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25" r:id="rId1"/>
  </p:sldMasterIdLst>
  <p:sldIdLst>
    <p:sldId id="256" r:id="rId2"/>
    <p:sldId id="280" r:id="rId3"/>
    <p:sldId id="281" r:id="rId4"/>
    <p:sldId id="282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9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4735"/>
    <a:srgbClr val="3A2BF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رابط مستقيم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شكل بيضاوي 10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7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DBD36-6D42-4B9C-9589-840B367E562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51E0F-7FDF-4F4D-9D2C-EC057E065F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رابط مستقيم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DE922-EEE3-49C9-94DB-CE6B1F0A630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7A019-A99C-4C57-8E51-49CC670583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رابط مستقيم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3912A-BD1F-45B9-BD2A-F27AC5761DC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عنصر نائب للتاريخ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66373-46D5-41EA-A01D-53F54A3E5D9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79A42-1C01-4224-B760-CBFAD004F3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6427-2E3E-42B3-948C-F3F897A166C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2714A-DC16-48F3-98F6-3072331ED8F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5D634-FCA8-4CB7-AA8B-4DDA98F7D9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730F0-EACB-4D41-B214-25B5B6DD01C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نص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6FB2371-B2CC-4983-8E3D-22681CB0E4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56" r:id="rId2"/>
    <p:sldLayoutId id="2147483965" r:id="rId3"/>
    <p:sldLayoutId id="2147483957" r:id="rId4"/>
    <p:sldLayoutId id="2147483966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ts val="300"/>
        </a:spcBef>
        <a:spcAft>
          <a:spcPct val="0"/>
        </a:spcAft>
        <a:buClr>
          <a:srgbClr val="008ABF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r" rtl="1" eaLnBrk="0" fontAlgn="base" hangingPunct="0">
        <a:spcBef>
          <a:spcPts val="300"/>
        </a:spcBef>
        <a:spcAft>
          <a:spcPct val="0"/>
        </a:spcAft>
        <a:buClr>
          <a:srgbClr val="00729F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eaLnBrk="0" fontAlgn="base" hangingPunct="0">
        <a:spcBef>
          <a:spcPts val="300"/>
        </a:spcBef>
        <a:spcAft>
          <a:spcPct val="0"/>
        </a:spcAft>
        <a:buClr>
          <a:srgbClr val="008ABF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r" rtl="1" eaLnBrk="0" fontAlgn="base" hangingPunct="0">
        <a:spcBef>
          <a:spcPts val="338"/>
        </a:spcBef>
        <a:spcAft>
          <a:spcPct val="0"/>
        </a:spcAft>
        <a:buClr>
          <a:srgbClr val="008ABF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مربع نص 7"/>
          <p:cNvSpPr txBox="1">
            <a:spLocks noChangeArrowheads="1"/>
          </p:cNvSpPr>
          <p:nvPr/>
        </p:nvSpPr>
        <p:spPr bwMode="auto">
          <a:xfrm>
            <a:off x="990600" y="1219200"/>
            <a:ext cx="6705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ar-SA" sz="4800" b="1"/>
          </a:p>
          <a:p>
            <a:r>
              <a:rPr lang="ar-SA" sz="4800" b="1"/>
              <a:t>   </a:t>
            </a:r>
            <a:r>
              <a:rPr lang="ar-SA" sz="6000" b="1"/>
              <a:t>المحاضرة الثانيـــــــة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09600" y="457200"/>
            <a:ext cx="8153400" cy="6002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en-US" sz="2400" b="1" u="sng" dirty="0">
                <a:solidFill>
                  <a:srgbClr val="C00000"/>
                </a:solidFill>
              </a:rPr>
              <a:t> </a:t>
            </a:r>
            <a:r>
              <a:rPr lang="ar-SA" sz="2400" b="1" u="sng" dirty="0">
                <a:solidFill>
                  <a:srgbClr val="C00000"/>
                </a:solidFill>
              </a:rPr>
              <a:t>التخدير  </a:t>
            </a:r>
            <a:r>
              <a:rPr lang="en-US" sz="2400" b="1" u="sng" dirty="0">
                <a:solidFill>
                  <a:srgbClr val="C00000"/>
                </a:solidFill>
              </a:rPr>
              <a:t> </a:t>
            </a:r>
            <a:r>
              <a:rPr lang="ar-SA" sz="2400" b="1" u="sng" dirty="0">
                <a:solidFill>
                  <a:srgbClr val="C00000"/>
                </a:solidFill>
              </a:rPr>
              <a:t>  </a:t>
            </a:r>
            <a:r>
              <a:rPr lang="en-US" sz="2400" b="1" u="sng" dirty="0">
                <a:solidFill>
                  <a:srgbClr val="C00000"/>
                </a:solidFill>
              </a:rPr>
              <a:t>: </a:t>
            </a:r>
            <a:r>
              <a:rPr lang="en-US" sz="2400" b="1" u="sng" dirty="0" err="1">
                <a:solidFill>
                  <a:srgbClr val="C00000"/>
                </a:solidFill>
              </a:rPr>
              <a:t>Narcotization</a:t>
            </a:r>
            <a:r>
              <a:rPr lang="en-US" sz="2400" b="1" u="sng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1- 10% كحول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10% Alcohol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لحيوانات الماء العذب – </a:t>
            </a:r>
            <a:r>
              <a:rPr lang="ar-SA" sz="2000" dirty="0" err="1"/>
              <a:t>الهيدرا</a:t>
            </a:r>
            <a:r>
              <a:rPr lang="ar-SA" sz="2000" dirty="0"/>
              <a:t> </a:t>
            </a:r>
            <a:r>
              <a:rPr lang="ar-SA" sz="2000" dirty="0" err="1"/>
              <a:t>والتربللاريا</a:t>
            </a:r>
            <a:r>
              <a:rPr lang="ar-SA" sz="2000" dirty="0"/>
              <a:t>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2-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كلوريد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الماغنيسيوم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Magnesium Chloride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البحرية  - </a:t>
            </a:r>
            <a:r>
              <a:rPr lang="ar-SA" sz="2000" dirty="0" err="1"/>
              <a:t>الشعاعيات</a:t>
            </a:r>
            <a:r>
              <a:rPr lang="ar-SA" sz="2000" dirty="0"/>
              <a:t>  بتركيز 7.5% ، حيوانات الماء العذب 2.5%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3- كبريتات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الماغنيسيوم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Magenesium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Sulphate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</a:t>
            </a:r>
            <a:r>
              <a:rPr lang="ar-SA" sz="2000" dirty="0"/>
              <a:t>اللافقارية </a:t>
            </a:r>
            <a:r>
              <a:rPr lang="ar-SA" sz="2000" dirty="0"/>
              <a:t>التي تعيش في الماء المالح أو العذب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4-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المنتول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Mentol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الجالسة في الماء العذب أو المالح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5- بخار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الإيثر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Ether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Vapours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للحشرات والعناكب والفقاريات الأرضية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6- الكورال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هيدريت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Chloral Hydrate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</a:t>
            </a:r>
            <a:r>
              <a:rPr lang="ar-SA" sz="2000" dirty="0" err="1"/>
              <a:t>الهدرية</a:t>
            </a:r>
            <a:r>
              <a:rPr lang="ar-SA" sz="2000" dirty="0"/>
              <a:t> </a:t>
            </a:r>
            <a:r>
              <a:rPr lang="ar-SA" sz="2000" dirty="0" err="1"/>
              <a:t>والتربللاريا</a:t>
            </a:r>
            <a:r>
              <a:rPr lang="ar-SA" sz="2000" dirty="0"/>
              <a:t>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09600" y="457200"/>
            <a:ext cx="8153400" cy="5908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endParaRPr lang="ar-SA" dirty="0"/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7- دخان الطباق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Tobacco Smoke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الأولية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8-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كلوريتون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Chloretone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(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اسيتون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+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كلوروفورم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) 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اللافقارية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9- الاختناق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Asphyxiation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</a:t>
            </a:r>
            <a:r>
              <a:rPr lang="ar-SA" sz="2000" dirty="0" err="1"/>
              <a:t>للبطنقدميات</a:t>
            </a:r>
            <a:r>
              <a:rPr lang="ar-SA" sz="2000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10-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الإيثر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والكلوروفورم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الثديية  الكبيرة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11- غاز الفحم  أو خلع بين الفقرات العنقية 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للحيوانات الثديية الصغيرة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12-  الضرب على الرأس أو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</a:rPr>
              <a:t>التنخيع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 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للبرمائيات . </a:t>
            </a:r>
            <a:endParaRPr lang="ar-SA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09600" y="304800"/>
            <a:ext cx="8153400" cy="62785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SA" sz="2400" b="1" u="sng" dirty="0"/>
              <a:t>الحصول على العينة من الحيوان </a:t>
            </a:r>
            <a:endParaRPr lang="en-US" sz="2400" b="1" u="sng" dirty="0"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en-US" b="1" dirty="0"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يتم التشريح في محلول فسيولوجي مناسب .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أو يصب كمية من المحلول فوق الجزء المراد الحصول عليه .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أشهر المحاليل </a:t>
            </a:r>
            <a:r>
              <a:rPr lang="ar-SA" b="1" dirty="0" err="1"/>
              <a:t>الفسيولوجيه</a:t>
            </a:r>
            <a:r>
              <a:rPr lang="ar-SA" b="1" dirty="0"/>
              <a:t>  محلول </a:t>
            </a:r>
            <a:r>
              <a:rPr lang="ar-SA" b="1" dirty="0" err="1"/>
              <a:t>رنجر</a:t>
            </a:r>
            <a:r>
              <a:rPr lang="ar-SA" b="1" dirty="0"/>
              <a:t>  ويتركب من : </a:t>
            </a:r>
          </a:p>
          <a:p>
            <a:pPr lvl="1"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</a:t>
            </a:r>
            <a:r>
              <a:rPr lang="ar-SA" b="1" dirty="0" err="1"/>
              <a:t>كلوريد</a:t>
            </a:r>
            <a:r>
              <a:rPr lang="ar-SA" b="1" dirty="0"/>
              <a:t> صوديوم </a:t>
            </a:r>
          </a:p>
          <a:p>
            <a:pPr lvl="1"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</a:t>
            </a:r>
            <a:r>
              <a:rPr lang="ar-SA" b="1" dirty="0" err="1"/>
              <a:t>كلوريد</a:t>
            </a:r>
            <a:r>
              <a:rPr lang="ar-SA" b="1" dirty="0"/>
              <a:t> </a:t>
            </a:r>
            <a:r>
              <a:rPr lang="ar-SA" b="1" dirty="0" err="1"/>
              <a:t>بوتاسيوم</a:t>
            </a:r>
            <a:endParaRPr lang="ar-SA" b="1" dirty="0"/>
          </a:p>
          <a:p>
            <a:pPr lvl="1"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</a:t>
            </a:r>
            <a:r>
              <a:rPr lang="ar-SA" b="1" dirty="0" err="1"/>
              <a:t>كلوريد</a:t>
            </a:r>
            <a:r>
              <a:rPr lang="ar-SA" b="1" dirty="0"/>
              <a:t> كالسيوم </a:t>
            </a:r>
          </a:p>
          <a:p>
            <a:pPr lvl="1"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</a:t>
            </a:r>
            <a:r>
              <a:rPr lang="ar-SA" b="1" dirty="0" err="1"/>
              <a:t>بيكربونات</a:t>
            </a:r>
            <a:r>
              <a:rPr lang="ar-SA" b="1" dirty="0"/>
              <a:t> الصوديوم </a:t>
            </a:r>
          </a:p>
          <a:p>
            <a:pPr lvl="1"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ماء مقطر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ar-SA" b="1" u="sng" dirty="0">
                <a:solidFill>
                  <a:srgbClr val="C00000"/>
                </a:solidFill>
              </a:rPr>
              <a:t>ويجب مراعاة التالي :</a:t>
            </a:r>
          </a:p>
          <a:p>
            <a:pPr lvl="1">
              <a:lnSpc>
                <a:spcPct val="150000"/>
              </a:lnSpc>
              <a:defRPr/>
            </a:pPr>
            <a:r>
              <a:rPr lang="ar-SA" b="1" dirty="0"/>
              <a:t>1- نزع العضو من الحيوان وغسله بالمحلول الفسيولوجي لإزالة الدم .</a:t>
            </a:r>
          </a:p>
          <a:p>
            <a:pPr lvl="1">
              <a:lnSpc>
                <a:spcPct val="150000"/>
              </a:lnSpc>
              <a:defRPr/>
            </a:pPr>
            <a:r>
              <a:rPr lang="ar-SA" b="1" dirty="0"/>
              <a:t>2- ألا يعرض العضو إلا لأقل ضغط عليه عند الإمساك </a:t>
            </a:r>
            <a:r>
              <a:rPr lang="ar-SA" b="1" dirty="0" err="1"/>
              <a:t>به</a:t>
            </a:r>
            <a:r>
              <a:rPr lang="ar-SA" b="1" dirty="0"/>
              <a:t> .</a:t>
            </a:r>
          </a:p>
          <a:p>
            <a:pPr lvl="1">
              <a:lnSpc>
                <a:spcPct val="150000"/>
              </a:lnSpc>
              <a:defRPr/>
            </a:pPr>
            <a:r>
              <a:rPr lang="ar-SA" b="1" dirty="0"/>
              <a:t>3- ألا يسمح بجفاف العضو في الهواء .</a:t>
            </a:r>
          </a:p>
          <a:p>
            <a:pPr lvl="1">
              <a:lnSpc>
                <a:spcPct val="150000"/>
              </a:lnSpc>
              <a:defRPr/>
            </a:pPr>
            <a:r>
              <a:rPr lang="ar-SA" b="1" dirty="0"/>
              <a:t>4- أن يستخدم مشرط حاد لقطع العضو لأجزاء سمكها ½ سم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مربع نص 4"/>
          <p:cNvSpPr txBox="1">
            <a:spLocks noChangeArrowheads="1"/>
          </p:cNvSpPr>
          <p:nvPr/>
        </p:nvSpPr>
        <p:spPr bwMode="auto">
          <a:xfrm>
            <a:off x="1357313" y="404664"/>
            <a:ext cx="6715125" cy="523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التـثــبــيـــــت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Fixation   </a:t>
            </a: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6387" name="مربع نص 5"/>
          <p:cNvSpPr txBox="1">
            <a:spLocks noChangeArrowheads="1"/>
          </p:cNvSpPr>
          <p:nvPr/>
        </p:nvSpPr>
        <p:spPr bwMode="auto">
          <a:xfrm>
            <a:off x="250825" y="1125538"/>
            <a:ext cx="8642350" cy="5232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2000" b="1" u="sng" dirty="0">
                <a:solidFill>
                  <a:schemeClr val="accent6">
                    <a:lumMod val="75000"/>
                  </a:schemeClr>
                </a:solidFill>
              </a:rPr>
              <a:t>الهدف من عملية التثبيت : 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1- المحافظة على التركيب النسيجي والمحتوى الكيميائي لخلايا النسيج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2- تأمين سلامة الخلايا من التشوه والانكماش خلال تعرضها للمحاليل الكيميائية ودرجة الحرارة المرتفعة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3- إيقاف عمليات التعفن والتفسخ التي تنتج عن نشاط البكتيريا والتحلل الذاتي للنسيج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4- المحافظة على المكونات الكيميائية للنسيج وتحويلها إلى مواد غير قابلة للذوبان .</a:t>
            </a:r>
            <a:endParaRPr lang="ar-SA" dirty="0"/>
          </a:p>
          <a:p>
            <a:pPr>
              <a:lnSpc>
                <a:spcPct val="150000"/>
              </a:lnSpc>
              <a:defRPr/>
            </a:pPr>
            <a:endParaRPr lang="ar-SA" dirty="0"/>
          </a:p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rgbClr val="C00000"/>
                </a:solidFill>
              </a:rPr>
              <a:t>المثبت </a:t>
            </a:r>
            <a:r>
              <a:rPr lang="en-US" sz="2000" b="1" dirty="0">
                <a:solidFill>
                  <a:srgbClr val="C00000"/>
                </a:solidFill>
              </a:rPr>
              <a:t>Fixative </a:t>
            </a:r>
            <a:r>
              <a:rPr lang="ar-SA" sz="2000" b="1" dirty="0"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وسط سائل يحتوي على مواد كيميائية تعمل على :. 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- تثبيت المحتوى الكيميائي للخلايا والمواد بين الخلوية عن طريق التخثر أو الترسيب 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- المحافظة على الخلايا من الانكماش والمحافظة على ضغطها </a:t>
            </a:r>
            <a:r>
              <a:rPr lang="ar-SA" sz="2000" dirty="0" err="1"/>
              <a:t>الاسموزي</a:t>
            </a:r>
            <a:r>
              <a:rPr lang="ar-SA" sz="2000" dirty="0"/>
              <a:t> .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113" y="333375"/>
            <a:ext cx="7848600" cy="16303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accent2">
                    <a:lumMod val="50000"/>
                  </a:schemeClr>
                </a:solidFill>
              </a:rPr>
              <a:t>مميزات المثبت الجيد :</a:t>
            </a:r>
          </a:p>
          <a:p>
            <a:pPr>
              <a:defRPr/>
            </a:pPr>
            <a:r>
              <a:rPr lang="ar-SA" sz="2000" dirty="0"/>
              <a:t>    1- أن يكون سريع </a:t>
            </a:r>
            <a:r>
              <a:rPr lang="ar-SA" sz="2000" dirty="0" err="1"/>
              <a:t>النفاذية</a:t>
            </a:r>
            <a:r>
              <a:rPr lang="ar-SA" sz="2000" dirty="0"/>
              <a:t> خلال العينة .</a:t>
            </a:r>
          </a:p>
          <a:p>
            <a:pPr>
              <a:defRPr/>
            </a:pPr>
            <a:r>
              <a:rPr lang="ar-SA" sz="2000" dirty="0"/>
              <a:t>    2- أن يعمل على تحويل المادة الكيميائية المراد الكشف عنها إلى مادة غير قابلة للذوبان .</a:t>
            </a:r>
          </a:p>
          <a:p>
            <a:pPr>
              <a:defRPr/>
            </a:pPr>
            <a:r>
              <a:rPr lang="ar-SA" sz="2000" dirty="0"/>
              <a:t>    3- أن يعمل على حماية النسيج من الانكماش والانتفاخ والتشوه .</a:t>
            </a:r>
          </a:p>
          <a:p>
            <a:pPr>
              <a:defRPr/>
            </a:pPr>
            <a:r>
              <a:rPr lang="ar-SA" sz="2000" dirty="0"/>
              <a:t>    4- أن لا يعوق عملية فحص النسيج  ويجعله قابلاً للفحص </a:t>
            </a:r>
            <a:r>
              <a:rPr lang="ar-SA" sz="2000" dirty="0" err="1"/>
              <a:t>المجهري</a:t>
            </a:r>
            <a:r>
              <a:rPr lang="ar-SA" sz="2000" dirty="0"/>
              <a:t> 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088" y="2276475"/>
            <a:ext cx="7921625" cy="19399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</a:rPr>
              <a:t>أهداف عملية التثبيت :</a:t>
            </a:r>
          </a:p>
          <a:p>
            <a:pPr>
              <a:defRPr/>
            </a:pPr>
            <a:r>
              <a:rPr lang="ar-SA" dirty="0"/>
              <a:t>      </a:t>
            </a:r>
            <a:r>
              <a:rPr lang="ar-SA" sz="2000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- إيقاف التحلل الذاتي .</a:t>
            </a:r>
          </a:p>
          <a:p>
            <a:pPr>
              <a:defRPr/>
            </a:pP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      2- إيقاف النشاط البكتيري .</a:t>
            </a:r>
          </a:p>
          <a:p>
            <a:pPr>
              <a:defRPr/>
            </a:pP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      3- المحافظة على التركيب النسيجي .</a:t>
            </a:r>
          </a:p>
          <a:p>
            <a:pPr>
              <a:defRPr/>
            </a:pP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      4- المحافظة على المحتوى </a:t>
            </a:r>
            <a:r>
              <a:rPr lang="ar-SA" sz="2000" dirty="0" err="1">
                <a:solidFill>
                  <a:schemeClr val="accent2">
                    <a:lumMod val="50000"/>
                  </a:schemeClr>
                </a:solidFill>
              </a:rPr>
              <a:t>الكيميانسيجي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 .</a:t>
            </a:r>
          </a:p>
          <a:p>
            <a:pPr>
              <a:defRPr/>
            </a:pP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      5- المحافظة على محتوى النسيج من </a:t>
            </a:r>
            <a:r>
              <a:rPr lang="ar-SA" sz="2000" dirty="0" err="1">
                <a:solidFill>
                  <a:schemeClr val="accent2">
                    <a:lumMod val="50000"/>
                  </a:schemeClr>
                </a:solidFill>
              </a:rPr>
              <a:t>أنتيجينات</a:t>
            </a:r>
            <a:r>
              <a:rPr lang="ar-SA" sz="2000" dirty="0">
                <a:solidFill>
                  <a:schemeClr val="accent2">
                    <a:lumMod val="50000"/>
                  </a:schemeClr>
                </a:solidFill>
              </a:rPr>
              <a:t> ومضادات الأجسام 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088" y="4581525"/>
            <a:ext cx="7921625" cy="16303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accent2">
                    <a:lumMod val="50000"/>
                  </a:schemeClr>
                </a:solidFill>
              </a:rPr>
              <a:t>الغرض من عملية التثبيت :</a:t>
            </a:r>
          </a:p>
          <a:p>
            <a:pPr>
              <a:defRPr/>
            </a:pPr>
            <a:r>
              <a:rPr lang="ar-SA" dirty="0"/>
              <a:t>     </a:t>
            </a:r>
            <a:r>
              <a:rPr lang="ar-SA" sz="2000" dirty="0"/>
              <a:t>- المحافظة على التركيب النسيجي .</a:t>
            </a:r>
          </a:p>
          <a:p>
            <a:pPr>
              <a:defRPr/>
            </a:pPr>
            <a:r>
              <a:rPr lang="ar-SA" sz="2000" dirty="0"/>
              <a:t>     - المحافظة على المحتوى الكيميائي للأنسجة .</a:t>
            </a:r>
          </a:p>
          <a:p>
            <a:pPr>
              <a:defRPr/>
            </a:pPr>
            <a:r>
              <a:rPr lang="ar-SA" sz="2000" dirty="0"/>
              <a:t>     - التفاعلات </a:t>
            </a:r>
            <a:r>
              <a:rPr lang="ar-SA" sz="2000" dirty="0" err="1"/>
              <a:t>الكيميانسيجية</a:t>
            </a:r>
            <a:r>
              <a:rPr lang="ar-SA" sz="2000" dirty="0"/>
              <a:t> المناعية .</a:t>
            </a:r>
          </a:p>
          <a:p>
            <a:pPr>
              <a:defRPr/>
            </a:pPr>
            <a:r>
              <a:rPr lang="ar-SA" sz="2000" dirty="0"/>
              <a:t>     - دراسة التركيب الدقيق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6375" y="1185863"/>
            <a:ext cx="6408738" cy="37560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SA" sz="2800" dirty="0">
                <a:solidFill>
                  <a:srgbClr val="C00000"/>
                </a:solidFill>
              </a:rPr>
              <a:t>تصنيف المثبتات</a:t>
            </a:r>
          </a:p>
          <a:p>
            <a:pPr>
              <a:lnSpc>
                <a:spcPct val="150000"/>
              </a:lnSpc>
              <a:defRPr/>
            </a:pP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1- مثبتات </a:t>
            </a:r>
            <a:r>
              <a:rPr lang="ar-SA" sz="2400" dirty="0" err="1">
                <a:solidFill>
                  <a:schemeClr val="accent1">
                    <a:lumMod val="50000"/>
                  </a:schemeClr>
                </a:solidFill>
              </a:rPr>
              <a:t>الألدهيد</a:t>
            </a: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 .</a:t>
            </a:r>
          </a:p>
          <a:p>
            <a:pPr>
              <a:lnSpc>
                <a:spcPct val="150000"/>
              </a:lnSpc>
              <a:defRPr/>
            </a:pP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2- مثبتات </a:t>
            </a:r>
            <a:r>
              <a:rPr lang="ar-SA" sz="2400" dirty="0" err="1">
                <a:solidFill>
                  <a:schemeClr val="accent1">
                    <a:lumMod val="50000"/>
                  </a:schemeClr>
                </a:solidFill>
              </a:rPr>
              <a:t>الزئبق</a:t>
            </a: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 .</a:t>
            </a:r>
          </a:p>
          <a:p>
            <a:pPr>
              <a:lnSpc>
                <a:spcPct val="150000"/>
              </a:lnSpc>
              <a:defRPr/>
            </a:pP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3- مثبتات الكحول .</a:t>
            </a:r>
          </a:p>
          <a:p>
            <a:pPr>
              <a:lnSpc>
                <a:spcPct val="150000"/>
              </a:lnSpc>
              <a:defRPr/>
            </a:pP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4- مثبتات المركبات المؤكسدة .</a:t>
            </a:r>
          </a:p>
          <a:p>
            <a:pPr>
              <a:lnSpc>
                <a:spcPct val="150000"/>
              </a:lnSpc>
              <a:defRPr/>
            </a:pP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5- مثبتات </a:t>
            </a:r>
            <a:r>
              <a:rPr lang="ar-SA" sz="2400" dirty="0" err="1">
                <a:solidFill>
                  <a:schemeClr val="accent1">
                    <a:lumMod val="50000"/>
                  </a:schemeClr>
                </a:solidFill>
              </a:rPr>
              <a:t>الأوزوميوم</a:t>
            </a:r>
            <a:r>
              <a:rPr lang="ar-SA" sz="2400" dirty="0">
                <a:solidFill>
                  <a:schemeClr val="accent1">
                    <a:lumMod val="50000"/>
                  </a:schemeClr>
                </a:solidFill>
              </a:rPr>
              <a:t> .</a:t>
            </a:r>
            <a:r>
              <a:rPr lang="ar-SA" sz="28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endParaRPr lang="ar-SA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188" y="1474788"/>
            <a:ext cx="7993062" cy="4432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2000" b="1" u="sng" dirty="0">
                <a:solidFill>
                  <a:srgbClr val="C00000"/>
                </a:solidFill>
              </a:rPr>
              <a:t>أولاً : مثبتات الألدهيدات </a:t>
            </a:r>
            <a:r>
              <a:rPr lang="en-US" sz="2000" b="1" u="sng" dirty="0" err="1">
                <a:solidFill>
                  <a:srgbClr val="C00000"/>
                </a:solidFill>
              </a:rPr>
              <a:t>Aldehydes</a:t>
            </a:r>
            <a:r>
              <a:rPr lang="en-US" sz="2000" b="1" u="sng" dirty="0">
                <a:solidFill>
                  <a:srgbClr val="C00000"/>
                </a:solidFill>
              </a:rPr>
              <a:t>   Fixative   </a:t>
            </a:r>
            <a:r>
              <a:rPr lang="ar-SA" sz="2000" b="1" u="sng" dirty="0"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    </a:t>
            </a:r>
            <a:r>
              <a:rPr lang="ar-SA" sz="2000" dirty="0"/>
              <a:t>تشمل ( الفورمالدهيد ، الجلوترالدهيد ، الأكرولين ، الجلايكسال )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    </a:t>
            </a:r>
            <a:r>
              <a:rPr lang="ar-SA" sz="2000" u="sng" dirty="0"/>
              <a:t>تعمل على </a:t>
            </a:r>
            <a:r>
              <a:rPr lang="ar-SA" sz="2000" dirty="0"/>
              <a:t>تكوين روابط مع بروتينات النسيج خاصة مجموعة </a:t>
            </a:r>
            <a:r>
              <a:rPr lang="ar-SA" sz="2000" dirty="0" err="1"/>
              <a:t>اللايسين</a:t>
            </a:r>
            <a:r>
              <a:rPr lang="ar-SA" sz="2000" dirty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 	</a:t>
            </a:r>
            <a:r>
              <a:rPr lang="ar-SA" sz="2000" dirty="0" err="1"/>
              <a:t>لاتؤثر</a:t>
            </a:r>
            <a:r>
              <a:rPr lang="ar-SA" sz="2000" dirty="0"/>
              <a:t> هذه الروابط على الصفات </a:t>
            </a:r>
            <a:r>
              <a:rPr lang="ar-SA" sz="2000" dirty="0" err="1"/>
              <a:t>الأنتيجينية</a:t>
            </a:r>
            <a:r>
              <a:rPr lang="ar-SA" sz="2000" dirty="0"/>
              <a:t> في النسيج .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        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1- مثبتات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الفورمالين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Formalin fixatives 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	    </a:t>
            </a:r>
            <a:r>
              <a:rPr lang="ar-SA" dirty="0"/>
              <a:t> أ – مثبت الفورمالين المنظم المتعادل </a:t>
            </a:r>
            <a:r>
              <a:rPr lang="en-US" dirty="0"/>
              <a:t>formalin            </a:t>
            </a:r>
            <a:r>
              <a:rPr lang="ar-SA" dirty="0"/>
              <a:t> </a:t>
            </a:r>
            <a:r>
              <a:rPr lang="en-US" dirty="0"/>
              <a:t>Neutral buffered </a:t>
            </a:r>
            <a:endParaRPr lang="ar-SA" dirty="0"/>
          </a:p>
          <a:p>
            <a:pPr>
              <a:lnSpc>
                <a:spcPct val="150000"/>
              </a:lnSpc>
              <a:defRPr/>
            </a:pPr>
            <a:r>
              <a:rPr lang="ar-SA" dirty="0"/>
              <a:t> 	    ب- مثبت </a:t>
            </a:r>
            <a:r>
              <a:rPr lang="ar-SA" dirty="0" err="1"/>
              <a:t>فورمول</a:t>
            </a:r>
            <a:r>
              <a:rPr lang="ar-SA" dirty="0"/>
              <a:t> - الكالسيوم                    </a:t>
            </a:r>
            <a:r>
              <a:rPr lang="en-US" dirty="0" err="1"/>
              <a:t>Formol</a:t>
            </a:r>
            <a:r>
              <a:rPr lang="en-US" dirty="0"/>
              <a:t> – calcium fixative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   </a:t>
            </a:r>
            <a:r>
              <a:rPr lang="ar-SA" dirty="0"/>
              <a:t>               ج – مثبت الفورمالين الملحي </a:t>
            </a:r>
            <a:r>
              <a:rPr lang="en-US" dirty="0"/>
              <a:t> Formal saline fixative      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   </a:t>
            </a:r>
            <a:r>
              <a:rPr lang="ar-SA" dirty="0"/>
              <a:t> 	    د- مثبت </a:t>
            </a:r>
            <a:r>
              <a:rPr lang="ar-SA" dirty="0" err="1"/>
              <a:t>فورمالين</a:t>
            </a:r>
            <a:r>
              <a:rPr lang="ar-SA" dirty="0"/>
              <a:t> – </a:t>
            </a:r>
            <a:r>
              <a:rPr lang="ar-SA" dirty="0" err="1"/>
              <a:t>بروميد</a:t>
            </a:r>
            <a:r>
              <a:rPr lang="ar-SA" dirty="0"/>
              <a:t> النشادري </a:t>
            </a:r>
            <a:r>
              <a:rPr lang="en-US" dirty="0"/>
              <a:t>Formalin –ammonium bromide  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	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213" y="188913"/>
            <a:ext cx="7745412" cy="6248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dirty="0"/>
              <a:t> </a:t>
            </a:r>
          </a:p>
          <a:p>
            <a:pPr>
              <a:defRPr/>
            </a:pPr>
            <a:r>
              <a:rPr lang="ar-SA" b="1" u="sng" dirty="0">
                <a:solidFill>
                  <a:schemeClr val="accent1">
                    <a:lumMod val="75000"/>
                  </a:schemeClr>
                </a:solidFill>
              </a:rPr>
              <a:t>1- مثبتات </a:t>
            </a:r>
            <a:r>
              <a:rPr lang="ar-SA" b="1" u="sng" dirty="0" err="1">
                <a:solidFill>
                  <a:schemeClr val="accent1">
                    <a:lumMod val="75000"/>
                  </a:schemeClr>
                </a:solidFill>
              </a:rPr>
              <a:t>الفورمالين</a:t>
            </a:r>
            <a:r>
              <a:rPr lang="ar-SA" b="1" u="sng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Formalin fixatives </a:t>
            </a:r>
            <a:endParaRPr lang="ar-SA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endParaRPr lang="ar-SA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الفورمالين هو محلول مشبع من الميثيلين المميء يتكون من إذابة غاز الفورمالدهيد في الماء فنحصل على تركيز 37-40 ٪ من الفورمالدهيد . </a:t>
            </a: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ar-SA" dirty="0">
                <a:solidFill>
                  <a:srgbClr val="FF0000"/>
                </a:solidFill>
              </a:rPr>
              <a:t>                                   </a:t>
            </a:r>
            <a:r>
              <a:rPr lang="en-US" dirty="0">
                <a:solidFill>
                  <a:srgbClr val="FF0000"/>
                </a:solidFill>
              </a:rPr>
              <a:t>CH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 </a:t>
            </a:r>
            <a:r>
              <a:rPr lang="en-US" dirty="0">
                <a:solidFill>
                  <a:srgbClr val="FF0000"/>
                </a:solidFill>
              </a:rPr>
              <a:t>+ H2O                 </a:t>
            </a:r>
            <a:r>
              <a:rPr lang="en-US" dirty="0">
                <a:solidFill>
                  <a:srgbClr val="FF0000"/>
                </a:solidFill>
              </a:rPr>
              <a:t>HOCH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OH</a:t>
            </a:r>
            <a:r>
              <a:rPr lang="ar-SA" dirty="0">
                <a:solidFill>
                  <a:srgbClr val="FF0000"/>
                </a:solidFill>
              </a:rPr>
              <a:t>                         </a:t>
            </a: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ar-SA" sz="2000" b="1" dirty="0">
                <a:solidFill>
                  <a:srgbClr val="C00000"/>
                </a:solidFill>
              </a:rPr>
              <a:t>مميزاته :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1- فعاليته في تثبيت أجزاء النسيج .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2- يحفظ العينات لمدة طويلة .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3- يعتبر أرخص المثبتات وأكثرها شيوعاً .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 </a:t>
            </a:r>
          </a:p>
          <a:p>
            <a:pPr>
              <a:defRPr/>
            </a:pPr>
            <a:r>
              <a:rPr lang="ar-SA" sz="2000" b="1" dirty="0">
                <a:solidFill>
                  <a:srgbClr val="C00000"/>
                </a:solidFill>
              </a:rPr>
              <a:t>عيوبه </a:t>
            </a:r>
            <a:r>
              <a:rPr lang="ar-SA" b="1" dirty="0">
                <a:solidFill>
                  <a:srgbClr val="C00000"/>
                </a:solidFill>
              </a:rPr>
              <a:t>: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1- بقاء النسيج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بها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لمدة طويلة يعمل على عدم إظهار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أنوية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الخلايا .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2- ترسب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صبغيات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الفورمالين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.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3- رائحتها حادة ومنفرة .</a:t>
            </a:r>
          </a:p>
          <a:p>
            <a:pPr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 4- تؤثر على مواقع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الأنتيجينات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بالنسيج .</a:t>
            </a:r>
          </a:p>
          <a:p>
            <a:pPr>
              <a:defRPr/>
            </a:pP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</a:rPr>
              <a:t>لإزالة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</a:rPr>
              <a:t>صبغيات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</a:rPr>
              <a:t>الفورمالين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</a:p>
          <a:p>
            <a:pPr>
              <a:defRPr/>
            </a:pPr>
            <a:r>
              <a:rPr lang="ar-SA" dirty="0"/>
              <a:t> 	</a:t>
            </a:r>
            <a:r>
              <a:rPr lang="ar-SA" b="1" dirty="0"/>
              <a:t>- محلول </a:t>
            </a:r>
            <a:r>
              <a:rPr lang="ar-SA" b="1" dirty="0" err="1"/>
              <a:t>الأمونيا</a:t>
            </a:r>
            <a:r>
              <a:rPr lang="ar-SA" b="1" dirty="0"/>
              <a:t> الكحولي .</a:t>
            </a:r>
          </a:p>
          <a:p>
            <a:pPr>
              <a:defRPr/>
            </a:pPr>
            <a:r>
              <a:rPr lang="ar-SA" b="1" dirty="0"/>
              <a:t>	- محلول </a:t>
            </a:r>
            <a:r>
              <a:rPr lang="ar-SA" b="1" dirty="0" err="1"/>
              <a:t>فروكي</a:t>
            </a:r>
            <a:r>
              <a:rPr lang="ar-SA" b="1" dirty="0"/>
              <a:t> ( </a:t>
            </a:r>
            <a:r>
              <a:rPr lang="ar-SA" b="1" dirty="0" err="1"/>
              <a:t>هيدروكسيد</a:t>
            </a:r>
            <a:r>
              <a:rPr lang="ar-SA" b="1" dirty="0"/>
              <a:t> </a:t>
            </a:r>
            <a:r>
              <a:rPr lang="ar-SA" b="1" dirty="0" err="1"/>
              <a:t>البوتاسيوم</a:t>
            </a:r>
            <a:r>
              <a:rPr lang="ar-SA" b="1" dirty="0"/>
              <a:t> في كحول </a:t>
            </a:r>
            <a:r>
              <a:rPr lang="ar-SA" b="1" dirty="0" err="1"/>
              <a:t>ايثيلي</a:t>
            </a:r>
            <a:r>
              <a:rPr lang="ar-SA" b="1" dirty="0"/>
              <a:t> )</a:t>
            </a:r>
          </a:p>
          <a:p>
            <a:pPr>
              <a:defRPr/>
            </a:pPr>
            <a:r>
              <a:rPr lang="ar-SA" b="1" dirty="0"/>
              <a:t>	- محلول بريت ( حمض البكريك الكحولي ) </a:t>
            </a: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4278317" y="1785938"/>
            <a:ext cx="1008063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0063" y="357188"/>
            <a:ext cx="8215312" cy="60785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b"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rgbClr val="C00000"/>
                </a:solidFill>
              </a:rPr>
              <a:t>ميكانيكية التفاعل :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- </a:t>
            </a:r>
            <a:r>
              <a:rPr lang="ar-SA" b="1" dirty="0"/>
              <a:t>يعمل </a:t>
            </a:r>
            <a:r>
              <a:rPr lang="ar-SA" b="1" dirty="0" err="1"/>
              <a:t>الفورمالين</a:t>
            </a:r>
            <a:r>
              <a:rPr lang="ar-SA" b="1" dirty="0"/>
              <a:t> على تثبيت (بروتين الخلية ) من خلال تكوين روابط  بالتفاعل مع المجموعات الفعالة في البروتين : 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/>
              <a:t>	- المجموعات </a:t>
            </a:r>
            <a:r>
              <a:rPr lang="ar-SA" b="1" dirty="0" err="1"/>
              <a:t>الأمينية</a:t>
            </a:r>
            <a:r>
              <a:rPr lang="ar-SA" b="1" dirty="0"/>
              <a:t> </a:t>
            </a:r>
            <a:r>
              <a:rPr lang="en-US" b="1" dirty="0"/>
              <a:t>NH2</a:t>
            </a:r>
          </a:p>
          <a:p>
            <a:pPr>
              <a:lnSpc>
                <a:spcPct val="150000"/>
              </a:lnSpc>
              <a:defRPr/>
            </a:pPr>
            <a:r>
              <a:rPr lang="en-US" b="1" dirty="0"/>
              <a:t>	- </a:t>
            </a:r>
            <a:r>
              <a:rPr lang="ar-SA" b="1" dirty="0"/>
              <a:t> مجموعات </a:t>
            </a:r>
            <a:r>
              <a:rPr lang="ar-SA" b="1" dirty="0" err="1"/>
              <a:t>الجوانديل</a:t>
            </a:r>
            <a:r>
              <a:rPr lang="ar-SA" b="1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/>
              <a:t>	- مجموعات </a:t>
            </a:r>
            <a:r>
              <a:rPr lang="ar-SA" b="1" dirty="0" err="1"/>
              <a:t>السلفوهيدريل</a:t>
            </a:r>
            <a:r>
              <a:rPr lang="ar-SA" b="1" dirty="0"/>
              <a:t> </a:t>
            </a:r>
            <a:r>
              <a:rPr lang="en-US" b="1" dirty="0"/>
              <a:t>SH </a:t>
            </a:r>
            <a:endParaRPr lang="ar-SA" b="1" dirty="0"/>
          </a:p>
          <a:p>
            <a:pPr>
              <a:lnSpc>
                <a:spcPct val="150000"/>
              </a:lnSpc>
              <a:defRPr/>
            </a:pPr>
            <a:r>
              <a:rPr lang="ar-SA" b="1" dirty="0"/>
              <a:t>	- المجموعات </a:t>
            </a:r>
            <a:r>
              <a:rPr lang="ar-SA" b="1" dirty="0" err="1"/>
              <a:t>الأميدية</a:t>
            </a:r>
            <a:r>
              <a:rPr lang="ar-SA" b="1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/>
              <a:t>	- المجموعات </a:t>
            </a:r>
            <a:r>
              <a:rPr lang="ar-SA" b="1" dirty="0" err="1"/>
              <a:t>الهيدروكسيلية</a:t>
            </a:r>
            <a:r>
              <a:rPr lang="ar-SA" b="1" dirty="0"/>
              <a:t>  </a:t>
            </a:r>
            <a:r>
              <a:rPr lang="en-US" b="1" dirty="0"/>
              <a:t>OH </a:t>
            </a:r>
            <a:endParaRPr lang="ar-SA" b="1" dirty="0"/>
          </a:p>
          <a:p>
            <a:pPr>
              <a:lnSpc>
                <a:spcPct val="150000"/>
              </a:lnSpc>
              <a:defRPr/>
            </a:pPr>
            <a:endParaRPr lang="ar-SA" b="1" dirty="0"/>
          </a:p>
          <a:p>
            <a:pPr>
              <a:lnSpc>
                <a:spcPct val="150000"/>
              </a:lnSpc>
              <a:defRPr/>
            </a:pPr>
            <a:endParaRPr lang="ar-SA" b="1" dirty="0"/>
          </a:p>
          <a:p>
            <a:pPr>
              <a:lnSpc>
                <a:spcPct val="150000"/>
              </a:lnSpc>
              <a:defRPr/>
            </a:pPr>
            <a:endParaRPr lang="ar-SA" b="1" dirty="0"/>
          </a:p>
          <a:p>
            <a:pPr>
              <a:lnSpc>
                <a:spcPct val="150000"/>
              </a:lnSpc>
              <a:defRPr/>
            </a:pPr>
            <a:endParaRPr lang="ar-SA" b="1" dirty="0"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يعمل </a:t>
            </a:r>
            <a:r>
              <a:rPr lang="ar-SA" b="1" dirty="0" err="1"/>
              <a:t>الفورمالين</a:t>
            </a:r>
            <a:r>
              <a:rPr lang="ar-SA" b="1" dirty="0"/>
              <a:t> على تثبيت الدهون ( أيونات الكالسيوم ) 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ar-SA" b="1" dirty="0"/>
              <a:t> يعمل </a:t>
            </a:r>
            <a:r>
              <a:rPr lang="ar-SA" b="1" dirty="0" err="1"/>
              <a:t>الفورمالين</a:t>
            </a:r>
            <a:r>
              <a:rPr lang="ar-SA" b="1" dirty="0"/>
              <a:t> على تثبيت المواد المخاطية ماعدا </a:t>
            </a:r>
            <a:r>
              <a:rPr lang="ar-SA" b="1" dirty="0" err="1"/>
              <a:t>الجليكوجين</a:t>
            </a:r>
            <a:r>
              <a:rPr lang="ar-SA" b="1" dirty="0"/>
              <a:t> . </a:t>
            </a:r>
          </a:p>
          <a:p>
            <a:pPr>
              <a:buFontTx/>
              <a:buChar char="-"/>
              <a:defRPr/>
            </a:pPr>
            <a:endParaRPr lang="ar-SA" b="1" dirty="0"/>
          </a:p>
        </p:txBody>
      </p:sp>
      <p:pic>
        <p:nvPicPr>
          <p:cNvPr id="14339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571875"/>
            <a:ext cx="52197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285875" y="1000125"/>
            <a:ext cx="6929438" cy="46624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أ – مثبت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الفورمالين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المنظم المتعادل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formalin            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Neutral buffered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	-  مثبت عام  ( العين ،  الكبد ، </a:t>
            </a:r>
            <a:r>
              <a:rPr lang="ar-SA" dirty="0" err="1"/>
              <a:t>الرئه</a:t>
            </a:r>
            <a:r>
              <a:rPr lang="ar-SA" dirty="0"/>
              <a:t> ، الخصية ، العقد اللمفاوية )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	- مدة التثبيت 24-48 ساعة </a:t>
            </a:r>
            <a:r>
              <a:rPr lang="en-US" dirty="0"/>
              <a:t> .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ب- مثبت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فورمول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- الكالسيوم                   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Formol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– calcium fixative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	</a:t>
            </a:r>
            <a:r>
              <a:rPr lang="en-US" dirty="0"/>
              <a:t> - </a:t>
            </a:r>
            <a:r>
              <a:rPr lang="ar-SA" dirty="0"/>
              <a:t>تثبيت </a:t>
            </a:r>
            <a:r>
              <a:rPr lang="en-US" dirty="0"/>
              <a:t> </a:t>
            </a:r>
            <a:r>
              <a:rPr lang="ar-SA" dirty="0"/>
              <a:t>الدهون الفوسفاتية .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	 - مدة التثبيت 24-48 ساعة .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ج – مثبت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الفورمالين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الملحي                      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Formal saline fixative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	 - مدة التثبيت 24-48 ساعة .</a:t>
            </a:r>
          </a:p>
          <a:p>
            <a:pPr>
              <a:lnSpc>
                <a:spcPct val="150000"/>
              </a:lnSpc>
              <a:defRPr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د- مثبت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فورمالين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ar-SA" b="1" dirty="0" err="1">
                <a:solidFill>
                  <a:schemeClr val="accent1">
                    <a:lumMod val="75000"/>
                  </a:schemeClr>
                </a:solidFill>
              </a:rPr>
              <a:t>بروميد</a:t>
            </a:r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 النشادري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Formalin –ammonium bromide</a:t>
            </a:r>
            <a:endParaRPr lang="ar-SA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ar-SA" dirty="0"/>
              <a:t>	- تثبيت أنسجة المخ .</a:t>
            </a:r>
          </a:p>
          <a:p>
            <a:pPr>
              <a:lnSpc>
                <a:spcPct val="150000"/>
              </a:lnSpc>
              <a:defRPr/>
            </a:pPr>
            <a:r>
              <a:rPr lang="ar-SA" dirty="0"/>
              <a:t>	- مدة التثبيت 24-48 ساعة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71625" y="928688"/>
            <a:ext cx="6357938" cy="51244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2000" b="1" dirty="0">
                <a:solidFill>
                  <a:srgbClr val="C00000"/>
                </a:solidFill>
              </a:rPr>
              <a:t>2- مثبتات </a:t>
            </a:r>
            <a:r>
              <a:rPr lang="ar-SA" sz="2000" b="1" dirty="0" err="1">
                <a:solidFill>
                  <a:srgbClr val="C00000"/>
                </a:solidFill>
              </a:rPr>
              <a:t>الجلوترالدهيد</a:t>
            </a:r>
            <a:r>
              <a:rPr lang="ar-SA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Gluteraldehyde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ar-SA" dirty="0"/>
              <a:t>	</a:t>
            </a:r>
            <a:r>
              <a:rPr lang="ar-SA" sz="2000" dirty="0"/>
              <a:t>يعتبر مثبت أولي للدراسة بالمجهر الالكتروني 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ar-SA" sz="2000" dirty="0"/>
              <a:t>	يحافظ على التفاصيل الدقيقة </a:t>
            </a:r>
            <a:r>
              <a:rPr lang="ar-SA" sz="2000" dirty="0" err="1"/>
              <a:t>للسيتوبلازم</a:t>
            </a:r>
            <a:r>
              <a:rPr lang="ar-SA" sz="2000" dirty="0"/>
              <a:t> والنواة 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ar-SA" sz="2000" dirty="0"/>
              <a:t>             يعمل على تثبيت بروتين الخلية بالارتباط مع </a:t>
            </a:r>
            <a:r>
              <a:rPr lang="ar-SA" sz="2000" dirty="0"/>
              <a:t>مجموعتين </a:t>
            </a:r>
            <a:r>
              <a:rPr lang="ar-SA" sz="2000" dirty="0"/>
              <a:t>الألدهيد 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ar-SA" sz="2000" dirty="0"/>
              <a:t> 	تستخدم في صورة مخففة 2 </a:t>
            </a:r>
            <a:r>
              <a:rPr lang="ar-SA" sz="2000" dirty="0">
                <a:latin typeface="Times New Roman"/>
              </a:rPr>
              <a:t>٪ .</a:t>
            </a:r>
            <a:endParaRPr lang="ar-SA" sz="2000" dirty="0"/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CHO-CH2-CH2-CH2-CHO                              </a:t>
            </a:r>
            <a:endParaRPr lang="ar-SA" dirty="0"/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ar-SA" dirty="0"/>
              <a:t> </a:t>
            </a:r>
            <a:r>
              <a:rPr lang="ar-SA" sz="2000" b="1" u="sng" dirty="0">
                <a:solidFill>
                  <a:srgbClr val="00B050"/>
                </a:solidFill>
              </a:rPr>
              <a:t>عيوب المثبت :</a:t>
            </a:r>
            <a:endParaRPr lang="ar-SA" b="1" u="sng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ar-SA" dirty="0"/>
              <a:t>	1</a:t>
            </a:r>
            <a:r>
              <a:rPr lang="ar-SA" sz="2000" dirty="0"/>
              <a:t>- تسببه في تصلب النسيج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2- إعطاء نتائج خاطئة لبعض الفحوصات </a:t>
            </a:r>
            <a:r>
              <a:rPr lang="ar-SA" sz="2000" dirty="0" err="1"/>
              <a:t>الكيميانسيجية</a:t>
            </a:r>
            <a:r>
              <a:rPr lang="ar-SA" sz="2000" dirty="0"/>
              <a:t> .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        ( </a:t>
            </a:r>
            <a:r>
              <a:rPr lang="en-US" sz="2000" dirty="0"/>
              <a:t>PAS </a:t>
            </a:r>
            <a:r>
              <a:rPr lang="ar-SA" sz="2000" dirty="0"/>
              <a:t> ، تفاعل فولجن ) </a:t>
            </a:r>
          </a:p>
          <a:p>
            <a:pPr>
              <a:lnSpc>
                <a:spcPct val="150000"/>
              </a:lnSpc>
              <a:defRPr/>
            </a:pPr>
            <a:r>
              <a:rPr lang="ar-SA" sz="2000" dirty="0"/>
              <a:t>	3- لا يصلح للدراسات المناعية النسيجية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1171</TotalTime>
  <Words>506</Words>
  <Application>Microsoft Office PowerPoint</Application>
  <PresentationFormat>عرض على الشاشة (3:4)‏</PresentationFormat>
  <Paragraphs>142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9" baseType="lpstr">
      <vt:lpstr>Times New Roman</vt:lpstr>
      <vt:lpstr>Arial</vt:lpstr>
      <vt:lpstr>Constantia</vt:lpstr>
      <vt:lpstr>Wingdings 2</vt:lpstr>
      <vt:lpstr>Calibri</vt:lpstr>
      <vt:lpstr>Wingdings</vt:lpstr>
      <vt:lpstr>ورق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الفصــــــــــل الثــــــاني المجـــــــــاهـــــــر Microscopes</dc:title>
  <dc:creator>p</dc:creator>
  <cp:lastModifiedBy>hp'</cp:lastModifiedBy>
  <cp:revision>89</cp:revision>
  <dcterms:created xsi:type="dcterms:W3CDTF">2010-03-31T01:00:11Z</dcterms:created>
  <dcterms:modified xsi:type="dcterms:W3CDTF">2014-02-18T13:49:50Z</dcterms:modified>
</cp:coreProperties>
</file>