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658614A-B2BB-45B7-A419-917A350C28A8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B4B70C6-E24B-497A-897C-AB077346D4F8}" type="datetimeFigureOut">
              <a:rPr lang="ar-SA" smtClean="0"/>
              <a:t>02/04/35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543800" cy="1872208"/>
          </a:xfrm>
        </p:spPr>
        <p:txBody>
          <a:bodyPr/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النظام </a:t>
            </a:r>
            <a:r>
              <a:rPr lang="ar-SA" sz="4000" b="1" dirty="0">
                <a:solidFill>
                  <a:srgbClr val="C00000"/>
                </a:solidFill>
              </a:rPr>
              <a:t>الاجتماعي في </a:t>
            </a:r>
            <a:r>
              <a:rPr lang="ar-SA" sz="4000" b="1" dirty="0" smtClean="0">
                <a:solidFill>
                  <a:srgbClr val="C00000"/>
                </a:solidFill>
              </a:rPr>
              <a:t>الإسلام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87624" y="3573016"/>
            <a:ext cx="6461760" cy="208823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rgbClr val="00B050"/>
                </a:solidFill>
              </a:rPr>
              <a:t>المحاضرة الأولى</a:t>
            </a:r>
          </a:p>
          <a:p>
            <a:pPr algn="ctr"/>
            <a:r>
              <a:rPr lang="ar-SA" sz="3600" b="1" dirty="0" smtClean="0">
                <a:solidFill>
                  <a:srgbClr val="00B050"/>
                </a:solidFill>
              </a:rPr>
              <a:t>تعريف بالمقرر</a:t>
            </a:r>
          </a:p>
          <a:p>
            <a:pPr algn="ctr"/>
            <a:endParaRPr lang="ar-SA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38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88840"/>
            <a:ext cx="7620000" cy="4411960"/>
          </a:xfrm>
        </p:spPr>
        <p:txBody>
          <a:bodyPr/>
          <a:lstStyle/>
          <a:p>
            <a:pPr marL="11430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381642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755129" cy="28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2123728" y="5589240"/>
            <a:ext cx="44644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ماذا نستنتج من هذه الصورة</a:t>
            </a:r>
            <a:endParaRPr lang="ar-SA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4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لماذا ندرس المقرر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268760"/>
            <a:ext cx="8208912" cy="540060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ar-SA" sz="2800" b="1" dirty="0">
                <a:solidFill>
                  <a:srgbClr val="C00000"/>
                </a:solidFill>
              </a:rPr>
              <a:t>هناك عدة أسباب تدعو إلى دراسة هذا المقرر منها:-</a:t>
            </a:r>
          </a:p>
          <a:p>
            <a:pPr marL="114300" indent="0" algn="just">
              <a:buNone/>
            </a:pPr>
            <a:r>
              <a:rPr lang="ar-SA" sz="2800" dirty="0"/>
              <a:t> 1- أن الإسلام دين شامل لنواحي الحياة المختلفة، ومنها النواحي </a:t>
            </a:r>
            <a:r>
              <a:rPr lang="ar-SA" sz="2800" dirty="0" smtClean="0"/>
              <a:t>الاجتماعية، </a:t>
            </a:r>
            <a:r>
              <a:rPr lang="ar-SA" sz="2800" dirty="0"/>
              <a:t>فكان من الواجب معرفة أحكام الإسلام في </a:t>
            </a:r>
            <a:r>
              <a:rPr lang="ar-SA" sz="2800" dirty="0" smtClean="0"/>
              <a:t>هذه الناحية، </a:t>
            </a:r>
            <a:r>
              <a:rPr lang="ar-SA" sz="2800" dirty="0"/>
              <a:t>والإلمام بالمبادئ العامة </a:t>
            </a:r>
            <a:r>
              <a:rPr lang="ar-SA" sz="2800" dirty="0" smtClean="0"/>
              <a:t>لهذه النظام.</a:t>
            </a:r>
            <a:endParaRPr lang="ar-SA" sz="2800" dirty="0"/>
          </a:p>
          <a:p>
            <a:pPr marL="114300" indent="0" algn="just">
              <a:buNone/>
            </a:pPr>
            <a:r>
              <a:rPr lang="ar-SA" sz="2800" dirty="0"/>
              <a:t>2- أن هناك طعنات موجهة للإسلام في نظامه السياسي ونظامه الاجتماعي، لا يصح إغفالها ولا السكوت عنها، بل الواجب صدها، وبيان زيفها وبطلانها.</a:t>
            </a:r>
          </a:p>
          <a:p>
            <a:pPr marL="114300" indent="0" algn="just">
              <a:buNone/>
            </a:pPr>
            <a:r>
              <a:rPr lang="ar-SA" sz="2800" dirty="0"/>
              <a:t>3- أن هناك خللاً اجتماعياً تعيشه بعض الأسر في المجتمعات الإسلامية، يحتم علينا التعرف عليه والبحث عن الطرق الصحيحة لمعالجته، وعلى سبيل المثال: ” علاقة الزوجين، علاقة الوالدين بالأولاد، ظاهرة العنوسة، تزايد معدلات الطلاق“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209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7848872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encrypted-tbn2.gstatic.com/images?q=tbn:ANd9GcRJG5l8DyBjf-ubHa-RCx7xkHASUtL5oGeDo-0JfbwIOj9CaL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392443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381642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85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677609"/>
              </p:ext>
            </p:extLst>
          </p:nvPr>
        </p:nvGraphicFramePr>
        <p:xfrm>
          <a:off x="251520" y="260648"/>
          <a:ext cx="7992887" cy="6264698"/>
        </p:xfrm>
        <a:graphic>
          <a:graphicData uri="http://schemas.openxmlformats.org/drawingml/2006/table">
            <a:tbl>
              <a:tblPr rtl="1" firstRow="1" firstCol="1" bandRow="1" bandCol="1"/>
              <a:tblGrid>
                <a:gridCol w="5509701"/>
                <a:gridCol w="1294611"/>
                <a:gridCol w="1188575"/>
              </a:tblGrid>
              <a:tr h="722388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 u="sng" dirty="0">
                          <a:effectLst/>
                          <a:latin typeface="Calibri"/>
                          <a:ea typeface="Calibri"/>
                          <a:cs typeface="Arial"/>
                        </a:rPr>
                        <a:t>1ـ الموضوعات التي ينبغي تناولها: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0384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قـــائمــــة الموضوعات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عدد الأسابيع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عدد الساعات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مفهوم المجتمع المسلم  وأسس بنائه وسماته.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769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الإنسان في الإسلام مكانته ووظيفته وحقوقه، مقارنة بالمواثيق الدولية.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أسباب تقوية الروابط الاجتماعية 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الأمر بالمعروف والنهي عن المنكر 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أهم المشكلات الاجتماعية وسبل الوقاية منها وعلاجها 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769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أهمية الأسرة ومكانتها في الإسلام ،وتعارض الاتفاقيات الدولية مع حق المسلم.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مكانة المرأة في الإسلام 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46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عوامل حماية الأسرة 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43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422113"/>
              </p:ext>
            </p:extLst>
          </p:nvPr>
        </p:nvGraphicFramePr>
        <p:xfrm>
          <a:off x="431540" y="188640"/>
          <a:ext cx="7956884" cy="3888432"/>
        </p:xfrm>
        <a:graphic>
          <a:graphicData uri="http://schemas.openxmlformats.org/drawingml/2006/table">
            <a:tbl>
              <a:tblPr rtl="1" firstRow="1" firstCol="1" bandRow="1" bandCol="1"/>
              <a:tblGrid>
                <a:gridCol w="5484882"/>
                <a:gridCol w="1288779"/>
                <a:gridCol w="1183223"/>
              </a:tblGrid>
              <a:tr h="601419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الخطبة وأحكامها العامة 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039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النكاح ومقاصده وأحكامه 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422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الآثار المترتبة على عقد النكاح 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805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المشكلات الزوجية  أسبابها وآثارها وعلاجها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42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فرق النكاح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32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الكلي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dirty="0">
                          <a:effectLst/>
                          <a:latin typeface="Calibri"/>
                          <a:ea typeface="Calibri"/>
                          <a:cs typeface="Arial"/>
                        </a:rPr>
                        <a:t>30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7"/>
            <a:ext cx="8136904" cy="225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68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965110"/>
              </p:ext>
            </p:extLst>
          </p:nvPr>
        </p:nvGraphicFramePr>
        <p:xfrm>
          <a:off x="323528" y="1052736"/>
          <a:ext cx="7848872" cy="5256586"/>
        </p:xfrm>
        <a:graphic>
          <a:graphicData uri="http://schemas.openxmlformats.org/drawingml/2006/table">
            <a:tbl>
              <a:tblPr rtl="1" firstRow="1" firstCol="1" bandRow="1" bandCol="1"/>
              <a:tblGrid>
                <a:gridCol w="5402130"/>
                <a:gridCol w="1028744"/>
                <a:gridCol w="1417998"/>
              </a:tblGrid>
              <a:tr h="648141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 u="sng" dirty="0">
                          <a:effectLst/>
                          <a:latin typeface="Calibri"/>
                          <a:ea typeface="Calibri"/>
                          <a:cs typeface="Arial"/>
                        </a:rPr>
                        <a:t>4ـ جدول مهام تقويم الطالب خلال الفصل الدراسي                  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6481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المهـــــــــــــــــــــــــــــــــــــــام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الأسبوع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>
                          <a:effectLst/>
                          <a:latin typeface="Calibri"/>
                          <a:ea typeface="Calibri"/>
                          <a:cs typeface="Arial"/>
                        </a:rPr>
                        <a:t>النســبـة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648141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المناقشة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5%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648141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الاختبار النصفي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30%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المشاركة داخل قاعة التدريس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5%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648141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اختبار البلاك بورد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5%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648141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أنشطة تعلم تعاوني وعروض شفهية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5%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648141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Times New Roman"/>
                        <a:buChar char="-"/>
                      </a:pPr>
                      <a:r>
                        <a:rPr lang="ar-SA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اختبار نهائي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>
                          <a:effectLst/>
                          <a:latin typeface="Calibri"/>
                          <a:ea typeface="Calibri"/>
                          <a:cs typeface="Arial"/>
                        </a:rPr>
                        <a:t>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1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50%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FFFFF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17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784887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9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</TotalTime>
  <Words>295</Words>
  <Application>Microsoft Office PowerPoint</Application>
  <PresentationFormat>عرض على الشاشة (3:4)‏</PresentationFormat>
  <Paragraphs>81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تجاور</vt:lpstr>
      <vt:lpstr>النظام الاجتماعي في الإسلام</vt:lpstr>
      <vt:lpstr>عرض تقديمي في PowerPoint</vt:lpstr>
      <vt:lpstr>لماذا ندرس المقرر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ebtihaj altyb eneel</dc:creator>
  <cp:lastModifiedBy>ebtihaj altyb eneel</cp:lastModifiedBy>
  <cp:revision>6</cp:revision>
  <dcterms:created xsi:type="dcterms:W3CDTF">2014-02-02T05:31:30Z</dcterms:created>
  <dcterms:modified xsi:type="dcterms:W3CDTF">2014-02-02T10:54:58Z</dcterms:modified>
</cp:coreProperties>
</file>