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9" r:id="rId13"/>
    <p:sldId id="270" r:id="rId14"/>
    <p:sldId id="271" r:id="rId15"/>
    <p:sldId id="272" r:id="rId16"/>
    <p:sldId id="273" r:id="rId17"/>
    <p:sldId id="274" r:id="rId18"/>
    <p:sldId id="268" r:id="rId19"/>
    <p:sldId id="275" r:id="rId20"/>
    <p:sldId id="276" r:id="rId21"/>
    <p:sldId id="277" r:id="rId22"/>
    <p:sldId id="278" r:id="rId23"/>
    <p:sldId id="279" r:id="rId24"/>
    <p:sldId id="280" r:id="rId25"/>
    <p:sldId id="281" r:id="rId2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Date Placeholder 29"/>
          <p:cNvSpPr>
            <a:spLocks noGrp="1"/>
          </p:cNvSpPr>
          <p:nvPr>
            <p:ph type="dt" sz="half" idx="10"/>
          </p:nvPr>
        </p:nvSpPr>
        <p:spPr/>
        <p:txBody>
          <a:bodyPr/>
          <a:lstStyle/>
          <a:p>
            <a:fld id="{1B45C69A-336E-4BC9-9B81-C4A4E84CD917}" type="datetimeFigureOut">
              <a:rPr lang="ar-SA" smtClean="0"/>
              <a:t>16/04/35</a:t>
            </a:fld>
            <a:endParaRPr lang="ar-SA" dirty="0"/>
          </a:p>
        </p:txBody>
      </p:sp>
      <p:sp>
        <p:nvSpPr>
          <p:cNvPr id="19" name="Footer Placeholder 18"/>
          <p:cNvSpPr>
            <a:spLocks noGrp="1"/>
          </p:cNvSpPr>
          <p:nvPr>
            <p:ph type="ftr" sz="quarter" idx="11"/>
          </p:nvPr>
        </p:nvSpPr>
        <p:spPr/>
        <p:txBody>
          <a:bodyPr/>
          <a:lstStyle/>
          <a:p>
            <a:endParaRPr lang="ar-SA" dirty="0"/>
          </a:p>
        </p:txBody>
      </p:sp>
      <p:sp>
        <p:nvSpPr>
          <p:cNvPr id="27" name="Slide Number Placeholder 26"/>
          <p:cNvSpPr>
            <a:spLocks noGrp="1"/>
          </p:cNvSpPr>
          <p:nvPr>
            <p:ph type="sldNum" sz="quarter" idx="12"/>
          </p:nvPr>
        </p:nvSpPr>
        <p:spPr/>
        <p:txBody>
          <a:bodyPr/>
          <a:lstStyle/>
          <a:p>
            <a:fld id="{1715539B-9A26-4566-B9EF-6A9738F5C7DD}" type="slidenum">
              <a:rPr lang="ar-SA" smtClean="0"/>
              <a:t>‹#›</a:t>
            </a:fld>
            <a:endParaRPr lang="ar-SA"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Content Placeholder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1B45C69A-336E-4BC9-9B81-C4A4E84CD917}" type="datetimeFigureOut">
              <a:rPr lang="ar-SA" smtClean="0"/>
              <a:t>16/04/35</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1715539B-9A26-4566-B9EF-6A9738F5C7DD}" type="slidenum">
              <a:rPr lang="ar-SA" smtClean="0"/>
              <a:t>‹#›</a:t>
            </a:fld>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Date Placeholder 3"/>
          <p:cNvSpPr>
            <a:spLocks noGrp="1"/>
          </p:cNvSpPr>
          <p:nvPr>
            <p:ph type="dt" sz="half" idx="10"/>
          </p:nvPr>
        </p:nvSpPr>
        <p:spPr/>
        <p:txBody>
          <a:bodyPr/>
          <a:lstStyle/>
          <a:p>
            <a:fld id="{1B45C69A-336E-4BC9-9B81-C4A4E84CD917}" type="datetimeFigureOut">
              <a:rPr lang="ar-SA" smtClean="0"/>
              <a:t>16/04/35</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1715539B-9A26-4566-B9EF-6A9738F5C7DD}" type="slidenum">
              <a:rPr lang="ar-SA" smtClean="0"/>
              <a:t>‹#›</a:t>
            </a:fld>
            <a:endParaRPr lang="ar-SA"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1B45C69A-336E-4BC9-9B81-C4A4E84CD917}" type="datetimeFigureOut">
              <a:rPr lang="ar-SA" smtClean="0"/>
              <a:t>16/04/35</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1715539B-9A26-4566-B9EF-6A9738F5C7DD}" type="slidenum">
              <a:rPr lang="ar-SA" smtClean="0"/>
              <a:t>‹#›</a:t>
            </a:fld>
            <a:endParaRPr lang="ar-S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Date Placeholder 6"/>
          <p:cNvSpPr>
            <a:spLocks noGrp="1"/>
          </p:cNvSpPr>
          <p:nvPr>
            <p:ph type="dt" sz="half" idx="10"/>
          </p:nvPr>
        </p:nvSpPr>
        <p:spPr/>
        <p:txBody>
          <a:bodyPr/>
          <a:lstStyle/>
          <a:p>
            <a:fld id="{1B45C69A-336E-4BC9-9B81-C4A4E84CD917}" type="datetimeFigureOut">
              <a:rPr lang="ar-SA" smtClean="0"/>
              <a:t>16/04/35</a:t>
            </a:fld>
            <a:endParaRPr lang="ar-SA" dirty="0"/>
          </a:p>
        </p:txBody>
      </p:sp>
      <p:sp>
        <p:nvSpPr>
          <p:cNvPr id="8" name="Footer Placeholder 7"/>
          <p:cNvSpPr>
            <a:spLocks noGrp="1"/>
          </p:cNvSpPr>
          <p:nvPr>
            <p:ph type="ftr" sz="quarter" idx="11"/>
          </p:nvPr>
        </p:nvSpPr>
        <p:spPr/>
        <p:txBody>
          <a:bodyPr/>
          <a:lstStyle/>
          <a:p>
            <a:endParaRPr lang="ar-SA" dirty="0"/>
          </a:p>
        </p:txBody>
      </p:sp>
      <p:sp>
        <p:nvSpPr>
          <p:cNvPr id="9" name="Slide Number Placeholder 8"/>
          <p:cNvSpPr>
            <a:spLocks noGrp="1"/>
          </p:cNvSpPr>
          <p:nvPr>
            <p:ph type="sldNum" sz="quarter" idx="12"/>
          </p:nvPr>
        </p:nvSpPr>
        <p:spPr/>
        <p:txBody>
          <a:bodyPr/>
          <a:lstStyle/>
          <a:p>
            <a:fld id="{1715539B-9A26-4566-B9EF-6A9738F5C7DD}" type="slidenum">
              <a:rPr lang="ar-SA" smtClean="0"/>
              <a:t>‹#›</a:t>
            </a:fld>
            <a:endParaRPr lang="ar-S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Date Placeholder 2"/>
          <p:cNvSpPr>
            <a:spLocks noGrp="1"/>
          </p:cNvSpPr>
          <p:nvPr>
            <p:ph type="dt" sz="half" idx="10"/>
          </p:nvPr>
        </p:nvSpPr>
        <p:spPr/>
        <p:txBody>
          <a:bodyPr/>
          <a:lstStyle/>
          <a:p>
            <a:fld id="{1B45C69A-336E-4BC9-9B81-C4A4E84CD917}" type="datetimeFigureOut">
              <a:rPr lang="ar-SA" smtClean="0"/>
              <a:t>16/04/35</a:t>
            </a:fld>
            <a:endParaRPr lang="ar-SA" dirty="0"/>
          </a:p>
        </p:txBody>
      </p:sp>
      <p:sp>
        <p:nvSpPr>
          <p:cNvPr id="4" name="Footer Placeholder 3"/>
          <p:cNvSpPr>
            <a:spLocks noGrp="1"/>
          </p:cNvSpPr>
          <p:nvPr>
            <p:ph type="ftr" sz="quarter" idx="11"/>
          </p:nvPr>
        </p:nvSpPr>
        <p:spPr/>
        <p:txBody>
          <a:bodyPr/>
          <a:lstStyle/>
          <a:p>
            <a:endParaRPr lang="ar-SA" dirty="0"/>
          </a:p>
        </p:txBody>
      </p:sp>
      <p:sp>
        <p:nvSpPr>
          <p:cNvPr id="5" name="Slide Number Placeholder 4"/>
          <p:cNvSpPr>
            <a:spLocks noGrp="1"/>
          </p:cNvSpPr>
          <p:nvPr>
            <p:ph type="sldNum" sz="quarter" idx="12"/>
          </p:nvPr>
        </p:nvSpPr>
        <p:spPr/>
        <p:txBody>
          <a:bodyPr/>
          <a:lstStyle/>
          <a:p>
            <a:fld id="{1715539B-9A26-4566-B9EF-6A9738F5C7DD}" type="slidenum">
              <a:rPr lang="ar-SA" smtClean="0"/>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45C69A-336E-4BC9-9B81-C4A4E84CD917}" type="datetimeFigureOut">
              <a:rPr lang="ar-SA" smtClean="0"/>
              <a:t>16/04/35</a:t>
            </a:fld>
            <a:endParaRPr lang="ar-SA" dirty="0"/>
          </a:p>
        </p:txBody>
      </p:sp>
      <p:sp>
        <p:nvSpPr>
          <p:cNvPr id="3" name="Footer Placeholder 2"/>
          <p:cNvSpPr>
            <a:spLocks noGrp="1"/>
          </p:cNvSpPr>
          <p:nvPr>
            <p:ph type="ftr" sz="quarter" idx="11"/>
          </p:nvPr>
        </p:nvSpPr>
        <p:spPr/>
        <p:txBody>
          <a:bodyPr/>
          <a:lstStyle/>
          <a:p>
            <a:endParaRPr lang="ar-SA" dirty="0"/>
          </a:p>
        </p:txBody>
      </p:sp>
      <p:sp>
        <p:nvSpPr>
          <p:cNvPr id="4" name="Slide Number Placeholder 3"/>
          <p:cNvSpPr>
            <a:spLocks noGrp="1"/>
          </p:cNvSpPr>
          <p:nvPr>
            <p:ph type="sldNum" sz="quarter" idx="12"/>
          </p:nvPr>
        </p:nvSpPr>
        <p:spPr/>
        <p:txBody>
          <a:bodyPr/>
          <a:lstStyle/>
          <a:p>
            <a:fld id="{1715539B-9A26-4566-B9EF-6A9738F5C7DD}" type="slidenum">
              <a:rPr lang="ar-SA" smtClean="0"/>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1B45C69A-336E-4BC9-9B81-C4A4E84CD917}" type="datetimeFigureOut">
              <a:rPr lang="ar-SA" smtClean="0"/>
              <a:t>16/04/35</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1715539B-9A26-4566-B9EF-6A9738F5C7DD}" type="slidenum">
              <a:rPr lang="ar-SA" smtClean="0"/>
              <a:t>‹#›</a:t>
            </a:fld>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Date Placeholder 4"/>
          <p:cNvSpPr>
            <a:spLocks noGrp="1"/>
          </p:cNvSpPr>
          <p:nvPr>
            <p:ph type="dt" sz="half" idx="10"/>
          </p:nvPr>
        </p:nvSpPr>
        <p:spPr/>
        <p:txBody>
          <a:bodyPr/>
          <a:lstStyle/>
          <a:p>
            <a:fld id="{1B45C69A-336E-4BC9-9B81-C4A4E84CD917}" type="datetimeFigureOut">
              <a:rPr lang="ar-SA" smtClean="0"/>
              <a:t>16/04/35</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a:xfrm>
            <a:off x="8077200" y="6356350"/>
            <a:ext cx="609600" cy="365125"/>
          </a:xfrm>
        </p:spPr>
        <p:txBody>
          <a:bodyPr/>
          <a:lstStyle/>
          <a:p>
            <a:fld id="{1715539B-9A26-4566-B9EF-6A9738F5C7DD}" type="slidenum">
              <a:rPr lang="ar-SA" smtClean="0"/>
              <a:t>‹#›</a:t>
            </a:fld>
            <a:endParaRPr lang="ar-SA"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dirty="0" smtClean="0"/>
              <a:t>انقر فوق الأيقونة لإضافة صورة</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1B45C69A-336E-4BC9-9B81-C4A4E84CD917}" type="datetimeFigureOut">
              <a:rPr lang="ar-SA" smtClean="0"/>
              <a:t>16/04/35</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1715539B-9A26-4566-B9EF-6A9738F5C7DD}" type="slidenum">
              <a:rPr lang="ar-SA" smtClean="0"/>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1B45C69A-336E-4BC9-9B81-C4A4E84CD917}" type="datetimeFigureOut">
              <a:rPr lang="ar-SA" smtClean="0"/>
              <a:t>16/04/35</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1715539B-9A26-4566-B9EF-6A9738F5C7DD}" type="slidenum">
              <a:rPr lang="ar-SA" smtClean="0"/>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B45C69A-336E-4BC9-9B81-C4A4E84CD917}" type="datetimeFigureOut">
              <a:rPr lang="ar-SA" smtClean="0"/>
              <a:t>16/04/35</a:t>
            </a:fld>
            <a:endParaRPr lang="ar-SA"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715539B-9A26-4566-B9EF-6A9738F5C7DD}" type="slidenum">
              <a:rPr lang="ar-SA" smtClean="0"/>
              <a:t>‹#›</a:t>
            </a:fld>
            <a:endParaRPr lang="ar-SA"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3400" y="836712"/>
            <a:ext cx="7851648" cy="1368152"/>
          </a:xfrm>
        </p:spPr>
        <p:txBody>
          <a:bodyPr>
            <a:normAutofit/>
          </a:bodyPr>
          <a:lstStyle/>
          <a:p>
            <a:pPr algn="ctr"/>
            <a:r>
              <a:rPr lang="ar-SA" sz="7200" dirty="0" smtClean="0">
                <a:solidFill>
                  <a:srgbClr val="FFFF00"/>
                </a:solidFill>
              </a:rPr>
              <a:t>المحاضرة الثالثة</a:t>
            </a:r>
            <a:endParaRPr lang="ar-SA" sz="7200" dirty="0">
              <a:solidFill>
                <a:srgbClr val="FFFF00"/>
              </a:solidFill>
            </a:endParaRPr>
          </a:p>
        </p:txBody>
      </p:sp>
      <p:sp>
        <p:nvSpPr>
          <p:cNvPr id="3" name="عنوان فرعي 2"/>
          <p:cNvSpPr>
            <a:spLocks noGrp="1"/>
          </p:cNvSpPr>
          <p:nvPr>
            <p:ph type="subTitle" idx="1"/>
          </p:nvPr>
        </p:nvSpPr>
        <p:spPr>
          <a:xfrm>
            <a:off x="179512" y="2420888"/>
            <a:ext cx="8712968" cy="3384376"/>
          </a:xfrm>
        </p:spPr>
        <p:txBody>
          <a:bodyPr>
            <a:normAutofit/>
          </a:bodyPr>
          <a:lstStyle/>
          <a:p>
            <a:pPr algn="ctr"/>
            <a:r>
              <a:rPr lang="ar-SA" sz="4000" b="1" dirty="0" smtClean="0">
                <a:solidFill>
                  <a:srgbClr val="FFFF00"/>
                </a:solidFill>
              </a:rPr>
              <a:t>أسباب تقوية الروابط الاجتماعية</a:t>
            </a:r>
          </a:p>
          <a:p>
            <a:pPr marL="742950" indent="-742950">
              <a:buFont typeface="+mj-lt"/>
              <a:buAutoNum type="arabicPeriod"/>
            </a:pPr>
            <a:r>
              <a:rPr lang="ar-SA" sz="3600" b="1" dirty="0" smtClean="0">
                <a:solidFill>
                  <a:srgbClr val="002060"/>
                </a:solidFill>
              </a:rPr>
              <a:t> </a:t>
            </a:r>
            <a:r>
              <a:rPr lang="ar-SA" sz="3600" b="1" dirty="0">
                <a:solidFill>
                  <a:srgbClr val="002060"/>
                </a:solidFill>
              </a:rPr>
              <a:t>تشريع صلاة الجماعة والجمعة والعيدين </a:t>
            </a:r>
            <a:r>
              <a:rPr lang="ar-SA" sz="3600" b="1" dirty="0" smtClean="0">
                <a:solidFill>
                  <a:srgbClr val="002060"/>
                </a:solidFill>
              </a:rPr>
              <a:t>والجنازة</a:t>
            </a:r>
            <a:r>
              <a:rPr lang="ar-SA" sz="3600" b="1" dirty="0">
                <a:solidFill>
                  <a:srgbClr val="002060"/>
                </a:solidFill>
              </a:rPr>
              <a:t>.</a:t>
            </a:r>
            <a:endParaRPr lang="ar-SA" sz="3600" b="1" dirty="0" smtClean="0">
              <a:solidFill>
                <a:srgbClr val="002060"/>
              </a:solidFill>
            </a:endParaRPr>
          </a:p>
          <a:p>
            <a:pPr marL="742950" indent="-742950">
              <a:buFont typeface="+mj-lt"/>
              <a:buAutoNum type="arabicPeriod"/>
            </a:pPr>
            <a:r>
              <a:rPr lang="ar-SA" sz="3600" b="1" dirty="0" smtClean="0">
                <a:solidFill>
                  <a:srgbClr val="002060"/>
                </a:solidFill>
              </a:rPr>
              <a:t>تشريع </a:t>
            </a:r>
            <a:r>
              <a:rPr lang="ar-SA" sz="3600" b="1" dirty="0">
                <a:solidFill>
                  <a:srgbClr val="002060"/>
                </a:solidFill>
              </a:rPr>
              <a:t>الإسلام للواجبات الاجتماعية الخاصة .</a:t>
            </a:r>
            <a:endParaRPr lang="ar-SA" sz="3600" b="1" dirty="0" smtClean="0">
              <a:solidFill>
                <a:srgbClr val="002060"/>
              </a:solidFill>
            </a:endParaRPr>
          </a:p>
          <a:p>
            <a:pPr marL="742950" indent="-742950">
              <a:buFont typeface="+mj-lt"/>
              <a:buAutoNum type="arabicPeriod"/>
            </a:pPr>
            <a:r>
              <a:rPr lang="ar-SA" sz="3600" b="1" dirty="0" smtClean="0">
                <a:solidFill>
                  <a:srgbClr val="002060"/>
                </a:solidFill>
              </a:rPr>
              <a:t>دعوة </a:t>
            </a:r>
            <a:r>
              <a:rPr lang="ar-SA" sz="3600" b="1" dirty="0">
                <a:solidFill>
                  <a:srgbClr val="002060"/>
                </a:solidFill>
              </a:rPr>
              <a:t>الإسلام إلى أسباب التآلف الاجتماعي العام .</a:t>
            </a:r>
          </a:p>
        </p:txBody>
      </p:sp>
    </p:spTree>
    <p:extLst>
      <p:ext uri="{BB962C8B-B14F-4D97-AF65-F5344CB8AC3E}">
        <p14:creationId xmlns:p14="http://schemas.microsoft.com/office/powerpoint/2010/main" val="4072963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ircle(in)">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332656"/>
            <a:ext cx="8229600" cy="1700808"/>
          </a:xfrm>
        </p:spPr>
        <p:txBody>
          <a:bodyPr>
            <a:normAutofit fontScale="90000"/>
          </a:bodyPr>
          <a:lstStyle/>
          <a:p>
            <a:pPr algn="ctr"/>
            <a:r>
              <a:rPr lang="ar-SA" sz="4000" b="1" dirty="0" smtClean="0"/>
              <a:t/>
            </a:r>
            <a:br>
              <a:rPr lang="ar-SA" sz="4000" b="1" dirty="0" smtClean="0"/>
            </a:br>
            <a:r>
              <a:rPr lang="ar-SA" sz="4000" b="1" dirty="0"/>
              <a:t/>
            </a:r>
            <a:br>
              <a:rPr lang="ar-SA" sz="4000" b="1" dirty="0"/>
            </a:br>
            <a:r>
              <a:rPr lang="ar-SA" sz="4000" b="1" dirty="0" smtClean="0"/>
              <a:t/>
            </a:r>
            <a:br>
              <a:rPr lang="ar-SA" sz="4000" b="1" dirty="0" smtClean="0"/>
            </a:br>
            <a:r>
              <a:rPr lang="ar-SA" sz="4000" b="1" dirty="0"/>
              <a:t/>
            </a:r>
            <a:br>
              <a:rPr lang="ar-SA" sz="4000" b="1" dirty="0"/>
            </a:br>
            <a:r>
              <a:rPr lang="ar-SA" sz="4400" b="1" dirty="0" smtClean="0">
                <a:solidFill>
                  <a:srgbClr val="7030A0"/>
                </a:solidFill>
              </a:rPr>
              <a:t>أسباب تقوية </a:t>
            </a:r>
            <a:r>
              <a:rPr lang="ar-SA" sz="4400" b="1" dirty="0">
                <a:solidFill>
                  <a:srgbClr val="7030A0"/>
                </a:solidFill>
              </a:rPr>
              <a:t>الروابط </a:t>
            </a:r>
            <a:r>
              <a:rPr lang="ar-SA" sz="4400" b="1" dirty="0" smtClean="0">
                <a:solidFill>
                  <a:srgbClr val="7030A0"/>
                </a:solidFill>
              </a:rPr>
              <a:t>الاجتماعية</a:t>
            </a:r>
            <a:r>
              <a:rPr lang="ar-SA" sz="4400" b="1" dirty="0">
                <a:solidFill>
                  <a:srgbClr val="7030A0"/>
                </a:solidFill>
              </a:rPr>
              <a:t/>
            </a:r>
            <a:br>
              <a:rPr lang="ar-SA" sz="4400" b="1" dirty="0">
                <a:solidFill>
                  <a:srgbClr val="7030A0"/>
                </a:solidFill>
              </a:rPr>
            </a:br>
            <a:r>
              <a:rPr lang="ar-SA" sz="4400" b="1" dirty="0" smtClean="0">
                <a:solidFill>
                  <a:srgbClr val="7030A0"/>
                </a:solidFill>
              </a:rPr>
              <a:t>السبب الأول </a:t>
            </a:r>
            <a:br>
              <a:rPr lang="ar-SA" sz="4400" b="1" dirty="0" smtClean="0">
                <a:solidFill>
                  <a:srgbClr val="7030A0"/>
                </a:solidFill>
              </a:rPr>
            </a:br>
            <a:r>
              <a:rPr lang="ar-SA" sz="4400" b="1" dirty="0" smtClean="0">
                <a:solidFill>
                  <a:srgbClr val="7030A0"/>
                </a:solidFill>
              </a:rPr>
              <a:t>تشريع </a:t>
            </a:r>
            <a:r>
              <a:rPr lang="ar-SA" sz="4400" b="1" dirty="0">
                <a:solidFill>
                  <a:srgbClr val="7030A0"/>
                </a:solidFill>
              </a:rPr>
              <a:t>صلاة الجماعة والجمعة والعيدين والجنازة</a:t>
            </a:r>
            <a:r>
              <a:rPr lang="ar-SA" sz="4400" b="1" dirty="0" smtClean="0">
                <a:solidFill>
                  <a:srgbClr val="7030A0"/>
                </a:solidFill>
              </a:rPr>
              <a:t>:</a:t>
            </a:r>
            <a:endParaRPr lang="ar-SA" sz="5300" dirty="0">
              <a:solidFill>
                <a:srgbClr val="7030A0"/>
              </a:solidFill>
            </a:endParaRPr>
          </a:p>
        </p:txBody>
      </p:sp>
      <p:sp>
        <p:nvSpPr>
          <p:cNvPr id="3" name="عنصر نائب للمحتوى 2"/>
          <p:cNvSpPr>
            <a:spLocks noGrp="1"/>
          </p:cNvSpPr>
          <p:nvPr>
            <p:ph idx="1"/>
          </p:nvPr>
        </p:nvSpPr>
        <p:spPr>
          <a:xfrm>
            <a:off x="107504" y="2033464"/>
            <a:ext cx="8928992" cy="4824536"/>
          </a:xfrm>
        </p:spPr>
        <p:txBody>
          <a:bodyPr>
            <a:normAutofit/>
          </a:bodyPr>
          <a:lstStyle/>
          <a:p>
            <a:pPr marL="0" indent="0">
              <a:buNone/>
            </a:pPr>
            <a:r>
              <a:rPr lang="ar-SA" sz="3200" b="1" dirty="0">
                <a:solidFill>
                  <a:srgbClr val="00B050"/>
                </a:solidFill>
              </a:rPr>
              <a:t>أولاً :  </a:t>
            </a:r>
            <a:r>
              <a:rPr lang="ar-SA" sz="3200" b="1" dirty="0" smtClean="0">
                <a:solidFill>
                  <a:srgbClr val="00B050"/>
                </a:solidFill>
              </a:rPr>
              <a:t>صلاة </a:t>
            </a:r>
            <a:r>
              <a:rPr lang="ar-SA" sz="3200" b="1" dirty="0">
                <a:solidFill>
                  <a:srgbClr val="00B050"/>
                </a:solidFill>
              </a:rPr>
              <a:t>الجماعة </a:t>
            </a:r>
            <a:r>
              <a:rPr lang="ar-SA" sz="3200" b="1" dirty="0" smtClean="0">
                <a:solidFill>
                  <a:srgbClr val="00B050"/>
                </a:solidFill>
              </a:rPr>
              <a:t>:</a:t>
            </a:r>
          </a:p>
          <a:p>
            <a:pPr marL="0" indent="0">
              <a:buNone/>
            </a:pPr>
            <a:r>
              <a:rPr lang="ar-SA" sz="3200" b="1" dirty="0" smtClean="0">
                <a:solidFill>
                  <a:srgbClr val="00B050"/>
                </a:solidFill>
              </a:rPr>
              <a:t>ماهي الحكمة  التي من أجلها دعا الإسلام لصلاة في جماعة؟</a:t>
            </a:r>
          </a:p>
          <a:p>
            <a:pPr marL="0" indent="0">
              <a:buNone/>
            </a:pPr>
            <a:r>
              <a:rPr lang="ar-SA" sz="3200" dirty="0">
                <a:solidFill>
                  <a:srgbClr val="002060"/>
                </a:solidFill>
              </a:rPr>
              <a:t>أن يلتقي المسلمون تحت سقف واحد في صفوف متراصة ليكون هذا إشعاراً لهم بأنهم كالجسد الواحد وكالبنيان يشد بعضه </a:t>
            </a:r>
            <a:r>
              <a:rPr lang="ar-SA" sz="3200" dirty="0" smtClean="0">
                <a:solidFill>
                  <a:srgbClr val="002060"/>
                </a:solidFill>
              </a:rPr>
              <a:t>بعضاً.</a:t>
            </a:r>
          </a:p>
          <a:p>
            <a:pPr marL="0" indent="0" algn="just">
              <a:buNone/>
            </a:pPr>
            <a:r>
              <a:rPr lang="ar-SA" sz="3200" dirty="0">
                <a:solidFill>
                  <a:srgbClr val="002060"/>
                </a:solidFill>
              </a:rPr>
              <a:t> </a:t>
            </a:r>
            <a:r>
              <a:rPr lang="ar-SA" sz="3200" dirty="0" smtClean="0">
                <a:solidFill>
                  <a:srgbClr val="002060"/>
                </a:solidFill>
              </a:rPr>
              <a:t>لذا كان </a:t>
            </a:r>
            <a:r>
              <a:rPr lang="ar-SA" sz="3200" dirty="0">
                <a:solidFill>
                  <a:srgbClr val="002060"/>
                </a:solidFill>
              </a:rPr>
              <a:t>خطاب الله تعالى للمسلمين في هذا الشأن بصيغة </a:t>
            </a:r>
            <a:r>
              <a:rPr lang="ar-SA" sz="3200" dirty="0" smtClean="0">
                <a:solidFill>
                  <a:srgbClr val="002060"/>
                </a:solidFill>
              </a:rPr>
              <a:t>الجمع:(</a:t>
            </a:r>
            <a:r>
              <a:rPr lang="ar-SA" sz="3200" dirty="0" smtClean="0">
                <a:solidFill>
                  <a:srgbClr val="FF0000"/>
                </a:solidFill>
              </a:rPr>
              <a:t>وَأَقِيمُواْ </a:t>
            </a:r>
            <a:r>
              <a:rPr lang="ar-SA" sz="3200" dirty="0">
                <a:solidFill>
                  <a:srgbClr val="FF0000"/>
                </a:solidFill>
              </a:rPr>
              <a:t>الصَّلاَةَ وَآتُواْ الزَّكَاةَ وَارْكَعُواْ مَعَ </a:t>
            </a:r>
            <a:r>
              <a:rPr lang="ar-SA" sz="3200" dirty="0" smtClean="0">
                <a:solidFill>
                  <a:srgbClr val="FF0000"/>
                </a:solidFill>
              </a:rPr>
              <a:t>الرَّاكِعِينَ</a:t>
            </a:r>
            <a:r>
              <a:rPr lang="ar-SA" sz="3200" dirty="0" smtClean="0">
                <a:solidFill>
                  <a:srgbClr val="002060"/>
                </a:solidFill>
              </a:rPr>
              <a:t>)</a:t>
            </a:r>
            <a:r>
              <a:rPr lang="ar-SA" sz="2400" dirty="0" smtClean="0">
                <a:solidFill>
                  <a:srgbClr val="002060"/>
                </a:solidFill>
              </a:rPr>
              <a:t>[البقرة : </a:t>
            </a:r>
            <a:r>
              <a:rPr lang="ar-SA" sz="2400" dirty="0">
                <a:solidFill>
                  <a:srgbClr val="002060"/>
                </a:solidFill>
              </a:rPr>
              <a:t>43</a:t>
            </a:r>
            <a:r>
              <a:rPr lang="ar-SA" sz="2400" dirty="0" smtClean="0">
                <a:solidFill>
                  <a:srgbClr val="002060"/>
                </a:solidFill>
              </a:rPr>
              <a:t>]</a:t>
            </a:r>
          </a:p>
          <a:p>
            <a:pPr marL="0" indent="0" algn="just">
              <a:buNone/>
            </a:pPr>
            <a:r>
              <a:rPr lang="ar-SA" sz="3200" dirty="0" smtClean="0">
                <a:solidFill>
                  <a:srgbClr val="002060"/>
                </a:solidFill>
              </a:rPr>
              <a:t> </a:t>
            </a:r>
            <a:r>
              <a:rPr lang="ar-SA" sz="3200" b="1" dirty="0" smtClean="0">
                <a:solidFill>
                  <a:srgbClr val="00B050"/>
                </a:solidFill>
              </a:rPr>
              <a:t>لماذا جعل الله صلاة </a:t>
            </a:r>
            <a:r>
              <a:rPr lang="ar-SA" sz="3200" b="1" dirty="0">
                <a:solidFill>
                  <a:srgbClr val="00B050"/>
                </a:solidFill>
              </a:rPr>
              <a:t>الجماعة أفضل بسبع وعشرين درجة </a:t>
            </a:r>
            <a:r>
              <a:rPr lang="ar-SA" sz="3200" b="1" dirty="0" smtClean="0">
                <a:solidFill>
                  <a:srgbClr val="00B050"/>
                </a:solidFill>
              </a:rPr>
              <a:t>؟</a:t>
            </a:r>
          </a:p>
          <a:p>
            <a:pPr marL="0" indent="0" algn="just">
              <a:buNone/>
            </a:pPr>
            <a:r>
              <a:rPr lang="ar-SA" sz="3200" dirty="0" smtClean="0">
                <a:solidFill>
                  <a:srgbClr val="002060"/>
                </a:solidFill>
              </a:rPr>
              <a:t>  لفضل </a:t>
            </a:r>
            <a:r>
              <a:rPr lang="ar-SA" sz="3200" dirty="0">
                <a:solidFill>
                  <a:srgbClr val="002060"/>
                </a:solidFill>
              </a:rPr>
              <a:t>التجمع ورغبة الإسلام في </a:t>
            </a:r>
            <a:r>
              <a:rPr lang="ar-SA" sz="3200" dirty="0" smtClean="0">
                <a:solidFill>
                  <a:srgbClr val="002060"/>
                </a:solidFill>
              </a:rPr>
              <a:t>استمراره.</a:t>
            </a:r>
            <a:endParaRPr lang="ar-SA" sz="3200" dirty="0">
              <a:solidFill>
                <a:srgbClr val="002060"/>
              </a:solidFill>
            </a:endParaRPr>
          </a:p>
        </p:txBody>
      </p:sp>
    </p:spTree>
    <p:extLst>
      <p:ext uri="{BB962C8B-B14F-4D97-AF65-F5344CB8AC3E}">
        <p14:creationId xmlns:p14="http://schemas.microsoft.com/office/powerpoint/2010/main" val="327390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23528" y="1412776"/>
            <a:ext cx="8291264" cy="4389120"/>
          </a:xfrm>
        </p:spPr>
        <p:txBody>
          <a:bodyPr>
            <a:normAutofit/>
          </a:bodyPr>
          <a:lstStyle/>
          <a:p>
            <a:pPr algn="just">
              <a:buFont typeface="Wingdings" pitchFamily="2" charset="2"/>
              <a:buChar char="v"/>
            </a:pPr>
            <a:r>
              <a:rPr lang="ar-SA" sz="3200" dirty="0" smtClean="0">
                <a:solidFill>
                  <a:srgbClr val="002060"/>
                </a:solidFill>
                <a:latin typeface="Times New Roman"/>
                <a:ea typeface="Times New Roman"/>
                <a:cs typeface="AL-Mohanad"/>
              </a:rPr>
              <a:t>غضب النبي </a:t>
            </a:r>
            <a:r>
              <a:rPr lang="en-US" sz="3200" b="1" dirty="0">
                <a:solidFill>
                  <a:srgbClr val="002060"/>
                </a:solidFill>
                <a:latin typeface="Times New Roman"/>
                <a:ea typeface="Times New Roman"/>
                <a:cs typeface="AL-Mohanad"/>
                <a:sym typeface="AGA Arabesque"/>
              </a:rPr>
              <a:t></a:t>
            </a:r>
            <a:r>
              <a:rPr lang="ar-SA" sz="3200" dirty="0">
                <a:solidFill>
                  <a:srgbClr val="002060"/>
                </a:solidFill>
                <a:latin typeface="Times New Roman"/>
                <a:ea typeface="Times New Roman"/>
                <a:cs typeface="AL-Mohanad"/>
              </a:rPr>
              <a:t> </a:t>
            </a:r>
            <a:r>
              <a:rPr lang="ar-SA" sz="3200" dirty="0" smtClean="0">
                <a:solidFill>
                  <a:srgbClr val="002060"/>
                </a:solidFill>
                <a:latin typeface="Times New Roman"/>
                <a:ea typeface="Times New Roman"/>
                <a:cs typeface="AL-Mohanad"/>
              </a:rPr>
              <a:t>من الذين تخلفوا عن صلاة الجماعة وهمَّ </a:t>
            </a:r>
            <a:r>
              <a:rPr lang="ar-SA" sz="3200" dirty="0">
                <a:solidFill>
                  <a:srgbClr val="002060"/>
                </a:solidFill>
                <a:latin typeface="Times New Roman"/>
                <a:ea typeface="Times New Roman"/>
                <a:cs typeface="AL-Mohanad"/>
              </a:rPr>
              <a:t>بإحراق بيوتهم عليهم حين قال: </a:t>
            </a:r>
            <a:r>
              <a:rPr lang="ar-SA" sz="3200" dirty="0" smtClean="0">
                <a:latin typeface="Times New Roman"/>
                <a:ea typeface="Times New Roman"/>
                <a:cs typeface="AL-Mohanad"/>
              </a:rPr>
              <a:t>(</a:t>
            </a:r>
            <a:r>
              <a:rPr lang="ar-SA" sz="3200" dirty="0" smtClean="0">
                <a:solidFill>
                  <a:srgbClr val="FF0000"/>
                </a:solidFill>
                <a:latin typeface="Times New Roman"/>
                <a:ea typeface="Times New Roman"/>
                <a:cs typeface="AL-Mohanad"/>
              </a:rPr>
              <a:t>والذي </a:t>
            </a:r>
            <a:r>
              <a:rPr lang="ar-SA" sz="3200" dirty="0">
                <a:solidFill>
                  <a:srgbClr val="FF0000"/>
                </a:solidFill>
                <a:latin typeface="Times New Roman"/>
                <a:ea typeface="Times New Roman"/>
                <a:cs typeface="AL-Mohanad"/>
              </a:rPr>
              <a:t>نفسي بيده لقد هممت أن آمر بحطب فيحطب ثم آمر بالصلاة فيؤذن لها ثم آمر رجلاً فيؤم الناس ثم أخالف إلى رجال فأحرق عليهم  بيوتهم</a:t>
            </a:r>
            <a:r>
              <a:rPr lang="ar-SA" sz="3200" dirty="0" smtClean="0">
                <a:latin typeface="Times New Roman"/>
                <a:ea typeface="Times New Roman"/>
                <a:cs typeface="AL-Mohanad"/>
              </a:rPr>
              <a:t>). </a:t>
            </a:r>
          </a:p>
          <a:p>
            <a:pPr algn="just">
              <a:buFont typeface="Wingdings" pitchFamily="2" charset="2"/>
              <a:buChar char="v"/>
            </a:pPr>
            <a:r>
              <a:rPr lang="ar-SA" sz="3200" b="1" dirty="0" smtClean="0">
                <a:solidFill>
                  <a:srgbClr val="00B050"/>
                </a:solidFill>
                <a:latin typeface="Times New Roman"/>
                <a:ea typeface="Times New Roman"/>
                <a:cs typeface="AL-Mohanad"/>
              </a:rPr>
              <a:t>عللي: الوعيد الشديد </a:t>
            </a:r>
            <a:r>
              <a:rPr lang="ar-SA" sz="3200" b="1" dirty="0">
                <a:solidFill>
                  <a:srgbClr val="00B050"/>
                </a:solidFill>
                <a:latin typeface="Times New Roman"/>
                <a:ea typeface="Times New Roman"/>
                <a:cs typeface="AL-Mohanad"/>
              </a:rPr>
              <a:t>بسبب التخلف عن الاجتماع </a:t>
            </a:r>
            <a:r>
              <a:rPr lang="ar-SA" sz="3200" b="1" dirty="0" smtClean="0">
                <a:solidFill>
                  <a:srgbClr val="00B050"/>
                </a:solidFill>
                <a:latin typeface="Times New Roman"/>
                <a:ea typeface="Times New Roman"/>
                <a:cs typeface="AL-Mohanad"/>
              </a:rPr>
              <a:t>لصلاة؟</a:t>
            </a:r>
          </a:p>
          <a:p>
            <a:pPr algn="just">
              <a:buFont typeface="Wingdings" pitchFamily="2" charset="2"/>
              <a:buChar char="v"/>
            </a:pPr>
            <a:r>
              <a:rPr lang="ar-SA" sz="3200" dirty="0" smtClean="0">
                <a:latin typeface="Times New Roman"/>
                <a:ea typeface="Times New Roman"/>
                <a:cs typeface="AL-Mohanad"/>
              </a:rPr>
              <a:t> </a:t>
            </a:r>
            <a:r>
              <a:rPr lang="ar-SA" sz="3200" dirty="0">
                <a:solidFill>
                  <a:srgbClr val="002060"/>
                </a:solidFill>
                <a:latin typeface="Times New Roman"/>
                <a:ea typeface="Times New Roman"/>
                <a:cs typeface="AL-Mohanad"/>
              </a:rPr>
              <a:t>لأنه بتخلفه هذا، يسئ إلى نفسه ويسئ إلى مجتمعه.</a:t>
            </a:r>
            <a:endParaRPr lang="ar-SA" sz="3200" dirty="0" smtClean="0">
              <a:solidFill>
                <a:srgbClr val="002060"/>
              </a:solidFill>
              <a:latin typeface="Times New Roman"/>
              <a:ea typeface="Times New Roman"/>
              <a:cs typeface="AL-Mohanad"/>
            </a:endParaRPr>
          </a:p>
          <a:p>
            <a:pPr marL="0" indent="0" algn="just">
              <a:buNone/>
            </a:pPr>
            <a:endParaRPr lang="ar-SA" sz="2800" dirty="0"/>
          </a:p>
        </p:txBody>
      </p:sp>
    </p:spTree>
    <p:extLst>
      <p:ext uri="{BB962C8B-B14F-4D97-AF65-F5344CB8AC3E}">
        <p14:creationId xmlns:p14="http://schemas.microsoft.com/office/powerpoint/2010/main" val="423873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1052736"/>
            <a:ext cx="8784976" cy="4968552"/>
          </a:xfrm>
        </p:spPr>
        <p:txBody>
          <a:bodyPr>
            <a:normAutofit/>
          </a:bodyPr>
          <a:lstStyle/>
          <a:p>
            <a:pPr marL="0" indent="0">
              <a:buNone/>
            </a:pPr>
            <a:r>
              <a:rPr lang="ar-SA" sz="3200" b="1" dirty="0">
                <a:solidFill>
                  <a:srgbClr val="00B050"/>
                </a:solidFill>
              </a:rPr>
              <a:t>ثانياً </a:t>
            </a:r>
            <a:r>
              <a:rPr lang="ar-SA" sz="3200" b="1" dirty="0" smtClean="0">
                <a:solidFill>
                  <a:srgbClr val="00B050"/>
                </a:solidFill>
              </a:rPr>
              <a:t>: صلاة الجمعة</a:t>
            </a:r>
          </a:p>
          <a:p>
            <a:pPr marL="0" indent="0" algn="just">
              <a:buNone/>
            </a:pPr>
            <a:r>
              <a:rPr lang="ar-SA" sz="3200" dirty="0">
                <a:solidFill>
                  <a:srgbClr val="002060"/>
                </a:solidFill>
              </a:rPr>
              <a:t>قال الله </a:t>
            </a:r>
            <a:r>
              <a:rPr lang="ar-SA" sz="3200" dirty="0" smtClean="0">
                <a:solidFill>
                  <a:srgbClr val="002060"/>
                </a:solidFill>
              </a:rPr>
              <a:t>تعالى:(</a:t>
            </a:r>
            <a:r>
              <a:rPr lang="ar-SA" sz="3200" dirty="0" smtClean="0">
                <a:solidFill>
                  <a:srgbClr val="FF0000"/>
                </a:solidFill>
              </a:rPr>
              <a:t>يأَيُّهَا </a:t>
            </a:r>
            <a:r>
              <a:rPr lang="ar-SA" sz="3200" dirty="0">
                <a:solidFill>
                  <a:srgbClr val="FF0000"/>
                </a:solidFill>
              </a:rPr>
              <a:t>الَّذِينَ آمَنُواْ إِذَا نُودِيَ لِلصَّلاَةِ مِن يَوْمِ الْجُمُعَةِ فَاسْعَوْاْ إِلَى ذِكْرِ اللَّهِ وَذَرُواْ الْبَيْعَ ذَلِكُمْ خَيْرٌ لَّكُمْ إِن كُنتُمْ </a:t>
            </a:r>
            <a:r>
              <a:rPr lang="ar-SA" sz="3200" dirty="0" smtClean="0">
                <a:solidFill>
                  <a:srgbClr val="FF0000"/>
                </a:solidFill>
              </a:rPr>
              <a:t>تَعْلَمُونَ</a:t>
            </a:r>
            <a:r>
              <a:rPr lang="ar-SA" sz="3200" dirty="0" smtClean="0">
                <a:solidFill>
                  <a:srgbClr val="002060"/>
                </a:solidFill>
              </a:rPr>
              <a:t>) </a:t>
            </a:r>
            <a:r>
              <a:rPr lang="ar-SA" sz="2400" dirty="0" smtClean="0">
                <a:solidFill>
                  <a:srgbClr val="002060"/>
                </a:solidFill>
              </a:rPr>
              <a:t>[الجمعة:9</a:t>
            </a:r>
            <a:r>
              <a:rPr lang="ar-SA" sz="2400" dirty="0">
                <a:solidFill>
                  <a:srgbClr val="002060"/>
                </a:solidFill>
              </a:rPr>
              <a:t>]. </a:t>
            </a:r>
            <a:endParaRPr lang="ar-SA" sz="2400" dirty="0" smtClean="0">
              <a:solidFill>
                <a:srgbClr val="002060"/>
              </a:solidFill>
            </a:endParaRPr>
          </a:p>
          <a:p>
            <a:pPr algn="just">
              <a:buFont typeface="Wingdings" pitchFamily="2" charset="2"/>
              <a:buChar char="v"/>
            </a:pPr>
            <a:r>
              <a:rPr lang="ar-SA" sz="3200" dirty="0" smtClean="0">
                <a:solidFill>
                  <a:srgbClr val="002060"/>
                </a:solidFill>
              </a:rPr>
              <a:t>فقد </a:t>
            </a:r>
            <a:r>
              <a:rPr lang="ar-SA" sz="3200" dirty="0">
                <a:solidFill>
                  <a:srgbClr val="002060"/>
                </a:solidFill>
              </a:rPr>
              <a:t>أمرت الآية الكريمة بالسعي إليها والأمر للوجوب ولا يجب السعي إلاَّ لواجب </a:t>
            </a:r>
            <a:r>
              <a:rPr lang="ar-SA" sz="3200" dirty="0" smtClean="0">
                <a:solidFill>
                  <a:srgbClr val="002060"/>
                </a:solidFill>
              </a:rPr>
              <a:t>.</a:t>
            </a:r>
          </a:p>
          <a:p>
            <a:pPr algn="just">
              <a:buFont typeface="Wingdings" pitchFamily="2" charset="2"/>
              <a:buChar char="v"/>
            </a:pPr>
            <a:r>
              <a:rPr lang="ar-SA" sz="3200" b="1" dirty="0" smtClean="0">
                <a:solidFill>
                  <a:srgbClr val="00B050"/>
                </a:solidFill>
              </a:rPr>
              <a:t>على من تجب صلاة الجماعة ؟</a:t>
            </a:r>
            <a:endParaRPr lang="ar-SA" sz="3200" b="1" dirty="0">
              <a:solidFill>
                <a:srgbClr val="00B050"/>
              </a:solidFill>
            </a:endParaRPr>
          </a:p>
          <a:p>
            <a:pPr algn="just">
              <a:buFont typeface="Wingdings" pitchFamily="2" charset="2"/>
              <a:buChar char="v"/>
            </a:pPr>
            <a:r>
              <a:rPr lang="ar-SA" sz="3200" dirty="0">
                <a:solidFill>
                  <a:srgbClr val="002060"/>
                </a:solidFill>
              </a:rPr>
              <a:t>الرجال الأحرار المقيمين، </a:t>
            </a:r>
            <a:r>
              <a:rPr lang="ar-SA" sz="3200" dirty="0" smtClean="0">
                <a:solidFill>
                  <a:srgbClr val="002060"/>
                </a:solidFill>
              </a:rPr>
              <a:t>مع جواز حضورها </a:t>
            </a:r>
            <a:r>
              <a:rPr lang="ar-SA" sz="3200" dirty="0">
                <a:solidFill>
                  <a:srgbClr val="002060"/>
                </a:solidFill>
              </a:rPr>
              <a:t>لمن سواهم من النساء والأطفال. </a:t>
            </a:r>
          </a:p>
        </p:txBody>
      </p:sp>
    </p:spTree>
    <p:extLst>
      <p:ext uri="{BB962C8B-B14F-4D97-AF65-F5344CB8AC3E}">
        <p14:creationId xmlns:p14="http://schemas.microsoft.com/office/powerpoint/2010/main" val="388035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7504" y="908720"/>
            <a:ext cx="8928992" cy="5832648"/>
          </a:xfrm>
        </p:spPr>
        <p:txBody>
          <a:bodyPr>
            <a:normAutofit/>
          </a:bodyPr>
          <a:lstStyle/>
          <a:p>
            <a:pPr>
              <a:buFont typeface="Wingdings" pitchFamily="2" charset="2"/>
              <a:buChar char="v"/>
            </a:pPr>
            <a:r>
              <a:rPr lang="ar-SA" sz="3200" b="1" dirty="0" smtClean="0">
                <a:solidFill>
                  <a:srgbClr val="00B050"/>
                </a:solidFill>
              </a:rPr>
              <a:t>ما حكمة الاجتماعية  من مشروعية صلاة الجمعة؟</a:t>
            </a:r>
          </a:p>
          <a:p>
            <a:pPr marL="514350" indent="-514350" algn="just">
              <a:buFont typeface="+mj-lt"/>
              <a:buAutoNum type="arabicPeriod"/>
            </a:pPr>
            <a:r>
              <a:rPr lang="ar-SA" sz="3200" dirty="0" smtClean="0">
                <a:solidFill>
                  <a:srgbClr val="7030A0"/>
                </a:solidFill>
              </a:rPr>
              <a:t>أن </a:t>
            </a:r>
            <a:r>
              <a:rPr lang="ar-SA" sz="3200" dirty="0">
                <a:solidFill>
                  <a:srgbClr val="7030A0"/>
                </a:solidFill>
              </a:rPr>
              <a:t>الحاجة تدعو أن ينتظم أبناء المجتمع الواحد في لقاء </a:t>
            </a:r>
            <a:r>
              <a:rPr lang="ar-SA" sz="3200" dirty="0" smtClean="0">
                <a:solidFill>
                  <a:srgbClr val="7030A0"/>
                </a:solidFill>
              </a:rPr>
              <a:t>أسبوعي.</a:t>
            </a:r>
          </a:p>
          <a:p>
            <a:pPr marL="514350" indent="-514350" algn="just">
              <a:buFont typeface="+mj-lt"/>
              <a:buAutoNum type="arabicPeriod"/>
            </a:pPr>
            <a:r>
              <a:rPr lang="ar-SA" sz="3200" dirty="0">
                <a:solidFill>
                  <a:srgbClr val="7030A0"/>
                </a:solidFill>
              </a:rPr>
              <a:t> إن صلاة الجمعة مؤتمر أسبوعي اجتماعي يتحقق من خلاله منافع </a:t>
            </a:r>
            <a:r>
              <a:rPr lang="ar-SA" sz="3200" dirty="0" smtClean="0">
                <a:solidFill>
                  <a:srgbClr val="7030A0"/>
                </a:solidFill>
              </a:rPr>
              <a:t>عدة.</a:t>
            </a:r>
          </a:p>
          <a:p>
            <a:pPr marL="514350" indent="-514350" algn="just">
              <a:buFont typeface="+mj-cs"/>
              <a:buAutoNum type="arabic1Minus"/>
            </a:pPr>
            <a:r>
              <a:rPr lang="ar-SA" sz="3200" dirty="0" smtClean="0">
                <a:solidFill>
                  <a:srgbClr val="7030A0"/>
                </a:solidFill>
              </a:rPr>
              <a:t>يستمع </a:t>
            </a:r>
            <a:r>
              <a:rPr lang="ar-SA" sz="3200" dirty="0">
                <a:solidFill>
                  <a:srgbClr val="7030A0"/>
                </a:solidFill>
              </a:rPr>
              <a:t>فيه المصلون إلى توجيهات ومواعظ ترشدهم إلى </a:t>
            </a:r>
            <a:r>
              <a:rPr lang="ar-SA" sz="3200" dirty="0" smtClean="0">
                <a:solidFill>
                  <a:srgbClr val="7030A0"/>
                </a:solidFill>
              </a:rPr>
              <a:t>الخير.</a:t>
            </a:r>
          </a:p>
          <a:p>
            <a:pPr marL="514350" indent="-514350" algn="just">
              <a:buFont typeface="+mj-cs"/>
              <a:buAutoNum type="arabic1Minus"/>
            </a:pPr>
            <a:r>
              <a:rPr lang="ar-SA" sz="3200" dirty="0" smtClean="0">
                <a:solidFill>
                  <a:srgbClr val="7030A0"/>
                </a:solidFill>
              </a:rPr>
              <a:t> </a:t>
            </a:r>
            <a:r>
              <a:rPr lang="ar-SA" sz="3200" dirty="0">
                <a:solidFill>
                  <a:srgbClr val="7030A0"/>
                </a:solidFill>
              </a:rPr>
              <a:t>وتقِّوم </a:t>
            </a:r>
            <a:r>
              <a:rPr lang="ar-SA" sz="3200" dirty="0" smtClean="0">
                <a:solidFill>
                  <a:srgbClr val="7030A0"/>
                </a:solidFill>
              </a:rPr>
              <a:t>سلوكهم.</a:t>
            </a:r>
          </a:p>
          <a:p>
            <a:pPr marL="514350" indent="-514350" algn="just">
              <a:buFont typeface="+mj-cs"/>
              <a:buAutoNum type="arabic1Minus"/>
            </a:pPr>
            <a:r>
              <a:rPr lang="ar-SA" sz="3200" dirty="0" smtClean="0">
                <a:solidFill>
                  <a:srgbClr val="7030A0"/>
                </a:solidFill>
              </a:rPr>
              <a:t> </a:t>
            </a:r>
            <a:r>
              <a:rPr lang="ar-SA" sz="3200" dirty="0">
                <a:solidFill>
                  <a:srgbClr val="7030A0"/>
                </a:solidFill>
              </a:rPr>
              <a:t>وتعالج مشاكلهم الاجتماعية في </a:t>
            </a:r>
            <a:r>
              <a:rPr lang="ar-SA" sz="3200" dirty="0" smtClean="0">
                <a:solidFill>
                  <a:srgbClr val="7030A0"/>
                </a:solidFill>
              </a:rPr>
              <a:t>خطبتين.</a:t>
            </a:r>
          </a:p>
          <a:p>
            <a:pPr marL="514350" indent="-514350" algn="just">
              <a:buFont typeface="+mj-cs"/>
              <a:buAutoNum type="arabic1Minus"/>
            </a:pPr>
            <a:r>
              <a:rPr lang="ar-SA" sz="3200" dirty="0" smtClean="0">
                <a:solidFill>
                  <a:srgbClr val="7030A0"/>
                </a:solidFill>
              </a:rPr>
              <a:t> الخطبتان بدل </a:t>
            </a:r>
            <a:r>
              <a:rPr lang="ar-SA" sz="3200" dirty="0">
                <a:solidFill>
                  <a:srgbClr val="7030A0"/>
                </a:solidFill>
              </a:rPr>
              <a:t>ركعتي الظهر، لأنها أربع، وصلاة الجمعة ركعتان، وهو ما يؤكد أهمية الحضور المبكر والاستماع إلى الخطبتين.</a:t>
            </a:r>
          </a:p>
        </p:txBody>
      </p:sp>
    </p:spTree>
    <p:extLst>
      <p:ext uri="{BB962C8B-B14F-4D97-AF65-F5344CB8AC3E}">
        <p14:creationId xmlns:p14="http://schemas.microsoft.com/office/powerpoint/2010/main" val="3147637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980728"/>
            <a:ext cx="8784976" cy="5544616"/>
          </a:xfrm>
        </p:spPr>
        <p:txBody>
          <a:bodyPr>
            <a:normAutofit lnSpcReduction="10000"/>
          </a:bodyPr>
          <a:lstStyle/>
          <a:p>
            <a:pPr algn="just">
              <a:buFont typeface="Wingdings" pitchFamily="2" charset="2"/>
              <a:buChar char="v"/>
            </a:pPr>
            <a:r>
              <a:rPr lang="ar-SA" sz="3200" b="1" dirty="0" smtClean="0">
                <a:solidFill>
                  <a:schemeClr val="tx2">
                    <a:lumMod val="75000"/>
                  </a:schemeClr>
                </a:solidFill>
              </a:rPr>
              <a:t>هل يؤذن التخلف عن صلاة الجمعة ؟</a:t>
            </a:r>
          </a:p>
          <a:p>
            <a:pPr algn="just">
              <a:buFont typeface="Wingdings" pitchFamily="2" charset="2"/>
              <a:buChar char="v"/>
            </a:pPr>
            <a:r>
              <a:rPr lang="ar-SA" sz="3200" dirty="0" smtClean="0">
                <a:solidFill>
                  <a:srgbClr val="7030A0"/>
                </a:solidFill>
              </a:rPr>
              <a:t>لا </a:t>
            </a:r>
            <a:r>
              <a:rPr lang="ar-SA" sz="3200" dirty="0">
                <a:solidFill>
                  <a:srgbClr val="7030A0"/>
                </a:solidFill>
              </a:rPr>
              <a:t>يؤذن بالتخلف </a:t>
            </a:r>
            <a:r>
              <a:rPr lang="ar-SA" sz="3200" dirty="0" smtClean="0">
                <a:solidFill>
                  <a:srgbClr val="7030A0"/>
                </a:solidFill>
              </a:rPr>
              <a:t>عنها </a:t>
            </a:r>
            <a:r>
              <a:rPr lang="ar-SA" sz="3200" dirty="0">
                <a:solidFill>
                  <a:srgbClr val="7030A0"/>
                </a:solidFill>
              </a:rPr>
              <a:t>إلا لصاحب عذر شرعي، قال </a:t>
            </a:r>
            <a:r>
              <a:rPr lang="en-US" sz="3600" b="1" dirty="0" smtClean="0">
                <a:solidFill>
                  <a:srgbClr val="7030A0"/>
                </a:solidFill>
                <a:latin typeface="Times New Roman"/>
                <a:ea typeface="Times New Roman"/>
                <a:cs typeface="AL-Mohanad"/>
                <a:sym typeface="AGA Arabesque"/>
              </a:rPr>
              <a:t></a:t>
            </a:r>
            <a:r>
              <a:rPr lang="ar-SA" sz="3200" dirty="0" smtClean="0">
                <a:solidFill>
                  <a:srgbClr val="7030A0"/>
                </a:solidFill>
              </a:rPr>
              <a:t>:( </a:t>
            </a:r>
            <a:r>
              <a:rPr lang="ar-SA" sz="3200" dirty="0">
                <a:solidFill>
                  <a:srgbClr val="FF0000"/>
                </a:solidFill>
              </a:rPr>
              <a:t>لينتهين أقوام عن ودعهم الجمعات أو ليختمن الله على قلوبهم، ثم ليكونن من الغافلين</a:t>
            </a:r>
            <a:r>
              <a:rPr lang="ar-SA" sz="3200" dirty="0">
                <a:solidFill>
                  <a:srgbClr val="7030A0"/>
                </a:solidFill>
              </a:rPr>
              <a:t>) </a:t>
            </a:r>
            <a:r>
              <a:rPr lang="ar-SA" sz="3200" dirty="0" smtClean="0">
                <a:solidFill>
                  <a:srgbClr val="7030A0"/>
                </a:solidFill>
              </a:rPr>
              <a:t>.</a:t>
            </a:r>
          </a:p>
          <a:p>
            <a:pPr algn="just">
              <a:buFont typeface="Wingdings" pitchFamily="2" charset="2"/>
              <a:buChar char="v"/>
            </a:pPr>
            <a:r>
              <a:rPr lang="ar-SA" sz="3200" dirty="0">
                <a:solidFill>
                  <a:srgbClr val="7030A0"/>
                </a:solidFill>
              </a:rPr>
              <a:t>إن تكرار هذا المشهد المبارك كل أسبوع، وما يحمله من هدايات دينية واجتماعية، يوضح لنا لمَ توعد النبي </a:t>
            </a:r>
            <a:r>
              <a:rPr lang="en-US" sz="3600" b="1" dirty="0">
                <a:solidFill>
                  <a:srgbClr val="7030A0"/>
                </a:solidFill>
                <a:latin typeface="Times New Roman"/>
                <a:ea typeface="Times New Roman"/>
                <a:cs typeface="AL-Mohanad"/>
                <a:sym typeface="AGA Arabesque"/>
              </a:rPr>
              <a:t></a:t>
            </a:r>
            <a:r>
              <a:rPr lang="ar-SA" sz="3200" dirty="0" smtClean="0">
                <a:solidFill>
                  <a:srgbClr val="7030A0"/>
                </a:solidFill>
              </a:rPr>
              <a:t> </a:t>
            </a:r>
            <a:r>
              <a:rPr lang="ar-SA" sz="3200" dirty="0">
                <a:solidFill>
                  <a:srgbClr val="7030A0"/>
                </a:solidFill>
              </a:rPr>
              <a:t>المتخلفين عن صلاة الجمعة بأن يكونوا ممن ختم الله على قلوبهم ومن </a:t>
            </a:r>
            <a:r>
              <a:rPr lang="ar-SA" sz="3200" dirty="0" smtClean="0">
                <a:solidFill>
                  <a:srgbClr val="7030A0"/>
                </a:solidFill>
              </a:rPr>
              <a:t>الغافلين.</a:t>
            </a:r>
          </a:p>
          <a:p>
            <a:pPr algn="just">
              <a:buFont typeface="Wingdings" pitchFamily="2" charset="2"/>
              <a:buChar char="v"/>
            </a:pPr>
            <a:r>
              <a:rPr lang="ar-SA" sz="3200" b="1" dirty="0">
                <a:solidFill>
                  <a:schemeClr val="tx2">
                    <a:lumMod val="75000"/>
                  </a:schemeClr>
                </a:solidFill>
              </a:rPr>
              <a:t>قال بعض أعداء الإسلام (لن نتغلب على المسلمين ما دام فيهم القرآن الكريم وصلاة الجمعة) لماذا قرنت مع القرآن الكريم؟</a:t>
            </a:r>
          </a:p>
          <a:p>
            <a:pPr algn="just">
              <a:buFont typeface="Wingdings" pitchFamily="2" charset="2"/>
              <a:buChar char="v"/>
            </a:pPr>
            <a:r>
              <a:rPr lang="ar-SA" sz="3200" dirty="0" smtClean="0">
                <a:solidFill>
                  <a:srgbClr val="7030A0"/>
                </a:solidFill>
              </a:rPr>
              <a:t> لأن بعض اعداء الإسلام لم </a:t>
            </a:r>
            <a:r>
              <a:rPr lang="ar-SA" sz="3200" dirty="0">
                <a:solidFill>
                  <a:srgbClr val="7030A0"/>
                </a:solidFill>
              </a:rPr>
              <a:t>يغفل عن أثر صلاة الجمعة في تقوية المسلمين </a:t>
            </a:r>
            <a:r>
              <a:rPr lang="ar-SA" sz="3200" dirty="0" smtClean="0">
                <a:solidFill>
                  <a:srgbClr val="7030A0"/>
                </a:solidFill>
              </a:rPr>
              <a:t>.</a:t>
            </a:r>
            <a:endParaRPr lang="ar-SA" sz="3200" dirty="0">
              <a:solidFill>
                <a:srgbClr val="7030A0"/>
              </a:solidFill>
            </a:endParaRPr>
          </a:p>
        </p:txBody>
      </p:sp>
    </p:spTree>
    <p:extLst>
      <p:ext uri="{BB962C8B-B14F-4D97-AF65-F5344CB8AC3E}">
        <p14:creationId xmlns:p14="http://schemas.microsoft.com/office/powerpoint/2010/main" val="1317248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23528" y="692696"/>
            <a:ext cx="8568952" cy="5904656"/>
          </a:xfrm>
        </p:spPr>
        <p:txBody>
          <a:bodyPr>
            <a:normAutofit fontScale="92500"/>
          </a:bodyPr>
          <a:lstStyle/>
          <a:p>
            <a:pPr marL="0" indent="0">
              <a:buNone/>
            </a:pPr>
            <a:r>
              <a:rPr lang="ar-SA" sz="3200" b="1" dirty="0">
                <a:solidFill>
                  <a:srgbClr val="00B050"/>
                </a:solidFill>
              </a:rPr>
              <a:t>ثالثاً : صلاة </a:t>
            </a:r>
            <a:r>
              <a:rPr lang="ar-SA" sz="3200" b="1" dirty="0" smtClean="0">
                <a:solidFill>
                  <a:srgbClr val="00B050"/>
                </a:solidFill>
              </a:rPr>
              <a:t>العيدين</a:t>
            </a:r>
          </a:p>
          <a:p>
            <a:pPr>
              <a:buFont typeface="Wingdings" pitchFamily="2" charset="2"/>
              <a:buChar char="v"/>
            </a:pPr>
            <a:r>
              <a:rPr lang="ar-SA" sz="3200" b="1" dirty="0">
                <a:solidFill>
                  <a:srgbClr val="00B050"/>
                </a:solidFill>
              </a:rPr>
              <a:t> </a:t>
            </a:r>
            <a:r>
              <a:rPr lang="ar-SA" sz="3200" b="1" dirty="0" smtClean="0">
                <a:solidFill>
                  <a:schemeClr val="tx2">
                    <a:lumMod val="75000"/>
                  </a:schemeClr>
                </a:solidFill>
              </a:rPr>
              <a:t>متى شرعت مع ذكر دليل على ذلك؟</a:t>
            </a:r>
          </a:p>
          <a:p>
            <a:pPr algn="just">
              <a:buFont typeface="Wingdings" pitchFamily="2" charset="2"/>
              <a:buChar char="v"/>
            </a:pPr>
            <a:r>
              <a:rPr lang="ar-SA" sz="3200" dirty="0">
                <a:solidFill>
                  <a:schemeClr val="accent1">
                    <a:lumMod val="75000"/>
                  </a:schemeClr>
                </a:solidFill>
              </a:rPr>
              <a:t>لما قدم النبي </a:t>
            </a:r>
            <a:r>
              <a:rPr lang="en-US" sz="3600" b="1" dirty="0">
                <a:solidFill>
                  <a:schemeClr val="accent2">
                    <a:lumMod val="75000"/>
                  </a:schemeClr>
                </a:solidFill>
                <a:latin typeface="Times New Roman"/>
                <a:ea typeface="Times New Roman"/>
                <a:cs typeface="AL-Mohanad"/>
                <a:sym typeface="AGA Arabesque"/>
              </a:rPr>
              <a:t></a:t>
            </a:r>
            <a:r>
              <a:rPr lang="ar-SA" sz="3200" dirty="0" smtClean="0">
                <a:solidFill>
                  <a:schemeClr val="accent1">
                    <a:lumMod val="75000"/>
                  </a:schemeClr>
                </a:solidFill>
              </a:rPr>
              <a:t> المدينة، </a:t>
            </a:r>
            <a:r>
              <a:rPr lang="ar-SA" sz="3200" dirty="0">
                <a:solidFill>
                  <a:schemeClr val="accent1">
                    <a:lumMod val="75000"/>
                  </a:schemeClr>
                </a:solidFill>
              </a:rPr>
              <a:t>كما قال أنس </a:t>
            </a:r>
            <a:r>
              <a:rPr lang="ar-SA" sz="3200" dirty="0" smtClean="0">
                <a:solidFill>
                  <a:schemeClr val="accent1">
                    <a:lumMod val="75000"/>
                  </a:schemeClr>
                </a:solidFill>
              </a:rPr>
              <a:t>بن </a:t>
            </a:r>
            <a:r>
              <a:rPr lang="ar-SA" sz="3200" dirty="0">
                <a:solidFill>
                  <a:schemeClr val="accent1">
                    <a:lumMod val="75000"/>
                  </a:schemeClr>
                </a:solidFill>
              </a:rPr>
              <a:t>مالك رضي الله عنـه، قدم النبي </a:t>
            </a:r>
            <a:r>
              <a:rPr lang="en-US" sz="3600" b="1" dirty="0">
                <a:solidFill>
                  <a:srgbClr val="009DD9">
                    <a:lumMod val="75000"/>
                  </a:srgbClr>
                </a:solidFill>
                <a:latin typeface="Times New Roman"/>
                <a:ea typeface="Times New Roman"/>
                <a:cs typeface="AL-Mohanad"/>
                <a:sym typeface="AGA Arabesque"/>
              </a:rPr>
              <a:t> </a:t>
            </a:r>
            <a:r>
              <a:rPr lang="ar-SA" sz="3200" dirty="0" smtClean="0">
                <a:solidFill>
                  <a:schemeClr val="accent1">
                    <a:lumMod val="75000"/>
                  </a:schemeClr>
                </a:solidFill>
              </a:rPr>
              <a:t>: </a:t>
            </a:r>
            <a:r>
              <a:rPr lang="ar-SA" sz="3200" dirty="0">
                <a:solidFill>
                  <a:schemeClr val="accent1">
                    <a:lumMod val="75000"/>
                  </a:schemeClr>
                </a:solidFill>
              </a:rPr>
              <a:t>المدينــة ولهم يومـان يلعبون فيهما، فقال النبي </a:t>
            </a:r>
            <a:r>
              <a:rPr lang="en-US" sz="3600" b="1" dirty="0">
                <a:solidFill>
                  <a:srgbClr val="009DD9">
                    <a:lumMod val="75000"/>
                  </a:srgbClr>
                </a:solidFill>
                <a:latin typeface="Times New Roman"/>
                <a:ea typeface="Times New Roman"/>
                <a:cs typeface="AL-Mohanad"/>
                <a:sym typeface="AGA Arabesque"/>
              </a:rPr>
              <a:t></a:t>
            </a:r>
            <a:r>
              <a:rPr lang="ar-SA" sz="3200" dirty="0" smtClean="0">
                <a:solidFill>
                  <a:schemeClr val="accent1">
                    <a:lumMod val="75000"/>
                  </a:schemeClr>
                </a:solidFill>
              </a:rPr>
              <a:t> </a:t>
            </a:r>
            <a:r>
              <a:rPr lang="ar-SA" sz="3200" dirty="0">
                <a:solidFill>
                  <a:srgbClr val="FF0000"/>
                </a:solidFill>
              </a:rPr>
              <a:t>:( قد أبدلكم الله تعالى بهما خيراً منهما، يوم الفطر ويوم الأضحى</a:t>
            </a:r>
            <a:r>
              <a:rPr lang="ar-SA" sz="3200" dirty="0" smtClean="0">
                <a:solidFill>
                  <a:srgbClr val="FF0000"/>
                </a:solidFill>
              </a:rPr>
              <a:t>).</a:t>
            </a:r>
          </a:p>
          <a:p>
            <a:pPr algn="just">
              <a:buFont typeface="Wingdings" pitchFamily="2" charset="2"/>
              <a:buChar char="v"/>
            </a:pPr>
            <a:r>
              <a:rPr lang="ar-SA" sz="3200" b="1" dirty="0">
                <a:solidFill>
                  <a:srgbClr val="00B050"/>
                </a:solidFill>
              </a:rPr>
              <a:t>ما حكمة الاجتماعية  من مشروعية </a:t>
            </a:r>
            <a:r>
              <a:rPr lang="ar-SA" sz="3200" b="1" dirty="0" smtClean="0">
                <a:solidFill>
                  <a:srgbClr val="00B050"/>
                </a:solidFill>
              </a:rPr>
              <a:t>صلاة العيدين؟</a:t>
            </a:r>
          </a:p>
          <a:p>
            <a:pPr marL="514350" indent="-514350" algn="just">
              <a:buFont typeface="+mj-lt"/>
              <a:buAutoNum type="arabicPeriod"/>
            </a:pPr>
            <a:r>
              <a:rPr lang="ar-SA" sz="3200" dirty="0">
                <a:solidFill>
                  <a:schemeClr val="accent1">
                    <a:lumMod val="75000"/>
                  </a:schemeClr>
                </a:solidFill>
              </a:rPr>
              <a:t>لتكون لقاءً عاماً للمسلمين جميعاً، ومؤتمراً اجتماعياً نصف سنوي لأبناء المجتمع الإسلامي كافة</a:t>
            </a:r>
            <a:r>
              <a:rPr lang="ar-SA" sz="3200" dirty="0" smtClean="0">
                <a:solidFill>
                  <a:schemeClr val="accent1">
                    <a:lumMod val="75000"/>
                  </a:schemeClr>
                </a:solidFill>
              </a:rPr>
              <a:t>.</a:t>
            </a:r>
          </a:p>
          <a:p>
            <a:pPr marL="514350" indent="-514350" algn="just">
              <a:buFont typeface="+mj-lt"/>
              <a:buAutoNum type="arabicPeriod"/>
            </a:pPr>
            <a:r>
              <a:rPr lang="ar-SA" sz="3200" dirty="0" smtClean="0">
                <a:solidFill>
                  <a:schemeClr val="accent1">
                    <a:lumMod val="75000"/>
                  </a:schemeClr>
                </a:solidFill>
              </a:rPr>
              <a:t>الخطبة </a:t>
            </a:r>
            <a:r>
              <a:rPr lang="ar-SA" sz="3200" dirty="0">
                <a:solidFill>
                  <a:schemeClr val="accent1">
                    <a:lumMod val="75000"/>
                  </a:schemeClr>
                </a:solidFill>
              </a:rPr>
              <a:t>يعرض فيها الخطيب لقضايا اجتماعية يحسن عرضها في هذا الاجتماع العام، وكان </a:t>
            </a:r>
            <a:r>
              <a:rPr lang="ar-SA" sz="3200" dirty="0" smtClean="0">
                <a:solidFill>
                  <a:schemeClr val="accent1">
                    <a:lumMod val="75000"/>
                  </a:schemeClr>
                </a:solidFill>
              </a:rPr>
              <a:t>النبي</a:t>
            </a:r>
            <a:r>
              <a:rPr lang="en-US" sz="3600" b="1" dirty="0" smtClean="0">
                <a:solidFill>
                  <a:srgbClr val="009DD9">
                    <a:lumMod val="75000"/>
                  </a:srgbClr>
                </a:solidFill>
                <a:latin typeface="Times New Roman"/>
                <a:ea typeface="Times New Roman"/>
                <a:cs typeface="AL-Mohanad"/>
                <a:sym typeface="AGA Arabesque"/>
              </a:rPr>
              <a:t>  </a:t>
            </a:r>
            <a:r>
              <a:rPr lang="ar-SA" sz="3200" dirty="0" smtClean="0">
                <a:solidFill>
                  <a:schemeClr val="accent1">
                    <a:lumMod val="75000"/>
                  </a:schemeClr>
                </a:solidFill>
              </a:rPr>
              <a:t>يخص </a:t>
            </a:r>
            <a:r>
              <a:rPr lang="ar-SA" sz="3200" dirty="0">
                <a:solidFill>
                  <a:schemeClr val="accent1">
                    <a:lumMod val="75000"/>
                  </a:schemeClr>
                </a:solidFill>
              </a:rPr>
              <a:t>النساء في هذه الخطبة بحديث خاص مما يؤكد أثر المرأة في </a:t>
            </a:r>
            <a:r>
              <a:rPr lang="ar-SA" sz="3200" dirty="0" smtClean="0">
                <a:solidFill>
                  <a:schemeClr val="accent1">
                    <a:lumMod val="75000"/>
                  </a:schemeClr>
                </a:solidFill>
              </a:rPr>
              <a:t>المجتمع. </a:t>
            </a:r>
          </a:p>
          <a:p>
            <a:pPr marL="514350" indent="-514350" algn="just">
              <a:buFont typeface="+mj-lt"/>
              <a:buAutoNum type="arabicPeriod"/>
            </a:pPr>
            <a:endParaRPr lang="ar-SA" sz="3200" dirty="0">
              <a:solidFill>
                <a:schemeClr val="accent1">
                  <a:lumMod val="75000"/>
                </a:schemeClr>
              </a:solidFill>
            </a:endParaRPr>
          </a:p>
          <a:p>
            <a:pPr algn="just">
              <a:buFont typeface="Wingdings" pitchFamily="2" charset="2"/>
              <a:buChar char="v"/>
            </a:pPr>
            <a:endParaRPr lang="ar-SA" sz="3200" dirty="0">
              <a:solidFill>
                <a:srgbClr val="FF0000"/>
              </a:solidFill>
            </a:endParaRPr>
          </a:p>
        </p:txBody>
      </p:sp>
    </p:spTree>
    <p:extLst>
      <p:ext uri="{BB962C8B-B14F-4D97-AF65-F5344CB8AC3E}">
        <p14:creationId xmlns:p14="http://schemas.microsoft.com/office/powerpoint/2010/main" val="1023781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908720"/>
            <a:ext cx="8784976" cy="5688632"/>
          </a:xfrm>
        </p:spPr>
        <p:txBody>
          <a:bodyPr>
            <a:normAutofit/>
          </a:bodyPr>
          <a:lstStyle/>
          <a:p>
            <a:pPr marL="0" indent="0" algn="just">
              <a:buNone/>
            </a:pPr>
            <a:r>
              <a:rPr lang="ar-SA" sz="3200" dirty="0" smtClean="0">
                <a:solidFill>
                  <a:srgbClr val="00B0F0"/>
                </a:solidFill>
              </a:rPr>
              <a:t>3</a:t>
            </a:r>
            <a:r>
              <a:rPr lang="ar-SA" sz="3200" dirty="0" smtClean="0">
                <a:solidFill>
                  <a:schemeClr val="accent1">
                    <a:lumMod val="50000"/>
                  </a:schemeClr>
                </a:solidFill>
              </a:rPr>
              <a:t>. أنه </a:t>
            </a:r>
            <a:r>
              <a:rPr lang="ar-SA" sz="3200" dirty="0">
                <a:solidFill>
                  <a:schemeClr val="accent1">
                    <a:lumMod val="50000"/>
                  </a:schemeClr>
                </a:solidFill>
              </a:rPr>
              <a:t>يسن الذهاب إلى الصلاة من طريق والرجوع منها من طريق آخر، كما كان يفعل </a:t>
            </a:r>
            <a:r>
              <a:rPr lang="ar-SA" sz="3200" dirty="0" smtClean="0">
                <a:solidFill>
                  <a:schemeClr val="accent1">
                    <a:lumMod val="50000"/>
                  </a:schemeClr>
                </a:solidFill>
              </a:rPr>
              <a:t>الرسول</a:t>
            </a:r>
            <a:r>
              <a:rPr lang="en-US" sz="3300" b="1" dirty="0">
                <a:solidFill>
                  <a:srgbClr val="009DD9">
                    <a:lumMod val="75000"/>
                  </a:srgbClr>
                </a:solidFill>
                <a:latin typeface="Times New Roman"/>
                <a:ea typeface="Times New Roman"/>
                <a:cs typeface="AL-Mohanad"/>
                <a:sym typeface="AGA Arabesque"/>
              </a:rPr>
              <a:t> </a:t>
            </a:r>
            <a:r>
              <a:rPr lang="en-US" sz="3300" b="1" dirty="0" smtClean="0">
                <a:solidFill>
                  <a:schemeClr val="accent1">
                    <a:lumMod val="50000"/>
                  </a:schemeClr>
                </a:solidFill>
                <a:latin typeface="Times New Roman"/>
                <a:ea typeface="Times New Roman"/>
                <a:cs typeface="AL-Mohanad"/>
                <a:sym typeface="AGA Arabesque"/>
              </a:rPr>
              <a:t> </a:t>
            </a:r>
            <a:r>
              <a:rPr lang="ar-SA" sz="3200" dirty="0" smtClean="0">
                <a:solidFill>
                  <a:schemeClr val="accent1">
                    <a:lumMod val="50000"/>
                  </a:schemeClr>
                </a:solidFill>
              </a:rPr>
              <a:t>لتتاح </a:t>
            </a:r>
            <a:r>
              <a:rPr lang="ar-SA" sz="3200" dirty="0">
                <a:solidFill>
                  <a:schemeClr val="accent1">
                    <a:lumMod val="50000"/>
                  </a:schemeClr>
                </a:solidFill>
              </a:rPr>
              <a:t>الفرصة للقاء أكبر عدد من المسلمين، لتبادل التهنئة معهم كما كان يفعل أصحاب </a:t>
            </a:r>
            <a:r>
              <a:rPr lang="ar-SA" sz="3200" dirty="0" smtClean="0">
                <a:solidFill>
                  <a:schemeClr val="accent1">
                    <a:lumMod val="50000"/>
                  </a:schemeClr>
                </a:solidFill>
              </a:rPr>
              <a:t>النبي</a:t>
            </a:r>
            <a:r>
              <a:rPr lang="en-US" sz="3300" b="1" dirty="0" smtClean="0">
                <a:solidFill>
                  <a:schemeClr val="accent1">
                    <a:lumMod val="50000"/>
                  </a:schemeClr>
                </a:solidFill>
                <a:latin typeface="Times New Roman"/>
                <a:ea typeface="Times New Roman"/>
                <a:cs typeface="AL-Mohanad"/>
                <a:sym typeface="AGA Arabesque"/>
              </a:rPr>
              <a:t>  </a:t>
            </a:r>
            <a:r>
              <a:rPr lang="ar-SA" sz="3300" b="1" dirty="0" smtClean="0">
                <a:solidFill>
                  <a:schemeClr val="accent1">
                    <a:lumMod val="50000"/>
                  </a:schemeClr>
                </a:solidFill>
                <a:latin typeface="Times New Roman"/>
                <a:ea typeface="Times New Roman"/>
                <a:cs typeface="AL-Mohanad"/>
                <a:sym typeface="AGA Arabesque"/>
              </a:rPr>
              <a:t>.</a:t>
            </a:r>
          </a:p>
          <a:p>
            <a:pPr algn="just">
              <a:buFont typeface="Wingdings" pitchFamily="2" charset="2"/>
              <a:buChar char="v"/>
            </a:pPr>
            <a:r>
              <a:rPr lang="ar-SA" sz="3300" b="1" dirty="0">
                <a:solidFill>
                  <a:schemeClr val="accent1">
                    <a:lumMod val="50000"/>
                  </a:schemeClr>
                </a:solidFill>
                <a:latin typeface="Times New Roman"/>
                <a:sym typeface="AGA Arabesque"/>
              </a:rPr>
              <a:t> </a:t>
            </a:r>
            <a:r>
              <a:rPr lang="ar-SA" sz="3300" b="1" dirty="0" smtClean="0">
                <a:solidFill>
                  <a:srgbClr val="7030A0"/>
                </a:solidFill>
                <a:latin typeface="Times New Roman"/>
                <a:sym typeface="AGA Arabesque"/>
              </a:rPr>
              <a:t>ماهي السنن سنها النبي </a:t>
            </a:r>
            <a:r>
              <a:rPr lang="en-US" sz="3300" b="1" dirty="0" smtClean="0">
                <a:solidFill>
                  <a:srgbClr val="7030A0"/>
                </a:solidFill>
                <a:latin typeface="Times New Roman"/>
                <a:sym typeface="AGA Arabesque"/>
              </a:rPr>
              <a:t></a:t>
            </a:r>
            <a:r>
              <a:rPr lang="ar-SA" sz="3300" b="1" dirty="0" smtClean="0">
                <a:solidFill>
                  <a:srgbClr val="7030A0"/>
                </a:solidFill>
                <a:latin typeface="Times New Roman"/>
                <a:sym typeface="AGA Arabesque"/>
              </a:rPr>
              <a:t>؟</a:t>
            </a:r>
          </a:p>
          <a:p>
            <a:pPr marL="514350" indent="-514350" algn="just">
              <a:buFont typeface="+mj-lt"/>
              <a:buAutoNum type="arabicPeriod"/>
            </a:pPr>
            <a:r>
              <a:rPr lang="ar-SA" sz="3300" dirty="0">
                <a:solidFill>
                  <a:schemeClr val="accent1">
                    <a:lumMod val="50000"/>
                  </a:schemeClr>
                </a:solidFill>
                <a:latin typeface="Times New Roman"/>
              </a:rPr>
              <a:t>أن </a:t>
            </a:r>
            <a:r>
              <a:rPr lang="ar-SA" sz="3300" dirty="0" smtClean="0">
                <a:solidFill>
                  <a:schemeClr val="accent1">
                    <a:lumMod val="50000"/>
                  </a:schemeClr>
                </a:solidFill>
                <a:latin typeface="Times New Roman"/>
              </a:rPr>
              <a:t>يخرج </a:t>
            </a:r>
            <a:r>
              <a:rPr lang="ar-SA" sz="3200" dirty="0">
                <a:solidFill>
                  <a:srgbClr val="0F6FC6">
                    <a:lumMod val="50000"/>
                  </a:srgbClr>
                </a:solidFill>
              </a:rPr>
              <a:t>النبي</a:t>
            </a:r>
            <a:r>
              <a:rPr lang="en-US" sz="3300" b="1" dirty="0">
                <a:solidFill>
                  <a:srgbClr val="0F6FC6">
                    <a:lumMod val="50000"/>
                  </a:srgbClr>
                </a:solidFill>
                <a:latin typeface="Times New Roman"/>
                <a:ea typeface="Times New Roman"/>
                <a:cs typeface="AL-Mohanad"/>
                <a:sym typeface="AGA Arabesque"/>
              </a:rPr>
              <a:t> </a:t>
            </a:r>
            <a:r>
              <a:rPr lang="en-US" sz="3300" b="1" dirty="0" smtClean="0">
                <a:solidFill>
                  <a:srgbClr val="0F6FC6">
                    <a:lumMod val="50000"/>
                  </a:srgbClr>
                </a:solidFill>
                <a:latin typeface="Times New Roman"/>
                <a:ea typeface="Times New Roman"/>
                <a:cs typeface="AL-Mohanad"/>
                <a:sym typeface="AGA Arabesque"/>
              </a:rPr>
              <a:t></a:t>
            </a:r>
            <a:r>
              <a:rPr lang="en-US" sz="3300" b="1" dirty="0">
                <a:solidFill>
                  <a:srgbClr val="0F6FC6">
                    <a:lumMod val="50000"/>
                  </a:srgbClr>
                </a:solidFill>
                <a:latin typeface="Times New Roman"/>
                <a:ea typeface="Times New Roman"/>
                <a:cs typeface="AL-Mohanad"/>
                <a:sym typeface="AGA Arabesque"/>
              </a:rPr>
              <a:t> </a:t>
            </a:r>
            <a:r>
              <a:rPr lang="ar-SA" sz="3300" dirty="0" smtClean="0">
                <a:solidFill>
                  <a:schemeClr val="accent1">
                    <a:lumMod val="50000"/>
                  </a:schemeClr>
                </a:solidFill>
                <a:latin typeface="Times New Roman"/>
              </a:rPr>
              <a:t>لصلاة </a:t>
            </a:r>
            <a:r>
              <a:rPr lang="ar-SA" sz="3300" dirty="0">
                <a:solidFill>
                  <a:schemeClr val="accent1">
                    <a:lumMod val="50000"/>
                  </a:schemeClr>
                </a:solidFill>
                <a:latin typeface="Times New Roman"/>
              </a:rPr>
              <a:t>العيد في مكان عام </a:t>
            </a:r>
            <a:r>
              <a:rPr lang="ar-SA" sz="3300" dirty="0" smtClean="0">
                <a:solidFill>
                  <a:schemeClr val="accent1">
                    <a:lumMod val="50000"/>
                  </a:schemeClr>
                </a:solidFill>
                <a:latin typeface="Times New Roman"/>
              </a:rPr>
              <a:t>ومكشوف.</a:t>
            </a:r>
          </a:p>
          <a:p>
            <a:pPr marL="514350" indent="-514350" algn="just">
              <a:buFont typeface="+mj-lt"/>
              <a:buAutoNum type="arabicPeriod"/>
            </a:pPr>
            <a:r>
              <a:rPr lang="ar-SA" sz="3300" dirty="0" smtClean="0">
                <a:solidFill>
                  <a:schemeClr val="accent1">
                    <a:lumMod val="50000"/>
                  </a:schemeClr>
                </a:solidFill>
                <a:latin typeface="Times New Roman"/>
              </a:rPr>
              <a:t> </a:t>
            </a:r>
            <a:r>
              <a:rPr lang="ar-SA" sz="3300" dirty="0">
                <a:solidFill>
                  <a:schemeClr val="accent1">
                    <a:lumMod val="50000"/>
                  </a:schemeClr>
                </a:solidFill>
                <a:latin typeface="Times New Roman"/>
              </a:rPr>
              <a:t>ويخرج معه المسلمون جميعاً بما فيهم النساء بلا </a:t>
            </a:r>
            <a:r>
              <a:rPr lang="ar-SA" sz="3300" dirty="0" smtClean="0">
                <a:solidFill>
                  <a:schemeClr val="accent1">
                    <a:lumMod val="50000"/>
                  </a:schemeClr>
                </a:solidFill>
                <a:latin typeface="Times New Roman"/>
              </a:rPr>
              <a:t>استثناء، لإبراز </a:t>
            </a:r>
            <a:r>
              <a:rPr lang="ar-SA" sz="3300" dirty="0">
                <a:solidFill>
                  <a:schemeClr val="accent1">
                    <a:lumMod val="50000"/>
                  </a:schemeClr>
                </a:solidFill>
                <a:latin typeface="Times New Roman"/>
              </a:rPr>
              <a:t>مفهوم الأمة </a:t>
            </a:r>
            <a:r>
              <a:rPr lang="ar-SA" sz="3300" dirty="0" smtClean="0">
                <a:solidFill>
                  <a:schemeClr val="accent1">
                    <a:lumMod val="50000"/>
                  </a:schemeClr>
                </a:solidFill>
                <a:latin typeface="Times New Roman"/>
              </a:rPr>
              <a:t>الواحدة، </a:t>
            </a:r>
            <a:r>
              <a:rPr lang="ar-SA" sz="3300" dirty="0">
                <a:solidFill>
                  <a:schemeClr val="accent1">
                    <a:lumMod val="50000"/>
                  </a:schemeClr>
                </a:solidFill>
                <a:latin typeface="Times New Roman"/>
              </a:rPr>
              <a:t>الدعوة إلى التكافل الاجتماعي في هذا اليوم ليفرح الجميع</a:t>
            </a:r>
            <a:r>
              <a:rPr lang="ar-SA" sz="3300" dirty="0" smtClean="0">
                <a:solidFill>
                  <a:schemeClr val="accent1">
                    <a:lumMod val="50000"/>
                  </a:schemeClr>
                </a:solidFill>
                <a:latin typeface="Times New Roman"/>
              </a:rPr>
              <a:t>.</a:t>
            </a:r>
          </a:p>
          <a:p>
            <a:pPr marL="514350" indent="-514350" algn="just">
              <a:buFont typeface="+mj-lt"/>
              <a:buAutoNum type="arabicPeriod"/>
            </a:pPr>
            <a:r>
              <a:rPr lang="ar-SA" sz="3300" dirty="0" smtClean="0">
                <a:solidFill>
                  <a:schemeClr val="accent1">
                    <a:lumMod val="50000"/>
                  </a:schemeClr>
                </a:solidFill>
                <a:latin typeface="Times New Roman"/>
              </a:rPr>
              <a:t>الغسل </a:t>
            </a:r>
            <a:r>
              <a:rPr lang="ar-SA" sz="3300" dirty="0">
                <a:solidFill>
                  <a:schemeClr val="accent1">
                    <a:lumMod val="50000"/>
                  </a:schemeClr>
                </a:solidFill>
                <a:latin typeface="Times New Roman"/>
              </a:rPr>
              <a:t>ولبس </a:t>
            </a:r>
            <a:r>
              <a:rPr lang="ar-SA" sz="3300" dirty="0" smtClean="0">
                <a:solidFill>
                  <a:schemeClr val="accent1">
                    <a:lumMod val="50000"/>
                  </a:schemeClr>
                </a:solidFill>
                <a:latin typeface="Times New Roman"/>
              </a:rPr>
              <a:t>أحسن الثياب والتطيب .</a:t>
            </a:r>
          </a:p>
          <a:p>
            <a:pPr marL="514350" indent="-514350" algn="just">
              <a:buFont typeface="+mj-lt"/>
              <a:buAutoNum type="arabicPeriod"/>
            </a:pPr>
            <a:endParaRPr lang="ar-SA" sz="3300" dirty="0">
              <a:solidFill>
                <a:schemeClr val="accent1">
                  <a:lumMod val="50000"/>
                </a:schemeClr>
              </a:solidFill>
              <a:latin typeface="Times New Roman"/>
            </a:endParaRPr>
          </a:p>
        </p:txBody>
      </p:sp>
    </p:spTree>
    <p:extLst>
      <p:ext uri="{BB962C8B-B14F-4D97-AF65-F5344CB8AC3E}">
        <p14:creationId xmlns:p14="http://schemas.microsoft.com/office/powerpoint/2010/main" val="2114992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836712"/>
            <a:ext cx="8712968" cy="5805264"/>
          </a:xfrm>
        </p:spPr>
        <p:txBody>
          <a:bodyPr>
            <a:normAutofit fontScale="92500" lnSpcReduction="10000"/>
          </a:bodyPr>
          <a:lstStyle/>
          <a:p>
            <a:pPr marL="0" indent="0">
              <a:buNone/>
            </a:pPr>
            <a:r>
              <a:rPr lang="ar-SA" sz="3200" b="1" dirty="0">
                <a:solidFill>
                  <a:srgbClr val="00B050"/>
                </a:solidFill>
              </a:rPr>
              <a:t>رابعاً : صلاة </a:t>
            </a:r>
            <a:r>
              <a:rPr lang="ar-SA" sz="3200" b="1" dirty="0" smtClean="0">
                <a:solidFill>
                  <a:srgbClr val="00B050"/>
                </a:solidFill>
              </a:rPr>
              <a:t>الجنازة</a:t>
            </a:r>
          </a:p>
          <a:p>
            <a:pPr>
              <a:buFont typeface="Wingdings" pitchFamily="2" charset="2"/>
              <a:buChar char="v"/>
            </a:pPr>
            <a:r>
              <a:rPr lang="ar-SA" sz="3200" b="1" dirty="0" smtClean="0">
                <a:solidFill>
                  <a:srgbClr val="7030A0"/>
                </a:solidFill>
              </a:rPr>
              <a:t>شرع </a:t>
            </a:r>
            <a:r>
              <a:rPr lang="ar-SA" sz="3200" b="1" dirty="0">
                <a:solidFill>
                  <a:srgbClr val="7030A0"/>
                </a:solidFill>
              </a:rPr>
              <a:t>الإسلام صلاة </a:t>
            </a:r>
            <a:r>
              <a:rPr lang="ar-SA" sz="3200" b="1" dirty="0" smtClean="0">
                <a:solidFill>
                  <a:srgbClr val="7030A0"/>
                </a:solidFill>
              </a:rPr>
              <a:t>الجنازة، للمعاني النبيلة:</a:t>
            </a:r>
          </a:p>
          <a:p>
            <a:pPr marL="514350" indent="-514350" algn="just">
              <a:buFont typeface="+mj-lt"/>
              <a:buAutoNum type="arabicPeriod"/>
            </a:pPr>
            <a:r>
              <a:rPr lang="ar-SA" sz="3200" dirty="0">
                <a:solidFill>
                  <a:schemeClr val="accent2">
                    <a:lumMod val="50000"/>
                  </a:schemeClr>
                </a:solidFill>
              </a:rPr>
              <a:t>أن يشارك بعضهم بعضاً في أفراحهم </a:t>
            </a:r>
            <a:r>
              <a:rPr lang="ar-SA" sz="3200" dirty="0" smtClean="0">
                <a:solidFill>
                  <a:schemeClr val="accent2">
                    <a:lumMod val="50000"/>
                  </a:schemeClr>
                </a:solidFill>
              </a:rPr>
              <a:t>وأحزانهم.</a:t>
            </a:r>
          </a:p>
          <a:p>
            <a:pPr marL="514350" indent="-514350" algn="just">
              <a:buFont typeface="+mj-lt"/>
              <a:buAutoNum type="arabicPeriod"/>
            </a:pPr>
            <a:r>
              <a:rPr lang="ar-SA" sz="3200" dirty="0" smtClean="0">
                <a:solidFill>
                  <a:schemeClr val="accent2">
                    <a:lumMod val="50000"/>
                  </a:schemeClr>
                </a:solidFill>
              </a:rPr>
              <a:t> أن </a:t>
            </a:r>
            <a:r>
              <a:rPr lang="ar-SA" sz="3200" dirty="0">
                <a:solidFill>
                  <a:schemeClr val="accent2">
                    <a:lumMod val="50000"/>
                  </a:schemeClr>
                </a:solidFill>
              </a:rPr>
              <a:t>يستشعر كل واحد منهم أن لكل فرد في هذا المجتمع حقاً عليه، حياً كان أو ميتاً</a:t>
            </a:r>
            <a:r>
              <a:rPr lang="ar-SA" sz="3200" dirty="0" smtClean="0">
                <a:solidFill>
                  <a:schemeClr val="accent2">
                    <a:lumMod val="50000"/>
                  </a:schemeClr>
                </a:solidFill>
              </a:rPr>
              <a:t>.</a:t>
            </a:r>
          </a:p>
          <a:p>
            <a:pPr algn="just">
              <a:buFont typeface="Wingdings" pitchFamily="2" charset="2"/>
              <a:buChar char="v"/>
            </a:pPr>
            <a:r>
              <a:rPr lang="ar-SA" sz="3200" b="1" dirty="0">
                <a:solidFill>
                  <a:srgbClr val="7030A0"/>
                </a:solidFill>
              </a:rPr>
              <a:t>حكمها: </a:t>
            </a:r>
            <a:endParaRPr lang="ar-SA" sz="3200" b="1" dirty="0" smtClean="0">
              <a:solidFill>
                <a:srgbClr val="7030A0"/>
              </a:solidFill>
            </a:endParaRPr>
          </a:p>
          <a:p>
            <a:pPr marL="0" indent="0" algn="just">
              <a:buNone/>
            </a:pPr>
            <a:r>
              <a:rPr lang="ar-SA" sz="3200" b="1" dirty="0">
                <a:solidFill>
                  <a:srgbClr val="7030A0"/>
                </a:solidFill>
              </a:rPr>
              <a:t> </a:t>
            </a:r>
            <a:r>
              <a:rPr lang="ar-SA" sz="3200" b="1" dirty="0" smtClean="0">
                <a:solidFill>
                  <a:srgbClr val="7030A0"/>
                </a:solidFill>
              </a:rPr>
              <a:t>    </a:t>
            </a:r>
            <a:r>
              <a:rPr lang="ar-SA" sz="3200" dirty="0" smtClean="0">
                <a:solidFill>
                  <a:schemeClr val="accent2">
                    <a:lumMod val="50000"/>
                  </a:schemeClr>
                </a:solidFill>
              </a:rPr>
              <a:t>فرض </a:t>
            </a:r>
            <a:r>
              <a:rPr lang="ar-SA" sz="3200" dirty="0">
                <a:solidFill>
                  <a:schemeClr val="accent2">
                    <a:lumMod val="50000"/>
                  </a:schemeClr>
                </a:solidFill>
              </a:rPr>
              <a:t>كفاية على </a:t>
            </a:r>
            <a:r>
              <a:rPr lang="ar-SA" sz="3200" dirty="0" smtClean="0">
                <a:solidFill>
                  <a:schemeClr val="accent2">
                    <a:lumMod val="50000"/>
                  </a:schemeClr>
                </a:solidFill>
              </a:rPr>
              <a:t>المجتمع.</a:t>
            </a:r>
          </a:p>
          <a:p>
            <a:pPr algn="just">
              <a:buFont typeface="Wingdings" pitchFamily="2" charset="2"/>
              <a:buChar char="v"/>
            </a:pPr>
            <a:r>
              <a:rPr lang="ar-SA" sz="3200" b="1" dirty="0" smtClean="0">
                <a:solidFill>
                  <a:srgbClr val="7030A0"/>
                </a:solidFill>
              </a:rPr>
              <a:t>الدليل:</a:t>
            </a:r>
            <a:r>
              <a:rPr lang="ar-SA" sz="3200" dirty="0">
                <a:latin typeface="Times New Roman"/>
                <a:ea typeface="Times New Roman"/>
                <a:cs typeface="AL-Mohanad"/>
              </a:rPr>
              <a:t> </a:t>
            </a:r>
            <a:endParaRPr lang="ar-SA" sz="3200" dirty="0" smtClean="0">
              <a:latin typeface="Times New Roman"/>
              <a:ea typeface="Times New Roman"/>
              <a:cs typeface="AL-Mohanad"/>
            </a:endParaRPr>
          </a:p>
          <a:p>
            <a:pPr marL="0" indent="0" algn="just">
              <a:buNone/>
            </a:pPr>
            <a:r>
              <a:rPr lang="ar-SA" sz="3200" dirty="0" smtClean="0">
                <a:solidFill>
                  <a:schemeClr val="accent2">
                    <a:lumMod val="50000"/>
                  </a:schemeClr>
                </a:solidFill>
              </a:rPr>
              <a:t>     قال </a:t>
            </a:r>
            <a:r>
              <a:rPr lang="en-US" sz="3200" dirty="0">
                <a:solidFill>
                  <a:schemeClr val="accent2">
                    <a:lumMod val="50000"/>
                  </a:schemeClr>
                </a:solidFill>
                <a:sym typeface="AGA Arabesque"/>
              </a:rPr>
              <a:t></a:t>
            </a:r>
            <a:r>
              <a:rPr lang="ar-SA" sz="3200" dirty="0">
                <a:solidFill>
                  <a:schemeClr val="accent2">
                    <a:lumMod val="50000"/>
                  </a:schemeClr>
                </a:solidFill>
              </a:rPr>
              <a:t>: ( </a:t>
            </a:r>
            <a:r>
              <a:rPr lang="ar-SA" sz="3200" dirty="0">
                <a:solidFill>
                  <a:srgbClr val="FF0000"/>
                </a:solidFill>
              </a:rPr>
              <a:t>من اتبع جنازة مسلم إيماناً واحتساباً، وكان معها حتى يصلى عليها ويفرغ من دفنها، فإنه يرجع من الأجر بقيراطين، كل قيراط مثل أحد، ومن صلى عليها ثم رجع قبل أن تدفن، فإنه يرجع بقيراط</a:t>
            </a:r>
            <a:r>
              <a:rPr lang="ar-SA" sz="3200" dirty="0">
                <a:solidFill>
                  <a:schemeClr val="accent2">
                    <a:lumMod val="50000"/>
                  </a:schemeClr>
                </a:solidFill>
              </a:rPr>
              <a:t> ) </a:t>
            </a:r>
            <a:r>
              <a:rPr lang="ar-SA" sz="3200" dirty="0" smtClean="0">
                <a:solidFill>
                  <a:schemeClr val="accent2">
                    <a:lumMod val="50000"/>
                  </a:schemeClr>
                </a:solidFill>
              </a:rPr>
              <a:t>.</a:t>
            </a:r>
            <a:endParaRPr lang="ar-SA" sz="3200" dirty="0">
              <a:solidFill>
                <a:schemeClr val="accent2">
                  <a:lumMod val="50000"/>
                </a:schemeClr>
              </a:solidFill>
            </a:endParaRPr>
          </a:p>
          <a:p>
            <a:pPr algn="just">
              <a:buFont typeface="Wingdings" pitchFamily="2" charset="2"/>
              <a:buChar char="v"/>
            </a:pPr>
            <a:endParaRPr lang="ar-SA" sz="3200" dirty="0">
              <a:solidFill>
                <a:schemeClr val="accent2">
                  <a:lumMod val="50000"/>
                </a:schemeClr>
              </a:solidFill>
            </a:endParaRPr>
          </a:p>
        </p:txBody>
      </p:sp>
    </p:spTree>
    <p:extLst>
      <p:ext uri="{BB962C8B-B14F-4D97-AF65-F5344CB8AC3E}">
        <p14:creationId xmlns:p14="http://schemas.microsoft.com/office/powerpoint/2010/main" val="2527015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1484784"/>
            <a:ext cx="8136904" cy="4767808"/>
          </a:xfrm>
        </p:spPr>
        <p:txBody>
          <a:bodyPr>
            <a:normAutofit/>
          </a:bodyPr>
          <a:lstStyle/>
          <a:p>
            <a:pPr algn="just">
              <a:buFont typeface="Wingdings" pitchFamily="2" charset="2"/>
              <a:buChar char="v"/>
            </a:pPr>
            <a:r>
              <a:rPr lang="ar-SA" sz="3200" b="1" dirty="0" smtClean="0">
                <a:solidFill>
                  <a:srgbClr val="00B050"/>
                </a:solidFill>
              </a:rPr>
              <a:t>كيف تسهم صلاة الجنازة في </a:t>
            </a:r>
            <a:r>
              <a:rPr lang="ar-SA" sz="3200" b="1" dirty="0">
                <a:solidFill>
                  <a:srgbClr val="00B050"/>
                </a:solidFill>
              </a:rPr>
              <a:t>تقوية الروابط الاجتماعية بين أفراد المجتمع </a:t>
            </a:r>
            <a:r>
              <a:rPr lang="ar-SA" sz="3200" b="1" dirty="0" smtClean="0">
                <a:solidFill>
                  <a:srgbClr val="00B050"/>
                </a:solidFill>
              </a:rPr>
              <a:t>الواحد؟</a:t>
            </a:r>
          </a:p>
          <a:p>
            <a:pPr algn="just">
              <a:buFont typeface="Wingdings" pitchFamily="2" charset="2"/>
              <a:buChar char="v"/>
            </a:pPr>
            <a:r>
              <a:rPr lang="ar-SA" sz="3200" dirty="0">
                <a:solidFill>
                  <a:srgbClr val="002060"/>
                </a:solidFill>
              </a:rPr>
              <a:t>إن </a:t>
            </a:r>
            <a:r>
              <a:rPr lang="ar-SA" sz="3200" dirty="0" smtClean="0">
                <a:solidFill>
                  <a:srgbClr val="002060"/>
                </a:solidFill>
              </a:rPr>
              <a:t>المسلم يسارع </a:t>
            </a:r>
            <a:r>
              <a:rPr lang="ar-SA" sz="3200" dirty="0">
                <a:solidFill>
                  <a:srgbClr val="002060"/>
                </a:solidFill>
              </a:rPr>
              <a:t>من تلقاء نفسه في تحصيل </a:t>
            </a:r>
            <a:r>
              <a:rPr lang="ar-SA" sz="3200" dirty="0" smtClean="0">
                <a:solidFill>
                  <a:srgbClr val="002060"/>
                </a:solidFill>
              </a:rPr>
              <a:t>الأجر.</a:t>
            </a:r>
          </a:p>
          <a:p>
            <a:pPr algn="just">
              <a:buFont typeface="Wingdings" pitchFamily="2" charset="2"/>
              <a:buChar char="v"/>
            </a:pPr>
            <a:r>
              <a:rPr lang="ar-SA" sz="3200" dirty="0" smtClean="0">
                <a:solidFill>
                  <a:srgbClr val="002060"/>
                </a:solidFill>
              </a:rPr>
              <a:t> يتم الوقوف </a:t>
            </a:r>
            <a:r>
              <a:rPr lang="ar-SA" sz="3200" dirty="0">
                <a:solidFill>
                  <a:srgbClr val="002060"/>
                </a:solidFill>
              </a:rPr>
              <a:t>إلى </a:t>
            </a:r>
            <a:r>
              <a:rPr lang="ar-SA" sz="3200" dirty="0" smtClean="0">
                <a:solidFill>
                  <a:srgbClr val="002060"/>
                </a:solidFill>
              </a:rPr>
              <a:t>جانب أهل الميت لتخفيف مصابهم.</a:t>
            </a:r>
          </a:p>
          <a:p>
            <a:pPr algn="just">
              <a:buFont typeface="Wingdings" pitchFamily="2" charset="2"/>
              <a:buChar char="v"/>
            </a:pPr>
            <a:r>
              <a:rPr lang="ar-SA" sz="3200" dirty="0" smtClean="0">
                <a:solidFill>
                  <a:srgbClr val="002060"/>
                </a:solidFill>
              </a:rPr>
              <a:t> يشعر </a:t>
            </a:r>
            <a:r>
              <a:rPr lang="ar-SA" sz="3200" dirty="0">
                <a:solidFill>
                  <a:srgbClr val="002060"/>
                </a:solidFill>
              </a:rPr>
              <a:t>المشيعون أنهم تجمعوا لوداع أخ لهم كان جزءاً من </a:t>
            </a:r>
            <a:r>
              <a:rPr lang="ar-SA" sz="3200" dirty="0" smtClean="0">
                <a:solidFill>
                  <a:srgbClr val="002060"/>
                </a:solidFill>
              </a:rPr>
              <a:t>مجتمعهم، يدعون </a:t>
            </a:r>
            <a:r>
              <a:rPr lang="ar-SA" sz="3200" dirty="0">
                <a:solidFill>
                  <a:srgbClr val="002060"/>
                </a:solidFill>
              </a:rPr>
              <a:t>له ويستغفرون </a:t>
            </a:r>
            <a:r>
              <a:rPr lang="ar-SA" sz="3200" dirty="0" smtClean="0">
                <a:solidFill>
                  <a:srgbClr val="002060"/>
                </a:solidFill>
              </a:rPr>
              <a:t>له.</a:t>
            </a:r>
          </a:p>
          <a:p>
            <a:pPr algn="just">
              <a:buFont typeface="Wingdings" pitchFamily="2" charset="2"/>
              <a:buChar char="v"/>
            </a:pPr>
            <a:r>
              <a:rPr lang="ar-SA" sz="3200" dirty="0" smtClean="0">
                <a:solidFill>
                  <a:srgbClr val="002060"/>
                </a:solidFill>
              </a:rPr>
              <a:t>  </a:t>
            </a:r>
            <a:r>
              <a:rPr lang="ar-SA" sz="3200" dirty="0">
                <a:solidFill>
                  <a:srgbClr val="002060"/>
                </a:solidFill>
              </a:rPr>
              <a:t>يستحضرون أن كل واحد منهم سوف يحظى بهذه العناية عند موته من أبناء مجتمعه.</a:t>
            </a:r>
          </a:p>
          <a:p>
            <a:pPr algn="just">
              <a:buFont typeface="Wingdings" pitchFamily="2" charset="2"/>
              <a:buChar char="v"/>
            </a:pPr>
            <a:endParaRPr lang="ar-SA" sz="3200" b="1" dirty="0" smtClean="0">
              <a:solidFill>
                <a:srgbClr val="00B050"/>
              </a:solidFill>
            </a:endParaRPr>
          </a:p>
          <a:p>
            <a:pPr algn="just">
              <a:buFont typeface="Wingdings" pitchFamily="2" charset="2"/>
              <a:buChar char="v"/>
            </a:pPr>
            <a:endParaRPr lang="ar-SA" sz="3200" b="1" dirty="0">
              <a:solidFill>
                <a:srgbClr val="00B050"/>
              </a:solidFill>
            </a:endParaRPr>
          </a:p>
        </p:txBody>
      </p:sp>
    </p:spTree>
    <p:extLst>
      <p:ext uri="{BB962C8B-B14F-4D97-AF65-F5344CB8AC3E}">
        <p14:creationId xmlns:p14="http://schemas.microsoft.com/office/powerpoint/2010/main" val="1780312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9552" y="332656"/>
            <a:ext cx="8229600" cy="1143000"/>
          </a:xfrm>
        </p:spPr>
        <p:txBody>
          <a:bodyPr>
            <a:noAutofit/>
          </a:bodyPr>
          <a:lstStyle/>
          <a:p>
            <a:pPr algn="ctr"/>
            <a:r>
              <a:rPr lang="ar-SA" sz="4000" b="1" dirty="0" smtClean="0">
                <a:solidFill>
                  <a:srgbClr val="7030A0"/>
                </a:solidFill>
              </a:rPr>
              <a:t>السبب الثاني </a:t>
            </a:r>
            <a:br>
              <a:rPr lang="ar-SA" sz="4000" b="1" dirty="0" smtClean="0">
                <a:solidFill>
                  <a:srgbClr val="7030A0"/>
                </a:solidFill>
              </a:rPr>
            </a:br>
            <a:r>
              <a:rPr lang="ar-SA" sz="4000" b="1" dirty="0" smtClean="0">
                <a:solidFill>
                  <a:srgbClr val="7030A0"/>
                </a:solidFill>
              </a:rPr>
              <a:t>تشريع </a:t>
            </a:r>
            <a:r>
              <a:rPr lang="ar-SA" sz="4000" b="1" dirty="0">
                <a:solidFill>
                  <a:srgbClr val="7030A0"/>
                </a:solidFill>
              </a:rPr>
              <a:t>الإسلام للواجبات الاجتماعية </a:t>
            </a:r>
            <a:r>
              <a:rPr lang="ar-SA" sz="4000" b="1" dirty="0" smtClean="0">
                <a:solidFill>
                  <a:srgbClr val="7030A0"/>
                </a:solidFill>
              </a:rPr>
              <a:t>الخاصة</a:t>
            </a:r>
            <a:endParaRPr lang="ar-SA" sz="4000" b="1" dirty="0">
              <a:solidFill>
                <a:srgbClr val="7030A0"/>
              </a:solidFill>
            </a:endParaRPr>
          </a:p>
        </p:txBody>
      </p:sp>
      <p:sp>
        <p:nvSpPr>
          <p:cNvPr id="3" name="عنصر نائب للمحتوى 2"/>
          <p:cNvSpPr>
            <a:spLocks noGrp="1"/>
          </p:cNvSpPr>
          <p:nvPr>
            <p:ph idx="1"/>
          </p:nvPr>
        </p:nvSpPr>
        <p:spPr>
          <a:xfrm>
            <a:off x="26504" y="1628800"/>
            <a:ext cx="9009991" cy="5040560"/>
          </a:xfrm>
        </p:spPr>
        <p:txBody>
          <a:bodyPr>
            <a:normAutofit fontScale="92500" lnSpcReduction="10000"/>
          </a:bodyPr>
          <a:lstStyle/>
          <a:p>
            <a:pPr marL="0" indent="0" algn="just">
              <a:buNone/>
            </a:pPr>
            <a:r>
              <a:rPr lang="ar-SA" sz="3500" b="1" dirty="0">
                <a:solidFill>
                  <a:srgbClr val="00B050"/>
                </a:solidFill>
              </a:rPr>
              <a:t>أولاً </a:t>
            </a:r>
            <a:r>
              <a:rPr lang="ar-SA" sz="3500" b="1" dirty="0" smtClean="0">
                <a:solidFill>
                  <a:srgbClr val="00B050"/>
                </a:solidFill>
              </a:rPr>
              <a:t>: </a:t>
            </a:r>
            <a:r>
              <a:rPr lang="ar-SA" sz="3500" b="1" dirty="0">
                <a:solidFill>
                  <a:srgbClr val="00B050"/>
                </a:solidFill>
              </a:rPr>
              <a:t>بر الوالدين وطاعتهما: </a:t>
            </a:r>
          </a:p>
          <a:p>
            <a:pPr marL="0" indent="0" algn="just">
              <a:buNone/>
            </a:pPr>
            <a:r>
              <a:rPr lang="ar-SA" sz="3500" dirty="0"/>
              <a:t>     </a:t>
            </a:r>
            <a:r>
              <a:rPr lang="ar-SA" sz="3500" dirty="0">
                <a:solidFill>
                  <a:srgbClr val="002060"/>
                </a:solidFill>
              </a:rPr>
              <a:t>جعل الإسـلام برَّ الوالديـن قولاً وفعلاً وخاصة الأم لضعفها ووفرة عاطفتها </a:t>
            </a:r>
            <a:r>
              <a:rPr lang="ar-SA" sz="3500" dirty="0" smtClean="0">
                <a:solidFill>
                  <a:srgbClr val="002060"/>
                </a:solidFill>
              </a:rPr>
              <a:t>فرضَ </a:t>
            </a:r>
            <a:r>
              <a:rPr lang="ar-SA" sz="3500" dirty="0">
                <a:solidFill>
                  <a:srgbClr val="002060"/>
                </a:solidFill>
              </a:rPr>
              <a:t>عين على كل ابن </a:t>
            </a:r>
            <a:r>
              <a:rPr lang="ar-SA" sz="3500" dirty="0" smtClean="0">
                <a:solidFill>
                  <a:srgbClr val="002060"/>
                </a:solidFill>
              </a:rPr>
              <a:t>وابنة.</a:t>
            </a:r>
          </a:p>
          <a:p>
            <a:pPr marL="0" indent="0" algn="just">
              <a:buNone/>
            </a:pPr>
            <a:r>
              <a:rPr lang="ar-SA" sz="3500" b="1" dirty="0" smtClean="0">
                <a:solidFill>
                  <a:schemeClr val="accent5">
                    <a:lumMod val="50000"/>
                  </a:schemeClr>
                </a:solidFill>
              </a:rPr>
              <a:t>عللي : حكم برَّ الوالديـن فرضَ </a:t>
            </a:r>
            <a:r>
              <a:rPr lang="ar-SA" sz="3500" b="1" dirty="0">
                <a:solidFill>
                  <a:schemeClr val="accent5">
                    <a:lumMod val="50000"/>
                  </a:schemeClr>
                </a:solidFill>
              </a:rPr>
              <a:t>عين على كل ابن </a:t>
            </a:r>
            <a:r>
              <a:rPr lang="ar-SA" sz="3500" b="1" dirty="0" smtClean="0">
                <a:solidFill>
                  <a:schemeClr val="accent5">
                    <a:lumMod val="50000"/>
                  </a:schemeClr>
                </a:solidFill>
              </a:rPr>
              <a:t>وابنة؟</a:t>
            </a:r>
          </a:p>
          <a:p>
            <a:pPr marL="514350" indent="-514350" algn="just">
              <a:buFont typeface="+mj-lt"/>
              <a:buAutoNum type="arabicPeriod"/>
            </a:pPr>
            <a:r>
              <a:rPr lang="ar-SA" sz="3200" dirty="0">
                <a:solidFill>
                  <a:srgbClr val="002060"/>
                </a:solidFill>
              </a:rPr>
              <a:t> </a:t>
            </a:r>
            <a:r>
              <a:rPr lang="ar-SA" sz="3500" dirty="0">
                <a:solidFill>
                  <a:srgbClr val="002060"/>
                </a:solidFill>
              </a:rPr>
              <a:t>لأن الأبوين سببٌ في </a:t>
            </a:r>
            <a:r>
              <a:rPr lang="ar-SA" sz="3500" dirty="0" smtClean="0">
                <a:solidFill>
                  <a:srgbClr val="002060"/>
                </a:solidFill>
              </a:rPr>
              <a:t>وجودهما. </a:t>
            </a:r>
          </a:p>
          <a:p>
            <a:pPr marL="514350" indent="-514350" algn="just">
              <a:buFont typeface="+mj-lt"/>
              <a:buAutoNum type="arabicPeriod"/>
            </a:pPr>
            <a:r>
              <a:rPr lang="ar-SA" sz="3500" dirty="0" smtClean="0">
                <a:solidFill>
                  <a:srgbClr val="002060"/>
                </a:solidFill>
              </a:rPr>
              <a:t>فقد </a:t>
            </a:r>
            <a:r>
              <a:rPr lang="ar-SA" sz="3500" dirty="0">
                <a:solidFill>
                  <a:srgbClr val="002060"/>
                </a:solidFill>
              </a:rPr>
              <a:t>تحملا العبء </a:t>
            </a:r>
            <a:r>
              <a:rPr lang="ar-SA" sz="3500" dirty="0" smtClean="0">
                <a:solidFill>
                  <a:srgbClr val="002060"/>
                </a:solidFill>
              </a:rPr>
              <a:t>الكبير في رعايتهما وتربيتهما، </a:t>
            </a:r>
            <a:r>
              <a:rPr lang="ar-SA" sz="3500" dirty="0">
                <a:solidFill>
                  <a:srgbClr val="002060"/>
                </a:solidFill>
              </a:rPr>
              <a:t>قال الله </a:t>
            </a:r>
            <a:r>
              <a:rPr lang="ar-SA" sz="3500" dirty="0" smtClean="0">
                <a:solidFill>
                  <a:srgbClr val="002060"/>
                </a:solidFill>
              </a:rPr>
              <a:t>تعالى:(</a:t>
            </a:r>
            <a:r>
              <a:rPr lang="ar-SA" sz="3500" dirty="0" smtClean="0">
                <a:solidFill>
                  <a:srgbClr val="FF0000"/>
                </a:solidFill>
              </a:rPr>
              <a:t>وَقَضَى </a:t>
            </a:r>
            <a:r>
              <a:rPr lang="ar-SA" sz="3500" dirty="0">
                <a:solidFill>
                  <a:srgbClr val="FF0000"/>
                </a:solidFill>
              </a:rPr>
              <a:t>رَبُّكَ أَلاَّ تَعْبُدُواْ إِلاَّ إِيَّاهُ وَبِالْوَالِدَيْنِ إِحْسَاناً إِمَّا يَبْلُغَنَّ عِندَكَ الْكِبَرَ أَحَدُهُمَا أَوْ كِلاَهُمَا فَلاَ تَقُل لَّهُمَآ أُفٍّ وَلاَ </a:t>
            </a:r>
            <a:r>
              <a:rPr lang="ar-SA" sz="3500" dirty="0" err="1">
                <a:solidFill>
                  <a:srgbClr val="FF0000"/>
                </a:solidFill>
              </a:rPr>
              <a:t>تَنْهَرْهُمَا</a:t>
            </a:r>
            <a:r>
              <a:rPr lang="ar-SA" sz="3500" dirty="0">
                <a:solidFill>
                  <a:srgbClr val="FF0000"/>
                </a:solidFill>
              </a:rPr>
              <a:t> وَقُل لَّهُمَا قَوْلاً كَرِيماً *</a:t>
            </a:r>
            <a:r>
              <a:rPr lang="ar-SA" sz="3500" dirty="0" smtClean="0">
                <a:solidFill>
                  <a:srgbClr val="FF0000"/>
                </a:solidFill>
              </a:rPr>
              <a:t> </a:t>
            </a:r>
            <a:r>
              <a:rPr lang="ar-SA" sz="3500" dirty="0">
                <a:solidFill>
                  <a:srgbClr val="FF0000"/>
                </a:solidFill>
              </a:rPr>
              <a:t>وَاخْفِضْ لَهُمَا جَنَاحَ الذُّلِّ مِنَ الرَّحْمَةِ وَقُل رَّبِّ ارْحَمْهُمَا كَمَا رَبَّيَانِي صَغِيراً </a:t>
            </a:r>
            <a:r>
              <a:rPr lang="ar-SA" sz="3500" dirty="0" smtClean="0">
                <a:solidFill>
                  <a:srgbClr val="FF0000"/>
                </a:solidFill>
              </a:rPr>
              <a:t>*) </a:t>
            </a:r>
            <a:r>
              <a:rPr lang="ar-SA" dirty="0" smtClean="0">
                <a:solidFill>
                  <a:srgbClr val="002060"/>
                </a:solidFill>
              </a:rPr>
              <a:t>(</a:t>
            </a:r>
            <a:r>
              <a:rPr lang="ar-SA" sz="2200" dirty="0" smtClean="0">
                <a:solidFill>
                  <a:srgbClr val="002060"/>
                </a:solidFill>
              </a:rPr>
              <a:t>الإسراء </a:t>
            </a:r>
            <a:r>
              <a:rPr lang="ar-SA" sz="2200" dirty="0">
                <a:solidFill>
                  <a:srgbClr val="002060"/>
                </a:solidFill>
              </a:rPr>
              <a:t>: 23 </a:t>
            </a:r>
            <a:r>
              <a:rPr lang="ar-SA" sz="2200" dirty="0" smtClean="0">
                <a:solidFill>
                  <a:srgbClr val="002060"/>
                </a:solidFill>
              </a:rPr>
              <a:t>-24)</a:t>
            </a:r>
            <a:r>
              <a:rPr lang="ar-SA" sz="3500" dirty="0" smtClean="0">
                <a:solidFill>
                  <a:srgbClr val="002060"/>
                </a:solidFill>
              </a:rPr>
              <a:t>.</a:t>
            </a:r>
            <a:endParaRPr lang="ar-SA" sz="3500" dirty="0">
              <a:solidFill>
                <a:srgbClr val="002060"/>
              </a:solidFill>
            </a:endParaRPr>
          </a:p>
        </p:txBody>
      </p:sp>
    </p:spTree>
    <p:extLst>
      <p:ext uri="{BB962C8B-B14F-4D97-AF65-F5344CB8AC3E}">
        <p14:creationId xmlns:p14="http://schemas.microsoft.com/office/powerpoint/2010/main" val="3968439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1484784"/>
            <a:ext cx="8424936" cy="4839816"/>
          </a:xfrm>
        </p:spPr>
        <p:txBody>
          <a:bodyPr/>
          <a:lstStyle/>
          <a:p>
            <a:pPr algn="just">
              <a:buFont typeface="Wingdings" pitchFamily="2" charset="2"/>
              <a:buChar char="v"/>
            </a:pPr>
            <a:r>
              <a:rPr lang="ar-SA" dirty="0"/>
              <a:t> </a:t>
            </a:r>
            <a:r>
              <a:rPr lang="ar-SA" sz="3200" b="1" dirty="0">
                <a:solidFill>
                  <a:srgbClr val="00B050"/>
                </a:solidFill>
              </a:rPr>
              <a:t>وقد ذهب كثير من العلماء إلى أن فعل المباح ينقلب إلى واجب إذا أمر به أحد الوالدين أو </a:t>
            </a:r>
            <a:r>
              <a:rPr lang="ar-SA" sz="3200" b="1" dirty="0" smtClean="0">
                <a:solidFill>
                  <a:srgbClr val="00B050"/>
                </a:solidFill>
              </a:rPr>
              <a:t>كلاهما هاتِ مثال مع الدليل؟</a:t>
            </a:r>
          </a:p>
          <a:p>
            <a:pPr marL="0" indent="0" algn="just">
              <a:buNone/>
            </a:pPr>
            <a:r>
              <a:rPr lang="ar-SA" sz="3200" b="1" dirty="0" smtClean="0">
                <a:solidFill>
                  <a:srgbClr val="002060"/>
                </a:solidFill>
              </a:rPr>
              <a:t>مثال: </a:t>
            </a:r>
            <a:r>
              <a:rPr lang="ar-SA" sz="3200" dirty="0" smtClean="0">
                <a:solidFill>
                  <a:srgbClr val="002060"/>
                </a:solidFill>
              </a:rPr>
              <a:t>أنه </a:t>
            </a:r>
            <a:r>
              <a:rPr lang="ar-SA" sz="3200" dirty="0">
                <a:solidFill>
                  <a:srgbClr val="002060"/>
                </a:solidFill>
              </a:rPr>
              <a:t>لا يجوز للابن أن يسافر في مباح إلا بإذن والديه </a:t>
            </a:r>
            <a:r>
              <a:rPr lang="ar-SA" sz="3200" dirty="0" smtClean="0">
                <a:solidFill>
                  <a:srgbClr val="002060"/>
                </a:solidFill>
              </a:rPr>
              <a:t>.</a:t>
            </a:r>
          </a:p>
          <a:p>
            <a:pPr marL="0" indent="0" algn="just">
              <a:buNone/>
            </a:pPr>
            <a:r>
              <a:rPr lang="ar-SA" sz="3200" b="1" dirty="0" smtClean="0">
                <a:solidFill>
                  <a:srgbClr val="002060"/>
                </a:solidFill>
              </a:rPr>
              <a:t>الدليل : </a:t>
            </a:r>
            <a:r>
              <a:rPr lang="ar-SA" sz="3200" dirty="0" smtClean="0">
                <a:solidFill>
                  <a:srgbClr val="002060"/>
                </a:solidFill>
              </a:rPr>
              <a:t>أن </a:t>
            </a:r>
            <a:r>
              <a:rPr lang="ar-SA" sz="3200" dirty="0">
                <a:solidFill>
                  <a:srgbClr val="002060"/>
                </a:solidFill>
              </a:rPr>
              <a:t>رجلا جاء إلى رسول الله </a:t>
            </a:r>
            <a:r>
              <a:rPr lang="en-US" sz="3000" dirty="0" smtClean="0">
                <a:solidFill>
                  <a:srgbClr val="002060"/>
                </a:solidFill>
                <a:sym typeface="AGA Arabesque"/>
              </a:rPr>
              <a:t></a:t>
            </a:r>
            <a:r>
              <a:rPr lang="ar-SA" sz="3200" dirty="0" smtClean="0">
                <a:solidFill>
                  <a:srgbClr val="002060"/>
                </a:solidFill>
              </a:rPr>
              <a:t> </a:t>
            </a:r>
            <a:r>
              <a:rPr lang="ar-SA" sz="3200" dirty="0">
                <a:solidFill>
                  <a:srgbClr val="002060"/>
                </a:solidFill>
              </a:rPr>
              <a:t>فقال: </a:t>
            </a:r>
            <a:r>
              <a:rPr lang="ar-SA" sz="3200" dirty="0">
                <a:solidFill>
                  <a:srgbClr val="FF0000"/>
                </a:solidFill>
              </a:rPr>
              <a:t>جئت أبايعك على الهجرة، وتركت أبويَّ يبكيان ؟ قال: " ارجع عليهما، فأضحكهما كما </a:t>
            </a:r>
            <a:r>
              <a:rPr lang="ar-SA" sz="3200" dirty="0" smtClean="0">
                <a:solidFill>
                  <a:srgbClr val="FF0000"/>
                </a:solidFill>
              </a:rPr>
              <a:t>أبكيتهما </a:t>
            </a:r>
            <a:r>
              <a:rPr lang="ar-SA" sz="3200" dirty="0" smtClean="0">
                <a:solidFill>
                  <a:schemeClr val="accent2">
                    <a:lumMod val="50000"/>
                  </a:schemeClr>
                </a:solidFill>
              </a:rPr>
              <a:t>).</a:t>
            </a:r>
            <a:r>
              <a:rPr lang="ar-SA" sz="3200" dirty="0" smtClean="0">
                <a:solidFill>
                  <a:srgbClr val="FF0000"/>
                </a:solidFill>
              </a:rPr>
              <a:t> </a:t>
            </a:r>
          </a:p>
          <a:p>
            <a:pPr algn="just">
              <a:buFont typeface="Wingdings" pitchFamily="2" charset="2"/>
              <a:buChar char="v"/>
            </a:pPr>
            <a:r>
              <a:rPr lang="ar-SA" sz="3200" dirty="0">
                <a:solidFill>
                  <a:srgbClr val="002060"/>
                </a:solidFill>
              </a:rPr>
              <a:t>بر الوالدين والإحسان إليهما من أسباب الترابط في بيئة الإنسان الخاصة المحيطة </a:t>
            </a:r>
            <a:r>
              <a:rPr lang="ar-SA" sz="3200" dirty="0" smtClean="0">
                <a:solidFill>
                  <a:srgbClr val="002060"/>
                </a:solidFill>
              </a:rPr>
              <a:t>به.</a:t>
            </a:r>
            <a:endParaRPr lang="ar-SA" sz="3200" dirty="0">
              <a:solidFill>
                <a:srgbClr val="002060"/>
              </a:solidFill>
            </a:endParaRPr>
          </a:p>
          <a:p>
            <a:pPr marL="0" indent="0" algn="just">
              <a:buNone/>
            </a:pPr>
            <a:endParaRPr lang="ar-SA" sz="3200" dirty="0">
              <a:solidFill>
                <a:srgbClr val="FF0000"/>
              </a:solidFill>
            </a:endParaRPr>
          </a:p>
        </p:txBody>
      </p:sp>
    </p:spTree>
    <p:extLst>
      <p:ext uri="{BB962C8B-B14F-4D97-AF65-F5344CB8AC3E}">
        <p14:creationId xmlns:p14="http://schemas.microsoft.com/office/powerpoint/2010/main" val="2993917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7504" y="764704"/>
            <a:ext cx="8928992" cy="5976664"/>
          </a:xfrm>
        </p:spPr>
        <p:txBody>
          <a:bodyPr>
            <a:normAutofit lnSpcReduction="10000"/>
          </a:bodyPr>
          <a:lstStyle/>
          <a:p>
            <a:pPr marL="0" indent="0">
              <a:buNone/>
            </a:pPr>
            <a:r>
              <a:rPr lang="ar-SA" sz="3200" b="1" dirty="0">
                <a:solidFill>
                  <a:srgbClr val="00B050"/>
                </a:solidFill>
              </a:rPr>
              <a:t> ثانياً </a:t>
            </a:r>
            <a:r>
              <a:rPr lang="ar-SA" sz="3200" b="1" dirty="0" smtClean="0">
                <a:solidFill>
                  <a:srgbClr val="00B050"/>
                </a:solidFill>
              </a:rPr>
              <a:t>: </a:t>
            </a:r>
            <a:r>
              <a:rPr lang="ar-SA" sz="3200" b="1" dirty="0">
                <a:solidFill>
                  <a:srgbClr val="00B050"/>
                </a:solidFill>
              </a:rPr>
              <a:t>صلة الأرحام والإحسان </a:t>
            </a:r>
            <a:r>
              <a:rPr lang="ar-SA" sz="3200" b="1" dirty="0" smtClean="0">
                <a:solidFill>
                  <a:srgbClr val="00B050"/>
                </a:solidFill>
              </a:rPr>
              <a:t>إليهم</a:t>
            </a:r>
          </a:p>
          <a:p>
            <a:pPr algn="just">
              <a:buFont typeface="Wingdings" pitchFamily="2" charset="2"/>
              <a:buChar char="v"/>
            </a:pPr>
            <a:r>
              <a:rPr lang="ar-SA" sz="3200" b="1" dirty="0">
                <a:solidFill>
                  <a:srgbClr val="00B050"/>
                </a:solidFill>
              </a:rPr>
              <a:t> </a:t>
            </a:r>
            <a:r>
              <a:rPr lang="ar-SA" sz="3200" b="1" dirty="0">
                <a:solidFill>
                  <a:srgbClr val="7030A0"/>
                </a:solidFill>
              </a:rPr>
              <a:t>الأرحام هم</a:t>
            </a:r>
            <a:r>
              <a:rPr lang="ar-SA" sz="3200" dirty="0">
                <a:solidFill>
                  <a:srgbClr val="002060"/>
                </a:solidFill>
              </a:rPr>
              <a:t>: أقارب الإنسان من جهة أبيه أو أمه، كأعمامه وعماته </a:t>
            </a:r>
            <a:r>
              <a:rPr lang="ar-SA" sz="3200" dirty="0" smtClean="0">
                <a:solidFill>
                  <a:srgbClr val="002060"/>
                </a:solidFill>
              </a:rPr>
              <a:t>وأخواله </a:t>
            </a:r>
            <a:r>
              <a:rPr lang="ar-SA" sz="3200" dirty="0">
                <a:solidFill>
                  <a:srgbClr val="002060"/>
                </a:solidFill>
              </a:rPr>
              <a:t>وخالاته وأبنائهم </a:t>
            </a:r>
            <a:r>
              <a:rPr lang="ar-SA" sz="3200" dirty="0" smtClean="0">
                <a:solidFill>
                  <a:srgbClr val="002060"/>
                </a:solidFill>
              </a:rPr>
              <a:t>جميعاً .</a:t>
            </a:r>
          </a:p>
          <a:p>
            <a:pPr algn="just">
              <a:buFont typeface="Wingdings" pitchFamily="2" charset="2"/>
              <a:buChar char="v"/>
            </a:pPr>
            <a:r>
              <a:rPr lang="ar-SA" sz="3200" b="1" dirty="0" smtClean="0">
                <a:solidFill>
                  <a:srgbClr val="7030A0"/>
                </a:solidFill>
              </a:rPr>
              <a:t>كيف تكون صلة الرحم؟</a:t>
            </a:r>
          </a:p>
          <a:p>
            <a:pPr algn="just">
              <a:buFont typeface="Wingdings" pitchFamily="2" charset="2"/>
              <a:buChar char="§"/>
            </a:pPr>
            <a:r>
              <a:rPr lang="ar-SA" sz="3200" dirty="0">
                <a:solidFill>
                  <a:srgbClr val="002060"/>
                </a:solidFill>
              </a:rPr>
              <a:t>وقد أوجب الله تعالى برَّهم وحبَّهم والتعاطف </a:t>
            </a:r>
            <a:r>
              <a:rPr lang="ar-SA" sz="3200" dirty="0" smtClean="0">
                <a:solidFill>
                  <a:srgbClr val="002060"/>
                </a:solidFill>
              </a:rPr>
              <a:t>معهم.</a:t>
            </a:r>
          </a:p>
          <a:p>
            <a:pPr algn="just">
              <a:buFont typeface="Wingdings" pitchFamily="2" charset="2"/>
              <a:buChar char="§"/>
            </a:pPr>
            <a:r>
              <a:rPr lang="ar-SA" sz="3200" dirty="0" smtClean="0">
                <a:solidFill>
                  <a:srgbClr val="002060"/>
                </a:solidFill>
              </a:rPr>
              <a:t>وصلتهم </a:t>
            </a:r>
            <a:r>
              <a:rPr lang="ar-SA" sz="3200" dirty="0">
                <a:solidFill>
                  <a:srgbClr val="002060"/>
                </a:solidFill>
              </a:rPr>
              <a:t>بالكلمة الطيبة </a:t>
            </a:r>
            <a:r>
              <a:rPr lang="ar-SA" sz="3200" dirty="0" smtClean="0">
                <a:solidFill>
                  <a:srgbClr val="002060"/>
                </a:solidFill>
              </a:rPr>
              <a:t>والهدايا.</a:t>
            </a:r>
          </a:p>
          <a:p>
            <a:pPr algn="just">
              <a:buFont typeface="Wingdings" pitchFamily="2" charset="2"/>
              <a:buChar char="§"/>
            </a:pPr>
            <a:r>
              <a:rPr lang="ar-SA" sz="3200" dirty="0" smtClean="0">
                <a:solidFill>
                  <a:srgbClr val="002060"/>
                </a:solidFill>
              </a:rPr>
              <a:t> </a:t>
            </a:r>
            <a:r>
              <a:rPr lang="ar-SA" sz="3200" dirty="0">
                <a:solidFill>
                  <a:srgbClr val="002060"/>
                </a:solidFill>
              </a:rPr>
              <a:t>وإمدادهم بأنواع الخير </a:t>
            </a:r>
            <a:r>
              <a:rPr lang="ar-SA" sz="3200" dirty="0" smtClean="0">
                <a:solidFill>
                  <a:srgbClr val="002060"/>
                </a:solidFill>
              </a:rPr>
              <a:t>والمعروف.</a:t>
            </a:r>
          </a:p>
          <a:p>
            <a:pPr algn="just">
              <a:buFont typeface="Wingdings" pitchFamily="2" charset="2"/>
              <a:buChar char="§"/>
            </a:pPr>
            <a:r>
              <a:rPr lang="ar-SA" sz="3200" dirty="0" smtClean="0">
                <a:solidFill>
                  <a:srgbClr val="002060"/>
                </a:solidFill>
              </a:rPr>
              <a:t> </a:t>
            </a:r>
            <a:r>
              <a:rPr lang="ar-SA" sz="3200" dirty="0">
                <a:solidFill>
                  <a:srgbClr val="002060"/>
                </a:solidFill>
              </a:rPr>
              <a:t>ومواساتهم في </a:t>
            </a:r>
            <a:r>
              <a:rPr lang="ar-SA" sz="3200" dirty="0" smtClean="0">
                <a:solidFill>
                  <a:srgbClr val="002060"/>
                </a:solidFill>
              </a:rPr>
              <a:t>كُرُباتهم.</a:t>
            </a:r>
          </a:p>
          <a:p>
            <a:pPr algn="just">
              <a:buFont typeface="Wingdings" pitchFamily="2" charset="2"/>
              <a:buChar char="v"/>
            </a:pPr>
            <a:r>
              <a:rPr lang="ar-SA" sz="3200" dirty="0">
                <a:solidFill>
                  <a:srgbClr val="002060"/>
                </a:solidFill>
              </a:rPr>
              <a:t>حرَّم إيذاءهم ونهى عن </a:t>
            </a:r>
            <a:r>
              <a:rPr lang="ar-SA" sz="3200" dirty="0" smtClean="0">
                <a:solidFill>
                  <a:srgbClr val="002060"/>
                </a:solidFill>
              </a:rPr>
              <a:t>مجافاتهم، </a:t>
            </a:r>
            <a:r>
              <a:rPr lang="ar-SA" sz="3200" dirty="0">
                <a:solidFill>
                  <a:srgbClr val="002060"/>
                </a:solidFill>
              </a:rPr>
              <a:t>قال الله تعالى</a:t>
            </a:r>
            <a:r>
              <a:rPr lang="ar-SA" sz="3200" dirty="0" smtClean="0">
                <a:solidFill>
                  <a:srgbClr val="002060"/>
                </a:solidFill>
              </a:rPr>
              <a:t>:(</a:t>
            </a:r>
            <a:r>
              <a:rPr lang="ar-SA" sz="3200" dirty="0" smtClean="0">
                <a:solidFill>
                  <a:srgbClr val="FF0000"/>
                </a:solidFill>
              </a:rPr>
              <a:t>فهَلْ </a:t>
            </a:r>
            <a:r>
              <a:rPr lang="ar-SA" sz="3200" dirty="0">
                <a:solidFill>
                  <a:srgbClr val="FF0000"/>
                </a:solidFill>
              </a:rPr>
              <a:t>عَسَيْتُمْ إِن تَوَلَّيْتُمْ أَن تُفْسِدُواْ فِي الأَرْضِ وَتُقَطِّعُواْ </a:t>
            </a:r>
            <a:r>
              <a:rPr lang="ar-SA" sz="3200" dirty="0" smtClean="0">
                <a:solidFill>
                  <a:srgbClr val="FF0000"/>
                </a:solidFill>
              </a:rPr>
              <a:t>أَرْحَامَكُمْ*أَوْلَـئِكَ </a:t>
            </a:r>
            <a:r>
              <a:rPr lang="ar-SA" sz="3200" dirty="0">
                <a:solidFill>
                  <a:srgbClr val="FF0000"/>
                </a:solidFill>
              </a:rPr>
              <a:t>الَّذِينَ لَعَنَهُمُ اللَّهُ فَأَصَمَّهُمْ وَأَعْمَى </a:t>
            </a:r>
            <a:r>
              <a:rPr lang="ar-SA" sz="3200" dirty="0" smtClean="0">
                <a:solidFill>
                  <a:srgbClr val="FF0000"/>
                </a:solidFill>
              </a:rPr>
              <a:t>أَبْصَارَهُمْ</a:t>
            </a:r>
            <a:r>
              <a:rPr lang="ar-SA" sz="3200" dirty="0" smtClean="0">
                <a:solidFill>
                  <a:srgbClr val="002060"/>
                </a:solidFill>
              </a:rPr>
              <a:t>)</a:t>
            </a:r>
            <a:r>
              <a:rPr lang="ar-SA" sz="2200" dirty="0" smtClean="0">
                <a:solidFill>
                  <a:srgbClr val="002060"/>
                </a:solidFill>
              </a:rPr>
              <a:t>(محمد: 22و23) </a:t>
            </a:r>
            <a:endParaRPr lang="ar-SA" sz="2200" dirty="0">
              <a:solidFill>
                <a:srgbClr val="002060"/>
              </a:solidFill>
            </a:endParaRPr>
          </a:p>
        </p:txBody>
      </p:sp>
    </p:spTree>
    <p:extLst>
      <p:ext uri="{BB962C8B-B14F-4D97-AF65-F5344CB8AC3E}">
        <p14:creationId xmlns:p14="http://schemas.microsoft.com/office/powerpoint/2010/main" val="1949284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764704"/>
            <a:ext cx="8856984" cy="5976664"/>
          </a:xfrm>
        </p:spPr>
        <p:txBody>
          <a:bodyPr>
            <a:normAutofit fontScale="92500" lnSpcReduction="10000"/>
          </a:bodyPr>
          <a:lstStyle/>
          <a:p>
            <a:pPr algn="just">
              <a:buFont typeface="Wingdings" pitchFamily="2" charset="2"/>
              <a:buChar char="v"/>
            </a:pPr>
            <a:r>
              <a:rPr lang="ar-SA" sz="3200" b="1" dirty="0">
                <a:solidFill>
                  <a:srgbClr val="7030A0"/>
                </a:solidFill>
              </a:rPr>
              <a:t>هل تجب صلة الرحم </a:t>
            </a:r>
            <a:r>
              <a:rPr lang="ar-SA" sz="3200" b="1" dirty="0" smtClean="0">
                <a:solidFill>
                  <a:srgbClr val="7030A0"/>
                </a:solidFill>
              </a:rPr>
              <a:t>ولو </a:t>
            </a:r>
            <a:r>
              <a:rPr lang="ar-SA" sz="3200" b="1" dirty="0">
                <a:solidFill>
                  <a:srgbClr val="7030A0"/>
                </a:solidFill>
              </a:rPr>
              <a:t>كانوا غير </a:t>
            </a:r>
            <a:r>
              <a:rPr lang="ar-SA" sz="3200" b="1" dirty="0" smtClean="0">
                <a:solidFill>
                  <a:srgbClr val="7030A0"/>
                </a:solidFill>
              </a:rPr>
              <a:t>مسلمين مع تدعيم الإجابة بدليل؟</a:t>
            </a:r>
          </a:p>
          <a:p>
            <a:pPr algn="just">
              <a:buFont typeface="Wingdings" pitchFamily="2" charset="2"/>
              <a:buChar char="v"/>
            </a:pPr>
            <a:r>
              <a:rPr lang="ar-SA" sz="3200" dirty="0" smtClean="0">
                <a:solidFill>
                  <a:srgbClr val="002060"/>
                </a:solidFill>
              </a:rPr>
              <a:t>نعم تجب. </a:t>
            </a:r>
            <a:r>
              <a:rPr lang="ar-SA" sz="3200" b="1" dirty="0" smtClean="0">
                <a:solidFill>
                  <a:srgbClr val="002060"/>
                </a:solidFill>
              </a:rPr>
              <a:t>الدليل</a:t>
            </a:r>
            <a:r>
              <a:rPr lang="ar-SA" sz="3200" dirty="0">
                <a:solidFill>
                  <a:srgbClr val="002060"/>
                </a:solidFill>
              </a:rPr>
              <a:t>: وعن أسماء بنت أبي بكر ـ رضي الله عنهما ـ قالت: قدمتْ أمي وهي مشركة، راغبة في عهد النبي </a:t>
            </a:r>
            <a:r>
              <a:rPr lang="en-US" sz="3000" dirty="0">
                <a:solidFill>
                  <a:srgbClr val="002060"/>
                </a:solidFill>
                <a:sym typeface="AGA Arabesque"/>
              </a:rPr>
              <a:t> </a:t>
            </a:r>
            <a:r>
              <a:rPr lang="ar-SA" sz="3200" dirty="0" smtClean="0">
                <a:solidFill>
                  <a:srgbClr val="002060"/>
                </a:solidFill>
              </a:rPr>
              <a:t>أي</a:t>
            </a:r>
            <a:r>
              <a:rPr lang="ar-SA" sz="3200" dirty="0">
                <a:solidFill>
                  <a:srgbClr val="002060"/>
                </a:solidFill>
              </a:rPr>
              <a:t>: منتهزة صلح الحديبية واتصال الناس ببعضهم </a:t>
            </a:r>
            <a:r>
              <a:rPr lang="ar-SA" sz="3200" dirty="0" smtClean="0">
                <a:solidFill>
                  <a:srgbClr val="002060"/>
                </a:solidFill>
              </a:rPr>
              <a:t> </a:t>
            </a:r>
            <a:r>
              <a:rPr lang="ar-SA" sz="3200" dirty="0">
                <a:solidFill>
                  <a:srgbClr val="002060"/>
                </a:solidFill>
              </a:rPr>
              <a:t>فسألت النبي </a:t>
            </a:r>
            <a:r>
              <a:rPr lang="en-US" sz="3000" dirty="0">
                <a:solidFill>
                  <a:srgbClr val="002060"/>
                </a:solidFill>
                <a:sym typeface="AGA Arabesque"/>
              </a:rPr>
              <a:t></a:t>
            </a:r>
            <a:r>
              <a:rPr lang="ar-SA" sz="3200" dirty="0" smtClean="0">
                <a:solidFill>
                  <a:srgbClr val="002060"/>
                </a:solidFill>
              </a:rPr>
              <a:t> </a:t>
            </a:r>
            <a:r>
              <a:rPr lang="ar-SA" sz="3200" dirty="0">
                <a:solidFill>
                  <a:srgbClr val="002060"/>
                </a:solidFill>
              </a:rPr>
              <a:t>أصِلُها؟. قال: " </a:t>
            </a:r>
            <a:r>
              <a:rPr lang="ar-SA" sz="3200" dirty="0" smtClean="0">
                <a:solidFill>
                  <a:srgbClr val="002060"/>
                </a:solidFill>
              </a:rPr>
              <a:t>نعم".</a:t>
            </a:r>
          </a:p>
          <a:p>
            <a:pPr algn="just">
              <a:buFont typeface="Wingdings" pitchFamily="2" charset="2"/>
              <a:buChar char="v"/>
            </a:pPr>
            <a:r>
              <a:rPr lang="ar-SA" sz="3500" b="1" dirty="0" smtClean="0">
                <a:solidFill>
                  <a:srgbClr val="7030A0"/>
                </a:solidFill>
              </a:rPr>
              <a:t>ما الجوانب الإيجابية </a:t>
            </a:r>
            <a:r>
              <a:rPr lang="ar-SA" sz="3500" b="1" dirty="0" smtClean="0">
                <a:solidFill>
                  <a:srgbClr val="7030A0"/>
                </a:solidFill>
              </a:rPr>
              <a:t>التي </a:t>
            </a:r>
            <a:r>
              <a:rPr lang="ar-SA" sz="3500" b="1" dirty="0" smtClean="0">
                <a:solidFill>
                  <a:srgbClr val="7030A0"/>
                </a:solidFill>
              </a:rPr>
              <a:t>تعود على من يصل الرحم؟</a:t>
            </a:r>
          </a:p>
          <a:p>
            <a:pPr marL="0" indent="0" algn="just">
              <a:buNone/>
            </a:pPr>
            <a:r>
              <a:rPr lang="ar-SA" sz="3500" b="1" dirty="0" smtClean="0">
                <a:solidFill>
                  <a:srgbClr val="00B050"/>
                </a:solidFill>
              </a:rPr>
              <a:t>الإيجابية: </a:t>
            </a:r>
            <a:r>
              <a:rPr lang="ar-SA" sz="3500" dirty="0" smtClean="0">
                <a:solidFill>
                  <a:srgbClr val="002060"/>
                </a:solidFill>
              </a:rPr>
              <a:t>تعود </a:t>
            </a:r>
            <a:r>
              <a:rPr lang="ar-SA" sz="3500" dirty="0">
                <a:solidFill>
                  <a:srgbClr val="002060"/>
                </a:solidFill>
              </a:rPr>
              <a:t>على فاعلها بالخير العميم في المال والعمر </a:t>
            </a:r>
            <a:r>
              <a:rPr lang="ar-SA" sz="3500" dirty="0" smtClean="0">
                <a:solidFill>
                  <a:srgbClr val="002060"/>
                </a:solidFill>
              </a:rPr>
              <a:t>والعافية، </a:t>
            </a:r>
            <a:r>
              <a:rPr lang="ar-SA" sz="3500" dirty="0">
                <a:solidFill>
                  <a:srgbClr val="002060"/>
                </a:solidFill>
              </a:rPr>
              <a:t>ففي الحديث الشريف: " </a:t>
            </a:r>
            <a:r>
              <a:rPr lang="ar-SA" sz="3500" dirty="0">
                <a:solidFill>
                  <a:srgbClr val="FF0000"/>
                </a:solidFill>
              </a:rPr>
              <a:t>من أحب أن يُبسَط له في رزقه، ويُنسَأَ له في أثرِه، فليصِلْ رحِمَه</a:t>
            </a:r>
            <a:r>
              <a:rPr lang="ar-SA" sz="3500" dirty="0">
                <a:solidFill>
                  <a:srgbClr val="002060"/>
                </a:solidFill>
              </a:rPr>
              <a:t> " </a:t>
            </a:r>
            <a:endParaRPr lang="ar-SA" sz="3500" dirty="0" smtClean="0">
              <a:solidFill>
                <a:srgbClr val="002060"/>
              </a:solidFill>
            </a:endParaRPr>
          </a:p>
          <a:p>
            <a:pPr algn="just">
              <a:buFont typeface="Wingdings" pitchFamily="2" charset="2"/>
              <a:buChar char="v"/>
            </a:pPr>
            <a:r>
              <a:rPr lang="ar-SA" sz="3500" b="1" dirty="0">
                <a:solidFill>
                  <a:srgbClr val="7030A0"/>
                </a:solidFill>
              </a:rPr>
              <a:t>ما الجوانب </a:t>
            </a:r>
            <a:r>
              <a:rPr lang="ar-SA" sz="3500" b="1" dirty="0" smtClean="0">
                <a:solidFill>
                  <a:srgbClr val="7030A0"/>
                </a:solidFill>
              </a:rPr>
              <a:t>السلبية التي تعود على قطع الرحم؟</a:t>
            </a:r>
            <a:endParaRPr lang="ar-SA" sz="3500" dirty="0" smtClean="0">
              <a:solidFill>
                <a:srgbClr val="002060"/>
              </a:solidFill>
            </a:endParaRPr>
          </a:p>
          <a:p>
            <a:pPr marL="0" indent="0" algn="just">
              <a:buNone/>
            </a:pPr>
            <a:r>
              <a:rPr lang="ar-SA" sz="3500" b="1" dirty="0" smtClean="0">
                <a:solidFill>
                  <a:srgbClr val="C00000"/>
                </a:solidFill>
              </a:rPr>
              <a:t>السلبية</a:t>
            </a:r>
            <a:r>
              <a:rPr lang="ar-SA" sz="3500" b="1" dirty="0">
                <a:solidFill>
                  <a:srgbClr val="C00000"/>
                </a:solidFill>
              </a:rPr>
              <a:t>: </a:t>
            </a:r>
            <a:r>
              <a:rPr lang="ar-SA" sz="3500" dirty="0">
                <a:solidFill>
                  <a:srgbClr val="002060"/>
                </a:solidFill>
              </a:rPr>
              <a:t>أن قطيعة الرحم شؤم على صاحبها، فهي تبعده عن رحمة الله تعالى، وتحرمه من نعيم الدنيا والآخرة، ففي الحديث الشريف: " </a:t>
            </a:r>
            <a:r>
              <a:rPr lang="ar-SA" sz="3500" dirty="0">
                <a:solidFill>
                  <a:srgbClr val="FF0000"/>
                </a:solidFill>
              </a:rPr>
              <a:t>لا يدخل الجنة قاطع رحم </a:t>
            </a:r>
            <a:r>
              <a:rPr lang="ar-SA" sz="3500" dirty="0">
                <a:solidFill>
                  <a:srgbClr val="002060"/>
                </a:solidFill>
              </a:rPr>
              <a:t>" </a:t>
            </a:r>
            <a:r>
              <a:rPr lang="ar-SA" sz="3500" dirty="0" smtClean="0">
                <a:solidFill>
                  <a:srgbClr val="002060"/>
                </a:solidFill>
              </a:rPr>
              <a:t>.</a:t>
            </a:r>
          </a:p>
        </p:txBody>
      </p:sp>
    </p:spTree>
    <p:extLst>
      <p:ext uri="{BB962C8B-B14F-4D97-AF65-F5344CB8AC3E}">
        <p14:creationId xmlns:p14="http://schemas.microsoft.com/office/powerpoint/2010/main" val="3226333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7504" y="836712"/>
            <a:ext cx="8856984" cy="5487888"/>
          </a:xfrm>
        </p:spPr>
        <p:txBody>
          <a:bodyPr/>
          <a:lstStyle/>
          <a:p>
            <a:pPr marL="0" indent="0">
              <a:buNone/>
            </a:pPr>
            <a:r>
              <a:rPr lang="ar-SA" sz="3200" b="1" dirty="0">
                <a:solidFill>
                  <a:srgbClr val="00B050"/>
                </a:solidFill>
              </a:rPr>
              <a:t>ثالثاً ـ الإحسان إلى الجيران وتجنب إيذائهم: </a:t>
            </a:r>
          </a:p>
          <a:p>
            <a:pPr marL="0" indent="0" algn="just">
              <a:buNone/>
            </a:pPr>
            <a:r>
              <a:rPr lang="ar-SA" sz="3200" dirty="0"/>
              <a:t>     </a:t>
            </a:r>
            <a:r>
              <a:rPr lang="ar-SA" sz="3200" b="1" dirty="0">
                <a:solidFill>
                  <a:srgbClr val="7030A0"/>
                </a:solidFill>
              </a:rPr>
              <a:t>الجيران هم: </a:t>
            </a:r>
            <a:r>
              <a:rPr lang="ar-SA" sz="3200" dirty="0">
                <a:solidFill>
                  <a:srgbClr val="002060"/>
                </a:solidFill>
              </a:rPr>
              <a:t>من يساكنوننا في الحي، ولو كانـوا على بُعْدِ أربعين داراً كما ورد عن عائشة رضي الله </a:t>
            </a:r>
            <a:r>
              <a:rPr lang="ar-SA" sz="3200" dirty="0" smtClean="0">
                <a:solidFill>
                  <a:srgbClr val="002060"/>
                </a:solidFill>
              </a:rPr>
              <a:t>عنها، </a:t>
            </a:r>
            <a:r>
              <a:rPr lang="ar-SA" sz="3200" dirty="0">
                <a:solidFill>
                  <a:srgbClr val="002060"/>
                </a:solidFill>
              </a:rPr>
              <a:t>وكما أن الجار يكون في السكن فقد يكون في العمل. </a:t>
            </a:r>
          </a:p>
          <a:p>
            <a:pPr algn="just">
              <a:buFont typeface="Wingdings" pitchFamily="2" charset="2"/>
              <a:buChar char="v"/>
            </a:pPr>
            <a:r>
              <a:rPr lang="ar-SA" sz="3200" b="1" dirty="0" smtClean="0">
                <a:solidFill>
                  <a:srgbClr val="7030A0"/>
                </a:solidFill>
              </a:rPr>
              <a:t>الجيران </a:t>
            </a:r>
            <a:r>
              <a:rPr lang="ar-SA" sz="3200" b="1" dirty="0">
                <a:solidFill>
                  <a:srgbClr val="7030A0"/>
                </a:solidFill>
              </a:rPr>
              <a:t>على ثلاث درجات كما تدل عليه النصوص الشرعية </a:t>
            </a:r>
            <a:r>
              <a:rPr lang="ar-SA" sz="3200" b="1" dirty="0" smtClean="0">
                <a:solidFill>
                  <a:srgbClr val="7030A0"/>
                </a:solidFill>
              </a:rPr>
              <a:t>العامة: </a:t>
            </a:r>
          </a:p>
          <a:p>
            <a:pPr marL="514350" indent="-514350" algn="just">
              <a:buFont typeface="+mj-lt"/>
              <a:buAutoNum type="arabicPeriod"/>
            </a:pPr>
            <a:r>
              <a:rPr lang="ar-SA" sz="3200" dirty="0" smtClean="0"/>
              <a:t>جار </a:t>
            </a:r>
            <a:r>
              <a:rPr lang="ar-SA" sz="3200" dirty="0"/>
              <a:t>له حق واحد، وهو الجار الكافر، له حق </a:t>
            </a:r>
            <a:r>
              <a:rPr lang="ar-SA" sz="3200" dirty="0" smtClean="0"/>
              <a:t>الجوار.</a:t>
            </a:r>
          </a:p>
          <a:p>
            <a:pPr marL="514350" indent="-514350" algn="just">
              <a:buFont typeface="+mj-lt"/>
              <a:buAutoNum type="arabicPeriod"/>
            </a:pPr>
            <a:r>
              <a:rPr lang="ar-SA" sz="3200" dirty="0" smtClean="0"/>
              <a:t>جار </a:t>
            </a:r>
            <a:r>
              <a:rPr lang="ar-SA" sz="3200" dirty="0"/>
              <a:t>له حقان، وهو الجار المسلم، له حق الجوار وحق </a:t>
            </a:r>
            <a:r>
              <a:rPr lang="ar-SA" sz="3200" dirty="0" smtClean="0"/>
              <a:t>الإسلام.</a:t>
            </a:r>
          </a:p>
          <a:p>
            <a:pPr marL="514350" indent="-514350" algn="just">
              <a:buFont typeface="+mj-lt"/>
              <a:buAutoNum type="arabicPeriod"/>
            </a:pPr>
            <a:r>
              <a:rPr lang="ar-SA" sz="3200" dirty="0" smtClean="0"/>
              <a:t>جار </a:t>
            </a:r>
            <a:r>
              <a:rPr lang="ar-SA" sz="3200" dirty="0"/>
              <a:t>له ثلاثة حقوق، وهو الجار المسلم ذو الرحم، له حق الجوار وحق الإسلام وحق الرحم.</a:t>
            </a:r>
          </a:p>
        </p:txBody>
      </p:sp>
    </p:spTree>
    <p:extLst>
      <p:ext uri="{BB962C8B-B14F-4D97-AF65-F5344CB8AC3E}">
        <p14:creationId xmlns:p14="http://schemas.microsoft.com/office/powerpoint/2010/main" val="3426063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388977"/>
            <a:ext cx="8229600" cy="6453336"/>
          </a:xfrm>
        </p:spPr>
        <p:txBody>
          <a:bodyPr>
            <a:noAutofit/>
          </a:bodyPr>
          <a:lstStyle/>
          <a:p>
            <a:pPr algn="just">
              <a:buFont typeface="Wingdings" pitchFamily="2" charset="2"/>
              <a:buChar char="v"/>
            </a:pPr>
            <a:r>
              <a:rPr lang="ar-SA" sz="3600" b="1" dirty="0">
                <a:solidFill>
                  <a:srgbClr val="C00000"/>
                </a:solidFill>
              </a:rPr>
              <a:t> </a:t>
            </a:r>
            <a:r>
              <a:rPr lang="ar-SA" sz="3600" b="1" dirty="0" smtClean="0">
                <a:solidFill>
                  <a:srgbClr val="C00000"/>
                </a:solidFill>
              </a:rPr>
              <a:t> أوجب الإسلام حقوقا كثيرة للجار، </a:t>
            </a:r>
            <a:r>
              <a:rPr lang="ar-SA" sz="3600" b="1" dirty="0">
                <a:solidFill>
                  <a:srgbClr val="C00000"/>
                </a:solidFill>
              </a:rPr>
              <a:t>ومن ذلك: </a:t>
            </a:r>
            <a:endParaRPr lang="ar-SA" sz="3600" b="1" dirty="0" smtClean="0">
              <a:solidFill>
                <a:srgbClr val="C00000"/>
              </a:solidFill>
            </a:endParaRPr>
          </a:p>
          <a:p>
            <a:pPr algn="just">
              <a:buFont typeface="Wingdings" pitchFamily="2" charset="2"/>
              <a:buChar char="§"/>
            </a:pPr>
            <a:r>
              <a:rPr lang="ar-SA" sz="3200" dirty="0" smtClean="0"/>
              <a:t>الابتداء بالسلام وإظهار </a:t>
            </a:r>
            <a:r>
              <a:rPr lang="ar-SA" sz="3200" dirty="0"/>
              <a:t>السرور </a:t>
            </a:r>
            <a:r>
              <a:rPr lang="ar-SA" sz="3200" dirty="0" smtClean="0"/>
              <a:t>معه.</a:t>
            </a:r>
          </a:p>
          <a:p>
            <a:pPr algn="just">
              <a:buFont typeface="Wingdings" pitchFamily="2" charset="2"/>
              <a:buChar char="§"/>
            </a:pPr>
            <a:r>
              <a:rPr lang="ar-SA" sz="3200" dirty="0" smtClean="0"/>
              <a:t> </a:t>
            </a:r>
            <a:r>
              <a:rPr lang="ar-SA" sz="3200" dirty="0"/>
              <a:t>وغض البصر عن </a:t>
            </a:r>
            <a:r>
              <a:rPr lang="ar-SA" sz="3200" dirty="0" smtClean="0"/>
              <a:t>حرماته.       </a:t>
            </a:r>
          </a:p>
          <a:p>
            <a:pPr algn="just">
              <a:buFont typeface="Wingdings" pitchFamily="2" charset="2"/>
              <a:buChar char="§"/>
            </a:pPr>
            <a:r>
              <a:rPr lang="ar-SA" sz="3200" dirty="0" smtClean="0"/>
              <a:t> </a:t>
            </a:r>
            <a:r>
              <a:rPr lang="ar-SA" sz="3200" dirty="0"/>
              <a:t>والتلطف مع </a:t>
            </a:r>
            <a:r>
              <a:rPr lang="ar-SA" sz="3200" dirty="0" smtClean="0"/>
              <a:t>أولاده.</a:t>
            </a:r>
          </a:p>
          <a:p>
            <a:pPr algn="just">
              <a:buFont typeface="Wingdings" pitchFamily="2" charset="2"/>
              <a:buChar char="§"/>
            </a:pPr>
            <a:r>
              <a:rPr lang="ar-SA" sz="3200" dirty="0" smtClean="0"/>
              <a:t> </a:t>
            </a:r>
            <a:r>
              <a:rPr lang="ar-SA" sz="3200" dirty="0"/>
              <a:t>وحفظه في </a:t>
            </a:r>
            <a:r>
              <a:rPr lang="ar-SA" sz="3200" dirty="0" smtClean="0"/>
              <a:t>غيبته.</a:t>
            </a:r>
          </a:p>
          <a:p>
            <a:pPr algn="just">
              <a:buFont typeface="Wingdings" pitchFamily="2" charset="2"/>
              <a:buChar char="§"/>
            </a:pPr>
            <a:r>
              <a:rPr lang="ar-SA" sz="3200" dirty="0" smtClean="0"/>
              <a:t> </a:t>
            </a:r>
            <a:r>
              <a:rPr lang="ar-SA" sz="3200" dirty="0"/>
              <a:t>والصبر </a:t>
            </a:r>
            <a:r>
              <a:rPr lang="ar-SA" sz="3200" dirty="0" smtClean="0"/>
              <a:t>عليه</a:t>
            </a:r>
            <a:r>
              <a:rPr lang="ar-SA" sz="3200" dirty="0"/>
              <a:t>.</a:t>
            </a:r>
            <a:endParaRPr lang="ar-SA" sz="3200" dirty="0" smtClean="0"/>
          </a:p>
          <a:p>
            <a:pPr algn="just">
              <a:buFont typeface="Wingdings" pitchFamily="2" charset="2"/>
              <a:buChar char="§"/>
            </a:pPr>
            <a:r>
              <a:rPr lang="ar-SA" sz="3200" dirty="0" smtClean="0"/>
              <a:t>وستر </a:t>
            </a:r>
            <a:r>
              <a:rPr lang="ar-SA" sz="3200" dirty="0"/>
              <a:t>زلاته وما انكشف من </a:t>
            </a:r>
            <a:r>
              <a:rPr lang="ar-SA" sz="3200" dirty="0" smtClean="0"/>
              <a:t>عوراته</a:t>
            </a:r>
            <a:r>
              <a:rPr lang="ar-SA" sz="3200" dirty="0"/>
              <a:t>.</a:t>
            </a:r>
            <a:endParaRPr lang="ar-SA" sz="3200" dirty="0" smtClean="0"/>
          </a:p>
          <a:p>
            <a:pPr algn="just">
              <a:buFont typeface="Wingdings" pitchFamily="2" charset="2"/>
              <a:buChar char="§"/>
            </a:pPr>
            <a:r>
              <a:rPr lang="ar-SA" sz="3200" dirty="0" smtClean="0"/>
              <a:t> </a:t>
            </a:r>
            <a:r>
              <a:rPr lang="ar-SA" sz="3200" dirty="0"/>
              <a:t>ومشاركته </a:t>
            </a:r>
            <a:r>
              <a:rPr lang="ar-SA" sz="3200" dirty="0" smtClean="0"/>
              <a:t>أفراحه ومواساته </a:t>
            </a:r>
            <a:r>
              <a:rPr lang="ar-SA" sz="3200" dirty="0"/>
              <a:t>في </a:t>
            </a:r>
            <a:r>
              <a:rPr lang="ar-SA" sz="3200" dirty="0" smtClean="0"/>
              <a:t>مصيبته.</a:t>
            </a:r>
          </a:p>
          <a:p>
            <a:pPr algn="just">
              <a:buFont typeface="Wingdings" pitchFamily="2" charset="2"/>
              <a:buChar char="§"/>
            </a:pPr>
            <a:r>
              <a:rPr lang="ar-SA" sz="3200" dirty="0"/>
              <a:t>ودلالته على الخير </a:t>
            </a:r>
            <a:r>
              <a:rPr lang="ar-SA" sz="3200" dirty="0" smtClean="0"/>
              <a:t>والمعروف.</a:t>
            </a:r>
          </a:p>
          <a:p>
            <a:pPr lvl="0" algn="just">
              <a:buClr>
                <a:srgbClr val="0BD0D9"/>
              </a:buClr>
              <a:buFont typeface="Wingdings" pitchFamily="2" charset="2"/>
              <a:buChar char="v"/>
            </a:pPr>
            <a:r>
              <a:rPr lang="ar-SA" sz="3200" dirty="0">
                <a:solidFill>
                  <a:prstClr val="black"/>
                </a:solidFill>
              </a:rPr>
              <a:t>والأصل في هذه الحقوق حديث: " </a:t>
            </a:r>
            <a:r>
              <a:rPr lang="ar-SA" sz="3200" dirty="0">
                <a:solidFill>
                  <a:srgbClr val="FF0000"/>
                </a:solidFill>
              </a:rPr>
              <a:t>من كان يؤمن بالله واليوم الآخر، فليُكرم جاره</a:t>
            </a:r>
            <a:r>
              <a:rPr lang="ar-SA" sz="3200" dirty="0">
                <a:solidFill>
                  <a:prstClr val="black"/>
                </a:solidFill>
              </a:rPr>
              <a:t> ". </a:t>
            </a:r>
          </a:p>
          <a:p>
            <a:pPr algn="just">
              <a:buFont typeface="Wingdings" pitchFamily="2" charset="2"/>
              <a:buChar char="v"/>
            </a:pPr>
            <a:endParaRPr lang="ar-SA" sz="3200" dirty="0"/>
          </a:p>
        </p:txBody>
      </p:sp>
    </p:spTree>
    <p:extLst>
      <p:ext uri="{BB962C8B-B14F-4D97-AF65-F5344CB8AC3E}">
        <p14:creationId xmlns:p14="http://schemas.microsoft.com/office/powerpoint/2010/main" val="36090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Effect transition="in" filter="fade">
                                      <p:cBhvr>
                                        <p:cTn id="70" dur="1000"/>
                                        <p:tgtEl>
                                          <p:spTgt spid="3">
                                            <p:txEl>
                                              <p:pRg st="9" end="9"/>
                                            </p:txEl>
                                          </p:spTgt>
                                        </p:tgtEl>
                                      </p:cBhvr>
                                    </p:animEffect>
                                    <p:anim calcmode="lin" valueType="num">
                                      <p:cBhvr>
                                        <p:cTn id="7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15008" y="908720"/>
            <a:ext cx="8749480" cy="5616624"/>
          </a:xfrm>
        </p:spPr>
        <p:txBody>
          <a:bodyPr>
            <a:noAutofit/>
          </a:bodyPr>
          <a:lstStyle/>
          <a:p>
            <a:pPr algn="just">
              <a:buFont typeface="Wingdings" pitchFamily="2" charset="2"/>
              <a:buChar char="v"/>
            </a:pPr>
            <a:r>
              <a:rPr lang="ar-SA" sz="3000" b="1" dirty="0" smtClean="0">
                <a:solidFill>
                  <a:srgbClr val="7030A0"/>
                </a:solidFill>
              </a:rPr>
              <a:t>يجب </a:t>
            </a:r>
            <a:r>
              <a:rPr lang="ar-SA" sz="3000" b="1" dirty="0">
                <a:solidFill>
                  <a:srgbClr val="7030A0"/>
                </a:solidFill>
              </a:rPr>
              <a:t>تعاون الجيران فيما بينهم على رعاية الحي الذي يسكنون فيه.</a:t>
            </a:r>
          </a:p>
          <a:p>
            <a:pPr algn="just">
              <a:buFont typeface="Wingdings" pitchFamily="2" charset="2"/>
              <a:buChar char="§"/>
            </a:pPr>
            <a:r>
              <a:rPr lang="ar-SA" sz="3200" dirty="0" smtClean="0"/>
              <a:t> حرَّم </a:t>
            </a:r>
            <a:r>
              <a:rPr lang="ar-SA" sz="3200" dirty="0"/>
              <a:t>الإسلام إيذاء </a:t>
            </a:r>
            <a:r>
              <a:rPr lang="ar-SA" sz="3200" dirty="0" smtClean="0"/>
              <a:t>الجار.</a:t>
            </a:r>
          </a:p>
          <a:p>
            <a:pPr algn="just">
              <a:buFont typeface="Wingdings" pitchFamily="2" charset="2"/>
              <a:buChar char="§"/>
            </a:pPr>
            <a:r>
              <a:rPr lang="ar-SA" sz="3200" dirty="0" smtClean="0"/>
              <a:t> منع </a:t>
            </a:r>
            <a:r>
              <a:rPr lang="ar-SA" sz="3200" dirty="0"/>
              <a:t>من التعدي على </a:t>
            </a:r>
            <a:r>
              <a:rPr lang="ar-SA" sz="3200" dirty="0" smtClean="0"/>
              <a:t>حقوقه.</a:t>
            </a:r>
          </a:p>
          <a:p>
            <a:pPr algn="just">
              <a:buFont typeface="Wingdings" pitchFamily="2" charset="2"/>
              <a:buChar char="§"/>
            </a:pPr>
            <a:r>
              <a:rPr lang="ar-SA" sz="3200" dirty="0" smtClean="0"/>
              <a:t> الاستعلاء </a:t>
            </a:r>
            <a:r>
              <a:rPr lang="ar-SA" sz="3200" dirty="0"/>
              <a:t>على داره بزيادة </a:t>
            </a:r>
            <a:r>
              <a:rPr lang="ar-SA" sz="3200" dirty="0" smtClean="0"/>
              <a:t>البنيان: </a:t>
            </a:r>
            <a:r>
              <a:rPr lang="ar-SA" sz="3200" dirty="0"/>
              <a:t>مخافة الاطلاع على عوراته، أو حجب الهواء أو نور الشمس عن </a:t>
            </a:r>
            <a:r>
              <a:rPr lang="ar-SA" sz="3200" dirty="0" smtClean="0"/>
              <a:t>مسـكنه.</a:t>
            </a:r>
          </a:p>
          <a:p>
            <a:pPr algn="just">
              <a:buFont typeface="Wingdings" pitchFamily="2" charset="2"/>
              <a:buChar char="§"/>
            </a:pPr>
            <a:r>
              <a:rPr lang="ar-SA" sz="3200" dirty="0" smtClean="0"/>
              <a:t> </a:t>
            </a:r>
            <a:r>
              <a:rPr lang="ar-SA" sz="3200" dirty="0"/>
              <a:t>وفي الحديث الشريف: " </a:t>
            </a:r>
            <a:r>
              <a:rPr lang="ar-SA" sz="3200" dirty="0">
                <a:solidFill>
                  <a:srgbClr val="FF0000"/>
                </a:solidFill>
              </a:rPr>
              <a:t>والله لا يؤمن ـ كررها ثلاثا ـ الذي لا يأمن جارُه بوائقَه</a:t>
            </a:r>
            <a:r>
              <a:rPr lang="ar-SA" sz="3200" dirty="0"/>
              <a:t> </a:t>
            </a:r>
            <a:r>
              <a:rPr lang="ar-SA" sz="3200" dirty="0" smtClean="0"/>
              <a:t>".</a:t>
            </a:r>
          </a:p>
          <a:p>
            <a:pPr algn="just">
              <a:buFont typeface="Wingdings" pitchFamily="2" charset="2"/>
              <a:buChar char="§"/>
            </a:pPr>
            <a:r>
              <a:rPr lang="ar-SA" sz="3200" dirty="0" smtClean="0"/>
              <a:t>فإذا </a:t>
            </a:r>
            <a:r>
              <a:rPr lang="ar-SA" sz="3200" dirty="0"/>
              <a:t>قام كل إنسان بحقوق جيرانه، أصبح أفراد المجتمع جميعا متحابين متعاضدين؛ لأنهم جميعا جيران، سواء في السكن أو في العمل والأسواق أو في المزارع. </a:t>
            </a:r>
          </a:p>
        </p:txBody>
      </p:sp>
    </p:spTree>
    <p:extLst>
      <p:ext uri="{BB962C8B-B14F-4D97-AF65-F5344CB8AC3E}">
        <p14:creationId xmlns:p14="http://schemas.microsoft.com/office/powerpoint/2010/main" val="1076282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620688"/>
            <a:ext cx="8229600" cy="1143000"/>
          </a:xfrm>
        </p:spPr>
        <p:txBody>
          <a:bodyPr>
            <a:noAutofit/>
          </a:bodyPr>
          <a:lstStyle/>
          <a:p>
            <a:pPr algn="ctr"/>
            <a:r>
              <a:rPr lang="ar-SA" sz="4000" b="1" dirty="0" smtClean="0">
                <a:solidFill>
                  <a:srgbClr val="7030A0"/>
                </a:solidFill>
              </a:rPr>
              <a:t>السبب الثالث</a:t>
            </a:r>
            <a:br>
              <a:rPr lang="ar-SA" sz="4000" b="1" dirty="0" smtClean="0">
                <a:solidFill>
                  <a:srgbClr val="7030A0"/>
                </a:solidFill>
              </a:rPr>
            </a:br>
            <a:r>
              <a:rPr lang="ar-SA" sz="4000" b="1" dirty="0" smtClean="0">
                <a:solidFill>
                  <a:srgbClr val="7030A0"/>
                </a:solidFill>
              </a:rPr>
              <a:t> </a:t>
            </a:r>
            <a:r>
              <a:rPr lang="ar-SA" sz="4000" b="1" dirty="0">
                <a:solidFill>
                  <a:srgbClr val="7030A0"/>
                </a:solidFill>
              </a:rPr>
              <a:t>	دعوة الإسلام إلى أسباب التآلف الاجتماعي العام </a:t>
            </a:r>
          </a:p>
        </p:txBody>
      </p:sp>
      <p:sp>
        <p:nvSpPr>
          <p:cNvPr id="3" name="عنصر نائب للمحتوى 2"/>
          <p:cNvSpPr>
            <a:spLocks noGrp="1"/>
          </p:cNvSpPr>
          <p:nvPr>
            <p:ph idx="1"/>
          </p:nvPr>
        </p:nvSpPr>
        <p:spPr>
          <a:xfrm>
            <a:off x="107504" y="1935480"/>
            <a:ext cx="8928992" cy="4389120"/>
          </a:xfrm>
        </p:spPr>
        <p:txBody>
          <a:bodyPr>
            <a:normAutofit/>
          </a:bodyPr>
          <a:lstStyle/>
          <a:p>
            <a:pPr algn="just">
              <a:buFont typeface="Wingdings" pitchFamily="2" charset="2"/>
              <a:buChar char="v"/>
            </a:pPr>
            <a:r>
              <a:rPr lang="ar-SA" sz="3200" dirty="0">
                <a:solidFill>
                  <a:schemeClr val="accent6">
                    <a:lumMod val="50000"/>
                  </a:schemeClr>
                </a:solidFill>
              </a:rPr>
              <a:t>يحتاج </a:t>
            </a:r>
            <a:r>
              <a:rPr lang="ar-SA" sz="3200" dirty="0" smtClean="0">
                <a:solidFill>
                  <a:schemeClr val="accent6">
                    <a:lumMod val="50000"/>
                  </a:schemeClr>
                </a:solidFill>
              </a:rPr>
              <a:t>كل الإنسان أن </a:t>
            </a:r>
            <a:r>
              <a:rPr lang="ar-SA" sz="3200" dirty="0">
                <a:solidFill>
                  <a:schemeClr val="accent6">
                    <a:lumMod val="50000"/>
                  </a:schemeClr>
                </a:solidFill>
              </a:rPr>
              <a:t>يعيش حياته الاجتماعية العامة في وفاق وتآلف وتعاون مع الآخرين، </a:t>
            </a:r>
            <a:r>
              <a:rPr lang="ar-SA" sz="3200" dirty="0" smtClean="0">
                <a:solidFill>
                  <a:schemeClr val="accent6">
                    <a:lumMod val="50000"/>
                  </a:schemeClr>
                </a:solidFill>
              </a:rPr>
              <a:t>لذا اخاء النبي </a:t>
            </a:r>
            <a:r>
              <a:rPr lang="en-US" sz="2800" dirty="0">
                <a:solidFill>
                  <a:schemeClr val="accent6">
                    <a:lumMod val="75000"/>
                  </a:schemeClr>
                </a:solidFill>
                <a:sym typeface="AGA Arabesque"/>
              </a:rPr>
              <a:t></a:t>
            </a:r>
            <a:r>
              <a:rPr lang="ar-SA" sz="3200" dirty="0" smtClean="0">
                <a:solidFill>
                  <a:schemeClr val="accent6">
                    <a:lumMod val="50000"/>
                  </a:schemeClr>
                </a:solidFill>
              </a:rPr>
              <a:t> </a:t>
            </a:r>
            <a:r>
              <a:rPr lang="ar-SA" sz="3200" dirty="0">
                <a:solidFill>
                  <a:schemeClr val="accent6">
                    <a:lumMod val="50000"/>
                  </a:schemeClr>
                </a:solidFill>
              </a:rPr>
              <a:t>بين المهاجرين </a:t>
            </a:r>
            <a:r>
              <a:rPr lang="ar-SA" sz="3200" dirty="0" smtClean="0">
                <a:solidFill>
                  <a:schemeClr val="accent6">
                    <a:lumMod val="50000"/>
                  </a:schemeClr>
                </a:solidFill>
              </a:rPr>
              <a:t>والأنصار.</a:t>
            </a:r>
          </a:p>
          <a:p>
            <a:pPr marL="0" indent="0" algn="just">
              <a:buNone/>
            </a:pPr>
            <a:r>
              <a:rPr lang="ar-SA" sz="3200" b="1" dirty="0" smtClean="0">
                <a:solidFill>
                  <a:srgbClr val="00B050"/>
                </a:solidFill>
              </a:rPr>
              <a:t>أولاً: </a:t>
            </a:r>
            <a:r>
              <a:rPr lang="ar-SA" sz="3200" b="1" dirty="0">
                <a:solidFill>
                  <a:srgbClr val="00B050"/>
                </a:solidFill>
              </a:rPr>
              <a:t>إفشاء السلام: </a:t>
            </a:r>
            <a:endParaRPr lang="ar-SA" sz="3200" b="1" dirty="0" smtClean="0">
              <a:solidFill>
                <a:srgbClr val="00B050"/>
              </a:solidFill>
            </a:endParaRPr>
          </a:p>
          <a:p>
            <a:pPr marL="0" indent="0" algn="just">
              <a:buNone/>
            </a:pPr>
            <a:r>
              <a:rPr lang="ar-SA" sz="3200" b="1" dirty="0">
                <a:solidFill>
                  <a:srgbClr val="00B050"/>
                </a:solidFill>
              </a:rPr>
              <a:t>معناه: </a:t>
            </a:r>
            <a:r>
              <a:rPr lang="ar-SA" sz="3200" dirty="0">
                <a:solidFill>
                  <a:schemeClr val="accent6">
                    <a:lumMod val="50000"/>
                  </a:schemeClr>
                </a:solidFill>
              </a:rPr>
              <a:t>نشره وتعميمه على الناس بالصيغة المأثورة: ( </a:t>
            </a:r>
            <a:r>
              <a:rPr lang="ar-SA" sz="3200" dirty="0">
                <a:solidFill>
                  <a:srgbClr val="FF0000"/>
                </a:solidFill>
              </a:rPr>
              <a:t>السلام عليكم </a:t>
            </a:r>
            <a:r>
              <a:rPr lang="ar-SA" sz="3200" dirty="0">
                <a:solidFill>
                  <a:schemeClr val="accent6">
                    <a:lumMod val="50000"/>
                  </a:schemeClr>
                </a:solidFill>
              </a:rPr>
              <a:t>) لا بغيرها من الصيغ الوافدة كقول: </a:t>
            </a:r>
            <a:r>
              <a:rPr lang="ar-SA" sz="3200" dirty="0" smtClean="0">
                <a:solidFill>
                  <a:schemeClr val="accent6">
                    <a:lumMod val="50000"/>
                  </a:schemeClr>
                </a:solidFill>
              </a:rPr>
              <a:t>"</a:t>
            </a:r>
            <a:r>
              <a:rPr lang="ar-SA" sz="3200" dirty="0" smtClean="0">
                <a:solidFill>
                  <a:srgbClr val="FF0000"/>
                </a:solidFill>
              </a:rPr>
              <a:t>صباح الخير</a:t>
            </a:r>
            <a:r>
              <a:rPr lang="ar-SA" sz="3200" dirty="0" smtClean="0">
                <a:solidFill>
                  <a:schemeClr val="accent6">
                    <a:lumMod val="50000"/>
                  </a:schemeClr>
                </a:solidFill>
              </a:rPr>
              <a:t>" </a:t>
            </a:r>
            <a:r>
              <a:rPr lang="ar-SA" sz="3200" dirty="0">
                <a:solidFill>
                  <a:schemeClr val="accent6">
                    <a:lumMod val="50000"/>
                  </a:schemeClr>
                </a:solidFill>
              </a:rPr>
              <a:t>أو </a:t>
            </a:r>
            <a:r>
              <a:rPr lang="ar-SA" sz="3200" dirty="0" smtClean="0">
                <a:solidFill>
                  <a:schemeClr val="accent6">
                    <a:lumMod val="50000"/>
                  </a:schemeClr>
                </a:solidFill>
              </a:rPr>
              <a:t>"</a:t>
            </a:r>
            <a:r>
              <a:rPr lang="ar-SA" sz="3200" dirty="0" smtClean="0">
                <a:solidFill>
                  <a:srgbClr val="FF0000"/>
                </a:solidFill>
              </a:rPr>
              <a:t>مرحبا</a:t>
            </a:r>
            <a:r>
              <a:rPr lang="ar-SA" sz="3200" dirty="0" smtClean="0">
                <a:solidFill>
                  <a:schemeClr val="accent6">
                    <a:lumMod val="50000"/>
                  </a:schemeClr>
                </a:solidFill>
              </a:rPr>
              <a:t> </a:t>
            </a:r>
            <a:r>
              <a:rPr lang="ar-SA" sz="3200" dirty="0">
                <a:solidFill>
                  <a:schemeClr val="accent6">
                    <a:lumMod val="50000"/>
                  </a:schemeClr>
                </a:solidFill>
              </a:rPr>
              <a:t>" أو </a:t>
            </a:r>
            <a:r>
              <a:rPr lang="ar-SA" sz="3200" dirty="0">
                <a:solidFill>
                  <a:srgbClr val="FF0000"/>
                </a:solidFill>
              </a:rPr>
              <a:t>تحريك </a:t>
            </a:r>
            <a:r>
              <a:rPr lang="ar-SA" sz="3200" dirty="0" smtClean="0">
                <a:solidFill>
                  <a:srgbClr val="FF0000"/>
                </a:solidFill>
              </a:rPr>
              <a:t>الرأس </a:t>
            </a:r>
            <a:r>
              <a:rPr lang="ar-SA" sz="3200" dirty="0" smtClean="0">
                <a:solidFill>
                  <a:schemeClr val="accent6">
                    <a:lumMod val="50000"/>
                  </a:schemeClr>
                </a:solidFill>
              </a:rPr>
              <a:t>أو </a:t>
            </a:r>
            <a:r>
              <a:rPr lang="ar-SA" sz="3200" dirty="0" smtClean="0">
                <a:solidFill>
                  <a:srgbClr val="FF0000"/>
                </a:solidFill>
              </a:rPr>
              <a:t>العينين</a:t>
            </a:r>
            <a:r>
              <a:rPr lang="ar-SA" sz="3200" dirty="0">
                <a:solidFill>
                  <a:schemeClr val="accent6">
                    <a:lumMod val="50000"/>
                  </a:schemeClr>
                </a:solidFill>
              </a:rPr>
              <a:t>، أو نحو ذلك مما فيه هجر للتوجيهات والشعائر </a:t>
            </a:r>
            <a:r>
              <a:rPr lang="ar-SA" sz="3200" dirty="0" smtClean="0">
                <a:solidFill>
                  <a:schemeClr val="accent6">
                    <a:lumMod val="50000"/>
                  </a:schemeClr>
                </a:solidFill>
              </a:rPr>
              <a:t>الإسلامية</a:t>
            </a:r>
            <a:r>
              <a:rPr lang="ar-SA" sz="3200" dirty="0">
                <a:solidFill>
                  <a:schemeClr val="accent6">
                    <a:lumMod val="50000"/>
                  </a:schemeClr>
                </a:solidFill>
              </a:rPr>
              <a:t>.</a:t>
            </a:r>
          </a:p>
        </p:txBody>
      </p:sp>
    </p:spTree>
    <p:extLst>
      <p:ext uri="{BB962C8B-B14F-4D97-AF65-F5344CB8AC3E}">
        <p14:creationId xmlns:p14="http://schemas.microsoft.com/office/powerpoint/2010/main" val="1722108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1196752"/>
            <a:ext cx="8712968" cy="5271864"/>
          </a:xfrm>
        </p:spPr>
        <p:txBody>
          <a:bodyPr>
            <a:normAutofit/>
          </a:bodyPr>
          <a:lstStyle/>
          <a:p>
            <a:pPr algn="just">
              <a:buFont typeface="Wingdings" pitchFamily="2" charset="2"/>
              <a:buChar char="v"/>
            </a:pPr>
            <a:r>
              <a:rPr lang="ar-SA" sz="3200" dirty="0">
                <a:solidFill>
                  <a:schemeClr val="accent6">
                    <a:lumMod val="50000"/>
                  </a:schemeClr>
                </a:solidFill>
              </a:rPr>
              <a:t>والبدء بالسلام سنة من سنن </a:t>
            </a:r>
            <a:r>
              <a:rPr lang="ar-SA" sz="3200" dirty="0" smtClean="0">
                <a:solidFill>
                  <a:schemeClr val="accent6">
                    <a:lumMod val="50000"/>
                  </a:schemeClr>
                </a:solidFill>
              </a:rPr>
              <a:t>الإسلام.</a:t>
            </a:r>
          </a:p>
          <a:p>
            <a:pPr algn="just">
              <a:buFont typeface="Wingdings" pitchFamily="2" charset="2"/>
              <a:buChar char="v"/>
            </a:pPr>
            <a:r>
              <a:rPr lang="ar-SA" sz="3200" b="1" dirty="0" smtClean="0">
                <a:solidFill>
                  <a:srgbClr val="C00000"/>
                </a:solidFill>
              </a:rPr>
              <a:t> </a:t>
            </a:r>
            <a:r>
              <a:rPr lang="ar-SA" sz="3200" b="1" dirty="0">
                <a:solidFill>
                  <a:srgbClr val="7030A0"/>
                </a:solidFill>
              </a:rPr>
              <a:t>والحكمة منه:</a:t>
            </a:r>
            <a:r>
              <a:rPr lang="ar-SA" sz="3200" dirty="0">
                <a:solidFill>
                  <a:srgbClr val="7030A0"/>
                </a:solidFill>
              </a:rPr>
              <a:t> </a:t>
            </a:r>
            <a:r>
              <a:rPr lang="ar-SA" sz="3200" dirty="0">
                <a:solidFill>
                  <a:schemeClr val="accent6">
                    <a:lumMod val="50000"/>
                  </a:schemeClr>
                </a:solidFill>
              </a:rPr>
              <a:t>بذل الأمان للمسَلَّم </a:t>
            </a:r>
            <a:r>
              <a:rPr lang="ar-SA" sz="3200" dirty="0" smtClean="0">
                <a:solidFill>
                  <a:schemeClr val="accent6">
                    <a:lumMod val="50000"/>
                  </a:schemeClr>
                </a:solidFill>
              </a:rPr>
              <a:t>عليه.</a:t>
            </a:r>
          </a:p>
          <a:p>
            <a:pPr algn="just">
              <a:buFont typeface="Wingdings" pitchFamily="2" charset="2"/>
              <a:buChar char="v"/>
            </a:pPr>
            <a:r>
              <a:rPr lang="ar-SA" sz="3200" dirty="0" smtClean="0">
                <a:solidFill>
                  <a:schemeClr val="accent6">
                    <a:lumMod val="50000"/>
                  </a:schemeClr>
                </a:solidFill>
              </a:rPr>
              <a:t> </a:t>
            </a:r>
            <a:r>
              <a:rPr lang="ar-SA" sz="3200" dirty="0">
                <a:solidFill>
                  <a:schemeClr val="accent6">
                    <a:lumMod val="50000"/>
                  </a:schemeClr>
                </a:solidFill>
              </a:rPr>
              <a:t>وهو وسيلة ممهِّدة لتعارف الناس بعضهم على </a:t>
            </a:r>
            <a:r>
              <a:rPr lang="ar-SA" sz="3200" dirty="0" smtClean="0">
                <a:solidFill>
                  <a:schemeClr val="accent6">
                    <a:lumMod val="50000"/>
                  </a:schemeClr>
                </a:solidFill>
              </a:rPr>
              <a:t>بعض.</a:t>
            </a:r>
          </a:p>
          <a:p>
            <a:pPr algn="just">
              <a:buFont typeface="Wingdings" pitchFamily="2" charset="2"/>
              <a:buChar char="v"/>
            </a:pPr>
            <a:r>
              <a:rPr lang="ar-SA" sz="3200" b="1" dirty="0">
                <a:solidFill>
                  <a:srgbClr val="7030A0"/>
                </a:solidFill>
              </a:rPr>
              <a:t>عللي: </a:t>
            </a:r>
            <a:r>
              <a:rPr lang="ar-SA" sz="3200" b="1" dirty="0" smtClean="0">
                <a:solidFill>
                  <a:srgbClr val="7030A0"/>
                </a:solidFill>
              </a:rPr>
              <a:t>أكد </a:t>
            </a:r>
            <a:r>
              <a:rPr lang="ar-SA" sz="3200" b="1" dirty="0">
                <a:solidFill>
                  <a:srgbClr val="7030A0"/>
                </a:solidFill>
              </a:rPr>
              <a:t>الإسلام على ابتداء الآخرين بالسلام ومصافحتهم إن أمكن </a:t>
            </a:r>
            <a:r>
              <a:rPr lang="ar-SA" sz="3200" b="1" dirty="0" smtClean="0">
                <a:solidFill>
                  <a:srgbClr val="7030A0"/>
                </a:solidFill>
              </a:rPr>
              <a:t>ذلك؟</a:t>
            </a:r>
          </a:p>
          <a:p>
            <a:pPr algn="just">
              <a:buFont typeface="Wingdings" pitchFamily="2" charset="2"/>
              <a:buChar char="v"/>
            </a:pPr>
            <a:r>
              <a:rPr lang="ar-SA" sz="3200" dirty="0" smtClean="0">
                <a:solidFill>
                  <a:schemeClr val="accent6">
                    <a:lumMod val="50000"/>
                  </a:schemeClr>
                </a:solidFill>
              </a:rPr>
              <a:t> </a:t>
            </a:r>
            <a:r>
              <a:rPr lang="ar-SA" sz="3200" dirty="0">
                <a:solidFill>
                  <a:schemeClr val="accent6">
                    <a:lumMod val="50000"/>
                  </a:schemeClr>
                </a:solidFill>
              </a:rPr>
              <a:t>لما فيه من تعميق معاني المودة والتآلف، والفوز بمغفرة الله تعالى، ففي الحديث الشريف: " </a:t>
            </a:r>
            <a:r>
              <a:rPr lang="ar-SA" sz="3200" dirty="0">
                <a:solidFill>
                  <a:srgbClr val="FF0000"/>
                </a:solidFill>
              </a:rPr>
              <a:t>ما من مسلمين يلتقيان فيتصافحان إلا غُفِر لهما قبل أن يفترقا</a:t>
            </a:r>
            <a:r>
              <a:rPr lang="ar-SA" sz="3200" dirty="0">
                <a:solidFill>
                  <a:schemeClr val="accent6">
                    <a:lumMod val="50000"/>
                  </a:schemeClr>
                </a:solidFill>
              </a:rPr>
              <a:t> " </a:t>
            </a:r>
          </a:p>
        </p:txBody>
      </p:sp>
    </p:spTree>
    <p:extLst>
      <p:ext uri="{BB962C8B-B14F-4D97-AF65-F5344CB8AC3E}">
        <p14:creationId xmlns:p14="http://schemas.microsoft.com/office/powerpoint/2010/main" val="3494304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764704"/>
            <a:ext cx="8784976" cy="5904656"/>
          </a:xfrm>
        </p:spPr>
        <p:txBody>
          <a:bodyPr>
            <a:normAutofit/>
          </a:bodyPr>
          <a:lstStyle/>
          <a:p>
            <a:pPr algn="just">
              <a:buFont typeface="Wingdings" pitchFamily="2" charset="2"/>
              <a:buChar char="v"/>
            </a:pPr>
            <a:r>
              <a:rPr lang="ar-SA" sz="3200" b="1" dirty="0">
                <a:solidFill>
                  <a:srgbClr val="0070C0"/>
                </a:solidFill>
              </a:rPr>
              <a:t>ومن أحكام السلام </a:t>
            </a:r>
            <a:r>
              <a:rPr lang="ar-SA" sz="3200" b="1" dirty="0" smtClean="0">
                <a:solidFill>
                  <a:srgbClr val="0070C0"/>
                </a:solidFill>
              </a:rPr>
              <a:t>: </a:t>
            </a:r>
            <a:r>
              <a:rPr lang="ar-SA" sz="3200" dirty="0">
                <a:solidFill>
                  <a:schemeClr val="accent5">
                    <a:lumMod val="50000"/>
                  </a:schemeClr>
                </a:solidFill>
              </a:rPr>
              <a:t>ما ورد في الحديث النبوي: " </a:t>
            </a:r>
            <a:r>
              <a:rPr lang="ar-SA" sz="3200" dirty="0">
                <a:solidFill>
                  <a:srgbClr val="FF0000"/>
                </a:solidFill>
              </a:rPr>
              <a:t>يُسلِّم الصغير على الكبير، والمارُّ على القاعد، والقليل على الكثير </a:t>
            </a:r>
            <a:r>
              <a:rPr lang="ar-SA" sz="3200" dirty="0" smtClean="0">
                <a:solidFill>
                  <a:schemeClr val="accent5">
                    <a:lumMod val="50000"/>
                  </a:schemeClr>
                </a:solidFill>
              </a:rPr>
              <a:t>".</a:t>
            </a:r>
          </a:p>
          <a:p>
            <a:pPr algn="just">
              <a:buFont typeface="Wingdings" pitchFamily="2" charset="2"/>
              <a:buChar char="v"/>
            </a:pPr>
            <a:r>
              <a:rPr lang="ar-SA" sz="3200" dirty="0" smtClean="0">
                <a:solidFill>
                  <a:schemeClr val="accent5">
                    <a:lumMod val="50000"/>
                  </a:schemeClr>
                </a:solidFill>
              </a:rPr>
              <a:t> </a:t>
            </a:r>
            <a:r>
              <a:rPr lang="ar-SA" sz="3200" dirty="0">
                <a:solidFill>
                  <a:schemeClr val="accent5">
                    <a:lumMod val="50000"/>
                  </a:schemeClr>
                </a:solidFill>
              </a:rPr>
              <a:t>وأن يكون باللفظ لا باليد والأصابع فقط؛ احتراماً للآخرين وتقديراً </a:t>
            </a:r>
            <a:r>
              <a:rPr lang="ar-SA" sz="3200" dirty="0" smtClean="0">
                <a:solidFill>
                  <a:schemeClr val="accent5">
                    <a:lumMod val="50000"/>
                  </a:schemeClr>
                </a:solidFill>
              </a:rPr>
              <a:t>لهم.</a:t>
            </a:r>
          </a:p>
          <a:p>
            <a:pPr algn="just">
              <a:buFont typeface="Wingdings" pitchFamily="2" charset="2"/>
              <a:buChar char="v"/>
            </a:pPr>
            <a:r>
              <a:rPr lang="ar-SA" sz="3200" b="1" dirty="0" smtClean="0">
                <a:solidFill>
                  <a:srgbClr val="0070C0"/>
                </a:solidFill>
              </a:rPr>
              <a:t>وآدابه: </a:t>
            </a:r>
            <a:r>
              <a:rPr lang="ar-SA" sz="3200" dirty="0">
                <a:solidFill>
                  <a:schemeClr val="accent5">
                    <a:lumMod val="50000"/>
                  </a:schemeClr>
                </a:solidFill>
              </a:rPr>
              <a:t>بذلُه عند مفارقة الآخرين، إشعاراً لهم بالذهاب، واحتراماً لهم، ودلالة على استمرار حسن العلاقة، وفي الحديث: " </a:t>
            </a:r>
            <a:r>
              <a:rPr lang="ar-SA" sz="3200" dirty="0">
                <a:solidFill>
                  <a:srgbClr val="FF0000"/>
                </a:solidFill>
              </a:rPr>
              <a:t>إذا انتهى أحدكم إلى المجلس فليسلِّم، فإذا أراد أن يقوم فليسلم، فليست الأولى بأحق من الآخرة </a:t>
            </a:r>
            <a:r>
              <a:rPr lang="ar-SA" sz="3200" dirty="0">
                <a:solidFill>
                  <a:schemeClr val="accent5">
                    <a:lumMod val="50000"/>
                  </a:schemeClr>
                </a:solidFill>
              </a:rPr>
              <a:t>" </a:t>
            </a:r>
            <a:endParaRPr lang="ar-SA" sz="3200" dirty="0" smtClean="0">
              <a:solidFill>
                <a:schemeClr val="accent5">
                  <a:lumMod val="50000"/>
                </a:schemeClr>
              </a:solidFill>
            </a:endParaRPr>
          </a:p>
          <a:p>
            <a:pPr algn="just">
              <a:buFont typeface="Wingdings" pitchFamily="2" charset="2"/>
              <a:buChar char="v"/>
            </a:pPr>
            <a:r>
              <a:rPr lang="ar-SA" sz="3200" b="1" dirty="0">
                <a:solidFill>
                  <a:srgbClr val="0070C0"/>
                </a:solidFill>
              </a:rPr>
              <a:t>أما رد السلام: </a:t>
            </a:r>
            <a:r>
              <a:rPr lang="ar-SA" sz="3200" dirty="0">
                <a:solidFill>
                  <a:schemeClr val="accent5">
                    <a:lumMod val="50000"/>
                  </a:schemeClr>
                </a:solidFill>
              </a:rPr>
              <a:t>فهو واجب ديني باتفاق الفقهاء، يأثم تاركه ويحاسب عليه، قال الله </a:t>
            </a:r>
            <a:r>
              <a:rPr lang="ar-SA" sz="3200" dirty="0" smtClean="0">
                <a:solidFill>
                  <a:schemeClr val="accent5">
                    <a:lumMod val="50000"/>
                  </a:schemeClr>
                </a:solidFill>
              </a:rPr>
              <a:t>تعالى:(</a:t>
            </a:r>
            <a:r>
              <a:rPr lang="ar-SA" sz="3200" dirty="0" smtClean="0">
                <a:solidFill>
                  <a:srgbClr val="FF0000"/>
                </a:solidFill>
              </a:rPr>
              <a:t>وَإِذَا </a:t>
            </a:r>
            <a:r>
              <a:rPr lang="ar-SA" sz="3200" dirty="0">
                <a:solidFill>
                  <a:srgbClr val="FF0000"/>
                </a:solidFill>
              </a:rPr>
              <a:t>حُيِّيتُم بِتَحِيَّةٍ فَحَيُّواْ بِأَحْسَنَ </a:t>
            </a:r>
            <a:r>
              <a:rPr lang="ar-SA" sz="3200" dirty="0" err="1">
                <a:solidFill>
                  <a:srgbClr val="FF0000"/>
                </a:solidFill>
              </a:rPr>
              <a:t>مِنْهَآ</a:t>
            </a:r>
            <a:r>
              <a:rPr lang="ar-SA" sz="3200" dirty="0">
                <a:solidFill>
                  <a:srgbClr val="FF0000"/>
                </a:solidFill>
              </a:rPr>
              <a:t> أَوْ </a:t>
            </a:r>
            <a:r>
              <a:rPr lang="ar-SA" sz="3200" dirty="0" err="1">
                <a:solidFill>
                  <a:srgbClr val="FF0000"/>
                </a:solidFill>
              </a:rPr>
              <a:t>رُدُّوهَآ</a:t>
            </a:r>
            <a:r>
              <a:rPr lang="ar-SA" sz="3200" dirty="0">
                <a:solidFill>
                  <a:srgbClr val="FF0000"/>
                </a:solidFill>
              </a:rPr>
              <a:t> إِنَّ اللَّهَ كَانَ عَلَى كُلِّ شَيْءٍ </a:t>
            </a:r>
            <a:r>
              <a:rPr lang="ar-SA" sz="3200" dirty="0" smtClean="0">
                <a:solidFill>
                  <a:srgbClr val="FF0000"/>
                </a:solidFill>
              </a:rPr>
              <a:t>حَسِيباً</a:t>
            </a:r>
            <a:r>
              <a:rPr lang="ar-SA" sz="3200" dirty="0" smtClean="0">
                <a:solidFill>
                  <a:schemeClr val="accent5">
                    <a:lumMod val="50000"/>
                  </a:schemeClr>
                </a:solidFill>
              </a:rPr>
              <a:t>) </a:t>
            </a:r>
            <a:r>
              <a:rPr lang="ar-SA" sz="1800" dirty="0" smtClean="0">
                <a:solidFill>
                  <a:schemeClr val="accent5">
                    <a:lumMod val="50000"/>
                  </a:schemeClr>
                </a:solidFill>
              </a:rPr>
              <a:t>(النساء </a:t>
            </a:r>
            <a:r>
              <a:rPr lang="ar-SA" sz="1800" dirty="0">
                <a:solidFill>
                  <a:schemeClr val="accent5">
                    <a:lumMod val="50000"/>
                  </a:schemeClr>
                </a:solidFill>
              </a:rPr>
              <a:t>: 86 </a:t>
            </a:r>
            <a:r>
              <a:rPr lang="ar-SA" sz="1800" dirty="0" smtClean="0">
                <a:solidFill>
                  <a:schemeClr val="accent5">
                    <a:lumMod val="50000"/>
                  </a:schemeClr>
                </a:solidFill>
              </a:rPr>
              <a:t>). </a:t>
            </a:r>
            <a:endParaRPr lang="ar-SA" sz="3200" dirty="0">
              <a:solidFill>
                <a:schemeClr val="accent5">
                  <a:lumMod val="50000"/>
                </a:schemeClr>
              </a:solidFill>
            </a:endParaRPr>
          </a:p>
          <a:p>
            <a:pPr algn="just">
              <a:buFont typeface="Wingdings" pitchFamily="2" charset="2"/>
              <a:buChar char="v"/>
            </a:pPr>
            <a:endParaRPr lang="ar-SA" sz="3200" dirty="0">
              <a:solidFill>
                <a:schemeClr val="accent5">
                  <a:lumMod val="50000"/>
                </a:schemeClr>
              </a:solidFill>
            </a:endParaRPr>
          </a:p>
        </p:txBody>
      </p:sp>
    </p:spTree>
    <p:extLst>
      <p:ext uri="{BB962C8B-B14F-4D97-AF65-F5344CB8AC3E}">
        <p14:creationId xmlns:p14="http://schemas.microsoft.com/office/powerpoint/2010/main" val="316067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935480"/>
            <a:ext cx="8229600" cy="3653760"/>
          </a:xfrm>
        </p:spPr>
        <p:txBody>
          <a:bodyPr>
            <a:normAutofit/>
          </a:bodyPr>
          <a:lstStyle/>
          <a:p>
            <a:pPr algn="just">
              <a:buFont typeface="Wingdings" pitchFamily="2" charset="2"/>
              <a:buChar char="v"/>
            </a:pPr>
            <a:r>
              <a:rPr lang="ar-SA" sz="3200" dirty="0">
                <a:solidFill>
                  <a:schemeClr val="accent1">
                    <a:lumMod val="75000"/>
                  </a:schemeClr>
                </a:solidFill>
              </a:rPr>
              <a:t>فإن عدم المبالاة برد السلام، سلوك اجتماعي شاذ، بل محرَّم وهو يدل على </a:t>
            </a:r>
            <a:r>
              <a:rPr lang="ar-SA" sz="3200" dirty="0" smtClean="0">
                <a:solidFill>
                  <a:schemeClr val="accent1">
                    <a:lumMod val="75000"/>
                  </a:schemeClr>
                </a:solidFill>
              </a:rPr>
              <a:t>اضطراب </a:t>
            </a:r>
            <a:r>
              <a:rPr lang="ar-SA" sz="3200" dirty="0">
                <a:solidFill>
                  <a:schemeClr val="accent1">
                    <a:lumMod val="75000"/>
                  </a:schemeClr>
                </a:solidFill>
              </a:rPr>
              <a:t>في المزاج وجفاء في </a:t>
            </a:r>
            <a:r>
              <a:rPr lang="ar-SA" sz="3200" dirty="0" smtClean="0">
                <a:solidFill>
                  <a:schemeClr val="accent1">
                    <a:lumMod val="75000"/>
                  </a:schemeClr>
                </a:solidFill>
              </a:rPr>
              <a:t>الطبع.</a:t>
            </a:r>
          </a:p>
          <a:p>
            <a:pPr algn="just">
              <a:buFont typeface="Wingdings" pitchFamily="2" charset="2"/>
              <a:buChar char="v"/>
            </a:pPr>
            <a:r>
              <a:rPr lang="ar-SA" sz="3200" b="1" dirty="0" smtClean="0">
                <a:solidFill>
                  <a:srgbClr val="C00000"/>
                </a:solidFill>
              </a:rPr>
              <a:t>لماذا شرع </a:t>
            </a:r>
            <a:r>
              <a:rPr lang="ar-SA" sz="3200" b="1" dirty="0">
                <a:solidFill>
                  <a:srgbClr val="C00000"/>
                </a:solidFill>
              </a:rPr>
              <a:t>الإسلام إفشاء السلام وأوجب </a:t>
            </a:r>
            <a:r>
              <a:rPr lang="ar-SA" sz="3200" b="1" dirty="0" smtClean="0">
                <a:solidFill>
                  <a:srgbClr val="C00000"/>
                </a:solidFill>
              </a:rPr>
              <a:t>رده؟ </a:t>
            </a:r>
          </a:p>
          <a:p>
            <a:pPr algn="just">
              <a:buFont typeface="Wingdings" pitchFamily="2" charset="2"/>
              <a:buChar char="v"/>
            </a:pPr>
            <a:r>
              <a:rPr lang="ar-SA" sz="3200" dirty="0" smtClean="0">
                <a:solidFill>
                  <a:schemeClr val="accent1">
                    <a:lumMod val="75000"/>
                  </a:schemeClr>
                </a:solidFill>
              </a:rPr>
              <a:t>لما </a:t>
            </a:r>
            <a:r>
              <a:rPr lang="ar-SA" sz="3200" dirty="0">
                <a:solidFill>
                  <a:schemeClr val="accent1">
                    <a:lumMod val="75000"/>
                  </a:schemeClr>
                </a:solidFill>
              </a:rPr>
              <a:t>فيه من تقوية للتآلف الاجتماعي العام ونشر للمودة بين الناس.</a:t>
            </a:r>
          </a:p>
          <a:p>
            <a:pPr algn="just">
              <a:buFont typeface="Wingdings" pitchFamily="2" charset="2"/>
              <a:buChar char="v"/>
            </a:pPr>
            <a:endParaRPr lang="ar-SA" sz="3200" dirty="0">
              <a:solidFill>
                <a:schemeClr val="accent1">
                  <a:lumMod val="75000"/>
                </a:schemeClr>
              </a:solidFill>
            </a:endParaRPr>
          </a:p>
          <a:p>
            <a:pPr algn="just">
              <a:buFont typeface="Wingdings" pitchFamily="2" charset="2"/>
              <a:buChar char="v"/>
            </a:pPr>
            <a:endParaRPr lang="ar-SA" sz="3200" dirty="0">
              <a:solidFill>
                <a:schemeClr val="accent1">
                  <a:lumMod val="75000"/>
                </a:schemeClr>
              </a:solidFill>
            </a:endParaRPr>
          </a:p>
        </p:txBody>
      </p:sp>
    </p:spTree>
    <p:extLst>
      <p:ext uri="{BB962C8B-B14F-4D97-AF65-F5344CB8AC3E}">
        <p14:creationId xmlns:p14="http://schemas.microsoft.com/office/powerpoint/2010/main" val="267255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23528" y="1124744"/>
            <a:ext cx="8496944" cy="4389120"/>
          </a:xfrm>
        </p:spPr>
        <p:txBody>
          <a:bodyPr/>
          <a:lstStyle/>
          <a:p>
            <a:pPr marL="0" indent="0" algn="just">
              <a:buNone/>
            </a:pPr>
            <a:r>
              <a:rPr lang="ar-SA" sz="3200" b="1" dirty="0" smtClean="0">
                <a:solidFill>
                  <a:srgbClr val="00B050"/>
                </a:solidFill>
              </a:rPr>
              <a:t> ثانياً: </a:t>
            </a:r>
            <a:r>
              <a:rPr lang="ar-SA" sz="3200" b="1" dirty="0">
                <a:solidFill>
                  <a:srgbClr val="00B050"/>
                </a:solidFill>
              </a:rPr>
              <a:t>توقير الكبار والعطف على الصغار: </a:t>
            </a:r>
          </a:p>
          <a:p>
            <a:pPr algn="just">
              <a:buFont typeface="Wingdings" pitchFamily="2" charset="2"/>
              <a:buChar char="v"/>
            </a:pPr>
            <a:r>
              <a:rPr lang="ar-SA" sz="3200" dirty="0" smtClean="0"/>
              <a:t>يعتبر طاعة </a:t>
            </a:r>
            <a:r>
              <a:rPr lang="ar-SA" sz="3200" dirty="0"/>
              <a:t>يتقرب بها الإنسـان إلى خالقه، ففي الحديث الشريف: " </a:t>
            </a:r>
            <a:r>
              <a:rPr lang="ar-SA" sz="3200" dirty="0">
                <a:solidFill>
                  <a:srgbClr val="FF0000"/>
                </a:solidFill>
              </a:rPr>
              <a:t>ليس منا من لم يرحم صغيرَنا ويوقِّر كبيرنا </a:t>
            </a:r>
            <a:r>
              <a:rPr lang="ar-SA" sz="3200" dirty="0"/>
              <a:t>" </a:t>
            </a:r>
            <a:endParaRPr lang="ar-SA" sz="3200" dirty="0" smtClean="0"/>
          </a:p>
          <a:p>
            <a:pPr algn="just">
              <a:buFont typeface="Wingdings" pitchFamily="2" charset="2"/>
              <a:buChar char="v"/>
            </a:pPr>
            <a:r>
              <a:rPr lang="ar-SA" sz="3200" b="1" dirty="0" smtClean="0">
                <a:solidFill>
                  <a:srgbClr val="00B050"/>
                </a:solidFill>
              </a:rPr>
              <a:t>ما فائدة من العطف على الصغار؟</a:t>
            </a:r>
            <a:endParaRPr lang="ar-SA" sz="3200" b="1" dirty="0">
              <a:solidFill>
                <a:srgbClr val="00B050"/>
              </a:solidFill>
            </a:endParaRPr>
          </a:p>
          <a:p>
            <a:pPr marL="0" indent="0" algn="just">
              <a:buNone/>
            </a:pPr>
            <a:r>
              <a:rPr lang="ar-SA" sz="3200" dirty="0" smtClean="0"/>
              <a:t> </a:t>
            </a:r>
            <a:r>
              <a:rPr lang="ar-SA" sz="3200" dirty="0"/>
              <a:t>إدخال السرور عليهم وعلى أهليهم، وتقويةِ تآلفهم الاجتماعي، وكان النبي </a:t>
            </a:r>
            <a:r>
              <a:rPr lang="en-US" sz="3200" dirty="0">
                <a:sym typeface="AGA Arabesque"/>
              </a:rPr>
              <a:t></a:t>
            </a:r>
            <a:r>
              <a:rPr lang="ar-SA" sz="3200" dirty="0"/>
              <a:t> يتلطف بالصغار ويداعبهم؛ </a:t>
            </a:r>
            <a:r>
              <a:rPr lang="ar-SA" sz="3200" dirty="0" smtClean="0"/>
              <a:t>وهو </a:t>
            </a:r>
            <a:r>
              <a:rPr lang="ar-SA" sz="3200" dirty="0"/>
              <a:t>الذي مازح طفلاً وواسـاه حال حزنه على موت عصفوره الصغير قائلا: " </a:t>
            </a:r>
            <a:r>
              <a:rPr lang="ar-SA" sz="3200" dirty="0">
                <a:solidFill>
                  <a:srgbClr val="FF0000"/>
                </a:solidFill>
              </a:rPr>
              <a:t>يا أبا عُمير، ما فعل النُّغَيْر</a:t>
            </a:r>
            <a:r>
              <a:rPr lang="ar-SA" sz="3200" dirty="0" smtClean="0">
                <a:solidFill>
                  <a:srgbClr val="FF0000"/>
                </a:solidFill>
              </a:rPr>
              <a:t>؟</a:t>
            </a:r>
            <a:r>
              <a:rPr lang="ar-SA" sz="3200" dirty="0" smtClean="0"/>
              <a:t>" .</a:t>
            </a:r>
            <a:endParaRPr lang="ar-SA" sz="3200" dirty="0"/>
          </a:p>
        </p:txBody>
      </p:sp>
    </p:spTree>
    <p:extLst>
      <p:ext uri="{BB962C8B-B14F-4D97-AF65-F5344CB8AC3E}">
        <p14:creationId xmlns:p14="http://schemas.microsoft.com/office/powerpoint/2010/main" val="3798035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836712"/>
            <a:ext cx="8712968" cy="5832648"/>
          </a:xfrm>
        </p:spPr>
        <p:txBody>
          <a:bodyPr>
            <a:normAutofit/>
          </a:bodyPr>
          <a:lstStyle/>
          <a:p>
            <a:pPr marL="0" indent="0" algn="just">
              <a:buNone/>
            </a:pPr>
            <a:r>
              <a:rPr lang="ar-SA" sz="3200" b="1" dirty="0" smtClean="0">
                <a:solidFill>
                  <a:srgbClr val="00B050"/>
                </a:solidFill>
              </a:rPr>
              <a:t>ثالثاً</a:t>
            </a:r>
            <a:r>
              <a:rPr lang="ar-SA" sz="3200" b="1" smtClean="0">
                <a:solidFill>
                  <a:srgbClr val="00B050"/>
                </a:solidFill>
              </a:rPr>
              <a:t>: </a:t>
            </a:r>
            <a:r>
              <a:rPr lang="ar-SA" sz="3200" b="1" smtClean="0">
                <a:solidFill>
                  <a:srgbClr val="00B050"/>
                </a:solidFill>
              </a:rPr>
              <a:t>سلوكيات </a:t>
            </a:r>
            <a:r>
              <a:rPr lang="ar-SA" sz="3200" b="1" dirty="0">
                <a:solidFill>
                  <a:srgbClr val="00B050"/>
                </a:solidFill>
              </a:rPr>
              <a:t>أخرى تقوِّي التآلف الاجتماعي: </a:t>
            </a:r>
          </a:p>
          <a:p>
            <a:pPr algn="just">
              <a:buFont typeface="Wingdings" pitchFamily="2" charset="2"/>
              <a:buChar char="q"/>
            </a:pPr>
            <a:r>
              <a:rPr lang="ar-SA" sz="3200" b="1" dirty="0" smtClean="0">
                <a:solidFill>
                  <a:srgbClr val="7030A0"/>
                </a:solidFill>
              </a:rPr>
              <a:t>الحقوق </a:t>
            </a:r>
            <a:r>
              <a:rPr lang="ar-SA" sz="3200" b="1" dirty="0">
                <a:solidFill>
                  <a:srgbClr val="7030A0"/>
                </a:solidFill>
              </a:rPr>
              <a:t>الثابتة للمسلم على </a:t>
            </a:r>
            <a:r>
              <a:rPr lang="ar-SA" sz="3200" b="1" dirty="0" smtClean="0">
                <a:solidFill>
                  <a:srgbClr val="7030A0"/>
                </a:solidFill>
              </a:rPr>
              <a:t>المسلم التي تساهم في </a:t>
            </a:r>
            <a:r>
              <a:rPr lang="ar-SA" sz="3200" b="1" dirty="0">
                <a:solidFill>
                  <a:srgbClr val="7030A0"/>
                </a:solidFill>
              </a:rPr>
              <a:t>التآلف </a:t>
            </a:r>
            <a:r>
              <a:rPr lang="ar-SA" sz="3200" b="1" dirty="0" smtClean="0">
                <a:solidFill>
                  <a:srgbClr val="7030A0"/>
                </a:solidFill>
              </a:rPr>
              <a:t>الاجتماعي: </a:t>
            </a:r>
          </a:p>
          <a:p>
            <a:pPr algn="just">
              <a:buFont typeface="Wingdings" pitchFamily="2" charset="2"/>
              <a:buChar char="§"/>
            </a:pPr>
            <a:r>
              <a:rPr lang="ar-SA" sz="3200" dirty="0" smtClean="0">
                <a:solidFill>
                  <a:schemeClr val="accent2">
                    <a:lumMod val="50000"/>
                  </a:schemeClr>
                </a:solidFill>
              </a:rPr>
              <a:t>الدعاء </a:t>
            </a:r>
            <a:r>
              <a:rPr lang="ar-SA" sz="3200" dirty="0">
                <a:solidFill>
                  <a:schemeClr val="accent2">
                    <a:lumMod val="50000"/>
                  </a:schemeClr>
                </a:solidFill>
              </a:rPr>
              <a:t>له، وإجابة دعوته، وتبادل الزيارة </a:t>
            </a:r>
            <a:r>
              <a:rPr lang="ar-SA" sz="3200" dirty="0" smtClean="0">
                <a:solidFill>
                  <a:schemeClr val="accent2">
                    <a:lumMod val="50000"/>
                  </a:schemeClr>
                </a:solidFill>
              </a:rPr>
              <a:t>معه.</a:t>
            </a:r>
          </a:p>
          <a:p>
            <a:pPr algn="just">
              <a:buFont typeface="Wingdings" pitchFamily="2" charset="2"/>
              <a:buChar char="§"/>
            </a:pPr>
            <a:r>
              <a:rPr lang="ar-SA" sz="3200" dirty="0" smtClean="0">
                <a:solidFill>
                  <a:schemeClr val="accent2">
                    <a:lumMod val="50000"/>
                  </a:schemeClr>
                </a:solidFill>
              </a:rPr>
              <a:t> </a:t>
            </a:r>
            <a:r>
              <a:rPr lang="ar-SA" sz="3200" dirty="0">
                <a:solidFill>
                  <a:schemeClr val="accent2">
                    <a:lumMod val="50000"/>
                  </a:schemeClr>
                </a:solidFill>
              </a:rPr>
              <a:t>وتشميته إذا عطس، وعيادته إذا مرض، وبرُّ </a:t>
            </a:r>
            <a:r>
              <a:rPr lang="ar-SA" sz="3200" dirty="0" smtClean="0">
                <a:solidFill>
                  <a:schemeClr val="accent2">
                    <a:lumMod val="50000"/>
                  </a:schemeClr>
                </a:solidFill>
              </a:rPr>
              <a:t>قسمه.</a:t>
            </a:r>
          </a:p>
          <a:p>
            <a:pPr algn="just">
              <a:buFont typeface="Wingdings" pitchFamily="2" charset="2"/>
              <a:buChar char="§"/>
            </a:pPr>
            <a:r>
              <a:rPr lang="ar-SA" sz="3200" dirty="0" smtClean="0">
                <a:solidFill>
                  <a:schemeClr val="accent2">
                    <a:lumMod val="50000"/>
                  </a:schemeClr>
                </a:solidFill>
              </a:rPr>
              <a:t> </a:t>
            </a:r>
            <a:r>
              <a:rPr lang="ar-SA" sz="3200" dirty="0">
                <a:solidFill>
                  <a:schemeClr val="accent2">
                    <a:lumMod val="50000"/>
                  </a:schemeClr>
                </a:solidFill>
              </a:rPr>
              <a:t>وستر عثراته، والصفح عنه، وإسداء النصيحة </a:t>
            </a:r>
            <a:r>
              <a:rPr lang="ar-SA" sz="3200" dirty="0" smtClean="0">
                <a:solidFill>
                  <a:schemeClr val="accent2">
                    <a:lumMod val="50000"/>
                  </a:schemeClr>
                </a:solidFill>
              </a:rPr>
              <a:t>له.</a:t>
            </a:r>
          </a:p>
          <a:p>
            <a:pPr algn="just">
              <a:buFont typeface="Wingdings" pitchFamily="2" charset="2"/>
              <a:buChar char="§"/>
            </a:pPr>
            <a:r>
              <a:rPr lang="ar-SA" sz="3200" dirty="0" smtClean="0">
                <a:solidFill>
                  <a:schemeClr val="accent2">
                    <a:lumMod val="50000"/>
                  </a:schemeClr>
                </a:solidFill>
              </a:rPr>
              <a:t>وإيثاره </a:t>
            </a:r>
            <a:r>
              <a:rPr lang="ar-SA" sz="3200" dirty="0">
                <a:solidFill>
                  <a:schemeClr val="accent2">
                    <a:lumMod val="50000"/>
                  </a:schemeClr>
                </a:solidFill>
              </a:rPr>
              <a:t>على النفس، وصدقه في الحديث، والذب عنه في </a:t>
            </a:r>
            <a:r>
              <a:rPr lang="ar-SA" sz="3200" dirty="0" smtClean="0">
                <a:solidFill>
                  <a:schemeClr val="accent2">
                    <a:lumMod val="50000"/>
                  </a:schemeClr>
                </a:solidFill>
              </a:rPr>
              <a:t>غيبته.</a:t>
            </a:r>
          </a:p>
          <a:p>
            <a:pPr algn="just">
              <a:buFont typeface="Wingdings" pitchFamily="2" charset="2"/>
              <a:buChar char="§"/>
            </a:pPr>
            <a:r>
              <a:rPr lang="ar-SA" sz="3200" dirty="0" smtClean="0">
                <a:solidFill>
                  <a:schemeClr val="accent2">
                    <a:lumMod val="50000"/>
                  </a:schemeClr>
                </a:solidFill>
              </a:rPr>
              <a:t> </a:t>
            </a:r>
            <a:r>
              <a:rPr lang="ar-SA" sz="3200" dirty="0">
                <a:solidFill>
                  <a:schemeClr val="accent2">
                    <a:lumMod val="50000"/>
                  </a:schemeClr>
                </a:solidFill>
              </a:rPr>
              <a:t>وأن تحب له ما تحب لنفسك، وأن يكون قلبك سليماً </a:t>
            </a:r>
            <a:r>
              <a:rPr lang="ar-SA" sz="3200" dirty="0" smtClean="0">
                <a:solidFill>
                  <a:schemeClr val="accent2">
                    <a:lumMod val="50000"/>
                  </a:schemeClr>
                </a:solidFill>
              </a:rPr>
              <a:t>عليه.</a:t>
            </a:r>
          </a:p>
          <a:p>
            <a:pPr algn="just">
              <a:buFont typeface="Wingdings" pitchFamily="2" charset="2"/>
              <a:buChar char="§"/>
            </a:pPr>
            <a:r>
              <a:rPr lang="ar-SA" sz="3200" dirty="0" smtClean="0">
                <a:solidFill>
                  <a:schemeClr val="accent2">
                    <a:lumMod val="50000"/>
                  </a:schemeClr>
                </a:solidFill>
              </a:rPr>
              <a:t>وأن </a:t>
            </a:r>
            <a:r>
              <a:rPr lang="ar-SA" sz="3200" dirty="0">
                <a:solidFill>
                  <a:schemeClr val="accent2">
                    <a:lumMod val="50000"/>
                  </a:schemeClr>
                </a:solidFill>
              </a:rPr>
              <a:t>تشهد جنازته إذا مات. </a:t>
            </a:r>
            <a:endParaRPr lang="ar-SA" sz="3200" dirty="0" smtClean="0">
              <a:solidFill>
                <a:schemeClr val="accent2">
                  <a:lumMod val="50000"/>
                </a:schemeClr>
              </a:solidFill>
            </a:endParaRPr>
          </a:p>
        </p:txBody>
      </p:sp>
    </p:spTree>
    <p:extLst>
      <p:ext uri="{BB962C8B-B14F-4D97-AF65-F5344CB8AC3E}">
        <p14:creationId xmlns:p14="http://schemas.microsoft.com/office/powerpoint/2010/main" val="684275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7504" y="1628800"/>
            <a:ext cx="8712968" cy="4608512"/>
          </a:xfrm>
        </p:spPr>
        <p:txBody>
          <a:bodyPr>
            <a:normAutofit/>
          </a:bodyPr>
          <a:lstStyle/>
          <a:p>
            <a:pPr algn="just">
              <a:buFont typeface="Wingdings" pitchFamily="2" charset="2"/>
              <a:buChar char="q"/>
            </a:pPr>
            <a:r>
              <a:rPr lang="ar-SA" sz="3200" dirty="0" smtClean="0">
                <a:solidFill>
                  <a:schemeClr val="accent2">
                    <a:lumMod val="50000"/>
                  </a:schemeClr>
                </a:solidFill>
              </a:rPr>
              <a:t>والأصل في هذا حديث: " </a:t>
            </a:r>
            <a:r>
              <a:rPr lang="ar-SA" sz="3200" dirty="0" smtClean="0">
                <a:solidFill>
                  <a:srgbClr val="FF0000"/>
                </a:solidFill>
              </a:rPr>
              <a:t>حقُّ المسلم على المسلم خمس: رد السلام، وعيادة المريض، واتِّباع الجنائز، وإجابة الدعوة، وتشميت العاطس</a:t>
            </a:r>
            <a:r>
              <a:rPr lang="ar-SA" sz="3200" dirty="0" smtClean="0">
                <a:solidFill>
                  <a:schemeClr val="accent2">
                    <a:lumMod val="50000"/>
                  </a:schemeClr>
                </a:solidFill>
              </a:rPr>
              <a:t> " </a:t>
            </a:r>
          </a:p>
          <a:p>
            <a:pPr algn="just">
              <a:buFont typeface="Wingdings" pitchFamily="2" charset="2"/>
              <a:buChar char="q"/>
            </a:pPr>
            <a:r>
              <a:rPr lang="ar-SA" sz="3200" dirty="0" smtClean="0">
                <a:solidFill>
                  <a:schemeClr val="accent2">
                    <a:lumMod val="50000"/>
                  </a:schemeClr>
                </a:solidFill>
              </a:rPr>
              <a:t> </a:t>
            </a:r>
            <a:r>
              <a:rPr lang="ar-SA" sz="3200" b="1" dirty="0">
                <a:solidFill>
                  <a:srgbClr val="00B050"/>
                </a:solidFill>
              </a:rPr>
              <a:t>ومن أسباب التآلف الاجتماعي التي شرعها الإسلام: </a:t>
            </a:r>
            <a:r>
              <a:rPr lang="ar-SA" sz="3200" dirty="0">
                <a:solidFill>
                  <a:schemeClr val="accent2">
                    <a:lumMod val="50000"/>
                  </a:schemeClr>
                </a:solidFill>
              </a:rPr>
              <a:t>التزاور فيما بين الجيران والأصدقاء، وكفالة اليتيم، والإحسـان إلى الأرملة والمسـكين...إلخ. </a:t>
            </a:r>
            <a:endParaRPr lang="ar-SA" sz="3200" dirty="0" smtClean="0">
              <a:solidFill>
                <a:schemeClr val="accent2">
                  <a:lumMod val="50000"/>
                </a:schemeClr>
              </a:solidFill>
            </a:endParaRPr>
          </a:p>
          <a:p>
            <a:pPr algn="just">
              <a:buFont typeface="Wingdings" pitchFamily="2" charset="2"/>
              <a:buChar char="q"/>
            </a:pPr>
            <a:r>
              <a:rPr lang="ar-SA" sz="3200" dirty="0" smtClean="0">
                <a:solidFill>
                  <a:schemeClr val="accent2">
                    <a:lumMod val="50000"/>
                  </a:schemeClr>
                </a:solidFill>
              </a:rPr>
              <a:t>والأصل </a:t>
            </a:r>
            <a:r>
              <a:rPr lang="ar-SA" sz="3200" dirty="0">
                <a:solidFill>
                  <a:schemeClr val="accent2">
                    <a:lumMod val="50000"/>
                  </a:schemeClr>
                </a:solidFill>
              </a:rPr>
              <a:t>في هذا كله قوله تعالى: </a:t>
            </a:r>
            <a:r>
              <a:rPr lang="ar-SA" sz="3200" dirty="0" smtClean="0">
                <a:solidFill>
                  <a:schemeClr val="accent2">
                    <a:lumMod val="50000"/>
                  </a:schemeClr>
                </a:solidFill>
              </a:rPr>
              <a:t>( </a:t>
            </a:r>
            <a:r>
              <a:rPr lang="ar-SA" sz="3200" dirty="0">
                <a:solidFill>
                  <a:srgbClr val="FF0000"/>
                </a:solidFill>
              </a:rPr>
              <a:t>وَتَعَاوَنُواْ عَلَى الْبرِّ وَالتَّقْوَى </a:t>
            </a:r>
            <a:r>
              <a:rPr lang="ar-SA" sz="3200" dirty="0" smtClean="0">
                <a:solidFill>
                  <a:schemeClr val="accent2">
                    <a:lumMod val="50000"/>
                  </a:schemeClr>
                </a:solidFill>
              </a:rPr>
              <a:t>) </a:t>
            </a:r>
            <a:r>
              <a:rPr lang="ar-SA" sz="2000" dirty="0" smtClean="0">
                <a:solidFill>
                  <a:schemeClr val="accent2">
                    <a:lumMod val="50000"/>
                  </a:schemeClr>
                </a:solidFill>
              </a:rPr>
              <a:t>(المائدة </a:t>
            </a:r>
            <a:r>
              <a:rPr lang="ar-SA" sz="2000" dirty="0">
                <a:solidFill>
                  <a:schemeClr val="accent2">
                    <a:lumMod val="50000"/>
                  </a:schemeClr>
                </a:solidFill>
              </a:rPr>
              <a:t>: </a:t>
            </a:r>
            <a:r>
              <a:rPr lang="ar-SA" sz="2000" dirty="0" smtClean="0">
                <a:solidFill>
                  <a:schemeClr val="accent2">
                    <a:lumMod val="50000"/>
                  </a:schemeClr>
                </a:solidFill>
              </a:rPr>
              <a:t>2).</a:t>
            </a:r>
            <a:endParaRPr lang="ar-SA" sz="2000" dirty="0">
              <a:solidFill>
                <a:schemeClr val="accent2">
                  <a:lumMod val="50000"/>
                </a:schemeClr>
              </a:solidFill>
            </a:endParaRPr>
          </a:p>
        </p:txBody>
      </p:sp>
    </p:spTree>
    <p:extLst>
      <p:ext uri="{BB962C8B-B14F-4D97-AF65-F5344CB8AC3E}">
        <p14:creationId xmlns:p14="http://schemas.microsoft.com/office/powerpoint/2010/main" val="1712586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741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129273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988</TotalTime>
  <Words>2010</Words>
  <Application>Microsoft Office PowerPoint</Application>
  <PresentationFormat>عرض على الشاشة (3:4)‏</PresentationFormat>
  <Paragraphs>133</Paragraphs>
  <Slides>25</Slides>
  <Notes>0</Notes>
  <HiddenSlides>0</HiddenSlides>
  <MMClips>0</MMClips>
  <ScaleCrop>false</ScaleCrop>
  <HeadingPairs>
    <vt:vector size="4" baseType="variant">
      <vt:variant>
        <vt:lpstr>نسق</vt:lpstr>
      </vt:variant>
      <vt:variant>
        <vt:i4>1</vt:i4>
      </vt:variant>
      <vt:variant>
        <vt:lpstr>عناوين الشرائح</vt:lpstr>
      </vt:variant>
      <vt:variant>
        <vt:i4>25</vt:i4>
      </vt:variant>
    </vt:vector>
  </HeadingPairs>
  <TitlesOfParts>
    <vt:vector size="26" baseType="lpstr">
      <vt:lpstr>تدفق</vt:lpstr>
      <vt:lpstr>المحاضرة الثالثة</vt:lpstr>
      <vt:lpstr>    أسباب تقوية الروابط الاجتماعية السبب الأول  تشريع صلاة الجماعة والجمعة والعيدين والجنازة: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السبب الثاني  تشريع الإسلام للواجبات الاجتماعية الخاصة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السبب الثالث   دعوة الإسلام إلى أسباب التآلف الاجتماعي العام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الثالثة</dc:title>
  <dc:creator>ebtihaj altyb eneel</dc:creator>
  <cp:lastModifiedBy>ebtihaj altyb eneel</cp:lastModifiedBy>
  <cp:revision>63</cp:revision>
  <dcterms:created xsi:type="dcterms:W3CDTF">2014-02-14T05:41:35Z</dcterms:created>
  <dcterms:modified xsi:type="dcterms:W3CDTF">2014-02-16T05:38:20Z</dcterms:modified>
</cp:coreProperties>
</file>