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7" r:id="rId2"/>
    <p:sldId id="258" r:id="rId3"/>
    <p:sldId id="288" r:id="rId4"/>
    <p:sldId id="290" r:id="rId5"/>
    <p:sldId id="281" r:id="rId6"/>
    <p:sldId id="291" r:id="rId7"/>
    <p:sldId id="269" r:id="rId8"/>
    <p:sldId id="270" r:id="rId9"/>
    <p:sldId id="271" r:id="rId10"/>
    <p:sldId id="272" r:id="rId11"/>
    <p:sldId id="295" r:id="rId12"/>
    <p:sldId id="292" r:id="rId13"/>
    <p:sldId id="296" r:id="rId14"/>
    <p:sldId id="293" r:id="rId15"/>
    <p:sldId id="298" r:id="rId16"/>
    <p:sldId id="294" r:id="rId17"/>
    <p:sldId id="277" r:id="rId18"/>
    <p:sldId id="278" r:id="rId19"/>
    <p:sldId id="279" r:id="rId20"/>
    <p:sldId id="299" r:id="rId21"/>
    <p:sldId id="300" r:id="rId22"/>
    <p:sldId id="301" r:id="rId23"/>
    <p:sldId id="302"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757"/>
    <a:srgbClr val="90F8C6"/>
    <a:srgbClr val="FCF1C4"/>
    <a:srgbClr val="FFCCFF"/>
    <a:srgbClr val="FFD4B7"/>
    <a:srgbClr val="CC66FF"/>
    <a:srgbClr val="E1E9F7"/>
    <a:srgbClr val="CC00CC"/>
    <a:srgbClr val="FFE181"/>
    <a:srgbClr val="3FF3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3" d="100"/>
          <a:sy n="53" d="100"/>
        </p:scale>
        <p:origin x="-1866" y="-3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C94CB6-97CA-47EE-8C3A-07EB02B319A4}" type="doc">
      <dgm:prSet loTypeId="urn:microsoft.com/office/officeart/2005/8/layout/radial3" loCatId="cycle" qsTypeId="urn:microsoft.com/office/officeart/2005/8/quickstyle/simple1" qsCatId="simple" csTypeId="urn:microsoft.com/office/officeart/2005/8/colors/accent1_2" csCatId="accent1" phldr="1"/>
      <dgm:spPr/>
      <dgm:t>
        <a:bodyPr/>
        <a:lstStyle/>
        <a:p>
          <a:pPr rtl="1"/>
          <a:endParaRPr lang="ar-SA"/>
        </a:p>
      </dgm:t>
    </dgm:pt>
    <dgm:pt modelId="{C481BE56-2C59-4EE0-8997-5230F8A5CBF6}">
      <dgm:prSet phldrT="[نص]"/>
      <dgm:spPr>
        <a:solidFill>
          <a:schemeClr val="bg2">
            <a:lumMod val="50000"/>
            <a:alpha val="50000"/>
          </a:schemeClr>
        </a:solidFill>
      </dgm:spPr>
      <dgm:t>
        <a:bodyPr/>
        <a:lstStyle/>
        <a:p>
          <a:pPr rtl="1"/>
          <a:r>
            <a:rPr lang="ar-SA" b="0" dirty="0" smtClean="0"/>
            <a:t>تختلف درجة حرارة الهواء فوق اليابسة من مكان لآخر, ويعزى ذلك لعدة عوامل,</a:t>
          </a:r>
          <a:endParaRPr lang="ar-SA" dirty="0"/>
        </a:p>
      </dgm:t>
    </dgm:pt>
    <dgm:pt modelId="{E4355806-A4B3-494D-A858-FE1E09439E4C}" type="parTrans" cxnId="{DC7F4679-663D-4AD8-A301-AFC289434C48}">
      <dgm:prSet/>
      <dgm:spPr/>
      <dgm:t>
        <a:bodyPr/>
        <a:lstStyle/>
        <a:p>
          <a:pPr rtl="1"/>
          <a:endParaRPr lang="ar-SA"/>
        </a:p>
      </dgm:t>
    </dgm:pt>
    <dgm:pt modelId="{A35D4D58-50DF-453B-A77C-9C75B78C5828}" type="sibTrans" cxnId="{DC7F4679-663D-4AD8-A301-AFC289434C48}">
      <dgm:prSet/>
      <dgm:spPr/>
      <dgm:t>
        <a:bodyPr/>
        <a:lstStyle/>
        <a:p>
          <a:pPr rtl="1"/>
          <a:endParaRPr lang="ar-SA"/>
        </a:p>
      </dgm:t>
    </dgm:pt>
    <dgm:pt modelId="{F7C803EC-B410-4D3C-B656-BC854DC7ADEE}">
      <dgm:prSet phldrT="[نص]"/>
      <dgm:spPr/>
      <dgm:t>
        <a:bodyPr/>
        <a:lstStyle/>
        <a:p>
          <a:pPr rtl="1"/>
          <a:r>
            <a:rPr lang="ar-SA" dirty="0" smtClean="0"/>
            <a:t>عامل القرب والبعد عن المحيطات والبحار:</a:t>
          </a:r>
          <a:endParaRPr lang="ar-SA" dirty="0"/>
        </a:p>
      </dgm:t>
    </dgm:pt>
    <dgm:pt modelId="{C254AB45-F4CE-4712-960B-20658FF492DE}" type="parTrans" cxnId="{2604D7E7-18B8-4277-BBFB-24C4D93425CA}">
      <dgm:prSet/>
      <dgm:spPr/>
      <dgm:t>
        <a:bodyPr/>
        <a:lstStyle/>
        <a:p>
          <a:pPr rtl="1"/>
          <a:endParaRPr lang="ar-SA"/>
        </a:p>
      </dgm:t>
    </dgm:pt>
    <dgm:pt modelId="{76E2B84A-8954-45F3-8836-E4C89EEB8AFF}" type="sibTrans" cxnId="{2604D7E7-18B8-4277-BBFB-24C4D93425CA}">
      <dgm:prSet/>
      <dgm:spPr/>
      <dgm:t>
        <a:bodyPr/>
        <a:lstStyle/>
        <a:p>
          <a:pPr rtl="1"/>
          <a:endParaRPr lang="ar-SA"/>
        </a:p>
      </dgm:t>
    </dgm:pt>
    <dgm:pt modelId="{77C233FE-2218-4210-AD0D-1CF63674AD2D}">
      <dgm:prSet phldrT="[نص]"/>
      <dgm:spPr/>
      <dgm:t>
        <a:bodyPr/>
        <a:lstStyle/>
        <a:p>
          <a:pPr rtl="1"/>
          <a:r>
            <a:rPr lang="ar-SA" dirty="0" smtClean="0"/>
            <a:t>التضاريس: </a:t>
          </a:r>
          <a:endParaRPr lang="ar-SA" dirty="0"/>
        </a:p>
      </dgm:t>
    </dgm:pt>
    <dgm:pt modelId="{B139FF4E-B3C3-4E63-8A91-34A609DA8DEF}" type="parTrans" cxnId="{097AA8FF-180D-45D1-A990-C5724A10B68F}">
      <dgm:prSet/>
      <dgm:spPr/>
      <dgm:t>
        <a:bodyPr/>
        <a:lstStyle/>
        <a:p>
          <a:pPr rtl="1"/>
          <a:endParaRPr lang="ar-SA"/>
        </a:p>
      </dgm:t>
    </dgm:pt>
    <dgm:pt modelId="{EEF6734A-501B-4A2B-8A37-47853D367F0B}" type="sibTrans" cxnId="{097AA8FF-180D-45D1-A990-C5724A10B68F}">
      <dgm:prSet/>
      <dgm:spPr/>
      <dgm:t>
        <a:bodyPr/>
        <a:lstStyle/>
        <a:p>
          <a:pPr rtl="1"/>
          <a:endParaRPr lang="ar-SA"/>
        </a:p>
      </dgm:t>
    </dgm:pt>
    <dgm:pt modelId="{4A4BB4D5-2CAE-449D-9E4C-54C21006CE14}">
      <dgm:prSet phldrT="[نص]"/>
      <dgm:spPr/>
      <dgm:t>
        <a:bodyPr/>
        <a:lstStyle/>
        <a:p>
          <a:pPr rtl="1"/>
          <a:r>
            <a:rPr lang="ar-SA" dirty="0" smtClean="0"/>
            <a:t>الرياح:</a:t>
          </a:r>
          <a:endParaRPr lang="ar-SA" dirty="0"/>
        </a:p>
      </dgm:t>
    </dgm:pt>
    <dgm:pt modelId="{2754D7BD-9D65-4CB6-8AA7-AB94738008A9}" type="parTrans" cxnId="{8CB2F8CF-3CD5-492D-9F73-61019AAB8CC3}">
      <dgm:prSet/>
      <dgm:spPr/>
      <dgm:t>
        <a:bodyPr/>
        <a:lstStyle/>
        <a:p>
          <a:pPr rtl="1"/>
          <a:endParaRPr lang="ar-SA"/>
        </a:p>
      </dgm:t>
    </dgm:pt>
    <dgm:pt modelId="{641D28E8-E4D6-46DB-9FA0-F2899C0D0D96}" type="sibTrans" cxnId="{8CB2F8CF-3CD5-492D-9F73-61019AAB8CC3}">
      <dgm:prSet/>
      <dgm:spPr/>
      <dgm:t>
        <a:bodyPr/>
        <a:lstStyle/>
        <a:p>
          <a:pPr rtl="1"/>
          <a:endParaRPr lang="ar-SA"/>
        </a:p>
      </dgm:t>
    </dgm:pt>
    <dgm:pt modelId="{E964F57F-BB29-4836-A187-0907BD8D0E4F}">
      <dgm:prSet phldrT="[نص]"/>
      <dgm:spPr/>
      <dgm:t>
        <a:bodyPr/>
        <a:lstStyle/>
        <a:p>
          <a:pPr rtl="1"/>
          <a:r>
            <a:rPr lang="ar-SA" dirty="0" smtClean="0"/>
            <a:t>الغطاء النباتي: </a:t>
          </a:r>
          <a:endParaRPr lang="ar-SA" dirty="0"/>
        </a:p>
      </dgm:t>
    </dgm:pt>
    <dgm:pt modelId="{66C3391D-7307-4A84-863E-8B7265DEC652}" type="parTrans" cxnId="{A2CBFBCA-770C-4E2F-80A3-B610ACA41E90}">
      <dgm:prSet/>
      <dgm:spPr/>
      <dgm:t>
        <a:bodyPr/>
        <a:lstStyle/>
        <a:p>
          <a:pPr rtl="1"/>
          <a:endParaRPr lang="ar-SA"/>
        </a:p>
      </dgm:t>
    </dgm:pt>
    <dgm:pt modelId="{E59DF70A-78AA-470D-B46C-42B13D185407}" type="sibTrans" cxnId="{A2CBFBCA-770C-4E2F-80A3-B610ACA41E90}">
      <dgm:prSet/>
      <dgm:spPr/>
      <dgm:t>
        <a:bodyPr/>
        <a:lstStyle/>
        <a:p>
          <a:pPr rtl="1"/>
          <a:endParaRPr lang="ar-SA"/>
        </a:p>
      </dgm:t>
    </dgm:pt>
    <dgm:pt modelId="{947155B5-23A1-4B33-878B-566F05849467}">
      <dgm:prSet/>
      <dgm:spPr/>
      <dgm:t>
        <a:bodyPr/>
        <a:lstStyle/>
        <a:p>
          <a:pPr rtl="1"/>
          <a:endParaRPr lang="ar-SA"/>
        </a:p>
      </dgm:t>
    </dgm:pt>
    <dgm:pt modelId="{5763734F-A70F-4257-9A46-29617DC70EB3}" type="parTrans" cxnId="{54C0A30B-C5C3-46AD-8A3B-A4A75633CF24}">
      <dgm:prSet/>
      <dgm:spPr/>
      <dgm:t>
        <a:bodyPr/>
        <a:lstStyle/>
        <a:p>
          <a:pPr rtl="1"/>
          <a:endParaRPr lang="ar-SA"/>
        </a:p>
      </dgm:t>
    </dgm:pt>
    <dgm:pt modelId="{95169F4A-A0F2-4316-80D9-00228935E7B4}" type="sibTrans" cxnId="{54C0A30B-C5C3-46AD-8A3B-A4A75633CF24}">
      <dgm:prSet/>
      <dgm:spPr/>
      <dgm:t>
        <a:bodyPr/>
        <a:lstStyle/>
        <a:p>
          <a:pPr rtl="1"/>
          <a:endParaRPr lang="ar-SA"/>
        </a:p>
      </dgm:t>
    </dgm:pt>
    <dgm:pt modelId="{39843944-35B3-411A-8381-AE1363FD802F}" type="pres">
      <dgm:prSet presAssocID="{7AC94CB6-97CA-47EE-8C3A-07EB02B319A4}" presName="composite" presStyleCnt="0">
        <dgm:presLayoutVars>
          <dgm:chMax val="1"/>
          <dgm:dir/>
          <dgm:resizeHandles val="exact"/>
        </dgm:presLayoutVars>
      </dgm:prSet>
      <dgm:spPr/>
      <dgm:t>
        <a:bodyPr/>
        <a:lstStyle/>
        <a:p>
          <a:pPr rtl="1"/>
          <a:endParaRPr lang="ar-SA"/>
        </a:p>
      </dgm:t>
    </dgm:pt>
    <dgm:pt modelId="{16995D67-6F19-4E64-819C-B1A57CB875CC}" type="pres">
      <dgm:prSet presAssocID="{7AC94CB6-97CA-47EE-8C3A-07EB02B319A4}" presName="radial" presStyleCnt="0">
        <dgm:presLayoutVars>
          <dgm:animLvl val="ctr"/>
        </dgm:presLayoutVars>
      </dgm:prSet>
      <dgm:spPr/>
    </dgm:pt>
    <dgm:pt modelId="{A7E06C89-50B3-4783-B5F5-A8CDBB711959}" type="pres">
      <dgm:prSet presAssocID="{C481BE56-2C59-4EE0-8997-5230F8A5CBF6}" presName="centerShape" presStyleLbl="vennNode1" presStyleIdx="0" presStyleCnt="5"/>
      <dgm:spPr/>
      <dgm:t>
        <a:bodyPr/>
        <a:lstStyle/>
        <a:p>
          <a:pPr rtl="1"/>
          <a:endParaRPr lang="ar-SA"/>
        </a:p>
      </dgm:t>
    </dgm:pt>
    <dgm:pt modelId="{C02790FE-3EEA-4EE9-AE4D-99C6F1C3410D}" type="pres">
      <dgm:prSet presAssocID="{F7C803EC-B410-4D3C-B656-BC854DC7ADEE}" presName="node" presStyleLbl="vennNode1" presStyleIdx="1" presStyleCnt="5">
        <dgm:presLayoutVars>
          <dgm:bulletEnabled val="1"/>
        </dgm:presLayoutVars>
      </dgm:prSet>
      <dgm:spPr/>
      <dgm:t>
        <a:bodyPr/>
        <a:lstStyle/>
        <a:p>
          <a:pPr rtl="1"/>
          <a:endParaRPr lang="ar-SA"/>
        </a:p>
      </dgm:t>
    </dgm:pt>
    <dgm:pt modelId="{9D51CA4E-7099-45BB-8897-E91B4EDE9FE1}" type="pres">
      <dgm:prSet presAssocID="{77C233FE-2218-4210-AD0D-1CF63674AD2D}" presName="node" presStyleLbl="vennNode1" presStyleIdx="2" presStyleCnt="5">
        <dgm:presLayoutVars>
          <dgm:bulletEnabled val="1"/>
        </dgm:presLayoutVars>
      </dgm:prSet>
      <dgm:spPr/>
      <dgm:t>
        <a:bodyPr/>
        <a:lstStyle/>
        <a:p>
          <a:pPr rtl="1"/>
          <a:endParaRPr lang="ar-SA"/>
        </a:p>
      </dgm:t>
    </dgm:pt>
    <dgm:pt modelId="{F9F459B6-A315-467B-A995-0E5BC0EBF71B}" type="pres">
      <dgm:prSet presAssocID="{4A4BB4D5-2CAE-449D-9E4C-54C21006CE14}" presName="node" presStyleLbl="vennNode1" presStyleIdx="3" presStyleCnt="5">
        <dgm:presLayoutVars>
          <dgm:bulletEnabled val="1"/>
        </dgm:presLayoutVars>
      </dgm:prSet>
      <dgm:spPr/>
      <dgm:t>
        <a:bodyPr/>
        <a:lstStyle/>
        <a:p>
          <a:pPr rtl="1"/>
          <a:endParaRPr lang="ar-SA"/>
        </a:p>
      </dgm:t>
    </dgm:pt>
    <dgm:pt modelId="{49107C8C-CF88-4CAD-A4CE-0C7545239732}" type="pres">
      <dgm:prSet presAssocID="{E964F57F-BB29-4836-A187-0907BD8D0E4F}" presName="node" presStyleLbl="vennNode1" presStyleIdx="4" presStyleCnt="5">
        <dgm:presLayoutVars>
          <dgm:bulletEnabled val="1"/>
        </dgm:presLayoutVars>
      </dgm:prSet>
      <dgm:spPr/>
      <dgm:t>
        <a:bodyPr/>
        <a:lstStyle/>
        <a:p>
          <a:pPr rtl="1"/>
          <a:endParaRPr lang="ar-SA"/>
        </a:p>
      </dgm:t>
    </dgm:pt>
  </dgm:ptLst>
  <dgm:cxnLst>
    <dgm:cxn modelId="{C71D4C51-BE87-47B1-ADE5-C78218357B38}" type="presOf" srcId="{F7C803EC-B410-4D3C-B656-BC854DC7ADEE}" destId="{C02790FE-3EEA-4EE9-AE4D-99C6F1C3410D}" srcOrd="0" destOrd="0" presId="urn:microsoft.com/office/officeart/2005/8/layout/radial3"/>
    <dgm:cxn modelId="{94D156B8-3D96-4DF6-9566-2BA01DE016DF}" type="presOf" srcId="{C481BE56-2C59-4EE0-8997-5230F8A5CBF6}" destId="{A7E06C89-50B3-4783-B5F5-A8CDBB711959}" srcOrd="0" destOrd="0" presId="urn:microsoft.com/office/officeart/2005/8/layout/radial3"/>
    <dgm:cxn modelId="{DC7F4679-663D-4AD8-A301-AFC289434C48}" srcId="{7AC94CB6-97CA-47EE-8C3A-07EB02B319A4}" destId="{C481BE56-2C59-4EE0-8997-5230F8A5CBF6}" srcOrd="0" destOrd="0" parTransId="{E4355806-A4B3-494D-A858-FE1E09439E4C}" sibTransId="{A35D4D58-50DF-453B-A77C-9C75B78C5828}"/>
    <dgm:cxn modelId="{EBCB0D56-CFAD-463C-906C-0F96C2B4E6D0}" type="presOf" srcId="{4A4BB4D5-2CAE-449D-9E4C-54C21006CE14}" destId="{F9F459B6-A315-467B-A995-0E5BC0EBF71B}" srcOrd="0" destOrd="0" presId="urn:microsoft.com/office/officeart/2005/8/layout/radial3"/>
    <dgm:cxn modelId="{2604D7E7-18B8-4277-BBFB-24C4D93425CA}" srcId="{C481BE56-2C59-4EE0-8997-5230F8A5CBF6}" destId="{F7C803EC-B410-4D3C-B656-BC854DC7ADEE}" srcOrd="0" destOrd="0" parTransId="{C254AB45-F4CE-4712-960B-20658FF492DE}" sibTransId="{76E2B84A-8954-45F3-8836-E4C89EEB8AFF}"/>
    <dgm:cxn modelId="{A2CBFBCA-770C-4E2F-80A3-B610ACA41E90}" srcId="{C481BE56-2C59-4EE0-8997-5230F8A5CBF6}" destId="{E964F57F-BB29-4836-A187-0907BD8D0E4F}" srcOrd="3" destOrd="0" parTransId="{66C3391D-7307-4A84-863E-8B7265DEC652}" sibTransId="{E59DF70A-78AA-470D-B46C-42B13D185407}"/>
    <dgm:cxn modelId="{097AA8FF-180D-45D1-A990-C5724A10B68F}" srcId="{C481BE56-2C59-4EE0-8997-5230F8A5CBF6}" destId="{77C233FE-2218-4210-AD0D-1CF63674AD2D}" srcOrd="1" destOrd="0" parTransId="{B139FF4E-B3C3-4E63-8A91-34A609DA8DEF}" sibTransId="{EEF6734A-501B-4A2B-8A37-47853D367F0B}"/>
    <dgm:cxn modelId="{8CB2F8CF-3CD5-492D-9F73-61019AAB8CC3}" srcId="{C481BE56-2C59-4EE0-8997-5230F8A5CBF6}" destId="{4A4BB4D5-2CAE-449D-9E4C-54C21006CE14}" srcOrd="2" destOrd="0" parTransId="{2754D7BD-9D65-4CB6-8AA7-AB94738008A9}" sibTransId="{641D28E8-E4D6-46DB-9FA0-F2899C0D0D96}"/>
    <dgm:cxn modelId="{278436E5-1EB7-4562-B292-49EF3BBB8FCC}" type="presOf" srcId="{77C233FE-2218-4210-AD0D-1CF63674AD2D}" destId="{9D51CA4E-7099-45BB-8897-E91B4EDE9FE1}" srcOrd="0" destOrd="0" presId="urn:microsoft.com/office/officeart/2005/8/layout/radial3"/>
    <dgm:cxn modelId="{089CEA1F-295F-4ED1-A823-FEEBBD8D1D25}" type="presOf" srcId="{7AC94CB6-97CA-47EE-8C3A-07EB02B319A4}" destId="{39843944-35B3-411A-8381-AE1363FD802F}" srcOrd="0" destOrd="0" presId="urn:microsoft.com/office/officeart/2005/8/layout/radial3"/>
    <dgm:cxn modelId="{54C0A30B-C5C3-46AD-8A3B-A4A75633CF24}" srcId="{7AC94CB6-97CA-47EE-8C3A-07EB02B319A4}" destId="{947155B5-23A1-4B33-878B-566F05849467}" srcOrd="1" destOrd="0" parTransId="{5763734F-A70F-4257-9A46-29617DC70EB3}" sibTransId="{95169F4A-A0F2-4316-80D9-00228935E7B4}"/>
    <dgm:cxn modelId="{56DD3B87-5D6A-44AC-976C-DE38CDEBC535}" type="presOf" srcId="{E964F57F-BB29-4836-A187-0907BD8D0E4F}" destId="{49107C8C-CF88-4CAD-A4CE-0C7545239732}" srcOrd="0" destOrd="0" presId="urn:microsoft.com/office/officeart/2005/8/layout/radial3"/>
    <dgm:cxn modelId="{3ADED75D-1B8E-4B15-AC12-BDB22F2DF0DE}" type="presParOf" srcId="{39843944-35B3-411A-8381-AE1363FD802F}" destId="{16995D67-6F19-4E64-819C-B1A57CB875CC}" srcOrd="0" destOrd="0" presId="urn:microsoft.com/office/officeart/2005/8/layout/radial3"/>
    <dgm:cxn modelId="{5945CCA0-46F4-4CFF-A99A-5D6930BFCA7A}" type="presParOf" srcId="{16995D67-6F19-4E64-819C-B1A57CB875CC}" destId="{A7E06C89-50B3-4783-B5F5-A8CDBB711959}" srcOrd="0" destOrd="0" presId="urn:microsoft.com/office/officeart/2005/8/layout/radial3"/>
    <dgm:cxn modelId="{5520D2F7-C574-4648-95EA-1E201D37BF91}" type="presParOf" srcId="{16995D67-6F19-4E64-819C-B1A57CB875CC}" destId="{C02790FE-3EEA-4EE9-AE4D-99C6F1C3410D}" srcOrd="1" destOrd="0" presId="urn:microsoft.com/office/officeart/2005/8/layout/radial3"/>
    <dgm:cxn modelId="{490A38B9-F24E-4C8F-9306-47363960DA96}" type="presParOf" srcId="{16995D67-6F19-4E64-819C-B1A57CB875CC}" destId="{9D51CA4E-7099-45BB-8897-E91B4EDE9FE1}" srcOrd="2" destOrd="0" presId="urn:microsoft.com/office/officeart/2005/8/layout/radial3"/>
    <dgm:cxn modelId="{FBEA5A3C-7747-4002-B4FE-8D6E5C1B6CA4}" type="presParOf" srcId="{16995D67-6F19-4E64-819C-B1A57CB875CC}" destId="{F9F459B6-A315-467B-A995-0E5BC0EBF71B}" srcOrd="3" destOrd="0" presId="urn:microsoft.com/office/officeart/2005/8/layout/radial3"/>
    <dgm:cxn modelId="{65BF0221-29A7-4F68-B0D8-EAEDC415018A}" type="presParOf" srcId="{16995D67-6F19-4E64-819C-B1A57CB875CC}" destId="{49107C8C-CF88-4CAD-A4CE-0C7545239732}" srcOrd="4"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1D7772-CA17-463D-B9E7-986ABA8243A3}" type="doc">
      <dgm:prSet loTypeId="urn:microsoft.com/office/officeart/2005/8/layout/cycle6" loCatId="relationship" qsTypeId="urn:microsoft.com/office/officeart/2005/8/quickstyle/simple1" qsCatId="simple" csTypeId="urn:microsoft.com/office/officeart/2005/8/colors/accent1_2" csCatId="accent1" phldr="1"/>
      <dgm:spPr/>
      <dgm:t>
        <a:bodyPr/>
        <a:lstStyle/>
        <a:p>
          <a:pPr rtl="1"/>
          <a:endParaRPr lang="ar-SA"/>
        </a:p>
      </dgm:t>
    </dgm:pt>
    <dgm:pt modelId="{60EFFD02-FE3E-4CFF-B7EF-CCC9DDB41F97}">
      <dgm:prSet/>
      <dgm:spPr>
        <a:solidFill>
          <a:schemeClr val="accent3">
            <a:lumMod val="20000"/>
            <a:lumOff val="80000"/>
          </a:schemeClr>
        </a:solidFill>
      </dgm:spPr>
      <dgm:t>
        <a:bodyPr/>
        <a:lstStyle/>
        <a:p>
          <a:pPr rtl="1"/>
          <a:r>
            <a:rPr lang="ar-SA" b="1" dirty="0" smtClean="0">
              <a:solidFill>
                <a:schemeClr val="tx1"/>
              </a:solidFill>
            </a:rPr>
            <a:t>النطاق المداري </a:t>
          </a:r>
          <a:r>
            <a:rPr lang="en-US" b="1" dirty="0" smtClean="0">
              <a:solidFill>
                <a:schemeClr val="tx1"/>
              </a:solidFill>
            </a:rPr>
            <a:t> Tropical zone</a:t>
          </a:r>
          <a:endParaRPr lang="ar-SA" b="1" dirty="0">
            <a:solidFill>
              <a:schemeClr val="tx1"/>
            </a:solidFill>
          </a:endParaRPr>
        </a:p>
      </dgm:t>
    </dgm:pt>
    <dgm:pt modelId="{79F521D7-4C44-40A4-A83C-E1CA4C885A7A}" type="parTrans" cxnId="{FB6D6AE5-570C-4670-A946-7F3B1D112421}">
      <dgm:prSet/>
      <dgm:spPr/>
      <dgm:t>
        <a:bodyPr/>
        <a:lstStyle/>
        <a:p>
          <a:pPr rtl="1"/>
          <a:endParaRPr lang="ar-SA"/>
        </a:p>
      </dgm:t>
    </dgm:pt>
    <dgm:pt modelId="{5C7C32F9-F4E6-40CA-818F-37F3045FB9E6}" type="sibTrans" cxnId="{FB6D6AE5-570C-4670-A946-7F3B1D112421}">
      <dgm:prSet/>
      <dgm:spPr/>
      <dgm:t>
        <a:bodyPr/>
        <a:lstStyle/>
        <a:p>
          <a:pPr rtl="1"/>
          <a:endParaRPr lang="ar-SA"/>
        </a:p>
      </dgm:t>
    </dgm:pt>
    <dgm:pt modelId="{8E817F2A-D14E-46FE-A8B3-F079EBB33E2D}">
      <dgm:prSet/>
      <dgm:spPr>
        <a:solidFill>
          <a:schemeClr val="bg2">
            <a:lumMod val="90000"/>
          </a:schemeClr>
        </a:solidFill>
      </dgm:spPr>
      <dgm:t>
        <a:bodyPr/>
        <a:lstStyle/>
        <a:p>
          <a:pPr rtl="1"/>
          <a:r>
            <a:rPr lang="ar-SA" b="1" dirty="0" smtClean="0">
              <a:solidFill>
                <a:schemeClr val="tx1"/>
              </a:solidFill>
            </a:rPr>
            <a:t>النطاقات شبه المدارية </a:t>
          </a:r>
          <a:r>
            <a:rPr lang="en-US" b="1" dirty="0" smtClean="0">
              <a:solidFill>
                <a:schemeClr val="tx1"/>
              </a:solidFill>
            </a:rPr>
            <a:t> Subtropical zones</a:t>
          </a:r>
          <a:r>
            <a:rPr lang="ar-SA" b="1" dirty="0" smtClean="0">
              <a:solidFill>
                <a:schemeClr val="tx1"/>
              </a:solidFill>
            </a:rPr>
            <a:t> ( نطاقين ) </a:t>
          </a:r>
          <a:endParaRPr lang="ar-SA" b="1" dirty="0">
            <a:solidFill>
              <a:schemeClr val="tx1"/>
            </a:solidFill>
          </a:endParaRPr>
        </a:p>
      </dgm:t>
    </dgm:pt>
    <dgm:pt modelId="{C1C7A171-DA46-48D5-B48A-2B0C4F0C6417}" type="parTrans" cxnId="{6731F698-FA31-4669-A8DC-FFA2238F166B}">
      <dgm:prSet/>
      <dgm:spPr/>
      <dgm:t>
        <a:bodyPr/>
        <a:lstStyle/>
        <a:p>
          <a:pPr rtl="1"/>
          <a:endParaRPr lang="ar-SA"/>
        </a:p>
      </dgm:t>
    </dgm:pt>
    <dgm:pt modelId="{7E8CEEAD-BB11-4BCB-AB74-1A0D8EBABEDE}" type="sibTrans" cxnId="{6731F698-FA31-4669-A8DC-FFA2238F166B}">
      <dgm:prSet/>
      <dgm:spPr/>
      <dgm:t>
        <a:bodyPr/>
        <a:lstStyle/>
        <a:p>
          <a:pPr rtl="1"/>
          <a:endParaRPr lang="ar-SA"/>
        </a:p>
      </dgm:t>
    </dgm:pt>
    <dgm:pt modelId="{AAAAD520-EFE0-4780-8473-D3185A78EE73}">
      <dgm:prSet/>
      <dgm:spPr>
        <a:solidFill>
          <a:srgbClr val="92D050"/>
        </a:solidFill>
      </dgm:spPr>
      <dgm:t>
        <a:bodyPr/>
        <a:lstStyle/>
        <a:p>
          <a:pPr rtl="1"/>
          <a:r>
            <a:rPr lang="ar-SA" b="1" dirty="0" smtClean="0">
              <a:solidFill>
                <a:schemeClr val="tx1"/>
              </a:solidFill>
            </a:rPr>
            <a:t>النطاقات المعتدلة </a:t>
          </a:r>
          <a:r>
            <a:rPr lang="en-US" b="1" dirty="0" smtClean="0">
              <a:solidFill>
                <a:schemeClr val="tx1"/>
              </a:solidFill>
            </a:rPr>
            <a:t> Temperate zones</a:t>
          </a:r>
          <a:r>
            <a:rPr lang="ar-SA" b="1" dirty="0" smtClean="0">
              <a:solidFill>
                <a:schemeClr val="tx1"/>
              </a:solidFill>
            </a:rPr>
            <a:t> ( نطاقين ) </a:t>
          </a:r>
          <a:endParaRPr lang="ar-SA" b="1" dirty="0">
            <a:solidFill>
              <a:schemeClr val="tx1"/>
            </a:solidFill>
          </a:endParaRPr>
        </a:p>
      </dgm:t>
    </dgm:pt>
    <dgm:pt modelId="{BE378FF7-6361-4F8A-94AF-3B2A13E2A810}" type="parTrans" cxnId="{14CFE6F6-2638-4D5B-AC55-3F71BA270CB6}">
      <dgm:prSet/>
      <dgm:spPr/>
      <dgm:t>
        <a:bodyPr/>
        <a:lstStyle/>
        <a:p>
          <a:pPr rtl="1"/>
          <a:endParaRPr lang="ar-SA"/>
        </a:p>
      </dgm:t>
    </dgm:pt>
    <dgm:pt modelId="{774F36B9-EB3C-46CE-9C2A-AF801812A324}" type="sibTrans" cxnId="{14CFE6F6-2638-4D5B-AC55-3F71BA270CB6}">
      <dgm:prSet/>
      <dgm:spPr/>
      <dgm:t>
        <a:bodyPr/>
        <a:lstStyle/>
        <a:p>
          <a:pPr rtl="1"/>
          <a:endParaRPr lang="ar-SA"/>
        </a:p>
      </dgm:t>
    </dgm:pt>
    <dgm:pt modelId="{01226E71-473B-42A3-99A8-A86A362F20D1}">
      <dgm:prSet/>
      <dgm:spPr>
        <a:solidFill>
          <a:schemeClr val="accent3">
            <a:lumMod val="60000"/>
            <a:lumOff val="40000"/>
          </a:schemeClr>
        </a:solidFill>
      </dgm:spPr>
      <dgm:t>
        <a:bodyPr/>
        <a:lstStyle/>
        <a:p>
          <a:pPr rtl="1"/>
          <a:r>
            <a:rPr lang="ar-SA" b="1" dirty="0" smtClean="0">
              <a:solidFill>
                <a:schemeClr val="tx1"/>
              </a:solidFill>
            </a:rPr>
            <a:t>النطاقات الباردة </a:t>
          </a:r>
          <a:r>
            <a:rPr lang="en-US" b="1" dirty="0" smtClean="0">
              <a:solidFill>
                <a:schemeClr val="tx1"/>
              </a:solidFill>
            </a:rPr>
            <a:t> Cold zones</a:t>
          </a:r>
          <a:r>
            <a:rPr lang="ar-SA" b="1" dirty="0" smtClean="0">
              <a:solidFill>
                <a:schemeClr val="tx1"/>
              </a:solidFill>
            </a:rPr>
            <a:t> ( نطاقين ) . </a:t>
          </a:r>
          <a:endParaRPr lang="en-US" b="1" dirty="0">
            <a:solidFill>
              <a:schemeClr val="tx1"/>
            </a:solidFill>
          </a:endParaRPr>
        </a:p>
      </dgm:t>
    </dgm:pt>
    <dgm:pt modelId="{F6AF8A4A-92BB-4531-BEA3-F754FB0477CF}" type="parTrans" cxnId="{858C0FF4-FFC3-40BD-A74D-54B92986C7FB}">
      <dgm:prSet/>
      <dgm:spPr/>
      <dgm:t>
        <a:bodyPr/>
        <a:lstStyle/>
        <a:p>
          <a:pPr rtl="1"/>
          <a:endParaRPr lang="ar-SA"/>
        </a:p>
      </dgm:t>
    </dgm:pt>
    <dgm:pt modelId="{AF73CD7F-DB0E-4B40-BA23-4C1011AC911C}" type="sibTrans" cxnId="{858C0FF4-FFC3-40BD-A74D-54B92986C7FB}">
      <dgm:prSet/>
      <dgm:spPr/>
      <dgm:t>
        <a:bodyPr/>
        <a:lstStyle/>
        <a:p>
          <a:pPr rtl="1"/>
          <a:endParaRPr lang="ar-SA"/>
        </a:p>
      </dgm:t>
    </dgm:pt>
    <dgm:pt modelId="{FCEE2D88-3CE4-407B-823C-3CFB2789E15C}">
      <dgm:prSet/>
      <dgm:spPr>
        <a:solidFill>
          <a:schemeClr val="accent2">
            <a:lumMod val="60000"/>
            <a:lumOff val="40000"/>
          </a:schemeClr>
        </a:solidFill>
      </dgm:spPr>
      <dgm:t>
        <a:bodyPr/>
        <a:lstStyle/>
        <a:p>
          <a:pPr rtl="1"/>
          <a:r>
            <a:rPr lang="ar-SA" b="1" dirty="0" smtClean="0">
              <a:solidFill>
                <a:schemeClr val="tx1"/>
              </a:solidFill>
            </a:rPr>
            <a:t>النطاق القطبي </a:t>
          </a:r>
          <a:r>
            <a:rPr lang="en-US" b="1" dirty="0" smtClean="0">
              <a:solidFill>
                <a:schemeClr val="tx1"/>
              </a:solidFill>
            </a:rPr>
            <a:t>  Polar zone</a:t>
          </a:r>
          <a:r>
            <a:rPr lang="ar-SA" b="1" dirty="0" smtClean="0">
              <a:solidFill>
                <a:schemeClr val="tx1"/>
              </a:solidFill>
            </a:rPr>
            <a:t> قطب شمالي فقط 8 نطاقات</a:t>
          </a:r>
          <a:r>
            <a:rPr lang="ar-SA" b="0" dirty="0" smtClean="0">
              <a:solidFill>
                <a:schemeClr val="tx1"/>
              </a:solidFill>
            </a:rPr>
            <a:t> . </a:t>
          </a:r>
          <a:endParaRPr lang="ar-SA" dirty="0">
            <a:solidFill>
              <a:schemeClr val="tx1"/>
            </a:solidFill>
          </a:endParaRPr>
        </a:p>
      </dgm:t>
    </dgm:pt>
    <dgm:pt modelId="{0069CE7A-64EA-4815-ACFE-45E63F844A82}" type="parTrans" cxnId="{04D54E63-ED9A-4D9D-BBE8-9F5320039283}">
      <dgm:prSet/>
      <dgm:spPr/>
      <dgm:t>
        <a:bodyPr/>
        <a:lstStyle/>
        <a:p>
          <a:pPr rtl="1"/>
          <a:endParaRPr lang="ar-SA"/>
        </a:p>
      </dgm:t>
    </dgm:pt>
    <dgm:pt modelId="{8C0901F4-CBEF-4E90-A261-E3C6FE06F518}" type="sibTrans" cxnId="{04D54E63-ED9A-4D9D-BBE8-9F5320039283}">
      <dgm:prSet/>
      <dgm:spPr/>
      <dgm:t>
        <a:bodyPr/>
        <a:lstStyle/>
        <a:p>
          <a:pPr rtl="1"/>
          <a:endParaRPr lang="ar-SA"/>
        </a:p>
      </dgm:t>
    </dgm:pt>
    <dgm:pt modelId="{5EC09B5A-564E-4CFE-A041-9887B05709BB}" type="pres">
      <dgm:prSet presAssocID="{BA1D7772-CA17-463D-B9E7-986ABA8243A3}" presName="cycle" presStyleCnt="0">
        <dgm:presLayoutVars>
          <dgm:dir/>
          <dgm:resizeHandles val="exact"/>
        </dgm:presLayoutVars>
      </dgm:prSet>
      <dgm:spPr/>
      <dgm:t>
        <a:bodyPr/>
        <a:lstStyle/>
        <a:p>
          <a:pPr rtl="1"/>
          <a:endParaRPr lang="ar-SA"/>
        </a:p>
      </dgm:t>
    </dgm:pt>
    <dgm:pt modelId="{512B0B92-3A47-450A-A846-5185E43940A0}" type="pres">
      <dgm:prSet presAssocID="{60EFFD02-FE3E-4CFF-B7EF-CCC9DDB41F97}" presName="node" presStyleLbl="node1" presStyleIdx="0" presStyleCnt="5">
        <dgm:presLayoutVars>
          <dgm:bulletEnabled val="1"/>
        </dgm:presLayoutVars>
      </dgm:prSet>
      <dgm:spPr/>
      <dgm:t>
        <a:bodyPr/>
        <a:lstStyle/>
        <a:p>
          <a:pPr rtl="1"/>
          <a:endParaRPr lang="ar-SA"/>
        </a:p>
      </dgm:t>
    </dgm:pt>
    <dgm:pt modelId="{83512163-5340-4B4C-BC5F-A60E1083CA39}" type="pres">
      <dgm:prSet presAssocID="{60EFFD02-FE3E-4CFF-B7EF-CCC9DDB41F97}" presName="spNode" presStyleCnt="0"/>
      <dgm:spPr/>
    </dgm:pt>
    <dgm:pt modelId="{B0288303-23B7-410E-BE91-ACC6B1C7C741}" type="pres">
      <dgm:prSet presAssocID="{5C7C32F9-F4E6-40CA-818F-37F3045FB9E6}" presName="sibTrans" presStyleLbl="sibTrans1D1" presStyleIdx="0" presStyleCnt="5"/>
      <dgm:spPr/>
      <dgm:t>
        <a:bodyPr/>
        <a:lstStyle/>
        <a:p>
          <a:pPr rtl="1"/>
          <a:endParaRPr lang="ar-SA"/>
        </a:p>
      </dgm:t>
    </dgm:pt>
    <dgm:pt modelId="{27AC1953-50A7-4357-B47A-42417C8B1C44}" type="pres">
      <dgm:prSet presAssocID="{8E817F2A-D14E-46FE-A8B3-F079EBB33E2D}" presName="node" presStyleLbl="node1" presStyleIdx="1" presStyleCnt="5">
        <dgm:presLayoutVars>
          <dgm:bulletEnabled val="1"/>
        </dgm:presLayoutVars>
      </dgm:prSet>
      <dgm:spPr/>
      <dgm:t>
        <a:bodyPr/>
        <a:lstStyle/>
        <a:p>
          <a:pPr rtl="1"/>
          <a:endParaRPr lang="ar-SA"/>
        </a:p>
      </dgm:t>
    </dgm:pt>
    <dgm:pt modelId="{E31D1119-7B98-4F28-B487-92D4CE77A914}" type="pres">
      <dgm:prSet presAssocID="{8E817F2A-D14E-46FE-A8B3-F079EBB33E2D}" presName="spNode" presStyleCnt="0"/>
      <dgm:spPr/>
    </dgm:pt>
    <dgm:pt modelId="{730B201B-556D-4394-B5EC-8EDE119BC5DC}" type="pres">
      <dgm:prSet presAssocID="{7E8CEEAD-BB11-4BCB-AB74-1A0D8EBABEDE}" presName="sibTrans" presStyleLbl="sibTrans1D1" presStyleIdx="1" presStyleCnt="5"/>
      <dgm:spPr/>
      <dgm:t>
        <a:bodyPr/>
        <a:lstStyle/>
        <a:p>
          <a:pPr rtl="1"/>
          <a:endParaRPr lang="ar-SA"/>
        </a:p>
      </dgm:t>
    </dgm:pt>
    <dgm:pt modelId="{DF522F65-2ECD-4243-83E9-9E9E6CE37482}" type="pres">
      <dgm:prSet presAssocID="{AAAAD520-EFE0-4780-8473-D3185A78EE73}" presName="node" presStyleLbl="node1" presStyleIdx="2" presStyleCnt="5">
        <dgm:presLayoutVars>
          <dgm:bulletEnabled val="1"/>
        </dgm:presLayoutVars>
      </dgm:prSet>
      <dgm:spPr/>
      <dgm:t>
        <a:bodyPr/>
        <a:lstStyle/>
        <a:p>
          <a:pPr rtl="1"/>
          <a:endParaRPr lang="ar-SA"/>
        </a:p>
      </dgm:t>
    </dgm:pt>
    <dgm:pt modelId="{FDAE5180-74D8-4A11-8DC1-EC0F0DA129FB}" type="pres">
      <dgm:prSet presAssocID="{AAAAD520-EFE0-4780-8473-D3185A78EE73}" presName="spNode" presStyleCnt="0"/>
      <dgm:spPr/>
    </dgm:pt>
    <dgm:pt modelId="{2FD1960E-6A53-4811-991F-32E1B0D9932F}" type="pres">
      <dgm:prSet presAssocID="{774F36B9-EB3C-46CE-9C2A-AF801812A324}" presName="sibTrans" presStyleLbl="sibTrans1D1" presStyleIdx="2" presStyleCnt="5"/>
      <dgm:spPr/>
      <dgm:t>
        <a:bodyPr/>
        <a:lstStyle/>
        <a:p>
          <a:pPr rtl="1"/>
          <a:endParaRPr lang="ar-SA"/>
        </a:p>
      </dgm:t>
    </dgm:pt>
    <dgm:pt modelId="{266D4190-4D0B-484F-9B74-E7689D1B2DF1}" type="pres">
      <dgm:prSet presAssocID="{01226E71-473B-42A3-99A8-A86A362F20D1}" presName="node" presStyleLbl="node1" presStyleIdx="3" presStyleCnt="5">
        <dgm:presLayoutVars>
          <dgm:bulletEnabled val="1"/>
        </dgm:presLayoutVars>
      </dgm:prSet>
      <dgm:spPr/>
      <dgm:t>
        <a:bodyPr/>
        <a:lstStyle/>
        <a:p>
          <a:pPr rtl="1"/>
          <a:endParaRPr lang="ar-SA"/>
        </a:p>
      </dgm:t>
    </dgm:pt>
    <dgm:pt modelId="{2EEEDAB2-E577-4439-BD50-AE8E77F7F0D5}" type="pres">
      <dgm:prSet presAssocID="{01226E71-473B-42A3-99A8-A86A362F20D1}" presName="spNode" presStyleCnt="0"/>
      <dgm:spPr/>
    </dgm:pt>
    <dgm:pt modelId="{35C82631-4825-46C7-81A5-609725B15C3C}" type="pres">
      <dgm:prSet presAssocID="{AF73CD7F-DB0E-4B40-BA23-4C1011AC911C}" presName="sibTrans" presStyleLbl="sibTrans1D1" presStyleIdx="3" presStyleCnt="5"/>
      <dgm:spPr/>
      <dgm:t>
        <a:bodyPr/>
        <a:lstStyle/>
        <a:p>
          <a:pPr rtl="1"/>
          <a:endParaRPr lang="ar-SA"/>
        </a:p>
      </dgm:t>
    </dgm:pt>
    <dgm:pt modelId="{8D15F041-BC17-4179-BBB2-14812EA75CCA}" type="pres">
      <dgm:prSet presAssocID="{FCEE2D88-3CE4-407B-823C-3CFB2789E15C}" presName="node" presStyleLbl="node1" presStyleIdx="4" presStyleCnt="5">
        <dgm:presLayoutVars>
          <dgm:bulletEnabled val="1"/>
        </dgm:presLayoutVars>
      </dgm:prSet>
      <dgm:spPr/>
      <dgm:t>
        <a:bodyPr/>
        <a:lstStyle/>
        <a:p>
          <a:pPr rtl="1"/>
          <a:endParaRPr lang="ar-SA"/>
        </a:p>
      </dgm:t>
    </dgm:pt>
    <dgm:pt modelId="{EB355242-65B6-48F8-8476-D50152401965}" type="pres">
      <dgm:prSet presAssocID="{FCEE2D88-3CE4-407B-823C-3CFB2789E15C}" presName="spNode" presStyleCnt="0"/>
      <dgm:spPr/>
    </dgm:pt>
    <dgm:pt modelId="{1BD877CD-7F93-4C1A-B475-E2064AB453CD}" type="pres">
      <dgm:prSet presAssocID="{8C0901F4-CBEF-4E90-A261-E3C6FE06F518}" presName="sibTrans" presStyleLbl="sibTrans1D1" presStyleIdx="4" presStyleCnt="5"/>
      <dgm:spPr/>
      <dgm:t>
        <a:bodyPr/>
        <a:lstStyle/>
        <a:p>
          <a:pPr rtl="1"/>
          <a:endParaRPr lang="ar-SA"/>
        </a:p>
      </dgm:t>
    </dgm:pt>
  </dgm:ptLst>
  <dgm:cxnLst>
    <dgm:cxn modelId="{D72FE694-8120-4541-A56C-DDC72C06853B}" type="presOf" srcId="{AF73CD7F-DB0E-4B40-BA23-4C1011AC911C}" destId="{35C82631-4825-46C7-81A5-609725B15C3C}" srcOrd="0" destOrd="0" presId="urn:microsoft.com/office/officeart/2005/8/layout/cycle6"/>
    <dgm:cxn modelId="{858C0FF4-FFC3-40BD-A74D-54B92986C7FB}" srcId="{BA1D7772-CA17-463D-B9E7-986ABA8243A3}" destId="{01226E71-473B-42A3-99A8-A86A362F20D1}" srcOrd="3" destOrd="0" parTransId="{F6AF8A4A-92BB-4531-BEA3-F754FB0477CF}" sibTransId="{AF73CD7F-DB0E-4B40-BA23-4C1011AC911C}"/>
    <dgm:cxn modelId="{30F24E14-93C5-4560-9A7F-87DF89809787}" type="presOf" srcId="{8C0901F4-CBEF-4E90-A261-E3C6FE06F518}" destId="{1BD877CD-7F93-4C1A-B475-E2064AB453CD}" srcOrd="0" destOrd="0" presId="urn:microsoft.com/office/officeart/2005/8/layout/cycle6"/>
    <dgm:cxn modelId="{6731F698-FA31-4669-A8DC-FFA2238F166B}" srcId="{BA1D7772-CA17-463D-B9E7-986ABA8243A3}" destId="{8E817F2A-D14E-46FE-A8B3-F079EBB33E2D}" srcOrd="1" destOrd="0" parTransId="{C1C7A171-DA46-48D5-B48A-2B0C4F0C6417}" sibTransId="{7E8CEEAD-BB11-4BCB-AB74-1A0D8EBABEDE}"/>
    <dgm:cxn modelId="{14CFE6F6-2638-4D5B-AC55-3F71BA270CB6}" srcId="{BA1D7772-CA17-463D-B9E7-986ABA8243A3}" destId="{AAAAD520-EFE0-4780-8473-D3185A78EE73}" srcOrd="2" destOrd="0" parTransId="{BE378FF7-6361-4F8A-94AF-3B2A13E2A810}" sibTransId="{774F36B9-EB3C-46CE-9C2A-AF801812A324}"/>
    <dgm:cxn modelId="{E57A8A8C-2474-4971-AE94-1DE93C32314B}" type="presOf" srcId="{01226E71-473B-42A3-99A8-A86A362F20D1}" destId="{266D4190-4D0B-484F-9B74-E7689D1B2DF1}" srcOrd="0" destOrd="0" presId="urn:microsoft.com/office/officeart/2005/8/layout/cycle6"/>
    <dgm:cxn modelId="{F3155B5C-806B-410A-8C03-A0FE15E1CEED}" type="presOf" srcId="{FCEE2D88-3CE4-407B-823C-3CFB2789E15C}" destId="{8D15F041-BC17-4179-BBB2-14812EA75CCA}" srcOrd="0" destOrd="0" presId="urn:microsoft.com/office/officeart/2005/8/layout/cycle6"/>
    <dgm:cxn modelId="{58686FEE-824A-463D-A01F-B54DC2C8313D}" type="presOf" srcId="{774F36B9-EB3C-46CE-9C2A-AF801812A324}" destId="{2FD1960E-6A53-4811-991F-32E1B0D9932F}" srcOrd="0" destOrd="0" presId="urn:microsoft.com/office/officeart/2005/8/layout/cycle6"/>
    <dgm:cxn modelId="{447D26ED-D133-454F-B662-7CC172960468}" type="presOf" srcId="{AAAAD520-EFE0-4780-8473-D3185A78EE73}" destId="{DF522F65-2ECD-4243-83E9-9E9E6CE37482}" srcOrd="0" destOrd="0" presId="urn:microsoft.com/office/officeart/2005/8/layout/cycle6"/>
    <dgm:cxn modelId="{93C8C398-844B-4E7D-9E0C-E27B5A2FFB72}" type="presOf" srcId="{60EFFD02-FE3E-4CFF-B7EF-CCC9DDB41F97}" destId="{512B0B92-3A47-450A-A846-5185E43940A0}" srcOrd="0" destOrd="0" presId="urn:microsoft.com/office/officeart/2005/8/layout/cycle6"/>
    <dgm:cxn modelId="{04D54E63-ED9A-4D9D-BBE8-9F5320039283}" srcId="{BA1D7772-CA17-463D-B9E7-986ABA8243A3}" destId="{FCEE2D88-3CE4-407B-823C-3CFB2789E15C}" srcOrd="4" destOrd="0" parTransId="{0069CE7A-64EA-4815-ACFE-45E63F844A82}" sibTransId="{8C0901F4-CBEF-4E90-A261-E3C6FE06F518}"/>
    <dgm:cxn modelId="{FB6D6AE5-570C-4670-A946-7F3B1D112421}" srcId="{BA1D7772-CA17-463D-B9E7-986ABA8243A3}" destId="{60EFFD02-FE3E-4CFF-B7EF-CCC9DDB41F97}" srcOrd="0" destOrd="0" parTransId="{79F521D7-4C44-40A4-A83C-E1CA4C885A7A}" sibTransId="{5C7C32F9-F4E6-40CA-818F-37F3045FB9E6}"/>
    <dgm:cxn modelId="{30F857FB-F616-4FAE-9E6D-FA18C2D660C0}" type="presOf" srcId="{7E8CEEAD-BB11-4BCB-AB74-1A0D8EBABEDE}" destId="{730B201B-556D-4394-B5EC-8EDE119BC5DC}" srcOrd="0" destOrd="0" presId="urn:microsoft.com/office/officeart/2005/8/layout/cycle6"/>
    <dgm:cxn modelId="{F8A9FC2F-8F55-4B4D-8A1C-D796A9755584}" type="presOf" srcId="{8E817F2A-D14E-46FE-A8B3-F079EBB33E2D}" destId="{27AC1953-50A7-4357-B47A-42417C8B1C44}" srcOrd="0" destOrd="0" presId="urn:microsoft.com/office/officeart/2005/8/layout/cycle6"/>
    <dgm:cxn modelId="{6D9B3CC7-290A-4346-9873-8F993743421A}" type="presOf" srcId="{5C7C32F9-F4E6-40CA-818F-37F3045FB9E6}" destId="{B0288303-23B7-410E-BE91-ACC6B1C7C741}" srcOrd="0" destOrd="0" presId="urn:microsoft.com/office/officeart/2005/8/layout/cycle6"/>
    <dgm:cxn modelId="{C01CCFA0-AF2C-4CB9-A930-61B39D2FC7DF}" type="presOf" srcId="{BA1D7772-CA17-463D-B9E7-986ABA8243A3}" destId="{5EC09B5A-564E-4CFE-A041-9887B05709BB}" srcOrd="0" destOrd="0" presId="urn:microsoft.com/office/officeart/2005/8/layout/cycle6"/>
    <dgm:cxn modelId="{FB020BE3-7674-4810-9A15-C0C932126755}" type="presParOf" srcId="{5EC09B5A-564E-4CFE-A041-9887B05709BB}" destId="{512B0B92-3A47-450A-A846-5185E43940A0}" srcOrd="0" destOrd="0" presId="urn:microsoft.com/office/officeart/2005/8/layout/cycle6"/>
    <dgm:cxn modelId="{29F599DB-4E49-415B-9FC4-884C24D2FD19}" type="presParOf" srcId="{5EC09B5A-564E-4CFE-A041-9887B05709BB}" destId="{83512163-5340-4B4C-BC5F-A60E1083CA39}" srcOrd="1" destOrd="0" presId="urn:microsoft.com/office/officeart/2005/8/layout/cycle6"/>
    <dgm:cxn modelId="{6DE4FB4C-1C8E-4ED2-B6DB-473BCE7A4889}" type="presParOf" srcId="{5EC09B5A-564E-4CFE-A041-9887B05709BB}" destId="{B0288303-23B7-410E-BE91-ACC6B1C7C741}" srcOrd="2" destOrd="0" presId="urn:microsoft.com/office/officeart/2005/8/layout/cycle6"/>
    <dgm:cxn modelId="{458A5D02-27FA-4E54-A46B-57CA89C3B408}" type="presParOf" srcId="{5EC09B5A-564E-4CFE-A041-9887B05709BB}" destId="{27AC1953-50A7-4357-B47A-42417C8B1C44}" srcOrd="3" destOrd="0" presId="urn:microsoft.com/office/officeart/2005/8/layout/cycle6"/>
    <dgm:cxn modelId="{75C4C2E1-7185-4EBB-B6A1-9DED82162E9D}" type="presParOf" srcId="{5EC09B5A-564E-4CFE-A041-9887B05709BB}" destId="{E31D1119-7B98-4F28-B487-92D4CE77A914}" srcOrd="4" destOrd="0" presId="urn:microsoft.com/office/officeart/2005/8/layout/cycle6"/>
    <dgm:cxn modelId="{4DC7829C-4C07-4021-87D0-97F90177360C}" type="presParOf" srcId="{5EC09B5A-564E-4CFE-A041-9887B05709BB}" destId="{730B201B-556D-4394-B5EC-8EDE119BC5DC}" srcOrd="5" destOrd="0" presId="urn:microsoft.com/office/officeart/2005/8/layout/cycle6"/>
    <dgm:cxn modelId="{7BED1087-47A9-4990-93CB-7040C8908B96}" type="presParOf" srcId="{5EC09B5A-564E-4CFE-A041-9887B05709BB}" destId="{DF522F65-2ECD-4243-83E9-9E9E6CE37482}" srcOrd="6" destOrd="0" presId="urn:microsoft.com/office/officeart/2005/8/layout/cycle6"/>
    <dgm:cxn modelId="{F6C9423F-0146-43F6-B58E-13437B0ADDB3}" type="presParOf" srcId="{5EC09B5A-564E-4CFE-A041-9887B05709BB}" destId="{FDAE5180-74D8-4A11-8DC1-EC0F0DA129FB}" srcOrd="7" destOrd="0" presId="urn:microsoft.com/office/officeart/2005/8/layout/cycle6"/>
    <dgm:cxn modelId="{785AC6BD-6B8F-4575-BFCB-698867B1E085}" type="presParOf" srcId="{5EC09B5A-564E-4CFE-A041-9887B05709BB}" destId="{2FD1960E-6A53-4811-991F-32E1B0D9932F}" srcOrd="8" destOrd="0" presId="urn:microsoft.com/office/officeart/2005/8/layout/cycle6"/>
    <dgm:cxn modelId="{FE1B4C86-76CA-4838-AE79-5E2042D51877}" type="presParOf" srcId="{5EC09B5A-564E-4CFE-A041-9887B05709BB}" destId="{266D4190-4D0B-484F-9B74-E7689D1B2DF1}" srcOrd="9" destOrd="0" presId="urn:microsoft.com/office/officeart/2005/8/layout/cycle6"/>
    <dgm:cxn modelId="{11F724FD-D217-44C0-8D86-010368461AE5}" type="presParOf" srcId="{5EC09B5A-564E-4CFE-A041-9887B05709BB}" destId="{2EEEDAB2-E577-4439-BD50-AE8E77F7F0D5}" srcOrd="10" destOrd="0" presId="urn:microsoft.com/office/officeart/2005/8/layout/cycle6"/>
    <dgm:cxn modelId="{BD214819-7DF3-47FC-B147-442507951C6C}" type="presParOf" srcId="{5EC09B5A-564E-4CFE-A041-9887B05709BB}" destId="{35C82631-4825-46C7-81A5-609725B15C3C}" srcOrd="11" destOrd="0" presId="urn:microsoft.com/office/officeart/2005/8/layout/cycle6"/>
    <dgm:cxn modelId="{9D4F4D73-6540-4716-A597-600E1D28A65F}" type="presParOf" srcId="{5EC09B5A-564E-4CFE-A041-9887B05709BB}" destId="{8D15F041-BC17-4179-BBB2-14812EA75CCA}" srcOrd="12" destOrd="0" presId="urn:microsoft.com/office/officeart/2005/8/layout/cycle6"/>
    <dgm:cxn modelId="{FC248456-71D3-4704-9096-5C327E2BEED3}" type="presParOf" srcId="{5EC09B5A-564E-4CFE-A041-9887B05709BB}" destId="{EB355242-65B6-48F8-8476-D50152401965}" srcOrd="13" destOrd="0" presId="urn:microsoft.com/office/officeart/2005/8/layout/cycle6"/>
    <dgm:cxn modelId="{598FBE21-1911-4A53-9123-CA4F9668428B}" type="presParOf" srcId="{5EC09B5A-564E-4CFE-A041-9887B05709BB}" destId="{1BD877CD-7F93-4C1A-B475-E2064AB453CD}" srcOrd="14" destOrd="0" presId="urn:microsoft.com/office/officeart/2005/8/layout/cycle6"/>
  </dgm:cxnLst>
  <dgm:bg>
    <a:solidFill>
      <a:srgbClr val="90F8C6">
        <a:alpha val="40000"/>
      </a:srgb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EECAC34-5BB3-42AB-A7BA-5E60E39A6D05}"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pPr rtl="1"/>
          <a:endParaRPr lang="ar-SA"/>
        </a:p>
      </dgm:t>
    </dgm:pt>
    <dgm:pt modelId="{EA09CDB6-F02D-4AED-BACF-32A2371BBC73}">
      <dgm:prSet custT="1"/>
      <dgm:spPr>
        <a:solidFill>
          <a:srgbClr val="90F8C6"/>
        </a:solidFill>
      </dgm:spPr>
      <dgm:t>
        <a:bodyPr/>
        <a:lstStyle/>
        <a:p>
          <a:pPr rtl="1"/>
          <a:r>
            <a:rPr lang="ar-SA" sz="2000" dirty="0" smtClean="0">
              <a:solidFill>
                <a:schemeClr val="tx1"/>
              </a:solidFill>
            </a:rPr>
            <a:t>1-اختزال السطح الخارجي للنباتات المعرض لأشعة الشمس .</a:t>
          </a:r>
          <a:endParaRPr lang="en-US" sz="2000" dirty="0">
            <a:solidFill>
              <a:schemeClr val="tx1"/>
            </a:solidFill>
          </a:endParaRPr>
        </a:p>
      </dgm:t>
    </dgm:pt>
    <dgm:pt modelId="{90DD4BE7-0C29-4CD1-A267-87B2B48B22F0}" type="parTrans" cxnId="{D96E3E9E-A80C-457F-8AB2-B1D7FD3EA8F7}">
      <dgm:prSet/>
      <dgm:spPr/>
      <dgm:t>
        <a:bodyPr/>
        <a:lstStyle/>
        <a:p>
          <a:pPr rtl="1"/>
          <a:endParaRPr lang="ar-SA"/>
        </a:p>
      </dgm:t>
    </dgm:pt>
    <dgm:pt modelId="{1111405C-3C89-4C58-8088-901CB8F0313C}" type="sibTrans" cxnId="{D96E3E9E-A80C-457F-8AB2-B1D7FD3EA8F7}">
      <dgm:prSet/>
      <dgm:spPr/>
      <dgm:t>
        <a:bodyPr/>
        <a:lstStyle/>
        <a:p>
          <a:pPr rtl="1"/>
          <a:endParaRPr lang="ar-SA"/>
        </a:p>
      </dgm:t>
    </dgm:pt>
    <dgm:pt modelId="{42CA8B69-96E7-4A51-9624-D0120606D1D1}">
      <dgm:prSet/>
      <dgm:spPr>
        <a:solidFill>
          <a:srgbClr val="92D050"/>
        </a:solidFill>
      </dgm:spPr>
      <dgm:t>
        <a:bodyPr/>
        <a:lstStyle/>
        <a:p>
          <a:pPr rtl="1"/>
          <a:r>
            <a:rPr lang="ar-SA" dirty="0" smtClean="0">
              <a:solidFill>
                <a:schemeClr val="tx1"/>
              </a:solidFill>
            </a:rPr>
            <a:t>2- زيادة سمك الأدمة وزيادة الشعيرات التي تغطي السطح الخارجي للنبات.</a:t>
          </a:r>
          <a:endParaRPr lang="en-US" dirty="0">
            <a:solidFill>
              <a:schemeClr val="tx1"/>
            </a:solidFill>
          </a:endParaRPr>
        </a:p>
      </dgm:t>
    </dgm:pt>
    <dgm:pt modelId="{687891DC-F78B-4077-A13E-FDF3A0EDDD30}" type="parTrans" cxnId="{F88D3FA9-0EB1-4607-B4F6-79A573C9F0B4}">
      <dgm:prSet/>
      <dgm:spPr/>
      <dgm:t>
        <a:bodyPr/>
        <a:lstStyle/>
        <a:p>
          <a:pPr rtl="1"/>
          <a:endParaRPr lang="ar-SA"/>
        </a:p>
      </dgm:t>
    </dgm:pt>
    <dgm:pt modelId="{6DB2D9FB-9439-4382-B9B4-40566C6495ED}" type="sibTrans" cxnId="{F88D3FA9-0EB1-4607-B4F6-79A573C9F0B4}">
      <dgm:prSet/>
      <dgm:spPr/>
      <dgm:t>
        <a:bodyPr/>
        <a:lstStyle/>
        <a:p>
          <a:pPr rtl="1"/>
          <a:endParaRPr lang="ar-SA"/>
        </a:p>
      </dgm:t>
    </dgm:pt>
    <dgm:pt modelId="{E1269182-C042-464A-930D-344DE56B55A3}">
      <dgm:prSet custT="1"/>
      <dgm:spPr/>
      <dgm:t>
        <a:bodyPr/>
        <a:lstStyle/>
        <a:p>
          <a:pPr rtl="1"/>
          <a:r>
            <a:rPr lang="ar-SA" b="0" dirty="0" smtClean="0">
              <a:solidFill>
                <a:schemeClr val="tx1"/>
              </a:solidFill>
            </a:rPr>
            <a:t>5--خفض المحتوى المائي </a:t>
          </a:r>
          <a:r>
            <a:rPr lang="ar-SA" b="0" dirty="0" err="1" smtClean="0">
              <a:solidFill>
                <a:schemeClr val="tx1"/>
              </a:solidFill>
            </a:rPr>
            <a:t>للبروتوبلازم</a:t>
          </a:r>
          <a:r>
            <a:rPr lang="ar-SA" b="0" dirty="0" smtClean="0">
              <a:solidFill>
                <a:schemeClr val="tx1"/>
              </a:solidFill>
            </a:rPr>
            <a:t> . فالأنسجة قليلة المحتوى المائي تقاوم درجات الحرارة المرتفعة أكثر من النباتات ذات المحتوى </a:t>
          </a:r>
          <a:r>
            <a:rPr lang="ar-SA" b="0" dirty="0" err="1" smtClean="0">
              <a:solidFill>
                <a:schemeClr val="tx1"/>
              </a:solidFill>
            </a:rPr>
            <a:t>البروتوبلازمي</a:t>
          </a:r>
          <a:r>
            <a:rPr lang="ar-SA" b="0" dirty="0" smtClean="0">
              <a:solidFill>
                <a:schemeClr val="tx1"/>
              </a:solidFill>
            </a:rPr>
            <a:t> العالي للماء </a:t>
          </a:r>
          <a:r>
            <a:rPr lang="ar-SA" sz="2000" b="1" dirty="0" smtClean="0">
              <a:solidFill>
                <a:schemeClr val="tx1"/>
              </a:solidFill>
            </a:rPr>
            <a:t>.</a:t>
          </a:r>
          <a:endParaRPr lang="en-US" sz="2000" b="1" dirty="0">
            <a:solidFill>
              <a:schemeClr val="tx1"/>
            </a:solidFill>
          </a:endParaRPr>
        </a:p>
      </dgm:t>
    </dgm:pt>
    <dgm:pt modelId="{0A64FEB2-390A-4718-9D19-B8253AF6CE87}" type="parTrans" cxnId="{998337B1-E205-4759-A75D-CEE250D29A0B}">
      <dgm:prSet/>
      <dgm:spPr/>
      <dgm:t>
        <a:bodyPr/>
        <a:lstStyle/>
        <a:p>
          <a:pPr rtl="1"/>
          <a:endParaRPr lang="ar-SA"/>
        </a:p>
      </dgm:t>
    </dgm:pt>
    <dgm:pt modelId="{FEAC386B-6250-4488-A4E1-A36C8AF94A9B}" type="sibTrans" cxnId="{998337B1-E205-4759-A75D-CEE250D29A0B}">
      <dgm:prSet/>
      <dgm:spPr/>
      <dgm:t>
        <a:bodyPr/>
        <a:lstStyle/>
        <a:p>
          <a:pPr rtl="1"/>
          <a:endParaRPr lang="ar-SA"/>
        </a:p>
      </dgm:t>
    </dgm:pt>
    <dgm:pt modelId="{F2EEAE03-6C53-4FA3-9E09-D2FD76046F1D}">
      <dgm:prSet/>
      <dgm:spPr>
        <a:solidFill>
          <a:srgbClr val="00B0F0"/>
        </a:solidFill>
      </dgm:spPr>
      <dgm:t>
        <a:bodyPr/>
        <a:lstStyle/>
        <a:p>
          <a:pPr rtl="1"/>
          <a:r>
            <a:rPr lang="ar-SA" b="0" dirty="0" smtClean="0">
              <a:solidFill>
                <a:schemeClr val="tx1"/>
              </a:solidFill>
            </a:rPr>
            <a:t>4-قيام النباتات بوظائفها الحيوية في الصباح الباكر قبل أن ترتفع درجة الحرارة مثل الأشتات </a:t>
          </a:r>
          <a:r>
            <a:rPr lang="en-ZW" dirty="0" smtClean="0">
              <a:solidFill>
                <a:schemeClr val="tx1"/>
              </a:solidFill>
            </a:rPr>
            <a:t>Lichens</a:t>
          </a:r>
          <a:r>
            <a:rPr lang="ar-SA" b="0" dirty="0" smtClean="0">
              <a:solidFill>
                <a:schemeClr val="tx1"/>
              </a:solidFill>
            </a:rPr>
            <a:t> .</a:t>
          </a:r>
          <a:endParaRPr lang="en-US" dirty="0">
            <a:solidFill>
              <a:schemeClr val="tx1"/>
            </a:solidFill>
          </a:endParaRPr>
        </a:p>
      </dgm:t>
    </dgm:pt>
    <dgm:pt modelId="{5CEB1702-4CFA-41B8-B1A4-DEFC254CC6E5}" type="parTrans" cxnId="{11D7EA81-714A-4A82-A557-EC24B734873D}">
      <dgm:prSet/>
      <dgm:spPr/>
      <dgm:t>
        <a:bodyPr/>
        <a:lstStyle/>
        <a:p>
          <a:pPr rtl="1"/>
          <a:endParaRPr lang="ar-SA"/>
        </a:p>
      </dgm:t>
    </dgm:pt>
    <dgm:pt modelId="{081542B4-FE2F-46BB-A2C1-DD97FE3BC17A}" type="sibTrans" cxnId="{11D7EA81-714A-4A82-A557-EC24B734873D}">
      <dgm:prSet/>
      <dgm:spPr/>
      <dgm:t>
        <a:bodyPr/>
        <a:lstStyle/>
        <a:p>
          <a:pPr rtl="1"/>
          <a:endParaRPr lang="ar-SA"/>
        </a:p>
      </dgm:t>
    </dgm:pt>
    <dgm:pt modelId="{C673E14D-5F72-423C-98AC-3E244A74A765}">
      <dgm:prSet/>
      <dgm:spPr>
        <a:solidFill>
          <a:srgbClr val="FFFF00"/>
        </a:solidFill>
      </dgm:spPr>
      <dgm:t>
        <a:bodyPr/>
        <a:lstStyle/>
        <a:p>
          <a:pPr rtl="1"/>
          <a:r>
            <a:rPr lang="ar-SA" dirty="0" smtClean="0">
              <a:solidFill>
                <a:schemeClr val="tx1"/>
              </a:solidFill>
            </a:rPr>
            <a:t>3-ارتفاع معدل النتح حيث يعمل على تبريد النبات ووقايتها من الحرارة المرتفعة.</a:t>
          </a:r>
          <a:endParaRPr lang="en-US" dirty="0">
            <a:solidFill>
              <a:schemeClr val="tx1"/>
            </a:solidFill>
          </a:endParaRPr>
        </a:p>
      </dgm:t>
    </dgm:pt>
    <dgm:pt modelId="{A6D19D01-5496-4900-A902-10630B996F05}" type="parTrans" cxnId="{02CB6DA7-D1EB-4E2C-A267-72938EBA04CF}">
      <dgm:prSet/>
      <dgm:spPr/>
      <dgm:t>
        <a:bodyPr/>
        <a:lstStyle/>
        <a:p>
          <a:pPr rtl="1"/>
          <a:endParaRPr lang="ar-SA"/>
        </a:p>
      </dgm:t>
    </dgm:pt>
    <dgm:pt modelId="{2365B14E-74C0-47BA-89EB-0414BCCE5975}" type="sibTrans" cxnId="{02CB6DA7-D1EB-4E2C-A267-72938EBA04CF}">
      <dgm:prSet/>
      <dgm:spPr/>
      <dgm:t>
        <a:bodyPr/>
        <a:lstStyle/>
        <a:p>
          <a:pPr rtl="1"/>
          <a:endParaRPr lang="ar-SA"/>
        </a:p>
      </dgm:t>
    </dgm:pt>
    <dgm:pt modelId="{F68D5D7C-2CC0-4B09-BD05-328D67CAE65D}" type="pres">
      <dgm:prSet presAssocID="{2EECAC34-5BB3-42AB-A7BA-5E60E39A6D05}" presName="Name0" presStyleCnt="0">
        <dgm:presLayoutVars>
          <dgm:chPref val="3"/>
          <dgm:dir/>
          <dgm:animLvl val="lvl"/>
          <dgm:resizeHandles/>
        </dgm:presLayoutVars>
      </dgm:prSet>
      <dgm:spPr/>
      <dgm:t>
        <a:bodyPr/>
        <a:lstStyle/>
        <a:p>
          <a:pPr rtl="1"/>
          <a:endParaRPr lang="ar-SA"/>
        </a:p>
      </dgm:t>
    </dgm:pt>
    <dgm:pt modelId="{92DED9B6-87F9-4114-BD72-84E1198D1FFE}" type="pres">
      <dgm:prSet presAssocID="{EA09CDB6-F02D-4AED-BACF-32A2371BBC73}" presName="horFlow" presStyleCnt="0"/>
      <dgm:spPr/>
    </dgm:pt>
    <dgm:pt modelId="{1D391CE8-F643-4FAC-AC3F-A903B630F5CF}" type="pres">
      <dgm:prSet presAssocID="{EA09CDB6-F02D-4AED-BACF-32A2371BBC73}" presName="bigChev" presStyleLbl="node1" presStyleIdx="0" presStyleCnt="5" custScaleX="440430"/>
      <dgm:spPr/>
      <dgm:t>
        <a:bodyPr/>
        <a:lstStyle/>
        <a:p>
          <a:pPr rtl="1"/>
          <a:endParaRPr lang="ar-SA"/>
        </a:p>
      </dgm:t>
    </dgm:pt>
    <dgm:pt modelId="{4066B9F3-2E9D-4FCB-AFB6-6EE33D6734A7}" type="pres">
      <dgm:prSet presAssocID="{EA09CDB6-F02D-4AED-BACF-32A2371BBC73}" presName="vSp" presStyleCnt="0"/>
      <dgm:spPr/>
    </dgm:pt>
    <dgm:pt modelId="{EB2E3FCF-1443-499E-9056-0186C4FD1552}" type="pres">
      <dgm:prSet presAssocID="{42CA8B69-96E7-4A51-9624-D0120606D1D1}" presName="horFlow" presStyleCnt="0"/>
      <dgm:spPr/>
    </dgm:pt>
    <dgm:pt modelId="{B7CF2707-C5C8-4B26-AD6D-6E09F3C9F83E}" type="pres">
      <dgm:prSet presAssocID="{42CA8B69-96E7-4A51-9624-D0120606D1D1}" presName="bigChev" presStyleLbl="node1" presStyleIdx="1" presStyleCnt="5" custScaleX="440430"/>
      <dgm:spPr/>
      <dgm:t>
        <a:bodyPr/>
        <a:lstStyle/>
        <a:p>
          <a:pPr rtl="1"/>
          <a:endParaRPr lang="ar-SA"/>
        </a:p>
      </dgm:t>
    </dgm:pt>
    <dgm:pt modelId="{D344C30B-A7D3-43BE-8BE1-6A8EB7A51F1D}" type="pres">
      <dgm:prSet presAssocID="{42CA8B69-96E7-4A51-9624-D0120606D1D1}" presName="vSp" presStyleCnt="0"/>
      <dgm:spPr/>
    </dgm:pt>
    <dgm:pt modelId="{81A34494-5E2F-4BB8-A88A-E964B0E45825}" type="pres">
      <dgm:prSet presAssocID="{C673E14D-5F72-423C-98AC-3E244A74A765}" presName="horFlow" presStyleCnt="0"/>
      <dgm:spPr/>
    </dgm:pt>
    <dgm:pt modelId="{736D5DBA-852A-42CE-8FFF-29EABB8B6E2B}" type="pres">
      <dgm:prSet presAssocID="{C673E14D-5F72-423C-98AC-3E244A74A765}" presName="bigChev" presStyleLbl="node1" presStyleIdx="2" presStyleCnt="5" custScaleX="440430"/>
      <dgm:spPr/>
      <dgm:t>
        <a:bodyPr/>
        <a:lstStyle/>
        <a:p>
          <a:pPr rtl="1"/>
          <a:endParaRPr lang="ar-SA"/>
        </a:p>
      </dgm:t>
    </dgm:pt>
    <dgm:pt modelId="{F3943AC6-6623-45A7-ADA6-6136F57145E9}" type="pres">
      <dgm:prSet presAssocID="{C673E14D-5F72-423C-98AC-3E244A74A765}" presName="vSp" presStyleCnt="0"/>
      <dgm:spPr/>
    </dgm:pt>
    <dgm:pt modelId="{DCCECC64-06BA-4AEE-B814-7EEF9782467A}" type="pres">
      <dgm:prSet presAssocID="{F2EEAE03-6C53-4FA3-9E09-D2FD76046F1D}" presName="horFlow" presStyleCnt="0"/>
      <dgm:spPr/>
    </dgm:pt>
    <dgm:pt modelId="{0905A701-AD5D-434A-9351-1B164C3767FE}" type="pres">
      <dgm:prSet presAssocID="{F2EEAE03-6C53-4FA3-9E09-D2FD76046F1D}" presName="bigChev" presStyleLbl="node1" presStyleIdx="3" presStyleCnt="5" custScaleX="440430"/>
      <dgm:spPr/>
      <dgm:t>
        <a:bodyPr/>
        <a:lstStyle/>
        <a:p>
          <a:pPr rtl="1"/>
          <a:endParaRPr lang="ar-SA"/>
        </a:p>
      </dgm:t>
    </dgm:pt>
    <dgm:pt modelId="{953C4E75-84BB-44FD-92D4-CFE73E7FBA30}" type="pres">
      <dgm:prSet presAssocID="{F2EEAE03-6C53-4FA3-9E09-D2FD76046F1D}" presName="vSp" presStyleCnt="0"/>
      <dgm:spPr/>
    </dgm:pt>
    <dgm:pt modelId="{ED8F802E-44CE-42B0-A9DF-99E0B1D91FA5}" type="pres">
      <dgm:prSet presAssocID="{E1269182-C042-464A-930D-344DE56B55A3}" presName="horFlow" presStyleCnt="0"/>
      <dgm:spPr/>
    </dgm:pt>
    <dgm:pt modelId="{6877F83B-6F96-4287-9087-53C211E06061}" type="pres">
      <dgm:prSet presAssocID="{E1269182-C042-464A-930D-344DE56B55A3}" presName="bigChev" presStyleLbl="node1" presStyleIdx="4" presStyleCnt="5" custScaleX="440430" custScaleY="177119"/>
      <dgm:spPr/>
      <dgm:t>
        <a:bodyPr/>
        <a:lstStyle/>
        <a:p>
          <a:pPr rtl="1"/>
          <a:endParaRPr lang="ar-SA"/>
        </a:p>
      </dgm:t>
    </dgm:pt>
  </dgm:ptLst>
  <dgm:cxnLst>
    <dgm:cxn modelId="{998337B1-E205-4759-A75D-CEE250D29A0B}" srcId="{2EECAC34-5BB3-42AB-A7BA-5E60E39A6D05}" destId="{E1269182-C042-464A-930D-344DE56B55A3}" srcOrd="4" destOrd="0" parTransId="{0A64FEB2-390A-4718-9D19-B8253AF6CE87}" sibTransId="{FEAC386B-6250-4488-A4E1-A36C8AF94A9B}"/>
    <dgm:cxn modelId="{02CB6DA7-D1EB-4E2C-A267-72938EBA04CF}" srcId="{2EECAC34-5BB3-42AB-A7BA-5E60E39A6D05}" destId="{C673E14D-5F72-423C-98AC-3E244A74A765}" srcOrd="2" destOrd="0" parTransId="{A6D19D01-5496-4900-A902-10630B996F05}" sibTransId="{2365B14E-74C0-47BA-89EB-0414BCCE5975}"/>
    <dgm:cxn modelId="{284B9A55-3837-48A2-8027-6AFA7AD1DE2B}" type="presOf" srcId="{E1269182-C042-464A-930D-344DE56B55A3}" destId="{6877F83B-6F96-4287-9087-53C211E06061}" srcOrd="0" destOrd="0" presId="urn:microsoft.com/office/officeart/2005/8/layout/lProcess3"/>
    <dgm:cxn modelId="{F75064C9-4D55-4DC7-B35A-DA2A3B64C0A3}" type="presOf" srcId="{EA09CDB6-F02D-4AED-BACF-32A2371BBC73}" destId="{1D391CE8-F643-4FAC-AC3F-A903B630F5CF}" srcOrd="0" destOrd="0" presId="urn:microsoft.com/office/officeart/2005/8/layout/lProcess3"/>
    <dgm:cxn modelId="{D96E3E9E-A80C-457F-8AB2-B1D7FD3EA8F7}" srcId="{2EECAC34-5BB3-42AB-A7BA-5E60E39A6D05}" destId="{EA09CDB6-F02D-4AED-BACF-32A2371BBC73}" srcOrd="0" destOrd="0" parTransId="{90DD4BE7-0C29-4CD1-A267-87B2B48B22F0}" sibTransId="{1111405C-3C89-4C58-8088-901CB8F0313C}"/>
    <dgm:cxn modelId="{B37DB72A-4A21-4D44-A427-405CDEA2CA64}" type="presOf" srcId="{F2EEAE03-6C53-4FA3-9E09-D2FD76046F1D}" destId="{0905A701-AD5D-434A-9351-1B164C3767FE}" srcOrd="0" destOrd="0" presId="urn:microsoft.com/office/officeart/2005/8/layout/lProcess3"/>
    <dgm:cxn modelId="{AA4A7B0B-BFF5-4FBC-9CEE-4C2158E1BCC6}" type="presOf" srcId="{C673E14D-5F72-423C-98AC-3E244A74A765}" destId="{736D5DBA-852A-42CE-8FFF-29EABB8B6E2B}" srcOrd="0" destOrd="0" presId="urn:microsoft.com/office/officeart/2005/8/layout/lProcess3"/>
    <dgm:cxn modelId="{EF49737B-9D83-4FCE-BB49-03D593DB61E8}" type="presOf" srcId="{42CA8B69-96E7-4A51-9624-D0120606D1D1}" destId="{B7CF2707-C5C8-4B26-AD6D-6E09F3C9F83E}" srcOrd="0" destOrd="0" presId="urn:microsoft.com/office/officeart/2005/8/layout/lProcess3"/>
    <dgm:cxn modelId="{05C33C6B-4178-4722-AC8B-F6F452EB0739}" type="presOf" srcId="{2EECAC34-5BB3-42AB-A7BA-5E60E39A6D05}" destId="{F68D5D7C-2CC0-4B09-BD05-328D67CAE65D}" srcOrd="0" destOrd="0" presId="urn:microsoft.com/office/officeart/2005/8/layout/lProcess3"/>
    <dgm:cxn modelId="{11D7EA81-714A-4A82-A557-EC24B734873D}" srcId="{2EECAC34-5BB3-42AB-A7BA-5E60E39A6D05}" destId="{F2EEAE03-6C53-4FA3-9E09-D2FD76046F1D}" srcOrd="3" destOrd="0" parTransId="{5CEB1702-4CFA-41B8-B1A4-DEFC254CC6E5}" sibTransId="{081542B4-FE2F-46BB-A2C1-DD97FE3BC17A}"/>
    <dgm:cxn modelId="{F88D3FA9-0EB1-4607-B4F6-79A573C9F0B4}" srcId="{2EECAC34-5BB3-42AB-A7BA-5E60E39A6D05}" destId="{42CA8B69-96E7-4A51-9624-D0120606D1D1}" srcOrd="1" destOrd="0" parTransId="{687891DC-F78B-4077-A13E-FDF3A0EDDD30}" sibTransId="{6DB2D9FB-9439-4382-B9B4-40566C6495ED}"/>
    <dgm:cxn modelId="{FD522CF2-D5F9-4956-9DDA-E26B642C8B56}" type="presParOf" srcId="{F68D5D7C-2CC0-4B09-BD05-328D67CAE65D}" destId="{92DED9B6-87F9-4114-BD72-84E1198D1FFE}" srcOrd="0" destOrd="0" presId="urn:microsoft.com/office/officeart/2005/8/layout/lProcess3"/>
    <dgm:cxn modelId="{E61016CB-1933-47C6-A867-DAA8AB3515BB}" type="presParOf" srcId="{92DED9B6-87F9-4114-BD72-84E1198D1FFE}" destId="{1D391CE8-F643-4FAC-AC3F-A903B630F5CF}" srcOrd="0" destOrd="0" presId="urn:microsoft.com/office/officeart/2005/8/layout/lProcess3"/>
    <dgm:cxn modelId="{07CAC742-65B7-4803-8121-DB5EF001265E}" type="presParOf" srcId="{F68D5D7C-2CC0-4B09-BD05-328D67CAE65D}" destId="{4066B9F3-2E9D-4FCB-AFB6-6EE33D6734A7}" srcOrd="1" destOrd="0" presId="urn:microsoft.com/office/officeart/2005/8/layout/lProcess3"/>
    <dgm:cxn modelId="{51BEC809-EE08-4891-A4E4-F6BD358264AB}" type="presParOf" srcId="{F68D5D7C-2CC0-4B09-BD05-328D67CAE65D}" destId="{EB2E3FCF-1443-499E-9056-0186C4FD1552}" srcOrd="2" destOrd="0" presId="urn:microsoft.com/office/officeart/2005/8/layout/lProcess3"/>
    <dgm:cxn modelId="{29993933-E695-4F79-9AF4-3F92A6A3389D}" type="presParOf" srcId="{EB2E3FCF-1443-499E-9056-0186C4FD1552}" destId="{B7CF2707-C5C8-4B26-AD6D-6E09F3C9F83E}" srcOrd="0" destOrd="0" presId="urn:microsoft.com/office/officeart/2005/8/layout/lProcess3"/>
    <dgm:cxn modelId="{3F9A0E8E-201C-47BA-8071-EBC4C164097F}" type="presParOf" srcId="{F68D5D7C-2CC0-4B09-BD05-328D67CAE65D}" destId="{D344C30B-A7D3-43BE-8BE1-6A8EB7A51F1D}" srcOrd="3" destOrd="0" presId="urn:microsoft.com/office/officeart/2005/8/layout/lProcess3"/>
    <dgm:cxn modelId="{8D12DE09-D7C6-4A85-ADF8-2558BF17C3C4}" type="presParOf" srcId="{F68D5D7C-2CC0-4B09-BD05-328D67CAE65D}" destId="{81A34494-5E2F-4BB8-A88A-E964B0E45825}" srcOrd="4" destOrd="0" presId="urn:microsoft.com/office/officeart/2005/8/layout/lProcess3"/>
    <dgm:cxn modelId="{3DE9918E-92AE-49D7-A8E6-31F92C2C26F8}" type="presParOf" srcId="{81A34494-5E2F-4BB8-A88A-E964B0E45825}" destId="{736D5DBA-852A-42CE-8FFF-29EABB8B6E2B}" srcOrd="0" destOrd="0" presId="urn:microsoft.com/office/officeart/2005/8/layout/lProcess3"/>
    <dgm:cxn modelId="{A8789AD6-CEA6-4669-9F5F-A0B76FAF108D}" type="presParOf" srcId="{F68D5D7C-2CC0-4B09-BD05-328D67CAE65D}" destId="{F3943AC6-6623-45A7-ADA6-6136F57145E9}" srcOrd="5" destOrd="0" presId="urn:microsoft.com/office/officeart/2005/8/layout/lProcess3"/>
    <dgm:cxn modelId="{54924BDF-03E7-4790-A794-CE1DEEFCFFEE}" type="presParOf" srcId="{F68D5D7C-2CC0-4B09-BD05-328D67CAE65D}" destId="{DCCECC64-06BA-4AEE-B814-7EEF9782467A}" srcOrd="6" destOrd="0" presId="urn:microsoft.com/office/officeart/2005/8/layout/lProcess3"/>
    <dgm:cxn modelId="{77DC495F-416E-42C6-A250-A222FA19D747}" type="presParOf" srcId="{DCCECC64-06BA-4AEE-B814-7EEF9782467A}" destId="{0905A701-AD5D-434A-9351-1B164C3767FE}" srcOrd="0" destOrd="0" presId="urn:microsoft.com/office/officeart/2005/8/layout/lProcess3"/>
    <dgm:cxn modelId="{B549148B-B043-4F0F-95D0-7070F8C9D399}" type="presParOf" srcId="{F68D5D7C-2CC0-4B09-BD05-328D67CAE65D}" destId="{953C4E75-84BB-44FD-92D4-CFE73E7FBA30}" srcOrd="7" destOrd="0" presId="urn:microsoft.com/office/officeart/2005/8/layout/lProcess3"/>
    <dgm:cxn modelId="{01152720-4D9F-40C3-99CF-C39ECAB5A64D}" type="presParOf" srcId="{F68D5D7C-2CC0-4B09-BD05-328D67CAE65D}" destId="{ED8F802E-44CE-42B0-A9DF-99E0B1D91FA5}" srcOrd="8" destOrd="0" presId="urn:microsoft.com/office/officeart/2005/8/layout/lProcess3"/>
    <dgm:cxn modelId="{E8A9AF64-D58B-40AF-A86D-0A03BC1CEAD5}" type="presParOf" srcId="{ED8F802E-44CE-42B0-A9DF-99E0B1D91FA5}" destId="{6877F83B-6F96-4287-9087-53C211E06061}"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E06C89-50B3-4783-B5F5-A8CDBB711959}">
      <dsp:nvSpPr>
        <dsp:cNvPr id="0" name=""/>
        <dsp:cNvSpPr/>
      </dsp:nvSpPr>
      <dsp:spPr>
        <a:xfrm>
          <a:off x="2382130" y="1085143"/>
          <a:ext cx="2703338" cy="2703338"/>
        </a:xfrm>
        <a:prstGeom prst="ellipse">
          <a:avLst/>
        </a:prstGeom>
        <a:solidFill>
          <a:schemeClr val="bg2">
            <a:lumMod val="5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1750" tIns="31750" rIns="31750" bIns="31750" numCol="1" spcCol="1270" anchor="ctr" anchorCtr="0">
          <a:noAutofit/>
        </a:bodyPr>
        <a:lstStyle/>
        <a:p>
          <a:pPr lvl="0" algn="ctr" defTabSz="1111250" rtl="1">
            <a:lnSpc>
              <a:spcPct val="90000"/>
            </a:lnSpc>
            <a:spcBef>
              <a:spcPct val="0"/>
            </a:spcBef>
            <a:spcAft>
              <a:spcPct val="35000"/>
            </a:spcAft>
          </a:pPr>
          <a:r>
            <a:rPr lang="ar-SA" sz="2500" b="0" kern="1200" dirty="0" smtClean="0"/>
            <a:t>تختلف درجة حرارة الهواء فوق اليابسة من مكان لآخر, ويعزى ذلك لعدة عوامل,</a:t>
          </a:r>
          <a:endParaRPr lang="ar-SA" sz="2500" kern="1200" dirty="0"/>
        </a:p>
      </dsp:txBody>
      <dsp:txXfrm>
        <a:off x="2778025" y="1481038"/>
        <a:ext cx="1911548" cy="1911548"/>
      </dsp:txXfrm>
    </dsp:sp>
    <dsp:sp modelId="{C02790FE-3EEA-4EE9-AE4D-99C6F1C3410D}">
      <dsp:nvSpPr>
        <dsp:cNvPr id="0" name=""/>
        <dsp:cNvSpPr/>
      </dsp:nvSpPr>
      <dsp:spPr>
        <a:xfrm>
          <a:off x="3057965" y="482"/>
          <a:ext cx="1351669" cy="135166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1590" tIns="21590" rIns="21590" bIns="21590" numCol="1" spcCol="1270" anchor="ctr" anchorCtr="0">
          <a:noAutofit/>
        </a:bodyPr>
        <a:lstStyle/>
        <a:p>
          <a:pPr lvl="0" algn="ctr" defTabSz="755650" rtl="1">
            <a:lnSpc>
              <a:spcPct val="90000"/>
            </a:lnSpc>
            <a:spcBef>
              <a:spcPct val="0"/>
            </a:spcBef>
            <a:spcAft>
              <a:spcPct val="35000"/>
            </a:spcAft>
          </a:pPr>
          <a:r>
            <a:rPr lang="ar-SA" sz="1700" kern="1200" dirty="0" smtClean="0"/>
            <a:t>عامل القرب والبعد عن المحيطات والبحار:</a:t>
          </a:r>
          <a:endParaRPr lang="ar-SA" sz="1700" kern="1200" dirty="0"/>
        </a:p>
      </dsp:txBody>
      <dsp:txXfrm>
        <a:off x="3255912" y="198429"/>
        <a:ext cx="955775" cy="955775"/>
      </dsp:txXfrm>
    </dsp:sp>
    <dsp:sp modelId="{9D51CA4E-7099-45BB-8897-E91B4EDE9FE1}">
      <dsp:nvSpPr>
        <dsp:cNvPr id="0" name=""/>
        <dsp:cNvSpPr/>
      </dsp:nvSpPr>
      <dsp:spPr>
        <a:xfrm>
          <a:off x="4818460" y="1760977"/>
          <a:ext cx="1351669" cy="135166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1590" tIns="21590" rIns="21590" bIns="21590" numCol="1" spcCol="1270" anchor="ctr" anchorCtr="0">
          <a:noAutofit/>
        </a:bodyPr>
        <a:lstStyle/>
        <a:p>
          <a:pPr lvl="0" algn="ctr" defTabSz="755650" rtl="1">
            <a:lnSpc>
              <a:spcPct val="90000"/>
            </a:lnSpc>
            <a:spcBef>
              <a:spcPct val="0"/>
            </a:spcBef>
            <a:spcAft>
              <a:spcPct val="35000"/>
            </a:spcAft>
          </a:pPr>
          <a:r>
            <a:rPr lang="ar-SA" sz="1700" kern="1200" dirty="0" smtClean="0"/>
            <a:t>التضاريس: </a:t>
          </a:r>
          <a:endParaRPr lang="ar-SA" sz="1700" kern="1200" dirty="0"/>
        </a:p>
      </dsp:txBody>
      <dsp:txXfrm>
        <a:off x="5016407" y="1958924"/>
        <a:ext cx="955775" cy="955775"/>
      </dsp:txXfrm>
    </dsp:sp>
    <dsp:sp modelId="{F9F459B6-A315-467B-A995-0E5BC0EBF71B}">
      <dsp:nvSpPr>
        <dsp:cNvPr id="0" name=""/>
        <dsp:cNvSpPr/>
      </dsp:nvSpPr>
      <dsp:spPr>
        <a:xfrm>
          <a:off x="3057965" y="3521473"/>
          <a:ext cx="1351669" cy="135166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1590" tIns="21590" rIns="21590" bIns="21590" numCol="1" spcCol="1270" anchor="ctr" anchorCtr="0">
          <a:noAutofit/>
        </a:bodyPr>
        <a:lstStyle/>
        <a:p>
          <a:pPr lvl="0" algn="ctr" defTabSz="755650" rtl="1">
            <a:lnSpc>
              <a:spcPct val="90000"/>
            </a:lnSpc>
            <a:spcBef>
              <a:spcPct val="0"/>
            </a:spcBef>
            <a:spcAft>
              <a:spcPct val="35000"/>
            </a:spcAft>
          </a:pPr>
          <a:r>
            <a:rPr lang="ar-SA" sz="1700" kern="1200" dirty="0" smtClean="0"/>
            <a:t>الرياح:</a:t>
          </a:r>
          <a:endParaRPr lang="ar-SA" sz="1700" kern="1200" dirty="0"/>
        </a:p>
      </dsp:txBody>
      <dsp:txXfrm>
        <a:off x="3255912" y="3719420"/>
        <a:ext cx="955775" cy="955775"/>
      </dsp:txXfrm>
    </dsp:sp>
    <dsp:sp modelId="{49107C8C-CF88-4CAD-A4CE-0C7545239732}">
      <dsp:nvSpPr>
        <dsp:cNvPr id="0" name=""/>
        <dsp:cNvSpPr/>
      </dsp:nvSpPr>
      <dsp:spPr>
        <a:xfrm>
          <a:off x="1297470" y="1760977"/>
          <a:ext cx="1351669" cy="135166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1590" tIns="21590" rIns="21590" bIns="21590" numCol="1" spcCol="1270" anchor="ctr" anchorCtr="0">
          <a:noAutofit/>
        </a:bodyPr>
        <a:lstStyle/>
        <a:p>
          <a:pPr lvl="0" algn="ctr" defTabSz="755650" rtl="1">
            <a:lnSpc>
              <a:spcPct val="90000"/>
            </a:lnSpc>
            <a:spcBef>
              <a:spcPct val="0"/>
            </a:spcBef>
            <a:spcAft>
              <a:spcPct val="35000"/>
            </a:spcAft>
          </a:pPr>
          <a:r>
            <a:rPr lang="ar-SA" sz="1700" kern="1200" dirty="0" smtClean="0"/>
            <a:t>الغطاء النباتي: </a:t>
          </a:r>
          <a:endParaRPr lang="ar-SA" sz="1700" kern="1200" dirty="0"/>
        </a:p>
      </dsp:txBody>
      <dsp:txXfrm>
        <a:off x="1495417" y="1958924"/>
        <a:ext cx="955775" cy="9557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2B0B92-3A47-450A-A846-5185E43940A0}">
      <dsp:nvSpPr>
        <dsp:cNvPr id="0" name=""/>
        <dsp:cNvSpPr/>
      </dsp:nvSpPr>
      <dsp:spPr>
        <a:xfrm>
          <a:off x="2380505" y="2370"/>
          <a:ext cx="1334988" cy="867742"/>
        </a:xfrm>
        <a:prstGeom prst="roundRect">
          <a:avLst/>
        </a:prstGeom>
        <a:solidFill>
          <a:schemeClr val="accent3">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1">
            <a:lnSpc>
              <a:spcPct val="90000"/>
            </a:lnSpc>
            <a:spcBef>
              <a:spcPct val="0"/>
            </a:spcBef>
            <a:spcAft>
              <a:spcPct val="35000"/>
            </a:spcAft>
          </a:pPr>
          <a:r>
            <a:rPr lang="ar-SA" sz="1200" b="1" kern="1200" dirty="0" smtClean="0">
              <a:solidFill>
                <a:schemeClr val="tx1"/>
              </a:solidFill>
            </a:rPr>
            <a:t>النطاق المداري </a:t>
          </a:r>
          <a:r>
            <a:rPr lang="en-US" sz="1200" b="1" kern="1200" dirty="0" smtClean="0">
              <a:solidFill>
                <a:schemeClr val="tx1"/>
              </a:solidFill>
            </a:rPr>
            <a:t> Tropical zone</a:t>
          </a:r>
          <a:endParaRPr lang="ar-SA" sz="1200" b="1" kern="1200" dirty="0">
            <a:solidFill>
              <a:schemeClr val="tx1"/>
            </a:solidFill>
          </a:endParaRPr>
        </a:p>
      </dsp:txBody>
      <dsp:txXfrm>
        <a:off x="2422865" y="44730"/>
        <a:ext cx="1250268" cy="783022"/>
      </dsp:txXfrm>
    </dsp:sp>
    <dsp:sp modelId="{B0288303-23B7-410E-BE91-ACC6B1C7C741}">
      <dsp:nvSpPr>
        <dsp:cNvPr id="0" name=""/>
        <dsp:cNvSpPr/>
      </dsp:nvSpPr>
      <dsp:spPr>
        <a:xfrm>
          <a:off x="1315405" y="436241"/>
          <a:ext cx="3465188" cy="3465188"/>
        </a:xfrm>
        <a:custGeom>
          <a:avLst/>
          <a:gdLst/>
          <a:ahLst/>
          <a:cxnLst/>
          <a:rect l="0" t="0" r="0" b="0"/>
          <a:pathLst>
            <a:path>
              <a:moveTo>
                <a:pt x="2409246" y="137594"/>
              </a:moveTo>
              <a:arcTo wR="1732594" hR="1732594" stAng="17579295" swAng="1959991"/>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7AC1953-50A7-4357-B47A-42417C8B1C44}">
      <dsp:nvSpPr>
        <dsp:cNvPr id="0" name=""/>
        <dsp:cNvSpPr/>
      </dsp:nvSpPr>
      <dsp:spPr>
        <a:xfrm>
          <a:off x="4028301" y="1199563"/>
          <a:ext cx="1334988" cy="867742"/>
        </a:xfrm>
        <a:prstGeom prst="round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1">
            <a:lnSpc>
              <a:spcPct val="90000"/>
            </a:lnSpc>
            <a:spcBef>
              <a:spcPct val="0"/>
            </a:spcBef>
            <a:spcAft>
              <a:spcPct val="35000"/>
            </a:spcAft>
          </a:pPr>
          <a:r>
            <a:rPr lang="ar-SA" sz="1200" b="1" kern="1200" dirty="0" smtClean="0">
              <a:solidFill>
                <a:schemeClr val="tx1"/>
              </a:solidFill>
            </a:rPr>
            <a:t>النطاقات شبه المدارية </a:t>
          </a:r>
          <a:r>
            <a:rPr lang="en-US" sz="1200" b="1" kern="1200" dirty="0" smtClean="0">
              <a:solidFill>
                <a:schemeClr val="tx1"/>
              </a:solidFill>
            </a:rPr>
            <a:t> Subtropical zones</a:t>
          </a:r>
          <a:r>
            <a:rPr lang="ar-SA" sz="1200" b="1" kern="1200" dirty="0" smtClean="0">
              <a:solidFill>
                <a:schemeClr val="tx1"/>
              </a:solidFill>
            </a:rPr>
            <a:t> ( نطاقين ) </a:t>
          </a:r>
          <a:endParaRPr lang="ar-SA" sz="1200" b="1" kern="1200" dirty="0">
            <a:solidFill>
              <a:schemeClr val="tx1"/>
            </a:solidFill>
          </a:endParaRPr>
        </a:p>
      </dsp:txBody>
      <dsp:txXfrm>
        <a:off x="4070661" y="1241923"/>
        <a:ext cx="1250268" cy="783022"/>
      </dsp:txXfrm>
    </dsp:sp>
    <dsp:sp modelId="{730B201B-556D-4394-B5EC-8EDE119BC5DC}">
      <dsp:nvSpPr>
        <dsp:cNvPr id="0" name=""/>
        <dsp:cNvSpPr/>
      </dsp:nvSpPr>
      <dsp:spPr>
        <a:xfrm>
          <a:off x="1315405" y="436241"/>
          <a:ext cx="3465188" cy="3465188"/>
        </a:xfrm>
        <a:custGeom>
          <a:avLst/>
          <a:gdLst/>
          <a:ahLst/>
          <a:cxnLst/>
          <a:rect l="0" t="0" r="0" b="0"/>
          <a:pathLst>
            <a:path>
              <a:moveTo>
                <a:pt x="3462825" y="1642133"/>
              </a:moveTo>
              <a:arcTo wR="1732594" hR="1732594" stAng="21420430" swAng="2195114"/>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F522F65-2ECD-4243-83E9-9E9E6CE37482}">
      <dsp:nvSpPr>
        <dsp:cNvPr id="0" name=""/>
        <dsp:cNvSpPr/>
      </dsp:nvSpPr>
      <dsp:spPr>
        <a:xfrm>
          <a:off x="3398899" y="3136663"/>
          <a:ext cx="1334988" cy="867742"/>
        </a:xfrm>
        <a:prstGeom prst="round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1">
            <a:lnSpc>
              <a:spcPct val="90000"/>
            </a:lnSpc>
            <a:spcBef>
              <a:spcPct val="0"/>
            </a:spcBef>
            <a:spcAft>
              <a:spcPct val="35000"/>
            </a:spcAft>
          </a:pPr>
          <a:r>
            <a:rPr lang="ar-SA" sz="1200" b="1" kern="1200" dirty="0" smtClean="0">
              <a:solidFill>
                <a:schemeClr val="tx1"/>
              </a:solidFill>
            </a:rPr>
            <a:t>النطاقات المعتدلة </a:t>
          </a:r>
          <a:r>
            <a:rPr lang="en-US" sz="1200" b="1" kern="1200" dirty="0" smtClean="0">
              <a:solidFill>
                <a:schemeClr val="tx1"/>
              </a:solidFill>
            </a:rPr>
            <a:t> Temperate zones</a:t>
          </a:r>
          <a:r>
            <a:rPr lang="ar-SA" sz="1200" b="1" kern="1200" dirty="0" smtClean="0">
              <a:solidFill>
                <a:schemeClr val="tx1"/>
              </a:solidFill>
            </a:rPr>
            <a:t> ( نطاقين ) </a:t>
          </a:r>
          <a:endParaRPr lang="ar-SA" sz="1200" b="1" kern="1200" dirty="0">
            <a:solidFill>
              <a:schemeClr val="tx1"/>
            </a:solidFill>
          </a:endParaRPr>
        </a:p>
      </dsp:txBody>
      <dsp:txXfrm>
        <a:off x="3441259" y="3179023"/>
        <a:ext cx="1250268" cy="783022"/>
      </dsp:txXfrm>
    </dsp:sp>
    <dsp:sp modelId="{2FD1960E-6A53-4811-991F-32E1B0D9932F}">
      <dsp:nvSpPr>
        <dsp:cNvPr id="0" name=""/>
        <dsp:cNvSpPr/>
      </dsp:nvSpPr>
      <dsp:spPr>
        <a:xfrm>
          <a:off x="1315405" y="436241"/>
          <a:ext cx="3465188" cy="3465188"/>
        </a:xfrm>
        <a:custGeom>
          <a:avLst/>
          <a:gdLst/>
          <a:ahLst/>
          <a:cxnLst/>
          <a:rect l="0" t="0" r="0" b="0"/>
          <a:pathLst>
            <a:path>
              <a:moveTo>
                <a:pt x="2076618" y="3430690"/>
              </a:moveTo>
              <a:arcTo wR="1732594" hR="1732594" stAng="4712834" swAng="1374332"/>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66D4190-4D0B-484F-9B74-E7689D1B2DF1}">
      <dsp:nvSpPr>
        <dsp:cNvPr id="0" name=""/>
        <dsp:cNvSpPr/>
      </dsp:nvSpPr>
      <dsp:spPr>
        <a:xfrm>
          <a:off x="1362112" y="3136663"/>
          <a:ext cx="1334988" cy="867742"/>
        </a:xfrm>
        <a:prstGeom prst="roundRect">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1">
            <a:lnSpc>
              <a:spcPct val="90000"/>
            </a:lnSpc>
            <a:spcBef>
              <a:spcPct val="0"/>
            </a:spcBef>
            <a:spcAft>
              <a:spcPct val="35000"/>
            </a:spcAft>
          </a:pPr>
          <a:r>
            <a:rPr lang="ar-SA" sz="1200" b="1" kern="1200" dirty="0" smtClean="0">
              <a:solidFill>
                <a:schemeClr val="tx1"/>
              </a:solidFill>
            </a:rPr>
            <a:t>النطاقات الباردة </a:t>
          </a:r>
          <a:r>
            <a:rPr lang="en-US" sz="1200" b="1" kern="1200" dirty="0" smtClean="0">
              <a:solidFill>
                <a:schemeClr val="tx1"/>
              </a:solidFill>
            </a:rPr>
            <a:t> Cold zones</a:t>
          </a:r>
          <a:r>
            <a:rPr lang="ar-SA" sz="1200" b="1" kern="1200" dirty="0" smtClean="0">
              <a:solidFill>
                <a:schemeClr val="tx1"/>
              </a:solidFill>
            </a:rPr>
            <a:t> ( نطاقين ) . </a:t>
          </a:r>
          <a:endParaRPr lang="en-US" sz="1200" b="1" kern="1200" dirty="0">
            <a:solidFill>
              <a:schemeClr val="tx1"/>
            </a:solidFill>
          </a:endParaRPr>
        </a:p>
      </dsp:txBody>
      <dsp:txXfrm>
        <a:off x="1404472" y="3179023"/>
        <a:ext cx="1250268" cy="783022"/>
      </dsp:txXfrm>
    </dsp:sp>
    <dsp:sp modelId="{35C82631-4825-46C7-81A5-609725B15C3C}">
      <dsp:nvSpPr>
        <dsp:cNvPr id="0" name=""/>
        <dsp:cNvSpPr/>
      </dsp:nvSpPr>
      <dsp:spPr>
        <a:xfrm>
          <a:off x="1315405" y="436241"/>
          <a:ext cx="3465188" cy="3465188"/>
        </a:xfrm>
        <a:custGeom>
          <a:avLst/>
          <a:gdLst/>
          <a:ahLst/>
          <a:cxnLst/>
          <a:rect l="0" t="0" r="0" b="0"/>
          <a:pathLst>
            <a:path>
              <a:moveTo>
                <a:pt x="289352" y="2691206"/>
              </a:moveTo>
              <a:arcTo wR="1732594" hR="1732594" stAng="8784456" swAng="2195114"/>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D15F041-BC17-4179-BBB2-14812EA75CCA}">
      <dsp:nvSpPr>
        <dsp:cNvPr id="0" name=""/>
        <dsp:cNvSpPr/>
      </dsp:nvSpPr>
      <dsp:spPr>
        <a:xfrm>
          <a:off x="732710" y="1199563"/>
          <a:ext cx="1334988" cy="867742"/>
        </a:xfrm>
        <a:prstGeom prst="roundRec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1">
            <a:lnSpc>
              <a:spcPct val="90000"/>
            </a:lnSpc>
            <a:spcBef>
              <a:spcPct val="0"/>
            </a:spcBef>
            <a:spcAft>
              <a:spcPct val="35000"/>
            </a:spcAft>
          </a:pPr>
          <a:r>
            <a:rPr lang="ar-SA" sz="1200" b="1" kern="1200" dirty="0" smtClean="0">
              <a:solidFill>
                <a:schemeClr val="tx1"/>
              </a:solidFill>
            </a:rPr>
            <a:t>النطاق القطبي </a:t>
          </a:r>
          <a:r>
            <a:rPr lang="en-US" sz="1200" b="1" kern="1200" dirty="0" smtClean="0">
              <a:solidFill>
                <a:schemeClr val="tx1"/>
              </a:solidFill>
            </a:rPr>
            <a:t>  Polar zone</a:t>
          </a:r>
          <a:r>
            <a:rPr lang="ar-SA" sz="1200" b="1" kern="1200" dirty="0" smtClean="0">
              <a:solidFill>
                <a:schemeClr val="tx1"/>
              </a:solidFill>
            </a:rPr>
            <a:t> قطب شمالي فقط 8 نطاقات</a:t>
          </a:r>
          <a:r>
            <a:rPr lang="ar-SA" sz="1200" b="0" kern="1200" dirty="0" smtClean="0">
              <a:solidFill>
                <a:schemeClr val="tx1"/>
              </a:solidFill>
            </a:rPr>
            <a:t> . </a:t>
          </a:r>
          <a:endParaRPr lang="ar-SA" sz="1200" kern="1200" dirty="0">
            <a:solidFill>
              <a:schemeClr val="tx1"/>
            </a:solidFill>
          </a:endParaRPr>
        </a:p>
      </dsp:txBody>
      <dsp:txXfrm>
        <a:off x="775070" y="1241923"/>
        <a:ext cx="1250268" cy="783022"/>
      </dsp:txXfrm>
    </dsp:sp>
    <dsp:sp modelId="{1BD877CD-7F93-4C1A-B475-E2064AB453CD}">
      <dsp:nvSpPr>
        <dsp:cNvPr id="0" name=""/>
        <dsp:cNvSpPr/>
      </dsp:nvSpPr>
      <dsp:spPr>
        <a:xfrm>
          <a:off x="1315405" y="436241"/>
          <a:ext cx="3465188" cy="3465188"/>
        </a:xfrm>
        <a:custGeom>
          <a:avLst/>
          <a:gdLst/>
          <a:ahLst/>
          <a:cxnLst/>
          <a:rect l="0" t="0" r="0" b="0"/>
          <a:pathLst>
            <a:path>
              <a:moveTo>
                <a:pt x="302072" y="755102"/>
              </a:moveTo>
              <a:arcTo wR="1732594" hR="1732594" stAng="12860714" swAng="1959991"/>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391CE8-F643-4FAC-AC3F-A903B630F5CF}">
      <dsp:nvSpPr>
        <dsp:cNvPr id="0" name=""/>
        <dsp:cNvSpPr/>
      </dsp:nvSpPr>
      <dsp:spPr>
        <a:xfrm>
          <a:off x="0" y="279398"/>
          <a:ext cx="6095998" cy="553640"/>
        </a:xfrm>
        <a:prstGeom prst="chevron">
          <a:avLst/>
        </a:prstGeom>
        <a:solidFill>
          <a:srgbClr val="90F8C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rtl="1">
            <a:lnSpc>
              <a:spcPct val="90000"/>
            </a:lnSpc>
            <a:spcBef>
              <a:spcPct val="0"/>
            </a:spcBef>
            <a:spcAft>
              <a:spcPct val="35000"/>
            </a:spcAft>
          </a:pPr>
          <a:r>
            <a:rPr lang="ar-SA" sz="2000" kern="1200" dirty="0" smtClean="0">
              <a:solidFill>
                <a:schemeClr val="tx1"/>
              </a:solidFill>
            </a:rPr>
            <a:t>1-اختزال السطح الخارجي للنباتات المعرض لأشعة الشمس .</a:t>
          </a:r>
          <a:endParaRPr lang="en-US" sz="2000" kern="1200" dirty="0">
            <a:solidFill>
              <a:schemeClr val="tx1"/>
            </a:solidFill>
          </a:endParaRPr>
        </a:p>
      </dsp:txBody>
      <dsp:txXfrm>
        <a:off x="276820" y="279398"/>
        <a:ext cx="5542358" cy="553640"/>
      </dsp:txXfrm>
    </dsp:sp>
    <dsp:sp modelId="{B7CF2707-C5C8-4B26-AD6D-6E09F3C9F83E}">
      <dsp:nvSpPr>
        <dsp:cNvPr id="0" name=""/>
        <dsp:cNvSpPr/>
      </dsp:nvSpPr>
      <dsp:spPr>
        <a:xfrm>
          <a:off x="0" y="910548"/>
          <a:ext cx="6095998" cy="553640"/>
        </a:xfrm>
        <a:prstGeom prst="chevron">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rtl="1">
            <a:lnSpc>
              <a:spcPct val="90000"/>
            </a:lnSpc>
            <a:spcBef>
              <a:spcPct val="0"/>
            </a:spcBef>
            <a:spcAft>
              <a:spcPct val="35000"/>
            </a:spcAft>
          </a:pPr>
          <a:r>
            <a:rPr lang="ar-SA" sz="2000" kern="1200" dirty="0" smtClean="0">
              <a:solidFill>
                <a:schemeClr val="tx1"/>
              </a:solidFill>
            </a:rPr>
            <a:t>2- زيادة سمك الأدمة وزيادة الشعيرات التي تغطي السطح الخارجي للنبات.</a:t>
          </a:r>
          <a:endParaRPr lang="en-US" sz="2000" kern="1200" dirty="0">
            <a:solidFill>
              <a:schemeClr val="tx1"/>
            </a:solidFill>
          </a:endParaRPr>
        </a:p>
      </dsp:txBody>
      <dsp:txXfrm>
        <a:off x="276820" y="910548"/>
        <a:ext cx="5542358" cy="553640"/>
      </dsp:txXfrm>
    </dsp:sp>
    <dsp:sp modelId="{736D5DBA-852A-42CE-8FFF-29EABB8B6E2B}">
      <dsp:nvSpPr>
        <dsp:cNvPr id="0" name=""/>
        <dsp:cNvSpPr/>
      </dsp:nvSpPr>
      <dsp:spPr>
        <a:xfrm>
          <a:off x="0" y="1541698"/>
          <a:ext cx="6095998" cy="553640"/>
        </a:xfrm>
        <a:prstGeom prst="chevron">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rtl="1">
            <a:lnSpc>
              <a:spcPct val="90000"/>
            </a:lnSpc>
            <a:spcBef>
              <a:spcPct val="0"/>
            </a:spcBef>
            <a:spcAft>
              <a:spcPct val="35000"/>
            </a:spcAft>
          </a:pPr>
          <a:r>
            <a:rPr lang="ar-SA" sz="2000" kern="1200" dirty="0" smtClean="0">
              <a:solidFill>
                <a:schemeClr val="tx1"/>
              </a:solidFill>
            </a:rPr>
            <a:t>3-ارتفاع معدل النتح حيث يعمل على تبريد النبات ووقايتها من الحرارة المرتفعة.</a:t>
          </a:r>
          <a:endParaRPr lang="en-US" sz="2000" kern="1200" dirty="0">
            <a:solidFill>
              <a:schemeClr val="tx1"/>
            </a:solidFill>
          </a:endParaRPr>
        </a:p>
      </dsp:txBody>
      <dsp:txXfrm>
        <a:off x="276820" y="1541698"/>
        <a:ext cx="5542358" cy="553640"/>
      </dsp:txXfrm>
    </dsp:sp>
    <dsp:sp modelId="{0905A701-AD5D-434A-9351-1B164C3767FE}">
      <dsp:nvSpPr>
        <dsp:cNvPr id="0" name=""/>
        <dsp:cNvSpPr/>
      </dsp:nvSpPr>
      <dsp:spPr>
        <a:xfrm>
          <a:off x="0" y="2172848"/>
          <a:ext cx="6095998" cy="553640"/>
        </a:xfrm>
        <a:prstGeom prst="chevron">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rtl="1">
            <a:lnSpc>
              <a:spcPct val="90000"/>
            </a:lnSpc>
            <a:spcBef>
              <a:spcPct val="0"/>
            </a:spcBef>
            <a:spcAft>
              <a:spcPct val="35000"/>
            </a:spcAft>
          </a:pPr>
          <a:r>
            <a:rPr lang="ar-SA" sz="2000" b="0" kern="1200" dirty="0" smtClean="0">
              <a:solidFill>
                <a:schemeClr val="tx1"/>
              </a:solidFill>
            </a:rPr>
            <a:t>4-قيام النباتات بوظائفها الحيوية في الصباح الباكر قبل أن ترتفع درجة الحرارة مثل الأشتات </a:t>
          </a:r>
          <a:r>
            <a:rPr lang="en-ZW" sz="2000" kern="1200" dirty="0" smtClean="0">
              <a:solidFill>
                <a:schemeClr val="tx1"/>
              </a:solidFill>
            </a:rPr>
            <a:t>Lichens</a:t>
          </a:r>
          <a:r>
            <a:rPr lang="ar-SA" sz="2000" b="0" kern="1200" dirty="0" smtClean="0">
              <a:solidFill>
                <a:schemeClr val="tx1"/>
              </a:solidFill>
            </a:rPr>
            <a:t> .</a:t>
          </a:r>
          <a:endParaRPr lang="en-US" sz="2000" kern="1200" dirty="0">
            <a:solidFill>
              <a:schemeClr val="tx1"/>
            </a:solidFill>
          </a:endParaRPr>
        </a:p>
      </dsp:txBody>
      <dsp:txXfrm>
        <a:off x="276820" y="2172848"/>
        <a:ext cx="5542358" cy="553640"/>
      </dsp:txXfrm>
    </dsp:sp>
    <dsp:sp modelId="{6877F83B-6F96-4287-9087-53C211E06061}">
      <dsp:nvSpPr>
        <dsp:cNvPr id="0" name=""/>
        <dsp:cNvSpPr/>
      </dsp:nvSpPr>
      <dsp:spPr>
        <a:xfrm>
          <a:off x="0" y="2803999"/>
          <a:ext cx="6095998" cy="980602"/>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0" bIns="22860" numCol="1" spcCol="1270" anchor="ctr" anchorCtr="0">
          <a:noAutofit/>
        </a:bodyPr>
        <a:lstStyle/>
        <a:p>
          <a:pPr lvl="0" algn="ctr" defTabSz="2889250" rtl="1">
            <a:lnSpc>
              <a:spcPct val="90000"/>
            </a:lnSpc>
            <a:spcBef>
              <a:spcPct val="0"/>
            </a:spcBef>
            <a:spcAft>
              <a:spcPct val="35000"/>
            </a:spcAft>
          </a:pPr>
          <a:r>
            <a:rPr lang="ar-SA" b="0" kern="1200" dirty="0" smtClean="0">
              <a:solidFill>
                <a:schemeClr val="tx1"/>
              </a:solidFill>
            </a:rPr>
            <a:t>5--خفض المحتوى المائي </a:t>
          </a:r>
          <a:r>
            <a:rPr lang="ar-SA" b="0" kern="1200" dirty="0" err="1" smtClean="0">
              <a:solidFill>
                <a:schemeClr val="tx1"/>
              </a:solidFill>
            </a:rPr>
            <a:t>للبروتوبلازم</a:t>
          </a:r>
          <a:r>
            <a:rPr lang="ar-SA" b="0" kern="1200" dirty="0" smtClean="0">
              <a:solidFill>
                <a:schemeClr val="tx1"/>
              </a:solidFill>
            </a:rPr>
            <a:t> . فالأنسجة قليلة المحتوى المائي تقاوم درجات الحرارة المرتفعة أكثر من النباتات ذات المحتوى </a:t>
          </a:r>
          <a:r>
            <a:rPr lang="ar-SA" b="0" kern="1200" dirty="0" err="1" smtClean="0">
              <a:solidFill>
                <a:schemeClr val="tx1"/>
              </a:solidFill>
            </a:rPr>
            <a:t>البروتوبلازمي</a:t>
          </a:r>
          <a:r>
            <a:rPr lang="ar-SA" b="0" kern="1200" dirty="0" smtClean="0">
              <a:solidFill>
                <a:schemeClr val="tx1"/>
              </a:solidFill>
            </a:rPr>
            <a:t> العالي للماء </a:t>
          </a:r>
          <a:r>
            <a:rPr lang="ar-SA" sz="2000" b="1" kern="1200" dirty="0" smtClean="0">
              <a:solidFill>
                <a:schemeClr val="tx1"/>
              </a:solidFill>
            </a:rPr>
            <a:t>.</a:t>
          </a:r>
          <a:endParaRPr lang="en-US" sz="2000" b="1" kern="1200" dirty="0">
            <a:solidFill>
              <a:schemeClr val="tx1"/>
            </a:solidFill>
          </a:endParaRPr>
        </a:p>
      </dsp:txBody>
      <dsp:txXfrm>
        <a:off x="490301" y="2803999"/>
        <a:ext cx="5115396" cy="980602"/>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E22FCDD-3711-4445-9398-B22A473D35CC}" type="datetimeFigureOut">
              <a:rPr lang="ar-SA" smtClean="0"/>
              <a:t>08/05/35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C8C1654-7C19-4EFC-ABA4-A2A0690BFF4F}" type="slidenum">
              <a:rPr lang="ar-SA" smtClean="0"/>
              <a:t>‹#›</a:t>
            </a:fld>
            <a:endParaRPr lang="ar-SA"/>
          </a:p>
        </p:txBody>
      </p:sp>
    </p:spTree>
    <p:extLst>
      <p:ext uri="{BB962C8B-B14F-4D97-AF65-F5344CB8AC3E}">
        <p14:creationId xmlns:p14="http://schemas.microsoft.com/office/powerpoint/2010/main" val="212034250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6C8C1654-7C19-4EFC-ABA4-A2A0690BFF4F}" type="slidenum">
              <a:rPr lang="ar-SA" smtClean="0"/>
              <a:t>21</a:t>
            </a:fld>
            <a:endParaRPr lang="ar-SA"/>
          </a:p>
        </p:txBody>
      </p:sp>
    </p:spTree>
    <p:extLst>
      <p:ext uri="{BB962C8B-B14F-4D97-AF65-F5344CB8AC3E}">
        <p14:creationId xmlns:p14="http://schemas.microsoft.com/office/powerpoint/2010/main" val="34891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6C8C1654-7C19-4EFC-ABA4-A2A0690BFF4F}" type="slidenum">
              <a:rPr lang="ar-SA" smtClean="0"/>
              <a:t>23</a:t>
            </a:fld>
            <a:endParaRPr lang="ar-SA"/>
          </a:p>
        </p:txBody>
      </p:sp>
    </p:spTree>
    <p:extLst>
      <p:ext uri="{BB962C8B-B14F-4D97-AF65-F5344CB8AC3E}">
        <p14:creationId xmlns:p14="http://schemas.microsoft.com/office/powerpoint/2010/main" val="34891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913A3C96-5BBD-4CF4-B6C8-84B43345A2C9}" type="datetimeFigureOut">
              <a:rPr lang="en-US" smtClean="0"/>
              <a:t>3/9/2014</a:t>
            </a:fld>
            <a:endParaRPr lang="en-US"/>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en-US"/>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155CED3B-4D8B-4CF2-B3EB-F98A978E215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913A3C96-5BBD-4CF4-B6C8-84B43345A2C9}" type="datetimeFigureOut">
              <a:rPr lang="en-US" smtClean="0"/>
              <a:t>3/9/2014</a:t>
            </a:fld>
            <a:endParaRPr lang="en-US"/>
          </a:p>
        </p:txBody>
      </p:sp>
      <p:sp>
        <p:nvSpPr>
          <p:cNvPr id="9" name="عنصر نائب لرقم الشريحة 8"/>
          <p:cNvSpPr>
            <a:spLocks noGrp="1"/>
          </p:cNvSpPr>
          <p:nvPr>
            <p:ph type="sldNum" sz="quarter" idx="15"/>
          </p:nvPr>
        </p:nvSpPr>
        <p:spPr/>
        <p:txBody>
          <a:bodyPr rtlCol="0"/>
          <a:lstStyle/>
          <a:p>
            <a:fld id="{155CED3B-4D8B-4CF2-B3EB-F98A978E2159}" type="slidenum">
              <a:rPr lang="en-US" smtClean="0"/>
              <a:t>‹#›</a:t>
            </a:fld>
            <a:endParaRPr lang="en-US"/>
          </a:p>
        </p:txBody>
      </p:sp>
      <p:sp>
        <p:nvSpPr>
          <p:cNvPr id="10" name="عنصر نائب للتذييل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913A3C96-5BBD-4CF4-B6C8-84B43345A2C9}" type="datetimeFigureOut">
              <a:rPr lang="en-US" smtClean="0"/>
              <a:t>3/9/2014</a:t>
            </a:fld>
            <a:endParaRPr lang="en-US"/>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en-US"/>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155CED3B-4D8B-4CF2-B3EB-F98A978E215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913A3C96-5BBD-4CF4-B6C8-84B43345A2C9}" type="datetimeFigureOut">
              <a:rPr lang="en-US" smtClean="0"/>
              <a:t>3/9/2014</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155CED3B-4D8B-4CF2-B3EB-F98A978E2159}" type="slidenum">
              <a:rPr lang="en-US" smtClean="0"/>
              <a:t>‹#›</a:t>
            </a:fld>
            <a:endParaRPr lang="en-US"/>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913A3C96-5BBD-4CF4-B6C8-84B43345A2C9}" type="datetimeFigureOut">
              <a:rPr lang="en-US" smtClean="0"/>
              <a:t>3/9/2014</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155CED3B-4D8B-4CF2-B3EB-F98A978E2159}" type="slidenum">
              <a:rPr lang="en-US" smtClean="0"/>
              <a:t>‹#›</a:t>
            </a:fld>
            <a:endParaRPr lang="en-US"/>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913A3C96-5BBD-4CF4-B6C8-84B43345A2C9}" type="datetimeFigureOut">
              <a:rPr lang="en-US" smtClean="0"/>
              <a:t>3/9/2014</a:t>
            </a:fld>
            <a:endParaRPr lang="en-US"/>
          </a:p>
        </p:txBody>
      </p:sp>
      <p:sp>
        <p:nvSpPr>
          <p:cNvPr id="7" name="عنصر نائب لرقم الشريحة 6"/>
          <p:cNvSpPr>
            <a:spLocks noGrp="1"/>
          </p:cNvSpPr>
          <p:nvPr>
            <p:ph type="sldNum" sz="quarter" idx="11"/>
          </p:nvPr>
        </p:nvSpPr>
        <p:spPr/>
        <p:txBody>
          <a:bodyPr rtlCol="0"/>
          <a:lstStyle/>
          <a:p>
            <a:fld id="{155CED3B-4D8B-4CF2-B3EB-F98A978E2159}" type="slidenum">
              <a:rPr lang="en-US" smtClean="0"/>
              <a:t>‹#›</a:t>
            </a:fld>
            <a:endParaRPr lang="en-US"/>
          </a:p>
        </p:txBody>
      </p:sp>
      <p:sp>
        <p:nvSpPr>
          <p:cNvPr id="8" name="عنصر نائب للتذييل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13A3C96-5BBD-4CF4-B6C8-84B43345A2C9}" type="datetimeFigureOut">
              <a:rPr lang="en-US" smtClean="0"/>
              <a:t>3/9/2014</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155CED3B-4D8B-4CF2-B3EB-F98A978E215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913A3C96-5BBD-4CF4-B6C8-84B43345A2C9}" type="datetimeFigureOut">
              <a:rPr lang="en-US" smtClean="0"/>
              <a:t>3/9/2014</a:t>
            </a:fld>
            <a:endParaRPr lang="en-US"/>
          </a:p>
        </p:txBody>
      </p:sp>
      <p:sp>
        <p:nvSpPr>
          <p:cNvPr id="22" name="عنصر نائب لرقم الشريحة 21"/>
          <p:cNvSpPr>
            <a:spLocks noGrp="1"/>
          </p:cNvSpPr>
          <p:nvPr>
            <p:ph type="sldNum" sz="quarter" idx="15"/>
          </p:nvPr>
        </p:nvSpPr>
        <p:spPr/>
        <p:txBody>
          <a:bodyPr rtlCol="0"/>
          <a:lstStyle/>
          <a:p>
            <a:fld id="{155CED3B-4D8B-4CF2-B3EB-F98A978E2159}" type="slidenum">
              <a:rPr lang="en-US" smtClean="0"/>
              <a:t>‹#›</a:t>
            </a:fld>
            <a:endParaRPr lang="en-US"/>
          </a:p>
        </p:txBody>
      </p:sp>
      <p:sp>
        <p:nvSpPr>
          <p:cNvPr id="23" name="عنصر نائب للتذييل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913A3C96-5BBD-4CF4-B6C8-84B43345A2C9}" type="datetimeFigureOut">
              <a:rPr lang="en-US" smtClean="0"/>
              <a:t>3/9/2014</a:t>
            </a:fld>
            <a:endParaRPr lang="en-US"/>
          </a:p>
        </p:txBody>
      </p:sp>
      <p:sp>
        <p:nvSpPr>
          <p:cNvPr id="18" name="عنصر نائب لرقم الشريحة 17"/>
          <p:cNvSpPr>
            <a:spLocks noGrp="1"/>
          </p:cNvSpPr>
          <p:nvPr>
            <p:ph type="sldNum" sz="quarter" idx="11"/>
          </p:nvPr>
        </p:nvSpPr>
        <p:spPr/>
        <p:txBody>
          <a:bodyPr rtlCol="0"/>
          <a:lstStyle/>
          <a:p>
            <a:fld id="{155CED3B-4D8B-4CF2-B3EB-F98A978E2159}" type="slidenum">
              <a:rPr lang="en-US" smtClean="0"/>
              <a:t>‹#›</a:t>
            </a:fld>
            <a:endParaRPr lang="en-US"/>
          </a:p>
        </p:txBody>
      </p:sp>
      <p:sp>
        <p:nvSpPr>
          <p:cNvPr id="21" name="عنصر نائب للتذييل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13A3C96-5BBD-4CF4-B6C8-84B43345A2C9}" type="datetimeFigureOut">
              <a:rPr lang="en-US" smtClean="0"/>
              <a:t>3/9/2014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155CED3B-4D8B-4CF2-B3EB-F98A978E215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13A3C96-5BBD-4CF4-B6C8-84B43345A2C9}" type="datetimeFigureOut">
              <a:rPr lang="en-US" smtClean="0"/>
              <a:t>3/9/2014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155CED3B-4D8B-4CF2-B3EB-F98A978E215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913A3C96-5BBD-4CF4-B6C8-84B43345A2C9}" type="datetimeFigureOut">
              <a:rPr lang="en-US" smtClean="0"/>
              <a:t>3/9/2014</a:t>
            </a:fld>
            <a:endParaRPr lang="en-US"/>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55CED3B-4D8B-4CF2-B3EB-F98A978E215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209800" y="1905000"/>
            <a:ext cx="6172200" cy="1894362"/>
          </a:xfrm>
        </p:spPr>
        <p:txBody>
          <a:bodyPr>
            <a:normAutofit/>
          </a:bodyPr>
          <a:lstStyle/>
          <a:p>
            <a:pPr algn="ctr"/>
            <a:r>
              <a:rPr lang="ar-SA" sz="4800" dirty="0" smtClean="0"/>
              <a:t>مقرر أساسيات علم البيئة</a:t>
            </a:r>
            <a:endParaRPr lang="en-US" sz="4800" dirty="0"/>
          </a:p>
        </p:txBody>
      </p:sp>
      <p:sp>
        <p:nvSpPr>
          <p:cNvPr id="3" name="عنوان فرعي 2"/>
          <p:cNvSpPr>
            <a:spLocks noGrp="1"/>
          </p:cNvSpPr>
          <p:nvPr>
            <p:ph type="subTitle" idx="1"/>
          </p:nvPr>
        </p:nvSpPr>
        <p:spPr>
          <a:xfrm>
            <a:off x="2286000" y="5003322"/>
            <a:ext cx="6172200" cy="787878"/>
          </a:xfrm>
        </p:spPr>
        <p:txBody>
          <a:bodyPr>
            <a:normAutofit/>
          </a:bodyPr>
          <a:lstStyle/>
          <a:p>
            <a:pPr algn="ctr" rtl="1"/>
            <a:r>
              <a:rPr lang="ar-SA" sz="3200" dirty="0" smtClean="0">
                <a:solidFill>
                  <a:schemeClr val="accent1">
                    <a:lumMod val="50000"/>
                  </a:schemeClr>
                </a:solidFill>
              </a:rPr>
              <a:t>                                   المحاضرة الرابعة</a:t>
            </a:r>
            <a:endParaRPr lang="en-US" sz="3200" dirty="0">
              <a:solidFill>
                <a:schemeClr val="accent1">
                  <a:lumMod val="50000"/>
                </a:schemeClr>
              </a:solidFill>
            </a:endParaRPr>
          </a:p>
        </p:txBody>
      </p:sp>
      <p:pic>
        <p:nvPicPr>
          <p:cNvPr id="5" name="صورة 4"/>
          <p:cNvPicPr/>
          <p:nvPr/>
        </p:nvPicPr>
        <p:blipFill>
          <a:blip r:embed="rId2" cstate="print"/>
          <a:srcRect/>
          <a:stretch>
            <a:fillRect/>
          </a:stretch>
        </p:blipFill>
        <p:spPr bwMode="auto">
          <a:xfrm>
            <a:off x="533400" y="3429000"/>
            <a:ext cx="1371600" cy="13716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صورة 5"/>
          <p:cNvPicPr/>
          <p:nvPr/>
        </p:nvPicPr>
        <p:blipFill>
          <a:blip r:embed="rId3" cstate="print"/>
          <a:srcRect/>
          <a:stretch>
            <a:fillRect/>
          </a:stretch>
        </p:blipFill>
        <p:spPr bwMode="auto">
          <a:xfrm>
            <a:off x="1219201" y="4876801"/>
            <a:ext cx="800100" cy="8096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صورة 6"/>
          <p:cNvPicPr/>
          <p:nvPr/>
        </p:nvPicPr>
        <p:blipFill>
          <a:blip r:embed="rId4" cstate="print"/>
          <a:srcRect/>
          <a:stretch>
            <a:fillRect/>
          </a:stretch>
        </p:blipFill>
        <p:spPr bwMode="auto">
          <a:xfrm>
            <a:off x="1905000" y="4495800"/>
            <a:ext cx="381000" cy="3810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صورة 7"/>
          <p:cNvPicPr/>
          <p:nvPr/>
        </p:nvPicPr>
        <p:blipFill>
          <a:blip r:embed="rId4" cstate="print"/>
          <a:srcRect/>
          <a:stretch>
            <a:fillRect/>
          </a:stretch>
        </p:blipFill>
        <p:spPr bwMode="auto">
          <a:xfrm>
            <a:off x="1600200" y="5791200"/>
            <a:ext cx="381000" cy="3810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صورة 8"/>
          <p:cNvPicPr/>
          <p:nvPr/>
        </p:nvPicPr>
        <p:blipFill>
          <a:blip r:embed="rId5" cstate="print"/>
          <a:srcRect/>
          <a:stretch>
            <a:fillRect/>
          </a:stretch>
        </p:blipFill>
        <p:spPr bwMode="auto">
          <a:xfrm>
            <a:off x="990600" y="5486400"/>
            <a:ext cx="228600" cy="2286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2400"/>
            <a:ext cx="7467600" cy="1265238"/>
          </a:xfrm>
        </p:spPr>
        <p:txBody>
          <a:bodyPr>
            <a:noAutofit/>
          </a:bodyPr>
          <a:lstStyle/>
          <a:p>
            <a:pPr lvl="0" algn="ctr" rtl="1"/>
            <a:r>
              <a:rPr lang="en-US" sz="4000" b="1" dirty="0" smtClean="0"/>
              <a:t/>
            </a:r>
            <a:br>
              <a:rPr lang="en-US" sz="4000" b="1" dirty="0" smtClean="0"/>
            </a:br>
            <a:r>
              <a:rPr lang="ar-SA" sz="4000" b="1" dirty="0" smtClean="0">
                <a:solidFill>
                  <a:srgbClr val="FF0000"/>
                </a:solidFill>
              </a:rPr>
              <a:t>3-الحرارة </a:t>
            </a:r>
            <a:r>
              <a:rPr lang="en-US" sz="4000" b="1" dirty="0" smtClean="0">
                <a:solidFill>
                  <a:srgbClr val="FF0000"/>
                </a:solidFill>
              </a:rPr>
              <a:t>Temperature</a:t>
            </a:r>
            <a:r>
              <a:rPr lang="en-US" sz="4000" b="1" dirty="0">
                <a:solidFill>
                  <a:srgbClr val="FF0000"/>
                </a:solidFill>
              </a:rPr>
              <a:t/>
            </a:r>
            <a:br>
              <a:rPr lang="en-US" sz="4000" b="1" dirty="0">
                <a:solidFill>
                  <a:srgbClr val="FF0000"/>
                </a:solidFill>
              </a:rPr>
            </a:br>
            <a:endParaRPr lang="en-US" sz="4000" b="1" dirty="0">
              <a:solidFill>
                <a:srgbClr val="FF0000"/>
              </a:solidFill>
            </a:endParaRPr>
          </a:p>
        </p:txBody>
      </p:sp>
      <p:sp>
        <p:nvSpPr>
          <p:cNvPr id="3" name="عنصر نائب للمحتوى 2"/>
          <p:cNvSpPr>
            <a:spLocks noGrp="1"/>
          </p:cNvSpPr>
          <p:nvPr>
            <p:ph sz="quarter" idx="1"/>
          </p:nvPr>
        </p:nvSpPr>
        <p:spPr>
          <a:xfrm>
            <a:off x="457200" y="1143000"/>
            <a:ext cx="7467600" cy="4873752"/>
          </a:xfrm>
        </p:spPr>
        <p:txBody>
          <a:bodyPr/>
          <a:lstStyle/>
          <a:p>
            <a:pPr algn="r" rtl="1"/>
            <a:r>
              <a:rPr lang="ar-SA" dirty="0"/>
              <a:t>تعد الحرارة </a:t>
            </a:r>
            <a:r>
              <a:rPr lang="en-US" dirty="0"/>
              <a:t>(Temperature) </a:t>
            </a:r>
            <a:r>
              <a:rPr lang="ar-SA" dirty="0"/>
              <a:t>مقياسا لكمية الطاقة الحرارية  </a:t>
            </a:r>
            <a:r>
              <a:rPr lang="en-US" dirty="0"/>
              <a:t>(Heat energy)</a:t>
            </a:r>
            <a:r>
              <a:rPr lang="ar-SA" dirty="0"/>
              <a:t> في النظام ، ويحدث عكس ذلك في حالة انخفاض الطاقة الحرارية . وتعتبر درجة الحرارة من أهم عناصر المناخ البيئية إذ يرتبط بها أيضاً عناصر مناخية أخرى مثل الضغط الجوي والرياح والرطوبة والتكثف وترجع حرارة الجو أساساً إلى مصدرين هما الإشعاع الشمسي المباشر والإشعاع المرتد من الأرض إلى الجو وهو الذي يلعب الدور الأساسي في تسخين الماء.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1143000"/>
            <a:ext cx="7467600" cy="4873752"/>
          </a:xfrm>
        </p:spPr>
        <p:txBody>
          <a:bodyPr/>
          <a:lstStyle/>
          <a:p>
            <a:pPr lvl="0" algn="r" rtl="1"/>
            <a:r>
              <a:rPr lang="ar-SA" b="1" dirty="0"/>
              <a:t>توزيع درجات الحرارة: </a:t>
            </a:r>
            <a:endParaRPr lang="en-US" b="1" dirty="0"/>
          </a:p>
          <a:p>
            <a:pPr algn="r"/>
            <a:r>
              <a:rPr lang="ar-SA" dirty="0"/>
              <a:t> إن متوسط درجة حرارة الهواء يتناقص تدريجياً اعتباراً من خط الاستواء باتجاه القطبين بمعدل نصف درجة مئوية لكل خط عرض. ويرجع ذلك إلى أن الأشعة الشمسية الساقطة على الأرض تصل بصورة أكثر ميلاً كلما ابتعدنا عن خط الاستواء واقتربنا من القطبين. وتبعاً لذلك فإن خطوط الحرارة المتساوية </a:t>
            </a:r>
            <a:r>
              <a:rPr lang="en-ZW" dirty="0"/>
              <a:t>(Isotherms)</a:t>
            </a:r>
            <a:r>
              <a:rPr lang="ar-SA" dirty="0"/>
              <a:t>- ويقصد بها الخطوط التي تصل بين الأماكن المتساوية في متوسط درجة حرارتها السنوية- يتوقع أن تكون موازية لخطوط العرض, غير أن هذا ليس بصحيح, ويرجع إلى التأثير المتباين للإشعاع الشمسي على سطح الأرض بما يحوي من ماء وتربة. فعلى سبيل المثال تختلف درجة حرارة الهواء فوق اليابسة من مكان لآخر, </a:t>
            </a:r>
            <a:endParaRPr lang="en-US" dirty="0"/>
          </a:p>
        </p:txBody>
      </p:sp>
    </p:spTree>
    <p:extLst>
      <p:ext uri="{BB962C8B-B14F-4D97-AF65-F5344CB8AC3E}">
        <p14:creationId xmlns:p14="http://schemas.microsoft.com/office/powerpoint/2010/main" val="23513758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عنصر نائب للمحتوى 4"/>
          <p:cNvGraphicFramePr>
            <a:graphicFrameLocks noGrp="1"/>
          </p:cNvGraphicFramePr>
          <p:nvPr>
            <p:ph sz="quarter" idx="1"/>
            <p:extLst>
              <p:ext uri="{D42A27DB-BD31-4B8C-83A1-F6EECF244321}">
                <p14:modId xmlns:p14="http://schemas.microsoft.com/office/powerpoint/2010/main" val="3362745346"/>
              </p:ext>
            </p:extLst>
          </p:nvPr>
        </p:nvGraphicFramePr>
        <p:xfrm>
          <a:off x="457200" y="1143000"/>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749741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4"/>
          <p:cNvGraphicFramePr>
            <a:graphicFrameLocks noGrp="1"/>
          </p:cNvGraphicFramePr>
          <p:nvPr>
            <p:extLst>
              <p:ext uri="{D42A27DB-BD31-4B8C-83A1-F6EECF244321}">
                <p14:modId xmlns:p14="http://schemas.microsoft.com/office/powerpoint/2010/main" val="563099428"/>
              </p:ext>
            </p:extLst>
          </p:nvPr>
        </p:nvGraphicFramePr>
        <p:xfrm>
          <a:off x="381000" y="609600"/>
          <a:ext cx="8229600" cy="6108742"/>
        </p:xfrm>
        <a:graphic>
          <a:graphicData uri="http://schemas.openxmlformats.org/drawingml/2006/table">
            <a:tbl>
              <a:tblPr firstRow="1" bandRow="1">
                <a:tableStyleId>{5C22544A-7EE6-4342-B048-85BDC9FD1C3A}</a:tableStyleId>
              </a:tblPr>
              <a:tblGrid>
                <a:gridCol w="4114800"/>
                <a:gridCol w="4114800"/>
              </a:tblGrid>
              <a:tr h="1262422">
                <a:tc gridSpan="2">
                  <a:txBody>
                    <a:bodyPr/>
                    <a:lstStyle/>
                    <a:p>
                      <a:pPr algn="ctr"/>
                      <a:endParaRPr lang="ar-SA" sz="2400" dirty="0" smtClean="0"/>
                    </a:p>
                    <a:p>
                      <a:pPr algn="ctr"/>
                      <a:r>
                        <a:rPr lang="ar-SA" sz="2800" dirty="0" smtClean="0">
                          <a:solidFill>
                            <a:srgbClr val="FF0000"/>
                          </a:solidFill>
                        </a:rPr>
                        <a:t> اهم هذه العوامل:  </a:t>
                      </a:r>
                    </a:p>
                    <a:p>
                      <a:pPr algn="ctr"/>
                      <a:endParaRPr lang="ar-SA" sz="2400" dirty="0" smtClean="0"/>
                    </a:p>
                  </a:txBody>
                  <a:tcPr anchor="ctr"/>
                </a:tc>
                <a:tc hMerge="1">
                  <a:txBody>
                    <a:bodyPr/>
                    <a:lstStyle/>
                    <a:p>
                      <a:endParaRPr lang="en-US" dirty="0"/>
                    </a:p>
                  </a:txBody>
                  <a:tcPr anchor="ctr"/>
                </a:tc>
              </a:tr>
              <a:tr h="71887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1" kern="1200" dirty="0" smtClean="0">
                          <a:solidFill>
                            <a:schemeClr val="dk1"/>
                          </a:solidFill>
                          <a:effectLst/>
                          <a:latin typeface="+mn-lt"/>
                          <a:ea typeface="+mn-ea"/>
                          <a:cs typeface="+mn-cs"/>
                        </a:rPr>
                        <a:t>التضاريس:</a:t>
                      </a:r>
                      <a:r>
                        <a:rPr kumimoji="0" lang="ar-SA" sz="1800" kern="1200" dirty="0" smtClean="0">
                          <a:solidFill>
                            <a:schemeClr val="dk1"/>
                          </a:solidFill>
                          <a:effectLst/>
                          <a:latin typeface="+mn-lt"/>
                          <a:ea typeface="+mn-ea"/>
                          <a:cs typeface="+mn-cs"/>
                        </a:rPr>
                        <a:t> </a:t>
                      </a:r>
                      <a:r>
                        <a:rPr kumimoji="0" lang="en-US" sz="1800" kern="1200" dirty="0" smtClean="0">
                          <a:solidFill>
                            <a:schemeClr val="dk1"/>
                          </a:solidFill>
                          <a:effectLst/>
                          <a:latin typeface="+mn-lt"/>
                          <a:ea typeface="+mn-ea"/>
                          <a:cs typeface="+mn-cs"/>
                        </a:rPr>
                        <a:t>-2</a:t>
                      </a:r>
                    </a:p>
                    <a:p>
                      <a:pPr algn="ctr"/>
                      <a:endParaRPr lang="en-US" sz="2400" b="1" dirty="0"/>
                    </a:p>
                  </a:txBody>
                  <a:tcPr anchor="ctr"/>
                </a:tc>
                <a:tc>
                  <a:txBody>
                    <a:bodyPr/>
                    <a:lstStyle/>
                    <a:p>
                      <a:pPr lvl="0" rtl="1"/>
                      <a:r>
                        <a:rPr kumimoji="0" lang="ar-SA" sz="1800" b="1" kern="1200" dirty="0" smtClean="0">
                          <a:solidFill>
                            <a:schemeClr val="dk1"/>
                          </a:solidFill>
                          <a:effectLst/>
                          <a:latin typeface="+mn-lt"/>
                          <a:ea typeface="+mn-ea"/>
                          <a:cs typeface="+mn-cs"/>
                        </a:rPr>
                        <a:t>1-عامل القرب والبعد عن المحيطات والبحار: </a:t>
                      </a:r>
                      <a:endParaRPr kumimoji="0" lang="en-US" sz="1800" b="1" kern="1200" dirty="0">
                        <a:solidFill>
                          <a:schemeClr val="dk1"/>
                        </a:solidFill>
                        <a:effectLst/>
                        <a:latin typeface="+mn-lt"/>
                        <a:ea typeface="+mn-ea"/>
                        <a:cs typeface="+mn-cs"/>
                      </a:endParaRPr>
                    </a:p>
                  </a:txBody>
                  <a:tcPr anchor="ctr"/>
                </a:tc>
              </a:tr>
              <a:tr h="3261258">
                <a:tc>
                  <a:txBody>
                    <a:bodyPr/>
                    <a:lstStyle/>
                    <a:p>
                      <a:pPr algn="r" rtl="1"/>
                      <a:r>
                        <a:rPr kumimoji="0" lang="ar-SA" sz="1800" kern="1200" dirty="0" smtClean="0">
                          <a:solidFill>
                            <a:schemeClr val="dk1"/>
                          </a:solidFill>
                          <a:effectLst/>
                          <a:latin typeface="+mn-lt"/>
                          <a:ea typeface="+mn-ea"/>
                          <a:cs typeface="+mn-cs"/>
                        </a:rPr>
                        <a:t>تنخفض درجة الحرارة في المناطق المرتفعة ويقاس الارتفاع عادة بالنسبة إلى مستوى سطح البحر فتنخفض درجة الحرارة بمعدل نصف درجة تقريباً لكل 100م . وذلك للبعد عن الأرض التي تعتبر مصدر للإشعاع الحراري ( إذ أنها تعكس بعض الطاقة الشمسية كما أنها ترد جزء آخر إلى الهواء الذي يعلوها ) . </a:t>
                      </a:r>
                      <a:endParaRPr kumimoji="0" lang="en-US" sz="1800" kern="1200" dirty="0">
                        <a:solidFill>
                          <a:schemeClr val="dk1"/>
                        </a:solidFill>
                        <a:effectLst/>
                        <a:latin typeface="+mn-lt"/>
                        <a:ea typeface="+mn-ea"/>
                        <a:cs typeface="+mn-cs"/>
                      </a:endParaRPr>
                    </a:p>
                  </a:txBody>
                  <a:tcPr anchor="ctr"/>
                </a:tc>
                <a:tc>
                  <a:txBody>
                    <a:bodyPr/>
                    <a:lstStyle/>
                    <a:p>
                      <a:pPr algn="r" rtl="1"/>
                      <a:r>
                        <a:rPr kumimoji="0" lang="ar-SA" sz="1800" kern="1200" dirty="0" smtClean="0">
                          <a:solidFill>
                            <a:schemeClr val="dk1"/>
                          </a:solidFill>
                          <a:effectLst/>
                          <a:latin typeface="+mn-lt"/>
                          <a:ea typeface="+mn-ea"/>
                          <a:cs typeface="+mn-cs"/>
                        </a:rPr>
                        <a:t>تتأثر المناطق الساحلية بنسيم البحر الذي يكون محملاً بكميات كبيرة من بخار الماء الذي يعمل على امتصاص جزء من الإشعاع الشمسي الساقط أثناء النهار كما يقلل فقدان الإشعاع الأرضي أثناء الليل فتتميز المناطق الساحلية باعتدال درجات حرارتها وبصغر المدى الحراري اليومي والفصلي . وعلى العكس فتتميز المناطق الداخلية بتطرف درجات حرارتها واتساع المدى اليومي والفصلي لدرجة حرارة هوائها لقلة الرطوبة التي تعمل على تنظيم تأثير الإشعاع الحراري ليلاً ونهاراً. </a:t>
                      </a:r>
                      <a:endParaRPr kumimoji="0" lang="en-US" sz="1800" kern="1200" dirty="0" smtClean="0">
                        <a:solidFill>
                          <a:schemeClr val="dk1"/>
                        </a:solidFill>
                        <a:effectLst/>
                        <a:latin typeface="+mn-lt"/>
                        <a:ea typeface="+mn-ea"/>
                        <a:cs typeface="+mn-cs"/>
                      </a:endParaRPr>
                    </a:p>
                    <a:p>
                      <a:pPr algn="r" rtl="1">
                        <a:lnSpc>
                          <a:spcPct val="150000"/>
                        </a:lnSpc>
                        <a:buFont typeface="Arial" pitchFamily="34" charset="0"/>
                        <a:buChar char="•"/>
                      </a:pPr>
                      <a:endParaRPr kumimoji="0" lang="ar-SA" sz="2400" b="0" kern="1200" dirty="0" smtClean="0">
                        <a:solidFill>
                          <a:schemeClr val="dk1"/>
                        </a:solidFill>
                        <a:latin typeface="+mn-lt"/>
                        <a:ea typeface="+mn-ea"/>
                        <a:cs typeface="+mn-cs"/>
                      </a:endParaRPr>
                    </a:p>
                    <a:p>
                      <a:pPr algn="r" rtl="1"/>
                      <a:endParaRPr kumimoji="0" lang="ar-SA" sz="2400" b="0" kern="1200" dirty="0" smtClean="0">
                        <a:solidFill>
                          <a:schemeClr val="dk1"/>
                        </a:solidFill>
                        <a:latin typeface="+mn-lt"/>
                        <a:ea typeface="+mn-ea"/>
                        <a:cs typeface="+mn-cs"/>
                      </a:endParaRPr>
                    </a:p>
                    <a:p>
                      <a:pPr algn="r" rtl="1"/>
                      <a:endParaRPr lang="en-US" sz="2400" dirty="0"/>
                    </a:p>
                  </a:txBody>
                  <a:tcPr anchor="ct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4"/>
          <p:cNvGraphicFramePr>
            <a:graphicFrameLocks noGrp="1"/>
          </p:cNvGraphicFramePr>
          <p:nvPr>
            <p:extLst>
              <p:ext uri="{D42A27DB-BD31-4B8C-83A1-F6EECF244321}">
                <p14:modId xmlns:p14="http://schemas.microsoft.com/office/powerpoint/2010/main" val="2678185394"/>
              </p:ext>
            </p:extLst>
          </p:nvPr>
        </p:nvGraphicFramePr>
        <p:xfrm>
          <a:off x="381000" y="609600"/>
          <a:ext cx="8229600" cy="5560000"/>
        </p:xfrm>
        <a:graphic>
          <a:graphicData uri="http://schemas.openxmlformats.org/drawingml/2006/table">
            <a:tbl>
              <a:tblPr firstRow="1" bandRow="1">
                <a:tableStyleId>{5C22544A-7EE6-4342-B048-85BDC9FD1C3A}</a:tableStyleId>
              </a:tblPr>
              <a:tblGrid>
                <a:gridCol w="4114800"/>
                <a:gridCol w="4114800"/>
              </a:tblGrid>
              <a:tr h="1262422">
                <a:tc gridSpan="2">
                  <a:txBody>
                    <a:bodyPr/>
                    <a:lstStyle/>
                    <a:p>
                      <a:pPr algn="ctr"/>
                      <a:endParaRPr lang="ar-SA" sz="2400" dirty="0" smtClean="0"/>
                    </a:p>
                    <a:p>
                      <a:pPr algn="ctr"/>
                      <a:r>
                        <a:rPr lang="ar-SA" sz="2400" dirty="0" smtClean="0"/>
                        <a:t> </a:t>
                      </a:r>
                      <a:r>
                        <a:rPr lang="ar-SA" sz="2800" dirty="0" smtClean="0">
                          <a:solidFill>
                            <a:srgbClr val="FF0000"/>
                          </a:solidFill>
                        </a:rPr>
                        <a:t>تابع العوامل:  </a:t>
                      </a:r>
                      <a:endParaRPr lang="ar-SA" sz="2400" dirty="0" smtClean="0">
                        <a:solidFill>
                          <a:srgbClr val="FF0000"/>
                        </a:solidFill>
                      </a:endParaRPr>
                    </a:p>
                    <a:p>
                      <a:pPr algn="ctr"/>
                      <a:endParaRPr lang="ar-SA" sz="2400" dirty="0" smtClean="0"/>
                    </a:p>
                  </a:txBody>
                  <a:tcPr anchor="ctr"/>
                </a:tc>
                <a:tc hMerge="1">
                  <a:txBody>
                    <a:bodyPr/>
                    <a:lstStyle/>
                    <a:p>
                      <a:endParaRPr lang="en-US" dirty="0"/>
                    </a:p>
                  </a:txBody>
                  <a:tcPr anchor="ctr"/>
                </a:tc>
              </a:tr>
              <a:tr h="718879">
                <a:tc>
                  <a:txBody>
                    <a:bodyPr/>
                    <a:lstStyle/>
                    <a:p>
                      <a:pPr lvl="0" algn="ctr" rtl="1"/>
                      <a:endParaRPr kumimoji="0" lang="ar-SA" sz="1800" b="1" kern="1200" dirty="0" smtClean="0">
                        <a:solidFill>
                          <a:schemeClr val="dk1"/>
                        </a:solidFill>
                        <a:effectLst/>
                        <a:latin typeface="+mn-lt"/>
                        <a:ea typeface="+mn-ea"/>
                        <a:cs typeface="+mn-cs"/>
                      </a:endParaRPr>
                    </a:p>
                    <a:p>
                      <a:pPr lvl="0" algn="ctr" rtl="1"/>
                      <a:r>
                        <a:rPr kumimoji="0" lang="ar-SA" sz="2000" b="1" kern="1200" dirty="0" smtClean="0">
                          <a:solidFill>
                            <a:schemeClr val="dk1"/>
                          </a:solidFill>
                          <a:effectLst/>
                          <a:latin typeface="+mn-lt"/>
                          <a:ea typeface="+mn-ea"/>
                          <a:cs typeface="+mn-cs"/>
                        </a:rPr>
                        <a:t>4-الغطاء النباتي: </a:t>
                      </a:r>
                      <a:endParaRPr kumimoji="0" lang="en-US" sz="2000" b="1" kern="1200" dirty="0" smtClean="0">
                        <a:solidFill>
                          <a:schemeClr val="dk1"/>
                        </a:solidFill>
                        <a:effectLst/>
                        <a:latin typeface="+mn-lt"/>
                        <a:ea typeface="+mn-ea"/>
                        <a:cs typeface="+mn-cs"/>
                      </a:endParaRPr>
                    </a:p>
                    <a:p>
                      <a:pPr algn="ctr"/>
                      <a:endParaRPr lang="en-US" sz="2400" b="1" dirty="0"/>
                    </a:p>
                  </a:txBody>
                  <a:tcPr anchor="ctr"/>
                </a:tc>
                <a:tc>
                  <a:txBody>
                    <a:bodyPr/>
                    <a:lstStyle/>
                    <a:p>
                      <a:pPr lvl="0" algn="ctr" rtl="1"/>
                      <a:r>
                        <a:rPr kumimoji="0" lang="ar-SA" sz="2000" b="1" kern="1200" dirty="0" smtClean="0">
                          <a:solidFill>
                            <a:schemeClr val="dk1"/>
                          </a:solidFill>
                          <a:effectLst/>
                          <a:latin typeface="+mn-lt"/>
                          <a:ea typeface="+mn-ea"/>
                          <a:cs typeface="+mn-cs"/>
                        </a:rPr>
                        <a:t>3-الرياح:</a:t>
                      </a:r>
                      <a:endParaRPr kumimoji="0" lang="en-US" sz="2000" b="1" kern="1200" dirty="0">
                        <a:solidFill>
                          <a:schemeClr val="dk1"/>
                        </a:solidFill>
                        <a:effectLst/>
                        <a:latin typeface="+mn-lt"/>
                        <a:ea typeface="+mn-ea"/>
                        <a:cs typeface="+mn-cs"/>
                      </a:endParaRPr>
                    </a:p>
                  </a:txBody>
                  <a:tcPr anchor="ctr"/>
                </a:tc>
              </a:tr>
              <a:tr h="3261258">
                <a:tc>
                  <a:txBody>
                    <a:bodyPr/>
                    <a:lstStyle/>
                    <a:p>
                      <a:pPr algn="r" rtl="1"/>
                      <a:r>
                        <a:rPr kumimoji="0" lang="ar-SA" sz="1800" kern="1200" dirty="0" smtClean="0">
                          <a:solidFill>
                            <a:schemeClr val="dk1"/>
                          </a:solidFill>
                          <a:effectLst/>
                          <a:latin typeface="+mn-lt"/>
                          <a:ea typeface="+mn-ea"/>
                          <a:cs typeface="+mn-cs"/>
                        </a:rPr>
                        <a:t>يؤثر الغطاء النباتي الكثيف على تلطيف درجة حرارة الهواء . حيث يستغل جزء من الطاقة الشمسية في العمليات الحيوية وتزداد نسبة بخار الماء من النتح وخلافه ، كما يعوق الغطاء النباتي تقليل التيارات الهوائية وبالتالي تزيد نسبة بخار الماء المتواجد مصاحباً للغطاء النباتي فيميل عادة المناخ داخل التكوينات النباتية نحو الاعتدال . </a:t>
                      </a:r>
                      <a:endParaRPr kumimoji="0" lang="en-US" sz="1800" kern="1200" dirty="0" smtClean="0">
                        <a:solidFill>
                          <a:schemeClr val="dk1"/>
                        </a:solidFill>
                        <a:effectLst/>
                        <a:latin typeface="+mn-lt"/>
                        <a:ea typeface="+mn-ea"/>
                        <a:cs typeface="+mn-cs"/>
                      </a:endParaRPr>
                    </a:p>
                    <a:p>
                      <a:pPr rtl="1"/>
                      <a:r>
                        <a:rPr kumimoji="0" lang="ar-SA" sz="1800" kern="1200" dirty="0" smtClean="0">
                          <a:solidFill>
                            <a:schemeClr val="dk1"/>
                          </a:solidFill>
                          <a:effectLst/>
                          <a:latin typeface="+mn-lt"/>
                          <a:ea typeface="+mn-ea"/>
                          <a:cs typeface="+mn-cs"/>
                        </a:rPr>
                        <a:t> </a:t>
                      </a:r>
                      <a:endParaRPr kumimoji="0" lang="en-US" sz="1800" kern="1200" dirty="0" smtClean="0">
                        <a:solidFill>
                          <a:schemeClr val="dk1"/>
                        </a:solidFill>
                        <a:effectLst/>
                        <a:latin typeface="+mn-lt"/>
                        <a:ea typeface="+mn-ea"/>
                        <a:cs typeface="+mn-cs"/>
                      </a:endParaRPr>
                    </a:p>
                    <a:p>
                      <a:pPr algn="r" rtl="1"/>
                      <a:endParaRPr kumimoji="0" lang="en-US" sz="1800" kern="1200" dirty="0">
                        <a:solidFill>
                          <a:schemeClr val="dk1"/>
                        </a:solidFill>
                        <a:effectLst/>
                        <a:latin typeface="+mn-lt"/>
                        <a:ea typeface="+mn-ea"/>
                        <a:cs typeface="+mn-cs"/>
                      </a:endParaRPr>
                    </a:p>
                  </a:txBody>
                  <a:tcPr anchor="ctr"/>
                </a:tc>
                <a:tc>
                  <a:txBody>
                    <a:bodyPr/>
                    <a:lstStyle/>
                    <a:p>
                      <a:pPr algn="r" rtl="1"/>
                      <a:r>
                        <a:rPr kumimoji="0" lang="ar-SA" sz="1800" kern="1200" dirty="0" smtClean="0">
                          <a:solidFill>
                            <a:schemeClr val="dk1"/>
                          </a:solidFill>
                          <a:effectLst/>
                          <a:latin typeface="+mn-lt"/>
                          <a:ea typeface="+mn-ea"/>
                          <a:cs typeface="+mn-cs"/>
                        </a:rPr>
                        <a:t>ترتبط الرياح بالتيارات البحرية ( حركة المياه السطحية في المحيطات والبحار ) ، فالرياح القادمة من المناطق الحارة ترفع درجة حرارة الهواء والرياح الواردة من المناطق الباردة تؤدي لخفض درجة حرارة الهواء وتسبب البرودة . </a:t>
                      </a:r>
                      <a:endParaRPr kumimoji="0" lang="en-US" sz="1800" kern="1200" dirty="0" smtClean="0">
                        <a:solidFill>
                          <a:schemeClr val="dk1"/>
                        </a:solidFill>
                        <a:effectLst/>
                        <a:latin typeface="+mn-lt"/>
                        <a:ea typeface="+mn-ea"/>
                        <a:cs typeface="+mn-cs"/>
                      </a:endParaRPr>
                    </a:p>
                    <a:p>
                      <a:pPr algn="r" rtl="1">
                        <a:lnSpc>
                          <a:spcPct val="150000"/>
                        </a:lnSpc>
                        <a:buFont typeface="Arial" pitchFamily="34" charset="0"/>
                        <a:buChar char="•"/>
                      </a:pPr>
                      <a:endParaRPr kumimoji="0" lang="ar-SA" sz="2400" b="0" kern="1200" dirty="0" smtClean="0">
                        <a:solidFill>
                          <a:schemeClr val="dk1"/>
                        </a:solidFill>
                        <a:latin typeface="+mn-lt"/>
                        <a:ea typeface="+mn-ea"/>
                        <a:cs typeface="+mn-cs"/>
                      </a:endParaRPr>
                    </a:p>
                    <a:p>
                      <a:pPr algn="r" rtl="1"/>
                      <a:endParaRPr kumimoji="0" lang="ar-SA" sz="2400" b="0" kern="1200" dirty="0" smtClean="0">
                        <a:solidFill>
                          <a:schemeClr val="dk1"/>
                        </a:solidFill>
                        <a:latin typeface="+mn-lt"/>
                        <a:ea typeface="+mn-ea"/>
                        <a:cs typeface="+mn-cs"/>
                      </a:endParaRPr>
                    </a:p>
                    <a:p>
                      <a:pPr algn="r" rtl="1"/>
                      <a:endParaRPr lang="en-US" sz="2400" dirty="0"/>
                    </a:p>
                  </a:txBody>
                  <a:tcPr anchor="ctr"/>
                </a:tc>
              </a:tr>
            </a:tbl>
          </a:graphicData>
        </a:graphic>
      </p:graphicFrame>
    </p:spTree>
    <p:extLst>
      <p:ext uri="{BB962C8B-B14F-4D97-AF65-F5344CB8AC3E}">
        <p14:creationId xmlns:p14="http://schemas.microsoft.com/office/powerpoint/2010/main" val="38295795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52400" y="386715"/>
            <a:ext cx="8458200" cy="984885"/>
          </a:xfrm>
          <a:prstGeom prst="rect">
            <a:avLst/>
          </a:prstGeom>
          <a:solidFill>
            <a:schemeClr val="bg1"/>
          </a:solidFill>
          <a:ln>
            <a:solidFill>
              <a:schemeClr val="bg1"/>
            </a:solidFill>
          </a:ln>
        </p:spPr>
        <p:txBody>
          <a:bodyPr wrap="square">
            <a:spAutoFit/>
          </a:bodyPr>
          <a:lstStyle/>
          <a:p>
            <a:pPr rtl="1"/>
            <a:endParaRPr lang="en-US" sz="2000" b="1" dirty="0"/>
          </a:p>
          <a:p>
            <a:pPr lvl="0" algn="r" rtl="1"/>
            <a:r>
              <a:rPr lang="ar-SA" sz="2000" b="1" dirty="0">
                <a:solidFill>
                  <a:srgbClr val="FF0000"/>
                </a:solidFill>
              </a:rPr>
              <a:t>المناطق الحرارية العامة على سطح الكرة الأرضية : </a:t>
            </a:r>
            <a:endParaRPr lang="en-US" sz="2000" b="1" dirty="0">
              <a:solidFill>
                <a:srgbClr val="FF0000"/>
              </a:solidFill>
            </a:endParaRPr>
          </a:p>
          <a:p>
            <a:pPr algn="r" rtl="1"/>
            <a:r>
              <a:rPr lang="ar-SA" smtClean="0"/>
              <a:t> </a:t>
            </a:r>
            <a:endParaRPr lang="en-US" dirty="0"/>
          </a:p>
        </p:txBody>
      </p:sp>
      <p:graphicFrame>
        <p:nvGraphicFramePr>
          <p:cNvPr id="3" name="رسم تخطيطي 2"/>
          <p:cNvGraphicFramePr/>
          <p:nvPr>
            <p:extLst>
              <p:ext uri="{D42A27DB-BD31-4B8C-83A1-F6EECF244321}">
                <p14:modId xmlns:p14="http://schemas.microsoft.com/office/powerpoint/2010/main" val="772969284"/>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مستطيل 16"/>
          <p:cNvSpPr/>
          <p:nvPr/>
        </p:nvSpPr>
        <p:spPr>
          <a:xfrm>
            <a:off x="3352800" y="2209800"/>
            <a:ext cx="381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مستطيل 17"/>
          <p:cNvSpPr/>
          <p:nvPr/>
        </p:nvSpPr>
        <p:spPr>
          <a:xfrm>
            <a:off x="1676400" y="2133600"/>
            <a:ext cx="381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صورة 18"/>
          <p:cNvPicPr/>
          <p:nvPr/>
        </p:nvPicPr>
        <p:blipFill>
          <a:blip r:embed="rId2">
            <a:duotone>
              <a:prstClr val="black"/>
              <a:schemeClr val="accent6">
                <a:tint val="45000"/>
                <a:satMod val="400000"/>
              </a:schemeClr>
            </a:duotone>
          </a:blip>
          <a:srcRect/>
          <a:stretch>
            <a:fillRect/>
          </a:stretch>
        </p:blipFill>
        <p:spPr bwMode="auto">
          <a:xfrm>
            <a:off x="685800" y="1219200"/>
            <a:ext cx="7620000" cy="3962400"/>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مستطيل 1"/>
          <p:cNvSpPr/>
          <p:nvPr/>
        </p:nvSpPr>
        <p:spPr>
          <a:xfrm>
            <a:off x="685800" y="5181600"/>
            <a:ext cx="7620000" cy="533400"/>
          </a:xfrm>
          <a:prstGeom prst="rect">
            <a:avLst/>
          </a:prstGeom>
          <a:solidFill>
            <a:srgbClr val="FFE18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SA" sz="2000" b="1" dirty="0">
                <a:solidFill>
                  <a:schemeClr val="accent6"/>
                </a:solidFill>
              </a:rPr>
              <a:t>الشكل(8-3 - أ): يوضح المناطق الحرارية حسب تصنيف كوبن .</a:t>
            </a:r>
            <a:endParaRPr lang="en-US" sz="2000" b="1" dirty="0">
              <a:solidFill>
                <a:schemeClr val="accent6"/>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6"/>
          <p:cNvSpPr/>
          <p:nvPr/>
        </p:nvSpPr>
        <p:spPr>
          <a:xfrm>
            <a:off x="533400" y="6019800"/>
            <a:ext cx="7467600" cy="369332"/>
          </a:xfrm>
          <a:prstGeom prst="rect">
            <a:avLst/>
          </a:prstGeom>
        </p:spPr>
        <p:txBody>
          <a:bodyPr wrap="square">
            <a:spAutoFit/>
          </a:bodyPr>
          <a:lstStyle/>
          <a:p>
            <a:pPr algn="r" rtl="1"/>
            <a:r>
              <a:rPr lang="ar-SA" dirty="0"/>
              <a:t> </a:t>
            </a:r>
            <a:endParaRPr lang="en-US" b="1" dirty="0"/>
          </a:p>
        </p:txBody>
      </p:sp>
      <p:pic>
        <p:nvPicPr>
          <p:cNvPr id="8" name="صورة 7"/>
          <p:cNvPicPr/>
          <p:nvPr/>
        </p:nvPicPr>
        <p:blipFill>
          <a:blip r:embed="rId2"/>
          <a:srcRect/>
          <a:stretch>
            <a:fillRect/>
          </a:stretch>
        </p:blipFill>
        <p:spPr bwMode="auto">
          <a:xfrm>
            <a:off x="914401" y="1219200"/>
            <a:ext cx="7086600" cy="4191000"/>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2" name="مستطيل 1"/>
          <p:cNvSpPr/>
          <p:nvPr/>
        </p:nvSpPr>
        <p:spPr>
          <a:xfrm>
            <a:off x="914402" y="5410200"/>
            <a:ext cx="7086600" cy="609600"/>
          </a:xfrm>
          <a:prstGeom prst="rect">
            <a:avLst/>
          </a:prstGeom>
          <a:solidFill>
            <a:srgbClr val="FFE18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SA" sz="2000" b="1" dirty="0">
                <a:solidFill>
                  <a:schemeClr val="accent6"/>
                </a:solidFill>
              </a:rPr>
              <a:t>شكل (8-3-ب): يوضح المناطق الحرارية حسب تصنيف كوبن </a:t>
            </a:r>
            <a:r>
              <a:rPr lang="en-US" sz="2000" b="1" dirty="0">
                <a:solidFill>
                  <a:schemeClr val="accent6"/>
                </a:solidFill>
              </a:rPr>
              <a:t>(</a:t>
            </a:r>
            <a:r>
              <a:rPr lang="en-US" sz="2000" b="1" dirty="0" err="1">
                <a:solidFill>
                  <a:schemeClr val="accent6"/>
                </a:solidFill>
              </a:rPr>
              <a:t>Koppen</a:t>
            </a:r>
            <a:r>
              <a:rPr lang="en-US" sz="2000" b="1" dirty="0">
                <a:solidFill>
                  <a:schemeClr val="accent6"/>
                </a:solidFill>
              </a:rPr>
              <a:t>)</a:t>
            </a:r>
            <a:r>
              <a:rPr lang="ar-SA" sz="2000" b="1" dirty="0">
                <a:solidFill>
                  <a:schemeClr val="accent6"/>
                </a:solidFill>
              </a:rPr>
              <a:t>.</a:t>
            </a:r>
            <a:endParaRPr lang="en-US" sz="2000" b="1" dirty="0">
              <a:solidFill>
                <a:schemeClr val="accent6"/>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609600" y="838200"/>
            <a:ext cx="7924800" cy="1143000"/>
          </a:xfrm>
          <a:prstGeom prst="rect">
            <a:avLst/>
          </a:prstGeom>
          <a:solidFill>
            <a:srgbClr val="90F8C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SA" sz="2000" b="1" dirty="0">
                <a:solidFill>
                  <a:schemeClr val="tx1"/>
                </a:solidFill>
              </a:rPr>
              <a:t>النطاق المداري </a:t>
            </a:r>
            <a:r>
              <a:rPr lang="en-US" sz="2000" b="1" dirty="0">
                <a:solidFill>
                  <a:schemeClr val="tx1"/>
                </a:solidFill>
              </a:rPr>
              <a:t> Tropical zone</a:t>
            </a:r>
            <a:r>
              <a:rPr lang="ar-SA" sz="2000" b="1" dirty="0">
                <a:solidFill>
                  <a:schemeClr val="tx1"/>
                </a:solidFill>
              </a:rPr>
              <a:t> .</a:t>
            </a:r>
            <a:endParaRPr lang="en-US" sz="2000" b="1" dirty="0">
              <a:solidFill>
                <a:schemeClr val="tx1"/>
              </a:solidFill>
            </a:endParaRPr>
          </a:p>
          <a:p>
            <a:pPr algn="r" rtl="1"/>
            <a:r>
              <a:rPr lang="ar-SA" sz="2000" dirty="0">
                <a:solidFill>
                  <a:schemeClr val="tx1"/>
                </a:solidFill>
              </a:rPr>
              <a:t>في هذا النطاق لا يقل متوسط الحرارة الشهري عن 20م في أي شهر من أشهر السنة</a:t>
            </a:r>
            <a:r>
              <a:rPr lang="ar-SA" sz="2000" b="1" dirty="0">
                <a:solidFill>
                  <a:schemeClr val="tx1"/>
                </a:solidFill>
              </a:rPr>
              <a:t>.</a:t>
            </a:r>
            <a:endParaRPr lang="en-US" sz="2000" b="1" dirty="0">
              <a:solidFill>
                <a:schemeClr val="tx1"/>
              </a:solidFill>
            </a:endParaRPr>
          </a:p>
        </p:txBody>
      </p:sp>
      <p:sp>
        <p:nvSpPr>
          <p:cNvPr id="5" name="مستطيل 4"/>
          <p:cNvSpPr/>
          <p:nvPr/>
        </p:nvSpPr>
        <p:spPr>
          <a:xfrm>
            <a:off x="609600" y="2590800"/>
            <a:ext cx="7924800" cy="1066800"/>
          </a:xfrm>
          <a:prstGeom prst="rect">
            <a:avLst/>
          </a:prstGeom>
          <a:solidFill>
            <a:srgbClr val="E1E9F7"/>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rtl="1"/>
            <a:r>
              <a:rPr lang="ar-SA" b="1" dirty="0">
                <a:solidFill>
                  <a:schemeClr val="tx1"/>
                </a:solidFill>
              </a:rPr>
              <a:t>النطاقات شبه المدارية </a:t>
            </a:r>
            <a:r>
              <a:rPr lang="en-US" b="1" dirty="0">
                <a:solidFill>
                  <a:schemeClr val="tx1"/>
                </a:solidFill>
              </a:rPr>
              <a:t> Subtropical zones</a:t>
            </a:r>
            <a:r>
              <a:rPr lang="ar-SA" b="1" dirty="0">
                <a:solidFill>
                  <a:schemeClr val="tx1"/>
                </a:solidFill>
              </a:rPr>
              <a:t> ( نطاقين ) </a:t>
            </a:r>
            <a:r>
              <a:rPr lang="ar-SA" dirty="0">
                <a:solidFill>
                  <a:schemeClr val="tx1"/>
                </a:solidFill>
              </a:rPr>
              <a:t>.</a:t>
            </a:r>
            <a:endParaRPr lang="en-US" dirty="0">
              <a:solidFill>
                <a:schemeClr val="tx1"/>
              </a:solidFill>
            </a:endParaRPr>
          </a:p>
          <a:p>
            <a:pPr algn="r" rtl="1"/>
            <a:r>
              <a:rPr lang="ar-SA" dirty="0">
                <a:solidFill>
                  <a:schemeClr val="tx1"/>
                </a:solidFill>
              </a:rPr>
              <a:t>في هذه النطاقات تتراوح درجة حرارة أحد فصول السنة من 10-20م بينما يكون في الفصل الآخر أكثر من 20م.</a:t>
            </a:r>
            <a:endParaRPr lang="en-US" dirty="0">
              <a:solidFill>
                <a:schemeClr val="tx1"/>
              </a:solidFill>
            </a:endParaRPr>
          </a:p>
        </p:txBody>
      </p:sp>
      <p:sp>
        <p:nvSpPr>
          <p:cNvPr id="7" name="مستطيل 6"/>
          <p:cNvSpPr/>
          <p:nvPr/>
        </p:nvSpPr>
        <p:spPr>
          <a:xfrm>
            <a:off x="762000" y="4419600"/>
            <a:ext cx="7772400" cy="990600"/>
          </a:xfrm>
          <a:prstGeom prst="rect">
            <a:avLst/>
          </a:prstGeom>
          <a:solidFill>
            <a:srgbClr val="FCF1C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rtl="1"/>
            <a:r>
              <a:rPr lang="ar-SA" b="1" dirty="0">
                <a:solidFill>
                  <a:schemeClr val="tx1"/>
                </a:solidFill>
              </a:rPr>
              <a:t>النطاقات المعتدلة </a:t>
            </a:r>
            <a:r>
              <a:rPr lang="en-US" b="1" dirty="0">
                <a:solidFill>
                  <a:schemeClr val="tx1"/>
                </a:solidFill>
              </a:rPr>
              <a:t> Temperate zones</a:t>
            </a:r>
            <a:r>
              <a:rPr lang="ar-SA" b="1" dirty="0">
                <a:solidFill>
                  <a:schemeClr val="tx1"/>
                </a:solidFill>
              </a:rPr>
              <a:t> ( نطاقين ) .</a:t>
            </a:r>
            <a:endParaRPr lang="en-US" b="1" dirty="0">
              <a:solidFill>
                <a:schemeClr val="tx1"/>
              </a:solidFill>
            </a:endParaRPr>
          </a:p>
          <a:p>
            <a:pPr algn="r" rtl="1"/>
            <a:r>
              <a:rPr lang="ar-SA" dirty="0">
                <a:solidFill>
                  <a:schemeClr val="tx1"/>
                </a:solidFill>
              </a:rPr>
              <a:t>يمتاز هذا النطاق بوجود فصل طويل يتراوح المتوسط الشهري لدرجة الحرارة من 10-20م وفي باقي أشهر السنة ينخفض متوسط درجة الحرارة عن 10م.</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609600" y="838200"/>
            <a:ext cx="7924800" cy="1143000"/>
          </a:xfrm>
          <a:prstGeom prst="rect">
            <a:avLst/>
          </a:prstGeom>
          <a:solidFill>
            <a:srgbClr val="FFD4B7"/>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rtl="1"/>
            <a:r>
              <a:rPr lang="ar-SA" sz="2000" b="1" dirty="0">
                <a:solidFill>
                  <a:schemeClr val="tx1"/>
                </a:solidFill>
              </a:rPr>
              <a:t>النطاقات الباردة </a:t>
            </a:r>
            <a:r>
              <a:rPr lang="en-US" sz="2000" b="1" dirty="0">
                <a:solidFill>
                  <a:schemeClr val="tx1"/>
                </a:solidFill>
              </a:rPr>
              <a:t> Cold zones</a:t>
            </a:r>
            <a:r>
              <a:rPr lang="ar-SA" sz="2000" b="1" dirty="0">
                <a:solidFill>
                  <a:schemeClr val="tx1"/>
                </a:solidFill>
              </a:rPr>
              <a:t> ( نطاقين ) . </a:t>
            </a:r>
            <a:endParaRPr lang="en-US" sz="2000" b="1" dirty="0">
              <a:solidFill>
                <a:schemeClr val="tx1"/>
              </a:solidFill>
            </a:endParaRPr>
          </a:p>
          <a:p>
            <a:pPr algn="r" rtl="1"/>
            <a:r>
              <a:rPr lang="ar-SA" sz="2000" dirty="0">
                <a:solidFill>
                  <a:schemeClr val="tx1"/>
                </a:solidFill>
              </a:rPr>
              <a:t>يتميز هذا النطاق بوجود فصل دافئ يتراوح طول هذا الفصل من شهر إلى 4 شهور ويتراوح المتوسط الشهري لدرجة الحرارة فيه من 10-20م أما بقية أشهر السنة تنخفض درجة الحرارة عن 10م.</a:t>
            </a:r>
            <a:endParaRPr lang="en-US" sz="2000" dirty="0">
              <a:solidFill>
                <a:schemeClr val="tx1"/>
              </a:solidFill>
            </a:endParaRPr>
          </a:p>
        </p:txBody>
      </p:sp>
      <p:sp>
        <p:nvSpPr>
          <p:cNvPr id="5" name="مستطيل 4"/>
          <p:cNvSpPr/>
          <p:nvPr/>
        </p:nvSpPr>
        <p:spPr>
          <a:xfrm>
            <a:off x="609600" y="2577353"/>
            <a:ext cx="7924800" cy="1066800"/>
          </a:xfrm>
          <a:prstGeom prst="rect">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rtl="1"/>
            <a:r>
              <a:rPr lang="ar-SA" b="1" dirty="0">
                <a:solidFill>
                  <a:schemeClr val="tx1"/>
                </a:solidFill>
              </a:rPr>
              <a:t>النطاق القطبي </a:t>
            </a:r>
            <a:r>
              <a:rPr lang="en-US" b="1" dirty="0">
                <a:solidFill>
                  <a:schemeClr val="tx1"/>
                </a:solidFill>
              </a:rPr>
              <a:t>  Polar zone</a:t>
            </a:r>
            <a:r>
              <a:rPr lang="ar-SA" b="1" dirty="0">
                <a:solidFill>
                  <a:schemeClr val="tx1"/>
                </a:solidFill>
              </a:rPr>
              <a:t> قطب شمالي فقط 8 نطاقات . </a:t>
            </a:r>
            <a:endParaRPr lang="en-US" b="1" dirty="0">
              <a:solidFill>
                <a:schemeClr val="tx1"/>
              </a:solidFill>
            </a:endParaRPr>
          </a:p>
          <a:p>
            <a:pPr algn="r" rtl="1"/>
            <a:r>
              <a:rPr lang="ar-SA" dirty="0">
                <a:solidFill>
                  <a:schemeClr val="tx1"/>
                </a:solidFill>
              </a:rPr>
              <a:t>من هذه النطاقات لا يزيد المتوسط الشهري لدرجة الحرارة فيه عن 10م في أي شهر من أشهر السنة.</a:t>
            </a:r>
            <a:endParaRPr lang="en-US" dirty="0">
              <a:solidFill>
                <a:schemeClr val="tx1"/>
              </a:solidFill>
            </a:endParaRPr>
          </a:p>
          <a:p>
            <a:pPr algn="r" rtl="1"/>
            <a:endParaRPr lang="en-US" dirty="0">
              <a:solidFill>
                <a:schemeClr val="tx1"/>
              </a:solidFill>
            </a:endParaRPr>
          </a:p>
        </p:txBody>
      </p:sp>
    </p:spTree>
    <p:extLst>
      <p:ext uri="{BB962C8B-B14F-4D97-AF65-F5344CB8AC3E}">
        <p14:creationId xmlns:p14="http://schemas.microsoft.com/office/powerpoint/2010/main" val="38037360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457200"/>
            <a:ext cx="7467600" cy="792162"/>
          </a:xfrm>
        </p:spPr>
        <p:txBody>
          <a:bodyPr>
            <a:normAutofit fontScale="90000"/>
          </a:bodyPr>
          <a:lstStyle/>
          <a:p>
            <a:pPr algn="ctr"/>
            <a:r>
              <a:rPr lang="en-US" dirty="0"/>
              <a:t/>
            </a:r>
            <a:br>
              <a:rPr lang="en-US" dirty="0"/>
            </a:br>
            <a:r>
              <a:rPr lang="en-US" dirty="0" smtClean="0">
                <a:solidFill>
                  <a:schemeClr val="accent1">
                    <a:lumMod val="75000"/>
                  </a:schemeClr>
                </a:solidFill>
              </a:rPr>
              <a:t/>
            </a:r>
            <a:br>
              <a:rPr lang="en-US" dirty="0" smtClean="0">
                <a:solidFill>
                  <a:schemeClr val="accent1">
                    <a:lumMod val="75000"/>
                  </a:schemeClr>
                </a:solidFill>
              </a:rPr>
            </a:br>
            <a:endParaRPr lang="en-US" dirty="0">
              <a:solidFill>
                <a:schemeClr val="accent1">
                  <a:lumMod val="75000"/>
                </a:schemeClr>
              </a:solidFill>
            </a:endParaRPr>
          </a:p>
        </p:txBody>
      </p:sp>
      <p:sp>
        <p:nvSpPr>
          <p:cNvPr id="3" name="عنصر نائب للمحتوى 2"/>
          <p:cNvSpPr>
            <a:spLocks noGrp="1"/>
          </p:cNvSpPr>
          <p:nvPr>
            <p:ph sz="quarter" idx="1"/>
          </p:nvPr>
        </p:nvSpPr>
        <p:spPr>
          <a:xfrm>
            <a:off x="152399" y="381000"/>
            <a:ext cx="8324851" cy="1066800"/>
          </a:xfrm>
          <a:ln>
            <a:solidFill>
              <a:schemeClr val="bg2">
                <a:lumMod val="90000"/>
              </a:schemeClr>
            </a:solidFill>
          </a:ln>
        </p:spPr>
        <p:txBody>
          <a:bodyPr>
            <a:normAutofit/>
          </a:bodyPr>
          <a:lstStyle/>
          <a:p>
            <a:pPr lvl="0" algn="r" rtl="1"/>
            <a:r>
              <a:rPr lang="ar-SA" sz="2000" dirty="0" smtClean="0">
                <a:solidFill>
                  <a:schemeClr val="accent1">
                    <a:lumMod val="40000"/>
                    <a:lumOff val="60000"/>
                  </a:schemeClr>
                </a:solidFill>
              </a:rPr>
              <a:t>:</a:t>
            </a:r>
            <a:r>
              <a:rPr lang="ar-SA" b="1" dirty="0">
                <a:solidFill>
                  <a:schemeClr val="accent1">
                    <a:lumMod val="75000"/>
                  </a:schemeClr>
                </a:solidFill>
              </a:rPr>
              <a:t>المدى الحراري للنباتات :</a:t>
            </a:r>
            <a:endParaRPr lang="en-US" b="1" dirty="0">
              <a:solidFill>
                <a:schemeClr val="accent1">
                  <a:lumMod val="75000"/>
                </a:schemeClr>
              </a:solidFill>
            </a:endParaRPr>
          </a:p>
          <a:p>
            <a:pPr marL="0" indent="0" algn="r" rtl="1">
              <a:buNone/>
            </a:pPr>
            <a:endParaRPr lang="en-US" sz="2000" dirty="0" smtClean="0"/>
          </a:p>
          <a:p>
            <a:pPr algn="r" rtl="1"/>
            <a:endParaRPr lang="en-US" sz="2000" dirty="0"/>
          </a:p>
        </p:txBody>
      </p:sp>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097" name="Rectangle 1"/>
          <p:cNvSpPr>
            <a:spLocks noChangeArrowheads="1"/>
          </p:cNvSpPr>
          <p:nvPr/>
        </p:nvSpPr>
        <p:spPr bwMode="auto">
          <a:xfrm>
            <a:off x="152400" y="1431667"/>
            <a:ext cx="8458202" cy="1015663"/>
          </a:xfrm>
          <a:prstGeom prst="rect">
            <a:avLst/>
          </a:prstGeom>
          <a:solidFill>
            <a:schemeClr val="accent1">
              <a:lumMod val="20000"/>
              <a:lumOff val="80000"/>
            </a:schemeClr>
          </a:solidFill>
          <a:ln w="9525">
            <a:solidFill>
              <a:schemeClr val="accent1">
                <a:lumMod val="75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000" dirty="0"/>
              <a:t>تتكيف النباتات لمدى واسع من درجات الحرارة مثلا بعض أنواع الطحالب تستطيع أن تعيش وتتكاثر في المياه القطبية في درجات حرارة أقل من الصفر المئوي ،كما تستطيع بعض أنواع الطحالب والبكتيريا أن تعيش في الينابيع الحارة والتي تصل درجة حرارتها أكثر من 70م.</a:t>
            </a:r>
            <a:endParaRPr lang="en-US" sz="2000" dirty="0"/>
          </a:p>
        </p:txBody>
      </p:sp>
      <p:sp>
        <p:nvSpPr>
          <p:cNvPr id="4098" name="Rectangle 2"/>
          <p:cNvSpPr>
            <a:spLocks noChangeArrowheads="1"/>
          </p:cNvSpPr>
          <p:nvPr/>
        </p:nvSpPr>
        <p:spPr bwMode="auto">
          <a:xfrm>
            <a:off x="6096000" y="3159445"/>
            <a:ext cx="2381250" cy="1877437"/>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w="9525">
            <a:solidFill>
              <a:srgbClr val="00B050"/>
            </a:solidFill>
            <a:miter lim="800000"/>
            <a:headEnd/>
            <a:tailEnd/>
          </a:ln>
          <a:effectLst/>
        </p:spPr>
        <p:txBody>
          <a:bodyPr vert="horz" wrap="square" lIns="91440" tIns="45720" rIns="91440" bIns="45720" numCol="1" anchor="ctr" anchorCtr="0" compatLnSpc="1">
            <a:prstTxWarp prst="textNoShape">
              <a:avLst/>
            </a:prstTxWarp>
            <a:spAutoFit/>
          </a:bodyPr>
          <a:lstStyle/>
          <a:p>
            <a:pPr lvl="0" algn="r" rtl="1"/>
            <a:r>
              <a:rPr lang="ar-SA" sz="2000" b="1" dirty="0" smtClean="0"/>
              <a:t>أ-درجة </a:t>
            </a:r>
            <a:r>
              <a:rPr lang="ar-SA" sz="2000" b="1" dirty="0"/>
              <a:t>الحرارة الدنيا </a:t>
            </a:r>
            <a:r>
              <a:rPr lang="en-US" sz="1600" dirty="0"/>
              <a:t>Minimum temperature </a:t>
            </a:r>
          </a:p>
          <a:p>
            <a:pPr algn="r" rtl="1"/>
            <a:r>
              <a:rPr lang="ar-SA" sz="1600" dirty="0"/>
              <a:t>ه</a:t>
            </a:r>
            <a:r>
              <a:rPr lang="ar-SA" sz="2000" dirty="0"/>
              <a:t>ي أدنى درجة حرارة يستطيع أن يتحملها النبات دون أن يصيبه ضرر بعرض للهلاك.</a:t>
            </a:r>
            <a:endParaRPr lang="en-US" sz="2000" dirty="0"/>
          </a:p>
        </p:txBody>
      </p:sp>
      <p:sp>
        <p:nvSpPr>
          <p:cNvPr id="7" name="مستطيل 6"/>
          <p:cNvSpPr/>
          <p:nvPr/>
        </p:nvSpPr>
        <p:spPr>
          <a:xfrm>
            <a:off x="3191435" y="2819400"/>
            <a:ext cx="2590800" cy="2185214"/>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a:solidFill>
              <a:srgbClr val="00B050"/>
            </a:solidFill>
          </a:ln>
        </p:spPr>
        <p:txBody>
          <a:bodyPr wrap="square">
            <a:spAutoFit/>
          </a:bodyPr>
          <a:lstStyle/>
          <a:p>
            <a:pPr lvl="0" algn="r" rtl="1"/>
            <a:r>
              <a:rPr lang="ar-SA" sz="2000" b="1" dirty="0" smtClean="0"/>
              <a:t>ب-درجة </a:t>
            </a:r>
            <a:r>
              <a:rPr lang="ar-SA" sz="2000" b="1" dirty="0"/>
              <a:t>الحرارة القصوى </a:t>
            </a:r>
            <a:r>
              <a:rPr lang="en-US" sz="1600" dirty="0"/>
              <a:t>Maximum temperature </a:t>
            </a:r>
          </a:p>
          <a:p>
            <a:pPr algn="r" rtl="1"/>
            <a:r>
              <a:rPr lang="ar-SA" sz="1600" dirty="0"/>
              <a:t>هي </a:t>
            </a:r>
            <a:r>
              <a:rPr lang="ar-SA" sz="2000" dirty="0"/>
              <a:t>أقصى درجة حرارة يستطيع أن يحلها النبات دون  أن يصيبه ضرر يعرض للهلاك.</a:t>
            </a:r>
            <a:endParaRPr lang="en-US" sz="2000" dirty="0"/>
          </a:p>
          <a:p>
            <a:pPr algn="r" rtl="1"/>
            <a:endParaRPr lang="en-US" sz="2000" dirty="0"/>
          </a:p>
        </p:txBody>
      </p:sp>
      <p:sp>
        <p:nvSpPr>
          <p:cNvPr id="10" name="مستطيل 9"/>
          <p:cNvSpPr/>
          <p:nvPr/>
        </p:nvSpPr>
        <p:spPr>
          <a:xfrm>
            <a:off x="304800" y="2819400"/>
            <a:ext cx="2743200" cy="3724096"/>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a:solidFill>
              <a:srgbClr val="00B050"/>
            </a:solidFill>
          </a:ln>
        </p:spPr>
        <p:txBody>
          <a:bodyPr wrap="square">
            <a:spAutoFit/>
          </a:bodyPr>
          <a:lstStyle/>
          <a:p>
            <a:pPr lvl="0" algn="r" rtl="1"/>
            <a:r>
              <a:rPr lang="ar-SA" sz="2000" b="1" dirty="0" smtClean="0"/>
              <a:t>ج- درجة </a:t>
            </a:r>
            <a:r>
              <a:rPr lang="ar-SA" sz="2000" b="1" dirty="0"/>
              <a:t>الحرارة المثلى </a:t>
            </a:r>
            <a:r>
              <a:rPr lang="en-US" sz="1600" dirty="0"/>
              <a:t>Optimum temperature </a:t>
            </a:r>
          </a:p>
          <a:p>
            <a:pPr algn="r" rtl="1"/>
            <a:r>
              <a:rPr lang="ar-SA" sz="1600" dirty="0"/>
              <a:t>ه</a:t>
            </a:r>
            <a:r>
              <a:rPr lang="ar-SA" sz="2000" dirty="0"/>
              <a:t>ي درجة الحرارة التي يستطيع عندها النبات أن ينمو ويزدهر أفضل نمو (أعلى درجات النمو). وهي درجة الحرارة الأكثر ملائمة لقيام النبات بوظائفه الفسيولوجية ومن الجدير بالذكر أن درجات الحرارة الدنيا والقصوى والمثلى تختلف من نبات إلى آخر.</a:t>
            </a:r>
            <a:endParaRPr lang="en-US" sz="2000" dirty="0"/>
          </a:p>
          <a:p>
            <a:pPr algn="justLow" rtl="1"/>
            <a:endParaRPr lang="en-US" sz="2000" dirty="0"/>
          </a:p>
        </p:txBody>
      </p:sp>
    </p:spTree>
    <p:extLst>
      <p:ext uri="{BB962C8B-B14F-4D97-AF65-F5344CB8AC3E}">
        <p14:creationId xmlns:p14="http://schemas.microsoft.com/office/powerpoint/2010/main" val="32177756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457200"/>
            <a:ext cx="7467600" cy="792162"/>
          </a:xfrm>
        </p:spPr>
        <p:txBody>
          <a:bodyPr>
            <a:normAutofit fontScale="90000"/>
          </a:bodyPr>
          <a:lstStyle/>
          <a:p>
            <a:pPr algn="ctr"/>
            <a:r>
              <a:rPr lang="en-US" dirty="0"/>
              <a:t/>
            </a:r>
            <a:br>
              <a:rPr lang="en-US" dirty="0"/>
            </a:br>
            <a:r>
              <a:rPr lang="en-US" dirty="0" smtClean="0">
                <a:solidFill>
                  <a:schemeClr val="accent1">
                    <a:lumMod val="75000"/>
                  </a:schemeClr>
                </a:solidFill>
              </a:rPr>
              <a:t/>
            </a:r>
            <a:br>
              <a:rPr lang="en-US" dirty="0" smtClean="0">
                <a:solidFill>
                  <a:schemeClr val="accent1">
                    <a:lumMod val="75000"/>
                  </a:schemeClr>
                </a:solidFill>
              </a:rPr>
            </a:br>
            <a:endParaRPr lang="en-US" dirty="0">
              <a:solidFill>
                <a:schemeClr val="accent1">
                  <a:lumMod val="75000"/>
                </a:schemeClr>
              </a:solidFill>
            </a:endParaRPr>
          </a:p>
        </p:txBody>
      </p:sp>
      <p:sp>
        <p:nvSpPr>
          <p:cNvPr id="3" name="عنصر نائب للمحتوى 2"/>
          <p:cNvSpPr>
            <a:spLocks noGrp="1"/>
          </p:cNvSpPr>
          <p:nvPr>
            <p:ph sz="quarter" idx="1"/>
          </p:nvPr>
        </p:nvSpPr>
        <p:spPr>
          <a:xfrm>
            <a:off x="152399" y="381000"/>
            <a:ext cx="8324851" cy="1066800"/>
          </a:xfrm>
          <a:ln>
            <a:solidFill>
              <a:schemeClr val="bg2">
                <a:lumMod val="90000"/>
              </a:schemeClr>
            </a:solidFill>
          </a:ln>
        </p:spPr>
        <p:txBody>
          <a:bodyPr>
            <a:normAutofit/>
          </a:bodyPr>
          <a:lstStyle/>
          <a:p>
            <a:pPr lvl="0" algn="r" rtl="1"/>
            <a:r>
              <a:rPr lang="ar-SA" sz="2000" dirty="0" smtClean="0">
                <a:solidFill>
                  <a:schemeClr val="accent1">
                    <a:lumMod val="75000"/>
                  </a:schemeClr>
                </a:solidFill>
              </a:rPr>
              <a:t>:</a:t>
            </a:r>
            <a:r>
              <a:rPr lang="ar-SA" b="1" dirty="0">
                <a:solidFill>
                  <a:schemeClr val="accent1">
                    <a:lumMod val="75000"/>
                  </a:schemeClr>
                </a:solidFill>
              </a:rPr>
              <a:t>تأثير درجة الحرارة على معدل امتصاص الماء بواسطة النباتات </a:t>
            </a:r>
            <a:r>
              <a:rPr lang="ar-SA" b="1" dirty="0">
                <a:solidFill>
                  <a:schemeClr val="accent1">
                    <a:lumMod val="60000"/>
                    <a:lumOff val="40000"/>
                  </a:schemeClr>
                </a:solidFill>
              </a:rPr>
              <a:t>:</a:t>
            </a:r>
            <a:endParaRPr lang="en-US" b="1" dirty="0">
              <a:solidFill>
                <a:schemeClr val="accent1">
                  <a:lumMod val="60000"/>
                  <a:lumOff val="40000"/>
                </a:schemeClr>
              </a:solidFill>
            </a:endParaRPr>
          </a:p>
          <a:p>
            <a:pPr marL="0" indent="0" algn="r" rtl="1">
              <a:buNone/>
            </a:pPr>
            <a:endParaRPr lang="en-US" sz="2000" dirty="0" smtClean="0"/>
          </a:p>
          <a:p>
            <a:pPr algn="r" rtl="1"/>
            <a:endParaRPr lang="en-US" sz="2000" dirty="0"/>
          </a:p>
        </p:txBody>
      </p:sp>
      <p:sp>
        <p:nvSpPr>
          <p:cNvPr id="4097" name="Rectangle 1"/>
          <p:cNvSpPr>
            <a:spLocks noChangeArrowheads="1"/>
          </p:cNvSpPr>
          <p:nvPr/>
        </p:nvSpPr>
        <p:spPr bwMode="auto">
          <a:xfrm>
            <a:off x="152400" y="1431667"/>
            <a:ext cx="8458202" cy="1015663"/>
          </a:xfrm>
          <a:prstGeom prst="rect">
            <a:avLst/>
          </a:prstGeom>
          <a:solidFill>
            <a:schemeClr val="accent1">
              <a:lumMod val="20000"/>
              <a:lumOff val="80000"/>
            </a:schemeClr>
          </a:solidFill>
          <a:ln w="9525">
            <a:solidFill>
              <a:schemeClr val="accent1">
                <a:lumMod val="75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algn="r"/>
            <a:r>
              <a:rPr lang="ar-SA" sz="2000" dirty="0"/>
              <a:t>ينخفض معدل امتصاص الماء بواسطة النباتات إذا انخفضت درجة حرارة التربة إلى درجة مرتين من الصفر المئوي. وبوجه عام, إذا انخفضت درجة حرارة التربة فإن امتصاص الماء بواسطة الأنواع النباتية التي تعيش في المناخ الحار ينخفض بدرجة أكبر من انخفاض في النباتات التي تعيش في المناخ البارد.</a:t>
            </a:r>
            <a:endParaRPr lang="en-US" sz="2000" dirty="0"/>
          </a:p>
        </p:txBody>
      </p:sp>
      <p:sp>
        <p:nvSpPr>
          <p:cNvPr id="4098" name="Rectangle 2"/>
          <p:cNvSpPr>
            <a:spLocks noChangeArrowheads="1"/>
          </p:cNvSpPr>
          <p:nvPr/>
        </p:nvSpPr>
        <p:spPr bwMode="auto">
          <a:xfrm>
            <a:off x="6477000" y="2513116"/>
            <a:ext cx="2286000" cy="317009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w="9525">
            <a:solidFill>
              <a:srgbClr val="00B050"/>
            </a:solidFill>
            <a:miter lim="800000"/>
            <a:headEnd/>
            <a:tailEnd/>
          </a:ln>
          <a:effectLst/>
        </p:spPr>
        <p:txBody>
          <a:bodyPr vert="horz" wrap="square" lIns="91440" tIns="45720" rIns="91440" bIns="45720" numCol="1" anchor="ctr" anchorCtr="0" compatLnSpc="1">
            <a:prstTxWarp prst="textNoShape">
              <a:avLst/>
            </a:prstTxWarp>
            <a:spAutoFit/>
          </a:bodyPr>
          <a:lstStyle/>
          <a:p>
            <a:pPr lvl="0" algn="r" rtl="1"/>
            <a:r>
              <a:rPr lang="ar-SA" sz="2000" b="1" dirty="0" smtClean="0"/>
              <a:t>1- تأثير </a:t>
            </a:r>
            <a:r>
              <a:rPr lang="ar-SA" sz="2000" b="1" dirty="0"/>
              <a:t>درجة الحرارة على معدل النتح :</a:t>
            </a:r>
            <a:endParaRPr lang="en-US" sz="2000" b="1" dirty="0"/>
          </a:p>
          <a:p>
            <a:pPr algn="r" rtl="1"/>
            <a:r>
              <a:rPr lang="ar-SA" sz="2000" dirty="0"/>
              <a:t>علل تؤدي الزيادة في الحرارة إلى زيادة معدل النتح والسبب في ذلك يرجع إلى تأثير الحرارة على الحركة الثغرية وعلى تدرج جهد الماء بين البيئة الداخلية والخارجية للنباتات </a:t>
            </a:r>
            <a:endParaRPr lang="en-US" sz="2800" dirty="0"/>
          </a:p>
        </p:txBody>
      </p:sp>
      <p:sp>
        <p:nvSpPr>
          <p:cNvPr id="7" name="مستطيل 6"/>
          <p:cNvSpPr/>
          <p:nvPr/>
        </p:nvSpPr>
        <p:spPr>
          <a:xfrm>
            <a:off x="3191434" y="2819400"/>
            <a:ext cx="2980766" cy="3908762"/>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a:solidFill>
              <a:srgbClr val="00B050"/>
            </a:solidFill>
          </a:ln>
        </p:spPr>
        <p:txBody>
          <a:bodyPr wrap="square">
            <a:spAutoFit/>
          </a:bodyPr>
          <a:lstStyle/>
          <a:p>
            <a:pPr lvl="0" algn="r" rtl="1"/>
            <a:r>
              <a:rPr lang="ar-SA" sz="2000" b="1" dirty="0" smtClean="0"/>
              <a:t>2-تأثير </a:t>
            </a:r>
            <a:r>
              <a:rPr lang="ar-SA" sz="2000" b="1" dirty="0"/>
              <a:t>درجة الحرارة على البناء الضوئي:</a:t>
            </a:r>
            <a:endParaRPr lang="en-US" sz="2000" b="1" dirty="0"/>
          </a:p>
          <a:p>
            <a:pPr algn="r" rtl="1"/>
            <a:r>
              <a:rPr lang="ar-SA" dirty="0"/>
              <a:t>زيادة درجة الحرارة يزيد من معدلات تفاعلات المرحلة غير الضوئية من عملية البناء الضوئي. ولا تؤدي الزيادة في درجات الحرارة إلى أحداث أي تغييرات في تفاعلات المرحلة الضوئية لأن التفاعلات المرحلة الضوئية تفاعلات ذات طبيعة </a:t>
            </a:r>
            <a:r>
              <a:rPr lang="ar-SA" dirty="0" err="1"/>
              <a:t>فيزيائية.وعموما</a:t>
            </a:r>
            <a:r>
              <a:rPr lang="ar-SA" dirty="0"/>
              <a:t>, درجة الحرارة المرتفعة أن انخفضت عن المدى الفسيولوجي للنبات </a:t>
            </a:r>
            <a:r>
              <a:rPr lang="ar-SA" dirty="0" smtClean="0"/>
              <a:t>،</a:t>
            </a:r>
            <a:r>
              <a:rPr lang="ar-SA" dirty="0"/>
              <a:t>يودي إلى تقليل معدل البناء الضوئي.</a:t>
            </a:r>
            <a:endParaRPr lang="en-US" dirty="0"/>
          </a:p>
          <a:p>
            <a:pPr algn="r" rtl="1"/>
            <a:endParaRPr lang="en-US" sz="2800" dirty="0"/>
          </a:p>
        </p:txBody>
      </p:sp>
      <p:sp>
        <p:nvSpPr>
          <p:cNvPr id="10" name="مستطيل 9"/>
          <p:cNvSpPr/>
          <p:nvPr/>
        </p:nvSpPr>
        <p:spPr>
          <a:xfrm>
            <a:off x="304800" y="2819400"/>
            <a:ext cx="2590800" cy="329320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a:solidFill>
              <a:srgbClr val="00B050"/>
            </a:solidFill>
          </a:ln>
        </p:spPr>
        <p:txBody>
          <a:bodyPr wrap="square">
            <a:spAutoFit/>
          </a:bodyPr>
          <a:lstStyle/>
          <a:p>
            <a:pPr lvl="0" algn="r" rtl="1"/>
            <a:r>
              <a:rPr lang="ar-SA" sz="2000" b="1" dirty="0" smtClean="0"/>
              <a:t>3-تأثير </a:t>
            </a:r>
            <a:r>
              <a:rPr lang="ar-SA" sz="2000" b="1" dirty="0"/>
              <a:t>درجة الحرارة على معدل التنفس :</a:t>
            </a:r>
            <a:endParaRPr lang="en-US" sz="2000" b="1" dirty="0"/>
          </a:p>
          <a:p>
            <a:pPr algn="r" rtl="1"/>
            <a:r>
              <a:rPr lang="ar-SA" dirty="0"/>
              <a:t>تعتمد تفاعلات التنفس على النشاط </a:t>
            </a:r>
            <a:r>
              <a:rPr lang="ar-SA" dirty="0" err="1"/>
              <a:t>الأنزيمي</a:t>
            </a:r>
            <a:r>
              <a:rPr lang="ar-SA" dirty="0"/>
              <a:t> المحفز لهذه التفاعلات ـ ولذلك فإن درجة الحرارة المثلى للتنفس هي درجة الحرارة المثلى النشاط الإنزيمات وهي تتراوح ما بين 35ـ45م. وأقل من هذه الدرجة وأعلى منها يقل معدل التنفس في النباتات .</a:t>
            </a:r>
            <a:endParaRPr lang="en-US" dirty="0"/>
          </a:p>
          <a:p>
            <a:pPr algn="r" rtl="1"/>
            <a:endParaRPr lang="en-US" sz="2400" dirty="0"/>
          </a:p>
        </p:txBody>
      </p:sp>
    </p:spTree>
    <p:extLst>
      <p:ext uri="{BB962C8B-B14F-4D97-AF65-F5344CB8AC3E}">
        <p14:creationId xmlns:p14="http://schemas.microsoft.com/office/powerpoint/2010/main" val="17762723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009651" y="914400"/>
            <a:ext cx="7467600" cy="762000"/>
          </a:xfrm>
        </p:spPr>
        <p:txBody>
          <a:bodyPr>
            <a:normAutofit fontScale="70000" lnSpcReduction="20000"/>
          </a:bodyPr>
          <a:lstStyle/>
          <a:p>
            <a:pPr lvl="0" algn="r" rtl="1"/>
            <a:r>
              <a:rPr lang="ar-SA" sz="3600" b="1" u="sng" cap="small" dirty="0">
                <a:solidFill>
                  <a:schemeClr val="accent1">
                    <a:lumMod val="75000"/>
                  </a:schemeClr>
                </a:solidFill>
                <a:latin typeface="+mj-lt"/>
                <a:ea typeface="+mj-ea"/>
                <a:cs typeface="+mj-cs"/>
              </a:rPr>
              <a:t>التكيفات أو </a:t>
            </a:r>
            <a:r>
              <a:rPr lang="ar-SA" sz="3600" b="1" u="sng" cap="small" dirty="0" err="1" smtClean="0">
                <a:solidFill>
                  <a:schemeClr val="accent1">
                    <a:lumMod val="75000"/>
                  </a:schemeClr>
                </a:solidFill>
                <a:latin typeface="+mj-lt"/>
                <a:ea typeface="+mj-ea"/>
                <a:cs typeface="+mj-cs"/>
              </a:rPr>
              <a:t>التأقلمات</a:t>
            </a:r>
            <a:r>
              <a:rPr lang="ar-SA" sz="3600" b="1" u="sng" cap="small" dirty="0" smtClean="0">
                <a:solidFill>
                  <a:schemeClr val="accent1">
                    <a:lumMod val="75000"/>
                  </a:schemeClr>
                </a:solidFill>
                <a:latin typeface="+mj-lt"/>
                <a:ea typeface="+mj-ea"/>
                <a:cs typeface="+mj-cs"/>
              </a:rPr>
              <a:t> </a:t>
            </a:r>
            <a:r>
              <a:rPr lang="ar-SA" sz="3600" b="1" u="sng" cap="small" dirty="0">
                <a:solidFill>
                  <a:schemeClr val="accent1">
                    <a:lumMod val="75000"/>
                  </a:schemeClr>
                </a:solidFill>
                <a:latin typeface="+mj-lt"/>
                <a:ea typeface="+mj-ea"/>
                <a:cs typeface="+mj-cs"/>
              </a:rPr>
              <a:t>التي تساعد النبات على مقاومة الحرارة المرتفعة:</a:t>
            </a:r>
            <a:endParaRPr lang="en-US" sz="3600" b="1" u="sng" cap="small" dirty="0">
              <a:solidFill>
                <a:schemeClr val="accent1">
                  <a:lumMod val="75000"/>
                </a:schemeClr>
              </a:solidFill>
              <a:latin typeface="+mj-lt"/>
              <a:ea typeface="+mj-ea"/>
              <a:cs typeface="+mj-cs"/>
            </a:endParaRPr>
          </a:p>
          <a:p>
            <a:pPr algn="r" rtl="1"/>
            <a:endParaRPr lang="en-US" sz="2000" u="sng" dirty="0"/>
          </a:p>
        </p:txBody>
      </p:sp>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aphicFrame>
        <p:nvGraphicFramePr>
          <p:cNvPr id="5" name="رسم تخطيطي 4"/>
          <p:cNvGraphicFramePr/>
          <p:nvPr>
            <p:extLst>
              <p:ext uri="{D42A27DB-BD31-4B8C-83A1-F6EECF244321}">
                <p14:modId xmlns:p14="http://schemas.microsoft.com/office/powerpoint/2010/main" val="2061285608"/>
              </p:ext>
            </p:extLst>
          </p:nvPr>
        </p:nvGraphicFramePr>
        <p:xfrm>
          <a:off x="1600200" y="16764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548859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685800" y="381000"/>
            <a:ext cx="7467600" cy="609600"/>
          </a:xfrm>
        </p:spPr>
        <p:txBody>
          <a:bodyPr>
            <a:normAutofit fontScale="92500"/>
          </a:bodyPr>
          <a:lstStyle/>
          <a:p>
            <a:pPr lvl="0" algn="r" rtl="1"/>
            <a:r>
              <a:rPr lang="ar-SA" b="1" dirty="0">
                <a:solidFill>
                  <a:schemeClr val="accent1"/>
                </a:solidFill>
              </a:rPr>
              <a:t>يمكن تقسيم نباتات المناطق الصحراوية الحارة بالنسبة لعلاقاتها الحرارية إلى:</a:t>
            </a:r>
            <a:endParaRPr lang="en-US" b="1" dirty="0">
              <a:solidFill>
                <a:schemeClr val="accent1"/>
              </a:solidFill>
            </a:endParaRPr>
          </a:p>
          <a:p>
            <a:pPr algn="r" rtl="1">
              <a:buNone/>
            </a:pPr>
            <a:endParaRPr lang="en-US" dirty="0"/>
          </a:p>
        </p:txBody>
      </p:sp>
      <p:cxnSp>
        <p:nvCxnSpPr>
          <p:cNvPr id="5" name="رابط مستقيم 4"/>
          <p:cNvCxnSpPr/>
          <p:nvPr/>
        </p:nvCxnSpPr>
        <p:spPr>
          <a:xfrm>
            <a:off x="914400" y="1295400"/>
            <a:ext cx="708660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رابط كسهم مستقيم 6"/>
          <p:cNvCxnSpPr/>
          <p:nvPr/>
        </p:nvCxnSpPr>
        <p:spPr>
          <a:xfrm rot="5400000">
            <a:off x="7849394" y="1447800"/>
            <a:ext cx="304800"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8" name="رابط كسهم مستقيم 7"/>
          <p:cNvCxnSpPr/>
          <p:nvPr/>
        </p:nvCxnSpPr>
        <p:spPr>
          <a:xfrm rot="5400000">
            <a:off x="762794" y="1434127"/>
            <a:ext cx="304800"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0" name="مستطيل 9"/>
          <p:cNvSpPr/>
          <p:nvPr/>
        </p:nvSpPr>
        <p:spPr>
          <a:xfrm>
            <a:off x="6019800" y="1587321"/>
            <a:ext cx="2823209" cy="369332"/>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lvl="0" rtl="1"/>
            <a:r>
              <a:rPr lang="ar-SA" b="1" dirty="0" smtClean="0"/>
              <a:t>أ- نباتات </a:t>
            </a:r>
            <a:r>
              <a:rPr lang="ar-SA" b="1" dirty="0"/>
              <a:t>متفادية للحرارة المرتفعة: </a:t>
            </a:r>
            <a:endParaRPr lang="en-US" b="1" dirty="0"/>
          </a:p>
        </p:txBody>
      </p:sp>
      <p:sp>
        <p:nvSpPr>
          <p:cNvPr id="13" name="مستطيل 12"/>
          <p:cNvSpPr/>
          <p:nvPr/>
        </p:nvSpPr>
        <p:spPr>
          <a:xfrm>
            <a:off x="159" y="1610848"/>
            <a:ext cx="3589444" cy="369332"/>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lvl="0" algn="r" rtl="1"/>
            <a:r>
              <a:rPr lang="ar-SA" b="1" dirty="0" err="1" smtClean="0"/>
              <a:t>ب_نباتات</a:t>
            </a:r>
            <a:r>
              <a:rPr lang="ar-SA" b="1" dirty="0" smtClean="0"/>
              <a:t> </a:t>
            </a:r>
            <a:r>
              <a:rPr lang="ar-SA" b="1" dirty="0"/>
              <a:t>مقاومة ومحتملة للحرارة المرتفعة: </a:t>
            </a:r>
            <a:endParaRPr lang="en-US" b="1" dirty="0"/>
          </a:p>
        </p:txBody>
      </p:sp>
      <p:sp>
        <p:nvSpPr>
          <p:cNvPr id="15" name="مستطيل 14"/>
          <p:cNvSpPr/>
          <p:nvPr/>
        </p:nvSpPr>
        <p:spPr>
          <a:xfrm>
            <a:off x="6172200" y="2362200"/>
            <a:ext cx="2667000" cy="2862322"/>
          </a:xfrm>
          <a:prstGeom prst="rect">
            <a:avLst/>
          </a:prstGeom>
        </p:spPr>
        <p:txBody>
          <a:bodyPr wrap="square">
            <a:spAutoFit/>
          </a:bodyPr>
          <a:lstStyle/>
          <a:p>
            <a:pPr algn="r" rtl="1"/>
            <a:r>
              <a:rPr lang="ar-SA" dirty="0"/>
              <a:t>وهي النباتات العشبية الموسمية أو شبه الموسمية التي تكمل دورة حياتها من البادرة إلى تكوين البذور في فترة هطول الأمطار أيا كانت هذه الفترة – شهر – عدة أشهر .</a:t>
            </a:r>
            <a:endParaRPr lang="en-US" dirty="0"/>
          </a:p>
          <a:p>
            <a:pPr algn="r" rtl="1"/>
            <a:r>
              <a:rPr lang="ar-SA" dirty="0"/>
              <a:t>وبذلك تتفادى الحرارة المرتفعة وتظل البذور كامنة طوال العام (باقي العام – فترة الصيف الناس) إلى أن تتحسن الظروف ويسقط المطر في لموسم التالي .</a:t>
            </a:r>
            <a:endParaRPr lang="en-US" dirty="0"/>
          </a:p>
        </p:txBody>
      </p:sp>
      <p:sp>
        <p:nvSpPr>
          <p:cNvPr id="1027" name="Rectangle 3"/>
          <p:cNvSpPr>
            <a:spLocks noChangeArrowheads="1"/>
          </p:cNvSpPr>
          <p:nvPr/>
        </p:nvSpPr>
        <p:spPr bwMode="auto">
          <a:xfrm>
            <a:off x="381000" y="1975247"/>
            <a:ext cx="26670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000" dirty="0"/>
              <a:t>وهي النباتات التي تتكيف بعده وسائل و تكيفات شكلية أو فسيولوجية لتقادم درجات الحرارة المرتفعة. ومن هذه التكيفات كل ما سبق في بند التكيفات أو </a:t>
            </a:r>
            <a:r>
              <a:rPr lang="ar-SA" sz="2000" dirty="0" err="1"/>
              <a:t>التأقلمات</a:t>
            </a:r>
            <a:r>
              <a:rPr lang="ar-SA" sz="2000" dirty="0"/>
              <a:t> التي تساعد النباتات على مقاومة درجات الحرارة المرتفعة.</a:t>
            </a:r>
            <a:endParaRPr lang="en-US" sz="2000" dirty="0"/>
          </a:p>
        </p:txBody>
      </p:sp>
    </p:spTree>
    <p:extLst>
      <p:ext uri="{BB962C8B-B14F-4D97-AF65-F5344CB8AC3E}">
        <p14:creationId xmlns:p14="http://schemas.microsoft.com/office/powerpoint/2010/main" val="41917882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5029200" y="318701"/>
            <a:ext cx="3657600" cy="677108"/>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lvl="0" algn="justLow" rtl="1" fontAlgn="base">
              <a:spcBef>
                <a:spcPct val="0"/>
              </a:spcBef>
              <a:spcAft>
                <a:spcPct val="0"/>
              </a:spcAft>
            </a:pPr>
            <a:r>
              <a:rPr lang="ar-SA" sz="2000" b="1" dirty="0" smtClean="0"/>
              <a:t>3- </a:t>
            </a:r>
            <a:r>
              <a:rPr lang="ar-SA" sz="2000" b="1" dirty="0"/>
              <a:t>تأثير الحرارة على الحيوانات:</a:t>
            </a:r>
            <a:endParaRPr lang="en-US" sz="2000" b="1" dirty="0"/>
          </a:p>
          <a:p>
            <a:pPr algn="justLow" rtl="1" fontAlgn="base">
              <a:spcBef>
                <a:spcPct val="0"/>
              </a:spcBef>
              <a:spcAft>
                <a:spcPct val="0"/>
              </a:spcAft>
            </a:pPr>
            <a:endParaRPr kumimoji="0" lang="en-ZW" b="0" i="0" strike="noStrike" cap="none" normalizeH="0" baseline="0" dirty="0" smtClean="0">
              <a:ln>
                <a:noFill/>
              </a:ln>
              <a:solidFill>
                <a:schemeClr val="tx1"/>
              </a:solidFill>
              <a:effectLst/>
              <a:latin typeface="Arial" pitchFamily="34" charset="0"/>
              <a:cs typeface="Arial" pitchFamily="34" charset="0"/>
            </a:endParaRPr>
          </a:p>
        </p:txBody>
      </p:sp>
      <p:sp>
        <p:nvSpPr>
          <p:cNvPr id="55297" name="Rectangle 1"/>
          <p:cNvSpPr>
            <a:spLocks noChangeArrowheads="1"/>
          </p:cNvSpPr>
          <p:nvPr/>
        </p:nvSpPr>
        <p:spPr bwMode="auto">
          <a:xfrm>
            <a:off x="990600" y="1223293"/>
            <a:ext cx="76962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000" dirty="0"/>
              <a:t>تؤثر درجة الحرارة بطريقة مباشرة وغير مباشرة في سلوكيات الحيوانات وطرق عيشها, وتوزيعها الجغرافي فوق اليابسة, وفي مياه البحار والمحيطات ونحوها, ونظراً لأن الحيوانات متحركة فإنها تهرب من درجة الحرارة غير المناسبة لها بشكل أو بآخر ومن ذلك الهجرة أو أي سلوك يقيها من التعرض لدرجة حرارة غير مناسبة قد تؤدي إلى موتها.</a:t>
            </a:r>
            <a:endParaRPr lang="en-US" sz="2000" dirty="0"/>
          </a:p>
        </p:txBody>
      </p:sp>
      <p:sp>
        <p:nvSpPr>
          <p:cNvPr id="17" name="مستطيل 16"/>
          <p:cNvSpPr/>
          <p:nvPr/>
        </p:nvSpPr>
        <p:spPr>
          <a:xfrm>
            <a:off x="304800" y="2743200"/>
            <a:ext cx="8382000" cy="1384995"/>
          </a:xfrm>
          <a:prstGeom prst="rect">
            <a:avLst/>
          </a:prstGeom>
        </p:spPr>
        <p:txBody>
          <a:bodyPr wrap="square">
            <a:spAutoFit/>
          </a:bodyPr>
          <a:lstStyle/>
          <a:p>
            <a:pPr algn="r" rtl="1"/>
            <a:r>
              <a:rPr lang="ar-SA" sz="2400" b="1" dirty="0" smtClean="0">
                <a:solidFill>
                  <a:schemeClr val="accent1">
                    <a:lumMod val="75000"/>
                  </a:schemeClr>
                </a:solidFill>
              </a:rPr>
              <a:t>وتمتاز</a:t>
            </a:r>
            <a:r>
              <a:rPr lang="ar-SA" sz="2000" dirty="0" smtClean="0"/>
              <a:t> </a:t>
            </a:r>
            <a:r>
              <a:rPr lang="ar-SA" sz="2000" dirty="0"/>
              <a:t>الزواحف والبرمائيات, والأسماك, والحشرات, وكافة الحيوانات غير الفقارية بأن لها تنظيماً داخلياً محدوداً لدرجة حرارة أجسامها أو بعدم وجوده, لذلك يتأثر معدل العمليات الكيميائية الأيضية ثم نمو وأنشطة هذه الحيوانات بشكل مباشر بدرجة حرارة البيئة الخارجية, حيث تزداد سرعة هذا المعدل بارتفاع درجة الحرارة وتقل بانخفاضها.</a:t>
            </a:r>
            <a:endParaRPr lang="en-US" sz="2000" dirty="0"/>
          </a:p>
        </p:txBody>
      </p:sp>
      <p:sp>
        <p:nvSpPr>
          <p:cNvPr id="55298" name="Rectangle 2"/>
          <p:cNvSpPr>
            <a:spLocks noChangeArrowheads="1"/>
          </p:cNvSpPr>
          <p:nvPr/>
        </p:nvSpPr>
        <p:spPr bwMode="auto">
          <a:xfrm>
            <a:off x="304800" y="4673457"/>
            <a:ext cx="838200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000" dirty="0"/>
              <a:t>وعلى الرغم من أن لكل نوع حيواني مدى حراري يعيش ويتكاثر خلاله, إلا أن معظم الحيوانات تستطيع العيش في مدى حراري يتراوح </a:t>
            </a:r>
            <a:r>
              <a:rPr lang="ar-SA" sz="2000" dirty="0" smtClean="0"/>
              <a:t>ما بين </a:t>
            </a:r>
            <a:r>
              <a:rPr lang="ar-SA" sz="2000" dirty="0"/>
              <a:t>-2</a:t>
            </a:r>
            <a:r>
              <a:rPr lang="en-ZW" sz="2000" baseline="30000" dirty="0"/>
              <a:t>°</a:t>
            </a:r>
            <a:r>
              <a:rPr lang="ar-SA" sz="2000" dirty="0"/>
              <a:t>م إلى 50</a:t>
            </a:r>
            <a:r>
              <a:rPr lang="ar-SA" sz="2000" baseline="30000" dirty="0"/>
              <a:t>°</a:t>
            </a:r>
            <a:r>
              <a:rPr lang="ar-SA" sz="2000" dirty="0"/>
              <a:t>م, لذلك تموت معظم الحيوانات إذا ما تعرضت لدرجة حرارة منخفضة أو مرتفعة جداً لفترة طويلة, وهو ما يعرف باسم الجرعة الحرجة </a:t>
            </a:r>
            <a:r>
              <a:rPr lang="en-ZW" sz="2000" dirty="0"/>
              <a:t>Lethal Dose(LD) </a:t>
            </a:r>
            <a:r>
              <a:rPr lang="ar-SA" sz="2000" dirty="0"/>
              <a:t>, وهي تختلف من نوع حيواني لآخر, فبعض الحشرات على سبيل المثال لديها مقدرة كبيرة على تحمل درجات حرارة متدنية قد تصل إلى -270</a:t>
            </a:r>
            <a:r>
              <a:rPr lang="ar-SA" sz="2000" baseline="30000" dirty="0"/>
              <a:t>°</a:t>
            </a:r>
            <a:r>
              <a:rPr lang="ar-SA" sz="2000" dirty="0"/>
              <a:t>م.</a:t>
            </a:r>
            <a:endParaRPr lang="en-US" sz="2000" dirty="0"/>
          </a:p>
        </p:txBody>
      </p:sp>
    </p:spTree>
    <p:extLst>
      <p:ext uri="{BB962C8B-B14F-4D97-AF65-F5344CB8AC3E}">
        <p14:creationId xmlns:p14="http://schemas.microsoft.com/office/powerpoint/2010/main" val="7485991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3352800" y="1143000"/>
            <a:ext cx="52578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800" dirty="0">
                <a:solidFill>
                  <a:schemeClr val="accent1">
                    <a:lumMod val="75000"/>
                  </a:schemeClr>
                </a:solidFill>
              </a:rPr>
              <a:t>أمثلة على تأثير الحرارة على الحيوانات</a:t>
            </a:r>
            <a:r>
              <a:rPr lang="ar-SA" sz="2800" dirty="0">
                <a:solidFill>
                  <a:schemeClr val="accent1">
                    <a:lumMod val="60000"/>
                    <a:lumOff val="40000"/>
                  </a:schemeClr>
                </a:solidFill>
              </a:rPr>
              <a:t>:</a:t>
            </a:r>
            <a:endParaRPr lang="en-US" sz="2800" dirty="0">
              <a:solidFill>
                <a:schemeClr val="accent1">
                  <a:lumMod val="60000"/>
                  <a:lumOff val="40000"/>
                </a:schemeClr>
              </a:solidFill>
            </a:endParaRPr>
          </a:p>
        </p:txBody>
      </p:sp>
      <p:sp>
        <p:nvSpPr>
          <p:cNvPr id="34819" name="Rectangle 3"/>
          <p:cNvSpPr>
            <a:spLocks noChangeArrowheads="1"/>
          </p:cNvSpPr>
          <p:nvPr/>
        </p:nvSpPr>
        <p:spPr bwMode="auto">
          <a:xfrm>
            <a:off x="4648200" y="2258198"/>
            <a:ext cx="37338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000" dirty="0" smtClean="0"/>
              <a:t>يلجا </a:t>
            </a:r>
            <a:r>
              <a:rPr lang="ar-SA" sz="2000" dirty="0"/>
              <a:t>كثير من الزواحف والبرمائيات للبيات الشتوي في جحور تحت سطح الأرض أو في الماء هرباً من التجمد في المناطق التي تتعرض فيها لدرجات حرارة منخفضة جداً, بينما تكون بعض الثعابين في الصحاري الحارة الجافة نشطة أثناء النهار في فصل الربيع, وخلال الليل في فصل الصيف حتى تتحاشى درجات الحرارة المرتفعة.</a:t>
            </a:r>
            <a:endParaRPr lang="en-US" sz="2000" dirty="0"/>
          </a:p>
        </p:txBody>
      </p:sp>
      <p:pic>
        <p:nvPicPr>
          <p:cNvPr id="7" name="صورة 6" descr="Animals-00013.jpg"/>
          <p:cNvPicPr>
            <a:picLocks noChangeAspect="1"/>
          </p:cNvPicPr>
          <p:nvPr/>
        </p:nvPicPr>
        <p:blipFill>
          <a:blip r:embed="rId2" cstate="print"/>
          <a:stretch>
            <a:fillRect/>
          </a:stretch>
        </p:blipFill>
        <p:spPr>
          <a:xfrm>
            <a:off x="990600" y="2133600"/>
            <a:ext cx="2807208" cy="2106168"/>
          </a:xfrm>
          <a:prstGeom prst="hexagon">
            <a:avLst/>
          </a:prstGeom>
        </p:spPr>
      </p:pic>
      <p:pic>
        <p:nvPicPr>
          <p:cNvPr id="8" name="صورة 7" descr="Animals-00027.jpg"/>
          <p:cNvPicPr>
            <a:picLocks noChangeAspect="1"/>
          </p:cNvPicPr>
          <p:nvPr/>
        </p:nvPicPr>
        <p:blipFill>
          <a:blip r:embed="rId3" cstate="print"/>
          <a:stretch>
            <a:fillRect/>
          </a:stretch>
        </p:blipFill>
        <p:spPr>
          <a:xfrm>
            <a:off x="381000" y="4648200"/>
            <a:ext cx="2194560" cy="1645920"/>
          </a:xfrm>
          <a:prstGeom prst="roundRect">
            <a:avLst/>
          </a:prstGeom>
        </p:spPr>
      </p:pic>
      <p:pic>
        <p:nvPicPr>
          <p:cNvPr id="9" name="صورة 8" descr="MP900434136.JPG"/>
          <p:cNvPicPr>
            <a:picLocks noChangeAspect="1"/>
          </p:cNvPicPr>
          <p:nvPr/>
        </p:nvPicPr>
        <p:blipFill>
          <a:blip r:embed="rId4" cstate="print"/>
          <a:stretch>
            <a:fillRect/>
          </a:stretch>
        </p:blipFill>
        <p:spPr>
          <a:xfrm>
            <a:off x="2743200" y="4648200"/>
            <a:ext cx="2108591" cy="1581912"/>
          </a:xfrm>
          <a:prstGeom prst="ellipse">
            <a:avLst/>
          </a:prstGeom>
        </p:spPr>
      </p:pic>
      <p:sp>
        <p:nvSpPr>
          <p:cNvPr id="3" name="مستطيل 2"/>
          <p:cNvSpPr/>
          <p:nvPr/>
        </p:nvSpPr>
        <p:spPr>
          <a:xfrm>
            <a:off x="5791200" y="1666220"/>
            <a:ext cx="2918012" cy="3149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rtl="1"/>
            <a:r>
              <a:rPr lang="ar-SA" sz="2800" b="1" dirty="0" smtClean="0">
                <a:solidFill>
                  <a:srgbClr val="FF0000"/>
                </a:solidFill>
                <a:latin typeface="Times New Roman" pitchFamily="18" charset="0"/>
                <a:ea typeface="Times New Roman" pitchFamily="18" charset="0"/>
                <a:cs typeface="Traditional Arabic" pitchFamily="2" charset="-78"/>
              </a:rPr>
              <a:t>1-الزواحف </a:t>
            </a:r>
            <a:r>
              <a:rPr lang="ar-SA" sz="2800" b="1" dirty="0">
                <a:solidFill>
                  <a:srgbClr val="FF0000"/>
                </a:solidFill>
                <a:latin typeface="Times New Roman" pitchFamily="18" charset="0"/>
                <a:ea typeface="Times New Roman" pitchFamily="18" charset="0"/>
                <a:cs typeface="Traditional Arabic" pitchFamily="2" charset="-78"/>
              </a:rPr>
              <a:t>والبرمائيات: </a:t>
            </a:r>
            <a:endParaRPr lang="en-US" sz="2800" b="1" dirty="0">
              <a:solidFill>
                <a:srgbClr val="FF0000"/>
              </a:solidFill>
              <a:latin typeface="Times New Roman" pitchFamily="18" charset="0"/>
              <a:ea typeface="Times New Roman" pitchFamily="18" charset="0"/>
              <a:cs typeface="Traditional Arabic" pitchFamily="2" charset="-7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5829300" y="1112223"/>
            <a:ext cx="27813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r" rtl="1"/>
            <a:r>
              <a:rPr kumimoji="0" lang="ar-SA" sz="3200" b="1" i="0" u="none" strike="noStrike" cap="none" normalizeH="0" baseline="0" dirty="0" smtClean="0">
                <a:ln>
                  <a:noFill/>
                </a:ln>
                <a:solidFill>
                  <a:srgbClr val="FF0000"/>
                </a:solidFill>
                <a:effectLst/>
                <a:latin typeface="Times New Roman" pitchFamily="18" charset="0"/>
                <a:ea typeface="Times New Roman" pitchFamily="18" charset="0"/>
                <a:cs typeface="Traditional Arabic" pitchFamily="2" charset="-78"/>
              </a:rPr>
              <a:t>2- </a:t>
            </a:r>
            <a:r>
              <a:rPr lang="ar-SA" sz="3200" b="1" dirty="0">
                <a:solidFill>
                  <a:srgbClr val="FF0000"/>
                </a:solidFill>
                <a:latin typeface="Times New Roman" pitchFamily="18" charset="0"/>
                <a:ea typeface="Times New Roman" pitchFamily="18" charset="0"/>
                <a:cs typeface="Traditional Arabic" pitchFamily="2" charset="-78"/>
              </a:rPr>
              <a:t>الأسماك:  </a:t>
            </a:r>
            <a:endParaRPr lang="en-US" sz="3200" b="1" dirty="0">
              <a:solidFill>
                <a:srgbClr val="FF0000"/>
              </a:solidFill>
              <a:latin typeface="Times New Roman" pitchFamily="18" charset="0"/>
              <a:ea typeface="Times New Roman" pitchFamily="18" charset="0"/>
              <a:cs typeface="Traditional Arabic" pitchFamily="2" charset="-78"/>
            </a:endParaRPr>
          </a:p>
        </p:txBody>
      </p:sp>
      <p:sp>
        <p:nvSpPr>
          <p:cNvPr id="35841" name="Rectangle 1"/>
          <p:cNvSpPr>
            <a:spLocks noChangeArrowheads="1"/>
          </p:cNvSpPr>
          <p:nvPr/>
        </p:nvSpPr>
        <p:spPr bwMode="auto">
          <a:xfrm>
            <a:off x="2743200" y="425827"/>
            <a:ext cx="5715000" cy="58169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endParaRPr lang="ar-SA" sz="2000" dirty="0" smtClean="0"/>
          </a:p>
          <a:p>
            <a:pPr algn="r" rtl="1"/>
            <a:endParaRPr lang="ar-SA" sz="2000" dirty="0" smtClean="0"/>
          </a:p>
          <a:p>
            <a:pPr algn="r" rtl="1"/>
            <a:endParaRPr lang="ar-SA" sz="2000" dirty="0"/>
          </a:p>
          <a:p>
            <a:pPr algn="r" rtl="1"/>
            <a:endParaRPr lang="ar-SA" sz="2000" dirty="0" smtClean="0"/>
          </a:p>
          <a:p>
            <a:pPr algn="r" rtl="1"/>
            <a:r>
              <a:rPr lang="ar-SA" sz="2400" dirty="0" smtClean="0">
                <a:solidFill>
                  <a:schemeClr val="accent1">
                    <a:lumMod val="75000"/>
                  </a:schemeClr>
                </a:solidFill>
              </a:rPr>
              <a:t>نظراً </a:t>
            </a:r>
            <a:r>
              <a:rPr lang="ar-SA" sz="2400" dirty="0">
                <a:solidFill>
                  <a:schemeClr val="accent1">
                    <a:lumMod val="75000"/>
                  </a:schemeClr>
                </a:solidFill>
              </a:rPr>
              <a:t>لان وتيرة التذبذبات في درجات حرارة مياه البحار والمحيطات بطيئة وغير شديدة, فإن الكائنات البحرية التي تعيش فيها تكون أقل تأثراً بالتغيرات المناخية الموسمية, </a:t>
            </a:r>
            <a:r>
              <a:rPr lang="ar-SA" sz="2000" dirty="0"/>
              <a:t>كما أن مجالها الحراري يكون أضيق نسبياً من المجال الحراري للكائنات البرمائية أو البرية, ومع ذلك قد تقوم بعض أنواع الأسماك بهجرات موسمية إذا ما اضطرتها التذبذبات في درجات الحرارة إلى ذلك.</a:t>
            </a:r>
            <a:endParaRPr lang="en-US" sz="2000" dirty="0"/>
          </a:p>
          <a:p>
            <a:pPr algn="r" rtl="1"/>
            <a:r>
              <a:rPr lang="ar-SA" sz="2000" dirty="0"/>
              <a:t>وتكون معظم أسماك المياه العذبة غير نشطة في فصل الشتاء, خاصة عندما تصل درجة حرارة المياه إلى التجمد.</a:t>
            </a:r>
            <a:endParaRPr lang="en-US" sz="2000" dirty="0"/>
          </a:p>
          <a:p>
            <a:pPr algn="r" rtl="1"/>
            <a:r>
              <a:rPr lang="ar-SA" sz="2000" dirty="0"/>
              <a:t>وفد تنتقل وتهاجر بعض الكائنات البحرية وتوسع من توزيعها الجغرافي خارج المدى الحراري المناسب لها لفترة مؤقتة, وذلك من أجل الافتراس والحصول على الغذاء, لكنها عند التزاوج ووضع البيض تعود إلى الوسط البيئي والمأوى المثالي المناسب لعيشها, وذلك من أجل ضمان سلامة مواليدها واستمرارية النوع. </a:t>
            </a:r>
            <a:endParaRPr lang="en-US" sz="2000" dirty="0"/>
          </a:p>
        </p:txBody>
      </p:sp>
      <p:pic>
        <p:nvPicPr>
          <p:cNvPr id="9" name="صورة 8" descr="MB900406517.JPG"/>
          <p:cNvPicPr>
            <a:picLocks noChangeAspect="1"/>
          </p:cNvPicPr>
          <p:nvPr/>
        </p:nvPicPr>
        <p:blipFill>
          <a:blip r:embed="rId2"/>
          <a:stretch>
            <a:fillRect/>
          </a:stretch>
        </p:blipFill>
        <p:spPr>
          <a:xfrm>
            <a:off x="304800" y="4419600"/>
            <a:ext cx="2667000" cy="2057400"/>
          </a:xfrm>
          <a:prstGeom prst="ellipse">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4114800" y="1358444"/>
            <a:ext cx="44958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Low" rtl="1" fontAlgn="base">
              <a:spcBef>
                <a:spcPct val="0"/>
              </a:spcBef>
              <a:spcAft>
                <a:spcPct val="0"/>
              </a:spcAft>
            </a:pPr>
            <a:r>
              <a:rPr lang="ar-SA" sz="2800" b="1" dirty="0">
                <a:solidFill>
                  <a:srgbClr val="FF0000"/>
                </a:solidFill>
                <a:latin typeface="Times New Roman" pitchFamily="18" charset="0"/>
                <a:ea typeface="Times New Roman" pitchFamily="18" charset="0"/>
                <a:cs typeface="Traditional Arabic" pitchFamily="2" charset="-78"/>
              </a:rPr>
              <a:t>3- الحشرات:</a:t>
            </a:r>
            <a:endParaRPr lang="en-US" sz="2800" b="1" dirty="0">
              <a:solidFill>
                <a:srgbClr val="FF0000"/>
              </a:solidFill>
              <a:latin typeface="Times New Roman" pitchFamily="18" charset="0"/>
              <a:ea typeface="Times New Roman" pitchFamily="18" charset="0"/>
              <a:cs typeface="Traditional Arabic" pitchFamily="2" charset="-78"/>
            </a:endParaRPr>
          </a:p>
          <a:p>
            <a:pPr lvl="0" algn="justLow" rtl="1" fontAlgn="base">
              <a:spcBef>
                <a:spcPct val="0"/>
              </a:spcBef>
              <a:spcAft>
                <a:spcPct val="0"/>
              </a:spcAft>
            </a:pPr>
            <a:endParaRPr lang="ar-SA" sz="2800" b="1" dirty="0">
              <a:solidFill>
                <a:srgbClr val="FF0000"/>
              </a:solidFill>
              <a:latin typeface="Times New Roman" pitchFamily="18" charset="0"/>
              <a:ea typeface="Times New Roman" pitchFamily="18" charset="0"/>
              <a:cs typeface="Traditional Arabic" pitchFamily="2" charset="-78"/>
            </a:endParaRPr>
          </a:p>
        </p:txBody>
      </p:sp>
      <p:sp>
        <p:nvSpPr>
          <p:cNvPr id="36865" name="Rectangle 1"/>
          <p:cNvSpPr>
            <a:spLocks noChangeArrowheads="1"/>
          </p:cNvSpPr>
          <p:nvPr/>
        </p:nvSpPr>
        <p:spPr bwMode="auto">
          <a:xfrm>
            <a:off x="2839571" y="2087076"/>
            <a:ext cx="5390029"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endParaRPr lang="ar-SA" sz="2400" dirty="0" smtClean="0"/>
          </a:p>
          <a:p>
            <a:pPr algn="r" rtl="1"/>
            <a:r>
              <a:rPr lang="ar-SA" sz="2000" dirty="0" smtClean="0"/>
              <a:t>يهرب </a:t>
            </a:r>
            <a:r>
              <a:rPr lang="ar-SA" sz="2000" dirty="0"/>
              <a:t>كثير من الحشرات من درجة التجمد, ويتغلب على انخفاض درجة الحرارة في فصل الشتاء بالسكون خلاله في طور أيض منخفض, وذلك في جحور تحت سطح الأرض أو بين النباتات أو في قيعان البرك والمجاري المائية. و</a:t>
            </a:r>
            <a:r>
              <a:rPr lang="ar-SA" sz="2800" dirty="0">
                <a:solidFill>
                  <a:schemeClr val="accent1">
                    <a:lumMod val="75000"/>
                  </a:schemeClr>
                </a:solidFill>
              </a:rPr>
              <a:t>تستطيع بعض الحشرات التي تأسرها الثلوج البقاء حية فيها بفضل ما يحتويه الماء في أجسامها من نسبة أملاح عالية تمنع تجمده, </a:t>
            </a:r>
            <a:r>
              <a:rPr lang="ar-SA" sz="2000" dirty="0"/>
              <a:t>وإذا ما انخفضت درجة الحرارة تحت درجة التجمد عند بداية تكوين بيض الحشرات أو يرقاتها, فإن معظمها يموت ويقل عدد أفراده تبعاً لذلك.  </a:t>
            </a:r>
            <a:endParaRPr lang="en-US" sz="2000" dirty="0"/>
          </a:p>
          <a:p>
            <a:pPr rtl="1"/>
            <a:r>
              <a:rPr lang="ar-SA" sz="2400" dirty="0"/>
              <a:t> </a:t>
            </a:r>
            <a:endParaRPr lang="en-US" sz="2400" dirty="0"/>
          </a:p>
        </p:txBody>
      </p:sp>
      <p:pic>
        <p:nvPicPr>
          <p:cNvPr id="11" name="صورة 10" descr="MP900431003.JPG"/>
          <p:cNvPicPr>
            <a:picLocks noChangeAspect="1"/>
          </p:cNvPicPr>
          <p:nvPr/>
        </p:nvPicPr>
        <p:blipFill>
          <a:blip r:embed="rId2" cstate="print"/>
          <a:stretch>
            <a:fillRect/>
          </a:stretch>
        </p:blipFill>
        <p:spPr>
          <a:xfrm>
            <a:off x="1086971" y="543048"/>
            <a:ext cx="1752600" cy="2584897"/>
          </a:xfrm>
          <a:prstGeom prst="rect">
            <a:avLst/>
          </a:prstGeom>
        </p:spPr>
      </p:pic>
      <p:pic>
        <p:nvPicPr>
          <p:cNvPr id="12" name="صورة 11" descr="MB900313778.JPG"/>
          <p:cNvPicPr>
            <a:picLocks noChangeAspect="1"/>
          </p:cNvPicPr>
          <p:nvPr/>
        </p:nvPicPr>
        <p:blipFill>
          <a:blip r:embed="rId3"/>
          <a:stretch>
            <a:fillRect/>
          </a:stretch>
        </p:blipFill>
        <p:spPr>
          <a:xfrm>
            <a:off x="1086971" y="3352800"/>
            <a:ext cx="1828800" cy="1828800"/>
          </a:xfrm>
          <a:prstGeom prst="ellipse">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5105400" y="1143000"/>
            <a:ext cx="35052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r" rtl="1"/>
            <a:r>
              <a:rPr lang="ar-SA" sz="2800" dirty="0" smtClean="0">
                <a:solidFill>
                  <a:schemeClr val="accent1">
                    <a:lumMod val="75000"/>
                  </a:schemeClr>
                </a:solidFill>
              </a:rPr>
              <a:t>4-الثدييات </a:t>
            </a:r>
            <a:r>
              <a:rPr lang="ar-SA" sz="2800" dirty="0">
                <a:solidFill>
                  <a:schemeClr val="accent1">
                    <a:lumMod val="75000"/>
                  </a:schemeClr>
                </a:solidFill>
              </a:rPr>
              <a:t>والطيور:</a:t>
            </a:r>
            <a:endParaRPr lang="en-US" sz="2800" dirty="0">
              <a:solidFill>
                <a:schemeClr val="accent1">
                  <a:lumMod val="75000"/>
                </a:schemeClr>
              </a:solidFill>
            </a:endParaRPr>
          </a:p>
        </p:txBody>
      </p:sp>
      <p:sp>
        <p:nvSpPr>
          <p:cNvPr id="34819" name="Rectangle 3"/>
          <p:cNvSpPr>
            <a:spLocks noChangeArrowheads="1"/>
          </p:cNvSpPr>
          <p:nvPr/>
        </p:nvSpPr>
        <p:spPr bwMode="auto">
          <a:xfrm>
            <a:off x="2667000" y="811651"/>
            <a:ext cx="5715000" cy="54476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endParaRPr lang="ar-SA" sz="2000" dirty="0" smtClean="0"/>
          </a:p>
          <a:p>
            <a:pPr algn="r" rtl="1"/>
            <a:endParaRPr lang="ar-SA" sz="2000" dirty="0"/>
          </a:p>
          <a:p>
            <a:pPr algn="r" rtl="1"/>
            <a:r>
              <a:rPr lang="ar-SA" sz="2400" b="1" dirty="0">
                <a:solidFill>
                  <a:schemeClr val="accent1">
                    <a:lumMod val="75000"/>
                  </a:schemeClr>
                </a:solidFill>
              </a:rPr>
              <a:t>تمتاز</a:t>
            </a:r>
            <a:r>
              <a:rPr lang="ar-SA" sz="2000" dirty="0" smtClean="0"/>
              <a:t> </a:t>
            </a:r>
            <a:r>
              <a:rPr lang="ar-SA" sz="2000" dirty="0"/>
              <a:t>كثيراً من الثدييات والطيور بوجود طبقة عازلة </a:t>
            </a:r>
            <a:r>
              <a:rPr lang="en-ZW" sz="2000" dirty="0"/>
              <a:t>Cuticle </a:t>
            </a:r>
            <a:r>
              <a:rPr lang="ar-SA" sz="2000" dirty="0"/>
              <a:t>في أجسامها تساعدها على تحمل تذبذب درجة الحرارة ارتفاعاً وهبوطاً, كما تقلل من تبخر المياه من أجسامها, وتحمي أنسجتها الداخلية من التلف وفقدان الماء. ولدى كثير من الثدييات والطيور كذلك القدرة على تنظيم درجة حرارة أجسامها, لذلك نادراً ما تتأثر مباشرة بالتغير في درجة حرارة البيئة الخارجية, ومع ذلك فإن البرودة الزائدة في فصل الشتاء أو الحرارة الشديدة في فصل الصيف قد تسبب لها إجهاداً وتقلل من احتياجاتها الغذائية. </a:t>
            </a:r>
            <a:endParaRPr lang="en-US" sz="2000" dirty="0"/>
          </a:p>
          <a:p>
            <a:pPr algn="r" rtl="1"/>
            <a:r>
              <a:rPr lang="ar-SA" sz="2000" dirty="0"/>
              <a:t> </a:t>
            </a:r>
            <a:endParaRPr lang="en-US" sz="2000" dirty="0"/>
          </a:p>
          <a:p>
            <a:pPr algn="r" rtl="1"/>
            <a:r>
              <a:rPr lang="ar-SA" sz="2400" b="1" dirty="0">
                <a:solidFill>
                  <a:schemeClr val="accent1">
                    <a:lumMod val="75000"/>
                  </a:schemeClr>
                </a:solidFill>
              </a:rPr>
              <a:t>وتمتاز</a:t>
            </a:r>
            <a:r>
              <a:rPr lang="ar-SA" sz="2000" dirty="0"/>
              <a:t> بعض الحيوانات الثديية بقدرتها الكبيرة على تحمل التذبذب اليومي أو الفصلي في درجة الحرارة, فمثلاً يتميز المها العربي  </a:t>
            </a:r>
            <a:r>
              <a:rPr lang="en-ZW" sz="2000" i="1" dirty="0"/>
              <a:t>Oryx leucoryx </a:t>
            </a:r>
            <a:r>
              <a:rPr lang="ar-SA" sz="2000" dirty="0"/>
              <a:t>بفسيولوجية متطورة وجهاز عصبي وهرموني يمكنه من تحمل درجات الحرارة العالية, مما يمكنه من البقاء لفترة طويلة تحت أشعة الشمس الحارقة. </a:t>
            </a:r>
            <a:endParaRPr lang="en-US" sz="2000" dirty="0"/>
          </a:p>
          <a:p>
            <a:pPr rtl="1"/>
            <a:r>
              <a:rPr lang="ar-SA" sz="2000" dirty="0"/>
              <a:t> </a:t>
            </a:r>
            <a:endParaRPr lang="en-US" sz="2000" dirty="0"/>
          </a:p>
        </p:txBody>
      </p:sp>
      <p:pic>
        <p:nvPicPr>
          <p:cNvPr id="8" name="صورة 7" descr="Animals-00027.jpg"/>
          <p:cNvPicPr>
            <a:picLocks noChangeAspect="1"/>
          </p:cNvPicPr>
          <p:nvPr/>
        </p:nvPicPr>
        <p:blipFill>
          <a:blip r:embed="rId2" cstate="print"/>
          <a:stretch>
            <a:fillRect/>
          </a:stretch>
        </p:blipFill>
        <p:spPr>
          <a:xfrm>
            <a:off x="115645" y="2712511"/>
            <a:ext cx="2194560" cy="1645920"/>
          </a:xfrm>
          <a:prstGeom prst="roundRect">
            <a:avLst/>
          </a:prstGeom>
        </p:spPr>
      </p:pic>
      <p:pic>
        <p:nvPicPr>
          <p:cNvPr id="9" name="صورة 8" descr="MP900434136.JPG"/>
          <p:cNvPicPr>
            <a:picLocks noChangeAspect="1"/>
          </p:cNvPicPr>
          <p:nvPr/>
        </p:nvPicPr>
        <p:blipFill>
          <a:blip r:embed="rId3" cstate="print"/>
          <a:stretch>
            <a:fillRect/>
          </a:stretch>
        </p:blipFill>
        <p:spPr>
          <a:xfrm>
            <a:off x="0" y="4648200"/>
            <a:ext cx="2108591" cy="1581912"/>
          </a:xfrm>
          <a:prstGeom prst="ellipse">
            <a:avLst/>
          </a:prstGeom>
        </p:spPr>
      </p:pic>
      <p:pic>
        <p:nvPicPr>
          <p:cNvPr id="10" name="صورة 9" descr="Animals-00043.jpg"/>
          <p:cNvPicPr>
            <a:picLocks noChangeAspect="1"/>
          </p:cNvPicPr>
          <p:nvPr/>
        </p:nvPicPr>
        <p:blipFill>
          <a:blip r:embed="rId4" cstate="print"/>
          <a:stretch>
            <a:fillRect/>
          </a:stretch>
        </p:blipFill>
        <p:spPr>
          <a:xfrm>
            <a:off x="307669" y="997184"/>
            <a:ext cx="2002536" cy="1338072"/>
          </a:xfrm>
          <a:prstGeom prst="ellipse">
            <a:avLst/>
          </a:prstGeom>
        </p:spPr>
      </p:pic>
    </p:spTree>
    <p:extLst>
      <p:ext uri="{BB962C8B-B14F-4D97-AF65-F5344CB8AC3E}">
        <p14:creationId xmlns:p14="http://schemas.microsoft.com/office/powerpoint/2010/main" val="20005224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3657600" y="2146756"/>
            <a:ext cx="457200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000" dirty="0" smtClean="0"/>
              <a:t>وتدخل </a:t>
            </a:r>
            <a:r>
              <a:rPr lang="ar-SA" sz="2000" dirty="0"/>
              <a:t>السناجب الأرضية وبعض الخفافيش آكلة الحشرات في حالة سكون أو بيات في فصل الشتاء عندما يصبح غذاؤها غير متوافر بكميات كافية, وتنخفض درجة حرارة أجسامها بحيث تكون مقاربة لدرجة حرارة المخبأ الذي توجد فيه, كما يصاحب ذلك بطء في ضربات القلب والتنفس وانخفاض الأيض, حيث تتزود من الدهون المخزنة في أجسامها قبل الدخول في البيات الشتوي.</a:t>
            </a:r>
            <a:endParaRPr lang="en-US" sz="2000" dirty="0"/>
          </a:p>
          <a:p>
            <a:pPr rtl="1"/>
            <a:r>
              <a:rPr lang="ar-SA" sz="2000" dirty="0"/>
              <a:t> </a:t>
            </a:r>
            <a:endParaRPr lang="en-US" sz="2000" dirty="0"/>
          </a:p>
          <a:p>
            <a:pPr algn="r" rtl="1"/>
            <a:endParaRPr lang="en-US" sz="2000" dirty="0"/>
          </a:p>
          <a:p>
            <a:pPr rtl="1"/>
            <a:r>
              <a:rPr lang="ar-SA" sz="2400" dirty="0"/>
              <a:t> </a:t>
            </a:r>
            <a:endParaRPr lang="en-US" sz="2400" dirty="0"/>
          </a:p>
        </p:txBody>
      </p:sp>
      <p:pic>
        <p:nvPicPr>
          <p:cNvPr id="8" name="صورة 7" descr="MH900304955.JPG"/>
          <p:cNvPicPr>
            <a:picLocks noChangeAspect="1"/>
          </p:cNvPicPr>
          <p:nvPr/>
        </p:nvPicPr>
        <p:blipFill>
          <a:blip r:embed="rId3"/>
          <a:stretch>
            <a:fillRect/>
          </a:stretch>
        </p:blipFill>
        <p:spPr>
          <a:xfrm>
            <a:off x="533401" y="1295400"/>
            <a:ext cx="2438400" cy="2971800"/>
          </a:xfrm>
          <a:prstGeom prst="rect">
            <a:avLst/>
          </a:prstGeom>
        </p:spPr>
      </p:pic>
    </p:spTree>
    <p:extLst>
      <p:ext uri="{BB962C8B-B14F-4D97-AF65-F5344CB8AC3E}">
        <p14:creationId xmlns:p14="http://schemas.microsoft.com/office/powerpoint/2010/main" val="28021596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685800" y="381000"/>
            <a:ext cx="7467600" cy="609600"/>
          </a:xfrm>
        </p:spPr>
        <p:txBody>
          <a:bodyPr>
            <a:normAutofit fontScale="55000" lnSpcReduction="20000"/>
          </a:bodyPr>
          <a:lstStyle/>
          <a:p>
            <a:pPr lvl="0" algn="r" rtl="1"/>
            <a:r>
              <a:rPr lang="ar-SA" sz="3200" b="1" dirty="0">
                <a:solidFill>
                  <a:schemeClr val="accent1">
                    <a:lumMod val="75000"/>
                  </a:schemeClr>
                </a:solidFill>
              </a:rPr>
              <a:t>أصناف الحيوانات تبعاً لتأثرها بدرجة الحرارة:</a:t>
            </a:r>
            <a:endParaRPr lang="en-US" sz="3200" b="1" dirty="0">
              <a:solidFill>
                <a:schemeClr val="accent1">
                  <a:lumMod val="75000"/>
                </a:schemeClr>
              </a:solidFill>
            </a:endParaRPr>
          </a:p>
          <a:p>
            <a:pPr marL="0" indent="0" algn="r" rtl="1">
              <a:buNone/>
            </a:pPr>
            <a:r>
              <a:rPr lang="ar-SA" sz="3300" dirty="0"/>
              <a:t>تصنف الحيوانات تبعاً لتأثرها بدرجة الحرارة إلى مجموعتين رئيسيتين هما:</a:t>
            </a:r>
            <a:endParaRPr lang="en-US" sz="3300" dirty="0"/>
          </a:p>
          <a:p>
            <a:pPr algn="r" rtl="1">
              <a:buNone/>
            </a:pPr>
            <a:endParaRPr lang="en-US" dirty="0"/>
          </a:p>
        </p:txBody>
      </p:sp>
      <p:cxnSp>
        <p:nvCxnSpPr>
          <p:cNvPr id="5" name="رابط مستقيم 4"/>
          <p:cNvCxnSpPr/>
          <p:nvPr/>
        </p:nvCxnSpPr>
        <p:spPr>
          <a:xfrm>
            <a:off x="914400" y="1295400"/>
            <a:ext cx="708660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رابط كسهم مستقيم 6"/>
          <p:cNvCxnSpPr/>
          <p:nvPr/>
        </p:nvCxnSpPr>
        <p:spPr>
          <a:xfrm rot="5400000">
            <a:off x="7849394" y="1447800"/>
            <a:ext cx="304800"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8" name="رابط كسهم مستقيم 7"/>
          <p:cNvCxnSpPr/>
          <p:nvPr/>
        </p:nvCxnSpPr>
        <p:spPr>
          <a:xfrm rot="5400000">
            <a:off x="762794" y="1434127"/>
            <a:ext cx="304800"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0" name="مستطيل 9"/>
          <p:cNvSpPr/>
          <p:nvPr/>
        </p:nvSpPr>
        <p:spPr>
          <a:xfrm>
            <a:off x="5257800" y="1587321"/>
            <a:ext cx="3505200"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SA" b="1" dirty="0" smtClean="0"/>
              <a:t>1- </a:t>
            </a:r>
            <a:r>
              <a:rPr lang="ar-SA" b="1" dirty="0"/>
              <a:t>حيوانات ذات تحمل واسع لدرجة الحرارة </a:t>
            </a:r>
            <a:r>
              <a:rPr lang="en-ZW" b="1" dirty="0" err="1"/>
              <a:t>Eurythermic</a:t>
            </a:r>
            <a:r>
              <a:rPr lang="ar-SA" b="1" dirty="0" smtClean="0"/>
              <a:t>:</a:t>
            </a:r>
            <a:endParaRPr lang="en-US" b="1" dirty="0"/>
          </a:p>
        </p:txBody>
      </p:sp>
      <p:sp>
        <p:nvSpPr>
          <p:cNvPr id="13" name="مستطيل 12"/>
          <p:cNvSpPr/>
          <p:nvPr/>
        </p:nvSpPr>
        <p:spPr>
          <a:xfrm>
            <a:off x="-228600" y="1702616"/>
            <a:ext cx="4191000"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r" rtl="1"/>
            <a:r>
              <a:rPr lang="ar-SA" b="1" dirty="0" smtClean="0"/>
              <a:t>2-حيوانات </a:t>
            </a:r>
            <a:r>
              <a:rPr lang="ar-SA" b="1" dirty="0"/>
              <a:t>ضيقة التحمل الحراري </a:t>
            </a:r>
            <a:r>
              <a:rPr lang="en-ZW" b="1" dirty="0"/>
              <a:t>Stenothermic</a:t>
            </a:r>
            <a:r>
              <a:rPr lang="ar-SA" b="1" dirty="0"/>
              <a:t>:</a:t>
            </a:r>
            <a:endParaRPr lang="en-US" b="1" dirty="0"/>
          </a:p>
        </p:txBody>
      </p:sp>
      <p:sp>
        <p:nvSpPr>
          <p:cNvPr id="15" name="مستطيل 14"/>
          <p:cNvSpPr/>
          <p:nvPr/>
        </p:nvSpPr>
        <p:spPr>
          <a:xfrm>
            <a:off x="5791200" y="2362200"/>
            <a:ext cx="2971800" cy="2308324"/>
          </a:xfrm>
          <a:prstGeom prst="rect">
            <a:avLst/>
          </a:prstGeom>
        </p:spPr>
        <p:txBody>
          <a:bodyPr wrap="square">
            <a:spAutoFit/>
          </a:bodyPr>
          <a:lstStyle/>
          <a:p>
            <a:pPr algn="r" rtl="1"/>
            <a:r>
              <a:rPr lang="ar-SA" dirty="0"/>
              <a:t>وهي الحيوانات التي تتحمل التذبذبات الكبيرة في درجة الحرارة, مما يتيح لها الانتشار والعيش والتكاثر في نطاقات واسعة على مستوى العالم إذا توافرت لها كافة الظروف البيئية الأخرى, ومن أمثلة ذلك: الجرذ البني </a:t>
            </a:r>
            <a:r>
              <a:rPr lang="en-ZW" i="1" dirty="0" err="1"/>
              <a:t>Rattus</a:t>
            </a:r>
            <a:r>
              <a:rPr lang="en-ZW" i="1" dirty="0"/>
              <a:t> </a:t>
            </a:r>
            <a:r>
              <a:rPr lang="en-ZW" i="1" dirty="0" err="1"/>
              <a:t>norvegicus</a:t>
            </a:r>
            <a:r>
              <a:rPr lang="en-ZW" i="1" dirty="0"/>
              <a:t> </a:t>
            </a:r>
            <a:r>
              <a:rPr lang="ar-SA" i="1" dirty="0"/>
              <a:t>.</a:t>
            </a:r>
            <a:r>
              <a:rPr lang="ar-SA" dirty="0"/>
              <a:t>(شكل 9-3)</a:t>
            </a:r>
            <a:endParaRPr lang="en-US" dirty="0"/>
          </a:p>
          <a:p>
            <a:pPr rtl="1"/>
            <a:r>
              <a:rPr lang="ar-SA" dirty="0"/>
              <a:t> </a:t>
            </a:r>
            <a:endParaRPr lang="en-US" dirty="0"/>
          </a:p>
        </p:txBody>
      </p:sp>
      <p:sp>
        <p:nvSpPr>
          <p:cNvPr id="1027" name="Rectangle 3"/>
          <p:cNvSpPr>
            <a:spLocks noChangeArrowheads="1"/>
          </p:cNvSpPr>
          <p:nvPr/>
        </p:nvSpPr>
        <p:spPr bwMode="auto">
          <a:xfrm>
            <a:off x="381000" y="744141"/>
            <a:ext cx="35814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rtl="1"/>
            <a:endParaRPr lang="ar-SA" sz="2000" dirty="0" smtClean="0"/>
          </a:p>
          <a:p>
            <a:pPr rtl="1"/>
            <a:endParaRPr lang="ar-SA" sz="2000" dirty="0"/>
          </a:p>
          <a:p>
            <a:pPr rtl="1"/>
            <a:endParaRPr lang="ar-SA" sz="2000" dirty="0" smtClean="0"/>
          </a:p>
          <a:p>
            <a:pPr rtl="1"/>
            <a:endParaRPr lang="ar-SA" sz="2000" dirty="0"/>
          </a:p>
          <a:p>
            <a:pPr rtl="1"/>
            <a:endParaRPr lang="ar-SA" sz="2000" dirty="0" smtClean="0"/>
          </a:p>
          <a:p>
            <a:pPr algn="r" rtl="1"/>
            <a:r>
              <a:rPr lang="ar-SA" sz="2000" dirty="0" smtClean="0"/>
              <a:t>وهي </a:t>
            </a:r>
            <a:r>
              <a:rPr lang="ar-SA" sz="2000" dirty="0"/>
              <a:t>الحيوانات التي تكون محدودة التوزيع الجغرافي, لأنها لا تتحمل التذبذبات الكبيرة في درجة الحرارة حيث يقتصر وجودها وتكاثرها في المناطق ذات درجات الحرارة العالية مثل: المرجان البحري (شكل 10-3) الذي يعيش فقط في المياه البحار الدفيئة التي تتجاوز حرارتها 18</a:t>
            </a:r>
            <a:r>
              <a:rPr lang="ar-SA" sz="2000" baseline="30000" dirty="0"/>
              <a:t>°</a:t>
            </a:r>
            <a:r>
              <a:rPr lang="ar-SA" sz="2000" dirty="0"/>
              <a:t>م . وكذلك الدب القطبي </a:t>
            </a:r>
            <a:r>
              <a:rPr lang="en-ZW" sz="2000" i="1" dirty="0" err="1"/>
              <a:t>Ursus</a:t>
            </a:r>
            <a:r>
              <a:rPr lang="en-ZW" sz="2000" i="1" dirty="0"/>
              <a:t> </a:t>
            </a:r>
            <a:r>
              <a:rPr lang="en-ZW" sz="2000" i="1" dirty="0" err="1"/>
              <a:t>maritimus</a:t>
            </a:r>
            <a:r>
              <a:rPr lang="ar-SA" sz="2000" dirty="0"/>
              <a:t> الذي يوجد في منطقة القطب الشمالي </a:t>
            </a:r>
            <a:r>
              <a:rPr lang="ar-SA" sz="2000" dirty="0" err="1"/>
              <a:t>والآسكا</a:t>
            </a:r>
            <a:r>
              <a:rPr lang="ar-SA" sz="2000" dirty="0"/>
              <a:t> وكندا وروسيا والنرويج وجرينلاند وما حولها.</a:t>
            </a:r>
            <a:endParaRPr lang="en-US" sz="2000" dirty="0"/>
          </a:p>
        </p:txBody>
      </p:sp>
      <p:pic>
        <p:nvPicPr>
          <p:cNvPr id="11" name="صورة 10"/>
          <p:cNvPicPr/>
          <p:nvPr/>
        </p:nvPicPr>
        <p:blipFill>
          <a:blip r:embed="rId2"/>
          <a:srcRect/>
          <a:stretch>
            <a:fillRect/>
          </a:stretch>
        </p:blipFill>
        <p:spPr bwMode="auto">
          <a:xfrm>
            <a:off x="6172200" y="4551224"/>
            <a:ext cx="2590800" cy="1697176"/>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32219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المرجان.bmp"/>
          <p:cNvPicPr/>
          <p:nvPr/>
        </p:nvPicPr>
        <p:blipFill>
          <a:blip r:embed="rId3"/>
          <a:stretch>
            <a:fillRect/>
          </a:stretch>
        </p:blipFill>
        <p:spPr>
          <a:xfrm>
            <a:off x="914400" y="457200"/>
            <a:ext cx="6629400" cy="3438525"/>
          </a:xfrm>
          <a:prstGeom prst="rect">
            <a:avLst/>
          </a:prstGeom>
        </p:spPr>
      </p:pic>
      <p:sp>
        <p:nvSpPr>
          <p:cNvPr id="2" name="مستطيل 1"/>
          <p:cNvSpPr/>
          <p:nvPr/>
        </p:nvSpPr>
        <p:spPr>
          <a:xfrm>
            <a:off x="1934846" y="4114800"/>
            <a:ext cx="5274310" cy="6858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chemeClr val="tx1"/>
                </a:solidFill>
              </a:rPr>
              <a:t>شكل (10-3): يوضح التوزيع الجغرافي للمرجان البحري في العالم.</a:t>
            </a:r>
          </a:p>
        </p:txBody>
      </p:sp>
    </p:spTree>
    <p:extLst>
      <p:ext uri="{BB962C8B-B14F-4D97-AF65-F5344CB8AC3E}">
        <p14:creationId xmlns:p14="http://schemas.microsoft.com/office/powerpoint/2010/main" val="261508941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685</TotalTime>
  <Words>2054</Words>
  <Application>Microsoft Office PowerPoint</Application>
  <PresentationFormat>عرض على الشاشة (3:4)‏</PresentationFormat>
  <Paragraphs>123</Paragraphs>
  <Slides>23</Slides>
  <Notes>2</Notes>
  <HiddenSlides>0</HiddenSlides>
  <MMClips>0</MMClips>
  <ScaleCrop>false</ScaleCrop>
  <HeadingPairs>
    <vt:vector size="4" baseType="variant">
      <vt:variant>
        <vt:lpstr>نسق</vt:lpstr>
      </vt:variant>
      <vt:variant>
        <vt:i4>1</vt:i4>
      </vt:variant>
      <vt:variant>
        <vt:lpstr>عناوين الشرائح</vt:lpstr>
      </vt:variant>
      <vt:variant>
        <vt:i4>23</vt:i4>
      </vt:variant>
    </vt:vector>
  </HeadingPairs>
  <TitlesOfParts>
    <vt:vector size="24" baseType="lpstr">
      <vt:lpstr>مشربية</vt:lpstr>
      <vt:lpstr>مقرر أساسيات علم البيئة</vt:lpstr>
      <vt:lpstr> 3-الحرارة Temperature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  </vt:lpstr>
      <vt:lpstr>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مقرر أساسيات علم البيئة</dc:title>
  <dc:creator>USER</dc:creator>
  <cp:lastModifiedBy>Toshiba</cp:lastModifiedBy>
  <cp:revision>205</cp:revision>
  <dcterms:created xsi:type="dcterms:W3CDTF">2012-02-24T14:16:49Z</dcterms:created>
  <dcterms:modified xsi:type="dcterms:W3CDTF">2014-03-09T14:40:48Z</dcterms:modified>
</cp:coreProperties>
</file>