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80" r:id="rId1"/>
  </p:sldMasterIdLst>
  <p:notesMasterIdLst>
    <p:notesMasterId r:id="rId35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90" r:id="rId33"/>
    <p:sldId id="271" r:id="rId34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37" d="100"/>
          <a:sy n="37" d="100"/>
        </p:scale>
        <p:origin x="-1410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C30B0530-6D57-47AE-93A3-01FD4EC9DC85}" type="datetimeFigureOut">
              <a:rPr lang="ar-SA" smtClean="0"/>
              <a:t>26/04/35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F8220791-4C39-4FDE-9CB0-F6F0028F8D68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7345916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220791-4C39-4FDE-9CB0-F6F0028F8D68}" type="slidenum">
              <a:rPr lang="ar-SA" smtClean="0"/>
              <a:t>1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4469685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612A8E05-181F-4A31-B3A7-2C70F2F0FEBA}" type="datetimeFigureOut">
              <a:rPr lang="ar-SA" smtClean="0"/>
              <a:t>26/04/35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8D4E0CA6-64B4-49D2-B587-FEF8DAE64E45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A8E05-181F-4A31-B3A7-2C70F2F0FEBA}" type="datetimeFigureOut">
              <a:rPr lang="ar-SA" smtClean="0"/>
              <a:t>26/04/35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E0CA6-64B4-49D2-B587-FEF8DAE64E45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A8E05-181F-4A31-B3A7-2C70F2F0FEBA}" type="datetimeFigureOut">
              <a:rPr lang="ar-SA" smtClean="0"/>
              <a:t>26/04/35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E0CA6-64B4-49D2-B587-FEF8DAE64E45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A8E05-181F-4A31-B3A7-2C70F2F0FEBA}" type="datetimeFigureOut">
              <a:rPr lang="ar-SA" smtClean="0"/>
              <a:t>26/04/35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E0CA6-64B4-49D2-B587-FEF8DAE64E45}" type="slidenum">
              <a:rPr lang="ar-SA" smtClean="0"/>
              <a:t>‹#›</a:t>
            </a:fld>
            <a:endParaRPr lang="ar-SA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A8E05-181F-4A31-B3A7-2C70F2F0FEBA}" type="datetimeFigureOut">
              <a:rPr lang="ar-SA" smtClean="0"/>
              <a:t>26/04/35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E0CA6-64B4-49D2-B587-FEF8DAE64E45}" type="slidenum">
              <a:rPr lang="ar-SA" smtClean="0"/>
              <a:t>‹#›</a:t>
            </a:fld>
            <a:endParaRPr lang="ar-SA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A8E05-181F-4A31-B3A7-2C70F2F0FEBA}" type="datetimeFigureOut">
              <a:rPr lang="ar-SA" smtClean="0"/>
              <a:t>26/04/35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E0CA6-64B4-49D2-B587-FEF8DAE64E45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A8E05-181F-4A31-B3A7-2C70F2F0FEBA}" type="datetimeFigureOut">
              <a:rPr lang="ar-SA" smtClean="0"/>
              <a:t>26/04/35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E0CA6-64B4-49D2-B587-FEF8DAE64E45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612A8E05-181F-4A31-B3A7-2C70F2F0FEBA}" type="datetimeFigureOut">
              <a:rPr lang="ar-SA" smtClean="0"/>
              <a:t>26/04/35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8D4E0CA6-64B4-49D2-B587-FEF8DAE64E45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ar-SA" smtClean="0"/>
              <a:t>انقر فوق الأيقونة لإضافة صورة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612A8E05-181F-4A31-B3A7-2C70F2F0FEBA}" type="datetimeFigureOut">
              <a:rPr lang="ar-SA" smtClean="0"/>
              <a:t>26/04/35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8D4E0CA6-64B4-49D2-B587-FEF8DAE64E45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A8E05-181F-4A31-B3A7-2C70F2F0FEBA}" type="datetimeFigureOut">
              <a:rPr lang="ar-SA" smtClean="0"/>
              <a:t>26/04/35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E0CA6-64B4-49D2-B587-FEF8DAE64E45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A8E05-181F-4A31-B3A7-2C70F2F0FEBA}" type="datetimeFigureOut">
              <a:rPr lang="ar-SA" smtClean="0"/>
              <a:t>26/04/35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E0CA6-64B4-49D2-B587-FEF8DAE64E45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612A8E05-181F-4A31-B3A7-2C70F2F0FEBA}" type="datetimeFigureOut">
              <a:rPr lang="ar-SA" smtClean="0"/>
              <a:t>26/04/35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8D4E0CA6-64B4-49D2-B587-FEF8DAE64E45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274320" indent="-274320" algn="r" defTabSz="914400" rtl="1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r" defTabSz="914400" rtl="1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r" defTabSz="914400" rtl="1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r" defTabSz="914400" rtl="1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r" defTabSz="914400" rtl="1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r" defTabSz="914400" rtl="1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r" defTabSz="914400" rtl="1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r" defTabSz="914400" rtl="1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r" defTabSz="914400" rtl="1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971600" y="980728"/>
            <a:ext cx="7200800" cy="1181993"/>
          </a:xfrm>
        </p:spPr>
        <p:txBody>
          <a:bodyPr/>
          <a:lstStyle/>
          <a:p>
            <a:pPr algn="r"/>
            <a:r>
              <a:rPr lang="ar-SA" b="1" dirty="0" smtClean="0">
                <a:solidFill>
                  <a:srgbClr val="002060"/>
                </a:solidFill>
              </a:rPr>
              <a:t>            المحاضرة الرابعة</a:t>
            </a:r>
            <a:endParaRPr lang="ar-SA" b="1" dirty="0">
              <a:solidFill>
                <a:srgbClr val="002060"/>
              </a:solidFill>
            </a:endParaRP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043608" y="2420888"/>
            <a:ext cx="6984776" cy="3384376"/>
          </a:xfrm>
        </p:spPr>
        <p:txBody>
          <a:bodyPr>
            <a:noAutofit/>
          </a:bodyPr>
          <a:lstStyle/>
          <a:p>
            <a:pPr algn="ctr"/>
            <a:r>
              <a:rPr lang="ar-SA" sz="3200" b="1" dirty="0">
                <a:solidFill>
                  <a:srgbClr val="C00000"/>
                </a:solidFill>
              </a:rPr>
              <a:t>أسباب تقوية الروابط </a:t>
            </a:r>
            <a:r>
              <a:rPr lang="ar-SA" sz="3200" b="1" dirty="0" smtClean="0">
                <a:solidFill>
                  <a:srgbClr val="C00000"/>
                </a:solidFill>
              </a:rPr>
              <a:t>الاجتماعية</a:t>
            </a:r>
          </a:p>
          <a:p>
            <a:pPr algn="r"/>
            <a:r>
              <a:rPr lang="ar-SA" sz="2800" b="1" dirty="0" smtClean="0">
                <a:solidFill>
                  <a:srgbClr val="002060"/>
                </a:solidFill>
              </a:rPr>
              <a:t>4.دعوة </a:t>
            </a:r>
            <a:r>
              <a:rPr lang="ar-SA" sz="2800" b="1" dirty="0">
                <a:solidFill>
                  <a:srgbClr val="002060"/>
                </a:solidFill>
              </a:rPr>
              <a:t>الإسلام إلى </a:t>
            </a:r>
            <a:r>
              <a:rPr lang="ar-SA" sz="2800" b="1" dirty="0" smtClean="0">
                <a:solidFill>
                  <a:srgbClr val="002060"/>
                </a:solidFill>
              </a:rPr>
              <a:t>الأخلاق الفاضلة  </a:t>
            </a:r>
            <a:r>
              <a:rPr lang="ar-SA" sz="2800" b="1" dirty="0">
                <a:solidFill>
                  <a:srgbClr val="002060"/>
                </a:solidFill>
              </a:rPr>
              <a:t>تقوية للروابط الاجتماعية</a:t>
            </a:r>
            <a:r>
              <a:rPr lang="ar-SA" sz="2800" b="1" dirty="0" smtClean="0">
                <a:solidFill>
                  <a:srgbClr val="002060"/>
                </a:solidFill>
              </a:rPr>
              <a:t>:</a:t>
            </a:r>
          </a:p>
          <a:p>
            <a:pPr algn="r"/>
            <a:r>
              <a:rPr lang="ar-SA" sz="2800" b="1" dirty="0">
                <a:solidFill>
                  <a:srgbClr val="002060"/>
                </a:solidFill>
              </a:rPr>
              <a:t>5. </a:t>
            </a:r>
            <a:r>
              <a:rPr lang="ar-SA" sz="2800" b="1" dirty="0" smtClean="0">
                <a:solidFill>
                  <a:srgbClr val="002060"/>
                </a:solidFill>
              </a:rPr>
              <a:t>تشريع </a:t>
            </a:r>
            <a:r>
              <a:rPr lang="ar-SA" sz="2800" b="1" dirty="0">
                <a:solidFill>
                  <a:srgbClr val="002060"/>
                </a:solidFill>
              </a:rPr>
              <a:t>الإسلام </a:t>
            </a:r>
            <a:r>
              <a:rPr lang="ar-SA" sz="2800" b="1" dirty="0" smtClean="0">
                <a:solidFill>
                  <a:srgbClr val="002060"/>
                </a:solidFill>
              </a:rPr>
              <a:t>للتكافل الاجتماعي  تقوية </a:t>
            </a:r>
            <a:r>
              <a:rPr lang="ar-SA" sz="2800" b="1" dirty="0">
                <a:solidFill>
                  <a:srgbClr val="002060"/>
                </a:solidFill>
              </a:rPr>
              <a:t>للروابط</a:t>
            </a:r>
            <a:r>
              <a:rPr lang="ar-SA" sz="2800" b="1" dirty="0" smtClean="0">
                <a:solidFill>
                  <a:srgbClr val="002060"/>
                </a:solidFill>
              </a:rPr>
              <a:t>:</a:t>
            </a:r>
          </a:p>
          <a:p>
            <a:pPr algn="r"/>
            <a:r>
              <a:rPr lang="ar-SA" sz="2800" b="1" dirty="0" smtClean="0">
                <a:solidFill>
                  <a:srgbClr val="002060"/>
                </a:solidFill>
              </a:rPr>
              <a:t>6- دعوة الإسلام إلى الحوار والجدال بالتي هي أحسن:</a:t>
            </a:r>
            <a:endParaRPr lang="ar-SA" sz="28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5776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99592" y="620688"/>
            <a:ext cx="7416824" cy="1202485"/>
          </a:xfrm>
        </p:spPr>
        <p:txBody>
          <a:bodyPr>
            <a:normAutofit fontScale="90000"/>
          </a:bodyPr>
          <a:lstStyle/>
          <a:p>
            <a:r>
              <a:rPr lang="ar-SA" b="1" dirty="0">
                <a:solidFill>
                  <a:schemeClr val="accent4">
                    <a:lumMod val="50000"/>
                  </a:schemeClr>
                </a:solidFill>
              </a:rPr>
              <a:t>دعوة الإسلام إلى الأخلاق الفاضلة تقوية للروابط الاجتماعية: 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899592" y="1844824"/>
            <a:ext cx="7344816" cy="4334080"/>
          </a:xfrm>
        </p:spPr>
        <p:txBody>
          <a:bodyPr>
            <a:normAutofit lnSpcReduction="10000"/>
          </a:bodyPr>
          <a:lstStyle/>
          <a:p>
            <a:pPr algn="just"/>
            <a:r>
              <a:rPr lang="ar-SA" sz="3200" dirty="0" smtClean="0">
                <a:solidFill>
                  <a:srgbClr val="7030A0"/>
                </a:solidFill>
              </a:rPr>
              <a:t>من هدي النبي </a:t>
            </a:r>
            <a:r>
              <a:rPr lang="en-US" sz="3200" b="1" dirty="0" smtClean="0">
                <a:solidFill>
                  <a:srgbClr val="7030A0"/>
                </a:solidFill>
                <a:latin typeface="Times New Roman"/>
                <a:ea typeface="Times New Roman"/>
                <a:cs typeface="AL-Mohanad"/>
                <a:sym typeface="AGA Arabesque"/>
              </a:rPr>
              <a:t></a:t>
            </a:r>
            <a:r>
              <a:rPr lang="ar-SA" sz="3200" dirty="0" smtClean="0">
                <a:solidFill>
                  <a:srgbClr val="7030A0"/>
                </a:solidFill>
              </a:rPr>
              <a:t> </a:t>
            </a:r>
            <a:r>
              <a:rPr lang="ar-SA" sz="3200" dirty="0" smtClean="0">
                <a:solidFill>
                  <a:srgbClr val="7030A0"/>
                </a:solidFill>
                <a:latin typeface="Times New Roman"/>
                <a:ea typeface="Times New Roman"/>
                <a:cs typeface="AL-Mohanad"/>
              </a:rPr>
              <a:t>( </a:t>
            </a:r>
            <a:r>
              <a:rPr lang="ar-SA" sz="3200" dirty="0">
                <a:solidFill>
                  <a:srgbClr val="FF0000"/>
                </a:solidFill>
                <a:latin typeface="Times New Roman"/>
                <a:ea typeface="Times New Roman"/>
                <a:cs typeface="AL-Mohanad"/>
              </a:rPr>
              <a:t>إنما بُعثت لأتمِّم مكارم الأخلاق </a:t>
            </a:r>
            <a:r>
              <a:rPr lang="ar-SA" sz="3200" dirty="0" smtClean="0">
                <a:solidFill>
                  <a:srgbClr val="7030A0"/>
                </a:solidFill>
                <a:latin typeface="Times New Roman"/>
                <a:ea typeface="Times New Roman"/>
                <a:cs typeface="AL-Mohanad"/>
              </a:rPr>
              <a:t>).</a:t>
            </a:r>
          </a:p>
          <a:p>
            <a:pPr algn="just"/>
            <a:r>
              <a:rPr lang="ar-SA" sz="3200" b="1" dirty="0" smtClean="0">
                <a:solidFill>
                  <a:srgbClr val="7030A0"/>
                </a:solidFill>
              </a:rPr>
              <a:t>في </a:t>
            </a:r>
            <a:r>
              <a:rPr lang="ar-SA" sz="3200" b="1" dirty="0">
                <a:solidFill>
                  <a:srgbClr val="7030A0"/>
                </a:solidFill>
              </a:rPr>
              <a:t>هذا الحديث إشارة بيِّنة إلى أن مكارم </a:t>
            </a:r>
            <a:r>
              <a:rPr lang="ar-SA" sz="3200" b="1" dirty="0" smtClean="0">
                <a:solidFill>
                  <a:srgbClr val="7030A0"/>
                </a:solidFill>
              </a:rPr>
              <a:t>الأخلاق:</a:t>
            </a:r>
          </a:p>
          <a:p>
            <a:pPr marL="514350" lvl="0" indent="-514350" algn="just">
              <a:buClr>
                <a:srgbClr val="AA2B1E"/>
              </a:buClr>
              <a:buFont typeface="+mj-lt"/>
              <a:buAutoNum type="arabicPeriod"/>
            </a:pPr>
            <a:r>
              <a:rPr lang="ar-SA" sz="3200" dirty="0">
                <a:solidFill>
                  <a:srgbClr val="7030A0"/>
                </a:solidFill>
              </a:rPr>
              <a:t> من غايات البعثة النبوية.</a:t>
            </a:r>
          </a:p>
          <a:p>
            <a:pPr marL="514350" lvl="0" indent="-514350" algn="just">
              <a:buClr>
                <a:srgbClr val="AA2B1E"/>
              </a:buClr>
              <a:buFont typeface="+mj-lt"/>
              <a:buAutoNum type="arabicPeriod"/>
            </a:pPr>
            <a:r>
              <a:rPr lang="ar-SA" sz="3200" dirty="0">
                <a:solidFill>
                  <a:srgbClr val="7030A0"/>
                </a:solidFill>
              </a:rPr>
              <a:t>الأمور المكتسبة .</a:t>
            </a:r>
          </a:p>
          <a:p>
            <a:pPr marL="514350" lvl="0" indent="-514350" algn="just">
              <a:buClr>
                <a:srgbClr val="AA2B1E"/>
              </a:buClr>
              <a:buFont typeface="+mj-lt"/>
              <a:buAutoNum type="arabicPeriod"/>
            </a:pPr>
            <a:r>
              <a:rPr lang="ar-SA" sz="3200" dirty="0">
                <a:solidFill>
                  <a:srgbClr val="7030A0"/>
                </a:solidFill>
              </a:rPr>
              <a:t>من أهداف دعوة النبيين أجمعين</a:t>
            </a:r>
            <a:r>
              <a:rPr lang="ar-SA" sz="3200" dirty="0" smtClean="0">
                <a:solidFill>
                  <a:srgbClr val="7030A0"/>
                </a:solidFill>
              </a:rPr>
              <a:t>.</a:t>
            </a:r>
            <a:endParaRPr lang="ar-SA" sz="3200" b="1" dirty="0">
              <a:solidFill>
                <a:srgbClr val="7030A0"/>
              </a:solidFill>
            </a:endParaRPr>
          </a:p>
          <a:p>
            <a:pPr algn="just"/>
            <a:r>
              <a:rPr lang="ar-SA" sz="3200" dirty="0">
                <a:solidFill>
                  <a:srgbClr val="7030A0"/>
                </a:solidFill>
                <a:latin typeface="Times New Roman"/>
                <a:ea typeface="Times New Roman"/>
                <a:cs typeface="AL-Mohanad"/>
              </a:rPr>
              <a:t>كثرت توصيات الرسول </a:t>
            </a:r>
            <a:r>
              <a:rPr lang="en-US" sz="3200" b="1" dirty="0">
                <a:solidFill>
                  <a:srgbClr val="7030A0"/>
                </a:solidFill>
                <a:latin typeface="Times New Roman"/>
                <a:ea typeface="Times New Roman"/>
                <a:cs typeface="AL-Mohanad"/>
                <a:sym typeface="AGA Arabesque"/>
              </a:rPr>
              <a:t></a:t>
            </a:r>
            <a:r>
              <a:rPr lang="ar-SA" sz="3200" dirty="0">
                <a:solidFill>
                  <a:srgbClr val="7030A0"/>
                </a:solidFill>
                <a:latin typeface="Times New Roman"/>
                <a:ea typeface="Times New Roman"/>
                <a:cs typeface="AL-Mohanad"/>
              </a:rPr>
              <a:t> </a:t>
            </a:r>
            <a:r>
              <a:rPr lang="ar-SA" sz="3200" dirty="0" smtClean="0">
                <a:solidFill>
                  <a:srgbClr val="7030A0"/>
                </a:solidFill>
                <a:latin typeface="Times New Roman"/>
                <a:ea typeface="Times New Roman"/>
                <a:cs typeface="AL-Mohanad"/>
              </a:rPr>
              <a:t>: </a:t>
            </a:r>
            <a:r>
              <a:rPr lang="ar-SA" sz="3200" dirty="0">
                <a:solidFill>
                  <a:srgbClr val="7030A0"/>
                </a:solidFill>
                <a:latin typeface="Times New Roman"/>
                <a:ea typeface="Times New Roman"/>
                <a:cs typeface="AL-Mohanad"/>
              </a:rPr>
              <a:t>" </a:t>
            </a:r>
            <a:r>
              <a:rPr lang="ar-SA" sz="3200" dirty="0">
                <a:solidFill>
                  <a:srgbClr val="FF0000"/>
                </a:solidFill>
                <a:latin typeface="Times New Roman"/>
                <a:ea typeface="Times New Roman"/>
                <a:cs typeface="AL-Mohanad"/>
              </a:rPr>
              <a:t>ما من شيء أثقل في ميزان المؤمن يوم القيامة من خلق حسن، وإن الله تعالى ليُبغِض الفاحشَ </a:t>
            </a:r>
            <a:r>
              <a:rPr lang="ar-SA" sz="3200" dirty="0" err="1">
                <a:solidFill>
                  <a:srgbClr val="FF0000"/>
                </a:solidFill>
                <a:latin typeface="Times New Roman"/>
                <a:ea typeface="Times New Roman"/>
                <a:cs typeface="AL-Mohanad"/>
              </a:rPr>
              <a:t>البذئ</a:t>
            </a:r>
            <a:r>
              <a:rPr lang="ar-SA" sz="3200" dirty="0">
                <a:solidFill>
                  <a:srgbClr val="7030A0"/>
                </a:solidFill>
                <a:latin typeface="Times New Roman"/>
                <a:ea typeface="Times New Roman"/>
                <a:cs typeface="AL-Mohanad"/>
              </a:rPr>
              <a:t> " </a:t>
            </a:r>
            <a:endParaRPr lang="ar-SA" sz="3200" b="1" dirty="0" smtClean="0">
              <a:solidFill>
                <a:srgbClr val="7030A0"/>
              </a:solidFill>
            </a:endParaRPr>
          </a:p>
          <a:p>
            <a:pPr marL="0" indent="0" algn="just">
              <a:buNone/>
            </a:pPr>
            <a:endParaRPr lang="ar-SA" sz="32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2964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683568" y="620688"/>
            <a:ext cx="7704856" cy="5688632"/>
          </a:xfrm>
        </p:spPr>
        <p:txBody>
          <a:bodyPr>
            <a:normAutofit fontScale="92500"/>
          </a:bodyPr>
          <a:lstStyle/>
          <a:p>
            <a:pPr algn="just"/>
            <a:r>
              <a:rPr lang="ar-SA" sz="3200" dirty="0">
                <a:solidFill>
                  <a:schemeClr val="accent4">
                    <a:lumMod val="50000"/>
                  </a:schemeClr>
                </a:solidFill>
              </a:rPr>
              <a:t>وليس الخلق المطلوب في الإسلام مجرد معرفة أن الصدق </a:t>
            </a:r>
            <a:r>
              <a:rPr lang="ar-SA" sz="3000" dirty="0" smtClean="0">
                <a:solidFill>
                  <a:schemeClr val="accent4">
                    <a:lumMod val="50000"/>
                  </a:schemeClr>
                </a:solidFill>
              </a:rPr>
              <a:t>فضيلة، والكذب رذيلة، وأن </a:t>
            </a:r>
            <a:r>
              <a:rPr lang="ar-SA" sz="3000" dirty="0">
                <a:solidFill>
                  <a:schemeClr val="accent4">
                    <a:lumMod val="50000"/>
                  </a:schemeClr>
                </a:solidFill>
              </a:rPr>
              <a:t>الإخلاص سمو، والخداع </a:t>
            </a:r>
            <a:r>
              <a:rPr lang="ar-SA" sz="3000" dirty="0" smtClean="0">
                <a:solidFill>
                  <a:schemeClr val="accent4">
                    <a:lumMod val="50000"/>
                  </a:schemeClr>
                </a:solidFill>
              </a:rPr>
              <a:t>انحطاط</a:t>
            </a:r>
            <a:r>
              <a:rPr lang="ar-SA" sz="3200" dirty="0" smtClean="0">
                <a:solidFill>
                  <a:schemeClr val="accent4">
                    <a:lumMod val="50000"/>
                  </a:schemeClr>
                </a:solidFill>
              </a:rPr>
              <a:t>.</a:t>
            </a:r>
          </a:p>
          <a:p>
            <a:pPr marL="0" indent="0" algn="just">
              <a:buNone/>
            </a:pPr>
            <a:endParaRPr lang="ar-SA" sz="1100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algn="just"/>
            <a:r>
              <a:rPr lang="ar-SA" sz="3200" dirty="0" smtClean="0">
                <a:solidFill>
                  <a:schemeClr val="accent5">
                    <a:lumMod val="50000"/>
                  </a:schemeClr>
                </a:solidFill>
              </a:rPr>
              <a:t>إنما </a:t>
            </a:r>
            <a:r>
              <a:rPr lang="ar-SA" sz="3200" dirty="0">
                <a:solidFill>
                  <a:schemeClr val="accent5">
                    <a:lumMod val="50000"/>
                  </a:schemeClr>
                </a:solidFill>
              </a:rPr>
              <a:t>الخلق هو </a:t>
            </a:r>
            <a:r>
              <a:rPr lang="ar-SA" sz="3200" dirty="0" smtClean="0">
                <a:solidFill>
                  <a:schemeClr val="accent5">
                    <a:lumMod val="50000"/>
                  </a:schemeClr>
                </a:solidFill>
              </a:rPr>
              <a:t>تفاعلُ </a:t>
            </a:r>
            <a:r>
              <a:rPr lang="ar-SA" sz="3200" dirty="0">
                <a:solidFill>
                  <a:schemeClr val="accent5">
                    <a:lumMod val="50000"/>
                  </a:schemeClr>
                </a:solidFill>
              </a:rPr>
              <a:t>النفس وتأثرها بما ينبغي أن تكون عليه، وتتَّصف به من مكارم الأخلاق ابتغاء رضوان الله تعالى، وما ينبغي أن تهجره وتتركه من ذميمها وفاسدها ابتغاء رضوان الله </a:t>
            </a:r>
            <a:r>
              <a:rPr lang="ar-SA" sz="3200" dirty="0" smtClean="0">
                <a:solidFill>
                  <a:schemeClr val="accent5">
                    <a:lumMod val="50000"/>
                  </a:schemeClr>
                </a:solidFill>
              </a:rPr>
              <a:t>أيضاً.</a:t>
            </a:r>
          </a:p>
          <a:p>
            <a:pPr marL="0" indent="0" algn="just">
              <a:buNone/>
            </a:pPr>
            <a:endParaRPr lang="ar-SA" sz="1100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algn="just"/>
            <a:r>
              <a:rPr lang="ar-SA" sz="3200" b="1" dirty="0" smtClean="0">
                <a:solidFill>
                  <a:srgbClr val="002060"/>
                </a:solidFill>
              </a:rPr>
              <a:t>عللي: </a:t>
            </a:r>
            <a:r>
              <a:rPr lang="ar-SA" sz="3200" dirty="0" smtClean="0">
                <a:solidFill>
                  <a:srgbClr val="002060"/>
                </a:solidFill>
              </a:rPr>
              <a:t>الأخلاق ليس مجرد </a:t>
            </a:r>
            <a:r>
              <a:rPr lang="ar-SA" sz="3200" dirty="0">
                <a:solidFill>
                  <a:srgbClr val="002060"/>
                </a:solidFill>
              </a:rPr>
              <a:t>الحديث </a:t>
            </a:r>
            <a:r>
              <a:rPr lang="ar-SA" sz="3200" dirty="0" smtClean="0">
                <a:solidFill>
                  <a:srgbClr val="002060"/>
                </a:solidFill>
              </a:rPr>
              <a:t>النظري فيما </a:t>
            </a:r>
            <a:r>
              <a:rPr lang="ar-SA" sz="3200" dirty="0">
                <a:solidFill>
                  <a:srgbClr val="002060"/>
                </a:solidFill>
              </a:rPr>
              <a:t>بين الناس </a:t>
            </a:r>
            <a:r>
              <a:rPr lang="ar-SA" sz="3200" dirty="0" smtClean="0">
                <a:solidFill>
                  <a:srgbClr val="002060"/>
                </a:solidFill>
              </a:rPr>
              <a:t>؟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ar-SA" sz="3200" dirty="0">
                <a:solidFill>
                  <a:srgbClr val="7030A0"/>
                </a:solidFill>
              </a:rPr>
              <a:t>لأن إصلاح الباطن حقيقة هو أساس لكل إصلاح </a:t>
            </a:r>
            <a:r>
              <a:rPr lang="ar-SA" sz="3200" dirty="0" smtClean="0">
                <a:solidFill>
                  <a:srgbClr val="7030A0"/>
                </a:solidFill>
              </a:rPr>
              <a:t>ظاهري.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ar-SA" sz="3200" dirty="0" smtClean="0">
                <a:solidFill>
                  <a:srgbClr val="7030A0"/>
                </a:solidFill>
              </a:rPr>
              <a:t> </a:t>
            </a:r>
            <a:r>
              <a:rPr lang="ar-SA" sz="3200" dirty="0">
                <a:solidFill>
                  <a:srgbClr val="7030A0"/>
                </a:solidFill>
              </a:rPr>
              <a:t>وإن الأخلاق الكريمة </a:t>
            </a:r>
            <a:r>
              <a:rPr lang="ar-SA" sz="3200" dirty="0" smtClean="0">
                <a:solidFill>
                  <a:srgbClr val="7030A0"/>
                </a:solidFill>
              </a:rPr>
              <a:t>هي من أجله الله، </a:t>
            </a:r>
            <a:r>
              <a:rPr lang="ar-SA" sz="3200" dirty="0">
                <a:solidFill>
                  <a:srgbClr val="7030A0"/>
                </a:solidFill>
              </a:rPr>
              <a:t>لا من أجل الأعراف والعادات </a:t>
            </a:r>
            <a:r>
              <a:rPr lang="ar-SA" sz="3200" dirty="0" smtClean="0">
                <a:solidFill>
                  <a:srgbClr val="7030A0"/>
                </a:solidFill>
              </a:rPr>
              <a:t>والأنظمة.</a:t>
            </a:r>
          </a:p>
          <a:p>
            <a:pPr marL="0" indent="0" algn="just">
              <a:buNone/>
            </a:pPr>
            <a:endParaRPr lang="ar-SA" sz="3200" dirty="0"/>
          </a:p>
        </p:txBody>
      </p:sp>
    </p:spTree>
    <p:extLst>
      <p:ext uri="{BB962C8B-B14F-4D97-AF65-F5344CB8AC3E}">
        <p14:creationId xmlns:p14="http://schemas.microsoft.com/office/powerpoint/2010/main" val="822202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259632" y="620688"/>
            <a:ext cx="6965245" cy="739209"/>
          </a:xfrm>
        </p:spPr>
        <p:txBody>
          <a:bodyPr>
            <a:normAutofit fontScale="90000"/>
          </a:bodyPr>
          <a:lstStyle/>
          <a:p>
            <a:r>
              <a:rPr lang="ar-SA" b="1" dirty="0">
                <a:solidFill>
                  <a:schemeClr val="accent4">
                    <a:lumMod val="50000"/>
                  </a:schemeClr>
                </a:solidFill>
              </a:rPr>
              <a:t>أصناف الأخلاق: 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755576" y="1700808"/>
            <a:ext cx="7632848" cy="4382301"/>
          </a:xfrm>
        </p:spPr>
        <p:txBody>
          <a:bodyPr/>
          <a:lstStyle/>
          <a:p>
            <a:pPr algn="just"/>
            <a:r>
              <a:rPr lang="ar-SA" sz="3200" b="1" dirty="0">
                <a:solidFill>
                  <a:srgbClr val="002060"/>
                </a:solidFill>
              </a:rPr>
              <a:t>صنف بعض الباحثين المعاصرين الأخلاق في خمسة أقسام على النحو التالي: 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ar-SA" sz="3200" b="1" dirty="0" smtClean="0">
                <a:solidFill>
                  <a:schemeClr val="accent5">
                    <a:lumMod val="75000"/>
                  </a:schemeClr>
                </a:solidFill>
              </a:rPr>
              <a:t>الأخلاق </a:t>
            </a:r>
            <a:r>
              <a:rPr lang="ar-SA" sz="3200" b="1" dirty="0">
                <a:solidFill>
                  <a:schemeClr val="accent5">
                    <a:lumMod val="75000"/>
                  </a:schemeClr>
                </a:solidFill>
              </a:rPr>
              <a:t>الفردية</a:t>
            </a:r>
            <a:r>
              <a:rPr lang="ar-SA" sz="3200" dirty="0">
                <a:solidFill>
                  <a:schemeClr val="accent4">
                    <a:lumMod val="75000"/>
                  </a:schemeClr>
                </a:solidFill>
              </a:rPr>
              <a:t>: كالصبر، والعفة، وضبط النفس</a:t>
            </a:r>
            <a:r>
              <a:rPr lang="ar-SA" sz="3200" dirty="0" smtClean="0">
                <a:solidFill>
                  <a:schemeClr val="accent4">
                    <a:lumMod val="75000"/>
                  </a:schemeClr>
                </a:solidFill>
              </a:rPr>
              <a:t>...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ar-SA" sz="3200" b="1" dirty="0" smtClean="0">
                <a:solidFill>
                  <a:schemeClr val="accent5">
                    <a:lumMod val="75000"/>
                  </a:schemeClr>
                </a:solidFill>
              </a:rPr>
              <a:t>الأخلاق </a:t>
            </a:r>
            <a:r>
              <a:rPr lang="ar-SA" sz="3200" b="1" dirty="0">
                <a:solidFill>
                  <a:schemeClr val="accent5">
                    <a:lumMod val="75000"/>
                  </a:schemeClr>
                </a:solidFill>
              </a:rPr>
              <a:t>الأسرية: </a:t>
            </a:r>
            <a:r>
              <a:rPr lang="ar-SA" sz="3200" dirty="0">
                <a:solidFill>
                  <a:schemeClr val="accent4">
                    <a:lumMod val="75000"/>
                  </a:schemeClr>
                </a:solidFill>
              </a:rPr>
              <a:t>كبرِّ الوالدين، والإحسان للزوجة، وصلة الأرحام</a:t>
            </a:r>
            <a:r>
              <a:rPr lang="ar-SA" sz="3200" dirty="0" smtClean="0">
                <a:solidFill>
                  <a:schemeClr val="accent4">
                    <a:lumMod val="75000"/>
                  </a:schemeClr>
                </a:solidFill>
              </a:rPr>
              <a:t>...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ar-SA" sz="3200" b="1" dirty="0">
                <a:solidFill>
                  <a:schemeClr val="accent5">
                    <a:lumMod val="75000"/>
                  </a:schemeClr>
                </a:solidFill>
              </a:rPr>
              <a:t>الأخلاق الاجتماعية: </a:t>
            </a:r>
            <a:r>
              <a:rPr lang="ar-SA" sz="3200" dirty="0">
                <a:solidFill>
                  <a:schemeClr val="accent4">
                    <a:lumMod val="75000"/>
                  </a:schemeClr>
                </a:solidFill>
              </a:rPr>
              <a:t>كإفشاء السلام، وعيادة المريض، والوفاء بالعهد، والجد في العمل، والإصلاح بين المتخاصمين، وإماطة الأذى عن الطريق...</a:t>
            </a:r>
          </a:p>
          <a:p>
            <a:pPr marL="0" indent="0">
              <a:buNone/>
            </a:pP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033977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827584" y="1412776"/>
            <a:ext cx="7416824" cy="3816424"/>
          </a:xfrm>
        </p:spPr>
        <p:txBody>
          <a:bodyPr/>
          <a:lstStyle/>
          <a:p>
            <a:pPr marL="0" indent="0" algn="just">
              <a:buNone/>
            </a:pPr>
            <a:r>
              <a:rPr lang="ar-SA" sz="3200" dirty="0" smtClean="0">
                <a:solidFill>
                  <a:schemeClr val="accent5">
                    <a:lumMod val="50000"/>
                  </a:schemeClr>
                </a:solidFill>
              </a:rPr>
              <a:t>4.</a:t>
            </a:r>
            <a:r>
              <a:rPr lang="ar-SA" sz="3200" b="1" dirty="0" smtClean="0">
                <a:solidFill>
                  <a:schemeClr val="accent5">
                    <a:lumMod val="50000"/>
                  </a:schemeClr>
                </a:solidFill>
              </a:rPr>
              <a:t>الأخلاق </a:t>
            </a:r>
            <a:r>
              <a:rPr lang="ar-SA" sz="3200" b="1" dirty="0">
                <a:solidFill>
                  <a:schemeClr val="accent5">
                    <a:lumMod val="50000"/>
                  </a:schemeClr>
                </a:solidFill>
              </a:rPr>
              <a:t>المتصلة بحق الله تعالى: </a:t>
            </a:r>
            <a:r>
              <a:rPr lang="ar-SA" sz="3200" dirty="0">
                <a:solidFill>
                  <a:schemeClr val="accent4">
                    <a:lumMod val="50000"/>
                  </a:schemeClr>
                </a:solidFill>
              </a:rPr>
              <a:t>كالصدق مع الله تعالى، والقيام بحقوقه، وشكره على نعمه، ومناصرة دينه، وحسن التوكل عليه...  </a:t>
            </a:r>
          </a:p>
          <a:p>
            <a:pPr marL="0" indent="0" algn="just">
              <a:buNone/>
            </a:pPr>
            <a:r>
              <a:rPr lang="ar-SA" sz="3200" b="1" dirty="0" smtClean="0">
                <a:solidFill>
                  <a:schemeClr val="accent5">
                    <a:lumMod val="50000"/>
                  </a:schemeClr>
                </a:solidFill>
              </a:rPr>
              <a:t>5.أخلاق </a:t>
            </a:r>
            <a:r>
              <a:rPr lang="ar-SA" sz="3200" b="1" dirty="0">
                <a:solidFill>
                  <a:schemeClr val="accent5">
                    <a:lumMod val="50000"/>
                  </a:schemeClr>
                </a:solidFill>
              </a:rPr>
              <a:t>الدولة: </a:t>
            </a:r>
            <a:r>
              <a:rPr lang="ar-SA" sz="3200" dirty="0">
                <a:solidFill>
                  <a:schemeClr val="accent4">
                    <a:lumMod val="50000"/>
                  </a:schemeClr>
                </a:solidFill>
              </a:rPr>
              <a:t>كالرفق بالرعية، والعمل بالشورى، وحماية النفوس والأعراض والأموال، وتحرِّي المصالح العامة، والوفاء بالمعاهدات </a:t>
            </a:r>
          </a:p>
          <a:p>
            <a:pPr marL="0" indent="0">
              <a:buNone/>
            </a:pPr>
            <a:r>
              <a:rPr lang="ar-SA" dirty="0" smtClean="0"/>
              <a:t> </a:t>
            </a:r>
            <a:endParaRPr lang="ar-SA" dirty="0"/>
          </a:p>
          <a:p>
            <a:pPr marL="0" indent="0">
              <a:buNone/>
            </a:pPr>
            <a:endParaRPr lang="ar-SA" dirty="0"/>
          </a:p>
          <a:p>
            <a:pPr marL="0" indent="0">
              <a:buNone/>
            </a:pPr>
            <a:endParaRPr lang="ar-SA" dirty="0"/>
          </a:p>
          <a:p>
            <a:pPr marL="0" indent="0">
              <a:buNone/>
            </a:pP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945569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827584" y="620688"/>
            <a:ext cx="7416824" cy="5832648"/>
          </a:xfrm>
        </p:spPr>
        <p:txBody>
          <a:bodyPr>
            <a:normAutofit fontScale="92500" lnSpcReduction="20000"/>
          </a:bodyPr>
          <a:lstStyle/>
          <a:p>
            <a:pPr algn="just">
              <a:buFont typeface="Wingdings" pitchFamily="2" charset="2"/>
              <a:buChar char="Ø"/>
            </a:pPr>
            <a:r>
              <a:rPr lang="ar-SA" sz="3200" b="1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ar-SA" sz="3200" b="1" dirty="0">
                <a:solidFill>
                  <a:schemeClr val="accent4">
                    <a:lumMod val="50000"/>
                  </a:schemeClr>
                </a:solidFill>
              </a:rPr>
              <a:t>ومن المكارم الأخلاقية المهمة التي دعا إليها الإسلام ما يلي: </a:t>
            </a:r>
            <a:endParaRPr lang="ar-SA" sz="3200" b="1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marL="0" indent="0" algn="just">
              <a:buNone/>
            </a:pPr>
            <a:r>
              <a:rPr lang="ar-SA" sz="3200" b="1" dirty="0" smtClean="0">
                <a:solidFill>
                  <a:schemeClr val="accent1">
                    <a:lumMod val="75000"/>
                  </a:schemeClr>
                </a:solidFill>
              </a:rPr>
              <a:t>أولاً: الصدق</a:t>
            </a:r>
            <a:r>
              <a:rPr lang="ar-SA" sz="3200" b="1" dirty="0">
                <a:solidFill>
                  <a:schemeClr val="accent1">
                    <a:lumMod val="75000"/>
                  </a:schemeClr>
                </a:solidFill>
              </a:rPr>
              <a:t>: </a:t>
            </a:r>
          </a:p>
          <a:p>
            <a:pPr marL="0" indent="0" algn="just">
              <a:buNone/>
            </a:pPr>
            <a:r>
              <a:rPr lang="ar-SA" sz="3200" dirty="0">
                <a:solidFill>
                  <a:schemeClr val="accent4">
                    <a:lumMod val="50000"/>
                  </a:schemeClr>
                </a:solidFill>
              </a:rPr>
              <a:t>     هو التزام الحقيقة دائما، ظاهراً وباطناً، في الأقوال </a:t>
            </a:r>
            <a:r>
              <a:rPr lang="ar-SA" sz="3200" dirty="0" smtClean="0">
                <a:solidFill>
                  <a:schemeClr val="accent4">
                    <a:lumMod val="50000"/>
                  </a:schemeClr>
                </a:solidFill>
              </a:rPr>
              <a:t>والأفعال. </a:t>
            </a:r>
          </a:p>
          <a:p>
            <a:pPr algn="just">
              <a:buFont typeface="Wingdings" pitchFamily="2" charset="2"/>
              <a:buChar char="Ø"/>
            </a:pPr>
            <a:r>
              <a:rPr lang="ar-SA" sz="3200" b="1" dirty="0" smtClean="0">
                <a:solidFill>
                  <a:schemeClr val="accent1">
                    <a:lumMod val="75000"/>
                  </a:schemeClr>
                </a:solidFill>
              </a:rPr>
              <a:t>من مظاهر الصدق: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ar-SA" sz="32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ar-SA" sz="3200" dirty="0">
                <a:solidFill>
                  <a:schemeClr val="accent4">
                    <a:lumMod val="50000"/>
                  </a:schemeClr>
                </a:solidFill>
              </a:rPr>
              <a:t>الصدق في </a:t>
            </a:r>
            <a:r>
              <a:rPr lang="ar-SA" sz="3200" dirty="0" smtClean="0">
                <a:solidFill>
                  <a:schemeClr val="accent4">
                    <a:lumMod val="50000"/>
                  </a:schemeClr>
                </a:solidFill>
              </a:rPr>
              <a:t>المعاملة.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ar-SA" sz="3200" dirty="0" smtClean="0">
                <a:solidFill>
                  <a:schemeClr val="accent4">
                    <a:lumMod val="50000"/>
                  </a:schemeClr>
                </a:solidFill>
              </a:rPr>
              <a:t> والعمل.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ar-SA" sz="3200" dirty="0" smtClean="0">
                <a:solidFill>
                  <a:schemeClr val="accent4">
                    <a:lumMod val="50000"/>
                  </a:schemeClr>
                </a:solidFill>
              </a:rPr>
              <a:t> والحديث.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ar-SA" sz="3200" dirty="0" smtClean="0">
                <a:solidFill>
                  <a:schemeClr val="accent4">
                    <a:lumMod val="50000"/>
                  </a:schemeClr>
                </a:solidFill>
              </a:rPr>
              <a:t> والوعد.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ar-SA" sz="3200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ar-SA" sz="3200" dirty="0">
                <a:solidFill>
                  <a:schemeClr val="accent4">
                    <a:lumMod val="50000"/>
                  </a:schemeClr>
                </a:solidFill>
              </a:rPr>
              <a:t>وردِّ </a:t>
            </a:r>
            <a:r>
              <a:rPr lang="ar-SA" sz="3200" dirty="0" smtClean="0">
                <a:solidFill>
                  <a:schemeClr val="accent4">
                    <a:lumMod val="50000"/>
                  </a:schemeClr>
                </a:solidFill>
              </a:rPr>
              <a:t>الأمانة.</a:t>
            </a:r>
          </a:p>
          <a:p>
            <a:pPr algn="just">
              <a:buFont typeface="Wingdings" pitchFamily="2" charset="2"/>
              <a:buChar char="Ø"/>
            </a:pPr>
            <a:r>
              <a:rPr lang="ar-SA" sz="3200" dirty="0" smtClean="0">
                <a:solidFill>
                  <a:schemeClr val="accent4">
                    <a:lumMod val="50000"/>
                  </a:schemeClr>
                </a:solidFill>
              </a:rPr>
              <a:t>قال </a:t>
            </a:r>
            <a:r>
              <a:rPr lang="ar-SA" sz="3200" dirty="0">
                <a:solidFill>
                  <a:schemeClr val="accent4">
                    <a:lumMod val="50000"/>
                  </a:schemeClr>
                </a:solidFill>
              </a:rPr>
              <a:t>النبي </a:t>
            </a:r>
            <a:r>
              <a:rPr lang="en-US" sz="3200" b="1" dirty="0" smtClean="0">
                <a:solidFill>
                  <a:schemeClr val="accent4">
                    <a:lumMod val="50000"/>
                  </a:schemeClr>
                </a:solidFill>
                <a:latin typeface="Times New Roman"/>
                <a:ea typeface="Times New Roman"/>
                <a:cs typeface="AL-Mohanad"/>
                <a:sym typeface="AGA Arabesque"/>
              </a:rPr>
              <a:t></a:t>
            </a:r>
            <a:r>
              <a:rPr lang="ar-SA" sz="3200" dirty="0" smtClean="0">
                <a:solidFill>
                  <a:schemeClr val="accent4">
                    <a:lumMod val="50000"/>
                  </a:schemeClr>
                </a:solidFill>
              </a:rPr>
              <a:t>: " </a:t>
            </a:r>
            <a:r>
              <a:rPr lang="ar-SA" sz="3200" dirty="0">
                <a:solidFill>
                  <a:srgbClr val="FF0000"/>
                </a:solidFill>
              </a:rPr>
              <a:t>آية المنافق ثلاث: إذا حدَّث كذب، وإذا وعد أخلف، وإذا اؤتمن خان</a:t>
            </a:r>
            <a:r>
              <a:rPr lang="ar-SA" sz="3200" dirty="0">
                <a:solidFill>
                  <a:schemeClr val="accent4">
                    <a:lumMod val="50000"/>
                  </a:schemeClr>
                </a:solidFill>
              </a:rPr>
              <a:t>" </a:t>
            </a:r>
          </a:p>
          <a:p>
            <a:pPr marL="0" indent="0">
              <a:buNone/>
            </a:pPr>
            <a:endParaRPr lang="ar-SA" dirty="0"/>
          </a:p>
          <a:p>
            <a:pPr marL="0" indent="0">
              <a:buNone/>
            </a:pPr>
            <a:endParaRPr lang="ar-SA" dirty="0"/>
          </a:p>
          <a:p>
            <a:pPr marL="0" indent="0">
              <a:buNone/>
            </a:pP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044797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683568" y="548680"/>
            <a:ext cx="7632848" cy="5174389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ar-SA" sz="3200" dirty="0" smtClean="0">
              <a:solidFill>
                <a:srgbClr val="7030A0"/>
              </a:solidFill>
            </a:endParaRPr>
          </a:p>
          <a:p>
            <a:pPr algn="just"/>
            <a:r>
              <a:rPr lang="ar-SA" sz="3200" b="1" dirty="0" smtClean="0">
                <a:solidFill>
                  <a:schemeClr val="accent1">
                    <a:lumMod val="50000"/>
                  </a:schemeClr>
                </a:solidFill>
              </a:rPr>
              <a:t>على ماذا تدل الصورة؟</a:t>
            </a:r>
          </a:p>
          <a:p>
            <a:pPr marL="0" indent="0" algn="just">
              <a:buNone/>
            </a:pPr>
            <a:endParaRPr lang="ar-SA" sz="3200" b="1" dirty="0">
              <a:solidFill>
                <a:srgbClr val="7030A0"/>
              </a:solidFill>
            </a:endParaRPr>
          </a:p>
          <a:p>
            <a:pPr algn="just"/>
            <a:r>
              <a:rPr lang="ar-SA" sz="3200" b="1" dirty="0" smtClean="0">
                <a:solidFill>
                  <a:srgbClr val="7030A0"/>
                </a:solidFill>
              </a:rPr>
              <a:t>النفاق الاجتماعي</a:t>
            </a:r>
            <a:r>
              <a:rPr lang="ar-SA" sz="3200" dirty="0" smtClean="0">
                <a:solidFill>
                  <a:srgbClr val="7030A0"/>
                </a:solidFill>
              </a:rPr>
              <a:t>:</a:t>
            </a:r>
          </a:p>
          <a:p>
            <a:pPr marL="0" indent="0" algn="just">
              <a:buNone/>
            </a:pPr>
            <a:r>
              <a:rPr lang="ar-SA" sz="3200" dirty="0" smtClean="0">
                <a:solidFill>
                  <a:srgbClr val="7030A0"/>
                </a:solidFill>
              </a:rPr>
              <a:t>وهو </a:t>
            </a:r>
            <a:r>
              <a:rPr lang="ar-SA" sz="3200" dirty="0">
                <a:solidFill>
                  <a:srgbClr val="7030A0"/>
                </a:solidFill>
              </a:rPr>
              <a:t>من </a:t>
            </a:r>
            <a:r>
              <a:rPr lang="ar-SA" sz="3200" dirty="0" smtClean="0">
                <a:solidFill>
                  <a:srgbClr val="7030A0"/>
                </a:solidFill>
              </a:rPr>
              <a:t>أخطر الأمور على </a:t>
            </a:r>
            <a:r>
              <a:rPr lang="ar-SA" sz="3200" dirty="0">
                <a:solidFill>
                  <a:srgbClr val="7030A0"/>
                </a:solidFill>
              </a:rPr>
              <a:t>مسيرة أي مجتمع ونهضته.</a:t>
            </a:r>
          </a:p>
          <a:p>
            <a:pPr algn="just"/>
            <a:r>
              <a:rPr lang="ar-SA" sz="3200" dirty="0" smtClean="0">
                <a:solidFill>
                  <a:srgbClr val="7030A0"/>
                </a:solidFill>
              </a:rPr>
              <a:t>من مكارم الأخلاق صدق </a:t>
            </a:r>
            <a:r>
              <a:rPr lang="ar-SA" sz="3200" dirty="0">
                <a:solidFill>
                  <a:srgbClr val="7030A0"/>
                </a:solidFill>
              </a:rPr>
              <a:t>الحال والسريرة مع الناس، قال النبي </a:t>
            </a:r>
            <a:r>
              <a:rPr lang="en-US" sz="3000" b="1" dirty="0">
                <a:solidFill>
                  <a:srgbClr val="7030A0"/>
                </a:solidFill>
                <a:latin typeface="Times New Roman"/>
                <a:ea typeface="Times New Roman"/>
                <a:cs typeface="AL-Mohanad"/>
                <a:sym typeface="AGA Arabesque"/>
              </a:rPr>
              <a:t></a:t>
            </a:r>
            <a:r>
              <a:rPr lang="ar-SA" sz="3200" dirty="0" smtClean="0"/>
              <a:t> </a:t>
            </a:r>
            <a:r>
              <a:rPr lang="ar-SA" sz="3200" dirty="0">
                <a:solidFill>
                  <a:srgbClr val="7030A0"/>
                </a:solidFill>
              </a:rPr>
              <a:t>:"</a:t>
            </a:r>
            <a:r>
              <a:rPr lang="ar-SA" sz="3200" dirty="0"/>
              <a:t> </a:t>
            </a:r>
            <a:r>
              <a:rPr lang="ar-SA" sz="3200" dirty="0">
                <a:solidFill>
                  <a:srgbClr val="FF0000"/>
                </a:solidFill>
              </a:rPr>
              <a:t>تجدون شرَّ الناس ذا الوجهين، الذي يأتي هؤلاء بوجـه وهؤلاء بوجه </a:t>
            </a:r>
            <a:r>
              <a:rPr lang="ar-SA" sz="3200" dirty="0">
                <a:solidFill>
                  <a:srgbClr val="7030A0"/>
                </a:solidFill>
              </a:rPr>
              <a:t>" </a:t>
            </a:r>
            <a:r>
              <a:rPr lang="ar-SA" sz="3200" dirty="0" smtClean="0">
                <a:solidFill>
                  <a:srgbClr val="7030A0"/>
                </a:solidFill>
              </a:rPr>
              <a:t>.</a:t>
            </a:r>
            <a:r>
              <a:rPr lang="ar-SA" sz="3200" dirty="0" smtClean="0"/>
              <a:t> </a:t>
            </a:r>
            <a:endParaRPr lang="ar-SA" sz="32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540182"/>
            <a:ext cx="2987824" cy="22407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12987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755576" y="764704"/>
            <a:ext cx="7632848" cy="5462421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endParaRPr lang="ar-SA" sz="10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algn="just">
              <a:buFont typeface="Wingdings" pitchFamily="2" charset="2"/>
              <a:buChar char="Ø"/>
            </a:pPr>
            <a:r>
              <a:rPr lang="ar-SA" sz="3200" b="1" dirty="0" smtClean="0">
                <a:solidFill>
                  <a:schemeClr val="accent2">
                    <a:lumMod val="75000"/>
                  </a:schemeClr>
                </a:solidFill>
              </a:rPr>
              <a:t>إن </a:t>
            </a:r>
            <a:r>
              <a:rPr lang="ar-SA" sz="3200" b="1" dirty="0">
                <a:solidFill>
                  <a:schemeClr val="accent2">
                    <a:lumMod val="75000"/>
                  </a:schemeClr>
                </a:solidFill>
              </a:rPr>
              <a:t>للصدق ثمرات يسعد بها الفرد والمجتمع، ومن ذلك</a:t>
            </a:r>
            <a:r>
              <a:rPr lang="ar-SA" sz="3200" b="1" dirty="0" smtClean="0">
                <a:solidFill>
                  <a:schemeClr val="accent2">
                    <a:lumMod val="75000"/>
                  </a:schemeClr>
                </a:solidFill>
              </a:rPr>
              <a:t>: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ar-SA" sz="3200" dirty="0" smtClean="0">
                <a:solidFill>
                  <a:schemeClr val="accent4">
                    <a:lumMod val="50000"/>
                  </a:schemeClr>
                </a:solidFill>
              </a:rPr>
              <a:t>راحة </a:t>
            </a:r>
            <a:r>
              <a:rPr lang="ar-SA" sz="3200" dirty="0">
                <a:solidFill>
                  <a:schemeClr val="accent4">
                    <a:lumMod val="50000"/>
                  </a:schemeClr>
                </a:solidFill>
              </a:rPr>
              <a:t>النفس: </a:t>
            </a:r>
            <a:r>
              <a:rPr lang="ar-SA" sz="3200" dirty="0" smtClean="0">
                <a:solidFill>
                  <a:schemeClr val="accent4">
                    <a:lumMod val="50000"/>
                  </a:schemeClr>
                </a:solidFill>
              </a:rPr>
              <a:t>وفي الحديث النبوي "</a:t>
            </a:r>
            <a:r>
              <a:rPr lang="ar-SA" sz="3200" dirty="0" smtClean="0">
                <a:solidFill>
                  <a:srgbClr val="FF0000"/>
                </a:solidFill>
              </a:rPr>
              <a:t>الصدق </a:t>
            </a:r>
            <a:r>
              <a:rPr lang="ar-SA" sz="3200" dirty="0">
                <a:solidFill>
                  <a:srgbClr val="FF0000"/>
                </a:solidFill>
              </a:rPr>
              <a:t>طمأنينة </a:t>
            </a:r>
            <a:r>
              <a:rPr lang="ar-SA" sz="3200" dirty="0">
                <a:solidFill>
                  <a:schemeClr val="accent4">
                    <a:lumMod val="50000"/>
                  </a:schemeClr>
                </a:solidFill>
              </a:rPr>
              <a:t>" </a:t>
            </a:r>
            <a:r>
              <a:rPr lang="ar-SA" sz="3200" dirty="0" smtClean="0">
                <a:solidFill>
                  <a:schemeClr val="accent4">
                    <a:lumMod val="50000"/>
                  </a:schemeClr>
                </a:solidFill>
              </a:rPr>
              <a:t>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ar-SA" sz="3200" dirty="0" smtClean="0">
                <a:solidFill>
                  <a:schemeClr val="accent4">
                    <a:lumMod val="50000"/>
                  </a:schemeClr>
                </a:solidFill>
              </a:rPr>
              <a:t>حصول البركة: للحديث </a:t>
            </a:r>
            <a:r>
              <a:rPr lang="ar-SA" sz="3200" dirty="0">
                <a:solidFill>
                  <a:schemeClr val="accent4">
                    <a:lumMod val="50000"/>
                  </a:schemeClr>
                </a:solidFill>
              </a:rPr>
              <a:t>" </a:t>
            </a:r>
            <a:r>
              <a:rPr lang="ar-SA" sz="3200" dirty="0">
                <a:solidFill>
                  <a:srgbClr val="FF0000"/>
                </a:solidFill>
              </a:rPr>
              <a:t>البيِّعان بالخيار ما لم يتفرقا، فإن صدقا وبيَّنا بورك لهما في بيعهما </a:t>
            </a:r>
            <a:r>
              <a:rPr lang="ar-SA" sz="3200" dirty="0" smtClean="0">
                <a:solidFill>
                  <a:schemeClr val="accent4">
                    <a:lumMod val="50000"/>
                  </a:schemeClr>
                </a:solidFill>
              </a:rPr>
              <a:t>". 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ar-SA" sz="3200" dirty="0" smtClean="0">
                <a:solidFill>
                  <a:schemeClr val="accent4">
                    <a:lumMod val="50000"/>
                  </a:schemeClr>
                </a:solidFill>
              </a:rPr>
              <a:t>الفوز </a:t>
            </a:r>
            <a:r>
              <a:rPr lang="ar-SA" sz="3200" dirty="0">
                <a:solidFill>
                  <a:schemeClr val="accent4">
                    <a:lumMod val="50000"/>
                  </a:schemeClr>
                </a:solidFill>
              </a:rPr>
              <a:t>برضوان الله ودخول </a:t>
            </a:r>
            <a:r>
              <a:rPr lang="ar-SA" sz="3200" dirty="0" smtClean="0">
                <a:solidFill>
                  <a:schemeClr val="accent4">
                    <a:lumMod val="50000"/>
                  </a:schemeClr>
                </a:solidFill>
              </a:rPr>
              <a:t>جنته</a:t>
            </a:r>
            <a:r>
              <a:rPr lang="ar-SA" sz="3200" dirty="0">
                <a:solidFill>
                  <a:schemeClr val="accent4">
                    <a:lumMod val="50000"/>
                  </a:schemeClr>
                </a:solidFill>
              </a:rPr>
              <a:t>.</a:t>
            </a:r>
            <a:endParaRPr lang="ar-SA" sz="3200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marL="514350" indent="-514350" algn="just">
              <a:buFont typeface="+mj-lt"/>
              <a:buAutoNum type="arabicPeriod"/>
            </a:pPr>
            <a:r>
              <a:rPr lang="ar-SA" sz="3200" dirty="0" smtClean="0">
                <a:solidFill>
                  <a:schemeClr val="accent4">
                    <a:lumMod val="50000"/>
                  </a:schemeClr>
                </a:solidFill>
              </a:rPr>
              <a:t>استقرار </a:t>
            </a:r>
            <a:r>
              <a:rPr lang="ar-SA" sz="3200" dirty="0">
                <a:solidFill>
                  <a:schemeClr val="accent4">
                    <a:lumMod val="50000"/>
                  </a:schemeClr>
                </a:solidFill>
              </a:rPr>
              <a:t>التعامل بين الناس، وكسب </a:t>
            </a:r>
            <a:r>
              <a:rPr lang="ar-SA" sz="3200" dirty="0" smtClean="0">
                <a:solidFill>
                  <a:schemeClr val="accent4">
                    <a:lumMod val="50000"/>
                  </a:schemeClr>
                </a:solidFill>
              </a:rPr>
              <a:t>ثقتهم</a:t>
            </a:r>
            <a:r>
              <a:rPr lang="ar-SA" sz="3200" dirty="0">
                <a:solidFill>
                  <a:schemeClr val="accent4">
                    <a:lumMod val="50000"/>
                  </a:schemeClr>
                </a:solidFill>
              </a:rPr>
              <a:t>.</a:t>
            </a:r>
            <a:endParaRPr lang="ar-SA" sz="3200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algn="just">
              <a:buFont typeface="Wingdings" pitchFamily="2" charset="2"/>
              <a:buChar char="Ø"/>
            </a:pPr>
            <a:r>
              <a:rPr lang="ar-SA" sz="3200" dirty="0" smtClean="0">
                <a:solidFill>
                  <a:schemeClr val="accent4">
                    <a:lumMod val="50000"/>
                  </a:schemeClr>
                </a:solidFill>
              </a:rPr>
              <a:t>ونحوها </a:t>
            </a:r>
            <a:r>
              <a:rPr lang="ar-SA" sz="3200" dirty="0">
                <a:solidFill>
                  <a:schemeClr val="accent4">
                    <a:lumMod val="50000"/>
                  </a:schemeClr>
                </a:solidFill>
              </a:rPr>
              <a:t>مما يزيد في تقوية الروابط الاجتماعية. </a:t>
            </a:r>
          </a:p>
        </p:txBody>
      </p:sp>
    </p:spTree>
    <p:extLst>
      <p:ext uri="{BB962C8B-B14F-4D97-AF65-F5344CB8AC3E}">
        <p14:creationId xmlns:p14="http://schemas.microsoft.com/office/powerpoint/2010/main" val="2999381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827584" y="836712"/>
            <a:ext cx="7636565" cy="5328592"/>
          </a:xfrm>
        </p:spPr>
        <p:txBody>
          <a:bodyPr/>
          <a:lstStyle/>
          <a:p>
            <a:pPr marL="0" indent="0">
              <a:buNone/>
            </a:pPr>
            <a:r>
              <a:rPr lang="ar-SA" sz="3200" b="1" dirty="0">
                <a:solidFill>
                  <a:schemeClr val="bg2">
                    <a:lumMod val="25000"/>
                  </a:schemeClr>
                </a:solidFill>
              </a:rPr>
              <a:t>ثانياً ـ الحياء: </a:t>
            </a:r>
            <a:endParaRPr lang="ar-SA" b="1" dirty="0" smtClean="0">
              <a:solidFill>
                <a:schemeClr val="bg2">
                  <a:lumMod val="25000"/>
                </a:schemeClr>
              </a:solidFill>
            </a:endParaRPr>
          </a:p>
          <a:p>
            <a:pPr algn="just"/>
            <a:r>
              <a:rPr lang="ar-SA" sz="3200" b="1" dirty="0">
                <a:solidFill>
                  <a:schemeClr val="bg2">
                    <a:lumMod val="25000"/>
                  </a:schemeClr>
                </a:solidFill>
              </a:rPr>
              <a:t>عرفه الجرجاني بأنه</a:t>
            </a:r>
            <a:r>
              <a:rPr lang="ar-SA" sz="3200" dirty="0">
                <a:solidFill>
                  <a:srgbClr val="00B050"/>
                </a:solidFill>
              </a:rPr>
              <a:t>: انقباض النفس من </a:t>
            </a:r>
            <a:r>
              <a:rPr lang="ar-SA" sz="3200" dirty="0" smtClean="0">
                <a:solidFill>
                  <a:srgbClr val="00B050"/>
                </a:solidFill>
              </a:rPr>
              <a:t>شيء.</a:t>
            </a:r>
          </a:p>
          <a:p>
            <a:pPr algn="just"/>
            <a:r>
              <a:rPr lang="ar-SA" sz="3200" dirty="0" smtClean="0">
                <a:solidFill>
                  <a:srgbClr val="00B050"/>
                </a:solidFill>
              </a:rPr>
              <a:t> </a:t>
            </a:r>
            <a:r>
              <a:rPr lang="ar-SA" sz="3200" b="1" dirty="0">
                <a:solidFill>
                  <a:schemeClr val="bg2">
                    <a:lumMod val="25000"/>
                  </a:schemeClr>
                </a:solidFill>
              </a:rPr>
              <a:t>وهو نوعان</a:t>
            </a:r>
            <a:r>
              <a:rPr lang="ar-SA" sz="3200" dirty="0">
                <a:solidFill>
                  <a:srgbClr val="00B050"/>
                </a:solidFill>
              </a:rPr>
              <a:t>: </a:t>
            </a:r>
            <a:endParaRPr lang="ar-SA" sz="3200" dirty="0" smtClean="0">
              <a:solidFill>
                <a:srgbClr val="00B050"/>
              </a:solidFill>
            </a:endParaRPr>
          </a:p>
          <a:p>
            <a:pPr marL="514350" indent="-514350" algn="just">
              <a:buFont typeface="+mj-lt"/>
              <a:buAutoNum type="arabicPeriod"/>
            </a:pPr>
            <a:r>
              <a:rPr lang="ar-SA" sz="3200" dirty="0" smtClean="0">
                <a:solidFill>
                  <a:srgbClr val="00B050"/>
                </a:solidFill>
              </a:rPr>
              <a:t>نفساني </a:t>
            </a:r>
            <a:r>
              <a:rPr lang="ar-SA" sz="3200" dirty="0">
                <a:solidFill>
                  <a:srgbClr val="00B050"/>
                </a:solidFill>
              </a:rPr>
              <a:t>خلقه الله في عامة الناس، كالحياء من كشف </a:t>
            </a:r>
            <a:r>
              <a:rPr lang="ar-SA" sz="3200" dirty="0" smtClean="0">
                <a:solidFill>
                  <a:srgbClr val="00B050"/>
                </a:solidFill>
              </a:rPr>
              <a:t>العورة.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ar-SA" sz="3200" dirty="0" smtClean="0">
                <a:solidFill>
                  <a:srgbClr val="00B050"/>
                </a:solidFill>
              </a:rPr>
              <a:t> إيماني </a:t>
            </a:r>
            <a:r>
              <a:rPr lang="ar-SA" sz="3200" dirty="0">
                <a:solidFill>
                  <a:srgbClr val="00B050"/>
                </a:solidFill>
              </a:rPr>
              <a:t>يمنع المؤمن من فعل المعاصي خوفاً من الله تعالى</a:t>
            </a:r>
          </a:p>
          <a:p>
            <a:pPr algn="just"/>
            <a:r>
              <a:rPr lang="ar-SA" sz="3200" dirty="0" smtClean="0">
                <a:solidFill>
                  <a:srgbClr val="00B050"/>
                </a:solidFill>
              </a:rPr>
              <a:t>والحياء </a:t>
            </a:r>
            <a:r>
              <a:rPr lang="ar-SA" sz="3200" dirty="0">
                <a:solidFill>
                  <a:srgbClr val="00B050"/>
                </a:solidFill>
              </a:rPr>
              <a:t>غير الخجل المذموم الذي هو ضعف في النفس. </a:t>
            </a:r>
            <a:endParaRPr lang="ar-SA" sz="3200" dirty="0" smtClean="0">
              <a:solidFill>
                <a:srgbClr val="00B050"/>
              </a:solidFill>
            </a:endParaRP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847032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755576" y="1340768"/>
            <a:ext cx="7560840" cy="4680520"/>
          </a:xfrm>
        </p:spPr>
        <p:txBody>
          <a:bodyPr>
            <a:noAutofit/>
          </a:bodyPr>
          <a:lstStyle/>
          <a:p>
            <a:pPr algn="just"/>
            <a:r>
              <a:rPr lang="ar-SA" sz="3200" dirty="0">
                <a:solidFill>
                  <a:schemeClr val="accent4">
                    <a:lumMod val="50000"/>
                  </a:schemeClr>
                </a:solidFill>
              </a:rPr>
              <a:t>وقد عدَّ الرسول </a:t>
            </a:r>
            <a:r>
              <a:rPr lang="en-US" sz="3000" b="1" dirty="0">
                <a:solidFill>
                  <a:schemeClr val="accent4">
                    <a:lumMod val="50000"/>
                  </a:schemeClr>
                </a:solidFill>
                <a:latin typeface="Times New Roman"/>
                <a:ea typeface="Times New Roman"/>
                <a:cs typeface="AL-Mohanad"/>
                <a:sym typeface="AGA Arabesque"/>
              </a:rPr>
              <a:t></a:t>
            </a:r>
            <a:r>
              <a:rPr lang="ar-SA" sz="3200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ar-SA" sz="3200" dirty="0">
                <a:solidFill>
                  <a:schemeClr val="accent4">
                    <a:lumMod val="50000"/>
                  </a:schemeClr>
                </a:solidFill>
              </a:rPr>
              <a:t>: " </a:t>
            </a:r>
            <a:r>
              <a:rPr lang="ar-SA" sz="3200" dirty="0">
                <a:solidFill>
                  <a:srgbClr val="FF0000"/>
                </a:solidFill>
              </a:rPr>
              <a:t>الحياء شعبة من الإيمان </a:t>
            </a:r>
            <a:r>
              <a:rPr lang="ar-SA" sz="3200" dirty="0">
                <a:solidFill>
                  <a:schemeClr val="accent4">
                    <a:lumMod val="50000"/>
                  </a:schemeClr>
                </a:solidFill>
              </a:rPr>
              <a:t>" </a:t>
            </a:r>
            <a:endParaRPr lang="ar-SA" sz="3200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algn="just"/>
            <a:r>
              <a:rPr lang="ar-SA" sz="3200" dirty="0">
                <a:solidFill>
                  <a:schemeClr val="accent4">
                    <a:lumMod val="50000"/>
                  </a:schemeClr>
                </a:solidFill>
              </a:rPr>
              <a:t>وإنه كما يستحيي الإنسان من الخلق، ينبغي أن يستحيي من </a:t>
            </a:r>
            <a:r>
              <a:rPr lang="ar-SA" sz="3200" dirty="0" smtClean="0">
                <a:solidFill>
                  <a:schemeClr val="accent4">
                    <a:lumMod val="50000"/>
                  </a:schemeClr>
                </a:solidFill>
              </a:rPr>
              <a:t>الخالق.</a:t>
            </a:r>
            <a:endParaRPr lang="ar-SA" sz="3200" dirty="0">
              <a:solidFill>
                <a:schemeClr val="accent4">
                  <a:lumMod val="50000"/>
                </a:schemeClr>
              </a:solidFill>
            </a:endParaRPr>
          </a:p>
          <a:p>
            <a:pPr algn="just"/>
            <a:r>
              <a:rPr lang="ar-SA" sz="3200" dirty="0">
                <a:solidFill>
                  <a:schemeClr val="accent4">
                    <a:lumMod val="50000"/>
                  </a:schemeClr>
                </a:solidFill>
              </a:rPr>
              <a:t>  </a:t>
            </a:r>
            <a:r>
              <a:rPr lang="ar-SA" sz="3200" dirty="0" smtClean="0">
                <a:solidFill>
                  <a:schemeClr val="accent4">
                    <a:lumMod val="50000"/>
                  </a:schemeClr>
                </a:solidFill>
              </a:rPr>
              <a:t>أما </a:t>
            </a:r>
            <a:r>
              <a:rPr lang="ar-SA" sz="3200" dirty="0">
                <a:solidFill>
                  <a:schemeClr val="accent4">
                    <a:lumMod val="50000"/>
                  </a:schemeClr>
                </a:solidFill>
              </a:rPr>
              <a:t>نقيض الحياء: فهو الوقاحة والبذَاء في القول أو الفعل، وهي من صفات أهل النار: " </a:t>
            </a:r>
            <a:r>
              <a:rPr lang="ar-SA" sz="3200" dirty="0">
                <a:solidFill>
                  <a:srgbClr val="FF0000"/>
                </a:solidFill>
              </a:rPr>
              <a:t>الحياء من الإيمان، والإيمان في الجنـة، والبذاء مـن الجفاء، والجفاء في النار </a:t>
            </a:r>
            <a:r>
              <a:rPr lang="ar-SA" sz="3200" dirty="0">
                <a:solidFill>
                  <a:schemeClr val="accent4">
                    <a:lumMod val="50000"/>
                  </a:schemeClr>
                </a:solidFill>
              </a:rPr>
              <a:t>" </a:t>
            </a:r>
          </a:p>
        </p:txBody>
      </p:sp>
    </p:spTree>
    <p:extLst>
      <p:ext uri="{BB962C8B-B14F-4D97-AF65-F5344CB8AC3E}">
        <p14:creationId xmlns:p14="http://schemas.microsoft.com/office/powerpoint/2010/main" val="23020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755576" y="620688"/>
            <a:ext cx="7704856" cy="568863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ar-SA" sz="3200" b="1" dirty="0" smtClean="0">
                <a:solidFill>
                  <a:schemeClr val="accent4">
                    <a:lumMod val="50000"/>
                  </a:schemeClr>
                </a:solidFill>
              </a:rPr>
              <a:t>    ثالثاً: البشاشة </a:t>
            </a:r>
            <a:r>
              <a:rPr lang="ar-SA" sz="3200" b="1" dirty="0">
                <a:solidFill>
                  <a:schemeClr val="accent4">
                    <a:lumMod val="50000"/>
                  </a:schemeClr>
                </a:solidFill>
              </a:rPr>
              <a:t>وطلاقة الوجه</a:t>
            </a:r>
            <a:endParaRPr lang="ar-SA" sz="3200" b="1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algn="just"/>
            <a:r>
              <a:rPr lang="ar-SA" sz="3200" b="1" dirty="0">
                <a:solidFill>
                  <a:srgbClr val="002060"/>
                </a:solidFill>
              </a:rPr>
              <a:t>هي من الصفات التي تدل </a:t>
            </a:r>
            <a:r>
              <a:rPr lang="ar-SA" sz="3200" b="1" dirty="0" smtClean="0">
                <a:solidFill>
                  <a:srgbClr val="002060"/>
                </a:solidFill>
              </a:rPr>
              <a:t>على:</a:t>
            </a:r>
          </a:p>
          <a:p>
            <a:pPr algn="just"/>
            <a:r>
              <a:rPr lang="ar-SA" sz="3200" dirty="0" smtClean="0">
                <a:solidFill>
                  <a:srgbClr val="002060"/>
                </a:solidFill>
              </a:rPr>
              <a:t> </a:t>
            </a:r>
            <a:r>
              <a:rPr lang="ar-SA" sz="3200" dirty="0">
                <a:solidFill>
                  <a:srgbClr val="002060"/>
                </a:solidFill>
              </a:rPr>
              <a:t>حسن في الخلق، </a:t>
            </a:r>
            <a:r>
              <a:rPr lang="ar-SA" sz="3200" dirty="0">
                <a:solidFill>
                  <a:srgbClr val="00B050"/>
                </a:solidFill>
              </a:rPr>
              <a:t>واعتدال في المزاج</a:t>
            </a:r>
            <a:r>
              <a:rPr lang="ar-SA" sz="3200" dirty="0">
                <a:solidFill>
                  <a:srgbClr val="002060"/>
                </a:solidFill>
              </a:rPr>
              <a:t>، </a:t>
            </a:r>
            <a:r>
              <a:rPr lang="ar-SA" sz="3200" dirty="0">
                <a:solidFill>
                  <a:schemeClr val="accent1">
                    <a:lumMod val="75000"/>
                  </a:schemeClr>
                </a:solidFill>
              </a:rPr>
              <a:t>وسلامة في الصحة </a:t>
            </a:r>
            <a:r>
              <a:rPr lang="ar-SA" sz="3200" dirty="0" smtClean="0">
                <a:solidFill>
                  <a:schemeClr val="accent1">
                    <a:lumMod val="75000"/>
                  </a:schemeClr>
                </a:solidFill>
              </a:rPr>
              <a:t>النفسية.</a:t>
            </a:r>
          </a:p>
          <a:p>
            <a:pPr algn="just"/>
            <a:r>
              <a:rPr lang="ar-SA" sz="3200" dirty="0" smtClean="0">
                <a:solidFill>
                  <a:srgbClr val="002060"/>
                </a:solidFill>
              </a:rPr>
              <a:t> </a:t>
            </a:r>
            <a:r>
              <a:rPr lang="ar-SA" sz="3200" b="1" dirty="0">
                <a:solidFill>
                  <a:srgbClr val="002060"/>
                </a:solidFill>
              </a:rPr>
              <a:t>كما أنها من </a:t>
            </a:r>
            <a:r>
              <a:rPr lang="ar-SA" sz="3200" b="1" dirty="0" smtClean="0">
                <a:solidFill>
                  <a:srgbClr val="002060"/>
                </a:solidFill>
              </a:rPr>
              <a:t>أهم </a:t>
            </a:r>
            <a:r>
              <a:rPr lang="ar-SA" sz="3200" b="1" dirty="0">
                <a:solidFill>
                  <a:srgbClr val="002060"/>
                </a:solidFill>
              </a:rPr>
              <a:t>الأسباب </a:t>
            </a:r>
            <a:r>
              <a:rPr lang="ar-SA" sz="3200" dirty="0">
                <a:solidFill>
                  <a:srgbClr val="002060"/>
                </a:solidFill>
              </a:rPr>
              <a:t>التي تقربك من الناس، </a:t>
            </a:r>
            <a:r>
              <a:rPr lang="ar-SA" sz="3200" dirty="0" err="1" smtClean="0">
                <a:solidFill>
                  <a:srgbClr val="00B050"/>
                </a:solidFill>
              </a:rPr>
              <a:t>وتوثِّقم</a:t>
            </a:r>
            <a:r>
              <a:rPr lang="ar-SA" sz="3200" dirty="0">
                <a:solidFill>
                  <a:srgbClr val="002060"/>
                </a:solidFill>
              </a:rPr>
              <a:t>، </a:t>
            </a:r>
            <a:r>
              <a:rPr lang="ar-SA" sz="3200" dirty="0">
                <a:solidFill>
                  <a:schemeClr val="accent1">
                    <a:lumMod val="75000"/>
                  </a:schemeClr>
                </a:solidFill>
              </a:rPr>
              <a:t>وتكسبك محبتهم </a:t>
            </a:r>
            <a:r>
              <a:rPr lang="ar-SA" sz="3200" dirty="0" smtClean="0">
                <a:solidFill>
                  <a:schemeClr val="accent1">
                    <a:lumMod val="75000"/>
                  </a:schemeClr>
                </a:solidFill>
              </a:rPr>
              <a:t>وثقتهم</a:t>
            </a:r>
            <a:r>
              <a:rPr lang="ar-SA" sz="3200" dirty="0" smtClean="0">
                <a:solidFill>
                  <a:srgbClr val="002060"/>
                </a:solidFill>
              </a:rPr>
              <a:t>.</a:t>
            </a:r>
          </a:p>
          <a:p>
            <a:pPr algn="just"/>
            <a:r>
              <a:rPr lang="ar-SA" sz="3200" dirty="0" smtClean="0">
                <a:solidFill>
                  <a:srgbClr val="002060"/>
                </a:solidFill>
              </a:rPr>
              <a:t> </a:t>
            </a:r>
            <a:r>
              <a:rPr lang="ar-SA" sz="3200" dirty="0">
                <a:solidFill>
                  <a:srgbClr val="002060"/>
                </a:solidFill>
              </a:rPr>
              <a:t>وبها يتعاشر أهل الجنة، قال الله تـعـالى</a:t>
            </a:r>
            <a:r>
              <a:rPr lang="ar-SA" sz="3200" dirty="0" smtClean="0">
                <a:solidFill>
                  <a:srgbClr val="002060"/>
                </a:solidFill>
              </a:rPr>
              <a:t>:(</a:t>
            </a:r>
            <a:r>
              <a:rPr lang="ar-SA" sz="3200" dirty="0" smtClean="0">
                <a:solidFill>
                  <a:srgbClr val="FF0000"/>
                </a:solidFill>
              </a:rPr>
              <a:t>وُجُوهٌ </a:t>
            </a:r>
            <a:r>
              <a:rPr lang="ar-SA" sz="3200" dirty="0">
                <a:solidFill>
                  <a:srgbClr val="FF0000"/>
                </a:solidFill>
              </a:rPr>
              <a:t>يَوْمَئِذٍ </a:t>
            </a:r>
            <a:r>
              <a:rPr lang="ar-SA" sz="3200" dirty="0" smtClean="0">
                <a:solidFill>
                  <a:srgbClr val="FF0000"/>
                </a:solidFill>
              </a:rPr>
              <a:t>مُّسْفِرَةٌ * ضَاحِكَةٌ </a:t>
            </a:r>
            <a:r>
              <a:rPr lang="ar-SA" sz="3200" dirty="0">
                <a:solidFill>
                  <a:srgbClr val="FF0000"/>
                </a:solidFill>
              </a:rPr>
              <a:t>مُّسْتَبْشِرَةٌ </a:t>
            </a:r>
            <a:r>
              <a:rPr lang="ar-SA" sz="3200" dirty="0" smtClean="0">
                <a:solidFill>
                  <a:srgbClr val="002060"/>
                </a:solidFill>
              </a:rPr>
              <a:t>) </a:t>
            </a:r>
            <a:r>
              <a:rPr lang="ar-SA" sz="2000" dirty="0" smtClean="0">
                <a:solidFill>
                  <a:srgbClr val="002060"/>
                </a:solidFill>
              </a:rPr>
              <a:t>(عبس </a:t>
            </a:r>
            <a:r>
              <a:rPr lang="ar-SA" sz="2000" dirty="0">
                <a:solidFill>
                  <a:srgbClr val="002060"/>
                </a:solidFill>
              </a:rPr>
              <a:t>: 38 -</a:t>
            </a:r>
            <a:r>
              <a:rPr lang="ar-SA" sz="2000" dirty="0" smtClean="0">
                <a:solidFill>
                  <a:srgbClr val="002060"/>
                </a:solidFill>
              </a:rPr>
              <a:t>39). </a:t>
            </a:r>
          </a:p>
          <a:p>
            <a:pPr algn="just"/>
            <a:r>
              <a:rPr lang="ar-SA" sz="3200" dirty="0">
                <a:solidFill>
                  <a:srgbClr val="002060"/>
                </a:solidFill>
              </a:rPr>
              <a:t>أما صاحب الوجه </a:t>
            </a:r>
            <a:r>
              <a:rPr lang="ar-SA" sz="3200" dirty="0" smtClean="0">
                <a:solidFill>
                  <a:srgbClr val="002060"/>
                </a:solidFill>
              </a:rPr>
              <a:t>العبوس </a:t>
            </a:r>
            <a:r>
              <a:rPr lang="ar-SA" sz="3200" dirty="0">
                <a:solidFill>
                  <a:srgbClr val="002060"/>
                </a:solidFill>
              </a:rPr>
              <a:t>فغالبا ما يعاني من اضطرابات نفسية، ويعيش في حالة من الاكتئاب </a:t>
            </a:r>
            <a:r>
              <a:rPr lang="ar-SA" sz="3200" dirty="0" smtClean="0">
                <a:solidFill>
                  <a:srgbClr val="002060"/>
                </a:solidFill>
              </a:rPr>
              <a:t>، </a:t>
            </a:r>
            <a:r>
              <a:rPr lang="ar-SA" sz="3200" dirty="0">
                <a:solidFill>
                  <a:srgbClr val="002060"/>
                </a:solidFill>
              </a:rPr>
              <a:t>وهو لا يُبقي له على </a:t>
            </a:r>
            <a:r>
              <a:rPr lang="ar-SA" sz="3200" dirty="0" smtClean="0">
                <a:solidFill>
                  <a:srgbClr val="002060"/>
                </a:solidFill>
              </a:rPr>
              <a:t>صديق.</a:t>
            </a:r>
          </a:p>
        </p:txBody>
      </p:sp>
    </p:spTree>
    <p:extLst>
      <p:ext uri="{BB962C8B-B14F-4D97-AF65-F5344CB8AC3E}">
        <p14:creationId xmlns:p14="http://schemas.microsoft.com/office/powerpoint/2010/main" val="2416499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683568" y="692696"/>
            <a:ext cx="7704856" cy="547260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ar-SA" sz="3200" b="1" dirty="0" smtClean="0">
                <a:solidFill>
                  <a:srgbClr val="00B050"/>
                </a:solidFill>
              </a:rPr>
              <a:t>رابعاً: المداراة </a:t>
            </a:r>
            <a:r>
              <a:rPr lang="ar-SA" sz="3200" b="1" dirty="0">
                <a:solidFill>
                  <a:srgbClr val="00B050"/>
                </a:solidFill>
              </a:rPr>
              <a:t>والتلطُّفُ بالآخرين: </a:t>
            </a:r>
          </a:p>
          <a:p>
            <a:pPr algn="just"/>
            <a:r>
              <a:rPr lang="ar-SA" sz="3200" b="1" dirty="0" smtClean="0">
                <a:solidFill>
                  <a:srgbClr val="002060"/>
                </a:solidFill>
              </a:rPr>
              <a:t>المداراة </a:t>
            </a:r>
            <a:r>
              <a:rPr lang="ar-SA" sz="3200" b="1" dirty="0">
                <a:solidFill>
                  <a:srgbClr val="002060"/>
                </a:solidFill>
              </a:rPr>
              <a:t>هي: </a:t>
            </a:r>
            <a:r>
              <a:rPr lang="ar-SA" sz="3200" dirty="0">
                <a:solidFill>
                  <a:srgbClr val="002060"/>
                </a:solidFill>
              </a:rPr>
              <a:t>التلطف بالإنسان للحد من ضرره، وهي </a:t>
            </a:r>
            <a:r>
              <a:rPr lang="ar-SA" sz="3000" dirty="0">
                <a:solidFill>
                  <a:srgbClr val="002060"/>
                </a:solidFill>
              </a:rPr>
              <a:t>من الدَرْءِ والدفع، أو من المداورة والمجاراة للوصول إلى </a:t>
            </a:r>
            <a:r>
              <a:rPr lang="ar-SA" sz="3000" dirty="0" smtClean="0">
                <a:solidFill>
                  <a:srgbClr val="002060"/>
                </a:solidFill>
              </a:rPr>
              <a:t>الخير.</a:t>
            </a:r>
            <a:endParaRPr lang="ar-SA" sz="3000" dirty="0">
              <a:solidFill>
                <a:srgbClr val="002060"/>
              </a:solidFill>
            </a:endParaRPr>
          </a:p>
          <a:p>
            <a:pPr algn="just"/>
            <a:r>
              <a:rPr lang="ar-SA" sz="3200" b="1" dirty="0" smtClean="0">
                <a:solidFill>
                  <a:srgbClr val="002060"/>
                </a:solidFill>
              </a:rPr>
              <a:t>والغاية </a:t>
            </a:r>
            <a:r>
              <a:rPr lang="ar-SA" sz="3200" b="1" dirty="0">
                <a:solidFill>
                  <a:srgbClr val="002060"/>
                </a:solidFill>
              </a:rPr>
              <a:t>منها: </a:t>
            </a:r>
            <a:endParaRPr lang="ar-SA" sz="3200" b="1" dirty="0" smtClean="0">
              <a:solidFill>
                <a:srgbClr val="002060"/>
              </a:solidFill>
            </a:endParaRPr>
          </a:p>
          <a:p>
            <a:pPr marL="514350" indent="-514350" algn="just">
              <a:buFont typeface="+mj-lt"/>
              <a:buAutoNum type="arabicPeriod"/>
            </a:pPr>
            <a:r>
              <a:rPr lang="ar-SA" sz="3000" dirty="0">
                <a:solidFill>
                  <a:srgbClr val="002060"/>
                </a:solidFill>
              </a:rPr>
              <a:t>تجنُّب إثارة الخلاف مع الآخرين للوصول بهم إلى الحق.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ar-SA" sz="3200" dirty="0" smtClean="0">
                <a:solidFill>
                  <a:srgbClr val="002060"/>
                </a:solidFill>
              </a:rPr>
              <a:t>وهي </a:t>
            </a:r>
            <a:r>
              <a:rPr lang="ar-SA" sz="3200" dirty="0">
                <a:solidFill>
                  <a:srgbClr val="002060"/>
                </a:solidFill>
              </a:rPr>
              <a:t>تدل على كمال في العقل وحسن في الخلق، وفي الحديث: </a:t>
            </a:r>
            <a:r>
              <a:rPr lang="ar-SA" sz="3200" dirty="0"/>
              <a:t>" </a:t>
            </a:r>
            <a:r>
              <a:rPr lang="ar-SA" sz="3200" dirty="0">
                <a:solidFill>
                  <a:srgbClr val="FF0000"/>
                </a:solidFill>
              </a:rPr>
              <a:t>إن الله أمرني بمداراة الناس </a:t>
            </a:r>
            <a:r>
              <a:rPr lang="ar-SA" sz="3200" dirty="0"/>
              <a:t>" </a:t>
            </a:r>
            <a:endParaRPr lang="ar-SA" sz="3200" dirty="0" smtClean="0"/>
          </a:p>
          <a:p>
            <a:pPr algn="just">
              <a:buFont typeface="Courier New" pitchFamily="49" charset="0"/>
              <a:buChar char="o"/>
            </a:pPr>
            <a:r>
              <a:rPr lang="ar-SA" sz="3200" b="1" dirty="0" smtClean="0">
                <a:solidFill>
                  <a:schemeClr val="accent5">
                    <a:lumMod val="50000"/>
                  </a:schemeClr>
                </a:solidFill>
              </a:rPr>
              <a:t>تكون </a:t>
            </a:r>
            <a:r>
              <a:rPr lang="ar-SA" sz="3200" b="1" dirty="0">
                <a:solidFill>
                  <a:schemeClr val="accent5">
                    <a:lumMod val="50000"/>
                  </a:schemeClr>
                </a:solidFill>
              </a:rPr>
              <a:t>المداراة ودماثة الخلق والتلطف بالناس، </a:t>
            </a:r>
            <a:r>
              <a:rPr lang="ar-SA" sz="3200" dirty="0">
                <a:solidFill>
                  <a:srgbClr val="002060"/>
                </a:solidFill>
              </a:rPr>
              <a:t>عواملَ جَذْب وكسب للآخرين، تحبب صاحبها إليهم فيثقون به، ويعتمدون عليه، ويرتاحون إليه.</a:t>
            </a:r>
          </a:p>
        </p:txBody>
      </p:sp>
    </p:spTree>
    <p:extLst>
      <p:ext uri="{BB962C8B-B14F-4D97-AF65-F5344CB8AC3E}">
        <p14:creationId xmlns:p14="http://schemas.microsoft.com/office/powerpoint/2010/main" val="731968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755576" y="620688"/>
            <a:ext cx="7632848" cy="5616624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ar-SA" sz="3200" b="1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ar-SA" sz="3200" b="1" dirty="0" smtClean="0">
                <a:solidFill>
                  <a:srgbClr val="002060"/>
                </a:solidFill>
              </a:rPr>
              <a:t>خامساً</a:t>
            </a:r>
            <a:r>
              <a:rPr lang="ar-SA" sz="3200" b="1" dirty="0">
                <a:solidFill>
                  <a:srgbClr val="002060"/>
                </a:solidFill>
              </a:rPr>
              <a:t>: أخلاق أخرى دعا إليها الإسلام وأخلاق حذر منها: </a:t>
            </a:r>
            <a:endParaRPr lang="ar-SA" sz="3200" b="1" dirty="0" smtClean="0">
              <a:solidFill>
                <a:srgbClr val="002060"/>
              </a:solidFill>
            </a:endParaRPr>
          </a:p>
          <a:p>
            <a:pPr algn="just"/>
            <a:r>
              <a:rPr lang="ar-SA" sz="3500" b="1" dirty="0" smtClean="0">
                <a:solidFill>
                  <a:srgbClr val="00B050"/>
                </a:solidFill>
              </a:rPr>
              <a:t>دعا إلى:</a:t>
            </a:r>
            <a:r>
              <a:rPr lang="ar-SA" sz="3500" dirty="0" smtClean="0">
                <a:solidFill>
                  <a:srgbClr val="00B050"/>
                </a:solidFill>
              </a:rPr>
              <a:t> </a:t>
            </a:r>
            <a:r>
              <a:rPr lang="ar-SA" sz="3500" dirty="0">
                <a:solidFill>
                  <a:srgbClr val="00B050"/>
                </a:solidFill>
              </a:rPr>
              <a:t>طيب الكلام، </a:t>
            </a:r>
            <a:r>
              <a:rPr lang="ar-SA" sz="3500" dirty="0" smtClean="0">
                <a:solidFill>
                  <a:srgbClr val="00B050"/>
                </a:solidFill>
              </a:rPr>
              <a:t>والتواضع، </a:t>
            </a:r>
            <a:r>
              <a:rPr lang="ar-SA" sz="3500" dirty="0">
                <a:solidFill>
                  <a:srgbClr val="00B050"/>
                </a:solidFill>
              </a:rPr>
              <a:t>والإيثار، ومواساة الآخرين، وتركُ المراء والجدالِ، والقناعةُ، وبذلُ الجاه والمعروف للآخرين، وإغاثة </a:t>
            </a:r>
            <a:r>
              <a:rPr lang="ar-SA" sz="3500" dirty="0" smtClean="0">
                <a:solidFill>
                  <a:srgbClr val="00B050"/>
                </a:solidFill>
              </a:rPr>
              <a:t>الملهوف... </a:t>
            </a:r>
            <a:endParaRPr lang="ar-SA" sz="3500" dirty="0">
              <a:solidFill>
                <a:srgbClr val="00B050"/>
              </a:solidFill>
            </a:endParaRPr>
          </a:p>
          <a:p>
            <a:pPr algn="just"/>
            <a:r>
              <a:rPr lang="ar-SA" sz="3500" b="1" dirty="0" smtClean="0">
                <a:solidFill>
                  <a:srgbClr val="C00000"/>
                </a:solidFill>
              </a:rPr>
              <a:t>حذر </a:t>
            </a:r>
            <a:r>
              <a:rPr lang="ar-SA" sz="3500" b="1" dirty="0">
                <a:solidFill>
                  <a:srgbClr val="C00000"/>
                </a:solidFill>
              </a:rPr>
              <a:t>الإسلام </a:t>
            </a:r>
            <a:r>
              <a:rPr lang="ar-SA" sz="3500" b="1" dirty="0" smtClean="0">
                <a:solidFill>
                  <a:srgbClr val="C00000"/>
                </a:solidFill>
              </a:rPr>
              <a:t>ونهى: </a:t>
            </a:r>
            <a:r>
              <a:rPr lang="ar-SA" sz="3500" dirty="0">
                <a:solidFill>
                  <a:srgbClr val="C00000"/>
                </a:solidFill>
              </a:rPr>
              <a:t>عن كل خلق لئيم سيئ، يسخط الله تعالى، ويجلب الشرور والآثام على صاحبه، ويضر </a:t>
            </a:r>
            <a:r>
              <a:rPr lang="ar-SA" sz="3500" dirty="0" smtClean="0">
                <a:solidFill>
                  <a:srgbClr val="C00000"/>
                </a:solidFill>
              </a:rPr>
              <a:t>بالمجتمع، ويفقده </a:t>
            </a:r>
            <a:r>
              <a:rPr lang="ar-SA" sz="3500" dirty="0">
                <a:solidFill>
                  <a:srgbClr val="C00000"/>
                </a:solidFill>
              </a:rPr>
              <a:t>الأمان </a:t>
            </a:r>
            <a:r>
              <a:rPr lang="ar-SA" sz="3500" dirty="0" smtClean="0">
                <a:solidFill>
                  <a:srgbClr val="C00000"/>
                </a:solidFill>
              </a:rPr>
              <a:t>والاستقرار ، ويفسد </a:t>
            </a:r>
            <a:r>
              <a:rPr lang="ar-SA" sz="3500" dirty="0">
                <a:solidFill>
                  <a:srgbClr val="C00000"/>
                </a:solidFill>
              </a:rPr>
              <a:t>الحياة :</a:t>
            </a:r>
            <a:r>
              <a:rPr lang="ar-SA" sz="3500" dirty="0" smtClean="0">
                <a:solidFill>
                  <a:srgbClr val="C00000"/>
                </a:solidFill>
              </a:rPr>
              <a:t>السرقة.</a:t>
            </a:r>
          </a:p>
          <a:p>
            <a:pPr algn="just"/>
            <a:r>
              <a:rPr lang="ar-SA" sz="3500" dirty="0" smtClean="0"/>
              <a:t> </a:t>
            </a:r>
            <a:r>
              <a:rPr lang="ar-SA" sz="3500" dirty="0" smtClean="0">
                <a:solidFill>
                  <a:srgbClr val="002060"/>
                </a:solidFill>
              </a:rPr>
              <a:t>والأصل </a:t>
            </a:r>
            <a:r>
              <a:rPr lang="ar-SA" sz="3500" dirty="0">
                <a:solidFill>
                  <a:srgbClr val="002060"/>
                </a:solidFill>
              </a:rPr>
              <a:t>في عموم ما سبق من الأخلاق الحسنة وضدها قول الله </a:t>
            </a:r>
            <a:r>
              <a:rPr lang="ar-SA" sz="3500" dirty="0" smtClean="0">
                <a:solidFill>
                  <a:srgbClr val="002060"/>
                </a:solidFill>
              </a:rPr>
              <a:t>تـعـالى: (</a:t>
            </a:r>
            <a:r>
              <a:rPr lang="ar-SA" sz="3500" dirty="0" smtClean="0">
                <a:solidFill>
                  <a:srgbClr val="FF0000"/>
                </a:solidFill>
              </a:rPr>
              <a:t>إِنَّ </a:t>
            </a:r>
            <a:r>
              <a:rPr lang="ar-SA" sz="3500" dirty="0">
                <a:solidFill>
                  <a:srgbClr val="FF0000"/>
                </a:solidFill>
              </a:rPr>
              <a:t>اللَّهَ يَأْمُرُ بِالْعَدْلِ وَالإحْسَانِ </a:t>
            </a:r>
            <a:r>
              <a:rPr lang="ar-SA" sz="3500" dirty="0" err="1">
                <a:solidFill>
                  <a:srgbClr val="FF0000"/>
                </a:solidFill>
              </a:rPr>
              <a:t>وَإِيتَآءِ</a:t>
            </a:r>
            <a:r>
              <a:rPr lang="ar-SA" sz="3500" dirty="0">
                <a:solidFill>
                  <a:srgbClr val="FF0000"/>
                </a:solidFill>
              </a:rPr>
              <a:t> ذِي الْقُرْبَى وَيَنْهَى عَنِ الْفَحْشَاءِ وَالْمُنْكَرِ وَالْبَغْيِ يَعِظُكُمْ </a:t>
            </a:r>
            <a:r>
              <a:rPr lang="ar-SA" sz="3500" dirty="0" smtClean="0">
                <a:solidFill>
                  <a:srgbClr val="FF0000"/>
                </a:solidFill>
              </a:rPr>
              <a:t>لَعَلَّكُمْ تَذَكَّرُونَ</a:t>
            </a:r>
            <a:r>
              <a:rPr lang="ar-SA" sz="3500" dirty="0" smtClean="0">
                <a:solidFill>
                  <a:srgbClr val="002060"/>
                </a:solidFill>
              </a:rPr>
              <a:t>) </a:t>
            </a:r>
            <a:r>
              <a:rPr lang="ar-SA" sz="2600" dirty="0" smtClean="0">
                <a:solidFill>
                  <a:srgbClr val="002060"/>
                </a:solidFill>
              </a:rPr>
              <a:t>(النحل </a:t>
            </a:r>
            <a:r>
              <a:rPr lang="ar-SA" sz="2600" dirty="0">
                <a:solidFill>
                  <a:srgbClr val="002060"/>
                </a:solidFill>
              </a:rPr>
              <a:t>: </a:t>
            </a:r>
            <a:r>
              <a:rPr lang="ar-SA" sz="2600" dirty="0" smtClean="0">
                <a:solidFill>
                  <a:srgbClr val="002060"/>
                </a:solidFill>
              </a:rPr>
              <a:t>90) </a:t>
            </a:r>
            <a:r>
              <a:rPr lang="ar-SA" sz="3500" dirty="0">
                <a:solidFill>
                  <a:srgbClr val="00206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56032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55576" y="692696"/>
            <a:ext cx="7560840" cy="1202485"/>
          </a:xfrm>
        </p:spPr>
        <p:txBody>
          <a:bodyPr>
            <a:normAutofit fontScale="90000"/>
          </a:bodyPr>
          <a:lstStyle/>
          <a:p>
            <a:r>
              <a:rPr lang="ar-SA" b="1" dirty="0" smtClean="0">
                <a:solidFill>
                  <a:schemeClr val="accent2">
                    <a:lumMod val="75000"/>
                  </a:schemeClr>
                </a:solidFill>
              </a:rPr>
              <a:t>السبب الخامس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> </a:t>
            </a:r>
            <a:r>
              <a:rPr lang="ar-SA" sz="4000" b="1" dirty="0">
                <a:solidFill>
                  <a:schemeClr val="accent2">
                    <a:lumMod val="75000"/>
                  </a:schemeClr>
                </a:solidFill>
              </a:rPr>
              <a:t>تشريع الإسلام للتكافل الاجتماعي </a:t>
            </a:r>
            <a:r>
              <a:rPr lang="ar-SA" sz="4000" b="1" dirty="0" smtClean="0">
                <a:solidFill>
                  <a:schemeClr val="accent2">
                    <a:lumMod val="75000"/>
                  </a:schemeClr>
                </a:solidFill>
              </a:rPr>
              <a:t>تقوية للروابط</a:t>
            </a:r>
            <a:r>
              <a:rPr lang="ar-SA" sz="4000" b="1" dirty="0">
                <a:solidFill>
                  <a:schemeClr val="accent2">
                    <a:lumMod val="75000"/>
                  </a:schemeClr>
                </a:solidFill>
              </a:rPr>
              <a:t>: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755576" y="1916832"/>
            <a:ext cx="7632848" cy="4392488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ar-SA" sz="3200" dirty="0" smtClean="0">
                <a:solidFill>
                  <a:srgbClr val="00B050"/>
                </a:solidFill>
              </a:rPr>
              <a:t>انفرد الإسلام </a:t>
            </a:r>
            <a:r>
              <a:rPr lang="ar-SA" sz="3200" dirty="0">
                <a:solidFill>
                  <a:srgbClr val="00B050"/>
                </a:solidFill>
              </a:rPr>
              <a:t>عن غيره </a:t>
            </a:r>
            <a:r>
              <a:rPr lang="ar-SA" sz="3200" dirty="0" smtClean="0">
                <a:solidFill>
                  <a:srgbClr val="00B050"/>
                </a:solidFill>
              </a:rPr>
              <a:t>في بعض النظم:</a:t>
            </a:r>
          </a:p>
          <a:p>
            <a:pPr algn="just"/>
            <a:r>
              <a:rPr lang="ar-SA" sz="3200" dirty="0" smtClean="0">
                <a:solidFill>
                  <a:srgbClr val="00B050"/>
                </a:solidFill>
              </a:rPr>
              <a:t> </a:t>
            </a:r>
            <a:r>
              <a:rPr lang="ar-SA" sz="3200" dirty="0">
                <a:solidFill>
                  <a:srgbClr val="00B050"/>
                </a:solidFill>
              </a:rPr>
              <a:t>أنه حفظ للفرد حقه في العمل </a:t>
            </a:r>
            <a:r>
              <a:rPr lang="ar-SA" sz="3200" dirty="0" smtClean="0">
                <a:solidFill>
                  <a:srgbClr val="00B050"/>
                </a:solidFill>
              </a:rPr>
              <a:t>والكسب.</a:t>
            </a:r>
          </a:p>
          <a:p>
            <a:pPr algn="just"/>
            <a:r>
              <a:rPr lang="ar-SA" sz="3200" dirty="0" smtClean="0">
                <a:solidFill>
                  <a:srgbClr val="00B050"/>
                </a:solidFill>
              </a:rPr>
              <a:t> حفظ </a:t>
            </a:r>
            <a:r>
              <a:rPr lang="ar-SA" sz="3200" dirty="0">
                <a:solidFill>
                  <a:srgbClr val="00B050"/>
                </a:solidFill>
              </a:rPr>
              <a:t>للمجتمع حقه على الفرد في المعونة </a:t>
            </a:r>
            <a:r>
              <a:rPr lang="ar-SA" sz="3200" dirty="0" smtClean="0">
                <a:solidFill>
                  <a:srgbClr val="00B050"/>
                </a:solidFill>
              </a:rPr>
              <a:t>والتضامن.</a:t>
            </a:r>
          </a:p>
          <a:p>
            <a:pPr algn="just"/>
            <a:r>
              <a:rPr lang="ar-SA" sz="3200" dirty="0" smtClean="0">
                <a:solidFill>
                  <a:srgbClr val="00B050"/>
                </a:solidFill>
              </a:rPr>
              <a:t> </a:t>
            </a:r>
            <a:r>
              <a:rPr lang="ar-SA" sz="3200" dirty="0">
                <a:solidFill>
                  <a:srgbClr val="00B050"/>
                </a:solidFill>
              </a:rPr>
              <a:t>لذا دعا إلى الكسب، </a:t>
            </a:r>
            <a:r>
              <a:rPr lang="ar-SA" sz="3200" dirty="0" smtClean="0">
                <a:solidFill>
                  <a:srgbClr val="00B050"/>
                </a:solidFill>
              </a:rPr>
              <a:t>وفي </a:t>
            </a:r>
            <a:r>
              <a:rPr lang="ar-SA" sz="3200" dirty="0">
                <a:solidFill>
                  <a:srgbClr val="00B050"/>
                </a:solidFill>
              </a:rPr>
              <a:t>الحديث الشريف: " </a:t>
            </a:r>
            <a:r>
              <a:rPr lang="ar-SA" sz="3200" dirty="0">
                <a:solidFill>
                  <a:srgbClr val="FF0000"/>
                </a:solidFill>
              </a:rPr>
              <a:t>إن الله يحب المؤمن المحترف</a:t>
            </a:r>
            <a:r>
              <a:rPr lang="ar-SA" sz="3200" dirty="0">
                <a:solidFill>
                  <a:srgbClr val="00B050"/>
                </a:solidFill>
              </a:rPr>
              <a:t> " </a:t>
            </a:r>
            <a:endParaRPr lang="ar-SA" sz="3200" dirty="0" smtClean="0">
              <a:solidFill>
                <a:srgbClr val="00B050"/>
              </a:solidFill>
            </a:endParaRPr>
          </a:p>
          <a:p>
            <a:pPr algn="just"/>
            <a:r>
              <a:rPr lang="ar-SA" sz="3200" dirty="0">
                <a:solidFill>
                  <a:srgbClr val="00B050"/>
                </a:solidFill>
              </a:rPr>
              <a:t>أما العاجزون الذين لا يستطيعون العمل </a:t>
            </a:r>
            <a:r>
              <a:rPr lang="ar-SA" sz="3200" dirty="0" smtClean="0">
                <a:solidFill>
                  <a:srgbClr val="00B050"/>
                </a:solidFill>
              </a:rPr>
              <a:t>أو </a:t>
            </a:r>
            <a:r>
              <a:rPr lang="ar-SA" sz="3200" dirty="0">
                <a:solidFill>
                  <a:srgbClr val="00B050"/>
                </a:solidFill>
              </a:rPr>
              <a:t>لا يكفيهم دخلهم لتحقيق معيشة لائقة </a:t>
            </a:r>
            <a:r>
              <a:rPr lang="ar-SA" sz="3200" dirty="0" smtClean="0">
                <a:solidFill>
                  <a:srgbClr val="00B050"/>
                </a:solidFill>
              </a:rPr>
              <a:t>بهم شرع </a:t>
            </a:r>
            <a:r>
              <a:rPr lang="ar-SA" sz="3200" dirty="0">
                <a:solidFill>
                  <a:srgbClr val="00B050"/>
                </a:solidFill>
              </a:rPr>
              <a:t>لهم </a:t>
            </a:r>
            <a:r>
              <a:rPr lang="ar-SA" sz="3200" dirty="0" smtClean="0">
                <a:solidFill>
                  <a:srgbClr val="00B050"/>
                </a:solidFill>
              </a:rPr>
              <a:t>الإسلام العديد </a:t>
            </a:r>
            <a:r>
              <a:rPr lang="ar-SA" sz="3200" dirty="0">
                <a:solidFill>
                  <a:srgbClr val="00B050"/>
                </a:solidFill>
              </a:rPr>
              <a:t>من التدابير الحاسمة في التكافل الاجتماعي لرعايتهم والنهوض </a:t>
            </a:r>
            <a:r>
              <a:rPr lang="ar-SA" sz="3200" dirty="0" smtClean="0">
                <a:solidFill>
                  <a:srgbClr val="00B050"/>
                </a:solidFill>
              </a:rPr>
              <a:t>بهم، </a:t>
            </a:r>
            <a:r>
              <a:rPr lang="ar-SA" sz="3200" dirty="0">
                <a:solidFill>
                  <a:srgbClr val="00B050"/>
                </a:solidFill>
              </a:rPr>
              <a:t>وبيان هذا فيما يلي: </a:t>
            </a:r>
          </a:p>
        </p:txBody>
      </p:sp>
    </p:spTree>
    <p:extLst>
      <p:ext uri="{BB962C8B-B14F-4D97-AF65-F5344CB8AC3E}">
        <p14:creationId xmlns:p14="http://schemas.microsoft.com/office/powerpoint/2010/main" val="702833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755576" y="620688"/>
            <a:ext cx="7704856" cy="561662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ar-SA" sz="3200" b="1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ar-SA" sz="3200" b="1" dirty="0" smtClean="0">
                <a:solidFill>
                  <a:schemeClr val="accent4">
                    <a:lumMod val="50000"/>
                  </a:schemeClr>
                </a:solidFill>
              </a:rPr>
              <a:t>أولاً</a:t>
            </a:r>
            <a:r>
              <a:rPr lang="ar-SA" sz="3200" b="1" dirty="0">
                <a:solidFill>
                  <a:schemeClr val="accent4">
                    <a:lumMod val="50000"/>
                  </a:schemeClr>
                </a:solidFill>
              </a:rPr>
              <a:t>: تشريع فريضة الزكاة</a:t>
            </a:r>
            <a:r>
              <a:rPr lang="ar-SA" sz="3200" b="1" dirty="0" smtClean="0">
                <a:solidFill>
                  <a:schemeClr val="accent4">
                    <a:lumMod val="50000"/>
                  </a:schemeClr>
                </a:solidFill>
              </a:rPr>
              <a:t>:</a:t>
            </a:r>
          </a:p>
          <a:p>
            <a:pPr marL="0" indent="0">
              <a:buNone/>
            </a:pPr>
            <a:endParaRPr lang="ar-SA" sz="800" dirty="0">
              <a:solidFill>
                <a:srgbClr val="002060"/>
              </a:solidFill>
            </a:endParaRPr>
          </a:p>
          <a:p>
            <a:r>
              <a:rPr lang="ar-SA" sz="3200" dirty="0" smtClean="0">
                <a:solidFill>
                  <a:srgbClr val="002060"/>
                </a:solidFill>
              </a:rPr>
              <a:t>الزكاة</a:t>
            </a:r>
            <a:r>
              <a:rPr lang="ar-SA" sz="3200" dirty="0">
                <a:solidFill>
                  <a:srgbClr val="002060"/>
                </a:solidFill>
              </a:rPr>
              <a:t>: إعطاء نسبة مخصوصة </a:t>
            </a:r>
            <a:r>
              <a:rPr lang="ar-SA" sz="3200" dirty="0" smtClean="0">
                <a:solidFill>
                  <a:srgbClr val="002060"/>
                </a:solidFill>
              </a:rPr>
              <a:t>لمستحقها، من </a:t>
            </a:r>
            <a:r>
              <a:rPr lang="ar-SA" sz="3200" dirty="0">
                <a:solidFill>
                  <a:srgbClr val="002060"/>
                </a:solidFill>
              </a:rPr>
              <a:t>مال نامٍ أو قابل للنماء، إذا بلغ  نصاباً وحال </a:t>
            </a:r>
            <a:r>
              <a:rPr lang="ar-SA" sz="3200" dirty="0" smtClean="0">
                <a:solidFill>
                  <a:srgbClr val="002060"/>
                </a:solidFill>
              </a:rPr>
              <a:t>عليه الحول</a:t>
            </a:r>
            <a:r>
              <a:rPr lang="ar-SA" sz="3200" dirty="0">
                <a:solidFill>
                  <a:srgbClr val="002060"/>
                </a:solidFill>
              </a:rPr>
              <a:t>.</a:t>
            </a:r>
            <a:endParaRPr lang="ar-SA" sz="3200" dirty="0" smtClean="0">
              <a:solidFill>
                <a:srgbClr val="002060"/>
              </a:solidFill>
            </a:endParaRPr>
          </a:p>
          <a:p>
            <a:r>
              <a:rPr lang="ar-SA" sz="3200" dirty="0" smtClean="0">
                <a:solidFill>
                  <a:srgbClr val="002060"/>
                </a:solidFill>
              </a:rPr>
              <a:t> </a:t>
            </a:r>
            <a:r>
              <a:rPr lang="ar-SA" sz="3200" dirty="0">
                <a:solidFill>
                  <a:srgbClr val="002060"/>
                </a:solidFill>
              </a:rPr>
              <a:t>وهي من فروض </a:t>
            </a:r>
            <a:r>
              <a:rPr lang="ar-SA" sz="3200" dirty="0" smtClean="0">
                <a:solidFill>
                  <a:srgbClr val="002060"/>
                </a:solidFill>
              </a:rPr>
              <a:t>الإسلام.</a:t>
            </a:r>
          </a:p>
          <a:p>
            <a:r>
              <a:rPr lang="ar-SA" sz="3200" dirty="0">
                <a:solidFill>
                  <a:srgbClr val="002060"/>
                </a:solidFill>
              </a:rPr>
              <a:t>ليست على سبيل المنحة والمنة. </a:t>
            </a:r>
            <a:r>
              <a:rPr lang="ar-SA" sz="3200" dirty="0" smtClean="0">
                <a:solidFill>
                  <a:srgbClr val="002060"/>
                </a:solidFill>
              </a:rPr>
              <a:t>قال الله تعالى:(</a:t>
            </a:r>
            <a:r>
              <a:rPr lang="ar-SA" sz="3200" dirty="0" smtClean="0">
                <a:solidFill>
                  <a:srgbClr val="FF0000"/>
                </a:solidFill>
              </a:rPr>
              <a:t>وَالَّذِينَ </a:t>
            </a:r>
            <a:r>
              <a:rPr lang="ar-SA" sz="3200" dirty="0">
                <a:solidFill>
                  <a:srgbClr val="FF0000"/>
                </a:solidFill>
              </a:rPr>
              <a:t>فِي أَمْوَالِهِمْ حَقٌّ مَّعْلُومٌ </a:t>
            </a:r>
            <a:r>
              <a:rPr lang="ar-SA" sz="3200" dirty="0" smtClean="0">
                <a:solidFill>
                  <a:srgbClr val="FF0000"/>
                </a:solidFill>
              </a:rPr>
              <a:t>* </a:t>
            </a:r>
            <a:r>
              <a:rPr lang="ar-SA" sz="3200" dirty="0">
                <a:solidFill>
                  <a:srgbClr val="FF0000"/>
                </a:solidFill>
              </a:rPr>
              <a:t>لِّلسَّآئِلِ </a:t>
            </a:r>
            <a:r>
              <a:rPr lang="ar-SA" sz="3200" dirty="0" smtClean="0">
                <a:solidFill>
                  <a:srgbClr val="FF0000"/>
                </a:solidFill>
              </a:rPr>
              <a:t>وَالْمَحْرُوم</a:t>
            </a:r>
            <a:r>
              <a:rPr lang="ar-SA" sz="3200" dirty="0" smtClean="0">
                <a:solidFill>
                  <a:srgbClr val="002060"/>
                </a:solidFill>
              </a:rPr>
              <a:t>ِ)</a:t>
            </a:r>
            <a:r>
              <a:rPr lang="ar-SA" sz="2000" dirty="0" smtClean="0">
                <a:solidFill>
                  <a:srgbClr val="002060"/>
                </a:solidFill>
              </a:rPr>
              <a:t>(المعارج:24 </a:t>
            </a:r>
            <a:r>
              <a:rPr lang="ar-SA" sz="2000" dirty="0">
                <a:solidFill>
                  <a:srgbClr val="002060"/>
                </a:solidFill>
              </a:rPr>
              <a:t>– </a:t>
            </a:r>
            <a:r>
              <a:rPr lang="ar-SA" sz="2000" dirty="0" smtClean="0">
                <a:solidFill>
                  <a:srgbClr val="002060"/>
                </a:solidFill>
              </a:rPr>
              <a:t>2). </a:t>
            </a:r>
            <a:endParaRPr lang="ar-SA" sz="2000" dirty="0">
              <a:solidFill>
                <a:srgbClr val="00206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1" y="116631"/>
            <a:ext cx="2627313" cy="17579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07899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755576" y="620688"/>
            <a:ext cx="7560840" cy="5616624"/>
          </a:xfrm>
        </p:spPr>
        <p:txBody>
          <a:bodyPr>
            <a:normAutofit/>
          </a:bodyPr>
          <a:lstStyle/>
          <a:p>
            <a:pPr algn="just"/>
            <a:r>
              <a:rPr lang="ar-SA" sz="3200" b="1" dirty="0" smtClean="0">
                <a:solidFill>
                  <a:srgbClr val="7030A0"/>
                </a:solidFill>
              </a:rPr>
              <a:t>ومن </a:t>
            </a:r>
            <a:r>
              <a:rPr lang="ar-SA" sz="3200" b="1" dirty="0">
                <a:solidFill>
                  <a:srgbClr val="7030A0"/>
                </a:solidFill>
              </a:rPr>
              <a:t>أهدافها وغاياتها</a:t>
            </a:r>
            <a:r>
              <a:rPr lang="ar-SA" sz="3200" b="1" dirty="0" smtClean="0">
                <a:solidFill>
                  <a:srgbClr val="7030A0"/>
                </a:solidFill>
              </a:rPr>
              <a:t>: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ar-SA" sz="3500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ar-SA" sz="3200" dirty="0">
                <a:solidFill>
                  <a:schemeClr val="accent4">
                    <a:lumMod val="50000"/>
                  </a:schemeClr>
                </a:solidFill>
              </a:rPr>
              <a:t>طاعة الله تعالى و تنفيذ </a:t>
            </a:r>
            <a:r>
              <a:rPr lang="ar-SA" sz="3200" dirty="0" smtClean="0">
                <a:solidFill>
                  <a:schemeClr val="accent4">
                    <a:lumMod val="50000"/>
                  </a:schemeClr>
                </a:solidFill>
              </a:rPr>
              <a:t>أوامره. 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ar-SA" sz="3200" dirty="0" smtClean="0">
                <a:solidFill>
                  <a:schemeClr val="accent4">
                    <a:lumMod val="50000"/>
                  </a:schemeClr>
                </a:solidFill>
              </a:rPr>
              <a:t>وتطهيرُ </a:t>
            </a:r>
            <a:r>
              <a:rPr lang="ar-SA" sz="3200" dirty="0">
                <a:solidFill>
                  <a:schemeClr val="accent4">
                    <a:lumMod val="50000"/>
                  </a:schemeClr>
                </a:solidFill>
              </a:rPr>
              <a:t>المال مما داخَلَه بغير حق بدون </a:t>
            </a:r>
            <a:r>
              <a:rPr lang="ar-SA" sz="3200" dirty="0" smtClean="0">
                <a:solidFill>
                  <a:schemeClr val="accent4">
                    <a:lumMod val="50000"/>
                  </a:schemeClr>
                </a:solidFill>
              </a:rPr>
              <a:t>علمه.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ar-SA" sz="3200" dirty="0" smtClean="0">
                <a:solidFill>
                  <a:schemeClr val="accent4">
                    <a:lumMod val="50000"/>
                  </a:schemeClr>
                </a:solidFill>
              </a:rPr>
              <a:t>تطهيرُ </a:t>
            </a:r>
            <a:r>
              <a:rPr lang="ar-SA" sz="3200" dirty="0">
                <a:solidFill>
                  <a:schemeClr val="accent4">
                    <a:lumMod val="50000"/>
                  </a:schemeClr>
                </a:solidFill>
              </a:rPr>
              <a:t>نفس الغني من الشح والبخل </a:t>
            </a:r>
            <a:r>
              <a:rPr lang="ar-SA" sz="3200" dirty="0" smtClean="0">
                <a:solidFill>
                  <a:schemeClr val="accent4">
                    <a:lumMod val="50000"/>
                  </a:schemeClr>
                </a:solidFill>
              </a:rPr>
              <a:t>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ar-SA" sz="2800" dirty="0" smtClean="0">
                <a:solidFill>
                  <a:schemeClr val="accent4">
                    <a:lumMod val="50000"/>
                  </a:schemeClr>
                </a:solidFill>
              </a:rPr>
              <a:t>تطهيرُ </a:t>
            </a:r>
            <a:r>
              <a:rPr lang="ar-SA" sz="2800" dirty="0">
                <a:solidFill>
                  <a:schemeClr val="accent4">
                    <a:lumMod val="50000"/>
                  </a:schemeClr>
                </a:solidFill>
              </a:rPr>
              <a:t>نفس الفقير من الحسد والتطلع إلى ما في أيدي </a:t>
            </a:r>
            <a:r>
              <a:rPr lang="ar-SA" sz="2800" dirty="0" smtClean="0">
                <a:solidFill>
                  <a:schemeClr val="accent4">
                    <a:lumMod val="50000"/>
                  </a:schemeClr>
                </a:solidFill>
              </a:rPr>
              <a:t>الناس.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ar-SA" sz="3200" dirty="0" smtClean="0">
                <a:solidFill>
                  <a:schemeClr val="accent4">
                    <a:lumMod val="50000"/>
                  </a:schemeClr>
                </a:solidFill>
              </a:rPr>
              <a:t>إقامة </a:t>
            </a:r>
            <a:r>
              <a:rPr lang="ar-SA" sz="3200" dirty="0">
                <a:solidFill>
                  <a:schemeClr val="accent4">
                    <a:lumMod val="50000"/>
                  </a:schemeClr>
                </a:solidFill>
              </a:rPr>
              <a:t>المصالح العامة </a:t>
            </a:r>
            <a:r>
              <a:rPr lang="ar-SA" sz="3200" dirty="0" smtClean="0">
                <a:solidFill>
                  <a:schemeClr val="accent4">
                    <a:lumMod val="50000"/>
                  </a:schemeClr>
                </a:solidFill>
              </a:rPr>
              <a:t>للمسلمين.</a:t>
            </a:r>
          </a:p>
          <a:p>
            <a:pPr algn="just"/>
            <a:r>
              <a:rPr lang="ar-SA" sz="3200" b="1" dirty="0" smtClean="0">
                <a:solidFill>
                  <a:srgbClr val="7030A0"/>
                </a:solidFill>
              </a:rPr>
              <a:t>الزكاة </a:t>
            </a:r>
            <a:r>
              <a:rPr lang="ar-SA" sz="3200" b="1" dirty="0">
                <a:solidFill>
                  <a:srgbClr val="7030A0"/>
                </a:solidFill>
              </a:rPr>
              <a:t>تحد من انتشار الجرائم وخاصة الجرائم المالية؛ </a:t>
            </a:r>
            <a:r>
              <a:rPr lang="ar-SA" sz="3200" dirty="0">
                <a:solidFill>
                  <a:schemeClr val="accent4">
                    <a:lumMod val="50000"/>
                  </a:schemeClr>
                </a:solidFill>
              </a:rPr>
              <a:t>لأنها توفر سيولة كريمة بين أيدي الفقراء والمحرومين</a:t>
            </a:r>
            <a:r>
              <a:rPr lang="ar-SA" sz="3200" dirty="0" smtClean="0">
                <a:solidFill>
                  <a:schemeClr val="accent4">
                    <a:lumMod val="50000"/>
                  </a:schemeClr>
                </a:solidFill>
              </a:rPr>
              <a:t>، قال </a:t>
            </a:r>
            <a:r>
              <a:rPr lang="ar-SA" sz="3200" dirty="0">
                <a:solidFill>
                  <a:schemeClr val="accent4">
                    <a:lumMod val="50000"/>
                  </a:schemeClr>
                </a:solidFill>
              </a:rPr>
              <a:t>الله تعالى: </a:t>
            </a:r>
            <a:r>
              <a:rPr lang="ar-SA" sz="3200" dirty="0" smtClean="0">
                <a:solidFill>
                  <a:schemeClr val="accent4">
                    <a:lumMod val="50000"/>
                  </a:schemeClr>
                </a:solidFill>
              </a:rPr>
              <a:t>(</a:t>
            </a:r>
            <a:r>
              <a:rPr lang="ar-SA" sz="3200" dirty="0" smtClean="0">
                <a:solidFill>
                  <a:srgbClr val="FF0000"/>
                </a:solidFill>
              </a:rPr>
              <a:t>خُذْ </a:t>
            </a:r>
            <a:r>
              <a:rPr lang="ar-SA" sz="3200" dirty="0">
                <a:solidFill>
                  <a:srgbClr val="FF0000"/>
                </a:solidFill>
              </a:rPr>
              <a:t>مِنْ أَمْوَالِهِمْ صَدَقَةً تُطَهِّرُهُمْ وَتُزَكِّيهِمْ بِهَا </a:t>
            </a:r>
            <a:r>
              <a:rPr lang="ar-SA" sz="3200" dirty="0" smtClean="0">
                <a:solidFill>
                  <a:schemeClr val="accent4">
                    <a:lumMod val="50000"/>
                  </a:schemeClr>
                </a:solidFill>
              </a:rPr>
              <a:t>) </a:t>
            </a:r>
            <a:r>
              <a:rPr lang="ar-SA" sz="2000" dirty="0" smtClean="0">
                <a:solidFill>
                  <a:schemeClr val="accent4">
                    <a:lumMod val="50000"/>
                  </a:schemeClr>
                </a:solidFill>
              </a:rPr>
              <a:t>(التوبة </a:t>
            </a:r>
            <a:r>
              <a:rPr lang="ar-SA" sz="2000" dirty="0">
                <a:solidFill>
                  <a:schemeClr val="accent4">
                    <a:lumMod val="50000"/>
                  </a:schemeClr>
                </a:solidFill>
              </a:rPr>
              <a:t>: </a:t>
            </a:r>
            <a:r>
              <a:rPr lang="ar-SA" sz="2000" dirty="0" smtClean="0">
                <a:solidFill>
                  <a:schemeClr val="accent4">
                    <a:lumMod val="50000"/>
                  </a:schemeClr>
                </a:solidFill>
              </a:rPr>
              <a:t>103).</a:t>
            </a:r>
            <a:endParaRPr lang="ar-SA" sz="2000" dirty="0">
              <a:solidFill>
                <a:schemeClr val="accent4">
                  <a:lumMod val="50000"/>
                </a:schemeClr>
              </a:solidFill>
            </a:endParaRP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344369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755576" y="1196752"/>
            <a:ext cx="7632848" cy="4896544"/>
          </a:xfrm>
        </p:spPr>
        <p:txBody>
          <a:bodyPr>
            <a:normAutofit/>
          </a:bodyPr>
          <a:lstStyle/>
          <a:p>
            <a:pPr algn="just"/>
            <a:r>
              <a:rPr lang="ar-SA" sz="3200" b="1" dirty="0">
                <a:solidFill>
                  <a:srgbClr val="002060"/>
                </a:solidFill>
              </a:rPr>
              <a:t>والزكاة </a:t>
            </a:r>
            <a:r>
              <a:rPr lang="ar-SA" sz="3200" b="1" dirty="0" smtClean="0">
                <a:solidFill>
                  <a:srgbClr val="002060"/>
                </a:solidFill>
              </a:rPr>
              <a:t>وسيلة </a:t>
            </a:r>
            <a:r>
              <a:rPr lang="ar-SA" sz="3200" b="1" dirty="0">
                <a:solidFill>
                  <a:srgbClr val="002060"/>
                </a:solidFill>
              </a:rPr>
              <a:t>من وسائل تقوية الروابط </a:t>
            </a:r>
            <a:r>
              <a:rPr lang="ar-SA" sz="3200" b="1" dirty="0" smtClean="0">
                <a:solidFill>
                  <a:srgbClr val="002060"/>
                </a:solidFill>
              </a:rPr>
              <a:t>الاجتماعية:</a:t>
            </a:r>
          </a:p>
          <a:p>
            <a:pPr algn="just"/>
            <a:r>
              <a:rPr lang="ar-SA" sz="3200" dirty="0" smtClean="0">
                <a:solidFill>
                  <a:srgbClr val="002060"/>
                </a:solidFill>
              </a:rPr>
              <a:t> </a:t>
            </a:r>
            <a:r>
              <a:rPr lang="ar-SA" sz="3200" dirty="0">
                <a:solidFill>
                  <a:srgbClr val="002060"/>
                </a:solidFill>
              </a:rPr>
              <a:t>تُذهِب الغِلَّ والطمع من نفوس الذين لا يملكون ما يكفيهم تجاه الذين يملكون </a:t>
            </a:r>
            <a:r>
              <a:rPr lang="ar-SA" sz="3200" dirty="0" smtClean="0">
                <a:solidFill>
                  <a:srgbClr val="002060"/>
                </a:solidFill>
              </a:rPr>
              <a:t>ويتنعمون.</a:t>
            </a:r>
          </a:p>
          <a:p>
            <a:pPr algn="just"/>
            <a:r>
              <a:rPr lang="ar-SA" sz="3200" dirty="0" smtClean="0">
                <a:solidFill>
                  <a:srgbClr val="002060"/>
                </a:solidFill>
              </a:rPr>
              <a:t> </a:t>
            </a:r>
            <a:r>
              <a:rPr lang="ar-SA" sz="3200" dirty="0">
                <a:solidFill>
                  <a:srgbClr val="002060"/>
                </a:solidFill>
              </a:rPr>
              <a:t>وتحقق التوازن الاقتصادي النسبي حال صرف بعضِ أموال أغنياء الأمة إلى الأمة </a:t>
            </a:r>
            <a:r>
              <a:rPr lang="ar-SA" sz="3200" dirty="0" smtClean="0">
                <a:solidFill>
                  <a:srgbClr val="002060"/>
                </a:solidFill>
              </a:rPr>
              <a:t>نفسها. قال تعالى:(</a:t>
            </a:r>
            <a:r>
              <a:rPr lang="ar-SA" sz="3200" dirty="0" smtClean="0">
                <a:solidFill>
                  <a:srgbClr val="FF0000"/>
                </a:solidFill>
              </a:rPr>
              <a:t>وَآتُوهُمْ </a:t>
            </a:r>
            <a:r>
              <a:rPr lang="ar-SA" sz="3200" dirty="0">
                <a:solidFill>
                  <a:srgbClr val="FF0000"/>
                </a:solidFill>
              </a:rPr>
              <a:t>مِّن مَّالِ اللَّهِ الَّذِي </a:t>
            </a:r>
            <a:r>
              <a:rPr lang="ar-SA" sz="3200" dirty="0" smtClean="0">
                <a:solidFill>
                  <a:srgbClr val="FF0000"/>
                </a:solidFill>
              </a:rPr>
              <a:t>آتَاكُمْ</a:t>
            </a:r>
            <a:r>
              <a:rPr lang="ar-SA" sz="3200" dirty="0" smtClean="0">
                <a:solidFill>
                  <a:srgbClr val="002060"/>
                </a:solidFill>
              </a:rPr>
              <a:t>) </a:t>
            </a:r>
            <a:r>
              <a:rPr lang="ar-SA" sz="2000" dirty="0" smtClean="0">
                <a:solidFill>
                  <a:srgbClr val="002060"/>
                </a:solidFill>
              </a:rPr>
              <a:t>(النور </a:t>
            </a:r>
            <a:r>
              <a:rPr lang="ar-SA" sz="2000" dirty="0">
                <a:solidFill>
                  <a:srgbClr val="002060"/>
                </a:solidFill>
              </a:rPr>
              <a:t>: </a:t>
            </a:r>
            <a:r>
              <a:rPr lang="ar-SA" sz="2000" dirty="0" smtClean="0">
                <a:solidFill>
                  <a:srgbClr val="002060"/>
                </a:solidFill>
              </a:rPr>
              <a:t>33). </a:t>
            </a:r>
          </a:p>
          <a:p>
            <a:pPr algn="just"/>
            <a:r>
              <a:rPr lang="ar-SA" sz="3200" dirty="0">
                <a:solidFill>
                  <a:srgbClr val="002060"/>
                </a:solidFill>
              </a:rPr>
              <a:t>أن عمر بن الخطاب </a:t>
            </a:r>
            <a:r>
              <a:rPr lang="en-US" sz="3200" dirty="0">
                <a:solidFill>
                  <a:srgbClr val="002060"/>
                </a:solidFill>
                <a:sym typeface="AGA Arabesque"/>
              </a:rPr>
              <a:t></a:t>
            </a:r>
            <a:r>
              <a:rPr lang="ar-SA" sz="3200" dirty="0">
                <a:solidFill>
                  <a:srgbClr val="002060"/>
                </a:solidFill>
              </a:rPr>
              <a:t>، وكان </a:t>
            </a:r>
            <a:r>
              <a:rPr lang="ar-SA" sz="3200" dirty="0" smtClean="0">
                <a:solidFill>
                  <a:srgbClr val="002060"/>
                </a:solidFill>
              </a:rPr>
              <a:t>يقول:(</a:t>
            </a:r>
            <a:r>
              <a:rPr lang="ar-SA" sz="3200" dirty="0" smtClean="0">
                <a:solidFill>
                  <a:srgbClr val="FF0000"/>
                </a:solidFill>
              </a:rPr>
              <a:t>إذا </a:t>
            </a:r>
            <a:r>
              <a:rPr lang="ar-SA" sz="3200" dirty="0">
                <a:solidFill>
                  <a:srgbClr val="FF0000"/>
                </a:solidFill>
              </a:rPr>
              <a:t>أعطيتم </a:t>
            </a:r>
            <a:r>
              <a:rPr lang="ar-SA" sz="3200" dirty="0" smtClean="0">
                <a:solidFill>
                  <a:srgbClr val="FF0000"/>
                </a:solidFill>
              </a:rPr>
              <a:t>فأغنوا</a:t>
            </a:r>
            <a:r>
              <a:rPr lang="ar-SA" sz="3200" dirty="0" smtClean="0">
                <a:solidFill>
                  <a:srgbClr val="002060"/>
                </a:solidFill>
              </a:rPr>
              <a:t>)</a:t>
            </a:r>
            <a:endParaRPr lang="ar-SA" sz="32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7563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683568" y="764704"/>
            <a:ext cx="7632848" cy="547260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ar-SA" sz="3200" b="1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ar-SA" sz="3200" b="1" dirty="0" smtClean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ar-SA" sz="3200" b="1" dirty="0" smtClean="0">
                <a:solidFill>
                  <a:schemeClr val="accent4">
                    <a:lumMod val="50000"/>
                  </a:schemeClr>
                </a:solidFill>
              </a:rPr>
              <a:t>ثانياً</a:t>
            </a:r>
            <a:r>
              <a:rPr lang="ar-SA" sz="3200" b="1" dirty="0">
                <a:solidFill>
                  <a:schemeClr val="accent4">
                    <a:lumMod val="50000"/>
                  </a:schemeClr>
                </a:solidFill>
              </a:rPr>
              <a:t>: تشريع </a:t>
            </a:r>
            <a:r>
              <a:rPr lang="ar-SA" sz="3200" b="1" dirty="0" smtClean="0">
                <a:solidFill>
                  <a:schemeClr val="accent4">
                    <a:lumMod val="50000"/>
                  </a:schemeClr>
                </a:solidFill>
              </a:rPr>
              <a:t>زكاة </a:t>
            </a:r>
            <a:r>
              <a:rPr lang="ar-SA" sz="3200" b="1" dirty="0">
                <a:solidFill>
                  <a:schemeClr val="accent4">
                    <a:lumMod val="50000"/>
                  </a:schemeClr>
                </a:solidFill>
              </a:rPr>
              <a:t>الفطر: </a:t>
            </a:r>
            <a:endParaRPr lang="ar-SA" sz="3200" b="1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algn="just"/>
            <a:r>
              <a:rPr lang="ar-SA" sz="3200" dirty="0">
                <a:solidFill>
                  <a:srgbClr val="002060"/>
                </a:solidFill>
              </a:rPr>
              <a:t>هي واجبة على كل مسلم، ذكر أو أنثى، صغير أو كبير، عنده قوتُ يوم العيد، قال الله تعالى</a:t>
            </a:r>
            <a:r>
              <a:rPr lang="ar-SA" sz="3200" dirty="0" smtClean="0">
                <a:solidFill>
                  <a:srgbClr val="002060"/>
                </a:solidFill>
              </a:rPr>
              <a:t>:(</a:t>
            </a:r>
            <a:r>
              <a:rPr lang="ar-SA" sz="3200" dirty="0" smtClean="0">
                <a:solidFill>
                  <a:srgbClr val="FF0000"/>
                </a:solidFill>
              </a:rPr>
              <a:t>قَدْ </a:t>
            </a:r>
            <a:r>
              <a:rPr lang="ar-SA" sz="3200" dirty="0">
                <a:solidFill>
                  <a:srgbClr val="FF0000"/>
                </a:solidFill>
              </a:rPr>
              <a:t>أَفْلَحَ مَن </a:t>
            </a:r>
            <a:r>
              <a:rPr lang="ar-SA" sz="3200" dirty="0" smtClean="0">
                <a:solidFill>
                  <a:srgbClr val="FF0000"/>
                </a:solidFill>
              </a:rPr>
              <a:t>تَزَكَّى</a:t>
            </a:r>
            <a:r>
              <a:rPr lang="ar-SA" sz="3200" dirty="0" smtClean="0">
                <a:solidFill>
                  <a:srgbClr val="002060"/>
                </a:solidFill>
              </a:rPr>
              <a:t>) </a:t>
            </a:r>
            <a:r>
              <a:rPr lang="ar-SA" sz="2000" dirty="0" smtClean="0">
                <a:solidFill>
                  <a:srgbClr val="002060"/>
                </a:solidFill>
              </a:rPr>
              <a:t>(الأعلى</a:t>
            </a:r>
            <a:r>
              <a:rPr lang="ar-SA" sz="2000" dirty="0">
                <a:solidFill>
                  <a:srgbClr val="002060"/>
                </a:solidFill>
              </a:rPr>
              <a:t>: </a:t>
            </a:r>
            <a:r>
              <a:rPr lang="ar-SA" sz="2000" dirty="0" smtClean="0">
                <a:solidFill>
                  <a:srgbClr val="002060"/>
                </a:solidFill>
              </a:rPr>
              <a:t>14) </a:t>
            </a:r>
            <a:r>
              <a:rPr lang="ar-SA" sz="3200" dirty="0" smtClean="0">
                <a:solidFill>
                  <a:srgbClr val="002060"/>
                </a:solidFill>
              </a:rPr>
              <a:t>. </a:t>
            </a:r>
          </a:p>
          <a:p>
            <a:pPr algn="just"/>
            <a:r>
              <a:rPr lang="ar-SA" sz="3200" b="1" dirty="0" smtClean="0">
                <a:solidFill>
                  <a:schemeClr val="accent4">
                    <a:lumMod val="75000"/>
                  </a:schemeClr>
                </a:solidFill>
              </a:rPr>
              <a:t>ما حكمة مشروعية زكاة الفطر؟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ar-SA" sz="3200" dirty="0">
                <a:solidFill>
                  <a:srgbClr val="002060"/>
                </a:solidFill>
              </a:rPr>
              <a:t>شُرِعت طهرة </a:t>
            </a:r>
            <a:r>
              <a:rPr lang="ar-SA" sz="3200" dirty="0" smtClean="0">
                <a:solidFill>
                  <a:srgbClr val="002060"/>
                </a:solidFill>
              </a:rPr>
              <a:t>للصائم.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ar-SA" sz="3200" dirty="0">
                <a:solidFill>
                  <a:srgbClr val="002060"/>
                </a:solidFill>
              </a:rPr>
              <a:t>سدا لحاجة المحتاجين ومعونة </a:t>
            </a:r>
            <a:r>
              <a:rPr lang="ar-SA" sz="3200" dirty="0" smtClean="0">
                <a:solidFill>
                  <a:srgbClr val="002060"/>
                </a:solidFill>
              </a:rPr>
              <a:t>لهم.</a:t>
            </a:r>
          </a:p>
          <a:p>
            <a:pPr algn="just"/>
            <a:r>
              <a:rPr lang="ar-SA" sz="3200" dirty="0" smtClean="0">
                <a:solidFill>
                  <a:srgbClr val="002060"/>
                </a:solidFill>
              </a:rPr>
              <a:t>هي الوسيلة </a:t>
            </a:r>
            <a:r>
              <a:rPr lang="ar-SA" sz="3200" dirty="0">
                <a:solidFill>
                  <a:srgbClr val="002060"/>
                </a:solidFill>
              </a:rPr>
              <a:t>من التكافل الاجتماعي تلزم مئات </a:t>
            </a:r>
            <a:r>
              <a:rPr lang="ar-SA" sz="3200" dirty="0" smtClean="0">
                <a:solidFill>
                  <a:srgbClr val="002060"/>
                </a:solidFill>
              </a:rPr>
              <a:t>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430" y="620688"/>
            <a:ext cx="3096344" cy="1368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8396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755576" y="692696"/>
            <a:ext cx="7632848" cy="5400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ar-SA" sz="3200" b="1" dirty="0">
                <a:solidFill>
                  <a:schemeClr val="accent4">
                    <a:lumMod val="50000"/>
                  </a:schemeClr>
                </a:solidFill>
              </a:rPr>
              <a:t>ثالثاً: </a:t>
            </a:r>
            <a:r>
              <a:rPr lang="ar-SA" sz="3200" b="1" dirty="0" smtClean="0">
                <a:solidFill>
                  <a:schemeClr val="accent4">
                    <a:lumMod val="50000"/>
                  </a:schemeClr>
                </a:solidFill>
              </a:rPr>
              <a:t>تشريع </a:t>
            </a:r>
            <a:r>
              <a:rPr lang="ar-SA" sz="3200" b="1" dirty="0">
                <a:solidFill>
                  <a:schemeClr val="accent4">
                    <a:lumMod val="50000"/>
                  </a:schemeClr>
                </a:solidFill>
              </a:rPr>
              <a:t>النفقات الواجبة: </a:t>
            </a:r>
            <a:endParaRPr lang="ar-SA" sz="3200" b="1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marL="0" indent="0" algn="just">
              <a:buNone/>
            </a:pPr>
            <a:r>
              <a:rPr lang="ar-SA" sz="3200" b="1" dirty="0">
                <a:solidFill>
                  <a:schemeClr val="accent5">
                    <a:lumMod val="50000"/>
                  </a:schemeClr>
                </a:solidFill>
              </a:rPr>
              <a:t>النوع الأول: النفقة على الزوجة: </a:t>
            </a:r>
            <a:endParaRPr lang="ar-SA" sz="3200" b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algn="just">
              <a:buFont typeface="Wingdings" pitchFamily="2" charset="2"/>
              <a:buChar char="Ø"/>
            </a:pP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</a:rPr>
              <a:t>هي </a:t>
            </a:r>
            <a:r>
              <a:rPr lang="ar-SA" sz="3200" dirty="0">
                <a:solidFill>
                  <a:schemeClr val="accent2">
                    <a:lumMod val="50000"/>
                  </a:schemeClr>
                </a:solidFill>
              </a:rPr>
              <a:t>واجبة بالاحتباس لا بالفقر، قال الله تعالى</a:t>
            </a: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</a:rPr>
              <a:t>:(و</a:t>
            </a:r>
            <a:r>
              <a:rPr lang="ar-SA" sz="3200" dirty="0" smtClean="0">
                <a:solidFill>
                  <a:srgbClr val="FF0000"/>
                </a:solidFill>
              </a:rPr>
              <a:t>َعلَى </a:t>
            </a:r>
            <a:r>
              <a:rPr lang="ar-SA" sz="3200" dirty="0">
                <a:solidFill>
                  <a:srgbClr val="FF0000"/>
                </a:solidFill>
              </a:rPr>
              <a:t>الْمَوْلُودِ لَهُ رِزْقُهُنَّ وَكِسْوَتُهُنَّ </a:t>
            </a:r>
            <a:r>
              <a:rPr lang="ar-SA" sz="3200" dirty="0" smtClean="0">
                <a:solidFill>
                  <a:srgbClr val="FF0000"/>
                </a:solidFill>
              </a:rPr>
              <a:t>بِالْمَعْرُوفِ</a:t>
            </a: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</a:rPr>
              <a:t>)</a:t>
            </a:r>
            <a:r>
              <a:rPr lang="ar-SA" sz="2000" dirty="0" smtClean="0">
                <a:solidFill>
                  <a:schemeClr val="accent2">
                    <a:lumMod val="50000"/>
                  </a:schemeClr>
                </a:solidFill>
              </a:rPr>
              <a:t>(البقرة </a:t>
            </a:r>
            <a:r>
              <a:rPr lang="ar-SA" sz="2000" dirty="0">
                <a:solidFill>
                  <a:schemeClr val="accent2">
                    <a:lumMod val="50000"/>
                  </a:schemeClr>
                </a:solidFill>
              </a:rPr>
              <a:t>: </a:t>
            </a:r>
            <a:r>
              <a:rPr lang="ar-SA" sz="2000" dirty="0" smtClean="0">
                <a:solidFill>
                  <a:schemeClr val="accent2">
                    <a:lumMod val="50000"/>
                  </a:schemeClr>
                </a:solidFill>
              </a:rPr>
              <a:t>233). </a:t>
            </a:r>
          </a:p>
          <a:p>
            <a:pPr algn="just">
              <a:buFont typeface="Wingdings" pitchFamily="2" charset="2"/>
              <a:buChar char="Ø"/>
            </a:pP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</a:rPr>
              <a:t>لأن الزوجة </a:t>
            </a:r>
            <a:r>
              <a:rPr lang="ar-SA" sz="3200" dirty="0">
                <a:solidFill>
                  <a:schemeClr val="accent2">
                    <a:lumMod val="50000"/>
                  </a:schemeClr>
                </a:solidFill>
              </a:rPr>
              <a:t>تفرِّغ أوقاتها، وتحتبس نفسها للقيام بشؤون الزوج والأولاد ورعاية </a:t>
            </a: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</a:rPr>
              <a:t>البيت والأسرة.</a:t>
            </a:r>
          </a:p>
          <a:p>
            <a:pPr algn="just">
              <a:buFont typeface="Wingdings" pitchFamily="2" charset="2"/>
              <a:buChar char="Ø"/>
            </a:pP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ar-SA" sz="3200" dirty="0">
                <a:solidFill>
                  <a:schemeClr val="accent2">
                    <a:lumMod val="50000"/>
                  </a:schemeClr>
                </a:solidFill>
              </a:rPr>
              <a:t>وتهيئة المناخ المناسب لحياة سعيدة وهانئة </a:t>
            </a: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</a:rPr>
              <a:t>.</a:t>
            </a:r>
          </a:p>
          <a:p>
            <a:pPr algn="just">
              <a:buFont typeface="Wingdings" pitchFamily="2" charset="2"/>
              <a:buChar char="Ø"/>
            </a:pP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ar-SA" sz="3200" dirty="0">
                <a:solidFill>
                  <a:schemeClr val="accent2">
                    <a:lumMod val="50000"/>
                  </a:schemeClr>
                </a:solidFill>
              </a:rPr>
              <a:t>وكل هذا مما يقوي الروابط الاجتماعية ويحقق التكافل الأسري.</a:t>
            </a:r>
          </a:p>
        </p:txBody>
      </p:sp>
    </p:spTree>
    <p:extLst>
      <p:ext uri="{BB962C8B-B14F-4D97-AF65-F5344CB8AC3E}">
        <p14:creationId xmlns:p14="http://schemas.microsoft.com/office/powerpoint/2010/main" val="571861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755576" y="836712"/>
            <a:ext cx="7632848" cy="5400600"/>
          </a:xfrm>
        </p:spPr>
        <p:txBody>
          <a:bodyPr/>
          <a:lstStyle/>
          <a:p>
            <a:pPr marL="0" indent="0" algn="just">
              <a:buNone/>
            </a:pPr>
            <a:r>
              <a:rPr lang="ar-SA" sz="3200" b="1" dirty="0" smtClean="0">
                <a:solidFill>
                  <a:schemeClr val="accent4">
                    <a:lumMod val="50000"/>
                  </a:schemeClr>
                </a:solidFill>
              </a:rPr>
              <a:t>النوع </a:t>
            </a:r>
            <a:r>
              <a:rPr lang="ar-SA" sz="3200" b="1" dirty="0">
                <a:solidFill>
                  <a:schemeClr val="accent4">
                    <a:lumMod val="50000"/>
                  </a:schemeClr>
                </a:solidFill>
              </a:rPr>
              <a:t>الثاني: النفقة على الأقارب</a:t>
            </a:r>
            <a:r>
              <a:rPr lang="ar-SA" sz="3200" b="1" dirty="0" smtClean="0">
                <a:solidFill>
                  <a:schemeClr val="accent4">
                    <a:lumMod val="50000"/>
                  </a:schemeClr>
                </a:solidFill>
              </a:rPr>
              <a:t>:</a:t>
            </a:r>
          </a:p>
          <a:p>
            <a:pPr algn="just">
              <a:buFont typeface="Wingdings" pitchFamily="2" charset="2"/>
              <a:buChar char="Ø"/>
            </a:pPr>
            <a:r>
              <a:rPr lang="ar-SA" sz="3200" b="1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ar-SA" sz="3200" dirty="0">
                <a:solidFill>
                  <a:schemeClr val="accent2">
                    <a:lumMod val="50000"/>
                  </a:schemeClr>
                </a:solidFill>
              </a:rPr>
              <a:t>هي واجبة على الرجل الموسر لوالديه وأولاده وأقربائه المحتاجين، والأصل في ذلك قوله تعالى: </a:t>
            </a: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</a:rPr>
              <a:t>(</a:t>
            </a:r>
            <a:r>
              <a:rPr lang="ar-SA" sz="3200" dirty="0" smtClean="0">
                <a:solidFill>
                  <a:srgbClr val="FF0000"/>
                </a:solidFill>
              </a:rPr>
              <a:t>وَقَضَى </a:t>
            </a:r>
            <a:r>
              <a:rPr lang="ar-SA" sz="3200" dirty="0">
                <a:solidFill>
                  <a:srgbClr val="FF0000"/>
                </a:solidFill>
              </a:rPr>
              <a:t>رَبُّكَ أَلاَّ تَعْبُدُواْ إِلاَّ إِيَّاهُ وَبِالْوَالِدَيْنِ </a:t>
            </a:r>
            <a:r>
              <a:rPr lang="ar-SA" sz="3200" dirty="0" smtClean="0">
                <a:solidFill>
                  <a:srgbClr val="FF0000"/>
                </a:solidFill>
              </a:rPr>
              <a:t>إِحْسَاناً</a:t>
            </a: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</a:rPr>
              <a:t>) </a:t>
            </a:r>
            <a:r>
              <a:rPr lang="ar-SA" sz="2000" dirty="0" smtClean="0">
                <a:solidFill>
                  <a:schemeClr val="accent2">
                    <a:lumMod val="50000"/>
                  </a:schemeClr>
                </a:solidFill>
              </a:rPr>
              <a:t>(الإسراء </a:t>
            </a:r>
            <a:r>
              <a:rPr lang="ar-SA" sz="2000" dirty="0">
                <a:solidFill>
                  <a:schemeClr val="accent2">
                    <a:lumMod val="50000"/>
                  </a:schemeClr>
                </a:solidFill>
              </a:rPr>
              <a:t>: </a:t>
            </a:r>
            <a:r>
              <a:rPr lang="ar-SA" sz="2000" dirty="0" smtClean="0">
                <a:solidFill>
                  <a:schemeClr val="accent2">
                    <a:lumMod val="50000"/>
                  </a:schemeClr>
                </a:solidFill>
              </a:rPr>
              <a:t>23). </a:t>
            </a:r>
            <a:r>
              <a:rPr lang="ar-SA" sz="3200" dirty="0">
                <a:solidFill>
                  <a:schemeClr val="accent2">
                    <a:lumMod val="50000"/>
                  </a:schemeClr>
                </a:solidFill>
              </a:rPr>
              <a:t>وقوله </a:t>
            </a:r>
            <a:r>
              <a:rPr lang="en-US" sz="3200" dirty="0">
                <a:solidFill>
                  <a:schemeClr val="accent2">
                    <a:lumMod val="50000"/>
                  </a:schemeClr>
                </a:solidFill>
                <a:sym typeface="AGA Arabesque"/>
              </a:rPr>
              <a:t></a:t>
            </a: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ar-SA" sz="3200" dirty="0">
                <a:solidFill>
                  <a:schemeClr val="accent2">
                    <a:lumMod val="50000"/>
                  </a:schemeClr>
                </a:solidFill>
              </a:rPr>
              <a:t>لزوجة أبي سفيان: "</a:t>
            </a:r>
            <a:r>
              <a:rPr lang="ar-SA" sz="3200" dirty="0">
                <a:solidFill>
                  <a:srgbClr val="FF0000"/>
                </a:solidFill>
              </a:rPr>
              <a:t>خذي ـ أي من مال زوجك ـ ما يكفيك وولدَك بالمعروف </a:t>
            </a: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</a:rPr>
              <a:t>" </a:t>
            </a:r>
            <a:r>
              <a:rPr lang="ar-SA" sz="3200" dirty="0">
                <a:solidFill>
                  <a:schemeClr val="accent2">
                    <a:lumMod val="50000"/>
                  </a:schemeClr>
                </a:solidFill>
              </a:rPr>
              <a:t>. </a:t>
            </a:r>
          </a:p>
          <a:p>
            <a:pPr algn="just">
              <a:buFont typeface="Wingdings" pitchFamily="2" charset="2"/>
              <a:buChar char="Ø"/>
            </a:pPr>
            <a:r>
              <a:rPr lang="ar-SA" sz="2800" dirty="0">
                <a:solidFill>
                  <a:schemeClr val="accent2">
                    <a:lumMod val="50000"/>
                  </a:schemeClr>
                </a:solidFill>
              </a:rPr>
              <a:t>وفي مذهب الحنابلة: تجب النفقة على الرجل الموسر لأقربائه الفقراء من ذوي الفروض </a:t>
            </a:r>
            <a:r>
              <a:rPr lang="ar-SA" sz="2800" dirty="0" smtClean="0">
                <a:solidFill>
                  <a:schemeClr val="accent2">
                    <a:lumMod val="50000"/>
                  </a:schemeClr>
                </a:solidFill>
              </a:rPr>
              <a:t>والعصبات.</a:t>
            </a:r>
          </a:p>
          <a:p>
            <a:pPr algn="just">
              <a:buFont typeface="Wingdings" pitchFamily="2" charset="2"/>
              <a:buChar char="Ø"/>
            </a:pPr>
            <a:r>
              <a:rPr lang="ar-SA" sz="2800" dirty="0" smtClean="0">
                <a:solidFill>
                  <a:schemeClr val="accent2">
                    <a:lumMod val="50000"/>
                  </a:schemeClr>
                </a:solidFill>
              </a:rPr>
              <a:t>لأن </a:t>
            </a:r>
            <a:r>
              <a:rPr lang="ar-SA" sz="2800" dirty="0">
                <a:solidFill>
                  <a:schemeClr val="accent2">
                    <a:lumMod val="50000"/>
                  </a:schemeClr>
                </a:solidFill>
              </a:rPr>
              <a:t>من المقرر في الإسلام: </a:t>
            </a:r>
            <a:r>
              <a:rPr lang="ar-SA" sz="2800" dirty="0">
                <a:solidFill>
                  <a:srgbClr val="FF0000"/>
                </a:solidFill>
              </a:rPr>
              <a:t>أن الغُرْم </a:t>
            </a:r>
            <a:r>
              <a:rPr lang="ar-SA" sz="2800" dirty="0" smtClean="0">
                <a:solidFill>
                  <a:srgbClr val="FF0000"/>
                </a:solidFill>
              </a:rPr>
              <a:t>بالغُنْم</a:t>
            </a:r>
            <a:r>
              <a:rPr lang="ar-SA" sz="2800" dirty="0" smtClean="0">
                <a:solidFill>
                  <a:schemeClr val="accent2">
                    <a:lumMod val="50000"/>
                  </a:schemeClr>
                </a:solidFill>
              </a:rPr>
              <a:t>.</a:t>
            </a:r>
          </a:p>
          <a:p>
            <a:pPr algn="just">
              <a:buFont typeface="Wingdings" pitchFamily="2" charset="2"/>
              <a:buChar char="Ø"/>
            </a:pPr>
            <a:r>
              <a:rPr lang="ar-SA" sz="28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ar-SA" sz="2800" dirty="0">
                <a:solidFill>
                  <a:schemeClr val="accent2">
                    <a:lumMod val="50000"/>
                  </a:schemeClr>
                </a:solidFill>
              </a:rPr>
              <a:t>قال الله تعالى: {</a:t>
            </a:r>
            <a:r>
              <a:rPr lang="ar-SA" sz="2800" dirty="0">
                <a:solidFill>
                  <a:srgbClr val="FF0000"/>
                </a:solidFill>
              </a:rPr>
              <a:t>وَعَلَى الْوَارِثِ مِثْلُ ذلِكَ</a:t>
            </a:r>
            <a:r>
              <a:rPr lang="ar-SA" sz="2800" dirty="0">
                <a:solidFill>
                  <a:schemeClr val="accent2">
                    <a:lumMod val="50000"/>
                  </a:schemeClr>
                </a:solidFill>
              </a:rPr>
              <a:t>} </a:t>
            </a:r>
            <a:r>
              <a:rPr lang="ar-SA" sz="2000" dirty="0" smtClean="0">
                <a:solidFill>
                  <a:schemeClr val="accent2">
                    <a:lumMod val="50000"/>
                  </a:schemeClr>
                </a:solidFill>
              </a:rPr>
              <a:t>(البقرة </a:t>
            </a:r>
            <a:r>
              <a:rPr lang="ar-SA" sz="2000" dirty="0">
                <a:solidFill>
                  <a:schemeClr val="accent2">
                    <a:lumMod val="50000"/>
                  </a:schemeClr>
                </a:solidFill>
              </a:rPr>
              <a:t>: </a:t>
            </a:r>
            <a:r>
              <a:rPr lang="ar-SA" sz="2000" dirty="0" smtClean="0">
                <a:solidFill>
                  <a:schemeClr val="accent2">
                    <a:lumMod val="50000"/>
                  </a:schemeClr>
                </a:solidFill>
              </a:rPr>
              <a:t>233).</a:t>
            </a:r>
            <a:endParaRPr lang="ar-SA" sz="20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4723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899592" y="1268760"/>
            <a:ext cx="7488832" cy="4824536"/>
          </a:xfrm>
        </p:spPr>
        <p:txBody>
          <a:bodyPr/>
          <a:lstStyle/>
          <a:p>
            <a:pPr marL="0" indent="0" algn="just">
              <a:buNone/>
            </a:pPr>
            <a:r>
              <a:rPr lang="ar-SA" sz="3200" b="1" dirty="0">
                <a:solidFill>
                  <a:schemeClr val="accent4">
                    <a:lumMod val="50000"/>
                  </a:schemeClr>
                </a:solidFill>
              </a:rPr>
              <a:t>رابعاً: تشريع واجبات مالية أخرى تكافلية: </a:t>
            </a:r>
          </a:p>
          <a:p>
            <a:pPr algn="just">
              <a:buFont typeface="Wingdings" pitchFamily="2" charset="2"/>
              <a:buChar char="Ø"/>
            </a:pPr>
            <a:r>
              <a:rPr lang="ar-SA" sz="3200" b="1" dirty="0" smtClean="0">
                <a:solidFill>
                  <a:srgbClr val="7030A0"/>
                </a:solidFill>
              </a:rPr>
              <a:t>أكمل </a:t>
            </a:r>
            <a:r>
              <a:rPr lang="ar-SA" sz="3200" b="1" dirty="0">
                <a:solidFill>
                  <a:srgbClr val="7030A0"/>
                </a:solidFill>
              </a:rPr>
              <a:t>صورة من التكافل الاجتماعي</a:t>
            </a:r>
            <a:r>
              <a:rPr lang="ar-SA" sz="3200" b="1" dirty="0" smtClean="0">
                <a:solidFill>
                  <a:srgbClr val="7030A0"/>
                </a:solidFill>
              </a:rPr>
              <a:t>، </a:t>
            </a:r>
            <a:r>
              <a:rPr lang="ar-SA" sz="3200" b="1" dirty="0">
                <a:solidFill>
                  <a:srgbClr val="7030A0"/>
                </a:solidFill>
              </a:rPr>
              <a:t>حين </a:t>
            </a:r>
            <a:r>
              <a:rPr lang="ar-SA" sz="3200" b="1" dirty="0" smtClean="0">
                <a:solidFill>
                  <a:srgbClr val="7030A0"/>
                </a:solidFill>
              </a:rPr>
              <a:t>أوجب الإسلام </a:t>
            </a:r>
            <a:r>
              <a:rPr lang="ar-SA" sz="3200" b="1" dirty="0">
                <a:solidFill>
                  <a:srgbClr val="7030A0"/>
                </a:solidFill>
              </a:rPr>
              <a:t>تشريعات مالية أخرى على </a:t>
            </a:r>
            <a:r>
              <a:rPr lang="ar-SA" sz="3200" b="1" dirty="0" smtClean="0">
                <a:solidFill>
                  <a:srgbClr val="7030A0"/>
                </a:solidFill>
              </a:rPr>
              <a:t>المسلمين </a:t>
            </a:r>
            <a:r>
              <a:rPr lang="ar-SA" sz="3200" b="1" dirty="0">
                <a:solidFill>
                  <a:srgbClr val="7030A0"/>
                </a:solidFill>
              </a:rPr>
              <a:t>مثل: </a:t>
            </a:r>
            <a:r>
              <a:rPr lang="ar-SA" sz="3200" dirty="0"/>
              <a:t>النذور، والكفارات، والهَدْي الواجب في الحج، والأضاحي ـ </a:t>
            </a:r>
            <a:r>
              <a:rPr lang="ar-SA" sz="3200" dirty="0">
                <a:solidFill>
                  <a:srgbClr val="C00000"/>
                </a:solidFill>
              </a:rPr>
              <a:t>وهي واجبة عند الحنفية </a:t>
            </a:r>
            <a:r>
              <a:rPr lang="ar-SA" sz="3200" dirty="0"/>
              <a:t>ـ ودية القتل الخطأ على العاقلة(العصبة)، والمواريث ونحوها مما تقوم عليه منظومة التآلف والتكافل الاجتماعي في الإسلام من أجل سد الخلل قدر الإمكان.</a:t>
            </a:r>
          </a:p>
          <a:p>
            <a:pPr marL="0" indent="0">
              <a:buNone/>
            </a:pP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210094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827584" y="764704"/>
            <a:ext cx="7416824" cy="547260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ar-SA" sz="8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ar-SA" sz="3200" b="1" dirty="0" smtClean="0">
                <a:solidFill>
                  <a:schemeClr val="accent2">
                    <a:lumMod val="50000"/>
                  </a:schemeClr>
                </a:solidFill>
              </a:rPr>
              <a:t>خامساً</a:t>
            </a:r>
            <a:r>
              <a:rPr lang="ar-SA" sz="3200" b="1" dirty="0">
                <a:solidFill>
                  <a:schemeClr val="accent2">
                    <a:lumMod val="50000"/>
                  </a:schemeClr>
                </a:solidFill>
              </a:rPr>
              <a:t>: تشريع الصدقات التطوعية</a:t>
            </a:r>
            <a:r>
              <a:rPr lang="ar-SA" sz="3200" b="1" dirty="0" smtClean="0">
                <a:solidFill>
                  <a:schemeClr val="accent2">
                    <a:lumMod val="50000"/>
                  </a:schemeClr>
                </a:solidFill>
              </a:rPr>
              <a:t>:</a:t>
            </a:r>
          </a:p>
          <a:p>
            <a:pPr algn="just"/>
            <a:r>
              <a:rPr lang="ar-SA" sz="32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ar-SA" sz="3200" dirty="0" smtClean="0">
                <a:solidFill>
                  <a:srgbClr val="002060"/>
                </a:solidFill>
              </a:rPr>
              <a:t>هي الدعوة </a:t>
            </a:r>
            <a:r>
              <a:rPr lang="ar-SA" sz="3200" dirty="0">
                <a:solidFill>
                  <a:srgbClr val="002060"/>
                </a:solidFill>
              </a:rPr>
              <a:t>إلى البذل الاختياري المفتوح دون </a:t>
            </a:r>
            <a:r>
              <a:rPr lang="ar-SA" sz="3200" dirty="0" smtClean="0">
                <a:solidFill>
                  <a:srgbClr val="002060"/>
                </a:solidFill>
              </a:rPr>
              <a:t>حدود.</a:t>
            </a:r>
          </a:p>
          <a:p>
            <a:pPr algn="just"/>
            <a:r>
              <a:rPr lang="ar-SA" sz="3200" dirty="0" smtClean="0">
                <a:solidFill>
                  <a:srgbClr val="002060"/>
                </a:solidFill>
              </a:rPr>
              <a:t> الصدقات التطوعية تكون: </a:t>
            </a:r>
            <a:r>
              <a:rPr lang="ar-SA" sz="3200" dirty="0">
                <a:solidFill>
                  <a:srgbClr val="002060"/>
                </a:solidFill>
              </a:rPr>
              <a:t>النقدية </a:t>
            </a:r>
            <a:r>
              <a:rPr lang="ar-SA" sz="3200" dirty="0" smtClean="0">
                <a:solidFill>
                  <a:srgbClr val="002060"/>
                </a:solidFill>
              </a:rPr>
              <a:t>والعينية.</a:t>
            </a:r>
          </a:p>
          <a:p>
            <a:pPr algn="just"/>
            <a:r>
              <a:rPr lang="ar-SA" sz="3200" dirty="0" smtClean="0">
                <a:solidFill>
                  <a:srgbClr val="002060"/>
                </a:solidFill>
              </a:rPr>
              <a:t>قال </a:t>
            </a:r>
            <a:r>
              <a:rPr lang="ar-SA" sz="3200" dirty="0">
                <a:solidFill>
                  <a:srgbClr val="002060"/>
                </a:solidFill>
              </a:rPr>
              <a:t>الله تعالى</a:t>
            </a:r>
            <a:r>
              <a:rPr lang="ar-SA" sz="3200" dirty="0" smtClean="0">
                <a:solidFill>
                  <a:srgbClr val="002060"/>
                </a:solidFill>
              </a:rPr>
              <a:t>:(</a:t>
            </a:r>
            <a:r>
              <a:rPr lang="ar-SA" sz="3200" dirty="0" smtClean="0">
                <a:solidFill>
                  <a:srgbClr val="FF0000"/>
                </a:solidFill>
              </a:rPr>
              <a:t>الَّذِينَ </a:t>
            </a:r>
            <a:r>
              <a:rPr lang="ar-SA" sz="3200" dirty="0">
                <a:solidFill>
                  <a:srgbClr val="FF0000"/>
                </a:solidFill>
              </a:rPr>
              <a:t>يُنْفِقُونَ أَمْوَالَهُمْ بِاللَّيْلِ وَالنَّهَارِ سِرّاً وَعَلاَنِيَةً فَلَهُمْ أَجْرُهُمْ عِندَ رَبِّهِمْ وَلاَ خَوْفٌ عَلَيْهِمْ وَلاَ هُمْ </a:t>
            </a:r>
            <a:r>
              <a:rPr lang="ar-SA" sz="3200" dirty="0" smtClean="0">
                <a:solidFill>
                  <a:srgbClr val="FF0000"/>
                </a:solidFill>
              </a:rPr>
              <a:t>يَحْزَنُونَ</a:t>
            </a:r>
            <a:r>
              <a:rPr lang="ar-SA" sz="3200" dirty="0" smtClean="0">
                <a:solidFill>
                  <a:srgbClr val="002060"/>
                </a:solidFill>
              </a:rPr>
              <a:t>) </a:t>
            </a:r>
            <a:r>
              <a:rPr lang="ar-SA" sz="2000" dirty="0" smtClean="0">
                <a:solidFill>
                  <a:srgbClr val="002060"/>
                </a:solidFill>
              </a:rPr>
              <a:t>(البقرة:274).</a:t>
            </a:r>
            <a:endParaRPr lang="ar-SA" sz="3200" dirty="0">
              <a:solidFill>
                <a:srgbClr val="002060"/>
              </a:solidFill>
            </a:endParaRPr>
          </a:p>
          <a:p>
            <a:pPr algn="just"/>
            <a:r>
              <a:rPr lang="ar-SA" sz="3200" dirty="0">
                <a:solidFill>
                  <a:srgbClr val="002060"/>
                </a:solidFill>
              </a:rPr>
              <a:t>إنه لا ينبغي لأحد أن يحتقر الصدقة القليلة؛ لأن القليل يصير بمثله </a:t>
            </a:r>
            <a:r>
              <a:rPr lang="ar-SA" sz="3200" dirty="0" smtClean="0">
                <a:solidFill>
                  <a:srgbClr val="002060"/>
                </a:solidFill>
              </a:rPr>
              <a:t>كثيراً، ولهذا </a:t>
            </a:r>
            <a:r>
              <a:rPr lang="ar-SA" sz="3200" dirty="0">
                <a:solidFill>
                  <a:srgbClr val="002060"/>
                </a:solidFill>
              </a:rPr>
              <a:t>يقول النبي </a:t>
            </a:r>
            <a:r>
              <a:rPr lang="en-US" sz="3200" dirty="0" smtClean="0">
                <a:solidFill>
                  <a:srgbClr val="002060"/>
                </a:solidFill>
                <a:sym typeface="AGA Arabesque"/>
              </a:rPr>
              <a:t></a:t>
            </a:r>
            <a:r>
              <a:rPr lang="ar-SA" sz="3200" dirty="0" smtClean="0">
                <a:solidFill>
                  <a:srgbClr val="002060"/>
                </a:solidFill>
              </a:rPr>
              <a:t>: </a:t>
            </a:r>
            <a:r>
              <a:rPr lang="ar-SA" sz="3200" dirty="0">
                <a:solidFill>
                  <a:srgbClr val="002060"/>
                </a:solidFill>
              </a:rPr>
              <a:t>" </a:t>
            </a:r>
            <a:r>
              <a:rPr lang="ar-SA" sz="3200" dirty="0">
                <a:solidFill>
                  <a:srgbClr val="FF0000"/>
                </a:solidFill>
              </a:rPr>
              <a:t>اتقوا النار ولو بشق </a:t>
            </a:r>
            <a:r>
              <a:rPr lang="ar-SA" sz="3200" dirty="0" smtClean="0">
                <a:solidFill>
                  <a:srgbClr val="FF0000"/>
                </a:solidFill>
              </a:rPr>
              <a:t>تمرة</a:t>
            </a:r>
            <a:r>
              <a:rPr lang="ar-SA" sz="3200" dirty="0" smtClean="0">
                <a:solidFill>
                  <a:srgbClr val="002060"/>
                </a:solidFill>
              </a:rPr>
              <a:t>".</a:t>
            </a:r>
            <a:endParaRPr lang="ar-SA" sz="32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5842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827584" y="620688"/>
            <a:ext cx="7560840" cy="5544616"/>
          </a:xfrm>
        </p:spPr>
        <p:txBody>
          <a:bodyPr>
            <a:normAutofit fontScale="92500"/>
          </a:bodyPr>
          <a:lstStyle/>
          <a:p>
            <a:pPr algn="just"/>
            <a:r>
              <a:rPr lang="ar-SA" sz="3200" b="1" dirty="0">
                <a:solidFill>
                  <a:schemeClr val="accent4">
                    <a:lumMod val="50000"/>
                  </a:schemeClr>
                </a:solidFill>
              </a:rPr>
              <a:t>يقسم العلماءُ الصدقاتِ التطوعية إلى </a:t>
            </a:r>
            <a:r>
              <a:rPr lang="ar-SA" sz="3200" b="1" dirty="0" smtClean="0">
                <a:solidFill>
                  <a:schemeClr val="accent4">
                    <a:lumMod val="50000"/>
                  </a:schemeClr>
                </a:solidFill>
              </a:rPr>
              <a:t>أنواع: </a:t>
            </a:r>
            <a:endParaRPr lang="ar-SA" sz="3200" b="1" dirty="0">
              <a:solidFill>
                <a:schemeClr val="accent4">
                  <a:lumMod val="50000"/>
                </a:schemeClr>
              </a:solidFill>
            </a:endParaRPr>
          </a:p>
          <a:p>
            <a:pPr marL="0" indent="0" algn="just">
              <a:buNone/>
            </a:pPr>
            <a:r>
              <a:rPr lang="ar-SA" sz="3200" b="1" dirty="0" smtClean="0">
                <a:solidFill>
                  <a:schemeClr val="accent4">
                    <a:lumMod val="50000"/>
                  </a:schemeClr>
                </a:solidFill>
              </a:rPr>
              <a:t>النوع </a:t>
            </a:r>
            <a:r>
              <a:rPr lang="ar-SA" sz="3200" b="1" dirty="0">
                <a:solidFill>
                  <a:schemeClr val="accent4">
                    <a:lumMod val="50000"/>
                  </a:schemeClr>
                </a:solidFill>
              </a:rPr>
              <a:t>الأول: الصدقة النافلة المطلقة: </a:t>
            </a:r>
            <a:r>
              <a:rPr lang="ar-SA" sz="3200" dirty="0">
                <a:solidFill>
                  <a:srgbClr val="7030A0"/>
                </a:solidFill>
              </a:rPr>
              <a:t>يجوز أن تكون نقدية أو </a:t>
            </a:r>
            <a:r>
              <a:rPr lang="ar-SA" sz="3200" dirty="0" smtClean="0">
                <a:solidFill>
                  <a:srgbClr val="7030A0"/>
                </a:solidFill>
              </a:rPr>
              <a:t>عينية، </a:t>
            </a:r>
            <a:r>
              <a:rPr lang="ar-SA" sz="3200" dirty="0">
                <a:solidFill>
                  <a:srgbClr val="7030A0"/>
                </a:solidFill>
              </a:rPr>
              <a:t>قليلة أو كثيرة، وهي لا ترتبط بزمان ولا مكان، وفيها يصدق قول </a:t>
            </a:r>
            <a:r>
              <a:rPr lang="ar-SA" sz="3200" dirty="0" smtClean="0">
                <a:solidFill>
                  <a:srgbClr val="7030A0"/>
                </a:solidFill>
              </a:rPr>
              <a:t>النبي</a:t>
            </a:r>
            <a:r>
              <a:rPr lang="en-US" sz="3200" dirty="0" smtClean="0">
                <a:solidFill>
                  <a:srgbClr val="7030A0"/>
                </a:solidFill>
                <a:sym typeface="AGA Arabesque"/>
              </a:rPr>
              <a:t> </a:t>
            </a:r>
            <a:r>
              <a:rPr lang="ar-SA" sz="3200" dirty="0" smtClean="0">
                <a:solidFill>
                  <a:srgbClr val="7030A0"/>
                </a:solidFill>
              </a:rPr>
              <a:t>: </a:t>
            </a:r>
            <a:r>
              <a:rPr lang="ar-SA" sz="3200" dirty="0">
                <a:solidFill>
                  <a:srgbClr val="7030A0"/>
                </a:solidFill>
              </a:rPr>
              <a:t>" </a:t>
            </a:r>
            <a:r>
              <a:rPr lang="ar-SA" sz="3200" dirty="0">
                <a:solidFill>
                  <a:srgbClr val="FF0000"/>
                </a:solidFill>
              </a:rPr>
              <a:t>إن الله يقبل الصدقة ويأخذها بيمينه، فيُربِّيها لأحدكم...</a:t>
            </a:r>
            <a:r>
              <a:rPr lang="ar-SA" sz="3200" dirty="0">
                <a:solidFill>
                  <a:srgbClr val="7030A0"/>
                </a:solidFill>
              </a:rPr>
              <a:t> </a:t>
            </a:r>
            <a:r>
              <a:rPr lang="ar-SA" sz="3200" dirty="0" smtClean="0">
                <a:solidFill>
                  <a:srgbClr val="7030A0"/>
                </a:solidFill>
              </a:rPr>
              <a:t>" </a:t>
            </a:r>
          </a:p>
          <a:p>
            <a:pPr marL="0" indent="0" algn="just">
              <a:buNone/>
            </a:pPr>
            <a:r>
              <a:rPr lang="ar-SA" sz="3200" b="1" dirty="0">
                <a:solidFill>
                  <a:schemeClr val="accent4">
                    <a:lumMod val="50000"/>
                  </a:schemeClr>
                </a:solidFill>
              </a:rPr>
              <a:t>النوع </a:t>
            </a:r>
            <a:r>
              <a:rPr lang="ar-SA" sz="3200" b="1" dirty="0" smtClean="0">
                <a:solidFill>
                  <a:schemeClr val="accent4">
                    <a:lumMod val="50000"/>
                  </a:schemeClr>
                </a:solidFill>
              </a:rPr>
              <a:t>الثاني : الصدقة </a:t>
            </a:r>
            <a:r>
              <a:rPr lang="ar-SA" sz="3200" b="1" dirty="0">
                <a:solidFill>
                  <a:schemeClr val="accent4">
                    <a:lumMod val="50000"/>
                  </a:schemeClr>
                </a:solidFill>
              </a:rPr>
              <a:t>الجارية: </a:t>
            </a:r>
            <a:endParaRPr lang="ar-SA" sz="3200" b="1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algn="just"/>
            <a:r>
              <a:rPr lang="ar-SA" sz="3200" b="1" dirty="0" smtClean="0">
                <a:solidFill>
                  <a:srgbClr val="7030A0"/>
                </a:solidFill>
              </a:rPr>
              <a:t>هي</a:t>
            </a:r>
            <a:r>
              <a:rPr lang="ar-SA" sz="3200" b="1" dirty="0">
                <a:solidFill>
                  <a:srgbClr val="7030A0"/>
                </a:solidFill>
              </a:rPr>
              <a:t>: </a:t>
            </a:r>
            <a:r>
              <a:rPr lang="ar-SA" sz="3200" dirty="0">
                <a:solidFill>
                  <a:srgbClr val="7030A0"/>
                </a:solidFill>
              </a:rPr>
              <a:t>الوقف، ومعناه: تحبيس الأصل وتسبيل </a:t>
            </a:r>
            <a:r>
              <a:rPr lang="ar-SA" sz="3200" dirty="0" smtClean="0">
                <a:solidFill>
                  <a:srgbClr val="7030A0"/>
                </a:solidFill>
              </a:rPr>
              <a:t>المنفعة. </a:t>
            </a:r>
            <a:r>
              <a:rPr lang="ar-SA" sz="3200" dirty="0">
                <a:solidFill>
                  <a:srgbClr val="7030A0"/>
                </a:solidFill>
              </a:rPr>
              <a:t>أي: التنازل عن ملكية ذات المال لله تعالى، من أجل أن ينتفع به الناس، وذلك كوقف المساجد ولوازمها، </a:t>
            </a:r>
            <a:endParaRPr lang="ar-SA" sz="3200" dirty="0" smtClean="0">
              <a:solidFill>
                <a:srgbClr val="7030A0"/>
              </a:solidFill>
            </a:endParaRPr>
          </a:p>
          <a:p>
            <a:pPr algn="just"/>
            <a:r>
              <a:rPr lang="ar-SA" sz="3200" dirty="0" smtClean="0">
                <a:solidFill>
                  <a:srgbClr val="7030A0"/>
                </a:solidFill>
              </a:rPr>
              <a:t>قال النبي:</a:t>
            </a:r>
            <a:r>
              <a:rPr lang="en-US" sz="3200" dirty="0" smtClean="0">
                <a:solidFill>
                  <a:srgbClr val="7030A0"/>
                </a:solidFill>
                <a:sym typeface="AGA Arabesque"/>
              </a:rPr>
              <a:t> </a:t>
            </a:r>
            <a:r>
              <a:rPr lang="ar-SA" sz="3200" dirty="0" smtClean="0">
                <a:solidFill>
                  <a:srgbClr val="7030A0"/>
                </a:solidFill>
              </a:rPr>
              <a:t>" </a:t>
            </a:r>
            <a:r>
              <a:rPr lang="ar-SA" sz="3200" dirty="0">
                <a:solidFill>
                  <a:srgbClr val="FF0000"/>
                </a:solidFill>
              </a:rPr>
              <a:t>إذا مات ابن آدم انقطع عمله إلا من ثلاث: صدقة جارية، أو علم ينتفع به، أو ولد صالح يدعو له </a:t>
            </a:r>
            <a:r>
              <a:rPr lang="ar-SA" sz="3200" dirty="0">
                <a:solidFill>
                  <a:srgbClr val="7030A0"/>
                </a:solidFill>
              </a:rPr>
              <a:t>" </a:t>
            </a:r>
            <a:r>
              <a:rPr lang="ar-SA" sz="3200" dirty="0" smtClean="0">
                <a:solidFill>
                  <a:srgbClr val="7030A0"/>
                </a:solidFill>
              </a:rPr>
              <a:t>.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649653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755576" y="620688"/>
            <a:ext cx="7632848" cy="5616624"/>
          </a:xfrm>
        </p:spPr>
        <p:txBody>
          <a:bodyPr>
            <a:normAutofit fontScale="92500" lnSpcReduction="10000"/>
          </a:bodyPr>
          <a:lstStyle/>
          <a:p>
            <a:r>
              <a:rPr lang="ar-SA" sz="3200" b="1" dirty="0" smtClean="0">
                <a:solidFill>
                  <a:schemeClr val="accent4">
                    <a:lumMod val="50000"/>
                  </a:schemeClr>
                </a:solidFill>
              </a:rPr>
              <a:t>اسباب بذل الصدقة الجارية:</a:t>
            </a:r>
          </a:p>
          <a:p>
            <a:pPr algn="just"/>
            <a:r>
              <a:rPr lang="ar-SA" sz="3200" dirty="0">
                <a:solidFill>
                  <a:schemeClr val="bg2">
                    <a:lumMod val="10000"/>
                  </a:schemeClr>
                </a:solidFill>
              </a:rPr>
              <a:t>رغبة في ثواب الله </a:t>
            </a:r>
            <a:r>
              <a:rPr lang="ar-SA" sz="3200" dirty="0" smtClean="0">
                <a:solidFill>
                  <a:schemeClr val="bg2">
                    <a:lumMod val="10000"/>
                  </a:schemeClr>
                </a:solidFill>
              </a:rPr>
              <a:t>تعالى.</a:t>
            </a:r>
          </a:p>
          <a:p>
            <a:pPr algn="just"/>
            <a:r>
              <a:rPr lang="ar-SA" sz="3200" dirty="0" smtClean="0">
                <a:solidFill>
                  <a:schemeClr val="bg2">
                    <a:lumMod val="10000"/>
                  </a:schemeClr>
                </a:solidFill>
              </a:rPr>
              <a:t>  </a:t>
            </a:r>
            <a:r>
              <a:rPr lang="ar-SA" sz="3200" dirty="0">
                <a:solidFill>
                  <a:schemeClr val="bg2">
                    <a:lumMod val="10000"/>
                  </a:schemeClr>
                </a:solidFill>
              </a:rPr>
              <a:t>لأسباب التكافل </a:t>
            </a:r>
            <a:r>
              <a:rPr lang="ar-SA" sz="3200" dirty="0" smtClean="0">
                <a:solidFill>
                  <a:schemeClr val="bg2">
                    <a:lumMod val="10000"/>
                  </a:schemeClr>
                </a:solidFill>
              </a:rPr>
              <a:t>الاجتماعي.</a:t>
            </a:r>
          </a:p>
          <a:p>
            <a:pPr algn="just"/>
            <a:r>
              <a:rPr lang="ar-SA" sz="3200" dirty="0" smtClean="0">
                <a:solidFill>
                  <a:schemeClr val="bg2">
                    <a:lumMod val="10000"/>
                  </a:schemeClr>
                </a:solidFill>
              </a:rPr>
              <a:t> إعانة </a:t>
            </a:r>
            <a:r>
              <a:rPr lang="ar-SA" sz="3200" dirty="0">
                <a:solidFill>
                  <a:schemeClr val="bg2">
                    <a:lumMod val="10000"/>
                  </a:schemeClr>
                </a:solidFill>
              </a:rPr>
              <a:t>للناس على العيش في سعادة </a:t>
            </a:r>
            <a:r>
              <a:rPr lang="ar-SA" sz="3200" dirty="0" smtClean="0">
                <a:solidFill>
                  <a:schemeClr val="bg2">
                    <a:lumMod val="10000"/>
                  </a:schemeClr>
                </a:solidFill>
              </a:rPr>
              <a:t>ورخاء. </a:t>
            </a:r>
            <a:endParaRPr lang="ar-SA" sz="3200" dirty="0">
              <a:solidFill>
                <a:schemeClr val="bg2">
                  <a:lumMod val="10000"/>
                </a:schemeClr>
              </a:solidFill>
            </a:endParaRPr>
          </a:p>
          <a:p>
            <a:pPr marL="0" indent="0" algn="just">
              <a:buNone/>
            </a:pPr>
            <a:r>
              <a:rPr lang="ar-SA" sz="3200" b="1" dirty="0" smtClean="0">
                <a:solidFill>
                  <a:schemeClr val="accent4">
                    <a:lumMod val="50000"/>
                  </a:schemeClr>
                </a:solidFill>
              </a:rPr>
              <a:t>النوع </a:t>
            </a:r>
            <a:r>
              <a:rPr lang="ar-SA" sz="3200" b="1" dirty="0">
                <a:solidFill>
                  <a:schemeClr val="accent4">
                    <a:lumMod val="50000"/>
                  </a:schemeClr>
                </a:solidFill>
              </a:rPr>
              <a:t>الثالث: الوصايا: </a:t>
            </a:r>
            <a:endParaRPr lang="ar-SA" sz="3200" b="1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algn="just"/>
            <a:r>
              <a:rPr lang="ar-SA" sz="3200" dirty="0" smtClean="0">
                <a:solidFill>
                  <a:schemeClr val="bg2">
                    <a:lumMod val="10000"/>
                  </a:schemeClr>
                </a:solidFill>
              </a:rPr>
              <a:t>هـي </a:t>
            </a:r>
            <a:r>
              <a:rPr lang="ar-SA" sz="3200" dirty="0">
                <a:solidFill>
                  <a:schemeClr val="bg2">
                    <a:lumMod val="10000"/>
                  </a:schemeClr>
                </a:solidFill>
              </a:rPr>
              <a:t>تبرعات مالية مضافة إلى ما بعد الموت </a:t>
            </a:r>
            <a:r>
              <a:rPr lang="ar-SA" sz="3200" dirty="0" smtClean="0">
                <a:solidFill>
                  <a:schemeClr val="bg2">
                    <a:lumMod val="10000"/>
                  </a:schemeClr>
                </a:solidFill>
              </a:rPr>
              <a:t>.</a:t>
            </a:r>
          </a:p>
          <a:p>
            <a:pPr algn="just"/>
            <a:r>
              <a:rPr lang="ar-SA" sz="3200" dirty="0" smtClean="0">
                <a:solidFill>
                  <a:schemeClr val="bg2">
                    <a:lumMod val="10000"/>
                  </a:schemeClr>
                </a:solidFill>
              </a:rPr>
              <a:t>تُصرف </a:t>
            </a:r>
            <a:r>
              <a:rPr lang="ar-SA" sz="3200" dirty="0">
                <a:solidFill>
                  <a:schemeClr val="bg2">
                    <a:lumMod val="10000"/>
                  </a:schemeClr>
                </a:solidFill>
              </a:rPr>
              <a:t>لأصحابها بعد وفاء </a:t>
            </a:r>
            <a:r>
              <a:rPr lang="ar-SA" sz="3200" dirty="0" smtClean="0">
                <a:solidFill>
                  <a:schemeClr val="bg2">
                    <a:lumMod val="10000"/>
                  </a:schemeClr>
                </a:solidFill>
              </a:rPr>
              <a:t>الديون.</a:t>
            </a:r>
          </a:p>
          <a:p>
            <a:pPr algn="just"/>
            <a:r>
              <a:rPr lang="ar-SA" sz="3200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ar-SA" sz="3200" dirty="0">
                <a:solidFill>
                  <a:schemeClr val="bg2">
                    <a:lumMod val="10000"/>
                  </a:schemeClr>
                </a:solidFill>
              </a:rPr>
              <a:t>ممَّا لا يزيد على ثلث </a:t>
            </a:r>
            <a:r>
              <a:rPr lang="ar-SA" sz="3200" dirty="0" smtClean="0">
                <a:solidFill>
                  <a:schemeClr val="bg2">
                    <a:lumMod val="10000"/>
                  </a:schemeClr>
                </a:solidFill>
              </a:rPr>
              <a:t>التركة.</a:t>
            </a:r>
          </a:p>
          <a:p>
            <a:pPr algn="just"/>
            <a:r>
              <a:rPr lang="ar-SA" sz="3200" b="1" dirty="0" smtClean="0">
                <a:solidFill>
                  <a:srgbClr val="C00000"/>
                </a:solidFill>
              </a:rPr>
              <a:t>ما العلة من مشروعية الوصية؟</a:t>
            </a:r>
            <a:endParaRPr lang="ar-SA" sz="3200" dirty="0" smtClean="0">
              <a:solidFill>
                <a:schemeClr val="bg2">
                  <a:lumMod val="10000"/>
                </a:schemeClr>
              </a:solidFill>
            </a:endParaRPr>
          </a:p>
          <a:p>
            <a:pPr algn="just"/>
            <a:r>
              <a:rPr lang="ar-SA" sz="3200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ar-SA" sz="3200" dirty="0">
                <a:solidFill>
                  <a:schemeClr val="bg2">
                    <a:lumMod val="10000"/>
                  </a:schemeClr>
                </a:solidFill>
              </a:rPr>
              <a:t>حتى يستدرك بها الإنسان ما قد يكون فاته من أعمال البر </a:t>
            </a:r>
            <a:r>
              <a:rPr lang="ar-SA" sz="3200" dirty="0" smtClean="0">
                <a:solidFill>
                  <a:schemeClr val="bg2">
                    <a:lumMod val="10000"/>
                  </a:schemeClr>
                </a:solidFill>
              </a:rPr>
              <a:t>والخير. </a:t>
            </a:r>
            <a:endParaRPr lang="ar-SA" sz="3200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647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899592" y="980728"/>
            <a:ext cx="7416824" cy="5184576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ar-SA" sz="3200" b="1" dirty="0">
                <a:solidFill>
                  <a:schemeClr val="accent4">
                    <a:lumMod val="50000"/>
                  </a:schemeClr>
                </a:solidFill>
              </a:rPr>
              <a:t>النوع الرابع</a:t>
            </a:r>
            <a:r>
              <a:rPr lang="ar-SA" sz="3200" b="1" dirty="0" smtClean="0">
                <a:solidFill>
                  <a:schemeClr val="accent4">
                    <a:lumMod val="50000"/>
                  </a:schemeClr>
                </a:solidFill>
              </a:rPr>
              <a:t>: </a:t>
            </a:r>
            <a:r>
              <a:rPr lang="ar-SA" sz="3200" b="1" dirty="0">
                <a:solidFill>
                  <a:schemeClr val="accent4">
                    <a:lumMod val="50000"/>
                  </a:schemeClr>
                </a:solidFill>
              </a:rPr>
              <a:t>العواري والمنائح والقروض الحسنة والأعطيات والهدايا والهبات: </a:t>
            </a:r>
            <a:endParaRPr lang="ar-SA" sz="3200" b="1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algn="just"/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ar-SA" sz="3200" dirty="0">
                <a:solidFill>
                  <a:schemeClr val="accent2">
                    <a:lumMod val="50000"/>
                  </a:schemeClr>
                </a:solidFill>
              </a:rPr>
              <a:t>من صور التكافل الاجتماعي وأعمال البر </a:t>
            </a: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</a:rPr>
              <a:t>والإرفاق.</a:t>
            </a:r>
          </a:p>
          <a:p>
            <a:pPr algn="just"/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ar-SA" sz="3200" b="1" dirty="0" smtClean="0">
                <a:solidFill>
                  <a:schemeClr val="accent4">
                    <a:lumMod val="50000"/>
                  </a:schemeClr>
                </a:solidFill>
              </a:rPr>
              <a:t>القصد منها:</a:t>
            </a:r>
          </a:p>
          <a:p>
            <a:pPr algn="just"/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</a:rPr>
              <a:t>التيسير </a:t>
            </a:r>
            <a:r>
              <a:rPr lang="ar-SA" sz="3200" dirty="0">
                <a:solidFill>
                  <a:schemeClr val="accent2">
                    <a:lumMod val="50000"/>
                  </a:schemeClr>
                </a:solidFill>
              </a:rPr>
              <a:t>على </a:t>
            </a: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</a:rPr>
              <a:t>الآخرين.</a:t>
            </a:r>
          </a:p>
          <a:p>
            <a:pPr algn="just"/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ar-SA" sz="3200" dirty="0">
                <a:solidFill>
                  <a:schemeClr val="accent2">
                    <a:lumMod val="50000"/>
                  </a:schemeClr>
                </a:solidFill>
              </a:rPr>
              <a:t>وتفريج </a:t>
            </a: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</a:rPr>
              <a:t>كرباتهم.</a:t>
            </a:r>
          </a:p>
          <a:p>
            <a:pPr algn="just"/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</a:rPr>
              <a:t>والتحبُّب إليهم.</a:t>
            </a:r>
          </a:p>
          <a:p>
            <a:pPr algn="just"/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ar-SA" sz="3200" dirty="0">
                <a:solidFill>
                  <a:schemeClr val="accent2">
                    <a:lumMod val="50000"/>
                  </a:schemeClr>
                </a:solidFill>
              </a:rPr>
              <a:t>طمعاً في ثواب الله وحده وحسن </a:t>
            </a: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</a:rPr>
              <a:t>جزائه</a:t>
            </a:r>
            <a:r>
              <a:rPr lang="ar-SA" sz="3200" dirty="0">
                <a:solidFill>
                  <a:schemeClr val="accent2">
                    <a:lumMod val="50000"/>
                  </a:schemeClr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52688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827584" y="1340768"/>
            <a:ext cx="7344816" cy="4752528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ar-SA" sz="3200" dirty="0" smtClean="0">
                <a:solidFill>
                  <a:schemeClr val="bg2">
                    <a:lumMod val="10000"/>
                  </a:schemeClr>
                </a:solidFill>
              </a:rPr>
              <a:t>في العواري والمنائح قال </a:t>
            </a:r>
            <a:r>
              <a:rPr lang="ar-SA" sz="3200" dirty="0">
                <a:solidFill>
                  <a:schemeClr val="bg2">
                    <a:lumMod val="10000"/>
                  </a:schemeClr>
                </a:solidFill>
              </a:rPr>
              <a:t>النبي </a:t>
            </a:r>
            <a:r>
              <a:rPr lang="en-US" sz="3000" dirty="0" smtClean="0">
                <a:solidFill>
                  <a:schemeClr val="accent4">
                    <a:lumMod val="50000"/>
                  </a:schemeClr>
                </a:solidFill>
                <a:sym typeface="AGA Arabesque"/>
              </a:rPr>
              <a:t></a:t>
            </a:r>
            <a:r>
              <a:rPr lang="ar-SA" sz="3200" dirty="0" smtClean="0">
                <a:solidFill>
                  <a:schemeClr val="bg2">
                    <a:lumMod val="10000"/>
                  </a:schemeClr>
                </a:solidFill>
              </a:rPr>
              <a:t>:" </a:t>
            </a:r>
            <a:r>
              <a:rPr lang="ar-SA" sz="3200" dirty="0">
                <a:solidFill>
                  <a:srgbClr val="FF0000"/>
                </a:solidFill>
              </a:rPr>
              <a:t>من كانت له أرض فليزرعها، أو ليمنحها أخاه فليزرعها</a:t>
            </a:r>
            <a:r>
              <a:rPr lang="ar-SA" sz="3200" dirty="0" smtClean="0">
                <a:solidFill>
                  <a:schemeClr val="bg2">
                    <a:lumMod val="10000"/>
                  </a:schemeClr>
                </a:solidFill>
              </a:rPr>
              <a:t>".</a:t>
            </a:r>
          </a:p>
          <a:p>
            <a:pPr algn="just">
              <a:buFont typeface="Wingdings" pitchFamily="2" charset="2"/>
              <a:buChar char="Ø"/>
            </a:pPr>
            <a:r>
              <a:rPr lang="ar-SA" sz="3200" dirty="0" smtClean="0">
                <a:solidFill>
                  <a:schemeClr val="bg2">
                    <a:lumMod val="10000"/>
                  </a:schemeClr>
                </a:solidFill>
              </a:rPr>
              <a:t>وفي </a:t>
            </a:r>
            <a:r>
              <a:rPr lang="ar-SA" sz="3200" dirty="0">
                <a:solidFill>
                  <a:schemeClr val="bg2">
                    <a:lumMod val="10000"/>
                  </a:schemeClr>
                </a:solidFill>
              </a:rPr>
              <a:t>الهِبات ونحوها</a:t>
            </a:r>
            <a:r>
              <a:rPr lang="ar-SA" sz="3200" dirty="0" smtClean="0">
                <a:solidFill>
                  <a:schemeClr val="bg2">
                    <a:lumMod val="10000"/>
                  </a:schemeClr>
                </a:solidFill>
              </a:rPr>
              <a:t>:" </a:t>
            </a:r>
            <a:r>
              <a:rPr lang="ar-SA" sz="3200" dirty="0">
                <a:solidFill>
                  <a:srgbClr val="FF0000"/>
                </a:solidFill>
              </a:rPr>
              <a:t>تهادَوْا تحابُّوا، وتصافحوا يَذهب الغِلُّ عنكم</a:t>
            </a:r>
            <a:r>
              <a:rPr lang="ar-SA" sz="3200" dirty="0" smtClean="0">
                <a:solidFill>
                  <a:schemeClr val="bg2">
                    <a:lumMod val="10000"/>
                  </a:schemeClr>
                </a:solidFill>
              </a:rPr>
              <a:t>". </a:t>
            </a:r>
          </a:p>
          <a:p>
            <a:pPr algn="just">
              <a:buFont typeface="Wingdings" pitchFamily="2" charset="2"/>
              <a:buChar char="Ø"/>
            </a:pPr>
            <a:r>
              <a:rPr lang="ar-SA" sz="3200" dirty="0" smtClean="0">
                <a:solidFill>
                  <a:schemeClr val="bg2">
                    <a:lumMod val="10000"/>
                  </a:schemeClr>
                </a:solidFill>
              </a:rPr>
              <a:t>وفي </a:t>
            </a:r>
            <a:r>
              <a:rPr lang="ar-SA" sz="3200" dirty="0">
                <a:solidFill>
                  <a:schemeClr val="bg2">
                    <a:lumMod val="10000"/>
                  </a:schemeClr>
                </a:solidFill>
              </a:rPr>
              <a:t>عموم ما تقدم في هذا النوع يصدق قوله تعالى</a:t>
            </a:r>
            <a:r>
              <a:rPr lang="ar-SA" sz="3200" dirty="0" smtClean="0">
                <a:solidFill>
                  <a:schemeClr val="bg2">
                    <a:lumMod val="10000"/>
                  </a:schemeClr>
                </a:solidFill>
              </a:rPr>
              <a:t>:(</a:t>
            </a:r>
            <a:r>
              <a:rPr lang="ar-SA" sz="3200" dirty="0" smtClean="0">
                <a:solidFill>
                  <a:srgbClr val="FF0000"/>
                </a:solidFill>
              </a:rPr>
              <a:t>وَتَعَاوَنُواْ </a:t>
            </a:r>
            <a:r>
              <a:rPr lang="ar-SA" sz="3200" dirty="0">
                <a:solidFill>
                  <a:srgbClr val="FF0000"/>
                </a:solidFill>
              </a:rPr>
              <a:t>عَلَى الْبرِّ </a:t>
            </a:r>
            <a:r>
              <a:rPr lang="ar-SA" sz="3200" dirty="0" smtClean="0">
                <a:solidFill>
                  <a:srgbClr val="FF0000"/>
                </a:solidFill>
              </a:rPr>
              <a:t>وَالتَّقْوَى</a:t>
            </a:r>
            <a:r>
              <a:rPr lang="ar-SA" sz="3200" dirty="0" smtClean="0">
                <a:solidFill>
                  <a:schemeClr val="bg2">
                    <a:lumMod val="10000"/>
                  </a:schemeClr>
                </a:solidFill>
              </a:rPr>
              <a:t>) </a:t>
            </a:r>
            <a:r>
              <a:rPr lang="ar-SA" sz="2000" dirty="0" smtClean="0">
                <a:solidFill>
                  <a:schemeClr val="bg2">
                    <a:lumMod val="10000"/>
                  </a:schemeClr>
                </a:solidFill>
              </a:rPr>
              <a:t>(المائدة </a:t>
            </a:r>
            <a:r>
              <a:rPr lang="ar-SA" sz="2000" dirty="0">
                <a:solidFill>
                  <a:schemeClr val="bg2">
                    <a:lumMod val="10000"/>
                  </a:schemeClr>
                </a:solidFill>
              </a:rPr>
              <a:t>: </a:t>
            </a:r>
            <a:r>
              <a:rPr lang="ar-SA" sz="2000" dirty="0" smtClean="0">
                <a:solidFill>
                  <a:schemeClr val="bg2">
                    <a:lumMod val="10000"/>
                  </a:schemeClr>
                </a:solidFill>
              </a:rPr>
              <a:t>2). </a:t>
            </a:r>
          </a:p>
          <a:p>
            <a:pPr algn="just">
              <a:buFont typeface="Wingdings" pitchFamily="2" charset="2"/>
              <a:buChar char="Ø"/>
            </a:pPr>
            <a:r>
              <a:rPr lang="ar-SA" sz="3200" dirty="0" smtClean="0">
                <a:solidFill>
                  <a:schemeClr val="bg2">
                    <a:lumMod val="10000"/>
                  </a:schemeClr>
                </a:solidFill>
              </a:rPr>
              <a:t>اكمل الإسلام أسباب </a:t>
            </a:r>
            <a:r>
              <a:rPr lang="ar-SA" sz="3200" dirty="0">
                <a:solidFill>
                  <a:schemeClr val="bg2">
                    <a:lumMod val="10000"/>
                  </a:schemeClr>
                </a:solidFill>
              </a:rPr>
              <a:t>الروابط الاجتماعية، </a:t>
            </a:r>
            <a:r>
              <a:rPr lang="ar-SA" sz="3200" dirty="0" smtClean="0">
                <a:solidFill>
                  <a:schemeClr val="bg2">
                    <a:lumMod val="10000"/>
                  </a:schemeClr>
                </a:solidFill>
              </a:rPr>
              <a:t>بتشريعِات </a:t>
            </a:r>
            <a:r>
              <a:rPr lang="ar-SA" sz="3200" dirty="0">
                <a:solidFill>
                  <a:schemeClr val="bg2">
                    <a:lumMod val="10000"/>
                  </a:schemeClr>
                </a:solidFill>
              </a:rPr>
              <a:t>معالمَ </a:t>
            </a:r>
            <a:r>
              <a:rPr lang="ar-SA" sz="3200" dirty="0" smtClean="0">
                <a:solidFill>
                  <a:schemeClr val="bg2">
                    <a:lumMod val="10000"/>
                  </a:schemeClr>
                </a:solidFill>
              </a:rPr>
              <a:t>للتكافل </a:t>
            </a:r>
            <a:r>
              <a:rPr lang="ar-SA" sz="3200" dirty="0">
                <a:solidFill>
                  <a:schemeClr val="bg2">
                    <a:lumMod val="10000"/>
                  </a:schemeClr>
                </a:solidFill>
              </a:rPr>
              <a:t>الاجتماعي، على سبيل الوجوب، أو على سبيل </a:t>
            </a:r>
            <a:r>
              <a:rPr lang="ar-SA" sz="3200" dirty="0" smtClean="0">
                <a:solidFill>
                  <a:schemeClr val="bg2">
                    <a:lumMod val="10000"/>
                  </a:schemeClr>
                </a:solidFill>
              </a:rPr>
              <a:t>الاستحباب</a:t>
            </a:r>
            <a:r>
              <a:rPr lang="ar-SA" sz="3200" dirty="0">
                <a:solidFill>
                  <a:schemeClr val="bg2">
                    <a:lumMod val="10000"/>
                  </a:schemeClr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13102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755576" y="764704"/>
            <a:ext cx="7632848" cy="5472608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ar-SA" sz="3200" dirty="0" smtClean="0"/>
              <a:t> </a:t>
            </a:r>
            <a:r>
              <a:rPr lang="ar-SA" sz="3200" b="1" dirty="0" smtClean="0">
                <a:solidFill>
                  <a:srgbClr val="7030A0"/>
                </a:solidFill>
              </a:rPr>
              <a:t>السبب السادس:</a:t>
            </a:r>
          </a:p>
          <a:p>
            <a:pPr marL="0" indent="0" algn="ctr">
              <a:buNone/>
            </a:pPr>
            <a:r>
              <a:rPr lang="ar-SA" sz="3000" b="1" dirty="0" smtClean="0">
                <a:solidFill>
                  <a:srgbClr val="7030A0"/>
                </a:solidFill>
              </a:rPr>
              <a:t>دعوة </a:t>
            </a:r>
            <a:r>
              <a:rPr lang="ar-SA" sz="3000" b="1" dirty="0">
                <a:solidFill>
                  <a:srgbClr val="7030A0"/>
                </a:solidFill>
              </a:rPr>
              <a:t>الإسلام إلى الحوار والجدال بالتي هي أحسن تقوية </a:t>
            </a:r>
            <a:r>
              <a:rPr lang="ar-SA" sz="3000" b="1" dirty="0" smtClean="0">
                <a:solidFill>
                  <a:srgbClr val="7030A0"/>
                </a:solidFill>
              </a:rPr>
              <a:t>للروابط</a:t>
            </a:r>
            <a:endParaRPr lang="ar-SA" sz="3000" dirty="0">
              <a:solidFill>
                <a:schemeClr val="bg2">
                  <a:lumMod val="25000"/>
                </a:schemeClr>
              </a:solidFill>
            </a:endParaRPr>
          </a:p>
          <a:p>
            <a:pPr marL="0" indent="0" algn="just">
              <a:buNone/>
            </a:pPr>
            <a:r>
              <a:rPr lang="ar-SA" sz="3200" b="1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ar-SA" sz="3200" b="1" dirty="0">
                <a:solidFill>
                  <a:schemeClr val="accent4">
                    <a:lumMod val="50000"/>
                  </a:schemeClr>
                </a:solidFill>
              </a:rPr>
              <a:t>أولاً: الإسلام دعوة عالمية: </a:t>
            </a:r>
            <a:endParaRPr lang="ar-SA" sz="3200" b="1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algn="just"/>
            <a:r>
              <a:rPr lang="ar-SA" sz="3200" dirty="0" smtClean="0">
                <a:solidFill>
                  <a:schemeClr val="bg2">
                    <a:lumMod val="25000"/>
                  </a:schemeClr>
                </a:solidFill>
              </a:rPr>
              <a:t>قال </a:t>
            </a:r>
            <a:r>
              <a:rPr lang="ar-SA" sz="3200" dirty="0">
                <a:solidFill>
                  <a:schemeClr val="bg2">
                    <a:lumMod val="25000"/>
                  </a:schemeClr>
                </a:solidFill>
              </a:rPr>
              <a:t>الله تعالى مخاطباً نبيه محمدا </a:t>
            </a:r>
            <a:r>
              <a:rPr lang="en-US" sz="3000" dirty="0" smtClean="0">
                <a:solidFill>
                  <a:schemeClr val="tx2">
                    <a:lumMod val="50000"/>
                  </a:schemeClr>
                </a:solidFill>
                <a:sym typeface="AGA Arabesque"/>
              </a:rPr>
              <a:t></a:t>
            </a:r>
            <a:r>
              <a:rPr lang="ar-SA" sz="3200" dirty="0" smtClean="0">
                <a:solidFill>
                  <a:schemeClr val="tx2">
                    <a:lumMod val="50000"/>
                  </a:schemeClr>
                </a:solidFill>
              </a:rPr>
              <a:t>:</a:t>
            </a:r>
            <a:r>
              <a:rPr lang="ar-SA" sz="3200" dirty="0" smtClean="0">
                <a:solidFill>
                  <a:schemeClr val="bg2">
                    <a:lumMod val="25000"/>
                  </a:schemeClr>
                </a:solidFill>
              </a:rPr>
              <a:t> (</a:t>
            </a:r>
            <a:r>
              <a:rPr lang="ar-SA" sz="3200" dirty="0" smtClean="0">
                <a:solidFill>
                  <a:srgbClr val="FF0000"/>
                </a:solidFill>
              </a:rPr>
              <a:t>قُلْ </a:t>
            </a:r>
            <a:r>
              <a:rPr lang="ar-SA" sz="3200" dirty="0">
                <a:solidFill>
                  <a:srgbClr val="FF0000"/>
                </a:solidFill>
              </a:rPr>
              <a:t>يأَيُّهَا النَّاسُ إِنِّي رَسُولُ اللَّهِ إِلَيْكُمْ </a:t>
            </a:r>
            <a:r>
              <a:rPr lang="ar-SA" sz="3200" dirty="0" smtClean="0">
                <a:solidFill>
                  <a:srgbClr val="FF0000"/>
                </a:solidFill>
              </a:rPr>
              <a:t>جَمِيعاً) </a:t>
            </a:r>
            <a:r>
              <a:rPr lang="ar-SA" sz="2000" dirty="0" smtClean="0">
                <a:solidFill>
                  <a:schemeClr val="tx2">
                    <a:lumMod val="50000"/>
                  </a:schemeClr>
                </a:solidFill>
              </a:rPr>
              <a:t>(الأعراف </a:t>
            </a:r>
            <a:r>
              <a:rPr lang="ar-SA" sz="2000" dirty="0">
                <a:solidFill>
                  <a:schemeClr val="bg2">
                    <a:lumMod val="25000"/>
                  </a:schemeClr>
                </a:solidFill>
              </a:rPr>
              <a:t>:</a:t>
            </a:r>
            <a:r>
              <a:rPr lang="ar-SA" sz="2000" dirty="0" smtClean="0">
                <a:solidFill>
                  <a:schemeClr val="bg2">
                    <a:lumMod val="25000"/>
                  </a:schemeClr>
                </a:solidFill>
              </a:rPr>
              <a:t>158).</a:t>
            </a:r>
          </a:p>
          <a:p>
            <a:pPr marL="0" indent="0" algn="just">
              <a:buNone/>
            </a:pPr>
            <a:r>
              <a:rPr lang="ar-SA" sz="3500" b="1" dirty="0" smtClean="0">
                <a:solidFill>
                  <a:schemeClr val="accent4">
                    <a:lumMod val="50000"/>
                  </a:schemeClr>
                </a:solidFill>
              </a:rPr>
              <a:t>المجتمع </a:t>
            </a:r>
            <a:r>
              <a:rPr lang="ar-SA" sz="3500" b="1" dirty="0">
                <a:solidFill>
                  <a:schemeClr val="accent4">
                    <a:lumMod val="50000"/>
                  </a:schemeClr>
                </a:solidFill>
              </a:rPr>
              <a:t>الإسلامي </a:t>
            </a:r>
            <a:r>
              <a:rPr lang="ar-SA" sz="3500" b="1" dirty="0" smtClean="0">
                <a:solidFill>
                  <a:schemeClr val="accent4">
                    <a:lumMod val="50000"/>
                  </a:schemeClr>
                </a:solidFill>
              </a:rPr>
              <a:t>مجتمع </a:t>
            </a:r>
            <a:r>
              <a:rPr lang="ar-SA" sz="3500" b="1" dirty="0">
                <a:solidFill>
                  <a:schemeClr val="accent4">
                    <a:lumMod val="50000"/>
                  </a:schemeClr>
                </a:solidFill>
              </a:rPr>
              <a:t>منفتح على </a:t>
            </a:r>
            <a:r>
              <a:rPr lang="ar-SA" sz="3500" b="1" dirty="0" smtClean="0">
                <a:solidFill>
                  <a:schemeClr val="accent4">
                    <a:lumMod val="50000"/>
                  </a:schemeClr>
                </a:solidFill>
              </a:rPr>
              <a:t>المجتمعات والأفكار الأخرى:</a:t>
            </a:r>
            <a:r>
              <a:rPr lang="ar-SA" sz="3200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ar-SA" sz="3200" b="1" dirty="0" smtClean="0">
                <a:solidFill>
                  <a:srgbClr val="7030A0"/>
                </a:solidFill>
              </a:rPr>
              <a:t>لأنه:</a:t>
            </a:r>
            <a:r>
              <a:rPr lang="ar-SA" sz="3200" b="1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endParaRPr lang="ar-SA" sz="3200" dirty="0">
              <a:solidFill>
                <a:schemeClr val="bg2">
                  <a:lumMod val="25000"/>
                </a:schemeClr>
              </a:solidFill>
            </a:endParaRPr>
          </a:p>
          <a:p>
            <a:pPr algn="just"/>
            <a:r>
              <a:rPr lang="ar-SA" sz="3200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ar-SA" sz="3200" dirty="0">
                <a:solidFill>
                  <a:schemeClr val="bg2">
                    <a:lumMod val="25000"/>
                  </a:schemeClr>
                </a:solidFill>
              </a:rPr>
              <a:t>بعيدة عن الخرافات </a:t>
            </a:r>
            <a:r>
              <a:rPr lang="ar-SA" sz="3200" dirty="0" smtClean="0">
                <a:solidFill>
                  <a:schemeClr val="bg2">
                    <a:lumMod val="25000"/>
                  </a:schemeClr>
                </a:solidFill>
              </a:rPr>
              <a:t>والأوهام.</a:t>
            </a:r>
          </a:p>
          <a:p>
            <a:pPr algn="just"/>
            <a:r>
              <a:rPr lang="ar-SA" sz="3200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ar-SA" sz="3200" dirty="0">
                <a:solidFill>
                  <a:schemeClr val="bg2">
                    <a:lumMod val="25000"/>
                  </a:schemeClr>
                </a:solidFill>
              </a:rPr>
              <a:t>مسايرة للفطرة </a:t>
            </a:r>
            <a:r>
              <a:rPr lang="ar-SA" sz="3200" dirty="0" smtClean="0">
                <a:solidFill>
                  <a:schemeClr val="bg2">
                    <a:lumMod val="25000"/>
                  </a:schemeClr>
                </a:solidFill>
              </a:rPr>
              <a:t>السليمة.</a:t>
            </a:r>
          </a:p>
          <a:p>
            <a:pPr algn="just"/>
            <a:r>
              <a:rPr lang="ar-SA" sz="3200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ar-SA" sz="3200" dirty="0">
                <a:solidFill>
                  <a:schemeClr val="bg2">
                    <a:lumMod val="25000"/>
                  </a:schemeClr>
                </a:solidFill>
              </a:rPr>
              <a:t>متفقة مع منهج الله، وهو لا يمنع من الجهر بتلك الأفكار وإعلانها؛ لأن الغاية من الدعوة الإسـلامية </a:t>
            </a:r>
            <a:r>
              <a:rPr lang="ar-SA" sz="3200" dirty="0" smtClean="0">
                <a:solidFill>
                  <a:schemeClr val="bg2">
                    <a:lumMod val="25000"/>
                  </a:schemeClr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59773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683568" y="980728"/>
            <a:ext cx="7632848" cy="5112568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ar-SA" sz="3200" b="1" dirty="0" smtClean="0">
                <a:solidFill>
                  <a:schemeClr val="accent4">
                    <a:lumMod val="50000"/>
                  </a:schemeClr>
                </a:solidFill>
              </a:rPr>
              <a:t>ثانياً</a:t>
            </a:r>
            <a:r>
              <a:rPr lang="ar-SA" sz="3200" b="1" dirty="0">
                <a:solidFill>
                  <a:schemeClr val="accent4">
                    <a:lumMod val="50000"/>
                  </a:schemeClr>
                </a:solidFill>
              </a:rPr>
              <a:t>: اعتماد الإسلام طريق الحوار الحسن في تبليغ </a:t>
            </a:r>
            <a:r>
              <a:rPr lang="ar-SA" sz="3200" b="1" dirty="0" smtClean="0">
                <a:solidFill>
                  <a:schemeClr val="accent4">
                    <a:lumMod val="50000"/>
                  </a:schemeClr>
                </a:solidFill>
              </a:rPr>
              <a:t>رسالته:</a:t>
            </a:r>
          </a:p>
          <a:p>
            <a:pPr algn="just"/>
            <a:r>
              <a:rPr lang="ar-SA" sz="3200" dirty="0" smtClean="0">
                <a:solidFill>
                  <a:schemeClr val="tx2">
                    <a:lumMod val="50000"/>
                  </a:schemeClr>
                </a:solidFill>
              </a:rPr>
              <a:t>قال الله تعالى بصيغة الأمر:(</a:t>
            </a:r>
            <a:r>
              <a:rPr lang="ar-SA" sz="3200" dirty="0" smtClean="0">
                <a:solidFill>
                  <a:srgbClr val="FF0000"/>
                </a:solidFill>
              </a:rPr>
              <a:t>ادْعُ إِلِى سَبِيلِ رَبِّكَ بِالْحِكْمَةِ وَالْمَوْعِظَةِ الْحَسَنَةِ وَجَادِلْهُم بِالَّتِي هِيَ أَحْسَنُ إِنَّ رَبَّكَ هُوَ أَعْلَمُ بِمَن ضَلَّ عَن سَبِيلِهِ وَهُوَ أَعْلَمُ بِالْمُهْتَدِينَ</a:t>
            </a:r>
            <a:r>
              <a:rPr lang="ar-SA" sz="3200" dirty="0" smtClean="0">
                <a:solidFill>
                  <a:schemeClr val="tx2">
                    <a:lumMod val="50000"/>
                  </a:schemeClr>
                </a:solidFill>
              </a:rPr>
              <a:t>) </a:t>
            </a:r>
            <a:r>
              <a:rPr lang="ar-SA" sz="2000" dirty="0" smtClean="0">
                <a:solidFill>
                  <a:schemeClr val="tx2">
                    <a:lumMod val="50000"/>
                  </a:schemeClr>
                </a:solidFill>
              </a:rPr>
              <a:t>(النحل : 125).</a:t>
            </a:r>
          </a:p>
          <a:p>
            <a:pPr algn="just"/>
            <a:r>
              <a:rPr lang="ar-SA" sz="3200" b="1" dirty="0" smtClean="0">
                <a:solidFill>
                  <a:schemeClr val="accent4">
                    <a:lumMod val="50000"/>
                  </a:schemeClr>
                </a:solidFill>
              </a:rPr>
              <a:t>الهدف </a:t>
            </a:r>
            <a:r>
              <a:rPr lang="ar-SA" sz="3200" b="1" dirty="0">
                <a:solidFill>
                  <a:schemeClr val="accent4">
                    <a:lumMod val="50000"/>
                  </a:schemeClr>
                </a:solidFill>
              </a:rPr>
              <a:t>من </a:t>
            </a:r>
            <a:r>
              <a:rPr lang="ar-SA" sz="3200" b="1" dirty="0" smtClean="0">
                <a:solidFill>
                  <a:schemeClr val="accent4">
                    <a:lumMod val="50000"/>
                  </a:schemeClr>
                </a:solidFill>
              </a:rPr>
              <a:t>الحوار:</a:t>
            </a:r>
          </a:p>
          <a:p>
            <a:pPr algn="just"/>
            <a:r>
              <a:rPr lang="ar-SA" sz="3200" b="1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ar-SA" sz="3200" dirty="0">
                <a:solidFill>
                  <a:schemeClr val="tx2">
                    <a:lumMod val="50000"/>
                  </a:schemeClr>
                </a:solidFill>
              </a:rPr>
              <a:t>هو التوصل إلى بيان الحقيقة الكبرى، وهي صدق الإسلام وصحة تعاليمه </a:t>
            </a:r>
            <a:r>
              <a:rPr lang="ar-SA" sz="3200" dirty="0" smtClean="0">
                <a:solidFill>
                  <a:schemeClr val="tx2">
                    <a:lumMod val="50000"/>
                  </a:schemeClr>
                </a:solidFill>
              </a:rPr>
              <a:t>وتشريعاته.</a:t>
            </a:r>
          </a:p>
          <a:p>
            <a:pPr algn="just"/>
            <a:r>
              <a:rPr lang="ar-SA" sz="32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ar-SA" sz="3200" dirty="0">
                <a:solidFill>
                  <a:schemeClr val="tx2">
                    <a:lumMod val="50000"/>
                  </a:schemeClr>
                </a:solidFill>
              </a:rPr>
              <a:t>كما فعل جعفر بن أبي </a:t>
            </a:r>
            <a:r>
              <a:rPr lang="ar-SA" sz="3200" dirty="0" smtClean="0">
                <a:solidFill>
                  <a:schemeClr val="tx2">
                    <a:lumMod val="50000"/>
                  </a:schemeClr>
                </a:solidFill>
              </a:rPr>
              <a:t>طالب</a:t>
            </a:r>
            <a:r>
              <a:rPr lang="en-US" sz="3200" dirty="0" smtClean="0">
                <a:solidFill>
                  <a:schemeClr val="tx2">
                    <a:lumMod val="50000"/>
                  </a:schemeClr>
                </a:solidFill>
                <a:sym typeface="AGA Arabesque"/>
              </a:rPr>
              <a:t> </a:t>
            </a:r>
            <a:r>
              <a:rPr lang="ar-SA" sz="3200" b="1" dirty="0" smtClean="0">
                <a:latin typeface="Times New Roman"/>
                <a:ea typeface="Times New Roman"/>
                <a:cs typeface="AL-Mohanad"/>
                <a:sym typeface="AGA Arabesque"/>
              </a:rPr>
              <a:t> </a:t>
            </a:r>
            <a:r>
              <a:rPr lang="ar-SA" sz="3200" dirty="0" smtClean="0">
                <a:solidFill>
                  <a:schemeClr val="tx2">
                    <a:lumMod val="50000"/>
                  </a:schemeClr>
                </a:solidFill>
              </a:rPr>
              <a:t>مع </a:t>
            </a:r>
            <a:r>
              <a:rPr lang="ar-SA" sz="3200" dirty="0">
                <a:solidFill>
                  <a:schemeClr val="tx2">
                    <a:lumMod val="50000"/>
                  </a:schemeClr>
                </a:solidFill>
              </a:rPr>
              <a:t>النجاشي ملك الحبشة في قصته المشهورة. </a:t>
            </a:r>
            <a:endParaRPr lang="ar-SA" sz="3200" dirty="0" smtClean="0">
              <a:solidFill>
                <a:schemeClr val="tx2">
                  <a:lumMod val="50000"/>
                </a:schemeClr>
              </a:solidFill>
            </a:endParaRPr>
          </a:p>
          <a:p>
            <a:pPr algn="just"/>
            <a:r>
              <a:rPr lang="ar-SA" sz="3200" dirty="0" smtClean="0">
                <a:solidFill>
                  <a:schemeClr val="tx2">
                    <a:lumMod val="50000"/>
                  </a:schemeClr>
                </a:solidFill>
              </a:rPr>
              <a:t>والنبي</a:t>
            </a:r>
            <a:r>
              <a:rPr lang="en-US" sz="3000" dirty="0" smtClean="0">
                <a:solidFill>
                  <a:srgbClr val="465E9C">
                    <a:lumMod val="50000"/>
                  </a:srgbClr>
                </a:solidFill>
                <a:sym typeface="AGA Arabesque"/>
              </a:rPr>
              <a:t> </a:t>
            </a:r>
            <a:r>
              <a:rPr lang="ar-SA" sz="3000" dirty="0" smtClean="0">
                <a:solidFill>
                  <a:srgbClr val="465E9C">
                    <a:lumMod val="50000"/>
                  </a:srgbClr>
                </a:solidFill>
                <a:sym typeface="AGA Arabesque"/>
              </a:rPr>
              <a:t> </a:t>
            </a:r>
            <a:r>
              <a:rPr lang="ar-SA" sz="3200" dirty="0" smtClean="0">
                <a:solidFill>
                  <a:schemeClr val="tx2">
                    <a:lumMod val="50000"/>
                  </a:schemeClr>
                </a:solidFill>
              </a:rPr>
              <a:t>على </a:t>
            </a:r>
            <a:r>
              <a:rPr lang="ar-SA" sz="3200" dirty="0">
                <a:solidFill>
                  <a:schemeClr val="tx2">
                    <a:lumMod val="50000"/>
                  </a:schemeClr>
                </a:solidFill>
              </a:rPr>
              <a:t>هذا الفتى وحاوره وحرَّك عواطفه </a:t>
            </a:r>
            <a:r>
              <a:rPr lang="ar-SA" sz="3200" dirty="0" smtClean="0">
                <a:solidFill>
                  <a:schemeClr val="tx2">
                    <a:lumMod val="50000"/>
                  </a:schemeClr>
                </a:solidFill>
              </a:rPr>
              <a:t>وحميَّته </a:t>
            </a:r>
            <a:r>
              <a:rPr lang="ar-SA" sz="3200" dirty="0">
                <a:solidFill>
                  <a:schemeClr val="tx2">
                    <a:lumMod val="50000"/>
                  </a:schemeClr>
                </a:solidFill>
              </a:rPr>
              <a:t>الفطرية </a:t>
            </a:r>
            <a:r>
              <a:rPr lang="ar-SA" sz="3200" dirty="0" smtClean="0">
                <a:solidFill>
                  <a:schemeClr val="tx2">
                    <a:lumMod val="50000"/>
                  </a:schemeClr>
                </a:solidFill>
              </a:rPr>
              <a:t>بالحسنى.</a:t>
            </a:r>
            <a:endParaRPr lang="ar-SA" sz="320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238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899592" y="692696"/>
            <a:ext cx="7416824" cy="54006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ar-SA" sz="3200" b="1" dirty="0">
                <a:solidFill>
                  <a:schemeClr val="accent4">
                    <a:lumMod val="50000"/>
                  </a:schemeClr>
                </a:solidFill>
              </a:rPr>
              <a:t>ثالثاً: حقيقة الحوار وأقسامه ولوازمه</a:t>
            </a:r>
            <a:r>
              <a:rPr lang="ar-SA" sz="3200" b="1" dirty="0" smtClean="0">
                <a:solidFill>
                  <a:schemeClr val="accent4">
                    <a:lumMod val="50000"/>
                  </a:schemeClr>
                </a:solidFill>
              </a:rPr>
              <a:t>:</a:t>
            </a:r>
          </a:p>
          <a:p>
            <a:pPr algn="just"/>
            <a:r>
              <a:rPr lang="ar-SA" sz="32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ar-SA" sz="3200" dirty="0">
                <a:solidFill>
                  <a:schemeClr val="tx2">
                    <a:lumMod val="50000"/>
                  </a:schemeClr>
                </a:solidFill>
              </a:rPr>
              <a:t>الحوار والجدل، والمحاورة والمجادلة، ألفاظ متقاربة المعاني اللغوية، ويراد بها: المناقشة والمناظرة والمراجعة في </a:t>
            </a:r>
            <a:r>
              <a:rPr lang="ar-SA" sz="3200" dirty="0" smtClean="0">
                <a:solidFill>
                  <a:schemeClr val="tx2">
                    <a:lumMod val="50000"/>
                  </a:schemeClr>
                </a:solidFill>
              </a:rPr>
              <a:t>الكلام. </a:t>
            </a:r>
          </a:p>
          <a:p>
            <a:pPr algn="just"/>
            <a:r>
              <a:rPr lang="ar-SA" sz="3200" b="1" dirty="0" smtClean="0">
                <a:solidFill>
                  <a:schemeClr val="accent4">
                    <a:lumMod val="50000"/>
                  </a:schemeClr>
                </a:solidFill>
              </a:rPr>
              <a:t>واصطلاحاً: </a:t>
            </a:r>
            <a:r>
              <a:rPr lang="ar-SA" sz="3200" dirty="0">
                <a:solidFill>
                  <a:schemeClr val="tx2">
                    <a:lumMod val="50000"/>
                  </a:schemeClr>
                </a:solidFill>
              </a:rPr>
              <a:t>تبادل وجهات النظر بين طرفين أو أكثر، في جو هادئ، لإحقاق قولٍ و تخطئة غيره، دون تسفيه رأي </a:t>
            </a:r>
            <a:r>
              <a:rPr lang="ar-SA" sz="3200" dirty="0" smtClean="0">
                <a:solidFill>
                  <a:schemeClr val="tx2">
                    <a:lumMod val="50000"/>
                  </a:schemeClr>
                </a:solidFill>
              </a:rPr>
              <a:t>المخالف.</a:t>
            </a:r>
            <a:endParaRPr lang="ar-SA" sz="3200" dirty="0">
              <a:solidFill>
                <a:schemeClr val="tx2">
                  <a:lumMod val="50000"/>
                </a:schemeClr>
              </a:solidFill>
            </a:endParaRPr>
          </a:p>
          <a:p>
            <a:pPr algn="just"/>
            <a:r>
              <a:rPr lang="ar-SA" sz="3200" b="1" dirty="0" smtClean="0">
                <a:solidFill>
                  <a:schemeClr val="accent4">
                    <a:lumMod val="50000"/>
                  </a:schemeClr>
                </a:solidFill>
              </a:rPr>
              <a:t>وقد </a:t>
            </a:r>
            <a:r>
              <a:rPr lang="ar-SA" sz="3200" b="1" dirty="0">
                <a:solidFill>
                  <a:schemeClr val="accent4">
                    <a:lumMod val="50000"/>
                  </a:schemeClr>
                </a:solidFill>
              </a:rPr>
              <a:t>قسم العلماء الحوار والجدل قسمين: </a:t>
            </a:r>
            <a:endParaRPr lang="ar-SA" sz="3200" b="1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algn="just"/>
            <a:r>
              <a:rPr lang="ar-SA" sz="3200" dirty="0" smtClean="0">
                <a:solidFill>
                  <a:schemeClr val="tx2">
                    <a:lumMod val="50000"/>
                  </a:schemeClr>
                </a:solidFill>
              </a:rPr>
              <a:t>ممدوح ومذموم. </a:t>
            </a:r>
            <a:endParaRPr lang="ar-SA" sz="320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8241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683568" y="1052736"/>
            <a:ext cx="7632848" cy="503037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ar-SA" sz="3000" b="1" dirty="0">
                <a:solidFill>
                  <a:srgbClr val="7030A0"/>
                </a:solidFill>
              </a:rPr>
              <a:t>الأول الممدوح: </a:t>
            </a:r>
            <a:r>
              <a:rPr lang="ar-SA" sz="3000" dirty="0" smtClean="0">
                <a:solidFill>
                  <a:schemeClr val="bg2">
                    <a:lumMod val="10000"/>
                  </a:schemeClr>
                </a:solidFill>
              </a:rPr>
              <a:t>ما </a:t>
            </a:r>
            <a:r>
              <a:rPr lang="ar-SA" sz="3000" dirty="0">
                <a:solidFill>
                  <a:schemeClr val="bg2">
                    <a:lumMod val="10000"/>
                  </a:schemeClr>
                </a:solidFill>
              </a:rPr>
              <a:t>يوصل إلى الحق بأسلوب صحيح مناسب. </a:t>
            </a:r>
            <a:endParaRPr lang="ar-SA" sz="3000" dirty="0" smtClean="0">
              <a:solidFill>
                <a:schemeClr val="bg2">
                  <a:lumMod val="10000"/>
                </a:schemeClr>
              </a:solidFill>
            </a:endParaRPr>
          </a:p>
          <a:p>
            <a:pPr algn="just"/>
            <a:r>
              <a:rPr lang="ar-SA" sz="3200" dirty="0" smtClean="0">
                <a:solidFill>
                  <a:schemeClr val="bg2">
                    <a:lumMod val="10000"/>
                  </a:schemeClr>
                </a:solidFill>
              </a:rPr>
              <a:t>فهو الجدل </a:t>
            </a:r>
            <a:r>
              <a:rPr lang="ar-SA" sz="3200" dirty="0">
                <a:solidFill>
                  <a:schemeClr val="bg2">
                    <a:lumMod val="10000"/>
                  </a:schemeClr>
                </a:solidFill>
              </a:rPr>
              <a:t>مشروع، بل هو فرض محْكَم غير منسوخ، يجب استصحابه والالتزام به في أي حوار؛ للآية</a:t>
            </a:r>
            <a:r>
              <a:rPr lang="ar-SA" sz="3200" dirty="0" smtClean="0">
                <a:solidFill>
                  <a:schemeClr val="bg2">
                    <a:lumMod val="10000"/>
                  </a:schemeClr>
                </a:solidFill>
              </a:rPr>
              <a:t>:(</a:t>
            </a:r>
            <a:r>
              <a:rPr lang="ar-SA" sz="3200" dirty="0" smtClean="0">
                <a:solidFill>
                  <a:srgbClr val="FF0000"/>
                </a:solidFill>
              </a:rPr>
              <a:t>وَلاَ </a:t>
            </a:r>
            <a:r>
              <a:rPr lang="ar-SA" sz="3200" dirty="0">
                <a:solidFill>
                  <a:srgbClr val="FF0000"/>
                </a:solidFill>
              </a:rPr>
              <a:t>تُجَادِلُواْ أَهْلَ الْكِتَابِ إِلاَّ بِالَّتِي هِيَ </a:t>
            </a:r>
            <a:r>
              <a:rPr lang="ar-SA" sz="3200" dirty="0" smtClean="0">
                <a:solidFill>
                  <a:srgbClr val="FF0000"/>
                </a:solidFill>
              </a:rPr>
              <a:t>أَحْسَنُ</a:t>
            </a:r>
            <a:r>
              <a:rPr lang="ar-SA" sz="3200" dirty="0" smtClean="0">
                <a:solidFill>
                  <a:schemeClr val="bg2">
                    <a:lumMod val="10000"/>
                  </a:schemeClr>
                </a:solidFill>
              </a:rPr>
              <a:t>). </a:t>
            </a:r>
            <a:r>
              <a:rPr lang="ar-SA" sz="2000" dirty="0" smtClean="0">
                <a:solidFill>
                  <a:schemeClr val="bg2">
                    <a:lumMod val="10000"/>
                  </a:schemeClr>
                </a:solidFill>
              </a:rPr>
              <a:t>(العنكبوت </a:t>
            </a:r>
            <a:r>
              <a:rPr lang="ar-SA" sz="2000" dirty="0">
                <a:solidFill>
                  <a:schemeClr val="bg2">
                    <a:lumMod val="10000"/>
                  </a:schemeClr>
                </a:solidFill>
              </a:rPr>
              <a:t>: </a:t>
            </a:r>
            <a:r>
              <a:rPr lang="ar-SA" sz="2000" dirty="0" smtClean="0">
                <a:solidFill>
                  <a:schemeClr val="bg2">
                    <a:lumMod val="10000"/>
                  </a:schemeClr>
                </a:solidFill>
              </a:rPr>
              <a:t>46). </a:t>
            </a:r>
            <a:endParaRPr lang="ar-SA" sz="3200" dirty="0" smtClean="0">
              <a:solidFill>
                <a:schemeClr val="bg2">
                  <a:lumMod val="10000"/>
                </a:schemeClr>
              </a:solidFill>
            </a:endParaRPr>
          </a:p>
          <a:p>
            <a:pPr algn="just"/>
            <a:r>
              <a:rPr lang="ar-SA" sz="3000" b="1" dirty="0" smtClean="0">
                <a:solidFill>
                  <a:srgbClr val="7030A0"/>
                </a:solidFill>
              </a:rPr>
              <a:t>الثاني </a:t>
            </a:r>
            <a:r>
              <a:rPr lang="ar-SA" sz="3000" b="1" dirty="0">
                <a:solidFill>
                  <a:srgbClr val="7030A0"/>
                </a:solidFill>
              </a:rPr>
              <a:t>المذموم: </a:t>
            </a:r>
            <a:r>
              <a:rPr lang="ar-SA" sz="3200" dirty="0">
                <a:solidFill>
                  <a:schemeClr val="bg2">
                    <a:lumMod val="10000"/>
                  </a:schemeClr>
                </a:solidFill>
              </a:rPr>
              <a:t>فما لا يوصل إلى الحق، وقد تصاحبه المغالطة أو الانفعال، ويؤدي إلى الكراهية </a:t>
            </a:r>
            <a:r>
              <a:rPr lang="ar-SA" sz="3200" dirty="0" smtClean="0">
                <a:solidFill>
                  <a:schemeClr val="bg2">
                    <a:lumMod val="10000"/>
                  </a:schemeClr>
                </a:solidFill>
              </a:rPr>
              <a:t>والضغينة.</a:t>
            </a:r>
          </a:p>
          <a:p>
            <a:pPr algn="just"/>
            <a:r>
              <a:rPr lang="ar-SA" sz="3200" dirty="0">
                <a:solidFill>
                  <a:schemeClr val="bg2">
                    <a:lumMod val="10000"/>
                  </a:schemeClr>
                </a:solidFill>
              </a:rPr>
              <a:t>فهو حرام منهي عنه، </a:t>
            </a:r>
            <a:r>
              <a:rPr lang="ar-SA" sz="3200" dirty="0" smtClean="0">
                <a:solidFill>
                  <a:schemeClr val="bg2">
                    <a:lumMod val="10000"/>
                  </a:schemeClr>
                </a:solidFill>
              </a:rPr>
              <a:t>لنتائجه </a:t>
            </a:r>
            <a:r>
              <a:rPr lang="ar-SA" sz="3200" dirty="0">
                <a:solidFill>
                  <a:schemeClr val="bg2">
                    <a:lumMod val="10000"/>
                  </a:schemeClr>
                </a:solidFill>
              </a:rPr>
              <a:t>العقيمة الضارة، وفيه ورد حديث: ( </a:t>
            </a:r>
            <a:r>
              <a:rPr lang="ar-SA" sz="3200" dirty="0">
                <a:solidFill>
                  <a:srgbClr val="FF0000"/>
                </a:solidFill>
              </a:rPr>
              <a:t>إنَّ أبغضَ الرجال إلى الله ، </a:t>
            </a:r>
            <a:r>
              <a:rPr lang="ar-SA" sz="3200" dirty="0" smtClean="0">
                <a:solidFill>
                  <a:srgbClr val="FF0000"/>
                </a:solidFill>
              </a:rPr>
              <a:t>الألدَّ الخَصِم </a:t>
            </a:r>
            <a:r>
              <a:rPr lang="ar-SA" sz="3200" dirty="0" smtClean="0">
                <a:solidFill>
                  <a:schemeClr val="bg2">
                    <a:lumMod val="10000"/>
                  </a:schemeClr>
                </a:solidFill>
              </a:rPr>
              <a:t>).</a:t>
            </a:r>
            <a:endParaRPr lang="ar-SA" sz="3200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2784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755576" y="692696"/>
            <a:ext cx="7704856" cy="5544616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ar-SA" sz="3200" b="1" dirty="0" smtClean="0">
                <a:solidFill>
                  <a:srgbClr val="7030A0"/>
                </a:solidFill>
              </a:rPr>
              <a:t>من </a:t>
            </a:r>
            <a:r>
              <a:rPr lang="ar-SA" sz="3200" b="1" dirty="0">
                <a:solidFill>
                  <a:srgbClr val="7030A0"/>
                </a:solidFill>
              </a:rPr>
              <a:t>لوازم الجدل ومتطلبات الحوار والمناظرة ما </a:t>
            </a:r>
            <a:r>
              <a:rPr lang="ar-SA" sz="3200" b="1" dirty="0" smtClean="0">
                <a:solidFill>
                  <a:srgbClr val="7030A0"/>
                </a:solidFill>
              </a:rPr>
              <a:t>يلي: </a:t>
            </a:r>
            <a:endParaRPr lang="ar-SA" sz="3200" b="1" dirty="0">
              <a:solidFill>
                <a:srgbClr val="7030A0"/>
              </a:solidFill>
            </a:endParaRPr>
          </a:p>
          <a:p>
            <a:pPr marL="0" indent="0" algn="just">
              <a:buNone/>
            </a:pPr>
            <a:r>
              <a:rPr lang="ar-SA" sz="3500" dirty="0" smtClean="0"/>
              <a:t>1ـ الإيمان </a:t>
            </a:r>
            <a:r>
              <a:rPr lang="ar-SA" sz="3500" dirty="0"/>
              <a:t>العميق بما يدعو إليه ويُناظِر فيه: وذلك لئلا يشمله قوله تعالى</a:t>
            </a:r>
            <a:r>
              <a:rPr lang="ar-SA" sz="3500" dirty="0" smtClean="0"/>
              <a:t>:(</a:t>
            </a:r>
            <a:r>
              <a:rPr lang="ar-SA" sz="3500" dirty="0" smtClean="0">
                <a:solidFill>
                  <a:srgbClr val="FF0000"/>
                </a:solidFill>
              </a:rPr>
              <a:t>أَتَأْمُرُونَ </a:t>
            </a:r>
            <a:r>
              <a:rPr lang="ar-SA" sz="3500" dirty="0">
                <a:solidFill>
                  <a:srgbClr val="FF0000"/>
                </a:solidFill>
              </a:rPr>
              <a:t>النَّاسَ بِالْبِرِّ وَتَنْسَوْنَ </a:t>
            </a:r>
            <a:r>
              <a:rPr lang="ar-SA" sz="3500" dirty="0" smtClean="0">
                <a:solidFill>
                  <a:srgbClr val="FF0000"/>
                </a:solidFill>
              </a:rPr>
              <a:t>أَنْفُسَكُمْ</a:t>
            </a:r>
            <a:r>
              <a:rPr lang="ar-SA" sz="3500" dirty="0" smtClean="0"/>
              <a:t>) </a:t>
            </a:r>
            <a:r>
              <a:rPr lang="ar-SA" sz="2200" dirty="0" smtClean="0"/>
              <a:t>(البقرة: 44) </a:t>
            </a:r>
            <a:r>
              <a:rPr lang="ar-SA" sz="3500" dirty="0" smtClean="0"/>
              <a:t>.</a:t>
            </a:r>
          </a:p>
          <a:p>
            <a:pPr marL="0" indent="0" algn="just">
              <a:buNone/>
            </a:pPr>
            <a:r>
              <a:rPr lang="ar-SA" sz="3500" dirty="0" smtClean="0"/>
              <a:t>2ـ العلم </a:t>
            </a:r>
            <a:r>
              <a:rPr lang="ar-SA" sz="3500" dirty="0"/>
              <a:t>بقضية الحوار ومعرفتُها معرفة </a:t>
            </a:r>
            <a:r>
              <a:rPr lang="ar-SA" sz="3500" dirty="0" smtClean="0"/>
              <a:t>تامة: الحوار </a:t>
            </a:r>
            <a:r>
              <a:rPr lang="ar-SA" sz="3500" dirty="0"/>
              <a:t>بغير علم، وهو مذموم </a:t>
            </a:r>
            <a:r>
              <a:rPr lang="ar-SA" sz="3500" dirty="0" smtClean="0"/>
              <a:t>للآية: (</a:t>
            </a:r>
            <a:r>
              <a:rPr lang="ar-SA" sz="3500" dirty="0" smtClean="0">
                <a:solidFill>
                  <a:srgbClr val="FF0000"/>
                </a:solidFill>
              </a:rPr>
              <a:t>فَلِمَ </a:t>
            </a:r>
            <a:r>
              <a:rPr lang="ar-SA" sz="3500" dirty="0">
                <a:solidFill>
                  <a:srgbClr val="FF0000"/>
                </a:solidFill>
              </a:rPr>
              <a:t>تُحَآجُّونَ فِيمَا لَيْسَ لَكُمْ بِهِ </a:t>
            </a:r>
            <a:r>
              <a:rPr lang="ar-SA" sz="3500" dirty="0" smtClean="0">
                <a:solidFill>
                  <a:srgbClr val="FF0000"/>
                </a:solidFill>
              </a:rPr>
              <a:t>عِلْمٌ</a:t>
            </a:r>
            <a:r>
              <a:rPr lang="ar-SA" sz="3500" dirty="0" smtClean="0"/>
              <a:t>)</a:t>
            </a:r>
            <a:r>
              <a:rPr lang="ar-SA" sz="2600" dirty="0" smtClean="0"/>
              <a:t>(</a:t>
            </a:r>
            <a:r>
              <a:rPr lang="ar-SA" sz="2200" dirty="0" smtClean="0"/>
              <a:t>آل عمران:66).</a:t>
            </a:r>
            <a:endParaRPr lang="ar-SA" sz="2600" dirty="0"/>
          </a:p>
          <a:p>
            <a:pPr marL="0" indent="0" algn="just">
              <a:buNone/>
            </a:pPr>
            <a:r>
              <a:rPr lang="ar-SA" sz="3500" dirty="0" smtClean="0"/>
              <a:t>3ـ التزام </a:t>
            </a:r>
            <a:r>
              <a:rPr lang="ar-SA" sz="3500" dirty="0"/>
              <a:t>الهدوء والسكينة والبعد عن الانفعال: كما في محاورة النبي </a:t>
            </a:r>
            <a:r>
              <a:rPr lang="en-US" sz="3500" dirty="0">
                <a:sym typeface="AGA Arabesque"/>
              </a:rPr>
              <a:t></a:t>
            </a:r>
            <a:r>
              <a:rPr lang="ar-SA" sz="3500" dirty="0" smtClean="0"/>
              <a:t> </a:t>
            </a:r>
            <a:r>
              <a:rPr lang="ar-SA" sz="3500" dirty="0"/>
              <a:t>ـ الآنفة ـ للشاب الذي جاء يستأذنه في </a:t>
            </a:r>
            <a:r>
              <a:rPr lang="ar-SA" sz="3500" dirty="0" smtClean="0"/>
              <a:t>الزنى.</a:t>
            </a:r>
          </a:p>
          <a:p>
            <a:pPr marL="0" indent="0" algn="just">
              <a:buNone/>
            </a:pPr>
            <a:r>
              <a:rPr lang="ar-SA" sz="3500" dirty="0" smtClean="0"/>
              <a:t> </a:t>
            </a:r>
            <a:r>
              <a:rPr lang="ar-SA" sz="3500" dirty="0"/>
              <a:t>والأصل في هذا قوله </a:t>
            </a:r>
            <a:r>
              <a:rPr lang="ar-SA" sz="3500" dirty="0" smtClean="0"/>
              <a:t>تعالى:(</a:t>
            </a:r>
            <a:r>
              <a:rPr lang="ar-SA" sz="3500" dirty="0" smtClean="0">
                <a:solidFill>
                  <a:srgbClr val="FF0000"/>
                </a:solidFill>
              </a:rPr>
              <a:t>ادْعُ </a:t>
            </a:r>
            <a:r>
              <a:rPr lang="ar-SA" sz="3500" dirty="0">
                <a:solidFill>
                  <a:srgbClr val="FF0000"/>
                </a:solidFill>
              </a:rPr>
              <a:t>إِلِى سَبِيلِ رَبِّكَ بِالْحِكْمَةِ وَالْمَوْعِظَةِ الْحَسَنَةِ وَجَادِلْهُم بِالَّتِي هِيَ </a:t>
            </a:r>
            <a:r>
              <a:rPr lang="ar-SA" sz="3500" dirty="0" smtClean="0">
                <a:solidFill>
                  <a:srgbClr val="FF0000"/>
                </a:solidFill>
              </a:rPr>
              <a:t>) </a:t>
            </a:r>
            <a:r>
              <a:rPr lang="ar-SA" sz="2200" dirty="0" smtClean="0"/>
              <a:t>(النحل </a:t>
            </a:r>
            <a:r>
              <a:rPr lang="ar-SA" sz="2200" dirty="0"/>
              <a:t>: </a:t>
            </a:r>
            <a:r>
              <a:rPr lang="ar-SA" sz="2200" dirty="0" smtClean="0"/>
              <a:t>125).</a:t>
            </a:r>
            <a:endParaRPr lang="ar-SA" sz="3500" dirty="0"/>
          </a:p>
          <a:p>
            <a:pPr marL="0" indent="0">
              <a:buNone/>
            </a:pP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783724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755576" y="620688"/>
            <a:ext cx="7560840" cy="5688632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ar-SA" sz="3200" dirty="0" smtClean="0">
                <a:solidFill>
                  <a:srgbClr val="002060"/>
                </a:solidFill>
              </a:rPr>
              <a:t>4-الحرص </a:t>
            </a:r>
            <a:r>
              <a:rPr lang="ar-SA" sz="3200" dirty="0">
                <a:solidFill>
                  <a:srgbClr val="002060"/>
                </a:solidFill>
              </a:rPr>
              <a:t>على الوصول إلى الحق ونصرته: وذلك لقوله </a:t>
            </a:r>
            <a:r>
              <a:rPr lang="en-US" sz="3200" dirty="0">
                <a:solidFill>
                  <a:srgbClr val="002060"/>
                </a:solidFill>
                <a:sym typeface="AGA Arabesque"/>
              </a:rPr>
              <a:t> </a:t>
            </a:r>
            <a:r>
              <a:rPr lang="ar-SA" sz="3200" dirty="0" smtClean="0">
                <a:solidFill>
                  <a:srgbClr val="002060"/>
                </a:solidFill>
              </a:rPr>
              <a:t>: </a:t>
            </a:r>
            <a:r>
              <a:rPr lang="ar-SA" sz="3200" dirty="0">
                <a:solidFill>
                  <a:srgbClr val="002060"/>
                </a:solidFill>
              </a:rPr>
              <a:t>" </a:t>
            </a:r>
            <a:r>
              <a:rPr lang="ar-SA" sz="3200" dirty="0">
                <a:solidFill>
                  <a:srgbClr val="FF0000"/>
                </a:solidFill>
              </a:rPr>
              <a:t>لأن يهدي الله بك رجلا واحدا، خير لك من أن يكون لك حُمْر النَّعَم</a:t>
            </a:r>
            <a:r>
              <a:rPr lang="ar-SA" sz="3200" dirty="0">
                <a:solidFill>
                  <a:srgbClr val="002060"/>
                </a:solidFill>
              </a:rPr>
              <a:t>" </a:t>
            </a:r>
            <a:r>
              <a:rPr lang="ar-SA" sz="3200" dirty="0" smtClean="0">
                <a:solidFill>
                  <a:srgbClr val="002060"/>
                </a:solidFill>
              </a:rPr>
              <a:t>.</a:t>
            </a:r>
            <a:endParaRPr lang="ar-SA" sz="3200" dirty="0">
              <a:solidFill>
                <a:srgbClr val="002060"/>
              </a:solidFill>
            </a:endParaRPr>
          </a:p>
          <a:p>
            <a:pPr marL="0" indent="0" algn="just">
              <a:buNone/>
            </a:pPr>
            <a:r>
              <a:rPr lang="ar-SA" sz="3200" dirty="0" smtClean="0">
                <a:solidFill>
                  <a:srgbClr val="002060"/>
                </a:solidFill>
              </a:rPr>
              <a:t>5- استقامة </a:t>
            </a:r>
            <a:r>
              <a:rPr lang="ar-SA" sz="3200" dirty="0">
                <a:solidFill>
                  <a:srgbClr val="002060"/>
                </a:solidFill>
              </a:rPr>
              <a:t>السلوك والتخلق بالخلق الحسن: </a:t>
            </a:r>
            <a:r>
              <a:rPr lang="ar-SA" sz="3200" dirty="0" smtClean="0">
                <a:solidFill>
                  <a:srgbClr val="002060"/>
                </a:solidFill>
              </a:rPr>
              <a:t>قال </a:t>
            </a:r>
            <a:r>
              <a:rPr lang="ar-SA" sz="3200" dirty="0">
                <a:solidFill>
                  <a:srgbClr val="002060"/>
                </a:solidFill>
              </a:rPr>
              <a:t>الله تعالى عن نبيه </a:t>
            </a:r>
            <a:r>
              <a:rPr lang="ar-SA" sz="3200" dirty="0" smtClean="0">
                <a:solidFill>
                  <a:srgbClr val="002060"/>
                </a:solidFill>
              </a:rPr>
              <a:t>شعيب:(</a:t>
            </a:r>
            <a:r>
              <a:rPr lang="ar-SA" sz="3200" dirty="0" smtClean="0">
                <a:solidFill>
                  <a:srgbClr val="FF0000"/>
                </a:solidFill>
              </a:rPr>
              <a:t>وَمَآ </a:t>
            </a:r>
            <a:r>
              <a:rPr lang="ar-SA" sz="3200" dirty="0">
                <a:solidFill>
                  <a:srgbClr val="FF0000"/>
                </a:solidFill>
              </a:rPr>
              <a:t>أُرِيدُ أَنْ أُخَالِفَكُمْ إِلَى مَآ أَنْهَاكُمْ عَنْهُ إِنْ أُرِيدُ إِلاَّ الإِصْلاَحَ مَا </a:t>
            </a:r>
            <a:r>
              <a:rPr lang="ar-SA" sz="3200" dirty="0" smtClean="0">
                <a:solidFill>
                  <a:srgbClr val="FF0000"/>
                </a:solidFill>
              </a:rPr>
              <a:t>اسْتَطَعْتُ</a:t>
            </a:r>
            <a:r>
              <a:rPr lang="ar-SA" sz="3200" dirty="0" smtClean="0">
                <a:solidFill>
                  <a:srgbClr val="002060"/>
                </a:solidFill>
              </a:rPr>
              <a:t>) </a:t>
            </a:r>
            <a:r>
              <a:rPr lang="ar-SA" sz="2000" dirty="0" smtClean="0">
                <a:solidFill>
                  <a:srgbClr val="002060"/>
                </a:solidFill>
              </a:rPr>
              <a:t>(هود </a:t>
            </a:r>
            <a:r>
              <a:rPr lang="ar-SA" sz="2000" dirty="0">
                <a:solidFill>
                  <a:srgbClr val="002060"/>
                </a:solidFill>
              </a:rPr>
              <a:t>: </a:t>
            </a:r>
            <a:r>
              <a:rPr lang="ar-SA" sz="2000" dirty="0" smtClean="0">
                <a:solidFill>
                  <a:srgbClr val="002060"/>
                </a:solidFill>
              </a:rPr>
              <a:t>88).   </a:t>
            </a:r>
            <a:endParaRPr lang="ar-SA" sz="3200" dirty="0">
              <a:solidFill>
                <a:srgbClr val="002060"/>
              </a:solidFill>
            </a:endParaRPr>
          </a:p>
          <a:p>
            <a:pPr marL="0" indent="0" algn="just">
              <a:buNone/>
            </a:pPr>
            <a:r>
              <a:rPr lang="ar-SA" sz="3200" dirty="0" smtClean="0">
                <a:solidFill>
                  <a:srgbClr val="002060"/>
                </a:solidFill>
              </a:rPr>
              <a:t>6- إحسان </a:t>
            </a:r>
            <a:r>
              <a:rPr lang="ar-SA" sz="3200" dirty="0">
                <a:solidFill>
                  <a:srgbClr val="002060"/>
                </a:solidFill>
              </a:rPr>
              <a:t>الظن بالطرف الآخَر واحترامه: وهذا مما يسهل الوصول إلى قلبه وتملكه وإقناعه، </a:t>
            </a:r>
            <a:r>
              <a:rPr lang="ar-SA" sz="3200" dirty="0" smtClean="0">
                <a:solidFill>
                  <a:srgbClr val="002060"/>
                </a:solidFill>
              </a:rPr>
              <a:t>وقالت </a:t>
            </a:r>
            <a:r>
              <a:rPr lang="ar-SA" sz="3200" dirty="0">
                <a:solidFill>
                  <a:srgbClr val="002060"/>
                </a:solidFill>
              </a:rPr>
              <a:t>عائشة رضي الله عنها: "</a:t>
            </a:r>
            <a:r>
              <a:rPr lang="ar-SA" sz="3200" dirty="0">
                <a:solidFill>
                  <a:srgbClr val="FF0000"/>
                </a:solidFill>
              </a:rPr>
              <a:t>أمَرَنا رسول </a:t>
            </a:r>
            <a:r>
              <a:rPr lang="ar-SA" sz="3200" dirty="0" smtClean="0">
                <a:solidFill>
                  <a:srgbClr val="FF0000"/>
                </a:solidFill>
              </a:rPr>
              <a:t>الله </a:t>
            </a:r>
            <a:r>
              <a:rPr lang="en-US" sz="3200" dirty="0" smtClean="0">
                <a:solidFill>
                  <a:srgbClr val="FF0000"/>
                </a:solidFill>
                <a:sym typeface="AGA Arabesque"/>
              </a:rPr>
              <a:t></a:t>
            </a:r>
            <a:r>
              <a:rPr lang="ar-SA" sz="3200" dirty="0" smtClean="0">
                <a:solidFill>
                  <a:srgbClr val="FF0000"/>
                </a:solidFill>
              </a:rPr>
              <a:t> </a:t>
            </a:r>
            <a:r>
              <a:rPr lang="ar-SA" sz="3200" dirty="0">
                <a:solidFill>
                  <a:srgbClr val="FF0000"/>
                </a:solidFill>
              </a:rPr>
              <a:t>أن نُنُزِّل الناس منازلهم</a:t>
            </a:r>
            <a:r>
              <a:rPr lang="ar-SA" sz="3200" dirty="0" smtClean="0">
                <a:solidFill>
                  <a:srgbClr val="002060"/>
                </a:solidFill>
              </a:rPr>
              <a:t>". </a:t>
            </a:r>
            <a:r>
              <a:rPr lang="ar-SA" sz="3200" dirty="0">
                <a:solidFill>
                  <a:srgbClr val="002060"/>
                </a:solidFill>
              </a:rPr>
              <a:t>ويؤكد هذا ما فعله النبي </a:t>
            </a:r>
            <a:r>
              <a:rPr lang="en-US" sz="3200" dirty="0">
                <a:solidFill>
                  <a:srgbClr val="002060"/>
                </a:solidFill>
                <a:sym typeface="AGA Arabesque"/>
              </a:rPr>
              <a:t></a:t>
            </a:r>
            <a:r>
              <a:rPr lang="ar-SA" sz="3200" dirty="0" smtClean="0">
                <a:solidFill>
                  <a:srgbClr val="002060"/>
                </a:solidFill>
              </a:rPr>
              <a:t> </a:t>
            </a:r>
            <a:r>
              <a:rPr lang="ar-SA" sz="3200" dirty="0">
                <a:solidFill>
                  <a:srgbClr val="002060"/>
                </a:solidFill>
              </a:rPr>
              <a:t>مع عدي بن حاتم </a:t>
            </a:r>
            <a:r>
              <a:rPr lang="en-US" sz="3000" dirty="0">
                <a:solidFill>
                  <a:srgbClr val="002060"/>
                </a:solidFill>
                <a:sym typeface="AGA Arabesque"/>
              </a:rPr>
              <a:t></a:t>
            </a:r>
            <a:r>
              <a:rPr lang="en-US" sz="3000" dirty="0">
                <a:solidFill>
                  <a:srgbClr val="64A73B">
                    <a:lumMod val="50000"/>
                  </a:srgbClr>
                </a:solidFill>
                <a:sym typeface="AGA Arabesque"/>
              </a:rPr>
              <a:t> </a:t>
            </a:r>
            <a:r>
              <a:rPr lang="ar-SA" sz="3200" dirty="0" smtClean="0">
                <a:solidFill>
                  <a:srgbClr val="002060"/>
                </a:solidFill>
              </a:rPr>
              <a:t>في قصة إسلامه.</a:t>
            </a:r>
          </a:p>
        </p:txBody>
      </p:sp>
    </p:spTree>
    <p:extLst>
      <p:ext uri="{BB962C8B-B14F-4D97-AF65-F5344CB8AC3E}">
        <p14:creationId xmlns:p14="http://schemas.microsoft.com/office/powerpoint/2010/main" val="2585608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463040" y="764704"/>
            <a:ext cx="6853376" cy="4958365"/>
          </a:xfrm>
        </p:spPr>
        <p:txBody>
          <a:bodyPr/>
          <a:lstStyle/>
          <a:p>
            <a:pPr marL="0" indent="0">
              <a:buNone/>
            </a:pPr>
            <a:r>
              <a:rPr lang="ar-SA" dirty="0" smtClean="0"/>
              <a:t>.</a:t>
            </a:r>
            <a:endParaRPr lang="ar-SA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836712"/>
            <a:ext cx="7344816" cy="5328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86451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دبوس تثبيت">
  <a:themeElements>
    <a:clrScheme name="دبوس تثبيت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دبوس تثبيت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دبوس تثبيت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865</TotalTime>
  <Words>2398</Words>
  <Application>Microsoft Office PowerPoint</Application>
  <PresentationFormat>عرض على الشاشة (3:4)‏</PresentationFormat>
  <Paragraphs>187</Paragraphs>
  <Slides>33</Slides>
  <Notes>1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33</vt:i4>
      </vt:variant>
    </vt:vector>
  </HeadingPairs>
  <TitlesOfParts>
    <vt:vector size="34" baseType="lpstr">
      <vt:lpstr>دبوس تثبيت</vt:lpstr>
      <vt:lpstr>            المحاضرة الرابعة</vt:lpstr>
      <vt:lpstr>دعوة الإسلام إلى الأخلاق الفاضلة تقوية للروابط الاجتماعية: </vt:lpstr>
      <vt:lpstr>عرض تقديمي في PowerPoint</vt:lpstr>
      <vt:lpstr>أصناف الأخلاق: 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السبب الخامس  تشريع الإسلام للتكافل الاجتماعي تقوية للروابط: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المحاضرة الرابعة</dc:title>
  <dc:creator>ebtihaj altyb eneel</dc:creator>
  <cp:lastModifiedBy>Toshiba</cp:lastModifiedBy>
  <cp:revision>81</cp:revision>
  <dcterms:created xsi:type="dcterms:W3CDTF">2014-02-18T05:52:46Z</dcterms:created>
  <dcterms:modified xsi:type="dcterms:W3CDTF">2014-02-26T16:11:25Z</dcterms:modified>
</cp:coreProperties>
</file>