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4" r:id="rId2"/>
    <p:sldId id="285" r:id="rId3"/>
    <p:sldId id="286" r:id="rId4"/>
    <p:sldId id="268" r:id="rId5"/>
    <p:sldId id="269" r:id="rId6"/>
    <p:sldId id="282" r:id="rId7"/>
    <p:sldId id="283" r:id="rId8"/>
    <p:sldId id="284" r:id="rId9"/>
    <p:sldId id="270" r:id="rId10"/>
    <p:sldId id="271" r:id="rId11"/>
    <p:sldId id="273" r:id="rId12"/>
    <p:sldId id="275" r:id="rId13"/>
    <p:sldId id="276" r:id="rId14"/>
    <p:sldId id="277" r:id="rId15"/>
    <p:sldId id="278" r:id="rId16"/>
    <p:sldId id="288" r:id="rId17"/>
    <p:sldId id="279" r:id="rId18"/>
    <p:sldId id="287" r:id="rId19"/>
    <p:sldId id="289" r:id="rId20"/>
    <p:sldId id="280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0D2A2-D09A-4C7E-A167-6868AD76F2D6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37196-8A79-4C1F-BCE5-E12B0578F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37196-8A79-4C1F-BCE5-E12B0578FE6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37196-8A79-4C1F-BCE5-E12B0578FE6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37196-8A79-4C1F-BCE5-E12B0578FE6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8D4B10B-2F17-4DAE-8CA0-D3CA460BF1BD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sa/url?sa=i&amp;rct=j&amp;q=&amp;esrc=s&amp;frm=1&amp;source=images&amp;cd=&amp;cad=rja&amp;docid=SzXo5i-5xbZI3M&amp;tbnid=NY4irKaIkYUhLM:&amp;ved=0CAUQjRw&amp;url=http://www.jpnews-sy.com/ar/news.php?id=18436&amp;ei=1CRQUt7ZEayn0wWD4YDwAg&amp;psig=AFQjCNHsjqVu_fb1iwXdwMkB-cVN2vbdyg&amp;ust=1381070354744709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sa/url?sa=i&amp;rct=j&amp;q=&amp;esrc=s&amp;frm=1&amp;source=images&amp;cd=&amp;cad=rja&amp;docid=kpWhxFCl1RC35M&amp;tbnid=HV9Re6tmV8qxiM:&amp;ved=0CAUQjRw&amp;url=http://forum.arabseed.com/showthread.php?t=74501&amp;ei=hCdQUvOkBOWd0AXotIDwCA&amp;psig=AFQjCNFigbS1smmcf8ASrES9Rv06azAZSg&amp;ust=1381070813101668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14401"/>
            <a:ext cx="7772400" cy="1371599"/>
          </a:xfrm>
        </p:spPr>
        <p:txBody>
          <a:bodyPr/>
          <a:lstStyle/>
          <a:p>
            <a:pPr algn="ctr"/>
            <a:r>
              <a:rPr lang="ar-S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د. جهاد البشير</a:t>
            </a:r>
            <a:endParaRPr lang="en-US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438400"/>
            <a:ext cx="7772400" cy="990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ar-SA" sz="6600" b="1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طرق كسب الملكية</a:t>
            </a:r>
            <a:endParaRPr lang="en-US" sz="6600" b="1" dirty="0">
              <a:solidFill>
                <a:srgbClr val="0070C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3314" name="Picture 2" descr="http://www.jpnews-sy.com/ar/images/news/big/18436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429000"/>
            <a:ext cx="4267200" cy="2667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838200"/>
            <a:ext cx="8458200" cy="5812536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الحث على إعمار الأرض والسعي في طلب الرزق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البحث عما يفي بمتطلبات الحياة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البذل في أوجه القربة إلى الله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العمل والكسب هو طريق من طرق التملك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الدليل :</a:t>
            </a:r>
            <a:r>
              <a:rPr lang="ar-SA" dirty="0" smtClean="0"/>
              <a:t> قوله تعالى (</a:t>
            </a:r>
            <a:r>
              <a:rPr lang="ar-SA" dirty="0" err="1" smtClean="0"/>
              <a:t>فاذا</a:t>
            </a:r>
            <a:r>
              <a:rPr lang="ar-SA" dirty="0" smtClean="0"/>
              <a:t> قضيت الصلاة فانتشروا في الأرض وابتغوا من فضل الله )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الدليل من السنة </a:t>
            </a:r>
            <a:r>
              <a:rPr lang="ar-SA" dirty="0" smtClean="0"/>
              <a:t>:عن انس رضي الله عنه أن رسول الله صلى الله عليه وسلم  قال (  ما من مسلم يزرع زرعاً أو يغرس غرساً فيأكل منه طيراً</a:t>
            </a:r>
          </a:p>
          <a:p>
            <a:pPr algn="r" rtl="1">
              <a:buNone/>
            </a:pPr>
            <a:r>
              <a:rPr lang="ar-SA" dirty="0" smtClean="0"/>
              <a:t>أو إنسان أو بهيمة إلا كان له به صدقة )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وجوب الإنفاق على الرجل على من يعولهم بقدر الكفاية من الفرائض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الإثم على عدم الإنفاق</a:t>
            </a:r>
            <a:endParaRPr lang="en-US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5029200" y="457200"/>
            <a:ext cx="3886200" cy="685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الأسباب المشروعة للملكية الخاصة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381001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88736"/>
          </a:xfrm>
        </p:spPr>
        <p:txBody>
          <a:bodyPr/>
          <a:lstStyle/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شرع العمل والكسب وبذل الجهد ووضعت له قواعد وضوابط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لا يجوز للمسلم أن يتعداها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الأصل في المعاملات الحل والإباحة 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dirty="0" smtClean="0"/>
              <a:t>لا يحرم منها إلا ما قام الدليل على تحريمه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أهم أقسام التملك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القسم الأول </a:t>
            </a:r>
            <a:r>
              <a:rPr lang="ar-SA" dirty="0" smtClean="0"/>
              <a:t>: التملك  مقابل عوض :  عقود المعاو ضات  مثال :                </a:t>
            </a:r>
          </a:p>
          <a:p>
            <a:pPr algn="r" rtl="1">
              <a:buNone/>
            </a:pPr>
            <a:r>
              <a:rPr lang="ar-SA" dirty="0" smtClean="0"/>
              <a:t>البيع – الإجارة – السلم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القسم الثاني </a:t>
            </a:r>
            <a:r>
              <a:rPr lang="ar-SA" dirty="0" smtClean="0"/>
              <a:t>: التملك بغير عوض : عقود التبرعات مثال :الوصية  -</a:t>
            </a:r>
          </a:p>
          <a:p>
            <a:pPr algn="r" rtl="1">
              <a:buNone/>
            </a:pPr>
            <a:r>
              <a:rPr lang="ar-SA" dirty="0" smtClean="0"/>
              <a:t>الهبة  – الميراث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القسم الثالث </a:t>
            </a:r>
            <a:r>
              <a:rPr lang="ar-SA" dirty="0" smtClean="0"/>
              <a:t>: التملك بالاستيلاء مثال : إحراز المباح – إحياء الموات </a:t>
            </a:r>
          </a:p>
          <a:p>
            <a:pPr algn="r" rtl="1">
              <a:buNone/>
            </a:pPr>
            <a:r>
              <a:rPr lang="ar-SA" dirty="0" smtClean="0"/>
              <a:t>الصيد – الإحتطاب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53641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rgbClr val="00B050"/>
                </a:solidFill>
              </a:rPr>
              <a:t>أولاً: البيع</a:t>
            </a:r>
            <a:endParaRPr lang="en-US" sz="3000" b="1" u="sng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sz="3000" dirty="0" smtClean="0"/>
              <a:t> </a:t>
            </a:r>
            <a:r>
              <a:rPr lang="ar-SA" sz="3000" b="1" dirty="0" smtClean="0">
                <a:solidFill>
                  <a:schemeClr val="accent1"/>
                </a:solidFill>
              </a:rPr>
              <a:t>لغةً:</a:t>
            </a:r>
            <a:r>
              <a:rPr lang="ar-SA" sz="3000" dirty="0" smtClean="0">
                <a:solidFill>
                  <a:schemeClr val="accent1"/>
                </a:solidFill>
              </a:rPr>
              <a:t> </a:t>
            </a:r>
            <a:r>
              <a:rPr lang="ar-SA" sz="3000" dirty="0" smtClean="0"/>
              <a:t>مقابلة الشيء بالشيء.</a:t>
            </a:r>
            <a:endParaRPr lang="en-US" sz="3000" dirty="0" smtClean="0"/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1"/>
                </a:solidFill>
              </a:rPr>
              <a:t>شرعاً</a:t>
            </a:r>
            <a:r>
              <a:rPr lang="ar-SA" sz="3000" b="1" dirty="0">
                <a:solidFill>
                  <a:schemeClr val="accent1"/>
                </a:solidFill>
              </a:rPr>
              <a:t>: </a:t>
            </a:r>
            <a:r>
              <a:rPr lang="ar-SA" sz="3000" dirty="0"/>
              <a:t>مبادلة المال بالمال تمليكاً وتملكاً.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b="1" u="sng" dirty="0">
                <a:solidFill>
                  <a:schemeClr val="accent1"/>
                </a:solidFill>
              </a:rPr>
              <a:t>مشروعية البيع</a:t>
            </a:r>
            <a:r>
              <a:rPr lang="ar-SA" sz="3000" u="sng" dirty="0">
                <a:solidFill>
                  <a:schemeClr val="accent1"/>
                </a:solidFill>
              </a:rPr>
              <a:t>: </a:t>
            </a:r>
            <a:r>
              <a:rPr lang="ar-SA" sz="3000" dirty="0"/>
              <a:t>بالكتاب والسنة والإجماع.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1"/>
                </a:solidFill>
              </a:rPr>
              <a:t>الدليل: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sz="3000" dirty="0" smtClean="0"/>
              <a:t> من القران:  قال تعالى :(</a:t>
            </a:r>
            <a:r>
              <a:rPr lang="ar-SA" sz="3200" i="1" dirty="0" smtClean="0"/>
              <a:t>وَأَحَلَّ اللَّهُ</a:t>
            </a:r>
            <a:r>
              <a:rPr lang="ar-SA" sz="3200" dirty="0" smtClean="0"/>
              <a:t> البَيْعَ </a:t>
            </a:r>
            <a:r>
              <a:rPr lang="ar-SA" sz="3200" i="1" dirty="0" smtClean="0"/>
              <a:t>وَحَرَّمَ الرِّبَا</a:t>
            </a:r>
            <a:r>
              <a:rPr lang="ar-SA" sz="3000" dirty="0" smtClean="0"/>
              <a:t>).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q"/>
            </a:pPr>
            <a:r>
              <a:rPr lang="ar-SA" sz="3000" dirty="0" smtClean="0"/>
              <a:t> من </a:t>
            </a:r>
            <a:r>
              <a:rPr lang="ar-SA" sz="3000" dirty="0"/>
              <a:t>السنة</a:t>
            </a:r>
            <a:r>
              <a:rPr lang="ar-SA" sz="3000" dirty="0" smtClean="0"/>
              <a:t>:  </a:t>
            </a:r>
            <a:r>
              <a:rPr lang="ar-SA" sz="3000" dirty="0"/>
              <a:t>أن النبي صلى الله عليه وسلم سُئل: أي الكسب أطيب؟ قال: (عمل الرجل بيده وكل بيع مبرور).</a:t>
            </a: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5257800" y="762000"/>
            <a:ext cx="3581400" cy="8382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800" dirty="0" smtClean="0"/>
              <a:t> أهم أسباب الملكية الخاصة</a:t>
            </a:r>
            <a:endParaRPr lang="en-US" sz="28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000" b="1" u="sng" dirty="0">
                <a:solidFill>
                  <a:schemeClr val="accent1"/>
                </a:solidFill>
              </a:rPr>
              <a:t>شروط البيع</a:t>
            </a:r>
            <a:r>
              <a:rPr lang="ar-SA" sz="3000" b="1" dirty="0">
                <a:solidFill>
                  <a:schemeClr val="accent1"/>
                </a:solidFill>
              </a:rPr>
              <a:t>:</a:t>
            </a:r>
            <a:endParaRPr lang="en-US" sz="3000" b="1" dirty="0">
              <a:solidFill>
                <a:schemeClr val="accent1"/>
              </a:solidFill>
            </a:endParaRP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الرضا </a:t>
            </a:r>
            <a:r>
              <a:rPr lang="ar-SA" sz="3000" dirty="0"/>
              <a:t>من المتعاقدين. </a:t>
            </a:r>
            <a:r>
              <a:rPr lang="ar-SA" sz="3000" dirty="0">
                <a:solidFill>
                  <a:schemeClr val="tx2"/>
                </a:solidFill>
              </a:rPr>
              <a:t>الدليل: عن أبي سعيد الخدري رضي الله عنه أن النبي صلى الله عليه وسلم قال: (إنما البيع عن تراضي).</a:t>
            </a:r>
            <a:endParaRPr lang="en-US" sz="3000" dirty="0">
              <a:solidFill>
                <a:schemeClr val="tx2"/>
              </a:solidFill>
            </a:endParaRP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العاقدان حائزي </a:t>
            </a:r>
            <a:r>
              <a:rPr lang="ar-SA" sz="3000" dirty="0"/>
              <a:t>التصرف.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</a:t>
            </a:r>
            <a:r>
              <a:rPr lang="ar-SA" sz="3000" dirty="0"/>
              <a:t>يكون المعقود عليه مالاً </a:t>
            </a:r>
            <a:r>
              <a:rPr lang="ar-SA" sz="3000" dirty="0" smtClean="0"/>
              <a:t>مباح المنفعة من غير ضرورة.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>
                <a:solidFill>
                  <a:schemeClr val="tx2"/>
                </a:solidFill>
              </a:rPr>
              <a:t>الدليل</a:t>
            </a:r>
            <a:r>
              <a:rPr lang="ar-SA" sz="3000" dirty="0">
                <a:solidFill>
                  <a:schemeClr val="tx2"/>
                </a:solidFill>
              </a:rPr>
              <a:t>: قال رسول الله صلى الله عليه وسلم: (إن الله ورسوله حرم بيع الخمر والميتة والخنزير والأصنام).</a:t>
            </a:r>
            <a:endParaRPr lang="en-US" sz="3000" dirty="0">
              <a:solidFill>
                <a:schemeClr val="tx2"/>
              </a:solidFill>
            </a:endParaRP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</a:t>
            </a:r>
            <a:r>
              <a:rPr lang="ar-SA" sz="3000" dirty="0"/>
              <a:t>يكون العاقد مالكاً للمعقود عليه أو مأذوناً له.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</a:t>
            </a:r>
            <a:r>
              <a:rPr lang="ar-SA" sz="3000" dirty="0"/>
              <a:t>يكون المعقود عليه مقدوراً على تسليمه.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</a:t>
            </a:r>
            <a:r>
              <a:rPr lang="ar-SA" sz="3000" dirty="0"/>
              <a:t>يكون المعقود عليه معلوماً لدى المتعاقدين.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</a:t>
            </a:r>
            <a:r>
              <a:rPr lang="ar-SA" sz="3000" dirty="0"/>
              <a:t>يكون الثمن معلوماً للمتعاقدين.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endParaRPr lang="en-US" sz="30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1066800"/>
            <a:ext cx="8229600" cy="76200"/>
          </a:xfrm>
        </p:spPr>
        <p:txBody>
          <a:bodyPr>
            <a:normAutofit fontScale="90000"/>
          </a:bodyPr>
          <a:lstStyle/>
          <a:p>
            <a:pPr algn="r" rtl="1"/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83936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بيع المرابحة </a:t>
            </a:r>
            <a:r>
              <a:rPr lang="ar-SA" b="1" u="sng" dirty="0" err="1" smtClean="0">
                <a:solidFill>
                  <a:srgbClr val="00B050"/>
                </a:solidFill>
              </a:rPr>
              <a:t>للامر</a:t>
            </a:r>
            <a:r>
              <a:rPr lang="ar-SA" b="1" u="sng" dirty="0" smtClean="0">
                <a:solidFill>
                  <a:srgbClr val="00B050"/>
                </a:solidFill>
              </a:rPr>
              <a:t> بالشراء</a:t>
            </a:r>
          </a:p>
          <a:p>
            <a:pPr algn="r" rtl="1">
              <a:buNone/>
            </a:pPr>
            <a:r>
              <a:rPr lang="ar-SA" dirty="0" smtClean="0"/>
              <a:t>تعريفها: أن يتقدم العميل إلى البنك:            </a:t>
            </a:r>
            <a:r>
              <a:rPr lang="ar-SA" u="sng" dirty="0" smtClean="0">
                <a:solidFill>
                  <a:schemeClr val="accent4"/>
                </a:solidFill>
              </a:rPr>
              <a:t>مثال :للبيوع المعاصرة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طالب شراء سلعة معينة </a:t>
            </a:r>
            <a:r>
              <a:rPr lang="ar-SA" dirty="0" smtClean="0">
                <a:solidFill>
                  <a:schemeClr val="accent3"/>
                </a:solidFill>
              </a:rPr>
              <a:t>(سيارة)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بمواصفات محددوه </a:t>
            </a:r>
            <a:r>
              <a:rPr lang="ar-SA" dirty="0" smtClean="0">
                <a:solidFill>
                  <a:schemeClr val="accent3"/>
                </a:solidFill>
              </a:rPr>
              <a:t>(موديل)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على أساس الوعد بشراء السلع مرابحة </a:t>
            </a:r>
            <a:r>
              <a:rPr lang="ar-SA" dirty="0" smtClean="0">
                <a:solidFill>
                  <a:schemeClr val="accent3"/>
                </a:solidFill>
              </a:rPr>
              <a:t>(الربح)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بالنسبة المعينة المتفق عليها </a:t>
            </a:r>
            <a:r>
              <a:rPr lang="ar-SA" dirty="0" smtClean="0">
                <a:solidFill>
                  <a:schemeClr val="accent3"/>
                </a:solidFill>
              </a:rPr>
              <a:t>(25%)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دفع ثمن السلعة بالتقسيط </a:t>
            </a:r>
            <a:r>
              <a:rPr lang="ar-SA" dirty="0" smtClean="0">
                <a:solidFill>
                  <a:schemeClr val="accent3"/>
                </a:solidFill>
              </a:rPr>
              <a:t>( على أقساط)</a:t>
            </a:r>
          </a:p>
          <a:p>
            <a:pPr algn="r" rtl="1">
              <a:buNone/>
            </a:pPr>
            <a:endParaRPr lang="ar-SA" dirty="0" smtClean="0">
              <a:solidFill>
                <a:schemeClr val="accent3"/>
              </a:solidFill>
            </a:endParaRP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نوعها </a:t>
            </a:r>
            <a:r>
              <a:rPr lang="ar-SA" dirty="0" smtClean="0">
                <a:solidFill>
                  <a:srgbClr val="00B050"/>
                </a:solidFill>
              </a:rPr>
              <a:t>:</a:t>
            </a:r>
          </a:p>
          <a:p>
            <a:pPr algn="r" rtl="1">
              <a:buNone/>
            </a:pPr>
            <a:r>
              <a:rPr lang="ar-SA" dirty="0" smtClean="0"/>
              <a:t>من طرق وابتكار البنوك الإسلامية ومارستها البنوك التجارية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الغرض منها: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تحصيل السيولة (النقود 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المهلة في دفع الثمن ( أقساط 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عدم القدرة على الدفع كامل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36336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حكمها :</a:t>
            </a:r>
            <a:r>
              <a:rPr lang="ar-SA" dirty="0" smtClean="0"/>
              <a:t> جائزة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مخالفتها:</a:t>
            </a:r>
          </a:p>
          <a:p>
            <a:pPr algn="r" rtl="1">
              <a:buNone/>
            </a:pPr>
            <a:r>
              <a:rPr lang="ar-SA" dirty="0" smtClean="0"/>
              <a:t>1-عدم امتلاك البنك السلعة (يدفع ثمن السلعة للبائع + زيادة)</a:t>
            </a:r>
          </a:p>
          <a:p>
            <a:pPr algn="r" rtl="1">
              <a:buNone/>
            </a:pPr>
            <a:r>
              <a:rPr lang="ar-SA" dirty="0" smtClean="0"/>
              <a:t>2- إلزام العميل شراء السلعة </a:t>
            </a:r>
            <a:r>
              <a:rPr lang="ar-SA" u="sng" dirty="0" smtClean="0">
                <a:solidFill>
                  <a:schemeClr val="accent3"/>
                </a:solidFill>
              </a:rPr>
              <a:t>يتضمن أمرين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3"/>
                </a:solidFill>
              </a:rPr>
              <a:t>الأول</a:t>
            </a:r>
            <a:r>
              <a:rPr lang="ar-SA" dirty="0" smtClean="0"/>
              <a:t>:  تأثر بالفلسفة الربوية ( المقصود التمويل)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3"/>
                </a:solidFill>
              </a:rPr>
              <a:t>الثاني:  </a:t>
            </a:r>
            <a:r>
              <a:rPr lang="ar-SA" dirty="0" smtClean="0"/>
              <a:t>إلزام العميل بشراء السلعة بعد امتلاك البنك لها </a:t>
            </a:r>
            <a:r>
              <a:rPr lang="ar-SA" u="sng" dirty="0" smtClean="0">
                <a:solidFill>
                  <a:srgbClr val="0070C0"/>
                </a:solidFill>
              </a:rPr>
              <a:t>في حالتين </a:t>
            </a:r>
            <a:r>
              <a:rPr lang="ar-SA" dirty="0" smtClean="0"/>
              <a:t>:</a:t>
            </a:r>
          </a:p>
          <a:p>
            <a:pPr algn="r" rtl="1">
              <a:buNone/>
            </a:pPr>
            <a:r>
              <a:rPr lang="ar-SA" u="sng" dirty="0" smtClean="0">
                <a:solidFill>
                  <a:srgbClr val="0070C0"/>
                </a:solidFill>
              </a:rPr>
              <a:t>الحالة الأولى </a:t>
            </a:r>
            <a:r>
              <a:rPr lang="ar-SA" dirty="0" smtClean="0"/>
              <a:t>: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 يرغم العميل على عقد البيع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ينافي شروط البيع ( عدم الرضا ) </a:t>
            </a:r>
          </a:p>
          <a:p>
            <a:pPr algn="r" rtl="1">
              <a:buNone/>
            </a:pPr>
            <a:r>
              <a:rPr lang="ar-SA" dirty="0" smtClean="0"/>
              <a:t>في قوله تعالى (</a:t>
            </a:r>
            <a:r>
              <a:rPr lang="ar-SA" i="1" dirty="0" smtClean="0"/>
              <a:t>إِلاَّ أَن تَكُونَ</a:t>
            </a:r>
            <a:r>
              <a:rPr lang="ar-SA" dirty="0" smtClean="0"/>
              <a:t> تِجَارَةً </a:t>
            </a:r>
            <a:r>
              <a:rPr lang="ar-SA" i="1" dirty="0" smtClean="0"/>
              <a:t>عَن تَرَاضٍ مِّنكُمْ ) </a:t>
            </a:r>
          </a:p>
          <a:p>
            <a:pPr algn="r" rtl="1">
              <a:buNone/>
            </a:pPr>
            <a:r>
              <a:rPr lang="ar-SA" u="sng" dirty="0" smtClean="0">
                <a:solidFill>
                  <a:srgbClr val="0070C0"/>
                </a:solidFill>
              </a:rPr>
              <a:t>الحالة الثانية </a:t>
            </a:r>
            <a:r>
              <a:rPr lang="ar-SA" dirty="0" smtClean="0"/>
              <a:t>: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يحكم بتملك العميل للسلعة استنادا للاتفاق </a:t>
            </a:r>
            <a:r>
              <a:rPr lang="ar-SA" dirty="0" err="1" smtClean="0"/>
              <a:t>الاول</a:t>
            </a:r>
            <a:r>
              <a:rPr lang="ar-SA" dirty="0" smtClean="0"/>
              <a:t>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وهو بيع ما لا يملك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حكمه ممنوع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762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36336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الدليل </a:t>
            </a:r>
            <a:r>
              <a:rPr lang="ar-SA" dirty="0" smtClean="0"/>
              <a:t>: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 قوله صلى الله عليه وسلم (لا تبع ما ليس عندك)</a:t>
            </a:r>
          </a:p>
          <a:p>
            <a:pPr algn="r" rtl="1">
              <a:buNone/>
            </a:pPr>
            <a:r>
              <a:rPr lang="ar-SA" dirty="0" smtClean="0"/>
              <a:t>3- يؤدي إلى بيع العينة وهو ممنوع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3"/>
                </a:solidFill>
              </a:rPr>
              <a:t>مثال</a:t>
            </a:r>
          </a:p>
          <a:p>
            <a:pPr algn="r" rtl="1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البنك          التاجر- يستلم العميل (مشتري )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0070C0"/>
                </a:solidFill>
              </a:rPr>
              <a:t> البنك – العميل (بائع) – التاجر     </a:t>
            </a:r>
          </a:p>
          <a:p>
            <a:pPr algn="r" rtl="1">
              <a:buNone/>
            </a:pPr>
            <a:r>
              <a:rPr lang="ar-SA" dirty="0" smtClean="0"/>
              <a:t>4- التساهل في القبض ( لا يقبض البنك قبضا حقيقيا ولا حكميا )</a:t>
            </a:r>
          </a:p>
          <a:p>
            <a:pPr algn="r" rtl="1">
              <a:buNone/>
            </a:pPr>
            <a:r>
              <a:rPr lang="ar-SA" dirty="0" smtClean="0"/>
              <a:t>يؤدي إلى بيع المبيع قبل قبضه. </a:t>
            </a:r>
          </a:p>
          <a:p>
            <a:pPr algn="r" rtl="1">
              <a:buNone/>
            </a:pPr>
            <a:r>
              <a:rPr lang="ar-SA" u="sng" dirty="0" smtClean="0">
                <a:solidFill>
                  <a:schemeClr val="accent3"/>
                </a:solidFill>
              </a:rPr>
              <a:t>حكمه : </a:t>
            </a:r>
            <a:r>
              <a:rPr lang="ar-SA" dirty="0" smtClean="0"/>
              <a:t>النهي عنه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3"/>
                </a:solidFill>
              </a:rPr>
              <a:t>الدليل </a:t>
            </a:r>
            <a:r>
              <a:rPr lang="ar-SA" dirty="0" smtClean="0"/>
              <a:t>: الحديث ( من ابتاع طعام فلا يبعه حتى يستوفيه)</a:t>
            </a:r>
          </a:p>
          <a:p>
            <a:pPr algn="r" rtl="1">
              <a:buFont typeface="Wingdings" pitchFamily="2" charset="2"/>
              <a:buChar char="q"/>
            </a:pPr>
            <a:r>
              <a:rPr lang="ar-SA" dirty="0" smtClean="0"/>
              <a:t>يجب الحذر في التعامل بالمرابحة  للآمر بالشراء حتى لا يقع في المخالفات 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سهم إلى اليسار 4"/>
          <p:cNvSpPr/>
          <p:nvPr/>
        </p:nvSpPr>
        <p:spPr>
          <a:xfrm flipV="1">
            <a:off x="6629400" y="2895600"/>
            <a:ext cx="6858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96000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1"/>
                </a:solidFill>
              </a:rPr>
              <a:t>تعريف </a:t>
            </a:r>
            <a:r>
              <a:rPr lang="ar-SA" sz="3000" b="1" dirty="0">
                <a:solidFill>
                  <a:schemeClr val="accent1"/>
                </a:solidFill>
              </a:rPr>
              <a:t>السلم: </a:t>
            </a:r>
            <a:r>
              <a:rPr lang="ar-SA" sz="3000" dirty="0"/>
              <a:t>عقد على موصوف في </a:t>
            </a:r>
            <a:r>
              <a:rPr lang="ar-SA" sz="3000" dirty="0" smtClean="0"/>
              <a:t>الذمة مؤجل </a:t>
            </a:r>
            <a:r>
              <a:rPr lang="ar-SA" sz="3000" dirty="0"/>
              <a:t>بثمن مقبوض في مجلس العقد.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b="1" dirty="0">
                <a:solidFill>
                  <a:schemeClr val="accent1"/>
                </a:solidFill>
              </a:rPr>
              <a:t>مشروعية السلم: </a:t>
            </a:r>
            <a:r>
              <a:rPr lang="ar-SA" sz="3000" dirty="0"/>
              <a:t>جائز بالكتاب والسنة والإجماع.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b="1" dirty="0">
                <a:solidFill>
                  <a:schemeClr val="accent1"/>
                </a:solidFill>
              </a:rPr>
              <a:t>الدليل: </a:t>
            </a:r>
            <a:r>
              <a:rPr lang="ar-SA" sz="3000" dirty="0"/>
              <a:t>قوله تعالى: </a:t>
            </a:r>
            <a:r>
              <a:rPr lang="ar-SA" sz="3000" dirty="0" smtClean="0"/>
              <a:t>(</a:t>
            </a:r>
            <a:r>
              <a:rPr lang="ar-SA" sz="3200" i="1" dirty="0" smtClean="0"/>
              <a:t>يَا أَيُّهَا الَّذِينَ آمَنُواْ إِذَا تَدَايَنتُم بِدَيْنٍ إِلَى أَجَلٍ مُّسَمًّى فَاكْتُبُوهُ</a:t>
            </a:r>
            <a:r>
              <a:rPr lang="ar-SA" sz="3000" dirty="0" smtClean="0"/>
              <a:t>).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b="1" dirty="0">
                <a:solidFill>
                  <a:schemeClr val="accent1"/>
                </a:solidFill>
              </a:rPr>
              <a:t>حكم السلم: </a:t>
            </a:r>
            <a:r>
              <a:rPr lang="ar-SA" sz="3000" dirty="0"/>
              <a:t>جائز</a:t>
            </a:r>
            <a:r>
              <a:rPr lang="ar-SA" sz="3000" dirty="0" smtClean="0"/>
              <a:t>.</a:t>
            </a:r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1"/>
                </a:solidFill>
              </a:rPr>
              <a:t>شروط السلم</a:t>
            </a:r>
            <a:r>
              <a:rPr lang="ar-SA" sz="3000" b="1" dirty="0" smtClean="0">
                <a:solidFill>
                  <a:schemeClr val="accent1"/>
                </a:solidFill>
              </a:rPr>
              <a:t>:</a:t>
            </a:r>
            <a:endParaRPr lang="en-US" sz="3000" b="1" dirty="0" smtClean="0">
              <a:solidFill>
                <a:schemeClr val="accent1"/>
              </a:solidFill>
            </a:endParaRPr>
          </a:p>
          <a:p>
            <a:pPr marL="0" indent="0" algn="just" rtl="1">
              <a:buNone/>
            </a:pPr>
            <a:r>
              <a:rPr lang="ar-SA" sz="3000" u="sng" dirty="0" smtClean="0"/>
              <a:t>- إضافة شروط البيع</a:t>
            </a:r>
            <a:endParaRPr lang="en-US" sz="3000" u="sng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 تسليم رأس مال السلم في مجلس العقد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 ذكر وصف المسلّم فيه وجنسه وقدره.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يكون المُسلم فيه ديناً موصوفاً في الذمة.</a:t>
            </a:r>
            <a:endParaRPr lang="en-US" sz="3000" dirty="0" smtClean="0"/>
          </a:p>
          <a:p>
            <a:pPr marL="0" indent="0" algn="just" rtl="1">
              <a:buNone/>
            </a:pPr>
            <a:endParaRPr lang="en-US" sz="3000" dirty="0" smtClean="0"/>
          </a:p>
          <a:p>
            <a:pPr marL="0" indent="0" algn="just" rtl="1">
              <a:buFont typeface="Wingdings" pitchFamily="2" charset="2"/>
              <a:buChar char="v"/>
            </a:pPr>
            <a:endParaRPr lang="en-US" sz="3000" dirty="0" smtClean="0"/>
          </a:p>
          <a:p>
            <a:pPr marL="0" indent="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6477000" y="228600"/>
            <a:ext cx="2057400" cy="685800"/>
          </a:xfrm>
          <a:prstGeom prst="flowChartPunched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200" b="1" dirty="0" smtClean="0">
                <a:solidFill>
                  <a:srgbClr val="00B050"/>
                </a:solidFill>
              </a:rPr>
              <a:t>ثانياً: السلم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534400" cy="5867400"/>
          </a:xfrm>
        </p:spPr>
        <p:txBody>
          <a:bodyPr>
            <a:noAutofit/>
          </a:bodyPr>
          <a:lstStyle/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يكون المٌسلم فيه مما يمكن ضبط صفاته </a:t>
            </a:r>
            <a:r>
              <a:rPr lang="ar-SA" sz="3000" dirty="0"/>
              <a:t>التي يختلف الثمن باختلافها.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أن </a:t>
            </a:r>
            <a:r>
              <a:rPr lang="ar-SA" sz="3000" dirty="0"/>
              <a:t>يكون </a:t>
            </a:r>
            <a:r>
              <a:rPr lang="ar-SA" sz="3000" dirty="0" smtClean="0"/>
              <a:t>المٌسلم </a:t>
            </a:r>
            <a:r>
              <a:rPr lang="ar-SA" sz="3000" dirty="0"/>
              <a:t>فيه مؤجلاً </a:t>
            </a:r>
            <a:r>
              <a:rPr lang="ar-SA" sz="3000" dirty="0" smtClean="0"/>
              <a:t>أجلاً  معلوماً</a:t>
            </a:r>
            <a:r>
              <a:rPr lang="ar-SA" sz="3000" dirty="0"/>
              <a:t>.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وجود المٌسلم </a:t>
            </a:r>
            <a:r>
              <a:rPr lang="ar-SA" sz="3000" dirty="0"/>
              <a:t>فيه وقت حلول العقد</a:t>
            </a:r>
            <a:r>
              <a:rPr lang="ar-SA" sz="3000" dirty="0" smtClean="0"/>
              <a:t>.</a:t>
            </a:r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1"/>
                </a:solidFill>
              </a:rPr>
              <a:t>ال</a:t>
            </a:r>
            <a:r>
              <a:rPr lang="ar-SA" sz="3000" b="1" u="sng" dirty="0" smtClean="0">
                <a:solidFill>
                  <a:schemeClr val="accent1"/>
                </a:solidFill>
              </a:rPr>
              <a:t>حكمة من مشروعية السلم</a:t>
            </a:r>
            <a:r>
              <a:rPr lang="ar-SA" sz="3000" b="1" dirty="0" smtClean="0">
                <a:solidFill>
                  <a:schemeClr val="accent1"/>
                </a:solidFill>
              </a:rPr>
              <a:t>:</a:t>
            </a:r>
            <a:endParaRPr lang="en-US" sz="3000" b="1" dirty="0" smtClean="0">
              <a:solidFill>
                <a:schemeClr val="accent1"/>
              </a:solidFill>
            </a:endParaRP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تقتضي حاجة المحتاج.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انتفاع التاجر لرخص السلعة.</a:t>
            </a:r>
            <a:endParaRPr lang="en-US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عدم وجود الضرر للطرفين.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عدم اللجوء إلى الربا.</a:t>
            </a:r>
            <a:endParaRPr lang="en-US" sz="30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مصالح الناس تقتضي ذلك.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الانتفاع بالنقود الحاضرة.</a:t>
            </a:r>
            <a:endParaRPr lang="en-US" sz="3000" dirty="0" smtClean="0"/>
          </a:p>
          <a:p>
            <a:pPr marL="0" indent="0" algn="just" rtl="1">
              <a:buNone/>
            </a:pPr>
            <a:endParaRPr lang="en-US" sz="3000" dirty="0" smtClean="0"/>
          </a:p>
          <a:p>
            <a:pPr marL="0" indent="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686800" cy="58975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endParaRPr lang="ar-SA" sz="2400" dirty="0" smtClean="0"/>
          </a:p>
          <a:p>
            <a:pPr marL="0" indent="0" algn="just" rtl="1">
              <a:buNone/>
            </a:pPr>
            <a:endParaRPr lang="ar-SA" sz="2400" dirty="0" smtClean="0"/>
          </a:p>
          <a:p>
            <a:pPr marL="0" indent="0" algn="just" rtl="1">
              <a:buNone/>
            </a:pPr>
            <a:r>
              <a:rPr lang="ar-SA" sz="2400" b="1" dirty="0" smtClean="0">
                <a:solidFill>
                  <a:schemeClr val="accent1"/>
                </a:solidFill>
              </a:rPr>
              <a:t>تعريف</a:t>
            </a:r>
            <a:r>
              <a:rPr lang="ar-SA" sz="2400" b="1" dirty="0">
                <a:solidFill>
                  <a:schemeClr val="accent1"/>
                </a:solidFill>
              </a:rPr>
              <a:t>: </a:t>
            </a:r>
            <a:r>
              <a:rPr lang="ar-SA" sz="2400" dirty="0"/>
              <a:t>عقد على منفعة مباحة معلومة بشروط معينة.</a:t>
            </a:r>
            <a:endParaRPr lang="en-US" sz="2400" dirty="0"/>
          </a:p>
          <a:p>
            <a:pPr marL="0" indent="0" algn="just" rtl="1">
              <a:buNone/>
            </a:pPr>
            <a:r>
              <a:rPr lang="ar-SA" sz="2400" b="1" dirty="0">
                <a:solidFill>
                  <a:schemeClr val="accent1"/>
                </a:solidFill>
              </a:rPr>
              <a:t>مشروعيتها</a:t>
            </a:r>
            <a:r>
              <a:rPr lang="ar-SA" sz="2400" dirty="0">
                <a:solidFill>
                  <a:schemeClr val="accent1"/>
                </a:solidFill>
              </a:rPr>
              <a:t>: </a:t>
            </a:r>
            <a:r>
              <a:rPr lang="ar-SA" sz="2400" dirty="0"/>
              <a:t>الإجارة مشروعة في الكتاب والسنة والإجماع.</a:t>
            </a:r>
            <a:endParaRPr lang="en-US" sz="2400" dirty="0"/>
          </a:p>
          <a:p>
            <a:pPr marL="0" indent="0" algn="just" rtl="1">
              <a:buNone/>
            </a:pPr>
            <a:r>
              <a:rPr lang="ar-SA" sz="2400" b="1" dirty="0">
                <a:solidFill>
                  <a:schemeClr val="accent1"/>
                </a:solidFill>
              </a:rPr>
              <a:t>الدليل</a:t>
            </a:r>
            <a:r>
              <a:rPr lang="ar-SA" sz="2400" dirty="0"/>
              <a:t> قوله تعالى</a:t>
            </a:r>
            <a:r>
              <a:rPr lang="ar-SA" sz="2400" dirty="0" smtClean="0"/>
              <a:t>: {قَالَ لَوْ شِئْتَ لاتَّخَذْتَ عَلَيْهِ أَجْراً}.</a:t>
            </a:r>
            <a:endParaRPr lang="en-US" sz="2400" dirty="0"/>
          </a:p>
          <a:p>
            <a:pPr marL="0" indent="0" algn="just" rtl="1">
              <a:buNone/>
            </a:pPr>
            <a:r>
              <a:rPr lang="ar-SA" sz="2400" b="1" dirty="0">
                <a:solidFill>
                  <a:schemeClr val="accent1"/>
                </a:solidFill>
              </a:rPr>
              <a:t>حكم الإجارة: </a:t>
            </a:r>
            <a:r>
              <a:rPr lang="ar-SA" sz="2400" dirty="0"/>
              <a:t>جائزة.</a:t>
            </a:r>
            <a:endParaRPr lang="en-US" sz="2400" dirty="0"/>
          </a:p>
          <a:p>
            <a:pPr marL="0" indent="0" algn="just" rtl="1">
              <a:buNone/>
            </a:pPr>
            <a:r>
              <a:rPr lang="ar-SA" sz="2400" b="1" dirty="0">
                <a:solidFill>
                  <a:schemeClr val="accent1"/>
                </a:solidFill>
              </a:rPr>
              <a:t>دليل الإجماع</a:t>
            </a:r>
            <a:r>
              <a:rPr lang="ar-SA" sz="2400" dirty="0">
                <a:solidFill>
                  <a:schemeClr val="accent1"/>
                </a:solidFill>
              </a:rPr>
              <a:t>: </a:t>
            </a:r>
            <a:r>
              <a:rPr lang="ar-SA" sz="2400" dirty="0"/>
              <a:t>أجمع الفقهاء على مشروعية الإجارة وصحتها.</a:t>
            </a:r>
            <a:endParaRPr lang="en-US" sz="2400" dirty="0"/>
          </a:p>
          <a:p>
            <a:pPr marL="0" indent="0" algn="just" rtl="1">
              <a:buNone/>
            </a:pPr>
            <a:r>
              <a:rPr lang="ar-SA" sz="2400" b="1" u="sng" dirty="0">
                <a:solidFill>
                  <a:schemeClr val="accent1"/>
                </a:solidFill>
              </a:rPr>
              <a:t>شروط عقد الإجارة</a:t>
            </a:r>
            <a:r>
              <a:rPr lang="ar-SA" sz="2400" b="1" dirty="0"/>
              <a:t>: </a:t>
            </a:r>
            <a:endParaRPr lang="ar-SA" sz="2400" b="1" dirty="0" smtClean="0"/>
          </a:p>
          <a:p>
            <a:pPr marL="0" indent="0" algn="just" rtl="1">
              <a:buFont typeface="Wingdings" pitchFamily="2" charset="2"/>
              <a:buChar char="q"/>
            </a:pPr>
            <a:r>
              <a:rPr lang="ar-SA" sz="2400" dirty="0" smtClean="0"/>
              <a:t>جائز </a:t>
            </a:r>
            <a:r>
              <a:rPr lang="ar-SA" sz="2400" dirty="0"/>
              <a:t>التصرف</a:t>
            </a:r>
            <a:r>
              <a:rPr lang="ar-SA" sz="2400" dirty="0" smtClean="0"/>
              <a:t>.( الحر – البالغ -  الرشيد )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sz="2400" dirty="0" smtClean="0"/>
              <a:t> معرفة </a:t>
            </a:r>
            <a:r>
              <a:rPr lang="ar-SA" sz="2400" dirty="0"/>
              <a:t>المنفعة والأجرة.</a:t>
            </a:r>
            <a:endParaRPr lang="en-US" sz="2400" dirty="0"/>
          </a:p>
          <a:p>
            <a:pPr marL="0" indent="0" algn="just" rtl="1">
              <a:buFont typeface="Wingdings" pitchFamily="2" charset="2"/>
              <a:buChar char="q"/>
            </a:pPr>
            <a:r>
              <a:rPr lang="ar-SA" sz="2400" dirty="0" smtClean="0"/>
              <a:t>أن تكون العين المؤجرة مما يمكن الانتفاع بها مع بقاء أصلها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sz="2400" dirty="0" smtClean="0"/>
              <a:t> أن تكون المنفعة مباحة </a:t>
            </a:r>
          </a:p>
          <a:p>
            <a:pPr marL="0" indent="0" algn="just" rtl="1">
              <a:buFont typeface="Wingdings" pitchFamily="2" charset="2"/>
              <a:buChar char="q"/>
            </a:pPr>
            <a:endParaRPr lang="ar-SA" sz="2400" dirty="0" smtClean="0"/>
          </a:p>
          <a:p>
            <a:pPr marL="0" indent="0" algn="just" rtl="1">
              <a:buFont typeface="Wingdings" pitchFamily="2" charset="2"/>
              <a:buChar char="q"/>
            </a:pPr>
            <a:endParaRPr lang="en-US" sz="2400" dirty="0" smtClean="0"/>
          </a:p>
          <a:p>
            <a:pPr marL="0" indent="0" algn="just" rtl="1">
              <a:buNone/>
            </a:pPr>
            <a:endParaRPr lang="en-US" sz="2400" dirty="0"/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6629400" y="685800"/>
            <a:ext cx="2057400" cy="685800"/>
          </a:xfrm>
          <a:prstGeom prst="flowChartPunchedTap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ثالثاً: الإجارة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990600"/>
            <a:ext cx="8229600" cy="1524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31536"/>
          </a:xfrm>
        </p:spPr>
        <p:txBody>
          <a:bodyPr/>
          <a:lstStyle/>
          <a:p>
            <a:pPr marL="0" indent="0" algn="just" rtl="1">
              <a:buNone/>
            </a:pPr>
            <a:r>
              <a:rPr lang="ar-SA" b="1" dirty="0" smtClean="0">
                <a:solidFill>
                  <a:schemeClr val="accent1"/>
                </a:solidFill>
              </a:rPr>
              <a:t>مثال الإجارة المنتهية بالتمليك: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dirty="0" smtClean="0"/>
              <a:t>بيع السيارة من الشركات بالأقساط.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dirty="0" smtClean="0"/>
              <a:t>العقد المبرم عقد إجارة (المؤجر – المستأجر).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dirty="0" smtClean="0"/>
              <a:t>عند انتهاء الأجل يصبح العقد عقد تمليك (المشتري – البائع).</a:t>
            </a:r>
          </a:p>
          <a:p>
            <a:pPr marL="0" indent="0" algn="just" rtl="1">
              <a:buNone/>
            </a:pPr>
            <a:endParaRPr lang="ar-SA" dirty="0" smtClean="0"/>
          </a:p>
          <a:p>
            <a:pPr marL="0" indent="0" algn="just" rtl="1">
              <a:buNone/>
            </a:pPr>
            <a:endParaRPr lang="en-US" dirty="0" smtClean="0"/>
          </a:p>
          <a:p>
            <a:pPr marL="0" indent="0" algn="just" rtl="1">
              <a:buNone/>
            </a:pPr>
            <a:endParaRPr lang="en-US" b="1" u="sng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أولاً: الربا</a:t>
            </a:r>
            <a:endParaRPr lang="en-US" b="1" u="sng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b="1" u="sng" dirty="0" smtClean="0"/>
              <a:t>لغةً</a:t>
            </a:r>
            <a:r>
              <a:rPr lang="ar-SA" dirty="0" smtClean="0"/>
              <a:t>: النماء والزيادة يقال ربا الشيء إذا زاد ونما.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/>
              <a:t>اصطلاحاً:</a:t>
            </a:r>
            <a:r>
              <a:rPr lang="ar-SA" dirty="0" smtClean="0"/>
              <a:t> هو زيادة في أشياء ونسأ في أشياء جاء الشرع بتحريمها.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تمرير أفقي 3"/>
          <p:cNvSpPr/>
          <p:nvPr/>
        </p:nvSpPr>
        <p:spPr>
          <a:xfrm>
            <a:off x="5867400" y="3505200"/>
            <a:ext cx="2743200" cy="838200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الأسباب المحرمة في كسب الملكية الخاصة</a:t>
            </a:r>
            <a:endParaRPr lang="en-US" sz="2000" b="1" dirty="0"/>
          </a:p>
        </p:txBody>
      </p:sp>
    </p:spTree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914400"/>
            <a:ext cx="8229600" cy="2286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257800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أنواع الربا</a:t>
            </a:r>
            <a:r>
              <a:rPr lang="en-US" b="1" u="sng" dirty="0" smtClean="0">
                <a:solidFill>
                  <a:srgbClr val="00B050"/>
                </a:solidFill>
              </a:rPr>
              <a:t>  </a:t>
            </a:r>
            <a:r>
              <a:rPr lang="ar-SA" b="1" dirty="0" smtClean="0">
                <a:solidFill>
                  <a:srgbClr val="00B050"/>
                </a:solidFill>
              </a:rPr>
              <a:t>(نوعين):</a:t>
            </a:r>
            <a:endParaRPr lang="en-US" b="1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chemeClr val="accent4"/>
                </a:solidFill>
              </a:rPr>
              <a:t>1</a:t>
            </a:r>
            <a:r>
              <a:rPr lang="en-US" b="1" u="sng" dirty="0" smtClean="0">
                <a:solidFill>
                  <a:schemeClr val="accent4"/>
                </a:solidFill>
              </a:rPr>
              <a:t>-</a:t>
            </a:r>
            <a:r>
              <a:rPr lang="ar-SA" b="1" u="sng" dirty="0" smtClean="0">
                <a:solidFill>
                  <a:schemeClr val="accent4"/>
                </a:solidFill>
              </a:rPr>
              <a:t> ربا الدَين: </a:t>
            </a:r>
            <a:r>
              <a:rPr lang="ar-SA" dirty="0" smtClean="0"/>
              <a:t>وله صور: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 الزيادة في الدين مقابل الزيادة في الأجل.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u="sng" dirty="0" smtClean="0">
                <a:solidFill>
                  <a:srgbClr val="0070C0"/>
                </a:solidFill>
              </a:rPr>
              <a:t>تعريفه: </a:t>
            </a:r>
            <a:r>
              <a:rPr lang="ar-SA" dirty="0" smtClean="0"/>
              <a:t>تحديد أجل الدين بعد حلوله بشرط الزيادة في مقدار الدين ويسمى ربا الجاهلية (إما أن تقضي إما أن تربي).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الزيادة المشروطة.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chemeClr val="accent4"/>
                </a:solidFill>
              </a:rPr>
              <a:t>2- ربا البيع: </a:t>
            </a:r>
            <a:r>
              <a:rPr lang="ar-SA" dirty="0" smtClean="0"/>
              <a:t>بيع ربوي بمثله متفاضلاً حالاً أو آجلاً.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u="sng" dirty="0" smtClean="0">
                <a:solidFill>
                  <a:srgbClr val="0070C0"/>
                </a:solidFill>
              </a:rPr>
              <a:t>الدليل </a:t>
            </a:r>
            <a:r>
              <a:rPr lang="ar-SA" dirty="0" smtClean="0"/>
              <a:t>حديث عبادة بن الصامت رضي الله عنه: (الذهب بالذهب والفضة بالفضة والبر بالبر، والشعير بالشعير، والتمر بالتمر والملح بالملح مثلاً بمثل سواء بسواء يداً بيد).</a:t>
            </a:r>
          </a:p>
          <a:p>
            <a:pPr marL="0" indent="0" algn="just" rtl="1">
              <a:buNone/>
            </a:pPr>
            <a:endParaRPr lang="en-US" dirty="0" smtClean="0"/>
          </a:p>
          <a:p>
            <a:pPr marL="0" indent="0" algn="just" rt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36336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علة الربا في الأصناف الأربعة :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dirty="0" smtClean="0"/>
              <a:t>الطعم والكيل والوزن.</a:t>
            </a:r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علة الربا في الذهب والفضة :</a:t>
            </a:r>
          </a:p>
          <a:p>
            <a:pPr marL="0" indent="0" algn="just" rtl="1">
              <a:buNone/>
            </a:pPr>
            <a:r>
              <a:rPr lang="ar-SA" dirty="0" smtClean="0"/>
              <a:t>الثمنية.</a:t>
            </a:r>
            <a:endParaRPr lang="en-US" dirty="0" smtClean="0"/>
          </a:p>
          <a:p>
            <a:pPr marL="0" indent="0" algn="just" rtl="1">
              <a:buNone/>
            </a:pPr>
            <a:endParaRPr lang="ar-SA" b="1" u="sng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ضوابط التعامل بالأجناس الربوية:</a:t>
            </a:r>
            <a:endParaRPr lang="en-US" b="1" u="sng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dirty="0" smtClean="0"/>
              <a:t>1- بيع جنس ربوي بمثله (ذهب بذهب): </a:t>
            </a:r>
          </a:p>
          <a:p>
            <a:pPr marL="0" indent="0" algn="just" rtl="1">
              <a:buNone/>
            </a:pPr>
            <a:r>
              <a:rPr lang="ar-SA" u="sng" dirty="0" smtClean="0">
                <a:solidFill>
                  <a:schemeClr val="accent4"/>
                </a:solidFill>
              </a:rPr>
              <a:t>يشترط لجواز هذه الحالة</a:t>
            </a:r>
            <a:r>
              <a:rPr lang="ar-SA" dirty="0" smtClean="0"/>
              <a:t>: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q"/>
            </a:pPr>
            <a:r>
              <a:rPr lang="ar-SA" dirty="0" smtClean="0"/>
              <a:t>التماثل في القدر بين الجنسين. 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dirty="0" smtClean="0"/>
              <a:t>التقابض في مجلس العقد.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dirty="0" smtClean="0"/>
              <a:t>2- بيع جنس ربوي بجنس ربوي آخر (بيع بر بشعير):</a:t>
            </a:r>
          </a:p>
          <a:p>
            <a:pPr marL="0" indent="0" algn="just" rtl="1">
              <a:buNone/>
            </a:pPr>
            <a:r>
              <a:rPr lang="ar-SA" dirty="0" smtClean="0"/>
              <a:t> </a:t>
            </a:r>
            <a:r>
              <a:rPr lang="ar-SA" u="sng" dirty="0" smtClean="0">
                <a:solidFill>
                  <a:schemeClr val="accent4"/>
                </a:solidFill>
              </a:rPr>
              <a:t>يشترط لجواز هذه الحالة: </a:t>
            </a:r>
          </a:p>
          <a:p>
            <a:pPr marL="0" indent="0" algn="just" rtl="1">
              <a:buFont typeface="Wingdings" pitchFamily="2" charset="2"/>
              <a:buChar char="q"/>
            </a:pPr>
            <a:r>
              <a:rPr lang="ar-SA" dirty="0" smtClean="0"/>
              <a:t>التقابض في مجلس العقد.</a:t>
            </a:r>
            <a:endParaRPr lang="en-US" dirty="0" smtClean="0"/>
          </a:p>
          <a:p>
            <a:pPr marL="0" indent="0" algn="just" rt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914400"/>
            <a:ext cx="8229600" cy="2286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83936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حكم الربا</a:t>
            </a:r>
            <a:r>
              <a:rPr lang="ar-SA" b="1" dirty="0" smtClean="0"/>
              <a:t>: حرام</a:t>
            </a:r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الدليل</a:t>
            </a:r>
            <a:r>
              <a:rPr lang="ar-SA" b="1" u="sng" dirty="0" smtClean="0"/>
              <a:t> : (يأيها الذين امنوا اتقوا الله وذروا ما بقى من الربا </a:t>
            </a:r>
            <a:r>
              <a:rPr lang="ar-SA" b="1" u="sng" dirty="0" err="1" smtClean="0"/>
              <a:t>ان</a:t>
            </a:r>
            <a:r>
              <a:rPr lang="ar-SA" b="1" u="sng" dirty="0" smtClean="0"/>
              <a:t> كنتم مؤمنين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dirty="0" smtClean="0"/>
              <a:t>ا</a:t>
            </a:r>
            <a:r>
              <a:rPr lang="ar-SA" dirty="0" smtClean="0">
                <a:solidFill>
                  <a:srgbClr val="C00000"/>
                </a:solidFill>
              </a:rPr>
              <a:t>لدليل</a:t>
            </a:r>
            <a:r>
              <a:rPr lang="ar-SA" dirty="0" smtClean="0"/>
              <a:t> قوله تعالى: (</a:t>
            </a:r>
            <a:r>
              <a:rPr lang="ar-SA" i="1" dirty="0" smtClean="0"/>
              <a:t>الَّذِينَ يَأْكُلُونَ الرِّبَا لا يَقُومُونَ إِلا كَمَا يَقُومُ الَّذِي يَتَخَبَّطُهُ الشَّيْطَانُ</a:t>
            </a:r>
            <a:r>
              <a:rPr lang="ar-SA" dirty="0" smtClean="0"/>
              <a:t> مِنَ </a:t>
            </a:r>
            <a:r>
              <a:rPr lang="ar-SA" i="1" dirty="0" smtClean="0"/>
              <a:t>الْمَسِّ</a:t>
            </a:r>
            <a:r>
              <a:rPr lang="ar-SA" dirty="0" smtClean="0"/>
              <a:t>).</a:t>
            </a:r>
            <a:endParaRPr lang="en-US" dirty="0" smtClean="0"/>
          </a:p>
          <a:p>
            <a:pPr marL="0" indent="0" algn="just" rtl="1">
              <a:buNone/>
            </a:pPr>
            <a:endParaRPr lang="ar-SA" dirty="0" smtClean="0"/>
          </a:p>
          <a:p>
            <a:pPr marL="0" indent="0" algn="just" rtl="1">
              <a:buNone/>
            </a:pPr>
            <a:r>
              <a:rPr lang="ar-SA" dirty="0" smtClean="0">
                <a:solidFill>
                  <a:srgbClr val="C00000"/>
                </a:solidFill>
              </a:rPr>
              <a:t>الدليل من السنة </a:t>
            </a:r>
            <a:r>
              <a:rPr lang="ar-SA" dirty="0" smtClean="0"/>
              <a:t>: عن جابر رضي الله قال :لعن رسول الله صلى الله عليه </a:t>
            </a:r>
          </a:p>
          <a:p>
            <a:pPr marL="0" indent="0" algn="just" rtl="1">
              <a:buNone/>
            </a:pPr>
            <a:r>
              <a:rPr lang="ar-SA" dirty="0" smtClean="0"/>
              <a:t>آكل الربا وموكله وكاتبه وشاهديه وقال هم سواء )</a:t>
            </a:r>
          </a:p>
          <a:p>
            <a:pPr marL="0" indent="0" algn="just" rtl="1">
              <a:buNone/>
            </a:pPr>
            <a:endParaRPr lang="ar-SA" dirty="0" smtClean="0"/>
          </a:p>
          <a:p>
            <a:pPr marL="0" indent="0" algn="just" rtl="1">
              <a:buNone/>
            </a:pPr>
            <a:r>
              <a:rPr lang="ar-SA" dirty="0" smtClean="0">
                <a:solidFill>
                  <a:srgbClr val="C00000"/>
                </a:solidFill>
              </a:rPr>
              <a:t>الإجماع </a:t>
            </a:r>
            <a:r>
              <a:rPr lang="ar-SA" dirty="0" smtClean="0"/>
              <a:t>: أجمع المسلمون على تحريم الربا</a:t>
            </a:r>
          </a:p>
          <a:p>
            <a:pPr marL="0" indent="0" algn="just" rt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88736"/>
          </a:xfrm>
        </p:spPr>
        <p:txBody>
          <a:bodyPr/>
          <a:lstStyle/>
          <a:p>
            <a:pPr marL="0" indent="0" algn="just" rtl="1">
              <a:buNone/>
            </a:pPr>
            <a:r>
              <a:rPr lang="ar-SA" u="sng" dirty="0" smtClean="0"/>
              <a:t>:</a:t>
            </a:r>
            <a:endParaRPr lang="en-US" u="sng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 الابتعاد عن الظلم وأكل أموال الناس بالباطل.</a:t>
            </a:r>
          </a:p>
          <a:p>
            <a:pPr marL="0" indent="0" algn="just" rtl="1">
              <a:buFont typeface="Wingdings" pitchFamily="2" charset="2"/>
              <a:buChar char="v"/>
            </a:pP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الربا طريق للكسل والبطالة.</a:t>
            </a:r>
          </a:p>
          <a:p>
            <a:pPr marL="0" indent="0" algn="just" rtl="1">
              <a:buFont typeface="Wingdings" pitchFamily="2" charset="2"/>
              <a:buChar char="v"/>
            </a:pPr>
            <a:endParaRPr lang="ar-SA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الربا يربي الإنسان على الجشع والطمع ويهدم الأخلاق الفاضلة.</a:t>
            </a:r>
          </a:p>
          <a:p>
            <a:pPr marL="0" indent="0" algn="just" rtl="1">
              <a:buFont typeface="Wingdings" pitchFamily="2" charset="2"/>
              <a:buChar char="v"/>
            </a:pP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الربا طريق إلى الجريمة وتوجيه الأموال نحو الاستثمار الضار</a:t>
            </a:r>
          </a:p>
          <a:p>
            <a:pPr marL="0" indent="0" algn="just" rtl="1">
              <a:buFont typeface="Wingdings" pitchFamily="2" charset="2"/>
              <a:buChar char="v"/>
            </a:pPr>
            <a:endParaRPr lang="ar-SA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و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لذلك جاءت الشريعة المباركة بتحريم الربا والتحذير منه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الوعيد الشديد على من تعامل به</a:t>
            </a:r>
          </a:p>
          <a:p>
            <a:pPr marL="0" indent="0" algn="just" rtl="1">
              <a:buFont typeface="Wingdings" pitchFamily="2" charset="2"/>
              <a:buChar char="v"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5486400" y="381000"/>
            <a:ext cx="3505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الحكمة من مشروعية الربا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914400"/>
            <a:ext cx="8229600" cy="2286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07736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ar-SA" dirty="0" smtClean="0"/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تعريف الميسر</a:t>
            </a:r>
            <a:r>
              <a:rPr lang="ar-SA" dirty="0" smtClean="0"/>
              <a:t>: هو أن يؤخذ مال الإنسان على مخاطرة هل يحصل على عوض أم لا.</a:t>
            </a:r>
            <a:endParaRPr lang="en-US" dirty="0" smtClean="0"/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صور الميسر</a:t>
            </a:r>
            <a:r>
              <a:rPr lang="ar-SA" dirty="0" smtClean="0"/>
              <a:t>: 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 الرهان.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 المسابقات في الإعلام.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 أوراق اليانصيب.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  المسابقات التي يكون فيها عوض من الطرفين</a:t>
            </a:r>
          </a:p>
          <a:p>
            <a:pPr marL="0" indent="0" algn="just" rtl="1">
              <a:buNone/>
            </a:pPr>
            <a:r>
              <a:rPr lang="ar-SA" b="1" u="sng" dirty="0" smtClean="0">
                <a:solidFill>
                  <a:srgbClr val="C00000"/>
                </a:solidFill>
              </a:rPr>
              <a:t>تعريف أوراق اليانصيب </a:t>
            </a:r>
            <a:r>
              <a:rPr lang="ar-SA" dirty="0" smtClean="0"/>
              <a:t>:</a:t>
            </a:r>
          </a:p>
          <a:p>
            <a:pPr marL="0" indent="0" algn="just" rtl="1">
              <a:buNone/>
            </a:pPr>
            <a:r>
              <a:rPr lang="ar-SA" dirty="0" smtClean="0"/>
              <a:t>وهي نوع من أنواع الميسر أوراق صغيرة على هيئة عملات ورقية </a:t>
            </a:r>
          </a:p>
          <a:p>
            <a:pPr marL="0" indent="0" algn="just" rtl="1">
              <a:buNone/>
            </a:pPr>
            <a:r>
              <a:rPr lang="ar-SA" dirty="0" smtClean="0"/>
              <a:t>سميت بذلك على أن يكون ثمنها زهيداً</a:t>
            </a:r>
          </a:p>
          <a:p>
            <a:pPr marL="0" indent="0" algn="just" rtl="1">
              <a:buNone/>
            </a:pPr>
            <a:endParaRPr lang="en-US" dirty="0"/>
          </a:p>
        </p:txBody>
      </p:sp>
      <p:sp>
        <p:nvSpPr>
          <p:cNvPr id="4" name="موجة 3"/>
          <p:cNvSpPr/>
          <p:nvPr/>
        </p:nvSpPr>
        <p:spPr>
          <a:xfrm>
            <a:off x="6477000" y="762000"/>
            <a:ext cx="2133600" cy="6096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800" dirty="0" smtClean="0"/>
              <a:t>ثانياً: الميسر</a:t>
            </a:r>
            <a:endParaRPr lang="en-US" sz="2800" dirty="0" smtClean="0"/>
          </a:p>
        </p:txBody>
      </p:sp>
    </p:spTree>
  </p:cSld>
  <p:clrMapOvr>
    <a:masterClrMapping/>
  </p:clrMapOvr>
  <p:transition>
    <p:cover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87681"/>
            <a:ext cx="8229600" cy="121920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3069336"/>
          </a:xfrm>
        </p:spPr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53340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endParaRPr lang="ar-SA" b="1" dirty="0" smtClean="0">
              <a:solidFill>
                <a:srgbClr val="00B050"/>
              </a:solidFill>
            </a:endParaRPr>
          </a:p>
          <a:p>
            <a:pPr algn="just" rtl="1"/>
            <a:endParaRPr lang="ar-SA" b="1" dirty="0" smtClean="0">
              <a:solidFill>
                <a:srgbClr val="00B050"/>
              </a:solidFill>
            </a:endParaRPr>
          </a:p>
          <a:p>
            <a:pPr algn="just" rtl="1"/>
            <a:r>
              <a:rPr lang="ar-SA" b="1" dirty="0" smtClean="0">
                <a:solidFill>
                  <a:srgbClr val="00B050"/>
                </a:solidFill>
              </a:rPr>
              <a:t>    تعريف الغرر: </a:t>
            </a:r>
            <a:r>
              <a:rPr lang="ar-SA" dirty="0" smtClean="0"/>
              <a:t>ما كان مجهول </a:t>
            </a:r>
            <a:r>
              <a:rPr lang="ar-SA" dirty="0" err="1" smtClean="0"/>
              <a:t>ااقبة</a:t>
            </a:r>
            <a:r>
              <a:rPr lang="ar-SA" dirty="0" smtClean="0"/>
              <a:t>.</a:t>
            </a:r>
            <a:endParaRPr lang="en-US" dirty="0" smtClean="0"/>
          </a:p>
          <a:p>
            <a:pPr algn="just" rtl="1"/>
            <a:r>
              <a:rPr lang="ar-SA" b="1" dirty="0" smtClean="0">
                <a:solidFill>
                  <a:srgbClr val="00B050"/>
                </a:solidFill>
              </a:rPr>
              <a:t>  الحكم: </a:t>
            </a:r>
            <a:r>
              <a:rPr lang="ar-SA" dirty="0" smtClean="0"/>
              <a:t>حرام.</a:t>
            </a:r>
            <a:endParaRPr lang="en-US" dirty="0" smtClean="0"/>
          </a:p>
          <a:p>
            <a:pPr algn="just" rtl="1"/>
            <a:r>
              <a:rPr lang="ar-SA" dirty="0" smtClean="0"/>
              <a:t>  الدليل الكتاب – السنة – الإجماع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28600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60136"/>
          </a:xfrm>
        </p:spPr>
        <p:txBody>
          <a:bodyPr/>
          <a:lstStyle/>
          <a:p>
            <a:pPr algn="just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تعريف الغرر: </a:t>
            </a:r>
            <a:r>
              <a:rPr lang="ar-SA" dirty="0" smtClean="0"/>
              <a:t>ما كان مجهول العاقبة </a:t>
            </a:r>
          </a:p>
          <a:p>
            <a:pPr algn="just" rtl="1">
              <a:buNone/>
            </a:pPr>
            <a:r>
              <a:rPr lang="ar-SA" dirty="0" smtClean="0"/>
              <a:t>بحيث لا يعلم : هل يحصل أو لا :هل يقدر على تسليمه أم لا</a:t>
            </a:r>
            <a:endParaRPr lang="en-US" dirty="0" smtClean="0"/>
          </a:p>
          <a:p>
            <a:pPr algn="just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  الحكم: </a:t>
            </a:r>
            <a:r>
              <a:rPr lang="ar-SA" dirty="0" smtClean="0"/>
              <a:t>حرام 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  الدليل    من :      الكتاب – السنة – الإجماع</a:t>
            </a:r>
          </a:p>
          <a:p>
            <a:pPr algn="just" rtl="1">
              <a:buNone/>
            </a:pPr>
            <a:r>
              <a:rPr lang="ar-SA" dirty="0" smtClean="0"/>
              <a:t>من الكتاب في قوله تعالى :(</a:t>
            </a:r>
            <a:r>
              <a:rPr lang="ar-SA" dirty="0" err="1" smtClean="0"/>
              <a:t>يايها</a:t>
            </a:r>
            <a:r>
              <a:rPr lang="ar-SA" dirty="0" smtClean="0"/>
              <a:t> الذين لا </a:t>
            </a:r>
            <a:r>
              <a:rPr lang="ar-SA" dirty="0" err="1" smtClean="0"/>
              <a:t>ياكلوا</a:t>
            </a:r>
            <a:r>
              <a:rPr lang="ar-SA" dirty="0" smtClean="0"/>
              <a:t> </a:t>
            </a:r>
            <a:r>
              <a:rPr lang="ar-SA" dirty="0" err="1" smtClean="0"/>
              <a:t>اموالكم</a:t>
            </a:r>
            <a:r>
              <a:rPr lang="ar-SA" dirty="0" smtClean="0"/>
              <a:t> بينكم بالباطل </a:t>
            </a:r>
          </a:p>
          <a:p>
            <a:pPr algn="just" rtl="1">
              <a:buNone/>
            </a:pPr>
            <a:r>
              <a:rPr lang="ar-SA" dirty="0" err="1" smtClean="0"/>
              <a:t>الا</a:t>
            </a:r>
            <a:r>
              <a:rPr lang="ar-SA" dirty="0" smtClean="0"/>
              <a:t> </a:t>
            </a:r>
            <a:r>
              <a:rPr lang="ar-SA" dirty="0" err="1" smtClean="0"/>
              <a:t>ان</a:t>
            </a:r>
            <a:r>
              <a:rPr lang="ar-SA" dirty="0" smtClean="0"/>
              <a:t> تكون تجارة عن تراض منكم )</a:t>
            </a:r>
          </a:p>
          <a:p>
            <a:pPr algn="just" rtl="1">
              <a:buNone/>
            </a:pPr>
            <a:endParaRPr lang="ar-SA" smtClean="0"/>
          </a:p>
          <a:p>
            <a:pPr algn="just" rtl="1">
              <a:buNone/>
            </a:pPr>
            <a:r>
              <a:rPr lang="ar-SA" smtClean="0"/>
              <a:t>من </a:t>
            </a:r>
            <a:r>
              <a:rPr lang="ar-SA" dirty="0" smtClean="0"/>
              <a:t>السنة : عن </a:t>
            </a:r>
            <a:r>
              <a:rPr lang="ar-SA" dirty="0" err="1" smtClean="0"/>
              <a:t>ابي</a:t>
            </a:r>
            <a:r>
              <a:rPr lang="ar-SA" dirty="0" smtClean="0"/>
              <a:t> هريرة رضي الله صلى الله عليه وسلم </a:t>
            </a:r>
          </a:p>
          <a:p>
            <a:pPr algn="just" rtl="1">
              <a:buNone/>
            </a:pPr>
            <a:r>
              <a:rPr lang="ar-SA" dirty="0" smtClean="0"/>
              <a:t>(عن الحصاة وعن بيع الغرر) </a:t>
            </a:r>
          </a:p>
          <a:p>
            <a:pPr algn="just" rtl="1">
              <a:buNone/>
            </a:pPr>
            <a:endParaRPr lang="ar-SA" dirty="0" smtClean="0"/>
          </a:p>
          <a:p>
            <a:pPr algn="just" rtl="1">
              <a:buNone/>
            </a:pPr>
            <a:r>
              <a:rPr lang="ar-SA" dirty="0" smtClean="0"/>
              <a:t>الإجماع :أجمع العلماء على تحريم الغرر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8382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07736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الكتاب: </a:t>
            </a:r>
            <a:r>
              <a:rPr lang="ar-SA" dirty="0" smtClean="0"/>
              <a:t>قوله تعالى: (</a:t>
            </a:r>
            <a:r>
              <a:rPr lang="ar-SA" i="1" dirty="0" smtClean="0"/>
              <a:t>يَا أَيُّهَا الَّذِينَ آمَنُواْ لاَ تَأْكُلُواْ أَمْوَالَكُمْ بَيْنَكُمْ بِالْبَاطِلِ إِلاَّ أَن تَكُونَ تِجَارَةً عَن تَرَاضٍ</a:t>
            </a:r>
            <a:r>
              <a:rPr lang="ar-SA" dirty="0" smtClean="0"/>
              <a:t> ).</a:t>
            </a:r>
            <a:endParaRPr lang="en-US" dirty="0" smtClean="0"/>
          </a:p>
          <a:p>
            <a:pPr marL="0" indent="0" algn="just" rtl="1">
              <a:buNone/>
            </a:pPr>
            <a:endParaRPr lang="ar-SA" dirty="0" smtClean="0"/>
          </a:p>
          <a:p>
            <a:pPr marL="0" indent="0" algn="just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ضابط الغرر المؤثر</a:t>
            </a:r>
            <a:r>
              <a:rPr lang="ar-SA" dirty="0" smtClean="0"/>
              <a:t>: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أن يكون الغرر كثيراً (ما يكون غالباً في العقد).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أن يكون الغرر في المعقود عليه أصالة (بيع التمر قبل صلاحه مع الأصل).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ألا تدعو الحاجة للعقد.</a:t>
            </a:r>
          </a:p>
          <a:p>
            <a:pPr marL="0" indent="0" algn="just" rtl="1">
              <a:buNone/>
            </a:pPr>
            <a:r>
              <a:rPr lang="ar-SA" u="sng" dirty="0" smtClean="0">
                <a:solidFill>
                  <a:srgbClr val="0070C0"/>
                </a:solidFill>
              </a:rPr>
              <a:t>تعريف الحاجة</a:t>
            </a:r>
            <a:r>
              <a:rPr lang="ar-SA" u="sng" dirty="0" smtClean="0"/>
              <a:t>: </a:t>
            </a:r>
            <a:r>
              <a:rPr lang="ar-SA" dirty="0" smtClean="0"/>
              <a:t>ما يفتقر إليها لرفع الحرج والضيق بحيث يؤدي فواتها إلى المشقة على المكلف.</a:t>
            </a:r>
            <a:endParaRPr lang="en-US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dirty="0" smtClean="0"/>
              <a:t>أمثلة للغرر إذا انتفت الضرورة (السلم والإجارة).</a:t>
            </a:r>
          </a:p>
          <a:p>
            <a:pPr marL="0" indent="0" algn="just" rtl="1">
              <a:buNone/>
            </a:pPr>
            <a:r>
              <a:rPr lang="ar-SA" dirty="0" smtClean="0"/>
              <a:t> </a:t>
            </a:r>
            <a:endParaRPr lang="en-US" dirty="0" smtClean="0"/>
          </a:p>
          <a:p>
            <a:pPr marL="0" indent="0" algn="just" rt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H="1">
            <a:off x="5394715" y="1219200"/>
            <a:ext cx="45719" cy="4571597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1066800"/>
            <a:ext cx="2590800" cy="4723997"/>
          </a:xfrm>
        </p:spPr>
        <p:txBody>
          <a:bodyPr>
            <a:normAutofit lnSpcReduction="10000"/>
          </a:bodyPr>
          <a:lstStyle/>
          <a:p>
            <a:pPr algn="ctr" rtl="1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وصلي اللهم على نبينا محمد واله وصحبه وسلم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http://2.bp.blogspot.com/-c2aOuon-Wek/T3YdrvqLRTI/AAAAAAAAAXU/lJoaKzpI2ww/s1600/4-MMS_Net%20(5)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12500" r="12500"/>
          <a:stretch>
            <a:fillRect/>
          </a:stretch>
        </p:blipFill>
        <p:spPr bwMode="auto">
          <a:xfrm>
            <a:off x="533400" y="914400"/>
            <a:ext cx="5334000" cy="50292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601</TotalTime>
  <Words>1474</Words>
  <Application>Microsoft Office PowerPoint</Application>
  <PresentationFormat>عرض على الشاشة (3:4)‏</PresentationFormat>
  <Paragraphs>230</Paragraphs>
  <Slides>21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حضري</vt:lpstr>
      <vt:lpstr>د. جهاد البشير</vt:lpstr>
      <vt:lpstr>-</vt:lpstr>
      <vt:lpstr>-</vt:lpstr>
      <vt:lpstr>الشريحة 4</vt:lpstr>
      <vt:lpstr>الشريحة 5</vt:lpstr>
      <vt:lpstr>-</vt:lpstr>
      <vt:lpstr>-</vt:lpstr>
      <vt:lpstr>-</vt:lpstr>
      <vt:lpstr>الشريحة 9</vt:lpstr>
      <vt:lpstr>الشريحة 10</vt:lpstr>
      <vt:lpstr>الشريحة 11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 </dc:title>
  <dc:creator>MH</dc:creator>
  <cp:lastModifiedBy>SONY</cp:lastModifiedBy>
  <cp:revision>98</cp:revision>
  <dcterms:created xsi:type="dcterms:W3CDTF">2013-08-14T03:14:43Z</dcterms:created>
  <dcterms:modified xsi:type="dcterms:W3CDTF">2014-02-16T19:39:28Z</dcterms:modified>
</cp:coreProperties>
</file>