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C3957F88-EE66-4E45-8124-EEC9763D7347}" type="datetimeFigureOut">
              <a:rPr lang="en-US" smtClean="0"/>
              <a:pPr/>
              <a:t>10/20/2013</a:t>
            </a:fld>
            <a:endParaRPr lang="en-US"/>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DB1BCAF-43E5-468C-B8D2-27BA4B5DDF2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3957F88-EE66-4E45-8124-EEC9763D7347}" type="datetimeFigureOut">
              <a:rPr lang="en-US" smtClean="0"/>
              <a:pPr/>
              <a:t>10/20/2013</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8DB1BCAF-43E5-468C-B8D2-27BA4B5DDF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C3957F88-EE66-4E45-8124-EEC9763D7347}" type="datetimeFigureOut">
              <a:rPr lang="en-US" smtClean="0"/>
              <a:pPr/>
              <a:t>10/20/2013</a:t>
            </a:fld>
            <a:endParaRPr lang="en-US"/>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8DB1BCAF-43E5-468C-B8D2-27BA4B5DDF2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C3957F88-EE66-4E45-8124-EEC9763D7347}" type="datetimeFigureOut">
              <a:rPr lang="en-US" smtClean="0"/>
              <a:pPr/>
              <a:t>10/20/2013</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8DB1BCAF-43E5-468C-B8D2-27BA4B5DDF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C3957F88-EE66-4E45-8124-EEC9763D7347}" type="datetimeFigureOut">
              <a:rPr lang="en-US" smtClean="0"/>
              <a:pPr/>
              <a:t>10/20/2013</a:t>
            </a:fld>
            <a:endParaRPr lang="en-US"/>
          </a:p>
        </p:txBody>
      </p:sp>
      <p:sp>
        <p:nvSpPr>
          <p:cNvPr id="8" name="عنصر نائب للتذييل 7"/>
          <p:cNvSpPr>
            <a:spLocks noGrp="1"/>
          </p:cNvSpPr>
          <p:nvPr>
            <p:ph type="ftr" sz="quarter" idx="11"/>
          </p:nvPr>
        </p:nvSpPr>
        <p:spPr/>
        <p:txBody>
          <a:bodyPr/>
          <a:lstStyle>
            <a:extLst/>
          </a:lstStyle>
          <a:p>
            <a:endParaRPr lang="en-US"/>
          </a:p>
        </p:txBody>
      </p:sp>
      <p:sp>
        <p:nvSpPr>
          <p:cNvPr id="9" name="عنصر نائب لرقم الشريحة 8"/>
          <p:cNvSpPr>
            <a:spLocks noGrp="1"/>
          </p:cNvSpPr>
          <p:nvPr>
            <p:ph type="sldNum" sz="quarter" idx="12"/>
          </p:nvPr>
        </p:nvSpPr>
        <p:spPr/>
        <p:txBody>
          <a:bodyPr/>
          <a:lstStyle>
            <a:extLst/>
          </a:lstStyle>
          <a:p>
            <a:fld id="{8DB1BCAF-43E5-468C-B8D2-27BA4B5DDF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C3957F88-EE66-4E45-8124-EEC9763D7347}" type="datetimeFigureOut">
              <a:rPr lang="en-US" smtClean="0"/>
              <a:pPr/>
              <a:t>10/20/2013</a:t>
            </a:fld>
            <a:endParaRPr lang="en-US"/>
          </a:p>
        </p:txBody>
      </p:sp>
      <p:sp>
        <p:nvSpPr>
          <p:cNvPr id="4" name="عنصر نائب للتذييل 3"/>
          <p:cNvSpPr>
            <a:spLocks noGrp="1"/>
          </p:cNvSpPr>
          <p:nvPr>
            <p:ph type="ftr" sz="quarter" idx="11"/>
          </p:nvPr>
        </p:nvSpPr>
        <p:spPr/>
        <p:txBody>
          <a:bodyPr/>
          <a:lstStyle>
            <a:extLst/>
          </a:lstStyle>
          <a:p>
            <a:endParaRPr lang="en-US"/>
          </a:p>
        </p:txBody>
      </p:sp>
      <p:sp>
        <p:nvSpPr>
          <p:cNvPr id="5" name="عنصر نائب لرقم الشريحة 4"/>
          <p:cNvSpPr>
            <a:spLocks noGrp="1"/>
          </p:cNvSpPr>
          <p:nvPr>
            <p:ph type="sldNum" sz="quarter" idx="12"/>
          </p:nvPr>
        </p:nvSpPr>
        <p:spPr/>
        <p:txBody>
          <a:bodyPr/>
          <a:lstStyle>
            <a:extLst/>
          </a:lstStyle>
          <a:p>
            <a:fld id="{8DB1BCAF-43E5-468C-B8D2-27BA4B5DDF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C3957F88-EE66-4E45-8124-EEC9763D7347}" type="datetimeFigureOut">
              <a:rPr lang="en-US" smtClean="0"/>
              <a:pPr/>
              <a:t>10/20/2013</a:t>
            </a:fld>
            <a:endParaRPr lang="en-US"/>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en-US"/>
          </a:p>
        </p:txBody>
      </p:sp>
      <p:sp>
        <p:nvSpPr>
          <p:cNvPr id="4" name="عنصر نائب لرقم الشريحة 3"/>
          <p:cNvSpPr>
            <a:spLocks noGrp="1"/>
          </p:cNvSpPr>
          <p:nvPr>
            <p:ph type="sldNum" sz="quarter" idx="12"/>
          </p:nvPr>
        </p:nvSpPr>
        <p:spPr/>
        <p:txBody>
          <a:bodyPr/>
          <a:lstStyle>
            <a:extLst/>
          </a:lstStyle>
          <a:p>
            <a:fld id="{8DB1BCAF-43E5-468C-B8D2-27BA4B5DDF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C3957F88-EE66-4E45-8124-EEC9763D7347}" type="datetimeFigureOut">
              <a:rPr lang="en-US" smtClean="0"/>
              <a:pPr/>
              <a:t>10/20/2013</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8DB1BCAF-43E5-468C-B8D2-27BA4B5DDF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C3957F88-EE66-4E45-8124-EEC9763D7347}" type="datetimeFigureOut">
              <a:rPr lang="en-US" smtClean="0"/>
              <a:pPr/>
              <a:t>10/20/2013</a:t>
            </a:fld>
            <a:endParaRPr lang="en-US"/>
          </a:p>
        </p:txBody>
      </p:sp>
      <p:sp>
        <p:nvSpPr>
          <p:cNvPr id="6" name="عنصر نائب للتذييل 5"/>
          <p:cNvSpPr>
            <a:spLocks noGrp="1"/>
          </p:cNvSpPr>
          <p:nvPr>
            <p:ph type="ftr" sz="quarter" idx="11"/>
          </p:nvPr>
        </p:nvSpPr>
        <p:spPr/>
        <p:txBody>
          <a:bodyPr/>
          <a:lstStyle>
            <a:extLst/>
          </a:lstStyle>
          <a:p>
            <a:endParaRPr lang="en-US"/>
          </a:p>
        </p:txBody>
      </p:sp>
      <p:sp>
        <p:nvSpPr>
          <p:cNvPr id="7" name="عنصر نائب لرقم الشريحة 6"/>
          <p:cNvSpPr>
            <a:spLocks noGrp="1"/>
          </p:cNvSpPr>
          <p:nvPr>
            <p:ph type="sldNum" sz="quarter" idx="12"/>
          </p:nvPr>
        </p:nvSpPr>
        <p:spPr/>
        <p:txBody>
          <a:bodyPr/>
          <a:lstStyle>
            <a:extLst/>
          </a:lstStyle>
          <a:p>
            <a:fld id="{8DB1BCAF-43E5-468C-B8D2-27BA4B5DDF23}" type="slidenum">
              <a:rPr lang="en-US" smtClean="0"/>
              <a:pPr/>
              <a:t>‹#›</a:t>
            </a:fld>
            <a:endParaRPr lang="en-US"/>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الرمز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3957F88-EE66-4E45-8124-EEC9763D7347}" type="datetimeFigureOut">
              <a:rPr lang="en-US" smtClean="0"/>
              <a:pPr/>
              <a:t>10/20/2013</a:t>
            </a:fld>
            <a:endParaRPr lang="en-US"/>
          </a:p>
        </p:txBody>
      </p:sp>
      <p:sp>
        <p:nvSpPr>
          <p:cNvPr id="5" name="عنصر نائب للتذييل 4"/>
          <p:cNvSpPr>
            <a:spLocks noGrp="1"/>
          </p:cNvSpPr>
          <p:nvPr>
            <p:ph type="ftr" sz="quarter" idx="11"/>
          </p:nvPr>
        </p:nvSpPr>
        <p:spPr/>
        <p:txBody>
          <a:bodyPr/>
          <a:lstStyle>
            <a:extLst/>
          </a:lstStyle>
          <a:p>
            <a:endParaRPr lang="en-US"/>
          </a:p>
        </p:txBody>
      </p:sp>
      <p:sp>
        <p:nvSpPr>
          <p:cNvPr id="6" name="عنصر نائب لرقم الشريحة 5"/>
          <p:cNvSpPr>
            <a:spLocks noGrp="1"/>
          </p:cNvSpPr>
          <p:nvPr>
            <p:ph type="sldNum" sz="quarter" idx="12"/>
          </p:nvPr>
        </p:nvSpPr>
        <p:spPr/>
        <p:txBody>
          <a:bodyPr/>
          <a:lstStyle>
            <a:extLst/>
          </a:lstStyle>
          <a:p>
            <a:fld id="{8DB1BCAF-43E5-468C-B8D2-27BA4B5DDF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C3957F88-EE66-4E45-8124-EEC9763D7347}" type="datetimeFigureOut">
              <a:rPr lang="en-US" smtClean="0"/>
              <a:pPr/>
              <a:t>10/20/2013</a:t>
            </a:fld>
            <a:endParaRPr lang="en-US"/>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en-US"/>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DB1BCAF-43E5-468C-B8D2-27BA4B5DDF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C3957F88-EE66-4E45-8124-EEC9763D7347}" type="datetimeFigureOut">
              <a:rPr lang="en-US" smtClean="0"/>
              <a:pPr/>
              <a:t>10/20/2013</a:t>
            </a:fld>
            <a:endParaRPr lang="en-US"/>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DB1BCAF-43E5-468C-B8D2-27BA4B5DDF2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rtl="1"/>
            <a:r>
              <a:rPr lang="ar-SA" dirty="0" smtClean="0">
                <a:solidFill>
                  <a:schemeClr val="accent4"/>
                </a:solidFill>
              </a:rPr>
              <a:t>الإنفاق المشروع</a:t>
            </a:r>
            <a:endParaRPr lang="en-US" dirty="0">
              <a:solidFill>
                <a:schemeClr val="accent4"/>
              </a:solidFill>
            </a:endParaRPr>
          </a:p>
        </p:txBody>
      </p:sp>
      <p:sp>
        <p:nvSpPr>
          <p:cNvPr id="3" name="عنوان فرعي 2"/>
          <p:cNvSpPr>
            <a:spLocks noGrp="1"/>
          </p:cNvSpPr>
          <p:nvPr>
            <p:ph type="subTitle" idx="1"/>
          </p:nvPr>
        </p:nvSpPr>
        <p:spPr/>
        <p:txBody>
          <a:bodyPr>
            <a:normAutofit/>
          </a:bodyPr>
          <a:lstStyle/>
          <a:p>
            <a:r>
              <a:rPr lang="ar-SA" sz="3600" dirty="0" smtClean="0"/>
              <a:t>د. جهاد البشير</a:t>
            </a:r>
            <a:endParaRPr lang="en-US" sz="3600" dirty="0"/>
          </a:p>
        </p:txBody>
      </p:sp>
      <p:pic>
        <p:nvPicPr>
          <p:cNvPr id="1026" name="Picture 2" descr="C:\Users\SONY\Desktop\Money1[1].gif"/>
          <p:cNvPicPr>
            <a:picLocks noChangeAspect="1" noChangeArrowheads="1"/>
          </p:cNvPicPr>
          <p:nvPr/>
        </p:nvPicPr>
        <p:blipFill>
          <a:blip r:embed="rId2"/>
          <a:srcRect/>
          <a:stretch>
            <a:fillRect/>
          </a:stretch>
        </p:blipFill>
        <p:spPr bwMode="auto">
          <a:xfrm>
            <a:off x="0" y="1714488"/>
            <a:ext cx="2643174" cy="34766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180002"/>
          </a:xfrm>
        </p:spPr>
        <p:txBody>
          <a:bodyPr>
            <a:normAutofit fontScale="90000"/>
          </a:bodyPr>
          <a:lstStyle/>
          <a:p>
            <a:pPr algn="r" rtl="1"/>
            <a:r>
              <a:rPr lang="ar-SA" b="0" dirty="0" smtClean="0"/>
              <a:t>-</a:t>
            </a:r>
            <a:endParaRPr lang="en-US" b="0" dirty="0"/>
          </a:p>
        </p:txBody>
      </p:sp>
      <p:sp>
        <p:nvSpPr>
          <p:cNvPr id="3" name="عنصر نائب للمحتوى 2"/>
          <p:cNvSpPr>
            <a:spLocks noGrp="1"/>
          </p:cNvSpPr>
          <p:nvPr>
            <p:ph idx="1"/>
          </p:nvPr>
        </p:nvSpPr>
        <p:spPr>
          <a:xfrm>
            <a:off x="457200" y="500042"/>
            <a:ext cx="7239000" cy="5955694"/>
          </a:xfrm>
        </p:spPr>
        <p:txBody>
          <a:bodyPr>
            <a:normAutofit fontScale="85000" lnSpcReduction="20000"/>
          </a:bodyPr>
          <a:lstStyle/>
          <a:p>
            <a:pPr algn="r" rtl="1">
              <a:buNone/>
            </a:pPr>
            <a:endParaRPr lang="ar-SA" sz="3200" dirty="0" smtClean="0">
              <a:cs typeface="Akhbar MT" pitchFamily="2" charset="-78"/>
            </a:endParaRPr>
          </a:p>
          <a:p>
            <a:pPr algn="r" rtl="1">
              <a:buNone/>
            </a:pPr>
            <a:r>
              <a:rPr lang="ar-SA" sz="3200" dirty="0" smtClean="0">
                <a:cs typeface="Akhbar MT" pitchFamily="2" charset="-78"/>
              </a:rPr>
              <a:t>بذل المال فيما يرضى الله على سبيل الإلزام أو التطوع</a:t>
            </a:r>
          </a:p>
          <a:p>
            <a:pPr algn="r" rtl="1">
              <a:buNone/>
            </a:pPr>
            <a:r>
              <a:rPr lang="ar-SA" sz="3200" b="1" u="sng" dirty="0" smtClean="0">
                <a:solidFill>
                  <a:schemeClr val="accent3"/>
                </a:solidFill>
                <a:cs typeface="Akhbar MT" pitchFamily="2" charset="-78"/>
              </a:rPr>
              <a:t>أنواع الإنفاق:</a:t>
            </a:r>
          </a:p>
          <a:p>
            <a:pPr algn="r" rtl="1">
              <a:buFont typeface="Wingdings" pitchFamily="2" charset="2"/>
              <a:buChar char="v"/>
            </a:pPr>
            <a:r>
              <a:rPr lang="ar-SA" sz="3200" dirty="0" smtClean="0">
                <a:cs typeface="Akhbar MT" pitchFamily="2" charset="-78"/>
              </a:rPr>
              <a:t>إنفاق الواجب</a:t>
            </a:r>
          </a:p>
          <a:p>
            <a:pPr algn="r" rtl="1">
              <a:buFont typeface="Wingdings" pitchFamily="2" charset="2"/>
              <a:buChar char="v"/>
            </a:pPr>
            <a:r>
              <a:rPr lang="ar-SA" sz="3200" dirty="0" smtClean="0">
                <a:cs typeface="Akhbar MT" pitchFamily="2" charset="-78"/>
              </a:rPr>
              <a:t>إنفاق التطوع</a:t>
            </a:r>
          </a:p>
          <a:p>
            <a:pPr algn="r" rtl="1">
              <a:buNone/>
            </a:pPr>
            <a:r>
              <a:rPr lang="ar-SA" sz="3200" dirty="0" smtClean="0">
                <a:cs typeface="Akhbar MT" pitchFamily="2" charset="-78"/>
              </a:rPr>
              <a:t>:</a:t>
            </a:r>
          </a:p>
          <a:p>
            <a:pPr algn="r" rtl="1">
              <a:buNone/>
            </a:pPr>
            <a:endParaRPr lang="ar-SA" sz="3200" dirty="0" smtClean="0">
              <a:cs typeface="Akhbar MT" pitchFamily="2" charset="-78"/>
            </a:endParaRPr>
          </a:p>
          <a:p>
            <a:pPr algn="r" rtl="1">
              <a:buNone/>
            </a:pPr>
            <a:r>
              <a:rPr lang="ar-SA" sz="3200" b="1" u="sng" dirty="0" smtClean="0">
                <a:solidFill>
                  <a:srgbClr val="00B050"/>
                </a:solidFill>
                <a:cs typeface="Akhbar MT" pitchFamily="2" charset="-78"/>
              </a:rPr>
              <a:t>تعريفه</a:t>
            </a:r>
            <a:r>
              <a:rPr lang="ar-SA" sz="3200" b="1" dirty="0" smtClean="0">
                <a:solidFill>
                  <a:srgbClr val="00B050"/>
                </a:solidFill>
                <a:cs typeface="Akhbar MT" pitchFamily="2" charset="-78"/>
              </a:rPr>
              <a:t>:</a:t>
            </a:r>
            <a:r>
              <a:rPr lang="ar-SA" sz="3200" dirty="0" smtClean="0">
                <a:solidFill>
                  <a:srgbClr val="00B050"/>
                </a:solidFill>
                <a:cs typeface="Akhbar MT" pitchFamily="2" charset="-78"/>
              </a:rPr>
              <a:t> </a:t>
            </a:r>
            <a:r>
              <a:rPr lang="ar-SA" sz="3200" dirty="0" smtClean="0">
                <a:cs typeface="Akhbar MT" pitchFamily="2" charset="-78"/>
              </a:rPr>
              <a:t>هو إنفاق الإنسان فيما افترض الله عليه وألزمه بأدائه</a:t>
            </a:r>
          </a:p>
          <a:p>
            <a:pPr algn="r" rtl="1">
              <a:buNone/>
            </a:pPr>
            <a:r>
              <a:rPr lang="ar-SA" sz="3200" b="1" dirty="0" smtClean="0">
                <a:solidFill>
                  <a:srgbClr val="00B050"/>
                </a:solidFill>
                <a:cs typeface="Akhbar MT" pitchFamily="2" charset="-78"/>
              </a:rPr>
              <a:t>أنواع الإنفاق الواجب:</a:t>
            </a:r>
          </a:p>
          <a:p>
            <a:pPr algn="r" rtl="1">
              <a:buNone/>
            </a:pPr>
            <a:r>
              <a:rPr lang="ar-SA" sz="3200" b="1" u="sng" dirty="0" smtClean="0">
                <a:solidFill>
                  <a:schemeClr val="accent4">
                    <a:lumMod val="75000"/>
                  </a:schemeClr>
                </a:solidFill>
                <a:cs typeface="Akhbar MT" pitchFamily="2" charset="-78"/>
              </a:rPr>
              <a:t>1-إنفاق الإنسان على نفسه وعلى من تلزمه نفقتهم</a:t>
            </a:r>
            <a:r>
              <a:rPr lang="ar-SA" sz="3200" b="1" dirty="0" smtClean="0">
                <a:solidFill>
                  <a:schemeClr val="accent4">
                    <a:lumMod val="75000"/>
                  </a:schemeClr>
                </a:solidFill>
                <a:cs typeface="Akhbar MT" pitchFamily="2" charset="-78"/>
              </a:rPr>
              <a:t> </a:t>
            </a:r>
            <a:r>
              <a:rPr lang="ar-SA" sz="3200" dirty="0" smtClean="0">
                <a:cs typeface="Akhbar MT" pitchFamily="2" charset="-78"/>
              </a:rPr>
              <a:t>:</a:t>
            </a:r>
          </a:p>
          <a:p>
            <a:pPr algn="r" rtl="1">
              <a:buFont typeface="Wingdings" pitchFamily="2" charset="2"/>
              <a:buChar char="v"/>
            </a:pPr>
            <a:r>
              <a:rPr lang="ar-SA" sz="3200" dirty="0" smtClean="0">
                <a:cs typeface="Akhbar MT" pitchFamily="2" charset="-78"/>
              </a:rPr>
              <a:t>الزوجة </a:t>
            </a:r>
          </a:p>
          <a:p>
            <a:pPr algn="r" rtl="1">
              <a:buFont typeface="Wingdings" pitchFamily="2" charset="2"/>
              <a:buChar char="v"/>
            </a:pPr>
            <a:r>
              <a:rPr lang="ar-SA" sz="3200" dirty="0" smtClean="0">
                <a:cs typeface="Akhbar MT" pitchFamily="2" charset="-78"/>
              </a:rPr>
              <a:t>الأولاد</a:t>
            </a:r>
          </a:p>
          <a:p>
            <a:pPr algn="r" rtl="1">
              <a:buFont typeface="Wingdings" pitchFamily="2" charset="2"/>
              <a:buChar char="v"/>
            </a:pPr>
            <a:r>
              <a:rPr lang="ar-SA" sz="3200" dirty="0" smtClean="0">
                <a:cs typeface="Akhbar MT" pitchFamily="2" charset="-78"/>
              </a:rPr>
              <a:t>الوالدين </a:t>
            </a:r>
          </a:p>
          <a:p>
            <a:pPr algn="r" rtl="1">
              <a:buFont typeface="Wingdings" pitchFamily="2" charset="2"/>
              <a:buChar char="v"/>
            </a:pPr>
            <a:r>
              <a:rPr lang="ar-SA" sz="3200" dirty="0" smtClean="0">
                <a:cs typeface="Akhbar MT" pitchFamily="2" charset="-78"/>
              </a:rPr>
              <a:t>الأقارب . قال تعالى (وَآتِ ذَا الْقُرْبَى حَقَّهُ وَالْمِسْكِينَ وَابْنَ السَّبِيلِ)</a:t>
            </a:r>
          </a:p>
          <a:p>
            <a:pPr algn="r" rtl="1">
              <a:buNone/>
            </a:pPr>
            <a:endParaRPr lang="ar-SA" sz="3200" dirty="0" smtClean="0">
              <a:cs typeface="Akhbar MT" pitchFamily="2" charset="-78"/>
            </a:endParaRPr>
          </a:p>
          <a:p>
            <a:pPr algn="r" rtl="1">
              <a:buNone/>
            </a:pPr>
            <a:endParaRPr lang="ar-SA" sz="3200" dirty="0" smtClean="0">
              <a:cs typeface="Akhbar MT" pitchFamily="2" charset="-78"/>
            </a:endParaRPr>
          </a:p>
        </p:txBody>
      </p:sp>
      <p:sp>
        <p:nvSpPr>
          <p:cNvPr id="4" name="تمرير أفقي 3"/>
          <p:cNvSpPr/>
          <p:nvPr/>
        </p:nvSpPr>
        <p:spPr>
          <a:xfrm>
            <a:off x="5286380" y="142852"/>
            <a:ext cx="2357454" cy="714380"/>
          </a:xfrm>
          <a:prstGeom prst="horizontalScroll">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r" rtl="1">
              <a:buNone/>
            </a:pPr>
            <a:r>
              <a:rPr lang="ar-SA" sz="3200" dirty="0" smtClean="0">
                <a:cs typeface="Akhbar MT" pitchFamily="2" charset="-78"/>
              </a:rPr>
              <a:t>تعريف الإنفاق:</a:t>
            </a:r>
          </a:p>
        </p:txBody>
      </p:sp>
      <p:sp>
        <p:nvSpPr>
          <p:cNvPr id="5" name="مستطيل مستدير الزوايا 4"/>
          <p:cNvSpPr/>
          <p:nvPr/>
        </p:nvSpPr>
        <p:spPr>
          <a:xfrm>
            <a:off x="6000760" y="2571744"/>
            <a:ext cx="1714512" cy="71438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ar-SA" sz="3200" dirty="0" smtClean="0">
                <a:cs typeface="Akhbar MT" pitchFamily="2" charset="-78"/>
              </a:rPr>
              <a:t>إنفاق الواجب</a:t>
            </a:r>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357422" y="177164"/>
            <a:ext cx="7239000" cy="108564"/>
          </a:xfrm>
        </p:spPr>
        <p:txBody>
          <a:bodyPr>
            <a:normAutofit fontScale="90000"/>
          </a:bodyPr>
          <a:lstStyle/>
          <a:p>
            <a:pPr algn="r" rtl="1"/>
            <a:r>
              <a:rPr lang="ar-SA" b="0" dirty="0" smtClean="0"/>
              <a:t>-</a:t>
            </a:r>
            <a:endParaRPr lang="en-US" b="0" dirty="0"/>
          </a:p>
        </p:txBody>
      </p:sp>
      <p:sp>
        <p:nvSpPr>
          <p:cNvPr id="3" name="عنصر نائب للمحتوى 2"/>
          <p:cNvSpPr>
            <a:spLocks noGrp="1"/>
          </p:cNvSpPr>
          <p:nvPr>
            <p:ph idx="1"/>
          </p:nvPr>
        </p:nvSpPr>
        <p:spPr>
          <a:xfrm>
            <a:off x="457200" y="428604"/>
            <a:ext cx="7239000" cy="6027132"/>
          </a:xfrm>
        </p:spPr>
        <p:txBody>
          <a:bodyPr>
            <a:normAutofit/>
          </a:bodyPr>
          <a:lstStyle/>
          <a:p>
            <a:pPr algn="r">
              <a:buNone/>
            </a:pPr>
            <a:r>
              <a:rPr lang="ar-SA" sz="3200" dirty="0" smtClean="0">
                <a:solidFill>
                  <a:schemeClr val="tx2"/>
                </a:solidFill>
                <a:cs typeface="Akhbar MT" pitchFamily="2" charset="-78"/>
              </a:rPr>
              <a:t>الدليل </a:t>
            </a:r>
            <a:r>
              <a:rPr lang="ar-SA" sz="3200" dirty="0" smtClean="0">
                <a:solidFill>
                  <a:srgbClr val="7030A0"/>
                </a:solidFill>
                <a:cs typeface="Akhbar MT" pitchFamily="2" charset="-78"/>
              </a:rPr>
              <a:t>: قال تعالى </a:t>
            </a:r>
            <a:r>
              <a:rPr lang="ar-SA" sz="3200" dirty="0" smtClean="0">
                <a:cs typeface="Akhbar MT" pitchFamily="2" charset="-78"/>
              </a:rPr>
              <a:t>( لِيُنْفِقْ ذُو سَعَةٍ مِنْ سَعَتِهِ )</a:t>
            </a:r>
          </a:p>
          <a:p>
            <a:pPr algn="r">
              <a:buNone/>
            </a:pPr>
            <a:r>
              <a:rPr lang="ar-SA" sz="3200" b="1" u="sng" dirty="0" smtClean="0">
                <a:solidFill>
                  <a:schemeClr val="accent6"/>
                </a:solidFill>
                <a:cs typeface="Akhbar MT" pitchFamily="2" charset="-78"/>
              </a:rPr>
              <a:t>2-الزكاة  </a:t>
            </a:r>
            <a:r>
              <a:rPr lang="ar-SA" sz="3200" dirty="0" smtClean="0">
                <a:solidFill>
                  <a:srgbClr val="7030A0"/>
                </a:solidFill>
                <a:cs typeface="Akhbar MT" pitchFamily="2" charset="-78"/>
              </a:rPr>
              <a:t>الدليل </a:t>
            </a:r>
            <a:r>
              <a:rPr lang="ar-SA" sz="3200" dirty="0" smtClean="0">
                <a:cs typeface="Akhbar MT" pitchFamily="2" charset="-78"/>
              </a:rPr>
              <a:t>(خُذْ مِنْ أَمْوَالهمْ صَدَقَة تُطَهِّرهُمْ وَتُزَكِّيهِمْ بِهَا)</a:t>
            </a:r>
          </a:p>
          <a:p>
            <a:pPr algn="r">
              <a:buNone/>
            </a:pPr>
            <a:r>
              <a:rPr lang="ar-SA" sz="3200" dirty="0" smtClean="0">
                <a:solidFill>
                  <a:srgbClr val="00B050"/>
                </a:solidFill>
                <a:cs typeface="Akhbar MT" pitchFamily="2" charset="-78"/>
              </a:rPr>
              <a:t>حكمها : واجبة مما توفرت فيهم الشروط</a:t>
            </a:r>
          </a:p>
          <a:p>
            <a:pPr algn="r">
              <a:buNone/>
            </a:pPr>
            <a:r>
              <a:rPr lang="ar-SA" sz="3200" u="sng" dirty="0" smtClean="0">
                <a:solidFill>
                  <a:schemeClr val="accent6"/>
                </a:solidFill>
                <a:cs typeface="Akhbar MT" pitchFamily="2" charset="-78"/>
              </a:rPr>
              <a:t>3- الكفارات</a:t>
            </a:r>
            <a:r>
              <a:rPr lang="ar-SA" sz="3200" u="sng" dirty="0" smtClean="0">
                <a:cs typeface="Akhbar MT" pitchFamily="2" charset="-78"/>
              </a:rPr>
              <a:t>:</a:t>
            </a:r>
            <a:r>
              <a:rPr lang="ar-SA" sz="3200" dirty="0" smtClean="0">
                <a:cs typeface="Akhbar MT" pitchFamily="2" charset="-78"/>
              </a:rPr>
              <a:t>ما يجب على المسلم بسبب:-</a:t>
            </a:r>
          </a:p>
          <a:p>
            <a:pPr algn="r" rtl="1">
              <a:buFont typeface="Wingdings" pitchFamily="2" charset="2"/>
              <a:buChar char="v"/>
            </a:pPr>
            <a:r>
              <a:rPr lang="ar-SA" sz="3200" dirty="0" smtClean="0">
                <a:cs typeface="Akhbar MT" pitchFamily="2" charset="-78"/>
              </a:rPr>
              <a:t>الحنث في اليمين</a:t>
            </a:r>
          </a:p>
          <a:p>
            <a:pPr algn="r" rtl="1">
              <a:buFont typeface="Wingdings" pitchFamily="2" charset="2"/>
              <a:buChar char="v"/>
            </a:pPr>
            <a:r>
              <a:rPr lang="ar-SA" sz="3200" dirty="0" smtClean="0">
                <a:cs typeface="Akhbar MT" pitchFamily="2" charset="-78"/>
              </a:rPr>
              <a:t>الظهار</a:t>
            </a:r>
          </a:p>
          <a:p>
            <a:pPr algn="r" rtl="1">
              <a:buFont typeface="Wingdings" pitchFamily="2" charset="2"/>
              <a:buChar char="v"/>
            </a:pPr>
            <a:r>
              <a:rPr lang="ar-SA" sz="3200" dirty="0" smtClean="0">
                <a:cs typeface="Akhbar MT" pitchFamily="2" charset="-78"/>
              </a:rPr>
              <a:t>القتل الخطأ</a:t>
            </a:r>
          </a:p>
          <a:p>
            <a:pPr algn="r">
              <a:buNone/>
            </a:pPr>
            <a:r>
              <a:rPr lang="ar-SA" sz="3200" u="sng" dirty="0" smtClean="0">
                <a:solidFill>
                  <a:srgbClr val="7030A0"/>
                </a:solidFill>
                <a:cs typeface="Akhbar MT" pitchFamily="2" charset="-78"/>
              </a:rPr>
              <a:t>الدليل قوله تعالى </a:t>
            </a:r>
            <a:r>
              <a:rPr lang="ar-SA" sz="3200" dirty="0" smtClean="0">
                <a:cs typeface="Akhbar MT" pitchFamily="2" charset="-78"/>
              </a:rPr>
              <a:t>(</a:t>
            </a:r>
            <a:r>
              <a:rPr lang="ar-SA" sz="2800" dirty="0" smtClean="0">
                <a:cs typeface="Akhbar MT" pitchFamily="2" charset="-78"/>
              </a:rPr>
              <a:t>لاَ يُؤَاخِذُكُمُ اللّهُ بِاللَّغْوِ فِي أَيْمَانِكُمْ وَلَكِن يُؤَاخِذُكُم بِمَا عَقَّدتُّمُ الأَيْمَانَ فَكَفَّارَتُهُ إِطْعَامُ عَشَرَةِ مَسَاكِينَ مِنْ أَوْسَطِ مَا تُطْعِمُونَ أَهْلِيكُمْ أَوْ كِسْوَتُهُمْ أَوْ تَحْرِيرُ رَقَبَةٍ فَمَن لَّمْ يَجِدْ فَصِيَامُ ثَلاَثَةِ أَيَّامٍ ذَلِكَ كَفَّارَةُ أَيْمَانِكُمْ إِذَا حَلَفْتُمْ وَاحْفَظُواْ أَيْمَانَكُمْ)</a:t>
            </a:r>
            <a:r>
              <a:rPr lang="ar-SA" sz="3200" dirty="0" smtClean="0">
                <a:cs typeface="Akhbar MT" pitchFamily="2" charset="-78"/>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45719"/>
          </a:xfrm>
        </p:spPr>
        <p:txBody>
          <a:bodyPr>
            <a:normAutofit fontScale="90000"/>
          </a:bodyPr>
          <a:lstStyle/>
          <a:p>
            <a:pPr algn="r" rtl="1"/>
            <a:r>
              <a:rPr lang="ar-SA" b="0" dirty="0" smtClean="0"/>
              <a:t>-</a:t>
            </a:r>
            <a:endParaRPr lang="en-US" b="0" dirty="0"/>
          </a:p>
        </p:txBody>
      </p:sp>
      <p:sp>
        <p:nvSpPr>
          <p:cNvPr id="3" name="عنصر نائب للمحتوى 2"/>
          <p:cNvSpPr>
            <a:spLocks noGrp="1"/>
          </p:cNvSpPr>
          <p:nvPr>
            <p:ph idx="1"/>
          </p:nvPr>
        </p:nvSpPr>
        <p:spPr>
          <a:xfrm>
            <a:off x="457200" y="500042"/>
            <a:ext cx="7239000" cy="5955694"/>
          </a:xfrm>
        </p:spPr>
        <p:txBody>
          <a:bodyPr>
            <a:normAutofit/>
          </a:bodyPr>
          <a:lstStyle/>
          <a:p>
            <a:pPr algn="r" rtl="1">
              <a:buNone/>
            </a:pPr>
            <a:r>
              <a:rPr lang="ar-SA" sz="3600" u="sng" dirty="0" smtClean="0">
                <a:solidFill>
                  <a:schemeClr val="accent3"/>
                </a:solidFill>
                <a:cs typeface="Akhbar MT" pitchFamily="2" charset="-78"/>
              </a:rPr>
              <a:t>4</a:t>
            </a:r>
            <a:r>
              <a:rPr lang="ar-SA" sz="3600" b="1" u="sng" dirty="0" smtClean="0">
                <a:solidFill>
                  <a:schemeClr val="accent3"/>
                </a:solidFill>
                <a:cs typeface="Akhbar MT" pitchFamily="2" charset="-78"/>
              </a:rPr>
              <a:t>- النذر</a:t>
            </a:r>
            <a:r>
              <a:rPr lang="ar-SA" sz="3600" dirty="0" smtClean="0">
                <a:cs typeface="Akhbar MT" pitchFamily="2" charset="-78"/>
              </a:rPr>
              <a:t>: ما أوجبه المكلف على نفسه من الطاعات.</a:t>
            </a:r>
          </a:p>
          <a:p>
            <a:pPr algn="r" rtl="1">
              <a:buNone/>
            </a:pPr>
            <a:r>
              <a:rPr lang="ar-SA" sz="3600" dirty="0" smtClean="0">
                <a:solidFill>
                  <a:srgbClr val="7030A0"/>
                </a:solidFill>
                <a:cs typeface="Akhbar MT" pitchFamily="2" charset="-78"/>
              </a:rPr>
              <a:t>الدليل قوله تعالى: </a:t>
            </a:r>
            <a:r>
              <a:rPr lang="ar-SA" sz="3600" dirty="0" smtClean="0">
                <a:cs typeface="Akhbar MT" pitchFamily="2" charset="-78"/>
              </a:rPr>
              <a:t>(يُوفُونَ بِالنَّذْرِ وَيَخَافُونَ يَوْمًا كَانَ شَرُّهُ مُسْتَطِيرًا)</a:t>
            </a:r>
          </a:p>
          <a:p>
            <a:pPr algn="r" rtl="1">
              <a:buNone/>
            </a:pPr>
            <a:r>
              <a:rPr lang="ar-SA" sz="3600" b="1" u="sng" dirty="0" smtClean="0">
                <a:solidFill>
                  <a:schemeClr val="accent6"/>
                </a:solidFill>
                <a:cs typeface="Akhbar MT" pitchFamily="2" charset="-78"/>
              </a:rPr>
              <a:t>5-زكاة الفطر </a:t>
            </a:r>
            <a:r>
              <a:rPr lang="ar-SA" sz="3600" dirty="0" smtClean="0">
                <a:cs typeface="Akhbar MT" pitchFamily="2" charset="-78"/>
              </a:rPr>
              <a:t>: هي زكاة البدن. </a:t>
            </a:r>
          </a:p>
          <a:p>
            <a:pPr algn="r" rtl="1">
              <a:buFont typeface="Wingdings" pitchFamily="2" charset="2"/>
              <a:buChar char="v"/>
            </a:pPr>
            <a:r>
              <a:rPr lang="ar-SA" sz="3600" u="sng" dirty="0" smtClean="0">
                <a:solidFill>
                  <a:srgbClr val="00B050"/>
                </a:solidFill>
                <a:cs typeface="Akhbar MT" pitchFamily="2" charset="-78"/>
              </a:rPr>
              <a:t>حكمها</a:t>
            </a:r>
            <a:r>
              <a:rPr lang="ar-SA" sz="3600" dirty="0" smtClean="0">
                <a:solidFill>
                  <a:srgbClr val="00B050"/>
                </a:solidFill>
                <a:cs typeface="Akhbar MT" pitchFamily="2" charset="-78"/>
              </a:rPr>
              <a:t> :</a:t>
            </a:r>
            <a:r>
              <a:rPr lang="ar-SA" sz="3600" dirty="0" smtClean="0">
                <a:cs typeface="Akhbar MT" pitchFamily="2" charset="-78"/>
              </a:rPr>
              <a:t> واجبه لكل مستطيع أو قادر على إخراجها </a:t>
            </a:r>
          </a:p>
          <a:p>
            <a:pPr algn="r" rtl="1">
              <a:buFont typeface="Wingdings" pitchFamily="2" charset="2"/>
              <a:buChar char="v"/>
            </a:pPr>
            <a:r>
              <a:rPr lang="ar-SA" sz="3600" u="sng" dirty="0" smtClean="0">
                <a:solidFill>
                  <a:srgbClr val="00B050"/>
                </a:solidFill>
                <a:cs typeface="Akhbar MT" pitchFamily="2" charset="-78"/>
              </a:rPr>
              <a:t>وقتها</a:t>
            </a:r>
            <a:r>
              <a:rPr lang="ar-SA" sz="3600" dirty="0" smtClean="0">
                <a:solidFill>
                  <a:srgbClr val="00B050"/>
                </a:solidFill>
                <a:cs typeface="Akhbar MT" pitchFamily="2" charset="-78"/>
              </a:rPr>
              <a:t> :</a:t>
            </a:r>
            <a:r>
              <a:rPr lang="ar-SA" sz="3600" dirty="0" smtClean="0">
                <a:cs typeface="Akhbar MT" pitchFamily="2" charset="-78"/>
              </a:rPr>
              <a:t> في شهر رمضان قبل يوم العيد </a:t>
            </a:r>
          </a:p>
          <a:p>
            <a:pPr algn="r" rtl="1">
              <a:buFont typeface="Wingdings" pitchFamily="2" charset="2"/>
              <a:buChar char="v"/>
            </a:pPr>
            <a:r>
              <a:rPr lang="ar-SA" sz="3600" u="sng" dirty="0" smtClean="0">
                <a:solidFill>
                  <a:srgbClr val="00B050"/>
                </a:solidFill>
                <a:cs typeface="Akhbar MT" pitchFamily="2" charset="-78"/>
              </a:rPr>
              <a:t>الدليل</a:t>
            </a:r>
            <a:r>
              <a:rPr lang="ar-SA" sz="3600" dirty="0" smtClean="0">
                <a:solidFill>
                  <a:srgbClr val="00B050"/>
                </a:solidFill>
                <a:cs typeface="Akhbar MT" pitchFamily="2" charset="-78"/>
              </a:rPr>
              <a:t> :</a:t>
            </a:r>
            <a:r>
              <a:rPr lang="ar-SA" sz="3600" dirty="0" smtClean="0">
                <a:cs typeface="Akhbar MT" pitchFamily="2" charset="-78"/>
              </a:rPr>
              <a:t> حديث أبي سعيد الخدري رضي الله عنه قال :</a:t>
            </a:r>
          </a:p>
          <a:p>
            <a:pPr algn="r" rtl="1">
              <a:buNone/>
            </a:pPr>
            <a:r>
              <a:rPr lang="ar-SA" sz="3600" dirty="0" smtClean="0">
                <a:cs typeface="Akhbar MT" pitchFamily="2" charset="-78"/>
              </a:rPr>
              <a:t>( كنا نخرج زكاة الفطر صاعا من طعام أو صاعا من شعير أو صاعا من تمر أو صاعا من أقط أو صاعا من زبيب).</a:t>
            </a:r>
          </a:p>
          <a:p>
            <a:pPr algn="r" rtl="1">
              <a:buNone/>
            </a:pPr>
            <a:endParaRPr lang="ar-SA" sz="3200" dirty="0" smtClean="0">
              <a:cs typeface="Akhbar MT" pitchFamily="2" charset="-78"/>
            </a:endParaRPr>
          </a:p>
          <a:p>
            <a:pPr algn="r" rtl="1">
              <a:buNone/>
            </a:pPr>
            <a:endParaRPr lang="en-US" sz="3200" dirty="0">
              <a:cs typeface="Akhbar MT"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108564"/>
          </a:xfrm>
        </p:spPr>
        <p:txBody>
          <a:bodyPr>
            <a:normAutofit fontScale="90000"/>
          </a:bodyPr>
          <a:lstStyle/>
          <a:p>
            <a:pPr algn="r" rtl="1"/>
            <a:r>
              <a:rPr lang="ar-SA" b="0" dirty="0" smtClean="0"/>
              <a:t>-</a:t>
            </a:r>
            <a:endParaRPr lang="en-US" b="0" dirty="0"/>
          </a:p>
        </p:txBody>
      </p:sp>
      <p:sp>
        <p:nvSpPr>
          <p:cNvPr id="3" name="عنصر نائب للمحتوى 2"/>
          <p:cNvSpPr>
            <a:spLocks noGrp="1"/>
          </p:cNvSpPr>
          <p:nvPr>
            <p:ph idx="1"/>
          </p:nvPr>
        </p:nvSpPr>
        <p:spPr>
          <a:xfrm>
            <a:off x="457200" y="500042"/>
            <a:ext cx="7239000" cy="5955694"/>
          </a:xfrm>
        </p:spPr>
        <p:txBody>
          <a:bodyPr>
            <a:normAutofit lnSpcReduction="10000"/>
          </a:bodyPr>
          <a:lstStyle/>
          <a:p>
            <a:pPr algn="r" rtl="1">
              <a:buNone/>
            </a:pPr>
            <a:endParaRPr lang="ar-SA" dirty="0" smtClean="0"/>
          </a:p>
          <a:p>
            <a:pPr algn="r" rtl="1">
              <a:buNone/>
            </a:pPr>
            <a:endParaRPr lang="ar-SA" dirty="0" smtClean="0"/>
          </a:p>
          <a:p>
            <a:pPr algn="r" rtl="1">
              <a:buNone/>
            </a:pPr>
            <a:r>
              <a:rPr lang="ar-SA" sz="3200" b="1" u="sng" dirty="0" smtClean="0">
                <a:solidFill>
                  <a:srgbClr val="00B050"/>
                </a:solidFill>
                <a:latin typeface="Andalus" pitchFamily="18" charset="-78"/>
                <a:cs typeface="Akhbar MT" pitchFamily="2" charset="-78"/>
              </a:rPr>
              <a:t>تعريفه:</a:t>
            </a:r>
            <a:r>
              <a:rPr lang="ar-SA" sz="3200" b="1" dirty="0" smtClean="0">
                <a:latin typeface="Andalus" pitchFamily="18" charset="-78"/>
                <a:cs typeface="Akhbar MT" pitchFamily="2" charset="-78"/>
              </a:rPr>
              <a:t> </a:t>
            </a:r>
            <a:r>
              <a:rPr lang="ar-SA" sz="3200" dirty="0" smtClean="0">
                <a:latin typeface="Andalus" pitchFamily="18" charset="-78"/>
                <a:cs typeface="Akhbar MT" pitchFamily="2" charset="-78"/>
              </a:rPr>
              <a:t>هو نفقات يؤديها المرء تبرعا من تلقاء نفسه لم يوجبها عليه الشرع.</a:t>
            </a:r>
          </a:p>
          <a:p>
            <a:pPr algn="r" rtl="1">
              <a:buNone/>
            </a:pPr>
            <a:r>
              <a:rPr lang="ar-SA" sz="3200" b="1" u="sng" dirty="0" smtClean="0">
                <a:solidFill>
                  <a:srgbClr val="00B050"/>
                </a:solidFill>
                <a:latin typeface="Andalus" pitchFamily="18" charset="-78"/>
                <a:cs typeface="Akhbar MT" pitchFamily="2" charset="-78"/>
              </a:rPr>
              <a:t>أبواب الإنفاق التطوعي</a:t>
            </a:r>
            <a:r>
              <a:rPr lang="ar-SA" sz="3200" dirty="0" smtClean="0">
                <a:latin typeface="Andalus" pitchFamily="18" charset="-78"/>
                <a:cs typeface="Akhbar MT" pitchFamily="2" charset="-78"/>
              </a:rPr>
              <a:t>:</a:t>
            </a:r>
          </a:p>
          <a:p>
            <a:pPr algn="r" rtl="1">
              <a:buFont typeface="Wingdings" pitchFamily="2" charset="2"/>
              <a:buChar char="v"/>
            </a:pPr>
            <a:r>
              <a:rPr lang="ar-SA" sz="3200" dirty="0" smtClean="0">
                <a:latin typeface="Andalus" pitchFamily="18" charset="-78"/>
                <a:cs typeface="Akhbar MT" pitchFamily="2" charset="-78"/>
              </a:rPr>
              <a:t>الصدقات العامة</a:t>
            </a:r>
          </a:p>
          <a:p>
            <a:pPr algn="r" rtl="1">
              <a:buFont typeface="Wingdings" pitchFamily="2" charset="2"/>
              <a:buChar char="v"/>
            </a:pPr>
            <a:r>
              <a:rPr lang="ar-SA" sz="3200" dirty="0" smtClean="0">
                <a:latin typeface="Andalus" pitchFamily="18" charset="-78"/>
                <a:cs typeface="Akhbar MT" pitchFamily="2" charset="-78"/>
              </a:rPr>
              <a:t>الهبات</a:t>
            </a:r>
          </a:p>
          <a:p>
            <a:pPr algn="r" rtl="1">
              <a:buFont typeface="Wingdings" pitchFamily="2" charset="2"/>
              <a:buChar char="v"/>
            </a:pPr>
            <a:r>
              <a:rPr lang="ar-SA" sz="3200" dirty="0" smtClean="0">
                <a:latin typeface="Andalus" pitchFamily="18" charset="-78"/>
                <a:cs typeface="Akhbar MT" pitchFamily="2" charset="-78"/>
              </a:rPr>
              <a:t>الهدايا</a:t>
            </a:r>
          </a:p>
          <a:p>
            <a:pPr algn="r" rtl="1">
              <a:buFont typeface="Wingdings" pitchFamily="2" charset="2"/>
              <a:buChar char="v"/>
            </a:pPr>
            <a:r>
              <a:rPr lang="ar-SA" sz="3200" dirty="0" smtClean="0">
                <a:latin typeface="Andalus" pitchFamily="18" charset="-78"/>
                <a:cs typeface="Akhbar MT" pitchFamily="2" charset="-78"/>
              </a:rPr>
              <a:t>الإنفاق على الأقارب الذين لم تلزمه نفقتهم </a:t>
            </a:r>
          </a:p>
          <a:p>
            <a:pPr algn="r" rtl="1">
              <a:buNone/>
            </a:pPr>
            <a:r>
              <a:rPr lang="ar-SA" sz="3200" b="1" u="sng" dirty="0" smtClean="0">
                <a:solidFill>
                  <a:srgbClr val="00B050"/>
                </a:solidFill>
                <a:latin typeface="Andalus" pitchFamily="18" charset="-78"/>
                <a:cs typeface="Akhbar MT" pitchFamily="2" charset="-78"/>
              </a:rPr>
              <a:t>قاعدة الإنفاق التطوعي</a:t>
            </a:r>
            <a:r>
              <a:rPr lang="ar-SA" sz="3200" b="1" dirty="0" smtClean="0">
                <a:latin typeface="Andalus" pitchFamily="18" charset="-78"/>
                <a:cs typeface="Akhbar MT" pitchFamily="2" charset="-78"/>
              </a:rPr>
              <a:t>:</a:t>
            </a:r>
          </a:p>
          <a:p>
            <a:pPr algn="r" rtl="1">
              <a:buNone/>
            </a:pPr>
            <a:r>
              <a:rPr lang="ar-SA" sz="3200" u="sng" dirty="0" smtClean="0">
                <a:latin typeface="Andalus" pitchFamily="18" charset="-78"/>
                <a:cs typeface="Akhbar MT" pitchFamily="2" charset="-78"/>
              </a:rPr>
              <a:t>أن ينفق الإنسان مما فضل عن كفايته وكفاية أهله </a:t>
            </a:r>
            <a:r>
              <a:rPr lang="ar-SA" sz="3200" dirty="0" smtClean="0">
                <a:latin typeface="Andalus" pitchFamily="18" charset="-78"/>
                <a:cs typeface="Akhbar MT" pitchFamily="2" charset="-78"/>
              </a:rPr>
              <a:t>.</a:t>
            </a:r>
          </a:p>
          <a:p>
            <a:pPr algn="r" rtl="1">
              <a:buNone/>
            </a:pPr>
            <a:endParaRPr lang="ar-SA" sz="3200" dirty="0" smtClean="0">
              <a:latin typeface="Andalus" pitchFamily="18" charset="-78"/>
              <a:cs typeface="Akhbar MT" pitchFamily="2" charset="-78"/>
            </a:endParaRPr>
          </a:p>
        </p:txBody>
      </p:sp>
      <p:sp>
        <p:nvSpPr>
          <p:cNvPr id="4" name="مستطيل مستدير الزوايا 3"/>
          <p:cNvSpPr/>
          <p:nvPr/>
        </p:nvSpPr>
        <p:spPr>
          <a:xfrm>
            <a:off x="5572132" y="571480"/>
            <a:ext cx="2000264" cy="71438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SA" sz="2800" b="1" dirty="0" smtClean="0">
                <a:cs typeface="Akhbar MT" pitchFamily="2" charset="-78"/>
              </a:rPr>
              <a:t>الإنفاق التطوعي</a:t>
            </a:r>
            <a:endParaRPr lang="en-US" sz="2800" b="1" dirty="0">
              <a:cs typeface="Akhbar MT"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108564"/>
          </a:xfrm>
        </p:spPr>
        <p:txBody>
          <a:bodyPr>
            <a:normAutofit fontScale="90000"/>
          </a:bodyPr>
          <a:lstStyle/>
          <a:p>
            <a:r>
              <a:rPr lang="ar-SA" dirty="0" smtClean="0"/>
              <a:t>-</a:t>
            </a:r>
            <a:endParaRPr lang="en-US" dirty="0"/>
          </a:p>
        </p:txBody>
      </p:sp>
      <p:sp>
        <p:nvSpPr>
          <p:cNvPr id="3" name="عنصر نائب للمحتوى 2"/>
          <p:cNvSpPr>
            <a:spLocks noGrp="1"/>
          </p:cNvSpPr>
          <p:nvPr>
            <p:ph idx="1"/>
          </p:nvPr>
        </p:nvSpPr>
        <p:spPr>
          <a:xfrm>
            <a:off x="571472" y="285728"/>
            <a:ext cx="7124728" cy="6170008"/>
          </a:xfrm>
        </p:spPr>
        <p:txBody>
          <a:bodyPr>
            <a:normAutofit fontScale="92500"/>
          </a:bodyPr>
          <a:lstStyle/>
          <a:p>
            <a:pPr algn="r" rtl="1">
              <a:buNone/>
            </a:pPr>
            <a:r>
              <a:rPr lang="ar-SA" sz="3200" dirty="0" smtClean="0">
                <a:cs typeface="Akhbar MT" pitchFamily="2" charset="-78"/>
              </a:rPr>
              <a:t>:</a:t>
            </a:r>
          </a:p>
          <a:p>
            <a:pPr algn="r" rtl="1">
              <a:buNone/>
            </a:pPr>
            <a:r>
              <a:rPr lang="ar-SA" sz="3200" b="1" u="sng" dirty="0" smtClean="0">
                <a:solidFill>
                  <a:srgbClr val="00B050"/>
                </a:solidFill>
                <a:cs typeface="Akhbar MT" pitchFamily="2" charset="-78"/>
              </a:rPr>
              <a:t>الأدلة :-</a:t>
            </a:r>
          </a:p>
          <a:p>
            <a:pPr algn="r" rtl="1">
              <a:buNone/>
            </a:pPr>
            <a:r>
              <a:rPr lang="ar-SA" sz="3200" dirty="0" smtClean="0">
                <a:cs typeface="Akhbar MT" pitchFamily="2" charset="-78"/>
              </a:rPr>
              <a:t>قوله تعالى (وَلا تَجْعَلْ يَدَكَ مَغْلُولَةً إِلَى عُنُقِكَ وَلا تَبْسُطْهَا كُلَّ الْبَسْطِ فَتَقْعُدَ مَلُومًا مَحْسُورًا).</a:t>
            </a:r>
          </a:p>
          <a:p>
            <a:pPr algn="r" rtl="1">
              <a:buNone/>
            </a:pPr>
            <a:r>
              <a:rPr lang="ar-SA" sz="3200" b="1" u="sng" dirty="0" smtClean="0">
                <a:solidFill>
                  <a:srgbClr val="00B050"/>
                </a:solidFill>
                <a:cs typeface="Akhbar MT" pitchFamily="2" charset="-78"/>
              </a:rPr>
              <a:t>1- الإنفاق في الحلال والبعد عن الإنفاق في الحرام :-</a:t>
            </a:r>
          </a:p>
          <a:p>
            <a:pPr algn="r" rtl="1">
              <a:buFont typeface="Wingdings" pitchFamily="2" charset="2"/>
              <a:buChar char="v"/>
            </a:pPr>
            <a:r>
              <a:rPr lang="ar-SA" sz="3200" dirty="0" smtClean="0">
                <a:cs typeface="Akhbar MT" pitchFamily="2" charset="-78"/>
              </a:rPr>
              <a:t>أن المال مال الله الدليل </a:t>
            </a:r>
            <a:r>
              <a:rPr lang="ar-SA" sz="3200" dirty="0" smtClean="0">
                <a:solidFill>
                  <a:srgbClr val="0070C0"/>
                </a:solidFill>
                <a:cs typeface="Akhbar MT" pitchFamily="2" charset="-78"/>
              </a:rPr>
              <a:t>قوله تعالى (وَآتُوهُم مِّن مَّالِ اللَّهِ الَّذِي آتَاكُمْ)</a:t>
            </a:r>
          </a:p>
          <a:p>
            <a:pPr algn="r" rtl="1">
              <a:buFont typeface="Wingdings" pitchFamily="2" charset="2"/>
              <a:buChar char="v"/>
            </a:pPr>
            <a:r>
              <a:rPr lang="ar-SA" sz="3200" dirty="0" smtClean="0">
                <a:cs typeface="Akhbar MT" pitchFamily="2" charset="-78"/>
              </a:rPr>
              <a:t>البشر مستخلفين فيه </a:t>
            </a:r>
            <a:r>
              <a:rPr lang="ar-SA" sz="3200" dirty="0" smtClean="0">
                <a:solidFill>
                  <a:srgbClr val="0070C0"/>
                </a:solidFill>
                <a:cs typeface="Akhbar MT" pitchFamily="2" charset="-78"/>
              </a:rPr>
              <a:t>قال تعالى (وَأَنْفِقُوا مِمَّا جَعَلَكُمْ مُسْتَخْلَفِينَ فِيهِ)</a:t>
            </a:r>
          </a:p>
          <a:p>
            <a:pPr algn="r" rtl="1">
              <a:buFont typeface="Wingdings" pitchFamily="2" charset="2"/>
              <a:buChar char="v"/>
            </a:pPr>
            <a:r>
              <a:rPr lang="ar-SA" sz="3200" dirty="0" smtClean="0">
                <a:cs typeface="Akhbar MT" pitchFamily="2" charset="-78"/>
              </a:rPr>
              <a:t>وجوب الإنفاق في الأوجه المشروعة الطيبة والمباحات .</a:t>
            </a:r>
          </a:p>
          <a:p>
            <a:pPr algn="r" rtl="1">
              <a:buNone/>
            </a:pPr>
            <a:r>
              <a:rPr lang="ar-SA" sz="3200" dirty="0" smtClean="0">
                <a:solidFill>
                  <a:srgbClr val="0070C0"/>
                </a:solidFill>
                <a:cs typeface="Akhbar MT" pitchFamily="2" charset="-78"/>
              </a:rPr>
              <a:t>    قال تعالى (وَيُحِلُّ لَهُمُ الطَّيِّبَاتِ وَيُحَرِّمُ عَلَيْهِمُ الْخَبَائِثَ)</a:t>
            </a:r>
          </a:p>
          <a:p>
            <a:pPr algn="r" rtl="1">
              <a:buFont typeface="Wingdings" pitchFamily="2" charset="2"/>
              <a:buChar char="v"/>
            </a:pPr>
            <a:r>
              <a:rPr lang="ar-SA" sz="3200" dirty="0" smtClean="0">
                <a:cs typeface="Akhbar MT" pitchFamily="2" charset="-78"/>
              </a:rPr>
              <a:t>الحث على الاكتساب الحلال</a:t>
            </a:r>
          </a:p>
          <a:p>
            <a:pPr algn="r" rtl="1">
              <a:buFont typeface="Wingdings" pitchFamily="2" charset="2"/>
              <a:buChar char="v"/>
            </a:pPr>
            <a:r>
              <a:rPr lang="ar-SA" sz="3200" dirty="0" smtClean="0">
                <a:cs typeface="Akhbar MT" pitchFamily="2" charset="-78"/>
              </a:rPr>
              <a:t>النهي عن الإنفاق في المحرمات  </a:t>
            </a:r>
            <a:endParaRPr lang="en-US" sz="3200" dirty="0">
              <a:cs typeface="Akhbar MT" pitchFamily="2" charset="-78"/>
            </a:endParaRPr>
          </a:p>
        </p:txBody>
      </p:sp>
      <p:sp>
        <p:nvSpPr>
          <p:cNvPr id="4" name="مستطيل مستدير الزوايا 3"/>
          <p:cNvSpPr/>
          <p:nvPr/>
        </p:nvSpPr>
        <p:spPr>
          <a:xfrm>
            <a:off x="5429256" y="142852"/>
            <a:ext cx="2214578" cy="642942"/>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ar-SA" sz="3200" b="1" dirty="0" smtClean="0">
                <a:cs typeface="Akhbar MT" pitchFamily="2" charset="-78"/>
              </a:rPr>
              <a:t>ضوابط الإنفاق</a:t>
            </a:r>
            <a:r>
              <a:rPr lang="ar-SA" dirty="0" smtClean="0">
                <a:cs typeface="Akhbar MT" pitchFamily="2" charset="-78"/>
              </a:rPr>
              <a: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108564"/>
          </a:xfrm>
        </p:spPr>
        <p:txBody>
          <a:bodyPr>
            <a:normAutofit fontScale="90000"/>
          </a:bodyPr>
          <a:lstStyle/>
          <a:p>
            <a:r>
              <a:rPr lang="ar-SA" dirty="0" smtClean="0"/>
              <a:t>-</a:t>
            </a:r>
            <a:endParaRPr lang="en-US" dirty="0"/>
          </a:p>
        </p:txBody>
      </p:sp>
      <p:sp>
        <p:nvSpPr>
          <p:cNvPr id="3" name="عنصر نائب للمحتوى 2"/>
          <p:cNvSpPr>
            <a:spLocks noGrp="1"/>
          </p:cNvSpPr>
          <p:nvPr>
            <p:ph idx="1"/>
          </p:nvPr>
        </p:nvSpPr>
        <p:spPr>
          <a:xfrm>
            <a:off x="457200" y="428604"/>
            <a:ext cx="7239000" cy="6027132"/>
          </a:xfrm>
        </p:spPr>
        <p:txBody>
          <a:bodyPr>
            <a:normAutofit/>
          </a:bodyPr>
          <a:lstStyle/>
          <a:p>
            <a:pPr algn="r" rtl="1">
              <a:buNone/>
            </a:pPr>
            <a:r>
              <a:rPr lang="ar-SA" sz="3200" dirty="0" smtClean="0">
                <a:cs typeface="Akhbar MT" pitchFamily="2" charset="-78"/>
              </a:rPr>
              <a:t>2</a:t>
            </a:r>
            <a:r>
              <a:rPr lang="ar-SA" sz="3200" b="1" u="sng" dirty="0" smtClean="0">
                <a:solidFill>
                  <a:srgbClr val="00B050"/>
                </a:solidFill>
                <a:cs typeface="Akhbar MT" pitchFamily="2" charset="-78"/>
              </a:rPr>
              <a:t>-البعد عن التبذير والإسراف المنهي عنه </a:t>
            </a:r>
          </a:p>
          <a:p>
            <a:pPr algn="r" rtl="1">
              <a:buNone/>
            </a:pPr>
            <a:r>
              <a:rPr lang="ar-SA" sz="3200" b="1" dirty="0" smtClean="0">
                <a:solidFill>
                  <a:schemeClr val="tx2"/>
                </a:solidFill>
                <a:cs typeface="Akhbar MT" pitchFamily="2" charset="-78"/>
              </a:rPr>
              <a:t>معنى الإسراف </a:t>
            </a:r>
            <a:r>
              <a:rPr lang="ar-SA" sz="3200" b="1" dirty="0" err="1" smtClean="0">
                <a:solidFill>
                  <a:schemeClr val="tx2"/>
                </a:solidFill>
                <a:cs typeface="Akhbar MT" pitchFamily="2" charset="-78"/>
              </a:rPr>
              <a:t>و</a:t>
            </a:r>
            <a:r>
              <a:rPr lang="ar-SA" sz="3200" b="1" dirty="0" smtClean="0">
                <a:solidFill>
                  <a:schemeClr val="tx2"/>
                </a:solidFill>
                <a:cs typeface="Akhbar MT" pitchFamily="2" charset="-78"/>
              </a:rPr>
              <a:t> التبذير:</a:t>
            </a:r>
          </a:p>
          <a:p>
            <a:pPr algn="r" rtl="1">
              <a:buFont typeface="Wingdings" pitchFamily="2" charset="2"/>
              <a:buChar char="v"/>
            </a:pPr>
            <a:r>
              <a:rPr lang="ar-SA" sz="3200" dirty="0" smtClean="0">
                <a:cs typeface="Akhbar MT" pitchFamily="2" charset="-78"/>
              </a:rPr>
              <a:t>مجاوزة حد الاعتدال والتوسط في الإنفاق.</a:t>
            </a:r>
          </a:p>
          <a:p>
            <a:pPr algn="r" rtl="1">
              <a:buFont typeface="Wingdings" pitchFamily="2" charset="2"/>
              <a:buChar char="v"/>
            </a:pPr>
            <a:r>
              <a:rPr lang="ar-SA" sz="3200" dirty="0" smtClean="0">
                <a:cs typeface="Akhbar MT" pitchFamily="2" charset="-78"/>
              </a:rPr>
              <a:t>مهدر للثروة.</a:t>
            </a:r>
          </a:p>
          <a:p>
            <a:pPr algn="r" rtl="1">
              <a:buFont typeface="Wingdings" pitchFamily="2" charset="2"/>
              <a:buChar char="v"/>
            </a:pPr>
            <a:r>
              <a:rPr lang="ar-SA" sz="3200" dirty="0" smtClean="0">
                <a:cs typeface="Akhbar MT" pitchFamily="2" charset="-78"/>
              </a:rPr>
              <a:t>مضيع للمال والجهد وطاقات الأفراد والأمة. </a:t>
            </a:r>
          </a:p>
          <a:p>
            <a:pPr algn="r" rtl="1">
              <a:buFont typeface="Wingdings" pitchFamily="2" charset="2"/>
              <a:buChar char="v"/>
            </a:pPr>
            <a:r>
              <a:rPr lang="ar-SA" sz="3200" u="sng" dirty="0" smtClean="0">
                <a:solidFill>
                  <a:srgbClr val="00B050"/>
                </a:solidFill>
                <a:cs typeface="Akhbar MT" pitchFamily="2" charset="-78"/>
              </a:rPr>
              <a:t>حكمه: </a:t>
            </a:r>
            <a:r>
              <a:rPr lang="ar-SA" sz="3200" dirty="0" smtClean="0">
                <a:cs typeface="Akhbar MT" pitchFamily="2" charset="-78"/>
              </a:rPr>
              <a:t>محرم شرعا.</a:t>
            </a:r>
          </a:p>
          <a:p>
            <a:pPr algn="r" rtl="1">
              <a:buFont typeface="Wingdings" pitchFamily="2" charset="2"/>
              <a:buChar char="v"/>
            </a:pPr>
            <a:r>
              <a:rPr lang="ar-SA" sz="3200" u="sng" dirty="0" smtClean="0">
                <a:solidFill>
                  <a:srgbClr val="00B050"/>
                </a:solidFill>
                <a:cs typeface="Akhbar MT" pitchFamily="2" charset="-78"/>
              </a:rPr>
              <a:t>الدليل:</a:t>
            </a:r>
            <a:r>
              <a:rPr lang="ar-SA" sz="3200" dirty="0" smtClean="0">
                <a:solidFill>
                  <a:srgbClr val="00B050"/>
                </a:solidFill>
                <a:cs typeface="Akhbar MT" pitchFamily="2" charset="-78"/>
              </a:rPr>
              <a:t> قوله تعالى </a:t>
            </a:r>
            <a:r>
              <a:rPr lang="ar-SA" sz="3200" dirty="0" smtClean="0">
                <a:cs typeface="Akhbar MT" pitchFamily="2" charset="-78"/>
              </a:rPr>
              <a:t>(كُلُوا مِنْ ثَمَرِهِ إِذَا أَثْمَرَ وَآَتُوا حَقَّهُ يَوْمَ حَصَادِهِ وَلَا تُسْرِفُوا إِنَّهُ لَا يُحِبُّ الْمُسْرِفِينَ).</a:t>
            </a:r>
          </a:p>
          <a:p>
            <a:pPr algn="r" rtl="1">
              <a:buFont typeface="Wingdings" pitchFamily="2" charset="2"/>
              <a:buChar char="v"/>
            </a:pPr>
            <a:r>
              <a:rPr lang="ar-SA" sz="3200" dirty="0" smtClean="0">
                <a:cs typeface="Akhbar MT" pitchFamily="2" charset="-78"/>
              </a:rPr>
              <a:t>مراعاة لمصلحة الفرد والمجتمع راعت الشرعية الاعتدال والتوسط في الإنفاق.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39000" cy="45719"/>
          </a:xfrm>
        </p:spPr>
        <p:txBody>
          <a:bodyPr>
            <a:normAutofit fontScale="90000"/>
          </a:bodyPr>
          <a:lstStyle/>
          <a:p>
            <a:r>
              <a:rPr lang="ar-SA" dirty="0" smtClean="0"/>
              <a:t>-</a:t>
            </a:r>
            <a:endParaRPr lang="en-US" dirty="0"/>
          </a:p>
        </p:txBody>
      </p:sp>
      <p:sp>
        <p:nvSpPr>
          <p:cNvPr id="3" name="عنصر نائب للمحتوى 2"/>
          <p:cNvSpPr>
            <a:spLocks noGrp="1"/>
          </p:cNvSpPr>
          <p:nvPr>
            <p:ph idx="1"/>
          </p:nvPr>
        </p:nvSpPr>
        <p:spPr>
          <a:xfrm>
            <a:off x="457200" y="285728"/>
            <a:ext cx="7239000" cy="6170008"/>
          </a:xfrm>
        </p:spPr>
        <p:txBody>
          <a:bodyPr>
            <a:normAutofit lnSpcReduction="10000"/>
          </a:bodyPr>
          <a:lstStyle/>
          <a:p>
            <a:pPr algn="r" rtl="1">
              <a:buNone/>
            </a:pPr>
            <a:r>
              <a:rPr lang="ar-SA" sz="3200" b="1" u="sng" dirty="0" smtClean="0">
                <a:solidFill>
                  <a:srgbClr val="00B050"/>
                </a:solidFill>
                <a:cs typeface="Akhbar MT" pitchFamily="2" charset="-78"/>
              </a:rPr>
              <a:t>الموازنة في الإنفاق:</a:t>
            </a:r>
          </a:p>
          <a:p>
            <a:pPr algn="r" rtl="1">
              <a:buFont typeface="Wingdings" pitchFamily="2" charset="2"/>
              <a:buChar char="v"/>
            </a:pPr>
            <a:r>
              <a:rPr lang="ar-SA" sz="3200" dirty="0" smtClean="0">
                <a:cs typeface="Akhbar MT" pitchFamily="2" charset="-78"/>
              </a:rPr>
              <a:t>قسم الله تعالى الأرزاق بين العباد </a:t>
            </a:r>
          </a:p>
          <a:p>
            <a:pPr algn="r" rtl="1">
              <a:buFont typeface="Wingdings" pitchFamily="2" charset="2"/>
              <a:buChar char="v"/>
            </a:pPr>
            <a:r>
              <a:rPr lang="ar-SA" sz="3200" dirty="0" smtClean="0">
                <a:cs typeface="Akhbar MT" pitchFamily="2" charset="-78"/>
              </a:rPr>
              <a:t>حكمة الله تعالى التفضيل في الرزق</a:t>
            </a:r>
          </a:p>
          <a:p>
            <a:pPr algn="r" rtl="1">
              <a:buFont typeface="Wingdings" pitchFamily="2" charset="2"/>
              <a:buChar char="v"/>
            </a:pPr>
            <a:r>
              <a:rPr lang="ar-SA" sz="3200" u="sng" dirty="0" smtClean="0">
                <a:solidFill>
                  <a:schemeClr val="tx2"/>
                </a:solidFill>
                <a:cs typeface="Akhbar MT" pitchFamily="2" charset="-78"/>
              </a:rPr>
              <a:t>الدليل </a:t>
            </a:r>
            <a:r>
              <a:rPr lang="ar-SA" sz="3200" dirty="0" smtClean="0">
                <a:cs typeface="Akhbar MT" pitchFamily="2" charset="-78"/>
              </a:rPr>
              <a:t>: قال تعالى( وَاَللَّه </a:t>
            </a:r>
            <a:r>
              <a:rPr lang="ar-SA" sz="3200" i="1" dirty="0" smtClean="0">
                <a:cs typeface="Akhbar MT" pitchFamily="2" charset="-78"/>
              </a:rPr>
              <a:t>فَضَّلَ بَعْضكُمْ عَلَى بَعْض</a:t>
            </a:r>
            <a:r>
              <a:rPr lang="ar-SA" sz="3200" dirty="0" smtClean="0">
                <a:cs typeface="Akhbar MT" pitchFamily="2" charset="-78"/>
              </a:rPr>
              <a:t> فِي </a:t>
            </a:r>
            <a:r>
              <a:rPr lang="ar-SA" sz="3200" i="1" dirty="0" smtClean="0">
                <a:cs typeface="Akhbar MT" pitchFamily="2" charset="-78"/>
              </a:rPr>
              <a:t>الرِّزْق)</a:t>
            </a:r>
          </a:p>
          <a:p>
            <a:pPr algn="r" rtl="1">
              <a:buFont typeface="Wingdings" pitchFamily="2" charset="2"/>
              <a:buChar char="v"/>
            </a:pPr>
            <a:r>
              <a:rPr lang="ar-SA" sz="3200" u="sng" dirty="0" smtClean="0">
                <a:solidFill>
                  <a:schemeClr val="tx2"/>
                </a:solidFill>
                <a:cs typeface="Akhbar MT" pitchFamily="2" charset="-78"/>
              </a:rPr>
              <a:t>الحكم</a:t>
            </a:r>
            <a:r>
              <a:rPr lang="ar-SA" sz="3200" u="sng" dirty="0" smtClean="0">
                <a:cs typeface="Akhbar MT" pitchFamily="2" charset="-78"/>
              </a:rPr>
              <a:t> </a:t>
            </a:r>
            <a:r>
              <a:rPr lang="ar-SA" sz="3200" dirty="0" smtClean="0">
                <a:cs typeface="Akhbar MT" pitchFamily="2" charset="-78"/>
              </a:rPr>
              <a:t>: واجب</a:t>
            </a:r>
          </a:p>
          <a:p>
            <a:pPr algn="r" rtl="1">
              <a:buNone/>
            </a:pPr>
            <a:r>
              <a:rPr lang="ar-SA" sz="3200" b="1" u="sng" dirty="0" smtClean="0">
                <a:solidFill>
                  <a:srgbClr val="00B050"/>
                </a:solidFill>
                <a:cs typeface="Akhbar MT" pitchFamily="2" charset="-78"/>
              </a:rPr>
              <a:t>ترتيب الأولويات :</a:t>
            </a:r>
          </a:p>
          <a:p>
            <a:pPr algn="r" rtl="1">
              <a:buNone/>
            </a:pPr>
            <a:r>
              <a:rPr lang="ar-SA" sz="3200" b="1" dirty="0" smtClean="0">
                <a:solidFill>
                  <a:schemeClr val="accent3"/>
                </a:solidFill>
                <a:cs typeface="Akhbar MT" pitchFamily="2" charset="-78"/>
              </a:rPr>
              <a:t>1- ا</a:t>
            </a:r>
            <a:r>
              <a:rPr lang="ar-SA" sz="3200" b="1" u="sng" dirty="0" smtClean="0">
                <a:solidFill>
                  <a:schemeClr val="accent3"/>
                </a:solidFill>
                <a:cs typeface="Akhbar MT" pitchFamily="2" charset="-78"/>
              </a:rPr>
              <a:t>لضروريات</a:t>
            </a:r>
            <a:r>
              <a:rPr lang="ar-SA" sz="3200" dirty="0" smtClean="0">
                <a:cs typeface="Akhbar MT" pitchFamily="2" charset="-78"/>
              </a:rPr>
              <a:t>: هي الأشياء التي لا تستقيم الحياة بدونها </a:t>
            </a:r>
          </a:p>
          <a:p>
            <a:pPr algn="r" rtl="1">
              <a:buNone/>
            </a:pPr>
            <a:r>
              <a:rPr lang="ar-SA" sz="3200" dirty="0" smtClean="0">
                <a:cs typeface="Akhbar MT" pitchFamily="2" charset="-78"/>
              </a:rPr>
              <a:t>مثال : الأكل – الشرب – المسكن</a:t>
            </a:r>
          </a:p>
          <a:p>
            <a:pPr algn="r" rtl="1">
              <a:buNone/>
            </a:pPr>
            <a:r>
              <a:rPr lang="ar-SA" sz="3200" b="1" dirty="0" smtClean="0">
                <a:solidFill>
                  <a:schemeClr val="accent3"/>
                </a:solidFill>
                <a:cs typeface="Akhbar MT" pitchFamily="2" charset="-78"/>
              </a:rPr>
              <a:t>2- ا</a:t>
            </a:r>
            <a:r>
              <a:rPr lang="ar-SA" sz="3200" b="1" u="sng" dirty="0" smtClean="0">
                <a:solidFill>
                  <a:schemeClr val="accent3"/>
                </a:solidFill>
                <a:cs typeface="Akhbar MT" pitchFamily="2" charset="-78"/>
              </a:rPr>
              <a:t>لحاجّيات</a:t>
            </a:r>
            <a:r>
              <a:rPr lang="ar-SA" sz="3200" dirty="0" smtClean="0">
                <a:cs typeface="Akhbar MT" pitchFamily="2" charset="-78"/>
              </a:rPr>
              <a:t>: هي الأشياء التي تبعد الحرج والمشقة عن الإنسان أو تخفف عنه</a:t>
            </a:r>
          </a:p>
          <a:p>
            <a:pPr algn="r" rtl="1">
              <a:buNone/>
            </a:pPr>
            <a:r>
              <a:rPr lang="ar-SA" sz="3200" dirty="0" smtClean="0">
                <a:cs typeface="Akhbar MT" pitchFamily="2" charset="-78"/>
              </a:rPr>
              <a:t>3</a:t>
            </a:r>
            <a:r>
              <a:rPr lang="ar-SA" sz="3200" b="1" dirty="0" smtClean="0">
                <a:solidFill>
                  <a:schemeClr val="accent3"/>
                </a:solidFill>
                <a:cs typeface="Akhbar MT" pitchFamily="2" charset="-78"/>
              </a:rPr>
              <a:t>- </a:t>
            </a:r>
            <a:r>
              <a:rPr lang="ar-SA" sz="3200" b="1" u="sng" dirty="0" smtClean="0">
                <a:solidFill>
                  <a:schemeClr val="accent3"/>
                </a:solidFill>
                <a:cs typeface="Akhbar MT" pitchFamily="2" charset="-78"/>
              </a:rPr>
              <a:t>التحسينيات</a:t>
            </a:r>
            <a:r>
              <a:rPr lang="ar-SA" sz="3200" dirty="0" smtClean="0">
                <a:cs typeface="Akhbar MT" pitchFamily="2" charset="-78"/>
              </a:rPr>
              <a:t>: هي الأشياء الكمالية التي توفر الرفاهية في الحياة الدنيا .</a:t>
            </a:r>
            <a:endParaRPr lang="en-US" sz="3200" dirty="0">
              <a:cs typeface="Akhbar MT"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89098" y="1143000"/>
            <a:ext cx="3429000" cy="71422"/>
          </a:xfrm>
        </p:spPr>
        <p:txBody>
          <a:bodyPr>
            <a:normAutofit fontScale="90000"/>
          </a:bodyPr>
          <a:lstStyle/>
          <a:p>
            <a:r>
              <a:rPr lang="ar-SA" dirty="0" smtClean="0"/>
              <a:t>-</a:t>
            </a:r>
            <a:endParaRPr lang="en-US" dirty="0"/>
          </a:p>
        </p:txBody>
      </p:sp>
      <p:sp>
        <p:nvSpPr>
          <p:cNvPr id="3" name="عنصر نائب للنص 2"/>
          <p:cNvSpPr>
            <a:spLocks noGrp="1"/>
          </p:cNvSpPr>
          <p:nvPr>
            <p:ph type="body" sz="half" idx="2"/>
          </p:nvPr>
        </p:nvSpPr>
        <p:spPr>
          <a:xfrm>
            <a:off x="5389098" y="1214422"/>
            <a:ext cx="3429000" cy="3989452"/>
          </a:xfrm>
        </p:spPr>
        <p:txBody>
          <a:bodyPr>
            <a:normAutofit/>
          </a:bodyPr>
          <a:lstStyle/>
          <a:p>
            <a:pPr algn="ctr"/>
            <a:r>
              <a:rPr lang="ar-SA" sz="4800" dirty="0" smtClean="0">
                <a:latin typeface="Andalus" pitchFamily="18" charset="-78"/>
                <a:cs typeface="Andalus" pitchFamily="18" charset="-78"/>
              </a:rPr>
              <a:t>وصلي اللهم على نبينا محمد واله وصحبه وسلم </a:t>
            </a:r>
            <a:endParaRPr lang="en-US" sz="4800" dirty="0">
              <a:latin typeface="Andalus" pitchFamily="18" charset="-78"/>
              <a:cs typeface="Andalus" pitchFamily="18" charset="-78"/>
            </a:endParaRPr>
          </a:p>
        </p:txBody>
      </p:sp>
      <p:pic>
        <p:nvPicPr>
          <p:cNvPr id="2050" name="Picture 2" descr="C:\Users\SONY\Desktop\1366682315[1].jpg"/>
          <p:cNvPicPr>
            <a:picLocks noGrp="1" noChangeAspect="1" noChangeArrowheads="1"/>
          </p:cNvPicPr>
          <p:nvPr>
            <p:ph type="pic" idx="1"/>
          </p:nvPr>
        </p:nvPicPr>
        <p:blipFill>
          <a:blip r:embed="rId2"/>
          <a:srcRect l="16862" r="16862"/>
          <a:stretch>
            <a:fillRect/>
          </a:stretch>
        </p:blipFill>
        <p:spPr bwMode="auto">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252</TotalTime>
  <Words>531</Words>
  <Application>Microsoft Office PowerPoint</Application>
  <PresentationFormat>عرض على الشاشة (3:4)‏</PresentationFormat>
  <Paragraphs>82</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وافر</vt:lpstr>
      <vt:lpstr>الإنفاق المشروع</vt:lpstr>
      <vt:lpstr>-</vt:lpstr>
      <vt:lpstr>-</vt:lpstr>
      <vt:lpstr>-</vt:lpstr>
      <vt:lpstr>-</vt:lpstr>
      <vt:lpstr>-</vt:lpstr>
      <vt:lpstr>-</vt:lpstr>
      <vt:lpstr>-</vt:lpstr>
      <vt:lpst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الإنفاق المشروع</dc:title>
  <dc:creator>SONY</dc:creator>
  <cp:lastModifiedBy>SONY</cp:lastModifiedBy>
  <cp:revision>26</cp:revision>
  <dcterms:created xsi:type="dcterms:W3CDTF">2013-10-19T19:22:42Z</dcterms:created>
  <dcterms:modified xsi:type="dcterms:W3CDTF">2013-10-20T16:46:05Z</dcterms:modified>
</cp:coreProperties>
</file>