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1" r:id="rId5"/>
    <p:sldId id="259" r:id="rId6"/>
    <p:sldId id="262" r:id="rId7"/>
    <p:sldId id="260" r:id="rId8"/>
    <p:sldId id="263" r:id="rId9"/>
    <p:sldId id="264" r:id="rId10"/>
    <p:sldId id="266" r:id="rId11"/>
    <p:sldId id="268" r:id="rId12"/>
    <p:sldId id="265" r:id="rId13"/>
    <p:sldId id="267"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A5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AB3B1A-8812-406D-BCDD-29667BF91026}" type="doc">
      <dgm:prSet loTypeId="urn:microsoft.com/office/officeart/2005/8/layout/radial6" loCatId="cycle" qsTypeId="urn:microsoft.com/office/officeart/2005/8/quickstyle/simple1" qsCatId="simple" csTypeId="urn:microsoft.com/office/officeart/2005/8/colors/accent1_2" csCatId="accent1" phldr="1"/>
      <dgm:spPr/>
      <dgm:t>
        <a:bodyPr/>
        <a:lstStyle/>
        <a:p>
          <a:pPr rtl="1"/>
          <a:endParaRPr lang="ar-SA"/>
        </a:p>
      </dgm:t>
    </dgm:pt>
    <dgm:pt modelId="{01E4EBB4-3F1E-4B17-AF0F-A46DDB3AD424}">
      <dgm:prSet phldrT="[نص]" custT="1"/>
      <dgm:spPr>
        <a:solidFill>
          <a:schemeClr val="bg2">
            <a:lumMod val="90000"/>
          </a:schemeClr>
        </a:solidFill>
      </dgm:spPr>
      <dgm:t>
        <a:bodyPr/>
        <a:lstStyle/>
        <a:p>
          <a:pPr rtl="1"/>
          <a:r>
            <a:rPr lang="ar-SA" sz="3200" b="1" dirty="0" smtClean="0">
              <a:solidFill>
                <a:schemeClr val="accent6">
                  <a:lumMod val="50000"/>
                </a:schemeClr>
              </a:solidFill>
            </a:rPr>
            <a:t>أسس بناء المجتمع </a:t>
          </a:r>
          <a:endParaRPr lang="ar-SA" sz="3200" b="1" dirty="0">
            <a:solidFill>
              <a:schemeClr val="accent6">
                <a:lumMod val="50000"/>
              </a:schemeClr>
            </a:solidFill>
          </a:endParaRPr>
        </a:p>
      </dgm:t>
    </dgm:pt>
    <dgm:pt modelId="{07EA4C94-AB79-4FCD-89A5-A87CB2611704}" type="parTrans" cxnId="{F0A0CD04-2ACA-4738-933C-E96E6B0E3D70}">
      <dgm:prSet/>
      <dgm:spPr/>
      <dgm:t>
        <a:bodyPr/>
        <a:lstStyle/>
        <a:p>
          <a:pPr rtl="1"/>
          <a:endParaRPr lang="ar-SA"/>
        </a:p>
      </dgm:t>
    </dgm:pt>
    <dgm:pt modelId="{DDB1C259-B523-4A02-B861-B3A1ADF13033}" type="sibTrans" cxnId="{F0A0CD04-2ACA-4738-933C-E96E6B0E3D70}">
      <dgm:prSet/>
      <dgm:spPr/>
      <dgm:t>
        <a:bodyPr/>
        <a:lstStyle/>
        <a:p>
          <a:pPr rtl="1"/>
          <a:endParaRPr lang="ar-SA"/>
        </a:p>
      </dgm:t>
    </dgm:pt>
    <dgm:pt modelId="{CB3653D8-5DDB-4482-B11C-C0505F229B92}">
      <dgm:prSet/>
      <dgm:spPr/>
      <dgm:t>
        <a:bodyPr/>
        <a:lstStyle/>
        <a:p>
          <a:pPr rtl="1"/>
          <a:endParaRPr lang="ar-SA"/>
        </a:p>
      </dgm:t>
    </dgm:pt>
    <dgm:pt modelId="{D93C2A37-5ED9-4410-9EB2-DC8B1E455558}" type="parTrans" cxnId="{3845243E-2E12-4409-A481-46081639E7BE}">
      <dgm:prSet/>
      <dgm:spPr/>
      <dgm:t>
        <a:bodyPr/>
        <a:lstStyle/>
        <a:p>
          <a:pPr rtl="1"/>
          <a:endParaRPr lang="ar-SA"/>
        </a:p>
      </dgm:t>
    </dgm:pt>
    <dgm:pt modelId="{A812139C-6BB9-430F-91A2-2F27D99670B4}" type="sibTrans" cxnId="{3845243E-2E12-4409-A481-46081639E7BE}">
      <dgm:prSet/>
      <dgm:spPr/>
      <dgm:t>
        <a:bodyPr/>
        <a:lstStyle/>
        <a:p>
          <a:pPr rtl="1"/>
          <a:endParaRPr lang="ar-SA"/>
        </a:p>
      </dgm:t>
    </dgm:pt>
    <dgm:pt modelId="{C9EA61AE-1689-4A0B-9959-CF6A61DD6927}">
      <dgm:prSet/>
      <dgm:spPr/>
      <dgm:t>
        <a:bodyPr/>
        <a:lstStyle/>
        <a:p>
          <a:pPr rtl="1"/>
          <a:endParaRPr lang="ar-SA"/>
        </a:p>
      </dgm:t>
    </dgm:pt>
    <dgm:pt modelId="{9B35AA9B-4009-4D03-81CA-129269255373}" type="parTrans" cxnId="{49F43439-399C-4D80-BF00-65B44158AF74}">
      <dgm:prSet/>
      <dgm:spPr/>
      <dgm:t>
        <a:bodyPr/>
        <a:lstStyle/>
        <a:p>
          <a:pPr rtl="1"/>
          <a:endParaRPr lang="ar-SA"/>
        </a:p>
      </dgm:t>
    </dgm:pt>
    <dgm:pt modelId="{8E32C253-1E98-405E-AC3B-ECD6A29B3388}" type="sibTrans" cxnId="{49F43439-399C-4D80-BF00-65B44158AF74}">
      <dgm:prSet/>
      <dgm:spPr/>
      <dgm:t>
        <a:bodyPr/>
        <a:lstStyle/>
        <a:p>
          <a:pPr rtl="1"/>
          <a:endParaRPr lang="ar-SA"/>
        </a:p>
      </dgm:t>
    </dgm:pt>
    <dgm:pt modelId="{E4E32542-1D2E-40DD-9101-C0AA52B72EF0}">
      <dgm:prSet/>
      <dgm:spPr>
        <a:solidFill>
          <a:schemeClr val="bg2">
            <a:lumMod val="90000"/>
          </a:schemeClr>
        </a:solidFill>
      </dgm:spPr>
      <dgm:t>
        <a:bodyPr/>
        <a:lstStyle/>
        <a:p>
          <a:pPr rtl="1"/>
          <a:r>
            <a:rPr lang="ar-SA" b="1" dirty="0" smtClean="0">
              <a:solidFill>
                <a:schemeClr val="accent6">
                  <a:lumMod val="50000"/>
                </a:schemeClr>
              </a:solidFill>
            </a:rPr>
            <a:t>الإنسان</a:t>
          </a:r>
          <a:endParaRPr lang="ar-SA" dirty="0"/>
        </a:p>
      </dgm:t>
    </dgm:pt>
    <dgm:pt modelId="{FA8908AF-0EA0-4F4B-B851-F4D163FFB147}" type="parTrans" cxnId="{CCC7A122-FC0E-47CE-AFDC-607EF5D8828F}">
      <dgm:prSet/>
      <dgm:spPr/>
      <dgm:t>
        <a:bodyPr/>
        <a:lstStyle/>
        <a:p>
          <a:pPr rtl="1"/>
          <a:endParaRPr lang="ar-SA"/>
        </a:p>
      </dgm:t>
    </dgm:pt>
    <dgm:pt modelId="{47603121-5A6F-46C3-A954-394B1B888F6E}" type="sibTrans" cxnId="{CCC7A122-FC0E-47CE-AFDC-607EF5D8828F}">
      <dgm:prSet/>
      <dgm:spPr/>
      <dgm:t>
        <a:bodyPr/>
        <a:lstStyle/>
        <a:p>
          <a:pPr rtl="1"/>
          <a:endParaRPr lang="ar-SA"/>
        </a:p>
      </dgm:t>
    </dgm:pt>
    <dgm:pt modelId="{4A6B2427-C5FB-4696-A4EE-4D11DA652B3D}">
      <dgm:prSet custT="1"/>
      <dgm:spPr>
        <a:solidFill>
          <a:schemeClr val="bg2">
            <a:lumMod val="90000"/>
          </a:schemeClr>
        </a:solidFill>
      </dgm:spPr>
      <dgm:t>
        <a:bodyPr/>
        <a:lstStyle/>
        <a:p>
          <a:pPr rtl="1"/>
          <a:r>
            <a:rPr lang="ar-SA" sz="2400" b="1" dirty="0" smtClean="0">
              <a:solidFill>
                <a:schemeClr val="accent6">
                  <a:lumMod val="50000"/>
                </a:schemeClr>
              </a:solidFill>
            </a:rPr>
            <a:t>الروابط الاجتماعية</a:t>
          </a:r>
          <a:endParaRPr lang="ar-SA" sz="2400" b="1" dirty="0">
            <a:solidFill>
              <a:schemeClr val="accent6">
                <a:lumMod val="50000"/>
              </a:schemeClr>
            </a:solidFill>
          </a:endParaRPr>
        </a:p>
      </dgm:t>
    </dgm:pt>
    <dgm:pt modelId="{508BB23F-5BF2-4466-857E-E2B4F3084CAF}" type="parTrans" cxnId="{2CA87DBC-26B9-4DF2-9569-C7D139603647}">
      <dgm:prSet/>
      <dgm:spPr/>
      <dgm:t>
        <a:bodyPr/>
        <a:lstStyle/>
        <a:p>
          <a:pPr rtl="1"/>
          <a:endParaRPr lang="ar-SA"/>
        </a:p>
      </dgm:t>
    </dgm:pt>
    <dgm:pt modelId="{C34F957C-832F-47C2-8AF0-5331DBD85123}" type="sibTrans" cxnId="{2CA87DBC-26B9-4DF2-9569-C7D139603647}">
      <dgm:prSet/>
      <dgm:spPr/>
      <dgm:t>
        <a:bodyPr/>
        <a:lstStyle/>
        <a:p>
          <a:pPr rtl="1"/>
          <a:endParaRPr lang="ar-SA"/>
        </a:p>
      </dgm:t>
    </dgm:pt>
    <dgm:pt modelId="{729073AB-86FB-458D-80AC-8B9F84E3E8C8}">
      <dgm:prSet custT="1"/>
      <dgm:spPr>
        <a:solidFill>
          <a:schemeClr val="bg2">
            <a:lumMod val="90000"/>
          </a:schemeClr>
        </a:solidFill>
      </dgm:spPr>
      <dgm:t>
        <a:bodyPr/>
        <a:lstStyle/>
        <a:p>
          <a:pPr rtl="1"/>
          <a:r>
            <a:rPr lang="ar-SA" sz="2400" b="1" dirty="0" smtClean="0">
              <a:solidFill>
                <a:schemeClr val="accent6">
                  <a:lumMod val="50000"/>
                </a:schemeClr>
              </a:solidFill>
            </a:rPr>
            <a:t>الضبط الاجتماعي</a:t>
          </a:r>
          <a:endParaRPr lang="ar-SA" sz="2400" b="1" dirty="0">
            <a:solidFill>
              <a:schemeClr val="accent6">
                <a:lumMod val="50000"/>
              </a:schemeClr>
            </a:solidFill>
          </a:endParaRPr>
        </a:p>
      </dgm:t>
    </dgm:pt>
    <dgm:pt modelId="{589B3ABA-9C3C-4C3E-9FE8-56449F12BE8F}" type="parTrans" cxnId="{EAD523DF-FB42-42DB-B607-E7FB3B4223EF}">
      <dgm:prSet/>
      <dgm:spPr/>
      <dgm:t>
        <a:bodyPr/>
        <a:lstStyle/>
        <a:p>
          <a:pPr rtl="1"/>
          <a:endParaRPr lang="ar-SA"/>
        </a:p>
      </dgm:t>
    </dgm:pt>
    <dgm:pt modelId="{6C9A8C5D-BC80-42B5-8E1D-AB04569BA9C7}" type="sibTrans" cxnId="{EAD523DF-FB42-42DB-B607-E7FB3B4223EF}">
      <dgm:prSet/>
      <dgm:spPr/>
      <dgm:t>
        <a:bodyPr/>
        <a:lstStyle/>
        <a:p>
          <a:pPr rtl="1"/>
          <a:endParaRPr lang="ar-SA"/>
        </a:p>
      </dgm:t>
    </dgm:pt>
    <dgm:pt modelId="{E3560F20-CCFD-4125-886A-95526BE89A0C}">
      <dgm:prSet/>
      <dgm:spPr>
        <a:solidFill>
          <a:schemeClr val="bg2">
            <a:lumMod val="90000"/>
          </a:schemeClr>
        </a:solidFill>
      </dgm:spPr>
      <dgm:t>
        <a:bodyPr/>
        <a:lstStyle/>
        <a:p>
          <a:pPr rtl="1"/>
          <a:r>
            <a:rPr lang="ar-SA" b="1" dirty="0" smtClean="0">
              <a:solidFill>
                <a:schemeClr val="accent6">
                  <a:lumMod val="50000"/>
                </a:schemeClr>
              </a:solidFill>
            </a:rPr>
            <a:t>الأرض</a:t>
          </a:r>
          <a:r>
            <a:rPr lang="ar-SA" dirty="0" smtClean="0"/>
            <a:t> </a:t>
          </a:r>
          <a:endParaRPr lang="ar-SA" dirty="0"/>
        </a:p>
      </dgm:t>
    </dgm:pt>
    <dgm:pt modelId="{A0048CBB-4835-496A-A6C0-C29B681474DD}" type="parTrans" cxnId="{B1EB9B5E-6167-4393-8F32-396035710797}">
      <dgm:prSet/>
      <dgm:spPr/>
      <dgm:t>
        <a:bodyPr/>
        <a:lstStyle/>
        <a:p>
          <a:pPr rtl="1"/>
          <a:endParaRPr lang="ar-SA"/>
        </a:p>
      </dgm:t>
    </dgm:pt>
    <dgm:pt modelId="{9A63D59F-7FAD-42A3-A7E6-B6D1DEDB971C}" type="sibTrans" cxnId="{B1EB9B5E-6167-4393-8F32-396035710797}">
      <dgm:prSet/>
      <dgm:spPr/>
      <dgm:t>
        <a:bodyPr/>
        <a:lstStyle/>
        <a:p>
          <a:pPr rtl="1"/>
          <a:endParaRPr lang="ar-SA"/>
        </a:p>
      </dgm:t>
    </dgm:pt>
    <dgm:pt modelId="{11D341F4-3892-4F8D-8EE0-C9DA87832843}" type="pres">
      <dgm:prSet presAssocID="{91AB3B1A-8812-406D-BCDD-29667BF91026}" presName="Name0" presStyleCnt="0">
        <dgm:presLayoutVars>
          <dgm:chMax val="1"/>
          <dgm:dir/>
          <dgm:animLvl val="ctr"/>
          <dgm:resizeHandles val="exact"/>
        </dgm:presLayoutVars>
      </dgm:prSet>
      <dgm:spPr/>
      <dgm:t>
        <a:bodyPr/>
        <a:lstStyle/>
        <a:p>
          <a:pPr rtl="1"/>
          <a:endParaRPr lang="ar-SA"/>
        </a:p>
      </dgm:t>
    </dgm:pt>
    <dgm:pt modelId="{F8502C4B-1797-4801-A41A-7F5412350136}" type="pres">
      <dgm:prSet presAssocID="{01E4EBB4-3F1E-4B17-AF0F-A46DDB3AD424}" presName="centerShape" presStyleLbl="node0" presStyleIdx="0" presStyleCnt="1" custScaleX="112185"/>
      <dgm:spPr/>
      <dgm:t>
        <a:bodyPr/>
        <a:lstStyle/>
        <a:p>
          <a:pPr rtl="1"/>
          <a:endParaRPr lang="ar-SA"/>
        </a:p>
      </dgm:t>
    </dgm:pt>
    <dgm:pt modelId="{D6BB7A50-C20A-4FD1-8CAD-3DF6283D4AAF}" type="pres">
      <dgm:prSet presAssocID="{E4E32542-1D2E-40DD-9101-C0AA52B72EF0}" presName="node" presStyleLbl="node1" presStyleIdx="0" presStyleCnt="4" custScaleX="136943">
        <dgm:presLayoutVars>
          <dgm:bulletEnabled val="1"/>
        </dgm:presLayoutVars>
      </dgm:prSet>
      <dgm:spPr/>
      <dgm:t>
        <a:bodyPr/>
        <a:lstStyle/>
        <a:p>
          <a:pPr rtl="1"/>
          <a:endParaRPr lang="ar-SA"/>
        </a:p>
      </dgm:t>
    </dgm:pt>
    <dgm:pt modelId="{11A51C3E-8306-4EF2-8F39-D99CEEACB783}" type="pres">
      <dgm:prSet presAssocID="{E4E32542-1D2E-40DD-9101-C0AA52B72EF0}" presName="dummy" presStyleCnt="0"/>
      <dgm:spPr/>
    </dgm:pt>
    <dgm:pt modelId="{20B610C8-62E1-4872-ABD7-8FCBAAA0673D}" type="pres">
      <dgm:prSet presAssocID="{47603121-5A6F-46C3-A954-394B1B888F6E}" presName="sibTrans" presStyleLbl="sibTrans2D1" presStyleIdx="0" presStyleCnt="4"/>
      <dgm:spPr/>
      <dgm:t>
        <a:bodyPr/>
        <a:lstStyle/>
        <a:p>
          <a:pPr rtl="1"/>
          <a:endParaRPr lang="ar-SA"/>
        </a:p>
      </dgm:t>
    </dgm:pt>
    <dgm:pt modelId="{AFAC2B25-DCC9-41F7-A92D-C28C44376E1E}" type="pres">
      <dgm:prSet presAssocID="{4A6B2427-C5FB-4696-A4EE-4D11DA652B3D}" presName="node" presStyleLbl="node1" presStyleIdx="1" presStyleCnt="4" custScaleX="134177">
        <dgm:presLayoutVars>
          <dgm:bulletEnabled val="1"/>
        </dgm:presLayoutVars>
      </dgm:prSet>
      <dgm:spPr/>
      <dgm:t>
        <a:bodyPr/>
        <a:lstStyle/>
        <a:p>
          <a:pPr rtl="1"/>
          <a:endParaRPr lang="ar-SA"/>
        </a:p>
      </dgm:t>
    </dgm:pt>
    <dgm:pt modelId="{40407A68-E934-4B29-BEC6-457965C84A8E}" type="pres">
      <dgm:prSet presAssocID="{4A6B2427-C5FB-4696-A4EE-4D11DA652B3D}" presName="dummy" presStyleCnt="0"/>
      <dgm:spPr/>
    </dgm:pt>
    <dgm:pt modelId="{B8C2D332-164D-4629-B854-B35B6D95B70A}" type="pres">
      <dgm:prSet presAssocID="{C34F957C-832F-47C2-8AF0-5331DBD85123}" presName="sibTrans" presStyleLbl="sibTrans2D1" presStyleIdx="1" presStyleCnt="4"/>
      <dgm:spPr/>
      <dgm:t>
        <a:bodyPr/>
        <a:lstStyle/>
        <a:p>
          <a:pPr rtl="1"/>
          <a:endParaRPr lang="ar-SA"/>
        </a:p>
      </dgm:t>
    </dgm:pt>
    <dgm:pt modelId="{1F4CC491-7B45-4F91-9C73-5F45A4D5FEE6}" type="pres">
      <dgm:prSet presAssocID="{729073AB-86FB-458D-80AC-8B9F84E3E8C8}" presName="node" presStyleLbl="node1" presStyleIdx="2" presStyleCnt="4" custScaleX="144880" custRadScaleRad="104877" custRadScaleInc="-8520">
        <dgm:presLayoutVars>
          <dgm:bulletEnabled val="1"/>
        </dgm:presLayoutVars>
      </dgm:prSet>
      <dgm:spPr/>
      <dgm:t>
        <a:bodyPr/>
        <a:lstStyle/>
        <a:p>
          <a:pPr rtl="1"/>
          <a:endParaRPr lang="ar-SA"/>
        </a:p>
      </dgm:t>
    </dgm:pt>
    <dgm:pt modelId="{79508412-A5CF-4702-BBDD-C9CED6EC8143}" type="pres">
      <dgm:prSet presAssocID="{729073AB-86FB-458D-80AC-8B9F84E3E8C8}" presName="dummy" presStyleCnt="0"/>
      <dgm:spPr/>
    </dgm:pt>
    <dgm:pt modelId="{B5F920D1-1E07-43CC-85C2-71444FC3FF46}" type="pres">
      <dgm:prSet presAssocID="{6C9A8C5D-BC80-42B5-8E1D-AB04569BA9C7}" presName="sibTrans" presStyleLbl="sibTrans2D1" presStyleIdx="2" presStyleCnt="4"/>
      <dgm:spPr/>
      <dgm:t>
        <a:bodyPr/>
        <a:lstStyle/>
        <a:p>
          <a:pPr rtl="1"/>
          <a:endParaRPr lang="ar-SA"/>
        </a:p>
      </dgm:t>
    </dgm:pt>
    <dgm:pt modelId="{8EFF981D-7E5A-4126-A6FE-FE7F92E9E954}" type="pres">
      <dgm:prSet presAssocID="{E3560F20-CCFD-4125-886A-95526BE89A0C}" presName="node" presStyleLbl="node1" presStyleIdx="3" presStyleCnt="4" custScaleX="121985">
        <dgm:presLayoutVars>
          <dgm:bulletEnabled val="1"/>
        </dgm:presLayoutVars>
      </dgm:prSet>
      <dgm:spPr/>
      <dgm:t>
        <a:bodyPr/>
        <a:lstStyle/>
        <a:p>
          <a:pPr rtl="1"/>
          <a:endParaRPr lang="ar-SA"/>
        </a:p>
      </dgm:t>
    </dgm:pt>
    <dgm:pt modelId="{85A4E19C-44CC-44FF-907D-E78776421544}" type="pres">
      <dgm:prSet presAssocID="{E3560F20-CCFD-4125-886A-95526BE89A0C}" presName="dummy" presStyleCnt="0"/>
      <dgm:spPr/>
    </dgm:pt>
    <dgm:pt modelId="{04200AAC-8E17-4F63-BAD9-E7861F4B4026}" type="pres">
      <dgm:prSet presAssocID="{9A63D59F-7FAD-42A3-A7E6-B6D1DEDB971C}" presName="sibTrans" presStyleLbl="sibTrans2D1" presStyleIdx="3" presStyleCnt="4"/>
      <dgm:spPr/>
      <dgm:t>
        <a:bodyPr/>
        <a:lstStyle/>
        <a:p>
          <a:pPr rtl="1"/>
          <a:endParaRPr lang="ar-SA"/>
        </a:p>
      </dgm:t>
    </dgm:pt>
  </dgm:ptLst>
  <dgm:cxnLst>
    <dgm:cxn modelId="{2CA87DBC-26B9-4DF2-9569-C7D139603647}" srcId="{01E4EBB4-3F1E-4B17-AF0F-A46DDB3AD424}" destId="{4A6B2427-C5FB-4696-A4EE-4D11DA652B3D}" srcOrd="1" destOrd="0" parTransId="{508BB23F-5BF2-4466-857E-E2B4F3084CAF}" sibTransId="{C34F957C-832F-47C2-8AF0-5331DBD85123}"/>
    <dgm:cxn modelId="{06C431B3-ED54-476C-925A-DE3C3AC6CC1E}" type="presOf" srcId="{91AB3B1A-8812-406D-BCDD-29667BF91026}" destId="{11D341F4-3892-4F8D-8EE0-C9DA87832843}" srcOrd="0" destOrd="0" presId="urn:microsoft.com/office/officeart/2005/8/layout/radial6"/>
    <dgm:cxn modelId="{7ED63251-544B-425D-9B07-76D3D5F00AAE}" type="presOf" srcId="{E3560F20-CCFD-4125-886A-95526BE89A0C}" destId="{8EFF981D-7E5A-4126-A6FE-FE7F92E9E954}" srcOrd="0" destOrd="0" presId="urn:microsoft.com/office/officeart/2005/8/layout/radial6"/>
    <dgm:cxn modelId="{51FA6369-2DDB-4708-B636-457E7BE4EA1C}" type="presOf" srcId="{4A6B2427-C5FB-4696-A4EE-4D11DA652B3D}" destId="{AFAC2B25-DCC9-41F7-A92D-C28C44376E1E}" srcOrd="0" destOrd="0" presId="urn:microsoft.com/office/officeart/2005/8/layout/radial6"/>
    <dgm:cxn modelId="{49F43439-399C-4D80-BF00-65B44158AF74}" srcId="{91AB3B1A-8812-406D-BCDD-29667BF91026}" destId="{C9EA61AE-1689-4A0B-9959-CF6A61DD6927}" srcOrd="1" destOrd="0" parTransId="{9B35AA9B-4009-4D03-81CA-129269255373}" sibTransId="{8E32C253-1E98-405E-AC3B-ECD6A29B3388}"/>
    <dgm:cxn modelId="{8E682AD8-C8BA-4ABA-9C12-6D3BDEFD03E9}" type="presOf" srcId="{01E4EBB4-3F1E-4B17-AF0F-A46DDB3AD424}" destId="{F8502C4B-1797-4801-A41A-7F5412350136}" srcOrd="0" destOrd="0" presId="urn:microsoft.com/office/officeart/2005/8/layout/radial6"/>
    <dgm:cxn modelId="{B33292F8-C017-4344-8AAA-96303A52694F}" type="presOf" srcId="{6C9A8C5D-BC80-42B5-8E1D-AB04569BA9C7}" destId="{B5F920D1-1E07-43CC-85C2-71444FC3FF46}" srcOrd="0" destOrd="0" presId="urn:microsoft.com/office/officeart/2005/8/layout/radial6"/>
    <dgm:cxn modelId="{9606FDC1-62AB-4809-A714-8925E8145C12}" type="presOf" srcId="{729073AB-86FB-458D-80AC-8B9F84E3E8C8}" destId="{1F4CC491-7B45-4F91-9C73-5F45A4D5FEE6}" srcOrd="0" destOrd="0" presId="urn:microsoft.com/office/officeart/2005/8/layout/radial6"/>
    <dgm:cxn modelId="{6836E49A-6369-42FE-A782-955E9E52CFC1}" type="presOf" srcId="{9A63D59F-7FAD-42A3-A7E6-B6D1DEDB971C}" destId="{04200AAC-8E17-4F63-BAD9-E7861F4B4026}" srcOrd="0" destOrd="0" presId="urn:microsoft.com/office/officeart/2005/8/layout/radial6"/>
    <dgm:cxn modelId="{8EC38E1B-36B0-4FF9-A1C3-2EBCAA56D50D}" type="presOf" srcId="{C34F957C-832F-47C2-8AF0-5331DBD85123}" destId="{B8C2D332-164D-4629-B854-B35B6D95B70A}" srcOrd="0" destOrd="0" presId="urn:microsoft.com/office/officeart/2005/8/layout/radial6"/>
    <dgm:cxn modelId="{6D7E36CF-20DF-49C0-927A-C815870C57D1}" type="presOf" srcId="{47603121-5A6F-46C3-A954-394B1B888F6E}" destId="{20B610C8-62E1-4872-ABD7-8FCBAAA0673D}" srcOrd="0" destOrd="0" presId="urn:microsoft.com/office/officeart/2005/8/layout/radial6"/>
    <dgm:cxn modelId="{3845243E-2E12-4409-A481-46081639E7BE}" srcId="{91AB3B1A-8812-406D-BCDD-29667BF91026}" destId="{CB3653D8-5DDB-4482-B11C-C0505F229B92}" srcOrd="2" destOrd="0" parTransId="{D93C2A37-5ED9-4410-9EB2-DC8B1E455558}" sibTransId="{A812139C-6BB9-430F-91A2-2F27D99670B4}"/>
    <dgm:cxn modelId="{F0A0CD04-2ACA-4738-933C-E96E6B0E3D70}" srcId="{91AB3B1A-8812-406D-BCDD-29667BF91026}" destId="{01E4EBB4-3F1E-4B17-AF0F-A46DDB3AD424}" srcOrd="0" destOrd="0" parTransId="{07EA4C94-AB79-4FCD-89A5-A87CB2611704}" sibTransId="{DDB1C259-B523-4A02-B861-B3A1ADF13033}"/>
    <dgm:cxn modelId="{3E934F8F-1079-4517-9809-E085B9A42140}" type="presOf" srcId="{E4E32542-1D2E-40DD-9101-C0AA52B72EF0}" destId="{D6BB7A50-C20A-4FD1-8CAD-3DF6283D4AAF}" srcOrd="0" destOrd="0" presId="urn:microsoft.com/office/officeart/2005/8/layout/radial6"/>
    <dgm:cxn modelId="{EAD523DF-FB42-42DB-B607-E7FB3B4223EF}" srcId="{01E4EBB4-3F1E-4B17-AF0F-A46DDB3AD424}" destId="{729073AB-86FB-458D-80AC-8B9F84E3E8C8}" srcOrd="2" destOrd="0" parTransId="{589B3ABA-9C3C-4C3E-9FE8-56449F12BE8F}" sibTransId="{6C9A8C5D-BC80-42B5-8E1D-AB04569BA9C7}"/>
    <dgm:cxn modelId="{CCC7A122-FC0E-47CE-AFDC-607EF5D8828F}" srcId="{01E4EBB4-3F1E-4B17-AF0F-A46DDB3AD424}" destId="{E4E32542-1D2E-40DD-9101-C0AA52B72EF0}" srcOrd="0" destOrd="0" parTransId="{FA8908AF-0EA0-4F4B-B851-F4D163FFB147}" sibTransId="{47603121-5A6F-46C3-A954-394B1B888F6E}"/>
    <dgm:cxn modelId="{B1EB9B5E-6167-4393-8F32-396035710797}" srcId="{01E4EBB4-3F1E-4B17-AF0F-A46DDB3AD424}" destId="{E3560F20-CCFD-4125-886A-95526BE89A0C}" srcOrd="3" destOrd="0" parTransId="{A0048CBB-4835-496A-A6C0-C29B681474DD}" sibTransId="{9A63D59F-7FAD-42A3-A7E6-B6D1DEDB971C}"/>
    <dgm:cxn modelId="{85F5BDE6-899D-412B-B9EA-EC50371463AA}" type="presParOf" srcId="{11D341F4-3892-4F8D-8EE0-C9DA87832843}" destId="{F8502C4B-1797-4801-A41A-7F5412350136}" srcOrd="0" destOrd="0" presId="urn:microsoft.com/office/officeart/2005/8/layout/radial6"/>
    <dgm:cxn modelId="{64C2EB76-49BD-4790-83C2-6CA816422F51}" type="presParOf" srcId="{11D341F4-3892-4F8D-8EE0-C9DA87832843}" destId="{D6BB7A50-C20A-4FD1-8CAD-3DF6283D4AAF}" srcOrd="1" destOrd="0" presId="urn:microsoft.com/office/officeart/2005/8/layout/radial6"/>
    <dgm:cxn modelId="{8C203095-A790-46DF-908F-540C80F259C4}" type="presParOf" srcId="{11D341F4-3892-4F8D-8EE0-C9DA87832843}" destId="{11A51C3E-8306-4EF2-8F39-D99CEEACB783}" srcOrd="2" destOrd="0" presId="urn:microsoft.com/office/officeart/2005/8/layout/radial6"/>
    <dgm:cxn modelId="{7332E978-B432-4F4F-A14A-6076D5190164}" type="presParOf" srcId="{11D341F4-3892-4F8D-8EE0-C9DA87832843}" destId="{20B610C8-62E1-4872-ABD7-8FCBAAA0673D}" srcOrd="3" destOrd="0" presId="urn:microsoft.com/office/officeart/2005/8/layout/radial6"/>
    <dgm:cxn modelId="{796D4000-1DD4-4D91-81DC-30E50B3221C2}" type="presParOf" srcId="{11D341F4-3892-4F8D-8EE0-C9DA87832843}" destId="{AFAC2B25-DCC9-41F7-A92D-C28C44376E1E}" srcOrd="4" destOrd="0" presId="urn:microsoft.com/office/officeart/2005/8/layout/radial6"/>
    <dgm:cxn modelId="{82374A9B-2CDD-4DD4-BA44-28B82466FF69}" type="presParOf" srcId="{11D341F4-3892-4F8D-8EE0-C9DA87832843}" destId="{40407A68-E934-4B29-BEC6-457965C84A8E}" srcOrd="5" destOrd="0" presId="urn:microsoft.com/office/officeart/2005/8/layout/radial6"/>
    <dgm:cxn modelId="{44C5F564-6DD2-4854-B090-7099936FF372}" type="presParOf" srcId="{11D341F4-3892-4F8D-8EE0-C9DA87832843}" destId="{B8C2D332-164D-4629-B854-B35B6D95B70A}" srcOrd="6" destOrd="0" presId="urn:microsoft.com/office/officeart/2005/8/layout/radial6"/>
    <dgm:cxn modelId="{E4FD9D55-91B2-486E-8244-D23FCE1EF47D}" type="presParOf" srcId="{11D341F4-3892-4F8D-8EE0-C9DA87832843}" destId="{1F4CC491-7B45-4F91-9C73-5F45A4D5FEE6}" srcOrd="7" destOrd="0" presId="urn:microsoft.com/office/officeart/2005/8/layout/radial6"/>
    <dgm:cxn modelId="{2A455BEC-212C-4B00-81CD-7EE0BF20F16A}" type="presParOf" srcId="{11D341F4-3892-4F8D-8EE0-C9DA87832843}" destId="{79508412-A5CF-4702-BBDD-C9CED6EC8143}" srcOrd="8" destOrd="0" presId="urn:microsoft.com/office/officeart/2005/8/layout/radial6"/>
    <dgm:cxn modelId="{C73A0DC2-62EF-4001-9CA9-D6C48C574BC8}" type="presParOf" srcId="{11D341F4-3892-4F8D-8EE0-C9DA87832843}" destId="{B5F920D1-1E07-43CC-85C2-71444FC3FF46}" srcOrd="9" destOrd="0" presId="urn:microsoft.com/office/officeart/2005/8/layout/radial6"/>
    <dgm:cxn modelId="{3A0BE960-C7DE-4886-AA7E-DCE2FAFB0BA6}" type="presParOf" srcId="{11D341F4-3892-4F8D-8EE0-C9DA87832843}" destId="{8EFF981D-7E5A-4126-A6FE-FE7F92E9E954}" srcOrd="10" destOrd="0" presId="urn:microsoft.com/office/officeart/2005/8/layout/radial6"/>
    <dgm:cxn modelId="{4C88B312-EF43-4350-A58E-7EFF478181C7}" type="presParOf" srcId="{11D341F4-3892-4F8D-8EE0-C9DA87832843}" destId="{85A4E19C-44CC-44FF-907D-E78776421544}" srcOrd="11" destOrd="0" presId="urn:microsoft.com/office/officeart/2005/8/layout/radial6"/>
    <dgm:cxn modelId="{B2724599-6D03-43E0-AAFA-7D531ABB026F}" type="presParOf" srcId="{11D341F4-3892-4F8D-8EE0-C9DA87832843}" destId="{04200AAC-8E17-4F63-BAD9-E7861F4B4026}"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00AAC-8E17-4F63-BAD9-E7861F4B4026}">
      <dsp:nvSpPr>
        <dsp:cNvPr id="0" name=""/>
        <dsp:cNvSpPr/>
      </dsp:nvSpPr>
      <dsp:spPr>
        <a:xfrm>
          <a:off x="1782612" y="724586"/>
          <a:ext cx="4836011" cy="4836011"/>
        </a:xfrm>
        <a:prstGeom prst="blockArc">
          <a:avLst>
            <a:gd name="adj1" fmla="val 10800000"/>
            <a:gd name="adj2" fmla="val 162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F920D1-1E07-43CC-85C2-71444FC3FF46}">
      <dsp:nvSpPr>
        <dsp:cNvPr id="0" name=""/>
        <dsp:cNvSpPr/>
      </dsp:nvSpPr>
      <dsp:spPr>
        <a:xfrm>
          <a:off x="1782609" y="728172"/>
          <a:ext cx="4836011" cy="4836011"/>
        </a:xfrm>
        <a:prstGeom prst="blockArc">
          <a:avLst>
            <a:gd name="adj1" fmla="val 5239151"/>
            <a:gd name="adj2" fmla="val 10805219"/>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C2D332-164D-4629-B854-B35B6D95B70A}">
      <dsp:nvSpPr>
        <dsp:cNvPr id="0" name=""/>
        <dsp:cNvSpPr/>
      </dsp:nvSpPr>
      <dsp:spPr>
        <a:xfrm>
          <a:off x="1782614" y="728172"/>
          <a:ext cx="4836011" cy="4836011"/>
        </a:xfrm>
        <a:prstGeom prst="blockArc">
          <a:avLst>
            <a:gd name="adj1" fmla="val 21594781"/>
            <a:gd name="adj2" fmla="val 5239159"/>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B610C8-62E1-4872-ABD7-8FCBAAA0673D}">
      <dsp:nvSpPr>
        <dsp:cNvPr id="0" name=""/>
        <dsp:cNvSpPr/>
      </dsp:nvSpPr>
      <dsp:spPr>
        <a:xfrm>
          <a:off x="1782612" y="724586"/>
          <a:ext cx="4836011" cy="4836011"/>
        </a:xfrm>
        <a:prstGeom prst="blockArc">
          <a:avLst>
            <a:gd name="adj1" fmla="val 16200000"/>
            <a:gd name="adj2" fmla="val 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502C4B-1797-4801-A41A-7F5412350136}">
      <dsp:nvSpPr>
        <dsp:cNvPr id="0" name=""/>
        <dsp:cNvSpPr/>
      </dsp:nvSpPr>
      <dsp:spPr>
        <a:xfrm>
          <a:off x="2950994" y="2028697"/>
          <a:ext cx="2499245" cy="2227789"/>
        </a:xfrm>
        <a:prstGeom prst="ellipse">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solidFill>
                <a:schemeClr val="accent6">
                  <a:lumMod val="50000"/>
                </a:schemeClr>
              </a:solidFill>
            </a:rPr>
            <a:t>أسس بناء المجتمع </a:t>
          </a:r>
          <a:endParaRPr lang="ar-SA" sz="3200" b="1" kern="1200" dirty="0">
            <a:solidFill>
              <a:schemeClr val="accent6">
                <a:lumMod val="50000"/>
              </a:schemeClr>
            </a:solidFill>
          </a:endParaRPr>
        </a:p>
      </dsp:txBody>
      <dsp:txXfrm>
        <a:off x="3317000" y="2354949"/>
        <a:ext cx="1767233" cy="1575285"/>
      </dsp:txXfrm>
    </dsp:sp>
    <dsp:sp modelId="{D6BB7A50-C20A-4FD1-8CAD-3DF6283D4AAF}">
      <dsp:nvSpPr>
        <dsp:cNvPr id="0" name=""/>
        <dsp:cNvSpPr/>
      </dsp:nvSpPr>
      <dsp:spPr>
        <a:xfrm>
          <a:off x="3132837" y="1000"/>
          <a:ext cx="2135561" cy="1559452"/>
        </a:xfrm>
        <a:prstGeom prst="ellipse">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rtl="1">
            <a:lnSpc>
              <a:spcPct val="90000"/>
            </a:lnSpc>
            <a:spcBef>
              <a:spcPct val="0"/>
            </a:spcBef>
            <a:spcAft>
              <a:spcPct val="35000"/>
            </a:spcAft>
          </a:pPr>
          <a:r>
            <a:rPr lang="ar-SA" sz="4400" b="1" kern="1200" dirty="0" smtClean="0">
              <a:solidFill>
                <a:schemeClr val="accent6">
                  <a:lumMod val="50000"/>
                </a:schemeClr>
              </a:solidFill>
            </a:rPr>
            <a:t>الإنسان</a:t>
          </a:r>
          <a:endParaRPr lang="ar-SA" sz="4400" kern="1200" dirty="0"/>
        </a:p>
      </dsp:txBody>
      <dsp:txXfrm>
        <a:off x="3445583" y="229376"/>
        <a:ext cx="1510069" cy="1102700"/>
      </dsp:txXfrm>
    </dsp:sp>
    <dsp:sp modelId="{AFAC2B25-DCC9-41F7-A92D-C28C44376E1E}">
      <dsp:nvSpPr>
        <dsp:cNvPr id="0" name=""/>
        <dsp:cNvSpPr/>
      </dsp:nvSpPr>
      <dsp:spPr>
        <a:xfrm>
          <a:off x="5516269" y="2362866"/>
          <a:ext cx="2092426" cy="1559452"/>
        </a:xfrm>
        <a:prstGeom prst="ellipse">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accent6">
                  <a:lumMod val="50000"/>
                </a:schemeClr>
              </a:solidFill>
            </a:rPr>
            <a:t>الروابط الاجتماعية</a:t>
          </a:r>
          <a:endParaRPr lang="ar-SA" sz="2400" b="1" kern="1200" dirty="0">
            <a:solidFill>
              <a:schemeClr val="accent6">
                <a:lumMod val="50000"/>
              </a:schemeClr>
            </a:solidFill>
          </a:endParaRPr>
        </a:p>
      </dsp:txBody>
      <dsp:txXfrm>
        <a:off x="5822698" y="2591242"/>
        <a:ext cx="1479568" cy="1102700"/>
      </dsp:txXfrm>
    </dsp:sp>
    <dsp:sp modelId="{1F4CC491-7B45-4F91-9C73-5F45A4D5FEE6}">
      <dsp:nvSpPr>
        <dsp:cNvPr id="0" name=""/>
        <dsp:cNvSpPr/>
      </dsp:nvSpPr>
      <dsp:spPr>
        <a:xfrm>
          <a:off x="3181416" y="4725732"/>
          <a:ext cx="2259335" cy="1559452"/>
        </a:xfrm>
        <a:prstGeom prst="ellipse">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accent6">
                  <a:lumMod val="50000"/>
                </a:schemeClr>
              </a:solidFill>
            </a:rPr>
            <a:t>الضبط الاجتماعي</a:t>
          </a:r>
          <a:endParaRPr lang="ar-SA" sz="2400" b="1" kern="1200" dirty="0">
            <a:solidFill>
              <a:schemeClr val="accent6">
                <a:lumMod val="50000"/>
              </a:schemeClr>
            </a:solidFill>
          </a:endParaRPr>
        </a:p>
      </dsp:txBody>
      <dsp:txXfrm>
        <a:off x="3512288" y="4954108"/>
        <a:ext cx="1597591" cy="1102700"/>
      </dsp:txXfrm>
    </dsp:sp>
    <dsp:sp modelId="{8EFF981D-7E5A-4126-A6FE-FE7F92E9E954}">
      <dsp:nvSpPr>
        <dsp:cNvPr id="0" name=""/>
        <dsp:cNvSpPr/>
      </dsp:nvSpPr>
      <dsp:spPr>
        <a:xfrm>
          <a:off x="887603" y="2362866"/>
          <a:ext cx="1902298" cy="1559452"/>
        </a:xfrm>
        <a:prstGeom prst="ellipse">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rtl="1">
            <a:lnSpc>
              <a:spcPct val="90000"/>
            </a:lnSpc>
            <a:spcBef>
              <a:spcPct val="0"/>
            </a:spcBef>
            <a:spcAft>
              <a:spcPct val="35000"/>
            </a:spcAft>
          </a:pPr>
          <a:r>
            <a:rPr lang="ar-SA" sz="4400" b="1" kern="1200" dirty="0" smtClean="0">
              <a:solidFill>
                <a:schemeClr val="accent6">
                  <a:lumMod val="50000"/>
                </a:schemeClr>
              </a:solidFill>
            </a:rPr>
            <a:t>الأرض</a:t>
          </a:r>
          <a:r>
            <a:rPr lang="ar-SA" sz="4400" kern="1200" dirty="0" smtClean="0"/>
            <a:t> </a:t>
          </a:r>
          <a:endParaRPr lang="ar-SA" sz="4400" kern="1200" dirty="0"/>
        </a:p>
      </dsp:txBody>
      <dsp:txXfrm>
        <a:off x="1166188" y="2591242"/>
        <a:ext cx="1345128" cy="110270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51E796AB-D298-4255-8DF2-9B51720B013A}" type="datetimeFigureOut">
              <a:rPr lang="ar-SA" smtClean="0"/>
              <a:t>09/04/35</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3A83828F-CDBF-4E88-9A33-1DA728B2A12E}"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51E796AB-D298-4255-8DF2-9B51720B013A}" type="datetimeFigureOut">
              <a:rPr lang="ar-SA" smtClean="0"/>
              <a:t>09/04/35</a:t>
            </a:fld>
            <a:endParaRPr lang="ar-SA"/>
          </a:p>
        </p:txBody>
      </p:sp>
      <p:sp>
        <p:nvSpPr>
          <p:cNvPr id="9" name="عنصر نائب لرقم الشريحة 8"/>
          <p:cNvSpPr>
            <a:spLocks noGrp="1"/>
          </p:cNvSpPr>
          <p:nvPr>
            <p:ph type="sldNum" sz="quarter" idx="15"/>
          </p:nvPr>
        </p:nvSpPr>
        <p:spPr/>
        <p:txBody>
          <a:bodyPr rtlCol="0"/>
          <a:lstStyle/>
          <a:p>
            <a:fld id="{3A83828F-CDBF-4E88-9A33-1DA728B2A12E}" type="slidenum">
              <a:rPr lang="ar-SA" smtClean="0"/>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51E796AB-D298-4255-8DF2-9B51720B013A}" type="datetimeFigureOut">
              <a:rPr lang="ar-SA" smtClean="0"/>
              <a:t>09/04/35</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3A83828F-CDBF-4E88-9A33-1DA728B2A12E}"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51E796AB-D298-4255-8DF2-9B51720B013A}" type="datetimeFigureOut">
              <a:rPr lang="ar-SA" smtClean="0"/>
              <a:t>09/04/35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A83828F-CDBF-4E88-9A33-1DA728B2A12E}" type="slidenum">
              <a:rPr lang="ar-SA" smtClean="0"/>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51E796AB-D298-4255-8DF2-9B51720B013A}" type="datetimeFigureOut">
              <a:rPr lang="ar-SA" smtClean="0"/>
              <a:t>09/04/35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A83828F-CDBF-4E88-9A33-1DA728B2A12E}" type="slidenum">
              <a:rPr lang="ar-SA" smtClean="0"/>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51E796AB-D298-4255-8DF2-9B51720B013A}" type="datetimeFigureOut">
              <a:rPr lang="ar-SA" smtClean="0"/>
              <a:t>09/04/35</a:t>
            </a:fld>
            <a:endParaRPr lang="ar-SA"/>
          </a:p>
        </p:txBody>
      </p:sp>
      <p:sp>
        <p:nvSpPr>
          <p:cNvPr id="7" name="عنصر نائب لرقم الشريحة 6"/>
          <p:cNvSpPr>
            <a:spLocks noGrp="1"/>
          </p:cNvSpPr>
          <p:nvPr>
            <p:ph type="sldNum" sz="quarter" idx="11"/>
          </p:nvPr>
        </p:nvSpPr>
        <p:spPr/>
        <p:txBody>
          <a:bodyPr rtlCol="0"/>
          <a:lstStyle/>
          <a:p>
            <a:fld id="{3A83828F-CDBF-4E88-9A33-1DA728B2A12E}" type="slidenum">
              <a:rPr lang="ar-SA" smtClean="0"/>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1E796AB-D298-4255-8DF2-9B51720B013A}" type="datetimeFigureOut">
              <a:rPr lang="ar-SA" smtClean="0"/>
              <a:t>09/04/35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A83828F-CDBF-4E88-9A33-1DA728B2A12E}"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51E796AB-D298-4255-8DF2-9B51720B013A}" type="datetimeFigureOut">
              <a:rPr lang="ar-SA" smtClean="0"/>
              <a:t>09/04/35</a:t>
            </a:fld>
            <a:endParaRPr lang="ar-SA"/>
          </a:p>
        </p:txBody>
      </p:sp>
      <p:sp>
        <p:nvSpPr>
          <p:cNvPr id="22" name="عنصر نائب لرقم الشريحة 21"/>
          <p:cNvSpPr>
            <a:spLocks noGrp="1"/>
          </p:cNvSpPr>
          <p:nvPr>
            <p:ph type="sldNum" sz="quarter" idx="15"/>
          </p:nvPr>
        </p:nvSpPr>
        <p:spPr/>
        <p:txBody>
          <a:bodyPr rtlCol="0"/>
          <a:lstStyle/>
          <a:p>
            <a:fld id="{3A83828F-CDBF-4E88-9A33-1DA728B2A12E}" type="slidenum">
              <a:rPr lang="ar-SA" smtClean="0"/>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51E796AB-D298-4255-8DF2-9B51720B013A}" type="datetimeFigureOut">
              <a:rPr lang="ar-SA" smtClean="0"/>
              <a:t>09/04/35</a:t>
            </a:fld>
            <a:endParaRPr lang="ar-SA"/>
          </a:p>
        </p:txBody>
      </p:sp>
      <p:sp>
        <p:nvSpPr>
          <p:cNvPr id="18" name="عنصر نائب لرقم الشريحة 17"/>
          <p:cNvSpPr>
            <a:spLocks noGrp="1"/>
          </p:cNvSpPr>
          <p:nvPr>
            <p:ph type="sldNum" sz="quarter" idx="11"/>
          </p:nvPr>
        </p:nvSpPr>
        <p:spPr/>
        <p:txBody>
          <a:bodyPr rtlCol="0"/>
          <a:lstStyle/>
          <a:p>
            <a:fld id="{3A83828F-CDBF-4E88-9A33-1DA728B2A12E}" type="slidenum">
              <a:rPr lang="ar-SA" smtClean="0"/>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1E796AB-D298-4255-8DF2-9B51720B013A}" type="datetimeFigureOut">
              <a:rPr lang="ar-SA" smtClean="0"/>
              <a:t>09/04/35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A83828F-CDBF-4E88-9A33-1DA728B2A12E}"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1E796AB-D298-4255-8DF2-9B51720B013A}" type="datetimeFigureOut">
              <a:rPr lang="ar-SA" smtClean="0"/>
              <a:t>09/04/35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A83828F-CDBF-4E88-9A33-1DA728B2A12E}"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1E796AB-D298-4255-8DF2-9B51720B013A}" type="datetimeFigureOut">
              <a:rPr lang="ar-SA" smtClean="0"/>
              <a:t>09/04/35</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A83828F-CDBF-4E88-9A33-1DA728B2A12E}"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411760" y="980728"/>
            <a:ext cx="6260232" cy="1470025"/>
          </a:xfrm>
        </p:spPr>
        <p:txBody>
          <a:bodyPr>
            <a:normAutofit/>
          </a:bodyPr>
          <a:lstStyle/>
          <a:p>
            <a:pPr algn="ctr"/>
            <a:r>
              <a:rPr lang="ar-SA" sz="4000" dirty="0" smtClean="0">
                <a:solidFill>
                  <a:schemeClr val="accent3">
                    <a:lumMod val="60000"/>
                    <a:lumOff val="40000"/>
                  </a:schemeClr>
                </a:solidFill>
              </a:rPr>
              <a:t>المحاضرة الثانية</a:t>
            </a:r>
            <a:endParaRPr lang="ar-SA" sz="4000" dirty="0">
              <a:solidFill>
                <a:schemeClr val="accent3">
                  <a:lumMod val="60000"/>
                  <a:lumOff val="40000"/>
                </a:schemeClr>
              </a:solidFill>
            </a:endParaRPr>
          </a:p>
        </p:txBody>
      </p:sp>
      <p:sp>
        <p:nvSpPr>
          <p:cNvPr id="3" name="عنوان فرعي 2"/>
          <p:cNvSpPr>
            <a:spLocks noGrp="1"/>
          </p:cNvSpPr>
          <p:nvPr>
            <p:ph type="subTitle" idx="1"/>
          </p:nvPr>
        </p:nvSpPr>
        <p:spPr>
          <a:xfrm>
            <a:off x="2267744" y="2996952"/>
            <a:ext cx="6336704" cy="1659632"/>
          </a:xfrm>
        </p:spPr>
        <p:txBody>
          <a:bodyPr>
            <a:normAutofit lnSpcReduction="10000"/>
          </a:bodyPr>
          <a:lstStyle/>
          <a:p>
            <a:pPr marL="457200" indent="-457200" algn="ctr">
              <a:buFont typeface="Wingdings" pitchFamily="2" charset="2"/>
              <a:buChar char="v"/>
            </a:pPr>
            <a:r>
              <a:rPr lang="ar-SA" sz="3200" dirty="0" smtClean="0">
                <a:solidFill>
                  <a:schemeClr val="accent3">
                    <a:lumMod val="60000"/>
                    <a:lumOff val="40000"/>
                  </a:schemeClr>
                </a:solidFill>
              </a:rPr>
              <a:t>مفهوم </a:t>
            </a:r>
            <a:r>
              <a:rPr lang="ar-SA" sz="3200" dirty="0">
                <a:solidFill>
                  <a:schemeClr val="accent3">
                    <a:lumMod val="60000"/>
                    <a:lumOff val="40000"/>
                  </a:schemeClr>
                </a:solidFill>
              </a:rPr>
              <a:t>المجتمع المسلم </a:t>
            </a:r>
            <a:endParaRPr lang="ar-SA" sz="3200" dirty="0" smtClean="0">
              <a:solidFill>
                <a:schemeClr val="accent3">
                  <a:lumMod val="60000"/>
                  <a:lumOff val="40000"/>
                </a:schemeClr>
              </a:solidFill>
            </a:endParaRPr>
          </a:p>
          <a:p>
            <a:pPr marL="457200" indent="-457200" algn="ctr">
              <a:buFont typeface="Wingdings" pitchFamily="2" charset="2"/>
              <a:buChar char="v"/>
            </a:pPr>
            <a:r>
              <a:rPr lang="ar-SA" sz="3200" dirty="0" smtClean="0">
                <a:solidFill>
                  <a:schemeClr val="accent3">
                    <a:lumMod val="60000"/>
                    <a:lumOff val="40000"/>
                  </a:schemeClr>
                </a:solidFill>
              </a:rPr>
              <a:t> </a:t>
            </a:r>
            <a:r>
              <a:rPr lang="ar-SA" sz="3200" dirty="0">
                <a:solidFill>
                  <a:schemeClr val="accent3">
                    <a:lumMod val="60000"/>
                    <a:lumOff val="40000"/>
                  </a:schemeClr>
                </a:solidFill>
              </a:rPr>
              <a:t>وأسس بنائه </a:t>
            </a:r>
            <a:endParaRPr lang="ar-SA" sz="3200" dirty="0" smtClean="0">
              <a:solidFill>
                <a:schemeClr val="accent3">
                  <a:lumMod val="60000"/>
                  <a:lumOff val="40000"/>
                </a:schemeClr>
              </a:solidFill>
            </a:endParaRPr>
          </a:p>
          <a:p>
            <a:pPr marL="457200" indent="-457200" algn="ctr">
              <a:buFont typeface="Wingdings" pitchFamily="2" charset="2"/>
              <a:buChar char="v"/>
            </a:pPr>
            <a:r>
              <a:rPr lang="ar-SA" sz="3200" dirty="0" smtClean="0">
                <a:solidFill>
                  <a:schemeClr val="accent3">
                    <a:lumMod val="60000"/>
                    <a:lumOff val="40000"/>
                  </a:schemeClr>
                </a:solidFill>
              </a:rPr>
              <a:t>وسماته</a:t>
            </a:r>
            <a:endParaRPr lang="ar-SA" sz="3200" dirty="0">
              <a:solidFill>
                <a:schemeClr val="accent3">
                  <a:lumMod val="60000"/>
                  <a:lumOff val="40000"/>
                </a:schemeClr>
              </a:solidFill>
            </a:endParaRPr>
          </a:p>
        </p:txBody>
      </p:sp>
    </p:spTree>
    <p:extLst>
      <p:ext uri="{BB962C8B-B14F-4D97-AF65-F5344CB8AC3E}">
        <p14:creationId xmlns:p14="http://schemas.microsoft.com/office/powerpoint/2010/main" val="190378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850106"/>
          </a:xfrm>
        </p:spPr>
        <p:txBody>
          <a:bodyPr>
            <a:normAutofit/>
          </a:bodyPr>
          <a:lstStyle/>
          <a:p>
            <a:pPr algn="ctr"/>
            <a:r>
              <a:rPr lang="ar-SA" sz="4000" b="1" dirty="0">
                <a:solidFill>
                  <a:schemeClr val="accent1">
                    <a:lumMod val="75000"/>
                  </a:schemeClr>
                </a:solidFill>
              </a:rPr>
              <a:t>مفهوم المجتمع المسلم</a:t>
            </a:r>
          </a:p>
        </p:txBody>
      </p:sp>
      <p:sp>
        <p:nvSpPr>
          <p:cNvPr id="3" name="عنصر نائب للمحتوى 2"/>
          <p:cNvSpPr>
            <a:spLocks noGrp="1"/>
          </p:cNvSpPr>
          <p:nvPr>
            <p:ph sz="quarter" idx="1"/>
          </p:nvPr>
        </p:nvSpPr>
        <p:spPr>
          <a:xfrm>
            <a:off x="107504" y="1124744"/>
            <a:ext cx="8640960" cy="5616624"/>
          </a:xfrm>
        </p:spPr>
        <p:txBody>
          <a:bodyPr>
            <a:normAutofit/>
          </a:bodyPr>
          <a:lstStyle/>
          <a:p>
            <a:pPr marL="0" indent="0">
              <a:buNone/>
            </a:pPr>
            <a:r>
              <a:rPr lang="ar-SA" sz="3600" b="1" dirty="0" smtClean="0">
                <a:solidFill>
                  <a:srgbClr val="7030A0"/>
                </a:solidFill>
              </a:rPr>
              <a:t>تعريف المجتمع</a:t>
            </a:r>
          </a:p>
        </p:txBody>
      </p:sp>
      <p:sp>
        <p:nvSpPr>
          <p:cNvPr id="4" name="وسيلة شرح على شكل سحابة 3"/>
          <p:cNvSpPr/>
          <p:nvPr/>
        </p:nvSpPr>
        <p:spPr>
          <a:xfrm>
            <a:off x="6948264" y="1772816"/>
            <a:ext cx="1252736" cy="792088"/>
          </a:xfrm>
          <a:prstGeom prst="cloud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7030A0"/>
                </a:solidFill>
              </a:rPr>
              <a:t>لغة</a:t>
            </a:r>
            <a:endParaRPr lang="ar-SA" sz="3600" b="1" dirty="0">
              <a:solidFill>
                <a:srgbClr val="7030A0"/>
              </a:solidFill>
            </a:endParaRPr>
          </a:p>
        </p:txBody>
      </p:sp>
      <p:sp>
        <p:nvSpPr>
          <p:cNvPr id="5" name="وسيلة شرح على شكل سحابة 4"/>
          <p:cNvSpPr/>
          <p:nvPr/>
        </p:nvSpPr>
        <p:spPr>
          <a:xfrm>
            <a:off x="1547664" y="2951650"/>
            <a:ext cx="2232248" cy="792088"/>
          </a:xfrm>
          <a:prstGeom prst="cloud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7030A0"/>
                </a:solidFill>
              </a:rPr>
              <a:t>اصطلاحاً</a:t>
            </a:r>
            <a:endParaRPr lang="ar-SA" sz="3200" b="1" dirty="0">
              <a:solidFill>
                <a:srgbClr val="7030A0"/>
              </a:solidFill>
            </a:endParaRPr>
          </a:p>
        </p:txBody>
      </p:sp>
      <p:sp>
        <p:nvSpPr>
          <p:cNvPr id="7" name="مستطيل 6"/>
          <p:cNvSpPr/>
          <p:nvPr/>
        </p:nvSpPr>
        <p:spPr>
          <a:xfrm>
            <a:off x="323528" y="4365104"/>
            <a:ext cx="3960440" cy="242156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3200" dirty="0">
                <a:solidFill>
                  <a:srgbClr val="7030A0"/>
                </a:solidFill>
                <a:latin typeface="Arial" pitchFamily="34" charset="0"/>
                <a:cs typeface="Arial" pitchFamily="34" charset="0"/>
              </a:rPr>
              <a:t>عدد كبير من الأفراد المستقرين، تجمعهم روابط اجتماعية ومصالح مشتركة، تصحبها أنظمة تضبط السلوك وسلطة ترعاها</a:t>
            </a:r>
          </a:p>
        </p:txBody>
      </p:sp>
      <p:sp>
        <p:nvSpPr>
          <p:cNvPr id="8" name="مستطيل 7"/>
          <p:cNvSpPr/>
          <p:nvPr/>
        </p:nvSpPr>
        <p:spPr>
          <a:xfrm>
            <a:off x="4644008" y="2951650"/>
            <a:ext cx="3888432" cy="148546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rgbClr val="7030A0"/>
                </a:solidFill>
                <a:latin typeface="Arial" pitchFamily="34" charset="0"/>
                <a:cs typeface="Arial" pitchFamily="34" charset="0"/>
              </a:rPr>
              <a:t>لفظ المجتمع مشتق من جَمَعَ، فالجمع ضم الأشياء المتفقة وضده التفريق </a:t>
            </a:r>
            <a:r>
              <a:rPr lang="ar-SA" sz="3200" dirty="0" smtClean="0">
                <a:solidFill>
                  <a:srgbClr val="7030A0"/>
                </a:solidFill>
                <a:latin typeface="Arial" pitchFamily="34" charset="0"/>
                <a:cs typeface="Arial" pitchFamily="34" charset="0"/>
              </a:rPr>
              <a:t>والإفراد. </a:t>
            </a:r>
            <a:endParaRPr lang="ar-SA" sz="3200" dirty="0">
              <a:solidFill>
                <a:srgbClr val="7030A0"/>
              </a:solidFill>
              <a:latin typeface="Arial" pitchFamily="34" charset="0"/>
              <a:cs typeface="Arial" pitchFamily="34" charset="0"/>
            </a:endParaRPr>
          </a:p>
        </p:txBody>
      </p:sp>
    </p:spTree>
    <p:extLst>
      <p:ext uri="{BB962C8B-B14F-4D97-AF65-F5344CB8AC3E}">
        <p14:creationId xmlns:p14="http://schemas.microsoft.com/office/powerpoint/2010/main" val="417942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in)">
                                      <p:cBhvr>
                                        <p:cTn id="31" dur="20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268760"/>
            <a:ext cx="8496944" cy="4968552"/>
          </a:xfrm>
        </p:spPr>
        <p:txBody>
          <a:bodyPr>
            <a:normAutofit/>
          </a:bodyPr>
          <a:lstStyle/>
          <a:p>
            <a:pPr>
              <a:buFont typeface="Wingdings" pitchFamily="2" charset="2"/>
              <a:buChar char="q"/>
            </a:pPr>
            <a:r>
              <a:rPr lang="ar-SA" sz="3600" b="1" dirty="0">
                <a:solidFill>
                  <a:srgbClr val="0070C0"/>
                </a:solidFill>
                <a:latin typeface="SimSun-ExtB" pitchFamily="49" charset="-122"/>
                <a:ea typeface="SimSun-ExtB" pitchFamily="49" charset="-122"/>
                <a:cs typeface="Andalus" pitchFamily="18" charset="-78"/>
              </a:rPr>
              <a:t>تعريف </a:t>
            </a:r>
            <a:r>
              <a:rPr lang="ar-SA" sz="3600" b="1" dirty="0" smtClean="0">
                <a:solidFill>
                  <a:srgbClr val="0070C0"/>
                </a:solidFill>
                <a:latin typeface="SimSun-ExtB" pitchFamily="49" charset="-122"/>
                <a:ea typeface="SimSun-ExtB" pitchFamily="49" charset="-122"/>
                <a:cs typeface="Andalus" pitchFamily="18" charset="-78"/>
              </a:rPr>
              <a:t>المجتمع </a:t>
            </a:r>
            <a:r>
              <a:rPr lang="ar-SA" sz="3600" b="1" dirty="0">
                <a:solidFill>
                  <a:srgbClr val="0070C0"/>
                </a:solidFill>
                <a:latin typeface="SimSun-ExtB" pitchFamily="49" charset="-122"/>
                <a:ea typeface="SimSun-ExtB" pitchFamily="49" charset="-122"/>
                <a:cs typeface="Andalus" pitchFamily="18" charset="-78"/>
              </a:rPr>
              <a:t>الإسلامي </a:t>
            </a:r>
            <a:r>
              <a:rPr lang="ar-SA" sz="3600" b="1" dirty="0" smtClean="0">
                <a:solidFill>
                  <a:srgbClr val="0070C0"/>
                </a:solidFill>
                <a:latin typeface="SimSun-ExtB" pitchFamily="49" charset="-122"/>
                <a:ea typeface="SimSun-ExtB" pitchFamily="49" charset="-122"/>
                <a:cs typeface="Andalus" pitchFamily="18" charset="-78"/>
              </a:rPr>
              <a:t>:</a:t>
            </a:r>
          </a:p>
          <a:p>
            <a:pPr algn="just">
              <a:buFont typeface="Wingdings" pitchFamily="2" charset="2"/>
              <a:buChar char="§"/>
            </a:pPr>
            <a:r>
              <a:rPr lang="ar-SA" sz="3200" dirty="0">
                <a:solidFill>
                  <a:srgbClr val="00B050"/>
                </a:solidFill>
                <a:latin typeface="Simplified Arabic" pitchFamily="18" charset="-78"/>
                <a:ea typeface="SimSun-ExtB" pitchFamily="49" charset="-122"/>
                <a:cs typeface="Simplified Arabic" pitchFamily="18" charset="-78"/>
              </a:rPr>
              <a:t>خلائق مسلمون في أرضهم مستقرون، تجمعهم رابطة الإسلام، وتدار أمورهم في ضوء تشريعات إسلامية وأحكام، ويرعى شؤونهم ولاة أمر منهم وحكام</a:t>
            </a:r>
            <a:r>
              <a:rPr lang="ar-SA" sz="3200" dirty="0" smtClean="0">
                <a:solidFill>
                  <a:srgbClr val="00B050"/>
                </a:solidFill>
                <a:latin typeface="Simplified Arabic" pitchFamily="18" charset="-78"/>
                <a:ea typeface="SimSun-ExtB" pitchFamily="49" charset="-122"/>
                <a:cs typeface="Simplified Arabic" pitchFamily="18" charset="-78"/>
              </a:rPr>
              <a:t>.</a:t>
            </a:r>
          </a:p>
          <a:p>
            <a:pPr algn="just">
              <a:buFont typeface="Wingdings" pitchFamily="2" charset="2"/>
              <a:buChar char="q"/>
            </a:pPr>
            <a:r>
              <a:rPr lang="ar-SA" sz="3200" dirty="0">
                <a:solidFill>
                  <a:srgbClr val="00B050"/>
                </a:solidFill>
                <a:latin typeface="Simplified Arabic" pitchFamily="18" charset="-78"/>
                <a:ea typeface="SimSun-ExtB" pitchFamily="49" charset="-122"/>
                <a:cs typeface="Simplified Arabic" pitchFamily="18" charset="-78"/>
              </a:rPr>
              <a:t> </a:t>
            </a:r>
            <a:r>
              <a:rPr lang="ar-SA" sz="3600" b="1" dirty="0" smtClean="0">
                <a:solidFill>
                  <a:srgbClr val="0070C0"/>
                </a:solidFill>
                <a:latin typeface="SimSun-ExtB" pitchFamily="49" charset="-122"/>
                <a:ea typeface="SimSun-ExtB" pitchFamily="49" charset="-122"/>
                <a:cs typeface="Andalus" pitchFamily="18" charset="-78"/>
              </a:rPr>
              <a:t>تعريف </a:t>
            </a:r>
            <a:r>
              <a:rPr lang="ar-SA" sz="3600" b="1" dirty="0">
                <a:solidFill>
                  <a:srgbClr val="0070C0"/>
                </a:solidFill>
                <a:latin typeface="SimSun-ExtB" pitchFamily="49" charset="-122"/>
                <a:ea typeface="SimSun-ExtB" pitchFamily="49" charset="-122"/>
                <a:cs typeface="Andalus" pitchFamily="18" charset="-78"/>
              </a:rPr>
              <a:t>الجماعة </a:t>
            </a:r>
            <a:r>
              <a:rPr lang="ar-SA" sz="3600" b="1" dirty="0" smtClean="0">
                <a:solidFill>
                  <a:srgbClr val="00B050"/>
                </a:solidFill>
                <a:latin typeface="SimSun-ExtB" pitchFamily="49" charset="-122"/>
                <a:ea typeface="SimSun-ExtB" pitchFamily="49" charset="-122"/>
                <a:cs typeface="Andalus" pitchFamily="18" charset="-78"/>
              </a:rPr>
              <a:t>:</a:t>
            </a:r>
          </a:p>
          <a:p>
            <a:pPr algn="just">
              <a:buFont typeface="Wingdings" pitchFamily="2" charset="2"/>
              <a:buChar char="§"/>
            </a:pPr>
            <a:r>
              <a:rPr lang="ar-SA" sz="3200" dirty="0">
                <a:solidFill>
                  <a:srgbClr val="00B050"/>
                </a:solidFill>
                <a:latin typeface="Simplified Arabic" pitchFamily="18" charset="-78"/>
                <a:ea typeface="SimSun-ExtB" pitchFamily="49" charset="-122"/>
                <a:cs typeface="Simplified Arabic" pitchFamily="18" charset="-78"/>
              </a:rPr>
              <a:t>هي الطائفة من الناس يجمعها رابط فأكثر، كالقرابة أو الجنس، فهي بهذا المفهوم جزء من مكونات </a:t>
            </a:r>
            <a:r>
              <a:rPr lang="ar-SA" sz="3200" dirty="0" smtClean="0">
                <a:solidFill>
                  <a:srgbClr val="00B050"/>
                </a:solidFill>
                <a:latin typeface="Simplified Arabic" pitchFamily="18" charset="-78"/>
                <a:ea typeface="SimSun-ExtB" pitchFamily="49" charset="-122"/>
                <a:cs typeface="Simplified Arabic" pitchFamily="18" charset="-78"/>
              </a:rPr>
              <a:t>المجتمع.</a:t>
            </a:r>
          </a:p>
          <a:p>
            <a:pPr marL="0" indent="0" algn="just">
              <a:buNone/>
            </a:pPr>
            <a:endParaRPr lang="ar-SA" sz="3600" b="1" dirty="0">
              <a:solidFill>
                <a:srgbClr val="00B050"/>
              </a:solidFill>
              <a:latin typeface="SimSun-ExtB" pitchFamily="49" charset="-122"/>
              <a:ea typeface="SimSun-ExtB" pitchFamily="49" charset="-122"/>
              <a:cs typeface="Andalus" pitchFamily="18" charset="-78"/>
            </a:endParaRPr>
          </a:p>
        </p:txBody>
      </p:sp>
    </p:spTree>
    <p:extLst>
      <p:ext uri="{BB962C8B-B14F-4D97-AF65-F5344CB8AC3E}">
        <p14:creationId xmlns:p14="http://schemas.microsoft.com/office/powerpoint/2010/main" val="32272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404664"/>
            <a:ext cx="8496944" cy="6069288"/>
          </a:xfrm>
        </p:spPr>
        <p:txBody>
          <a:bodyPr>
            <a:normAutofit/>
          </a:bodyPr>
          <a:lstStyle/>
          <a:p>
            <a:pPr algn="just">
              <a:buFont typeface="Wingdings" pitchFamily="2" charset="2"/>
              <a:buChar char="q"/>
            </a:pPr>
            <a:r>
              <a:rPr lang="ar-SA" sz="3600" b="1" dirty="0" smtClean="0">
                <a:solidFill>
                  <a:srgbClr val="0070C0"/>
                </a:solidFill>
                <a:latin typeface="SimSun-ExtB" pitchFamily="49" charset="-122"/>
                <a:ea typeface="SimSun-ExtB" pitchFamily="49" charset="-122"/>
                <a:cs typeface="Andalus" pitchFamily="18" charset="-78"/>
              </a:rPr>
              <a:t>تعرف </a:t>
            </a:r>
            <a:r>
              <a:rPr lang="ar-SA" sz="3600" b="1" dirty="0">
                <a:solidFill>
                  <a:srgbClr val="0070C0"/>
                </a:solidFill>
                <a:latin typeface="SimSun-ExtB" pitchFamily="49" charset="-122"/>
                <a:ea typeface="SimSun-ExtB" pitchFamily="49" charset="-122"/>
                <a:cs typeface="Andalus" pitchFamily="18" charset="-78"/>
              </a:rPr>
              <a:t>الأمة </a:t>
            </a:r>
            <a:r>
              <a:rPr lang="ar-SA" sz="3600" b="1" dirty="0" smtClean="0">
                <a:solidFill>
                  <a:srgbClr val="0070C0"/>
                </a:solidFill>
                <a:latin typeface="SimSun-ExtB" pitchFamily="49" charset="-122"/>
                <a:ea typeface="SimSun-ExtB" pitchFamily="49" charset="-122"/>
                <a:cs typeface="Andalus" pitchFamily="18" charset="-78"/>
              </a:rPr>
              <a:t>:</a:t>
            </a:r>
            <a:endParaRPr lang="ar-SA" sz="3600" b="1" dirty="0">
              <a:solidFill>
                <a:srgbClr val="0070C0"/>
              </a:solidFill>
              <a:latin typeface="SimSun-ExtB" pitchFamily="49" charset="-122"/>
              <a:ea typeface="SimSun-ExtB" pitchFamily="49" charset="-122"/>
              <a:cs typeface="Andalus" pitchFamily="18" charset="-78"/>
            </a:endParaRPr>
          </a:p>
          <a:p>
            <a:pPr algn="just">
              <a:buFont typeface="Wingdings" pitchFamily="2" charset="2"/>
              <a:buChar char="§"/>
            </a:pPr>
            <a:r>
              <a:rPr lang="ar-SA" sz="3200" dirty="0">
                <a:solidFill>
                  <a:srgbClr val="00B050"/>
                </a:solidFill>
                <a:latin typeface="Simplified Arabic" pitchFamily="18" charset="-78"/>
                <a:ea typeface="SimSun-ExtB" pitchFamily="49" charset="-122"/>
                <a:cs typeface="Simplified Arabic" pitchFamily="18" charset="-78"/>
              </a:rPr>
              <a:t>كل جماعة يجمعهم أمر ما، إما دين واحد أو زمان أو مكان واحد سواء أكان هذا الأمر الجامع تسخيراً كالجنس واللون، أو اختياراً كالمعتقد </a:t>
            </a:r>
            <a:r>
              <a:rPr lang="ar-SA" sz="3200" dirty="0" smtClean="0">
                <a:solidFill>
                  <a:srgbClr val="00B050"/>
                </a:solidFill>
                <a:latin typeface="Simplified Arabic" pitchFamily="18" charset="-78"/>
                <a:ea typeface="SimSun-ExtB" pitchFamily="49" charset="-122"/>
                <a:cs typeface="Simplified Arabic" pitchFamily="18" charset="-78"/>
              </a:rPr>
              <a:t>والأرض. </a:t>
            </a:r>
          </a:p>
          <a:p>
            <a:pPr algn="just">
              <a:buFont typeface="Wingdings" pitchFamily="2" charset="2"/>
              <a:buChar char="q"/>
            </a:pPr>
            <a:r>
              <a:rPr lang="ar-SA" sz="3200" dirty="0" smtClean="0">
                <a:solidFill>
                  <a:srgbClr val="C00000"/>
                </a:solidFill>
                <a:latin typeface="Simplified Arabic" pitchFamily="18" charset="-78"/>
                <a:ea typeface="SimSun-ExtB" pitchFamily="49" charset="-122"/>
                <a:cs typeface="Simplified Arabic" pitchFamily="18" charset="-78"/>
              </a:rPr>
              <a:t>هل يطلق هذا التعريف على الأمة الإسلامية؟</a:t>
            </a:r>
          </a:p>
          <a:p>
            <a:pPr algn="just">
              <a:buFont typeface="Wingdings" pitchFamily="2" charset="2"/>
              <a:buChar char="§"/>
            </a:pPr>
            <a:r>
              <a:rPr lang="ar-SA" sz="3200" dirty="0" smtClean="0">
                <a:solidFill>
                  <a:srgbClr val="00B050"/>
                </a:solidFill>
                <a:latin typeface="Simplified Arabic" pitchFamily="18" charset="-78"/>
                <a:ea typeface="SimSun-ExtB" pitchFamily="49" charset="-122"/>
                <a:cs typeface="Simplified Arabic" pitchFamily="18" charset="-78"/>
              </a:rPr>
              <a:t>لا.</a:t>
            </a:r>
          </a:p>
          <a:p>
            <a:pPr algn="just">
              <a:buFont typeface="Wingdings" pitchFamily="2" charset="2"/>
              <a:buChar char="q"/>
            </a:pPr>
            <a:r>
              <a:rPr lang="ar-SA" sz="3200" dirty="0" smtClean="0">
                <a:solidFill>
                  <a:srgbClr val="C00000"/>
                </a:solidFill>
                <a:latin typeface="Simplified Arabic" pitchFamily="18" charset="-78"/>
                <a:ea typeface="SimSun-ExtB" pitchFamily="49" charset="-122"/>
                <a:cs typeface="Simplified Arabic" pitchFamily="18" charset="-78"/>
              </a:rPr>
              <a:t>لماذا؟</a:t>
            </a:r>
          </a:p>
          <a:p>
            <a:pPr algn="just">
              <a:buFont typeface="Wingdings" pitchFamily="2" charset="2"/>
              <a:buChar char="§"/>
            </a:pPr>
            <a:r>
              <a:rPr lang="ar-SA" sz="3200" dirty="0">
                <a:solidFill>
                  <a:srgbClr val="00B050"/>
                </a:solidFill>
                <a:latin typeface="Simplified Arabic" pitchFamily="18" charset="-78"/>
                <a:ea typeface="SimSun-ExtB" pitchFamily="49" charset="-122"/>
                <a:cs typeface="Simplified Arabic" pitchFamily="18" charset="-78"/>
              </a:rPr>
              <a:t>لأنه يجعل العوامل والأسباب الدنيوية كاللغة والأرض والجنس من مقومات الأمة، وهذا ما لا يقره الإسلام ، مع اعترافه بأن لها أثراً إيجابياً، إلا أنها لا تقوى على تكوين أمة واحدة إما لضعفها كالأرض، وإما لضيقها كالقرابة.</a:t>
            </a:r>
          </a:p>
          <a:p>
            <a:pPr marL="0" indent="0" algn="just">
              <a:buNone/>
            </a:pPr>
            <a:endParaRPr lang="ar-SA" sz="3600" b="1" dirty="0">
              <a:solidFill>
                <a:srgbClr val="00B050"/>
              </a:solidFill>
              <a:latin typeface="SimSun-ExtB" pitchFamily="49" charset="-122"/>
              <a:ea typeface="SimSun-ExtB" pitchFamily="49" charset="-122"/>
              <a:cs typeface="Andalus" pitchFamily="18" charset="-78"/>
            </a:endParaRPr>
          </a:p>
        </p:txBody>
      </p:sp>
    </p:spTree>
    <p:extLst>
      <p:ext uri="{BB962C8B-B14F-4D97-AF65-F5344CB8AC3E}">
        <p14:creationId xmlns:p14="http://schemas.microsoft.com/office/powerpoint/2010/main" val="113905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476672"/>
            <a:ext cx="8568952" cy="5997280"/>
          </a:xfrm>
        </p:spPr>
        <p:txBody>
          <a:bodyPr>
            <a:normAutofit fontScale="92500" lnSpcReduction="10000"/>
          </a:bodyPr>
          <a:lstStyle/>
          <a:p>
            <a:pPr>
              <a:buFont typeface="Wingdings" pitchFamily="2" charset="2"/>
              <a:buChar char="q"/>
            </a:pPr>
            <a:r>
              <a:rPr lang="ar-SA" sz="4300" b="1" dirty="0">
                <a:solidFill>
                  <a:srgbClr val="7030A0"/>
                </a:solidFill>
                <a:latin typeface="SimSun-ExtB" pitchFamily="49" charset="-122"/>
                <a:ea typeface="SimSun-ExtB" pitchFamily="49" charset="-122"/>
                <a:cs typeface="Andalus" pitchFamily="18" charset="-78"/>
              </a:rPr>
              <a:t>تعرف الأمة الإسلامية </a:t>
            </a:r>
          </a:p>
          <a:p>
            <a:pPr marL="0" indent="0">
              <a:buNone/>
            </a:pPr>
            <a:endParaRPr lang="ar-SA" sz="3200" b="1" dirty="0">
              <a:solidFill>
                <a:srgbClr val="7030A0"/>
              </a:solidFill>
            </a:endParaRPr>
          </a:p>
          <a:p>
            <a:pPr>
              <a:buFont typeface="Wingdings" pitchFamily="2" charset="2"/>
              <a:buChar char="q"/>
            </a:pPr>
            <a:endParaRPr lang="ar-SA" sz="3200" b="1" dirty="0" smtClean="0">
              <a:solidFill>
                <a:srgbClr val="7030A0"/>
              </a:solidFill>
            </a:endParaRPr>
          </a:p>
          <a:p>
            <a:pPr>
              <a:buFont typeface="Wingdings" pitchFamily="2" charset="2"/>
              <a:buChar char="q"/>
            </a:pPr>
            <a:endParaRPr lang="ar-SA" sz="3200" b="1" dirty="0">
              <a:solidFill>
                <a:srgbClr val="7030A0"/>
              </a:solidFill>
            </a:endParaRPr>
          </a:p>
          <a:p>
            <a:pPr>
              <a:buFont typeface="Wingdings" pitchFamily="2" charset="2"/>
              <a:buChar char="q"/>
            </a:pPr>
            <a:endParaRPr lang="ar-SA" sz="3200" b="1" dirty="0" smtClean="0">
              <a:solidFill>
                <a:srgbClr val="7030A0"/>
              </a:solidFill>
            </a:endParaRPr>
          </a:p>
          <a:p>
            <a:pPr algn="just">
              <a:buFont typeface="Wingdings" pitchFamily="2" charset="2"/>
              <a:buChar char="q"/>
            </a:pPr>
            <a:r>
              <a:rPr lang="ar-SA" sz="3500" dirty="0" smtClean="0">
                <a:solidFill>
                  <a:srgbClr val="7030A0"/>
                </a:solidFill>
              </a:rPr>
              <a:t>هذا التعريف في </a:t>
            </a:r>
            <a:r>
              <a:rPr lang="ar-SA" sz="3500" dirty="0">
                <a:solidFill>
                  <a:srgbClr val="7030A0"/>
                </a:solidFill>
              </a:rPr>
              <a:t>ضوء دلالات النصوص الشرعية مثل </a:t>
            </a:r>
            <a:r>
              <a:rPr lang="ar-SA" sz="3500" dirty="0" smtClean="0">
                <a:solidFill>
                  <a:srgbClr val="7030A0"/>
                </a:solidFill>
              </a:rPr>
              <a:t>قوله تعالى </a:t>
            </a:r>
            <a:r>
              <a:rPr lang="ar-SA" sz="3500" dirty="0">
                <a:solidFill>
                  <a:srgbClr val="7030A0"/>
                </a:solidFill>
              </a:rPr>
              <a:t>: </a:t>
            </a:r>
            <a:r>
              <a:rPr lang="ar-SA" sz="3500" dirty="0" smtClean="0">
                <a:solidFill>
                  <a:srgbClr val="7030A0"/>
                </a:solidFill>
              </a:rPr>
              <a:t>(</a:t>
            </a:r>
            <a:r>
              <a:rPr lang="ar-SA" sz="3500" dirty="0" smtClean="0">
                <a:solidFill>
                  <a:srgbClr val="FF0000"/>
                </a:solidFill>
              </a:rPr>
              <a:t> كُنْتُمْ </a:t>
            </a:r>
            <a:r>
              <a:rPr lang="ar-SA" sz="3500" dirty="0">
                <a:solidFill>
                  <a:srgbClr val="FF0000"/>
                </a:solidFill>
              </a:rPr>
              <a:t>خَيْرَ أُمَّةٍ أُخْرِجَتْ لِلنَّاسِ </a:t>
            </a:r>
            <a:r>
              <a:rPr lang="ar-SA" sz="3500" dirty="0" smtClean="0">
                <a:solidFill>
                  <a:srgbClr val="7030A0"/>
                </a:solidFill>
              </a:rPr>
              <a:t>) </a:t>
            </a:r>
            <a:r>
              <a:rPr lang="ar-SA" sz="1700" dirty="0">
                <a:solidFill>
                  <a:srgbClr val="7030A0"/>
                </a:solidFill>
              </a:rPr>
              <a:t>[ آل عمران : 110] </a:t>
            </a:r>
            <a:endParaRPr lang="ar-SA" sz="1700" dirty="0" smtClean="0">
              <a:solidFill>
                <a:srgbClr val="7030A0"/>
              </a:solidFill>
            </a:endParaRPr>
          </a:p>
          <a:p>
            <a:pPr>
              <a:buFont typeface="Wingdings" pitchFamily="2" charset="2"/>
              <a:buChar char="q"/>
            </a:pPr>
            <a:r>
              <a:rPr lang="ar-SA" sz="3500" b="1" dirty="0" smtClean="0">
                <a:solidFill>
                  <a:srgbClr val="1BA522"/>
                </a:solidFill>
              </a:rPr>
              <a:t>هل يطلق مصطلح </a:t>
            </a:r>
            <a:r>
              <a:rPr lang="ar-SA" sz="3500" b="1" dirty="0">
                <a:solidFill>
                  <a:srgbClr val="1BA522"/>
                </a:solidFill>
              </a:rPr>
              <a:t>الأمم الإسلامية على المجتمعات الإسلامية </a:t>
            </a:r>
            <a:r>
              <a:rPr lang="ar-SA" sz="3500" b="1" dirty="0" smtClean="0">
                <a:solidFill>
                  <a:srgbClr val="1BA522"/>
                </a:solidFill>
              </a:rPr>
              <a:t>؟</a:t>
            </a:r>
          </a:p>
          <a:p>
            <a:pPr algn="just">
              <a:buFont typeface="Wingdings" pitchFamily="2" charset="2"/>
              <a:buChar char="§"/>
            </a:pPr>
            <a:r>
              <a:rPr lang="ar-SA" sz="3500" dirty="0">
                <a:solidFill>
                  <a:srgbClr val="7030A0"/>
                </a:solidFill>
              </a:rPr>
              <a:t>لا، بل هي أمة إسلامية واحدة، على الرغم مما بين أفرادها من اختلاف في اللغة والجنس </a:t>
            </a:r>
            <a:r>
              <a:rPr lang="ar-SA" sz="3500" dirty="0" smtClean="0">
                <a:solidFill>
                  <a:srgbClr val="7030A0"/>
                </a:solidFill>
              </a:rPr>
              <a:t>والأرض، </a:t>
            </a:r>
            <a:r>
              <a:rPr lang="ar-SA" sz="3500" dirty="0">
                <a:solidFill>
                  <a:srgbClr val="7030A0"/>
                </a:solidFill>
              </a:rPr>
              <a:t>لكن التوافق بين المجتمعات الإسلامية ملحوظ بسبب اتفاقهم على مرجعية عليا واحدة, وهي الإسلام.</a:t>
            </a:r>
          </a:p>
        </p:txBody>
      </p:sp>
      <p:sp>
        <p:nvSpPr>
          <p:cNvPr id="5" name="موجة 4"/>
          <p:cNvSpPr/>
          <p:nvPr/>
        </p:nvSpPr>
        <p:spPr>
          <a:xfrm>
            <a:off x="179512" y="980728"/>
            <a:ext cx="8424936" cy="1728192"/>
          </a:xfrm>
          <a:prstGeom prst="wave">
            <a:avLst>
              <a:gd name="adj1" fmla="val 12500"/>
              <a:gd name="adj2" fmla="val 1700"/>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rgbClr val="7030A0"/>
                </a:solidFill>
              </a:rPr>
              <a:t>جماعات من الناس تجمعهم عقيدة الإسلام بغض النظر عن أي اعتبار</a:t>
            </a:r>
          </a:p>
        </p:txBody>
      </p:sp>
    </p:spTree>
    <p:extLst>
      <p:ext uri="{BB962C8B-B14F-4D97-AF65-F5344CB8AC3E}">
        <p14:creationId xmlns:p14="http://schemas.microsoft.com/office/powerpoint/2010/main" val="290152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200" b="1" dirty="0">
                <a:solidFill>
                  <a:srgbClr val="1BA522"/>
                </a:solidFill>
              </a:rPr>
              <a:t>أسس بناء المجتمع وعناية الإسلام بها</a:t>
            </a:r>
          </a:p>
        </p:txBody>
      </p:sp>
      <p:sp>
        <p:nvSpPr>
          <p:cNvPr id="3" name="عنصر نائب للمحتوى 2"/>
          <p:cNvSpPr>
            <a:spLocks noGrp="1"/>
          </p:cNvSpPr>
          <p:nvPr>
            <p:ph sz="quarter" idx="1"/>
          </p:nvPr>
        </p:nvSpPr>
        <p:spPr>
          <a:xfrm>
            <a:off x="179512" y="1600200"/>
            <a:ext cx="8496944" cy="4873752"/>
          </a:xfrm>
        </p:spPr>
        <p:txBody>
          <a:bodyPr>
            <a:normAutofit/>
          </a:bodyPr>
          <a:lstStyle/>
          <a:p>
            <a:pPr algn="just">
              <a:buFont typeface="Wingdings" pitchFamily="2" charset="2"/>
              <a:buChar char="q"/>
            </a:pPr>
            <a:r>
              <a:rPr lang="ar-SA" sz="3200" dirty="0"/>
              <a:t>إن أي مجتمع باعتباره كياناً قائماً بذاته, لابد له من أسس يبنى عليها، </a:t>
            </a:r>
            <a:r>
              <a:rPr lang="ar-SA" sz="3200" dirty="0" smtClean="0"/>
              <a:t>وتكاد </a:t>
            </a:r>
            <a:r>
              <a:rPr lang="ar-SA" sz="3200" dirty="0"/>
              <a:t>تكون هذه الأسس مشتركة بين المجتمعات </a:t>
            </a:r>
            <a:r>
              <a:rPr lang="ar-SA" sz="3200" dirty="0" smtClean="0"/>
              <a:t>كلها. </a:t>
            </a:r>
          </a:p>
          <a:p>
            <a:pPr algn="just">
              <a:buFont typeface="Wingdings" pitchFamily="2" charset="2"/>
              <a:buChar char="q"/>
            </a:pPr>
            <a:r>
              <a:rPr lang="ar-SA" sz="3200" dirty="0"/>
              <a:t>المجتمع الإسلامي </a:t>
            </a:r>
            <a:r>
              <a:rPr lang="ar-SA" sz="3200" dirty="0" smtClean="0"/>
              <a:t>يتميز </a:t>
            </a:r>
            <a:r>
              <a:rPr lang="ar-SA" sz="3200" dirty="0"/>
              <a:t>عن غيره في هذا المجال وكان تميزه من جهتين: </a:t>
            </a:r>
            <a:endParaRPr lang="ar-SA" sz="3200" dirty="0" smtClean="0"/>
          </a:p>
          <a:p>
            <a:pPr marL="514350" indent="-514350" algn="just">
              <a:buFont typeface="+mj-lt"/>
              <a:buAutoNum type="arabicPeriod"/>
            </a:pPr>
            <a:r>
              <a:rPr lang="ar-SA" sz="3200" dirty="0"/>
              <a:t> أنه جعل العقيدة بكل مظاهرها والشريعة بكل أحكامها الأساس الأكبر الذي تبنى عليه الأسس </a:t>
            </a:r>
            <a:r>
              <a:rPr lang="ar-SA" sz="3200" dirty="0" smtClean="0"/>
              <a:t>الأخرى.</a:t>
            </a:r>
          </a:p>
          <a:p>
            <a:pPr marL="514350" indent="-514350" algn="just">
              <a:buFont typeface="+mj-lt"/>
              <a:buAutoNum type="arabicPeriod"/>
            </a:pPr>
            <a:r>
              <a:rPr lang="ar-SA" sz="3200" dirty="0" smtClean="0"/>
              <a:t>فإنه </a:t>
            </a:r>
            <a:r>
              <a:rPr lang="ar-SA" sz="3200" dirty="0"/>
              <a:t>بما أوجده من مواصفات، وبما وضعه من اعتبارات تجاه هذه الأسس، فجاء هذا المجتمع متميزاً بتميز </a:t>
            </a:r>
            <a:r>
              <a:rPr lang="ar-SA" sz="3200" dirty="0" smtClean="0"/>
              <a:t>أسسه. </a:t>
            </a:r>
            <a:endParaRPr lang="ar-SA" sz="3200" dirty="0"/>
          </a:p>
          <a:p>
            <a:pPr algn="just">
              <a:buFont typeface="Wingdings" pitchFamily="2" charset="2"/>
              <a:buChar char="§"/>
            </a:pPr>
            <a:endParaRPr lang="ar-SA" sz="3200" dirty="0"/>
          </a:p>
          <a:p>
            <a:pPr marL="0" indent="0" algn="just">
              <a:buNone/>
            </a:pPr>
            <a:endParaRPr lang="ar-SA" sz="3200" dirty="0"/>
          </a:p>
        </p:txBody>
      </p:sp>
    </p:spTree>
    <p:extLst>
      <p:ext uri="{BB962C8B-B14F-4D97-AF65-F5344CB8AC3E}">
        <p14:creationId xmlns:p14="http://schemas.microsoft.com/office/powerpoint/2010/main" val="188762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sz="quarter" idx="1"/>
            <p:extLst>
              <p:ext uri="{D42A27DB-BD31-4B8C-83A1-F6EECF244321}">
                <p14:modId xmlns:p14="http://schemas.microsoft.com/office/powerpoint/2010/main" val="2132016906"/>
              </p:ext>
            </p:extLst>
          </p:nvPr>
        </p:nvGraphicFramePr>
        <p:xfrm>
          <a:off x="179388" y="188640"/>
          <a:ext cx="8496300" cy="6285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342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88640"/>
            <a:ext cx="8496944" cy="6264696"/>
          </a:xfrm>
        </p:spPr>
        <p:txBody>
          <a:bodyPr>
            <a:normAutofit/>
          </a:bodyPr>
          <a:lstStyle/>
          <a:p>
            <a:pPr>
              <a:buFont typeface="Wingdings" pitchFamily="2" charset="2"/>
              <a:buChar char="q"/>
            </a:pPr>
            <a:r>
              <a:rPr lang="ar-SA" sz="3600" b="1" dirty="0">
                <a:solidFill>
                  <a:srgbClr val="7030A0"/>
                </a:solidFill>
              </a:rPr>
              <a:t>الأساس الأول : الإنسان </a:t>
            </a:r>
            <a:endParaRPr lang="ar-SA" sz="3600" b="1" dirty="0" smtClean="0">
              <a:solidFill>
                <a:srgbClr val="7030A0"/>
              </a:solidFill>
            </a:endParaRPr>
          </a:p>
          <a:p>
            <a:pPr marL="0" indent="0">
              <a:buNone/>
            </a:pPr>
            <a:endParaRPr lang="ar-SA" sz="3200" dirty="0" smtClean="0"/>
          </a:p>
          <a:p>
            <a:endParaRPr lang="ar-SA" sz="3200" dirty="0"/>
          </a:p>
          <a:p>
            <a:r>
              <a:rPr lang="ar-SA" sz="3200" dirty="0" smtClean="0"/>
              <a:t>بغية </a:t>
            </a:r>
            <a:r>
              <a:rPr lang="ar-SA" sz="3200" dirty="0"/>
              <a:t>أن يهيئه ليكون الأساس الأول في بناء المجتمع </a:t>
            </a:r>
            <a:r>
              <a:rPr lang="ar-SA" sz="3200" dirty="0" smtClean="0"/>
              <a:t>.</a:t>
            </a:r>
          </a:p>
          <a:p>
            <a:endParaRPr lang="ar-SA" sz="3200" dirty="0"/>
          </a:p>
          <a:p>
            <a:pPr algn="just"/>
            <a:endParaRPr lang="ar-SA" sz="3200" dirty="0" smtClean="0"/>
          </a:p>
          <a:p>
            <a:pPr algn="just"/>
            <a:r>
              <a:rPr lang="ar-SA" sz="3200" dirty="0" smtClean="0"/>
              <a:t>الخلق </a:t>
            </a:r>
            <a:r>
              <a:rPr lang="ar-SA" sz="3200" dirty="0"/>
              <a:t>والتكوين حين خلقه الله تعالى بيديه ونفخ فيه من روحه ومنحه العقل </a:t>
            </a:r>
            <a:r>
              <a:rPr lang="ar-SA" sz="3200" dirty="0" smtClean="0"/>
              <a:t>والحواس. </a:t>
            </a:r>
          </a:p>
          <a:p>
            <a:pPr algn="just"/>
            <a:r>
              <a:rPr lang="ar-SA" sz="3200" dirty="0" smtClean="0"/>
              <a:t>الاستخلاف</a:t>
            </a:r>
            <a:r>
              <a:rPr lang="ar-SA" sz="3200" dirty="0" smtClean="0"/>
              <a:t>. </a:t>
            </a:r>
          </a:p>
          <a:p>
            <a:pPr algn="just"/>
            <a:r>
              <a:rPr lang="ar-SA" sz="3200" dirty="0" smtClean="0"/>
              <a:t>العهد </a:t>
            </a:r>
            <a:r>
              <a:rPr lang="ar-SA" sz="3200" dirty="0"/>
              <a:t>المكي، هدف إلى بناء شخصية للفرد المسلم</a:t>
            </a:r>
            <a:r>
              <a:rPr lang="ar-SA" sz="3200" dirty="0" smtClean="0"/>
              <a:t>.</a:t>
            </a:r>
          </a:p>
          <a:p>
            <a:pPr algn="just"/>
            <a:endParaRPr lang="ar-SA" sz="3200" dirty="0" smtClean="0"/>
          </a:p>
          <a:p>
            <a:pPr algn="just"/>
            <a:endParaRPr lang="ar-SA" sz="3200" dirty="0"/>
          </a:p>
          <a:p>
            <a:pPr algn="just"/>
            <a:endParaRPr lang="ar-SA" sz="3200" dirty="0"/>
          </a:p>
        </p:txBody>
      </p:sp>
      <p:sp>
        <p:nvSpPr>
          <p:cNvPr id="6" name="مستطيل 5"/>
          <p:cNvSpPr/>
          <p:nvPr/>
        </p:nvSpPr>
        <p:spPr>
          <a:xfrm>
            <a:off x="3080838" y="1102859"/>
            <a:ext cx="5112568" cy="6263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rgbClr val="002060"/>
                </a:solidFill>
              </a:rPr>
              <a:t>لماذا أهتم </a:t>
            </a:r>
            <a:r>
              <a:rPr lang="ar-SA" sz="3200" dirty="0" smtClean="0">
                <a:solidFill>
                  <a:srgbClr val="002060"/>
                </a:solidFill>
              </a:rPr>
              <a:t>الإسلام </a:t>
            </a:r>
            <a:r>
              <a:rPr lang="ar-SA" sz="3200" dirty="0">
                <a:solidFill>
                  <a:srgbClr val="002060"/>
                </a:solidFill>
              </a:rPr>
              <a:t>بالفرد؟</a:t>
            </a:r>
          </a:p>
        </p:txBody>
      </p:sp>
      <p:sp>
        <p:nvSpPr>
          <p:cNvPr id="7" name="مستطيل 6"/>
          <p:cNvSpPr/>
          <p:nvPr/>
        </p:nvSpPr>
        <p:spPr>
          <a:xfrm>
            <a:off x="2608223" y="2762455"/>
            <a:ext cx="5472608" cy="61809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rgbClr val="002060"/>
                </a:solidFill>
              </a:rPr>
              <a:t>فيما تتمثل العناية الإلهية للفرد؟</a:t>
            </a:r>
          </a:p>
        </p:txBody>
      </p:sp>
    </p:spTree>
    <p:extLst>
      <p:ext uri="{BB962C8B-B14F-4D97-AF65-F5344CB8AC3E}">
        <p14:creationId xmlns:p14="http://schemas.microsoft.com/office/powerpoint/2010/main" val="186334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7504" y="1196752"/>
            <a:ext cx="8640960" cy="5328592"/>
          </a:xfrm>
        </p:spPr>
        <p:txBody>
          <a:bodyPr>
            <a:normAutofit/>
          </a:bodyPr>
          <a:lstStyle/>
          <a:p>
            <a:pPr>
              <a:buFont typeface="Wingdings" pitchFamily="2" charset="2"/>
              <a:buChar char="q"/>
            </a:pPr>
            <a:r>
              <a:rPr lang="ar-SA" sz="3200" dirty="0" smtClean="0"/>
              <a:t>لتحقيق </a:t>
            </a:r>
            <a:r>
              <a:rPr lang="ar-SA" sz="3200" dirty="0"/>
              <a:t>هذه الغاية العظمى </a:t>
            </a:r>
            <a:r>
              <a:rPr lang="ar-SA" sz="3200" dirty="0" smtClean="0"/>
              <a:t>أن </a:t>
            </a:r>
            <a:r>
              <a:rPr lang="ar-SA" sz="3200" dirty="0"/>
              <a:t>الله تعالى أودع في الإنسان </a:t>
            </a:r>
            <a:r>
              <a:rPr lang="ar-SA" sz="3200" dirty="0" smtClean="0"/>
              <a:t>نزعتين: </a:t>
            </a:r>
          </a:p>
          <a:p>
            <a:pPr algn="just">
              <a:buFont typeface="Wingdings" pitchFamily="2" charset="2"/>
              <a:buChar char="§"/>
            </a:pPr>
            <a:r>
              <a:rPr lang="ar-SA" sz="3200" b="1" dirty="0" smtClean="0">
                <a:solidFill>
                  <a:srgbClr val="7030A0"/>
                </a:solidFill>
              </a:rPr>
              <a:t>النزعة الفردية: </a:t>
            </a:r>
            <a:r>
              <a:rPr lang="ar-SA" sz="3200" dirty="0"/>
              <a:t>وهي التي تجعله يحب الخير لنفسه ويدفع الشر عنها، ويحرص على تحقيق </a:t>
            </a:r>
            <a:r>
              <a:rPr lang="ar-SA" sz="3200" dirty="0" smtClean="0"/>
              <a:t>ذاته.</a:t>
            </a:r>
          </a:p>
          <a:p>
            <a:pPr algn="just">
              <a:buFont typeface="Wingdings" pitchFamily="2" charset="2"/>
              <a:buChar char="§"/>
            </a:pPr>
            <a:r>
              <a:rPr lang="ar-SA" sz="3200" b="1" dirty="0" smtClean="0">
                <a:solidFill>
                  <a:srgbClr val="7030A0"/>
                </a:solidFill>
              </a:rPr>
              <a:t> النزعة الاجتماعية: </a:t>
            </a:r>
            <a:r>
              <a:rPr lang="ar-SA" sz="3200" dirty="0"/>
              <a:t>وهي التي تدفعه إلى صف الجماعة وحضن </a:t>
            </a:r>
            <a:r>
              <a:rPr lang="ar-SA" sz="3200" dirty="0" smtClean="0"/>
              <a:t>المجتمع. </a:t>
            </a:r>
          </a:p>
          <a:p>
            <a:pPr algn="just">
              <a:buFont typeface="Wingdings" pitchFamily="2" charset="2"/>
              <a:buChar char="§"/>
            </a:pPr>
            <a:r>
              <a:rPr lang="ar-SA" sz="3200" dirty="0"/>
              <a:t>يضاف إلى هذه الدوافع الفطرية، </a:t>
            </a:r>
            <a:r>
              <a:rPr lang="ar-SA" sz="3200" b="1" dirty="0">
                <a:solidFill>
                  <a:srgbClr val="7030A0"/>
                </a:solidFill>
              </a:rPr>
              <a:t>دوافع مكتسبة </a:t>
            </a:r>
            <a:r>
              <a:rPr lang="ar-SA" sz="3200" dirty="0"/>
              <a:t>أوجدها الشارع الحكيم من خلال تشريعات وتكاليف خوطب بها الفرد، لها اتصال مباشر بالمجتمع </a:t>
            </a:r>
            <a:r>
              <a:rPr lang="ar-SA" sz="3200" dirty="0" smtClean="0"/>
              <a:t>.</a:t>
            </a:r>
            <a:endParaRPr lang="ar-SA" sz="3200" dirty="0"/>
          </a:p>
        </p:txBody>
      </p:sp>
    </p:spTree>
    <p:extLst>
      <p:ext uri="{BB962C8B-B14F-4D97-AF65-F5344CB8AC3E}">
        <p14:creationId xmlns:p14="http://schemas.microsoft.com/office/powerpoint/2010/main" val="44716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922114"/>
          </a:xfrm>
        </p:spPr>
        <p:txBody>
          <a:bodyPr>
            <a:noAutofit/>
          </a:bodyPr>
          <a:lstStyle/>
          <a:p>
            <a:pPr algn="ctr"/>
            <a:r>
              <a:rPr lang="ar-SA" sz="4000" b="1" dirty="0">
                <a:solidFill>
                  <a:srgbClr val="C00000"/>
                </a:solidFill>
              </a:rPr>
              <a:t>الأساس الثاني : الروابط الاجتماعية</a:t>
            </a:r>
          </a:p>
        </p:txBody>
      </p:sp>
      <p:sp>
        <p:nvSpPr>
          <p:cNvPr id="3" name="عنصر نائب للمحتوى 2"/>
          <p:cNvSpPr>
            <a:spLocks noGrp="1"/>
          </p:cNvSpPr>
          <p:nvPr>
            <p:ph sz="quarter" idx="1"/>
          </p:nvPr>
        </p:nvSpPr>
        <p:spPr>
          <a:xfrm>
            <a:off x="107504" y="1268760"/>
            <a:ext cx="8640960" cy="4680520"/>
          </a:xfrm>
        </p:spPr>
        <p:txBody>
          <a:bodyPr>
            <a:normAutofit/>
          </a:bodyPr>
          <a:lstStyle/>
          <a:p>
            <a:pPr>
              <a:buFont typeface="Wingdings" pitchFamily="2" charset="2"/>
              <a:buChar char="q"/>
            </a:pPr>
            <a:r>
              <a:rPr lang="ar-SA" sz="4000" b="1" dirty="0">
                <a:solidFill>
                  <a:srgbClr val="1BA522"/>
                </a:solidFill>
                <a:latin typeface="SimSun-ExtB" pitchFamily="49" charset="-122"/>
                <a:ea typeface="SimSun-ExtB" pitchFamily="49" charset="-122"/>
                <a:cs typeface="Andalus" pitchFamily="18" charset="-78"/>
              </a:rPr>
              <a:t>ما معنى أن الإنسان مخلوق </a:t>
            </a:r>
            <a:r>
              <a:rPr lang="ar-SA" sz="4000" dirty="0">
                <a:solidFill>
                  <a:srgbClr val="1BA522"/>
                </a:solidFill>
                <a:latin typeface="SimSun-ExtB" pitchFamily="49" charset="-122"/>
                <a:ea typeface="SimSun-ExtB" pitchFamily="49" charset="-122"/>
                <a:cs typeface="Andalus" pitchFamily="18" charset="-78"/>
              </a:rPr>
              <a:t>اجتماعي؟</a:t>
            </a:r>
          </a:p>
          <a:p>
            <a:pPr algn="just">
              <a:buFont typeface="Wingdings" pitchFamily="2" charset="2"/>
              <a:buChar char="§"/>
            </a:pPr>
            <a:r>
              <a:rPr lang="ar-SA" sz="3200" dirty="0" smtClean="0">
                <a:solidFill>
                  <a:srgbClr val="7030A0"/>
                </a:solidFill>
              </a:rPr>
              <a:t>فُطِر </a:t>
            </a:r>
            <a:r>
              <a:rPr lang="ar-SA" sz="3200" dirty="0">
                <a:solidFill>
                  <a:srgbClr val="7030A0"/>
                </a:solidFill>
              </a:rPr>
              <a:t>الإنسان على حب الانتماء إلى المجتمع، فهو يميل بطبعه إلى بني جنسه ويكره </a:t>
            </a:r>
            <a:r>
              <a:rPr lang="ar-SA" sz="3200" dirty="0" smtClean="0">
                <a:solidFill>
                  <a:srgbClr val="7030A0"/>
                </a:solidFill>
              </a:rPr>
              <a:t>العزلة. </a:t>
            </a:r>
          </a:p>
          <a:p>
            <a:pPr algn="just">
              <a:buFont typeface="Wingdings" pitchFamily="2" charset="2"/>
              <a:buChar char="q"/>
            </a:pPr>
            <a:r>
              <a:rPr lang="ar-SA" sz="4000" b="1" dirty="0">
                <a:solidFill>
                  <a:srgbClr val="1BA522"/>
                </a:solidFill>
                <a:latin typeface="SimSun-ExtB" pitchFamily="49" charset="-122"/>
                <a:ea typeface="SimSun-ExtB" pitchFamily="49" charset="-122"/>
                <a:cs typeface="Andalus" pitchFamily="18" charset="-78"/>
              </a:rPr>
              <a:t>كيف تتكون الروابط الاجتماعية؟</a:t>
            </a:r>
          </a:p>
          <a:p>
            <a:pPr algn="just">
              <a:buFont typeface="Wingdings" pitchFamily="2" charset="2"/>
              <a:buChar char="§"/>
            </a:pPr>
            <a:r>
              <a:rPr lang="ar-SA" sz="3200" dirty="0">
                <a:solidFill>
                  <a:srgbClr val="7030A0"/>
                </a:solidFill>
              </a:rPr>
              <a:t>وحيثما وجد تجمع إنساني برزت </a:t>
            </a:r>
            <a:r>
              <a:rPr lang="ar-SA" sz="3200" dirty="0" smtClean="0">
                <a:solidFill>
                  <a:srgbClr val="7030A0"/>
                </a:solidFill>
              </a:rPr>
              <a:t>روابط </a:t>
            </a:r>
            <a:r>
              <a:rPr lang="ar-SA" sz="3200" dirty="0">
                <a:solidFill>
                  <a:srgbClr val="7030A0"/>
                </a:solidFill>
              </a:rPr>
              <a:t>اجتماعية </a:t>
            </a:r>
            <a:r>
              <a:rPr lang="ar-SA" sz="3200" dirty="0" smtClean="0">
                <a:solidFill>
                  <a:srgbClr val="7030A0"/>
                </a:solidFill>
              </a:rPr>
              <a:t>وصلات (وهي </a:t>
            </a:r>
            <a:r>
              <a:rPr lang="ar-SA" sz="3200" dirty="0">
                <a:solidFill>
                  <a:srgbClr val="7030A0"/>
                </a:solidFill>
              </a:rPr>
              <a:t>عبارة عن فكر </a:t>
            </a:r>
            <a:r>
              <a:rPr lang="ar-SA" sz="3200" dirty="0" smtClean="0">
                <a:solidFill>
                  <a:srgbClr val="7030A0"/>
                </a:solidFill>
              </a:rPr>
              <a:t>وسلوك) تنمو </a:t>
            </a:r>
            <a:r>
              <a:rPr lang="ar-SA" sz="3200" dirty="0">
                <a:solidFill>
                  <a:srgbClr val="7030A0"/>
                </a:solidFill>
              </a:rPr>
              <a:t>وتعمل في ظل التفاعل الاجتماعي بين الأفراد</a:t>
            </a:r>
            <a:r>
              <a:rPr lang="ar-SA" sz="3200" dirty="0" smtClean="0">
                <a:solidFill>
                  <a:srgbClr val="7030A0"/>
                </a:solidFill>
              </a:rPr>
              <a:t>.</a:t>
            </a:r>
          </a:p>
          <a:p>
            <a:pPr marL="0" indent="0" algn="just">
              <a:buNone/>
            </a:pPr>
            <a:endParaRPr lang="ar-SA" sz="3200" dirty="0" smtClean="0">
              <a:solidFill>
                <a:srgbClr val="7030A0"/>
              </a:solidFill>
            </a:endParaRPr>
          </a:p>
          <a:p>
            <a:pPr algn="just">
              <a:buFont typeface="Wingdings" pitchFamily="2" charset="2"/>
              <a:buChar char="§"/>
            </a:pPr>
            <a:endParaRPr lang="ar-SA" sz="3200" dirty="0">
              <a:solidFill>
                <a:srgbClr val="7030A0"/>
              </a:solidFill>
            </a:endParaRPr>
          </a:p>
        </p:txBody>
      </p:sp>
    </p:spTree>
    <p:extLst>
      <p:ext uri="{BB962C8B-B14F-4D97-AF65-F5344CB8AC3E}">
        <p14:creationId xmlns:p14="http://schemas.microsoft.com/office/powerpoint/2010/main" val="8439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6211" y="116632"/>
            <a:ext cx="8774675" cy="6552728"/>
          </a:xfrm>
        </p:spPr>
        <p:txBody>
          <a:bodyPr>
            <a:normAutofit/>
          </a:bodyPr>
          <a:lstStyle/>
          <a:p>
            <a:pPr algn="just">
              <a:buFont typeface="Wingdings" pitchFamily="2" charset="2"/>
              <a:buChar char="§"/>
            </a:pPr>
            <a:r>
              <a:rPr lang="ar-SA" sz="4000" b="1" dirty="0" smtClean="0">
                <a:solidFill>
                  <a:srgbClr val="C00000"/>
                </a:solidFill>
                <a:latin typeface="SimSun-ExtB" pitchFamily="49" charset="-122"/>
                <a:ea typeface="SimSun-ExtB" pitchFamily="49" charset="-122"/>
                <a:cs typeface="Andalus" pitchFamily="18" charset="-78"/>
              </a:rPr>
              <a:t>اختلف  بعض الباحثين </a:t>
            </a:r>
            <a:r>
              <a:rPr lang="ar-SA" sz="4000" b="1" dirty="0">
                <a:solidFill>
                  <a:srgbClr val="C00000"/>
                </a:solidFill>
                <a:latin typeface="SimSun-ExtB" pitchFamily="49" charset="-122"/>
                <a:ea typeface="SimSun-ExtB" pitchFamily="49" charset="-122"/>
                <a:cs typeface="Andalus" pitchFamily="18" charset="-78"/>
              </a:rPr>
              <a:t>في تقسيم الروابط </a:t>
            </a:r>
            <a:r>
              <a:rPr lang="ar-SA" sz="4000" b="1" dirty="0" smtClean="0">
                <a:solidFill>
                  <a:srgbClr val="C00000"/>
                </a:solidFill>
                <a:latin typeface="SimSun-ExtB" pitchFamily="49" charset="-122"/>
                <a:ea typeface="SimSun-ExtB" pitchFamily="49" charset="-122"/>
                <a:cs typeface="Andalus" pitchFamily="18" charset="-78"/>
              </a:rPr>
              <a:t>الاجتماعية:</a:t>
            </a:r>
          </a:p>
          <a:p>
            <a:pPr algn="just">
              <a:buFont typeface="Wingdings" pitchFamily="2" charset="2"/>
              <a:buChar char="§"/>
            </a:pPr>
            <a:r>
              <a:rPr lang="ar-SA" sz="3600" b="1" dirty="0" smtClean="0">
                <a:solidFill>
                  <a:srgbClr val="002060"/>
                </a:solidFill>
                <a:latin typeface="SimSun-ExtB" pitchFamily="49" charset="-122"/>
                <a:ea typeface="SimSun-ExtB" pitchFamily="49" charset="-122"/>
                <a:cs typeface="Andalus" pitchFamily="18" charset="-78"/>
              </a:rPr>
              <a:t>منهم يرى:</a:t>
            </a:r>
            <a:endParaRPr lang="ar-SA" sz="3600" b="1" dirty="0">
              <a:solidFill>
                <a:srgbClr val="002060"/>
              </a:solidFill>
              <a:latin typeface="SimSun-ExtB" pitchFamily="49" charset="-122"/>
              <a:ea typeface="SimSun-ExtB" pitchFamily="49" charset="-122"/>
              <a:cs typeface="Andalus" pitchFamily="18" charset="-78"/>
            </a:endParaRPr>
          </a:p>
          <a:p>
            <a:pPr marL="0" indent="0" algn="just">
              <a:buNone/>
            </a:pPr>
            <a:endParaRPr lang="ar-SA" sz="4000" b="1" dirty="0" smtClean="0">
              <a:solidFill>
                <a:srgbClr val="1BA522"/>
              </a:solidFill>
              <a:latin typeface="SimSun-ExtB" pitchFamily="49" charset="-122"/>
              <a:ea typeface="SimSun-ExtB" pitchFamily="49" charset="-122"/>
              <a:cs typeface="Andalus" pitchFamily="18" charset="-78"/>
            </a:endParaRPr>
          </a:p>
          <a:p>
            <a:pPr marL="0" indent="0" algn="just">
              <a:buNone/>
            </a:pPr>
            <a:endParaRPr lang="ar-SA" sz="4000" b="1" dirty="0">
              <a:solidFill>
                <a:srgbClr val="1BA522"/>
              </a:solidFill>
              <a:latin typeface="SimSun-ExtB" pitchFamily="49" charset="-122"/>
              <a:ea typeface="SimSun-ExtB" pitchFamily="49" charset="-122"/>
              <a:cs typeface="Andalus" pitchFamily="18" charset="-78"/>
            </a:endParaRPr>
          </a:p>
          <a:p>
            <a:pPr marL="0" indent="0" algn="just">
              <a:buNone/>
            </a:pPr>
            <a:endParaRPr lang="ar-SA" sz="4000" b="1" dirty="0" smtClean="0">
              <a:solidFill>
                <a:srgbClr val="1BA522"/>
              </a:solidFill>
              <a:latin typeface="SimSun-ExtB" pitchFamily="49" charset="-122"/>
              <a:ea typeface="SimSun-ExtB" pitchFamily="49" charset="-122"/>
              <a:cs typeface="Andalus" pitchFamily="18" charset="-78"/>
            </a:endParaRPr>
          </a:p>
          <a:p>
            <a:pPr marL="0" indent="0" algn="just">
              <a:buNone/>
            </a:pPr>
            <a:endParaRPr lang="ar-SA" sz="4000" b="1" dirty="0" smtClean="0">
              <a:solidFill>
                <a:srgbClr val="1BA522"/>
              </a:solidFill>
              <a:latin typeface="SimSun-ExtB" pitchFamily="49" charset="-122"/>
              <a:ea typeface="SimSun-ExtB" pitchFamily="49" charset="-122"/>
              <a:cs typeface="Andalus" pitchFamily="18" charset="-78"/>
            </a:endParaRPr>
          </a:p>
          <a:p>
            <a:pPr lvl="0" algn="just">
              <a:buClr>
                <a:srgbClr val="FE8637"/>
              </a:buClr>
              <a:buFont typeface="Wingdings" pitchFamily="2" charset="2"/>
              <a:buChar char="§"/>
            </a:pPr>
            <a:r>
              <a:rPr lang="ar-SA" sz="4000" b="1" dirty="0">
                <a:solidFill>
                  <a:srgbClr val="1BA522"/>
                </a:solidFill>
                <a:latin typeface="SimSun-ExtB" pitchFamily="49" charset="-122"/>
                <a:ea typeface="SimSun-ExtB" pitchFamily="49" charset="-122"/>
                <a:cs typeface="Andalus" pitchFamily="18" charset="-78"/>
              </a:rPr>
              <a:t>ومنهم من يقسم هذه الروابط :</a:t>
            </a:r>
          </a:p>
          <a:p>
            <a:pPr lvl="0" algn="just">
              <a:buClr>
                <a:srgbClr val="FE8637"/>
              </a:buClr>
              <a:buFont typeface="Wingdings" pitchFamily="2" charset="2"/>
              <a:buChar char="§"/>
            </a:pPr>
            <a:r>
              <a:rPr lang="ar-SA" sz="3200" b="1" dirty="0">
                <a:solidFill>
                  <a:srgbClr val="1BA522"/>
                </a:solidFill>
                <a:latin typeface="Arial" pitchFamily="34" charset="0"/>
                <a:ea typeface="SimSun-ExtB" pitchFamily="49" charset="-122"/>
                <a:cs typeface="Arial" pitchFamily="34" charset="0"/>
              </a:rPr>
              <a:t>إلى فطرية </a:t>
            </a:r>
            <a:r>
              <a:rPr lang="ar-SA" sz="3200" b="1" dirty="0">
                <a:solidFill>
                  <a:srgbClr val="C00000"/>
                </a:solidFill>
                <a:latin typeface="Arial" pitchFamily="34" charset="0"/>
                <a:ea typeface="SimSun-ExtB" pitchFamily="49" charset="-122"/>
                <a:cs typeface="Arial" pitchFamily="34" charset="0"/>
              </a:rPr>
              <a:t>كالقرابة</a:t>
            </a:r>
            <a:r>
              <a:rPr lang="ar-SA" sz="3200" b="1" dirty="0">
                <a:solidFill>
                  <a:srgbClr val="1BA522"/>
                </a:solidFill>
                <a:latin typeface="Arial" pitchFamily="34" charset="0"/>
                <a:ea typeface="SimSun-ExtB" pitchFamily="49" charset="-122"/>
                <a:cs typeface="Arial" pitchFamily="34" charset="0"/>
              </a:rPr>
              <a:t>، وإلى مكتسبة </a:t>
            </a:r>
            <a:r>
              <a:rPr lang="ar-SA" sz="3200" b="1" dirty="0">
                <a:solidFill>
                  <a:srgbClr val="C00000"/>
                </a:solidFill>
                <a:latin typeface="Arial" pitchFamily="34" charset="0"/>
                <a:ea typeface="SimSun-ExtB" pitchFamily="49" charset="-122"/>
                <a:cs typeface="Arial" pitchFamily="34" charset="0"/>
              </a:rPr>
              <a:t>كالجوار</a:t>
            </a:r>
            <a:r>
              <a:rPr lang="ar-SA" sz="3200" b="1" dirty="0">
                <a:solidFill>
                  <a:srgbClr val="1BA522"/>
                </a:solidFill>
                <a:latin typeface="Arial" pitchFamily="34" charset="0"/>
                <a:ea typeface="SimSun-ExtB" pitchFamily="49" charset="-122"/>
                <a:cs typeface="Arial" pitchFamily="34" charset="0"/>
              </a:rPr>
              <a:t> .</a:t>
            </a:r>
          </a:p>
          <a:p>
            <a:pPr lvl="0" algn="just">
              <a:buClr>
                <a:srgbClr val="FE8637"/>
              </a:buClr>
              <a:buFont typeface="Wingdings" pitchFamily="2" charset="2"/>
              <a:buChar char="§"/>
            </a:pPr>
            <a:r>
              <a:rPr lang="ar-SA" sz="3200" b="1" dirty="0">
                <a:solidFill>
                  <a:srgbClr val="1BA522"/>
                </a:solidFill>
                <a:latin typeface="Arial" pitchFamily="34" charset="0"/>
                <a:ea typeface="SimSun-ExtB" pitchFamily="49" charset="-122"/>
                <a:cs typeface="Arial" pitchFamily="34" charset="0"/>
              </a:rPr>
              <a:t>     </a:t>
            </a:r>
            <a:r>
              <a:rPr lang="ar-SA" sz="3200" dirty="0">
                <a:solidFill>
                  <a:srgbClr val="002060"/>
                </a:solidFill>
                <a:latin typeface="Arial" pitchFamily="34" charset="0"/>
                <a:ea typeface="SimSun-ExtB" pitchFamily="49" charset="-122"/>
                <a:cs typeface="Arial" pitchFamily="34" charset="0"/>
              </a:rPr>
              <a:t>ما هي الرابطة العظمى التي اعتمدها الإسلام لبناء مجتمعه؟</a:t>
            </a:r>
          </a:p>
          <a:p>
            <a:pPr lvl="0" algn="just">
              <a:buClr>
                <a:srgbClr val="FE8637"/>
              </a:buClr>
              <a:buFont typeface="Wingdings" pitchFamily="2" charset="2"/>
              <a:buChar char="§"/>
            </a:pPr>
            <a:r>
              <a:rPr lang="ar-SA" sz="3200" b="1" dirty="0">
                <a:solidFill>
                  <a:srgbClr val="1BA522"/>
                </a:solidFill>
                <a:latin typeface="Arial" pitchFamily="34" charset="0"/>
                <a:ea typeface="SimSun-ExtB" pitchFamily="49" charset="-122"/>
                <a:cs typeface="Arial" pitchFamily="34" charset="0"/>
              </a:rPr>
              <a:t>     </a:t>
            </a:r>
            <a:r>
              <a:rPr lang="ar-SA" sz="3200" b="1" dirty="0">
                <a:solidFill>
                  <a:srgbClr val="C00000"/>
                </a:solidFill>
                <a:latin typeface="Arial" pitchFamily="34" charset="0"/>
                <a:ea typeface="SimSun-ExtB" pitchFamily="49" charset="-122"/>
                <a:cs typeface="Arial" pitchFamily="34" charset="0"/>
              </a:rPr>
              <a:t>ا</a:t>
            </a:r>
            <a:r>
              <a:rPr lang="ar-SA" sz="3200" dirty="0">
                <a:solidFill>
                  <a:srgbClr val="C00000"/>
                </a:solidFill>
                <a:latin typeface="Arial" pitchFamily="34" charset="0"/>
                <a:ea typeface="SimSun-ExtB" pitchFamily="49" charset="-122"/>
                <a:cs typeface="Arial" pitchFamily="34" charset="0"/>
              </a:rPr>
              <a:t>لعقيدة الإسلامية.</a:t>
            </a:r>
          </a:p>
          <a:p>
            <a:pPr algn="just">
              <a:buFont typeface="Wingdings" pitchFamily="2" charset="2"/>
              <a:buChar char="v"/>
            </a:pPr>
            <a:endParaRPr lang="ar-SA" sz="3200" dirty="0" smtClean="0">
              <a:solidFill>
                <a:srgbClr val="7030A0"/>
              </a:solidFill>
            </a:endParaRPr>
          </a:p>
          <a:p>
            <a:pPr algn="just">
              <a:buFont typeface="Wingdings" pitchFamily="2" charset="2"/>
              <a:buChar char="§"/>
            </a:pPr>
            <a:endParaRPr lang="ar-SA" sz="3200" dirty="0" smtClean="0">
              <a:solidFill>
                <a:srgbClr val="7030A0"/>
              </a:solidFill>
            </a:endParaRPr>
          </a:p>
          <a:p>
            <a:pPr algn="just">
              <a:buFont typeface="Wingdings" pitchFamily="2" charset="2"/>
              <a:buChar char="§"/>
            </a:pPr>
            <a:endParaRPr lang="ar-SA" sz="3200" dirty="0">
              <a:solidFill>
                <a:srgbClr val="7030A0"/>
              </a:solidFill>
            </a:endParaRPr>
          </a:p>
        </p:txBody>
      </p:sp>
      <p:sp>
        <p:nvSpPr>
          <p:cNvPr id="4" name="شكل بيضاوي 3"/>
          <p:cNvSpPr/>
          <p:nvPr/>
        </p:nvSpPr>
        <p:spPr>
          <a:xfrm>
            <a:off x="5551861" y="1442863"/>
            <a:ext cx="1811199" cy="1101576"/>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C00000"/>
                </a:solidFill>
              </a:rPr>
              <a:t>علاقات اجتماعية</a:t>
            </a:r>
          </a:p>
        </p:txBody>
      </p:sp>
      <p:sp>
        <p:nvSpPr>
          <p:cNvPr id="5" name="شكل بيضاوي 4"/>
          <p:cNvSpPr/>
          <p:nvPr/>
        </p:nvSpPr>
        <p:spPr>
          <a:xfrm>
            <a:off x="792627" y="1249400"/>
            <a:ext cx="2016224" cy="11557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C00000"/>
                </a:solidFill>
              </a:rPr>
              <a:t>عمليات اجتماعية </a:t>
            </a:r>
          </a:p>
        </p:txBody>
      </p:sp>
      <p:cxnSp>
        <p:nvCxnSpPr>
          <p:cNvPr id="7" name="رابط كسهم مستقيم 6"/>
          <p:cNvCxnSpPr/>
          <p:nvPr/>
        </p:nvCxnSpPr>
        <p:spPr>
          <a:xfrm>
            <a:off x="7051927" y="2424873"/>
            <a:ext cx="360040" cy="5364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flipH="1">
            <a:off x="5760132" y="2424873"/>
            <a:ext cx="288032" cy="4513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a:off x="2325601" y="2292456"/>
            <a:ext cx="262840" cy="5370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flipH="1">
            <a:off x="1165243" y="2292456"/>
            <a:ext cx="169168" cy="5039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شكل بيضاوي 23"/>
          <p:cNvSpPr/>
          <p:nvPr/>
        </p:nvSpPr>
        <p:spPr>
          <a:xfrm>
            <a:off x="7160461" y="2876000"/>
            <a:ext cx="1613825" cy="914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C00000"/>
                </a:solidFill>
              </a:rPr>
              <a:t>الصداقة</a:t>
            </a:r>
            <a:endParaRPr lang="ar-SA" sz="2800" b="1" dirty="0">
              <a:solidFill>
                <a:srgbClr val="C00000"/>
              </a:solidFill>
            </a:endParaRPr>
          </a:p>
        </p:txBody>
      </p:sp>
      <p:sp>
        <p:nvSpPr>
          <p:cNvPr id="25" name="شكل بيضاوي 24"/>
          <p:cNvSpPr/>
          <p:nvPr/>
        </p:nvSpPr>
        <p:spPr>
          <a:xfrm>
            <a:off x="4932040" y="2876000"/>
            <a:ext cx="1944216" cy="89494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C00000"/>
                </a:solidFill>
              </a:rPr>
              <a:t>المصاهرة</a:t>
            </a:r>
            <a:endParaRPr lang="ar-SA" sz="2800" b="1" dirty="0">
              <a:solidFill>
                <a:srgbClr val="C00000"/>
              </a:solidFill>
            </a:endParaRPr>
          </a:p>
        </p:txBody>
      </p:sp>
      <p:sp>
        <p:nvSpPr>
          <p:cNvPr id="26" name="شكل بيضاوي 25"/>
          <p:cNvSpPr/>
          <p:nvPr/>
        </p:nvSpPr>
        <p:spPr>
          <a:xfrm>
            <a:off x="2457020" y="2796422"/>
            <a:ext cx="1466908" cy="914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C00000"/>
                </a:solidFill>
              </a:rPr>
              <a:t>الجوار</a:t>
            </a:r>
            <a:endParaRPr lang="ar-SA" sz="2800" b="1" dirty="0">
              <a:solidFill>
                <a:srgbClr val="C00000"/>
              </a:solidFill>
            </a:endParaRPr>
          </a:p>
        </p:txBody>
      </p:sp>
      <p:sp>
        <p:nvSpPr>
          <p:cNvPr id="27" name="شكل بيضاوي 26"/>
          <p:cNvSpPr/>
          <p:nvPr/>
        </p:nvSpPr>
        <p:spPr>
          <a:xfrm>
            <a:off x="335426" y="2839774"/>
            <a:ext cx="1644285" cy="914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rPr>
              <a:t>ا</a:t>
            </a:r>
            <a:r>
              <a:rPr lang="ar-SA" sz="2800" b="1" dirty="0" smtClean="0">
                <a:solidFill>
                  <a:srgbClr val="C00000"/>
                </a:solidFill>
              </a:rPr>
              <a:t>لصراع</a:t>
            </a:r>
            <a:endParaRPr lang="ar-SA" sz="2800" b="1" dirty="0">
              <a:solidFill>
                <a:srgbClr val="C00000"/>
              </a:solidFill>
            </a:endParaRPr>
          </a:p>
        </p:txBody>
      </p:sp>
    </p:spTree>
    <p:extLst>
      <p:ext uri="{BB962C8B-B14F-4D97-AF65-F5344CB8AC3E}">
        <p14:creationId xmlns:p14="http://schemas.microsoft.com/office/powerpoint/2010/main" val="346423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778098"/>
          </a:xfrm>
        </p:spPr>
        <p:txBody>
          <a:bodyPr>
            <a:normAutofit/>
          </a:bodyPr>
          <a:lstStyle/>
          <a:p>
            <a:pPr algn="ctr"/>
            <a:r>
              <a:rPr lang="ar-SA" sz="4000" b="1" dirty="0">
                <a:solidFill>
                  <a:srgbClr val="7030A0"/>
                </a:solidFill>
              </a:rPr>
              <a:t>الأساس الثالث : الضبط الاجتماعي</a:t>
            </a:r>
          </a:p>
        </p:txBody>
      </p:sp>
      <p:sp>
        <p:nvSpPr>
          <p:cNvPr id="3" name="عنصر نائب للمحتوى 2"/>
          <p:cNvSpPr>
            <a:spLocks noGrp="1"/>
          </p:cNvSpPr>
          <p:nvPr>
            <p:ph sz="quarter" idx="1"/>
          </p:nvPr>
        </p:nvSpPr>
        <p:spPr>
          <a:xfrm>
            <a:off x="179512" y="1340768"/>
            <a:ext cx="8640960" cy="5328592"/>
          </a:xfrm>
        </p:spPr>
        <p:txBody>
          <a:bodyPr>
            <a:normAutofit/>
          </a:bodyPr>
          <a:lstStyle/>
          <a:p>
            <a:pPr>
              <a:buFont typeface="Wingdings" pitchFamily="2" charset="2"/>
              <a:buChar char="q"/>
            </a:pPr>
            <a:r>
              <a:rPr lang="ar-SA" sz="3200" b="1" dirty="0" smtClean="0">
                <a:solidFill>
                  <a:srgbClr val="0070C0"/>
                </a:solidFill>
              </a:rPr>
              <a:t>هل يتأثرون الافراد في المجتمع الواحد ببعضهم البعض ؟</a:t>
            </a:r>
          </a:p>
          <a:p>
            <a:pPr>
              <a:buFont typeface="Wingdings" pitchFamily="2" charset="2"/>
              <a:buChar char="§"/>
            </a:pPr>
            <a:r>
              <a:rPr lang="ar-SA" sz="3200" dirty="0" smtClean="0"/>
              <a:t> نعم، فينشأ </a:t>
            </a:r>
            <a:r>
              <a:rPr lang="ar-SA" sz="3200" dirty="0"/>
              <a:t>عن هذا مجموعة من </a:t>
            </a:r>
            <a:r>
              <a:rPr lang="ar-SA" sz="2800" dirty="0"/>
              <a:t>السلوكيات والأحاسيس </a:t>
            </a:r>
            <a:r>
              <a:rPr lang="ar-SA" sz="2800" dirty="0" smtClean="0"/>
              <a:t>والتصورات</a:t>
            </a:r>
            <a:r>
              <a:rPr lang="ar-SA" sz="3200" dirty="0" smtClean="0"/>
              <a:t> تختلف </a:t>
            </a:r>
            <a:r>
              <a:rPr lang="ar-SA" sz="3200" dirty="0"/>
              <a:t>عما يفكر فيه الفرد ويحس به أو يريده </a:t>
            </a:r>
            <a:r>
              <a:rPr lang="ar-SA" sz="3200" dirty="0" smtClean="0"/>
              <a:t>لنفسه</a:t>
            </a:r>
            <a:r>
              <a:rPr lang="ar-SA" sz="3200" dirty="0"/>
              <a:t>.</a:t>
            </a:r>
            <a:endParaRPr lang="ar-SA" sz="3200" dirty="0" smtClean="0"/>
          </a:p>
          <a:p>
            <a:pPr>
              <a:buFont typeface="Wingdings" pitchFamily="2" charset="2"/>
              <a:buChar char="q"/>
            </a:pPr>
            <a:r>
              <a:rPr lang="ar-SA" sz="3200" b="1" dirty="0" smtClean="0">
                <a:solidFill>
                  <a:srgbClr val="0070C0"/>
                </a:solidFill>
              </a:rPr>
              <a:t>ما مقصود بالإرادة </a:t>
            </a:r>
            <a:r>
              <a:rPr lang="ar-SA" sz="3200" b="1" dirty="0">
                <a:solidFill>
                  <a:srgbClr val="0070C0"/>
                </a:solidFill>
              </a:rPr>
              <a:t>الفردية و</a:t>
            </a:r>
            <a:r>
              <a:rPr lang="ar-SA" sz="3200" b="1" dirty="0" smtClean="0">
                <a:solidFill>
                  <a:srgbClr val="0070C0"/>
                </a:solidFill>
              </a:rPr>
              <a:t>الإرادة الجماعية ؟</a:t>
            </a:r>
          </a:p>
          <a:p>
            <a:pPr>
              <a:buFont typeface="Wingdings" pitchFamily="2" charset="2"/>
              <a:buChar char="§"/>
            </a:pPr>
            <a:r>
              <a:rPr lang="ar-SA" sz="3200" dirty="0"/>
              <a:t>الإرادة الفردية </a:t>
            </a:r>
            <a:r>
              <a:rPr lang="ar-SA" sz="3200" dirty="0" smtClean="0"/>
              <a:t>تفكير الفرد واحساسه بعد عن الجماعة. الإرادة </a:t>
            </a:r>
            <a:r>
              <a:rPr lang="ar-SA" sz="3200" dirty="0"/>
              <a:t>الجماعية </a:t>
            </a:r>
            <a:r>
              <a:rPr lang="ar-SA" sz="3200" dirty="0" smtClean="0"/>
              <a:t>هي التأثير </a:t>
            </a:r>
            <a:r>
              <a:rPr lang="ar-SA" sz="3200" dirty="0"/>
              <a:t>الجماعي على الفرد.</a:t>
            </a:r>
            <a:endParaRPr lang="ar-SA" sz="3200" dirty="0" smtClean="0"/>
          </a:p>
          <a:p>
            <a:pPr>
              <a:buFont typeface="Wingdings" pitchFamily="2" charset="2"/>
              <a:buChar char="q"/>
            </a:pPr>
            <a:r>
              <a:rPr lang="ar-SA" sz="3200" b="1" dirty="0" smtClean="0">
                <a:solidFill>
                  <a:srgbClr val="0070C0"/>
                </a:solidFill>
              </a:rPr>
              <a:t>ماذا نعني بالضبط الاجتماعي؟</a:t>
            </a:r>
          </a:p>
          <a:p>
            <a:pPr algn="just">
              <a:buFont typeface="Wingdings" pitchFamily="2" charset="2"/>
              <a:buChar char="§"/>
            </a:pPr>
            <a:r>
              <a:rPr lang="ar-SA" sz="3200" dirty="0" smtClean="0"/>
              <a:t> </a:t>
            </a:r>
            <a:r>
              <a:rPr lang="ar-SA" sz="3200" dirty="0"/>
              <a:t>ويعني ضرورة الوعي بشعور الآخرين ،ومراعاة حقوقهم وانتهاج سلوك يتأثر بهذا الوعي وهذا </a:t>
            </a:r>
            <a:r>
              <a:rPr lang="ar-SA" sz="3200" dirty="0" smtClean="0"/>
              <a:t>السلوك. </a:t>
            </a:r>
            <a:endParaRPr lang="ar-SA" sz="3200" dirty="0"/>
          </a:p>
        </p:txBody>
      </p:sp>
    </p:spTree>
    <p:extLst>
      <p:ext uri="{BB962C8B-B14F-4D97-AF65-F5344CB8AC3E}">
        <p14:creationId xmlns:p14="http://schemas.microsoft.com/office/powerpoint/2010/main" val="30762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7504" y="332656"/>
            <a:ext cx="8712968" cy="6141296"/>
          </a:xfrm>
        </p:spPr>
        <p:txBody>
          <a:bodyPr>
            <a:normAutofit/>
          </a:bodyPr>
          <a:lstStyle/>
          <a:p>
            <a:pPr algn="just">
              <a:buFont typeface="Wingdings" pitchFamily="2" charset="2"/>
              <a:buChar char="q"/>
            </a:pPr>
            <a:r>
              <a:rPr lang="ar-SA" sz="3200" b="1" dirty="0">
                <a:solidFill>
                  <a:srgbClr val="7030A0"/>
                </a:solidFill>
              </a:rPr>
              <a:t>لبناء المجتمع على اساس </a:t>
            </a:r>
            <a:r>
              <a:rPr lang="ar-SA" sz="3200" b="1" dirty="0" smtClean="0">
                <a:solidFill>
                  <a:srgbClr val="7030A0"/>
                </a:solidFill>
              </a:rPr>
              <a:t>الضبط الاجتماعي نهج الإسلام منهجاً يخالف المهتمون </a:t>
            </a:r>
            <a:r>
              <a:rPr lang="ar-SA" sz="3200" b="1" dirty="0">
                <a:solidFill>
                  <a:srgbClr val="7030A0"/>
                </a:solidFill>
              </a:rPr>
              <a:t>بشؤون </a:t>
            </a:r>
            <a:r>
              <a:rPr lang="ar-SA" sz="3200" b="1" dirty="0" smtClean="0">
                <a:solidFill>
                  <a:srgbClr val="7030A0"/>
                </a:solidFill>
              </a:rPr>
              <a:t>المجتمع وضحي منهج كل منهم؟</a:t>
            </a:r>
          </a:p>
          <a:p>
            <a:pPr algn="just">
              <a:buFont typeface="Wingdings" pitchFamily="2" charset="2"/>
              <a:buChar char="§"/>
            </a:pPr>
            <a:r>
              <a:rPr lang="ar-SA" sz="3200" dirty="0"/>
              <a:t>المهتمون بشؤون المجتمع </a:t>
            </a:r>
            <a:r>
              <a:rPr lang="ar-SA" sz="3200" dirty="0" smtClean="0"/>
              <a:t>توصلوا إلى نظرية </a:t>
            </a:r>
            <a:r>
              <a:rPr lang="ar-SA" sz="3200" dirty="0"/>
              <a:t>العقد الاجتماعي، </a:t>
            </a:r>
            <a:r>
              <a:rPr lang="ar-SA" sz="3200" dirty="0" smtClean="0"/>
              <a:t>على </a:t>
            </a:r>
            <a:r>
              <a:rPr lang="ar-SA" sz="3200" dirty="0"/>
              <a:t>يد العالم الشهير ( روسو ) </a:t>
            </a:r>
            <a:r>
              <a:rPr lang="ar-SA" sz="3200" dirty="0" smtClean="0"/>
              <a:t>(وهي </a:t>
            </a:r>
            <a:r>
              <a:rPr lang="ar-SA" sz="3200" dirty="0"/>
              <a:t>فكرة مادية تقوم في حقيقتها على تبادل المصالح والتعايش بين الناس لينال كل منهم حقوقه، وهي محاولة لا بأس بها لكف نوازع العدوان والتسلط) </a:t>
            </a:r>
            <a:r>
              <a:rPr lang="ar-SA" sz="3200" dirty="0" smtClean="0"/>
              <a:t>.</a:t>
            </a:r>
          </a:p>
          <a:p>
            <a:pPr algn="just">
              <a:buFont typeface="Wingdings" pitchFamily="2" charset="2"/>
              <a:buChar char="§"/>
            </a:pPr>
            <a:r>
              <a:rPr lang="ar-SA" sz="3200" dirty="0" smtClean="0"/>
              <a:t>وسلك الإسلام </a:t>
            </a:r>
            <a:r>
              <a:rPr lang="ar-SA" sz="3200" dirty="0"/>
              <a:t>مسالك </a:t>
            </a:r>
            <a:r>
              <a:rPr lang="ar-SA" sz="3200" dirty="0" smtClean="0"/>
              <a:t>متنوعة منها :</a:t>
            </a:r>
          </a:p>
          <a:p>
            <a:pPr algn="just">
              <a:buFont typeface="Wingdings" pitchFamily="2" charset="2"/>
              <a:buChar char="§"/>
            </a:pPr>
            <a:r>
              <a:rPr lang="ar-SA" sz="3200" dirty="0" smtClean="0"/>
              <a:t>زين </a:t>
            </a:r>
            <a:r>
              <a:rPr lang="ar-SA" sz="3200" dirty="0"/>
              <a:t>لأفراد المجتمع طريقاً سهلاً موصلاً للجنة ولرضوان الله عن طريق محبة الآخرين، قال: </a:t>
            </a:r>
            <a:r>
              <a:rPr lang="ar-SA" sz="3200" dirty="0" smtClean="0"/>
              <a:t>( </a:t>
            </a:r>
            <a:r>
              <a:rPr lang="ar-SA" sz="3200" dirty="0">
                <a:solidFill>
                  <a:srgbClr val="FF0000"/>
                </a:solidFill>
              </a:rPr>
              <a:t>لا تدخلون الجنة حتى تؤمنوا، ولا تؤمنوا حتى تحابوا، أولا أدلكم على شيء إذا فعلتموه تحاببتم؟ أفشو السلام بينكم</a:t>
            </a:r>
            <a:r>
              <a:rPr lang="ar-SA" sz="3200" dirty="0" smtClean="0"/>
              <a:t>).</a:t>
            </a:r>
          </a:p>
        </p:txBody>
      </p:sp>
    </p:spTree>
    <p:extLst>
      <p:ext uri="{BB962C8B-B14F-4D97-AF65-F5344CB8AC3E}">
        <p14:creationId xmlns:p14="http://schemas.microsoft.com/office/powerpoint/2010/main" val="108952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764704"/>
            <a:ext cx="8424936" cy="5709248"/>
          </a:xfrm>
        </p:spPr>
        <p:txBody>
          <a:bodyPr>
            <a:normAutofit/>
          </a:bodyPr>
          <a:lstStyle/>
          <a:p>
            <a:pPr algn="just">
              <a:buFont typeface="Wingdings" pitchFamily="2" charset="2"/>
              <a:buChar char="§"/>
            </a:pPr>
            <a:r>
              <a:rPr lang="ar-SA" sz="3200" dirty="0" smtClean="0"/>
              <a:t>العناية </a:t>
            </a:r>
            <a:r>
              <a:rPr lang="ar-SA" sz="3200" dirty="0"/>
              <a:t>بقضايا المجتمع وحاجات أفراده، ورتب على هذا مكاسب عظيمة بينها الرسول . بقوله صلى الله عليه وسلم: </a:t>
            </a:r>
            <a:r>
              <a:rPr lang="ar-SA" sz="3200" dirty="0" smtClean="0">
                <a:solidFill>
                  <a:srgbClr val="FF0000"/>
                </a:solidFill>
              </a:rPr>
              <a:t>(المسلم </a:t>
            </a:r>
            <a:r>
              <a:rPr lang="ar-SA" sz="3200" dirty="0">
                <a:solidFill>
                  <a:srgbClr val="FF0000"/>
                </a:solidFill>
              </a:rPr>
              <a:t>أخو المسلم، لا يظلمه ولا يسلمه، من كان في حاجة أخيه ،كان الله في حاجته، ومن فرَّج عن مسلم كربة فرج الله عنه بها كربة من كرب يوم القيامة، ومن ستر مسلماً، ستره الله يوم القيامة</a:t>
            </a:r>
            <a:r>
              <a:rPr lang="ar-SA" sz="3200" dirty="0" smtClean="0">
                <a:solidFill>
                  <a:srgbClr val="FF0000"/>
                </a:solidFill>
              </a:rPr>
              <a:t>).</a:t>
            </a:r>
          </a:p>
          <a:p>
            <a:pPr algn="just">
              <a:buFont typeface="Wingdings" pitchFamily="2" charset="2"/>
              <a:buChar char="§"/>
            </a:pPr>
            <a:r>
              <a:rPr lang="ar-SA" sz="3200" dirty="0"/>
              <a:t>إيجاد تشريعات يحتكم إليها أفراد المجتمع عن رضا وطيب نفس كونها ربانية </a:t>
            </a:r>
            <a:r>
              <a:rPr lang="ar-SA" sz="3200" dirty="0" smtClean="0"/>
              <a:t>المصدر.</a:t>
            </a:r>
          </a:p>
          <a:p>
            <a:pPr algn="just">
              <a:buFont typeface="Wingdings" pitchFamily="2" charset="2"/>
              <a:buChar char="§"/>
            </a:pPr>
            <a:r>
              <a:rPr lang="ar-SA" sz="3200" dirty="0"/>
              <a:t>وجود بعض الروادع تمثلت في تشريعات تتعلق بالعقوبات على </a:t>
            </a:r>
            <a:r>
              <a:rPr lang="ar-SA" sz="3200" dirty="0" smtClean="0"/>
              <a:t>أنواعها.</a:t>
            </a:r>
            <a:endParaRPr lang="ar-SA" sz="3200" dirty="0"/>
          </a:p>
          <a:p>
            <a:pPr algn="just">
              <a:buFont typeface="Wingdings" pitchFamily="2" charset="2"/>
              <a:buChar char="q"/>
            </a:pPr>
            <a:endParaRPr lang="ar-SA" sz="3200" dirty="0"/>
          </a:p>
        </p:txBody>
      </p:sp>
    </p:spTree>
    <p:extLst>
      <p:ext uri="{BB962C8B-B14F-4D97-AF65-F5344CB8AC3E}">
        <p14:creationId xmlns:p14="http://schemas.microsoft.com/office/powerpoint/2010/main" val="385683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6632"/>
            <a:ext cx="7467600" cy="850106"/>
          </a:xfrm>
        </p:spPr>
        <p:txBody>
          <a:bodyPr>
            <a:normAutofit/>
          </a:bodyPr>
          <a:lstStyle/>
          <a:p>
            <a:pPr algn="ctr"/>
            <a:r>
              <a:rPr lang="ar-SA" sz="4000" b="1" dirty="0">
                <a:solidFill>
                  <a:srgbClr val="7030A0"/>
                </a:solidFill>
              </a:rPr>
              <a:t>الأساس الرابع : الأرض</a:t>
            </a:r>
          </a:p>
        </p:txBody>
      </p:sp>
      <p:sp>
        <p:nvSpPr>
          <p:cNvPr id="3" name="عنصر نائب للمحتوى 2"/>
          <p:cNvSpPr>
            <a:spLocks noGrp="1"/>
          </p:cNvSpPr>
          <p:nvPr>
            <p:ph sz="quarter" idx="1"/>
          </p:nvPr>
        </p:nvSpPr>
        <p:spPr>
          <a:xfrm>
            <a:off x="179512" y="1052736"/>
            <a:ext cx="8496944" cy="5544616"/>
          </a:xfrm>
        </p:spPr>
        <p:txBody>
          <a:bodyPr>
            <a:normAutofit fontScale="92500" lnSpcReduction="10000"/>
          </a:bodyPr>
          <a:lstStyle/>
          <a:p>
            <a:pPr algn="just"/>
            <a:r>
              <a:rPr lang="ar-SA" sz="3200" dirty="0" smtClean="0">
                <a:solidFill>
                  <a:srgbClr val="002060"/>
                </a:solidFill>
              </a:rPr>
              <a:t> أن </a:t>
            </a:r>
            <a:r>
              <a:rPr lang="ar-SA" sz="3200" dirty="0">
                <a:solidFill>
                  <a:srgbClr val="002060"/>
                </a:solidFill>
              </a:rPr>
              <a:t>الله تعالى أنزل الإسلام بأحكامه وتشريعاته ليحكم في الأرض، </a:t>
            </a:r>
            <a:r>
              <a:rPr lang="ar-SA" sz="3200" dirty="0" smtClean="0">
                <a:solidFill>
                  <a:srgbClr val="002060"/>
                </a:solidFill>
              </a:rPr>
              <a:t>ويطبق </a:t>
            </a:r>
            <a:r>
              <a:rPr lang="ar-SA" sz="3200" dirty="0">
                <a:solidFill>
                  <a:srgbClr val="002060"/>
                </a:solidFill>
              </a:rPr>
              <a:t>على أرض </a:t>
            </a:r>
            <a:r>
              <a:rPr lang="ar-SA" sz="3200" dirty="0" smtClean="0">
                <a:solidFill>
                  <a:srgbClr val="002060"/>
                </a:solidFill>
              </a:rPr>
              <a:t>الواقع.</a:t>
            </a:r>
          </a:p>
          <a:p>
            <a:pPr algn="just"/>
            <a:r>
              <a:rPr lang="ar-SA" sz="3200" b="1" dirty="0" smtClean="0">
                <a:solidFill>
                  <a:srgbClr val="7030A0"/>
                </a:solidFill>
              </a:rPr>
              <a:t>لتكوين مجتمع </a:t>
            </a:r>
            <a:r>
              <a:rPr lang="ar-SA" sz="3200" b="1" dirty="0">
                <a:solidFill>
                  <a:srgbClr val="7030A0"/>
                </a:solidFill>
              </a:rPr>
              <a:t>مسلم </a:t>
            </a:r>
            <a:r>
              <a:rPr lang="ar-SA" sz="3200" b="1" dirty="0" smtClean="0">
                <a:solidFill>
                  <a:srgbClr val="7030A0"/>
                </a:solidFill>
              </a:rPr>
              <a:t>متميز لابد </a:t>
            </a:r>
            <a:r>
              <a:rPr lang="ar-SA" sz="3200" b="1" dirty="0">
                <a:solidFill>
                  <a:srgbClr val="7030A0"/>
                </a:solidFill>
              </a:rPr>
              <a:t>من بعض العوامل المساعدة </a:t>
            </a:r>
            <a:r>
              <a:rPr lang="ar-SA" sz="3200" b="1" dirty="0" smtClean="0">
                <a:solidFill>
                  <a:srgbClr val="7030A0"/>
                </a:solidFill>
              </a:rPr>
              <a:t>: </a:t>
            </a:r>
          </a:p>
          <a:p>
            <a:pPr algn="just">
              <a:buFont typeface="Arial" pitchFamily="34" charset="0"/>
              <a:buChar char="•"/>
            </a:pPr>
            <a:r>
              <a:rPr lang="ar-SA" sz="3200" dirty="0">
                <a:solidFill>
                  <a:srgbClr val="002060"/>
                </a:solidFill>
              </a:rPr>
              <a:t>توفر حرية التصرف لدى </a:t>
            </a:r>
            <a:r>
              <a:rPr lang="ar-SA" sz="3200" dirty="0" smtClean="0">
                <a:solidFill>
                  <a:srgbClr val="002060"/>
                </a:solidFill>
              </a:rPr>
              <a:t>الأفراد.</a:t>
            </a:r>
          </a:p>
          <a:p>
            <a:pPr algn="just">
              <a:buFont typeface="Arial" pitchFamily="34" charset="0"/>
              <a:buChar char="•"/>
            </a:pPr>
            <a:r>
              <a:rPr lang="ar-SA" sz="3200" dirty="0" smtClean="0">
                <a:solidFill>
                  <a:srgbClr val="002060"/>
                </a:solidFill>
              </a:rPr>
              <a:t>ووجود </a:t>
            </a:r>
            <a:r>
              <a:rPr lang="ar-SA" sz="3200" dirty="0">
                <a:solidFill>
                  <a:srgbClr val="002060"/>
                </a:solidFill>
              </a:rPr>
              <a:t>مناخ مناسب لإقامة أحكام الله </a:t>
            </a:r>
            <a:r>
              <a:rPr lang="ar-SA" sz="3200" dirty="0" smtClean="0">
                <a:solidFill>
                  <a:srgbClr val="002060"/>
                </a:solidFill>
              </a:rPr>
              <a:t>وتشريعاته.</a:t>
            </a:r>
          </a:p>
          <a:p>
            <a:pPr algn="just">
              <a:buFont typeface="Arial" pitchFamily="34" charset="0"/>
              <a:buChar char="•"/>
            </a:pPr>
            <a:r>
              <a:rPr lang="ar-SA" sz="3200" dirty="0" smtClean="0">
                <a:solidFill>
                  <a:srgbClr val="002060"/>
                </a:solidFill>
              </a:rPr>
              <a:t> </a:t>
            </a:r>
            <a:r>
              <a:rPr lang="ar-SA" sz="3200" dirty="0">
                <a:solidFill>
                  <a:srgbClr val="002060"/>
                </a:solidFill>
              </a:rPr>
              <a:t>ثم وجود سلطة تملك صلاحية اتخاذ القرار </a:t>
            </a:r>
            <a:r>
              <a:rPr lang="ar-SA" sz="3200" dirty="0" smtClean="0">
                <a:solidFill>
                  <a:srgbClr val="002060"/>
                </a:solidFill>
              </a:rPr>
              <a:t>وتنفيذه.</a:t>
            </a:r>
          </a:p>
          <a:p>
            <a:pPr algn="just">
              <a:buFont typeface="Arial" pitchFamily="34" charset="0"/>
              <a:buChar char="•"/>
            </a:pPr>
            <a:r>
              <a:rPr lang="ar-SA" sz="3200" dirty="0">
                <a:solidFill>
                  <a:srgbClr val="002060"/>
                </a:solidFill>
              </a:rPr>
              <a:t>ويتعذر توافر هذه العوامل </a:t>
            </a:r>
            <a:r>
              <a:rPr lang="ar-SA" sz="3200" dirty="0" smtClean="0">
                <a:solidFill>
                  <a:srgbClr val="002060"/>
                </a:solidFill>
              </a:rPr>
              <a:t>إذا </a:t>
            </a:r>
            <a:r>
              <a:rPr lang="ar-SA" sz="3200" dirty="0">
                <a:solidFill>
                  <a:srgbClr val="002060"/>
                </a:solidFill>
              </a:rPr>
              <a:t>لم توجد بقعة من الأرض تجمع </a:t>
            </a:r>
            <a:r>
              <a:rPr lang="ar-SA" sz="3200" dirty="0" smtClean="0">
                <a:solidFill>
                  <a:srgbClr val="002060"/>
                </a:solidFill>
              </a:rPr>
              <a:t>المسلمين. خير مثال سيرة النبي</a:t>
            </a:r>
            <a:r>
              <a:rPr lang="en-US" sz="3200" dirty="0">
                <a:solidFill>
                  <a:srgbClr val="7030A0"/>
                </a:solidFill>
                <a:sym typeface="AGA Arabesque"/>
              </a:rPr>
              <a:t> </a:t>
            </a:r>
            <a:r>
              <a:rPr lang="en-US" sz="3200" dirty="0" smtClean="0">
                <a:solidFill>
                  <a:srgbClr val="7030A0"/>
                </a:solidFill>
                <a:sym typeface="AGA Arabesque"/>
              </a:rPr>
              <a:t> </a:t>
            </a:r>
            <a:r>
              <a:rPr lang="ar-SA" sz="3200" dirty="0" smtClean="0">
                <a:solidFill>
                  <a:srgbClr val="7030A0"/>
                </a:solidFill>
                <a:sym typeface="AGA Arabesque"/>
              </a:rPr>
              <a:t>.</a:t>
            </a:r>
          </a:p>
          <a:p>
            <a:pPr algn="just">
              <a:buFont typeface="Arial" pitchFamily="34" charset="0"/>
              <a:buChar char="•"/>
            </a:pPr>
            <a:r>
              <a:rPr lang="ar-SA" sz="3200" dirty="0" smtClean="0">
                <a:solidFill>
                  <a:srgbClr val="002060"/>
                </a:solidFill>
              </a:rPr>
              <a:t>ربط القرآن </a:t>
            </a:r>
            <a:r>
              <a:rPr lang="ar-SA" sz="3200" dirty="0">
                <a:solidFill>
                  <a:srgbClr val="002060"/>
                </a:solidFill>
              </a:rPr>
              <a:t>الكريم بين </a:t>
            </a:r>
            <a:r>
              <a:rPr lang="ar-SA" sz="3200" dirty="0" smtClean="0">
                <a:solidFill>
                  <a:srgbClr val="002060"/>
                </a:solidFill>
              </a:rPr>
              <a:t>إقامة الأحكام الشرعية وبين التمكين في الأرض حين قال تعالى</a:t>
            </a:r>
            <a:r>
              <a:rPr lang="ar-SA" sz="3200" dirty="0" smtClean="0"/>
              <a:t>:(</a:t>
            </a:r>
            <a:r>
              <a:rPr lang="ar-SA" sz="3200" dirty="0" smtClean="0">
                <a:solidFill>
                  <a:srgbClr val="FF0000"/>
                </a:solidFill>
              </a:rPr>
              <a:t>الَّذِينَ إِنْ مَّكَّنَّاهُمْ فِي الأَرْضِ أَقَامُواْ الصَّلاَةَ وَآتَوُاْ الزَّكَـاةَ وَأَمَرُواْ بِالْمَعْرُوفِ وَنَهَوْاْ عَنِ الْمُنْكَرِ وَلِلَّهِ عَاقِبَةُ الأُمُور</a:t>
            </a:r>
            <a:r>
              <a:rPr lang="ar-SA" sz="3200" dirty="0" smtClean="0"/>
              <a:t>) </a:t>
            </a:r>
            <a:r>
              <a:rPr lang="ar-SA" sz="2000" dirty="0" smtClean="0">
                <a:solidFill>
                  <a:srgbClr val="002060"/>
                </a:solidFill>
              </a:rPr>
              <a:t>[الحج :41].</a:t>
            </a:r>
            <a:endParaRPr lang="ar-SA" sz="2000" dirty="0">
              <a:solidFill>
                <a:srgbClr val="002060"/>
              </a:solidFill>
            </a:endParaRPr>
          </a:p>
        </p:txBody>
      </p:sp>
    </p:spTree>
    <p:extLst>
      <p:ext uri="{BB962C8B-B14F-4D97-AF65-F5344CB8AC3E}">
        <p14:creationId xmlns:p14="http://schemas.microsoft.com/office/powerpoint/2010/main" val="316176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850106"/>
          </a:xfrm>
        </p:spPr>
        <p:txBody>
          <a:bodyPr>
            <a:normAutofit/>
          </a:bodyPr>
          <a:lstStyle/>
          <a:p>
            <a:pPr algn="ctr"/>
            <a:r>
              <a:rPr lang="ar-SA" sz="4000" b="1" dirty="0">
                <a:solidFill>
                  <a:srgbClr val="7030A0"/>
                </a:solidFill>
              </a:rPr>
              <a:t>سمات المجتمع الإسلامي</a:t>
            </a:r>
          </a:p>
        </p:txBody>
      </p:sp>
      <p:sp>
        <p:nvSpPr>
          <p:cNvPr id="3" name="عنصر نائب للمحتوى 2"/>
          <p:cNvSpPr>
            <a:spLocks noGrp="1"/>
          </p:cNvSpPr>
          <p:nvPr>
            <p:ph sz="quarter" idx="1"/>
          </p:nvPr>
        </p:nvSpPr>
        <p:spPr>
          <a:xfrm>
            <a:off x="457200" y="1412776"/>
            <a:ext cx="7467600" cy="5061176"/>
          </a:xfrm>
        </p:spPr>
        <p:txBody>
          <a:bodyPr>
            <a:normAutofit lnSpcReduction="10000"/>
          </a:bodyPr>
          <a:lstStyle/>
          <a:p>
            <a:pPr>
              <a:buFont typeface="Wingdings" pitchFamily="2" charset="2"/>
              <a:buChar char="v"/>
            </a:pPr>
            <a:r>
              <a:rPr lang="ar-SA" sz="3200" b="1" dirty="0">
                <a:solidFill>
                  <a:srgbClr val="C00000"/>
                </a:solidFill>
              </a:rPr>
              <a:t>إن من أبرز سمات المجتمع الإسلامي أنه مجتمع : </a:t>
            </a:r>
          </a:p>
          <a:p>
            <a:pPr marL="0" indent="0">
              <a:buNone/>
            </a:pPr>
            <a:r>
              <a:rPr lang="ar-SA" sz="3200" b="1" dirty="0">
                <a:solidFill>
                  <a:srgbClr val="7030A0"/>
                </a:solidFill>
              </a:rPr>
              <a:t>(1)  ملتزم بالشرع .    </a:t>
            </a:r>
          </a:p>
          <a:p>
            <a:pPr marL="0" indent="0">
              <a:buNone/>
            </a:pPr>
            <a:r>
              <a:rPr lang="ar-SA" sz="3200" b="1" dirty="0">
                <a:solidFill>
                  <a:srgbClr val="7030A0"/>
                </a:solidFill>
              </a:rPr>
              <a:t>(2) جاد .  </a:t>
            </a:r>
          </a:p>
          <a:p>
            <a:pPr marL="0" indent="0">
              <a:buNone/>
            </a:pPr>
            <a:r>
              <a:rPr lang="ar-SA" sz="3200" b="1" dirty="0">
                <a:solidFill>
                  <a:srgbClr val="7030A0"/>
                </a:solidFill>
              </a:rPr>
              <a:t>(3) متسامح .   </a:t>
            </a:r>
          </a:p>
          <a:p>
            <a:pPr marL="0" indent="0">
              <a:buNone/>
            </a:pPr>
            <a:r>
              <a:rPr lang="ar-SA" sz="3200" b="1" dirty="0">
                <a:solidFill>
                  <a:srgbClr val="7030A0"/>
                </a:solidFill>
              </a:rPr>
              <a:t>(4)  آمن . </a:t>
            </a:r>
          </a:p>
          <a:p>
            <a:pPr marL="0" indent="0">
              <a:buNone/>
            </a:pPr>
            <a:r>
              <a:rPr lang="ar-SA" sz="3200" b="1" dirty="0">
                <a:solidFill>
                  <a:srgbClr val="7030A0"/>
                </a:solidFill>
              </a:rPr>
              <a:t>(5) متناصح . </a:t>
            </a:r>
          </a:p>
          <a:p>
            <a:pPr marL="0" indent="0">
              <a:buNone/>
            </a:pPr>
            <a:r>
              <a:rPr lang="ar-SA" sz="3200" b="1" dirty="0">
                <a:solidFill>
                  <a:srgbClr val="7030A0"/>
                </a:solidFill>
              </a:rPr>
              <a:t>(6) تسوده المساواة .</a:t>
            </a:r>
          </a:p>
          <a:p>
            <a:pPr marL="0" indent="0">
              <a:buNone/>
            </a:pPr>
            <a:r>
              <a:rPr lang="ar-SA" sz="3200" b="1" dirty="0">
                <a:solidFill>
                  <a:srgbClr val="7030A0"/>
                </a:solidFill>
              </a:rPr>
              <a:t>(7) متراحم . </a:t>
            </a:r>
          </a:p>
          <a:p>
            <a:pPr marL="0" indent="0">
              <a:buNone/>
            </a:pPr>
            <a:r>
              <a:rPr lang="ar-SA" sz="3200" b="1" dirty="0">
                <a:solidFill>
                  <a:srgbClr val="7030A0"/>
                </a:solidFill>
              </a:rPr>
              <a:t>(8) مطيع لأولي الأمر .</a:t>
            </a:r>
          </a:p>
          <a:p>
            <a:endParaRPr lang="ar-SA" dirty="0"/>
          </a:p>
        </p:txBody>
      </p:sp>
    </p:spTree>
    <p:extLst>
      <p:ext uri="{BB962C8B-B14F-4D97-AF65-F5344CB8AC3E}">
        <p14:creationId xmlns:p14="http://schemas.microsoft.com/office/powerpoint/2010/main" val="272051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260648"/>
            <a:ext cx="8568952" cy="6021288"/>
          </a:xfrm>
        </p:spPr>
        <p:txBody>
          <a:bodyPr>
            <a:normAutofit fontScale="85000" lnSpcReduction="20000"/>
          </a:bodyPr>
          <a:lstStyle/>
          <a:p>
            <a:pPr marL="0" indent="0" algn="just">
              <a:buNone/>
            </a:pPr>
            <a:r>
              <a:rPr lang="ar-SA" sz="3200" b="1" dirty="0">
                <a:solidFill>
                  <a:srgbClr val="C00000"/>
                </a:solidFill>
              </a:rPr>
              <a:t>السمة الأولى : أنه مجتمع ملتزم بالشرع:</a:t>
            </a:r>
          </a:p>
          <a:p>
            <a:pPr algn="just">
              <a:buFont typeface="Wingdings" pitchFamily="2" charset="2"/>
              <a:buChar char="§"/>
            </a:pPr>
            <a:r>
              <a:rPr lang="ar-SA" sz="3500" dirty="0" smtClean="0">
                <a:solidFill>
                  <a:srgbClr val="7030A0"/>
                </a:solidFill>
              </a:rPr>
              <a:t>أن </a:t>
            </a:r>
            <a:r>
              <a:rPr lang="ar-SA" sz="3500" dirty="0">
                <a:solidFill>
                  <a:srgbClr val="7030A0"/>
                </a:solidFill>
              </a:rPr>
              <a:t>للمجتمع الإسلامي مرجعيته </a:t>
            </a:r>
            <a:r>
              <a:rPr lang="ar-SA" sz="3500" dirty="0" smtClean="0">
                <a:solidFill>
                  <a:srgbClr val="7030A0"/>
                </a:solidFill>
              </a:rPr>
              <a:t>العليا وهي الوحي، </a:t>
            </a:r>
            <a:r>
              <a:rPr lang="ar-SA" sz="3500" dirty="0">
                <a:solidFill>
                  <a:srgbClr val="7030A0"/>
                </a:solidFill>
              </a:rPr>
              <a:t>فهي التي تدير شؤون أفراده وتحكم </a:t>
            </a:r>
            <a:r>
              <a:rPr lang="ar-SA" sz="3500" dirty="0" smtClean="0">
                <a:solidFill>
                  <a:srgbClr val="7030A0"/>
                </a:solidFill>
              </a:rPr>
              <a:t>تصرفاتهم، </a:t>
            </a:r>
            <a:r>
              <a:rPr lang="ar-SA" sz="3500" dirty="0">
                <a:solidFill>
                  <a:srgbClr val="7030A0"/>
                </a:solidFill>
              </a:rPr>
              <a:t>وهذا من مقتضيات الاستخلاف في الأرض</a:t>
            </a:r>
            <a:r>
              <a:rPr lang="ar-SA" sz="3500" dirty="0" smtClean="0">
                <a:solidFill>
                  <a:srgbClr val="7030A0"/>
                </a:solidFill>
              </a:rPr>
              <a:t>:(</a:t>
            </a:r>
            <a:r>
              <a:rPr lang="ar-SA" sz="3500" dirty="0" smtClean="0">
                <a:solidFill>
                  <a:srgbClr val="FF0000"/>
                </a:solidFill>
              </a:rPr>
              <a:t>إِنَّمَا </a:t>
            </a:r>
            <a:r>
              <a:rPr lang="ar-SA" sz="3500" dirty="0">
                <a:solidFill>
                  <a:srgbClr val="FF0000"/>
                </a:solidFill>
              </a:rPr>
              <a:t>كَانَ قَوْلَ الْمُؤْمِنِينَ إِذَا دُعُواْ إِلَى اللَّهِ وَرَسُولِهِ لِيَحْكُمَ بَيْنَهُمْ أَن يَقُولُواْ سَمِعْنَا وَأَطَعْنَا وَأُوْلَـئِكَ هُمُ </a:t>
            </a:r>
            <a:r>
              <a:rPr lang="ar-SA" sz="3500" dirty="0" smtClean="0">
                <a:solidFill>
                  <a:srgbClr val="FF0000"/>
                </a:solidFill>
              </a:rPr>
              <a:t>الْمُفْلِحُونَ</a:t>
            </a:r>
            <a:r>
              <a:rPr lang="ar-SA" sz="3500" dirty="0" smtClean="0">
                <a:solidFill>
                  <a:srgbClr val="7030A0"/>
                </a:solidFill>
              </a:rPr>
              <a:t>)</a:t>
            </a:r>
            <a:r>
              <a:rPr lang="ar-SA" sz="2200" dirty="0" smtClean="0">
                <a:solidFill>
                  <a:srgbClr val="7030A0"/>
                </a:solidFill>
              </a:rPr>
              <a:t>[</a:t>
            </a:r>
            <a:r>
              <a:rPr lang="ar-SA" sz="2200" dirty="0">
                <a:solidFill>
                  <a:srgbClr val="7030A0"/>
                </a:solidFill>
              </a:rPr>
              <a:t>النور </a:t>
            </a:r>
            <a:r>
              <a:rPr lang="ar-SA" sz="2200" dirty="0" smtClean="0">
                <a:solidFill>
                  <a:srgbClr val="7030A0"/>
                </a:solidFill>
              </a:rPr>
              <a:t>:</a:t>
            </a:r>
            <a:r>
              <a:rPr lang="ar-SA" sz="2200" dirty="0">
                <a:solidFill>
                  <a:srgbClr val="7030A0"/>
                </a:solidFill>
              </a:rPr>
              <a:t>51</a:t>
            </a:r>
            <a:r>
              <a:rPr lang="ar-SA" sz="2200" dirty="0" smtClean="0">
                <a:solidFill>
                  <a:srgbClr val="7030A0"/>
                </a:solidFill>
              </a:rPr>
              <a:t>].</a:t>
            </a:r>
          </a:p>
          <a:p>
            <a:pPr algn="just">
              <a:buFont typeface="Wingdings" pitchFamily="2" charset="2"/>
              <a:buChar char="§"/>
            </a:pPr>
            <a:r>
              <a:rPr lang="ar-SA" sz="3500" dirty="0">
                <a:solidFill>
                  <a:srgbClr val="7030A0"/>
                </a:solidFill>
              </a:rPr>
              <a:t>إن الالتزام والقيام بما تأمر به شريعة المجتمع، هو الجانب العملي في </a:t>
            </a:r>
            <a:r>
              <a:rPr lang="ar-SA" sz="3500" dirty="0" smtClean="0">
                <a:solidFill>
                  <a:srgbClr val="7030A0"/>
                </a:solidFill>
              </a:rPr>
              <a:t>العقيدة.</a:t>
            </a:r>
            <a:endParaRPr lang="ar-SA" sz="3500" dirty="0">
              <a:solidFill>
                <a:srgbClr val="7030A0"/>
              </a:solidFill>
            </a:endParaRPr>
          </a:p>
          <a:p>
            <a:pPr marL="0" indent="0" algn="just">
              <a:buNone/>
            </a:pPr>
            <a:r>
              <a:rPr lang="ar-SA" sz="3500" b="1" dirty="0">
                <a:solidFill>
                  <a:srgbClr val="C00000"/>
                </a:solidFill>
              </a:rPr>
              <a:t>السمة الثانية أنه مجتمع جاد:</a:t>
            </a:r>
          </a:p>
          <a:p>
            <a:pPr marL="0" indent="0" algn="just">
              <a:buNone/>
            </a:pPr>
            <a:r>
              <a:rPr lang="ar-SA" sz="3000" b="1" dirty="0" smtClean="0">
                <a:solidFill>
                  <a:srgbClr val="7030A0"/>
                </a:solidFill>
              </a:rPr>
              <a:t>في المجتمع </a:t>
            </a:r>
            <a:r>
              <a:rPr lang="ar-SA" sz="3000" b="1" dirty="0">
                <a:solidFill>
                  <a:srgbClr val="7030A0"/>
                </a:solidFill>
              </a:rPr>
              <a:t>الإسلامي مظاهر عدة تشهد على أنه مجتمع جاد </a:t>
            </a:r>
            <a:r>
              <a:rPr lang="ar-SA" sz="3000" b="1" dirty="0" smtClean="0">
                <a:solidFill>
                  <a:srgbClr val="7030A0"/>
                </a:solidFill>
              </a:rPr>
              <a:t>أبرزها </a:t>
            </a:r>
            <a:r>
              <a:rPr lang="ar-SA" sz="3000" b="1" dirty="0">
                <a:solidFill>
                  <a:srgbClr val="7030A0"/>
                </a:solidFill>
              </a:rPr>
              <a:t>مظهرين </a:t>
            </a:r>
            <a:r>
              <a:rPr lang="ar-SA" sz="3000" b="1" dirty="0" smtClean="0">
                <a:solidFill>
                  <a:srgbClr val="7030A0"/>
                </a:solidFill>
              </a:rPr>
              <a:t>:</a:t>
            </a:r>
          </a:p>
          <a:p>
            <a:pPr marL="0" indent="0" algn="just">
              <a:buNone/>
            </a:pPr>
            <a:r>
              <a:rPr lang="ar-SA" sz="3500" dirty="0">
                <a:solidFill>
                  <a:srgbClr val="7030A0"/>
                </a:solidFill>
              </a:rPr>
              <a:t>1- </a:t>
            </a:r>
            <a:r>
              <a:rPr lang="ar-SA" sz="3500" b="1" dirty="0">
                <a:solidFill>
                  <a:srgbClr val="7030A0"/>
                </a:solidFill>
              </a:rPr>
              <a:t>المظهر الأول: العلم </a:t>
            </a:r>
            <a:r>
              <a:rPr lang="ar-SA" sz="3500" b="1" dirty="0" smtClean="0">
                <a:solidFill>
                  <a:srgbClr val="7030A0"/>
                </a:solidFill>
              </a:rPr>
              <a:t>النافع</a:t>
            </a:r>
            <a:endParaRPr lang="ar-SA" sz="3500" b="1" dirty="0">
              <a:solidFill>
                <a:srgbClr val="7030A0"/>
              </a:solidFill>
            </a:endParaRPr>
          </a:p>
          <a:p>
            <a:pPr marL="0" indent="0" algn="just">
              <a:buNone/>
            </a:pPr>
            <a:r>
              <a:rPr lang="ar-SA" sz="3500" dirty="0">
                <a:solidFill>
                  <a:srgbClr val="7030A0"/>
                </a:solidFill>
              </a:rPr>
              <a:t>إن العلم النافع هو كل علم يحقق مرضاة الله تعالى ويجلب النفع </a:t>
            </a:r>
            <a:r>
              <a:rPr lang="ar-SA" sz="3500" dirty="0" smtClean="0">
                <a:solidFill>
                  <a:srgbClr val="7030A0"/>
                </a:solidFill>
              </a:rPr>
              <a:t>لعباده، </a:t>
            </a:r>
            <a:r>
              <a:rPr lang="ar-SA" sz="3500" dirty="0">
                <a:solidFill>
                  <a:srgbClr val="7030A0"/>
                </a:solidFill>
              </a:rPr>
              <a:t>لأنه الوسيلة الفاعلة لتحقيق مقاصد ثلاثة يحرص المجتمع عليها وهي </a:t>
            </a:r>
            <a:r>
              <a:rPr lang="ar-SA" sz="3500" dirty="0" smtClean="0">
                <a:solidFill>
                  <a:srgbClr val="1BA522"/>
                </a:solidFill>
              </a:rPr>
              <a:t>توجيه </a:t>
            </a:r>
            <a:r>
              <a:rPr lang="ar-SA" sz="3500" dirty="0">
                <a:solidFill>
                  <a:srgbClr val="1BA522"/>
                </a:solidFill>
              </a:rPr>
              <a:t>التفكير</a:t>
            </a:r>
            <a:r>
              <a:rPr lang="ar-SA" sz="3500" dirty="0">
                <a:solidFill>
                  <a:srgbClr val="7030A0"/>
                </a:solidFill>
              </a:rPr>
              <a:t>، و</a:t>
            </a:r>
            <a:r>
              <a:rPr lang="ar-SA" sz="3500" dirty="0">
                <a:solidFill>
                  <a:srgbClr val="1BA522"/>
                </a:solidFill>
              </a:rPr>
              <a:t>إصلاح العمل</a:t>
            </a:r>
            <a:r>
              <a:rPr lang="ar-SA" sz="3500" dirty="0">
                <a:solidFill>
                  <a:srgbClr val="7030A0"/>
                </a:solidFill>
              </a:rPr>
              <a:t>، و</a:t>
            </a:r>
            <a:r>
              <a:rPr lang="ar-SA" sz="3500" dirty="0">
                <a:solidFill>
                  <a:srgbClr val="1BA522"/>
                </a:solidFill>
              </a:rPr>
              <a:t>إيجاد الوازع النفسي </a:t>
            </a:r>
            <a:r>
              <a:rPr lang="ar-SA" sz="3500" dirty="0">
                <a:solidFill>
                  <a:srgbClr val="7030A0"/>
                </a:solidFill>
              </a:rPr>
              <a:t>.</a:t>
            </a:r>
          </a:p>
          <a:p>
            <a:pPr marL="0" indent="0" algn="just">
              <a:buNone/>
            </a:pPr>
            <a:r>
              <a:rPr lang="ar-SA" sz="3500" dirty="0">
                <a:solidFill>
                  <a:srgbClr val="7030A0"/>
                </a:solidFill>
              </a:rPr>
              <a:t>وقد أرشدنا </a:t>
            </a:r>
            <a:r>
              <a:rPr lang="ar-SA" sz="3500" dirty="0" smtClean="0">
                <a:solidFill>
                  <a:srgbClr val="7030A0"/>
                </a:solidFill>
              </a:rPr>
              <a:t>النبي</a:t>
            </a:r>
            <a:r>
              <a:rPr lang="en-US" sz="3500" dirty="0" smtClean="0">
                <a:solidFill>
                  <a:srgbClr val="7030A0"/>
                </a:solidFill>
                <a:sym typeface="AGA Arabesque"/>
              </a:rPr>
              <a:t></a:t>
            </a:r>
            <a:r>
              <a:rPr lang="en-US" sz="3500" dirty="0" smtClean="0">
                <a:solidFill>
                  <a:srgbClr val="7030A0"/>
                </a:solidFill>
              </a:rPr>
              <a:t> </a:t>
            </a:r>
            <a:r>
              <a:rPr lang="ar-SA" sz="3500" dirty="0">
                <a:solidFill>
                  <a:srgbClr val="7030A0"/>
                </a:solidFill>
              </a:rPr>
              <a:t> </a:t>
            </a:r>
            <a:r>
              <a:rPr lang="ar-SA" sz="3500" dirty="0" smtClean="0">
                <a:solidFill>
                  <a:srgbClr val="7030A0"/>
                </a:solidFill>
              </a:rPr>
              <a:t>بقوله </a:t>
            </a:r>
            <a:r>
              <a:rPr lang="ar-SA" sz="3500" dirty="0">
                <a:solidFill>
                  <a:srgbClr val="7030A0"/>
                </a:solidFill>
              </a:rPr>
              <a:t>( </a:t>
            </a:r>
            <a:r>
              <a:rPr lang="ar-SA" sz="3500" dirty="0">
                <a:solidFill>
                  <a:srgbClr val="FF0000"/>
                </a:solidFill>
              </a:rPr>
              <a:t>اللهم إني أعوذ بك من علم لا ينفع </a:t>
            </a:r>
            <a:r>
              <a:rPr lang="ar-SA" sz="3500" dirty="0">
                <a:solidFill>
                  <a:srgbClr val="7030A0"/>
                </a:solidFill>
              </a:rPr>
              <a:t>) </a:t>
            </a:r>
          </a:p>
        </p:txBody>
      </p:sp>
    </p:spTree>
    <p:extLst>
      <p:ext uri="{BB962C8B-B14F-4D97-AF65-F5344CB8AC3E}">
        <p14:creationId xmlns:p14="http://schemas.microsoft.com/office/powerpoint/2010/main" val="271522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548680"/>
            <a:ext cx="8640960" cy="5349208"/>
          </a:xfrm>
        </p:spPr>
        <p:txBody>
          <a:bodyPr/>
          <a:lstStyle/>
          <a:p>
            <a:pPr marL="0" indent="0">
              <a:buNone/>
            </a:pPr>
            <a:r>
              <a:rPr lang="ar-SA" sz="3200" b="1" dirty="0">
                <a:solidFill>
                  <a:srgbClr val="7030A0"/>
                </a:solidFill>
              </a:rPr>
              <a:t>المظهر الثاني العمل الصالح:</a:t>
            </a:r>
          </a:p>
          <a:p>
            <a:pPr marL="0" indent="0" algn="just">
              <a:buNone/>
            </a:pPr>
            <a:r>
              <a:rPr lang="ar-SA" sz="3200" dirty="0">
                <a:solidFill>
                  <a:srgbClr val="7030A0"/>
                </a:solidFill>
              </a:rPr>
              <a:t>يتبع العلم النافع العمل الصالح إذ أنهما </a:t>
            </a:r>
            <a:r>
              <a:rPr lang="ar-SA" sz="3200" dirty="0" smtClean="0">
                <a:solidFill>
                  <a:srgbClr val="7030A0"/>
                </a:solidFill>
              </a:rPr>
              <a:t>متلازمان، </a:t>
            </a:r>
            <a:r>
              <a:rPr lang="ar-SA" sz="3200" dirty="0">
                <a:solidFill>
                  <a:srgbClr val="7030A0"/>
                </a:solidFill>
              </a:rPr>
              <a:t>ولهذا قدَّم الله تعالى الأمر بالعلم على الأمر بالعمل في قوله تعالى: </a:t>
            </a:r>
            <a:r>
              <a:rPr lang="ar-SA" sz="3200" dirty="0" smtClean="0">
                <a:solidFill>
                  <a:srgbClr val="7030A0"/>
                </a:solidFill>
              </a:rPr>
              <a:t>(ف</a:t>
            </a:r>
            <a:r>
              <a:rPr lang="ar-SA" sz="3200" dirty="0" smtClean="0">
                <a:solidFill>
                  <a:srgbClr val="FF0000"/>
                </a:solidFill>
              </a:rPr>
              <a:t>َاعْلَمْ </a:t>
            </a:r>
            <a:r>
              <a:rPr lang="ar-SA" sz="3200" dirty="0">
                <a:solidFill>
                  <a:srgbClr val="FF0000"/>
                </a:solidFill>
              </a:rPr>
              <a:t>أَنَّهُ لاَ إِلَـهَ إِلا اللَّهُ وَاسْتَغْفِرْ لِذَنبِكَ وَلِلْمُؤْمِنِينَ </a:t>
            </a:r>
            <a:r>
              <a:rPr lang="ar-SA" sz="3200" dirty="0" smtClean="0">
                <a:solidFill>
                  <a:srgbClr val="FF0000"/>
                </a:solidFill>
              </a:rPr>
              <a:t>وَالْمُؤْمِنَاتِ</a:t>
            </a:r>
            <a:r>
              <a:rPr lang="ar-SA" sz="3200" dirty="0" smtClean="0">
                <a:solidFill>
                  <a:srgbClr val="7030A0"/>
                </a:solidFill>
              </a:rPr>
              <a:t>) </a:t>
            </a:r>
            <a:r>
              <a:rPr lang="ar-SA" dirty="0">
                <a:solidFill>
                  <a:srgbClr val="7030A0"/>
                </a:solidFill>
              </a:rPr>
              <a:t>[سورة محمد </a:t>
            </a:r>
            <a:r>
              <a:rPr lang="ar-SA" dirty="0" smtClean="0">
                <a:solidFill>
                  <a:srgbClr val="7030A0"/>
                </a:solidFill>
              </a:rPr>
              <a:t>:</a:t>
            </a:r>
            <a:r>
              <a:rPr lang="ar-SA" dirty="0">
                <a:solidFill>
                  <a:srgbClr val="7030A0"/>
                </a:solidFill>
              </a:rPr>
              <a:t>19] </a:t>
            </a:r>
            <a:r>
              <a:rPr lang="ar-SA" sz="3200" dirty="0">
                <a:solidFill>
                  <a:srgbClr val="7030A0"/>
                </a:solidFill>
              </a:rPr>
              <a:t>، ولا قيمة لعلم نافع، </a:t>
            </a:r>
            <a:r>
              <a:rPr lang="ar-SA" sz="3200" dirty="0" smtClean="0">
                <a:solidFill>
                  <a:srgbClr val="7030A0"/>
                </a:solidFill>
              </a:rPr>
              <a:t>ما لم يتبعه </a:t>
            </a:r>
            <a:r>
              <a:rPr lang="ar-SA" sz="3200" dirty="0">
                <a:solidFill>
                  <a:srgbClr val="7030A0"/>
                </a:solidFill>
              </a:rPr>
              <a:t>عمل صالح، فقد ذم الله تعالى هذا الانفصام النكد في قوله </a:t>
            </a:r>
            <a:r>
              <a:rPr lang="ar-SA" sz="3200" dirty="0" smtClean="0">
                <a:solidFill>
                  <a:srgbClr val="7030A0"/>
                </a:solidFill>
              </a:rPr>
              <a:t>سبحانه:(</a:t>
            </a:r>
            <a:r>
              <a:rPr lang="ar-SA" sz="3200" dirty="0" smtClean="0">
                <a:solidFill>
                  <a:srgbClr val="FF0000"/>
                </a:solidFill>
              </a:rPr>
              <a:t>كَبُرَ </a:t>
            </a:r>
            <a:r>
              <a:rPr lang="ar-SA" sz="3200" dirty="0">
                <a:solidFill>
                  <a:srgbClr val="FF0000"/>
                </a:solidFill>
              </a:rPr>
              <a:t>مَقْتاً عِندَ اللَّهِ أَن تَقُولُواْ مَا لاَ </a:t>
            </a:r>
            <a:r>
              <a:rPr lang="ar-SA" sz="3200" dirty="0" smtClean="0">
                <a:solidFill>
                  <a:srgbClr val="FF0000"/>
                </a:solidFill>
              </a:rPr>
              <a:t>تَفْعَلُونَ</a:t>
            </a:r>
            <a:r>
              <a:rPr lang="ar-SA" sz="3200" dirty="0" smtClean="0">
                <a:solidFill>
                  <a:srgbClr val="7030A0"/>
                </a:solidFill>
              </a:rPr>
              <a:t>) </a:t>
            </a:r>
            <a:r>
              <a:rPr lang="ar-SA" dirty="0" smtClean="0">
                <a:solidFill>
                  <a:srgbClr val="7030A0"/>
                </a:solidFill>
              </a:rPr>
              <a:t>[</a:t>
            </a:r>
            <a:r>
              <a:rPr lang="ar-SA" sz="1600" b="1" dirty="0" smtClean="0">
                <a:solidFill>
                  <a:srgbClr val="7030A0"/>
                </a:solidFill>
              </a:rPr>
              <a:t>سورة الصف :3].</a:t>
            </a:r>
            <a:endParaRPr lang="ar-SA" sz="2800" b="1" dirty="0" smtClean="0">
              <a:solidFill>
                <a:srgbClr val="7030A0"/>
              </a:solidFill>
            </a:endParaRPr>
          </a:p>
          <a:p>
            <a:pPr algn="just">
              <a:buFont typeface="Wingdings" pitchFamily="2" charset="2"/>
              <a:buChar char="q"/>
            </a:pPr>
            <a:r>
              <a:rPr lang="ar-SA" sz="3200" dirty="0">
                <a:solidFill>
                  <a:srgbClr val="7030A0"/>
                </a:solidFill>
              </a:rPr>
              <a:t>إن مفهوم العمل الصالح، مرتبط بمفهوم العبادة كما يفهمها المجتمع الإسلامي، فدائرة العمل الصالح </a:t>
            </a:r>
            <a:r>
              <a:rPr lang="ar-SA" sz="3200" dirty="0" smtClean="0">
                <a:solidFill>
                  <a:srgbClr val="7030A0"/>
                </a:solidFill>
              </a:rPr>
              <a:t>واسعة. </a:t>
            </a:r>
            <a:endParaRPr lang="ar-SA" sz="3200" dirty="0">
              <a:solidFill>
                <a:srgbClr val="7030A0"/>
              </a:solidFill>
            </a:endParaRPr>
          </a:p>
        </p:txBody>
      </p:sp>
    </p:spTree>
    <p:extLst>
      <p:ext uri="{BB962C8B-B14F-4D97-AF65-F5344CB8AC3E}">
        <p14:creationId xmlns:p14="http://schemas.microsoft.com/office/powerpoint/2010/main" val="40046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7504" y="260648"/>
            <a:ext cx="8659982" cy="6192688"/>
          </a:xfrm>
        </p:spPr>
        <p:txBody>
          <a:bodyPr>
            <a:normAutofit fontScale="92500" lnSpcReduction="10000"/>
          </a:bodyPr>
          <a:lstStyle/>
          <a:p>
            <a:pPr marL="0" indent="0" algn="just">
              <a:buNone/>
            </a:pPr>
            <a:r>
              <a:rPr lang="ar-SA" sz="3200" b="1" dirty="0">
                <a:solidFill>
                  <a:srgbClr val="00B050"/>
                </a:solidFill>
              </a:rPr>
              <a:t>السمة الثالثة: أنه مجتمع متسامح :</a:t>
            </a:r>
          </a:p>
          <a:p>
            <a:pPr marL="0" indent="0" algn="just">
              <a:buNone/>
            </a:pPr>
            <a:r>
              <a:rPr lang="ar-SA" sz="3200" dirty="0">
                <a:solidFill>
                  <a:srgbClr val="002060"/>
                </a:solidFill>
              </a:rPr>
              <a:t>التسامح في اللغة: مصدر سامحه إذا أبدى له السماحة </a:t>
            </a:r>
            <a:r>
              <a:rPr lang="ar-SA" sz="3200" dirty="0" smtClean="0">
                <a:solidFill>
                  <a:srgbClr val="002060"/>
                </a:solidFill>
              </a:rPr>
              <a:t>القوية. </a:t>
            </a:r>
          </a:p>
          <a:p>
            <a:pPr marL="0" indent="0" algn="just">
              <a:buNone/>
            </a:pPr>
            <a:r>
              <a:rPr lang="ar-SA" sz="3200" dirty="0" smtClean="0">
                <a:solidFill>
                  <a:srgbClr val="002060"/>
                </a:solidFill>
              </a:rPr>
              <a:t>وأصل </a:t>
            </a:r>
            <a:r>
              <a:rPr lang="ar-SA" sz="3200" dirty="0">
                <a:solidFill>
                  <a:srgbClr val="002060"/>
                </a:solidFill>
              </a:rPr>
              <a:t>السماحة: السهولة في المخالطة والمعاشرة، وهي لين في الطبع في مظان تكثر في أمثالها </a:t>
            </a:r>
            <a:r>
              <a:rPr lang="ar-SA" sz="3200" dirty="0" smtClean="0">
                <a:solidFill>
                  <a:srgbClr val="002060"/>
                </a:solidFill>
              </a:rPr>
              <a:t>الشدة.</a:t>
            </a:r>
            <a:endParaRPr lang="ar-SA" sz="3200" dirty="0">
              <a:solidFill>
                <a:srgbClr val="002060"/>
              </a:solidFill>
            </a:endParaRPr>
          </a:p>
          <a:p>
            <a:pPr>
              <a:buFont typeface="Wingdings" pitchFamily="2" charset="2"/>
              <a:buChar char="q"/>
            </a:pPr>
            <a:r>
              <a:rPr lang="ar-SA" sz="3200" b="1" dirty="0">
                <a:solidFill>
                  <a:srgbClr val="00B050"/>
                </a:solidFill>
              </a:rPr>
              <a:t>مما يؤكد إن السماحة صفة بارزة من صفات المجتمع </a:t>
            </a:r>
            <a:r>
              <a:rPr lang="ar-SA" sz="3200" b="1" dirty="0" smtClean="0">
                <a:solidFill>
                  <a:srgbClr val="00B050"/>
                </a:solidFill>
              </a:rPr>
              <a:t>الإسلامي:</a:t>
            </a:r>
          </a:p>
          <a:p>
            <a:pPr>
              <a:buFont typeface="Wingdings" pitchFamily="2" charset="2"/>
              <a:buChar char="§"/>
            </a:pPr>
            <a:r>
              <a:rPr lang="ar-SA" sz="3200" dirty="0" smtClean="0">
                <a:solidFill>
                  <a:srgbClr val="002060"/>
                </a:solidFill>
              </a:rPr>
              <a:t>الأحكام </a:t>
            </a:r>
            <a:r>
              <a:rPr lang="ar-SA" sz="3200" dirty="0">
                <a:solidFill>
                  <a:srgbClr val="002060"/>
                </a:solidFill>
              </a:rPr>
              <a:t>الشرعية مبنية عليها، </a:t>
            </a:r>
            <a:r>
              <a:rPr lang="ar-SA" sz="3200" dirty="0" smtClean="0">
                <a:solidFill>
                  <a:srgbClr val="002060"/>
                </a:solidFill>
              </a:rPr>
              <a:t>قال </a:t>
            </a:r>
            <a:r>
              <a:rPr lang="ar-SA" sz="3200" dirty="0">
                <a:solidFill>
                  <a:srgbClr val="002060"/>
                </a:solidFill>
              </a:rPr>
              <a:t>الله تعالى </a:t>
            </a:r>
            <a:r>
              <a:rPr lang="ar-SA" sz="3200" dirty="0" smtClean="0">
                <a:solidFill>
                  <a:srgbClr val="002060"/>
                </a:solidFill>
              </a:rPr>
              <a:t>:( </a:t>
            </a:r>
            <a:r>
              <a:rPr lang="ar-SA" sz="3200" dirty="0">
                <a:solidFill>
                  <a:srgbClr val="FF0000"/>
                </a:solidFill>
              </a:rPr>
              <a:t>فَمَنِ اضْطُرَّ غَيْرَ بَاغٍ وَلاَ عَادٍ فَلا إِثْمَ عَلَيْه </a:t>
            </a:r>
            <a:r>
              <a:rPr lang="ar-SA" sz="3200" dirty="0" smtClean="0">
                <a:solidFill>
                  <a:srgbClr val="002060"/>
                </a:solidFill>
              </a:rPr>
              <a:t>ِ) </a:t>
            </a:r>
            <a:r>
              <a:rPr lang="ar-SA" sz="1800" dirty="0">
                <a:solidFill>
                  <a:srgbClr val="002060"/>
                </a:solidFill>
              </a:rPr>
              <a:t>[سورة البقرة </a:t>
            </a:r>
            <a:r>
              <a:rPr lang="ar-SA" sz="1800" dirty="0" smtClean="0">
                <a:solidFill>
                  <a:srgbClr val="002060"/>
                </a:solidFill>
              </a:rPr>
              <a:t>:</a:t>
            </a:r>
            <a:r>
              <a:rPr lang="ar-SA" sz="1800" dirty="0">
                <a:solidFill>
                  <a:srgbClr val="002060"/>
                </a:solidFill>
              </a:rPr>
              <a:t>173]</a:t>
            </a:r>
          </a:p>
          <a:p>
            <a:pPr>
              <a:buFont typeface="Wingdings" pitchFamily="2" charset="2"/>
              <a:buChar char="§"/>
            </a:pPr>
            <a:r>
              <a:rPr lang="ar-SA" sz="3200" dirty="0">
                <a:solidFill>
                  <a:srgbClr val="002060"/>
                </a:solidFill>
              </a:rPr>
              <a:t>والله تعالى يصف رسوله </a:t>
            </a:r>
            <a:r>
              <a:rPr lang="en-US" sz="3200" dirty="0">
                <a:solidFill>
                  <a:srgbClr val="002060"/>
                </a:solidFill>
                <a:sym typeface="AGA Arabesque"/>
              </a:rPr>
              <a:t></a:t>
            </a:r>
            <a:r>
              <a:rPr lang="en-US" sz="3200" dirty="0">
                <a:solidFill>
                  <a:srgbClr val="002060"/>
                </a:solidFill>
              </a:rPr>
              <a:t> </a:t>
            </a:r>
            <a:r>
              <a:rPr lang="ar-SA" sz="3200" dirty="0">
                <a:solidFill>
                  <a:srgbClr val="002060"/>
                </a:solidFill>
              </a:rPr>
              <a:t>بالسماحة ويوجهه للمداومة عليها، وذلك في قوله تعالى: </a:t>
            </a:r>
            <a:r>
              <a:rPr lang="en-US" sz="3200" dirty="0">
                <a:solidFill>
                  <a:srgbClr val="002060"/>
                </a:solidFill>
                <a:sym typeface="AGA Arabesque"/>
              </a:rPr>
              <a:t></a:t>
            </a:r>
            <a:r>
              <a:rPr lang="en-US" sz="3200" dirty="0">
                <a:solidFill>
                  <a:srgbClr val="002060"/>
                </a:solidFill>
              </a:rPr>
              <a:t> </a:t>
            </a:r>
            <a:r>
              <a:rPr lang="ar-SA" sz="3200" dirty="0">
                <a:solidFill>
                  <a:srgbClr val="FF0000"/>
                </a:solidFill>
              </a:rPr>
              <a:t>فَبِمَا رَحْمَةٍ مِّنَ اللَّهِ لِنتَ لَهُمْ وَلَوْ كُنْتَ فَظّاً </a:t>
            </a:r>
            <a:r>
              <a:rPr lang="ar-SA" sz="3200" dirty="0" smtClean="0">
                <a:solidFill>
                  <a:srgbClr val="FF0000"/>
                </a:solidFill>
              </a:rPr>
              <a:t>غَلِيظَ </a:t>
            </a:r>
            <a:r>
              <a:rPr lang="ar-SA" sz="3200" dirty="0">
                <a:solidFill>
                  <a:srgbClr val="FF0000"/>
                </a:solidFill>
              </a:rPr>
              <a:t>الْقَلْبِ لاَنْفَضُّواْ مِنْ حَوْلِكَ </a:t>
            </a:r>
            <a:r>
              <a:rPr lang="en-US" sz="3200" dirty="0">
                <a:solidFill>
                  <a:srgbClr val="002060"/>
                </a:solidFill>
                <a:sym typeface="AGA Arabesque"/>
              </a:rPr>
              <a:t></a:t>
            </a:r>
            <a:r>
              <a:rPr lang="en-US" sz="3200" dirty="0">
                <a:solidFill>
                  <a:srgbClr val="002060"/>
                </a:solidFill>
              </a:rPr>
              <a:t> </a:t>
            </a:r>
            <a:r>
              <a:rPr lang="ar-SA" sz="1800" dirty="0">
                <a:solidFill>
                  <a:srgbClr val="002060"/>
                </a:solidFill>
              </a:rPr>
              <a:t>[سورة آل عمران: 159] </a:t>
            </a:r>
            <a:endParaRPr lang="ar-SA" sz="1800" dirty="0" smtClean="0">
              <a:solidFill>
                <a:srgbClr val="002060"/>
              </a:solidFill>
            </a:endParaRPr>
          </a:p>
          <a:p>
            <a:pPr algn="just">
              <a:buFont typeface="Wingdings" pitchFamily="2" charset="2"/>
              <a:buChar char="§"/>
            </a:pPr>
            <a:r>
              <a:rPr lang="ar-SA" sz="3200" dirty="0">
                <a:solidFill>
                  <a:srgbClr val="002060"/>
                </a:solidFill>
              </a:rPr>
              <a:t>في حالات البيع والشراء والاختلاط في أماكن المنافع والاحتكاك في الطرق العامة، لقول </a:t>
            </a:r>
            <a:r>
              <a:rPr lang="ar-SA" sz="3200" dirty="0" smtClean="0">
                <a:solidFill>
                  <a:srgbClr val="002060"/>
                </a:solidFill>
              </a:rPr>
              <a:t>النبي</a:t>
            </a:r>
            <a:r>
              <a:rPr lang="en-US" sz="3200" dirty="0" smtClean="0">
                <a:solidFill>
                  <a:srgbClr val="002060"/>
                </a:solidFill>
                <a:sym typeface="AGA Arabesque"/>
              </a:rPr>
              <a:t></a:t>
            </a:r>
            <a:r>
              <a:rPr lang="en-US" sz="3200" dirty="0" smtClean="0">
                <a:solidFill>
                  <a:srgbClr val="002060"/>
                </a:solidFill>
              </a:rPr>
              <a:t> </a:t>
            </a:r>
            <a:r>
              <a:rPr lang="ar-SA" sz="3200" dirty="0" smtClean="0">
                <a:solidFill>
                  <a:srgbClr val="002060"/>
                </a:solidFill>
              </a:rPr>
              <a:t>(</a:t>
            </a:r>
            <a:r>
              <a:rPr lang="ar-SA" sz="3200" dirty="0" smtClean="0">
                <a:solidFill>
                  <a:srgbClr val="FF0000"/>
                </a:solidFill>
              </a:rPr>
              <a:t>رحم الله رجلاً سمحاً إذا باع إذا اشترى وإذا اقتضى</a:t>
            </a:r>
            <a:r>
              <a:rPr lang="ar-SA" sz="3200" dirty="0" smtClean="0">
                <a:solidFill>
                  <a:srgbClr val="002060"/>
                </a:solidFill>
              </a:rPr>
              <a:t>) .</a:t>
            </a:r>
            <a:endParaRPr lang="ar-SA" sz="3200" dirty="0">
              <a:solidFill>
                <a:srgbClr val="002060"/>
              </a:solidFill>
            </a:endParaRPr>
          </a:p>
        </p:txBody>
      </p:sp>
    </p:spTree>
    <p:extLst>
      <p:ext uri="{BB962C8B-B14F-4D97-AF65-F5344CB8AC3E}">
        <p14:creationId xmlns:p14="http://schemas.microsoft.com/office/powerpoint/2010/main" val="335041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476672"/>
            <a:ext cx="8496944" cy="6192688"/>
          </a:xfrm>
        </p:spPr>
        <p:txBody>
          <a:bodyPr>
            <a:normAutofit/>
          </a:bodyPr>
          <a:lstStyle/>
          <a:p>
            <a:pPr marL="0" indent="0">
              <a:buNone/>
            </a:pPr>
            <a:r>
              <a:rPr lang="ar-SA" sz="3200" b="1" dirty="0">
                <a:solidFill>
                  <a:srgbClr val="7030A0"/>
                </a:solidFill>
              </a:rPr>
              <a:t>السمة الرابعة: أنه مجتمع آمن </a:t>
            </a:r>
            <a:r>
              <a:rPr lang="ar-SA" sz="3200" b="1" dirty="0" smtClean="0">
                <a:solidFill>
                  <a:srgbClr val="7030A0"/>
                </a:solidFill>
              </a:rPr>
              <a:t>:</a:t>
            </a:r>
          </a:p>
          <a:p>
            <a:pPr marL="0" indent="0" algn="just">
              <a:buNone/>
            </a:pPr>
            <a:r>
              <a:rPr lang="ar-SA" sz="3200" dirty="0">
                <a:solidFill>
                  <a:srgbClr val="002060"/>
                </a:solidFill>
              </a:rPr>
              <a:t>ثمة تلازم واضح بين الأمن والإيمان، وبين الكفر </a:t>
            </a:r>
            <a:r>
              <a:rPr lang="ar-SA" sz="3200" dirty="0" smtClean="0">
                <a:solidFill>
                  <a:srgbClr val="002060"/>
                </a:solidFill>
              </a:rPr>
              <a:t>والخوف:( </a:t>
            </a:r>
            <a:r>
              <a:rPr lang="ar-SA" sz="3200" dirty="0" smtClean="0">
                <a:solidFill>
                  <a:srgbClr val="FF0000"/>
                </a:solidFill>
              </a:rPr>
              <a:t>وَضَرَبَ </a:t>
            </a:r>
            <a:r>
              <a:rPr lang="ar-SA" sz="3200" dirty="0">
                <a:solidFill>
                  <a:srgbClr val="FF0000"/>
                </a:solidFill>
              </a:rPr>
              <a:t>اللَّهُ مَثَلاً قَرْيَةً كَانَتْ آمِنَةً مُّطْمَئِنَّةً يَأْتِيهَا رِزْقُهَا رَغَداً مِّن كُلِّ مَكَانٍ فَكَفَرَتْ بِأَنْعُمِ اللَّهِ فَأَذَاقَهَا اللَّهُ لِبَاسَ الْجُوعِ وَالْخَوْفِ بِمَا كَانُواْ </a:t>
            </a:r>
            <a:r>
              <a:rPr lang="ar-SA" sz="3200" dirty="0" smtClean="0">
                <a:solidFill>
                  <a:srgbClr val="FF0000"/>
                </a:solidFill>
              </a:rPr>
              <a:t>يَصْنَعُونَ</a:t>
            </a:r>
            <a:r>
              <a:rPr lang="ar-SA" sz="3200" dirty="0" smtClean="0">
                <a:solidFill>
                  <a:srgbClr val="002060"/>
                </a:solidFill>
              </a:rPr>
              <a:t>) </a:t>
            </a:r>
            <a:r>
              <a:rPr lang="ar-SA" sz="1800" dirty="0">
                <a:solidFill>
                  <a:srgbClr val="002060"/>
                </a:solidFill>
              </a:rPr>
              <a:t>[سورة النحل </a:t>
            </a:r>
            <a:r>
              <a:rPr lang="ar-SA" sz="1800" dirty="0" smtClean="0">
                <a:solidFill>
                  <a:srgbClr val="002060"/>
                </a:solidFill>
              </a:rPr>
              <a:t>:</a:t>
            </a:r>
            <a:r>
              <a:rPr lang="ar-SA" sz="1800" dirty="0">
                <a:solidFill>
                  <a:srgbClr val="002060"/>
                </a:solidFill>
              </a:rPr>
              <a:t>112</a:t>
            </a:r>
            <a:r>
              <a:rPr lang="ar-SA" sz="1800" dirty="0" smtClean="0">
                <a:solidFill>
                  <a:srgbClr val="002060"/>
                </a:solidFill>
              </a:rPr>
              <a:t>].</a:t>
            </a:r>
          </a:p>
          <a:p>
            <a:pPr marL="0" indent="0">
              <a:buNone/>
            </a:pPr>
            <a:r>
              <a:rPr lang="ar-SA" sz="3200" b="1" dirty="0">
                <a:solidFill>
                  <a:srgbClr val="7030A0"/>
                </a:solidFill>
              </a:rPr>
              <a:t>لقد تحققت صفة الأمن هذه للمجتمع الإسلامي بعدة طرق </a:t>
            </a:r>
            <a:r>
              <a:rPr lang="ar-SA" sz="3200" b="1" dirty="0" smtClean="0">
                <a:solidFill>
                  <a:srgbClr val="7030A0"/>
                </a:solidFill>
              </a:rPr>
              <a:t>:</a:t>
            </a:r>
          </a:p>
          <a:p>
            <a:pPr marL="0" indent="0">
              <a:buNone/>
            </a:pPr>
            <a:r>
              <a:rPr lang="ar-SA" sz="3200" b="1" dirty="0">
                <a:solidFill>
                  <a:srgbClr val="002060"/>
                </a:solidFill>
              </a:rPr>
              <a:t>أولها : </a:t>
            </a:r>
            <a:r>
              <a:rPr lang="ar-SA" sz="3200" dirty="0" smtClean="0">
                <a:solidFill>
                  <a:srgbClr val="002060"/>
                </a:solidFill>
              </a:rPr>
              <a:t>عن طريق </a:t>
            </a:r>
            <a:r>
              <a:rPr lang="ar-SA" sz="3200" dirty="0">
                <a:solidFill>
                  <a:srgbClr val="002060"/>
                </a:solidFill>
              </a:rPr>
              <a:t>سلامة منهج </a:t>
            </a:r>
            <a:r>
              <a:rPr lang="ar-SA" sz="3200" dirty="0" smtClean="0">
                <a:solidFill>
                  <a:srgbClr val="002060"/>
                </a:solidFill>
              </a:rPr>
              <a:t>الفرد.</a:t>
            </a:r>
          </a:p>
          <a:p>
            <a:pPr marL="0" indent="0" algn="just">
              <a:buNone/>
            </a:pPr>
            <a:r>
              <a:rPr lang="ar-SA" sz="3200" b="1" dirty="0" smtClean="0">
                <a:solidFill>
                  <a:srgbClr val="002060"/>
                </a:solidFill>
              </a:rPr>
              <a:t>ثانيهما</a:t>
            </a:r>
            <a:r>
              <a:rPr lang="ar-SA" sz="3200" dirty="0" smtClean="0">
                <a:solidFill>
                  <a:srgbClr val="002060"/>
                </a:solidFill>
              </a:rPr>
              <a:t> </a:t>
            </a:r>
            <a:r>
              <a:rPr lang="ar-SA" sz="3200" dirty="0">
                <a:solidFill>
                  <a:srgbClr val="002060"/>
                </a:solidFill>
              </a:rPr>
              <a:t>: عن </a:t>
            </a:r>
            <a:r>
              <a:rPr lang="ar-SA" sz="3200" dirty="0" smtClean="0">
                <a:solidFill>
                  <a:srgbClr val="002060"/>
                </a:solidFill>
              </a:rPr>
              <a:t>طريق المجتمع، تربية الأسرة والروابط الاجتماعية.</a:t>
            </a:r>
          </a:p>
          <a:p>
            <a:pPr marL="0" indent="0" algn="just">
              <a:buNone/>
            </a:pPr>
            <a:r>
              <a:rPr lang="ar-SA" sz="3200" b="1" dirty="0">
                <a:solidFill>
                  <a:srgbClr val="002060"/>
                </a:solidFill>
              </a:rPr>
              <a:t>ثالثها</a:t>
            </a:r>
            <a:r>
              <a:rPr lang="ar-SA" sz="3200" dirty="0">
                <a:solidFill>
                  <a:srgbClr val="002060"/>
                </a:solidFill>
              </a:rPr>
              <a:t> </a:t>
            </a:r>
            <a:r>
              <a:rPr lang="ar-SA" sz="3200" dirty="0" smtClean="0">
                <a:solidFill>
                  <a:srgbClr val="002060"/>
                </a:solidFill>
              </a:rPr>
              <a:t>:عن </a:t>
            </a:r>
            <a:r>
              <a:rPr lang="ar-SA" sz="3200" dirty="0">
                <a:solidFill>
                  <a:srgbClr val="002060"/>
                </a:solidFill>
              </a:rPr>
              <a:t>طريق العقوبات: فهي موانع لفئة من الناس عن المساس بأمن </a:t>
            </a:r>
            <a:r>
              <a:rPr lang="ar-SA" sz="3200" dirty="0" smtClean="0">
                <a:solidFill>
                  <a:srgbClr val="002060"/>
                </a:solidFill>
              </a:rPr>
              <a:t>المجتمع. </a:t>
            </a:r>
            <a:endParaRPr lang="ar-SA" sz="3200" dirty="0">
              <a:solidFill>
                <a:srgbClr val="002060"/>
              </a:solidFill>
            </a:endParaRPr>
          </a:p>
        </p:txBody>
      </p:sp>
    </p:spTree>
    <p:extLst>
      <p:ext uri="{BB962C8B-B14F-4D97-AF65-F5344CB8AC3E}">
        <p14:creationId xmlns:p14="http://schemas.microsoft.com/office/powerpoint/2010/main" val="128481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136903" cy="5132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14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1326</TotalTime>
  <Words>1513</Words>
  <Application>Microsoft Office PowerPoint</Application>
  <PresentationFormat>عرض على الشاشة (3:4)‏</PresentationFormat>
  <Paragraphs>133</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مشربية</vt:lpstr>
      <vt:lpstr>المحاضرة الثانية</vt:lpstr>
      <vt:lpstr>مفهوم المجتمع المسلم</vt:lpstr>
      <vt:lpstr>عرض تقديمي في PowerPoint</vt:lpstr>
      <vt:lpstr>عرض تقديمي في PowerPoint</vt:lpstr>
      <vt:lpstr>عرض تقديمي في PowerPoint</vt:lpstr>
      <vt:lpstr>أسس بناء المجتمع وعناية الإسلام بها</vt:lpstr>
      <vt:lpstr>عرض تقديمي في PowerPoint</vt:lpstr>
      <vt:lpstr>عرض تقديمي في PowerPoint</vt:lpstr>
      <vt:lpstr>عرض تقديمي في PowerPoint</vt:lpstr>
      <vt:lpstr>الأساس الثاني : الروابط الاجتماعية</vt:lpstr>
      <vt:lpstr>عرض تقديمي في PowerPoint</vt:lpstr>
      <vt:lpstr>الأساس الثالث : الضبط الاجتماعي</vt:lpstr>
      <vt:lpstr>عرض تقديمي في PowerPoint</vt:lpstr>
      <vt:lpstr>عرض تقديمي في PowerPoint</vt:lpstr>
      <vt:lpstr>الأساس الرابع : الأرض</vt:lpstr>
      <vt:lpstr>سمات المجتمع الإسلامي</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dc:title>
  <dc:creator>ebtihaj altyb eneel</dc:creator>
  <cp:lastModifiedBy>ebtihaj altyb eneel</cp:lastModifiedBy>
  <cp:revision>69</cp:revision>
  <dcterms:created xsi:type="dcterms:W3CDTF">2014-02-02T10:55:27Z</dcterms:created>
  <dcterms:modified xsi:type="dcterms:W3CDTF">2014-02-09T06:56:00Z</dcterms:modified>
</cp:coreProperties>
</file>