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0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71" r:id="rId3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30B0530-6D57-47AE-93A3-01FD4EC9DC85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8220791-4C39-4FDE-9CB0-F6F0028F8D6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459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0791-4C39-4FDE-9CB0-F6F0028F8D68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46968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200800" cy="1181993"/>
          </a:xfrm>
        </p:spPr>
        <p:txBody>
          <a:bodyPr/>
          <a:lstStyle/>
          <a:p>
            <a:pPr algn="r"/>
            <a:r>
              <a:rPr lang="ar-SA" b="1" dirty="0" smtClean="0">
                <a:solidFill>
                  <a:srgbClr val="002060"/>
                </a:solidFill>
              </a:rPr>
              <a:t>            المحاضرة الرابعة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43608" y="2420888"/>
            <a:ext cx="6984776" cy="3384376"/>
          </a:xfrm>
        </p:spPr>
        <p:txBody>
          <a:bodyPr>
            <a:noAutofit/>
          </a:bodyPr>
          <a:lstStyle/>
          <a:p>
            <a:pPr algn="ctr"/>
            <a:r>
              <a:rPr lang="ar-SA" sz="3200" b="1" dirty="0">
                <a:solidFill>
                  <a:srgbClr val="C00000"/>
                </a:solidFill>
              </a:rPr>
              <a:t>أسباب تقوية الروابط </a:t>
            </a:r>
            <a:r>
              <a:rPr lang="ar-SA" sz="3200" b="1" dirty="0" smtClean="0">
                <a:solidFill>
                  <a:srgbClr val="C00000"/>
                </a:solidFill>
              </a:rPr>
              <a:t>الاجتماعية</a:t>
            </a:r>
          </a:p>
          <a:p>
            <a:pPr algn="r"/>
            <a:r>
              <a:rPr lang="ar-SA" sz="2800" b="1" dirty="0" smtClean="0">
                <a:solidFill>
                  <a:srgbClr val="002060"/>
                </a:solidFill>
              </a:rPr>
              <a:t>4.دعوة </a:t>
            </a:r>
            <a:r>
              <a:rPr lang="ar-SA" sz="2800" b="1" dirty="0">
                <a:solidFill>
                  <a:srgbClr val="002060"/>
                </a:solidFill>
              </a:rPr>
              <a:t>الإسلام إلى </a:t>
            </a:r>
            <a:r>
              <a:rPr lang="ar-SA" sz="2800" b="1" dirty="0" smtClean="0">
                <a:solidFill>
                  <a:srgbClr val="002060"/>
                </a:solidFill>
              </a:rPr>
              <a:t>الأخلاق الفاضلة  </a:t>
            </a:r>
            <a:r>
              <a:rPr lang="ar-SA" sz="2800" b="1" dirty="0">
                <a:solidFill>
                  <a:srgbClr val="002060"/>
                </a:solidFill>
              </a:rPr>
              <a:t>تقوية للروابط الاجتماعية</a:t>
            </a:r>
            <a:r>
              <a:rPr lang="ar-SA" sz="2800" b="1" dirty="0" smtClean="0">
                <a:solidFill>
                  <a:srgbClr val="002060"/>
                </a:solidFill>
              </a:rPr>
              <a:t>:</a:t>
            </a:r>
          </a:p>
          <a:p>
            <a:pPr algn="r"/>
            <a:r>
              <a:rPr lang="ar-SA" sz="2800" b="1" dirty="0">
                <a:solidFill>
                  <a:srgbClr val="002060"/>
                </a:solidFill>
              </a:rPr>
              <a:t>5. </a:t>
            </a:r>
            <a:r>
              <a:rPr lang="ar-SA" sz="2800" b="1" dirty="0" smtClean="0">
                <a:solidFill>
                  <a:srgbClr val="002060"/>
                </a:solidFill>
              </a:rPr>
              <a:t>تشريع </a:t>
            </a:r>
            <a:r>
              <a:rPr lang="ar-SA" sz="2800" b="1" dirty="0">
                <a:solidFill>
                  <a:srgbClr val="002060"/>
                </a:solidFill>
              </a:rPr>
              <a:t>الإسلام </a:t>
            </a:r>
            <a:r>
              <a:rPr lang="ar-SA" sz="2800" b="1" dirty="0" smtClean="0">
                <a:solidFill>
                  <a:srgbClr val="002060"/>
                </a:solidFill>
              </a:rPr>
              <a:t>للتكافل الاجتماعي  تقوية </a:t>
            </a:r>
            <a:r>
              <a:rPr lang="ar-SA" sz="2800" b="1" dirty="0">
                <a:solidFill>
                  <a:srgbClr val="002060"/>
                </a:solidFill>
              </a:rPr>
              <a:t>للروابط</a:t>
            </a:r>
            <a:r>
              <a:rPr lang="ar-SA" sz="2800" b="1" dirty="0" smtClean="0">
                <a:solidFill>
                  <a:srgbClr val="002060"/>
                </a:solidFill>
              </a:rPr>
              <a:t>:</a:t>
            </a:r>
          </a:p>
          <a:p>
            <a:pPr algn="r"/>
            <a:r>
              <a:rPr lang="ar-SA" sz="2800" b="1" dirty="0" smtClean="0">
                <a:solidFill>
                  <a:srgbClr val="002060"/>
                </a:solidFill>
              </a:rPr>
              <a:t>6- دعوة الإسلام إلى الحوار والجدال بالتي هي أحسن:</a:t>
            </a:r>
            <a:endParaRPr lang="ar-SA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7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416824" cy="1202485"/>
          </a:xfrm>
        </p:spPr>
        <p:txBody>
          <a:bodyPr>
            <a:normAutofit fontScale="90000"/>
          </a:bodyPr>
          <a:lstStyle/>
          <a:p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دعوة الإسلام إلى الأخلاق الفاضلة تقوية للروابط الاجتماعية: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1844824"/>
            <a:ext cx="7344816" cy="4334080"/>
          </a:xfrm>
        </p:spPr>
        <p:txBody>
          <a:bodyPr>
            <a:normAutofit lnSpcReduction="10000"/>
          </a:bodyPr>
          <a:lstStyle/>
          <a:p>
            <a:pPr algn="just"/>
            <a:r>
              <a:rPr lang="ar-SA" sz="3200" dirty="0" smtClean="0">
                <a:solidFill>
                  <a:srgbClr val="7030A0"/>
                </a:solidFill>
              </a:rPr>
              <a:t>من هدي النبي </a:t>
            </a:r>
            <a:r>
              <a:rPr lang="en-US" sz="3200" b="1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( </a:t>
            </a:r>
            <a:r>
              <a:rPr lang="ar-SA" sz="3200" dirty="0">
                <a:solidFill>
                  <a:srgbClr val="FF0000"/>
                </a:solidFill>
                <a:latin typeface="Times New Roman"/>
                <a:ea typeface="Times New Roman"/>
                <a:cs typeface="AL-Mohanad"/>
              </a:rPr>
              <a:t>إنما بُعثت لأتمِّم مكارم الأخلاق </a:t>
            </a:r>
            <a:r>
              <a:rPr lang="ar-SA" sz="3200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).</a:t>
            </a: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في </a:t>
            </a:r>
            <a:r>
              <a:rPr lang="ar-SA" sz="3200" b="1" dirty="0">
                <a:solidFill>
                  <a:srgbClr val="7030A0"/>
                </a:solidFill>
              </a:rPr>
              <a:t>هذا الحديث إشارة بيِّنة إلى أن مكارم </a:t>
            </a:r>
            <a:r>
              <a:rPr lang="ar-SA" sz="3200" b="1" dirty="0" smtClean="0">
                <a:solidFill>
                  <a:srgbClr val="7030A0"/>
                </a:solidFill>
              </a:rPr>
              <a:t>الأخلاق:</a:t>
            </a:r>
          </a:p>
          <a:p>
            <a:pPr marL="514350" lvl="0" indent="-514350" algn="just">
              <a:buClr>
                <a:srgbClr val="AA2B1E"/>
              </a:buClr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 من غايات البعثة النبوية.</a:t>
            </a:r>
          </a:p>
          <a:p>
            <a:pPr marL="514350" lvl="0" indent="-514350" algn="just">
              <a:buClr>
                <a:srgbClr val="AA2B1E"/>
              </a:buClr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الأمور المكتسبة .</a:t>
            </a:r>
          </a:p>
          <a:p>
            <a:pPr marL="514350" lvl="0" indent="-514350" algn="just">
              <a:buClr>
                <a:srgbClr val="AA2B1E"/>
              </a:buClr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من أهداف دعوة النبيين أجمعين</a:t>
            </a:r>
            <a:r>
              <a:rPr lang="ar-SA" sz="3200" dirty="0" smtClean="0">
                <a:solidFill>
                  <a:srgbClr val="7030A0"/>
                </a:solidFill>
              </a:rPr>
              <a:t>.</a:t>
            </a:r>
            <a:endParaRPr lang="ar-SA" sz="3200" b="1" dirty="0">
              <a:solidFill>
                <a:srgbClr val="7030A0"/>
              </a:solidFill>
            </a:endParaRPr>
          </a:p>
          <a:p>
            <a:pPr algn="just"/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كثرت توصيات الرسول </a:t>
            </a:r>
            <a:r>
              <a:rPr lang="en-US" sz="3200" b="1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 </a:t>
            </a:r>
            <a:r>
              <a:rPr lang="ar-SA" sz="3200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: </a:t>
            </a:r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" </a:t>
            </a:r>
            <a:r>
              <a:rPr lang="ar-SA" sz="3200" dirty="0">
                <a:solidFill>
                  <a:srgbClr val="FF0000"/>
                </a:solidFill>
                <a:latin typeface="Times New Roman"/>
                <a:ea typeface="Times New Roman"/>
                <a:cs typeface="AL-Mohanad"/>
              </a:rPr>
              <a:t>ما من شيء أثقل في ميزان المؤمن يوم القيامة من خلق حسن، وإن الله تعالى ليُبغِض الفاحشَ </a:t>
            </a:r>
            <a:r>
              <a:rPr lang="ar-SA" sz="3200" dirty="0" err="1">
                <a:solidFill>
                  <a:srgbClr val="FF0000"/>
                </a:solidFill>
                <a:latin typeface="Times New Roman"/>
                <a:ea typeface="Times New Roman"/>
                <a:cs typeface="AL-Mohanad"/>
              </a:rPr>
              <a:t>البذئ</a:t>
            </a:r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 " </a:t>
            </a:r>
            <a:endParaRPr lang="ar-SA" sz="3200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endParaRPr lang="ar-SA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9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620688"/>
            <a:ext cx="7704856" cy="5688632"/>
          </a:xfrm>
        </p:spPr>
        <p:txBody>
          <a:bodyPr>
            <a:normAutofit fontScale="92500"/>
          </a:bodyPr>
          <a:lstStyle/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وليس الخلق المطلوب في الإسلام مجرد معرفة أن الصدق </a:t>
            </a:r>
            <a:r>
              <a:rPr lang="ar-SA" sz="3000" dirty="0" smtClean="0">
                <a:solidFill>
                  <a:schemeClr val="accent4">
                    <a:lumMod val="50000"/>
                  </a:schemeClr>
                </a:solidFill>
              </a:rPr>
              <a:t>فضيلة، والكذب رذيلة، وأن </a:t>
            </a:r>
            <a:r>
              <a:rPr lang="ar-SA" sz="3000" dirty="0">
                <a:solidFill>
                  <a:schemeClr val="accent4">
                    <a:lumMod val="50000"/>
                  </a:schemeClr>
                </a:solidFill>
              </a:rPr>
              <a:t>الإخلاص سمو، والخداع </a:t>
            </a:r>
            <a:r>
              <a:rPr lang="ar-SA" sz="3000" dirty="0" smtClean="0">
                <a:solidFill>
                  <a:schemeClr val="accent4">
                    <a:lumMod val="50000"/>
                  </a:schemeClr>
                </a:solidFill>
              </a:rPr>
              <a:t>انحطاط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ar-SA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إنما </a:t>
            </a:r>
            <a:r>
              <a:rPr lang="ar-SA" sz="3200" dirty="0">
                <a:solidFill>
                  <a:schemeClr val="accent5">
                    <a:lumMod val="50000"/>
                  </a:schemeClr>
                </a:solidFill>
              </a:rPr>
              <a:t>الخلق هو 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تفاعلُ </a:t>
            </a:r>
            <a:r>
              <a:rPr lang="ar-SA" sz="3200" dirty="0">
                <a:solidFill>
                  <a:schemeClr val="accent5">
                    <a:lumMod val="50000"/>
                  </a:schemeClr>
                </a:solidFill>
              </a:rPr>
              <a:t>النفس وتأثرها بما ينبغي أن تكون عليه، وتتَّصف به من مكارم الأخلاق ابتغاء رضوان الله تعالى، وما ينبغي أن تهجره وتتركه من ذميمها وفاسدها ابتغاء رضوان الله 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أيضاً.</a:t>
            </a:r>
          </a:p>
          <a:p>
            <a:pPr marL="0" indent="0" algn="just">
              <a:buNone/>
            </a:pPr>
            <a:endParaRPr lang="ar-SA" sz="11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002060"/>
                </a:solidFill>
              </a:rPr>
              <a:t>عللي: </a:t>
            </a:r>
            <a:r>
              <a:rPr lang="ar-SA" sz="3200" dirty="0" smtClean="0">
                <a:solidFill>
                  <a:srgbClr val="002060"/>
                </a:solidFill>
              </a:rPr>
              <a:t>الأخلاق ليس مجرد </a:t>
            </a:r>
            <a:r>
              <a:rPr lang="ar-SA" sz="3200" dirty="0">
                <a:solidFill>
                  <a:srgbClr val="002060"/>
                </a:solidFill>
              </a:rPr>
              <a:t>الحديث </a:t>
            </a:r>
            <a:r>
              <a:rPr lang="ar-SA" sz="3200" dirty="0" smtClean="0">
                <a:solidFill>
                  <a:srgbClr val="002060"/>
                </a:solidFill>
              </a:rPr>
              <a:t>النظري فيما </a:t>
            </a:r>
            <a:r>
              <a:rPr lang="ar-SA" sz="3200" dirty="0">
                <a:solidFill>
                  <a:srgbClr val="002060"/>
                </a:solidFill>
              </a:rPr>
              <a:t>بين الناس </a:t>
            </a:r>
            <a:r>
              <a:rPr lang="ar-SA" sz="3200" dirty="0" smtClean="0">
                <a:solidFill>
                  <a:srgbClr val="002060"/>
                </a:solidFill>
              </a:rPr>
              <a:t>؟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لأن إصلاح الباطن حقيقة هو أساس لكل إصلاح </a:t>
            </a:r>
            <a:r>
              <a:rPr lang="ar-SA" sz="3200" dirty="0" smtClean="0">
                <a:solidFill>
                  <a:srgbClr val="7030A0"/>
                </a:solidFill>
              </a:rPr>
              <a:t>ظاهري.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>
                <a:solidFill>
                  <a:srgbClr val="7030A0"/>
                </a:solidFill>
              </a:rPr>
              <a:t>وإن الأخلاق الكريمة </a:t>
            </a:r>
            <a:r>
              <a:rPr lang="ar-SA" sz="3200" dirty="0" smtClean="0">
                <a:solidFill>
                  <a:srgbClr val="7030A0"/>
                </a:solidFill>
              </a:rPr>
              <a:t>هي من أجله الله، </a:t>
            </a:r>
            <a:r>
              <a:rPr lang="ar-SA" sz="3200" dirty="0">
                <a:solidFill>
                  <a:srgbClr val="7030A0"/>
                </a:solidFill>
              </a:rPr>
              <a:t>لا من أجل الأعراف والعادات </a:t>
            </a:r>
            <a:r>
              <a:rPr lang="ar-SA" sz="3200" dirty="0" smtClean="0">
                <a:solidFill>
                  <a:srgbClr val="7030A0"/>
                </a:solidFill>
              </a:rPr>
              <a:t>والأنظمة.</a:t>
            </a:r>
          </a:p>
          <a:p>
            <a:pPr marL="0" indent="0" algn="just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82220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6965245" cy="739209"/>
          </a:xfrm>
        </p:spPr>
        <p:txBody>
          <a:bodyPr>
            <a:normAutofit fontScale="90000"/>
          </a:bodyPr>
          <a:lstStyle/>
          <a:p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أصناف الأخلاق: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382301"/>
          </a:xfrm>
        </p:spPr>
        <p:txBody>
          <a:bodyPr/>
          <a:lstStyle/>
          <a:p>
            <a:pPr algn="just"/>
            <a:r>
              <a:rPr lang="ar-SA" sz="3200" b="1" dirty="0">
                <a:solidFill>
                  <a:srgbClr val="002060"/>
                </a:solidFill>
              </a:rPr>
              <a:t>صنف بعض الباحثين المعاصرين الأخلاق في خمسة أقسام على النحو التالي: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5">
                    <a:lumMod val="75000"/>
                  </a:schemeClr>
                </a:solidFill>
              </a:rPr>
              <a:t>الأخلاق </a:t>
            </a: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الفردية</a:t>
            </a:r>
            <a:r>
              <a:rPr lang="ar-SA" sz="3200" dirty="0">
                <a:solidFill>
                  <a:schemeClr val="accent4">
                    <a:lumMod val="75000"/>
                  </a:schemeClr>
                </a:solidFill>
              </a:rPr>
              <a:t>: كالصبر، والعفة، وضبط النفس</a:t>
            </a:r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</a:rPr>
              <a:t>...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5">
                    <a:lumMod val="75000"/>
                  </a:schemeClr>
                </a:solidFill>
              </a:rPr>
              <a:t>الأخلاق </a:t>
            </a: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الأسرية: </a:t>
            </a:r>
            <a:r>
              <a:rPr lang="ar-SA" sz="3200" dirty="0">
                <a:solidFill>
                  <a:schemeClr val="accent4">
                    <a:lumMod val="75000"/>
                  </a:schemeClr>
                </a:solidFill>
              </a:rPr>
              <a:t>كبرِّ الوالدين، والإحسان للزوجة، وصلة الأرحام</a:t>
            </a:r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</a:rPr>
              <a:t>...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الأخلاق الاجتماعية: </a:t>
            </a:r>
            <a:r>
              <a:rPr lang="ar-SA" sz="3200" dirty="0">
                <a:solidFill>
                  <a:schemeClr val="accent4">
                    <a:lumMod val="75000"/>
                  </a:schemeClr>
                </a:solidFill>
              </a:rPr>
              <a:t>كإفشاء السلام، وعيادة المريض، والوفاء بالعهد، والجد في العمل، والإصلاح بين المتخاصمين، وإماطة الأذى عن الطريق...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3397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412776"/>
            <a:ext cx="7416824" cy="3816424"/>
          </a:xfrm>
        </p:spPr>
        <p:txBody>
          <a:bodyPr/>
          <a:lstStyle/>
          <a:p>
            <a:pPr marL="0" indent="0" algn="just">
              <a:buNone/>
            </a:pP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4.</a:t>
            </a: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</a:rPr>
              <a:t>الأخلاق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المتصلة بحق الله تعالى: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كالصدق مع الله تعالى، والقيام بحقوقه، وشكره على نعمه، ومناصرة دينه، وحسن التوكل عليه...  </a:t>
            </a: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</a:rPr>
              <a:t>5.أخلاق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الدولة: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كالرفق بالرعية، والعمل بالشورى، وحماية النفوس والأعراض والأموال، وتحرِّي المصالح العامة، والوفاء بالمعاهدات </a:t>
            </a:r>
          </a:p>
          <a:p>
            <a:pPr marL="0" indent="0">
              <a:buNone/>
            </a:pPr>
            <a:r>
              <a:rPr lang="ar-SA" dirty="0" smtClean="0"/>
              <a:t> </a:t>
            </a: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4556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620688"/>
            <a:ext cx="7416824" cy="5832648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ومن المكارم الأخلاقية المهمة التي دعا إليها الإسلام ما يلي: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أولاً: الصدق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pPr marL="0" indent="0" algn="just">
              <a:buNone/>
            </a:pP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     هو التزام الحقيقة دائما، ظاهراً وباطناً، في الأقوال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والأفعال.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من مظاهر الصدق: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الصدق في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المعاملة.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والعمل.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والحديث.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والوعد.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وردِّ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الأمانة.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قال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النبي 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: " </a:t>
            </a:r>
            <a:r>
              <a:rPr lang="ar-SA" sz="3200" dirty="0">
                <a:solidFill>
                  <a:srgbClr val="FF0000"/>
                </a:solidFill>
              </a:rPr>
              <a:t>آية المنافق ثلاث: إذا حدَّث كذب، وإذا وعد أخلف، وإذا اؤتمن خان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4479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548680"/>
            <a:ext cx="7632848" cy="51743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sz="3200" dirty="0" smtClean="0">
              <a:solidFill>
                <a:srgbClr val="7030A0"/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على ماذا تدل الصورة؟</a:t>
            </a:r>
          </a:p>
          <a:p>
            <a:pPr marL="0" indent="0" algn="just">
              <a:buNone/>
            </a:pPr>
            <a:endParaRPr lang="ar-SA" sz="3200" b="1" dirty="0">
              <a:solidFill>
                <a:srgbClr val="7030A0"/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النفاق الاجتماعي</a:t>
            </a:r>
            <a:r>
              <a:rPr lang="ar-SA" sz="3200" dirty="0" smtClean="0">
                <a:solidFill>
                  <a:srgbClr val="7030A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ar-SA" sz="3200" dirty="0" smtClean="0">
                <a:solidFill>
                  <a:srgbClr val="7030A0"/>
                </a:solidFill>
              </a:rPr>
              <a:t>وهو </a:t>
            </a:r>
            <a:r>
              <a:rPr lang="ar-SA" sz="3200" dirty="0">
                <a:solidFill>
                  <a:srgbClr val="7030A0"/>
                </a:solidFill>
              </a:rPr>
              <a:t>من </a:t>
            </a:r>
            <a:r>
              <a:rPr lang="ar-SA" sz="3200" dirty="0" smtClean="0">
                <a:solidFill>
                  <a:srgbClr val="7030A0"/>
                </a:solidFill>
              </a:rPr>
              <a:t>أخطر الأمور على </a:t>
            </a:r>
            <a:r>
              <a:rPr lang="ar-SA" sz="3200" dirty="0">
                <a:solidFill>
                  <a:srgbClr val="7030A0"/>
                </a:solidFill>
              </a:rPr>
              <a:t>مسيرة أي مجتمع ونهضته.</a:t>
            </a:r>
          </a:p>
          <a:p>
            <a:pPr algn="just"/>
            <a:r>
              <a:rPr lang="ar-SA" sz="3200" dirty="0" smtClean="0">
                <a:solidFill>
                  <a:srgbClr val="7030A0"/>
                </a:solidFill>
              </a:rPr>
              <a:t>من مكارم الأخلاق صدق </a:t>
            </a:r>
            <a:r>
              <a:rPr lang="ar-SA" sz="3200" dirty="0">
                <a:solidFill>
                  <a:srgbClr val="7030A0"/>
                </a:solidFill>
              </a:rPr>
              <a:t>الحال والسريرة مع الناس، قال النبي </a:t>
            </a:r>
            <a:r>
              <a:rPr lang="en-US" sz="3000" b="1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/>
              <a:t> </a:t>
            </a:r>
            <a:r>
              <a:rPr lang="ar-SA" sz="3200" dirty="0">
                <a:solidFill>
                  <a:srgbClr val="7030A0"/>
                </a:solidFill>
              </a:rPr>
              <a:t>:"</a:t>
            </a:r>
            <a:r>
              <a:rPr lang="ar-SA" sz="3200" dirty="0"/>
              <a:t> </a:t>
            </a:r>
            <a:r>
              <a:rPr lang="ar-SA" sz="3200" dirty="0">
                <a:solidFill>
                  <a:srgbClr val="FF0000"/>
                </a:solidFill>
              </a:rPr>
              <a:t>تجدون شرَّ الناس ذا الوجهين، الذي يأتي هؤلاء بوجـه وهؤلاء بوجه </a:t>
            </a:r>
            <a:r>
              <a:rPr lang="ar-SA" sz="3200" dirty="0">
                <a:solidFill>
                  <a:srgbClr val="7030A0"/>
                </a:solidFill>
              </a:rPr>
              <a:t>" </a:t>
            </a:r>
            <a:r>
              <a:rPr lang="ar-SA" sz="3200" dirty="0" smtClean="0">
                <a:solidFill>
                  <a:srgbClr val="7030A0"/>
                </a:solidFill>
              </a:rPr>
              <a:t>.</a:t>
            </a:r>
            <a:r>
              <a:rPr lang="ar-SA" sz="3200" dirty="0" smtClean="0"/>
              <a:t> </a:t>
            </a:r>
            <a:endParaRPr lang="ar-SA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0182"/>
            <a:ext cx="2987824" cy="224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98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764704"/>
            <a:ext cx="7632848" cy="546242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ar-SA" sz="1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إن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للصدق ثمرات يسعد بها الفرد والمجتمع، ومن ذلك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راحة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النفس: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وفي الحديث النبوي "</a:t>
            </a:r>
            <a:r>
              <a:rPr lang="ar-SA" sz="3200" dirty="0" smtClean="0">
                <a:solidFill>
                  <a:srgbClr val="FF0000"/>
                </a:solidFill>
              </a:rPr>
              <a:t>الصدق </a:t>
            </a:r>
            <a:r>
              <a:rPr lang="ar-SA" sz="3200" dirty="0">
                <a:solidFill>
                  <a:srgbClr val="FF0000"/>
                </a:solidFill>
              </a:rPr>
              <a:t>طمأنينة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حصول البركة: للحديث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البيِّعان بالخيار ما لم يتفرقا، فإن صدقا وبيَّنا بورك لهما في بيعهما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".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الفوز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برضوان الله ودخول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جنته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ar-SA" sz="3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استقرار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التعامل بين الناس، وكسب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ثقتهم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ar-SA" sz="3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ونحوها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مما يزيد في تقوية الروابط الاجتماعية. </a:t>
            </a:r>
          </a:p>
        </p:txBody>
      </p:sp>
    </p:spTree>
    <p:extLst>
      <p:ext uri="{BB962C8B-B14F-4D97-AF65-F5344CB8AC3E}">
        <p14:creationId xmlns:p14="http://schemas.microsoft.com/office/powerpoint/2010/main" val="299938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836712"/>
            <a:ext cx="7636565" cy="5328592"/>
          </a:xfrm>
        </p:spPr>
        <p:txBody>
          <a:bodyPr/>
          <a:lstStyle/>
          <a:p>
            <a:pPr marL="0" indent="0">
              <a:buNone/>
            </a:pPr>
            <a:r>
              <a:rPr lang="ar-SA" sz="3200" b="1" dirty="0">
                <a:solidFill>
                  <a:schemeClr val="bg2">
                    <a:lumMod val="25000"/>
                  </a:schemeClr>
                </a:solidFill>
              </a:rPr>
              <a:t>ثانياً ـ الحياء: </a:t>
            </a:r>
            <a:endParaRPr lang="ar-SA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ar-SA" sz="3200" b="1" dirty="0">
                <a:solidFill>
                  <a:schemeClr val="bg2">
                    <a:lumMod val="25000"/>
                  </a:schemeClr>
                </a:solidFill>
              </a:rPr>
              <a:t>عرفه الجرجاني بأنه</a:t>
            </a:r>
            <a:r>
              <a:rPr lang="ar-SA" sz="3200" dirty="0">
                <a:solidFill>
                  <a:srgbClr val="00B050"/>
                </a:solidFill>
              </a:rPr>
              <a:t>: انقباض النفس من </a:t>
            </a:r>
            <a:r>
              <a:rPr lang="ar-SA" sz="3200" dirty="0" smtClean="0">
                <a:solidFill>
                  <a:srgbClr val="00B050"/>
                </a:solidFill>
              </a:rPr>
              <a:t>شيء.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b="1" dirty="0">
                <a:solidFill>
                  <a:schemeClr val="bg2">
                    <a:lumMod val="25000"/>
                  </a:schemeClr>
                </a:solidFill>
              </a:rPr>
              <a:t>وهو نوعان</a:t>
            </a:r>
            <a:r>
              <a:rPr lang="ar-SA" sz="3200" dirty="0">
                <a:solidFill>
                  <a:srgbClr val="00B050"/>
                </a:solidFill>
              </a:rPr>
              <a:t>: </a:t>
            </a:r>
            <a:endParaRPr lang="ar-SA" sz="3200" dirty="0" smtClean="0">
              <a:solidFill>
                <a:srgbClr val="00B05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00B050"/>
                </a:solidFill>
              </a:rPr>
              <a:t>نفساني </a:t>
            </a:r>
            <a:r>
              <a:rPr lang="ar-SA" sz="3200" dirty="0">
                <a:solidFill>
                  <a:srgbClr val="00B050"/>
                </a:solidFill>
              </a:rPr>
              <a:t>خلقه الله في عامة الناس، كالحياء من كشف </a:t>
            </a:r>
            <a:r>
              <a:rPr lang="ar-SA" sz="3200" dirty="0" smtClean="0">
                <a:solidFill>
                  <a:srgbClr val="00B050"/>
                </a:solidFill>
              </a:rPr>
              <a:t>العورة.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00B050"/>
                </a:solidFill>
              </a:rPr>
              <a:t> إيماني </a:t>
            </a:r>
            <a:r>
              <a:rPr lang="ar-SA" sz="3200" dirty="0">
                <a:solidFill>
                  <a:srgbClr val="00B050"/>
                </a:solidFill>
              </a:rPr>
              <a:t>يمنع المؤمن من فعل المعاصي خوفاً من الله تعالى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والحياء </a:t>
            </a:r>
            <a:r>
              <a:rPr lang="ar-SA" sz="3200" dirty="0">
                <a:solidFill>
                  <a:srgbClr val="00B050"/>
                </a:solidFill>
              </a:rPr>
              <a:t>غير الخجل المذموم الذي هو ضعف في النفس. </a:t>
            </a:r>
            <a:endParaRPr lang="ar-SA" sz="3200" dirty="0" smtClean="0">
              <a:solidFill>
                <a:srgbClr val="00B05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4703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340768"/>
            <a:ext cx="7560840" cy="4680520"/>
          </a:xfrm>
        </p:spPr>
        <p:txBody>
          <a:bodyPr>
            <a:noAutofit/>
          </a:bodyPr>
          <a:lstStyle/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وقد عدَّ الرسول </a:t>
            </a:r>
            <a:r>
              <a:rPr lang="en-US" sz="3000" b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: " </a:t>
            </a:r>
            <a:r>
              <a:rPr lang="ar-SA" sz="3200" dirty="0">
                <a:solidFill>
                  <a:srgbClr val="FF0000"/>
                </a:solidFill>
              </a:rPr>
              <a:t>الحياء شعبة من الإيمان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  <a:endParaRPr lang="ar-SA" sz="3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وإنه كما يستحيي الإنسان من الخلق، ينبغي أن يستحيي من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الخالق.</a:t>
            </a:r>
            <a:endParaRPr lang="ar-SA" sz="3200" dirty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أما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نقيض الحياء: فهو الوقاحة والبذَاء في القول أو الفعل، وهي من صفات أهل النار: " </a:t>
            </a:r>
            <a:r>
              <a:rPr lang="ar-SA" sz="3200" dirty="0">
                <a:solidFill>
                  <a:srgbClr val="FF0000"/>
                </a:solidFill>
              </a:rPr>
              <a:t>الحياء من الإيمان، والإيمان في الجنـة، والبذاء مـن الجفاء، والجفاء في النار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</a:p>
        </p:txBody>
      </p:sp>
    </p:spTree>
    <p:extLst>
      <p:ext uri="{BB962C8B-B14F-4D97-AF65-F5344CB8AC3E}">
        <p14:creationId xmlns:p14="http://schemas.microsoft.com/office/powerpoint/2010/main" val="2302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704856" cy="56886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   ثالثاً: البشاشة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وطلاقة الوجه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b="1" dirty="0">
                <a:solidFill>
                  <a:srgbClr val="002060"/>
                </a:solidFill>
              </a:rPr>
              <a:t>هي من الصفات التي تدل </a:t>
            </a:r>
            <a:r>
              <a:rPr lang="ar-SA" sz="3200" b="1" dirty="0" smtClean="0">
                <a:solidFill>
                  <a:srgbClr val="002060"/>
                </a:solidFill>
              </a:rPr>
              <a:t>على: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حسن في الخلق، </a:t>
            </a:r>
            <a:r>
              <a:rPr lang="ar-SA" sz="3200" dirty="0">
                <a:solidFill>
                  <a:srgbClr val="00B050"/>
                </a:solidFill>
              </a:rPr>
              <a:t>واعتدال في المزاج</a:t>
            </a:r>
            <a:r>
              <a:rPr lang="ar-SA" sz="3200" dirty="0">
                <a:solidFill>
                  <a:srgbClr val="002060"/>
                </a:solidFill>
              </a:rPr>
              <a:t>،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وسلامة في الصحة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النفسية.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b="1" dirty="0">
                <a:solidFill>
                  <a:srgbClr val="002060"/>
                </a:solidFill>
              </a:rPr>
              <a:t>كما أنها من </a:t>
            </a:r>
            <a:r>
              <a:rPr lang="ar-SA" sz="3200" b="1" dirty="0" smtClean="0">
                <a:solidFill>
                  <a:srgbClr val="002060"/>
                </a:solidFill>
              </a:rPr>
              <a:t>أهم </a:t>
            </a:r>
            <a:r>
              <a:rPr lang="ar-SA" sz="3200" b="1" dirty="0">
                <a:solidFill>
                  <a:srgbClr val="002060"/>
                </a:solidFill>
              </a:rPr>
              <a:t>الأسباب </a:t>
            </a:r>
            <a:r>
              <a:rPr lang="ar-SA" sz="3200" dirty="0">
                <a:solidFill>
                  <a:srgbClr val="002060"/>
                </a:solidFill>
              </a:rPr>
              <a:t>التي تقربك من الناس، </a:t>
            </a:r>
            <a:r>
              <a:rPr lang="ar-SA" sz="3200" dirty="0" err="1" smtClean="0">
                <a:solidFill>
                  <a:srgbClr val="00B050"/>
                </a:solidFill>
              </a:rPr>
              <a:t>وتوثِّقم</a:t>
            </a:r>
            <a:r>
              <a:rPr lang="ar-SA" sz="3200" dirty="0">
                <a:solidFill>
                  <a:srgbClr val="002060"/>
                </a:solidFill>
              </a:rPr>
              <a:t>،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وتكسبك محبتهم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وثقتهم</a:t>
            </a:r>
            <a:r>
              <a:rPr lang="ar-SA" sz="32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وبها يتعاشر أهل الجنة، قال الله تـعـالى</a:t>
            </a:r>
            <a:r>
              <a:rPr lang="ar-SA" sz="3200" dirty="0" smtClean="0">
                <a:solidFill>
                  <a:srgbClr val="002060"/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وُجُوهٌ </a:t>
            </a:r>
            <a:r>
              <a:rPr lang="ar-SA" sz="3200" dirty="0">
                <a:solidFill>
                  <a:srgbClr val="FF0000"/>
                </a:solidFill>
              </a:rPr>
              <a:t>يَوْمَئِذٍ </a:t>
            </a:r>
            <a:r>
              <a:rPr lang="ar-SA" sz="3200" dirty="0" smtClean="0">
                <a:solidFill>
                  <a:srgbClr val="FF0000"/>
                </a:solidFill>
              </a:rPr>
              <a:t>مُّسْفِرَةٌ * ضَاحِكَةٌ </a:t>
            </a:r>
            <a:r>
              <a:rPr lang="ar-SA" sz="3200" dirty="0">
                <a:solidFill>
                  <a:srgbClr val="FF0000"/>
                </a:solidFill>
              </a:rPr>
              <a:t>مُّسْتَبْشِرَةٌ 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(عبس </a:t>
            </a:r>
            <a:r>
              <a:rPr lang="ar-SA" sz="2000" dirty="0">
                <a:solidFill>
                  <a:srgbClr val="002060"/>
                </a:solidFill>
              </a:rPr>
              <a:t>: 38 -</a:t>
            </a:r>
            <a:r>
              <a:rPr lang="ar-SA" sz="2000" dirty="0" smtClean="0">
                <a:solidFill>
                  <a:srgbClr val="002060"/>
                </a:solidFill>
              </a:rPr>
              <a:t>39). </a:t>
            </a: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أما صاحب الوجه </a:t>
            </a:r>
            <a:r>
              <a:rPr lang="ar-SA" sz="3200" dirty="0" smtClean="0">
                <a:solidFill>
                  <a:srgbClr val="002060"/>
                </a:solidFill>
              </a:rPr>
              <a:t>العبوس </a:t>
            </a:r>
            <a:r>
              <a:rPr lang="ar-SA" sz="3200" dirty="0">
                <a:solidFill>
                  <a:srgbClr val="002060"/>
                </a:solidFill>
              </a:rPr>
              <a:t>فغالبا ما يعاني من اضطرابات نفسية، ويعيش في حالة من الاكتئاب </a:t>
            </a:r>
            <a:r>
              <a:rPr lang="ar-SA" sz="3200" dirty="0" smtClean="0">
                <a:solidFill>
                  <a:srgbClr val="002060"/>
                </a:solidFill>
              </a:rPr>
              <a:t>، </a:t>
            </a:r>
            <a:r>
              <a:rPr lang="ar-SA" sz="3200" dirty="0">
                <a:solidFill>
                  <a:srgbClr val="002060"/>
                </a:solidFill>
              </a:rPr>
              <a:t>وهو لا يُبقي له على </a:t>
            </a:r>
            <a:r>
              <a:rPr lang="ar-SA" sz="3200" dirty="0" smtClean="0">
                <a:solidFill>
                  <a:srgbClr val="002060"/>
                </a:solidFill>
              </a:rPr>
              <a:t>صديق.</a:t>
            </a:r>
          </a:p>
        </p:txBody>
      </p:sp>
    </p:spTree>
    <p:extLst>
      <p:ext uri="{BB962C8B-B14F-4D97-AF65-F5344CB8AC3E}">
        <p14:creationId xmlns:p14="http://schemas.microsoft.com/office/powerpoint/2010/main" val="241649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692696"/>
            <a:ext cx="7704856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rgbClr val="00B050"/>
                </a:solidFill>
              </a:rPr>
              <a:t>رابعاً: المداراة </a:t>
            </a:r>
            <a:r>
              <a:rPr lang="ar-SA" sz="3200" b="1" dirty="0">
                <a:solidFill>
                  <a:srgbClr val="00B050"/>
                </a:solidFill>
              </a:rPr>
              <a:t>والتلطُّفُ بالآخرين: </a:t>
            </a:r>
          </a:p>
          <a:p>
            <a:pPr algn="just"/>
            <a:r>
              <a:rPr lang="ar-SA" sz="3200" b="1" dirty="0" smtClean="0">
                <a:solidFill>
                  <a:srgbClr val="002060"/>
                </a:solidFill>
              </a:rPr>
              <a:t>المداراة </a:t>
            </a:r>
            <a:r>
              <a:rPr lang="ar-SA" sz="3200" b="1" dirty="0">
                <a:solidFill>
                  <a:srgbClr val="002060"/>
                </a:solidFill>
              </a:rPr>
              <a:t>هي: </a:t>
            </a:r>
            <a:r>
              <a:rPr lang="ar-SA" sz="3200" dirty="0">
                <a:solidFill>
                  <a:srgbClr val="002060"/>
                </a:solidFill>
              </a:rPr>
              <a:t>التلطف بالإنسان للحد من ضرره، وهي </a:t>
            </a:r>
            <a:r>
              <a:rPr lang="ar-SA" sz="3000" dirty="0">
                <a:solidFill>
                  <a:srgbClr val="002060"/>
                </a:solidFill>
              </a:rPr>
              <a:t>من الدَرْءِ والدفع، أو من المداورة والمجاراة للوصول إلى </a:t>
            </a:r>
            <a:r>
              <a:rPr lang="ar-SA" sz="3000" dirty="0" smtClean="0">
                <a:solidFill>
                  <a:srgbClr val="002060"/>
                </a:solidFill>
              </a:rPr>
              <a:t>الخير.</a:t>
            </a:r>
            <a:endParaRPr lang="ar-SA" sz="3000" dirty="0">
              <a:solidFill>
                <a:srgbClr val="002060"/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002060"/>
                </a:solidFill>
              </a:rPr>
              <a:t>والغاية </a:t>
            </a:r>
            <a:r>
              <a:rPr lang="ar-SA" sz="3200" b="1" dirty="0">
                <a:solidFill>
                  <a:srgbClr val="002060"/>
                </a:solidFill>
              </a:rPr>
              <a:t>منها: </a:t>
            </a:r>
            <a:endParaRPr lang="ar-SA" sz="3200" b="1" dirty="0" smtClean="0">
              <a:solidFill>
                <a:srgbClr val="00206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SA" sz="3000" dirty="0">
                <a:solidFill>
                  <a:srgbClr val="002060"/>
                </a:solidFill>
              </a:rPr>
              <a:t>تجنُّب إثارة الخلاف مع الآخرين للوصول بهم إلى الحق.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002060"/>
                </a:solidFill>
              </a:rPr>
              <a:t>وهي </a:t>
            </a:r>
            <a:r>
              <a:rPr lang="ar-SA" sz="3200" dirty="0">
                <a:solidFill>
                  <a:srgbClr val="002060"/>
                </a:solidFill>
              </a:rPr>
              <a:t>تدل على كمال في العقل وحسن في الخلق، وفي الحديث: </a:t>
            </a:r>
            <a:r>
              <a:rPr lang="ar-SA" sz="3200" dirty="0"/>
              <a:t>" </a:t>
            </a:r>
            <a:r>
              <a:rPr lang="ar-SA" sz="3200" dirty="0">
                <a:solidFill>
                  <a:srgbClr val="FF0000"/>
                </a:solidFill>
              </a:rPr>
              <a:t>إن الله أمرني بمداراة الناس </a:t>
            </a:r>
            <a:r>
              <a:rPr lang="ar-SA" sz="3200" dirty="0"/>
              <a:t>" </a:t>
            </a:r>
            <a:endParaRPr lang="ar-SA" sz="3200" dirty="0" smtClean="0"/>
          </a:p>
          <a:p>
            <a:pPr algn="just">
              <a:buFont typeface="Courier New" pitchFamily="49" charset="0"/>
              <a:buChar char="o"/>
            </a:pP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</a:rPr>
              <a:t>تكون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المداراة ودماثة الخلق والتلطف بالناس، </a:t>
            </a:r>
            <a:r>
              <a:rPr lang="ar-SA" sz="3200" dirty="0">
                <a:solidFill>
                  <a:srgbClr val="002060"/>
                </a:solidFill>
              </a:rPr>
              <a:t>عواملَ جَذْب وكسب للآخرين، تحبب صاحبها إليهم فيثقون به، ويعتمدون عليه، ويرتاحون إليه.</a:t>
            </a:r>
          </a:p>
        </p:txBody>
      </p:sp>
    </p:spTree>
    <p:extLst>
      <p:ext uri="{BB962C8B-B14F-4D97-AF65-F5344CB8AC3E}">
        <p14:creationId xmlns:p14="http://schemas.microsoft.com/office/powerpoint/2010/main" val="73196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632848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ar-SA" sz="32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rgbClr val="002060"/>
                </a:solidFill>
              </a:rPr>
              <a:t>خامساً</a:t>
            </a:r>
            <a:r>
              <a:rPr lang="ar-SA" sz="3200" b="1" dirty="0">
                <a:solidFill>
                  <a:srgbClr val="002060"/>
                </a:solidFill>
              </a:rPr>
              <a:t>: أخلاق أخرى دعا إليها الإسلام وأخلاق حذر منها: </a:t>
            </a:r>
            <a:endParaRPr lang="ar-SA" sz="3200" b="1" dirty="0" smtClean="0">
              <a:solidFill>
                <a:srgbClr val="002060"/>
              </a:solidFill>
            </a:endParaRPr>
          </a:p>
          <a:p>
            <a:pPr algn="just"/>
            <a:r>
              <a:rPr lang="ar-SA" sz="3500" b="1" dirty="0" smtClean="0">
                <a:solidFill>
                  <a:srgbClr val="00B050"/>
                </a:solidFill>
              </a:rPr>
              <a:t>دعا إلى:</a:t>
            </a:r>
            <a:r>
              <a:rPr lang="ar-SA" sz="3500" dirty="0" smtClean="0">
                <a:solidFill>
                  <a:srgbClr val="00B050"/>
                </a:solidFill>
              </a:rPr>
              <a:t> </a:t>
            </a:r>
            <a:r>
              <a:rPr lang="ar-SA" sz="3500" dirty="0">
                <a:solidFill>
                  <a:srgbClr val="00B050"/>
                </a:solidFill>
              </a:rPr>
              <a:t>طيب الكلام، </a:t>
            </a:r>
            <a:r>
              <a:rPr lang="ar-SA" sz="3500" dirty="0" smtClean="0">
                <a:solidFill>
                  <a:srgbClr val="00B050"/>
                </a:solidFill>
              </a:rPr>
              <a:t>والتواضع، </a:t>
            </a:r>
            <a:r>
              <a:rPr lang="ar-SA" sz="3500" dirty="0">
                <a:solidFill>
                  <a:srgbClr val="00B050"/>
                </a:solidFill>
              </a:rPr>
              <a:t>والإيثار، ومواساة الآخرين، وتركُ المراء والجدالِ، والقناعةُ، وبذلُ الجاه والمعروف للآخرين، وإغاثة </a:t>
            </a:r>
            <a:r>
              <a:rPr lang="ar-SA" sz="3500" dirty="0" smtClean="0">
                <a:solidFill>
                  <a:srgbClr val="00B050"/>
                </a:solidFill>
              </a:rPr>
              <a:t>الملهوف... </a:t>
            </a:r>
            <a:endParaRPr lang="ar-SA" sz="3500" dirty="0">
              <a:solidFill>
                <a:srgbClr val="00B050"/>
              </a:solidFill>
            </a:endParaRPr>
          </a:p>
          <a:p>
            <a:pPr algn="just"/>
            <a:r>
              <a:rPr lang="ar-SA" sz="3500" b="1" dirty="0" smtClean="0">
                <a:solidFill>
                  <a:srgbClr val="C00000"/>
                </a:solidFill>
              </a:rPr>
              <a:t>حذر </a:t>
            </a:r>
            <a:r>
              <a:rPr lang="ar-SA" sz="3500" b="1" dirty="0">
                <a:solidFill>
                  <a:srgbClr val="C00000"/>
                </a:solidFill>
              </a:rPr>
              <a:t>الإسلام </a:t>
            </a:r>
            <a:r>
              <a:rPr lang="ar-SA" sz="3500" b="1" dirty="0" smtClean="0">
                <a:solidFill>
                  <a:srgbClr val="C00000"/>
                </a:solidFill>
              </a:rPr>
              <a:t>ونهى: </a:t>
            </a:r>
            <a:r>
              <a:rPr lang="ar-SA" sz="3500" dirty="0">
                <a:solidFill>
                  <a:srgbClr val="C00000"/>
                </a:solidFill>
              </a:rPr>
              <a:t>عن كل خلق لئيم سيئ، يسخط الله تعالى، ويجلب الشرور والآثام على صاحبه، ويضر </a:t>
            </a:r>
            <a:r>
              <a:rPr lang="ar-SA" sz="3500" dirty="0" smtClean="0">
                <a:solidFill>
                  <a:srgbClr val="C00000"/>
                </a:solidFill>
              </a:rPr>
              <a:t>بالمجتمع، ويفقده </a:t>
            </a:r>
            <a:r>
              <a:rPr lang="ar-SA" sz="3500" dirty="0">
                <a:solidFill>
                  <a:srgbClr val="C00000"/>
                </a:solidFill>
              </a:rPr>
              <a:t>الأمان </a:t>
            </a:r>
            <a:r>
              <a:rPr lang="ar-SA" sz="3500" dirty="0" smtClean="0">
                <a:solidFill>
                  <a:srgbClr val="C00000"/>
                </a:solidFill>
              </a:rPr>
              <a:t>والاستقرار ، ويفسد </a:t>
            </a:r>
            <a:r>
              <a:rPr lang="ar-SA" sz="3500" dirty="0">
                <a:solidFill>
                  <a:srgbClr val="C00000"/>
                </a:solidFill>
              </a:rPr>
              <a:t>الحياة :</a:t>
            </a:r>
            <a:r>
              <a:rPr lang="ar-SA" sz="3500" dirty="0" smtClean="0">
                <a:solidFill>
                  <a:srgbClr val="C00000"/>
                </a:solidFill>
              </a:rPr>
              <a:t>السرقة.</a:t>
            </a:r>
          </a:p>
          <a:p>
            <a:pPr algn="just"/>
            <a:r>
              <a:rPr lang="ar-SA" sz="3500" dirty="0" smtClean="0"/>
              <a:t> </a:t>
            </a:r>
            <a:r>
              <a:rPr lang="ar-SA" sz="3500" dirty="0" smtClean="0">
                <a:solidFill>
                  <a:srgbClr val="002060"/>
                </a:solidFill>
              </a:rPr>
              <a:t>والأصل </a:t>
            </a:r>
            <a:r>
              <a:rPr lang="ar-SA" sz="3500" dirty="0">
                <a:solidFill>
                  <a:srgbClr val="002060"/>
                </a:solidFill>
              </a:rPr>
              <a:t>في عموم ما سبق من الأخلاق الحسنة وضدها قول الله </a:t>
            </a:r>
            <a:r>
              <a:rPr lang="ar-SA" sz="3500" dirty="0" smtClean="0">
                <a:solidFill>
                  <a:srgbClr val="002060"/>
                </a:solidFill>
              </a:rPr>
              <a:t>تـعـالى: (</a:t>
            </a:r>
            <a:r>
              <a:rPr lang="ar-SA" sz="3500" dirty="0" smtClean="0">
                <a:solidFill>
                  <a:srgbClr val="FF0000"/>
                </a:solidFill>
              </a:rPr>
              <a:t>إِنَّ </a:t>
            </a:r>
            <a:r>
              <a:rPr lang="ar-SA" sz="3500" dirty="0">
                <a:solidFill>
                  <a:srgbClr val="FF0000"/>
                </a:solidFill>
              </a:rPr>
              <a:t>اللَّهَ يَأْمُرُ بِالْعَدْلِ وَالإحْسَانِ </a:t>
            </a:r>
            <a:r>
              <a:rPr lang="ar-SA" sz="3500" dirty="0" err="1">
                <a:solidFill>
                  <a:srgbClr val="FF0000"/>
                </a:solidFill>
              </a:rPr>
              <a:t>وَإِيتَآءِ</a:t>
            </a:r>
            <a:r>
              <a:rPr lang="ar-SA" sz="3500" dirty="0">
                <a:solidFill>
                  <a:srgbClr val="FF0000"/>
                </a:solidFill>
              </a:rPr>
              <a:t> ذِي الْقُرْبَى وَيَنْهَى عَنِ الْفَحْشَاءِ وَالْمُنْكَرِ وَالْبَغْيِ يَعِظُكُمْ </a:t>
            </a:r>
            <a:r>
              <a:rPr lang="ar-SA" sz="3500" dirty="0" smtClean="0">
                <a:solidFill>
                  <a:srgbClr val="FF0000"/>
                </a:solidFill>
              </a:rPr>
              <a:t>لَعَلَّكُمْ تَذَكَّرُونَ</a:t>
            </a:r>
            <a:r>
              <a:rPr lang="ar-SA" sz="3500" dirty="0" smtClean="0">
                <a:solidFill>
                  <a:srgbClr val="002060"/>
                </a:solidFill>
              </a:rPr>
              <a:t>) </a:t>
            </a:r>
            <a:r>
              <a:rPr lang="ar-SA" sz="2600" dirty="0" smtClean="0">
                <a:solidFill>
                  <a:srgbClr val="002060"/>
                </a:solidFill>
              </a:rPr>
              <a:t>(النحل </a:t>
            </a:r>
            <a:r>
              <a:rPr lang="ar-SA" sz="2600" dirty="0">
                <a:solidFill>
                  <a:srgbClr val="002060"/>
                </a:solidFill>
              </a:rPr>
              <a:t>: </a:t>
            </a:r>
            <a:r>
              <a:rPr lang="ar-SA" sz="2600" dirty="0" smtClean="0">
                <a:solidFill>
                  <a:srgbClr val="002060"/>
                </a:solidFill>
              </a:rPr>
              <a:t>90) </a:t>
            </a:r>
            <a:r>
              <a:rPr lang="ar-SA" sz="35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603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560840" cy="1202485"/>
          </a:xfrm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السبب الخامس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</a:rPr>
              <a:t>تشريع الإسلام للتكافل الاجتماعي </a:t>
            </a:r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تقوية للروابط</a:t>
            </a: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916832"/>
            <a:ext cx="7632848" cy="43924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انفرد الإسلام </a:t>
            </a:r>
            <a:r>
              <a:rPr lang="ar-SA" sz="3200" dirty="0">
                <a:solidFill>
                  <a:srgbClr val="00B050"/>
                </a:solidFill>
              </a:rPr>
              <a:t>عن غيره </a:t>
            </a:r>
            <a:r>
              <a:rPr lang="ar-SA" sz="3200" dirty="0" smtClean="0">
                <a:solidFill>
                  <a:srgbClr val="00B050"/>
                </a:solidFill>
              </a:rPr>
              <a:t>في بعض النظم: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dirty="0">
                <a:solidFill>
                  <a:srgbClr val="00B050"/>
                </a:solidFill>
              </a:rPr>
              <a:t>أنه حفظ للفرد حقه في العمل </a:t>
            </a:r>
            <a:r>
              <a:rPr lang="ar-SA" sz="3200" dirty="0" smtClean="0">
                <a:solidFill>
                  <a:srgbClr val="00B050"/>
                </a:solidFill>
              </a:rPr>
              <a:t>والكسب.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حفظ </a:t>
            </a:r>
            <a:r>
              <a:rPr lang="ar-SA" sz="3200" dirty="0">
                <a:solidFill>
                  <a:srgbClr val="00B050"/>
                </a:solidFill>
              </a:rPr>
              <a:t>للمجتمع حقه على الفرد في المعونة </a:t>
            </a:r>
            <a:r>
              <a:rPr lang="ar-SA" sz="3200" dirty="0" smtClean="0">
                <a:solidFill>
                  <a:srgbClr val="00B050"/>
                </a:solidFill>
              </a:rPr>
              <a:t>والتضامن.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dirty="0">
                <a:solidFill>
                  <a:srgbClr val="00B050"/>
                </a:solidFill>
              </a:rPr>
              <a:t>لذا دعا إلى الكسب، </a:t>
            </a:r>
            <a:r>
              <a:rPr lang="ar-SA" sz="3200" dirty="0" smtClean="0">
                <a:solidFill>
                  <a:srgbClr val="00B050"/>
                </a:solidFill>
              </a:rPr>
              <a:t>وفي </a:t>
            </a:r>
            <a:r>
              <a:rPr lang="ar-SA" sz="3200" dirty="0">
                <a:solidFill>
                  <a:srgbClr val="00B050"/>
                </a:solidFill>
              </a:rPr>
              <a:t>الحديث الشريف: " </a:t>
            </a:r>
            <a:r>
              <a:rPr lang="ar-SA" sz="3200" dirty="0">
                <a:solidFill>
                  <a:srgbClr val="FF0000"/>
                </a:solidFill>
              </a:rPr>
              <a:t>إن الله يحب المؤمن المحترف</a:t>
            </a:r>
            <a:r>
              <a:rPr lang="ar-SA" sz="3200" dirty="0">
                <a:solidFill>
                  <a:srgbClr val="00B050"/>
                </a:solidFill>
              </a:rPr>
              <a:t> " </a:t>
            </a:r>
            <a:endParaRPr lang="ar-SA" sz="3200" dirty="0" smtClean="0">
              <a:solidFill>
                <a:srgbClr val="00B050"/>
              </a:solidFill>
            </a:endParaRPr>
          </a:p>
          <a:p>
            <a:pPr algn="just"/>
            <a:r>
              <a:rPr lang="ar-SA" sz="3200" dirty="0">
                <a:solidFill>
                  <a:srgbClr val="00B050"/>
                </a:solidFill>
              </a:rPr>
              <a:t>أما العاجزون الذين لا يستطيعون العمل </a:t>
            </a:r>
            <a:r>
              <a:rPr lang="ar-SA" sz="3200" dirty="0" smtClean="0">
                <a:solidFill>
                  <a:srgbClr val="00B050"/>
                </a:solidFill>
              </a:rPr>
              <a:t>أو </a:t>
            </a:r>
            <a:r>
              <a:rPr lang="ar-SA" sz="3200" dirty="0">
                <a:solidFill>
                  <a:srgbClr val="00B050"/>
                </a:solidFill>
              </a:rPr>
              <a:t>لا يكفيهم دخلهم لتحقيق معيشة لائقة </a:t>
            </a:r>
            <a:r>
              <a:rPr lang="ar-SA" sz="3200" dirty="0" smtClean="0">
                <a:solidFill>
                  <a:srgbClr val="00B050"/>
                </a:solidFill>
              </a:rPr>
              <a:t>بهم شرع </a:t>
            </a:r>
            <a:r>
              <a:rPr lang="ar-SA" sz="3200" dirty="0">
                <a:solidFill>
                  <a:srgbClr val="00B050"/>
                </a:solidFill>
              </a:rPr>
              <a:t>لهم </a:t>
            </a:r>
            <a:r>
              <a:rPr lang="ar-SA" sz="3200" dirty="0" smtClean="0">
                <a:solidFill>
                  <a:srgbClr val="00B050"/>
                </a:solidFill>
              </a:rPr>
              <a:t>الإسلام العديد </a:t>
            </a:r>
            <a:r>
              <a:rPr lang="ar-SA" sz="3200" dirty="0">
                <a:solidFill>
                  <a:srgbClr val="00B050"/>
                </a:solidFill>
              </a:rPr>
              <a:t>من التدابير الحاسمة في التكافل الاجتماعي لرعايتهم والنهوض </a:t>
            </a:r>
            <a:r>
              <a:rPr lang="ar-SA" sz="3200" dirty="0" smtClean="0">
                <a:solidFill>
                  <a:srgbClr val="00B050"/>
                </a:solidFill>
              </a:rPr>
              <a:t>بهم، </a:t>
            </a:r>
            <a:r>
              <a:rPr lang="ar-SA" sz="3200" dirty="0">
                <a:solidFill>
                  <a:srgbClr val="00B050"/>
                </a:solidFill>
              </a:rPr>
              <a:t>وبيان هذا فيما يلي: </a:t>
            </a:r>
          </a:p>
        </p:txBody>
      </p:sp>
    </p:spTree>
    <p:extLst>
      <p:ext uri="{BB962C8B-B14F-4D97-AF65-F5344CB8AC3E}">
        <p14:creationId xmlns:p14="http://schemas.microsoft.com/office/powerpoint/2010/main" val="70283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704856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أولاً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: تشريع فريضة الزكاة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ar-SA" sz="800" dirty="0">
              <a:solidFill>
                <a:srgbClr val="002060"/>
              </a:solidFill>
            </a:endParaRPr>
          </a:p>
          <a:p>
            <a:r>
              <a:rPr lang="ar-SA" sz="3200" dirty="0" smtClean="0">
                <a:solidFill>
                  <a:srgbClr val="002060"/>
                </a:solidFill>
              </a:rPr>
              <a:t>الزكاة</a:t>
            </a:r>
            <a:r>
              <a:rPr lang="ar-SA" sz="3200" dirty="0">
                <a:solidFill>
                  <a:srgbClr val="002060"/>
                </a:solidFill>
              </a:rPr>
              <a:t>: إعطاء نسبة مخصوصة </a:t>
            </a:r>
            <a:r>
              <a:rPr lang="ar-SA" sz="3200" dirty="0" smtClean="0">
                <a:solidFill>
                  <a:srgbClr val="002060"/>
                </a:solidFill>
              </a:rPr>
              <a:t>لمستحقها، من </a:t>
            </a:r>
            <a:r>
              <a:rPr lang="ar-SA" sz="3200" dirty="0">
                <a:solidFill>
                  <a:srgbClr val="002060"/>
                </a:solidFill>
              </a:rPr>
              <a:t>مال نامٍ أو قابل للنماء، إذا بلغ  نصاباً وحال </a:t>
            </a:r>
            <a:r>
              <a:rPr lang="ar-SA" sz="3200" dirty="0" smtClean="0">
                <a:solidFill>
                  <a:srgbClr val="002060"/>
                </a:solidFill>
              </a:rPr>
              <a:t>عليه الحول</a:t>
            </a:r>
            <a:r>
              <a:rPr lang="ar-SA" sz="3200" dirty="0">
                <a:solidFill>
                  <a:srgbClr val="002060"/>
                </a:solidFill>
              </a:rPr>
              <a:t>.</a:t>
            </a:r>
            <a:endParaRPr lang="ar-SA" sz="3200" dirty="0" smtClean="0">
              <a:solidFill>
                <a:srgbClr val="002060"/>
              </a:solidFill>
            </a:endParaRPr>
          </a:p>
          <a:p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وهي من فروض </a:t>
            </a:r>
            <a:r>
              <a:rPr lang="ar-SA" sz="3200" dirty="0" smtClean="0">
                <a:solidFill>
                  <a:srgbClr val="002060"/>
                </a:solidFill>
              </a:rPr>
              <a:t>الإسلام.</a:t>
            </a:r>
          </a:p>
          <a:p>
            <a:r>
              <a:rPr lang="ar-SA" sz="3200" dirty="0">
                <a:solidFill>
                  <a:srgbClr val="002060"/>
                </a:solidFill>
              </a:rPr>
              <a:t>ليست على سبيل المنحة والمنة. </a:t>
            </a:r>
            <a:r>
              <a:rPr lang="ar-SA" sz="3200" dirty="0" smtClean="0">
                <a:solidFill>
                  <a:srgbClr val="002060"/>
                </a:solidFill>
              </a:rPr>
              <a:t>قال الله تعالى:(</a:t>
            </a:r>
            <a:r>
              <a:rPr lang="ar-SA" sz="3200" dirty="0" smtClean="0">
                <a:solidFill>
                  <a:srgbClr val="FF0000"/>
                </a:solidFill>
              </a:rPr>
              <a:t>وَالَّذِينَ </a:t>
            </a:r>
            <a:r>
              <a:rPr lang="ar-SA" sz="3200" dirty="0">
                <a:solidFill>
                  <a:srgbClr val="FF0000"/>
                </a:solidFill>
              </a:rPr>
              <a:t>فِي أَمْوَالِهِمْ حَقٌّ مَّعْلُومٌ </a:t>
            </a:r>
            <a:r>
              <a:rPr lang="ar-SA" sz="3200" dirty="0" smtClean="0">
                <a:solidFill>
                  <a:srgbClr val="FF0000"/>
                </a:solidFill>
              </a:rPr>
              <a:t>* </a:t>
            </a:r>
            <a:r>
              <a:rPr lang="ar-SA" sz="3200" dirty="0">
                <a:solidFill>
                  <a:srgbClr val="FF0000"/>
                </a:solidFill>
              </a:rPr>
              <a:t>لِّلسَّآئِلِ </a:t>
            </a:r>
            <a:r>
              <a:rPr lang="ar-SA" sz="3200" dirty="0" smtClean="0">
                <a:solidFill>
                  <a:srgbClr val="FF0000"/>
                </a:solidFill>
              </a:rPr>
              <a:t>وَالْمَحْرُوم</a:t>
            </a:r>
            <a:r>
              <a:rPr lang="ar-SA" sz="3200" dirty="0" smtClean="0">
                <a:solidFill>
                  <a:srgbClr val="002060"/>
                </a:solidFill>
              </a:rPr>
              <a:t>ِ)</a:t>
            </a:r>
            <a:r>
              <a:rPr lang="ar-SA" sz="2000" dirty="0" smtClean="0">
                <a:solidFill>
                  <a:srgbClr val="002060"/>
                </a:solidFill>
              </a:rPr>
              <a:t>(المعارج:24 </a:t>
            </a:r>
            <a:r>
              <a:rPr lang="ar-SA" sz="2000" dirty="0">
                <a:solidFill>
                  <a:srgbClr val="002060"/>
                </a:solidFill>
              </a:rPr>
              <a:t>– </a:t>
            </a:r>
            <a:r>
              <a:rPr lang="ar-SA" sz="2000" dirty="0" smtClean="0">
                <a:solidFill>
                  <a:srgbClr val="002060"/>
                </a:solidFill>
              </a:rPr>
              <a:t>2). </a:t>
            </a:r>
            <a:endParaRPr lang="ar-SA" sz="20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" y="116631"/>
            <a:ext cx="2627313" cy="175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89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560840" cy="5616624"/>
          </a:xfrm>
        </p:spPr>
        <p:txBody>
          <a:bodyPr>
            <a:normAutofit/>
          </a:bodyPr>
          <a:lstStyle/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ومن </a:t>
            </a:r>
            <a:r>
              <a:rPr lang="ar-SA" sz="3200" b="1" dirty="0">
                <a:solidFill>
                  <a:srgbClr val="7030A0"/>
                </a:solidFill>
              </a:rPr>
              <a:t>أهدافها وغاياتها</a:t>
            </a:r>
            <a:r>
              <a:rPr lang="ar-SA" sz="3200" b="1" dirty="0" smtClean="0">
                <a:solidFill>
                  <a:srgbClr val="7030A0"/>
                </a:solidFill>
              </a:rPr>
              <a:t>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5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طاعة الله تعالى و تنفيذ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أوامره.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وتطهيرُ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المال مما داخَلَه بغير حق بدون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علمه.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تطهيرُ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نفس الغني من الشح والبخل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تطهيرُ </a:t>
            </a:r>
            <a:r>
              <a:rPr lang="ar-SA" sz="2800" dirty="0">
                <a:solidFill>
                  <a:schemeClr val="accent4">
                    <a:lumMod val="50000"/>
                  </a:schemeClr>
                </a:solidFill>
              </a:rPr>
              <a:t>نفس الفقير من الحسد والتطلع إلى ما في أيدي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الناس.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إقامة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المصالح العامة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للمسلمين.</a:t>
            </a: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الزكاة </a:t>
            </a:r>
            <a:r>
              <a:rPr lang="ar-SA" sz="3200" b="1" dirty="0">
                <a:solidFill>
                  <a:srgbClr val="7030A0"/>
                </a:solidFill>
              </a:rPr>
              <a:t>تحد من انتشار الجرائم وخاصة الجرائم المالية؛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لأنها توفر سيولة كريمة بين أيدي الفقراء والمحرومين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، قال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الله تعالى: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ar-SA" sz="3200" dirty="0" smtClean="0">
                <a:solidFill>
                  <a:srgbClr val="FF0000"/>
                </a:solidFill>
              </a:rPr>
              <a:t>خُذْ </a:t>
            </a:r>
            <a:r>
              <a:rPr lang="ar-SA" sz="3200" dirty="0">
                <a:solidFill>
                  <a:srgbClr val="FF0000"/>
                </a:solidFill>
              </a:rPr>
              <a:t>مِنْ أَمْوَالِهِمْ صَدَقَةً تُطَهِّرُهُمْ وَتُزَكِّيهِمْ بِهَا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(التوبة </a:t>
            </a:r>
            <a:r>
              <a:rPr lang="ar-SA" sz="20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103).</a:t>
            </a:r>
            <a:endParaRPr lang="ar-SA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4436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196752"/>
            <a:ext cx="7632848" cy="4896544"/>
          </a:xfrm>
        </p:spPr>
        <p:txBody>
          <a:bodyPr>
            <a:normAutofit/>
          </a:bodyPr>
          <a:lstStyle/>
          <a:p>
            <a:pPr algn="just"/>
            <a:r>
              <a:rPr lang="ar-SA" sz="3200" b="1" dirty="0">
                <a:solidFill>
                  <a:srgbClr val="002060"/>
                </a:solidFill>
              </a:rPr>
              <a:t>والزكاة </a:t>
            </a:r>
            <a:r>
              <a:rPr lang="ar-SA" sz="3200" b="1" dirty="0" smtClean="0">
                <a:solidFill>
                  <a:srgbClr val="002060"/>
                </a:solidFill>
              </a:rPr>
              <a:t>وسيلة </a:t>
            </a:r>
            <a:r>
              <a:rPr lang="ar-SA" sz="3200" b="1" dirty="0">
                <a:solidFill>
                  <a:srgbClr val="002060"/>
                </a:solidFill>
              </a:rPr>
              <a:t>من وسائل تقوية الروابط </a:t>
            </a:r>
            <a:r>
              <a:rPr lang="ar-SA" sz="3200" b="1" dirty="0" smtClean="0">
                <a:solidFill>
                  <a:srgbClr val="002060"/>
                </a:solidFill>
              </a:rPr>
              <a:t>الاجتماعية: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تُذهِب الغِلَّ والطمع من نفوس الذين لا يملكون ما يكفيهم تجاه الذين يملكون </a:t>
            </a:r>
            <a:r>
              <a:rPr lang="ar-SA" sz="3200" dirty="0" smtClean="0">
                <a:solidFill>
                  <a:srgbClr val="002060"/>
                </a:solidFill>
              </a:rPr>
              <a:t>ويتنعمون.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وتحقق التوازن الاقتصادي النسبي حال صرف بعضِ أموال أغنياء الأمة إلى الأمة </a:t>
            </a:r>
            <a:r>
              <a:rPr lang="ar-SA" sz="3200" dirty="0" smtClean="0">
                <a:solidFill>
                  <a:srgbClr val="002060"/>
                </a:solidFill>
              </a:rPr>
              <a:t>نفسها. قال تعالى:(</a:t>
            </a:r>
            <a:r>
              <a:rPr lang="ar-SA" sz="3200" dirty="0" smtClean="0">
                <a:solidFill>
                  <a:srgbClr val="FF0000"/>
                </a:solidFill>
              </a:rPr>
              <a:t>وَآتُوهُمْ </a:t>
            </a:r>
            <a:r>
              <a:rPr lang="ar-SA" sz="3200" dirty="0">
                <a:solidFill>
                  <a:srgbClr val="FF0000"/>
                </a:solidFill>
              </a:rPr>
              <a:t>مِّن مَّالِ اللَّهِ الَّذِي </a:t>
            </a:r>
            <a:r>
              <a:rPr lang="ar-SA" sz="3200" dirty="0" smtClean="0">
                <a:solidFill>
                  <a:srgbClr val="FF0000"/>
                </a:solidFill>
              </a:rPr>
              <a:t>آتَاكُمْ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(النور </a:t>
            </a:r>
            <a:r>
              <a:rPr lang="ar-SA" sz="2000" dirty="0">
                <a:solidFill>
                  <a:srgbClr val="002060"/>
                </a:solidFill>
              </a:rPr>
              <a:t>: </a:t>
            </a:r>
            <a:r>
              <a:rPr lang="ar-SA" sz="2000" dirty="0" smtClean="0">
                <a:solidFill>
                  <a:srgbClr val="002060"/>
                </a:solidFill>
              </a:rPr>
              <a:t>33). </a:t>
            </a: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أن عمر بن الخطاب </a:t>
            </a:r>
            <a:r>
              <a:rPr lang="en-US" sz="3200" dirty="0">
                <a:solidFill>
                  <a:srgbClr val="002060"/>
                </a:solidFill>
                <a:sym typeface="AGA Arabesque"/>
              </a:rPr>
              <a:t></a:t>
            </a:r>
            <a:r>
              <a:rPr lang="ar-SA" sz="3200" dirty="0">
                <a:solidFill>
                  <a:srgbClr val="002060"/>
                </a:solidFill>
              </a:rPr>
              <a:t>، وكان </a:t>
            </a:r>
            <a:r>
              <a:rPr lang="ar-SA" sz="3200" dirty="0" smtClean="0">
                <a:solidFill>
                  <a:srgbClr val="002060"/>
                </a:solidFill>
              </a:rPr>
              <a:t>يقول:(</a:t>
            </a:r>
            <a:r>
              <a:rPr lang="ar-SA" sz="3200" dirty="0" smtClean="0">
                <a:solidFill>
                  <a:srgbClr val="FF0000"/>
                </a:solidFill>
              </a:rPr>
              <a:t>إذا </a:t>
            </a:r>
            <a:r>
              <a:rPr lang="ar-SA" sz="3200" dirty="0">
                <a:solidFill>
                  <a:srgbClr val="FF0000"/>
                </a:solidFill>
              </a:rPr>
              <a:t>أعطيتم </a:t>
            </a:r>
            <a:r>
              <a:rPr lang="ar-SA" sz="3200" dirty="0" smtClean="0">
                <a:solidFill>
                  <a:srgbClr val="FF0000"/>
                </a:solidFill>
              </a:rPr>
              <a:t>فأغنوا</a:t>
            </a:r>
            <a:r>
              <a:rPr lang="ar-SA" sz="3200" dirty="0" smtClean="0">
                <a:solidFill>
                  <a:srgbClr val="002060"/>
                </a:solidFill>
              </a:rPr>
              <a:t>)</a:t>
            </a:r>
            <a:endParaRPr lang="ar-S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56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764704"/>
            <a:ext cx="7632848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ثانياً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: تشريع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زكاة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الفطر: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هي واجبة على كل مسلم، ذكر أو أنثى، صغير أو كبير، عنده قوتُ يوم العيد، قال الله تعالى</a:t>
            </a:r>
            <a:r>
              <a:rPr lang="ar-SA" sz="3200" dirty="0" smtClean="0">
                <a:solidFill>
                  <a:srgbClr val="002060"/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قَدْ </a:t>
            </a:r>
            <a:r>
              <a:rPr lang="ar-SA" sz="3200" dirty="0">
                <a:solidFill>
                  <a:srgbClr val="FF0000"/>
                </a:solidFill>
              </a:rPr>
              <a:t>أَفْلَحَ مَن </a:t>
            </a:r>
            <a:r>
              <a:rPr lang="ar-SA" sz="3200" dirty="0" smtClean="0">
                <a:solidFill>
                  <a:srgbClr val="FF0000"/>
                </a:solidFill>
              </a:rPr>
              <a:t>تَزَكَّى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(الأعلى</a:t>
            </a:r>
            <a:r>
              <a:rPr lang="ar-SA" sz="2000" dirty="0">
                <a:solidFill>
                  <a:srgbClr val="002060"/>
                </a:solidFill>
              </a:rPr>
              <a:t>: </a:t>
            </a:r>
            <a:r>
              <a:rPr lang="ar-SA" sz="2000" dirty="0" smtClean="0">
                <a:solidFill>
                  <a:srgbClr val="002060"/>
                </a:solidFill>
              </a:rPr>
              <a:t>14) </a:t>
            </a:r>
            <a:r>
              <a:rPr lang="ar-SA" sz="3200" dirty="0" smtClean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75000"/>
                  </a:schemeClr>
                </a:solidFill>
              </a:rPr>
              <a:t>ما حكمة مشروعية زكاة الفطر؟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>
                <a:solidFill>
                  <a:srgbClr val="002060"/>
                </a:solidFill>
              </a:rPr>
              <a:t>شُرِعت طهرة </a:t>
            </a:r>
            <a:r>
              <a:rPr lang="ar-SA" sz="3200" dirty="0" smtClean="0">
                <a:solidFill>
                  <a:srgbClr val="002060"/>
                </a:solidFill>
              </a:rPr>
              <a:t>للصائم.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>
                <a:solidFill>
                  <a:srgbClr val="002060"/>
                </a:solidFill>
              </a:rPr>
              <a:t>سدا لحاجة المحتاجين ومعونة </a:t>
            </a:r>
            <a:r>
              <a:rPr lang="ar-SA" sz="3200" dirty="0" smtClean="0">
                <a:solidFill>
                  <a:srgbClr val="002060"/>
                </a:solidFill>
              </a:rPr>
              <a:t>لهم.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هي الوسيلة </a:t>
            </a:r>
            <a:r>
              <a:rPr lang="ar-SA" sz="3200" dirty="0">
                <a:solidFill>
                  <a:srgbClr val="002060"/>
                </a:solidFill>
              </a:rPr>
              <a:t>من التكافل الاجتماعي تلزم مئات </a:t>
            </a:r>
            <a:r>
              <a:rPr lang="ar-SA" sz="3200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30" y="620688"/>
            <a:ext cx="309634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9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92696"/>
            <a:ext cx="7632848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ثالثاً: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تشريع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النفقات الواجبة: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النوع الأول: النفقة على الزوجة: </a:t>
            </a:r>
            <a:endParaRPr lang="ar-SA" sz="3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هي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واجبة بالاحتباس لا بالفقر، قال الله تعالى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:(و</a:t>
            </a:r>
            <a:r>
              <a:rPr lang="ar-SA" sz="3200" dirty="0" smtClean="0">
                <a:solidFill>
                  <a:srgbClr val="FF0000"/>
                </a:solidFill>
              </a:rPr>
              <a:t>َعلَى </a:t>
            </a:r>
            <a:r>
              <a:rPr lang="ar-SA" sz="3200" dirty="0">
                <a:solidFill>
                  <a:srgbClr val="FF0000"/>
                </a:solidFill>
              </a:rPr>
              <a:t>الْمَوْلُودِ لَهُ رِزْقُهُنَّ وَكِسْوَتُهُنَّ </a:t>
            </a:r>
            <a:r>
              <a:rPr lang="ar-SA" sz="3200" dirty="0" smtClean="0">
                <a:solidFill>
                  <a:srgbClr val="FF0000"/>
                </a:solidFill>
              </a:rPr>
              <a:t>بِالْمَعْرُوفِ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(البقرة 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233).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لأن الزوجة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تفرِّغ أوقاتها، وتحتبس نفسها للقيام بشؤون الزوج والأولاد ورعاية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البيت والأسرة.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وتهيئة المناخ المناسب لحياة سعيدة وهانئة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وكل هذا مما يقوي الروابط الاجتماعية ويحقق التكافل الأسري.</a:t>
            </a:r>
          </a:p>
        </p:txBody>
      </p:sp>
    </p:spTree>
    <p:extLst>
      <p:ext uri="{BB962C8B-B14F-4D97-AF65-F5344CB8AC3E}">
        <p14:creationId xmlns:p14="http://schemas.microsoft.com/office/powerpoint/2010/main" val="57186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836712"/>
            <a:ext cx="7632848" cy="5400600"/>
          </a:xfrm>
        </p:spPr>
        <p:txBody>
          <a:bodyPr/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الثاني: النفقة على الأقارب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هي واجبة على الرجل الموسر لوالديه وأولاده وأقربائه المحتاجين، والأصل في ذلك قوله تعالى: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ar-SA" sz="3200" dirty="0" smtClean="0">
                <a:solidFill>
                  <a:srgbClr val="FF0000"/>
                </a:solidFill>
              </a:rPr>
              <a:t>وَقَضَى </a:t>
            </a:r>
            <a:r>
              <a:rPr lang="ar-SA" sz="3200" dirty="0">
                <a:solidFill>
                  <a:srgbClr val="FF0000"/>
                </a:solidFill>
              </a:rPr>
              <a:t>رَبُّكَ أَلاَّ تَعْبُدُواْ إِلاَّ إِيَّاهُ وَبِالْوَالِدَيْنِ </a:t>
            </a:r>
            <a:r>
              <a:rPr lang="ar-SA" sz="3200" dirty="0" smtClean="0">
                <a:solidFill>
                  <a:srgbClr val="FF0000"/>
                </a:solidFill>
              </a:rPr>
              <a:t>إِحْسَاناً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(الإسراء 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23).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وقوله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لزوجة أبي سفيان: "</a:t>
            </a:r>
            <a:r>
              <a:rPr lang="ar-SA" sz="3200" dirty="0">
                <a:solidFill>
                  <a:srgbClr val="FF0000"/>
                </a:solidFill>
              </a:rPr>
              <a:t>خذي ـ أي من مال زوجك ـ ما يكفيك وولدَك بالمعروف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"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وفي مذهب الحنابلة: تجب النفقة على الرجل الموسر لأقربائه الفقراء من ذوي الفروض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والعصبات.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لأن </a:t>
            </a: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من المقرر في الإسلام: </a:t>
            </a:r>
            <a:r>
              <a:rPr lang="ar-SA" sz="2800" dirty="0">
                <a:solidFill>
                  <a:srgbClr val="FF0000"/>
                </a:solidFill>
              </a:rPr>
              <a:t>أن الغُرْم </a:t>
            </a:r>
            <a:r>
              <a:rPr lang="ar-SA" sz="2800" dirty="0" smtClean="0">
                <a:solidFill>
                  <a:srgbClr val="FF0000"/>
                </a:solidFill>
              </a:rPr>
              <a:t>بالغُنْم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قال الله تعالى: {</a:t>
            </a:r>
            <a:r>
              <a:rPr lang="ar-SA" sz="2800" dirty="0">
                <a:solidFill>
                  <a:srgbClr val="FF0000"/>
                </a:solidFill>
              </a:rPr>
              <a:t>وَعَلَى الْوَارِثِ مِثْلُ ذلِكَ</a:t>
            </a: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}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(البقرة 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233).</a:t>
            </a:r>
            <a:endParaRPr lang="ar-S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7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1268760"/>
            <a:ext cx="7488832" cy="4824536"/>
          </a:xfrm>
        </p:spPr>
        <p:txBody>
          <a:bodyPr/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رابعاً: تشريع واجبات مالية أخرى تكافلية: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rgbClr val="7030A0"/>
                </a:solidFill>
              </a:rPr>
              <a:t>أكمل </a:t>
            </a:r>
            <a:r>
              <a:rPr lang="ar-SA" sz="3200" b="1" dirty="0">
                <a:solidFill>
                  <a:srgbClr val="7030A0"/>
                </a:solidFill>
              </a:rPr>
              <a:t>صورة من التكافل الاجتماعي</a:t>
            </a:r>
            <a:r>
              <a:rPr lang="ar-SA" sz="3200" b="1" dirty="0" smtClean="0">
                <a:solidFill>
                  <a:srgbClr val="7030A0"/>
                </a:solidFill>
              </a:rPr>
              <a:t>، </a:t>
            </a:r>
            <a:r>
              <a:rPr lang="ar-SA" sz="3200" b="1" dirty="0">
                <a:solidFill>
                  <a:srgbClr val="7030A0"/>
                </a:solidFill>
              </a:rPr>
              <a:t>حين </a:t>
            </a:r>
            <a:r>
              <a:rPr lang="ar-SA" sz="3200" b="1" dirty="0" smtClean="0">
                <a:solidFill>
                  <a:srgbClr val="7030A0"/>
                </a:solidFill>
              </a:rPr>
              <a:t>أوجب الإسلام </a:t>
            </a:r>
            <a:r>
              <a:rPr lang="ar-SA" sz="3200" b="1" dirty="0">
                <a:solidFill>
                  <a:srgbClr val="7030A0"/>
                </a:solidFill>
              </a:rPr>
              <a:t>تشريعات مالية أخرى على </a:t>
            </a:r>
            <a:r>
              <a:rPr lang="ar-SA" sz="3200" b="1" dirty="0" smtClean="0">
                <a:solidFill>
                  <a:srgbClr val="7030A0"/>
                </a:solidFill>
              </a:rPr>
              <a:t>المسلمين </a:t>
            </a:r>
            <a:r>
              <a:rPr lang="ar-SA" sz="3200" b="1" dirty="0">
                <a:solidFill>
                  <a:srgbClr val="7030A0"/>
                </a:solidFill>
              </a:rPr>
              <a:t>مثل: </a:t>
            </a:r>
            <a:r>
              <a:rPr lang="ar-SA" sz="3200" dirty="0"/>
              <a:t>النذور، والكفارات، والهَدْي الواجب في الحج، والأضاحي ـ </a:t>
            </a:r>
            <a:r>
              <a:rPr lang="ar-SA" sz="3200" dirty="0">
                <a:solidFill>
                  <a:srgbClr val="C00000"/>
                </a:solidFill>
              </a:rPr>
              <a:t>وهي واجبة عند الحنفية </a:t>
            </a:r>
            <a:r>
              <a:rPr lang="ar-SA" sz="3200" dirty="0"/>
              <a:t>ـ ودية القتل الخطأ على العاقلة(العصبة)، والمواريث ونحوها مما تقوم عليه منظومة التآلف والتكافل الاجتماعي في الإسلام من أجل سد الخلل قدر الإمكان.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1009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764704"/>
            <a:ext cx="7416824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SA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خامساً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: تشريع الصدقات التطوعية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algn="just"/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 smtClean="0">
                <a:solidFill>
                  <a:srgbClr val="002060"/>
                </a:solidFill>
              </a:rPr>
              <a:t>هي الدعوة </a:t>
            </a:r>
            <a:r>
              <a:rPr lang="ar-SA" sz="3200" dirty="0">
                <a:solidFill>
                  <a:srgbClr val="002060"/>
                </a:solidFill>
              </a:rPr>
              <a:t>إلى البذل الاختياري المفتوح دون </a:t>
            </a:r>
            <a:r>
              <a:rPr lang="ar-SA" sz="3200" dirty="0" smtClean="0">
                <a:solidFill>
                  <a:srgbClr val="002060"/>
                </a:solidFill>
              </a:rPr>
              <a:t>حدود.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الصدقات التطوعية تكون: </a:t>
            </a:r>
            <a:r>
              <a:rPr lang="ar-SA" sz="3200" dirty="0">
                <a:solidFill>
                  <a:srgbClr val="002060"/>
                </a:solidFill>
              </a:rPr>
              <a:t>النقدية </a:t>
            </a:r>
            <a:r>
              <a:rPr lang="ar-SA" sz="3200" dirty="0" smtClean="0">
                <a:solidFill>
                  <a:srgbClr val="002060"/>
                </a:solidFill>
              </a:rPr>
              <a:t>والعينية.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قال </a:t>
            </a:r>
            <a:r>
              <a:rPr lang="ar-SA" sz="3200" dirty="0">
                <a:solidFill>
                  <a:srgbClr val="002060"/>
                </a:solidFill>
              </a:rPr>
              <a:t>الله تعالى</a:t>
            </a:r>
            <a:r>
              <a:rPr lang="ar-SA" sz="3200" dirty="0" smtClean="0">
                <a:solidFill>
                  <a:srgbClr val="002060"/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الَّذِينَ </a:t>
            </a:r>
            <a:r>
              <a:rPr lang="ar-SA" sz="3200" dirty="0">
                <a:solidFill>
                  <a:srgbClr val="FF0000"/>
                </a:solidFill>
              </a:rPr>
              <a:t>يُنْفِقُونَ أَمْوَالَهُمْ بِاللَّيْلِ وَالنَّهَارِ سِرّاً وَعَلاَنِيَةً فَلَهُمْ أَجْرُهُمْ عِندَ رَبِّهِمْ وَلاَ خَوْفٌ عَلَيْهِمْ وَلاَ هُمْ </a:t>
            </a:r>
            <a:r>
              <a:rPr lang="ar-SA" sz="3200" dirty="0" smtClean="0">
                <a:solidFill>
                  <a:srgbClr val="FF0000"/>
                </a:solidFill>
              </a:rPr>
              <a:t>يَحْزَنُونَ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(البقرة:274).</a:t>
            </a:r>
            <a:endParaRPr lang="ar-SA" sz="3200" dirty="0">
              <a:solidFill>
                <a:srgbClr val="002060"/>
              </a:solidFill>
            </a:endParaRP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إنه لا ينبغي لأحد أن يحتقر الصدقة القليلة؛ لأن القليل يصير بمثله </a:t>
            </a:r>
            <a:r>
              <a:rPr lang="ar-SA" sz="3200" dirty="0" smtClean="0">
                <a:solidFill>
                  <a:srgbClr val="002060"/>
                </a:solidFill>
              </a:rPr>
              <a:t>كثيراً، ولهذا </a:t>
            </a:r>
            <a:r>
              <a:rPr lang="ar-SA" sz="3200" dirty="0">
                <a:solidFill>
                  <a:srgbClr val="002060"/>
                </a:solidFill>
              </a:rPr>
              <a:t>يقول النبي </a:t>
            </a:r>
            <a:r>
              <a:rPr lang="en-US" sz="3200" dirty="0" smtClean="0">
                <a:solidFill>
                  <a:srgbClr val="002060"/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rgbClr val="002060"/>
                </a:solidFill>
              </a:rPr>
              <a:t>: </a:t>
            </a:r>
            <a:r>
              <a:rPr lang="ar-SA" sz="3200" dirty="0">
                <a:solidFill>
                  <a:srgbClr val="00206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اتقوا النار ولو بشق </a:t>
            </a:r>
            <a:r>
              <a:rPr lang="ar-SA" sz="3200" dirty="0" smtClean="0">
                <a:solidFill>
                  <a:srgbClr val="FF0000"/>
                </a:solidFill>
              </a:rPr>
              <a:t>تمرة</a:t>
            </a:r>
            <a:r>
              <a:rPr lang="ar-SA" sz="3200" dirty="0" smtClean="0">
                <a:solidFill>
                  <a:srgbClr val="002060"/>
                </a:solidFill>
              </a:rPr>
              <a:t>".</a:t>
            </a:r>
            <a:endParaRPr lang="ar-S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84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620688"/>
            <a:ext cx="7560840" cy="5544616"/>
          </a:xfrm>
        </p:spPr>
        <p:txBody>
          <a:bodyPr>
            <a:normAutofit fontScale="92500"/>
          </a:bodyPr>
          <a:lstStyle/>
          <a:p>
            <a:pPr algn="just"/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يقسم العلماءُ الصدقاتِ التطوعية إلى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أنواع: 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الأول: الصدقة النافلة المطلقة: </a:t>
            </a:r>
            <a:r>
              <a:rPr lang="ar-SA" sz="3200" dirty="0">
                <a:solidFill>
                  <a:srgbClr val="7030A0"/>
                </a:solidFill>
              </a:rPr>
              <a:t>يجوز أن تكون نقدية أو </a:t>
            </a:r>
            <a:r>
              <a:rPr lang="ar-SA" sz="3200" dirty="0" smtClean="0">
                <a:solidFill>
                  <a:srgbClr val="7030A0"/>
                </a:solidFill>
              </a:rPr>
              <a:t>عينية، </a:t>
            </a:r>
            <a:r>
              <a:rPr lang="ar-SA" sz="3200" dirty="0">
                <a:solidFill>
                  <a:srgbClr val="7030A0"/>
                </a:solidFill>
              </a:rPr>
              <a:t>قليلة أو كثيرة، وهي لا ترتبط بزمان ولا مكان، وفيها يصدق قول </a:t>
            </a:r>
            <a:r>
              <a:rPr lang="ar-SA" sz="3200" dirty="0" smtClean="0">
                <a:solidFill>
                  <a:srgbClr val="7030A0"/>
                </a:solidFill>
              </a:rPr>
              <a:t>النبي</a:t>
            </a:r>
            <a:r>
              <a:rPr lang="en-US" sz="3200" dirty="0" smtClean="0">
                <a:solidFill>
                  <a:srgbClr val="7030A0"/>
                </a:solidFill>
                <a:sym typeface="AGA Arabesque"/>
              </a:rPr>
              <a:t> </a:t>
            </a:r>
            <a:r>
              <a:rPr lang="ar-SA" sz="3200" dirty="0" smtClean="0">
                <a:solidFill>
                  <a:srgbClr val="7030A0"/>
                </a:solidFill>
              </a:rPr>
              <a:t>: </a:t>
            </a:r>
            <a:r>
              <a:rPr lang="ar-SA" sz="3200" dirty="0">
                <a:solidFill>
                  <a:srgbClr val="7030A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إن الله يقبل الصدقة ويأخذها بيمينه، فيُربِّيها لأحدكم...</a:t>
            </a:r>
            <a:r>
              <a:rPr lang="ar-SA" sz="3200" dirty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</a:rPr>
              <a:t>" 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الثاني : الصدقة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الجارية: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هي</a:t>
            </a:r>
            <a:r>
              <a:rPr lang="ar-SA" sz="3200" b="1" dirty="0">
                <a:solidFill>
                  <a:srgbClr val="7030A0"/>
                </a:solidFill>
              </a:rPr>
              <a:t>: </a:t>
            </a:r>
            <a:r>
              <a:rPr lang="ar-SA" sz="3200" dirty="0">
                <a:solidFill>
                  <a:srgbClr val="7030A0"/>
                </a:solidFill>
              </a:rPr>
              <a:t>الوقف، ومعناه: تحبيس الأصل وتسبيل </a:t>
            </a:r>
            <a:r>
              <a:rPr lang="ar-SA" sz="3200" dirty="0" smtClean="0">
                <a:solidFill>
                  <a:srgbClr val="7030A0"/>
                </a:solidFill>
              </a:rPr>
              <a:t>المنفعة. </a:t>
            </a:r>
            <a:r>
              <a:rPr lang="ar-SA" sz="3200" dirty="0">
                <a:solidFill>
                  <a:srgbClr val="7030A0"/>
                </a:solidFill>
              </a:rPr>
              <a:t>أي: التنازل عن ملكية ذات المال لله تعالى، من أجل أن ينتفع به الناس، وذلك كوقف المساجد ولوازمها، </a:t>
            </a:r>
            <a:endParaRPr lang="ar-SA" sz="3200" dirty="0" smtClean="0">
              <a:solidFill>
                <a:srgbClr val="7030A0"/>
              </a:solidFill>
            </a:endParaRPr>
          </a:p>
          <a:p>
            <a:pPr algn="just"/>
            <a:r>
              <a:rPr lang="ar-SA" sz="3200" dirty="0" smtClean="0">
                <a:solidFill>
                  <a:srgbClr val="7030A0"/>
                </a:solidFill>
              </a:rPr>
              <a:t>قال النبي:</a:t>
            </a:r>
            <a:r>
              <a:rPr lang="en-US" sz="3200" dirty="0" smtClean="0">
                <a:solidFill>
                  <a:srgbClr val="7030A0"/>
                </a:solidFill>
                <a:sym typeface="AGA Arabesque"/>
              </a:rPr>
              <a:t> </a:t>
            </a:r>
            <a:r>
              <a:rPr lang="ar-SA" sz="3200" dirty="0" smtClean="0">
                <a:solidFill>
                  <a:srgbClr val="7030A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إذا مات ابن آدم انقطع عمله إلا من ثلاث: صدقة جارية، أو علم ينتفع به، أو ولد صالح يدعو له </a:t>
            </a:r>
            <a:r>
              <a:rPr lang="ar-SA" sz="3200" dirty="0">
                <a:solidFill>
                  <a:srgbClr val="7030A0"/>
                </a:solidFill>
              </a:rPr>
              <a:t>" </a:t>
            </a:r>
            <a:r>
              <a:rPr lang="ar-SA" sz="3200" dirty="0" smtClean="0">
                <a:solidFill>
                  <a:srgbClr val="7030A0"/>
                </a:solidFill>
              </a:rPr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4965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632848" cy="5616624"/>
          </a:xfrm>
        </p:spPr>
        <p:txBody>
          <a:bodyPr>
            <a:normAutofit fontScale="92500" lnSpcReduction="10000"/>
          </a:bodyPr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اسباب بذل الصدقة الجارية:</a:t>
            </a:r>
          </a:p>
          <a:p>
            <a:pPr algn="just"/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رغبة في ثواب الله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تعالى.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لأسباب التكافل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الاجتماعي.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إعانة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للناس على العيش في سعادة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ورخاء. </a:t>
            </a:r>
            <a:endParaRPr lang="ar-SA" sz="3200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الثالث: الوصايا: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هـي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تبرعات مالية مضافة إلى ما بعد الموت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تُصرف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لأصحابها بعد وفاء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الديون.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ممَّا لا يزيد على ثلث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التركة.</a:t>
            </a:r>
          </a:p>
          <a:p>
            <a:pPr algn="just"/>
            <a:r>
              <a:rPr lang="ar-SA" sz="3200" b="1" dirty="0" smtClean="0">
                <a:solidFill>
                  <a:srgbClr val="C00000"/>
                </a:solidFill>
              </a:rPr>
              <a:t>ما العلة من مشروعية الوصية؟</a:t>
            </a:r>
            <a:endParaRPr lang="ar-SA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حتى يستدرك بها الإنسان ما قد يكون فاته من أعمال البر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والخير. </a:t>
            </a:r>
            <a:endParaRPr lang="ar-SA" sz="3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4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980728"/>
            <a:ext cx="7416824" cy="51845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النوع الرابع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العواري والمنائح والقروض الحسنة والأعطيات والهدايا والهبات: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من صور التكافل الاجتماعي وأعمال البر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والإرفاق.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القصد منها: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التيسير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على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الآخرين.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وتفريج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كرباتهم.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والتحبُّب إليهم.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طمعاً في ثواب الله وحده وحسن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جزائه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268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340768"/>
            <a:ext cx="7344816" cy="4752528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في العواري والمنائح قال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النبي 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:" </a:t>
            </a:r>
            <a:r>
              <a:rPr lang="ar-SA" sz="3200" dirty="0">
                <a:solidFill>
                  <a:srgbClr val="FF0000"/>
                </a:solidFill>
              </a:rPr>
              <a:t>من كانت له أرض فليزرعها، أو ليمنحها أخاه فليزرعها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".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وفي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الهِبات ونحوها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:" </a:t>
            </a:r>
            <a:r>
              <a:rPr lang="ar-SA" sz="3200" dirty="0">
                <a:solidFill>
                  <a:srgbClr val="FF0000"/>
                </a:solidFill>
              </a:rPr>
              <a:t>تهادَوْا تحابُّوا، وتصافحوا يَذهب الغِلُّ عنكم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".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وفي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عموم ما تقدم في هذا النوع يصدق قوله تعالى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وَتَعَاوَنُواْ </a:t>
            </a:r>
            <a:r>
              <a:rPr lang="ar-SA" sz="3200" dirty="0">
                <a:solidFill>
                  <a:srgbClr val="FF0000"/>
                </a:solidFill>
              </a:rPr>
              <a:t>عَلَى الْبرِّ </a:t>
            </a:r>
            <a:r>
              <a:rPr lang="ar-SA" sz="3200" dirty="0" smtClean="0">
                <a:solidFill>
                  <a:srgbClr val="FF0000"/>
                </a:solidFill>
              </a:rPr>
              <a:t>وَالتَّقْوَى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(المائدة </a:t>
            </a:r>
            <a:r>
              <a:rPr lang="ar-SA" sz="2000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2).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اكمل الإسلام أسباب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الروابط الاجتماعية،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بتشريعِات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معالمَ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للتكافل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الاجتماعي، على سبيل الوجوب، أو على سبيل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الاستحباب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1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764704"/>
            <a:ext cx="7632848" cy="54726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ar-SA" sz="3200" dirty="0" smtClean="0"/>
              <a:t> </a:t>
            </a:r>
            <a:r>
              <a:rPr lang="ar-SA" sz="3200" b="1" dirty="0" smtClean="0">
                <a:solidFill>
                  <a:srgbClr val="7030A0"/>
                </a:solidFill>
              </a:rPr>
              <a:t>السبب السادس:</a:t>
            </a:r>
          </a:p>
          <a:p>
            <a:pPr marL="0" indent="0" algn="ctr">
              <a:buNone/>
            </a:pPr>
            <a:r>
              <a:rPr lang="ar-SA" sz="3000" b="1" dirty="0" smtClean="0">
                <a:solidFill>
                  <a:srgbClr val="7030A0"/>
                </a:solidFill>
              </a:rPr>
              <a:t>دعوة </a:t>
            </a:r>
            <a:r>
              <a:rPr lang="ar-SA" sz="3000" b="1" dirty="0">
                <a:solidFill>
                  <a:srgbClr val="7030A0"/>
                </a:solidFill>
              </a:rPr>
              <a:t>الإسلام إلى الحوار والجدال بالتي هي أحسن تقوية </a:t>
            </a:r>
            <a:r>
              <a:rPr lang="ar-SA" sz="3000" b="1" dirty="0" smtClean="0">
                <a:solidFill>
                  <a:srgbClr val="7030A0"/>
                </a:solidFill>
              </a:rPr>
              <a:t>للروابط</a:t>
            </a:r>
            <a:endParaRPr lang="ar-SA" sz="30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أولاً: الإسلام دعوة عالمية: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قال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الله تعالى مخاطباً نبيه محمدا </a:t>
            </a:r>
            <a:r>
              <a:rPr lang="en-US" sz="3000" dirty="0" smtClean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ar-SA" sz="3200" dirty="0" smtClean="0">
                <a:solidFill>
                  <a:srgbClr val="FF0000"/>
                </a:solidFill>
              </a:rPr>
              <a:t>قُلْ </a:t>
            </a:r>
            <a:r>
              <a:rPr lang="ar-SA" sz="3200" dirty="0">
                <a:solidFill>
                  <a:srgbClr val="FF0000"/>
                </a:solidFill>
              </a:rPr>
              <a:t>يأَيُّهَا النَّاسُ إِنِّي رَسُولُ اللَّهِ إِلَيْكُمْ </a:t>
            </a:r>
            <a:r>
              <a:rPr lang="ar-SA" sz="3200" dirty="0" smtClean="0">
                <a:solidFill>
                  <a:srgbClr val="FF0000"/>
                </a:solidFill>
              </a:rPr>
              <a:t>جَمِيعاً) 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</a:rPr>
              <a:t>(الأعراف </a:t>
            </a:r>
            <a:r>
              <a:rPr lang="ar-SA" sz="2000" dirty="0">
                <a:solidFill>
                  <a:schemeClr val="bg2">
                    <a:lumMod val="25000"/>
                  </a:schemeClr>
                </a:solidFill>
              </a:rPr>
              <a:t>:</a:t>
            </a: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</a:rPr>
              <a:t>158).</a:t>
            </a:r>
          </a:p>
          <a:p>
            <a:pPr marL="0" indent="0" algn="just">
              <a:buNone/>
            </a:pPr>
            <a:r>
              <a:rPr lang="ar-SA" sz="3500" b="1" dirty="0" smtClean="0">
                <a:solidFill>
                  <a:schemeClr val="accent4">
                    <a:lumMod val="50000"/>
                  </a:schemeClr>
                </a:solidFill>
              </a:rPr>
              <a:t>المجتمع </a:t>
            </a:r>
            <a:r>
              <a:rPr lang="ar-SA" sz="3500" b="1" dirty="0">
                <a:solidFill>
                  <a:schemeClr val="accent4">
                    <a:lumMod val="50000"/>
                  </a:schemeClr>
                </a:solidFill>
              </a:rPr>
              <a:t>الإسلامي </a:t>
            </a:r>
            <a:r>
              <a:rPr lang="ar-SA" sz="3500" b="1" dirty="0" smtClean="0">
                <a:solidFill>
                  <a:schemeClr val="accent4">
                    <a:lumMod val="50000"/>
                  </a:schemeClr>
                </a:solidFill>
              </a:rPr>
              <a:t>مجتمع </a:t>
            </a:r>
            <a:r>
              <a:rPr lang="ar-SA" sz="3500" b="1" dirty="0">
                <a:solidFill>
                  <a:schemeClr val="accent4">
                    <a:lumMod val="50000"/>
                  </a:schemeClr>
                </a:solidFill>
              </a:rPr>
              <a:t>منفتح على </a:t>
            </a:r>
            <a:r>
              <a:rPr lang="ar-SA" sz="3500" b="1" dirty="0" smtClean="0">
                <a:solidFill>
                  <a:schemeClr val="accent4">
                    <a:lumMod val="50000"/>
                  </a:schemeClr>
                </a:solidFill>
              </a:rPr>
              <a:t>المجتمعات والأفكار الأخرى: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b="1" dirty="0" smtClean="0">
                <a:solidFill>
                  <a:srgbClr val="7030A0"/>
                </a:solidFill>
              </a:rPr>
              <a:t>لأنه: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SA" sz="32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بعيدة عن الخرافات 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والأوهام.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مسايرة للفطرة 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السليمة.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متفقة مع منهج الله، وهو لا يمنع من الجهر بتلك الأفكار وإعلانها؛ لأن الغاية من الدعوة الإسـلامية 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97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980728"/>
            <a:ext cx="7632848" cy="511256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ثانياً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: اعتماد الإسلام طريق الحوار الحسن في تبليغ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رسالته:</a:t>
            </a: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قال الله تعالى بصيغة الأمر:(</a:t>
            </a:r>
            <a:r>
              <a:rPr lang="ar-SA" sz="3200" dirty="0" smtClean="0">
                <a:solidFill>
                  <a:srgbClr val="FF0000"/>
                </a:solidFill>
              </a:rPr>
              <a:t>ادْعُ إِلِى سَبِيلِ رَبِّكَ بِالْحِكْمَةِ وَالْمَوْعِظَةِ الْحَسَنَةِ وَجَادِلْهُم بِالَّتِي هِيَ أَحْسَنُ إِنَّ رَبَّكَ هُوَ أَعْلَمُ بِمَن ضَلَّ عَن سَبِيلِهِ وَهُوَ أَعْلَمُ بِالْمُهْتَدِينَ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</a:rPr>
              <a:t>(النحل : 125).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الهدف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من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الحوار: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هو التوصل إلى بيان الحقيقة الكبرى، وهي صدق الإسلام وصحة تعاليمه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وتشريعاته.</a:t>
            </a: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كما فعل جعفر بن أبي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طالب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 </a:t>
            </a:r>
            <a:r>
              <a:rPr lang="ar-SA" sz="3200" b="1" dirty="0" smtClean="0">
                <a:latin typeface="Times New Roman"/>
                <a:ea typeface="Times New Roman"/>
                <a:cs typeface="AL-Mohanad"/>
                <a:sym typeface="AGA Arabesque"/>
              </a:rPr>
              <a:t>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مع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النجاشي ملك الحبشة في قصته المشهورة. </a:t>
            </a:r>
            <a:endParaRPr lang="ar-SA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والنبي</a:t>
            </a:r>
            <a:r>
              <a:rPr lang="en-US" sz="3000" dirty="0" smtClean="0">
                <a:solidFill>
                  <a:srgbClr val="465E9C">
                    <a:lumMod val="50000"/>
                  </a:srgbClr>
                </a:solidFill>
                <a:sym typeface="AGA Arabesque"/>
              </a:rPr>
              <a:t> </a:t>
            </a:r>
            <a:r>
              <a:rPr lang="ar-SA" sz="3000" dirty="0" smtClean="0">
                <a:solidFill>
                  <a:srgbClr val="465E9C">
                    <a:lumMod val="50000"/>
                  </a:srgbClr>
                </a:solidFill>
                <a:sym typeface="AGA Arabesque"/>
              </a:rPr>
              <a:t>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على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هذا الفتى وحاوره وحرَّك عواطفه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وحميَّته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الفطرية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بالحسنى.</a:t>
            </a:r>
            <a:endParaRPr lang="ar-SA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692696"/>
            <a:ext cx="7416824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ثالثاً: حقيقة الحوار وأقسامه ولوازمه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الحوار والجدل، والمحاورة والمجادلة، ألفاظ متقاربة المعاني اللغوية، ويراد بها: المناقشة والمناظرة والمراجعة في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الكلام. 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واصطلاحاً: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تبادل وجهات النظر بين طرفين أو أكثر، في جو هادئ، لإحقاق قولٍ و تخطئة غيره، دون تسفيه رأي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المخالف.</a:t>
            </a:r>
            <a:endParaRPr lang="ar-SA" sz="3200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وقد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قسم العلماء الحوار والجدل قسمين: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ممدوح ومذموم. </a:t>
            </a:r>
            <a:endParaRPr lang="ar-SA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4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052736"/>
            <a:ext cx="7632848" cy="50303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000" b="1" dirty="0">
                <a:solidFill>
                  <a:srgbClr val="7030A0"/>
                </a:solidFill>
              </a:rPr>
              <a:t>الأول الممدوح: </a:t>
            </a:r>
            <a:r>
              <a:rPr lang="ar-SA" sz="3000" dirty="0" smtClean="0">
                <a:solidFill>
                  <a:schemeClr val="bg2">
                    <a:lumMod val="10000"/>
                  </a:schemeClr>
                </a:solidFill>
              </a:rPr>
              <a:t>ما </a:t>
            </a:r>
            <a:r>
              <a:rPr lang="ar-SA" sz="3000" dirty="0">
                <a:solidFill>
                  <a:schemeClr val="bg2">
                    <a:lumMod val="10000"/>
                  </a:schemeClr>
                </a:solidFill>
              </a:rPr>
              <a:t>يوصل إلى الحق بأسلوب صحيح مناسب. </a:t>
            </a:r>
            <a:endParaRPr lang="ar-SA" sz="30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فهو الجدل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مشروع، بل هو فرض محْكَم غير منسوخ، يجب استصحابه والالتزام به في أي حوار؛ للآية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وَلاَ </a:t>
            </a:r>
            <a:r>
              <a:rPr lang="ar-SA" sz="3200" dirty="0">
                <a:solidFill>
                  <a:srgbClr val="FF0000"/>
                </a:solidFill>
              </a:rPr>
              <a:t>تُجَادِلُواْ أَهْلَ الْكِتَابِ إِلاَّ بِالَّتِي هِيَ </a:t>
            </a:r>
            <a:r>
              <a:rPr lang="ar-SA" sz="3200" dirty="0" smtClean="0">
                <a:solidFill>
                  <a:srgbClr val="FF0000"/>
                </a:solidFill>
              </a:rPr>
              <a:t>أَحْسَنُ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).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(العنكبوت </a:t>
            </a:r>
            <a:r>
              <a:rPr lang="ar-SA" sz="2000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46). </a:t>
            </a:r>
            <a:endParaRPr lang="ar-SA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ar-SA" sz="3000" b="1" dirty="0" smtClean="0">
                <a:solidFill>
                  <a:srgbClr val="7030A0"/>
                </a:solidFill>
              </a:rPr>
              <a:t>الثاني </a:t>
            </a:r>
            <a:r>
              <a:rPr lang="ar-SA" sz="3000" b="1" dirty="0">
                <a:solidFill>
                  <a:srgbClr val="7030A0"/>
                </a:solidFill>
              </a:rPr>
              <a:t>المذموم: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فما لا يوصل إلى الحق، وقد تصاحبه المغالطة أو الانفعال، ويؤدي إلى الكراهية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والضغينة.</a:t>
            </a:r>
          </a:p>
          <a:p>
            <a:pPr algn="just"/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فهو حرام منهي عنه،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لنتائجه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العقيمة الضارة، وفيه ورد حديث: ( </a:t>
            </a:r>
            <a:r>
              <a:rPr lang="ar-SA" sz="3200" dirty="0">
                <a:solidFill>
                  <a:srgbClr val="FF0000"/>
                </a:solidFill>
              </a:rPr>
              <a:t>إنَّ أبغضَ الرجال إلى الله ، </a:t>
            </a:r>
            <a:r>
              <a:rPr lang="ar-SA" sz="3200" dirty="0" smtClean="0">
                <a:solidFill>
                  <a:srgbClr val="FF0000"/>
                </a:solidFill>
              </a:rPr>
              <a:t>الألدَّ الخَصِم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).</a:t>
            </a:r>
            <a:endParaRPr lang="ar-SA" sz="3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8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92696"/>
            <a:ext cx="7704856" cy="554461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من </a:t>
            </a:r>
            <a:r>
              <a:rPr lang="ar-SA" sz="3200" b="1" dirty="0">
                <a:solidFill>
                  <a:srgbClr val="7030A0"/>
                </a:solidFill>
              </a:rPr>
              <a:t>لوازم الجدل ومتطلبات الحوار والمناظرة ما </a:t>
            </a:r>
            <a:r>
              <a:rPr lang="ar-SA" sz="3200" b="1" dirty="0" smtClean="0">
                <a:solidFill>
                  <a:srgbClr val="7030A0"/>
                </a:solidFill>
              </a:rPr>
              <a:t>يلي: </a:t>
            </a:r>
            <a:endParaRPr lang="ar-SA" sz="32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ar-SA" sz="3500" dirty="0" smtClean="0"/>
              <a:t>1ـ الإيمان </a:t>
            </a:r>
            <a:r>
              <a:rPr lang="ar-SA" sz="3500" dirty="0"/>
              <a:t>العميق بما يدعو إليه ويُناظِر فيه: وذلك لئلا يشمله قوله تعالى</a:t>
            </a:r>
            <a:r>
              <a:rPr lang="ar-SA" sz="3500" dirty="0" smtClean="0"/>
              <a:t>:(</a:t>
            </a:r>
            <a:r>
              <a:rPr lang="ar-SA" sz="3500" dirty="0" smtClean="0">
                <a:solidFill>
                  <a:srgbClr val="FF0000"/>
                </a:solidFill>
              </a:rPr>
              <a:t>أَتَأْمُرُونَ </a:t>
            </a:r>
            <a:r>
              <a:rPr lang="ar-SA" sz="3500" dirty="0">
                <a:solidFill>
                  <a:srgbClr val="FF0000"/>
                </a:solidFill>
              </a:rPr>
              <a:t>النَّاسَ بِالْبِرِّ وَتَنْسَوْنَ </a:t>
            </a:r>
            <a:r>
              <a:rPr lang="ar-SA" sz="3500" dirty="0" smtClean="0">
                <a:solidFill>
                  <a:srgbClr val="FF0000"/>
                </a:solidFill>
              </a:rPr>
              <a:t>أَنْفُسَكُمْ</a:t>
            </a:r>
            <a:r>
              <a:rPr lang="ar-SA" sz="3500" dirty="0" smtClean="0"/>
              <a:t>) </a:t>
            </a:r>
            <a:r>
              <a:rPr lang="ar-SA" sz="2200" dirty="0" smtClean="0"/>
              <a:t>(البقرة: 44) </a:t>
            </a:r>
            <a:r>
              <a:rPr lang="ar-SA" sz="3500" dirty="0" smtClean="0"/>
              <a:t>.</a:t>
            </a:r>
          </a:p>
          <a:p>
            <a:pPr marL="0" indent="0" algn="just">
              <a:buNone/>
            </a:pPr>
            <a:r>
              <a:rPr lang="ar-SA" sz="3500" dirty="0" smtClean="0"/>
              <a:t>2ـ العلم </a:t>
            </a:r>
            <a:r>
              <a:rPr lang="ar-SA" sz="3500" dirty="0"/>
              <a:t>بقضية الحوار ومعرفتُها معرفة </a:t>
            </a:r>
            <a:r>
              <a:rPr lang="ar-SA" sz="3500" dirty="0" smtClean="0"/>
              <a:t>تامة: الحوار </a:t>
            </a:r>
            <a:r>
              <a:rPr lang="ar-SA" sz="3500" dirty="0"/>
              <a:t>بغير علم، وهو مذموم </a:t>
            </a:r>
            <a:r>
              <a:rPr lang="ar-SA" sz="3500" dirty="0" smtClean="0"/>
              <a:t>للآية: (</a:t>
            </a:r>
            <a:r>
              <a:rPr lang="ar-SA" sz="3500" dirty="0" smtClean="0">
                <a:solidFill>
                  <a:srgbClr val="FF0000"/>
                </a:solidFill>
              </a:rPr>
              <a:t>فَلِمَ </a:t>
            </a:r>
            <a:r>
              <a:rPr lang="ar-SA" sz="3500" dirty="0">
                <a:solidFill>
                  <a:srgbClr val="FF0000"/>
                </a:solidFill>
              </a:rPr>
              <a:t>تُحَآجُّونَ فِيمَا لَيْسَ لَكُمْ بِهِ </a:t>
            </a:r>
            <a:r>
              <a:rPr lang="ar-SA" sz="3500" dirty="0" smtClean="0">
                <a:solidFill>
                  <a:srgbClr val="FF0000"/>
                </a:solidFill>
              </a:rPr>
              <a:t>عِلْمٌ</a:t>
            </a:r>
            <a:r>
              <a:rPr lang="ar-SA" sz="3500" dirty="0" smtClean="0"/>
              <a:t>)</a:t>
            </a:r>
            <a:r>
              <a:rPr lang="ar-SA" sz="2600" dirty="0" smtClean="0"/>
              <a:t>(</a:t>
            </a:r>
            <a:r>
              <a:rPr lang="ar-SA" sz="2200" dirty="0" smtClean="0"/>
              <a:t>آل عمران:66).</a:t>
            </a:r>
            <a:endParaRPr lang="ar-SA" sz="2600" dirty="0"/>
          </a:p>
          <a:p>
            <a:pPr marL="0" indent="0" algn="just">
              <a:buNone/>
            </a:pPr>
            <a:r>
              <a:rPr lang="ar-SA" sz="3500" dirty="0" smtClean="0"/>
              <a:t>3ـ التزام </a:t>
            </a:r>
            <a:r>
              <a:rPr lang="ar-SA" sz="3500" dirty="0"/>
              <a:t>الهدوء والسكينة والبعد عن الانفعال: كما في محاورة النبي </a:t>
            </a:r>
            <a:r>
              <a:rPr lang="en-US" sz="3500" dirty="0">
                <a:sym typeface="AGA Arabesque"/>
              </a:rPr>
              <a:t></a:t>
            </a:r>
            <a:r>
              <a:rPr lang="ar-SA" sz="3500" dirty="0" smtClean="0"/>
              <a:t> </a:t>
            </a:r>
            <a:r>
              <a:rPr lang="ar-SA" sz="3500" dirty="0"/>
              <a:t>ـ الآنفة ـ للشاب الذي جاء يستأذنه في </a:t>
            </a:r>
            <a:r>
              <a:rPr lang="ar-SA" sz="3500" dirty="0" smtClean="0"/>
              <a:t>الزنى.</a:t>
            </a:r>
          </a:p>
          <a:p>
            <a:pPr marL="0" indent="0" algn="just">
              <a:buNone/>
            </a:pPr>
            <a:r>
              <a:rPr lang="ar-SA" sz="3500" dirty="0" smtClean="0"/>
              <a:t> </a:t>
            </a:r>
            <a:r>
              <a:rPr lang="ar-SA" sz="3500" dirty="0"/>
              <a:t>والأصل في هذا قوله </a:t>
            </a:r>
            <a:r>
              <a:rPr lang="ar-SA" sz="3500" dirty="0" smtClean="0"/>
              <a:t>تعالى:(</a:t>
            </a:r>
            <a:r>
              <a:rPr lang="ar-SA" sz="3500" dirty="0" smtClean="0">
                <a:solidFill>
                  <a:srgbClr val="FF0000"/>
                </a:solidFill>
              </a:rPr>
              <a:t>ادْعُ </a:t>
            </a:r>
            <a:r>
              <a:rPr lang="ar-SA" sz="3500" dirty="0">
                <a:solidFill>
                  <a:srgbClr val="FF0000"/>
                </a:solidFill>
              </a:rPr>
              <a:t>إِلِى سَبِيلِ رَبِّكَ بِالْحِكْمَةِ وَالْمَوْعِظَةِ الْحَسَنَةِ وَجَادِلْهُم بِالَّتِي هِيَ </a:t>
            </a:r>
            <a:r>
              <a:rPr lang="ar-SA" sz="3500" dirty="0" smtClean="0">
                <a:solidFill>
                  <a:srgbClr val="FF0000"/>
                </a:solidFill>
              </a:rPr>
              <a:t>) </a:t>
            </a:r>
            <a:r>
              <a:rPr lang="ar-SA" sz="2200" dirty="0" smtClean="0"/>
              <a:t>(النحل </a:t>
            </a:r>
            <a:r>
              <a:rPr lang="ar-SA" sz="2200" dirty="0"/>
              <a:t>: </a:t>
            </a:r>
            <a:r>
              <a:rPr lang="ar-SA" sz="2200" dirty="0" smtClean="0"/>
              <a:t>125).</a:t>
            </a:r>
            <a:endParaRPr lang="ar-SA" sz="3500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8372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560840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4-الحرص </a:t>
            </a:r>
            <a:r>
              <a:rPr lang="ar-SA" sz="3200" dirty="0">
                <a:solidFill>
                  <a:srgbClr val="002060"/>
                </a:solidFill>
              </a:rPr>
              <a:t>على الوصول إلى الحق ونصرته: وذلك لقوله </a:t>
            </a:r>
            <a:r>
              <a:rPr lang="en-US" sz="3200" dirty="0">
                <a:solidFill>
                  <a:srgbClr val="002060"/>
                </a:solidFill>
                <a:sym typeface="AGA Arabesque"/>
              </a:rPr>
              <a:t> </a:t>
            </a:r>
            <a:r>
              <a:rPr lang="ar-SA" sz="3200" dirty="0" smtClean="0">
                <a:solidFill>
                  <a:srgbClr val="002060"/>
                </a:solidFill>
              </a:rPr>
              <a:t>: </a:t>
            </a:r>
            <a:r>
              <a:rPr lang="ar-SA" sz="3200" dirty="0">
                <a:solidFill>
                  <a:srgbClr val="00206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لأن يهدي الله بك رجلا واحدا، خير لك من أن يكون لك حُمْر النَّعَم</a:t>
            </a:r>
            <a:r>
              <a:rPr lang="ar-SA" sz="3200" dirty="0">
                <a:solidFill>
                  <a:srgbClr val="002060"/>
                </a:solidFill>
              </a:rPr>
              <a:t>" </a:t>
            </a:r>
            <a:r>
              <a:rPr lang="ar-SA" sz="3200" dirty="0" smtClean="0">
                <a:solidFill>
                  <a:srgbClr val="002060"/>
                </a:solidFill>
              </a:rPr>
              <a:t>.</a:t>
            </a:r>
            <a:endParaRPr lang="ar-SA" sz="32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5- استقامة </a:t>
            </a:r>
            <a:r>
              <a:rPr lang="ar-SA" sz="3200" dirty="0">
                <a:solidFill>
                  <a:srgbClr val="002060"/>
                </a:solidFill>
              </a:rPr>
              <a:t>السلوك والتخلق بالخلق الحسن: </a:t>
            </a:r>
            <a:r>
              <a:rPr lang="ar-SA" sz="3200" dirty="0" smtClean="0">
                <a:solidFill>
                  <a:srgbClr val="002060"/>
                </a:solidFill>
              </a:rPr>
              <a:t>قال </a:t>
            </a:r>
            <a:r>
              <a:rPr lang="ar-SA" sz="3200" dirty="0">
                <a:solidFill>
                  <a:srgbClr val="002060"/>
                </a:solidFill>
              </a:rPr>
              <a:t>الله تعالى عن نبيه </a:t>
            </a:r>
            <a:r>
              <a:rPr lang="ar-SA" sz="3200" dirty="0" smtClean="0">
                <a:solidFill>
                  <a:srgbClr val="002060"/>
                </a:solidFill>
              </a:rPr>
              <a:t>شعيب:(</a:t>
            </a:r>
            <a:r>
              <a:rPr lang="ar-SA" sz="3200" dirty="0" smtClean="0">
                <a:solidFill>
                  <a:srgbClr val="FF0000"/>
                </a:solidFill>
              </a:rPr>
              <a:t>وَمَآ </a:t>
            </a:r>
            <a:r>
              <a:rPr lang="ar-SA" sz="3200" dirty="0">
                <a:solidFill>
                  <a:srgbClr val="FF0000"/>
                </a:solidFill>
              </a:rPr>
              <a:t>أُرِيدُ أَنْ أُخَالِفَكُمْ إِلَى مَآ أَنْهَاكُمْ عَنْهُ إِنْ أُرِيدُ إِلاَّ الإِصْلاَحَ مَا </a:t>
            </a:r>
            <a:r>
              <a:rPr lang="ar-SA" sz="3200" dirty="0" smtClean="0">
                <a:solidFill>
                  <a:srgbClr val="FF0000"/>
                </a:solidFill>
              </a:rPr>
              <a:t>اسْتَطَعْتُ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(هود </a:t>
            </a:r>
            <a:r>
              <a:rPr lang="ar-SA" sz="2000" dirty="0">
                <a:solidFill>
                  <a:srgbClr val="002060"/>
                </a:solidFill>
              </a:rPr>
              <a:t>: </a:t>
            </a:r>
            <a:r>
              <a:rPr lang="ar-SA" sz="2000" dirty="0" smtClean="0">
                <a:solidFill>
                  <a:srgbClr val="002060"/>
                </a:solidFill>
              </a:rPr>
              <a:t>88).   </a:t>
            </a:r>
            <a:endParaRPr lang="ar-SA" sz="32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6- إحسان </a:t>
            </a:r>
            <a:r>
              <a:rPr lang="ar-SA" sz="3200" dirty="0">
                <a:solidFill>
                  <a:srgbClr val="002060"/>
                </a:solidFill>
              </a:rPr>
              <a:t>الظن بالطرف الآخَر واحترامه: وهذا مما يسهل الوصول إلى قلبه وتملكه وإقناعه، </a:t>
            </a:r>
            <a:r>
              <a:rPr lang="ar-SA" sz="3200" dirty="0" smtClean="0">
                <a:solidFill>
                  <a:srgbClr val="002060"/>
                </a:solidFill>
              </a:rPr>
              <a:t>وقالت </a:t>
            </a:r>
            <a:r>
              <a:rPr lang="ar-SA" sz="3200" dirty="0">
                <a:solidFill>
                  <a:srgbClr val="002060"/>
                </a:solidFill>
              </a:rPr>
              <a:t>عائشة رضي الله عنها: "</a:t>
            </a:r>
            <a:r>
              <a:rPr lang="ar-SA" sz="3200" dirty="0">
                <a:solidFill>
                  <a:srgbClr val="FF0000"/>
                </a:solidFill>
              </a:rPr>
              <a:t>أمَرَنا رسول </a:t>
            </a:r>
            <a:r>
              <a:rPr lang="ar-SA" sz="3200" dirty="0" smtClean="0">
                <a:solidFill>
                  <a:srgbClr val="FF0000"/>
                </a:solidFill>
              </a:rPr>
              <a:t>الله </a:t>
            </a:r>
            <a:r>
              <a:rPr lang="en-US" sz="3200" dirty="0" smtClean="0">
                <a:solidFill>
                  <a:srgbClr val="FF0000"/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rgbClr val="FF0000"/>
                </a:solidFill>
              </a:rPr>
              <a:t> </a:t>
            </a:r>
            <a:r>
              <a:rPr lang="ar-SA" sz="3200" dirty="0">
                <a:solidFill>
                  <a:srgbClr val="FF0000"/>
                </a:solidFill>
              </a:rPr>
              <a:t>أن نُنُزِّل الناس منازلهم</a:t>
            </a:r>
            <a:r>
              <a:rPr lang="ar-SA" sz="3200" dirty="0" smtClean="0">
                <a:solidFill>
                  <a:srgbClr val="002060"/>
                </a:solidFill>
              </a:rPr>
              <a:t>". </a:t>
            </a:r>
            <a:r>
              <a:rPr lang="ar-SA" sz="3200" dirty="0">
                <a:solidFill>
                  <a:srgbClr val="002060"/>
                </a:solidFill>
              </a:rPr>
              <a:t>ويؤكد هذا ما فعله النبي </a:t>
            </a:r>
            <a:r>
              <a:rPr lang="en-US" sz="3200" dirty="0">
                <a:solidFill>
                  <a:srgbClr val="002060"/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مع عدي بن حاتم </a:t>
            </a:r>
            <a:r>
              <a:rPr lang="en-US" sz="3000" dirty="0">
                <a:solidFill>
                  <a:srgbClr val="002060"/>
                </a:solidFill>
                <a:sym typeface="AGA Arabesque"/>
              </a:rPr>
              <a:t></a:t>
            </a:r>
            <a:r>
              <a:rPr lang="en-US" sz="3000" dirty="0">
                <a:solidFill>
                  <a:srgbClr val="64A73B">
                    <a:lumMod val="50000"/>
                  </a:srgbClr>
                </a:solidFill>
                <a:sym typeface="AGA Arabesque"/>
              </a:rPr>
              <a:t> </a:t>
            </a:r>
            <a:r>
              <a:rPr lang="ar-SA" sz="3200" dirty="0" smtClean="0">
                <a:solidFill>
                  <a:srgbClr val="002060"/>
                </a:solidFill>
              </a:rPr>
              <a:t>في قصة إسلامه.</a:t>
            </a:r>
          </a:p>
        </p:txBody>
      </p:sp>
    </p:spTree>
    <p:extLst>
      <p:ext uri="{BB962C8B-B14F-4D97-AF65-F5344CB8AC3E}">
        <p14:creationId xmlns:p14="http://schemas.microsoft.com/office/powerpoint/2010/main" val="258560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63040" y="764704"/>
            <a:ext cx="6853376" cy="4958365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34481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45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بوس تثبيت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دبوس تثبيت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بوس تثبي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865</TotalTime>
  <Words>2398</Words>
  <Application>Microsoft Office PowerPoint</Application>
  <PresentationFormat>عرض على الشاشة (3:4)‏</PresentationFormat>
  <Paragraphs>187</Paragraphs>
  <Slides>33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دبوس تثبيت</vt:lpstr>
      <vt:lpstr>            المحاضرة الرابعة</vt:lpstr>
      <vt:lpstr>دعوة الإسلام إلى الأخلاق الفاضلة تقوية للروابط الاجتماعية: </vt:lpstr>
      <vt:lpstr>عرض تقديمي في PowerPoint</vt:lpstr>
      <vt:lpstr>أصناف الأخلاق: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السبب الخامس  تشريع الإسلام للتكافل الاجتماعي تقوية للروابط: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المحاضرة الرابعة</dc:title>
  <dc:creator>ebtihaj altyb eneel</dc:creator>
  <cp:lastModifiedBy>ebtihaj altyb eneel</cp:lastModifiedBy>
  <cp:revision>80</cp:revision>
  <dcterms:created xsi:type="dcterms:W3CDTF">2014-02-18T05:52:46Z</dcterms:created>
  <dcterms:modified xsi:type="dcterms:W3CDTF">2014-02-26T05:44:33Z</dcterms:modified>
</cp:coreProperties>
</file>