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81" r:id="rId3"/>
    <p:sldId id="259" r:id="rId4"/>
    <p:sldId id="277" r:id="rId5"/>
    <p:sldId id="278" r:id="rId6"/>
    <p:sldId id="260" r:id="rId7"/>
    <p:sldId id="261" r:id="rId8"/>
    <p:sldId id="282" r:id="rId9"/>
    <p:sldId id="262" r:id="rId10"/>
    <p:sldId id="283" r:id="rId11"/>
    <p:sldId id="279" r:id="rId12"/>
    <p:sldId id="284" r:id="rId13"/>
    <p:sldId id="263" r:id="rId14"/>
    <p:sldId id="285" r:id="rId15"/>
    <p:sldId id="280" r:id="rId16"/>
    <p:sldId id="264" r:id="rId17"/>
    <p:sldId id="266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D62A-3EC5-48AF-AB57-79C03BB5C679}" type="datetimeFigureOut">
              <a:rPr lang="ar-SA" smtClean="0"/>
              <a:pPr/>
              <a:t>30/05/35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97F6D-B61D-444E-8F66-00FF2EB69C3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white-rose-wallpap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8" y="-40865"/>
            <a:ext cx="9144000" cy="6858016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512" y="2132856"/>
            <a:ext cx="8856984" cy="4439416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ar-SA" sz="3200" b="1" dirty="0">
                <a:solidFill>
                  <a:schemeClr val="tx2">
                    <a:lumMod val="75000"/>
                  </a:schemeClr>
                </a:solidFill>
              </a:rPr>
              <a:t>أهم المشكلات الاجتماعية وسبل الوقاية منها وعلاجها (2)</a:t>
            </a:r>
            <a:br>
              <a:rPr lang="ar-SA" sz="32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المخدرات </a:t>
            </a:r>
            <a:r>
              <a:rPr lang="ar-SA" sz="3200" b="1" dirty="0">
                <a:solidFill>
                  <a:schemeClr val="tx2">
                    <a:lumMod val="75000"/>
                  </a:schemeClr>
                </a:solidFill>
              </a:rPr>
              <a:t>والمسكرات </a:t>
            </a: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والدخان</a:t>
            </a:r>
            <a:b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2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32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200" b="1" dirty="0">
                <a:solidFill>
                  <a:schemeClr val="tx2">
                    <a:lumMod val="75000"/>
                  </a:schemeClr>
                </a:solidFill>
              </a:rPr>
              <a:t>الرشوة</a:t>
            </a:r>
            <a:r>
              <a:rPr lang="ar-SA" sz="3100" b="1" dirty="0"/>
              <a:t/>
            </a:r>
            <a:br>
              <a:rPr lang="ar-SA" sz="3100" b="1" dirty="0"/>
            </a:b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/>
              <a:t/>
            </a:r>
            <a:br>
              <a:rPr lang="ar-SA" sz="3100" b="1" dirty="0" smtClean="0"/>
            </a:br>
            <a:endParaRPr lang="ar-SA" sz="3100" b="1" dirty="0"/>
          </a:p>
        </p:txBody>
      </p:sp>
      <p:sp>
        <p:nvSpPr>
          <p:cNvPr id="3" name="مستطيل 2"/>
          <p:cNvSpPr/>
          <p:nvPr/>
        </p:nvSpPr>
        <p:spPr>
          <a:xfrm>
            <a:off x="1835696" y="692696"/>
            <a:ext cx="51454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tx2">
                    <a:lumMod val="75000"/>
                  </a:schemeClr>
                </a:solidFill>
                <a:ea typeface="+mj-ea"/>
                <a:cs typeface="Times New Roman"/>
              </a:rPr>
              <a:t>تابع المحاضرة </a:t>
            </a:r>
            <a:r>
              <a:rPr lang="ar-SA" sz="4400" b="1" dirty="0">
                <a:solidFill>
                  <a:schemeClr val="tx2">
                    <a:lumMod val="75000"/>
                  </a:schemeClr>
                </a:solidFill>
                <a:ea typeface="+mj-ea"/>
                <a:cs typeface="Times New Roman"/>
              </a:rPr>
              <a:t>الخامسة</a:t>
            </a:r>
            <a:endParaRPr lang="ar-SA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white-rose-wallpap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6"/>
            <a:ext cx="9144000" cy="6858016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66169" y="116632"/>
            <a:ext cx="8856984" cy="6583362"/>
          </a:xfrm>
        </p:spPr>
        <p:txBody>
          <a:bodyPr>
            <a:normAutofit fontScale="90000"/>
          </a:bodyPr>
          <a:lstStyle/>
          <a:p>
            <a:r>
              <a:rPr lang="ar-SA" sz="3100" b="1" dirty="0" smtClean="0">
                <a:solidFill>
                  <a:srgbClr val="00B050"/>
                </a:solidFill>
              </a:rPr>
              <a:t>أولا : المخدرات </a:t>
            </a: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>
                <a:solidFill>
                  <a:srgbClr val="00B050"/>
                </a:solidFill>
              </a:rPr>
              <a:t>تعريف المخدرات </a:t>
            </a:r>
            <a:r>
              <a:rPr lang="ar-SA" sz="3100" b="1" dirty="0">
                <a:solidFill>
                  <a:srgbClr val="C00000"/>
                </a:solidFill>
              </a:rPr>
              <a:t>في اللغة</a:t>
            </a:r>
            <a:r>
              <a:rPr lang="ar-SA" sz="3100" b="1" dirty="0" smtClean="0"/>
              <a:t>: مأخوذة من الخدر وهو الكسل أو الفتور والستر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ar-SA" sz="3100" b="1" dirty="0" smtClean="0">
                <a:solidFill>
                  <a:srgbClr val="C00000"/>
                </a:solidFill>
              </a:rPr>
              <a:t>وفي الاصطلاح</a:t>
            </a:r>
            <a:r>
              <a:rPr lang="ar-SA" sz="3100" b="1" dirty="0" smtClean="0"/>
              <a:t>: هي مايغيب العقل والحواس دون أن يصحب ذلك نشوة</a:t>
            </a:r>
            <a:br>
              <a:rPr lang="ar-SA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ar-SA" sz="3600" b="1" dirty="0">
                <a:solidFill>
                  <a:srgbClr val="C00000"/>
                </a:solidFill>
              </a:rPr>
              <a:t>وفي المفهوم الطبي :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ar-SA" sz="3100" b="1" dirty="0" smtClean="0"/>
              <a:t>هي كل مادة تؤثر على الجهاز العصبي بدرجة تضعف وظيفته أو تفقدها بصفة مؤقتة.</a:t>
            </a:r>
            <a:br>
              <a:rPr lang="ar-SA" sz="3100" b="1" dirty="0" smtClean="0"/>
            </a:b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>
                <a:solidFill>
                  <a:srgbClr val="00B050"/>
                </a:solidFill>
              </a:rPr>
              <a:t>ومن أنواع المخدرات </a:t>
            </a:r>
            <a:r>
              <a:rPr lang="ar-SA" sz="3100" b="1" dirty="0" smtClean="0"/>
              <a:t>: </a:t>
            </a:r>
            <a:br>
              <a:rPr lang="ar-SA" sz="3100" b="1" dirty="0" smtClean="0"/>
            </a:br>
            <a:r>
              <a:rPr lang="ar-SA" sz="3100" b="1" dirty="0" smtClean="0"/>
              <a:t>1/الحشيش                 2/الهيروين </a:t>
            </a:r>
            <a:br>
              <a:rPr lang="ar-SA" sz="3100" b="1" dirty="0" smtClean="0"/>
            </a:br>
            <a:r>
              <a:rPr lang="ar-SA" sz="3100" b="1" dirty="0" smtClean="0"/>
              <a:t>3/الكوكايين                4/والقات </a:t>
            </a:r>
            <a:br>
              <a:rPr lang="ar-SA" sz="3100" b="1" dirty="0" smtClean="0"/>
            </a:br>
            <a:r>
              <a:rPr lang="ar-SA" sz="3100" b="1" dirty="0" smtClean="0"/>
              <a:t>        5/البنج </a:t>
            </a:r>
            <a:r>
              <a:rPr lang="ar-SA" b="1" dirty="0" smtClean="0"/>
              <a:t>            </a:t>
            </a:r>
            <a:r>
              <a:rPr lang="ar-SA" sz="3100" b="1" dirty="0" smtClean="0"/>
              <a:t>6/جوزه الطيب</a:t>
            </a:r>
            <a:br>
              <a:rPr lang="ar-SA" sz="3100" b="1" dirty="0" smtClean="0"/>
            </a:br>
            <a:endParaRPr lang="ar-SA" sz="3100" b="1" dirty="0"/>
          </a:p>
        </p:txBody>
      </p:sp>
    </p:spTree>
    <p:extLst>
      <p:ext uri="{BB962C8B-B14F-4D97-AF65-F5344CB8AC3E}">
        <p14:creationId xmlns:p14="http://schemas.microsoft.com/office/powerpoint/2010/main" val="325616564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white-rose-wallpap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1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6297634"/>
          </a:xfrm>
        </p:spPr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solidFill>
                  <a:srgbClr val="00B050"/>
                </a:solidFill>
              </a:rPr>
              <a:t>ثانيا : المسكرات</a:t>
            </a:r>
            <a:r>
              <a:rPr lang="ar-SA" b="1" dirty="0" smtClean="0">
                <a:solidFill>
                  <a:schemeClr val="tx2"/>
                </a:solidFill>
              </a:rPr>
              <a:t/>
            </a:r>
            <a:br>
              <a:rPr lang="ar-SA" b="1" dirty="0" smtClean="0">
                <a:solidFill>
                  <a:schemeClr val="tx2"/>
                </a:solidFill>
              </a:rPr>
            </a:br>
            <a:r>
              <a:rPr lang="ar-SA" b="1" dirty="0" smtClean="0">
                <a:solidFill>
                  <a:srgbClr val="0070C0"/>
                </a:solidFill>
              </a:rPr>
              <a:t>تعريفها :</a:t>
            </a:r>
            <a:r>
              <a:rPr lang="ar-SA" sz="3100" b="1" dirty="0" smtClean="0"/>
              <a:t>هي مايغيب العقل مع الشعور بنشوة,والميل إلى البطش, الانتقام </a:t>
            </a:r>
            <a:br>
              <a:rPr lang="ar-SA" sz="3100" b="1" dirty="0" smtClean="0"/>
            </a:b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b="1" dirty="0">
                <a:solidFill>
                  <a:srgbClr val="0070C0"/>
                </a:solidFill>
              </a:rPr>
              <a:t>من أنواع المسكرات :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ar-SA" sz="3100" b="1" dirty="0" smtClean="0"/>
              <a:t>1/البيرا                                      2/النبيذ</a:t>
            </a:r>
            <a:br>
              <a:rPr lang="ar-SA" sz="3100" b="1" dirty="0" smtClean="0"/>
            </a:br>
            <a:r>
              <a:rPr lang="ar-SA" sz="3100" b="1" dirty="0" smtClean="0"/>
              <a:t>3/العرق                                     4/الويسكي</a:t>
            </a:r>
            <a:br>
              <a:rPr lang="ar-SA" sz="3100" b="1" dirty="0" smtClean="0"/>
            </a:br>
            <a:r>
              <a:rPr lang="ar-SA" sz="3100" b="1" dirty="0" smtClean="0"/>
              <a:t>5/الكونياك                                  6/ الجن</a:t>
            </a:r>
            <a:br>
              <a:rPr lang="ar-SA" sz="3100" b="1" dirty="0" smtClean="0"/>
            </a:br>
            <a:r>
              <a:rPr lang="ar-SA" sz="3100" b="1" dirty="0" smtClean="0"/>
              <a:t>7/ الروم                                    8/الكحول</a:t>
            </a:r>
            <a:br>
              <a:rPr lang="ar-SA" sz="3100" b="1" dirty="0" smtClean="0"/>
            </a:b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/>
              <a:t>             </a:t>
            </a:r>
            <a:r>
              <a:rPr lang="ar-SA" sz="4000" b="1" dirty="0" smtClean="0">
                <a:solidFill>
                  <a:srgbClr val="FF0000"/>
                </a:solidFill>
              </a:rPr>
              <a:t>هل المسكرات والمخدرات شيء واحد ؟؟؟  </a:t>
            </a: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/>
              <a:t>          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white-rose-wallpap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"/>
            <a:ext cx="9144000" cy="6858016"/>
          </a:xfrm>
        </p:spPr>
      </p:pic>
      <p:sp>
        <p:nvSpPr>
          <p:cNvPr id="3" name="مستطيل 2"/>
          <p:cNvSpPr/>
          <p:nvPr/>
        </p:nvSpPr>
        <p:spPr>
          <a:xfrm>
            <a:off x="323528" y="764704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q"/>
            </a:pPr>
            <a:r>
              <a:rPr lang="ar-SA" sz="3200" dirty="0" smtClean="0"/>
              <a:t>ذهب </a:t>
            </a:r>
            <a:r>
              <a:rPr lang="ar-SA" sz="3200" dirty="0"/>
              <a:t>بعض العلماء إلى أن هناك فرقاً بينهما من حيث التعريف </a:t>
            </a:r>
            <a:r>
              <a:rPr lang="ar-SA" sz="3200" dirty="0" smtClean="0"/>
              <a:t>الوصفي: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ar-SA" sz="3200" dirty="0" smtClean="0"/>
              <a:t>أن </a:t>
            </a:r>
            <a:r>
              <a:rPr lang="ar-SA" sz="3200" dirty="0"/>
              <a:t>متناول المخدرات - غالباً - تغيب معه الحواس كالبصر ، والسمع واللمس  </a:t>
            </a:r>
            <a:r>
              <a:rPr lang="ar-SA" sz="3200" dirty="0" smtClean="0"/>
              <a:t>والشم.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ar-SA" sz="3200" dirty="0" smtClean="0"/>
              <a:t> </a:t>
            </a:r>
            <a:r>
              <a:rPr lang="ar-SA" sz="3200" dirty="0"/>
              <a:t>وأما المسكرات: فلا تغيب مع متناولها - غالباً - الحواس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23528" y="3501008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ar-SA" sz="3200" dirty="0">
                <a:latin typeface="Times New Roman"/>
                <a:ea typeface="Times New Roman"/>
              </a:rPr>
              <a:t> جميعها تشترك في تخدير العقل، وإحداث فتور عام في </a:t>
            </a:r>
            <a:r>
              <a:rPr lang="ar-SA" sz="3200" dirty="0" smtClean="0">
                <a:latin typeface="Times New Roman"/>
                <a:ea typeface="Times New Roman"/>
              </a:rPr>
              <a:t>البدن مع </a:t>
            </a:r>
            <a:r>
              <a:rPr lang="ar-SA" sz="3200" dirty="0">
                <a:latin typeface="Times New Roman"/>
                <a:ea typeface="Times New Roman"/>
              </a:rPr>
              <a:t>وجود تخيلات فاسدة، وأفكار غير حقيقية، قد يترتب عليها بعض الجرائم والجنايات </a:t>
            </a:r>
            <a:r>
              <a:rPr lang="ar-SA" sz="3200" dirty="0" smtClean="0">
                <a:latin typeface="Times New Roman"/>
                <a:ea typeface="Times New Roman"/>
              </a:rPr>
              <a:t>.</a:t>
            </a:r>
          </a:p>
          <a:p>
            <a:pPr algn="just"/>
            <a:endParaRPr lang="ar-SA" sz="800" dirty="0" smtClean="0">
              <a:latin typeface="Times New Roman"/>
              <a:ea typeface="Times New Roman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ar-SA" sz="3200" b="1" dirty="0">
                <a:solidFill>
                  <a:srgbClr val="C00000"/>
                </a:solidFill>
              </a:rPr>
              <a:t>وبناء ً على هذا تلحق المخدرات بالمسكرات لاشتراكهما في علة تحريم </a:t>
            </a:r>
            <a:r>
              <a:rPr lang="ar-SA" sz="3200" b="1" dirty="0" smtClean="0">
                <a:solidFill>
                  <a:srgbClr val="C00000"/>
                </a:solidFill>
              </a:rPr>
              <a:t>المسكر.</a:t>
            </a:r>
            <a:endParaRPr lang="ar-SA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white-rose-wallpap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22214" cy="6669360"/>
          </a:xfrm>
        </p:spPr>
        <p:txBody>
          <a:bodyPr>
            <a:normAutofit fontScale="90000"/>
          </a:bodyPr>
          <a:lstStyle/>
          <a:p>
            <a:r>
              <a:rPr lang="ar-SA" sz="4000" u="sng" dirty="0" smtClean="0">
                <a:solidFill>
                  <a:srgbClr val="0070C0"/>
                </a:solidFill>
              </a:rPr>
              <a:t/>
            </a:r>
            <a:br>
              <a:rPr lang="ar-SA" sz="4000" u="sng" dirty="0" smtClean="0">
                <a:solidFill>
                  <a:srgbClr val="0070C0"/>
                </a:solidFill>
              </a:rPr>
            </a:br>
            <a:r>
              <a:rPr lang="ar-SA" sz="4000" b="1" u="sng" dirty="0" smtClean="0">
                <a:solidFill>
                  <a:srgbClr val="0070C0"/>
                </a:solidFill>
              </a:rPr>
              <a:t>حكم المخدرات والمسكرات </a:t>
            </a:r>
            <a:r>
              <a:rPr lang="ar-SA" sz="4000" u="sng" dirty="0" smtClean="0">
                <a:solidFill>
                  <a:srgbClr val="0070C0"/>
                </a:solidFill>
              </a:rPr>
              <a:t>: </a:t>
            </a:r>
            <a:br>
              <a:rPr lang="ar-SA" sz="4000" u="sng" dirty="0" smtClean="0">
                <a:solidFill>
                  <a:srgbClr val="0070C0"/>
                </a:solidFill>
              </a:rPr>
            </a:br>
            <a:r>
              <a:rPr lang="en-US" sz="3600" dirty="0" smtClean="0">
                <a:cs typeface="+mn-cs"/>
              </a:rPr>
              <a:t/>
            </a:r>
            <a:br>
              <a:rPr lang="en-US" sz="3600" dirty="0" smtClean="0">
                <a:cs typeface="+mn-cs"/>
              </a:rPr>
            </a:br>
            <a:r>
              <a:rPr lang="ar-SA" sz="3600" b="1" dirty="0" smtClean="0">
                <a:cs typeface="+mn-cs"/>
              </a:rPr>
              <a:t>المخدرات والمسكرات، وإن اختلفت أنواعها وتفاوتت في تأثيرها على العقل، إلا أنها </a:t>
            </a:r>
            <a:r>
              <a:rPr lang="ar-SA" sz="3600" b="1" dirty="0" smtClean="0">
                <a:solidFill>
                  <a:srgbClr val="FF0000"/>
                </a:solidFill>
                <a:cs typeface="+mn-cs"/>
              </a:rPr>
              <a:t>محرمة</a:t>
            </a:r>
            <a:r>
              <a:rPr lang="ar-SA" sz="3600" b="1" dirty="0" smtClean="0">
                <a:cs typeface="+mn-cs"/>
              </a:rPr>
              <a:t>، فيحرم تناولها وتعاطيها، والاتجار بها، وترويجها ونحوه، ومن أدلة تحريمها:</a:t>
            </a:r>
            <a:r>
              <a:rPr lang="ar-SA" sz="3600" b="1" dirty="0">
                <a:cs typeface="+mn-cs"/>
              </a:rPr>
              <a:t/>
            </a:r>
            <a:br>
              <a:rPr lang="ar-SA" sz="3600" b="1" dirty="0">
                <a:cs typeface="+mn-cs"/>
              </a:rPr>
            </a:br>
            <a:r>
              <a:rPr lang="ar-SA" sz="3600" b="1" dirty="0" smtClean="0">
                <a:cs typeface="+mn-cs"/>
              </a:rPr>
              <a:t>قوله تعالى: </a:t>
            </a:r>
            <a:r>
              <a:rPr lang="en-US" sz="3600" b="1" dirty="0" smtClean="0">
                <a:solidFill>
                  <a:srgbClr val="00B050"/>
                </a:solidFill>
                <a:cs typeface="+mn-cs"/>
                <a:sym typeface="AGA Arabesque"/>
              </a:rPr>
              <a:t></a:t>
            </a:r>
            <a:r>
              <a:rPr lang="en-US" sz="3600" b="1" dirty="0" smtClean="0">
                <a:solidFill>
                  <a:srgbClr val="00B050"/>
                </a:solidFill>
                <a:cs typeface="+mn-cs"/>
              </a:rPr>
              <a:t> </a:t>
            </a:r>
            <a:r>
              <a:rPr lang="ar-SA" sz="3600" b="1" dirty="0" smtClean="0">
                <a:solidFill>
                  <a:srgbClr val="00B050"/>
                </a:solidFill>
                <a:cs typeface="+mn-cs"/>
              </a:rPr>
              <a:t>يَـأَيُّهَا الَّذِينَ آمَنُواْ إِنَّمَا الْخَمْرُ وَالْمَيْسِرُ وَالأَنصَابُ وَالأَزْلاَمُ رِجْسٌ مِّنْ عَمَلِ الشَّيْطَانِ فَاجْتَنِبُوهُ لَعَلَّكُمْ تُفْلِحُونَ </a:t>
            </a:r>
            <a:r>
              <a:rPr lang="en-US" sz="3600" b="1" dirty="0" smtClean="0">
                <a:solidFill>
                  <a:srgbClr val="00B050"/>
                </a:solidFill>
                <a:cs typeface="+mn-cs"/>
                <a:sym typeface="AGA Arabesque"/>
              </a:rPr>
              <a:t></a:t>
            </a:r>
            <a:r>
              <a:rPr lang="en-US" sz="3600" b="1" dirty="0" smtClean="0">
                <a:solidFill>
                  <a:srgbClr val="00B050"/>
                </a:solidFill>
                <a:cs typeface="+mn-cs"/>
              </a:rPr>
              <a:t> </a:t>
            </a:r>
            <a:r>
              <a:rPr lang="ar-SA" sz="2000" b="1" dirty="0" smtClean="0">
                <a:solidFill>
                  <a:schemeClr val="accent2"/>
                </a:solidFill>
                <a:cs typeface="+mn-cs"/>
              </a:rPr>
              <a:t>[المائدة:90]</a:t>
            </a:r>
            <a:r>
              <a:rPr lang="en-US" sz="3600" b="1" dirty="0" smtClean="0">
                <a:cs typeface="+mn-cs"/>
              </a:rPr>
              <a:t/>
            </a:r>
            <a:br>
              <a:rPr lang="en-US" sz="3600" b="1" dirty="0" smtClean="0">
                <a:cs typeface="+mn-cs"/>
              </a:rPr>
            </a:br>
            <a:r>
              <a:rPr lang="ar-SA" sz="3600" b="1" dirty="0" smtClean="0">
                <a:cs typeface="+mn-cs"/>
              </a:rPr>
              <a:t> </a:t>
            </a:r>
            <a:r>
              <a:rPr lang="en-US" sz="3600" b="1" dirty="0" smtClean="0">
                <a:cs typeface="+mn-cs"/>
              </a:rPr>
              <a:t/>
            </a:r>
            <a:br>
              <a:rPr lang="en-US" sz="3600" b="1" dirty="0" smtClean="0">
                <a:cs typeface="+mn-cs"/>
              </a:rPr>
            </a:br>
            <a:r>
              <a:rPr lang="ar-SA" sz="3600" b="1" dirty="0" smtClean="0">
                <a:solidFill>
                  <a:srgbClr val="0070C0"/>
                </a:solidFill>
                <a:cs typeface="+mn-cs"/>
              </a:rPr>
              <a:t>وقوله </a:t>
            </a:r>
            <a:r>
              <a:rPr lang="en-US" sz="3600" dirty="0">
                <a:solidFill>
                  <a:srgbClr val="0070C0"/>
                </a:solidFill>
                <a:latin typeface="AGA Arabesque"/>
                <a:ea typeface="Times New Roman"/>
                <a:cs typeface="AL-Mohanad"/>
              </a:rPr>
              <a:t>e</a:t>
            </a:r>
            <a:r>
              <a:rPr lang="ar-SA" sz="3600" b="1" dirty="0" smtClean="0">
                <a:solidFill>
                  <a:srgbClr val="0070C0"/>
                </a:solidFill>
                <a:cs typeface="+mn-cs"/>
              </a:rPr>
              <a:t>: " كل مسكر خمر، وكل مسكر حرام" </a:t>
            </a:r>
            <a:r>
              <a:rPr lang="en-US" sz="3600" b="1" dirty="0" smtClean="0">
                <a:cs typeface="+mn-cs"/>
              </a:rPr>
              <a:t/>
            </a:r>
            <a:br>
              <a:rPr lang="en-US" sz="3600" b="1" dirty="0" smtClean="0">
                <a:cs typeface="+mn-cs"/>
              </a:rPr>
            </a:br>
            <a:r>
              <a:rPr lang="ar-SA" sz="3600" b="1" dirty="0" smtClean="0">
                <a:cs typeface="+mn-cs"/>
              </a:rPr>
              <a:t> </a:t>
            </a:r>
            <a:r>
              <a:rPr lang="en-US" sz="3600" b="1" dirty="0" smtClean="0">
                <a:cs typeface="+mn-cs"/>
              </a:rPr>
              <a:t/>
            </a:r>
            <a:br>
              <a:rPr lang="en-US" sz="3600" b="1" dirty="0" smtClean="0">
                <a:cs typeface="+mn-cs"/>
              </a:rPr>
            </a:br>
            <a:r>
              <a:rPr lang="ar-SA" sz="3600" b="1" dirty="0" smtClean="0">
                <a:cs typeface="+mn-cs"/>
              </a:rPr>
              <a:t>واتفق العلماء قديماً وحديثاً على تحريم المخدرات ومنها الحشيش</a:t>
            </a:r>
            <a:r>
              <a:rPr lang="en-US" sz="3600" b="1" dirty="0" smtClean="0">
                <a:cs typeface="+mn-cs"/>
              </a:rPr>
              <a:t> </a:t>
            </a:r>
            <a:r>
              <a:rPr lang="ar-SA" sz="3600" dirty="0" smtClean="0">
                <a:cs typeface="+mn-cs"/>
              </a:rPr>
              <a:t>	</a:t>
            </a:r>
            <a:r>
              <a:rPr lang="en-US" sz="3600" dirty="0" smtClean="0">
                <a:cs typeface="+mn-cs"/>
              </a:rPr>
              <a:t/>
            </a:r>
            <a:br>
              <a:rPr lang="en-US" sz="3600" dirty="0" smtClean="0">
                <a:cs typeface="+mn-cs"/>
              </a:rPr>
            </a:br>
            <a:r>
              <a:rPr lang="ar-SA" sz="1600" dirty="0" smtClean="0"/>
              <a:t>.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ar-SA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white-rose-wallpap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/>
          <a:lstStyle/>
          <a:p>
            <a:r>
              <a:rPr lang="ar-SA" b="1" u="sng" dirty="0" smtClean="0">
                <a:solidFill>
                  <a:schemeClr val="accent1"/>
                </a:solidFill>
              </a:rPr>
              <a:t>الحكمة من تحريم المخدرات والمسكرات</a:t>
            </a:r>
            <a:r>
              <a:rPr lang="ar-SA" u="sng" dirty="0" smtClean="0"/>
              <a:t/>
            </a:r>
            <a:br>
              <a:rPr lang="ar-SA" u="sng" dirty="0" smtClean="0"/>
            </a:b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sz="2800" dirty="0" smtClean="0"/>
              <a:t>1- حفظ الكليات الخمس(الدين-العقل-النفس –العرض- المال)</a:t>
            </a:r>
            <a:br>
              <a:rPr lang="ar-SA" sz="2800" dirty="0" smtClean="0"/>
            </a:br>
            <a:r>
              <a:rPr lang="ar-SA" sz="2800" dirty="0" smtClean="0"/>
              <a:t>2- حفظ كرامة الإنسان و المحافظة على المنزلة التي تليق بإنسانيته والبعد عن الذلة .</a:t>
            </a:r>
            <a:br>
              <a:rPr lang="ar-SA" sz="2800" dirty="0" smtClean="0"/>
            </a:br>
            <a:r>
              <a:rPr lang="ar-SA" sz="2800" dirty="0" smtClean="0"/>
              <a:t>3- حفظ الأسرة من التفكك و الضياع وحفظ المجتمع من الانحلال والدمار.</a:t>
            </a:r>
            <a:br>
              <a:rPr lang="ar-SA" sz="2800" dirty="0" smtClean="0"/>
            </a:br>
            <a:r>
              <a:rPr lang="ar-SA" sz="2800" dirty="0" smtClean="0"/>
              <a:t/>
            </a:r>
            <a:br>
              <a:rPr lang="ar-SA" sz="2800" dirty="0" smtClean="0"/>
            </a:br>
            <a:endParaRPr lang="ar-SA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ar-SA" sz="4000" b="1" u="sng" dirty="0" smtClean="0">
                <a:solidFill>
                  <a:schemeClr val="accent1"/>
                </a:solidFill>
              </a:rPr>
              <a:t>أخطار المخدرات </a:t>
            </a:r>
            <a:r>
              <a:rPr lang="ar-SA" sz="4000" b="1" u="sng" dirty="0" err="1" smtClean="0">
                <a:solidFill>
                  <a:schemeClr val="accent1"/>
                </a:solidFill>
              </a:rPr>
              <a:t>و</a:t>
            </a:r>
            <a:r>
              <a:rPr lang="ar-SA" sz="4000" b="1" u="sng" dirty="0" smtClean="0">
                <a:solidFill>
                  <a:schemeClr val="accent1"/>
                </a:solidFill>
              </a:rPr>
              <a:t> المسكرات </a:t>
            </a:r>
            <a:r>
              <a:rPr lang="ar-SA" sz="4000" b="1" u="sng" dirty="0" err="1" smtClean="0">
                <a:solidFill>
                  <a:schemeClr val="accent1"/>
                </a:solidFill>
              </a:rPr>
              <a:t>و</a:t>
            </a:r>
            <a:r>
              <a:rPr lang="ar-SA" sz="4000" b="1" u="sng" dirty="0" smtClean="0">
                <a:solidFill>
                  <a:schemeClr val="accent1"/>
                </a:solidFill>
              </a:rPr>
              <a:t> اضرارها</a:t>
            </a:r>
            <a:endParaRPr lang="ar-SA" sz="4000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000108"/>
            <a:ext cx="8712968" cy="564360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أضرار دينية:</a:t>
            </a:r>
          </a:p>
          <a:p>
            <a:pPr>
              <a:buNone/>
            </a:pPr>
            <a:r>
              <a:rPr lang="ar-SA" sz="2800" dirty="0" smtClean="0"/>
              <a:t> </a:t>
            </a:r>
            <a:r>
              <a:rPr lang="ar-SA" dirty="0" smtClean="0"/>
              <a:t>تعاطيها يصد عن ذكر الله و عن الصلاة و باقي العبادات والطاعات .</a:t>
            </a:r>
          </a:p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أضرار اجتماعية:</a:t>
            </a:r>
          </a:p>
          <a:p>
            <a:pPr>
              <a:buNone/>
            </a:pPr>
            <a:r>
              <a:rPr lang="ar-SA" dirty="0" smtClean="0"/>
              <a:t>1- يوقع العداوة و البغضاء و التقاطع بين أفراد الأسرة الواحدة وبين المجتمع بشكل عام. قوله تعالى :</a:t>
            </a:r>
            <a:r>
              <a:rPr lang="ar-SA" dirty="0" smtClean="0">
                <a:solidFill>
                  <a:srgbClr val="FF0000"/>
                </a:solidFill>
              </a:rPr>
              <a:t>((إِنَّمَا يُرِيدُ الشَّيْطَانُ أَنْ يُوقِعَ بَيْنَكُمُ الْعَدَاوَةَ وَالْبَغْضَاءَ فِي الْخَمْرِ وَالْمَيْسِرِ)) </a:t>
            </a:r>
            <a:r>
              <a:rPr lang="ar-SA" dirty="0" smtClean="0"/>
              <a:t> </a:t>
            </a:r>
          </a:p>
          <a:p>
            <a:pPr>
              <a:buNone/>
            </a:pPr>
            <a:r>
              <a:rPr lang="ar-SA" dirty="0" smtClean="0"/>
              <a:t> 2- كثرة الحوادث المؤلمة التي يذهب ضحيتها كثير من أبناء المجتمع.</a:t>
            </a:r>
          </a:p>
          <a:p>
            <a:pPr>
              <a:buNone/>
            </a:pPr>
            <a:r>
              <a:rPr lang="ar-SA" dirty="0" smtClean="0"/>
              <a:t>3- يؤدي إلى الطلاق وتفكك الأسرة وتشرد الأطفال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3367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أضرار صحية:</a:t>
            </a:r>
          </a:p>
          <a:p>
            <a:pPr algn="just">
              <a:buNone/>
            </a:pPr>
            <a:r>
              <a:rPr lang="ar-SA" dirty="0" smtClean="0"/>
              <a:t>   التسمم الكحولي و ضمور المخ و المخيخ و النوبات الدماغية والتهابات الأعصاب والعمى والتهاب البلعوم وسرطان المري وفقدان الشهية والتهابات الأمعاء بأنواعها وتضخم الطحال ونقص المناعة فهو يحول الإنسان القوي الصحيح إلى هيكل عظمي شاحب اللون كئيب المنظر .</a:t>
            </a:r>
          </a:p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أضرار اقتصادية: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ضعف جسم الإنسان وانهيار قواه مما يجعله يتسبب في ضعف الإنتاج 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ابتزاز الأموال و نهب ثروة الأمة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كثرة نفقات علاج المدمنين . 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 ذهاب بركة الأموال وزوال النعم .</a:t>
            </a:r>
          </a:p>
        </p:txBody>
      </p:sp>
    </p:spTree>
    <p:extLst>
      <p:ext uri="{BB962C8B-B14F-4D97-AF65-F5344CB8AC3E}">
        <p14:creationId xmlns:p14="http://schemas.microsoft.com/office/powerpoint/2010/main" val="948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ar-SA" b="1" u="sng" dirty="0" smtClean="0">
                <a:solidFill>
                  <a:schemeClr val="accent1"/>
                </a:solidFill>
              </a:rPr>
              <a:t>الدخان أو التبغ</a:t>
            </a:r>
            <a:endParaRPr lang="ar-SA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772816"/>
            <a:ext cx="7869560" cy="3312368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تعريفه</a:t>
            </a:r>
            <a:r>
              <a:rPr lang="ar-SA" u="sng" dirty="0" smtClean="0">
                <a:solidFill>
                  <a:srgbClr val="00B050"/>
                </a:solidFill>
              </a:rPr>
              <a:t>:</a:t>
            </a:r>
          </a:p>
          <a:p>
            <a:pPr algn="just">
              <a:buNone/>
            </a:pPr>
            <a:r>
              <a:rPr lang="ar-SA" dirty="0" smtClean="0"/>
              <a:t>           نبات حشيش مخدر مر الطعم يشتمل على النيكوتين السام بنوعية التوتون و التنباك .</a:t>
            </a:r>
          </a:p>
          <a:p>
            <a:pPr algn="just"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حكمه : </a:t>
            </a:r>
          </a:p>
          <a:p>
            <a:pPr algn="just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حرام </a:t>
            </a:r>
          </a:p>
          <a:p>
            <a:pPr algn="just">
              <a:buNone/>
            </a:pPr>
            <a:r>
              <a:rPr lang="ar-SA" dirty="0" smtClean="0"/>
              <a:t> لتحقق ضرره على الدين والبدن والمال , مع عدم نفعه مطلقا . </a:t>
            </a:r>
          </a:p>
          <a:p>
            <a:pPr>
              <a:buNone/>
            </a:pPr>
            <a:endParaRPr lang="ar-SA" sz="28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SA" sz="2800" u="sng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714356"/>
            <a:ext cx="8712968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ومن الأدلة على تحريمه </a:t>
            </a:r>
            <a:r>
              <a:rPr lang="ar-SA" b="1" u="sng" dirty="0">
                <a:solidFill>
                  <a:srgbClr val="00B050"/>
                </a:solidFill>
              </a:rPr>
              <a:t>:</a:t>
            </a:r>
            <a:endParaRPr lang="ar-SA" b="1" u="sng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ar-SA" dirty="0" smtClean="0">
                <a:solidFill>
                  <a:srgbClr val="00B050"/>
                </a:solidFill>
              </a:rPr>
              <a:t>1- قال تعالى: </a:t>
            </a:r>
            <a:r>
              <a:rPr lang="ar-SA" dirty="0">
                <a:solidFill>
                  <a:srgbClr val="FF0000"/>
                </a:solidFill>
              </a:rPr>
              <a:t>((يَأْمُرُهُم بِالْمَعْرُوفِ وَيَنْهَاهُمْ عَنِ الْمُنْكَرِ وَيُحِلُّ لَهُمُ الطَّيِّبَاتِ وَيُحَرِّمُ عَلَيْهِمُ الْخَبَآئِثَ ))</a:t>
            </a:r>
            <a:r>
              <a:rPr lang="ar-SA" dirty="0" smtClean="0"/>
              <a:t>وما من عاقل يقول إن الدخان ليس خبيثا مستقذرا طعما ورائحة .</a:t>
            </a:r>
            <a:endParaRPr lang="ar-SA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ar-SA" dirty="0" smtClean="0">
                <a:solidFill>
                  <a:srgbClr val="00B050"/>
                </a:solidFill>
              </a:rPr>
              <a:t>2- قال تعالى: </a:t>
            </a:r>
            <a:r>
              <a:rPr lang="ar-SA" dirty="0" smtClean="0">
                <a:solidFill>
                  <a:srgbClr val="FF0000"/>
                </a:solidFill>
              </a:rPr>
              <a:t>((</a:t>
            </a:r>
            <a:r>
              <a:rPr lang="ar-SA" dirty="0">
                <a:solidFill>
                  <a:srgbClr val="FF0000"/>
                </a:solidFill>
              </a:rPr>
              <a:t>وَلاَ تَقْتُلُواْ أَنْفُسَكُمْ إِنَّ اللَّهَ كَانَ بِكُمْ رَحِيماً </a:t>
            </a:r>
            <a:r>
              <a:rPr lang="ar-SA" dirty="0" smtClean="0">
                <a:solidFill>
                  <a:srgbClr val="FF0000"/>
                </a:solidFill>
              </a:rPr>
              <a:t>)) </a:t>
            </a:r>
            <a:r>
              <a:rPr lang="ar-SA" dirty="0" smtClean="0"/>
              <a:t>وقد ثبت ضرر الدخان على الصحة , زانة سام ويسبب أمراض كثيرة و لذا فهو</a:t>
            </a:r>
            <a:r>
              <a:rPr lang="ar-SA" dirty="0" smtClean="0">
                <a:solidFill>
                  <a:srgbClr val="0070C0"/>
                </a:solidFill>
              </a:rPr>
              <a:t> محرم </a:t>
            </a:r>
            <a:r>
              <a:rPr lang="ar-SA" dirty="0" smtClean="0"/>
              <a:t>.</a:t>
            </a:r>
          </a:p>
          <a:p>
            <a:pPr algn="just">
              <a:buNone/>
            </a:pPr>
            <a:r>
              <a:rPr lang="ar-SA" dirty="0" smtClean="0">
                <a:solidFill>
                  <a:srgbClr val="00B050"/>
                </a:solidFill>
              </a:rPr>
              <a:t>3-</a:t>
            </a:r>
            <a:r>
              <a:rPr lang="ar-SA" dirty="0" smtClean="0"/>
              <a:t> قال تعالى:</a:t>
            </a:r>
            <a:r>
              <a:rPr lang="ar-SA" dirty="0" smtClean="0">
                <a:solidFill>
                  <a:srgbClr val="FF0000"/>
                </a:solidFill>
              </a:rPr>
              <a:t>(( وَلا تُبَذِّرْ تَبْذِيرًا (26) إِنَّ الْمُبَذِّرِينَ كانُوا إِخْوانَ الشَّياطِينِ وَكانَ الشَّيْطانُ لِرَبِّهِ كَفُورًا (27)}</a:t>
            </a:r>
            <a:r>
              <a:rPr lang="ar-SA" dirty="0" smtClean="0"/>
              <a:t>. والإسراف أو التبذير هو  إنفاق المال وان قل في غير حقه , وإنفاق المال على الدخان هو من هذا القبيل فهو </a:t>
            </a:r>
            <a:r>
              <a:rPr lang="ar-SA" dirty="0" smtClean="0">
                <a:solidFill>
                  <a:srgbClr val="0070C0"/>
                </a:solidFill>
              </a:rPr>
              <a:t>حرام </a:t>
            </a:r>
            <a:r>
              <a:rPr lang="ar-SA" dirty="0" smtClean="0"/>
              <a:t>.</a:t>
            </a:r>
          </a:p>
          <a:p>
            <a:pPr>
              <a:buNone/>
            </a:pPr>
            <a:endParaRPr lang="ar-SA" sz="2800" u="sng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8693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ar-SA" b="1" u="sng" dirty="0" smtClean="0">
                <a:solidFill>
                  <a:srgbClr val="0070C0"/>
                </a:solidFill>
              </a:rPr>
              <a:t>الحكمة من تحريم الدخان </a:t>
            </a:r>
            <a:endParaRPr lang="ar-SA" b="1" u="sng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02061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b="1" dirty="0" smtClean="0"/>
              <a:t>لا يخفى أن الإسلام نهى عن كل ما فيه مضرة بالإنسان , ولا يخفى إن الدخان يشتمل على كثير من الأضرار الدينية , والأخلاقية , والاجتماعية , والاقتصادية والصحية </a:t>
            </a:r>
            <a:r>
              <a:rPr lang="ar-SA" b="1" dirty="0"/>
              <a:t>.</a:t>
            </a:r>
            <a:endParaRPr lang="ar-SA" b="1" dirty="0" smtClean="0"/>
          </a:p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الأضرار </a:t>
            </a:r>
            <a:r>
              <a:rPr lang="ar-SA" b="1" u="sng" dirty="0" smtClean="0">
                <a:solidFill>
                  <a:srgbClr val="00B050"/>
                </a:solidFill>
              </a:rPr>
              <a:t>الدينية :</a:t>
            </a:r>
          </a:p>
          <a:p>
            <a:pPr>
              <a:buNone/>
            </a:pPr>
            <a:r>
              <a:rPr lang="ar-SA" b="1" dirty="0" smtClean="0"/>
              <a:t>الصد عن ذكر الله, وعن الصلاة, وثقل الصوم ,وعدم دخول المساجد وحضور مجالس الذكر بسبب رائحته الكريهة .</a:t>
            </a:r>
          </a:p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الأضرار الخلقية والاجتماعية :</a:t>
            </a:r>
          </a:p>
          <a:p>
            <a:pPr>
              <a:buNone/>
            </a:pPr>
            <a:r>
              <a:rPr lang="ar-SA" b="1" dirty="0" smtClean="0"/>
              <a:t>سيء الأخلاق , قليل الصبر , كثير الغضب لاسيما إذا نفذ ما عنده من دخان .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928670"/>
            <a:ext cx="864096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b="1" u="sng" dirty="0" smtClean="0">
                <a:solidFill>
                  <a:srgbClr val="00B050"/>
                </a:solidFill>
              </a:rPr>
              <a:t>الأضرار </a:t>
            </a:r>
            <a:r>
              <a:rPr lang="ar-SA" b="1" u="sng" dirty="0" smtClean="0">
                <a:solidFill>
                  <a:srgbClr val="00B050"/>
                </a:solidFill>
              </a:rPr>
              <a:t>الصحية :</a:t>
            </a:r>
          </a:p>
          <a:p>
            <a:pPr>
              <a:buNone/>
            </a:pPr>
            <a:r>
              <a:rPr lang="ar-SA" b="1" dirty="0"/>
              <a:t> </a:t>
            </a:r>
            <a:r>
              <a:rPr lang="ar-SA" b="1" dirty="0" smtClean="0"/>
              <a:t> فهي </a:t>
            </a:r>
            <a:r>
              <a:rPr lang="ar-SA" b="1" dirty="0"/>
              <a:t>مؤلمة </a:t>
            </a:r>
            <a:r>
              <a:rPr lang="ar-SA" b="1" dirty="0" smtClean="0"/>
              <a:t>وقاتلة وتسبب سرطان </a:t>
            </a:r>
            <a:r>
              <a:rPr lang="ar-SA" b="1" dirty="0" smtClean="0"/>
              <a:t>الحنجرة والقصبات الهوائية و المعدة والبنكرياس وتصلب الشرايين </a:t>
            </a:r>
            <a:r>
              <a:rPr lang="ar-SA" b="1" dirty="0" smtClean="0"/>
              <a:t>.</a:t>
            </a:r>
          </a:p>
          <a:p>
            <a:pPr>
              <a:buNone/>
            </a:pPr>
            <a:endParaRPr lang="ar-SA" sz="1000" b="1" dirty="0"/>
          </a:p>
          <a:p>
            <a:pPr>
              <a:buNone/>
            </a:pPr>
            <a:r>
              <a:rPr lang="ar-SA" b="1" u="sng" dirty="0">
                <a:solidFill>
                  <a:srgbClr val="00B050"/>
                </a:solidFill>
              </a:rPr>
              <a:t>الأضرار الاقتصادية</a:t>
            </a:r>
            <a:r>
              <a:rPr lang="ar-SA" b="1" u="sng" dirty="0">
                <a:solidFill>
                  <a:srgbClr val="00B050"/>
                </a:solidFill>
              </a:rPr>
              <a:t>: </a:t>
            </a:r>
            <a:endParaRPr lang="ar-SA" b="1" u="sng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ar-SA" b="1" dirty="0" smtClean="0"/>
              <a:t>    فهي </a:t>
            </a:r>
            <a:r>
              <a:rPr lang="ar-SA" b="1" dirty="0"/>
              <a:t>كثيرة وكبيرة، إذ يصرف على السجاير مبالغ كبيرة، ويصرف على علاج الأمراض التي يسببها كذلك مبالغ طائلة، كما أن المدخن يقتِّر على أهله وأولاده، ليؤمِّن ثمن </a:t>
            </a:r>
            <a:r>
              <a:rPr lang="ar-SA" b="1" dirty="0" smtClean="0"/>
              <a:t>سجايره</a:t>
            </a:r>
            <a:r>
              <a:rPr lang="ar-SA" b="1" dirty="0"/>
              <a:t>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0353488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ar-SA" sz="4800" b="1" u="sng" dirty="0" smtClean="0">
                <a:solidFill>
                  <a:schemeClr val="accent1"/>
                </a:solidFill>
              </a:rPr>
              <a:t>الرشوة</a:t>
            </a:r>
            <a:endParaRPr lang="ar-SA" sz="4800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31640" y="1484784"/>
            <a:ext cx="6840760" cy="40142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500" b="1" u="sng" dirty="0" smtClean="0">
                <a:solidFill>
                  <a:srgbClr val="00B050"/>
                </a:solidFill>
              </a:rPr>
              <a:t>تعريفها : لغة</a:t>
            </a:r>
          </a:p>
          <a:p>
            <a:pPr>
              <a:buNone/>
            </a:pPr>
            <a:r>
              <a:rPr lang="ar-SA" b="1" dirty="0" smtClean="0"/>
              <a:t>مأخوذة من الرشاء , وهو حبل الدلو الذي يتوصل به إلى اخذ الماء من البر. أو من رشا الفرخ : إذا مد رأسه إلى امة لتطعمه .</a:t>
            </a:r>
          </a:p>
          <a:p>
            <a:pPr>
              <a:buNone/>
            </a:pPr>
            <a:r>
              <a:rPr lang="ar-SA" sz="3500" b="1" u="sng" dirty="0" smtClean="0">
                <a:solidFill>
                  <a:srgbClr val="00B050"/>
                </a:solidFill>
              </a:rPr>
              <a:t>اصطلاحا: </a:t>
            </a:r>
            <a:r>
              <a:rPr lang="ar-SA" b="1" dirty="0" smtClean="0"/>
              <a:t>ما يعطيه الشخص لحاكم </a:t>
            </a:r>
            <a:r>
              <a:rPr lang="ar-SA" b="1" dirty="0" smtClean="0"/>
              <a:t>وغيره </a:t>
            </a:r>
            <a:r>
              <a:rPr lang="ar-SA" b="1" dirty="0" smtClean="0"/>
              <a:t>لإبطال حق أو إحقاق باطل . </a:t>
            </a:r>
          </a:p>
          <a:p>
            <a:pPr>
              <a:buNone/>
            </a:pPr>
            <a:r>
              <a:rPr lang="ar-SA" b="1" dirty="0" smtClean="0"/>
              <a:t> </a:t>
            </a:r>
            <a:endParaRPr lang="ar-SA" b="1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ar-SA" sz="4800" b="1" u="sng" dirty="0" smtClean="0">
                <a:solidFill>
                  <a:schemeClr val="accent1"/>
                </a:solidFill>
              </a:rPr>
              <a:t>حكم الرشوة</a:t>
            </a:r>
            <a:endParaRPr lang="ar-SA" sz="4800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142960"/>
            <a:ext cx="8568952" cy="53103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3900" b="1" u="sng" dirty="0" smtClean="0">
                <a:solidFill>
                  <a:srgbClr val="00B050"/>
                </a:solidFill>
              </a:rPr>
              <a:t>  محرمة</a:t>
            </a:r>
            <a:endParaRPr lang="ar-SA" sz="3900" b="1" u="sng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ar-SA" b="1" dirty="0"/>
              <a:t> </a:t>
            </a:r>
            <a:r>
              <a:rPr lang="ar-SA" b="1" dirty="0" smtClean="0"/>
              <a:t> </a:t>
            </a:r>
            <a:r>
              <a:rPr lang="ar-SA" b="1" dirty="0" smtClean="0"/>
              <a:t>وهو </a:t>
            </a:r>
            <a:r>
              <a:rPr lang="ar-SA" b="1" dirty="0" smtClean="0"/>
              <a:t>كبيرة من كبائر الذنوب على المعطي والوسيط </a:t>
            </a:r>
            <a:r>
              <a:rPr lang="ar-SA" b="1" dirty="0" smtClean="0"/>
              <a:t>بيتهما</a:t>
            </a:r>
          </a:p>
          <a:p>
            <a:pPr algn="just">
              <a:buNone/>
            </a:pPr>
            <a:r>
              <a:rPr lang="ar-SA" b="1" dirty="0" smtClean="0"/>
              <a:t> </a:t>
            </a:r>
            <a:r>
              <a:rPr lang="ar-SA" b="1" dirty="0" smtClean="0">
                <a:solidFill>
                  <a:srgbClr val="D60093"/>
                </a:solidFill>
              </a:rPr>
              <a:t>بالكتاب </a:t>
            </a:r>
            <a:r>
              <a:rPr lang="ar-SA" b="1" dirty="0" smtClean="0"/>
              <a:t>قال تعالى : </a:t>
            </a:r>
            <a:r>
              <a:rPr lang="ar-SA" b="1" dirty="0" smtClean="0">
                <a:solidFill>
                  <a:srgbClr val="FF0000"/>
                </a:solidFill>
              </a:rPr>
              <a:t>((وَلَا تَأْكُلُوا أَمْوَالَكُمْ بَيْنَكُمْ بِالْبَاطِلِ وَتُدْلُوا بِهَا إِلَى الْحُكَّامِ لِتَأْكُلُوا فَرِيقًا مِنْ أَمْوَالِ النَّاسِ بِالْإِثْمِ وَأَنْتُمْ تَعْلَمُونَ </a:t>
            </a:r>
            <a:r>
              <a:rPr lang="ar-SA" sz="1800" b="1" dirty="0" smtClean="0">
                <a:solidFill>
                  <a:srgbClr val="FF0000"/>
                </a:solidFill>
              </a:rPr>
              <a:t>﴿١٨٨﴾</a:t>
            </a:r>
            <a:r>
              <a:rPr lang="ar-SA" sz="1800" b="1" dirty="0" smtClean="0"/>
              <a:t> </a:t>
            </a:r>
            <a:r>
              <a:rPr lang="ar-SA" b="1" dirty="0" smtClean="0"/>
              <a:t>. </a:t>
            </a:r>
            <a:endParaRPr lang="ar-SA" b="1" dirty="0" smtClean="0"/>
          </a:p>
          <a:p>
            <a:pPr algn="just">
              <a:buNone/>
            </a:pPr>
            <a:r>
              <a:rPr lang="ar-SA" b="1" dirty="0" smtClean="0">
                <a:solidFill>
                  <a:srgbClr val="D60093"/>
                </a:solidFill>
              </a:rPr>
              <a:t>وبالسنة</a:t>
            </a:r>
            <a:r>
              <a:rPr lang="ar-SA" b="1" dirty="0" smtClean="0"/>
              <a:t> </a:t>
            </a:r>
            <a:r>
              <a:rPr lang="ar-SA" b="1" dirty="0" smtClean="0"/>
              <a:t>فعن عبدالله بن عمرو رضي الله عنة قال : ((</a:t>
            </a:r>
            <a:r>
              <a:rPr lang="ar-SA" b="1" dirty="0" smtClean="0">
                <a:solidFill>
                  <a:srgbClr val="0070C0"/>
                </a:solidFill>
              </a:rPr>
              <a:t>لعن رسول الله صلى الله علية وسلم الراشي والمرتشي )). </a:t>
            </a:r>
            <a:endParaRPr lang="ar-SA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ar-SA" b="1" dirty="0" smtClean="0">
                <a:solidFill>
                  <a:srgbClr val="D60093"/>
                </a:solidFill>
              </a:rPr>
              <a:t>وبالإجماع </a:t>
            </a:r>
            <a:r>
              <a:rPr lang="ar-SA" b="1" dirty="0" smtClean="0"/>
              <a:t>فقد اتفق الصحابة والتابعون ومن بعدهم على تحريم الرشوة اخذا وبذلا وتوسطا .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1307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35719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ar-SA" b="1" u="sng" dirty="0" smtClean="0">
                <a:solidFill>
                  <a:srgbClr val="00B050"/>
                </a:solidFill>
              </a:rPr>
              <a:t>الفرق بين الرشوة </a:t>
            </a:r>
            <a:r>
              <a:rPr lang="ar-SA" b="1" u="sng" dirty="0" err="1" smtClean="0">
                <a:solidFill>
                  <a:srgbClr val="00B050"/>
                </a:solidFill>
              </a:rPr>
              <a:t>و</a:t>
            </a:r>
            <a:r>
              <a:rPr lang="ar-SA" b="1" u="sng" dirty="0" smtClean="0">
                <a:solidFill>
                  <a:srgbClr val="00B050"/>
                </a:solidFill>
              </a:rPr>
              <a:t> الهدية</a:t>
            </a:r>
            <a:r>
              <a:rPr lang="ar-SA" u="sng" dirty="0" smtClean="0">
                <a:solidFill>
                  <a:srgbClr val="00B050"/>
                </a:solidFill>
              </a:rPr>
              <a:t>:</a:t>
            </a:r>
            <a:br>
              <a:rPr lang="ar-SA" u="sng" dirty="0" smtClean="0">
                <a:solidFill>
                  <a:srgbClr val="00B050"/>
                </a:solidFill>
              </a:rPr>
            </a:br>
            <a:endParaRPr lang="ar-SA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770911"/>
              </p:ext>
            </p:extLst>
          </p:nvPr>
        </p:nvGraphicFramePr>
        <p:xfrm>
          <a:off x="457200" y="928688"/>
          <a:ext cx="8229600" cy="53578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133945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D60093"/>
                          </a:solidFill>
                        </a:rPr>
                        <a:t>الرشوة </a:t>
                      </a:r>
                      <a:endParaRPr lang="ar-SA" sz="2400" b="1" dirty="0">
                        <a:solidFill>
                          <a:srgbClr val="D6009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D60093"/>
                          </a:solidFill>
                        </a:rPr>
                        <a:t>الهدية </a:t>
                      </a:r>
                      <a:endParaRPr lang="ar-SA" sz="2400" b="1" dirty="0">
                        <a:solidFill>
                          <a:srgbClr val="D60093"/>
                        </a:solidFill>
                      </a:endParaRPr>
                    </a:p>
                  </a:txBody>
                  <a:tcPr/>
                </a:tc>
              </a:tr>
              <a:tr h="1339458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محرمة باتفاق 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مستحبة</a:t>
                      </a:r>
                      <a:endParaRPr lang="ar-SA" sz="2400" b="1" dirty="0"/>
                    </a:p>
                  </a:txBody>
                  <a:tcPr/>
                </a:tc>
              </a:tr>
              <a:tr h="1339458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ما يعطيه بشرط أن يعينه 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لا شرط معها </a:t>
                      </a:r>
                      <a:endParaRPr lang="ar-SA" sz="2400" b="1" dirty="0"/>
                    </a:p>
                  </a:txBody>
                  <a:tcPr/>
                </a:tc>
              </a:tr>
              <a:tr h="1339458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ما أخذت طلبا 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ما بذلت غفوا وقد تطلب ولكن تقابل بمثلها أو أحسن منها 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ar-SA" b="1" u="sng" dirty="0" smtClean="0">
                <a:solidFill>
                  <a:schemeClr val="accent1"/>
                </a:solidFill>
              </a:rPr>
              <a:t>مضار الرشوة واثارها</a:t>
            </a:r>
            <a:endParaRPr lang="ar-SA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896544"/>
          </a:xfrm>
        </p:spPr>
        <p:txBody>
          <a:bodyPr/>
          <a:lstStyle/>
          <a:p>
            <a:pPr>
              <a:buNone/>
            </a:pPr>
            <a:endParaRPr lang="ar-SA" b="1" dirty="0" smtClean="0"/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إهدار </a:t>
            </a:r>
            <a:r>
              <a:rPr lang="ar-SA" b="1" dirty="0" smtClean="0"/>
              <a:t>القيم الإسلامية العليا كالعدل.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D60093"/>
                </a:solidFill>
              </a:rPr>
              <a:t>تولية </a:t>
            </a:r>
            <a:r>
              <a:rPr lang="ar-SA" b="1" dirty="0" smtClean="0">
                <a:solidFill>
                  <a:srgbClr val="D60093"/>
                </a:solidFill>
              </a:rPr>
              <a:t>الوظائف العامة و المهمة لغير مستحقها وانتشار الحقد بين الناس واستيلاء الخوف </a:t>
            </a:r>
            <a:r>
              <a:rPr lang="ar-SA" b="1" dirty="0" smtClean="0">
                <a:solidFill>
                  <a:srgbClr val="D60093"/>
                </a:solidFill>
              </a:rPr>
              <a:t>واليأس </a:t>
            </a:r>
            <a:r>
              <a:rPr lang="ar-SA" b="1" dirty="0" smtClean="0">
                <a:solidFill>
                  <a:srgbClr val="D60093"/>
                </a:solidFill>
              </a:rPr>
              <a:t>على قلوب الضعفاء 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أكل </a:t>
            </a:r>
            <a:r>
              <a:rPr lang="ar-SA" b="1" dirty="0" smtClean="0"/>
              <a:t>المال بالباطل وانحصار المصالح ورؤوس الأموال  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D60093"/>
                </a:solidFill>
              </a:rPr>
              <a:t>الإعانة </a:t>
            </a:r>
            <a:r>
              <a:rPr lang="ar-SA" b="1" dirty="0" smtClean="0">
                <a:solidFill>
                  <a:srgbClr val="D60093"/>
                </a:solidFill>
              </a:rPr>
              <a:t>على ضياع حقوق من لايقدر على الرشوة لصالح الذي تعود على أن لاينجز الحقوق إلا بالرشوة .</a:t>
            </a:r>
            <a:endParaRPr lang="ar-SA" b="1" dirty="0">
              <a:solidFill>
                <a:srgbClr val="D60093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619</Words>
  <Application>Microsoft Office PowerPoint</Application>
  <PresentationFormat>عرض على الشاشة (3:4)‏</PresentationFormat>
  <Paragraphs>73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أهم المشكلات الاجتماعية وسبل الوقاية منها وعلاجها (2)  المخدرات والمسكرات والدخان  الرشوة   </vt:lpstr>
      <vt:lpstr>أولا : المخدرات  تعريف المخدرات في اللغة: مأخوذة من الخدر وهو الكسل أو الفتور والستر  وفي الاصطلاح: هي مايغيب العقل والحواس دون أن يصحب ذلك نشوة  وفي المفهوم الطبي : هي كل مادة تؤثر على الجهاز العصبي بدرجة تضعف وظيفته أو تفقدها بصفة مؤقتة.  ومن أنواع المخدرات :  1/الحشيش                 2/الهيروين  3/الكوكايين                4/والقات          5/البنج             6/جوزه الطيب </vt:lpstr>
      <vt:lpstr>ثانيا : المسكرات تعريفها :هي مايغيب العقل مع الشعور بنشوة,والميل إلى البطش, الانتقام   من أنواع المسكرات : 1/البيرا                                      2/النبيذ 3/العرق                                     4/الويسكي 5/الكونياك                                  6/ الجن 7/ الروم                                    8/الكحول                هل المسكرات والمخدرات شيء واحد ؟؟؟               </vt:lpstr>
      <vt:lpstr>عرض تقديمي في PowerPoint</vt:lpstr>
      <vt:lpstr> حكم المخدرات والمسكرات :   المخدرات والمسكرات، وإن اختلفت أنواعها وتفاوتت في تأثيرها على العقل، إلا أنها محرمة، فيحرم تناولها وتعاطيها، والاتجار بها، وترويجها ونحوه، ومن أدلة تحريمها: قوله تعالى:  يَـأَيُّهَا الَّذِينَ آمَنُواْ إِنَّمَا الْخَمْرُ وَالْمَيْسِرُ وَالأَنصَابُ وَالأَزْلاَمُ رِجْسٌ مِّنْ عَمَلِ الشَّيْطَانِ فَاجْتَنِبُوهُ لَعَلَّكُمْ تُفْلِحُونَ  [المائدة:90]   وقوله e: " كل مسكر خمر، وكل مسكر حرام"    واتفق العلماء قديماً وحديثاً على تحريم المخدرات ومنها الحشيش   .  </vt:lpstr>
      <vt:lpstr>الحكمة من تحريم المخدرات والمسكرات  1- حفظ الكليات الخمس(الدين-العقل-النفس –العرض- المال) 2- حفظ كرامة الإنسان و المحافظة على المنزلة التي تليق بإنسانيته والبعد عن الذلة . 3- حفظ الأسرة من التفكك و الضياع وحفظ المجتمع من الانحلال والدمار.  </vt:lpstr>
      <vt:lpstr>أخطار المخدرات و المسكرات و اضرارها</vt:lpstr>
      <vt:lpstr>عرض تقديمي في PowerPoint</vt:lpstr>
      <vt:lpstr>الدخان أو التبغ</vt:lpstr>
      <vt:lpstr>عرض تقديمي في PowerPoint</vt:lpstr>
      <vt:lpstr>الحكمة من تحريم الدخان </vt:lpstr>
      <vt:lpstr>عرض تقديمي في PowerPoint</vt:lpstr>
      <vt:lpstr>الرشوة</vt:lpstr>
      <vt:lpstr>حكم الرشوة</vt:lpstr>
      <vt:lpstr>الفرق بين الرشوة و الهدية: </vt:lpstr>
      <vt:lpstr>مضار الرشوة واثارها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الهلال</dc:creator>
  <cp:lastModifiedBy>ebtihaj altyb eneel</cp:lastModifiedBy>
  <cp:revision>66</cp:revision>
  <dcterms:created xsi:type="dcterms:W3CDTF">2014-03-02T05:04:49Z</dcterms:created>
  <dcterms:modified xsi:type="dcterms:W3CDTF">2014-03-31T08:41:11Z</dcterms:modified>
</cp:coreProperties>
</file>