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338" r:id="rId3"/>
    <p:sldId id="339" r:id="rId4"/>
    <p:sldId id="340" r:id="rId5"/>
    <p:sldId id="341" r:id="rId6"/>
    <p:sldId id="342" r:id="rId7"/>
    <p:sldId id="343" r:id="rId8"/>
    <p:sldId id="344" r:id="rId9"/>
    <p:sldId id="345" r:id="rId10"/>
    <p:sldId id="346" r:id="rId11"/>
    <p:sldId id="347" r:id="rId12"/>
    <p:sldId id="258" r:id="rId13"/>
    <p:sldId id="296" r:id="rId14"/>
    <p:sldId id="337" r:id="rId15"/>
    <p:sldId id="336" r:id="rId16"/>
    <p:sldId id="298" r:id="rId17"/>
    <p:sldId id="299" r:id="rId18"/>
    <p:sldId id="333" r:id="rId19"/>
    <p:sldId id="300" r:id="rId20"/>
    <p:sldId id="303" r:id="rId21"/>
    <p:sldId id="334" r:id="rId22"/>
    <p:sldId id="304" r:id="rId23"/>
    <p:sldId id="305" r:id="rId24"/>
    <p:sldId id="306" r:id="rId25"/>
    <p:sldId id="308" r:id="rId26"/>
    <p:sldId id="309" r:id="rId27"/>
    <p:sldId id="335" r:id="rId28"/>
    <p:sldId id="311" r:id="rId29"/>
    <p:sldId id="312"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B482"/>
    <a:srgbClr val="C8A5E3"/>
    <a:srgbClr val="FEC198"/>
    <a:srgbClr val="AA72D4"/>
    <a:srgbClr val="954ECA"/>
    <a:srgbClr val="FEA66A"/>
    <a:srgbClr val="C2F030"/>
    <a:srgbClr val="47CFFF"/>
    <a:srgbClr val="DAC2EC"/>
    <a:srgbClr val="C9E7A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84" autoAdjust="0"/>
  </p:normalViewPr>
  <p:slideViewPr>
    <p:cSldViewPr>
      <p:cViewPr>
        <p:scale>
          <a:sx n="53" d="100"/>
          <a:sy n="53" d="100"/>
        </p:scale>
        <p:origin x="-996" y="7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289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EECAC34-5BB3-42AB-A7BA-5E60E39A6D05}"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pPr rtl="1"/>
          <a:endParaRPr lang="ar-SA"/>
        </a:p>
      </dgm:t>
    </dgm:pt>
    <dgm:pt modelId="{EA09CDB6-F02D-4AED-BACF-32A2371BBC73}">
      <dgm:prSet custT="1"/>
      <dgm:spPr>
        <a:solidFill>
          <a:srgbClr val="90F8C6"/>
        </a:solidFill>
      </dgm:spPr>
      <dgm:t>
        <a:bodyPr/>
        <a:lstStyle/>
        <a:p>
          <a:pPr rtl="1"/>
          <a:r>
            <a:rPr lang="ar-SA" sz="2400" b="1" dirty="0" smtClean="0">
              <a:solidFill>
                <a:schemeClr val="tx1"/>
              </a:solidFill>
            </a:rPr>
            <a:t>أ- التطفل </a:t>
          </a:r>
          <a:r>
            <a:rPr lang="en-US" sz="2400" b="1" dirty="0" smtClean="0">
              <a:solidFill>
                <a:schemeClr val="tx1"/>
              </a:solidFill>
            </a:rPr>
            <a:t>Parasitism</a:t>
          </a:r>
          <a:endParaRPr lang="en-US" sz="2400" dirty="0">
            <a:solidFill>
              <a:schemeClr val="tx1"/>
            </a:solidFill>
          </a:endParaRPr>
        </a:p>
      </dgm:t>
    </dgm:pt>
    <dgm:pt modelId="{90DD4BE7-0C29-4CD1-A267-87B2B48B22F0}" type="parTrans" cxnId="{D96E3E9E-A80C-457F-8AB2-B1D7FD3EA8F7}">
      <dgm:prSet/>
      <dgm:spPr/>
      <dgm:t>
        <a:bodyPr/>
        <a:lstStyle/>
        <a:p>
          <a:pPr rtl="1"/>
          <a:endParaRPr lang="ar-SA"/>
        </a:p>
      </dgm:t>
    </dgm:pt>
    <dgm:pt modelId="{1111405C-3C89-4C58-8088-901CB8F0313C}" type="sibTrans" cxnId="{D96E3E9E-A80C-457F-8AB2-B1D7FD3EA8F7}">
      <dgm:prSet/>
      <dgm:spPr/>
      <dgm:t>
        <a:bodyPr/>
        <a:lstStyle/>
        <a:p>
          <a:pPr rtl="1"/>
          <a:endParaRPr lang="ar-SA"/>
        </a:p>
      </dgm:t>
    </dgm:pt>
    <dgm:pt modelId="{42CA8B69-96E7-4A51-9624-D0120606D1D1}">
      <dgm:prSet custT="1"/>
      <dgm:spPr>
        <a:solidFill>
          <a:srgbClr val="92D050"/>
        </a:solidFill>
      </dgm:spPr>
      <dgm:t>
        <a:bodyPr/>
        <a:lstStyle/>
        <a:p>
          <a:pPr rtl="1"/>
          <a:r>
            <a:rPr lang="ar-SA" sz="2400" b="1" dirty="0" smtClean="0">
              <a:solidFill>
                <a:schemeClr val="tx1"/>
              </a:solidFill>
            </a:rPr>
            <a:t>ب-المنافسة </a:t>
          </a:r>
          <a:r>
            <a:rPr lang="en-US" sz="2400" b="1" dirty="0" smtClean="0">
              <a:solidFill>
                <a:schemeClr val="tx1"/>
              </a:solidFill>
            </a:rPr>
            <a:t>Competition</a:t>
          </a:r>
          <a:endParaRPr lang="en-US" sz="2400" b="1" dirty="0">
            <a:solidFill>
              <a:schemeClr val="tx1"/>
            </a:solidFill>
          </a:endParaRPr>
        </a:p>
      </dgm:t>
    </dgm:pt>
    <dgm:pt modelId="{687891DC-F78B-4077-A13E-FDF3A0EDDD30}" type="parTrans" cxnId="{F88D3FA9-0EB1-4607-B4F6-79A573C9F0B4}">
      <dgm:prSet/>
      <dgm:spPr/>
      <dgm:t>
        <a:bodyPr/>
        <a:lstStyle/>
        <a:p>
          <a:pPr rtl="1"/>
          <a:endParaRPr lang="ar-SA"/>
        </a:p>
      </dgm:t>
    </dgm:pt>
    <dgm:pt modelId="{6DB2D9FB-9439-4382-B9B4-40566C6495ED}" type="sibTrans" cxnId="{F88D3FA9-0EB1-4607-B4F6-79A573C9F0B4}">
      <dgm:prSet/>
      <dgm:spPr/>
      <dgm:t>
        <a:bodyPr/>
        <a:lstStyle/>
        <a:p>
          <a:pPr rtl="1"/>
          <a:endParaRPr lang="ar-SA"/>
        </a:p>
      </dgm:t>
    </dgm:pt>
    <dgm:pt modelId="{E1269182-C042-464A-930D-344DE56B55A3}">
      <dgm:prSet custT="1"/>
      <dgm:spPr/>
      <dgm:t>
        <a:bodyPr/>
        <a:lstStyle/>
        <a:p>
          <a:pPr rtl="1"/>
          <a:r>
            <a:rPr lang="ar-SA" sz="2400" b="1" dirty="0" smtClean="0">
              <a:solidFill>
                <a:schemeClr val="tx1"/>
              </a:solidFill>
            </a:rPr>
            <a:t>هـ - علاقات إحيائية أخرى : </a:t>
          </a:r>
          <a:endParaRPr lang="en-US" sz="2400" b="1" dirty="0">
            <a:solidFill>
              <a:schemeClr val="tx1"/>
            </a:solidFill>
          </a:endParaRPr>
        </a:p>
      </dgm:t>
    </dgm:pt>
    <dgm:pt modelId="{0A64FEB2-390A-4718-9D19-B8253AF6CE87}" type="parTrans" cxnId="{998337B1-E205-4759-A75D-CEE250D29A0B}">
      <dgm:prSet/>
      <dgm:spPr/>
      <dgm:t>
        <a:bodyPr/>
        <a:lstStyle/>
        <a:p>
          <a:pPr rtl="1"/>
          <a:endParaRPr lang="ar-SA"/>
        </a:p>
      </dgm:t>
    </dgm:pt>
    <dgm:pt modelId="{FEAC386B-6250-4488-A4E1-A36C8AF94A9B}" type="sibTrans" cxnId="{998337B1-E205-4759-A75D-CEE250D29A0B}">
      <dgm:prSet/>
      <dgm:spPr/>
      <dgm:t>
        <a:bodyPr/>
        <a:lstStyle/>
        <a:p>
          <a:pPr rtl="1"/>
          <a:endParaRPr lang="ar-SA"/>
        </a:p>
      </dgm:t>
    </dgm:pt>
    <dgm:pt modelId="{F2EEAE03-6C53-4FA3-9E09-D2FD76046F1D}">
      <dgm:prSet custT="1"/>
      <dgm:spPr>
        <a:solidFill>
          <a:srgbClr val="00B0F0"/>
        </a:solidFill>
      </dgm:spPr>
      <dgm:t>
        <a:bodyPr/>
        <a:lstStyle/>
        <a:p>
          <a:pPr rtl="1"/>
          <a:r>
            <a:rPr lang="ar-SA" sz="2400" b="1" dirty="0" smtClean="0">
              <a:solidFill>
                <a:schemeClr val="tx1"/>
              </a:solidFill>
            </a:rPr>
            <a:t>د-التكافل </a:t>
          </a:r>
          <a:r>
            <a:rPr lang="en-US" sz="2400" b="1" dirty="0" smtClean="0">
              <a:solidFill>
                <a:schemeClr val="tx1"/>
              </a:solidFill>
            </a:rPr>
            <a:t>:Symbiosis</a:t>
          </a:r>
          <a:endParaRPr lang="en-US" sz="2400" b="1" dirty="0">
            <a:solidFill>
              <a:schemeClr val="tx1"/>
            </a:solidFill>
          </a:endParaRPr>
        </a:p>
      </dgm:t>
    </dgm:pt>
    <dgm:pt modelId="{5CEB1702-4CFA-41B8-B1A4-DEFC254CC6E5}" type="parTrans" cxnId="{11D7EA81-714A-4A82-A557-EC24B734873D}">
      <dgm:prSet/>
      <dgm:spPr/>
      <dgm:t>
        <a:bodyPr/>
        <a:lstStyle/>
        <a:p>
          <a:pPr rtl="1"/>
          <a:endParaRPr lang="ar-SA"/>
        </a:p>
      </dgm:t>
    </dgm:pt>
    <dgm:pt modelId="{081542B4-FE2F-46BB-A2C1-DD97FE3BC17A}" type="sibTrans" cxnId="{11D7EA81-714A-4A82-A557-EC24B734873D}">
      <dgm:prSet/>
      <dgm:spPr/>
      <dgm:t>
        <a:bodyPr/>
        <a:lstStyle/>
        <a:p>
          <a:pPr rtl="1"/>
          <a:endParaRPr lang="ar-SA"/>
        </a:p>
      </dgm:t>
    </dgm:pt>
    <dgm:pt modelId="{C673E14D-5F72-423C-98AC-3E244A74A765}">
      <dgm:prSet custT="1"/>
      <dgm:spPr>
        <a:solidFill>
          <a:srgbClr val="FFFF00"/>
        </a:solidFill>
      </dgm:spPr>
      <dgm:t>
        <a:bodyPr/>
        <a:lstStyle/>
        <a:p>
          <a:pPr rtl="1"/>
          <a:r>
            <a:rPr lang="ar-SA" sz="2400" b="1" dirty="0" smtClean="0">
              <a:solidFill>
                <a:schemeClr val="tx1"/>
              </a:solidFill>
            </a:rPr>
            <a:t>                            ج -الافتراس (</a:t>
          </a:r>
          <a:r>
            <a:rPr lang="en-US" sz="2400" b="1" dirty="0" smtClean="0">
              <a:solidFill>
                <a:schemeClr val="tx1"/>
              </a:solidFill>
            </a:rPr>
            <a:t>Predation</a:t>
          </a:r>
          <a:r>
            <a:rPr lang="ar-SA" sz="2400" b="1" dirty="0" smtClean="0">
              <a:solidFill>
                <a:schemeClr val="tx1"/>
              </a:solidFill>
            </a:rPr>
            <a:t>) :</a:t>
          </a:r>
          <a:endParaRPr lang="en-US" sz="2400" b="1" dirty="0">
            <a:solidFill>
              <a:schemeClr val="tx1"/>
            </a:solidFill>
          </a:endParaRPr>
        </a:p>
      </dgm:t>
    </dgm:pt>
    <dgm:pt modelId="{A6D19D01-5496-4900-A902-10630B996F05}" type="parTrans" cxnId="{02CB6DA7-D1EB-4E2C-A267-72938EBA04CF}">
      <dgm:prSet/>
      <dgm:spPr/>
      <dgm:t>
        <a:bodyPr/>
        <a:lstStyle/>
        <a:p>
          <a:pPr rtl="1"/>
          <a:endParaRPr lang="ar-SA"/>
        </a:p>
      </dgm:t>
    </dgm:pt>
    <dgm:pt modelId="{2365B14E-74C0-47BA-89EB-0414BCCE5975}" type="sibTrans" cxnId="{02CB6DA7-D1EB-4E2C-A267-72938EBA04CF}">
      <dgm:prSet/>
      <dgm:spPr/>
      <dgm:t>
        <a:bodyPr/>
        <a:lstStyle/>
        <a:p>
          <a:pPr rtl="1"/>
          <a:endParaRPr lang="ar-SA"/>
        </a:p>
      </dgm:t>
    </dgm:pt>
    <dgm:pt modelId="{F68D5D7C-2CC0-4B09-BD05-328D67CAE65D}" type="pres">
      <dgm:prSet presAssocID="{2EECAC34-5BB3-42AB-A7BA-5E60E39A6D05}" presName="Name0" presStyleCnt="0">
        <dgm:presLayoutVars>
          <dgm:chPref val="3"/>
          <dgm:dir/>
          <dgm:animLvl val="lvl"/>
          <dgm:resizeHandles/>
        </dgm:presLayoutVars>
      </dgm:prSet>
      <dgm:spPr/>
      <dgm:t>
        <a:bodyPr/>
        <a:lstStyle/>
        <a:p>
          <a:pPr rtl="1"/>
          <a:endParaRPr lang="ar-SA"/>
        </a:p>
      </dgm:t>
    </dgm:pt>
    <dgm:pt modelId="{92DED9B6-87F9-4114-BD72-84E1198D1FFE}" type="pres">
      <dgm:prSet presAssocID="{EA09CDB6-F02D-4AED-BACF-32A2371BBC73}" presName="horFlow" presStyleCnt="0"/>
      <dgm:spPr/>
    </dgm:pt>
    <dgm:pt modelId="{1D391CE8-F643-4FAC-AC3F-A903B630F5CF}" type="pres">
      <dgm:prSet presAssocID="{EA09CDB6-F02D-4AED-BACF-32A2371BBC73}" presName="bigChev" presStyleLbl="node1" presStyleIdx="0" presStyleCnt="5" custScaleX="275269" custScaleY="120644"/>
      <dgm:spPr/>
      <dgm:t>
        <a:bodyPr/>
        <a:lstStyle/>
        <a:p>
          <a:pPr rtl="1"/>
          <a:endParaRPr lang="ar-SA"/>
        </a:p>
      </dgm:t>
    </dgm:pt>
    <dgm:pt modelId="{4066B9F3-2E9D-4FCB-AFB6-6EE33D6734A7}" type="pres">
      <dgm:prSet presAssocID="{EA09CDB6-F02D-4AED-BACF-32A2371BBC73}" presName="vSp" presStyleCnt="0"/>
      <dgm:spPr/>
    </dgm:pt>
    <dgm:pt modelId="{EB2E3FCF-1443-499E-9056-0186C4FD1552}" type="pres">
      <dgm:prSet presAssocID="{42CA8B69-96E7-4A51-9624-D0120606D1D1}" presName="horFlow" presStyleCnt="0"/>
      <dgm:spPr/>
    </dgm:pt>
    <dgm:pt modelId="{B7CF2707-C5C8-4B26-AD6D-6E09F3C9F83E}" type="pres">
      <dgm:prSet presAssocID="{42CA8B69-96E7-4A51-9624-D0120606D1D1}" presName="bigChev" presStyleLbl="node1" presStyleIdx="1" presStyleCnt="5" custScaleX="286280" custLinFactNeighborX="0" custLinFactNeighborY="-10773"/>
      <dgm:spPr/>
      <dgm:t>
        <a:bodyPr/>
        <a:lstStyle/>
        <a:p>
          <a:pPr rtl="1"/>
          <a:endParaRPr lang="ar-SA"/>
        </a:p>
      </dgm:t>
    </dgm:pt>
    <dgm:pt modelId="{D344C30B-A7D3-43BE-8BE1-6A8EB7A51F1D}" type="pres">
      <dgm:prSet presAssocID="{42CA8B69-96E7-4A51-9624-D0120606D1D1}" presName="vSp" presStyleCnt="0"/>
      <dgm:spPr/>
    </dgm:pt>
    <dgm:pt modelId="{81A34494-5E2F-4BB8-A88A-E964B0E45825}" type="pres">
      <dgm:prSet presAssocID="{C673E14D-5F72-423C-98AC-3E244A74A765}" presName="horFlow" presStyleCnt="0"/>
      <dgm:spPr/>
    </dgm:pt>
    <dgm:pt modelId="{736D5DBA-852A-42CE-8FFF-29EABB8B6E2B}" type="pres">
      <dgm:prSet presAssocID="{C673E14D-5F72-423C-98AC-3E244A74A765}" presName="bigChev" presStyleLbl="node1" presStyleIdx="2" presStyleCnt="5" custScaleX="440430"/>
      <dgm:spPr/>
      <dgm:t>
        <a:bodyPr/>
        <a:lstStyle/>
        <a:p>
          <a:pPr rtl="1"/>
          <a:endParaRPr lang="ar-SA"/>
        </a:p>
      </dgm:t>
    </dgm:pt>
    <dgm:pt modelId="{F3943AC6-6623-45A7-ADA6-6136F57145E9}" type="pres">
      <dgm:prSet presAssocID="{C673E14D-5F72-423C-98AC-3E244A74A765}" presName="vSp" presStyleCnt="0"/>
      <dgm:spPr/>
    </dgm:pt>
    <dgm:pt modelId="{DCCECC64-06BA-4AEE-B814-7EEF9782467A}" type="pres">
      <dgm:prSet presAssocID="{F2EEAE03-6C53-4FA3-9E09-D2FD76046F1D}" presName="horFlow" presStyleCnt="0"/>
      <dgm:spPr/>
    </dgm:pt>
    <dgm:pt modelId="{0905A701-AD5D-434A-9351-1B164C3767FE}" type="pres">
      <dgm:prSet presAssocID="{F2EEAE03-6C53-4FA3-9E09-D2FD76046F1D}" presName="bigChev" presStyleLbl="node1" presStyleIdx="3" presStyleCnt="5" custScaleX="319312"/>
      <dgm:spPr/>
      <dgm:t>
        <a:bodyPr/>
        <a:lstStyle/>
        <a:p>
          <a:pPr rtl="1"/>
          <a:endParaRPr lang="ar-SA"/>
        </a:p>
      </dgm:t>
    </dgm:pt>
    <dgm:pt modelId="{953C4E75-84BB-44FD-92D4-CFE73E7FBA30}" type="pres">
      <dgm:prSet presAssocID="{F2EEAE03-6C53-4FA3-9E09-D2FD76046F1D}" presName="vSp" presStyleCnt="0"/>
      <dgm:spPr/>
    </dgm:pt>
    <dgm:pt modelId="{ED8F802E-44CE-42B0-A9DF-99E0B1D91FA5}" type="pres">
      <dgm:prSet presAssocID="{E1269182-C042-464A-930D-344DE56B55A3}" presName="horFlow" presStyleCnt="0"/>
      <dgm:spPr/>
    </dgm:pt>
    <dgm:pt modelId="{6877F83B-6F96-4287-9087-53C211E06061}" type="pres">
      <dgm:prSet presAssocID="{E1269182-C042-464A-930D-344DE56B55A3}" presName="bigChev" presStyleLbl="node1" presStyleIdx="4" presStyleCnt="5" custScaleX="319312" custScaleY="108302"/>
      <dgm:spPr/>
      <dgm:t>
        <a:bodyPr/>
        <a:lstStyle/>
        <a:p>
          <a:pPr rtl="1"/>
          <a:endParaRPr lang="ar-SA"/>
        </a:p>
      </dgm:t>
    </dgm:pt>
  </dgm:ptLst>
  <dgm:cxnLst>
    <dgm:cxn modelId="{5290B086-AF72-463F-A79F-917AFBDA0018}" type="presOf" srcId="{F2EEAE03-6C53-4FA3-9E09-D2FD76046F1D}" destId="{0905A701-AD5D-434A-9351-1B164C3767FE}" srcOrd="0" destOrd="0" presId="urn:microsoft.com/office/officeart/2005/8/layout/lProcess3"/>
    <dgm:cxn modelId="{F117DF32-9740-4858-A86E-41198FC94DD0}" type="presOf" srcId="{C673E14D-5F72-423C-98AC-3E244A74A765}" destId="{736D5DBA-852A-42CE-8FFF-29EABB8B6E2B}" srcOrd="0" destOrd="0" presId="urn:microsoft.com/office/officeart/2005/8/layout/lProcess3"/>
    <dgm:cxn modelId="{EC2F31AE-08F7-4821-966D-8C6626E85D3F}" type="presOf" srcId="{2EECAC34-5BB3-42AB-A7BA-5E60E39A6D05}" destId="{F68D5D7C-2CC0-4B09-BD05-328D67CAE65D}" srcOrd="0" destOrd="0" presId="urn:microsoft.com/office/officeart/2005/8/layout/lProcess3"/>
    <dgm:cxn modelId="{998337B1-E205-4759-A75D-CEE250D29A0B}" srcId="{2EECAC34-5BB3-42AB-A7BA-5E60E39A6D05}" destId="{E1269182-C042-464A-930D-344DE56B55A3}" srcOrd="4" destOrd="0" parTransId="{0A64FEB2-390A-4718-9D19-B8253AF6CE87}" sibTransId="{FEAC386B-6250-4488-A4E1-A36C8AF94A9B}"/>
    <dgm:cxn modelId="{02CB6DA7-D1EB-4E2C-A267-72938EBA04CF}" srcId="{2EECAC34-5BB3-42AB-A7BA-5E60E39A6D05}" destId="{C673E14D-5F72-423C-98AC-3E244A74A765}" srcOrd="2" destOrd="0" parTransId="{A6D19D01-5496-4900-A902-10630B996F05}" sibTransId="{2365B14E-74C0-47BA-89EB-0414BCCE5975}"/>
    <dgm:cxn modelId="{EF05C97C-BCB8-4EEF-8B72-ADA089D9887F}" type="presOf" srcId="{EA09CDB6-F02D-4AED-BACF-32A2371BBC73}" destId="{1D391CE8-F643-4FAC-AC3F-A903B630F5CF}" srcOrd="0" destOrd="0" presId="urn:microsoft.com/office/officeart/2005/8/layout/lProcess3"/>
    <dgm:cxn modelId="{7DBC8BF8-52CA-44ED-AFD5-D73468BCFB97}" type="presOf" srcId="{E1269182-C042-464A-930D-344DE56B55A3}" destId="{6877F83B-6F96-4287-9087-53C211E06061}" srcOrd="0" destOrd="0" presId="urn:microsoft.com/office/officeart/2005/8/layout/lProcess3"/>
    <dgm:cxn modelId="{D96E3E9E-A80C-457F-8AB2-B1D7FD3EA8F7}" srcId="{2EECAC34-5BB3-42AB-A7BA-5E60E39A6D05}" destId="{EA09CDB6-F02D-4AED-BACF-32A2371BBC73}" srcOrd="0" destOrd="0" parTransId="{90DD4BE7-0C29-4CD1-A267-87B2B48B22F0}" sibTransId="{1111405C-3C89-4C58-8088-901CB8F0313C}"/>
    <dgm:cxn modelId="{AA4D2047-E3C3-4AD1-B91A-CF536AF31D10}" type="presOf" srcId="{42CA8B69-96E7-4A51-9624-D0120606D1D1}" destId="{B7CF2707-C5C8-4B26-AD6D-6E09F3C9F83E}" srcOrd="0" destOrd="0" presId="urn:microsoft.com/office/officeart/2005/8/layout/lProcess3"/>
    <dgm:cxn modelId="{11D7EA81-714A-4A82-A557-EC24B734873D}" srcId="{2EECAC34-5BB3-42AB-A7BA-5E60E39A6D05}" destId="{F2EEAE03-6C53-4FA3-9E09-D2FD76046F1D}" srcOrd="3" destOrd="0" parTransId="{5CEB1702-4CFA-41B8-B1A4-DEFC254CC6E5}" sibTransId="{081542B4-FE2F-46BB-A2C1-DD97FE3BC17A}"/>
    <dgm:cxn modelId="{F88D3FA9-0EB1-4607-B4F6-79A573C9F0B4}" srcId="{2EECAC34-5BB3-42AB-A7BA-5E60E39A6D05}" destId="{42CA8B69-96E7-4A51-9624-D0120606D1D1}" srcOrd="1" destOrd="0" parTransId="{687891DC-F78B-4077-A13E-FDF3A0EDDD30}" sibTransId="{6DB2D9FB-9439-4382-B9B4-40566C6495ED}"/>
    <dgm:cxn modelId="{AD17F9CA-B473-4184-8E97-3FC6AF1166F1}" type="presParOf" srcId="{F68D5D7C-2CC0-4B09-BD05-328D67CAE65D}" destId="{92DED9B6-87F9-4114-BD72-84E1198D1FFE}" srcOrd="0" destOrd="0" presId="urn:microsoft.com/office/officeart/2005/8/layout/lProcess3"/>
    <dgm:cxn modelId="{21668DFF-6C44-4D51-9CD6-52D9CC3A7FD7}" type="presParOf" srcId="{92DED9B6-87F9-4114-BD72-84E1198D1FFE}" destId="{1D391CE8-F643-4FAC-AC3F-A903B630F5CF}" srcOrd="0" destOrd="0" presId="urn:microsoft.com/office/officeart/2005/8/layout/lProcess3"/>
    <dgm:cxn modelId="{2752D25D-A9AF-4D7B-94D0-B46A19C34319}" type="presParOf" srcId="{F68D5D7C-2CC0-4B09-BD05-328D67CAE65D}" destId="{4066B9F3-2E9D-4FCB-AFB6-6EE33D6734A7}" srcOrd="1" destOrd="0" presId="urn:microsoft.com/office/officeart/2005/8/layout/lProcess3"/>
    <dgm:cxn modelId="{D85F771A-283C-4692-B9FD-7F6EF689DD8E}" type="presParOf" srcId="{F68D5D7C-2CC0-4B09-BD05-328D67CAE65D}" destId="{EB2E3FCF-1443-499E-9056-0186C4FD1552}" srcOrd="2" destOrd="0" presId="urn:microsoft.com/office/officeart/2005/8/layout/lProcess3"/>
    <dgm:cxn modelId="{6C249B98-9CED-4F88-9393-08B3E3F4D7B1}" type="presParOf" srcId="{EB2E3FCF-1443-499E-9056-0186C4FD1552}" destId="{B7CF2707-C5C8-4B26-AD6D-6E09F3C9F83E}" srcOrd="0" destOrd="0" presId="urn:microsoft.com/office/officeart/2005/8/layout/lProcess3"/>
    <dgm:cxn modelId="{2C465753-7167-4E25-9DD4-2B18228C248C}" type="presParOf" srcId="{F68D5D7C-2CC0-4B09-BD05-328D67CAE65D}" destId="{D344C30B-A7D3-43BE-8BE1-6A8EB7A51F1D}" srcOrd="3" destOrd="0" presId="urn:microsoft.com/office/officeart/2005/8/layout/lProcess3"/>
    <dgm:cxn modelId="{B2C20A66-3181-4304-A4E1-E1A19516F36E}" type="presParOf" srcId="{F68D5D7C-2CC0-4B09-BD05-328D67CAE65D}" destId="{81A34494-5E2F-4BB8-A88A-E964B0E45825}" srcOrd="4" destOrd="0" presId="urn:microsoft.com/office/officeart/2005/8/layout/lProcess3"/>
    <dgm:cxn modelId="{FF672C29-5861-4633-8D31-357C68A304BC}" type="presParOf" srcId="{81A34494-5E2F-4BB8-A88A-E964B0E45825}" destId="{736D5DBA-852A-42CE-8FFF-29EABB8B6E2B}" srcOrd="0" destOrd="0" presId="urn:microsoft.com/office/officeart/2005/8/layout/lProcess3"/>
    <dgm:cxn modelId="{1F53EF07-B69C-4840-B951-0AE37CAF9543}" type="presParOf" srcId="{F68D5D7C-2CC0-4B09-BD05-328D67CAE65D}" destId="{F3943AC6-6623-45A7-ADA6-6136F57145E9}" srcOrd="5" destOrd="0" presId="urn:microsoft.com/office/officeart/2005/8/layout/lProcess3"/>
    <dgm:cxn modelId="{C1C10298-1E62-4168-9247-751C5FB96914}" type="presParOf" srcId="{F68D5D7C-2CC0-4B09-BD05-328D67CAE65D}" destId="{DCCECC64-06BA-4AEE-B814-7EEF9782467A}" srcOrd="6" destOrd="0" presId="urn:microsoft.com/office/officeart/2005/8/layout/lProcess3"/>
    <dgm:cxn modelId="{7B4C2C48-8C62-4963-8045-692BA81137CA}" type="presParOf" srcId="{DCCECC64-06BA-4AEE-B814-7EEF9782467A}" destId="{0905A701-AD5D-434A-9351-1B164C3767FE}" srcOrd="0" destOrd="0" presId="urn:microsoft.com/office/officeart/2005/8/layout/lProcess3"/>
    <dgm:cxn modelId="{8AD01705-CEEB-4EE0-B12A-E2DC4EE2AEF4}" type="presParOf" srcId="{F68D5D7C-2CC0-4B09-BD05-328D67CAE65D}" destId="{953C4E75-84BB-44FD-92D4-CFE73E7FBA30}" srcOrd="7" destOrd="0" presId="urn:microsoft.com/office/officeart/2005/8/layout/lProcess3"/>
    <dgm:cxn modelId="{C207A44E-674A-4CA3-BE34-2082F6D646B7}" type="presParOf" srcId="{F68D5D7C-2CC0-4B09-BD05-328D67CAE65D}" destId="{ED8F802E-44CE-42B0-A9DF-99E0B1D91FA5}" srcOrd="8" destOrd="0" presId="urn:microsoft.com/office/officeart/2005/8/layout/lProcess3"/>
    <dgm:cxn modelId="{3A3FDE16-B510-42DF-8B82-36A0829A64ED}" type="presParOf" srcId="{ED8F802E-44CE-42B0-A9DF-99E0B1D91FA5}" destId="{6877F83B-6F96-4287-9087-53C211E06061}" srcOrd="0" destOrd="0" presId="urn:microsoft.com/office/officeart/2005/8/layout/l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D117FA-C0C7-483B-8CA4-F2423AEBA1F3}" type="doc">
      <dgm:prSet loTypeId="urn:microsoft.com/office/officeart/2005/8/layout/arrow5" loCatId="relationship" qsTypeId="urn:microsoft.com/office/officeart/2005/8/quickstyle/simple1" qsCatId="simple" csTypeId="urn:microsoft.com/office/officeart/2005/8/colors/accent1_2" csCatId="accent1" phldr="1"/>
      <dgm:spPr/>
      <dgm:t>
        <a:bodyPr/>
        <a:lstStyle/>
        <a:p>
          <a:pPr rtl="1"/>
          <a:endParaRPr lang="ar-SA"/>
        </a:p>
      </dgm:t>
    </dgm:pt>
    <dgm:pt modelId="{21AC0D9D-0C84-4638-8CDC-9EC380FE7DF9}">
      <dgm:prSet custT="1"/>
      <dgm:spPr>
        <a:solidFill>
          <a:srgbClr val="92D050"/>
        </a:solidFill>
      </dgm:spPr>
      <dgm:t>
        <a:bodyPr/>
        <a:lstStyle/>
        <a:p>
          <a:pPr rtl="1"/>
          <a:r>
            <a:rPr lang="ar-SA" sz="2400" kern="1200" dirty="0" smtClean="0">
              <a:solidFill>
                <a:schemeClr val="tx1"/>
              </a:solidFill>
              <a:latin typeface="+mn-lt"/>
              <a:ea typeface="+mn-ea"/>
              <a:cs typeface="+mn-cs"/>
            </a:rPr>
            <a:t>إزالة أحدهما نهائيا من النظام البيئي أو إجباره على تغيير مسكنة أو موقعة الجغرافي.</a:t>
          </a:r>
          <a:endParaRPr lang="en-US" sz="2400" kern="1200" dirty="0">
            <a:solidFill>
              <a:schemeClr val="tx1"/>
            </a:solidFill>
            <a:latin typeface="+mn-lt"/>
            <a:ea typeface="+mn-ea"/>
            <a:cs typeface="+mn-cs"/>
          </a:endParaRPr>
        </a:p>
      </dgm:t>
    </dgm:pt>
    <dgm:pt modelId="{B1BD55F0-C767-47C2-9CA1-F3799AF1EA93}" type="parTrans" cxnId="{DA168A37-60BC-4547-B0ED-166799A827FC}">
      <dgm:prSet/>
      <dgm:spPr/>
      <dgm:t>
        <a:bodyPr/>
        <a:lstStyle/>
        <a:p>
          <a:pPr rtl="1"/>
          <a:endParaRPr lang="ar-SA"/>
        </a:p>
      </dgm:t>
    </dgm:pt>
    <dgm:pt modelId="{E1F886B9-12DF-4BE7-B01C-6A11F08A87BB}" type="sibTrans" cxnId="{DA168A37-60BC-4547-B0ED-166799A827FC}">
      <dgm:prSet/>
      <dgm:spPr/>
      <dgm:t>
        <a:bodyPr/>
        <a:lstStyle/>
        <a:p>
          <a:pPr rtl="1"/>
          <a:endParaRPr lang="ar-SA"/>
        </a:p>
      </dgm:t>
    </dgm:pt>
    <dgm:pt modelId="{987CF018-55B2-4C87-BC06-710859082EF8}">
      <dgm:prSet custT="1"/>
      <dgm:spPr>
        <a:solidFill>
          <a:srgbClr val="FEA66A"/>
        </a:solidFill>
      </dgm:spPr>
      <dgm:t>
        <a:bodyPr/>
        <a:lstStyle/>
        <a:p>
          <a:pPr rtl="1"/>
          <a:r>
            <a:rPr lang="ar-SA" sz="2400" kern="1200" dirty="0" smtClean="0">
              <a:solidFill>
                <a:schemeClr val="tx1"/>
              </a:solidFill>
              <a:latin typeface="+mn-lt"/>
              <a:ea typeface="+mn-ea"/>
              <a:cs typeface="+mn-cs"/>
            </a:rPr>
            <a:t>تعايش أفراد النوعين ، ويتطلب ذلك توازنا في استعمال الموارد البيئية المتنافس عليها مما يؤدي سلبا على كثافة المجموعتين.</a:t>
          </a:r>
          <a:endParaRPr lang="en-US" sz="2400" kern="1200" dirty="0">
            <a:solidFill>
              <a:schemeClr val="tx1"/>
            </a:solidFill>
            <a:latin typeface="+mn-lt"/>
            <a:ea typeface="+mn-ea"/>
            <a:cs typeface="+mn-cs"/>
          </a:endParaRPr>
        </a:p>
      </dgm:t>
    </dgm:pt>
    <dgm:pt modelId="{89EB1971-876D-4C8B-A9C0-4BDD6C2E52D4}" type="parTrans" cxnId="{94FFC5D7-0268-4403-B171-B799B25DEE51}">
      <dgm:prSet/>
      <dgm:spPr/>
      <dgm:t>
        <a:bodyPr/>
        <a:lstStyle/>
        <a:p>
          <a:pPr rtl="1"/>
          <a:endParaRPr lang="ar-SA"/>
        </a:p>
      </dgm:t>
    </dgm:pt>
    <dgm:pt modelId="{A353E67D-BC0B-4EDE-8AB5-B82908E3D94C}" type="sibTrans" cxnId="{94FFC5D7-0268-4403-B171-B799B25DEE51}">
      <dgm:prSet/>
      <dgm:spPr/>
      <dgm:t>
        <a:bodyPr/>
        <a:lstStyle/>
        <a:p>
          <a:pPr rtl="1"/>
          <a:endParaRPr lang="ar-SA"/>
        </a:p>
      </dgm:t>
    </dgm:pt>
    <dgm:pt modelId="{63FC6E98-3329-48BA-A0DD-B208AEB92AEB}" type="pres">
      <dgm:prSet presAssocID="{49D117FA-C0C7-483B-8CA4-F2423AEBA1F3}" presName="diagram" presStyleCnt="0">
        <dgm:presLayoutVars>
          <dgm:dir/>
          <dgm:resizeHandles val="exact"/>
        </dgm:presLayoutVars>
      </dgm:prSet>
      <dgm:spPr/>
      <dgm:t>
        <a:bodyPr/>
        <a:lstStyle/>
        <a:p>
          <a:pPr rtl="1"/>
          <a:endParaRPr lang="ar-SA"/>
        </a:p>
      </dgm:t>
    </dgm:pt>
    <dgm:pt modelId="{154F16A1-BD09-490C-A1AD-8E9E4A9BED40}" type="pres">
      <dgm:prSet presAssocID="{987CF018-55B2-4C87-BC06-710859082EF8}" presName="arrow" presStyleLbl="node1" presStyleIdx="0" presStyleCnt="2" custScaleX="109537" custScaleY="105479" custRadScaleRad="95561" custRadScaleInc="-136">
        <dgm:presLayoutVars>
          <dgm:bulletEnabled val="1"/>
        </dgm:presLayoutVars>
      </dgm:prSet>
      <dgm:spPr/>
      <dgm:t>
        <a:bodyPr/>
        <a:lstStyle/>
        <a:p>
          <a:pPr rtl="1"/>
          <a:endParaRPr lang="ar-SA"/>
        </a:p>
      </dgm:t>
    </dgm:pt>
    <dgm:pt modelId="{1F2270E1-D219-4197-B348-4163B11AC413}" type="pres">
      <dgm:prSet presAssocID="{21AC0D9D-0C84-4638-8CDC-9EC380FE7DF9}" presName="arrow" presStyleLbl="node1" presStyleIdx="1" presStyleCnt="2" custRadScaleRad="100923" custRadScaleInc="-1279">
        <dgm:presLayoutVars>
          <dgm:bulletEnabled val="1"/>
        </dgm:presLayoutVars>
      </dgm:prSet>
      <dgm:spPr/>
      <dgm:t>
        <a:bodyPr/>
        <a:lstStyle/>
        <a:p>
          <a:pPr rtl="1"/>
          <a:endParaRPr lang="ar-SA"/>
        </a:p>
      </dgm:t>
    </dgm:pt>
  </dgm:ptLst>
  <dgm:cxnLst>
    <dgm:cxn modelId="{1A628BF4-86B6-4AE1-B2FE-086285556D23}" type="presOf" srcId="{21AC0D9D-0C84-4638-8CDC-9EC380FE7DF9}" destId="{1F2270E1-D219-4197-B348-4163B11AC413}" srcOrd="0" destOrd="0" presId="urn:microsoft.com/office/officeart/2005/8/layout/arrow5"/>
    <dgm:cxn modelId="{DA168A37-60BC-4547-B0ED-166799A827FC}" srcId="{49D117FA-C0C7-483B-8CA4-F2423AEBA1F3}" destId="{21AC0D9D-0C84-4638-8CDC-9EC380FE7DF9}" srcOrd="1" destOrd="0" parTransId="{B1BD55F0-C767-47C2-9CA1-F3799AF1EA93}" sibTransId="{E1F886B9-12DF-4BE7-B01C-6A11F08A87BB}"/>
    <dgm:cxn modelId="{94FFC5D7-0268-4403-B171-B799B25DEE51}" srcId="{49D117FA-C0C7-483B-8CA4-F2423AEBA1F3}" destId="{987CF018-55B2-4C87-BC06-710859082EF8}" srcOrd="0" destOrd="0" parTransId="{89EB1971-876D-4C8B-A9C0-4BDD6C2E52D4}" sibTransId="{A353E67D-BC0B-4EDE-8AB5-B82908E3D94C}"/>
    <dgm:cxn modelId="{68B65EA7-F2AA-44D6-9DF6-5177D8AA3EB9}" type="presOf" srcId="{987CF018-55B2-4C87-BC06-710859082EF8}" destId="{154F16A1-BD09-490C-A1AD-8E9E4A9BED40}" srcOrd="0" destOrd="0" presId="urn:microsoft.com/office/officeart/2005/8/layout/arrow5"/>
    <dgm:cxn modelId="{A1FF5C24-9BFC-43D5-8565-E879349CFC8E}" type="presOf" srcId="{49D117FA-C0C7-483B-8CA4-F2423AEBA1F3}" destId="{63FC6E98-3329-48BA-A0DD-B208AEB92AEB}" srcOrd="0" destOrd="0" presId="urn:microsoft.com/office/officeart/2005/8/layout/arrow5"/>
    <dgm:cxn modelId="{FDD7D969-8F83-4CC4-8F0E-A53CE76B2F0F}" type="presParOf" srcId="{63FC6E98-3329-48BA-A0DD-B208AEB92AEB}" destId="{154F16A1-BD09-490C-A1AD-8E9E4A9BED40}" srcOrd="0" destOrd="0" presId="urn:microsoft.com/office/officeart/2005/8/layout/arrow5"/>
    <dgm:cxn modelId="{BE00428F-30EA-4E3C-8642-6A66BA822025}" type="presParOf" srcId="{63FC6E98-3329-48BA-A0DD-B208AEB92AEB}" destId="{1F2270E1-D219-4197-B348-4163B11AC413}" srcOrd="1" destOrd="0" presId="urn:microsoft.com/office/officeart/2005/8/layout/arrow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594775F-77EA-4659-94F3-2D0BF7C07AE3}" type="doc">
      <dgm:prSet loTypeId="urn:microsoft.com/office/officeart/2008/layout/RadialCluster" loCatId="cycle" qsTypeId="urn:microsoft.com/office/officeart/2005/8/quickstyle/simple1" qsCatId="simple" csTypeId="urn:microsoft.com/office/officeart/2005/8/colors/accent1_2" csCatId="accent1" phldr="1"/>
      <dgm:spPr/>
      <dgm:t>
        <a:bodyPr/>
        <a:lstStyle/>
        <a:p>
          <a:pPr rtl="1"/>
          <a:endParaRPr lang="ar-SA"/>
        </a:p>
      </dgm:t>
    </dgm:pt>
    <dgm:pt modelId="{0488E267-CE9A-49EF-8112-422050CCFC3D}">
      <dgm:prSet phldrT="[نص]" custT="1"/>
      <dgm:spPr>
        <a:solidFill>
          <a:srgbClr val="FEB482"/>
        </a:solidFill>
      </dgm:spPr>
      <dgm:t>
        <a:bodyPr/>
        <a:lstStyle/>
        <a:p>
          <a:pPr rtl="1"/>
          <a:r>
            <a:rPr lang="ar-SA" sz="2000" b="1" dirty="0" smtClean="0">
              <a:solidFill>
                <a:schemeClr val="tx1"/>
              </a:solidFill>
            </a:rPr>
            <a:t>يحدث التعايش في المجموعات النباتية نتيجة لبعض الاختلافات بين أفراد النوعين المتنافسين وتتمثل هذه الاختلافات في : </a:t>
          </a:r>
          <a:endParaRPr lang="ar-SA" sz="2000" b="1" dirty="0">
            <a:solidFill>
              <a:schemeClr val="tx1"/>
            </a:solidFill>
          </a:endParaRPr>
        </a:p>
      </dgm:t>
    </dgm:pt>
    <dgm:pt modelId="{82C11AD5-B17D-4023-B4F6-10F0BC699E0E}" type="parTrans" cxnId="{7539377C-C04E-4F3C-A1B2-D1C2CA1057BD}">
      <dgm:prSet/>
      <dgm:spPr/>
      <dgm:t>
        <a:bodyPr/>
        <a:lstStyle/>
        <a:p>
          <a:pPr rtl="1"/>
          <a:endParaRPr lang="ar-SA"/>
        </a:p>
      </dgm:t>
    </dgm:pt>
    <dgm:pt modelId="{AEDEE447-1796-438A-94BA-55712CDBF683}" type="sibTrans" cxnId="{7539377C-C04E-4F3C-A1B2-D1C2CA1057BD}">
      <dgm:prSet/>
      <dgm:spPr/>
      <dgm:t>
        <a:bodyPr/>
        <a:lstStyle/>
        <a:p>
          <a:pPr rtl="1"/>
          <a:endParaRPr lang="ar-SA"/>
        </a:p>
      </dgm:t>
    </dgm:pt>
    <dgm:pt modelId="{730E51B0-4358-40E2-A06F-3304E07E17AB}">
      <dgm:prSet phldrT="[نص]" custT="1"/>
      <dgm:spPr>
        <a:solidFill>
          <a:srgbClr val="C2F030"/>
        </a:solidFill>
      </dgm:spPr>
      <dgm:t>
        <a:bodyPr/>
        <a:lstStyle/>
        <a:p>
          <a:pPr algn="r" rtl="1"/>
          <a:r>
            <a:rPr lang="ar-SA" sz="2000" dirty="0" smtClean="0">
              <a:solidFill>
                <a:schemeClr val="tx1"/>
              </a:solidFill>
            </a:rPr>
            <a:t>احتياج النباتات لبعض العوامل مثل الماء والضوء في أوقات مختلفة كما في نبات البرسيم.</a:t>
          </a:r>
          <a:endParaRPr lang="en-US" sz="2000" dirty="0" smtClean="0">
            <a:solidFill>
              <a:schemeClr val="tx1"/>
            </a:solidFill>
          </a:endParaRPr>
        </a:p>
        <a:p>
          <a:pPr algn="r" rtl="1"/>
          <a:endParaRPr lang="ar-SA" sz="2000" dirty="0">
            <a:solidFill>
              <a:schemeClr val="tx1"/>
            </a:solidFill>
          </a:endParaRPr>
        </a:p>
      </dgm:t>
    </dgm:pt>
    <dgm:pt modelId="{91AB3CF9-68AF-45AB-A177-6AAD19984A1A}" type="parTrans" cxnId="{6BE6370C-6B68-4472-BADF-B65355D246F0}">
      <dgm:prSet/>
      <dgm:spPr/>
      <dgm:t>
        <a:bodyPr/>
        <a:lstStyle/>
        <a:p>
          <a:pPr rtl="1"/>
          <a:endParaRPr lang="ar-SA"/>
        </a:p>
      </dgm:t>
    </dgm:pt>
    <dgm:pt modelId="{20285201-0808-40E7-88FF-70FE4951E067}" type="sibTrans" cxnId="{6BE6370C-6B68-4472-BADF-B65355D246F0}">
      <dgm:prSet/>
      <dgm:spPr/>
      <dgm:t>
        <a:bodyPr/>
        <a:lstStyle/>
        <a:p>
          <a:pPr rtl="1"/>
          <a:endParaRPr lang="ar-SA"/>
        </a:p>
      </dgm:t>
    </dgm:pt>
    <dgm:pt modelId="{2C2D3FDC-9A89-41C9-ABA5-8C7085F6E173}">
      <dgm:prSet/>
      <dgm:spPr/>
      <dgm:t>
        <a:bodyPr/>
        <a:lstStyle/>
        <a:p>
          <a:pPr rtl="1"/>
          <a:endParaRPr lang="ar-SA"/>
        </a:p>
      </dgm:t>
    </dgm:pt>
    <dgm:pt modelId="{AB4CB2A2-1A50-49F7-9B9F-E6457AB701BB}" type="parTrans" cxnId="{1361216E-2738-4561-BBBD-49DC41AB2506}">
      <dgm:prSet/>
      <dgm:spPr/>
      <dgm:t>
        <a:bodyPr/>
        <a:lstStyle/>
        <a:p>
          <a:pPr rtl="1"/>
          <a:endParaRPr lang="ar-SA"/>
        </a:p>
      </dgm:t>
    </dgm:pt>
    <dgm:pt modelId="{77B9B757-B623-4094-BD54-CE69D3C224B5}" type="sibTrans" cxnId="{1361216E-2738-4561-BBBD-49DC41AB2506}">
      <dgm:prSet/>
      <dgm:spPr/>
      <dgm:t>
        <a:bodyPr/>
        <a:lstStyle/>
        <a:p>
          <a:pPr rtl="1"/>
          <a:endParaRPr lang="ar-SA"/>
        </a:p>
      </dgm:t>
    </dgm:pt>
    <dgm:pt modelId="{2CC4632C-E2A2-4C8C-BC60-B11E8D023FB9}">
      <dgm:prSet custT="1"/>
      <dgm:spPr>
        <a:solidFill>
          <a:srgbClr val="C8A5E3"/>
        </a:solidFill>
      </dgm:spPr>
      <dgm:t>
        <a:bodyPr/>
        <a:lstStyle/>
        <a:p>
          <a:pPr algn="r" rtl="1"/>
          <a:r>
            <a:rPr lang="ar-SA" sz="1800" dirty="0" smtClean="0">
              <a:solidFill>
                <a:schemeClr val="tx1"/>
              </a:solidFill>
            </a:rPr>
            <a:t>المتطلبات الغذائية ، فعلى سبيل المثال تحتاج النباتات البقولية لقدر قليل من نيتروجين التربة مقارنة مع النباتات غير البقولية ، وذلك للعلاقة التكافلية بين النباتات البقولية والبكتريا .</a:t>
          </a:r>
          <a:endParaRPr lang="en-US" sz="1800" dirty="0">
            <a:solidFill>
              <a:schemeClr val="tx1"/>
            </a:solidFill>
          </a:endParaRPr>
        </a:p>
      </dgm:t>
    </dgm:pt>
    <dgm:pt modelId="{5609BE11-CEFA-4C6B-9222-DDB8B529019A}" type="parTrans" cxnId="{2B61F4FE-AEB5-4C0B-A9AF-674E59FBA980}">
      <dgm:prSet/>
      <dgm:spPr/>
      <dgm:t>
        <a:bodyPr/>
        <a:lstStyle/>
        <a:p>
          <a:pPr rtl="1"/>
          <a:endParaRPr lang="ar-SA"/>
        </a:p>
      </dgm:t>
    </dgm:pt>
    <dgm:pt modelId="{29028CE0-44F4-43EB-9703-E43EE9FA3423}" type="sibTrans" cxnId="{2B61F4FE-AEB5-4C0B-A9AF-674E59FBA980}">
      <dgm:prSet/>
      <dgm:spPr/>
      <dgm:t>
        <a:bodyPr/>
        <a:lstStyle/>
        <a:p>
          <a:pPr rtl="1"/>
          <a:endParaRPr lang="ar-SA"/>
        </a:p>
      </dgm:t>
    </dgm:pt>
    <dgm:pt modelId="{F72905E3-9821-4A1A-A551-90F12C311494}">
      <dgm:prSet custT="1"/>
      <dgm:spPr>
        <a:solidFill>
          <a:srgbClr val="47CFFF"/>
        </a:solidFill>
      </dgm:spPr>
      <dgm:t>
        <a:bodyPr/>
        <a:lstStyle/>
        <a:p>
          <a:pPr rtl="1"/>
          <a:r>
            <a:rPr lang="ar-SA" sz="2000" dirty="0" smtClean="0">
              <a:solidFill>
                <a:schemeClr val="tx1"/>
              </a:solidFill>
            </a:rPr>
            <a:t>تباين النباتات في مقاومة السموم والأمراض وحيوانات الرعي .</a:t>
          </a:r>
          <a:endParaRPr lang="en-US" sz="2000" dirty="0">
            <a:solidFill>
              <a:schemeClr val="tx1"/>
            </a:solidFill>
          </a:endParaRPr>
        </a:p>
      </dgm:t>
    </dgm:pt>
    <dgm:pt modelId="{558090CA-5355-4697-8267-C247506A2C32}" type="parTrans" cxnId="{E3B1E087-E043-4E36-904E-1586FB7BFFD0}">
      <dgm:prSet/>
      <dgm:spPr/>
      <dgm:t>
        <a:bodyPr/>
        <a:lstStyle/>
        <a:p>
          <a:pPr rtl="1"/>
          <a:endParaRPr lang="ar-SA"/>
        </a:p>
      </dgm:t>
    </dgm:pt>
    <dgm:pt modelId="{6837A310-5388-496D-99B4-22BE4139B10D}" type="sibTrans" cxnId="{E3B1E087-E043-4E36-904E-1586FB7BFFD0}">
      <dgm:prSet/>
      <dgm:spPr/>
      <dgm:t>
        <a:bodyPr/>
        <a:lstStyle/>
        <a:p>
          <a:pPr rtl="1"/>
          <a:endParaRPr lang="ar-SA"/>
        </a:p>
      </dgm:t>
    </dgm:pt>
    <dgm:pt modelId="{940E415A-318D-483F-A730-0BC8F116AEDB}" type="pres">
      <dgm:prSet presAssocID="{5594775F-77EA-4659-94F3-2D0BF7C07AE3}" presName="Name0" presStyleCnt="0">
        <dgm:presLayoutVars>
          <dgm:chMax val="1"/>
          <dgm:chPref val="1"/>
          <dgm:dir/>
          <dgm:animOne val="branch"/>
          <dgm:animLvl val="lvl"/>
        </dgm:presLayoutVars>
      </dgm:prSet>
      <dgm:spPr/>
      <dgm:t>
        <a:bodyPr/>
        <a:lstStyle/>
        <a:p>
          <a:pPr rtl="1"/>
          <a:endParaRPr lang="ar-SA"/>
        </a:p>
      </dgm:t>
    </dgm:pt>
    <dgm:pt modelId="{ABA1BF3B-6874-454B-B77C-1328E2A383F5}" type="pres">
      <dgm:prSet presAssocID="{0488E267-CE9A-49EF-8112-422050CCFC3D}" presName="singleCycle" presStyleCnt="0"/>
      <dgm:spPr/>
    </dgm:pt>
    <dgm:pt modelId="{A0645D53-008A-4334-B9F0-431BA49A8DDF}" type="pres">
      <dgm:prSet presAssocID="{0488E267-CE9A-49EF-8112-422050CCFC3D}" presName="singleCenter" presStyleLbl="node1" presStyleIdx="0" presStyleCnt="4" custScaleX="300170" custLinFactNeighborY="-11767">
        <dgm:presLayoutVars>
          <dgm:chMax val="7"/>
          <dgm:chPref val="7"/>
        </dgm:presLayoutVars>
      </dgm:prSet>
      <dgm:spPr/>
      <dgm:t>
        <a:bodyPr/>
        <a:lstStyle/>
        <a:p>
          <a:pPr rtl="1"/>
          <a:endParaRPr lang="ar-SA"/>
        </a:p>
      </dgm:t>
    </dgm:pt>
    <dgm:pt modelId="{B189EFEF-E09D-46AE-802C-5F0BC9D3365A}" type="pres">
      <dgm:prSet presAssocID="{91AB3CF9-68AF-45AB-A177-6AAD19984A1A}" presName="Name56" presStyleLbl="parChTrans1D2" presStyleIdx="0" presStyleCnt="3"/>
      <dgm:spPr/>
      <dgm:t>
        <a:bodyPr/>
        <a:lstStyle/>
        <a:p>
          <a:pPr rtl="1"/>
          <a:endParaRPr lang="ar-SA"/>
        </a:p>
      </dgm:t>
    </dgm:pt>
    <dgm:pt modelId="{6A0D37C3-7018-4D55-B5C6-8F2EC56628A8}" type="pres">
      <dgm:prSet presAssocID="{730E51B0-4358-40E2-A06F-3304E07E17AB}" presName="text0" presStyleLbl="node1" presStyleIdx="1" presStyleCnt="4" custScaleX="335066" custScaleY="130365">
        <dgm:presLayoutVars>
          <dgm:bulletEnabled val="1"/>
        </dgm:presLayoutVars>
      </dgm:prSet>
      <dgm:spPr/>
      <dgm:t>
        <a:bodyPr/>
        <a:lstStyle/>
        <a:p>
          <a:pPr rtl="1"/>
          <a:endParaRPr lang="ar-SA"/>
        </a:p>
      </dgm:t>
    </dgm:pt>
    <dgm:pt modelId="{425D3DF1-D8D7-448C-BBB6-7B771F05B0BA}" type="pres">
      <dgm:prSet presAssocID="{5609BE11-CEFA-4C6B-9222-DDB8B529019A}" presName="Name56" presStyleLbl="parChTrans1D2" presStyleIdx="1" presStyleCnt="3"/>
      <dgm:spPr/>
      <dgm:t>
        <a:bodyPr/>
        <a:lstStyle/>
        <a:p>
          <a:pPr rtl="1"/>
          <a:endParaRPr lang="ar-SA"/>
        </a:p>
      </dgm:t>
    </dgm:pt>
    <dgm:pt modelId="{40649108-A5DD-4F70-B41B-899328864EEF}" type="pres">
      <dgm:prSet presAssocID="{2CC4632C-E2A2-4C8C-BC60-B11E8D023FB9}" presName="text0" presStyleLbl="node1" presStyleIdx="2" presStyleCnt="4" custScaleX="335821" custScaleY="147560">
        <dgm:presLayoutVars>
          <dgm:bulletEnabled val="1"/>
        </dgm:presLayoutVars>
      </dgm:prSet>
      <dgm:spPr/>
      <dgm:t>
        <a:bodyPr/>
        <a:lstStyle/>
        <a:p>
          <a:pPr rtl="1"/>
          <a:endParaRPr lang="ar-SA"/>
        </a:p>
      </dgm:t>
    </dgm:pt>
    <dgm:pt modelId="{9F199193-2493-41CD-AB00-5E0DD7E6D595}" type="pres">
      <dgm:prSet presAssocID="{558090CA-5355-4697-8267-C247506A2C32}" presName="Name56" presStyleLbl="parChTrans1D2" presStyleIdx="2" presStyleCnt="3"/>
      <dgm:spPr/>
      <dgm:t>
        <a:bodyPr/>
        <a:lstStyle/>
        <a:p>
          <a:pPr rtl="1"/>
          <a:endParaRPr lang="ar-SA"/>
        </a:p>
      </dgm:t>
    </dgm:pt>
    <dgm:pt modelId="{D0093344-7439-458E-8EF8-B22A92B47748}" type="pres">
      <dgm:prSet presAssocID="{F72905E3-9821-4A1A-A551-90F12C311494}" presName="text0" presStyleLbl="node1" presStyleIdx="3" presStyleCnt="4" custScaleX="343382" custScaleY="126744">
        <dgm:presLayoutVars>
          <dgm:bulletEnabled val="1"/>
        </dgm:presLayoutVars>
      </dgm:prSet>
      <dgm:spPr/>
      <dgm:t>
        <a:bodyPr/>
        <a:lstStyle/>
        <a:p>
          <a:pPr rtl="1"/>
          <a:endParaRPr lang="ar-SA"/>
        </a:p>
      </dgm:t>
    </dgm:pt>
  </dgm:ptLst>
  <dgm:cxnLst>
    <dgm:cxn modelId="{FAD5F42D-445D-4145-9CCD-140554F5E5E0}" type="presOf" srcId="{2CC4632C-E2A2-4C8C-BC60-B11E8D023FB9}" destId="{40649108-A5DD-4F70-B41B-899328864EEF}" srcOrd="0" destOrd="0" presId="urn:microsoft.com/office/officeart/2008/layout/RadialCluster"/>
    <dgm:cxn modelId="{A98AB0FC-787E-46E6-84B7-B71812DD361F}" type="presOf" srcId="{558090CA-5355-4697-8267-C247506A2C32}" destId="{9F199193-2493-41CD-AB00-5E0DD7E6D595}" srcOrd="0" destOrd="0" presId="urn:microsoft.com/office/officeart/2008/layout/RadialCluster"/>
    <dgm:cxn modelId="{38C8BD22-738E-4507-863B-B0762458C267}" type="presOf" srcId="{F72905E3-9821-4A1A-A551-90F12C311494}" destId="{D0093344-7439-458E-8EF8-B22A92B47748}" srcOrd="0" destOrd="0" presId="urn:microsoft.com/office/officeart/2008/layout/RadialCluster"/>
    <dgm:cxn modelId="{6BE6370C-6B68-4472-BADF-B65355D246F0}" srcId="{0488E267-CE9A-49EF-8112-422050CCFC3D}" destId="{730E51B0-4358-40E2-A06F-3304E07E17AB}" srcOrd="0" destOrd="0" parTransId="{91AB3CF9-68AF-45AB-A177-6AAD19984A1A}" sibTransId="{20285201-0808-40E7-88FF-70FE4951E067}"/>
    <dgm:cxn modelId="{63C16CF8-57E4-4B46-A782-B852A677A89A}" type="presOf" srcId="{730E51B0-4358-40E2-A06F-3304E07E17AB}" destId="{6A0D37C3-7018-4D55-B5C6-8F2EC56628A8}" srcOrd="0" destOrd="0" presId="urn:microsoft.com/office/officeart/2008/layout/RadialCluster"/>
    <dgm:cxn modelId="{49CC65F7-52EB-46B8-AE94-1CA64A8C5203}" type="presOf" srcId="{5594775F-77EA-4659-94F3-2D0BF7C07AE3}" destId="{940E415A-318D-483F-A730-0BC8F116AEDB}" srcOrd="0" destOrd="0" presId="urn:microsoft.com/office/officeart/2008/layout/RadialCluster"/>
    <dgm:cxn modelId="{395F40DF-7B4C-48E2-8BA9-26E7BA02D8CE}" type="presOf" srcId="{5609BE11-CEFA-4C6B-9222-DDB8B529019A}" destId="{425D3DF1-D8D7-448C-BBB6-7B771F05B0BA}" srcOrd="0" destOrd="0" presId="urn:microsoft.com/office/officeart/2008/layout/RadialCluster"/>
    <dgm:cxn modelId="{604B18EC-A347-42FA-8E4A-78AB48FF8C8A}" type="presOf" srcId="{0488E267-CE9A-49EF-8112-422050CCFC3D}" destId="{A0645D53-008A-4334-B9F0-431BA49A8DDF}" srcOrd="0" destOrd="0" presId="urn:microsoft.com/office/officeart/2008/layout/RadialCluster"/>
    <dgm:cxn modelId="{1361216E-2738-4561-BBBD-49DC41AB2506}" srcId="{5594775F-77EA-4659-94F3-2D0BF7C07AE3}" destId="{2C2D3FDC-9A89-41C9-ABA5-8C7085F6E173}" srcOrd="1" destOrd="0" parTransId="{AB4CB2A2-1A50-49F7-9B9F-E6457AB701BB}" sibTransId="{77B9B757-B623-4094-BD54-CE69D3C224B5}"/>
    <dgm:cxn modelId="{2B61F4FE-AEB5-4C0B-A9AF-674E59FBA980}" srcId="{0488E267-CE9A-49EF-8112-422050CCFC3D}" destId="{2CC4632C-E2A2-4C8C-BC60-B11E8D023FB9}" srcOrd="1" destOrd="0" parTransId="{5609BE11-CEFA-4C6B-9222-DDB8B529019A}" sibTransId="{29028CE0-44F4-43EB-9703-E43EE9FA3423}"/>
    <dgm:cxn modelId="{71B1CF51-9598-4008-A544-14D4CE17D10D}" type="presOf" srcId="{91AB3CF9-68AF-45AB-A177-6AAD19984A1A}" destId="{B189EFEF-E09D-46AE-802C-5F0BC9D3365A}" srcOrd="0" destOrd="0" presId="urn:microsoft.com/office/officeart/2008/layout/RadialCluster"/>
    <dgm:cxn modelId="{7539377C-C04E-4F3C-A1B2-D1C2CA1057BD}" srcId="{5594775F-77EA-4659-94F3-2D0BF7C07AE3}" destId="{0488E267-CE9A-49EF-8112-422050CCFC3D}" srcOrd="0" destOrd="0" parTransId="{82C11AD5-B17D-4023-B4F6-10F0BC699E0E}" sibTransId="{AEDEE447-1796-438A-94BA-55712CDBF683}"/>
    <dgm:cxn modelId="{E3B1E087-E043-4E36-904E-1586FB7BFFD0}" srcId="{0488E267-CE9A-49EF-8112-422050CCFC3D}" destId="{F72905E3-9821-4A1A-A551-90F12C311494}" srcOrd="2" destOrd="0" parTransId="{558090CA-5355-4697-8267-C247506A2C32}" sibTransId="{6837A310-5388-496D-99B4-22BE4139B10D}"/>
    <dgm:cxn modelId="{F821C78D-97C0-42D1-A789-C40B648FC5DE}" type="presParOf" srcId="{940E415A-318D-483F-A730-0BC8F116AEDB}" destId="{ABA1BF3B-6874-454B-B77C-1328E2A383F5}" srcOrd="0" destOrd="0" presId="urn:microsoft.com/office/officeart/2008/layout/RadialCluster"/>
    <dgm:cxn modelId="{B4582042-0EED-4D64-AE1D-E013DFD3609E}" type="presParOf" srcId="{ABA1BF3B-6874-454B-B77C-1328E2A383F5}" destId="{A0645D53-008A-4334-B9F0-431BA49A8DDF}" srcOrd="0" destOrd="0" presId="urn:microsoft.com/office/officeart/2008/layout/RadialCluster"/>
    <dgm:cxn modelId="{231170C7-F284-41FE-8529-C614899DA753}" type="presParOf" srcId="{ABA1BF3B-6874-454B-B77C-1328E2A383F5}" destId="{B189EFEF-E09D-46AE-802C-5F0BC9D3365A}" srcOrd="1" destOrd="0" presId="urn:microsoft.com/office/officeart/2008/layout/RadialCluster"/>
    <dgm:cxn modelId="{959C5F6A-1126-4FEF-BDB5-434D57308712}" type="presParOf" srcId="{ABA1BF3B-6874-454B-B77C-1328E2A383F5}" destId="{6A0D37C3-7018-4D55-B5C6-8F2EC56628A8}" srcOrd="2" destOrd="0" presId="urn:microsoft.com/office/officeart/2008/layout/RadialCluster"/>
    <dgm:cxn modelId="{9D992E1E-035F-4F98-A4B2-9B2197D0B8F5}" type="presParOf" srcId="{ABA1BF3B-6874-454B-B77C-1328E2A383F5}" destId="{425D3DF1-D8D7-448C-BBB6-7B771F05B0BA}" srcOrd="3" destOrd="0" presId="urn:microsoft.com/office/officeart/2008/layout/RadialCluster"/>
    <dgm:cxn modelId="{24022490-F97D-4E97-878B-7E75740FBEC3}" type="presParOf" srcId="{ABA1BF3B-6874-454B-B77C-1328E2A383F5}" destId="{40649108-A5DD-4F70-B41B-899328864EEF}" srcOrd="4" destOrd="0" presId="urn:microsoft.com/office/officeart/2008/layout/RadialCluster"/>
    <dgm:cxn modelId="{7DA4989C-8D4E-4F3B-B53B-87AF9E95BC5B}" type="presParOf" srcId="{ABA1BF3B-6874-454B-B77C-1328E2A383F5}" destId="{9F199193-2493-41CD-AB00-5E0DD7E6D595}" srcOrd="5" destOrd="0" presId="urn:microsoft.com/office/officeart/2008/layout/RadialCluster"/>
    <dgm:cxn modelId="{A2EE350B-0920-4703-BAED-264CF02F0E80}" type="presParOf" srcId="{ABA1BF3B-6874-454B-B77C-1328E2A383F5}" destId="{D0093344-7439-458E-8EF8-B22A92B47748}" srcOrd="6" destOrd="0" presId="urn:microsoft.com/office/officeart/2008/layout/Radial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391CE8-F643-4FAC-AC3F-A903B630F5CF}">
      <dsp:nvSpPr>
        <dsp:cNvPr id="0" name=""/>
        <dsp:cNvSpPr/>
      </dsp:nvSpPr>
      <dsp:spPr>
        <a:xfrm>
          <a:off x="0" y="971550"/>
          <a:ext cx="4572003" cy="801521"/>
        </a:xfrm>
        <a:prstGeom prst="chevron">
          <a:avLst/>
        </a:prstGeom>
        <a:solidFill>
          <a:srgbClr val="90F8C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15240" rIns="0" bIns="15240" numCol="1" spcCol="1270" anchor="ctr" anchorCtr="0">
          <a:noAutofit/>
        </a:bodyPr>
        <a:lstStyle/>
        <a:p>
          <a:pPr lvl="0" algn="ctr" defTabSz="1066800" rtl="1">
            <a:lnSpc>
              <a:spcPct val="90000"/>
            </a:lnSpc>
            <a:spcBef>
              <a:spcPct val="0"/>
            </a:spcBef>
            <a:spcAft>
              <a:spcPct val="35000"/>
            </a:spcAft>
          </a:pPr>
          <a:r>
            <a:rPr lang="ar-SA" sz="2400" b="1" kern="1200" dirty="0" smtClean="0">
              <a:solidFill>
                <a:schemeClr val="tx1"/>
              </a:solidFill>
            </a:rPr>
            <a:t>أ- التطفل </a:t>
          </a:r>
          <a:r>
            <a:rPr lang="en-US" sz="2400" b="1" kern="1200" dirty="0" smtClean="0">
              <a:solidFill>
                <a:schemeClr val="tx1"/>
              </a:solidFill>
            </a:rPr>
            <a:t>Parasitism</a:t>
          </a:r>
          <a:endParaRPr lang="en-US" sz="2400" kern="1200" dirty="0">
            <a:solidFill>
              <a:schemeClr val="tx1"/>
            </a:solidFill>
          </a:endParaRPr>
        </a:p>
      </dsp:txBody>
      <dsp:txXfrm>
        <a:off x="400761" y="971550"/>
        <a:ext cx="3770482" cy="801521"/>
      </dsp:txXfrm>
    </dsp:sp>
    <dsp:sp modelId="{B7CF2707-C5C8-4B26-AD6D-6E09F3C9F83E}">
      <dsp:nvSpPr>
        <dsp:cNvPr id="0" name=""/>
        <dsp:cNvSpPr/>
      </dsp:nvSpPr>
      <dsp:spPr>
        <a:xfrm>
          <a:off x="0" y="1794511"/>
          <a:ext cx="4754887" cy="664368"/>
        </a:xfrm>
        <a:prstGeom prst="chevron">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15240" rIns="0" bIns="15240" numCol="1" spcCol="1270" anchor="ctr" anchorCtr="0">
          <a:noAutofit/>
        </a:bodyPr>
        <a:lstStyle/>
        <a:p>
          <a:pPr lvl="0" algn="ctr" defTabSz="1066800" rtl="1">
            <a:lnSpc>
              <a:spcPct val="90000"/>
            </a:lnSpc>
            <a:spcBef>
              <a:spcPct val="0"/>
            </a:spcBef>
            <a:spcAft>
              <a:spcPct val="35000"/>
            </a:spcAft>
          </a:pPr>
          <a:r>
            <a:rPr lang="ar-SA" sz="2400" b="1" kern="1200" dirty="0" smtClean="0">
              <a:solidFill>
                <a:schemeClr val="tx1"/>
              </a:solidFill>
            </a:rPr>
            <a:t>ب-المنافسة </a:t>
          </a:r>
          <a:r>
            <a:rPr lang="en-US" sz="2400" b="1" kern="1200" dirty="0" smtClean="0">
              <a:solidFill>
                <a:schemeClr val="tx1"/>
              </a:solidFill>
            </a:rPr>
            <a:t>Competition</a:t>
          </a:r>
          <a:endParaRPr lang="en-US" sz="2400" b="1" kern="1200" dirty="0">
            <a:solidFill>
              <a:schemeClr val="tx1"/>
            </a:solidFill>
          </a:endParaRPr>
        </a:p>
      </dsp:txBody>
      <dsp:txXfrm>
        <a:off x="332184" y="1794511"/>
        <a:ext cx="4090519" cy="664368"/>
      </dsp:txXfrm>
    </dsp:sp>
    <dsp:sp modelId="{736D5DBA-852A-42CE-8FFF-29EABB8B6E2B}">
      <dsp:nvSpPr>
        <dsp:cNvPr id="0" name=""/>
        <dsp:cNvSpPr/>
      </dsp:nvSpPr>
      <dsp:spPr>
        <a:xfrm>
          <a:off x="0" y="2623463"/>
          <a:ext cx="7315198" cy="664368"/>
        </a:xfrm>
        <a:prstGeom prst="chevron">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15240" rIns="0" bIns="15240" numCol="1" spcCol="1270" anchor="ctr" anchorCtr="0">
          <a:noAutofit/>
        </a:bodyPr>
        <a:lstStyle/>
        <a:p>
          <a:pPr lvl="0" algn="ctr" defTabSz="1066800" rtl="1">
            <a:lnSpc>
              <a:spcPct val="90000"/>
            </a:lnSpc>
            <a:spcBef>
              <a:spcPct val="0"/>
            </a:spcBef>
            <a:spcAft>
              <a:spcPct val="35000"/>
            </a:spcAft>
          </a:pPr>
          <a:r>
            <a:rPr lang="ar-SA" sz="2400" b="1" kern="1200" dirty="0" smtClean="0">
              <a:solidFill>
                <a:schemeClr val="tx1"/>
              </a:solidFill>
            </a:rPr>
            <a:t>                            ج -الافتراس (</a:t>
          </a:r>
          <a:r>
            <a:rPr lang="en-US" sz="2400" b="1" kern="1200" dirty="0" smtClean="0">
              <a:solidFill>
                <a:schemeClr val="tx1"/>
              </a:solidFill>
            </a:rPr>
            <a:t>Predation</a:t>
          </a:r>
          <a:r>
            <a:rPr lang="ar-SA" sz="2400" b="1" kern="1200" dirty="0" smtClean="0">
              <a:solidFill>
                <a:schemeClr val="tx1"/>
              </a:solidFill>
            </a:rPr>
            <a:t>) :</a:t>
          </a:r>
          <a:endParaRPr lang="en-US" sz="2400" b="1" kern="1200" dirty="0">
            <a:solidFill>
              <a:schemeClr val="tx1"/>
            </a:solidFill>
          </a:endParaRPr>
        </a:p>
      </dsp:txBody>
      <dsp:txXfrm>
        <a:off x="332184" y="2623463"/>
        <a:ext cx="6650830" cy="664368"/>
      </dsp:txXfrm>
    </dsp:sp>
    <dsp:sp modelId="{0905A701-AD5D-434A-9351-1B164C3767FE}">
      <dsp:nvSpPr>
        <dsp:cNvPr id="0" name=""/>
        <dsp:cNvSpPr/>
      </dsp:nvSpPr>
      <dsp:spPr>
        <a:xfrm>
          <a:off x="0" y="3380844"/>
          <a:ext cx="5303522" cy="664368"/>
        </a:xfrm>
        <a:prstGeom prst="chevron">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15240" rIns="0" bIns="15240" numCol="1" spcCol="1270" anchor="ctr" anchorCtr="0">
          <a:noAutofit/>
        </a:bodyPr>
        <a:lstStyle/>
        <a:p>
          <a:pPr lvl="0" algn="ctr" defTabSz="1066800" rtl="1">
            <a:lnSpc>
              <a:spcPct val="90000"/>
            </a:lnSpc>
            <a:spcBef>
              <a:spcPct val="0"/>
            </a:spcBef>
            <a:spcAft>
              <a:spcPct val="35000"/>
            </a:spcAft>
          </a:pPr>
          <a:r>
            <a:rPr lang="ar-SA" sz="2400" b="1" kern="1200" dirty="0" smtClean="0">
              <a:solidFill>
                <a:schemeClr val="tx1"/>
              </a:solidFill>
            </a:rPr>
            <a:t>د-التكافل </a:t>
          </a:r>
          <a:r>
            <a:rPr lang="en-US" sz="2400" b="1" kern="1200" dirty="0" smtClean="0">
              <a:solidFill>
                <a:schemeClr val="tx1"/>
              </a:solidFill>
            </a:rPr>
            <a:t>:Symbiosis</a:t>
          </a:r>
          <a:endParaRPr lang="en-US" sz="2400" b="1" kern="1200" dirty="0">
            <a:solidFill>
              <a:schemeClr val="tx1"/>
            </a:solidFill>
          </a:endParaRPr>
        </a:p>
      </dsp:txBody>
      <dsp:txXfrm>
        <a:off x="332184" y="3380844"/>
        <a:ext cx="4639154" cy="664368"/>
      </dsp:txXfrm>
    </dsp:sp>
    <dsp:sp modelId="{6877F83B-6F96-4287-9087-53C211E06061}">
      <dsp:nvSpPr>
        <dsp:cNvPr id="0" name=""/>
        <dsp:cNvSpPr/>
      </dsp:nvSpPr>
      <dsp:spPr>
        <a:xfrm>
          <a:off x="0" y="4138224"/>
          <a:ext cx="5303522" cy="719524"/>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15240" rIns="0" bIns="15240" numCol="1" spcCol="1270" anchor="ctr" anchorCtr="0">
          <a:noAutofit/>
        </a:bodyPr>
        <a:lstStyle/>
        <a:p>
          <a:pPr lvl="0" algn="ctr" defTabSz="1066800" rtl="1">
            <a:lnSpc>
              <a:spcPct val="90000"/>
            </a:lnSpc>
            <a:spcBef>
              <a:spcPct val="0"/>
            </a:spcBef>
            <a:spcAft>
              <a:spcPct val="35000"/>
            </a:spcAft>
          </a:pPr>
          <a:r>
            <a:rPr lang="ar-SA" sz="2400" b="1" kern="1200" dirty="0" smtClean="0">
              <a:solidFill>
                <a:schemeClr val="tx1"/>
              </a:solidFill>
            </a:rPr>
            <a:t>هـ - علاقات إحيائية أخرى : </a:t>
          </a:r>
          <a:endParaRPr lang="en-US" sz="2400" b="1" kern="1200" dirty="0">
            <a:solidFill>
              <a:schemeClr val="tx1"/>
            </a:solidFill>
          </a:endParaRPr>
        </a:p>
      </dsp:txBody>
      <dsp:txXfrm>
        <a:off x="359762" y="4138224"/>
        <a:ext cx="4583998" cy="7195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4F16A1-BD09-490C-A1AD-8E9E4A9BED40}">
      <dsp:nvSpPr>
        <dsp:cNvPr id="0" name=""/>
        <dsp:cNvSpPr/>
      </dsp:nvSpPr>
      <dsp:spPr>
        <a:xfrm rot="16200000">
          <a:off x="-825" y="124485"/>
          <a:ext cx="3978059" cy="3830684"/>
        </a:xfrm>
        <a:prstGeom prst="downArrow">
          <a:avLst>
            <a:gd name="adj1" fmla="val 50000"/>
            <a:gd name="adj2" fmla="val 35000"/>
          </a:avLst>
        </a:prstGeom>
        <a:solidFill>
          <a:srgbClr val="FEA66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rtl="1">
            <a:lnSpc>
              <a:spcPct val="90000"/>
            </a:lnSpc>
            <a:spcBef>
              <a:spcPct val="0"/>
            </a:spcBef>
            <a:spcAft>
              <a:spcPct val="35000"/>
            </a:spcAft>
          </a:pPr>
          <a:r>
            <a:rPr lang="ar-SA" sz="2400" kern="1200" dirty="0" smtClean="0">
              <a:solidFill>
                <a:schemeClr val="tx1"/>
              </a:solidFill>
              <a:latin typeface="+mn-lt"/>
              <a:ea typeface="+mn-ea"/>
              <a:cs typeface="+mn-cs"/>
            </a:rPr>
            <a:t>تعايش أفراد النوعين ، ويتطلب ذلك توازنا في استعمال الموارد البيئية المتنافس عليها مما يؤدي سلبا على كثافة المجموعتين.</a:t>
          </a:r>
          <a:endParaRPr lang="en-US" sz="2400" kern="1200" dirty="0">
            <a:solidFill>
              <a:schemeClr val="tx1"/>
            </a:solidFill>
            <a:latin typeface="+mn-lt"/>
            <a:ea typeface="+mn-ea"/>
            <a:cs typeface="+mn-cs"/>
          </a:endParaRPr>
        </a:p>
      </dsp:txBody>
      <dsp:txXfrm rot="5400000">
        <a:off x="72863" y="1045312"/>
        <a:ext cx="3160314" cy="1989029"/>
      </dsp:txXfrm>
    </dsp:sp>
    <dsp:sp modelId="{1F2270E1-D219-4197-B348-4163B11AC413}">
      <dsp:nvSpPr>
        <dsp:cNvPr id="0" name=""/>
        <dsp:cNvSpPr/>
      </dsp:nvSpPr>
      <dsp:spPr>
        <a:xfrm rot="5400000">
          <a:off x="3921847" y="138418"/>
          <a:ext cx="3631703" cy="3631703"/>
        </a:xfrm>
        <a:prstGeom prst="downArrow">
          <a:avLst>
            <a:gd name="adj1" fmla="val 50000"/>
            <a:gd name="adj2" fmla="val 35000"/>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rtl="1">
            <a:lnSpc>
              <a:spcPct val="90000"/>
            </a:lnSpc>
            <a:spcBef>
              <a:spcPct val="0"/>
            </a:spcBef>
            <a:spcAft>
              <a:spcPct val="35000"/>
            </a:spcAft>
          </a:pPr>
          <a:r>
            <a:rPr lang="ar-SA" sz="2400" kern="1200" dirty="0" smtClean="0">
              <a:solidFill>
                <a:schemeClr val="tx1"/>
              </a:solidFill>
              <a:latin typeface="+mn-lt"/>
              <a:ea typeface="+mn-ea"/>
              <a:cs typeface="+mn-cs"/>
            </a:rPr>
            <a:t>إزالة أحدهما نهائيا من النظام البيئي أو إجباره على تغيير مسكنة أو موقعة الجغرافي.</a:t>
          </a:r>
          <a:endParaRPr lang="en-US" sz="2400" kern="1200" dirty="0">
            <a:solidFill>
              <a:schemeClr val="tx1"/>
            </a:solidFill>
            <a:latin typeface="+mn-lt"/>
            <a:ea typeface="+mn-ea"/>
            <a:cs typeface="+mn-cs"/>
          </a:endParaRPr>
        </a:p>
      </dsp:txBody>
      <dsp:txXfrm rot="-5400000">
        <a:off x="4557395" y="1046344"/>
        <a:ext cx="2996155" cy="181585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645D53-008A-4334-B9F0-431BA49A8DDF}">
      <dsp:nvSpPr>
        <dsp:cNvPr id="0" name=""/>
        <dsp:cNvSpPr/>
      </dsp:nvSpPr>
      <dsp:spPr>
        <a:xfrm>
          <a:off x="1331105" y="1635801"/>
          <a:ext cx="4231496" cy="1409700"/>
        </a:xfrm>
        <a:prstGeom prst="roundRect">
          <a:avLst/>
        </a:prstGeom>
        <a:solidFill>
          <a:srgbClr val="FEB48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rtl="1">
            <a:lnSpc>
              <a:spcPct val="90000"/>
            </a:lnSpc>
            <a:spcBef>
              <a:spcPct val="0"/>
            </a:spcBef>
            <a:spcAft>
              <a:spcPct val="35000"/>
            </a:spcAft>
          </a:pPr>
          <a:r>
            <a:rPr lang="ar-SA" sz="2000" b="1" kern="1200" dirty="0" smtClean="0">
              <a:solidFill>
                <a:schemeClr val="tx1"/>
              </a:solidFill>
            </a:rPr>
            <a:t>يحدث التعايش في المجموعات النباتية نتيجة لبعض الاختلافات بين أفراد النوعين المتنافسين وتتمثل هذه الاختلافات في : </a:t>
          </a:r>
          <a:endParaRPr lang="ar-SA" sz="2000" b="1" kern="1200" dirty="0">
            <a:solidFill>
              <a:schemeClr val="tx1"/>
            </a:solidFill>
          </a:endParaRPr>
        </a:p>
      </dsp:txBody>
      <dsp:txXfrm>
        <a:off x="1399921" y="1704617"/>
        <a:ext cx="4093864" cy="1272068"/>
      </dsp:txXfrm>
    </dsp:sp>
    <dsp:sp modelId="{B189EFEF-E09D-46AE-802C-5F0BC9D3365A}">
      <dsp:nvSpPr>
        <dsp:cNvPr id="0" name=""/>
        <dsp:cNvSpPr/>
      </dsp:nvSpPr>
      <dsp:spPr>
        <a:xfrm rot="16200000">
          <a:off x="3278996" y="1467944"/>
          <a:ext cx="335713" cy="0"/>
        </a:xfrm>
        <a:custGeom>
          <a:avLst/>
          <a:gdLst/>
          <a:ahLst/>
          <a:cxnLst/>
          <a:rect l="0" t="0" r="0" b="0"/>
          <a:pathLst>
            <a:path>
              <a:moveTo>
                <a:pt x="0" y="0"/>
              </a:moveTo>
              <a:lnTo>
                <a:pt x="335713"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A0D37C3-7018-4D55-B5C6-8F2EC56628A8}">
      <dsp:nvSpPr>
        <dsp:cNvPr id="0" name=""/>
        <dsp:cNvSpPr/>
      </dsp:nvSpPr>
      <dsp:spPr>
        <a:xfrm>
          <a:off x="1864505" y="68791"/>
          <a:ext cx="3164695" cy="1231296"/>
        </a:xfrm>
        <a:prstGeom prst="roundRect">
          <a:avLst/>
        </a:prstGeom>
        <a:solidFill>
          <a:srgbClr val="C2F03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r" defTabSz="889000" rtl="1">
            <a:lnSpc>
              <a:spcPct val="90000"/>
            </a:lnSpc>
            <a:spcBef>
              <a:spcPct val="0"/>
            </a:spcBef>
            <a:spcAft>
              <a:spcPct val="35000"/>
            </a:spcAft>
          </a:pPr>
          <a:r>
            <a:rPr lang="ar-SA" sz="2000" kern="1200" dirty="0" smtClean="0">
              <a:solidFill>
                <a:schemeClr val="tx1"/>
              </a:solidFill>
            </a:rPr>
            <a:t>احتياج النباتات لبعض العوامل مثل الماء والضوء في أوقات مختلفة كما في نبات البرسيم.</a:t>
          </a:r>
          <a:endParaRPr lang="en-US" sz="2000" kern="1200" dirty="0" smtClean="0">
            <a:solidFill>
              <a:schemeClr val="tx1"/>
            </a:solidFill>
          </a:endParaRPr>
        </a:p>
        <a:p>
          <a:pPr lvl="0" algn="r" defTabSz="889000" rtl="1">
            <a:lnSpc>
              <a:spcPct val="90000"/>
            </a:lnSpc>
            <a:spcBef>
              <a:spcPct val="0"/>
            </a:spcBef>
            <a:spcAft>
              <a:spcPct val="35000"/>
            </a:spcAft>
          </a:pPr>
          <a:endParaRPr lang="ar-SA" sz="2000" kern="1200" dirty="0">
            <a:solidFill>
              <a:schemeClr val="tx1"/>
            </a:solidFill>
          </a:endParaRPr>
        </a:p>
      </dsp:txBody>
      <dsp:txXfrm>
        <a:off x="1924612" y="128898"/>
        <a:ext cx="3044481" cy="1111082"/>
      </dsp:txXfrm>
    </dsp:sp>
    <dsp:sp modelId="{425D3DF1-D8D7-448C-BBB6-7B771F05B0BA}">
      <dsp:nvSpPr>
        <dsp:cNvPr id="0" name=""/>
        <dsp:cNvSpPr/>
      </dsp:nvSpPr>
      <dsp:spPr>
        <a:xfrm rot="2420070">
          <a:off x="4241893" y="3141003"/>
          <a:ext cx="295102" cy="0"/>
        </a:xfrm>
        <a:custGeom>
          <a:avLst/>
          <a:gdLst/>
          <a:ahLst/>
          <a:cxnLst/>
          <a:rect l="0" t="0" r="0" b="0"/>
          <a:pathLst>
            <a:path>
              <a:moveTo>
                <a:pt x="0" y="0"/>
              </a:moveTo>
              <a:lnTo>
                <a:pt x="295102"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0649108-A5DD-4F70-B41B-899328864EEF}">
      <dsp:nvSpPr>
        <dsp:cNvPr id="0" name=""/>
        <dsp:cNvSpPr/>
      </dsp:nvSpPr>
      <dsp:spPr>
        <a:xfrm>
          <a:off x="3736704" y="3236505"/>
          <a:ext cx="3171825" cy="1393702"/>
        </a:xfrm>
        <a:prstGeom prst="roundRect">
          <a:avLst/>
        </a:prstGeom>
        <a:solidFill>
          <a:srgbClr val="C8A5E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r" defTabSz="800100" rtl="1">
            <a:lnSpc>
              <a:spcPct val="90000"/>
            </a:lnSpc>
            <a:spcBef>
              <a:spcPct val="0"/>
            </a:spcBef>
            <a:spcAft>
              <a:spcPct val="35000"/>
            </a:spcAft>
          </a:pPr>
          <a:r>
            <a:rPr lang="ar-SA" sz="1800" kern="1200" dirty="0" smtClean="0">
              <a:solidFill>
                <a:schemeClr val="tx1"/>
              </a:solidFill>
            </a:rPr>
            <a:t>المتطلبات الغذائية ، فعلى سبيل المثال تحتاج النباتات البقولية لقدر قليل من نيتروجين التربة مقارنة مع النباتات غير البقولية ، وذلك للعلاقة التكافلية بين النباتات البقولية والبكتريا .</a:t>
          </a:r>
          <a:endParaRPr lang="en-US" sz="1800" kern="1200" dirty="0">
            <a:solidFill>
              <a:schemeClr val="tx1"/>
            </a:solidFill>
          </a:endParaRPr>
        </a:p>
      </dsp:txBody>
      <dsp:txXfrm>
        <a:off x="3804739" y="3304540"/>
        <a:ext cx="3035755" cy="1257632"/>
      </dsp:txXfrm>
    </dsp:sp>
    <dsp:sp modelId="{9F199193-2493-41CD-AB00-5E0DD7E6D595}">
      <dsp:nvSpPr>
        <dsp:cNvPr id="0" name=""/>
        <dsp:cNvSpPr/>
      </dsp:nvSpPr>
      <dsp:spPr>
        <a:xfrm rot="8379930">
          <a:off x="2222883" y="3190155"/>
          <a:ext cx="446981" cy="0"/>
        </a:xfrm>
        <a:custGeom>
          <a:avLst/>
          <a:gdLst/>
          <a:ahLst/>
          <a:cxnLst/>
          <a:rect l="0" t="0" r="0" b="0"/>
          <a:pathLst>
            <a:path>
              <a:moveTo>
                <a:pt x="0" y="0"/>
              </a:moveTo>
              <a:lnTo>
                <a:pt x="446981"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0093344-7439-458E-8EF8-B22A92B47748}">
      <dsp:nvSpPr>
        <dsp:cNvPr id="0" name=""/>
        <dsp:cNvSpPr/>
      </dsp:nvSpPr>
      <dsp:spPr>
        <a:xfrm>
          <a:off x="-50530" y="3334809"/>
          <a:ext cx="3243239" cy="1197095"/>
        </a:xfrm>
        <a:prstGeom prst="roundRect">
          <a:avLst/>
        </a:prstGeom>
        <a:solidFill>
          <a:srgbClr val="47CFF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rtl="1">
            <a:lnSpc>
              <a:spcPct val="90000"/>
            </a:lnSpc>
            <a:spcBef>
              <a:spcPct val="0"/>
            </a:spcBef>
            <a:spcAft>
              <a:spcPct val="35000"/>
            </a:spcAft>
          </a:pPr>
          <a:r>
            <a:rPr lang="ar-SA" sz="2000" kern="1200" dirty="0" smtClean="0">
              <a:solidFill>
                <a:schemeClr val="tx1"/>
              </a:solidFill>
            </a:rPr>
            <a:t>تباين النباتات في مقاومة السموم والأمراض وحيوانات الرعي .</a:t>
          </a:r>
          <a:endParaRPr lang="en-US" sz="2000" kern="1200" dirty="0">
            <a:solidFill>
              <a:schemeClr val="tx1"/>
            </a:solidFill>
          </a:endParaRPr>
        </a:p>
      </dsp:txBody>
      <dsp:txXfrm>
        <a:off x="7907" y="3393246"/>
        <a:ext cx="3126365" cy="1080221"/>
      </dsp:txXfrm>
    </dsp:sp>
  </dsp:spTree>
</dsp:drawing>
</file>

<file path=ppt/diagrams/layout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1">
        <a:schemeClr val="bg1"/>
      </p:bgRef>
    </p:bg>
    <p:spTree>
      <p:nvGrpSpPr>
        <p:cNvPr id="1" name=""/>
        <p:cNvGrpSpPr/>
        <p:nvPr/>
      </p:nvGrpSpPr>
      <p:grpSpPr>
        <a:xfrm>
          <a:off x="0" y="0"/>
          <a:ext cx="0" cy="0"/>
          <a:chOff x="0" y="0"/>
          <a:chExt cx="0" cy="0"/>
        </a:xfrm>
      </p:grpSpPr>
      <p:sp>
        <p:nvSpPr>
          <p:cNvPr id="8" name="عنوان 7"/>
          <p:cNvSpPr>
            <a:spLocks noGrp="1"/>
          </p:cNvSpPr>
          <p:nvPr>
            <p:ph type="ctrTitle"/>
          </p:nvPr>
        </p:nvSpPr>
        <p:spPr>
          <a:xfrm>
            <a:off x="2286000" y="3124200"/>
            <a:ext cx="6172200" cy="1894362"/>
          </a:xfrm>
        </p:spPr>
        <p:txBody>
          <a:bodyPr/>
          <a:lstStyle>
            <a:lvl1pPr>
              <a:defRPr b="1"/>
            </a:lvl1pPr>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bwMode="auto">
          <a:xfrm rot="5400000">
            <a:off x="7764621" y="1174097"/>
            <a:ext cx="2286000" cy="381000"/>
          </a:xfrm>
        </p:spPr>
        <p:txBody>
          <a:bodyPr/>
          <a:lstStyle/>
          <a:p>
            <a:fld id="{C46E3F7D-A7C9-4AE3-AC69-4753ACEFDFBC}" type="datetimeFigureOut">
              <a:rPr lang="en-US" smtClean="0"/>
              <a:pPr/>
              <a:t>4/1/2014</a:t>
            </a:fld>
            <a:endParaRPr lang="en-US"/>
          </a:p>
        </p:txBody>
      </p:sp>
      <p:sp>
        <p:nvSpPr>
          <p:cNvPr id="17" name="عنصر نائب للتذييل 16"/>
          <p:cNvSpPr>
            <a:spLocks noGrp="1"/>
          </p:cNvSpPr>
          <p:nvPr>
            <p:ph type="ftr" sz="quarter" idx="11"/>
          </p:nvPr>
        </p:nvSpPr>
        <p:spPr bwMode="auto">
          <a:xfrm rot="5400000">
            <a:off x="7077269" y="4181669"/>
            <a:ext cx="3657600" cy="384048"/>
          </a:xfrm>
        </p:spPr>
        <p:txBody>
          <a:bodyPr/>
          <a:lstStyle/>
          <a:p>
            <a:endParaRPr lang="en-US"/>
          </a:p>
        </p:txBody>
      </p:sp>
      <p:sp>
        <p:nvSpPr>
          <p:cNvPr id="10" name="مستطيل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مستطيل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مستطيل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رابط مستقيم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رابط مستقيم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رابط مستقيم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رابط مستقيم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رابط مستقيم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مستطيل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شكل بيضاوي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شكل بيضاوي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شكل بيضاوي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شكل بيضاوي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شكل بيضاوي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عنصر نائب لرقم الشريحة 28"/>
          <p:cNvSpPr>
            <a:spLocks noGrp="1"/>
          </p:cNvSpPr>
          <p:nvPr>
            <p:ph type="sldNum" sz="quarter" idx="12"/>
          </p:nvPr>
        </p:nvSpPr>
        <p:spPr bwMode="auto">
          <a:xfrm>
            <a:off x="1325544" y="4928702"/>
            <a:ext cx="609600" cy="517524"/>
          </a:xfrm>
        </p:spPr>
        <p:txBody>
          <a:bodyPr/>
          <a:lstStyle/>
          <a:p>
            <a:fld id="{FDA92E51-E746-4E84-9346-B8DBCAF1ADC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8" name="عنصر نائب للمحتوى 7"/>
          <p:cNvSpPr>
            <a:spLocks noGrp="1"/>
          </p:cNvSpPr>
          <p:nvPr>
            <p:ph sz="quarter" idx="1"/>
          </p:nvPr>
        </p:nvSpPr>
        <p:spPr>
          <a:xfrm>
            <a:off x="457200" y="1600200"/>
            <a:ext cx="7467600" cy="487375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4"/>
          </p:nvPr>
        </p:nvSpPr>
        <p:spPr/>
        <p:txBody>
          <a:bodyPr rtlCol="0"/>
          <a:lstStyle/>
          <a:p>
            <a:fld id="{C46E3F7D-A7C9-4AE3-AC69-4753ACEFDFBC}" type="datetimeFigureOut">
              <a:rPr lang="en-US" smtClean="0"/>
              <a:pPr/>
              <a:t>4/1/2014</a:t>
            </a:fld>
            <a:endParaRPr lang="en-US"/>
          </a:p>
        </p:txBody>
      </p:sp>
      <p:sp>
        <p:nvSpPr>
          <p:cNvPr id="9" name="عنصر نائب لرقم الشريحة 8"/>
          <p:cNvSpPr>
            <a:spLocks noGrp="1"/>
          </p:cNvSpPr>
          <p:nvPr>
            <p:ph type="sldNum" sz="quarter" idx="15"/>
          </p:nvPr>
        </p:nvSpPr>
        <p:spPr/>
        <p:txBody>
          <a:bodyPr rtlCol="0"/>
          <a:lstStyle/>
          <a:p>
            <a:fld id="{FDA92E51-E746-4E84-9346-B8DBCAF1ADC2}" type="slidenum">
              <a:rPr lang="en-US" smtClean="0"/>
              <a:pPr/>
              <a:t>‹#›</a:t>
            </a:fld>
            <a:endParaRPr lang="en-US"/>
          </a:p>
        </p:txBody>
      </p:sp>
      <p:sp>
        <p:nvSpPr>
          <p:cNvPr id="10" name="عنصر نائب للتذييل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2286000" y="2895600"/>
            <a:ext cx="6172200" cy="2053590"/>
          </a:xfrm>
        </p:spPr>
        <p:txBody>
          <a:bodyPr/>
          <a:lstStyle>
            <a:lvl1pPr algn="l">
              <a:buNone/>
              <a:defRPr sz="3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bwMode="auto">
          <a:xfrm rot="5400000">
            <a:off x="7763256" y="1170432"/>
            <a:ext cx="2286000" cy="381000"/>
          </a:xfrm>
        </p:spPr>
        <p:txBody>
          <a:bodyPr/>
          <a:lstStyle/>
          <a:p>
            <a:fld id="{C46E3F7D-A7C9-4AE3-AC69-4753ACEFDFBC}" type="datetimeFigureOut">
              <a:rPr lang="en-US" smtClean="0"/>
              <a:pPr/>
              <a:t>4/1/2014</a:t>
            </a:fld>
            <a:endParaRPr lang="en-US"/>
          </a:p>
        </p:txBody>
      </p:sp>
      <p:sp>
        <p:nvSpPr>
          <p:cNvPr id="5" name="عنصر نائب للتذييل 4"/>
          <p:cNvSpPr>
            <a:spLocks noGrp="1"/>
          </p:cNvSpPr>
          <p:nvPr>
            <p:ph type="ftr" sz="quarter" idx="11"/>
          </p:nvPr>
        </p:nvSpPr>
        <p:spPr bwMode="auto">
          <a:xfrm rot="5400000">
            <a:off x="7077456" y="4178808"/>
            <a:ext cx="3657600" cy="384048"/>
          </a:xfrm>
        </p:spPr>
        <p:txBody>
          <a:bodyPr/>
          <a:lstStyle/>
          <a:p>
            <a:endParaRPr lang="en-US"/>
          </a:p>
        </p:txBody>
      </p:sp>
      <p:sp>
        <p:nvSpPr>
          <p:cNvPr id="9" name="مستطيل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مستطيل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مستطيل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رابط مستقيم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رابط مستقيم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رابط مستقيم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رابط مستقيم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مستطيل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شكل بيضاوي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شكل بيضاوي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شكل بيضاوي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شكل بيضاوي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شكل بيضاوي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رابط مستقيم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عنصر نائب لرقم الشريحة 5"/>
          <p:cNvSpPr>
            <a:spLocks noGrp="1"/>
          </p:cNvSpPr>
          <p:nvPr>
            <p:ph type="sldNum" sz="quarter" idx="12"/>
          </p:nvPr>
        </p:nvSpPr>
        <p:spPr bwMode="auto">
          <a:xfrm>
            <a:off x="1340616" y="4928702"/>
            <a:ext cx="609600" cy="517524"/>
          </a:xfrm>
        </p:spPr>
        <p:txBody>
          <a:bodyPr/>
          <a:lstStyle/>
          <a:p>
            <a:fld id="{FDA92E51-E746-4E84-9346-B8DBCAF1ADC2}"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p>
            <a:fld id="{C46E3F7D-A7C9-4AE3-AC69-4753ACEFDFBC}" type="datetimeFigureOut">
              <a:rPr lang="en-US" smtClean="0"/>
              <a:pPr/>
              <a:t>4/1/2014</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FDA92E51-E746-4E84-9346-B8DBCAF1ADC2}" type="slidenum">
              <a:rPr lang="en-US" smtClean="0"/>
              <a:pPr/>
              <a:t>‹#›</a:t>
            </a:fld>
            <a:endParaRPr lang="en-US"/>
          </a:p>
        </p:txBody>
      </p:sp>
      <p:sp>
        <p:nvSpPr>
          <p:cNvPr id="9" name="عنصر نائب للمحتوى 8"/>
          <p:cNvSpPr>
            <a:spLocks noGrp="1"/>
          </p:cNvSpPr>
          <p:nvPr>
            <p:ph sz="quarter" idx="1"/>
          </p:nvPr>
        </p:nvSpPr>
        <p:spPr>
          <a:xfrm>
            <a:off x="457200"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1" name="عنصر نائب للمحتوى 10"/>
          <p:cNvSpPr>
            <a:spLocks noGrp="1"/>
          </p:cNvSpPr>
          <p:nvPr>
            <p:ph sz="quarter" idx="2"/>
          </p:nvPr>
        </p:nvSpPr>
        <p:spPr>
          <a:xfrm>
            <a:off x="4270248"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7543800" cy="1143000"/>
          </a:xfrm>
        </p:spPr>
        <p:txBody>
          <a:bodyPr anchor="b"/>
          <a:lstStyle>
            <a:lvl1pPr>
              <a:defRPr/>
            </a:lvl1pPr>
          </a:lstStyle>
          <a:p>
            <a:r>
              <a:rPr kumimoji="0" lang="ar-SA" smtClean="0"/>
              <a:t>انقر لتحرير نمط العنوان الرئيسي</a:t>
            </a:r>
            <a:endParaRPr kumimoji="0" lang="en-US"/>
          </a:p>
        </p:txBody>
      </p:sp>
      <p:sp>
        <p:nvSpPr>
          <p:cNvPr id="7" name="عنصر نائب للتاريخ 6"/>
          <p:cNvSpPr>
            <a:spLocks noGrp="1"/>
          </p:cNvSpPr>
          <p:nvPr>
            <p:ph type="dt" sz="half" idx="10"/>
          </p:nvPr>
        </p:nvSpPr>
        <p:spPr/>
        <p:txBody>
          <a:bodyPr/>
          <a:lstStyle/>
          <a:p>
            <a:fld id="{C46E3F7D-A7C9-4AE3-AC69-4753ACEFDFBC}" type="datetimeFigureOut">
              <a:rPr lang="en-US" smtClean="0"/>
              <a:pPr/>
              <a:t>4/1/2014</a:t>
            </a:fld>
            <a:endParaRPr lang="en-US"/>
          </a:p>
        </p:txBody>
      </p:sp>
      <p:sp>
        <p:nvSpPr>
          <p:cNvPr id="8" name="عنصر نائب للتذييل 7"/>
          <p:cNvSpPr>
            <a:spLocks noGrp="1"/>
          </p:cNvSpPr>
          <p:nvPr>
            <p:ph type="ftr" sz="quarter" idx="11"/>
          </p:nvPr>
        </p:nvSpPr>
        <p:spPr/>
        <p:txBody>
          <a:bodyPr/>
          <a:lstStyle/>
          <a:p>
            <a:endParaRPr lang="en-US"/>
          </a:p>
        </p:txBody>
      </p:sp>
      <p:sp>
        <p:nvSpPr>
          <p:cNvPr id="9" name="عنصر نائب لرقم الشريحة 8"/>
          <p:cNvSpPr>
            <a:spLocks noGrp="1"/>
          </p:cNvSpPr>
          <p:nvPr>
            <p:ph type="sldNum" sz="quarter" idx="12"/>
          </p:nvPr>
        </p:nvSpPr>
        <p:spPr/>
        <p:txBody>
          <a:bodyPr/>
          <a:lstStyle/>
          <a:p>
            <a:fld id="{FDA92E51-E746-4E84-9346-B8DBCAF1ADC2}" type="slidenum">
              <a:rPr lang="en-US" smtClean="0"/>
              <a:pPr/>
              <a:t>‹#›</a:t>
            </a:fld>
            <a:endParaRPr lang="en-US"/>
          </a:p>
        </p:txBody>
      </p:sp>
      <p:sp>
        <p:nvSpPr>
          <p:cNvPr id="11" name="عنصر نائب للمحتوى 10"/>
          <p:cNvSpPr>
            <a:spLocks noGrp="1"/>
          </p:cNvSpPr>
          <p:nvPr>
            <p:ph sz="quarter" idx="2"/>
          </p:nvPr>
        </p:nvSpPr>
        <p:spPr>
          <a:xfrm>
            <a:off x="457200"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quarter" idx="4"/>
          </p:nvPr>
        </p:nvSpPr>
        <p:spPr>
          <a:xfrm>
            <a:off x="4371975"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2" name="عنصر نائب للنص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
        <p:nvSpPr>
          <p:cNvPr id="14" name="عنصر نائب للنص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6" name="عنصر نائب للتاريخ 5"/>
          <p:cNvSpPr>
            <a:spLocks noGrp="1"/>
          </p:cNvSpPr>
          <p:nvPr>
            <p:ph type="dt" sz="half" idx="10"/>
          </p:nvPr>
        </p:nvSpPr>
        <p:spPr/>
        <p:txBody>
          <a:bodyPr rtlCol="0"/>
          <a:lstStyle/>
          <a:p>
            <a:fld id="{C46E3F7D-A7C9-4AE3-AC69-4753ACEFDFBC}" type="datetimeFigureOut">
              <a:rPr lang="en-US" smtClean="0"/>
              <a:pPr/>
              <a:t>4/1/2014</a:t>
            </a:fld>
            <a:endParaRPr lang="en-US"/>
          </a:p>
        </p:txBody>
      </p:sp>
      <p:sp>
        <p:nvSpPr>
          <p:cNvPr id="7" name="عنصر نائب لرقم الشريحة 6"/>
          <p:cNvSpPr>
            <a:spLocks noGrp="1"/>
          </p:cNvSpPr>
          <p:nvPr>
            <p:ph type="sldNum" sz="quarter" idx="11"/>
          </p:nvPr>
        </p:nvSpPr>
        <p:spPr/>
        <p:txBody>
          <a:bodyPr rtlCol="0"/>
          <a:lstStyle/>
          <a:p>
            <a:fld id="{FDA92E51-E746-4E84-9346-B8DBCAF1ADC2}" type="slidenum">
              <a:rPr lang="en-US" smtClean="0"/>
              <a:pPr/>
              <a:t>‹#›</a:t>
            </a:fld>
            <a:endParaRPr lang="en-US"/>
          </a:p>
        </p:txBody>
      </p:sp>
      <p:sp>
        <p:nvSpPr>
          <p:cNvPr id="8" name="عنصر نائب للتذييل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C46E3F7D-A7C9-4AE3-AC69-4753ACEFDFBC}" type="datetimeFigureOut">
              <a:rPr lang="en-US" smtClean="0"/>
              <a:pPr/>
              <a:t>4/1/2014</a:t>
            </a:fld>
            <a:endParaRPr lang="en-US"/>
          </a:p>
        </p:txBody>
      </p:sp>
      <p:sp>
        <p:nvSpPr>
          <p:cNvPr id="3" name="عنصر نائب للتذييل 2"/>
          <p:cNvSpPr>
            <a:spLocks noGrp="1"/>
          </p:cNvSpPr>
          <p:nvPr>
            <p:ph type="ftr" sz="quarter" idx="11"/>
          </p:nvPr>
        </p:nvSpPr>
        <p:spPr/>
        <p:txBody>
          <a:bodyPr/>
          <a:lstStyle/>
          <a:p>
            <a:endParaRPr lang="en-US"/>
          </a:p>
        </p:txBody>
      </p:sp>
      <p:sp>
        <p:nvSpPr>
          <p:cNvPr id="4" name="عنصر نائب لرقم الشريحة 3"/>
          <p:cNvSpPr>
            <a:spLocks noGrp="1"/>
          </p:cNvSpPr>
          <p:nvPr>
            <p:ph type="sldNum" sz="quarter" idx="12"/>
          </p:nvPr>
        </p:nvSpPr>
        <p:spPr/>
        <p:txBody>
          <a:bodyPr/>
          <a:lstStyle/>
          <a:p>
            <a:fld id="{FDA92E51-E746-4E84-9346-B8DBCAF1ADC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1">
        <a:schemeClr val="bg1"/>
      </p:bgRef>
    </p:bg>
    <p:spTree>
      <p:nvGrpSpPr>
        <p:cNvPr id="1" name=""/>
        <p:cNvGrpSpPr/>
        <p:nvPr/>
      </p:nvGrpSpPr>
      <p:grpSpPr>
        <a:xfrm>
          <a:off x="0" y="0"/>
          <a:ext cx="0" cy="0"/>
          <a:chOff x="0" y="0"/>
          <a:chExt cx="0" cy="0"/>
        </a:xfrm>
      </p:grpSpPr>
      <p:sp>
        <p:nvSpPr>
          <p:cNvPr id="10" name="رابط مستقيم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عنوان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8" name="رابط مستقيم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رابط مستقيم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رابط مستقيم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مستطيل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رابط مستقيم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شكل بيضاوي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عنصر نائب للمحتوى 17"/>
          <p:cNvSpPr>
            <a:spLocks noGrp="1"/>
          </p:cNvSpPr>
          <p:nvPr>
            <p:ph sz="quarter" idx="1"/>
          </p:nvPr>
        </p:nvSpPr>
        <p:spPr>
          <a:xfrm>
            <a:off x="304800" y="274320"/>
            <a:ext cx="5638800" cy="6327648"/>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1" name="عنصر نائب للتاريخ 20"/>
          <p:cNvSpPr>
            <a:spLocks noGrp="1"/>
          </p:cNvSpPr>
          <p:nvPr>
            <p:ph type="dt" sz="half" idx="14"/>
          </p:nvPr>
        </p:nvSpPr>
        <p:spPr/>
        <p:txBody>
          <a:bodyPr rtlCol="0"/>
          <a:lstStyle/>
          <a:p>
            <a:fld id="{C46E3F7D-A7C9-4AE3-AC69-4753ACEFDFBC}" type="datetimeFigureOut">
              <a:rPr lang="en-US" smtClean="0"/>
              <a:pPr/>
              <a:t>4/1/2014</a:t>
            </a:fld>
            <a:endParaRPr lang="en-US"/>
          </a:p>
        </p:txBody>
      </p:sp>
      <p:sp>
        <p:nvSpPr>
          <p:cNvPr id="22" name="عنصر نائب لرقم الشريحة 21"/>
          <p:cNvSpPr>
            <a:spLocks noGrp="1"/>
          </p:cNvSpPr>
          <p:nvPr>
            <p:ph type="sldNum" sz="quarter" idx="15"/>
          </p:nvPr>
        </p:nvSpPr>
        <p:spPr/>
        <p:txBody>
          <a:bodyPr rtlCol="0"/>
          <a:lstStyle/>
          <a:p>
            <a:fld id="{FDA92E51-E746-4E84-9346-B8DBCAF1ADC2}" type="slidenum">
              <a:rPr lang="en-US" smtClean="0"/>
              <a:pPr/>
              <a:t>‹#›</a:t>
            </a:fld>
            <a:endParaRPr lang="en-US"/>
          </a:p>
        </p:txBody>
      </p:sp>
      <p:sp>
        <p:nvSpPr>
          <p:cNvPr id="23" name="عنصر نائب للتذييل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رابط مستقيم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بيضاوي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عنوان 1"/>
          <p:cNvSpPr>
            <a:spLocks noGrp="1"/>
          </p:cNvSpPr>
          <p:nvPr>
            <p:ph type="title"/>
          </p:nvPr>
        </p:nvSpPr>
        <p:spPr>
          <a:xfrm rot="5400000">
            <a:off x="3350133" y="3200400"/>
            <a:ext cx="6309360" cy="457200"/>
          </a:xfrm>
        </p:spPr>
        <p:txBody>
          <a:bodyPr anchor="b"/>
          <a:lstStyle>
            <a:lvl1pPr algn="l">
              <a:buNone/>
              <a:defRPr sz="2000" b="1"/>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ar-SA" smtClean="0"/>
              <a:t>انقر فوق الرمز لإضافة صورة</a:t>
            </a:r>
            <a:endParaRPr kumimoji="0" lang="en-US" dirty="0"/>
          </a:p>
        </p:txBody>
      </p:sp>
      <p:sp>
        <p:nvSpPr>
          <p:cNvPr id="4" name="عنصر نائب للنص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10" name="رابط مستقيم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مستطيل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رابط مستقيم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رابط مستقيم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رابط مستقيم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عنصر نائب للتاريخ 16"/>
          <p:cNvSpPr>
            <a:spLocks noGrp="1"/>
          </p:cNvSpPr>
          <p:nvPr>
            <p:ph type="dt" sz="half" idx="10"/>
          </p:nvPr>
        </p:nvSpPr>
        <p:spPr/>
        <p:txBody>
          <a:bodyPr rtlCol="0"/>
          <a:lstStyle/>
          <a:p>
            <a:fld id="{C46E3F7D-A7C9-4AE3-AC69-4753ACEFDFBC}" type="datetimeFigureOut">
              <a:rPr lang="en-US" smtClean="0"/>
              <a:pPr/>
              <a:t>4/1/2014</a:t>
            </a:fld>
            <a:endParaRPr lang="en-US"/>
          </a:p>
        </p:txBody>
      </p:sp>
      <p:sp>
        <p:nvSpPr>
          <p:cNvPr id="18" name="عنصر نائب لرقم الشريحة 17"/>
          <p:cNvSpPr>
            <a:spLocks noGrp="1"/>
          </p:cNvSpPr>
          <p:nvPr>
            <p:ph type="sldNum" sz="quarter" idx="11"/>
          </p:nvPr>
        </p:nvSpPr>
        <p:spPr/>
        <p:txBody>
          <a:bodyPr rtlCol="0"/>
          <a:lstStyle/>
          <a:p>
            <a:fld id="{FDA92E51-E746-4E84-9346-B8DBCAF1ADC2}" type="slidenum">
              <a:rPr lang="en-US" smtClean="0"/>
              <a:pPr/>
              <a:t>‹#›</a:t>
            </a:fld>
            <a:endParaRPr lang="en-US"/>
          </a:p>
        </p:txBody>
      </p:sp>
      <p:sp>
        <p:nvSpPr>
          <p:cNvPr id="21" name="عنصر نائب للتذييل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C46E3F7D-A7C9-4AE3-AC69-4753ACEFDFBC}" type="datetimeFigureOut">
              <a:rPr lang="en-US" smtClean="0"/>
              <a:pPr/>
              <a:t>4/1/2014</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FDA92E51-E746-4E84-9346-B8DBCAF1ADC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9"/>
            <a:ext cx="16764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C46E3F7D-A7C9-4AE3-AC69-4753ACEFDFBC}" type="datetimeFigureOut">
              <a:rPr lang="en-US" smtClean="0"/>
              <a:pPr/>
              <a:t>4/1/2014</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FDA92E51-E746-4E84-9346-B8DBCAF1ADC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رابط مستقيم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عنصر نائب للعنوان 21"/>
          <p:cNvSpPr>
            <a:spLocks noGrp="1"/>
          </p:cNvSpPr>
          <p:nvPr>
            <p:ph type="title"/>
          </p:nvPr>
        </p:nvSpPr>
        <p:spPr>
          <a:xfrm>
            <a:off x="457200" y="274638"/>
            <a:ext cx="7467600" cy="1143000"/>
          </a:xfrm>
          <a:prstGeom prst="rect">
            <a:avLst/>
          </a:prstGeom>
        </p:spPr>
        <p:txBody>
          <a:bodyPr vert="horz" anchor="b">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C46E3F7D-A7C9-4AE3-AC69-4753ACEFDFBC}" type="datetimeFigureOut">
              <a:rPr lang="en-US" smtClean="0"/>
              <a:pPr/>
              <a:t>4/1/2014</a:t>
            </a:fld>
            <a:endParaRPr lang="en-US"/>
          </a:p>
        </p:txBody>
      </p:sp>
      <p:sp>
        <p:nvSpPr>
          <p:cNvPr id="3" name="عنصر نائب للتذييل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رابط مستقيم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رابط مستقيم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مستطيل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رابط مستقيم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شكل بيضاوي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عنصر نائب لرقم الشريحة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FDA92E51-E746-4E84-9346-B8DBCAF1ADC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28.jpeg"/></Relationships>
</file>

<file path=ppt/slides/_rels/slide1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google.com.sa/imgres?q=%D9%86%D8%A8%D8%A7%D8%AA+%D8%A7%D9%84%D9%87%D8%A7%D9%84%D9%88%D9%83&amp;um=1&amp;hl=ar&amp;safe=active&amp;sa=G&amp;biw=1024&amp;bih=506&amp;tbm=isch&amp;tbnid=zxskh_9ZLxE61M:&amp;imgrefurl=http://elearn.shams.edu.eg/edu/elec-c/plant-morph/root.htm&amp;docid=xEAOqi4of1WalM&amp;imgurl=http://elearn.shams.edu.eg/edu/elec-c/plant-morph/root.h4.jpg&amp;w=366&amp;h=309&amp;ei=1tl9T_aIMcrQtAbG54CtCQ&amp;zoom=1&amp;iact=hc&amp;dur=782&amp;sig=107190614175069250724&amp;page=2&amp;tbnh=144&amp;tbnw=171&amp;start=11&amp;ndsp=15&amp;ved=1t:429,r:11,s:11,i:116&amp;tx=178&amp;ty=115&amp;vpx=434&amp;vpy=107&amp;hovh=206&amp;hovw=244" TargetMode="External"/><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20.xml.rels><?xml version="1.0" encoding="UTF-8" standalone="yes"?>
<Relationships xmlns="http://schemas.openxmlformats.org/package/2006/relationships"><Relationship Id="rId3" Type="http://schemas.openxmlformats.org/officeDocument/2006/relationships/hyperlink" Target="http://www.google.com.sa/imgres?q=%D9%86%D8%A8%D8%A7%D8%AA+%D8%A7%D9%84%D9%87%D8%A7%D9%84%D9%88%D9%83&amp;um=1&amp;hl=ar&amp;safe=active&amp;sa=G&amp;biw=1024&amp;bih=506&amp;tbm=isch&amp;tbnid=mkDYGp2itS5r1M:&amp;imgrefurl=http://www.alkheeer.com/vb/f6/t3288/&amp;docid=K6ePTQZlPVGe3M&amp;imgurl=http://www.parasiticplants.siu.edu/Orobanchaceae/images/OrobancheGracilisYellow1.jpg&amp;w=531&amp;h=700&amp;ei=1tl9T_aIMcrQtAbG54CtCQ&amp;zoom=1&amp;iact=hc&amp;vpx=338&amp;vpy=48&amp;dur=75&amp;hovh=258&amp;hovw=195&amp;tx=110&amp;ty=148&amp;sig=107190614175069250724&amp;page=2&amp;tbnh=153&amp;tbnw=129&amp;start=11&amp;ndsp=15&amp;ved=1t:429,r:7,s:11,i:107" TargetMode="External"/><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36.jpeg"/><Relationship Id="rId4" Type="http://schemas.openxmlformats.org/officeDocument/2006/relationships/image" Target="../media/image35.jpeg"/></Relationships>
</file>

<file path=ppt/slides/_rels/slide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2209800" y="1905000"/>
            <a:ext cx="6172200" cy="1894362"/>
          </a:xfrm>
        </p:spPr>
        <p:txBody>
          <a:bodyPr>
            <a:normAutofit/>
          </a:bodyPr>
          <a:lstStyle/>
          <a:p>
            <a:pPr algn="ctr"/>
            <a:r>
              <a:rPr lang="ar-SA" sz="4800" dirty="0" smtClean="0"/>
              <a:t>مقرر أساسيات علم البيئة</a:t>
            </a:r>
            <a:endParaRPr lang="en-US" sz="4800" dirty="0"/>
          </a:p>
        </p:txBody>
      </p:sp>
      <p:sp>
        <p:nvSpPr>
          <p:cNvPr id="3" name="عنوان فرعي 2"/>
          <p:cNvSpPr>
            <a:spLocks noGrp="1"/>
          </p:cNvSpPr>
          <p:nvPr>
            <p:ph type="subTitle" idx="1"/>
          </p:nvPr>
        </p:nvSpPr>
        <p:spPr>
          <a:xfrm>
            <a:off x="2286000" y="5003322"/>
            <a:ext cx="6172200" cy="787878"/>
          </a:xfrm>
        </p:spPr>
        <p:txBody>
          <a:bodyPr>
            <a:normAutofit/>
          </a:bodyPr>
          <a:lstStyle/>
          <a:p>
            <a:pPr algn="ctr" rtl="1"/>
            <a:r>
              <a:rPr lang="ar-SA" sz="3200" dirty="0" smtClean="0">
                <a:solidFill>
                  <a:schemeClr val="accent1">
                    <a:lumMod val="50000"/>
                  </a:schemeClr>
                </a:solidFill>
              </a:rPr>
              <a:t>                                   المحاضرة السابعة   </a:t>
            </a:r>
            <a:endParaRPr lang="en-US" sz="3200" dirty="0">
              <a:solidFill>
                <a:schemeClr val="accent1">
                  <a:lumMod val="50000"/>
                </a:schemeClr>
              </a:solidFill>
            </a:endParaRPr>
          </a:p>
        </p:txBody>
      </p:sp>
      <p:pic>
        <p:nvPicPr>
          <p:cNvPr id="5" name="صورة 4"/>
          <p:cNvPicPr/>
          <p:nvPr/>
        </p:nvPicPr>
        <p:blipFill>
          <a:blip r:embed="rId2" cstate="print"/>
          <a:srcRect/>
          <a:stretch>
            <a:fillRect/>
          </a:stretch>
        </p:blipFill>
        <p:spPr bwMode="auto">
          <a:xfrm>
            <a:off x="533400" y="3429000"/>
            <a:ext cx="1371600" cy="13716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صورة 5"/>
          <p:cNvPicPr/>
          <p:nvPr/>
        </p:nvPicPr>
        <p:blipFill>
          <a:blip r:embed="rId3" cstate="print"/>
          <a:srcRect/>
          <a:stretch>
            <a:fillRect/>
          </a:stretch>
        </p:blipFill>
        <p:spPr bwMode="auto">
          <a:xfrm>
            <a:off x="1219201" y="4876801"/>
            <a:ext cx="800100" cy="809625"/>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7" name="صورة 6"/>
          <p:cNvPicPr/>
          <p:nvPr/>
        </p:nvPicPr>
        <p:blipFill>
          <a:blip r:embed="rId4" cstate="print"/>
          <a:srcRect/>
          <a:stretch>
            <a:fillRect/>
          </a:stretch>
        </p:blipFill>
        <p:spPr bwMode="auto">
          <a:xfrm>
            <a:off x="1905000" y="4495800"/>
            <a:ext cx="381000" cy="3810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8" name="صورة 7"/>
          <p:cNvPicPr/>
          <p:nvPr/>
        </p:nvPicPr>
        <p:blipFill>
          <a:blip r:embed="rId4" cstate="print"/>
          <a:srcRect/>
          <a:stretch>
            <a:fillRect/>
          </a:stretch>
        </p:blipFill>
        <p:spPr bwMode="auto">
          <a:xfrm>
            <a:off x="1600200" y="5791200"/>
            <a:ext cx="381000" cy="3810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9" name="صورة 8"/>
          <p:cNvPicPr/>
          <p:nvPr/>
        </p:nvPicPr>
        <p:blipFill>
          <a:blip r:embed="rId5" cstate="print"/>
          <a:srcRect/>
          <a:stretch>
            <a:fillRect/>
          </a:stretch>
        </p:blipFill>
        <p:spPr bwMode="auto">
          <a:xfrm>
            <a:off x="990600" y="5486400"/>
            <a:ext cx="228600" cy="2286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5121" name="Rectangle 1"/>
          <p:cNvSpPr>
            <a:spLocks noChangeArrowheads="1"/>
          </p:cNvSpPr>
          <p:nvPr/>
        </p:nvSpPr>
        <p:spPr bwMode="auto">
          <a:xfrm>
            <a:off x="3962400" y="533400"/>
            <a:ext cx="434340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 typeface="Wingdings" pitchFamily="2" charset="2"/>
              <a:buChar char="v"/>
              <a:tabLst/>
            </a:pPr>
            <a:r>
              <a:rPr kumimoji="0" lang="ar-SA" sz="2800" b="1" i="0" u="none" strike="noStrike" cap="none" normalizeH="0" baseline="0" dirty="0" smtClean="0">
                <a:ln>
                  <a:noFill/>
                </a:ln>
                <a:solidFill>
                  <a:srgbClr val="00B050"/>
                </a:solidFill>
                <a:effectLst/>
                <a:latin typeface="Modern No. 20" pitchFamily="18" charset="0"/>
                <a:ea typeface="Times New Roman" pitchFamily="18" charset="0"/>
                <a:cs typeface="Traditional Arabic" pitchFamily="2" charset="-78"/>
              </a:rPr>
              <a:t>أثر التربة في انتشار النباتات وتوزيعها :</a:t>
            </a:r>
            <a:endParaRPr kumimoji="0" lang="ar-SA" sz="2800" b="1" i="0" u="none" strike="noStrike" cap="none" normalizeH="0" baseline="0" dirty="0" smtClean="0">
              <a:ln>
                <a:noFill/>
              </a:ln>
              <a:solidFill>
                <a:srgbClr val="00B050"/>
              </a:solidFill>
              <a:effectLst/>
              <a:latin typeface="Arial" pitchFamily="34" charset="0"/>
              <a:cs typeface="Arial" pitchFamily="34" charset="0"/>
            </a:endParaRPr>
          </a:p>
        </p:txBody>
      </p:sp>
      <p:sp>
        <p:nvSpPr>
          <p:cNvPr id="5122" name="Rectangle 2"/>
          <p:cNvSpPr>
            <a:spLocks noChangeArrowheads="1"/>
          </p:cNvSpPr>
          <p:nvPr/>
        </p:nvSpPr>
        <p:spPr bwMode="auto">
          <a:xfrm>
            <a:off x="381000" y="1676400"/>
            <a:ext cx="838200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58775" algn="justLow"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Modern No. 20" pitchFamily="18" charset="0"/>
                <a:ea typeface="Times New Roman" pitchFamily="18" charset="0"/>
                <a:cs typeface="Traditional Arabic" pitchFamily="2" charset="-78"/>
              </a:rPr>
              <a:t>تمثل التربة الوسط الذي تعيش فيه النباتات الأرضية بأنواعها المختلفة, وهي تؤثر تأثيراً مباشر في نموها وحياتها وانتشارها وتوزيعها الجغرافي. وتتمثل أهمية التربة للنبات فيما يأتي:</a:t>
            </a:r>
            <a:endParaRPr kumimoji="0" lang="ar-SA" sz="2400" b="1" i="0" u="none" strike="noStrike" cap="none" normalizeH="0" baseline="0" dirty="0" smtClean="0">
              <a:ln>
                <a:noFill/>
              </a:ln>
              <a:solidFill>
                <a:schemeClr val="tx1"/>
              </a:solidFill>
              <a:effectLst/>
              <a:latin typeface="Arial" pitchFamily="34" charset="0"/>
              <a:cs typeface="Arial" pitchFamily="34" charset="0"/>
            </a:endParaRPr>
          </a:p>
        </p:txBody>
      </p:sp>
      <p:sp>
        <p:nvSpPr>
          <p:cNvPr id="5123" name="Rectangle 3"/>
          <p:cNvSpPr>
            <a:spLocks noChangeArrowheads="1"/>
          </p:cNvSpPr>
          <p:nvPr/>
        </p:nvSpPr>
        <p:spPr bwMode="auto">
          <a:xfrm>
            <a:off x="2819400" y="2819400"/>
            <a:ext cx="586740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marR="0" lvl="0" indent="-457200" algn="justLow" defTabSz="914400" rtl="1" eaLnBrk="1" fontAlgn="base" latinLnBrk="0" hangingPunct="1">
              <a:lnSpc>
                <a:spcPct val="100000"/>
              </a:lnSpc>
              <a:spcBef>
                <a:spcPct val="0"/>
              </a:spcBef>
              <a:spcAft>
                <a:spcPct val="0"/>
              </a:spcAft>
              <a:buClrTx/>
              <a:buSzTx/>
              <a:buFont typeface="+mj-lt"/>
              <a:buAutoNum type="arabicPeriod"/>
              <a:tabLst/>
            </a:pPr>
            <a:r>
              <a:rPr kumimoji="0" lang="ar-SA" sz="2400" b="0" i="0" u="none" strike="noStrike" cap="none" normalizeH="0" baseline="0" dirty="0" smtClean="0">
                <a:ln>
                  <a:noFill/>
                </a:ln>
                <a:solidFill>
                  <a:srgbClr val="000000"/>
                </a:solidFill>
                <a:effectLst/>
                <a:latin typeface="Modern No. 20" pitchFamily="18" charset="0"/>
                <a:ea typeface="Times New Roman" pitchFamily="18" charset="0"/>
                <a:cs typeface="Traditional Arabic" pitchFamily="2" charset="-78"/>
              </a:rPr>
              <a:t>نمو جذور النباتات بها, وتغلغلها فيها, وبهذا تساعد التربة النباتات على الثبات أمام هبات الريح القوية, ونحو ذلك من الظروف والعوامل التي قد تؤدي إلى اجتثاثها بسهولة.</a:t>
            </a:r>
            <a:endParaRPr kumimoji="0" lang="ar-SA"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5124" name="Rectangle 4"/>
          <p:cNvSpPr>
            <a:spLocks noChangeArrowheads="1"/>
          </p:cNvSpPr>
          <p:nvPr/>
        </p:nvSpPr>
        <p:spPr bwMode="auto">
          <a:xfrm>
            <a:off x="2895600" y="4212848"/>
            <a:ext cx="5715000" cy="8925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tabLst/>
            </a:pPr>
            <a:r>
              <a:rPr kumimoji="0" lang="ar-SA" sz="2800" i="0" u="none" strike="noStrike" cap="none" normalizeH="0" baseline="0" dirty="0" smtClean="0">
                <a:ln>
                  <a:noFill/>
                </a:ln>
                <a:solidFill>
                  <a:srgbClr val="000000"/>
                </a:solidFill>
                <a:effectLst/>
                <a:latin typeface="Modern No. 20" pitchFamily="18" charset="0"/>
                <a:ea typeface="Times New Roman" pitchFamily="18" charset="0"/>
                <a:cs typeface="Traditional Arabic" pitchFamily="2" charset="-78"/>
              </a:rPr>
              <a:t>2.  </a:t>
            </a:r>
            <a:r>
              <a:rPr lang="ar-SA" sz="2400" dirty="0">
                <a:solidFill>
                  <a:srgbClr val="000000"/>
                </a:solidFill>
                <a:latin typeface="Modern No. 20" pitchFamily="18" charset="0"/>
                <a:ea typeface="Times New Roman" pitchFamily="18" charset="0"/>
                <a:cs typeface="Traditional Arabic" pitchFamily="2" charset="-78"/>
              </a:rPr>
              <a:t>حص</a:t>
            </a:r>
            <a:r>
              <a:rPr kumimoji="0" lang="ar-SA" sz="2400" b="0" i="0" u="none" strike="noStrike" cap="none" normalizeH="0" baseline="0" dirty="0" smtClean="0">
                <a:ln>
                  <a:noFill/>
                </a:ln>
                <a:solidFill>
                  <a:srgbClr val="000000"/>
                </a:solidFill>
                <a:effectLst/>
                <a:latin typeface="Modern No. 20" pitchFamily="18" charset="0"/>
                <a:ea typeface="Times New Roman" pitchFamily="18" charset="0"/>
                <a:cs typeface="Traditional Arabic" pitchFamily="2" charset="-78"/>
              </a:rPr>
              <a:t>ول النبات منها على ما تحتاجه لنموها واستمرارية حياتها من ماء و  أملاح معدنية ومواد عضوية.</a:t>
            </a:r>
            <a:endParaRPr kumimoji="0" lang="ar-SA" sz="24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0" name="صورة 9" descr="imagesCAK596KB.jpg"/>
          <p:cNvPicPr>
            <a:picLocks noChangeAspect="1"/>
          </p:cNvPicPr>
          <p:nvPr/>
        </p:nvPicPr>
        <p:blipFill>
          <a:blip r:embed="rId3"/>
          <a:stretch>
            <a:fillRect/>
          </a:stretch>
        </p:blipFill>
        <p:spPr>
          <a:xfrm>
            <a:off x="228600" y="2438400"/>
            <a:ext cx="2514600" cy="4038600"/>
          </a:xfrm>
          <a:prstGeom prst="rect">
            <a:avLst/>
          </a:prstGeom>
        </p:spPr>
      </p:pic>
      <p:pic>
        <p:nvPicPr>
          <p:cNvPr id="11" name="صورة 10" descr="imagesCAFHPXXY.jpg"/>
          <p:cNvPicPr>
            <a:picLocks noChangeAspect="1"/>
          </p:cNvPicPr>
          <p:nvPr/>
        </p:nvPicPr>
        <p:blipFill>
          <a:blip r:embed="rId4"/>
          <a:stretch>
            <a:fillRect/>
          </a:stretch>
        </p:blipFill>
        <p:spPr>
          <a:xfrm>
            <a:off x="2133600" y="152400"/>
            <a:ext cx="1705119" cy="1476375"/>
          </a:xfrm>
          <a:prstGeom prst="ellipse">
            <a:avLst/>
          </a:prstGeom>
        </p:spPr>
      </p:pic>
      <p:pic>
        <p:nvPicPr>
          <p:cNvPr id="12" name="صورة 11" descr="imagesCAY1IMU9.jpg"/>
          <p:cNvPicPr>
            <a:picLocks noChangeAspect="1"/>
          </p:cNvPicPr>
          <p:nvPr/>
        </p:nvPicPr>
        <p:blipFill>
          <a:blip r:embed="rId5"/>
          <a:stretch>
            <a:fillRect/>
          </a:stretch>
        </p:blipFill>
        <p:spPr>
          <a:xfrm>
            <a:off x="3733800" y="4800600"/>
            <a:ext cx="1652587" cy="16383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6106921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 name="مستطيل 2"/>
          <p:cNvSpPr/>
          <p:nvPr/>
        </p:nvSpPr>
        <p:spPr>
          <a:xfrm>
            <a:off x="0" y="609600"/>
            <a:ext cx="8610600" cy="954107"/>
          </a:xfrm>
          <a:prstGeom prst="rect">
            <a:avLst/>
          </a:prstGeom>
        </p:spPr>
        <p:txBody>
          <a:bodyPr wrap="square">
            <a:spAutoFit/>
          </a:bodyPr>
          <a:lstStyle/>
          <a:p>
            <a:pPr algn="ctr" rtl="1">
              <a:buFont typeface="Wingdings" pitchFamily="2" charset="2"/>
              <a:buChar char="q"/>
            </a:pPr>
            <a:r>
              <a:rPr lang="ar-SA" sz="2800" dirty="0" smtClean="0"/>
              <a:t>وتؤدي التربة دورا مهما وأساسيا في انتشار النباتات وتوزيعها الجغرافي فوق سطح الأرض على مستوى النطاقين: </a:t>
            </a:r>
            <a:endParaRPr lang="en-US" sz="2800" dirty="0"/>
          </a:p>
        </p:txBody>
      </p:sp>
      <p:sp>
        <p:nvSpPr>
          <p:cNvPr id="5" name="مستطيل 4"/>
          <p:cNvSpPr/>
          <p:nvPr/>
        </p:nvSpPr>
        <p:spPr>
          <a:xfrm>
            <a:off x="2743200" y="3200400"/>
            <a:ext cx="976549" cy="523220"/>
          </a:xfrm>
          <a:prstGeom prst="rect">
            <a:avLst/>
          </a:prstGeom>
        </p:spPr>
        <p:txBody>
          <a:bodyPr wrap="none">
            <a:spAutoFit/>
          </a:bodyPr>
          <a:lstStyle/>
          <a:p>
            <a:r>
              <a:rPr lang="ar-SA" sz="2800" b="1" dirty="0" smtClean="0"/>
              <a:t>المحلي</a:t>
            </a:r>
            <a:endParaRPr lang="en-US" sz="2800" b="1" dirty="0"/>
          </a:p>
        </p:txBody>
      </p:sp>
      <p:sp>
        <p:nvSpPr>
          <p:cNvPr id="7" name="مستطيل 6"/>
          <p:cNvSpPr/>
          <p:nvPr/>
        </p:nvSpPr>
        <p:spPr>
          <a:xfrm>
            <a:off x="5410200" y="3200400"/>
            <a:ext cx="1085554" cy="523220"/>
          </a:xfrm>
          <a:prstGeom prst="rect">
            <a:avLst/>
          </a:prstGeom>
        </p:spPr>
        <p:txBody>
          <a:bodyPr wrap="none">
            <a:spAutoFit/>
          </a:bodyPr>
          <a:lstStyle/>
          <a:p>
            <a:r>
              <a:rPr lang="ar-SA" sz="2800" b="1" dirty="0" smtClean="0"/>
              <a:t>الإقليمي</a:t>
            </a:r>
            <a:endParaRPr lang="en-US" sz="2800" b="1" dirty="0"/>
          </a:p>
        </p:txBody>
      </p:sp>
      <p:sp>
        <p:nvSpPr>
          <p:cNvPr id="8" name="سهم إلى اليسار والأعلى 7"/>
          <p:cNvSpPr/>
          <p:nvPr/>
        </p:nvSpPr>
        <p:spPr>
          <a:xfrm rot="13376829">
            <a:off x="3547590" y="1857290"/>
            <a:ext cx="1896421" cy="1765173"/>
          </a:xfrm>
          <a:prstGeom prst="lef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صورة 8" descr="imagesCAT21A2C.jpg"/>
          <p:cNvPicPr>
            <a:picLocks noChangeAspect="1"/>
          </p:cNvPicPr>
          <p:nvPr/>
        </p:nvPicPr>
        <p:blipFill>
          <a:blip r:embed="rId3"/>
          <a:stretch>
            <a:fillRect/>
          </a:stretch>
        </p:blipFill>
        <p:spPr>
          <a:xfrm>
            <a:off x="4572000" y="3810000"/>
            <a:ext cx="3810000" cy="2286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صورة 9" descr="untitled.bmp"/>
          <p:cNvPicPr>
            <a:picLocks noChangeAspect="1"/>
          </p:cNvPicPr>
          <p:nvPr/>
        </p:nvPicPr>
        <p:blipFill>
          <a:blip r:embed="rId4"/>
          <a:stretch>
            <a:fillRect/>
          </a:stretch>
        </p:blipFill>
        <p:spPr>
          <a:xfrm>
            <a:off x="1295400" y="3886200"/>
            <a:ext cx="2762029" cy="1981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7448505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p:cNvSpPr>
            <a:spLocks noChangeArrowheads="1"/>
          </p:cNvSpPr>
          <p:nvPr/>
        </p:nvSpPr>
        <p:spPr bwMode="auto">
          <a:xfrm>
            <a:off x="304800" y="228600"/>
            <a:ext cx="8382000"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800" b="1" i="0" u="none" strike="noStrike" cap="none" normalizeH="0" baseline="0" dirty="0" smtClean="0">
                <a:ln>
                  <a:noFill/>
                </a:ln>
                <a:solidFill>
                  <a:srgbClr val="FF0000"/>
                </a:solidFill>
                <a:effectLst/>
                <a:latin typeface="Modern No. 20" pitchFamily="18" charset="0"/>
                <a:ea typeface="Times New Roman" pitchFamily="18" charset="0"/>
                <a:cs typeface="Traditional Arabic" pitchFamily="2" charset="-78"/>
              </a:rPr>
              <a:t>فعلى مستوى النطاق الإقليمي:</a:t>
            </a:r>
          </a:p>
          <a:p>
            <a:pPr marL="0" marR="0" lvl="0" indent="0" algn="justLow" defTabSz="914400" rtl="1" eaLnBrk="1" fontAlgn="base" latinLnBrk="0" hangingPunct="1">
              <a:lnSpc>
                <a:spcPct val="100000"/>
              </a:lnSpc>
              <a:spcBef>
                <a:spcPct val="0"/>
              </a:spcBef>
              <a:spcAft>
                <a:spcPct val="0"/>
              </a:spcAft>
              <a:buClrTx/>
              <a:buSzTx/>
              <a:buFont typeface="Wingdings" pitchFamily="2" charset="2"/>
              <a:buChar char="Ø"/>
              <a:tabLst/>
            </a:pPr>
            <a:r>
              <a:rPr kumimoji="0" lang="ar-SA" sz="2800" b="0" i="0" u="none" strike="noStrike" cap="none" normalizeH="0" baseline="0" dirty="0" smtClean="0">
                <a:ln>
                  <a:noFill/>
                </a:ln>
                <a:solidFill>
                  <a:srgbClr val="000000"/>
                </a:solidFill>
                <a:effectLst/>
                <a:latin typeface="Modern No. 20" pitchFamily="18" charset="0"/>
                <a:ea typeface="Times New Roman" pitchFamily="18" charset="0"/>
                <a:cs typeface="Traditional Arabic" pitchFamily="2" charset="-78"/>
              </a:rPr>
              <a:t> توجد علاقة وثيقة الصلة بين </a:t>
            </a:r>
            <a:r>
              <a:rPr kumimoji="0" lang="ar-SA" sz="2800" b="1" i="0" u="none" strike="noStrike" cap="none" normalizeH="0" baseline="0" dirty="0" smtClean="0">
                <a:ln>
                  <a:noFill/>
                </a:ln>
                <a:solidFill>
                  <a:schemeClr val="accent1">
                    <a:lumMod val="50000"/>
                  </a:schemeClr>
                </a:solidFill>
                <a:effectLst/>
                <a:latin typeface="Modern No. 20" pitchFamily="18" charset="0"/>
                <a:ea typeface="Times New Roman" pitchFamily="18" charset="0"/>
                <a:cs typeface="Traditional Arabic" pitchFamily="2" charset="-78"/>
              </a:rPr>
              <a:t>التوزيع الجغرافي للتربة </a:t>
            </a:r>
            <a:r>
              <a:rPr kumimoji="0" lang="ar-SA" sz="2800" b="1" i="0" u="none" strike="noStrike" cap="none" normalizeH="0" baseline="0" dirty="0" smtClean="0">
                <a:ln>
                  <a:noFill/>
                </a:ln>
                <a:solidFill>
                  <a:srgbClr val="00B050"/>
                </a:solidFill>
                <a:effectLst/>
                <a:latin typeface="Modern No. 20" pitchFamily="18" charset="0"/>
                <a:ea typeface="Times New Roman" pitchFamily="18" charset="0"/>
                <a:cs typeface="Traditional Arabic" pitchFamily="2" charset="-78"/>
              </a:rPr>
              <a:t>والغطاء النباتي </a:t>
            </a:r>
            <a:r>
              <a:rPr kumimoji="0" lang="ar-SA" sz="2800" b="1" i="0" u="none" strike="noStrike" cap="none" normalizeH="0" baseline="0" dirty="0" smtClean="0">
                <a:ln>
                  <a:noFill/>
                </a:ln>
                <a:solidFill>
                  <a:srgbClr val="0070C0"/>
                </a:solidFill>
                <a:effectLst/>
                <a:latin typeface="Modern No. 20" pitchFamily="18" charset="0"/>
                <a:ea typeface="Times New Roman" pitchFamily="18" charset="0"/>
                <a:cs typeface="Traditional Arabic" pitchFamily="2" charset="-78"/>
              </a:rPr>
              <a:t>والظروف المناخية</a:t>
            </a:r>
            <a:r>
              <a:rPr kumimoji="0" lang="ar-SA" sz="2800" b="0" i="0" u="none" strike="noStrike" cap="none" normalizeH="0" baseline="0" dirty="0" smtClean="0">
                <a:ln>
                  <a:noFill/>
                </a:ln>
                <a:solidFill>
                  <a:srgbClr val="000000"/>
                </a:solidFill>
                <a:effectLst/>
                <a:latin typeface="Modern No. 20" pitchFamily="18" charset="0"/>
                <a:ea typeface="Times New Roman" pitchFamily="18" charset="0"/>
                <a:cs typeface="Traditional Arabic" pitchFamily="2" charset="-78"/>
              </a:rPr>
              <a:t> على سطح الأرض.</a:t>
            </a:r>
          </a:p>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800" b="0" i="0" u="none" strike="noStrike" cap="none" normalizeH="0" baseline="0" dirty="0" smtClean="0">
                <a:ln>
                  <a:noFill/>
                </a:ln>
                <a:solidFill>
                  <a:srgbClr val="000000"/>
                </a:solidFill>
                <a:effectLst/>
                <a:latin typeface="Modern No. 20" pitchFamily="18" charset="0"/>
                <a:ea typeface="Times New Roman" pitchFamily="18" charset="0"/>
                <a:cs typeface="Traditional Arabic" pitchFamily="2" charset="-78"/>
              </a:rPr>
              <a:t> </a:t>
            </a:r>
            <a:r>
              <a:rPr kumimoji="0" lang="ar-SA" sz="2800" b="1" i="0" u="none" strike="noStrike" cap="none" normalizeH="0" baseline="0" dirty="0" smtClean="0">
                <a:ln>
                  <a:noFill/>
                </a:ln>
                <a:solidFill>
                  <a:srgbClr val="00B050"/>
                </a:solidFill>
                <a:effectLst/>
                <a:latin typeface="Modern No. 20" pitchFamily="18" charset="0"/>
                <a:ea typeface="Times New Roman" pitchFamily="18" charset="0"/>
                <a:cs typeface="Traditional Arabic" pitchFamily="2" charset="-78"/>
              </a:rPr>
              <a:t>فعلى سبيل المثال:</a:t>
            </a:r>
          </a:p>
        </p:txBody>
      </p:sp>
      <p:pic>
        <p:nvPicPr>
          <p:cNvPr id="5" name="صورة 4" descr="Draw"/>
          <p:cNvPicPr/>
          <p:nvPr/>
        </p:nvPicPr>
        <p:blipFill>
          <a:blip r:embed="rId2" cstate="print">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rot="5400000">
            <a:off x="-228602" y="1447801"/>
            <a:ext cx="5638800" cy="5181602"/>
          </a:xfrm>
          <a:prstGeom prst="rect">
            <a:avLst/>
          </a:prstGeom>
          <a:noFill/>
          <a:ln>
            <a:noFill/>
          </a:ln>
        </p:spPr>
      </p:pic>
      <p:sp>
        <p:nvSpPr>
          <p:cNvPr id="6" name="مستطيل 5"/>
          <p:cNvSpPr/>
          <p:nvPr/>
        </p:nvSpPr>
        <p:spPr>
          <a:xfrm>
            <a:off x="5257800" y="2209800"/>
            <a:ext cx="3429000" cy="4154984"/>
          </a:xfrm>
          <a:prstGeom prst="rect">
            <a:avLst/>
          </a:prstGeom>
        </p:spPr>
        <p:txBody>
          <a:bodyPr wrap="square">
            <a:spAutoFit/>
          </a:bodyPr>
          <a:lstStyle/>
          <a:p>
            <a:pPr lvl="0" algn="justLow" rtl="1" fontAlgn="base">
              <a:spcBef>
                <a:spcPct val="0"/>
              </a:spcBef>
              <a:spcAft>
                <a:spcPct val="0"/>
              </a:spcAft>
              <a:buFont typeface="Wingdings" pitchFamily="2" charset="2"/>
              <a:buChar char="§"/>
            </a:pPr>
            <a:r>
              <a:rPr lang="ar-SA" sz="2400" b="1" dirty="0" smtClean="0">
                <a:solidFill>
                  <a:srgbClr val="00B050"/>
                </a:solidFill>
                <a:latin typeface="Modern No. 20" pitchFamily="18" charset="0"/>
                <a:ea typeface="Times New Roman" pitchFamily="18" charset="0"/>
                <a:cs typeface="Traditional Arabic" pitchFamily="2" charset="-78"/>
              </a:rPr>
              <a:t> </a:t>
            </a:r>
            <a:r>
              <a:rPr lang="ar-SA" sz="2400" dirty="0" smtClean="0">
                <a:solidFill>
                  <a:srgbClr val="000000"/>
                </a:solidFill>
                <a:latin typeface="Modern No. 20" pitchFamily="18" charset="0"/>
                <a:ea typeface="Times New Roman" pitchFamily="18" charset="0"/>
                <a:cs typeface="Traditional Arabic" pitchFamily="2" charset="-78"/>
              </a:rPr>
              <a:t>تتميز المناطق التي تسود فيها تربة اللاترايت والحرارة العالية والأمطار الغزيرة بنمو الغابات الاستوائية الكثيفة</a:t>
            </a:r>
          </a:p>
          <a:p>
            <a:pPr lvl="0" algn="justLow" rtl="1" fontAlgn="base">
              <a:spcBef>
                <a:spcPct val="0"/>
              </a:spcBef>
              <a:spcAft>
                <a:spcPct val="0"/>
              </a:spcAft>
              <a:buFont typeface="Wingdings" pitchFamily="2" charset="2"/>
              <a:buChar char="§"/>
            </a:pPr>
            <a:endParaRPr lang="ar-SA" sz="2400" dirty="0" smtClean="0">
              <a:solidFill>
                <a:srgbClr val="000000"/>
              </a:solidFill>
              <a:latin typeface="Modern No. 20" pitchFamily="18" charset="0"/>
              <a:ea typeface="Times New Roman" pitchFamily="18" charset="0"/>
              <a:cs typeface="Traditional Arabic" pitchFamily="2" charset="-78"/>
            </a:endParaRPr>
          </a:p>
          <a:p>
            <a:pPr lvl="0" algn="justLow" rtl="1" fontAlgn="base">
              <a:spcBef>
                <a:spcPct val="0"/>
              </a:spcBef>
              <a:spcAft>
                <a:spcPct val="0"/>
              </a:spcAft>
              <a:buFont typeface="Wingdings" pitchFamily="2" charset="2"/>
              <a:buChar char="§"/>
            </a:pPr>
            <a:r>
              <a:rPr lang="ar-SA" sz="2400" dirty="0" smtClean="0">
                <a:solidFill>
                  <a:srgbClr val="000000"/>
                </a:solidFill>
                <a:latin typeface="Modern No. 20" pitchFamily="18" charset="0"/>
                <a:ea typeface="Times New Roman" pitchFamily="18" charset="0"/>
                <a:cs typeface="Traditional Arabic" pitchFamily="2" charset="-78"/>
              </a:rPr>
              <a:t> بينما تتميز المناطق الصحراوية الرملية الحارة والجافة بغطاء نباتي فقير يتكون من </a:t>
            </a:r>
            <a:r>
              <a:rPr lang="ar-SA" sz="2400" dirty="0" err="1" smtClean="0">
                <a:solidFill>
                  <a:srgbClr val="000000"/>
                </a:solidFill>
                <a:latin typeface="Modern No. 20" pitchFamily="18" charset="0"/>
                <a:ea typeface="Times New Roman" pitchFamily="18" charset="0"/>
                <a:cs typeface="Traditional Arabic" pitchFamily="2" charset="-78"/>
              </a:rPr>
              <a:t>الجنبات</a:t>
            </a:r>
            <a:r>
              <a:rPr lang="ar-SA" sz="2400" dirty="0" smtClean="0">
                <a:solidFill>
                  <a:srgbClr val="000000"/>
                </a:solidFill>
                <a:latin typeface="Modern No. 20" pitchFamily="18" charset="0"/>
                <a:ea typeface="Times New Roman" pitchFamily="18" charset="0"/>
                <a:cs typeface="Traditional Arabic" pitchFamily="2" charset="-78"/>
              </a:rPr>
              <a:t> والأعشاب المبعثرة </a:t>
            </a:r>
          </a:p>
          <a:p>
            <a:pPr lvl="0" algn="justLow" rtl="1" fontAlgn="base">
              <a:spcBef>
                <a:spcPct val="0"/>
              </a:spcBef>
              <a:spcAft>
                <a:spcPct val="0"/>
              </a:spcAft>
              <a:buFont typeface="Wingdings" pitchFamily="2" charset="2"/>
              <a:buChar char="§"/>
            </a:pPr>
            <a:endParaRPr lang="ar-SA" sz="2400" dirty="0" smtClean="0">
              <a:solidFill>
                <a:srgbClr val="000000"/>
              </a:solidFill>
              <a:latin typeface="Modern No. 20" pitchFamily="18" charset="0"/>
              <a:ea typeface="Times New Roman" pitchFamily="18" charset="0"/>
              <a:cs typeface="Traditional Arabic" pitchFamily="2" charset="-78"/>
            </a:endParaRPr>
          </a:p>
          <a:p>
            <a:pPr lvl="0" algn="justLow" rtl="1" fontAlgn="base">
              <a:spcBef>
                <a:spcPct val="0"/>
              </a:spcBef>
              <a:spcAft>
                <a:spcPct val="0"/>
              </a:spcAft>
              <a:buFont typeface="Wingdings" pitchFamily="2" charset="2"/>
              <a:buChar char="§"/>
            </a:pPr>
            <a:r>
              <a:rPr lang="ar-SA" sz="2400" dirty="0" smtClean="0">
                <a:solidFill>
                  <a:srgbClr val="000000"/>
                </a:solidFill>
                <a:latin typeface="Modern No. 20" pitchFamily="18" charset="0"/>
                <a:ea typeface="Times New Roman" pitchFamily="18" charset="0"/>
                <a:cs typeface="Traditional Arabic" pitchFamily="2" charset="-78"/>
              </a:rPr>
              <a:t>وفي المناطق التي تسود فيها </a:t>
            </a:r>
            <a:r>
              <a:rPr lang="ar-SA" sz="2400" dirty="0" err="1" smtClean="0">
                <a:solidFill>
                  <a:srgbClr val="000000"/>
                </a:solidFill>
                <a:latin typeface="Modern No. 20" pitchFamily="18" charset="0"/>
                <a:ea typeface="Times New Roman" pitchFamily="18" charset="0"/>
                <a:cs typeface="Traditional Arabic" pitchFamily="2" charset="-78"/>
              </a:rPr>
              <a:t>البودزول</a:t>
            </a:r>
            <a:r>
              <a:rPr lang="ar-SA" sz="2400" dirty="0" smtClean="0">
                <a:solidFill>
                  <a:srgbClr val="000000"/>
                </a:solidFill>
                <a:latin typeface="Modern No. 20" pitchFamily="18" charset="0"/>
                <a:ea typeface="Times New Roman" pitchFamily="18" charset="0"/>
                <a:cs typeface="Traditional Arabic" pitchFamily="2" charset="-78"/>
              </a:rPr>
              <a:t> والبرودة الشديدة تنمو الغابات الصنوبرية.</a:t>
            </a:r>
            <a:endParaRPr lang="ar-SA" sz="2400" dirty="0" smtClean="0">
              <a:latin typeface="Arial" pitchFamily="34" charset="0"/>
              <a:cs typeface="Arial" pitchFamily="34" charset="0"/>
            </a:endParaRPr>
          </a:p>
        </p:txBody>
      </p:sp>
      <p:cxnSp>
        <p:nvCxnSpPr>
          <p:cNvPr id="8" name="رابط كسهم مستقيم 7"/>
          <p:cNvCxnSpPr/>
          <p:nvPr/>
        </p:nvCxnSpPr>
        <p:spPr>
          <a:xfrm rot="5400000" flipH="1" flipV="1">
            <a:off x="724694" y="6210300"/>
            <a:ext cx="532606" cy="794"/>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10" name="رابط كسهم مستقيم 9"/>
          <p:cNvCxnSpPr/>
          <p:nvPr/>
        </p:nvCxnSpPr>
        <p:spPr>
          <a:xfrm rot="5400000" flipH="1" flipV="1">
            <a:off x="3848894" y="6057106"/>
            <a:ext cx="532606" cy="794"/>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11" name="رابط كسهم مستقيم 10"/>
          <p:cNvCxnSpPr/>
          <p:nvPr/>
        </p:nvCxnSpPr>
        <p:spPr>
          <a:xfrm rot="5400000" flipH="1" flipV="1">
            <a:off x="1486694" y="6285706"/>
            <a:ext cx="532606" cy="794"/>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12" name="مستطيل 11"/>
          <p:cNvSpPr/>
          <p:nvPr/>
        </p:nvSpPr>
        <p:spPr>
          <a:xfrm>
            <a:off x="1066800" y="6553200"/>
            <a:ext cx="3200400" cy="3048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03461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228600" y="228600"/>
            <a:ext cx="8534400" cy="236988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lang="ar-SA" sz="2800" b="1" dirty="0" smtClean="0">
                <a:solidFill>
                  <a:srgbClr val="FF0000"/>
                </a:solidFill>
                <a:latin typeface="Modern No. 20" pitchFamily="18" charset="0"/>
                <a:ea typeface="Times New Roman" pitchFamily="18" charset="0"/>
                <a:cs typeface="Traditional Arabic" pitchFamily="2" charset="-78"/>
              </a:rPr>
              <a:t>وعلى النطاق المحلي :</a:t>
            </a:r>
          </a:p>
          <a:p>
            <a:pPr lvl="0" algn="justLow" rtl="1" fontAlgn="base">
              <a:spcBef>
                <a:spcPct val="0"/>
              </a:spcBef>
              <a:spcAft>
                <a:spcPct val="0"/>
              </a:spcAft>
            </a:pPr>
            <a:r>
              <a:rPr lang="ar-SA" sz="2400" dirty="0" smtClean="0">
                <a:solidFill>
                  <a:srgbClr val="000000"/>
                </a:solidFill>
                <a:latin typeface="Modern No. 20" pitchFamily="18" charset="0"/>
                <a:ea typeface="Times New Roman" pitchFamily="18" charset="0"/>
                <a:cs typeface="Traditional Arabic" pitchFamily="2" charset="-78"/>
              </a:rPr>
              <a:t>تعتمد سيادة نوع أو مجتمع نباتي دون آخر في مكان معين على عدة ظروف طبيعية </a:t>
            </a:r>
            <a:r>
              <a:rPr lang="ar-SA" sz="2400" dirty="0" smtClean="0">
                <a:solidFill>
                  <a:srgbClr val="000000"/>
                </a:solidFill>
                <a:latin typeface="Modern No. 20" pitchFamily="18" charset="0"/>
                <a:ea typeface="Times New Roman" pitchFamily="18" charset="0"/>
                <a:cs typeface="Traditional Arabic" pitchFamily="2" charset="-78"/>
              </a:rPr>
              <a:t>وبشرية معقدة </a:t>
            </a:r>
            <a:r>
              <a:rPr lang="ar-SA" sz="2400" b="1" dirty="0" smtClean="0">
                <a:solidFill>
                  <a:srgbClr val="00B050"/>
                </a:solidFill>
                <a:latin typeface="Modern No. 20" pitchFamily="18" charset="0"/>
                <a:ea typeface="Times New Roman" pitchFamily="18" charset="0"/>
                <a:cs typeface="Traditional Arabic" pitchFamily="2" charset="-78"/>
              </a:rPr>
              <a:t>أهمها</a:t>
            </a:r>
            <a:r>
              <a:rPr lang="ar-SA" sz="2400" dirty="0" smtClean="0">
                <a:solidFill>
                  <a:srgbClr val="000000"/>
                </a:solidFill>
                <a:latin typeface="Modern No. 20" pitchFamily="18" charset="0"/>
                <a:ea typeface="Times New Roman" pitchFamily="18" charset="0"/>
                <a:cs typeface="Traditional Arabic" pitchFamily="2" charset="-78"/>
              </a:rPr>
              <a:t> </a:t>
            </a:r>
            <a:r>
              <a:rPr lang="ar-SA" sz="2400" b="1" dirty="0" smtClean="0">
                <a:solidFill>
                  <a:schemeClr val="accent1">
                    <a:lumMod val="50000"/>
                  </a:schemeClr>
                </a:solidFill>
                <a:latin typeface="Modern No. 20" pitchFamily="18" charset="0"/>
                <a:ea typeface="Times New Roman" pitchFamily="18" charset="0"/>
                <a:cs typeface="Traditional Arabic" pitchFamily="2" charset="-78"/>
              </a:rPr>
              <a:t>نوعية التربة واختلاف صفاتها الكيميائية والفيزيائية.</a:t>
            </a:r>
          </a:p>
          <a:p>
            <a:pPr lvl="0" algn="justLow" rtl="1" fontAlgn="base">
              <a:spcBef>
                <a:spcPct val="0"/>
              </a:spcBef>
              <a:spcAft>
                <a:spcPct val="0"/>
              </a:spcAft>
            </a:pPr>
            <a:r>
              <a:rPr lang="ar-SA" sz="2400" b="1" dirty="0" smtClean="0">
                <a:solidFill>
                  <a:schemeClr val="accent1">
                    <a:lumMod val="50000"/>
                  </a:schemeClr>
                </a:solidFill>
                <a:latin typeface="Modern No. 20" pitchFamily="18" charset="0"/>
                <a:ea typeface="Times New Roman" pitchFamily="18" charset="0"/>
                <a:cs typeface="Traditional Arabic" pitchFamily="2" charset="-78"/>
              </a:rPr>
              <a:t> </a:t>
            </a:r>
            <a:r>
              <a:rPr lang="ar-SA" sz="2400" b="1" dirty="0" smtClean="0">
                <a:solidFill>
                  <a:schemeClr val="accent1">
                    <a:lumMod val="50000"/>
                  </a:schemeClr>
                </a:solidFill>
                <a:latin typeface="Modern No. 20" pitchFamily="18" charset="0"/>
                <a:ea typeface="Times New Roman" pitchFamily="18" charset="0"/>
                <a:cs typeface="Traditional Arabic" pitchFamily="2" charset="-78"/>
              </a:rPr>
              <a:t>ا</a:t>
            </a:r>
            <a:r>
              <a:rPr lang="ar-SA" sz="2400" dirty="0" smtClean="0">
                <a:solidFill>
                  <a:srgbClr val="000000"/>
                </a:solidFill>
                <a:latin typeface="Modern No. 20" pitchFamily="18" charset="0"/>
                <a:ea typeface="Times New Roman" pitchFamily="18" charset="0"/>
                <a:cs typeface="Traditional Arabic" pitchFamily="2" charset="-78"/>
              </a:rPr>
              <a:t>لتي </a:t>
            </a:r>
            <a:r>
              <a:rPr lang="ar-SA" sz="2400" dirty="0" smtClean="0">
                <a:solidFill>
                  <a:srgbClr val="000000"/>
                </a:solidFill>
                <a:latin typeface="Modern No. 20" pitchFamily="18" charset="0"/>
                <a:ea typeface="Times New Roman" pitchFamily="18" charset="0"/>
                <a:cs typeface="Traditional Arabic" pitchFamily="2" charset="-78"/>
              </a:rPr>
              <a:t>تعد السبب المباشر والرئيس في تباين التوزيع الجغرافي للأنواع والمجتمعات النباتية ضمن منطقة صغيرة المساحة تسود فيها ظروف بيئية متشابهة خاصة المناخية منها.</a:t>
            </a:r>
          </a:p>
          <a:p>
            <a:pPr marL="0" marR="0" lvl="0" indent="0" algn="justLow" defTabSz="914400" rtl="1" eaLnBrk="0" fontAlgn="base" latinLnBrk="0" hangingPunct="0">
              <a:lnSpc>
                <a:spcPct val="100000"/>
              </a:lnSpc>
              <a:spcBef>
                <a:spcPct val="0"/>
              </a:spcBef>
              <a:spcAft>
                <a:spcPct val="0"/>
              </a:spcAft>
              <a:buClrTx/>
              <a:buSzTx/>
              <a:buFontTx/>
              <a:buNone/>
              <a:tabLst/>
            </a:pPr>
            <a:r>
              <a:rPr lang="ar-SA" sz="2400" b="1" dirty="0" smtClean="0">
                <a:solidFill>
                  <a:srgbClr val="0070C0"/>
                </a:solidFill>
                <a:latin typeface="Modern No. 20" pitchFamily="18" charset="0"/>
                <a:ea typeface="Times New Roman" pitchFamily="18" charset="0"/>
                <a:cs typeface="Traditional Arabic" pitchFamily="2" charset="-78"/>
              </a:rPr>
              <a:t>فعلى سبيل المثال: </a:t>
            </a:r>
            <a:endParaRPr lang="en-US" sz="2400" b="1" dirty="0" smtClean="0">
              <a:solidFill>
                <a:srgbClr val="0070C0"/>
              </a:solidFill>
              <a:latin typeface="Modern No. 20" pitchFamily="18" charset="0"/>
              <a:ea typeface="Times New Roman" pitchFamily="18" charset="0"/>
              <a:cs typeface="Traditional Arabic" pitchFamily="2" charset="-78"/>
            </a:endParaRPr>
          </a:p>
        </p:txBody>
      </p:sp>
      <p:sp>
        <p:nvSpPr>
          <p:cNvPr id="5" name="مستطيل 4"/>
          <p:cNvSpPr/>
          <p:nvPr/>
        </p:nvSpPr>
        <p:spPr>
          <a:xfrm>
            <a:off x="4724400" y="2590800"/>
            <a:ext cx="3886200" cy="3785652"/>
          </a:xfrm>
          <a:prstGeom prst="rect">
            <a:avLst/>
          </a:prstGeom>
        </p:spPr>
        <p:txBody>
          <a:bodyPr wrap="square">
            <a:spAutoFit/>
          </a:bodyPr>
          <a:lstStyle/>
          <a:p>
            <a:pPr lvl="0" algn="justLow" rtl="1" eaLnBrk="0" fontAlgn="base" hangingPunct="0">
              <a:spcBef>
                <a:spcPct val="0"/>
              </a:spcBef>
              <a:spcAft>
                <a:spcPct val="0"/>
              </a:spcAft>
            </a:pPr>
            <a:r>
              <a:rPr lang="ar-SA" sz="2000" b="1" dirty="0" smtClean="0">
                <a:solidFill>
                  <a:srgbClr val="000000"/>
                </a:solidFill>
                <a:latin typeface="Modern No. 20" pitchFamily="18" charset="0"/>
                <a:ea typeface="Times New Roman" pitchFamily="18" charset="0"/>
                <a:cs typeface="Traditional Arabic" pitchFamily="2" charset="-78"/>
              </a:rPr>
              <a:t>يمثل مجتمع نبات </a:t>
            </a:r>
            <a:r>
              <a:rPr lang="ar-SA" sz="2000" b="1" dirty="0" err="1" smtClean="0">
                <a:solidFill>
                  <a:srgbClr val="000000"/>
                </a:solidFill>
                <a:latin typeface="Modern No. 20" pitchFamily="18" charset="0"/>
                <a:ea typeface="Times New Roman" pitchFamily="18" charset="0"/>
                <a:cs typeface="Traditional Arabic" pitchFamily="2" charset="-78"/>
              </a:rPr>
              <a:t>العرفج</a:t>
            </a:r>
            <a:r>
              <a:rPr lang="ar-SA" sz="2000" b="1" dirty="0" smtClean="0">
                <a:solidFill>
                  <a:srgbClr val="000000"/>
                </a:solidFill>
                <a:latin typeface="Modern No. 20" pitchFamily="18" charset="0"/>
                <a:ea typeface="Times New Roman" pitchFamily="18" charset="0"/>
                <a:cs typeface="Traditional Arabic" pitchFamily="2" charset="-78"/>
              </a:rPr>
              <a:t>  </a:t>
            </a:r>
            <a:r>
              <a:rPr lang="en-US" sz="2000" b="1" i="1" dirty="0" err="1" smtClean="0">
                <a:solidFill>
                  <a:srgbClr val="000000"/>
                </a:solidFill>
                <a:latin typeface="Modern No. 20" pitchFamily="18" charset="0"/>
                <a:ea typeface="Times New Roman" pitchFamily="18" charset="0"/>
                <a:cs typeface="Traditional Arabic" pitchFamily="2" charset="-78"/>
              </a:rPr>
              <a:t>Rhanterium</a:t>
            </a:r>
            <a:r>
              <a:rPr lang="en-ZW" sz="2000" b="1" i="1" dirty="0" smtClean="0">
                <a:solidFill>
                  <a:srgbClr val="000000"/>
                </a:solidFill>
                <a:latin typeface="Modern No. 20" pitchFamily="18" charset="0"/>
                <a:ea typeface="Times New Roman" pitchFamily="18" charset="0"/>
                <a:cs typeface="Traditional Arabic" pitchFamily="2" charset="-78"/>
              </a:rPr>
              <a:t> </a:t>
            </a:r>
            <a:r>
              <a:rPr lang="en-US" sz="2000" b="1" i="1" dirty="0" err="1" smtClean="0">
                <a:solidFill>
                  <a:srgbClr val="000000"/>
                </a:solidFill>
                <a:latin typeface="Modern No. 20" pitchFamily="18" charset="0"/>
                <a:ea typeface="Times New Roman" pitchFamily="18" charset="0"/>
                <a:cs typeface="Traditional Arabic" pitchFamily="2" charset="-78"/>
              </a:rPr>
              <a:t>epapposum</a:t>
            </a:r>
            <a:r>
              <a:rPr lang="en-US" sz="2000" b="1" i="1" dirty="0" smtClean="0">
                <a:solidFill>
                  <a:srgbClr val="000000"/>
                </a:solidFill>
                <a:latin typeface="Modern No. 20" pitchFamily="18" charset="0"/>
                <a:ea typeface="Times New Roman" pitchFamily="18" charset="0"/>
                <a:cs typeface="Traditional Arabic" pitchFamily="2" charset="-78"/>
              </a:rPr>
              <a:t> </a:t>
            </a:r>
            <a:r>
              <a:rPr lang="ar-SA" sz="2000" b="1" i="1" dirty="0" smtClean="0">
                <a:solidFill>
                  <a:srgbClr val="000000"/>
                </a:solidFill>
                <a:latin typeface="Modern No. 20" pitchFamily="18" charset="0"/>
                <a:ea typeface="Times New Roman" pitchFamily="18" charset="0"/>
                <a:cs typeface="Traditional Arabic" pitchFamily="2" charset="-78"/>
              </a:rPr>
              <a:t> </a:t>
            </a:r>
            <a:r>
              <a:rPr lang="ar-SA" sz="2000" b="1" dirty="0" smtClean="0">
                <a:solidFill>
                  <a:srgbClr val="000000"/>
                </a:solidFill>
                <a:latin typeface="Modern No. 20" pitchFamily="18" charset="0"/>
                <a:ea typeface="Times New Roman" pitchFamily="18" charset="0"/>
                <a:cs typeface="Traditional Arabic" pitchFamily="2" charset="-78"/>
              </a:rPr>
              <a:t> أهم المجتمعات النباتية التي تنتشر انتشاراً واسعاً في :</a:t>
            </a:r>
          </a:p>
          <a:p>
            <a:pPr lvl="0" algn="justLow" rtl="1" eaLnBrk="0" fontAlgn="base" hangingPunct="0">
              <a:spcBef>
                <a:spcPct val="0"/>
              </a:spcBef>
              <a:spcAft>
                <a:spcPct val="0"/>
              </a:spcAft>
              <a:buFont typeface="Wingdings" pitchFamily="2" charset="2"/>
              <a:buChar char="§"/>
            </a:pPr>
            <a:r>
              <a:rPr lang="ar-SA" sz="2000" b="1" dirty="0" smtClean="0">
                <a:solidFill>
                  <a:srgbClr val="000000"/>
                </a:solidFill>
                <a:latin typeface="Modern No. 20" pitchFamily="18" charset="0"/>
                <a:ea typeface="Times New Roman" pitchFamily="18" charset="0"/>
                <a:cs typeface="Traditional Arabic" pitchFamily="2" charset="-78"/>
              </a:rPr>
              <a:t>شمال شرق شبه الجزيرة العربية وذلك على الجزء الشمالي من ساحل الخليج العربي</a:t>
            </a:r>
          </a:p>
          <a:p>
            <a:pPr lvl="0" algn="justLow" rtl="1" eaLnBrk="0" fontAlgn="base" hangingPunct="0">
              <a:spcBef>
                <a:spcPct val="0"/>
              </a:spcBef>
              <a:spcAft>
                <a:spcPct val="0"/>
              </a:spcAft>
              <a:buFont typeface="Wingdings" pitchFamily="2" charset="2"/>
              <a:buChar char="§"/>
            </a:pPr>
            <a:r>
              <a:rPr lang="ar-SA" sz="2000" b="1" dirty="0" smtClean="0">
                <a:solidFill>
                  <a:srgbClr val="000000"/>
                </a:solidFill>
                <a:latin typeface="Modern No. 20" pitchFamily="18" charset="0"/>
                <a:ea typeface="Times New Roman" pitchFamily="18" charset="0"/>
                <a:cs typeface="Traditional Arabic" pitchFamily="2" charset="-78"/>
              </a:rPr>
              <a:t> وحول </a:t>
            </a:r>
            <a:r>
              <a:rPr lang="ar-SA" sz="2000" b="1" dirty="0" err="1" smtClean="0">
                <a:solidFill>
                  <a:srgbClr val="000000"/>
                </a:solidFill>
                <a:latin typeface="Modern No. 20" pitchFamily="18" charset="0"/>
                <a:ea typeface="Times New Roman" pitchFamily="18" charset="0"/>
                <a:cs typeface="Traditional Arabic" pitchFamily="2" charset="-78"/>
              </a:rPr>
              <a:t>النفود</a:t>
            </a:r>
            <a:r>
              <a:rPr lang="ar-SA" sz="2000" b="1" dirty="0" smtClean="0">
                <a:solidFill>
                  <a:srgbClr val="000000"/>
                </a:solidFill>
                <a:latin typeface="Modern No. 20" pitchFamily="18" charset="0"/>
                <a:ea typeface="Times New Roman" pitchFamily="18" charset="0"/>
                <a:cs typeface="Traditional Arabic" pitchFamily="2" charset="-78"/>
              </a:rPr>
              <a:t> الكبير </a:t>
            </a:r>
          </a:p>
          <a:p>
            <a:pPr lvl="0" algn="justLow" rtl="1" eaLnBrk="0" fontAlgn="base" hangingPunct="0">
              <a:spcBef>
                <a:spcPct val="0"/>
              </a:spcBef>
              <a:spcAft>
                <a:spcPct val="0"/>
              </a:spcAft>
              <a:buFont typeface="Wingdings" pitchFamily="2" charset="2"/>
              <a:buChar char="§"/>
            </a:pPr>
            <a:r>
              <a:rPr lang="ar-SA" sz="2000" b="1" dirty="0" smtClean="0">
                <a:solidFill>
                  <a:srgbClr val="000000"/>
                </a:solidFill>
                <a:latin typeface="Modern No. 20" pitchFamily="18" charset="0"/>
                <a:ea typeface="Times New Roman" pitchFamily="18" charset="0"/>
                <a:cs typeface="Traditional Arabic" pitchFamily="2" charset="-78"/>
              </a:rPr>
              <a:t>وشمالي </a:t>
            </a:r>
            <a:r>
              <a:rPr lang="ar-SA" sz="2000" b="1" dirty="0" err="1" smtClean="0">
                <a:solidFill>
                  <a:srgbClr val="000000"/>
                </a:solidFill>
                <a:latin typeface="Modern No. 20" pitchFamily="18" charset="0"/>
                <a:ea typeface="Times New Roman" pitchFamily="18" charset="0"/>
                <a:cs typeface="Traditional Arabic" pitchFamily="2" charset="-78"/>
              </a:rPr>
              <a:t>الدهناء</a:t>
            </a:r>
            <a:r>
              <a:rPr lang="ar-SA" sz="2000" b="1" dirty="0" smtClean="0">
                <a:solidFill>
                  <a:srgbClr val="000000"/>
                </a:solidFill>
                <a:latin typeface="Modern No. 20" pitchFamily="18" charset="0"/>
                <a:ea typeface="Times New Roman" pitchFamily="18" charset="0"/>
                <a:cs typeface="Traditional Arabic" pitchFamily="2" charset="-78"/>
              </a:rPr>
              <a:t>. </a:t>
            </a:r>
          </a:p>
          <a:p>
            <a:pPr lvl="0" algn="justLow" rtl="1" eaLnBrk="0" fontAlgn="base" hangingPunct="0">
              <a:spcBef>
                <a:spcPct val="0"/>
              </a:spcBef>
              <a:spcAft>
                <a:spcPct val="0"/>
              </a:spcAft>
            </a:pPr>
            <a:r>
              <a:rPr lang="ar-SA" sz="2000" b="1" dirty="0" smtClean="0">
                <a:solidFill>
                  <a:srgbClr val="000000"/>
                </a:solidFill>
                <a:latin typeface="Modern No. 20" pitchFamily="18" charset="0"/>
                <a:ea typeface="Times New Roman" pitchFamily="18" charset="0"/>
                <a:cs typeface="Traditional Arabic" pitchFamily="2" charset="-78"/>
              </a:rPr>
              <a:t>وهو ينمو بصورة جيدة في السهول الرملية والصخرية </a:t>
            </a:r>
            <a:r>
              <a:rPr lang="ar-SA" sz="2000" b="1" dirty="0" err="1" smtClean="0">
                <a:solidFill>
                  <a:srgbClr val="000000"/>
                </a:solidFill>
                <a:latin typeface="Modern No. 20" pitchFamily="18" charset="0"/>
                <a:ea typeface="Times New Roman" pitchFamily="18" charset="0"/>
                <a:cs typeface="Traditional Arabic" pitchFamily="2" charset="-78"/>
              </a:rPr>
              <a:t>والحماد</a:t>
            </a:r>
            <a:r>
              <a:rPr lang="ar-SA" sz="2000" b="1" dirty="0" smtClean="0">
                <a:solidFill>
                  <a:srgbClr val="000000"/>
                </a:solidFill>
                <a:latin typeface="Modern No. 20" pitchFamily="18" charset="0"/>
                <a:ea typeface="Times New Roman" pitchFamily="18" charset="0"/>
                <a:cs typeface="Traditional Arabic" pitchFamily="2" charset="-78"/>
              </a:rPr>
              <a:t> التي تغطيها الرمال وفي </a:t>
            </a:r>
            <a:r>
              <a:rPr lang="ar-SA" sz="2000" b="1" dirty="0" err="1" smtClean="0">
                <a:solidFill>
                  <a:srgbClr val="000000"/>
                </a:solidFill>
                <a:latin typeface="Modern No. 20" pitchFamily="18" charset="0"/>
                <a:ea typeface="Times New Roman" pitchFamily="18" charset="0"/>
                <a:cs typeface="Traditional Arabic" pitchFamily="2" charset="-78"/>
              </a:rPr>
              <a:t>الاراضي</a:t>
            </a:r>
            <a:r>
              <a:rPr lang="ar-SA" sz="2000" b="1" dirty="0" smtClean="0">
                <a:solidFill>
                  <a:srgbClr val="000000"/>
                </a:solidFill>
                <a:latin typeface="Modern No. 20" pitchFamily="18" charset="0"/>
                <a:ea typeface="Times New Roman" pitchFamily="18" charset="0"/>
                <a:cs typeface="Traditional Arabic" pitchFamily="2" charset="-78"/>
              </a:rPr>
              <a:t> ذات الترب الطينية والرملية والحصوية الجيدة الصرف وكذلك فوق </a:t>
            </a:r>
            <a:r>
              <a:rPr lang="ar-SA" sz="2000" b="1" dirty="0" err="1" smtClean="0">
                <a:solidFill>
                  <a:srgbClr val="000000"/>
                </a:solidFill>
                <a:latin typeface="Modern No. 20" pitchFamily="18" charset="0"/>
                <a:ea typeface="Times New Roman" pitchFamily="18" charset="0"/>
                <a:cs typeface="Traditional Arabic" pitchFamily="2" charset="-78"/>
              </a:rPr>
              <a:t>الصمان</a:t>
            </a:r>
            <a:r>
              <a:rPr lang="ar-SA" sz="2000" b="1" dirty="0" smtClean="0">
                <a:solidFill>
                  <a:srgbClr val="000000"/>
                </a:solidFill>
                <a:latin typeface="Modern No. 20" pitchFamily="18" charset="0"/>
                <a:ea typeface="Times New Roman" pitchFamily="18" charset="0"/>
                <a:cs typeface="Traditional Arabic" pitchFamily="2" charset="-78"/>
              </a:rPr>
              <a:t> التي تغطيها طبقة من الرمال أو الرمال الشاطئية </a:t>
            </a:r>
            <a:r>
              <a:rPr lang="ar-SA" sz="2000" b="1" dirty="0" smtClean="0">
                <a:solidFill>
                  <a:srgbClr val="C00000"/>
                </a:solidFill>
                <a:latin typeface="Modern No. 20" pitchFamily="18" charset="0"/>
                <a:ea typeface="Times New Roman" pitchFamily="18" charset="0"/>
                <a:cs typeface="Traditional Arabic" pitchFamily="2" charset="-78"/>
              </a:rPr>
              <a:t>القليلة الملوحة.</a:t>
            </a:r>
            <a:endParaRPr lang="en-US" sz="2000" b="1" dirty="0" smtClean="0">
              <a:solidFill>
                <a:srgbClr val="C00000"/>
              </a:solidFill>
              <a:latin typeface="Modern No. 20" pitchFamily="18" charset="0"/>
              <a:ea typeface="Times New Roman" pitchFamily="18" charset="0"/>
              <a:cs typeface="Traditional Arabic" pitchFamily="2" charset="-78"/>
            </a:endParaRPr>
          </a:p>
        </p:txBody>
      </p:sp>
      <p:pic>
        <p:nvPicPr>
          <p:cNvPr id="6" name="صورة 5" descr="ق.jpg"/>
          <p:cNvPicPr>
            <a:picLocks noChangeAspect="1"/>
          </p:cNvPicPr>
          <p:nvPr/>
        </p:nvPicPr>
        <p:blipFill>
          <a:blip r:embed="rId2"/>
          <a:stretch>
            <a:fillRect/>
          </a:stretch>
        </p:blipFill>
        <p:spPr>
          <a:xfrm>
            <a:off x="381000" y="1981200"/>
            <a:ext cx="3657600" cy="2590800"/>
          </a:xfrm>
          <a:prstGeom prst="rect">
            <a:avLst/>
          </a:prstGeom>
        </p:spPr>
      </p:pic>
      <p:sp>
        <p:nvSpPr>
          <p:cNvPr id="7" name="نجمة ذات 5 نقاط 6"/>
          <p:cNvSpPr/>
          <p:nvPr/>
        </p:nvSpPr>
        <p:spPr>
          <a:xfrm>
            <a:off x="2590800" y="2514600"/>
            <a:ext cx="381000" cy="3810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نجمة ذات 5 نقاط 7"/>
          <p:cNvSpPr/>
          <p:nvPr/>
        </p:nvSpPr>
        <p:spPr>
          <a:xfrm>
            <a:off x="1371600" y="2286000"/>
            <a:ext cx="381000" cy="3810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نجمة ذات 5 نقاط 8"/>
          <p:cNvSpPr/>
          <p:nvPr/>
        </p:nvSpPr>
        <p:spPr>
          <a:xfrm>
            <a:off x="2209800" y="2743200"/>
            <a:ext cx="381000" cy="3810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1" name="Picture 3" descr="https://encrypted-tbn3.google.com/images?q=tbn:ANd9GcTDIUdK9Nu5vLR64yjyct3cv4SdRq8YWlUVMxQ3TwjKQVhhpuuqjw"/>
          <p:cNvPicPr>
            <a:picLocks noChangeAspect="1" noChangeArrowheads="1"/>
          </p:cNvPicPr>
          <p:nvPr/>
        </p:nvPicPr>
        <p:blipFill>
          <a:blip r:embed="rId3"/>
          <a:srcRect/>
          <a:stretch>
            <a:fillRect/>
          </a:stretch>
        </p:blipFill>
        <p:spPr bwMode="auto">
          <a:xfrm>
            <a:off x="533400" y="4572000"/>
            <a:ext cx="3895725" cy="2133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1682135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5" name="مستطيل 4"/>
          <p:cNvSpPr/>
          <p:nvPr/>
        </p:nvSpPr>
        <p:spPr>
          <a:xfrm>
            <a:off x="609600" y="838200"/>
            <a:ext cx="7848600" cy="1200329"/>
          </a:xfrm>
          <a:prstGeom prst="rect">
            <a:avLst/>
          </a:prstGeom>
        </p:spPr>
        <p:txBody>
          <a:bodyPr wrap="square">
            <a:spAutoFit/>
          </a:bodyPr>
          <a:lstStyle/>
          <a:p>
            <a:pPr lvl="0" algn="justLow" rtl="1" eaLnBrk="0" fontAlgn="base" hangingPunct="0">
              <a:spcBef>
                <a:spcPct val="0"/>
              </a:spcBef>
              <a:spcAft>
                <a:spcPct val="0"/>
              </a:spcAft>
              <a:buFont typeface="Wingdings" pitchFamily="2" charset="2"/>
              <a:buChar char="q"/>
            </a:pPr>
            <a:r>
              <a:rPr lang="ar-SA" sz="2400" dirty="0" smtClean="0">
                <a:solidFill>
                  <a:srgbClr val="000000"/>
                </a:solidFill>
                <a:latin typeface="Modern No. 20" pitchFamily="18" charset="0"/>
                <a:ea typeface="Times New Roman" pitchFamily="18" charset="0"/>
                <a:cs typeface="Traditional Arabic" pitchFamily="2" charset="-78"/>
              </a:rPr>
              <a:t>لكن يحل محل مجتمع </a:t>
            </a:r>
            <a:r>
              <a:rPr lang="ar-SA" sz="2400" dirty="0" err="1" smtClean="0">
                <a:solidFill>
                  <a:srgbClr val="000000"/>
                </a:solidFill>
                <a:latin typeface="Modern No. 20" pitchFamily="18" charset="0"/>
                <a:ea typeface="Times New Roman" pitchFamily="18" charset="0"/>
                <a:cs typeface="Traditional Arabic" pitchFamily="2" charset="-78"/>
              </a:rPr>
              <a:t>العرفج</a:t>
            </a:r>
            <a:r>
              <a:rPr lang="ar-SA" sz="2400" dirty="0" smtClean="0">
                <a:solidFill>
                  <a:srgbClr val="000000"/>
                </a:solidFill>
                <a:latin typeface="Modern No. 20" pitchFamily="18" charset="0"/>
                <a:ea typeface="Times New Roman" pitchFamily="18" charset="0"/>
                <a:cs typeface="Traditional Arabic" pitchFamily="2" charset="-78"/>
              </a:rPr>
              <a:t>   </a:t>
            </a:r>
            <a:r>
              <a:rPr lang="en-US" sz="2000" b="1" i="1" dirty="0" err="1" smtClean="0">
                <a:solidFill>
                  <a:srgbClr val="000000"/>
                </a:solidFill>
                <a:latin typeface="Modern No. 20" pitchFamily="18" charset="0"/>
                <a:ea typeface="Times New Roman" pitchFamily="18" charset="0"/>
                <a:cs typeface="Traditional Arabic" pitchFamily="2" charset="-78"/>
              </a:rPr>
              <a:t>Rhanterium</a:t>
            </a:r>
            <a:r>
              <a:rPr lang="en-ZW" sz="2000" b="1" i="1" dirty="0" smtClean="0">
                <a:solidFill>
                  <a:srgbClr val="000000"/>
                </a:solidFill>
                <a:latin typeface="Modern No. 20" pitchFamily="18" charset="0"/>
                <a:ea typeface="Times New Roman" pitchFamily="18" charset="0"/>
                <a:cs typeface="Traditional Arabic" pitchFamily="2" charset="-78"/>
              </a:rPr>
              <a:t> </a:t>
            </a:r>
            <a:r>
              <a:rPr lang="en-US" sz="2000" b="1" i="1" dirty="0" err="1" smtClean="0">
                <a:solidFill>
                  <a:srgbClr val="000000"/>
                </a:solidFill>
                <a:latin typeface="Modern No. 20" pitchFamily="18" charset="0"/>
                <a:ea typeface="Times New Roman" pitchFamily="18" charset="0"/>
                <a:cs typeface="Traditional Arabic" pitchFamily="2" charset="-78"/>
              </a:rPr>
              <a:t>epapposum</a:t>
            </a:r>
            <a:r>
              <a:rPr lang="en-US" sz="2000" b="1" i="1" dirty="0" smtClean="0">
                <a:solidFill>
                  <a:srgbClr val="000000"/>
                </a:solidFill>
                <a:latin typeface="Modern No. 20" pitchFamily="18" charset="0"/>
                <a:ea typeface="Times New Roman" pitchFamily="18" charset="0"/>
                <a:cs typeface="Traditional Arabic" pitchFamily="2" charset="-78"/>
              </a:rPr>
              <a:t> </a:t>
            </a:r>
            <a:r>
              <a:rPr lang="ar-SA" sz="2000" b="1" i="1" dirty="0" smtClean="0">
                <a:solidFill>
                  <a:srgbClr val="000000"/>
                </a:solidFill>
                <a:latin typeface="Modern No. 20" pitchFamily="18" charset="0"/>
                <a:ea typeface="Times New Roman" pitchFamily="18" charset="0"/>
                <a:cs typeface="Traditional Arabic" pitchFamily="2" charset="-78"/>
              </a:rPr>
              <a:t>  </a:t>
            </a:r>
            <a:r>
              <a:rPr lang="ar-SA" sz="2400" dirty="0" smtClean="0">
                <a:solidFill>
                  <a:srgbClr val="000000"/>
                </a:solidFill>
                <a:latin typeface="Modern No. 20" pitchFamily="18" charset="0"/>
                <a:ea typeface="Times New Roman" pitchFamily="18" charset="0"/>
                <a:cs typeface="Traditional Arabic" pitchFamily="2" charset="-78"/>
              </a:rPr>
              <a:t>مجتمع </a:t>
            </a:r>
            <a:r>
              <a:rPr lang="ar-SA" sz="2400" dirty="0" err="1" smtClean="0">
                <a:solidFill>
                  <a:srgbClr val="000000"/>
                </a:solidFill>
                <a:latin typeface="Modern No. 20" pitchFamily="18" charset="0"/>
                <a:ea typeface="Times New Roman" pitchFamily="18" charset="0"/>
                <a:cs typeface="Traditional Arabic" pitchFamily="2" charset="-78"/>
              </a:rPr>
              <a:t>الرمث</a:t>
            </a:r>
            <a:r>
              <a:rPr lang="ar-SA" sz="2400" dirty="0" smtClean="0">
                <a:solidFill>
                  <a:srgbClr val="000000"/>
                </a:solidFill>
                <a:latin typeface="Modern No. 20" pitchFamily="18" charset="0"/>
                <a:ea typeface="Times New Roman" pitchFamily="18" charset="0"/>
                <a:cs typeface="Traditional Arabic" pitchFamily="2" charset="-78"/>
              </a:rPr>
              <a:t> </a:t>
            </a:r>
            <a:r>
              <a:rPr lang="en-US" sz="2000" b="1" i="1" dirty="0" err="1" smtClean="0">
                <a:solidFill>
                  <a:srgbClr val="000000"/>
                </a:solidFill>
                <a:latin typeface="Modern No. 20" pitchFamily="18" charset="0"/>
                <a:ea typeface="Times New Roman" pitchFamily="18" charset="0"/>
                <a:cs typeface="Traditional Arabic" pitchFamily="2" charset="-78"/>
              </a:rPr>
              <a:t>Haloxylon</a:t>
            </a:r>
            <a:r>
              <a:rPr lang="en-ZW" sz="2000" b="1" i="1" dirty="0" smtClean="0">
                <a:solidFill>
                  <a:srgbClr val="000000"/>
                </a:solidFill>
                <a:latin typeface="Modern No. 20" pitchFamily="18" charset="0"/>
                <a:ea typeface="Times New Roman" pitchFamily="18" charset="0"/>
                <a:cs typeface="Traditional Arabic" pitchFamily="2" charset="-78"/>
              </a:rPr>
              <a:t> </a:t>
            </a:r>
            <a:r>
              <a:rPr lang="en-US" sz="2000" b="1" i="1" dirty="0" err="1" smtClean="0">
                <a:solidFill>
                  <a:srgbClr val="000000"/>
                </a:solidFill>
                <a:latin typeface="Modern No. 20" pitchFamily="18" charset="0"/>
                <a:ea typeface="Times New Roman" pitchFamily="18" charset="0"/>
                <a:cs typeface="Traditional Arabic" pitchFamily="2" charset="-78"/>
              </a:rPr>
              <a:t>salicornicum</a:t>
            </a:r>
            <a:r>
              <a:rPr lang="en-US" sz="2000" b="1" i="1" dirty="0" smtClean="0">
                <a:solidFill>
                  <a:srgbClr val="000000"/>
                </a:solidFill>
                <a:latin typeface="Modern No. 20" pitchFamily="18" charset="0"/>
                <a:ea typeface="Times New Roman" pitchFamily="18" charset="0"/>
                <a:cs typeface="Traditional Arabic" pitchFamily="2" charset="-78"/>
              </a:rPr>
              <a:t> </a:t>
            </a:r>
            <a:r>
              <a:rPr lang="en-US" sz="2000" b="1" dirty="0" smtClean="0">
                <a:solidFill>
                  <a:srgbClr val="000000"/>
                </a:solidFill>
                <a:latin typeface="Modern No. 20" pitchFamily="18" charset="0"/>
                <a:ea typeface="Times New Roman" pitchFamily="18" charset="0"/>
                <a:cs typeface="Traditional Arabic" pitchFamily="2" charset="-78"/>
              </a:rPr>
              <a:t> </a:t>
            </a:r>
            <a:r>
              <a:rPr lang="ar-SA" sz="2000" b="1" dirty="0" smtClean="0">
                <a:solidFill>
                  <a:srgbClr val="000000"/>
                </a:solidFill>
                <a:latin typeface="Modern No. 20" pitchFamily="18" charset="0"/>
                <a:ea typeface="Times New Roman" pitchFamily="18" charset="0"/>
                <a:cs typeface="Traditional Arabic" pitchFamily="2" charset="-78"/>
              </a:rPr>
              <a:t> </a:t>
            </a:r>
            <a:r>
              <a:rPr lang="ar-SA" sz="2400" dirty="0" smtClean="0">
                <a:solidFill>
                  <a:srgbClr val="000000"/>
                </a:solidFill>
                <a:latin typeface="Modern No. 20" pitchFamily="18" charset="0"/>
                <a:ea typeface="Times New Roman" pitchFamily="18" charset="0"/>
                <a:cs typeface="Traditional Arabic" pitchFamily="2" charset="-78"/>
              </a:rPr>
              <a:t>في السهول الصخرية والحصوية كسهل الدبدبة, وتلك التي تغطيها طبقة من الطين والغرين خاصة في المواطن التي ترتفع فيها نسبة الأملاح نسبياً.</a:t>
            </a:r>
          </a:p>
        </p:txBody>
      </p:sp>
      <p:pic>
        <p:nvPicPr>
          <p:cNvPr id="6" name="Picture 3" descr="https://encrypted-tbn3.google.com/images?q=tbn:ANd9GcTDIUdK9Nu5vLR64yjyct3cv4SdRq8YWlUVMxQ3TwjKQVhhpuuqjw"/>
          <p:cNvPicPr>
            <a:picLocks noChangeAspect="1" noChangeArrowheads="1"/>
          </p:cNvPicPr>
          <p:nvPr/>
        </p:nvPicPr>
        <p:blipFill>
          <a:blip r:embed="rId3"/>
          <a:srcRect/>
          <a:stretch>
            <a:fillRect/>
          </a:stretch>
        </p:blipFill>
        <p:spPr bwMode="auto">
          <a:xfrm>
            <a:off x="4572000" y="2895600"/>
            <a:ext cx="4200525" cy="3505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descr="https://encrypted-tbn0.google.com/images?q=tbn:ANd9GcTI1PZB0egpxieLhQ3xIOlTkJ08yja1xXz8ctqg4mcftVb8yVArRA"/>
          <p:cNvPicPr>
            <a:picLocks noChangeAspect="1" noChangeArrowheads="1"/>
          </p:cNvPicPr>
          <p:nvPr/>
        </p:nvPicPr>
        <p:blipFill>
          <a:blip r:embed="rId4"/>
          <a:srcRect/>
          <a:stretch>
            <a:fillRect/>
          </a:stretch>
        </p:blipFill>
        <p:spPr bwMode="auto">
          <a:xfrm>
            <a:off x="304800" y="2895600"/>
            <a:ext cx="3962400" cy="3505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مستطيل 7"/>
          <p:cNvSpPr/>
          <p:nvPr/>
        </p:nvSpPr>
        <p:spPr>
          <a:xfrm>
            <a:off x="5486400" y="6488668"/>
            <a:ext cx="2464136" cy="369332"/>
          </a:xfrm>
          <a:prstGeom prst="rect">
            <a:avLst/>
          </a:prstGeom>
        </p:spPr>
        <p:txBody>
          <a:bodyPr wrap="none">
            <a:spAutoFit/>
          </a:bodyPr>
          <a:lstStyle/>
          <a:p>
            <a:r>
              <a:rPr lang="en-US" b="1" i="1" dirty="0" err="1" smtClean="0">
                <a:solidFill>
                  <a:srgbClr val="000000"/>
                </a:solidFill>
                <a:latin typeface="Modern No. 20" pitchFamily="18" charset="0"/>
                <a:ea typeface="Times New Roman" pitchFamily="18" charset="0"/>
                <a:cs typeface="Traditional Arabic" pitchFamily="2" charset="-78"/>
              </a:rPr>
              <a:t>Rhanterium</a:t>
            </a:r>
            <a:r>
              <a:rPr lang="en-ZW" b="1" i="1" dirty="0" smtClean="0">
                <a:solidFill>
                  <a:srgbClr val="000000"/>
                </a:solidFill>
                <a:latin typeface="Modern No. 20" pitchFamily="18" charset="0"/>
                <a:ea typeface="Times New Roman" pitchFamily="18" charset="0"/>
                <a:cs typeface="Traditional Arabic" pitchFamily="2" charset="-78"/>
              </a:rPr>
              <a:t> </a:t>
            </a:r>
            <a:r>
              <a:rPr lang="en-US" b="1" i="1" dirty="0" err="1" smtClean="0">
                <a:solidFill>
                  <a:srgbClr val="000000"/>
                </a:solidFill>
                <a:latin typeface="Modern No. 20" pitchFamily="18" charset="0"/>
                <a:ea typeface="Times New Roman" pitchFamily="18" charset="0"/>
                <a:cs typeface="Traditional Arabic" pitchFamily="2" charset="-78"/>
              </a:rPr>
              <a:t>epapposum</a:t>
            </a:r>
            <a:r>
              <a:rPr lang="en-US" b="1" i="1" dirty="0" smtClean="0">
                <a:solidFill>
                  <a:srgbClr val="000000"/>
                </a:solidFill>
                <a:latin typeface="Modern No. 20" pitchFamily="18" charset="0"/>
                <a:ea typeface="Times New Roman" pitchFamily="18" charset="0"/>
                <a:cs typeface="Traditional Arabic" pitchFamily="2" charset="-78"/>
              </a:rPr>
              <a:t> </a:t>
            </a:r>
            <a:endParaRPr lang="en-US" dirty="0"/>
          </a:p>
        </p:txBody>
      </p:sp>
      <p:sp>
        <p:nvSpPr>
          <p:cNvPr id="9" name="مستطيل 8"/>
          <p:cNvSpPr/>
          <p:nvPr/>
        </p:nvSpPr>
        <p:spPr>
          <a:xfrm>
            <a:off x="609600" y="6488668"/>
            <a:ext cx="2496196" cy="369332"/>
          </a:xfrm>
          <a:prstGeom prst="rect">
            <a:avLst/>
          </a:prstGeom>
        </p:spPr>
        <p:txBody>
          <a:bodyPr wrap="none">
            <a:spAutoFit/>
          </a:bodyPr>
          <a:lstStyle/>
          <a:p>
            <a:r>
              <a:rPr lang="en-US" b="1" i="1" dirty="0" err="1" smtClean="0">
                <a:solidFill>
                  <a:srgbClr val="000000"/>
                </a:solidFill>
                <a:latin typeface="Modern No. 20" pitchFamily="18" charset="0"/>
                <a:ea typeface="Times New Roman" pitchFamily="18" charset="0"/>
                <a:cs typeface="Traditional Arabic" pitchFamily="2" charset="-78"/>
              </a:rPr>
              <a:t>Haloxylon</a:t>
            </a:r>
            <a:r>
              <a:rPr lang="en-ZW" b="1" i="1" dirty="0" smtClean="0">
                <a:solidFill>
                  <a:srgbClr val="000000"/>
                </a:solidFill>
                <a:latin typeface="Modern No. 20" pitchFamily="18" charset="0"/>
                <a:ea typeface="Times New Roman" pitchFamily="18" charset="0"/>
                <a:cs typeface="Traditional Arabic" pitchFamily="2" charset="-78"/>
              </a:rPr>
              <a:t> </a:t>
            </a:r>
            <a:r>
              <a:rPr lang="en-US" b="1" i="1" dirty="0" err="1" smtClean="0">
                <a:solidFill>
                  <a:srgbClr val="000000"/>
                </a:solidFill>
                <a:latin typeface="Modern No. 20" pitchFamily="18" charset="0"/>
                <a:ea typeface="Times New Roman" pitchFamily="18" charset="0"/>
                <a:cs typeface="Traditional Arabic" pitchFamily="2" charset="-78"/>
              </a:rPr>
              <a:t>salicornicum</a:t>
            </a:r>
            <a:r>
              <a:rPr lang="en-US" b="1" i="1" dirty="0" smtClean="0">
                <a:solidFill>
                  <a:srgbClr val="000000"/>
                </a:solidFill>
                <a:latin typeface="Modern No. 20" pitchFamily="18" charset="0"/>
                <a:ea typeface="Times New Roman" pitchFamily="18" charset="0"/>
                <a:cs typeface="Traditional Arabic" pitchFamily="2" charset="-78"/>
              </a:rPr>
              <a:t> </a:t>
            </a:r>
            <a:endParaRPr lang="en-US" dirty="0"/>
          </a:p>
        </p:txBody>
      </p:sp>
      <p:pic>
        <p:nvPicPr>
          <p:cNvPr id="1026" name="Picture 2" descr="https://encrypted-tbn3.google.com/images?q=tbn:ANd9GcTWXjrAmx-hBeqW4mLE-EXTlb9Cv7Q354l7JzQ1eNnsACLWomheEdoO22Ni"/>
          <p:cNvPicPr>
            <a:picLocks noChangeAspect="1" noChangeArrowheads="1"/>
          </p:cNvPicPr>
          <p:nvPr/>
        </p:nvPicPr>
        <p:blipFill>
          <a:blip r:embed="rId5"/>
          <a:srcRect/>
          <a:stretch>
            <a:fillRect/>
          </a:stretch>
        </p:blipFill>
        <p:spPr bwMode="auto">
          <a:xfrm>
            <a:off x="1066800" y="1981200"/>
            <a:ext cx="2971800" cy="2286000"/>
          </a:xfrm>
          <a:prstGeom prst="ellipse">
            <a:avLst/>
          </a:prstGeom>
          <a:noFill/>
        </p:spPr>
      </p:pic>
      <p:sp>
        <p:nvSpPr>
          <p:cNvPr id="1028" name="AutoShape 4" descr="data:image/jpeg;base64,/9j/4AAQSkZJRgABAQAAAQABAAD/2wBDAAkGBwgHBgkIBwgKCgkLDRYPDQwMDRsUFRAWIB0iIiAdHx8kKDQsJCYxJx8fLT0tMTU3Ojo6Iys/RD84QzQ5Ojf/2wBDAQoKCg0MDRoPDxo3JR8lNzc3Nzc3Nzc3Nzc3Nzc3Nzc3Nzc3Nzc3Nzc3Nzc3Nzc3Nzc3Nzc3Nzc3Nzc3Nzc3Nzf/wAARCACDAMYDASIAAhEBAxEB/8QAGwAAAgMBAQEAAAAAAAAAAAAABQYAAwQCAQf/xAA3EAACAQQBAgQFAgQGAgMAAAABAgMABAUREiExBhNBURQiMmFxQoEVI6GxJDNSkdHwF8FicvH/xAAaAQACAwEBAAAAAAAAAAAAAAABAgADBAUG/8QAKREAAgIBBAEDBAIDAAAAAAAAAAECEQMEEiExQSJRYQUTMoEUcUKxwf/aAAwDAQACEQMRAD8AtustcWcDW8LqBKepJ1xOqEibzBJxfzinzMR+rXtXEkb5CdZI4xKFkAZd9dDv0otY4wfFkxIqEnWh0UCuJoVk2q2W5Gr4Ac1p5jW3lruRkDOq/qPfVHjfNgcO7OurqYb4j09hVcDtj7ySOMRMVJ+cDZqyWCzyNy01yWJH+o6rqWovgrM3hFHyF3O95y+dNjZ7Gi2KsIXnYScmiWQ9GOxXi29raQM1swDdthu9ar2eGxsxGjqJGA9aCaTJyc+Jkkxtvzth/IbsV66+1L9jLceaJQAAe9M+Euobyz+Au5FcNsqWNKvihp8MZI2+UDqrD1qT55IW5C4mEnKLp69Kyq91cH0JPQ7NDsdcTXsfIya3WlfjYJP8NGXPtxoSipLkNnqWjx3DhxxBPet86IABLKWAGgBXMdlkbpPMkj8pvvQK/W+SYxzSdAe9Klt6QLYcjtbV9BtHftWpcYxmVEaJY0+kFNkUux3cluqmOXTr2Ot9adPC0fxDG7u3dreBOUjSfqb2rPqoZcjioPjyOmkuTDcxWFrAttGjq7fNNezDqR7L7CsbZNfiTHbmQQq6sQTvl071V4nuZcvk59aSIDXXZ0B/aqrw29tFBLGD/kgNv3FXQSfXSK0FrjNIqqIV1o7rBf8AiEXQFvoDffdY7byniLs2ix3qsV5bxcucTMTTOVdBZzdq8OmjlILEDVc5ZGuIIoo2OuPzVinuys6iUM6r2Arg5OZ2ZY04oe5NHdxwRs8flFBpBybsAPSubTItYOFV25HvWzFTQwI4kHJj12aG3VqzzPOilgT00KifuQMY27N07lxtienTvTZDb2Fpb85vLVyuzuhHhrBXQRZnj0GG+tb7vE2lxcF8rcFEj7IH0KZRoiYtZiQT3B+H0FB7ipRPIXuAtwsVlH5jA9ddelSq3B3wQ5uLq2x91AkUoMkDt8qdQyk9ulEmyMt2yurIiEaEcZ7/AJquHHi/yUIkiVUkQuDGvHiBrVEIfDC+Y8iz+Xw6gt61llq8GKeyUqY6xzcdyPcVDJ8QXlhAB9SaLXFnDcLx18x9h2qrGrCkZjyNyUO9KVHQ0atLKJfmiu45AewJANboSjONxdiPgTvEEH8OFpBExBduTH7CgWSuri4mM0zEKB069hTP4uwmWu54pooY2jjPTjIN6oFkvD93cRKGHGQj6EYVVOM79KJ4M1pko4oBKkjM4PyhT1o1lbmPxJgvNeNlnTurDRGqXrHDS2TKGEnnk6CsvSn22xIxdkt/OQ8LKnmAjodnr+wpZZY46U3VkUXIS8DbxWxDTSBFH6T602wXEZi/k8FPvqgfjrEpbTLPZqRFINgA9BVWKwt1BgWzd/evDEV/w8OtmTfbftv0p55YYa3ESb6NGcur+KIrZycmPcj0pRuf4gJQbkudn16Udxa5a4n5vbu0e/UaopPFPkpks4bM+ce5bsB7k092gACDHSysiyhYlJ6ux2B/tTLl85ZQWMOLxPKSOPqzFdBz7n/iiUqQ4jGG2sArykamuAB0+wrJjcPZOAwk4treyd7ND7curDwL8LNIHWQsFOuR0etd3yxzxKjK3Qa3rpTcbbHwbE8iHpv0pevbu3vbkw2sRMa9A3uaD4fZGwG0Rjj183H7VpxVlJebitYmZz+pvSimGdTdLHO6CMNxYMO1GMpmrbGKIcdErzOehUUVFJW2AT83gZMWUV3VmkG2Yf2oXLjGdFMBLH1AFF/EF688okuZP071uvMFlmt0ZUgD8+zHuKjUWrREYIsb53FSjcl6kAdaOZCGOCyi8i1KlRsnVWQNewGW6eJOvYGhY8ZELLFPbKxGxyFMkooJshz981lsqIwnQKvc0FyWSkvBwPJWbvusgzLMx4r0J2d9hVthYS5rIRornjsF+PoKS5NgGDwb4bjkWW7uwWDDimx+5qUwETRxrBbKVhiAVT23Up96XAOTu0CM0SwOC8cXGtL2YvFBuZnhhT6irEboDj70QF9MFkfqEHU03YqMS4qY3I2GU8we4BryX1FZP5Da+EdTHtWJIV8xFhoYf8PeyyTg/wCompibVpoDe3s0sNlH9PXRkI+/tWHF4JbzLujBhAhJ2fUbqvx1ldlMdbkLBH00vTt6V39BgeLHcnf9mDI03wXZvxYJG8mzJWMdO9e2E881tzRQzqN9WIIoPNhY7a2s7gkmOYA7Bo3iJo7W5gSQkI/YetLm1q2XB8jLE2/gPYWJ7pGW8YLLw5Kp67/6KLwSwyY2Swn0YXBXr1Gj96UMzmMW+RWEXDwSRspjlVGIDfkUyQyPOwaSRXJUElT3P3rjavV5pQ9fn9NV7GrDhTZXdWsc1tbWt0xYQMA0ja+Zfas+Vy8Mt9bwwRrJFEQqRcdj2J9vQgUScAjZ0fcnVYZra2aUteXHw8f6nYDbfcEVRD6hOeRZJ9pcFmTTKMfSYnzkjyoshSyhcfI3HmzD30KzzZuKWb+HYd+TN/nXBOmcjuF+/Q/YVzmnwXwfwtgj3dw4KrIXK+Xv19z9qWobSJbUIvmFuXyFGACke3rXpNNqcmeF1X9nOlHayi+y2RuZJYImaONWKhQenTpRPwzjMlezjcziNR3J6VRYYqfC36T3Z5RP1Ecg2evvqjWQ8T3SusNhAvF9KCg3yPsB71rimlcmIgle4e2SMme6IlI9PSqMPBCvmR2UBmlTqzkdBS7E9/lryNGY758dDoSd61TlPOPDlilow1cyDk7A+lVvJjWRR8sZp0LuWsnZnkVfLXe3+5rJZ3VqZ4oyuwdgvrtXmSzfxTGNjxX1HqaG/FxKdRRqD6VY1aoFGrO2qEJrifm0pPqK1WeMjtbU3UsyhtbA9BQzyJZYTeyzEiM/QKx3l49ztdsI/wBI3/6qvGtqpgRfk/EVxcA2yH5d62PWsLYdzEHLbLfUK8wuPkv8oqxp0XqelNeXx81vDvQCjvWbUauOOagnyWRxyasTRZus6IqhtnSg+tfQsHa2uGsWmkA8xgDIQKSbjkrcl6MPatuAy875gQXAMkbrrR/TqrseRy5E+Bizmc8pI+X8sMdgb9KlLniOCXIZRxEnyxjVStFX5JQZu8dOmQY27ATKugCe4opHPfRujXSusbpxkCGvb/GTXeSlmSQxsqgCsaZW5sWNtMfNI6dR3rNm00cr5HU2lQXs7qODF315CCQilQfY+1IkstxcHhcWZdmO1LJ2pxy00Vt4TgLagNzIZCPyf+BS7bZcyOFjcOVGg2qXNLJjittOgxqTOrySaPHW9sNIIuoUelZrd7iUr5YMi7ALeqD1rU8b3cy+Ye/rWK+tp7GcrGzcT3IrmwlGTqXZveL08H0fD43BwR7+MgupR1BYDkP6VolMWj5CkAewAH/f2pRwvxEdqGRl5kd2PWi+AlushLO1xKPLiHLlrQB/A+1YNXgi08inu97ExScXyqCZdePfofXeq5SwXJuwkUvAg3JHy0SfcDof7Vha/hRkSZ1W5cFm03RQB/396E5iPOWuUkS2eaPzCJEulOivXXH2Pr396zYdJklPbdPwXZNQtoUvbTwtDN5Mr3FlcKoAUxuN6++iD+RWJ7axjtzc2Eay8rxDJKV4sY1Gz37dfX1rvL5y6mx/wd8trcyFf8wx6bfv06b/ABXFlai4xjxpK3Lh/L5Eeh69fxvvXR3ZNNFRb6fvaMqSn0irxRj5b42dzZ3BWacMwgfWtAdBv3P/ALo34WxVviyb5blpZHhAkR1Cgduo+++neqZGjt7q3E3FYo0AVm9G9P23W4o2z9YU+ux6/wDRWXU/UM2SG2+GX4tKnyzxxj8fmGvZEAMsgCcR0B1/eg5xUme8Rym8neKCPRfr1dNaCj2Owf2/aitzapIFLoDxPLfLQ3rW6pltkfURfykkb+aORGxrqP6dqXBrZJp34ofLp4qPBlydhjMvIkFlZxR2lttRcdi/vr3H3PegGUx1jA4W247XuQe1OVzmsJigLcW091chd8FTQH5J0P8AbdfP87mlv8sWS2+GDADhz5bI9e1eh0k/So44vb7s5s17mK4ZxIlvGxZGPULWGW1mScJxOgdbNNOKxU0pSdIuu+5HSqb1xFfv5igcW6n0rXTT5K6oqw0RsZEdH47HzGmSSZLuIRsfMLnvSr4hy0MSJBbKHXe3Ye3tVcHjSFIJP8MRKo4xiuZr9G8klLGrZpxZKVM6y9oiXRETAIDo1kiMdhexXHcgelCJctLPITL0DHbDdXGRZgOLb1963abA8cUpdlE5Ju0EYMyonmcqdMxIqUMxlvFI0vnsRo9AalamwWfdPEyWtnhppVXixZVLgdtkdaScdho89fSR290VjjG3kVd9T27/APelM2Vd73GXFvIGbmvTfqR1rHirhPDeGeR2BmZiE666+n99/vXk9N9QyQxOK/Js25MPNgHxDLGbia1VQ1vbKLdWPYle+v3pTmmijuFigjLMT9KimOKzlzVyoV3SNQdswG+X3oRlbKTC5FHkHVl2u/Wu9jlCdQk7ZldrlB/G46We1knlOnjTaoPSq8fbLmrK4KkiSI9vcUIx3iSaCK8iI5tMNKd/TVOEyz467aQP8jDTAnQIrHl0mRuexV1RYsz8sI3NylvxBbiB311o54Yubm9tprOAhxICTcEaCr6ilR3S9vAgIVZH2xXroU9YRI8b4furxh5Uch4RgjqF/wD2tMNFjlSmvkR5Hdi22PjnyF5NLkE8m3GwrEbfXrTPLlUyeGt7+zmBntj5cyudbHbZAPbpukbL4+1sra4vI+Ukkh2qsOi7oHYvcAHzYzon1YgH7HRoanSLUpOPFExzcWfYIFguAkhjRiB/mlRrf2rQIY21xQe+gNUD8Pzbx1rbKQpSJWdV/SG+nv6n+1E48m0DSvGQWiHTe+JPbX7bryufFNZHH2OvCnCy+axlA3dQooY8gJG9Cemv9q55BFUN7bCsx7/8V7kEvzZfFZO+lgVlHGMNxHLXt/zQq0yMZRIwzysASenI6Hc/apLE2vSPCXHLCzykp1Ua0Rojf4NYriROcckhCqDretgfj29awDMQXFsGtxKS78SBs8Sem65yWckwF9bILJpUmPL6dc+ncH3B10Pf7U+PTT3bUuRc09sbZvx2N8OZImWPJqXb6nNyOWz9iKE5XF4bw3drPO7Xby78tn1v8dOlXZC98H5mN5IZ0s71h88Ljy2Y/g9G/I3SWMNPkrgLA7BORAPoor0uhx5FS3Ol2n/xnIyNN9DE2Zvcq/w2PAgTt8voKG3uDu7liizkje2J/Ua0Tz23h3Hm2smWW7YfPJvrugNt4mvomZZBoHrrlXU7KS/JYmWC3IYAAdPfdAYrQLIeY1TKM0blQsqk79O9XXmMXyBPIOBI+mgqQRMvVCv8npVmPkPIKR3rq8jKzEDturMAoucxDbsNcjTVYtGa5WQTNwJB9etSjfiG2SyyDxa69/pqULQT6ikodnUBuKg7NDMuMfGpN+rLC2j5nEsB3+3T8kUUaaFoZiZA7QjR49CDWK+kUSBGAKleQ+6r3/v/AErw2HiZ3skU0WWGTw2OhgS1je4nmAX2B16lj3/albxdbTZHJPLNK2goA4j5VHsop1iyGLnVXEYV1AUsD0Pt3rHkBBIHKgksNAdK1Yc84ZLinfyYpYtyo+d4vFSo7eahOz02KuuMOZZBsFVHrTd8Hd3UJitQsTa0Xet9zivJwaKrA3SAliO7V25fUscYq3bMywvoAY7DvFYSSQRF9Dir69aas6iJZ29lP1jgCu//AMm9BW/BiNcfaQcAqqvJge+6VMndveX8spYmGKTkF99dKOLVrJilN8Jul+iucNroD+L5jBDBGF6N8zGlRr0yjgnyn7d6NeKWuDFGJkY8tsp9CK68L+FpriFb++3Dbsfk30LVvwSjKC2ico0+GZbu28ssw8rmWI11JI0Ds/bpv0FNeKyUFpFNcoFnmihjARj05ddn8bpOyV2iXctlbsBFFv16tqhrZG7jicwSCIyKFYqOoAII1/tWHVaKGeTcey/HqJRW19DjnchcXsjPfSH6inQ/Kp1vQH70RFslh4Smv4ubmcEx9dbJOu3sAN/elLEK+QxsioJJJ0Ysd+ppk8XZSK3xOMxtmwZEtwZAp3roBr+9Uy0Kjsh3b5G/kSldcC1hcy00wtWVU3KHLa+rXoftun/J26+IvCZdED39lydOPTkyjsP/ALCvksAuAGSBeJd98z6U14/OXuLdxZSq8gh1IQNqT6fuK05tFGa3Y1Ulyir7sum+Bb+GDj4p5QhLbH2rXZ39zFFdi0kUq/Yj3/el+9vnurhlDFfmJIA1ok1ZiJmt7wRuSUlPE79/Q1viqKmY5r+V7pixLMT1rUXV4wzxga960S4pxkGkgAAb5hv39a7ydo9tahpSmz/pNVzl6kkSuLKbO/SCRZSPp9BRy6mvMvbLOv8ALiUbC+9K9pCJ+KL9THQpsvhcYvEKvoV1rVOkBCrMxVmMg2Qa0+GpCmcgn4Fgh3WeKNrpj5h0D70Tw6RpdeREwBYdTRbpcBCniiP42/8AOjI3rRqUSwnh+a580vJsb6MfWpVaUg2ao72J8feNChVV0wT2BP8Aft/uaptL5JsurOdxhQinWugABGvv1quK0ezs5I5G0JNb39u39698O4+NZpbu4l5LECRv1NcyehhCMn7mx6jJLiw4LJPK8pZNBu59delXiOOGPlvoB0oYbl7WJZrlxzd/lT2Umu7u5iNvzaQcR1HWuZj0WfLPb4NH38cY2Dvj3bLRRW0j8gx5g9tU0S3JEYZPmOtnR70nwT24ee5CjkFOgD9VGMLd8rBLi53F01wfuamt07jSS64/sGLJF8jBFfRQWEk8g4SvuNB/c0OW4soLF+MRkmZTpRVtzHBcpHGsD8268ipBb8D2odkbnG21pJLazrNdb8sxje4/uw71py6aU1jwrhRVv/ZS5Qpz8t8BbEWNvLjjf5jh8o6Bz0A9v6Un+N/EF1fhExsRhsouit25fiqbi7fKRrYy5RIbYA8gCBugOPwc+cuLq3t7mZkh/wAp+JKH7k9q6mlWOC2Y/wBmSabdsvsLETILiYcH7s/Pf9K1jAX1xIrQRgwMd8ydDVFvD2Bs8aroshvrg680noiEfasmazEzGW3E2uJ0qp0FaVBxFo22uSXCSxxWqq2vqGu5oVl/EFgGlC2jGdzsknoDVdkJUi825jIPpyGqv/hFrk4ZLlRxkjG/zVl7UAWru+uZ4VCr5X396JeHWW15O8oLydCGbvWC4BEg2Pp7gjVRXQfPHrY6jrQUr6AizM2KWmQMoHEOeWhVXOJSsikEg9aO5NIruytpnAJYdD+1BTZI0gPUKO4FNJeqyII388n8PW4hbjJ9/elm7vbq7IWRmb26U3wrDNE1oNE6DDYoLah4rx/PTfDoOlF+4TNjoriOSNkU8l6gaptggv8ANrxn0iIPUd6E210Z78JGoUAdTunbDPaJaSfMTLo/SN0nwSj5tk7WaC+eFW6r6CjngXEPeZGUyKdKo2atitDfZl1jZWZn6jXUU13jR+GMHObcATlfmY+9HjolJAXxLlLjGzLa2D/R0YLUpFa8urqR5nlZmYknpUoPHEI2ZO8vLmIBVJ302DXdhdNHbiOTauO5ojZRmNwGj5DXbW9VVeQs0z7WKJSPqdwv9KEWg2zi8uY4o1aT5+XQk9SKFTyGWMkEmPfbdbbXCT3plWC7tZXReQjVzthUjxN3bRO0vFhvXBDy6/t0obfCA02YoPOI4wQ7FNfh/EXF3fQS30pYJo+WOwA60u2EV7Nd/DW8fHR0XdtAU6Y23u8XZ3AkvYHuJGAHPoAuuuvvugsULtkujyfPLHl5OLprfDmf0gCgQcZXJvc/IC3yGQkDl9iK5+BxcT8rrINcyEcn4qWFUm98M2kvLyp5n39AJA/p0pMmNZZ23wFNKNGDL4dbG9WLIRDkx2QqkbG/eizpdXFulvaSR46yA6iL6iPzWmXxnj7pEinsBMkY0pkAYj9z1rPL4mxnlnzcWhU/p0O1XwhGCpAbb7N0EtjjLE29nIsk0n1MW2d+5NBfh8fY3AnlcXMp+YrroDRFsjhY7Uy/w2JAwDcCO3+1SC+xSxh2sFPLrxRSDUv5AB2vZr6/Hnx8EPRUHoKOQ2UcSFYjx2B+9dRZDArMo+DKyH1B7Vtu7+yS2c21qxk18vJum652uhN1tmkWwcfKFnK2EM4YNHuQKSNDpuk9LGVJG5Ht7U+LcycnMoDcdBiqdOvoK3xS4eRdyYtQP1P0QGrtGmoeqViPhgG5spW8I293xAjhYKX9Ts0Iuo3tZOAbfTl+Qe1fSM4MaPAymNAtnJKOg9fmpFyTYyS6kjErK6qEC+2u39K1yvcqFTF+G6ngvFmOzpt/tRvKQCaIXMH6hv8AIrfj8N4emgBubyaOUn5tdh/SidxjsaLDycdei44Dejrl+Kbklix4Z+GivWa5A7dm9a+m2kcEeHmuOCxoUJ3rXSvndjj4BO3xwHDZ03tWrKZG7trcWNpcvcWZ6hD9QHt+KRXHsLo2eH1ks7qe+SEv5r/yyRrX3qeOL9TFHBIRzk+Zh9qmJubq6aPzQUtohy1qljPyNkspJKsh3vig36VG1HkFFGNubSIyKePffWpRjDeEVMRnyDAcx8q/+6lGxuDaJpPN+s9RWW7djKdn1FSpQIglmCbKxtRany/NXble7du5rb4IkeXHXvmMW1J02e1SpRRGGuCxy8I1CqVO9DW6WblmnmjErFg9wqMCe66HT8VKlUz6YI/khRzVxM+QmjMjBFbQVTof0oaXYyAljs96lSji/BDPsJWQBuYwexq2/AF2oHb2qVKsQQtl1X4CyQAcZZQXHvWrxEois0Efy7Gzo1KlDwVgOJiqqQeuxTBY3EsqwrI+wZDvoOtSpWfVJUWRMOUkeGJ3idlbfcGllZpZjylldzv9TE1KlW4EqBPs+oso/wDGWIXQ4mRCQffe6+RySyNk5nZyWMjEnf3qVKu/z/QiD+PdjbHZ3QSWaWLJco5GUg/pOqlSouwyHIfzbRWk+YkdzXluAtyNAD5fapUqS/EATy8skPhudomKnieopa8JRpNehpVDEaI3UqVXL8UFjDlrqcXhjEhCKOgHpUqVKYB//9k="/>
          <p:cNvSpPr>
            <a:spLocks noChangeAspect="1" noChangeArrowheads="1"/>
          </p:cNvSpPr>
          <p:nvPr/>
        </p:nvSpPr>
        <p:spPr bwMode="auto">
          <a:xfrm>
            <a:off x="63500" y="-584200"/>
            <a:ext cx="1790700" cy="11906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0" name="AutoShape 6" descr="data:image/jpeg;base64,/9j/4AAQSkZJRgABAQAAAQABAAD/2wBDAAkGBwgHBgkIBwgKCgkLDRYPDQwMDRsUFRAWIB0iIiAdHx8kKDQsJCYxJx8fLT0tMTU3Ojo6Iys/RD84QzQ5Ojf/2wBDAQoKCg0MDRoPDxo3JR8lNzc3Nzc3Nzc3Nzc3Nzc3Nzc3Nzc3Nzc3Nzc3Nzc3Nzc3Nzc3Nzc3Nzc3Nzc3Nzc3Nzf/wAARCACDAMYDASIAAhEBAxEB/8QAGwAAAgMBAQEAAAAAAAAAAAAABQYAAwQCAQf/xAA3EAACAQQBAgQFAgQGAgMAAAABAgMABAUREiExBhNBURQiMmFxQoEVI6GxJDNSkdHwF8FicvH/xAAaAQACAwEBAAAAAAAAAAAAAAABAgADBAUG/8QAKREAAgIBBAEDBAIDAAAAAAAAAAECEQMEEiExQSJRYQUTMoEUcUKxwf/aAAwDAQACEQMRAD8AtustcWcDW8LqBKepJ1xOqEibzBJxfzinzMR+rXtXEkb5CdZI4xKFkAZd9dDv0otY4wfFkxIqEnWh0UCuJoVk2q2W5Gr4Ac1p5jW3lruRkDOq/qPfVHjfNgcO7OurqYb4j09hVcDtj7ySOMRMVJ+cDZqyWCzyNy01yWJH+o6rqWovgrM3hFHyF3O95y+dNjZ7Gi2KsIXnYScmiWQ9GOxXi29raQM1swDdthu9ar2eGxsxGjqJGA9aCaTJyc+Jkkxtvzth/IbsV66+1L9jLceaJQAAe9M+Euobyz+Au5FcNsqWNKvihp8MZI2+UDqrD1qT55IW5C4mEnKLp69Kyq91cH0JPQ7NDsdcTXsfIya3WlfjYJP8NGXPtxoSipLkNnqWjx3DhxxBPet86IABLKWAGgBXMdlkbpPMkj8pvvQK/W+SYxzSdAe9Klt6QLYcjtbV9BtHftWpcYxmVEaJY0+kFNkUux3cluqmOXTr2Ot9adPC0fxDG7u3dreBOUjSfqb2rPqoZcjioPjyOmkuTDcxWFrAttGjq7fNNezDqR7L7CsbZNfiTHbmQQq6sQTvl071V4nuZcvk59aSIDXXZ0B/aqrw29tFBLGD/kgNv3FXQSfXSK0FrjNIqqIV1o7rBf8AiEXQFvoDffdY7byniLs2ix3qsV5bxcucTMTTOVdBZzdq8OmjlILEDVc5ZGuIIoo2OuPzVinuys6iUM6r2Arg5OZ2ZY04oe5NHdxwRs8flFBpBybsAPSubTItYOFV25HvWzFTQwI4kHJj12aG3VqzzPOilgT00KifuQMY27N07lxtienTvTZDb2Fpb85vLVyuzuhHhrBXQRZnj0GG+tb7vE2lxcF8rcFEj7IH0KZRoiYtZiQT3B+H0FB7ipRPIXuAtwsVlH5jA9ddelSq3B3wQ5uLq2x91AkUoMkDt8qdQyk9ulEmyMt2yurIiEaEcZ7/AJquHHi/yUIkiVUkQuDGvHiBrVEIfDC+Y8iz+Xw6gt61llq8GKeyUqY6xzcdyPcVDJ8QXlhAB9SaLXFnDcLx18x9h2qrGrCkZjyNyUO9KVHQ0atLKJfmiu45AewJANboSjONxdiPgTvEEH8OFpBExBduTH7CgWSuri4mM0zEKB069hTP4uwmWu54pooY2jjPTjIN6oFkvD93cRKGHGQj6EYVVOM79KJ4M1pko4oBKkjM4PyhT1o1lbmPxJgvNeNlnTurDRGqXrHDS2TKGEnnk6CsvSn22xIxdkt/OQ8LKnmAjodnr+wpZZY46U3VkUXIS8DbxWxDTSBFH6T602wXEZi/k8FPvqgfjrEpbTLPZqRFINgA9BVWKwt1BgWzd/evDEV/w8OtmTfbftv0p55YYa3ESb6NGcur+KIrZycmPcj0pRuf4gJQbkudn16Udxa5a4n5vbu0e/UaopPFPkpks4bM+ce5bsB7k092gACDHSysiyhYlJ6ux2B/tTLl85ZQWMOLxPKSOPqzFdBz7n/iiUqQ4jGG2sArykamuAB0+wrJjcPZOAwk4treyd7ND7curDwL8LNIHWQsFOuR0etd3yxzxKjK3Qa3rpTcbbHwbE8iHpv0pevbu3vbkw2sRMa9A3uaD4fZGwG0Rjj183H7VpxVlJebitYmZz+pvSimGdTdLHO6CMNxYMO1GMpmrbGKIcdErzOehUUVFJW2AT83gZMWUV3VmkG2Yf2oXLjGdFMBLH1AFF/EF688okuZP071uvMFlmt0ZUgD8+zHuKjUWrREYIsb53FSjcl6kAdaOZCGOCyi8i1KlRsnVWQNewGW6eJOvYGhY8ZELLFPbKxGxyFMkooJshz981lsqIwnQKvc0FyWSkvBwPJWbvusgzLMx4r0J2d9hVthYS5rIRornjsF+PoKS5NgGDwb4bjkWW7uwWDDimx+5qUwETRxrBbKVhiAVT23Up96XAOTu0CM0SwOC8cXGtL2YvFBuZnhhT6irEboDj70QF9MFkfqEHU03YqMS4qY3I2GU8we4BryX1FZP5Da+EdTHtWJIV8xFhoYf8PeyyTg/wCompibVpoDe3s0sNlH9PXRkI+/tWHF4JbzLujBhAhJ2fUbqvx1ldlMdbkLBH00vTt6V39BgeLHcnf9mDI03wXZvxYJG8mzJWMdO9e2E881tzRQzqN9WIIoPNhY7a2s7gkmOYA7Bo3iJo7W5gSQkI/YetLm1q2XB8jLE2/gPYWJ7pGW8YLLw5Kp67/6KLwSwyY2Swn0YXBXr1Gj96UMzmMW+RWEXDwSRspjlVGIDfkUyQyPOwaSRXJUElT3P3rjavV5pQ9fn9NV7GrDhTZXdWsc1tbWt0xYQMA0ja+Zfas+Vy8Mt9bwwRrJFEQqRcdj2J9vQgUScAjZ0fcnVYZra2aUteXHw8f6nYDbfcEVRD6hOeRZJ9pcFmTTKMfSYnzkjyoshSyhcfI3HmzD30KzzZuKWb+HYd+TN/nXBOmcjuF+/Q/YVzmnwXwfwtgj3dw4KrIXK+Xv19z9qWobSJbUIvmFuXyFGACke3rXpNNqcmeF1X9nOlHayi+y2RuZJYImaONWKhQenTpRPwzjMlezjcziNR3J6VRYYqfC36T3Z5RP1Ecg2evvqjWQ8T3SusNhAvF9KCg3yPsB71rimlcmIgle4e2SMme6IlI9PSqMPBCvmR2UBmlTqzkdBS7E9/lryNGY758dDoSd61TlPOPDlilow1cyDk7A+lVvJjWRR8sZp0LuWsnZnkVfLXe3+5rJZ3VqZ4oyuwdgvrtXmSzfxTGNjxX1HqaG/FxKdRRqD6VY1aoFGrO2qEJrifm0pPqK1WeMjtbU3UsyhtbA9BQzyJZYTeyzEiM/QKx3l49ztdsI/wBI3/6qvGtqpgRfk/EVxcA2yH5d62PWsLYdzEHLbLfUK8wuPkv8oqxp0XqelNeXx81vDvQCjvWbUauOOagnyWRxyasTRZus6IqhtnSg+tfQsHa2uGsWmkA8xgDIQKSbjkrcl6MPatuAy875gQXAMkbrrR/TqrseRy5E+Bizmc8pI+X8sMdgb9KlLniOCXIZRxEnyxjVStFX5JQZu8dOmQY27ATKugCe4opHPfRujXSusbpxkCGvb/GTXeSlmSQxsqgCsaZW5sWNtMfNI6dR3rNm00cr5HU2lQXs7qODF315CCQilQfY+1IkstxcHhcWZdmO1LJ2pxy00Vt4TgLagNzIZCPyf+BS7bZcyOFjcOVGg2qXNLJjittOgxqTOrySaPHW9sNIIuoUelZrd7iUr5YMi7ALeqD1rU8b3cy+Ye/rWK+tp7GcrGzcT3IrmwlGTqXZveL08H0fD43BwR7+MgupR1BYDkP6VolMWj5CkAewAH/f2pRwvxEdqGRl5kd2PWi+AlushLO1xKPLiHLlrQB/A+1YNXgi08inu97ExScXyqCZdePfofXeq5SwXJuwkUvAg3JHy0SfcDof7Vha/hRkSZ1W5cFm03RQB/396E5iPOWuUkS2eaPzCJEulOivXXH2Pr396zYdJklPbdPwXZNQtoUvbTwtDN5Mr3FlcKoAUxuN6++iD+RWJ7axjtzc2Eay8rxDJKV4sY1Gz37dfX1rvL5y6mx/wd8trcyFf8wx6bfv06b/ABXFlai4xjxpK3Lh/L5Eeh69fxvvXR3ZNNFRb6fvaMqSn0irxRj5b42dzZ3BWacMwgfWtAdBv3P/ALo34WxVviyb5blpZHhAkR1Cgduo+++neqZGjt7q3E3FYo0AVm9G9P23W4o2z9YU+ux6/wDRWXU/UM2SG2+GX4tKnyzxxj8fmGvZEAMsgCcR0B1/eg5xUme8Rym8neKCPRfr1dNaCj2Owf2/aitzapIFLoDxPLfLQ3rW6pltkfURfykkb+aORGxrqP6dqXBrZJp34ofLp4qPBlydhjMvIkFlZxR2lttRcdi/vr3H3PegGUx1jA4W247XuQe1OVzmsJigLcW091chd8FTQH5J0P8AbdfP87mlv8sWS2+GDADhz5bI9e1eh0k/So44vb7s5s17mK4ZxIlvGxZGPULWGW1mScJxOgdbNNOKxU0pSdIuu+5HSqb1xFfv5igcW6n0rXTT5K6oqw0RsZEdH47HzGmSSZLuIRsfMLnvSr4hy0MSJBbKHXe3Ye3tVcHjSFIJP8MRKo4xiuZr9G8klLGrZpxZKVM6y9oiXRETAIDo1kiMdhexXHcgelCJctLPITL0DHbDdXGRZgOLb1963abA8cUpdlE5Ju0EYMyonmcqdMxIqUMxlvFI0vnsRo9AalamwWfdPEyWtnhppVXixZVLgdtkdaScdho89fSR290VjjG3kVd9T27/APelM2Vd73GXFvIGbmvTfqR1rHirhPDeGeR2BmZiE666+n99/vXk9N9QyQxOK/Js25MPNgHxDLGbia1VQ1vbKLdWPYle+v3pTmmijuFigjLMT9KimOKzlzVyoV3SNQdswG+X3oRlbKTC5FHkHVl2u/Wu9jlCdQk7ZldrlB/G46We1knlOnjTaoPSq8fbLmrK4KkiSI9vcUIx3iSaCK8iI5tMNKd/TVOEyz467aQP8jDTAnQIrHl0mRuexV1RYsz8sI3NylvxBbiB311o54Yubm9tprOAhxICTcEaCr6ilR3S9vAgIVZH2xXroU9YRI8b4furxh5Uch4RgjqF/wD2tMNFjlSmvkR5Hdi22PjnyF5NLkE8m3GwrEbfXrTPLlUyeGt7+zmBntj5cyudbHbZAPbpukbL4+1sra4vI+Ukkh2qsOi7oHYvcAHzYzon1YgH7HRoanSLUpOPFExzcWfYIFguAkhjRiB/mlRrf2rQIY21xQe+gNUD8Pzbx1rbKQpSJWdV/SG+nv6n+1E48m0DSvGQWiHTe+JPbX7bryufFNZHH2OvCnCy+axlA3dQooY8gJG9Cemv9q55BFUN7bCsx7/8V7kEvzZfFZO+lgVlHGMNxHLXt/zQq0yMZRIwzysASenI6Hc/apLE2vSPCXHLCzykp1Ua0Rojf4NYriROcckhCqDretgfj29awDMQXFsGtxKS78SBs8Sem65yWckwF9bILJpUmPL6dc+ncH3B10Pf7U+PTT3bUuRc09sbZvx2N8OZImWPJqXb6nNyOWz9iKE5XF4bw3drPO7Xby78tn1v8dOlXZC98H5mN5IZ0s71h88Ljy2Y/g9G/I3SWMNPkrgLA7BORAPoor0uhx5FS3Ol2n/xnIyNN9DE2Zvcq/w2PAgTt8voKG3uDu7liizkje2J/Ua0Tz23h3Hm2smWW7YfPJvrugNt4mvomZZBoHrrlXU7KS/JYmWC3IYAAdPfdAYrQLIeY1TKM0blQsqk79O9XXmMXyBPIOBI+mgqQRMvVCv8npVmPkPIKR3rq8jKzEDturMAoucxDbsNcjTVYtGa5WQTNwJB9etSjfiG2SyyDxa69/pqULQT6ikodnUBuKg7NDMuMfGpN+rLC2j5nEsB3+3T8kUUaaFoZiZA7QjR49CDWK+kUSBGAKleQ+6r3/v/AErw2HiZ3skU0WWGTw2OhgS1je4nmAX2B16lj3/albxdbTZHJPLNK2goA4j5VHsop1iyGLnVXEYV1AUsD0Pt3rHkBBIHKgksNAdK1Yc84ZLinfyYpYtyo+d4vFSo7eahOz02KuuMOZZBsFVHrTd8Hd3UJitQsTa0Xet9zivJwaKrA3SAliO7V25fUscYq3bMywvoAY7DvFYSSQRF9Dir69aas6iJZ29lP1jgCu//AMm9BW/BiNcfaQcAqqvJge+6VMndveX8spYmGKTkF99dKOLVrJilN8Jul+iucNroD+L5jBDBGF6N8zGlRr0yjgnyn7d6NeKWuDFGJkY8tsp9CK68L+FpriFb++3Dbsfk30LVvwSjKC2ico0+GZbu28ssw8rmWI11JI0Ds/bpv0FNeKyUFpFNcoFnmihjARj05ddn8bpOyV2iXctlbsBFFv16tqhrZG7jicwSCIyKFYqOoAII1/tWHVaKGeTcey/HqJRW19DjnchcXsjPfSH6inQ/Kp1vQH70RFslh4Smv4ubmcEx9dbJOu3sAN/elLEK+QxsioJJJ0Ysd+ppk8XZSK3xOMxtmwZEtwZAp3roBr+9Uy0Kjsh3b5G/kSldcC1hcy00wtWVU3KHLa+rXoftun/J26+IvCZdED39lydOPTkyjsP/ALCvksAuAGSBeJd98z6U14/OXuLdxZSq8gh1IQNqT6fuK05tFGa3Y1Ulyir7sum+Bb+GDj4p5QhLbH2rXZ39zFFdi0kUq/Yj3/el+9vnurhlDFfmJIA1ok1ZiJmt7wRuSUlPE79/Q1viqKmY5r+V7pixLMT1rUXV4wzxga960S4pxkGkgAAb5hv39a7ydo9tahpSmz/pNVzl6kkSuLKbO/SCRZSPp9BRy6mvMvbLOv8ALiUbC+9K9pCJ+KL9THQpsvhcYvEKvoV1rVOkBCrMxVmMg2Qa0+GpCmcgn4Fgh3WeKNrpj5h0D70Tw6RpdeREwBYdTRbpcBCniiP42/8AOjI3rRqUSwnh+a580vJsb6MfWpVaUg2ao72J8feNChVV0wT2BP8Aft/uaptL5JsurOdxhQinWugABGvv1quK0ezs5I5G0JNb39u39698O4+NZpbu4l5LECRv1NcyehhCMn7mx6jJLiw4LJPK8pZNBu59delXiOOGPlvoB0oYbl7WJZrlxzd/lT2Umu7u5iNvzaQcR1HWuZj0WfLPb4NH38cY2Dvj3bLRRW0j8gx5g9tU0S3JEYZPmOtnR70nwT24ee5CjkFOgD9VGMLd8rBLi53F01wfuamt07jSS64/sGLJF8jBFfRQWEk8g4SvuNB/c0OW4soLF+MRkmZTpRVtzHBcpHGsD8268ipBb8D2odkbnG21pJLazrNdb8sxje4/uw71py6aU1jwrhRVv/ZS5Qpz8t8BbEWNvLjjf5jh8o6Bz0A9v6Un+N/EF1fhExsRhsouit25fiqbi7fKRrYy5RIbYA8gCBugOPwc+cuLq3t7mZkh/wAp+JKH7k9q6mlWOC2Y/wBmSabdsvsLETILiYcH7s/Pf9K1jAX1xIrQRgwMd8ydDVFvD2Bs8aroshvrg680noiEfasmazEzGW3E2uJ0qp0FaVBxFo22uSXCSxxWqq2vqGu5oVl/EFgGlC2jGdzsknoDVdkJUi825jIPpyGqv/hFrk4ZLlRxkjG/zVl7UAWru+uZ4VCr5X396JeHWW15O8oLydCGbvWC4BEg2Pp7gjVRXQfPHrY6jrQUr6AizM2KWmQMoHEOeWhVXOJSsikEg9aO5NIruytpnAJYdD+1BTZI0gPUKO4FNJeqyII388n8PW4hbjJ9/elm7vbq7IWRmb26U3wrDNE1oNE6DDYoLah4rx/PTfDoOlF+4TNjoriOSNkU8l6gaptggv8ANrxn0iIPUd6E210Z78JGoUAdTunbDPaJaSfMTLo/SN0nwSj5tk7WaC+eFW6r6CjngXEPeZGUyKdKo2atitDfZl1jZWZn6jXUU13jR+GMHObcATlfmY+9HjolJAXxLlLjGzLa2D/R0YLUpFa8urqR5nlZmYknpUoPHEI2ZO8vLmIBVJ302DXdhdNHbiOTauO5ojZRmNwGj5DXbW9VVeQs0z7WKJSPqdwv9KEWg2zi8uY4o1aT5+XQk9SKFTyGWMkEmPfbdbbXCT3plWC7tZXReQjVzthUjxN3bRO0vFhvXBDy6/t0obfCA02YoPOI4wQ7FNfh/EXF3fQS30pYJo+WOwA60u2EV7Nd/DW8fHR0XdtAU6Y23u8XZ3AkvYHuJGAHPoAuuuvvugsULtkujyfPLHl5OLprfDmf0gCgQcZXJvc/IC3yGQkDl9iK5+BxcT8rrINcyEcn4qWFUm98M2kvLyp5n39AJA/p0pMmNZZ23wFNKNGDL4dbG9WLIRDkx2QqkbG/eizpdXFulvaSR46yA6iL6iPzWmXxnj7pEinsBMkY0pkAYj9z1rPL4mxnlnzcWhU/p0O1XwhGCpAbb7N0EtjjLE29nIsk0n1MW2d+5NBfh8fY3AnlcXMp+YrroDRFsjhY7Uy/w2JAwDcCO3+1SC+xSxh2sFPLrxRSDUv5AB2vZr6/Hnx8EPRUHoKOQ2UcSFYjx2B+9dRZDArMo+DKyH1B7Vtu7+yS2c21qxk18vJum652uhN1tmkWwcfKFnK2EM4YNHuQKSNDpuk9LGVJG5Ht7U+LcycnMoDcdBiqdOvoK3xS4eRdyYtQP1P0QGrtGmoeqViPhgG5spW8I293xAjhYKX9Ts0Iuo3tZOAbfTl+Qe1fSM4MaPAymNAtnJKOg9fmpFyTYyS6kjErK6qEC+2u39K1yvcqFTF+G6ngvFmOzpt/tRvKQCaIXMH6hv8AIrfj8N4emgBubyaOUn5tdh/SidxjsaLDycdei44Dejrl+Kbklix4Z+GivWa5A7dm9a+m2kcEeHmuOCxoUJ3rXSvndjj4BO3xwHDZ03tWrKZG7trcWNpcvcWZ6hD9QHt+KRXHsLo2eH1ks7qe+SEv5r/yyRrX3qeOL9TFHBIRzk+Zh9qmJubq6aPzQUtohy1qljPyNkspJKsh3vig36VG1HkFFGNubSIyKePffWpRjDeEVMRnyDAcx8q/+6lGxuDaJpPN+s9RWW7djKdn1FSpQIglmCbKxtRany/NXble7du5rb4IkeXHXvmMW1J02e1SpRRGGuCxy8I1CqVO9DW6WblmnmjErFg9wqMCe66HT8VKlUz6YI/khRzVxM+QmjMjBFbQVTof0oaXYyAljs96lSji/BDPsJWQBuYwexq2/AF2oHb2qVKsQQtl1X4CyQAcZZQXHvWrxEois0Efy7Gzo1KlDwVgOJiqqQeuxTBY3EsqwrI+wZDvoOtSpWfVJUWRMOUkeGJ3idlbfcGllZpZjylldzv9TE1KlW4EqBPs+oso/wDGWIXQ4mRCQffe6+RySyNk5nZyWMjEnf3qVKu/z/QiD+PdjbHZ3QSWaWLJco5GUg/pOqlSouwyHIfzbRWk+YkdzXluAtyNAD5fapUqS/EATy8skPhudomKnieopa8JRpNehpVDEaI3UqVXL8UFjDlrqcXhjEhCKOgHpUqVKYB//9k="/>
          <p:cNvSpPr>
            <a:spLocks noChangeAspect="1" noChangeArrowheads="1"/>
          </p:cNvSpPr>
          <p:nvPr/>
        </p:nvSpPr>
        <p:spPr bwMode="auto">
          <a:xfrm>
            <a:off x="63500" y="-584200"/>
            <a:ext cx="1790700" cy="11906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32" name="Picture 8" descr="https://encrypted-tbn1.google.com/images?q=tbn:ANd9GcRgvIAqx5Mtg4y9eLVdAetfTuy5UmCF0M1d_h2gnl4_blohvJT2"/>
          <p:cNvPicPr>
            <a:picLocks noChangeAspect="1" noChangeArrowheads="1"/>
          </p:cNvPicPr>
          <p:nvPr/>
        </p:nvPicPr>
        <p:blipFill>
          <a:blip r:embed="rId6"/>
          <a:srcRect/>
          <a:stretch>
            <a:fillRect/>
          </a:stretch>
        </p:blipFill>
        <p:spPr bwMode="auto">
          <a:xfrm>
            <a:off x="5105400" y="2057400"/>
            <a:ext cx="2628900" cy="2124076"/>
          </a:xfrm>
          <a:prstGeom prst="ellipse">
            <a:avLst/>
          </a:prstGeom>
          <a:noFill/>
        </p:spPr>
      </p:pic>
    </p:spTree>
    <p:extLst>
      <p:ext uri="{BB962C8B-B14F-4D97-AF65-F5344CB8AC3E}">
        <p14:creationId xmlns:p14="http://schemas.microsoft.com/office/powerpoint/2010/main" val="12105373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304800" y="457200"/>
            <a:ext cx="8382000" cy="2308324"/>
          </a:xfrm>
          <a:prstGeom prst="rect">
            <a:avLst/>
          </a:prstGeom>
        </p:spPr>
        <p:txBody>
          <a:bodyPr wrap="square">
            <a:spAutoFit/>
          </a:bodyPr>
          <a:lstStyle/>
          <a:p>
            <a:pPr lvl="0" algn="justLow" rtl="1" eaLnBrk="0" fontAlgn="base" hangingPunct="0">
              <a:spcBef>
                <a:spcPct val="0"/>
              </a:spcBef>
              <a:spcAft>
                <a:spcPct val="0"/>
              </a:spcAft>
              <a:buFont typeface="Wingdings" pitchFamily="2" charset="2"/>
              <a:buChar char="q"/>
            </a:pPr>
            <a:r>
              <a:rPr lang="ar-SA" sz="2400" dirty="0" smtClean="0">
                <a:solidFill>
                  <a:srgbClr val="000000"/>
                </a:solidFill>
                <a:latin typeface="Modern No. 20" pitchFamily="18" charset="0"/>
                <a:ea typeface="Times New Roman" pitchFamily="18" charset="0"/>
                <a:cs typeface="Traditional Arabic" pitchFamily="2" charset="-78"/>
              </a:rPr>
              <a:t>وفي السباخ التي تشغل مساحات صغيرة ومتناثرة في المنخفضات التي تنتهي إليها مياه الأودية, أو تلك توجد بين الكثبان الرملية العالية والتي تتبخر مياهها تاركة الأملاح الذائبة مما يجعل تربتها غنية بالأملاح ينمو أنواع السُّوَّاد </a:t>
            </a:r>
            <a:r>
              <a:rPr lang="en-US" sz="2000" b="1" i="1" dirty="0" err="1" smtClean="0">
                <a:solidFill>
                  <a:srgbClr val="000000"/>
                </a:solidFill>
                <a:latin typeface="Modern No. 20" pitchFamily="18" charset="0"/>
                <a:ea typeface="Times New Roman" pitchFamily="18" charset="0"/>
                <a:cs typeface="Traditional Arabic" pitchFamily="2" charset="-78"/>
              </a:rPr>
              <a:t>Suaeda vermiculata</a:t>
            </a:r>
            <a:r>
              <a:rPr lang="ar-SA" sz="2000" b="1" i="1" dirty="0" err="1" smtClean="0">
                <a:solidFill>
                  <a:srgbClr val="000000"/>
                </a:solidFill>
                <a:latin typeface="Modern No. 20" pitchFamily="18" charset="0"/>
                <a:ea typeface="Times New Roman" pitchFamily="18" charset="0"/>
                <a:cs typeface="Traditional Arabic" pitchFamily="2" charset="-78"/>
              </a:rPr>
              <a:t>  </a:t>
            </a:r>
            <a:r>
              <a:rPr lang="ar-SA" sz="2400" dirty="0" smtClean="0">
                <a:solidFill>
                  <a:srgbClr val="000000"/>
                </a:solidFill>
                <a:latin typeface="Modern No. 20" pitchFamily="18" charset="0"/>
                <a:ea typeface="Times New Roman" pitchFamily="18" charset="0"/>
                <a:cs typeface="Traditional Arabic" pitchFamily="2" charset="-78"/>
              </a:rPr>
              <a:t>والهرم </a:t>
            </a:r>
            <a:r>
              <a:rPr lang="en-US" sz="2000" b="1" i="1" dirty="0" err="1" smtClean="0">
                <a:solidFill>
                  <a:srgbClr val="000000"/>
                </a:solidFill>
                <a:latin typeface="Modern No. 20" pitchFamily="18" charset="0"/>
                <a:ea typeface="Times New Roman" pitchFamily="18" charset="0"/>
                <a:cs typeface="Traditional Arabic" pitchFamily="2" charset="-78"/>
              </a:rPr>
              <a:t>Zygophyllum coccineum</a:t>
            </a:r>
            <a:r>
              <a:rPr lang="ar-SA" sz="2000" b="1" i="1" dirty="0" err="1" smtClean="0">
                <a:solidFill>
                  <a:srgbClr val="000000"/>
                </a:solidFill>
                <a:latin typeface="Modern No. 20" pitchFamily="18" charset="0"/>
                <a:ea typeface="Times New Roman" pitchFamily="18" charset="0"/>
                <a:cs typeface="Traditional Arabic" pitchFamily="2" charset="-78"/>
              </a:rPr>
              <a:t> و</a:t>
            </a:r>
            <a:r>
              <a:rPr lang="ar-SA" sz="2400" dirty="0" err="1" smtClean="0">
                <a:solidFill>
                  <a:srgbClr val="000000"/>
                </a:solidFill>
                <a:latin typeface="Modern No. 20" pitchFamily="18" charset="0"/>
                <a:ea typeface="Times New Roman" pitchFamily="18" charset="0"/>
                <a:cs typeface="Traditional Arabic" pitchFamily="2" charset="-78"/>
              </a:rPr>
              <a:t>الرمث</a:t>
            </a:r>
            <a:r>
              <a:rPr lang="ar-SA" sz="2400" dirty="0" smtClean="0">
                <a:solidFill>
                  <a:srgbClr val="000000"/>
                </a:solidFill>
                <a:latin typeface="Modern No. 20" pitchFamily="18" charset="0"/>
                <a:ea typeface="Times New Roman" pitchFamily="18" charset="0"/>
                <a:cs typeface="Traditional Arabic" pitchFamily="2" charset="-78"/>
              </a:rPr>
              <a:t> </a:t>
            </a:r>
            <a:r>
              <a:rPr lang="en-US" sz="2000" b="1" i="1" dirty="0" err="1" smtClean="0">
                <a:solidFill>
                  <a:srgbClr val="000000"/>
                </a:solidFill>
                <a:latin typeface="Modern No. 20" pitchFamily="18" charset="0"/>
                <a:ea typeface="Times New Roman" pitchFamily="18" charset="0"/>
                <a:cs typeface="Traditional Arabic" pitchFamily="2" charset="-78"/>
              </a:rPr>
              <a:t>Haloxylon</a:t>
            </a:r>
            <a:r>
              <a:rPr lang="en-ZW" sz="2000" b="1" i="1" dirty="0" err="1" smtClean="0">
                <a:solidFill>
                  <a:srgbClr val="000000"/>
                </a:solidFill>
                <a:latin typeface="Modern No. 20" pitchFamily="18" charset="0"/>
                <a:ea typeface="Times New Roman" pitchFamily="18" charset="0"/>
                <a:cs typeface="Traditional Arabic" pitchFamily="2" charset="-78"/>
              </a:rPr>
              <a:t> </a:t>
            </a:r>
            <a:r>
              <a:rPr lang="en-US" sz="2000" b="1" i="1" dirty="0" err="1" smtClean="0">
                <a:solidFill>
                  <a:srgbClr val="000000"/>
                </a:solidFill>
                <a:latin typeface="Modern No. 20" pitchFamily="18" charset="0"/>
                <a:ea typeface="Times New Roman" pitchFamily="18" charset="0"/>
                <a:cs typeface="Traditional Arabic" pitchFamily="2" charset="-78"/>
              </a:rPr>
              <a:t>salicornicum</a:t>
            </a:r>
            <a:r>
              <a:rPr lang="ar-SA" sz="2000" b="1" i="1" dirty="0" err="1" smtClean="0">
                <a:solidFill>
                  <a:srgbClr val="000000"/>
                </a:solidFill>
                <a:latin typeface="Modern No. 20" pitchFamily="18" charset="0"/>
                <a:ea typeface="Times New Roman" pitchFamily="18" charset="0"/>
                <a:cs typeface="Traditional Arabic" pitchFamily="2" charset="-78"/>
              </a:rPr>
              <a:t> </a:t>
            </a:r>
            <a:r>
              <a:rPr lang="ar-SA" sz="2400" dirty="0" smtClean="0">
                <a:solidFill>
                  <a:srgbClr val="000000"/>
                </a:solidFill>
                <a:latin typeface="Modern No. 20" pitchFamily="18" charset="0"/>
                <a:ea typeface="Times New Roman" pitchFamily="18" charset="0"/>
                <a:cs typeface="Traditional Arabic" pitchFamily="2" charset="-78"/>
              </a:rPr>
              <a:t>وتختلف كثافة هذه النباتات وتوزيعها المحلي تبعاً لدرجة تحملها لملوحة التربة حيث يلاحظ أحياناً أن وسط السباخ يكون خالياً من أي غطاء نباتي, ثم تتدرج النباتات بعد ذلك تبعاً لدرجة تحملها للملوحة والتي تتدرج غالباً من وسط السبخة نحو حوافها الخارجية.</a:t>
            </a:r>
          </a:p>
        </p:txBody>
      </p:sp>
      <p:pic>
        <p:nvPicPr>
          <p:cNvPr id="49154" name="Picture 2" descr="https://encrypted-tbn2.google.com/images?q=tbn:ANd9GcSneYz-8eFdFR8mSEcmDXiHTAfw5G4M27xuie4LbMWsQPtS49a65Q"/>
          <p:cNvPicPr>
            <a:picLocks noChangeAspect="1" noChangeArrowheads="1"/>
          </p:cNvPicPr>
          <p:nvPr/>
        </p:nvPicPr>
        <p:blipFill>
          <a:blip r:embed="rId2"/>
          <a:srcRect/>
          <a:stretch>
            <a:fillRect/>
          </a:stretch>
        </p:blipFill>
        <p:spPr bwMode="auto">
          <a:xfrm>
            <a:off x="6248400" y="3048000"/>
            <a:ext cx="2438400" cy="3429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مستطيل 5"/>
          <p:cNvSpPr/>
          <p:nvPr/>
        </p:nvSpPr>
        <p:spPr>
          <a:xfrm>
            <a:off x="6324600" y="6488668"/>
            <a:ext cx="2068195" cy="369332"/>
          </a:xfrm>
          <a:prstGeom prst="rect">
            <a:avLst/>
          </a:prstGeom>
        </p:spPr>
        <p:txBody>
          <a:bodyPr wrap="none">
            <a:spAutoFit/>
          </a:bodyPr>
          <a:lstStyle/>
          <a:p>
            <a:r>
              <a:rPr lang="en-US" b="1" i="1" dirty="0" err="1" smtClean="0">
                <a:solidFill>
                  <a:srgbClr val="000000"/>
                </a:solidFill>
                <a:latin typeface="Modern No. 20" pitchFamily="18" charset="0"/>
                <a:ea typeface="Times New Roman" pitchFamily="18" charset="0"/>
                <a:cs typeface="Traditional Arabic" pitchFamily="2" charset="-78"/>
              </a:rPr>
              <a:t>Suaeda</a:t>
            </a:r>
            <a:r>
              <a:rPr lang="en-US" b="1" i="1" dirty="0" smtClean="0">
                <a:solidFill>
                  <a:srgbClr val="000000"/>
                </a:solidFill>
                <a:latin typeface="Modern No. 20" pitchFamily="18" charset="0"/>
                <a:ea typeface="Times New Roman" pitchFamily="18" charset="0"/>
                <a:cs typeface="Traditional Arabic" pitchFamily="2" charset="-78"/>
              </a:rPr>
              <a:t> </a:t>
            </a:r>
            <a:r>
              <a:rPr lang="en-US" b="1" i="1" dirty="0" err="1" smtClean="0">
                <a:solidFill>
                  <a:srgbClr val="000000"/>
                </a:solidFill>
                <a:latin typeface="Modern No. 20" pitchFamily="18" charset="0"/>
                <a:ea typeface="Times New Roman" pitchFamily="18" charset="0"/>
                <a:cs typeface="Traditional Arabic" pitchFamily="2" charset="-78"/>
              </a:rPr>
              <a:t>vermiculata</a:t>
            </a:r>
            <a:r>
              <a:rPr lang="ar-SA" b="1" i="1" dirty="0" smtClean="0">
                <a:solidFill>
                  <a:srgbClr val="000000"/>
                </a:solidFill>
                <a:latin typeface="Modern No. 20" pitchFamily="18" charset="0"/>
                <a:ea typeface="Times New Roman" pitchFamily="18" charset="0"/>
                <a:cs typeface="Traditional Arabic" pitchFamily="2" charset="-78"/>
              </a:rPr>
              <a:t> </a:t>
            </a:r>
            <a:endParaRPr lang="en-US" dirty="0"/>
          </a:p>
        </p:txBody>
      </p:sp>
      <p:pic>
        <p:nvPicPr>
          <p:cNvPr id="49156" name="Picture 4" descr="https://encrypted-tbn0.google.com/images?q=tbn:ANd9GcRSHitvFNEFigPJJpFC3_gwfVJSItkAYiHYUUjQVAzmB1T5vu9ePw"/>
          <p:cNvPicPr>
            <a:picLocks noChangeAspect="1" noChangeArrowheads="1"/>
          </p:cNvPicPr>
          <p:nvPr/>
        </p:nvPicPr>
        <p:blipFill>
          <a:blip r:embed="rId3"/>
          <a:srcRect/>
          <a:stretch>
            <a:fillRect/>
          </a:stretch>
        </p:blipFill>
        <p:spPr bwMode="auto">
          <a:xfrm>
            <a:off x="3657600" y="3048000"/>
            <a:ext cx="2438400" cy="3352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مستطيل 7"/>
          <p:cNvSpPr/>
          <p:nvPr/>
        </p:nvSpPr>
        <p:spPr>
          <a:xfrm>
            <a:off x="3505200" y="6488668"/>
            <a:ext cx="2491388" cy="369332"/>
          </a:xfrm>
          <a:prstGeom prst="rect">
            <a:avLst/>
          </a:prstGeom>
        </p:spPr>
        <p:txBody>
          <a:bodyPr wrap="none">
            <a:spAutoFit/>
          </a:bodyPr>
          <a:lstStyle/>
          <a:p>
            <a:r>
              <a:rPr lang="en-US" b="1" i="1" dirty="0" err="1" smtClean="0">
                <a:solidFill>
                  <a:srgbClr val="000000"/>
                </a:solidFill>
                <a:latin typeface="Modern No. 20" pitchFamily="18" charset="0"/>
                <a:ea typeface="Times New Roman" pitchFamily="18" charset="0"/>
                <a:cs typeface="Traditional Arabic" pitchFamily="2" charset="-78"/>
              </a:rPr>
              <a:t>Zygophyllum</a:t>
            </a:r>
            <a:r>
              <a:rPr lang="en-US" b="1" i="1" dirty="0" smtClean="0">
                <a:solidFill>
                  <a:srgbClr val="000000"/>
                </a:solidFill>
                <a:latin typeface="Modern No. 20" pitchFamily="18" charset="0"/>
                <a:ea typeface="Times New Roman" pitchFamily="18" charset="0"/>
                <a:cs typeface="Traditional Arabic" pitchFamily="2" charset="-78"/>
              </a:rPr>
              <a:t> </a:t>
            </a:r>
            <a:r>
              <a:rPr lang="en-US" b="1" i="1" dirty="0" err="1" smtClean="0">
                <a:solidFill>
                  <a:srgbClr val="000000"/>
                </a:solidFill>
                <a:latin typeface="Modern No. 20" pitchFamily="18" charset="0"/>
                <a:ea typeface="Times New Roman" pitchFamily="18" charset="0"/>
                <a:cs typeface="Traditional Arabic" pitchFamily="2" charset="-78"/>
              </a:rPr>
              <a:t>coccineum</a:t>
            </a:r>
            <a:r>
              <a:rPr lang="ar-SA" b="1" i="1" dirty="0" smtClean="0">
                <a:solidFill>
                  <a:srgbClr val="000000"/>
                </a:solidFill>
                <a:latin typeface="Modern No. 20" pitchFamily="18" charset="0"/>
                <a:ea typeface="Times New Roman" pitchFamily="18" charset="0"/>
                <a:cs typeface="Traditional Arabic" pitchFamily="2" charset="-78"/>
              </a:rPr>
              <a:t> </a:t>
            </a:r>
            <a:endParaRPr lang="en-US" dirty="0"/>
          </a:p>
        </p:txBody>
      </p:sp>
      <p:pic>
        <p:nvPicPr>
          <p:cNvPr id="49158" name="Picture 6" descr="https://encrypted-tbn0.google.com/images?q=tbn:ANd9GcTI1PZB0egpxieLhQ3xIOlTkJ08yja1xXz8ctqg4mcftVb8yVArRA"/>
          <p:cNvPicPr>
            <a:picLocks noChangeAspect="1" noChangeArrowheads="1"/>
          </p:cNvPicPr>
          <p:nvPr/>
        </p:nvPicPr>
        <p:blipFill>
          <a:blip r:embed="rId4"/>
          <a:srcRect/>
          <a:stretch>
            <a:fillRect/>
          </a:stretch>
        </p:blipFill>
        <p:spPr bwMode="auto">
          <a:xfrm>
            <a:off x="152400" y="3048000"/>
            <a:ext cx="3276600" cy="3505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مستطيل 9"/>
          <p:cNvSpPr/>
          <p:nvPr/>
        </p:nvSpPr>
        <p:spPr>
          <a:xfrm>
            <a:off x="457200" y="6488668"/>
            <a:ext cx="2438488" cy="369332"/>
          </a:xfrm>
          <a:prstGeom prst="rect">
            <a:avLst/>
          </a:prstGeom>
        </p:spPr>
        <p:txBody>
          <a:bodyPr wrap="none">
            <a:spAutoFit/>
          </a:bodyPr>
          <a:lstStyle/>
          <a:p>
            <a:r>
              <a:rPr lang="en-US" b="1" i="1" dirty="0" err="1" smtClean="0">
                <a:solidFill>
                  <a:srgbClr val="000000"/>
                </a:solidFill>
                <a:latin typeface="Modern No. 20" pitchFamily="18" charset="0"/>
                <a:ea typeface="Times New Roman" pitchFamily="18" charset="0"/>
                <a:cs typeface="Traditional Arabic" pitchFamily="2" charset="-78"/>
              </a:rPr>
              <a:t>Haloxylon</a:t>
            </a:r>
            <a:r>
              <a:rPr lang="en-ZW" b="1" i="1" dirty="0" smtClean="0">
                <a:solidFill>
                  <a:srgbClr val="000000"/>
                </a:solidFill>
                <a:latin typeface="Modern No. 20" pitchFamily="18" charset="0"/>
                <a:ea typeface="Times New Roman" pitchFamily="18" charset="0"/>
                <a:cs typeface="Traditional Arabic" pitchFamily="2" charset="-78"/>
              </a:rPr>
              <a:t> </a:t>
            </a:r>
            <a:r>
              <a:rPr lang="en-US" b="1" i="1" dirty="0" err="1" smtClean="0">
                <a:solidFill>
                  <a:srgbClr val="000000"/>
                </a:solidFill>
                <a:latin typeface="Modern No. 20" pitchFamily="18" charset="0"/>
                <a:ea typeface="Times New Roman" pitchFamily="18" charset="0"/>
                <a:cs typeface="Traditional Arabic" pitchFamily="2" charset="-78"/>
              </a:rPr>
              <a:t>salicornicum</a:t>
            </a:r>
            <a:endParaRPr lang="en-US" dirty="0"/>
          </a:p>
        </p:txBody>
      </p:sp>
    </p:spTree>
    <p:extLst>
      <p:ext uri="{BB962C8B-B14F-4D97-AF65-F5344CB8AC3E}">
        <p14:creationId xmlns:p14="http://schemas.microsoft.com/office/powerpoint/2010/main" val="3128995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1"/>
          <p:cNvSpPr>
            <a:spLocks noChangeArrowheads="1"/>
          </p:cNvSpPr>
          <p:nvPr/>
        </p:nvSpPr>
        <p:spPr bwMode="auto">
          <a:xfrm>
            <a:off x="3733800" y="228600"/>
            <a:ext cx="487680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 typeface="Wingdings" pitchFamily="2" charset="2"/>
              <a:buChar char="v"/>
              <a:tabLst/>
            </a:pPr>
            <a:r>
              <a:rPr lang="ar-SA" sz="2800" b="1" dirty="0" smtClean="0">
                <a:solidFill>
                  <a:srgbClr val="00B050"/>
                </a:solidFill>
                <a:latin typeface="Modern No. 20" pitchFamily="18" charset="0"/>
                <a:ea typeface="Times New Roman" pitchFamily="18" charset="0"/>
                <a:cs typeface="Traditional Arabic" pitchFamily="2" charset="-78"/>
              </a:rPr>
              <a:t>أثر التربة في انتشار الحيوانات وتوزيعها :</a:t>
            </a:r>
          </a:p>
        </p:txBody>
      </p:sp>
      <p:sp>
        <p:nvSpPr>
          <p:cNvPr id="5" name="مستطيل 4"/>
          <p:cNvSpPr/>
          <p:nvPr/>
        </p:nvSpPr>
        <p:spPr>
          <a:xfrm>
            <a:off x="228600" y="762000"/>
            <a:ext cx="8382000" cy="830997"/>
          </a:xfrm>
          <a:prstGeom prst="rect">
            <a:avLst/>
          </a:prstGeom>
        </p:spPr>
        <p:txBody>
          <a:bodyPr wrap="square">
            <a:spAutoFit/>
          </a:bodyPr>
          <a:lstStyle/>
          <a:p>
            <a:pPr algn="justLow" rtl="1" fontAlgn="base">
              <a:spcBef>
                <a:spcPct val="0"/>
              </a:spcBef>
              <a:spcAft>
                <a:spcPct val="0"/>
              </a:spcAft>
            </a:pPr>
            <a:r>
              <a:rPr lang="ar-SA" sz="2400" dirty="0" smtClean="0">
                <a:solidFill>
                  <a:srgbClr val="000000"/>
                </a:solidFill>
                <a:latin typeface="Modern No. 20" pitchFamily="18" charset="0"/>
                <a:ea typeface="Times New Roman" pitchFamily="18" charset="0"/>
                <a:cs typeface="Traditional Arabic" pitchFamily="2" charset="-78"/>
              </a:rPr>
              <a:t>تؤثر التربة تأثيراً مباشرا وغير مباشر في حياة الحيوانات الأرضية وانتشارها وتوزيعها. وتتمثل أهمية التربة للحيوانات فيما يلي:</a:t>
            </a:r>
            <a:endParaRPr lang="en-US" sz="2400" dirty="0" smtClean="0">
              <a:solidFill>
                <a:srgbClr val="000000"/>
              </a:solidFill>
              <a:latin typeface="Modern No. 20" pitchFamily="18" charset="0"/>
              <a:ea typeface="Times New Roman" pitchFamily="18" charset="0"/>
              <a:cs typeface="Traditional Arabic" pitchFamily="2" charset="-78"/>
            </a:endParaRPr>
          </a:p>
        </p:txBody>
      </p:sp>
      <p:sp>
        <p:nvSpPr>
          <p:cNvPr id="48130" name="Rectangle 2"/>
          <p:cNvSpPr>
            <a:spLocks noChangeArrowheads="1"/>
          </p:cNvSpPr>
          <p:nvPr/>
        </p:nvSpPr>
        <p:spPr bwMode="auto">
          <a:xfrm>
            <a:off x="152400" y="1524000"/>
            <a:ext cx="8686800"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lang="ar-SA" sz="2000" b="1" dirty="0" smtClean="0">
                <a:solidFill>
                  <a:srgbClr val="000000"/>
                </a:solidFill>
                <a:latin typeface="Modern No. 20" pitchFamily="18" charset="0"/>
                <a:ea typeface="Times New Roman" pitchFamily="18" charset="0"/>
                <a:cs typeface="Traditional Arabic" pitchFamily="2" charset="-78"/>
              </a:rPr>
              <a:t>1-يعيش في التربة أعداد هائلة من الحيوانات ونحوها من الكائنات الحية بصفة دائمة.</a:t>
            </a:r>
            <a:endParaRPr lang="en-US" sz="2000" b="1" dirty="0" smtClean="0">
              <a:solidFill>
                <a:srgbClr val="000000"/>
              </a:solidFill>
              <a:latin typeface="Modern No. 20" pitchFamily="18" charset="0"/>
              <a:ea typeface="Times New Roman" pitchFamily="18" charset="0"/>
              <a:cs typeface="Traditional Arabic" pitchFamily="2" charset="-78"/>
            </a:endParaRPr>
          </a:p>
          <a:p>
            <a:pPr marL="0" marR="0" lvl="0" indent="0" algn="justLow" defTabSz="914400" rtl="1" eaLnBrk="0" fontAlgn="base" latinLnBrk="0" hangingPunct="0">
              <a:lnSpc>
                <a:spcPct val="100000"/>
              </a:lnSpc>
              <a:spcBef>
                <a:spcPct val="0"/>
              </a:spcBef>
              <a:spcAft>
                <a:spcPct val="0"/>
              </a:spcAft>
              <a:buClrTx/>
              <a:buSzTx/>
              <a:buFontTx/>
              <a:buNone/>
              <a:tabLst/>
            </a:pPr>
            <a:r>
              <a:rPr lang="ar-SA" sz="2000" b="1" dirty="0" smtClean="0">
                <a:solidFill>
                  <a:srgbClr val="000000"/>
                </a:solidFill>
                <a:latin typeface="Modern No. 20" pitchFamily="18" charset="0"/>
                <a:ea typeface="Times New Roman" pitchFamily="18" charset="0"/>
                <a:cs typeface="Traditional Arabic" pitchFamily="2" charset="-78"/>
              </a:rPr>
              <a:t>وهي تتراوح بين كائنات ميكروسكوبية (</a:t>
            </a:r>
            <a:r>
              <a:rPr lang="ar-SA" sz="2000" b="1" dirty="0" err="1" smtClean="0">
                <a:solidFill>
                  <a:srgbClr val="000000"/>
                </a:solidFill>
                <a:latin typeface="Modern No. 20" pitchFamily="18" charset="0"/>
                <a:ea typeface="Times New Roman" pitchFamily="18" charset="0"/>
                <a:cs typeface="Traditional Arabic" pitchFamily="2" charset="-78"/>
              </a:rPr>
              <a:t>مجهرية</a:t>
            </a:r>
            <a:r>
              <a:rPr lang="ar-SA" sz="2000" b="1" dirty="0" smtClean="0">
                <a:solidFill>
                  <a:srgbClr val="000000"/>
                </a:solidFill>
                <a:latin typeface="Modern No. 20" pitchFamily="18" charset="0"/>
                <a:ea typeface="Times New Roman" pitchFamily="18" charset="0"/>
                <a:cs typeface="Traditional Arabic" pitchFamily="2" charset="-78"/>
              </a:rPr>
              <a:t>) وحيوانات كبيرة نسبياً, ويتوقف وجود معظم هذه الحيوانات على الظروف البيئية المناسبة, فهي تكاد تنعدم في الترب الصحراوية الجافة, بينما تكثر في الترب الرطبة. وتشمل هذه الحيوانات </a:t>
            </a:r>
            <a:r>
              <a:rPr lang="ar-SA" sz="2000" b="1" dirty="0" err="1" smtClean="0">
                <a:solidFill>
                  <a:srgbClr val="000000"/>
                </a:solidFill>
                <a:latin typeface="Modern No. 20" pitchFamily="18" charset="0"/>
                <a:ea typeface="Times New Roman" pitchFamily="18" charset="0"/>
                <a:cs typeface="Traditional Arabic" pitchFamily="2" charset="-78"/>
              </a:rPr>
              <a:t>مايلي</a:t>
            </a:r>
            <a:r>
              <a:rPr lang="ar-SA" sz="2000" b="1" dirty="0" smtClean="0">
                <a:solidFill>
                  <a:srgbClr val="000000"/>
                </a:solidFill>
                <a:latin typeface="Modern No. 20" pitchFamily="18" charset="0"/>
                <a:ea typeface="Times New Roman" pitchFamily="18" charset="0"/>
                <a:cs typeface="Traditional Arabic" pitchFamily="2" charset="-78"/>
              </a:rPr>
              <a:t>:</a:t>
            </a:r>
          </a:p>
        </p:txBody>
      </p:sp>
      <p:pic>
        <p:nvPicPr>
          <p:cNvPr id="8" name="Picture 1"/>
          <p:cNvPicPr>
            <a:picLocks noChangeAspect="1" noChangeArrowheads="1"/>
          </p:cNvPicPr>
          <p:nvPr/>
        </p:nvPicPr>
        <p:blipFill>
          <a:blip r:embed="rId2"/>
          <a:srcRect/>
          <a:stretch>
            <a:fillRect/>
          </a:stretch>
        </p:blipFill>
        <p:spPr bwMode="auto">
          <a:xfrm>
            <a:off x="2667000" y="3124200"/>
            <a:ext cx="3505200" cy="3429000"/>
          </a:xfrm>
          <a:prstGeom prst="rect">
            <a:avLst/>
          </a:prstGeom>
          <a:noFill/>
          <a:ln w="9525">
            <a:noFill/>
            <a:miter lim="800000"/>
            <a:headEnd/>
            <a:tailEnd/>
          </a:ln>
          <a:effectLst/>
        </p:spPr>
      </p:pic>
      <p:sp>
        <p:nvSpPr>
          <p:cNvPr id="9" name="مربع نص 8"/>
          <p:cNvSpPr txBox="1"/>
          <p:nvPr/>
        </p:nvSpPr>
        <p:spPr>
          <a:xfrm>
            <a:off x="6248400" y="3048000"/>
            <a:ext cx="2438400" cy="1754326"/>
          </a:xfrm>
          <a:prstGeom prst="rect">
            <a:avLst/>
          </a:prstGeo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rtlCol="0">
            <a:spAutoFit/>
          </a:bodyPr>
          <a:lstStyle/>
          <a:p>
            <a:pPr algn="ctr" rtl="1"/>
            <a:r>
              <a:rPr lang="ar-SA" sz="1600" b="1" dirty="0" smtClean="0"/>
              <a:t>حيوانات متوسطة </a:t>
            </a:r>
            <a:r>
              <a:rPr lang="en-ZW" sz="1400" b="1" dirty="0" smtClean="0"/>
              <a:t>Mesofauna</a:t>
            </a:r>
            <a:endParaRPr lang="ar-SA" sz="1400" b="1" dirty="0" smtClean="0"/>
          </a:p>
          <a:p>
            <a:pPr algn="ctr" rtl="1"/>
            <a:endParaRPr lang="ar-SA" sz="1600" b="1" dirty="0" smtClean="0"/>
          </a:p>
          <a:p>
            <a:pPr algn="ctr" rtl="1"/>
            <a:r>
              <a:rPr lang="ar-SA" sz="1600" b="1" dirty="0" smtClean="0"/>
              <a:t>وهي التي يتراوح طول جسمها بين أقل من 2 إلى 100مايكروميتر مثل بطيئات المشية, والبراغيث ونحوها.</a:t>
            </a:r>
            <a:endParaRPr lang="en-US" sz="1600" b="1" dirty="0" smtClean="0"/>
          </a:p>
          <a:p>
            <a:pPr algn="ctr" rtl="1"/>
            <a:endParaRPr lang="en-US" sz="1200" b="1" dirty="0"/>
          </a:p>
        </p:txBody>
      </p:sp>
      <p:sp>
        <p:nvSpPr>
          <p:cNvPr id="10" name="مستطيل 9"/>
          <p:cNvSpPr/>
          <p:nvPr/>
        </p:nvSpPr>
        <p:spPr>
          <a:xfrm>
            <a:off x="6248400" y="5458361"/>
            <a:ext cx="2438400" cy="1323439"/>
          </a:xfrm>
          <a:prstGeom prst="rect">
            <a:avLst/>
          </a:prstGeo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a:spAutoFit/>
          </a:bodyPr>
          <a:lstStyle/>
          <a:p>
            <a:pPr algn="r" rtl="1"/>
            <a:r>
              <a:rPr lang="ar-SA" sz="1600" b="1" dirty="0" smtClean="0">
                <a:solidFill>
                  <a:schemeClr val="dk1"/>
                </a:solidFill>
              </a:rPr>
              <a:t>حيوانات دقيقة </a:t>
            </a:r>
            <a:r>
              <a:rPr lang="en-ZW" sz="1400" b="1" dirty="0" err="1" smtClean="0">
                <a:solidFill>
                  <a:schemeClr val="dk1"/>
                </a:solidFill>
              </a:rPr>
              <a:t>Microfauna</a:t>
            </a:r>
            <a:endParaRPr lang="ar-SA" sz="1400" b="1" dirty="0" smtClean="0">
              <a:solidFill>
                <a:schemeClr val="dk1"/>
              </a:solidFill>
            </a:endParaRPr>
          </a:p>
          <a:p>
            <a:pPr algn="r" rtl="1"/>
            <a:endParaRPr lang="ar-SA" sz="1600" b="1" dirty="0" smtClean="0">
              <a:solidFill>
                <a:schemeClr val="dk1"/>
              </a:solidFill>
            </a:endParaRPr>
          </a:p>
          <a:p>
            <a:pPr algn="ctr" rtl="1"/>
            <a:r>
              <a:rPr lang="ar-SA" sz="1600" b="1" dirty="0" smtClean="0">
                <a:solidFill>
                  <a:schemeClr val="dk1"/>
                </a:solidFill>
              </a:rPr>
              <a:t>وهي التي يتراوح طول جسمها بين 1 إلى أقل من 100 </a:t>
            </a:r>
            <a:r>
              <a:rPr lang="ar-SA" sz="1600" b="1" dirty="0" err="1" smtClean="0">
                <a:solidFill>
                  <a:schemeClr val="dk1"/>
                </a:solidFill>
              </a:rPr>
              <a:t>مايكروميتر</a:t>
            </a:r>
            <a:r>
              <a:rPr lang="ar-SA" sz="1600" b="1" dirty="0" smtClean="0">
                <a:solidFill>
                  <a:schemeClr val="dk1"/>
                </a:solidFill>
              </a:rPr>
              <a:t> مثل: الديدان المستديرة ونحوها.</a:t>
            </a:r>
            <a:endParaRPr lang="en-US" sz="1600" b="1" dirty="0" smtClean="0">
              <a:solidFill>
                <a:schemeClr val="dk1"/>
              </a:solidFill>
            </a:endParaRPr>
          </a:p>
        </p:txBody>
      </p:sp>
      <p:sp>
        <p:nvSpPr>
          <p:cNvPr id="48132" name="Rectangle 4"/>
          <p:cNvSpPr>
            <a:spLocks noChangeArrowheads="1"/>
          </p:cNvSpPr>
          <p:nvPr/>
        </p:nvSpPr>
        <p:spPr bwMode="auto">
          <a:xfrm>
            <a:off x="152400" y="3002340"/>
            <a:ext cx="2590800" cy="1569660"/>
          </a:xfrm>
          <a:prstGeom prst="rect">
            <a:avLst/>
          </a:prstGeom>
          <a:solidFill>
            <a:schemeClr val="accent1">
              <a:lumMod val="20000"/>
              <a:lumOff val="80000"/>
            </a:schemeClr>
          </a:solidFill>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tabLst/>
            </a:pPr>
            <a:r>
              <a:rPr lang="ar-SA" sz="1600" b="1" dirty="0" smtClean="0">
                <a:solidFill>
                  <a:schemeClr val="dk1"/>
                </a:solidFill>
              </a:rPr>
              <a:t>حيوانات كبيرة </a:t>
            </a:r>
            <a:r>
              <a:rPr lang="en-ZW" sz="1600" b="1" dirty="0" err="1" smtClean="0">
                <a:solidFill>
                  <a:schemeClr val="dk1"/>
                </a:solidFill>
              </a:rPr>
              <a:t>Macrofauna</a:t>
            </a:r>
            <a:endParaRPr lang="ar-SA" sz="1600" b="1" dirty="0" smtClean="0">
              <a:solidFill>
                <a:schemeClr val="dk1"/>
              </a:solidFill>
            </a:endParaRPr>
          </a:p>
          <a:p>
            <a:pPr marL="0" marR="0" lvl="0" indent="0" algn="justLow" defTabSz="914400" rtl="1" eaLnBrk="1" fontAlgn="base" latinLnBrk="0" hangingPunct="1">
              <a:lnSpc>
                <a:spcPct val="100000"/>
              </a:lnSpc>
              <a:spcBef>
                <a:spcPct val="0"/>
              </a:spcBef>
              <a:spcAft>
                <a:spcPct val="0"/>
              </a:spcAft>
              <a:buClrTx/>
              <a:buSzTx/>
              <a:tabLst/>
            </a:pPr>
            <a:r>
              <a:rPr lang="ar-SA" sz="1600" b="1" dirty="0" smtClean="0">
                <a:solidFill>
                  <a:schemeClr val="dk1"/>
                </a:solidFill>
              </a:rPr>
              <a:t> وهي التي يتراوح طول جسمها بين أقل من 20ملم إلى 2ملم مثل: الديدان الأرضية, والنمل الأبيض, والعقارب والعناكب الصغيرة, وأم أربعة وأربعين, والنمل, والخنافس. </a:t>
            </a:r>
          </a:p>
        </p:txBody>
      </p:sp>
      <p:sp>
        <p:nvSpPr>
          <p:cNvPr id="48133" name="Rectangle 5"/>
          <p:cNvSpPr>
            <a:spLocks noChangeArrowheads="1"/>
          </p:cNvSpPr>
          <p:nvPr/>
        </p:nvSpPr>
        <p:spPr bwMode="auto">
          <a:xfrm>
            <a:off x="152400" y="5410200"/>
            <a:ext cx="2438400" cy="1077218"/>
          </a:xfrm>
          <a:prstGeom prst="rect">
            <a:avLst/>
          </a:prstGeom>
          <a:solidFill>
            <a:schemeClr val="accent1">
              <a:lumMod val="20000"/>
              <a:lumOff val="80000"/>
            </a:schemeClr>
          </a:solidFill>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tabLst/>
            </a:pPr>
            <a:r>
              <a:rPr lang="ar-SA" sz="1600" b="1" dirty="0" smtClean="0">
                <a:solidFill>
                  <a:schemeClr val="dk1"/>
                </a:solidFill>
              </a:rPr>
              <a:t>حيوانات ضخمة </a:t>
            </a:r>
            <a:r>
              <a:rPr lang="en-ZW" sz="1600" b="1" dirty="0" err="1" smtClean="0">
                <a:solidFill>
                  <a:schemeClr val="dk1"/>
                </a:solidFill>
              </a:rPr>
              <a:t>Megafauna</a:t>
            </a:r>
            <a:r>
              <a:rPr lang="en-ZW" sz="1600" b="1" dirty="0" smtClean="0">
                <a:solidFill>
                  <a:schemeClr val="dk1"/>
                </a:solidFill>
              </a:rPr>
              <a:t> </a:t>
            </a:r>
            <a:endParaRPr lang="ar-SA" sz="1600" b="1" dirty="0" smtClean="0">
              <a:solidFill>
                <a:schemeClr val="dk1"/>
              </a:solidFill>
            </a:endParaRPr>
          </a:p>
          <a:p>
            <a:pPr marL="0" marR="0" lvl="0" indent="0" algn="justLow" defTabSz="914400" rtl="1" eaLnBrk="1" fontAlgn="base" latinLnBrk="0" hangingPunct="1">
              <a:lnSpc>
                <a:spcPct val="100000"/>
              </a:lnSpc>
              <a:spcBef>
                <a:spcPct val="0"/>
              </a:spcBef>
              <a:spcAft>
                <a:spcPct val="0"/>
              </a:spcAft>
              <a:buClrTx/>
              <a:buSzTx/>
              <a:tabLst/>
            </a:pPr>
            <a:r>
              <a:rPr lang="ar-SA" sz="1600" b="1" dirty="0" smtClean="0">
                <a:solidFill>
                  <a:schemeClr val="dk1"/>
                </a:solidFill>
              </a:rPr>
              <a:t>وهي التي يزيد طول جسمها عن 20ملم مثل: الخلد والأرانب والفئران والقوارض والضب.</a:t>
            </a:r>
          </a:p>
        </p:txBody>
      </p:sp>
    </p:spTree>
    <p:extLst>
      <p:ext uri="{BB962C8B-B14F-4D97-AF65-F5344CB8AC3E}">
        <p14:creationId xmlns:p14="http://schemas.microsoft.com/office/powerpoint/2010/main" val="41770282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7106" name="Rectangle 2"/>
          <p:cNvSpPr>
            <a:spLocks noChangeArrowheads="1"/>
          </p:cNvSpPr>
          <p:nvPr/>
        </p:nvSpPr>
        <p:spPr bwMode="auto">
          <a:xfrm>
            <a:off x="4191000" y="381000"/>
            <a:ext cx="4343400" cy="163121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lang="ar-SA" sz="2000" b="1" dirty="0" smtClean="0">
                <a:solidFill>
                  <a:srgbClr val="000000"/>
                </a:solidFill>
                <a:latin typeface="Modern No. 20" pitchFamily="18" charset="0"/>
                <a:ea typeface="Times New Roman" pitchFamily="18" charset="0"/>
                <a:cs typeface="Traditional Arabic" pitchFamily="2" charset="-78"/>
              </a:rPr>
              <a:t>2-تمثل التربة مكان راحة ومأوى لكثير من الحيوانات التي تحفر فيها جحورها, وتقيم خلالها طرقها وممراتها, ولا تخرج منها إلا للبحث عن الطعام </a:t>
            </a:r>
            <a:r>
              <a:rPr lang="ar-SA" sz="2000" b="1" dirty="0" err="1" smtClean="0">
                <a:solidFill>
                  <a:srgbClr val="000000"/>
                </a:solidFill>
                <a:latin typeface="Modern No. 20" pitchFamily="18" charset="0"/>
                <a:ea typeface="Times New Roman" pitchFamily="18" charset="0"/>
                <a:cs typeface="Traditional Arabic" pitchFamily="2" charset="-78"/>
              </a:rPr>
              <a:t>وبها</a:t>
            </a:r>
            <a:r>
              <a:rPr lang="ar-SA" sz="2000" b="1" dirty="0" smtClean="0">
                <a:solidFill>
                  <a:srgbClr val="000000"/>
                </a:solidFill>
                <a:latin typeface="Modern No. 20" pitchFamily="18" charset="0"/>
                <a:ea typeface="Times New Roman" pitchFamily="18" charset="0"/>
                <a:cs typeface="Traditional Arabic" pitchFamily="2" charset="-78"/>
              </a:rPr>
              <a:t> تخزن غذائها, ومن أمثلة هذه الحيوانات الفئران والثعالب وكثير من الزواحف كالضباب والسحالي والأفاعي وغيرها.</a:t>
            </a:r>
          </a:p>
        </p:txBody>
      </p:sp>
      <p:sp>
        <p:nvSpPr>
          <p:cNvPr id="47108" name="AutoShape 4" descr="data:image/jpeg;base64,/9j/4AAQSkZJRgABAQAAAQABAAD/2wCEAAkGBhQSERQUExMWFRQWGRgXGRgWGRgbHBgaGhgaGBoYGh0gHSYiGBokGxsaHy8gIygqLCwsGB4xNTAqNSYsLCkBCQoKDgwOFw8PFywcHBwsLCwsLCksLCwsKSwsKSwsLCksLCwsKSwsLCwsLCwsKSwsLCwpLCwpLCwsLCwsLCkpLP/AABEIAMIBAwMBIgACEQEDEQH/xAAbAAACAwEBAQAAAAAAAAAAAAADBAABAgUGB//EAD4QAAEDAgQEAwcCBQMDBQEAAAECESEAMQMSQVEEYXGBIpGhBRMyscHR8ELhBhRSYvEjcoIVM5JTorLC0vL/xAAYAQEBAQEBAAAAAAAAAAAAAAAAAQIDBP/EAB0RAQEBAAIDAQEAAAAAAAAAAAARASFBAhIxYTL/2gAMAwEAAhEDEQA/APfYeEM2dkhZDFWUuRs+tbUJ58uX7ULGwRNiO9ZOKBZK1M0gA+UiftXF6hRhnf6P1qgCBIj/AHX50vnxM7jN7v8ApKAFCzXV6c70c4ijpfUgAjpM1AJaxqDO3PfYVWIXIyvlGpIg9C1HzzZL9vOKGvEkkN1+Tve/rUVEBwxIJLB79yzfnrhGEwgkqliphc/2tr6bUbD4gapi0Ex5w/2ooOZjIb82FEBPDIXCgkl3DXclyRGoPW87L4nCEAf6mGMQOSSmyQGJACgx025aUXEQZjcCQHfckFvy9c32bx6RirBw8dBzkuUrKVkw7/gsapDv/TVFYUSCALAASbw/J+9Gw+H3gb7/AJFHx8aHyu1nH7uO29DSskWYtq7F9nnsaoMMqJOvV+nOlFjMTlSQNX0+v+KFgqUAcxSlR/pJIgAfCbENblROFQpAAK/eEa5Q93ltW7xUAl4JLlKna7EQrbqaElCsryBOrt1DweXOmytBIUtHwgzcc7a9aGMFBIOEpQSrxDI2Vmd2uOtudItAw8UgAqM6sD2pjBWTYPz/AAD8JoeKjJOR7/Dy3mb+dDRjh7JhnBYs8zdn+h61Ipz+Xs5HSQ/mJjagHDBO55ktPe9MYfEFgyUwGsPSqdJfwM3X0cVYlJK4AKW4fMAHKSbbRH28qYViZRqGiSa2c+YZEIyEnPmfNFsrBn601jYKSxabdtnbp5VPU9iiMcqEAzyPXa1X7xoItvW1IyEEIT2J+T9Kzh8SgFlCCzBiOT86sKMnGDQofP1oeZbS/KBPlar95hzBmzX8w/KtoRDh9df3FT1KTUQoESz3Cikv+b1MDhMv6iQ5MkHzOtGCkqLqEbh+V2M9a0fZ4goU4OxPlFSLUUg/pkX2PTnrNALpBcEt5/4trV4iFIYlJA3npsav3wN1PruPlekUEAZhBeS5SI5Pp+16xi4ipCQ5DQYBJ2PoYo6cUK0DcvnMc6vGwp8Oo6D9u1IVSeNYAZFHplP1qVscLif0q7VVIlFxcUNcTZ3l+9RGMjQgnYN2mto4VIYWaNOTAR6UTDAJLFXVTNp3frWmQl8QOY8m/Oc1jFSTYhugP560bEwmDDTl2ZvrptWgN8saf5AopNOACzEq6R1FulGRhBIJMMJ6DlpW1YaQC4B6B+8DnUxFghikS8MS476elQL4nEAgHK0tb5sI+lGwcQLAy+ITbl8+16oYwMNHMR2JikwfdqAS7kvd2vaSfLeix0VZmAYt38joBSoTlkgy8Xjp9ORq8XHXPhJLMXca7kkUseJxFAEJUnRSVJD85t8xRBxxgSZcC8uPpejIxwpLpI3BEvrpXK90sKCvi0dQYgaAMGPMk0ReMpnIOafhBmOaZ8zSgw4sXJB6j1v8q2viBACp6P5Gdzak8QA/Eh5zEkQ8bg3ouGARYuANB9ftQMJ4kMxnNuE9GZ/nWk8Q4yhtCQmGh9GYGkjhsR6vud25c6teYSHUL5dGF29fIVaQXFKm8GUq0zFgBcsybtUxcUO+IoJBYAulnNg5aftpWvcg5MQgOHKbgh4IgXbnVYqGMhnm4u+p5CgZUTo7Xch9zrWUrVBIAe9u2t/yaWdQINwxgmOUS5vLjvVrxWu+8fhjrtQhs4shm7k7QzD71F479X/G50klfiaCGhwbm+lm561Z4jcADpPQhvkaUh1ZcN8rF6teMzBlN/U5YWjr++tIHEUHYgudEv8ANQdmt6VMJ3Yqd9sw0MM879HvSpDpwFGYnmH5fnyoMjUgjS34KmFmC5URZgQWOsNLtH1oi+NInwkxuS142t/lqAC1T8Lvdv2rfvUpB8JSbksfV6cHHpUB4fMTO9mrHu0Qzgd/rVFq9pOzAkG5/eqWjDUHlKjYt9AaUKGsXA5jlp+CqTxoBkFtyI+U/kGp9WCYXs4j9ebUqhjz5dKbw0Fv+5Gu1Ko4xPIHyrf8yhTZgknexq5wmsLRignxYZ/4Ktp+qpWv5dBspQGziPnUpSGxwygGf0+wrOIltubN0rbvuaW4vGYSSNXA0HMx51hqIpaYBUNWf1bU2oasUaadaTxMJ21ULZg7EBn5UcY62DE/Lz5UVF8YQ8O3+O9DTxKy1hOurX66mrxuIJIKni+x305dq0jHjTo+negWxMMrN1nRx4YHdyLc5PKjPlcFScrfDDkGLXI50ZK3dvp5nWh4uECG3+o8n+x7QYxMfE8JQEqkO7jw/wBpDz6UyjFiwfkf2B/xSmTLAQeWwm1oiZqYeZp5CGZmuRYSIq0gq+LAEPAtP2e/W9ZSoZQ4ZTTq3J2A02rKheWe826DTWpkYAgvYOWn09aDCVpLNyLgXbTXTWi4OPcPOp1Pk81WJhB5M+biHcW7t85mGwJBZyYEkkfYjRqCZE5mckuDc2bvt8+daKH5kef5esYeGxUEszzIg6sAH7PHSKsZgBdJALtJewi3p2okawigguEkbGfqfzzoiFNDwH0lvNz2HbWhYXE785UCJAv050RS0iTAFyC4/wAXHaqkaUkqcAiPy7bDnSeJiLILkJaXAu0vKpaLj6URbuCnHCEg+IFGYkciSGPP7Uf+ZDZgc0A209aoUwFgh8zjmkhjbetp4cRmPzANzYk1rDx0GQlQgMLEO5lJMdGBqe7gMY1YDnbasqriSpKSUjMrQeEB9HJkDzq86gDBJYlmALbwsjXVul6zh4QZvCd9A7XAmdZNFSQbhtpBeIII1LtO1BvCxApIIYE/OdiQ7TrQsXh3usxoRD6x+xohYiAHH9TP5saxjWJZO2gBfeDD6c61UFWFBmIg2m/V9mg+VM4WITcy1wSH+mlqXQsC+vP5ONqzmciYv+3TrSpDuJhhWnX8/aliCksoBSTAfT/27c9B1q/eggsbaOkAeYoeNhukMow3nGrWeiinI8ZRo0dqiuH0b5Bh9qW4njFgQArYAX0bRj1IqcFx5xEucLEQZdKwlwRf9UjmKoZ9ygXAepQlu92/5GpRK6eMkBN/MR6VylKClHxPlUxINldxM6U3iLLFvT6865n8wGcl2d5fXVrdD2rm3ghWJJ9fxjQMPFKmUFJGGXsc2YmxzvZ38Ld6gUouCw6Z3bck2OkW2ppGKxZyOpc89W3tRWU4S1B7AvBDW5GhqwlM9zF2iZ38pt5snH5S7RoD/igfzZuoO9hG/IX2/aiKWFJDqgDU6Elrt2pnBJVp8+1Uni7t5N8qJ/OO/hnsx+1UDPCxaIHy/wAbxQPceIPBHiedNyzaW506vjA2u37TFFYXy77R5VBycQGALOXUSwZptL7dC+lDGCSvNmAQkfCkEEmGzHcbBq7C8FJn6fk0pjqyuwZvimJG+wailOIxJCS5BdymGOkAu+sFoOgq1gOZmIBHP7T2omGoKDp8WZiOQaCzgs42ubTWsHBDliBYgiRbQac+opQIY1nIOzsS8bXPJtKMsWflfU+cWox4MsGIfp1jkOnKgY2HICgTqwcnS4btQUphBDE6QPyX86Fi8TlS5w8zfpLOZ/3aQdBzmm/5ZTHUTa0tzjyl6WxEGB4strwSLBwXH0YTegyLOGft5XLfnWl04edQxfe5kplKcvhChdbfEFCQ+3KKbkHLyDsZD6pD2fdtWeaEvCKsQFSAUpkLzEzYuG8MbPpvQX/M5hAKncQWfcS3q3Wte9YDTNubw+oOn41YGJhpUGKgTHhQuBoPgYaijbk9QYETMmDbTaqkDKi1yPNxN20l6gJP4++8ijHADQWUN8pDQTpfzqe7Oo7nq88jB/JAGGVOcrNyZndiTcP33o2HjqYRmsHDcnNCSf0gAdTBH9QawflpRBht4Uw+qSxdztN/rQLK4tSIxCEpMhSQlIRYAFJKsxJ1Aaa6KVD7+X5tStxFzqY16vvJHY1hWAoiFKTIIyt8IJVLhpsW5UIeC0mzKA1DHtHyvWUMOT/n4KVAD6hSgRv5h2/O1bK1QygBZjqWgCRoDE35UIzjIMsojzuNPLX50PD4cqMlSSCLtI1Zj4XBbQ8qnEe8UGzlJE5kQ/KXudp6VtGDIJ7s7E69/wA50DpUrY/+TVVDSgmXP/kaurUg6bXBMR8n2oGL7Jw1HMQhJdzAMyx6vrS+BhZTAI5kuzvbT6xTIxzqQryb/P2rLSYXC2GZ2kmJPaB2omGhrlz0v9qWPEF5cNdgdLSzG3Kto4xJDjxCXaQCNmMy8P8AaiJjBjdx28Pp8zrQcTDzEtvBI5abURfFSDHJLB3v11/xQsfjAmVW1UxDPuDo5D6etUD4XByBiorIZypQKvkPCW7PRciXKsqUlcEgA5m3LTez2pHC9roUoo94lRUWHunuBmIcQQ2sda6aeHyJC1JOWA+kvptOtANSVuGCctjJ+TQB110oqccJifJX2bQ0AY6TCFC5Zps7+tUcewI1DMXfb871CDjipvLa92mx1tV+9YOTyYtyEF6R4laU+KUg+I5UguNdCSSdp168zivb6MqloK1BMEJj/kQQ7fhoR3TiCGIS4YW6+UHqwpfCQrOSSGsEpAY7lQMkttG715tX8cIAGYGY53u0D/Bq8P8AjXAOVs0Q2Vzyck//AG8r1VerOCyQEgAEu2Usd4hoHoIoScGQCo5Q4ZKlJfuFCNWmhYWMCASowLuDBD6EMPsOVbxcRgVfFBMO5PLUWs+tTg5PniyA4EDnpApTD44+IqQpw7BJLlxfLDmW3vNC4TiSpIJwyhTF0kgkf2wru/yoi0AfE4bc9ncW9KDKVBZQpKFJYucyVBxYhwptoL2trWOIXnYJORR+FYSFNckzABA3B8gxkoDBkANNg4Op69qHi4k5SVEEWJJdou/5NQazmc2IwAHiBaTMwGETbbrYxPE4w5EZoYhmJCnOYN3falinNBU4mMzADkxe8P8AamcNZTZMalu/9QOt/wB6KJgLcOc0kMFD4bhnCbPLwOdZx+FSsi4ZRUAkwSJkGecfvQ1YqQCZ0PInRmud+g6VEYzmC4bmQY1eG086DOMVZSnBKc6QAQtCyybEjLJJuGvVcOVLQVIW5IDFQOX4WiAopeWJJ8qPiMpk+HLDuGi0HQg6Pt1oQwHSQmC72DAgnTS/7vRBMZSAB7xSUOQHcJBUzsNe1aHEHxA4diMpSp8wIe2huW9TXP4b2Ycw94o4gCswGI5uAAHUGIkzaw0roYeCAHSpQNnBjsBAHSgxiJOYe7OocZiARY6FzZgGFZRxDGCSxIYgAwl3mSCw5bUTjsUgHLnKiQfErJ9swnvvalk8IhJJhKlMskKYODZUh5Nn2orfE4uIUg4QQSHJzlQA6ahzFQqKVAkwW8JJM6ZRZ+lXwJxUBYxGIdgR+oeI/CLRb9qvBPiKszQASpnUzsD4REnnbpVDJI/9JR5t9i1VXNxxjZi3u20hRjSYqVKybCi7OQ3fly+WlESC9+7N19awMckHMUvpItoWNuhfrVKSHlySGgne7At3rQ2k2YlzOocjQxGl6ziYrsBBglw5aY2csOj70txWIr4Sh0PmUrOARe4bxeYqe/LMmGFgpwdGFnjU61FgJxsVyojDCTBcYmGtIhsxY/IhtLmt8SnMEgJwikPmAU7CYIYBTvrvaHqDi1mPdywIWcpA3AALvyBF77ixOKguFbFRDTyeGl+hDUoxhcFg4aCPdkBwTAZJH6pAli7zq1IcPw+CshSVKxAHZBxMRaSp4JSVKGjg9+dOL405WCXT/bykAEkmY9bULC49JSyiyVGPELbEgM45X5VLpBxxDlgqEkpUJcEXJMT2kdKzw2OtaMxw1gT4SxZtCznaGN63w2CABlXuzKg6RtJsd/IHE4JllqgMAmTAYwYteO8vRTQ4gNIWwM+FwXvq/UByG1rg+1/Z4xTmQVYSlEge8StAUQ7gHKw/5b+bCeCzF1nEWoFxmI8JLHKWhx8tqbwMVaStiZYMQlgB+kcnln+dB899p+weIw1HNgrHNKXT2yuBR/YvsLHXiJfDWkAu6gUiA+t9LPXvv5wA5FAKOraDncJD8xag8Qo4jkgmwbNmCYsIAncfStb5cM+vInD4Zw2QAMoup1FRN3ZmHm7NRPfpYkKUNyXTyGgBHJ9BSX/UD8JR4gZcQNXzN4vm+lGUCwIKtmZhI/Pm9ZaOjEcXTFwBLxO+3O01BxWVgATJv57j9q5ViQDJ0lnboQO9ZGISwJY6BIA7OXeKDrp48Wy5bc5BgQfp1oK1y7TzMas+nO3nSXvSwISpuTQf7tXv1iopB1HRxmJOtrHtQGPFFIs5caGWkl7NzemMLiC0tAliDc2bfptyelnVdwHu4Ot3BBD2knatJwnJAYzaIM+RfradqBtXtNIhgp7gl+xj60VPHFSSlJAuM5Sk+TgDS8i3SlRwJAsoW+MlvzoJPV6Pg8Krd9dAx28udWoMnGb4sN7WAALd/nRknUpG97N9+TChI4QhnV33ty1FYxQXAT4v6gVDwjdvMf8AEzQYXwaEJhKUncJyidQAzKJ13NtKLxKcQJBRlLGUqKiSk3S4GvQmh8dwSlhk4nuzmBJDOqwGZxuC2satRMNMgEEuJUzgACHN3J5a9xFL43so4kutC0tmKLQ7WylQ212aRXRXwSgQfeYga+Vkpvchjd+bxQ3SC6cUFQgjMMwJZwUix/IetL4gokiJUyQolhsnUxsJ6PQqgSQp1KKSCLt2jX5UXgsLwuyg/iYqUS508RLDYRrSvD8Ylam8YYvlLpuSQSHIJYBw5tYRXQQhRBLM0ktruz/XyoArQp/CEtzv6GpTClpBnFCTs1v/AG1KDncTjKSnMhIzHwjMSkttZ0nkz0XGxxl+NiGBA5S0j7PelMHhMXFSc6cBJSfCXK0swkuAR1fXUU0cBSlJlMNCRczPxeIWI6a0AE8WglSSQWILCdHaLGfUVS8NS2OXLvmIL9JESY3NtaaxQGcAEki4OpIsJPQVCFASAVNZVn1Zw/obVUK4uEoOvEzYaUsSSUELYHQPH5vSY9lKBUsFixygMEs4I8Op1aWc7118XBKgxG0jwzzZYB/L1jGwMwYKWkf1JIBA6yHfWRfrQrncIpag60pn+hM8mdmP+eivGeyCpPgWU6+IJJEW2UCTfNrW+L4Di3Iw+KWEi2YpJaAZAA5sQCIYyaRHtDFwcwx8PExAD4S5dVg5gAzMfSm4HOD4P3QJQhWZ/FYkltkvHfptTA48glJSohvF4A6rdNutD9n+0kLBPu1YY0zKOvSz/wCK6WGQRAfQw7hrAw40qBTIFi+JhgggAwOZDiTQMHg/CyVlYZgoMbQ8au+vKuh/05MnIlOYlyQQS/596tXAMmEhQFgGSeviIHnz7lrljhcRz4pOn6WvYgBjG9VmI/7niSHDu4QLNZySJJt1rrH2eAXK1yxYqLWaz/JrVkcOlS1IC/EACQFSI2dwNQ1QeR9p8cnCYpkF4MFJjS1idxqCLVxMT+J8Yn4h2HXzva0Dau5/HXsfHy+8wxmQB/qZRLCcxH6gPMetfPU8VXXx8bjn5eUe84L26pafGoPa/iJOpBYNuxrpKWk/rTzAY/P8tXzL+cPSmOFC1qAQFKUbBIJJ6ASavomeb6Nh4qD+s3sN/q/7cqaTivAL9/l+Qw7eS9l+wONUQ2DitMrGUDU/E1e59m+wDhAHGKQSQAkEl9O5nbaue5HTNKJzqUCiUjUkpJ3VlkEbO7RTuB7NWVky8T9WZgefpXaxcVOGHYBJYBwHO3yYUPDDn4CjUvBU9ydXF3POsqVPC5WeIuptCZbu/pW1rQEBYIyMC9xo1r9tjNA4v2QjFUHCw1sqlJ53CpEu1NYeROYJUlyHYqD66O99A2tBrBUCHSQrTMBEFul4oacMAsGfl1cQPiN/WolSVZcoYjxEeFwS+gdjBt9KrES7yrnlIHM20P0oCYjAgFTOCAGJMQLaW2vQMAqUo50ZQCwOYEqGmjjdufKtfzKs7BScsZmDm1riXffprRU8Yk9SbQ72ZnvFptagDjqsQgkuBFxDBSg8+sdGKeDgDCZSkhISIJUooDkllSoPaWh9KeVxBzlOYAzluIuXgt1i8VYzhJCgnL4gzEwdIYAAcqBfhcVa3JRhhEMtJcf+InTlJ1BatYntFBk4rJDO5yp0IHiAk/5erTiKCsoTlQzw6bbwIeIPNqylSSpSCSdcqhoqCGIJVbUnWior2thJjLaPgWfUJIPnUpjC4RCQwytzP2FSgHjqxcwIUCkAuFKu40sG/GrGQwpQ0yhpZub3catpyYiMRJPhKrOCQGEnvobDSonBIkeT6nSQwjSqhfjPaS0IJSgkgEgMcy9hFgwPpSnBe3cdQ95/K5j8ISpnAhyAow8X612MRWZIcjDX4SoMlYIdjt5xpVYy0JAzLDCQSJdjcgxD6/agDgcUpQK1IOHmnIMvhILQXkxmvFVg8YAxKFh9AlyDY5srsQGnyNYT7RwVBJGJmsBlfy2cxrNWrGA/SDfwqSGJDEG/h6HYnrUD4zh0rb/WyqL5QZsknMJBZrwaieBkAnDgDxJSolTbhiHjd286HxPtgrLYfu04wS4CwFlFnfKqQXuIgVrgPaKlOFBWcAJUT8KjulIJDdNxRU/6XGVEAElgtQA9PhMFq37jFMZUATIWWBtsCo8uWlHK7atppsN/LncUV2SbDkzAsLNtakQkhCsNvEHP+2ddVWYXvypjCBJOYrJ+nLKQAKzlJO4MHTQCzSQGvzqAhJcJYgM56xDvc+vmBMx/uaxsWi8/Wh43EYSCdCLuHNhMcq5/B/xBirxQlfDLQguM6i4BkiGkECG3rouSTlSlm0AfpeT+a1NxTOCwMLKmYkJeX1fZ/KkeI/hjhFkqXwuES8+FOskuGLvpf5UVWIoG5JuGYPBM7OzA8r7ZXxIMGSRaCATvctSxJW8H2PwmGww+GwUk6jCQrltN6PiYaE+EYbJNwkpQL7JYv+9Lq4ohg7J0EudHHZ9WmrQpUqSAom8l3Zt25c2qbtWQxhqSFOEsZmH7+KdK3j8Zhsc5hrFtdNbvXKXxpfMSlAFyWn9IbxN/Vt6GlcTESqMiVkfpLG7ZTaQ/PtUqx18Lj8MPlyhKWLDwkOCzv8OkedEHHvqzHeR2sD9K5GIsSq2Zg4cOGYF9d5JtqYNBTAj9GmYiz3LjZrtarUjp8XxwSmFF9z2FgHeRXLCAsmSFEglJIYGRAG9VxnCZkkHMMwCSRiEBmYluunKWoeDjpylGGoqCYY2J2fLvcnXvWWjuAnICQCP7meDrJJgAXPNhWsHHASA4Kb+IpciwdtPIRpSwwPExGd5BJtc2ZgHazNS+LwhJKClBwQD8Si4/tZ5Gut6qOmrikc7gBi7tI+/Q3D0ueOX7wJSk5WZlJU+jtJBDNa+rXIcDhyMoQlIQAQUuWa8EEhnctsKrA4NYJTiAKBJI92CEgE3JB9S2u9FO44zBKU4iwST4ks/OCGIe/brROHxgUwoLDfFmCnIAEtAMcpPOleGQpmm5HiUSWFjrmgkuTGjvWsLg5bSCzyZcQLHrZpeqjn8V/EGFg4hQRo4ItMsIjp8nnr4fF5icqnLOIa7kNDE3FtJoKMFMlKQwgHws7vuWMXh+dTEWpwRIhL5hlBfxGZJENH2FDAx8QQVEnliH9vlV0XCwVsGAbqRUohPhfZmHgA5RlBuTmJfoVMr5Qd2omJjos4BAtlGmt3Ad+nakOC4NKMyverU5LqJMeKcsTA003rTpcMVPEMCzcnDHqxvu9RTWLxUskp8RkiWjxbPAtNiGpXFwk4ac2de/+orwttKSRrEa7tVK4uTh/wCoCWOdhl0iJd/mdBRcXhX+MJUmC5BLNraGmX+dWI2hnBKkh9i4ZtHEmxYt00ramMJWRlYRaRDhOkDXW4ihpQoA5GCYfK0m5cER86mHwhK3JUo9TMbP8Mndr9agfB4IcjMFKElZSwlyPCPhg2UBYlnpzAw3YEIYSFDV7QQ6WtBl+1LHiENIKXILLLEFOvxEaXHItW0S+XEYEMVBlAdHcTNu9FFJKdQBNwBuQx0fcuL7vWsPEfykENJ0CtY1AIo3DuQ6cQKB5tyYDr5bCh8W4PhUCXHhATY3JJgsxa1EWslj4Qkbks3ci35pSquIcqZiAWsoOdGzAP1EReGo+JZ3Bt+lxuYJg7P6ilOF9/mUcQhP9Hu8oJTsQ03B0D0GStCMXL/qqzNCcPMlpOYK7zcDsKNje8zOMvumYlQWVvYhgAANJADPVZJVZnkLdNw7fDtz1quHcZWUkILADCR4QTILze9260UTh92DyZtO5AvF2t2oZW5RmICVD4WVJd3f9Pob1viSqWIhtJZ7htelqBiYSy7qcFIguAOwDgmzOXA71IDITZkgvCiwBYO1gXmz+etY8SUv2dgYeWf9IT1AlgaMES0lgzkE3EubCW0nnWcECXVJNgUkhx5WHrUhUPEJOGZY5XBMGeSu0ENtVYbciGEic1+tzoH7a4xkgELgyWMeEMzi5fyAqIAAIhzfu5NotHzpCjOA4FnJZIkWLWnZw15oeKvmSYLQCX5w4E72IofvC+hD+LUtoA20XOt9rw03LlpJKyY/VtOkk2Db0VWbOxLZbEAO5cWbTk2zsxbOHhDLPcwNOQ9S3M1XuEkuVKVA8LkjRwA4A0030ij4mGbvZxMzyE2JeXG/MEcZWKglSFe+QAwwgEpCiSZzQSL9dL0p/wBawsRSAeFUMYKnKlYysWzKUQ8AN/iuqtIDu4LyW+UF/wA60mPaGDKQpeYM4ymdi4SzRytyelQ/gqSB4SNWdxGs7CY5d6Wx8D37leYN4ZSHJFmaWnlHlRsNRa7Ew4J2sNoHrbbGdIcgOrZnvLga7/aoopWMoCHg7ggECxMzvml/MlCQASr4tQcrsNXdotfQRuvijMpsoYF2ZUkkS2jSxFm7UBHEYRS+GiMxYZVAOIkww59NxVBTiEAyFAggJCUgiZDsA1rtzquB4hV1G7XysQBZISbt5NtVBYYEsJy5AzOIaQOTv5RWwpKQkKBAYnwvGjAgBzYwOfOgc9+r9OAtQ0L3HnUrgr9jBRJ97xM7jDPqS5qVYldUYgKAxLK+EhKt2lgG/wCR9KoqQm6lM4jSY3cB52kMCKIgLZQHhZwm0mZLBwR0Im5lse4ICmDk3JvLuxLkF9LB6AuJgAmVEG4GYkXuAYGm9D4mAm5UC4TlGxe8u2tyeT0qOFygJDoQNMMEk8kyzs1u5aKPmCQCRbQpLu7WDi2Wwa9xYCEn9OYmR4n+H+1zJe5tRT7OCmdzMArOnq06v1pdIISrIjMVHMA6vGdEqVMxeTa0VpGEVIzFSUq/tIIH+3N8QHdpoMjBUSoklIcS6g4DpvKW1hOrw9Y4I5UrGgfLlEMzsdy0wkX1hiF82YEECGMH/dmeAA5YDnNZx8JBZwrNmEiCpy7E3VMw3NqA2GpKYBIfKws4MJISUgzeznnajrWALXJDOkuOY5d7c6XweEBZQEeLtd7z8h9CKKSPFdM2ExcuYH90XvQbTgg2SmC7TcbAXFmYULD4oqJYKypOVQIa91uSCqHEOZdqv32Uu2YyQFiDMfpJDvvehLxMRSnUkISJZJUWhiLOGuCLzQNe/S0sw/UQYnd3Fju/pRRjoYkSS3xZg+mo+e+tcjE9u4uGoHD4f3gBDlJW5AiApILkDbzop4pc4isNOEf/AEziB7m7Zhz0m9A2nig/iZLCGBU77EDuzdopfAx82IR4oEgpCUy5g+JzoXI+lF4fjS36cp/pILG7/Exc9/ptRcQFAbOSBNyNC3aNaItKtQkzJHow3Yz96weJL6uRaGMgPe4tG4rK8Enn0NuxP0MUHHUpKSVLUhLA5k/Ewlx4SMw6TbaqDqWgK+JiG0s8AHW+npWAEvo8tt6CdrfelMf22kFKFYjpUAEf6YBUzP48oKSzONjW8fGwg7nIT/Vvch2mNye1PwEXIzOC9iAqB0bzZni1ThuIQsHKqSSGWwIIZ7MILWPeKzhh4BTAfR42kZt7EzBFHSrS3W3mbm8VBkFWpSXN2IIFtewfahcVilTJBSzPJLhv1FviD6avyomYuT8J1c+TgFj+XpdAXZ0KIsQQ40DxcvRQ/dqBLKBJ1ZNrsQA6jyLbVnjMfIRJdRkBKouZIDAaVXD8QpSlZmCQSFLTioID6PDFwRDXquETkKinFUsEt/qEkhQDeF7af4FRWgsAeEpf4iL8pVqQ0sYe1F9+A5gNcgsLM/P1selZw8QEELVJSxIcpGral2a9YQvMPCUsGAKdmZ1OZUYlh9aAmIc4YAAEMSZfQWG5hp0N60rhFEpysQXzZyEhjACWEB3Yudd3pT2jjIw0ozqh5YKXE7KcW1gkTReF4okQYLkAHTRxDsGN5ZpoDJwWSEAAAM4SNNmae4EA1zuO9ujBxchYBgZBDtYAvDT+TXWK3Mlg36k5m5uSyYex8qBxXsLDx2jNa/UubzfnI8wRT/EmEQ+dQ5Okt3yH51Kpf8FYLylQP/GqrUxOXp8Qg2SUkX0tEl5/c9l8pIL+AJylioAqgjU8mJm+1nOIxA+VjmLFg3mXDef+RDNfIMofRMvZzv8AftUGEj4WIIMvmd5ZwW8UctNKZGMqC6dbMXPXTnalMPGzZXZKgymEh5Ms2a3L7k4gnK6b8ubHado8jQZ94QTlQB20EiYfXo9DxyQMzJKndos51lzzB8q2OGVlIJBd4GbM7jV9m0GtX/NZbrDG7JUouflvO/KgWwMBYLrIyzlGGgeGxlT+KSWtz0o0JJUjDb+4kAdYL9hdtqOCwAzJckkSE9IN55eb1RwgHYtBAuXPR73uKBRZCQMyVMYbxklRBJtd5uTfnBOFRI8LEOd7l4Dl7i7WPaYIjK4Sti+UhTMHDA8hsGdoud4uL4QQtJdmzEuxaMsFwPJ55RS2dSsQBKGF858IESGAYuXkKbqLmVhEB3O7/UbHmxmjnEGzlyCMsAgyX/UNGG7dLGEkyArKHfKSEg2khxcTD8qqFsbhs4OYKEkW2h+t9ddK4fHfw3iYx8fEqyuAEJSEgDS5ksNL+belxMYgOAQRJswFgMwTfkzzWMHEUVAGXEh2IHzuOVqIRwuCThpQlOGVBMAlUsIf0+grSuDTB93iCHiS87ye510p3FSp2IIPxSQW+r+jb0BCCqW/8SDfZ7j81qi8PhocEiZdvsQRp+PQ1ghyZ3KWBYc3EPod6vC4ZTqzKuRlBfqUg2JfQtfYAUYcOoXCm2IJA5xDcwHnaoOcnhwkkjAEvGQRtId1S8c6IcYApJSUhxDs7vGnlypwgpJBd2hwwvbn5VhCluVR6E83nwgNuNeVAMHCW7Ev6P3fo2lZWUl2IDWOVoECTf5cpoquIJQ2KkqAILsCQCbE6jfz1ehow2DM0825/wBXkWqoGJ+HESVEPLueln89Xeh4mF4QXiPiJPV7HmQf8Ew/ZSs6lZlYgIPhUoEAvDO57BhFEwwQ6CkJDdp8wekiiuVxXshOIC/uwLuMN76SYLai1DPs1GEcLIFKlIPiZkpcOqbByWZg/Oe9hcOoOT4kjXw6B9CG/bpRf+mIVlUpLlA8Krkg3Ikv5RSFcbD4dRKXDsZJVZI53UC4LWg9ze6UAHdpzEEwGltWkltGNPJ4ZAJBBYMpzkIO/IAFhIGlGOEnM79hlh4sm0b386kWuNj8EFSr9Twdi3bT570H3niS2ZhYIBy27gRE8jrXZOG8uQRuzNMlvCdDyYGKxjcMQkAqvqCHPze9IOajHLuQoNo7ah1EMDye0iBRjxawYQPm5iLjYHSzAQ9VicMLyCQGawY3ytJeBJFooisMG0f7bGZ0kB7P96ito9qJA+F+YafOpXOxcbCSWiOS/wD8n51Kco9JxKsQhXwzAcswZiSQ7aW5c65uD7LxAsLXxC1KBPhEjLLI/wBo7c6bx1qIcJALh4PwiLaPcfKaxw3HJxVEIVKIUyVuDCdYKvDc6VQypALSQ18xksXeZLxe8DSjqykkB3naBLib9W1elkrAUxLkEwH1tmYRB8q1hocWKQ5B69C7eQ70GsTj04aR7xSEgloLXsQ+pI33vUTGoT1ZR11NwL9jWfdtIJJPJ0gz4rMDMkNeQKtHCJSkJSyUTCfMzppte+lBjicILGQ+MFiEqyzlOsDLOnS7vVZMrZQAejatDqA1vZtKHxGMEElQDGASMxckwDlga9rNQMD2p7xRSnQJVmKCMzgsU5jIIIkJjvUD2ILuCwZ9S5eD6t86F7Q4LCWFIxACFB2BOYixnaE84MuIYwUGwzEAuXkJLudjc6mOxrISrxAgsVE3t4RZnn12AoFsPg8NJChqwEQQzBMnxM8SW21JE4aiMyVKALjIbCBGVPZwT1poYbsWASzsQwsQ+hGt37UM40liIyv/AMpLM76yaoEC8uQQ4lJbmIEiNeTnehhlgcyQRDs02DBruLnSjpSFApe7Zg5ca/UVjDwBmEOmL5WcegYneG60AMbHEAuTLB9rSWDa/J2rY0SWJLswAfQ6k/XemBmIYAB9FctGcDu9CUXlgDAexc6FmYfaiAYvEBEqzXD5WUXJmB+RypkDMAZMHVBbyJYtbS3cSUkCVO1iFGztqTv82Y1vCzHQBruxfZtp0O1UKYCs6VZc4ILKzZo5gtPJt+1HxeGADkhgxdTebkw31qHAW58SWiPEFA6nMIV0I+xS41eOhmwBipvmQvIQ3LW3rN6DoDAMkh2F0KDncgC45i+wouJwYKXLsGIGh0eRG7f4pcYJLOYiyGIeS5Zj2pj3LCLzdMAcxHWlQPCdKleEbp+K2oI1LvYGGNDbDKiQA7yz/OJbb1psY7pc/pO/yzDeW9aErh8MgEJCjd0kDm7k9LdqoxhYmVEgAnUO07a+lbTiiwUSOWZg8gGI9KOChnyqJtLajU21oHuEBRZJBIZkqDNuBm8PagMpfww2xYv6Uji4eGFGVJLvDy/b81er43iAlClKOVKWVLqYvBGW6vyaTTnMFeIxkZgbOBZnZ9/NqhjqpyZWeRDMRo7NGW/pSeGgZixGU83KW6z86EUkEOtMAeInK8XJ2jbShYXtBJXlBiAVDMAVGWfVx1BpVNHh0kkhIcxZvJ7nvQhlUYCVAPmIUCXD+HZ7i4tWyonV3g+FUC2W/hFrva+9qAChlKWDskJ1Jm19AdYeg5n8jjC3EY4GzJ//ADPWpXX9+rTMBsxjlapRQl2wueIhJ5pzkZTuOVNe1jlTipEJzMwga6VdSpnw36nCnwJ6fWgEaaZiG5DFIA6NFSpQwucU5Ln4mv8A3KH0HlTuBwiCgOhJgaD+o/YeVSpTGM7b9noAKgAGk9/FPWpif/Yj0NSpRvGMMtiI54ZJ5mz9aaBcJef/AOXqVKBfhw4QTJdN+aiD50b2ogDFwmADlQLajIsseTgeVSpUw36zg/8AZWdQosdmMNtS/BqJKATGUxp8J0qVKdhP2yG4/BAgBGJb/an7nzNddPCoVhjMhJZLhwCxYSKlSr2nTCT4EnUu/OVfYeVY4ga6hMH/AIv86lSmC1mW0yv3iawbH/aP/lUqUBsgOVwDJ/8AjQkKdSn3PzqVKYouKHTOonsYoGL8CeqR2dMVKlXGR8APlBkTVqDHuPmalSqi1f8AdPJA9VF6NxCRdpj5tUqU6Hkv4kQFcMokAlxJk/EdaX/hZRHDoYtKvrUqU3+Wuz2PdPN35u1M4qjkE/0eqi/nUqVMDb1KlStsv//Z"/>
          <p:cNvSpPr>
            <a:spLocks noChangeAspect="1" noChangeArrowheads="1"/>
          </p:cNvSpPr>
          <p:nvPr/>
        </p:nvSpPr>
        <p:spPr bwMode="auto">
          <a:xfrm>
            <a:off x="63500" y="-674688"/>
            <a:ext cx="1857375" cy="13906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7110" name="AutoShape 6" descr="data:image/jpeg;base64,/9j/4AAQSkZJRgABAQAAAQABAAD/2wCEAAkGBhQSERQUExMWFRQWGRgXGRgWGRgbHBgaGhgaGBoYGh0gHSYiGBokGxsaHy8gIygqLCwsGB4xNTAqNSYsLCkBCQoKDgwOFw8PFywcHBwsLCwsLCksLCwsKSwsKSwsLCksLCwsKSwsLCwsLCwsKSwsLCwpLCwpLCwsLCwsLCkpLP/AABEIAMIBAwMBIgACEQEDEQH/xAAbAAACAwEBAQAAAAAAAAAAAAADBAABAgUGB//EAD4QAAEDAgQEAwcCBQMDBQEAAAECESEAMQMSQVEEYXGBIpGhBRMyscHR8ELhBhRSYvEjcoIVM5JTorLC0vL/xAAYAQEBAQEBAAAAAAAAAAAAAAAAAQIDBP/EAB0RAQEBAAIDAQEAAAAAAAAAAAARASFBAhIxYTL/2gAMAwEAAhEDEQA/APfYeEM2dkhZDFWUuRs+tbUJ58uX7ULGwRNiO9ZOKBZK1M0gA+UiftXF6hRhnf6P1qgCBIj/AHX50vnxM7jN7v8ApKAFCzXV6c70c4ijpfUgAjpM1AJaxqDO3PfYVWIXIyvlGpIg9C1HzzZL9vOKGvEkkN1+Tve/rUVEBwxIJLB79yzfnrhGEwgkqliphc/2tr6bUbD4gapi0Ex5w/2ooOZjIb82FEBPDIXCgkl3DXclyRGoPW87L4nCEAf6mGMQOSSmyQGJACgx025aUXEQZjcCQHfckFvy9c32bx6RirBw8dBzkuUrKVkw7/gsapDv/TVFYUSCALAASbw/J+9Gw+H3gb7/AJFHx8aHyu1nH7uO29DSskWYtq7F9nnsaoMMqJOvV+nOlFjMTlSQNX0+v+KFgqUAcxSlR/pJIgAfCbENblROFQpAAK/eEa5Q93ltW7xUAl4JLlKna7EQrbqaElCsryBOrt1DweXOmytBIUtHwgzcc7a9aGMFBIOEpQSrxDI2Vmd2uOtudItAw8UgAqM6sD2pjBWTYPz/AAD8JoeKjJOR7/Dy3mb+dDRjh7JhnBYs8zdn+h61Ipz+Xs5HSQ/mJjagHDBO55ktPe9MYfEFgyUwGsPSqdJfwM3X0cVYlJK4AKW4fMAHKSbbRH28qYViZRqGiSa2c+YZEIyEnPmfNFsrBn601jYKSxabdtnbp5VPU9iiMcqEAzyPXa1X7xoItvW1IyEEIT2J+T9Kzh8SgFlCCzBiOT86sKMnGDQofP1oeZbS/KBPlar95hzBmzX8w/KtoRDh9df3FT1KTUQoESz3Cikv+b1MDhMv6iQ5MkHzOtGCkqLqEbh+V2M9a0fZ4goU4OxPlFSLUUg/pkX2PTnrNALpBcEt5/4trV4iFIYlJA3npsav3wN1PruPlekUEAZhBeS5SI5Pp+16xi4ipCQ5DQYBJ2PoYo6cUK0DcvnMc6vGwp8Oo6D9u1IVSeNYAZFHplP1qVscLif0q7VVIlFxcUNcTZ3l+9RGMjQgnYN2mto4VIYWaNOTAR6UTDAJLFXVTNp3frWmQl8QOY8m/Oc1jFSTYhugP560bEwmDDTl2ZvrptWgN8saf5AopNOACzEq6R1FulGRhBIJMMJ6DlpW1YaQC4B6B+8DnUxFghikS8MS476elQL4nEAgHK0tb5sI+lGwcQLAy+ITbl8+16oYwMNHMR2JikwfdqAS7kvd2vaSfLeix0VZmAYt38joBSoTlkgy8Xjp9ORq8XHXPhJLMXca7kkUseJxFAEJUnRSVJD85t8xRBxxgSZcC8uPpejIxwpLpI3BEvrpXK90sKCvi0dQYgaAMGPMk0ReMpnIOafhBmOaZ8zSgw4sXJB6j1v8q2viBACp6P5Gdzak8QA/Eh5zEkQ8bg3ouGARYuANB9ftQMJ4kMxnNuE9GZ/nWk8Q4yhtCQmGh9GYGkjhsR6vud25c6teYSHUL5dGF29fIVaQXFKm8GUq0zFgBcsybtUxcUO+IoJBYAulnNg5aftpWvcg5MQgOHKbgh4IgXbnVYqGMhnm4u+p5CgZUTo7Xch9zrWUrVBIAe9u2t/yaWdQINwxgmOUS5vLjvVrxWu+8fhjrtQhs4shm7k7QzD71F479X/G50klfiaCGhwbm+lm561Z4jcADpPQhvkaUh1ZcN8rF6teMzBlN/U5YWjr++tIHEUHYgudEv8ANQdmt6VMJ3Yqd9sw0MM879HvSpDpwFGYnmH5fnyoMjUgjS34KmFmC5URZgQWOsNLtH1oi+NInwkxuS142t/lqAC1T8Lvdv2rfvUpB8JSbksfV6cHHpUB4fMTO9mrHu0Qzgd/rVFq9pOzAkG5/eqWjDUHlKjYt9AaUKGsXA5jlp+CqTxoBkFtyI+U/kGp9WCYXs4j9ebUqhjz5dKbw0Fv+5Gu1Ko4xPIHyrf8yhTZgknexq5wmsLRignxYZ/4Ktp+qpWv5dBspQGziPnUpSGxwygGf0+wrOIltubN0rbvuaW4vGYSSNXA0HMx51hqIpaYBUNWf1bU2oasUaadaTxMJ21ULZg7EBn5UcY62DE/Lz5UVF8YQ8O3+O9DTxKy1hOurX66mrxuIJIKni+x305dq0jHjTo+negWxMMrN1nRx4YHdyLc5PKjPlcFScrfDDkGLXI50ZK3dvp5nWh4uECG3+o8n+x7QYxMfE8JQEqkO7jw/wBpDz6UyjFiwfkf2B/xSmTLAQeWwm1oiZqYeZp5CGZmuRYSIq0gq+LAEPAtP2e/W9ZSoZQ4ZTTq3J2A02rKheWe826DTWpkYAgvYOWn09aDCVpLNyLgXbTXTWi4OPcPOp1Pk81WJhB5M+biHcW7t85mGwJBZyYEkkfYjRqCZE5mckuDc2bvt8+daKH5kef5esYeGxUEszzIg6sAH7PHSKsZgBdJALtJewi3p2okawigguEkbGfqfzzoiFNDwH0lvNz2HbWhYXE785UCJAv050RS0iTAFyC4/wAXHaqkaUkqcAiPy7bDnSeJiLILkJaXAu0vKpaLj6URbuCnHCEg+IFGYkciSGPP7Uf+ZDZgc0A209aoUwFgh8zjmkhjbetp4cRmPzANzYk1rDx0GQlQgMLEO5lJMdGBqe7gMY1YDnbasqriSpKSUjMrQeEB9HJkDzq86gDBJYlmALbwsjXVul6zh4QZvCd9A7XAmdZNFSQbhtpBeIII1LtO1BvCxApIIYE/OdiQ7TrQsXh3usxoRD6x+xohYiAHH9TP5saxjWJZO2gBfeDD6c61UFWFBmIg2m/V9mg+VM4WITcy1wSH+mlqXQsC+vP5ONqzmciYv+3TrSpDuJhhWnX8/aliCksoBSTAfT/27c9B1q/eggsbaOkAeYoeNhukMow3nGrWeiinI8ZRo0dqiuH0b5Bh9qW4njFgQArYAX0bRj1IqcFx5xEucLEQZdKwlwRf9UjmKoZ9ygXAepQlu92/5GpRK6eMkBN/MR6VylKClHxPlUxINldxM6U3iLLFvT6865n8wGcl2d5fXVrdD2rm3ghWJJ9fxjQMPFKmUFJGGXsc2YmxzvZ38Ld6gUouCw6Z3bck2OkW2ppGKxZyOpc89W3tRWU4S1B7AvBDW5GhqwlM9zF2iZ38pt5snH5S7RoD/igfzZuoO9hG/IX2/aiKWFJDqgDU6Elrt2pnBJVp8+1Uni7t5N8qJ/OO/hnsx+1UDPCxaIHy/wAbxQPceIPBHiedNyzaW506vjA2u37TFFYXy77R5VBycQGALOXUSwZptL7dC+lDGCSvNmAQkfCkEEmGzHcbBq7C8FJn6fk0pjqyuwZvimJG+wailOIxJCS5BdymGOkAu+sFoOgq1gOZmIBHP7T2omGoKDp8WZiOQaCzgs42ubTWsHBDliBYgiRbQac+opQIY1nIOzsS8bXPJtKMsWflfU+cWox4MsGIfp1jkOnKgY2HICgTqwcnS4btQUphBDE6QPyX86Fi8TlS5w8zfpLOZ/3aQdBzmm/5ZTHUTa0tzjyl6WxEGB4strwSLBwXH0YTegyLOGft5XLfnWl04edQxfe5kplKcvhChdbfEFCQ+3KKbkHLyDsZD6pD2fdtWeaEvCKsQFSAUpkLzEzYuG8MbPpvQX/M5hAKncQWfcS3q3Wte9YDTNubw+oOn41YGJhpUGKgTHhQuBoPgYaijbk9QYETMmDbTaqkDKi1yPNxN20l6gJP4++8ijHADQWUN8pDQTpfzqe7Oo7nq88jB/JAGGVOcrNyZndiTcP33o2HjqYRmsHDcnNCSf0gAdTBH9QawflpRBht4Uw+qSxdztN/rQLK4tSIxCEpMhSQlIRYAFJKsxJ1Aaa6KVD7+X5tStxFzqY16vvJHY1hWAoiFKTIIyt8IJVLhpsW5UIeC0mzKA1DHtHyvWUMOT/n4KVAD6hSgRv5h2/O1bK1QygBZjqWgCRoDE35UIzjIMsojzuNPLX50PD4cqMlSSCLtI1Zj4XBbQ8qnEe8UGzlJE5kQ/KXudp6VtGDIJ7s7E69/wA50DpUrY/+TVVDSgmXP/kaurUg6bXBMR8n2oGL7Jw1HMQhJdzAMyx6vrS+BhZTAI5kuzvbT6xTIxzqQryb/P2rLSYXC2GZ2kmJPaB2omGhrlz0v9qWPEF5cNdgdLSzG3Kto4xJDjxCXaQCNmMy8P8AaiJjBjdx28Pp8zrQcTDzEtvBI5abURfFSDHJLB3v11/xQsfjAmVW1UxDPuDo5D6etUD4XByBiorIZypQKvkPCW7PRciXKsqUlcEgA5m3LTez2pHC9roUoo94lRUWHunuBmIcQQ2sda6aeHyJC1JOWA+kvptOtANSVuGCctjJ+TQB110oqccJifJX2bQ0AY6TCFC5Zps7+tUcewI1DMXfb871CDjipvLa92mx1tV+9YOTyYtyEF6R4laU+KUg+I5UguNdCSSdp168zivb6MqloK1BMEJj/kQQ7fhoR3TiCGIS4YW6+UHqwpfCQrOSSGsEpAY7lQMkttG715tX8cIAGYGY53u0D/Bq8P8AjXAOVs0Q2Vzyck//AG8r1VerOCyQEgAEu2Usd4hoHoIoScGQCo5Q4ZKlJfuFCNWmhYWMCASowLuDBD6EMPsOVbxcRgVfFBMO5PLUWs+tTg5PniyA4EDnpApTD44+IqQpw7BJLlxfLDmW3vNC4TiSpIJwyhTF0kgkf2wru/yoi0AfE4bc9ncW9KDKVBZQpKFJYucyVBxYhwptoL2trWOIXnYJORR+FYSFNckzABA3B8gxkoDBkANNg4Op69qHi4k5SVEEWJJdou/5NQazmc2IwAHiBaTMwGETbbrYxPE4w5EZoYhmJCnOYN3falinNBU4mMzADkxe8P8AamcNZTZMalu/9QOt/wB6KJgLcOc0kMFD4bhnCbPLwOdZx+FSsi4ZRUAkwSJkGecfvQ1YqQCZ0PInRmud+g6VEYzmC4bmQY1eG086DOMVZSnBKc6QAQtCyybEjLJJuGvVcOVLQVIW5IDFQOX4WiAopeWJJ8qPiMpk+HLDuGi0HQg6Pt1oQwHSQmC72DAgnTS/7vRBMZSAB7xSUOQHcJBUzsNe1aHEHxA4diMpSp8wIe2huW9TXP4b2Ycw94o4gCswGI5uAAHUGIkzaw0roYeCAHSpQNnBjsBAHSgxiJOYe7OocZiARY6FzZgGFZRxDGCSxIYgAwl3mSCw5bUTjsUgHLnKiQfErJ9swnvvalk8IhJJhKlMskKYODZUh5Nn2orfE4uIUg4QQSHJzlQA6ahzFQqKVAkwW8JJM6ZRZ+lXwJxUBYxGIdgR+oeI/CLRb9qvBPiKszQASpnUzsD4REnnbpVDJI/9JR5t9i1VXNxxjZi3u20hRjSYqVKybCi7OQ3fly+WlESC9+7N19awMckHMUvpItoWNuhfrVKSHlySGgne7At3rQ2k2YlzOocjQxGl6ziYrsBBglw5aY2csOj70txWIr4Sh0PmUrOARe4bxeYqe/LMmGFgpwdGFnjU61FgJxsVyojDCTBcYmGtIhsxY/IhtLmt8SnMEgJwikPmAU7CYIYBTvrvaHqDi1mPdywIWcpA3AALvyBF77ixOKguFbFRDTyeGl+hDUoxhcFg4aCPdkBwTAZJH6pAli7zq1IcPw+CshSVKxAHZBxMRaSp4JSVKGjg9+dOL405WCXT/bykAEkmY9bULC49JSyiyVGPELbEgM45X5VLpBxxDlgqEkpUJcEXJMT2kdKzw2OtaMxw1gT4SxZtCznaGN63w2CABlXuzKg6RtJsd/IHE4JllqgMAmTAYwYteO8vRTQ4gNIWwM+FwXvq/UByG1rg+1/Z4xTmQVYSlEge8StAUQ7gHKw/5b+bCeCzF1nEWoFxmI8JLHKWhx8tqbwMVaStiZYMQlgB+kcnln+dB899p+weIw1HNgrHNKXT2yuBR/YvsLHXiJfDWkAu6gUiA+t9LPXvv5wA5FAKOraDncJD8xag8Qo4jkgmwbNmCYsIAncfStb5cM+vInD4Zw2QAMoup1FRN3ZmHm7NRPfpYkKUNyXTyGgBHJ9BSX/UD8JR4gZcQNXzN4vm+lGUCwIKtmZhI/Pm9ZaOjEcXTFwBLxO+3O01BxWVgATJv57j9q5ViQDJ0lnboQO9ZGISwJY6BIA7OXeKDrp48Wy5bc5BgQfp1oK1y7TzMas+nO3nSXvSwISpuTQf7tXv1iopB1HRxmJOtrHtQGPFFIs5caGWkl7NzemMLiC0tAliDc2bfptyelnVdwHu4Ot3BBD2knatJwnJAYzaIM+RfradqBtXtNIhgp7gl+xj60VPHFSSlJAuM5Sk+TgDS8i3SlRwJAsoW+MlvzoJPV6Pg8Krd9dAx28udWoMnGb4sN7WAALd/nRknUpG97N9+TChI4QhnV33ty1FYxQXAT4v6gVDwjdvMf8AEzQYXwaEJhKUncJyidQAzKJ13NtKLxKcQJBRlLGUqKiSk3S4GvQmh8dwSlhk4nuzmBJDOqwGZxuC2satRMNMgEEuJUzgACHN3J5a9xFL43so4kutC0tmKLQ7WylQ212aRXRXwSgQfeYga+Vkpvchjd+bxQ3SC6cUFQgjMMwJZwUix/IetL4gokiJUyQolhsnUxsJ6PQqgSQp1KKSCLt2jX5UXgsLwuyg/iYqUS508RLDYRrSvD8Ylam8YYvlLpuSQSHIJYBw5tYRXQQhRBLM0ktruz/XyoArQp/CEtzv6GpTClpBnFCTs1v/AG1KDncTjKSnMhIzHwjMSkttZ0nkz0XGxxl+NiGBA5S0j7PelMHhMXFSc6cBJSfCXK0swkuAR1fXUU0cBSlJlMNCRczPxeIWI6a0AE8WglSSQWILCdHaLGfUVS8NS2OXLvmIL9JESY3NtaaxQGcAEki4OpIsJPQVCFASAVNZVn1Zw/obVUK4uEoOvEzYaUsSSUELYHQPH5vSY9lKBUsFixygMEs4I8Op1aWc7118XBKgxG0jwzzZYB/L1jGwMwYKWkf1JIBA6yHfWRfrQrncIpag60pn+hM8mdmP+eivGeyCpPgWU6+IJJEW2UCTfNrW+L4Di3Iw+KWEi2YpJaAZAA5sQCIYyaRHtDFwcwx8PExAD4S5dVg5gAzMfSm4HOD4P3QJQhWZ/FYkltkvHfptTA48glJSohvF4A6rdNutD9n+0kLBPu1YY0zKOvSz/wCK6WGQRAfQw7hrAw40qBTIFi+JhgggAwOZDiTQMHg/CyVlYZgoMbQ8au+vKuh/05MnIlOYlyQQS/596tXAMmEhQFgGSeviIHnz7lrljhcRz4pOn6WvYgBjG9VmI/7niSHDu4QLNZySJJt1rrH2eAXK1yxYqLWaz/JrVkcOlS1IC/EACQFSI2dwNQ1QeR9p8cnCYpkF4MFJjS1idxqCLVxMT+J8Yn4h2HXzva0Dau5/HXsfHy+8wxmQB/qZRLCcxH6gPMetfPU8VXXx8bjn5eUe84L26pafGoPa/iJOpBYNuxrpKWk/rTzAY/P8tXzL+cPSmOFC1qAQFKUbBIJJ6ASavomeb6Nh4qD+s3sN/q/7cqaTivAL9/l+Qw7eS9l+wONUQ2DitMrGUDU/E1e59m+wDhAHGKQSQAkEl9O5nbaue5HTNKJzqUCiUjUkpJ3VlkEbO7RTuB7NWVky8T9WZgefpXaxcVOGHYBJYBwHO3yYUPDDn4CjUvBU9ydXF3POsqVPC5WeIuptCZbu/pW1rQEBYIyMC9xo1r9tjNA4v2QjFUHCw1sqlJ53CpEu1NYeROYJUlyHYqD66O99A2tBrBUCHSQrTMBEFul4oacMAsGfl1cQPiN/WolSVZcoYjxEeFwS+gdjBt9KrES7yrnlIHM20P0oCYjAgFTOCAGJMQLaW2vQMAqUo50ZQCwOYEqGmjjdufKtfzKs7BScsZmDm1riXffprRU8Yk9SbQ72ZnvFptagDjqsQgkuBFxDBSg8+sdGKeDgDCZSkhISIJUooDkllSoPaWh9KeVxBzlOYAzluIuXgt1i8VYzhJCgnL4gzEwdIYAAcqBfhcVa3JRhhEMtJcf+InTlJ1BatYntFBk4rJDO5yp0IHiAk/5erTiKCsoTlQzw6bbwIeIPNqylSSpSCSdcqhoqCGIJVbUnWior2thJjLaPgWfUJIPnUpjC4RCQwytzP2FSgHjqxcwIUCkAuFKu40sG/GrGQwpQ0yhpZub3catpyYiMRJPhKrOCQGEnvobDSonBIkeT6nSQwjSqhfjPaS0IJSgkgEgMcy9hFgwPpSnBe3cdQ95/K5j8ISpnAhyAow8X612MRWZIcjDX4SoMlYIdjt5xpVYy0JAzLDCQSJdjcgxD6/agDgcUpQK1IOHmnIMvhILQXkxmvFVg8YAxKFh9AlyDY5srsQGnyNYT7RwVBJGJmsBlfy2cxrNWrGA/SDfwqSGJDEG/h6HYnrUD4zh0rb/WyqL5QZsknMJBZrwaieBkAnDgDxJSolTbhiHjd286HxPtgrLYfu04wS4CwFlFnfKqQXuIgVrgPaKlOFBWcAJUT8KjulIJDdNxRU/6XGVEAElgtQA9PhMFq37jFMZUATIWWBtsCo8uWlHK7atppsN/LncUV2SbDkzAsLNtakQkhCsNvEHP+2ddVWYXvypjCBJOYrJ+nLKQAKzlJO4MHTQCzSQGvzqAhJcJYgM56xDvc+vmBMx/uaxsWi8/Wh43EYSCdCLuHNhMcq5/B/xBirxQlfDLQguM6i4BkiGkECG3rouSTlSlm0AfpeT+a1NxTOCwMLKmYkJeX1fZ/KkeI/hjhFkqXwuES8+FOskuGLvpf5UVWIoG5JuGYPBM7OzA8r7ZXxIMGSRaCATvctSxJW8H2PwmGww+GwUk6jCQrltN6PiYaE+EYbJNwkpQL7JYv+9Lq4ohg7J0EudHHZ9WmrQpUqSAom8l3Zt25c2qbtWQxhqSFOEsZmH7+KdK3j8Zhsc5hrFtdNbvXKXxpfMSlAFyWn9IbxN/Vt6GlcTESqMiVkfpLG7ZTaQ/PtUqx18Lj8MPlyhKWLDwkOCzv8OkedEHHvqzHeR2sD9K5GIsSq2Zg4cOGYF9d5JtqYNBTAj9GmYiz3LjZrtarUjp8XxwSmFF9z2FgHeRXLCAsmSFEglJIYGRAG9VxnCZkkHMMwCSRiEBmYluunKWoeDjpylGGoqCYY2J2fLvcnXvWWjuAnICQCP7meDrJJgAXPNhWsHHASA4Kb+IpciwdtPIRpSwwPExGd5BJtc2ZgHazNS+LwhJKClBwQD8Si4/tZ5Gut6qOmrikc7gBi7tI+/Q3D0ueOX7wJSk5WZlJU+jtJBDNa+rXIcDhyMoQlIQAQUuWa8EEhnctsKrA4NYJTiAKBJI92CEgE3JB9S2u9FO44zBKU4iwST4ks/OCGIe/brROHxgUwoLDfFmCnIAEtAMcpPOleGQpmm5HiUSWFjrmgkuTGjvWsLg5bSCzyZcQLHrZpeqjn8V/EGFg4hQRo4ItMsIjp8nnr4fF5icqnLOIa7kNDE3FtJoKMFMlKQwgHws7vuWMXh+dTEWpwRIhL5hlBfxGZJENH2FDAx8QQVEnliH9vlV0XCwVsGAbqRUohPhfZmHgA5RlBuTmJfoVMr5Qd2omJjos4BAtlGmt3Ad+nakOC4NKMyverU5LqJMeKcsTA003rTpcMVPEMCzcnDHqxvu9RTWLxUskp8RkiWjxbPAtNiGpXFwk4ac2de/+orwttKSRrEa7tVK4uTh/wCoCWOdhl0iJd/mdBRcXhX+MJUmC5BLNraGmX+dWI2hnBKkh9i4ZtHEmxYt00ramMJWRlYRaRDhOkDXW4ihpQoA5GCYfK0m5cER86mHwhK3JUo9TMbP8Mndr9agfB4IcjMFKElZSwlyPCPhg2UBYlnpzAw3YEIYSFDV7QQ6WtBl+1LHiENIKXILLLEFOvxEaXHItW0S+XEYEMVBlAdHcTNu9FFJKdQBNwBuQx0fcuL7vWsPEfykENJ0CtY1AIo3DuQ6cQKB5tyYDr5bCh8W4PhUCXHhATY3JJgsxa1EWslj4Qkbks3ci35pSquIcqZiAWsoOdGzAP1EReGo+JZ3Bt+lxuYJg7P6ilOF9/mUcQhP9Hu8oJTsQ03B0D0GStCMXL/qqzNCcPMlpOYK7zcDsKNje8zOMvumYlQWVvYhgAANJADPVZJVZnkLdNw7fDtz1quHcZWUkILADCR4QTILze9260UTh92DyZtO5AvF2t2oZW5RmICVD4WVJd3f9Pob1viSqWIhtJZ7htelqBiYSy7qcFIguAOwDgmzOXA71IDITZkgvCiwBYO1gXmz+etY8SUv2dgYeWf9IT1AlgaMES0lgzkE3EubCW0nnWcECXVJNgUkhx5WHrUhUPEJOGZY5XBMGeSu0ENtVYbciGEic1+tzoH7a4xkgELgyWMeEMzi5fyAqIAAIhzfu5NotHzpCjOA4FnJZIkWLWnZw15oeKvmSYLQCX5w4E72IofvC+hD+LUtoA20XOt9rw03LlpJKyY/VtOkk2Db0VWbOxLZbEAO5cWbTk2zsxbOHhDLPcwNOQ9S3M1XuEkuVKVA8LkjRwA4A0030ij4mGbvZxMzyE2JeXG/MEcZWKglSFe+QAwwgEpCiSZzQSL9dL0p/wBawsRSAeFUMYKnKlYysWzKUQ8AN/iuqtIDu4LyW+UF/wA60mPaGDKQpeYM4ymdi4SzRytyelQ/gqSB4SNWdxGs7CY5d6Wx8D37leYN4ZSHJFmaWnlHlRsNRa7Ew4J2sNoHrbbGdIcgOrZnvLga7/aoopWMoCHg7ggECxMzvml/MlCQASr4tQcrsNXdotfQRuvijMpsoYF2ZUkkS2jSxFm7UBHEYRS+GiMxYZVAOIkww59NxVBTiEAyFAggJCUgiZDsA1rtzquB4hV1G7XysQBZISbt5NtVBYYEsJy5AzOIaQOTv5RWwpKQkKBAYnwvGjAgBzYwOfOgc9+r9OAtQ0L3HnUrgr9jBRJ97xM7jDPqS5qVYldUYgKAxLK+EhKt2lgG/wCR9KoqQm6lM4jSY3cB52kMCKIgLZQHhZwm0mZLBwR0Im5lse4ICmDk3JvLuxLkF9LB6AuJgAmVEG4GYkXuAYGm9D4mAm5UC4TlGxe8u2tyeT0qOFygJDoQNMMEk8kyzs1u5aKPmCQCRbQpLu7WDi2Wwa9xYCEn9OYmR4n+H+1zJe5tRT7OCmdzMArOnq06v1pdIISrIjMVHMA6vGdEqVMxeTa0VpGEVIzFSUq/tIIH+3N8QHdpoMjBUSoklIcS6g4DpvKW1hOrw9Y4I5UrGgfLlEMzsdy0wkX1hiF82YEECGMH/dmeAA5YDnNZx8JBZwrNmEiCpy7E3VMw3NqA2GpKYBIfKws4MJISUgzeznnajrWALXJDOkuOY5d7c6XweEBZQEeLtd7z8h9CKKSPFdM2ExcuYH90XvQbTgg2SmC7TcbAXFmYULD4oqJYKypOVQIa91uSCqHEOZdqv32Uu2YyQFiDMfpJDvvehLxMRSnUkISJZJUWhiLOGuCLzQNe/S0sw/UQYnd3Fju/pRRjoYkSS3xZg+mo+e+tcjE9u4uGoHD4f3gBDlJW5AiApILkDbzop4pc4isNOEf/AEziB7m7Zhz0m9A2nig/iZLCGBU77EDuzdopfAx82IR4oEgpCUy5g+JzoXI+lF4fjS36cp/pILG7/Exc9/ptRcQFAbOSBNyNC3aNaItKtQkzJHow3Yz96weJL6uRaGMgPe4tG4rK8Enn0NuxP0MUHHUpKSVLUhLA5k/Ewlx4SMw6TbaqDqWgK+JiG0s8AHW+npWAEvo8tt6CdrfelMf22kFKFYjpUAEf6YBUzP48oKSzONjW8fGwg7nIT/Vvch2mNye1PwEXIzOC9iAqB0bzZni1ThuIQsHKqSSGWwIIZ7MILWPeKzhh4BTAfR42kZt7EzBFHSrS3W3mbm8VBkFWpSXN2IIFtewfahcVilTJBSzPJLhv1FviD6avyomYuT8J1c+TgFj+XpdAXZ0KIsQQ40DxcvRQ/dqBLKBJ1ZNrsQA6jyLbVnjMfIRJdRkBKouZIDAaVXD8QpSlZmCQSFLTioID6PDFwRDXquETkKinFUsEt/qEkhQDeF7af4FRWgsAeEpf4iL8pVqQ0sYe1F9+A5gNcgsLM/P1selZw8QEELVJSxIcpGral2a9YQvMPCUsGAKdmZ1OZUYlh9aAmIc4YAAEMSZfQWG5hp0N60rhFEpysQXzZyEhjACWEB3Yudd3pT2jjIw0ozqh5YKXE7KcW1gkTReF4okQYLkAHTRxDsGN5ZpoDJwWSEAAAM4SNNmae4EA1zuO9ujBxchYBgZBDtYAvDT+TXWK3Mlg36k5m5uSyYex8qBxXsLDx2jNa/UubzfnI8wRT/EmEQ+dQ5Okt3yH51Kpf8FYLylQP/GqrUxOXp8Qg2SUkX0tEl5/c9l8pIL+AJylioAqgjU8mJm+1nOIxA+VjmLFg3mXDef+RDNfIMofRMvZzv8AftUGEj4WIIMvmd5ZwW8UctNKZGMqC6dbMXPXTnalMPGzZXZKgymEh5Ms2a3L7k4gnK6b8ubHado8jQZ94QTlQB20EiYfXo9DxyQMzJKndos51lzzB8q2OGVlIJBd4GbM7jV9m0GtX/NZbrDG7JUouflvO/KgWwMBYLrIyzlGGgeGxlT+KSWtz0o0JJUjDb+4kAdYL9hdtqOCwAzJckkSE9IN55eb1RwgHYtBAuXPR73uKBRZCQMyVMYbxklRBJtd5uTfnBOFRI8LEOd7l4Dl7i7WPaYIjK4Sti+UhTMHDA8hsGdoud4uL4QQtJdmzEuxaMsFwPJ55RS2dSsQBKGF858IESGAYuXkKbqLmVhEB3O7/UbHmxmjnEGzlyCMsAgyX/UNGG7dLGEkyArKHfKSEg2khxcTD8qqFsbhs4OYKEkW2h+t9ddK4fHfw3iYx8fEqyuAEJSEgDS5ksNL+belxMYgOAQRJswFgMwTfkzzWMHEUVAGXEh2IHzuOVqIRwuCThpQlOGVBMAlUsIf0+grSuDTB93iCHiS87ye510p3FSp2IIPxSQW+r+jb0BCCqW/8SDfZ7j81qi8PhocEiZdvsQRp+PQ1ghyZ3KWBYc3EPod6vC4ZTqzKuRlBfqUg2JfQtfYAUYcOoXCm2IJA5xDcwHnaoOcnhwkkjAEvGQRtId1S8c6IcYApJSUhxDs7vGnlypwgpJBd2hwwvbn5VhCluVR6E83nwgNuNeVAMHCW7Ev6P3fo2lZWUl2IDWOVoECTf5cpoquIJQ2KkqAILsCQCbE6jfz1ehow2DM0825/wBXkWqoGJ+HESVEPLueln89Xeh4mF4QXiPiJPV7HmQf8Ew/ZSs6lZlYgIPhUoEAvDO57BhFEwwQ6CkJDdp8wekiiuVxXshOIC/uwLuMN76SYLai1DPs1GEcLIFKlIPiZkpcOqbByWZg/Oe9hcOoOT4kjXw6B9CG/bpRf+mIVlUpLlA8Krkg3Ikv5RSFcbD4dRKXDsZJVZI53UC4LWg9ze6UAHdpzEEwGltWkltGNPJ4ZAJBBYMpzkIO/IAFhIGlGOEnM79hlh4sm0b386kWuNj8EFSr9Twdi3bT570H3niS2ZhYIBy27gRE8jrXZOG8uQRuzNMlvCdDyYGKxjcMQkAqvqCHPze9IOajHLuQoNo7ah1EMDye0iBRjxawYQPm5iLjYHSzAQ9VicMLyCQGawY3ytJeBJFooisMG0f7bGZ0kB7P96ito9qJA+F+YafOpXOxcbCSWiOS/wD8n51Kco9JxKsQhXwzAcswZiSQ7aW5c65uD7LxAsLXxC1KBPhEjLLI/wBo7c6bx1qIcJALh4PwiLaPcfKaxw3HJxVEIVKIUyVuDCdYKvDc6VQypALSQ18xksXeZLxe8DSjqykkB3naBLib9W1elkrAUxLkEwH1tmYRB8q1hocWKQ5B69C7eQ70GsTj04aR7xSEgloLXsQ+pI33vUTGoT1ZR11NwL9jWfdtIJJPJ0gz4rMDMkNeQKtHCJSkJSyUTCfMzppte+lBjicILGQ+MFiEqyzlOsDLOnS7vVZMrZQAejatDqA1vZtKHxGMEElQDGASMxckwDlga9rNQMD2p7xRSnQJVmKCMzgsU5jIIIkJjvUD2ILuCwZ9S5eD6t86F7Q4LCWFIxACFB2BOYixnaE84MuIYwUGwzEAuXkJLudjc6mOxrISrxAgsVE3t4RZnn12AoFsPg8NJChqwEQQzBMnxM8SW21JE4aiMyVKALjIbCBGVPZwT1poYbsWASzsQwsQ+hGt37UM40liIyv/AMpLM76yaoEC8uQQ4lJbmIEiNeTnehhlgcyQRDs02DBruLnSjpSFApe7Zg5ca/UVjDwBmEOmL5WcegYneG60AMbHEAuTLB9rSWDa/J2rY0SWJLswAfQ6k/XemBmIYAB9FctGcDu9CUXlgDAexc6FmYfaiAYvEBEqzXD5WUXJmB+RypkDMAZMHVBbyJYtbS3cSUkCVO1iFGztqTv82Y1vCzHQBruxfZtp0O1UKYCs6VZc4ILKzZo5gtPJt+1HxeGADkhgxdTebkw31qHAW58SWiPEFA6nMIV0I+xS41eOhmwBipvmQvIQ3LW3rN6DoDAMkh2F0KDncgC45i+wouJwYKXLsGIGh0eRG7f4pcYJLOYiyGIeS5Zj2pj3LCLzdMAcxHWlQPCdKleEbp+K2oI1LvYGGNDbDKiQA7yz/OJbb1psY7pc/pO/yzDeW9aErh8MgEJCjd0kDm7k9LdqoxhYmVEgAnUO07a+lbTiiwUSOWZg8gGI9KOChnyqJtLajU21oHuEBRZJBIZkqDNuBm8PagMpfww2xYv6Uji4eGFGVJLvDy/b81er43iAlClKOVKWVLqYvBGW6vyaTTnMFeIxkZgbOBZnZ9/NqhjqpyZWeRDMRo7NGW/pSeGgZixGU83KW6z86EUkEOtMAeInK8XJ2jbShYXtBJXlBiAVDMAVGWfVx1BpVNHh0kkhIcxZvJ7nvQhlUYCVAPmIUCXD+HZ7i4tWyonV3g+FUC2W/hFrva+9qAChlKWDskJ1Jm19AdYeg5n8jjC3EY4GzJ//ADPWpXX9+rTMBsxjlapRQl2wueIhJ5pzkZTuOVNe1jlTipEJzMwga6VdSpnw36nCnwJ6fWgEaaZiG5DFIA6NFSpQwucU5Ln4mv8A3KH0HlTuBwiCgOhJgaD+o/YeVSpTGM7b9noAKgAGk9/FPWpif/Yj0NSpRvGMMtiI54ZJ5mz9aaBcJef/AOXqVKBfhw4QTJdN+aiD50b2ogDFwmADlQLajIsseTgeVSpUw36zg/8AZWdQosdmMNtS/BqJKATGUxp8J0qVKdhP2yG4/BAgBGJb/an7nzNddPCoVhjMhJZLhwCxYSKlSr2nTCT4EnUu/OVfYeVY4ga6hMH/AIv86lSmC1mW0yv3iawbH/aP/lUqUBsgOVwDJ/8AjQkKdSn3PzqVKYouKHTOonsYoGL8CeqR2dMVKlXGR8APlBkTVqDHuPmalSqi1f8AdPJA9VF6NxCRdpj5tUqU6Hkv4kQFcMokAlxJk/EdaX/hZRHDoYtKvrUqU3+Wuz2PdPN35u1M4qjkE/0eqi/nUqVMDb1KlStsv//Z"/>
          <p:cNvSpPr>
            <a:spLocks noChangeAspect="1" noChangeArrowheads="1"/>
          </p:cNvSpPr>
          <p:nvPr/>
        </p:nvSpPr>
        <p:spPr bwMode="auto">
          <a:xfrm>
            <a:off x="63500" y="-896938"/>
            <a:ext cx="2466975" cy="18478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7112" name="AutoShape 8" descr="data:image/jpeg;base64,/9j/4AAQSkZJRgABAQAAAQABAAD/2wCEAAkGBhQSERQUExMWFRQWGRgXGRgWGRgbHBgaGhgaGBoYGh0gHSYiGBokGxsaHy8gIygqLCwsGB4xNTAqNSYsLCkBCQoKDgwOFw8PFywcHBwsLCwsLCksLCwsKSwsKSwsLCksLCwsKSwsLCwsLCwsKSwsLCwpLCwpLCwsLCwsLCkpLP/AABEIAMIBAwMBIgACEQEDEQH/xAAbAAACAwEBAQAAAAAAAAAAAAADBAABAgUGB//EAD4QAAEDAgQEAwcCBQMDBQEAAAECESEAMQMSQVEEYXGBIpGhBRMyscHR8ELhBhRSYvEjcoIVM5JTorLC0vL/xAAYAQEBAQEBAAAAAAAAAAAAAAAAAQIDBP/EAB0RAQEBAAIDAQEAAAAAAAAAAAARASFBAhIxYTL/2gAMAwEAAhEDEQA/APfYeEM2dkhZDFWUuRs+tbUJ58uX7ULGwRNiO9ZOKBZK1M0gA+UiftXF6hRhnf6P1qgCBIj/AHX50vnxM7jN7v8ApKAFCzXV6c70c4ijpfUgAjpM1AJaxqDO3PfYVWIXIyvlGpIg9C1HzzZL9vOKGvEkkN1+Tve/rUVEBwxIJLB79yzfnrhGEwgkqliphc/2tr6bUbD4gapi0Ex5w/2ooOZjIb82FEBPDIXCgkl3DXclyRGoPW87L4nCEAf6mGMQOSSmyQGJACgx025aUXEQZjcCQHfckFvy9c32bx6RirBw8dBzkuUrKVkw7/gsapDv/TVFYUSCALAASbw/J+9Gw+H3gb7/AJFHx8aHyu1nH7uO29DSskWYtq7F9nnsaoMMqJOvV+nOlFjMTlSQNX0+v+KFgqUAcxSlR/pJIgAfCbENblROFQpAAK/eEa5Q93ltW7xUAl4JLlKna7EQrbqaElCsryBOrt1DweXOmytBIUtHwgzcc7a9aGMFBIOEpQSrxDI2Vmd2uOtudItAw8UgAqM6sD2pjBWTYPz/AAD8JoeKjJOR7/Dy3mb+dDRjh7JhnBYs8zdn+h61Ipz+Xs5HSQ/mJjagHDBO55ktPe9MYfEFgyUwGsPSqdJfwM3X0cVYlJK4AKW4fMAHKSbbRH28qYViZRqGiSa2c+YZEIyEnPmfNFsrBn601jYKSxabdtnbp5VPU9iiMcqEAzyPXa1X7xoItvW1IyEEIT2J+T9Kzh8SgFlCCzBiOT86sKMnGDQofP1oeZbS/KBPlar95hzBmzX8w/KtoRDh9df3FT1KTUQoESz3Cikv+b1MDhMv6iQ5MkHzOtGCkqLqEbh+V2M9a0fZ4goU4OxPlFSLUUg/pkX2PTnrNALpBcEt5/4trV4iFIYlJA3npsav3wN1PruPlekUEAZhBeS5SI5Pp+16xi4ipCQ5DQYBJ2PoYo6cUK0DcvnMc6vGwp8Oo6D9u1IVSeNYAZFHplP1qVscLif0q7VVIlFxcUNcTZ3l+9RGMjQgnYN2mto4VIYWaNOTAR6UTDAJLFXVTNp3frWmQl8QOY8m/Oc1jFSTYhugP560bEwmDDTl2ZvrptWgN8saf5AopNOACzEq6R1FulGRhBIJMMJ6DlpW1YaQC4B6B+8DnUxFghikS8MS476elQL4nEAgHK0tb5sI+lGwcQLAy+ITbl8+16oYwMNHMR2JikwfdqAS7kvd2vaSfLeix0VZmAYt38joBSoTlkgy8Xjp9ORq8XHXPhJLMXca7kkUseJxFAEJUnRSVJD85t8xRBxxgSZcC8uPpejIxwpLpI3BEvrpXK90sKCvi0dQYgaAMGPMk0ReMpnIOafhBmOaZ8zSgw4sXJB6j1v8q2viBACp6P5Gdzak8QA/Eh5zEkQ8bg3ouGARYuANB9ftQMJ4kMxnNuE9GZ/nWk8Q4yhtCQmGh9GYGkjhsR6vud25c6teYSHUL5dGF29fIVaQXFKm8GUq0zFgBcsybtUxcUO+IoJBYAulnNg5aftpWvcg5MQgOHKbgh4IgXbnVYqGMhnm4u+p5CgZUTo7Xch9zrWUrVBIAe9u2t/yaWdQINwxgmOUS5vLjvVrxWu+8fhjrtQhs4shm7k7QzD71F479X/G50klfiaCGhwbm+lm561Z4jcADpPQhvkaUh1ZcN8rF6teMzBlN/U5YWjr++tIHEUHYgudEv8ANQdmt6VMJ3Yqd9sw0MM879HvSpDpwFGYnmH5fnyoMjUgjS34KmFmC5URZgQWOsNLtH1oi+NInwkxuS142t/lqAC1T8Lvdv2rfvUpB8JSbksfV6cHHpUB4fMTO9mrHu0Qzgd/rVFq9pOzAkG5/eqWjDUHlKjYt9AaUKGsXA5jlp+CqTxoBkFtyI+U/kGp9WCYXs4j9ebUqhjz5dKbw0Fv+5Gu1Ko4xPIHyrf8yhTZgknexq5wmsLRignxYZ/4Ktp+qpWv5dBspQGziPnUpSGxwygGf0+wrOIltubN0rbvuaW4vGYSSNXA0HMx51hqIpaYBUNWf1bU2oasUaadaTxMJ21ULZg7EBn5UcY62DE/Lz5UVF8YQ8O3+O9DTxKy1hOurX66mrxuIJIKni+x305dq0jHjTo+negWxMMrN1nRx4YHdyLc5PKjPlcFScrfDDkGLXI50ZK3dvp5nWh4uECG3+o8n+x7QYxMfE8JQEqkO7jw/wBpDz6UyjFiwfkf2B/xSmTLAQeWwm1oiZqYeZp5CGZmuRYSIq0gq+LAEPAtP2e/W9ZSoZQ4ZTTq3J2A02rKheWe826DTWpkYAgvYOWn09aDCVpLNyLgXbTXTWi4OPcPOp1Pk81WJhB5M+biHcW7t85mGwJBZyYEkkfYjRqCZE5mckuDc2bvt8+daKH5kef5esYeGxUEszzIg6sAH7PHSKsZgBdJALtJewi3p2okawigguEkbGfqfzzoiFNDwH0lvNz2HbWhYXE785UCJAv050RS0iTAFyC4/wAXHaqkaUkqcAiPy7bDnSeJiLILkJaXAu0vKpaLj6URbuCnHCEg+IFGYkciSGPP7Uf+ZDZgc0A209aoUwFgh8zjmkhjbetp4cRmPzANzYk1rDx0GQlQgMLEO5lJMdGBqe7gMY1YDnbasqriSpKSUjMrQeEB9HJkDzq86gDBJYlmALbwsjXVul6zh4QZvCd9A7XAmdZNFSQbhtpBeIII1LtO1BvCxApIIYE/OdiQ7TrQsXh3usxoRD6x+xohYiAHH9TP5saxjWJZO2gBfeDD6c61UFWFBmIg2m/V9mg+VM4WITcy1wSH+mlqXQsC+vP5ONqzmciYv+3TrSpDuJhhWnX8/aliCksoBSTAfT/27c9B1q/eggsbaOkAeYoeNhukMow3nGrWeiinI8ZRo0dqiuH0b5Bh9qW4njFgQArYAX0bRj1IqcFx5xEucLEQZdKwlwRf9UjmKoZ9ygXAepQlu92/5GpRK6eMkBN/MR6VylKClHxPlUxINldxM6U3iLLFvT6865n8wGcl2d5fXVrdD2rm3ghWJJ9fxjQMPFKmUFJGGXsc2YmxzvZ38Ld6gUouCw6Z3bck2OkW2ppGKxZyOpc89W3tRWU4S1B7AvBDW5GhqwlM9zF2iZ38pt5snH5S7RoD/igfzZuoO9hG/IX2/aiKWFJDqgDU6Elrt2pnBJVp8+1Uni7t5N8qJ/OO/hnsx+1UDPCxaIHy/wAbxQPceIPBHiedNyzaW506vjA2u37TFFYXy77R5VBycQGALOXUSwZptL7dC+lDGCSvNmAQkfCkEEmGzHcbBq7C8FJn6fk0pjqyuwZvimJG+wailOIxJCS5BdymGOkAu+sFoOgq1gOZmIBHP7T2omGoKDp8WZiOQaCzgs42ubTWsHBDliBYgiRbQac+opQIY1nIOzsS8bXPJtKMsWflfU+cWox4MsGIfp1jkOnKgY2HICgTqwcnS4btQUphBDE6QPyX86Fi8TlS5w8zfpLOZ/3aQdBzmm/5ZTHUTa0tzjyl6WxEGB4strwSLBwXH0YTegyLOGft5XLfnWl04edQxfe5kplKcvhChdbfEFCQ+3KKbkHLyDsZD6pD2fdtWeaEvCKsQFSAUpkLzEzYuG8MbPpvQX/M5hAKncQWfcS3q3Wte9YDTNubw+oOn41YGJhpUGKgTHhQuBoPgYaijbk9QYETMmDbTaqkDKi1yPNxN20l6gJP4++8ijHADQWUN8pDQTpfzqe7Oo7nq88jB/JAGGVOcrNyZndiTcP33o2HjqYRmsHDcnNCSf0gAdTBH9QawflpRBht4Uw+qSxdztN/rQLK4tSIxCEpMhSQlIRYAFJKsxJ1Aaa6KVD7+X5tStxFzqY16vvJHY1hWAoiFKTIIyt8IJVLhpsW5UIeC0mzKA1DHtHyvWUMOT/n4KVAD6hSgRv5h2/O1bK1QygBZjqWgCRoDE35UIzjIMsojzuNPLX50PD4cqMlSSCLtI1Zj4XBbQ8qnEe8UGzlJE5kQ/KXudp6VtGDIJ7s7E69/wA50DpUrY/+TVVDSgmXP/kaurUg6bXBMR8n2oGL7Jw1HMQhJdzAMyx6vrS+BhZTAI5kuzvbT6xTIxzqQryb/P2rLSYXC2GZ2kmJPaB2omGhrlz0v9qWPEF5cNdgdLSzG3Kto4xJDjxCXaQCNmMy8P8AaiJjBjdx28Pp8zrQcTDzEtvBI5abURfFSDHJLB3v11/xQsfjAmVW1UxDPuDo5D6etUD4XByBiorIZypQKvkPCW7PRciXKsqUlcEgA5m3LTez2pHC9roUoo94lRUWHunuBmIcQQ2sda6aeHyJC1JOWA+kvptOtANSVuGCctjJ+TQB110oqccJifJX2bQ0AY6TCFC5Zps7+tUcewI1DMXfb871CDjipvLa92mx1tV+9YOTyYtyEF6R4laU+KUg+I5UguNdCSSdp168zivb6MqloK1BMEJj/kQQ7fhoR3TiCGIS4YW6+UHqwpfCQrOSSGsEpAY7lQMkttG715tX8cIAGYGY53u0D/Bq8P8AjXAOVs0Q2Vzyck//AG8r1VerOCyQEgAEu2Usd4hoHoIoScGQCo5Q4ZKlJfuFCNWmhYWMCASowLuDBD6EMPsOVbxcRgVfFBMO5PLUWs+tTg5PniyA4EDnpApTD44+IqQpw7BJLlxfLDmW3vNC4TiSpIJwyhTF0kgkf2wru/yoi0AfE4bc9ncW9KDKVBZQpKFJYucyVBxYhwptoL2trWOIXnYJORR+FYSFNckzABA3B8gxkoDBkANNg4Op69qHi4k5SVEEWJJdou/5NQazmc2IwAHiBaTMwGETbbrYxPE4w5EZoYhmJCnOYN3falinNBU4mMzADkxe8P8AamcNZTZMalu/9QOt/wB6KJgLcOc0kMFD4bhnCbPLwOdZx+FSsi4ZRUAkwSJkGecfvQ1YqQCZ0PInRmud+g6VEYzmC4bmQY1eG086DOMVZSnBKc6QAQtCyybEjLJJuGvVcOVLQVIW5IDFQOX4WiAopeWJJ8qPiMpk+HLDuGi0HQg6Pt1oQwHSQmC72DAgnTS/7vRBMZSAB7xSUOQHcJBUzsNe1aHEHxA4diMpSp8wIe2huW9TXP4b2Ycw94o4gCswGI5uAAHUGIkzaw0roYeCAHSpQNnBjsBAHSgxiJOYe7OocZiARY6FzZgGFZRxDGCSxIYgAwl3mSCw5bUTjsUgHLnKiQfErJ9swnvvalk8IhJJhKlMskKYODZUh5Nn2orfE4uIUg4QQSHJzlQA6ahzFQqKVAkwW8JJM6ZRZ+lXwJxUBYxGIdgR+oeI/CLRb9qvBPiKszQASpnUzsD4REnnbpVDJI/9JR5t9i1VXNxxjZi3u20hRjSYqVKybCi7OQ3fly+WlESC9+7N19awMckHMUvpItoWNuhfrVKSHlySGgne7At3rQ2k2YlzOocjQxGl6ziYrsBBglw5aY2csOj70txWIr4Sh0PmUrOARe4bxeYqe/LMmGFgpwdGFnjU61FgJxsVyojDCTBcYmGtIhsxY/IhtLmt8SnMEgJwikPmAU7CYIYBTvrvaHqDi1mPdywIWcpA3AALvyBF77ixOKguFbFRDTyeGl+hDUoxhcFg4aCPdkBwTAZJH6pAli7zq1IcPw+CshSVKxAHZBxMRaSp4JSVKGjg9+dOL405WCXT/bykAEkmY9bULC49JSyiyVGPELbEgM45X5VLpBxxDlgqEkpUJcEXJMT2kdKzw2OtaMxw1gT4SxZtCznaGN63w2CABlXuzKg6RtJsd/IHE4JllqgMAmTAYwYteO8vRTQ4gNIWwM+FwXvq/UByG1rg+1/Z4xTmQVYSlEge8StAUQ7gHKw/5b+bCeCzF1nEWoFxmI8JLHKWhx8tqbwMVaStiZYMQlgB+kcnln+dB899p+weIw1HNgrHNKXT2yuBR/YvsLHXiJfDWkAu6gUiA+t9LPXvv5wA5FAKOraDncJD8xag8Qo4jkgmwbNmCYsIAncfStb5cM+vInD4Zw2QAMoup1FRN3ZmHm7NRPfpYkKUNyXTyGgBHJ9BSX/UD8JR4gZcQNXzN4vm+lGUCwIKtmZhI/Pm9ZaOjEcXTFwBLxO+3O01BxWVgATJv57j9q5ViQDJ0lnboQO9ZGISwJY6BIA7OXeKDrp48Wy5bc5BgQfp1oK1y7TzMas+nO3nSXvSwISpuTQf7tXv1iopB1HRxmJOtrHtQGPFFIs5caGWkl7NzemMLiC0tAliDc2bfptyelnVdwHu4Ot3BBD2knatJwnJAYzaIM+RfradqBtXtNIhgp7gl+xj60VPHFSSlJAuM5Sk+TgDS8i3SlRwJAsoW+MlvzoJPV6Pg8Krd9dAx28udWoMnGb4sN7WAALd/nRknUpG97N9+TChI4QhnV33ty1FYxQXAT4v6gVDwjdvMf8AEzQYXwaEJhKUncJyidQAzKJ13NtKLxKcQJBRlLGUqKiSk3S4GvQmh8dwSlhk4nuzmBJDOqwGZxuC2satRMNMgEEuJUzgACHN3J5a9xFL43so4kutC0tmKLQ7WylQ212aRXRXwSgQfeYga+Vkpvchjd+bxQ3SC6cUFQgjMMwJZwUix/IetL4gokiJUyQolhsnUxsJ6PQqgSQp1KKSCLt2jX5UXgsLwuyg/iYqUS508RLDYRrSvD8Ylam8YYvlLpuSQSHIJYBw5tYRXQQhRBLM0ktruz/XyoArQp/CEtzv6GpTClpBnFCTs1v/AG1KDncTjKSnMhIzHwjMSkttZ0nkz0XGxxl+NiGBA5S0j7PelMHhMXFSc6cBJSfCXK0swkuAR1fXUU0cBSlJlMNCRczPxeIWI6a0AE8WglSSQWILCdHaLGfUVS8NS2OXLvmIL9JESY3NtaaxQGcAEki4OpIsJPQVCFASAVNZVn1Zw/obVUK4uEoOvEzYaUsSSUELYHQPH5vSY9lKBUsFixygMEs4I8Op1aWc7118XBKgxG0jwzzZYB/L1jGwMwYKWkf1JIBA6yHfWRfrQrncIpag60pn+hM8mdmP+eivGeyCpPgWU6+IJJEW2UCTfNrW+L4Di3Iw+KWEi2YpJaAZAA5sQCIYyaRHtDFwcwx8PExAD4S5dVg5gAzMfSm4HOD4P3QJQhWZ/FYkltkvHfptTA48glJSohvF4A6rdNutD9n+0kLBPu1YY0zKOvSz/wCK6WGQRAfQw7hrAw40qBTIFi+JhgggAwOZDiTQMHg/CyVlYZgoMbQ8au+vKuh/05MnIlOYlyQQS/596tXAMmEhQFgGSeviIHnz7lrljhcRz4pOn6WvYgBjG9VmI/7niSHDu4QLNZySJJt1rrH2eAXK1yxYqLWaz/JrVkcOlS1IC/EACQFSI2dwNQ1QeR9p8cnCYpkF4MFJjS1idxqCLVxMT+J8Yn4h2HXzva0Dau5/HXsfHy+8wxmQB/qZRLCcxH6gPMetfPU8VXXx8bjn5eUe84L26pafGoPa/iJOpBYNuxrpKWk/rTzAY/P8tXzL+cPSmOFC1qAQFKUbBIJJ6ASavomeb6Nh4qD+s3sN/q/7cqaTivAL9/l+Qw7eS9l+wONUQ2DitMrGUDU/E1e59m+wDhAHGKQSQAkEl9O5nbaue5HTNKJzqUCiUjUkpJ3VlkEbO7RTuB7NWVky8T9WZgefpXaxcVOGHYBJYBwHO3yYUPDDn4CjUvBU9ydXF3POsqVPC5WeIuptCZbu/pW1rQEBYIyMC9xo1r9tjNA4v2QjFUHCw1sqlJ53CpEu1NYeROYJUlyHYqD66O99A2tBrBUCHSQrTMBEFul4oacMAsGfl1cQPiN/WolSVZcoYjxEeFwS+gdjBt9KrES7yrnlIHM20P0oCYjAgFTOCAGJMQLaW2vQMAqUo50ZQCwOYEqGmjjdufKtfzKs7BScsZmDm1riXffprRU8Yk9SbQ72ZnvFptagDjqsQgkuBFxDBSg8+sdGKeDgDCZSkhISIJUooDkllSoPaWh9KeVxBzlOYAzluIuXgt1i8VYzhJCgnL4gzEwdIYAAcqBfhcVa3JRhhEMtJcf+InTlJ1BatYntFBk4rJDO5yp0IHiAk/5erTiKCsoTlQzw6bbwIeIPNqylSSpSCSdcqhoqCGIJVbUnWior2thJjLaPgWfUJIPnUpjC4RCQwytzP2FSgHjqxcwIUCkAuFKu40sG/GrGQwpQ0yhpZub3catpyYiMRJPhKrOCQGEnvobDSonBIkeT6nSQwjSqhfjPaS0IJSgkgEgMcy9hFgwPpSnBe3cdQ95/K5j8ISpnAhyAow8X612MRWZIcjDX4SoMlYIdjt5xpVYy0JAzLDCQSJdjcgxD6/agDgcUpQK1IOHmnIMvhILQXkxmvFVg8YAxKFh9AlyDY5srsQGnyNYT7RwVBJGJmsBlfy2cxrNWrGA/SDfwqSGJDEG/h6HYnrUD4zh0rb/WyqL5QZsknMJBZrwaieBkAnDgDxJSolTbhiHjd286HxPtgrLYfu04wS4CwFlFnfKqQXuIgVrgPaKlOFBWcAJUT8KjulIJDdNxRU/6XGVEAElgtQA9PhMFq37jFMZUATIWWBtsCo8uWlHK7atppsN/LncUV2SbDkzAsLNtakQkhCsNvEHP+2ddVWYXvypjCBJOYrJ+nLKQAKzlJO4MHTQCzSQGvzqAhJcJYgM56xDvc+vmBMx/uaxsWi8/Wh43EYSCdCLuHNhMcq5/B/xBirxQlfDLQguM6i4BkiGkECG3rouSTlSlm0AfpeT+a1NxTOCwMLKmYkJeX1fZ/KkeI/hjhFkqXwuES8+FOskuGLvpf5UVWIoG5JuGYPBM7OzA8r7ZXxIMGSRaCATvctSxJW8H2PwmGww+GwUk6jCQrltN6PiYaE+EYbJNwkpQL7JYv+9Lq4ohg7J0EudHHZ9WmrQpUqSAom8l3Zt25c2qbtWQxhqSFOEsZmH7+KdK3j8Zhsc5hrFtdNbvXKXxpfMSlAFyWn9IbxN/Vt6GlcTESqMiVkfpLG7ZTaQ/PtUqx18Lj8MPlyhKWLDwkOCzv8OkedEHHvqzHeR2sD9K5GIsSq2Zg4cOGYF9d5JtqYNBTAj9GmYiz3LjZrtarUjp8XxwSmFF9z2FgHeRXLCAsmSFEglJIYGRAG9VxnCZkkHMMwCSRiEBmYluunKWoeDjpylGGoqCYY2J2fLvcnXvWWjuAnICQCP7meDrJJgAXPNhWsHHASA4Kb+IpciwdtPIRpSwwPExGd5BJtc2ZgHazNS+LwhJKClBwQD8Si4/tZ5Gut6qOmrikc7gBi7tI+/Q3D0ueOX7wJSk5WZlJU+jtJBDNa+rXIcDhyMoQlIQAQUuWa8EEhnctsKrA4NYJTiAKBJI92CEgE3JB9S2u9FO44zBKU4iwST4ks/OCGIe/brROHxgUwoLDfFmCnIAEtAMcpPOleGQpmm5HiUSWFjrmgkuTGjvWsLg5bSCzyZcQLHrZpeqjn8V/EGFg4hQRo4ItMsIjp8nnr4fF5icqnLOIa7kNDE3FtJoKMFMlKQwgHws7vuWMXh+dTEWpwRIhL5hlBfxGZJENH2FDAx8QQVEnliH9vlV0XCwVsGAbqRUohPhfZmHgA5RlBuTmJfoVMr5Qd2omJjos4BAtlGmt3Ad+nakOC4NKMyverU5LqJMeKcsTA003rTpcMVPEMCzcnDHqxvu9RTWLxUskp8RkiWjxbPAtNiGpXFwk4ac2de/+orwttKSRrEa7tVK4uTh/wCoCWOdhl0iJd/mdBRcXhX+MJUmC5BLNraGmX+dWI2hnBKkh9i4ZtHEmxYt00ramMJWRlYRaRDhOkDXW4ihpQoA5GCYfK0m5cER86mHwhK3JUo9TMbP8Mndr9agfB4IcjMFKElZSwlyPCPhg2UBYlnpzAw3YEIYSFDV7QQ6WtBl+1LHiENIKXILLLEFOvxEaXHItW0S+XEYEMVBlAdHcTNu9FFJKdQBNwBuQx0fcuL7vWsPEfykENJ0CtY1AIo3DuQ6cQKB5tyYDr5bCh8W4PhUCXHhATY3JJgsxa1EWslj4Qkbks3ci35pSquIcqZiAWsoOdGzAP1EReGo+JZ3Bt+lxuYJg7P6ilOF9/mUcQhP9Hu8oJTsQ03B0D0GStCMXL/qqzNCcPMlpOYK7zcDsKNje8zOMvumYlQWVvYhgAANJADPVZJVZnkLdNw7fDtz1quHcZWUkILADCR4QTILze9260UTh92DyZtO5AvF2t2oZW5RmICVD4WVJd3f9Pob1viSqWIhtJZ7htelqBiYSy7qcFIguAOwDgmzOXA71IDITZkgvCiwBYO1gXmz+etY8SUv2dgYeWf9IT1AlgaMES0lgzkE3EubCW0nnWcECXVJNgUkhx5WHrUhUPEJOGZY5XBMGeSu0ENtVYbciGEic1+tzoH7a4xkgELgyWMeEMzi5fyAqIAAIhzfu5NotHzpCjOA4FnJZIkWLWnZw15oeKvmSYLQCX5w4E72IofvC+hD+LUtoA20XOt9rw03LlpJKyY/VtOkk2Db0VWbOxLZbEAO5cWbTk2zsxbOHhDLPcwNOQ9S3M1XuEkuVKVA8LkjRwA4A0030ij4mGbvZxMzyE2JeXG/MEcZWKglSFe+QAwwgEpCiSZzQSL9dL0p/wBawsRSAeFUMYKnKlYysWzKUQ8AN/iuqtIDu4LyW+UF/wA60mPaGDKQpeYM4ymdi4SzRytyelQ/gqSB4SNWdxGs7CY5d6Wx8D37leYN4ZSHJFmaWnlHlRsNRa7Ew4J2sNoHrbbGdIcgOrZnvLga7/aoopWMoCHg7ggECxMzvml/MlCQASr4tQcrsNXdotfQRuvijMpsoYF2ZUkkS2jSxFm7UBHEYRS+GiMxYZVAOIkww59NxVBTiEAyFAggJCUgiZDsA1rtzquB4hV1G7XysQBZISbt5NtVBYYEsJy5AzOIaQOTv5RWwpKQkKBAYnwvGjAgBzYwOfOgc9+r9OAtQ0L3HnUrgr9jBRJ97xM7jDPqS5qVYldUYgKAxLK+EhKt2lgG/wCR9KoqQm6lM4jSY3cB52kMCKIgLZQHhZwm0mZLBwR0Im5lse4ICmDk3JvLuxLkF9LB6AuJgAmVEG4GYkXuAYGm9D4mAm5UC4TlGxe8u2tyeT0qOFygJDoQNMMEk8kyzs1u5aKPmCQCRbQpLu7WDi2Wwa9xYCEn9OYmR4n+H+1zJe5tRT7OCmdzMArOnq06v1pdIISrIjMVHMA6vGdEqVMxeTa0VpGEVIzFSUq/tIIH+3N8QHdpoMjBUSoklIcS6g4DpvKW1hOrw9Y4I5UrGgfLlEMzsdy0wkX1hiF82YEECGMH/dmeAA5YDnNZx8JBZwrNmEiCpy7E3VMw3NqA2GpKYBIfKws4MJISUgzeznnajrWALXJDOkuOY5d7c6XweEBZQEeLtd7z8h9CKKSPFdM2ExcuYH90XvQbTgg2SmC7TcbAXFmYULD4oqJYKypOVQIa91uSCqHEOZdqv32Uu2YyQFiDMfpJDvvehLxMRSnUkISJZJUWhiLOGuCLzQNe/S0sw/UQYnd3Fju/pRRjoYkSS3xZg+mo+e+tcjE9u4uGoHD4f3gBDlJW5AiApILkDbzop4pc4isNOEf/AEziB7m7Zhz0m9A2nig/iZLCGBU77EDuzdopfAx82IR4oEgpCUy5g+JzoXI+lF4fjS36cp/pILG7/Exc9/ptRcQFAbOSBNyNC3aNaItKtQkzJHow3Yz96weJL6uRaGMgPe4tG4rK8Enn0NuxP0MUHHUpKSVLUhLA5k/Ewlx4SMw6TbaqDqWgK+JiG0s8AHW+npWAEvo8tt6CdrfelMf22kFKFYjpUAEf6YBUzP48oKSzONjW8fGwg7nIT/Vvch2mNye1PwEXIzOC9iAqB0bzZni1ThuIQsHKqSSGWwIIZ7MILWPeKzhh4BTAfR42kZt7EzBFHSrS3W3mbm8VBkFWpSXN2IIFtewfahcVilTJBSzPJLhv1FviD6avyomYuT8J1c+TgFj+XpdAXZ0KIsQQ40DxcvRQ/dqBLKBJ1ZNrsQA6jyLbVnjMfIRJdRkBKouZIDAaVXD8QpSlZmCQSFLTioID6PDFwRDXquETkKinFUsEt/qEkhQDeF7af4FRWgsAeEpf4iL8pVqQ0sYe1F9+A5gNcgsLM/P1selZw8QEELVJSxIcpGral2a9YQvMPCUsGAKdmZ1OZUYlh9aAmIc4YAAEMSZfQWG5hp0N60rhFEpysQXzZyEhjACWEB3Yudd3pT2jjIw0ozqh5YKXE7KcW1gkTReF4okQYLkAHTRxDsGN5ZpoDJwWSEAAAM4SNNmae4EA1zuO9ujBxchYBgZBDtYAvDT+TXWK3Mlg36k5m5uSyYex8qBxXsLDx2jNa/UubzfnI8wRT/EmEQ+dQ5Okt3yH51Kpf8FYLylQP/GqrUxOXp8Qg2SUkX0tEl5/c9l8pIL+AJylioAqgjU8mJm+1nOIxA+VjmLFg3mXDef+RDNfIMofRMvZzv8AftUGEj4WIIMvmd5ZwW8UctNKZGMqC6dbMXPXTnalMPGzZXZKgymEh5Ms2a3L7k4gnK6b8ubHado8jQZ94QTlQB20EiYfXo9DxyQMzJKndos51lzzB8q2OGVlIJBd4GbM7jV9m0GtX/NZbrDG7JUouflvO/KgWwMBYLrIyzlGGgeGxlT+KSWtz0o0JJUjDb+4kAdYL9hdtqOCwAzJckkSE9IN55eb1RwgHYtBAuXPR73uKBRZCQMyVMYbxklRBJtd5uTfnBOFRI8LEOd7l4Dl7i7WPaYIjK4Sti+UhTMHDA8hsGdoud4uL4QQtJdmzEuxaMsFwPJ55RS2dSsQBKGF858IESGAYuXkKbqLmVhEB3O7/UbHmxmjnEGzlyCMsAgyX/UNGG7dLGEkyArKHfKSEg2khxcTD8qqFsbhs4OYKEkW2h+t9ddK4fHfw3iYx8fEqyuAEJSEgDS5ksNL+belxMYgOAQRJswFgMwTfkzzWMHEUVAGXEh2IHzuOVqIRwuCThpQlOGVBMAlUsIf0+grSuDTB93iCHiS87ye510p3FSp2IIPxSQW+r+jb0BCCqW/8SDfZ7j81qi8PhocEiZdvsQRp+PQ1ghyZ3KWBYc3EPod6vC4ZTqzKuRlBfqUg2JfQtfYAUYcOoXCm2IJA5xDcwHnaoOcnhwkkjAEvGQRtId1S8c6IcYApJSUhxDs7vGnlypwgpJBd2hwwvbn5VhCluVR6E83nwgNuNeVAMHCW7Ev6P3fo2lZWUl2IDWOVoECTf5cpoquIJQ2KkqAILsCQCbE6jfz1ehow2DM0825/wBXkWqoGJ+HESVEPLueln89Xeh4mF4QXiPiJPV7HmQf8Ew/ZSs6lZlYgIPhUoEAvDO57BhFEwwQ6CkJDdp8wekiiuVxXshOIC/uwLuMN76SYLai1DPs1GEcLIFKlIPiZkpcOqbByWZg/Oe9hcOoOT4kjXw6B9CG/bpRf+mIVlUpLlA8Krkg3Ikv5RSFcbD4dRKXDsZJVZI53UC4LWg9ze6UAHdpzEEwGltWkltGNPJ4ZAJBBYMpzkIO/IAFhIGlGOEnM79hlh4sm0b386kWuNj8EFSr9Twdi3bT570H3niS2ZhYIBy27gRE8jrXZOG8uQRuzNMlvCdDyYGKxjcMQkAqvqCHPze9IOajHLuQoNo7ah1EMDye0iBRjxawYQPm5iLjYHSzAQ9VicMLyCQGawY3ytJeBJFooisMG0f7bGZ0kB7P96ito9qJA+F+YafOpXOxcbCSWiOS/wD8n51Kco9JxKsQhXwzAcswZiSQ7aW5c65uD7LxAsLXxC1KBPhEjLLI/wBo7c6bx1qIcJALh4PwiLaPcfKaxw3HJxVEIVKIUyVuDCdYKvDc6VQypALSQ18xksXeZLxe8DSjqykkB3naBLib9W1elkrAUxLkEwH1tmYRB8q1hocWKQ5B69C7eQ70GsTj04aR7xSEgloLXsQ+pI33vUTGoT1ZR11NwL9jWfdtIJJPJ0gz4rMDMkNeQKtHCJSkJSyUTCfMzppte+lBjicILGQ+MFiEqyzlOsDLOnS7vVZMrZQAejatDqA1vZtKHxGMEElQDGASMxckwDlga9rNQMD2p7xRSnQJVmKCMzgsU5jIIIkJjvUD2ILuCwZ9S5eD6t86F7Q4LCWFIxACFB2BOYixnaE84MuIYwUGwzEAuXkJLudjc6mOxrISrxAgsVE3t4RZnn12AoFsPg8NJChqwEQQzBMnxM8SW21JE4aiMyVKALjIbCBGVPZwT1poYbsWASzsQwsQ+hGt37UM40liIyv/AMpLM76yaoEC8uQQ4lJbmIEiNeTnehhlgcyQRDs02DBruLnSjpSFApe7Zg5ca/UVjDwBmEOmL5WcegYneG60AMbHEAuTLB9rSWDa/J2rY0SWJLswAfQ6k/XemBmIYAB9FctGcDu9CUXlgDAexc6FmYfaiAYvEBEqzXD5WUXJmB+RypkDMAZMHVBbyJYtbS3cSUkCVO1iFGztqTv82Y1vCzHQBruxfZtp0O1UKYCs6VZc4ILKzZo5gtPJt+1HxeGADkhgxdTebkw31qHAW58SWiPEFA6nMIV0I+xS41eOhmwBipvmQvIQ3LW3rN6DoDAMkh2F0KDncgC45i+wouJwYKXLsGIGh0eRG7f4pcYJLOYiyGIeS5Zj2pj3LCLzdMAcxHWlQPCdKleEbp+K2oI1LvYGGNDbDKiQA7yz/OJbb1psY7pc/pO/yzDeW9aErh8MgEJCjd0kDm7k9LdqoxhYmVEgAnUO07a+lbTiiwUSOWZg8gGI9KOChnyqJtLajU21oHuEBRZJBIZkqDNuBm8PagMpfww2xYv6Uji4eGFGVJLvDy/b81er43iAlClKOVKWVLqYvBGW6vyaTTnMFeIxkZgbOBZnZ9/NqhjqpyZWeRDMRo7NGW/pSeGgZixGU83KW6z86EUkEOtMAeInK8XJ2jbShYXtBJXlBiAVDMAVGWfVx1BpVNHh0kkhIcxZvJ7nvQhlUYCVAPmIUCXD+HZ7i4tWyonV3g+FUC2W/hFrva+9qAChlKWDskJ1Jm19AdYeg5n8jjC3EY4GzJ//ADPWpXX9+rTMBsxjlapRQl2wueIhJ5pzkZTuOVNe1jlTipEJzMwga6VdSpnw36nCnwJ6fWgEaaZiG5DFIA6NFSpQwucU5Ln4mv8A3KH0HlTuBwiCgOhJgaD+o/YeVSpTGM7b9noAKgAGk9/FPWpif/Yj0NSpRvGMMtiI54ZJ5mz9aaBcJef/AOXqVKBfhw4QTJdN+aiD50b2ogDFwmADlQLajIsseTgeVSpUw36zg/8AZWdQosdmMNtS/BqJKATGUxp8J0qVKdhP2yG4/BAgBGJb/an7nzNddPCoVhjMhJZLhwCxYSKlSr2nTCT4EnUu/OVfYeVY4ga6hMH/AIv86lSmC1mW0yv3iawbH/aP/lUqUBsgOVwDJ/8AjQkKdSn3PzqVKYouKHTOonsYoGL8CeqR2dMVKlXGR8APlBkTVqDHuPmalSqi1f8AdPJA9VF6NxCRdpj5tUqU6Hkv4kQFcMokAlxJk/EdaX/hZRHDoYtKvrUqU3+Wuz2PdPN35u1M4qjkE/0eqi/nUqVMDb1KlStsv//Z"/>
          <p:cNvSpPr>
            <a:spLocks noChangeAspect="1" noChangeArrowheads="1"/>
          </p:cNvSpPr>
          <p:nvPr/>
        </p:nvSpPr>
        <p:spPr bwMode="auto">
          <a:xfrm>
            <a:off x="63500" y="-896938"/>
            <a:ext cx="2466975" cy="18478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 name="صورة 9" descr="imagesCAP34OIB.jpg"/>
          <p:cNvPicPr>
            <a:picLocks noChangeAspect="1"/>
          </p:cNvPicPr>
          <p:nvPr/>
        </p:nvPicPr>
        <p:blipFill>
          <a:blip r:embed="rId3"/>
          <a:stretch>
            <a:fillRect/>
          </a:stretch>
        </p:blipFill>
        <p:spPr>
          <a:xfrm>
            <a:off x="304801" y="304800"/>
            <a:ext cx="1676400" cy="18478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صورة 10" descr="imagesCA3O3L6E.jpg"/>
          <p:cNvPicPr>
            <a:picLocks noChangeAspect="1"/>
          </p:cNvPicPr>
          <p:nvPr/>
        </p:nvPicPr>
        <p:blipFill>
          <a:blip r:embed="rId4"/>
          <a:stretch>
            <a:fillRect/>
          </a:stretch>
        </p:blipFill>
        <p:spPr>
          <a:xfrm>
            <a:off x="2133600" y="304800"/>
            <a:ext cx="1762125" cy="1828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صورة 11" descr="imagesCAKSJ75V.jpg"/>
          <p:cNvPicPr>
            <a:picLocks noChangeAspect="1"/>
          </p:cNvPicPr>
          <p:nvPr/>
        </p:nvPicPr>
        <p:blipFill>
          <a:blip r:embed="rId5"/>
          <a:stretch>
            <a:fillRect/>
          </a:stretch>
        </p:blipFill>
        <p:spPr>
          <a:xfrm>
            <a:off x="6096000" y="2895600"/>
            <a:ext cx="2466975" cy="18478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صورة 12" descr="imagesCAFF9DT6.jpg"/>
          <p:cNvPicPr>
            <a:picLocks noChangeAspect="1"/>
          </p:cNvPicPr>
          <p:nvPr/>
        </p:nvPicPr>
        <p:blipFill>
          <a:blip r:embed="rId6"/>
          <a:stretch>
            <a:fillRect/>
          </a:stretch>
        </p:blipFill>
        <p:spPr>
          <a:xfrm>
            <a:off x="3276600" y="2819400"/>
            <a:ext cx="2400300" cy="1905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5" name="صورة 14" descr="imagesCAH11L20.jpg"/>
          <p:cNvPicPr>
            <a:picLocks noChangeAspect="1"/>
          </p:cNvPicPr>
          <p:nvPr/>
        </p:nvPicPr>
        <p:blipFill>
          <a:blip r:embed="rId7"/>
          <a:stretch>
            <a:fillRect/>
          </a:stretch>
        </p:blipFill>
        <p:spPr>
          <a:xfrm>
            <a:off x="609600" y="2819400"/>
            <a:ext cx="2181225" cy="1905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6" name="صورة 15" descr="imagesCA0M766V.jpg"/>
          <p:cNvPicPr>
            <a:picLocks noChangeAspect="1"/>
          </p:cNvPicPr>
          <p:nvPr/>
        </p:nvPicPr>
        <p:blipFill>
          <a:blip r:embed="rId8"/>
          <a:stretch>
            <a:fillRect/>
          </a:stretch>
        </p:blipFill>
        <p:spPr>
          <a:xfrm>
            <a:off x="3276601" y="4857750"/>
            <a:ext cx="2391312" cy="19240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3138279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6081" name="Rectangle 1"/>
          <p:cNvSpPr>
            <a:spLocks noChangeArrowheads="1"/>
          </p:cNvSpPr>
          <p:nvPr/>
        </p:nvSpPr>
        <p:spPr bwMode="auto">
          <a:xfrm>
            <a:off x="457200" y="685800"/>
            <a:ext cx="8382000"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lang="ar-SA" sz="2400" b="1" dirty="0" smtClean="0">
                <a:solidFill>
                  <a:srgbClr val="000000"/>
                </a:solidFill>
                <a:latin typeface="Modern No. 20" pitchFamily="18" charset="0"/>
                <a:ea typeface="Times New Roman" pitchFamily="18" charset="0"/>
                <a:cs typeface="Traditional Arabic" pitchFamily="2" charset="-78"/>
              </a:rPr>
              <a:t>3-يؤثر سطح التربة وطبيعتها في حركة الحيوانات الأرضية بطريقة مباشرة, فالتربة الصلبة متماسكة السطح تساعد الحيوانات على الحركة فوقها بيسر وسهولة, بينما تحد التربة الرخوة أو اللزجة من حركة معظم الحيوانات خاصة الضخمة منها, مما يؤدي إلى غوص أقدامها فيها ويمنعها من الانتشار إلى بيئات جديدة.</a:t>
            </a:r>
          </a:p>
        </p:txBody>
      </p:sp>
      <p:pic>
        <p:nvPicPr>
          <p:cNvPr id="5" name="صورة 4" descr="ثuntitled.bmp"/>
          <p:cNvPicPr>
            <a:picLocks noChangeAspect="1"/>
          </p:cNvPicPr>
          <p:nvPr/>
        </p:nvPicPr>
        <p:blipFill>
          <a:blip r:embed="rId3"/>
          <a:stretch>
            <a:fillRect/>
          </a:stretch>
        </p:blipFill>
        <p:spPr>
          <a:xfrm>
            <a:off x="4495800" y="2819400"/>
            <a:ext cx="2638095" cy="173333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صورة 5" descr="imagesCAZFASJ5.jpg"/>
          <p:cNvPicPr>
            <a:picLocks noChangeAspect="1"/>
          </p:cNvPicPr>
          <p:nvPr/>
        </p:nvPicPr>
        <p:blipFill>
          <a:blip r:embed="rId4"/>
          <a:stretch>
            <a:fillRect/>
          </a:stretch>
        </p:blipFill>
        <p:spPr>
          <a:xfrm>
            <a:off x="4495800" y="4724400"/>
            <a:ext cx="2657475" cy="17240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صورة 6" descr="imagesCALKYP0X.jpg"/>
          <p:cNvPicPr>
            <a:picLocks noChangeAspect="1"/>
          </p:cNvPicPr>
          <p:nvPr/>
        </p:nvPicPr>
        <p:blipFill>
          <a:blip r:embed="rId5"/>
          <a:stretch>
            <a:fillRect/>
          </a:stretch>
        </p:blipFill>
        <p:spPr>
          <a:xfrm>
            <a:off x="1066800" y="2971800"/>
            <a:ext cx="2847975" cy="2133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6066745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51201" name="Rectangle 1"/>
          <p:cNvSpPr>
            <a:spLocks noChangeArrowheads="1"/>
          </p:cNvSpPr>
          <p:nvPr/>
        </p:nvSpPr>
        <p:spPr bwMode="auto">
          <a:xfrm>
            <a:off x="228600" y="304800"/>
            <a:ext cx="8610600"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Low" rtl="1" fontAlgn="base">
              <a:spcBef>
                <a:spcPct val="0"/>
              </a:spcBef>
              <a:spcAft>
                <a:spcPct val="0"/>
              </a:spcAft>
            </a:pPr>
            <a:r>
              <a:rPr lang="ar-SA" sz="2400" b="1" dirty="0" smtClean="0">
                <a:solidFill>
                  <a:srgbClr val="000000"/>
                </a:solidFill>
                <a:latin typeface="Modern No. 20" pitchFamily="18" charset="0"/>
                <a:ea typeface="Times New Roman" pitchFamily="18" charset="0"/>
                <a:cs typeface="Traditional Arabic" pitchFamily="2" charset="-78"/>
              </a:rPr>
              <a:t>4-تمثل التربة الوسط الذي تعيش فيه النباتات الأرضية بأنواعها المختلفة, وهي بذلك تؤثر تأثيراً غير مباشراً في معظم الحيوانات من آكلات النباتات, التي يتوقف وجودها, وانتشارها, وتوزيعها الجغرافي على وجود أنواع معينة من النباتات التي تتغذى عليها, والتي يتوقف وجود التربة اللازمة لنموها, إذ أن لكل نوع نباتي احتياجات خاصة من عناصر التربة.  </a:t>
            </a:r>
          </a:p>
        </p:txBody>
      </p:sp>
      <p:pic>
        <p:nvPicPr>
          <p:cNvPr id="6" name="صورة 5" descr="imagesCAV1JDXX.jpg"/>
          <p:cNvPicPr>
            <a:picLocks noChangeAspect="1"/>
          </p:cNvPicPr>
          <p:nvPr/>
        </p:nvPicPr>
        <p:blipFill>
          <a:blip r:embed="rId3"/>
          <a:stretch>
            <a:fillRect/>
          </a:stretch>
        </p:blipFill>
        <p:spPr>
          <a:xfrm>
            <a:off x="4724400" y="2133600"/>
            <a:ext cx="1876425" cy="24288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صورة 6" descr="imagesCA25SK66.jpg"/>
          <p:cNvPicPr>
            <a:picLocks noChangeAspect="1"/>
          </p:cNvPicPr>
          <p:nvPr/>
        </p:nvPicPr>
        <p:blipFill>
          <a:blip r:embed="rId4"/>
          <a:stretch>
            <a:fillRect/>
          </a:stretch>
        </p:blipFill>
        <p:spPr>
          <a:xfrm>
            <a:off x="2057400" y="2133600"/>
            <a:ext cx="2143125" cy="2438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صورة 7" descr="imagesCA7YC829.jpg"/>
          <p:cNvPicPr>
            <a:picLocks noChangeAspect="1"/>
          </p:cNvPicPr>
          <p:nvPr/>
        </p:nvPicPr>
        <p:blipFill>
          <a:blip r:embed="rId5"/>
          <a:stretch>
            <a:fillRect/>
          </a:stretch>
        </p:blipFill>
        <p:spPr>
          <a:xfrm>
            <a:off x="4800601" y="4724400"/>
            <a:ext cx="1828799" cy="19145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صورة 8" descr="imagesCAS9A9SH.jpg"/>
          <p:cNvPicPr>
            <a:picLocks noChangeAspect="1"/>
          </p:cNvPicPr>
          <p:nvPr/>
        </p:nvPicPr>
        <p:blipFill>
          <a:blip r:embed="rId6"/>
          <a:stretch>
            <a:fillRect/>
          </a:stretch>
        </p:blipFill>
        <p:spPr>
          <a:xfrm>
            <a:off x="2133600" y="4800600"/>
            <a:ext cx="2047875" cy="1828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8597338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6145" name="Rectangle 1"/>
          <p:cNvSpPr>
            <a:spLocks noChangeArrowheads="1"/>
          </p:cNvSpPr>
          <p:nvPr/>
        </p:nvSpPr>
        <p:spPr bwMode="auto">
          <a:xfrm>
            <a:off x="914400" y="814628"/>
            <a:ext cx="6781800" cy="27392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rtl="1"/>
            <a:r>
              <a:rPr lang="ar-SA" sz="2800" b="1" dirty="0"/>
              <a:t>المكونات الحية للنظام البيئي</a:t>
            </a:r>
            <a:endParaRPr lang="en-US" sz="2800" dirty="0"/>
          </a:p>
          <a:p>
            <a:pPr algn="ctr" rtl="1"/>
            <a:r>
              <a:rPr lang="ar-SA" sz="2800" b="1" dirty="0"/>
              <a:t>ايكولوجية المجموعات</a:t>
            </a:r>
            <a:r>
              <a:rPr lang="ar-SA" sz="2800" dirty="0"/>
              <a:t> </a:t>
            </a:r>
            <a:r>
              <a:rPr lang="en-US" sz="2800" dirty="0"/>
              <a:t>Population Ecology</a:t>
            </a:r>
          </a:p>
          <a:p>
            <a:pPr algn="ctr" rtl="1"/>
            <a:r>
              <a:rPr lang="ar-SA" sz="2800" dirty="0"/>
              <a:t> </a:t>
            </a:r>
            <a:endParaRPr lang="en-US" sz="2800" dirty="0"/>
          </a:p>
          <a:p>
            <a:pPr lvl="0" algn="ctr" rtl="1"/>
            <a:r>
              <a:rPr lang="ar-SA" sz="2800" dirty="0">
                <a:latin typeface="Times New Roman" pitchFamily="18" charset="0"/>
                <a:ea typeface="Times New Roman" pitchFamily="18" charset="0"/>
                <a:cs typeface="Traditional Arabic" pitchFamily="2" charset="-78"/>
              </a:rPr>
              <a:t>تشمل المكونات الحية لأي نظام بيئي كل الأنواع النباتية والحيوانية الموجودة بذلك النظام .</a:t>
            </a:r>
            <a:endParaRPr lang="en-US" sz="2800" dirty="0">
              <a:latin typeface="Times New Roman" pitchFamily="18" charset="0"/>
              <a:ea typeface="Times New Roman" pitchFamily="18" charset="0"/>
              <a:cs typeface="Traditional Arabic" pitchFamily="2" charset="-78"/>
            </a:endParaRPr>
          </a:p>
          <a:p>
            <a:pPr lvl="0" algn="ctr" rtl="1"/>
            <a:r>
              <a:rPr lang="ar-SA" sz="2800" dirty="0">
                <a:latin typeface="Times New Roman" pitchFamily="18" charset="0"/>
                <a:ea typeface="Times New Roman" pitchFamily="18" charset="0"/>
                <a:cs typeface="Traditional Arabic" pitchFamily="2" charset="-78"/>
              </a:rPr>
              <a:t>يمكن دراسة الأنواع المكونة للنظام البيئي من خلال مستويين </a:t>
            </a:r>
            <a:r>
              <a:rPr lang="ar-SA" sz="3200" dirty="0">
                <a:latin typeface="Times New Roman" pitchFamily="18" charset="0"/>
                <a:ea typeface="Times New Roman" pitchFamily="18" charset="0"/>
                <a:cs typeface="Traditional Arabic" pitchFamily="2" charset="-78"/>
              </a:rPr>
              <a:t>.</a:t>
            </a:r>
            <a:endParaRPr lang="en-US" sz="3200" dirty="0">
              <a:latin typeface="Times New Roman" pitchFamily="18" charset="0"/>
              <a:ea typeface="Times New Roman" pitchFamily="18" charset="0"/>
              <a:cs typeface="Traditional Arabic" pitchFamily="2" charset="-78"/>
            </a:endParaRPr>
          </a:p>
        </p:txBody>
      </p:sp>
      <p:sp>
        <p:nvSpPr>
          <p:cNvPr id="5" name="قوس كبير أيمن 4"/>
          <p:cNvSpPr/>
          <p:nvPr/>
        </p:nvSpPr>
        <p:spPr>
          <a:xfrm rot="16200000">
            <a:off x="4362450" y="2228850"/>
            <a:ext cx="419100" cy="3505200"/>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مستطيل 2"/>
          <p:cNvSpPr/>
          <p:nvPr/>
        </p:nvSpPr>
        <p:spPr>
          <a:xfrm>
            <a:off x="5410200" y="4343400"/>
            <a:ext cx="3352800" cy="990600"/>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buFont typeface="Arial" pitchFamily="34" charset="0"/>
              <a:buChar char="•"/>
            </a:pPr>
            <a:r>
              <a:rPr lang="ar-SA" sz="2400" b="1" dirty="0">
                <a:solidFill>
                  <a:schemeClr val="tx1"/>
                </a:solidFill>
              </a:rPr>
              <a:t>مستوى المجموعات</a:t>
            </a:r>
          </a:p>
          <a:p>
            <a:pPr algn="r" rtl="1"/>
            <a:r>
              <a:rPr lang="ar-SA" b="1" dirty="0">
                <a:solidFill>
                  <a:schemeClr val="tx1"/>
                </a:solidFill>
              </a:rPr>
              <a:t> </a:t>
            </a:r>
            <a:r>
              <a:rPr lang="en-US" b="1" dirty="0">
                <a:solidFill>
                  <a:schemeClr val="tx1"/>
                </a:solidFill>
              </a:rPr>
              <a:t>Population level</a:t>
            </a:r>
            <a:endParaRPr lang="en-US" b="1" dirty="0">
              <a:solidFill>
                <a:schemeClr val="tx1"/>
              </a:solidFill>
              <a:latin typeface="Times New Roman" pitchFamily="18" charset="0"/>
              <a:cs typeface="Traditional Arabic" pitchFamily="2" charset="-78"/>
            </a:endParaRPr>
          </a:p>
        </p:txBody>
      </p:sp>
      <p:sp>
        <p:nvSpPr>
          <p:cNvPr id="7" name="مستطيل 6"/>
          <p:cNvSpPr/>
          <p:nvPr/>
        </p:nvSpPr>
        <p:spPr>
          <a:xfrm>
            <a:off x="381000" y="4343400"/>
            <a:ext cx="3581400" cy="990600"/>
          </a:xfrm>
          <a:prstGeom prst="rect">
            <a:avLst/>
          </a:prstGeom>
          <a:solidFill>
            <a:schemeClr val="accent1">
              <a:lumMod val="60000"/>
              <a:lumOff val="4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justLow" rtl="1" fontAlgn="base">
              <a:spcBef>
                <a:spcPct val="0"/>
              </a:spcBef>
              <a:spcAft>
                <a:spcPct val="0"/>
              </a:spcAft>
              <a:buFontTx/>
              <a:buChar char="•"/>
            </a:pPr>
            <a:r>
              <a:rPr lang="ar-SA" sz="2400" b="1" dirty="0">
                <a:solidFill>
                  <a:schemeClr val="tx1"/>
                </a:solidFill>
              </a:rPr>
              <a:t>مستوى </a:t>
            </a:r>
            <a:r>
              <a:rPr lang="ar-SA" sz="2400" b="1" dirty="0" smtClean="0">
                <a:solidFill>
                  <a:schemeClr val="tx1"/>
                </a:solidFill>
              </a:rPr>
              <a:t>الجماعات</a:t>
            </a:r>
          </a:p>
          <a:p>
            <a:pPr algn="justLow" rtl="1" fontAlgn="base">
              <a:spcBef>
                <a:spcPct val="0"/>
              </a:spcBef>
              <a:spcAft>
                <a:spcPct val="0"/>
              </a:spcAft>
              <a:buFontTx/>
              <a:buChar char="•"/>
            </a:pPr>
            <a:r>
              <a:rPr lang="en-US" b="1" dirty="0">
                <a:solidFill>
                  <a:schemeClr val="tx1"/>
                </a:solidFill>
              </a:rPr>
              <a:t>Community </a:t>
            </a:r>
            <a:r>
              <a:rPr lang="en-US" b="1" dirty="0" smtClean="0">
                <a:solidFill>
                  <a:schemeClr val="tx1"/>
                </a:solidFill>
              </a:rPr>
              <a:t>level </a:t>
            </a:r>
          </a:p>
          <a:p>
            <a:pPr lvl="0" algn="justLow" rtl="1" fontAlgn="base">
              <a:spcBef>
                <a:spcPct val="0"/>
              </a:spcBef>
              <a:spcAft>
                <a:spcPct val="0"/>
              </a:spcAft>
            </a:pPr>
            <a:endParaRPr lang="ar-SA" b="1" dirty="0">
              <a:solidFill>
                <a:schemeClr val="tx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6145" name="Rectangle 1"/>
          <p:cNvSpPr>
            <a:spLocks noChangeArrowheads="1"/>
          </p:cNvSpPr>
          <p:nvPr/>
        </p:nvSpPr>
        <p:spPr bwMode="auto">
          <a:xfrm>
            <a:off x="381000" y="1123773"/>
            <a:ext cx="7962900" cy="187743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r>
              <a:rPr lang="ar-SA" sz="2800" dirty="0">
                <a:latin typeface="Times New Roman" pitchFamily="18" charset="0"/>
                <a:ea typeface="Times New Roman" pitchFamily="18" charset="0"/>
                <a:cs typeface="Traditional Arabic" pitchFamily="2" charset="-78"/>
              </a:rPr>
              <a:t>يمكن تعريف  مصطلح مجموعة </a:t>
            </a:r>
            <a:r>
              <a:rPr lang="en-US" sz="2800" dirty="0">
                <a:latin typeface="Times New Roman" pitchFamily="18" charset="0"/>
                <a:ea typeface="Times New Roman" pitchFamily="18" charset="0"/>
                <a:cs typeface="Traditional Arabic" pitchFamily="2" charset="-78"/>
              </a:rPr>
              <a:t>Population</a:t>
            </a:r>
            <a:r>
              <a:rPr lang="ar-SA" sz="2800" dirty="0">
                <a:latin typeface="Times New Roman" pitchFamily="18" charset="0"/>
                <a:ea typeface="Times New Roman" pitchFamily="18" charset="0"/>
                <a:cs typeface="Traditional Arabic" pitchFamily="2" charset="-78"/>
              </a:rPr>
              <a:t> بأنه عبارة عن كل الأفراد التابعين لنوع واحد فقط من الكائنات الحية بالنظام البيئي المعين .ويمكن النظر للمجموعات المكونة لأي نظام بيئي من جانبين </a:t>
            </a:r>
            <a:r>
              <a:rPr lang="ar-SA" sz="2800" dirty="0" smtClean="0">
                <a:latin typeface="Times New Roman" pitchFamily="18" charset="0"/>
                <a:ea typeface="Times New Roman" pitchFamily="18" charset="0"/>
                <a:cs typeface="Traditional Arabic" pitchFamily="2" charset="-78"/>
              </a:rPr>
              <a:t>:</a:t>
            </a:r>
          </a:p>
          <a:p>
            <a:pPr algn="r" rtl="1"/>
            <a:endParaRPr lang="en-US" sz="3200" dirty="0">
              <a:latin typeface="Times New Roman" pitchFamily="18" charset="0"/>
              <a:ea typeface="Times New Roman" pitchFamily="18" charset="0"/>
              <a:cs typeface="Traditional Arabic" pitchFamily="2" charset="-78"/>
            </a:endParaRPr>
          </a:p>
        </p:txBody>
      </p:sp>
      <p:sp>
        <p:nvSpPr>
          <p:cNvPr id="6" name="مستطيل 5"/>
          <p:cNvSpPr/>
          <p:nvPr/>
        </p:nvSpPr>
        <p:spPr>
          <a:xfrm>
            <a:off x="381000" y="2438400"/>
            <a:ext cx="8077200" cy="1600200"/>
          </a:xfrm>
          <a:prstGeom prst="rect">
            <a:avLst/>
          </a:prstGeom>
          <a:solidFill>
            <a:srgbClr val="C2F03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r" rtl="1"/>
            <a:r>
              <a:rPr lang="ar-SA" sz="2400" b="1" dirty="0">
                <a:solidFill>
                  <a:schemeClr val="accent2">
                    <a:lumMod val="50000"/>
                  </a:schemeClr>
                </a:solidFill>
              </a:rPr>
              <a:t>الجانب الأول : </a:t>
            </a:r>
            <a:endParaRPr lang="en-US" sz="2400" dirty="0">
              <a:solidFill>
                <a:schemeClr val="accent2">
                  <a:lumMod val="50000"/>
                </a:schemeClr>
              </a:solidFill>
            </a:endParaRPr>
          </a:p>
          <a:p>
            <a:pPr algn="r" rtl="1"/>
            <a:r>
              <a:rPr lang="ar-SA" sz="2800" dirty="0">
                <a:solidFill>
                  <a:schemeClr val="tx1"/>
                </a:solidFill>
                <a:latin typeface="Times New Roman" pitchFamily="18" charset="0"/>
                <a:ea typeface="Times New Roman" pitchFamily="18" charset="0"/>
                <a:cs typeface="Traditional Arabic" pitchFamily="2" charset="-78"/>
              </a:rPr>
              <a:t>الصفات التي تمتاز بها أي مجموعة من المجموعات المكونة للنظام البيئي </a:t>
            </a:r>
            <a:r>
              <a:rPr lang="ar-SA" sz="2800" dirty="0" smtClean="0">
                <a:solidFill>
                  <a:schemeClr val="tx1"/>
                </a:solidFill>
                <a:latin typeface="Times New Roman" pitchFamily="18" charset="0"/>
                <a:ea typeface="Times New Roman" pitchFamily="18" charset="0"/>
                <a:cs typeface="Traditional Arabic" pitchFamily="2" charset="-78"/>
              </a:rPr>
              <a:t>ومن </a:t>
            </a:r>
            <a:r>
              <a:rPr lang="ar-SA" sz="2800" dirty="0">
                <a:solidFill>
                  <a:schemeClr val="tx1"/>
                </a:solidFill>
                <a:latin typeface="Times New Roman" pitchFamily="18" charset="0"/>
                <a:ea typeface="Times New Roman" pitchFamily="18" charset="0"/>
                <a:cs typeface="Traditional Arabic" pitchFamily="2" charset="-78"/>
              </a:rPr>
              <a:t>تلك الصفات على سبيل المثال كثافة المجموعة – معدل نمو المجموعة – كيفية توزيع أفراد المجموعة داخل النظام .</a:t>
            </a:r>
            <a:endParaRPr lang="en-US" sz="2800" dirty="0">
              <a:solidFill>
                <a:schemeClr val="tx1"/>
              </a:solidFill>
              <a:latin typeface="Times New Roman" pitchFamily="18" charset="0"/>
              <a:ea typeface="Times New Roman" pitchFamily="18" charset="0"/>
              <a:cs typeface="Traditional Arabic" pitchFamily="2" charset="-78"/>
            </a:endParaRPr>
          </a:p>
        </p:txBody>
      </p:sp>
      <p:sp>
        <p:nvSpPr>
          <p:cNvPr id="7" name="مستطيل 6"/>
          <p:cNvSpPr/>
          <p:nvPr/>
        </p:nvSpPr>
        <p:spPr>
          <a:xfrm>
            <a:off x="333935" y="4343400"/>
            <a:ext cx="8077200" cy="1828800"/>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r" rtl="1"/>
            <a:r>
              <a:rPr lang="ar-SA" sz="2400" b="1" dirty="0">
                <a:solidFill>
                  <a:schemeClr val="accent2">
                    <a:lumMod val="50000"/>
                  </a:schemeClr>
                </a:solidFill>
              </a:rPr>
              <a:t>الجانب الثاني : </a:t>
            </a:r>
            <a:endParaRPr lang="en-US" sz="2400" b="1" dirty="0">
              <a:solidFill>
                <a:schemeClr val="accent2">
                  <a:lumMod val="50000"/>
                </a:schemeClr>
              </a:solidFill>
            </a:endParaRPr>
          </a:p>
          <a:p>
            <a:pPr algn="r" rtl="1"/>
            <a:r>
              <a:rPr lang="ar-SA" sz="2800" dirty="0">
                <a:solidFill>
                  <a:schemeClr val="tx1"/>
                </a:solidFill>
                <a:latin typeface="Times New Roman" pitchFamily="18" charset="0"/>
                <a:ea typeface="Times New Roman" pitchFamily="18" charset="0"/>
                <a:cs typeface="Traditional Arabic" pitchFamily="2" charset="-78"/>
              </a:rPr>
              <a:t>العلاقات الايكولوجية الناتجة من تفاعل المجموعات المكونة للنظام البيئي مع بعضها : ومن تلك العلاقات على سبيل المثال ك المنافسة – الافتراس- التطفل –التكافل </a:t>
            </a:r>
            <a:r>
              <a:rPr lang="ar-SA" sz="2800" dirty="0" smtClean="0">
                <a:solidFill>
                  <a:schemeClr val="tx1"/>
                </a:solidFill>
                <a:latin typeface="Times New Roman" pitchFamily="18" charset="0"/>
                <a:ea typeface="Times New Roman" pitchFamily="18" charset="0"/>
                <a:cs typeface="Traditional Arabic" pitchFamily="2" charset="-78"/>
              </a:rPr>
              <a:t>وسنتناول </a:t>
            </a:r>
            <a:r>
              <a:rPr lang="ar-SA" sz="2800" dirty="0">
                <a:solidFill>
                  <a:schemeClr val="tx1"/>
                </a:solidFill>
                <a:latin typeface="Times New Roman" pitchFamily="18" charset="0"/>
                <a:ea typeface="Times New Roman" pitchFamily="18" charset="0"/>
                <a:cs typeface="Traditional Arabic" pitchFamily="2" charset="-78"/>
              </a:rPr>
              <a:t>في دراستنا الجانب الثاني وهو تفاعل المجموعات  .</a:t>
            </a:r>
            <a:endParaRPr lang="en-US" sz="2800" dirty="0">
              <a:solidFill>
                <a:schemeClr val="tx1"/>
              </a:solidFill>
              <a:latin typeface="Times New Roman" pitchFamily="18" charset="0"/>
              <a:ea typeface="Times New Roman" pitchFamily="18" charset="0"/>
              <a:cs typeface="Traditional Arabic" pitchFamily="2" charset="-78"/>
            </a:endParaRPr>
          </a:p>
          <a:p>
            <a:pPr rtl="1"/>
            <a:r>
              <a:rPr lang="ar-SA" dirty="0"/>
              <a:t> </a:t>
            </a:r>
            <a:endParaRPr lang="en-US" dirty="0"/>
          </a:p>
        </p:txBody>
      </p:sp>
    </p:spTree>
    <p:extLst>
      <p:ext uri="{BB962C8B-B14F-4D97-AF65-F5344CB8AC3E}">
        <p14:creationId xmlns:p14="http://schemas.microsoft.com/office/powerpoint/2010/main" val="302875604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112" name="Rectangle 16"/>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 name="مخطط انسيابي: شريط مثقب 1"/>
          <p:cNvSpPr/>
          <p:nvPr/>
        </p:nvSpPr>
        <p:spPr>
          <a:xfrm>
            <a:off x="1752600" y="2209800"/>
            <a:ext cx="5257800" cy="2438400"/>
          </a:xfrm>
          <a:prstGeom prst="flowChartPunchedTap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indent="400050" algn="r" rtl="1" fontAlgn="base">
              <a:spcBef>
                <a:spcPct val="0"/>
              </a:spcBef>
              <a:spcAft>
                <a:spcPct val="0"/>
              </a:spcAft>
            </a:pPr>
            <a:r>
              <a:rPr lang="ar-SA" sz="2800" b="1" dirty="0">
                <a:solidFill>
                  <a:schemeClr val="tx1"/>
                </a:solidFill>
              </a:rPr>
              <a:t>تفاعل المجموعات </a:t>
            </a:r>
            <a:endParaRPr lang="ar-SA" sz="3200" b="1" dirty="0">
              <a:solidFill>
                <a:schemeClr val="tx1"/>
              </a:solidFill>
            </a:endParaRPr>
          </a:p>
          <a:p>
            <a:pPr indent="400050" algn="r" rtl="1" fontAlgn="base">
              <a:spcBef>
                <a:spcPct val="0"/>
              </a:spcBef>
              <a:spcAft>
                <a:spcPct val="0"/>
              </a:spcAft>
            </a:pPr>
            <a:r>
              <a:rPr lang="ar-SA" sz="2800" dirty="0">
                <a:solidFill>
                  <a:schemeClr val="tx1"/>
                </a:solidFill>
                <a:latin typeface="Times New Roman" pitchFamily="18" charset="0"/>
                <a:ea typeface="Times New Roman" pitchFamily="18" charset="0"/>
                <a:cs typeface="Traditional Arabic" pitchFamily="2" charset="-78"/>
              </a:rPr>
              <a:t>كما ذكرنا من قبل أمثلة العلاقات بين المجموعات :</a:t>
            </a:r>
            <a:endParaRPr lang="en-US" sz="2800" dirty="0">
              <a:solidFill>
                <a:schemeClr val="tx1"/>
              </a:solidFill>
              <a:latin typeface="Times New Roman" pitchFamily="18" charset="0"/>
              <a:ea typeface="Times New Roman" pitchFamily="18" charset="0"/>
              <a:cs typeface="Traditional Arabic" pitchFamily="2" charset="-78"/>
            </a:endParaRPr>
          </a:p>
        </p:txBody>
      </p:sp>
    </p:spTree>
    <p:extLst>
      <p:ext uri="{BB962C8B-B14F-4D97-AF65-F5344CB8AC3E}">
        <p14:creationId xmlns:p14="http://schemas.microsoft.com/office/powerpoint/2010/main" val="22123071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112" name="Rectangle 16"/>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1" name="رسم تخطيطي 10"/>
          <p:cNvGraphicFramePr/>
          <p:nvPr>
            <p:extLst>
              <p:ext uri="{D42A27DB-BD31-4B8C-83A1-F6EECF244321}">
                <p14:modId xmlns:p14="http://schemas.microsoft.com/office/powerpoint/2010/main" val="1507690288"/>
              </p:ext>
            </p:extLst>
          </p:nvPr>
        </p:nvGraphicFramePr>
        <p:xfrm>
          <a:off x="1028700" y="152400"/>
          <a:ext cx="7315200" cy="58293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10" name="رابط كسهم مستقيم 9"/>
          <p:cNvCxnSpPr/>
          <p:nvPr/>
        </p:nvCxnSpPr>
        <p:spPr>
          <a:xfrm>
            <a:off x="5553635" y="5029200"/>
            <a:ext cx="6096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رابط كسهم مستقيم 12"/>
          <p:cNvCxnSpPr/>
          <p:nvPr/>
        </p:nvCxnSpPr>
        <p:spPr>
          <a:xfrm>
            <a:off x="4419600" y="5143500"/>
            <a:ext cx="457200" cy="6477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رابط كسهم مستقيم 14"/>
          <p:cNvCxnSpPr/>
          <p:nvPr/>
        </p:nvCxnSpPr>
        <p:spPr>
          <a:xfrm flipH="1">
            <a:off x="2821641" y="5184963"/>
            <a:ext cx="228600" cy="6477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رابط كسهم مستقيم 16"/>
          <p:cNvCxnSpPr/>
          <p:nvPr/>
        </p:nvCxnSpPr>
        <p:spPr>
          <a:xfrm flipH="1">
            <a:off x="1371600" y="5086350"/>
            <a:ext cx="697006" cy="51378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8" name="مستطيل مستدير الزوايا 17"/>
          <p:cNvSpPr/>
          <p:nvPr/>
        </p:nvSpPr>
        <p:spPr>
          <a:xfrm>
            <a:off x="6096000" y="5282453"/>
            <a:ext cx="1622612" cy="635373"/>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a:solidFill>
                  <a:schemeClr val="tx1"/>
                </a:solidFill>
              </a:rPr>
              <a:t>1-النباتات العالقة </a:t>
            </a:r>
            <a:r>
              <a:rPr lang="en-US" b="1" dirty="0" smtClean="0">
                <a:solidFill>
                  <a:schemeClr val="tx1"/>
                </a:solidFill>
              </a:rPr>
              <a:t>Epiphytes</a:t>
            </a:r>
            <a:endParaRPr lang="ar-SA" dirty="0">
              <a:solidFill>
                <a:schemeClr val="tx1"/>
              </a:solidFill>
            </a:endParaRPr>
          </a:p>
        </p:txBody>
      </p:sp>
      <p:sp>
        <p:nvSpPr>
          <p:cNvPr id="19" name="مستطيل مستدير الزوايا 18"/>
          <p:cNvSpPr/>
          <p:nvPr/>
        </p:nvSpPr>
        <p:spPr>
          <a:xfrm>
            <a:off x="4038600" y="5715000"/>
            <a:ext cx="1806388" cy="559174"/>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a:solidFill>
                  <a:schemeClr val="tx1"/>
                </a:solidFill>
              </a:rPr>
              <a:t>2-النباتات المتسلقة </a:t>
            </a:r>
            <a:r>
              <a:rPr lang="en-US" b="1" dirty="0">
                <a:solidFill>
                  <a:schemeClr val="tx1"/>
                </a:solidFill>
              </a:rPr>
              <a:t>Lianas </a:t>
            </a:r>
            <a:endParaRPr lang="ar-SA" dirty="0">
              <a:solidFill>
                <a:schemeClr val="tx1"/>
              </a:solidFill>
            </a:endParaRPr>
          </a:p>
        </p:txBody>
      </p:sp>
      <p:sp>
        <p:nvSpPr>
          <p:cNvPr id="20" name="مستطيل مستدير الزوايا 19"/>
          <p:cNvSpPr/>
          <p:nvPr/>
        </p:nvSpPr>
        <p:spPr>
          <a:xfrm>
            <a:off x="2133600" y="5715000"/>
            <a:ext cx="1600200" cy="6096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solidFill>
                  <a:schemeClr val="tx1"/>
                </a:solidFill>
              </a:rPr>
              <a:t>3-الالتصاق </a:t>
            </a:r>
            <a:r>
              <a:rPr lang="ar-SA" b="1" dirty="0">
                <a:solidFill>
                  <a:schemeClr val="tx1"/>
                </a:solidFill>
              </a:rPr>
              <a:t>بالحيوانات </a:t>
            </a:r>
            <a:endParaRPr lang="ar-SA" dirty="0">
              <a:solidFill>
                <a:schemeClr val="tx1"/>
              </a:solidFill>
            </a:endParaRPr>
          </a:p>
        </p:txBody>
      </p:sp>
      <p:sp>
        <p:nvSpPr>
          <p:cNvPr id="21" name="مستطيل مستدير الزوايا 20"/>
          <p:cNvSpPr/>
          <p:nvPr/>
        </p:nvSpPr>
        <p:spPr>
          <a:xfrm>
            <a:off x="152400" y="5410200"/>
            <a:ext cx="1752600" cy="80066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a:solidFill>
                  <a:schemeClr val="tx1"/>
                </a:solidFill>
              </a:rPr>
              <a:t>4-</a:t>
            </a:r>
            <a:r>
              <a:rPr lang="ar-SA" b="1" dirty="0">
                <a:solidFill>
                  <a:schemeClr val="tx1"/>
                </a:solidFill>
              </a:rPr>
              <a:t>  الاليلوباثي </a:t>
            </a:r>
            <a:r>
              <a:rPr lang="en-US" b="1" dirty="0" smtClean="0">
                <a:solidFill>
                  <a:schemeClr val="tx1"/>
                </a:solidFill>
              </a:rPr>
              <a:t>Allelopathy</a:t>
            </a:r>
            <a:r>
              <a:rPr lang="en-US" dirty="0" smtClean="0">
                <a:solidFill>
                  <a:schemeClr val="tx1"/>
                </a:solidFill>
              </a:rPr>
              <a:t> </a:t>
            </a:r>
            <a:endParaRPr lang="ar-SA" dirty="0">
              <a:solidFill>
                <a:schemeClr val="tx1"/>
              </a:solidFill>
            </a:endParaRPr>
          </a:p>
        </p:txBody>
      </p:sp>
    </p:spTree>
    <p:extLst>
      <p:ext uri="{BB962C8B-B14F-4D97-AF65-F5344CB8AC3E}">
        <p14:creationId xmlns:p14="http://schemas.microsoft.com/office/powerpoint/2010/main" val="36096500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111" name="Rectangle 15"/>
          <p:cNvSpPr>
            <a:spLocks noChangeArrowheads="1"/>
          </p:cNvSpPr>
          <p:nvPr/>
        </p:nvSpPr>
        <p:spPr bwMode="auto">
          <a:xfrm>
            <a:off x="381000" y="712321"/>
            <a:ext cx="7962900" cy="473975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buFontTx/>
              <a:buNone/>
              <a:tabLst/>
            </a:pPr>
            <a:endParaRPr lang="en-US" sz="2800" dirty="0"/>
          </a:p>
          <a:p>
            <a:pPr algn="r" rtl="1"/>
            <a:r>
              <a:rPr lang="ar-SA" sz="2400" b="1" dirty="0" smtClean="0">
                <a:solidFill>
                  <a:srgbClr val="0070C0"/>
                </a:solidFill>
              </a:rPr>
              <a:t>أ- التطفل </a:t>
            </a:r>
            <a:r>
              <a:rPr lang="en-US" sz="2400" b="1" dirty="0">
                <a:solidFill>
                  <a:srgbClr val="0070C0"/>
                </a:solidFill>
              </a:rPr>
              <a:t>Parasitism</a:t>
            </a:r>
          </a:p>
          <a:p>
            <a:pPr algn="r" rtl="1"/>
            <a:r>
              <a:rPr lang="ar-SA" sz="2800" dirty="0">
                <a:latin typeface="Times New Roman" pitchFamily="18" charset="0"/>
                <a:ea typeface="Times New Roman" pitchFamily="18" charset="0"/>
                <a:cs typeface="Traditional Arabic" pitchFamily="2" charset="-78"/>
              </a:rPr>
              <a:t>تنشأ العلاقة الطفيلية بين كائنين من نوعين مختلفين يسمى احدهما بالكائن المتطفل </a:t>
            </a:r>
            <a:r>
              <a:rPr lang="en-US" sz="2800" dirty="0">
                <a:latin typeface="Times New Roman" pitchFamily="18" charset="0"/>
                <a:ea typeface="Times New Roman" pitchFamily="18" charset="0"/>
                <a:cs typeface="Traditional Arabic" pitchFamily="2" charset="-78"/>
              </a:rPr>
              <a:t>Parasite</a:t>
            </a:r>
            <a:r>
              <a:rPr lang="ar-SA" sz="2800" dirty="0">
                <a:latin typeface="Times New Roman" pitchFamily="18" charset="0"/>
                <a:ea typeface="Times New Roman" pitchFamily="18" charset="0"/>
                <a:cs typeface="Traditional Arabic" pitchFamily="2" charset="-78"/>
              </a:rPr>
              <a:t> ويسمى الثاني الكائن العائل </a:t>
            </a:r>
            <a:r>
              <a:rPr lang="en-US" sz="2800" dirty="0">
                <a:latin typeface="Times New Roman" pitchFamily="18" charset="0"/>
                <a:ea typeface="Times New Roman" pitchFamily="18" charset="0"/>
                <a:cs typeface="Traditional Arabic" pitchFamily="2" charset="-78"/>
              </a:rPr>
              <a:t>Host</a:t>
            </a:r>
            <a:r>
              <a:rPr lang="ar-SA" sz="2800" dirty="0">
                <a:latin typeface="Times New Roman" pitchFamily="18" charset="0"/>
                <a:ea typeface="Times New Roman" pitchFamily="18" charset="0"/>
                <a:cs typeface="Traditional Arabic" pitchFamily="2" charset="-78"/>
              </a:rPr>
              <a:t> ولكن هناك ثلاثة شروط لابد أن تتوافر في هذه العلاقة بين المتطفل والعائل هي :</a:t>
            </a:r>
          </a:p>
          <a:p>
            <a:pPr algn="r" rtl="1"/>
            <a:endParaRPr lang="ar-SA" sz="2800" dirty="0">
              <a:latin typeface="Times New Roman" pitchFamily="18" charset="0"/>
              <a:ea typeface="Times New Roman" pitchFamily="18" charset="0"/>
              <a:cs typeface="Traditional Arabic" pitchFamily="2" charset="-78"/>
            </a:endParaRPr>
          </a:p>
          <a:p>
            <a:pPr lvl="0" algn="r" rtl="1"/>
            <a:r>
              <a:rPr lang="ar-SA" sz="2800" dirty="0" smtClean="0">
                <a:latin typeface="Times New Roman" pitchFamily="18" charset="0"/>
                <a:ea typeface="Times New Roman" pitchFamily="18" charset="0"/>
                <a:cs typeface="Traditional Arabic" pitchFamily="2" charset="-78"/>
              </a:rPr>
              <a:t>1-وجود </a:t>
            </a:r>
            <a:r>
              <a:rPr lang="ar-SA" sz="2800" dirty="0">
                <a:latin typeface="Times New Roman" pitchFamily="18" charset="0"/>
                <a:ea typeface="Times New Roman" pitchFamily="18" charset="0"/>
                <a:cs typeface="Traditional Arabic" pitchFamily="2" charset="-78"/>
              </a:rPr>
              <a:t>الكائن المتطفل في داخل أو على سطح الكائن العائل .</a:t>
            </a:r>
            <a:endParaRPr lang="en-US" sz="2800" dirty="0">
              <a:latin typeface="Times New Roman" pitchFamily="18" charset="0"/>
              <a:ea typeface="Times New Roman" pitchFamily="18" charset="0"/>
              <a:cs typeface="Traditional Arabic" pitchFamily="2" charset="-78"/>
            </a:endParaRPr>
          </a:p>
          <a:p>
            <a:pPr lvl="0" algn="r" rtl="1"/>
            <a:r>
              <a:rPr lang="ar-SA" sz="2800" dirty="0" smtClean="0">
                <a:latin typeface="Times New Roman" pitchFamily="18" charset="0"/>
                <a:ea typeface="Times New Roman" pitchFamily="18" charset="0"/>
                <a:cs typeface="Traditional Arabic" pitchFamily="2" charset="-78"/>
              </a:rPr>
              <a:t>2-أن </a:t>
            </a:r>
            <a:r>
              <a:rPr lang="ar-SA" sz="2800" dirty="0">
                <a:latin typeface="Times New Roman" pitchFamily="18" charset="0"/>
                <a:ea typeface="Times New Roman" pitchFamily="18" charset="0"/>
                <a:cs typeface="Traditional Arabic" pitchFamily="2" charset="-78"/>
              </a:rPr>
              <a:t>يكون الكائن المتطفل هو الكائن المستفيد .</a:t>
            </a:r>
            <a:endParaRPr lang="en-US" sz="2800" dirty="0">
              <a:latin typeface="Times New Roman" pitchFamily="18" charset="0"/>
              <a:ea typeface="Times New Roman" pitchFamily="18" charset="0"/>
              <a:cs typeface="Traditional Arabic" pitchFamily="2" charset="-78"/>
            </a:endParaRPr>
          </a:p>
          <a:p>
            <a:pPr lvl="0" algn="r" rtl="1"/>
            <a:r>
              <a:rPr lang="ar-SA" sz="2800" dirty="0" smtClean="0">
                <a:latin typeface="Times New Roman" pitchFamily="18" charset="0"/>
                <a:ea typeface="Times New Roman" pitchFamily="18" charset="0"/>
                <a:cs typeface="Traditional Arabic" pitchFamily="2" charset="-78"/>
              </a:rPr>
              <a:t>3-أن </a:t>
            </a:r>
            <a:r>
              <a:rPr lang="ar-SA" sz="2800" dirty="0">
                <a:latin typeface="Times New Roman" pitchFamily="18" charset="0"/>
                <a:ea typeface="Times New Roman" pitchFamily="18" charset="0"/>
                <a:cs typeface="Traditional Arabic" pitchFamily="2" charset="-78"/>
              </a:rPr>
              <a:t>يكون الكائن العائل هو الكائن المتضرر .</a:t>
            </a:r>
            <a:endParaRPr lang="en-US" sz="2800" dirty="0">
              <a:latin typeface="Times New Roman" pitchFamily="18" charset="0"/>
              <a:ea typeface="Times New Roman" pitchFamily="18" charset="0"/>
              <a:cs typeface="Traditional Arabic" pitchFamily="2" charset="-78"/>
            </a:endParaRPr>
          </a:p>
          <a:p>
            <a:pPr rtl="1"/>
            <a:r>
              <a:rPr lang="ar-SA" dirty="0"/>
              <a:t> </a:t>
            </a:r>
            <a:endParaRPr lang="en-US" dirty="0"/>
          </a:p>
          <a:p>
            <a:pPr algn="r" rtl="1"/>
            <a:endParaRPr lang="en-US" dirty="0"/>
          </a:p>
          <a:p>
            <a:pPr marL="0" marR="0" lvl="0" indent="0" algn="r" defTabSz="914400" rtl="1" eaLnBrk="0" fontAlgn="base" latinLnBrk="0" hangingPunct="0">
              <a:lnSpc>
                <a:spcPct val="100000"/>
              </a:lnSpc>
              <a:spcBef>
                <a:spcPct val="0"/>
              </a:spcBef>
              <a:spcAft>
                <a:spcPct val="0"/>
              </a:spcAft>
              <a:buClrTx/>
              <a:buSzTx/>
              <a:buFontTx/>
              <a:buNone/>
              <a:tabLst/>
            </a:pP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112" name="Rectangle 16"/>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228286836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112" name="Rectangle 16"/>
          <p:cNvSpPr>
            <a:spLocks noChangeArrowheads="1"/>
          </p:cNvSpPr>
          <p:nvPr/>
        </p:nvSpPr>
        <p:spPr bwMode="auto">
          <a:xfrm>
            <a:off x="990600" y="-19853"/>
            <a:ext cx="7467600"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r>
              <a:rPr lang="ar-SA" sz="2800" b="1" dirty="0">
                <a:solidFill>
                  <a:schemeClr val="accent2">
                    <a:lumMod val="75000"/>
                  </a:schemeClr>
                </a:solidFill>
                <a:latin typeface="Times New Roman" pitchFamily="18" charset="0"/>
                <a:ea typeface="Times New Roman" pitchFamily="18" charset="0"/>
                <a:cs typeface="Traditional Arabic" pitchFamily="2" charset="-78"/>
              </a:rPr>
              <a:t>أولا</a:t>
            </a:r>
            <a:r>
              <a:rPr lang="ar-SA" sz="2800" b="1" dirty="0" smtClean="0">
                <a:solidFill>
                  <a:schemeClr val="accent2">
                    <a:lumMod val="75000"/>
                  </a:schemeClr>
                </a:solidFill>
                <a:latin typeface="Times New Roman" pitchFamily="18" charset="0"/>
                <a:ea typeface="Times New Roman" pitchFamily="18" charset="0"/>
                <a:cs typeface="Traditional Arabic" pitchFamily="2" charset="-78"/>
              </a:rPr>
              <a:t>: وجود </a:t>
            </a:r>
            <a:r>
              <a:rPr lang="ar-SA" sz="2800" b="1" dirty="0">
                <a:solidFill>
                  <a:schemeClr val="accent2">
                    <a:lumMod val="75000"/>
                  </a:schemeClr>
                </a:solidFill>
                <a:latin typeface="Times New Roman" pitchFamily="18" charset="0"/>
                <a:ea typeface="Times New Roman" pitchFamily="18" charset="0"/>
                <a:cs typeface="Traditional Arabic" pitchFamily="2" charset="-78"/>
              </a:rPr>
              <a:t>الكائن المتطفل في داخل أو على سطح الكائن العائل :</a:t>
            </a:r>
            <a:endParaRPr lang="en-US" sz="2800" b="1" dirty="0">
              <a:solidFill>
                <a:schemeClr val="accent2">
                  <a:lumMod val="75000"/>
                </a:schemeClr>
              </a:solidFill>
              <a:latin typeface="Times New Roman" pitchFamily="18" charset="0"/>
              <a:ea typeface="Times New Roman" pitchFamily="18" charset="0"/>
              <a:cs typeface="Traditional Arabic" pitchFamily="2" charset="-78"/>
            </a:endParaRPr>
          </a:p>
          <a:p>
            <a:pPr algn="r" rtl="1"/>
            <a:r>
              <a:rPr lang="ar-SA" sz="2800" dirty="0">
                <a:latin typeface="Times New Roman" pitchFamily="18" charset="0"/>
                <a:ea typeface="Times New Roman" pitchFamily="18" charset="0"/>
                <a:cs typeface="Traditional Arabic" pitchFamily="2" charset="-78"/>
              </a:rPr>
              <a:t>يمكن تقسيم العلاقة بين الكائن المتطفل والكائن العائل إلى :</a:t>
            </a:r>
            <a:endParaRPr lang="en-US" sz="2800" dirty="0">
              <a:latin typeface="Times New Roman" pitchFamily="18" charset="0"/>
              <a:ea typeface="Times New Roman" pitchFamily="18" charset="0"/>
              <a:cs typeface="Traditional Arabic" pitchFamily="2" charset="-78"/>
            </a:endParaRPr>
          </a:p>
        </p:txBody>
      </p:sp>
      <p:cxnSp>
        <p:nvCxnSpPr>
          <p:cNvPr id="22" name="رابط كسهم مستقيم 21"/>
          <p:cNvCxnSpPr/>
          <p:nvPr/>
        </p:nvCxnSpPr>
        <p:spPr>
          <a:xfrm>
            <a:off x="762000" y="2665412"/>
            <a:ext cx="228600" cy="158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9" name="مستطيل 8"/>
          <p:cNvSpPr/>
          <p:nvPr/>
        </p:nvSpPr>
        <p:spPr>
          <a:xfrm>
            <a:off x="381000" y="1066800"/>
            <a:ext cx="8077200" cy="2160494"/>
          </a:xfrm>
          <a:prstGeom prst="rect">
            <a:avLst/>
          </a:prstGeom>
          <a:solidFill>
            <a:srgbClr val="C2F03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rtl="1"/>
            <a:r>
              <a:rPr lang="en-US" sz="2400" dirty="0"/>
              <a:t> </a:t>
            </a:r>
          </a:p>
          <a:p>
            <a:pPr lvl="0" rtl="1"/>
            <a:r>
              <a:rPr lang="en-US" sz="2400" dirty="0"/>
              <a:t> </a:t>
            </a:r>
          </a:p>
          <a:p>
            <a:pPr lvl="0" algn="r" rtl="1"/>
            <a:r>
              <a:rPr lang="ar-SA" sz="2400" b="1" dirty="0" smtClean="0">
                <a:solidFill>
                  <a:schemeClr val="accent2">
                    <a:lumMod val="75000"/>
                  </a:schemeClr>
                </a:solidFill>
              </a:rPr>
              <a:t>1-العلاقة </a:t>
            </a:r>
            <a:r>
              <a:rPr lang="ar-SA" sz="2400" b="1" dirty="0">
                <a:solidFill>
                  <a:schemeClr val="accent2">
                    <a:lumMod val="75000"/>
                  </a:schemeClr>
                </a:solidFill>
              </a:rPr>
              <a:t>المكانية :</a:t>
            </a:r>
            <a:endParaRPr lang="en-US" sz="2400" dirty="0">
              <a:solidFill>
                <a:schemeClr val="accent2">
                  <a:lumMod val="75000"/>
                </a:schemeClr>
              </a:solidFill>
            </a:endParaRPr>
          </a:p>
          <a:p>
            <a:pPr algn="r" rtl="1"/>
            <a:r>
              <a:rPr lang="ar-SA" sz="2400" dirty="0">
                <a:solidFill>
                  <a:schemeClr val="tx1"/>
                </a:solidFill>
              </a:rPr>
              <a:t>هي الجزء من الكائن العائل الذي يوجد به الكائن المتطفل (مكان وجود الطفيل على العائل أو في العائل )في بعض الكائنات يعيش الكائن المتطفل داخل أنسجة الكائن العائل مثلها مثل الكائنات المتطفلة التي تعيش تحت الجلد أو داخل الجهاز الهضمي أو داخل الخلايا نفسها .</a:t>
            </a:r>
            <a:endParaRPr lang="en-US" sz="2400" dirty="0">
              <a:solidFill>
                <a:schemeClr val="tx1"/>
              </a:solidFill>
            </a:endParaRPr>
          </a:p>
          <a:p>
            <a:pPr lvl="0" rtl="1"/>
            <a:r>
              <a:rPr lang="ar-SA" sz="2400" b="1" dirty="0"/>
              <a:t>العلاقة الزمنية</a:t>
            </a:r>
            <a:r>
              <a:rPr lang="ar-SA" sz="2400" dirty="0"/>
              <a:t> : </a:t>
            </a:r>
            <a:endParaRPr lang="en-US" sz="2400" dirty="0"/>
          </a:p>
        </p:txBody>
      </p:sp>
      <p:sp>
        <p:nvSpPr>
          <p:cNvPr id="10" name="مستطيل 9"/>
          <p:cNvSpPr/>
          <p:nvPr/>
        </p:nvSpPr>
        <p:spPr>
          <a:xfrm>
            <a:off x="333935" y="3648635"/>
            <a:ext cx="8077200" cy="2333065"/>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r" rtl="1"/>
            <a:r>
              <a:rPr lang="ar-SA" sz="2400" b="1" dirty="0" smtClean="0">
                <a:solidFill>
                  <a:schemeClr val="accent2">
                    <a:lumMod val="75000"/>
                  </a:schemeClr>
                </a:solidFill>
              </a:rPr>
              <a:t>2-العلاقة </a:t>
            </a:r>
            <a:r>
              <a:rPr lang="ar-SA" sz="2400" b="1" dirty="0">
                <a:solidFill>
                  <a:schemeClr val="accent2">
                    <a:lumMod val="75000"/>
                  </a:schemeClr>
                </a:solidFill>
              </a:rPr>
              <a:t>الزمنية : </a:t>
            </a:r>
            <a:endParaRPr lang="en-US" sz="2400" b="1" dirty="0">
              <a:solidFill>
                <a:schemeClr val="accent2">
                  <a:lumMod val="75000"/>
                </a:schemeClr>
              </a:solidFill>
            </a:endParaRPr>
          </a:p>
          <a:p>
            <a:pPr algn="r" rtl="1"/>
            <a:r>
              <a:rPr lang="ar-SA" sz="2800" dirty="0">
                <a:solidFill>
                  <a:schemeClr val="tx1"/>
                </a:solidFill>
                <a:latin typeface="Times New Roman" pitchFamily="18" charset="0"/>
                <a:ea typeface="Times New Roman" pitchFamily="18" charset="0"/>
                <a:cs typeface="Traditional Arabic" pitchFamily="2" charset="-78"/>
              </a:rPr>
              <a:t>يقصد بها الزمن الذي يأخذه الكائن المتطفل في داخل أو على سطح الكائن العائل .</a:t>
            </a:r>
            <a:endParaRPr lang="en-US" sz="2800" dirty="0">
              <a:solidFill>
                <a:schemeClr val="tx1"/>
              </a:solidFill>
              <a:latin typeface="Times New Roman" pitchFamily="18" charset="0"/>
              <a:ea typeface="Times New Roman" pitchFamily="18" charset="0"/>
              <a:cs typeface="Traditional Arabic" pitchFamily="2" charset="-78"/>
            </a:endParaRPr>
          </a:p>
          <a:p>
            <a:pPr lvl="0" algn="r" rtl="1"/>
            <a:r>
              <a:rPr lang="ar-SA" sz="2800" dirty="0">
                <a:solidFill>
                  <a:schemeClr val="tx1"/>
                </a:solidFill>
                <a:latin typeface="Times New Roman" pitchFamily="18" charset="0"/>
                <a:ea typeface="Times New Roman" pitchFamily="18" charset="0"/>
                <a:cs typeface="Traditional Arabic" pitchFamily="2" charset="-78"/>
              </a:rPr>
              <a:t>في بعض الكائنات المتطفلة لا تفارق الكائن العائل .مثل الديدان الشريطية التي تطفو على الجهاز الهضمي للإنسان .بينما تلتصق أخرى بسطح الكائنات المتطفل فقط أثناء التغذية مثل البعوض وذبابة النوم .</a:t>
            </a:r>
            <a:endParaRPr lang="en-US" sz="2800" dirty="0">
              <a:solidFill>
                <a:schemeClr val="tx1"/>
              </a:solidFill>
              <a:latin typeface="Times New Roman" pitchFamily="18" charset="0"/>
              <a:ea typeface="Times New Roman" pitchFamily="18" charset="0"/>
              <a:cs typeface="Traditional Arabic" pitchFamily="2" charset="-78"/>
            </a:endParaRPr>
          </a:p>
          <a:p>
            <a:pPr rtl="1"/>
            <a:r>
              <a:rPr lang="ar-SA" dirty="0"/>
              <a:t> </a:t>
            </a:r>
            <a:r>
              <a:rPr lang="ar-SA" dirty="0" smtClean="0"/>
              <a:t>2-</a:t>
            </a:r>
            <a:endParaRPr lang="en-US" dirty="0"/>
          </a:p>
        </p:txBody>
      </p:sp>
    </p:spTree>
    <p:extLst>
      <p:ext uri="{BB962C8B-B14F-4D97-AF65-F5344CB8AC3E}">
        <p14:creationId xmlns:p14="http://schemas.microsoft.com/office/powerpoint/2010/main" val="38570177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111" name="Rectangle 15"/>
          <p:cNvSpPr>
            <a:spLocks noChangeArrowheads="1"/>
          </p:cNvSpPr>
          <p:nvPr/>
        </p:nvSpPr>
        <p:spPr bwMode="auto">
          <a:xfrm>
            <a:off x="381000" y="1112431"/>
            <a:ext cx="7962900" cy="393954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r>
              <a:rPr lang="ar-SA" sz="2400" b="1" dirty="0">
                <a:solidFill>
                  <a:schemeClr val="accent2">
                    <a:lumMod val="75000"/>
                  </a:schemeClr>
                </a:solidFill>
              </a:rPr>
              <a:t>ثانيا :المنفعة المكتسبة بواسطة الكائن المتطفل :</a:t>
            </a:r>
            <a:endParaRPr lang="en-US" sz="2400" dirty="0">
              <a:solidFill>
                <a:schemeClr val="accent2">
                  <a:lumMod val="75000"/>
                </a:schemeClr>
              </a:solidFill>
            </a:endParaRPr>
          </a:p>
          <a:p>
            <a:pPr algn="r" rtl="1"/>
            <a:r>
              <a:rPr lang="ar-SA" sz="2400" dirty="0"/>
              <a:t>المنفعة المكتسبة بواسطة الكائن المتطفل هي الغذاء والمسكن فالكائن المتطفل يستطيع أن يحصل على غذائه من الكائن العائل بكل سهولة ويسر ولكن لابد للكائن المتطفل أن يكون له تكيفات تساعده في مؤامة بيئة الكائن العائل ،مثلا الطفيليات التي تعيش في الجهاز الهضمي تحمي نفسها من الأنزيمات الحامضية الهاضمة للعائل بإنتاج بعض المواد التي تؤدي إلى </a:t>
            </a:r>
            <a:r>
              <a:rPr lang="ar-SA" sz="2400" dirty="0" smtClean="0"/>
              <a:t>توقف نشاط </a:t>
            </a:r>
            <a:r>
              <a:rPr lang="ar-SA" sz="2400" dirty="0"/>
              <a:t>الإنزيمات الهاضمة بالقرب </a:t>
            </a:r>
            <a:r>
              <a:rPr lang="ar-SA" sz="2400" dirty="0" smtClean="0"/>
              <a:t>من بيئتها.</a:t>
            </a:r>
            <a:endParaRPr lang="en-US" sz="2400" dirty="0"/>
          </a:p>
          <a:p>
            <a:pPr lvl="0" algn="r" rtl="1"/>
            <a:endParaRPr lang="en-US" sz="2800" dirty="0">
              <a:latin typeface="Times New Roman" pitchFamily="18" charset="0"/>
              <a:ea typeface="Times New Roman" pitchFamily="18" charset="0"/>
              <a:cs typeface="Traditional Arabic" pitchFamily="2" charset="-78"/>
            </a:endParaRPr>
          </a:p>
          <a:p>
            <a:pPr rtl="1"/>
            <a:r>
              <a:rPr lang="ar-SA" dirty="0"/>
              <a:t> </a:t>
            </a:r>
            <a:endParaRPr lang="en-US" dirty="0"/>
          </a:p>
          <a:p>
            <a:pPr algn="r" rtl="1"/>
            <a:endParaRPr lang="en-US" dirty="0"/>
          </a:p>
          <a:p>
            <a:pPr marL="0" marR="0" lvl="0" indent="0" algn="r" defTabSz="914400" rtl="1" eaLnBrk="0" fontAlgn="base" latinLnBrk="0" hangingPunct="0">
              <a:lnSpc>
                <a:spcPct val="100000"/>
              </a:lnSpc>
              <a:spcBef>
                <a:spcPct val="0"/>
              </a:spcBef>
              <a:spcAft>
                <a:spcPct val="0"/>
              </a:spcAft>
              <a:buClrTx/>
              <a:buSzTx/>
              <a:buFontTx/>
              <a:buNone/>
              <a:tabLst/>
            </a:pP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112" name="Rectangle 16"/>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76047610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111" name="Rectangle 15"/>
          <p:cNvSpPr>
            <a:spLocks noChangeArrowheads="1"/>
          </p:cNvSpPr>
          <p:nvPr/>
        </p:nvSpPr>
        <p:spPr bwMode="auto">
          <a:xfrm>
            <a:off x="228600" y="786631"/>
            <a:ext cx="8305800" cy="264687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r>
              <a:rPr lang="ar-SA" sz="2400" b="1" dirty="0" smtClean="0">
                <a:solidFill>
                  <a:schemeClr val="accent2">
                    <a:lumMod val="75000"/>
                  </a:schemeClr>
                </a:solidFill>
              </a:rPr>
              <a:t>ثالثا: الأضرار </a:t>
            </a:r>
            <a:r>
              <a:rPr lang="ar-SA" sz="2400" b="1" dirty="0">
                <a:solidFill>
                  <a:schemeClr val="accent2">
                    <a:lumMod val="75000"/>
                  </a:schemeClr>
                </a:solidFill>
              </a:rPr>
              <a:t>التي تلحق بالكائن العائل :</a:t>
            </a:r>
            <a:endParaRPr lang="en-US" sz="2400" b="1" dirty="0">
              <a:solidFill>
                <a:schemeClr val="accent2">
                  <a:lumMod val="75000"/>
                </a:schemeClr>
              </a:solidFill>
            </a:endParaRPr>
          </a:p>
          <a:p>
            <a:pPr algn="r" rtl="1"/>
            <a:r>
              <a:rPr lang="ar-SA" sz="2400" dirty="0"/>
              <a:t>نتيجة لتغذية الكائن المتطفل من أنسجة الكائن العائل تحدث بعض الأضرار للكائن العائل والتي تؤدي إلى ضعفه وفي كثير من الأحيان إلى موته مثال ذلك في :</a:t>
            </a:r>
            <a:endParaRPr lang="en-US" sz="2400" dirty="0"/>
          </a:p>
          <a:p>
            <a:pPr lvl="0" algn="r" rtl="1"/>
            <a:r>
              <a:rPr lang="ar-SA" sz="2400" dirty="0"/>
              <a:t>تطفل نبات الحامول </a:t>
            </a:r>
            <a:r>
              <a:rPr lang="en-US" sz="2400" dirty="0" smtClean="0"/>
              <a:t> </a:t>
            </a:r>
            <a:r>
              <a:rPr lang="en-US" sz="2400" i="1" dirty="0" smtClean="0"/>
              <a:t>Cuscuts spp</a:t>
            </a:r>
            <a:r>
              <a:rPr lang="ar-SA" sz="2400" dirty="0" smtClean="0"/>
              <a:t>على </a:t>
            </a:r>
            <a:r>
              <a:rPr lang="ar-SA" sz="2400" dirty="0"/>
              <a:t>سيقان نبات البرسيم </a:t>
            </a:r>
            <a:r>
              <a:rPr lang="en-US" sz="2400" dirty="0" smtClean="0"/>
              <a:t> </a:t>
            </a:r>
            <a:r>
              <a:rPr lang="ar-SA" sz="2400" dirty="0" smtClean="0"/>
              <a:t>.</a:t>
            </a:r>
            <a:endParaRPr lang="en-US" sz="2400" dirty="0"/>
          </a:p>
          <a:p>
            <a:pPr lvl="0" algn="r" rtl="1"/>
            <a:r>
              <a:rPr lang="ar-SA" sz="2400" dirty="0"/>
              <a:t>تطفل نبات الهالوك </a:t>
            </a:r>
            <a:r>
              <a:rPr lang="en-US" sz="2400" dirty="0" smtClean="0"/>
              <a:t> </a:t>
            </a:r>
            <a:r>
              <a:rPr lang="en-US" sz="2400" i="1" dirty="0" smtClean="0"/>
              <a:t>Orbanche spp</a:t>
            </a:r>
            <a:r>
              <a:rPr lang="ar-SA" sz="2400" dirty="0" smtClean="0"/>
              <a:t>على </a:t>
            </a:r>
            <a:r>
              <a:rPr lang="ar-SA" sz="2400" dirty="0"/>
              <a:t>جذور نبات الفول .</a:t>
            </a:r>
            <a:endParaRPr lang="en-US" sz="2400" dirty="0"/>
          </a:p>
          <a:p>
            <a:pPr marL="0" marR="0" lvl="0" indent="0" algn="r" defTabSz="914400" rtl="1" eaLnBrk="0" fontAlgn="base" latinLnBrk="0" hangingPunct="0">
              <a:lnSpc>
                <a:spcPct val="100000"/>
              </a:lnSpc>
              <a:spcBef>
                <a:spcPct val="0"/>
              </a:spcBef>
              <a:spcAft>
                <a:spcPct val="0"/>
              </a:spcAft>
              <a:buClrTx/>
              <a:buSzTx/>
              <a:buFontTx/>
              <a:buNone/>
              <a:tabLst/>
            </a:pPr>
            <a:endParaRPr lang="en-US" sz="2800" dirty="0"/>
          </a:p>
          <a:p>
            <a:pPr marL="0" marR="0" lvl="0" indent="0" algn="r" defTabSz="914400" rtl="1" eaLnBrk="0" fontAlgn="base" latinLnBrk="0" hangingPunct="0">
              <a:lnSpc>
                <a:spcPct val="100000"/>
              </a:lnSpc>
              <a:spcBef>
                <a:spcPct val="0"/>
              </a:spcBef>
              <a:spcAft>
                <a:spcPct val="0"/>
              </a:spcAft>
              <a:buClrTx/>
              <a:buSzTx/>
              <a:buFontTx/>
              <a:buNone/>
              <a:tabLst/>
            </a:pP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112" name="Rectangle 16"/>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5" name="rg_hi" descr="http://t0.gstatic.com/images?q=tbn:ANd9GcRTOnYSV4v2ki25QfrIyPxWwhDCyaqhQt_JiWGa2nNSV3JMjDMzvA">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1371600" y="3048000"/>
            <a:ext cx="5181600" cy="2933700"/>
          </a:xfrm>
          <a:prstGeom prst="rect">
            <a:avLst/>
          </a:prstGeom>
          <a:noFill/>
          <a:ln>
            <a:noFill/>
          </a:ln>
        </p:spPr>
      </p:pic>
    </p:spTree>
    <p:extLst>
      <p:ext uri="{BB962C8B-B14F-4D97-AF65-F5344CB8AC3E}">
        <p14:creationId xmlns:p14="http://schemas.microsoft.com/office/powerpoint/2010/main" val="22478094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112" name="Rectangle 16"/>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8" name="rg_hi" descr="http://t0.gstatic.com/images?q=tbn:ANd9GcQz4ElXMmqWHMxVTY7r7MdentCBb7PfWGuxxcDQy2l5OC3wk1A4">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591670" y="3471861"/>
            <a:ext cx="2761129" cy="2700339"/>
          </a:xfrm>
          <a:prstGeom prst="rect">
            <a:avLst/>
          </a:prstGeom>
          <a:noFill/>
          <a:ln>
            <a:noFill/>
          </a:ln>
        </p:spPr>
      </p:pic>
      <p:pic>
        <p:nvPicPr>
          <p:cNvPr id="9" name="صورة 8" descr="http://img213.imageshack.us/img213/5223/cuscutaepithymumqh4.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15000" y="3471861"/>
            <a:ext cx="2628900" cy="2928939"/>
          </a:xfrm>
          <a:prstGeom prst="rect">
            <a:avLst/>
          </a:prstGeom>
          <a:noFill/>
          <a:ln>
            <a:noFill/>
          </a:ln>
        </p:spPr>
      </p:pic>
      <p:sp>
        <p:nvSpPr>
          <p:cNvPr id="10" name="مستطيل 9"/>
          <p:cNvSpPr/>
          <p:nvPr/>
        </p:nvSpPr>
        <p:spPr>
          <a:xfrm>
            <a:off x="4953000" y="567018"/>
            <a:ext cx="3581400" cy="2633382"/>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r" rtl="1"/>
            <a:r>
              <a:rPr lang="ar-SA" sz="2400" dirty="0">
                <a:solidFill>
                  <a:schemeClr val="tx1"/>
                </a:solidFill>
              </a:rPr>
              <a:t>في حالة نبات الحامول يتطفل على سيقان نبات البرسيم وتخرج من نبات الحامول ( المتطفل ) ممصات تخترق أنسجة العائل حتى تصل إلى الحزم الوعائية حيث تمتص الماء والغذاء </a:t>
            </a:r>
            <a:r>
              <a:rPr lang="ar-SA" sz="2400" dirty="0" smtClean="0">
                <a:solidFill>
                  <a:schemeClr val="tx1"/>
                </a:solidFill>
              </a:rPr>
              <a:t>المجهز</a:t>
            </a:r>
            <a:endParaRPr lang="en-US" sz="2400" dirty="0">
              <a:solidFill>
                <a:schemeClr val="tx1"/>
              </a:solidFill>
            </a:endParaRPr>
          </a:p>
        </p:txBody>
      </p:sp>
      <p:sp>
        <p:nvSpPr>
          <p:cNvPr id="11" name="مستطيل 10"/>
          <p:cNvSpPr/>
          <p:nvPr/>
        </p:nvSpPr>
        <p:spPr>
          <a:xfrm>
            <a:off x="609600" y="567018"/>
            <a:ext cx="3962400" cy="2633382"/>
          </a:xfrm>
          <a:prstGeom prst="rect">
            <a:avLst/>
          </a:prstGeom>
          <a:solidFill>
            <a:srgbClr val="C9E7A7"/>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r" rtl="1"/>
            <a:r>
              <a:rPr lang="ar-SA" sz="2400" dirty="0">
                <a:solidFill>
                  <a:schemeClr val="tx1"/>
                </a:solidFill>
              </a:rPr>
              <a:t>في حالة نبات الهالوك المتطفل على جذور الفول تخرج من نبات الهالوك ممصات تخترق جذور العائل ومنها تتصل أنسجة الطفيل بأنسجة </a:t>
            </a:r>
            <a:r>
              <a:rPr lang="ar-SA" sz="2400" dirty="0" smtClean="0">
                <a:solidFill>
                  <a:schemeClr val="tx1"/>
                </a:solidFill>
              </a:rPr>
              <a:t>العائل. </a:t>
            </a:r>
            <a:r>
              <a:rPr lang="ar-SA" sz="2400" dirty="0">
                <a:solidFill>
                  <a:schemeClr val="tx1"/>
                </a:solidFill>
              </a:rPr>
              <a:t>ويعتبر الهالوك من النباتات الكاملة التطفل</a:t>
            </a:r>
            <a:r>
              <a:rPr lang="en-US" sz="2400" dirty="0">
                <a:solidFill>
                  <a:schemeClr val="tx1"/>
                </a:solidFill>
              </a:rPr>
              <a:t>Holo – parasitic)</a:t>
            </a:r>
            <a:r>
              <a:rPr lang="ar-SA" sz="2400" dirty="0">
                <a:solidFill>
                  <a:schemeClr val="tx1"/>
                </a:solidFill>
              </a:rPr>
              <a:t>) لان سيقانه لا تحتوي على الكلوروفيل .</a:t>
            </a:r>
            <a:endParaRPr lang="en-US" sz="2400" dirty="0">
              <a:solidFill>
                <a:schemeClr val="tx1"/>
              </a:solidFill>
            </a:endParaRPr>
          </a:p>
        </p:txBody>
      </p:sp>
    </p:spTree>
    <p:extLst>
      <p:ext uri="{BB962C8B-B14F-4D97-AF65-F5344CB8AC3E}">
        <p14:creationId xmlns:p14="http://schemas.microsoft.com/office/powerpoint/2010/main" val="224780947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112" name="Rectangle 16"/>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 name="مستطيل مستدير الزوايا 1"/>
          <p:cNvSpPr/>
          <p:nvPr/>
        </p:nvSpPr>
        <p:spPr>
          <a:xfrm>
            <a:off x="914400" y="1524000"/>
            <a:ext cx="7429500" cy="2743200"/>
          </a:xfrm>
          <a:prstGeom prst="round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r" rtl="1"/>
            <a:r>
              <a:rPr lang="ar-SA" sz="2400" dirty="0">
                <a:solidFill>
                  <a:schemeClr val="tx1"/>
                </a:solidFill>
              </a:rPr>
              <a:t>وهناك بعض النباتات المتطفلة التي تحتوي على الكلوروفيل والتي تستطيع أن تبني غذاؤها بنفسها ولكنها تحصل على الماء والأملاح الذاتية فقط من العائل وتسمى هذه النباتات بالنصف متطفلة أو نصفية التطفل</a:t>
            </a:r>
            <a:r>
              <a:rPr lang="en-US" sz="2400" dirty="0">
                <a:solidFill>
                  <a:schemeClr val="tx1"/>
                </a:solidFill>
              </a:rPr>
              <a:t> Semi– paras</a:t>
            </a:r>
            <a:r>
              <a:rPr lang="en-US" sz="2000" dirty="0">
                <a:solidFill>
                  <a:schemeClr val="tx1"/>
                </a:solidFill>
              </a:rPr>
              <a:t>itic)</a:t>
            </a:r>
            <a:r>
              <a:rPr lang="ar-SA" sz="2000" dirty="0">
                <a:solidFill>
                  <a:schemeClr val="tx1"/>
                </a:solidFill>
              </a:rPr>
              <a:t>) .</a:t>
            </a:r>
            <a:endParaRPr lang="en-US" sz="2000" dirty="0">
              <a:solidFill>
                <a:schemeClr val="tx1"/>
              </a:solidFill>
            </a:endParaRPr>
          </a:p>
        </p:txBody>
      </p:sp>
    </p:spTree>
    <p:extLst>
      <p:ext uri="{BB962C8B-B14F-4D97-AF65-F5344CB8AC3E}">
        <p14:creationId xmlns:p14="http://schemas.microsoft.com/office/powerpoint/2010/main" val="15949945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111" name="Rectangle 15"/>
          <p:cNvSpPr>
            <a:spLocks noChangeArrowheads="1"/>
          </p:cNvSpPr>
          <p:nvPr/>
        </p:nvSpPr>
        <p:spPr bwMode="auto">
          <a:xfrm>
            <a:off x="381000" y="1143208"/>
            <a:ext cx="7962900" cy="387798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42900" lvl="0" indent="-342900" algn="r" rtl="1">
              <a:buFont typeface="Arial" pitchFamily="34" charset="0"/>
              <a:buChar char="•"/>
            </a:pPr>
            <a:r>
              <a:rPr lang="ar-SA" sz="2400" dirty="0"/>
              <a:t>توجد كذلك كثير من الطفيليات التي تلحق اضرار بالغة بالحيوانات بما فيها الانسان ، فعلى سبيل المثال تسبب التربانوسومات (</a:t>
            </a:r>
            <a:r>
              <a:rPr lang="en-US" sz="2400" dirty="0"/>
              <a:t>Trypanosomes</a:t>
            </a:r>
            <a:r>
              <a:rPr lang="ar-SA" sz="2400" dirty="0"/>
              <a:t>) ، وهي مجموعة من البروتوزنات السوطية وحيدة الخلية مرض النوم </a:t>
            </a:r>
            <a:r>
              <a:rPr lang="ar-SA" sz="2400" dirty="0" smtClean="0"/>
              <a:t>للإنسان. </a:t>
            </a:r>
            <a:r>
              <a:rPr lang="ar-SA" sz="2400" dirty="0"/>
              <a:t>تنتقل التربانوسومات بواسطة ذبابة التسي تسي وتعيش وتتكاثر في الدم حيث يتسنى لها امتصاص المواد الغذائية من البلازما ، و تلحق الضرر بالكائن المضيف عن طريق إفرازها لبعض المواد السامة في الدم . تؤدي هذه الإفرازات السامة عند وصولها إلى السائل الذي يحيط بالمخ والنخاع الشوكي إلى موت الكائن المضيف .</a:t>
            </a:r>
            <a:endParaRPr lang="en-US" sz="2400" dirty="0"/>
          </a:p>
          <a:p>
            <a:pPr rtl="1"/>
            <a:r>
              <a:rPr lang="ar-SA" dirty="0"/>
              <a:t> </a:t>
            </a:r>
            <a:endParaRPr lang="en-US" dirty="0"/>
          </a:p>
          <a:p>
            <a:pPr algn="r" rtl="1"/>
            <a:endParaRPr lang="en-US" dirty="0"/>
          </a:p>
          <a:p>
            <a:pPr marL="0" marR="0" lvl="0" indent="0" algn="r" defTabSz="914400" rtl="1" eaLnBrk="0" fontAlgn="base" latinLnBrk="0" hangingPunct="0">
              <a:lnSpc>
                <a:spcPct val="100000"/>
              </a:lnSpc>
              <a:spcBef>
                <a:spcPct val="0"/>
              </a:spcBef>
              <a:spcAft>
                <a:spcPct val="0"/>
              </a:spcAft>
              <a:buClrTx/>
              <a:buSzTx/>
              <a:buFontTx/>
              <a:buNone/>
              <a:tabLst/>
            </a:pP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112" name="Rectangle 16"/>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224780947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111" name="Rectangle 15"/>
          <p:cNvSpPr>
            <a:spLocks noChangeArrowheads="1"/>
          </p:cNvSpPr>
          <p:nvPr/>
        </p:nvSpPr>
        <p:spPr bwMode="auto">
          <a:xfrm>
            <a:off x="381000" y="1192009"/>
            <a:ext cx="815340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r>
              <a:rPr lang="ar-SA" sz="2400" b="1" dirty="0"/>
              <a:t>تكيفات الكائنات المتطفلة (</a:t>
            </a:r>
            <a:r>
              <a:rPr lang="en-US" sz="2400" b="1" dirty="0"/>
              <a:t>Parasitic adaptations</a:t>
            </a:r>
            <a:r>
              <a:rPr lang="ar-SA" sz="2400" b="1" dirty="0"/>
              <a:t>) :</a:t>
            </a:r>
            <a:endParaRPr lang="en-US" sz="2400" dirty="0"/>
          </a:p>
          <a:p>
            <a:pPr algn="r" rtl="1"/>
            <a:r>
              <a:rPr lang="ar-SA" sz="2400" dirty="0"/>
              <a:t>     تمتاز الكائنات المتطفلة بوجود عدة تكيفات تساعدها في الالتصاق بأنسجة الكائن المضيف وفي ملائمة بيئته ، ومن هذه التكيفات : </a:t>
            </a:r>
            <a:endParaRPr lang="en-US" sz="2400" dirty="0"/>
          </a:p>
        </p:txBody>
      </p:sp>
      <p:sp>
        <p:nvSpPr>
          <p:cNvPr id="4112" name="Rectangle 16"/>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 name="مستطيل مستدير الزوايا 1"/>
          <p:cNvSpPr/>
          <p:nvPr/>
        </p:nvSpPr>
        <p:spPr>
          <a:xfrm>
            <a:off x="533400" y="2392338"/>
            <a:ext cx="8001000" cy="1570062"/>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r" rtl="1"/>
            <a:r>
              <a:rPr lang="ar-SA" sz="2000" b="1" dirty="0" smtClean="0">
                <a:solidFill>
                  <a:srgbClr val="0070C0"/>
                </a:solidFill>
              </a:rPr>
              <a:t>1- فقدان </a:t>
            </a:r>
            <a:r>
              <a:rPr lang="ar-SA" sz="2000" b="1" dirty="0">
                <a:solidFill>
                  <a:srgbClr val="0070C0"/>
                </a:solidFill>
              </a:rPr>
              <a:t>بعض الأعضاء غير المرغوب فيها</a:t>
            </a:r>
            <a:r>
              <a:rPr lang="ar-SA" sz="2000" dirty="0">
                <a:solidFill>
                  <a:srgbClr val="0070C0"/>
                </a:solidFill>
              </a:rPr>
              <a:t> </a:t>
            </a:r>
            <a:r>
              <a:rPr lang="ar-SA" sz="2000" dirty="0">
                <a:solidFill>
                  <a:schemeClr val="tx1"/>
                </a:solidFill>
              </a:rPr>
              <a:t>: تفتقر كثير من الكائنات المتطفلة إلى بعض أعضاء الحس مثل العيون وفي كثيرة من الأحيان يوجد بالطفيليات جهاز عصبي بسيط ومختزل </a:t>
            </a:r>
            <a:r>
              <a:rPr lang="ar-SA" sz="2000">
                <a:solidFill>
                  <a:schemeClr val="tx1"/>
                </a:solidFill>
              </a:rPr>
              <a:t>، </a:t>
            </a:r>
            <a:r>
              <a:rPr lang="ar-SA" sz="2000" smtClean="0">
                <a:solidFill>
                  <a:schemeClr val="tx1"/>
                </a:solidFill>
              </a:rPr>
              <a:t>كذالك تفتقر </a:t>
            </a:r>
            <a:r>
              <a:rPr lang="ar-SA" sz="2000" dirty="0">
                <a:solidFill>
                  <a:schemeClr val="tx1"/>
                </a:solidFill>
              </a:rPr>
              <a:t>الديدان المتطفلة على الجهاز الهضمي مثل الديدان الشريطية إلى القناة الهضمية .</a:t>
            </a:r>
            <a:endParaRPr lang="en-US" sz="2000" dirty="0">
              <a:solidFill>
                <a:schemeClr val="tx1"/>
              </a:solidFill>
            </a:endParaRPr>
          </a:p>
        </p:txBody>
      </p:sp>
      <p:sp>
        <p:nvSpPr>
          <p:cNvPr id="3" name="مستطيل مستدير الزوايا 2"/>
          <p:cNvSpPr/>
          <p:nvPr/>
        </p:nvSpPr>
        <p:spPr>
          <a:xfrm>
            <a:off x="533400" y="4267200"/>
            <a:ext cx="8001000" cy="2133600"/>
          </a:xfrm>
          <a:prstGeom prst="roundRect">
            <a:avLst/>
          </a:prstGeom>
          <a:solidFill>
            <a:srgbClr val="C2F03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r" rtl="1"/>
            <a:r>
              <a:rPr lang="ar-SA" sz="2000" b="1" dirty="0" smtClean="0">
                <a:solidFill>
                  <a:srgbClr val="0070C0"/>
                </a:solidFill>
              </a:rPr>
              <a:t>2- وجود </a:t>
            </a:r>
            <a:r>
              <a:rPr lang="ar-SA" sz="2000" b="1" dirty="0">
                <a:solidFill>
                  <a:srgbClr val="0070C0"/>
                </a:solidFill>
              </a:rPr>
              <a:t>إنزيمات تمكن الطفيل من اختراق أنسجة الكائن المضيف</a:t>
            </a:r>
            <a:r>
              <a:rPr lang="ar-SA" sz="2000" dirty="0">
                <a:solidFill>
                  <a:srgbClr val="0070C0"/>
                </a:solidFill>
              </a:rPr>
              <a:t> </a:t>
            </a:r>
            <a:r>
              <a:rPr lang="ar-SA" sz="2000" dirty="0">
                <a:solidFill>
                  <a:schemeClr val="tx1"/>
                </a:solidFill>
              </a:rPr>
              <a:t>: تمتاز بعض الطفيليات بوجود إنزيمات تمكنها من اختراق أنسجة الكائن المضيف ، فعلى سبيل المثال تفرز كثير من الفطريات المتطفلة إنزيم السيلوليز من نهاية الهايفات مما يمكن من اختراق خلايا الكائن المضيف ، بينما تفرز بكتريا التطفل إنزيمات الأجريسين (</a:t>
            </a:r>
            <a:r>
              <a:rPr lang="en-US" sz="2000" dirty="0">
                <a:solidFill>
                  <a:schemeClr val="tx1"/>
                </a:solidFill>
              </a:rPr>
              <a:t>Aggressins</a:t>
            </a:r>
            <a:r>
              <a:rPr lang="ar-SA" sz="2000" dirty="0">
                <a:solidFill>
                  <a:schemeClr val="tx1"/>
                </a:solidFill>
              </a:rPr>
              <a:t>) ، التي تمكنها من الدخول والحركة السريعة داخل الكائن المضيف .</a:t>
            </a:r>
            <a:endParaRPr lang="en-US" sz="2000" dirty="0">
              <a:solidFill>
                <a:schemeClr val="tx1"/>
              </a:solidFill>
            </a:endParaRPr>
          </a:p>
        </p:txBody>
      </p:sp>
    </p:spTree>
    <p:extLst>
      <p:ext uri="{BB962C8B-B14F-4D97-AF65-F5344CB8AC3E}">
        <p14:creationId xmlns:p14="http://schemas.microsoft.com/office/powerpoint/2010/main" val="227490951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112" name="Rectangle 16"/>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 name="مستطيل مستدير الزوايا 1"/>
          <p:cNvSpPr/>
          <p:nvPr/>
        </p:nvSpPr>
        <p:spPr>
          <a:xfrm>
            <a:off x="762000" y="1187824"/>
            <a:ext cx="7467600" cy="2209800"/>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r" rtl="1"/>
            <a:r>
              <a:rPr lang="ar-SA" sz="2000" b="1" dirty="0" smtClean="0">
                <a:solidFill>
                  <a:srgbClr val="0070C0"/>
                </a:solidFill>
              </a:rPr>
              <a:t>3- وجود </a:t>
            </a:r>
            <a:r>
              <a:rPr lang="ar-SA" sz="2000" b="1" dirty="0">
                <a:solidFill>
                  <a:srgbClr val="0070C0"/>
                </a:solidFill>
              </a:rPr>
              <a:t>سائل للالتصاق بأنسجة الكائن المضيف : </a:t>
            </a:r>
            <a:r>
              <a:rPr lang="ar-SA" sz="2000" dirty="0">
                <a:solidFill>
                  <a:schemeClr val="tx1"/>
                </a:solidFill>
              </a:rPr>
              <a:t>إن لكثير من الطفيليات خاصة التي تعيش على سطح الكائنات المضيفة وسائل تساعدها على الالتصاق بأنسجة الكائن المضيف ، فعلى سبيل المثال تلتصق كثير من التريماتودا (</a:t>
            </a:r>
            <a:r>
              <a:rPr lang="en-US" sz="2000" dirty="0">
                <a:solidFill>
                  <a:schemeClr val="tx1"/>
                </a:solidFill>
              </a:rPr>
              <a:t>Trematodes</a:t>
            </a:r>
            <a:r>
              <a:rPr lang="ar-SA" sz="2000" dirty="0">
                <a:solidFill>
                  <a:schemeClr val="tx1"/>
                </a:solidFill>
              </a:rPr>
              <a:t>) على خياشيم الأسماك بواسطة الأفواه الماصة (</a:t>
            </a:r>
            <a:r>
              <a:rPr lang="en-US" sz="2000" dirty="0">
                <a:solidFill>
                  <a:schemeClr val="tx1"/>
                </a:solidFill>
              </a:rPr>
              <a:t>Suckers</a:t>
            </a:r>
            <a:r>
              <a:rPr lang="ar-SA" sz="2000" dirty="0">
                <a:solidFill>
                  <a:schemeClr val="tx1"/>
                </a:solidFill>
              </a:rPr>
              <a:t>) والأشواك (</a:t>
            </a:r>
            <a:r>
              <a:rPr lang="en-US" sz="2000" dirty="0">
                <a:solidFill>
                  <a:schemeClr val="tx1"/>
                </a:solidFill>
              </a:rPr>
              <a:t>Hooks</a:t>
            </a:r>
            <a:r>
              <a:rPr lang="ar-SA" sz="2000" dirty="0">
                <a:solidFill>
                  <a:schemeClr val="tx1"/>
                </a:solidFill>
              </a:rPr>
              <a:t>) ، التي تقوم بدور كبير في تثبيت هذه الطفيليات في أماكنها على الرغم من حركة الماء المستمرة في ممرات خياشيم الأسماك . </a:t>
            </a:r>
            <a:endParaRPr lang="en-US" sz="2000" dirty="0">
              <a:solidFill>
                <a:schemeClr val="tx1"/>
              </a:solidFill>
            </a:endParaRPr>
          </a:p>
        </p:txBody>
      </p:sp>
      <p:sp>
        <p:nvSpPr>
          <p:cNvPr id="3" name="مستطيل مستدير الزوايا 2"/>
          <p:cNvSpPr/>
          <p:nvPr/>
        </p:nvSpPr>
        <p:spPr>
          <a:xfrm>
            <a:off x="762000" y="3886200"/>
            <a:ext cx="7467600" cy="2209800"/>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r" rtl="1"/>
            <a:r>
              <a:rPr lang="ar-SA" b="1" dirty="0" smtClean="0">
                <a:solidFill>
                  <a:srgbClr val="0070C0"/>
                </a:solidFill>
              </a:rPr>
              <a:t>4- </a:t>
            </a:r>
            <a:r>
              <a:rPr lang="ar-SA" sz="2000" b="1" dirty="0">
                <a:solidFill>
                  <a:srgbClr val="0070C0"/>
                </a:solidFill>
              </a:rPr>
              <a:t>وجود وسائل لحماية الطفيل من الإنزيمات الهاضمة : </a:t>
            </a:r>
            <a:r>
              <a:rPr lang="ar-SA" sz="2000" dirty="0">
                <a:solidFill>
                  <a:schemeClr val="tx1"/>
                </a:solidFill>
              </a:rPr>
              <a:t>فعلى سبيل المثال فإن لطفيليات الجهاز الهضمي وسائل </a:t>
            </a:r>
            <a:r>
              <a:rPr lang="ar-SA" sz="2000" dirty="0" err="1">
                <a:solidFill>
                  <a:schemeClr val="tx1"/>
                </a:solidFill>
              </a:rPr>
              <a:t>تقيها</a:t>
            </a:r>
            <a:r>
              <a:rPr lang="ar-SA" sz="2000" dirty="0">
                <a:solidFill>
                  <a:schemeClr val="tx1"/>
                </a:solidFill>
              </a:rPr>
              <a:t> من إنزيمات الكائن المضيف وتشمل هذه الوسائل : وجود طبقة واقية من </a:t>
            </a:r>
            <a:r>
              <a:rPr lang="ar-SA" sz="2000" dirty="0" err="1">
                <a:solidFill>
                  <a:schemeClr val="tx1"/>
                </a:solidFill>
              </a:rPr>
              <a:t>الكيوتين</a:t>
            </a:r>
            <a:r>
              <a:rPr lang="ar-SA" sz="2000" dirty="0">
                <a:solidFill>
                  <a:schemeClr val="tx1"/>
                </a:solidFill>
              </a:rPr>
              <a:t> ، إفراز كميات كبيرة من المخاط ، وإنتاج بعض المواد التي تؤدي إلى توقف نشاط الإنزيمات الهاضمة بالقرب من بيئة الكائن المتطفل .</a:t>
            </a:r>
            <a:endParaRPr lang="en-US" sz="2000" dirty="0">
              <a:solidFill>
                <a:schemeClr val="tx1"/>
              </a:solidFill>
            </a:endParaRPr>
          </a:p>
        </p:txBody>
      </p:sp>
    </p:spTree>
    <p:extLst>
      <p:ext uri="{BB962C8B-B14F-4D97-AF65-F5344CB8AC3E}">
        <p14:creationId xmlns:p14="http://schemas.microsoft.com/office/powerpoint/2010/main" val="227490951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112" name="Rectangle 16"/>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 name="مستطيل مستدير الزوايا 1"/>
          <p:cNvSpPr/>
          <p:nvPr/>
        </p:nvSpPr>
        <p:spPr>
          <a:xfrm>
            <a:off x="457200" y="1066800"/>
            <a:ext cx="8077200" cy="2286000"/>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r" rtl="1"/>
            <a:r>
              <a:rPr lang="ar-SA" sz="2000" b="1" dirty="0" smtClean="0">
                <a:solidFill>
                  <a:schemeClr val="accent2">
                    <a:lumMod val="75000"/>
                  </a:schemeClr>
                </a:solidFill>
              </a:rPr>
              <a:t>5-</a:t>
            </a:r>
            <a:r>
              <a:rPr lang="ar-SA" sz="2000" b="1" dirty="0" smtClean="0">
                <a:solidFill>
                  <a:schemeClr val="tx1"/>
                </a:solidFill>
              </a:rPr>
              <a:t> </a:t>
            </a:r>
            <a:r>
              <a:rPr lang="ar-SA" sz="2000" b="1" dirty="0" smtClean="0">
                <a:solidFill>
                  <a:schemeClr val="accent2">
                    <a:lumMod val="75000"/>
                  </a:schemeClr>
                </a:solidFill>
              </a:rPr>
              <a:t>وجود </a:t>
            </a:r>
            <a:r>
              <a:rPr lang="ar-SA" sz="2000" b="1" dirty="0">
                <a:solidFill>
                  <a:schemeClr val="accent2">
                    <a:lumMod val="75000"/>
                  </a:schemeClr>
                </a:solidFill>
              </a:rPr>
              <a:t>وسائل للانتقال من كائن مضيف لآخر</a:t>
            </a:r>
            <a:r>
              <a:rPr lang="ar-SA" sz="2000" dirty="0">
                <a:solidFill>
                  <a:schemeClr val="accent2">
                    <a:lumMod val="75000"/>
                  </a:schemeClr>
                </a:solidFill>
              </a:rPr>
              <a:t> : </a:t>
            </a:r>
            <a:r>
              <a:rPr lang="ar-SA" sz="2000" dirty="0">
                <a:solidFill>
                  <a:schemeClr val="tx1"/>
                </a:solidFill>
              </a:rPr>
              <a:t>إن احد المشاكل التي يواجه الكائنات المتطفلة هي انتقالها من كائن مضيف لأخر ، ففي بضع الحالات يتم انتقال الكائن المتطفل بواسطة مضيف وسيط (</a:t>
            </a:r>
            <a:r>
              <a:rPr lang="en-US" sz="2000" dirty="0">
                <a:solidFill>
                  <a:schemeClr val="tx1"/>
                </a:solidFill>
              </a:rPr>
              <a:t>Intermediate host</a:t>
            </a:r>
            <a:r>
              <a:rPr lang="ar-SA" sz="2000" dirty="0">
                <a:solidFill>
                  <a:schemeClr val="tx1"/>
                </a:solidFill>
              </a:rPr>
              <a:t>) يؤدي إلى انتشار الطفيل في عدة أماكن أو ربما ينقله مباشرة إلى الكائن المضيف الجديد ، مثل البعوض الناقل للملاريا (</a:t>
            </a:r>
            <a:r>
              <a:rPr lang="en-US" sz="2000" dirty="0">
                <a:solidFill>
                  <a:schemeClr val="tx1"/>
                </a:solidFill>
              </a:rPr>
              <a:t>Anopheles</a:t>
            </a:r>
            <a:r>
              <a:rPr lang="ar-SA" sz="2000" dirty="0">
                <a:solidFill>
                  <a:schemeClr val="tx1"/>
                </a:solidFill>
              </a:rPr>
              <a:t>) الذي ينقل بلازموديوم الملاريا من مضيف إلى مضيف آخر . يجد طفيل الملاريا طريقة إلى الجهاز الهضمي للبعوض عندما يمتص البعوض الدم من الإنسان المصاب ، وينتقل الطفيل إلى الإنسان السليم عندما يحقن البعوض لعابه في دم الإنسان السليم قبل امتصاص الدم .</a:t>
            </a:r>
            <a:endParaRPr lang="en-US" dirty="0">
              <a:solidFill>
                <a:schemeClr val="tx1"/>
              </a:solidFill>
            </a:endParaRPr>
          </a:p>
        </p:txBody>
      </p:sp>
      <p:sp>
        <p:nvSpPr>
          <p:cNvPr id="3" name="مستطيل مستدير الزوايا 2"/>
          <p:cNvSpPr/>
          <p:nvPr/>
        </p:nvSpPr>
        <p:spPr>
          <a:xfrm>
            <a:off x="443753" y="3924300"/>
            <a:ext cx="7886700" cy="2057400"/>
          </a:xfrm>
          <a:prstGeom prst="roundRect">
            <a:avLst/>
          </a:prstGeom>
          <a:solidFill>
            <a:srgbClr val="DAC2EC"/>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r" rtl="1"/>
            <a:r>
              <a:rPr lang="ar-SA" sz="2000" b="1" dirty="0" smtClean="0">
                <a:solidFill>
                  <a:schemeClr val="accent2">
                    <a:lumMod val="75000"/>
                  </a:schemeClr>
                </a:solidFill>
              </a:rPr>
              <a:t>6- وجود </a:t>
            </a:r>
            <a:r>
              <a:rPr lang="ar-SA" sz="2000" b="1" dirty="0">
                <a:solidFill>
                  <a:schemeClr val="accent2">
                    <a:lumMod val="75000"/>
                  </a:schemeClr>
                </a:solidFill>
              </a:rPr>
              <a:t>طاقات تكاثرية هائلة </a:t>
            </a:r>
            <a:r>
              <a:rPr lang="ar-SA" sz="2000" dirty="0">
                <a:solidFill>
                  <a:schemeClr val="accent2">
                    <a:lumMod val="75000"/>
                  </a:schemeClr>
                </a:solidFill>
              </a:rPr>
              <a:t>: </a:t>
            </a:r>
            <a:r>
              <a:rPr lang="ar-SA" sz="2000" dirty="0">
                <a:solidFill>
                  <a:schemeClr val="tx1"/>
                </a:solidFill>
              </a:rPr>
              <a:t>تمتاز الطفيليات بطاقات تكاثرية هائلة وذلك من اجل انتقال الكائن المتطفل بواسطة الكائنات الوسيطة إلى الكائنات المضيفة السليمة . فعلى سبيل المثال يستطيع طفيل الملاريا التكاثر في أربع مراحل من دورة حياته .</a:t>
            </a:r>
            <a:endParaRPr lang="en-US" sz="2000" dirty="0">
              <a:solidFill>
                <a:schemeClr val="tx1"/>
              </a:solidFill>
            </a:endParaRPr>
          </a:p>
        </p:txBody>
      </p:sp>
    </p:spTree>
    <p:extLst>
      <p:ext uri="{BB962C8B-B14F-4D97-AF65-F5344CB8AC3E}">
        <p14:creationId xmlns:p14="http://schemas.microsoft.com/office/powerpoint/2010/main" val="163831649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111" name="Rectangle 15"/>
          <p:cNvSpPr>
            <a:spLocks noChangeArrowheads="1"/>
          </p:cNvSpPr>
          <p:nvPr/>
        </p:nvSpPr>
        <p:spPr bwMode="auto">
          <a:xfrm>
            <a:off x="381000" y="1466375"/>
            <a:ext cx="7962900" cy="32316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r>
              <a:rPr lang="ar-SA" sz="2400" b="1" dirty="0" smtClean="0">
                <a:solidFill>
                  <a:schemeClr val="accent2">
                    <a:lumMod val="75000"/>
                  </a:schemeClr>
                </a:solidFill>
              </a:rPr>
              <a:t>ب- المنافسة </a:t>
            </a:r>
            <a:r>
              <a:rPr lang="en-US" sz="2400" b="1" dirty="0">
                <a:solidFill>
                  <a:schemeClr val="accent2">
                    <a:lumMod val="75000"/>
                  </a:schemeClr>
                </a:solidFill>
              </a:rPr>
              <a:t>Competition</a:t>
            </a:r>
          </a:p>
          <a:p>
            <a:pPr algn="r" rtl="1"/>
            <a:r>
              <a:rPr lang="ar-SA" sz="2400" dirty="0"/>
              <a:t>تؤدي </a:t>
            </a:r>
            <a:r>
              <a:rPr lang="ar-SA" sz="2400" dirty="0" smtClean="0"/>
              <a:t>المنافسة </a:t>
            </a:r>
            <a:r>
              <a:rPr lang="ar-SA" sz="2400" dirty="0"/>
              <a:t>إلى الحد من زيادة المجموعات أو تقليل كمية الطاقة المنسابة بداخلها ، كما تؤدي أيضا إلى حدوث كثير من التكيفات التي تساعد الكائنات المتنافسة في موائمة بيئتها المختلفة . يظهر أثر </a:t>
            </a:r>
            <a:r>
              <a:rPr lang="ar-SA" sz="2400" dirty="0" smtClean="0"/>
              <a:t>المنافسة </a:t>
            </a:r>
            <a:r>
              <a:rPr lang="ar-SA" sz="2400" dirty="0"/>
              <a:t>بين المجموعات عندما يكون هنالك شح واضح في مورد بيئي واحد أو أكثر ، فعلى سبيل المثال تتنافس النباتات بالنطاق الأرضي لبعض النظم البيئية الغابية على الضوء والمغذيات المعدنية وتتنافس الأعداد الكبيرة من الحيوانات على الماء والمسكن .</a:t>
            </a:r>
            <a:endParaRPr lang="en-US" sz="2400" dirty="0"/>
          </a:p>
          <a:p>
            <a:pPr algn="r" rtl="1"/>
            <a:endParaRPr lang="en-US" dirty="0"/>
          </a:p>
          <a:p>
            <a:pPr marL="0" marR="0" lvl="0" indent="0" algn="r" defTabSz="914400" rtl="1" eaLnBrk="0" fontAlgn="base" latinLnBrk="0" hangingPunct="0">
              <a:lnSpc>
                <a:spcPct val="100000"/>
              </a:lnSpc>
              <a:spcBef>
                <a:spcPct val="0"/>
              </a:spcBef>
              <a:spcAft>
                <a:spcPct val="0"/>
              </a:spcAft>
              <a:buClrTx/>
              <a:buSzTx/>
              <a:buFontTx/>
              <a:buNone/>
              <a:tabLst/>
            </a:pP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112" name="Rectangle 16"/>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72934699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112" name="Rectangle 16"/>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 name="سداسي 1"/>
          <p:cNvSpPr/>
          <p:nvPr/>
        </p:nvSpPr>
        <p:spPr>
          <a:xfrm>
            <a:off x="609600" y="1600200"/>
            <a:ext cx="7315200" cy="3352800"/>
          </a:xfrm>
          <a:prstGeom prst="hexagon">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ar-SA" sz="2400" dirty="0">
                <a:solidFill>
                  <a:schemeClr val="tx1"/>
                </a:solidFill>
              </a:rPr>
              <a:t>ويمكن أن يحدث التنافس بين أفراد النوع الواحد (</a:t>
            </a:r>
            <a:r>
              <a:rPr lang="en-US" sz="2400" dirty="0">
                <a:solidFill>
                  <a:schemeClr val="tx1"/>
                </a:solidFill>
              </a:rPr>
              <a:t>Intraspecific competition</a:t>
            </a:r>
            <a:r>
              <a:rPr lang="ar-SA" sz="2400" dirty="0">
                <a:solidFill>
                  <a:schemeClr val="tx1"/>
                </a:solidFill>
              </a:rPr>
              <a:t>) ، كما يمكن أن يحدث بين أفراد الأنواع المختلفة. وكلما كان الحيز أو النيش الإيكولوجي للكائنات المتنافسة متقارب كلما أدى ذلك إلى زيادة حدة التنافس . وعموما فإن المنافسة الشديدة بين أفراد النوعين المتنافسين تؤدي إلى : </a:t>
            </a:r>
            <a:endParaRPr lang="en-US" sz="2400" dirty="0">
              <a:solidFill>
                <a:schemeClr val="tx1"/>
              </a:solidFill>
            </a:endParaRPr>
          </a:p>
          <a:p>
            <a:pPr algn="r" rtl="1"/>
            <a:endParaRPr lang="en-US" dirty="0"/>
          </a:p>
        </p:txBody>
      </p:sp>
    </p:spTree>
    <p:extLst>
      <p:ext uri="{BB962C8B-B14F-4D97-AF65-F5344CB8AC3E}">
        <p14:creationId xmlns:p14="http://schemas.microsoft.com/office/powerpoint/2010/main" val="240025181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112" name="Rectangle 16"/>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 name="رسم تخطيطي 1"/>
          <p:cNvGraphicFramePr/>
          <p:nvPr>
            <p:extLst>
              <p:ext uri="{D42A27DB-BD31-4B8C-83A1-F6EECF244321}">
                <p14:modId xmlns:p14="http://schemas.microsoft.com/office/powerpoint/2010/main" val="424371197"/>
              </p:ext>
            </p:extLst>
          </p:nvPr>
        </p:nvGraphicFramePr>
        <p:xfrm>
          <a:off x="457200" y="1397000"/>
          <a:ext cx="74676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4197919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a:blip r:embed="rId2" cstate="print"/>
          <a:srcRect/>
          <a:stretch>
            <a:fillRect/>
          </a:stretch>
        </p:blipFill>
        <p:spPr bwMode="auto">
          <a:xfrm>
            <a:off x="7924800" y="5562600"/>
            <a:ext cx="838200" cy="83820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112" name="Rectangle 16"/>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 name="رسم تخطيطي 1"/>
          <p:cNvGraphicFramePr/>
          <p:nvPr>
            <p:extLst>
              <p:ext uri="{D42A27DB-BD31-4B8C-83A1-F6EECF244321}">
                <p14:modId xmlns:p14="http://schemas.microsoft.com/office/powerpoint/2010/main" val="54907086"/>
              </p:ext>
            </p:extLst>
          </p:nvPr>
        </p:nvGraphicFramePr>
        <p:xfrm>
          <a:off x="762000" y="762000"/>
          <a:ext cx="6858000" cy="4699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0504794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شربية">
  <a:themeElements>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مشربية">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مشربية">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2093</TotalTime>
  <Words>2028</Words>
  <Application>Microsoft Office PowerPoint</Application>
  <PresentationFormat>On-screen Show (4:3)</PresentationFormat>
  <Paragraphs>125</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مشربية</vt:lpstr>
      <vt:lpstr>مقرر أساسيات علم البيئة</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USER</dc:creator>
  <cp:lastModifiedBy>Valued Acer Customer</cp:lastModifiedBy>
  <cp:revision>258</cp:revision>
  <dcterms:created xsi:type="dcterms:W3CDTF">2012-04-01T14:06:29Z</dcterms:created>
  <dcterms:modified xsi:type="dcterms:W3CDTF">2014-04-01T09:54:58Z</dcterms:modified>
</cp:coreProperties>
</file>