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handoutMasterIdLst>
    <p:handoutMasterId r:id="rId21"/>
  </p:handoutMasterIdLst>
  <p:sldIdLst>
    <p:sldId id="256" r:id="rId2"/>
    <p:sldId id="309" r:id="rId3"/>
    <p:sldId id="310" r:id="rId4"/>
    <p:sldId id="311" r:id="rId5"/>
    <p:sldId id="312" r:id="rId6"/>
    <p:sldId id="313" r:id="rId7"/>
    <p:sldId id="297" r:id="rId8"/>
    <p:sldId id="298" r:id="rId9"/>
    <p:sldId id="299" r:id="rId10"/>
    <p:sldId id="300" r:id="rId11"/>
    <p:sldId id="301" r:id="rId12"/>
    <p:sldId id="302" r:id="rId13"/>
    <p:sldId id="303" r:id="rId14"/>
    <p:sldId id="304" r:id="rId15"/>
    <p:sldId id="305" r:id="rId16"/>
    <p:sldId id="306" r:id="rId17"/>
    <p:sldId id="307" r:id="rId18"/>
    <p:sldId id="30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3" d="100"/>
          <a:sy n="53" d="100"/>
        </p:scale>
        <p:origin x="-43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0"/>
    </p:cViewPr>
  </p:sorterViewPr>
  <p:notesViewPr>
    <p:cSldViewPr>
      <p:cViewPr varScale="1">
        <p:scale>
          <a:sx n="60" d="100"/>
          <a:sy n="60" d="100"/>
        </p:scale>
        <p:origin x="-249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1C85A-DCB4-43D4-B21F-D73CEB2DBEC5}"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pPr rtl="1"/>
          <a:endParaRPr lang="ar-SA"/>
        </a:p>
      </dgm:t>
    </dgm:pt>
    <dgm:pt modelId="{A9ED0E56-F0FC-4C03-8E86-DEE9DC8F6794}">
      <dgm:prSet phldrT="[نص]" custT="1"/>
      <dgm:spPr>
        <a:solidFill>
          <a:schemeClr val="accent1">
            <a:lumMod val="60000"/>
            <a:lumOff val="40000"/>
          </a:schemeClr>
        </a:solidFill>
      </dgm:spPr>
      <dgm:t>
        <a:bodyPr/>
        <a:lstStyle/>
        <a:p>
          <a:pPr rtl="1"/>
          <a:r>
            <a:rPr lang="ar-SA" sz="1200" b="1" dirty="0" smtClean="0">
              <a:solidFill>
                <a:schemeClr val="tx1"/>
              </a:solidFill>
            </a:rPr>
            <a:t>هنالك عدة وسائل تمكن أفراد الفريسة من تجنب الوقوع في قبضة الكائن المفترس ، ولعل من أهم هذه الوسائل ما يلي : </a:t>
          </a:r>
          <a:endParaRPr lang="ar-SA" sz="1200" b="1" dirty="0">
            <a:solidFill>
              <a:schemeClr val="tx1"/>
            </a:solidFill>
          </a:endParaRPr>
        </a:p>
      </dgm:t>
    </dgm:pt>
    <dgm:pt modelId="{BFCFA0BF-704F-48A9-8359-66872F4A6A88}" type="parTrans" cxnId="{CD1C9C18-C7C7-431E-8E93-F36510B3F828}">
      <dgm:prSet/>
      <dgm:spPr/>
      <dgm:t>
        <a:bodyPr/>
        <a:lstStyle/>
        <a:p>
          <a:pPr rtl="1"/>
          <a:endParaRPr lang="ar-SA"/>
        </a:p>
      </dgm:t>
    </dgm:pt>
    <dgm:pt modelId="{3A0F3504-9F7F-439F-B54A-61CC1F9CEE1C}" type="sibTrans" cxnId="{CD1C9C18-C7C7-431E-8E93-F36510B3F828}">
      <dgm:prSet/>
      <dgm:spPr/>
      <dgm:t>
        <a:bodyPr/>
        <a:lstStyle/>
        <a:p>
          <a:pPr rtl="1"/>
          <a:endParaRPr lang="ar-SA"/>
        </a:p>
      </dgm:t>
    </dgm:pt>
    <dgm:pt modelId="{B2D83C06-9377-4BF4-98C7-0BE3C7FA21E1}">
      <dgm:prSet phldrT="[نص]" custT="1"/>
      <dgm:spPr>
        <a:solidFill>
          <a:srgbClr val="C2F030"/>
        </a:solidFill>
      </dgm:spPr>
      <dgm:t>
        <a:bodyPr/>
        <a:lstStyle/>
        <a:p>
          <a:pPr rtl="1"/>
          <a:r>
            <a:rPr lang="ar-SA" sz="1200" b="1" dirty="0" smtClean="0">
              <a:solidFill>
                <a:schemeClr val="tx1"/>
              </a:solidFill>
            </a:rPr>
            <a:t>الهروب والاختباء وذلك عندما تحس الفريسة باقتراب الكائن المفترس . </a:t>
          </a:r>
          <a:endParaRPr lang="ar-SA" sz="1200" b="1" dirty="0">
            <a:solidFill>
              <a:schemeClr val="tx1"/>
            </a:solidFill>
          </a:endParaRPr>
        </a:p>
      </dgm:t>
    </dgm:pt>
    <dgm:pt modelId="{66E0AC41-04BA-41E1-A182-1ED3351902F4}" type="parTrans" cxnId="{265C1A47-BBC7-47CE-B988-C2D6FFB0D696}">
      <dgm:prSet/>
      <dgm:spPr/>
      <dgm:t>
        <a:bodyPr/>
        <a:lstStyle/>
        <a:p>
          <a:pPr rtl="1"/>
          <a:endParaRPr lang="ar-SA"/>
        </a:p>
      </dgm:t>
    </dgm:pt>
    <dgm:pt modelId="{BAB1B938-29A6-4B73-9312-3A47EAE1A6CC}" type="sibTrans" cxnId="{265C1A47-BBC7-47CE-B988-C2D6FFB0D696}">
      <dgm:prSet/>
      <dgm:spPr/>
      <dgm:t>
        <a:bodyPr/>
        <a:lstStyle/>
        <a:p>
          <a:pPr rtl="1"/>
          <a:endParaRPr lang="ar-SA"/>
        </a:p>
      </dgm:t>
    </dgm:pt>
    <dgm:pt modelId="{3A8A6237-ED23-427F-AFA1-ACE9D2343A3E}">
      <dgm:prSet phldrT="[نص]" custT="1"/>
      <dgm:spPr>
        <a:solidFill>
          <a:srgbClr val="DAC2EC"/>
        </a:solidFill>
      </dgm:spPr>
      <dgm:t>
        <a:bodyPr/>
        <a:lstStyle/>
        <a:p>
          <a:pPr rtl="1"/>
          <a:r>
            <a:rPr lang="ar-SA" sz="1200" b="1" dirty="0" smtClean="0">
              <a:solidFill>
                <a:schemeClr val="tx1"/>
              </a:solidFill>
            </a:rPr>
            <a:t>الحماية بتراكيب خاصة على الجسم ، فعلى سبيل المثال يتكور القنفذ ويحتمي بشوكه .</a:t>
          </a:r>
          <a:endParaRPr lang="ar-SA" sz="1200" b="1" dirty="0">
            <a:solidFill>
              <a:schemeClr val="tx1"/>
            </a:solidFill>
          </a:endParaRPr>
        </a:p>
      </dgm:t>
    </dgm:pt>
    <dgm:pt modelId="{9CB44BEC-779C-478D-86D8-A1C16DF123B1}" type="parTrans" cxnId="{1A16878F-1717-4B7E-AFEF-A3E6ED3DDE0D}">
      <dgm:prSet/>
      <dgm:spPr/>
      <dgm:t>
        <a:bodyPr/>
        <a:lstStyle/>
        <a:p>
          <a:pPr rtl="1"/>
          <a:endParaRPr lang="ar-SA"/>
        </a:p>
      </dgm:t>
    </dgm:pt>
    <dgm:pt modelId="{5DB532DF-B640-42FF-BA84-5D62AB30EE6C}" type="sibTrans" cxnId="{1A16878F-1717-4B7E-AFEF-A3E6ED3DDE0D}">
      <dgm:prSet/>
      <dgm:spPr/>
      <dgm:t>
        <a:bodyPr/>
        <a:lstStyle/>
        <a:p>
          <a:pPr rtl="1"/>
          <a:endParaRPr lang="ar-SA"/>
        </a:p>
      </dgm:t>
    </dgm:pt>
    <dgm:pt modelId="{7B5D4573-52FA-494A-A3F4-C661EC49F11E}">
      <dgm:prSet phldrT="[نص]" custT="1"/>
      <dgm:spPr>
        <a:solidFill>
          <a:srgbClr val="FFFF00"/>
        </a:solidFill>
      </dgm:spPr>
      <dgm:t>
        <a:bodyPr/>
        <a:lstStyle/>
        <a:p>
          <a:pPr rtl="1"/>
          <a:r>
            <a:rPr lang="ar-SA" sz="1200" b="1" dirty="0" smtClean="0">
              <a:solidFill>
                <a:schemeClr val="tx1"/>
              </a:solidFill>
            </a:rPr>
            <a:t>الروائح المنفرة والإفرازات السامة التي تصدر من بعض الحيوانات الثديبة .</a:t>
          </a:r>
          <a:endParaRPr lang="ar-SA" sz="1200" b="1" dirty="0">
            <a:solidFill>
              <a:schemeClr val="tx1"/>
            </a:solidFill>
          </a:endParaRPr>
        </a:p>
      </dgm:t>
    </dgm:pt>
    <dgm:pt modelId="{3205BB41-CBD9-44BB-BB2C-23125127D8C1}" type="parTrans" cxnId="{58075A3D-4367-452D-9D7C-D522B5605414}">
      <dgm:prSet/>
      <dgm:spPr/>
      <dgm:t>
        <a:bodyPr/>
        <a:lstStyle/>
        <a:p>
          <a:pPr rtl="1"/>
          <a:endParaRPr lang="ar-SA"/>
        </a:p>
      </dgm:t>
    </dgm:pt>
    <dgm:pt modelId="{D2745403-1D4E-48F4-A520-BA74E6A4CBB0}" type="sibTrans" cxnId="{58075A3D-4367-452D-9D7C-D522B5605414}">
      <dgm:prSet/>
      <dgm:spPr/>
      <dgm:t>
        <a:bodyPr/>
        <a:lstStyle/>
        <a:p>
          <a:pPr rtl="1"/>
          <a:endParaRPr lang="ar-SA"/>
        </a:p>
      </dgm:t>
    </dgm:pt>
    <dgm:pt modelId="{FFE4A905-A382-4B68-88C3-ABF4ED0A05BB}">
      <dgm:prSet phldrT="[نص]" custT="1"/>
      <dgm:spPr>
        <a:solidFill>
          <a:srgbClr val="47CFFF"/>
        </a:solidFill>
      </dgm:spPr>
      <dgm:t>
        <a:bodyPr/>
        <a:lstStyle/>
        <a:p>
          <a:pPr rtl="1"/>
          <a:r>
            <a:rPr lang="ar-SA" sz="1200" b="1" dirty="0" smtClean="0">
              <a:solidFill>
                <a:schemeClr val="tx1"/>
              </a:solidFill>
            </a:rPr>
            <a:t>التشابه مع الخلفية : تمتاز بعض الحيوانات بألوان تشبه إلى حد كبير الخلفية التي تركز عليها وبالتالي يصعب رؤيتها ويكون ذلك بمثابة وقاية لها من الكائنات المفترسة ، مثال لذلك بعض أنواع الحشرات التي يشبه لونها لون جذوع الأشجار .</a:t>
          </a:r>
          <a:endParaRPr lang="ar-SA" sz="1200" b="1" dirty="0">
            <a:solidFill>
              <a:schemeClr val="tx1"/>
            </a:solidFill>
          </a:endParaRPr>
        </a:p>
      </dgm:t>
    </dgm:pt>
    <dgm:pt modelId="{94BB7D27-BF07-4904-BA6A-B67D4AF30CA3}" type="parTrans" cxnId="{09018904-E1D7-4936-98D7-99DBF1A356E1}">
      <dgm:prSet/>
      <dgm:spPr/>
      <dgm:t>
        <a:bodyPr/>
        <a:lstStyle/>
        <a:p>
          <a:pPr rtl="1"/>
          <a:endParaRPr lang="ar-SA"/>
        </a:p>
      </dgm:t>
    </dgm:pt>
    <dgm:pt modelId="{2B62803C-22A2-457C-B61F-D8B632D6ECBF}" type="sibTrans" cxnId="{09018904-E1D7-4936-98D7-99DBF1A356E1}">
      <dgm:prSet/>
      <dgm:spPr/>
      <dgm:t>
        <a:bodyPr/>
        <a:lstStyle/>
        <a:p>
          <a:pPr rtl="1"/>
          <a:endParaRPr lang="ar-SA"/>
        </a:p>
      </dgm:t>
    </dgm:pt>
    <dgm:pt modelId="{5DB75817-E554-4D1A-BC3A-A73A2B21A7DF}">
      <dgm:prSet/>
      <dgm:spPr/>
      <dgm:t>
        <a:bodyPr/>
        <a:lstStyle/>
        <a:p>
          <a:pPr rtl="1"/>
          <a:endParaRPr lang="ar-SA"/>
        </a:p>
      </dgm:t>
    </dgm:pt>
    <dgm:pt modelId="{E19A3D52-7F23-4A8C-9F4B-C18879D6D80C}" type="parTrans" cxnId="{F964752F-880C-4C44-BBF6-ADEA7A038772}">
      <dgm:prSet/>
      <dgm:spPr/>
      <dgm:t>
        <a:bodyPr/>
        <a:lstStyle/>
        <a:p>
          <a:pPr rtl="1"/>
          <a:endParaRPr lang="ar-SA"/>
        </a:p>
      </dgm:t>
    </dgm:pt>
    <dgm:pt modelId="{DED00369-FB1D-469B-B643-9E12E7C54ED3}" type="sibTrans" cxnId="{F964752F-880C-4C44-BBF6-ADEA7A038772}">
      <dgm:prSet/>
      <dgm:spPr/>
      <dgm:t>
        <a:bodyPr/>
        <a:lstStyle/>
        <a:p>
          <a:pPr rtl="1"/>
          <a:endParaRPr lang="ar-SA"/>
        </a:p>
      </dgm:t>
    </dgm:pt>
    <dgm:pt modelId="{877737D7-00E9-405D-890C-417CF4850381}">
      <dgm:prSet phldrT="[نص]" custT="1"/>
      <dgm:spPr>
        <a:solidFill>
          <a:srgbClr val="FEC198"/>
        </a:solidFill>
      </dgm:spPr>
      <dgm:t>
        <a:bodyPr/>
        <a:lstStyle/>
        <a:p>
          <a:pPr rtl="1"/>
          <a:r>
            <a:rPr lang="ar-SA" sz="1200" b="1" dirty="0" smtClean="0">
              <a:solidFill>
                <a:schemeClr val="tx1"/>
              </a:solidFill>
            </a:rPr>
            <a:t>المحاكاة (</a:t>
          </a:r>
          <a:r>
            <a:rPr lang="en-US" sz="1200" b="1" dirty="0" smtClean="0">
              <a:solidFill>
                <a:schemeClr val="tx1"/>
              </a:solidFill>
            </a:rPr>
            <a:t>Mimicry</a:t>
          </a:r>
          <a:r>
            <a:rPr lang="ar-SA" sz="1200" b="1" dirty="0" smtClean="0">
              <a:solidFill>
                <a:schemeClr val="tx1"/>
              </a:solidFill>
            </a:rPr>
            <a:t>) : هنالك أنواع معينة من الحشرات تشبه في شكلها وإلى درجة كبيرة بعض الحشرات الأخرى التي تتفادى الكائنات المفترسة افتراسها لسبب من الأسباب كالمذاق مثلا وتعرف هذه الظاهرة باسم المحاكاة .</a:t>
          </a:r>
          <a:endParaRPr lang="ar-SA" sz="1200" b="1" dirty="0">
            <a:solidFill>
              <a:schemeClr val="tx1"/>
            </a:solidFill>
          </a:endParaRPr>
        </a:p>
      </dgm:t>
    </dgm:pt>
    <dgm:pt modelId="{6D72137C-05A3-47A2-88A9-935C062EEED8}" type="parTrans" cxnId="{1F0E58B0-B09C-43B2-9BAE-B0A39E48F8C0}">
      <dgm:prSet/>
      <dgm:spPr/>
      <dgm:t>
        <a:bodyPr/>
        <a:lstStyle/>
        <a:p>
          <a:pPr rtl="1"/>
          <a:endParaRPr lang="ar-SA"/>
        </a:p>
      </dgm:t>
    </dgm:pt>
    <dgm:pt modelId="{0AEB49AA-919E-49C1-897D-5D1F7655FC0D}" type="sibTrans" cxnId="{1F0E58B0-B09C-43B2-9BAE-B0A39E48F8C0}">
      <dgm:prSet/>
      <dgm:spPr/>
      <dgm:t>
        <a:bodyPr/>
        <a:lstStyle/>
        <a:p>
          <a:pPr rtl="1"/>
          <a:endParaRPr lang="ar-SA"/>
        </a:p>
      </dgm:t>
    </dgm:pt>
    <dgm:pt modelId="{40B5E7B0-98CA-4384-90A7-78032EC35166}" type="pres">
      <dgm:prSet presAssocID="{1C51C85A-DCB4-43D4-B21F-D73CEB2DBEC5}" presName="cycle" presStyleCnt="0">
        <dgm:presLayoutVars>
          <dgm:chMax val="1"/>
          <dgm:dir/>
          <dgm:animLvl val="ctr"/>
          <dgm:resizeHandles val="exact"/>
        </dgm:presLayoutVars>
      </dgm:prSet>
      <dgm:spPr/>
      <dgm:t>
        <a:bodyPr/>
        <a:lstStyle/>
        <a:p>
          <a:pPr rtl="1"/>
          <a:endParaRPr lang="ar-SA"/>
        </a:p>
      </dgm:t>
    </dgm:pt>
    <dgm:pt modelId="{ABBFBC7B-3455-4A6F-B536-92C5048E6ACB}" type="pres">
      <dgm:prSet presAssocID="{A9ED0E56-F0FC-4C03-8E86-DEE9DC8F6794}" presName="centerShape" presStyleLbl="node0" presStyleIdx="0" presStyleCnt="1" custScaleX="154480" custScaleY="157089" custLinFactNeighborY="4871"/>
      <dgm:spPr/>
      <dgm:t>
        <a:bodyPr/>
        <a:lstStyle/>
        <a:p>
          <a:pPr rtl="1"/>
          <a:endParaRPr lang="ar-SA"/>
        </a:p>
      </dgm:t>
    </dgm:pt>
    <dgm:pt modelId="{CD77F60D-3116-4F08-84AE-C172E046AF63}" type="pres">
      <dgm:prSet presAssocID="{66E0AC41-04BA-41E1-A182-1ED3351902F4}" presName="Name9" presStyleLbl="parChTrans1D2" presStyleIdx="0" presStyleCnt="5"/>
      <dgm:spPr/>
      <dgm:t>
        <a:bodyPr/>
        <a:lstStyle/>
        <a:p>
          <a:pPr rtl="1"/>
          <a:endParaRPr lang="ar-SA"/>
        </a:p>
      </dgm:t>
    </dgm:pt>
    <dgm:pt modelId="{982577DE-60F2-47BD-9C30-F63717B93846}" type="pres">
      <dgm:prSet presAssocID="{66E0AC41-04BA-41E1-A182-1ED3351902F4}" presName="connTx" presStyleLbl="parChTrans1D2" presStyleIdx="0" presStyleCnt="5"/>
      <dgm:spPr/>
      <dgm:t>
        <a:bodyPr/>
        <a:lstStyle/>
        <a:p>
          <a:pPr rtl="1"/>
          <a:endParaRPr lang="ar-SA"/>
        </a:p>
      </dgm:t>
    </dgm:pt>
    <dgm:pt modelId="{C6425CA8-6569-4A8F-9FDB-F1EF58F4CAD8}" type="pres">
      <dgm:prSet presAssocID="{B2D83C06-9377-4BF4-98C7-0BE3C7FA21E1}" presName="node" presStyleLbl="node1" presStyleIdx="0" presStyleCnt="5" custScaleX="188539" custRadScaleRad="105849">
        <dgm:presLayoutVars>
          <dgm:bulletEnabled val="1"/>
        </dgm:presLayoutVars>
      </dgm:prSet>
      <dgm:spPr/>
      <dgm:t>
        <a:bodyPr/>
        <a:lstStyle/>
        <a:p>
          <a:pPr rtl="1"/>
          <a:endParaRPr lang="ar-SA"/>
        </a:p>
      </dgm:t>
    </dgm:pt>
    <dgm:pt modelId="{B203741E-3976-487E-BFB6-C2EDE24DB25E}" type="pres">
      <dgm:prSet presAssocID="{9CB44BEC-779C-478D-86D8-A1C16DF123B1}" presName="Name9" presStyleLbl="parChTrans1D2" presStyleIdx="1" presStyleCnt="5"/>
      <dgm:spPr/>
      <dgm:t>
        <a:bodyPr/>
        <a:lstStyle/>
        <a:p>
          <a:pPr rtl="1"/>
          <a:endParaRPr lang="ar-SA"/>
        </a:p>
      </dgm:t>
    </dgm:pt>
    <dgm:pt modelId="{2406DE1E-C53D-4655-9FFC-99FCC7FBBE75}" type="pres">
      <dgm:prSet presAssocID="{9CB44BEC-779C-478D-86D8-A1C16DF123B1}" presName="connTx" presStyleLbl="parChTrans1D2" presStyleIdx="1" presStyleCnt="5"/>
      <dgm:spPr/>
      <dgm:t>
        <a:bodyPr/>
        <a:lstStyle/>
        <a:p>
          <a:pPr rtl="1"/>
          <a:endParaRPr lang="ar-SA"/>
        </a:p>
      </dgm:t>
    </dgm:pt>
    <dgm:pt modelId="{81CFE108-8F08-4091-9614-4108085B076A}" type="pres">
      <dgm:prSet presAssocID="{3A8A6237-ED23-427F-AFA1-ACE9D2343A3E}" presName="node" presStyleLbl="node1" presStyleIdx="1" presStyleCnt="5" custScaleX="187931" custScaleY="102445" custRadScaleRad="150042" custRadScaleInc="21952">
        <dgm:presLayoutVars>
          <dgm:bulletEnabled val="1"/>
        </dgm:presLayoutVars>
      </dgm:prSet>
      <dgm:spPr/>
      <dgm:t>
        <a:bodyPr/>
        <a:lstStyle/>
        <a:p>
          <a:pPr rtl="1"/>
          <a:endParaRPr lang="ar-SA"/>
        </a:p>
      </dgm:t>
    </dgm:pt>
    <dgm:pt modelId="{3FD5289D-5DDE-42BC-A583-7E01626ED5E4}" type="pres">
      <dgm:prSet presAssocID="{3205BB41-CBD9-44BB-BB2C-23125127D8C1}" presName="Name9" presStyleLbl="parChTrans1D2" presStyleIdx="2" presStyleCnt="5"/>
      <dgm:spPr/>
      <dgm:t>
        <a:bodyPr/>
        <a:lstStyle/>
        <a:p>
          <a:pPr rtl="1"/>
          <a:endParaRPr lang="ar-SA"/>
        </a:p>
      </dgm:t>
    </dgm:pt>
    <dgm:pt modelId="{CF4E3FC1-9335-4023-AEF2-DE2868E48C46}" type="pres">
      <dgm:prSet presAssocID="{3205BB41-CBD9-44BB-BB2C-23125127D8C1}" presName="connTx" presStyleLbl="parChTrans1D2" presStyleIdx="2" presStyleCnt="5"/>
      <dgm:spPr/>
      <dgm:t>
        <a:bodyPr/>
        <a:lstStyle/>
        <a:p>
          <a:pPr rtl="1"/>
          <a:endParaRPr lang="ar-SA"/>
        </a:p>
      </dgm:t>
    </dgm:pt>
    <dgm:pt modelId="{35CC81DD-2910-4B84-8339-C60FCA189F4F}" type="pres">
      <dgm:prSet presAssocID="{7B5D4573-52FA-494A-A3F4-C661EC49F11E}" presName="node" presStyleLbl="node1" presStyleIdx="2" presStyleCnt="5" custScaleX="200356" custScaleY="124475" custRadScaleRad="236683" custRadScaleInc="-94480">
        <dgm:presLayoutVars>
          <dgm:bulletEnabled val="1"/>
        </dgm:presLayoutVars>
      </dgm:prSet>
      <dgm:spPr/>
      <dgm:t>
        <a:bodyPr/>
        <a:lstStyle/>
        <a:p>
          <a:pPr rtl="1"/>
          <a:endParaRPr lang="ar-SA"/>
        </a:p>
      </dgm:t>
    </dgm:pt>
    <dgm:pt modelId="{C7B58A51-783A-449C-A449-8E7A1AAB8A33}" type="pres">
      <dgm:prSet presAssocID="{94BB7D27-BF07-4904-BA6A-B67D4AF30CA3}" presName="Name9" presStyleLbl="parChTrans1D2" presStyleIdx="3" presStyleCnt="5"/>
      <dgm:spPr/>
      <dgm:t>
        <a:bodyPr/>
        <a:lstStyle/>
        <a:p>
          <a:pPr rtl="1"/>
          <a:endParaRPr lang="ar-SA"/>
        </a:p>
      </dgm:t>
    </dgm:pt>
    <dgm:pt modelId="{3CC26413-2BC3-44F1-92C0-9B7CDE623EC1}" type="pres">
      <dgm:prSet presAssocID="{94BB7D27-BF07-4904-BA6A-B67D4AF30CA3}" presName="connTx" presStyleLbl="parChTrans1D2" presStyleIdx="3" presStyleCnt="5"/>
      <dgm:spPr/>
      <dgm:t>
        <a:bodyPr/>
        <a:lstStyle/>
        <a:p>
          <a:pPr rtl="1"/>
          <a:endParaRPr lang="ar-SA"/>
        </a:p>
      </dgm:t>
    </dgm:pt>
    <dgm:pt modelId="{8A0DA9CF-0B71-4F9F-9648-F825E1894261}" type="pres">
      <dgm:prSet presAssocID="{FFE4A905-A382-4B68-88C3-ABF4ED0A05BB}" presName="node" presStyleLbl="node1" presStyleIdx="3" presStyleCnt="5" custScaleX="221218" custScaleY="111487" custRadScaleRad="163062" custRadScaleInc="67372">
        <dgm:presLayoutVars>
          <dgm:bulletEnabled val="1"/>
        </dgm:presLayoutVars>
      </dgm:prSet>
      <dgm:spPr/>
      <dgm:t>
        <a:bodyPr/>
        <a:lstStyle/>
        <a:p>
          <a:pPr rtl="1"/>
          <a:endParaRPr lang="ar-SA"/>
        </a:p>
      </dgm:t>
    </dgm:pt>
    <dgm:pt modelId="{0FFD3CD2-43C7-488D-9062-73E12CD6B082}" type="pres">
      <dgm:prSet presAssocID="{6D72137C-05A3-47A2-88A9-935C062EEED8}" presName="Name9" presStyleLbl="parChTrans1D2" presStyleIdx="4" presStyleCnt="5"/>
      <dgm:spPr/>
      <dgm:t>
        <a:bodyPr/>
        <a:lstStyle/>
        <a:p>
          <a:pPr rtl="1"/>
          <a:endParaRPr lang="ar-SA"/>
        </a:p>
      </dgm:t>
    </dgm:pt>
    <dgm:pt modelId="{A5F9A44C-65C7-42A7-B401-5556F7F1EFAB}" type="pres">
      <dgm:prSet presAssocID="{6D72137C-05A3-47A2-88A9-935C062EEED8}" presName="connTx" presStyleLbl="parChTrans1D2" presStyleIdx="4" presStyleCnt="5"/>
      <dgm:spPr/>
      <dgm:t>
        <a:bodyPr/>
        <a:lstStyle/>
        <a:p>
          <a:pPr rtl="1"/>
          <a:endParaRPr lang="ar-SA"/>
        </a:p>
      </dgm:t>
    </dgm:pt>
    <dgm:pt modelId="{A094BA67-A63C-42B5-9D2F-DDB93338E920}" type="pres">
      <dgm:prSet presAssocID="{877737D7-00E9-405D-890C-417CF4850381}" presName="node" presStyleLbl="node1" presStyleIdx="4" presStyleCnt="5" custScaleX="208785" custScaleY="118836" custRadScaleRad="191621" custRadScaleInc="-24222">
        <dgm:presLayoutVars>
          <dgm:bulletEnabled val="1"/>
        </dgm:presLayoutVars>
      </dgm:prSet>
      <dgm:spPr/>
      <dgm:t>
        <a:bodyPr/>
        <a:lstStyle/>
        <a:p>
          <a:pPr rtl="1"/>
          <a:endParaRPr lang="ar-SA"/>
        </a:p>
      </dgm:t>
    </dgm:pt>
  </dgm:ptLst>
  <dgm:cxnLst>
    <dgm:cxn modelId="{09018904-E1D7-4936-98D7-99DBF1A356E1}" srcId="{A9ED0E56-F0FC-4C03-8E86-DEE9DC8F6794}" destId="{FFE4A905-A382-4B68-88C3-ABF4ED0A05BB}" srcOrd="3" destOrd="0" parTransId="{94BB7D27-BF07-4904-BA6A-B67D4AF30CA3}" sibTransId="{2B62803C-22A2-457C-B61F-D8B632D6ECBF}"/>
    <dgm:cxn modelId="{1A16878F-1717-4B7E-AFEF-A3E6ED3DDE0D}" srcId="{A9ED0E56-F0FC-4C03-8E86-DEE9DC8F6794}" destId="{3A8A6237-ED23-427F-AFA1-ACE9D2343A3E}" srcOrd="1" destOrd="0" parTransId="{9CB44BEC-779C-478D-86D8-A1C16DF123B1}" sibTransId="{5DB532DF-B640-42FF-BA84-5D62AB30EE6C}"/>
    <dgm:cxn modelId="{20763F5D-CCE4-4956-A540-05256B69FE4E}" type="presOf" srcId="{94BB7D27-BF07-4904-BA6A-B67D4AF30CA3}" destId="{3CC26413-2BC3-44F1-92C0-9B7CDE623EC1}" srcOrd="1" destOrd="0" presId="urn:microsoft.com/office/officeart/2005/8/layout/radial1"/>
    <dgm:cxn modelId="{14444BDD-D9F9-4E84-8FA1-196AE498613C}" type="presOf" srcId="{94BB7D27-BF07-4904-BA6A-B67D4AF30CA3}" destId="{C7B58A51-783A-449C-A449-8E7A1AAB8A33}" srcOrd="0" destOrd="0" presId="urn:microsoft.com/office/officeart/2005/8/layout/radial1"/>
    <dgm:cxn modelId="{45E41A5B-5E2D-46DF-B882-07E7D3CFA12E}" type="presOf" srcId="{877737D7-00E9-405D-890C-417CF4850381}" destId="{A094BA67-A63C-42B5-9D2F-DDB93338E920}" srcOrd="0" destOrd="0" presId="urn:microsoft.com/office/officeart/2005/8/layout/radial1"/>
    <dgm:cxn modelId="{F1389C32-F848-41A6-A624-E08AE45FDC4E}" type="presOf" srcId="{7B5D4573-52FA-494A-A3F4-C661EC49F11E}" destId="{35CC81DD-2910-4B84-8339-C60FCA189F4F}" srcOrd="0" destOrd="0" presId="urn:microsoft.com/office/officeart/2005/8/layout/radial1"/>
    <dgm:cxn modelId="{D6A7375C-6E6E-4B9B-A8B4-D75E994EABD0}" type="presOf" srcId="{3205BB41-CBD9-44BB-BB2C-23125127D8C1}" destId="{CF4E3FC1-9335-4023-AEF2-DE2868E48C46}" srcOrd="1" destOrd="0" presId="urn:microsoft.com/office/officeart/2005/8/layout/radial1"/>
    <dgm:cxn modelId="{3F31DF29-1097-4A3B-8546-99AFA133AD6F}" type="presOf" srcId="{6D72137C-05A3-47A2-88A9-935C062EEED8}" destId="{0FFD3CD2-43C7-488D-9062-73E12CD6B082}" srcOrd="0" destOrd="0" presId="urn:microsoft.com/office/officeart/2005/8/layout/radial1"/>
    <dgm:cxn modelId="{0154BD1C-78AF-458A-90A6-A798E67BECE8}" type="presOf" srcId="{1C51C85A-DCB4-43D4-B21F-D73CEB2DBEC5}" destId="{40B5E7B0-98CA-4384-90A7-78032EC35166}" srcOrd="0" destOrd="0" presId="urn:microsoft.com/office/officeart/2005/8/layout/radial1"/>
    <dgm:cxn modelId="{58075A3D-4367-452D-9D7C-D522B5605414}" srcId="{A9ED0E56-F0FC-4C03-8E86-DEE9DC8F6794}" destId="{7B5D4573-52FA-494A-A3F4-C661EC49F11E}" srcOrd="2" destOrd="0" parTransId="{3205BB41-CBD9-44BB-BB2C-23125127D8C1}" sibTransId="{D2745403-1D4E-48F4-A520-BA74E6A4CBB0}"/>
    <dgm:cxn modelId="{1F0E58B0-B09C-43B2-9BAE-B0A39E48F8C0}" srcId="{A9ED0E56-F0FC-4C03-8E86-DEE9DC8F6794}" destId="{877737D7-00E9-405D-890C-417CF4850381}" srcOrd="4" destOrd="0" parTransId="{6D72137C-05A3-47A2-88A9-935C062EEED8}" sibTransId="{0AEB49AA-919E-49C1-897D-5D1F7655FC0D}"/>
    <dgm:cxn modelId="{748BAC5E-307B-403E-9FA4-0D3901A80191}" type="presOf" srcId="{FFE4A905-A382-4B68-88C3-ABF4ED0A05BB}" destId="{8A0DA9CF-0B71-4F9F-9648-F825E1894261}" srcOrd="0" destOrd="0" presId="urn:microsoft.com/office/officeart/2005/8/layout/radial1"/>
    <dgm:cxn modelId="{C903BB3A-CF3F-4055-AFFA-3794097045D3}" type="presOf" srcId="{3205BB41-CBD9-44BB-BB2C-23125127D8C1}" destId="{3FD5289D-5DDE-42BC-A583-7E01626ED5E4}" srcOrd="0" destOrd="0" presId="urn:microsoft.com/office/officeart/2005/8/layout/radial1"/>
    <dgm:cxn modelId="{C8ECC95E-67A6-4996-95C9-73B05F54458D}" type="presOf" srcId="{9CB44BEC-779C-478D-86D8-A1C16DF123B1}" destId="{2406DE1E-C53D-4655-9FFC-99FCC7FBBE75}" srcOrd="1" destOrd="0" presId="urn:microsoft.com/office/officeart/2005/8/layout/radial1"/>
    <dgm:cxn modelId="{6F2555F7-73B7-4C98-97D4-5668A5528902}" type="presOf" srcId="{6D72137C-05A3-47A2-88A9-935C062EEED8}" destId="{A5F9A44C-65C7-42A7-B401-5556F7F1EFAB}" srcOrd="1" destOrd="0" presId="urn:microsoft.com/office/officeart/2005/8/layout/radial1"/>
    <dgm:cxn modelId="{F964752F-880C-4C44-BBF6-ADEA7A038772}" srcId="{1C51C85A-DCB4-43D4-B21F-D73CEB2DBEC5}" destId="{5DB75817-E554-4D1A-BC3A-A73A2B21A7DF}" srcOrd="1" destOrd="0" parTransId="{E19A3D52-7F23-4A8C-9F4B-C18879D6D80C}" sibTransId="{DED00369-FB1D-469B-B643-9E12E7C54ED3}"/>
    <dgm:cxn modelId="{CD1C9C18-C7C7-431E-8E93-F36510B3F828}" srcId="{1C51C85A-DCB4-43D4-B21F-D73CEB2DBEC5}" destId="{A9ED0E56-F0FC-4C03-8E86-DEE9DC8F6794}" srcOrd="0" destOrd="0" parTransId="{BFCFA0BF-704F-48A9-8359-66872F4A6A88}" sibTransId="{3A0F3504-9F7F-439F-B54A-61CC1F9CEE1C}"/>
    <dgm:cxn modelId="{E0E0EEA1-3CC5-4BD3-9606-F5DECF43B501}" type="presOf" srcId="{66E0AC41-04BA-41E1-A182-1ED3351902F4}" destId="{CD77F60D-3116-4F08-84AE-C172E046AF63}" srcOrd="0" destOrd="0" presId="urn:microsoft.com/office/officeart/2005/8/layout/radial1"/>
    <dgm:cxn modelId="{971FD72D-545B-4CCB-A0A1-61F323196D6A}" type="presOf" srcId="{B2D83C06-9377-4BF4-98C7-0BE3C7FA21E1}" destId="{C6425CA8-6569-4A8F-9FDB-F1EF58F4CAD8}" srcOrd="0" destOrd="0" presId="urn:microsoft.com/office/officeart/2005/8/layout/radial1"/>
    <dgm:cxn modelId="{B727D68A-2485-4D2F-9534-BB21213B6EAC}" type="presOf" srcId="{A9ED0E56-F0FC-4C03-8E86-DEE9DC8F6794}" destId="{ABBFBC7B-3455-4A6F-B536-92C5048E6ACB}" srcOrd="0" destOrd="0" presId="urn:microsoft.com/office/officeart/2005/8/layout/radial1"/>
    <dgm:cxn modelId="{8035AA71-310C-4A4D-A5C4-52CAE1904239}" type="presOf" srcId="{66E0AC41-04BA-41E1-A182-1ED3351902F4}" destId="{982577DE-60F2-47BD-9C30-F63717B93846}" srcOrd="1" destOrd="0" presId="urn:microsoft.com/office/officeart/2005/8/layout/radial1"/>
    <dgm:cxn modelId="{100661CF-3FFF-4892-AAFD-479604CACA40}" type="presOf" srcId="{9CB44BEC-779C-478D-86D8-A1C16DF123B1}" destId="{B203741E-3976-487E-BFB6-C2EDE24DB25E}" srcOrd="0" destOrd="0" presId="urn:microsoft.com/office/officeart/2005/8/layout/radial1"/>
    <dgm:cxn modelId="{265C1A47-BBC7-47CE-B988-C2D6FFB0D696}" srcId="{A9ED0E56-F0FC-4C03-8E86-DEE9DC8F6794}" destId="{B2D83C06-9377-4BF4-98C7-0BE3C7FA21E1}" srcOrd="0" destOrd="0" parTransId="{66E0AC41-04BA-41E1-A182-1ED3351902F4}" sibTransId="{BAB1B938-29A6-4B73-9312-3A47EAE1A6CC}"/>
    <dgm:cxn modelId="{FFC16E9A-FEA2-4323-9BF4-0E24CFA181F8}" type="presOf" srcId="{3A8A6237-ED23-427F-AFA1-ACE9D2343A3E}" destId="{81CFE108-8F08-4091-9614-4108085B076A}" srcOrd="0" destOrd="0" presId="urn:microsoft.com/office/officeart/2005/8/layout/radial1"/>
    <dgm:cxn modelId="{7805CC2B-DB79-4AAF-8BA3-E32F2481CC29}" type="presParOf" srcId="{40B5E7B0-98CA-4384-90A7-78032EC35166}" destId="{ABBFBC7B-3455-4A6F-B536-92C5048E6ACB}" srcOrd="0" destOrd="0" presId="urn:microsoft.com/office/officeart/2005/8/layout/radial1"/>
    <dgm:cxn modelId="{CBC91F24-C28D-481F-984D-E31B5B079F9E}" type="presParOf" srcId="{40B5E7B0-98CA-4384-90A7-78032EC35166}" destId="{CD77F60D-3116-4F08-84AE-C172E046AF63}" srcOrd="1" destOrd="0" presId="urn:microsoft.com/office/officeart/2005/8/layout/radial1"/>
    <dgm:cxn modelId="{FC790D56-745B-4178-A75C-9BE43E661C2B}" type="presParOf" srcId="{CD77F60D-3116-4F08-84AE-C172E046AF63}" destId="{982577DE-60F2-47BD-9C30-F63717B93846}" srcOrd="0" destOrd="0" presId="urn:microsoft.com/office/officeart/2005/8/layout/radial1"/>
    <dgm:cxn modelId="{9CF20D82-C3FB-4C26-B366-731ADE7DDC4D}" type="presParOf" srcId="{40B5E7B0-98CA-4384-90A7-78032EC35166}" destId="{C6425CA8-6569-4A8F-9FDB-F1EF58F4CAD8}" srcOrd="2" destOrd="0" presId="urn:microsoft.com/office/officeart/2005/8/layout/radial1"/>
    <dgm:cxn modelId="{8C107C95-9BC0-47E5-83B8-99F2D8441041}" type="presParOf" srcId="{40B5E7B0-98CA-4384-90A7-78032EC35166}" destId="{B203741E-3976-487E-BFB6-C2EDE24DB25E}" srcOrd="3" destOrd="0" presId="urn:microsoft.com/office/officeart/2005/8/layout/radial1"/>
    <dgm:cxn modelId="{E54673CB-7197-4101-BCB9-01BA0C10DCE4}" type="presParOf" srcId="{B203741E-3976-487E-BFB6-C2EDE24DB25E}" destId="{2406DE1E-C53D-4655-9FFC-99FCC7FBBE75}" srcOrd="0" destOrd="0" presId="urn:microsoft.com/office/officeart/2005/8/layout/radial1"/>
    <dgm:cxn modelId="{20DB2BB1-8FC4-447A-B1EE-99F2A5C16F36}" type="presParOf" srcId="{40B5E7B0-98CA-4384-90A7-78032EC35166}" destId="{81CFE108-8F08-4091-9614-4108085B076A}" srcOrd="4" destOrd="0" presId="urn:microsoft.com/office/officeart/2005/8/layout/radial1"/>
    <dgm:cxn modelId="{1DB9C04F-E2F9-45F4-AC01-C179A3C35715}" type="presParOf" srcId="{40B5E7B0-98CA-4384-90A7-78032EC35166}" destId="{3FD5289D-5DDE-42BC-A583-7E01626ED5E4}" srcOrd="5" destOrd="0" presId="urn:microsoft.com/office/officeart/2005/8/layout/radial1"/>
    <dgm:cxn modelId="{A20755B6-F970-461A-B364-D954FB97BE73}" type="presParOf" srcId="{3FD5289D-5DDE-42BC-A583-7E01626ED5E4}" destId="{CF4E3FC1-9335-4023-AEF2-DE2868E48C46}" srcOrd="0" destOrd="0" presId="urn:microsoft.com/office/officeart/2005/8/layout/radial1"/>
    <dgm:cxn modelId="{A14A4F35-4619-4A38-A600-28A816A93A04}" type="presParOf" srcId="{40B5E7B0-98CA-4384-90A7-78032EC35166}" destId="{35CC81DD-2910-4B84-8339-C60FCA189F4F}" srcOrd="6" destOrd="0" presId="urn:microsoft.com/office/officeart/2005/8/layout/radial1"/>
    <dgm:cxn modelId="{8FBE083E-04AF-4701-97CE-6D138FFC3F02}" type="presParOf" srcId="{40B5E7B0-98CA-4384-90A7-78032EC35166}" destId="{C7B58A51-783A-449C-A449-8E7A1AAB8A33}" srcOrd="7" destOrd="0" presId="urn:microsoft.com/office/officeart/2005/8/layout/radial1"/>
    <dgm:cxn modelId="{E661E5B6-6334-47B3-9A1E-135EBB858FDC}" type="presParOf" srcId="{C7B58A51-783A-449C-A449-8E7A1AAB8A33}" destId="{3CC26413-2BC3-44F1-92C0-9B7CDE623EC1}" srcOrd="0" destOrd="0" presId="urn:microsoft.com/office/officeart/2005/8/layout/radial1"/>
    <dgm:cxn modelId="{BAAE97D0-2555-4AD6-8732-A98637BE76CA}" type="presParOf" srcId="{40B5E7B0-98CA-4384-90A7-78032EC35166}" destId="{8A0DA9CF-0B71-4F9F-9648-F825E1894261}" srcOrd="8" destOrd="0" presId="urn:microsoft.com/office/officeart/2005/8/layout/radial1"/>
    <dgm:cxn modelId="{EAD298F7-2847-4786-A47D-163F5E809231}" type="presParOf" srcId="{40B5E7B0-98CA-4384-90A7-78032EC35166}" destId="{0FFD3CD2-43C7-488D-9062-73E12CD6B082}" srcOrd="9" destOrd="0" presId="urn:microsoft.com/office/officeart/2005/8/layout/radial1"/>
    <dgm:cxn modelId="{032EF2A0-8AC1-4AA2-943B-411CC4C099E2}" type="presParOf" srcId="{0FFD3CD2-43C7-488D-9062-73E12CD6B082}" destId="{A5F9A44C-65C7-42A7-B401-5556F7F1EFAB}" srcOrd="0" destOrd="0" presId="urn:microsoft.com/office/officeart/2005/8/layout/radial1"/>
    <dgm:cxn modelId="{68EB66BD-17EB-4CCB-8FA2-280B0EE4ED50}" type="presParOf" srcId="{40B5E7B0-98CA-4384-90A7-78032EC35166}" destId="{A094BA67-A63C-42B5-9D2F-DDB93338E920}"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B7B11F-43F3-4F4D-9CAF-3ADACA0BD7A7}" type="doc">
      <dgm:prSet loTypeId="urn:microsoft.com/office/officeart/2005/8/layout/hList6" loCatId="list" qsTypeId="urn:microsoft.com/office/officeart/2005/8/quickstyle/simple1" qsCatId="simple" csTypeId="urn:microsoft.com/office/officeart/2005/8/colors/accent1_2" csCatId="accent1" phldr="1"/>
      <dgm:spPr/>
      <dgm:t>
        <a:bodyPr/>
        <a:lstStyle/>
        <a:p>
          <a:pPr rtl="1"/>
          <a:endParaRPr lang="ar-SA"/>
        </a:p>
      </dgm:t>
    </dgm:pt>
    <dgm:pt modelId="{CF6A5FD3-88D4-47AA-8C07-C9C38C97B177}">
      <dgm:prSet phldrT="[نص]" custT="1"/>
      <dgm:spPr>
        <a:solidFill>
          <a:srgbClr val="00B0F0"/>
        </a:solidFill>
      </dgm:spPr>
      <dgm:t>
        <a:bodyPr/>
        <a:lstStyle/>
        <a:p>
          <a:pPr rtl="1"/>
          <a:r>
            <a:rPr lang="ar-SA" sz="2000" dirty="0" smtClean="0">
              <a:solidFill>
                <a:schemeClr val="tx1"/>
              </a:solidFill>
            </a:rPr>
            <a:t>تمتاز من الفكاك المفترسة بوجود انياب أو مخالب أو آليات أخرى تمنع الفريسة من الفكاك والهروب .</a:t>
          </a:r>
          <a:endParaRPr lang="ar-SA" sz="2000" dirty="0">
            <a:solidFill>
              <a:schemeClr val="tx1"/>
            </a:solidFill>
          </a:endParaRPr>
        </a:p>
      </dgm:t>
    </dgm:pt>
    <dgm:pt modelId="{879635F6-FC22-49C4-9B81-CAD6773A8AB5}" type="parTrans" cxnId="{D321DB78-40FD-4DFA-AF4F-7B18815409CC}">
      <dgm:prSet/>
      <dgm:spPr/>
      <dgm:t>
        <a:bodyPr/>
        <a:lstStyle/>
        <a:p>
          <a:pPr rtl="1"/>
          <a:endParaRPr lang="ar-SA"/>
        </a:p>
      </dgm:t>
    </dgm:pt>
    <dgm:pt modelId="{55699E13-2C6F-4C6C-8C0A-A4348D669ABB}" type="sibTrans" cxnId="{D321DB78-40FD-4DFA-AF4F-7B18815409CC}">
      <dgm:prSet/>
      <dgm:spPr/>
      <dgm:t>
        <a:bodyPr/>
        <a:lstStyle/>
        <a:p>
          <a:pPr rtl="1"/>
          <a:endParaRPr lang="ar-SA"/>
        </a:p>
      </dgm:t>
    </dgm:pt>
    <dgm:pt modelId="{C8FD5EC2-125C-44B7-912A-F284D04BB0A8}">
      <dgm:prSet phldrT="[نص]" custT="1"/>
      <dgm:spPr>
        <a:solidFill>
          <a:schemeClr val="bg2">
            <a:lumMod val="75000"/>
          </a:schemeClr>
        </a:solidFill>
      </dgm:spPr>
      <dgm:t>
        <a:bodyPr/>
        <a:lstStyle/>
        <a:p>
          <a:pPr rtl="1"/>
          <a:r>
            <a:rPr lang="ar-SA" sz="2000" dirty="0" smtClean="0">
              <a:solidFill>
                <a:schemeClr val="tx1"/>
              </a:solidFill>
            </a:rPr>
            <a:t>حدة بصر ، فبعض الكائنات المفترسة مثل البوم وبعض النسور تفوق حدة بصرها حدة بصر الإنسان بنحو مائة مرة .</a:t>
          </a:r>
          <a:endParaRPr lang="ar-SA" sz="2000" dirty="0">
            <a:solidFill>
              <a:schemeClr val="tx1"/>
            </a:solidFill>
          </a:endParaRPr>
        </a:p>
      </dgm:t>
    </dgm:pt>
    <dgm:pt modelId="{2B6ACF89-AAA5-4682-8680-B75BC2399FEA}" type="parTrans" cxnId="{90F08961-1104-4499-8A12-5C307D30D131}">
      <dgm:prSet/>
      <dgm:spPr/>
      <dgm:t>
        <a:bodyPr/>
        <a:lstStyle/>
        <a:p>
          <a:pPr rtl="1"/>
          <a:endParaRPr lang="ar-SA"/>
        </a:p>
      </dgm:t>
    </dgm:pt>
    <dgm:pt modelId="{52ABFFD5-FDA8-43FF-8E3C-3129DA0099C3}" type="sibTrans" cxnId="{90F08961-1104-4499-8A12-5C307D30D131}">
      <dgm:prSet/>
      <dgm:spPr/>
      <dgm:t>
        <a:bodyPr/>
        <a:lstStyle/>
        <a:p>
          <a:pPr rtl="1"/>
          <a:endParaRPr lang="ar-SA"/>
        </a:p>
      </dgm:t>
    </dgm:pt>
    <dgm:pt modelId="{461F8CE2-B46A-4915-BE0D-D0E8E1FFBB2E}">
      <dgm:prSet phldrT="[نص]" custT="1"/>
      <dgm:spPr>
        <a:solidFill>
          <a:srgbClr val="92D050"/>
        </a:solidFill>
      </dgm:spPr>
      <dgm:t>
        <a:bodyPr/>
        <a:lstStyle/>
        <a:p>
          <a:pPr rtl="1"/>
          <a:r>
            <a:rPr lang="ar-SA" sz="2000" dirty="0" smtClean="0">
              <a:solidFill>
                <a:schemeClr val="tx1"/>
              </a:solidFill>
            </a:rPr>
            <a:t>عضلات قوية تمكنها من الجري أو الطيران أو العوم السريع للحاق بالفريسة والانقضاض عليها سريعا توفيرا للطاقة </a:t>
          </a:r>
          <a:endParaRPr lang="ar-SA" sz="2000" dirty="0">
            <a:solidFill>
              <a:schemeClr val="tx1"/>
            </a:solidFill>
          </a:endParaRPr>
        </a:p>
      </dgm:t>
    </dgm:pt>
    <dgm:pt modelId="{21CEC79E-8440-43C5-B5DA-D2DA3F67E7B0}" type="parTrans" cxnId="{8E0517B5-C97D-4A97-8E12-8466E648AA72}">
      <dgm:prSet/>
      <dgm:spPr/>
      <dgm:t>
        <a:bodyPr/>
        <a:lstStyle/>
        <a:p>
          <a:pPr rtl="1"/>
          <a:endParaRPr lang="ar-SA"/>
        </a:p>
      </dgm:t>
    </dgm:pt>
    <dgm:pt modelId="{39C8A031-306C-47CB-AAC6-83FCD9B0D0EB}" type="sibTrans" cxnId="{8E0517B5-C97D-4A97-8E12-8466E648AA72}">
      <dgm:prSet/>
      <dgm:spPr/>
      <dgm:t>
        <a:bodyPr/>
        <a:lstStyle/>
        <a:p>
          <a:pPr rtl="1"/>
          <a:endParaRPr lang="ar-SA"/>
        </a:p>
      </dgm:t>
    </dgm:pt>
    <dgm:pt modelId="{B195FC07-8573-4759-9235-B38A4E340B9A}" type="pres">
      <dgm:prSet presAssocID="{F6B7B11F-43F3-4F4D-9CAF-3ADACA0BD7A7}" presName="Name0" presStyleCnt="0">
        <dgm:presLayoutVars>
          <dgm:dir/>
          <dgm:resizeHandles val="exact"/>
        </dgm:presLayoutVars>
      </dgm:prSet>
      <dgm:spPr/>
      <dgm:t>
        <a:bodyPr/>
        <a:lstStyle/>
        <a:p>
          <a:pPr rtl="1"/>
          <a:endParaRPr lang="ar-SA"/>
        </a:p>
      </dgm:t>
    </dgm:pt>
    <dgm:pt modelId="{3F481D43-902B-4452-B348-DB7F69E6DAE3}" type="pres">
      <dgm:prSet presAssocID="{CF6A5FD3-88D4-47AA-8C07-C9C38C97B177}" presName="node" presStyleLbl="node1" presStyleIdx="0" presStyleCnt="3" custScaleX="40726">
        <dgm:presLayoutVars>
          <dgm:bulletEnabled val="1"/>
        </dgm:presLayoutVars>
      </dgm:prSet>
      <dgm:spPr/>
      <dgm:t>
        <a:bodyPr/>
        <a:lstStyle/>
        <a:p>
          <a:pPr rtl="1"/>
          <a:endParaRPr lang="ar-SA"/>
        </a:p>
      </dgm:t>
    </dgm:pt>
    <dgm:pt modelId="{1CEA6DC5-6067-4BEF-98F1-4FBF318B2053}" type="pres">
      <dgm:prSet presAssocID="{55699E13-2C6F-4C6C-8C0A-A4348D669ABB}" presName="sibTrans" presStyleCnt="0"/>
      <dgm:spPr/>
    </dgm:pt>
    <dgm:pt modelId="{34244BBD-8CD2-465F-81B5-7DB4BCFDFF92}" type="pres">
      <dgm:prSet presAssocID="{C8FD5EC2-125C-44B7-912A-F284D04BB0A8}" presName="node" presStyleLbl="node1" presStyleIdx="1" presStyleCnt="3" custScaleX="35795">
        <dgm:presLayoutVars>
          <dgm:bulletEnabled val="1"/>
        </dgm:presLayoutVars>
      </dgm:prSet>
      <dgm:spPr/>
      <dgm:t>
        <a:bodyPr/>
        <a:lstStyle/>
        <a:p>
          <a:pPr rtl="1"/>
          <a:endParaRPr lang="ar-SA"/>
        </a:p>
      </dgm:t>
    </dgm:pt>
    <dgm:pt modelId="{8125B85E-77D8-41C6-B326-DCECDEB40A2E}" type="pres">
      <dgm:prSet presAssocID="{52ABFFD5-FDA8-43FF-8E3C-3129DA0099C3}" presName="sibTrans" presStyleCnt="0"/>
      <dgm:spPr/>
    </dgm:pt>
    <dgm:pt modelId="{53406825-6558-41A0-BB9C-15ADB85B0F09}" type="pres">
      <dgm:prSet presAssocID="{461F8CE2-B46A-4915-BE0D-D0E8E1FFBB2E}" presName="node" presStyleLbl="node1" presStyleIdx="2" presStyleCnt="3" custScaleX="36396">
        <dgm:presLayoutVars>
          <dgm:bulletEnabled val="1"/>
        </dgm:presLayoutVars>
      </dgm:prSet>
      <dgm:spPr/>
      <dgm:t>
        <a:bodyPr/>
        <a:lstStyle/>
        <a:p>
          <a:pPr rtl="1"/>
          <a:endParaRPr lang="ar-SA"/>
        </a:p>
      </dgm:t>
    </dgm:pt>
  </dgm:ptLst>
  <dgm:cxnLst>
    <dgm:cxn modelId="{3E9027E4-3770-4356-95BC-875DBE23B45E}" type="presOf" srcId="{C8FD5EC2-125C-44B7-912A-F284D04BB0A8}" destId="{34244BBD-8CD2-465F-81B5-7DB4BCFDFF92}" srcOrd="0" destOrd="0" presId="urn:microsoft.com/office/officeart/2005/8/layout/hList6"/>
    <dgm:cxn modelId="{1B66D787-5B0E-438A-8DB7-77A0751F7159}" type="presOf" srcId="{461F8CE2-B46A-4915-BE0D-D0E8E1FFBB2E}" destId="{53406825-6558-41A0-BB9C-15ADB85B0F09}" srcOrd="0" destOrd="0" presId="urn:microsoft.com/office/officeart/2005/8/layout/hList6"/>
    <dgm:cxn modelId="{D321DB78-40FD-4DFA-AF4F-7B18815409CC}" srcId="{F6B7B11F-43F3-4F4D-9CAF-3ADACA0BD7A7}" destId="{CF6A5FD3-88D4-47AA-8C07-C9C38C97B177}" srcOrd="0" destOrd="0" parTransId="{879635F6-FC22-49C4-9B81-CAD6773A8AB5}" sibTransId="{55699E13-2C6F-4C6C-8C0A-A4348D669ABB}"/>
    <dgm:cxn modelId="{8E0517B5-C97D-4A97-8E12-8466E648AA72}" srcId="{F6B7B11F-43F3-4F4D-9CAF-3ADACA0BD7A7}" destId="{461F8CE2-B46A-4915-BE0D-D0E8E1FFBB2E}" srcOrd="2" destOrd="0" parTransId="{21CEC79E-8440-43C5-B5DA-D2DA3F67E7B0}" sibTransId="{39C8A031-306C-47CB-AAC6-83FCD9B0D0EB}"/>
    <dgm:cxn modelId="{8A9BA47A-ABAD-4F87-847D-740C845A0694}" type="presOf" srcId="{F6B7B11F-43F3-4F4D-9CAF-3ADACA0BD7A7}" destId="{B195FC07-8573-4759-9235-B38A4E340B9A}" srcOrd="0" destOrd="0" presId="urn:microsoft.com/office/officeart/2005/8/layout/hList6"/>
    <dgm:cxn modelId="{C601BCE2-6289-4235-8D15-399F5724A53D}" type="presOf" srcId="{CF6A5FD3-88D4-47AA-8C07-C9C38C97B177}" destId="{3F481D43-902B-4452-B348-DB7F69E6DAE3}" srcOrd="0" destOrd="0" presId="urn:microsoft.com/office/officeart/2005/8/layout/hList6"/>
    <dgm:cxn modelId="{90F08961-1104-4499-8A12-5C307D30D131}" srcId="{F6B7B11F-43F3-4F4D-9CAF-3ADACA0BD7A7}" destId="{C8FD5EC2-125C-44B7-912A-F284D04BB0A8}" srcOrd="1" destOrd="0" parTransId="{2B6ACF89-AAA5-4682-8680-B75BC2399FEA}" sibTransId="{52ABFFD5-FDA8-43FF-8E3C-3129DA0099C3}"/>
    <dgm:cxn modelId="{997AED88-EF58-4127-A347-58E80DE61147}" type="presParOf" srcId="{B195FC07-8573-4759-9235-B38A4E340B9A}" destId="{3F481D43-902B-4452-B348-DB7F69E6DAE3}" srcOrd="0" destOrd="0" presId="urn:microsoft.com/office/officeart/2005/8/layout/hList6"/>
    <dgm:cxn modelId="{A82C4312-D41A-449C-A076-23A596480108}" type="presParOf" srcId="{B195FC07-8573-4759-9235-B38A4E340B9A}" destId="{1CEA6DC5-6067-4BEF-98F1-4FBF318B2053}" srcOrd="1" destOrd="0" presId="urn:microsoft.com/office/officeart/2005/8/layout/hList6"/>
    <dgm:cxn modelId="{4D9528C3-F606-4006-BB88-3C7BB94F11BC}" type="presParOf" srcId="{B195FC07-8573-4759-9235-B38A4E340B9A}" destId="{34244BBD-8CD2-465F-81B5-7DB4BCFDFF92}" srcOrd="2" destOrd="0" presId="urn:microsoft.com/office/officeart/2005/8/layout/hList6"/>
    <dgm:cxn modelId="{237AB0EA-FA33-4880-92CD-54BE50FD4851}" type="presParOf" srcId="{B195FC07-8573-4759-9235-B38A4E340B9A}" destId="{8125B85E-77D8-41C6-B326-DCECDEB40A2E}" srcOrd="3" destOrd="0" presId="urn:microsoft.com/office/officeart/2005/8/layout/hList6"/>
    <dgm:cxn modelId="{44D30D73-381A-4958-AE81-6BF3382321A6}" type="presParOf" srcId="{B195FC07-8573-4759-9235-B38A4E340B9A}" destId="{53406825-6558-41A0-BB9C-15ADB85B0F09}"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BFBC7B-3455-4A6F-B536-92C5048E6ACB}">
      <dsp:nvSpPr>
        <dsp:cNvPr id="0" name=""/>
        <dsp:cNvSpPr/>
      </dsp:nvSpPr>
      <dsp:spPr>
        <a:xfrm>
          <a:off x="2753980" y="1373912"/>
          <a:ext cx="1938052" cy="1970784"/>
        </a:xfrm>
        <a:prstGeom prst="ellipse">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هنالك عدة وسائل تمكن أفراد الفريسة من تجنب الوقوع في قبضة الكائن المفترس ، ولعل من أهم هذه الوسائل ما يلي : </a:t>
          </a:r>
          <a:endParaRPr lang="ar-SA" sz="1200" b="1" kern="1200" dirty="0">
            <a:solidFill>
              <a:schemeClr val="tx1"/>
            </a:solidFill>
          </a:endParaRPr>
        </a:p>
      </dsp:txBody>
      <dsp:txXfrm>
        <a:off x="3037801" y="1662527"/>
        <a:ext cx="1370410" cy="1393554"/>
      </dsp:txXfrm>
    </dsp:sp>
    <dsp:sp modelId="{CD77F60D-3116-4F08-84AE-C172E046AF63}">
      <dsp:nvSpPr>
        <dsp:cNvPr id="0" name=""/>
        <dsp:cNvSpPr/>
      </dsp:nvSpPr>
      <dsp:spPr>
        <a:xfrm rot="16200000">
          <a:off x="3632892" y="1268363"/>
          <a:ext cx="180227" cy="30870"/>
        </a:xfrm>
        <a:custGeom>
          <a:avLst/>
          <a:gdLst/>
          <a:ahLst/>
          <a:cxnLst/>
          <a:rect l="0" t="0" r="0" b="0"/>
          <a:pathLst>
            <a:path>
              <a:moveTo>
                <a:pt x="0" y="15435"/>
              </a:moveTo>
              <a:lnTo>
                <a:pt x="180227" y="15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718501" y="1279292"/>
        <a:ext cx="9011" cy="9011"/>
      </dsp:txXfrm>
    </dsp:sp>
    <dsp:sp modelId="{C6425CA8-6569-4A8F-9FDB-F1EF58F4CAD8}">
      <dsp:nvSpPr>
        <dsp:cNvPr id="0" name=""/>
        <dsp:cNvSpPr/>
      </dsp:nvSpPr>
      <dsp:spPr>
        <a:xfrm>
          <a:off x="2540334" y="-60880"/>
          <a:ext cx="2365344" cy="1254565"/>
        </a:xfrm>
        <a:prstGeom prst="ellipse">
          <a:avLst/>
        </a:prstGeom>
        <a:solidFill>
          <a:srgbClr val="C2F03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الهروب والاختباء وذلك عندما تحس الفريسة باقتراب الكائن المفترس . </a:t>
          </a:r>
          <a:endParaRPr lang="ar-SA" sz="1200" b="1" kern="1200" dirty="0">
            <a:solidFill>
              <a:schemeClr val="tx1"/>
            </a:solidFill>
          </a:endParaRPr>
        </a:p>
      </dsp:txBody>
      <dsp:txXfrm>
        <a:off x="2886731" y="122847"/>
        <a:ext cx="1672550" cy="887111"/>
      </dsp:txXfrm>
    </dsp:sp>
    <dsp:sp modelId="{B203741E-3976-487E-BFB6-C2EDE24DB25E}">
      <dsp:nvSpPr>
        <dsp:cNvPr id="0" name=""/>
        <dsp:cNvSpPr/>
      </dsp:nvSpPr>
      <dsp:spPr>
        <a:xfrm rot="20777175">
          <a:off x="4659483" y="2065720"/>
          <a:ext cx="406686" cy="30870"/>
        </a:xfrm>
        <a:custGeom>
          <a:avLst/>
          <a:gdLst/>
          <a:ahLst/>
          <a:cxnLst/>
          <a:rect l="0" t="0" r="0" b="0"/>
          <a:pathLst>
            <a:path>
              <a:moveTo>
                <a:pt x="0" y="15435"/>
              </a:moveTo>
              <a:lnTo>
                <a:pt x="406686" y="15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852660" y="2070988"/>
        <a:ext cx="20334" cy="20334"/>
      </dsp:txXfrm>
    </dsp:sp>
    <dsp:sp modelId="{81CFE108-8F08-4091-9614-4108085B076A}">
      <dsp:nvSpPr>
        <dsp:cNvPr id="0" name=""/>
        <dsp:cNvSpPr/>
      </dsp:nvSpPr>
      <dsp:spPr>
        <a:xfrm>
          <a:off x="4957482" y="1127763"/>
          <a:ext cx="2357717" cy="1285239"/>
        </a:xfrm>
        <a:prstGeom prst="ellipse">
          <a:avLst/>
        </a:prstGeom>
        <a:solidFill>
          <a:srgbClr val="DAC2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الحماية بتراكيب خاصة على الجسم ، فعلى سبيل المثال يتكور القنفذ ويحتمي بشوكه .</a:t>
          </a:r>
          <a:endParaRPr lang="ar-SA" sz="1200" b="1" kern="1200" dirty="0">
            <a:solidFill>
              <a:schemeClr val="tx1"/>
            </a:solidFill>
          </a:endParaRPr>
        </a:p>
      </dsp:txBody>
      <dsp:txXfrm>
        <a:off x="5302762" y="1315982"/>
        <a:ext cx="1667157" cy="908801"/>
      </dsp:txXfrm>
    </dsp:sp>
    <dsp:sp modelId="{3FD5289D-5DDE-42BC-A583-7E01626ED5E4}">
      <dsp:nvSpPr>
        <dsp:cNvPr id="0" name=""/>
        <dsp:cNvSpPr/>
      </dsp:nvSpPr>
      <dsp:spPr>
        <a:xfrm rot="1587836">
          <a:off x="4565003" y="2897651"/>
          <a:ext cx="540946" cy="30870"/>
        </a:xfrm>
        <a:custGeom>
          <a:avLst/>
          <a:gdLst/>
          <a:ahLst/>
          <a:cxnLst/>
          <a:rect l="0" t="0" r="0" b="0"/>
          <a:pathLst>
            <a:path>
              <a:moveTo>
                <a:pt x="0" y="15435"/>
              </a:moveTo>
              <a:lnTo>
                <a:pt x="540946" y="15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821953" y="2899563"/>
        <a:ext cx="27047" cy="27047"/>
      </dsp:txXfrm>
    </dsp:sp>
    <dsp:sp modelId="{35CC81DD-2910-4B84-8339-C60FCA189F4F}">
      <dsp:nvSpPr>
        <dsp:cNvPr id="0" name=""/>
        <dsp:cNvSpPr/>
      </dsp:nvSpPr>
      <dsp:spPr>
        <a:xfrm>
          <a:off x="4801603" y="2741043"/>
          <a:ext cx="2513596" cy="1561620"/>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الروائح المنفرة والإفرازات السامة التي تصدر من بعض الحيوانات الثديبة .</a:t>
          </a:r>
          <a:endParaRPr lang="ar-SA" sz="1200" b="1" kern="1200" dirty="0">
            <a:solidFill>
              <a:schemeClr val="tx1"/>
            </a:solidFill>
          </a:endParaRPr>
        </a:p>
      </dsp:txBody>
      <dsp:txXfrm>
        <a:off x="5169711" y="2969737"/>
        <a:ext cx="1777380" cy="1104232"/>
      </dsp:txXfrm>
    </dsp:sp>
    <dsp:sp modelId="{C7B58A51-783A-449C-A449-8E7A1AAB8A33}">
      <dsp:nvSpPr>
        <dsp:cNvPr id="0" name=""/>
        <dsp:cNvSpPr/>
      </dsp:nvSpPr>
      <dsp:spPr>
        <a:xfrm rot="9198830">
          <a:off x="2365010" y="2896568"/>
          <a:ext cx="516825" cy="30870"/>
        </a:xfrm>
        <a:custGeom>
          <a:avLst/>
          <a:gdLst/>
          <a:ahLst/>
          <a:cxnLst/>
          <a:rect l="0" t="0" r="0" b="0"/>
          <a:pathLst>
            <a:path>
              <a:moveTo>
                <a:pt x="0" y="15435"/>
              </a:moveTo>
              <a:lnTo>
                <a:pt x="516825" y="15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610503" y="2899083"/>
        <a:ext cx="25841" cy="25841"/>
      </dsp:txXfrm>
    </dsp:sp>
    <dsp:sp modelId="{8A0DA9CF-0B71-4F9F-9648-F825E1894261}">
      <dsp:nvSpPr>
        <dsp:cNvPr id="0" name=""/>
        <dsp:cNvSpPr/>
      </dsp:nvSpPr>
      <dsp:spPr>
        <a:xfrm>
          <a:off x="22360" y="2822575"/>
          <a:ext cx="2775324" cy="1398677"/>
        </a:xfrm>
        <a:prstGeom prst="ellipse">
          <a:avLst/>
        </a:prstGeom>
        <a:solidFill>
          <a:srgbClr val="47CF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التشابه مع الخلفية : تمتاز بعض الحيوانات بألوان تشبه إلى حد كبير الخلفية التي تركز عليها وبالتالي يصعب رؤيتها ويكون ذلك بمثابة وقاية لها من الكائنات المفترسة ، مثال لذلك بعض أنواع الحشرات التي يشبه لونها لون جذوع الأشجار .</a:t>
          </a:r>
          <a:endParaRPr lang="ar-SA" sz="1200" b="1" kern="1200" dirty="0">
            <a:solidFill>
              <a:schemeClr val="tx1"/>
            </a:solidFill>
          </a:endParaRPr>
        </a:p>
      </dsp:txBody>
      <dsp:txXfrm>
        <a:off x="428797" y="3027407"/>
        <a:ext cx="1962450" cy="989013"/>
      </dsp:txXfrm>
    </dsp:sp>
    <dsp:sp modelId="{0FFD3CD2-43C7-488D-9062-73E12CD6B082}">
      <dsp:nvSpPr>
        <dsp:cNvPr id="0" name=""/>
        <dsp:cNvSpPr/>
      </dsp:nvSpPr>
      <dsp:spPr>
        <a:xfrm rot="11723018">
          <a:off x="2483253" y="2045399"/>
          <a:ext cx="309913" cy="30870"/>
        </a:xfrm>
        <a:custGeom>
          <a:avLst/>
          <a:gdLst/>
          <a:ahLst/>
          <a:cxnLst/>
          <a:rect l="0" t="0" r="0" b="0"/>
          <a:pathLst>
            <a:path>
              <a:moveTo>
                <a:pt x="0" y="15435"/>
              </a:moveTo>
              <a:lnTo>
                <a:pt x="309913" y="15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630462" y="2053086"/>
        <a:ext cx="15495" cy="15495"/>
      </dsp:txXfrm>
    </dsp:sp>
    <dsp:sp modelId="{A094BA67-A63C-42B5-9D2F-DDB93338E920}">
      <dsp:nvSpPr>
        <dsp:cNvPr id="0" name=""/>
        <dsp:cNvSpPr/>
      </dsp:nvSpPr>
      <dsp:spPr>
        <a:xfrm>
          <a:off x="0" y="949865"/>
          <a:ext cx="2619344" cy="1490875"/>
        </a:xfrm>
        <a:prstGeom prst="ellipse">
          <a:avLst/>
        </a:prstGeom>
        <a:solidFill>
          <a:srgbClr val="FEC1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ar-SA" sz="1200" b="1" kern="1200" dirty="0" smtClean="0">
              <a:solidFill>
                <a:schemeClr val="tx1"/>
              </a:solidFill>
            </a:rPr>
            <a:t>المحاكاة (</a:t>
          </a:r>
          <a:r>
            <a:rPr lang="en-US" sz="1200" b="1" kern="1200" dirty="0" smtClean="0">
              <a:solidFill>
                <a:schemeClr val="tx1"/>
              </a:solidFill>
            </a:rPr>
            <a:t>Mimicry</a:t>
          </a:r>
          <a:r>
            <a:rPr lang="ar-SA" sz="1200" b="1" kern="1200" dirty="0" smtClean="0">
              <a:solidFill>
                <a:schemeClr val="tx1"/>
              </a:solidFill>
            </a:rPr>
            <a:t>) : هنالك أنواع معينة من الحشرات تشبه في شكلها وإلى درجة كبيرة بعض الحشرات الأخرى التي تتفادى الكائنات المفترسة افتراسها لسبب من الأسباب كالمذاق مثلا وتعرف هذه الظاهرة باسم المحاكاة .</a:t>
          </a:r>
          <a:endParaRPr lang="ar-SA" sz="1200" b="1" kern="1200" dirty="0">
            <a:solidFill>
              <a:schemeClr val="tx1"/>
            </a:solidFill>
          </a:endParaRPr>
        </a:p>
      </dsp:txBody>
      <dsp:txXfrm>
        <a:off x="383594" y="1168199"/>
        <a:ext cx="1852156" cy="10542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81D43-902B-4452-B348-DB7F69E6DAE3}">
      <dsp:nvSpPr>
        <dsp:cNvPr id="0" name=""/>
        <dsp:cNvSpPr/>
      </dsp:nvSpPr>
      <dsp:spPr>
        <a:xfrm rot="16200000">
          <a:off x="-1123735" y="1125712"/>
          <a:ext cx="4191000" cy="1939575"/>
        </a:xfrm>
        <a:prstGeom prst="flowChartManualOperation">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تمتاز من الفكاك المفترسة بوجود انياب أو مخالب أو آليات أخرى تمنع الفريسة من الفكاك والهروب .</a:t>
          </a:r>
          <a:endParaRPr lang="ar-SA" sz="2000" kern="1200" dirty="0">
            <a:solidFill>
              <a:schemeClr val="tx1"/>
            </a:solidFill>
          </a:endParaRPr>
        </a:p>
      </dsp:txBody>
      <dsp:txXfrm rot="5400000">
        <a:off x="1977" y="838200"/>
        <a:ext cx="1939575" cy="2514600"/>
      </dsp:txXfrm>
    </dsp:sp>
    <dsp:sp modelId="{34244BBD-8CD2-465F-81B5-7DB4BCFDFF92}">
      <dsp:nvSpPr>
        <dsp:cNvPr id="0" name=""/>
        <dsp:cNvSpPr/>
      </dsp:nvSpPr>
      <dsp:spPr>
        <a:xfrm rot="16200000">
          <a:off x="1055608" y="1243131"/>
          <a:ext cx="4191000" cy="1704736"/>
        </a:xfrm>
        <a:prstGeom prst="flowChartManualOperation">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حدة بصر ، فبعض الكائنات المفترسة مثل البوم وبعض النسور تفوق حدة بصرها حدة بصر الإنسان بنحو مائة مرة .</a:t>
          </a:r>
          <a:endParaRPr lang="ar-SA" sz="2000" kern="1200" dirty="0">
            <a:solidFill>
              <a:schemeClr val="tx1"/>
            </a:solidFill>
          </a:endParaRPr>
        </a:p>
      </dsp:txBody>
      <dsp:txXfrm rot="5400000">
        <a:off x="2298740" y="838199"/>
        <a:ext cx="1704736" cy="2514600"/>
      </dsp:txXfrm>
    </dsp:sp>
    <dsp:sp modelId="{53406825-6558-41A0-BB9C-15ADB85B0F09}">
      <dsp:nvSpPr>
        <dsp:cNvPr id="0" name=""/>
        <dsp:cNvSpPr/>
      </dsp:nvSpPr>
      <dsp:spPr>
        <a:xfrm rot="16200000">
          <a:off x="3131843" y="1228820"/>
          <a:ext cx="4191000" cy="1733359"/>
        </a:xfrm>
        <a:prstGeom prst="flowChartManualOperati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عضلات قوية تمكنها من الجري أو الطيران أو العوم السريع للحاق بالفريسة والانقضاض عليها سريعا توفيرا للطاقة </a:t>
          </a:r>
          <a:endParaRPr lang="ar-SA" sz="2000" kern="1200" dirty="0">
            <a:solidFill>
              <a:schemeClr val="tx1"/>
            </a:solidFill>
          </a:endParaRPr>
        </a:p>
      </dsp:txBody>
      <dsp:txXfrm rot="5400000">
        <a:off x="4360663" y="838200"/>
        <a:ext cx="1733359" cy="251460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C27680-31F1-4CF7-B306-5BE20AAADA92}" type="datetimeFigureOut">
              <a:rPr lang="en-US" smtClean="0"/>
              <a:pPr/>
              <a:t>2/28/2013</a:t>
            </a:fld>
            <a:endParaRPr lang="en-US"/>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A7501D-BE68-401E-8E20-AEF4B88DD99D}" type="slidenum">
              <a:rPr lang="en-US" smtClean="0"/>
              <a:pPr/>
              <a:t>‹#›</a:t>
            </a:fld>
            <a:endParaRPr lang="en-US"/>
          </a:p>
        </p:txBody>
      </p:sp>
    </p:spTree>
    <p:extLst>
      <p:ext uri="{BB962C8B-B14F-4D97-AF65-F5344CB8AC3E}">
        <p14:creationId xmlns:p14="http://schemas.microsoft.com/office/powerpoint/2010/main" val="2069987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32F8E-AF55-49A8-B601-515A2B574B3C}" type="datetimeFigureOut">
              <a:rPr lang="en-US" smtClean="0"/>
              <a:pPr/>
              <a:t>2/28/2013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E5894A-D69D-4204-A4E3-6DCC4257B32A}" type="slidenum">
              <a:rPr lang="en-US" smtClean="0"/>
              <a:pPr/>
              <a:t>‹#›</a:t>
            </a:fld>
            <a:endParaRPr lang="en-US"/>
          </a:p>
        </p:txBody>
      </p:sp>
    </p:spTree>
    <p:extLst>
      <p:ext uri="{BB962C8B-B14F-4D97-AF65-F5344CB8AC3E}">
        <p14:creationId xmlns:p14="http://schemas.microsoft.com/office/powerpoint/2010/main" val="32335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3B10E763-F48E-4C1C-BF79-85AE30029C21}" type="datetimeFigureOut">
              <a:rPr lang="en-US" smtClean="0"/>
              <a:pPr/>
              <a:t>2/28/2013</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F884DA90-BF14-49B8-99EE-F7A45F17C97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3B10E763-F48E-4C1C-BF79-85AE30029C21}" type="datetimeFigureOut">
              <a:rPr lang="en-US" smtClean="0"/>
              <a:pPr/>
              <a:t>2/28/2013</a:t>
            </a:fld>
            <a:endParaRPr lang="en-US"/>
          </a:p>
        </p:txBody>
      </p:sp>
      <p:sp>
        <p:nvSpPr>
          <p:cNvPr id="9" name="عنصر نائب لرقم الشريحة 8"/>
          <p:cNvSpPr>
            <a:spLocks noGrp="1"/>
          </p:cNvSpPr>
          <p:nvPr>
            <p:ph type="sldNum" sz="quarter" idx="15"/>
          </p:nvPr>
        </p:nvSpPr>
        <p:spPr/>
        <p:txBody>
          <a:bodyPr rtlCol="0"/>
          <a:lstStyle/>
          <a:p>
            <a:fld id="{F884DA90-BF14-49B8-99EE-F7A45F17C972}" type="slidenum">
              <a:rPr lang="en-US" smtClean="0"/>
              <a:pPr/>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3B10E763-F48E-4C1C-BF79-85AE30029C21}" type="datetimeFigureOut">
              <a:rPr lang="en-US" smtClean="0"/>
              <a:pPr/>
              <a:t>2/28/2013</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F884DA90-BF14-49B8-99EE-F7A45F17C9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3B10E763-F48E-4C1C-BF79-85AE30029C21}" type="datetimeFigureOut">
              <a:rPr lang="en-US" smtClean="0"/>
              <a:pPr/>
              <a:t>2/28/2013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884DA90-BF14-49B8-99EE-F7A45F17C972}" type="slidenum">
              <a:rPr lang="en-US" smtClean="0"/>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3B10E763-F48E-4C1C-BF79-85AE30029C21}" type="datetimeFigureOut">
              <a:rPr lang="en-US" smtClean="0"/>
              <a:pPr/>
              <a:t>2/28/2013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884DA90-BF14-49B8-99EE-F7A45F17C972}" type="slidenum">
              <a:rPr lang="en-US" smtClean="0"/>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3B10E763-F48E-4C1C-BF79-85AE30029C21}" type="datetimeFigureOut">
              <a:rPr lang="en-US" smtClean="0"/>
              <a:pPr/>
              <a:t>2/28/2013</a:t>
            </a:fld>
            <a:endParaRPr lang="en-US"/>
          </a:p>
        </p:txBody>
      </p:sp>
      <p:sp>
        <p:nvSpPr>
          <p:cNvPr id="7" name="عنصر نائب لرقم الشريحة 6"/>
          <p:cNvSpPr>
            <a:spLocks noGrp="1"/>
          </p:cNvSpPr>
          <p:nvPr>
            <p:ph type="sldNum" sz="quarter" idx="11"/>
          </p:nvPr>
        </p:nvSpPr>
        <p:spPr/>
        <p:txBody>
          <a:bodyPr rtlCol="0"/>
          <a:lstStyle/>
          <a:p>
            <a:fld id="{F884DA90-BF14-49B8-99EE-F7A45F17C972}" type="slidenum">
              <a:rPr lang="en-US" smtClean="0"/>
              <a:pPr/>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B10E763-F48E-4C1C-BF79-85AE30029C21}" type="datetimeFigureOut">
              <a:rPr lang="en-US" smtClean="0"/>
              <a:pPr/>
              <a:t>2/28/2013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1"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3B10E763-F48E-4C1C-BF79-85AE30029C21}" type="datetimeFigureOut">
              <a:rPr lang="en-US" smtClean="0"/>
              <a:pPr/>
              <a:t>2/28/2013</a:t>
            </a:fld>
            <a:endParaRPr lang="en-US"/>
          </a:p>
        </p:txBody>
      </p:sp>
      <p:sp>
        <p:nvSpPr>
          <p:cNvPr id="22" name="عنصر نائب لرقم الشريحة 21"/>
          <p:cNvSpPr>
            <a:spLocks noGrp="1"/>
          </p:cNvSpPr>
          <p:nvPr>
            <p:ph type="sldNum" sz="quarter" idx="15"/>
          </p:nvPr>
        </p:nvSpPr>
        <p:spPr/>
        <p:txBody>
          <a:bodyPr rtlCol="0"/>
          <a:lstStyle/>
          <a:p>
            <a:fld id="{F884DA90-BF14-49B8-99EE-F7A45F17C972}" type="slidenum">
              <a:rPr lang="en-US" smtClean="0"/>
              <a:pPr/>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9"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3B10E763-F48E-4C1C-BF79-85AE30029C21}" type="datetimeFigureOut">
              <a:rPr lang="en-US" smtClean="0"/>
              <a:pPr/>
              <a:t>2/28/2013</a:t>
            </a:fld>
            <a:endParaRPr lang="en-US"/>
          </a:p>
        </p:txBody>
      </p:sp>
      <p:sp>
        <p:nvSpPr>
          <p:cNvPr id="18" name="عنصر نائب لرقم الشريحة 17"/>
          <p:cNvSpPr>
            <a:spLocks noGrp="1"/>
          </p:cNvSpPr>
          <p:nvPr>
            <p:ph type="sldNum" sz="quarter" idx="11"/>
          </p:nvPr>
        </p:nvSpPr>
        <p:spPr/>
        <p:txBody>
          <a:bodyPr rtlCol="0"/>
          <a:lstStyle/>
          <a:p>
            <a:fld id="{F884DA90-BF14-49B8-99EE-F7A45F17C972}" type="slidenum">
              <a:rPr lang="en-US" smtClean="0"/>
              <a:pPr/>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B10E763-F48E-4C1C-BF79-85AE30029C21}" type="datetimeFigureOut">
              <a:rPr lang="en-US" smtClean="0"/>
              <a:pPr/>
              <a:t>2/28/2013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0"/>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9"/>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B10E763-F48E-4C1C-BF79-85AE30029C21}" type="datetimeFigureOut">
              <a:rPr lang="en-US" smtClean="0"/>
              <a:pPr/>
              <a:t>2/28/2013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884DA90-BF14-49B8-99EE-F7A45F17C9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B10E763-F48E-4C1C-BF79-85AE30029C21}" type="datetimeFigureOut">
              <a:rPr lang="en-US" smtClean="0"/>
              <a:pPr/>
              <a:t>2/28/2013</a:t>
            </a:fld>
            <a:endParaRPr lang="en-US"/>
          </a:p>
        </p:txBody>
      </p:sp>
      <p:sp>
        <p:nvSpPr>
          <p:cNvPr id="3" name="عنصر نائب للتذييل 2"/>
          <p:cNvSpPr>
            <a:spLocks noGrp="1"/>
          </p:cNvSpPr>
          <p:nvPr>
            <p:ph type="ftr" sz="quarter" idx="3"/>
          </p:nvPr>
        </p:nvSpPr>
        <p:spPr>
          <a:xfrm rot="5400000">
            <a:off x="6990187"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884DA90-BF14-49B8-99EE-F7A45F17C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sa/imgres?q=%D9%85%D8%AD%D8%A7%D9%84%D9%8A%D9%82+%D8%A7%D9%84%D8%B9%D9%86%D8%A8&amp;hl=ar&amp;safe=active&amp;gbv=2&amp;biw=1024&amp;bih=506&amp;tbm=isch&amp;tbnid=uOhCu599mRr9NM:&amp;imgrefurl=http://forum.zira3a.net/showthread.php?t=21019&amp;page=1&amp;docid=BddBY_-jvIAGlM&amp;imgurl=http://www.bio.brandeis.edu/fieldbio/Sylvain/website%20pics/grape_vine_1016.jpg&amp;w=1306&amp;h=600&amp;ei=aON9T9m9CNHXsgbLxPiKDg&amp;zoom=1" TargetMode="External"/><Relationship Id="rId7"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hyperlink" Target="http://www.google.com.sa/imgres?q=%D8%A7%D9%84%D8%A7%D9%84%D8%AA%D9%81%D8%A7%D9%81+%D9%81%D9%8A+%D9%86%D8%A8%D8%A7%D8%AA+%D8%A7%D9%84%D8%B9%D9%84%D9%8A%D9%82&amp;hl=ar&amp;safe=active&amp;gbv=2&amp;biw=1024&amp;bih=506&amp;tbm=isch&amp;tbnid=piqXYBBjvb6dlM:&amp;imgrefurl=http://elearn.shams.edu.eg/edu/elec-c/plant-morph/stem.htm&amp;docid=PiI3KXkSGmtrcM&amp;imgurl=http://elearn.shams.edu.eg/edu/elec-c/plant-morph/%D8%B3%D9%81%D8%AB5.jpg&amp;w=567&amp;h=144&amp;ei=pOR9T4CTEsjTtAbg4dzVCQ&amp;zoom=1&amp;iact=hc&amp;vpx=517&amp;vpy=191&amp;dur=6294&amp;hovh=113&amp;hovw=446&amp;tx=206&amp;ty=56&amp;sig=107190614175069250724&amp;page=1&amp;tbnh=55&amp;tbnw=218&amp;start=0&amp;ndsp=9&amp;ved=1t:429,r:0,s:0,i:63"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a:t>
            </a:r>
            <a:r>
              <a:rPr lang="ar-SA" sz="3200" smtClean="0">
                <a:solidFill>
                  <a:schemeClr val="accent1">
                    <a:lumMod val="50000"/>
                  </a:schemeClr>
                </a:solidFill>
              </a:rPr>
              <a:t>الثامنه   </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004712"/>
            <a:ext cx="79629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solidFill>
                  <a:srgbClr val="0070C0"/>
                </a:solidFill>
              </a:rPr>
              <a:t>ج -الافتراس (</a:t>
            </a:r>
            <a:r>
              <a:rPr lang="en-US" sz="2400" b="1" dirty="0">
                <a:solidFill>
                  <a:srgbClr val="0070C0"/>
                </a:solidFill>
              </a:rPr>
              <a:t>Predation</a:t>
            </a:r>
            <a:r>
              <a:rPr lang="ar-SA" sz="2400" b="1" dirty="0">
                <a:solidFill>
                  <a:srgbClr val="0070C0"/>
                </a:solidFill>
              </a:rPr>
              <a:t>) :</a:t>
            </a:r>
            <a:endParaRPr lang="en-US" sz="2400" b="1" dirty="0">
              <a:solidFill>
                <a:srgbClr val="0070C0"/>
              </a:solidFill>
            </a:endParaRPr>
          </a:p>
          <a:p>
            <a:pPr algn="r" rtl="1"/>
            <a:r>
              <a:rPr lang="ar-SA" sz="2400" dirty="0"/>
              <a:t>      يعد الافتراس عاملا من عوامل البيئة الحية التي يؤثر في توزيع الكائنات الحية على وجه الأرض . </a:t>
            </a:r>
            <a:r>
              <a:rPr lang="ar-SA" sz="2400" b="1" dirty="0">
                <a:solidFill>
                  <a:srgbClr val="C00000"/>
                </a:solidFill>
              </a:rPr>
              <a:t>ويؤثر الافتراس على كثافة المجموعات بصور مختلفة </a:t>
            </a:r>
            <a:r>
              <a:rPr lang="ar-SA" sz="2400" dirty="0" smtClean="0">
                <a:solidFill>
                  <a:srgbClr val="C00000"/>
                </a:solidFill>
              </a:rPr>
              <a:t>:</a:t>
            </a:r>
            <a:endParaRPr lang="en-US" sz="2400" dirty="0">
              <a:solidFill>
                <a:srgbClr val="C00000"/>
              </a:solidFill>
            </a:endParaRPr>
          </a:p>
          <a:p>
            <a:pPr algn="r" rtl="1"/>
            <a:r>
              <a:rPr lang="ar-SA" sz="2400" dirty="0">
                <a:solidFill>
                  <a:srgbClr val="C00000"/>
                </a:solidFill>
              </a:rPr>
              <a:t> </a:t>
            </a:r>
            <a:endParaRPr lang="en-US" sz="2400" dirty="0">
              <a:solidFill>
                <a:srgbClr val="C00000"/>
              </a:solidFill>
            </a:endParaRPr>
          </a:p>
          <a:p>
            <a:pPr marL="342900" lvl="0" indent="-342900" algn="r" rtl="1">
              <a:buFont typeface="Arial" pitchFamily="34" charset="0"/>
              <a:buChar char="•"/>
            </a:pPr>
            <a:r>
              <a:rPr lang="ar-SA" sz="2400" dirty="0"/>
              <a:t>فقد يقوم بدور كبير في ضبط وحفظ توازن كثافة المجموعات بالنظم البيئية المختلفة ، </a:t>
            </a:r>
            <a:endParaRPr lang="en-US" sz="2400" dirty="0"/>
          </a:p>
          <a:p>
            <a:pPr marL="342900" lvl="0" indent="-342900" algn="r" rtl="1">
              <a:buFont typeface="Arial" pitchFamily="34" charset="0"/>
              <a:buChar char="•"/>
            </a:pPr>
            <a:r>
              <a:rPr lang="ar-SA" sz="2400" dirty="0"/>
              <a:t>وقد يؤدي احيانا خاصة في العلاقات الحديثة بين المجموعات إلى تقليل كثافة أفراد الفريسة إلى درجة ربما تصل لحد الانقراض مما يستدعي الكائنات المفترسة للبحث عن مصدر آخر للغذاء ، </a:t>
            </a:r>
            <a:endParaRPr lang="en-US" sz="2400" dirty="0"/>
          </a:p>
          <a:p>
            <a:pPr marL="342900" lvl="0" indent="-342900" algn="r" rtl="1">
              <a:buFont typeface="Arial" pitchFamily="34" charset="0"/>
              <a:buChar char="•"/>
            </a:pPr>
            <a:r>
              <a:rPr lang="ar-SA" sz="2400" dirty="0"/>
              <a:t>وقد لا يكون لعامل الافتراس تأثير يذكر على عددية أفراد الفريسة ، وفي هذه الحالة لا يمثل أفراد الفريسة مصدرا رئيسا لغذاء المجموعة المفترسة .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0922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رسم تخطيطي 2"/>
          <p:cNvGraphicFramePr/>
          <p:nvPr>
            <p:extLst>
              <p:ext uri="{D42A27DB-BD31-4B8C-83A1-F6EECF244321}">
                <p14:modId xmlns:p14="http://schemas.microsoft.com/office/powerpoint/2010/main" val="2272503385"/>
              </p:ext>
            </p:extLst>
          </p:nvPr>
        </p:nvGraphicFramePr>
        <p:xfrm>
          <a:off x="1006288" y="1320800"/>
          <a:ext cx="7315200" cy="424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666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ستطيل 1"/>
          <p:cNvSpPr/>
          <p:nvPr/>
        </p:nvSpPr>
        <p:spPr>
          <a:xfrm>
            <a:off x="457200" y="762000"/>
            <a:ext cx="8077200" cy="1143000"/>
          </a:xfrm>
          <a:prstGeom prst="rect">
            <a:avLst/>
          </a:prstGeom>
          <a:solidFill>
            <a:srgbClr val="FEA66A"/>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2400" dirty="0">
                <a:solidFill>
                  <a:schemeClr val="tx1"/>
                </a:solidFill>
              </a:rPr>
              <a:t>كذلك تمتاز الكائنات المفترسة بعدة تكيفات تمكنها من القبض على الفريسة ولعل من أهم هذه التكيفات ما يأتي </a:t>
            </a:r>
            <a:r>
              <a:rPr lang="ar-SA" sz="2000" dirty="0">
                <a:solidFill>
                  <a:schemeClr val="tx1"/>
                </a:solidFill>
              </a:rPr>
              <a:t>: </a:t>
            </a:r>
            <a:endParaRPr lang="en-US" sz="2000" dirty="0">
              <a:solidFill>
                <a:schemeClr val="tx1"/>
              </a:solidFill>
            </a:endParaRPr>
          </a:p>
        </p:txBody>
      </p:sp>
      <p:graphicFrame>
        <p:nvGraphicFramePr>
          <p:cNvPr id="5" name="رسم تخطيطي 4"/>
          <p:cNvGraphicFramePr/>
          <p:nvPr>
            <p:extLst>
              <p:ext uri="{D42A27DB-BD31-4B8C-83A1-F6EECF244321}">
                <p14:modId xmlns:p14="http://schemas.microsoft.com/office/powerpoint/2010/main" val="741714387"/>
              </p:ext>
            </p:extLst>
          </p:nvPr>
        </p:nvGraphicFramePr>
        <p:xfrm>
          <a:off x="1600200" y="2057400"/>
          <a:ext cx="60960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4340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297128"/>
            <a:ext cx="81534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t>كما أن هناك نباتات تقوم بدور الكائن المفترس</a:t>
            </a:r>
            <a:endParaRPr lang="en-US" sz="2400" dirty="0"/>
          </a:p>
          <a:p>
            <a:pPr algn="r" rtl="1"/>
            <a:r>
              <a:rPr lang="ar-SA" sz="2400" b="1" dirty="0" smtClean="0"/>
              <a:t>نبات النبنش </a:t>
            </a:r>
            <a:r>
              <a:rPr lang="ar-SA" sz="2400" dirty="0"/>
              <a:t>(</a:t>
            </a:r>
            <a:r>
              <a:rPr lang="en-US" sz="2400" i="1" dirty="0" smtClean="0">
                <a:solidFill>
                  <a:srgbClr val="FF0000"/>
                </a:solidFill>
              </a:rPr>
              <a:t>Nepenthes </a:t>
            </a:r>
            <a:r>
              <a:rPr lang="en-US" sz="2400" i="1" dirty="0">
                <a:solidFill>
                  <a:srgbClr val="FF0000"/>
                </a:solidFill>
              </a:rPr>
              <a:t>khasiana</a:t>
            </a:r>
            <a:r>
              <a:rPr lang="ar-SA" sz="2400" dirty="0"/>
              <a:t>) ، </a:t>
            </a:r>
            <a:r>
              <a:rPr lang="ar-SA" sz="2400" b="1" dirty="0"/>
              <a:t>ونبات الدروسيرا </a:t>
            </a:r>
            <a:r>
              <a:rPr lang="ar-SA" sz="2400" dirty="0"/>
              <a:t>(</a:t>
            </a:r>
            <a:r>
              <a:rPr lang="en-US" sz="2400" i="1" dirty="0">
                <a:solidFill>
                  <a:srgbClr val="FF0000"/>
                </a:solidFill>
              </a:rPr>
              <a:t>Drosera</a:t>
            </a:r>
            <a:r>
              <a:rPr lang="en-US" sz="2400" i="1" dirty="0"/>
              <a:t> </a:t>
            </a:r>
            <a:r>
              <a:rPr lang="en-US" sz="2400" i="1" dirty="0">
                <a:solidFill>
                  <a:srgbClr val="FF0000"/>
                </a:solidFill>
              </a:rPr>
              <a:t>rotundifolia</a:t>
            </a:r>
            <a:r>
              <a:rPr lang="ar-SA" sz="2400" dirty="0"/>
              <a:t>) </a:t>
            </a:r>
            <a:r>
              <a:rPr lang="ar-SA" sz="2400" b="1" dirty="0"/>
              <a:t>ونبات الديونيا </a:t>
            </a:r>
            <a:r>
              <a:rPr lang="ar-SA" sz="2400" dirty="0"/>
              <a:t>(</a:t>
            </a:r>
            <a:r>
              <a:rPr lang="en-US" sz="2400" i="1" dirty="0">
                <a:solidFill>
                  <a:srgbClr val="FF0000"/>
                </a:solidFill>
              </a:rPr>
              <a:t>Dionaea muscipula</a:t>
            </a:r>
            <a:r>
              <a:rPr lang="ar-SA" sz="2400" dirty="0"/>
              <a:t>) ، </a:t>
            </a:r>
            <a:r>
              <a:rPr lang="ar-SA" sz="2400" b="1" dirty="0" smtClean="0"/>
              <a:t>حيث تتحور </a:t>
            </a:r>
            <a:r>
              <a:rPr lang="ar-SA" sz="2400" b="1" dirty="0"/>
              <a:t>أوراق هذه النباتات بصورة معينة تمكنها من اقتناص الحيوانات الدقيقة خاصة الحشرات وتحليل أنسجتها بواسطة إنزيمات معينة بحيث يتسنى لها امتصاص بعض نواتج التحليل .</a:t>
            </a:r>
            <a:endParaRPr lang="en-US" sz="2400" b="1" dirty="0"/>
          </a:p>
          <a:p>
            <a:pPr rtl="1"/>
            <a:r>
              <a:rPr lang="en-US" sz="2400" b="1" dirty="0"/>
              <a:t> </a:t>
            </a:r>
            <a:endParaRPr lang="en-US" sz="2400" dirty="0"/>
          </a:p>
          <a:p>
            <a:pP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160142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 name="il_fi" descr="http://www.quran-m.com/firas/photo/356418.jpg"/>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57200"/>
            <a:ext cx="3505200" cy="2686050"/>
          </a:xfrm>
          <a:prstGeom prst="rect">
            <a:avLst/>
          </a:prstGeom>
          <a:noFill/>
          <a:ln>
            <a:noFill/>
          </a:ln>
        </p:spPr>
      </p:pic>
      <p:pic>
        <p:nvPicPr>
          <p:cNvPr id="6" name="il_fi" descr="http://up.zeidanphy.com/files/e7wr5rtl08kxhzsrpv28.jpg"/>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143251"/>
            <a:ext cx="2971800" cy="2838450"/>
          </a:xfrm>
          <a:prstGeom prst="rect">
            <a:avLst/>
          </a:prstGeom>
          <a:noFill/>
          <a:ln>
            <a:noFill/>
          </a:ln>
        </p:spPr>
      </p:pic>
      <p:pic>
        <p:nvPicPr>
          <p:cNvPr id="7" name="il_fi" descr="http://t1.gstatic.com/images?q=tbn:ANd9GcTPyKfG_TbZk9d16ObSNa8mcndGgcbcxfXs_0Vg_zeM2uI1koJH6iT1zUz_XA"/>
          <p:cNvPicPr/>
          <p:nvPr/>
        </p:nvPicPr>
        <p:blipFill>
          <a:blip r:embed="rId5">
            <a:extLst>
              <a:ext uri="{28A0092B-C50C-407E-A947-70E740481C1C}">
                <a14:useLocalDpi xmlns:a14="http://schemas.microsoft.com/office/drawing/2010/main" val="0"/>
              </a:ext>
            </a:extLst>
          </a:blip>
          <a:srcRect/>
          <a:stretch>
            <a:fillRect/>
          </a:stretch>
        </p:blipFill>
        <p:spPr bwMode="auto">
          <a:xfrm>
            <a:off x="457200" y="457200"/>
            <a:ext cx="3429000" cy="2686050"/>
          </a:xfrm>
          <a:prstGeom prst="rect">
            <a:avLst/>
          </a:prstGeom>
          <a:noFill/>
          <a:ln>
            <a:noFill/>
          </a:ln>
        </p:spPr>
      </p:pic>
      <p:sp>
        <p:nvSpPr>
          <p:cNvPr id="2" name="مستطيل 1"/>
          <p:cNvSpPr/>
          <p:nvPr/>
        </p:nvSpPr>
        <p:spPr>
          <a:xfrm>
            <a:off x="6172200" y="3505200"/>
            <a:ext cx="2590800" cy="838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ونبات الديونيا </a:t>
            </a:r>
            <a:endParaRPr lang="ar-SA" b="1" dirty="0" smtClean="0">
              <a:solidFill>
                <a:schemeClr val="tx1"/>
              </a:solidFill>
            </a:endParaRPr>
          </a:p>
          <a:p>
            <a:pPr algn="ctr"/>
            <a:r>
              <a:rPr lang="en-US" b="1" i="1" dirty="0" smtClean="0">
                <a:solidFill>
                  <a:schemeClr val="tx1"/>
                </a:solidFill>
              </a:rPr>
              <a:t>Dionaea muscipula</a:t>
            </a:r>
            <a:endParaRPr lang="ar-SA" b="1" dirty="0">
              <a:solidFill>
                <a:schemeClr val="tx1"/>
              </a:solidFill>
            </a:endParaRPr>
          </a:p>
        </p:txBody>
      </p:sp>
      <p:sp>
        <p:nvSpPr>
          <p:cNvPr id="3" name="مستطيل 2"/>
          <p:cNvSpPr/>
          <p:nvPr/>
        </p:nvSpPr>
        <p:spPr>
          <a:xfrm>
            <a:off x="457200" y="3505200"/>
            <a:ext cx="2362200" cy="838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ونبات الدروسيرا </a:t>
            </a:r>
            <a:r>
              <a:rPr lang="en-US" b="1" i="1" dirty="0" smtClean="0">
                <a:solidFill>
                  <a:schemeClr val="tx1"/>
                </a:solidFill>
              </a:rPr>
              <a:t>Drosera rotundifolia</a:t>
            </a:r>
            <a:endParaRPr lang="ar-SA" b="1" dirty="0">
              <a:solidFill>
                <a:schemeClr val="tx1"/>
              </a:solidFill>
            </a:endParaRPr>
          </a:p>
        </p:txBody>
      </p:sp>
      <p:sp>
        <p:nvSpPr>
          <p:cNvPr id="8" name="مستطيل 7"/>
          <p:cNvSpPr/>
          <p:nvPr/>
        </p:nvSpPr>
        <p:spPr>
          <a:xfrm>
            <a:off x="2819400" y="5981701"/>
            <a:ext cx="3505200" cy="64769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نبات </a:t>
            </a:r>
            <a:r>
              <a:rPr lang="ar-SA" b="1" dirty="0">
                <a:solidFill>
                  <a:schemeClr val="tx1"/>
                </a:solidFill>
              </a:rPr>
              <a:t>النبنش </a:t>
            </a:r>
            <a:r>
              <a:rPr lang="en-US" b="1" i="1" dirty="0" smtClean="0">
                <a:solidFill>
                  <a:schemeClr val="tx1"/>
                </a:solidFill>
              </a:rPr>
              <a:t>Nepenthes khasiana</a:t>
            </a:r>
            <a:endParaRPr lang="ar-SA" b="1" dirty="0">
              <a:solidFill>
                <a:schemeClr val="tx1"/>
              </a:solidFill>
            </a:endParaRPr>
          </a:p>
        </p:txBody>
      </p:sp>
    </p:spTree>
    <p:extLst>
      <p:ext uri="{BB962C8B-B14F-4D97-AF65-F5344CB8AC3E}">
        <p14:creationId xmlns:p14="http://schemas.microsoft.com/office/powerpoint/2010/main" val="1084127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343266"/>
            <a:ext cx="79629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800" b="1" u="sng" dirty="0" smtClean="0">
                <a:solidFill>
                  <a:schemeClr val="accent2">
                    <a:lumMod val="75000"/>
                  </a:schemeClr>
                </a:solidFill>
              </a:rPr>
              <a:t>د-التكافل </a:t>
            </a:r>
            <a:r>
              <a:rPr lang="ar-SA" sz="2800" b="1" u="sng" dirty="0">
                <a:solidFill>
                  <a:schemeClr val="accent2">
                    <a:lumMod val="75000"/>
                  </a:schemeClr>
                </a:solidFill>
              </a:rPr>
              <a:t>:</a:t>
            </a:r>
            <a:r>
              <a:rPr lang="ar-SA" sz="2800" dirty="0">
                <a:solidFill>
                  <a:schemeClr val="accent2">
                    <a:lumMod val="75000"/>
                  </a:schemeClr>
                </a:solidFill>
              </a:rPr>
              <a:t> </a:t>
            </a:r>
            <a:endParaRPr lang="ar-SA" sz="2800" dirty="0" smtClean="0">
              <a:solidFill>
                <a:schemeClr val="accent2">
                  <a:lumMod val="75000"/>
                </a:schemeClr>
              </a:solidFill>
            </a:endParaRPr>
          </a:p>
          <a:p>
            <a:pPr lvl="0" algn="r" rtl="1"/>
            <a:r>
              <a:rPr lang="ar-SA" sz="2400" dirty="0"/>
              <a:t>وتعتبر من العلاقات الايكولوجية الايجابية لأنه لابد فيها من استفادة أفراد كلا المجموعتين المتكافلتين  ومن أمثلتها الاشنات إذ يقوم الطحلب بعملية البناء الضوئي وتكوين متطلباته ومتطلبات الفطر من المواد الكربوهيدراتية  والأكسجين وفي المقابل تغلف هيفات الفطر بخلايا  الطحلب الأخضر  فتقيه من الجفاف كما تقوم على امتصاص الماء والأملاح اللازمة لنموهما . تكون العلاقة في أغلب الأحيان بين الفطر والطحلب إلزامية بحيث يصعب أن يعيش أي منها منفصلاً وخاصة في مثل هذه البيئة التي ينموان بها على هيئة أشن .</a:t>
            </a:r>
            <a:endParaRPr lang="en-US" sz="2400" dirty="0"/>
          </a:p>
          <a:p>
            <a:pPr algn="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771355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928041"/>
            <a:ext cx="79629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solidFill>
                  <a:srgbClr val="C00000"/>
                </a:solidFill>
              </a:rPr>
              <a:t>ومن أمثلة التكافل</a:t>
            </a:r>
            <a:r>
              <a:rPr lang="ar-SA" sz="2400" dirty="0"/>
              <a:t> أيضاً علاقة الكائنات الدقيقة بجذور بعض النباتات . فبكتريا العقد         (  </a:t>
            </a:r>
            <a:r>
              <a:rPr lang="en-US" sz="2400" i="1" dirty="0"/>
              <a:t>Rhizopium</a:t>
            </a:r>
            <a:r>
              <a:rPr lang="ar-SA" sz="2400" dirty="0"/>
              <a:t> ) تقوم بإمداد النباتات البقولية  ( الفول والفاصوليا والبرسيم  ) بما يحتاجه من النيتروجين وتحصل البكتيريا في المقابل على الماء والأملاح والتغذية الكربوهيدراتية بالإضافة إلى المأوى داخل العقد البكتيرية في جذور النبات . وتعتمد كثير من النباتات على علاقاتها التكافلية مع الفطريات </a:t>
            </a:r>
            <a:r>
              <a:rPr lang="ar-SA" sz="2400" dirty="0" smtClean="0"/>
              <a:t>الجذرية ( </a:t>
            </a:r>
            <a:r>
              <a:rPr lang="en-US" sz="2400" dirty="0"/>
              <a:t>(Mycorrhiza</a:t>
            </a:r>
            <a:r>
              <a:rPr lang="ar-SA" sz="2400" dirty="0"/>
              <a:t>  </a:t>
            </a:r>
            <a:r>
              <a:rPr lang="ar-SA" sz="2400" dirty="0" smtClean="0"/>
              <a:t>. </a:t>
            </a:r>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41379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ستطيل مستدير الزوايا 1"/>
          <p:cNvSpPr/>
          <p:nvPr/>
        </p:nvSpPr>
        <p:spPr>
          <a:xfrm>
            <a:off x="5410200" y="1371600"/>
            <a:ext cx="2705100" cy="37338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a:solidFill>
                  <a:schemeClr val="tx1"/>
                </a:solidFill>
              </a:rPr>
              <a:t>جذور فطرية خارجية : </a:t>
            </a:r>
            <a:r>
              <a:rPr lang="ar-SA" sz="2000" dirty="0">
                <a:solidFill>
                  <a:schemeClr val="tx1"/>
                </a:solidFill>
              </a:rPr>
              <a:t>وتوجد  بأشجار الصنوبر والزان والبلوط والكافور  وبذور، حيث تحيط خيوط الفطر  بجذور هذه الأشجار من الخارج وتمتد في المسافات البينية بين خلاياها  . </a:t>
            </a:r>
            <a:endParaRPr lang="en-US" sz="2000" dirty="0">
              <a:solidFill>
                <a:schemeClr val="tx1"/>
              </a:solidFill>
            </a:endParaRPr>
          </a:p>
        </p:txBody>
      </p:sp>
      <p:sp>
        <p:nvSpPr>
          <p:cNvPr id="3" name="مستطيل مستدير الزوايا 2"/>
          <p:cNvSpPr/>
          <p:nvPr/>
        </p:nvSpPr>
        <p:spPr>
          <a:xfrm>
            <a:off x="1219200" y="1371600"/>
            <a:ext cx="2819400" cy="37338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a:solidFill>
                  <a:schemeClr val="tx1"/>
                </a:solidFill>
              </a:rPr>
              <a:t>جذور فطرية داخلية : </a:t>
            </a:r>
            <a:r>
              <a:rPr lang="ar-SA" sz="2000" dirty="0">
                <a:solidFill>
                  <a:schemeClr val="tx1"/>
                </a:solidFill>
              </a:rPr>
              <a:t>وتوجد في جذور بعض النباتات مثل نبات (</a:t>
            </a:r>
            <a:r>
              <a:rPr lang="en-US" sz="2000" i="1" dirty="0">
                <a:solidFill>
                  <a:schemeClr val="tx1"/>
                </a:solidFill>
              </a:rPr>
              <a:t>Elaeagnus angustifolia</a:t>
            </a:r>
            <a:r>
              <a:rPr lang="ar-SA" sz="2000" dirty="0">
                <a:solidFill>
                  <a:schemeClr val="tx1"/>
                </a:solidFill>
              </a:rPr>
              <a:t>) حيث تعيش بعض خيوط الفطر داخل خلايا قشرة جذور هذا النبات وتكون على اتصال بالخيوط الفطرية الموجودة على سطح الجذر مما يمكن من تبادل المواد الغذائية بين الفطر والنبات .</a:t>
            </a:r>
            <a:endParaRPr lang="en-US" sz="2000" dirty="0">
              <a:solidFill>
                <a:schemeClr val="tx1"/>
              </a:solidFill>
            </a:endParaRPr>
          </a:p>
        </p:txBody>
      </p:sp>
      <p:sp>
        <p:nvSpPr>
          <p:cNvPr id="5" name="مستطيل 4"/>
          <p:cNvSpPr/>
          <p:nvPr/>
        </p:nvSpPr>
        <p:spPr>
          <a:xfrm>
            <a:off x="2895600" y="609600"/>
            <a:ext cx="3810000" cy="609600"/>
          </a:xfrm>
          <a:prstGeom prst="rect">
            <a:avLst/>
          </a:prstGeom>
          <a:solidFill>
            <a:srgbClr val="C2F03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2000" b="1" dirty="0">
                <a:solidFill>
                  <a:schemeClr val="tx1"/>
                </a:solidFill>
              </a:rPr>
              <a:t>ويوجد نوعان من الجذور الفطرية هما :</a:t>
            </a:r>
            <a:endParaRPr lang="en-US" sz="2000" b="1" dirty="0">
              <a:solidFill>
                <a:schemeClr val="tx1"/>
              </a:solidFill>
            </a:endParaRPr>
          </a:p>
        </p:txBody>
      </p:sp>
    </p:spTree>
    <p:extLst>
      <p:ext uri="{BB962C8B-B14F-4D97-AF65-F5344CB8AC3E}">
        <p14:creationId xmlns:p14="http://schemas.microsoft.com/office/powerpoint/2010/main" val="3410150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789269"/>
            <a:ext cx="7962900" cy="45858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800" b="1" dirty="0" smtClean="0">
                <a:solidFill>
                  <a:schemeClr val="accent2">
                    <a:lumMod val="75000"/>
                  </a:schemeClr>
                </a:solidFill>
              </a:rPr>
              <a:t>هـ- علاقات </a:t>
            </a:r>
            <a:r>
              <a:rPr lang="ar-SA" sz="2800" b="1" dirty="0">
                <a:solidFill>
                  <a:schemeClr val="accent2">
                    <a:lumMod val="75000"/>
                  </a:schemeClr>
                </a:solidFill>
              </a:rPr>
              <a:t>إحيائية أخرى : </a:t>
            </a:r>
            <a:endParaRPr lang="ar-SA" sz="2800" b="1" dirty="0" smtClean="0">
              <a:solidFill>
                <a:schemeClr val="accent2">
                  <a:lumMod val="75000"/>
                </a:schemeClr>
              </a:solidFill>
            </a:endParaRPr>
          </a:p>
          <a:p>
            <a:pPr algn="r" rtl="1"/>
            <a:r>
              <a:rPr lang="ar-SA" sz="2400" b="1" dirty="0" smtClean="0">
                <a:solidFill>
                  <a:srgbClr val="C00000"/>
                </a:solidFill>
              </a:rPr>
              <a:t>1- النباتات العالقة</a:t>
            </a:r>
            <a:r>
              <a:rPr lang="en-US" sz="2400" b="1" dirty="0">
                <a:solidFill>
                  <a:srgbClr val="C00000"/>
                </a:solidFill>
              </a:rPr>
              <a:t> </a:t>
            </a:r>
            <a:r>
              <a:rPr lang="en-US" sz="2400" b="1" dirty="0" smtClean="0">
                <a:solidFill>
                  <a:srgbClr val="C00000"/>
                </a:solidFill>
              </a:rPr>
              <a:t>Epiphytes </a:t>
            </a:r>
            <a:endParaRPr lang="en-US" sz="2400" dirty="0">
              <a:solidFill>
                <a:srgbClr val="C00000"/>
              </a:solidFill>
            </a:endParaRPr>
          </a:p>
          <a:p>
            <a:pPr algn="r" rtl="1"/>
            <a:r>
              <a:rPr lang="ar-SA" sz="2400" dirty="0" smtClean="0"/>
              <a:t>وهي </a:t>
            </a:r>
            <a:r>
              <a:rPr lang="ar-SA" sz="2400" dirty="0"/>
              <a:t>تلك النباتات التي تستخدم نباتات أخرى وسطا تنمو فيه وترتكز عليه ، حيث تستفيد النباتات العالقة من التربة التي تتجمع في مكان نموها بفروع الأشجار وقلف السيقان ، وتتكون هذه التربة في معظمها من مواد دبالية نتجت من تحلل بقايا نباتية اضافة الى حبيبات التربة المتجمعة بفعل الرياح . </a:t>
            </a:r>
            <a:endParaRPr lang="ar-SA" sz="2400" dirty="0" smtClean="0"/>
          </a:p>
          <a:p>
            <a:pPr marL="342900" indent="-342900" algn="r" rtl="1">
              <a:buFont typeface="Arial" pitchFamily="34" charset="0"/>
              <a:buChar char="•"/>
            </a:pPr>
            <a:r>
              <a:rPr lang="ar-SA" sz="2400" dirty="0" smtClean="0"/>
              <a:t>وتتميز جذور النباتات العالقة بوجود خلايا هيجروسكوبية ( </a:t>
            </a:r>
            <a:r>
              <a:rPr lang="en-US" sz="2400" dirty="0" smtClean="0"/>
              <a:t> Velamen</a:t>
            </a:r>
            <a:r>
              <a:rPr lang="ar-SA" sz="2400" dirty="0" smtClean="0"/>
              <a:t> ) تحيط بقشرتها فتمكنها من امتصاص الرطوبة الجوية كما في نباتات الفصيلة السحلبية </a:t>
            </a:r>
            <a:r>
              <a:rPr lang="en-US" sz="2400" dirty="0" smtClean="0"/>
              <a:t> </a:t>
            </a:r>
            <a:r>
              <a:rPr lang="en-US" sz="2400" dirty="0"/>
              <a:t>Orchidaceae</a:t>
            </a:r>
            <a:r>
              <a:rPr lang="ar-SA" sz="2400" dirty="0"/>
              <a:t> </a:t>
            </a:r>
            <a:r>
              <a:rPr lang="ar-SA" sz="2400" dirty="0" smtClean="0"/>
              <a:t>.</a:t>
            </a:r>
          </a:p>
          <a:p>
            <a:pPr marL="342900" indent="-342900" algn="r" rtl="1">
              <a:buFont typeface="Arial" pitchFamily="34" charset="0"/>
              <a:buChar char="•"/>
            </a:pPr>
            <a:r>
              <a:rPr lang="ar-SA" sz="2400" dirty="0" smtClean="0"/>
              <a:t>كما </a:t>
            </a:r>
            <a:r>
              <a:rPr lang="ar-SA" sz="2400" dirty="0"/>
              <a:t>تتميز بعض هذه النباتات العالقة بوجود حراشيف كأسيه على أوراقها قادرة على الاحتفاظ ببعض الماء المتساقط عليها . ونبات النبش </a:t>
            </a:r>
            <a:r>
              <a:rPr lang="en-US" sz="2400" dirty="0"/>
              <a:t> Nepenthes</a:t>
            </a:r>
            <a:r>
              <a:rPr lang="ar-SA" sz="2400" dirty="0"/>
              <a:t> أوراقه تشبه الجرة ويمكنها الاحتفاظ بقدر كبير من الماء .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7328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374043"/>
            <a:ext cx="79629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400" dirty="0"/>
              <a:t>وتحصل النباتات العالقة على الأملاح المعدنية من الدبال التي يتجمع حولها أو من الغبار التي تغسله الأمطار من الجو ، ويكثر النيتروجين في مياه أمطار العواصف الرعدية . </a:t>
            </a:r>
            <a:endParaRPr lang="en-US" sz="2400" dirty="0"/>
          </a:p>
          <a:p>
            <a:pPr algn="r" rtl="1"/>
            <a:r>
              <a:rPr lang="ar-SA" sz="2400" dirty="0"/>
              <a:t>     وقد تؤثر النباتات العالقة على النبات الحامل لها تأثيرات سلبية إذ تتطفل الفطريات الجذرية التي تتكافل مع النباتات السحلبية مثلاً على الأشجار الحاملة لها . كما تقلل النباتات العالقة كمية الضوء الواصل إلى النباتات الحاملة وإلى الأرض التي تنمو فيها بادراتها . كما تسبب النموات الكثيفة انحناءات في الأفرع أو كسرها . </a:t>
            </a:r>
            <a:endParaRPr lang="en-US" sz="2400" dirty="0"/>
          </a:p>
          <a:p>
            <a:pP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70771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891280"/>
            <a:ext cx="8382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400" b="1" dirty="0" smtClean="0">
                <a:solidFill>
                  <a:srgbClr val="C00000"/>
                </a:solidFill>
              </a:rPr>
              <a:t>2-النباتات </a:t>
            </a:r>
            <a:r>
              <a:rPr lang="ar-SA" sz="2400" b="1" dirty="0">
                <a:solidFill>
                  <a:srgbClr val="C00000"/>
                </a:solidFill>
              </a:rPr>
              <a:t>المتسلقة </a:t>
            </a:r>
            <a:r>
              <a:rPr lang="ar-SA" sz="2400" dirty="0">
                <a:solidFill>
                  <a:srgbClr val="C00000"/>
                </a:solidFill>
              </a:rPr>
              <a:t>: </a:t>
            </a:r>
            <a:r>
              <a:rPr lang="ar-SA" sz="2400" dirty="0"/>
              <a:t>نباتات سوقها ضعيفة تحتاج دعامات لكي تنمو إلى أعلى متسلقة أفرع نباتات أخرى  ويمكن لهذه النباتات أن تتسلق على الدعامة بأحد الطرق التالية :</a:t>
            </a:r>
            <a:endParaRPr lang="en-US" sz="2400" dirty="0"/>
          </a:p>
          <a:p>
            <a:pP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مستطيل مستدير الزوايا 2"/>
          <p:cNvSpPr/>
          <p:nvPr/>
        </p:nvSpPr>
        <p:spPr>
          <a:xfrm>
            <a:off x="4876800" y="1828800"/>
            <a:ext cx="3657600" cy="1142999"/>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lvl="0" indent="-342900" algn="r" rtl="1">
              <a:buFont typeface="Arial" pitchFamily="34" charset="0"/>
              <a:buChar char="•"/>
            </a:pPr>
            <a:r>
              <a:rPr lang="ar-SA" sz="2000" dirty="0">
                <a:solidFill>
                  <a:schemeClr val="tx1"/>
                </a:solidFill>
              </a:rPr>
              <a:t>المحا ليق وهي عبارة عن سيقان متحورة كما في العنب </a:t>
            </a:r>
            <a:r>
              <a:rPr lang="en-US" sz="2000" dirty="0">
                <a:solidFill>
                  <a:schemeClr val="tx1"/>
                </a:solidFill>
              </a:rPr>
              <a:t>(</a:t>
            </a:r>
            <a:r>
              <a:rPr lang="en-US" sz="2000" i="1" dirty="0">
                <a:solidFill>
                  <a:schemeClr val="tx1"/>
                </a:solidFill>
              </a:rPr>
              <a:t>Vitis spp</a:t>
            </a:r>
            <a:r>
              <a:rPr lang="en-US" sz="2000" dirty="0">
                <a:solidFill>
                  <a:schemeClr val="tx1"/>
                </a:solidFill>
              </a:rPr>
              <a:t>)</a:t>
            </a:r>
            <a:r>
              <a:rPr lang="ar-SA" sz="2000" dirty="0">
                <a:solidFill>
                  <a:schemeClr val="tx1"/>
                </a:solidFill>
              </a:rPr>
              <a:t>.</a:t>
            </a:r>
            <a:endParaRPr lang="en-US" sz="2000" dirty="0">
              <a:solidFill>
                <a:schemeClr val="tx1"/>
              </a:solidFill>
            </a:endParaRPr>
          </a:p>
        </p:txBody>
      </p:sp>
      <p:sp>
        <p:nvSpPr>
          <p:cNvPr id="5" name="مستطيل مستدير الزوايا 4"/>
          <p:cNvSpPr/>
          <p:nvPr/>
        </p:nvSpPr>
        <p:spPr>
          <a:xfrm>
            <a:off x="381000" y="1828800"/>
            <a:ext cx="4076700" cy="1295400"/>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lvl="0" indent="-342900" algn="r" rtl="1">
              <a:buFont typeface="Arial" pitchFamily="34" charset="0"/>
              <a:buChar char="•"/>
            </a:pPr>
            <a:r>
              <a:rPr lang="ar-SA" sz="2000" dirty="0">
                <a:solidFill>
                  <a:schemeClr val="tx1"/>
                </a:solidFill>
              </a:rPr>
              <a:t>التفاف السيقان ، حيث تلتف السيقان بأكملها حول الدعامة كما في نبات العليق     </a:t>
            </a:r>
            <a:r>
              <a:rPr lang="en-US" sz="2000" dirty="0">
                <a:solidFill>
                  <a:schemeClr val="tx1"/>
                </a:solidFill>
              </a:rPr>
              <a:t>( </a:t>
            </a:r>
            <a:r>
              <a:rPr lang="en-US" sz="2000" i="1" dirty="0">
                <a:solidFill>
                  <a:schemeClr val="tx1"/>
                </a:solidFill>
              </a:rPr>
              <a:t>Convolvulus spp</a:t>
            </a:r>
            <a:r>
              <a:rPr lang="en-US" sz="2000" dirty="0">
                <a:solidFill>
                  <a:schemeClr val="tx1"/>
                </a:solidFill>
              </a:rPr>
              <a:t>)</a:t>
            </a:r>
            <a:r>
              <a:rPr lang="ar-SA" sz="2000" dirty="0">
                <a:solidFill>
                  <a:schemeClr val="tx1"/>
                </a:solidFill>
              </a:rPr>
              <a:t> .</a:t>
            </a:r>
            <a:endParaRPr lang="en-US" sz="2000" dirty="0">
              <a:solidFill>
                <a:schemeClr val="tx1"/>
              </a:solidFill>
            </a:endParaRPr>
          </a:p>
        </p:txBody>
      </p:sp>
      <p:pic>
        <p:nvPicPr>
          <p:cNvPr id="8" name="صورة 7" descr="http://t2.gstatic.com/images?q=tbn:ANd9GcQd0QxXxMKLwVClIlA4-7kb8rmWjm37nYxZokNSuaGZYNhMgXp1L25jgN5h">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124200"/>
            <a:ext cx="3124200" cy="1066800"/>
          </a:xfrm>
          <a:prstGeom prst="rect">
            <a:avLst/>
          </a:prstGeom>
          <a:noFill/>
          <a:ln>
            <a:noFill/>
          </a:ln>
        </p:spPr>
      </p:pic>
      <p:pic>
        <p:nvPicPr>
          <p:cNvPr id="9" name="il_fi" descr="http://t2.gstatic.com/images?q=tbn:ANd9GcTXlp6XKNWCjTiTy7iyTyZLjrxGDCOr9YOuURerArvheah9E-RPom5RUADhSw"/>
          <p:cNvPicPr/>
          <p:nvPr/>
        </p:nvPicPr>
        <p:blipFill>
          <a:blip r:embed="rId5">
            <a:extLst>
              <a:ext uri="{28A0092B-C50C-407E-A947-70E740481C1C}">
                <a14:useLocalDpi xmlns:a14="http://schemas.microsoft.com/office/drawing/2010/main" val="0"/>
              </a:ext>
            </a:extLst>
          </a:blip>
          <a:srcRect/>
          <a:stretch>
            <a:fillRect/>
          </a:stretch>
        </p:blipFill>
        <p:spPr bwMode="auto">
          <a:xfrm>
            <a:off x="5410200" y="4343400"/>
            <a:ext cx="3352800" cy="2209799"/>
          </a:xfrm>
          <a:prstGeom prst="rect">
            <a:avLst/>
          </a:prstGeom>
          <a:noFill/>
          <a:ln>
            <a:noFill/>
          </a:ln>
        </p:spPr>
      </p:pic>
      <p:pic>
        <p:nvPicPr>
          <p:cNvPr id="10" name="rg_hi" descr="http://t3.gstatic.com/images?q=tbn:ANd9GcRbJkmaPQwNQnuZ8O18TQjsq37opmg5a4-bHnpiRyN-FkYpf5ub">
            <a:hlinkClick r:id="rId6"/>
          </p:cNvPr>
          <p:cNvPicPr/>
          <p:nvPr/>
        </p:nvPicPr>
        <p:blipFill>
          <a:blip r:embed="rId7">
            <a:extLst>
              <a:ext uri="{28A0092B-C50C-407E-A947-70E740481C1C}">
                <a14:useLocalDpi xmlns:a14="http://schemas.microsoft.com/office/drawing/2010/main" val="0"/>
              </a:ext>
            </a:extLst>
          </a:blip>
          <a:srcRect/>
          <a:stretch>
            <a:fillRect/>
          </a:stretch>
        </p:blipFill>
        <p:spPr bwMode="auto">
          <a:xfrm>
            <a:off x="580465" y="3924300"/>
            <a:ext cx="3686735" cy="1866900"/>
          </a:xfrm>
          <a:prstGeom prst="rect">
            <a:avLst/>
          </a:prstGeom>
          <a:noFill/>
          <a:ln>
            <a:noFill/>
          </a:ln>
        </p:spPr>
      </p:pic>
    </p:spTree>
    <p:extLst>
      <p:ext uri="{BB962C8B-B14F-4D97-AF65-F5344CB8AC3E}">
        <p14:creationId xmlns:p14="http://schemas.microsoft.com/office/powerpoint/2010/main" val="2494332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مستطيل مستدير الزوايا 2"/>
          <p:cNvSpPr/>
          <p:nvPr/>
        </p:nvSpPr>
        <p:spPr>
          <a:xfrm>
            <a:off x="4876800" y="1066800"/>
            <a:ext cx="3657600" cy="1142999"/>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lvl="0" indent="-342900" algn="r" rtl="1">
              <a:buFont typeface="Arial" pitchFamily="34" charset="0"/>
              <a:buChar char="•"/>
            </a:pPr>
            <a:r>
              <a:rPr lang="ar-SA" sz="2000" dirty="0">
                <a:solidFill>
                  <a:schemeClr val="tx1"/>
                </a:solidFill>
              </a:rPr>
              <a:t>الأشواك ، كما في الجهنمية </a:t>
            </a:r>
            <a:r>
              <a:rPr lang="en-US" sz="2000" dirty="0">
                <a:solidFill>
                  <a:schemeClr val="tx1"/>
                </a:solidFill>
              </a:rPr>
              <a:t>(</a:t>
            </a:r>
            <a:r>
              <a:rPr lang="en-US" sz="2000" i="1" dirty="0">
                <a:solidFill>
                  <a:schemeClr val="tx1"/>
                </a:solidFill>
              </a:rPr>
              <a:t>Bougainvillea spp</a:t>
            </a:r>
            <a:r>
              <a:rPr lang="en-US" sz="2000" dirty="0">
                <a:solidFill>
                  <a:schemeClr val="tx1"/>
                </a:solidFill>
              </a:rPr>
              <a:t>)</a:t>
            </a:r>
            <a:r>
              <a:rPr lang="ar-SA" sz="2000" dirty="0">
                <a:solidFill>
                  <a:schemeClr val="tx1"/>
                </a:solidFill>
              </a:rPr>
              <a:t>.</a:t>
            </a:r>
            <a:endParaRPr lang="en-US" sz="2000" dirty="0">
              <a:solidFill>
                <a:schemeClr val="tx1"/>
              </a:solidFill>
            </a:endParaRPr>
          </a:p>
        </p:txBody>
      </p:sp>
      <p:sp>
        <p:nvSpPr>
          <p:cNvPr id="5" name="مستطيل مستدير الزوايا 4"/>
          <p:cNvSpPr/>
          <p:nvPr/>
        </p:nvSpPr>
        <p:spPr>
          <a:xfrm>
            <a:off x="381000" y="1066800"/>
            <a:ext cx="4076700" cy="1142999"/>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lvl="0" indent="-342900" algn="r" rtl="1">
              <a:buFont typeface="Arial" pitchFamily="34" charset="0"/>
              <a:buChar char="•"/>
            </a:pPr>
            <a:r>
              <a:rPr lang="ar-SA" sz="2000" dirty="0">
                <a:solidFill>
                  <a:schemeClr val="tx1"/>
                </a:solidFill>
              </a:rPr>
              <a:t>الجذور العرضية ، كما في نبات حبل المساكين </a:t>
            </a:r>
            <a:r>
              <a:rPr lang="en-US" sz="2000" dirty="0">
                <a:solidFill>
                  <a:schemeClr val="tx1"/>
                </a:solidFill>
              </a:rPr>
              <a:t>(</a:t>
            </a:r>
            <a:r>
              <a:rPr lang="en-US" sz="2000" i="1" dirty="0">
                <a:solidFill>
                  <a:schemeClr val="tx1"/>
                </a:solidFill>
              </a:rPr>
              <a:t>Hedra spp</a:t>
            </a:r>
            <a:r>
              <a:rPr lang="en-US" sz="2000" dirty="0">
                <a:solidFill>
                  <a:schemeClr val="tx1"/>
                </a:solidFill>
              </a:rPr>
              <a:t>)</a:t>
            </a:r>
            <a:r>
              <a:rPr lang="ar-SA" sz="2000" dirty="0">
                <a:solidFill>
                  <a:schemeClr val="tx1"/>
                </a:solidFill>
              </a:rPr>
              <a:t>.</a:t>
            </a:r>
            <a:endParaRPr lang="en-US" sz="2000" dirty="0">
              <a:solidFill>
                <a:schemeClr val="tx1"/>
              </a:solidFill>
            </a:endParaRPr>
          </a:p>
        </p:txBody>
      </p:sp>
      <p:pic>
        <p:nvPicPr>
          <p:cNvPr id="11" name="il_fi" descr="http://sewar.panet.co.il/images/2011/02/08/hyddecbar2.jpg"/>
          <p:cNvPicPr/>
          <p:nvPr/>
        </p:nvPicPr>
        <p:blipFill>
          <a:blip r:embed="rId3">
            <a:extLst>
              <a:ext uri="{28A0092B-C50C-407E-A947-70E740481C1C}">
                <a14:useLocalDpi xmlns:a14="http://schemas.microsoft.com/office/drawing/2010/main" val="0"/>
              </a:ext>
            </a:extLst>
          </a:blip>
          <a:srcRect/>
          <a:stretch>
            <a:fillRect/>
          </a:stretch>
        </p:blipFill>
        <p:spPr bwMode="auto">
          <a:xfrm>
            <a:off x="1047750" y="2495829"/>
            <a:ext cx="2914650" cy="3485871"/>
          </a:xfrm>
          <a:prstGeom prst="rect">
            <a:avLst/>
          </a:prstGeom>
          <a:noFill/>
          <a:ln>
            <a:noFill/>
          </a:ln>
        </p:spPr>
      </p:pic>
      <p:pic>
        <p:nvPicPr>
          <p:cNvPr id="12" name="il_fi" descr="http://elearn.shams.edu.eg/edu/elec-c/plant-morph/%D8%B3%D9%81%D8%AB7.jpg"/>
          <p:cNvPicPr/>
          <p:nvPr/>
        </p:nvPicPr>
        <p:blipFill>
          <a:blip r:embed="rId4">
            <a:extLst>
              <a:ext uri="{28A0092B-C50C-407E-A947-70E740481C1C}">
                <a14:useLocalDpi xmlns:a14="http://schemas.microsoft.com/office/drawing/2010/main" val="0"/>
              </a:ext>
            </a:extLst>
          </a:blip>
          <a:srcRect/>
          <a:stretch>
            <a:fillRect/>
          </a:stretch>
        </p:blipFill>
        <p:spPr bwMode="auto">
          <a:xfrm>
            <a:off x="5450541" y="2410243"/>
            <a:ext cx="2994212" cy="1390372"/>
          </a:xfrm>
          <a:prstGeom prst="rect">
            <a:avLst/>
          </a:prstGeom>
          <a:noFill/>
          <a:ln>
            <a:noFill/>
          </a:ln>
        </p:spPr>
      </p:pic>
      <p:pic>
        <p:nvPicPr>
          <p:cNvPr id="13" name="il_fi" descr="http://www.ghyoom.com/up/img/19/pic07e15bde1b674.jpg"/>
          <p:cNvPicPr/>
          <p:nvPr/>
        </p:nvPicPr>
        <p:blipFill>
          <a:blip r:embed="rId5">
            <a:extLst>
              <a:ext uri="{28A0092B-C50C-407E-A947-70E740481C1C}">
                <a14:useLocalDpi xmlns:a14="http://schemas.microsoft.com/office/drawing/2010/main" val="0"/>
              </a:ext>
            </a:extLst>
          </a:blip>
          <a:srcRect/>
          <a:stretch>
            <a:fillRect/>
          </a:stretch>
        </p:blipFill>
        <p:spPr bwMode="auto">
          <a:xfrm>
            <a:off x="5271247" y="4029214"/>
            <a:ext cx="3352800" cy="2523986"/>
          </a:xfrm>
          <a:prstGeom prst="rect">
            <a:avLst/>
          </a:prstGeom>
          <a:noFill/>
          <a:ln>
            <a:noFill/>
          </a:ln>
        </p:spPr>
      </p:pic>
    </p:spTree>
    <p:extLst>
      <p:ext uri="{BB962C8B-B14F-4D97-AF65-F5344CB8AC3E}">
        <p14:creationId xmlns:p14="http://schemas.microsoft.com/office/powerpoint/2010/main" val="3838247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2112710"/>
            <a:ext cx="8153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dirty="0"/>
              <a:t>وإن كانت العلاقة بين النباتات المتسلقة والنباتات الدعامية ليست إلا علاقة ميكانيكية فغالبا لا تحلق المتسلقات الضرر بما حولها من نباتات إلا إذا كانت كثيفة النمو تحجب الضوء وتمثلا حملاً تنحني به الأفرع أو تنكسر . </a:t>
            </a:r>
            <a:endParaRPr lang="en-US" sz="2400" dirty="0"/>
          </a:p>
          <a:p>
            <a:pPr marL="342900" lvl="0" indent="-342900" algn="r" rtl="1">
              <a:buFont typeface="Arial" pitchFamily="34" charset="0"/>
              <a:buChar char="•"/>
            </a:pPr>
            <a:endParaRPr lang="en-US" sz="2400" dirty="0"/>
          </a:p>
          <a:p>
            <a:pP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27853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352800" y="1268821"/>
            <a:ext cx="52578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smtClean="0">
                <a:solidFill>
                  <a:srgbClr val="C00000"/>
                </a:solidFill>
              </a:rPr>
              <a:t>3- </a:t>
            </a:r>
            <a:r>
              <a:rPr lang="ar-SA" sz="2400" b="1" dirty="0">
                <a:solidFill>
                  <a:srgbClr val="C00000"/>
                </a:solidFill>
              </a:rPr>
              <a:t>الالتصاق بالحيوانات :</a:t>
            </a:r>
            <a:endParaRPr lang="en-US" sz="2400" dirty="0">
              <a:solidFill>
                <a:srgbClr val="C00000"/>
              </a:solidFill>
            </a:endParaRPr>
          </a:p>
          <a:p>
            <a:pPr algn="r" rtl="1"/>
            <a:r>
              <a:rPr lang="ar-SA" sz="2400" dirty="0"/>
              <a:t>ومن الأمثلة على ذلك الحيوانات البحرية مثل الأصداف السمكية (</a:t>
            </a:r>
            <a:r>
              <a:rPr lang="en-US" sz="2400" dirty="0"/>
              <a:t>Shellfish</a:t>
            </a:r>
            <a:r>
              <a:rPr lang="ar-SA" sz="2400" dirty="0"/>
              <a:t>) والاسفنجيات (</a:t>
            </a:r>
            <a:r>
              <a:rPr lang="en-US" sz="2400" dirty="0"/>
              <a:t>Sponges</a:t>
            </a:r>
            <a:r>
              <a:rPr lang="ar-SA" sz="2400" dirty="0"/>
              <a:t>) التي عادة ما تحمل كثير من الحيوانات الصغيرة موفرة ليها الحماية والغذاء من دون أن تستفيد أو تتضرر . غير انه في بعض الأحيان قد تحدث فائدة للحيوان البحري ،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 name="il_fi" descr="http://3.bp.blogspot.com/-RRoJIjzSQoU/Tbch6Cmjv-I/AAAAAAAABtQ/yglzNYKA5Lc/s1600/Sea+Shells+5.jpg"/>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2073"/>
            <a:ext cx="2819400" cy="2365527"/>
          </a:xfrm>
          <a:prstGeom prst="rect">
            <a:avLst/>
          </a:prstGeom>
          <a:noFill/>
          <a:ln>
            <a:noFill/>
          </a:ln>
        </p:spPr>
      </p:pic>
      <p:pic>
        <p:nvPicPr>
          <p:cNvPr id="6" name="il_fi" descr="http://t2.gstatic.com/images?q=tbn:ANd9GcTfRTXW__Zx8u8n65JPBYeAZ9hhpbYQOUFrNLt3TfkurPdduadyvMMyB0L1"/>
          <p:cNvPicPr/>
          <p:nvPr/>
        </p:nvPicPr>
        <p:blipFill>
          <a:blip r:embed="rId4">
            <a:extLst>
              <a:ext uri="{28A0092B-C50C-407E-A947-70E740481C1C}">
                <a14:useLocalDpi xmlns:a14="http://schemas.microsoft.com/office/drawing/2010/main" val="0"/>
              </a:ext>
            </a:extLst>
          </a:blip>
          <a:srcRect/>
          <a:stretch>
            <a:fillRect/>
          </a:stretch>
        </p:blipFill>
        <p:spPr bwMode="auto">
          <a:xfrm>
            <a:off x="632291" y="4088749"/>
            <a:ext cx="2720509" cy="2576512"/>
          </a:xfrm>
          <a:prstGeom prst="rect">
            <a:avLst/>
          </a:prstGeom>
          <a:noFill/>
          <a:ln>
            <a:noFill/>
          </a:ln>
        </p:spPr>
      </p:pic>
      <p:pic>
        <p:nvPicPr>
          <p:cNvPr id="7" name="il_fi" descr="http://up2.up-images.com/up/uploads2/images/hosting-562dc479cd.jpg"/>
          <p:cNvPicPr/>
          <p:nvPr/>
        </p:nvPicPr>
        <p:blipFill>
          <a:blip r:embed="rId5">
            <a:extLst>
              <a:ext uri="{28A0092B-C50C-407E-A947-70E740481C1C}">
                <a14:useLocalDpi xmlns:a14="http://schemas.microsoft.com/office/drawing/2010/main" val="0"/>
              </a:ext>
            </a:extLst>
          </a:blip>
          <a:srcRect/>
          <a:stretch>
            <a:fillRect/>
          </a:stretch>
        </p:blipFill>
        <p:spPr bwMode="auto">
          <a:xfrm>
            <a:off x="4114800" y="4223356"/>
            <a:ext cx="2743200" cy="2475102"/>
          </a:xfrm>
          <a:prstGeom prst="rect">
            <a:avLst/>
          </a:prstGeom>
          <a:noFill/>
          <a:ln>
            <a:noFill/>
          </a:ln>
        </p:spPr>
      </p:pic>
      <p:pic>
        <p:nvPicPr>
          <p:cNvPr id="8" name="il_fi" descr="http://3.bp.blogspot.com/-RRoJIjzSQoU/Tbch6Cmjv-I/AAAAAAAABtQ/yglzNYKA5Lc/s1600/Sea+Shells+5.jpg"/>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4473"/>
            <a:ext cx="2819400" cy="2365527"/>
          </a:xfrm>
          <a:prstGeom prst="rect">
            <a:avLst/>
          </a:prstGeom>
          <a:noFill/>
          <a:ln>
            <a:noFill/>
          </a:ln>
        </p:spPr>
      </p:pic>
    </p:spTree>
    <p:extLst>
      <p:ext uri="{BB962C8B-B14F-4D97-AF65-F5344CB8AC3E}">
        <p14:creationId xmlns:p14="http://schemas.microsoft.com/office/powerpoint/2010/main" val="15108658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352800" y="1374044"/>
            <a:ext cx="49911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solidFill>
                  <a:srgbClr val="C00000"/>
                </a:solidFill>
              </a:rPr>
              <a:t>فعلى سبيل المثال </a:t>
            </a:r>
            <a:r>
              <a:rPr lang="ar-SA" sz="2400" dirty="0"/>
              <a:t>تعيش بعض الحيوانات الجوفمعوية على ظهر أنواع السطران البحري (</a:t>
            </a:r>
            <a:r>
              <a:rPr lang="en-US" sz="2400" dirty="0"/>
              <a:t>Crabs</a:t>
            </a:r>
            <a:r>
              <a:rPr lang="ar-SA" sz="2400" dirty="0"/>
              <a:t>) ،  حيث يوفر السرطان البحري لهذه الحيوانات الجوفمعوية النقل من مكان لآخر والغذاء عن طريق الفضلات التي يخلفها السرطان أثناء تناول غذائه. وتتمثل الفائدة التي يحصل عليها السرطان البحري في الحماية التي توفرها له الحيوانات الجوفمعوية عن طريق الخداع والتمويه إضافة إلى السم الذي تحتويه.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 name="il_fi" descr="http://thawra.alwehda.gov.sy/images%5CNEWS6%5CM01%5CD15%5C12-1.jpg"/>
          <p:cNvPicPr/>
          <p:nvPr/>
        </p:nvPicPr>
        <p:blipFill>
          <a:blip r:embed="rId3">
            <a:extLst>
              <a:ext uri="{28A0092B-C50C-407E-A947-70E740481C1C}">
                <a14:useLocalDpi xmlns:a14="http://schemas.microsoft.com/office/drawing/2010/main" val="0"/>
              </a:ext>
            </a:extLst>
          </a:blip>
          <a:srcRect/>
          <a:stretch>
            <a:fillRect/>
          </a:stretch>
        </p:blipFill>
        <p:spPr bwMode="auto">
          <a:xfrm>
            <a:off x="457201" y="1600200"/>
            <a:ext cx="3048000" cy="3733800"/>
          </a:xfrm>
          <a:prstGeom prst="rect">
            <a:avLst/>
          </a:prstGeom>
          <a:noFill/>
          <a:ln>
            <a:noFill/>
          </a:ln>
        </p:spPr>
      </p:pic>
    </p:spTree>
    <p:extLst>
      <p:ext uri="{BB962C8B-B14F-4D97-AF65-F5344CB8AC3E}">
        <p14:creationId xmlns:p14="http://schemas.microsoft.com/office/powerpoint/2010/main" val="601041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374045"/>
            <a:ext cx="79629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solidFill>
                  <a:srgbClr val="C00000"/>
                </a:solidFill>
              </a:rPr>
              <a:t>4- الاليلوباثي (</a:t>
            </a:r>
            <a:r>
              <a:rPr lang="en-US" sz="2400" b="1" dirty="0">
                <a:solidFill>
                  <a:srgbClr val="C00000"/>
                </a:solidFill>
              </a:rPr>
              <a:t>(Allelopathy</a:t>
            </a:r>
            <a:r>
              <a:rPr lang="ar-SA" sz="2400" b="1" dirty="0" smtClean="0">
                <a:solidFill>
                  <a:srgbClr val="C00000"/>
                </a:solidFill>
              </a:rPr>
              <a:t> :</a:t>
            </a:r>
            <a:r>
              <a:rPr lang="ar-SA" sz="2400" dirty="0" smtClean="0"/>
              <a:t>من </a:t>
            </a:r>
            <a:r>
              <a:rPr lang="ar-SA" sz="2400" dirty="0"/>
              <a:t>العلاقات الإيكولوجية الاخرى التي تنشا بين الكائنات الحية </a:t>
            </a:r>
            <a:r>
              <a:rPr lang="ar-SA" sz="2400" dirty="0" smtClean="0"/>
              <a:t>وعرفها </a:t>
            </a:r>
            <a:r>
              <a:rPr lang="ar-SA" sz="2400" dirty="0"/>
              <a:t>العالم مولش بانها </a:t>
            </a:r>
            <a:r>
              <a:rPr lang="ar-SA" sz="2400" dirty="0" smtClean="0"/>
              <a:t>:التأثيرات </a:t>
            </a:r>
            <a:r>
              <a:rPr lang="ar-SA" sz="2400" dirty="0"/>
              <a:t>الضارة والنافعة المتبادلة بين النباتات بما فيها الكائنات الدقيقة والناتجة عن افرازالنباتات لمواد كيميائية .</a:t>
            </a:r>
            <a:endParaRPr lang="en-US" sz="2400" dirty="0"/>
          </a:p>
          <a:p>
            <a:pPr algn="r" rtl="1"/>
            <a:r>
              <a:rPr lang="ar-SA" sz="2400" b="1" dirty="0" smtClean="0">
                <a:solidFill>
                  <a:srgbClr val="C00000"/>
                </a:solidFill>
              </a:rPr>
              <a:t>مثال </a:t>
            </a:r>
            <a:r>
              <a:rPr lang="ar-SA" sz="2400" dirty="0" smtClean="0"/>
              <a:t>قدرة فطر البنسليوم </a:t>
            </a:r>
            <a:r>
              <a:rPr lang="en-US" sz="2400" dirty="0" err="1" smtClean="0"/>
              <a:t>Penicillum</a:t>
            </a:r>
            <a:r>
              <a:rPr lang="en-US" sz="2400" dirty="0" smtClean="0"/>
              <a:t> </a:t>
            </a:r>
            <a:r>
              <a:rPr lang="ar-SA" sz="2400" dirty="0" smtClean="0"/>
              <a:t>على قتل انواع كثيره من البكتيريا عند وجودها بالقرب منه وذلك لمقدرة فطر </a:t>
            </a:r>
            <a:r>
              <a:rPr lang="ar-SA" sz="2400" dirty="0" err="1" smtClean="0"/>
              <a:t>البنسيليوم</a:t>
            </a:r>
            <a:r>
              <a:rPr lang="ar-SA" sz="2400" dirty="0" smtClean="0"/>
              <a:t> على انتاج المضاد الحيوي المعروف باسم البنسلين .ومن النباتات نبات </a:t>
            </a:r>
            <a:r>
              <a:rPr lang="ar-SA" sz="2400" dirty="0" err="1" smtClean="0"/>
              <a:t>السالفيا</a:t>
            </a:r>
            <a:r>
              <a:rPr lang="ar-SA" sz="2400" dirty="0" smtClean="0"/>
              <a:t> ( </a:t>
            </a:r>
            <a:r>
              <a:rPr lang="en-US" sz="2400" i="1" dirty="0" smtClean="0"/>
              <a:t>Salvia </a:t>
            </a:r>
            <a:r>
              <a:rPr lang="en-US" sz="2400" i="1" dirty="0" err="1" smtClean="0"/>
              <a:t>spp</a:t>
            </a:r>
            <a:r>
              <a:rPr lang="en-US" sz="2400" dirty="0" smtClean="0"/>
              <a:t> </a:t>
            </a:r>
            <a:r>
              <a:rPr lang="ar-SA" sz="2400" dirty="0" smtClean="0"/>
              <a:t>)الذي يحول دون نمو الاعشاب الحولية حولها لمسافة قد تصل الى 30م نتيجة لإفرازها مواد </a:t>
            </a:r>
            <a:r>
              <a:rPr lang="ar-SA" sz="2400" dirty="0" err="1" smtClean="0"/>
              <a:t>تربينية</a:t>
            </a:r>
            <a:r>
              <a:rPr lang="ar-SA" sz="2400" dirty="0" smtClean="0"/>
              <a:t> طياره . </a:t>
            </a:r>
            <a:endParaRPr lang="en-US" sz="2400" dirty="0" smtClean="0"/>
          </a:p>
          <a:p>
            <a:pP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40518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374043"/>
            <a:ext cx="79629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dirty="0"/>
              <a:t>فهنالك عدة وسائل تمكن أفراد الفريسة من تجنب الوقوع في قبضة الكائن المفترس ، ولعل من أهم هذه الوسائل ما يلي : </a:t>
            </a:r>
            <a:endParaRPr lang="en-US" sz="2400" dirty="0"/>
          </a:p>
          <a:p>
            <a:pPr lvl="0" algn="r" rtl="1"/>
            <a:r>
              <a:rPr lang="ar-SA" sz="2400" dirty="0"/>
              <a:t>الهروب والاختباء وذلك عندما تحس الفريسة باقتراب الكائن المفترس . </a:t>
            </a:r>
            <a:endParaRPr lang="en-US" sz="2400" dirty="0"/>
          </a:p>
          <a:p>
            <a:pPr lvl="0" algn="r" rtl="1"/>
            <a:r>
              <a:rPr lang="ar-SA" sz="2400" dirty="0"/>
              <a:t>الحماية بتراكيب خاصة على الجسم ، فعلى سبيل المثال يتكور القنفذ ويحتمي بشوكه .</a:t>
            </a:r>
            <a:endParaRPr lang="en-US" sz="2400" dirty="0"/>
          </a:p>
          <a:p>
            <a:pPr lvl="0" algn="r" rtl="1"/>
            <a:r>
              <a:rPr lang="ar-SA" sz="2400" dirty="0"/>
              <a:t>الروائح المنفرة والإفرازات السامة التي تصدر من بعض الحيوانات الثديبة .</a:t>
            </a:r>
            <a:endParaRPr lang="en-US" sz="2400" dirty="0"/>
          </a:p>
          <a:p>
            <a:pPr lvl="0" algn="r" rtl="1"/>
            <a:r>
              <a:rPr lang="ar-SA" sz="2400" dirty="0"/>
              <a:t>التشابه مع الخلفية : تمتاز بعض الحيوانات بألوان تشبه إلى حد كبير الخلفية التي تركز عليها وبالتالي يصعب رؤيتها ويكون </a:t>
            </a:r>
            <a:endParaRPr lang="en-US" sz="2400" dirty="0"/>
          </a:p>
          <a:p>
            <a:pPr rtl="1"/>
            <a:r>
              <a:rPr lang="ar-SA" sz="2400" dirty="0"/>
              <a:t>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5887974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1154</TotalTime>
  <Words>1082</Words>
  <Application>Microsoft Office PowerPoint</Application>
  <PresentationFormat>عرض على الشاشة (3:4)‏</PresentationFormat>
  <Paragraphs>62</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مشربية</vt:lpstr>
      <vt:lpstr>مقرر أساسيات علم البيئة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أساسيات علم البيئة</dc:title>
  <dc:creator>USER</dc:creator>
  <cp:lastModifiedBy>Acer</cp:lastModifiedBy>
  <cp:revision>298</cp:revision>
  <dcterms:created xsi:type="dcterms:W3CDTF">2012-01-22T15:47:52Z</dcterms:created>
  <dcterms:modified xsi:type="dcterms:W3CDTF">2013-02-28T18:09:47Z</dcterms:modified>
</cp:coreProperties>
</file>