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59826-49C1-4C7F-AC92-37480E3A38BB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5CEAE-880D-4C8D-9F44-F1FFEC6426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AFC741B-12D2-4D2A-BB9F-B414A0C96F6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47800" y="1295400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ar-SA" sz="7200" dirty="0" smtClean="0">
                <a:solidFill>
                  <a:schemeClr val="tx1"/>
                </a:solidFill>
                <a:cs typeface="DecoType Naskh Variants" pitchFamily="2" charset="-78"/>
              </a:rPr>
              <a:t>التكافل الاجتماعي</a:t>
            </a:r>
            <a:endParaRPr lang="en-US" sz="7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276600"/>
            <a:ext cx="6949440" cy="2438400"/>
          </a:xfrm>
        </p:spPr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د/ جهاد </a:t>
            </a:r>
            <a:r>
              <a:rPr lang="ar-SA" sz="4400" b="1" dirty="0" smtClean="0">
                <a:solidFill>
                  <a:schemeClr val="accent1"/>
                </a:solidFill>
              </a:rPr>
              <a:t>البشــــــــــــــير</a:t>
            </a:r>
            <a:endParaRPr lang="en-US" sz="4400" b="1" dirty="0" smtClean="0">
              <a:solidFill>
                <a:schemeClr val="accent1"/>
              </a:solidFill>
            </a:endParaRPr>
          </a:p>
          <a:p>
            <a:pPr algn="ctr"/>
            <a:r>
              <a:rPr lang="ar-SA" sz="4400" dirty="0" smtClean="0">
                <a:solidFill>
                  <a:schemeClr val="accent1"/>
                </a:solidFill>
              </a:rPr>
              <a:t>المحاضرة الثامنة   </a:t>
            </a:r>
          </a:p>
          <a:p>
            <a:pPr algn="ctr"/>
            <a:r>
              <a:rPr lang="ar-SA" sz="4400" dirty="0" smtClean="0">
                <a:solidFill>
                  <a:schemeClr val="accent1"/>
                </a:solidFill>
              </a:rPr>
              <a:t>الجزء الأول    </a:t>
            </a:r>
            <a:endParaRPr lang="en-US" sz="4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8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6248400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endParaRPr lang="en-US" b="1" dirty="0" smtClean="0"/>
          </a:p>
          <a:p>
            <a:pPr marL="0" indent="0" algn="just" rtl="1">
              <a:buNone/>
            </a:pPr>
            <a:endParaRPr lang="en-US" b="1" dirty="0" smtClean="0"/>
          </a:p>
          <a:p>
            <a:pPr marL="0" indent="0" algn="just" rtl="1">
              <a:buNone/>
            </a:pPr>
            <a:r>
              <a:rPr lang="ar-SA" b="1" u="sng" dirty="0" smtClean="0"/>
              <a:t>لغةً</a:t>
            </a:r>
            <a:r>
              <a:rPr lang="ar-SA" dirty="0" smtClean="0"/>
              <a:t>:  كَفَّل , كفل 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dirty="0" smtClean="0"/>
              <a:t> </a:t>
            </a:r>
            <a:r>
              <a:rPr lang="ar-SA" dirty="0" smtClean="0">
                <a:solidFill>
                  <a:schemeClr val="accent2"/>
                </a:solidFill>
              </a:rPr>
              <a:t>الكافل : هو العائل </a:t>
            </a:r>
          </a:p>
          <a:p>
            <a:pPr marL="0" indent="0" algn="just" rtl="1">
              <a:buNone/>
            </a:pPr>
            <a:r>
              <a:rPr lang="ar-SA" dirty="0" smtClean="0">
                <a:solidFill>
                  <a:schemeClr val="accent2"/>
                </a:solidFill>
              </a:rPr>
              <a:t> الكفيل : هو الضامن</a:t>
            </a:r>
            <a:r>
              <a:rPr lang="ar-SA" dirty="0" smtClean="0"/>
              <a:t>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/>
              <a:t>اصطلاحاً</a:t>
            </a:r>
            <a:r>
              <a:rPr lang="ar-SA" u="sng" dirty="0" smtClean="0"/>
              <a:t>:</a:t>
            </a:r>
            <a:r>
              <a:rPr lang="ar-SA" dirty="0" smtClean="0"/>
              <a:t> كفالة متناولة بين أكثر من طرف.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chemeClr val="accent1"/>
                </a:solidFill>
              </a:rPr>
              <a:t>المعنى العام</a:t>
            </a:r>
            <a:r>
              <a:rPr lang="ar-SA" dirty="0" smtClean="0"/>
              <a:t>: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هو تعاون متبادل داخل المجتمع المسلم يغطي كل جوانب الحياة الاجتماعية.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حلقات من التعاون داخل المجتمع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صوره</a:t>
            </a:r>
            <a:r>
              <a:rPr lang="ar-SA" dirty="0" smtClean="0"/>
              <a:t>: يعزي المصاب – ينصر المظلوم – يرحم الضعيف .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705600" y="533400"/>
            <a:ext cx="22098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800" b="1" u="sng" dirty="0" smtClean="0">
                <a:solidFill>
                  <a:schemeClr val="tx1"/>
                </a:solidFill>
              </a:rPr>
              <a:t>تعريف التكافل</a:t>
            </a:r>
            <a:r>
              <a:rPr lang="ar-SA" sz="2800" dirty="0" smtClean="0">
                <a:solidFill>
                  <a:schemeClr val="tx1"/>
                </a:solidFill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/>
          <a:lstStyle/>
          <a:p>
            <a:pPr marL="596646" indent="-514350" algn="just" rtl="1">
              <a:buNone/>
            </a:pPr>
            <a:endParaRPr lang="en-US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التكافل الاجتماعي.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التضامن بين جميع أفراد المجتمع والحكومة والأفراد.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مساندة للمجتمع والجماعات والأفراد.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محافظة على مصلحة الفرد والجماعة.</a:t>
            </a:r>
            <a:endParaRPr lang="en-US" dirty="0" smtClean="0"/>
          </a:p>
          <a:p>
            <a:pPr algn="just" rtl="1"/>
            <a:endParaRPr lang="ar-SA" b="1" u="sng" dirty="0" smtClean="0">
              <a:solidFill>
                <a:schemeClr val="bg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هو التعاون المتبادل داخل المجتمع المسلم.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تفاعل مستمر يضمن مسئولية متبادلة.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رعاية للرخاء العام وتنميته.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0" y="3657600"/>
            <a:ext cx="5029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buNone/>
            </a:pPr>
            <a:r>
              <a:rPr lang="ar-SA" sz="2400" b="1" u="sng" dirty="0" smtClean="0">
                <a:solidFill>
                  <a:schemeClr val="tx1"/>
                </a:solidFill>
              </a:rPr>
              <a:t>مضمون التكافل الاجتماعي في النظام الاقتصادي</a:t>
            </a:r>
            <a:r>
              <a:rPr lang="ar-SA" sz="2400" dirty="0" smtClean="0">
                <a:solidFill>
                  <a:schemeClr val="tx1"/>
                </a:solidFill>
              </a:rPr>
              <a:t>: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038600" y="304800"/>
            <a:ext cx="48006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96646" indent="-514350" algn="just" rtl="1">
              <a:buNone/>
            </a:pPr>
            <a:r>
              <a:rPr lang="ar-SA" sz="2400" b="1" u="sng" dirty="0" smtClean="0">
                <a:solidFill>
                  <a:schemeClr val="tx1"/>
                </a:solidFill>
              </a:rPr>
              <a:t>من سمات النظام الاقتصادي الإسلامي</a:t>
            </a:r>
            <a:r>
              <a:rPr lang="ar-SA" sz="2400" b="1" dirty="0" smtClean="0">
                <a:solidFill>
                  <a:schemeClr val="tx1"/>
                </a:solidFill>
              </a:rPr>
              <a:t>: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685800"/>
            <a:ext cx="7943088" cy="5867400"/>
          </a:xfrm>
        </p:spPr>
        <p:txBody>
          <a:bodyPr>
            <a:normAutofit lnSpcReduction="1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أدلة التكافل</a:t>
            </a:r>
            <a:r>
              <a:rPr lang="ar-SA" b="1" dirty="0" smtClean="0">
                <a:solidFill>
                  <a:schemeClr val="accent6"/>
                </a:solidFill>
              </a:rPr>
              <a:t>: </a:t>
            </a:r>
          </a:p>
          <a:p>
            <a:pPr algn="just" rtl="1"/>
            <a:r>
              <a:rPr lang="ar-SA" b="1" u="sng" dirty="0" smtClean="0">
                <a:solidFill>
                  <a:schemeClr val="accent2"/>
                </a:solidFill>
              </a:rPr>
              <a:t>دليل التكافل</a:t>
            </a:r>
            <a:r>
              <a:rPr lang="ar-SA" b="1" dirty="0" smtClean="0">
                <a:solidFill>
                  <a:schemeClr val="accent2"/>
                </a:solidFill>
              </a:rPr>
              <a:t>: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من </a:t>
            </a:r>
            <a:r>
              <a:rPr lang="ar-SA" dirty="0" smtClean="0">
                <a:solidFill>
                  <a:srgbClr val="00B050"/>
                </a:solidFill>
              </a:rPr>
              <a:t>القرآن</a:t>
            </a:r>
            <a:r>
              <a:rPr lang="ar-SA" dirty="0" smtClean="0"/>
              <a:t>: </a:t>
            </a:r>
            <a:r>
              <a:rPr lang="ar-SA" dirty="0" smtClean="0">
                <a:cs typeface="Diwani Bent" pitchFamily="2" charset="-78"/>
              </a:rPr>
              <a:t>قال تعالى </a:t>
            </a:r>
            <a:r>
              <a:rPr lang="ar-SA" dirty="0" smtClean="0"/>
              <a:t>{وَتَعَاوَنُواْ عَلَى الْبرِّ وَالتَّقْوَى}.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من </a:t>
            </a:r>
            <a:r>
              <a:rPr lang="ar-SA" dirty="0" smtClean="0">
                <a:solidFill>
                  <a:srgbClr val="00B050"/>
                </a:solidFill>
              </a:rPr>
              <a:t>السنة</a:t>
            </a:r>
            <a:r>
              <a:rPr lang="ar-SA" dirty="0" smtClean="0"/>
              <a:t>: </a:t>
            </a:r>
            <a:r>
              <a:rPr lang="ar-SA" dirty="0" smtClean="0">
                <a:cs typeface="Diwani Bent" pitchFamily="2" charset="-78"/>
              </a:rPr>
              <a:t>قوله صلى الله عليه وسلم</a:t>
            </a:r>
            <a:r>
              <a:rPr lang="ar-SA" dirty="0" smtClean="0"/>
              <a:t>: (إن المؤمن للمؤمن كالبنيان يشد بعضه بعضاً).</a:t>
            </a:r>
          </a:p>
          <a:p>
            <a:pPr algn="just" rtl="1"/>
            <a:r>
              <a:rPr lang="ar-SA" b="1" u="sng" dirty="0" smtClean="0">
                <a:solidFill>
                  <a:schemeClr val="accent2"/>
                </a:solidFill>
              </a:rPr>
              <a:t>دليل أهميته </a:t>
            </a:r>
            <a:r>
              <a:rPr lang="ar-SA" u="sng" dirty="0" smtClean="0"/>
              <a:t>:</a:t>
            </a:r>
          </a:p>
          <a:p>
            <a:pPr algn="just" rtl="1"/>
            <a:r>
              <a:rPr lang="ar-SA" dirty="0" smtClean="0"/>
              <a:t> </a:t>
            </a:r>
            <a:r>
              <a:rPr lang="ar-SA" dirty="0" smtClean="0">
                <a:cs typeface="Diwani Bent" pitchFamily="2" charset="-78"/>
              </a:rPr>
              <a:t>قوله تعالى</a:t>
            </a:r>
            <a:r>
              <a:rPr lang="ar-SA" dirty="0" smtClean="0"/>
              <a:t>:  {إِنَّمَا الْمُؤْمِنُونَ إِخْوَةٌ}.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إيجابيات التكافل</a:t>
            </a:r>
            <a:r>
              <a:rPr lang="ar-SA" b="1" dirty="0" smtClean="0">
                <a:solidFill>
                  <a:schemeClr val="accent6"/>
                </a:solidFill>
              </a:rPr>
              <a:t>:</a:t>
            </a:r>
            <a:endParaRPr lang="en-US" b="1" dirty="0" smtClean="0">
              <a:solidFill>
                <a:schemeClr val="accent6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الشعور بالانتماء للمجتمع. 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الاطمئنان على المستقبل.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توزيع أفضل للدخل والثروة.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/>
            <a:r>
              <a:rPr lang="ar-S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ar-S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ar-S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مقارنة بين النظام الإسلامي والرأسمالي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371600" y="1981200"/>
          <a:ext cx="7499350" cy="3749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49675"/>
                <a:gridCol w="3749675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ar-SA" sz="3600" dirty="0" smtClean="0"/>
                        <a:t>الإسلامي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الرأسمالي</a:t>
                      </a:r>
                      <a:endParaRPr lang="en-US" sz="32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وجود شبكة واسعة لحلقات التواصل في النظام الإسلامي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عدم وجود التكافل الاجتماعي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وهو أصل من أصول الشريعة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عدم انسجام التكافل مع أصول النظام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SA" sz="2400" dirty="0" smtClean="0"/>
                        <a:t>المجتمع مسئول عن توفير</a:t>
                      </a:r>
                      <a:endParaRPr lang="en-US" sz="2400" dirty="0" smtClean="0"/>
                    </a:p>
                    <a:p>
                      <a:pPr algn="ctr" rtl="1">
                        <a:buNone/>
                      </a:pPr>
                      <a:r>
                        <a:rPr lang="ar-SA" sz="2400" dirty="0" smtClean="0"/>
                        <a:t>الزكاة والصدقات نفقة التطوع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الدولة مسئولة عن توفير الرعاية للفقراء والمرضى والمسنين 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   لا توجد تعديلات بل ضوابط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تعديلات تفرض تحت ضغط الواقع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685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4102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تعتمد هذه الوسائل :</a:t>
            </a:r>
          </a:p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على الدافع الإيماني والإلزامي</a:t>
            </a:r>
            <a:endParaRPr lang="en-US" sz="2800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(الزكاة – صدقات التطوع – الوقف – القرض الحسن – النفقات الواجبة للأولاد والزوجة والأقارب – الكفارات – ضمان الدولة لحد الكفاية – الأضحية – العارية).</a:t>
            </a:r>
            <a:endParaRPr lang="ar-SA" b="1" u="sng" dirty="0" smtClean="0">
              <a:solidFill>
                <a:srgbClr val="C00000"/>
              </a:solidFill>
            </a:endParaRPr>
          </a:p>
          <a:p>
            <a:pPr algn="just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أولاً: الزكاة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" rtl="1">
              <a:buNone/>
            </a:pPr>
            <a:r>
              <a:rPr lang="ar-SA" dirty="0" smtClean="0"/>
              <a:t>تشمل زكاة الأموال وزكاة الأبدان (زكاة الفطر).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زكاة الأموال</a:t>
            </a:r>
            <a:r>
              <a:rPr lang="ar-SA" u="sng" dirty="0" smtClean="0"/>
              <a:t>:</a:t>
            </a:r>
            <a:endParaRPr lang="en-US" u="sng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تعريفها</a:t>
            </a:r>
            <a:r>
              <a:rPr lang="ar-SA" dirty="0" smtClean="0"/>
              <a:t>: نصيب مقدر شرعاً في مال معين – يصرف لطائفة مخصوصة.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حكمها:</a:t>
            </a:r>
            <a:r>
              <a:rPr lang="ar-SA" dirty="0" smtClean="0"/>
              <a:t> واجبة. </a:t>
            </a:r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الدليل</a:t>
            </a:r>
            <a:r>
              <a:rPr lang="ar-SA" dirty="0" smtClean="0"/>
              <a:t>: </a:t>
            </a:r>
            <a:r>
              <a:rPr lang="ar-SA" dirty="0" smtClean="0">
                <a:cs typeface="Diwani Bent" pitchFamily="2" charset="-78"/>
              </a:rPr>
              <a:t>قوله تعالى</a:t>
            </a:r>
            <a:r>
              <a:rPr lang="ar-SA" dirty="0" smtClean="0"/>
              <a:t>: (وأقيموا الصلاة وءاتوا الزكاة).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895600" y="152400"/>
            <a:ext cx="3962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u="sng" dirty="0" smtClean="0">
                <a:solidFill>
                  <a:schemeClr val="tx1"/>
                </a:solidFill>
              </a:rPr>
              <a:t>وسائل التكافل الاجتماعي الاقتصادي: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>
            <a:normAutofit fontScale="85000" lnSpcReduction="2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مقارنة بين الزكاة والضرائب</a:t>
            </a:r>
            <a:r>
              <a:rPr lang="ar-SA" b="1" dirty="0" smtClean="0">
                <a:solidFill>
                  <a:schemeClr val="accent2"/>
                </a:solidFill>
              </a:rPr>
              <a:t>:</a:t>
            </a:r>
            <a:endParaRPr lang="en-US" b="1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b="1" u="sng" dirty="0" smtClean="0"/>
              <a:t>الزكاة:</a:t>
            </a:r>
            <a:r>
              <a:rPr lang="ar-SA" dirty="0" smtClean="0"/>
              <a:t> تؤدى بالدافع الإيماني.			</a:t>
            </a:r>
            <a:r>
              <a:rPr lang="en-US" dirty="0" smtClean="0"/>
              <a:t>	</a:t>
            </a:r>
            <a:endParaRPr lang="ar-SA" dirty="0" smtClean="0"/>
          </a:p>
          <a:p>
            <a:pPr algn="just" rtl="1">
              <a:buNone/>
            </a:pPr>
            <a:r>
              <a:rPr lang="ar-SA" b="1" u="sng" dirty="0" smtClean="0"/>
              <a:t>الضرائب:</a:t>
            </a:r>
            <a:r>
              <a:rPr lang="ar-SA" dirty="0" smtClean="0"/>
              <a:t> تؤدي بدافع النظام الرسمي.</a:t>
            </a:r>
            <a:endParaRPr lang="en-US" dirty="0" smtClean="0"/>
          </a:p>
          <a:p>
            <a:pPr algn="just" rtl="1">
              <a:buNone/>
            </a:pPr>
            <a:endParaRPr lang="ar-SA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endParaRPr lang="ar-SA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وسيلة من وسائل إعادة توزيع الدخل والثروة في المجتمع.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أحد الدوافع نحو الاستثمار.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  أداء الزكاة عبادة.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وسيلة من وسائل الأمن المشجع على توفير البيئة المناسبة للانتعاش الاقتصادي.</a:t>
            </a:r>
            <a:endParaRPr lang="en-US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   تحارب </a:t>
            </a:r>
            <a:r>
              <a:rPr lang="ar-SA" dirty="0" smtClean="0"/>
              <a:t>الفقر.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  تجميد الأموال وعدم إخراج الزكاة منها يؤدي إلى تآكلها.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 هي وسيلة لتحسين أوضاع الفئات الفقيرة في المجتمع.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876800" y="2057400"/>
            <a:ext cx="3886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800" b="1" u="sng" dirty="0" smtClean="0">
                <a:solidFill>
                  <a:schemeClr val="tx1"/>
                </a:solidFill>
              </a:rPr>
              <a:t>أهم الآثار الاقتصادية للزكاة:</a:t>
            </a:r>
            <a:endParaRPr lang="en-US" sz="2800" b="1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609600"/>
            <a:ext cx="7943088" cy="5638800"/>
          </a:xfrm>
        </p:spPr>
        <p:txBody>
          <a:bodyPr>
            <a:normAutofit fontScale="85000" lnSpcReduction="10000"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تساهم في توفير موارد تمول التكافل في المجتمع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  تخفف العبء عن ميزانية الدولة</a:t>
            </a:r>
            <a:endParaRPr lang="ar-SA" b="1" dirty="0" smtClean="0"/>
          </a:p>
          <a:p>
            <a:pPr algn="just" rtl="1">
              <a:buNone/>
            </a:pPr>
            <a:endParaRPr lang="ar-SA" b="1" u="sng" dirty="0" smtClean="0"/>
          </a:p>
          <a:p>
            <a:pPr algn="just" rtl="1">
              <a:buNone/>
            </a:pPr>
            <a:endParaRPr lang="ar-SA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endParaRPr lang="ar-SA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تجب في أربعة أصناف من المال:</a:t>
            </a:r>
            <a:endParaRPr lang="en-US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</a:t>
            </a:r>
            <a:r>
              <a:rPr lang="ar-SA" b="1" dirty="0" smtClean="0">
                <a:solidFill>
                  <a:schemeClr val="accent2"/>
                </a:solidFill>
              </a:rPr>
              <a:t>الأثمان</a:t>
            </a:r>
            <a:r>
              <a:rPr lang="ar-SA" dirty="0" smtClean="0"/>
              <a:t> (الذهب – الفضة – العملات الورقية المعاصرة).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</a:t>
            </a:r>
            <a:r>
              <a:rPr lang="ar-SA" b="1" dirty="0" smtClean="0">
                <a:solidFill>
                  <a:schemeClr val="accent2"/>
                </a:solidFill>
              </a:rPr>
              <a:t>السائمة من بهيمة الأنعام </a:t>
            </a:r>
            <a:r>
              <a:rPr lang="ar-SA" dirty="0" smtClean="0"/>
              <a:t>(البقر – الإبل – الغنم ).</a:t>
            </a:r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السائمة </a:t>
            </a:r>
            <a:r>
              <a:rPr lang="ar-SA" dirty="0" smtClean="0"/>
              <a:t>: هي التي ترعى في البراري معظم السنة .</a:t>
            </a:r>
          </a:p>
          <a:p>
            <a:pPr algn="just" rtl="1">
              <a:buNone/>
            </a:pPr>
            <a:r>
              <a:rPr lang="ar-SA" dirty="0" smtClean="0"/>
              <a:t>3- </a:t>
            </a:r>
            <a:r>
              <a:rPr lang="ar-SA" b="1" dirty="0" smtClean="0">
                <a:solidFill>
                  <a:schemeClr val="accent2"/>
                </a:solidFill>
              </a:rPr>
              <a:t>الخارج من الأرض </a:t>
            </a:r>
          </a:p>
          <a:p>
            <a:pPr algn="just" rtl="1">
              <a:buNone/>
            </a:pPr>
            <a:r>
              <a:rPr lang="ar-SA" dirty="0" smtClean="0"/>
              <a:t>الحبوب كالقمح – الثمار كالتمر – المعادن كالحديد.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4- </a:t>
            </a:r>
            <a:r>
              <a:rPr lang="ar-SA" b="1" dirty="0" smtClean="0">
                <a:solidFill>
                  <a:schemeClr val="accent2"/>
                </a:solidFill>
              </a:rPr>
              <a:t>عروض التجارة</a:t>
            </a:r>
            <a:r>
              <a:rPr lang="ar-SA" dirty="0" smtClean="0"/>
              <a:t>: وهي كل ما أعد للبيع والشراء بهدف الربح.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72000" y="2133600"/>
            <a:ext cx="43434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800" b="1" u="sng" dirty="0" smtClean="0">
                <a:solidFill>
                  <a:schemeClr val="tx1"/>
                </a:solidFill>
              </a:rPr>
              <a:t>الأموال التي تجب فيها الزكاة</a:t>
            </a:r>
            <a:r>
              <a:rPr lang="ar-SA" sz="2800" b="1" dirty="0" smtClean="0">
                <a:solidFill>
                  <a:schemeClr val="tx1"/>
                </a:solidFill>
              </a:rPr>
              <a:t>: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/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029200"/>
          </a:xfrm>
        </p:spPr>
        <p:txBody>
          <a:bodyPr>
            <a:normAutofit fontScale="85000" lnSpcReduction="10000"/>
          </a:bodyPr>
          <a:lstStyle/>
          <a:p>
            <a:pPr algn="just" rtl="1"/>
            <a:r>
              <a:rPr lang="ar-SA" b="1" u="sng" dirty="0" smtClean="0">
                <a:solidFill>
                  <a:schemeClr val="accent2"/>
                </a:solidFill>
              </a:rPr>
              <a:t>تجب الزكاة في الأموال بشروط خمسة :-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الحرية.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الإسلام ( لا تجب على غير المسلمين).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3- ملك النصاب:- </a:t>
            </a:r>
          </a:p>
          <a:p>
            <a:pPr algn="just" rtl="1">
              <a:buNone/>
            </a:pPr>
            <a:r>
              <a:rPr lang="ar-SA" dirty="0" smtClean="0"/>
              <a:t>  </a:t>
            </a:r>
            <a:r>
              <a:rPr lang="ar-SA" u="sng" dirty="0" smtClean="0">
                <a:solidFill>
                  <a:srgbClr val="00B050"/>
                </a:solidFill>
              </a:rPr>
              <a:t>تعريفه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:هو المقدار من المال الذي لا تجب الزكاة في اقل منه </a:t>
            </a:r>
          </a:p>
          <a:p>
            <a:pPr algn="just" rtl="1">
              <a:buNone/>
            </a:pPr>
            <a:r>
              <a:rPr lang="ar-SA" dirty="0" smtClean="0"/>
              <a:t>  </a:t>
            </a:r>
            <a:r>
              <a:rPr lang="ar-SA" u="sng" dirty="0" smtClean="0">
                <a:solidFill>
                  <a:srgbClr val="00B050"/>
                </a:solidFill>
              </a:rPr>
              <a:t>فائدة معرفة ملك النصاب </a:t>
            </a:r>
            <a:r>
              <a:rPr lang="ar-SA" dirty="0" smtClean="0"/>
              <a:t>:</a:t>
            </a:r>
          </a:p>
          <a:p>
            <a:pPr algn="just" rtl="1">
              <a:buNone/>
            </a:pPr>
            <a:r>
              <a:rPr lang="ar-SA" dirty="0" smtClean="0"/>
              <a:t>  للتعرف على وصل هذا المال للحد الذي تجب فيه الزكاة أو لا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 4- تمام الملك واستقراره </a:t>
            </a:r>
          </a:p>
          <a:p>
            <a:pPr algn="just" rtl="1">
              <a:buNone/>
            </a:pPr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ألا يتعلق المال بحق غيره – امكانيه التصرف بالمنافع</a:t>
            </a:r>
            <a:endParaRPr lang="en-US" dirty="0" smtClean="0">
              <a:solidFill>
                <a:srgbClr val="0070C0"/>
              </a:solidFill>
            </a:endParaRPr>
          </a:p>
          <a:p>
            <a:pPr algn="just" rtl="1">
              <a:buNone/>
            </a:pPr>
            <a:r>
              <a:rPr lang="ar-SA" dirty="0" smtClean="0"/>
              <a:t>5-  تمام الحول :- أن يمضي على ملكه للمال </a:t>
            </a:r>
            <a:r>
              <a:rPr lang="ar-SA" u="sng" dirty="0" smtClean="0">
                <a:solidFill>
                  <a:srgbClr val="0070C0"/>
                </a:solidFill>
              </a:rPr>
              <a:t>سنة هجرية كاملة.</a:t>
            </a:r>
            <a:endParaRPr lang="en-US" u="sng" dirty="0" smtClean="0">
              <a:solidFill>
                <a:srgbClr val="0070C0"/>
              </a:solidFill>
            </a:endParaRPr>
          </a:p>
          <a:p>
            <a:pPr algn="r" rtl="1"/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562600" y="304800"/>
            <a:ext cx="2667000" cy="685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u="sng" dirty="0" smtClean="0">
                <a:solidFill>
                  <a:schemeClr val="bg1"/>
                </a:solidFill>
              </a:rPr>
              <a:t>شروط وجوب الزكاة: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057400" y="1295400"/>
            <a:ext cx="6477000" cy="449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600" b="1" u="sng" dirty="0" smtClean="0">
                <a:solidFill>
                  <a:schemeClr val="bg1"/>
                </a:solidFill>
              </a:rPr>
              <a:t>الأصناف التي تستثنى من شرط الحول:</a:t>
            </a:r>
            <a:endParaRPr lang="en-US" sz="3600" b="1" u="sng" dirty="0" smtClean="0">
              <a:solidFill>
                <a:schemeClr val="bg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1-  ربح عروض التجارة (حول الأصل)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2- الخارج من الأرض (عند حصادها)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3- صغار بهيمة الأنعام (تعد مع الكبار)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4- رواتب الموظفين 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8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/>
          <a:lstStyle/>
          <a:p>
            <a:pPr algn="just" rtl="1">
              <a:buNone/>
            </a:pPr>
            <a:r>
              <a:rPr lang="ar-SA" dirty="0" smtClean="0"/>
              <a:t> </a:t>
            </a:r>
          </a:p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r>
              <a:rPr lang="ar-SA" sz="2800" u="sng" dirty="0" smtClean="0">
                <a:solidFill>
                  <a:srgbClr val="0070C0"/>
                </a:solidFill>
              </a:rPr>
              <a:t>1- تجب الزكاة في مال الصبي والمجنون </a:t>
            </a:r>
          </a:p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السبب:-</a:t>
            </a:r>
          </a:p>
          <a:p>
            <a:pPr algn="just" rtl="1">
              <a:buNone/>
            </a:pPr>
            <a:r>
              <a:rPr lang="ar-SA" sz="2800" dirty="0" smtClean="0"/>
              <a:t>لأنها حق واجب في المال ليس متعلق بالجسم كالصلاة</a:t>
            </a:r>
          </a:p>
          <a:p>
            <a:pPr algn="just" rtl="1">
              <a:buNone/>
            </a:pPr>
            <a:r>
              <a:rPr lang="ar-SA" sz="2800" dirty="0" smtClean="0">
                <a:solidFill>
                  <a:srgbClr val="0070C0"/>
                </a:solidFill>
              </a:rPr>
              <a:t>2- </a:t>
            </a:r>
            <a:r>
              <a:rPr lang="ar-SA" sz="2800" u="sng" dirty="0" smtClean="0">
                <a:solidFill>
                  <a:srgbClr val="0070C0"/>
                </a:solidFill>
              </a:rPr>
              <a:t>لا تجب الزكاة في</a:t>
            </a:r>
            <a:r>
              <a:rPr lang="ar-SA" sz="2800" dirty="0" smtClean="0">
                <a:solidFill>
                  <a:srgbClr val="0070C0"/>
                </a:solidFill>
              </a:rPr>
              <a:t>:-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أموال الدولة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أموال الجمعيات الخيرية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الأوقاف(المدارس -  المستشفيات)</a:t>
            </a:r>
          </a:p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السبب:-</a:t>
            </a:r>
          </a:p>
          <a:p>
            <a:pPr algn="just" rtl="1">
              <a:buNone/>
            </a:pPr>
            <a:r>
              <a:rPr lang="ar-SA" sz="2800" dirty="0" smtClean="0"/>
              <a:t>لأنها ليس ملكا للأفراد</a:t>
            </a:r>
          </a:p>
          <a:p>
            <a:pPr algn="just" rtl="1">
              <a:buNone/>
            </a:pPr>
            <a:endParaRPr lang="en-US" sz="28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267200" y="533400"/>
            <a:ext cx="4572000" cy="762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dirty="0" smtClean="0">
                <a:solidFill>
                  <a:schemeClr val="bg1"/>
                </a:solidFill>
              </a:rPr>
              <a:t>مسائل متفرقة في فقه الزكاة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0" y="304800"/>
            <a:ext cx="7498080" cy="5867400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الدين</a:t>
            </a:r>
            <a:r>
              <a:rPr lang="ar-SA" dirty="0" smtClean="0"/>
              <a:t>: لها حالتين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الأول : المدين الغني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5"/>
                </a:solidFill>
              </a:rPr>
              <a:t>شروط المدين الغني :-</a:t>
            </a:r>
          </a:p>
          <a:p>
            <a:pPr algn="r" rtl="1">
              <a:buNone/>
            </a:pPr>
            <a:r>
              <a:rPr lang="ar-SA" dirty="0" smtClean="0"/>
              <a:t>(الغنى – الوفاء – سهولة الحصول على الدين)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الحكم</a:t>
            </a:r>
            <a:r>
              <a:rPr lang="ar-SA" dirty="0" smtClean="0">
                <a:solidFill>
                  <a:srgbClr val="00B050"/>
                </a:solidFill>
              </a:rPr>
              <a:t> : تجب فيه الزكاة:-</a:t>
            </a:r>
          </a:p>
          <a:p>
            <a:pPr algn="r" rtl="1">
              <a:buNone/>
            </a:pPr>
            <a:r>
              <a:rPr lang="ar-SA" dirty="0" smtClean="0"/>
              <a:t>1- كل عام</a:t>
            </a:r>
          </a:p>
          <a:p>
            <a:pPr algn="r" rtl="1">
              <a:buNone/>
            </a:pPr>
            <a:r>
              <a:rPr lang="ar-SA" dirty="0" smtClean="0"/>
              <a:t>2- الانتظار حتى القبض ثم يزكي عن كل السنوات الماضية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الثانية:- المدين المعسر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5"/>
                </a:solidFill>
              </a:rPr>
              <a:t>شروط المدين المعسر</a:t>
            </a:r>
          </a:p>
          <a:p>
            <a:pPr algn="r" rtl="1">
              <a:buNone/>
            </a:pPr>
            <a:r>
              <a:rPr lang="ar-SA" dirty="0" smtClean="0"/>
              <a:t>(غير وفي – مماطل)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الحكم:</a:t>
            </a:r>
            <a:r>
              <a:rPr lang="ar-SA" dirty="0" smtClean="0">
                <a:solidFill>
                  <a:srgbClr val="00B050"/>
                </a:solidFill>
              </a:rPr>
              <a:t> لا زكاة  </a:t>
            </a:r>
          </a:p>
          <a:p>
            <a:pPr algn="r" rtl="1">
              <a:buNone/>
            </a:pPr>
            <a:r>
              <a:rPr lang="ar-SA" dirty="0" smtClean="0"/>
              <a:t>أما إذا بلغ النصاب تستحب الزكاة فيه إذا حال عليه الحول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6800" y="381000"/>
            <a:ext cx="7866888" cy="5867400"/>
          </a:xfrm>
        </p:spPr>
        <p:txBody>
          <a:bodyPr/>
          <a:lstStyle/>
          <a:p>
            <a:pPr algn="r" rtl="1">
              <a:buNone/>
            </a:pPr>
            <a:r>
              <a:rPr lang="ar-SA" b="1" dirty="0" smtClean="0"/>
              <a:t>الثالثة :- حكم الزكاة في مال من عليه دين ينقص النصاب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الأقوال:-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solidFill>
                  <a:srgbClr val="00B050"/>
                </a:solidFill>
              </a:rPr>
              <a:t>الحنابلة </a:t>
            </a:r>
          </a:p>
          <a:p>
            <a:pPr algn="r" rtl="1">
              <a:buNone/>
            </a:pPr>
            <a:r>
              <a:rPr lang="ar-SA" dirty="0" smtClean="0"/>
              <a:t>لا زكاة عليه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solidFill>
                  <a:srgbClr val="00B050"/>
                </a:solidFill>
              </a:rPr>
              <a:t>قول ابن عثيمين وابن الباز:-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تجب عليه الزكاة فيما عنده من مال 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لا اثر للدين في منع الزكاة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الدين في الذمة فقط 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كل مال بلغ فيه النصاب تجب فيه الزكاة </a:t>
            </a:r>
          </a:p>
          <a:p>
            <a:pPr marL="596646" indent="-514350" algn="r" rt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828800" y="685800"/>
            <a:ext cx="6934200" cy="495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ا</a:t>
            </a:r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r" rtl="1"/>
            <a:r>
              <a:rPr lang="ar-SA" sz="2800" b="1" u="sng" dirty="0" smtClean="0"/>
              <a:t>التفصيل </a:t>
            </a:r>
            <a:r>
              <a:rPr lang="ar-SA" sz="2800" dirty="0" smtClean="0"/>
              <a:t>:-</a:t>
            </a:r>
          </a:p>
          <a:p>
            <a:pPr algn="r"/>
            <a:r>
              <a:rPr lang="ar-SA" sz="2800" dirty="0" smtClean="0"/>
              <a:t>تنقسم الأموال إلى </a:t>
            </a:r>
            <a:r>
              <a:rPr lang="ar-SA" sz="2800" b="1" u="sng" dirty="0" smtClean="0"/>
              <a:t>قسمين:-</a:t>
            </a:r>
          </a:p>
          <a:p>
            <a:pPr algn="r"/>
            <a:r>
              <a:rPr lang="ar-SA" sz="2800" dirty="0" smtClean="0">
                <a:solidFill>
                  <a:schemeClr val="accent2"/>
                </a:solidFill>
              </a:rPr>
              <a:t>ظاهرة – باطنه </a:t>
            </a:r>
          </a:p>
          <a:p>
            <a:pPr algn="r"/>
            <a:r>
              <a:rPr lang="ar-SA" sz="2800" b="1" u="sng" dirty="0" smtClean="0"/>
              <a:t>الظاهرة</a:t>
            </a:r>
            <a:r>
              <a:rPr lang="ar-SA" sz="2800" dirty="0" smtClean="0"/>
              <a:t>:- الحبوب – الثمار- بهيمة الأنعام</a:t>
            </a:r>
          </a:p>
          <a:p>
            <a:pPr algn="r"/>
            <a:r>
              <a:rPr lang="ar-SA" sz="2800" dirty="0" smtClean="0">
                <a:solidFill>
                  <a:schemeClr val="accent2"/>
                </a:solidFill>
              </a:rPr>
              <a:t>الحكم:- </a:t>
            </a:r>
            <a:r>
              <a:rPr lang="ar-SA" sz="2800" dirty="0" smtClean="0"/>
              <a:t>تجب فيها الزكاة إذا كان الدين ينقص النصاب</a:t>
            </a:r>
          </a:p>
          <a:p>
            <a:pPr algn="r"/>
            <a:r>
              <a:rPr lang="ar-SA" sz="2800" b="1" u="sng" dirty="0" smtClean="0"/>
              <a:t>الباطنة:- </a:t>
            </a:r>
            <a:r>
              <a:rPr lang="ar-SA" sz="2800" dirty="0" smtClean="0"/>
              <a:t>هي الأثمان -  عروض التجارة</a:t>
            </a:r>
          </a:p>
          <a:p>
            <a:pPr algn="r"/>
            <a:r>
              <a:rPr lang="ar-SA" sz="2800" dirty="0" smtClean="0">
                <a:solidFill>
                  <a:schemeClr val="accent2"/>
                </a:solidFill>
              </a:rPr>
              <a:t>الحكم :- </a:t>
            </a:r>
            <a:r>
              <a:rPr lang="ar-SA" sz="2800" dirty="0" smtClean="0"/>
              <a:t>لا تجب فيها الزكاة إذا كان الدين ينقص النصاب</a:t>
            </a:r>
          </a:p>
          <a:p>
            <a:pPr algn="r"/>
            <a:r>
              <a:rPr lang="ar-SA" sz="2800" b="1" u="sng" dirty="0" smtClean="0"/>
              <a:t>الراجح من القول:-</a:t>
            </a:r>
          </a:p>
          <a:p>
            <a:pPr algn="r"/>
            <a:r>
              <a:rPr lang="ar-SA" sz="2800" dirty="0" smtClean="0"/>
              <a:t>تجب الزكاة في الدين </a:t>
            </a:r>
          </a:p>
          <a:p>
            <a:pPr algn="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ك0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r>
              <a:rPr lang="ar-SA" dirty="0" smtClean="0"/>
              <a:t>تجب الزكاة في الذهب والفضة والعملات الورقية 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الحكم</a:t>
            </a:r>
            <a:r>
              <a:rPr lang="ar-SA" b="1" dirty="0" smtClean="0">
                <a:solidFill>
                  <a:schemeClr val="accent2"/>
                </a:solidFill>
              </a:rPr>
              <a:t>: واجبة.</a:t>
            </a:r>
            <a:endParaRPr lang="en-US" b="1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الدليل: </a:t>
            </a:r>
            <a:r>
              <a:rPr lang="ar-SA" dirty="0" smtClean="0"/>
              <a:t>قوله تعالى: (وَالَّذِينَ </a:t>
            </a:r>
            <a:r>
              <a:rPr lang="ar-SA" i="1" dirty="0" smtClean="0"/>
              <a:t>يَكْنِزُونَ الذَّهَبَ وَالْفِضَّةَ وَلاَ يُنفِقُونَهَا</a:t>
            </a:r>
            <a:r>
              <a:rPr lang="ar-SA" dirty="0" smtClean="0"/>
              <a:t> فِي </a:t>
            </a:r>
            <a:r>
              <a:rPr lang="ar-SA" i="1" dirty="0" smtClean="0"/>
              <a:t>سَبِيلِ اللّهِ فَبَشِّرْهُم بِعَذَابٍ أَلِيمٍ</a:t>
            </a:r>
            <a:r>
              <a:rPr lang="ar-SA" dirty="0" smtClean="0"/>
              <a:t> ).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6"/>
                </a:solidFill>
              </a:rPr>
              <a:t>نصاب الذهب</a:t>
            </a:r>
            <a:r>
              <a:rPr lang="ar-SA" dirty="0" smtClean="0"/>
              <a:t>: 85 جرام. </a:t>
            </a:r>
          </a:p>
          <a:p>
            <a:pPr algn="just" rtl="1">
              <a:buNone/>
            </a:pPr>
            <a:r>
              <a:rPr lang="ar-SA" u="sng" dirty="0" smtClean="0">
                <a:solidFill>
                  <a:schemeClr val="accent6"/>
                </a:solidFill>
              </a:rPr>
              <a:t>نصاب الفضة</a:t>
            </a:r>
            <a:r>
              <a:rPr lang="ar-SA" dirty="0" smtClean="0"/>
              <a:t>: 595 جرام.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6"/>
                </a:solidFill>
              </a:rPr>
              <a:t>نصاب العملات الورقية:</a:t>
            </a:r>
            <a:r>
              <a:rPr lang="ar-SA" u="sng" dirty="0" smtClean="0"/>
              <a:t> </a:t>
            </a:r>
            <a:r>
              <a:rPr lang="ar-SA" dirty="0" smtClean="0"/>
              <a:t>تقاس على الذهب والفضة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يتغير حسب إختلاف أسعار الذهب والفضة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العملة الورقية لا تنوب عن الذهب أو الفضة بل عملة مستقلة بذاتها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يقدر نصابها على  أساس قيمة نصاب الفضة</a:t>
            </a:r>
            <a:endParaRPr lang="en-US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419600" y="533400"/>
            <a:ext cx="4343400" cy="6096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400" b="1" dirty="0" smtClean="0"/>
              <a:t>زكاة الذهب والفضة – العملات الورقية: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457200"/>
            <a:ext cx="7943088" cy="5791200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مثال: 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مقدار العملة الورقية من الفضة بسعر الجرام= (2) ريال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هو 595 × 2 = 1190 ريال.</a:t>
            </a:r>
          </a:p>
          <a:p>
            <a:pPr algn="just" rtl="1">
              <a:buNone/>
            </a:pPr>
            <a:r>
              <a:rPr lang="ar-SA" dirty="0" smtClean="0"/>
              <a:t> </a:t>
            </a:r>
            <a:r>
              <a:rPr lang="ar-SA" u="sng" dirty="0" smtClean="0"/>
              <a:t>قول الشيخ محمد بن صالح بن عثيمين والشيخ عبد الله بن جبرين</a:t>
            </a:r>
            <a:endParaRPr lang="en-US" u="sng" dirty="0" smtClean="0"/>
          </a:p>
          <a:p>
            <a:pPr algn="just" rtl="1">
              <a:buNone/>
            </a:pP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b="1" u="sng" dirty="0" smtClean="0">
                <a:solidFill>
                  <a:schemeClr val="accent6"/>
                </a:solidFill>
              </a:rPr>
              <a:t>إذا كان سعر جرام الفضة ريالاً </a:t>
            </a:r>
          </a:p>
          <a:p>
            <a:pPr algn="just" rtl="1">
              <a:buNone/>
            </a:pPr>
            <a:r>
              <a:rPr lang="ar-SA" dirty="0" smtClean="0"/>
              <a:t>النصاب = 595×1= (595) ريالاً</a:t>
            </a:r>
          </a:p>
          <a:p>
            <a:pPr algn="just" rtl="1">
              <a:buNone/>
            </a:pP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فائدة معرفة  مقدار نصاب العملة الورقية :</a:t>
            </a:r>
          </a:p>
          <a:p>
            <a:pPr algn="just" rtl="1">
              <a:buNone/>
            </a:pPr>
            <a:r>
              <a:rPr lang="ar-SA" dirty="0" smtClean="0"/>
              <a:t>لمعرفة الشخص هل المبلغ وصل حد وجوب الزكاة أو لا .</a:t>
            </a:r>
          </a:p>
          <a:p>
            <a:pPr algn="just" rtl="1">
              <a:buNone/>
            </a:pPr>
            <a:r>
              <a:rPr lang="ar-SA" dirty="0" smtClean="0"/>
              <a:t>  </a:t>
            </a:r>
            <a:endParaRPr lang="en-US" dirty="0" smtClean="0"/>
          </a:p>
          <a:p>
            <a:pPr algn="just" rtl="1">
              <a:buNone/>
            </a:pPr>
            <a:endParaRPr lang="en-US" u="sng" dirty="0" smtClean="0"/>
          </a:p>
          <a:p>
            <a:pPr algn="just" rtl="1">
              <a:buNone/>
            </a:pP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>
            <a:normAutofit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مقدار ما يخرج من الأثمان 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(ذهب – فضة – عملات ورقية أو معدنية) أو كانت مصنوعة من ذهب توفرت فيها شروط الزكاة :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u="sng" dirty="0" smtClean="0">
                <a:solidFill>
                  <a:srgbClr val="0070C0"/>
                </a:solidFill>
              </a:rPr>
              <a:t>نصاب الذهب </a:t>
            </a:r>
            <a:r>
              <a:rPr lang="ar-SA" dirty="0" smtClean="0"/>
              <a:t>من الإخراج 2.5 أي 25</a:t>
            </a:r>
            <a:r>
              <a:rPr lang="en-US" dirty="0" smtClean="0"/>
              <a:t> </a:t>
            </a:r>
            <a:r>
              <a:rPr lang="ar-SA" dirty="0" smtClean="0"/>
              <a:t>ريال (1000)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10000 × 2.5 =250ريال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السائمة من بهيمة الأنعام :</a:t>
            </a:r>
          </a:p>
          <a:p>
            <a:pPr algn="just" rtl="1">
              <a:buNone/>
            </a:pPr>
            <a:r>
              <a:rPr lang="ar-SA" dirty="0" smtClean="0"/>
              <a:t> الإبل –البقر - الغنم – الماعز – الضأن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السائمة: </a:t>
            </a:r>
            <a:r>
              <a:rPr lang="ar-SA" dirty="0" smtClean="0"/>
              <a:t>هي التي ترعى أكثر من ستة أشهر من كل سنة من العشب على نبت الأمطار.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6019800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بهيمة الحظائر التي تربى لإنتاج الحليب أو للتكاثر لا تعتبر سائمة فلا تجب فيها الزكاة </a:t>
            </a:r>
            <a:r>
              <a:rPr lang="ar-SA" u="sng" dirty="0" smtClean="0">
                <a:solidFill>
                  <a:schemeClr val="accent2"/>
                </a:solidFill>
              </a:rPr>
              <a:t>للأسباب الآتية:</a:t>
            </a:r>
            <a:endParaRPr lang="en-US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يشترى لها العلف.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يزرع لها العلف ويسقى لها لتعلف منه.</a:t>
            </a:r>
            <a:endParaRPr lang="en-US" dirty="0" smtClean="0"/>
          </a:p>
          <a:p>
            <a:pPr algn="just" rtl="1">
              <a:buNone/>
            </a:pPr>
            <a:endParaRPr lang="en-US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متى تخرج منها الزكاة؟</a:t>
            </a:r>
            <a:endParaRPr lang="en-US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إذا كان صاحبها يتاجر بها.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تعامل معاملة عروض التجارة.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نصاب بهيمة الأنعام:</a:t>
            </a:r>
            <a:endParaRPr lang="en-US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نصاب الإبل ( 5 ) تخرج شاة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نصاب البقر (30) تخرج تبيع.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نصاب الغنم (40) تخرج شاة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  <a:p>
            <a:pPr algn="just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105400" y="152400"/>
            <a:ext cx="3733800" cy="6096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bg1"/>
                </a:solidFill>
              </a:rPr>
              <a:t>شروط زكاة غير السائمة: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6800" y="381000"/>
            <a:ext cx="7866888" cy="6172200"/>
          </a:xfrm>
        </p:spPr>
        <p:txBody>
          <a:bodyPr>
            <a:normAutofit fontScale="85000" lnSpcReduction="2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الخارج من الأرض: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الحبوب – الثمار – العسل – المعادن – الركاز.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الحكم: </a:t>
            </a:r>
            <a:r>
              <a:rPr lang="ar-SA" dirty="0" smtClean="0"/>
              <a:t>واجبة.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الدليل:</a:t>
            </a:r>
            <a:r>
              <a:rPr lang="ar-SA" dirty="0" smtClean="0"/>
              <a:t>(يَا أَيُّهَا الَّذِينَ آمَنُوا أَنْفِقُوا مِنْ طَيِّبَاتِ مَا كَسَبْتُمْ وَمِمَّا أَخْرَجْنَا لَكُمْ مِنَ الْأَرْضِ وَلا تَيَمَّمُوا الْخَبِيثَ مِنْهُ تُنْفِقُونَ وَلَسْتُمْ بِآخِذِيهِ إِلاَّ أَنْ تُغْمِضُوا فِيهِ وَاعْلَمُوا أَنَّ اللَّهَ غَنِيٌّ حَمِيدٌ).</a:t>
            </a:r>
            <a:endParaRPr lang="en-US" dirty="0" smtClean="0"/>
          </a:p>
          <a:p>
            <a:pPr algn="just" rtl="1">
              <a:buNone/>
            </a:pP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الحبوب والثمار:</a:t>
            </a:r>
            <a:r>
              <a:rPr lang="ar-SA" b="1" u="sng" dirty="0" err="1" smtClean="0">
                <a:solidFill>
                  <a:schemeClr val="accent2"/>
                </a:solidFill>
              </a:rPr>
              <a:t>هى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التي تنتجها الزر وع مثال القوت </a:t>
            </a:r>
            <a:r>
              <a:rPr lang="en-US" dirty="0" smtClean="0"/>
              <a:t> </a:t>
            </a:r>
            <a:r>
              <a:rPr lang="ar-SA" dirty="0" smtClean="0"/>
              <a:t>:  كالقمح والأرز والشوفان </a:t>
            </a:r>
          </a:p>
          <a:p>
            <a:pPr algn="just" rtl="1">
              <a:buNone/>
            </a:pPr>
            <a:r>
              <a:rPr lang="ar-SA" dirty="0" smtClean="0"/>
              <a:t>غير القوت : كالحبة السوداء وحب الرشاد  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 الثمار : كالتمر.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شروط إخراجها: </a:t>
            </a:r>
            <a:r>
              <a:rPr lang="ar-SA" dirty="0" smtClean="0"/>
              <a:t>الكيل والادخار.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7030A0"/>
                </a:solidFill>
              </a:rPr>
              <a:t>معنى الادخار</a:t>
            </a:r>
            <a:r>
              <a:rPr lang="ar-SA" u="sng" dirty="0" smtClean="0">
                <a:solidFill>
                  <a:srgbClr val="7030A0"/>
                </a:solidFill>
              </a:rPr>
              <a:t>: </a:t>
            </a:r>
            <a:r>
              <a:rPr lang="ar-SA" u="sng" dirty="0" smtClean="0"/>
              <a:t>ل</a:t>
            </a:r>
            <a:r>
              <a:rPr lang="ar-SA" dirty="0" smtClean="0"/>
              <a:t>لاحتفاظ  والانتفاع بها مستقبلاً بطرق التجفيف.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7030A0"/>
                </a:solidFill>
              </a:rPr>
              <a:t>معنى الكيل</a:t>
            </a:r>
            <a:r>
              <a:rPr lang="ar-SA" u="sng" dirty="0" smtClean="0">
                <a:solidFill>
                  <a:srgbClr val="7030A0"/>
                </a:solidFill>
              </a:rPr>
              <a:t>:</a:t>
            </a:r>
            <a:r>
              <a:rPr lang="ar-SA" dirty="0" smtClean="0"/>
              <a:t> المعيار الشرعي للتقدير في زمن الرسول صلى الله عليه وسلم في المدينة.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/>
          <a:lstStyle/>
          <a:p>
            <a:pPr algn="r" rtl="1"/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2667000" y="1219200"/>
            <a:ext cx="5486400" cy="426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لا زكاة في</a:t>
            </a:r>
            <a:r>
              <a:rPr lang="en-US" sz="3200" b="1" u="sng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: </a:t>
            </a:r>
            <a:r>
              <a:rPr lang="ar-SA" sz="3200" dirty="0" smtClean="0">
                <a:solidFill>
                  <a:schemeClr val="bg1"/>
                </a:solidFill>
              </a:rPr>
              <a:t>الفواكه كالتفاح والبرتقال </a:t>
            </a:r>
          </a:p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لا زكاة في </a:t>
            </a:r>
            <a:r>
              <a:rPr lang="en-US" sz="3200" dirty="0" smtClean="0">
                <a:solidFill>
                  <a:schemeClr val="tx1"/>
                </a:solidFill>
              </a:rPr>
              <a:t>:</a:t>
            </a:r>
            <a:r>
              <a:rPr lang="ar-SA" sz="3200" dirty="0" smtClean="0"/>
              <a:t>الخضروات كالفجل والخس</a:t>
            </a:r>
          </a:p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العلة</a:t>
            </a:r>
            <a:r>
              <a:rPr lang="ar-SA" sz="3200" dirty="0" smtClean="0">
                <a:solidFill>
                  <a:schemeClr val="tx1"/>
                </a:solidFill>
              </a:rPr>
              <a:t>: </a:t>
            </a:r>
            <a:r>
              <a:rPr lang="ar-SA" sz="3200" dirty="0" smtClean="0"/>
              <a:t>لسرعة التلف</a:t>
            </a:r>
          </a:p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احد أسباب إعفائها</a:t>
            </a:r>
            <a:r>
              <a:rPr lang="ar-SA" sz="3200" dirty="0" smtClean="0">
                <a:solidFill>
                  <a:schemeClr val="tx1"/>
                </a:solidFill>
              </a:rPr>
              <a:t>:-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bg1"/>
                </a:solidFill>
              </a:rPr>
              <a:t>توفيرها في الأسواق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/>
              <a:t>مراعاة المصلحة العامة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/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459502"/>
          </a:xfrm>
        </p:spPr>
        <p:txBody>
          <a:bodyPr/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81000"/>
            <a:ext cx="7406640" cy="6248400"/>
          </a:xfrm>
        </p:spPr>
        <p:txBody>
          <a:bodyPr/>
          <a:lstStyle/>
          <a:p>
            <a:pPr algn="r" rtl="1"/>
            <a:r>
              <a:rPr lang="ar-SA" dirty="0" smtClean="0"/>
              <a:t>  </a:t>
            </a:r>
          </a:p>
          <a:p>
            <a:pPr algn="r" rtl="1"/>
            <a:endParaRPr lang="ar-SA" b="1" u="sng" dirty="0" smtClean="0">
              <a:solidFill>
                <a:srgbClr val="C00000"/>
              </a:solidFill>
            </a:endParaRPr>
          </a:p>
          <a:p>
            <a:pPr algn="r" rtl="1"/>
            <a:r>
              <a:rPr lang="ar-SA" b="1" u="sng" dirty="0" smtClean="0">
                <a:solidFill>
                  <a:srgbClr val="C00000"/>
                </a:solidFill>
              </a:rPr>
              <a:t>                        </a:t>
            </a:r>
            <a:endParaRPr lang="ar-SA" b="1" u="sng" dirty="0" smtClean="0">
              <a:solidFill>
                <a:srgbClr val="C00000"/>
              </a:solidFill>
            </a:endParaRPr>
          </a:p>
          <a:p>
            <a:pPr algn="r" rtl="1"/>
            <a:endParaRPr lang="ar-SA" b="1" u="sng" dirty="0" smtClean="0">
              <a:solidFill>
                <a:srgbClr val="C00000"/>
              </a:solidFill>
            </a:endParaRPr>
          </a:p>
          <a:p>
            <a:pPr algn="r" rtl="1"/>
            <a:r>
              <a:rPr lang="ar-SA" b="1" u="sng" dirty="0" smtClean="0">
                <a:solidFill>
                  <a:srgbClr val="C00000"/>
                </a:solidFill>
              </a:rPr>
              <a:t>         </a:t>
            </a:r>
            <a:endParaRPr lang="ar-SA" b="1" dirty="0" smtClean="0"/>
          </a:p>
          <a:p>
            <a:pPr algn="r" rtl="1"/>
            <a:endParaRPr lang="en-US" dirty="0"/>
          </a:p>
        </p:txBody>
      </p:sp>
      <p:sp>
        <p:nvSpPr>
          <p:cNvPr id="4" name="موجة 3"/>
          <p:cNvSpPr/>
          <p:nvPr/>
        </p:nvSpPr>
        <p:spPr>
          <a:xfrm>
            <a:off x="1828800" y="1447800"/>
            <a:ext cx="6781800" cy="35814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أخر دعوانا الحمد الله رب العالمين 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920</TotalTime>
  <Words>1250</Words>
  <Application>Microsoft Office PowerPoint</Application>
  <PresentationFormat>عرض على الشاشة (3:4)‏</PresentationFormat>
  <Paragraphs>259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انقلاب</vt:lpstr>
      <vt:lpstr>التكافل الاجتماعي</vt:lpstr>
      <vt:lpstr>-</vt:lpstr>
      <vt:lpstr>-</vt:lpstr>
      <vt:lpstr>-</vt:lpstr>
      <vt:lpstr> مقارنة بين النظام الإسلامي والرأسمالي 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</dc:title>
  <dc:creator>MH</dc:creator>
  <cp:lastModifiedBy>SONY</cp:lastModifiedBy>
  <cp:revision>128</cp:revision>
  <dcterms:created xsi:type="dcterms:W3CDTF">2013-08-14T03:32:07Z</dcterms:created>
  <dcterms:modified xsi:type="dcterms:W3CDTF">2014-03-15T19:06:58Z</dcterms:modified>
</cp:coreProperties>
</file>