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ink/ink1.xml" ContentType="application/inkml+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2"/>
  </p:notesMasterIdLst>
  <p:sldIdLst>
    <p:sldId id="300" r:id="rId2"/>
    <p:sldId id="276" r:id="rId3"/>
    <p:sldId id="303" r:id="rId4"/>
    <p:sldId id="311" r:id="rId5"/>
    <p:sldId id="307" r:id="rId6"/>
    <p:sldId id="257" r:id="rId7"/>
    <p:sldId id="258" r:id="rId8"/>
    <p:sldId id="285" r:id="rId9"/>
    <p:sldId id="259" r:id="rId10"/>
    <p:sldId id="275" r:id="rId11"/>
    <p:sldId id="290" r:id="rId12"/>
    <p:sldId id="269" r:id="rId13"/>
    <p:sldId id="302" r:id="rId14"/>
    <p:sldId id="270" r:id="rId15"/>
    <p:sldId id="279" r:id="rId16"/>
    <p:sldId id="308" r:id="rId17"/>
    <p:sldId id="280" r:id="rId18"/>
    <p:sldId id="309" r:id="rId19"/>
    <p:sldId id="281" r:id="rId20"/>
    <p:sldId id="283" r:id="rId21"/>
    <p:sldId id="272" r:id="rId22"/>
    <p:sldId id="261" r:id="rId23"/>
    <p:sldId id="263" r:id="rId24"/>
    <p:sldId id="264" r:id="rId25"/>
    <p:sldId id="265" r:id="rId26"/>
    <p:sldId id="266" r:id="rId27"/>
    <p:sldId id="267" r:id="rId28"/>
    <p:sldId id="291" r:id="rId29"/>
    <p:sldId id="268" r:id="rId30"/>
    <p:sldId id="286" r:id="rId31"/>
    <p:sldId id="287" r:id="rId32"/>
    <p:sldId id="288" r:id="rId33"/>
    <p:sldId id="293" r:id="rId34"/>
    <p:sldId id="304" r:id="rId35"/>
    <p:sldId id="294" r:id="rId36"/>
    <p:sldId id="295" r:id="rId37"/>
    <p:sldId id="299" r:id="rId38"/>
    <p:sldId id="296" r:id="rId39"/>
    <p:sldId id="297" r:id="rId40"/>
    <p:sldId id="298" r:id="rId41"/>
  </p:sldIdLst>
  <p:sldSz cx="9144000" cy="6858000" type="screen4x3"/>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616DA210-FB5B-4158-B5E0-FEB733F419BA}" styleName="النمط الفاتح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69C7853C-536D-4A76-A0AE-DD22124D55A5}" styleName="نمط ذو سمات 1 - تمييز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5758FB7-9AC5-4552-8A53-C91805E547FA}" styleName="نمط ذو سمات 1 - تمييز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31" autoAdjust="0"/>
    <p:restoredTop sz="94624" autoAdjust="0"/>
  </p:normalViewPr>
  <p:slideViewPr>
    <p:cSldViewPr>
      <p:cViewPr>
        <p:scale>
          <a:sx n="52" d="100"/>
          <a:sy n="52" d="100"/>
        </p:scale>
        <p:origin x="-1142" y="-67"/>
      </p:cViewPr>
      <p:guideLst>
        <p:guide orient="horz" pos="2160"/>
        <p:guide pos="2880"/>
      </p:guideLst>
    </p:cSldViewPr>
  </p:slideViewPr>
  <p:outlineViewPr>
    <p:cViewPr>
      <p:scale>
        <a:sx n="33" d="100"/>
        <a:sy n="33" d="100"/>
      </p:scale>
      <p:origin x="0" y="213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ink/ink1.xml><?xml version="1.0" encoding="utf-8"?>
<inkml:ink xmlns:inkml="http://www.w3.org/2003/InkML">
  <inkml:definitions>
    <inkml:context xml:id="ctx0">
      <inkml:inkSource xml:id="inkSrc0">
        <inkml:traceFormat>
          <inkml:channel name="X" type="integer" max="1280" units="cm"/>
          <inkml:channel name="Y" type="integer" max="800" units="cm"/>
        </inkml:traceFormat>
        <inkml:channelProperties>
          <inkml:channelProperty channel="X" name="resolution" value="40" units="1/cm"/>
          <inkml:channelProperty channel="Y" name="resolution" value="40" units="1/cm"/>
        </inkml:channelProperties>
      </inkml:inkSource>
      <inkml:timestamp xml:id="ts0" timeString="2009-10-11T20:07:36.562"/>
    </inkml:context>
    <inkml:brush xml:id="br0">
      <inkml:brushProperty name="width" value="0.05292" units="cm"/>
      <inkml:brushProperty name="height" value="0.05292" units="cm"/>
      <inkml:brushProperty name="fitToCurve" value="1"/>
    </inkml:brush>
  </inkml:definitions>
  <inkml:trace contextRef="#ctx0" brushRef="#br0">1355 85,'24'0,"0"21,-24-21,0 20,0-20,0 21,0-21,0 20,0 0,0-20,0 21,-24-21,0 20,24-20,-24 0,1 0,-1 0,24 0,-24 0,-23 0,47 0,-24 0,24 0,-24 0,0 0,24 0,-23 0,23 0,-24 0,24 0,-24-20,24-1,0 21,0-20,0 20,0-20,0 20,0-21,0 1,0 20,0-21,0 21,24 0,-24 0,24 0,-24 0,47 0,-47 0,24 0,0 0,-1 0,-23 0,24 0,-24 0,24 0,-24 0,24 0,-1 0,-23 0,24 0,-24 0,24 0,-24 0,24 0,-1 0,-46 21,-1-21,0 20,24-20,-24 0,1 0,23 0,-24 0,24 0,-24 0,24 0,-47 0,-1 0,48 0,-24 0,1 0,23 0,-24 0,24 0,0 21,0-21,0 20,24-20,-24 0,23 0,-23 0,24 0,-24 0,24 0,0 0,-24 0,23 0,1 0,0 0,-24 0,24 0,-24 20,23-20,-23 21,0-21,-23 20,-1-20,24 0,-24 0,24 0,-24 0,24 0,-23 0,-1 0,24 0,-24 21,24-21,0 20,-24-20,1 0,23 0,-24 0,24 0,-24 0,24 0,-24 0,0 0,24 0,-23 0,23 0,-24 0,24 0,-24 0,0-20,24-1,-23 21,23-20,0 20,0-21,0 21,0-20,0 0,0 20,0-21,0 21,0-20,0 20,0-21,0 1,0 20,0-20,0 20,0 0,0 20,0-20,0 20,0-20,0 21,0-21,0 20,0 1,0-21,0 20,0-20,-24 20,24-20,-24 21,0-1,24-20,-23 21,23-21,-24 0,24 0,-24 0,0-21,24 1,-23 20,23-21,-24 21,24-20,-24 20,0-20,24-1,-24 21,24-20,0 20,0-21,0 21,0-20,0 0,0 20,24-21,-24 21,24-20,-24 20,24 0,-24 0,24 0,-1 0,-23 0,24 0,-24 20,24-20,0 21,-1-21,-23 0,24 0,-24 0,24 0,0 0,-24 0,23 0,1 0,0 0,-24 0,24 0,-24 0,23 0,-23 0,24 0,0 0,-24 0,24 0,-24 0,-24 20,24-20,0 20,0-20,0 21,0-21,0 20,0 1,0-21,0 20,0-20,-24 20,0-20,24 0,-23 0,23 0,-24-20,24 0,-24 20,0-21,24 21,-23 0,23 0,-24 0,24 0,-24 0,0 0,24 0,-23 0,23 0,-24 0,24 0,-24 0,0 0,24 21,0-21,-23 20,23-20,0 20,0-20,0 21,23-1,-23-20,24-20,-24-1,0 21,0-20,0 20,0-20,0 20,0-21,0 1,0 20,-24-21,24 21,24-20,-24 20,24 0,-24 0,47 0,-47 0,24 0,-24 0,24 0,-24 0,24 0,-1 0,-23 0,24 0,-24 0,24 0,-24 0,24 0,-1 0,-23 20,0-20,0 21,-23-1,-1 1,24-21,-24 20,24 0,-24 1,1-1,23-20,-24 21,24-1,-24-20,0-41,24 41,0-20,0 20,24-21,-24 1,24 20,-48-20,0 20,24 0,-23 0,23 20,-24-20,24 20,-48-20,48 21,-23-1,-1-20,0 0,24-20,0-1,0 21,0-20,0 20,0-20,0 20,24-21,-24 1,0-1,0 21,0-20,-24 20,0 20,24-20,-24 0,24 0,-23 0,23 0,-24 0,0 21,24-21,-24 0,24 0,-23 0,23 0,-24 0,0 0,24 0,-24 0,24 0,-23 0,23 0,-24 0,0 0,24 0,-24 0,24 0,-23 0,23 0,-24 0,0 0,24 0,-24 0,24 0,-23 0,23 0,-24 0,0 0,24 0,-24 0,24 0,-24 0,24 0,-23 0,-1 0,24 0,-24 0,0 20,24-20,-23 21,23-21,0 20,0 0,0-20,0 21,0-21,0 20,0-20,0 21,0-1,0-20,0 21,0-21,0 20,23-20,-23 0,24 0,-24 0,24 0,-24 0,24 0,-1 0,-23 0,24 0,-24 0,24 0,-24 0,24 0,0 0,-24 0,23 0,-23 0,24 0,-24 0,24 0,0 0,-1 0,1 0,0 0,-24 0,24 0,-1 0,1 0,-24 0,24 0,-24 0,24 0,-24 0,23 0,1 0,0 0,-24 0,24 0,-1 0,-23 0,24 0,-24 0,24 0,0 0,0 0,-24 0,23 0,-23 0,24 0,-24 0,24 0,0 0,-24 0,23 0,-23 0,24 0,-24 0,24 0,0 0,-24-20,23 20,-23 0,24 0,-24 0,24 0,0 0,-24 0,23 0,1 0,-24 0,24 0,0 0,0 0,-24 0,23 0,1 0,0 0,-24 0,24 0,-1 0,1 0,-24 0,24 0,-24 0,24 0,-24 0,23 0,1 0,-24 0,24 0,-24 0,24 0,-24 0,23 0,1-21,-24 1,0 20,0-21,0 21,0-41,0 41,0-20,0 20,0-20,0 20,0-21,0 1,0 20,0-21,0 21,-24-20,24 20,-23-20,-1-1,24 21,-24 0,24 0,-24 0,24 21,-23-21,-1 0,0 20,24-20,-24 0,1 0,23 0,-24 0,24 0,-24 0,24 0,-24 0,1 0,23 0,-24 0,24 0,-24 0,24 0,-24 0,0 0,24 0,-23 0,23 0,-24 0,24 0,-24 0,0 0,24 0,-23 0,23 0,-24 0,24 0,-24 0,0 0,24 0,-23 0,23 0,-24 0,24 0,-24 0,24 0,-24 0,1 0,23 0,-24 0,24 0,-24 0,24 0,-24 0,0 0,24 0,-23 0,23 0,-24 0,24 0,-24 0,0 0,24 0,-23 0,23 0,-24 0,24 0,-24 0,0 0,24 0,-23 0,23 0,-24 0,24 0,-24 0,0 0,24 0,-23 0,23 0,-24 0,24 0,-48 0,48 0,-23 0,23 0,-24 0,24 0,-24 0,0 0,24 0,-24 0,24 0,-23 0,23 0,23-20,-23 20,24-21,-24 21,24 0,-24 0,24 0,0 0,-24 0,23 0,-23 0,24 0,-24 0,24 0,0 0,-24 0,23 0,-23 0,24 0,-24 0,24 0,0 0,-24 0,23 0,1 0,0 0,0 0,-1 0,1 0,0 0,-24 0,24 0,-24 0,23 0,1 0,0 0,-24 0,24 0,0 0,-24 0,23 0,-23 0,24 0,-24 0,24 0,0 0,-24 0,23 0,-23 0,24 0,-24 0,24 0,0 0,-1 0,1 0,0 0,-24 0,24 0,-24 0,23 0,-23 0,24 0,0 0,-24 0,24 0,-24 0,24 0,-1 0,1 0,-24 0,24 0,-24 0,24 0,-1 0,-23 0,24 0,-24 0,24 0,-24 0,47 0,-47 0,24 0,-24 0,24 0,-24 0,24 0,-1 0,-23 21,0-21,0 20,0-20,0 20,0-20,0 21,0-1,0 1,0-21,0 20,0 0,0-20,0 21,0-21,-23 20,-1-20,0 0,24 0,-47 0,47 0,-24 0,0 0,0 0,1 0,-1 0,0 0,0 0,24 0,-47 0,47 0,-24 0,0 0,0 0,1 0,23 0,-24 0,24 0,-48 0,48 0,-23 0,-1-20,0 20,0 0,24 0,-23 0,23-21,-24 21,0 0,0 0,24 0,-23 0,-1-20,24 20,-24 0,24 0,-24 0,24 0,-24 0,1-20,-1 20,24 0,-24 0,24 0,-24 0,1 0,23 0,-24 0,24 0,-24 0,24 0,-24 0,1 0,23 0,-24 0,24 0,-24 0,24 0,-24 0,1 0,23 0,-24 0,24 0,-24 0,24 0,-24 0,1 0,23 0,-24 0,24 0,-24 0,24 20,-24-20,0 20,24-20,-23 21,-1-1,0-20,24 21,0-21,24 0,-24 0,24 0,-24 0,23 0,1 0,0 0,-24 0,24 0,0 0,-1 0,1 0,-24 0,24 0,0 0,-1 0,-23 0,24 0,0 0,0 0,-1 0,-23 0,24 0,0 0,-24 0,24 0,-1 0,-23 0,24 0,0 0,-24 0,24 0,-24 0,23 0,-23 0,24 0,0 0,0 0,0 0,-1 0,-23 0,24 0,-24 0,24 0,0 0,-1 0,-23 0,24 0,-24 0,24 0,-24 0,24 0,-1 0,-70 0,23-21,0 21,1 0,-1 0,0 0,0-20,1 20,-1 0,0 0,0 0,-23 0,23 0,24 0,-48 0,48 0,-23 0,-1 0,0 0,24 0,-24 0,24 0,-23 0,23 0,-24 0,0 0,24 0,-24 0,24 0,-23 0,23 0,-24 0,0 0,24 0,-24 0,1 0,23 0,-24 0,0 0,24 0,-24 0,24 0,-24 0,24 0,-23 0,-1 0,24 0,-24-21,24 1,0 20,0-20,0 20,0-21,24 21,-24-20,24-1,-1 21,1 0,-24 0,24 0,-24 0,24 0,0 0,-1 0,1 0,-24 0,24 0,0 0,-24 0,23 0,-23 0,24 0,-24 0,48 0,-25 21,1-21,-24 0,24 0,0 0,-1 0,1 0,-24 0,24 0,0 0,-1 0,-23 0,24 0,-24 0,24 0,0 0,0 0,-1 0,1 0,-24 0,24 0,0 0,-24 0,23 0,1 0,0 0,0 0,-1 0,-23 0,24 0,-24 0,24 0,0 0,-24 0,23 0,-23 0,24 0,0 0,0 0,-72 0,24 0,1 0,-25 0,1 0,-1 0,24 0,-23 0,23 0,0 0,-23 0,47 0,-24 0,-24 0,48 0,-23 0,23 0,-48 0,48 0,-24 0,24 0,-23 0,23 0,-24 0,24 0,-24 0,0 0,24 0,-23 0,23 0,-24 0,24 0,-24 0,0 0,24 0,-23 0,23 0,-24 0,24 0,-24 0,0 0,24 0,-23 20,23-20,-24 21,24-21,-24 20,0-20,24 20,0 1,-24-21,24-21,0 1,0 20,24-20,-24 20,24-21,0 21,0 0,-24 0,23 0,1 0,0 0,0 0,-24 0,47 0,-47 0,24 0,0 0,-1 0,1 0,-24 0,24 0,-24 0,47 0,-23 0,0 0,-24 0,24 0,-24 0,47 0,-47 0,24 0,0 0,-24 0,24 0,-1 0,1 0,-24 0,24 0,0 0,-1 0,1 0,0 0,0 0,-1 0,1 0,-24 0,24 0,-24 0,24 0,-24 0,23 0,1 0,-24 0,24 0,-24 0,24 0,-24 0,24 0,-48 0,0 0,0 0,-23 0,47 0,-48 0,1 0,23 0,0 0,0 0,1 0,-1 0,0 0,24 0,-24 0,24 0,-23 0,23 0,-24 0,0 0,24 0,-24 0,24 0,-24 0,24 0,-23 0,-1 0,24 0,-24 0,24 0,-24 0,24 0,-23 0,-1 0,24 0,-24 0,24 21,-24-21,24 20,-23-20,23 20,0-20,0 21,0-1,0-20,0 21,0-21,23 20,1 1,-24-21,24 0,0 0,-24 0,23 0,-23 0,24 0,-24 0,24 0,0-21,-24 1,23 20,-23-21,24 21,-48 0,1 0,23 0,-24 0,24 0,-24 0,24 0,-24 0,1 0,23 0,-24 0,0 0,0 0,1 0,23 0,-24 0,0 0,0 0,24 0,-23 0,23 0,-24 0,0 0,24 0,-24 0,24 0,-23-20,23 20,-24-21,24 1,-24 20,0-20</inkml:trace>
  <inkml:trace contextRef="#ctx0" brushRef="#br0" timeOffset="31625">262 147,'24'0,"-24"0,24 0,-1 0,1 0,-24 0,24 0,-24 0,24 0,-1 0,-23 0,24 0,0 0,-24 0,24 0,-1 0,-23 0,24 0,-24 0,24 0,-24 0,24 0,-1 0,-23 0,24 0,0 0,-24 0,24 0,0 0,-24 0,23 0,1 0,0 0,0 0,-24 0,23 0,-23 0,24 0,0 0,-24 0,24 0,-24 0,23 0,-23 0,24 0,0 0,0 0,-24 0,23 0,-46 20,-1-20,-24 20,48-20,-47 0,47 0,-24 0,0 21,1-21,-1 0,24 0,-24 20,24-20,-24 0,1 0,-25 0,24 0,-23 0,23 0,24 0,-24 0,24 0,-24 0,24 0,-23 0,-1 0,24 0,-24 0,24 0,-24 0,24 0,-23 0,-1 0,24 0,-24 0,24 0,-24 0,24 0,-23 0,-1-20,24 20,-24 0,24-21,24 1,-24 0,24 20,-24 0,23 0,1 0,-24 0,24 0,0 0,-1 0,-23 0,24 0,-24 0,24 0,-24 0,24 0,-1 0,-23 0,24 0,-24 0,24 0,-24 0,24 0,-24 20</inkml:trace>
  <inkml:trace contextRef="#ctx0" brushRef="#br0" timeOffset="34016">595 167,'-24'0,"0"20,24-20,-24 21,24-21,-23 0,23 0,-24 0,0 0,24 0,-24 0,24 0,-23 0,23 0,-24 0,0 0,0 20,24-20,-47 0,47 0,-24 0,-23 0,23 0,0 0,24 0,-24 0,0 0,1 0,23 0,-24 0,24 0,-24 0,24 0,0 0,24 0,-24 0,24 0,-24 0,23 0,-23 0,24 0,0 0,-24 0,24 0,0 0,-1 0,-23 0,24 0,-24 0,24 0,-24 0,24 0,-1 0,1 0,-24 0,0 21,-24-1,1-20,23 0,-24 0,24 0,-24 0,0 0,24 0,-23 21,23-21,-24 20,24-20,24 0,-24 0,23 0,-23 0,24 0,-24 0,24 0,0 0,-24 0,23 0,1 0,0 0,-24 0,24 0,-24 0,23 0,-23 0,24 0,0 0,-24 0,24 0,-24 0,23 0,-23 0,24 0,0 0,0 0,-24 0,23 0,-23 0,24 0,0 0,-24 0,24 0,-24 0,24 0,-24 0,23 0,1 0,-24 0,24 0,-24 0,24 0,-24 0,23 0,1 0,-24 0,24 0,-24 0,24 0,-24 0,23 0,1 0,-24 0,24 0,-24 0,24 0,-24 0,23 0,1 0,-24 0,24 0,-24 0,24-20,-24 20,24 0,-1-21,-23 21,24 0,0-20,-24 20,24 0,-1-21,-23 21,24 0,-24 0,48-20,-48 20,23-21,1 21,0 0,-24 0,24-20,-24 0,0 20,0-21,0 21,0-20,0 20,-24-21,0 21,24 0,-24 0,24 0,-23 0,23 0,-24 0,0-20,24 20,-24 0,24 0,-23 0,23 0,-24 0,0 0,24 0,-24 0,24 0,-23 0,23 0,-24 0,0 0,24 0,-24 0,24 0,-24 0,24 0,-23 0,-1 0,24 0,-24 0,24 0,-24 0,24 0,-23 0,-1 0,24 0,-24 0,24 0,-24 0,24 0,-23 0,-1 0,24 0,-24 0,24 0,-24 0,24 0,-23 0,-1 0,0 0,24 0,-24 0,24 0,-24 0,1 0,23 0,-24 0,24 0,-24 0,24 0,-24 0,1 0,23 0,-24 0,24 0,-24 0,24 0,-24 0,1 0,23 0,-24 0,24 0,-24 0,24 0,-24 0,1 0,23 0,-24 0,24 0,-24 0,24 0,-24 0,1 0,23 20,23-20,-23 21</inkml:trace>
  <inkml:trace contextRef="#ctx0" brushRef="#br0" timeOffset="40484">1165 126,'0'0,"-24"21,1-21,-25 20,48-20,-24 0,24 0,-24 0,1 0,23 0,-24 0,24 0,-24 0,-23 0,47 0,-48 0,48 0,-24 0,1 0,-1 0,0 0,24 0,-24 0,1 20,-1-20,24 21,-24-21,24 0,-24 0,0 20,1-20,23 0,-24 0,24 21,0-21,24 0,-24 0,23 0,-23 0,48 0,-48 0,24 0,-24 0,24 0,-24 0,47 0,-47 0,24 0,-24 0,47 0,-23 0,-24 0,48 0,-48 0,23 0,1 0,-24 0,24 0,-48 0,-23 0,-1 0,24 0,-47 0,47 0,-23-21,-1 21,1-20,-1 20,24 0,1 0,-1 0,0 0,0-21,24 21,-23 0,23 0,-24 0,24 0,-24 0,0 0,24 0,-23 0,23 0,-24 0,24 21,-24-21,24 20,0-20,0 21,0-21,0 20,-24 1,1-21,23 0,-24 0,24-21,-48 1,48 20,-24-21,24 21,0 21,24-21,-24 20,24-20,-24 0,24 0,-24 21,24-21,-1 0,1 20,-24-20,48 0,-48 0,23 0,1 0,0 0,0 0,-1 0,1 0,0 0,0 0,-1 0,25 0,-1 0,-47 0,48 0,-48 0,24 0,23 0,-47 0,24 0,-24 0,24 0,0 0,-24 0,23 0,-23 0,24 0,-24 0,24 0,0 0,-1 0,-23 0,24 0,0 0,-24 0,24 0,-24 0,23 0,-23 0,24 0,-24 0,24 0,0 0,0 0,-24 0,23 0,1 0,-24 0,24 0,0 0,-24 0,23 0,1 0,-24 0,24 0,-24 0,24 0,-24 0,23 0,1 0,-24-20,24-1,0 21,-1-20,-23 20,24-21,-24 1,0 20,0-21,-24 1,1 20,23-20,-24-1,0 21,24-20,-24 20,24 0,-23 0,23 0,-48 0,48 0,-24 0,1 0,-1 0,0 0,0 0,1 0,23 0,-24 0,0 0,0 0,0 0,24 0,-47 0,47 0,-24 0,24 0,-24 0,1 0,-1-21,-24 21,48 0,-47-20,23 20,0 0,24 0,-47-20,47 20,-24 0,24 0,-24 0,0 0,24 0,-23 0,-1-21,0 21,24 0,-24 0,24 0,-23 0,23 0,-24 0,24 0,-24 0,0 0,24 0,-23 0,23 0,-24 0,24 0,-24 0,0 0,24 0,-23 0,23 21,-48-21,48 20,-24-20,24 20,-23 1,23-21,-24 20,0 1,24-21,0 20,0 0,0-20,-24 21,24-21,0 20,0-20,0 21,-24-1,24-20,0 21,0-42,0 1,0 20,0-21,0 21,0-20,0 20,0-21,0 1,24 20,-24-20,24 20,-24 0,24 0,-24 0,47 0,-47 0,24 0,-24 0,24 0,0 0,-24 0,23 0,-23 0,-23 0,-1-21,24 1,-24 20,24 0,-24 0,24 0,-23 0,-1 0,24 0,-24 0,24 0,-24 0,24 20,0-20,-24 21,1-21,23 20,0-20,-24 20,24 1,0-21,0 20,0-20,0 21,0-21,0 20,0 1,0-21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52016" y="0"/>
            <a:ext cx="2945659" cy="496411"/>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574" y="0"/>
            <a:ext cx="2945659" cy="496411"/>
          </a:xfrm>
          <a:prstGeom prst="rect">
            <a:avLst/>
          </a:prstGeom>
        </p:spPr>
        <p:txBody>
          <a:bodyPr vert="horz" lIns="91440" tIns="45720" rIns="91440" bIns="45720" rtlCol="1"/>
          <a:lstStyle>
            <a:lvl1pPr algn="l">
              <a:defRPr sz="1200"/>
            </a:lvl1pPr>
          </a:lstStyle>
          <a:p>
            <a:fld id="{74B4628D-DD93-420F-82C0-94F1E924D178}" type="datetimeFigureOut">
              <a:rPr lang="ar-SA" smtClean="0"/>
              <a:pPr/>
              <a:t>05/08/35</a:t>
            </a:fld>
            <a:endParaRPr lang="ar-SA"/>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79768" y="4715907"/>
            <a:ext cx="5438140" cy="4467701"/>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52016" y="9430091"/>
            <a:ext cx="2945659" cy="496411"/>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74" y="9430091"/>
            <a:ext cx="2945659" cy="496411"/>
          </a:xfrm>
          <a:prstGeom prst="rect">
            <a:avLst/>
          </a:prstGeom>
        </p:spPr>
        <p:txBody>
          <a:bodyPr vert="horz" lIns="91440" tIns="45720" rIns="91440" bIns="45720" rtlCol="1" anchor="b"/>
          <a:lstStyle>
            <a:lvl1pPr algn="l">
              <a:defRPr sz="1200"/>
            </a:lvl1pPr>
          </a:lstStyle>
          <a:p>
            <a:fld id="{A1A5E847-1FAA-4D8D-9DF3-197A127C11BC}" type="slidenum">
              <a:rPr lang="ar-SA" smtClean="0"/>
              <a:pPr/>
              <a:t>‹#›</a:t>
            </a:fld>
            <a:endParaRPr lang="ar-SA"/>
          </a:p>
        </p:txBody>
      </p:sp>
    </p:spTree>
    <p:extLst>
      <p:ext uri="{BB962C8B-B14F-4D97-AF65-F5344CB8AC3E}">
        <p14:creationId xmlns:p14="http://schemas.microsoft.com/office/powerpoint/2010/main" val="3286294667"/>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A1A5E847-1FAA-4D8D-9DF3-197A127C11BC}" type="slidenum">
              <a:rPr lang="ar-SA" smtClean="0"/>
              <a:pPr/>
              <a:t>2</a:t>
            </a:fld>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304C6832-5EE8-4CC7-B0A6-0C6875A86FE7}" type="slidenum">
              <a:rPr lang="ar-SA" smtClean="0">
                <a:solidFill>
                  <a:prstClr val="black"/>
                </a:solidFill>
              </a:rPr>
              <a:pPr/>
              <a:t>5</a:t>
            </a:fld>
            <a:endParaRPr lang="ar-SA">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A1A5E847-1FAA-4D8D-9DF3-197A127C11BC}" type="slidenum">
              <a:rPr lang="ar-SA" smtClean="0"/>
              <a:pPr/>
              <a:t>6</a:t>
            </a:fld>
            <a:endParaRPr lang="ar-S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A1A5E847-1FAA-4D8D-9DF3-197A127C11BC}" type="slidenum">
              <a:rPr lang="ar-SA" smtClean="0"/>
              <a:pPr/>
              <a:t>7</a:t>
            </a:fld>
            <a:endParaRPr lang="ar-S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A1A5E847-1FAA-4D8D-9DF3-197A127C11BC}" type="slidenum">
              <a:rPr lang="ar-SA" smtClean="0"/>
              <a:pPr/>
              <a:t>8</a:t>
            </a:fld>
            <a:endParaRPr lang="ar-S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A1A5E847-1FAA-4D8D-9DF3-197A127C11BC}" type="slidenum">
              <a:rPr lang="ar-SA" smtClean="0"/>
              <a:pPr/>
              <a:t>9</a:t>
            </a:fld>
            <a:endParaRPr lang="ar-S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A1A5E847-1FAA-4D8D-9DF3-197A127C11BC}" type="slidenum">
              <a:rPr lang="ar-SA" smtClean="0"/>
              <a:pPr/>
              <a:t>10</a:t>
            </a:fld>
            <a:endParaRPr lang="ar-S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A1A5E847-1FAA-4D8D-9DF3-197A127C11BC}" type="slidenum">
              <a:rPr lang="ar-SA" smtClean="0"/>
              <a:pPr/>
              <a:t>11</a:t>
            </a:fld>
            <a:endParaRPr lang="ar-S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A1A5E847-1FAA-4D8D-9DF3-197A127C11BC}" type="slidenum">
              <a:rPr lang="ar-SA" smtClean="0"/>
              <a:pPr/>
              <a:t>12</a:t>
            </a:fld>
            <a:endParaRPr lang="ar-S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A1A5E847-1FAA-4D8D-9DF3-197A127C11BC}" type="slidenum">
              <a:rPr lang="ar-SA" smtClean="0"/>
              <a:pPr/>
              <a:t>14</a:t>
            </a:fld>
            <a:endParaRPr lang="ar-S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A1A5E847-1FAA-4D8D-9DF3-197A127C11BC}" type="slidenum">
              <a:rPr lang="ar-SA" smtClean="0"/>
              <a:pPr/>
              <a:t>15</a:t>
            </a:fld>
            <a:endParaRPr lang="ar-S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A1A5E847-1FAA-4D8D-9DF3-197A127C11BC}" type="slidenum">
              <a:rPr lang="ar-SA" smtClean="0"/>
              <a:pPr/>
              <a:t>17</a:t>
            </a:fld>
            <a:endParaRPr lang="ar-S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A1A5E847-1FAA-4D8D-9DF3-197A127C11BC}" type="slidenum">
              <a:rPr lang="ar-SA" smtClean="0"/>
              <a:pPr/>
              <a:t>19</a:t>
            </a:fld>
            <a:endParaRPr lang="ar-SA"/>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A1A5E847-1FAA-4D8D-9DF3-197A127C11BC}" type="slidenum">
              <a:rPr lang="ar-SA" smtClean="0"/>
              <a:pPr/>
              <a:t>20</a:t>
            </a:fld>
            <a:endParaRPr lang="ar-SA"/>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A1A5E847-1FAA-4D8D-9DF3-197A127C11BC}" type="slidenum">
              <a:rPr lang="ar-SA" smtClean="0"/>
              <a:pPr/>
              <a:t>21</a:t>
            </a:fld>
            <a:endParaRPr lang="ar-SA"/>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A1A5E847-1FAA-4D8D-9DF3-197A127C11BC}" type="slidenum">
              <a:rPr lang="ar-SA" smtClean="0"/>
              <a:pPr/>
              <a:t>22</a:t>
            </a:fld>
            <a:endParaRPr lang="ar-SA"/>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A1A5E847-1FAA-4D8D-9DF3-197A127C11BC}" type="slidenum">
              <a:rPr lang="ar-SA" smtClean="0"/>
              <a:pPr/>
              <a:t>23</a:t>
            </a:fld>
            <a:endParaRPr lang="ar-SA"/>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A1A5E847-1FAA-4D8D-9DF3-197A127C11BC}" type="slidenum">
              <a:rPr lang="ar-SA" smtClean="0"/>
              <a:pPr/>
              <a:t>24</a:t>
            </a:fld>
            <a:endParaRPr lang="ar-SA"/>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A1A5E847-1FAA-4D8D-9DF3-197A127C11BC}" type="slidenum">
              <a:rPr lang="ar-SA" smtClean="0"/>
              <a:pPr/>
              <a:t>25</a:t>
            </a:fld>
            <a:endParaRPr lang="ar-SA"/>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A1A5E847-1FAA-4D8D-9DF3-197A127C11BC}" type="slidenum">
              <a:rPr lang="ar-SA" smtClean="0"/>
              <a:pPr/>
              <a:t>26</a:t>
            </a:fld>
            <a:endParaRPr lang="ar-SA"/>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A1A5E847-1FAA-4D8D-9DF3-197A127C11BC}" type="slidenum">
              <a:rPr lang="ar-SA" smtClean="0"/>
              <a:pPr/>
              <a:t>27</a:t>
            </a:fld>
            <a:endParaRPr lang="ar-SA"/>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A1A5E847-1FAA-4D8D-9DF3-197A127C11BC}" type="slidenum">
              <a:rPr lang="ar-SA" smtClean="0"/>
              <a:pPr/>
              <a:t>28</a:t>
            </a:fld>
            <a:endParaRPr lang="ar-SA"/>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A1A5E847-1FAA-4D8D-9DF3-197A127C11BC}" type="slidenum">
              <a:rPr lang="ar-SA" smtClean="0"/>
              <a:pPr/>
              <a:t>29</a:t>
            </a:fld>
            <a:endParaRPr lang="ar-SA"/>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A1A5E847-1FAA-4D8D-9DF3-197A127C11BC}" type="slidenum">
              <a:rPr lang="ar-SA" smtClean="0"/>
              <a:pPr/>
              <a:t>30</a:t>
            </a:fld>
            <a:endParaRPr lang="ar-SA"/>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A1A5E847-1FAA-4D8D-9DF3-197A127C11BC}" type="slidenum">
              <a:rPr lang="ar-SA" smtClean="0"/>
              <a:pPr/>
              <a:t>31</a:t>
            </a:fld>
            <a:endParaRPr lang="ar-SA"/>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A1A5E847-1FAA-4D8D-9DF3-197A127C11BC}" type="slidenum">
              <a:rPr lang="ar-SA" smtClean="0"/>
              <a:pPr/>
              <a:t>32</a:t>
            </a:fld>
            <a:endParaRPr lang="ar-SA"/>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A1A5E847-1FAA-4D8D-9DF3-197A127C11BC}" type="slidenum">
              <a:rPr lang="ar-SA" smtClean="0"/>
              <a:pPr/>
              <a:t>33</a:t>
            </a:fld>
            <a:endParaRPr lang="ar-SA"/>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A1A5E847-1FAA-4D8D-9DF3-197A127C11BC}" type="slidenum">
              <a:rPr lang="ar-SA" smtClean="0"/>
              <a:pPr/>
              <a:t>35</a:t>
            </a:fld>
            <a:endParaRPr lang="ar-SA"/>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A1A5E847-1FAA-4D8D-9DF3-197A127C11BC}" type="slidenum">
              <a:rPr lang="ar-SA" smtClean="0"/>
              <a:pPr/>
              <a:t>36</a:t>
            </a:fld>
            <a:endParaRPr lang="ar-SA"/>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A1A5E847-1FAA-4D8D-9DF3-197A127C11BC}" type="slidenum">
              <a:rPr lang="ar-SA" smtClean="0"/>
              <a:pPr/>
              <a:t>37</a:t>
            </a:fld>
            <a:endParaRPr lang="ar-SA"/>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A1A5E847-1FAA-4D8D-9DF3-197A127C11BC}" type="slidenum">
              <a:rPr lang="ar-SA" smtClean="0"/>
              <a:pPr/>
              <a:t>38</a:t>
            </a:fld>
            <a:endParaRPr lang="ar-SA"/>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A1A5E847-1FAA-4D8D-9DF3-197A127C11BC}" type="slidenum">
              <a:rPr lang="ar-SA" smtClean="0"/>
              <a:pPr/>
              <a:t>39</a:t>
            </a:fld>
            <a:endParaRPr lang="ar-SA"/>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A1A5E847-1FAA-4D8D-9DF3-197A127C11BC}" type="slidenum">
              <a:rPr lang="ar-SA" smtClean="0"/>
              <a:pPr/>
              <a:t>40</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4" name="عنوان 13"/>
          <p:cNvSpPr>
            <a:spLocks noGrp="1"/>
          </p:cNvSpPr>
          <p:nvPr>
            <p:ph type="ctrTitle"/>
          </p:nvPr>
        </p:nvSpPr>
        <p:spPr>
          <a:xfrm>
            <a:off x="1432560" y="359898"/>
            <a:ext cx="7406640" cy="1472184"/>
          </a:xfrm>
        </p:spPr>
        <p:txBody>
          <a:bodyPr anchor="b"/>
          <a:lstStyle>
            <a:lvl1pPr algn="l">
              <a:defRPr/>
            </a:lvl1pPr>
            <a:extLst/>
          </a:lstStyle>
          <a:p>
            <a:r>
              <a:rPr kumimoji="0" lang="ar-SA" smtClean="0"/>
              <a:t>انقر لتحرير نمط العنوان الرئيسي</a:t>
            </a:r>
            <a:endParaRPr kumimoji="0" lang="en-US"/>
          </a:p>
        </p:txBody>
      </p:sp>
      <p:sp>
        <p:nvSpPr>
          <p:cNvPr id="22" name="عنوان فرعي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7" name="عنصر نائب للتاريخ 6"/>
          <p:cNvSpPr>
            <a:spLocks noGrp="1"/>
          </p:cNvSpPr>
          <p:nvPr>
            <p:ph type="dt" sz="half" idx="10"/>
          </p:nvPr>
        </p:nvSpPr>
        <p:spPr/>
        <p:txBody>
          <a:bodyPr/>
          <a:lstStyle>
            <a:extLst/>
          </a:lstStyle>
          <a:p>
            <a:fld id="{1D8BD707-D9CF-40AE-B4C6-C98DA3205C09}" type="datetimeFigureOut">
              <a:rPr lang="en-US" smtClean="0"/>
              <a:pPr/>
              <a:t>6/3/2014</a:t>
            </a:fld>
            <a:endParaRPr lang="en-US"/>
          </a:p>
        </p:txBody>
      </p:sp>
      <p:sp>
        <p:nvSpPr>
          <p:cNvPr id="20" name="عنصر نائب للتذييل 19"/>
          <p:cNvSpPr>
            <a:spLocks noGrp="1"/>
          </p:cNvSpPr>
          <p:nvPr>
            <p:ph type="ftr" sz="quarter" idx="11"/>
          </p:nvPr>
        </p:nvSpPr>
        <p:spPr/>
        <p:txBody>
          <a:bodyPr/>
          <a:lstStyle>
            <a:extLst/>
          </a:lstStyle>
          <a:p>
            <a:endParaRPr lang="en-US"/>
          </a:p>
        </p:txBody>
      </p:sp>
      <p:sp>
        <p:nvSpPr>
          <p:cNvPr id="10" name="عنصر نائب لرقم الشريحة 9"/>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8" name="شكل بيضاوي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D8BD707-D9CF-40AE-B4C6-C98DA3205C09}" type="datetimeFigureOut">
              <a:rPr lang="en-US" smtClean="0"/>
              <a:pPr/>
              <a:t>6/3/2014</a:t>
            </a:fld>
            <a:endParaRPr lang="en-US"/>
          </a:p>
        </p:txBody>
      </p:sp>
      <p:sp>
        <p:nvSpPr>
          <p:cNvPr id="5" name="عنصر نائب للتذييل 4"/>
          <p:cNvSpPr>
            <a:spLocks noGrp="1"/>
          </p:cNvSpPr>
          <p:nvPr>
            <p:ph type="ftr" sz="quarter" idx="11"/>
          </p:nvPr>
        </p:nvSpPr>
        <p:spPr/>
        <p:txBody>
          <a:bodyPr/>
          <a:lstStyle>
            <a:extLst/>
          </a:lstStyle>
          <a:p>
            <a:endParaRPr lang="en-US"/>
          </a:p>
        </p:txBody>
      </p:sp>
      <p:sp>
        <p:nvSpPr>
          <p:cNvPr id="6" name="عنصر نائب لرقم الشريحة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7" name="مستطيل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extLst/>
          </a:lstStyle>
          <a:p>
            <a:fld id="{1D8BD707-D9CF-40AE-B4C6-C98DA3205C09}" type="datetimeFigureOut">
              <a:rPr lang="en-US" smtClean="0"/>
              <a:pPr/>
              <a:t>6/3/2014</a:t>
            </a:fld>
            <a:endParaRPr lang="en-US"/>
          </a:p>
        </p:txBody>
      </p:sp>
      <p:sp>
        <p:nvSpPr>
          <p:cNvPr id="5" name="عنصر نائب للتذييل 4"/>
          <p:cNvSpPr>
            <a:spLocks noGrp="1"/>
          </p:cNvSpPr>
          <p:nvPr>
            <p:ph type="ftr" sz="quarter" idx="11"/>
          </p:nvPr>
        </p:nvSpPr>
        <p:spPr/>
        <p:txBody>
          <a:bodyPr/>
          <a:lstStyle>
            <a:extLst/>
          </a:lstStyle>
          <a:p>
            <a:endParaRPr lang="en-US"/>
          </a:p>
        </p:txBody>
      </p:sp>
      <p:sp>
        <p:nvSpPr>
          <p:cNvPr id="6" name="عنصر نائب لرقم الشريحة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10" name="مستطيل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1D8BD707-D9CF-40AE-B4C6-C98DA3205C09}" type="datetimeFigureOut">
              <a:rPr lang="en-US" smtClean="0"/>
              <a:pPr/>
              <a:t>6/3/2014</a:t>
            </a:fld>
            <a:endParaRPr lang="en-US"/>
          </a:p>
        </p:txBody>
      </p:sp>
      <p:sp>
        <p:nvSpPr>
          <p:cNvPr id="6" name="عنصر نائب للتذييل 5"/>
          <p:cNvSpPr>
            <a:spLocks noGrp="1"/>
          </p:cNvSpPr>
          <p:nvPr>
            <p:ph type="ftr" sz="quarter" idx="11"/>
          </p:nvPr>
        </p:nvSpPr>
        <p:spPr/>
        <p:txBody>
          <a:bodyPr/>
          <a:lstStyle>
            <a:extLst/>
          </a:lstStyle>
          <a:p>
            <a:endParaRPr lang="en-US"/>
          </a:p>
        </p:txBody>
      </p:sp>
      <p:sp>
        <p:nvSpPr>
          <p:cNvPr id="7" name="عنصر نائب لرقم الشريحة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1D8BD707-D9CF-40AE-B4C6-C98DA3205C09}" type="datetimeFigureOut">
              <a:rPr lang="en-US" smtClean="0"/>
              <a:pPr/>
              <a:t>6/3/2014</a:t>
            </a:fld>
            <a:endParaRPr lang="en-US"/>
          </a:p>
        </p:txBody>
      </p:sp>
      <p:sp>
        <p:nvSpPr>
          <p:cNvPr id="8" name="عنصر نائب للتذييل 7"/>
          <p:cNvSpPr>
            <a:spLocks noGrp="1"/>
          </p:cNvSpPr>
          <p:nvPr>
            <p:ph type="ftr" sz="quarter" idx="11"/>
          </p:nvPr>
        </p:nvSpPr>
        <p:spPr/>
        <p:txBody>
          <a:bodyPr/>
          <a:lstStyle>
            <a:extLst/>
          </a:lstStyle>
          <a:p>
            <a:endParaRPr lang="en-US"/>
          </a:p>
        </p:txBody>
      </p:sp>
      <p:sp>
        <p:nvSpPr>
          <p:cNvPr id="9" name="عنصر نائب لرقم الشريحة 8"/>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nchor="ct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1D8BD707-D9CF-40AE-B4C6-C98DA3205C09}" type="datetimeFigureOut">
              <a:rPr lang="en-US" smtClean="0"/>
              <a:pPr/>
              <a:t>6/3/2014</a:t>
            </a:fld>
            <a:endParaRPr lang="en-US"/>
          </a:p>
        </p:txBody>
      </p:sp>
      <p:sp>
        <p:nvSpPr>
          <p:cNvPr id="4" name="عنصر نائب للتذييل 3"/>
          <p:cNvSpPr>
            <a:spLocks noGrp="1"/>
          </p:cNvSpPr>
          <p:nvPr>
            <p:ph type="ftr" sz="quarter" idx="11"/>
          </p:nvPr>
        </p:nvSpPr>
        <p:spPr/>
        <p:txBody>
          <a:bodyPr/>
          <a:lstStyle>
            <a:extLst/>
          </a:lstStyle>
          <a:p>
            <a:endParaRPr lang="en-US"/>
          </a:p>
        </p:txBody>
      </p:sp>
      <p:sp>
        <p:nvSpPr>
          <p:cNvPr id="5" name="عنصر نائب لرقم الشريحة 4"/>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5" name="مستطيل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صر نائب للتاريخ 1"/>
          <p:cNvSpPr>
            <a:spLocks noGrp="1"/>
          </p:cNvSpPr>
          <p:nvPr>
            <p:ph type="dt" sz="half" idx="10"/>
          </p:nvPr>
        </p:nvSpPr>
        <p:spPr/>
        <p:txBody>
          <a:bodyPr/>
          <a:lstStyle>
            <a:extLst/>
          </a:lstStyle>
          <a:p>
            <a:fld id="{1D8BD707-D9CF-40AE-B4C6-C98DA3205C09}" type="datetimeFigureOut">
              <a:rPr lang="en-US" smtClean="0"/>
              <a:pPr/>
              <a:t>6/3/2014</a:t>
            </a:fld>
            <a:endParaRPr lang="en-US"/>
          </a:p>
        </p:txBody>
      </p:sp>
      <p:sp>
        <p:nvSpPr>
          <p:cNvPr id="3" name="عنصر نائب للتذييل 2"/>
          <p:cNvSpPr>
            <a:spLocks noGrp="1"/>
          </p:cNvSpPr>
          <p:nvPr>
            <p:ph type="ftr" sz="quarter" idx="11"/>
          </p:nvPr>
        </p:nvSpPr>
        <p:spPr/>
        <p:txBody>
          <a:bodyPr/>
          <a:lstStyle>
            <a:extLst/>
          </a:lstStyle>
          <a:p>
            <a:endParaRPr lang="en-US"/>
          </a:p>
        </p:txBody>
      </p:sp>
      <p:sp>
        <p:nvSpPr>
          <p:cNvPr id="4" name="عنصر نائب لرقم الشريحة 3"/>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6" name="مستطيل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1D8BD707-D9CF-40AE-B4C6-C98DA3205C09}" type="datetimeFigureOut">
              <a:rPr lang="en-US" smtClean="0"/>
              <a:pPr/>
              <a:t>6/3/2014</a:t>
            </a:fld>
            <a:endParaRPr lang="en-US"/>
          </a:p>
        </p:txBody>
      </p:sp>
      <p:sp>
        <p:nvSpPr>
          <p:cNvPr id="6" name="عنصر نائب للتذييل 5"/>
          <p:cNvSpPr>
            <a:spLocks noGrp="1"/>
          </p:cNvSpPr>
          <p:nvPr>
            <p:ph type="ftr" sz="quarter" idx="11"/>
          </p:nvPr>
        </p:nvSpPr>
        <p:spPr/>
        <p:txBody>
          <a:bodyPr/>
          <a:lstStyle>
            <a:extLst/>
          </a:lstStyle>
          <a:p>
            <a:endParaRPr lang="en-US"/>
          </a:p>
        </p:txBody>
      </p:sp>
      <p:sp>
        <p:nvSpPr>
          <p:cNvPr id="7" name="عنصر نائب لرقم الشريحة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extLst/>
          </a:lstStyle>
          <a:p>
            <a:fld id="{1D8BD707-D9CF-40AE-B4C6-C98DA3205C09}" type="datetimeFigureOut">
              <a:rPr lang="en-US" smtClean="0"/>
              <a:pPr/>
              <a:t>6/3/2014</a:t>
            </a:fld>
            <a:endParaRPr lang="en-US"/>
          </a:p>
        </p:txBody>
      </p:sp>
      <p:sp>
        <p:nvSpPr>
          <p:cNvPr id="6" name="عنصر نائب للتذييل 5"/>
          <p:cNvSpPr>
            <a:spLocks noGrp="1"/>
          </p:cNvSpPr>
          <p:nvPr>
            <p:ph type="ftr" sz="quarter" idx="11"/>
          </p:nvPr>
        </p:nvSpPr>
        <p:spPr/>
        <p:txBody>
          <a:bodyPr/>
          <a:lstStyle>
            <a:extLst/>
          </a:lstStyle>
          <a:p>
            <a:endParaRPr lang="en-US"/>
          </a:p>
        </p:txBody>
      </p:sp>
      <p:sp>
        <p:nvSpPr>
          <p:cNvPr id="7" name="عنصر نائب لرقم الشريحة 6"/>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8" name="مستطيل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عنصر نائب للصورة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ar-SA" smtClean="0"/>
              <a:t>انقر فوق الرمز لإضافة صورة</a:t>
            </a:r>
            <a:endParaRPr kumimoji="0" lang="en-US" dirty="0"/>
          </a:p>
        </p:txBody>
      </p:sp>
      <p:sp>
        <p:nvSpPr>
          <p:cNvPr id="9" name="مخطط انسيابي: معالجة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مخطط انسيابي: معالجة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عنصر نائب للنص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D8BD707-D9CF-40AE-B4C6-C98DA3205C09}" type="datetimeFigureOut">
              <a:rPr lang="en-US" smtClean="0"/>
              <a:pPr/>
              <a:t>6/3/2014</a:t>
            </a:fld>
            <a:endParaRPr lang="en-US"/>
          </a:p>
        </p:txBody>
      </p:sp>
      <p:sp>
        <p:nvSpPr>
          <p:cNvPr id="5" name="عنصر نائب للتذييل 4"/>
          <p:cNvSpPr>
            <a:spLocks noGrp="1"/>
          </p:cNvSpPr>
          <p:nvPr>
            <p:ph type="ftr" sz="quarter" idx="11"/>
          </p:nvPr>
        </p:nvSpPr>
        <p:spPr/>
        <p:txBody>
          <a:bodyPr/>
          <a:lstStyle>
            <a:extLst/>
          </a:lstStyle>
          <a:p>
            <a:endParaRPr lang="en-US"/>
          </a:p>
        </p:txBody>
      </p:sp>
      <p:sp>
        <p:nvSpPr>
          <p:cNvPr id="6" name="عنصر نائب لرقم الشريحة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274639"/>
            <a:ext cx="1828800" cy="5851525"/>
          </a:xfrm>
        </p:spPr>
        <p:txBody>
          <a:bodyPr vert="eaVe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1143000" y="274640"/>
            <a:ext cx="55626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D8BD707-D9CF-40AE-B4C6-C98DA3205C09}" type="datetimeFigureOut">
              <a:rPr lang="en-US" smtClean="0"/>
              <a:pPr/>
              <a:t>6/3/2014</a:t>
            </a:fld>
            <a:endParaRPr lang="en-US"/>
          </a:p>
        </p:txBody>
      </p:sp>
      <p:sp>
        <p:nvSpPr>
          <p:cNvPr id="5" name="عنصر نائب للتذييل 4"/>
          <p:cNvSpPr>
            <a:spLocks noGrp="1"/>
          </p:cNvSpPr>
          <p:nvPr>
            <p:ph type="ftr" sz="quarter" idx="11"/>
          </p:nvPr>
        </p:nvSpPr>
        <p:spPr/>
        <p:txBody>
          <a:bodyPr/>
          <a:lstStyle>
            <a:extLst/>
          </a:lstStyle>
          <a:p>
            <a:endParaRPr lang="en-US"/>
          </a:p>
        </p:txBody>
      </p:sp>
      <p:sp>
        <p:nvSpPr>
          <p:cNvPr id="6" name="عنصر نائب لرقم الشريحة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دائري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دائرة مجوفة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مستطيل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عنصر نائب للعنوان 4"/>
          <p:cNvSpPr>
            <a:spLocks noGrp="1"/>
          </p:cNvSpPr>
          <p:nvPr>
            <p:ph type="title"/>
          </p:nvPr>
        </p:nvSpPr>
        <p:spPr>
          <a:xfrm>
            <a:off x="1435608" y="274638"/>
            <a:ext cx="7498080" cy="1143000"/>
          </a:xfrm>
          <a:prstGeom prst="rect">
            <a:avLst/>
          </a:prstGeom>
        </p:spPr>
        <p:txBody>
          <a:bodyPr anchor="ctr">
            <a:normAutofit/>
          </a:bodyPr>
          <a:lstStyle>
            <a:extLst/>
          </a:lstStyle>
          <a:p>
            <a:r>
              <a:rPr kumimoji="0" lang="ar-SA" smtClean="0"/>
              <a:t>انقر لتحرير نمط العنوان الرئيسي</a:t>
            </a:r>
            <a:endParaRPr kumimoji="0" lang="en-US"/>
          </a:p>
        </p:txBody>
      </p:sp>
      <p:sp>
        <p:nvSpPr>
          <p:cNvPr id="9" name="عنصر نائب للنص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4" name="عنصر نائب للتاريخ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1D8BD707-D9CF-40AE-B4C6-C98DA3205C09}" type="datetimeFigureOut">
              <a:rPr lang="en-US" smtClean="0"/>
              <a:pPr/>
              <a:t>6/3/2014</a:t>
            </a:fld>
            <a:endParaRPr lang="en-US"/>
          </a:p>
        </p:txBody>
      </p:sp>
      <p:sp>
        <p:nvSpPr>
          <p:cNvPr id="10" name="عنصر نائب للتذييل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عنصر نائب لرقم الشريحة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B6F15528-21DE-4FAA-801E-634DDDAF4B2B}" type="slidenum">
              <a:rPr lang="en-US" smtClean="0"/>
              <a:pPr/>
              <a:t>‹#›</a:t>
            </a:fld>
            <a:endParaRPr lang="en-US"/>
          </a:p>
        </p:txBody>
      </p:sp>
      <p:sp>
        <p:nvSpPr>
          <p:cNvPr id="15" name="مستطيل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1"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r" rtl="1"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r" rtl="1"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r" rtl="1"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r" rtl="1"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r" rtl="1"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r" rtl="1"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http://www.google.com/url?sa=i&amp;rct=j&amp;q=petromyzon+lamprey&amp;source=images&amp;cd=&amp;cad=rja&amp;docid=zpeZwAs57hazeM&amp;tbnid=SRUGwQOqPO5xkM:&amp;ved=0CAUQjRw&amp;url=http://cabinetoffreshwatercuriosities.com/2012/01/26/sea-lamprey-petromyzon-marinus/&amp;ei=TK4fUcqQOoWVtAbPmoHwBA&amp;bvm=bv.42553238,d.Yms&amp;psig=AFQjCNFtV7aifFa1QvI4St7ceG0lMUVaAA&amp;ust=1361116409167190" TargetMode="External"/><Relationship Id="rId3" Type="http://schemas.openxmlformats.org/officeDocument/2006/relationships/image" Target="../media/image3.jpeg"/><Relationship Id="rId7"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10" Type="http://schemas.openxmlformats.org/officeDocument/2006/relationships/image" Target="../media/image8.wmf"/><Relationship Id="rId4" Type="http://schemas.openxmlformats.org/officeDocument/2006/relationships/hyperlink" Target="http://www.usca.edu/biogeo/zelmer/122/anphy/" TargetMode="External"/><Relationship Id="rId9" Type="http://schemas.openxmlformats.org/officeDocument/2006/relationships/image" Target="../media/image7.jpeg"/></Relationships>
</file>

<file path=ppt/slides/_rels/slide3.x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17.emf"/><Relationship Id="rId3" Type="http://schemas.openxmlformats.org/officeDocument/2006/relationships/image" Target="../media/image14.jpeg"/><Relationship Id="rId7" Type="http://schemas.openxmlformats.org/officeDocument/2006/relationships/customXml" Target="../ink/ink1.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image" Target="../media/image16.jpeg"/><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7" Type="http://schemas.openxmlformats.org/officeDocument/2006/relationships/image" Target="../media/image23.jpeg"/><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1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3" Type="http://schemas.openxmlformats.org/officeDocument/2006/relationships/hyperlink" Target="http://tabib.unblog.fr/2009/03/page/8/" TargetMode="External"/><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hyperlink" Target="http://www.usca.edu/biogeo/zelmer/122/anphy/" TargetMode="External"/><Relationship Id="rId4" Type="http://schemas.openxmlformats.org/officeDocument/2006/relationships/image" Target="../media/image28.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saft.com/Blog/dotclear/index.php?post/2009/12/09/Ascidie-mon-amie:-les-reacute;ponses" TargetMode="External"/><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31.wmf"/><Relationship Id="rId4" Type="http://schemas.openxmlformats.org/officeDocument/2006/relationships/image" Target="../media/image30.jpeg"/></Relationships>
</file>

<file path=ppt/slides/_rels/slide2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34.jpeg"/><Relationship Id="rId4" Type="http://schemas.openxmlformats.org/officeDocument/2006/relationships/hyperlink" Target="http://www.biology.ualberta.ca/facilities/microscopy/?Page=4516" TargetMode="Externa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79704" y="990600"/>
            <a:ext cx="7854696" cy="5105400"/>
          </a:xfrm>
          <a:noFill/>
        </p:spPr>
        <p:style>
          <a:lnRef idx="0">
            <a:schemeClr val="accent6"/>
          </a:lnRef>
          <a:fillRef idx="3">
            <a:schemeClr val="accent6"/>
          </a:fillRef>
          <a:effectRef idx="3">
            <a:schemeClr val="accent6"/>
          </a:effectRef>
          <a:fontRef idx="minor">
            <a:schemeClr val="lt1"/>
          </a:fontRef>
        </p:style>
        <p:txBody>
          <a:bodyPr/>
          <a:lstStyle/>
          <a:p>
            <a:pPr algn="ctr"/>
            <a:r>
              <a:rPr lang="ar-SA" sz="3600" b="1" u="sng" dirty="0" smtClean="0">
                <a:solidFill>
                  <a:srgbClr val="FF0000"/>
                </a:solidFill>
              </a:rPr>
              <a:t>المرجع المستخدم</a:t>
            </a:r>
          </a:p>
          <a:p>
            <a:pPr algn="ctr"/>
            <a:endParaRPr lang="ar-SA" b="1" dirty="0" smtClean="0">
              <a:solidFill>
                <a:schemeClr val="tx1"/>
              </a:solidFill>
            </a:endParaRPr>
          </a:p>
          <a:p>
            <a:pPr algn="ctr"/>
            <a:r>
              <a:rPr lang="en-US" b="1" dirty="0" smtClean="0">
                <a:solidFill>
                  <a:schemeClr val="tx1"/>
                </a:solidFill>
              </a:rPr>
              <a:t>*</a:t>
            </a:r>
            <a:r>
              <a:rPr lang="ar-SA" b="1" dirty="0" smtClean="0">
                <a:solidFill>
                  <a:schemeClr val="tx1"/>
                </a:solidFill>
              </a:rPr>
              <a:t>الفقاريات </a:t>
            </a:r>
          </a:p>
          <a:p>
            <a:pPr algn="ctr"/>
            <a:r>
              <a:rPr lang="ar-SA" b="1" dirty="0" smtClean="0">
                <a:solidFill>
                  <a:schemeClr val="tx1"/>
                </a:solidFill>
              </a:rPr>
              <a:t>أ.د/ منى فريد عبد الرحمن</a:t>
            </a:r>
          </a:p>
          <a:p>
            <a:pPr algn="ctr"/>
            <a:r>
              <a:rPr lang="ar-SA" b="1" dirty="0" smtClean="0">
                <a:solidFill>
                  <a:schemeClr val="tx1"/>
                </a:solidFill>
              </a:rPr>
              <a:t>1992</a:t>
            </a:r>
          </a:p>
          <a:p>
            <a:pPr algn="ctr"/>
            <a:r>
              <a:rPr lang="ar-SA" b="1" dirty="0" smtClean="0">
                <a:solidFill>
                  <a:schemeClr val="tx1"/>
                </a:solidFill>
              </a:rPr>
              <a:t>المكتبة الأكاديمية</a:t>
            </a:r>
          </a:p>
          <a:p>
            <a:pPr algn="ctr"/>
            <a:r>
              <a:rPr lang="ar-SA" b="1" dirty="0" smtClean="0">
                <a:solidFill>
                  <a:schemeClr val="tx1"/>
                </a:solidFill>
              </a:rPr>
              <a:t>جمهورية مصر العربية</a:t>
            </a:r>
          </a:p>
          <a:p>
            <a:pPr algn="ctr"/>
            <a:r>
              <a:rPr lang="en-US" b="1" dirty="0" smtClean="0">
                <a:solidFill>
                  <a:schemeClr val="tx1"/>
                </a:solidFill>
              </a:rPr>
              <a:t>*The Chordates</a:t>
            </a:r>
          </a:p>
          <a:p>
            <a:pPr algn="ctr"/>
            <a:r>
              <a:rPr lang="en-US" b="1" dirty="0" smtClean="0">
                <a:solidFill>
                  <a:schemeClr val="tx1"/>
                </a:solidFill>
              </a:rPr>
              <a:t>Cambridge university press ( 1989)</a:t>
            </a:r>
            <a:endParaRPr lang="ar-SA" b="1" dirty="0" smtClean="0">
              <a:solidFill>
                <a:schemeClr val="tx1"/>
              </a:solidFill>
            </a:endParaRPr>
          </a:p>
          <a:p>
            <a:pPr algn="ctr"/>
            <a:endParaRPr lang="en-US" dirty="0">
              <a:solidFill>
                <a:schemeClr val="bg1"/>
              </a:solidFill>
            </a:endParaRPr>
          </a:p>
        </p:txBody>
      </p:sp>
      <p:pic>
        <p:nvPicPr>
          <p:cNvPr id="22530" name="Picture 2" descr="C:\Program Files\Microsoft Office\MEDIA\CAGCAT10\j0217698.wmf"/>
          <p:cNvPicPr>
            <a:picLocks noChangeAspect="1" noChangeArrowheads="1"/>
          </p:cNvPicPr>
          <p:nvPr/>
        </p:nvPicPr>
        <p:blipFill>
          <a:blip r:embed="rId2" cstate="print"/>
          <a:srcRect/>
          <a:stretch>
            <a:fillRect/>
          </a:stretch>
        </p:blipFill>
        <p:spPr bwMode="auto">
          <a:xfrm>
            <a:off x="1143000" y="2971800"/>
            <a:ext cx="1651178" cy="160020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0"/>
            <a:ext cx="7851648" cy="838200"/>
          </a:xfrm>
        </p:spPr>
        <p:txBody>
          <a:bodyPr>
            <a:normAutofit/>
          </a:bodyPr>
          <a:lstStyle/>
          <a:p>
            <a:pPr algn="ctr"/>
            <a:r>
              <a:rPr lang="ar-EG" sz="4000" dirty="0" smtClean="0">
                <a:solidFill>
                  <a:schemeClr val="tx1"/>
                </a:solidFill>
              </a:rPr>
              <a:t>مقرر حبليات </a:t>
            </a:r>
            <a:r>
              <a:rPr lang="ar-EG" sz="4000" dirty="0" err="1" smtClean="0">
                <a:solidFill>
                  <a:schemeClr val="tx1"/>
                </a:solidFill>
              </a:rPr>
              <a:t>نظرى</a:t>
            </a:r>
            <a:endParaRPr lang="ar-SA" sz="4000" dirty="0">
              <a:solidFill>
                <a:schemeClr val="tx1"/>
              </a:solidFill>
            </a:endParaRPr>
          </a:p>
        </p:txBody>
      </p:sp>
      <p:sp>
        <p:nvSpPr>
          <p:cNvPr id="3" name="Subtitle 2"/>
          <p:cNvSpPr>
            <a:spLocks noGrp="1"/>
          </p:cNvSpPr>
          <p:nvPr>
            <p:ph type="subTitle" idx="1"/>
          </p:nvPr>
        </p:nvSpPr>
        <p:spPr>
          <a:xfrm>
            <a:off x="533400" y="1371600"/>
            <a:ext cx="7854696" cy="5181600"/>
          </a:xfrm>
        </p:spPr>
        <p:txBody>
          <a:bodyPr/>
          <a:lstStyle/>
          <a:p>
            <a:r>
              <a:rPr lang="en-US" dirty="0" smtClean="0"/>
              <a:t> </a:t>
            </a:r>
            <a:r>
              <a:rPr lang="ar-EG" dirty="0" smtClean="0"/>
              <a:t>  </a:t>
            </a:r>
            <a:endParaRPr lang="ar-SA" dirty="0"/>
          </a:p>
        </p:txBody>
      </p:sp>
      <p:graphicFrame>
        <p:nvGraphicFramePr>
          <p:cNvPr id="4" name="Table 3"/>
          <p:cNvGraphicFramePr>
            <a:graphicFrameLocks noGrp="1"/>
          </p:cNvGraphicFramePr>
          <p:nvPr/>
        </p:nvGraphicFramePr>
        <p:xfrm>
          <a:off x="1524000" y="990601"/>
          <a:ext cx="6096000" cy="4831079"/>
        </p:xfrm>
        <a:graphic>
          <a:graphicData uri="http://schemas.openxmlformats.org/drawingml/2006/table">
            <a:tbl>
              <a:tblPr rtl="1" firstRow="1" bandRow="1">
                <a:tableStyleId>{5C22544A-7EE6-4342-B048-85BDC9FD1C3A}</a:tableStyleId>
              </a:tblPr>
              <a:tblGrid>
                <a:gridCol w="1125940"/>
                <a:gridCol w="4970060"/>
              </a:tblGrid>
              <a:tr h="380999">
                <a:tc>
                  <a:txBody>
                    <a:bodyPr/>
                    <a:lstStyle/>
                    <a:p>
                      <a:pPr algn="ctr" rtl="1"/>
                      <a:r>
                        <a:rPr lang="ar-EG" dirty="0" smtClean="0"/>
                        <a:t>الأسبوع</a:t>
                      </a:r>
                      <a:endParaRPr lang="ar-SA" dirty="0"/>
                    </a:p>
                  </a:txBody>
                  <a:tcPr/>
                </a:tc>
                <a:tc>
                  <a:txBody>
                    <a:bodyPr/>
                    <a:lstStyle/>
                    <a:p>
                      <a:pPr algn="ctr" rtl="1"/>
                      <a:r>
                        <a:rPr lang="ar-EG" dirty="0" smtClean="0"/>
                        <a:t>الموضوع</a:t>
                      </a:r>
                      <a:endParaRPr lang="ar-SA" dirty="0"/>
                    </a:p>
                  </a:txBody>
                  <a:tcPr/>
                </a:tc>
              </a:tr>
              <a:tr h="370840">
                <a:tc>
                  <a:txBody>
                    <a:bodyPr/>
                    <a:lstStyle/>
                    <a:p>
                      <a:pPr algn="ctr" rtl="1"/>
                      <a:r>
                        <a:rPr lang="ar-EG" dirty="0" smtClean="0"/>
                        <a:t>الأول</a:t>
                      </a:r>
                      <a:endParaRPr lang="ar-SA" dirty="0"/>
                    </a:p>
                  </a:txBody>
                  <a:tcPr/>
                </a:tc>
                <a:tc>
                  <a:txBody>
                    <a:bodyPr/>
                    <a:lstStyle/>
                    <a:p>
                      <a:pPr rtl="1"/>
                      <a:r>
                        <a:rPr lang="ar-EG" dirty="0" smtClean="0"/>
                        <a:t>مقدمة عن الحبليات والصفات العامة مع التصنيف</a:t>
                      </a:r>
                      <a:r>
                        <a:rPr lang="ar-EG" baseline="0" dirty="0" smtClean="0"/>
                        <a:t> العام للحبليات</a:t>
                      </a:r>
                      <a:endParaRPr lang="ar-SA" dirty="0"/>
                    </a:p>
                  </a:txBody>
                  <a:tcPr/>
                </a:tc>
              </a:tr>
              <a:tr h="3708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EG" dirty="0" err="1" smtClean="0"/>
                        <a:t>الثانى</a:t>
                      </a:r>
                      <a:endParaRPr lang="ar-SA" dirty="0"/>
                    </a:p>
                  </a:txBody>
                  <a:tcPr/>
                </a:tc>
                <a:tc>
                  <a:txBody>
                    <a:bodyPr/>
                    <a:lstStyle/>
                    <a:p>
                      <a:pPr rtl="1"/>
                      <a:r>
                        <a:rPr lang="ar-EG" dirty="0" smtClean="0"/>
                        <a:t>دراسة تفصيلية للاسيديا والبلانوجلوسس</a:t>
                      </a:r>
                    </a:p>
                  </a:txBody>
                  <a:tcPr/>
                </a:tc>
              </a:tr>
              <a:tr h="370840">
                <a:tc>
                  <a:txBody>
                    <a:bodyPr/>
                    <a:lstStyle/>
                    <a:p>
                      <a:pPr algn="ctr" rtl="1"/>
                      <a:r>
                        <a:rPr lang="ar-EG" dirty="0" smtClean="0"/>
                        <a:t>الثالث</a:t>
                      </a:r>
                      <a:endParaRPr lang="ar-SA" dirty="0"/>
                    </a:p>
                  </a:txBody>
                  <a:tcPr/>
                </a:tc>
                <a:tc>
                  <a:txBody>
                    <a:bodyPr/>
                    <a:lstStyle/>
                    <a:p>
                      <a:pPr rtl="1"/>
                      <a:r>
                        <a:rPr lang="ar-EG" dirty="0" smtClean="0"/>
                        <a:t>دراسة تفصيلية للسهيم</a:t>
                      </a:r>
                      <a:endParaRPr lang="ar-SA" dirty="0"/>
                    </a:p>
                  </a:txBody>
                  <a:tcPr/>
                </a:tc>
              </a:tr>
              <a:tr h="370840">
                <a:tc>
                  <a:txBody>
                    <a:bodyPr/>
                    <a:lstStyle/>
                    <a:p>
                      <a:pPr algn="ctr" rtl="1"/>
                      <a:r>
                        <a:rPr lang="ar-EG" dirty="0" smtClean="0"/>
                        <a:t>الرابع</a:t>
                      </a:r>
                      <a:endParaRPr lang="ar-SA" dirty="0"/>
                    </a:p>
                  </a:txBody>
                  <a:tcPr/>
                </a:tc>
                <a:tc>
                  <a:txBody>
                    <a:bodyPr/>
                    <a:lstStyle/>
                    <a:p>
                      <a:pPr rtl="1"/>
                      <a:r>
                        <a:rPr lang="ar-EG" dirty="0" smtClean="0"/>
                        <a:t>الصفات العامة والتصنيف الدقيق للفقاريات </a:t>
                      </a:r>
                      <a:endParaRPr lang="ar-SA" dirty="0"/>
                    </a:p>
                  </a:txBody>
                  <a:tcPr/>
                </a:tc>
              </a:tr>
              <a:tr h="370840">
                <a:tc>
                  <a:txBody>
                    <a:bodyPr/>
                    <a:lstStyle/>
                    <a:p>
                      <a:pPr algn="ctr" rtl="1"/>
                      <a:r>
                        <a:rPr lang="ar-EG" dirty="0" smtClean="0"/>
                        <a:t>الخامس</a:t>
                      </a:r>
                      <a:endParaRPr lang="ar-SA" dirty="0"/>
                    </a:p>
                  </a:txBody>
                  <a:tcPr/>
                </a:tc>
                <a:tc>
                  <a:txBody>
                    <a:bodyPr/>
                    <a:lstStyle/>
                    <a:p>
                      <a:pPr rtl="1"/>
                      <a:r>
                        <a:rPr lang="ar-EG" dirty="0" smtClean="0"/>
                        <a:t>دراسة الشكل الخارجى والتشريح الداخلى لدائريات الفم</a:t>
                      </a:r>
                      <a:endParaRPr lang="ar-SA" dirty="0"/>
                    </a:p>
                  </a:txBody>
                  <a:tcPr/>
                </a:tc>
              </a:tr>
              <a:tr h="370840">
                <a:tc>
                  <a:txBody>
                    <a:bodyPr/>
                    <a:lstStyle/>
                    <a:p>
                      <a:pPr algn="ctr" rtl="1"/>
                      <a:r>
                        <a:rPr lang="ar-EG" dirty="0" smtClean="0"/>
                        <a:t>السادس</a:t>
                      </a:r>
                      <a:endParaRPr lang="ar-SA" dirty="0"/>
                    </a:p>
                  </a:txBody>
                  <a:tcPr/>
                </a:tc>
                <a:tc>
                  <a:txBody>
                    <a:bodyPr/>
                    <a:lstStyle/>
                    <a:p>
                      <a:pPr rtl="1"/>
                      <a:r>
                        <a:rPr lang="ar-EG" dirty="0" smtClean="0"/>
                        <a:t>دراسة الشكل الخارجى والتشريح الداخلى للاسماك الغضروفية</a:t>
                      </a:r>
                      <a:endParaRPr lang="ar-SA" dirty="0"/>
                    </a:p>
                  </a:txBody>
                  <a:tcPr/>
                </a:tc>
              </a:tr>
              <a:tr h="370840">
                <a:tc>
                  <a:txBody>
                    <a:bodyPr/>
                    <a:lstStyle/>
                    <a:p>
                      <a:pPr algn="ctr" rtl="1"/>
                      <a:r>
                        <a:rPr lang="ar-EG" dirty="0" smtClean="0"/>
                        <a:t>السابع</a:t>
                      </a:r>
                      <a:endParaRPr lang="ar-SA" dirty="0"/>
                    </a:p>
                  </a:txBody>
                  <a:tcPr/>
                </a:tc>
                <a:tc>
                  <a:txBody>
                    <a:bodyPr/>
                    <a:lstStyle/>
                    <a:p>
                      <a:pPr rtl="1"/>
                      <a:r>
                        <a:rPr lang="ar-EG" dirty="0" smtClean="0"/>
                        <a:t>دراسة الشكل الخارجى والتشريح الداخلى للاسماك</a:t>
                      </a:r>
                      <a:r>
                        <a:rPr lang="ar-EG" baseline="0" dirty="0" smtClean="0"/>
                        <a:t> العظمية</a:t>
                      </a:r>
                      <a:endParaRPr lang="ar-SA" dirty="0"/>
                    </a:p>
                  </a:txBody>
                  <a:tcPr/>
                </a:tc>
              </a:tr>
              <a:tr h="370840">
                <a:tc>
                  <a:txBody>
                    <a:bodyPr/>
                    <a:lstStyle/>
                    <a:p>
                      <a:pPr algn="ctr" rtl="1"/>
                      <a:r>
                        <a:rPr lang="ar-EG" dirty="0" smtClean="0"/>
                        <a:t>الثامن</a:t>
                      </a:r>
                      <a:r>
                        <a:rPr lang="ar-SA" dirty="0" smtClean="0"/>
                        <a:t> </a:t>
                      </a:r>
                      <a:endParaRPr lang="ar-SA" dirty="0"/>
                    </a:p>
                  </a:txBody>
                  <a:tcPr/>
                </a:tc>
                <a:tc>
                  <a:txBody>
                    <a:bodyPr/>
                    <a:lstStyle/>
                    <a:p>
                      <a:pPr rtl="1"/>
                      <a:r>
                        <a:rPr lang="ar-EG" dirty="0" smtClean="0"/>
                        <a:t>الصفات والتحورات الخاصة برباعيات الأطراف</a:t>
                      </a:r>
                      <a:endParaRPr lang="ar-SA" dirty="0"/>
                    </a:p>
                  </a:txBody>
                  <a:tcPr/>
                </a:tc>
              </a:tr>
              <a:tr h="370840">
                <a:tc>
                  <a:txBody>
                    <a:bodyPr/>
                    <a:lstStyle/>
                    <a:p>
                      <a:pPr algn="ctr" rtl="1"/>
                      <a:r>
                        <a:rPr lang="ar-EG" dirty="0" smtClean="0"/>
                        <a:t>التاسع</a:t>
                      </a:r>
                      <a:endParaRPr lang="ar-SA" dirty="0"/>
                    </a:p>
                  </a:txBody>
                  <a:tcPr/>
                </a:tc>
                <a:tc>
                  <a:txBody>
                    <a:bodyPr/>
                    <a:lstStyle/>
                    <a:p>
                      <a:pPr rtl="1"/>
                      <a:r>
                        <a:rPr lang="ar-EG" dirty="0" smtClean="0"/>
                        <a:t>دراسة شاملة للاجهزة الحيوية فى طائفة الزواحف</a:t>
                      </a:r>
                      <a:endParaRPr lang="ar-SA" dirty="0"/>
                    </a:p>
                  </a:txBody>
                  <a:tcPr/>
                </a:tc>
              </a:tr>
              <a:tr h="370840">
                <a:tc>
                  <a:txBody>
                    <a:bodyPr/>
                    <a:lstStyle/>
                    <a:p>
                      <a:pPr algn="ctr" rtl="1"/>
                      <a:r>
                        <a:rPr lang="ar-EG" dirty="0" smtClean="0"/>
                        <a:t>العاشر</a:t>
                      </a:r>
                      <a:endParaRPr lang="ar-SA" dirty="0"/>
                    </a:p>
                  </a:txBody>
                  <a:tcPr/>
                </a:tc>
                <a:tc>
                  <a:txBody>
                    <a:bodyPr/>
                    <a:lstStyle/>
                    <a:p>
                      <a:pPr rtl="1"/>
                      <a:r>
                        <a:rPr lang="ar-EG" dirty="0" smtClean="0"/>
                        <a:t>دراسة شاملة للاجهزة الحيوية فى طائفة الطيور</a:t>
                      </a:r>
                      <a:endParaRPr lang="ar-SA" dirty="0"/>
                    </a:p>
                  </a:txBody>
                  <a:tcPr/>
                </a:tc>
              </a:tr>
              <a:tr h="370840">
                <a:tc>
                  <a:txBody>
                    <a:bodyPr/>
                    <a:lstStyle/>
                    <a:p>
                      <a:pPr algn="ctr" rtl="1"/>
                      <a:r>
                        <a:rPr lang="ar-EG" dirty="0" smtClean="0"/>
                        <a:t>الحادى عشر</a:t>
                      </a:r>
                      <a:endParaRPr lang="ar-SA" dirty="0"/>
                    </a:p>
                  </a:txBody>
                  <a:tcPr/>
                </a:tc>
                <a:tc>
                  <a:txBody>
                    <a:bodyPr/>
                    <a:lstStyle/>
                    <a:p>
                      <a:pPr rtl="1"/>
                      <a:r>
                        <a:rPr lang="ar-EG" dirty="0" smtClean="0"/>
                        <a:t>دراسة شاملة للاجهزة الحيوية فى طائفة الثدييات</a:t>
                      </a:r>
                      <a:endParaRPr lang="ar-SA" dirty="0"/>
                    </a:p>
                  </a:txBody>
                  <a:tcPr/>
                </a:tc>
              </a:tr>
              <a:tr h="370840">
                <a:tc>
                  <a:txBody>
                    <a:bodyPr/>
                    <a:lstStyle/>
                    <a:p>
                      <a:pPr rtl="1"/>
                      <a:r>
                        <a:rPr lang="ar-EG" dirty="0" smtClean="0"/>
                        <a:t>الثانى عشر </a:t>
                      </a:r>
                      <a:endParaRPr lang="ar-SA" dirty="0"/>
                    </a:p>
                  </a:txBody>
                  <a:tcPr/>
                </a:tc>
                <a:tc>
                  <a:txBody>
                    <a:bodyPr/>
                    <a:lstStyle/>
                    <a:p>
                      <a:pPr rtl="1"/>
                      <a:r>
                        <a:rPr lang="ar-EG" dirty="0" smtClean="0"/>
                        <a:t>مراجعة ومناقشة شاملة </a:t>
                      </a:r>
                      <a:endParaRPr lang="ar-SA" dirty="0"/>
                    </a:p>
                  </a:txBody>
                  <a:tcPr/>
                </a:tc>
              </a:tr>
            </a:tbl>
          </a:graphicData>
        </a:graphic>
      </p:graphicFrame>
      <p:pic>
        <p:nvPicPr>
          <p:cNvPr id="5" name="Picture 7" descr="http://t3.gstatic.com/images?q=tbn:ANd9GcQXQzhsPxlOWV76PrqAY0lpYx5e-XfenR37XiDSkNK1BaDdiWMu"/>
          <p:cNvPicPr>
            <a:picLocks noChangeAspect="1" noChangeArrowheads="1"/>
          </p:cNvPicPr>
          <p:nvPr/>
        </p:nvPicPr>
        <p:blipFill>
          <a:blip r:embed="rId3" cstate="print"/>
          <a:srcRect/>
          <a:stretch>
            <a:fillRect/>
          </a:stretch>
        </p:blipFill>
        <p:spPr bwMode="auto">
          <a:xfrm>
            <a:off x="7772400" y="5181600"/>
            <a:ext cx="1219200" cy="1191803"/>
          </a:xfrm>
          <a:prstGeom prst="rect">
            <a:avLst/>
          </a:prstGeom>
          <a:ln>
            <a:noFill/>
          </a:ln>
          <a:effectLst>
            <a:softEdge rad="112500"/>
          </a:effectLst>
        </p:spPr>
      </p:pic>
      <p:pic>
        <p:nvPicPr>
          <p:cNvPr id="6" name="Picture 4" descr="http://ts1.mm.bing.net/th?id=H.4977949583606664&amp;pid=15.1">
            <a:hlinkClick r:id="rId4"/>
          </p:cNvPr>
          <p:cNvPicPr>
            <a:picLocks noChangeAspect="1" noChangeArrowheads="1"/>
          </p:cNvPicPr>
          <p:nvPr/>
        </p:nvPicPr>
        <p:blipFill>
          <a:blip r:embed="rId5" cstate="print"/>
          <a:srcRect/>
          <a:stretch>
            <a:fillRect/>
          </a:stretch>
        </p:blipFill>
        <p:spPr bwMode="auto">
          <a:xfrm>
            <a:off x="7772400" y="4191000"/>
            <a:ext cx="1219200" cy="906901"/>
          </a:xfrm>
          <a:prstGeom prst="rect">
            <a:avLst/>
          </a:prstGeom>
          <a:ln>
            <a:noFill/>
          </a:ln>
          <a:effectLst>
            <a:softEdge rad="112500"/>
          </a:effectLst>
        </p:spPr>
      </p:pic>
      <p:pic>
        <p:nvPicPr>
          <p:cNvPr id="7" name="Picture 6" descr="anura.jpg"/>
          <p:cNvPicPr>
            <a:picLocks noChangeAspect="1"/>
          </p:cNvPicPr>
          <p:nvPr/>
        </p:nvPicPr>
        <p:blipFill>
          <a:blip r:embed="rId6" cstate="print"/>
          <a:stretch>
            <a:fillRect/>
          </a:stretch>
        </p:blipFill>
        <p:spPr>
          <a:xfrm>
            <a:off x="7772400" y="3124200"/>
            <a:ext cx="1219200" cy="933246"/>
          </a:xfrm>
          <a:prstGeom prst="rect">
            <a:avLst/>
          </a:prstGeom>
          <a:ln>
            <a:noFill/>
          </a:ln>
          <a:effectLst>
            <a:softEdge rad="112500"/>
          </a:effectLst>
        </p:spPr>
      </p:pic>
      <p:pic>
        <p:nvPicPr>
          <p:cNvPr id="8" name="Picture 6" descr="C:\Users\user1\Pictures\imagesCAF7IGJQ.jpg"/>
          <p:cNvPicPr>
            <a:picLocks noChangeAspect="1" noChangeArrowheads="1"/>
          </p:cNvPicPr>
          <p:nvPr/>
        </p:nvPicPr>
        <p:blipFill>
          <a:blip r:embed="rId7" cstate="print"/>
          <a:srcRect/>
          <a:stretch>
            <a:fillRect/>
          </a:stretch>
        </p:blipFill>
        <p:spPr bwMode="auto">
          <a:xfrm>
            <a:off x="7696200" y="2133600"/>
            <a:ext cx="1219200" cy="886968"/>
          </a:xfrm>
          <a:prstGeom prst="rect">
            <a:avLst/>
          </a:prstGeom>
          <a:ln>
            <a:noFill/>
          </a:ln>
          <a:effectLst>
            <a:softEdge rad="112500"/>
          </a:effectLst>
        </p:spPr>
      </p:pic>
      <p:pic>
        <p:nvPicPr>
          <p:cNvPr id="9" name="Picture 12" descr="http://cabinetoffreshwatercuriosities.files.wordpress.com/2012/01/800px-diversas_lampreas-1_-_aquarium_finisterrae.jpg">
            <a:hlinkClick r:id="rId8"/>
          </p:cNvPr>
          <p:cNvPicPr>
            <a:picLocks noChangeAspect="1" noChangeArrowheads="1"/>
          </p:cNvPicPr>
          <p:nvPr/>
        </p:nvPicPr>
        <p:blipFill>
          <a:blip r:embed="rId9" cstate="print"/>
          <a:srcRect/>
          <a:stretch>
            <a:fillRect/>
          </a:stretch>
        </p:blipFill>
        <p:spPr bwMode="auto">
          <a:xfrm>
            <a:off x="7772400" y="1143000"/>
            <a:ext cx="1143000" cy="952111"/>
          </a:xfrm>
          <a:prstGeom prst="rect">
            <a:avLst/>
          </a:prstGeom>
          <a:ln>
            <a:noFill/>
          </a:ln>
          <a:effectLst>
            <a:softEdge rad="112500"/>
          </a:effectLst>
        </p:spPr>
      </p:pic>
      <p:pic>
        <p:nvPicPr>
          <p:cNvPr id="21505" name="Picture 1" descr="C:\Program Files\Microsoft Office\MEDIA\CAGCAT10\j0299125.wmf"/>
          <p:cNvPicPr>
            <a:picLocks noChangeAspect="1" noChangeArrowheads="1"/>
          </p:cNvPicPr>
          <p:nvPr/>
        </p:nvPicPr>
        <p:blipFill>
          <a:blip r:embed="rId10" cstate="print"/>
          <a:srcRect/>
          <a:stretch>
            <a:fillRect/>
          </a:stretch>
        </p:blipFill>
        <p:spPr bwMode="auto">
          <a:xfrm>
            <a:off x="304800" y="381000"/>
            <a:ext cx="1100023" cy="1805026"/>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685800"/>
            <a:ext cx="7696200" cy="896112"/>
          </a:xfrm>
        </p:spPr>
        <p:txBody>
          <a:bodyPr>
            <a:normAutofit/>
          </a:bodyPr>
          <a:lstStyle/>
          <a:p>
            <a:pPr algn="ctr"/>
            <a:r>
              <a:rPr lang="ar-SA" sz="4400" b="1" u="sng" dirty="0" smtClean="0">
                <a:solidFill>
                  <a:srgbClr val="FF0000"/>
                </a:solidFill>
              </a:rPr>
              <a:t>توزيع الدرجات خلال الفصل </a:t>
            </a:r>
            <a:r>
              <a:rPr lang="ar-SA" sz="4000" b="1" u="sng" dirty="0" smtClean="0">
                <a:solidFill>
                  <a:srgbClr val="FF0000"/>
                </a:solidFill>
              </a:rPr>
              <a:t>الدراسى</a:t>
            </a:r>
            <a:endParaRPr lang="en-US" sz="4000" dirty="0"/>
          </a:p>
        </p:txBody>
      </p:sp>
      <p:graphicFrame>
        <p:nvGraphicFramePr>
          <p:cNvPr id="4" name="Content Placeholder 3"/>
          <p:cNvGraphicFramePr>
            <a:graphicFrameLocks noGrp="1"/>
          </p:cNvGraphicFramePr>
          <p:nvPr>
            <p:ph idx="1"/>
          </p:nvPr>
        </p:nvGraphicFramePr>
        <p:xfrm>
          <a:off x="1143000" y="2286000"/>
          <a:ext cx="7499350" cy="2966720"/>
        </p:xfrm>
        <a:graphic>
          <a:graphicData uri="http://schemas.openxmlformats.org/drawingml/2006/table">
            <a:tbl>
              <a:tblPr firstRow="1" bandRow="1">
                <a:tableStyleId>{616DA210-FB5B-4158-B5E0-FEB733F419BA}</a:tableStyleId>
              </a:tblPr>
              <a:tblGrid>
                <a:gridCol w="1458207"/>
                <a:gridCol w="1735961"/>
                <a:gridCol w="4305182"/>
              </a:tblGrid>
              <a:tr h="370840">
                <a:tc>
                  <a:txBody>
                    <a:bodyPr/>
                    <a:lstStyle/>
                    <a:p>
                      <a:pPr algn="ctr"/>
                      <a:r>
                        <a:rPr lang="ar-SA" dirty="0" smtClean="0"/>
                        <a:t>الدرجة</a:t>
                      </a:r>
                      <a:endParaRPr lang="en-US" dirty="0"/>
                    </a:p>
                  </a:txBody>
                  <a:tcPr marL="83326" marR="83326"/>
                </a:tc>
                <a:tc>
                  <a:txBody>
                    <a:bodyPr/>
                    <a:lstStyle/>
                    <a:p>
                      <a:pPr algn="ctr"/>
                      <a:r>
                        <a:rPr lang="ar-SA" dirty="0" smtClean="0"/>
                        <a:t>الأسبوع</a:t>
                      </a:r>
                      <a:endParaRPr lang="en-US" dirty="0"/>
                    </a:p>
                  </a:txBody>
                  <a:tcPr marL="83326" marR="83326"/>
                </a:tc>
                <a:tc>
                  <a:txBody>
                    <a:bodyPr/>
                    <a:lstStyle/>
                    <a:p>
                      <a:pPr algn="ctr"/>
                      <a:r>
                        <a:rPr lang="ar-SA" dirty="0" smtClean="0"/>
                        <a:t>الموضوع</a:t>
                      </a:r>
                      <a:endParaRPr lang="en-US" dirty="0"/>
                    </a:p>
                  </a:txBody>
                  <a:tcPr marL="83326" marR="83326"/>
                </a:tc>
              </a:tr>
              <a:tr h="370840">
                <a:tc>
                  <a:txBody>
                    <a:bodyPr/>
                    <a:lstStyle/>
                    <a:p>
                      <a:pPr algn="ctr"/>
                      <a:r>
                        <a:rPr lang="ar-SA" dirty="0" smtClean="0"/>
                        <a:t>5 درجات</a:t>
                      </a:r>
                      <a:endParaRPr lang="en-US" b="1" dirty="0"/>
                    </a:p>
                  </a:txBody>
                  <a:tcPr marL="83326" marR="83326"/>
                </a:tc>
                <a:tc>
                  <a:txBody>
                    <a:bodyPr/>
                    <a:lstStyle/>
                    <a:p>
                      <a:pPr algn="ctr"/>
                      <a:r>
                        <a:rPr lang="ar-SA" dirty="0" smtClean="0"/>
                        <a:t>الثالث</a:t>
                      </a:r>
                      <a:endParaRPr lang="en-US" b="1" dirty="0"/>
                    </a:p>
                  </a:txBody>
                  <a:tcPr marL="83326" marR="83326"/>
                </a:tc>
                <a:tc>
                  <a:txBody>
                    <a:bodyPr/>
                    <a:lstStyle/>
                    <a:p>
                      <a:r>
                        <a:rPr lang="ar-SA" dirty="0" smtClean="0"/>
                        <a:t>اختبار نظرى قصير لمدة 30 دقيقة </a:t>
                      </a:r>
                      <a:endParaRPr lang="en-US" b="1" dirty="0"/>
                    </a:p>
                  </a:txBody>
                  <a:tcPr marL="83326" marR="83326"/>
                </a:tc>
              </a:tr>
              <a:tr h="370840">
                <a:tc>
                  <a:txBody>
                    <a:bodyPr/>
                    <a:lstStyle/>
                    <a:p>
                      <a:pPr algn="ctr"/>
                      <a:r>
                        <a:rPr lang="ar-SA" dirty="0" smtClean="0"/>
                        <a:t>10 +</a:t>
                      </a:r>
                      <a:r>
                        <a:rPr lang="ar-SA" baseline="0" dirty="0" smtClean="0"/>
                        <a:t> 5</a:t>
                      </a:r>
                      <a:endParaRPr lang="en-US" b="1" dirty="0"/>
                    </a:p>
                  </a:txBody>
                  <a:tcPr marL="83326" marR="83326"/>
                </a:tc>
                <a:tc>
                  <a:txBody>
                    <a:bodyPr/>
                    <a:lstStyle/>
                    <a:p>
                      <a:pPr algn="ctr"/>
                      <a:r>
                        <a:rPr lang="ar-SA" dirty="0" smtClean="0"/>
                        <a:t>السابع</a:t>
                      </a:r>
                      <a:endParaRPr lang="en-US" b="1" dirty="0"/>
                    </a:p>
                  </a:txBody>
                  <a:tcPr marL="83326" marR="83326"/>
                </a:tc>
                <a:tc>
                  <a:txBody>
                    <a:bodyPr/>
                    <a:lstStyle/>
                    <a:p>
                      <a:r>
                        <a:rPr lang="ar-SA" dirty="0" smtClean="0"/>
                        <a:t>اختبار عملى نصفى</a:t>
                      </a:r>
                      <a:endParaRPr lang="en-US" b="1" dirty="0"/>
                    </a:p>
                  </a:txBody>
                  <a:tcPr marL="83326" marR="83326"/>
                </a:tc>
              </a:tr>
              <a:tr h="370840">
                <a:tc>
                  <a:txBody>
                    <a:bodyPr/>
                    <a:lstStyle/>
                    <a:p>
                      <a:pPr algn="ctr"/>
                      <a:r>
                        <a:rPr lang="ar-SA" dirty="0" smtClean="0"/>
                        <a:t>15</a:t>
                      </a:r>
                      <a:endParaRPr lang="en-US" b="1" dirty="0"/>
                    </a:p>
                  </a:txBody>
                  <a:tcPr marL="83326" marR="83326"/>
                </a:tc>
                <a:tc>
                  <a:txBody>
                    <a:bodyPr/>
                    <a:lstStyle/>
                    <a:p>
                      <a:pPr algn="ctr"/>
                      <a:r>
                        <a:rPr lang="ar-SA" smtClean="0"/>
                        <a:t>جدول الامتحانات</a:t>
                      </a:r>
                      <a:endParaRPr lang="en-US" b="1" dirty="0"/>
                    </a:p>
                  </a:txBody>
                  <a:tcPr marL="83326" marR="83326"/>
                </a:tc>
                <a:tc>
                  <a:txBody>
                    <a:bodyPr/>
                    <a:lstStyle/>
                    <a:p>
                      <a:r>
                        <a:rPr lang="ar-SA" dirty="0" smtClean="0"/>
                        <a:t>اختبار نظرى نصفى</a:t>
                      </a:r>
                      <a:endParaRPr lang="en-US" b="1" dirty="0"/>
                    </a:p>
                  </a:txBody>
                  <a:tcPr marL="83326" marR="83326"/>
                </a:tc>
              </a:tr>
              <a:tr h="370840">
                <a:tc>
                  <a:txBody>
                    <a:bodyPr/>
                    <a:lstStyle/>
                    <a:p>
                      <a:pPr algn="ctr"/>
                      <a:r>
                        <a:rPr lang="ar-SA" dirty="0" smtClean="0"/>
                        <a:t>5</a:t>
                      </a:r>
                      <a:endParaRPr lang="en-US" b="1" dirty="0"/>
                    </a:p>
                  </a:txBody>
                  <a:tcPr marL="83326" marR="83326"/>
                </a:tc>
                <a:tc>
                  <a:txBody>
                    <a:bodyPr/>
                    <a:lstStyle/>
                    <a:p>
                      <a:pPr algn="ctr"/>
                      <a:r>
                        <a:rPr lang="ar-SA" dirty="0" smtClean="0"/>
                        <a:t>السادس</a:t>
                      </a:r>
                      <a:endParaRPr lang="en-US" b="1" dirty="0"/>
                    </a:p>
                  </a:txBody>
                  <a:tcPr marL="83326" marR="83326"/>
                </a:tc>
                <a:tc>
                  <a:txBody>
                    <a:bodyPr/>
                    <a:lstStyle/>
                    <a:p>
                      <a:r>
                        <a:rPr lang="ar-SA" dirty="0" smtClean="0"/>
                        <a:t>البحوث والواجبات</a:t>
                      </a:r>
                      <a:endParaRPr lang="en-US" b="1" dirty="0"/>
                    </a:p>
                  </a:txBody>
                  <a:tcPr marL="83326" marR="83326"/>
                </a:tc>
              </a:tr>
              <a:tr h="370840">
                <a:tc>
                  <a:txBody>
                    <a:bodyPr/>
                    <a:lstStyle/>
                    <a:p>
                      <a:pPr algn="ctr"/>
                      <a:r>
                        <a:rPr lang="ar-SA" dirty="0" smtClean="0"/>
                        <a:t>20</a:t>
                      </a:r>
                      <a:endParaRPr lang="en-US" b="1" dirty="0"/>
                    </a:p>
                  </a:txBody>
                  <a:tcPr marL="83326" marR="83326"/>
                </a:tc>
                <a:tc>
                  <a:txBody>
                    <a:bodyPr/>
                    <a:lstStyle/>
                    <a:p>
                      <a:pPr algn="ctr"/>
                      <a:r>
                        <a:rPr lang="ar-SA" dirty="0" smtClean="0"/>
                        <a:t>الثالث عشر</a:t>
                      </a:r>
                      <a:endParaRPr lang="en-US" b="1" dirty="0"/>
                    </a:p>
                  </a:txBody>
                  <a:tcPr marL="83326" marR="83326"/>
                </a:tc>
                <a:tc>
                  <a:txBody>
                    <a:bodyPr/>
                    <a:lstStyle/>
                    <a:p>
                      <a:r>
                        <a:rPr lang="ar-SA" dirty="0" smtClean="0"/>
                        <a:t>العملى النهائى</a:t>
                      </a:r>
                      <a:endParaRPr lang="en-US" b="1" dirty="0"/>
                    </a:p>
                  </a:txBody>
                  <a:tcPr marL="83326" marR="83326"/>
                </a:tc>
              </a:tr>
              <a:tr h="370840">
                <a:tc>
                  <a:txBody>
                    <a:bodyPr/>
                    <a:lstStyle/>
                    <a:p>
                      <a:pPr algn="ctr"/>
                      <a:r>
                        <a:rPr lang="ar-SA" dirty="0" smtClean="0"/>
                        <a:t>40</a:t>
                      </a:r>
                      <a:endParaRPr lang="en-US" b="1" dirty="0"/>
                    </a:p>
                  </a:txBody>
                  <a:tcPr marL="83326" marR="83326"/>
                </a:tc>
                <a:tc>
                  <a:txBody>
                    <a:bodyPr/>
                    <a:lstStyle/>
                    <a:p>
                      <a:pPr algn="ctr"/>
                      <a:r>
                        <a:rPr lang="ar-SA" dirty="0" smtClean="0"/>
                        <a:t>الخامس عشر</a:t>
                      </a:r>
                      <a:endParaRPr lang="en-US" b="1" dirty="0"/>
                    </a:p>
                  </a:txBody>
                  <a:tcPr marL="83326" marR="83326"/>
                </a:tc>
                <a:tc>
                  <a:txBody>
                    <a:bodyPr/>
                    <a:lstStyle/>
                    <a:p>
                      <a:r>
                        <a:rPr lang="ar-SA" dirty="0" smtClean="0"/>
                        <a:t>النظرى النهائى</a:t>
                      </a:r>
                      <a:endParaRPr lang="en-US" b="1" dirty="0"/>
                    </a:p>
                  </a:txBody>
                  <a:tcPr marL="83326" marR="83326"/>
                </a:tc>
              </a:tr>
              <a:tr h="370840">
                <a:tc>
                  <a:txBody>
                    <a:bodyPr/>
                    <a:lstStyle/>
                    <a:p>
                      <a:pPr algn="ctr"/>
                      <a:r>
                        <a:rPr lang="ar-SA" dirty="0" smtClean="0"/>
                        <a:t>100</a:t>
                      </a:r>
                      <a:endParaRPr lang="en-US" b="1" dirty="0"/>
                    </a:p>
                  </a:txBody>
                  <a:tcPr marL="83326" marR="83326"/>
                </a:tc>
                <a:tc>
                  <a:txBody>
                    <a:bodyPr/>
                    <a:lstStyle/>
                    <a:p>
                      <a:pPr algn="ctr"/>
                      <a:endParaRPr lang="en-US" b="1" dirty="0"/>
                    </a:p>
                  </a:txBody>
                  <a:tcPr marL="83326" marR="83326"/>
                </a:tc>
                <a:tc>
                  <a:txBody>
                    <a:bodyPr/>
                    <a:lstStyle/>
                    <a:p>
                      <a:r>
                        <a:rPr lang="ar-SA" dirty="0" smtClean="0"/>
                        <a:t>المجموع</a:t>
                      </a:r>
                      <a:endParaRPr lang="en-US" b="1" dirty="0"/>
                    </a:p>
                  </a:txBody>
                  <a:tcPr marL="83326" marR="83326"/>
                </a:tc>
              </a:tr>
            </a:tbl>
          </a:graphicData>
        </a:graphic>
      </p:graphicFrame>
      <p:pic>
        <p:nvPicPr>
          <p:cNvPr id="19457" name="Picture 1" descr="C:\Program Files\Microsoft Office\MEDIA\CAGCAT10\j0300840.wmf"/>
          <p:cNvPicPr>
            <a:picLocks noChangeAspect="1" noChangeArrowheads="1"/>
          </p:cNvPicPr>
          <p:nvPr/>
        </p:nvPicPr>
        <p:blipFill>
          <a:blip r:embed="rId2" cstate="print"/>
          <a:srcRect/>
          <a:stretch>
            <a:fillRect/>
          </a:stretch>
        </p:blipFill>
        <p:spPr bwMode="auto">
          <a:xfrm>
            <a:off x="0" y="457200"/>
            <a:ext cx="1815084" cy="1528877"/>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90600" y="1447800"/>
            <a:ext cx="7498080" cy="1143000"/>
          </a:xfrm>
        </p:spPr>
        <p:txBody>
          <a:bodyPr>
            <a:noAutofit/>
          </a:bodyPr>
          <a:lstStyle/>
          <a:p>
            <a:pPr algn="ctr"/>
            <a:r>
              <a:rPr lang="ar-SA" sz="7200" b="1" dirty="0" smtClean="0"/>
              <a:t>المحاضرة </a:t>
            </a:r>
            <a:r>
              <a:rPr lang="ar-SA" sz="7200" b="1" dirty="0" err="1" smtClean="0"/>
              <a:t>الاولى</a:t>
            </a:r>
            <a:endParaRPr lang="ar-SA" sz="7200" b="1" dirty="0"/>
          </a:p>
        </p:txBody>
      </p:sp>
      <p:pic>
        <p:nvPicPr>
          <p:cNvPr id="39939" name="Picture 3" descr="C:\Program Files\Microsoft Office\MEDIA\CAGCAT10\j0196374.wmf"/>
          <p:cNvPicPr>
            <a:picLocks noChangeAspect="1" noChangeArrowheads="1"/>
          </p:cNvPicPr>
          <p:nvPr/>
        </p:nvPicPr>
        <p:blipFill>
          <a:blip r:embed="rId2" cstate="print"/>
          <a:srcRect/>
          <a:stretch>
            <a:fillRect/>
          </a:stretch>
        </p:blipFill>
        <p:spPr bwMode="auto">
          <a:xfrm>
            <a:off x="3498633" y="3075771"/>
            <a:ext cx="2368767" cy="2486829"/>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مستدير الزوايا 1"/>
          <p:cNvSpPr/>
          <p:nvPr/>
        </p:nvSpPr>
        <p:spPr>
          <a:xfrm>
            <a:off x="2071670" y="71414"/>
            <a:ext cx="4714908" cy="714380"/>
          </a:xfrm>
          <a:prstGeom prst="roundRect">
            <a:avLst/>
          </a:prstGeom>
          <a:solidFill>
            <a:srgbClr val="FFFFCC"/>
          </a:solidFill>
          <a:ln>
            <a:solidFill>
              <a:srgbClr val="FFFF00"/>
            </a:solidFill>
          </a:ln>
        </p:spPr>
        <p:style>
          <a:lnRef idx="3">
            <a:schemeClr val="lt1"/>
          </a:lnRef>
          <a:fillRef idx="1">
            <a:schemeClr val="accent6"/>
          </a:fillRef>
          <a:effectRef idx="1">
            <a:schemeClr val="accent6"/>
          </a:effectRef>
          <a:fontRef idx="minor">
            <a:schemeClr val="lt1"/>
          </a:fontRef>
        </p:style>
        <p:txBody>
          <a:bodyPr rtlCol="1" anchor="ctr"/>
          <a:lstStyle/>
          <a:p>
            <a:pPr algn="ctr" rtl="1"/>
            <a:r>
              <a:rPr lang="ar-SA" sz="2400" b="1" dirty="0" smtClean="0">
                <a:solidFill>
                  <a:prstClr val="black"/>
                </a:solidFill>
              </a:rPr>
              <a:t>المملكة الحيوانية</a:t>
            </a:r>
          </a:p>
          <a:p>
            <a:pPr algn="ctr" rtl="1"/>
            <a:r>
              <a:rPr lang="en-US" sz="2400" b="1" dirty="0" smtClean="0">
                <a:solidFill>
                  <a:prstClr val="black"/>
                </a:solidFill>
              </a:rPr>
              <a:t>Kingdom of Animal</a:t>
            </a:r>
            <a:endParaRPr lang="ar-SA" sz="2400" b="1" dirty="0">
              <a:solidFill>
                <a:prstClr val="black"/>
              </a:solidFill>
            </a:endParaRPr>
          </a:p>
        </p:txBody>
      </p:sp>
      <p:sp>
        <p:nvSpPr>
          <p:cNvPr id="6" name="مستطيل مستدير الزوايا 5"/>
          <p:cNvSpPr/>
          <p:nvPr/>
        </p:nvSpPr>
        <p:spPr>
          <a:xfrm>
            <a:off x="6477000" y="1071546"/>
            <a:ext cx="2524156" cy="1138254"/>
          </a:xfrm>
          <a:prstGeom prst="roundRect">
            <a:avLst/>
          </a:prstGeom>
          <a:solidFill>
            <a:srgbClr val="E4F8FC"/>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ar-SA" sz="2400" b="1" dirty="0" err="1" smtClean="0">
                <a:solidFill>
                  <a:prstClr val="black"/>
                </a:solidFill>
              </a:rPr>
              <a:t>البعديات</a:t>
            </a:r>
            <a:r>
              <a:rPr lang="ar-SA" sz="2400" b="1" dirty="0" smtClean="0">
                <a:solidFill>
                  <a:prstClr val="black"/>
                </a:solidFill>
              </a:rPr>
              <a:t> الحقيقية                </a:t>
            </a:r>
            <a:r>
              <a:rPr lang="en-US" sz="2400" b="1" dirty="0" err="1" smtClean="0">
                <a:solidFill>
                  <a:prstClr val="black"/>
                </a:solidFill>
              </a:rPr>
              <a:t>Eumetazoa</a:t>
            </a:r>
            <a:r>
              <a:rPr lang="ar-SA" sz="2400" b="1" dirty="0" smtClean="0">
                <a:solidFill>
                  <a:prstClr val="black"/>
                </a:solidFill>
              </a:rPr>
              <a:t> </a:t>
            </a:r>
            <a:endParaRPr lang="ar-SA" sz="2400" b="1" dirty="0">
              <a:solidFill>
                <a:prstClr val="black"/>
              </a:solidFill>
            </a:endParaRPr>
          </a:p>
        </p:txBody>
      </p:sp>
      <p:sp>
        <p:nvSpPr>
          <p:cNvPr id="10" name="مستطيل مستدير الزوايا 9"/>
          <p:cNvSpPr/>
          <p:nvPr/>
        </p:nvSpPr>
        <p:spPr>
          <a:xfrm>
            <a:off x="2971800" y="990600"/>
            <a:ext cx="2895600" cy="1447800"/>
          </a:xfrm>
          <a:prstGeom prst="roundRect">
            <a:avLst/>
          </a:prstGeom>
          <a:solidFill>
            <a:srgbClr val="E4F8FC"/>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ar-SA" sz="2000" b="1" dirty="0" err="1" smtClean="0">
                <a:solidFill>
                  <a:prstClr val="black"/>
                </a:solidFill>
              </a:rPr>
              <a:t>البعديات</a:t>
            </a:r>
            <a:r>
              <a:rPr lang="ar-SA" sz="2000" b="1" dirty="0" smtClean="0">
                <a:solidFill>
                  <a:prstClr val="black"/>
                </a:solidFill>
              </a:rPr>
              <a:t> البدائية                 </a:t>
            </a:r>
            <a:r>
              <a:rPr lang="en-US" sz="2000" b="1" dirty="0" err="1" smtClean="0">
                <a:solidFill>
                  <a:prstClr val="black"/>
                </a:solidFill>
              </a:rPr>
              <a:t>Parazoa</a:t>
            </a:r>
            <a:endParaRPr lang="en-US" sz="2000" b="1" dirty="0" smtClean="0">
              <a:solidFill>
                <a:prstClr val="black"/>
              </a:solidFill>
            </a:endParaRPr>
          </a:p>
          <a:p>
            <a:pPr algn="ctr" rtl="1"/>
            <a:r>
              <a:rPr lang="ar-SA" sz="2000" b="1" dirty="0" smtClean="0">
                <a:solidFill>
                  <a:prstClr val="black"/>
                </a:solidFill>
              </a:rPr>
              <a:t>شعبة </a:t>
            </a:r>
            <a:r>
              <a:rPr lang="ar-SA" sz="2000" b="1" dirty="0" err="1" smtClean="0">
                <a:solidFill>
                  <a:prstClr val="black"/>
                </a:solidFill>
              </a:rPr>
              <a:t>الاسفنجيات</a:t>
            </a:r>
            <a:r>
              <a:rPr lang="ar-SA" sz="2000" b="1" dirty="0" smtClean="0">
                <a:solidFill>
                  <a:prstClr val="black"/>
                </a:solidFill>
              </a:rPr>
              <a:t>        </a:t>
            </a:r>
            <a:r>
              <a:rPr lang="en-US" sz="2000" b="1" dirty="0" smtClean="0">
                <a:solidFill>
                  <a:prstClr val="black"/>
                </a:solidFill>
              </a:rPr>
              <a:t>Phylum :</a:t>
            </a:r>
            <a:r>
              <a:rPr lang="en-US" sz="2000" b="1" dirty="0" err="1" smtClean="0">
                <a:solidFill>
                  <a:prstClr val="black"/>
                </a:solidFill>
              </a:rPr>
              <a:t>Proifera</a:t>
            </a:r>
            <a:endParaRPr lang="ar-SA" sz="2000" b="1" dirty="0" smtClean="0">
              <a:solidFill>
                <a:prstClr val="black"/>
              </a:solidFill>
            </a:endParaRPr>
          </a:p>
          <a:p>
            <a:pPr algn="ctr" rtl="1"/>
            <a:endParaRPr lang="ar-SA" dirty="0">
              <a:solidFill>
                <a:prstClr val="black"/>
              </a:solidFill>
            </a:endParaRPr>
          </a:p>
        </p:txBody>
      </p:sp>
      <p:cxnSp>
        <p:nvCxnSpPr>
          <p:cNvPr id="31" name="رابط مستقيم 30"/>
          <p:cNvCxnSpPr/>
          <p:nvPr/>
        </p:nvCxnSpPr>
        <p:spPr>
          <a:xfrm>
            <a:off x="0" y="2571744"/>
            <a:ext cx="9144000" cy="1588"/>
          </a:xfrm>
          <a:prstGeom prst="line">
            <a:avLst/>
          </a:prstGeom>
          <a:ln/>
        </p:spPr>
        <p:style>
          <a:lnRef idx="2">
            <a:schemeClr val="accent1"/>
          </a:lnRef>
          <a:fillRef idx="0">
            <a:schemeClr val="accent1"/>
          </a:fillRef>
          <a:effectRef idx="1">
            <a:schemeClr val="accent1"/>
          </a:effectRef>
          <a:fontRef idx="minor">
            <a:schemeClr val="tx1"/>
          </a:fontRef>
        </p:style>
      </p:cxnSp>
      <p:sp>
        <p:nvSpPr>
          <p:cNvPr id="43" name="مستطيل مستدير الزوايا 42"/>
          <p:cNvSpPr/>
          <p:nvPr/>
        </p:nvSpPr>
        <p:spPr>
          <a:xfrm>
            <a:off x="7286644" y="2857496"/>
            <a:ext cx="1785918" cy="1428760"/>
          </a:xfrm>
          <a:prstGeom prst="roundRect">
            <a:avLst/>
          </a:prstGeom>
          <a:solidFill>
            <a:srgbClr val="FFEFFF"/>
          </a:solidFill>
          <a:ln/>
        </p:spPr>
        <p:style>
          <a:lnRef idx="3">
            <a:schemeClr val="lt1"/>
          </a:lnRef>
          <a:fillRef idx="1">
            <a:schemeClr val="accent6"/>
          </a:fillRef>
          <a:effectRef idx="1">
            <a:schemeClr val="accent6"/>
          </a:effectRef>
          <a:fontRef idx="minor">
            <a:schemeClr val="lt1"/>
          </a:fontRef>
        </p:style>
        <p:txBody>
          <a:bodyPr rtlCol="1" anchor="ctr"/>
          <a:lstStyle/>
          <a:p>
            <a:pPr algn="ctr" rtl="1"/>
            <a:r>
              <a:rPr lang="ar-SA" sz="1600" b="1" dirty="0" smtClean="0">
                <a:solidFill>
                  <a:prstClr val="black"/>
                </a:solidFill>
              </a:rPr>
              <a:t>شعبة اللاسعات </a:t>
            </a:r>
            <a:endParaRPr lang="en-US" sz="1600" b="1" dirty="0" smtClean="0">
              <a:solidFill>
                <a:prstClr val="black"/>
              </a:solidFill>
            </a:endParaRPr>
          </a:p>
          <a:p>
            <a:pPr algn="ctr" rtl="1"/>
            <a:r>
              <a:rPr lang="en-US" sz="1600" b="1" dirty="0" smtClean="0">
                <a:solidFill>
                  <a:prstClr val="black"/>
                </a:solidFill>
              </a:rPr>
              <a:t>Phylum: </a:t>
            </a:r>
            <a:r>
              <a:rPr lang="en-US" sz="1400" b="1" dirty="0" err="1" smtClean="0">
                <a:solidFill>
                  <a:prstClr val="black"/>
                </a:solidFill>
              </a:rPr>
              <a:t>Cnidaria</a:t>
            </a:r>
            <a:r>
              <a:rPr lang="en-US" sz="1400" b="1" dirty="0" smtClean="0">
                <a:solidFill>
                  <a:prstClr val="black"/>
                </a:solidFill>
              </a:rPr>
              <a:t>   </a:t>
            </a:r>
            <a:r>
              <a:rPr lang="ar-SA" sz="1400" b="1" dirty="0" smtClean="0">
                <a:solidFill>
                  <a:prstClr val="black"/>
                </a:solidFill>
              </a:rPr>
              <a:t>طائفة الحيوانات </a:t>
            </a:r>
            <a:r>
              <a:rPr lang="ar-SA" sz="1400" b="1" dirty="0" err="1" smtClean="0">
                <a:solidFill>
                  <a:prstClr val="black"/>
                </a:solidFill>
              </a:rPr>
              <a:t>الهدرية</a:t>
            </a:r>
            <a:r>
              <a:rPr lang="ar-SA" sz="1400" b="1" dirty="0" smtClean="0">
                <a:solidFill>
                  <a:prstClr val="black"/>
                </a:solidFill>
              </a:rPr>
              <a:t>               </a:t>
            </a:r>
            <a:r>
              <a:rPr lang="en-US" sz="1400" b="1" dirty="0" smtClean="0">
                <a:solidFill>
                  <a:prstClr val="black"/>
                </a:solidFill>
              </a:rPr>
              <a:t>Class: Hydrozoa</a:t>
            </a:r>
          </a:p>
          <a:p>
            <a:pPr algn="ctr" rtl="1"/>
            <a:r>
              <a:rPr lang="en-US" sz="1400" b="1" i="1" dirty="0" smtClean="0">
                <a:solidFill>
                  <a:srgbClr val="FF0000"/>
                </a:solidFill>
              </a:rPr>
              <a:t>Ex.: Hy</a:t>
            </a:r>
            <a:r>
              <a:rPr lang="en-US" sz="1600" b="1" i="1" dirty="0" smtClean="0">
                <a:solidFill>
                  <a:srgbClr val="FF0000"/>
                </a:solidFill>
              </a:rPr>
              <a:t>dra</a:t>
            </a:r>
            <a:endParaRPr lang="ar-SA" sz="1200" b="1" i="1" dirty="0">
              <a:solidFill>
                <a:srgbClr val="FF0000"/>
              </a:solidFill>
            </a:endParaRPr>
          </a:p>
        </p:txBody>
      </p:sp>
      <p:sp>
        <p:nvSpPr>
          <p:cNvPr id="24" name="مستطيل مستدير الزوايا 23"/>
          <p:cNvSpPr/>
          <p:nvPr/>
        </p:nvSpPr>
        <p:spPr>
          <a:xfrm>
            <a:off x="6929454" y="4648200"/>
            <a:ext cx="2143140" cy="1995510"/>
          </a:xfrm>
          <a:prstGeom prst="roundRect">
            <a:avLst/>
          </a:prstGeom>
          <a:solidFill>
            <a:srgbClr val="FFEFFF"/>
          </a:solidFill>
          <a:ln>
            <a:solidFill>
              <a:srgbClr val="FDBFE2"/>
            </a:solidFill>
          </a:ln>
        </p:spPr>
        <p:style>
          <a:lnRef idx="3">
            <a:schemeClr val="lt1"/>
          </a:lnRef>
          <a:fillRef idx="1">
            <a:schemeClr val="accent6"/>
          </a:fillRef>
          <a:effectRef idx="1">
            <a:schemeClr val="accent6"/>
          </a:effectRef>
          <a:fontRef idx="minor">
            <a:schemeClr val="lt1"/>
          </a:fontRef>
        </p:style>
        <p:txBody>
          <a:bodyPr rtlCol="1" anchor="ctr"/>
          <a:lstStyle/>
          <a:p>
            <a:pPr algn="ctr"/>
            <a:r>
              <a:rPr lang="ar-SA" sz="1400" b="1" dirty="0" smtClean="0">
                <a:solidFill>
                  <a:prstClr val="black"/>
                </a:solidFill>
              </a:rPr>
              <a:t>شعبة الديدان المفلطحة </a:t>
            </a:r>
            <a:endParaRPr lang="en-US" sz="1400" b="1" dirty="0" smtClean="0">
              <a:solidFill>
                <a:prstClr val="black"/>
              </a:solidFill>
            </a:endParaRPr>
          </a:p>
          <a:p>
            <a:pPr algn="ctr"/>
            <a:r>
              <a:rPr lang="en-US" sz="1200" b="1" dirty="0" err="1" smtClean="0">
                <a:solidFill>
                  <a:prstClr val="black"/>
                </a:solidFill>
              </a:rPr>
              <a:t>Phylum:Platyhelminthes</a:t>
            </a:r>
            <a:r>
              <a:rPr lang="en-US" sz="1400" b="1" dirty="0" smtClean="0">
                <a:solidFill>
                  <a:prstClr val="black"/>
                </a:solidFill>
              </a:rPr>
              <a:t>                          </a:t>
            </a:r>
            <a:r>
              <a:rPr lang="ar-SA" sz="1400" b="1" dirty="0" smtClean="0">
                <a:solidFill>
                  <a:prstClr val="black"/>
                </a:solidFill>
              </a:rPr>
              <a:t>طائفة الديدان الورقية </a:t>
            </a:r>
            <a:endParaRPr lang="en-US" sz="1400" b="1" dirty="0" smtClean="0">
              <a:solidFill>
                <a:prstClr val="black"/>
              </a:solidFill>
            </a:endParaRPr>
          </a:p>
          <a:p>
            <a:pPr algn="ctr"/>
            <a:r>
              <a:rPr lang="en-US" sz="1400" b="1" dirty="0" smtClean="0">
                <a:solidFill>
                  <a:prstClr val="black"/>
                </a:solidFill>
              </a:rPr>
              <a:t>Class :</a:t>
            </a:r>
            <a:r>
              <a:rPr lang="en-US" sz="1400" b="1" dirty="0" err="1" smtClean="0">
                <a:solidFill>
                  <a:prstClr val="black"/>
                </a:solidFill>
              </a:rPr>
              <a:t>Trematoda</a:t>
            </a:r>
            <a:endParaRPr lang="en-US" sz="1400" b="1" dirty="0" smtClean="0">
              <a:solidFill>
                <a:prstClr val="black"/>
              </a:solidFill>
            </a:endParaRPr>
          </a:p>
          <a:p>
            <a:pPr algn="ctr"/>
            <a:r>
              <a:rPr lang="ar-SA" sz="1400" b="1" dirty="0" smtClean="0">
                <a:solidFill>
                  <a:prstClr val="black"/>
                </a:solidFill>
              </a:rPr>
              <a:t>تحت طائفة ثنائية العائل </a:t>
            </a:r>
            <a:endParaRPr lang="en-US" sz="1400" b="1" dirty="0" smtClean="0">
              <a:solidFill>
                <a:prstClr val="black"/>
              </a:solidFill>
            </a:endParaRPr>
          </a:p>
          <a:p>
            <a:pPr algn="ctr"/>
            <a:r>
              <a:rPr lang="en-US" sz="1400" b="1" dirty="0" smtClean="0">
                <a:solidFill>
                  <a:prstClr val="black"/>
                </a:solidFill>
              </a:rPr>
              <a:t> Subclass: </a:t>
            </a:r>
            <a:r>
              <a:rPr lang="en-US" sz="1400" b="1" dirty="0" err="1" smtClean="0">
                <a:solidFill>
                  <a:prstClr val="black"/>
                </a:solidFill>
              </a:rPr>
              <a:t>Digenea</a:t>
            </a:r>
            <a:r>
              <a:rPr lang="en-US" sz="1400" b="1" dirty="0" smtClean="0">
                <a:solidFill>
                  <a:prstClr val="black"/>
                </a:solidFill>
              </a:rPr>
              <a:t> </a:t>
            </a:r>
          </a:p>
          <a:p>
            <a:pPr algn="ctr"/>
            <a:r>
              <a:rPr lang="en-US" sz="1400" b="1" i="1" dirty="0" smtClean="0">
                <a:solidFill>
                  <a:srgbClr val="FF0000"/>
                </a:solidFill>
              </a:rPr>
              <a:t>Ex.: </a:t>
            </a:r>
            <a:r>
              <a:rPr lang="en-US" sz="1400" b="1" i="1" dirty="0" err="1" smtClean="0">
                <a:solidFill>
                  <a:srgbClr val="FF0000"/>
                </a:solidFill>
              </a:rPr>
              <a:t>Fasciola</a:t>
            </a:r>
            <a:r>
              <a:rPr lang="en-US" sz="1400" b="1" i="1" dirty="0" smtClean="0">
                <a:solidFill>
                  <a:srgbClr val="FF0000"/>
                </a:solidFill>
              </a:rPr>
              <a:t> </a:t>
            </a:r>
            <a:r>
              <a:rPr lang="en-US" sz="1400" b="1" i="1" dirty="0" err="1" smtClean="0">
                <a:solidFill>
                  <a:srgbClr val="FF0000"/>
                </a:solidFill>
              </a:rPr>
              <a:t>gigantica</a:t>
            </a:r>
            <a:endParaRPr lang="ar-SA" sz="1100" b="1" i="1" dirty="0">
              <a:solidFill>
                <a:srgbClr val="FF0000"/>
              </a:solidFill>
            </a:endParaRPr>
          </a:p>
        </p:txBody>
      </p:sp>
      <p:sp>
        <p:nvSpPr>
          <p:cNvPr id="26" name="مستطيل مستدير الزوايا 25"/>
          <p:cNvSpPr/>
          <p:nvPr/>
        </p:nvSpPr>
        <p:spPr>
          <a:xfrm>
            <a:off x="5105400" y="2857496"/>
            <a:ext cx="1905000" cy="1428760"/>
          </a:xfrm>
          <a:prstGeom prst="roundRect">
            <a:avLst/>
          </a:prstGeom>
          <a:solidFill>
            <a:srgbClr val="FFEFFF"/>
          </a:solidFill>
          <a:ln>
            <a:solidFill>
              <a:srgbClr val="FDBFE2"/>
            </a:solidFill>
          </a:ln>
        </p:spPr>
        <p:style>
          <a:lnRef idx="3">
            <a:schemeClr val="lt1"/>
          </a:lnRef>
          <a:fillRef idx="1">
            <a:schemeClr val="accent6"/>
          </a:fillRef>
          <a:effectRef idx="1">
            <a:schemeClr val="accent6"/>
          </a:effectRef>
          <a:fontRef idx="minor">
            <a:schemeClr val="lt1"/>
          </a:fontRef>
        </p:style>
        <p:txBody>
          <a:bodyPr rtlCol="1" anchor="ctr"/>
          <a:lstStyle/>
          <a:p>
            <a:pPr algn="ctr" rtl="1"/>
            <a:r>
              <a:rPr lang="ar-SA" sz="1600" b="1" dirty="0" smtClean="0">
                <a:solidFill>
                  <a:prstClr val="black"/>
                </a:solidFill>
              </a:rPr>
              <a:t>شعبة الديدان الخيطية </a:t>
            </a:r>
            <a:r>
              <a:rPr lang="en-US" sz="1600" b="1" dirty="0" smtClean="0">
                <a:solidFill>
                  <a:prstClr val="black"/>
                </a:solidFill>
              </a:rPr>
              <a:t> </a:t>
            </a:r>
          </a:p>
          <a:p>
            <a:pPr algn="ctr" rtl="1"/>
            <a:r>
              <a:rPr lang="en-US" sz="1600" b="1" dirty="0" smtClean="0">
                <a:solidFill>
                  <a:prstClr val="black"/>
                </a:solidFill>
              </a:rPr>
              <a:t> </a:t>
            </a:r>
            <a:r>
              <a:rPr lang="en-US" sz="1400" b="1" dirty="0" err="1" smtClean="0">
                <a:solidFill>
                  <a:prstClr val="black"/>
                </a:solidFill>
              </a:rPr>
              <a:t>Phylum:Nematoda</a:t>
            </a:r>
            <a:endParaRPr lang="en-US" sz="1600" b="1" dirty="0" smtClean="0">
              <a:solidFill>
                <a:prstClr val="black"/>
              </a:solidFill>
            </a:endParaRPr>
          </a:p>
          <a:p>
            <a:pPr algn="ctr" rtl="1"/>
            <a:r>
              <a:rPr lang="en-US" sz="1400" b="1" i="1" dirty="0" smtClean="0">
                <a:solidFill>
                  <a:srgbClr val="FF0000"/>
                </a:solidFill>
              </a:rPr>
              <a:t>Ex.: </a:t>
            </a:r>
            <a:r>
              <a:rPr lang="en-US" sz="1050" b="1" i="1" dirty="0" err="1" smtClean="0">
                <a:solidFill>
                  <a:srgbClr val="FF0000"/>
                </a:solidFill>
              </a:rPr>
              <a:t>Ascaris</a:t>
            </a:r>
            <a:r>
              <a:rPr lang="en-US" sz="1050" b="1" i="1" dirty="0" smtClean="0">
                <a:solidFill>
                  <a:srgbClr val="FF0000"/>
                </a:solidFill>
              </a:rPr>
              <a:t> </a:t>
            </a:r>
            <a:r>
              <a:rPr lang="en-US" sz="1050" b="1" i="1" dirty="0" err="1" smtClean="0">
                <a:solidFill>
                  <a:srgbClr val="FF0000"/>
                </a:solidFill>
              </a:rPr>
              <a:t>lumbricoides</a:t>
            </a:r>
            <a:endParaRPr lang="ar-SA" sz="1050" b="1" i="1" dirty="0">
              <a:solidFill>
                <a:srgbClr val="FF0000"/>
              </a:solidFill>
            </a:endParaRPr>
          </a:p>
        </p:txBody>
      </p:sp>
      <p:sp>
        <p:nvSpPr>
          <p:cNvPr id="27" name="مستطيل مستدير الزوايا 26"/>
          <p:cNvSpPr/>
          <p:nvPr/>
        </p:nvSpPr>
        <p:spPr>
          <a:xfrm>
            <a:off x="4643470" y="4648200"/>
            <a:ext cx="2143108" cy="1995510"/>
          </a:xfrm>
          <a:prstGeom prst="roundRect">
            <a:avLst/>
          </a:prstGeom>
          <a:solidFill>
            <a:srgbClr val="FFEFFF"/>
          </a:solidFill>
          <a:ln/>
        </p:spPr>
        <p:style>
          <a:lnRef idx="3">
            <a:schemeClr val="lt1"/>
          </a:lnRef>
          <a:fillRef idx="1">
            <a:schemeClr val="accent6"/>
          </a:fillRef>
          <a:effectRef idx="1">
            <a:schemeClr val="accent6"/>
          </a:effectRef>
          <a:fontRef idx="minor">
            <a:schemeClr val="lt1"/>
          </a:fontRef>
        </p:style>
        <p:txBody>
          <a:bodyPr rtlCol="1" anchor="ctr"/>
          <a:lstStyle/>
          <a:p>
            <a:pPr algn="ctr" rtl="1"/>
            <a:r>
              <a:rPr lang="ar-SA" sz="1600" b="1" dirty="0" smtClean="0">
                <a:solidFill>
                  <a:prstClr val="black"/>
                </a:solidFill>
              </a:rPr>
              <a:t>شعبة الديدان الحلقية</a:t>
            </a:r>
            <a:endParaRPr lang="en-US" sz="1600" b="1" dirty="0" smtClean="0">
              <a:solidFill>
                <a:prstClr val="black"/>
              </a:solidFill>
            </a:endParaRPr>
          </a:p>
          <a:p>
            <a:pPr algn="ctr" rtl="1"/>
            <a:r>
              <a:rPr lang="en-US" sz="1600" b="1" dirty="0" err="1" smtClean="0">
                <a:solidFill>
                  <a:prstClr val="black"/>
                </a:solidFill>
              </a:rPr>
              <a:t>Phylum:Annelida</a:t>
            </a:r>
            <a:endParaRPr lang="en-US" sz="1600" b="1" dirty="0" smtClean="0">
              <a:solidFill>
                <a:prstClr val="black"/>
              </a:solidFill>
            </a:endParaRPr>
          </a:p>
          <a:p>
            <a:pPr algn="ctr" rtl="1"/>
            <a:r>
              <a:rPr lang="ar-SA" sz="1600" b="1" dirty="0" smtClean="0">
                <a:solidFill>
                  <a:prstClr val="black"/>
                </a:solidFill>
              </a:rPr>
              <a:t>دودة الأرض </a:t>
            </a:r>
            <a:r>
              <a:rPr lang="en-US" sz="1600" b="1" i="1" dirty="0" err="1" smtClean="0">
                <a:solidFill>
                  <a:srgbClr val="FF0000"/>
                </a:solidFill>
              </a:rPr>
              <a:t>Ex.:Allolobophora</a:t>
            </a:r>
            <a:endParaRPr lang="en-US" sz="1600" b="1" i="1" dirty="0" smtClean="0">
              <a:solidFill>
                <a:srgbClr val="FF0000"/>
              </a:solidFill>
            </a:endParaRPr>
          </a:p>
          <a:p>
            <a:pPr algn="ctr" rtl="1"/>
            <a:endParaRPr lang="ar-SA" sz="1600" b="1" dirty="0">
              <a:solidFill>
                <a:prstClr val="white"/>
              </a:solidFill>
            </a:endParaRPr>
          </a:p>
        </p:txBody>
      </p:sp>
      <p:sp>
        <p:nvSpPr>
          <p:cNvPr id="28" name="مستطيل مستدير الزوايا 27"/>
          <p:cNvSpPr/>
          <p:nvPr/>
        </p:nvSpPr>
        <p:spPr>
          <a:xfrm>
            <a:off x="2928926" y="2857496"/>
            <a:ext cx="1785950" cy="1428760"/>
          </a:xfrm>
          <a:prstGeom prst="roundRect">
            <a:avLst/>
          </a:prstGeom>
          <a:solidFill>
            <a:srgbClr val="FFEFFF"/>
          </a:solidFill>
          <a:ln/>
        </p:spPr>
        <p:style>
          <a:lnRef idx="3">
            <a:schemeClr val="lt1"/>
          </a:lnRef>
          <a:fillRef idx="1">
            <a:schemeClr val="accent6"/>
          </a:fillRef>
          <a:effectRef idx="1">
            <a:schemeClr val="accent6"/>
          </a:effectRef>
          <a:fontRef idx="minor">
            <a:schemeClr val="lt1"/>
          </a:fontRef>
        </p:style>
        <p:txBody>
          <a:bodyPr rtlCol="1" anchor="ctr"/>
          <a:lstStyle/>
          <a:p>
            <a:pPr algn="ctr" rtl="1"/>
            <a:r>
              <a:rPr lang="ar-SA" sz="1400" b="1" dirty="0" smtClean="0">
                <a:solidFill>
                  <a:prstClr val="black"/>
                </a:solidFill>
              </a:rPr>
              <a:t>شعبة مفصليات الأرجل </a:t>
            </a:r>
            <a:r>
              <a:rPr lang="en-US" sz="1400" b="1" dirty="0" smtClean="0">
                <a:solidFill>
                  <a:prstClr val="black"/>
                </a:solidFill>
              </a:rPr>
              <a:t> </a:t>
            </a:r>
            <a:r>
              <a:rPr lang="en-US" sz="1200" b="1" dirty="0" smtClean="0">
                <a:solidFill>
                  <a:prstClr val="black"/>
                </a:solidFill>
              </a:rPr>
              <a:t>Phylum: </a:t>
            </a:r>
            <a:r>
              <a:rPr lang="en-US" sz="1200" b="1" dirty="0" err="1" smtClean="0">
                <a:solidFill>
                  <a:prstClr val="black"/>
                </a:solidFill>
              </a:rPr>
              <a:t>Arthropoda</a:t>
            </a:r>
            <a:r>
              <a:rPr lang="en-US" sz="1200" b="1" dirty="0" smtClean="0">
                <a:solidFill>
                  <a:prstClr val="black"/>
                </a:solidFill>
              </a:rPr>
              <a:t>       </a:t>
            </a:r>
            <a:endParaRPr lang="en-US" sz="1400" b="1" dirty="0" smtClean="0">
              <a:solidFill>
                <a:prstClr val="black"/>
              </a:solidFill>
            </a:endParaRPr>
          </a:p>
          <a:p>
            <a:pPr algn="ctr" rtl="1"/>
            <a:r>
              <a:rPr lang="en-US" sz="1400" b="1" dirty="0" smtClean="0">
                <a:solidFill>
                  <a:prstClr val="black"/>
                </a:solidFill>
              </a:rPr>
              <a:t>Class: </a:t>
            </a:r>
            <a:r>
              <a:rPr lang="en-US" sz="1400" b="1" dirty="0" err="1" smtClean="0">
                <a:solidFill>
                  <a:prstClr val="black"/>
                </a:solidFill>
              </a:rPr>
              <a:t>Insecta</a:t>
            </a:r>
            <a:r>
              <a:rPr lang="en-US" sz="1400" b="1" dirty="0" smtClean="0">
                <a:solidFill>
                  <a:prstClr val="black"/>
                </a:solidFill>
              </a:rPr>
              <a:t> </a:t>
            </a:r>
            <a:endParaRPr lang="ar-SA" sz="1400" b="1" dirty="0" smtClean="0">
              <a:solidFill>
                <a:prstClr val="black"/>
              </a:solidFill>
            </a:endParaRPr>
          </a:p>
          <a:p>
            <a:pPr algn="ctr" rtl="1"/>
            <a:r>
              <a:rPr lang="ar-SA" sz="1400" b="1" dirty="0" smtClean="0">
                <a:solidFill>
                  <a:prstClr val="black"/>
                </a:solidFill>
              </a:rPr>
              <a:t>الجراد الصحراوي</a:t>
            </a:r>
            <a:endParaRPr lang="en-US" sz="1400" b="1" dirty="0" smtClean="0">
              <a:solidFill>
                <a:prstClr val="black"/>
              </a:solidFill>
            </a:endParaRPr>
          </a:p>
          <a:p>
            <a:pPr algn="ctr" rtl="1"/>
            <a:r>
              <a:rPr lang="en-US" sz="1200" b="1" i="1" dirty="0" err="1" smtClean="0">
                <a:solidFill>
                  <a:srgbClr val="FF0000"/>
                </a:solidFill>
              </a:rPr>
              <a:t>Schistocerca</a:t>
            </a:r>
            <a:r>
              <a:rPr lang="en-US" sz="1200" b="1" i="1" dirty="0" smtClean="0">
                <a:solidFill>
                  <a:srgbClr val="FF0000"/>
                </a:solidFill>
              </a:rPr>
              <a:t>  </a:t>
            </a:r>
            <a:r>
              <a:rPr lang="en-US" sz="1200" b="1" i="1" dirty="0" err="1" smtClean="0">
                <a:solidFill>
                  <a:srgbClr val="FF0000"/>
                </a:solidFill>
              </a:rPr>
              <a:t>gregaria</a:t>
            </a:r>
            <a:endParaRPr lang="ar-SA" sz="1400" b="1" i="1" dirty="0">
              <a:solidFill>
                <a:srgbClr val="FF0000"/>
              </a:solidFill>
            </a:endParaRPr>
          </a:p>
        </p:txBody>
      </p:sp>
      <p:sp>
        <p:nvSpPr>
          <p:cNvPr id="29" name="مستطيل مستدير الزوايا 28"/>
          <p:cNvSpPr/>
          <p:nvPr/>
        </p:nvSpPr>
        <p:spPr>
          <a:xfrm>
            <a:off x="2428860" y="4724400"/>
            <a:ext cx="2143140" cy="1919310"/>
          </a:xfrm>
          <a:prstGeom prst="roundRect">
            <a:avLst/>
          </a:prstGeom>
          <a:solidFill>
            <a:srgbClr val="FFEFFF"/>
          </a:solidFill>
          <a:ln>
            <a:solidFill>
              <a:srgbClr val="FDBFE2"/>
            </a:solidFill>
          </a:ln>
        </p:spPr>
        <p:style>
          <a:lnRef idx="3">
            <a:schemeClr val="lt1"/>
          </a:lnRef>
          <a:fillRef idx="1">
            <a:schemeClr val="accent6"/>
          </a:fillRef>
          <a:effectRef idx="1">
            <a:schemeClr val="accent6"/>
          </a:effectRef>
          <a:fontRef idx="minor">
            <a:schemeClr val="lt1"/>
          </a:fontRef>
        </p:style>
        <p:txBody>
          <a:bodyPr rtlCol="1" anchor="ctr"/>
          <a:lstStyle/>
          <a:p>
            <a:pPr algn="ctr" rtl="1"/>
            <a:r>
              <a:rPr lang="ar-SA" sz="1600" b="1" dirty="0" smtClean="0">
                <a:solidFill>
                  <a:prstClr val="black"/>
                </a:solidFill>
              </a:rPr>
              <a:t>شعبة الرخويات </a:t>
            </a:r>
          </a:p>
          <a:p>
            <a:pPr algn="ctr" rtl="1"/>
            <a:r>
              <a:rPr lang="en-US" sz="1600" b="1" dirty="0" smtClean="0">
                <a:solidFill>
                  <a:prstClr val="black"/>
                </a:solidFill>
              </a:rPr>
              <a:t>Phylum: </a:t>
            </a:r>
            <a:r>
              <a:rPr lang="en-US" sz="1600" b="1" dirty="0" err="1" smtClean="0">
                <a:solidFill>
                  <a:prstClr val="black"/>
                </a:solidFill>
              </a:rPr>
              <a:t>Mollusca</a:t>
            </a:r>
            <a:r>
              <a:rPr lang="en-US" sz="1600" b="1" dirty="0" smtClean="0">
                <a:solidFill>
                  <a:prstClr val="black"/>
                </a:solidFill>
              </a:rPr>
              <a:t>      </a:t>
            </a:r>
          </a:p>
          <a:p>
            <a:pPr algn="ctr" rtl="1"/>
            <a:r>
              <a:rPr lang="ar-SA" sz="1600" b="1" dirty="0" smtClean="0">
                <a:solidFill>
                  <a:prstClr val="black"/>
                </a:solidFill>
              </a:rPr>
              <a:t>طائفة </a:t>
            </a:r>
            <a:r>
              <a:rPr lang="ar-SA" sz="1600" b="1" dirty="0" err="1" smtClean="0">
                <a:solidFill>
                  <a:prstClr val="black"/>
                </a:solidFill>
              </a:rPr>
              <a:t>رأسقدميات</a:t>
            </a:r>
            <a:endParaRPr lang="ar-SA" sz="1600" b="1" dirty="0" smtClean="0">
              <a:solidFill>
                <a:prstClr val="black"/>
              </a:solidFill>
            </a:endParaRPr>
          </a:p>
          <a:p>
            <a:pPr algn="ctr" rtl="1"/>
            <a:r>
              <a:rPr lang="ar-SA" sz="1600" b="1" dirty="0" smtClean="0">
                <a:solidFill>
                  <a:prstClr val="black"/>
                </a:solidFill>
              </a:rPr>
              <a:t> </a:t>
            </a:r>
            <a:r>
              <a:rPr lang="en-US" sz="1600" b="1" dirty="0" smtClean="0">
                <a:solidFill>
                  <a:prstClr val="black"/>
                </a:solidFill>
              </a:rPr>
              <a:t>Class : </a:t>
            </a:r>
            <a:r>
              <a:rPr lang="en-US" sz="1600" b="1" dirty="0" err="1" smtClean="0">
                <a:solidFill>
                  <a:prstClr val="black"/>
                </a:solidFill>
              </a:rPr>
              <a:t>Cephalopoda</a:t>
            </a:r>
            <a:endParaRPr lang="en-US" sz="1600" b="1" dirty="0" smtClean="0">
              <a:solidFill>
                <a:prstClr val="black"/>
              </a:solidFill>
            </a:endParaRPr>
          </a:p>
          <a:p>
            <a:pPr algn="ctr" rtl="1"/>
            <a:r>
              <a:rPr lang="ar-SA" sz="1600" b="1" i="1" dirty="0" err="1" smtClean="0">
                <a:solidFill>
                  <a:srgbClr val="FF0000"/>
                </a:solidFill>
              </a:rPr>
              <a:t>الحبار</a:t>
            </a:r>
            <a:r>
              <a:rPr lang="ar-SA" sz="1600" b="1" i="1" dirty="0" smtClean="0">
                <a:solidFill>
                  <a:srgbClr val="FF0000"/>
                </a:solidFill>
              </a:rPr>
              <a:t> </a:t>
            </a:r>
            <a:r>
              <a:rPr lang="en-US" sz="1600" b="1" i="1" dirty="0" smtClean="0">
                <a:solidFill>
                  <a:srgbClr val="FF0000"/>
                </a:solidFill>
              </a:rPr>
              <a:t>Ex.: Sepia   </a:t>
            </a:r>
            <a:endParaRPr lang="ar-SA" sz="1600" b="1" i="1" dirty="0" smtClean="0">
              <a:solidFill>
                <a:srgbClr val="FF0000"/>
              </a:solidFill>
            </a:endParaRPr>
          </a:p>
          <a:p>
            <a:pPr algn="ctr" rtl="1"/>
            <a:endParaRPr lang="ar-SA" sz="1200" dirty="0">
              <a:solidFill>
                <a:prstClr val="white"/>
              </a:solidFill>
            </a:endParaRPr>
          </a:p>
        </p:txBody>
      </p:sp>
      <p:sp>
        <p:nvSpPr>
          <p:cNvPr id="30" name="مستطيل مستدير الزوايا 29"/>
          <p:cNvSpPr/>
          <p:nvPr/>
        </p:nvSpPr>
        <p:spPr>
          <a:xfrm>
            <a:off x="785786" y="2857496"/>
            <a:ext cx="1785950" cy="1428760"/>
          </a:xfrm>
          <a:prstGeom prst="roundRect">
            <a:avLst/>
          </a:prstGeom>
          <a:solidFill>
            <a:srgbClr val="FFEFFF"/>
          </a:solidFill>
          <a:ln>
            <a:solidFill>
              <a:srgbClr val="FDBFE2"/>
            </a:solidFill>
          </a:ln>
        </p:spPr>
        <p:style>
          <a:lnRef idx="3">
            <a:schemeClr val="lt1"/>
          </a:lnRef>
          <a:fillRef idx="1">
            <a:schemeClr val="accent6"/>
          </a:fillRef>
          <a:effectRef idx="1">
            <a:schemeClr val="accent6"/>
          </a:effectRef>
          <a:fontRef idx="minor">
            <a:schemeClr val="lt1"/>
          </a:fontRef>
        </p:style>
        <p:txBody>
          <a:bodyPr rtlCol="1" anchor="ctr"/>
          <a:lstStyle/>
          <a:p>
            <a:pPr algn="ctr" rtl="1"/>
            <a:endParaRPr lang="ar-SA" sz="1400" b="1" dirty="0" smtClean="0">
              <a:solidFill>
                <a:prstClr val="black"/>
              </a:solidFill>
            </a:endParaRPr>
          </a:p>
          <a:p>
            <a:pPr algn="ctr" rtl="1"/>
            <a:r>
              <a:rPr lang="ar-SA" sz="1400" b="1" dirty="0" smtClean="0">
                <a:solidFill>
                  <a:prstClr val="black"/>
                </a:solidFill>
              </a:rPr>
              <a:t>شعبة </a:t>
            </a:r>
            <a:r>
              <a:rPr lang="ar-SA" sz="1400" b="1" dirty="0" err="1" smtClean="0">
                <a:solidFill>
                  <a:prstClr val="black"/>
                </a:solidFill>
              </a:rPr>
              <a:t>شوكيات</a:t>
            </a:r>
            <a:r>
              <a:rPr lang="ar-SA" sz="1400" b="1" dirty="0" smtClean="0">
                <a:solidFill>
                  <a:prstClr val="black"/>
                </a:solidFill>
              </a:rPr>
              <a:t> الجلد </a:t>
            </a:r>
            <a:r>
              <a:rPr lang="en-US" sz="1100" b="1" dirty="0" smtClean="0">
                <a:solidFill>
                  <a:prstClr val="black"/>
                </a:solidFill>
              </a:rPr>
              <a:t>Phylum: </a:t>
            </a:r>
            <a:r>
              <a:rPr lang="en-US" sz="1100" b="1" dirty="0" err="1" smtClean="0">
                <a:solidFill>
                  <a:prstClr val="black"/>
                </a:solidFill>
              </a:rPr>
              <a:t>Echinodermata</a:t>
            </a:r>
            <a:r>
              <a:rPr lang="en-US" sz="1100" b="1" dirty="0" smtClean="0">
                <a:solidFill>
                  <a:prstClr val="black"/>
                </a:solidFill>
              </a:rPr>
              <a:t>       </a:t>
            </a:r>
            <a:r>
              <a:rPr lang="ar-SA" sz="1400" b="1" dirty="0" smtClean="0">
                <a:solidFill>
                  <a:prstClr val="black"/>
                </a:solidFill>
              </a:rPr>
              <a:t>طائفة </a:t>
            </a:r>
            <a:r>
              <a:rPr lang="ar-SA" sz="1400" b="1" dirty="0" err="1" smtClean="0">
                <a:solidFill>
                  <a:prstClr val="black"/>
                </a:solidFill>
              </a:rPr>
              <a:t>النجميات</a:t>
            </a:r>
            <a:r>
              <a:rPr lang="ar-SA" sz="1400" b="1" dirty="0" smtClean="0">
                <a:solidFill>
                  <a:prstClr val="black"/>
                </a:solidFill>
              </a:rPr>
              <a:t>             </a:t>
            </a:r>
            <a:r>
              <a:rPr lang="en-US" sz="1400" b="1" dirty="0" smtClean="0">
                <a:solidFill>
                  <a:prstClr val="black"/>
                </a:solidFill>
              </a:rPr>
              <a:t>Class: </a:t>
            </a:r>
            <a:r>
              <a:rPr lang="en-US" sz="1400" b="1" dirty="0" err="1" smtClean="0">
                <a:solidFill>
                  <a:prstClr val="black"/>
                </a:solidFill>
              </a:rPr>
              <a:t>Asteroidea</a:t>
            </a:r>
            <a:r>
              <a:rPr lang="en-US" sz="1400" b="1" dirty="0" smtClean="0">
                <a:solidFill>
                  <a:prstClr val="black"/>
                </a:solidFill>
              </a:rPr>
              <a:t> </a:t>
            </a:r>
          </a:p>
          <a:p>
            <a:pPr algn="ctr" rtl="1"/>
            <a:r>
              <a:rPr lang="ar-SA" sz="1100" b="1" dirty="0" smtClean="0">
                <a:solidFill>
                  <a:srgbClr val="FF0000"/>
                </a:solidFill>
              </a:rPr>
              <a:t>نجم البحر </a:t>
            </a:r>
            <a:r>
              <a:rPr lang="en-US" sz="1100" b="1" dirty="0" smtClean="0">
                <a:solidFill>
                  <a:srgbClr val="FF0000"/>
                </a:solidFill>
              </a:rPr>
              <a:t>Ex</a:t>
            </a:r>
            <a:r>
              <a:rPr lang="en-US" sz="1100" b="1" i="1" dirty="0" smtClean="0">
                <a:solidFill>
                  <a:srgbClr val="FF0000"/>
                </a:solidFill>
              </a:rPr>
              <a:t>.: </a:t>
            </a:r>
            <a:r>
              <a:rPr lang="en-US" sz="1100" b="1" i="1" dirty="0" err="1" smtClean="0">
                <a:solidFill>
                  <a:srgbClr val="FF0000"/>
                </a:solidFill>
              </a:rPr>
              <a:t>Astropecten</a:t>
            </a:r>
            <a:r>
              <a:rPr lang="en-US" sz="1100" b="1" i="1" dirty="0" smtClean="0">
                <a:solidFill>
                  <a:srgbClr val="FF0000"/>
                </a:solidFill>
              </a:rPr>
              <a:t>  </a:t>
            </a:r>
            <a:r>
              <a:rPr lang="en-US" sz="1200" b="1" i="1" dirty="0" smtClean="0">
                <a:solidFill>
                  <a:srgbClr val="FF0000"/>
                </a:solidFill>
              </a:rPr>
              <a:t> </a:t>
            </a:r>
            <a:endParaRPr lang="ar-SA" sz="1200" b="1" i="1" dirty="0" smtClean="0">
              <a:solidFill>
                <a:srgbClr val="FF0000"/>
              </a:solidFill>
            </a:endParaRPr>
          </a:p>
          <a:p>
            <a:pPr algn="ctr" rtl="1"/>
            <a:endParaRPr lang="ar-SA" sz="1400" b="1" dirty="0">
              <a:solidFill>
                <a:prstClr val="white"/>
              </a:solidFill>
            </a:endParaRPr>
          </a:p>
        </p:txBody>
      </p:sp>
      <p:sp>
        <p:nvSpPr>
          <p:cNvPr id="32" name="مستطيل مستدير الزوايا 31"/>
          <p:cNvSpPr/>
          <p:nvPr/>
        </p:nvSpPr>
        <p:spPr>
          <a:xfrm>
            <a:off x="142844" y="4648200"/>
            <a:ext cx="2143140" cy="1995510"/>
          </a:xfrm>
          <a:prstGeom prst="roundRect">
            <a:avLst/>
          </a:prstGeom>
          <a:solidFill>
            <a:srgbClr val="FFEFFF"/>
          </a:solidFill>
          <a:ln/>
        </p:spPr>
        <p:style>
          <a:lnRef idx="3">
            <a:schemeClr val="lt1"/>
          </a:lnRef>
          <a:fillRef idx="1">
            <a:schemeClr val="accent6"/>
          </a:fillRef>
          <a:effectRef idx="1">
            <a:schemeClr val="accent6"/>
          </a:effectRef>
          <a:fontRef idx="minor">
            <a:schemeClr val="lt1"/>
          </a:fontRef>
        </p:style>
        <p:txBody>
          <a:bodyPr rtlCol="1" anchor="ctr"/>
          <a:lstStyle/>
          <a:p>
            <a:pPr algn="ctr" rtl="1"/>
            <a:r>
              <a:rPr lang="ar-SA" sz="1400" b="1" dirty="0" smtClean="0">
                <a:solidFill>
                  <a:prstClr val="black"/>
                </a:solidFill>
              </a:rPr>
              <a:t>شعبة الحبليات                   </a:t>
            </a:r>
            <a:r>
              <a:rPr lang="en-US" sz="1400" b="1" dirty="0" smtClean="0">
                <a:solidFill>
                  <a:prstClr val="black"/>
                </a:solidFill>
              </a:rPr>
              <a:t>Phylum: </a:t>
            </a:r>
            <a:r>
              <a:rPr lang="en-US" sz="1400" b="1" dirty="0" err="1" smtClean="0">
                <a:solidFill>
                  <a:prstClr val="black"/>
                </a:solidFill>
              </a:rPr>
              <a:t>Chordata</a:t>
            </a:r>
            <a:r>
              <a:rPr lang="en-US" sz="1400" b="1" dirty="0" smtClean="0">
                <a:solidFill>
                  <a:prstClr val="black"/>
                </a:solidFill>
              </a:rPr>
              <a:t>       </a:t>
            </a:r>
          </a:p>
          <a:p>
            <a:pPr algn="ctr" rtl="1"/>
            <a:r>
              <a:rPr lang="ar-SA" sz="1400" b="1" dirty="0" err="1" smtClean="0">
                <a:solidFill>
                  <a:prstClr val="black"/>
                </a:solidFill>
              </a:rPr>
              <a:t>شعيبة</a:t>
            </a:r>
            <a:r>
              <a:rPr lang="ar-SA" sz="1400" b="1" dirty="0" smtClean="0">
                <a:solidFill>
                  <a:prstClr val="black"/>
                </a:solidFill>
              </a:rPr>
              <a:t> الفقاريات </a:t>
            </a:r>
            <a:r>
              <a:rPr lang="en-US" sz="1400" b="1" dirty="0" smtClean="0">
                <a:solidFill>
                  <a:prstClr val="black"/>
                </a:solidFill>
              </a:rPr>
              <a:t>Subphylum: Vertebrata </a:t>
            </a:r>
          </a:p>
          <a:p>
            <a:pPr algn="ctr" rtl="1"/>
            <a:r>
              <a:rPr lang="ar-SA" sz="1400" b="1" dirty="0" smtClean="0">
                <a:solidFill>
                  <a:prstClr val="black"/>
                </a:solidFill>
              </a:rPr>
              <a:t>طائفة البرمائيات</a:t>
            </a:r>
            <a:endParaRPr lang="en-US" sz="1400" b="1" dirty="0" smtClean="0">
              <a:solidFill>
                <a:prstClr val="black"/>
              </a:solidFill>
            </a:endParaRPr>
          </a:p>
          <a:p>
            <a:pPr algn="ctr" rtl="1"/>
            <a:r>
              <a:rPr lang="en-US" sz="1400" b="1" dirty="0" smtClean="0">
                <a:solidFill>
                  <a:prstClr val="black"/>
                </a:solidFill>
              </a:rPr>
              <a:t>Class :</a:t>
            </a:r>
            <a:r>
              <a:rPr lang="en-US" sz="1400" b="1" dirty="0" err="1" smtClean="0">
                <a:solidFill>
                  <a:prstClr val="black"/>
                </a:solidFill>
              </a:rPr>
              <a:t>Amphibia</a:t>
            </a:r>
            <a:endParaRPr lang="en-US" sz="1400" b="1" dirty="0" smtClean="0">
              <a:solidFill>
                <a:prstClr val="black"/>
              </a:solidFill>
            </a:endParaRPr>
          </a:p>
          <a:p>
            <a:pPr algn="ctr" rtl="1"/>
            <a:r>
              <a:rPr lang="ar-SA" sz="1400" b="1" i="1" dirty="0" smtClean="0">
                <a:solidFill>
                  <a:srgbClr val="FF0000"/>
                </a:solidFill>
              </a:rPr>
              <a:t>الضفدعة  </a:t>
            </a:r>
            <a:r>
              <a:rPr lang="en-US" sz="1400" b="1" i="1" dirty="0" smtClean="0">
                <a:solidFill>
                  <a:srgbClr val="FF0000"/>
                </a:solidFill>
              </a:rPr>
              <a:t>Ex.: </a:t>
            </a:r>
            <a:r>
              <a:rPr lang="en-US" sz="1400" b="1" i="1" dirty="0" err="1" smtClean="0">
                <a:solidFill>
                  <a:srgbClr val="FF0000"/>
                </a:solidFill>
              </a:rPr>
              <a:t>Bufo</a:t>
            </a:r>
            <a:r>
              <a:rPr lang="en-US" sz="1400" b="1" i="1" dirty="0" smtClean="0">
                <a:solidFill>
                  <a:srgbClr val="FF0000"/>
                </a:solidFill>
              </a:rPr>
              <a:t>   </a:t>
            </a:r>
            <a:endParaRPr lang="ar-SA" sz="1400" b="1" i="1" dirty="0" smtClean="0">
              <a:solidFill>
                <a:srgbClr val="FF0000"/>
              </a:solidFill>
            </a:endParaRPr>
          </a:p>
          <a:p>
            <a:pPr algn="ctr" rtl="1"/>
            <a:endParaRPr lang="ar-SA" sz="1200" dirty="0">
              <a:solidFill>
                <a:prstClr val="white"/>
              </a:solidFill>
            </a:endParaRPr>
          </a:p>
        </p:txBody>
      </p:sp>
      <p:cxnSp>
        <p:nvCxnSpPr>
          <p:cNvPr id="16" name="رابط كسهم مستقيم 15"/>
          <p:cNvCxnSpPr>
            <a:endCxn id="6" idx="0"/>
          </p:cNvCxnSpPr>
          <p:nvPr/>
        </p:nvCxnSpPr>
        <p:spPr>
          <a:xfrm>
            <a:off x="6705600" y="762000"/>
            <a:ext cx="1033478" cy="309546"/>
          </a:xfrm>
          <a:prstGeom prst="straightConnector1">
            <a:avLst/>
          </a:prstGeom>
          <a:ln>
            <a:tailEnd type="arrow"/>
          </a:ln>
        </p:spPr>
        <p:style>
          <a:lnRef idx="2">
            <a:schemeClr val="accent5"/>
          </a:lnRef>
          <a:fillRef idx="0">
            <a:schemeClr val="accent5"/>
          </a:fillRef>
          <a:effectRef idx="1">
            <a:schemeClr val="accent5"/>
          </a:effectRef>
          <a:fontRef idx="minor">
            <a:schemeClr val="tx1"/>
          </a:fontRef>
        </p:style>
      </p:cxnSp>
      <p:cxnSp>
        <p:nvCxnSpPr>
          <p:cNvPr id="18" name="رابط كسهم مستقيم 17"/>
          <p:cNvCxnSpPr>
            <a:stCxn id="2" idx="2"/>
            <a:endCxn id="10" idx="0"/>
          </p:cNvCxnSpPr>
          <p:nvPr/>
        </p:nvCxnSpPr>
        <p:spPr>
          <a:xfrm flipH="1">
            <a:off x="4419600" y="785794"/>
            <a:ext cx="9524" cy="204806"/>
          </a:xfrm>
          <a:prstGeom prst="straightConnector1">
            <a:avLst/>
          </a:prstGeom>
          <a:ln>
            <a:tailEnd type="arrow"/>
          </a:ln>
        </p:spPr>
        <p:style>
          <a:lnRef idx="2">
            <a:schemeClr val="accent5"/>
          </a:lnRef>
          <a:fillRef idx="0">
            <a:schemeClr val="accent5"/>
          </a:fillRef>
          <a:effectRef idx="1">
            <a:schemeClr val="accent5"/>
          </a:effectRef>
          <a:fontRef idx="minor">
            <a:schemeClr val="tx1"/>
          </a:fontRef>
        </p:style>
      </p:cxnSp>
      <p:cxnSp>
        <p:nvCxnSpPr>
          <p:cNvPr id="22" name="رابط مستقيم 21"/>
          <p:cNvCxnSpPr>
            <a:stCxn id="6" idx="2"/>
          </p:cNvCxnSpPr>
          <p:nvPr/>
        </p:nvCxnSpPr>
        <p:spPr>
          <a:xfrm flipH="1">
            <a:off x="7000098" y="2209800"/>
            <a:ext cx="738980" cy="362738"/>
          </a:xfrm>
          <a:prstGeom prst="line">
            <a:avLst/>
          </a:prstGeom>
          <a:ln/>
        </p:spPr>
        <p:style>
          <a:lnRef idx="3">
            <a:schemeClr val="accent5"/>
          </a:lnRef>
          <a:fillRef idx="0">
            <a:schemeClr val="accent5"/>
          </a:fillRef>
          <a:effectRef idx="2">
            <a:schemeClr val="accent5"/>
          </a:effectRef>
          <a:fontRef idx="minor">
            <a:schemeClr val="tx1"/>
          </a:fontRef>
        </p:style>
      </p:cxnSp>
      <p:cxnSp>
        <p:nvCxnSpPr>
          <p:cNvPr id="23" name="رابط كسهم مستقيم 22"/>
          <p:cNvCxnSpPr/>
          <p:nvPr/>
        </p:nvCxnSpPr>
        <p:spPr>
          <a:xfrm rot="5400000">
            <a:off x="5999966" y="3714752"/>
            <a:ext cx="2286810" cy="794"/>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cxnSp>
        <p:nvCxnSpPr>
          <p:cNvPr id="33" name="رابط كسهم مستقيم 32"/>
          <p:cNvCxnSpPr/>
          <p:nvPr/>
        </p:nvCxnSpPr>
        <p:spPr>
          <a:xfrm rot="5400000">
            <a:off x="3857620" y="3714752"/>
            <a:ext cx="2286810" cy="794"/>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cxnSp>
        <p:nvCxnSpPr>
          <p:cNvPr id="34" name="رابط كسهم مستقيم 33"/>
          <p:cNvCxnSpPr/>
          <p:nvPr/>
        </p:nvCxnSpPr>
        <p:spPr>
          <a:xfrm rot="5400000">
            <a:off x="1643042" y="3714752"/>
            <a:ext cx="2286810" cy="794"/>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cxnSp>
        <p:nvCxnSpPr>
          <p:cNvPr id="35" name="رابط كسهم مستقيم 34"/>
          <p:cNvCxnSpPr/>
          <p:nvPr/>
        </p:nvCxnSpPr>
        <p:spPr>
          <a:xfrm rot="5400000">
            <a:off x="-571536" y="3714752"/>
            <a:ext cx="2286810" cy="794"/>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cxnSp>
        <p:nvCxnSpPr>
          <p:cNvPr id="38" name="رابط كسهم مستقيم 37"/>
          <p:cNvCxnSpPr/>
          <p:nvPr/>
        </p:nvCxnSpPr>
        <p:spPr>
          <a:xfrm rot="5400000">
            <a:off x="5928925" y="2714223"/>
            <a:ext cx="285752" cy="794"/>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cxnSp>
        <p:nvCxnSpPr>
          <p:cNvPr id="40" name="رابط كسهم مستقيم 39"/>
          <p:cNvCxnSpPr/>
          <p:nvPr/>
        </p:nvCxnSpPr>
        <p:spPr>
          <a:xfrm rot="5400000">
            <a:off x="3714346" y="2714223"/>
            <a:ext cx="285752" cy="794"/>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cxnSp>
        <p:nvCxnSpPr>
          <p:cNvPr id="41" name="رابط كسهم مستقيم 40"/>
          <p:cNvCxnSpPr/>
          <p:nvPr/>
        </p:nvCxnSpPr>
        <p:spPr>
          <a:xfrm rot="5400000">
            <a:off x="1571207" y="2714223"/>
            <a:ext cx="285752" cy="794"/>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cxnSp>
        <p:nvCxnSpPr>
          <p:cNvPr id="44" name="رابط كسهم مستقيم 43"/>
          <p:cNvCxnSpPr/>
          <p:nvPr/>
        </p:nvCxnSpPr>
        <p:spPr>
          <a:xfrm rot="5400000">
            <a:off x="8000627" y="2714223"/>
            <a:ext cx="285752" cy="794"/>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sp>
        <p:nvSpPr>
          <p:cNvPr id="25" name="مستطيل مستدير الزوايا 24"/>
          <p:cNvSpPr/>
          <p:nvPr/>
        </p:nvSpPr>
        <p:spPr>
          <a:xfrm>
            <a:off x="304800" y="1066800"/>
            <a:ext cx="2300318" cy="1219200"/>
          </a:xfrm>
          <a:prstGeom prst="roundRect">
            <a:avLst/>
          </a:prstGeom>
          <a:solidFill>
            <a:srgbClr val="E4F8FC"/>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en-US" sz="2400" b="1" dirty="0" smtClean="0">
                <a:solidFill>
                  <a:prstClr val="black"/>
                </a:solidFill>
              </a:rPr>
              <a:t>Protozoa</a:t>
            </a:r>
            <a:endParaRPr lang="ar-SA" sz="2400" b="1" dirty="0">
              <a:solidFill>
                <a:prstClr val="black"/>
              </a:solidFill>
            </a:endParaRPr>
          </a:p>
        </p:txBody>
      </p:sp>
      <p:cxnSp>
        <p:nvCxnSpPr>
          <p:cNvPr id="50" name="رابط كسهم مستقيم 49"/>
          <p:cNvCxnSpPr/>
          <p:nvPr/>
        </p:nvCxnSpPr>
        <p:spPr>
          <a:xfrm flipH="1">
            <a:off x="1828800" y="762000"/>
            <a:ext cx="771524" cy="304800"/>
          </a:xfrm>
          <a:prstGeom prst="straightConnector1">
            <a:avLst/>
          </a:prstGeom>
          <a:ln>
            <a:tailEnd type="arrow"/>
          </a:ln>
        </p:spPr>
        <p:style>
          <a:lnRef idx="2">
            <a:schemeClr val="accent5"/>
          </a:lnRef>
          <a:fillRef idx="0">
            <a:schemeClr val="accent5"/>
          </a:fillRef>
          <a:effectRef idx="1">
            <a:schemeClr val="accent5"/>
          </a:effectRef>
          <a:fontRef idx="minor">
            <a:schemeClr val="tx1"/>
          </a:fontRef>
        </p:style>
      </p:cxn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0600" y="228600"/>
            <a:ext cx="7162800" cy="838200"/>
          </a:xfrm>
        </p:spPr>
        <p:txBody>
          <a:bodyPr>
            <a:normAutofit/>
          </a:bodyPr>
          <a:lstStyle/>
          <a:p>
            <a:pPr algn="ctr"/>
            <a:r>
              <a:rPr lang="ar-EG" sz="3200" b="1" dirty="0" smtClean="0">
                <a:solidFill>
                  <a:srgbClr val="FF0000"/>
                </a:solidFill>
                <a:effectLst/>
              </a:rPr>
              <a:t>قبيلة الحبليات </a:t>
            </a:r>
            <a:r>
              <a:rPr lang="en-US" sz="3600" dirty="0" smtClean="0">
                <a:solidFill>
                  <a:schemeClr val="accent3"/>
                </a:solidFill>
                <a:effectLst/>
                <a:latin typeface="Times New Roman" pitchFamily="18" charset="0"/>
                <a:cs typeface="Times New Roman" pitchFamily="18" charset="0"/>
              </a:rPr>
              <a:t>Phylum </a:t>
            </a:r>
            <a:r>
              <a:rPr lang="en-US" sz="3600" dirty="0" err="1" smtClean="0">
                <a:solidFill>
                  <a:schemeClr val="accent3"/>
                </a:solidFill>
                <a:effectLst/>
                <a:latin typeface="Times New Roman" pitchFamily="18" charset="0"/>
                <a:cs typeface="Times New Roman" pitchFamily="18" charset="0"/>
              </a:rPr>
              <a:t>chordata</a:t>
            </a:r>
            <a:r>
              <a:rPr lang="en-US" sz="4400" dirty="0" smtClean="0">
                <a:solidFill>
                  <a:schemeClr val="accent3"/>
                </a:solidFill>
              </a:rPr>
              <a:t> </a:t>
            </a:r>
            <a:endParaRPr lang="ar-SA" sz="4400" dirty="0">
              <a:solidFill>
                <a:schemeClr val="accent3"/>
              </a:solidFill>
            </a:endParaRPr>
          </a:p>
        </p:txBody>
      </p:sp>
      <p:sp>
        <p:nvSpPr>
          <p:cNvPr id="3" name="Subtitle 2"/>
          <p:cNvSpPr>
            <a:spLocks noGrp="1"/>
          </p:cNvSpPr>
          <p:nvPr>
            <p:ph type="subTitle" idx="1"/>
          </p:nvPr>
        </p:nvSpPr>
        <p:spPr>
          <a:xfrm>
            <a:off x="533400" y="1295400"/>
            <a:ext cx="7854696" cy="5334000"/>
          </a:xfrm>
        </p:spPr>
        <p:txBody>
          <a:bodyPr>
            <a:normAutofit fontScale="85000" lnSpcReduction="10000"/>
          </a:bodyPr>
          <a:lstStyle/>
          <a:p>
            <a:pPr algn="r"/>
            <a:r>
              <a:rPr lang="ar-EG" sz="2400" b="1" dirty="0" smtClean="0"/>
              <a:t> </a:t>
            </a:r>
            <a:r>
              <a:rPr lang="ar-EG" dirty="0" smtClean="0"/>
              <a:t>قبيلة الحبليات من أهم قبائل المملكة الحيوانية , حيث تحتوى على عدد كبير من الرتب والحبليات حيوانات كبيرة الحجم تحتوى على حبل ظهرى يعمل كدعامة للجسم.</a:t>
            </a:r>
            <a:endParaRPr lang="en-US" dirty="0" smtClean="0"/>
          </a:p>
          <a:p>
            <a:pPr algn="r"/>
            <a:endParaRPr lang="ar-EG" sz="2400" dirty="0" smtClean="0"/>
          </a:p>
          <a:p>
            <a:pPr algn="r"/>
            <a:r>
              <a:rPr lang="ar-EG" sz="3300" b="1" dirty="0" smtClean="0">
                <a:solidFill>
                  <a:schemeClr val="accent6"/>
                </a:solidFill>
              </a:rPr>
              <a:t>الصفات العامة للحبليات :</a:t>
            </a:r>
          </a:p>
          <a:p>
            <a:pPr marL="457200" indent="-457200" algn="just">
              <a:buClrTx/>
              <a:buFont typeface="+mj-lt"/>
              <a:buAutoNum type="arabicPeriod"/>
            </a:pPr>
            <a:r>
              <a:rPr lang="ar-EG" b="1" dirty="0" smtClean="0">
                <a:solidFill>
                  <a:schemeClr val="accent3"/>
                </a:solidFill>
              </a:rPr>
              <a:t>وجود حبل ظهرى (</a:t>
            </a:r>
            <a:r>
              <a:rPr lang="en-GB" b="1" dirty="0" smtClean="0">
                <a:solidFill>
                  <a:schemeClr val="accent3"/>
                </a:solidFill>
              </a:rPr>
              <a:t>Notochord</a:t>
            </a:r>
            <a:r>
              <a:rPr lang="ar-EG" b="1" dirty="0" smtClean="0">
                <a:solidFill>
                  <a:schemeClr val="accent3"/>
                </a:solidFill>
              </a:rPr>
              <a:t>) : </a:t>
            </a:r>
            <a:r>
              <a:rPr lang="ar-EG" dirty="0" smtClean="0"/>
              <a:t>يوجد فى جنين كل الحبليات حبل ظهرى يعمل كدعامة داخلية للجسم ,وهو تركيب دعامى مرن يشبه العصا , يظهر فى القطاع العرضى مكونا من نسيج داخلى من خلايا مليئة بالتجاويف تحيط به طبقة من نسيج ليمفى . ويختفى هذا الحبل فى الفقاريات البالغة ليحل محله العمود الفقارى . وقد اشتق اسم القبيلة من وجود هذا الحبل  </a:t>
            </a:r>
            <a:r>
              <a:rPr lang="en-GB" dirty="0" smtClean="0"/>
              <a:t>notochord</a:t>
            </a:r>
            <a:r>
              <a:rPr lang="ar-EG" dirty="0" smtClean="0"/>
              <a:t>.</a:t>
            </a:r>
          </a:p>
          <a:p>
            <a:pPr marL="457200" indent="-457200" algn="just">
              <a:buClr>
                <a:schemeClr val="tx1"/>
              </a:buClr>
              <a:buFont typeface="+mj-lt"/>
              <a:buAutoNum type="arabicPeriod"/>
            </a:pPr>
            <a:r>
              <a:rPr lang="ar-EG" b="1" dirty="0" smtClean="0">
                <a:solidFill>
                  <a:schemeClr val="accent3"/>
                </a:solidFill>
              </a:rPr>
              <a:t>وجود القناة العصبية ( </a:t>
            </a:r>
            <a:r>
              <a:rPr lang="en-GB" b="1" dirty="0" smtClean="0">
                <a:solidFill>
                  <a:schemeClr val="accent3"/>
                </a:solidFill>
              </a:rPr>
              <a:t>neural tube</a:t>
            </a:r>
            <a:r>
              <a:rPr lang="ar-EG" b="1" dirty="0" smtClean="0">
                <a:solidFill>
                  <a:schemeClr val="accent3"/>
                </a:solidFill>
              </a:rPr>
              <a:t> ): </a:t>
            </a:r>
            <a:r>
              <a:rPr lang="ar-EG" dirty="0" smtClean="0"/>
              <a:t>يوجد فى جميع الحبليات حبل عصبى ظهرى يقع فوق الحبل الظهرى مباشرة , وهو مجوف على العكس من اللافقاريات التى يكون فيها الحبل العصبى بطنى ومسمط . يتضخم الجزء الأمامى من الحبل العصبى ليكون المخ .</a:t>
            </a:r>
          </a:p>
          <a:p>
            <a:pPr marL="457200" indent="-457200" algn="just">
              <a:buClr>
                <a:schemeClr val="tx1"/>
              </a:buClr>
              <a:buFont typeface="+mj-lt"/>
              <a:buAutoNum type="arabicPeriod"/>
            </a:pPr>
            <a:r>
              <a:rPr lang="ar-EG" b="1" dirty="0" smtClean="0">
                <a:solidFill>
                  <a:schemeClr val="accent3"/>
                </a:solidFill>
              </a:rPr>
              <a:t>وجود الخياشيم (</a:t>
            </a:r>
            <a:r>
              <a:rPr lang="en-US" b="1" dirty="0" smtClean="0">
                <a:solidFill>
                  <a:schemeClr val="accent3"/>
                </a:solidFill>
              </a:rPr>
              <a:t>gill slits</a:t>
            </a:r>
            <a:r>
              <a:rPr lang="ar-EG" b="1" dirty="0" smtClean="0">
                <a:solidFill>
                  <a:schemeClr val="accent3"/>
                </a:solidFill>
              </a:rPr>
              <a:t>) : </a:t>
            </a:r>
            <a:r>
              <a:rPr lang="ar-EG" dirty="0" smtClean="0"/>
              <a:t>من أهم صفات الحبليات وجود الخياشيم . والخياشيم عبارة عن مجموعة مزدوجة من الفتحات التى تصل البلعوم بالخارج , وتستبدل الخياشيم فى الفقاريات التى تعيش على الأرض بالرئتان .</a:t>
            </a:r>
            <a:r>
              <a:rPr lang="ar-EG" sz="2400" dirty="0" smtClean="0"/>
              <a:t> </a:t>
            </a:r>
            <a:endParaRPr lang="ar-SA" sz="24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762000"/>
            <a:ext cx="8382000" cy="5791200"/>
          </a:xfrm>
        </p:spPr>
        <p:txBody>
          <a:bodyPr>
            <a:normAutofit/>
          </a:bodyPr>
          <a:lstStyle/>
          <a:p>
            <a:pPr marL="514350" indent="-514350" algn="just">
              <a:buClr>
                <a:schemeClr val="tx1"/>
              </a:buClr>
            </a:pPr>
            <a:r>
              <a:rPr lang="ar-EG" dirty="0" smtClean="0"/>
              <a:t>   </a:t>
            </a:r>
            <a:r>
              <a:rPr lang="ar-EG" sz="2200" dirty="0" smtClean="0"/>
              <a:t>ووظيفة الخياشيم تنفسية حيث يتم تبادل الأوكسجين وثانى أكسيد الكربون بين الماء والأوعية الدموية الدقيقة الجدر والمنتشرة فى جدر الخياشيم .</a:t>
            </a:r>
          </a:p>
          <a:p>
            <a:pPr marL="514350" indent="-514350" algn="just">
              <a:buClr>
                <a:schemeClr val="tx1"/>
              </a:buClr>
            </a:pPr>
            <a:endParaRPr lang="ar-EG" sz="2200" dirty="0" smtClean="0"/>
          </a:p>
          <a:p>
            <a:pPr marL="514350" indent="-514350" algn="just">
              <a:buClr>
                <a:schemeClr val="tx1"/>
              </a:buClr>
            </a:pPr>
            <a:r>
              <a:rPr lang="ar-EG" sz="2200" dirty="0" smtClean="0">
                <a:solidFill>
                  <a:schemeClr val="tx1"/>
                </a:solidFill>
              </a:rPr>
              <a:t>4-</a:t>
            </a:r>
            <a:r>
              <a:rPr lang="ar-EG" sz="2200" dirty="0" smtClean="0">
                <a:solidFill>
                  <a:schemeClr val="accent3">
                    <a:lumMod val="75000"/>
                  </a:schemeClr>
                </a:solidFill>
              </a:rPr>
              <a:t> </a:t>
            </a:r>
            <a:r>
              <a:rPr lang="ar-EG" sz="2200" b="1" dirty="0" smtClean="0">
                <a:solidFill>
                  <a:srgbClr val="C00000"/>
                </a:solidFill>
              </a:rPr>
              <a:t>اتجاه الدم فى الوعاء الرئيسى البطنى : </a:t>
            </a:r>
            <a:r>
              <a:rPr lang="ar-EG" sz="2200" dirty="0" smtClean="0"/>
              <a:t>من الخلف الى الأمام , وفى الوعاء الرئيسى الظهرى من الأمام الى الخلف , بعكس اللافقاريات .</a:t>
            </a:r>
          </a:p>
          <a:p>
            <a:pPr marL="514350" indent="-514350" algn="just">
              <a:buClr>
                <a:schemeClr val="tx1"/>
              </a:buClr>
            </a:pPr>
            <a:endParaRPr lang="ar-EG" sz="2200" dirty="0" smtClean="0"/>
          </a:p>
          <a:p>
            <a:pPr marL="514350" indent="-514350" algn="just">
              <a:buClr>
                <a:schemeClr val="tx1"/>
              </a:buClr>
            </a:pPr>
            <a:r>
              <a:rPr lang="ar-EG" sz="2200" dirty="0" smtClean="0">
                <a:solidFill>
                  <a:schemeClr val="tx1"/>
                </a:solidFill>
              </a:rPr>
              <a:t>5- </a:t>
            </a:r>
            <a:r>
              <a:rPr lang="ar-EG" sz="2200" b="1" dirty="0" smtClean="0">
                <a:solidFill>
                  <a:srgbClr val="C00000"/>
                </a:solidFill>
              </a:rPr>
              <a:t>وجود ذيل (</a:t>
            </a:r>
            <a:r>
              <a:rPr lang="en-US" sz="2200" b="1" dirty="0" smtClean="0">
                <a:solidFill>
                  <a:srgbClr val="C00000"/>
                </a:solidFill>
              </a:rPr>
              <a:t>tail region</a:t>
            </a:r>
            <a:r>
              <a:rPr lang="ar-EG" sz="2200" b="1" dirty="0" smtClean="0">
                <a:solidFill>
                  <a:srgbClr val="C00000"/>
                </a:solidFill>
              </a:rPr>
              <a:t>) : </a:t>
            </a:r>
            <a:r>
              <a:rPr lang="ar-EG" sz="2200" dirty="0" smtClean="0">
                <a:solidFill>
                  <a:schemeClr val="tx1"/>
                </a:solidFill>
              </a:rPr>
              <a:t>تنتهى الأمعاء فى الحبليات فى منطقة تقع قبل نهاية الجسم تاركة منطقة خالية من الأحشاء تسمى بالذيل , تقع خلف الفتحة الاخراجية (</a:t>
            </a:r>
            <a:r>
              <a:rPr lang="en-GB" sz="2200" dirty="0" smtClean="0">
                <a:solidFill>
                  <a:schemeClr val="tx1"/>
                </a:solidFill>
              </a:rPr>
              <a:t>anus</a:t>
            </a:r>
            <a:r>
              <a:rPr lang="ar-EG" sz="2200" dirty="0" smtClean="0">
                <a:solidFill>
                  <a:schemeClr val="tx1"/>
                </a:solidFill>
              </a:rPr>
              <a:t>) على العكس من معظم اللافقاريات التى تنتهى فيها الأحشاء فى نهاية الجسم . أيضا هى منطقة تحتوى على الجزء الانتهائى من الحبل الظهرى وكذلك على الجزء الخلفى من الوعاء الدموى </a:t>
            </a:r>
            <a:r>
              <a:rPr lang="ar-EG" sz="2200" dirty="0" err="1" smtClean="0">
                <a:solidFill>
                  <a:schemeClr val="tx1"/>
                </a:solidFill>
              </a:rPr>
              <a:t>الظهرى</a:t>
            </a:r>
            <a:r>
              <a:rPr lang="ar-EG" sz="2200" dirty="0" smtClean="0">
                <a:solidFill>
                  <a:schemeClr val="tx1"/>
                </a:solidFill>
              </a:rPr>
              <a:t> .</a:t>
            </a:r>
            <a:endParaRPr lang="en-US" sz="2200" dirty="0" smtClean="0">
              <a:solidFill>
                <a:schemeClr val="tx1"/>
              </a:solidFill>
            </a:endParaRPr>
          </a:p>
          <a:p>
            <a:pPr marL="514350" indent="-514350" algn="just">
              <a:buClr>
                <a:schemeClr val="tx1"/>
              </a:buClr>
            </a:pPr>
            <a:endParaRPr lang="ar-EG" sz="2200" dirty="0" smtClean="0">
              <a:solidFill>
                <a:schemeClr val="tx1"/>
              </a:solidFill>
            </a:endParaRPr>
          </a:p>
          <a:p>
            <a:pPr marL="514350" indent="-514350" algn="just">
              <a:buClr>
                <a:schemeClr val="tx1"/>
              </a:buClr>
            </a:pPr>
            <a:r>
              <a:rPr lang="ar-EG" sz="2200" dirty="0" smtClean="0">
                <a:solidFill>
                  <a:schemeClr val="tx1"/>
                </a:solidFill>
              </a:rPr>
              <a:t>6-</a:t>
            </a:r>
            <a:r>
              <a:rPr lang="ar-EG" sz="2200" b="1" dirty="0" smtClean="0">
                <a:solidFill>
                  <a:schemeClr val="tx1"/>
                </a:solidFill>
              </a:rPr>
              <a:t> </a:t>
            </a:r>
            <a:r>
              <a:rPr lang="ar-EG" sz="2200" b="1" dirty="0" smtClean="0">
                <a:solidFill>
                  <a:srgbClr val="C00000"/>
                </a:solidFill>
              </a:rPr>
              <a:t>عضلات</a:t>
            </a:r>
            <a:r>
              <a:rPr lang="ar-EG" sz="2200" b="1" dirty="0" smtClean="0">
                <a:solidFill>
                  <a:schemeClr val="tx1"/>
                </a:solidFill>
              </a:rPr>
              <a:t> </a:t>
            </a:r>
            <a:r>
              <a:rPr lang="ar-EG" sz="2200" dirty="0" smtClean="0">
                <a:solidFill>
                  <a:schemeClr val="tx1"/>
                </a:solidFill>
              </a:rPr>
              <a:t>مقسمة فى الجذع والرأس .</a:t>
            </a:r>
            <a:endParaRPr lang="en-US" sz="2200" dirty="0" smtClean="0">
              <a:solidFill>
                <a:schemeClr val="tx1"/>
              </a:solidFill>
            </a:endParaRPr>
          </a:p>
          <a:p>
            <a:pPr marL="514350" indent="-514350" algn="just">
              <a:buClr>
                <a:schemeClr val="tx1"/>
              </a:buClr>
            </a:pPr>
            <a:endParaRPr lang="ar-EG" sz="2200" dirty="0" smtClean="0">
              <a:solidFill>
                <a:schemeClr val="tx1"/>
              </a:solidFill>
            </a:endParaRPr>
          </a:p>
          <a:p>
            <a:pPr marL="514350" indent="-514350" algn="just">
              <a:buClr>
                <a:schemeClr val="tx1"/>
              </a:buClr>
            </a:pPr>
            <a:r>
              <a:rPr lang="ar-EG" sz="2200" dirty="0" smtClean="0">
                <a:solidFill>
                  <a:schemeClr val="tx1"/>
                </a:solidFill>
              </a:rPr>
              <a:t>7- </a:t>
            </a:r>
            <a:r>
              <a:rPr lang="ar-EG" sz="2200" b="1" dirty="0" smtClean="0">
                <a:solidFill>
                  <a:srgbClr val="C00000"/>
                </a:solidFill>
              </a:rPr>
              <a:t>جهاز هضمى كامل .</a:t>
            </a:r>
            <a:endParaRPr lang="ar-EG" sz="2200" dirty="0" smtClean="0">
              <a:solidFill>
                <a:srgbClr val="C00000"/>
              </a:solidFill>
            </a:endParaRPr>
          </a:p>
          <a:p>
            <a:pPr marL="514350" indent="-514350">
              <a:buClr>
                <a:schemeClr val="tx1"/>
              </a:buClr>
            </a:pPr>
            <a:endParaRPr lang="ar-EG" dirty="0" smtClean="0"/>
          </a:p>
          <a:p>
            <a:pPr>
              <a:buClr>
                <a:schemeClr val="tx1"/>
              </a:buClr>
            </a:pPr>
            <a:endParaRPr lang="ar-S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idx="1"/>
          </p:nvPr>
        </p:nvSpPr>
        <p:spPr>
          <a:xfrm>
            <a:off x="1752600" y="228600"/>
            <a:ext cx="5638800" cy="654843"/>
          </a:xfrm>
        </p:spPr>
        <p:txBody>
          <a:bodyPr>
            <a:noAutofit/>
          </a:bodyPr>
          <a:lstStyle/>
          <a:p>
            <a:pPr algn="just"/>
            <a:r>
              <a:rPr lang="ar-EG" sz="2400" b="1" dirty="0" smtClean="0"/>
              <a:t>رسم تخطيطى لجسم حيوان حبلى</a:t>
            </a:r>
            <a:r>
              <a:rPr lang="en-US" sz="2400" b="1" dirty="0" smtClean="0"/>
              <a:t> </a:t>
            </a:r>
            <a:r>
              <a:rPr lang="ar-EG" sz="2400" b="1" dirty="0" smtClean="0"/>
              <a:t>(</a:t>
            </a:r>
            <a:r>
              <a:rPr lang="en-GB" sz="2400" b="1" dirty="0" smtClean="0"/>
              <a:t>chordate</a:t>
            </a:r>
            <a:r>
              <a:rPr lang="ar-EG" sz="2400" b="1" dirty="0" smtClean="0"/>
              <a:t>) </a:t>
            </a:r>
            <a:endParaRPr lang="ar-SA" sz="2400" b="1" dirty="0"/>
          </a:p>
        </p:txBody>
      </p:sp>
      <p:pic>
        <p:nvPicPr>
          <p:cNvPr id="7" name="Content Placeholder 6" descr="Picture 041.jpg"/>
          <p:cNvPicPr>
            <a:picLocks noGrp="1" noChangeAspect="1"/>
          </p:cNvPicPr>
          <p:nvPr>
            <p:ph sz="quarter" idx="2"/>
          </p:nvPr>
        </p:nvPicPr>
        <p:blipFill>
          <a:blip r:embed="rId3" cstate="print"/>
          <a:stretch>
            <a:fillRect/>
          </a:stretch>
        </p:blipFill>
        <p:spPr>
          <a:xfrm>
            <a:off x="1669575" y="1066800"/>
            <a:ext cx="5798025" cy="5486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228600"/>
            <a:ext cx="8382000" cy="6400800"/>
          </a:xfrm>
        </p:spPr>
        <p:txBody>
          <a:bodyPr>
            <a:noAutofit/>
          </a:bodyPr>
          <a:lstStyle/>
          <a:p>
            <a:pPr algn="ctr"/>
            <a:r>
              <a:rPr lang="ar-EG" sz="2800" b="1" dirty="0" smtClean="0">
                <a:solidFill>
                  <a:srgbClr val="002060"/>
                </a:solidFill>
              </a:rPr>
              <a:t>تقسيم الحبليات </a:t>
            </a:r>
          </a:p>
          <a:p>
            <a:pPr algn="ctr"/>
            <a:r>
              <a:rPr lang="en-US" sz="2800" b="1" dirty="0" smtClean="0">
                <a:solidFill>
                  <a:srgbClr val="002060"/>
                </a:solidFill>
              </a:rPr>
              <a:t>Classification</a:t>
            </a:r>
            <a:endParaRPr lang="ar-SA" sz="2800" b="1" dirty="0" smtClean="0">
              <a:solidFill>
                <a:srgbClr val="002060"/>
              </a:solidFill>
            </a:endParaRPr>
          </a:p>
          <a:p>
            <a:pPr algn="ctr"/>
            <a:endParaRPr lang="en-US" sz="2800" b="1" dirty="0" smtClean="0">
              <a:solidFill>
                <a:srgbClr val="002060"/>
              </a:solidFill>
            </a:endParaRPr>
          </a:p>
          <a:p>
            <a:pPr algn="just"/>
            <a:r>
              <a:rPr lang="ar-EG" sz="2200" b="1" dirty="0" smtClean="0"/>
              <a:t>تنقسم الحبليات الى تحت قبيلتين رئيسيتين </a:t>
            </a:r>
            <a:r>
              <a:rPr lang="en-US" sz="2200" b="1" dirty="0" smtClean="0"/>
              <a:t> Subphylum</a:t>
            </a:r>
            <a:r>
              <a:rPr lang="ar-EG" sz="2200" b="1" dirty="0" smtClean="0"/>
              <a:t>: </a:t>
            </a:r>
          </a:p>
          <a:p>
            <a:pPr algn="just"/>
            <a:r>
              <a:rPr lang="ar-EG" sz="2200" b="1" dirty="0" smtClean="0">
                <a:solidFill>
                  <a:srgbClr val="C00000"/>
                </a:solidFill>
              </a:rPr>
              <a:t>(أ) عديمة الرأس , أو الحبليات الأولية ( </a:t>
            </a:r>
            <a:r>
              <a:rPr lang="en-US" sz="2200" b="1" dirty="0" err="1" smtClean="0">
                <a:solidFill>
                  <a:srgbClr val="C00000"/>
                </a:solidFill>
              </a:rPr>
              <a:t>acraniata</a:t>
            </a:r>
            <a:r>
              <a:rPr lang="ar-EG" sz="2200" b="1" dirty="0" smtClean="0">
                <a:solidFill>
                  <a:srgbClr val="C00000"/>
                </a:solidFill>
              </a:rPr>
              <a:t>) وهذه تنقسم الى ثلاث طوائف :</a:t>
            </a:r>
          </a:p>
          <a:p>
            <a:pPr algn="just"/>
            <a:r>
              <a:rPr lang="ar-EG" sz="2200" b="1" dirty="0" smtClean="0"/>
              <a:t>1</a:t>
            </a:r>
            <a:r>
              <a:rPr lang="ar-EG" sz="2200" b="1" dirty="0" smtClean="0">
                <a:solidFill>
                  <a:srgbClr val="00B0F0"/>
                </a:solidFill>
              </a:rPr>
              <a:t> - </a:t>
            </a:r>
            <a:r>
              <a:rPr lang="ar-EG" sz="2200" b="1" u="sng" dirty="0" smtClean="0"/>
              <a:t>طائفة النصف حبليات , (</a:t>
            </a:r>
            <a:r>
              <a:rPr lang="en-US" sz="2200" b="1" u="sng" dirty="0" smtClean="0">
                <a:solidFill>
                  <a:srgbClr val="7030A0"/>
                </a:solidFill>
              </a:rPr>
              <a:t>Hemichordata</a:t>
            </a:r>
            <a:r>
              <a:rPr lang="ar-EG" sz="2200" b="1" u="sng" dirty="0" smtClean="0"/>
              <a:t>) : </a:t>
            </a:r>
            <a:r>
              <a:rPr lang="ar-EG" sz="2200" dirty="0" smtClean="0"/>
              <a:t>يمتد الحبل الظهرى فى النصف</a:t>
            </a:r>
          </a:p>
          <a:p>
            <a:pPr algn="just"/>
            <a:r>
              <a:rPr lang="ar-EG" sz="2200" dirty="0" smtClean="0"/>
              <a:t>     الأمامى للجسم , ومثالها البلانوجلوسس (</a:t>
            </a:r>
            <a:r>
              <a:rPr lang="en-US" sz="2200" u="sng" dirty="0" smtClean="0"/>
              <a:t>Balanoglosus</a:t>
            </a:r>
            <a:r>
              <a:rPr lang="ar-EG" sz="2200" dirty="0" smtClean="0"/>
              <a:t>) .</a:t>
            </a:r>
          </a:p>
          <a:p>
            <a:pPr algn="just"/>
            <a:r>
              <a:rPr lang="ar-EG" sz="2200" b="1" dirty="0" smtClean="0"/>
              <a:t> 2- </a:t>
            </a:r>
            <a:r>
              <a:rPr lang="ar-EG" sz="2200" b="1" u="sng" dirty="0" smtClean="0"/>
              <a:t>طائفة الذيلحبليات أو </a:t>
            </a:r>
            <a:r>
              <a:rPr lang="ar-EG" sz="2200" b="1" u="sng" dirty="0" err="1" smtClean="0"/>
              <a:t>الردائيات</a:t>
            </a:r>
            <a:r>
              <a:rPr lang="ar-EG" sz="2200" b="1" u="sng" dirty="0" smtClean="0"/>
              <a:t> (</a:t>
            </a:r>
            <a:r>
              <a:rPr lang="en-US" sz="2200" b="1" u="sng" dirty="0" err="1" smtClean="0">
                <a:solidFill>
                  <a:srgbClr val="7030A0"/>
                </a:solidFill>
              </a:rPr>
              <a:t>urochordata</a:t>
            </a:r>
            <a:r>
              <a:rPr lang="en-US" sz="2200" b="1" u="sng" dirty="0" smtClean="0">
                <a:solidFill>
                  <a:srgbClr val="7030A0"/>
                </a:solidFill>
              </a:rPr>
              <a:t> or </a:t>
            </a:r>
            <a:r>
              <a:rPr lang="en-US" sz="2200" b="1" u="sng" dirty="0" err="1" smtClean="0">
                <a:solidFill>
                  <a:srgbClr val="7030A0"/>
                </a:solidFill>
              </a:rPr>
              <a:t>tunicata</a:t>
            </a:r>
            <a:r>
              <a:rPr lang="ar-EG" sz="2200" b="1" u="sng" dirty="0" smtClean="0"/>
              <a:t>) : </a:t>
            </a:r>
            <a:r>
              <a:rPr lang="ar-EG" sz="2200" dirty="0" smtClean="0"/>
              <a:t>يوجد الحبل</a:t>
            </a:r>
          </a:p>
          <a:p>
            <a:pPr algn="just"/>
            <a:r>
              <a:rPr lang="ar-EG" sz="2200" dirty="0" smtClean="0"/>
              <a:t>     الظهرى فى منطقة الذيل فقط كما فى الأسيديا ( </a:t>
            </a:r>
            <a:r>
              <a:rPr lang="en-US" sz="2200" u="sng" dirty="0" smtClean="0"/>
              <a:t>Ascidia</a:t>
            </a:r>
            <a:r>
              <a:rPr lang="ar-EG" sz="2200" dirty="0" smtClean="0"/>
              <a:t>) .</a:t>
            </a:r>
          </a:p>
          <a:p>
            <a:pPr algn="just"/>
            <a:r>
              <a:rPr lang="ar-EG" sz="2200" b="1" dirty="0" smtClean="0"/>
              <a:t> 3- </a:t>
            </a:r>
            <a:r>
              <a:rPr lang="ar-EG" sz="2200" b="1" u="sng" dirty="0" smtClean="0"/>
              <a:t>طائفة الرأسحبليات (</a:t>
            </a:r>
            <a:r>
              <a:rPr lang="en-US" sz="2200" b="1" u="sng" dirty="0" smtClean="0">
                <a:solidFill>
                  <a:srgbClr val="7030A0"/>
                </a:solidFill>
              </a:rPr>
              <a:t>Cephalochordata</a:t>
            </a:r>
            <a:r>
              <a:rPr lang="ar-EG" sz="2200" b="1" u="sng" dirty="0" smtClean="0"/>
              <a:t>) :</a:t>
            </a:r>
            <a:r>
              <a:rPr lang="ar-EG" sz="2200" b="1" dirty="0" smtClean="0">
                <a:solidFill>
                  <a:srgbClr val="00B0F0"/>
                </a:solidFill>
              </a:rPr>
              <a:t> </a:t>
            </a:r>
            <a:r>
              <a:rPr lang="ar-EG" sz="2200" dirty="0" smtClean="0"/>
              <a:t>يمتد الحبل الظهرى بطول الجسم كما </a:t>
            </a:r>
          </a:p>
          <a:p>
            <a:pPr algn="just"/>
            <a:r>
              <a:rPr lang="ar-EG" sz="2200" dirty="0" smtClean="0"/>
              <a:t>    فى السهيم (</a:t>
            </a:r>
            <a:r>
              <a:rPr lang="en-US" sz="2200" u="sng" dirty="0" smtClean="0"/>
              <a:t>Amphioxus</a:t>
            </a:r>
            <a:r>
              <a:rPr lang="ar-EG" sz="2200" dirty="0" smtClean="0"/>
              <a:t>) .</a:t>
            </a:r>
          </a:p>
          <a:p>
            <a:pPr algn="just"/>
            <a:endParaRPr lang="ar-EG" sz="2200" b="1" dirty="0" smtClean="0"/>
          </a:p>
          <a:p>
            <a:pPr algn="just"/>
            <a:r>
              <a:rPr lang="ar-EG" sz="2200" b="1" dirty="0" smtClean="0">
                <a:solidFill>
                  <a:srgbClr val="C00000"/>
                </a:solidFill>
              </a:rPr>
              <a:t>(ب) ذوات الرأس أو الفقاريات ( </a:t>
            </a:r>
            <a:r>
              <a:rPr lang="en-US" sz="2200" b="1" dirty="0" smtClean="0">
                <a:solidFill>
                  <a:srgbClr val="C00000"/>
                </a:solidFill>
              </a:rPr>
              <a:t>craniata or  vertebrata</a:t>
            </a:r>
            <a:r>
              <a:rPr lang="ar-EG" sz="2200" b="1" dirty="0" smtClean="0">
                <a:solidFill>
                  <a:srgbClr val="C00000"/>
                </a:solidFill>
              </a:rPr>
              <a:t>) : </a:t>
            </a:r>
            <a:r>
              <a:rPr lang="ar-EG" sz="2200" dirty="0" smtClean="0"/>
              <a:t>وهى حيوانات ذات جمجمة وعمود فقارى , اما غضروفى أو عظمى , ومثالها الأسماك والبرمائيات والزواحف والطيور</a:t>
            </a:r>
            <a:r>
              <a:rPr lang="en-US" sz="2200" dirty="0" smtClean="0"/>
              <a:t> </a:t>
            </a:r>
            <a:r>
              <a:rPr lang="ar-EG" sz="2200" dirty="0" smtClean="0"/>
              <a:t>والثدييات .</a:t>
            </a:r>
          </a:p>
          <a:p>
            <a:r>
              <a:rPr lang="ar-EG" sz="2200" b="1" dirty="0" smtClean="0"/>
              <a:t>      </a:t>
            </a:r>
            <a:endParaRPr lang="ar-SA" sz="2200"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3400" y="533400"/>
            <a:ext cx="8077200" cy="5943600"/>
          </a:xfrm>
        </p:spPr>
        <p:txBody>
          <a:bodyPr/>
          <a:lstStyle/>
          <a:p>
            <a:pPr algn="ctr"/>
            <a:r>
              <a:rPr lang="ar-EG" b="1" dirty="0" smtClean="0">
                <a:solidFill>
                  <a:srgbClr val="C00000"/>
                </a:solidFill>
              </a:rPr>
              <a:t>تنقسم الفقاريات الى فوق طائفتين أساسيتين (</a:t>
            </a:r>
            <a:r>
              <a:rPr lang="en-GB" b="1" dirty="0" err="1" smtClean="0">
                <a:solidFill>
                  <a:srgbClr val="C00000"/>
                </a:solidFill>
              </a:rPr>
              <a:t>superclasses</a:t>
            </a:r>
            <a:r>
              <a:rPr lang="ar-EG" b="1" dirty="0" smtClean="0">
                <a:solidFill>
                  <a:srgbClr val="C00000"/>
                </a:solidFill>
              </a:rPr>
              <a:t>):</a:t>
            </a:r>
            <a:endParaRPr lang="ar-SA" b="1" dirty="0" smtClean="0">
              <a:solidFill>
                <a:srgbClr val="C00000"/>
              </a:solidFill>
            </a:endParaRPr>
          </a:p>
          <a:p>
            <a:pPr algn="ctr"/>
            <a:endParaRPr lang="ar-EG" b="1" dirty="0" smtClean="0">
              <a:solidFill>
                <a:srgbClr val="C00000"/>
              </a:solidFill>
            </a:endParaRPr>
          </a:p>
          <a:p>
            <a:pPr algn="r"/>
            <a:r>
              <a:rPr lang="ar-EG" dirty="0" smtClean="0">
                <a:solidFill>
                  <a:srgbClr val="002060"/>
                </a:solidFill>
              </a:rPr>
              <a:t> (أ) </a:t>
            </a:r>
            <a:r>
              <a:rPr lang="ar-EG" b="1" u="sng" dirty="0" smtClean="0">
                <a:solidFill>
                  <a:srgbClr val="002060"/>
                </a:solidFill>
              </a:rPr>
              <a:t>فوق طائفة عديمة الفكوك (</a:t>
            </a:r>
            <a:r>
              <a:rPr lang="en-GB" b="1" u="sng" dirty="0" smtClean="0">
                <a:solidFill>
                  <a:srgbClr val="002060"/>
                </a:solidFill>
              </a:rPr>
              <a:t>Agnatha</a:t>
            </a:r>
            <a:r>
              <a:rPr lang="ar-EG" b="1" u="sng" dirty="0" smtClean="0">
                <a:solidFill>
                  <a:srgbClr val="002060"/>
                </a:solidFill>
              </a:rPr>
              <a:t>) :</a:t>
            </a:r>
          </a:p>
          <a:p>
            <a:pPr algn="just"/>
            <a:r>
              <a:rPr lang="ar-EG" dirty="0" smtClean="0"/>
              <a:t>- وهى حيوانات بحرية لايدعم منطقة الفم فيها فكوك وتحتوى على رتبة</a:t>
            </a:r>
          </a:p>
          <a:p>
            <a:pPr algn="just"/>
            <a:r>
              <a:rPr lang="ar-EG" dirty="0" smtClean="0"/>
              <a:t>  دائرية الفم </a:t>
            </a:r>
            <a:r>
              <a:rPr lang="ar-EG" dirty="0" smtClean="0">
                <a:solidFill>
                  <a:srgbClr val="7030A0"/>
                </a:solidFill>
              </a:rPr>
              <a:t>(</a:t>
            </a:r>
            <a:r>
              <a:rPr lang="en-GB" dirty="0" smtClean="0">
                <a:solidFill>
                  <a:srgbClr val="7030A0"/>
                </a:solidFill>
              </a:rPr>
              <a:t>class cyclostomata</a:t>
            </a:r>
            <a:r>
              <a:rPr lang="ar-EG" dirty="0" smtClean="0">
                <a:solidFill>
                  <a:srgbClr val="7030A0"/>
                </a:solidFill>
              </a:rPr>
              <a:t>)</a:t>
            </a:r>
            <a:r>
              <a:rPr lang="ar-EG" dirty="0" smtClean="0">
                <a:solidFill>
                  <a:srgbClr val="FFC000"/>
                </a:solidFill>
              </a:rPr>
              <a:t> </a:t>
            </a:r>
            <a:r>
              <a:rPr lang="ar-EG" dirty="0" smtClean="0"/>
              <a:t>التى من أمثلتها حيوان الجلكى</a:t>
            </a:r>
          </a:p>
          <a:p>
            <a:pPr algn="just"/>
            <a:r>
              <a:rPr lang="ar-EG" dirty="0" smtClean="0">
                <a:solidFill>
                  <a:srgbClr val="7030A0"/>
                </a:solidFill>
              </a:rPr>
              <a:t> (</a:t>
            </a:r>
            <a:r>
              <a:rPr lang="en-US" u="sng" dirty="0" smtClean="0">
                <a:solidFill>
                  <a:srgbClr val="7030A0"/>
                </a:solidFill>
              </a:rPr>
              <a:t>petromyzon</a:t>
            </a:r>
            <a:r>
              <a:rPr lang="ar-SA" dirty="0" smtClean="0">
                <a:solidFill>
                  <a:srgbClr val="7030A0"/>
                </a:solidFill>
              </a:rPr>
              <a:t>) </a:t>
            </a:r>
            <a:r>
              <a:rPr lang="ar-SA" dirty="0" smtClean="0">
                <a:solidFill>
                  <a:srgbClr val="FFC000"/>
                </a:solidFill>
              </a:rPr>
              <a:t>.</a:t>
            </a:r>
          </a:p>
          <a:p>
            <a:pPr algn="just"/>
            <a:endParaRPr lang="ar-SA" dirty="0" smtClean="0">
              <a:solidFill>
                <a:srgbClr val="FFC000"/>
              </a:solidFill>
            </a:endParaRPr>
          </a:p>
          <a:p>
            <a:pPr algn="r"/>
            <a:r>
              <a:rPr lang="ar-SA" dirty="0" smtClean="0">
                <a:solidFill>
                  <a:srgbClr val="002060"/>
                </a:solidFill>
              </a:rPr>
              <a:t>(ب) </a:t>
            </a:r>
            <a:r>
              <a:rPr lang="ar-SA" b="1" u="sng" dirty="0" smtClean="0">
                <a:solidFill>
                  <a:srgbClr val="002060"/>
                </a:solidFill>
              </a:rPr>
              <a:t>فوق طائفة الفكيات (</a:t>
            </a:r>
            <a:r>
              <a:rPr lang="en-US" b="1" u="sng" dirty="0" smtClean="0">
                <a:solidFill>
                  <a:srgbClr val="002060"/>
                </a:solidFill>
              </a:rPr>
              <a:t>Gnathostomata</a:t>
            </a:r>
            <a:r>
              <a:rPr lang="ar-SA" b="1" u="sng" dirty="0" smtClean="0">
                <a:solidFill>
                  <a:srgbClr val="002060"/>
                </a:solidFill>
              </a:rPr>
              <a:t>) :</a:t>
            </a:r>
          </a:p>
          <a:p>
            <a:pPr algn="just"/>
            <a:r>
              <a:rPr lang="ar-SA" dirty="0" smtClean="0"/>
              <a:t>- وهى حيوانات بعضها يعيش فى الماء مثل الأسماك , وبعضها برمائيات</a:t>
            </a:r>
          </a:p>
          <a:p>
            <a:pPr algn="just"/>
            <a:r>
              <a:rPr lang="ar-SA" dirty="0" smtClean="0"/>
              <a:t>  والبعض الآخر يعيش على الأرض مثل الرهليات ( زواحف , طيور , </a:t>
            </a:r>
          </a:p>
          <a:p>
            <a:pPr algn="just"/>
            <a:r>
              <a:rPr lang="ar-SA" dirty="0" smtClean="0"/>
              <a:t>  ثدييات) وكلها حيوانات ذات فكين علوى وسفلى يدعمان الفم .</a:t>
            </a:r>
            <a:endParaRPr lang="ar-SA" dirty="0">
              <a:solidFill>
                <a:srgbClr val="FFC000"/>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cture 034.jpg"/>
          <p:cNvPicPr>
            <a:picLocks noGrp="1" noChangeAspect="1"/>
          </p:cNvPicPr>
          <p:nvPr>
            <p:ph idx="1"/>
          </p:nvPr>
        </p:nvPicPr>
        <p:blipFill>
          <a:blip r:embed="rId3" cstate="print"/>
          <a:stretch>
            <a:fillRect/>
          </a:stretch>
        </p:blipFill>
        <p:spPr>
          <a:xfrm>
            <a:off x="844296" y="685800"/>
            <a:ext cx="7951664" cy="5638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457200"/>
            <a:ext cx="8382000" cy="6172200"/>
          </a:xfrm>
        </p:spPr>
        <p:txBody>
          <a:bodyPr>
            <a:normAutofit/>
          </a:bodyPr>
          <a:lstStyle/>
          <a:p>
            <a:pPr algn="ctr"/>
            <a:r>
              <a:rPr lang="ar-EG" sz="2800" b="1" dirty="0" smtClean="0">
                <a:solidFill>
                  <a:schemeClr val="accent3"/>
                </a:solidFill>
              </a:rPr>
              <a:t>طائفة النصف حبليات </a:t>
            </a:r>
            <a:r>
              <a:rPr lang="en-GB" sz="2800" b="1" dirty="0" smtClean="0">
                <a:solidFill>
                  <a:schemeClr val="accent3"/>
                </a:solidFill>
              </a:rPr>
              <a:t>Hemichordata </a:t>
            </a:r>
            <a:endParaRPr lang="ar-EG" sz="2800" b="1" dirty="0" smtClean="0">
              <a:solidFill>
                <a:schemeClr val="accent3"/>
              </a:solidFill>
            </a:endParaRPr>
          </a:p>
          <a:p>
            <a:pPr algn="ctr"/>
            <a:r>
              <a:rPr lang="ar-EG" b="1" dirty="0" smtClean="0">
                <a:solidFill>
                  <a:srgbClr val="7030A0"/>
                </a:solidFill>
              </a:rPr>
              <a:t>البلانوجلوسس </a:t>
            </a:r>
            <a:r>
              <a:rPr lang="en-GB" b="1" u="sng" dirty="0" smtClean="0">
                <a:solidFill>
                  <a:srgbClr val="7030A0"/>
                </a:solidFill>
              </a:rPr>
              <a:t>Balanoglosus</a:t>
            </a:r>
            <a:endParaRPr lang="ar-EG" b="1" u="sng" dirty="0" smtClean="0">
              <a:solidFill>
                <a:srgbClr val="7030A0"/>
              </a:solidFill>
            </a:endParaRPr>
          </a:p>
          <a:p>
            <a:pPr algn="r"/>
            <a:r>
              <a:rPr lang="ar-EG" b="1" dirty="0" smtClean="0">
                <a:solidFill>
                  <a:srgbClr val="002060"/>
                </a:solidFill>
              </a:rPr>
              <a:t>الشكل الخارجى </a:t>
            </a:r>
            <a:r>
              <a:rPr lang="en-GB" b="1" dirty="0" smtClean="0">
                <a:solidFill>
                  <a:srgbClr val="002060"/>
                </a:solidFill>
              </a:rPr>
              <a:t>External features</a:t>
            </a:r>
            <a:r>
              <a:rPr lang="ar-EG" b="1" dirty="0" smtClean="0">
                <a:solidFill>
                  <a:srgbClr val="002060"/>
                </a:solidFill>
              </a:rPr>
              <a:t> :</a:t>
            </a:r>
          </a:p>
          <a:p>
            <a:pPr algn="r">
              <a:buFontTx/>
              <a:buChar char="-"/>
            </a:pPr>
            <a:r>
              <a:rPr lang="ar-EG" dirty="0" smtClean="0"/>
              <a:t>البلانوجلوسس حيوان دودى الشكل صغير الحجم يتراوح طوله بين 15 سم – 2 متر .</a:t>
            </a:r>
          </a:p>
          <a:p>
            <a:pPr algn="r">
              <a:buFont typeface="Wingdings" pitchFamily="2" charset="2"/>
              <a:buChar char="v"/>
            </a:pPr>
            <a:r>
              <a:rPr lang="ar-EG" dirty="0" smtClean="0"/>
              <a:t>وهو حيوان متماثل الجانبين (ذو تناظر جانبى ) والجسم مقسم الى ثلاثة مناطق من الأمام الى الخلف يسمى الجزء الأمامى منه البوز </a:t>
            </a:r>
            <a:r>
              <a:rPr lang="ar-EG" b="1" dirty="0" smtClean="0">
                <a:solidFill>
                  <a:srgbClr val="002060"/>
                </a:solidFill>
              </a:rPr>
              <a:t>(</a:t>
            </a:r>
            <a:r>
              <a:rPr lang="en-US" b="1" dirty="0" smtClean="0">
                <a:solidFill>
                  <a:srgbClr val="002060"/>
                </a:solidFill>
              </a:rPr>
              <a:t>proboscis</a:t>
            </a:r>
            <a:r>
              <a:rPr lang="ar-SA" b="1" dirty="0" smtClean="0">
                <a:solidFill>
                  <a:srgbClr val="002060"/>
                </a:solidFill>
              </a:rPr>
              <a:t>) </a:t>
            </a:r>
            <a:r>
              <a:rPr lang="ar-SA" dirty="0" smtClean="0"/>
              <a:t>وهو طويل ومدبب , والمنطقة الثانية هى العنق </a:t>
            </a:r>
            <a:r>
              <a:rPr lang="ar-SA" b="1" dirty="0" smtClean="0">
                <a:solidFill>
                  <a:srgbClr val="002060"/>
                </a:solidFill>
              </a:rPr>
              <a:t>(</a:t>
            </a:r>
            <a:r>
              <a:rPr lang="en-GB" b="1" dirty="0" smtClean="0">
                <a:solidFill>
                  <a:srgbClr val="002060"/>
                </a:solidFill>
              </a:rPr>
              <a:t>collar</a:t>
            </a:r>
            <a:r>
              <a:rPr lang="ar-EG" b="1" dirty="0" smtClean="0">
                <a:solidFill>
                  <a:srgbClr val="002060"/>
                </a:solidFill>
              </a:rPr>
              <a:t>) </a:t>
            </a:r>
            <a:r>
              <a:rPr lang="ar-EG" dirty="0" smtClean="0"/>
              <a:t>.</a:t>
            </a:r>
          </a:p>
          <a:p>
            <a:pPr algn="r">
              <a:buFont typeface="Wingdings" pitchFamily="2" charset="2"/>
              <a:buChar char="v"/>
            </a:pPr>
            <a:r>
              <a:rPr lang="ar-EG" dirty="0" smtClean="0"/>
              <a:t> يفتح الفم على السطح السفلى للجسم بين البوز والعنق , والمنطقة الخلفية تسمى الجذع </a:t>
            </a:r>
            <a:r>
              <a:rPr lang="ar-EG" b="1" dirty="0" smtClean="0">
                <a:solidFill>
                  <a:srgbClr val="002060"/>
                </a:solidFill>
              </a:rPr>
              <a:t>(</a:t>
            </a:r>
            <a:r>
              <a:rPr lang="en-GB" b="1" dirty="0" smtClean="0">
                <a:solidFill>
                  <a:srgbClr val="002060"/>
                </a:solidFill>
              </a:rPr>
              <a:t>trunk</a:t>
            </a:r>
            <a:r>
              <a:rPr lang="ar-EG" b="1" dirty="0" smtClean="0">
                <a:solidFill>
                  <a:srgbClr val="002060"/>
                </a:solidFill>
              </a:rPr>
              <a:t>) </a:t>
            </a:r>
            <a:r>
              <a:rPr lang="ar-EG" dirty="0" smtClean="0"/>
              <a:t>يوجد على سطحه العلوى صفين متوازيين من فتحات خيشومية توجد على جانبى حيد علوى نصفى ناتج من وجود الحبل العصبى تحته.</a:t>
            </a:r>
          </a:p>
          <a:p>
            <a:pPr algn="r">
              <a:buFont typeface="Wingdings" pitchFamily="2" charset="2"/>
              <a:buChar char="v"/>
            </a:pPr>
            <a:r>
              <a:rPr lang="ar-EG" dirty="0" smtClean="0"/>
              <a:t>ويظهر من الخارج أيضا بروزات على جانبى الجذع تسمى الحيود التناسليه وتوجد فتحة الشرج على النهاية الخلفية للجسم .</a:t>
            </a:r>
            <a:endParaRPr lang="ar-S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algn="ctr"/>
            <a:r>
              <a:rPr lang="ar-EG" sz="4800" dirty="0" smtClean="0"/>
              <a:t>البلانوجلوسس        </a:t>
            </a:r>
            <a:r>
              <a:rPr lang="en-US" u="sng" dirty="0" err="1" smtClean="0"/>
              <a:t>Balanoglosus</a:t>
            </a:r>
            <a:endParaRPr lang="en-US" dirty="0"/>
          </a:p>
        </p:txBody>
      </p:sp>
      <p:pic>
        <p:nvPicPr>
          <p:cNvPr id="4" name="Content Placeholder 3" descr="acorn-worm-CBU-1.jpg"/>
          <p:cNvPicPr>
            <a:picLocks noGrp="1" noChangeAspect="1"/>
          </p:cNvPicPr>
          <p:nvPr>
            <p:ph idx="1"/>
          </p:nvPr>
        </p:nvPicPr>
        <p:blipFill>
          <a:blip r:embed="rId2" cstate="print"/>
          <a:stretch>
            <a:fillRect/>
          </a:stretch>
        </p:blipFill>
        <p:spPr>
          <a:xfrm>
            <a:off x="1435100" y="1739149"/>
            <a:ext cx="7499350" cy="421790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cture 039.jpg"/>
          <p:cNvPicPr>
            <a:picLocks noGrp="1" noChangeAspect="1"/>
          </p:cNvPicPr>
          <p:nvPr>
            <p:ph idx="1"/>
          </p:nvPr>
        </p:nvPicPr>
        <p:blipFill>
          <a:blip r:embed="rId3" cstate="print"/>
          <a:stretch>
            <a:fillRect/>
          </a:stretch>
        </p:blipFill>
        <p:spPr>
          <a:xfrm>
            <a:off x="3962400" y="762000"/>
            <a:ext cx="4953000" cy="5867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27" name="Picture 3" descr="C:\Users\user1\Pictures\balano.jpg"/>
          <p:cNvPicPr>
            <a:picLocks noChangeAspect="1" noChangeArrowheads="1"/>
          </p:cNvPicPr>
          <p:nvPr/>
        </p:nvPicPr>
        <p:blipFill>
          <a:blip r:embed="rId4" cstate="print"/>
          <a:srcRect/>
          <a:stretch>
            <a:fillRect/>
          </a:stretch>
        </p:blipFill>
        <p:spPr bwMode="auto">
          <a:xfrm>
            <a:off x="381000" y="1066800"/>
            <a:ext cx="2505075" cy="1819275"/>
          </a:xfrm>
          <a:prstGeom prst="rect">
            <a:avLst/>
          </a:prstGeom>
          <a:noFill/>
        </p:spPr>
      </p:pic>
      <p:pic>
        <p:nvPicPr>
          <p:cNvPr id="1029" name="Picture 5" descr="http://t1.gstatic.com/images?q=tbn:ANd9GcSUEp3IzKo-mXGX0gby3xy2JMBD3G43B5IoAmZRRf2LVoheYFufWJXXbXc"/>
          <p:cNvPicPr>
            <a:picLocks noChangeAspect="1" noChangeArrowheads="1"/>
          </p:cNvPicPr>
          <p:nvPr/>
        </p:nvPicPr>
        <p:blipFill>
          <a:blip r:embed="rId5" cstate="print"/>
          <a:srcRect/>
          <a:stretch>
            <a:fillRect/>
          </a:stretch>
        </p:blipFill>
        <p:spPr bwMode="auto">
          <a:xfrm>
            <a:off x="3057525" y="990600"/>
            <a:ext cx="676275" cy="2609851"/>
          </a:xfrm>
          <a:prstGeom prst="rect">
            <a:avLst/>
          </a:prstGeom>
          <a:noFill/>
        </p:spPr>
      </p:pic>
      <p:pic>
        <p:nvPicPr>
          <p:cNvPr id="1031" name="Picture 7" descr="http://t3.gstatic.com/images?q=tbn:ANd9GcQXQzhsPxlOWV76PrqAY0lpYx5e-XfenR37XiDSkNK1BaDdiWMu"/>
          <p:cNvPicPr>
            <a:picLocks noChangeAspect="1" noChangeArrowheads="1"/>
          </p:cNvPicPr>
          <p:nvPr/>
        </p:nvPicPr>
        <p:blipFill>
          <a:blip r:embed="rId6" cstate="print"/>
          <a:srcRect/>
          <a:stretch>
            <a:fillRect/>
          </a:stretch>
        </p:blipFill>
        <p:spPr bwMode="auto">
          <a:xfrm>
            <a:off x="285750" y="3600449"/>
            <a:ext cx="2762250" cy="1657351"/>
          </a:xfrm>
          <a:prstGeom prst="rect">
            <a:avLst/>
          </a:prstGeom>
          <a:noFill/>
        </p:spPr>
      </p:pic>
      <mc:AlternateContent xmlns:mc="http://schemas.openxmlformats.org/markup-compatibility/2006">
        <mc:Choice xmlns:p14="http://schemas.microsoft.com/office/powerpoint/2010/main" Requires="p14">
          <p:contentPart p14:bwMode="auto" r:id="rId7">
            <p14:nvContentPartPr>
              <p14:cNvPr id="1026" name="Ink 2"/>
              <p14:cNvContentPartPr>
                <a14:cpLocks xmlns:a14="http://schemas.microsoft.com/office/drawing/2010/main" noRot="1" noChangeAspect="1" noEditPoints="1" noChangeArrowheads="1" noChangeShapeType="1"/>
              </p14:cNvContentPartPr>
              <p14:nvPr/>
            </p14:nvContentPartPr>
            <p14:xfrm>
              <a:off x="4954588" y="6061075"/>
              <a:ext cx="523875" cy="128588"/>
            </p14:xfrm>
          </p:contentPart>
        </mc:Choice>
        <mc:Fallback>
          <p:pic>
            <p:nvPicPr>
              <p:cNvPr id="1026" name="Ink 2"/>
              <p:cNvPicPr>
                <a:picLocks noRot="1" noChangeAspect="1" noEditPoints="1" noChangeArrowheads="1" noChangeShapeType="1"/>
              </p:cNvPicPr>
              <p:nvPr/>
            </p:nvPicPr>
            <p:blipFill>
              <a:blip r:embed="rId8"/>
              <a:stretch>
                <a:fillRect/>
              </a:stretch>
            </p:blipFill>
            <p:spPr>
              <a:xfrm>
                <a:off x="4945233" y="6053727"/>
                <a:ext cx="542585" cy="143284"/>
              </a:xfrm>
              <a:prstGeom prst="rect">
                <a:avLst/>
              </a:prstGeom>
            </p:spPr>
          </p:pic>
        </mc:Fallback>
      </mc:AlternateContent>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3400" y="304800"/>
            <a:ext cx="8153400" cy="6248400"/>
          </a:xfrm>
        </p:spPr>
        <p:txBody>
          <a:bodyPr>
            <a:normAutofit fontScale="92500" lnSpcReduction="20000"/>
          </a:bodyPr>
          <a:lstStyle/>
          <a:p>
            <a:pPr algn="ctr"/>
            <a:r>
              <a:rPr lang="ar-EG" sz="2800" b="1" dirty="0" smtClean="0">
                <a:solidFill>
                  <a:srgbClr val="FF0000"/>
                </a:solidFill>
              </a:rPr>
              <a:t>طائفة الذيلحبليات </a:t>
            </a:r>
            <a:r>
              <a:rPr lang="en-US" sz="2800" b="1" dirty="0" err="1" smtClean="0">
                <a:solidFill>
                  <a:srgbClr val="FF0000"/>
                </a:solidFill>
              </a:rPr>
              <a:t>Urochordata</a:t>
            </a:r>
            <a:r>
              <a:rPr lang="en-US" sz="2800" b="1" dirty="0" smtClean="0">
                <a:solidFill>
                  <a:srgbClr val="FF0000"/>
                </a:solidFill>
              </a:rPr>
              <a:t>   </a:t>
            </a:r>
          </a:p>
          <a:p>
            <a:pPr algn="r"/>
            <a:endParaRPr lang="ar-SA" b="1" dirty="0" smtClean="0">
              <a:solidFill>
                <a:srgbClr val="7030A0"/>
              </a:solidFill>
            </a:endParaRPr>
          </a:p>
          <a:p>
            <a:pPr algn="r"/>
            <a:r>
              <a:rPr lang="ar-SA" b="1" dirty="0" err="1" smtClean="0">
                <a:solidFill>
                  <a:srgbClr val="7030A0"/>
                </a:solidFill>
              </a:rPr>
              <a:t>الأسيديا</a:t>
            </a:r>
            <a:r>
              <a:rPr lang="ar-SA" dirty="0" smtClean="0">
                <a:solidFill>
                  <a:srgbClr val="7030A0"/>
                </a:solidFill>
              </a:rPr>
              <a:t>       </a:t>
            </a:r>
            <a:r>
              <a:rPr lang="en-US" dirty="0" smtClean="0">
                <a:solidFill>
                  <a:srgbClr val="7030A0"/>
                </a:solidFill>
              </a:rPr>
              <a:t>  </a:t>
            </a:r>
            <a:r>
              <a:rPr lang="en-US" b="1" u="sng" dirty="0" smtClean="0">
                <a:solidFill>
                  <a:srgbClr val="7030A0"/>
                </a:solidFill>
              </a:rPr>
              <a:t>Ascidia</a:t>
            </a:r>
            <a:endParaRPr lang="ar-SA" dirty="0" smtClean="0">
              <a:solidFill>
                <a:srgbClr val="7030A0"/>
              </a:solidFill>
            </a:endParaRPr>
          </a:p>
          <a:p>
            <a:pPr algn="r">
              <a:buFont typeface="Wingdings" pitchFamily="2" charset="2"/>
              <a:buChar char="v"/>
            </a:pPr>
            <a:r>
              <a:rPr lang="ar-SA" dirty="0" smtClean="0"/>
              <a:t>حيوان الأسيديا البالغ يكون غالبا جالسا وملتصقا بالصخور , وهو يعيش اما منفردا أو فى مستعمرة , ويوجد له فتحتين أحدهما الفتحة الفمية والأخرى فتحة البهو </a:t>
            </a:r>
            <a:r>
              <a:rPr lang="en-US" dirty="0" err="1" smtClean="0">
                <a:solidFill>
                  <a:srgbClr val="7030A0"/>
                </a:solidFill>
              </a:rPr>
              <a:t>atriopore</a:t>
            </a:r>
            <a:r>
              <a:rPr lang="en-US" dirty="0" smtClean="0">
                <a:solidFill>
                  <a:srgbClr val="7030A0"/>
                </a:solidFill>
              </a:rPr>
              <a:t>)</a:t>
            </a:r>
            <a:r>
              <a:rPr lang="ar-EG" dirty="0" smtClean="0">
                <a:solidFill>
                  <a:srgbClr val="7030A0"/>
                </a:solidFill>
              </a:rPr>
              <a:t>) </a:t>
            </a:r>
            <a:r>
              <a:rPr lang="ar-EG" dirty="0" smtClean="0"/>
              <a:t>.</a:t>
            </a:r>
            <a:endParaRPr lang="ar-SA" dirty="0" smtClean="0"/>
          </a:p>
          <a:p>
            <a:pPr algn="r"/>
            <a:endParaRPr lang="ar-EG" dirty="0" smtClean="0"/>
          </a:p>
          <a:p>
            <a:pPr algn="r">
              <a:buFont typeface="Wingdings" pitchFamily="2" charset="2"/>
              <a:buChar char="v"/>
            </a:pPr>
            <a:r>
              <a:rPr lang="ar-EG" dirty="0" smtClean="0"/>
              <a:t>الحيوان محاط برداء من مادة تشبه السيليلوز , والرداء والأنسجة الأخرى تكون شبه شفافة , كما توجد خلايا حرة فى الرداء وتحته طبقة بسيطة من البشرة مكونة من صف واحد من خلايا مكعبة أو حرشفية .</a:t>
            </a:r>
            <a:endParaRPr lang="en-US" dirty="0" smtClean="0"/>
          </a:p>
          <a:p>
            <a:pPr algn="r">
              <a:buFontTx/>
              <a:buChar char="-"/>
            </a:pPr>
            <a:endParaRPr lang="ar-EG" dirty="0" smtClean="0"/>
          </a:p>
          <a:p>
            <a:pPr algn="r">
              <a:buFontTx/>
              <a:buChar char="-"/>
            </a:pPr>
            <a:r>
              <a:rPr lang="ar-EG" b="1" dirty="0" smtClean="0">
                <a:solidFill>
                  <a:srgbClr val="C00000"/>
                </a:solidFill>
              </a:rPr>
              <a:t>الجهاز الهضمى </a:t>
            </a:r>
            <a:r>
              <a:rPr lang="en-GB" b="1" dirty="0" smtClean="0">
                <a:solidFill>
                  <a:srgbClr val="C00000"/>
                </a:solidFill>
              </a:rPr>
              <a:t>The digestive system </a:t>
            </a:r>
            <a:r>
              <a:rPr lang="ar-EG" b="1" dirty="0" smtClean="0">
                <a:solidFill>
                  <a:srgbClr val="C00000"/>
                </a:solidFill>
              </a:rPr>
              <a:t> :</a:t>
            </a:r>
            <a:endParaRPr lang="ar-SA" b="1" dirty="0" smtClean="0">
              <a:solidFill>
                <a:srgbClr val="C00000"/>
              </a:solidFill>
            </a:endParaRPr>
          </a:p>
          <a:p>
            <a:pPr algn="r"/>
            <a:endParaRPr lang="ar-EG" b="1" dirty="0" smtClean="0">
              <a:solidFill>
                <a:srgbClr val="C00000"/>
              </a:solidFill>
            </a:endParaRPr>
          </a:p>
          <a:p>
            <a:pPr algn="r">
              <a:buFont typeface="Wingdings" pitchFamily="2" charset="2"/>
              <a:buChar char="q"/>
            </a:pPr>
            <a:r>
              <a:rPr lang="ar-SA" dirty="0" smtClean="0"/>
              <a:t> </a:t>
            </a:r>
            <a:r>
              <a:rPr lang="ar-EG" dirty="0" err="1" smtClean="0"/>
              <a:t>للاسيديا</a:t>
            </a:r>
            <a:r>
              <a:rPr lang="ar-EG" dirty="0" smtClean="0"/>
              <a:t> بلعوم معقد ملىء بالأهداب الدقيقة </a:t>
            </a:r>
            <a:r>
              <a:rPr lang="ar-EG" dirty="0" smtClean="0">
                <a:solidFill>
                  <a:srgbClr val="7030A0"/>
                </a:solidFill>
              </a:rPr>
              <a:t>(</a:t>
            </a:r>
            <a:r>
              <a:rPr lang="en-GB" dirty="0" smtClean="0">
                <a:solidFill>
                  <a:srgbClr val="7030A0"/>
                </a:solidFill>
              </a:rPr>
              <a:t>cilia</a:t>
            </a:r>
            <a:r>
              <a:rPr lang="ar-EG" dirty="0" smtClean="0">
                <a:solidFill>
                  <a:srgbClr val="7030A0"/>
                </a:solidFill>
              </a:rPr>
              <a:t>) </a:t>
            </a:r>
            <a:r>
              <a:rPr lang="ar-EG" dirty="0" smtClean="0"/>
              <a:t>والمخاط , وله فتحة للخارج هى فتحة البهو وعلى جدار البلعوم توجد فتحات خيشومية </a:t>
            </a:r>
            <a:r>
              <a:rPr lang="ar-EG" dirty="0" smtClean="0">
                <a:solidFill>
                  <a:srgbClr val="7030A0"/>
                </a:solidFill>
              </a:rPr>
              <a:t>(</a:t>
            </a:r>
            <a:r>
              <a:rPr lang="en-GB" dirty="0" smtClean="0">
                <a:solidFill>
                  <a:srgbClr val="7030A0"/>
                </a:solidFill>
              </a:rPr>
              <a:t>gill slits</a:t>
            </a:r>
            <a:r>
              <a:rPr lang="ar-EG" dirty="0" smtClean="0">
                <a:solidFill>
                  <a:srgbClr val="7030A0"/>
                </a:solidFill>
              </a:rPr>
              <a:t>) </a:t>
            </a:r>
            <a:r>
              <a:rPr lang="ar-EG" dirty="0" smtClean="0"/>
              <a:t>يفصلها عن بعضها عوارض خيشومية , وهذه العوارض تنشأ كبروزات </a:t>
            </a:r>
            <a:r>
              <a:rPr lang="ar-SA" dirty="0" smtClean="0"/>
              <a:t>على </a:t>
            </a:r>
            <a:r>
              <a:rPr lang="ar-EG" dirty="0" smtClean="0"/>
              <a:t>السطح العلوى,</a:t>
            </a:r>
            <a:r>
              <a:rPr lang="ar-SA" dirty="0" smtClean="0"/>
              <a:t> </a:t>
            </a:r>
            <a:r>
              <a:rPr lang="ar-EG" dirty="0" smtClean="0"/>
              <a:t>ويوجد فى الأسيديا معدة ممتدة وأمعاء بسيطة تفتح فى فتحة شرج </a:t>
            </a:r>
            <a:r>
              <a:rPr lang="ar-EG" dirty="0" smtClean="0">
                <a:solidFill>
                  <a:srgbClr val="7030A0"/>
                </a:solidFill>
              </a:rPr>
              <a:t>(</a:t>
            </a:r>
            <a:r>
              <a:rPr lang="en-US" dirty="0" smtClean="0">
                <a:solidFill>
                  <a:srgbClr val="7030A0"/>
                </a:solidFill>
              </a:rPr>
              <a:t>anus</a:t>
            </a:r>
            <a:r>
              <a:rPr lang="ar-EG" dirty="0" smtClean="0">
                <a:solidFill>
                  <a:srgbClr val="7030A0"/>
                </a:solidFill>
              </a:rPr>
              <a:t>) </a:t>
            </a:r>
            <a:r>
              <a:rPr lang="ar-EG" dirty="0" smtClean="0"/>
              <a:t>الى البهو وجدر القناة الهضمية غير مهدبة .</a:t>
            </a:r>
          </a:p>
          <a:p>
            <a:pPr algn="r">
              <a:buFontTx/>
              <a:buChar char="-"/>
            </a:pPr>
            <a:endParaRPr lang="en-US"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 y="1143000"/>
            <a:ext cx="8686800" cy="5105400"/>
          </a:xfrm>
        </p:spPr>
        <p:txBody>
          <a:bodyPr/>
          <a:lstStyle/>
          <a:p>
            <a:endParaRPr lang="en-US" dirty="0"/>
          </a:p>
        </p:txBody>
      </p:sp>
      <p:pic>
        <p:nvPicPr>
          <p:cNvPr id="88066" name="Picture 2" descr="C:\Users\user1\Pictures\colony.png"/>
          <p:cNvPicPr>
            <a:picLocks noChangeAspect="1" noChangeArrowheads="1"/>
          </p:cNvPicPr>
          <p:nvPr/>
        </p:nvPicPr>
        <p:blipFill>
          <a:blip r:embed="rId2" cstate="print"/>
          <a:srcRect/>
          <a:stretch>
            <a:fillRect/>
          </a:stretch>
        </p:blipFill>
        <p:spPr bwMode="auto">
          <a:xfrm>
            <a:off x="381000" y="762000"/>
            <a:ext cx="3051928" cy="2286000"/>
          </a:xfrm>
          <a:prstGeom prst="rect">
            <a:avLst/>
          </a:prstGeom>
          <a:noFill/>
        </p:spPr>
      </p:pic>
      <p:pic>
        <p:nvPicPr>
          <p:cNvPr id="88067" name="Picture 3" descr="C:\Users\user1\Pictures\images.jpg"/>
          <p:cNvPicPr>
            <a:picLocks noChangeAspect="1" noChangeArrowheads="1"/>
          </p:cNvPicPr>
          <p:nvPr/>
        </p:nvPicPr>
        <p:blipFill>
          <a:blip r:embed="rId3" cstate="print"/>
          <a:srcRect/>
          <a:stretch>
            <a:fillRect/>
          </a:stretch>
        </p:blipFill>
        <p:spPr bwMode="auto">
          <a:xfrm>
            <a:off x="3657600" y="380999"/>
            <a:ext cx="2057400" cy="2873115"/>
          </a:xfrm>
          <a:prstGeom prst="rect">
            <a:avLst/>
          </a:prstGeom>
          <a:noFill/>
        </p:spPr>
      </p:pic>
      <p:pic>
        <p:nvPicPr>
          <p:cNvPr id="88068" name="Picture 4" descr="C:\Users\user1\Pictures\untitled.png"/>
          <p:cNvPicPr>
            <a:picLocks noChangeAspect="1" noChangeArrowheads="1"/>
          </p:cNvPicPr>
          <p:nvPr/>
        </p:nvPicPr>
        <p:blipFill>
          <a:blip r:embed="rId4" cstate="print"/>
          <a:srcRect/>
          <a:stretch>
            <a:fillRect/>
          </a:stretch>
        </p:blipFill>
        <p:spPr bwMode="auto">
          <a:xfrm>
            <a:off x="5943600" y="838200"/>
            <a:ext cx="2848466" cy="2133600"/>
          </a:xfrm>
          <a:prstGeom prst="rect">
            <a:avLst/>
          </a:prstGeom>
          <a:noFill/>
        </p:spPr>
      </p:pic>
      <p:pic>
        <p:nvPicPr>
          <p:cNvPr id="88070" name="Picture 6" descr="http://t2.gstatic.com/images?q=tbn:ANd9GcTRLMEcDjkez8VjDjuuhcH8p40pOO9wC36CHbXZsvyhoLI1ggvG"/>
          <p:cNvPicPr>
            <a:picLocks noChangeAspect="1" noChangeArrowheads="1"/>
          </p:cNvPicPr>
          <p:nvPr/>
        </p:nvPicPr>
        <p:blipFill>
          <a:blip r:embed="rId5" cstate="print"/>
          <a:srcRect/>
          <a:stretch>
            <a:fillRect/>
          </a:stretch>
        </p:blipFill>
        <p:spPr bwMode="auto">
          <a:xfrm>
            <a:off x="6172200" y="3505199"/>
            <a:ext cx="2590800" cy="2112179"/>
          </a:xfrm>
          <a:prstGeom prst="rect">
            <a:avLst/>
          </a:prstGeom>
          <a:noFill/>
        </p:spPr>
      </p:pic>
      <p:pic>
        <p:nvPicPr>
          <p:cNvPr id="88072" name="Picture 8" descr="http://t3.gstatic.com/images?q=tbn:ANd9GcQKH6PNF0IuVif-DE0lPZ1Ys6YeWVHkkfIm5Qz65Zo9DEtqweJ6Dg"/>
          <p:cNvPicPr>
            <a:picLocks noChangeAspect="1" noChangeArrowheads="1"/>
          </p:cNvPicPr>
          <p:nvPr/>
        </p:nvPicPr>
        <p:blipFill>
          <a:blip r:embed="rId6" cstate="print"/>
          <a:srcRect/>
          <a:stretch>
            <a:fillRect/>
          </a:stretch>
        </p:blipFill>
        <p:spPr bwMode="auto">
          <a:xfrm>
            <a:off x="493729" y="3581400"/>
            <a:ext cx="2782871" cy="2076451"/>
          </a:xfrm>
          <a:prstGeom prst="rect">
            <a:avLst/>
          </a:prstGeom>
          <a:noFill/>
        </p:spPr>
      </p:pic>
      <p:pic>
        <p:nvPicPr>
          <p:cNvPr id="88074" name="Picture 10" descr="http://t1.gstatic.com/images?q=tbn:ANd9GcQEUw0k2vT4HlyC7lA6Ogs7Cr_7Tpy1vMFgtkr5vwYZEwQkxPpS"/>
          <p:cNvPicPr>
            <a:picLocks noChangeAspect="1" noChangeArrowheads="1"/>
          </p:cNvPicPr>
          <p:nvPr/>
        </p:nvPicPr>
        <p:blipFill>
          <a:blip r:embed="rId7" cstate="print"/>
          <a:srcRect/>
          <a:stretch>
            <a:fillRect/>
          </a:stretch>
        </p:blipFill>
        <p:spPr bwMode="auto">
          <a:xfrm>
            <a:off x="3352800" y="3505200"/>
            <a:ext cx="2619375" cy="1981200"/>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cture 040.jpg"/>
          <p:cNvPicPr>
            <a:picLocks noGrp="1" noChangeAspect="1"/>
          </p:cNvPicPr>
          <p:nvPr>
            <p:ph idx="1"/>
          </p:nvPr>
        </p:nvPicPr>
        <p:blipFill>
          <a:blip r:embed="rId3" cstate="print"/>
          <a:srcRect b="38889"/>
          <a:stretch>
            <a:fillRect/>
          </a:stretch>
        </p:blipFill>
        <p:spPr>
          <a:xfrm>
            <a:off x="381000" y="838200"/>
            <a:ext cx="7848600" cy="5410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3970" name="Picture 2" descr="http://t3.gstatic.com/images?q=tbn:ANd9GcTWx6iVHh8fOQdSYhNe4vjsv710C5yCnlvzWPowJgLVmsfS2Kl43w"/>
          <p:cNvPicPr>
            <a:picLocks noChangeAspect="1" noChangeArrowheads="1"/>
          </p:cNvPicPr>
          <p:nvPr/>
        </p:nvPicPr>
        <p:blipFill>
          <a:blip r:embed="rId4" cstate="print"/>
          <a:srcRect/>
          <a:stretch>
            <a:fillRect/>
          </a:stretch>
        </p:blipFill>
        <p:spPr bwMode="auto">
          <a:xfrm>
            <a:off x="152400" y="971550"/>
            <a:ext cx="2124075" cy="2152650"/>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3400" y="1066800"/>
            <a:ext cx="7854696" cy="5029200"/>
          </a:xfrm>
        </p:spPr>
        <p:txBody>
          <a:bodyPr/>
          <a:lstStyle/>
          <a:p>
            <a:endParaRPr lang="en-US" dirty="0"/>
          </a:p>
        </p:txBody>
      </p:sp>
      <p:pic>
        <p:nvPicPr>
          <p:cNvPr id="38914" name="Picture 2" descr="http://t3.gstatic.com/images?q=tbn:ANd9GcSISI807CYOqls_qWXZSJSctD6JERgXkl-gaS045PQmo7mG6N9I"/>
          <p:cNvPicPr>
            <a:picLocks noChangeAspect="1" noChangeArrowheads="1"/>
          </p:cNvPicPr>
          <p:nvPr/>
        </p:nvPicPr>
        <p:blipFill>
          <a:blip r:embed="rId2" cstate="print"/>
          <a:srcRect/>
          <a:stretch>
            <a:fillRect/>
          </a:stretch>
        </p:blipFill>
        <p:spPr bwMode="auto">
          <a:xfrm>
            <a:off x="1447800" y="609600"/>
            <a:ext cx="6705600" cy="548640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3400" y="381000"/>
            <a:ext cx="8077200" cy="6248400"/>
          </a:xfrm>
        </p:spPr>
        <p:txBody>
          <a:bodyPr/>
          <a:lstStyle/>
          <a:p>
            <a:pPr algn="r">
              <a:buClr>
                <a:srgbClr val="FF0000"/>
              </a:buClr>
              <a:buFont typeface="Wingdings" pitchFamily="2" charset="2"/>
              <a:buChar char="q"/>
            </a:pPr>
            <a:r>
              <a:rPr lang="ar-EG" b="1" dirty="0" smtClean="0">
                <a:solidFill>
                  <a:srgbClr val="FF0000"/>
                </a:solidFill>
              </a:rPr>
              <a:t>الجهاز الدورى </a:t>
            </a:r>
            <a:r>
              <a:rPr lang="en-GB" b="1" dirty="0" smtClean="0">
                <a:solidFill>
                  <a:srgbClr val="FF0000"/>
                </a:solidFill>
              </a:rPr>
              <a:t>The circulatory system </a:t>
            </a:r>
            <a:r>
              <a:rPr lang="ar-EG" b="1" dirty="0" smtClean="0">
                <a:solidFill>
                  <a:srgbClr val="FF0000"/>
                </a:solidFill>
              </a:rPr>
              <a:t> :</a:t>
            </a:r>
          </a:p>
          <a:p>
            <a:pPr algn="r">
              <a:buFontTx/>
              <a:buChar char="-"/>
            </a:pPr>
            <a:r>
              <a:rPr lang="ar-EG" dirty="0" smtClean="0"/>
              <a:t>يوجد فى الأسيديا قلب يحيط به تجويف التامور وقنوات وجيوب دموية , ويمكن تغيير اتجاه تدفق الدم من القلب وعكسه , والدم يحتوى على خلايا ولكنه لا يحتوى على كرات دموية حمراء .</a:t>
            </a:r>
          </a:p>
          <a:p>
            <a:pPr algn="r">
              <a:buClr>
                <a:srgbClr val="FF0000"/>
              </a:buClr>
              <a:buFont typeface="Wingdings" pitchFamily="2" charset="2"/>
              <a:buChar char="q"/>
            </a:pPr>
            <a:r>
              <a:rPr lang="ar-EG" b="1" dirty="0" smtClean="0">
                <a:solidFill>
                  <a:srgbClr val="FFFF00"/>
                </a:solidFill>
              </a:rPr>
              <a:t> </a:t>
            </a:r>
            <a:r>
              <a:rPr lang="ar-EG" b="1" dirty="0" smtClean="0">
                <a:solidFill>
                  <a:srgbClr val="FF0000"/>
                </a:solidFill>
              </a:rPr>
              <a:t>الجهاز التناسلى </a:t>
            </a:r>
            <a:r>
              <a:rPr lang="en-GB" b="1" dirty="0" smtClean="0">
                <a:solidFill>
                  <a:srgbClr val="FF0000"/>
                </a:solidFill>
              </a:rPr>
              <a:t>The genital system</a:t>
            </a:r>
            <a:r>
              <a:rPr lang="ar-EG" b="1" dirty="0" smtClean="0">
                <a:solidFill>
                  <a:srgbClr val="FF0000"/>
                </a:solidFill>
              </a:rPr>
              <a:t> :</a:t>
            </a:r>
            <a:endParaRPr lang="ar-EG" dirty="0" smtClean="0">
              <a:solidFill>
                <a:srgbClr val="FF0000"/>
              </a:solidFill>
            </a:endParaRPr>
          </a:p>
          <a:p>
            <a:pPr algn="r">
              <a:buFontTx/>
              <a:buChar char="-"/>
            </a:pPr>
            <a:r>
              <a:rPr lang="ar-EG" dirty="0" smtClean="0"/>
              <a:t>الأسيديا حيوانات خنثى لها مبيض وخصية , تفتح فى البهو بواسطة قنوات طويلة وتنضج البويضات والحيوانات المنوية فى فترات مختلفة فى معظم الأنواع , وبذلك يتم التزاوج بين فردين كما يحدث أحيانا تكاثر عن طريق التبرعم (</a:t>
            </a:r>
            <a:r>
              <a:rPr lang="en-GB" dirty="0" smtClean="0"/>
              <a:t>budding</a:t>
            </a:r>
            <a:r>
              <a:rPr lang="ar-EG" dirty="0" smtClean="0"/>
              <a:t>).</a:t>
            </a:r>
          </a:p>
          <a:p>
            <a:pPr algn="r">
              <a:buClr>
                <a:srgbClr val="FF0000"/>
              </a:buClr>
              <a:buFont typeface="Wingdings" pitchFamily="2" charset="2"/>
              <a:buChar char="q"/>
            </a:pPr>
            <a:r>
              <a:rPr lang="ar-EG" b="1" dirty="0" smtClean="0">
                <a:solidFill>
                  <a:srgbClr val="FF0000"/>
                </a:solidFill>
              </a:rPr>
              <a:t> الجهاز العصبى </a:t>
            </a:r>
            <a:r>
              <a:rPr lang="en-GB" b="1" dirty="0" smtClean="0">
                <a:solidFill>
                  <a:srgbClr val="FF0000"/>
                </a:solidFill>
              </a:rPr>
              <a:t>The nervous system</a:t>
            </a:r>
            <a:r>
              <a:rPr lang="ar-EG" b="1" dirty="0" smtClean="0">
                <a:solidFill>
                  <a:srgbClr val="FF0000"/>
                </a:solidFill>
              </a:rPr>
              <a:t> :</a:t>
            </a:r>
          </a:p>
          <a:p>
            <a:pPr algn="r">
              <a:buFontTx/>
              <a:buChar char="-"/>
            </a:pPr>
            <a:r>
              <a:rPr lang="ar-EG" dirty="0" smtClean="0"/>
              <a:t>المخ فى الأسيديا على شكل عقدة مسمطة بين الفم وفتحة البهو يخرج منها عدة أعصاب , و</a:t>
            </a:r>
            <a:r>
              <a:rPr lang="ar-SA" dirty="0" smtClean="0"/>
              <a:t>ت</a:t>
            </a:r>
            <a:r>
              <a:rPr lang="ar-EG" dirty="0" smtClean="0"/>
              <a:t>وجد غدة عصبية بجوار المخ (</a:t>
            </a:r>
            <a:r>
              <a:rPr lang="en-GB" dirty="0" smtClean="0"/>
              <a:t>sense vesicles</a:t>
            </a:r>
            <a:r>
              <a:rPr lang="ar-EG" dirty="0" smtClean="0"/>
              <a:t>) لها فتحة مخروطية مهدبة تفتح فى البهو .</a:t>
            </a:r>
          </a:p>
          <a:p>
            <a:pPr algn="r">
              <a:buFontTx/>
              <a:buChar char="-"/>
            </a:pPr>
            <a:endParaRPr lang="ar-EG" dirty="0" smtClean="0"/>
          </a:p>
          <a:p>
            <a:pPr algn="r"/>
            <a:endParaRPr lang="ar-SA" dirty="0">
              <a:solidFill>
                <a:srgbClr val="FFFF00"/>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515112"/>
          </a:xfrm>
        </p:spPr>
        <p:style>
          <a:lnRef idx="1">
            <a:schemeClr val="accent3"/>
          </a:lnRef>
          <a:fillRef idx="2">
            <a:schemeClr val="accent3"/>
          </a:fillRef>
          <a:effectRef idx="1">
            <a:schemeClr val="accent3"/>
          </a:effectRef>
          <a:fontRef idx="minor">
            <a:schemeClr val="dk1"/>
          </a:fontRef>
        </p:style>
        <p:txBody>
          <a:bodyPr>
            <a:normAutofit fontScale="90000"/>
          </a:bodyPr>
          <a:lstStyle/>
          <a:p>
            <a:pPr algn="r"/>
            <a:r>
              <a:rPr lang="ar-SA" sz="2800" dirty="0" smtClean="0"/>
              <a:t>التطور الجنينى للأسيديا </a:t>
            </a:r>
            <a:r>
              <a:rPr lang="en-US" sz="2800" dirty="0" err="1" smtClean="0"/>
              <a:t>Emberyonic</a:t>
            </a:r>
            <a:r>
              <a:rPr lang="en-US" sz="2800" dirty="0" smtClean="0"/>
              <a:t> development</a:t>
            </a:r>
            <a:r>
              <a:rPr lang="ar-SA" sz="2800" dirty="0" smtClean="0"/>
              <a:t> :</a:t>
            </a:r>
            <a:endParaRPr lang="ar-SA" sz="2800" dirty="0"/>
          </a:p>
        </p:txBody>
      </p:sp>
      <p:sp>
        <p:nvSpPr>
          <p:cNvPr id="3" name="Text Placeholder 2"/>
          <p:cNvSpPr>
            <a:spLocks noGrp="1"/>
          </p:cNvSpPr>
          <p:nvPr>
            <p:ph type="body" idx="1"/>
          </p:nvPr>
        </p:nvSpPr>
        <p:spPr>
          <a:xfrm>
            <a:off x="457200" y="1143000"/>
            <a:ext cx="2590800" cy="506952"/>
          </a:xfrm>
        </p:spPr>
        <p:style>
          <a:lnRef idx="1">
            <a:schemeClr val="accent3"/>
          </a:lnRef>
          <a:fillRef idx="2">
            <a:schemeClr val="accent3"/>
          </a:fillRef>
          <a:effectRef idx="1">
            <a:schemeClr val="accent3"/>
          </a:effectRef>
          <a:fontRef idx="minor">
            <a:schemeClr val="dk1"/>
          </a:fontRef>
        </p:style>
        <p:txBody>
          <a:bodyPr/>
          <a:lstStyle/>
          <a:p>
            <a:pPr algn="ctr"/>
            <a:r>
              <a:rPr lang="ar-SA" b="1" dirty="0" smtClean="0"/>
              <a:t>يرقة الأسيديا</a:t>
            </a:r>
            <a:endParaRPr lang="ar-SA" b="1" dirty="0"/>
          </a:p>
        </p:txBody>
      </p:sp>
      <p:pic>
        <p:nvPicPr>
          <p:cNvPr id="7" name="Content Placeholder 3" descr="Picture 040.jpg"/>
          <p:cNvPicPr>
            <a:picLocks noGrp="1" noChangeAspect="1"/>
          </p:cNvPicPr>
          <p:nvPr>
            <p:ph sz="quarter" idx="2"/>
          </p:nvPr>
        </p:nvPicPr>
        <p:blipFill>
          <a:blip r:embed="rId3" cstate="print"/>
          <a:srcRect t="61403"/>
          <a:stretch>
            <a:fillRect/>
          </a:stretch>
        </p:blipFill>
        <p:spPr>
          <a:xfrm>
            <a:off x="152400" y="1905000"/>
            <a:ext cx="3352800" cy="1676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Content Placeholder 5"/>
          <p:cNvSpPr>
            <a:spLocks noGrp="1"/>
          </p:cNvSpPr>
          <p:nvPr>
            <p:ph sz="quarter" idx="4"/>
          </p:nvPr>
        </p:nvSpPr>
        <p:spPr>
          <a:xfrm>
            <a:off x="3581400" y="838200"/>
            <a:ext cx="5562600" cy="5257800"/>
          </a:xfrm>
        </p:spPr>
        <p:txBody>
          <a:bodyPr>
            <a:noAutofit/>
          </a:bodyPr>
          <a:lstStyle/>
          <a:p>
            <a:r>
              <a:rPr lang="ar-SA" sz="2000" b="1" dirty="0" smtClean="0"/>
              <a:t>يرقة الأسيديا هى التى يظهر فيها الشبه الحقيقى بالفقاريات .</a:t>
            </a:r>
          </a:p>
          <a:p>
            <a:pPr algn="just"/>
            <a:r>
              <a:rPr lang="ar-SA" sz="2000" b="1" dirty="0" smtClean="0"/>
              <a:t>فهى لها جسم بيضاوى وذيل رفيع طويل , وتسبح اليرقة بنشاط لفترة صغيرة ثم تستقر على القاع وتتحور الى الطور البالغ ويوجد فى جسم اليرقة تراكيب عديدة موجودة بطريقة غير متماثلة جانبيا .</a:t>
            </a:r>
          </a:p>
          <a:p>
            <a:pPr algn="just"/>
            <a:r>
              <a:rPr lang="ar-SA" sz="2000" b="1" dirty="0" smtClean="0"/>
              <a:t>أما فى منطقة الذيل فيوجد حبل ظهرى متكون من خلايا منتفخة , وهى غالبا ذات عدد ثابت والحبل الظهرى له غلاف ليفى رقيق , ويحيط به من الخارج ألياف عضلية متراكبة .</a:t>
            </a:r>
          </a:p>
          <a:p>
            <a:pPr algn="just"/>
            <a:r>
              <a:rPr lang="ar-SA" sz="2000" b="1" dirty="0" smtClean="0"/>
              <a:t>المخ فى اليرقة عبارة عن حوصلة منتفخة يوجد فى قاعدتها بقعة عينية </a:t>
            </a:r>
            <a:r>
              <a:rPr lang="en-US" sz="2000" b="1" dirty="0" smtClean="0"/>
              <a:t>eye spot</a:t>
            </a:r>
            <a:r>
              <a:rPr lang="ar-SA" sz="2000" b="1" dirty="0" smtClean="0"/>
              <a:t> .</a:t>
            </a:r>
          </a:p>
          <a:p>
            <a:pPr algn="just"/>
            <a:r>
              <a:rPr lang="ar-SA" sz="2000" b="1" dirty="0" smtClean="0"/>
              <a:t>يوجد على الجانب الأيمن عين بسيطة تتركب من خلايا عديدة حساسة للضوء وقليل من الخلايا العدسية وأعضاء الحس هذه تساعد اليرقة فى سباحتها وتوجهها الى مكان التصاقها لتبدأ مرحلة التحور .</a:t>
            </a:r>
          </a:p>
          <a:p>
            <a:pPr algn="just"/>
            <a:r>
              <a:rPr lang="ar-SA" sz="2000" b="1" dirty="0" smtClean="0"/>
              <a:t>الحبل العصبى فى اليرقة ظهرى ومجوف ولكنه قليل الحساسية ولاتمتد منه ألياف عصبية الى الخلايا العضلية التى يصل اليها الاحساس فى الغالب عن طريق العقدة الحشوية </a:t>
            </a:r>
            <a:r>
              <a:rPr lang="en-US" sz="2000" b="1" dirty="0" smtClean="0"/>
              <a:t>visceral ganglion</a:t>
            </a:r>
            <a:r>
              <a:rPr lang="ar-SA" sz="2000" b="1" dirty="0" smtClean="0"/>
              <a:t> .</a:t>
            </a:r>
            <a:endParaRPr lang="ar-SA" sz="2000" b="1" dirty="0"/>
          </a:p>
        </p:txBody>
      </p:sp>
      <p:pic>
        <p:nvPicPr>
          <p:cNvPr id="79873" name="Picture 1" descr="C:\Users\user1\Pictures\larva.png"/>
          <p:cNvPicPr>
            <a:picLocks noChangeAspect="1" noChangeArrowheads="1"/>
          </p:cNvPicPr>
          <p:nvPr/>
        </p:nvPicPr>
        <p:blipFill>
          <a:blip r:embed="rId4" cstate="print"/>
          <a:srcRect/>
          <a:stretch>
            <a:fillRect/>
          </a:stretch>
        </p:blipFill>
        <p:spPr bwMode="auto">
          <a:xfrm>
            <a:off x="152400" y="3733800"/>
            <a:ext cx="3352800" cy="2286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600200" y="228600"/>
            <a:ext cx="7315200" cy="6400800"/>
          </a:xfrm>
          <a:noFill/>
        </p:spPr>
        <p:style>
          <a:lnRef idx="3">
            <a:schemeClr val="lt1"/>
          </a:lnRef>
          <a:fillRef idx="1">
            <a:schemeClr val="accent1"/>
          </a:fillRef>
          <a:effectRef idx="1">
            <a:schemeClr val="accent1"/>
          </a:effectRef>
          <a:fontRef idx="minor">
            <a:schemeClr val="lt1"/>
          </a:fontRef>
        </p:style>
        <p:txBody>
          <a:bodyPr>
            <a:normAutofit/>
          </a:bodyPr>
          <a:lstStyle/>
          <a:p>
            <a:pPr algn="ctr"/>
            <a:r>
              <a:rPr lang="ar-EG" sz="2800" b="1" dirty="0" smtClean="0">
                <a:solidFill>
                  <a:srgbClr val="FF0000"/>
                </a:solidFill>
              </a:rPr>
              <a:t>طائفة </a:t>
            </a:r>
            <a:r>
              <a:rPr lang="ar-EG" sz="2800" b="1" dirty="0" err="1" smtClean="0">
                <a:solidFill>
                  <a:srgbClr val="FF0000"/>
                </a:solidFill>
              </a:rPr>
              <a:t>الرأسحبليات</a:t>
            </a:r>
            <a:r>
              <a:rPr lang="ar-SA" sz="2800" b="1" dirty="0" smtClean="0">
                <a:solidFill>
                  <a:srgbClr val="FF0000"/>
                </a:solidFill>
              </a:rPr>
              <a:t> </a:t>
            </a:r>
            <a:r>
              <a:rPr lang="en-US" sz="2800" b="1" dirty="0" smtClean="0">
                <a:solidFill>
                  <a:srgbClr val="FF0000"/>
                </a:solidFill>
              </a:rPr>
              <a:t>      </a:t>
            </a:r>
            <a:r>
              <a:rPr lang="en-US" sz="2800" b="1" dirty="0" err="1" smtClean="0">
                <a:solidFill>
                  <a:srgbClr val="FF0000"/>
                </a:solidFill>
              </a:rPr>
              <a:t>cephalochordata</a:t>
            </a:r>
            <a:endParaRPr lang="ar-EG" sz="2800" b="1" dirty="0" smtClean="0">
              <a:solidFill>
                <a:srgbClr val="FF0000"/>
              </a:solidFill>
            </a:endParaRPr>
          </a:p>
          <a:p>
            <a:pPr algn="ctr"/>
            <a:endParaRPr lang="ar-SA" sz="2200" b="1" dirty="0" smtClean="0">
              <a:solidFill>
                <a:srgbClr val="002060"/>
              </a:solidFill>
            </a:endParaRPr>
          </a:p>
          <a:p>
            <a:pPr algn="ctr"/>
            <a:r>
              <a:rPr lang="ar-EG" sz="2800" b="1" dirty="0" err="1" smtClean="0">
                <a:solidFill>
                  <a:srgbClr val="002060"/>
                </a:solidFill>
              </a:rPr>
              <a:t>السهيم</a:t>
            </a:r>
            <a:r>
              <a:rPr lang="ar-EG" sz="2800" b="1" dirty="0" smtClean="0">
                <a:solidFill>
                  <a:srgbClr val="002060"/>
                </a:solidFill>
              </a:rPr>
              <a:t> </a:t>
            </a:r>
            <a:r>
              <a:rPr lang="en-US" sz="2800" b="1" u="sng" dirty="0" smtClean="0">
                <a:solidFill>
                  <a:srgbClr val="002060"/>
                </a:solidFill>
              </a:rPr>
              <a:t>Amphioxus</a:t>
            </a:r>
            <a:r>
              <a:rPr lang="en-US" sz="2800" b="1" dirty="0" smtClean="0">
                <a:solidFill>
                  <a:srgbClr val="002060"/>
                </a:solidFill>
              </a:rPr>
              <a:t>  </a:t>
            </a:r>
            <a:r>
              <a:rPr lang="ar-EG" sz="2800" dirty="0" smtClean="0">
                <a:solidFill>
                  <a:srgbClr val="002060"/>
                </a:solidFill>
              </a:rPr>
              <a:t> </a:t>
            </a:r>
          </a:p>
          <a:p>
            <a:endParaRPr lang="ar-EG" sz="2200" dirty="0" smtClean="0"/>
          </a:p>
          <a:p>
            <a:pPr algn="r"/>
            <a:r>
              <a:rPr lang="ar-EG" sz="2400" b="1" dirty="0" err="1" smtClean="0">
                <a:solidFill>
                  <a:schemeClr val="tx1"/>
                </a:solidFill>
                <a:latin typeface="+mj-lt"/>
              </a:rPr>
              <a:t>السهيم</a:t>
            </a:r>
            <a:r>
              <a:rPr lang="ar-EG" sz="2400" b="1" dirty="0" smtClean="0">
                <a:solidFill>
                  <a:schemeClr val="tx1"/>
                </a:solidFill>
                <a:latin typeface="+mj-lt"/>
              </a:rPr>
              <a:t> حيوان مدبب من كلا الطرفين , ومن هذه الصفة وحدها </a:t>
            </a:r>
            <a:endParaRPr lang="en-US" sz="2400" b="1" dirty="0" smtClean="0">
              <a:solidFill>
                <a:schemeClr val="tx1"/>
              </a:solidFill>
              <a:latin typeface="+mj-lt"/>
            </a:endParaRPr>
          </a:p>
          <a:p>
            <a:pPr algn="r"/>
            <a:r>
              <a:rPr lang="ar-EG" sz="2400" b="1" dirty="0" smtClean="0">
                <a:solidFill>
                  <a:schemeClr val="tx1"/>
                </a:solidFill>
                <a:latin typeface="+mj-lt"/>
              </a:rPr>
              <a:t>اشتق اسم </a:t>
            </a:r>
            <a:r>
              <a:rPr lang="en-US" sz="2400" b="1" u="sng" dirty="0" smtClean="0">
                <a:solidFill>
                  <a:schemeClr val="tx1"/>
                </a:solidFill>
                <a:latin typeface="+mj-lt"/>
              </a:rPr>
              <a:t>Amphioxus</a:t>
            </a:r>
            <a:r>
              <a:rPr lang="en-US" sz="2400" b="1" dirty="0" smtClean="0">
                <a:solidFill>
                  <a:schemeClr val="tx1"/>
                </a:solidFill>
                <a:latin typeface="+mj-lt"/>
              </a:rPr>
              <a:t> </a:t>
            </a:r>
            <a:r>
              <a:rPr lang="ar-EG" sz="2400" b="1" dirty="0" smtClean="0">
                <a:solidFill>
                  <a:schemeClr val="tx1"/>
                </a:solidFill>
                <a:latin typeface="+mj-lt"/>
              </a:rPr>
              <a:t>, ويوجد هذا الحيوان </a:t>
            </a:r>
            <a:r>
              <a:rPr lang="ar-EG" sz="2400" b="1" dirty="0" err="1" smtClean="0">
                <a:solidFill>
                  <a:schemeClr val="tx1"/>
                </a:solidFill>
                <a:latin typeface="+mj-lt"/>
              </a:rPr>
              <a:t>فى</a:t>
            </a:r>
            <a:r>
              <a:rPr lang="ar-EG" sz="2400" b="1" dirty="0" smtClean="0">
                <a:solidFill>
                  <a:schemeClr val="tx1"/>
                </a:solidFill>
                <a:latin typeface="+mj-lt"/>
              </a:rPr>
              <a:t> البحر الأحمر </a:t>
            </a:r>
            <a:endParaRPr lang="en-US" sz="2400" b="1" dirty="0" smtClean="0">
              <a:solidFill>
                <a:schemeClr val="tx1"/>
              </a:solidFill>
              <a:latin typeface="+mj-lt"/>
            </a:endParaRPr>
          </a:p>
          <a:p>
            <a:pPr algn="r"/>
            <a:r>
              <a:rPr lang="ar-EG" sz="2400" b="1" dirty="0" smtClean="0">
                <a:solidFill>
                  <a:schemeClr val="tx1"/>
                </a:solidFill>
                <a:latin typeface="+mj-lt"/>
              </a:rPr>
              <a:t>وبحر الشمال . وهو حيوان  شفاف يصل طوله من 6-7 سم , يعيش</a:t>
            </a:r>
            <a:endParaRPr lang="en-US" sz="2400" b="1" dirty="0" smtClean="0">
              <a:solidFill>
                <a:schemeClr val="tx1"/>
              </a:solidFill>
              <a:latin typeface="+mj-lt"/>
            </a:endParaRPr>
          </a:p>
          <a:p>
            <a:pPr algn="r"/>
            <a:r>
              <a:rPr lang="ar-EG" sz="2400" b="1" dirty="0" smtClean="0">
                <a:solidFill>
                  <a:schemeClr val="tx1"/>
                </a:solidFill>
                <a:latin typeface="+mj-lt"/>
              </a:rPr>
              <a:t> بجانب </a:t>
            </a:r>
            <a:r>
              <a:rPr lang="ar-EG" sz="2400" b="1" dirty="0" err="1" smtClean="0">
                <a:solidFill>
                  <a:schemeClr val="tx1"/>
                </a:solidFill>
                <a:latin typeface="+mj-lt"/>
              </a:rPr>
              <a:t>الشاطىء</a:t>
            </a:r>
            <a:r>
              <a:rPr lang="ar-EG" sz="2400" b="1" dirty="0" smtClean="0">
                <a:solidFill>
                  <a:schemeClr val="tx1"/>
                </a:solidFill>
                <a:latin typeface="+mj-lt"/>
              </a:rPr>
              <a:t> مدفونا </a:t>
            </a:r>
            <a:r>
              <a:rPr lang="ar-EG" sz="2400" b="1" dirty="0" err="1" smtClean="0">
                <a:solidFill>
                  <a:schemeClr val="tx1"/>
                </a:solidFill>
                <a:latin typeface="+mj-lt"/>
              </a:rPr>
              <a:t>فى</a:t>
            </a:r>
            <a:r>
              <a:rPr lang="ar-EG" sz="2400" b="1" dirty="0" smtClean="0">
                <a:solidFill>
                  <a:schemeClr val="tx1"/>
                </a:solidFill>
                <a:latin typeface="+mj-lt"/>
              </a:rPr>
              <a:t> الرمال تاركا</a:t>
            </a:r>
            <a:r>
              <a:rPr lang="ar-SA" sz="2400" b="1" dirty="0" smtClean="0">
                <a:solidFill>
                  <a:schemeClr val="tx1"/>
                </a:solidFill>
                <a:latin typeface="+mj-lt"/>
              </a:rPr>
              <a:t> </a:t>
            </a:r>
            <a:r>
              <a:rPr lang="ar-EG" sz="2400" b="1" dirty="0" smtClean="0">
                <a:solidFill>
                  <a:schemeClr val="tx1"/>
                </a:solidFill>
                <a:latin typeface="+mj-lt"/>
              </a:rPr>
              <a:t>جزأه الأعلى حرا </a:t>
            </a:r>
            <a:r>
              <a:rPr lang="ar-EG" sz="2400" b="1" dirty="0" err="1" smtClean="0">
                <a:solidFill>
                  <a:schemeClr val="tx1"/>
                </a:solidFill>
                <a:latin typeface="+mj-lt"/>
              </a:rPr>
              <a:t>فى</a:t>
            </a:r>
            <a:r>
              <a:rPr lang="ar-EG" sz="2400" b="1" dirty="0" smtClean="0">
                <a:solidFill>
                  <a:schemeClr val="tx1"/>
                </a:solidFill>
                <a:latin typeface="+mj-lt"/>
              </a:rPr>
              <a:t> الماء للتنفس .</a:t>
            </a:r>
            <a:r>
              <a:rPr lang="ar-EG" sz="2400" dirty="0" smtClean="0">
                <a:latin typeface="+mj-lt"/>
              </a:rPr>
              <a:t> </a:t>
            </a:r>
            <a:endParaRPr lang="ar-EG" sz="2400" b="1" dirty="0" smtClean="0">
              <a:solidFill>
                <a:schemeClr val="tx1"/>
              </a:solidFill>
              <a:latin typeface="+mj-lt"/>
            </a:endParaRPr>
          </a:p>
          <a:p>
            <a:pPr algn="just"/>
            <a:endParaRPr lang="ar-EG" sz="2200" b="1" dirty="0" smtClean="0"/>
          </a:p>
          <a:p>
            <a:pPr algn="just"/>
            <a:r>
              <a:rPr lang="ar-EG" sz="2200" b="1" dirty="0" smtClean="0"/>
              <a:t> </a:t>
            </a:r>
            <a:endParaRPr lang="ar-SA" sz="2200" b="1" dirty="0"/>
          </a:p>
        </p:txBody>
      </p:sp>
      <p:pic>
        <p:nvPicPr>
          <p:cNvPr id="77826" name="Picture 2" descr="http://ts1.mm.bing.net/th?id=H.4739269643207412&amp;pid=15.1">
            <a:hlinkClick r:id="rId3"/>
          </p:cNvPr>
          <p:cNvPicPr>
            <a:picLocks noChangeAspect="1" noChangeArrowheads="1"/>
          </p:cNvPicPr>
          <p:nvPr/>
        </p:nvPicPr>
        <p:blipFill>
          <a:blip r:embed="rId4" cstate="print"/>
          <a:srcRect/>
          <a:stretch>
            <a:fillRect/>
          </a:stretch>
        </p:blipFill>
        <p:spPr bwMode="auto">
          <a:xfrm>
            <a:off x="1371600" y="4191000"/>
            <a:ext cx="3353883" cy="2390776"/>
          </a:xfrm>
          <a:prstGeom prst="rect">
            <a:avLst/>
          </a:prstGeom>
          <a:noFill/>
        </p:spPr>
      </p:pic>
      <p:pic>
        <p:nvPicPr>
          <p:cNvPr id="77828" name="Picture 4" descr="http://ts1.mm.bing.net/th?id=H.4977949583606664&amp;pid=15.1">
            <a:hlinkClick r:id="rId5"/>
          </p:cNvPr>
          <p:cNvPicPr>
            <a:picLocks noChangeAspect="1" noChangeArrowheads="1"/>
          </p:cNvPicPr>
          <p:nvPr/>
        </p:nvPicPr>
        <p:blipFill>
          <a:blip r:embed="rId6" cstate="print"/>
          <a:srcRect/>
          <a:stretch>
            <a:fillRect/>
          </a:stretch>
        </p:blipFill>
        <p:spPr bwMode="auto">
          <a:xfrm>
            <a:off x="4953000" y="4191000"/>
            <a:ext cx="3570634" cy="2286000"/>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304800"/>
            <a:ext cx="8458200" cy="6248400"/>
          </a:xfrm>
        </p:spPr>
        <p:txBody>
          <a:bodyPr>
            <a:normAutofit fontScale="92500" lnSpcReduction="20000"/>
          </a:bodyPr>
          <a:lstStyle/>
          <a:p>
            <a:pPr algn="just"/>
            <a:r>
              <a:rPr lang="ar-EG" sz="2200" b="1" dirty="0" smtClean="0"/>
              <a:t> </a:t>
            </a:r>
            <a:r>
              <a:rPr lang="ar-EG" sz="2800" b="1" dirty="0" smtClean="0">
                <a:solidFill>
                  <a:srgbClr val="002060"/>
                </a:solidFill>
              </a:rPr>
              <a:t>الصفات </a:t>
            </a:r>
            <a:r>
              <a:rPr lang="ar-EG" sz="2800" b="1" dirty="0" err="1" smtClean="0">
                <a:solidFill>
                  <a:srgbClr val="002060"/>
                </a:solidFill>
              </a:rPr>
              <a:t>الخارجيه</a:t>
            </a:r>
            <a:r>
              <a:rPr lang="ar-EG" sz="2800" b="1" dirty="0" smtClean="0">
                <a:solidFill>
                  <a:srgbClr val="002060"/>
                </a:solidFill>
              </a:rPr>
              <a:t> </a:t>
            </a:r>
            <a:r>
              <a:rPr lang="en-US" sz="2800" b="1" dirty="0" smtClean="0">
                <a:solidFill>
                  <a:srgbClr val="002060"/>
                </a:solidFill>
              </a:rPr>
              <a:t>external features </a:t>
            </a:r>
            <a:r>
              <a:rPr lang="ar-EG" sz="2800" b="1" dirty="0" smtClean="0">
                <a:solidFill>
                  <a:srgbClr val="002060"/>
                </a:solidFill>
              </a:rPr>
              <a:t> :</a:t>
            </a:r>
            <a:endParaRPr lang="en-US" sz="2800" b="1" dirty="0" smtClean="0">
              <a:solidFill>
                <a:srgbClr val="002060"/>
              </a:solidFill>
            </a:endParaRPr>
          </a:p>
          <a:p>
            <a:pPr algn="just"/>
            <a:endParaRPr lang="ar-EG" sz="2800" b="1" dirty="0" smtClean="0">
              <a:solidFill>
                <a:srgbClr val="002060"/>
              </a:solidFill>
            </a:endParaRPr>
          </a:p>
          <a:p>
            <a:pPr algn="just">
              <a:buFont typeface="Arial" pitchFamily="34" charset="0"/>
              <a:buChar char="•"/>
            </a:pPr>
            <a:r>
              <a:rPr lang="ar-EG" sz="2200" b="1" dirty="0" smtClean="0"/>
              <a:t>  </a:t>
            </a:r>
            <a:r>
              <a:rPr lang="ar-EG" sz="2400" dirty="0" smtClean="0">
                <a:latin typeface="+mj-lt"/>
                <a:cs typeface="Times New Roman" pitchFamily="18" charset="0"/>
              </a:rPr>
              <a:t>جسم </a:t>
            </a:r>
            <a:r>
              <a:rPr lang="ar-EG" sz="2400" dirty="0" err="1" smtClean="0">
                <a:latin typeface="+mj-lt"/>
                <a:cs typeface="Times New Roman" pitchFamily="18" charset="0"/>
              </a:rPr>
              <a:t>السهيم</a:t>
            </a:r>
            <a:r>
              <a:rPr lang="ar-EG" sz="2400" dirty="0" smtClean="0">
                <a:latin typeface="+mj-lt"/>
                <a:cs typeface="Times New Roman" pitchFamily="18" charset="0"/>
              </a:rPr>
              <a:t> </a:t>
            </a:r>
            <a:r>
              <a:rPr lang="ar-EG" sz="2400" dirty="0" err="1" smtClean="0">
                <a:latin typeface="+mj-lt"/>
                <a:cs typeface="Times New Roman" pitchFamily="18" charset="0"/>
              </a:rPr>
              <a:t>بيضاوى</a:t>
            </a:r>
            <a:r>
              <a:rPr lang="ar-EG" sz="2400" dirty="0" smtClean="0">
                <a:latin typeface="+mj-lt"/>
                <a:cs typeface="Times New Roman" pitchFamily="18" charset="0"/>
              </a:rPr>
              <a:t> الشكل تقريبا </a:t>
            </a:r>
            <a:r>
              <a:rPr lang="ar-EG" sz="2400" dirty="0" err="1" smtClean="0">
                <a:latin typeface="+mj-lt"/>
                <a:cs typeface="Times New Roman" pitchFamily="18" charset="0"/>
              </a:rPr>
              <a:t>ومنضغط</a:t>
            </a:r>
            <a:r>
              <a:rPr lang="ar-EG" sz="2400" dirty="0" smtClean="0">
                <a:latin typeface="+mj-lt"/>
                <a:cs typeface="Times New Roman" pitchFamily="18" charset="0"/>
              </a:rPr>
              <a:t> من الجانبين . </a:t>
            </a:r>
            <a:endParaRPr lang="en-US" sz="2400" dirty="0" smtClean="0">
              <a:latin typeface="+mj-lt"/>
              <a:cs typeface="Times New Roman" pitchFamily="18" charset="0"/>
            </a:endParaRPr>
          </a:p>
          <a:p>
            <a:pPr algn="just"/>
            <a:endParaRPr lang="en-US" sz="2400" dirty="0" smtClean="0">
              <a:latin typeface="+mj-lt"/>
              <a:cs typeface="Times New Roman" pitchFamily="18" charset="0"/>
            </a:endParaRPr>
          </a:p>
          <a:p>
            <a:pPr algn="just">
              <a:buFont typeface="Arial" pitchFamily="34" charset="0"/>
              <a:buChar char="•"/>
            </a:pPr>
            <a:r>
              <a:rPr lang="ar-EG" sz="2400" dirty="0" smtClean="0">
                <a:latin typeface="+mj-lt"/>
                <a:cs typeface="Times New Roman" pitchFamily="18" charset="0"/>
              </a:rPr>
              <a:t> </a:t>
            </a:r>
            <a:r>
              <a:rPr lang="ar-EG" sz="2400" dirty="0" err="1" smtClean="0">
                <a:cs typeface="Times New Roman" pitchFamily="18" charset="0"/>
              </a:rPr>
              <a:t>لايوجد</a:t>
            </a:r>
            <a:r>
              <a:rPr lang="ar-EG" sz="2400" dirty="0" smtClean="0">
                <a:cs typeface="Times New Roman" pitchFamily="18" charset="0"/>
              </a:rPr>
              <a:t> </a:t>
            </a:r>
            <a:r>
              <a:rPr lang="ar-EG" sz="2400" dirty="0" smtClean="0">
                <a:latin typeface="+mj-lt"/>
                <a:cs typeface="Times New Roman" pitchFamily="18" charset="0"/>
              </a:rPr>
              <a:t>له أطراف </a:t>
            </a:r>
            <a:r>
              <a:rPr lang="ar-EG" sz="2400" dirty="0" err="1" smtClean="0">
                <a:latin typeface="+mj-lt"/>
                <a:cs typeface="Times New Roman" pitchFamily="18" charset="0"/>
              </a:rPr>
              <a:t>أوزعانف</a:t>
            </a:r>
            <a:r>
              <a:rPr lang="ar-EG" sz="2400" dirty="0" smtClean="0">
                <a:latin typeface="+mj-lt"/>
                <a:cs typeface="Times New Roman" pitchFamily="18" charset="0"/>
              </a:rPr>
              <a:t> جانبيه , ولكن الزعانف الوسطية ممثلة بالزعنفة الظهرية </a:t>
            </a:r>
            <a:r>
              <a:rPr lang="ar-EG" sz="2400" dirty="0" err="1" smtClean="0">
                <a:latin typeface="+mj-lt"/>
                <a:cs typeface="Times New Roman" pitchFamily="18" charset="0"/>
              </a:rPr>
              <a:t>والذيلية</a:t>
            </a:r>
            <a:r>
              <a:rPr lang="ar-EG" sz="2400" dirty="0" smtClean="0">
                <a:latin typeface="+mj-lt"/>
                <a:cs typeface="Times New Roman" pitchFamily="18" charset="0"/>
              </a:rPr>
              <a:t> </a:t>
            </a:r>
            <a:r>
              <a:rPr lang="ar-EG" sz="2400" dirty="0" err="1" smtClean="0">
                <a:latin typeface="+mj-lt"/>
                <a:cs typeface="Times New Roman" pitchFamily="18" charset="0"/>
              </a:rPr>
              <a:t>والبطنية</a:t>
            </a:r>
            <a:r>
              <a:rPr lang="ar-EG" sz="2400" dirty="0" smtClean="0">
                <a:latin typeface="+mj-lt"/>
                <a:cs typeface="Times New Roman" pitchFamily="18" charset="0"/>
              </a:rPr>
              <a:t> .</a:t>
            </a:r>
            <a:endParaRPr lang="en-US" sz="2400" dirty="0" smtClean="0">
              <a:latin typeface="+mj-lt"/>
              <a:cs typeface="Times New Roman" pitchFamily="18" charset="0"/>
            </a:endParaRPr>
          </a:p>
          <a:p>
            <a:pPr algn="just">
              <a:buFont typeface="Arial" pitchFamily="34" charset="0"/>
              <a:buChar char="•"/>
            </a:pPr>
            <a:endParaRPr lang="ar-EG" sz="2400" dirty="0" smtClean="0">
              <a:latin typeface="+mj-lt"/>
              <a:cs typeface="Times New Roman" pitchFamily="18" charset="0"/>
            </a:endParaRPr>
          </a:p>
          <a:p>
            <a:pPr algn="just">
              <a:buFont typeface="Arial" pitchFamily="34" charset="0"/>
              <a:buChar char="•"/>
            </a:pPr>
            <a:r>
              <a:rPr lang="ar-EG" sz="2400" dirty="0" smtClean="0">
                <a:latin typeface="+mj-lt"/>
                <a:cs typeface="Times New Roman" pitchFamily="18" charset="0"/>
              </a:rPr>
              <a:t> تمتد الزعنفة الظهرية بطول السطح </a:t>
            </a:r>
            <a:r>
              <a:rPr lang="ar-EG" sz="2400" dirty="0" err="1" smtClean="0">
                <a:latin typeface="+mj-lt"/>
                <a:cs typeface="Times New Roman" pitchFamily="18" charset="0"/>
              </a:rPr>
              <a:t>الظهرى</a:t>
            </a:r>
            <a:r>
              <a:rPr lang="ar-EG" sz="2400" dirty="0" smtClean="0">
                <a:latin typeface="+mj-lt"/>
                <a:cs typeface="Times New Roman" pitchFamily="18" charset="0"/>
              </a:rPr>
              <a:t> للجسم حتى نهاية </a:t>
            </a:r>
            <a:r>
              <a:rPr lang="ar-EG" sz="2400" dirty="0" err="1" smtClean="0">
                <a:latin typeface="+mj-lt"/>
                <a:cs typeface="Times New Roman" pitchFamily="18" charset="0"/>
              </a:rPr>
              <a:t>البوز</a:t>
            </a:r>
            <a:r>
              <a:rPr lang="ar-EG" sz="2400" dirty="0" smtClean="0">
                <a:latin typeface="+mj-lt"/>
                <a:cs typeface="Times New Roman" pitchFamily="18" charset="0"/>
              </a:rPr>
              <a:t> </a:t>
            </a:r>
            <a:r>
              <a:rPr lang="ar-EG" sz="2400" dirty="0" smtClean="0">
                <a:solidFill>
                  <a:schemeClr val="tx1"/>
                </a:solidFill>
                <a:latin typeface="+mj-lt"/>
                <a:cs typeface="Times New Roman" pitchFamily="18" charset="0"/>
              </a:rPr>
              <a:t>(</a:t>
            </a:r>
            <a:r>
              <a:rPr lang="en-US" sz="2400" dirty="0" smtClean="0">
                <a:solidFill>
                  <a:schemeClr val="tx1"/>
                </a:solidFill>
                <a:latin typeface="+mj-lt"/>
                <a:cs typeface="Times New Roman" pitchFamily="18" charset="0"/>
              </a:rPr>
              <a:t>rostrum </a:t>
            </a:r>
            <a:r>
              <a:rPr lang="ar-EG" sz="2400" dirty="0" smtClean="0">
                <a:solidFill>
                  <a:schemeClr val="tx1"/>
                </a:solidFill>
                <a:latin typeface="+mj-lt"/>
                <a:cs typeface="Times New Roman" pitchFamily="18" charset="0"/>
              </a:rPr>
              <a:t>) </a:t>
            </a:r>
            <a:r>
              <a:rPr lang="ar-EG" sz="2400" dirty="0" smtClean="0">
                <a:latin typeface="+mj-lt"/>
                <a:cs typeface="Times New Roman" pitchFamily="18" charset="0"/>
              </a:rPr>
              <a:t>.</a:t>
            </a:r>
          </a:p>
          <a:p>
            <a:pPr algn="just"/>
            <a:r>
              <a:rPr lang="ar-EG" sz="2400" dirty="0" smtClean="0">
                <a:latin typeface="+mj-lt"/>
                <a:cs typeface="Times New Roman" pitchFamily="18" charset="0"/>
              </a:rPr>
              <a:t> تكبر هذه الزعنفة </a:t>
            </a:r>
            <a:r>
              <a:rPr lang="ar-EG" sz="2400" dirty="0" err="1" smtClean="0">
                <a:latin typeface="+mj-lt"/>
                <a:cs typeface="Times New Roman" pitchFamily="18" charset="0"/>
              </a:rPr>
              <a:t>فى</a:t>
            </a:r>
            <a:r>
              <a:rPr lang="ar-EG" sz="2400" dirty="0" smtClean="0">
                <a:latin typeface="+mj-lt"/>
                <a:cs typeface="Times New Roman" pitchFamily="18" charset="0"/>
              </a:rPr>
              <a:t> منطقة الذيل وتحيط </a:t>
            </a:r>
            <a:r>
              <a:rPr lang="ar-EG" sz="2400" dirty="0" err="1" smtClean="0">
                <a:latin typeface="+mj-lt"/>
                <a:cs typeface="Times New Roman" pitchFamily="18" charset="0"/>
              </a:rPr>
              <a:t>به</a:t>
            </a:r>
            <a:r>
              <a:rPr lang="ar-EG" sz="2400" dirty="0" smtClean="0">
                <a:latin typeface="+mj-lt"/>
                <a:cs typeface="Times New Roman" pitchFamily="18" charset="0"/>
              </a:rPr>
              <a:t> مكونة الزعنفة </a:t>
            </a:r>
            <a:r>
              <a:rPr lang="ar-EG" sz="2400" dirty="0" err="1" smtClean="0">
                <a:latin typeface="+mj-lt"/>
                <a:cs typeface="Times New Roman" pitchFamily="18" charset="0"/>
              </a:rPr>
              <a:t>الذيلية</a:t>
            </a:r>
            <a:r>
              <a:rPr lang="ar-EG" sz="2400" dirty="0" smtClean="0">
                <a:latin typeface="+mj-lt"/>
                <a:cs typeface="Times New Roman" pitchFamily="18" charset="0"/>
              </a:rPr>
              <a:t> , تمتد كذلك الزعنفة </a:t>
            </a:r>
            <a:r>
              <a:rPr lang="ar-EG" sz="2400" dirty="0" err="1" smtClean="0">
                <a:latin typeface="+mj-lt"/>
                <a:cs typeface="Times New Roman" pitchFamily="18" charset="0"/>
              </a:rPr>
              <a:t>الذيلية</a:t>
            </a:r>
            <a:r>
              <a:rPr lang="ar-EG" sz="2400" dirty="0" smtClean="0">
                <a:latin typeface="+mj-lt"/>
                <a:cs typeface="Times New Roman" pitchFamily="18" charset="0"/>
              </a:rPr>
              <a:t> </a:t>
            </a:r>
            <a:r>
              <a:rPr lang="ar-EG" sz="2400" dirty="0" err="1" smtClean="0">
                <a:latin typeface="+mj-lt"/>
                <a:cs typeface="Times New Roman" pitchFamily="18" charset="0"/>
              </a:rPr>
              <a:t>فى</a:t>
            </a:r>
            <a:r>
              <a:rPr lang="ar-EG" sz="2400" dirty="0" smtClean="0">
                <a:latin typeface="+mj-lt"/>
                <a:cs typeface="Times New Roman" pitchFamily="18" charset="0"/>
              </a:rPr>
              <a:t> الجهة </a:t>
            </a:r>
            <a:r>
              <a:rPr lang="ar-EG" sz="2400" dirty="0" err="1" smtClean="0">
                <a:latin typeface="+mj-lt"/>
                <a:cs typeface="Times New Roman" pitchFamily="18" charset="0"/>
              </a:rPr>
              <a:t>البطنية</a:t>
            </a:r>
            <a:r>
              <a:rPr lang="ar-EG" sz="2400" dirty="0" smtClean="0">
                <a:latin typeface="+mj-lt"/>
                <a:cs typeface="Times New Roman" pitchFamily="18" charset="0"/>
              </a:rPr>
              <a:t> </a:t>
            </a:r>
            <a:r>
              <a:rPr lang="ar-EG" sz="2400" dirty="0" err="1" smtClean="0">
                <a:latin typeface="+mj-lt"/>
                <a:cs typeface="Times New Roman" pitchFamily="18" charset="0"/>
              </a:rPr>
              <a:t>التى</a:t>
            </a:r>
            <a:r>
              <a:rPr lang="ar-EG" sz="2400" dirty="0" smtClean="0">
                <a:latin typeface="+mj-lt"/>
                <a:cs typeface="Times New Roman" pitchFamily="18" charset="0"/>
              </a:rPr>
              <a:t> تمتد حتى بداية الثلث الأخير من الجسم .</a:t>
            </a:r>
          </a:p>
          <a:p>
            <a:pPr algn="r">
              <a:buFontTx/>
              <a:buChar char="-"/>
            </a:pPr>
            <a:endParaRPr lang="en-US" sz="2400" dirty="0" smtClean="0">
              <a:latin typeface="+mj-lt"/>
              <a:cs typeface="Times New Roman" pitchFamily="18" charset="0"/>
            </a:endParaRPr>
          </a:p>
          <a:p>
            <a:pPr algn="r">
              <a:buFont typeface="Arial" pitchFamily="34" charset="0"/>
              <a:buChar char="•"/>
            </a:pPr>
            <a:r>
              <a:rPr lang="ar-EG" sz="2400" dirty="0" smtClean="0">
                <a:latin typeface="+mj-lt"/>
                <a:cs typeface="Times New Roman" pitchFamily="18" charset="0"/>
              </a:rPr>
              <a:t>أمام الزعنفة البطنية توجد ثنية طويلة تسمى الثنية الجانبية على كل جانب .</a:t>
            </a:r>
          </a:p>
          <a:p>
            <a:pPr algn="r">
              <a:buFontTx/>
              <a:buChar char="-"/>
            </a:pPr>
            <a:endParaRPr lang="ar-EG" sz="2400" dirty="0" smtClean="0">
              <a:latin typeface="+mj-lt"/>
              <a:cs typeface="Times New Roman" pitchFamily="18" charset="0"/>
            </a:endParaRPr>
          </a:p>
          <a:p>
            <a:pPr algn="r">
              <a:buFont typeface="Arial" pitchFamily="34" charset="0"/>
              <a:buChar char="•"/>
            </a:pPr>
            <a:r>
              <a:rPr lang="ar-EG" sz="2400" dirty="0" smtClean="0">
                <a:latin typeface="+mj-lt"/>
                <a:cs typeface="Times New Roman" pitchFamily="18" charset="0"/>
              </a:rPr>
              <a:t> تتحد هاتين الثنيتين الجانبيتين فى الخط الوسطى للبطن أمام الزعنفة البطنية , وأمام نقطة الاتحاد مباشرة توجد فتحة تسمى فتحة البهو أو ثقب البهو التى يخرج  منها الماء من التجويف المسمى بتجويف البهو .</a:t>
            </a:r>
          </a:p>
          <a:p>
            <a:pPr algn="r">
              <a:buFontTx/>
              <a:buChar char="-"/>
            </a:pPr>
            <a:endParaRPr lang="ar-EG" sz="2400" dirty="0" smtClean="0">
              <a:latin typeface="+mj-lt"/>
              <a:cs typeface="Times New Roman" pitchFamily="18" charset="0"/>
            </a:endParaRPr>
          </a:p>
          <a:p>
            <a:pPr algn="r">
              <a:buFont typeface="Arial" pitchFamily="34" charset="0"/>
              <a:buChar char="•"/>
            </a:pPr>
            <a:r>
              <a:rPr lang="ar-EG" sz="2400" dirty="0" smtClean="0">
                <a:latin typeface="+mj-lt"/>
                <a:cs typeface="Times New Roman" pitchFamily="18" charset="0"/>
              </a:rPr>
              <a:t> تقع فتحة الشرج على يسار الخط الوسطى فى النقطة التى تتصل فيها الزعنفة الذيلية بالزعنفة البطنية .</a:t>
            </a:r>
            <a:endParaRPr lang="ar-SA" sz="2400" dirty="0">
              <a:latin typeface="+mj-lt"/>
              <a:cs typeface="Times New Roman"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cture 035.jpg"/>
          <p:cNvPicPr>
            <a:picLocks noGrp="1" noChangeAspect="1"/>
          </p:cNvPicPr>
          <p:nvPr>
            <p:ph idx="1"/>
          </p:nvPr>
        </p:nvPicPr>
        <p:blipFill>
          <a:blip r:embed="rId3" cstate="print"/>
          <a:stretch>
            <a:fillRect/>
          </a:stretch>
        </p:blipFill>
        <p:spPr>
          <a:xfrm>
            <a:off x="891540" y="685800"/>
            <a:ext cx="7894320" cy="5638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09800" y="304800"/>
            <a:ext cx="6705600" cy="5105400"/>
          </a:xfrm>
          <a:noFill/>
          <a:ln>
            <a:noFill/>
          </a:ln>
        </p:spPr>
        <p:style>
          <a:lnRef idx="3">
            <a:schemeClr val="lt1"/>
          </a:lnRef>
          <a:fillRef idx="1">
            <a:schemeClr val="accent4"/>
          </a:fillRef>
          <a:effectRef idx="1">
            <a:schemeClr val="accent4"/>
          </a:effectRef>
          <a:fontRef idx="minor">
            <a:schemeClr val="lt1"/>
          </a:fontRef>
        </p:style>
        <p:txBody>
          <a:bodyPr>
            <a:normAutofit fontScale="70000" lnSpcReduction="20000"/>
          </a:bodyPr>
          <a:lstStyle/>
          <a:p>
            <a:pPr algn="r"/>
            <a:r>
              <a:rPr lang="ar-EG" dirty="0" smtClean="0"/>
              <a:t> </a:t>
            </a:r>
            <a:r>
              <a:rPr lang="ar-EG" sz="2800" b="1" dirty="0" smtClean="0">
                <a:solidFill>
                  <a:schemeClr val="accent5">
                    <a:lumMod val="75000"/>
                  </a:schemeClr>
                </a:solidFill>
              </a:rPr>
              <a:t>الجهاز الفمى </a:t>
            </a:r>
            <a:r>
              <a:rPr lang="en-US" sz="2800" b="1" dirty="0" smtClean="0">
                <a:solidFill>
                  <a:schemeClr val="accent5">
                    <a:lumMod val="75000"/>
                  </a:schemeClr>
                </a:solidFill>
              </a:rPr>
              <a:t>oral apparatus</a:t>
            </a:r>
            <a:r>
              <a:rPr lang="ar-EG" sz="2800" b="1" dirty="0" smtClean="0">
                <a:solidFill>
                  <a:schemeClr val="accent5">
                    <a:lumMod val="75000"/>
                  </a:schemeClr>
                </a:solidFill>
              </a:rPr>
              <a:t> :</a:t>
            </a:r>
            <a:endParaRPr lang="ar-SA" sz="2800" b="1" dirty="0" smtClean="0">
              <a:solidFill>
                <a:schemeClr val="accent5">
                  <a:lumMod val="75000"/>
                </a:schemeClr>
              </a:solidFill>
            </a:endParaRPr>
          </a:p>
          <a:p>
            <a:pPr algn="r"/>
            <a:endParaRPr lang="ar-EG" sz="2800" b="1" dirty="0" smtClean="0">
              <a:solidFill>
                <a:schemeClr val="accent5">
                  <a:lumMod val="75000"/>
                </a:schemeClr>
              </a:solidFill>
            </a:endParaRPr>
          </a:p>
          <a:p>
            <a:pPr algn="just">
              <a:buFont typeface="Wingdings" pitchFamily="2" charset="2"/>
              <a:buChar char="v"/>
            </a:pPr>
            <a:r>
              <a:rPr lang="ar-EG" dirty="0" smtClean="0"/>
              <a:t> يوجد على السطح البطنى للجزء الأمامى من الجسم تجويف يعرف بالدهليز </a:t>
            </a:r>
            <a:r>
              <a:rPr lang="ar-EG" dirty="0" smtClean="0">
                <a:solidFill>
                  <a:srgbClr val="00B050"/>
                </a:solidFill>
              </a:rPr>
              <a:t>(</a:t>
            </a:r>
            <a:r>
              <a:rPr lang="en-US" dirty="0" smtClean="0">
                <a:solidFill>
                  <a:srgbClr val="00B050"/>
                </a:solidFill>
              </a:rPr>
              <a:t>vestibule</a:t>
            </a:r>
            <a:r>
              <a:rPr lang="ar-EG" dirty="0" smtClean="0">
                <a:solidFill>
                  <a:srgbClr val="00B050"/>
                </a:solidFill>
              </a:rPr>
              <a:t> ), </a:t>
            </a:r>
            <a:r>
              <a:rPr lang="ar-EG" dirty="0" smtClean="0"/>
              <a:t>يحيط بهذا الدهليز جزء يسمى بالقلنسوة الفمية , وهو امتداد للأجزاء الجانبية والظهرية الى الأمام فى شبه ثنيات الجلد مكونة جدارين جانبيين يحمل كل منهما عددا كبيرا يتراوح من</a:t>
            </a:r>
            <a:r>
              <a:rPr lang="ar-EG" dirty="0" smtClean="0">
                <a:solidFill>
                  <a:srgbClr val="00B050"/>
                </a:solidFill>
              </a:rPr>
              <a:t> 12-20</a:t>
            </a:r>
            <a:r>
              <a:rPr lang="ar-EG" dirty="0" smtClean="0"/>
              <a:t> من الزوائد الحساسة تعرف </a:t>
            </a:r>
            <a:r>
              <a:rPr lang="ar-EG" dirty="0" smtClean="0">
                <a:solidFill>
                  <a:srgbClr val="00B050"/>
                </a:solidFill>
              </a:rPr>
              <a:t>بالزوائد الفمية (</a:t>
            </a:r>
            <a:r>
              <a:rPr lang="en-US" dirty="0" smtClean="0">
                <a:solidFill>
                  <a:srgbClr val="00B050"/>
                </a:solidFill>
              </a:rPr>
              <a:t>oral cirri</a:t>
            </a:r>
            <a:r>
              <a:rPr lang="ar-EG" dirty="0" smtClean="0">
                <a:solidFill>
                  <a:srgbClr val="00B050"/>
                </a:solidFill>
              </a:rPr>
              <a:t>) </a:t>
            </a:r>
            <a:r>
              <a:rPr lang="ar-EG" dirty="0" smtClean="0"/>
              <a:t>يحد الدهليز من الخلف حاجز عمودى يعرف </a:t>
            </a:r>
            <a:r>
              <a:rPr lang="ar-EG" dirty="0" smtClean="0">
                <a:solidFill>
                  <a:srgbClr val="00B050"/>
                </a:solidFill>
              </a:rPr>
              <a:t>بالبرقع (</a:t>
            </a:r>
            <a:r>
              <a:rPr lang="en-US" dirty="0" smtClean="0">
                <a:solidFill>
                  <a:srgbClr val="00B050"/>
                </a:solidFill>
              </a:rPr>
              <a:t>velum</a:t>
            </a:r>
            <a:r>
              <a:rPr lang="ar-EG" dirty="0" smtClean="0">
                <a:solidFill>
                  <a:srgbClr val="00B050"/>
                </a:solidFill>
              </a:rPr>
              <a:t>) </a:t>
            </a:r>
            <a:r>
              <a:rPr lang="ar-EG" dirty="0" smtClean="0"/>
              <a:t>يوجد بوسطه فتحة صغيرة يحيط بها عدد من </a:t>
            </a:r>
            <a:r>
              <a:rPr lang="ar-EG" dirty="0" smtClean="0">
                <a:solidFill>
                  <a:srgbClr val="00B050"/>
                </a:solidFill>
              </a:rPr>
              <a:t>الزوائد البرقعية (</a:t>
            </a:r>
            <a:r>
              <a:rPr lang="en-US" dirty="0" smtClean="0">
                <a:solidFill>
                  <a:srgbClr val="00B050"/>
                </a:solidFill>
              </a:rPr>
              <a:t>velar tentacles</a:t>
            </a:r>
            <a:r>
              <a:rPr lang="ar-EG" dirty="0" smtClean="0">
                <a:solidFill>
                  <a:srgbClr val="00B050"/>
                </a:solidFill>
              </a:rPr>
              <a:t>) </a:t>
            </a:r>
            <a:r>
              <a:rPr lang="ar-EG" dirty="0" smtClean="0"/>
              <a:t>التى تتجه الى الخلف ناحية البلعوم .</a:t>
            </a:r>
            <a:endParaRPr lang="en-US" dirty="0" smtClean="0"/>
          </a:p>
          <a:p>
            <a:pPr algn="just"/>
            <a:endParaRPr lang="ar-EG" dirty="0" smtClean="0"/>
          </a:p>
          <a:p>
            <a:pPr algn="just">
              <a:buFont typeface="Wingdings" pitchFamily="2" charset="2"/>
              <a:buChar char="v"/>
            </a:pPr>
            <a:r>
              <a:rPr lang="ar-EG" dirty="0" smtClean="0"/>
              <a:t>يلاصق السطح الأمامى للبرقع جزء مكون من نتؤات </a:t>
            </a:r>
            <a:r>
              <a:rPr lang="ar-EG" dirty="0" err="1" smtClean="0"/>
              <a:t>أصبعية</a:t>
            </a:r>
            <a:r>
              <a:rPr lang="ar-EG" dirty="0" smtClean="0"/>
              <a:t> الشكل</a:t>
            </a:r>
            <a:endParaRPr lang="ar-SA" dirty="0" smtClean="0"/>
          </a:p>
          <a:p>
            <a:pPr algn="just"/>
            <a:endParaRPr lang="ar-EG" dirty="0" smtClean="0"/>
          </a:p>
          <a:p>
            <a:pPr algn="just">
              <a:buFont typeface="Wingdings" pitchFamily="2" charset="2"/>
              <a:buChar char="v"/>
            </a:pPr>
            <a:r>
              <a:rPr lang="ar-EG" dirty="0" smtClean="0"/>
              <a:t>يغطى هذا البرقع عددا كبيرا من الأهداب الطويلة التى لا تكف عن الحركة </a:t>
            </a:r>
            <a:r>
              <a:rPr lang="ar-EG" dirty="0" err="1" smtClean="0"/>
              <a:t>محد</a:t>
            </a:r>
            <a:r>
              <a:rPr lang="ar-SA" dirty="0" err="1" smtClean="0"/>
              <a:t>ثه</a:t>
            </a:r>
            <a:r>
              <a:rPr lang="ar-SA" dirty="0" smtClean="0"/>
              <a:t> </a:t>
            </a:r>
            <a:r>
              <a:rPr lang="ar-EG" dirty="0" smtClean="0"/>
              <a:t>تيارا مستمرا من الماء يندفع داخل البرقع , محملا بالأكسجين والمواد الغذائية.</a:t>
            </a:r>
            <a:endParaRPr lang="ar-SA" dirty="0" smtClean="0"/>
          </a:p>
          <a:p>
            <a:pPr algn="r">
              <a:buFont typeface="Wingdings" pitchFamily="2" charset="2"/>
              <a:buChar char="v"/>
            </a:pPr>
            <a:endParaRPr lang="ar-EG" dirty="0" smtClean="0"/>
          </a:p>
          <a:p>
            <a:pPr algn="r">
              <a:buFont typeface="Wingdings" pitchFamily="2" charset="2"/>
              <a:buChar char="v"/>
            </a:pPr>
            <a:r>
              <a:rPr lang="ar-EG" dirty="0" smtClean="0"/>
              <a:t>- يوجد فى سقف القلنسوة الفمية انخفاض صغير مهدب يسمى </a:t>
            </a:r>
            <a:r>
              <a:rPr lang="ar-EG" dirty="0" smtClean="0">
                <a:solidFill>
                  <a:srgbClr val="00B050"/>
                </a:solidFill>
              </a:rPr>
              <a:t>بنقرة هاتشيك  </a:t>
            </a:r>
          </a:p>
          <a:p>
            <a:pPr algn="r"/>
            <a:r>
              <a:rPr lang="ar-SA" dirty="0" smtClean="0">
                <a:solidFill>
                  <a:srgbClr val="00B050"/>
                </a:solidFill>
              </a:rPr>
              <a:t>  </a:t>
            </a:r>
            <a:endParaRPr lang="ar-SA" dirty="0"/>
          </a:p>
        </p:txBody>
      </p:sp>
      <p:pic>
        <p:nvPicPr>
          <p:cNvPr id="71682" name="Picture 2" descr="http://ts2.mm.bing.net/th?id=H.4548053429586029&amp;pid=15.1">
            <a:hlinkClick r:id="rId3"/>
          </p:cNvPr>
          <p:cNvPicPr>
            <a:picLocks noChangeAspect="1" noChangeArrowheads="1"/>
          </p:cNvPicPr>
          <p:nvPr/>
        </p:nvPicPr>
        <p:blipFill>
          <a:blip r:embed="rId4" cstate="print"/>
          <a:srcRect r="12500"/>
          <a:stretch>
            <a:fillRect/>
          </a:stretch>
        </p:blipFill>
        <p:spPr bwMode="auto">
          <a:xfrm>
            <a:off x="0" y="381000"/>
            <a:ext cx="2133600" cy="2581276"/>
          </a:xfrm>
          <a:prstGeom prst="rect">
            <a:avLst/>
          </a:prstGeom>
          <a:noFill/>
        </p:spPr>
      </p:pic>
      <p:pic>
        <p:nvPicPr>
          <p:cNvPr id="41986" name="Picture 2" descr="C:\Program Files\Microsoft Office\MEDIA\CAGCAT10\j0195812.wmf"/>
          <p:cNvPicPr>
            <a:picLocks noChangeAspect="1" noChangeArrowheads="1"/>
          </p:cNvPicPr>
          <p:nvPr/>
        </p:nvPicPr>
        <p:blipFill>
          <a:blip r:embed="rId5" cstate="print"/>
          <a:srcRect/>
          <a:stretch>
            <a:fillRect/>
          </a:stretch>
        </p:blipFill>
        <p:spPr bwMode="auto">
          <a:xfrm>
            <a:off x="8001000" y="5715000"/>
            <a:ext cx="886511" cy="912114"/>
          </a:xfrm>
          <a:prstGeom prst="rect">
            <a:avLst/>
          </a:prstGeom>
          <a:noFill/>
        </p:spPr>
      </p:pic>
      <p:sp>
        <p:nvSpPr>
          <p:cNvPr id="5" name="مستطيل 4"/>
          <p:cNvSpPr/>
          <p:nvPr/>
        </p:nvSpPr>
        <p:spPr>
          <a:xfrm>
            <a:off x="1371600" y="5867400"/>
            <a:ext cx="6477000" cy="430887"/>
          </a:xfrm>
          <a:prstGeom prst="rect">
            <a:avLst/>
          </a:prstGeom>
        </p:spPr>
        <p:txBody>
          <a:bodyPr wrap="square">
            <a:spAutoFit/>
          </a:bodyPr>
          <a:lstStyle/>
          <a:p>
            <a:pPr algn="r"/>
            <a:r>
              <a:rPr lang="en-US" sz="2200" dirty="0" smtClean="0"/>
              <a:t>  </a:t>
            </a:r>
            <a:r>
              <a:rPr lang="ar-EG" sz="2200" dirty="0" smtClean="0"/>
              <a:t>أكبر الظن أنها عضو حساس خاص بحاسة الذوق </a:t>
            </a:r>
            <a:r>
              <a:rPr lang="en-US" sz="2200" dirty="0" smtClean="0"/>
              <a:t>  </a:t>
            </a:r>
            <a:r>
              <a:rPr lang="en-US" sz="2200" dirty="0" err="1" smtClean="0">
                <a:solidFill>
                  <a:srgbClr val="00B050"/>
                </a:solidFill>
              </a:rPr>
              <a:t>Hatschek’s</a:t>
            </a:r>
            <a:r>
              <a:rPr lang="en-US" sz="2200" dirty="0" smtClean="0">
                <a:solidFill>
                  <a:srgbClr val="00B050"/>
                </a:solidFill>
              </a:rPr>
              <a:t> pit</a:t>
            </a:r>
            <a:endParaRPr lang="ar-SA" sz="22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cture 036.jpg"/>
          <p:cNvPicPr>
            <a:picLocks noGrp="1" noChangeAspect="1"/>
          </p:cNvPicPr>
          <p:nvPr>
            <p:ph idx="1"/>
          </p:nvPr>
        </p:nvPicPr>
        <p:blipFill>
          <a:blip r:embed="rId3" cstate="print"/>
          <a:stretch>
            <a:fillRect/>
          </a:stretch>
        </p:blipFill>
        <p:spPr>
          <a:xfrm>
            <a:off x="1219200" y="838200"/>
            <a:ext cx="6324599" cy="5715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52400"/>
            <a:ext cx="8305800" cy="6324600"/>
          </a:xfrm>
        </p:spPr>
        <p:txBody>
          <a:bodyPr/>
          <a:lstStyle/>
          <a:p>
            <a:pPr algn="r"/>
            <a:r>
              <a:rPr lang="ar-EG" b="1" dirty="0" smtClean="0">
                <a:solidFill>
                  <a:srgbClr val="0070C0"/>
                </a:solidFill>
              </a:rPr>
              <a:t>جدار الجسم </a:t>
            </a:r>
            <a:r>
              <a:rPr lang="en-GB" b="1" dirty="0" smtClean="0">
                <a:solidFill>
                  <a:srgbClr val="0070C0"/>
                </a:solidFill>
              </a:rPr>
              <a:t>body wall </a:t>
            </a:r>
            <a:r>
              <a:rPr lang="ar-EG" b="1" dirty="0" smtClean="0">
                <a:solidFill>
                  <a:srgbClr val="0070C0"/>
                </a:solidFill>
              </a:rPr>
              <a:t> :</a:t>
            </a:r>
          </a:p>
          <a:p>
            <a:pPr algn="r">
              <a:buFont typeface="Arial" pitchFamily="34" charset="0"/>
              <a:buChar char="•"/>
            </a:pPr>
            <a:r>
              <a:rPr lang="ar-EG" dirty="0" smtClean="0"/>
              <a:t> يغطى الجسم من الخارج البشرة التى تتكون من طبقة واحدة من الخلايا التى</a:t>
            </a:r>
          </a:p>
          <a:p>
            <a:pPr algn="r"/>
            <a:r>
              <a:rPr lang="ar-EG" dirty="0" smtClean="0"/>
              <a:t>  ليس لها أهداب , الا أن لعدد منها نتؤات حسية .</a:t>
            </a:r>
            <a:endParaRPr lang="ar-SA" dirty="0" smtClean="0"/>
          </a:p>
          <a:p>
            <a:pPr algn="r"/>
            <a:endParaRPr lang="ar-EG" sz="1000" dirty="0" smtClean="0"/>
          </a:p>
          <a:p>
            <a:pPr algn="r">
              <a:buFont typeface="Arial" pitchFamily="34" charset="0"/>
              <a:buChar char="•"/>
            </a:pPr>
            <a:r>
              <a:rPr lang="ar-EG" dirty="0" smtClean="0"/>
              <a:t> تغطى هذه البشرة من الخارج طبقة رقيقة من </a:t>
            </a:r>
            <a:r>
              <a:rPr lang="ar-EG" dirty="0" smtClean="0">
                <a:solidFill>
                  <a:schemeClr val="accent3">
                    <a:lumMod val="75000"/>
                  </a:schemeClr>
                </a:solidFill>
              </a:rPr>
              <a:t>الجليد (</a:t>
            </a:r>
            <a:r>
              <a:rPr lang="en-US" dirty="0" smtClean="0">
                <a:solidFill>
                  <a:schemeClr val="accent3">
                    <a:lumMod val="75000"/>
                  </a:schemeClr>
                </a:solidFill>
              </a:rPr>
              <a:t>cuticle</a:t>
            </a:r>
            <a:r>
              <a:rPr lang="ar-EG" dirty="0" smtClean="0">
                <a:solidFill>
                  <a:schemeClr val="accent3">
                    <a:lumMod val="75000"/>
                  </a:schemeClr>
                </a:solidFill>
              </a:rPr>
              <a:t> ).</a:t>
            </a:r>
            <a:endParaRPr lang="ar-SA" dirty="0" smtClean="0">
              <a:solidFill>
                <a:schemeClr val="accent3">
                  <a:lumMod val="75000"/>
                </a:schemeClr>
              </a:solidFill>
            </a:endParaRPr>
          </a:p>
          <a:p>
            <a:pPr algn="r"/>
            <a:endParaRPr lang="ar-EG" sz="800" dirty="0" smtClean="0">
              <a:solidFill>
                <a:schemeClr val="accent3">
                  <a:lumMod val="75000"/>
                </a:schemeClr>
              </a:solidFill>
            </a:endParaRPr>
          </a:p>
          <a:p>
            <a:pPr algn="r">
              <a:buFont typeface="Arial" pitchFamily="34" charset="0"/>
              <a:buChar char="•"/>
            </a:pPr>
            <a:r>
              <a:rPr lang="ar-EG" dirty="0" smtClean="0"/>
              <a:t> يلى البشرة الأدمة , وتتكون من طبقة رقيقة من النسيج الضام تحت الأدمة التى تمتد لتحيط بالأجزاء المهمة من الجسم , تحتها توجد  العضلات .</a:t>
            </a:r>
            <a:endParaRPr lang="ar-SA" dirty="0" smtClean="0"/>
          </a:p>
          <a:p>
            <a:pPr algn="r">
              <a:buFontTx/>
              <a:buChar char="-"/>
            </a:pPr>
            <a:endParaRPr lang="ar-EG" dirty="0" smtClean="0"/>
          </a:p>
          <a:p>
            <a:pPr algn="r"/>
            <a:r>
              <a:rPr lang="ar-EG" b="1" dirty="0" smtClean="0">
                <a:solidFill>
                  <a:srgbClr val="0070C0"/>
                </a:solidFill>
              </a:rPr>
              <a:t>الجهاز الهضمى </a:t>
            </a:r>
            <a:r>
              <a:rPr lang="en-GB" b="1" dirty="0" smtClean="0">
                <a:solidFill>
                  <a:srgbClr val="0070C0"/>
                </a:solidFill>
              </a:rPr>
              <a:t>The digestive system  </a:t>
            </a:r>
            <a:r>
              <a:rPr lang="ar-EG" b="1" dirty="0" smtClean="0">
                <a:solidFill>
                  <a:srgbClr val="0070C0"/>
                </a:solidFill>
              </a:rPr>
              <a:t>:</a:t>
            </a:r>
          </a:p>
          <a:p>
            <a:pPr algn="r">
              <a:buFont typeface="Arial" pitchFamily="34" charset="0"/>
              <a:buChar char="•"/>
            </a:pPr>
            <a:r>
              <a:rPr lang="ar-EG" dirty="0" smtClean="0"/>
              <a:t>يؤدى الفم الى تجويف الدهليز الذى يفتح فى جداره الخلفى ثقب البرقع .</a:t>
            </a:r>
          </a:p>
          <a:p>
            <a:pPr algn="r">
              <a:buFont typeface="Arial" pitchFamily="34" charset="0"/>
              <a:buChar char="•"/>
            </a:pPr>
            <a:r>
              <a:rPr lang="ar-EG" dirty="0" smtClean="0"/>
              <a:t> تؤدى فتحة البرقع الى بلعوم متسع يمتد تقريبا حتى منتصف الجسم .</a:t>
            </a:r>
          </a:p>
          <a:p>
            <a:pPr algn="r">
              <a:buFont typeface="Arial" pitchFamily="34" charset="0"/>
              <a:buChar char="•"/>
            </a:pPr>
            <a:r>
              <a:rPr lang="ar-EG" dirty="0" smtClean="0"/>
              <a:t>على الجدار الجانبى للبلعوم توجد </a:t>
            </a:r>
            <a:r>
              <a:rPr lang="ar-EG" dirty="0" smtClean="0">
                <a:solidFill>
                  <a:srgbClr val="C00000"/>
                </a:solidFill>
              </a:rPr>
              <a:t>الفتحات الخيشومية المائلة  </a:t>
            </a:r>
            <a:r>
              <a:rPr lang="en-GB" dirty="0" smtClean="0">
                <a:solidFill>
                  <a:srgbClr val="C00000"/>
                </a:solidFill>
              </a:rPr>
              <a:t>gill slits </a:t>
            </a:r>
            <a:r>
              <a:rPr lang="ar-EG" dirty="0" smtClean="0"/>
              <a:t> والتى يفصلها عن بعضها </a:t>
            </a:r>
            <a:r>
              <a:rPr lang="ar-EG" dirty="0" smtClean="0">
                <a:solidFill>
                  <a:srgbClr val="C00000"/>
                </a:solidFill>
              </a:rPr>
              <a:t>العوارض الخيشومية </a:t>
            </a:r>
            <a:r>
              <a:rPr lang="en-GB" dirty="0" smtClean="0">
                <a:solidFill>
                  <a:srgbClr val="C00000"/>
                </a:solidFill>
              </a:rPr>
              <a:t>gill </a:t>
            </a:r>
            <a:r>
              <a:rPr lang="en-GB" dirty="0" err="1" smtClean="0">
                <a:solidFill>
                  <a:srgbClr val="C00000"/>
                </a:solidFill>
              </a:rPr>
              <a:t>septae</a:t>
            </a:r>
            <a:r>
              <a:rPr lang="ar-EG" dirty="0" smtClean="0">
                <a:solidFill>
                  <a:srgbClr val="C00000"/>
                </a:solidFill>
              </a:rPr>
              <a:t> .</a:t>
            </a:r>
          </a:p>
          <a:p>
            <a:pPr algn="r"/>
            <a:endParaRPr lang="ar-SA"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3400" y="457200"/>
            <a:ext cx="8229600" cy="6248400"/>
          </a:xfrm>
        </p:spPr>
        <p:txBody>
          <a:bodyPr/>
          <a:lstStyle/>
          <a:p>
            <a:pPr algn="r"/>
            <a:r>
              <a:rPr lang="ar-EG" dirty="0" smtClean="0"/>
              <a:t>- الفتحات والعوارض الخيشومية نوعان اما أولية واما ثانوية .الفتحات والعوارض الخيشومية الأولية توجد فى الأطوار اليرقية للسهيم , وباستمرار النمو تتكون العوارض الخيشومية الثانوية .</a:t>
            </a:r>
          </a:p>
          <a:p>
            <a:pPr algn="r">
              <a:buFontTx/>
              <a:buChar char="-"/>
            </a:pPr>
            <a:r>
              <a:rPr lang="ar-EG" dirty="0" smtClean="0"/>
              <a:t>يحد البلعوم من أسفل </a:t>
            </a:r>
            <a:r>
              <a:rPr lang="ar-EG" dirty="0" smtClean="0">
                <a:solidFill>
                  <a:srgbClr val="C00000"/>
                </a:solidFill>
              </a:rPr>
              <a:t>القلم الداخلى </a:t>
            </a:r>
            <a:r>
              <a:rPr lang="en-GB" dirty="0" err="1" smtClean="0">
                <a:solidFill>
                  <a:srgbClr val="C00000"/>
                </a:solidFill>
              </a:rPr>
              <a:t>endostyle</a:t>
            </a:r>
            <a:r>
              <a:rPr lang="ar-EG" dirty="0" smtClean="0"/>
              <a:t> وهو ميزاب طولى مهدب يحتوى على أربع مجموعات غدية تفرز هذه المجموعات الغدية مخاط لزج تلتصق به جزيئات الطعام الداخلة مع تيار الماء .</a:t>
            </a:r>
          </a:p>
          <a:p>
            <a:pPr algn="r">
              <a:buFontTx/>
              <a:buChar char="-"/>
            </a:pPr>
            <a:r>
              <a:rPr lang="ar-EG" dirty="0" smtClean="0"/>
              <a:t>تعمل الحركة الهدبية للقلم الداخلى على دفعة الى الأمام حتى الطرف الأمامى للبلعوم.</a:t>
            </a:r>
          </a:p>
          <a:p>
            <a:pPr algn="r">
              <a:buFontTx/>
              <a:buChar char="-"/>
            </a:pPr>
            <a:r>
              <a:rPr lang="ar-EG" dirty="0" smtClean="0"/>
              <a:t>هناك تدفع الجزيئات الى أعلى بواسطة حركة الأهداب التى يحملها شريطين حول بلعوميين يحيطان بالجزء الأمامى للبلعوم , ومتصلين من أسفل بالقلم الداخلى , عندما يصل المخاط والجزئيات الغذائية العالقة الى قمة الجزء الأمامى من البلعوم تتولى دفعه الى الخلف ناحية المعدة حركة هدبية تقوم بها الأهداب الموجودة فى ميزاب طولى يمتد فى سقف البلعوم , ويسمى بالميزاب فوق خيشومى .</a:t>
            </a:r>
          </a:p>
          <a:p>
            <a:pPr algn="r">
              <a:buFontTx/>
              <a:buChar char="-"/>
            </a:pPr>
            <a:endParaRPr lang="ar-SA"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cture 042.jpg"/>
          <p:cNvPicPr>
            <a:picLocks noGrp="1" noChangeAspect="1"/>
          </p:cNvPicPr>
          <p:nvPr>
            <p:ph idx="1"/>
          </p:nvPr>
        </p:nvPicPr>
        <p:blipFill>
          <a:blip r:embed="rId3" cstate="print"/>
          <a:stretch>
            <a:fillRect/>
          </a:stretch>
        </p:blipFill>
        <p:spPr>
          <a:xfrm>
            <a:off x="4320687" y="914400"/>
            <a:ext cx="4213713" cy="5410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3490" name="Picture 2" descr="http://ts3.mm.bing.net/th?id=H.4679900349661890&amp;pid=15.1">
            <a:hlinkClick r:id="rId4"/>
          </p:cNvPr>
          <p:cNvPicPr>
            <a:picLocks noChangeAspect="1" noChangeArrowheads="1"/>
          </p:cNvPicPr>
          <p:nvPr/>
        </p:nvPicPr>
        <p:blipFill>
          <a:blip r:embed="rId5" cstate="print"/>
          <a:srcRect/>
          <a:stretch>
            <a:fillRect/>
          </a:stretch>
        </p:blipFill>
        <p:spPr bwMode="auto">
          <a:xfrm>
            <a:off x="685801" y="1219200"/>
            <a:ext cx="3276600" cy="4800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304800"/>
            <a:ext cx="8382000" cy="6248400"/>
          </a:xfrm>
        </p:spPr>
        <p:txBody>
          <a:bodyPr>
            <a:normAutofit lnSpcReduction="10000"/>
          </a:bodyPr>
          <a:lstStyle/>
          <a:p>
            <a:pPr algn="just">
              <a:buFont typeface="Arial" pitchFamily="34" charset="0"/>
              <a:buChar char="•"/>
            </a:pPr>
            <a:r>
              <a:rPr lang="ar-EG" dirty="0" smtClean="0"/>
              <a:t>كذلك تعمل الأهداب الموجودة على الحواف الجانبية الخيشومية على دفع بعض المخاط وما يعلق به من مواد غذائيه فى اتجاه علوى لتوصيله بالتيار العلوى الذى يعمل على دفعه الى الخلف .</a:t>
            </a:r>
            <a:endParaRPr lang="ar-SA" dirty="0" smtClean="0"/>
          </a:p>
          <a:p>
            <a:pPr algn="just"/>
            <a:endParaRPr lang="ar-EG" sz="800" dirty="0" smtClean="0"/>
          </a:p>
          <a:p>
            <a:pPr algn="just">
              <a:buFont typeface="Arial" pitchFamily="34" charset="0"/>
              <a:buChar char="•"/>
            </a:pPr>
            <a:r>
              <a:rPr lang="ar-EG" dirty="0" smtClean="0"/>
              <a:t>يلى البلعوم </a:t>
            </a:r>
            <a:r>
              <a:rPr lang="ar-EG" dirty="0" smtClean="0">
                <a:solidFill>
                  <a:srgbClr val="C00000"/>
                </a:solidFill>
              </a:rPr>
              <a:t>مرىء </a:t>
            </a:r>
            <a:r>
              <a:rPr lang="en-GB" dirty="0" smtClean="0">
                <a:solidFill>
                  <a:srgbClr val="C00000"/>
                </a:solidFill>
              </a:rPr>
              <a:t>oesophagus </a:t>
            </a:r>
            <a:r>
              <a:rPr lang="ar-EG" dirty="0" smtClean="0">
                <a:solidFill>
                  <a:srgbClr val="C00000"/>
                </a:solidFill>
              </a:rPr>
              <a:t> </a:t>
            </a:r>
            <a:r>
              <a:rPr lang="ar-EG" dirty="0" smtClean="0"/>
              <a:t>ضيق تتبعه المعده أكثر اتساعا يمتد من سطحها البطنى كيس غدى الى الأمام , على الجانب الأيمن للبلعوم , يسمى هذا الكيس </a:t>
            </a:r>
            <a:r>
              <a:rPr lang="ar-EG" dirty="0" smtClean="0">
                <a:solidFill>
                  <a:srgbClr val="C00000"/>
                </a:solidFill>
              </a:rPr>
              <a:t>بالأعور الكبدى </a:t>
            </a:r>
            <a:r>
              <a:rPr lang="ar-EG" dirty="0" smtClean="0"/>
              <a:t>الذى يمثل الكبد فى الفقاريات.</a:t>
            </a:r>
            <a:endParaRPr lang="ar-SA" dirty="0" smtClean="0"/>
          </a:p>
          <a:p>
            <a:pPr algn="just"/>
            <a:endParaRPr lang="ar-EG" sz="800" dirty="0" smtClean="0"/>
          </a:p>
          <a:p>
            <a:pPr algn="just">
              <a:buFont typeface="Arial" pitchFamily="34" charset="0"/>
              <a:buChar char="•"/>
            </a:pPr>
            <a:r>
              <a:rPr lang="ar-EG" dirty="0" smtClean="0"/>
              <a:t>خلف المعدة تبدأ الأمعاء وهى أنبوبة مستويه تمتد الى الخلف حتى تنتهى بالشرج الذى يفتح للخارج على الجانب الأيسر للزعنفة البطنية عند نهايتها .</a:t>
            </a:r>
            <a:endParaRPr lang="ar-SA" dirty="0" smtClean="0"/>
          </a:p>
          <a:p>
            <a:pPr algn="just"/>
            <a:endParaRPr lang="ar-EG" dirty="0" smtClean="0"/>
          </a:p>
          <a:p>
            <a:pPr algn="just">
              <a:buFont typeface="Arial" pitchFamily="34" charset="0"/>
              <a:buChar char="•"/>
            </a:pPr>
            <a:r>
              <a:rPr lang="ar-EG" dirty="0" smtClean="0"/>
              <a:t>فى الأطوار اليرقية للسهيم يخرج من السطح الداخلى لكل ثنية جانبية قريبا من السطح المبطن للجسم بروز صغير , </a:t>
            </a:r>
            <a:r>
              <a:rPr lang="ar-SA" dirty="0" smtClean="0"/>
              <a:t>وأثناء النمو </a:t>
            </a:r>
            <a:r>
              <a:rPr lang="ar-EG" dirty="0" smtClean="0"/>
              <a:t>سرعان ما يمتد البروزان أحدهما فى اتجاه الأخر حتى يتم التقائهما مكونين جدار البهو الى الخلف حتى الطرف الأمامى للزعنفة البطنية , حيث يفتح الى الخارج </a:t>
            </a:r>
            <a:r>
              <a:rPr lang="ar-EG" dirty="0" smtClean="0">
                <a:solidFill>
                  <a:srgbClr val="C00000"/>
                </a:solidFill>
              </a:rPr>
              <a:t>بثقب البهو </a:t>
            </a:r>
            <a:r>
              <a:rPr lang="en-GB" dirty="0" err="1" smtClean="0">
                <a:solidFill>
                  <a:srgbClr val="C00000"/>
                </a:solidFill>
              </a:rPr>
              <a:t>atriopore</a:t>
            </a:r>
            <a:r>
              <a:rPr lang="en-GB" dirty="0" smtClean="0">
                <a:solidFill>
                  <a:srgbClr val="C00000"/>
                </a:solidFill>
              </a:rPr>
              <a:t> </a:t>
            </a:r>
            <a:r>
              <a:rPr lang="ar-EG" dirty="0" smtClean="0">
                <a:solidFill>
                  <a:srgbClr val="C00000"/>
                </a:solidFill>
              </a:rPr>
              <a:t>. </a:t>
            </a:r>
          </a:p>
          <a:p>
            <a:pPr>
              <a:buFontTx/>
              <a:buChar char="-"/>
            </a:pPr>
            <a:endParaRPr lang="ar-SA"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 y="152400"/>
            <a:ext cx="8686800" cy="6400800"/>
          </a:xfrm>
        </p:spPr>
        <p:txBody>
          <a:bodyPr>
            <a:normAutofit/>
          </a:bodyPr>
          <a:lstStyle/>
          <a:p>
            <a:pPr algn="r">
              <a:buFont typeface="Arial" pitchFamily="34" charset="0"/>
              <a:buChar char="•"/>
            </a:pPr>
            <a:r>
              <a:rPr lang="ar-EG" dirty="0" smtClean="0">
                <a:solidFill>
                  <a:schemeClr val="accent3"/>
                </a:solidFill>
              </a:rPr>
              <a:t>السيلوم </a:t>
            </a:r>
            <a:r>
              <a:rPr lang="en-GB" dirty="0" err="1" smtClean="0">
                <a:solidFill>
                  <a:schemeClr val="accent3"/>
                </a:solidFill>
              </a:rPr>
              <a:t>Coelom</a:t>
            </a:r>
            <a:r>
              <a:rPr lang="ar-EG" dirty="0" smtClean="0">
                <a:solidFill>
                  <a:schemeClr val="accent3"/>
                </a:solidFill>
              </a:rPr>
              <a:t> :</a:t>
            </a:r>
          </a:p>
          <a:p>
            <a:pPr algn="r">
              <a:buFont typeface="Wingdings" pitchFamily="2" charset="2"/>
              <a:buChar char="q"/>
            </a:pPr>
            <a:r>
              <a:rPr lang="ar-EG" dirty="0" smtClean="0"/>
              <a:t>يحيط بالأمعاء من كل جانب تجويف الجسم أو السيلوم عدا الجهة الظهرية , حيث توجد المساريقا , أما فى منطقة البلعوم فيقتصر وجود السيلوم على قناتين سيلومتين تمتدان طوليا فوق البلعوم على جانبى الميزاب الفوق خيشومى , تخرج من هاتين القناتين قنوات دقيقة تمتد داخل العوارض الخيشومية الأولية وتسمى القنيات السيلومية.</a:t>
            </a:r>
          </a:p>
          <a:p>
            <a:pPr algn="r">
              <a:buFont typeface="Wingdings" pitchFamily="2" charset="2"/>
              <a:buChar char="q"/>
            </a:pPr>
            <a:r>
              <a:rPr lang="ar-EG" dirty="0" smtClean="0"/>
              <a:t>تتصل هذه القنيات الممتدة على جانبى البلعوم بقناة طويلة تمتد أسفل القلم الداخلى تسمى بقناة القلم </a:t>
            </a:r>
            <a:r>
              <a:rPr lang="ar-EG" dirty="0" err="1" smtClean="0"/>
              <a:t>الداخلى</a:t>
            </a:r>
            <a:r>
              <a:rPr lang="ar-EG" dirty="0" smtClean="0"/>
              <a:t> .</a:t>
            </a:r>
            <a:endParaRPr lang="ar-SA" dirty="0" smtClean="0"/>
          </a:p>
          <a:p>
            <a:pPr algn="r"/>
            <a:endParaRPr lang="ar-EG" sz="800" dirty="0" smtClean="0"/>
          </a:p>
          <a:p>
            <a:pPr algn="r">
              <a:buFont typeface="Arial" pitchFamily="34" charset="0"/>
              <a:buChar char="•"/>
            </a:pPr>
            <a:r>
              <a:rPr lang="ar-EG" dirty="0" smtClean="0">
                <a:solidFill>
                  <a:schemeClr val="accent3"/>
                </a:solidFill>
              </a:rPr>
              <a:t>العضلات </a:t>
            </a:r>
            <a:r>
              <a:rPr lang="en-GB" dirty="0" smtClean="0">
                <a:solidFill>
                  <a:schemeClr val="accent3"/>
                </a:solidFill>
              </a:rPr>
              <a:t> Muscles</a:t>
            </a:r>
            <a:r>
              <a:rPr lang="ar-EG" dirty="0" smtClean="0">
                <a:solidFill>
                  <a:schemeClr val="accent3"/>
                </a:solidFill>
              </a:rPr>
              <a:t> :</a:t>
            </a:r>
          </a:p>
          <a:p>
            <a:pPr algn="r">
              <a:buFont typeface="Wingdings" pitchFamily="2" charset="2"/>
              <a:buChar char="v"/>
            </a:pPr>
            <a:r>
              <a:rPr lang="ar-EG" dirty="0" err="1" smtClean="0"/>
              <a:t>لايوجد</a:t>
            </a:r>
            <a:r>
              <a:rPr lang="ar-EG" dirty="0" smtClean="0"/>
              <a:t> فى السهيم أطراف مزدوجة , ولكن الحركة تتم بواسطة الانقباضات والانبساطات المتعاقبة لعضلات الجسم الموجودة على كلا الجانبين .</a:t>
            </a:r>
          </a:p>
          <a:p>
            <a:pPr algn="r">
              <a:buFont typeface="Wingdings" pitchFamily="2" charset="2"/>
              <a:buChar char="v"/>
            </a:pPr>
            <a:r>
              <a:rPr lang="ar-EG" dirty="0" smtClean="0"/>
              <a:t>تنقسم عضلات الجسم الى وحدات عضلية تشبه فى شكلها رأس السهم المتجه طرفه الى الناحية الأمامية للجسم , وتسمى هذه الوحدات </a:t>
            </a:r>
            <a:r>
              <a:rPr lang="ar-EG" dirty="0" smtClean="0">
                <a:solidFill>
                  <a:srgbClr val="00B050"/>
                </a:solidFill>
              </a:rPr>
              <a:t>بالقطع العضلية (</a:t>
            </a:r>
            <a:r>
              <a:rPr lang="en-GB" dirty="0" err="1" smtClean="0">
                <a:solidFill>
                  <a:srgbClr val="00B050"/>
                </a:solidFill>
              </a:rPr>
              <a:t>myotomes</a:t>
            </a:r>
            <a:r>
              <a:rPr lang="ar-EG" dirty="0" smtClean="0">
                <a:solidFill>
                  <a:srgbClr val="00B050"/>
                </a:solidFill>
              </a:rPr>
              <a:t>) .</a:t>
            </a:r>
            <a:endParaRPr lang="ar-SA" dirty="0">
              <a:solidFill>
                <a:srgbClr val="00B050"/>
              </a:solidFil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381000"/>
            <a:ext cx="8534400" cy="6248400"/>
          </a:xfrm>
        </p:spPr>
        <p:txBody>
          <a:bodyPr>
            <a:normAutofit lnSpcReduction="10000"/>
          </a:bodyPr>
          <a:lstStyle/>
          <a:p>
            <a:pPr algn="r">
              <a:buFont typeface="Wingdings" pitchFamily="2" charset="2"/>
              <a:buChar char="v"/>
            </a:pPr>
            <a:r>
              <a:rPr lang="ar-EG" dirty="0" smtClean="0"/>
              <a:t> يلاحظ أن القطع العضلية على جانبى الجسم غير متقابلة , فنجد أن العضلة   على احدى الجانبين تقع مقابل الحاجز العضلى على الجانب الآخر , وذلك  لتسهيل السباحة .</a:t>
            </a:r>
            <a:endParaRPr lang="ar-SA" dirty="0" smtClean="0"/>
          </a:p>
          <a:p>
            <a:pPr algn="r"/>
            <a:endParaRPr lang="ar-EG" sz="1200" dirty="0" smtClean="0"/>
          </a:p>
          <a:p>
            <a:pPr algn="r">
              <a:buFontTx/>
              <a:buChar char="-"/>
            </a:pPr>
            <a:r>
              <a:rPr lang="ar-EG" b="1" dirty="0" smtClean="0">
                <a:solidFill>
                  <a:srgbClr val="0070C0"/>
                </a:solidFill>
              </a:rPr>
              <a:t>هيكل الحيوان </a:t>
            </a:r>
            <a:r>
              <a:rPr lang="en-GB" b="1" dirty="0" smtClean="0">
                <a:solidFill>
                  <a:srgbClr val="0070C0"/>
                </a:solidFill>
              </a:rPr>
              <a:t>The skeleton</a:t>
            </a:r>
            <a:r>
              <a:rPr lang="ar-EG" b="1" dirty="0" smtClean="0">
                <a:solidFill>
                  <a:srgbClr val="0070C0"/>
                </a:solidFill>
              </a:rPr>
              <a:t> :</a:t>
            </a:r>
          </a:p>
          <a:p>
            <a:pPr algn="r"/>
            <a:r>
              <a:rPr lang="ar-EG" dirty="0" smtClean="0">
                <a:solidFill>
                  <a:srgbClr val="FFFF00"/>
                </a:solidFill>
              </a:rPr>
              <a:t> </a:t>
            </a:r>
            <a:r>
              <a:rPr lang="ar-EG" dirty="0" smtClean="0"/>
              <a:t>السطح الخارجى للسهيم أملس , يحيط به جلد رقيق لايحتوى على أية هيكل خارجى . أما الهيكل الداخلى للسهيم فيشمل :</a:t>
            </a:r>
            <a:endParaRPr lang="ar-SA" dirty="0" smtClean="0"/>
          </a:p>
          <a:p>
            <a:pPr algn="r"/>
            <a:endParaRPr lang="ar-EG" dirty="0" smtClean="0"/>
          </a:p>
          <a:p>
            <a:pPr marL="514350" indent="-514350" algn="r">
              <a:buClr>
                <a:srgbClr val="FFC000"/>
              </a:buClr>
              <a:buFont typeface="+mj-lt"/>
              <a:buAutoNum type="arabicPeriod"/>
            </a:pPr>
            <a:r>
              <a:rPr lang="ar-EG" b="1" dirty="0" smtClean="0">
                <a:solidFill>
                  <a:srgbClr val="FF0000"/>
                </a:solidFill>
              </a:rPr>
              <a:t>الحبل الظهرى (</a:t>
            </a:r>
            <a:r>
              <a:rPr lang="en-GB" b="1" dirty="0" smtClean="0">
                <a:solidFill>
                  <a:srgbClr val="FF0000"/>
                </a:solidFill>
              </a:rPr>
              <a:t>notochord</a:t>
            </a:r>
            <a:r>
              <a:rPr lang="ar-EG" b="1" dirty="0" smtClean="0">
                <a:solidFill>
                  <a:srgbClr val="FF0000"/>
                </a:solidFill>
              </a:rPr>
              <a:t>) :</a:t>
            </a:r>
          </a:p>
          <a:p>
            <a:pPr marL="514350" indent="-514350" algn="r"/>
            <a:r>
              <a:rPr lang="ar-EG" dirty="0" smtClean="0">
                <a:solidFill>
                  <a:srgbClr val="FFC000"/>
                </a:solidFill>
              </a:rPr>
              <a:t>    - </a:t>
            </a:r>
            <a:r>
              <a:rPr lang="ar-EG" dirty="0" smtClean="0"/>
              <a:t>يمتد بطول الجسم على شكل قضيب أسطوانى مكون من خلايا مفرغة يحيط بها غلاف ضام يكون ما يسمى بغمد الحبل الظهرى .</a:t>
            </a:r>
          </a:p>
          <a:p>
            <a:pPr marL="514350" indent="-514350" algn="r"/>
            <a:r>
              <a:rPr lang="ar-EG" dirty="0" smtClean="0">
                <a:solidFill>
                  <a:srgbClr val="FFFF00"/>
                </a:solidFill>
              </a:rPr>
              <a:t>   - </a:t>
            </a:r>
            <a:r>
              <a:rPr lang="ar-EG" dirty="0" smtClean="0"/>
              <a:t>يقوم الحبل الظهرى بالدور الرئيسى فى تدعيم الجسم ويساعده فى ذلك امتداده الطولى من الطرف الأمامى الى الطرف الخلفى بين الجهاز العصبى المركزى الى أعلى , والقناة الهضمية الى أسفل والقطع العضلية على الجانبين .</a:t>
            </a:r>
          </a:p>
          <a:p>
            <a:pPr algn="r">
              <a:buFontTx/>
              <a:buChar char="-"/>
            </a:pPr>
            <a:endParaRPr lang="ar-SA"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457200"/>
            <a:ext cx="8458200" cy="6096000"/>
          </a:xfrm>
        </p:spPr>
        <p:txBody>
          <a:bodyPr>
            <a:normAutofit/>
          </a:bodyPr>
          <a:lstStyle/>
          <a:p>
            <a:pPr marL="514350" indent="-514350" algn="r"/>
            <a:r>
              <a:rPr lang="ar-EG" b="1" dirty="0" smtClean="0">
                <a:solidFill>
                  <a:srgbClr val="FF0000"/>
                </a:solidFill>
              </a:rPr>
              <a:t>2- قطع هيكلية :</a:t>
            </a:r>
          </a:p>
          <a:p>
            <a:pPr marL="514350" indent="-514350" algn="r"/>
            <a:r>
              <a:rPr lang="ar-EG" dirty="0" smtClean="0">
                <a:solidFill>
                  <a:srgbClr val="FFC000"/>
                </a:solidFill>
              </a:rPr>
              <a:t>     </a:t>
            </a:r>
            <a:r>
              <a:rPr lang="ar-EG" dirty="0" smtClean="0"/>
              <a:t>مكونة من نسيج ضام جيلاتينى , تدعم القلنسوة الفمية وتمتد داخل الزوائد </a:t>
            </a:r>
            <a:r>
              <a:rPr lang="ar-EG" dirty="0" err="1" smtClean="0"/>
              <a:t>الفمية</a:t>
            </a:r>
            <a:r>
              <a:rPr lang="ar-EG" dirty="0" smtClean="0"/>
              <a:t>.</a:t>
            </a:r>
            <a:endParaRPr lang="ar-SA" dirty="0" smtClean="0"/>
          </a:p>
          <a:p>
            <a:pPr marL="514350" indent="-514350" algn="r"/>
            <a:endParaRPr lang="ar-EG" dirty="0" smtClean="0"/>
          </a:p>
          <a:p>
            <a:pPr marL="514350" indent="-514350" algn="r"/>
            <a:r>
              <a:rPr lang="ar-EG" b="1" dirty="0" smtClean="0">
                <a:solidFill>
                  <a:srgbClr val="FF0000"/>
                </a:solidFill>
              </a:rPr>
              <a:t>3- أشعة زعنفية :</a:t>
            </a:r>
          </a:p>
          <a:p>
            <a:pPr marL="514350" indent="-514350" algn="r"/>
            <a:r>
              <a:rPr lang="ar-EG" dirty="0" smtClean="0">
                <a:solidFill>
                  <a:srgbClr val="FFC000"/>
                </a:solidFill>
              </a:rPr>
              <a:t>     </a:t>
            </a:r>
            <a:r>
              <a:rPr lang="ar-EG" dirty="0" smtClean="0"/>
              <a:t>تدعم الزعانف الظهرية والبطنية والذيلية وهى تتكون من نسيج ضام جيلاتينى يوجد على شكل قطع قصيرة متعاقبة تقع فى صف واحد فى كل من الزعنفتين الظهرية والذيلية , وبينما تقع فى صفين فى الزعنفة </a:t>
            </a:r>
            <a:r>
              <a:rPr lang="ar-EG" dirty="0" err="1" smtClean="0"/>
              <a:t>البطنية</a:t>
            </a:r>
            <a:r>
              <a:rPr lang="ar-EG" dirty="0" smtClean="0"/>
              <a:t> .</a:t>
            </a:r>
            <a:endParaRPr lang="ar-SA" dirty="0" smtClean="0"/>
          </a:p>
          <a:p>
            <a:pPr marL="514350" indent="-514350" algn="r"/>
            <a:endParaRPr lang="ar-EG" dirty="0" smtClean="0"/>
          </a:p>
          <a:p>
            <a:pPr marL="514350" indent="-514350" algn="r"/>
            <a:r>
              <a:rPr lang="ar-EG" b="1" dirty="0" smtClean="0">
                <a:solidFill>
                  <a:srgbClr val="FF0000"/>
                </a:solidFill>
              </a:rPr>
              <a:t>4- القضبان الهيكلية :</a:t>
            </a:r>
          </a:p>
          <a:p>
            <a:pPr marL="514350" indent="-514350" algn="r"/>
            <a:r>
              <a:rPr lang="ar-EG" dirty="0" smtClean="0">
                <a:solidFill>
                  <a:srgbClr val="FFC000"/>
                </a:solidFill>
              </a:rPr>
              <a:t>    </a:t>
            </a:r>
            <a:r>
              <a:rPr lang="ar-EG" dirty="0" smtClean="0"/>
              <a:t>وتدعم العوارض الخيشومية , وتتكون من مادة جيلاتينية صلبة .</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 y="228600"/>
            <a:ext cx="8686800" cy="6248400"/>
          </a:xfrm>
        </p:spPr>
        <p:txBody>
          <a:bodyPr>
            <a:normAutofit fontScale="92500"/>
          </a:bodyPr>
          <a:lstStyle/>
          <a:p>
            <a:pPr marL="514350" indent="-514350" algn="just"/>
            <a:r>
              <a:rPr lang="ar-EG" b="1" dirty="0" smtClean="0">
                <a:solidFill>
                  <a:srgbClr val="FF0000"/>
                </a:solidFill>
              </a:rPr>
              <a:t>الجهاز الدورى </a:t>
            </a:r>
            <a:r>
              <a:rPr lang="en-US" b="1" dirty="0" smtClean="0">
                <a:solidFill>
                  <a:srgbClr val="FF0000"/>
                </a:solidFill>
              </a:rPr>
              <a:t>The circulatory system</a:t>
            </a:r>
            <a:r>
              <a:rPr lang="ar-EG" b="1" dirty="0" smtClean="0">
                <a:solidFill>
                  <a:srgbClr val="FF0000"/>
                </a:solidFill>
              </a:rPr>
              <a:t> :</a:t>
            </a:r>
            <a:endParaRPr lang="ar-SA" b="1" dirty="0" smtClean="0">
              <a:solidFill>
                <a:srgbClr val="FF0000"/>
              </a:solidFill>
            </a:endParaRPr>
          </a:p>
          <a:p>
            <a:pPr marL="514350" indent="-514350" algn="just"/>
            <a:endParaRPr lang="ar-EG" sz="1000" b="1" dirty="0" smtClean="0">
              <a:solidFill>
                <a:srgbClr val="FF0000"/>
              </a:solidFill>
            </a:endParaRPr>
          </a:p>
          <a:p>
            <a:pPr marL="514350" indent="-514350" algn="just"/>
            <a:r>
              <a:rPr lang="ar-EG" dirty="0" smtClean="0"/>
              <a:t>  -لايوجد قلب فى السهيم , ولكن بدلا منه يوجد وعاء طولى متوسط يمتد أسفل</a:t>
            </a:r>
          </a:p>
          <a:p>
            <a:pPr marL="514350" indent="-514350" algn="just"/>
            <a:r>
              <a:rPr lang="ar-EG" dirty="0" smtClean="0"/>
              <a:t>  البلعوم ويعرف بالابهر البطنى , ويعطى الابهر البطنى على كل جانب عددا من</a:t>
            </a:r>
          </a:p>
          <a:p>
            <a:pPr marL="514350" indent="-514350" algn="just"/>
            <a:r>
              <a:rPr lang="ar-EG" dirty="0" smtClean="0"/>
              <a:t> الأوعية الجانبية التى تمتد الى الناحية الظهرية عبر العوارض الخيشومية الأولية ,</a:t>
            </a:r>
          </a:p>
          <a:p>
            <a:pPr marL="514350" indent="-514350" algn="just"/>
            <a:r>
              <a:rPr lang="ar-EG" dirty="0" smtClean="0"/>
              <a:t> وتعرف بالأوعية الخيشومية الواردة .</a:t>
            </a:r>
            <a:endParaRPr lang="ar-SA" dirty="0" smtClean="0"/>
          </a:p>
          <a:p>
            <a:pPr marL="514350" indent="-514350" algn="just"/>
            <a:endParaRPr lang="ar-EG" dirty="0" smtClean="0">
              <a:solidFill>
                <a:schemeClr val="tx1"/>
              </a:solidFill>
            </a:endParaRPr>
          </a:p>
          <a:p>
            <a:pPr lvl="0" algn="just">
              <a:buClr>
                <a:srgbClr val="EB641B"/>
              </a:buClr>
              <a:buFontTx/>
              <a:buChar char="-"/>
            </a:pPr>
            <a:r>
              <a:rPr lang="ar-EG" dirty="0" smtClean="0">
                <a:solidFill>
                  <a:schemeClr val="tx1"/>
                </a:solidFill>
              </a:rPr>
              <a:t>وتتصل الأوعية الخيشومية الواردة بأوعية أخرى مماثلة لها تمتد داخل العوارض</a:t>
            </a:r>
          </a:p>
          <a:p>
            <a:pPr lvl="0" algn="just">
              <a:buClr>
                <a:srgbClr val="EB641B"/>
              </a:buClr>
            </a:pPr>
            <a:r>
              <a:rPr lang="ar-EG" dirty="0" smtClean="0">
                <a:solidFill>
                  <a:schemeClr val="tx1"/>
                </a:solidFill>
              </a:rPr>
              <a:t> الخيشومية الثانوية , يؤدى انقباض الأبهر البطنى الى دفع الدم داخل الأوعية</a:t>
            </a:r>
          </a:p>
          <a:p>
            <a:pPr lvl="0" algn="just">
              <a:buClr>
                <a:srgbClr val="EB641B"/>
              </a:buClr>
            </a:pPr>
            <a:r>
              <a:rPr lang="ar-EG" dirty="0" smtClean="0">
                <a:solidFill>
                  <a:schemeClr val="tx1"/>
                </a:solidFill>
              </a:rPr>
              <a:t> الخيشومية الموجودة فى كل من العوارض الخيشومية الأولية والثانوية , حيث يتم</a:t>
            </a:r>
          </a:p>
          <a:p>
            <a:pPr lvl="0" algn="just">
              <a:buClr>
                <a:srgbClr val="EB641B"/>
              </a:buClr>
            </a:pPr>
            <a:r>
              <a:rPr lang="ar-EG" dirty="0" smtClean="0">
                <a:solidFill>
                  <a:schemeClr val="tx1"/>
                </a:solidFill>
              </a:rPr>
              <a:t> تنقيته نتيجة لتعرضه لتيار الماء الذى يمر خلال الفتحات الخيشومية .</a:t>
            </a:r>
            <a:endParaRPr lang="ar-SA" dirty="0" smtClean="0">
              <a:solidFill>
                <a:schemeClr val="tx1"/>
              </a:solidFill>
            </a:endParaRPr>
          </a:p>
          <a:p>
            <a:pPr lvl="0" algn="just">
              <a:buClr>
                <a:srgbClr val="EB641B"/>
              </a:buClr>
            </a:pPr>
            <a:endParaRPr lang="ar-EG" dirty="0" smtClean="0">
              <a:solidFill>
                <a:schemeClr val="tx1"/>
              </a:solidFill>
            </a:endParaRPr>
          </a:p>
          <a:p>
            <a:pPr lvl="0" algn="just">
              <a:buClr>
                <a:srgbClr val="EB641B"/>
              </a:buClr>
            </a:pPr>
            <a:r>
              <a:rPr lang="ar-EG" dirty="0" smtClean="0">
                <a:solidFill>
                  <a:schemeClr val="tx1"/>
                </a:solidFill>
              </a:rPr>
              <a:t>- ثم يمر الدم بعد ذلك فى أوعية دموية ظهرية تعرف بالأوعية الخيشومية الصادرة , تتجمع هذه الأوعية فى وعائين طوليين يمتدان على السطح الظهرى للبلعوم وعلى جانبى الميزاب فوق الخيشومى , ويعرف كل منهما بالابهر الظهرى الجانبى .</a:t>
            </a:r>
          </a:p>
          <a:p>
            <a:pPr marL="514350" indent="-514350" algn="just"/>
            <a:endParaRPr lang="ar-EG" dirty="0" smtClean="0"/>
          </a:p>
          <a:p>
            <a:pPr marL="514350" indent="-514350" algn="just"/>
            <a:endParaRPr lang="ar-SA"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الجهاز الدورى</a:t>
            </a:r>
            <a:endParaRPr lang="en-US" dirty="0"/>
          </a:p>
        </p:txBody>
      </p:sp>
      <p:pic>
        <p:nvPicPr>
          <p:cNvPr id="4" name="Content Placeholder 3" descr="001.jpg"/>
          <p:cNvPicPr>
            <a:picLocks noGrp="1" noChangeAspect="1"/>
          </p:cNvPicPr>
          <p:nvPr>
            <p:ph idx="1"/>
          </p:nvPr>
        </p:nvPicPr>
        <p:blipFill>
          <a:blip r:embed="rId2" cstate="print"/>
          <a:stretch>
            <a:fillRect/>
          </a:stretch>
        </p:blipFill>
        <p:spPr>
          <a:xfrm>
            <a:off x="2295271" y="2721102"/>
            <a:ext cx="5779008" cy="225399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 y="304800"/>
            <a:ext cx="8458200" cy="6172200"/>
          </a:xfrm>
        </p:spPr>
        <p:txBody>
          <a:bodyPr>
            <a:normAutofit fontScale="85000" lnSpcReduction="20000"/>
          </a:bodyPr>
          <a:lstStyle/>
          <a:p>
            <a:pPr algn="just">
              <a:buFontTx/>
              <a:buChar char="-"/>
            </a:pPr>
            <a:r>
              <a:rPr lang="ar-EG" dirty="0" smtClean="0"/>
              <a:t>يتحد الابهران الجانبان خلف منطقة البلعوم ويكونان وعاء متوسط يعرف بالابهر الظهرى المتوسط .</a:t>
            </a:r>
            <a:endParaRPr lang="ar-SA" dirty="0" smtClean="0"/>
          </a:p>
          <a:p>
            <a:pPr algn="just">
              <a:buFontTx/>
              <a:buChar char="-"/>
            </a:pPr>
            <a:r>
              <a:rPr lang="ar-SA" dirty="0" smtClean="0"/>
              <a:t>يجمع الدم من الأعور الكبدى بواسطة الوريد الكبدى الذى يتصل بالابهر البطنى.</a:t>
            </a:r>
          </a:p>
          <a:p>
            <a:pPr algn="just">
              <a:buFontTx/>
              <a:buChar char="-"/>
            </a:pPr>
            <a:r>
              <a:rPr lang="ar-SA" dirty="0" smtClean="0"/>
              <a:t>الدم فى السهيم عديم اللون ويحتوى على بعض الخلايا الأميبية وقليل من الكرات الدموية الحمراء.</a:t>
            </a:r>
            <a:endParaRPr lang="ar-EG" dirty="0" smtClean="0"/>
          </a:p>
          <a:p>
            <a:pPr algn="just">
              <a:buFontTx/>
              <a:buChar char="-"/>
            </a:pPr>
            <a:r>
              <a:rPr lang="ar-EG" dirty="0" smtClean="0"/>
              <a:t> لا يوجد فى السهيم أى أثر للدورة الكلوية أو الكبدية , وهذا مرجعه غياب الكليتين والكبد الحقيقى , كما أن غياب القلب مرتبط بغياب الكليتين .</a:t>
            </a:r>
          </a:p>
          <a:p>
            <a:pPr algn="just">
              <a:buFontTx/>
              <a:buChar char="-"/>
            </a:pPr>
            <a:r>
              <a:rPr lang="ar-EG" dirty="0" smtClean="0"/>
              <a:t>فالكليتين فى الحيوانات الفقارية تعتمد فى القيام بوظائفهما على وجود ضغط دموى عالى فى الشرايين , ولما كان الضغط الدموى فى السهيم منخفض جدا , غير أنه كاف لاستمرار الدورة الدموية فى الجسم .</a:t>
            </a:r>
          </a:p>
          <a:p>
            <a:pPr algn="just">
              <a:buFontTx/>
              <a:buChar char="-"/>
            </a:pPr>
            <a:r>
              <a:rPr lang="ar-EG" dirty="0" smtClean="0"/>
              <a:t>فلذلك غابت الكليتين وقام بالاخراج مجموعة من النفريدات ذات النظام المغلق .</a:t>
            </a:r>
          </a:p>
          <a:p>
            <a:pPr algn="just"/>
            <a:endParaRPr lang="en-US" b="1" dirty="0" smtClean="0">
              <a:solidFill>
                <a:srgbClr val="FFC000"/>
              </a:solidFill>
            </a:endParaRPr>
          </a:p>
          <a:p>
            <a:pPr algn="just"/>
            <a:r>
              <a:rPr lang="ar-EG" sz="3000" b="1" dirty="0" smtClean="0">
                <a:solidFill>
                  <a:srgbClr val="FF0000"/>
                </a:solidFill>
              </a:rPr>
              <a:t>الجهاز الاخراجى </a:t>
            </a:r>
            <a:r>
              <a:rPr lang="en-US" sz="3000" b="1" dirty="0" smtClean="0">
                <a:solidFill>
                  <a:srgbClr val="FF0000"/>
                </a:solidFill>
              </a:rPr>
              <a:t>The excretory system</a:t>
            </a:r>
            <a:r>
              <a:rPr lang="ar-EG" sz="3000" b="1" dirty="0" smtClean="0">
                <a:solidFill>
                  <a:srgbClr val="FF0000"/>
                </a:solidFill>
              </a:rPr>
              <a:t> :</a:t>
            </a:r>
            <a:endParaRPr lang="en-US" sz="3000" b="1" dirty="0" smtClean="0">
              <a:solidFill>
                <a:srgbClr val="FF0000"/>
              </a:solidFill>
            </a:endParaRPr>
          </a:p>
          <a:p>
            <a:pPr algn="just"/>
            <a:endParaRPr lang="ar-EG" sz="3000" b="1" dirty="0" smtClean="0">
              <a:solidFill>
                <a:srgbClr val="FF0000"/>
              </a:solidFill>
            </a:endParaRPr>
          </a:p>
          <a:p>
            <a:pPr algn="just">
              <a:buFont typeface="Courier New" pitchFamily="49" charset="0"/>
              <a:buChar char="o"/>
            </a:pPr>
            <a:r>
              <a:rPr lang="ar-EG" dirty="0" smtClean="0"/>
              <a:t>يتكون من أنابيب دقيقة , تعرف بالنفريدات , وهى تقع مقابل الفتحات الخيشومية الأولية وتماثلها فى العدد , توجد النفريدات فى الجدار الظهرى لتجويف البهو .</a:t>
            </a:r>
            <a:endParaRPr lang="en-US" dirty="0" smtClean="0"/>
          </a:p>
          <a:p>
            <a:pPr algn="just">
              <a:buFont typeface="Courier New" pitchFamily="49" charset="0"/>
              <a:buChar char="o"/>
            </a:pPr>
            <a:endParaRPr lang="ar-EG" dirty="0" smtClean="0"/>
          </a:p>
          <a:p>
            <a:pPr algn="just">
              <a:buFont typeface="Courier New" pitchFamily="49" charset="0"/>
              <a:buChar char="o"/>
            </a:pPr>
            <a:r>
              <a:rPr lang="ar-EG" dirty="0" smtClean="0">
                <a:solidFill>
                  <a:srgbClr val="FFFF00"/>
                </a:solidFill>
              </a:rPr>
              <a:t>ا</a:t>
            </a:r>
            <a:r>
              <a:rPr lang="ar-EG" dirty="0" smtClean="0">
                <a:solidFill>
                  <a:srgbClr val="00B050"/>
                </a:solidFill>
              </a:rPr>
              <a:t>لنفريدة </a:t>
            </a:r>
            <a:r>
              <a:rPr lang="en-US" dirty="0" err="1" smtClean="0">
                <a:solidFill>
                  <a:srgbClr val="00B050"/>
                </a:solidFill>
              </a:rPr>
              <a:t>nephridium</a:t>
            </a:r>
            <a:r>
              <a:rPr lang="ar-EG" dirty="0" smtClean="0">
                <a:solidFill>
                  <a:srgbClr val="00B050"/>
                </a:solidFill>
              </a:rPr>
              <a:t> </a:t>
            </a:r>
            <a:r>
              <a:rPr lang="ar-EG" dirty="0" smtClean="0"/>
              <a:t>عبارة عن أنبوبة ملتوية توجد فيها عدة انتفاخات أعورية تسمى أجسام النفريدات , تبرز فى السيلوم ويحيط بكل منها مجموعة من الخلايا الصولجانية الشكل .</a:t>
            </a:r>
          </a:p>
          <a:p>
            <a:pPr algn="just"/>
            <a:endParaRPr lang="ar-SA" b="1" dirty="0">
              <a:solidFill>
                <a:srgbClr val="FFC000"/>
              </a:solidFil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09600" y="228600"/>
            <a:ext cx="8153400" cy="6172200"/>
          </a:xfrm>
        </p:spPr>
        <p:txBody>
          <a:bodyPr>
            <a:normAutofit fontScale="92500"/>
          </a:bodyPr>
          <a:lstStyle/>
          <a:p>
            <a:pPr algn="just">
              <a:buClr>
                <a:srgbClr val="FF0000"/>
              </a:buClr>
              <a:buFont typeface="Courier New" pitchFamily="49" charset="0"/>
              <a:buChar char="o"/>
            </a:pPr>
            <a:r>
              <a:rPr lang="ar-EG" dirty="0" smtClean="0"/>
              <a:t>تتصل هذه الأخيرة بتجويف النفريدة بواسطة أنابيب دقيقة جدا ويبرز فى تجويف النفريدة المواد الاخراجية التى تجمعها الخلايا الصولجانية تتجمع فى تجويف النفريدة , ثم تخرج من ثقب النفريدة الذى يقع مقابل العارضة الخيشومية الثانوية .</a:t>
            </a:r>
            <a:endParaRPr lang="en-US" dirty="0" smtClean="0"/>
          </a:p>
          <a:p>
            <a:pPr algn="just">
              <a:buClr>
                <a:srgbClr val="FF0000"/>
              </a:buClr>
              <a:buFont typeface="Wingdings" pitchFamily="2" charset="2"/>
              <a:buChar char="Ø"/>
            </a:pPr>
            <a:endParaRPr lang="ar-EG" dirty="0" smtClean="0"/>
          </a:p>
          <a:p>
            <a:pPr algn="just">
              <a:buFont typeface="Courier New" pitchFamily="49" charset="0"/>
              <a:buChar char="o"/>
            </a:pPr>
            <a:r>
              <a:rPr lang="ar-EG" dirty="0" smtClean="0"/>
              <a:t>تمر المواد الاخراجية مع تيار الماء من تجويف البهو عن طريق </a:t>
            </a:r>
            <a:r>
              <a:rPr lang="ar-EG" dirty="0" smtClean="0">
                <a:solidFill>
                  <a:srgbClr val="002060"/>
                </a:solidFill>
              </a:rPr>
              <a:t>ثقب البهو </a:t>
            </a:r>
            <a:r>
              <a:rPr lang="en-GB" dirty="0" err="1" smtClean="0">
                <a:solidFill>
                  <a:srgbClr val="002060"/>
                </a:solidFill>
              </a:rPr>
              <a:t>atriopore</a:t>
            </a:r>
            <a:r>
              <a:rPr lang="en-GB" dirty="0" smtClean="0"/>
              <a:t> </a:t>
            </a:r>
            <a:r>
              <a:rPr lang="ar-EG" dirty="0" smtClean="0"/>
              <a:t> حيث لا يوجد للسهيم أى قنوات اخراجية , بالاضافة الى هذا فان هذه النفريدة يتصل بها أوعية دموية صغيرة .</a:t>
            </a:r>
            <a:endParaRPr lang="en-US" dirty="0" smtClean="0"/>
          </a:p>
          <a:p>
            <a:pPr algn="just">
              <a:buFontTx/>
              <a:buChar char="-"/>
            </a:pPr>
            <a:endParaRPr lang="ar-EG" dirty="0" smtClean="0"/>
          </a:p>
          <a:p>
            <a:pPr algn="just"/>
            <a:r>
              <a:rPr lang="ar-EG" sz="3000" b="1" dirty="0" smtClean="0">
                <a:solidFill>
                  <a:srgbClr val="FF0000"/>
                </a:solidFill>
              </a:rPr>
              <a:t>الجهاز العصبى </a:t>
            </a:r>
            <a:r>
              <a:rPr lang="en-US" sz="3000" b="1" dirty="0" smtClean="0">
                <a:solidFill>
                  <a:srgbClr val="FF0000"/>
                </a:solidFill>
              </a:rPr>
              <a:t>The nervous system</a:t>
            </a:r>
            <a:r>
              <a:rPr lang="ar-EG" sz="3000" b="1" dirty="0" smtClean="0">
                <a:solidFill>
                  <a:srgbClr val="FF0000"/>
                </a:solidFill>
              </a:rPr>
              <a:t> :</a:t>
            </a:r>
          </a:p>
          <a:p>
            <a:pPr algn="just">
              <a:buClr>
                <a:srgbClr val="FF0000"/>
              </a:buClr>
              <a:buFont typeface="Wingdings" pitchFamily="2" charset="2"/>
              <a:buChar char="Ø"/>
            </a:pPr>
            <a:r>
              <a:rPr lang="ar-EG" dirty="0" smtClean="0"/>
              <a:t>عبارة عن أنبوبة مجوفة تقع مباشرة فوق الحبل الظهرى الذى يتجاوز فى امتداده الطرف الامامى لهذه الأنبوبة .</a:t>
            </a:r>
          </a:p>
          <a:p>
            <a:pPr algn="just">
              <a:buClr>
                <a:srgbClr val="FF0000"/>
              </a:buClr>
              <a:buFont typeface="Wingdings" pitchFamily="2" charset="2"/>
              <a:buChar char="Ø"/>
            </a:pPr>
            <a:r>
              <a:rPr lang="ar-EG" dirty="0" smtClean="0"/>
              <a:t>تنتفخ هذه الأنبوبة أماما لتكون حوصلة المخ يقع خلف حوصلة المخ تجويف يسمى الاتساع الظهرى .</a:t>
            </a:r>
          </a:p>
          <a:p>
            <a:pPr algn="just">
              <a:buClr>
                <a:srgbClr val="FF0000"/>
              </a:buClr>
              <a:buFont typeface="Wingdings" pitchFamily="2" charset="2"/>
              <a:buChar char="Ø"/>
            </a:pPr>
            <a:r>
              <a:rPr lang="ar-EG" dirty="0" smtClean="0"/>
              <a:t>يوجد بداخل الحوصلة المخية تجويف متسع يتصل من الخلف بتجويف الحبل الشوكى والمسمى بالقناة المركزية .</a:t>
            </a:r>
            <a:r>
              <a:rPr lang="ar-EG" b="1" dirty="0" smtClean="0">
                <a:solidFill>
                  <a:schemeClr val="accent3"/>
                </a:solidFill>
              </a:rPr>
              <a:t> </a:t>
            </a:r>
            <a:endParaRPr lang="ar-SA" b="1" dirty="0">
              <a:solidFill>
                <a:schemeClr val="accent3"/>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cture 037.jpg"/>
          <p:cNvPicPr>
            <a:picLocks noGrp="1" noChangeAspect="1"/>
          </p:cNvPicPr>
          <p:nvPr>
            <p:ph idx="1"/>
          </p:nvPr>
        </p:nvPicPr>
        <p:blipFill>
          <a:blip r:embed="rId3" cstate="print"/>
          <a:stretch>
            <a:fillRect/>
          </a:stretch>
        </p:blipFill>
        <p:spPr>
          <a:xfrm>
            <a:off x="1371600" y="533400"/>
            <a:ext cx="7086600" cy="5562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304800"/>
            <a:ext cx="8229600" cy="5715000"/>
          </a:xfrm>
        </p:spPr>
        <p:txBody>
          <a:bodyPr>
            <a:normAutofit fontScale="92500" lnSpcReduction="20000"/>
          </a:bodyPr>
          <a:lstStyle/>
          <a:p>
            <a:pPr algn="just">
              <a:buClr>
                <a:srgbClr val="FF0000"/>
              </a:buClr>
              <a:buFont typeface="Wingdings" pitchFamily="2" charset="2"/>
              <a:buChar char="Ø"/>
            </a:pPr>
            <a:r>
              <a:rPr lang="ar-EG" dirty="0" smtClean="0"/>
              <a:t>يخرج من المخ زوجان من الأعصاب المخية الحساسة تذهب الى المنطقة قبل الفمية للجسم :</a:t>
            </a:r>
          </a:p>
          <a:p>
            <a:pPr algn="just"/>
            <a:r>
              <a:rPr lang="ar-EG" dirty="0" smtClean="0"/>
              <a:t> </a:t>
            </a:r>
            <a:r>
              <a:rPr lang="ar-EG" dirty="0" smtClean="0">
                <a:solidFill>
                  <a:srgbClr val="FF0000"/>
                </a:solidFill>
              </a:rPr>
              <a:t>الزوج الأول </a:t>
            </a:r>
            <a:r>
              <a:rPr lang="ar-EG" dirty="0" smtClean="0"/>
              <a:t>من الأعصاب يسمى الأعصاب النهائية </a:t>
            </a:r>
            <a:r>
              <a:rPr lang="en-US" dirty="0" smtClean="0">
                <a:solidFill>
                  <a:srgbClr val="002060"/>
                </a:solidFill>
              </a:rPr>
              <a:t>terminal nerves</a:t>
            </a:r>
            <a:r>
              <a:rPr lang="ar-EG" dirty="0" smtClean="0">
                <a:solidFill>
                  <a:srgbClr val="002060"/>
                </a:solidFill>
              </a:rPr>
              <a:t> </a:t>
            </a:r>
            <a:r>
              <a:rPr lang="ar-EG" dirty="0" smtClean="0"/>
              <a:t>ويخرج من النهاية الأمامية للمخ .</a:t>
            </a:r>
          </a:p>
          <a:p>
            <a:pPr algn="just">
              <a:buClr>
                <a:srgbClr val="FF0000"/>
              </a:buClr>
              <a:buFont typeface="Wingdings" pitchFamily="2" charset="2"/>
              <a:buChar char="Ø"/>
            </a:pPr>
            <a:r>
              <a:rPr lang="ar-EG" dirty="0" smtClean="0"/>
              <a:t> </a:t>
            </a:r>
            <a:r>
              <a:rPr lang="ar-EG" dirty="0" smtClean="0">
                <a:solidFill>
                  <a:srgbClr val="FF0000"/>
                </a:solidFill>
              </a:rPr>
              <a:t>الزوج الثانى </a:t>
            </a:r>
            <a:r>
              <a:rPr lang="ar-EG" dirty="0" smtClean="0"/>
              <a:t>من الأعصاب يسمى الزوج الثانى المخى </a:t>
            </a:r>
            <a:r>
              <a:rPr lang="en-GB" dirty="0" smtClean="0">
                <a:solidFill>
                  <a:srgbClr val="002060"/>
                </a:solidFill>
              </a:rPr>
              <a:t>second cranial nerve</a:t>
            </a:r>
            <a:r>
              <a:rPr lang="en-GB" dirty="0" smtClean="0">
                <a:solidFill>
                  <a:srgbClr val="FFFF00"/>
                </a:solidFill>
              </a:rPr>
              <a:t> </a:t>
            </a:r>
            <a:r>
              <a:rPr lang="ar-EG" dirty="0" smtClean="0"/>
              <a:t> ويخرج من السطح الظهرى للمخ .</a:t>
            </a:r>
            <a:endParaRPr lang="en-US" dirty="0" smtClean="0"/>
          </a:p>
          <a:p>
            <a:pPr algn="just">
              <a:buClr>
                <a:srgbClr val="FF0000"/>
              </a:buClr>
            </a:pPr>
            <a:endParaRPr lang="ar-EG" dirty="0" smtClean="0"/>
          </a:p>
          <a:p>
            <a:pPr algn="just">
              <a:buClr>
                <a:srgbClr val="FF0000"/>
              </a:buClr>
              <a:buFont typeface="Wingdings" pitchFamily="2" charset="2"/>
              <a:buChar char="Ø"/>
            </a:pPr>
            <a:r>
              <a:rPr lang="ar-EG" dirty="0" smtClean="0"/>
              <a:t>يخرج من الحبل الشوكى عدد كبير من ا</a:t>
            </a:r>
            <a:r>
              <a:rPr lang="ar-SA" dirty="0" smtClean="0"/>
              <a:t>لا</a:t>
            </a:r>
            <a:r>
              <a:rPr lang="ar-EG" dirty="0" smtClean="0"/>
              <a:t>عصاب الشوكية المزدوجة , وهى متبادلة وتماثل القطع العضلية فى العدد وهى تخرج على جانبى الحبل الشوكى من جزئيه الظهرى </a:t>
            </a:r>
            <a:r>
              <a:rPr lang="ar-EG" dirty="0" err="1" smtClean="0"/>
              <a:t>والبطنى</a:t>
            </a:r>
            <a:r>
              <a:rPr lang="ar-EG" dirty="0" smtClean="0"/>
              <a:t>.</a:t>
            </a:r>
            <a:endParaRPr lang="en-US" dirty="0" smtClean="0"/>
          </a:p>
          <a:p>
            <a:pPr algn="just">
              <a:buClr>
                <a:srgbClr val="FF0000"/>
              </a:buClr>
            </a:pPr>
            <a:endParaRPr lang="ar-EG" dirty="0" smtClean="0"/>
          </a:p>
          <a:p>
            <a:pPr algn="just">
              <a:buClr>
                <a:srgbClr val="FF0000"/>
              </a:buClr>
              <a:buFont typeface="Wingdings" pitchFamily="2" charset="2"/>
              <a:buChar char="Ø"/>
            </a:pPr>
            <a:r>
              <a:rPr lang="ar-EG" dirty="0" smtClean="0"/>
              <a:t>يخرج العصب الظهرى بواسطة جزر واحد , ويغذى الجلد والعضلات العرضية الممتدة فى جدار الأمعاء وجدار البهو , لهذا يعتبر العصب الظهرى حساس ومحرك فى وقت واحد .</a:t>
            </a:r>
            <a:endParaRPr lang="en-US" dirty="0" smtClean="0"/>
          </a:p>
          <a:p>
            <a:pPr algn="just">
              <a:buClr>
                <a:srgbClr val="FF0000"/>
              </a:buClr>
            </a:pPr>
            <a:endParaRPr lang="ar-EG" dirty="0" smtClean="0"/>
          </a:p>
          <a:p>
            <a:pPr algn="just">
              <a:buClr>
                <a:srgbClr val="FF0000"/>
              </a:buClr>
              <a:buFont typeface="Wingdings" pitchFamily="2" charset="2"/>
              <a:buChar char="Ø"/>
            </a:pPr>
            <a:r>
              <a:rPr lang="ar-EG" dirty="0" smtClean="0"/>
              <a:t>بينما يخرج العصب البطنى بواسطة عدة جذور ويذهب الى القطع العضلية ولهذا فهو محرك فقط فى وظيفته.</a:t>
            </a:r>
            <a:endParaRPr lang="ar-SA"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3400" y="609600"/>
            <a:ext cx="8229600" cy="5791200"/>
          </a:xfrm>
        </p:spPr>
        <p:txBody>
          <a:bodyPr/>
          <a:lstStyle/>
          <a:p>
            <a:pPr algn="just">
              <a:buClr>
                <a:srgbClr val="FF0000"/>
              </a:buClr>
              <a:buFont typeface="Wingdings" pitchFamily="2" charset="2"/>
              <a:buChar char="Ø"/>
            </a:pPr>
            <a:r>
              <a:rPr lang="ar-EG" dirty="0" smtClean="0"/>
              <a:t>يوجد عند الطرف الأمامى للمخ حفرة قمعية الشكل تعرف بالحفرة الشمية , سطح الحفرة الشمية الداخلى مهدب وهى تفتح للخارج على الجانب الأيسر للبوز وتمثل عضو الشم .</a:t>
            </a:r>
            <a:endParaRPr lang="en-US" dirty="0" smtClean="0"/>
          </a:p>
          <a:p>
            <a:pPr algn="just">
              <a:buClr>
                <a:srgbClr val="FF0000"/>
              </a:buClr>
            </a:pPr>
            <a:endParaRPr lang="ar-EG" dirty="0" smtClean="0"/>
          </a:p>
          <a:p>
            <a:pPr algn="just">
              <a:buClr>
                <a:srgbClr val="FF0000"/>
              </a:buClr>
              <a:buFont typeface="Wingdings" pitchFamily="2" charset="2"/>
              <a:buChar char="Ø"/>
            </a:pPr>
            <a:r>
              <a:rPr lang="ar-EG" dirty="0" smtClean="0"/>
              <a:t>يحتوى الجدار الأمامى للمخ على بقعة عينية أمامية كما توجد بقع أخرى مشابهة ولكنها أصغر حجما على طول السطح البطنى للحبل الشوكى تعرف بالبقع العينية الخلفية .</a:t>
            </a:r>
            <a:endParaRPr lang="en-US" dirty="0" smtClean="0"/>
          </a:p>
          <a:p>
            <a:pPr algn="just">
              <a:buClr>
                <a:srgbClr val="FF0000"/>
              </a:buClr>
            </a:pPr>
            <a:endParaRPr lang="ar-EG" dirty="0" smtClean="0"/>
          </a:p>
          <a:p>
            <a:pPr algn="just">
              <a:buClr>
                <a:srgbClr val="FF0000"/>
              </a:buClr>
              <a:buFont typeface="Wingdings" pitchFamily="2" charset="2"/>
              <a:buChar char="Ø"/>
            </a:pPr>
            <a:r>
              <a:rPr lang="ar-EG" dirty="0" smtClean="0"/>
              <a:t>لايستطيع السهيم تكوين صورة للمرئيات بواسطة هذه البقع وأغلب الظن أنها حساسة للضوء.</a:t>
            </a:r>
            <a:endParaRPr lang="en-US" dirty="0" smtClean="0"/>
          </a:p>
          <a:p>
            <a:pPr algn="just">
              <a:buClr>
                <a:srgbClr val="FF0000"/>
              </a:buClr>
            </a:pPr>
            <a:endParaRPr lang="ar-EG" dirty="0" smtClean="0"/>
          </a:p>
          <a:p>
            <a:pPr algn="just">
              <a:buClr>
                <a:srgbClr val="FF0000"/>
              </a:buClr>
              <a:buFont typeface="Wingdings" pitchFamily="2" charset="2"/>
              <a:buChar char="Ø"/>
            </a:pPr>
            <a:r>
              <a:rPr lang="ar-EG" dirty="0" smtClean="0"/>
              <a:t>أما عضو الذوق فهو نقرة هاتشيك التى سبق ذكرها , عضو السمع ليس له وجود .</a:t>
            </a:r>
          </a:p>
          <a:p>
            <a:endParaRPr lang="ar-SA"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533400"/>
            <a:ext cx="8382000" cy="5867400"/>
          </a:xfrm>
        </p:spPr>
        <p:txBody>
          <a:bodyPr>
            <a:normAutofit lnSpcReduction="10000"/>
          </a:bodyPr>
          <a:lstStyle/>
          <a:p>
            <a:pPr algn="r"/>
            <a:r>
              <a:rPr lang="ar-EG" sz="2800" b="1" dirty="0" smtClean="0">
                <a:solidFill>
                  <a:srgbClr val="FF0000"/>
                </a:solidFill>
              </a:rPr>
              <a:t>أعضاء التناسل </a:t>
            </a:r>
            <a:r>
              <a:rPr lang="en-US" sz="2800" b="1" dirty="0" smtClean="0">
                <a:solidFill>
                  <a:srgbClr val="FF0000"/>
                </a:solidFill>
              </a:rPr>
              <a:t>Genital organs</a:t>
            </a:r>
            <a:r>
              <a:rPr lang="ar-EG" sz="2800" b="1" dirty="0" smtClean="0">
                <a:solidFill>
                  <a:srgbClr val="FF0000"/>
                </a:solidFill>
              </a:rPr>
              <a:t> :</a:t>
            </a:r>
            <a:endParaRPr lang="en-US" sz="2800" b="1" dirty="0" smtClean="0">
              <a:solidFill>
                <a:srgbClr val="FF0000"/>
              </a:solidFill>
            </a:endParaRPr>
          </a:p>
          <a:p>
            <a:pPr algn="r"/>
            <a:endParaRPr lang="ar-EG" b="1" dirty="0" smtClean="0">
              <a:solidFill>
                <a:srgbClr val="FF0000"/>
              </a:solidFill>
            </a:endParaRPr>
          </a:p>
          <a:p>
            <a:pPr algn="r">
              <a:buClr>
                <a:srgbClr val="FF0000"/>
              </a:buClr>
              <a:buFont typeface="Wingdings" pitchFamily="2" charset="2"/>
              <a:buChar char="Ø"/>
            </a:pPr>
            <a:r>
              <a:rPr lang="ar-EG" dirty="0" smtClean="0"/>
              <a:t>الأجناس منفصلة ولا يمكن تمييز الذكور عن الاناث من حيث الشكل الخارجى , ولكن يمكن معرفة ذلك بواسطة دراسة التركيب النسيجى للاعضاء التناسلية والتى تعرف بالمناسل </a:t>
            </a:r>
            <a:r>
              <a:rPr lang="en-GB" dirty="0" smtClean="0">
                <a:solidFill>
                  <a:srgbClr val="0070C0"/>
                </a:solidFill>
              </a:rPr>
              <a:t>gonads</a:t>
            </a:r>
            <a:r>
              <a:rPr lang="ar-EG" dirty="0" smtClean="0">
                <a:solidFill>
                  <a:srgbClr val="0070C0"/>
                </a:solidFill>
              </a:rPr>
              <a:t> .</a:t>
            </a:r>
            <a:endParaRPr lang="en-US" dirty="0" smtClean="0">
              <a:solidFill>
                <a:srgbClr val="0070C0"/>
              </a:solidFill>
            </a:endParaRPr>
          </a:p>
          <a:p>
            <a:pPr algn="r">
              <a:buClr>
                <a:srgbClr val="FF0000"/>
              </a:buClr>
            </a:pPr>
            <a:endParaRPr lang="ar-EG" dirty="0" smtClean="0">
              <a:solidFill>
                <a:srgbClr val="FFFF00"/>
              </a:solidFill>
            </a:endParaRPr>
          </a:p>
          <a:p>
            <a:pPr algn="r">
              <a:buClr>
                <a:srgbClr val="FF0000"/>
              </a:buClr>
              <a:buFont typeface="Wingdings" pitchFamily="2" charset="2"/>
              <a:buChar char="Ø"/>
            </a:pPr>
            <a:r>
              <a:rPr lang="ar-EG" dirty="0" smtClean="0"/>
              <a:t>يبلغ عدد المناسل حوالى </a:t>
            </a:r>
            <a:r>
              <a:rPr lang="ar-EG" dirty="0" smtClean="0">
                <a:solidFill>
                  <a:srgbClr val="0070C0"/>
                </a:solidFill>
              </a:rPr>
              <a:t>25 زوجا </a:t>
            </a:r>
            <a:r>
              <a:rPr lang="ar-EG" dirty="0" smtClean="0"/>
              <a:t>, تبرز فى تجويف البهو على جانبى البلعوم والجزء الأمامى من الأمعاء.</a:t>
            </a:r>
            <a:endParaRPr lang="en-US" dirty="0" smtClean="0"/>
          </a:p>
          <a:p>
            <a:pPr algn="r">
              <a:buClr>
                <a:srgbClr val="FF0000"/>
              </a:buClr>
            </a:pPr>
            <a:endParaRPr lang="ar-EG" dirty="0" smtClean="0"/>
          </a:p>
          <a:p>
            <a:pPr algn="r">
              <a:buClr>
                <a:srgbClr val="FF0000"/>
              </a:buClr>
              <a:buFont typeface="Wingdings" pitchFamily="2" charset="2"/>
              <a:buChar char="Ø"/>
            </a:pPr>
            <a:r>
              <a:rPr lang="ar-EG" dirty="0" smtClean="0"/>
              <a:t>لايوجد فى السهيم قنوات تناسلية , وعندما تصبح المناسل فى حالة ناضجة تنفجر الطبقة الطلائية السيلومية التى تحيط بكل منها وتخرج منها محتوياتها من البويضات أو الحيوانات المنوية الى تجويف البهو حيث يحملها تيار الماء الى خارج الجسم , يحدث الاخصاب فى ماء البحرعند اندماج البويضات مع الحيوانات المنوية .</a:t>
            </a:r>
          </a:p>
          <a:p>
            <a:pPr algn="r">
              <a:buFontTx/>
              <a:buChar char="-"/>
            </a:pPr>
            <a:endParaRPr lang="ar-SA"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انقلاب">
  <a:themeElements>
    <a:clrScheme name="انقلاب">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انقلاب">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انقلاب">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2590</TotalTime>
  <Words>3252</Words>
  <Application>Microsoft Office PowerPoint</Application>
  <PresentationFormat>عرض على الشاشة (3:4)‏</PresentationFormat>
  <Paragraphs>345</Paragraphs>
  <Slides>40</Slides>
  <Notes>33</Notes>
  <HiddenSlides>0</HiddenSlides>
  <MMClips>0</MMClips>
  <ScaleCrop>false</ScaleCrop>
  <HeadingPairs>
    <vt:vector size="4" baseType="variant">
      <vt:variant>
        <vt:lpstr>نسق</vt:lpstr>
      </vt:variant>
      <vt:variant>
        <vt:i4>1</vt:i4>
      </vt:variant>
      <vt:variant>
        <vt:lpstr>عناوين الشرائح</vt:lpstr>
      </vt:variant>
      <vt:variant>
        <vt:i4>40</vt:i4>
      </vt:variant>
    </vt:vector>
  </HeadingPairs>
  <TitlesOfParts>
    <vt:vector size="41" baseType="lpstr">
      <vt:lpstr>انقلاب</vt:lpstr>
      <vt:lpstr>عرض تقديمي في PowerPoint</vt:lpstr>
      <vt:lpstr>مقرر حبليات نظرى</vt:lpstr>
      <vt:lpstr>توزيع الدرجات خلال الفصل الدراسى</vt:lpstr>
      <vt:lpstr>المحاضرة الاولى</vt:lpstr>
      <vt:lpstr>عرض تقديمي في PowerPoint</vt:lpstr>
      <vt:lpstr>قبيلة الحبليات Phylum chordata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البلانوجلوسس        Balanoglosus</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التطور الجنينى للأسيديا Emberyonic development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الجهاز الدورى</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مقرر حبليات نظرى</dc:title>
  <dc:creator>NoOoOoF</dc:creator>
  <cp:lastModifiedBy>Toshiba</cp:lastModifiedBy>
  <cp:revision>430</cp:revision>
  <dcterms:created xsi:type="dcterms:W3CDTF">2006-08-16T00:00:00Z</dcterms:created>
  <dcterms:modified xsi:type="dcterms:W3CDTF">2014-06-03T16:17:43Z</dcterms:modified>
</cp:coreProperties>
</file>