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3"/>
  </p:notesMasterIdLst>
  <p:sldIdLst>
    <p:sldId id="286" r:id="rId2"/>
    <p:sldId id="256" r:id="rId3"/>
    <p:sldId id="257" r:id="rId4"/>
    <p:sldId id="258" r:id="rId5"/>
    <p:sldId id="259" r:id="rId6"/>
    <p:sldId id="260" r:id="rId7"/>
    <p:sldId id="261" r:id="rId8"/>
    <p:sldId id="262" r:id="rId9"/>
    <p:sldId id="263" r:id="rId10"/>
    <p:sldId id="264" r:id="rId11"/>
    <p:sldId id="265" r:id="rId12"/>
    <p:sldId id="266" r:id="rId13"/>
    <p:sldId id="284" r:id="rId14"/>
    <p:sldId id="267" r:id="rId15"/>
    <p:sldId id="268" r:id="rId16"/>
    <p:sldId id="269" r:id="rId17"/>
    <p:sldId id="270" r:id="rId18"/>
    <p:sldId id="271" r:id="rId19"/>
    <p:sldId id="272" r:id="rId20"/>
    <p:sldId id="273" r:id="rId21"/>
    <p:sldId id="275" r:id="rId22"/>
    <p:sldId id="282" r:id="rId23"/>
    <p:sldId id="278" r:id="rId24"/>
    <p:sldId id="276" r:id="rId25"/>
    <p:sldId id="283" r:id="rId26"/>
    <p:sldId id="279" r:id="rId27"/>
    <p:sldId id="280" r:id="rId28"/>
    <p:sldId id="281"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58" autoAdjust="0"/>
  </p:normalViewPr>
  <p:slideViewPr>
    <p:cSldViewPr>
      <p:cViewPr>
        <p:scale>
          <a:sx n="54" d="100"/>
          <a:sy n="54" d="100"/>
        </p:scale>
        <p:origin x="-1147" y="-1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15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AFDCC470-D880-41FF-8EBB-B6A840CE27B0}" type="datetimeFigureOut">
              <a:rPr lang="ar-SA" smtClean="0"/>
              <a:pPr/>
              <a:t>05/08/35</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AFCAF87-CF10-4DF9-91CA-341653F7CC29}" type="slidenum">
              <a:rPr lang="ar-SA" smtClean="0"/>
              <a:pPr/>
              <a:t>‹#›</a:t>
            </a:fld>
            <a:endParaRPr lang="ar-SA"/>
          </a:p>
        </p:txBody>
      </p:sp>
    </p:spTree>
    <p:extLst>
      <p:ext uri="{BB962C8B-B14F-4D97-AF65-F5344CB8AC3E}">
        <p14:creationId xmlns:p14="http://schemas.microsoft.com/office/powerpoint/2010/main" val="110492518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1A5E847-1FAA-4D8D-9DF3-197A127C11BC}" type="slidenum">
              <a:rPr lang="ar-SA" smtClean="0"/>
              <a:pPr/>
              <a:t>1</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1AFCAF87-CF10-4DF9-91CA-341653F7CC29}" type="slidenum">
              <a:rPr lang="ar-SA" smtClean="0"/>
              <a:pPr/>
              <a:t>2</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1AFCAF87-CF10-4DF9-91CA-341653F7CC29}" type="slidenum">
              <a:rPr lang="ar-SA" smtClean="0"/>
              <a:pPr/>
              <a:t>3</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1AFCAF87-CF10-4DF9-91CA-341653F7CC29}" type="slidenum">
              <a:rPr lang="ar-SA" smtClean="0"/>
              <a:pPr/>
              <a:t>4</a:t>
            </a:fld>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1AFCAF87-CF10-4DF9-91CA-341653F7CC29}" type="slidenum">
              <a:rPr lang="ar-SA" smtClean="0"/>
              <a:pPr/>
              <a:t>5</a:t>
            </a:fld>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1AFCAF87-CF10-4DF9-91CA-341653F7CC29}" type="slidenum">
              <a:rPr lang="ar-SA" smtClean="0"/>
              <a:pPr/>
              <a:t>6</a:t>
            </a:fld>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1AFCAF87-CF10-4DF9-91CA-341653F7CC29}" type="slidenum">
              <a:rPr lang="ar-SA" smtClean="0"/>
              <a:pPr/>
              <a:t>7</a:t>
            </a:fld>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1AFCAF87-CF10-4DF9-91CA-341653F7CC29}" type="slidenum">
              <a:rPr lang="ar-SA" smtClean="0"/>
              <a:pPr/>
              <a:t>8</a:t>
            </a:fld>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1AFCAF87-CF10-4DF9-91CA-341653F7CC29}" type="slidenum">
              <a:rPr lang="ar-SA" smtClean="0"/>
              <a:pPr/>
              <a:t>9</a:t>
            </a:fld>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1AFCAF87-CF10-4DF9-91CA-341653F7CC29}" type="slidenum">
              <a:rPr lang="ar-SA" smtClean="0"/>
              <a:pPr/>
              <a:t>10</a:t>
            </a:fld>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1AFCAF87-CF10-4DF9-91CA-341653F7CC29}" type="slidenum">
              <a:rPr lang="ar-SA" smtClean="0"/>
              <a:pPr/>
              <a:t>11</a:t>
            </a:fld>
            <a:endParaRPr 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1AFCAF87-CF10-4DF9-91CA-341653F7CC29}" type="slidenum">
              <a:rPr lang="ar-SA" smtClean="0"/>
              <a:pPr/>
              <a:t>12</a:t>
            </a:fld>
            <a:endParaRPr lang="ar-S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1AFCAF87-CF10-4DF9-91CA-341653F7CC29}" type="slidenum">
              <a:rPr lang="ar-SA" smtClean="0"/>
              <a:pPr/>
              <a:t>14</a:t>
            </a:fld>
            <a:endParaRPr lang="ar-S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1AFCAF87-CF10-4DF9-91CA-341653F7CC29}" type="slidenum">
              <a:rPr lang="ar-SA" smtClean="0"/>
              <a:pPr/>
              <a:t>15</a:t>
            </a:fld>
            <a:endParaRPr lang="ar-S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1AFCAF87-CF10-4DF9-91CA-341653F7CC29}" type="slidenum">
              <a:rPr lang="ar-SA" smtClean="0"/>
              <a:pPr/>
              <a:t>16</a:t>
            </a:fld>
            <a:endParaRPr lang="ar-S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1AFCAF87-CF10-4DF9-91CA-341653F7CC29}" type="slidenum">
              <a:rPr lang="ar-SA" smtClean="0"/>
              <a:pPr/>
              <a:t>17</a:t>
            </a:fld>
            <a:endParaRPr lang="ar-S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1AFCAF87-CF10-4DF9-91CA-341653F7CC29}" type="slidenum">
              <a:rPr lang="ar-SA" smtClean="0"/>
              <a:pPr/>
              <a:t>18</a:t>
            </a:fld>
            <a:endParaRPr lang="ar-S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1AFCAF87-CF10-4DF9-91CA-341653F7CC29}" type="slidenum">
              <a:rPr lang="ar-SA" smtClean="0"/>
              <a:pPr/>
              <a:t>19</a:t>
            </a:fld>
            <a:endParaRPr lang="ar-S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1AFCAF87-CF10-4DF9-91CA-341653F7CC29}" type="slidenum">
              <a:rPr lang="ar-SA" smtClean="0"/>
              <a:pPr/>
              <a:t>20</a:t>
            </a:fld>
            <a:endParaRPr lang="ar-S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1AFCAF87-CF10-4DF9-91CA-341653F7CC29}" type="slidenum">
              <a:rPr lang="ar-SA" smtClean="0"/>
              <a:pPr/>
              <a:t>21</a:t>
            </a:fld>
            <a:endParaRPr lang="ar-S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1AFCAF87-CF10-4DF9-91CA-341653F7CC29}" type="slidenum">
              <a:rPr lang="ar-SA" smtClean="0"/>
              <a:pPr/>
              <a:t>22</a:t>
            </a:fld>
            <a:endParaRPr lang="ar-S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1AFCAF87-CF10-4DF9-91CA-341653F7CC29}" type="slidenum">
              <a:rPr lang="ar-SA" smtClean="0"/>
              <a:pPr/>
              <a:t>23</a:t>
            </a:fld>
            <a:endParaRPr lang="ar-S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1AFCAF87-CF10-4DF9-91CA-341653F7CC29}" type="slidenum">
              <a:rPr lang="ar-SA" smtClean="0"/>
              <a:pPr/>
              <a:t>24</a:t>
            </a:fld>
            <a:endParaRPr lang="ar-S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1AFCAF87-CF10-4DF9-91CA-341653F7CC29}" type="slidenum">
              <a:rPr lang="ar-SA" smtClean="0"/>
              <a:pPr/>
              <a:t>26</a:t>
            </a:fld>
            <a:endParaRPr lang="ar-S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1AFCAF87-CF10-4DF9-91CA-341653F7CC29}" type="slidenum">
              <a:rPr lang="ar-SA" smtClean="0"/>
              <a:pPr/>
              <a:t>27</a:t>
            </a:fld>
            <a:endParaRPr lang="ar-S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1AFCAF87-CF10-4DF9-91CA-341653F7CC29}" type="slidenum">
              <a:rPr lang="ar-SA" smtClean="0"/>
              <a:pPr/>
              <a:t>28</a:t>
            </a:fld>
            <a:endParaRPr lang="ar-S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2E8065A-7313-4A2F-88DF-D6271C2E37E8}" type="slidenum">
              <a:rPr lang="ar-SA" smtClean="0"/>
              <a:pPr/>
              <a:t>29</a:t>
            </a:fld>
            <a:endParaRPr lang="ar-S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2E8065A-7313-4A2F-88DF-D6271C2E37E8}" type="slidenum">
              <a:rPr lang="ar-SA" smtClean="0"/>
              <a:pPr/>
              <a:t>30</a:t>
            </a:fld>
            <a:endParaRPr lang="ar-S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2E8065A-7313-4A2F-88DF-D6271C2E37E8}" type="slidenum">
              <a:rPr lang="ar-SA" smtClean="0"/>
              <a:pPr/>
              <a:t>31</a:t>
            </a:fld>
            <a:endParaRPr lang="ar-S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2E8065A-7313-4A2F-88DF-D6271C2E37E8}" type="slidenum">
              <a:rPr lang="ar-SA" smtClean="0"/>
              <a:pPr/>
              <a:t>32</a:t>
            </a:fld>
            <a:endParaRPr lang="ar-S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2E8065A-7313-4A2F-88DF-D6271C2E37E8}" type="slidenum">
              <a:rPr lang="ar-SA" smtClean="0"/>
              <a:pPr/>
              <a:t>33</a:t>
            </a:fld>
            <a:endParaRPr lang="ar-S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2E8065A-7313-4A2F-88DF-D6271C2E37E8}" type="slidenum">
              <a:rPr lang="ar-SA" smtClean="0"/>
              <a:pPr/>
              <a:t>35</a:t>
            </a:fld>
            <a:endParaRPr lang="ar-S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2E8065A-7313-4A2F-88DF-D6271C2E37E8}" type="slidenum">
              <a:rPr lang="ar-SA" smtClean="0"/>
              <a:pPr/>
              <a:t>36</a:t>
            </a:fld>
            <a:endParaRPr lang="ar-SA"/>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2E8065A-7313-4A2F-88DF-D6271C2E37E8}" type="slidenum">
              <a:rPr lang="ar-SA" smtClean="0"/>
              <a:pPr/>
              <a:t>37</a:t>
            </a:fld>
            <a:endParaRPr lang="ar-S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2E8065A-7313-4A2F-88DF-D6271C2E37E8}" type="slidenum">
              <a:rPr lang="ar-SA" smtClean="0"/>
              <a:pPr/>
              <a:t>38</a:t>
            </a:fld>
            <a:endParaRPr lang="ar-S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2E8065A-7313-4A2F-88DF-D6271C2E37E8}" type="slidenum">
              <a:rPr lang="ar-SA" smtClean="0"/>
              <a:pPr/>
              <a:t>39</a:t>
            </a:fld>
            <a:endParaRPr lang="ar-S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2E8065A-7313-4A2F-88DF-D6271C2E37E8}" type="slidenum">
              <a:rPr lang="ar-SA" smtClean="0"/>
              <a:pPr/>
              <a:t>40</a:t>
            </a:fld>
            <a:endParaRPr lang="ar-SA"/>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2E8065A-7313-4A2F-88DF-D6271C2E37E8}" type="slidenum">
              <a:rPr lang="ar-SA" smtClean="0"/>
              <a:pPr/>
              <a:t>41</a:t>
            </a:fld>
            <a:endParaRPr lang="ar-SA"/>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2E8065A-7313-4A2F-88DF-D6271C2E37E8}" type="slidenum">
              <a:rPr lang="ar-SA" smtClean="0"/>
              <a:pPr/>
              <a:t>42</a:t>
            </a:fld>
            <a:endParaRPr lang="ar-SA"/>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2E8065A-7313-4A2F-88DF-D6271C2E37E8}" type="slidenum">
              <a:rPr lang="ar-SA" smtClean="0"/>
              <a:pPr/>
              <a:t>43</a:t>
            </a:fld>
            <a:endParaRPr lang="ar-SA"/>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2E8065A-7313-4A2F-88DF-D6271C2E37E8}" type="slidenum">
              <a:rPr lang="ar-SA" smtClean="0"/>
              <a:pPr/>
              <a:t>44</a:t>
            </a:fld>
            <a:endParaRPr lang="ar-SA"/>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2E8065A-7313-4A2F-88DF-D6271C2E37E8}" type="slidenum">
              <a:rPr lang="ar-SA" smtClean="0"/>
              <a:pPr/>
              <a:t>45</a:t>
            </a:fld>
            <a:endParaRPr lang="ar-SA"/>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2E8065A-7313-4A2F-88DF-D6271C2E37E8}" type="slidenum">
              <a:rPr lang="ar-SA" smtClean="0"/>
              <a:pPr/>
              <a:t>46</a:t>
            </a:fld>
            <a:endParaRPr lang="ar-SA"/>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2E8065A-7313-4A2F-88DF-D6271C2E37E8}" type="slidenum">
              <a:rPr lang="ar-SA" smtClean="0"/>
              <a:pPr/>
              <a:t>47</a:t>
            </a:fld>
            <a:endParaRPr lang="ar-SA"/>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2E8065A-7313-4A2F-88DF-D6271C2E37E8}" type="slidenum">
              <a:rPr lang="ar-SA" smtClean="0"/>
              <a:pPr/>
              <a:t>48</a:t>
            </a:fld>
            <a:endParaRPr lang="ar-SA"/>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2E8065A-7313-4A2F-88DF-D6271C2E37E8}" type="slidenum">
              <a:rPr lang="ar-SA" smtClean="0"/>
              <a:pPr/>
              <a:t>49</a:t>
            </a:fld>
            <a:endParaRPr lang="ar-SA"/>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2E8065A-7313-4A2F-88DF-D6271C2E37E8}" type="slidenum">
              <a:rPr lang="ar-SA" smtClean="0"/>
              <a:pPr/>
              <a:t>50</a:t>
            </a:fld>
            <a:endParaRPr lang="ar-SA"/>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A2E8065A-7313-4A2F-88DF-D6271C2E37E8}" type="slidenum">
              <a:rPr lang="ar-SA" smtClean="0"/>
              <a:pPr/>
              <a:t>51</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1D8BD707-D9CF-40AE-B4C6-C98DA3205C09}" type="datetimeFigureOut">
              <a:rPr lang="en-US" smtClean="0"/>
              <a:pPr/>
              <a:t>6/3/2014</a:t>
            </a:fld>
            <a:endParaRPr lang="en-US"/>
          </a:p>
        </p:txBody>
      </p:sp>
      <p:sp>
        <p:nvSpPr>
          <p:cNvPr id="20" name="عنصر نائب للتذييل 19"/>
          <p:cNvSpPr>
            <a:spLocks noGrp="1"/>
          </p:cNvSpPr>
          <p:nvPr>
            <p:ph type="ftr" sz="quarter" idx="11"/>
          </p:nvPr>
        </p:nvSpPr>
        <p:spPr/>
        <p:txBody>
          <a:bodyPr/>
          <a:lstStyle>
            <a:extLst/>
          </a:lstStyle>
          <a:p>
            <a:endParaRPr lang="en-US"/>
          </a:p>
        </p:txBody>
      </p:sp>
      <p:sp>
        <p:nvSpPr>
          <p:cNvPr id="10" name="عنصر نائب لرقم الشريحة 9"/>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D8BD707-D9CF-40AE-B4C6-C98DA3205C09}" type="datetimeFigureOut">
              <a:rPr lang="en-US" smtClean="0"/>
              <a:pPr/>
              <a:t>6/3/2014</a:t>
            </a:fld>
            <a:endParaRPr lang="en-US"/>
          </a:p>
        </p:txBody>
      </p:sp>
      <p:sp>
        <p:nvSpPr>
          <p:cNvPr id="5" name="عنصر نائب للتذييل 4"/>
          <p:cNvSpPr>
            <a:spLocks noGrp="1"/>
          </p:cNvSpPr>
          <p:nvPr>
            <p:ph type="ftr" sz="quarter" idx="11"/>
          </p:nvPr>
        </p:nvSpPr>
        <p:spPr/>
        <p:txBody>
          <a:bodyPr/>
          <a:lstStyle>
            <a:extLst/>
          </a:lstStyle>
          <a:p>
            <a:endParaRPr lang="en-US"/>
          </a:p>
        </p:txBody>
      </p:sp>
      <p:sp>
        <p:nvSpPr>
          <p:cNvPr id="6" name="عنصر نائب لرقم الشريحة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1D8BD707-D9CF-40AE-B4C6-C98DA3205C09}" type="datetimeFigureOut">
              <a:rPr lang="en-US" smtClean="0"/>
              <a:pPr/>
              <a:t>6/3/2014</a:t>
            </a:fld>
            <a:endParaRPr lang="en-US"/>
          </a:p>
        </p:txBody>
      </p:sp>
      <p:sp>
        <p:nvSpPr>
          <p:cNvPr id="5" name="عنصر نائب للتذييل 4"/>
          <p:cNvSpPr>
            <a:spLocks noGrp="1"/>
          </p:cNvSpPr>
          <p:nvPr>
            <p:ph type="ftr" sz="quarter" idx="11"/>
          </p:nvPr>
        </p:nvSpPr>
        <p:spPr/>
        <p:txBody>
          <a:bodyPr/>
          <a:lstStyle>
            <a:extLst/>
          </a:lstStyle>
          <a:p>
            <a:endParaRPr lang="en-US"/>
          </a:p>
        </p:txBody>
      </p:sp>
      <p:sp>
        <p:nvSpPr>
          <p:cNvPr id="6" name="عنصر نائب لرقم الشريحة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D8BD707-D9CF-40AE-B4C6-C98DA3205C09}" type="datetimeFigureOut">
              <a:rPr lang="en-US" smtClean="0"/>
              <a:pPr/>
              <a:t>6/3/2014</a:t>
            </a:fld>
            <a:endParaRPr lang="en-US"/>
          </a:p>
        </p:txBody>
      </p:sp>
      <p:sp>
        <p:nvSpPr>
          <p:cNvPr id="6" name="عنصر نائب للتذييل 5"/>
          <p:cNvSpPr>
            <a:spLocks noGrp="1"/>
          </p:cNvSpPr>
          <p:nvPr>
            <p:ph type="ftr" sz="quarter" idx="11"/>
          </p:nvPr>
        </p:nvSpPr>
        <p:spPr/>
        <p:txBody>
          <a:bodyPr/>
          <a:lstStyle>
            <a:extLst/>
          </a:lstStyle>
          <a:p>
            <a:endParaRPr lang="en-US"/>
          </a:p>
        </p:txBody>
      </p:sp>
      <p:sp>
        <p:nvSpPr>
          <p:cNvPr id="7" name="عنصر نائب لرقم الشريحة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D8BD707-D9CF-40AE-B4C6-C98DA3205C09}" type="datetimeFigureOut">
              <a:rPr lang="en-US" smtClean="0"/>
              <a:pPr/>
              <a:t>6/3/2014</a:t>
            </a:fld>
            <a:endParaRPr lang="en-US"/>
          </a:p>
        </p:txBody>
      </p:sp>
      <p:sp>
        <p:nvSpPr>
          <p:cNvPr id="8" name="عنصر نائب للتذييل 7"/>
          <p:cNvSpPr>
            <a:spLocks noGrp="1"/>
          </p:cNvSpPr>
          <p:nvPr>
            <p:ph type="ftr" sz="quarter" idx="11"/>
          </p:nvPr>
        </p:nvSpPr>
        <p:spPr/>
        <p:txBody>
          <a:bodyPr/>
          <a:lstStyle>
            <a:extLst/>
          </a:lstStyle>
          <a:p>
            <a:endParaRPr lang="en-US"/>
          </a:p>
        </p:txBody>
      </p:sp>
      <p:sp>
        <p:nvSpPr>
          <p:cNvPr id="9" name="عنصر نائب لرقم الشريحة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1D8BD707-D9CF-40AE-B4C6-C98DA3205C09}" type="datetimeFigureOut">
              <a:rPr lang="en-US" smtClean="0"/>
              <a:pPr/>
              <a:t>6/3/2014</a:t>
            </a:fld>
            <a:endParaRPr lang="en-US"/>
          </a:p>
        </p:txBody>
      </p:sp>
      <p:sp>
        <p:nvSpPr>
          <p:cNvPr id="4" name="عنصر نائب للتذييل 3"/>
          <p:cNvSpPr>
            <a:spLocks noGrp="1"/>
          </p:cNvSpPr>
          <p:nvPr>
            <p:ph type="ftr" sz="quarter" idx="11"/>
          </p:nvPr>
        </p:nvSpPr>
        <p:spPr/>
        <p:txBody>
          <a:bodyPr/>
          <a:lstStyle>
            <a:extLst/>
          </a:lstStyle>
          <a:p>
            <a:endParaRPr lang="en-US"/>
          </a:p>
        </p:txBody>
      </p:sp>
      <p:sp>
        <p:nvSpPr>
          <p:cNvPr id="5" name="عنصر نائب لرقم الشريحة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1D8BD707-D9CF-40AE-B4C6-C98DA3205C09}" type="datetimeFigureOut">
              <a:rPr lang="en-US" smtClean="0"/>
              <a:pPr/>
              <a:t>6/3/2014</a:t>
            </a:fld>
            <a:endParaRPr lang="en-US"/>
          </a:p>
        </p:txBody>
      </p:sp>
      <p:sp>
        <p:nvSpPr>
          <p:cNvPr id="3" name="عنصر نائب للتذييل 2"/>
          <p:cNvSpPr>
            <a:spLocks noGrp="1"/>
          </p:cNvSpPr>
          <p:nvPr>
            <p:ph type="ftr" sz="quarter" idx="11"/>
          </p:nvPr>
        </p:nvSpPr>
        <p:spPr/>
        <p:txBody>
          <a:bodyPr/>
          <a:lstStyle>
            <a:extLst/>
          </a:lstStyle>
          <a:p>
            <a:endParaRPr lang="en-US"/>
          </a:p>
        </p:txBody>
      </p:sp>
      <p:sp>
        <p:nvSpPr>
          <p:cNvPr id="4" name="عنصر نائب لرقم الشريحة 3"/>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D8BD707-D9CF-40AE-B4C6-C98DA3205C09}" type="datetimeFigureOut">
              <a:rPr lang="en-US" smtClean="0"/>
              <a:pPr/>
              <a:t>6/3/2014</a:t>
            </a:fld>
            <a:endParaRPr lang="en-US"/>
          </a:p>
        </p:txBody>
      </p:sp>
      <p:sp>
        <p:nvSpPr>
          <p:cNvPr id="6" name="عنصر نائب للتذييل 5"/>
          <p:cNvSpPr>
            <a:spLocks noGrp="1"/>
          </p:cNvSpPr>
          <p:nvPr>
            <p:ph type="ftr" sz="quarter" idx="11"/>
          </p:nvPr>
        </p:nvSpPr>
        <p:spPr/>
        <p:txBody>
          <a:bodyPr/>
          <a:lstStyle>
            <a:extLst/>
          </a:lstStyle>
          <a:p>
            <a:endParaRPr lang="en-US"/>
          </a:p>
        </p:txBody>
      </p:sp>
      <p:sp>
        <p:nvSpPr>
          <p:cNvPr id="7" name="عنصر نائب لرقم الشريحة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1D8BD707-D9CF-40AE-B4C6-C98DA3205C09}" type="datetimeFigureOut">
              <a:rPr lang="en-US" smtClean="0"/>
              <a:pPr/>
              <a:t>6/3/2014</a:t>
            </a:fld>
            <a:endParaRPr lang="en-US"/>
          </a:p>
        </p:txBody>
      </p:sp>
      <p:sp>
        <p:nvSpPr>
          <p:cNvPr id="6" name="عنصر نائب للتذييل 5"/>
          <p:cNvSpPr>
            <a:spLocks noGrp="1"/>
          </p:cNvSpPr>
          <p:nvPr>
            <p:ph type="ftr" sz="quarter" idx="11"/>
          </p:nvPr>
        </p:nvSpPr>
        <p:spPr/>
        <p:txBody>
          <a:bodyPr/>
          <a:lstStyle>
            <a:extLst/>
          </a:lstStyle>
          <a:p>
            <a:endParaRPr lang="en-US"/>
          </a:p>
        </p:txBody>
      </p:sp>
      <p:sp>
        <p:nvSpPr>
          <p:cNvPr id="7" name="عنصر نائب لرقم الشريحة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D8BD707-D9CF-40AE-B4C6-C98DA3205C09}" type="datetimeFigureOut">
              <a:rPr lang="en-US" smtClean="0"/>
              <a:pPr/>
              <a:t>6/3/2014</a:t>
            </a:fld>
            <a:endParaRPr lang="en-US"/>
          </a:p>
        </p:txBody>
      </p:sp>
      <p:sp>
        <p:nvSpPr>
          <p:cNvPr id="5" name="عنصر نائب للتذييل 4"/>
          <p:cNvSpPr>
            <a:spLocks noGrp="1"/>
          </p:cNvSpPr>
          <p:nvPr>
            <p:ph type="ftr" sz="quarter" idx="11"/>
          </p:nvPr>
        </p:nvSpPr>
        <p:spPr/>
        <p:txBody>
          <a:bodyPr/>
          <a:lstStyle>
            <a:extLst/>
          </a:lstStyle>
          <a:p>
            <a:endParaRPr lang="en-US"/>
          </a:p>
        </p:txBody>
      </p:sp>
      <p:sp>
        <p:nvSpPr>
          <p:cNvPr id="6" name="عنصر نائب لرقم الشريحة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D8BD707-D9CF-40AE-B4C6-C98DA3205C09}" type="datetimeFigureOut">
              <a:rPr lang="en-US" smtClean="0"/>
              <a:pPr/>
              <a:t>6/3/2014</a:t>
            </a:fld>
            <a:endParaRPr lang="en-US"/>
          </a:p>
        </p:txBody>
      </p:sp>
      <p:sp>
        <p:nvSpPr>
          <p:cNvPr id="5" name="عنصر نائب للتذييل 4"/>
          <p:cNvSpPr>
            <a:spLocks noGrp="1"/>
          </p:cNvSpPr>
          <p:nvPr>
            <p:ph type="ftr" sz="quarter" idx="11"/>
          </p:nvPr>
        </p:nvSpPr>
        <p:spPr/>
        <p:txBody>
          <a:bodyPr/>
          <a:lstStyle>
            <a:extLst/>
          </a:lstStyle>
          <a:p>
            <a:endParaRPr lang="en-US"/>
          </a:p>
        </p:txBody>
      </p:sp>
      <p:sp>
        <p:nvSpPr>
          <p:cNvPr id="6" name="عنصر نائب لرقم الشريحة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D8BD707-D9CF-40AE-B4C6-C98DA3205C09}" type="datetimeFigureOut">
              <a:rPr lang="en-US" smtClean="0"/>
              <a:pPr/>
              <a:t>6/3/2014</a:t>
            </a:fld>
            <a:endParaRPr lang="en-US"/>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6F15528-21DE-4FAA-801E-634DDDAF4B2B}" type="slidenum">
              <a:rPr lang="en-US" smtClean="0"/>
              <a:pPr/>
              <a:t>‹#›</a:t>
            </a:fld>
            <a:endParaRPr lang="en-US"/>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www.google.com/url?sa=i&amp;rct=j&amp;q=petromyzon+lamprey&amp;source=images&amp;cd=&amp;cad=rja&amp;docid=ytl4IMnra-IR8M&amp;tbnid=QUs1WxZfvzTceM:&amp;ved=0CAUQjRw&amp;url=http://gallery.nanfa.org/v/members/Nate+Tessler/nativenorthamericanfreshwaterfish/Petromyzontidae/Petromyzon/marinus/Sea+lamprey+_1__+Kennebec+River_+10-12-11_+NT.jpg.html?g2_imageViewsIndex=2&amp;ei=AloiUf6KHJDbsgbrnoGICg&amp;bvm=bv.42553238,d.Yms&amp;psig=AFQjCNFUI8qUhVCBaCMh-3E9zlMqM3JbCw&amp;ust=1361291934084976"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8" Type="http://schemas.openxmlformats.org/officeDocument/2006/relationships/hyperlink" Target="http://www.google.com/url?sa=i&amp;rct=j&amp;q=petromyzon+lamprey&amp;source=images&amp;cd=&amp;cad=rja&amp;docid=KLkO19nBOoDELM&amp;tbnid=3P4fwNt1K6Ay6M:&amp;ved=0CAUQjRw&amp;url=http://nature.ca/notebooks/english/lamprey_p2.htm&amp;ei=cFoiUZSHMMfHswbUwYDQDA&amp;bvm=bv.42553238,d.Yms&amp;psig=AFQjCNFUI8qUhVCBaCMh-3E9zlMqM3JbCw&amp;ust=1361291934084976" TargetMode="External"/><Relationship Id="rId3" Type="http://schemas.openxmlformats.org/officeDocument/2006/relationships/image" Target="../media/image4.jpeg"/><Relationship Id="rId7" Type="http://schemas.openxmlformats.org/officeDocument/2006/relationships/image" Target="../media/image5.gif"/><Relationship Id="rId2" Type="http://schemas.openxmlformats.org/officeDocument/2006/relationships/hyperlink" Target="http://www.google.com/url?sa=i&amp;rct=j&amp;q=petromyzon+lamprey&amp;source=images&amp;cd=&amp;cad=rja&amp;docid=6-jqtHcuoTHWQM&amp;tbnid=QFw2Ikzb873IGM:&amp;ved=0CAUQjRw&amp;url=http://www.tsusinvasives.org/database/sea-lamprey.html&amp;ei=wFkiUeK8KcrDtAbN24GABw&amp;bvm=bv.42553238,d.Yms&amp;psig=AFQjCNFUI8qUhVCBaCMh-3E9zlMqM3JbCw&amp;ust=1361291934084976" TargetMode="External"/><Relationship Id="rId1" Type="http://schemas.openxmlformats.org/officeDocument/2006/relationships/slideLayout" Target="../slideLayouts/slideLayout2.xml"/><Relationship Id="rId6" Type="http://schemas.openxmlformats.org/officeDocument/2006/relationships/hyperlink" Target="http://www.google.com/url?sa=i&amp;rct=j&amp;q=petromyzon+lamprey&amp;source=images&amp;cd=&amp;cad=rja&amp;docid=6UXP2CYowxXCoM&amp;tbnid=MuUaZTrTAeoSuM:&amp;ved=0CAUQjRw&amp;url=http://nelson.beckman.illinois.edu/courses/neuroethol/models/lamprey_swimming/lamprey_swim.html&amp;ei=M1oiUfazBsjlswbywYDoCQ&amp;bvm=bv.42553238,d.Yms&amp;psig=AFQjCNFUI8qUhVCBaCMh-3E9zlMqM3JbCw&amp;ust=1361291934084976" TargetMode="External"/><Relationship Id="rId11" Type="http://schemas.openxmlformats.org/officeDocument/2006/relationships/image" Target="../media/image7.jpeg"/><Relationship Id="rId5" Type="http://schemas.openxmlformats.org/officeDocument/2006/relationships/image" Target="../media/image3.jpeg"/><Relationship Id="rId10" Type="http://schemas.openxmlformats.org/officeDocument/2006/relationships/hyperlink" Target="http://www.google.com/url?sa=i&amp;rct=j&amp;q=petromyzon+lamprey&amp;source=images&amp;cd=&amp;cad=rja&amp;docid=qO3qygB70-GQvM&amp;tbnid=jUDqUK8G0AwZGM:&amp;ved=0CAUQjRw&amp;url=http://www.michigan.gov/deq-anglers-monitoring-network&amp;ei=5loiUcSEKsXHswaXwoBY&amp;bvm=bv.42553238,d.Yms&amp;psig=AFQjCNFUI8qUhVCBaCMh-3E9zlMqM3JbCw&amp;ust=1361291934084976" TargetMode="External"/><Relationship Id="rId4" Type="http://schemas.openxmlformats.org/officeDocument/2006/relationships/hyperlink" Target="http://www.google.com/url?sa=i&amp;rct=j&amp;q=petromyzon+lamprey&amp;source=images&amp;cd=&amp;cad=rja&amp;docid=ytl4IMnra-IR8M&amp;tbnid=QUs1WxZfvzTceM:&amp;ved=0CAUQjRw&amp;url=http://gallery.nanfa.org/v/members/Nate+Tessler/nativenorthamericanfreshwaterfish/Petromyzontidae/Petromyzon/marinus/Sea+lamprey+_1__+Kennebec+River_+10-12-11_+NT.jpg.html?g2_imageViewsIndex=2&amp;ei=AloiUf6KHJDbsgbrnoGICg&amp;bvm=bv.42553238,d.Yms&amp;psig=AFQjCNFUI8qUhVCBaCMh-3E9zlMqM3JbCw&amp;ust=1361291934084976" TargetMode="External"/><Relationship Id="rId9" Type="http://schemas.openxmlformats.org/officeDocument/2006/relationships/image" Target="../media/image6.jpeg"/></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hyperlink" Target="http://www.google.com/url?sa=i&amp;rct=j&amp;q=petromyzon+lamprey&amp;source=images&amp;cd=&amp;cad=rja&amp;docid=Dg0EtL_ou24PPM&amp;tbnid=ohDN6XE8ota9EM:&amp;ved=0CAUQjRw&amp;url=http://fish.dnr.cornell.edu/nyfish/Petromyzontidae/sealamprey.html&amp;ei=KlkiUYegKMadtAam0oCQBA&amp;bvm=bv.42553238,d.Yms&amp;psig=AFQjCNFUI8qUhVCBaCMh-3E9zlMqM3JbCw&amp;ust=1361291934084976" TargetMode="External"/><Relationship Id="rId5" Type="http://schemas.openxmlformats.org/officeDocument/2006/relationships/image" Target="../media/image9.gif"/><Relationship Id="rId4" Type="http://schemas.openxmlformats.org/officeDocument/2006/relationships/hyperlink" Target="http://www.google.com/url?sa=i&amp;rct=j&amp;q=petromyzon+lamprey&amp;source=images&amp;cd=&amp;cad=rja&amp;docid=bfbTZ9VTkkf4hM&amp;tbnid=RQHffBVZD1SBcM:&amp;ved=0CAUQjRw&amp;url=http://www.nyfalls.com/wildlife/Wildlife-fish-lamprey.html&amp;ei=CawfUeGiMcOntAa8zYG4Cg&amp;bvm=bv.42553238,d.Yms&amp;psig=AFQjCNFtV7aifFa1QvI4St7ceG0lMUVaAA&amp;ust=1361116409167190"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www.google.com/url?sa=i&amp;rct=j&amp;q=petromyzon+lamprey&amp;source=images&amp;cd=&amp;cad=rja&amp;docid=zpeZwAs57hazeM&amp;tbnid=SRUGwQOqPO5xkM:&amp;ved=0CAUQjRw&amp;url=http://cabinetoffreshwatercuriosities.com/2012/01/26/sea-lamprey-petromyzon-marinus/&amp;ei=TK4fUcqQOoWVtAbPmoHwBA&amp;bvm=bv.42553238,d.Yms&amp;psig=AFQjCNFtV7aifFa1QvI4St7ceG0lMUVaAA&amp;ust=1361116409167190"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hyperlink" Target="http://www.google.com/url?sa=i&amp;rct=j&amp;q=ammocoete+larva&amp;source=images&amp;cd=&amp;cad=rja&amp;docid=1khmzZWEr8OLwM&amp;tbnid=BJWYbc29esAqhM:&amp;ved=0CAUQjRw&amp;url=http://enlafronteradelodesconocido.blogspot.com/2012/10/peces-parasitos-1-parte.html&amp;ei=U7AfUar6NpHhtQbit4CoBQ&amp;bvm=bv.42553238,d.Yms&amp;psig=AFQjCNEXai1Hdn5qqrMj36KKGTmJFtH6UQ&amp;ust=1361117543906566"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hyperlink" Target="http://www.google.com/url?sa=i&amp;rct=j&amp;q=spiny+shark+placodermi&amp;source=images&amp;cd=&amp;cad=rja&amp;docid=5IKTPeLoMUSlEM&amp;tbnid=b9uW_NcRTdVi4M:&amp;ved=0CAUQjRw&amp;url=http://www.wildlifeartcompany.com/art/detail.php?image=WAC-JBH-00241&amp;category=PREH&amp;recordFrom=70&amp;ei=Ed4oUbKgOoOctQa6-YDQDw&amp;bvm=bv.42768644,d.Yms&amp;psig=AFQjCNEqWfbi1-M440u6a3ugOMAH1fSXCA&amp;ust=1361719163393356"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image" Target="../media/image34.jpeg"/></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7.xml"/><Relationship Id="rId1" Type="http://schemas.openxmlformats.org/officeDocument/2006/relationships/slideLayout" Target="../slideLayouts/slideLayout4.xml"/><Relationship Id="rId5" Type="http://schemas.openxmlformats.org/officeDocument/2006/relationships/image" Target="../media/image41.jpeg"/><Relationship Id="rId4" Type="http://schemas.openxmlformats.org/officeDocument/2006/relationships/hyperlink" Target="http://www.google.com/url?sa=i&amp;rct=j&amp;q=inner+ear+of+dog+fish&amp;source=images&amp;cd=&amp;cad=rja&amp;docid=KbVx9eCQSc7wHM&amp;tbnid=XvG-jtumN9UNDM:&amp;ved=0CAUQjRw&amp;url=http://www.zoology.ubc.ca/courses/bio204/Bio204_Labs/Lab_10__Nervous.html&amp;ei=T-U0UcX1Isf1sgbBtoGYDw&amp;bvm=bv.43148975,d.Yms&amp;psig=AFQjCNGCPDY-NuMwBi-PoIU-0wfo_CV-Eg&amp;ust=1362507400664230"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www.google.com/url?sa=i&amp;rct=j&amp;q=inner+ear+of+dog+fish&amp;source=images&amp;cd=&amp;cad=rja&amp;docid=lYwq3AcyR7n-2M&amp;tbnid=tok_EdUcq-L2ZM:&amp;ved=0CAUQjRw&amp;url=http://flickriver.com/photos/50334717@N00/8209826162/&amp;ei=f-U0Uc7OJoSUtQb5_YCIDg&amp;bvm=bv.43148975,d.Yms&amp;psig=AFQjCNGCPDY-NuMwBi-PoIU-0wfo_CV-Eg&amp;ust=1362507400664230"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hyperlink" Target="http://www.google.com/url?sa=i&amp;rct=j&amp;q=inner+ear+of+dog+fish&amp;source=images&amp;cd=&amp;docid=EkDadJGvxfSdbM&amp;tbnid=E-UT1IYKH4GYuM:&amp;ved=0CAUQjRw&amp;url=http://en.wikibooks.org/wiki/Sensory_Systems/Auditory_System&amp;ei=HuY0UbOmComWtQbwyIEY&amp;bvm=bv.43148975,d.Yms&amp;psig=AFQjCNGCPDY-NuMwBi-PoIU-0wfo_CV-Eg&amp;ust=1362507400664230" TargetMode="External"/><Relationship Id="rId4"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cture 034.jpg"/>
          <p:cNvPicPr>
            <a:picLocks noGrp="1" noChangeAspect="1"/>
          </p:cNvPicPr>
          <p:nvPr>
            <p:ph idx="1"/>
          </p:nvPr>
        </p:nvPicPr>
        <p:blipFill>
          <a:blip r:embed="rId3" cstate="print"/>
          <a:stretch>
            <a:fillRect/>
          </a:stretch>
        </p:blipFill>
        <p:spPr>
          <a:xfrm>
            <a:off x="844296" y="685800"/>
            <a:ext cx="7951664" cy="563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381000"/>
            <a:ext cx="8229600" cy="685800"/>
          </a:xfrm>
        </p:spPr>
        <p:txBody>
          <a:bodyPr>
            <a:normAutofit/>
          </a:bodyPr>
          <a:lstStyle/>
          <a:p>
            <a:pPr algn="ctr"/>
            <a:r>
              <a:rPr lang="ar-EG" sz="3200" dirty="0" smtClean="0">
                <a:solidFill>
                  <a:srgbClr val="FF0000"/>
                </a:solidFill>
              </a:rPr>
              <a:t>الصفات العامة والتصنيف الدقيق للفقاريات</a:t>
            </a:r>
            <a:endParaRPr lang="ar-SA" sz="3200" dirty="0">
              <a:solidFill>
                <a:srgbClr val="FF0000"/>
              </a:solidFill>
            </a:endParaRPr>
          </a:p>
        </p:txBody>
      </p:sp>
      <p:sp>
        <p:nvSpPr>
          <p:cNvPr id="3" name="Subtitle 2"/>
          <p:cNvSpPr>
            <a:spLocks noGrp="1"/>
          </p:cNvSpPr>
          <p:nvPr>
            <p:ph type="subTitle" idx="1"/>
          </p:nvPr>
        </p:nvSpPr>
        <p:spPr>
          <a:xfrm>
            <a:off x="381000" y="1219200"/>
            <a:ext cx="8382000" cy="5410200"/>
          </a:xfrm>
        </p:spPr>
        <p:txBody>
          <a:bodyPr>
            <a:normAutofit/>
          </a:bodyPr>
          <a:lstStyle/>
          <a:p>
            <a:pPr algn="just"/>
            <a:r>
              <a:rPr lang="ar-EG" sz="2400" b="1" dirty="0" smtClean="0"/>
              <a:t>الفقاريات حيوانات كبيرة الحجم منتشرة فى الماء وعلى الأرض وفى الهواء , ولها فقرات ظهرية غضروفية أو عظمية فى الحيوانات البالغة تعمل كدعامة داخلية للجسم , والفقاريات لها جميع خصائص الحبليات بالاضافة الى الصفات العامة التالية :</a:t>
            </a:r>
          </a:p>
          <a:p>
            <a:pPr marL="457200" indent="-457200" algn="just">
              <a:buFont typeface="+mj-lt"/>
              <a:buAutoNum type="arabicPeriod"/>
            </a:pPr>
            <a:r>
              <a:rPr lang="ar-EG" sz="2400" b="1" dirty="0" smtClean="0">
                <a:solidFill>
                  <a:srgbClr val="0070C0"/>
                </a:solidFill>
              </a:rPr>
              <a:t>وجود الرأس :</a:t>
            </a:r>
          </a:p>
          <a:p>
            <a:pPr marL="457200" indent="-457200" algn="just"/>
            <a:r>
              <a:rPr lang="ar-EG" sz="2400" b="1" dirty="0" smtClean="0"/>
              <a:t>     -الفقاريات لها رأس واضحة ومتميزة عن الجسم , فالرأس فى اللافقاربات مستمرة مع الجسم ولايمكن تمييزها .</a:t>
            </a:r>
          </a:p>
          <a:p>
            <a:pPr marL="457200" indent="-457200" algn="just"/>
            <a:r>
              <a:rPr lang="ar-EG" sz="2400" b="1" dirty="0" smtClean="0"/>
              <a:t>    -وتظهر الرأس كتكوين غير معقل فى الفقاريات البالغة على الرغم أنه يكون معقلا أثناء النمو الجنينى الأولى , وأثناء النمو تختفى الخطوط بين العقل وتبدو الرأس كتركيب واحد .</a:t>
            </a:r>
          </a:p>
          <a:p>
            <a:pPr marL="457200" indent="-457200" algn="just"/>
            <a:r>
              <a:rPr lang="ar-EG" sz="2400" b="1" dirty="0" smtClean="0">
                <a:solidFill>
                  <a:srgbClr val="0070C0"/>
                </a:solidFill>
              </a:rPr>
              <a:t>2. تكوين مخ معقد :</a:t>
            </a:r>
          </a:p>
          <a:p>
            <a:pPr marL="457200" indent="-457200" algn="just"/>
            <a:r>
              <a:rPr lang="ar-EG" sz="2400" b="1" dirty="0" smtClean="0">
                <a:solidFill>
                  <a:srgbClr val="FFC000"/>
                </a:solidFill>
              </a:rPr>
              <a:t>    </a:t>
            </a:r>
            <a:r>
              <a:rPr lang="ar-EG" sz="2400" b="1" dirty="0" smtClean="0"/>
              <a:t>- يوجد فى الفقاريات مخ معقد ومجوف فى النهاية الأمامية للحبل الشوكى أو العصبى , وينقسم هذا المخ الى ثلاثة أجزاء رئيسية هى المخ الأمامى والمخ الأوسط والمخ الخلفى .</a:t>
            </a:r>
          </a:p>
          <a:p>
            <a:pPr marL="457200" indent="-457200" algn="just"/>
            <a:endParaRPr lang="ar-SA"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81000"/>
            <a:ext cx="8534400" cy="6324600"/>
          </a:xfrm>
        </p:spPr>
        <p:txBody>
          <a:bodyPr>
            <a:normAutofit/>
          </a:bodyPr>
          <a:lstStyle/>
          <a:p>
            <a:pPr algn="r"/>
            <a:r>
              <a:rPr lang="ar-EG" dirty="0" smtClean="0">
                <a:solidFill>
                  <a:srgbClr val="0070C0"/>
                </a:solidFill>
              </a:rPr>
              <a:t>3</a:t>
            </a:r>
            <a:r>
              <a:rPr lang="ar-EG" sz="2400" dirty="0" smtClean="0">
                <a:solidFill>
                  <a:srgbClr val="0070C0"/>
                </a:solidFill>
              </a:rPr>
              <a:t>. </a:t>
            </a:r>
            <a:r>
              <a:rPr lang="ar-EG" sz="2400" b="1" dirty="0" smtClean="0">
                <a:solidFill>
                  <a:srgbClr val="0070C0"/>
                </a:solidFill>
              </a:rPr>
              <a:t>أعضاء الحس :</a:t>
            </a:r>
          </a:p>
          <a:p>
            <a:pPr algn="r"/>
            <a:r>
              <a:rPr lang="ar-EG" sz="2400" b="1" dirty="0" smtClean="0"/>
              <a:t>- يوجد فى منطقة الرأس زوج من الأعين والآذان وفتحات الأنف .</a:t>
            </a:r>
          </a:p>
          <a:p>
            <a:pPr algn="r"/>
            <a:r>
              <a:rPr lang="ar-EG" sz="2400" b="1" dirty="0" smtClean="0">
                <a:solidFill>
                  <a:srgbClr val="0070C0"/>
                </a:solidFill>
              </a:rPr>
              <a:t>4. عدد الأعصاب المخية :</a:t>
            </a:r>
          </a:p>
          <a:p>
            <a:pPr algn="r">
              <a:buFontTx/>
              <a:buChar char="-"/>
            </a:pPr>
            <a:r>
              <a:rPr lang="ar-EG" sz="2400" b="1" dirty="0" smtClean="0"/>
              <a:t>يوجد فى الفقاريات عشرة أزواج من الأعصاب المخية على الأقل وهى :</a:t>
            </a:r>
          </a:p>
          <a:p>
            <a:pPr marL="514350" indent="-514350" algn="r">
              <a:buFont typeface="+mj-lt"/>
              <a:buAutoNum type="arabicParenR"/>
            </a:pPr>
            <a:r>
              <a:rPr lang="ar-EG" sz="2400" b="1" dirty="0" smtClean="0"/>
              <a:t>العصب الشمى.                        9) العصب اللسانى البلعومى .</a:t>
            </a:r>
          </a:p>
          <a:p>
            <a:pPr marL="514350" indent="-514350" algn="r">
              <a:buFont typeface="+mj-lt"/>
              <a:buAutoNum type="arabicParenR"/>
            </a:pPr>
            <a:r>
              <a:rPr lang="ar-EG" sz="2400" b="1" dirty="0" smtClean="0"/>
              <a:t>العصب البصرى.                     10) العصب الحائر .</a:t>
            </a:r>
          </a:p>
          <a:p>
            <a:pPr marL="514350" indent="-514350" algn="r">
              <a:buFont typeface="+mj-lt"/>
              <a:buAutoNum type="arabicParenR"/>
            </a:pPr>
            <a:r>
              <a:rPr lang="ar-EG" sz="2400" b="1" dirty="0" smtClean="0"/>
              <a:t>العصب محرك العين </a:t>
            </a:r>
          </a:p>
          <a:p>
            <a:pPr marL="514350" indent="-514350" algn="r">
              <a:buFont typeface="+mj-lt"/>
              <a:buAutoNum type="arabicParenR"/>
            </a:pPr>
            <a:r>
              <a:rPr lang="ar-EG" sz="2400" b="1" dirty="0" smtClean="0"/>
              <a:t>العصب البكرى .</a:t>
            </a:r>
          </a:p>
          <a:p>
            <a:pPr marL="514350" indent="-514350" algn="r">
              <a:buFont typeface="+mj-lt"/>
              <a:buAutoNum type="arabicParenR"/>
            </a:pPr>
            <a:r>
              <a:rPr lang="ar-EG" sz="2400" b="1" dirty="0" smtClean="0"/>
              <a:t>العصب التؤمى الثلاثى .</a:t>
            </a:r>
          </a:p>
          <a:p>
            <a:pPr marL="514350" indent="-514350" algn="r">
              <a:buFont typeface="+mj-lt"/>
              <a:buAutoNum type="arabicParenR"/>
            </a:pPr>
            <a:r>
              <a:rPr lang="ar-EG" sz="2400" b="1" dirty="0" smtClean="0"/>
              <a:t>العصب مبعد العين.</a:t>
            </a:r>
          </a:p>
          <a:p>
            <a:pPr marL="514350" indent="-514350" algn="r">
              <a:buFont typeface="+mj-lt"/>
              <a:buAutoNum type="arabicParenR"/>
            </a:pPr>
            <a:r>
              <a:rPr lang="ar-EG" sz="2400" b="1" dirty="0" smtClean="0"/>
              <a:t>العصب الوجهى.</a:t>
            </a:r>
          </a:p>
          <a:p>
            <a:pPr marL="514350" indent="-514350" algn="r">
              <a:buFont typeface="+mj-lt"/>
              <a:buAutoNum type="arabicParenR"/>
            </a:pPr>
            <a:r>
              <a:rPr lang="ar-EG" sz="2400" b="1" dirty="0" smtClean="0"/>
              <a:t>العصب السمعى.</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381000"/>
            <a:ext cx="8382000" cy="6096000"/>
          </a:xfrm>
        </p:spPr>
        <p:txBody>
          <a:bodyPr/>
          <a:lstStyle/>
          <a:p>
            <a:pPr algn="just"/>
            <a:r>
              <a:rPr lang="ar-EG" sz="2400" b="1" dirty="0" smtClean="0"/>
              <a:t>وبالاضافة الى هذه الأعصاب يوجد عصبان آخران فى الرهليات ( الزواحف , الطيور , الثدييات ), وهى :</a:t>
            </a:r>
          </a:p>
          <a:p>
            <a:pPr algn="just"/>
            <a:r>
              <a:rPr lang="ar-EG" sz="2400" b="1" dirty="0" smtClean="0"/>
              <a:t>11) العصب الشوكى الاضافى .</a:t>
            </a:r>
          </a:p>
          <a:p>
            <a:pPr algn="just"/>
            <a:r>
              <a:rPr lang="ar-EG" sz="2400" b="1" dirty="0" smtClean="0"/>
              <a:t>12) العصب تحت  اللسانى .</a:t>
            </a:r>
          </a:p>
          <a:p>
            <a:pPr algn="just"/>
            <a:endParaRPr lang="ar-EG" sz="2400" b="1" dirty="0" smtClean="0">
              <a:solidFill>
                <a:srgbClr val="0070C0"/>
              </a:solidFill>
            </a:endParaRPr>
          </a:p>
          <a:p>
            <a:pPr algn="just"/>
            <a:r>
              <a:rPr lang="ar-EG" sz="2400" b="1" dirty="0" smtClean="0">
                <a:solidFill>
                  <a:srgbClr val="0070C0"/>
                </a:solidFill>
              </a:rPr>
              <a:t>5. وجود الجمجمة :</a:t>
            </a:r>
          </a:p>
          <a:p>
            <a:pPr algn="just">
              <a:buFontTx/>
              <a:buChar char="-"/>
            </a:pPr>
            <a:r>
              <a:rPr lang="ar-EG" sz="2400" b="1" dirty="0" smtClean="0"/>
              <a:t>توجد فى كل الفقاريات البالغة جمجمة تحمى المخ وأعضاء الحس , تسمى الجمجمة أيضا بالقرنيوم </a:t>
            </a:r>
            <a:r>
              <a:rPr lang="en-GB" sz="2400" b="1" dirty="0" smtClean="0">
                <a:solidFill>
                  <a:srgbClr val="00B050"/>
                </a:solidFill>
              </a:rPr>
              <a:t>cranium</a:t>
            </a:r>
            <a:r>
              <a:rPr lang="ar-EG" sz="2400" b="1" dirty="0" smtClean="0"/>
              <a:t> اشتق منها الاسم الآخر وهو القرنيوميات أو ذوات القرنيوم </a:t>
            </a:r>
            <a:r>
              <a:rPr lang="en-GB" sz="2400" b="1" dirty="0" err="1" smtClean="0">
                <a:solidFill>
                  <a:srgbClr val="00B050"/>
                </a:solidFill>
              </a:rPr>
              <a:t>craniata</a:t>
            </a:r>
            <a:r>
              <a:rPr lang="en-GB" sz="2400" b="1" dirty="0" smtClean="0"/>
              <a:t> </a:t>
            </a:r>
            <a:r>
              <a:rPr lang="ar-EG" sz="2400" b="1" dirty="0" smtClean="0"/>
              <a:t>.</a:t>
            </a:r>
            <a:endParaRPr lang="en-US" sz="2400" b="1" dirty="0" smtClean="0"/>
          </a:p>
          <a:p>
            <a:pPr algn="just">
              <a:buFontTx/>
              <a:buChar char="-"/>
            </a:pPr>
            <a:endParaRPr lang="ar-EG" sz="2400" b="1" dirty="0" smtClean="0"/>
          </a:p>
          <a:p>
            <a:pPr algn="just"/>
            <a:r>
              <a:rPr lang="ar-EG" sz="2400" b="1" dirty="0" smtClean="0">
                <a:solidFill>
                  <a:srgbClr val="0070C0"/>
                </a:solidFill>
              </a:rPr>
              <a:t>6. طبيعة الحبل الظهرى :</a:t>
            </a:r>
          </a:p>
          <a:p>
            <a:pPr algn="just"/>
            <a:r>
              <a:rPr lang="ar-EG" sz="2400" b="1" dirty="0" smtClean="0"/>
              <a:t>- يمتد الحبل الظهرى فى جنين الفقاريات للامام حتى المخ المتوسط , أما فى الفقاريات البالغة , فيستبدل الجزء الأمامى من الحبل الظهرى بالجمجمة , أما الباقى فيكون العمود الفقارى .</a:t>
            </a:r>
          </a:p>
          <a:p>
            <a:pPr algn="r"/>
            <a:endParaRPr lang="ar-SA"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381000"/>
            <a:ext cx="8610600" cy="6172200"/>
          </a:xfrm>
        </p:spPr>
        <p:txBody>
          <a:bodyPr/>
          <a:lstStyle/>
          <a:p>
            <a:pPr algn="r"/>
            <a:r>
              <a:rPr lang="ar-EG" dirty="0" smtClean="0">
                <a:solidFill>
                  <a:srgbClr val="0070C0"/>
                </a:solidFill>
              </a:rPr>
              <a:t>7. </a:t>
            </a:r>
            <a:r>
              <a:rPr lang="ar-EG" b="1" dirty="0" smtClean="0">
                <a:solidFill>
                  <a:srgbClr val="0070C0"/>
                </a:solidFill>
              </a:rPr>
              <a:t>الأعصاب الشوكية :</a:t>
            </a:r>
          </a:p>
          <a:p>
            <a:pPr algn="just">
              <a:buFontTx/>
              <a:buChar char="-"/>
            </a:pPr>
            <a:r>
              <a:rPr lang="ar-EG" b="1" dirty="0" smtClean="0"/>
              <a:t>فى اللافقاريات والحبليات الدنيا يوجد نوعان من الأعصاب , أعصاب حسية وأعصاب حركية </a:t>
            </a:r>
            <a:r>
              <a:rPr lang="en-GB" b="1" dirty="0" smtClean="0">
                <a:solidFill>
                  <a:srgbClr val="00B050"/>
                </a:solidFill>
              </a:rPr>
              <a:t>( sensory and motor nerves)</a:t>
            </a:r>
            <a:r>
              <a:rPr lang="ar-EG" b="1" dirty="0" smtClean="0"/>
              <a:t> منفصلة عن بعضها , أما فى الفقاريات فيتحد العصب الحسى العلوى مع العصب الحركى السفلى ليكونا عصبا مشتركا يسمى العصب الشوكى </a:t>
            </a:r>
            <a:r>
              <a:rPr lang="en-GB" b="1" dirty="0" smtClean="0">
                <a:solidFill>
                  <a:srgbClr val="00B050"/>
                </a:solidFill>
              </a:rPr>
              <a:t>spinal nerve </a:t>
            </a:r>
            <a:r>
              <a:rPr lang="ar-EG" b="1" dirty="0" smtClean="0">
                <a:solidFill>
                  <a:srgbClr val="00B050"/>
                </a:solidFill>
              </a:rPr>
              <a:t> </a:t>
            </a:r>
            <a:r>
              <a:rPr lang="ar-EG" b="1" dirty="0" smtClean="0"/>
              <a:t>.</a:t>
            </a:r>
          </a:p>
          <a:p>
            <a:pPr algn="just">
              <a:buFontTx/>
              <a:buChar char="-"/>
            </a:pPr>
            <a:r>
              <a:rPr lang="ar-EG" b="1" dirty="0" smtClean="0"/>
              <a:t>وهذا العصب ينشأ من الحبل الشوكى بواسطة جذران , جذر ظهرى حسى له عقدة عصبية وجذر بطنى حركى .</a:t>
            </a:r>
          </a:p>
          <a:p>
            <a:pPr algn="r"/>
            <a:r>
              <a:rPr lang="ar-EG" b="1" dirty="0" smtClean="0">
                <a:solidFill>
                  <a:srgbClr val="0070C0"/>
                </a:solidFill>
              </a:rPr>
              <a:t>8. السيلوم </a:t>
            </a:r>
            <a:r>
              <a:rPr lang="en-US" b="1" dirty="0" err="1" smtClean="0">
                <a:solidFill>
                  <a:srgbClr val="0070C0"/>
                </a:solidFill>
              </a:rPr>
              <a:t>coelom</a:t>
            </a:r>
            <a:r>
              <a:rPr lang="ar-EG" b="1" dirty="0" smtClean="0">
                <a:solidFill>
                  <a:srgbClr val="0070C0"/>
                </a:solidFill>
              </a:rPr>
              <a:t> :</a:t>
            </a:r>
          </a:p>
          <a:p>
            <a:pPr algn="just">
              <a:buFontTx/>
              <a:buChar char="-"/>
            </a:pPr>
            <a:r>
              <a:rPr lang="ar-EG" b="1" dirty="0" smtClean="0"/>
              <a:t>يوجد تجويف فى الفقاريات يسمى تجويف السيلوم يحيط بالأحشاء الداخلية . -ويتكون السيلوم من تجويف كبير يحيط بالأمعاء ويسمى بالتجويف البطنى </a:t>
            </a:r>
            <a:r>
              <a:rPr lang="en-US" b="1" dirty="0" smtClean="0">
                <a:solidFill>
                  <a:srgbClr val="00B050"/>
                </a:solidFill>
              </a:rPr>
              <a:t>abdominal cavity</a:t>
            </a:r>
            <a:r>
              <a:rPr lang="ar-EG" b="1" dirty="0" smtClean="0">
                <a:solidFill>
                  <a:srgbClr val="00B050"/>
                </a:solidFill>
              </a:rPr>
              <a:t> </a:t>
            </a:r>
            <a:r>
              <a:rPr lang="ar-EG" b="1" dirty="0" smtClean="0"/>
              <a:t>ويبرز داخله أعضاء التكاثر والبول , وأماما يوجد تجويف التامور يحيط بالقلب .</a:t>
            </a:r>
          </a:p>
          <a:p>
            <a:pPr algn="just">
              <a:buFontTx/>
              <a:buChar char="-"/>
            </a:pPr>
            <a:r>
              <a:rPr lang="ar-EG" b="1" dirty="0" smtClean="0"/>
              <a:t> وفى الثدييات يحيط بالرئات تجويف البللورة </a:t>
            </a:r>
            <a:r>
              <a:rPr lang="en-GB" b="1" dirty="0" smtClean="0">
                <a:solidFill>
                  <a:srgbClr val="00B050"/>
                </a:solidFill>
              </a:rPr>
              <a:t>pleural cavity</a:t>
            </a:r>
            <a:r>
              <a:rPr lang="ar-EG" b="1" dirty="0" smtClean="0">
                <a:solidFill>
                  <a:srgbClr val="FFFF00"/>
                </a:solidFill>
              </a:rPr>
              <a:t> </a:t>
            </a:r>
            <a:r>
              <a:rPr lang="ar-EG" b="1" dirty="0" smtClean="0"/>
              <a:t>.</a:t>
            </a:r>
            <a:endParaRPr lang="ar-SA"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381000"/>
            <a:ext cx="8382000" cy="6248400"/>
          </a:xfrm>
        </p:spPr>
        <p:txBody>
          <a:bodyPr>
            <a:normAutofit/>
          </a:bodyPr>
          <a:lstStyle/>
          <a:p>
            <a:pPr algn="r"/>
            <a:r>
              <a:rPr lang="ar-EG" dirty="0" smtClean="0">
                <a:solidFill>
                  <a:srgbClr val="0070C0"/>
                </a:solidFill>
              </a:rPr>
              <a:t>9. </a:t>
            </a:r>
            <a:r>
              <a:rPr lang="ar-EG" b="1" dirty="0" smtClean="0">
                <a:solidFill>
                  <a:srgbClr val="0070C0"/>
                </a:solidFill>
              </a:rPr>
              <a:t>الجهاز الاخراجى </a:t>
            </a:r>
            <a:r>
              <a:rPr lang="en-GB" b="1" dirty="0" smtClean="0">
                <a:solidFill>
                  <a:srgbClr val="0070C0"/>
                </a:solidFill>
              </a:rPr>
              <a:t>The Excretory system</a:t>
            </a:r>
            <a:r>
              <a:rPr lang="ar-EG" b="1" dirty="0" smtClean="0">
                <a:solidFill>
                  <a:srgbClr val="0070C0"/>
                </a:solidFill>
              </a:rPr>
              <a:t> :</a:t>
            </a:r>
          </a:p>
          <a:p>
            <a:pPr algn="just"/>
            <a:r>
              <a:rPr lang="ar-EG" b="1" dirty="0" smtClean="0"/>
              <a:t>فى اللافقاريات والحبليات الدنيا , يكون الجهاز الاخراجى على شكل نفريدة (</a:t>
            </a:r>
            <a:r>
              <a:rPr lang="en-US" b="1" dirty="0" err="1" smtClean="0"/>
              <a:t>nephridium</a:t>
            </a:r>
            <a:r>
              <a:rPr lang="ar-EG" b="1" dirty="0" smtClean="0"/>
              <a:t>) .</a:t>
            </a:r>
            <a:endParaRPr lang="ar-EG" b="1" dirty="0" smtClean="0">
              <a:solidFill>
                <a:srgbClr val="FFC000"/>
              </a:solidFill>
            </a:endParaRPr>
          </a:p>
          <a:p>
            <a:pPr algn="just">
              <a:buFontTx/>
              <a:buChar char="-"/>
            </a:pPr>
            <a:r>
              <a:rPr lang="ar-EG" b="1" dirty="0" smtClean="0"/>
              <a:t> أما فى الفقاريات فيوجد زوج من الكلى معقدة التركيب تستخلص البول من الدم ليحمل بعد ذلك الى المثانة البولية أو المجمع </a:t>
            </a:r>
            <a:r>
              <a:rPr lang="en-GB" b="1" dirty="0" err="1" smtClean="0"/>
              <a:t>cloaca</a:t>
            </a:r>
            <a:r>
              <a:rPr lang="ar-EG" b="1" dirty="0" smtClean="0"/>
              <a:t> .</a:t>
            </a:r>
          </a:p>
          <a:p>
            <a:pPr algn="just">
              <a:buFontTx/>
              <a:buChar char="-"/>
            </a:pPr>
            <a:r>
              <a:rPr lang="ar-EG" b="1" dirty="0" smtClean="0"/>
              <a:t>وفى معظم الفقاريات يمر البول عن طريق قنوات خاصة الى المثانة البولية التى تعمل على اختزانه حتى يتم التخلص منه على فترات بدفعه الى خارج الجسم .</a:t>
            </a:r>
            <a:endParaRPr lang="en-US" b="1" dirty="0" smtClean="0"/>
          </a:p>
          <a:p>
            <a:pPr algn="just">
              <a:buFontTx/>
              <a:buChar char="-"/>
            </a:pPr>
            <a:endParaRPr lang="ar-EG" b="1" dirty="0" smtClean="0"/>
          </a:p>
          <a:p>
            <a:pPr algn="just"/>
            <a:r>
              <a:rPr lang="ar-EG" b="1" dirty="0" smtClean="0">
                <a:solidFill>
                  <a:srgbClr val="0070C0"/>
                </a:solidFill>
              </a:rPr>
              <a:t>10. المناسل </a:t>
            </a:r>
            <a:r>
              <a:rPr lang="en-US" b="1" dirty="0" smtClean="0">
                <a:solidFill>
                  <a:srgbClr val="0070C0"/>
                </a:solidFill>
              </a:rPr>
              <a:t>The gonads</a:t>
            </a:r>
            <a:r>
              <a:rPr lang="ar-EG" b="1" dirty="0" smtClean="0">
                <a:solidFill>
                  <a:srgbClr val="0070C0"/>
                </a:solidFill>
              </a:rPr>
              <a:t> :</a:t>
            </a:r>
          </a:p>
          <a:p>
            <a:pPr algn="just"/>
            <a:r>
              <a:rPr lang="ar-EG" b="1" dirty="0" smtClean="0"/>
              <a:t>- يختزل عدد المناسل فى الفقاريات الى زوج واحد فقط , على العكس من اللافقاريات التى يوجد فيها عدة أزواج من المناسل .</a:t>
            </a:r>
            <a:endParaRPr lang="ar-SA"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381000"/>
            <a:ext cx="8305800" cy="6096000"/>
          </a:xfrm>
        </p:spPr>
        <p:txBody>
          <a:bodyPr>
            <a:normAutofit/>
          </a:bodyPr>
          <a:lstStyle/>
          <a:p>
            <a:pPr algn="just"/>
            <a:r>
              <a:rPr lang="ar-EG" sz="2400" dirty="0" smtClean="0">
                <a:solidFill>
                  <a:srgbClr val="0070C0"/>
                </a:solidFill>
              </a:rPr>
              <a:t>11. </a:t>
            </a:r>
            <a:r>
              <a:rPr lang="ar-EG" sz="2400" b="1" dirty="0" smtClean="0">
                <a:solidFill>
                  <a:srgbClr val="0070C0"/>
                </a:solidFill>
              </a:rPr>
              <a:t>الأطراف </a:t>
            </a:r>
            <a:r>
              <a:rPr lang="en-US" sz="2400" b="1" dirty="0" smtClean="0">
                <a:solidFill>
                  <a:srgbClr val="0070C0"/>
                </a:solidFill>
              </a:rPr>
              <a:t>The Limbs</a:t>
            </a:r>
            <a:r>
              <a:rPr lang="ar-EG" sz="2400" b="1" dirty="0" smtClean="0">
                <a:solidFill>
                  <a:srgbClr val="0070C0"/>
                </a:solidFill>
              </a:rPr>
              <a:t> :</a:t>
            </a:r>
          </a:p>
          <a:p>
            <a:pPr algn="just">
              <a:buFontTx/>
              <a:buChar char="-"/>
            </a:pPr>
            <a:r>
              <a:rPr lang="ar-EG" sz="2400" b="1" dirty="0" smtClean="0">
                <a:solidFill>
                  <a:schemeClr val="tx2"/>
                </a:solidFill>
              </a:rPr>
              <a:t>يوجد فى الفقاريات زوجان من الأطراف , وهى اما زعانف أو أطراف متحورة للطيران أو المشى أو الحفر .</a:t>
            </a:r>
            <a:endParaRPr lang="ar-SA" sz="2400" b="1" dirty="0" smtClean="0">
              <a:solidFill>
                <a:schemeClr val="tx2"/>
              </a:solidFill>
            </a:endParaRPr>
          </a:p>
          <a:p>
            <a:pPr algn="just">
              <a:buFontTx/>
              <a:buChar char="-"/>
            </a:pPr>
            <a:r>
              <a:rPr lang="ar-EG" sz="2400" b="1" dirty="0" smtClean="0">
                <a:solidFill>
                  <a:schemeClr val="tx2"/>
                </a:solidFill>
              </a:rPr>
              <a:t>وكل طرف </a:t>
            </a:r>
            <a:r>
              <a:rPr lang="ar-SA" sz="2400" b="1" dirty="0" smtClean="0">
                <a:solidFill>
                  <a:schemeClr val="tx2"/>
                </a:solidFill>
              </a:rPr>
              <a:t>ي</a:t>
            </a:r>
            <a:r>
              <a:rPr lang="ar-EG" sz="2400" b="1" dirty="0" smtClean="0">
                <a:solidFill>
                  <a:schemeClr val="tx2"/>
                </a:solidFill>
              </a:rPr>
              <a:t>تكون من عدة عقل جسمية ويختلف شكله باختلاف وظيفته.</a:t>
            </a:r>
          </a:p>
          <a:p>
            <a:pPr algn="just">
              <a:buFontTx/>
              <a:buChar char="-"/>
            </a:pPr>
            <a:r>
              <a:rPr lang="ar-EG" sz="2400" b="1" dirty="0" smtClean="0">
                <a:solidFill>
                  <a:schemeClr val="tx2"/>
                </a:solidFill>
              </a:rPr>
              <a:t>وهى تشتمل على طرفين صدريين </a:t>
            </a:r>
            <a:r>
              <a:rPr lang="en-GB" sz="2400" b="1" dirty="0" smtClean="0">
                <a:solidFill>
                  <a:schemeClr val="tx2"/>
                </a:solidFill>
              </a:rPr>
              <a:t> </a:t>
            </a:r>
            <a:r>
              <a:rPr lang="ar-EG" sz="2400" b="1" dirty="0" smtClean="0">
                <a:solidFill>
                  <a:schemeClr val="tx2"/>
                </a:solidFill>
              </a:rPr>
              <a:t>يتمثلان فى الزعنفتين الصدريتين فى الأسماك , والجناحين فى الطيور , أو الطرفين الأماميين فى الثدييات .</a:t>
            </a:r>
          </a:p>
          <a:p>
            <a:pPr algn="just"/>
            <a:r>
              <a:rPr lang="ar-EG" sz="2400" b="1" dirty="0" smtClean="0">
                <a:solidFill>
                  <a:srgbClr val="0070C0"/>
                </a:solidFill>
              </a:rPr>
              <a:t>12.التماثل الجانبى :</a:t>
            </a:r>
          </a:p>
          <a:p>
            <a:pPr algn="just">
              <a:buFontTx/>
              <a:buChar char="-"/>
            </a:pPr>
            <a:r>
              <a:rPr lang="ar-EG" sz="2400" b="1" dirty="0" smtClean="0"/>
              <a:t>يمكن تقسيم جسم الفقاريات طوليا الى نصفين متماثلين نصف أيمن ونصف أيسر .</a:t>
            </a:r>
          </a:p>
          <a:p>
            <a:pPr algn="just">
              <a:buFontTx/>
              <a:buChar char="-"/>
            </a:pPr>
            <a:r>
              <a:rPr lang="ar-EG" sz="2400" b="1" dirty="0" smtClean="0"/>
              <a:t>الجسم متماثل الجانبين ويتكون من الرأس والعنق والجذع بالاضافة الى الذيل فى بعض الأنواع .</a:t>
            </a:r>
          </a:p>
          <a:p>
            <a:pPr algn="just"/>
            <a:r>
              <a:rPr lang="ar-EG" sz="2400" b="1" dirty="0" smtClean="0">
                <a:solidFill>
                  <a:srgbClr val="0070C0"/>
                </a:solidFill>
              </a:rPr>
              <a:t>13. التعقيل (</a:t>
            </a:r>
            <a:r>
              <a:rPr lang="en-GB" sz="2400" b="1" dirty="0" smtClean="0">
                <a:solidFill>
                  <a:srgbClr val="0070C0"/>
                </a:solidFill>
              </a:rPr>
              <a:t>Segmentation</a:t>
            </a:r>
            <a:r>
              <a:rPr lang="ar-EG" sz="2400" b="1" dirty="0" smtClean="0">
                <a:solidFill>
                  <a:srgbClr val="0070C0"/>
                </a:solidFill>
              </a:rPr>
              <a:t>) :</a:t>
            </a:r>
          </a:p>
          <a:p>
            <a:pPr algn="just"/>
            <a:r>
              <a:rPr lang="ar-EG" sz="2400" b="1" dirty="0" smtClean="0"/>
              <a:t>- يظهر فى اللافقاريات الدنيا تعقيل واضح , أما فى الفقاريات فيظهر التعقيل فقط فى العضلات والأعصاب والفقرات , ولكن الأعضاء الأخرى لا تظهر تعقيلا واضحا.</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81000"/>
            <a:ext cx="8610600" cy="6172200"/>
          </a:xfrm>
        </p:spPr>
        <p:txBody>
          <a:bodyPr>
            <a:normAutofit fontScale="92500"/>
          </a:bodyPr>
          <a:lstStyle/>
          <a:p>
            <a:pPr algn="just"/>
            <a:r>
              <a:rPr lang="ar-EG" dirty="0" smtClean="0">
                <a:solidFill>
                  <a:srgbClr val="0070C0"/>
                </a:solidFill>
              </a:rPr>
              <a:t>14. </a:t>
            </a:r>
            <a:r>
              <a:rPr lang="ar-EG" b="1" dirty="0" smtClean="0">
                <a:solidFill>
                  <a:srgbClr val="0070C0"/>
                </a:solidFill>
              </a:rPr>
              <a:t>الجهاز الدورى </a:t>
            </a:r>
            <a:r>
              <a:rPr lang="en-US" b="1" dirty="0" smtClean="0">
                <a:solidFill>
                  <a:srgbClr val="0070C0"/>
                </a:solidFill>
              </a:rPr>
              <a:t>The circulatory system</a:t>
            </a:r>
            <a:r>
              <a:rPr lang="ar-SA" b="1" dirty="0" smtClean="0">
                <a:solidFill>
                  <a:srgbClr val="0070C0"/>
                </a:solidFill>
              </a:rPr>
              <a:t> :</a:t>
            </a:r>
          </a:p>
          <a:p>
            <a:pPr algn="just">
              <a:buFontTx/>
              <a:buChar char="-"/>
            </a:pPr>
            <a:r>
              <a:rPr lang="ar-SA" sz="2400" b="1" dirty="0" smtClean="0"/>
              <a:t> للفقاريات جهاز دورى مقفل يجرى فيه الدم داخل مجموعة من الشرايين والأوردة .</a:t>
            </a:r>
          </a:p>
          <a:p>
            <a:pPr algn="just">
              <a:buFontTx/>
              <a:buChar char="-"/>
            </a:pPr>
            <a:r>
              <a:rPr lang="ar-SA" sz="2400" b="1" dirty="0" smtClean="0"/>
              <a:t> يوجد قلب عضلى واضح فى الفقاريات يقع فى الجهة البطنية للجزء الأمامى من القناة     الهضمية ويتركب من 2-5 حجرات .</a:t>
            </a:r>
          </a:p>
          <a:p>
            <a:pPr algn="just">
              <a:buFontTx/>
              <a:buChar char="-"/>
            </a:pPr>
            <a:r>
              <a:rPr lang="ar-SA" sz="2400" b="1" dirty="0" smtClean="0"/>
              <a:t> يحتوى الدم على كريات دموية حمراء وبيضاء وتحتوى الأولى منها على مادة الهيموجلوبين الحمراء المحبة للاكسجين  الذى يعمل كصبغ تنفسى .</a:t>
            </a:r>
          </a:p>
          <a:p>
            <a:pPr algn="just"/>
            <a:r>
              <a:rPr lang="ar-SA" sz="2400" b="1" dirty="0" smtClean="0">
                <a:solidFill>
                  <a:srgbClr val="0070C0"/>
                </a:solidFill>
              </a:rPr>
              <a:t>15. الجلد </a:t>
            </a:r>
            <a:r>
              <a:rPr lang="en-US" sz="2400" b="1" dirty="0" smtClean="0">
                <a:solidFill>
                  <a:srgbClr val="0070C0"/>
                </a:solidFill>
              </a:rPr>
              <a:t>Integument</a:t>
            </a:r>
            <a:r>
              <a:rPr lang="ar-SA" sz="2400" b="1" dirty="0" smtClean="0">
                <a:solidFill>
                  <a:srgbClr val="0070C0"/>
                </a:solidFill>
              </a:rPr>
              <a:t> :</a:t>
            </a:r>
          </a:p>
          <a:p>
            <a:pPr algn="just"/>
            <a:r>
              <a:rPr lang="ar-SA" sz="2400" b="1" dirty="0" smtClean="0"/>
              <a:t>- يتركب الجلد من بشرة خارجية من نسيج طلائى مصفف , وأدمة داخلية من نسيج ضام .</a:t>
            </a:r>
          </a:p>
          <a:p>
            <a:pPr algn="just">
              <a:buFontTx/>
              <a:buChar char="-"/>
            </a:pPr>
            <a:r>
              <a:rPr lang="ar-SA" sz="2400" b="1" dirty="0" smtClean="0"/>
              <a:t>قد يحتوى الجلد على غدد كما فى البرمائيات , أو يكون حراشف كما فى الأسماك والزواحف أو ريش كما فى الطيور أو شعر كما فى الثدييات .</a:t>
            </a:r>
          </a:p>
          <a:p>
            <a:pPr algn="just"/>
            <a:r>
              <a:rPr lang="ar-SA" sz="2400" b="1" dirty="0" smtClean="0">
                <a:solidFill>
                  <a:srgbClr val="0070C0"/>
                </a:solidFill>
              </a:rPr>
              <a:t>16. الجهاز الهضمى :</a:t>
            </a:r>
          </a:p>
          <a:p>
            <a:pPr algn="just">
              <a:buFontTx/>
              <a:buChar char="-"/>
            </a:pPr>
            <a:r>
              <a:rPr lang="ar-SA" sz="2400" b="1" dirty="0" smtClean="0"/>
              <a:t>القناة الهضمية أنبوبة ملتفة قليلا أو أكثر وتقع فى الجهة البطنية للعمود الفقرى وهى تبدأ بفتحة الفم الذى يؤدى الى التجويف الفمى .</a:t>
            </a:r>
          </a:p>
          <a:p>
            <a:pPr algn="just">
              <a:buFontTx/>
              <a:buChar char="-"/>
            </a:pPr>
            <a:r>
              <a:rPr lang="ar-SA" sz="2400" b="1" dirty="0" smtClean="0"/>
              <a:t> وفى الفقاريات الأكثر بدائية تنتهى قناة الهضم مع القنوات البولية والتناسلية فى غرفة مشتركة هى المذرق الذى يفتح بفتحة المذرق ولكن فى الفقاريات العليا تفتح القناة الهضمية الى الخارج بفتحة مستقلة هى الاست </a:t>
            </a:r>
            <a:r>
              <a:rPr lang="en-US" sz="2400" b="1" dirty="0" smtClean="0">
                <a:solidFill>
                  <a:srgbClr val="00B050"/>
                </a:solidFill>
              </a:rPr>
              <a:t>anus</a:t>
            </a:r>
            <a:r>
              <a:rPr lang="en-US" sz="2400" b="1" dirty="0" smtClean="0"/>
              <a:t> </a:t>
            </a:r>
            <a:r>
              <a:rPr lang="ar-SA" sz="2400" b="1" dirty="0" smtClean="0"/>
              <a:t> .</a:t>
            </a:r>
          </a:p>
          <a:p>
            <a:pPr algn="r"/>
            <a:endParaRPr lang="ar-SA"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228600"/>
            <a:ext cx="8458200" cy="6248400"/>
          </a:xfrm>
        </p:spPr>
        <p:txBody>
          <a:bodyPr>
            <a:normAutofit/>
          </a:bodyPr>
          <a:lstStyle/>
          <a:p>
            <a:pPr algn="just">
              <a:buFontTx/>
              <a:buChar char="-"/>
            </a:pPr>
            <a:r>
              <a:rPr lang="ar-SA" sz="2400" b="1" dirty="0" smtClean="0"/>
              <a:t>وتوجد فى الفقاريات غدد هضمية هى الكبد والبنكرياس وهذه تنقل افرازتها خلال قنوات خاصة الى القناة الهضمية .</a:t>
            </a:r>
          </a:p>
          <a:p>
            <a:pPr algn="just">
              <a:buFontTx/>
              <a:buChar char="-"/>
            </a:pPr>
            <a:endParaRPr lang="ar-SA" sz="2400" b="1" dirty="0" smtClean="0"/>
          </a:p>
          <a:p>
            <a:pPr algn="just"/>
            <a:r>
              <a:rPr lang="ar-SA" sz="2400" b="1" dirty="0" smtClean="0">
                <a:solidFill>
                  <a:srgbClr val="0070C0"/>
                </a:solidFill>
              </a:rPr>
              <a:t>17. الجهاز التنفسى :</a:t>
            </a:r>
          </a:p>
          <a:p>
            <a:pPr algn="just">
              <a:buFontTx/>
              <a:buChar char="-"/>
            </a:pPr>
            <a:r>
              <a:rPr lang="ar-SA" sz="2400" b="1" dirty="0" smtClean="0"/>
              <a:t>يتم التنفس فى الفقاريات المائية بواسطة الخياشيم .</a:t>
            </a:r>
          </a:p>
          <a:p>
            <a:pPr algn="just">
              <a:buFontTx/>
              <a:buChar char="-"/>
            </a:pPr>
            <a:r>
              <a:rPr lang="ar-SA" sz="2400" b="1" dirty="0" smtClean="0"/>
              <a:t> بينما تستخدم الرئات لنفس الغرض فى الفقاريات الأرضية وتتكون الرئات كنتؤات خارجية من القناة الهضمية فى الأطوار الجنينية المبكرة .</a:t>
            </a:r>
          </a:p>
          <a:p>
            <a:pPr algn="just">
              <a:buFontTx/>
              <a:buChar char="-"/>
            </a:pPr>
            <a:endParaRPr lang="ar-SA" sz="2400" b="1" dirty="0" smtClean="0"/>
          </a:p>
          <a:p>
            <a:pPr algn="just"/>
            <a:r>
              <a:rPr lang="ar-SA" sz="2400" b="1" dirty="0" smtClean="0">
                <a:solidFill>
                  <a:srgbClr val="0070C0"/>
                </a:solidFill>
              </a:rPr>
              <a:t>18. الغدد الصماء </a:t>
            </a:r>
            <a:r>
              <a:rPr lang="en-GB" sz="2400" b="1" dirty="0" smtClean="0">
                <a:solidFill>
                  <a:srgbClr val="0070C0"/>
                </a:solidFill>
              </a:rPr>
              <a:t>Endocrine glands </a:t>
            </a:r>
            <a:r>
              <a:rPr lang="ar-EG" sz="2400" b="1" dirty="0" smtClean="0">
                <a:solidFill>
                  <a:srgbClr val="0070C0"/>
                </a:solidFill>
              </a:rPr>
              <a:t> :</a:t>
            </a:r>
          </a:p>
          <a:p>
            <a:pPr algn="just"/>
            <a:r>
              <a:rPr lang="ar-EG" sz="2400" b="1" dirty="0" smtClean="0"/>
              <a:t>- للحيوانات الفقارية جهاز من الغدد الصماء يتكون من عدد من الغدد اللاقنوية مثل الغدد الدرقية والنخامية والكظرية .</a:t>
            </a:r>
          </a:p>
          <a:p>
            <a:pPr algn="just"/>
            <a:r>
              <a:rPr lang="ar-EG" sz="2400" b="1" dirty="0" smtClean="0"/>
              <a:t>- وتنتج هذه الغدد افرازات خاصة تعرف بالهرمونات تصبها مباشرة فى تيار الدم .</a:t>
            </a:r>
            <a:endParaRPr lang="ar-SA" sz="2400" b="1" dirty="0" smtClean="0"/>
          </a:p>
          <a:p>
            <a:pPr algn="just"/>
            <a:endParaRPr lang="ar-SA"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381000"/>
            <a:ext cx="8458200" cy="6172200"/>
          </a:xfrm>
        </p:spPr>
        <p:txBody>
          <a:bodyPr>
            <a:normAutofit/>
          </a:bodyPr>
          <a:lstStyle/>
          <a:p>
            <a:pPr algn="ctr"/>
            <a:r>
              <a:rPr lang="ar-EG" b="1" dirty="0" smtClean="0">
                <a:solidFill>
                  <a:srgbClr val="FF0000"/>
                </a:solidFill>
              </a:rPr>
              <a:t>تقسيم الفقاريات </a:t>
            </a:r>
          </a:p>
          <a:p>
            <a:pPr algn="ctr"/>
            <a:r>
              <a:rPr lang="en-GB" b="1" dirty="0" smtClean="0">
                <a:solidFill>
                  <a:srgbClr val="FF0000"/>
                </a:solidFill>
              </a:rPr>
              <a:t>Classification of Vertebrates</a:t>
            </a:r>
          </a:p>
          <a:p>
            <a:pPr algn="just"/>
            <a:endParaRPr lang="ar-SA" sz="2400" b="1" dirty="0" smtClean="0"/>
          </a:p>
          <a:p>
            <a:pPr algn="just"/>
            <a:r>
              <a:rPr lang="ar-EG" sz="2400" b="1" dirty="0" smtClean="0"/>
              <a:t>تنقسم الفقاريات الى فوق طائفتين أساسيتين </a:t>
            </a:r>
            <a:r>
              <a:rPr lang="ar-EG" sz="2400" b="1" dirty="0" smtClean="0">
                <a:solidFill>
                  <a:srgbClr val="FFC000"/>
                </a:solidFill>
              </a:rPr>
              <a:t>(</a:t>
            </a:r>
            <a:r>
              <a:rPr lang="en-US" sz="2400" b="1" dirty="0" err="1" smtClean="0">
                <a:solidFill>
                  <a:srgbClr val="00B050"/>
                </a:solidFill>
              </a:rPr>
              <a:t>superclasses</a:t>
            </a:r>
            <a:r>
              <a:rPr lang="ar-EG" sz="2400" b="1" dirty="0" smtClean="0">
                <a:solidFill>
                  <a:srgbClr val="FFC000"/>
                </a:solidFill>
              </a:rPr>
              <a:t>) :</a:t>
            </a:r>
          </a:p>
          <a:p>
            <a:pPr algn="just"/>
            <a:r>
              <a:rPr lang="ar-EG" sz="2400" b="1" dirty="0" smtClean="0">
                <a:solidFill>
                  <a:schemeClr val="accent5"/>
                </a:solidFill>
              </a:rPr>
              <a:t>(أ) </a:t>
            </a:r>
            <a:r>
              <a:rPr lang="ar-EG" sz="2400" b="1" dirty="0" smtClean="0"/>
              <a:t>فوق طائفة عديمة الفكوك </a:t>
            </a:r>
            <a:r>
              <a:rPr lang="ar-EG" sz="2400" b="1" dirty="0" smtClean="0">
                <a:solidFill>
                  <a:srgbClr val="FFC000"/>
                </a:solidFill>
              </a:rPr>
              <a:t>(</a:t>
            </a:r>
            <a:r>
              <a:rPr lang="en-US" sz="2400" b="1" dirty="0" smtClean="0">
                <a:solidFill>
                  <a:srgbClr val="00B050"/>
                </a:solidFill>
              </a:rPr>
              <a:t>Agnatha</a:t>
            </a:r>
            <a:r>
              <a:rPr lang="ar-EG" sz="2400" b="1" dirty="0" smtClean="0">
                <a:solidFill>
                  <a:srgbClr val="FFC000"/>
                </a:solidFill>
              </a:rPr>
              <a:t>) </a:t>
            </a:r>
            <a:r>
              <a:rPr lang="ar-EG" sz="2400" b="1" dirty="0" smtClean="0"/>
              <a:t>, وهى حيوانات بحرية لا يدعم منطقة الفم فيها فكوك وتحتوى على رتبة دائرية الفم </a:t>
            </a:r>
            <a:r>
              <a:rPr lang="ar-EG" sz="2400" b="1" dirty="0" smtClean="0">
                <a:solidFill>
                  <a:srgbClr val="FFC000"/>
                </a:solidFill>
              </a:rPr>
              <a:t>(</a:t>
            </a:r>
            <a:r>
              <a:rPr lang="ar-EG" sz="2400" b="1" dirty="0" smtClean="0"/>
              <a:t> </a:t>
            </a:r>
            <a:r>
              <a:rPr lang="en-US" sz="2400" b="1" dirty="0" smtClean="0">
                <a:solidFill>
                  <a:srgbClr val="00B050"/>
                </a:solidFill>
              </a:rPr>
              <a:t>cyclostomata</a:t>
            </a:r>
            <a:r>
              <a:rPr lang="ar-EG" sz="2400" b="1" dirty="0" smtClean="0">
                <a:solidFill>
                  <a:srgbClr val="FFC000"/>
                </a:solidFill>
              </a:rPr>
              <a:t>) </a:t>
            </a:r>
            <a:r>
              <a:rPr lang="ar-EG" sz="2400" b="1" dirty="0" smtClean="0"/>
              <a:t>التى من أمثلتها حيوان الجلكى </a:t>
            </a:r>
            <a:r>
              <a:rPr lang="ar-EG" sz="2400" b="1" dirty="0" smtClean="0">
                <a:solidFill>
                  <a:srgbClr val="FFC000"/>
                </a:solidFill>
              </a:rPr>
              <a:t>(</a:t>
            </a:r>
            <a:r>
              <a:rPr lang="en-US" sz="2400" b="1" dirty="0" err="1" smtClean="0">
                <a:solidFill>
                  <a:srgbClr val="00B050"/>
                </a:solidFill>
              </a:rPr>
              <a:t>Petromyzon</a:t>
            </a:r>
            <a:r>
              <a:rPr lang="ar-EG" sz="2400" b="1" dirty="0" smtClean="0">
                <a:solidFill>
                  <a:srgbClr val="FFC000"/>
                </a:solidFill>
              </a:rPr>
              <a:t>) </a:t>
            </a:r>
            <a:r>
              <a:rPr lang="ar-EG" sz="2400" b="1" dirty="0" smtClean="0"/>
              <a:t>.</a:t>
            </a:r>
          </a:p>
          <a:p>
            <a:pPr algn="just"/>
            <a:endParaRPr lang="ar-EG" sz="2400" b="1" dirty="0" smtClean="0"/>
          </a:p>
          <a:p>
            <a:pPr algn="just"/>
            <a:r>
              <a:rPr lang="ar-EG" sz="2400" b="1" dirty="0" smtClean="0">
                <a:solidFill>
                  <a:schemeClr val="accent5"/>
                </a:solidFill>
              </a:rPr>
              <a:t>(ب) </a:t>
            </a:r>
            <a:r>
              <a:rPr lang="ar-EG" sz="2400" b="1" dirty="0" smtClean="0"/>
              <a:t>فوق طائفة الفكيات </a:t>
            </a:r>
            <a:r>
              <a:rPr lang="ar-EG" sz="2400" b="1" dirty="0" smtClean="0">
                <a:solidFill>
                  <a:srgbClr val="FFC000"/>
                </a:solidFill>
              </a:rPr>
              <a:t>(</a:t>
            </a:r>
            <a:r>
              <a:rPr lang="en-US" sz="2400" b="1" dirty="0" err="1" smtClean="0">
                <a:solidFill>
                  <a:srgbClr val="00B050"/>
                </a:solidFill>
              </a:rPr>
              <a:t>Gnathostomata</a:t>
            </a:r>
            <a:r>
              <a:rPr lang="ar-EG" sz="2400" b="1" dirty="0" smtClean="0">
                <a:solidFill>
                  <a:srgbClr val="FFC000"/>
                </a:solidFill>
              </a:rPr>
              <a:t> ) </a:t>
            </a:r>
            <a:r>
              <a:rPr lang="ar-EG" sz="2400" b="1" dirty="0" smtClean="0"/>
              <a:t>, وهى حيوانات بعضها يعيش فى الماء مثل الأسماك , وبعضها برمائيات والبعض الآخر يعيش على الأرض مثل الرهليات (زواحف , طيور , ثدييات ) وكلها حيوانات ذات فكين علوى وسفلى يدعمان الفم .</a:t>
            </a:r>
            <a:endParaRPr lang="ar-SA" sz="2400" b="1" dirty="0">
              <a:solidFill>
                <a:srgbClr val="FFC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610600" cy="6172200"/>
          </a:xfrm>
        </p:spPr>
        <p:txBody>
          <a:bodyPr/>
          <a:lstStyle/>
          <a:p>
            <a:pPr algn="ctr"/>
            <a:r>
              <a:rPr lang="ar-EG" b="1" dirty="0" smtClean="0">
                <a:solidFill>
                  <a:srgbClr val="FF0000"/>
                </a:solidFill>
              </a:rPr>
              <a:t>فوق طائفة </a:t>
            </a:r>
            <a:r>
              <a:rPr lang="ar-EG" b="1" dirty="0" err="1" smtClean="0">
                <a:solidFill>
                  <a:srgbClr val="FF0000"/>
                </a:solidFill>
              </a:rPr>
              <a:t>اللافكيات</a:t>
            </a:r>
            <a:r>
              <a:rPr lang="ar-EG" b="1" dirty="0" smtClean="0">
                <a:solidFill>
                  <a:srgbClr val="FF0000"/>
                </a:solidFill>
              </a:rPr>
              <a:t> </a:t>
            </a:r>
            <a:r>
              <a:rPr lang="en-US" b="1" dirty="0" err="1" smtClean="0">
                <a:solidFill>
                  <a:srgbClr val="FF0000"/>
                </a:solidFill>
              </a:rPr>
              <a:t>superclass</a:t>
            </a:r>
            <a:r>
              <a:rPr lang="en-US" b="1" dirty="0" smtClean="0">
                <a:solidFill>
                  <a:srgbClr val="FF0000"/>
                </a:solidFill>
              </a:rPr>
              <a:t> </a:t>
            </a:r>
            <a:r>
              <a:rPr lang="en-US" b="1" dirty="0" err="1" smtClean="0">
                <a:solidFill>
                  <a:srgbClr val="FF0000"/>
                </a:solidFill>
              </a:rPr>
              <a:t>Agnatha</a:t>
            </a:r>
            <a:r>
              <a:rPr lang="ar-EG" b="1" dirty="0" smtClean="0">
                <a:solidFill>
                  <a:srgbClr val="FF0000"/>
                </a:solidFill>
              </a:rPr>
              <a:t> </a:t>
            </a:r>
            <a:r>
              <a:rPr lang="en-GB" b="1" dirty="0" smtClean="0">
                <a:solidFill>
                  <a:srgbClr val="FF0000"/>
                </a:solidFill>
              </a:rPr>
              <a:t>(I)</a:t>
            </a:r>
            <a:endParaRPr lang="ar-EG" b="1" dirty="0" smtClean="0">
              <a:solidFill>
                <a:srgbClr val="FF0000"/>
              </a:solidFill>
            </a:endParaRPr>
          </a:p>
          <a:p>
            <a:pPr algn="ctr"/>
            <a:r>
              <a:rPr lang="ar-EG" b="1" dirty="0" smtClean="0">
                <a:solidFill>
                  <a:srgbClr val="FF0000"/>
                </a:solidFill>
              </a:rPr>
              <a:t>طائفة دائريات الفم </a:t>
            </a:r>
            <a:r>
              <a:rPr lang="en-US" b="1" dirty="0" smtClean="0">
                <a:solidFill>
                  <a:srgbClr val="FF0000"/>
                </a:solidFill>
              </a:rPr>
              <a:t>class </a:t>
            </a:r>
            <a:r>
              <a:rPr lang="en-US" b="1" dirty="0" err="1" smtClean="0">
                <a:solidFill>
                  <a:srgbClr val="FF0000"/>
                </a:solidFill>
              </a:rPr>
              <a:t>cyclostomata</a:t>
            </a:r>
            <a:r>
              <a:rPr lang="ar-EG" b="1" dirty="0" smtClean="0">
                <a:solidFill>
                  <a:srgbClr val="FF0000"/>
                </a:solidFill>
              </a:rPr>
              <a:t> </a:t>
            </a:r>
          </a:p>
          <a:p>
            <a:pPr algn="just">
              <a:buFontTx/>
              <a:buChar char="-"/>
            </a:pPr>
            <a:r>
              <a:rPr lang="ar-EG" sz="2400" b="1" dirty="0" smtClean="0"/>
              <a:t>تضم هذه المجموعة أقل أنواع الفقاريات الحية رقيا , وهى شبيهة بالأسماك نحيفة الجسم اسطوانية الشكل لاتحتوى على درع عظمى والجلد يحتوى على عدد كبير من الغدد المخاطية .</a:t>
            </a:r>
          </a:p>
          <a:p>
            <a:pPr algn="just">
              <a:buFontTx/>
              <a:buChar char="-"/>
            </a:pPr>
            <a:r>
              <a:rPr lang="ar-EG" sz="2400" b="1" dirty="0" smtClean="0">
                <a:solidFill>
                  <a:srgbClr val="C00000"/>
                </a:solidFill>
              </a:rPr>
              <a:t>تتميز هذه الحيوانات بفمها الدائرى الخالى من الفكوك .</a:t>
            </a:r>
          </a:p>
          <a:p>
            <a:pPr algn="just">
              <a:buFontTx/>
              <a:buChar char="-"/>
            </a:pPr>
            <a:r>
              <a:rPr lang="ar-EG" sz="2400" b="1" dirty="0" smtClean="0">
                <a:solidFill>
                  <a:schemeClr val="accent1">
                    <a:lumMod val="75000"/>
                  </a:schemeClr>
                </a:solidFill>
              </a:rPr>
              <a:t>تضم حيوانات تشبه ثعبان السمك تعيش كطفيليات خارجية على الأسماك والحيوانات الأخرى فى المياه الملحة والمياه العذبة .</a:t>
            </a:r>
          </a:p>
          <a:p>
            <a:pPr algn="just">
              <a:buFontTx/>
              <a:buChar char="-"/>
            </a:pPr>
            <a:r>
              <a:rPr lang="ar-EG" sz="2400" b="1" dirty="0" smtClean="0">
                <a:solidFill>
                  <a:srgbClr val="00B050"/>
                </a:solidFill>
              </a:rPr>
              <a:t>تتميز هذه الحيوانات بعدم وجود زعانف مزدوجة ولكن وسطية .</a:t>
            </a:r>
          </a:p>
          <a:p>
            <a:pPr algn="just">
              <a:buFontTx/>
              <a:buChar char="-"/>
            </a:pPr>
            <a:r>
              <a:rPr lang="ar-EG" sz="2400" b="1" dirty="0" smtClean="0"/>
              <a:t>الهيكل غضروفى ولايوجد عظام .</a:t>
            </a:r>
          </a:p>
          <a:p>
            <a:pPr algn="just">
              <a:buFontTx/>
              <a:buChar char="-"/>
            </a:pPr>
            <a:r>
              <a:rPr lang="ar-EG" sz="2400" b="1" dirty="0" smtClean="0">
                <a:solidFill>
                  <a:srgbClr val="7030A0"/>
                </a:solidFill>
              </a:rPr>
              <a:t>الحبل الظهرى يستمر فى الحيوان اليافع وحوله تتكون بعض القطع الفقرية أى لاتوجد فقرات حقيقية .</a:t>
            </a:r>
          </a:p>
          <a:p>
            <a:pPr algn="just">
              <a:buFontTx/>
              <a:buChar char="-"/>
            </a:pPr>
            <a:r>
              <a:rPr lang="ar-EG" sz="2400" b="1" dirty="0" smtClean="0"/>
              <a:t>الجمجمة مكونة من أجزاء غضروفية ولا تمثل جمجمة فقارية حقيقية .</a:t>
            </a:r>
          </a:p>
          <a:p>
            <a:pPr algn="just">
              <a:buFontTx/>
              <a:buChar char="-"/>
            </a:pPr>
            <a:r>
              <a:rPr lang="ar-EG" sz="2400" b="1" dirty="0" smtClean="0">
                <a:solidFill>
                  <a:srgbClr val="C00000"/>
                </a:solidFill>
              </a:rPr>
              <a:t>يوجد من 5-14 زوجا من الفتحات الخيشومية تفتح فى أنبوبة تنفسية .</a:t>
            </a:r>
          </a:p>
          <a:p>
            <a:pPr algn="just">
              <a:buFontTx/>
              <a:buChar char="-"/>
            </a:pPr>
            <a:endParaRPr lang="ar-EG" sz="2400" dirty="0" smtClean="0"/>
          </a:p>
          <a:p>
            <a:pPr algn="r">
              <a:buFontTx/>
              <a:buChar char="-"/>
            </a:pPr>
            <a:endParaRPr lang="ar-SA"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457200"/>
            <a:ext cx="8534400" cy="6172200"/>
          </a:xfrm>
        </p:spPr>
        <p:txBody>
          <a:bodyPr>
            <a:normAutofit lnSpcReduction="10000"/>
          </a:bodyPr>
          <a:lstStyle/>
          <a:p>
            <a:pPr algn="r">
              <a:buFontTx/>
              <a:buChar char="-"/>
            </a:pPr>
            <a:r>
              <a:rPr lang="ar-EG" sz="2400" b="1" dirty="0" smtClean="0"/>
              <a:t>عادة توجد كلية واحدة </a:t>
            </a:r>
          </a:p>
          <a:p>
            <a:pPr algn="r">
              <a:buFontTx/>
              <a:buChar char="-"/>
            </a:pPr>
            <a:r>
              <a:rPr lang="ar-EG" sz="2400" b="1" dirty="0" smtClean="0">
                <a:solidFill>
                  <a:srgbClr val="C00000"/>
                </a:solidFill>
              </a:rPr>
              <a:t>المناسل منفردة والاخصاب خارجى والأجناس منفصلة .</a:t>
            </a:r>
          </a:p>
          <a:p>
            <a:pPr algn="r">
              <a:buFontTx/>
              <a:buChar char="-"/>
            </a:pPr>
            <a:r>
              <a:rPr lang="ar-EG" sz="2400" b="1" dirty="0" smtClean="0"/>
              <a:t>الجسم أملس , لاتغطيه قشور وسطحه لزج .</a:t>
            </a:r>
            <a:endParaRPr lang="en-US" sz="2400" b="1" dirty="0" smtClean="0"/>
          </a:p>
          <a:p>
            <a:pPr algn="r">
              <a:buFontTx/>
              <a:buChar char="-"/>
            </a:pPr>
            <a:endParaRPr lang="ar-EG" sz="2400" b="1" dirty="0" smtClean="0"/>
          </a:p>
          <a:p>
            <a:pPr algn="ctr"/>
            <a:r>
              <a:rPr lang="ar-EG" sz="2800" b="1" u="sng" dirty="0" smtClean="0">
                <a:solidFill>
                  <a:srgbClr val="FF0000"/>
                </a:solidFill>
              </a:rPr>
              <a:t>اللامبرى (الجلكى) </a:t>
            </a:r>
            <a:r>
              <a:rPr lang="en-GB" sz="2800" b="1" u="sng" dirty="0" err="1" smtClean="0">
                <a:solidFill>
                  <a:srgbClr val="FF0000"/>
                </a:solidFill>
              </a:rPr>
              <a:t>Petromyzon</a:t>
            </a:r>
            <a:r>
              <a:rPr lang="en-GB" sz="2800" b="1" u="sng" dirty="0" smtClean="0">
                <a:solidFill>
                  <a:srgbClr val="FF0000"/>
                </a:solidFill>
              </a:rPr>
              <a:t> or Lamprey</a:t>
            </a:r>
            <a:r>
              <a:rPr lang="ar-EG" sz="2800" b="1" u="sng" dirty="0" smtClean="0">
                <a:solidFill>
                  <a:srgbClr val="FF0000"/>
                </a:solidFill>
              </a:rPr>
              <a:t> </a:t>
            </a:r>
            <a:endParaRPr lang="ar-SA" sz="2800" b="1" u="sng" dirty="0" smtClean="0">
              <a:solidFill>
                <a:srgbClr val="FF0000"/>
              </a:solidFill>
            </a:endParaRPr>
          </a:p>
          <a:p>
            <a:endParaRPr lang="ar-EG" sz="2400" b="1" u="sng" dirty="0" smtClean="0">
              <a:solidFill>
                <a:srgbClr val="FFC000"/>
              </a:solidFill>
            </a:endParaRPr>
          </a:p>
          <a:p>
            <a:pPr algn="r">
              <a:buFontTx/>
              <a:buChar char="-"/>
            </a:pPr>
            <a:r>
              <a:rPr lang="ar-EG" sz="2400" b="1" dirty="0" smtClean="0"/>
              <a:t>توجد منه أنواع بحرية وأخرى تعيش فى الأنهار .</a:t>
            </a:r>
            <a:endParaRPr lang="en-US" sz="2400" b="1" dirty="0" smtClean="0"/>
          </a:p>
          <a:p>
            <a:pPr algn="r">
              <a:buFontTx/>
              <a:buChar char="-"/>
            </a:pPr>
            <a:endParaRPr lang="ar-EG" sz="2400" b="1" dirty="0" smtClean="0"/>
          </a:p>
          <a:p>
            <a:pPr algn="r">
              <a:buFontTx/>
              <a:buChar char="-"/>
            </a:pPr>
            <a:r>
              <a:rPr lang="ar-EG" sz="2400" b="1" dirty="0" smtClean="0"/>
              <a:t> منها طفيلية أو حرة المعيشة.</a:t>
            </a:r>
            <a:endParaRPr lang="en-US" sz="2400" b="1" dirty="0" smtClean="0"/>
          </a:p>
          <a:p>
            <a:pPr algn="r">
              <a:buFontTx/>
              <a:buChar char="-"/>
            </a:pPr>
            <a:endParaRPr lang="ar-EG" sz="2400" b="1" dirty="0" smtClean="0"/>
          </a:p>
          <a:p>
            <a:pPr algn="r">
              <a:buFontTx/>
              <a:buChar char="-"/>
            </a:pPr>
            <a:r>
              <a:rPr lang="ar-EG" sz="2400" b="1" dirty="0" smtClean="0"/>
              <a:t> قد يصل طول الجسم الى متر .</a:t>
            </a:r>
            <a:endParaRPr lang="en-US" sz="2400" b="1" dirty="0" smtClean="0"/>
          </a:p>
          <a:p>
            <a:pPr algn="r">
              <a:buFontTx/>
              <a:buChar char="-"/>
            </a:pPr>
            <a:endParaRPr lang="ar-EG" sz="2400" b="1" dirty="0" smtClean="0"/>
          </a:p>
          <a:p>
            <a:pPr algn="r">
              <a:buFontTx/>
              <a:buChar char="-"/>
            </a:pPr>
            <a:r>
              <a:rPr lang="ar-EG" sz="2400" b="1" dirty="0" smtClean="0"/>
              <a:t> ينتشر فى مياه أمريكا الشمالية وأوروبا وهى حيوانات تشبه الأسماك , وقد كان يوضع مع الأسماك الى وقت قريب فى مجموعة واحدة .</a:t>
            </a:r>
          </a:p>
          <a:p>
            <a:pPr algn="r"/>
            <a:r>
              <a:rPr lang="ar-EG" sz="2400" dirty="0" smtClean="0"/>
              <a:t>  </a:t>
            </a:r>
            <a:endParaRPr lang="ar-EG" sz="2400" b="1" dirty="0" smtClean="0">
              <a:solidFill>
                <a:srgbClr val="FFC000"/>
              </a:solidFill>
            </a:endParaRPr>
          </a:p>
          <a:p>
            <a:pPr algn="r">
              <a:buFontTx/>
              <a:buChar char="-"/>
            </a:pPr>
            <a:endParaRPr lang="ar-EG" sz="2400" b="1" dirty="0" smtClean="0">
              <a:solidFill>
                <a:srgbClr val="FFC000"/>
              </a:solidFill>
            </a:endParaRPr>
          </a:p>
          <a:p>
            <a:pPr algn="r">
              <a:buFontTx/>
              <a:buChar char="-"/>
            </a:pPr>
            <a:endParaRPr lang="ar-EG" sz="2400" dirty="0" smtClean="0"/>
          </a:p>
          <a:p>
            <a:pPr algn="r"/>
            <a:endParaRPr lang="ar-SA" sz="2400" dirty="0"/>
          </a:p>
        </p:txBody>
      </p:sp>
      <p:pic>
        <p:nvPicPr>
          <p:cNvPr id="4" name="Picture 4" descr="http://t1.gstatic.com/images?q=tbn:ANd9GcR6X6Lyv4TkFoGlqp_LhZNQo6ToJ7ZKBPYR5pswniAa4k9oeQ9qWw">
            <a:hlinkClick r:id="rId3"/>
          </p:cNvPr>
          <p:cNvPicPr>
            <a:picLocks noChangeAspect="1" noChangeArrowheads="1"/>
          </p:cNvPicPr>
          <p:nvPr/>
        </p:nvPicPr>
        <p:blipFill>
          <a:blip r:embed="rId4" cstate="print"/>
          <a:srcRect/>
          <a:stretch>
            <a:fillRect/>
          </a:stretch>
        </p:blipFill>
        <p:spPr bwMode="auto">
          <a:xfrm>
            <a:off x="152400" y="3048000"/>
            <a:ext cx="3505200" cy="19969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www.tsusinvasives.org/dotAsset/8a85e657-24f9-480c-b253-4669c858f099.jpg">
            <a:hlinkClick r:id="rId2"/>
          </p:cNvPr>
          <p:cNvPicPr>
            <a:picLocks noChangeAspect="1" noChangeArrowheads="1"/>
          </p:cNvPicPr>
          <p:nvPr/>
        </p:nvPicPr>
        <p:blipFill>
          <a:blip r:embed="rId3" cstate="print"/>
          <a:srcRect/>
          <a:stretch>
            <a:fillRect/>
          </a:stretch>
        </p:blipFill>
        <p:spPr bwMode="auto">
          <a:xfrm>
            <a:off x="155575" y="152400"/>
            <a:ext cx="3476625" cy="29527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6564" name="Picture 4" descr="http://t1.gstatic.com/images?q=tbn:ANd9GcR6X6Lyv4TkFoGlqp_LhZNQo6ToJ7ZKBPYR5pswniAa4k9oeQ9qWw">
            <a:hlinkClick r:id="rId4"/>
          </p:cNvPr>
          <p:cNvPicPr>
            <a:picLocks noChangeAspect="1" noChangeArrowheads="1"/>
          </p:cNvPicPr>
          <p:nvPr/>
        </p:nvPicPr>
        <p:blipFill>
          <a:blip r:embed="rId5" cstate="print"/>
          <a:srcRect/>
          <a:stretch>
            <a:fillRect/>
          </a:stretch>
        </p:blipFill>
        <p:spPr bwMode="auto">
          <a:xfrm>
            <a:off x="4953000" y="3076575"/>
            <a:ext cx="3962400" cy="22574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6566" name="Picture 6" descr="http://nelson.beckman.illinois.edu/courses/neuroethol/models/lamprey_swimming/lampreyOnFish.gif">
            <a:hlinkClick r:id="rId6"/>
          </p:cNvPr>
          <p:cNvPicPr>
            <a:picLocks noChangeAspect="1" noChangeArrowheads="1"/>
          </p:cNvPicPr>
          <p:nvPr/>
        </p:nvPicPr>
        <p:blipFill>
          <a:blip r:embed="rId7" cstate="print"/>
          <a:srcRect/>
          <a:stretch>
            <a:fillRect/>
          </a:stretch>
        </p:blipFill>
        <p:spPr bwMode="auto">
          <a:xfrm>
            <a:off x="155575" y="3124200"/>
            <a:ext cx="4552950" cy="1752600"/>
          </a:xfrm>
          <a:prstGeom prst="rect">
            <a:avLst/>
          </a:prstGeom>
          <a:noFill/>
        </p:spPr>
      </p:pic>
      <p:pic>
        <p:nvPicPr>
          <p:cNvPr id="66572" name="Picture 12" descr="http://nature.ca/notebooks/images/img/084_p_s72_15146_p.jpg">
            <a:hlinkClick r:id="rId8"/>
          </p:cNvPr>
          <p:cNvPicPr>
            <a:picLocks noChangeAspect="1" noChangeArrowheads="1"/>
          </p:cNvPicPr>
          <p:nvPr/>
        </p:nvPicPr>
        <p:blipFill>
          <a:blip r:embed="rId9" cstate="print"/>
          <a:srcRect/>
          <a:stretch>
            <a:fillRect/>
          </a:stretch>
        </p:blipFill>
        <p:spPr bwMode="auto">
          <a:xfrm>
            <a:off x="4114800" y="228600"/>
            <a:ext cx="4724400" cy="2667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6574" name="Picture 14" descr="http://www.michigan.gov/images/sea_lamprey_97435_7.jpg">
            <a:hlinkClick r:id="rId10"/>
          </p:cNvPr>
          <p:cNvPicPr>
            <a:picLocks noChangeAspect="1" noChangeArrowheads="1"/>
          </p:cNvPicPr>
          <p:nvPr/>
        </p:nvPicPr>
        <p:blipFill>
          <a:blip r:embed="rId11" cstate="print"/>
          <a:srcRect/>
          <a:stretch>
            <a:fillRect/>
          </a:stretch>
        </p:blipFill>
        <p:spPr bwMode="auto">
          <a:xfrm>
            <a:off x="142875" y="4953000"/>
            <a:ext cx="5343525"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7010400" y="152401"/>
            <a:ext cx="1981200" cy="609600"/>
          </a:xfrm>
        </p:spPr>
        <p:txBody>
          <a:bodyPr>
            <a:normAutofit/>
          </a:bodyPr>
          <a:lstStyle/>
          <a:p>
            <a:pPr algn="ctr"/>
            <a:r>
              <a:rPr lang="ar-EG" sz="2000" b="1" dirty="0" smtClean="0">
                <a:solidFill>
                  <a:srgbClr val="FF0000"/>
                </a:solidFill>
              </a:rPr>
              <a:t>الشكل الخارجى :</a:t>
            </a:r>
            <a:endParaRPr lang="ar-SA" sz="2000" b="1" dirty="0">
              <a:solidFill>
                <a:srgbClr val="FF0000"/>
              </a:solidFill>
            </a:endParaRPr>
          </a:p>
        </p:txBody>
      </p:sp>
      <p:pic>
        <p:nvPicPr>
          <p:cNvPr id="7" name="Content Placeholder 6" descr="Picture 043.jpg"/>
          <p:cNvPicPr>
            <a:picLocks noGrp="1" noChangeAspect="1"/>
          </p:cNvPicPr>
          <p:nvPr>
            <p:ph sz="quarter" idx="2"/>
          </p:nvPr>
        </p:nvPicPr>
        <p:blipFill>
          <a:blip r:embed="rId3" cstate="print">
            <a:biLevel thresh="50000"/>
          </a:blip>
          <a:stretch>
            <a:fillRect/>
          </a:stretch>
        </p:blipFill>
        <p:spPr>
          <a:xfrm>
            <a:off x="152400" y="1371600"/>
            <a:ext cx="4419600" cy="16634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ontent Placeholder 5"/>
          <p:cNvSpPr>
            <a:spLocks noGrp="1"/>
          </p:cNvSpPr>
          <p:nvPr>
            <p:ph sz="quarter" idx="4"/>
          </p:nvPr>
        </p:nvSpPr>
        <p:spPr>
          <a:xfrm>
            <a:off x="4648200" y="1371600"/>
            <a:ext cx="4267199" cy="5334000"/>
          </a:xfrm>
        </p:spPr>
        <p:style>
          <a:lnRef idx="2">
            <a:schemeClr val="accent2"/>
          </a:lnRef>
          <a:fillRef idx="1">
            <a:schemeClr val="lt1"/>
          </a:fillRef>
          <a:effectRef idx="0">
            <a:schemeClr val="accent2"/>
          </a:effectRef>
          <a:fontRef idx="minor">
            <a:schemeClr val="dk1"/>
          </a:fontRef>
        </p:style>
        <p:txBody>
          <a:bodyPr>
            <a:noAutofit/>
          </a:bodyPr>
          <a:lstStyle/>
          <a:p>
            <a:pPr algn="just">
              <a:buNone/>
            </a:pPr>
            <a:r>
              <a:rPr lang="ar-EG" sz="1400" dirty="0" smtClean="0"/>
              <a:t>-   </a:t>
            </a:r>
            <a:r>
              <a:rPr lang="ar-EG" sz="1400" b="1" dirty="0" smtClean="0">
                <a:latin typeface="Times New Roman" pitchFamily="18" charset="0"/>
                <a:cs typeface="Times New Roman" pitchFamily="18" charset="0"/>
              </a:rPr>
              <a:t>مستطيل ومستدير نوعا .</a:t>
            </a:r>
          </a:p>
          <a:p>
            <a:pPr algn="just">
              <a:buNone/>
            </a:pPr>
            <a:r>
              <a:rPr lang="ar-EG" sz="1400" b="1" dirty="0" smtClean="0">
                <a:latin typeface="Times New Roman" pitchFamily="18" charset="0"/>
                <a:cs typeface="Times New Roman" pitchFamily="18" charset="0"/>
              </a:rPr>
              <a:t>-   فى النهاية الأمامية توجد فتحة مستديرة تتجه الى أسفل تسمى فتحة الفم .</a:t>
            </a:r>
          </a:p>
          <a:p>
            <a:pPr algn="just">
              <a:buNone/>
            </a:pPr>
            <a:r>
              <a:rPr lang="ar-EG" sz="1400" b="1" dirty="0" smtClean="0">
                <a:latin typeface="Times New Roman" pitchFamily="18" charset="0"/>
                <a:cs typeface="Times New Roman" pitchFamily="18" charset="0"/>
              </a:rPr>
              <a:t>-   على كل جانب من الرأس توجد عين تامة التكوين ليس لها جفن , ولكنها تغطى بطبقة شفافة من الجلد .</a:t>
            </a:r>
          </a:p>
          <a:p>
            <a:pPr algn="just">
              <a:buNone/>
            </a:pPr>
            <a:r>
              <a:rPr lang="ar-EG" sz="1400" b="1" dirty="0" smtClean="0">
                <a:latin typeface="Times New Roman" pitchFamily="18" charset="0"/>
                <a:cs typeface="Times New Roman" pitchFamily="18" charset="0"/>
              </a:rPr>
              <a:t>-    يوجد خلف كل عين صف من الفتحات الخيشومية المستديرة الصغيرة وعددها سبعة تفتح الى الخارج مباشرة.</a:t>
            </a:r>
          </a:p>
          <a:p>
            <a:pPr algn="just">
              <a:buNone/>
            </a:pPr>
            <a:r>
              <a:rPr lang="ar-SA" sz="1400" b="1" dirty="0" smtClean="0">
                <a:latin typeface="Times New Roman" pitchFamily="18" charset="0"/>
                <a:cs typeface="Times New Roman" pitchFamily="18" charset="0"/>
              </a:rPr>
              <a:t>- </a:t>
            </a:r>
            <a:r>
              <a:rPr lang="ar-EG" sz="1400" b="1" dirty="0" smtClean="0">
                <a:latin typeface="Times New Roman" pitchFamily="18" charset="0"/>
                <a:cs typeface="Times New Roman" pitchFamily="18" charset="0"/>
              </a:rPr>
              <a:t>كما يوجد على السطح الظهرى فتحة أنفية واحدة خلفها توجد م</a:t>
            </a:r>
            <a:r>
              <a:rPr lang="ar-EG" sz="1400" b="1" dirty="0" smtClean="0"/>
              <a:t>نطقة من الجلد شفافة نوعا ما تغطى ما يسمى بالعين الصنوبرية .</a:t>
            </a:r>
          </a:p>
          <a:p>
            <a:pPr algn="just">
              <a:buNone/>
            </a:pPr>
            <a:r>
              <a:rPr lang="ar-SA" sz="1400" b="1" dirty="0" smtClean="0"/>
              <a:t>- </a:t>
            </a:r>
            <a:r>
              <a:rPr lang="ar-EG" sz="1400" b="1" dirty="0" smtClean="0"/>
              <a:t>لاتوجد زعانف زوجية , ولكن توجد الزعانف الفردية .</a:t>
            </a:r>
            <a:endParaRPr lang="ar-SA" sz="1400" b="1" dirty="0" smtClean="0"/>
          </a:p>
          <a:p>
            <a:pPr algn="just">
              <a:buFontTx/>
              <a:buChar char="-"/>
            </a:pPr>
            <a:endParaRPr lang="ar-EG" sz="1400" b="1" dirty="0" smtClean="0"/>
          </a:p>
          <a:p>
            <a:pPr algn="just">
              <a:buNone/>
            </a:pPr>
            <a:r>
              <a:rPr lang="ar-SA" sz="1400" b="1" dirty="0" smtClean="0"/>
              <a:t>-</a:t>
            </a:r>
            <a:r>
              <a:rPr lang="ar-EG" sz="1400" b="1" dirty="0" smtClean="0"/>
              <a:t>على النصف الخلفى من الجسم توجد زعنفتين ظهريتين وحول الذيل توجد زعنفة ذيلية , تدعم هذه الزعانف بعدد من الأشعة الزعنفية الرفيعة المتوازية , وهى تتكون من غضروف ويمكن رؤيتها من خلال الجلد .</a:t>
            </a:r>
          </a:p>
          <a:p>
            <a:pPr algn="just">
              <a:buNone/>
            </a:pPr>
            <a:r>
              <a:rPr lang="ar-SA" sz="1400" b="1" dirty="0" smtClean="0"/>
              <a:t>- </a:t>
            </a:r>
            <a:r>
              <a:rPr lang="ar-EG" sz="1400" b="1" dirty="0" smtClean="0"/>
              <a:t>توجد فتحة الشرج فى الجهة البطنية فى أول الثلث الأخير من الجسم , خلف هذه الفتحة مباشرة توجد حلمة صغيرة تسمى الحلمة البولية التناسلية , يوجد على نهايتها الفتحة البولية التناسلية . الجسم </a:t>
            </a:r>
          </a:p>
          <a:p>
            <a:pPr algn="just">
              <a:buNone/>
            </a:pPr>
            <a:r>
              <a:rPr lang="ar-SA" sz="1400" b="1" dirty="0" smtClean="0"/>
              <a:t>- </a:t>
            </a:r>
            <a:r>
              <a:rPr lang="ar-EG" sz="1400" b="1" dirty="0" smtClean="0"/>
              <a:t>توجد العضلات على كل جانب وشكلها يشبه الرقم 4 ويفصلها عن بعضها فواصل عضلية.</a:t>
            </a:r>
          </a:p>
          <a:p>
            <a:pPr>
              <a:buFontTx/>
              <a:buChar char="-"/>
            </a:pPr>
            <a:endParaRPr lang="ar-EG" sz="1400" dirty="0" smtClean="0"/>
          </a:p>
          <a:p>
            <a:pPr>
              <a:buFontTx/>
              <a:buChar char="-"/>
            </a:pPr>
            <a:endParaRPr lang="ar-SA" sz="1400" dirty="0"/>
          </a:p>
        </p:txBody>
      </p:sp>
      <p:cxnSp>
        <p:nvCxnSpPr>
          <p:cNvPr id="10" name="Straight Arrow Connector 9"/>
          <p:cNvCxnSpPr/>
          <p:nvPr/>
        </p:nvCxnSpPr>
        <p:spPr>
          <a:xfrm flipH="1">
            <a:off x="1066800" y="1524000"/>
            <a:ext cx="152400" cy="5334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1" name="Oval 10"/>
          <p:cNvSpPr/>
          <p:nvPr/>
        </p:nvSpPr>
        <p:spPr>
          <a:xfrm>
            <a:off x="838200" y="1447800"/>
            <a:ext cx="8382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عين </a:t>
            </a:r>
            <a:endParaRPr lang="en-US" dirty="0"/>
          </a:p>
        </p:txBody>
      </p:sp>
      <p:pic>
        <p:nvPicPr>
          <p:cNvPr id="29698" name="Picture 2" descr="http://www.nyfalls.com/wildlife/gallery/fish/lamprey/lamprey-diag.gif">
            <a:hlinkClick r:id="rId4"/>
          </p:cNvPr>
          <p:cNvPicPr>
            <a:picLocks noChangeAspect="1" noChangeArrowheads="1"/>
          </p:cNvPicPr>
          <p:nvPr/>
        </p:nvPicPr>
        <p:blipFill>
          <a:blip r:embed="rId5" cstate="print"/>
          <a:srcRect/>
          <a:stretch>
            <a:fillRect/>
          </a:stretch>
        </p:blipFill>
        <p:spPr bwMode="auto">
          <a:xfrm>
            <a:off x="533400" y="3429000"/>
            <a:ext cx="3810000" cy="2695576"/>
          </a:xfrm>
          <a:prstGeom prst="rect">
            <a:avLst/>
          </a:prstGeom>
          <a:noFill/>
        </p:spPr>
      </p:pic>
      <p:pic>
        <p:nvPicPr>
          <p:cNvPr id="2" name="Picture 2" descr="http://fish.dnr.cornell.edu/nyfish/Petromyzontidae/sea_lamprey.jpg">
            <a:hlinkClick r:id="rId6"/>
          </p:cNvPr>
          <p:cNvPicPr>
            <a:picLocks noChangeAspect="1" noChangeArrowheads="1"/>
          </p:cNvPicPr>
          <p:nvPr/>
        </p:nvPicPr>
        <p:blipFill>
          <a:blip r:embed="rId7" cstate="print"/>
          <a:srcRect/>
          <a:stretch>
            <a:fillRect/>
          </a:stretch>
        </p:blipFill>
        <p:spPr bwMode="auto">
          <a:xfrm>
            <a:off x="155575" y="142874"/>
            <a:ext cx="6791325" cy="1076326"/>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descr="http://t2.gstatic.com/images?q=tbn:ANd9GcSxNfT0eEM0iZ9R5tZ-Gk1nlP8UxeSXsAng7FQc_Q3-GUvJsEZV"/>
          <p:cNvPicPr>
            <a:picLocks noGrp="1" noChangeAspect="1" noChangeArrowheads="1"/>
          </p:cNvPicPr>
          <p:nvPr>
            <p:ph sz="half" idx="1"/>
          </p:nvPr>
        </p:nvPicPr>
        <p:blipFill>
          <a:blip r:embed="rId3" cstate="print"/>
          <a:stretch>
            <a:fillRect/>
          </a:stretch>
        </p:blipFill>
        <p:spPr bwMode="auto">
          <a:xfrm>
            <a:off x="2344737" y="2608262"/>
            <a:ext cx="1838325" cy="2495550"/>
          </a:xfrm>
          <a:prstGeom prst="rect">
            <a:avLst/>
          </a:prstGeom>
          <a:noFill/>
        </p:spPr>
      </p:pic>
      <p:sp>
        <p:nvSpPr>
          <p:cNvPr id="4" name="Content Placeholder 3"/>
          <p:cNvSpPr>
            <a:spLocks noGrp="1"/>
          </p:cNvSpPr>
          <p:nvPr>
            <p:ph sz="half" idx="2"/>
          </p:nvPr>
        </p:nvSpPr>
        <p:spPr>
          <a:xfrm>
            <a:off x="4724400" y="304800"/>
            <a:ext cx="4191000" cy="6324600"/>
          </a:xfrm>
        </p:spPr>
        <p:txBody>
          <a:bodyPr>
            <a:normAutofit fontScale="62500" lnSpcReduction="20000"/>
          </a:bodyPr>
          <a:lstStyle/>
          <a:p>
            <a:pPr>
              <a:buNone/>
            </a:pPr>
            <a:r>
              <a:rPr lang="ar-EG" b="1" dirty="0" smtClean="0">
                <a:solidFill>
                  <a:srgbClr val="FF0000"/>
                </a:solidFill>
              </a:rPr>
              <a:t>القمع الفمى :</a:t>
            </a:r>
          </a:p>
          <a:p>
            <a:pPr algn="just">
              <a:buFontTx/>
              <a:buChar char="-"/>
            </a:pPr>
            <a:r>
              <a:rPr lang="ar-EG" sz="3500" dirty="0" smtClean="0"/>
              <a:t>يوجد عضو عضلى خشن كالمبرد يسمى اللسان </a:t>
            </a:r>
            <a:r>
              <a:rPr lang="ar-EG" sz="3500" dirty="0" smtClean="0">
                <a:solidFill>
                  <a:srgbClr val="FFFF00"/>
                </a:solidFill>
              </a:rPr>
              <a:t>(</a:t>
            </a:r>
            <a:r>
              <a:rPr lang="en-GB" sz="3500" dirty="0" smtClean="0">
                <a:solidFill>
                  <a:srgbClr val="00B050"/>
                </a:solidFill>
              </a:rPr>
              <a:t>tongue</a:t>
            </a:r>
            <a:r>
              <a:rPr lang="ar-EG" sz="3500" dirty="0" smtClean="0">
                <a:solidFill>
                  <a:srgbClr val="FFFF00"/>
                </a:solidFill>
              </a:rPr>
              <a:t>) .</a:t>
            </a:r>
          </a:p>
          <a:p>
            <a:pPr algn="just">
              <a:buFontTx/>
              <a:buChar char="-"/>
            </a:pPr>
            <a:r>
              <a:rPr lang="ar-EG" sz="3500" dirty="0" smtClean="0"/>
              <a:t>توجد على حافة هذا الفم حلمات أو لوامس شفاهية .</a:t>
            </a:r>
          </a:p>
          <a:p>
            <a:pPr algn="just">
              <a:buFontTx/>
              <a:buChar char="-"/>
            </a:pPr>
            <a:r>
              <a:rPr lang="ar-EG" sz="3500" dirty="0" smtClean="0"/>
              <a:t>كما يوجد فى حوائط هذا الفراغ صفوف عديدة من الأسنان القرنية وهى ليست أسنان حقيقية , ولكنها عبارة عن بروزات صغيرة من خلايا البشرة تتحول الى طبقة قرنية.</a:t>
            </a:r>
          </a:p>
          <a:p>
            <a:pPr algn="just">
              <a:buFontTx/>
              <a:buChar char="-"/>
            </a:pPr>
            <a:r>
              <a:rPr lang="ar-EG" sz="3500" dirty="0" smtClean="0"/>
              <a:t>كما أن باللسان أسنان قرنية فى نهايته , ولاتستعمل هذه الأسنان للمضغ ولكن عندما تلتصق فتحة الفم بجسم الفريسة يتسع فراغ الفم , وبهذا يمتص الفم جسم الفريسة فيزيد التصاقه به , ثم تعمل الأسنان الموجودة بالقمع الفمى مع الأسنان الموجودة باللسان فى جسم الفريسة كما يفعل المبرد فتقطع اللحم الى أجزاء صغيرة يبتلعها الحيوان .</a:t>
            </a:r>
          </a:p>
          <a:p>
            <a:pPr algn="just">
              <a:buFontTx/>
              <a:buChar char="-"/>
            </a:pPr>
            <a:r>
              <a:rPr lang="ar-EG" sz="3500" dirty="0" smtClean="0"/>
              <a:t>لايحتوى الفم فكاكا ولكن يوجد غضروف دائرى يدعمه ويسمى بالغضروف الحلقى .</a:t>
            </a:r>
          </a:p>
        </p:txBody>
      </p:sp>
      <p:pic>
        <p:nvPicPr>
          <p:cNvPr id="7" name="Content Placeholder 4" descr="Picture 044.jpg"/>
          <p:cNvPicPr>
            <a:picLocks noChangeAspect="1"/>
          </p:cNvPicPr>
          <p:nvPr/>
        </p:nvPicPr>
        <p:blipFill>
          <a:blip r:embed="rId4" cstate="print">
            <a:biLevel thresh="50000"/>
          </a:blip>
          <a:srcRect b="39759"/>
          <a:stretch>
            <a:fillRect/>
          </a:stretch>
        </p:blipFill>
        <p:spPr>
          <a:xfrm>
            <a:off x="1" y="304800"/>
            <a:ext cx="4648199" cy="6019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Picture 045.jpg"/>
          <p:cNvPicPr>
            <a:picLocks noGrp="1" noChangeAspect="1"/>
          </p:cNvPicPr>
          <p:nvPr>
            <p:ph sz="half" idx="1"/>
          </p:nvPr>
        </p:nvPicPr>
        <p:blipFill>
          <a:blip r:embed="rId3" cstate="print">
            <a:biLevel thresh="50000"/>
          </a:blip>
          <a:stretch>
            <a:fillRect/>
          </a:stretch>
        </p:blipFill>
        <p:spPr>
          <a:xfrm>
            <a:off x="152400" y="228600"/>
            <a:ext cx="4191000" cy="2590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304800" y="457200"/>
            <a:ext cx="8382000" cy="6248400"/>
          </a:xfrm>
        </p:spPr>
        <p:txBody>
          <a:bodyPr>
            <a:normAutofit/>
          </a:bodyPr>
          <a:lstStyle/>
          <a:p>
            <a:pPr>
              <a:buNone/>
            </a:pPr>
            <a:r>
              <a:rPr lang="ar-EG" b="1" dirty="0" smtClean="0">
                <a:solidFill>
                  <a:srgbClr val="FF0000"/>
                </a:solidFill>
              </a:rPr>
              <a:t>الجلد </a:t>
            </a:r>
            <a:r>
              <a:rPr lang="en-US" b="1" dirty="0" smtClean="0">
                <a:solidFill>
                  <a:srgbClr val="FF0000"/>
                </a:solidFill>
              </a:rPr>
              <a:t>The skin </a:t>
            </a:r>
            <a:r>
              <a:rPr lang="ar-EG" b="1" dirty="0" smtClean="0">
                <a:solidFill>
                  <a:srgbClr val="FF0000"/>
                </a:solidFill>
              </a:rPr>
              <a:t>:</a:t>
            </a:r>
          </a:p>
          <a:p>
            <a:pPr algn="just">
              <a:buNone/>
            </a:pPr>
            <a:r>
              <a:rPr lang="ar-EG" sz="2400" dirty="0" smtClean="0"/>
              <a:t>- سطح الجلد ناعم ولايوجد به أى نوع من  </a:t>
            </a:r>
          </a:p>
          <a:p>
            <a:pPr algn="just">
              <a:buNone/>
            </a:pPr>
            <a:r>
              <a:rPr lang="ar-EG" sz="2400" dirty="0" smtClean="0"/>
              <a:t>القشور , ويتكون الجلد فى هذا الحيوان </a:t>
            </a:r>
          </a:p>
          <a:p>
            <a:pPr algn="just">
              <a:buNone/>
            </a:pPr>
            <a:r>
              <a:rPr lang="ar-EG" sz="2400" dirty="0" smtClean="0"/>
              <a:t>كأى جلد من جلود الحيوانات الفقارية من </a:t>
            </a:r>
          </a:p>
          <a:p>
            <a:pPr algn="just">
              <a:buNone/>
            </a:pPr>
            <a:r>
              <a:rPr lang="ar-EG" sz="2400" dirty="0" smtClean="0"/>
              <a:t>طبقتين هما </a:t>
            </a:r>
            <a:r>
              <a:rPr lang="ar-EG" sz="2400" u="sng" dirty="0" smtClean="0">
                <a:solidFill>
                  <a:srgbClr val="00B050"/>
                </a:solidFill>
              </a:rPr>
              <a:t>البشرة والأدمة .</a:t>
            </a:r>
            <a:r>
              <a:rPr lang="ar-EG" sz="2400" dirty="0" smtClean="0">
                <a:solidFill>
                  <a:srgbClr val="00B050"/>
                </a:solidFill>
              </a:rPr>
              <a:t> </a:t>
            </a:r>
          </a:p>
          <a:p>
            <a:pPr>
              <a:buNone/>
            </a:pPr>
            <a:r>
              <a:rPr lang="ar-EG" sz="2400" b="1" dirty="0" smtClean="0">
                <a:solidFill>
                  <a:srgbClr val="7030A0"/>
                </a:solidFill>
              </a:rPr>
              <a:t>- </a:t>
            </a:r>
            <a:r>
              <a:rPr lang="ar-EG" sz="2800" b="1" u="sng" dirty="0" smtClean="0">
                <a:solidFill>
                  <a:srgbClr val="7030A0"/>
                </a:solidFill>
              </a:rPr>
              <a:t>البشرة :</a:t>
            </a:r>
            <a:endParaRPr lang="ar-EG" sz="2400" b="1" dirty="0" smtClean="0">
              <a:solidFill>
                <a:srgbClr val="7030A0"/>
              </a:solidFill>
            </a:endParaRPr>
          </a:p>
          <a:p>
            <a:pPr algn="just">
              <a:buFont typeface="Arial" pitchFamily="34" charset="0"/>
              <a:buChar char="•"/>
            </a:pPr>
            <a:r>
              <a:rPr lang="ar-EG" sz="2400" dirty="0" smtClean="0"/>
              <a:t>تتكون من طبقة داخلية من الخلايا تسمى طبقة ملبييجى أو الطبقة الجرثومية .</a:t>
            </a:r>
          </a:p>
          <a:p>
            <a:pPr algn="just">
              <a:buFont typeface="Arial" pitchFamily="34" charset="0"/>
              <a:buChar char="•"/>
            </a:pPr>
            <a:r>
              <a:rPr lang="ar-EG" sz="2400" dirty="0" smtClean="0"/>
              <a:t>وفوق هذه الطبقة توجد طبقة أخرى من الخلايا الطلائية المصففة , وتتفلطح الخلايا الطلائية على السطح فتتحول الى مادة قرنية لحماية الجلد تسمى أحيانا الجليد .</a:t>
            </a:r>
          </a:p>
          <a:p>
            <a:pPr algn="just">
              <a:buFont typeface="Arial" pitchFamily="34" charset="0"/>
              <a:buChar char="•"/>
            </a:pPr>
            <a:r>
              <a:rPr lang="ar-EG" sz="2400" dirty="0" smtClean="0"/>
              <a:t>فى وسط هذه الخلايا الطلائية المصففة توجد خلايا غدية تفرز المخاط وغدد صولجانية .</a:t>
            </a:r>
          </a:p>
          <a:p>
            <a:pPr algn="just">
              <a:buFontTx/>
              <a:buChar char="-"/>
            </a:pPr>
            <a:r>
              <a:rPr lang="ar-EG" sz="2800" b="1" u="sng" dirty="0" smtClean="0">
                <a:solidFill>
                  <a:srgbClr val="7030A0"/>
                </a:solidFill>
              </a:rPr>
              <a:t>الأدمة :</a:t>
            </a:r>
          </a:p>
          <a:p>
            <a:pPr algn="just">
              <a:buFont typeface="Arial" pitchFamily="34" charset="0"/>
              <a:buChar char="•"/>
            </a:pPr>
            <a:r>
              <a:rPr lang="ar-EG" sz="2400" dirty="0" smtClean="0"/>
              <a:t>توجد فى الأدمة الخلايا الحاملة اللون وهى نجمية الشكل وبها الصبغات القابلة للانتشار والانكماش , وتسيطر عليها الغدة النخامية .</a:t>
            </a:r>
          </a:p>
          <a:p>
            <a:pPr algn="just">
              <a:buFont typeface="Arial" pitchFamily="34" charset="0"/>
              <a:buChar char="•"/>
            </a:pPr>
            <a:endParaRPr lang="ar-SA" sz="2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14800" y="228600"/>
            <a:ext cx="4800600" cy="6248400"/>
          </a:xfrm>
        </p:spPr>
        <p:style>
          <a:lnRef idx="2">
            <a:schemeClr val="accent1"/>
          </a:lnRef>
          <a:fillRef idx="1">
            <a:schemeClr val="lt1"/>
          </a:fillRef>
          <a:effectRef idx="0">
            <a:schemeClr val="accent1"/>
          </a:effectRef>
          <a:fontRef idx="minor">
            <a:schemeClr val="dk1"/>
          </a:fontRef>
        </p:style>
        <p:txBody>
          <a:bodyPr>
            <a:normAutofit fontScale="77500" lnSpcReduction="20000"/>
          </a:bodyPr>
          <a:lstStyle/>
          <a:p>
            <a:pPr>
              <a:buNone/>
            </a:pPr>
            <a:r>
              <a:rPr lang="ar-EG" b="1" dirty="0" smtClean="0">
                <a:solidFill>
                  <a:srgbClr val="FF0000"/>
                </a:solidFill>
              </a:rPr>
              <a:t>أسنان الجلكى </a:t>
            </a:r>
            <a:r>
              <a:rPr lang="en-US" b="1" dirty="0" smtClean="0">
                <a:solidFill>
                  <a:srgbClr val="FF0000"/>
                </a:solidFill>
              </a:rPr>
              <a:t>The teeth</a:t>
            </a:r>
            <a:r>
              <a:rPr lang="ar-EG" b="1" dirty="0" smtClean="0">
                <a:solidFill>
                  <a:srgbClr val="FF0000"/>
                </a:solidFill>
              </a:rPr>
              <a:t> :</a:t>
            </a:r>
          </a:p>
          <a:p>
            <a:pPr algn="just">
              <a:buClr>
                <a:schemeClr val="bg2">
                  <a:lumMod val="75000"/>
                </a:schemeClr>
              </a:buClr>
              <a:buFont typeface="Wingdings" pitchFamily="2" charset="2"/>
              <a:buChar char="q"/>
            </a:pPr>
            <a:r>
              <a:rPr lang="ar-EG" sz="2400" dirty="0" smtClean="0"/>
              <a:t>الجلد المبطن لفراغ الفم وكذلك اللسان به أسنان قرنية صفراء اللون , هذه الأسنان تتكون من البشرة.</a:t>
            </a:r>
          </a:p>
          <a:p>
            <a:pPr algn="just">
              <a:buClr>
                <a:schemeClr val="bg2"/>
              </a:buClr>
              <a:buFont typeface="Wingdings" pitchFamily="2" charset="2"/>
              <a:buChar char="q"/>
            </a:pPr>
            <a:r>
              <a:rPr lang="ar-EG" sz="2400" dirty="0" smtClean="0"/>
              <a:t>وهى عبارة عن عدة طبقات من خلايا البشرة تحولت الى مادة قرنية , عندما تتآكل أحد هذه الأسنان تحل محلها سنة أخرى من تحتها تكون قد تكونت منتظرة دورها فى العمل .</a:t>
            </a:r>
          </a:p>
          <a:p>
            <a:pPr algn="just">
              <a:buClr>
                <a:schemeClr val="bg2"/>
              </a:buClr>
              <a:buFont typeface="Wingdings" pitchFamily="2" charset="2"/>
              <a:buChar char="q"/>
            </a:pPr>
            <a:r>
              <a:rPr lang="ar-EG" sz="2400" dirty="0" smtClean="0"/>
              <a:t>وعند تكوين هذه الأسنان أولا تتفلطح الطبقات الخارجية من خلايا البشرة , وتتحول الى طبقة قرنية جامدة . وبهذا التحول يتم تكوين السن .</a:t>
            </a:r>
            <a:endParaRPr lang="en-US" sz="2400" dirty="0" smtClean="0"/>
          </a:p>
          <a:p>
            <a:pPr algn="just">
              <a:buClr>
                <a:schemeClr val="bg2"/>
              </a:buClr>
              <a:buFont typeface="Wingdings" pitchFamily="2" charset="2"/>
              <a:buChar char="q"/>
            </a:pPr>
            <a:endParaRPr lang="ar-EG" sz="2400" b="1" dirty="0" smtClean="0"/>
          </a:p>
          <a:p>
            <a:pPr algn="just">
              <a:buNone/>
            </a:pPr>
            <a:r>
              <a:rPr lang="ar-EG" b="1" dirty="0" smtClean="0">
                <a:solidFill>
                  <a:srgbClr val="FF0000"/>
                </a:solidFill>
              </a:rPr>
              <a:t>الجهاز التنفسى </a:t>
            </a:r>
            <a:r>
              <a:rPr lang="en-US" b="1" dirty="0" smtClean="0">
                <a:solidFill>
                  <a:srgbClr val="FF0000"/>
                </a:solidFill>
              </a:rPr>
              <a:t>The Respiratory system </a:t>
            </a:r>
            <a:r>
              <a:rPr lang="ar-EG" b="1" dirty="0" smtClean="0">
                <a:solidFill>
                  <a:srgbClr val="FF0000"/>
                </a:solidFill>
              </a:rPr>
              <a:t> :</a:t>
            </a:r>
          </a:p>
          <a:p>
            <a:pPr algn="just">
              <a:buClr>
                <a:schemeClr val="bg2"/>
              </a:buClr>
              <a:buFont typeface="Wingdings" pitchFamily="2" charset="2"/>
              <a:buChar char="Ø"/>
            </a:pPr>
            <a:r>
              <a:rPr lang="ar-EG" sz="2400" b="1" dirty="0" smtClean="0"/>
              <a:t> فى الطور اليرقى لهذا الحيوان والمسمى بيرقة الأموسيتيس يؤدى البلعوم وظيفة التغذية والتنفس بصورة شبيهة لما ذكر فى السهيم .</a:t>
            </a:r>
          </a:p>
          <a:p>
            <a:pPr algn="just">
              <a:buClr>
                <a:schemeClr val="bg2"/>
              </a:buClr>
              <a:buFont typeface="Wingdings" pitchFamily="2" charset="2"/>
              <a:buChar char="Ø"/>
            </a:pPr>
            <a:r>
              <a:rPr lang="ar-EG" sz="2400" b="1" dirty="0" smtClean="0"/>
              <a:t>وعندما تصل اليرقة الى المرحلة اليافعة بعد 4-5 سنوات يحدث عدة تغيرات فى منطقة البلعوم , يكون من نتيجتها أن ينفصل التنفس عن التغذية ويصبح الجهاز التنفسى عبارة عن أنبوبة أعورية مزودة بالخياشيم تقع أسفل البلعوم , ومنفصلة عنه تماما ومغلقة من الخلف , وذات فتحة أمامية يحرسها صمام يمثل جزءا من بقايا العضو العجلى .</a:t>
            </a:r>
          </a:p>
          <a:p>
            <a:pPr algn="just">
              <a:buFont typeface="Wingdings" pitchFamily="2" charset="2"/>
              <a:buChar char="Ø"/>
            </a:pPr>
            <a:endParaRPr lang="ar-EG" dirty="0" smtClean="0"/>
          </a:p>
          <a:p>
            <a:pPr algn="just">
              <a:buFont typeface="Wingdings" pitchFamily="2" charset="2"/>
              <a:buChar char="Ø"/>
            </a:pPr>
            <a:endParaRPr lang="ar-EG" sz="2400" dirty="0" smtClean="0"/>
          </a:p>
          <a:p>
            <a:pPr>
              <a:buFont typeface="Wingdings" pitchFamily="2" charset="2"/>
              <a:buChar char="q"/>
            </a:pPr>
            <a:endParaRPr lang="ar-SA" dirty="0"/>
          </a:p>
        </p:txBody>
      </p:sp>
      <p:sp>
        <p:nvSpPr>
          <p:cNvPr id="23558" name="AutoShape 6" descr="data:image/jpeg;base64,/9j/4AAQSkZJRgABAQAAAQABAAD/2wCEAAkGBhQSERUUExQWFRQVGBgYGBgYGBgaHRoXGhgYHBcXHBgcHCcgGRolGhsYHy8gIycpLCwsHB4xNTAqNScrLCkBCQoKDgwOGg8PGiwlHyQsLCwsLCwsLCwsLCwsLCwsLCwsLCwsLCwsLCwsLCwsLCwsLCwsLCwsLCwsLCwsLCwsLP/AABEIALYBFQMBIgACEQEDEQH/xAAcAAACAgMBAQAAAAAAAAAAAAAFBgMEAAIHAQj/xABDEAABAgQEAwYDBgQFAwQDAAABAhEAAwQhBRIxQQZRYRMiMnGBkaGxwQcUQlLR8BUjM5JicoLh8RaywkNjk6IXJVP/xAAZAQADAQEBAAAAAAAAAAAAAAABAgMABAX/xAApEQACAgIDAAIBAwQDAAAAAAAAAQIREiEDMUETUSIEMmFCcbHwIzOR/9oADAMBAAIRAxEAPwDm0ikUosASekEP+n5m+VL7FQf21i/PxUOhmQlu6CHc3uR6QJnYusOlNhfvBwT184Ob8OXFsnVg6kINwoP+FzlPqND0gYqWUljrF2hrXdy7sSGLCx2e5ipPSQb+j/u0R3bLRMC43SuIQHiQSzBoJMhcShUV5aDyiTKRqIXEBLmiNS4inKLWiqalREMoWYIdsAC8DHjWbNJ1iNJisY0Y2KY3EuNCeUbJihjOyMZljcx6lcYxqgkXEWRMB1jxIHURN9wU1mL9YxiFKxFirZkMNvrF+g4PqpxHZyJinOuUpSOpUpgBDdSfZWrKTOnplEWYpzO247wIHmB5QG0ttmqxC7JwTD5wfw1MWntJ6+ylMGcd64fQ+FxcPc6s14kPDlNImpSiaqatNySlKUI65b5l7gEsC1iYbMOpe1OYgiWC6U/UnUk3uecT/wCzS6KKFbkaUeEU4/pU5mkfinKLf2Bh7wekoUkWRJA2Alp05aftoqzsSQhSEZwjMWGdLA9XO20Cv+ogrOUqEtUsEudJhJ7oSk/4b+h5QXGK0PQZqaCVM/rU0s28UsZVebp1hZxzgMBJm0ijMSPFLPjT5W73lr5wUouJgRLUwCZ1kozpcEHLmU/hBLn0PnBYVFjNlFlJsQC4La+jQr30BxXpyWmDuNzpEsyQ3MpcXItrDPxjgwzoqpSWRN8aR+GbuP8AVr5vzhcxCsIAZiRsNAw5xFr8lXpJquxx4UwY1CSDNyJIYpCQS3rYaRBxdwRIkpKhOXnNkpKHB6OPCIH8OYyqWHAuW9BF/FcRM3xF2EXjBx6Zzy5PtAFFImWlIAD3cu735x52MW5LWCg7dW+kGsOn0iT/ADJazb8w/wBv20B8jgumycYZ7bF/+HrSlMwB0u1rsRsRsd494joQnItPhmJzDzGo+UHsaqJBS9KJiDuHsR7uDAuZUhaESgSWmd0qAcBSCCDqGdok5SbU/r/ArjWhYFMTGQ24fhqFgqUAnRLDRwA7e8ZE5/r4RlTHXAmrs5j9wUVOVC2liw9I0XhSdVTfNmH1gSqtmKs5MWZWEzl7f3KA+ZjpqvTpphmgpZAf+abNo3zaKeKU6XKkrCh8f940p+H56XPZKIbVLL/7XiqoMbg2NxCVbtMajyStlCCaJkC0DvCL6EL2AI5vFok5o3XUZdYkRUhX6GK6wXvrGSklweXyhrExRXWdR5xUmJIi8tFzFealzE12WRUIj3LE4kGL+H4DOnqyyZS5iuSElXu2kUMC0oiUS4fsL+xutmB1iXJH/uKc/wBqM3sWhjw/7K6SSM0+cqeR+FP8tPqQSo+hEByS9CkzlFFhkyarLLQuYr8qElR9gIecH+xeqmAKnLl04OxOdf8Aamw/ujouHVsuTLyyJaJaB+FIAc9d1HqSTFWdjSlJIc3iT5X4g4op4d9muHSWM3PPUPzKYf2pb2JMHKGoo5I/kyJSCPyoSD/czwuLqyRq3OKkzEGeObknL7KRoO4lxOo+G3WE7G8YUXLl+vziRVde5tAXGakNrHNdyLIv8KyzOVd2Ur3A5+rx0ecrKkJSAwZ++EltGHUwi8AqGZFmDBuvOOmUib+u1m2ePZ4/2k/6jn3G1auTKyq72cMEr72Qk5s0tYcEAWvfv8mhI/6rmpmhawFLEvsw4A/BkSq+7b+sdGxPCBMSy0ArkzFAjw2ILEABj+FuQ32jn2NcGrE5SwFBOpJALOz2BLgPvzjmjBzTf9yskw/gjrTKQE07Sf5swzVsJii+VL6kNsLWvDzw1NzJcADO6lITLKQjN4QCQ6gR6coVqHhqaF9nNlomTlBJkz0qSlAGzIYBTMzAN0hzwtCjlmTDMMzKUqKwACE6FISW1e5jcWXpOXQPxBQFLVoOgSFDoQoMf3zjn0qnC1Aq8KXJfpDtj84qkTQnWatKP9IOdX/aB6wCkUWVAP5hYaOPzEb3jN06X2Q5GQ4ehu81/lFuQXMSyKBXvEqKJSdW9xDykqeziabKTgHXWPRMHkYlXSgakD99Ii7IMe8IOmDaNFTYhylIS5cPpboYnVTWsQfeJf4UpQBdAYaFXLpAdIFM87OYUJyAlN9Odnf0b2jInkU81A7qkpe9yL8oyPPcqeqGcG9nPMMwg5AJZC1qKnYGwGmrOPLrBBGBzT4mA3BIBB/e0O9Ph9Mkpy7aBQzef4rekEU0SRdAlnUsoKHk5YvHXKMlur/8O1SQg4dgZzd6aH2IJf3EMCMKz92dlqB/iQpSvRbBQ9DBr7vPcdxKg791afZnBb0jDmlKJVLW13spmOjfmbRonJtf0hW/QAr7Maef3pJmyVA3SoJWn0chQ9SYp/8A4zmOcs+SQOecH2yn5w3Uyp8xxLQtAIa6MoPrBKRhVQwGdKWZ7772HzjLk5AuEWJCfssUfHPQG5JWbewi3I+ygNeoH/xsw8iqHyVhCUklUwkcre/nFqZUyg7sfOBnyP02ERBl/ZLIJI7eapvyoSL+5tFpH2M0z+OcR1UgfDJDcvHA3dFooVHEJSCQYZSktthpA5P2Y0FOyloXMO2dbpfyDP6uIZKbEZSEBEpKUJA0SAEj/SA0Kk3G86e8p9TFaTjAAb4fpFVvbEbrSGubjfdN/wDeFyor3B5wNmYob6QOnVwLvbygNo22E01YSkgk+n71ilNxRny2gXNrusUptQ8RlP6HUQumvJd4pVNUYpyatlR7VVQOkQex6PPvBMUK4Zt4xVVFeZPgRTspYY4WxHslJS9wf/q+zR12gre0SFJI08/g8cBVNL5kljDRw9xoZbBVuu0elx8mtk2t2jsZSlZ76RmFnu4Di5ULHTSPFUCEgslIdBSWD50k3NvWFug4yQsB2OkEBxFL1+vvFKjdhc31RIjC0BSO6g9mD+a5LMRyItrGtdVBKRLRdRtbd/rtFJeMLmBpSbOxOw01MFcEwZIHaLJMwMoOCwfa11Hr7ROfKlqPYHb2ytN4OUcqlzcoSLJCX7yme+a5NhpsIxXB8tgZkxQLObJb0Z+UMc3usSSzuxBUxvvr12aIVSHBZRJKmNwW3DvceX/Mcrco9COKl2ApHDVMu6J5LWupIc8hb9YkqOD5YAdaw/VPOwuGglSIRJWEukkhwVAbEuM3QdInM9ExBSVBViWDhh/h0szNtaGUpMR8cPoWlcHpUO5NPqj6gtAav4Pny9E5xzRf3GsPtOrKSSVkcgzt1G2h35c4tlQy2cu3oLe1vlDR5ZrsWXDF9HIKilUgsoFPmCPnFYqjsFXSImOCAUtooBvchmhI4l4U7MmZJDy9SndI59U6X2+MWhyqWmc8+Fx2ihPp+0lS2B7pWD7gj4GMhg4QQjIsLD+EjzuD8hGR5MuefHJxSHXEpK7JJvCyrBKkBtdXjaVwovdaW6PE9TiZe0Z/E1MI9WXIollCzVPDSxotPsfnGgwialR/mJCehVm/SJ1YiWgdiWIlMsqJ+MS+d3SH+JFxVaZY700Fn2f0c7tFKZxUklkIUrk1rwHopCpxzLskbaf8wWTLShkgJBdLBTX/ANXr8uUWXFe5MeKSNv4sT4pKm/zGMTVyFkAlcsn81xGn8RSCtgSZQBmSyQ+7FN77n5PHgrpM1QRmQoKDhQOjE5gW8/rA+OPjKfi+0SV9BMlozBlobxJuG68vl1hYxKsLG8MdOuZTnNLUVI/Ek/EN7xDj2CIqJJqKZLt/UlbhtSlt98vtyibi+mJPjx2uhDl4iQGeI14qRHlRQpV4VKB5HvD6H5wJq5cyX4kuOY/bwjhJCJphNWJk7xXXXl77wGNaH5RiqsHeFxY1oKLrogXUmBn3i2samqgYBsvfeDrEZqnigKqMlTgSzgDnf6QcDWEEzgRElLh82cvJKQuYo/hSCo+w26xapp1GhswXOVvfIn2Tdv8AVDthf2lS6eXkkSkSxySkD1JHiPU3hdIegfQ/ZDXLIzoTLB/MtJbzCSTHQME+yOkkpHagz1tfMcqfRI+pMDaH7Tc4D2MWpXHLnxWjfNFeGcWFl/ZhQO4klJ/wzZo/8ovUfBdJLIIlORoVrWvZtFKI06QKl8VZ94vycZcaw/yxYuLQbNEg7aW8vTSMRRICswDE69f11PvAz+KmNRi5hJc8E+jLjYUnSHLjNoRY2vuxLP6RRlheYZkF2Z3caXJZxdoyVi7xEvGtYz54sHxsgnqCj35WUAkBxZ73Fru5uGsWveJcMkSyopTkzBnUlsyf8JBAOh5bxoviZKQ5iKbjQspTS30ADrI+jwVJT/agYP0JVEo5iASFNYl2Otjt63ihQTgpS0rQtJJtmTYf6hZQzOwMU/4pOWXloyh/EpyeX1EeJnTj/wCqX3AADWf9iK/G3sbD+QgueqWrswGCnZWUEJVyJcADf1t09pJA7w/C5f8Awk2IAbw+8D0180a5ZidwRfR/rFymUlYmFKinMHUlrpU9yDqx3+kJKG1YHBpFCkoezUsDwkgpI5M/zcRkGqeR3EhQ0GrM/VthvGRzvjcto58a0KU6rcxFnUqw84qGbeN5U9lA7QOTTV9HXDrRYlVZNoHYvNK1oRs7mCkuQApwXSYD4hJy1PQ3HlFP08Wp1IaTVWhho5DIAbb8oNt4o16C5SCBmGYS8xZZSQ47zGUq4INx6iCcrTbY8tPT6wJ4mkGZ2iUl80pJfmkK8N9gQ4I5R6PNJpaIwVsTazHacMkpMxMtRUkBRBWnOcktambugqdV+nWBGIq7BIl9ilAnFSQXzFTjva92WNA7PeK1RgIShRDCYCbL38joYG4FKmCeCZQXkuHYpSdMygbEabt5xyuLjf8ABV6dHUcGx1Kp/Zieagrl3KEEd9OpI5WF2i8Kk0s1M5H9NfiA0/5GsL9BIUmYQorXPnJCkKp1IKBlFkkpBzMSLaQcqgPuTPmygAlmLjUEG4I5axaP5x2BOinxDwwEziuUcqJoK0gaBX4kjkHLjoRyhWrMKUgOsjycP7GHz+Jf/rkLN+zUi/8AhLoJ+IhNxSuSqZmlscwAuHbyeETlZzySAdfg8uYBlBzMHtZ4BYvw+qUWvo9tIeKKnVNmDIFZbEnrz5ekeYnhpDu6iCdiWEG90byzlsyUoRCQRzh+m4TLWbgjqn9IC4hgeS4LiHoCkLktMWJcuJTTXgrg3DyqhxLWnMPwrJHxAP0hWmNaKEuXFiSIt4nw/UU39aUpI/N4k/3JcfGB8uoiMk0UTQTlrizJqVc4Gyp0EKVjHPLQ6YfwvECIYqXFtGMLNKhEFKcp0eItWPY10eKPrE8yqG28LtOeRjabWNvCV4EPSatt4gqMQYQPoe8fE0acVUKkycyZgflvFeOGTpAeiejmBzNV3gCyE7ZtXPMBtNHgxRUBJMxd1G4drehgNw7Jzdmk+FIYDXT9S59YcTIGW9rElwCLD96R6vHFJEG2BsQxJMvxEBLpB2Wlzrl3EBZ2PKy1CVhWeRdJCC5BLvM2A0F+cBOKqxRWqWlBdhmfZ+8xUT3h3QoK1YtC0eIpoTMlFRaapPaF9QH35b+ghM23odKjp1JjeaXKnqByrIQtSmZSugF29LtBjJ+JB7yTrzG1o5rT1qZkySiWqaJMsglagV3FyoSwGAfa/WHzCq3tFzCCtaHSApSNTbUiwMNF2qYboZ6KfnQCA9tOR5eUZA+TWdkpQ2tGRzu4uhHC9nJ5ePh9YuS8WCt450asc4sScRbRULOGSBF0dRosTA0NuRjXFlvkmC4BY9POOcDGljeDFFxSQChfhUL+cJDKDVj6Z03Dql0gg3HUj/a8XJskLIUkjMHbKSojRwskeFvltulcO46GYHz6iHKixCwZRIDWBGjXHPdrf7R6MkuSIkXiyrU8OdoqWGlpzA5wL6P3gkjytvFKXh0pHZTJSO0nhakFiUEyyC+hG7MWdrF2g6qalgD3Q6tPGm2nUdN4jmpEwI7QPlDBiQoKDMonf1ETfHJqpPRdzsDS6G09Mum7IIUFg9oEzU3BIUSSSk3bbnFjiWblkZQ4Kjo5Llue9zFydPShypio+JTAKfkTvdjeFXGMXC13PwgyqC2T7ejbEMWEqlTKP41JBGvdT3lH3y+8L9XlJCpaXFw3k9210grU4N2rGYVBjty5XGvWNpGHSpZGUEkPqom7e0RzUf7ksXJkmF18zsAmWnvAMCQw1+NosU2HKLmavMova5AHlpBLC8LVMuXA/bQZUmVJF05Qxupth1ikeL1+jUheqaFCiGJQ17IBHR7wHm8JZ9FhV9FOk35ah/MjSHWoxaUhWVQTdgFJGZOZTZUk/hL7ax6USpilS/DMTqnkLlx6QVFL9rGcE+zkmO8PmVMKchAGjhs3UHceUW+F6MyyFtvfW0PuI07JyTU9pLNxzHVJ2PlAWqkdgUpDlJdebRw7AeYt7wLrTIyg1sYZk0rTcguLhmjnfF/CYBK5aQOYTp5gbR0+hmImSgpJSVkdAxPPW8R1VTJyMUhShZusNHkT0I4tbOEy6Jb2eLsnD5w/AT5X+GsPtZgAUVKRKASOTm/IRQRKY5WI6dfLnCSinoZSYoKrFILFweRsfaNpeMEHWHxeDoUn+aQx0SsA28jAap4HkrJbNL1Ypcv/AKS/0iHxxZTNooU/EpSNYlmY293gZX8H1MsFSB2iByDKb/Kf1gEKxixcHkYT4F4UUx2kcTZCGO8VsY4lVMu/p0hRVVRv95cXgw4cXZnM7Xwct0p8oeAgKQU2LhiL7jk0ck+z7GwUBJN0ajpHT6WtYAupmsAx/wCI7Y7QlWKPEvDqgpS0JzoWHUgEBQLM4OlmHdOhHpHOqfhSZKmpM0ZUqVZxmPQKSDvYR3aqUfyv4TfZJIBNvX3gFiySUTgZaUC2RSrjMC7ltDlOhjJJqq3pFK9FXCMOVLmrlTJopu66ED8YLlIJBuDdi/rDLgUgkS1dmqWLu6swUochYAeXxjVUhZFOtRlKVYCZkJ7pU4CgRZiN3tBGmlJl51MElSibEtoxYfGF441FGke1MvMs9I8i5QUgylSi2Y7xkJK29Es0tHysZJj0U55GO7SeG5CQ3ZIbkw/Zj2Zw3Kd8ielhaHVkskcNTSr5KETpRM6x3WZw/LZ8iSS2o2jBw3IOqE+0AORxSixSZLLjX97Q24TxwEjvuD5Whwn8E0yie4IpL+z+RfxB4CddDZfZvTcaoI8YPO45EfrGtZxskarHk99PjEU37NZWyyPQRdoeA5Eu5GfzP0gPlkMmgJ/GptSrLJQpRJbMbJhjwjhTJ/MnHNM1toPIbnrBukp0y7JSEjkBFoTI5pTt2xrbAmIUhKTlBcGBdDJzzAk7Q2pl2PKAeCywqoWf8Vtdof8AT/lPY61FsYsgShgHtoVJTqIVeK8YVTnMFrlLEub3FqC0LJUZagkizgKC+jaNDZMou0BBZiCCCE3DaXBY6X6xz3jfAO1yzCoJSShRazpUyczOUpULO3Ix1clv8QcasCzOJUBC5MmYqVIUkT1HM6zNCUMh9j2jmzaE6RdwrElrXSdmlCQJLkZ8hUBquev8KCvQasRzEImP4YZc3KlSSkWGU8tSb/GC9DRPKOdkZQAsTEstj+JCLOkbHeOSWkmmOrOpYPionyVIURmBWwBKu6CWuRcWNxEUhWeWtBAJlgrQ4fwgkj2ceo5QIw3EylSFZpi5WUCUZiUJys2ZISgMEsxD9WeLdFXDtZ5dgJM5XoEKi+WUUxZLTBWDYqmVMKjcaAdSduVotla1FS9EupQB1y84XaMIK0JKnG7fAPDj2qVJALHn5QJSxdo5qtUyuceK0BCe6U7/AJjy8y8bqouyQlcwArPdY2sTqTq7RR7JPbhroSz9DeC8rFETFJSS5SXHI62v+7QJS+gpG1YSlKAFMsp8AGZy2jm+mkC5FcpCgShSmJDlwLi1oJ0kzNPz5WsSd9LC/ufaBp4jCpi8z5GIDB7g3VCx+qCyjU1yyohR0PP4WtAHHsPE4Ozr5jU+2sF6qYlZCZaVWJYncHZoIow9KEp7oXMZ1JcuAdOj9I6LSROmzmcitVJZK5UqagHwzED176csweioNYfPw2aWnSp1OSQxlzCtAG9lAq1b80F6rAkzVFIQcxcaG3WAeL8HzJLFtn6s/LaFkkMpBL+H/dl9vRqM6UP6g1UkBu+wAJTqXa1weZ6Bw5xGibLCgQpJ5bRxqgr5klQUlRSUmzaj9I6Bw7xhSTnFTLEqcbdtLGVzzUBbN1IL8oEbiPkdEl1Nu6XLjVXodevwjztSRaxcKDFg5LEHpt8IDU9EtROSYCmzKIsoMLhSXHRtbRrVSZyNirUukEi3XrD/ACRK5hZVUlA2BOrW1FwR5xHSTDNXeyRoH9h5RUo5IMvOokquzuzjXl1i9hsxOYHMhsxDp2uGvy29olPlvoSUhsp5Iyh0/IxkSZkgDvfGMh1pERCmLjYKLCK/3gNHiaoPFLSJ07L8pZ5x72d+kQJnuG6xKhJaEbTHqj1SQ8bqXbSNUIiRag0TbGSI1TY0S/vGyCIlyiOWbbeiqPUq2jZKREUxYEUpmJgaxK2Ogt2BUkhJuYVsNmKkTSldlA6fvaLw4ky7wL4gxqXNSFAgTB8ekV4Z4SsqqqmOdPiCXF7FmI2PkIH41TS1oLKYBKi4PhCjo+gD7fSEuh4syhiX5g7RDiHEuYHKdBYOw6WGvPzj0ZJS2iUXiyxMppCUFE1ic47xSxAGa+ZLEB2Ovu0C6jFzMVJUrs1KAyIJFsoLkNlsfIbxUmYgouXuoMovqmzAekVZtYAXLOzWA069bxzPjbdtlJTsnp5wQhywLqO/1+kVZmOdnKmd5lz+4P8AI7rPqwT6nlFCsxAaqLJ2A1PkOXMxGqnTPOZJBI5bDk0OyLkSU+JFPhaC1JxE4bV+sBv4VYpJ1+cZIwpSGDWEK0iYySeIU7C1ni1KxlKCTbvdYUKzDiFhSVOgjTcHkQIuycNWuUpSbqQHCTr6DnGcUYdJeNjL3Rfc/vWN6fGpXhbV9gzlzHP8PnTRld3Ooiaor50uaZeUggPe9tiOYgYeGsfcKrXzBQSbn1i1UYiEg5B3tCw0YW84RP44tEorIIG5AOpiShxaYpQLG4Cvcf8AEbFvZhtRWgqVMykzLDLy8usRT6GZM3LaAF7MHhZmcVlKykgunUAaeZi/L4lmKSS4DswO0H8l0bRHOwVBftU5VbbO3I7wKn8JuruKbzgwmuMyyjbUk/rG0mulLXlEzvDUbkc305WjojGU0TbSLHDgqaUsFhSdxf5R0WgrQsA2B3hN+8AAbPEknFcpsW6RGM2ux3GzoDS1hiAX9D7i8QK4clqKRmWlCb5Etc7XIdhyhVl49l1gnRcUOLgpbmYusXsk00Ngw0N3T/c/0aMgdSY8hSXf9+sZBFpHHRxOWj0cTNCspU0C8hfsYjTMmH/0l+xjlTl6dFIdZfGDbwRkcYONY50mmnksJMz2/WDVHw5UEOciOilX+FoO/A0hzTxQDvGi+JL2MAEcMzP/AOiPj++cQT+HahNwAv8AyKv7FoWSfqNQxHigjUxBO4uIa8ItVUZFFK3Soag2I8wdIpza9P5nhHHIPQ/T+NC2t4CVHFqi8KS8RHIxUmVxOloK4fsNjNUcRzFBngTOxNR1V8YEGaTqY1ikeNIGQUXih/M55x6jFeZMCnj0CKUDILnGANCo+0RrxhR8IAPM3/2gfliWTKcxqNkzYrUouSSesSyZJcFyDsxi/T4aSCcpLB76+0HcA4Pmzlg9xA2zqb4QyQmQLk10+WwWMyTpnH/kL+8Nq8KmhMszaebLE1sjpJBJdk6ODuzaQ78IcMJoz2tSUrXdKEgOlIfxZiLqNiNG6nRtPE9NNV2ZLlxtYKBcF+YO8F1Wxbs5FW8KzkDvSlp5EpPzZopiiUkuLHpHccPrXWuXMPeDFIH4kF2VbyI6N5QA4pr6dCwldPne75cvP8TAn3iU6SseKb0clNGskqt0/bRPUT1rSAtIUQGdgC3J9xDqU4etv6kkqIDBYIuW/E8BcWlSJV0Ts19Cm7c7WiUZKW0U+OXQGpKxSUqlmWFS1BiCPb2j2SQgmzWtBjC8M+8JzIXKDqyhK15STbQEX1G8SY1w5NpUZpyMqdMzgh+Th7w6X0I9PaA9ViMuZ+BPaZcqlNdQGj82gbUoGWxEEJ9OEJSsp7qw6S4uHa131ECptTLJa/tAcqMlZBOnKCSOYaKVJmSXcPz194deGODlVoVlypSndRLE8gAD7wHx/h77qsompKFDR9CPzJOihFYTdaFa3R5IxNTd5jF5FUFaloWE1RSe7eJV1sw7MIGjDVLWRu4i5Rzn8RhSl16tAtIHqYJUlfzU/sIARvkJta4jIo0Nb3YyHBoYKirl6WgPiJSkOCGhRnYurV4F4pjS8uVzeOTcqRRIZ5EztlskkAankIOyKNCNRnVu+vKwP70hHwPEsqQDvrYG3zhk+9FaeaQUkgKAITmSCrNqlnDPraOjJRQ8Y3sOIxSXewUlIdWVN0Bz4ht6xaEiWtWUd1bA93cHf5xzIY+VLSEpUpRChMULKWkqCgFHZmZ/KJKTGv6SQUJUmY7F3JJuVr1y6DL0hfkfqH0OPEPD0uchpyQoN3ZibKT5H6G3SOT8Q8PrpJmRV0m6FjRQ+hG428iDHV8I4iTMM2WspUE3dKVsxZ9R3Q536QMx7D0zkqkK3vLVyU3dPlsehMN/KElFeHJWjRUuJpsspUQQxBII5EFiI2p5b3MMRKkb5YmmM+kalEEJ7Klc4lyDpE1MkWgxSVK0EFJHoBAAC6TCis2/fMw+YbwYkoBQQptb3fqOcapr5RTnytNCWOVICVXDuA1+vztBLAMeUCVJDh7swt9YZSVa2TabIV8KFnZoIUv2dTWCxMl3u3e9ny3ixjXEyVFCCCElgVmxvqH2sdYf+GqmUpACQzbQ8ZWhWqFqnw6slyVpZExOU2zA7ciLnf0gJRYfOBzZPLS58tY7D2YI0gImfLlrUhw6VAdQCAQD7xtMzTWzndEaxU3MvtJSmCcxSXLaJFmIsNINjiGqlhlqzC/jQPkwcQ2zKlClhDgE3azsDq3wiLiCiQZCnOlwba/t/eGVJUDbdi7jyJ82nSDSpGZrgIUySHSoNdBH6aQt8JfZ4mdMWalZIRYISWc8yrW3KHfhXiREyUlC3StIysprpFgfZoi4oldglVRIIlkXWALK6lPOExvY+TjoA1X2XFM1Ik1GWWokssOpPMAhsw82brB7EOA5lSiWioqytEsWAlJTsA5OYuWGphLqPtKMwpOYZkHRmB6G7w3YJ9pciZ3FZ0zBqkpJ9iHfpCqK7QzlL0FcTfZcEU5VTrWpUsPlU1wLnKwsdS13gXT8HUAp1KUZi6hKCcmbKStvCEtZza8dLlY0ianulnt3gQf7TcescyxLiFUqqX20vKVqA8LAp0QrS4NyD5xpQS2wKTfQO4Yx1dJPEsy1pUHZBBLg31FvWHDiiUcRpuzKRKLhSCoZlBQ217oOhZ7QqYhjIXVSjICVhKFBanDB1BsyiWDN8YcMGwVaFmcDKm5hcoU7EfhJLOzluXSJRjJSqIzaq2J/CVOmRLyzZWUuQtbBRcdBdoJcX8KJqZEqdTN2gVlVlAGZBe5HNJA9CekFMbo0qnAqQuSCO8WsSD+bwu3V4kpuwEmZMlFZZTHMMuU5gl1BgWFnIBLDeOpulRFbdo59XcHqloYVCFTmfsiCCzkDvXD2OrecZI4RqChwqWFctfjpDHjXZzpjqQJa0KIzJX+HcWGVn/bxphkodortFzBLQEqzoQpZILhjlfQB3yxsUu1oNsbOE+HZf3dJmAFRA9OcZC5I4p+7BUtFQioGdRulSChKi6UksQosdmYgiMhcoL/UbCTOXrqOZinXDd4rCtB3jxdW4aOWKaZ0hWnm2EN2GzcwBDd5BAJ/OlyEvs40D/KOe0tW1jDTw/ibHIojKos6rgA7s3TWGmnWinHXQ7cJYtInyeyVJQAHCklIudyd306wscSYCinrUGlK0pWLsFKCFE6ZrkAi+5Hk0EaSgWJhmSvASO0JLkaBJG+nnoIJzlhKJgljOmasDuH+Y6C5cHyJto8c28m/sf49i0ijWknxpBV35iypGZbE5ALpLglvN7RcxyuDS1DWx2durfoIzFKpJUtTrU+VipdwUswUj8QGgPzhVxvFs6md2/WOjji0tgloO1eBU08iaXStRzKbe/sDEeKYZTqQUolqcaKB38iWIhaosbKQQrr/AMRLJxNahdbDR2+HnFEcrRTqVJBylLN6RNQ0aFh9v3vFDFbLsSXDkkft4JUlPmH8skulwG1YgWNo3QX0XJOFyjYW9TFidhICR3gNg315+cbScIlk+JVhcEZXPMPsPrDZwx/KFkApO7h/UkxorwVv1C9QUUsMRmJ5k2eGzBKpEwdkUEKSHsk2HMECLFPh0qbnWtCkBSi5SlwCdTYEeukDsHxM0s4JKZpSpWU90lmKmUGNgzkp/S7KGGxG8tBM4JKnlCZMxKiSSyjmDAOTbeGXAuGpkoE9qAt7J2A0DK1IOulnaBOJ0E/te0kZESlLSQpVihavGoIs6Sbs98x2vBeoSoyFETO8lOYMCHIuwu4JEU77FKVRxpNSCgDLMdSQSHAUktcA3v1jTBqaRJmrXUzFTZ62VnVmSNA6coLFjz9NIF9sinlpnFphW5KUsVJGoNz0L7gxQreN0rUFSwyAHOdILqAbLY6ddddrRPJ/Q9HQavF5cyWUoyg2ZWXkbtpdoC1vEiEoyqVmbcDX9IH1c2VlWVKS6QlYCbJKSSTbXmG6Qm4xjYkMrunPoAekUV9goKV/EEqZMTk7hJN9na3vArF/tCnSxMpyBOQUjKokhnAs98zFrWhNrpvaKUoPe7JBYF/gPOKUslVr/Da+/QGFUqdofGyaaQAFBRfeOhr4pkCVTZEITOQqygz5cpBc73y/HrCPNQkIKTKABNl2JBHXYNtFlM2YlIMtH9NXdNvJ25F2iadu6GaOiVnEcmfJeeSFuAlSVKS4Krg5TcM4YvGlbPkTpaZc2WVy0EMXOZhdkqBdiLM7fQNR1skqlTeyPbPZKUuCGZThrkav84ZuIOL+ylCWaRcxUxKikFHdbRR0OjjbcRp/k1bFjrpAdcgJmZaOSpMhh4rOq7tmLkaX84ll8RT6AuZZMlZfK/hUbnKoOA97HrpeKmHcTS5pOULfVm06OCYLJnpmryVEt5GUF3LCYVMnORYDUDZ/SLrGKbTJtNvYd4c40++ZwhCksO92jZQ40Je/tHtdiUylklc3+eQAntEJA1OVGZIJ5gFnHQaRXp+HKORmUkqlBQ7zLDMOYIiDFcJmTqNSEzEJJUCAL5glTpvbI7BW7Mz7xB8jk9jRSXQNq6+XMObKlRU6lKA1JuT0a8DK+rKVoXLUQssMoPiS7kHo3zghRcCVM1IV2qEoSSFgHvMNbtp8YJUeLUksEMiYU91ksrM1gkDd9veOmTUlQiTi7QCxbBPvc9c9SuzzZRlDfhSA562jIrmony27RPZ5hmSFO+Vy0exGuNaor/yPaZyQKj14yMgDmyVtF+mxHKzufaMjIxumOOC48JhYFeY7mzEAMXB6RbrcVPeJuSXJbdncX1jIyNSK5uhYxPGlF2f1gEZxKrx7GQJE7NVKJiyK9aUBLhgfq/zj2MjIBXqKhS2Ki7Rbw6eskJB7rhg5sf2Y8jIBhmlLzSFJUAWStSTcszkg3vvePOFwBMy5UELsQoPpv5xkZGkKdBwXGQiUvtg8tS1y1BDpIy2GXvWFn11eKdVX5ZgnSFKTmSe6WA7ySjQbtfWxJsYyMhLeFjKKyLdLikxc5KVLK0lLZVBJSAlyDYB1aXPKLSanKJlvECdXZ7i55RkZFYyb7JySTIJVKrNqAwBLDR8wYBuhihMpJMorUlGaYlZUSrwkEm2V2b09YyMiWTemO0gXjPEExCy6ZaB35ZEsMMySU5g40Ia3SE2fiPaFeYANewDZnLno8ZGR0doRelRKyoEuwAOno37+cYF9oORZx7kMekZGQo5UXmSoAnXqYJSq0hII0JIv0jIyBF7FfQSocVWtTaBIGmoJ3B2LBvUwbpMamOkJmTCXUDmIsA2jDm+o5R7GRLmSktjx09BKrwRRnJmJyJWuymJAUQfEWGvXe0e0+ILUFyiohHeSpDukuwJY+QjyMhv06pIWb2GMAKOzWjK4CspzX/Cmwd7dIIzsKSpCezUZSs6e8kA92+ZLG1x8QI8jI7aWJzvsuYTXIpe531iYpSrsbsHB0t/vCRWYzKSub3FCWSqWQNWBBSbKFx1eMjIWcVQ8PQBXdh2qk5ppAys6UuygCPx9YyMjIk0ih//Z"/>
          <p:cNvSpPr>
            <a:spLocks noChangeAspect="1" noChangeArrowheads="1"/>
          </p:cNvSpPr>
          <p:nvPr/>
        </p:nvSpPr>
        <p:spPr bwMode="auto">
          <a:xfrm>
            <a:off x="63500" y="-1571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3560" name="AutoShape 8" descr="data:image/jpeg;base64,/9j/4AAQSkZJRgABAQAAAQABAAD/2wCEAAkGBhQSERUUExQWFRQVGBgYGBgYGBgaHRoXGhgYHBcXHBgcHCcgGRolGhsYHy8gIycpLCwsHB4xNTAqNScrLCkBCQoKDgwOGg8PGiwlHyQsLCwsLCwsLCwsLCwsLCwsLCwsLCwsLCwsLCwsLCwsLCwsLCwsLCwsLCwsLCwsLCwsLP/AABEIALYBFQMBIgACEQEDEQH/xAAcAAACAgMBAQAAAAAAAAAAAAAFBgMEAAIHAQj/xABDEAABAgQEAwYDBgQFAwQDAAABAhEAAwQhBRIxQQZRYRMiMnGBkaGxwQcUQlLR8BUjM5JicoLh8RaywkNjk6IXJVP/xAAZAQADAQEBAAAAAAAAAAAAAAABAgMABAX/xAApEQACAgIDAAIBAwQDAAAAAAAAAQIREiEDMUETUSIEMmFCcbHwIzOR/9oADAMBAAIRAxEAPwDm0ikUosASekEP+n5m+VL7FQf21i/PxUOhmQlu6CHc3uR6QJnYusOlNhfvBwT184Ob8OXFsnVg6kINwoP+FzlPqND0gYqWUljrF2hrXdy7sSGLCx2e5ipPSQb+j/u0R3bLRMC43SuIQHiQSzBoJMhcShUV5aDyiTKRqIXEBLmiNS4inKLWiqalREMoWYIdsAC8DHjWbNJ1iNJisY0Y2KY3EuNCeUbJihjOyMZljcx6lcYxqgkXEWRMB1jxIHURN9wU1mL9YxiFKxFirZkMNvrF+g4PqpxHZyJinOuUpSOpUpgBDdSfZWrKTOnplEWYpzO247wIHmB5QG0ttmqxC7JwTD5wfw1MWntJ6+ylMGcd64fQ+FxcPc6s14kPDlNImpSiaqatNySlKUI65b5l7gEsC1iYbMOpe1OYgiWC6U/UnUk3uecT/wCzS6KKFbkaUeEU4/pU5mkfinKLf2Bh7wekoUkWRJA2Alp05aftoqzsSQhSEZwjMWGdLA9XO20Cv+ogrOUqEtUsEudJhJ7oSk/4b+h5QXGK0PQZqaCVM/rU0s28UsZVebp1hZxzgMBJm0ijMSPFLPjT5W73lr5wUouJgRLUwCZ1kozpcEHLmU/hBLn0PnBYVFjNlFlJsQC4La+jQr30BxXpyWmDuNzpEsyQ3MpcXItrDPxjgwzoqpSWRN8aR+GbuP8AVr5vzhcxCsIAZiRsNAw5xFr8lXpJquxx4UwY1CSDNyJIYpCQS3rYaRBxdwRIkpKhOXnNkpKHB6OPCIH8OYyqWHAuW9BF/FcRM3xF2EXjBx6Zzy5PtAFFImWlIAD3cu735x52MW5LWCg7dW+kGsOn0iT/ADJazb8w/wBv20B8jgumycYZ7bF/+HrSlMwB0u1rsRsRsd494joQnItPhmJzDzGo+UHsaqJBS9KJiDuHsR7uDAuZUhaESgSWmd0qAcBSCCDqGdok5SbU/r/ArjWhYFMTGQ24fhqFgqUAnRLDRwA7e8ZE5/r4RlTHXAmrs5j9wUVOVC2liw9I0XhSdVTfNmH1gSqtmKs5MWZWEzl7f3KA+ZjpqvTpphmgpZAf+abNo3zaKeKU6XKkrCh8f940p+H56XPZKIbVLL/7XiqoMbg2NxCVbtMajyStlCCaJkC0DvCL6EL2AI5vFok5o3XUZdYkRUhX6GK6wXvrGSklweXyhrExRXWdR5xUmJIi8tFzFealzE12WRUIj3LE4kGL+H4DOnqyyZS5iuSElXu2kUMC0oiUS4fsL+xutmB1iXJH/uKc/wBqM3sWhjw/7K6SSM0+cqeR+FP8tPqQSo+hEByS9CkzlFFhkyarLLQuYr8qElR9gIecH+xeqmAKnLl04OxOdf8Aamw/ujouHVsuTLyyJaJaB+FIAc9d1HqSTFWdjSlJIc3iT5X4g4op4d9muHSWM3PPUPzKYf2pb2JMHKGoo5I/kyJSCPyoSD/czwuLqyRq3OKkzEGeObknL7KRoO4lxOo+G3WE7G8YUXLl+vziRVde5tAXGakNrHNdyLIv8KyzOVd2Ur3A5+rx0ecrKkJSAwZ++EltGHUwi8AqGZFmDBuvOOmUib+u1m2ePZ4/2k/6jn3G1auTKyq72cMEr72Qk5s0tYcEAWvfv8mhI/6rmpmhawFLEvsw4A/BkSq+7b+sdGxPCBMSy0ArkzFAjw2ILEABj+FuQ32jn2NcGrE5SwFBOpJALOz2BLgPvzjmjBzTf9yskw/gjrTKQE07Sf5swzVsJii+VL6kNsLWvDzw1NzJcADO6lITLKQjN4QCQ6gR6coVqHhqaF9nNlomTlBJkz0qSlAGzIYBTMzAN0hzwtCjlmTDMMzKUqKwACE6FISW1e5jcWXpOXQPxBQFLVoOgSFDoQoMf3zjn0qnC1Aq8KXJfpDtj84qkTQnWatKP9IOdX/aB6wCkUWVAP5hYaOPzEb3jN06X2Q5GQ4ehu81/lFuQXMSyKBXvEqKJSdW9xDykqeziabKTgHXWPRMHkYlXSgakD99Ii7IMe8IOmDaNFTYhylIS5cPpboYnVTWsQfeJf4UpQBdAYaFXLpAdIFM87OYUJyAlN9Odnf0b2jInkU81A7qkpe9yL8oyPPcqeqGcG9nPMMwg5AJZC1qKnYGwGmrOPLrBBGBzT4mA3BIBB/e0O9Ph9Mkpy7aBQzef4rekEU0SRdAlnUsoKHk5YvHXKMlur/8O1SQg4dgZzd6aH2IJf3EMCMKz92dlqB/iQpSvRbBQ9DBr7vPcdxKg791afZnBb0jDmlKJVLW13spmOjfmbRonJtf0hW/QAr7Maef3pJmyVA3SoJWn0chQ9SYp/8A4zmOcs+SQOecH2yn5w3Uyp8xxLQtAIa6MoPrBKRhVQwGdKWZ7772HzjLk5AuEWJCfssUfHPQG5JWbewi3I+ygNeoH/xsw8iqHyVhCUklUwkcre/nFqZUyg7sfOBnyP02ERBl/ZLIJI7eapvyoSL+5tFpH2M0z+OcR1UgfDJDcvHA3dFooVHEJSCQYZSktthpA5P2Y0FOyloXMO2dbpfyDP6uIZKbEZSEBEpKUJA0SAEj/SA0Kk3G86e8p9TFaTjAAb4fpFVvbEbrSGubjfdN/wDeFyor3B5wNmYob6QOnVwLvbygNo22E01YSkgk+n71ilNxRny2gXNrusUptQ8RlP6HUQumvJd4pVNUYpyatlR7VVQOkQex6PPvBMUK4Zt4xVVFeZPgRTspYY4WxHslJS9wf/q+zR12gre0SFJI08/g8cBVNL5kljDRw9xoZbBVuu0elx8mtk2t2jsZSlZ76RmFnu4Di5ULHTSPFUCEgslIdBSWD50k3NvWFug4yQsB2OkEBxFL1+vvFKjdhc31RIjC0BSO6g9mD+a5LMRyItrGtdVBKRLRdRtbd/rtFJeMLmBpSbOxOw01MFcEwZIHaLJMwMoOCwfa11Hr7ROfKlqPYHb2ytN4OUcqlzcoSLJCX7yme+a5NhpsIxXB8tgZkxQLObJb0Z+UMc3usSSzuxBUxvvr12aIVSHBZRJKmNwW3DvceX/Mcrco9COKl2ApHDVMu6J5LWupIc8hb9YkqOD5YAdaw/VPOwuGglSIRJWEukkhwVAbEuM3QdInM9ExBSVBViWDhh/h0szNtaGUpMR8cPoWlcHpUO5NPqj6gtAav4Pny9E5xzRf3GsPtOrKSSVkcgzt1G2h35c4tlQy2cu3oLe1vlDR5ZrsWXDF9HIKilUgsoFPmCPnFYqjsFXSImOCAUtooBvchmhI4l4U7MmZJDy9SndI59U6X2+MWhyqWmc8+Fx2ihPp+0lS2B7pWD7gj4GMhg4QQjIsLD+EjzuD8hGR5MuefHJxSHXEpK7JJvCyrBKkBtdXjaVwovdaW6PE9TiZe0Z/E1MI9WXIollCzVPDSxotPsfnGgwialR/mJCehVm/SJ1YiWgdiWIlMsqJ+MS+d3SH+JFxVaZY700Fn2f0c7tFKZxUklkIUrk1rwHopCpxzLskbaf8wWTLShkgJBdLBTX/ANXr8uUWXFe5MeKSNv4sT4pKm/zGMTVyFkAlcsn81xGn8RSCtgSZQBmSyQ+7FN77n5PHgrpM1QRmQoKDhQOjE5gW8/rA+OPjKfi+0SV9BMlozBlobxJuG68vl1hYxKsLG8MdOuZTnNLUVI/Ek/EN7xDj2CIqJJqKZLt/UlbhtSlt98vtyibi+mJPjx2uhDl4iQGeI14qRHlRQpV4VKB5HvD6H5wJq5cyX4kuOY/bwjhJCJphNWJk7xXXXl77wGNaH5RiqsHeFxY1oKLrogXUmBn3i2samqgYBsvfeDrEZqnigKqMlTgSzgDnf6QcDWEEzgRElLh82cvJKQuYo/hSCo+w26xapp1GhswXOVvfIn2Tdv8AVDthf2lS6eXkkSkSxySkD1JHiPU3hdIegfQ/ZDXLIzoTLB/MtJbzCSTHQME+yOkkpHagz1tfMcqfRI+pMDaH7Tc4D2MWpXHLnxWjfNFeGcWFl/ZhQO4klJ/wzZo/8ovUfBdJLIIlORoVrWvZtFKI06QKl8VZ94vycZcaw/yxYuLQbNEg7aW8vTSMRRICswDE69f11PvAz+KmNRi5hJc8E+jLjYUnSHLjNoRY2vuxLP6RRlheYZkF2Z3caXJZxdoyVi7xEvGtYz54sHxsgnqCj35WUAkBxZ73Fru5uGsWveJcMkSyopTkzBnUlsyf8JBAOh5bxoviZKQ5iKbjQspTS30ADrI+jwVJT/agYP0JVEo5iASFNYl2Otjt63ihQTgpS0rQtJJtmTYf6hZQzOwMU/4pOWXloyh/EpyeX1EeJnTj/wCqX3AADWf9iK/G3sbD+QgueqWrswGCnZWUEJVyJcADf1t09pJA7w/C5f8Awk2IAbw+8D0180a5ZidwRfR/rFymUlYmFKinMHUlrpU9yDqx3+kJKG1YHBpFCkoezUsDwkgpI5M/zcRkGqeR3EhQ0GrM/VthvGRzvjcto58a0KU6rcxFnUqw84qGbeN5U9lA7QOTTV9HXDrRYlVZNoHYvNK1oRs7mCkuQApwXSYD4hJy1PQ3HlFP08Wp1IaTVWhho5DIAbb8oNt4o16C5SCBmGYS8xZZSQ47zGUq4INx6iCcrTbY8tPT6wJ4mkGZ2iUl80pJfmkK8N9gQ4I5R6PNJpaIwVsTazHacMkpMxMtRUkBRBWnOcktambugqdV+nWBGIq7BIl9ilAnFSQXzFTjva92WNA7PeK1RgIShRDCYCbL38joYG4FKmCeCZQXkuHYpSdMygbEabt5xyuLjf8ABV6dHUcGx1Kp/Zieagrl3KEEd9OpI5WF2i8Kk0s1M5H9NfiA0/5GsL9BIUmYQorXPnJCkKp1IKBlFkkpBzMSLaQcqgPuTPmygAlmLjUEG4I5axaP5x2BOinxDwwEziuUcqJoK0gaBX4kjkHLjoRyhWrMKUgOsjycP7GHz+Jf/rkLN+zUi/8AhLoJ+IhNxSuSqZmlscwAuHbyeETlZzySAdfg8uYBlBzMHtZ4BYvw+qUWvo9tIeKKnVNmDIFZbEnrz5ekeYnhpDu6iCdiWEG90byzlsyUoRCQRzh+m4TLWbgjqn9IC4hgeS4LiHoCkLktMWJcuJTTXgrg3DyqhxLWnMPwrJHxAP0hWmNaKEuXFiSIt4nw/UU39aUpI/N4k/3JcfGB8uoiMk0UTQTlrizJqVc4Gyp0EKVjHPLQ6YfwvECIYqXFtGMLNKhEFKcp0eItWPY10eKPrE8yqG28LtOeRjabWNvCV4EPSatt4gqMQYQPoe8fE0acVUKkycyZgflvFeOGTpAeiejmBzNV3gCyE7ZtXPMBtNHgxRUBJMxd1G4drehgNw7Jzdmk+FIYDXT9S59YcTIGW9rElwCLD96R6vHFJEG2BsQxJMvxEBLpB2Wlzrl3EBZ2PKy1CVhWeRdJCC5BLvM2A0F+cBOKqxRWqWlBdhmfZ+8xUT3h3QoK1YtC0eIpoTMlFRaapPaF9QH35b+ghM23odKjp1JjeaXKnqByrIQtSmZSugF29LtBjJ+JB7yTrzG1o5rT1qZkySiWqaJMsglagV3FyoSwGAfa/WHzCq3tFzCCtaHSApSNTbUiwMNF2qYboZ6KfnQCA9tOR5eUZA+TWdkpQ2tGRzu4uhHC9nJ5ePh9YuS8WCt450asc4sScRbRULOGSBF0dRosTA0NuRjXFlvkmC4BY9POOcDGljeDFFxSQChfhUL+cJDKDVj6Z03Dql0gg3HUj/a8XJskLIUkjMHbKSojRwskeFvltulcO46GYHz6iHKixCwZRIDWBGjXHPdrf7R6MkuSIkXiyrU8OdoqWGlpzA5wL6P3gkjytvFKXh0pHZTJSO0nhakFiUEyyC+hG7MWdrF2g6qalgD3Q6tPGm2nUdN4jmpEwI7QPlDBiQoKDMonf1ETfHJqpPRdzsDS6G09Mum7IIUFg9oEzU3BIUSSSk3bbnFjiWblkZQ4Kjo5Llue9zFydPShypio+JTAKfkTvdjeFXGMXC13PwgyqC2T7ejbEMWEqlTKP41JBGvdT3lH3y+8L9XlJCpaXFw3k9210grU4N2rGYVBjty5XGvWNpGHSpZGUEkPqom7e0RzUf7ksXJkmF18zsAmWnvAMCQw1+NosU2HKLmavMova5AHlpBLC8LVMuXA/bQZUmVJF05Qxupth1ikeL1+jUheqaFCiGJQ17IBHR7wHm8JZ9FhV9FOk35ah/MjSHWoxaUhWVQTdgFJGZOZTZUk/hL7ax6USpilS/DMTqnkLlx6QVFL9rGcE+zkmO8PmVMKchAGjhs3UHceUW+F6MyyFtvfW0PuI07JyTU9pLNxzHVJ2PlAWqkdgUpDlJdebRw7AeYt7wLrTIyg1sYZk0rTcguLhmjnfF/CYBK5aQOYTp5gbR0+hmImSgpJSVkdAxPPW8R1VTJyMUhShZusNHkT0I4tbOEy6Jb2eLsnD5w/AT5X+GsPtZgAUVKRKASOTm/IRQRKY5WI6dfLnCSinoZSYoKrFILFweRsfaNpeMEHWHxeDoUn+aQx0SsA28jAap4HkrJbNL1Ypcv/AKS/0iHxxZTNooU/EpSNYlmY293gZX8H1MsFSB2iByDKb/Kf1gEKxixcHkYT4F4UUx2kcTZCGO8VsY4lVMu/p0hRVVRv95cXgw4cXZnM7Xwct0p8oeAgKQU2LhiL7jk0ck+z7GwUBJN0ajpHT6WtYAupmsAx/wCI7Y7QlWKPEvDqgpS0JzoWHUgEBQLM4OlmHdOhHpHOqfhSZKmpM0ZUqVZxmPQKSDvYR3aqUfyv4TfZJIBNvX3gFiySUTgZaUC2RSrjMC7ltDlOhjJJqq3pFK9FXCMOVLmrlTJopu66ED8YLlIJBuDdi/rDLgUgkS1dmqWLu6swUochYAeXxjVUhZFOtRlKVYCZkJ7pU4CgRZiN3tBGmlJl51MElSibEtoxYfGF441FGke1MvMs9I8i5QUgylSi2Y7xkJK29Es0tHysZJj0U55GO7SeG5CQ3ZIbkw/Zj2Zw3Kd8ielhaHVkskcNTSr5KETpRM6x3WZw/LZ8iSS2o2jBw3IOqE+0AORxSixSZLLjX97Q24TxwEjvuD5Whwn8E0yie4IpL+z+RfxB4CddDZfZvTcaoI8YPO45EfrGtZxskarHk99PjEU37NZWyyPQRdoeA5Eu5GfzP0gPlkMmgJ/GptSrLJQpRJbMbJhjwjhTJ/MnHNM1toPIbnrBukp0y7JSEjkBFoTI5pTt2xrbAmIUhKTlBcGBdDJzzAk7Q2pl2PKAeCywqoWf8Vtdof8AT/lPY61FsYsgShgHtoVJTqIVeK8YVTnMFrlLEub3FqC0LJUZagkizgKC+jaNDZMou0BBZiCCCE3DaXBY6X6xz3jfAO1yzCoJSShRazpUyczOUpULO3Ix1clv8QcasCzOJUBC5MmYqVIUkT1HM6zNCUMh9j2jmzaE6RdwrElrXSdmlCQJLkZ8hUBquev8KCvQasRzEImP4YZc3KlSSkWGU8tSb/GC9DRPKOdkZQAsTEstj+JCLOkbHeOSWkmmOrOpYPionyVIURmBWwBKu6CWuRcWNxEUhWeWtBAJlgrQ4fwgkj2ceo5QIw3EylSFZpi5WUCUZiUJys2ZISgMEsxD9WeLdFXDtZ5dgJM5XoEKi+WUUxZLTBWDYqmVMKjcaAdSduVotla1FS9EupQB1y84XaMIK0JKnG7fAPDj2qVJALHn5QJSxdo5qtUyuceK0BCe6U7/AJjy8y8bqouyQlcwArPdY2sTqTq7RR7JPbhroSz9DeC8rFETFJSS5SXHI62v+7QJS+gpG1YSlKAFMsp8AGZy2jm+mkC5FcpCgShSmJDlwLi1oJ0kzNPz5WsSd9LC/ufaBp4jCpi8z5GIDB7g3VCx+qCyjU1yyohR0PP4WtAHHsPE4Ozr5jU+2sF6qYlZCZaVWJYncHZoIow9KEp7oXMZ1JcuAdOj9I6LSROmzmcitVJZK5UqagHwzED176csweioNYfPw2aWnSp1OSQxlzCtAG9lAq1b80F6rAkzVFIQcxcaG3WAeL8HzJLFtn6s/LaFkkMpBL+H/dl9vRqM6UP6g1UkBu+wAJTqXa1weZ6Bw5xGibLCgQpJ5bRxqgr5klQUlRSUmzaj9I6Bw7xhSTnFTLEqcbdtLGVzzUBbN1IL8oEbiPkdEl1Nu6XLjVXodevwjztSRaxcKDFg5LEHpt8IDU9EtROSYCmzKIsoMLhSXHRtbRrVSZyNirUukEi3XrD/ACRK5hZVUlA2BOrW1FwR5xHSTDNXeyRoH9h5RUo5IMvOokquzuzjXl1i9hsxOYHMhsxDp2uGvy29olPlvoSUhsp5Iyh0/IxkSZkgDvfGMh1pERCmLjYKLCK/3gNHiaoPFLSJ07L8pZ5x72d+kQJnuG6xKhJaEbTHqj1SQ8bqXbSNUIiRag0TbGSI1TY0S/vGyCIlyiOWbbeiqPUq2jZKREUxYEUpmJgaxK2Ogt2BUkhJuYVsNmKkTSldlA6fvaLw4ky7wL4gxqXNSFAgTB8ekV4Z4SsqqqmOdPiCXF7FmI2PkIH41TS1oLKYBKi4PhCjo+gD7fSEuh4syhiX5g7RDiHEuYHKdBYOw6WGvPzj0ZJS2iUXiyxMppCUFE1ic47xSxAGa+ZLEB2Ovu0C6jFzMVJUrs1KAyIJFsoLkNlsfIbxUmYgouXuoMovqmzAekVZtYAXLOzWA069bxzPjbdtlJTsnp5wQhywLqO/1+kVZmOdnKmd5lz+4P8AI7rPqwT6nlFCsxAaqLJ2A1PkOXMxGqnTPOZJBI5bDk0OyLkSU+JFPhaC1JxE4bV+sBv4VYpJ1+cZIwpSGDWEK0iYySeIU7C1ni1KxlKCTbvdYUKzDiFhSVOgjTcHkQIuycNWuUpSbqQHCTr6DnGcUYdJeNjL3Rfc/vWN6fGpXhbV9gzlzHP8PnTRld3Ooiaor50uaZeUggPe9tiOYgYeGsfcKrXzBQSbn1i1UYiEg5B3tCw0YW84RP44tEorIIG5AOpiShxaYpQLG4Cvcf8AEbFvZhtRWgqVMykzLDLy8usRT6GZM3LaAF7MHhZmcVlKykgunUAaeZi/L4lmKSS4DswO0H8l0bRHOwVBftU5VbbO3I7wKn8JuruKbzgwmuMyyjbUk/rG0mulLXlEzvDUbkc305WjojGU0TbSLHDgqaUsFhSdxf5R0WgrQsA2B3hN+8AAbPEknFcpsW6RGM2ux3GzoDS1hiAX9D7i8QK4clqKRmWlCb5Etc7XIdhyhVl49l1gnRcUOLgpbmYusXsk00Ngw0N3T/c/0aMgdSY8hSXf9+sZBFpHHRxOWj0cTNCspU0C8hfsYjTMmH/0l+xjlTl6dFIdZfGDbwRkcYONY50mmnksJMz2/WDVHw5UEOciOilX+FoO/A0hzTxQDvGi+JL2MAEcMzP/AOiPj++cQT+HahNwAv8AyKv7FoWSfqNQxHigjUxBO4uIa8ItVUZFFK3Soag2I8wdIpza9P5nhHHIPQ/T+NC2t4CVHFqi8KS8RHIxUmVxOloK4fsNjNUcRzFBngTOxNR1V8YEGaTqY1ikeNIGQUXih/M55x6jFeZMCnj0CKUDILnGANCo+0RrxhR8IAPM3/2gfliWTKcxqNkzYrUouSSesSyZJcFyDsxi/T4aSCcpLB76+0HcA4Pmzlg9xA2zqb4QyQmQLk10+WwWMyTpnH/kL+8Nq8KmhMszaebLE1sjpJBJdk6ODuzaQ78IcMJoz2tSUrXdKEgOlIfxZiLqNiNG6nRtPE9NNV2ZLlxtYKBcF+YO8F1Wxbs5FW8KzkDvSlp5EpPzZopiiUkuLHpHccPrXWuXMPeDFIH4kF2VbyI6N5QA4pr6dCwldPne75cvP8TAn3iU6SseKb0clNGskqt0/bRPUT1rSAtIUQGdgC3J9xDqU4etv6kkqIDBYIuW/E8BcWlSJV0Ts19Cm7c7WiUZKW0U+OXQGpKxSUqlmWFS1BiCPb2j2SQgmzWtBjC8M+8JzIXKDqyhK15STbQEX1G8SY1w5NpUZpyMqdMzgh+Th7w6X0I9PaA9ViMuZ+BPaZcqlNdQGj82gbUoGWxEEJ9OEJSsp7qw6S4uHa131ECptTLJa/tAcqMlZBOnKCSOYaKVJmSXcPz194deGODlVoVlypSndRLE8gAD7wHx/h77qsompKFDR9CPzJOihFYTdaFa3R5IxNTd5jF5FUFaloWE1RSe7eJV1sw7MIGjDVLWRu4i5Rzn8RhSl16tAtIHqYJUlfzU/sIARvkJta4jIo0Nb3YyHBoYKirl6WgPiJSkOCGhRnYurV4F4pjS8uVzeOTcqRRIZ5EztlskkAankIOyKNCNRnVu+vKwP70hHwPEsqQDvrYG3zhk+9FaeaQUkgKAITmSCrNqlnDPraOjJRQ8Y3sOIxSXewUlIdWVN0Bz4ht6xaEiWtWUd1bA93cHf5xzIY+VLSEpUpRChMULKWkqCgFHZmZ/KJKTGv6SQUJUmY7F3JJuVr1y6DL0hfkfqH0OPEPD0uchpyQoN3ZibKT5H6G3SOT8Q8PrpJmRV0m6FjRQ+hG428iDHV8I4iTMM2WspUE3dKVsxZ9R3Q536QMx7D0zkqkK3vLVyU3dPlsehMN/KElFeHJWjRUuJpsspUQQxBII5EFiI2p5b3MMRKkb5YmmM+kalEEJ7Klc4lyDpE1MkWgxSVK0EFJHoBAAC6TCis2/fMw+YbwYkoBQQptb3fqOcapr5RTnytNCWOVICVXDuA1+vztBLAMeUCVJDh7swt9YZSVa2TabIV8KFnZoIUv2dTWCxMl3u3e9ny3ixjXEyVFCCCElgVmxvqH2sdYf+GqmUpACQzbQ8ZWhWqFqnw6slyVpZExOU2zA7ciLnf0gJRYfOBzZPLS58tY7D2YI0gImfLlrUhw6VAdQCAQD7xtMzTWzndEaxU3MvtJSmCcxSXLaJFmIsNINjiGqlhlqzC/jQPkwcQ2zKlClhDgE3azsDq3wiLiCiQZCnOlwba/t/eGVJUDbdi7jyJ82nSDSpGZrgIUySHSoNdBH6aQt8JfZ4mdMWalZIRYISWc8yrW3KHfhXiREyUlC3StIysprpFgfZoi4oldglVRIIlkXWALK6lPOExvY+TjoA1X2XFM1Ik1GWWokssOpPMAhsw82brB7EOA5lSiWioqytEsWAlJTsA5OYuWGphLqPtKMwpOYZkHRmB6G7w3YJ9pciZ3FZ0zBqkpJ9iHfpCqK7QzlL0FcTfZcEU5VTrWpUsPlU1wLnKwsdS13gXT8HUAp1KUZi6hKCcmbKStvCEtZza8dLlY0ianulnt3gQf7TcescyxLiFUqqX20vKVqA8LAp0QrS4NyD5xpQS2wKTfQO4Yx1dJPEsy1pUHZBBLg31FvWHDiiUcRpuzKRKLhSCoZlBQ217oOhZ7QqYhjIXVSjICVhKFBanDB1BsyiWDN8YcMGwVaFmcDKm5hcoU7EfhJLOzluXSJRjJSqIzaq2J/CVOmRLyzZWUuQtbBRcdBdoJcX8KJqZEqdTN2gVlVlAGZBe5HNJA9CekFMbo0qnAqQuSCO8WsSD+bwu3V4kpuwEmZMlFZZTHMMuU5gl1BgWFnIBLDeOpulRFbdo59XcHqloYVCFTmfsiCCzkDvXD2OrecZI4RqChwqWFctfjpDHjXZzpjqQJa0KIzJX+HcWGVn/bxphkodortFzBLQEqzoQpZILhjlfQB3yxsUu1oNsbOE+HZf3dJmAFRA9OcZC5I4p+7BUtFQioGdRulSChKi6UksQosdmYgiMhcoL/UbCTOXrqOZinXDd4rCtB3jxdW4aOWKaZ0hWnm2EN2GzcwBDd5BAJ/OlyEvs40D/KOe0tW1jDTw/ibHIojKos6rgA7s3TWGmnWinHXQ7cJYtInyeyVJQAHCklIudyd306wscSYCinrUGlK0pWLsFKCFE6ZrkAi+5Hk0EaSgWJhmSvASO0JLkaBJG+nnoIJzlhKJgljOmasDuH+Y6C5cHyJto8c28m/sf49i0ijWknxpBV35iypGZbE5ALpLglvN7RcxyuDS1DWx2durfoIzFKpJUtTrU+VipdwUswUj8QGgPzhVxvFs6md2/WOjji0tgloO1eBU08iaXStRzKbe/sDEeKYZTqQUolqcaKB38iWIhaosbKQQrr/AMRLJxNahdbDR2+HnFEcrRTqVJBylLN6RNQ0aFh9v3vFDFbLsSXDkkft4JUlPmH8skulwG1YgWNo3QX0XJOFyjYW9TFidhICR3gNg315+cbScIlk+JVhcEZXPMPsPrDZwx/KFkApO7h/UkxorwVv1C9QUUsMRmJ5k2eGzBKpEwdkUEKSHsk2HMECLFPh0qbnWtCkBSi5SlwCdTYEeukDsHxM0s4JKZpSpWU90lmKmUGNgzkp/S7KGGxG8tBM4JKnlCZMxKiSSyjmDAOTbeGXAuGpkoE9qAt7J2A0DK1IOulnaBOJ0E/te0kZESlLSQpVihavGoIs6Sbs98x2vBeoSoyFETO8lOYMCHIuwu4JEU77FKVRxpNSCgDLMdSQSHAUktcA3v1jTBqaRJmrXUzFTZ62VnVmSNA6coLFjz9NIF9sinlpnFphW5KUsVJGoNz0L7gxQreN0rUFSwyAHOdILqAbLY6ddddrRPJ/Q9HQavF5cyWUoyg2ZWXkbtpdoC1vEiEoyqVmbcDX9IH1c2VlWVKS6QlYCbJKSSTbXmG6Qm4xjYkMrunPoAekUV9goKV/EEqZMTk7hJN9na3vArF/tCnSxMpyBOQUjKokhnAs98zFrWhNrpvaKUoPe7JBYF/gPOKUslVr/Da+/QGFUqdofGyaaQAFBRfeOhr4pkCVTZEITOQqygz5cpBc73y/HrCPNQkIKTKABNl2JBHXYNtFlM2YlIMtH9NXdNvJ25F2iadu6GaOiVnEcmfJeeSFuAlSVKS4Krg5TcM4YvGlbPkTpaZc2WVy0EMXOZhdkqBdiLM7fQNR1skqlTeyPbPZKUuCGZThrkav84ZuIOL+ylCWaRcxUxKikFHdbRR0OjjbcRp/k1bFjrpAdcgJmZaOSpMhh4rOq7tmLkaX84ll8RT6AuZZMlZfK/hUbnKoOA97HrpeKmHcTS5pOULfVm06OCYLJnpmryVEt5GUF3LCYVMnORYDUDZ/SLrGKbTJtNvYd4c40++ZwhCksO92jZQ40Je/tHtdiUylklc3+eQAntEJA1OVGZIJ5gFnHQaRXp+HKORmUkqlBQ7zLDMOYIiDFcJmTqNSEzEJJUCAL5glTpvbI7BW7Mz7xB8jk9jRSXQNq6+XMObKlRU6lKA1JuT0a8DK+rKVoXLUQssMoPiS7kHo3zghRcCVM1IV2qEoSSFgHvMNbtp8YJUeLUksEMiYU91ksrM1gkDd9veOmTUlQiTi7QCxbBPvc9c9SuzzZRlDfhSA562jIrmony27RPZ5hmSFO+Vy0exGuNaor/yPaZyQKj14yMgDmyVtF+mxHKzufaMjIxumOOC48JhYFeY7mzEAMXB6RbrcVPeJuSXJbdncX1jIyNSK5uhYxPGlF2f1gEZxKrx7GQJE7NVKJiyK9aUBLhgfq/zj2MjIBXqKhS2Ki7Rbw6eskJB7rhg5sf2Y8jIBhmlLzSFJUAWStSTcszkg3vvePOFwBMy5UELsQoPpv5xkZGkKdBwXGQiUvtg8tS1y1BDpIy2GXvWFn11eKdVX5ZgnSFKTmSe6WA7ySjQbtfWxJsYyMhLeFjKKyLdLikxc5KVLK0lLZVBJSAlyDYB1aXPKLSanKJlvECdXZ7i55RkZFYyb7JySTIJVKrNqAwBLDR8wYBuhihMpJMorUlGaYlZUSrwkEm2V2b09YyMiWTemO0gXjPEExCy6ZaB35ZEsMMySU5g40Ia3SE2fiPaFeYANewDZnLno8ZGR0doRelRKyoEuwAOno37+cYF9oORZx7kMekZGQo5UXmSoAnXqYJSq0hII0JIv0jIyBF7FfQSocVWtTaBIGmoJ3B2LBvUwbpMamOkJmTCXUDmIsA2jDm+o5R7GRLmSktjx09BKrwRRnJmJyJWuymJAUQfEWGvXe0e0+ILUFyiohHeSpDukuwJY+QjyMhv06pIWb2GMAKOzWjK4CspzX/Cmwd7dIIzsKSpCezUZSs6e8kA92+ZLG1x8QI8jI7aWJzvsuYTXIpe531iYpSrsbsHB0t/vCRWYzKSub3FCWSqWQNWBBSbKFx1eMjIWcVQ8PQBXdh2qk5ppAys6UuygCPx9YyMjIk0ih//Z"/>
          <p:cNvSpPr>
            <a:spLocks noChangeAspect="1" noChangeArrowheads="1"/>
          </p:cNvSpPr>
          <p:nvPr/>
        </p:nvSpPr>
        <p:spPr bwMode="auto">
          <a:xfrm>
            <a:off x="63500" y="-1571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3562" name="AutoShape 10" descr="data:image/jpeg;base64,/9j/4AAQSkZJRgABAQAAAQABAAD/2wCEAAkGBhQSERUUExQWFRQVGBgYGBgYGBgaHRoXGhgYHBcXHBgcHCcgGRolGhsYHy8gIycpLCwsHB4xNTAqNScrLCkBCQoKDgwOGg8PGiwlHyQsLCwsLCwsLCwsLCwsLCwsLCwsLCwsLCwsLCwsLCwsLCwsLCwsLCwsLCwsLCwsLCwsLP/AABEIALYBFQMBIgACEQEDEQH/xAAcAAACAgMBAQAAAAAAAAAAAAAFBgMEAAIHAQj/xABDEAABAgQEAwYDBgQFAwQDAAABAhEAAwQhBRIxQQZRYRMiMnGBkaGxwQcUQlLR8BUjM5JicoLh8RaywkNjk6IXJVP/xAAZAQADAQEBAAAAAAAAAAAAAAABAgMABAX/xAApEQACAgIDAAIBAwQDAAAAAAAAAQIREiEDMUETUSIEMmFCcbHwIzOR/9oADAMBAAIRAxEAPwDm0ikUosASekEP+n5m+VL7FQf21i/PxUOhmQlu6CHc3uR6QJnYusOlNhfvBwT184Ob8OXFsnVg6kINwoP+FzlPqND0gYqWUljrF2hrXdy7sSGLCx2e5ipPSQb+j/u0R3bLRMC43SuIQHiQSzBoJMhcShUV5aDyiTKRqIXEBLmiNS4inKLWiqalREMoWYIdsAC8DHjWbNJ1iNJisY0Y2KY3EuNCeUbJihjOyMZljcx6lcYxqgkXEWRMB1jxIHURN9wU1mL9YxiFKxFirZkMNvrF+g4PqpxHZyJinOuUpSOpUpgBDdSfZWrKTOnplEWYpzO247wIHmB5QG0ttmqxC7JwTD5wfw1MWntJ6+ylMGcd64fQ+FxcPc6s14kPDlNImpSiaqatNySlKUI65b5l7gEsC1iYbMOpe1OYgiWC6U/UnUk3uecT/wCzS6KKFbkaUeEU4/pU5mkfinKLf2Bh7wekoUkWRJA2Alp05aftoqzsSQhSEZwjMWGdLA9XO20Cv+ogrOUqEtUsEudJhJ7oSk/4b+h5QXGK0PQZqaCVM/rU0s28UsZVebp1hZxzgMBJm0ijMSPFLPjT5W73lr5wUouJgRLUwCZ1kozpcEHLmU/hBLn0PnBYVFjNlFlJsQC4La+jQr30BxXpyWmDuNzpEsyQ3MpcXItrDPxjgwzoqpSWRN8aR+GbuP8AVr5vzhcxCsIAZiRsNAw5xFr8lXpJquxx4UwY1CSDNyJIYpCQS3rYaRBxdwRIkpKhOXnNkpKHB6OPCIH8OYyqWHAuW9BF/FcRM3xF2EXjBx6Zzy5PtAFFImWlIAD3cu735x52MW5LWCg7dW+kGsOn0iT/ADJazb8w/wBv20B8jgumycYZ7bF/+HrSlMwB0u1rsRsRsd494joQnItPhmJzDzGo+UHsaqJBS9KJiDuHsR7uDAuZUhaESgSWmd0qAcBSCCDqGdok5SbU/r/ArjWhYFMTGQ24fhqFgqUAnRLDRwA7e8ZE5/r4RlTHXAmrs5j9wUVOVC2liw9I0XhSdVTfNmH1gSqtmKs5MWZWEzl7f3KA+ZjpqvTpphmgpZAf+abNo3zaKeKU6XKkrCh8f940p+H56XPZKIbVLL/7XiqoMbg2NxCVbtMajyStlCCaJkC0DvCL6EL2AI5vFok5o3XUZdYkRUhX6GK6wXvrGSklweXyhrExRXWdR5xUmJIi8tFzFealzE12WRUIj3LE4kGL+H4DOnqyyZS5iuSElXu2kUMC0oiUS4fsL+xutmB1iXJH/uKc/wBqM3sWhjw/7K6SSM0+cqeR+FP8tPqQSo+hEByS9CkzlFFhkyarLLQuYr8qElR9gIecH+xeqmAKnLl04OxOdf8Aamw/ujouHVsuTLyyJaJaB+FIAc9d1HqSTFWdjSlJIc3iT5X4g4op4d9muHSWM3PPUPzKYf2pb2JMHKGoo5I/kyJSCPyoSD/czwuLqyRq3OKkzEGeObknL7KRoO4lxOo+G3WE7G8YUXLl+vziRVde5tAXGakNrHNdyLIv8KyzOVd2Ur3A5+rx0ecrKkJSAwZ++EltGHUwi8AqGZFmDBuvOOmUib+u1m2ePZ4/2k/6jn3G1auTKyq72cMEr72Qk5s0tYcEAWvfv8mhI/6rmpmhawFLEvsw4A/BkSq+7b+sdGxPCBMSy0ArkzFAjw2ILEABj+FuQ32jn2NcGrE5SwFBOpJALOz2BLgPvzjmjBzTf9yskw/gjrTKQE07Sf5swzVsJii+VL6kNsLWvDzw1NzJcADO6lITLKQjN4QCQ6gR6coVqHhqaF9nNlomTlBJkz0qSlAGzIYBTMzAN0hzwtCjlmTDMMzKUqKwACE6FISW1e5jcWXpOXQPxBQFLVoOgSFDoQoMf3zjn0qnC1Aq8KXJfpDtj84qkTQnWatKP9IOdX/aB6wCkUWVAP5hYaOPzEb3jN06X2Q5GQ4ehu81/lFuQXMSyKBXvEqKJSdW9xDykqeziabKTgHXWPRMHkYlXSgakD99Ii7IMe8IOmDaNFTYhylIS5cPpboYnVTWsQfeJf4UpQBdAYaFXLpAdIFM87OYUJyAlN9Odnf0b2jInkU81A7qkpe9yL8oyPPcqeqGcG9nPMMwg5AJZC1qKnYGwGmrOPLrBBGBzT4mA3BIBB/e0O9Ph9Mkpy7aBQzef4rekEU0SRdAlnUsoKHk5YvHXKMlur/8O1SQg4dgZzd6aH2IJf3EMCMKz92dlqB/iQpSvRbBQ9DBr7vPcdxKg791afZnBb0jDmlKJVLW13spmOjfmbRonJtf0hW/QAr7Maef3pJmyVA3SoJWn0chQ9SYp/8A4zmOcs+SQOecH2yn5w3Uyp8xxLQtAIa6MoPrBKRhVQwGdKWZ7772HzjLk5AuEWJCfssUfHPQG5JWbewi3I+ygNeoH/xsw8iqHyVhCUklUwkcre/nFqZUyg7sfOBnyP02ERBl/ZLIJI7eapvyoSL+5tFpH2M0z+OcR1UgfDJDcvHA3dFooVHEJSCQYZSktthpA5P2Y0FOyloXMO2dbpfyDP6uIZKbEZSEBEpKUJA0SAEj/SA0Kk3G86e8p9TFaTjAAb4fpFVvbEbrSGubjfdN/wDeFyor3B5wNmYob6QOnVwLvbygNo22E01YSkgk+n71ilNxRny2gXNrusUptQ8RlP6HUQumvJd4pVNUYpyatlR7VVQOkQex6PPvBMUK4Zt4xVVFeZPgRTspYY4WxHslJS9wf/q+zR12gre0SFJI08/g8cBVNL5kljDRw9xoZbBVuu0elx8mtk2t2jsZSlZ76RmFnu4Di5ULHTSPFUCEgslIdBSWD50k3NvWFug4yQsB2OkEBxFL1+vvFKjdhc31RIjC0BSO6g9mD+a5LMRyItrGtdVBKRLRdRtbd/rtFJeMLmBpSbOxOw01MFcEwZIHaLJMwMoOCwfa11Hr7ROfKlqPYHb2ytN4OUcqlzcoSLJCX7yme+a5NhpsIxXB8tgZkxQLObJb0Z+UMc3usSSzuxBUxvvr12aIVSHBZRJKmNwW3DvceX/Mcrco9COKl2ApHDVMu6J5LWupIc8hb9YkqOD5YAdaw/VPOwuGglSIRJWEukkhwVAbEuM3QdInM9ExBSVBViWDhh/h0szNtaGUpMR8cPoWlcHpUO5NPqj6gtAav4Pny9E5xzRf3GsPtOrKSSVkcgzt1G2h35c4tlQy2cu3oLe1vlDR5ZrsWXDF9HIKilUgsoFPmCPnFYqjsFXSImOCAUtooBvchmhI4l4U7MmZJDy9SndI59U6X2+MWhyqWmc8+Fx2ihPp+0lS2B7pWD7gj4GMhg4QQjIsLD+EjzuD8hGR5MuefHJxSHXEpK7JJvCyrBKkBtdXjaVwovdaW6PE9TiZe0Z/E1MI9WXIollCzVPDSxotPsfnGgwialR/mJCehVm/SJ1YiWgdiWIlMsqJ+MS+d3SH+JFxVaZY700Fn2f0c7tFKZxUklkIUrk1rwHopCpxzLskbaf8wWTLShkgJBdLBTX/ANXr8uUWXFe5MeKSNv4sT4pKm/zGMTVyFkAlcsn81xGn8RSCtgSZQBmSyQ+7FN77n5PHgrpM1QRmQoKDhQOjE5gW8/rA+OPjKfi+0SV9BMlozBlobxJuG68vl1hYxKsLG8MdOuZTnNLUVI/Ek/EN7xDj2CIqJJqKZLt/UlbhtSlt98vtyibi+mJPjx2uhDl4iQGeI14qRHlRQpV4VKB5HvD6H5wJq5cyX4kuOY/bwjhJCJphNWJk7xXXXl77wGNaH5RiqsHeFxY1oKLrogXUmBn3i2samqgYBsvfeDrEZqnigKqMlTgSzgDnf6QcDWEEzgRElLh82cvJKQuYo/hSCo+w26xapp1GhswXOVvfIn2Tdv8AVDthf2lS6eXkkSkSxySkD1JHiPU3hdIegfQ/ZDXLIzoTLB/MtJbzCSTHQME+yOkkpHagz1tfMcqfRI+pMDaH7Tc4D2MWpXHLnxWjfNFeGcWFl/ZhQO4klJ/wzZo/8ovUfBdJLIIlORoVrWvZtFKI06QKl8VZ94vycZcaw/yxYuLQbNEg7aW8vTSMRRICswDE69f11PvAz+KmNRi5hJc8E+jLjYUnSHLjNoRY2vuxLP6RRlheYZkF2Z3caXJZxdoyVi7xEvGtYz54sHxsgnqCj35WUAkBxZ73Fru5uGsWveJcMkSyopTkzBnUlsyf8JBAOh5bxoviZKQ5iKbjQspTS30ADrI+jwVJT/agYP0JVEo5iASFNYl2Otjt63ihQTgpS0rQtJJtmTYf6hZQzOwMU/4pOWXloyh/EpyeX1EeJnTj/wCqX3AADWf9iK/G3sbD+QgueqWrswGCnZWUEJVyJcADf1t09pJA7w/C5f8Awk2IAbw+8D0180a5ZidwRfR/rFymUlYmFKinMHUlrpU9yDqx3+kJKG1YHBpFCkoezUsDwkgpI5M/zcRkGqeR3EhQ0GrM/VthvGRzvjcto58a0KU6rcxFnUqw84qGbeN5U9lA7QOTTV9HXDrRYlVZNoHYvNK1oRs7mCkuQApwXSYD4hJy1PQ3HlFP08Wp1IaTVWhho5DIAbb8oNt4o16C5SCBmGYS8xZZSQ47zGUq4INx6iCcrTbY8tPT6wJ4mkGZ2iUl80pJfmkK8N9gQ4I5R6PNJpaIwVsTazHacMkpMxMtRUkBRBWnOcktambugqdV+nWBGIq7BIl9ilAnFSQXzFTjva92WNA7PeK1RgIShRDCYCbL38joYG4FKmCeCZQXkuHYpSdMygbEabt5xyuLjf8ABV6dHUcGx1Kp/Zieagrl3KEEd9OpI5WF2i8Kk0s1M5H9NfiA0/5GsL9BIUmYQorXPnJCkKp1IKBlFkkpBzMSLaQcqgPuTPmygAlmLjUEG4I5axaP5x2BOinxDwwEziuUcqJoK0gaBX4kjkHLjoRyhWrMKUgOsjycP7GHz+Jf/rkLN+zUi/8AhLoJ+IhNxSuSqZmlscwAuHbyeETlZzySAdfg8uYBlBzMHtZ4BYvw+qUWvo9tIeKKnVNmDIFZbEnrz5ekeYnhpDu6iCdiWEG90byzlsyUoRCQRzh+m4TLWbgjqn9IC4hgeS4LiHoCkLktMWJcuJTTXgrg3DyqhxLWnMPwrJHxAP0hWmNaKEuXFiSIt4nw/UU39aUpI/N4k/3JcfGB8uoiMk0UTQTlrizJqVc4Gyp0EKVjHPLQ6YfwvECIYqXFtGMLNKhEFKcp0eItWPY10eKPrE8yqG28LtOeRjabWNvCV4EPSatt4gqMQYQPoe8fE0acVUKkycyZgflvFeOGTpAeiejmBzNV3gCyE7ZtXPMBtNHgxRUBJMxd1G4drehgNw7Jzdmk+FIYDXT9S59YcTIGW9rElwCLD96R6vHFJEG2BsQxJMvxEBLpB2Wlzrl3EBZ2PKy1CVhWeRdJCC5BLvM2A0F+cBOKqxRWqWlBdhmfZ+8xUT3h3QoK1YtC0eIpoTMlFRaapPaF9QH35b+ghM23odKjp1JjeaXKnqByrIQtSmZSugF29LtBjJ+JB7yTrzG1o5rT1qZkySiWqaJMsglagV3FyoSwGAfa/WHzCq3tFzCCtaHSApSNTbUiwMNF2qYboZ6KfnQCA9tOR5eUZA+TWdkpQ2tGRzu4uhHC9nJ5ePh9YuS8WCt450asc4sScRbRULOGSBF0dRosTA0NuRjXFlvkmC4BY9POOcDGljeDFFxSQChfhUL+cJDKDVj6Z03Dql0gg3HUj/a8XJskLIUkjMHbKSojRwskeFvltulcO46GYHz6iHKixCwZRIDWBGjXHPdrf7R6MkuSIkXiyrU8OdoqWGlpzA5wL6P3gkjytvFKXh0pHZTJSO0nhakFiUEyyC+hG7MWdrF2g6qalgD3Q6tPGm2nUdN4jmpEwI7QPlDBiQoKDMonf1ETfHJqpPRdzsDS6G09Mum7IIUFg9oEzU3BIUSSSk3bbnFjiWblkZQ4Kjo5Llue9zFydPShypio+JTAKfkTvdjeFXGMXC13PwgyqC2T7ejbEMWEqlTKP41JBGvdT3lH3y+8L9XlJCpaXFw3k9210grU4N2rGYVBjty5XGvWNpGHSpZGUEkPqom7e0RzUf7ksXJkmF18zsAmWnvAMCQw1+NosU2HKLmavMova5AHlpBLC8LVMuXA/bQZUmVJF05Qxupth1ikeL1+jUheqaFCiGJQ17IBHR7wHm8JZ9FhV9FOk35ah/MjSHWoxaUhWVQTdgFJGZOZTZUk/hL7ax6USpilS/DMTqnkLlx6QVFL9rGcE+zkmO8PmVMKchAGjhs3UHceUW+F6MyyFtvfW0PuI07JyTU9pLNxzHVJ2PlAWqkdgUpDlJdebRw7AeYt7wLrTIyg1sYZk0rTcguLhmjnfF/CYBK5aQOYTp5gbR0+hmImSgpJSVkdAxPPW8R1VTJyMUhShZusNHkT0I4tbOEy6Jb2eLsnD5w/AT5X+GsPtZgAUVKRKASOTm/IRQRKY5WI6dfLnCSinoZSYoKrFILFweRsfaNpeMEHWHxeDoUn+aQx0SsA28jAap4HkrJbNL1Ypcv/AKS/0iHxxZTNooU/EpSNYlmY293gZX8H1MsFSB2iByDKb/Kf1gEKxixcHkYT4F4UUx2kcTZCGO8VsY4lVMu/p0hRVVRv95cXgw4cXZnM7Xwct0p8oeAgKQU2LhiL7jk0ck+z7GwUBJN0ajpHT6WtYAupmsAx/wCI7Y7QlWKPEvDqgpS0JzoWHUgEBQLM4OlmHdOhHpHOqfhSZKmpM0ZUqVZxmPQKSDvYR3aqUfyv4TfZJIBNvX3gFiySUTgZaUC2RSrjMC7ltDlOhjJJqq3pFK9FXCMOVLmrlTJopu66ED8YLlIJBuDdi/rDLgUgkS1dmqWLu6swUochYAeXxjVUhZFOtRlKVYCZkJ7pU4CgRZiN3tBGmlJl51MElSibEtoxYfGF441FGke1MvMs9I8i5QUgylSi2Y7xkJK29Es0tHysZJj0U55GO7SeG5CQ3ZIbkw/Zj2Zw3Kd8ielhaHVkskcNTSr5KETpRM6x3WZw/LZ8iSS2o2jBw3IOqE+0AORxSixSZLLjX97Q24TxwEjvuD5Whwn8E0yie4IpL+z+RfxB4CddDZfZvTcaoI8YPO45EfrGtZxskarHk99PjEU37NZWyyPQRdoeA5Eu5GfzP0gPlkMmgJ/GptSrLJQpRJbMbJhjwjhTJ/MnHNM1toPIbnrBukp0y7JSEjkBFoTI5pTt2xrbAmIUhKTlBcGBdDJzzAk7Q2pl2PKAeCywqoWf8Vtdof8AT/lPY61FsYsgShgHtoVJTqIVeK8YVTnMFrlLEub3FqC0LJUZagkizgKC+jaNDZMou0BBZiCCCE3DaXBY6X6xz3jfAO1yzCoJSShRazpUyczOUpULO3Ix1clv8QcasCzOJUBC5MmYqVIUkT1HM6zNCUMh9j2jmzaE6RdwrElrXSdmlCQJLkZ8hUBquev8KCvQasRzEImP4YZc3KlSSkWGU8tSb/GC9DRPKOdkZQAsTEstj+JCLOkbHeOSWkmmOrOpYPionyVIURmBWwBKu6CWuRcWNxEUhWeWtBAJlgrQ4fwgkj2ceo5QIw3EylSFZpi5WUCUZiUJys2ZISgMEsxD9WeLdFXDtZ5dgJM5XoEKi+WUUxZLTBWDYqmVMKjcaAdSduVotla1FS9EupQB1y84XaMIK0JKnG7fAPDj2qVJALHn5QJSxdo5qtUyuceK0BCe6U7/AJjy8y8bqouyQlcwArPdY2sTqTq7RR7JPbhroSz9DeC8rFETFJSS5SXHI62v+7QJS+gpG1YSlKAFMsp8AGZy2jm+mkC5FcpCgShSmJDlwLi1oJ0kzNPz5WsSd9LC/ufaBp4jCpi8z5GIDB7g3VCx+qCyjU1yyohR0PP4WtAHHsPE4Ozr5jU+2sF6qYlZCZaVWJYncHZoIow9KEp7oXMZ1JcuAdOj9I6LSROmzmcitVJZK5UqagHwzED176csweioNYfPw2aWnSp1OSQxlzCtAG9lAq1b80F6rAkzVFIQcxcaG3WAeL8HzJLFtn6s/LaFkkMpBL+H/dl9vRqM6UP6g1UkBu+wAJTqXa1weZ6Bw5xGibLCgQpJ5bRxqgr5klQUlRSUmzaj9I6Bw7xhSTnFTLEqcbdtLGVzzUBbN1IL8oEbiPkdEl1Nu6XLjVXodevwjztSRaxcKDFg5LEHpt8IDU9EtROSYCmzKIsoMLhSXHRtbRrVSZyNirUukEi3XrD/ACRK5hZVUlA2BOrW1FwR5xHSTDNXeyRoH9h5RUo5IMvOokquzuzjXl1i9hsxOYHMhsxDp2uGvy29olPlvoSUhsp5Iyh0/IxkSZkgDvfGMh1pERCmLjYKLCK/3gNHiaoPFLSJ07L8pZ5x72d+kQJnuG6xKhJaEbTHqj1SQ8bqXbSNUIiRag0TbGSI1TY0S/vGyCIlyiOWbbeiqPUq2jZKREUxYEUpmJgaxK2Ogt2BUkhJuYVsNmKkTSldlA6fvaLw4ky7wL4gxqXNSFAgTB8ekV4Z4SsqqqmOdPiCXF7FmI2PkIH41TS1oLKYBKi4PhCjo+gD7fSEuh4syhiX5g7RDiHEuYHKdBYOw6WGvPzj0ZJS2iUXiyxMppCUFE1ic47xSxAGa+ZLEB2Ovu0C6jFzMVJUrs1KAyIJFsoLkNlsfIbxUmYgouXuoMovqmzAekVZtYAXLOzWA069bxzPjbdtlJTsnp5wQhywLqO/1+kVZmOdnKmd5lz+4P8AI7rPqwT6nlFCsxAaqLJ2A1PkOXMxGqnTPOZJBI5bDk0OyLkSU+JFPhaC1JxE4bV+sBv4VYpJ1+cZIwpSGDWEK0iYySeIU7C1ni1KxlKCTbvdYUKzDiFhSVOgjTcHkQIuycNWuUpSbqQHCTr6DnGcUYdJeNjL3Rfc/vWN6fGpXhbV9gzlzHP8PnTRld3Ooiaor50uaZeUggPe9tiOYgYeGsfcKrXzBQSbn1i1UYiEg5B3tCw0YW84RP44tEorIIG5AOpiShxaYpQLG4Cvcf8AEbFvZhtRWgqVMykzLDLy8usRT6GZM3LaAF7MHhZmcVlKykgunUAaeZi/L4lmKSS4DswO0H8l0bRHOwVBftU5VbbO3I7wKn8JuruKbzgwmuMyyjbUk/rG0mulLXlEzvDUbkc305WjojGU0TbSLHDgqaUsFhSdxf5R0WgrQsA2B3hN+8AAbPEknFcpsW6RGM2ux3GzoDS1hiAX9D7i8QK4clqKRmWlCb5Etc7XIdhyhVl49l1gnRcUOLgpbmYusXsk00Ngw0N3T/c/0aMgdSY8hSXf9+sZBFpHHRxOWj0cTNCspU0C8hfsYjTMmH/0l+xjlTl6dFIdZfGDbwRkcYONY50mmnksJMz2/WDVHw5UEOciOilX+FoO/A0hzTxQDvGi+JL2MAEcMzP/AOiPj++cQT+HahNwAv8AyKv7FoWSfqNQxHigjUxBO4uIa8ItVUZFFK3Soag2I8wdIpza9P5nhHHIPQ/T+NC2t4CVHFqi8KS8RHIxUmVxOloK4fsNjNUcRzFBngTOxNR1V8YEGaTqY1ikeNIGQUXih/M55x6jFeZMCnj0CKUDILnGANCo+0RrxhR8IAPM3/2gfliWTKcxqNkzYrUouSSesSyZJcFyDsxi/T4aSCcpLB76+0HcA4Pmzlg9xA2zqb4QyQmQLk10+WwWMyTpnH/kL+8Nq8KmhMszaebLE1sjpJBJdk6ODuzaQ78IcMJoz2tSUrXdKEgOlIfxZiLqNiNG6nRtPE9NNV2ZLlxtYKBcF+YO8F1Wxbs5FW8KzkDvSlp5EpPzZopiiUkuLHpHccPrXWuXMPeDFIH4kF2VbyI6N5QA4pr6dCwldPne75cvP8TAn3iU6SseKb0clNGskqt0/bRPUT1rSAtIUQGdgC3J9xDqU4etv6kkqIDBYIuW/E8BcWlSJV0Ts19Cm7c7WiUZKW0U+OXQGpKxSUqlmWFS1BiCPb2j2SQgmzWtBjC8M+8JzIXKDqyhK15STbQEX1G8SY1w5NpUZpyMqdMzgh+Th7w6X0I9PaA9ViMuZ+BPaZcqlNdQGj82gbUoGWxEEJ9OEJSsp7qw6S4uHa131ECptTLJa/tAcqMlZBOnKCSOYaKVJmSXcPz194deGODlVoVlypSndRLE8gAD7wHx/h77qsompKFDR9CPzJOihFYTdaFa3R5IxNTd5jF5FUFaloWE1RSe7eJV1sw7MIGjDVLWRu4i5Rzn8RhSl16tAtIHqYJUlfzU/sIARvkJta4jIo0Nb3YyHBoYKirl6WgPiJSkOCGhRnYurV4F4pjS8uVzeOTcqRRIZ5EztlskkAankIOyKNCNRnVu+vKwP70hHwPEsqQDvrYG3zhk+9FaeaQUkgKAITmSCrNqlnDPraOjJRQ8Y3sOIxSXewUlIdWVN0Bz4ht6xaEiWtWUd1bA93cHf5xzIY+VLSEpUpRChMULKWkqCgFHZmZ/KJKTGv6SQUJUmY7F3JJuVr1y6DL0hfkfqH0OPEPD0uchpyQoN3ZibKT5H6G3SOT8Q8PrpJmRV0m6FjRQ+hG428iDHV8I4iTMM2WspUE3dKVsxZ9R3Q536QMx7D0zkqkK3vLVyU3dPlsehMN/KElFeHJWjRUuJpsspUQQxBII5EFiI2p5b3MMRKkb5YmmM+kalEEJ7Klc4lyDpE1MkWgxSVK0EFJHoBAAC6TCis2/fMw+YbwYkoBQQptb3fqOcapr5RTnytNCWOVICVXDuA1+vztBLAMeUCVJDh7swt9YZSVa2TabIV8KFnZoIUv2dTWCxMl3u3e9ny3ixjXEyVFCCCElgVmxvqH2sdYf+GqmUpACQzbQ8ZWhWqFqnw6slyVpZExOU2zA7ciLnf0gJRYfOBzZPLS58tY7D2YI0gImfLlrUhw6VAdQCAQD7xtMzTWzndEaxU3MvtJSmCcxSXLaJFmIsNINjiGqlhlqzC/jQPkwcQ2zKlClhDgE3azsDq3wiLiCiQZCnOlwba/t/eGVJUDbdi7jyJ82nSDSpGZrgIUySHSoNdBH6aQt8JfZ4mdMWalZIRYISWc8yrW3KHfhXiREyUlC3StIysprpFgfZoi4oldglVRIIlkXWALK6lPOExvY+TjoA1X2XFM1Ik1GWWokssOpPMAhsw82brB7EOA5lSiWioqytEsWAlJTsA5OYuWGphLqPtKMwpOYZkHRmB6G7w3YJ9pciZ3FZ0zBqkpJ9iHfpCqK7QzlL0FcTfZcEU5VTrWpUsPlU1wLnKwsdS13gXT8HUAp1KUZi6hKCcmbKStvCEtZza8dLlY0ianulnt3gQf7TcescyxLiFUqqX20vKVqA8LAp0QrS4NyD5xpQS2wKTfQO4Yx1dJPEsy1pUHZBBLg31FvWHDiiUcRpuzKRKLhSCoZlBQ217oOhZ7QqYhjIXVSjICVhKFBanDB1BsyiWDN8YcMGwVaFmcDKm5hcoU7EfhJLOzluXSJRjJSqIzaq2J/CVOmRLyzZWUuQtbBRcdBdoJcX8KJqZEqdTN2gVlVlAGZBe5HNJA9CekFMbo0qnAqQuSCO8WsSD+bwu3V4kpuwEmZMlFZZTHMMuU5gl1BgWFnIBLDeOpulRFbdo59XcHqloYVCFTmfsiCCzkDvXD2OrecZI4RqChwqWFctfjpDHjXZzpjqQJa0KIzJX+HcWGVn/bxphkodortFzBLQEqzoQpZILhjlfQB3yxsUu1oNsbOE+HZf3dJmAFRA9OcZC5I4p+7BUtFQioGdRulSChKi6UksQosdmYgiMhcoL/UbCTOXrqOZinXDd4rCtB3jxdW4aOWKaZ0hWnm2EN2GzcwBDd5BAJ/OlyEvs40D/KOe0tW1jDTw/ibHIojKos6rgA7s3TWGmnWinHXQ7cJYtInyeyVJQAHCklIudyd306wscSYCinrUGlK0pWLsFKCFE6ZrkAi+5Hk0EaSgWJhmSvASO0JLkaBJG+nnoIJzlhKJgljOmasDuH+Y6C5cHyJto8c28m/sf49i0ijWknxpBV35iypGZbE5ALpLglvN7RcxyuDS1DWx2durfoIzFKpJUtTrU+VipdwUswUj8QGgPzhVxvFs6md2/WOjji0tgloO1eBU08iaXStRzKbe/sDEeKYZTqQUolqcaKB38iWIhaosbKQQrr/AMRLJxNahdbDR2+HnFEcrRTqVJBylLN6RNQ0aFh9v3vFDFbLsSXDkkft4JUlPmH8skulwG1YgWNo3QX0XJOFyjYW9TFidhICR3gNg315+cbScIlk+JVhcEZXPMPsPrDZwx/KFkApO7h/UkxorwVv1C9QUUsMRmJ5k2eGzBKpEwdkUEKSHsk2HMECLFPh0qbnWtCkBSi5SlwCdTYEeukDsHxM0s4JKZpSpWU90lmKmUGNgzkp/S7KGGxG8tBM4JKnlCZMxKiSSyjmDAOTbeGXAuGpkoE9qAt7J2A0DK1IOulnaBOJ0E/te0kZESlLSQpVihavGoIs6Sbs98x2vBeoSoyFETO8lOYMCHIuwu4JEU77FKVRxpNSCgDLMdSQSHAUktcA3v1jTBqaRJmrXUzFTZ62VnVmSNA6coLFjz9NIF9sinlpnFphW5KUsVJGoNz0L7gxQreN0rUFSwyAHOdILqAbLY6ddddrRPJ/Q9HQavF5cyWUoyg2ZWXkbtpdoC1vEiEoyqVmbcDX9IH1c2VlWVKS6QlYCbJKSSTbXmG6Qm4xjYkMrunPoAekUV9goKV/EEqZMTk7hJN9na3vArF/tCnSxMpyBOQUjKokhnAs98zFrWhNrpvaKUoPe7JBYF/gPOKUslVr/Da+/QGFUqdofGyaaQAFBRfeOhr4pkCVTZEITOQqygz5cpBc73y/HrCPNQkIKTKABNl2JBHXYNtFlM2YlIMtH9NXdNvJ25F2iadu6GaOiVnEcmfJeeSFuAlSVKS4Krg5TcM4YvGlbPkTpaZc2WVy0EMXOZhdkqBdiLM7fQNR1skqlTeyPbPZKUuCGZThrkav84ZuIOL+ylCWaRcxUxKikFHdbRR0OjjbcRp/k1bFjrpAdcgJmZaOSpMhh4rOq7tmLkaX84ll8RT6AuZZMlZfK/hUbnKoOA97HrpeKmHcTS5pOULfVm06OCYLJnpmryVEt5GUF3LCYVMnORYDUDZ/SLrGKbTJtNvYd4c40++ZwhCksO92jZQ40Je/tHtdiUylklc3+eQAntEJA1OVGZIJ5gFnHQaRXp+HKORmUkqlBQ7zLDMOYIiDFcJmTqNSEzEJJUCAL5glTpvbI7BW7Mz7xB8jk9jRSXQNq6+XMObKlRU6lKA1JuT0a8DK+rKVoXLUQssMoPiS7kHo3zghRcCVM1IV2qEoSSFgHvMNbtp8YJUeLUksEMiYU91ksrM1gkDd9veOmTUlQiTi7QCxbBPvc9c9SuzzZRlDfhSA562jIrmony27RPZ5hmSFO+Vy0exGuNaor/yPaZyQKj14yMgDmyVtF+mxHKzufaMjIxumOOC48JhYFeY7mzEAMXB6RbrcVPeJuSXJbdncX1jIyNSK5uhYxPGlF2f1gEZxKrx7GQJE7NVKJiyK9aUBLhgfq/zj2MjIBXqKhS2Ki7Rbw6eskJB7rhg5sf2Y8jIBhmlLzSFJUAWStSTcszkg3vvePOFwBMy5UELsQoPpv5xkZGkKdBwXGQiUvtg8tS1y1BDpIy2GXvWFn11eKdVX5ZgnSFKTmSe6WA7ySjQbtfWxJsYyMhLeFjKKyLdLikxc5KVLK0lLZVBJSAlyDYB1aXPKLSanKJlvECdXZ7i55RkZFYyb7JySTIJVKrNqAwBLDR8wYBuhihMpJMorUlGaYlZUSrwkEm2V2b09YyMiWTemO0gXjPEExCy6ZaB35ZEsMMySU5g40Ia3SE2fiPaFeYANewDZnLno8ZGR0doRelRKyoEuwAOno37+cYF9oORZx7kMekZGQo5UXmSoAnXqYJSq0hII0JIv0jIyBF7FfQSocVWtTaBIGmoJ3B2LBvUwbpMamOkJmTCXUDmIsA2jDm+o5R7GRLmSktjx09BKrwRRnJmJyJWuymJAUQfEWGvXe0e0+ILUFyiohHeSpDukuwJY+QjyMhv06pIWb2GMAKOzWjK4CspzX/Cmwd7dIIzsKSpCezUZSs6e8kA92+ZLG1x8QI8jI7aWJzvsuYTXIpe531iYpSrsbsHB0t/vCRWYzKSub3FCWSqWQNWBBSbKFx1eMjIWcVQ8PQBXdh2qk5ppAys6UuygCPx9YyMjIk0ih//Z"/>
          <p:cNvSpPr>
            <a:spLocks noChangeAspect="1" noChangeArrowheads="1"/>
          </p:cNvSpPr>
          <p:nvPr/>
        </p:nvSpPr>
        <p:spPr bwMode="auto">
          <a:xfrm>
            <a:off x="63500" y="-1571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3564" name="Picture 12" descr="http://cabinetoffreshwatercuriosities.files.wordpress.com/2012/01/800px-diversas_lampreas-1_-_aquarium_finisterrae.jpg">
            <a:hlinkClick r:id="rId3"/>
          </p:cNvPr>
          <p:cNvPicPr>
            <a:picLocks noChangeAspect="1" noChangeArrowheads="1"/>
          </p:cNvPicPr>
          <p:nvPr/>
        </p:nvPicPr>
        <p:blipFill>
          <a:blip r:embed="rId4" cstate="print"/>
          <a:srcRect/>
          <a:stretch>
            <a:fillRect/>
          </a:stretch>
        </p:blipFill>
        <p:spPr bwMode="auto">
          <a:xfrm>
            <a:off x="228600" y="257175"/>
            <a:ext cx="3733800" cy="3629025"/>
          </a:xfrm>
          <a:prstGeom prst="rect">
            <a:avLst/>
          </a:prstGeom>
          <a:noFill/>
        </p:spPr>
      </p:pic>
      <p:pic>
        <p:nvPicPr>
          <p:cNvPr id="9" name="Content Placeholder 4" descr="Picture 044.jpg"/>
          <p:cNvPicPr>
            <a:picLocks noChangeAspect="1"/>
          </p:cNvPicPr>
          <p:nvPr/>
        </p:nvPicPr>
        <p:blipFill>
          <a:blip r:embed="rId5" cstate="print">
            <a:biLevel thresh="50000"/>
          </a:blip>
          <a:srcRect l="-3448" t="57831"/>
          <a:stretch>
            <a:fillRect/>
          </a:stretch>
        </p:blipFill>
        <p:spPr>
          <a:xfrm>
            <a:off x="152400" y="4114800"/>
            <a:ext cx="3733800" cy="2362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Picture 046.jpg"/>
          <p:cNvPicPr>
            <a:picLocks noGrp="1" noChangeAspect="1"/>
          </p:cNvPicPr>
          <p:nvPr>
            <p:ph sz="half" idx="1"/>
          </p:nvPr>
        </p:nvPicPr>
        <p:blipFill>
          <a:blip r:embed="rId3" cstate="print">
            <a:biLevel thresh="50000"/>
          </a:blip>
          <a:stretch>
            <a:fillRect/>
          </a:stretch>
        </p:blipFill>
        <p:spPr>
          <a:xfrm rot="5400000" flipH="1" flipV="1">
            <a:off x="4914900" y="-190500"/>
            <a:ext cx="3505198" cy="43433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2286000" y="4038600"/>
            <a:ext cx="6400800" cy="2590800"/>
          </a:xfrm>
        </p:spPr>
        <p:txBody>
          <a:bodyPr>
            <a:normAutofit fontScale="92500" lnSpcReduction="20000"/>
          </a:bodyPr>
          <a:lstStyle/>
          <a:p>
            <a:pPr>
              <a:buFont typeface="Wingdings" pitchFamily="2" charset="2"/>
              <a:buChar char="Ø"/>
            </a:pPr>
            <a:r>
              <a:rPr lang="ar-EG" sz="2000" dirty="0" smtClean="0"/>
              <a:t> </a:t>
            </a:r>
            <a:r>
              <a:rPr lang="ar-SA" sz="2000" dirty="0" smtClean="0"/>
              <a:t>أما </a:t>
            </a:r>
            <a:r>
              <a:rPr lang="ar-EG" sz="2000" b="1" dirty="0" smtClean="0"/>
              <a:t>الخياشيم فهى عبارة عن جيوب تشبه فى الشكل عدسة محدبة الوجهين , تفتح فى الداخل كما فى الخارج بفتحات مستديرة صغيرة .</a:t>
            </a:r>
          </a:p>
          <a:p>
            <a:pPr>
              <a:buFont typeface="Wingdings" pitchFamily="2" charset="2"/>
              <a:buChar char="Ø"/>
            </a:pPr>
            <a:r>
              <a:rPr lang="ar-EG" sz="2000" b="1" dirty="0" smtClean="0"/>
              <a:t>ويوجد من هذه الجيوب سبعة أزواج بها عدد من الصفائح الخيشومية على السطح الداخلى , ويفصلها عن بعضها فاصل خيشومى .</a:t>
            </a:r>
          </a:p>
          <a:p>
            <a:pPr>
              <a:buFont typeface="Wingdings" pitchFamily="2" charset="2"/>
              <a:buChar char="Ø"/>
            </a:pPr>
            <a:r>
              <a:rPr lang="ar-EG" sz="2000" b="1" dirty="0" smtClean="0"/>
              <a:t>خارج الأكياس الخيشومية توجد عضلات خاصة تعمل على انقباض هذه الأكياس واتساعها .</a:t>
            </a:r>
          </a:p>
          <a:p>
            <a:pPr>
              <a:buFont typeface="Wingdings" pitchFamily="2" charset="2"/>
              <a:buChar char="Ø"/>
            </a:pPr>
            <a:r>
              <a:rPr lang="ar-EG" sz="2000" b="1" dirty="0" smtClean="0"/>
              <a:t>وقد يدخل الماء عن طريق الفم الى الخياشيم للتنفس , ولكن لأن اللامبرى يقضى معظم أوقاته ملتصقا بجسم العائل, كان استعمال الفم للتنفس غير ممكن .</a:t>
            </a:r>
            <a:endParaRPr lang="ar-SA" sz="2000" b="1" dirty="0"/>
          </a:p>
        </p:txBody>
      </p:sp>
      <p:sp>
        <p:nvSpPr>
          <p:cNvPr id="21506" name="AutoShape 2" descr="data:image/jpeg;base64,/9j/4AAQSkZJRgABAQAAAQABAAD/2wCEAAkGBhQSERQUEhQSFBQUFxYWGBUXFRgWGBocFxYYGBcYFhoYHSYeGBwjHBQUHy8gIycpLSwtFR4yNjAqNSYrLCsBCQoKDgwOGg8PGiwlHyQsKSosLSosLCksLCwsLCwpLCktKiksKiksKS0pLCwsKSkvLCosLCwsLCwsLCwsLCwpNf/AABEIAJoBRwMBIgACEQEDEQH/xAAcAAACAgMBAQAAAAAAAAAAAAAABgUHAQMEAgj/xABNEAABAwICBAgKBQkGBwEAAAABAgMRAAQSIQUGMVQTFiJBUWGT0QcUIzJxkZSz0tM0QnSBoTM1Q1JTcoOxwRUkYpLh8CVjc4KisvFE/8QAGQEBAQEBAQEAAAAAAAAAAAAAAAECAwQF/8QAMxEAAgIBAgMECQQCAwAAAAAAAAECERIDIQQxQRNRYfAiMnGBkaGxweFCktHxFGIFFSP/2gAMAwEAAhEDEQA/ALH1X1XtF2VqpVrbKUphklRYbJJLaSSSUySTz1KcUbLdLTsGvho1R+gWn2dj3SalqAieKNlulp2DXw0cUbLdLTsGvhqWooCJ4o2W6WnYNfDRxRst0tOwa+GpaigInijZbpadg18NHFKy3S07Br4alFmATVVX2vriCVOG4ICQVFtxAGI2vjOFKMMhOGRJPMCZzIjdFLB4pWW6WnYNfDRxSst0tOwa+Gq6Z18WQpRN0ENJSp1fDIIQlTy2sSRglYHBqWchkDlOVb9F66uOvFsG6QsNlfLWhQBDSHYWnBsh1ImdoIyyJmQofuKNlulp2DXw0cUbLdLTsGvhrvsbjG2hZEFaUqj95IP9a31ohE8UbLdLTsGvho4o2W6WnYNfDUtRQETxRst0tOwa+GjijZbpadg18NS1FARPFGy3S07Br4aOKNlulp2DXw1K4qxjFARfFGy3S07Br4aOKNlulp2DXw1Jl0VrVcgdFWgcHFGy3S07Br4aOKNlulp2DXw11m9HT6s/5V58c6ATVxZMkcZ1VstztOwa+GjipZ7padg18NdK74DbhEZ5qAy6a439Z2EEBb9uknmLiZy289awJd8j1xTs90tOwa+Gs8U7PdLTsGvhriVrzaD/APS0f3ZX1TyQejPo56Drvb58tZiRkw6ZIMEDk5meYVMGWpdzO7ilZ7padg18NHFKz3S07Br4ajjr5b/ruHZ+gcjPpOGBtG3pHTXoa9W/6zsZ5lhwCRzCRJPPkKYMuMu5ndxSs90tOwa+GsHVSz3S09na+GuUa6sSoFSxhMZsO5/uwJPRWwa3W8SXAB1pWPSIiZHOObnpgxUu5m3ipZ7paeztfDRxUs90tPZ2vhrw3rZaqiLhgyJHlBsiefqrot9OsL8x1pXocQfwmamL7ibmripZ7paeztfDRxUs90tPZ2vhqS4Qf/cvxr0DUFkXxUs90tPZ2vho4qWe6Wns7Xw1KUTUKRfFSz3S09na+GjipZ7paeztfDUpNFARfFSz3S09na+GjipZ7paeztfDUpRQCN4R9XrZvRtwtu3t0LHBwpDLaVCXmwYITIyJH30VIeFD813P8L37VFRmkTWqP0C0+zse6TUtUTqj9AtPs7Huk1LVTIUVwXWnWG1FK3EhQ2jMkTmJjZ99auM9t+1HqV3UBKUVF8Z7b9qPUruo4z237UepXdQEk4Mj6DVXXl263b25ZRilAC1BlT5SUs8lOBBB5SgEEzyefqf+M9t+1HqV3V6Gi7V7ynBW7mPPHwaFYuuYzrLVlWxWiL+8LnBpYQhJXgJNuvC0jhSlJnEEvBTflJTAScjtr3oe7fUu4cuUlsBhG1pTSUKCn8aAtZ8pA4PlgwZGVWTxctd3t+xb+GsK1ctYINtbwQQfIozBEEbOg1MS2b9EphhoHaG0f+orrpLtbhWiXEsuqKtHuKCWXlGTbKJhLDyj+iJyQs+b5pyg05YxWzJ6rBVWp65CRmYrhc0h+qPX3VpRbI2kSBcrS5dAc9LmkNamWzhW6CuQODRy1Z7JSiSB1moG817IkJbS1lIU8sTGyeDblQz5jEitqBYqU9ooelXvQKjr3WBtogOPNtkzAKgCYBJgEzkAT91Vnd60LdkKXcPGc0NAsoyGwAEqy2wdorw21cKnCy22OdSuWrk8ySuTICv51vFI9C4TU/U69vmx4e10ZM8GHnzJHIQcM4cQ5aoTByz66jrnXNYAKWWWxzl15MgnYMKJJic/9ml46EdcyeuVEJ5kzhA5xlAGRBrKdAMIILmcxOJYGyQfTlhrR0jw2kubv2L+jrutcHTIN40nb+RtyoiAfrLME7D1VwO6ZC/OcvXlZAgrwJOROQT0gzsnLbGVbUXFo2AfJyCAPrExKdh6Qa1jW62RhKQTAA5KBzcmANs7fVWXJd52WlpR5RfvpGvhErjBa4gQEytaliDmmBsjZl1H7+xCrgSUWzKDKj5gGzp9GRBqPd18RGANuHIiCQM5BBjn9GVclz4QHAJSyAMyQoqPnbBIHpP31jOJ0Tj0ivmxjLt/JMMjOPyewgEpUPxB61UNK0hkZb2D9GnIKkqBy6qTj4UrgDJlievGfXys60Dwk3hjkW4icyhRnEZIMr6hV7WJpSXSMf2jqE3+EgKaG0DkIEFJ6/3U14eb0gQJW3lMfk8pz9YgD7qWLfXnSDk4GW1wAThbVycWQJOLnMRXPa6137znBtttBcYsJBST1jGoT1DnFaUk+S+R0TS5qP7fwN4XpAHJTcZczfRHryFaVq0lBBLZEdDWwH055Dn6TSg1rXpEvJZCUJWpWEBSCkYjzEk88EV601rjpO2OF1lAnMKCFQQJmM4I251rLrXyOqnBK8Y/tGdV7pEiMKCEx9RPKgRmM52A9cVzXmn7qZWxbhI5lMiDhImSqP1oqN0hrJpJhtDrtsktKSFYkKJEESMRzjzgfVma1WXhCfdbWsWilIRtKFebsOYI2eb1bJrWSuq+R0T0sqcI/Br7GHdY3UqxhIbz2MlTXXmUEHnnaNtbLfwk37RyfUoDmcCVz95GL8a5Dr7bur5bKwpWXmyRyYGHDnUNpDSNuoYkO8oZYFIIkdSgOjp/+c9Sbq4tHpUeD1I+lGPxX9lk6P8ADS9+kbZVAzHLRPoVKoHPMH0U4aM8Jtu6BiStM7SkpdA9IQeE/wDCvnRN5iVCQYyJJ2esZVvD5QATkM89orzx14v14e9Hkn/x3Dam+m2vp8/5Pqqx0m08kqacQ4BkcJkpPQobUnqMGuma+WbPWh1CwUuFOGIVJCh1JWCFJHUFAVZeq3hjKSG7wFaT+mSBjTH7RI88f4gAekHbXRKM/Ufu5M+Xq8BqwTlH0l4fwW3Wa57K9Q82lxpSVoUJCkmQf99Fb65tUeAVvCf+a7n+F79qijwn/mu59DXv2qKjNIm9UfoFp9nY90mpY1E6o/QLT7Ox7pNS1UyVlpLxvh18BOBLqypMIOIm9IUFFXKA4BRVlGxMdBio0mcCocxIMlJDSQVm3eBBCTymA7wMGcUFRzgEWrdaFYdVicZaWr9ZSEk+sitPFi13Zjs091YxLZW7TmkSUgpewSYJQxwh/I5PAKwpRncQUcrkp6sXOw3pNtlCPKKKW0Z4WVL4TgByFFRgth0QpWaoOR5xaHFi13Zjs091HFi13Zjs091MS2VjpJnSSmyPKSsu5NpaGHC+kNpKiQQgtBSsQOKYBjYbG1WVKHY2cO5H/jP4z9810cWLXdmOzT3VE3upnBrU9o5wWjxzU3hm2dP/ADWhEH/GiFZ89VKiNjTWoppYsteRjDN00be5OSUlQUy7HOw7sX+4YWOituk9NBCSt5YQkTPNs6hmqusYtmHKiU0gppaFtuAOIWClSCMQIORChsj00lHWA6LwM3DijarVgt3Ty3EHmt3TtUAM0udAg7AajdKeEZIlLCc8wlSs5IkclA9EiSJ6qX3vGbsjhsm1/tQlSR0wgiOY+rbXbstjvDh9SSuWy8fNjnpXXtlonDyzJGImEz0TmTnkcsqU77Wm5uSpKCtRCfMaBSgzHnSSVc4gxtNev7LYRy7leJbhIVwhwcopJOEDZsJ27PRFabvXFpkAJnIQCYbRmByigcon0DnMVW4xPRDR048lk/HZGxnQjy5xLS0heLktJAMnbiUNpyJk7a6Boy1YAKymUGJcXtyH1Zz/ANaTNIeEBa+S2VR+qkYREnKQcURGUj7hUQzevuqlGMFUDk4iSebMZzl+tnFcnq9x6lm1V0vDYsl7WxhrzAcMZQAlGWI5SRJ2jKfwqAf8IJ5IQEpCdpIKyfQTAGRjPopTZ0WowIUVTEQRBzyUPOPP6jU3o7UW5c/QLiP1cO3pKoNT/wBJcg9KMd5NL2/k03Otb7oUMSji2+akbcubmGWVcL124smVRM7JPPJEnmyp3svBVcECeCbGWROI/gP61JN+CE89yBPQ2D6pNOyb5sz23Dx2lL6/YrJLM7Ss9A5q3M2ZKwEpkqyAAKiefIDOrQZ8DzZ864uFfuoSkfyNTeg/BvbWyw4hL6nBMLUTIkQcMABOWUjOp2a7zlLi9FL0UU80cMxCubKenaDAH9K2uXAVKcBTi55jo5hzZHKr6Rq41u6D+8kH/wBq3J1bb/YMD/tT3VuorqP+w/18/ApXRWqSH0pXwixigKTAxDMgkSIKSIy2yDPTXQ5qK0kpBLonaCqCnPMyByshzDnq3HtVGj+iYHoBB9aYrmVqYk7FKSOgOOf1NbXZnJ8W2+TKo0Q2i1vXErT5B5Bb2pLcEAicZ5RCkRn+t01pet0+MLXjScTiXA7tISQYGQMRychOyOirQufByCCA44QREKViGfUoGly58DpKiUqRPWCk/wDiv+lbUorl/B0jxUMst/gLN80ly4fUtQXwjSVhRVBGFaD0gZQfw9NTOtEru7RbpBYCFyvIiUo8oteHmwifRsnm033g0vgeSuQM/wAoeYzPKSRtAqLvNTtJoI4NqUAnkpwqTBQpBBhWMApWoHZt27I1ltt9jrHW02tpK1dXt0rrROaTDiNCNobUkggBS5BAQog8lQMEAk7JyEV06paOcYNzgSVAttqSDKQVoSgEmc+cgmMxSI/d3NuwplpTlvgxSxBgDFK0lKsypC1AgmSUOozOEmpHQ2tjtuXnkk+WUhwNuHkoxFaVpQUbM2mxOyFJkTXNa0bcXz+B0j2k4YpJ5N+y+f8AXejh0LosO3LDqkIJdfUCgcjkqkQMJGH60fu88Vq8IeimOH8ik5A4hBkFKiDKj507dpqf0HppCLhTjgbZ4JaUIKQVpcBbbVMhRIA5KgTlDqZ5UmuLSFwq/wBJW7TgbCEwVqbIUkpxYpUpMDNRw9U+vcsZQqPX6nqUs6bTx3vxfLl7uYsae1aesUsEmCtsLSR1iSknpnaDFe9G6tPXjBdSgEJ87DKZ5WHKBBPP1c9Metbj1zcBpKwta1lKUpM4QFQlOXJiZVIOzbTvq3aosrXgkD6pBKhGIxmqJ2EkxzwROdYfDpyroJTnBLbn06dO/wANii9I6DdRiJSspQQFTmU/vdVeGH8MGIgZ5wc9gg83PVsaNDpuuEUCUlPBuQgLChsAIVt5MEj11Aa2avpSVlLBbUpWBpsDMxKlqGFUYIjZsw7Aa563C4+q+RXpxhrPB1tfeaNSPCA5YuEplbZ89mYSoAElQnzViMiNuzOvoDQGsTN6yl1heJJGYOSknoUOY18z2upzikJXyglYKk8k5pGQOyJPR113aMXeaKd4dg5Dz0jNCkjaFDZGRGIbKVJx9Ne/+TwcVovVfaRq+tdfyXn4T/zXc+hr37VFcOuWlk3WgnH0CA6hhUdEvNSPuMj7qK4tU6PmoadUfoFp9nY90mpaojVH6BafZ2PdJqXoZCisE1mgCivC3ANtRd1pcmQjIdPP93RVUWyN0d1xfJRtOfQNtRF5pEqBkhKRmRMCB+sf9ionS2mG7ZBcfVhTIAOZKlHYkDaSYPq6KrzSWslzfKKWhwbM+bORAicZ+sc5wnLomvRDTRrT0p63LZd5M63a5sKbWwhLT4VkorTjaEZzH1j0EHIjblS34jcOhvGQGjKVcMsl1sJyBbWrNSRkrColRAw4iNnhd1b2fKKg66J5ZOQMThAzIkEZAGCOaKWNIa5uuxhAQJyG0R9QYdhKTBBM7B0VZyjHke6OjGO0Off+O4dl3FrbYgkoK81AqIJCkySJVETGXpqE0r4QAcSWUmDnIORJJBk5YcoMiZz9NLljoO4vFnAhx1XTBIHp+qkemnjQvgcUYNy6Ef4G+Uf8xyH3TWXnLwOssIO9WW/xZX93pm4WonGoEiDhJ2Hmk5kdXVW7Qmp1zck4WnVJ2AhOU9ZPJGzpq89D6h2bMYGA4rLlODhFZc+eSfuApqZ0as9CR6/wGVYwit2zyz4uN+hG/b5+5TGh/Au6YLziG8wYHLVGfRkKb7LwWWyUFKS4XCFAO7SgqEYgkQCRM589WKjRaRtlXp2eoV0AAZZCmSXJHGWvqy60vARPBzog+ItgwpxtTjTil4cWJl1bRBgSQMAic4IzpuRovpV6h31DareSvdJW8GOGbukei5bGKP4rLvrpprObOOK5nMnR6BzE+k1uS0kbAB91e4rOGs2WkYoJo4OshFCnj/e2s4PTXuKzSwa+CoDdbKKWDxgoKa90VAaC3XlTfSK6axhq2BV1w1STdsqwBIuEwppStmJIICF9KFBSkHqWary51Ut3GLR1orbQ++q1eQsSWHHIGBWzzX2G083nTz1dS0VW/hB0UpgPrbyavQkK6G7tuFWj/UHFNoaUenATtNazdG4ak4eq6FJfg2efVcIaUk+Lv8ESZzi1tc9k83RXOz4Nl2zmK5bUtmM+D4dPRyiUtxAzyJHVVkeDi/D6b18AgPXZcg7RitbYwfRMU31YuKeTivPyPTHjteMcU9vZ9yq9A6OS0FKtrdhRII4RD2NxST1rzT1iBUo/o194BKEFIEQVZgR0zJNNt/qzavEl1hpSjtVhwq/zJg/jUTceDOyX9V5PUm4dA9RURXq/yIef7C4t3k1v739WLd7cs2GBrhm3X3lYMxIb6VkDnEK5JzUqBsBNQeqbjdzfurLjcSsBpSUkBtuAlTKpgKxkEwM+VO00/wCj/BnZsghHCwTJBWFSTOfKSSNvNFS+htWba1RgYaSlPPMrJjYCpUmBJgbBNZetFLvZHxTxlS3fV/gVtIMsiAhBcUBAbbTM+nCIH3VzWWojz8JeSi2YggpBxOqSTJB5kkzMnnOymTQ+trT1/dWSEFKrZKDiiAufPAyjknCOvONlMVY/yGlSR5Yzmuooa/6PbY0K800nA22llKU5mAH2+c5k9Zorf4Tz/wALuf4Xv2qK8rCJvVH6BafZ2PdJqWqI1R+gWn2dj3Sal6pArw64Egk5AV6JqE0reYlYR5qdvWf9K1FWyN0aru+K+odH9TUFpzTyLZGNeZOSUAjEo9U7B0nmy9Fdl3chCSpRAABJPQBVeXl8l9arq4MNIkNNk7cOefqJJ9PMK9cILm+RdHT7R3LkvNGnSLBucT90olAmNuEdSEnzRsBOU5HoIVNKa9wgNMJwoAw4UjkT0xtM9By6cWyvV4/c6Te4NuSiYEJhIA6u/wBJjICzNU/B/b2rYxoQ66cytQCo6kzkPTGfoyrMrly2R7tTUWmkn7l5+pTuh9Ury+UChC8J+urJMfvHLbzD1VZ+rvgpYYAVcHhlj6uxv0HnV+HoqwreyJyQkQMugD1fyqasdFJRmc1dJ/p0Vj0YcjxviJy9Xbx6+fZRC6P0OrCEtoS2gbBASB6Ej/SpZjQaR5xKurYPUKkgKzXN6jZzUV1NbTCUiAAK2UUVzNHlawASSABmScgAOc1HHWK13m37ZvvrXrV9GM7OEYmdkcO3inqiZqsDdaU8XgIdSrg4Hk1KcCksMrxYlLOIlwvNwejprLdFSG6801bt6Xt3UvNFD9s8w4oOIKUlpaXWisgwJCngJ6aZuMlrvNt2zfxVWVxpfSY4bCyqEqhHkXSSnEuIAyViQEHKcJVBj6ozcaR4USl4BTpBKmlYW0LXa5wleFeFKrg7TGBWeZmZFos9vWC2UQE3FuScgA6gk+gTUhVR22kr5asNyyEsllRcJQsCeCJKpMpScYw4Cdhnrq1NHTwTczOBMztnCJmtJ2Ro6KKKKpAooooAooooAooooAooooDCjAJ6KrrTemA7akXb6UNXKIKMCIhSMZCSUlXJTninLDOVWG75p9B/lVN6z3DKrZttTq0Ot23CQhKiooXbqQtOIFITiSFbTHJzByrMio7tAaXRbL8XYffJedJKlJYWCvCtGIkJykWZyicx05Pmgb1bgcS4QotqSAqAmQpIUJAykGRlHNlVaW11Ytulag8lTKgQs41JKi7dNgDCnMzw5iOeBOGrF1UUFKfI2EtEc21sRtqJ7lZNEVit5bFHBCtmTTXN/abX7VrtEd9c2taALcz5uNvHOzBwicWL/D080TOU1Xa7q7DphpothyAngQJR40Why8WXkYdxRzbIrLdFSGnQ2kGv7U0ieEbgt2MHGmDCHpgznTINJNftWu0R31VX9sXgbJNuFHAqP7uUkO8EFBGHEeQF4k8JsV+JGPG0vqJGJCVlJC2U4VIVeYQUmY5LCseLPJMHYamQodfCf+a7n0Ne/aoqO1rH/AXo82Rg6MHjg4OP8ODBHVFFaKhs1QH9wtPs7HukVL1EaofQLT7Ox7pFSxNUyc19cYUk85yHfS+a7tJPSqOYZd9cLpr0QVI5SFXW54rLbCTHCGVHoSn/AF/lSJp0Ku3k27SYQ2QNmZz5KRPSQVH/ALZ2U4aWX5W4dzJbbS2n0nlH+cffXHqtoctvo4WC5KlKI51ETP45Dqr0tdD26clpw9m/v80MGrug0WjaW20ytUAkCST0Dq2/iTTlY6E53Dn+qDl952n+VetEaLCeWrM83V0/fUvXl1NS3seSnJ5SPLbYSIAAHRXquK600w0rC462hW3CVAHPZlWnjNa7wz/nFcDZJ0Vw2unGHFBLbzalHYkKBJjbA567qAKKKKA8uNhQKVAEEQQRIIO0EHbUdxYtd2Y7NPdUnRQEZxYtd2Y7NPdRxYtd2Y7NPdUnRQEajVu1BBFuwCNh4NPdUlRRQBRRRQBRRRQBRRRQBRRRQBRRRQGFCRSFeeDsuYQ42y7gRwaVKfeRKQlSAShKCArCpQkE7duyH6io1YEB7wdlQUCyxygQqLp9MytazMN58p53/ORsypo1c0KbdCgcAKsICUElKUoQEJSCQCck7YG2OaTL0UothRRRVIYIri/sK3/YMdkjuruooDg/sG3/AGDHZI7qyNBW/wCwY7JHdXdRQCn4VPzVc/wvft1is+FT81XP8L37dYqM0iX1R+gWn2dj3Sak3lwknoFRmqP0C0+zse6TXfeeYr0VUZIBxUmtDxrYo51y3rkJJ6AT6hXrSODFthrHOzlurXn0JMD+VTqNGgL4QedlM88VxaFY5KZ5gPWRJ/8AapoGuknub1JelRx2uqN9w7rzelHghwIwIUy05ggqlOEgJESM0hJPPsBqQGitKJ82+tHP+pZEesofH8qnNEnyf3mu2vC9mbRVekjpEPwCgqDwLymsKWzmxlhdJWPI4tijn91cYOlEo2qcUWulgFLqrcegYEug9O36w2Wpd6IZdVicZaWqIlbaVGOiSK1cW7XdrfsW/hrGJqxE0Kbvxki4xFHjDRaJLezhFkhIRJgNhOaj05DOrMrjtdDsNqxNssoVsxJbSk57cwJrsqpUGFFFFUgUUUUAUUUUAUUUUAUUUUAUUUUAUUUUAUUUUAUUUUAUUUUAUUUUAUUUUAUUUUAUUUUAp+FT81XP8L37dYrPhU/NVz/C9+3WKjNIltUfoFp9nY90mpO4TKSOo1Gao/QLT7Ox7pNSxqmRVd21w6V/JL/dP4ipa/ZhSh11DaSV5NQ6q9kN6OX6j1o9uE12pzNczGwAVK6MtcSgOYZmknW5ObJmwZwoAO3b666KwKzXje52MVmsCs0AUUUUAUUUUAUUUUAUUUUAUUUUAUUUUAUUUUAUUUUAUUUUAUUUUAUUUUAUUUUAUUUUAUUUUAUUUUAp+FT81XP8L37dYrPhU/NVz/C9+3WKjNIl9UfoFp9nY90mpaq81fvLoWluE3CAkMtQPFwYHBpgTjzy56kPH7zeUezD5lTJEoZtIWOMSPOH41APWZmCCPTWjx+83lHsw+ZWDe3m8t+zJ+ZW46tEcLO+00aVbBA6eap21tQgQPvPTSp49ebyj2ZPzKPH7zeUezD5lJathQoc6wRSb4/ebyj2YfMo8fvN5R7MPmVjJFpjnRSZ49ebyj2YfMo8fvN5R7MPmUyQpjnRSZ4/ebyj2YfMrRdacuGgC5eMoClBAKrdIBUrzUiXNppkhQ9UUm+O3m8I9mHzKPHbzeEezD5lMkKY5UUmeO3m8o9mHzKPHrzeUezD5lMkKY50UmeO3m8o9mHzK8NaUulThum1YSUmLdJhQiUmHMiJGXWKZIUx2opM8evN5R7MPmVrY0tdLxYLttWBRQqLcHCoRKT5TIiR66ZIUO9FJnj15vKPZh8yjx283lHsw+ZTJCmOdFJhv7yJ8ZRHT4sI95Wq00zcuoC2rtpaFZhSbdJBzjIhzPYaZIUPFFJD2mLpBSFXbSStWFINukYlQThHlMzCVH7jW3x283hHsw+ZTJCmOVFJvjt5vCPZh8ysePXm8o9mHzKZIUxzopM8dvN5R7MPmUeP3m8o9mHzKZIUxzopM8fvN5R7MPmUeP3m8o9mHzKZIUxzopM8fvN5R7MPmUeP3m8o9mHzKZIUxzopM8fvN5R7MPmUeP3m8o9mHzKZIUxzopM8fvN5R7MPmUeP3m8o9mHzKZIUxzopM8fvN5R7MPmUeP3m8o9mHzKZIUzf4VPzVc/wvft1ilrXy7uVWD4cfQtHk5SGAgnyqI5WMxnB2c1YpdmkSOr5/utv/wBFn3aakJqjmtP3KUpSm4fAAAADqwAAIAAByEV74x3W83HbL76xiUu6aJqkeMd1vNx2y++jjHdbzcdsvvpiC7pomqR4x3W83HbL76OMd1vNx2y++mILumiapHjHdbzcdsvvo4x3W83HbL76Ygu6aJqkeMd1vNx2y++jjHdbzcdsvvpiC7ppY1u1advVIQFtttIQ4ZUkrJcWMCSEgpjAkqIVJgq2ZVXHGO63m47ZffRxjut5uO2X30oD2nVR511LtzhKi6wXAHlwW02vBvpAECFOgGOcba0Wmpb5DfDEKKDZgnhl+Y3wguE5ROJCkJ6wIypL4x3W83HbL76OMd1vNx2y++rTFDoNUrkJQmQopThaXw6x4uRcuLxgR5SWlNpjbyMOzOty9WbjC8AE8IsrKnvGHAX0m4S4GykCGhwQLeL6swMiaReMd1vNx2y++jjHdbzcdsvvpTFDfdan3SowqwN4nS2yl8/3fEpsoUlZScUBK9g5OKBkTXu/1Mfl0NhOBdw87hS7gKw42kNqMpISW1BZ5/ykjNIpN4x3W83HbL76OMd1vNx2y++m4osLRer9w3eB1RCkwQtxTuNSvIpQMICUkctMlKpSMyIJy4NOap3The4Pg4cduHEK4UpKVL4Lg1bCB+TVmBiGUEAmkzjHdbzcdsvvo4x3W83HbL76UKHq41TuMDi2nMNyq4fUFF1ZTwL3CJCY2ApDmMADzk1us9XH0XyHRhDLalJxcKoqU34uG0BQVJJCwCRITzgTJqv+Md1vNx2y++jjHdbzcdsvvpQof73Vl5y4cUcJStbh4UuqzZUwUJti3EABZBnZlO2t1xq86LC1t0JbUWw0HU4yAcLZCsJPJVyyDCgRGcSBVdcY7rebjtl99HGO63m47ZffSmKLGVoK4NrZIxIU9bkKWVLVBIYdbBxDlHlLTmIMTUZozU1+Uh4JDRcbWpsPKIgWzra/Nja4ps7SSBJJM0mcY7rebjtl99HGO63m47ZffShQ2OarPteLApLoUq0DyA85C1obuA8pas4SoKbEnI5A5VuRqZclDkuYV8CEsgPuEIPDuqKJ54ZcDQWQdppN4x3W83HbL76OMd1vNx2y++m4ob1avXCSw0lTqQ8t1DqQpSkt25UhwwtCUoQqW1JA/wCeQCQMn+apHjHdbzcdsvvo4x3W83HbL76UC7pomqR4x3W83HbL76OMd1vNx2y++piC7pomqR4x3W83HbL76OMd1vNx2y++mILumiapHjHdbzcdsvvo4x3W83HbL76Ygu6aJqkeMd1vNx2y++jjHdbzcdsvvpiC7pomqR4x3W83HbL76OMd1vNx2y++mILO18+gP/w/eooqq7rTb60FK33lpMSlTi1AwQRIJg5gH7qzWkqB/9k="/>
          <p:cNvSpPr>
            <a:spLocks noChangeAspect="1" noChangeArrowheads="1"/>
          </p:cNvSpPr>
          <p:nvPr/>
        </p:nvSpPr>
        <p:spPr bwMode="auto">
          <a:xfrm>
            <a:off x="63500" y="-1571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1508" name="Picture 4" descr="http://2.bp.blogspot.com/-MRgJbfYztZw/UHG-W2Sd4UI/AAAAAAAAANU/CO4dw43IzaQ/s1600/ammocoetes-01a-690.jpg">
            <a:hlinkClick r:id="rId4"/>
          </p:cNvPr>
          <p:cNvPicPr>
            <a:picLocks noChangeAspect="1" noChangeArrowheads="1"/>
          </p:cNvPicPr>
          <p:nvPr/>
        </p:nvPicPr>
        <p:blipFill>
          <a:blip r:embed="rId5" cstate="print"/>
          <a:srcRect/>
          <a:stretch>
            <a:fillRect/>
          </a:stretch>
        </p:blipFill>
        <p:spPr bwMode="auto">
          <a:xfrm>
            <a:off x="0" y="609600"/>
            <a:ext cx="4264025" cy="3105150"/>
          </a:xfrm>
          <a:prstGeom prst="rect">
            <a:avLst/>
          </a:prstGeom>
          <a:noFill/>
        </p:spPr>
      </p:pic>
      <p:pic>
        <p:nvPicPr>
          <p:cNvPr id="6" name="Picture 2" descr="http://t3.gstatic.com/images?q=tbn:ANd9GcRVCKvwKC9mTSqehv0OwWDfPp6ecZ8q2HCzBlAuhh3NPZthhvpTNQ"/>
          <p:cNvPicPr>
            <a:picLocks noChangeAspect="1" noChangeArrowheads="1"/>
          </p:cNvPicPr>
          <p:nvPr/>
        </p:nvPicPr>
        <p:blipFill>
          <a:blip r:embed="rId6" cstate="print"/>
          <a:srcRect/>
          <a:stretch>
            <a:fillRect/>
          </a:stretch>
        </p:blipFill>
        <p:spPr bwMode="auto">
          <a:xfrm>
            <a:off x="304800" y="3962400"/>
            <a:ext cx="1905000" cy="1752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305800" cy="6172200"/>
          </a:xfrm>
        </p:spPr>
        <p:txBody>
          <a:bodyPr>
            <a:normAutofit fontScale="92500" lnSpcReduction="10000"/>
          </a:bodyPr>
          <a:lstStyle/>
          <a:p>
            <a:pPr algn="just">
              <a:buFont typeface="Wingdings" pitchFamily="2" charset="2"/>
              <a:buChar char="Ø"/>
            </a:pPr>
            <a:r>
              <a:rPr lang="ar-EG" sz="2300" dirty="0" smtClean="0"/>
              <a:t>ولهذا فان الطريقة المتبعة للتنفس هى أن يدخل الماء من الفتحات الخيشومية الى القناة التنفسية , ثم يطرد ثانية الى الخارج عن طريق نفس الفتحات , ويتم ذلك بانقباض الأكياس واتساعها . </a:t>
            </a:r>
          </a:p>
          <a:p>
            <a:pPr algn="just">
              <a:buFont typeface="Wingdings" pitchFamily="2" charset="2"/>
              <a:buChar char="Ø"/>
            </a:pPr>
            <a:r>
              <a:rPr lang="ar-EG" sz="2300" dirty="0" smtClean="0"/>
              <a:t>من هذا يتضح أنه لايحدث امتزاج بين الغذاء والماء الذى يدخل للتنفس , وذلك لأن ا لبلعوم منفصل عن الأنبوبة التنفسية </a:t>
            </a:r>
            <a:r>
              <a:rPr lang="ar-EG" b="1" dirty="0" smtClean="0"/>
              <a:t>.</a:t>
            </a:r>
            <a:endParaRPr lang="en-US" b="1" dirty="0" smtClean="0"/>
          </a:p>
          <a:p>
            <a:pPr algn="just">
              <a:buFont typeface="Wingdings" pitchFamily="2" charset="2"/>
              <a:buChar char="Ø"/>
            </a:pPr>
            <a:endParaRPr lang="ar-EG" sz="1200" b="1" dirty="0" smtClean="0"/>
          </a:p>
          <a:p>
            <a:pPr algn="just">
              <a:buNone/>
            </a:pPr>
            <a:r>
              <a:rPr lang="ar-EG" sz="3000" b="1" dirty="0" smtClean="0">
                <a:solidFill>
                  <a:srgbClr val="FF0000"/>
                </a:solidFill>
              </a:rPr>
              <a:t>القناة الهضمية </a:t>
            </a:r>
            <a:r>
              <a:rPr lang="en-US" sz="3000" b="1" dirty="0" smtClean="0">
                <a:solidFill>
                  <a:srgbClr val="FF0000"/>
                </a:solidFill>
              </a:rPr>
              <a:t>The digestive tract</a:t>
            </a:r>
            <a:r>
              <a:rPr lang="ar-EG" sz="3000" b="1" dirty="0" smtClean="0">
                <a:solidFill>
                  <a:srgbClr val="FF0000"/>
                </a:solidFill>
              </a:rPr>
              <a:t> :</a:t>
            </a:r>
          </a:p>
          <a:p>
            <a:pPr algn="just">
              <a:buFont typeface="Wingdings" pitchFamily="2" charset="2"/>
              <a:buChar char="v"/>
            </a:pPr>
            <a:r>
              <a:rPr lang="ar-EG" sz="2400" dirty="0" smtClean="0"/>
              <a:t>فتحة الفم صغيرة تقع فوق اللسان وتؤدى الى فراغ فمى كبير يتصل بأنبوبتين أحدهما فوق الأخرى .</a:t>
            </a:r>
          </a:p>
          <a:p>
            <a:pPr algn="just">
              <a:buFont typeface="Wingdings" pitchFamily="2" charset="2"/>
              <a:buChar char="v"/>
            </a:pPr>
            <a:r>
              <a:rPr lang="ar-EG" sz="2400" dirty="0" smtClean="0"/>
              <a:t>الأنبوبة العليا هى المرىء , بينما الأنبوبة السفلية هى القناة التنفسية .</a:t>
            </a:r>
          </a:p>
          <a:p>
            <a:pPr algn="just">
              <a:buFont typeface="Wingdings" pitchFamily="2" charset="2"/>
              <a:buChar char="v"/>
            </a:pPr>
            <a:r>
              <a:rPr lang="ar-EG" sz="2400" dirty="0" smtClean="0"/>
              <a:t>يمتد المرىء الى الخلف وينثنى فوق التامور حيث الأمعاء التى يفصله عنها فتحة صمامية , ولا يوجد فى هذا الحيوان جزء من الأمعاء يمكن أن يسمى معدة , ولكن الجزء الأمامى منها منتفخ قليلا , ويقوم بعمل المعدة .</a:t>
            </a:r>
          </a:p>
          <a:p>
            <a:pPr algn="just">
              <a:buFont typeface="Wingdings" pitchFamily="2" charset="2"/>
              <a:buChar char="v"/>
            </a:pPr>
            <a:r>
              <a:rPr lang="ar-EG" sz="2400" dirty="0" smtClean="0"/>
              <a:t>وتستمر الأمعاء الى الخلف فى فراغ الجسم , وهناك تنتفخ قليلا لتكون المستقيم الذى يفتح الى الخارج بفتحة الشرج .</a:t>
            </a:r>
          </a:p>
          <a:p>
            <a:pPr algn="just">
              <a:buFont typeface="Wingdings" pitchFamily="2" charset="2"/>
              <a:buChar char="v"/>
            </a:pPr>
            <a:r>
              <a:rPr lang="ar-SA" sz="2400" dirty="0" smtClean="0"/>
              <a:t>توجد ثنية معوية داخل الأمعاء </a:t>
            </a:r>
            <a:r>
              <a:rPr lang="ar-EG" sz="2400" dirty="0" smtClean="0"/>
              <a:t>والتى تمتد داخليا على شكل حلزونى مكونة الصمام الحلزونى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172200"/>
          </a:xfrm>
        </p:spPr>
        <p:txBody>
          <a:bodyPr>
            <a:normAutofit lnSpcReduction="10000"/>
          </a:bodyPr>
          <a:lstStyle/>
          <a:p>
            <a:pPr>
              <a:buNone/>
            </a:pPr>
            <a:r>
              <a:rPr lang="ar-EG" sz="2800" b="1" dirty="0" smtClean="0">
                <a:solidFill>
                  <a:srgbClr val="FF0000"/>
                </a:solidFill>
              </a:rPr>
              <a:t>الغدد الملحقة بالقناة الهضمية</a:t>
            </a:r>
            <a:r>
              <a:rPr lang="en-GB" sz="2800" b="1" dirty="0" smtClean="0">
                <a:solidFill>
                  <a:srgbClr val="FF0000"/>
                </a:solidFill>
              </a:rPr>
              <a:t>The digestive glands </a:t>
            </a:r>
            <a:r>
              <a:rPr lang="ar-EG" sz="2800" b="1" dirty="0" smtClean="0">
                <a:solidFill>
                  <a:srgbClr val="FF0000"/>
                </a:solidFill>
              </a:rPr>
              <a:t> </a:t>
            </a:r>
            <a:r>
              <a:rPr lang="ar-EG" b="1" dirty="0" smtClean="0">
                <a:solidFill>
                  <a:srgbClr val="FFC000"/>
                </a:solidFill>
              </a:rPr>
              <a:t>:</a:t>
            </a:r>
            <a:endParaRPr lang="en-US" b="1" dirty="0" smtClean="0">
              <a:solidFill>
                <a:srgbClr val="FFC000"/>
              </a:solidFill>
            </a:endParaRPr>
          </a:p>
          <a:p>
            <a:pPr>
              <a:buNone/>
            </a:pPr>
            <a:endParaRPr lang="ar-EG" b="1" dirty="0" smtClean="0">
              <a:solidFill>
                <a:srgbClr val="FFC000"/>
              </a:solidFill>
            </a:endParaRPr>
          </a:p>
          <a:p>
            <a:pPr marL="651510" indent="-514350" algn="just">
              <a:buFont typeface="+mj-lt"/>
              <a:buAutoNum type="arabicPeriod"/>
            </a:pPr>
            <a:r>
              <a:rPr lang="ar-EG" sz="2800" dirty="0" smtClean="0">
                <a:solidFill>
                  <a:srgbClr val="C00000"/>
                </a:solidFill>
              </a:rPr>
              <a:t>الكبد : </a:t>
            </a:r>
            <a:r>
              <a:rPr lang="ar-EG" sz="2800" dirty="0" smtClean="0"/>
              <a:t>غدة كبيرة منقسمة الى فصين ولا يوجد بها كيس مرارة ولاقناة مرارية فى الحيوان اليافع .</a:t>
            </a:r>
            <a:endParaRPr lang="ar-SA" sz="2800" dirty="0" smtClean="0"/>
          </a:p>
          <a:p>
            <a:pPr marL="651510" indent="-514350" algn="just">
              <a:buFont typeface="+mj-lt"/>
              <a:buAutoNum type="arabicPeriod"/>
            </a:pPr>
            <a:endParaRPr lang="en-US" sz="2800" dirty="0" smtClean="0"/>
          </a:p>
          <a:p>
            <a:pPr marL="651510" indent="-514350" algn="just">
              <a:buNone/>
            </a:pPr>
            <a:r>
              <a:rPr lang="ar-SA" sz="2800" dirty="0" smtClean="0"/>
              <a:t>2. </a:t>
            </a:r>
            <a:r>
              <a:rPr lang="ar-EG" sz="2800" dirty="0" smtClean="0">
                <a:solidFill>
                  <a:srgbClr val="00B050"/>
                </a:solidFill>
              </a:rPr>
              <a:t>البنكرياس : </a:t>
            </a:r>
            <a:r>
              <a:rPr lang="ar-EG" sz="2800" dirty="0" smtClean="0"/>
              <a:t>لا  يوجد كعضو مستقل , ولكن يمكن أن يمثل بقليل من الحويصلات على سطح الكبد .</a:t>
            </a:r>
            <a:endParaRPr lang="en-US" sz="2800" dirty="0" smtClean="0"/>
          </a:p>
          <a:p>
            <a:pPr marL="651510" indent="-514350" algn="just">
              <a:buNone/>
            </a:pPr>
            <a:endParaRPr lang="ar-EG" sz="2800" dirty="0" smtClean="0"/>
          </a:p>
          <a:p>
            <a:pPr marL="651510" indent="-514350" algn="just">
              <a:buNone/>
            </a:pPr>
            <a:r>
              <a:rPr lang="ar-SA" sz="2800" dirty="0" smtClean="0">
                <a:solidFill>
                  <a:srgbClr val="FFC000"/>
                </a:solidFill>
              </a:rPr>
              <a:t>3. </a:t>
            </a:r>
            <a:r>
              <a:rPr lang="ar-EG" sz="2800" dirty="0" smtClean="0">
                <a:solidFill>
                  <a:schemeClr val="accent1">
                    <a:lumMod val="75000"/>
                  </a:schemeClr>
                </a:solidFill>
              </a:rPr>
              <a:t>الغدد اللعابية : </a:t>
            </a:r>
            <a:r>
              <a:rPr lang="ar-EG" sz="2800" dirty="0" smtClean="0"/>
              <a:t>يوجد منها زوج واحد على شكل كيسين ملونين مدفونين فى العضلات التحت خيشومية , وتخرج من كل غدة قناة تفتح تحت اللسان وتفرز </a:t>
            </a:r>
            <a:r>
              <a:rPr lang="ar-EG" sz="2800" u="sng" dirty="0" smtClean="0">
                <a:solidFill>
                  <a:srgbClr val="00B050"/>
                </a:solidFill>
              </a:rPr>
              <a:t>الامفدرين </a:t>
            </a:r>
            <a:r>
              <a:rPr lang="ar-EG" sz="2800" dirty="0" smtClean="0"/>
              <a:t>, وهو سائل يمنع تجلط دم الأسماك التى يتغذى عليها اللامبرى وبذلك يستمر سريان الدم بدون توقف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Copy of Picture 047.jpg"/>
          <p:cNvPicPr>
            <a:picLocks noGrp="1" noChangeAspect="1"/>
          </p:cNvPicPr>
          <p:nvPr>
            <p:ph sz="half" idx="1"/>
          </p:nvPr>
        </p:nvPicPr>
        <p:blipFill>
          <a:blip r:embed="rId3" cstate="print"/>
          <a:stretch>
            <a:fillRect/>
          </a:stretch>
        </p:blipFill>
        <p:spPr>
          <a:xfrm>
            <a:off x="152400" y="106136"/>
            <a:ext cx="4038600" cy="18750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228600" y="304800"/>
            <a:ext cx="8763000" cy="6324600"/>
          </a:xfrm>
        </p:spPr>
        <p:txBody>
          <a:bodyPr>
            <a:normAutofit fontScale="25000" lnSpcReduction="20000"/>
          </a:bodyPr>
          <a:lstStyle/>
          <a:p>
            <a:pPr marL="651510" lvl="0" indent="-514350">
              <a:buClr>
                <a:prstClr val="white">
                  <a:shade val="95000"/>
                </a:prstClr>
              </a:buClr>
              <a:buNone/>
            </a:pPr>
            <a:r>
              <a:rPr lang="ar-EG" sz="8800" b="1" dirty="0" smtClean="0">
                <a:solidFill>
                  <a:srgbClr val="FF0000"/>
                </a:solidFill>
              </a:rPr>
              <a:t>الجهاز </a:t>
            </a:r>
            <a:r>
              <a:rPr lang="ar-EG" sz="8800" b="1" dirty="0" err="1" smtClean="0">
                <a:solidFill>
                  <a:srgbClr val="FF0000"/>
                </a:solidFill>
              </a:rPr>
              <a:t>الدورى</a:t>
            </a:r>
            <a:endParaRPr lang="ar-SA" sz="8800" b="1" dirty="0" smtClean="0">
              <a:solidFill>
                <a:srgbClr val="FF0000"/>
              </a:solidFill>
            </a:endParaRPr>
          </a:p>
          <a:p>
            <a:pPr marL="651510" lvl="0" indent="-514350">
              <a:buClr>
                <a:prstClr val="white">
                  <a:shade val="95000"/>
                </a:prstClr>
              </a:buClr>
              <a:buNone/>
            </a:pPr>
            <a:r>
              <a:rPr lang="ar-EG" sz="8800" b="1" dirty="0" smtClean="0">
                <a:solidFill>
                  <a:srgbClr val="FF0000"/>
                </a:solidFill>
              </a:rPr>
              <a:t> </a:t>
            </a:r>
            <a:r>
              <a:rPr lang="en-US" sz="8800" b="1" dirty="0" smtClean="0">
                <a:solidFill>
                  <a:srgbClr val="FF0000"/>
                </a:solidFill>
              </a:rPr>
              <a:t>The circulatory system</a:t>
            </a:r>
            <a:r>
              <a:rPr lang="ar-SA" sz="8800" b="1" dirty="0" smtClean="0">
                <a:solidFill>
                  <a:srgbClr val="FF0000"/>
                </a:solidFill>
              </a:rPr>
              <a:t> :</a:t>
            </a:r>
          </a:p>
          <a:p>
            <a:pPr marL="651510" lvl="0" indent="-514350" algn="just">
              <a:buClr>
                <a:prstClr val="white">
                  <a:shade val="95000"/>
                </a:prstClr>
              </a:buClr>
              <a:buNone/>
            </a:pPr>
            <a:r>
              <a:rPr lang="ar-SA" sz="8800" b="1" dirty="0" smtClean="0">
                <a:solidFill>
                  <a:srgbClr val="00B050"/>
                </a:solidFill>
              </a:rPr>
              <a:t>القلب والجهاز الشريانى :</a:t>
            </a:r>
          </a:p>
          <a:p>
            <a:pPr marL="651510" lvl="0" indent="-514350">
              <a:buClr>
                <a:prstClr val="white">
                  <a:shade val="95000"/>
                </a:prstClr>
              </a:buClr>
              <a:buFont typeface="Arial" pitchFamily="34" charset="0"/>
              <a:buChar char="•"/>
            </a:pPr>
            <a:endParaRPr lang="ar-SA" sz="4000" b="1" dirty="0" smtClean="0">
              <a:latin typeface="Times New Roman" pitchFamily="18" charset="0"/>
              <a:cs typeface="Times New Roman" pitchFamily="18" charset="0"/>
            </a:endParaRPr>
          </a:p>
          <a:p>
            <a:pPr marL="651510" lvl="0" indent="-514350">
              <a:buClr>
                <a:prstClr val="white">
                  <a:shade val="95000"/>
                </a:prstClr>
              </a:buClr>
              <a:buFont typeface="Wingdings" pitchFamily="2" charset="2"/>
              <a:buChar char="§"/>
            </a:pPr>
            <a:r>
              <a:rPr lang="ar-SA" sz="8800" dirty="0" smtClean="0">
                <a:latin typeface="Times New Roman" pitchFamily="18" charset="0"/>
                <a:cs typeface="Times New Roman" pitchFamily="18" charset="0"/>
              </a:rPr>
              <a:t>القلب موجود داخل التامور وهو يقع</a:t>
            </a:r>
          </a:p>
          <a:p>
            <a:pPr marL="651510" lvl="0" indent="-514350">
              <a:buClr>
                <a:prstClr val="white">
                  <a:shade val="95000"/>
                </a:prstClr>
              </a:buClr>
              <a:buNone/>
            </a:pPr>
            <a:r>
              <a:rPr lang="ar-SA" sz="8800" dirty="0" smtClean="0">
                <a:latin typeface="Times New Roman" pitchFamily="18" charset="0"/>
                <a:cs typeface="Times New Roman" pitchFamily="18" charset="0"/>
              </a:rPr>
              <a:t>       بالقرب من النهاية الخلفية للانبوبة التنفسية.</a:t>
            </a:r>
          </a:p>
          <a:p>
            <a:pPr>
              <a:buFont typeface="Wingdings" pitchFamily="2" charset="2"/>
              <a:buChar char="§"/>
            </a:pPr>
            <a:r>
              <a:rPr lang="ar-SA" sz="8800" dirty="0" smtClean="0">
                <a:latin typeface="Times New Roman" pitchFamily="18" charset="0"/>
                <a:cs typeface="Times New Roman" pitchFamily="18" charset="0"/>
              </a:rPr>
              <a:t>فى يرقة الأموسيتس يتصل الفراغ </a:t>
            </a:r>
            <a:r>
              <a:rPr lang="ar-SA" sz="8800" dirty="0" err="1" smtClean="0">
                <a:latin typeface="Times New Roman" pitchFamily="18" charset="0"/>
                <a:cs typeface="Times New Roman" pitchFamily="18" charset="0"/>
              </a:rPr>
              <a:t>التامورى</a:t>
            </a:r>
            <a:r>
              <a:rPr lang="ar-SA" sz="8800" dirty="0" smtClean="0">
                <a:latin typeface="Times New Roman" pitchFamily="18" charset="0"/>
                <a:cs typeface="Times New Roman" pitchFamily="18" charset="0"/>
              </a:rPr>
              <a:t> والتجويف البطنى , بينما ينفصل هذين الفراغين فى الحيوان اليافع</a:t>
            </a:r>
            <a:endParaRPr lang="ar-SA" sz="8800" b="1" dirty="0" smtClean="0">
              <a:latin typeface="Times New Roman" pitchFamily="18" charset="0"/>
              <a:cs typeface="Times New Roman" pitchFamily="18" charset="0"/>
            </a:endParaRPr>
          </a:p>
          <a:p>
            <a:pPr>
              <a:buFont typeface="Wingdings" pitchFamily="2" charset="2"/>
              <a:buChar char="§"/>
            </a:pPr>
            <a:r>
              <a:rPr lang="ar-SA" sz="8800" dirty="0" smtClean="0">
                <a:solidFill>
                  <a:srgbClr val="00B050"/>
                </a:solidFill>
                <a:latin typeface="Times New Roman" pitchFamily="18" charset="0"/>
                <a:cs typeface="Times New Roman" pitchFamily="18" charset="0"/>
              </a:rPr>
              <a:t>يتكون القلب من جيب وريدى صغير الذى يصل الى الأذين , والأذين رقيق الجدار ويوصل الى البطين ذو الجدار السميك .</a:t>
            </a:r>
          </a:p>
          <a:p>
            <a:pPr>
              <a:buFont typeface="Wingdings" pitchFamily="2" charset="2"/>
              <a:buChar char="§"/>
            </a:pPr>
            <a:r>
              <a:rPr lang="ar-SA" sz="8800" dirty="0" smtClean="0">
                <a:solidFill>
                  <a:srgbClr val="0070C0"/>
                </a:solidFill>
                <a:latin typeface="Times New Roman" pitchFamily="18" charset="0"/>
                <a:cs typeface="Times New Roman" pitchFamily="18" charset="0"/>
              </a:rPr>
              <a:t>يقع الأذين على يسار البطين , يعطى البطين الأورطى البطنى الذى ينتفخ حال خروجه من البطين ليكون البصيلة الشريانية .</a:t>
            </a:r>
          </a:p>
          <a:p>
            <a:pPr lvl="0">
              <a:buClr>
                <a:prstClr val="white">
                  <a:shade val="95000"/>
                </a:prstClr>
              </a:buClr>
              <a:buFont typeface="Wingdings" pitchFamily="2" charset="2"/>
              <a:buChar char="§"/>
            </a:pPr>
            <a:r>
              <a:rPr lang="ar-SA" sz="8800" dirty="0" smtClean="0">
                <a:solidFill>
                  <a:srgbClr val="7030A0"/>
                </a:solidFill>
                <a:latin typeface="Times New Roman" pitchFamily="18" charset="0"/>
                <a:cs typeface="Times New Roman" pitchFamily="18" charset="0"/>
              </a:rPr>
              <a:t>يمتد الأورطى الى الأمام على الخط الوسطى تحت الأنبوبة التنفسية ليعطى على الجانبين ثمانية أزواج من الأوعية الخيشومية الواردة التى تحمل الدم الغير مؤكسد الى الخياشيم ليتنقى فيها .</a:t>
            </a:r>
          </a:p>
          <a:p>
            <a:pPr lvl="0">
              <a:buClr>
                <a:prstClr val="white">
                  <a:shade val="95000"/>
                </a:prstClr>
              </a:buClr>
              <a:buFont typeface="Wingdings" pitchFamily="2" charset="2"/>
              <a:buChar char="§"/>
            </a:pPr>
            <a:r>
              <a:rPr lang="ar-SA" sz="8800" dirty="0" smtClean="0">
                <a:latin typeface="Times New Roman" pitchFamily="18" charset="0"/>
                <a:cs typeface="Times New Roman" pitchFamily="18" charset="0"/>
              </a:rPr>
              <a:t>بعد أن يتنقى الدم يجمع من الخياشيم بواسطة الأوعية الخيشومية الصادرة التى تحمله الى الأورطى الظهرى .</a:t>
            </a:r>
          </a:p>
          <a:p>
            <a:pPr lvl="0">
              <a:buClr>
                <a:prstClr val="white">
                  <a:shade val="95000"/>
                </a:prstClr>
              </a:buClr>
              <a:buFont typeface="Wingdings" pitchFamily="2" charset="2"/>
              <a:buChar char="§"/>
            </a:pPr>
            <a:r>
              <a:rPr lang="ar-SA" sz="8800" dirty="0" smtClean="0">
                <a:solidFill>
                  <a:srgbClr val="7030A0"/>
                </a:solidFill>
                <a:latin typeface="Times New Roman" pitchFamily="18" charset="0"/>
                <a:cs typeface="Times New Roman" pitchFamily="18" charset="0"/>
              </a:rPr>
              <a:t>ويمتد الأورطى الظهرى الى الأمام فى منطقة الرأس ليكون الشريان السباتى الداخلى .</a:t>
            </a:r>
          </a:p>
          <a:p>
            <a:pPr lvl="0">
              <a:buClr>
                <a:prstClr val="white">
                  <a:shade val="95000"/>
                </a:prstClr>
              </a:buClr>
              <a:buFont typeface="Wingdings" pitchFamily="2" charset="2"/>
              <a:buChar char="§"/>
            </a:pPr>
            <a:r>
              <a:rPr lang="ar-SA" sz="8800" dirty="0" smtClean="0">
                <a:latin typeface="Times New Roman" pitchFamily="18" charset="0"/>
                <a:cs typeface="Times New Roman" pitchFamily="18" charset="0"/>
              </a:rPr>
              <a:t>ويوزع الأورطى الظهرى الوسطى الدم النقى الى جميع أجزاء الجسم بواسطة شرايين وأوعية خاصة تذهب الى الأمعاء والمناسل وأعضاء الاخراج .</a:t>
            </a:r>
          </a:p>
          <a:p>
            <a:pPr lvl="0">
              <a:buClr>
                <a:prstClr val="white">
                  <a:shade val="95000"/>
                </a:prstClr>
              </a:buClr>
              <a:buFont typeface="Wingdings" pitchFamily="2" charset="2"/>
              <a:buChar char="§"/>
            </a:pPr>
            <a:r>
              <a:rPr lang="ar-SA" sz="8800" dirty="0" smtClean="0">
                <a:solidFill>
                  <a:srgbClr val="00B050"/>
                </a:solidFill>
                <a:latin typeface="Times New Roman" pitchFamily="18" charset="0"/>
                <a:cs typeface="Times New Roman" pitchFamily="18" charset="0"/>
              </a:rPr>
              <a:t>الدم يحتوى على الهيموجلوبين الموجود داخل الكرات الدموية الحمراء والتى تمتاز بوجود نواة فيها.</a:t>
            </a:r>
          </a:p>
          <a:p>
            <a:pPr>
              <a:buNone/>
            </a:pPr>
            <a:endParaRPr lang="ar-SA" sz="88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Copy of Picture 047.jpg"/>
          <p:cNvPicPr>
            <a:picLocks noGrp="1" noChangeAspect="1"/>
          </p:cNvPicPr>
          <p:nvPr>
            <p:ph idx="1"/>
          </p:nvPr>
        </p:nvPicPr>
        <p:blipFill>
          <a:blip r:embed="rId3" cstate="print">
            <a:biLevel thresh="50000"/>
          </a:blip>
          <a:stretch>
            <a:fillRect/>
          </a:stretch>
        </p:blipFill>
        <p:spPr>
          <a:xfrm>
            <a:off x="304800" y="685800"/>
            <a:ext cx="8305800" cy="5791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EG" sz="2800" dirty="0" smtClean="0">
                <a:solidFill>
                  <a:srgbClr val="FF0000"/>
                </a:solidFill>
              </a:rPr>
              <a:t>الجهاز الوريدى </a:t>
            </a:r>
            <a:r>
              <a:rPr lang="en-US" sz="2800" dirty="0" smtClean="0">
                <a:solidFill>
                  <a:srgbClr val="FF0000"/>
                </a:solidFill>
              </a:rPr>
              <a:t>The Venous system</a:t>
            </a:r>
            <a:r>
              <a:rPr lang="en-US" sz="2800" dirty="0" smtClean="0">
                <a:solidFill>
                  <a:srgbClr val="FFC000"/>
                </a:solidFill>
              </a:rPr>
              <a:t> </a:t>
            </a:r>
            <a:endParaRPr lang="ar-SA" sz="2800" dirty="0">
              <a:solidFill>
                <a:srgbClr val="FFC000"/>
              </a:solidFill>
            </a:endParaRPr>
          </a:p>
        </p:txBody>
      </p:sp>
      <p:pic>
        <p:nvPicPr>
          <p:cNvPr id="4" name="Content Placeholder 3" descr="Copy of Picture 047.jpg"/>
          <p:cNvPicPr>
            <a:picLocks noGrp="1" noChangeAspect="1"/>
          </p:cNvPicPr>
          <p:nvPr>
            <p:ph idx="1"/>
          </p:nvPr>
        </p:nvPicPr>
        <p:blipFill>
          <a:blip r:embed="rId3" cstate="print">
            <a:biLevel thresh="50000"/>
          </a:blip>
          <a:stretch>
            <a:fillRect/>
          </a:stretch>
        </p:blipFill>
        <p:spPr>
          <a:xfrm>
            <a:off x="1295400" y="1219200"/>
            <a:ext cx="6400800" cy="5334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ounded Rectangle 4"/>
          <p:cNvSpPr/>
          <p:nvPr/>
        </p:nvSpPr>
        <p:spPr>
          <a:xfrm>
            <a:off x="6096000" y="4953000"/>
            <a:ext cx="1371600"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وريد كلوى بابى</a:t>
            </a:r>
            <a:endParaRPr lang="en-US" dirty="0"/>
          </a:p>
        </p:txBody>
      </p:sp>
      <p:sp>
        <p:nvSpPr>
          <p:cNvPr id="6" name="Rounded Rectangle 5"/>
          <p:cNvSpPr/>
          <p:nvPr/>
        </p:nvSpPr>
        <p:spPr>
          <a:xfrm>
            <a:off x="1371600" y="3657600"/>
            <a:ext cx="1295400"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وريد كبدى بابى</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Copy of Picture 048.jpg"/>
          <p:cNvPicPr>
            <a:picLocks noGrp="1" noChangeAspect="1"/>
          </p:cNvPicPr>
          <p:nvPr>
            <p:ph sz="half" idx="1"/>
          </p:nvPr>
        </p:nvPicPr>
        <p:blipFill>
          <a:blip r:embed="rId3" cstate="print">
            <a:biLevel thresh="50000"/>
          </a:blip>
          <a:stretch>
            <a:fillRect/>
          </a:stretch>
        </p:blipFill>
        <p:spPr>
          <a:xfrm>
            <a:off x="152400" y="0"/>
            <a:ext cx="4038600" cy="2692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533400" y="304800"/>
            <a:ext cx="8382000" cy="6248400"/>
          </a:xfrm>
        </p:spPr>
        <p:txBody>
          <a:bodyPr>
            <a:normAutofit lnSpcReduction="10000"/>
          </a:bodyPr>
          <a:lstStyle/>
          <a:p>
            <a:pPr>
              <a:buNone/>
            </a:pPr>
            <a:r>
              <a:rPr lang="ar-EG" sz="2400" b="1" dirty="0" smtClean="0">
                <a:solidFill>
                  <a:srgbClr val="FFC000"/>
                </a:solidFill>
              </a:rPr>
              <a:t>الجهاز البولى التناسلى والتكاثر :</a:t>
            </a:r>
          </a:p>
          <a:p>
            <a:r>
              <a:rPr lang="ar-EG" sz="2400" b="1" dirty="0" smtClean="0"/>
              <a:t>توجد كليتان طويلتان هما الكلى الوسطى</a:t>
            </a:r>
          </a:p>
          <a:p>
            <a:pPr>
              <a:buNone/>
            </a:pPr>
            <a:r>
              <a:rPr lang="ar-EG" sz="2400" b="1" dirty="0" smtClean="0"/>
              <a:t>بينما الكلى الأولية تامة التكوين وموجودة فى </a:t>
            </a:r>
          </a:p>
          <a:p>
            <a:pPr>
              <a:buNone/>
            </a:pPr>
            <a:r>
              <a:rPr lang="ar-EG" sz="2400" b="1" dirty="0" smtClean="0"/>
              <a:t>يرقة الأموسيتس .</a:t>
            </a:r>
          </a:p>
          <a:p>
            <a:r>
              <a:rPr lang="ar-EG" sz="2400" b="1" dirty="0" smtClean="0"/>
              <a:t>بعض أثار الكلى الأولية يمكن أن ترى فى </a:t>
            </a:r>
          </a:p>
          <a:p>
            <a:pPr>
              <a:buNone/>
            </a:pPr>
            <a:r>
              <a:rPr lang="ar-EG" sz="2400" b="1" dirty="0" smtClean="0"/>
              <a:t>الحيوان اليافع , الا أنها لاتقوم بأى عمل .</a:t>
            </a:r>
          </a:p>
          <a:p>
            <a:r>
              <a:rPr lang="ar-EG" sz="2400" b="1" dirty="0" smtClean="0"/>
              <a:t>الكلية شريطية الشكل وتبدأ خلف القلب مباشرة , وتمتد حتى فتحة المجمع , أما الحالب فموجود على الحافة البطنية للكلية وعند المجمع يتحد الحالبان ليكونا المجمع البولى التناسلى الذى يقع خلف المستقيم مباشرة  ويفتح فى نهاية الحلمة البولية التناسلية.</a:t>
            </a:r>
          </a:p>
          <a:p>
            <a:r>
              <a:rPr lang="ar-EG" sz="2400" b="1" dirty="0" smtClean="0"/>
              <a:t>يتصل المجمع بالسيلوم بواسطة زوج من الفتحات الصغيرة على الجدر الجانبية , وتسمى هذه الفتحات بالثقوب التناسلية .</a:t>
            </a:r>
          </a:p>
          <a:p>
            <a:r>
              <a:rPr lang="ar-EG" sz="2400" b="1" dirty="0" smtClean="0"/>
              <a:t>الأجناس منفصلة , ويوجد فى كل حيوان منسل واحد , اما مبيض أو خصية .</a:t>
            </a:r>
          </a:p>
          <a:p>
            <a:r>
              <a:rPr lang="ar-EG" sz="2400" b="1" dirty="0" smtClean="0"/>
              <a:t>وليس لهذه المناسل قنوات للخارج, وتسقط الأمشاج فى تجويف الجسم ومنه الى الثقوب التناسلية للجيب البولى التناسلى , ومنه الى الخارج عن طريق فتحة المجمع فى الذكر أو الفتحة البولية التناسلية فى الأنثى .</a:t>
            </a:r>
          </a:p>
          <a:p>
            <a:pPr>
              <a:buNone/>
            </a:pPr>
            <a:endParaRPr lang="ar-SA" sz="2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a:lstStyle/>
          <a:p>
            <a:r>
              <a:rPr lang="ar-SA" dirty="0" smtClean="0">
                <a:solidFill>
                  <a:srgbClr val="FFFF00"/>
                </a:solidFill>
              </a:rPr>
              <a:t>الجهاز البولى التناسلى</a:t>
            </a:r>
            <a:endParaRPr lang="en-US" dirty="0">
              <a:solidFill>
                <a:srgbClr val="FFFF00"/>
              </a:solidFill>
            </a:endParaRPr>
          </a:p>
        </p:txBody>
      </p:sp>
      <p:pic>
        <p:nvPicPr>
          <p:cNvPr id="4" name="Content Placeholder 4" descr="Copy of Picture 048.jpg"/>
          <p:cNvPicPr>
            <a:picLocks noGrp="1" noChangeAspect="1"/>
          </p:cNvPicPr>
          <p:nvPr>
            <p:ph idx="1"/>
          </p:nvPr>
        </p:nvPicPr>
        <p:blipFill>
          <a:blip r:embed="rId2" cstate="print">
            <a:biLevel thresh="50000"/>
          </a:blip>
          <a:stretch>
            <a:fillRect/>
          </a:stretch>
        </p:blipFill>
        <p:spPr>
          <a:xfrm>
            <a:off x="838200" y="1676400"/>
            <a:ext cx="7086600" cy="46158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6" name="Straight Arrow Connector 5"/>
          <p:cNvCxnSpPr/>
          <p:nvPr/>
        </p:nvCxnSpPr>
        <p:spPr>
          <a:xfrm flipH="1" flipV="1">
            <a:off x="4191000" y="4800600"/>
            <a:ext cx="838200" cy="304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7" name="Rounded Rectangle 6"/>
          <p:cNvSpPr/>
          <p:nvPr/>
        </p:nvSpPr>
        <p:spPr>
          <a:xfrm>
            <a:off x="5029200" y="4876800"/>
            <a:ext cx="19050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chemeClr val="bg1"/>
                </a:solidFill>
              </a:rPr>
              <a:t>ا</a:t>
            </a:r>
            <a:r>
              <a:rPr lang="ar-SA" b="1" dirty="0" smtClean="0">
                <a:solidFill>
                  <a:schemeClr val="bg1"/>
                </a:solidFill>
              </a:rPr>
              <a:t>لمجمع البولى التناسلى</a:t>
            </a:r>
            <a:endParaRPr lang="en-US" b="1" dirty="0">
              <a:solidFill>
                <a:schemeClr val="bg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Picture 048.jpg"/>
          <p:cNvPicPr>
            <a:picLocks noGrp="1" noChangeAspect="1"/>
          </p:cNvPicPr>
          <p:nvPr>
            <p:ph sz="half" idx="1"/>
          </p:nvPr>
        </p:nvPicPr>
        <p:blipFill>
          <a:blip r:embed="rId3" cstate="print">
            <a:biLevel thresh="50000"/>
          </a:blip>
          <a:stretch>
            <a:fillRect/>
          </a:stretch>
        </p:blipFill>
        <p:spPr>
          <a:xfrm>
            <a:off x="0" y="228600"/>
            <a:ext cx="4038600" cy="28793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228600" y="304800"/>
            <a:ext cx="8686800" cy="6172200"/>
          </a:xfrm>
        </p:spPr>
        <p:txBody>
          <a:bodyPr>
            <a:normAutofit fontScale="92500"/>
          </a:bodyPr>
          <a:lstStyle/>
          <a:p>
            <a:pPr>
              <a:buNone/>
            </a:pPr>
            <a:r>
              <a:rPr lang="ar-EG" b="1" dirty="0" smtClean="0">
                <a:solidFill>
                  <a:srgbClr val="FF0000"/>
                </a:solidFill>
              </a:rPr>
              <a:t>الجهاز العصبى </a:t>
            </a:r>
            <a:r>
              <a:rPr lang="en-US" b="1" dirty="0" smtClean="0">
                <a:solidFill>
                  <a:srgbClr val="FF0000"/>
                </a:solidFill>
              </a:rPr>
              <a:t>The nervous system</a:t>
            </a:r>
          </a:p>
          <a:p>
            <a:pPr algn="just">
              <a:buFont typeface="Wingdings" pitchFamily="2" charset="2"/>
              <a:buChar char="v"/>
            </a:pPr>
            <a:r>
              <a:rPr lang="ar-EG" sz="2400" b="1" dirty="0" smtClean="0"/>
              <a:t>فى اللامبرى كما فى باقى الفقاريات </a:t>
            </a:r>
          </a:p>
          <a:p>
            <a:pPr algn="just">
              <a:buNone/>
            </a:pPr>
            <a:r>
              <a:rPr lang="ar-EG" sz="2400" b="1" dirty="0" smtClean="0"/>
              <a:t>يتكون المخ من ثلاثة أجزاء هى المخ الأمامى</a:t>
            </a:r>
          </a:p>
          <a:p>
            <a:pPr algn="just">
              <a:buNone/>
            </a:pPr>
            <a:r>
              <a:rPr lang="en-US" sz="2400" b="1" dirty="0" smtClean="0">
                <a:solidFill>
                  <a:srgbClr val="00B050"/>
                </a:solidFill>
              </a:rPr>
              <a:t>Fore brain</a:t>
            </a:r>
            <a:r>
              <a:rPr lang="ar-EG" sz="2400" b="1" dirty="0" smtClean="0">
                <a:solidFill>
                  <a:srgbClr val="FFFF00"/>
                </a:solidFill>
              </a:rPr>
              <a:t> </a:t>
            </a:r>
            <a:r>
              <a:rPr lang="ar-EG" sz="2400" b="1" dirty="0" smtClean="0"/>
              <a:t>والمخ الوسطى </a:t>
            </a:r>
            <a:r>
              <a:rPr lang="en-GB" sz="2400" b="1" dirty="0" smtClean="0">
                <a:solidFill>
                  <a:srgbClr val="00B050"/>
                </a:solidFill>
              </a:rPr>
              <a:t>mid-brain</a:t>
            </a:r>
            <a:r>
              <a:rPr lang="ar-EG" sz="2400" b="1" dirty="0" smtClean="0"/>
              <a:t> </a:t>
            </a:r>
          </a:p>
          <a:p>
            <a:pPr algn="just">
              <a:buNone/>
            </a:pPr>
            <a:r>
              <a:rPr lang="ar-EG" sz="2400" b="1" dirty="0" smtClean="0"/>
              <a:t>والمخ الخلفى </a:t>
            </a:r>
            <a:r>
              <a:rPr lang="en-GB" sz="2400" b="1" dirty="0" smtClean="0">
                <a:solidFill>
                  <a:srgbClr val="00B050"/>
                </a:solidFill>
              </a:rPr>
              <a:t>hind-brain</a:t>
            </a:r>
            <a:r>
              <a:rPr lang="ar-EG" sz="2400" b="1" dirty="0" smtClean="0"/>
              <a:t> .</a:t>
            </a:r>
          </a:p>
          <a:p>
            <a:pPr marL="594360" indent="-457200">
              <a:buFont typeface="+mj-lt"/>
              <a:buAutoNum type="arabicParenR"/>
            </a:pPr>
            <a:r>
              <a:rPr lang="ar-EG" sz="2400" b="1" dirty="0" smtClean="0">
                <a:solidFill>
                  <a:srgbClr val="0070C0"/>
                </a:solidFill>
              </a:rPr>
              <a:t>المخ الأمامى :</a:t>
            </a:r>
          </a:p>
          <a:p>
            <a:pPr marL="594360" indent="-457200" algn="just">
              <a:buFontTx/>
              <a:buChar char="-"/>
            </a:pPr>
            <a:r>
              <a:rPr lang="ar-EG" sz="2400" b="1" dirty="0" smtClean="0"/>
              <a:t>فى كل جانب من الجهة  الأمامية للمخ </a:t>
            </a:r>
          </a:p>
          <a:p>
            <a:pPr marL="594360" indent="-457200" algn="just">
              <a:buFontTx/>
              <a:buChar char="-"/>
            </a:pPr>
            <a:r>
              <a:rPr lang="ar-EG" sz="2400" b="1" dirty="0" smtClean="0"/>
              <a:t>توجد البصيلة الشمية الكبيرة , وخلف كل بصيلة يوجد الفص الشمى .</a:t>
            </a:r>
          </a:p>
          <a:p>
            <a:pPr marL="594360" indent="-457200" algn="just">
              <a:buFontTx/>
              <a:buChar char="-"/>
            </a:pPr>
            <a:r>
              <a:rPr lang="ar-EG" sz="2400" b="1" dirty="0" smtClean="0"/>
              <a:t>خلف هذا وعلى الخط الوسطى يوجد عضو مثلث الشكل يعرف بسرير المخ , وعلى ظهر هذا السرير يوجد العضو الصنوبرى ليتصل بسرير المخ عن طريق الساق الصنوبرية.</a:t>
            </a:r>
          </a:p>
          <a:p>
            <a:pPr marL="594360" indent="-457200" algn="just">
              <a:buFontTx/>
              <a:buChar char="-"/>
            </a:pPr>
            <a:r>
              <a:rPr lang="ar-EG" sz="2400" b="1" dirty="0" smtClean="0"/>
              <a:t>يحتوى العضو الصنوبرى على عينين بسيطتين تعرف العليا بالعين الصنوبرية وتقع فوق العين الجار الصنوبرية .</a:t>
            </a:r>
          </a:p>
          <a:p>
            <a:pPr marL="594360" indent="-457200" algn="just">
              <a:buFontTx/>
              <a:buChar char="-"/>
            </a:pPr>
            <a:r>
              <a:rPr lang="ar-EG" sz="2400" b="1" dirty="0" smtClean="0"/>
              <a:t>ولذلك فان العين الصنوبرية هى التى ترى من الجهة الظهرية .</a:t>
            </a:r>
          </a:p>
          <a:p>
            <a:pPr marL="594360" indent="-457200" algn="just">
              <a:buFontTx/>
              <a:buChar char="-"/>
            </a:pPr>
            <a:r>
              <a:rPr lang="ar-EG" sz="2400" b="1" dirty="0" smtClean="0"/>
              <a:t>كلا العينين على شكل حويصلات وسطح كل حويصلة على شكل عدسة بسيطة , أما حائط الحويصلة نفسها فعلى شكل شبكة مكدسة بحبيبات ملونة .</a:t>
            </a:r>
          </a:p>
          <a:p>
            <a:pPr>
              <a:buFont typeface="Wingdings" pitchFamily="2" charset="2"/>
              <a:buChar char="v"/>
            </a:pPr>
            <a:endParaRPr lang="en-GB" sz="2400" b="1" dirty="0" smtClean="0"/>
          </a:p>
          <a:p>
            <a:pPr>
              <a:buNone/>
            </a:pPr>
            <a:endParaRPr lang="ar-EG" b="1" dirty="0" smtClean="0"/>
          </a:p>
          <a:p>
            <a:pPr>
              <a:buNone/>
            </a:pPr>
            <a:endParaRPr lang="ar-SA"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248400"/>
          </a:xfrm>
        </p:spPr>
        <p:txBody>
          <a:bodyPr/>
          <a:lstStyle/>
          <a:p>
            <a:pPr algn="just">
              <a:buFontTx/>
              <a:buChar char="-"/>
            </a:pPr>
            <a:r>
              <a:rPr lang="ar-EG" sz="2400" b="1" dirty="0" smtClean="0"/>
              <a:t>أما الساق الصنوبرية فهى عبارة عن عصبين بسيطين , ولو أن كلا العينين على نفس التركيب الا أن الجار صنوبرية أقل تكوينا , والعين الصنوبرية فى الحقيقة لا تستطيع أن  تكون صورا حقيقية واضحة كما تفعل العين , ولكنها على أية حال تستطيع أن تميز بين كثافة الأضواء المختلفة , ولكى تصبح مهمتها سهلة كان جلد الرأس الذى يغطيها شفافا .</a:t>
            </a:r>
            <a:r>
              <a:rPr lang="ar-EG" b="1" dirty="0" smtClean="0"/>
              <a:t> </a:t>
            </a:r>
            <a:endParaRPr lang="ar-SA" b="1" dirty="0" smtClean="0"/>
          </a:p>
          <a:p>
            <a:pPr algn="just">
              <a:buFontTx/>
              <a:buChar char="-"/>
            </a:pPr>
            <a:r>
              <a:rPr lang="ar-SA" sz="2400" b="1" dirty="0" smtClean="0"/>
              <a:t>فى قاع سرير المخ يوجد تركيب مفلطح يسمى بالجسم النخامى الذى يتصل بجزء مثلث الشكل يعرف بالقمع الفمى.</a:t>
            </a:r>
            <a:endParaRPr lang="ar-EG" sz="2400" b="1" dirty="0" smtClean="0"/>
          </a:p>
          <a:p>
            <a:pPr marL="651510" indent="-514350" algn="just">
              <a:buNone/>
            </a:pPr>
            <a:r>
              <a:rPr lang="ar-EG" sz="2400" b="1" dirty="0" smtClean="0">
                <a:solidFill>
                  <a:srgbClr val="0070C0"/>
                </a:solidFill>
              </a:rPr>
              <a:t>2) المخ الوسطى :</a:t>
            </a:r>
          </a:p>
          <a:p>
            <a:pPr marL="651510" indent="-514350" algn="just">
              <a:buFontTx/>
              <a:buChar char="-"/>
            </a:pPr>
            <a:r>
              <a:rPr lang="ar-EG" sz="2400" b="1" dirty="0" smtClean="0"/>
              <a:t>يوجد به فصان بصريان على كل جهة ولكنهما ليسا منفصلان تماما , توجد مساحة على سطح المخ الوسطى مغطاة بتركيب وعائى تسمى بالضفيرة المشيمية الوسطى.</a:t>
            </a:r>
          </a:p>
          <a:p>
            <a:pPr marL="651510" indent="-514350" algn="just">
              <a:buNone/>
            </a:pPr>
            <a:r>
              <a:rPr lang="ar-EG" sz="2400" b="1" dirty="0" smtClean="0">
                <a:solidFill>
                  <a:srgbClr val="0070C0"/>
                </a:solidFill>
              </a:rPr>
              <a:t>3) المخ الخلفى :</a:t>
            </a:r>
          </a:p>
          <a:p>
            <a:pPr marL="651510" indent="-514350" algn="just">
              <a:buNone/>
            </a:pPr>
            <a:r>
              <a:rPr lang="ar-EG" sz="2400" b="1" dirty="0" smtClean="0"/>
              <a:t>-  يتكون من مخيخ غير تام التكوين والنخاع المستطيل المثلث الشكل .</a:t>
            </a:r>
          </a:p>
          <a:p>
            <a:pPr marL="651510" indent="-514350" algn="just">
              <a:buNone/>
            </a:pPr>
            <a:r>
              <a:rPr lang="ar-EG" sz="2400" b="1" dirty="0" smtClean="0"/>
              <a:t>- وعلى هذا النخاع المستطيل يوجد فراغ يسمى بالضفيرة المشيمية الخلفية .</a:t>
            </a:r>
          </a:p>
          <a:p>
            <a:pPr algn="just">
              <a:buFontTx/>
              <a:buChar char="-"/>
            </a:pPr>
            <a:endParaRPr lang="ar-SA"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004560"/>
          </a:xfrm>
        </p:spPr>
        <p:txBody>
          <a:bodyPr>
            <a:normAutofit/>
          </a:bodyPr>
          <a:lstStyle/>
          <a:p>
            <a:pPr>
              <a:buNone/>
            </a:pPr>
            <a:r>
              <a:rPr lang="ar-EG" sz="2400" b="1" dirty="0" smtClean="0">
                <a:solidFill>
                  <a:srgbClr val="00B050"/>
                </a:solidFill>
              </a:rPr>
              <a:t>الأعصاب المخية :</a:t>
            </a:r>
          </a:p>
          <a:p>
            <a:pPr algn="just">
              <a:buFontTx/>
              <a:buChar char="-"/>
            </a:pPr>
            <a:r>
              <a:rPr lang="ar-EG" sz="2400" b="1" dirty="0" smtClean="0"/>
              <a:t>عددها عشرة أزواج ,</a:t>
            </a:r>
          </a:p>
          <a:p>
            <a:pPr algn="just">
              <a:buFontTx/>
              <a:buChar char="-"/>
            </a:pPr>
            <a:r>
              <a:rPr lang="ar-EG" sz="2400" b="1" dirty="0" smtClean="0"/>
              <a:t>يلى المخ الحبل الشوكى وهو مفلطح من أعلى ومن أسفل وبداخله قناة عصبية , يخرج من هذا الحبل الشوكى اعصاب شوكية لاتزال فى حالتها البدائية أى ان الأعصاب الظهرية والبطنية لا تتحد لتكون العصب المشترك .</a:t>
            </a:r>
            <a:endParaRPr lang="ar-SA" sz="2400"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686800" cy="841248"/>
          </a:xfrm>
        </p:spPr>
        <p:txBody>
          <a:bodyPr>
            <a:normAutofit/>
          </a:bodyPr>
          <a:lstStyle/>
          <a:p>
            <a:pPr algn="ctr"/>
            <a:r>
              <a:rPr lang="ar-EG" sz="2400" b="1" dirty="0" smtClean="0">
                <a:solidFill>
                  <a:srgbClr val="575F6D"/>
                </a:solidFill>
              </a:rPr>
              <a:t>فوق طائفة الفكيات </a:t>
            </a:r>
            <a:r>
              <a:rPr lang="en-GB" sz="2400" b="1" dirty="0" smtClean="0">
                <a:solidFill>
                  <a:srgbClr val="575F6D"/>
                </a:solidFill>
              </a:rPr>
              <a:t>(II) Super Class </a:t>
            </a:r>
            <a:r>
              <a:rPr lang="en-GB" sz="2400" b="1" dirty="0" err="1" smtClean="0">
                <a:solidFill>
                  <a:srgbClr val="575F6D"/>
                </a:solidFill>
              </a:rPr>
              <a:t>Gnathostomata</a:t>
            </a:r>
            <a:r>
              <a:rPr lang="ar-EG" sz="2400" b="1" dirty="0" smtClean="0">
                <a:solidFill>
                  <a:srgbClr val="575F6D"/>
                </a:solidFill>
              </a:rPr>
              <a:t> </a:t>
            </a:r>
            <a:br>
              <a:rPr lang="ar-EG" sz="2400" b="1" dirty="0" smtClean="0">
                <a:solidFill>
                  <a:srgbClr val="575F6D"/>
                </a:solidFill>
              </a:rPr>
            </a:br>
            <a:r>
              <a:rPr lang="ar-EG" sz="2400" b="1" dirty="0" smtClean="0">
                <a:solidFill>
                  <a:srgbClr val="575F6D"/>
                </a:solidFill>
              </a:rPr>
              <a:t>طائفة مدرعة الجلد </a:t>
            </a:r>
            <a:r>
              <a:rPr lang="en-US" sz="2400" b="1" dirty="0" smtClean="0">
                <a:solidFill>
                  <a:srgbClr val="575F6D"/>
                </a:solidFill>
              </a:rPr>
              <a:t>(1) Class </a:t>
            </a:r>
            <a:r>
              <a:rPr lang="en-US" sz="2400" b="1" dirty="0" err="1" smtClean="0">
                <a:solidFill>
                  <a:srgbClr val="575F6D"/>
                </a:solidFill>
              </a:rPr>
              <a:t>Placodermi</a:t>
            </a:r>
            <a:r>
              <a:rPr lang="en-US" sz="2400" b="1" dirty="0" smtClean="0">
                <a:solidFill>
                  <a:srgbClr val="575F6D"/>
                </a:solidFill>
              </a:rPr>
              <a:t> </a:t>
            </a:r>
            <a:endParaRPr lang="ar-SA" dirty="0"/>
          </a:p>
        </p:txBody>
      </p:sp>
      <p:pic>
        <p:nvPicPr>
          <p:cNvPr id="5" name="Content Placeholder 4" descr="Picture 050.jpg"/>
          <p:cNvPicPr>
            <a:picLocks noGrp="1" noChangeAspect="1"/>
          </p:cNvPicPr>
          <p:nvPr>
            <p:ph sz="half" idx="1"/>
          </p:nvPr>
        </p:nvPicPr>
        <p:blipFill>
          <a:blip r:embed="rId3" cstate="print">
            <a:biLevel thresh="50000"/>
          </a:blip>
          <a:stretch>
            <a:fillRect/>
          </a:stretch>
        </p:blipFill>
        <p:spPr>
          <a:xfrm>
            <a:off x="838200" y="1295401"/>
            <a:ext cx="2819400" cy="1600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4648200" y="1143000"/>
            <a:ext cx="4343400" cy="5562600"/>
          </a:xfrm>
        </p:spPr>
        <p:style>
          <a:lnRef idx="2">
            <a:schemeClr val="dk1"/>
          </a:lnRef>
          <a:fillRef idx="1">
            <a:schemeClr val="lt1"/>
          </a:fillRef>
          <a:effectRef idx="0">
            <a:schemeClr val="dk1"/>
          </a:effectRef>
          <a:fontRef idx="minor">
            <a:schemeClr val="dk1"/>
          </a:fontRef>
        </p:style>
        <p:txBody>
          <a:bodyPr>
            <a:normAutofit/>
          </a:bodyPr>
          <a:lstStyle/>
          <a:p>
            <a:pPr algn="ctr">
              <a:buNone/>
            </a:pPr>
            <a:r>
              <a:rPr lang="ar-EG" sz="2000" b="1" dirty="0" smtClean="0"/>
              <a:t>القرش الشوكى </a:t>
            </a:r>
            <a:r>
              <a:rPr lang="en-GB" sz="2000" b="1" dirty="0" smtClean="0"/>
              <a:t>spiny shark</a:t>
            </a:r>
            <a:r>
              <a:rPr lang="ar-EG" sz="2000" b="1" dirty="0" smtClean="0"/>
              <a:t> </a:t>
            </a:r>
          </a:p>
          <a:p>
            <a:pPr algn="just">
              <a:buFont typeface="Wingdings" pitchFamily="2" charset="2"/>
              <a:buChar char="q"/>
            </a:pPr>
            <a:r>
              <a:rPr lang="ar-EG" sz="2000" b="1" dirty="0" smtClean="0"/>
              <a:t>هى أسماك بائدة ذات فكين , والفكان فى هذا النوع من الأسماك غير مكتملان .</a:t>
            </a:r>
          </a:p>
          <a:p>
            <a:pPr algn="just">
              <a:buFont typeface="Wingdings" pitchFamily="2" charset="2"/>
              <a:buChar char="q"/>
            </a:pPr>
            <a:r>
              <a:rPr lang="ar-EG" sz="2000" b="1" dirty="0" smtClean="0"/>
              <a:t>كانت تعيش هذه الأسماك أولا فى المياه العذبه مثل أسلافها عديمة الفكوك , ولكنها غزت البحار فى العصر الديفونى .</a:t>
            </a:r>
          </a:p>
          <a:p>
            <a:pPr algn="just">
              <a:buFont typeface="Wingdings" pitchFamily="2" charset="2"/>
              <a:buChar char="q"/>
            </a:pPr>
            <a:r>
              <a:rPr lang="ar-EG" sz="2000" b="1" dirty="0" smtClean="0"/>
              <a:t>ومن أشهر أنواعها القرش الشوكى وله أشواك فى زعانفه التى تنتهى بغشاء جلدى خلفى .</a:t>
            </a:r>
          </a:p>
          <a:p>
            <a:pPr algn="just">
              <a:buFont typeface="Wingdings" pitchFamily="2" charset="2"/>
              <a:buChar char="q"/>
            </a:pPr>
            <a:r>
              <a:rPr lang="ar-EG" sz="2000" b="1" dirty="0" smtClean="0"/>
              <a:t>ويمكن اعتبار هذه الأسماك أسلاف الحيوانات الفقارية التى ظهرت فيما بعد.</a:t>
            </a:r>
            <a:endParaRPr lang="ar-SA" sz="2000" b="1" dirty="0"/>
          </a:p>
        </p:txBody>
      </p:sp>
      <p:pic>
        <p:nvPicPr>
          <p:cNvPr id="46082" name="Picture 2" descr="http://www.wildlifeartcompany.com/art_images/WAC-JBH-00241/image.jpg">
            <a:hlinkClick r:id="rId4"/>
          </p:cNvPr>
          <p:cNvPicPr>
            <a:picLocks noChangeAspect="1" noChangeArrowheads="1"/>
          </p:cNvPicPr>
          <p:nvPr/>
        </p:nvPicPr>
        <p:blipFill>
          <a:blip r:embed="rId5" cstate="print"/>
          <a:srcRect/>
          <a:stretch>
            <a:fillRect/>
          </a:stretch>
        </p:blipFill>
        <p:spPr bwMode="auto">
          <a:xfrm>
            <a:off x="152400" y="4943474"/>
            <a:ext cx="4286250" cy="16859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6084" name="Picture 4" descr="http://t1.gstatic.com/images?q=tbn:ANd9GcS0ivdR8qEJoWnfX8xkgPZszlP7hJOCn9fwObM6GGpjvVkQ_PAw"/>
          <p:cNvPicPr>
            <a:picLocks noChangeAspect="1" noChangeArrowheads="1"/>
          </p:cNvPicPr>
          <p:nvPr/>
        </p:nvPicPr>
        <p:blipFill>
          <a:blip r:embed="rId6" cstate="print"/>
          <a:srcRect/>
          <a:stretch>
            <a:fillRect/>
          </a:stretch>
        </p:blipFill>
        <p:spPr bwMode="auto">
          <a:xfrm>
            <a:off x="1019175" y="3009899"/>
            <a:ext cx="2562225" cy="17907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857211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838200"/>
          </a:xfrm>
        </p:spPr>
        <p:txBody>
          <a:bodyPr>
            <a:normAutofit/>
          </a:bodyPr>
          <a:lstStyle/>
          <a:p>
            <a:pPr algn="ctr"/>
            <a:r>
              <a:rPr lang="ar-EG" sz="2400" b="1" dirty="0" smtClean="0">
                <a:solidFill>
                  <a:srgbClr val="575F6D"/>
                </a:solidFill>
              </a:rPr>
              <a:t>طائفةالأسماك الغضروفية </a:t>
            </a:r>
            <a:br>
              <a:rPr lang="ar-EG" sz="2400" b="1" dirty="0" smtClean="0">
                <a:solidFill>
                  <a:srgbClr val="575F6D"/>
                </a:solidFill>
              </a:rPr>
            </a:br>
            <a:r>
              <a:rPr lang="en-GB" sz="2400" b="1" dirty="0" smtClean="0">
                <a:solidFill>
                  <a:srgbClr val="575F6D"/>
                </a:solidFill>
              </a:rPr>
              <a:t>(2) Class chondrychthyes</a:t>
            </a:r>
            <a:endParaRPr lang="ar-SA" dirty="0"/>
          </a:p>
        </p:txBody>
      </p:sp>
      <p:sp>
        <p:nvSpPr>
          <p:cNvPr id="3" name="Content Placeholder 2"/>
          <p:cNvSpPr>
            <a:spLocks noGrp="1"/>
          </p:cNvSpPr>
          <p:nvPr>
            <p:ph idx="1"/>
          </p:nvPr>
        </p:nvSpPr>
        <p:spPr>
          <a:xfrm>
            <a:off x="304800" y="1066800"/>
            <a:ext cx="8686800" cy="5562600"/>
          </a:xfrm>
        </p:spPr>
        <p:txBody>
          <a:bodyPr>
            <a:normAutofit/>
          </a:bodyPr>
          <a:lstStyle/>
          <a:p>
            <a:pPr>
              <a:buNone/>
            </a:pPr>
            <a:r>
              <a:rPr lang="ar-EG" sz="2000" b="1" dirty="0" smtClean="0">
                <a:solidFill>
                  <a:srgbClr val="C00000"/>
                </a:solidFill>
              </a:rPr>
              <a:t>الصفات العامة للأسماك الغضروفية :</a:t>
            </a:r>
          </a:p>
          <a:p>
            <a:pPr>
              <a:buNone/>
            </a:pPr>
            <a:r>
              <a:rPr lang="ar-EG" sz="2000" b="1" dirty="0" smtClean="0">
                <a:solidFill>
                  <a:srgbClr val="C00000"/>
                </a:solidFill>
              </a:rPr>
              <a:t>1- </a:t>
            </a:r>
            <a:r>
              <a:rPr lang="ar-EG" sz="2000" dirty="0" smtClean="0">
                <a:solidFill>
                  <a:schemeClr val="tx1"/>
                </a:solidFill>
              </a:rPr>
              <a:t>يتكون الهيكل الداخلى كلية من غضاريف والجمجمة كاملة التكوين .</a:t>
            </a:r>
          </a:p>
          <a:p>
            <a:pPr>
              <a:buNone/>
            </a:pPr>
            <a:r>
              <a:rPr lang="ar-EG" sz="2000" b="1" dirty="0" smtClean="0">
                <a:solidFill>
                  <a:srgbClr val="C00000"/>
                </a:solidFill>
              </a:rPr>
              <a:t>2- </a:t>
            </a:r>
            <a:r>
              <a:rPr lang="ar-EG" sz="2000" dirty="0" smtClean="0">
                <a:solidFill>
                  <a:schemeClr val="tx1"/>
                </a:solidFill>
              </a:rPr>
              <a:t>يتكون الهيكل الخارجى غالبا من قشور قرصية وبعضها عار من القشور .</a:t>
            </a:r>
          </a:p>
          <a:p>
            <a:pPr>
              <a:buNone/>
            </a:pPr>
            <a:r>
              <a:rPr lang="ar-EG" sz="2000" b="1" dirty="0" smtClean="0">
                <a:solidFill>
                  <a:srgbClr val="C00000"/>
                </a:solidFill>
              </a:rPr>
              <a:t>3- </a:t>
            </a:r>
            <a:r>
              <a:rPr lang="ar-EG" sz="2000" dirty="0" smtClean="0">
                <a:solidFill>
                  <a:schemeClr val="tx1"/>
                </a:solidFill>
              </a:rPr>
              <a:t>تفتح الفتحات الخيشومية الى الخارج مباشرة ولايغطيها غطاء الخياشيم وعددها خمسة والعوارض الخيشومية كبيرة الحجم .</a:t>
            </a:r>
          </a:p>
          <a:p>
            <a:pPr>
              <a:buNone/>
            </a:pPr>
            <a:r>
              <a:rPr lang="ar-EG" sz="2000" b="1" dirty="0" smtClean="0">
                <a:solidFill>
                  <a:srgbClr val="C00000"/>
                </a:solidFill>
              </a:rPr>
              <a:t>4- </a:t>
            </a:r>
            <a:r>
              <a:rPr lang="ar-EG" sz="2000" dirty="0" smtClean="0">
                <a:solidFill>
                  <a:schemeClr val="tx1"/>
                </a:solidFill>
              </a:rPr>
              <a:t>لأمعائها صمام حلزونى يزيد من سطح الامتصاص .</a:t>
            </a:r>
          </a:p>
          <a:p>
            <a:pPr>
              <a:buNone/>
            </a:pPr>
            <a:r>
              <a:rPr lang="ar-EG" sz="2000" b="1" dirty="0" smtClean="0">
                <a:solidFill>
                  <a:srgbClr val="C00000"/>
                </a:solidFill>
              </a:rPr>
              <a:t>5- </a:t>
            </a:r>
            <a:r>
              <a:rPr lang="ar-EG" sz="2000" dirty="0" smtClean="0">
                <a:solidFill>
                  <a:schemeClr val="tx1"/>
                </a:solidFill>
              </a:rPr>
              <a:t>لها فتحة مجمع .</a:t>
            </a:r>
          </a:p>
          <a:p>
            <a:pPr>
              <a:buNone/>
            </a:pPr>
            <a:r>
              <a:rPr lang="ar-EG" sz="2000" b="1" dirty="0" smtClean="0">
                <a:solidFill>
                  <a:srgbClr val="C00000"/>
                </a:solidFill>
              </a:rPr>
              <a:t>6- </a:t>
            </a:r>
            <a:r>
              <a:rPr lang="ar-EG" sz="2000" dirty="0" smtClean="0">
                <a:solidFill>
                  <a:schemeClr val="tx1"/>
                </a:solidFill>
              </a:rPr>
              <a:t>للجهاز الوريدى جيوب كبيرة غير موجودة فى الأسماك الأخرى .</a:t>
            </a:r>
          </a:p>
          <a:p>
            <a:pPr>
              <a:buNone/>
            </a:pPr>
            <a:r>
              <a:rPr lang="ar-EG" sz="2000" b="1" dirty="0" smtClean="0">
                <a:solidFill>
                  <a:srgbClr val="C00000"/>
                </a:solidFill>
              </a:rPr>
              <a:t>7- </a:t>
            </a:r>
            <a:r>
              <a:rPr lang="ar-EG" sz="2000" dirty="0" smtClean="0">
                <a:solidFill>
                  <a:schemeClr val="tx1"/>
                </a:solidFill>
              </a:rPr>
              <a:t>لها مخروط شريانى منقبض .</a:t>
            </a:r>
          </a:p>
          <a:p>
            <a:pPr>
              <a:buNone/>
            </a:pPr>
            <a:r>
              <a:rPr lang="ar-EG" sz="2000" b="1" dirty="0" smtClean="0">
                <a:solidFill>
                  <a:srgbClr val="C00000"/>
                </a:solidFill>
              </a:rPr>
              <a:t>8- </a:t>
            </a:r>
            <a:r>
              <a:rPr lang="ar-EG" sz="2000" dirty="0" smtClean="0">
                <a:solidFill>
                  <a:schemeClr val="tx1"/>
                </a:solidFill>
              </a:rPr>
              <a:t>للذكور أعضاء تزاوج خارجية تسمى المساكات .</a:t>
            </a:r>
          </a:p>
          <a:p>
            <a:pPr>
              <a:buNone/>
            </a:pPr>
            <a:r>
              <a:rPr lang="ar-EG" sz="2000" b="1" dirty="0" smtClean="0">
                <a:solidFill>
                  <a:srgbClr val="C00000"/>
                </a:solidFill>
              </a:rPr>
              <a:t>9- </a:t>
            </a:r>
            <a:r>
              <a:rPr lang="ar-EG" sz="2000" dirty="0" smtClean="0">
                <a:solidFill>
                  <a:schemeClr val="tx1"/>
                </a:solidFill>
              </a:rPr>
              <a:t>أكياس البيض كبيرة الحجم , ولها زائدتان خيطيتان للتعلق , وقد تحتفظ الاناث بالبيض فى الرحم حتى يفقس ويخرج الى الخارج , ولذا يقال أنها تلد .</a:t>
            </a:r>
          </a:p>
          <a:p>
            <a:pPr>
              <a:buNone/>
            </a:pPr>
            <a:r>
              <a:rPr lang="ar-EG" sz="2000" b="1" dirty="0" smtClean="0">
                <a:solidFill>
                  <a:srgbClr val="C00000"/>
                </a:solidFill>
              </a:rPr>
              <a:t>10- </a:t>
            </a:r>
            <a:r>
              <a:rPr lang="ar-EG" sz="2000" dirty="0" smtClean="0">
                <a:solidFill>
                  <a:schemeClr val="tx1"/>
                </a:solidFill>
              </a:rPr>
              <a:t>الاخصاب داخلى فى معظم الأنواع .</a:t>
            </a:r>
          </a:p>
          <a:p>
            <a:pPr>
              <a:buNone/>
            </a:pPr>
            <a:r>
              <a:rPr lang="ar-EG" sz="2000" b="1" dirty="0" smtClean="0">
                <a:solidFill>
                  <a:srgbClr val="C00000"/>
                </a:solidFill>
              </a:rPr>
              <a:t>11- </a:t>
            </a:r>
            <a:r>
              <a:rPr lang="ar-EG" sz="2000" dirty="0" smtClean="0">
                <a:solidFill>
                  <a:schemeClr val="tx1"/>
                </a:solidFill>
              </a:rPr>
              <a:t>توجد فتحتى المتنفس على جانبى الرأس فى معظم الأنواع .</a:t>
            </a:r>
          </a:p>
          <a:p>
            <a:pPr>
              <a:buNone/>
            </a:pPr>
            <a:r>
              <a:rPr lang="ar-EG" sz="2000" b="1" dirty="0" smtClean="0">
                <a:solidFill>
                  <a:srgbClr val="C00000"/>
                </a:solidFill>
              </a:rPr>
              <a:t>12- </a:t>
            </a:r>
            <a:r>
              <a:rPr lang="ar-EG" sz="2000" dirty="0" smtClean="0">
                <a:solidFill>
                  <a:schemeClr val="tx1"/>
                </a:solidFill>
              </a:rPr>
              <a:t>يوجد عشرة أزواج من الأعصاب المخية .</a:t>
            </a:r>
            <a:endParaRPr lang="ar-SA" sz="2000" b="1" dirty="0">
              <a:solidFill>
                <a:srgbClr val="C00000"/>
              </a:solidFill>
            </a:endParaRPr>
          </a:p>
        </p:txBody>
      </p:sp>
    </p:spTree>
    <p:extLst>
      <p:ext uri="{BB962C8B-B14F-4D97-AF65-F5344CB8AC3E}">
        <p14:creationId xmlns:p14="http://schemas.microsoft.com/office/powerpoint/2010/main" val="10102575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686800" cy="6248400"/>
          </a:xfrm>
        </p:spPr>
        <p:txBody>
          <a:bodyPr>
            <a:normAutofit/>
          </a:bodyPr>
          <a:lstStyle/>
          <a:p>
            <a:pPr>
              <a:buNone/>
            </a:pPr>
            <a:r>
              <a:rPr lang="ar-EG" sz="2000" b="1" dirty="0" smtClean="0">
                <a:solidFill>
                  <a:srgbClr val="C00000"/>
                </a:solidFill>
              </a:rPr>
              <a:t>13- </a:t>
            </a:r>
            <a:r>
              <a:rPr lang="ar-EG" sz="2000" dirty="0" smtClean="0">
                <a:solidFill>
                  <a:schemeClr val="tx1"/>
                </a:solidFill>
              </a:rPr>
              <a:t>توجد اذن داخلية فقط ولا توجد أذن وسطى , وتعمل الأذن الداخلية على حفظ توازن السمكة .</a:t>
            </a:r>
          </a:p>
          <a:p>
            <a:pPr>
              <a:buNone/>
            </a:pPr>
            <a:r>
              <a:rPr lang="ar-EG" sz="2000" b="1" dirty="0" smtClean="0">
                <a:solidFill>
                  <a:srgbClr val="C00000"/>
                </a:solidFill>
              </a:rPr>
              <a:t>14- </a:t>
            </a:r>
            <a:r>
              <a:rPr lang="ar-EG" sz="2000" dirty="0" smtClean="0">
                <a:solidFill>
                  <a:schemeClr val="tx1"/>
                </a:solidFill>
              </a:rPr>
              <a:t>يوجد جهاز الخط الجانبى الذى يساعد السمكة على الاتزان فى الماء .</a:t>
            </a:r>
          </a:p>
          <a:p>
            <a:pPr>
              <a:buNone/>
            </a:pPr>
            <a:r>
              <a:rPr lang="ar-EG" sz="2000" b="1" dirty="0" smtClean="0">
                <a:solidFill>
                  <a:srgbClr val="C00000"/>
                </a:solidFill>
              </a:rPr>
              <a:t>15- </a:t>
            </a:r>
            <a:r>
              <a:rPr lang="ar-EG" sz="2000" dirty="0" smtClean="0">
                <a:solidFill>
                  <a:schemeClr val="tx1"/>
                </a:solidFill>
              </a:rPr>
              <a:t>ينقسم تجويف الجسم الى تجويف تامورى وتجويف حشوى يفصلهما حاجز مستعرض .</a:t>
            </a:r>
          </a:p>
          <a:p>
            <a:pPr algn="ctr">
              <a:buNone/>
            </a:pPr>
            <a:r>
              <a:rPr lang="ar-EG" sz="1800" b="1" dirty="0" smtClean="0">
                <a:solidFill>
                  <a:schemeClr val="accent2">
                    <a:lumMod val="50000"/>
                  </a:schemeClr>
                </a:solidFill>
              </a:rPr>
              <a:t>تقسيم الأسماك الغضروفية </a:t>
            </a:r>
            <a:endParaRPr lang="ar-SA" sz="1800" b="1" dirty="0">
              <a:solidFill>
                <a:schemeClr val="accent2">
                  <a:lumMod val="50000"/>
                </a:schemeClr>
              </a:solidFill>
            </a:endParaRPr>
          </a:p>
        </p:txBody>
      </p:sp>
      <p:sp>
        <p:nvSpPr>
          <p:cNvPr id="6" name="Oval 5"/>
          <p:cNvSpPr/>
          <p:nvPr/>
        </p:nvSpPr>
        <p:spPr>
          <a:xfrm>
            <a:off x="3124200" y="1981200"/>
            <a:ext cx="31242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1600" b="1" dirty="0" smtClean="0">
                <a:solidFill>
                  <a:srgbClr val="002060"/>
                </a:solidFill>
              </a:rPr>
              <a:t>الأسماك الغضروفية </a:t>
            </a:r>
            <a:endParaRPr lang="ar-SA" sz="1600" b="1" dirty="0">
              <a:solidFill>
                <a:srgbClr val="002060"/>
              </a:solidFill>
            </a:endParaRPr>
          </a:p>
        </p:txBody>
      </p:sp>
      <p:cxnSp>
        <p:nvCxnSpPr>
          <p:cNvPr id="8" name="Straight Arrow Connector 7"/>
          <p:cNvCxnSpPr>
            <a:stCxn id="6" idx="4"/>
          </p:cNvCxnSpPr>
          <p:nvPr/>
        </p:nvCxnSpPr>
        <p:spPr>
          <a:xfrm rot="16200000" flipH="1">
            <a:off x="5162550" y="2114550"/>
            <a:ext cx="685800" cy="16383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6" idx="4"/>
          </p:cNvCxnSpPr>
          <p:nvPr/>
        </p:nvCxnSpPr>
        <p:spPr>
          <a:xfrm rot="5400000">
            <a:off x="4362450" y="2419350"/>
            <a:ext cx="152400" cy="4953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5791200" y="3276600"/>
            <a:ext cx="2057400" cy="990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400" b="1" dirty="0" smtClean="0">
                <a:solidFill>
                  <a:srgbClr val="002060"/>
                </a:solidFill>
              </a:rPr>
              <a:t>عارية الخياشيم</a:t>
            </a:r>
          </a:p>
          <a:p>
            <a:pPr algn="ctr"/>
            <a:r>
              <a:rPr lang="ar-EG" sz="1400" b="1" dirty="0" smtClean="0"/>
              <a:t>(ظاهرة)        الخياشيم</a:t>
            </a:r>
            <a:endParaRPr lang="ar-SA" sz="1400" b="1" dirty="0"/>
          </a:p>
        </p:txBody>
      </p:sp>
      <p:sp>
        <p:nvSpPr>
          <p:cNvPr id="13" name="Oval 12"/>
          <p:cNvSpPr/>
          <p:nvPr/>
        </p:nvSpPr>
        <p:spPr>
          <a:xfrm>
            <a:off x="152400" y="2667000"/>
            <a:ext cx="5257800" cy="2209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dirty="0" smtClean="0"/>
              <a:t> </a:t>
            </a:r>
            <a:r>
              <a:rPr lang="ar-SA" sz="1600" b="1" dirty="0" smtClean="0">
                <a:solidFill>
                  <a:srgbClr val="002060"/>
                </a:solidFill>
              </a:rPr>
              <a:t>مغطاة الخياشيم</a:t>
            </a:r>
          </a:p>
          <a:p>
            <a:pPr algn="ctr"/>
            <a:r>
              <a:rPr lang="ar-EG" sz="1600" b="1" dirty="0" smtClean="0">
                <a:solidFill>
                  <a:srgbClr val="002060"/>
                </a:solidFill>
              </a:rPr>
              <a:t>كاملة الرأس : </a:t>
            </a:r>
            <a:r>
              <a:rPr lang="ar-EG" sz="1600" b="1" dirty="0" smtClean="0"/>
              <a:t>من أمثلتها سمكة الكايميرا وتتميز بالسطح الأملس للجسم وغير مغطى بالقشور . لايوجد فتحة للمتنفس </a:t>
            </a:r>
            <a:r>
              <a:rPr lang="ar-SA" sz="1600" b="1" dirty="0" smtClean="0"/>
              <a:t>والخياشيم مغطاة </a:t>
            </a:r>
            <a:r>
              <a:rPr lang="ar-EG" sz="1600" b="1" dirty="0" smtClean="0"/>
              <a:t>بثنية جلدية والفك العلوى ملتحم كلية بالرأس ويعرف هذا النوع من الالتحام بالتعلق الكامل . </a:t>
            </a:r>
            <a:endParaRPr lang="ar-SA" sz="1600" b="1" dirty="0"/>
          </a:p>
        </p:txBody>
      </p:sp>
      <p:cxnSp>
        <p:nvCxnSpPr>
          <p:cNvPr id="15" name="Straight Arrow Connector 14"/>
          <p:cNvCxnSpPr>
            <a:stCxn id="12" idx="4"/>
          </p:cNvCxnSpPr>
          <p:nvPr/>
        </p:nvCxnSpPr>
        <p:spPr>
          <a:xfrm rot="16200000" flipH="1">
            <a:off x="6838950" y="4248150"/>
            <a:ext cx="685800" cy="7239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12" idx="4"/>
          </p:cNvCxnSpPr>
          <p:nvPr/>
        </p:nvCxnSpPr>
        <p:spPr>
          <a:xfrm rot="5400000">
            <a:off x="4705350" y="2914650"/>
            <a:ext cx="762000" cy="34671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5334000" y="4724400"/>
            <a:ext cx="3429000" cy="1981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b="1" dirty="0" smtClean="0">
                <a:solidFill>
                  <a:srgbClr val="002060"/>
                </a:solidFill>
              </a:rPr>
              <a:t>ذات الفتحات الجانبية </a:t>
            </a:r>
            <a:r>
              <a:rPr lang="ar-EG" dirty="0" smtClean="0"/>
              <a:t>ومن أمثلتها كلب السمك والقرش . </a:t>
            </a:r>
          </a:p>
          <a:p>
            <a:pPr algn="ctr"/>
            <a:r>
              <a:rPr lang="ar-EG" dirty="0" smtClean="0"/>
              <a:t>توجد الفتحات الخيشومية على جانبى الجسم ولهذه الأسماك أسنان مدببة والحافة الخلفيةللزعنفة الصدرية غير ملتصقة بالجسم </a:t>
            </a:r>
            <a:endParaRPr lang="ar-SA" dirty="0"/>
          </a:p>
        </p:txBody>
      </p:sp>
      <p:sp>
        <p:nvSpPr>
          <p:cNvPr id="20" name="Rectangle 19"/>
          <p:cNvSpPr/>
          <p:nvPr/>
        </p:nvSpPr>
        <p:spPr>
          <a:xfrm>
            <a:off x="457200" y="5029200"/>
            <a:ext cx="4648200" cy="167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b="1" dirty="0" smtClean="0">
                <a:solidFill>
                  <a:srgbClr val="002060"/>
                </a:solidFill>
              </a:rPr>
              <a:t>ذات الفتحات البطنية </a:t>
            </a:r>
            <a:r>
              <a:rPr lang="ar-EG" dirty="0" smtClean="0"/>
              <a:t>أو القوبعيات ومن أمثلتها القوابع والشفافين .</a:t>
            </a:r>
          </a:p>
          <a:p>
            <a:pPr algn="ctr"/>
            <a:r>
              <a:rPr lang="ar-EG" dirty="0" smtClean="0"/>
              <a:t>توجد فتحات الخياشيم على السطح البطنى للجسم , وهى أسماك مفلطحة تعيش على القاع وأسنانها مبططة والحافة الخلفية للزعنفة الصدرية ملتصقة بجانب الجسم.</a:t>
            </a:r>
            <a:endParaRPr lang="ar-SA" dirty="0"/>
          </a:p>
        </p:txBody>
      </p:sp>
    </p:spTree>
    <p:extLst>
      <p:ext uri="{BB962C8B-B14F-4D97-AF65-F5344CB8AC3E}">
        <p14:creationId xmlns:p14="http://schemas.microsoft.com/office/powerpoint/2010/main" val="25802026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cture 051.jpg"/>
          <p:cNvPicPr>
            <a:picLocks noGrp="1" noChangeAspect="1"/>
          </p:cNvPicPr>
          <p:nvPr>
            <p:ph idx="1"/>
          </p:nvPr>
        </p:nvPicPr>
        <p:blipFill>
          <a:blip r:embed="rId3" cstate="print">
            <a:biLevel thresh="50000"/>
          </a:blip>
          <a:stretch>
            <a:fillRect/>
          </a:stretch>
        </p:blipFill>
        <p:spPr>
          <a:xfrm rot="16200000">
            <a:off x="3352800" y="914400"/>
            <a:ext cx="6248400" cy="4876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7" name="Picture 3" descr="C:\Users\user1\Pictures\imagesCAYWWWU7.jpg"/>
          <p:cNvPicPr>
            <a:picLocks noChangeAspect="1" noChangeArrowheads="1"/>
          </p:cNvPicPr>
          <p:nvPr/>
        </p:nvPicPr>
        <p:blipFill>
          <a:blip r:embed="rId4" cstate="print"/>
          <a:srcRect/>
          <a:stretch>
            <a:fillRect/>
          </a:stretch>
        </p:blipFill>
        <p:spPr bwMode="auto">
          <a:xfrm rot="5400000">
            <a:off x="1143000" y="4543425"/>
            <a:ext cx="1781175" cy="13239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9938" name="Picture 2" descr="http://t1.gstatic.com/images?q=tbn:ANd9GcRUQdoyquad7JW064QK2c1Fo-Fl-voXm7GnriDV_gVCOYdAKGzl"/>
          <p:cNvPicPr>
            <a:picLocks noChangeAspect="1" noChangeArrowheads="1"/>
          </p:cNvPicPr>
          <p:nvPr/>
        </p:nvPicPr>
        <p:blipFill>
          <a:blip r:embed="rId5" cstate="print"/>
          <a:srcRect/>
          <a:stretch>
            <a:fillRect/>
          </a:stretch>
        </p:blipFill>
        <p:spPr bwMode="auto">
          <a:xfrm>
            <a:off x="63500" y="2895600"/>
            <a:ext cx="3822700" cy="11525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9940" name="AutoShape 4" descr="http://t2.gstatic.com/images?q=tbn:ANd9GcQrdlLNKloTe78J23hh8VA63_ucbFHDrnN8PyfvZKq87O_Vp-PjRQ"/>
          <p:cNvSpPr>
            <a:spLocks noChangeAspect="1" noChangeArrowheads="1"/>
          </p:cNvSpPr>
          <p:nvPr/>
        </p:nvSpPr>
        <p:spPr bwMode="auto">
          <a:xfrm>
            <a:off x="63500" y="-1571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9942" name="Picture 6" descr="http://t2.gstatic.com/images?q=tbn:ANd9GcQrdlLNKloTe78J23hh8VA63_ucbFHDrnN8PyfvZKq87O_Vp-PjRQ"/>
          <p:cNvPicPr>
            <a:picLocks noChangeAspect="1" noChangeArrowheads="1"/>
          </p:cNvPicPr>
          <p:nvPr/>
        </p:nvPicPr>
        <p:blipFill>
          <a:blip r:embed="rId6" cstate="print"/>
          <a:srcRect/>
          <a:stretch>
            <a:fillRect/>
          </a:stretch>
        </p:blipFill>
        <p:spPr bwMode="auto">
          <a:xfrm>
            <a:off x="600075" y="1123949"/>
            <a:ext cx="2828925" cy="1619251"/>
          </a:xfrm>
          <a:prstGeom prst="rect">
            <a:avLst/>
          </a:prstGeom>
          <a:noFill/>
        </p:spPr>
      </p:pic>
    </p:spTree>
    <p:extLst>
      <p:ext uri="{BB962C8B-B14F-4D97-AF65-F5344CB8AC3E}">
        <p14:creationId xmlns:p14="http://schemas.microsoft.com/office/powerpoint/2010/main" val="33569749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76200"/>
            <a:ext cx="8686800" cy="685800"/>
          </a:xfrm>
        </p:spPr>
        <p:style>
          <a:lnRef idx="1">
            <a:schemeClr val="accent1"/>
          </a:lnRef>
          <a:fillRef idx="2">
            <a:schemeClr val="accent1"/>
          </a:fillRef>
          <a:effectRef idx="1">
            <a:schemeClr val="accent1"/>
          </a:effectRef>
          <a:fontRef idx="minor">
            <a:schemeClr val="dk1"/>
          </a:fontRef>
        </p:style>
        <p:txBody>
          <a:bodyPr/>
          <a:lstStyle/>
          <a:p>
            <a:pPr algn="ctr"/>
            <a:r>
              <a:rPr lang="ar-EG" sz="2800" b="1" dirty="0" smtClean="0">
                <a:solidFill>
                  <a:srgbClr val="575F6D"/>
                </a:solidFill>
              </a:rPr>
              <a:t>كلب السمك</a:t>
            </a:r>
            <a:r>
              <a:rPr lang="en-GB" sz="2800" b="1" dirty="0" smtClean="0">
                <a:solidFill>
                  <a:srgbClr val="575F6D"/>
                </a:solidFill>
              </a:rPr>
              <a:t> The dog fish</a:t>
            </a:r>
            <a:endParaRPr lang="ar-SA" dirty="0"/>
          </a:p>
        </p:txBody>
      </p:sp>
      <p:sp>
        <p:nvSpPr>
          <p:cNvPr id="4" name="Content Placeholder 3"/>
          <p:cNvSpPr>
            <a:spLocks noGrp="1"/>
          </p:cNvSpPr>
          <p:nvPr>
            <p:ph sz="half" idx="2"/>
          </p:nvPr>
        </p:nvSpPr>
        <p:spPr>
          <a:xfrm>
            <a:off x="228600" y="685800"/>
            <a:ext cx="8763000" cy="6019800"/>
          </a:xfrm>
        </p:spPr>
        <p:txBody>
          <a:bodyPr>
            <a:normAutofit/>
          </a:bodyPr>
          <a:lstStyle/>
          <a:p>
            <a:pPr>
              <a:buNone/>
            </a:pPr>
            <a:r>
              <a:rPr lang="ar-EG" sz="2400" b="1" u="sng" dirty="0" smtClean="0">
                <a:solidFill>
                  <a:srgbClr val="C00000"/>
                </a:solidFill>
              </a:rPr>
              <a:t>الصفات الخارجية :</a:t>
            </a:r>
          </a:p>
          <a:p>
            <a:pPr algn="just">
              <a:buFont typeface="Wingdings" pitchFamily="2" charset="2"/>
              <a:buChar char="q"/>
            </a:pPr>
            <a:r>
              <a:rPr lang="ar-EG" sz="1800" b="1" dirty="0" smtClean="0">
                <a:solidFill>
                  <a:schemeClr val="tx1"/>
                </a:solidFill>
              </a:rPr>
              <a:t>الجسم مغزلى الشكل , داكن اللون من أعلى</a:t>
            </a:r>
            <a:r>
              <a:rPr lang="ar-SA" sz="1800" b="1" dirty="0" smtClean="0">
                <a:solidFill>
                  <a:schemeClr val="tx1"/>
                </a:solidFill>
              </a:rPr>
              <a:t> </a:t>
            </a:r>
            <a:r>
              <a:rPr lang="ar-EG" sz="1800" b="1" dirty="0" smtClean="0">
                <a:solidFill>
                  <a:schemeClr val="tx1"/>
                </a:solidFill>
              </a:rPr>
              <a:t>وأبيض من أسفل .</a:t>
            </a:r>
          </a:p>
          <a:p>
            <a:pPr algn="just">
              <a:buFont typeface="Wingdings" pitchFamily="2" charset="2"/>
              <a:buChar char="q"/>
            </a:pPr>
            <a:r>
              <a:rPr lang="ar-EG" sz="1800" b="1" dirty="0" smtClean="0">
                <a:solidFill>
                  <a:schemeClr val="tx1"/>
                </a:solidFill>
              </a:rPr>
              <a:t>الرأس عريضة ومفلطحة من أعلى الى أسفل .</a:t>
            </a:r>
          </a:p>
          <a:p>
            <a:pPr algn="just">
              <a:buFont typeface="Wingdings" pitchFamily="2" charset="2"/>
              <a:buChar char="q"/>
            </a:pPr>
            <a:r>
              <a:rPr lang="ar-EG" sz="1800" b="1" dirty="0" smtClean="0">
                <a:solidFill>
                  <a:schemeClr val="tx1"/>
                </a:solidFill>
              </a:rPr>
              <a:t>فتحة الفم توجد على السطح البطنى للجسم وهى هلالية الشكل يحدها فكين علوى وسفلى .</a:t>
            </a:r>
          </a:p>
          <a:p>
            <a:pPr algn="just">
              <a:buFont typeface="Wingdings" pitchFamily="2" charset="2"/>
              <a:buChar char="q"/>
            </a:pPr>
            <a:r>
              <a:rPr lang="ar-EG" sz="1800" b="1" dirty="0" smtClean="0">
                <a:solidFill>
                  <a:schemeClr val="tx1"/>
                </a:solidFill>
              </a:rPr>
              <a:t>كلا الفكين مزود بأسنان مرتبة فى صفوف عديدة </a:t>
            </a:r>
          </a:p>
          <a:p>
            <a:pPr algn="just">
              <a:buFont typeface="Wingdings" pitchFamily="2" charset="2"/>
              <a:buChar char="q"/>
            </a:pPr>
            <a:r>
              <a:rPr lang="ar-EG" sz="1800" b="1" dirty="0" smtClean="0">
                <a:solidFill>
                  <a:schemeClr val="tx1"/>
                </a:solidFill>
              </a:rPr>
              <a:t>أمام فتحة الفم توجد فتحتى الأنف وتتصل كل فتحة أنفية بأحد زوايا الفم بميزاب أنفى فمى.</a:t>
            </a:r>
          </a:p>
          <a:p>
            <a:pPr algn="just">
              <a:buFont typeface="Wingdings" pitchFamily="2" charset="2"/>
              <a:buChar char="q"/>
            </a:pPr>
            <a:r>
              <a:rPr lang="ar-EG" sz="1800" b="1" dirty="0" smtClean="0">
                <a:solidFill>
                  <a:schemeClr val="tx1"/>
                </a:solidFill>
              </a:rPr>
              <a:t>على كل جانب من الرأس من الجهة الأمامية توجد عين تامة التكوين تشبه الشق , يحميها جفنان السفلى منهما متحرك , خلف كل عين مباشرة توجد فتحة صغيرة تؤدى الى البلعوم وهى تعتبر فتحة خيشومية أثرية تسمى فتحة المتنفس  , وخلف هذه الفتحة التنفسية وعلى كل جانب بالقرب من السطح البطنى توجد خمسة فتحات رأسية متوازية هى الفتحات الخيشومية .</a:t>
            </a:r>
          </a:p>
          <a:p>
            <a:pPr algn="just">
              <a:buFont typeface="Wingdings" pitchFamily="2" charset="2"/>
              <a:buChar char="q"/>
            </a:pPr>
            <a:r>
              <a:rPr lang="ar-EG" sz="1800" b="1" dirty="0" smtClean="0">
                <a:solidFill>
                  <a:schemeClr val="tx1"/>
                </a:solidFill>
              </a:rPr>
              <a:t>تبدأ خلف الفتحة الخيشومية الخامسة منطقة الجذع حتى فتحة المجمع , الجذع مفلطح من الجانبين , وبه من الأمام زوج من الزعانف الصدرية المثلثة الشكل والتى تلتصق كل منها بالجذع بأحد زوايا المثلث .</a:t>
            </a:r>
          </a:p>
          <a:p>
            <a:pPr algn="just">
              <a:buFont typeface="Wingdings" pitchFamily="2" charset="2"/>
              <a:buChar char="q"/>
            </a:pPr>
            <a:r>
              <a:rPr lang="ar-EG" sz="1800" b="1" dirty="0" smtClean="0">
                <a:solidFill>
                  <a:srgbClr val="C00000"/>
                </a:solidFill>
              </a:rPr>
              <a:t> </a:t>
            </a:r>
            <a:r>
              <a:rPr lang="ar-EG" sz="1800" b="1" dirty="0" smtClean="0">
                <a:solidFill>
                  <a:schemeClr val="tx1"/>
                </a:solidFill>
              </a:rPr>
              <a:t>والزعنفة الصدرية فى نقطة الاتصال سميكة وعضلية , بينما الجزء الخارجى منها رفيع ومفلطح , ويبرز من جانبى الجسم .</a:t>
            </a:r>
          </a:p>
          <a:p>
            <a:pPr>
              <a:buFontTx/>
              <a:buChar char="-"/>
            </a:pPr>
            <a:endParaRPr lang="ar-SA" sz="2400" dirty="0">
              <a:solidFill>
                <a:srgbClr val="C00000"/>
              </a:solidFill>
            </a:endParaRPr>
          </a:p>
        </p:txBody>
      </p:sp>
    </p:spTree>
    <p:extLst>
      <p:ext uri="{BB962C8B-B14F-4D97-AF65-F5344CB8AC3E}">
        <p14:creationId xmlns:p14="http://schemas.microsoft.com/office/powerpoint/2010/main" val="35709277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Picture 052.jpg"/>
          <p:cNvPicPr>
            <a:picLocks noGrp="1" noChangeAspect="1"/>
          </p:cNvPicPr>
          <p:nvPr>
            <p:ph idx="1"/>
          </p:nvPr>
        </p:nvPicPr>
        <p:blipFill>
          <a:blip r:embed="rId2" cstate="print">
            <a:biLevel thresh="50000"/>
          </a:blip>
          <a:stretch>
            <a:fillRect/>
          </a:stretch>
        </p:blipFill>
        <p:spPr>
          <a:xfrm>
            <a:off x="3206496" y="1371600"/>
            <a:ext cx="5632704" cy="3200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ctr"/>
            <a:r>
              <a:rPr lang="ar-EG" sz="2800" b="1" dirty="0" smtClean="0">
                <a:solidFill>
                  <a:srgbClr val="575F6D"/>
                </a:solidFill>
              </a:rPr>
              <a:t>كلب السمك</a:t>
            </a:r>
            <a:r>
              <a:rPr lang="en-GB" sz="2800" b="1" dirty="0" smtClean="0">
                <a:solidFill>
                  <a:srgbClr val="575F6D"/>
                </a:solidFill>
              </a:rPr>
              <a:t> The dog fish</a:t>
            </a:r>
            <a:endParaRPr lang="ar-SA" dirty="0"/>
          </a:p>
        </p:txBody>
      </p:sp>
      <p:pic>
        <p:nvPicPr>
          <p:cNvPr id="2051" name="Picture 3" descr="C:\Users\user1\Pictures\imagesCACCXSH8.jpg"/>
          <p:cNvPicPr>
            <a:picLocks noChangeAspect="1" noChangeArrowheads="1"/>
          </p:cNvPicPr>
          <p:nvPr/>
        </p:nvPicPr>
        <p:blipFill>
          <a:blip r:embed="rId3" cstate="print"/>
          <a:srcRect/>
          <a:stretch>
            <a:fillRect/>
          </a:stretch>
        </p:blipFill>
        <p:spPr bwMode="auto">
          <a:xfrm rot="16200000">
            <a:off x="433388" y="1852613"/>
            <a:ext cx="2581275" cy="17716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53" name="Picture 5" descr="C:\Users\user1\Pictures\imagesCA9JJJMV.jpg"/>
          <p:cNvPicPr>
            <a:picLocks noChangeAspect="1" noChangeArrowheads="1"/>
          </p:cNvPicPr>
          <p:nvPr/>
        </p:nvPicPr>
        <p:blipFill>
          <a:blip r:embed="rId4" cstate="print"/>
          <a:srcRect/>
          <a:stretch>
            <a:fillRect/>
          </a:stretch>
        </p:blipFill>
        <p:spPr bwMode="auto">
          <a:xfrm rot="5400000">
            <a:off x="566737" y="4605337"/>
            <a:ext cx="2314575" cy="17335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54" name="Picture 6" descr="C:\Users\user1\Pictures\imagesCAF7IGJQ.jpg"/>
          <p:cNvPicPr>
            <a:picLocks noChangeAspect="1" noChangeArrowheads="1"/>
          </p:cNvPicPr>
          <p:nvPr/>
        </p:nvPicPr>
        <p:blipFill>
          <a:blip r:embed="rId5" cstate="print"/>
          <a:srcRect/>
          <a:stretch>
            <a:fillRect/>
          </a:stretch>
        </p:blipFill>
        <p:spPr bwMode="auto">
          <a:xfrm>
            <a:off x="4495800" y="4876800"/>
            <a:ext cx="2619375" cy="1743075"/>
          </a:xfrm>
          <a:prstGeom prst="rect">
            <a:avLst/>
          </a:prstGeom>
          <a:noFill/>
        </p:spPr>
      </p:pic>
    </p:spTree>
    <p:extLst>
      <p:ext uri="{BB962C8B-B14F-4D97-AF65-F5344CB8AC3E}">
        <p14:creationId xmlns:p14="http://schemas.microsoft.com/office/powerpoint/2010/main" val="264699761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686800" cy="6324600"/>
          </a:xfrm>
        </p:spPr>
        <p:txBody>
          <a:bodyPr>
            <a:normAutofit/>
          </a:bodyPr>
          <a:lstStyle/>
          <a:p>
            <a:pPr algn="just">
              <a:buFont typeface="Wingdings" pitchFamily="2" charset="2"/>
              <a:buChar char="q"/>
            </a:pPr>
            <a:r>
              <a:rPr lang="ar-EG" sz="2000" b="1" dirty="0" smtClean="0">
                <a:solidFill>
                  <a:schemeClr val="tx1"/>
                </a:solidFill>
              </a:rPr>
              <a:t>يوجد زوج من الزعانف الحوضية خلف الجذع , وهى مثلثة الشكل الا أنها تتصل بالجهة البطنية بالجسم بواسطة أحد أضلاع المثلث .</a:t>
            </a:r>
          </a:p>
          <a:p>
            <a:pPr algn="just">
              <a:buFont typeface="Wingdings" pitchFamily="2" charset="2"/>
              <a:buChar char="q"/>
            </a:pPr>
            <a:r>
              <a:rPr lang="ar-EG" sz="2000" b="1" dirty="0" smtClean="0">
                <a:solidFill>
                  <a:schemeClr val="tx1"/>
                </a:solidFill>
              </a:rPr>
              <a:t>الزعانف الحوضية أصغر فى الحجم من الزعانف الصدرية.</a:t>
            </a:r>
          </a:p>
          <a:p>
            <a:pPr algn="just">
              <a:buFont typeface="Wingdings" pitchFamily="2" charset="2"/>
              <a:buChar char="q"/>
            </a:pPr>
            <a:r>
              <a:rPr lang="ar-EG" sz="2000" b="1" dirty="0" smtClean="0">
                <a:solidFill>
                  <a:schemeClr val="tx1"/>
                </a:solidFill>
              </a:rPr>
              <a:t>يوجد فى الذكر على السطح الداخلى لكل زعنفة حوضية عضو التلقيح أو المساكه .</a:t>
            </a:r>
          </a:p>
          <a:p>
            <a:pPr algn="just">
              <a:buFont typeface="Wingdings" pitchFamily="2" charset="2"/>
              <a:buChar char="q"/>
            </a:pPr>
            <a:r>
              <a:rPr lang="ar-EG" sz="2000" b="1" dirty="0" smtClean="0">
                <a:solidFill>
                  <a:schemeClr val="tx1"/>
                </a:solidFill>
              </a:rPr>
              <a:t>توجد فتحة المجمع بين الزعنفتين الحوضيتين فى كل من الذكر والأنثى , وهى فتحة طولية .</a:t>
            </a:r>
          </a:p>
          <a:p>
            <a:pPr algn="just">
              <a:buFont typeface="Wingdings" pitchFamily="2" charset="2"/>
              <a:buChar char="q"/>
            </a:pPr>
            <a:r>
              <a:rPr lang="ar-EG" sz="2000" b="1" dirty="0" smtClean="0">
                <a:solidFill>
                  <a:schemeClr val="tx1"/>
                </a:solidFill>
              </a:rPr>
              <a:t>خلف هذه الفتحة يوجد ثقبان صغيران هما الثقبان البطنيان يوصلان الى تجويف الجسم , وهكذا يتصل تجويف الجسم الداخلى بالفراغ الخارجى ولايوجد هذا فى الفقاريات الراقية .</a:t>
            </a:r>
          </a:p>
          <a:p>
            <a:pPr marL="457200" indent="-457200" algn="just">
              <a:buFont typeface="Wingdings" pitchFamily="2" charset="2"/>
              <a:buChar char="q"/>
            </a:pPr>
            <a:r>
              <a:rPr lang="ar-EG" sz="2000" b="1" dirty="0" smtClean="0">
                <a:solidFill>
                  <a:schemeClr val="tx1"/>
                </a:solidFill>
              </a:rPr>
              <a:t>يلى الجذع منطقة الذيل .</a:t>
            </a:r>
          </a:p>
          <a:p>
            <a:pPr marL="457200" indent="-457200" algn="just">
              <a:buFont typeface="Wingdings" pitchFamily="2" charset="2"/>
              <a:buChar char="q"/>
            </a:pPr>
            <a:r>
              <a:rPr lang="ar-EG" sz="2000" b="1" dirty="0" smtClean="0">
                <a:solidFill>
                  <a:schemeClr val="tx1"/>
                </a:solidFill>
              </a:rPr>
              <a:t>يوجد أربعة زعانف فردية , زعنفتان ظهريتان مثلثة الشكل تقريبا .</a:t>
            </a:r>
          </a:p>
          <a:p>
            <a:pPr marL="457200" indent="-457200" algn="just">
              <a:buFont typeface="Wingdings" pitchFamily="2" charset="2"/>
              <a:buChar char="q"/>
            </a:pPr>
            <a:r>
              <a:rPr lang="ar-EG" sz="2000" b="1" dirty="0" smtClean="0">
                <a:solidFill>
                  <a:schemeClr val="tx1"/>
                </a:solidFill>
              </a:rPr>
              <a:t>وحول الذيل توجد زعنفة ذيلية تتكون من فصين فص ظهرى وفص بطنى .</a:t>
            </a:r>
          </a:p>
          <a:p>
            <a:pPr marL="457200" indent="-457200" algn="just">
              <a:buFont typeface="Wingdings" pitchFamily="2" charset="2"/>
              <a:buChar char="q"/>
            </a:pPr>
            <a:r>
              <a:rPr lang="ar-EG" sz="2000" b="1" dirty="0" smtClean="0">
                <a:solidFill>
                  <a:schemeClr val="tx1"/>
                </a:solidFill>
              </a:rPr>
              <a:t>أما طرف الذيل فينحنى الى أعلى ويمر بالفص الظهرى للزعنفة الذيلية وعلى هذا يسمى بالذيل غير المتساوى .</a:t>
            </a:r>
          </a:p>
          <a:p>
            <a:pPr marL="457200" indent="-457200" algn="just">
              <a:buFontTx/>
              <a:buChar char="-"/>
            </a:pPr>
            <a:endParaRPr lang="ar-SA" sz="2400" dirty="0">
              <a:solidFill>
                <a:srgbClr val="C00000"/>
              </a:solidFill>
            </a:endParaRPr>
          </a:p>
        </p:txBody>
      </p:sp>
    </p:spTree>
    <p:extLst>
      <p:ext uri="{BB962C8B-B14F-4D97-AF65-F5344CB8AC3E}">
        <p14:creationId xmlns:p14="http://schemas.microsoft.com/office/powerpoint/2010/main" val="35340851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96875"/>
            <a:ext cx="8686800" cy="5699125"/>
          </a:xfrm>
        </p:spPr>
        <p:txBody>
          <a:bodyPr/>
          <a:lstStyle/>
          <a:p>
            <a:r>
              <a:rPr lang="ar-EG" b="1" dirty="0" smtClean="0">
                <a:solidFill>
                  <a:srgbClr val="C00000"/>
                </a:solidFill>
              </a:rPr>
              <a:t>جهاز الخط الجانبى :</a:t>
            </a:r>
          </a:p>
          <a:p>
            <a:pPr algn="just">
              <a:buFont typeface="Arial" pitchFamily="34" charset="0"/>
              <a:buChar char="•"/>
            </a:pPr>
            <a:r>
              <a:rPr lang="ar-EG" dirty="0" smtClean="0">
                <a:solidFill>
                  <a:schemeClr val="tx1"/>
                </a:solidFill>
              </a:rPr>
              <a:t>يتمثل هذا فى أمكنة عديدة بالجسم .</a:t>
            </a:r>
          </a:p>
          <a:p>
            <a:pPr algn="just">
              <a:buFont typeface="Arial" pitchFamily="34" charset="0"/>
              <a:buChar char="•"/>
            </a:pPr>
            <a:r>
              <a:rPr lang="ar-EG" dirty="0" smtClean="0">
                <a:solidFill>
                  <a:schemeClr val="tx1"/>
                </a:solidFill>
              </a:rPr>
              <a:t>هى تأخذ شكل قنوات غارقة تحت الجلد , وتفتح على السطح من فترة الى أخرى بأنابيب جانبية .</a:t>
            </a:r>
          </a:p>
          <a:p>
            <a:pPr algn="just">
              <a:buFont typeface="Arial" pitchFamily="34" charset="0"/>
              <a:buChar char="•"/>
            </a:pPr>
            <a:r>
              <a:rPr lang="ar-EG" dirty="0" smtClean="0">
                <a:solidFill>
                  <a:schemeClr val="tx1"/>
                </a:solidFill>
              </a:rPr>
              <a:t>فى داخل هذه القنوات توجد الحلمات الحسية القادرة على التقاط ذبذبات ترددها أقل من تردد ذبذبة الصوت .</a:t>
            </a:r>
          </a:p>
          <a:p>
            <a:pPr algn="just">
              <a:buFont typeface="Arial" pitchFamily="34" charset="0"/>
              <a:buChar char="•"/>
            </a:pPr>
            <a:r>
              <a:rPr lang="ar-EG" dirty="0" smtClean="0">
                <a:solidFill>
                  <a:schemeClr val="tx1"/>
                </a:solidFill>
              </a:rPr>
              <a:t>أهم هذه القنوات ذلك الخط الجانبى الذى يمتد على كل جانب من الذيل الى الرأس وهو الخط الجانبى الحقيقى .</a:t>
            </a:r>
          </a:p>
          <a:p>
            <a:endParaRPr lang="ar-SA" dirty="0"/>
          </a:p>
        </p:txBody>
      </p:sp>
    </p:spTree>
    <p:extLst>
      <p:ext uri="{BB962C8B-B14F-4D97-AF65-F5344CB8AC3E}">
        <p14:creationId xmlns:p14="http://schemas.microsoft.com/office/powerpoint/2010/main" val="35737264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81444" y="3657600"/>
            <a:ext cx="8633956" cy="2819400"/>
          </a:xfrm>
        </p:spPr>
        <p:txBody>
          <a:bodyPr>
            <a:noAutofit/>
          </a:bodyPr>
          <a:lstStyle/>
          <a:p>
            <a:r>
              <a:rPr lang="ar-EG" b="1" dirty="0" smtClean="0"/>
              <a:t>الجلد </a:t>
            </a:r>
            <a:r>
              <a:rPr lang="en-US" b="1" dirty="0" smtClean="0"/>
              <a:t>The skin</a:t>
            </a:r>
            <a:r>
              <a:rPr lang="ar-SA" b="1" dirty="0" smtClean="0"/>
              <a:t> :</a:t>
            </a:r>
          </a:p>
          <a:p>
            <a:pPr algn="just">
              <a:buFont typeface="Arial" pitchFamily="34" charset="0"/>
              <a:buChar char="•"/>
            </a:pPr>
            <a:r>
              <a:rPr lang="ar-SA" b="1" dirty="0" smtClean="0">
                <a:solidFill>
                  <a:schemeClr val="tx1"/>
                </a:solidFill>
              </a:rPr>
              <a:t>يتركب الجلد فى الأسماك الغضروفية من بشرة وأدمة .</a:t>
            </a:r>
          </a:p>
          <a:p>
            <a:pPr algn="just">
              <a:buFont typeface="Arial" pitchFamily="34" charset="0"/>
              <a:buChar char="•"/>
            </a:pPr>
            <a:r>
              <a:rPr lang="ar-SA" b="1" dirty="0" smtClean="0">
                <a:solidFill>
                  <a:schemeClr val="tx1"/>
                </a:solidFill>
              </a:rPr>
              <a:t>البشرة تتكون من الغشاء القاعدى وطبقة حرشفية مصففة أما الأدمة فتتكون من نسيج ضام وبه الأوعية الدموية ونهايات الأعصاب .</a:t>
            </a:r>
          </a:p>
          <a:p>
            <a:pPr algn="just">
              <a:buFont typeface="Arial" pitchFamily="34" charset="0"/>
              <a:buChar char="•"/>
            </a:pPr>
            <a:r>
              <a:rPr lang="ar-SA" b="1" dirty="0" smtClean="0">
                <a:solidFill>
                  <a:schemeClr val="tx1"/>
                </a:solidFill>
              </a:rPr>
              <a:t>يغطى  الجلد من الخارج بأكمله بقشور حرشفية تتجه أطرافها الحادة الى الخلف .</a:t>
            </a:r>
          </a:p>
          <a:p>
            <a:pPr algn="just">
              <a:buFont typeface="Arial" pitchFamily="34" charset="0"/>
              <a:buChar char="•"/>
            </a:pPr>
            <a:r>
              <a:rPr lang="ar-SA" b="1" dirty="0" smtClean="0">
                <a:solidFill>
                  <a:schemeClr val="tx1"/>
                </a:solidFill>
              </a:rPr>
              <a:t>تعرف هذه بالقشور القرصية أو القشور الدرعية .</a:t>
            </a:r>
          </a:p>
          <a:p>
            <a:pPr algn="just">
              <a:buFont typeface="Arial" pitchFamily="34" charset="0"/>
              <a:buChar char="•"/>
            </a:pPr>
            <a:r>
              <a:rPr lang="ar-SA" b="1" dirty="0" smtClean="0">
                <a:solidFill>
                  <a:schemeClr val="tx1"/>
                </a:solidFill>
              </a:rPr>
              <a:t>تتكون كل قشرة درعية من شوكة وصفيحة قاعدية, تتكون الشوكة من مادة عاجية تشبه العظم وتعرف بالسنين أو مغطاة بقلنسوة من مادة الاينامل أو المينا وهى العاج . </a:t>
            </a:r>
          </a:p>
          <a:p>
            <a:pPr>
              <a:buFont typeface="Arial" pitchFamily="34" charset="0"/>
              <a:buChar char="•"/>
            </a:pPr>
            <a:endParaRPr lang="ar-SA" dirty="0" smtClean="0"/>
          </a:p>
          <a:p>
            <a:pPr>
              <a:buFont typeface="Arial" pitchFamily="34" charset="0"/>
              <a:buChar char="•"/>
            </a:pPr>
            <a:endParaRPr lang="ar-SA" dirty="0"/>
          </a:p>
        </p:txBody>
      </p:sp>
      <p:pic>
        <p:nvPicPr>
          <p:cNvPr id="8" name="Content Placeholder 7" descr="Copy (2) of Picture 052.jpg"/>
          <p:cNvPicPr>
            <a:picLocks noGrp="1" noChangeAspect="1"/>
          </p:cNvPicPr>
          <p:nvPr>
            <p:ph sz="quarter" idx="2"/>
          </p:nvPr>
        </p:nvPicPr>
        <p:blipFill>
          <a:blip r:embed="rId3" cstate="print">
            <a:biLevel thresh="50000"/>
          </a:blip>
          <a:stretch>
            <a:fillRect/>
          </a:stretch>
        </p:blipFill>
        <p:spPr>
          <a:xfrm>
            <a:off x="1752600" y="425196"/>
            <a:ext cx="1924812" cy="30038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Content Placeholder 6" descr="Copy of Picture 052.jpg"/>
          <p:cNvPicPr>
            <a:picLocks noGrp="1" noChangeAspect="1"/>
          </p:cNvPicPr>
          <p:nvPr>
            <p:ph sz="quarter" idx="4"/>
          </p:nvPr>
        </p:nvPicPr>
        <p:blipFill>
          <a:blip r:embed="rId4" cstate="print">
            <a:biLevel thresh="50000"/>
          </a:blip>
          <a:stretch>
            <a:fillRect/>
          </a:stretch>
        </p:blipFill>
        <p:spPr>
          <a:xfrm>
            <a:off x="5105400" y="228600"/>
            <a:ext cx="3566160" cy="2819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3258711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76200"/>
            <a:ext cx="8686800" cy="841248"/>
          </a:xfrm>
        </p:spPr>
        <p:txBody>
          <a:bodyPr>
            <a:normAutofit/>
          </a:bodyPr>
          <a:lstStyle/>
          <a:p>
            <a:pPr algn="r"/>
            <a:r>
              <a:rPr lang="ar-EG" sz="2400" b="1" dirty="0" smtClean="0">
                <a:solidFill>
                  <a:srgbClr val="C00000"/>
                </a:solidFill>
              </a:rPr>
              <a:t>الجهاز الهضمى </a:t>
            </a:r>
            <a:r>
              <a:rPr lang="en-GB" sz="2400" b="1" dirty="0" smtClean="0">
                <a:solidFill>
                  <a:srgbClr val="C00000"/>
                </a:solidFill>
              </a:rPr>
              <a:t>the digestive system</a:t>
            </a:r>
            <a:r>
              <a:rPr lang="ar-EG" sz="2400" b="1" dirty="0" smtClean="0">
                <a:solidFill>
                  <a:srgbClr val="C00000"/>
                </a:solidFill>
              </a:rPr>
              <a:t> :</a:t>
            </a:r>
            <a:endParaRPr lang="ar-SA" sz="2400" b="1" dirty="0">
              <a:solidFill>
                <a:srgbClr val="C00000"/>
              </a:solidFill>
            </a:endParaRPr>
          </a:p>
        </p:txBody>
      </p:sp>
      <p:pic>
        <p:nvPicPr>
          <p:cNvPr id="5" name="Content Placeholder 4" descr="Picture 053.jpg"/>
          <p:cNvPicPr>
            <a:picLocks noGrp="1" noChangeAspect="1"/>
          </p:cNvPicPr>
          <p:nvPr>
            <p:ph sz="half" idx="1"/>
          </p:nvPr>
        </p:nvPicPr>
        <p:blipFill>
          <a:blip r:embed="rId3" cstate="print">
            <a:biLevel thresh="50000"/>
          </a:blip>
          <a:stretch>
            <a:fillRect/>
          </a:stretch>
        </p:blipFill>
        <p:spPr>
          <a:xfrm>
            <a:off x="228600" y="1143000"/>
            <a:ext cx="3060123" cy="4724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3505200" y="1066800"/>
            <a:ext cx="5486400" cy="5562600"/>
          </a:xfrm>
        </p:spPr>
        <p:txBody>
          <a:bodyPr>
            <a:normAutofit fontScale="92500" lnSpcReduction="20000"/>
          </a:bodyPr>
          <a:lstStyle/>
          <a:p>
            <a:pPr algn="just">
              <a:buFont typeface="Wingdings" pitchFamily="2" charset="2"/>
              <a:buChar char="§"/>
            </a:pPr>
            <a:r>
              <a:rPr lang="ar-EG" sz="1800" b="1" dirty="0" smtClean="0">
                <a:solidFill>
                  <a:srgbClr val="002060"/>
                </a:solidFill>
              </a:rPr>
              <a:t>يبدأ بفتحة الفم المزودة بالفكين العلوى والسفلى .</a:t>
            </a:r>
          </a:p>
          <a:p>
            <a:pPr algn="just">
              <a:buFont typeface="Wingdings" pitchFamily="2" charset="2"/>
              <a:buChar char="§"/>
            </a:pPr>
            <a:r>
              <a:rPr lang="ar-EG" sz="1800" b="1" dirty="0" smtClean="0">
                <a:solidFill>
                  <a:srgbClr val="002060"/>
                </a:solidFill>
              </a:rPr>
              <a:t>كلا الفكين تحمل أسنانا تتجه الى الخلف وتعمل على امساك الفريسة وليست للمضغ , اذ يتم تقطيع الفريسة بواسطة التمزيق .</a:t>
            </a:r>
          </a:p>
          <a:p>
            <a:pPr algn="just">
              <a:buFont typeface="Wingdings" pitchFamily="2" charset="2"/>
              <a:buChar char="§"/>
            </a:pPr>
            <a:r>
              <a:rPr lang="ar-EG" sz="1800" b="1" dirty="0" smtClean="0">
                <a:solidFill>
                  <a:srgbClr val="002060"/>
                </a:solidFill>
              </a:rPr>
              <a:t>يوجد لسان لا يخرج من الفم ويؤدى الى البلعوم .</a:t>
            </a:r>
          </a:p>
          <a:p>
            <a:pPr algn="just">
              <a:buFont typeface="Wingdings" pitchFamily="2" charset="2"/>
              <a:buChar char="§"/>
            </a:pPr>
            <a:r>
              <a:rPr lang="ar-EG" sz="1800" b="1" dirty="0" smtClean="0">
                <a:solidFill>
                  <a:srgbClr val="002060"/>
                </a:solidFill>
              </a:rPr>
              <a:t>يفتح فى البلعوم عدد من الغدد المحاطية التى تساعد افرازاتها على مرور الطعام .</a:t>
            </a:r>
          </a:p>
          <a:p>
            <a:pPr algn="just">
              <a:buFont typeface="Wingdings" pitchFamily="2" charset="2"/>
              <a:buChar char="§"/>
            </a:pPr>
            <a:r>
              <a:rPr lang="ar-EG" sz="1800" b="1" dirty="0" smtClean="0">
                <a:solidFill>
                  <a:srgbClr val="002060"/>
                </a:solidFill>
              </a:rPr>
              <a:t>تنشأ الغدد اللعابية فى الحيوانات الراقية من تحور هذه الغدد المخاطية .</a:t>
            </a:r>
          </a:p>
          <a:p>
            <a:pPr algn="just">
              <a:buFont typeface="Wingdings" pitchFamily="2" charset="2"/>
              <a:buChar char="§"/>
            </a:pPr>
            <a:r>
              <a:rPr lang="ar-EG" sz="1800" b="1" dirty="0" smtClean="0">
                <a:solidFill>
                  <a:srgbClr val="002060"/>
                </a:solidFill>
              </a:rPr>
              <a:t>حائط البلعوم مثقب من الجانبين بفتحة المتنفس وكذلك بخمس فتحات خيشومية ثم يضيق البلعوم ليكون المرىء الذى يكون جداره عضلى وسميك .</a:t>
            </a:r>
          </a:p>
          <a:p>
            <a:pPr algn="just">
              <a:buFont typeface="Wingdings" pitchFamily="2" charset="2"/>
              <a:buChar char="§"/>
            </a:pPr>
            <a:r>
              <a:rPr lang="ar-EG" sz="1800" b="1" dirty="0" smtClean="0">
                <a:solidFill>
                  <a:srgbClr val="002060"/>
                </a:solidFill>
              </a:rPr>
              <a:t>يؤدى المرىء الى المعدة وهى أنبوبة ذات شعبتين , الجزء المتصل بالمرىء يعرف بالجزء الفؤادى والجزء الآخر هو الجزء البوابى .</a:t>
            </a:r>
          </a:p>
          <a:p>
            <a:pPr algn="just">
              <a:buFont typeface="Wingdings" pitchFamily="2" charset="2"/>
              <a:buChar char="§"/>
            </a:pPr>
            <a:r>
              <a:rPr lang="ar-EG" sz="1800" b="1" dirty="0" smtClean="0">
                <a:solidFill>
                  <a:srgbClr val="002060"/>
                </a:solidFill>
              </a:rPr>
              <a:t>يستدق الجزء البوابى من المعدة عند نهايته ليبدأ اتصاله بالأمعاء الدقيقة بفتحة بها عضلة عاصرة .</a:t>
            </a:r>
          </a:p>
          <a:p>
            <a:pPr algn="just">
              <a:buFont typeface="Wingdings" pitchFamily="2" charset="2"/>
              <a:buChar char="§"/>
            </a:pPr>
            <a:r>
              <a:rPr lang="ar-EG" sz="1800" b="1" dirty="0" smtClean="0">
                <a:solidFill>
                  <a:srgbClr val="002060"/>
                </a:solidFill>
              </a:rPr>
              <a:t>الجزء الأول من الامعاء صغير مساو فى اتساعه للجزء البوابى ويستقبل افراز الكبد والبنكرياس ويعرف بالاثنى عشر , أما باقى الأمعاء الدقيقة فهو اللفائفى الذى يتسع من الداخل وبه الصمام الحلزونى .</a:t>
            </a:r>
          </a:p>
          <a:p>
            <a:pPr algn="just">
              <a:buFont typeface="Wingdings" pitchFamily="2" charset="2"/>
              <a:buChar char="§"/>
            </a:pPr>
            <a:endParaRPr lang="ar-SA" sz="1800" dirty="0"/>
          </a:p>
        </p:txBody>
      </p:sp>
    </p:spTree>
    <p:extLst>
      <p:ext uri="{BB962C8B-B14F-4D97-AF65-F5344CB8AC3E}">
        <p14:creationId xmlns:p14="http://schemas.microsoft.com/office/powerpoint/2010/main" val="32015751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8686800" cy="6248400"/>
          </a:xfrm>
        </p:spPr>
        <p:txBody>
          <a:bodyPr>
            <a:normAutofit/>
          </a:bodyPr>
          <a:lstStyle/>
          <a:p>
            <a:pPr algn="just"/>
            <a:r>
              <a:rPr lang="ar-EG" sz="1800" dirty="0" smtClean="0">
                <a:solidFill>
                  <a:srgbClr val="002060"/>
                </a:solidFill>
              </a:rPr>
              <a:t>يعمل هذا الصمام على بطء سير الغذاء داخل الأمعاء , وهذا من شانه ضمان زيادة وقت الهضم مع ضمان زيادة سطح الامتصاص .</a:t>
            </a:r>
          </a:p>
          <a:p>
            <a:pPr algn="just"/>
            <a:r>
              <a:rPr lang="ar-EG" sz="1800" dirty="0" smtClean="0">
                <a:solidFill>
                  <a:srgbClr val="002060"/>
                </a:solidFill>
              </a:rPr>
              <a:t>أخيرا تستدق الأمعاء الدقيقة لتنتهى بالجزء الخير وهو الأمعاء الغليظة أو المستقيم .</a:t>
            </a:r>
          </a:p>
          <a:p>
            <a:pPr algn="just"/>
            <a:r>
              <a:rPr lang="ar-EG" sz="1800" dirty="0" smtClean="0">
                <a:solidFill>
                  <a:srgbClr val="002060"/>
                </a:solidFill>
              </a:rPr>
              <a:t>هذا الجزء صغير يوصل الى المجمع ومنه الى فتحة المجمع .</a:t>
            </a:r>
          </a:p>
          <a:p>
            <a:pPr algn="just"/>
            <a:r>
              <a:rPr lang="ar-EG" sz="1800" dirty="0" smtClean="0">
                <a:solidFill>
                  <a:srgbClr val="002060"/>
                </a:solidFill>
              </a:rPr>
              <a:t>يتصل بالمستقيم زائدة تشبه الأصبع فى الشكل تسمى بالغدة المستقيمة وظيفتها التخلص من الأملاح الزائدة بالجسم .</a:t>
            </a:r>
          </a:p>
          <a:p>
            <a:pPr algn="just"/>
            <a:r>
              <a:rPr lang="ar-EG" sz="1800" dirty="0" smtClean="0">
                <a:solidFill>
                  <a:srgbClr val="002060"/>
                </a:solidFill>
              </a:rPr>
              <a:t>يلاحظ فى هذه الحيوانات أن الأمعاء قصيرة بالنسبة الى طول أجسامها .</a:t>
            </a:r>
          </a:p>
          <a:p>
            <a:pPr algn="just"/>
            <a:r>
              <a:rPr lang="ar-EG" sz="1800" dirty="0" smtClean="0">
                <a:solidFill>
                  <a:srgbClr val="002060"/>
                </a:solidFill>
              </a:rPr>
              <a:t>يتصل بالجهاز الهضمى ثلاث غدد رئيسية هى الكبد والبنكرياس والطحال .</a:t>
            </a:r>
          </a:p>
          <a:p>
            <a:pPr algn="just"/>
            <a:r>
              <a:rPr lang="ar-EG" sz="1800" dirty="0" smtClean="0">
                <a:solidFill>
                  <a:srgbClr val="002060"/>
                </a:solidFill>
              </a:rPr>
              <a:t>الكبد يقع فى الجزء الأمامى من الجسم ويتكون من فصين يمتدان الى مسافة كبيرة فى فراغ الجسم وهو يتصل بالفاصل المستعرض الذى يفصل بين الفراغ التامورى والفراغ البريتونى .</a:t>
            </a:r>
          </a:p>
          <a:p>
            <a:pPr algn="just"/>
            <a:r>
              <a:rPr lang="ar-EG" sz="1800" dirty="0" smtClean="0">
                <a:solidFill>
                  <a:srgbClr val="002060"/>
                </a:solidFill>
              </a:rPr>
              <a:t>فراغ الجسم البريتونى يتحقق اتصاله بخارج الجسم عن طريق زوج من الثقوب البطنية .</a:t>
            </a:r>
          </a:p>
          <a:p>
            <a:pPr algn="just"/>
            <a:r>
              <a:rPr lang="ar-EG" sz="1800" dirty="0" smtClean="0">
                <a:solidFill>
                  <a:srgbClr val="002060"/>
                </a:solidFill>
              </a:rPr>
              <a:t>أما الكيس المرارى فيوجد متصلا بالفص اليسر للكبد , ويكاد يكون مدفونا بداخله .</a:t>
            </a:r>
          </a:p>
          <a:p>
            <a:pPr algn="just"/>
            <a:r>
              <a:rPr lang="ar-EG" sz="1800" dirty="0" smtClean="0">
                <a:solidFill>
                  <a:srgbClr val="002060"/>
                </a:solidFill>
              </a:rPr>
              <a:t>قناة المرارة تصب فى أول الاثنى عشر .</a:t>
            </a:r>
          </a:p>
          <a:p>
            <a:pPr algn="just"/>
            <a:r>
              <a:rPr lang="ar-EG" sz="1800" dirty="0" smtClean="0">
                <a:solidFill>
                  <a:srgbClr val="002060"/>
                </a:solidFill>
              </a:rPr>
              <a:t>أما البنكرياس فهو عضو أصفر مفلطح يقع بين المعدة والأمعاء الدقيقة وتفتح القناة البنكرياسية فى الاثنى عشر عند بداية اللفائفى .</a:t>
            </a:r>
          </a:p>
          <a:p>
            <a:pPr algn="just"/>
            <a:r>
              <a:rPr lang="ar-EG" sz="1800" dirty="0" smtClean="0">
                <a:solidFill>
                  <a:srgbClr val="002060"/>
                </a:solidFill>
              </a:rPr>
              <a:t>الطحال عضو مثلث الشكل يوجد عند اتصال الجزء الفؤادى بالجزء البوابى للمعدة , كما أنه يمتد الى أعلى الجزء البوابى .</a:t>
            </a:r>
          </a:p>
          <a:p>
            <a:pPr algn="just"/>
            <a:r>
              <a:rPr lang="ar-EG" sz="1800" dirty="0" smtClean="0">
                <a:solidFill>
                  <a:srgbClr val="002060"/>
                </a:solidFill>
              </a:rPr>
              <a:t>والطحال غدة صماء تدمر الكرات الدموية الحمراء القديمة وتكون الكريات الجديدة .</a:t>
            </a:r>
          </a:p>
        </p:txBody>
      </p:sp>
    </p:spTree>
    <p:extLst>
      <p:ext uri="{BB962C8B-B14F-4D97-AF65-F5344CB8AC3E}">
        <p14:creationId xmlns:p14="http://schemas.microsoft.com/office/powerpoint/2010/main" val="207978511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5552"/>
            <a:ext cx="8686800" cy="841248"/>
          </a:xfrm>
        </p:spPr>
        <p:txBody>
          <a:bodyPr>
            <a:normAutofit/>
          </a:bodyPr>
          <a:lstStyle/>
          <a:p>
            <a:pPr algn="r"/>
            <a:r>
              <a:rPr lang="ar-EG" sz="2400" b="1" dirty="0" smtClean="0">
                <a:solidFill>
                  <a:srgbClr val="C00000"/>
                </a:solidFill>
              </a:rPr>
              <a:t>الجهاز التنفسى </a:t>
            </a:r>
            <a:r>
              <a:rPr lang="en-US" sz="2400" b="1" dirty="0" smtClean="0">
                <a:solidFill>
                  <a:srgbClr val="C00000"/>
                </a:solidFill>
              </a:rPr>
              <a:t>THE RESPIRATORY SYSTEM</a:t>
            </a:r>
            <a:endParaRPr lang="ar-SA" sz="2400" b="1" dirty="0">
              <a:solidFill>
                <a:srgbClr val="C00000"/>
              </a:solidFill>
            </a:endParaRPr>
          </a:p>
        </p:txBody>
      </p:sp>
      <p:pic>
        <p:nvPicPr>
          <p:cNvPr id="5" name="Content Placeholder 4" descr="Picture 054.jpg"/>
          <p:cNvPicPr>
            <a:picLocks noGrp="1" noChangeAspect="1"/>
          </p:cNvPicPr>
          <p:nvPr>
            <p:ph sz="half" idx="1"/>
          </p:nvPr>
        </p:nvPicPr>
        <p:blipFill>
          <a:blip r:embed="rId3" cstate="print">
            <a:biLevel thresh="50000"/>
          </a:blip>
          <a:stretch>
            <a:fillRect/>
          </a:stretch>
        </p:blipFill>
        <p:spPr>
          <a:xfrm>
            <a:off x="152400" y="1219200"/>
            <a:ext cx="4191000" cy="43588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4495800" y="990600"/>
            <a:ext cx="4495800" cy="5638800"/>
          </a:xfrm>
        </p:spPr>
        <p:txBody>
          <a:bodyPr>
            <a:normAutofit lnSpcReduction="10000"/>
          </a:bodyPr>
          <a:lstStyle/>
          <a:p>
            <a:pPr algn="just"/>
            <a:r>
              <a:rPr lang="ar-SA" sz="1800" dirty="0" smtClean="0">
                <a:solidFill>
                  <a:srgbClr val="002060"/>
                </a:solidFill>
              </a:rPr>
              <a:t>يوجد داخل البلعوم وعلى كل جانب ست فتحات توصل الى الخارج , أصغر هذه الفتحات هى التى تقع فى الحهة الظهرية وتسمى المتنفس .</a:t>
            </a:r>
          </a:p>
          <a:p>
            <a:pPr algn="just"/>
            <a:r>
              <a:rPr lang="ar-SA" sz="1800" dirty="0" smtClean="0">
                <a:solidFill>
                  <a:srgbClr val="002060"/>
                </a:solidFill>
              </a:rPr>
              <a:t>الفتحات الخمس الأخرى توصل الى جيوب خيشومية تفتح الى الخارج بواسطة فتحات على شكل شقوق طولية كبيرة تمتد على الحائط الجانبى للبلعوم تسمى الفتحات الخيشومية .</a:t>
            </a:r>
          </a:p>
          <a:p>
            <a:pPr algn="just"/>
            <a:r>
              <a:rPr lang="ar-SA" sz="1800" dirty="0" smtClean="0">
                <a:solidFill>
                  <a:srgbClr val="002060"/>
                </a:solidFill>
              </a:rPr>
              <a:t>يفصلها عن بعضها الفواصل الخيشومية التى تمتد بسمك جدار جسم الحيوان من داخل البلعوم الى السطح الخارجى .</a:t>
            </a:r>
          </a:p>
          <a:p>
            <a:pPr algn="just"/>
            <a:r>
              <a:rPr lang="ar-SA" sz="1800" dirty="0" smtClean="0">
                <a:solidFill>
                  <a:srgbClr val="002060"/>
                </a:solidFill>
              </a:rPr>
              <a:t>يحتوى الفاصل الخيشومى من الداخل على صف من الأسنان الخيشومية وهى أسنان غير تامة التكوين فى كلب السمك ولكنها كبيرة فى الأسماك الاخرى وهى تعمل كمصفاة للمواد الغذائية فلا تمر الى الخياشيم .</a:t>
            </a:r>
          </a:p>
          <a:p>
            <a:pPr algn="just"/>
            <a:r>
              <a:rPr lang="ar-SA" sz="1800" dirty="0" smtClean="0">
                <a:solidFill>
                  <a:srgbClr val="002060"/>
                </a:solidFill>
              </a:rPr>
              <a:t>أما الصفائح الخيشومية تحتوى على عدد كبير من الشعيرات الدموية </a:t>
            </a:r>
            <a:r>
              <a:rPr lang="ar-SA" sz="1800" dirty="0" smtClean="0"/>
              <a:t>. </a:t>
            </a:r>
            <a:endParaRPr lang="ar-SA" sz="1800" dirty="0"/>
          </a:p>
        </p:txBody>
      </p:sp>
    </p:spTree>
    <p:extLst>
      <p:ext uri="{BB962C8B-B14F-4D97-AF65-F5344CB8AC3E}">
        <p14:creationId xmlns:p14="http://schemas.microsoft.com/office/powerpoint/2010/main" val="389844815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95400"/>
            <a:ext cx="8686800" cy="4267200"/>
          </a:xfrm>
        </p:spPr>
        <p:txBody>
          <a:bodyPr>
            <a:normAutofit/>
          </a:bodyPr>
          <a:lstStyle/>
          <a:p>
            <a:pPr algn="just"/>
            <a:r>
              <a:rPr lang="ar-SA" sz="2000" b="1" dirty="0" smtClean="0">
                <a:solidFill>
                  <a:srgbClr val="FF0000"/>
                </a:solidFill>
              </a:rPr>
              <a:t>عند التنفس :</a:t>
            </a:r>
          </a:p>
          <a:p>
            <a:pPr marL="457200" indent="-457200" algn="just">
              <a:buFont typeface="+mj-lt"/>
              <a:buAutoNum type="arabicParenR"/>
            </a:pPr>
            <a:r>
              <a:rPr lang="ar-SA" sz="2000" b="1" dirty="0" smtClean="0"/>
              <a:t>يفتح الفم ويتسع البلعوم فيندفع اليه الماء , ثم تنقبض عضلات المرىء فتمنع مرور الماء الى المعدة , بينما تكون الفتحات الخيشومية مقفلة .</a:t>
            </a:r>
          </a:p>
          <a:p>
            <a:pPr marL="457200" indent="-457200" algn="just">
              <a:buFont typeface="+mj-lt"/>
              <a:buAutoNum type="arabicParenR"/>
            </a:pPr>
            <a:r>
              <a:rPr lang="ar-SA" sz="2000" b="1" dirty="0" smtClean="0"/>
              <a:t>يقفل الفم وينقبض البلعوم وتفتح الفتحات الخيشومية الداخلية فيندفع الماء الى الجيوب الخيشومية الخارجية .</a:t>
            </a:r>
          </a:p>
          <a:p>
            <a:pPr marL="457200" indent="-457200" algn="just"/>
            <a:r>
              <a:rPr lang="ar-SA" sz="2000" b="1" dirty="0" smtClean="0"/>
              <a:t>لايلعب المتنفس أى دور فى عملية التنفس الا أنه فى بعض الأسماك التى تعيش فى الماء وتمضى معظم وقتها فى قاع البحر وفمها موجود على الجهة البطنية , قد يقوم المتنفس بما يقوم به الفم .</a:t>
            </a:r>
          </a:p>
          <a:p>
            <a:pPr marL="457200" indent="-457200" algn="just"/>
            <a:r>
              <a:rPr lang="ar-SA" sz="2000" b="1" dirty="0" smtClean="0"/>
              <a:t>ويعمل الجزء الخارجى من الفاصل الخيشومى كصمام يمنع دخول الماء من الخارج الى الجيوب الخيشومية .</a:t>
            </a:r>
            <a:endParaRPr lang="ar-SA" sz="2000" b="1" dirty="0"/>
          </a:p>
        </p:txBody>
      </p:sp>
    </p:spTree>
    <p:extLst>
      <p:ext uri="{BB962C8B-B14F-4D97-AF65-F5344CB8AC3E}">
        <p14:creationId xmlns:p14="http://schemas.microsoft.com/office/powerpoint/2010/main" val="276317911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838200"/>
          </a:xfrm>
        </p:spPr>
        <p:txBody>
          <a:bodyPr>
            <a:normAutofit/>
          </a:bodyPr>
          <a:lstStyle/>
          <a:p>
            <a:pPr algn="ctr"/>
            <a:r>
              <a:rPr lang="ar-SA" sz="3200" b="1" dirty="0" smtClean="0">
                <a:solidFill>
                  <a:srgbClr val="C00000"/>
                </a:solidFill>
              </a:rPr>
              <a:t>الجهاز الدورى </a:t>
            </a:r>
            <a:endParaRPr lang="ar-SA" sz="3200" b="1" dirty="0">
              <a:solidFill>
                <a:srgbClr val="C00000"/>
              </a:solidFill>
            </a:endParaRPr>
          </a:p>
        </p:txBody>
      </p:sp>
      <p:pic>
        <p:nvPicPr>
          <p:cNvPr id="4" name="Content Placeholder 3" descr="Picture 055.jpg"/>
          <p:cNvPicPr>
            <a:picLocks noGrp="1" noChangeAspect="1"/>
          </p:cNvPicPr>
          <p:nvPr>
            <p:ph idx="1"/>
          </p:nvPr>
        </p:nvPicPr>
        <p:blipFill>
          <a:blip r:embed="rId3" cstate="print">
            <a:biLevel thresh="50000"/>
          </a:blip>
          <a:stretch>
            <a:fillRect/>
          </a:stretch>
        </p:blipFill>
        <p:spPr>
          <a:xfrm rot="16200000">
            <a:off x="2285999" y="1"/>
            <a:ext cx="5257800" cy="80009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6616187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52400"/>
            <a:ext cx="8610600" cy="6324600"/>
          </a:xfrm>
        </p:spPr>
        <p:txBody>
          <a:bodyPr>
            <a:normAutofit lnSpcReduction="10000"/>
          </a:bodyPr>
          <a:lstStyle/>
          <a:p>
            <a:pPr algn="just">
              <a:buNone/>
            </a:pPr>
            <a:r>
              <a:rPr lang="ar-SA" sz="2000" b="1" dirty="0" smtClean="0">
                <a:solidFill>
                  <a:srgbClr val="C00000"/>
                </a:solidFill>
              </a:rPr>
              <a:t>  الجهاز الدورى </a:t>
            </a:r>
            <a:r>
              <a:rPr lang="en-US" sz="2000" b="1" dirty="0" smtClean="0">
                <a:solidFill>
                  <a:srgbClr val="C00000"/>
                </a:solidFill>
              </a:rPr>
              <a:t>The circulatory system </a:t>
            </a:r>
            <a:r>
              <a:rPr lang="ar-EG" sz="2000" b="1" dirty="0" smtClean="0">
                <a:solidFill>
                  <a:srgbClr val="C00000"/>
                </a:solidFill>
              </a:rPr>
              <a:t> :</a:t>
            </a:r>
          </a:p>
          <a:p>
            <a:pPr algn="just"/>
            <a:r>
              <a:rPr lang="ar-EG" sz="1800" dirty="0" smtClean="0">
                <a:solidFill>
                  <a:schemeClr val="tx1"/>
                </a:solidFill>
              </a:rPr>
              <a:t>يقع القلب فى فراغ التامور وهو مثلث الشكل , القلب يشبه حرف </a:t>
            </a:r>
            <a:r>
              <a:rPr lang="en-GB" sz="1800" dirty="0" smtClean="0">
                <a:solidFill>
                  <a:schemeClr val="tx1"/>
                </a:solidFill>
              </a:rPr>
              <a:t>(S)</a:t>
            </a:r>
            <a:r>
              <a:rPr lang="ar-EG" sz="1800" dirty="0" smtClean="0">
                <a:solidFill>
                  <a:schemeClr val="tx1"/>
                </a:solidFill>
              </a:rPr>
              <a:t> ويتكون من أربعة غرف .</a:t>
            </a:r>
          </a:p>
          <a:p>
            <a:pPr algn="just"/>
            <a:r>
              <a:rPr lang="ar-EG" sz="1800" dirty="0" smtClean="0">
                <a:solidFill>
                  <a:schemeClr val="tx1"/>
                </a:solidFill>
              </a:rPr>
              <a:t>الجيب الوريدى والأذين والبطين والمخروط الشريانى .</a:t>
            </a:r>
          </a:p>
          <a:p>
            <a:pPr algn="just"/>
            <a:r>
              <a:rPr lang="ar-EG" sz="1800" dirty="0" smtClean="0">
                <a:solidFill>
                  <a:schemeClr val="tx1"/>
                </a:solidFill>
              </a:rPr>
              <a:t>الجيب الوريدى هو الحجرة الخلفية للقلب وهو على شكل أنبوبة مستعرضة رقيقة الجدر ويستقبل وريدين كبيرين هما قناتى كوفييه .</a:t>
            </a:r>
          </a:p>
          <a:p>
            <a:pPr algn="just"/>
            <a:r>
              <a:rPr lang="ar-EG" sz="1800" dirty="0" smtClean="0">
                <a:solidFill>
                  <a:schemeClr val="tx1"/>
                </a:solidFill>
              </a:rPr>
              <a:t>يؤدى هذا الجيب الوريدى الى غرفة ظهرية هى الأذين جدارها عضلى أكثر من الجيب الوريدى.</a:t>
            </a:r>
          </a:p>
          <a:p>
            <a:pPr algn="just"/>
            <a:r>
              <a:rPr lang="ar-EG" sz="1800" dirty="0" smtClean="0">
                <a:solidFill>
                  <a:schemeClr val="tx1"/>
                </a:solidFill>
              </a:rPr>
              <a:t>ويؤدى الأذين الى البطين الذى يقع فى الجهة البطنية منه وجدار البطين سميك وعضلى .</a:t>
            </a:r>
          </a:p>
          <a:p>
            <a:pPr algn="just"/>
            <a:r>
              <a:rPr lang="ar-EG" sz="1800" dirty="0" smtClean="0">
                <a:solidFill>
                  <a:schemeClr val="tx1"/>
                </a:solidFill>
              </a:rPr>
              <a:t>يؤدى البطين الى الغرفة الرابعة من غرف القلب وهى المخروط الشريانى وحوائطه عضلية سميكة تنقبض كما ينقبض القلب , وهى تمتد حيث تؤدى الى الأورطى البطنى .</a:t>
            </a:r>
          </a:p>
          <a:p>
            <a:pPr algn="just">
              <a:buNone/>
            </a:pPr>
            <a:r>
              <a:rPr lang="ar-EG" sz="2000" b="1" dirty="0" smtClean="0">
                <a:solidFill>
                  <a:srgbClr val="C00000"/>
                </a:solidFill>
              </a:rPr>
              <a:t>  الجهاز الشريانى </a:t>
            </a:r>
            <a:r>
              <a:rPr lang="en-US" sz="2000" b="1" dirty="0" smtClean="0">
                <a:solidFill>
                  <a:srgbClr val="C00000"/>
                </a:solidFill>
              </a:rPr>
              <a:t>The Arterial System</a:t>
            </a:r>
            <a:r>
              <a:rPr lang="en-GB" sz="2000" b="1" dirty="0" smtClean="0">
                <a:solidFill>
                  <a:srgbClr val="C00000"/>
                </a:solidFill>
              </a:rPr>
              <a:t> </a:t>
            </a:r>
            <a:r>
              <a:rPr lang="ar-EG" sz="2000" b="1" dirty="0" smtClean="0">
                <a:solidFill>
                  <a:srgbClr val="C00000"/>
                </a:solidFill>
              </a:rPr>
              <a:t> :</a:t>
            </a:r>
          </a:p>
          <a:p>
            <a:pPr algn="just"/>
            <a:r>
              <a:rPr lang="ar-EG" sz="1800" dirty="0" smtClean="0">
                <a:solidFill>
                  <a:schemeClr val="tx1"/>
                </a:solidFill>
              </a:rPr>
              <a:t>يمتد الأورطى البطنى من الجهة البطنية للبلعوم ويتفرع منه على كل جانب خمسة أوعية خيشومية واردة .</a:t>
            </a:r>
          </a:p>
          <a:p>
            <a:pPr algn="just"/>
            <a:r>
              <a:rPr lang="ar-EG" sz="1800" dirty="0" smtClean="0">
                <a:solidFill>
                  <a:schemeClr val="tx1"/>
                </a:solidFill>
              </a:rPr>
              <a:t>الوعاءان الرابع والخامس ينشآن بجانب بعضهما وعلى مسافة قصيرة منهما ينشأ الوعاء الخيشومى الثالث .</a:t>
            </a:r>
          </a:p>
          <a:p>
            <a:pPr algn="just"/>
            <a:r>
              <a:rPr lang="ar-EG" sz="1800" dirty="0" smtClean="0">
                <a:solidFill>
                  <a:schemeClr val="tx1"/>
                </a:solidFill>
              </a:rPr>
              <a:t>ثم أمام هذا الوعاء ينقسم الأورطى البطنى الى فرعين يعطى كل منهما الوعائين الخيشوميين الواردين الأول والثانى , فاذا تم نقاء الدم فى منطقة الخياشيم  تحمله الأوعية الخيشومية الصادرة التى يوجد منها وعائين فى كل خيشوم .</a:t>
            </a:r>
          </a:p>
          <a:p>
            <a:pPr algn="just"/>
            <a:r>
              <a:rPr lang="ar-EG" sz="1800" dirty="0" smtClean="0">
                <a:solidFill>
                  <a:schemeClr val="tx1"/>
                </a:solidFill>
              </a:rPr>
              <a:t>تتصل هذه الأوعية الخيشومية الصادرة من الجهة الظهرية والبطنية مكونة شبه حلقة تحيط بالخيشوم .</a:t>
            </a:r>
          </a:p>
          <a:p>
            <a:endParaRPr lang="ar-SA" sz="2000" b="1" dirty="0">
              <a:solidFill>
                <a:srgbClr val="C00000"/>
              </a:solidFill>
            </a:endParaRPr>
          </a:p>
        </p:txBody>
      </p:sp>
    </p:spTree>
    <p:extLst>
      <p:ext uri="{BB962C8B-B14F-4D97-AF65-F5344CB8AC3E}">
        <p14:creationId xmlns:p14="http://schemas.microsoft.com/office/powerpoint/2010/main" val="49532236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81000"/>
            <a:ext cx="8763000" cy="6324600"/>
          </a:xfrm>
        </p:spPr>
        <p:txBody>
          <a:bodyPr>
            <a:normAutofit/>
          </a:bodyPr>
          <a:lstStyle/>
          <a:p>
            <a:r>
              <a:rPr lang="ar-EG" sz="1800" dirty="0" smtClean="0">
                <a:solidFill>
                  <a:srgbClr val="002060"/>
                </a:solidFill>
              </a:rPr>
              <a:t>نتيجة لهذا توجد حلقة كاملة حول كل كيس خيشومى ما عدا الكيس الخيشومى الخامس </a:t>
            </a:r>
          </a:p>
          <a:p>
            <a:pPr algn="just"/>
            <a:r>
              <a:rPr lang="ar-EG" sz="1800" dirty="0" smtClean="0">
                <a:solidFill>
                  <a:srgbClr val="002060"/>
                </a:solidFill>
              </a:rPr>
              <a:t>من الجهة الظهرية لكل حلقة يمتد شريان فوق خيشومى الذى يتصل بالأورطى الظهرى , ولا يوجد شريان فوق خيشومى للفتحة الخيشومية الخامسة ولكن يمر الدم من الخيشوم الخامس الى الحلقة الرابعة ومنه الى الشريان الفوق خيشومى الرابع .</a:t>
            </a:r>
          </a:p>
          <a:p>
            <a:pPr algn="just"/>
            <a:r>
              <a:rPr lang="ar-EG" sz="1800" dirty="0" smtClean="0">
                <a:solidFill>
                  <a:srgbClr val="002060"/>
                </a:solidFill>
              </a:rPr>
              <a:t>أما الأورطى الظهرى فيمتد الى الخلف على طول الجسم , ويستمر الى الذيل كشريان ذيلى ويعطى فى طريقه الشرايين المختلفة الى أعضاء الجسم .</a:t>
            </a:r>
          </a:p>
          <a:p>
            <a:pPr algn="just">
              <a:buNone/>
            </a:pPr>
            <a:r>
              <a:rPr lang="ar-EG" sz="2000" b="1" dirty="0" smtClean="0">
                <a:solidFill>
                  <a:srgbClr val="FF0000"/>
                </a:solidFill>
              </a:rPr>
              <a:t>الجهاز الوريدى </a:t>
            </a:r>
            <a:r>
              <a:rPr lang="en-GB" sz="2000" b="1" dirty="0" smtClean="0">
                <a:solidFill>
                  <a:srgbClr val="FF0000"/>
                </a:solidFill>
              </a:rPr>
              <a:t>The venous system </a:t>
            </a:r>
            <a:r>
              <a:rPr lang="ar-EG" sz="2000" b="1" dirty="0" smtClean="0">
                <a:solidFill>
                  <a:srgbClr val="FF0000"/>
                </a:solidFill>
              </a:rPr>
              <a:t>:</a:t>
            </a:r>
          </a:p>
          <a:p>
            <a:pPr algn="just"/>
            <a:r>
              <a:rPr lang="ar-EG" sz="1800" dirty="0" smtClean="0">
                <a:solidFill>
                  <a:srgbClr val="002060"/>
                </a:solidFill>
              </a:rPr>
              <a:t>يتميز هذا الجهاز بانتفاخ الأوردة فتكون ما يسمى بالجيوب , يحمل الدم من الجهة الأمامية للجسم بواسطة وريدين رئيسيين أماميين يقعان فى الجهة الظهرية للخياشيم .</a:t>
            </a:r>
          </a:p>
          <a:p>
            <a:pPr algn="just"/>
            <a:r>
              <a:rPr lang="ar-EG" sz="1800" dirty="0" smtClean="0">
                <a:solidFill>
                  <a:srgbClr val="002060"/>
                </a:solidFill>
              </a:rPr>
              <a:t>ثم يمر الدم من كل منها الى الجيب الوريدى بواسطة قناة كوفييه الموجودة واحدة فى كل جانب . </a:t>
            </a:r>
          </a:p>
          <a:p>
            <a:pPr algn="just"/>
            <a:r>
              <a:rPr lang="ar-EG" sz="1800" dirty="0" smtClean="0">
                <a:solidFill>
                  <a:srgbClr val="002060"/>
                </a:solidFill>
              </a:rPr>
              <a:t>أما الدم من الذيل فيحمل بواسطة الوريد الذيلى الذى يتفرع خلف الكليتين الى فرعين يسمى كل منهما الوريد الكلوى البابى ويتصل كل منهما بالجهةالخارجية للكلية .</a:t>
            </a:r>
          </a:p>
          <a:p>
            <a:pPr algn="just"/>
            <a:r>
              <a:rPr lang="ar-EG" sz="1800" dirty="0" smtClean="0">
                <a:solidFill>
                  <a:srgbClr val="002060"/>
                </a:solidFill>
              </a:rPr>
              <a:t>يدخل الدم الى الكليتين ويتفرع داخلهما ثم يجمع ثانية بواسطة الوريدين الرئيسين الخلفيين اللذان يتجهان الى الأمام ويتصلان بقناة كوفييه .</a:t>
            </a:r>
          </a:p>
          <a:p>
            <a:pPr algn="just"/>
            <a:r>
              <a:rPr lang="ar-EG" sz="1800" dirty="0" smtClean="0">
                <a:solidFill>
                  <a:srgbClr val="002060"/>
                </a:solidFill>
              </a:rPr>
              <a:t>أما الدم من القناة الهضمية ينقل الى الكبد بواسطة الوريد الكبدى البابى ثم يجمع الدم من الكبد بواسطة وريدين كبديين يفتحان فى الجيب الوريدى بفتحتين .</a:t>
            </a:r>
          </a:p>
          <a:p>
            <a:pPr algn="just"/>
            <a:r>
              <a:rPr lang="ar-EG" sz="1800" dirty="0" smtClean="0">
                <a:solidFill>
                  <a:srgbClr val="002060"/>
                </a:solidFill>
              </a:rPr>
              <a:t> على كل جانب من الجسم يوجد وريد بطنى جانبى يفتح فى قناة كوفييه .</a:t>
            </a:r>
          </a:p>
          <a:p>
            <a:pPr algn="just"/>
            <a:r>
              <a:rPr lang="ar-EG" sz="1800" dirty="0" smtClean="0">
                <a:solidFill>
                  <a:srgbClr val="002060"/>
                </a:solidFill>
              </a:rPr>
              <a:t>يصب فيهما الوريدان الحوضيان اللذان يأتيان بالدم من الزعانف الحوضية , والوريدان العضديان اللذان يأتيان بالدم من الزعانف الصدرية </a:t>
            </a:r>
            <a:r>
              <a:rPr lang="ar-EG" sz="1800" dirty="0" smtClean="0">
                <a:solidFill>
                  <a:schemeClr val="tx1"/>
                </a:solidFill>
              </a:rPr>
              <a:t>.</a:t>
            </a:r>
          </a:p>
        </p:txBody>
      </p:sp>
    </p:spTree>
    <p:extLst>
      <p:ext uri="{BB962C8B-B14F-4D97-AF65-F5344CB8AC3E}">
        <p14:creationId xmlns:p14="http://schemas.microsoft.com/office/powerpoint/2010/main" val="422677572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686800" cy="838200"/>
          </a:xfrm>
        </p:spPr>
        <p:txBody>
          <a:bodyPr>
            <a:normAutofit/>
          </a:bodyPr>
          <a:lstStyle/>
          <a:p>
            <a:pPr algn="ctr"/>
            <a:r>
              <a:rPr lang="ar-EG" sz="2400" b="1" dirty="0" smtClean="0">
                <a:solidFill>
                  <a:srgbClr val="C00000"/>
                </a:solidFill>
              </a:rPr>
              <a:t>الجهاز الوريدى </a:t>
            </a:r>
            <a:endParaRPr lang="ar-SA" sz="2400" b="1" dirty="0">
              <a:solidFill>
                <a:srgbClr val="C00000"/>
              </a:solidFill>
            </a:endParaRPr>
          </a:p>
        </p:txBody>
      </p:sp>
      <p:pic>
        <p:nvPicPr>
          <p:cNvPr id="4" name="Content Placeholder 3" descr="Picture 056.jpg"/>
          <p:cNvPicPr>
            <a:picLocks noGrp="1" noChangeAspect="1"/>
          </p:cNvPicPr>
          <p:nvPr>
            <p:ph idx="1"/>
          </p:nvPr>
        </p:nvPicPr>
        <p:blipFill>
          <a:blip r:embed="rId3" cstate="print">
            <a:biLevel thresh="50000"/>
          </a:blip>
          <a:stretch>
            <a:fillRect/>
          </a:stretch>
        </p:blipFill>
        <p:spPr>
          <a:xfrm>
            <a:off x="2514600" y="1371600"/>
            <a:ext cx="4343400" cy="5181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Oval 4"/>
          <p:cNvSpPr/>
          <p:nvPr/>
        </p:nvSpPr>
        <p:spPr>
          <a:xfrm>
            <a:off x="5334000" y="3048000"/>
            <a:ext cx="10668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200" dirty="0" smtClean="0"/>
              <a:t>وريد رئيسى خلفى</a:t>
            </a:r>
            <a:endParaRPr lang="en-US" sz="1200" dirty="0"/>
          </a:p>
        </p:txBody>
      </p:sp>
      <p:cxnSp>
        <p:nvCxnSpPr>
          <p:cNvPr id="7" name="Straight Arrow Connector 6"/>
          <p:cNvCxnSpPr>
            <a:stCxn id="5" idx="2"/>
          </p:cNvCxnSpPr>
          <p:nvPr/>
        </p:nvCxnSpPr>
        <p:spPr>
          <a:xfrm flipH="1" flipV="1">
            <a:off x="4724400" y="3352800"/>
            <a:ext cx="609600" cy="381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9993320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838200"/>
          </a:xfrm>
        </p:spPr>
        <p:txBody>
          <a:bodyPr/>
          <a:lstStyle/>
          <a:p>
            <a:pPr algn="ctr"/>
            <a:r>
              <a:rPr lang="ar-SA" sz="2400" b="1" dirty="0" smtClean="0">
                <a:solidFill>
                  <a:srgbClr val="C00000"/>
                </a:solidFill>
              </a:rPr>
              <a:t>الجهاز البولى التناسلى   </a:t>
            </a:r>
            <a:r>
              <a:rPr lang="en-US" sz="2400" b="1" dirty="0" smtClean="0">
                <a:solidFill>
                  <a:srgbClr val="C00000"/>
                </a:solidFill>
              </a:rPr>
              <a:t> The </a:t>
            </a:r>
            <a:r>
              <a:rPr lang="en-US" sz="2400" b="1" dirty="0" err="1" smtClean="0">
                <a:solidFill>
                  <a:srgbClr val="C00000"/>
                </a:solidFill>
              </a:rPr>
              <a:t>urinogenital</a:t>
            </a:r>
            <a:r>
              <a:rPr lang="en-US" sz="2400" b="1" dirty="0" smtClean="0">
                <a:solidFill>
                  <a:srgbClr val="C00000"/>
                </a:solidFill>
              </a:rPr>
              <a:t> system</a:t>
            </a:r>
            <a:r>
              <a:rPr lang="ar-SA" sz="2400" b="1" dirty="0" smtClean="0">
                <a:solidFill>
                  <a:srgbClr val="C00000"/>
                </a:solidFill>
              </a:rPr>
              <a:t>            </a:t>
            </a:r>
            <a:endParaRPr lang="ar-SA" b="1" dirty="0"/>
          </a:p>
        </p:txBody>
      </p:sp>
      <p:pic>
        <p:nvPicPr>
          <p:cNvPr id="4" name="Content Placeholder 3" descr="Picture 060.jpg"/>
          <p:cNvPicPr>
            <a:picLocks noGrp="1" noChangeAspect="1"/>
          </p:cNvPicPr>
          <p:nvPr>
            <p:ph idx="1"/>
          </p:nvPr>
        </p:nvPicPr>
        <p:blipFill>
          <a:blip r:embed="rId3" cstate="print">
            <a:biLevel thresh="50000"/>
          </a:blip>
          <a:stretch>
            <a:fillRect/>
          </a:stretch>
        </p:blipFill>
        <p:spPr>
          <a:xfrm rot="5400000">
            <a:off x="2133600" y="-381000"/>
            <a:ext cx="4876800" cy="8686800"/>
          </a:xfrm>
        </p:spPr>
      </p:pic>
    </p:spTree>
    <p:extLst>
      <p:ext uri="{BB962C8B-B14F-4D97-AF65-F5344CB8AC3E}">
        <p14:creationId xmlns:p14="http://schemas.microsoft.com/office/powerpoint/2010/main" val="60079824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838200"/>
          </a:xfrm>
        </p:spPr>
        <p:txBody>
          <a:bodyPr>
            <a:normAutofit/>
          </a:bodyPr>
          <a:lstStyle/>
          <a:p>
            <a:pPr algn="ctr"/>
            <a:r>
              <a:rPr lang="ar-EG" sz="2800" b="1" dirty="0" smtClean="0">
                <a:solidFill>
                  <a:srgbClr val="C00000"/>
                </a:solidFill>
              </a:rPr>
              <a:t>الجهاز البولى التناسلى </a:t>
            </a:r>
            <a:endParaRPr lang="ar-SA" sz="2800" b="1" dirty="0">
              <a:solidFill>
                <a:srgbClr val="C00000"/>
              </a:solidFill>
            </a:endParaRPr>
          </a:p>
        </p:txBody>
      </p:sp>
      <p:sp>
        <p:nvSpPr>
          <p:cNvPr id="3" name="Content Placeholder 2"/>
          <p:cNvSpPr>
            <a:spLocks noGrp="1"/>
          </p:cNvSpPr>
          <p:nvPr>
            <p:ph idx="1"/>
          </p:nvPr>
        </p:nvSpPr>
        <p:spPr>
          <a:xfrm>
            <a:off x="304800" y="1143000"/>
            <a:ext cx="8610600" cy="5486400"/>
          </a:xfrm>
        </p:spPr>
        <p:txBody>
          <a:bodyPr>
            <a:normAutofit/>
          </a:bodyPr>
          <a:lstStyle/>
          <a:p>
            <a:pPr algn="just"/>
            <a:r>
              <a:rPr lang="ar-EG" sz="2000" dirty="0" smtClean="0"/>
              <a:t>الكليتان فى الأنثى تشبهان نظيراتهما فى الضفدعة من حيث التركيب والموقع , ولكنهما فى الأسماك الغضروفية يميلان الى الطول , وهما يقعان فوق التجويف البطنى مباشرة خارج النسيج البريتونى .</a:t>
            </a:r>
          </a:p>
          <a:p>
            <a:pPr algn="just"/>
            <a:r>
              <a:rPr lang="ar-EG" sz="2000" dirty="0" smtClean="0"/>
              <a:t>ويتكونا من العديد من الأنابيب البولية , الجزء الأمامى من الكلية طويل وضيق وهو غير فعال .</a:t>
            </a:r>
          </a:p>
          <a:p>
            <a:pPr algn="just"/>
            <a:r>
              <a:rPr lang="ar-EG" sz="2000" dirty="0" smtClean="0"/>
              <a:t>الجزء الخلفى من الكلية كبير ومنتفخ وهو الجزء الفعال ويتركب من فصوص مندمجة متصلة بالجزء الأمامى ويقع على جانبى المجمع , وكلا القسمين فى الكلية لهما القنوات الخاصة بهما التى تفتح فى الجيوب البولية.</a:t>
            </a:r>
          </a:p>
          <a:p>
            <a:pPr algn="just"/>
            <a:r>
              <a:rPr lang="ar-EG" sz="2000" dirty="0" smtClean="0"/>
              <a:t>هذه الجيوب البولية تتحد فى الخلف ليكونا جيبا متوسطا بفتح فى المجمع بفتحة وسطية تقع فوق الحلمة البولية .</a:t>
            </a:r>
          </a:p>
        </p:txBody>
      </p:sp>
    </p:spTree>
    <p:extLst>
      <p:ext uri="{BB962C8B-B14F-4D97-AF65-F5344CB8AC3E}">
        <p14:creationId xmlns:p14="http://schemas.microsoft.com/office/powerpoint/2010/main" val="272055918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8686800" cy="6248400"/>
          </a:xfrm>
        </p:spPr>
        <p:txBody>
          <a:bodyPr>
            <a:normAutofit lnSpcReduction="10000"/>
          </a:bodyPr>
          <a:lstStyle/>
          <a:p>
            <a:pPr algn="just"/>
            <a:r>
              <a:rPr lang="ar-EG" sz="2000" b="1" dirty="0" smtClean="0">
                <a:solidFill>
                  <a:srgbClr val="FF0000"/>
                </a:solidFill>
              </a:rPr>
              <a:t>فى الأنثى </a:t>
            </a:r>
            <a:r>
              <a:rPr lang="ar-EG" sz="2000" dirty="0" smtClean="0">
                <a:solidFill>
                  <a:schemeClr val="tx1"/>
                </a:solidFill>
              </a:rPr>
              <a:t>يوجد مبيض واحد يقع الى اليمين قليلا بالنسبة للخط المنصف للتجويف البطنى .</a:t>
            </a:r>
          </a:p>
          <a:p>
            <a:pPr algn="just"/>
            <a:r>
              <a:rPr lang="ar-EG" sz="2000" dirty="0" smtClean="0">
                <a:solidFill>
                  <a:schemeClr val="tx1"/>
                </a:solidFill>
              </a:rPr>
              <a:t>يرتبط المبيض بجدار الجسم بواسطة ثنية بريتونية تسمى مساريقا المبيض .</a:t>
            </a:r>
          </a:p>
          <a:p>
            <a:pPr algn="just"/>
            <a:r>
              <a:rPr lang="ar-EG" sz="2000" dirty="0" smtClean="0">
                <a:solidFill>
                  <a:schemeClr val="tx1"/>
                </a:solidFill>
              </a:rPr>
              <a:t>يظهر على سطح المبيض انتفاخات عديدة مختلفة الحجم تدل على موقع البيض.</a:t>
            </a:r>
          </a:p>
          <a:p>
            <a:pPr algn="just"/>
            <a:r>
              <a:rPr lang="ar-EG" sz="2000" dirty="0" smtClean="0">
                <a:solidFill>
                  <a:schemeClr val="tx1"/>
                </a:solidFill>
              </a:rPr>
              <a:t>أما قنوات المبيض فواحدة على كل جانب , وهاتان القناتان تتحدان فى الجهة الأمامية ليكونا فتحة واحدة , هى فتحة قناة البيض الداخلية , تقع على الجهة البطنية للمعى خلف محفظة التامور وترتبط بالمرىء بواسطة رباط متين .</a:t>
            </a:r>
          </a:p>
          <a:p>
            <a:pPr algn="just"/>
            <a:r>
              <a:rPr lang="ar-EG" sz="2000" dirty="0" smtClean="0">
                <a:solidFill>
                  <a:schemeClr val="tx1"/>
                </a:solidFill>
              </a:rPr>
              <a:t>توجد غدة قناة المبيض وهى تفرز قشرة البيض .</a:t>
            </a:r>
          </a:p>
          <a:p>
            <a:pPr algn="just"/>
            <a:r>
              <a:rPr lang="ar-EG" sz="2000" dirty="0" smtClean="0">
                <a:solidFill>
                  <a:schemeClr val="tx1"/>
                </a:solidFill>
              </a:rPr>
              <a:t>بعد الغدة القشرية تمتد قناة البيض الى الخلف حيث تنتفخ مرة اخرى لتكون الغرفة الرحمية .</a:t>
            </a:r>
          </a:p>
          <a:p>
            <a:pPr algn="just"/>
            <a:r>
              <a:rPr lang="ar-EG" sz="2000" dirty="0" smtClean="0">
                <a:solidFill>
                  <a:schemeClr val="tx1"/>
                </a:solidFill>
              </a:rPr>
              <a:t>خلف غرفة الرحم تتحد قناتى البيض ليكونا فتحة تناسلية واحدة تصب فى المجمع خلف المستقيم .</a:t>
            </a:r>
          </a:p>
          <a:p>
            <a:pPr algn="just"/>
            <a:r>
              <a:rPr lang="ar-EG" sz="2000" b="1" dirty="0" smtClean="0">
                <a:solidFill>
                  <a:srgbClr val="FF0000"/>
                </a:solidFill>
              </a:rPr>
              <a:t>فى الذكر </a:t>
            </a:r>
            <a:r>
              <a:rPr lang="ar-EG" sz="2000" dirty="0" smtClean="0">
                <a:solidFill>
                  <a:schemeClr val="tx1"/>
                </a:solidFill>
              </a:rPr>
              <a:t>يحمل افراز الكلية بواسطة أربعة أو ستة قنوات تخرج من الجزء الخلفى الفعال للكلية ثم تفتح هذه القنوات فى الحالب.</a:t>
            </a:r>
          </a:p>
          <a:p>
            <a:pPr algn="just"/>
            <a:r>
              <a:rPr lang="ar-EG" sz="2000" dirty="0" smtClean="0">
                <a:solidFill>
                  <a:schemeClr val="tx1"/>
                </a:solidFill>
              </a:rPr>
              <a:t>يمتد الحالبان الى الخلف ليفتحا بفتحتين بجانب بعضهما فى الجيب البولى التناسلى .</a:t>
            </a:r>
          </a:p>
          <a:p>
            <a:pPr algn="just"/>
            <a:r>
              <a:rPr lang="ar-EG" sz="2000" dirty="0" smtClean="0">
                <a:solidFill>
                  <a:schemeClr val="tx1"/>
                </a:solidFill>
              </a:rPr>
              <a:t>توجد خصيتان تلتصق كل منهما </a:t>
            </a:r>
            <a:r>
              <a:rPr lang="ar-SA" sz="2000" dirty="0" smtClean="0">
                <a:solidFill>
                  <a:schemeClr val="tx1"/>
                </a:solidFill>
              </a:rPr>
              <a:t>بجدار </a:t>
            </a:r>
            <a:r>
              <a:rPr lang="ar-EG" sz="2000" dirty="0" smtClean="0">
                <a:solidFill>
                  <a:schemeClr val="tx1"/>
                </a:solidFill>
              </a:rPr>
              <a:t>الجسم الظهرى بنسيج بريتونى هو مساريقا الخصية .</a:t>
            </a:r>
          </a:p>
          <a:p>
            <a:pPr algn="just"/>
            <a:endParaRPr lang="ar-EG" sz="2000" dirty="0" smtClean="0"/>
          </a:p>
          <a:p>
            <a:pPr algn="just"/>
            <a:endParaRPr lang="ar-SA" sz="2000" dirty="0"/>
          </a:p>
        </p:txBody>
      </p:sp>
    </p:spTree>
    <p:extLst>
      <p:ext uri="{BB962C8B-B14F-4D97-AF65-F5344CB8AC3E}">
        <p14:creationId xmlns:p14="http://schemas.microsoft.com/office/powerpoint/2010/main" val="123265160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143000"/>
            <a:ext cx="8686800" cy="4648200"/>
          </a:xfrm>
        </p:spPr>
        <p:txBody>
          <a:bodyPr>
            <a:normAutofit/>
          </a:bodyPr>
          <a:lstStyle/>
          <a:p>
            <a:pPr algn="just"/>
            <a:r>
              <a:rPr lang="ar-EG" sz="2000" dirty="0" smtClean="0">
                <a:solidFill>
                  <a:schemeClr val="tx1"/>
                </a:solidFill>
              </a:rPr>
              <a:t>تخرج افرازات كل خصية الى قنوات عديدة رفيعة تسمى بالأوعية الصادرة التى تؤدى الى الجزء الأمامى الغير فعال من الكلية والذى يتحور الى ما يسمى بالبربخ .</a:t>
            </a:r>
          </a:p>
          <a:p>
            <a:pPr algn="just"/>
            <a:r>
              <a:rPr lang="ar-EG" sz="2000" dirty="0" smtClean="0">
                <a:solidFill>
                  <a:schemeClr val="tx1"/>
                </a:solidFill>
              </a:rPr>
              <a:t>على سطح الكلية تمتد أنبوبة رفيعة ملتوية تسمى الوعاء الناقل ينتفخ الجزء الخلفى من الوعاء الناقل ليكون الحويصلة المنوية .</a:t>
            </a:r>
          </a:p>
          <a:p>
            <a:pPr algn="just"/>
            <a:r>
              <a:rPr lang="ar-EG" sz="2000" dirty="0" smtClean="0">
                <a:solidFill>
                  <a:schemeClr val="tx1"/>
                </a:solidFill>
              </a:rPr>
              <a:t>تفتح الحويصلة المنوية فى الجيب البولى التناسلى , وهذا يفتح فى المجمع بواسطة حلمة بولية تناسلية .</a:t>
            </a:r>
          </a:p>
          <a:p>
            <a:pPr algn="just"/>
            <a:r>
              <a:rPr lang="ar-EG" sz="2000" dirty="0" smtClean="0">
                <a:solidFill>
                  <a:schemeClr val="tx1"/>
                </a:solidFill>
              </a:rPr>
              <a:t>كل زاوية جانبيه من الجيب البولى التناسلى تنتفخ لتكون ما يسمى بالكيس المنوى الذى يقع على جانب الحويصلة المنوية .</a:t>
            </a:r>
          </a:p>
          <a:p>
            <a:pPr algn="just"/>
            <a:r>
              <a:rPr lang="ar-EG" sz="2000" dirty="0" smtClean="0">
                <a:solidFill>
                  <a:schemeClr val="tx1"/>
                </a:solidFill>
              </a:rPr>
              <a:t>التلقيح داخلى وعندما تنضج البيضة تسقط فى فراغ البطن وتمر الى الأمام حتى تصل الى فتحة قناة البيض , فتمر فى احدى القناتين حتى يتم التلقيح .</a:t>
            </a:r>
          </a:p>
          <a:p>
            <a:pPr algn="just"/>
            <a:r>
              <a:rPr lang="ar-EG" sz="2000" dirty="0" smtClean="0">
                <a:solidFill>
                  <a:schemeClr val="tx1"/>
                </a:solidFill>
              </a:rPr>
              <a:t>أحيانا تحتفظ الاناث بكيس البيض داخل الرحم حتى يفقس للمحافظة عليه , وتبدو السمكة فى هذه الحالة وكأنها تلد .</a:t>
            </a:r>
          </a:p>
          <a:p>
            <a:pPr algn="just"/>
            <a:endParaRPr lang="ar-EG" sz="2000" dirty="0" smtClean="0"/>
          </a:p>
          <a:p>
            <a:pPr algn="just"/>
            <a:endParaRPr lang="ar-SA" sz="2000" dirty="0"/>
          </a:p>
        </p:txBody>
      </p:sp>
    </p:spTree>
    <p:extLst>
      <p:ext uri="{BB962C8B-B14F-4D97-AF65-F5344CB8AC3E}">
        <p14:creationId xmlns:p14="http://schemas.microsoft.com/office/powerpoint/2010/main" val="422938216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686800" cy="841248"/>
          </a:xfrm>
        </p:spPr>
        <p:txBody>
          <a:bodyPr/>
          <a:lstStyle/>
          <a:p>
            <a:r>
              <a:rPr lang="ar-EG" b="1" dirty="0" smtClean="0">
                <a:solidFill>
                  <a:srgbClr val="C00000"/>
                </a:solidFill>
              </a:rPr>
              <a:t>الجهاز العصبى </a:t>
            </a:r>
            <a:r>
              <a:rPr lang="en-GB" b="1" dirty="0" smtClean="0">
                <a:solidFill>
                  <a:srgbClr val="C00000"/>
                </a:solidFill>
              </a:rPr>
              <a:t>The Nervous System</a:t>
            </a:r>
            <a:r>
              <a:rPr lang="ar-EG" b="1" dirty="0" smtClean="0">
                <a:solidFill>
                  <a:srgbClr val="C00000"/>
                </a:solidFill>
              </a:rPr>
              <a:t> :</a:t>
            </a:r>
            <a:endParaRPr lang="ar-SA" dirty="0"/>
          </a:p>
        </p:txBody>
      </p:sp>
      <p:pic>
        <p:nvPicPr>
          <p:cNvPr id="5" name="Content Placeholder 4" descr="Picture 059.jpg"/>
          <p:cNvPicPr>
            <a:picLocks noGrp="1" noChangeAspect="1"/>
          </p:cNvPicPr>
          <p:nvPr>
            <p:ph sz="half" idx="1"/>
          </p:nvPr>
        </p:nvPicPr>
        <p:blipFill>
          <a:blip r:embed="rId3" cstate="print">
            <a:biLevel thresh="50000"/>
          </a:blip>
          <a:stretch>
            <a:fillRect/>
          </a:stretch>
        </p:blipFill>
        <p:spPr>
          <a:xfrm>
            <a:off x="2895600" y="1828800"/>
            <a:ext cx="3429000" cy="4800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2133600" y="1219200"/>
            <a:ext cx="6781800" cy="533400"/>
          </a:xfrm>
        </p:spPr>
        <p:txBody>
          <a:bodyPr>
            <a:normAutofit fontScale="77500" lnSpcReduction="20000"/>
          </a:bodyPr>
          <a:lstStyle/>
          <a:p>
            <a:r>
              <a:rPr lang="ar-EG" sz="2000" dirty="0" smtClean="0">
                <a:solidFill>
                  <a:srgbClr val="C00000"/>
                </a:solidFill>
              </a:rPr>
              <a:t>يتكون المخ كما فى جميع الفقاريات من ثلاثة أجزاء :</a:t>
            </a:r>
          </a:p>
          <a:p>
            <a:pPr>
              <a:buNone/>
            </a:pPr>
            <a:r>
              <a:rPr lang="ar-EG" sz="2000" dirty="0" smtClean="0">
                <a:solidFill>
                  <a:srgbClr val="C00000"/>
                </a:solidFill>
              </a:rPr>
              <a:t>         المخ الأمامى – المخ المتوسط – الخ الخلفى </a:t>
            </a:r>
          </a:p>
        </p:txBody>
      </p:sp>
      <p:sp>
        <p:nvSpPr>
          <p:cNvPr id="4098" name="AutoShape 2" descr="data:image/jpeg;base64,/9j/4AAQSkZJRgABAQAAAQABAAD/2wCEAAkGBhQSERUTExQWExQWFhwZGRgYGBgdGxkdGx0YHRwaIBwYHCYgHhwjHBocHy8hJCcpLCwsHB4xNTAqNSYsLCkBCQoKDgwOGg8PGiwkHSUpKSksLCkpKSkpLCksLCwsKSkpKSwpLCkpKSwsKSwpKSkpKSkpKSwsKSkpLCwpKSksLP/AABEIALgArAMBIgACEQEDEQH/xAAcAAACAgMBAQAAAAAAAAAAAAAFBgQHAAIDAQj/xABBEAABAwIEAwUFBgUCBQUAAAABAgMRACEEBRIxBkFREyJhcYEHMpGhsRRCUsHh8CMzYoLRFfFyc5Ki0hYkJUNj/8QAGQEAAwEBAQAAAAAAAAAAAAAAAgMEAQAF/8QAJBEAAgIDAQABBQEBAQAAAAAAAAECEQMSITFBBBMiUWEycRT/2gAMAwEAAhEDEQA/AKNrKysrjjKysr2uOMArdDROwJ9KZ+B8mxjjnaYZlDgRcl0DQeUalRfwBmry4Yw+ZqX/AO7ThmmiD3Gwsr+JURHnNNWNVYLlRXvs99nP2hacW42ppsFJaQNzpjvkm8TcVeOHw+kV2Yw2lO1d28OLz51spLxAq300iAeuw9ajYZhIUVgDvHcc7AflXfNFkNGLEiAehPOoHDuG0MhPIKVHlb85paYbjyz3GNQq+1B8WO9Y0czF3f8ApifI0vPrvcg+VOi7RiRiHL0TwbtDEG/I0VwCkztWnSCaFdwk8gar7iRCEPxq7zihEAn3bAek0/ZgT2R02NqT82wylY8ECyUpIgDeCSLianmrGYHTNHHgpqQqdFldfOKrH2oMg4dChHceIEdFifqKsJGVLaah1JcJF77db85qvPaS8AwUgRqdSU+QBooWkHOmVpXlexXlAKMrKysrjjKysrK44ymn2ecLpx2LCHDDaBrUBuq4AQDykkX6TS0y0VKCUiVEgADmTYCvo7g3hTDZbhdSzpd0BbqiblQ5AdATAFMgl6zHfiGLKsKEr0hKUNtQhCQISm14FMzMRSthc1bdAU330qvrHLwjkfOjmGdtRSlsZ9vX0JRFeg3Irmhya6ppTNQE4hdMpSOX1rllzpQjSTubeta526QskXPSgmJzUJEqN+QG9CmO1tUa5zxQgLATKlAwrkIvz50Fx+dalQjbxoPmuPcTK0lBbCgDaDJm1ccO8FQoTfl0rd6KI4lQyYPFTJJiL1LwnFelf8sqAHdgxfxB5UvtKIvNovNeN59h0upSSo6jGq0Vn3Gd9lFkt5op1kKCQCrl0r1bA1BYsY51Fyh9PZpKTKSbUXxjUT0ma7YkcaYJzLLu1RpAJJM7wbc5pOz/ANmyMXp7TWdH4SAfLaDVjMr2tXi3IVBG/OnxnwWz584i9mi8KVrw0vDSQWnUjWkHmIMLI35Hzqt1JgwbGvq3iNnURpm4knoeVVNx3wJ2jasQ0n+MiS4ALOJG6hH3xueovRPGmrRil+yqayvTXlThmVlSsuyt3EOJaZQpxxRhKU7mm0+ynEoRrfW2zOyCdSj/ANMgfGjjBy4jG0iV7GshD2LW+4O5hkaxaRrNkyOfM+gqws0YQtp0C6wJKjyE7Dxi9CeDXU4Jj7P2Id1SVrCve9Bewqc2oISTpkKJBCZkCLHyvFNngklQzDkinYUyFIQlltxaT/CCwAbwSNJUPEfSmzD469rCkTLlNNCyyvYCVSYH3b8hyHjRLC8RwsA3T0FjQqGqpjc35u4j5h8UDY28Rt8KlsLN09KU8DxM0swZSeU0z4B6R5fSlTJ6a9FjiN3vyTEKI+MX+VVrmXEBcckchBPJUc4qy+I8MFPFJ2UJnzEVT72EKFqSRdKiL+Bqa38HpYIxaJ4xqSLmx5fnUvL3weUxYTQMMkmiuAaKYo74NcQk8tJ7pG9j+xUVXDDTq5Kgy2kxpuSY5g+PjWYyZB+ld2QSI5mt5QFMcsuzBhttDSCo6YE8t/G9NWYKAEqMJG5qtMmy9TjqQNpGr0g1YPEThGFUoaROmdRgQSJvQkmSNM9ZxciUuWG0JSZ+POgGaZ8UvpSpeoASRAAPw2t9KBv8ftskoKwpQ6Dui1KGL4nCl69Wok/Wn4v6ZLE2WUvPkluSITsZO/QCaGPYtKFkg6k6pO/x9Nj4Us5Zjw5p7QFaZFh+4o2hTb2tTJKwhWkg2idxaxHOq4SJ549Sn+P8g+y4xQSIbcHaI8lcvQ0tVcvtKyjt8B2gHewygR/y17/A1TcUjLGmZF2Xb7NMKjC4Qvnuz97ncCbjkTCQPComc4hzEEuJKSALDVsOkcvhRTPnAllGHbgJQkWJA1QLes3pYyhwFxTp0jSR70jw5Wr2ceNJWROT9JGUZa/qBS2TOygLifHpTbgsO+Wz2iVSmbxRvAPpGnSJlIuOkdKJs4sDzqbNm+KDindiBmuS65KO4vmdNvX9KVlYp5lYDojou0H1q6Fpw7phwaT1Fv2aHZhwThnUkB1cHrpPwkb152SaZ6OGbXpWKs/MkHr42qyvZpxGp1S2HASpKNaVTumQIPiCaBt+y3CyZxGInkf4Q+WkzTVwjwfhsG9raLqnCgpla5EGCRpAA5CpdulGVxceHbPXh2yQN0i48PrcmkPjnKlId7VKSUOAKJA2IsadM4zRpl5QISlSiNSouroJ5wKJZG63iG1AgKAVEG/KhTT8OjeNbFKM4gDmPiKmIfJ2q7V8O4fSU9i0UncaE3+VKmP4BYL7fZEtIJOtINoi2npJtR0glnTFDDPSmI+NFGMIIk2FvP0FPDXBWGAsFeeo161ww03KiTpAnvGYA8elGkhcs1+ETLWW8Mwp9whtMbnc9PXwrPaA8UZU8qEk6UGFCROpPKlvivDYjMJVhxLbaSUIkCY2P/GYsDyph9oj3/xbpVYFCJ63UmutWKp2rKGxOPUpRKgDfbYfKpKUpIEJv51swwlxwIQkqUTYfvlVkcOcBtoAW731bx90enPzp+ONjcmVQXRRZwzrjWlptdxcpFvjYUbyTK3sIO+2QkgTcW84O9OuOShpFkkjoLUtucVkWcSotHnAJQOR8RV8Pp9uo8yf1fwS2yh9DjdtC0FJ8NXI+t6+d8fgy06ttW6FFJ9DFX3iWpOtgp7TSFIn3XIGyo6jn1qp8/wCsViFvBKWlKPfQVe6vnvuDYz40OTDao7HksMcaZ6pT6zIIHciB8qXG8yLZHcB2sZAPptUFeaanCpQCkqNwa1xL6FHugpHK5P1pk89ciHHGvksnhPN0vi7xBH3QYIHID/NOJwIc+8oH7qpkg9SNj5V8/4TFqaWFoOlQNiKtnhDjQPABUJcAuPLcjwqTJktWHHH3h1zNeMaKkF0q6TEeBrjknG7yQrtQSkffSmRbqB9absxy9b7epsSpMWixTzE/Ol7CZBobWADp1pUN/dBhST6GfSpp6zja9KcdxdMlf8ArtnQXVFwp5dmk6jflMAeZqbwnx4h/FsoThtAWrRrU4VKEpN9gnlSlkOWJcS9hlTeVNwPen3k/GiPA3Dim8QysOplt5JUlSIVAMEb73qPqdFsoR1bJftHx5RmC0byhBANwJBE+djU/wBnWd6MQWibOpkCIGpPT0rn7Q+GHn8eXW0hSA2gGFDVKdXI8r0Ly1pbGhTiFNuaysApMgCUxaQAob3rPGFGp40mXT9sAriUoUQojn+9qW8NnspCjMET6VHY4hHarlUoCRoQEiQbySudj0it+6S/+d/A3YnGpAgVXftF4y0Ndgg99wwYOyRv8dql47iIdmtzbTc3mBVN5xmy3n1On7xt4J5CueS1wbh+np2y2/ZnnYUhaFOStR1aSYISLTTH7QssXiMvcaRZRKYHXSoK0+ZiKpLgbEk45pIJJLiY8p7w+HKvoPMca2lxltShqWqQJEwkG8dNhW4m/kz6qKU00Vzwtw22gEstp7cIuXJmZ2VFx5CpGdZZmakADGIYGyg02EkjwUolU7DcVYbmFZV3jAP4hYmOvWuamWCRMLUNufyr0ceSKVHmZVKTtFc5EnHaVIxyw4J/hrSBqEbKOkCfW/nQHifGlB0pMkDoRJ57jlVyYlhKhZIHoKWOI8vQlF4ubAi8+B5V6GD6hLlEM8buxSy3GpU01okJCQQbT1IP900t8QZBreKk2kXnmZJn4RUnE8RID62lKQnSogXgWiRMc96JNZg2me1KQSZTMmUwINvEGqpK+oxWim1oBNredbJZNrehpmVwzoAPvGORmhj2FAMElJnY7j9K8eTVnqxg2DCi+1S8EFJWFIXpUm4I5V44xp+961qly8dd6W5IYoOy2ODPaNohDygkyBrE6fWdqsHPsuTiWv4Sw2swQd0K845HqK+dcKqbU58IcbllQZWo9nskmTo8z+E/Ko5Sp8KVifoJzbN8Th8WAr+EtlXu7Df5g9atXD4VGMTgcemEOpWgrKdlJJ7yFRv60P4kyBvNGgJCHkjuOfPSrqk/LlXP2ZhbLbuEdBSttcwZtJsR1B6ilXbGS7E5e0zjB/CZgG2ikoU0klKhz1KG+/IVrgOJXMU0GtBU4624ClAkixgydoMUV484bTiMcHVISezaFyTe6jGna1/jRT2X4BqHnUgTq0WjuxdQHS5o4pMDbTHZ63kGJ+zpBbAXoTKSoRMXHxoBk+Svh9aVsk6bGAQDNxBkg2q2jcVzACJO9c8KbEx+rkk+FSce5StGHUn+WHClBJSYgEqiRsDYTSh/oeHJCgkrlURrVy8Z9a+gscpt1tSVAKSRBB2vXzjm2AThMcptBUW21RJkxqEgR0jnRLGl6PxZ3JUWF7P8gaGJK0NaEJGo3Jgx3bm/XahHHWdAYteISVFTRASoKiOqfKTtR/hjNi1lzuMgjtDpZSoQVxZKgJNio79BSJxC2E4UoUZcUoKJJuZN1epopJJ0jE9pOTD+VceYl9snQkdDKt62wWZ44K1hxJVyGgEfWaH8JYBRCW0DWtWw/Xl51Z2C4YaYTLqpUbkCw8upFWQ+3BW/SLK3tUQTgTi0gqfxpiLJShsb85gwKWuLMVpBKnlkjmpU/wC3pRvifPWk6oIASPQRVI8UcSqfcISSGwbeP6UUJ92FPHS6Qs2xiS4SkWmb7H9DTfh89wq0hSnNJIHd92PACDaq7Uqd6zVTV9S0wHBM+hs74fy8qCyVMuA3LYUAscwoEad7zY0u5lgREJLOJQmbLQmfiDf0q0cblqFp0DuKVMEbggST5UAxfArTsAhOrmtEoXfnKbVFKUSvHaKrwua4MrKXcK2mJkpbV+Spoxh+DcsxYll7szH3V7f2rFB+KuFH8O6pKh2qUkwrZUDaY51Ay3h95xJcZE2vfSRPT15VO1+ixJNDC57M8S3ZlbWIRMgE6Ff4oWy1icI9OIwy0NzcxqRfqQCFCu+BzrH4Q6V64H40lQP9wvTVlHtJCkw8gp+af350uX9GR2XhKyl0AJW0oKYX7sGQgjdM8r8qZWMGFvtL91QVBtci50nwtQhjFYLEA9npQTcltWgz1gWmmUuNCHEglSU6Qb87X5FR5GhUfkHJL+ATi/NAjEEqMDs/jE1w9jWZamXmwRZ0r/6rEfIUK4wyz7Q60kNFxRsETBIN7Qdxz6CelOnBvCQwYICkglPuJvp3N1G5N6LHbdg5tVj1+RjzHNEtpM9KgYjOQpu0XFcM6yNLiFd4hR2rijIUhpJKlTE70y3ZIox1BGNzUpcTeAoEKHLuxB+E1BwHC7biHcStWov6lJA2CY0p36ATQ/jvLVuMKSzrUpJ2R7xBiU/CoWTcRuO4f7M20oPNoDehRCdNokzfxpif7HRj+NxDPFUM4PDtiSEBtAA6hFvUkULyT2ZLxSlPY5RbaWAEtJjWUgzJMd0HwvRrjDHtspw6lQUpcRM7WQq9LGfe1rdGGSpwnmZj/JpTdMZTcaQ+fYsHgGChgN4eB/MUZPmpSr1VWeccPOurSh8rQLBQAg+XhS7nS8bijqdS8scgEK0jyERQ5OSYpNww8P7Ff4o1OxSx6+k7HurcspU/vneguKw0cqO5bw7jsR/Lw67GCVAIHxWRRBXA+LAhaGfV5E/I0+ORJUBKFiL2RJiL11eyxxKilSSFJMEWsfSmjEcGvpBlLYA//VB+EGa8xTWvT2iEFSEBGrX72nYnxi3pRrV+iXjZ9HYxpSShy0JUBzmFWNSXFtsJKzfw60JzzPkIWhtUwoE+uwHWaDLexDxKUDTFtbspiBzG5mpG+cGxjf8AoXeLeIy8pSQkhRJgkbSdx1IFMvDPD2HwrDZ09s4pOrURe/QchetcNwW20C66hGJcIm6jbppCjBqXl2btqAHfZCUxpcSUgQetBHZcKJNSVRJmZKSIASNxuLGTtbmKRs4yTCrcAeYdYClxqahQEkAExcTI8ppyz7FaEoKT3kibXEK2tvXDIMnfeBU8A2xJUAR33VW0qVJJSBGwia3tgr8Y2BTwjl2HXZmSglIK1q3jne58aO5fnWHab0a0JSNkIVYeJUbqJNJHGeM+0YotoC0ITIKjss2lQj1F+lFMo4dwqWwH1hPREwT5n9msb7QzVapybHvBsNLU3iEQopSoAiNjbfrUDCY5acaUkfw3Em4+6pO3ooTUHLVNYdsnDFRSlWpSVHkd49LxRBxztAFsqSCUyAtJtO+3hNC3VCa9sLY8W35GuKzDIn8I+lC80zW2mSLc+nUUv8QcVw32aDKyISPTc+ArdkZHG2gY/wAQH7d2bPfXqSO7fSn7xNcOPUFOObcYRDrrPfcB92FXVH4ikASeU1y4fynsnA7BSrT31RYiZJJ869zDPULcWGwVkwCrcAfhnnXbD1CmqJ7eBTiGOxfAUlRBB2IUNj8dxQPD5m3h0udmyVLZ/mo0jtEgW1x95H9SdpE0zZSuElTo0piw+9+ld1cPNPq7VJ7N4KCkvJA1pgaYUD7yCLKSbEeVHGpIyT1ZW7/tNxOsqQgaDyVJ+YrdXtaxaBHZJT56jTlmXs+wSHdZUlKCVBTadUJcTGoJk2T3gQncaoqBmeQ5c03CsMVTsStSVSfI7UTil6Cm5eCrivarilpMpQJ8/wDNK2MznEOGVLV6WpvcDEaW8IAdUHU4uIPOOnrTzkfs+aKQpTTckDYHn51qS/Zs1XpTuX5XiXx3A4oTEyYnpTE37M3oGtbYV0KySPOKvHA8NoSkJslI5AAfSpKsow6baE/AH606KiiSU2QXXwhXatoBNlXAJPIAWJEkjaveJOICy4EqAWnTJTa/U9TewoIgY5t49ktLqIAKXIsBzBAkHpaKBPMYpGPOKxcqw6zC0iSlCYhIuJhO/iSamldcKFBN9LCaxDbiAotApUm40wpNtiBcR8a4vKwyUGUygC8qJAHrcULbafC+0YxDTqFwQFpKZH/GgEEjxE1w4zyB9/SlCUySNTgUEhKZGq5v5CDQ7TXhyxxvrGLC5i39nS6hIDak9y2/xvAFC3eJ3sQ2sYUd9BghUBJ/u3Fdc5QVoU22IShACAOgFvkKR8MHkksJ1I7VV+XnJI6Ub2MhCMusm5u40wdRAJEmAdULIEweYpUZzRx9wkpCUnl+ZNMWf5YBYcvn+4qBgsvPUgRFJae3S2Fa2C8yzhbYKGCoKUQFHp1j6VaPsxKnMuR2l1IWtMneNRI+Rj0pYyrg4OHUkFYG56XuCTarD4awAZZKJB702MgSBaRvTVCvSXPkTVREL2m40NPtBIKjoUQkKIBgxJjzrnwPwwFYRTqvf1qBO5hPKSZrzPcKcTmjhVJAQhKfAaj9TNNPC2GIYcSbJU6pQ8pA+cVJd5KHy/DCq9EDioFsoSCZcMCNgkC9AsLm3YnSlIBBueopu4nYDmNSRsgAeAvelHirJlNvq3NPlE3HJVTHjKM5aWmVbxcRM+FGeG8S0txBQsQq3Zqsqb28h1qtMlxJbUk8uc0+tNlKTiMO0XXRpCmwqFBOqVLTO6vCsg6BzQRE9reJfwz2HeZkI0rCoiCrUkyfNI3pcZxreZOtKUtSFphJbtCje89KtrM8rTjGEhfdNzCgJEjaKq7iLg1vDrLgv2RClBpR1o6SkXAPWIp0oN9QvBljWr9G8cPYZAUwlKS4ps6ilEhvV7pPPe/WtcucewgDK5WgCxmbR90/eT53qHhMyOEwyCtC1uOd91SkqB1KkAEDaABXrPGYMBTJUNgIVB6hMiuTS9BcZt86EX+KRMISpUDmRRTL847RAUUkHmLGg+GLD5lCS0oEFQWkgRzM+VHMl7N5oOFIbBJ0iIlIMBXrFPilXBGSl6gDiMf2a1ttISgau8dyo9STeuxeLzZSVRNutFsTlTLjkaNzdSTzrxHDCB7rqjHKATHXxrLjJBbpAfh/LF4clJXqbKidOmIJ8ZonmCwCVpCjNjKrfpU7/RCiFT2iReNiakJwQSApSZJ1W5cotQSQLmm7F5OKKiAOfJP6V0zzBDQFEALSJm+4ow6+U3SEpHQQPpQnNXZSdX+9Lv8AQxdfgmZmh1xwTMGCI28qNZRlADfbPylsGw+8s9B4eNEUYfs0JdfBSme40PeWeUnkOtDcbiy6oqUZVsBySOiRWa07GubkqXhxzTM3H4QgaGRYNpsOnLennhnAFthCDY6CT5qM/Sl/hnLe0cGoWTc/lTk7iQlQTIE1vnWT5Wv8xFBWECca5Y7IEmADEm3UCi2HhnBaj+Enzkk1pmeE/i/0qsR58xXbGsJIbYHuRBvyA26yaVqk2w3O0kVdj3HkY25/gkwojcWkHzBAorxNlRILiTq1Ngq6zyPreveJsJpcKj/tYf4n40U4cIfZSpK0AAFACj3reHQzT1Hgbl8or7LW++CCJHI7U0Zq6+kNOsgodU4T3ZuNJkR94ExQTOOCsQjGqdQFKSrTASklPKUyk2/WrAypktpb16S+lEAC4QL7nr4Vyj6FPInTN/8AWVoQ2nEnQ6UlS9Huidkn+oi/hUI4BOLGsnQ6iQ26g97SRsuYCkf0n0rpmzKtQSbBRkq3sd654/L+yaKUBxSF7lKgPSBRqAhSS/6CMW/jmlqSGRiEAwlaFpGoddBVqFzUZOGzN5Qhh5u/vHSkCRy723KuOEch9AWorRICgZ1QkG0HyovnWetPQpvUQBAEwEEdOkUuWNesojkkuIkM8OOJ7+OxcIH/ANQPveBIvHhRF/Nmwe6vuwIgRAAiPlVdO52ppSi4CsQZINjbc1wy/PELbBhR3Gx5Hwp2NpITkhKT6yy8GgkkkwOXWeRFS/8AXVtJlZSocyo28bxNbpwzf8xUDSZJO2/P9K2wmeMPOKQEhweA7p8Z2mpkn8BN36idgc6L3uNuW5kCCPXl0rE5qhwBI1BUqSQRcR16C1c82zJGFw5LYAUR3Uk2nkSTsBMxS4zn4w7bbZh992VKWmySVHcnc77CKd5xiVDbqQy4gKATpQVk2ERbzrRGDRhkqfeOpSRPUJ8hzNaZfi+zbE/zVJ1aetS8JhyrvPnvKHu22jpQ0C2xOzZ93Er7QAgbIH4U/wDkfpFdMr4cUSAbE8udHXMvUHYAIBmPAcqONthsTHei5rVSDc2lSIagnCMEIgr0zE7x+VJ2TuPv49t11aiDMJHui17eHjW+f5stbqmk95xZGqOSR7qOviaJcM4PssQEKmdM7WBIuPIClOO3RkVpFv5GTEMDtNRvpSarvFZliE5oHEXw6Uw5PuxMSP6wdqsTHrgLPgKRHdRS6U3AhQB6gjbz6V2tugcb42TeLMtS+ypaZuB8I8KrhvGrZUUBIQB16jnNWxlOYIcw2lW8QRSxn2QqWmUFJM9Lx+Gn62bCdcZvh+0xTA7NWh4pCkmTpMGCnetsjzIoUUOJ0OA3HiKhZWlxgKVBEK1BJ/7rcgbUSzTBjFtDFMq/iJSQodY5K56kxvzFZJUba8CS1F3a5PI/lW2bYEuBDS5SkEKMb2/zQnJVFyCCNQ3vsRzpnwxDg7VR7t+910wJ9eXlRK6FzpPhCRlLSYVoGobE3Ine58KW82y1lF9CVHp09KncQcWISAGSHVHbSbJjqfypVXmjyzcJkXMA7ULGQUvSHneCLk6UpgD3UiKAM4NxA0yd/wAREeFhTulZ09pYnmD16QPrXVRwyglSmwCpMmd+YuJ8KNU0du0G18O4jEqScU4ENi/ZokJMTCiCd4ozg3WmkgNJ1RsE8/31rKymaqK4I3cvSKclcdKncQ5J+62LJSBcQOfiaXsRjWW8QNlwnlG82SLz41lZSa6OxSb4EMJi3HsW27EaVjSB0nb4U4Yx4h7SCNRMDwHMnwArKyhmqQE/9GzDapK1EhEykE3V4noOgrTCYhLrik6gSmxi8E7A1lZQL0D1NnLPcS2x34CT7uqAOm5iT5UH4azMuYxYCe6EFQVMkzFZWU1+BRX4thjPcVpQtRsLfITS7w/gwdCnI0qUmJBhSjcisrKXD03yAyoaaSTCRvtFqHPYhC1Oo0AhHOL7A/nWVlc5MCKJDmhLfujTtHpS5muMawK2HmwrQ4pTSwnYkQoLPkCR6VlZRp2al0L4NpggOtBOlUyBF1nqJt1pVzjOXHu0bWoNpCtJAsSB05xWVlFJ8DxLrAacIEyOR/c13ZwoSoEmZF771lZSiqwg7hghlREaSfhvz/KhD2NbSe+JUQD+/hWVlWYEmiLI+n//2Q=="/>
          <p:cNvSpPr>
            <a:spLocks noChangeAspect="1" noChangeArrowheads="1"/>
          </p:cNvSpPr>
          <p:nvPr/>
        </p:nvSpPr>
        <p:spPr bwMode="auto">
          <a:xfrm>
            <a:off x="63500" y="-1571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00" name="AutoShape 4" descr="data:image/jpeg;base64,/9j/4AAQSkZJRgABAQAAAQABAAD/2wCEAAkGBhQSERUTExQWExQWFhwZGRgYGBgdGxkdGx0YHRwaIBwYHCYgHhwjHBocHy8hJCcpLCwsHB4xNTAqNSYsLCkBCQoKDgwOGg8PGiwkHSUpKSksLCkpKSkpLCksLCwsKSkpKSwpLCkpKSwsKSwpKSkpKSkpKSwsKSkpLCwpKSksLP/AABEIALgArAMBIgACEQEDEQH/xAAcAAACAgMBAQAAAAAAAAAAAAAFBgQHAAIDAQj/xABBEAABAwIEAwUFBgUCBQUAAAABAgMRACEEBRIxBkFREyJhcYEHMpGhsRRCUsHh8CMzYoLRFfFyc5Ki0hYkJUNj/8QAGQEAAwEBAQAAAAAAAAAAAAAAAgMEAQAF/8QAJBEAAgIDAQABBQEBAQAAAAAAAAECEQMSITFBBBMiUWEycRT/2gAMAwEAAhEDEQA/AKNrKysrjjKysr2uOMArdDROwJ9KZ+B8mxjjnaYZlDgRcl0DQeUalRfwBmry4Yw+ZqX/AO7ThmmiD3Gwsr+JURHnNNWNVYLlRXvs99nP2hacW42ppsFJaQNzpjvkm8TcVeOHw+kV2Yw2lO1d28OLz51spLxAq300iAeuw9ajYZhIUVgDvHcc7AflXfNFkNGLEiAehPOoHDuG0MhPIKVHlb85paYbjyz3GNQq+1B8WO9Y0czF3f8ApifI0vPrvcg+VOi7RiRiHL0TwbtDEG/I0VwCkztWnSCaFdwk8gar7iRCEPxq7zihEAn3bAek0/ZgT2R02NqT82wylY8ECyUpIgDeCSLianmrGYHTNHHgpqQqdFldfOKrH2oMg4dChHceIEdFifqKsJGVLaah1JcJF77db85qvPaS8AwUgRqdSU+QBooWkHOmVpXlexXlAKMrKysrjjKysrK44ymn2ecLpx2LCHDDaBrUBuq4AQDykkX6TS0y0VKCUiVEgADmTYCvo7g3hTDZbhdSzpd0BbqiblQ5AdATAFMgl6zHfiGLKsKEr0hKUNtQhCQISm14FMzMRSthc1bdAU330qvrHLwjkfOjmGdtRSlsZ9vX0JRFeg3Irmhya6ppTNQE4hdMpSOX1rllzpQjSTubeta526QskXPSgmJzUJEqN+QG9CmO1tUa5zxQgLATKlAwrkIvz50Fx+dalQjbxoPmuPcTK0lBbCgDaDJm1ccO8FQoTfl0rd6KI4lQyYPFTJJiL1LwnFelf8sqAHdgxfxB5UvtKIvNovNeN59h0upSSo6jGq0Vn3Gd9lFkt5op1kKCQCrl0r1bA1BYsY51Fyh9PZpKTKSbUXxjUT0ma7YkcaYJzLLu1RpAJJM7wbc5pOz/ANmyMXp7TWdH4SAfLaDVjMr2tXi3IVBG/OnxnwWz584i9mi8KVrw0vDSQWnUjWkHmIMLI35Hzqt1JgwbGvq3iNnURpm4knoeVVNx3wJ2jasQ0n+MiS4ALOJG6hH3xueovRPGmrRil+yqayvTXlThmVlSsuyt3EOJaZQpxxRhKU7mm0+ynEoRrfW2zOyCdSj/ANMgfGjjBy4jG0iV7GshD2LW+4O5hkaxaRrNkyOfM+gqws0YQtp0C6wJKjyE7Dxi9CeDXU4Jj7P2Id1SVrCve9Bewqc2oISTpkKJBCZkCLHyvFNngklQzDkinYUyFIQlltxaT/CCwAbwSNJUPEfSmzD469rCkTLlNNCyyvYCVSYH3b8hyHjRLC8RwsA3T0FjQqGqpjc35u4j5h8UDY28Rt8KlsLN09KU8DxM0swZSeU0z4B6R5fSlTJ6a9FjiN3vyTEKI+MX+VVrmXEBcckchBPJUc4qy+I8MFPFJ2UJnzEVT72EKFqSRdKiL+Bqa38HpYIxaJ4xqSLmx5fnUvL3weUxYTQMMkmiuAaKYo74NcQk8tJ7pG9j+xUVXDDTq5Kgy2kxpuSY5g+PjWYyZB+ld2QSI5mt5QFMcsuzBhttDSCo6YE8t/G9NWYKAEqMJG5qtMmy9TjqQNpGr0g1YPEThGFUoaROmdRgQSJvQkmSNM9ZxciUuWG0JSZ+POgGaZ8UvpSpeoASRAAPw2t9KBv8ftskoKwpQ6Dui1KGL4nCl69Wok/Wn4v6ZLE2WUvPkluSITsZO/QCaGPYtKFkg6k6pO/x9Nj4Us5Zjw5p7QFaZFh+4o2hTb2tTJKwhWkg2idxaxHOq4SJ549Sn+P8g+y4xQSIbcHaI8lcvQ0tVcvtKyjt8B2gHewygR/y17/A1TcUjLGmZF2Xb7NMKjC4Qvnuz97ncCbjkTCQPComc4hzEEuJKSALDVsOkcvhRTPnAllGHbgJQkWJA1QLes3pYyhwFxTp0jSR70jw5Wr2ceNJWROT9JGUZa/qBS2TOygLifHpTbgsO+Wz2iVSmbxRvAPpGnSJlIuOkdKJs4sDzqbNm+KDindiBmuS65KO4vmdNvX9KVlYp5lYDojou0H1q6Fpw7phwaT1Fv2aHZhwThnUkB1cHrpPwkb152SaZ6OGbXpWKs/MkHr42qyvZpxGp1S2HASpKNaVTumQIPiCaBt+y3CyZxGInkf4Q+WkzTVwjwfhsG9raLqnCgpla5EGCRpAA5CpdulGVxceHbPXh2yQN0i48PrcmkPjnKlId7VKSUOAKJA2IsadM4zRpl5QISlSiNSouroJ5wKJZG63iG1AgKAVEG/KhTT8OjeNbFKM4gDmPiKmIfJ2q7V8O4fSU9i0UncaE3+VKmP4BYL7fZEtIJOtINoi2npJtR0glnTFDDPSmI+NFGMIIk2FvP0FPDXBWGAsFeeo161ww03KiTpAnvGYA8elGkhcs1+ETLWW8Mwp9whtMbnc9PXwrPaA8UZU8qEk6UGFCROpPKlvivDYjMJVhxLbaSUIkCY2P/GYsDyph9oj3/xbpVYFCJ63UmutWKp2rKGxOPUpRKgDfbYfKpKUpIEJv51swwlxwIQkqUTYfvlVkcOcBtoAW731bx90enPzp+ONjcmVQXRRZwzrjWlptdxcpFvjYUbyTK3sIO+2QkgTcW84O9OuOShpFkkjoLUtucVkWcSotHnAJQOR8RV8Pp9uo8yf1fwS2yh9DjdtC0FJ8NXI+t6+d8fgy06ttW6FFJ9DFX3iWpOtgp7TSFIn3XIGyo6jn1qp8/wCsViFvBKWlKPfQVe6vnvuDYz40OTDao7HksMcaZ6pT6zIIHciB8qXG8yLZHcB2sZAPptUFeaanCpQCkqNwa1xL6FHugpHK5P1pk89ciHHGvksnhPN0vi7xBH3QYIHID/NOJwIc+8oH7qpkg9SNj5V8/4TFqaWFoOlQNiKtnhDjQPABUJcAuPLcjwqTJktWHHH3h1zNeMaKkF0q6TEeBrjknG7yQrtQSkffSmRbqB9absxy9b7epsSpMWixTzE/Ol7CZBobWADp1pUN/dBhST6GfSpp6zja9KcdxdMlf8ArtnQXVFwp5dmk6jflMAeZqbwnx4h/FsoThtAWrRrU4VKEpN9gnlSlkOWJcS9hlTeVNwPen3k/GiPA3Dim8QysOplt5JUlSIVAMEb73qPqdFsoR1bJftHx5RmC0byhBANwJBE+djU/wBnWd6MQWibOpkCIGpPT0rn7Q+GHn8eXW0hSA2gGFDVKdXI8r0Ly1pbGhTiFNuaysApMgCUxaQAob3rPGFGp40mXT9sAriUoUQojn+9qW8NnspCjMET6VHY4hHarlUoCRoQEiQbySudj0it+6S/+d/A3YnGpAgVXftF4y0Ndgg99wwYOyRv8dql47iIdmtzbTc3mBVN5xmy3n1On7xt4J5CueS1wbh+np2y2/ZnnYUhaFOStR1aSYISLTTH7QssXiMvcaRZRKYHXSoK0+ZiKpLgbEk45pIJJLiY8p7w+HKvoPMca2lxltShqWqQJEwkG8dNhW4m/kz6qKU00Vzwtw22gEstp7cIuXJmZ2VFx5CpGdZZmakADGIYGyg02EkjwUolU7DcVYbmFZV3jAP4hYmOvWuamWCRMLUNufyr0ceSKVHmZVKTtFc5EnHaVIxyw4J/hrSBqEbKOkCfW/nQHifGlB0pMkDoRJ57jlVyYlhKhZIHoKWOI8vQlF4ubAi8+B5V6GD6hLlEM8buxSy3GpU01okJCQQbT1IP900t8QZBreKk2kXnmZJn4RUnE8RID62lKQnSogXgWiRMc96JNZg2me1KQSZTMmUwINvEGqpK+oxWim1oBNredbJZNrehpmVwzoAPvGORmhj2FAMElJnY7j9K8eTVnqxg2DCi+1S8EFJWFIXpUm4I5V44xp+961qly8dd6W5IYoOy2ODPaNohDygkyBrE6fWdqsHPsuTiWv4Sw2swQd0K845HqK+dcKqbU58IcbllQZWo9nskmTo8z+E/Ko5Sp8KVifoJzbN8Th8WAr+EtlXu7Df5g9atXD4VGMTgcemEOpWgrKdlJJ7yFRv60P4kyBvNGgJCHkjuOfPSrqk/LlXP2ZhbLbuEdBSttcwZtJsR1B6ilXbGS7E5e0zjB/CZgG2ikoU0klKhz1KG+/IVrgOJXMU0GtBU4624ClAkixgydoMUV484bTiMcHVISezaFyTe6jGna1/jRT2X4BqHnUgTq0WjuxdQHS5o4pMDbTHZ63kGJ+zpBbAXoTKSoRMXHxoBk+Svh9aVsk6bGAQDNxBkg2q2jcVzACJO9c8KbEx+rkk+FSce5StGHUn+WHClBJSYgEqiRsDYTSh/oeHJCgkrlURrVy8Z9a+gscpt1tSVAKSRBB2vXzjm2AThMcptBUW21RJkxqEgR0jnRLGl6PxZ3JUWF7P8gaGJK0NaEJGo3Jgx3bm/XahHHWdAYteISVFTRASoKiOqfKTtR/hjNi1lzuMgjtDpZSoQVxZKgJNio79BSJxC2E4UoUZcUoKJJuZN1epopJJ0jE9pOTD+VceYl9snQkdDKt62wWZ44K1hxJVyGgEfWaH8JYBRCW0DWtWw/Xl51Z2C4YaYTLqpUbkCw8upFWQ+3BW/SLK3tUQTgTi0gqfxpiLJShsb85gwKWuLMVpBKnlkjmpU/wC3pRvifPWk6oIASPQRVI8UcSqfcISSGwbeP6UUJ92FPHS6Qs2xiS4SkWmb7H9DTfh89wq0hSnNJIHd92PACDaq7Uqd6zVTV9S0wHBM+hs74fy8qCyVMuA3LYUAscwoEad7zY0u5lgREJLOJQmbLQmfiDf0q0cblqFp0DuKVMEbggST5UAxfArTsAhOrmtEoXfnKbVFKUSvHaKrwua4MrKXcK2mJkpbV+Spoxh+DcsxYll7szH3V7f2rFB+KuFH8O6pKh2qUkwrZUDaY51Ay3h95xJcZE2vfSRPT15VO1+ixJNDC57M8S3ZlbWIRMgE6Ff4oWy1icI9OIwy0NzcxqRfqQCFCu+BzrH4Q6V64H40lQP9wvTVlHtJCkw8gp+af350uX9GR2XhKyl0AJW0oKYX7sGQgjdM8r8qZWMGFvtL91QVBtci50nwtQhjFYLEA9npQTcltWgz1gWmmUuNCHEglSU6Qb87X5FR5GhUfkHJL+ATi/NAjEEqMDs/jE1w9jWZamXmwRZ0r/6rEfIUK4wyz7Q60kNFxRsETBIN7Qdxz6CelOnBvCQwYICkglPuJvp3N1G5N6LHbdg5tVj1+RjzHNEtpM9KgYjOQpu0XFcM6yNLiFd4hR2rijIUhpJKlTE70y3ZIox1BGNzUpcTeAoEKHLuxB+E1BwHC7biHcStWov6lJA2CY0p36ATQ/jvLVuMKSzrUpJ2R7xBiU/CoWTcRuO4f7M20oPNoDehRCdNokzfxpif7HRj+NxDPFUM4PDtiSEBtAA6hFvUkULyT2ZLxSlPY5RbaWAEtJjWUgzJMd0HwvRrjDHtspw6lQUpcRM7WQq9LGfe1rdGGSpwnmZj/JpTdMZTcaQ+fYsHgGChgN4eB/MUZPmpSr1VWeccPOurSh8rQLBQAg+XhS7nS8bijqdS8scgEK0jyERQ5OSYpNww8P7Ff4o1OxSx6+k7HurcspU/vneguKw0cqO5bw7jsR/Lw67GCVAIHxWRRBXA+LAhaGfV5E/I0+ORJUBKFiL2RJiL11eyxxKilSSFJMEWsfSmjEcGvpBlLYA//VB+EGa8xTWvT2iEFSEBGrX72nYnxi3pRrV+iXjZ9HYxpSShy0JUBzmFWNSXFtsJKzfw60JzzPkIWhtUwoE+uwHWaDLexDxKUDTFtbspiBzG5mpG+cGxjf8AoXeLeIy8pSQkhRJgkbSdx1IFMvDPD2HwrDZ09s4pOrURe/QchetcNwW20C66hGJcIm6jbppCjBqXl2btqAHfZCUxpcSUgQetBHZcKJNSVRJmZKSIASNxuLGTtbmKRs4yTCrcAeYdYClxqahQEkAExcTI8ppyz7FaEoKT3kibXEK2tvXDIMnfeBU8A2xJUAR33VW0qVJJSBGwia3tgr8Y2BTwjl2HXZmSglIK1q3jne58aO5fnWHab0a0JSNkIVYeJUbqJNJHGeM+0YotoC0ITIKjss2lQj1F+lFMo4dwqWwH1hPREwT5n9msb7QzVapybHvBsNLU3iEQopSoAiNjbfrUDCY5acaUkfw3Em4+6pO3ooTUHLVNYdsnDFRSlWpSVHkd49LxRBxztAFsqSCUyAtJtO+3hNC3VCa9sLY8W35GuKzDIn8I+lC80zW2mSLc+nUUv8QcVw32aDKyISPTc+ArdkZHG2gY/wAQH7d2bPfXqSO7fSn7xNcOPUFOObcYRDrrPfcB92FXVH4ikASeU1y4fynsnA7BSrT31RYiZJJ869zDPULcWGwVkwCrcAfhnnXbD1CmqJ7eBTiGOxfAUlRBB2IUNj8dxQPD5m3h0udmyVLZ/mo0jtEgW1x95H9SdpE0zZSuElTo0piw+9+ld1cPNPq7VJ7N4KCkvJA1pgaYUD7yCLKSbEeVHGpIyT1ZW7/tNxOsqQgaDyVJ+YrdXtaxaBHZJT56jTlmXs+wSHdZUlKCVBTadUJcTGoJk2T3gQncaoqBmeQ5c03CsMVTsStSVSfI7UTil6Cm5eCrivarilpMpQJ8/wDNK2MznEOGVLV6WpvcDEaW8IAdUHU4uIPOOnrTzkfs+aKQpTTckDYHn51qS/Zs1XpTuX5XiXx3A4oTEyYnpTE37M3oGtbYV0KySPOKvHA8NoSkJslI5AAfSpKsow6baE/AH606KiiSU2QXXwhXatoBNlXAJPIAWJEkjaveJOICy4EqAWnTJTa/U9TewoIgY5t49ktLqIAKXIsBzBAkHpaKBPMYpGPOKxcqw6zC0iSlCYhIuJhO/iSamldcKFBN9LCaxDbiAotApUm40wpNtiBcR8a4vKwyUGUygC8qJAHrcULbafC+0YxDTqFwQFpKZH/GgEEjxE1w4zyB9/SlCUySNTgUEhKZGq5v5CDQ7TXhyxxvrGLC5i39nS6hIDak9y2/xvAFC3eJ3sQ2sYUd9BghUBJ/u3Fdc5QVoU22IShACAOgFvkKR8MHkksJ1I7VV+XnJI6Ub2MhCMusm5u40wdRAJEmAdULIEweYpUZzRx9wkpCUnl+ZNMWf5YBYcvn+4qBgsvPUgRFJae3S2Fa2C8yzhbYKGCoKUQFHp1j6VaPsxKnMuR2l1IWtMneNRI+Rj0pYyrg4OHUkFYG56XuCTarD4awAZZKJB702MgSBaRvTVCvSXPkTVREL2m40NPtBIKjoUQkKIBgxJjzrnwPwwFYRTqvf1qBO5hPKSZrzPcKcTmjhVJAQhKfAaj9TNNPC2GIYcSbJU6pQ8pA+cVJd5KHy/DCq9EDioFsoSCZcMCNgkC9AsLm3YnSlIBBueopu4nYDmNSRsgAeAvelHirJlNvq3NPlE3HJVTHjKM5aWmVbxcRM+FGeG8S0txBQsQq3Zqsqb28h1qtMlxJbUk8uc0+tNlKTiMO0XXRpCmwqFBOqVLTO6vCsg6BzQRE9reJfwz2HeZkI0rCoiCrUkyfNI3pcZxreZOtKUtSFphJbtCje89KtrM8rTjGEhfdNzCgJEjaKq7iLg1vDrLgv2RClBpR1o6SkXAPWIp0oN9QvBljWr9G8cPYZAUwlKS4ps6ilEhvV7pPPe/WtcucewgDK5WgCxmbR90/eT53qHhMyOEwyCtC1uOd91SkqB1KkAEDaABXrPGYMBTJUNgIVB6hMiuTS9BcZt86EX+KRMISpUDmRRTL847RAUUkHmLGg+GLD5lCS0oEFQWkgRzM+VHMl7N5oOFIbBJ0iIlIMBXrFPilXBGSl6gDiMf2a1ttISgau8dyo9STeuxeLzZSVRNutFsTlTLjkaNzdSTzrxHDCB7rqjHKATHXxrLjJBbpAfh/LF4clJXqbKidOmIJ8ZonmCwCVpCjNjKrfpU7/RCiFT2iReNiakJwQSApSZJ1W5cotQSQLmm7F5OKKiAOfJP6V0zzBDQFEALSJm+4ow6+U3SEpHQQPpQnNXZSdX+9Lv8AQxdfgmZmh1xwTMGCI28qNZRlADfbPylsGw+8s9B4eNEUYfs0JdfBSme40PeWeUnkOtDcbiy6oqUZVsBySOiRWa07GubkqXhxzTM3H4QgaGRYNpsOnLennhnAFthCDY6CT5qM/Sl/hnLe0cGoWTc/lTk7iQlQTIE1vnWT5Wv8xFBWECca5Y7IEmADEm3UCi2HhnBaj+Enzkk1pmeE/i/0qsR58xXbGsJIbYHuRBvyA26yaVqk2w3O0kVdj3HkY25/gkwojcWkHzBAorxNlRILiTq1Ngq6zyPreveJsJpcKj/tYf4n40U4cIfZSpK0AAFACj3reHQzT1Hgbl8or7LW++CCJHI7U0Zq6+kNOsgodU4T3ZuNJkR94ExQTOOCsQjGqdQFKSrTASklPKUyk2/WrAypktpb16S+lEAC4QL7nr4Vyj6FPInTN/8AWVoQ2nEnQ6UlS9Huidkn+oi/hUI4BOLGsnQ6iQ26g97SRsuYCkf0n0rpmzKtQSbBRkq3sd654/L+yaKUBxSF7lKgPSBRqAhSS/6CMW/jmlqSGRiEAwlaFpGoddBVqFzUZOGzN5Qhh5u/vHSkCRy723KuOEch9AWorRICgZ1QkG0HyovnWetPQpvUQBAEwEEdOkUuWNesojkkuIkM8OOJ7+OxcIH/ANQPveBIvHhRF/Nmwe6vuwIgRAAiPlVdO52ppSi4CsQZINjbc1wy/PELbBhR3Gx5Hwp2NpITkhKT6yy8GgkkkwOXWeRFS/8AXVtJlZSocyo28bxNbpwzf8xUDSZJO2/P9K2wmeMPOKQEhweA7p8Z2mpkn8BN36idgc6L3uNuW5kCCPXl0rE5qhwBI1BUqSQRcR16C1c82zJGFw5LYAUR3Uk2nkSTsBMxS4zn4w7bbZh992VKWmySVHcnc77CKd5xiVDbqQy4gKATpQVk2ERbzrRGDRhkqfeOpSRPUJ8hzNaZfi+zbE/zVJ1aetS8JhyrvPnvKHu22jpQ0C2xOzZ93Er7QAgbIH4U/wDkfpFdMr4cUSAbE8udHXMvUHYAIBmPAcqONthsTHei5rVSDc2lSIagnCMEIgr0zE7x+VJ2TuPv49t11aiDMJHui17eHjW+f5stbqmk95xZGqOSR7qOviaJcM4PssQEKmdM7WBIuPIClOO3RkVpFv5GTEMDtNRvpSarvFZliE5oHEXw6Uw5PuxMSP6wdqsTHrgLPgKRHdRS6U3AhQB6gjbz6V2tugcb42TeLMtS+ypaZuB8I8KrhvGrZUUBIQB16jnNWxlOYIcw2lW8QRSxn2QqWmUFJM9Lx+Gn62bCdcZvh+0xTA7NWh4pCkmTpMGCnetsjzIoUUOJ0OA3HiKhZWlxgKVBEK1BJ/7rcgbUSzTBjFtDFMq/iJSQodY5K56kxvzFZJUba8CS1F3a5PI/lW2bYEuBDS5SkEKMb2/zQnJVFyCCNQ3vsRzpnwxDg7VR7t+910wJ9eXlRK6FzpPhCRlLSYVoGobE3Ine58KW82y1lF9CVHp09KncQcWISAGSHVHbSbJjqfypVXmjyzcJkXMA7ULGQUvSHneCLk6UpgD3UiKAM4NxA0yd/wAREeFhTulZ09pYnmD16QPrXVRwyglSmwCpMmd+YuJ8KNU0du0G18O4jEqScU4ENi/ZokJMTCiCd4ozg3WmkgNJ1RsE8/31rKymaqK4I3cvSKclcdKncQ5J+62LJSBcQOfiaXsRjWW8QNlwnlG82SLz41lZSa6OxSb4EMJi3HsW27EaVjSB0nb4U4Yx4h7SCNRMDwHMnwArKyhmqQE/9GzDapK1EhEykE3V4noOgrTCYhLrik6gSmxi8E7A1lZQL0D1NnLPcS2x34CT7uqAOm5iT5UH4azMuYxYCe6EFQVMkzFZWU1+BRX4thjPcVpQtRsLfITS7w/gwdCnI0qUmJBhSjcisrKXD03yAyoaaSTCRvtFqHPYhC1Oo0AhHOL7A/nWVlc5MCKJDmhLfujTtHpS5muMawK2HmwrQ4pTSwnYkQoLPkCR6VlZRp2al0L4NpggOtBOlUyBF1nqJt1pVzjOXHu0bWoNpCtJAsSB05xWVlFJ8DxLrAacIEyOR/c13ZwoSoEmZF771lZSiqwg7hghlREaSfhvz/KhD2NbSe+JUQD+/hWVlWYEmiLI+n//2Q=="/>
          <p:cNvSpPr>
            <a:spLocks noChangeAspect="1" noChangeArrowheads="1"/>
          </p:cNvSpPr>
          <p:nvPr/>
        </p:nvSpPr>
        <p:spPr bwMode="auto">
          <a:xfrm>
            <a:off x="63500" y="-1571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102" name="Picture 6" descr="http://www.zoology.ubc.ca/courses/bio204/Bio204_Labs/Lab_10__Nervous_files/dogfish_brain+2eyes-leveled.jpg">
            <a:hlinkClick r:id="rId4"/>
          </p:cNvPr>
          <p:cNvPicPr>
            <a:picLocks noChangeAspect="1" noChangeArrowheads="1"/>
          </p:cNvPicPr>
          <p:nvPr/>
        </p:nvPicPr>
        <p:blipFill>
          <a:blip r:embed="rId5" cstate="print"/>
          <a:srcRect/>
          <a:stretch>
            <a:fillRect/>
          </a:stretch>
        </p:blipFill>
        <p:spPr bwMode="auto">
          <a:xfrm>
            <a:off x="457200" y="2828925"/>
            <a:ext cx="2057400" cy="22002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17863230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67000" y="304800"/>
            <a:ext cx="6172200" cy="6324600"/>
          </a:xfrm>
        </p:spPr>
        <p:style>
          <a:lnRef idx="2">
            <a:schemeClr val="accent1"/>
          </a:lnRef>
          <a:fillRef idx="1">
            <a:schemeClr val="lt1"/>
          </a:fillRef>
          <a:effectRef idx="0">
            <a:schemeClr val="accent1"/>
          </a:effectRef>
          <a:fontRef idx="minor">
            <a:schemeClr val="dk1"/>
          </a:fontRef>
        </p:style>
        <p:txBody>
          <a:bodyPr>
            <a:normAutofit fontScale="92500" lnSpcReduction="20000"/>
          </a:bodyPr>
          <a:lstStyle/>
          <a:p>
            <a:pPr marL="457200" indent="-457200" algn="just"/>
            <a:r>
              <a:rPr lang="ar-EG" sz="2000" b="1" dirty="0" smtClean="0">
                <a:solidFill>
                  <a:srgbClr val="C00000"/>
                </a:solidFill>
              </a:rPr>
              <a:t>الأعصاب المخية : </a:t>
            </a:r>
            <a:endParaRPr lang="ar-EG" sz="2000" dirty="0" smtClean="0">
              <a:solidFill>
                <a:srgbClr val="0070C0"/>
              </a:solidFill>
            </a:endParaRPr>
          </a:p>
          <a:p>
            <a:pPr marL="457200" indent="-457200" algn="just">
              <a:buFontTx/>
              <a:buChar char="-"/>
            </a:pPr>
            <a:r>
              <a:rPr lang="ar-EG" sz="2000" b="1" dirty="0" smtClean="0">
                <a:solidFill>
                  <a:srgbClr val="0070C0"/>
                </a:solidFill>
              </a:rPr>
              <a:t>عددها عشرة أزواج , بعضها ينشأمن جذور ظهرية وبعضها من جذور بطنية .</a:t>
            </a:r>
          </a:p>
          <a:p>
            <a:pPr marL="457200" indent="-457200" algn="just">
              <a:buFontTx/>
              <a:buChar char="-"/>
            </a:pPr>
            <a:endParaRPr lang="ar-EG" sz="2000" dirty="0" smtClean="0">
              <a:solidFill>
                <a:srgbClr val="0070C0"/>
              </a:solidFill>
            </a:endParaRPr>
          </a:p>
          <a:p>
            <a:pPr marL="457200" indent="-457200" algn="just">
              <a:buNone/>
            </a:pPr>
            <a:r>
              <a:rPr lang="ar-EG" sz="2000" b="1" dirty="0" smtClean="0">
                <a:solidFill>
                  <a:srgbClr val="C00000"/>
                </a:solidFill>
              </a:rPr>
              <a:t>أعضاء الحس </a:t>
            </a:r>
            <a:r>
              <a:rPr lang="en-US" sz="2000" b="1" dirty="0" smtClean="0">
                <a:solidFill>
                  <a:srgbClr val="C00000"/>
                </a:solidFill>
              </a:rPr>
              <a:t>Sensory organs</a:t>
            </a:r>
            <a:r>
              <a:rPr lang="ar-EG" sz="2000" b="1" dirty="0" smtClean="0">
                <a:solidFill>
                  <a:srgbClr val="C00000"/>
                </a:solidFill>
              </a:rPr>
              <a:t> :</a:t>
            </a:r>
          </a:p>
          <a:p>
            <a:pPr marL="457200" indent="-457200" algn="just">
              <a:buFontTx/>
              <a:buChar char="-"/>
            </a:pPr>
            <a:endParaRPr lang="ar-EG" sz="2000" b="1" u="sng" dirty="0" smtClean="0">
              <a:solidFill>
                <a:srgbClr val="C00000"/>
              </a:solidFill>
            </a:endParaRPr>
          </a:p>
          <a:p>
            <a:pPr>
              <a:buNone/>
            </a:pPr>
            <a:r>
              <a:rPr lang="ar-EG" sz="2000" b="1" dirty="0" smtClean="0">
                <a:solidFill>
                  <a:srgbClr val="0070C0"/>
                </a:solidFill>
              </a:rPr>
              <a:t>(أ) جهاز الحس الجلدى :</a:t>
            </a:r>
          </a:p>
          <a:p>
            <a:pPr algn="just">
              <a:buNone/>
            </a:pPr>
            <a:r>
              <a:rPr lang="ar-EG" sz="2000" dirty="0" smtClean="0">
                <a:solidFill>
                  <a:srgbClr val="0070C0"/>
                </a:solidFill>
              </a:rPr>
              <a:t>     - يتمثل فى جهاز قنوات الخط الجانبى و القنوات الفقاعية الموجودة على الرأس والمعروفة بفقاعات لورنزينى كنوعان لأعضاء الحس الجلدية .</a:t>
            </a:r>
          </a:p>
          <a:p>
            <a:pPr algn="just">
              <a:buNone/>
            </a:pPr>
            <a:r>
              <a:rPr lang="ar-EG" sz="2000" b="1" dirty="0" smtClean="0">
                <a:solidFill>
                  <a:srgbClr val="0070C0"/>
                </a:solidFill>
              </a:rPr>
              <a:t>(ب) عضو الشم </a:t>
            </a:r>
            <a:r>
              <a:rPr lang="en-GB" sz="2000" b="1" dirty="0" smtClean="0">
                <a:solidFill>
                  <a:srgbClr val="0070C0"/>
                </a:solidFill>
              </a:rPr>
              <a:t>The Olfactory organ </a:t>
            </a:r>
            <a:r>
              <a:rPr lang="ar-EG" sz="2000" b="1" dirty="0" smtClean="0">
                <a:solidFill>
                  <a:srgbClr val="0070C0"/>
                </a:solidFill>
              </a:rPr>
              <a:t> :</a:t>
            </a:r>
          </a:p>
          <a:p>
            <a:pPr algn="just">
              <a:buNone/>
            </a:pPr>
            <a:r>
              <a:rPr lang="ar-EG" sz="2000" b="1" dirty="0" smtClean="0">
                <a:solidFill>
                  <a:srgbClr val="0070C0"/>
                </a:solidFill>
              </a:rPr>
              <a:t>    - </a:t>
            </a:r>
            <a:r>
              <a:rPr lang="ar-EG" sz="2000" dirty="0" smtClean="0">
                <a:solidFill>
                  <a:srgbClr val="0070C0"/>
                </a:solidFill>
              </a:rPr>
              <a:t>أعضاء الشم أى الطلائية الشمية تبطن المحافظ الشمية  التى تفتح الى الخارج بزوج من الفتحات الأنفية الخارجية .</a:t>
            </a:r>
          </a:p>
          <a:p>
            <a:pPr algn="just">
              <a:buNone/>
            </a:pPr>
            <a:r>
              <a:rPr lang="ar-EG" sz="2000" b="1" dirty="0" smtClean="0">
                <a:solidFill>
                  <a:srgbClr val="0070C0"/>
                </a:solidFill>
              </a:rPr>
              <a:t>    - </a:t>
            </a:r>
            <a:r>
              <a:rPr lang="ar-EG" sz="2000" dirty="0" smtClean="0">
                <a:solidFill>
                  <a:srgbClr val="0070C0"/>
                </a:solidFill>
              </a:rPr>
              <a:t>لايوجد أى أثر للفتحات الأنفية الداخلية تغطى الطلائية الشمية عددا من الثنيات التى تحوى الألياف العصبية الناتجة عن التفرغ النهائى للعصب الشمى .</a:t>
            </a:r>
          </a:p>
          <a:p>
            <a:pPr algn="just">
              <a:buNone/>
            </a:pPr>
            <a:r>
              <a:rPr lang="ar-EG" sz="2000" b="1" dirty="0" smtClean="0">
                <a:solidFill>
                  <a:srgbClr val="0070C0"/>
                </a:solidFill>
              </a:rPr>
              <a:t>(ج) الأذن </a:t>
            </a:r>
            <a:r>
              <a:rPr lang="en-GB" sz="2000" b="1" dirty="0" smtClean="0">
                <a:solidFill>
                  <a:srgbClr val="0070C0"/>
                </a:solidFill>
              </a:rPr>
              <a:t>The ear</a:t>
            </a:r>
            <a:r>
              <a:rPr lang="ar-EG" sz="2000" b="1" dirty="0" smtClean="0">
                <a:solidFill>
                  <a:srgbClr val="0070C0"/>
                </a:solidFill>
              </a:rPr>
              <a:t> : </a:t>
            </a:r>
            <a:endParaRPr lang="ar-EG" sz="2000" dirty="0" smtClean="0">
              <a:solidFill>
                <a:srgbClr val="0070C0"/>
              </a:solidFill>
            </a:endParaRPr>
          </a:p>
          <a:p>
            <a:pPr algn="just">
              <a:buNone/>
            </a:pPr>
            <a:r>
              <a:rPr lang="ar-EG" sz="2000" b="1" dirty="0" smtClean="0">
                <a:solidFill>
                  <a:srgbClr val="0070C0"/>
                </a:solidFill>
              </a:rPr>
              <a:t>    - </a:t>
            </a:r>
            <a:r>
              <a:rPr lang="ar-EG" sz="2000" dirty="0" smtClean="0">
                <a:solidFill>
                  <a:srgbClr val="0070C0"/>
                </a:solidFill>
              </a:rPr>
              <a:t>أذن الأسماك الغضروفية تمثل الأذن الداخلية للفقاريات العليا .</a:t>
            </a:r>
          </a:p>
          <a:p>
            <a:pPr algn="just">
              <a:buNone/>
            </a:pPr>
            <a:r>
              <a:rPr lang="ar-EG" sz="2000" dirty="0" smtClean="0">
                <a:solidFill>
                  <a:srgbClr val="0070C0"/>
                </a:solidFill>
              </a:rPr>
              <a:t>    - تحتوى محفظة السمع على عضو غشائى يسمى بالتيه الداخلى .</a:t>
            </a:r>
          </a:p>
          <a:p>
            <a:pPr algn="just">
              <a:buNone/>
            </a:pPr>
            <a:r>
              <a:rPr lang="ar-EG" sz="2000" dirty="0" smtClean="0">
                <a:solidFill>
                  <a:srgbClr val="0070C0"/>
                </a:solidFill>
              </a:rPr>
              <a:t>    - يتكون هذا التيه من الدهليز وثلاث قنوات هلالية أمامية وخلفية وجانبية .</a:t>
            </a:r>
            <a:endParaRPr lang="ar-SA" sz="2000" dirty="0" smtClean="0">
              <a:solidFill>
                <a:srgbClr val="0070C0"/>
              </a:solidFill>
            </a:endParaRPr>
          </a:p>
          <a:p>
            <a:pPr marL="457200" indent="-457200" algn="just">
              <a:buFont typeface="+mj-cs"/>
              <a:buAutoNum type="arabic1Minus"/>
            </a:pPr>
            <a:endParaRPr lang="ar-SA" sz="2000" dirty="0">
              <a:solidFill>
                <a:srgbClr val="0070C0"/>
              </a:solidFill>
            </a:endParaRPr>
          </a:p>
        </p:txBody>
      </p:sp>
      <p:pic>
        <p:nvPicPr>
          <p:cNvPr id="4" name="Picture 8" descr="http://farm9.staticflickr.com/8487/8209826162_d8274acc88_b.jpg">
            <a:hlinkClick r:id="rId3"/>
          </p:cNvPr>
          <p:cNvPicPr>
            <a:picLocks noChangeAspect="1" noChangeArrowheads="1"/>
          </p:cNvPicPr>
          <p:nvPr/>
        </p:nvPicPr>
        <p:blipFill>
          <a:blip r:embed="rId4" cstate="print"/>
          <a:srcRect/>
          <a:stretch>
            <a:fillRect/>
          </a:stretch>
        </p:blipFill>
        <p:spPr bwMode="auto">
          <a:xfrm>
            <a:off x="155575" y="838200"/>
            <a:ext cx="2435225" cy="2133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50" name="Picture 2" descr="http://upload.wikimedia.org/wikipedia/commons/thumb/d/d2/Anatomy_of_the_Human_Ear.svg/400px-Anatomy_of_the_Human_Ear.svg.png">
            <a:hlinkClick r:id="rId5"/>
          </p:cNvPr>
          <p:cNvPicPr>
            <a:picLocks noChangeAspect="1" noChangeArrowheads="1"/>
          </p:cNvPicPr>
          <p:nvPr/>
        </p:nvPicPr>
        <p:blipFill>
          <a:blip r:embed="rId6" cstate="print"/>
          <a:srcRect/>
          <a:stretch>
            <a:fillRect/>
          </a:stretch>
        </p:blipFill>
        <p:spPr bwMode="auto">
          <a:xfrm>
            <a:off x="0" y="3200400"/>
            <a:ext cx="2590800" cy="2209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3702187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1733</TotalTime>
  <Words>5274</Words>
  <Application>Microsoft Office PowerPoint</Application>
  <PresentationFormat>عرض على الشاشة (3:4)‏</PresentationFormat>
  <Paragraphs>422</Paragraphs>
  <Slides>51</Slides>
  <Notes>48</Notes>
  <HiddenSlides>0</HiddenSlides>
  <MMClips>0</MMClips>
  <ScaleCrop>false</ScaleCrop>
  <HeadingPairs>
    <vt:vector size="4" baseType="variant">
      <vt:variant>
        <vt:lpstr>نسق</vt:lpstr>
      </vt:variant>
      <vt:variant>
        <vt:i4>1</vt:i4>
      </vt:variant>
      <vt:variant>
        <vt:lpstr>عناوين الشرائح</vt:lpstr>
      </vt:variant>
      <vt:variant>
        <vt:i4>51</vt:i4>
      </vt:variant>
    </vt:vector>
  </HeadingPairs>
  <TitlesOfParts>
    <vt:vector size="52" baseType="lpstr">
      <vt:lpstr>انقلاب</vt:lpstr>
      <vt:lpstr>عرض تقديمي في PowerPoint</vt:lpstr>
      <vt:lpstr>الصفات العامة والتصنيف الدقيق للفقاريات</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الجهاز الوريدى The Venous system </vt:lpstr>
      <vt:lpstr>عرض تقديمي في PowerPoint</vt:lpstr>
      <vt:lpstr>الجهاز البولى التناسلى</vt:lpstr>
      <vt:lpstr>عرض تقديمي في PowerPoint</vt:lpstr>
      <vt:lpstr>عرض تقديمي في PowerPoint</vt:lpstr>
      <vt:lpstr>عرض تقديمي في PowerPoint</vt:lpstr>
      <vt:lpstr>فوق طائفة الفكيات (II) Super Class Gnathostomata  طائفة مدرعة الجلد (1) Class Placodermi </vt:lpstr>
      <vt:lpstr>طائفةالأسماك الغضروفية  (2) Class chondrychthyes</vt:lpstr>
      <vt:lpstr>عرض تقديمي في PowerPoint</vt:lpstr>
      <vt:lpstr>عرض تقديمي في PowerPoint</vt:lpstr>
      <vt:lpstr>كلب السمك The dog fish</vt:lpstr>
      <vt:lpstr>كلب السمك The dog fish</vt:lpstr>
      <vt:lpstr>عرض تقديمي في PowerPoint</vt:lpstr>
      <vt:lpstr>عرض تقديمي في PowerPoint</vt:lpstr>
      <vt:lpstr>عرض تقديمي في PowerPoint</vt:lpstr>
      <vt:lpstr>الجهاز الهضمى the digestive system :</vt:lpstr>
      <vt:lpstr>عرض تقديمي في PowerPoint</vt:lpstr>
      <vt:lpstr>الجهاز التنفسى THE RESPIRATORY SYSTEM</vt:lpstr>
      <vt:lpstr>عرض تقديمي في PowerPoint</vt:lpstr>
      <vt:lpstr>الجهاز الدورى </vt:lpstr>
      <vt:lpstr>عرض تقديمي في PowerPoint</vt:lpstr>
      <vt:lpstr>عرض تقديمي في PowerPoint</vt:lpstr>
      <vt:lpstr>الجهاز الوريدى </vt:lpstr>
      <vt:lpstr>الجهاز البولى التناسلى    The urinogenital system            </vt:lpstr>
      <vt:lpstr>الجهاز البولى التناسلى </vt:lpstr>
      <vt:lpstr>عرض تقديمي في PowerPoint</vt:lpstr>
      <vt:lpstr>عرض تقديمي في PowerPoint</vt:lpstr>
      <vt:lpstr>الجهاز العصبى The Nervous System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الصفات العامة والتصنيف الدقيق للفقاريات</dc:title>
  <dc:creator>NoOoOoF</dc:creator>
  <cp:lastModifiedBy>Toshiba</cp:lastModifiedBy>
  <cp:revision>280</cp:revision>
  <dcterms:created xsi:type="dcterms:W3CDTF">2006-08-16T00:00:00Z</dcterms:created>
  <dcterms:modified xsi:type="dcterms:W3CDTF">2014-06-03T16:23:51Z</dcterms:modified>
</cp:coreProperties>
</file>