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63"/>
  </p:notesMasterIdLst>
  <p:sldIdLst>
    <p:sldId id="257" r:id="rId2"/>
    <p:sldId id="258" r:id="rId3"/>
    <p:sldId id="267" r:id="rId4"/>
    <p:sldId id="259" r:id="rId5"/>
    <p:sldId id="260" r:id="rId6"/>
    <p:sldId id="268" r:id="rId7"/>
    <p:sldId id="261" r:id="rId8"/>
    <p:sldId id="262" r:id="rId9"/>
    <p:sldId id="279" r:id="rId10"/>
    <p:sldId id="263" r:id="rId11"/>
    <p:sldId id="264" r:id="rId12"/>
    <p:sldId id="265" r:id="rId13"/>
    <p:sldId id="271" r:id="rId14"/>
    <p:sldId id="272" r:id="rId15"/>
    <p:sldId id="274" r:id="rId16"/>
    <p:sldId id="277" r:id="rId17"/>
    <p:sldId id="273" r:id="rId18"/>
    <p:sldId id="275" r:id="rId19"/>
    <p:sldId id="276" r:id="rId20"/>
    <p:sldId id="278"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7" autoAdjust="0"/>
  </p:normalViewPr>
  <p:slideViewPr>
    <p:cSldViewPr>
      <p:cViewPr>
        <p:scale>
          <a:sx n="61" d="100"/>
          <a:sy n="61" d="100"/>
        </p:scale>
        <p:origin x="-955" y="34"/>
      </p:cViewPr>
      <p:guideLst>
        <p:guide orient="horz" pos="2160"/>
        <p:guide pos="2880"/>
      </p:guideLst>
    </p:cSldViewPr>
  </p:slideViewPr>
  <p:outlineViewPr>
    <p:cViewPr>
      <p:scale>
        <a:sx n="33" d="100"/>
        <a:sy n="33" d="100"/>
      </p:scale>
      <p:origin x="24"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0B61503-BF94-4C88-A427-C0F2D0D2D562}" type="datetimeFigureOut">
              <a:rPr lang="ar-SA" smtClean="0"/>
              <a:pPr/>
              <a:t>06/08/35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54300A0-1CAA-43A0-9E50-7A1D522AC9CA}" type="slidenum">
              <a:rPr lang="ar-SA" smtClean="0"/>
              <a:pPr/>
              <a:t>‹#›</a:t>
            </a:fld>
            <a:endParaRPr lang="ar-SA"/>
          </a:p>
        </p:txBody>
      </p:sp>
    </p:spTree>
    <p:extLst>
      <p:ext uri="{BB962C8B-B14F-4D97-AF65-F5344CB8AC3E}">
        <p14:creationId xmlns:p14="http://schemas.microsoft.com/office/powerpoint/2010/main" val="14449541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F54300A0-1CAA-43A0-9E50-7A1D522AC9CA}" type="slidenum">
              <a:rPr lang="ar-SA" smtClean="0"/>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F54300A0-1CAA-43A0-9E50-7A1D522AC9CA}"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F54300A0-1CAA-43A0-9E50-7A1D522AC9CA}" type="slidenum">
              <a:rPr lang="ar-SA" smtClean="0"/>
              <a:pPr/>
              <a:t>4</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F54300A0-1CAA-43A0-9E50-7A1D522AC9CA}" type="slidenum">
              <a:rPr lang="ar-SA" smtClean="0"/>
              <a:pPr/>
              <a:t>5</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F54300A0-1CAA-43A0-9E50-7A1D522AC9CA}" type="slidenum">
              <a:rPr lang="ar-SA" smtClean="0"/>
              <a:pPr/>
              <a:t>7</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F54300A0-1CAA-43A0-9E50-7A1D522AC9CA}" type="slidenum">
              <a:rPr lang="ar-SA" smtClean="0"/>
              <a:pPr/>
              <a:t>8</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F54300A0-1CAA-43A0-9E50-7A1D522AC9CA}" type="slidenum">
              <a:rPr lang="ar-SA" smtClean="0"/>
              <a:pPr/>
              <a:t>10</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F54300A0-1CAA-43A0-9E50-7A1D522AC9CA}" type="slidenum">
              <a:rPr lang="ar-SA" smtClean="0"/>
              <a:pPr/>
              <a:t>11</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F54300A0-1CAA-43A0-9E50-7A1D522AC9CA}" type="slidenum">
              <a:rPr lang="ar-SA" smtClean="0"/>
              <a:pPr/>
              <a:t>12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D8BD707-D9CF-40AE-B4C6-C98DA3205C09}" type="datetimeFigureOut">
              <a:rPr lang="en-US" smtClean="0"/>
              <a:pPr/>
              <a:t>6/4/2014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D8BD707-D9CF-40AE-B4C6-C98DA3205C09}" type="datetimeFigureOut">
              <a:rPr lang="en-US" smtClean="0"/>
              <a:pPr/>
              <a:t>6/4/2014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D8BD707-D9CF-40AE-B4C6-C98DA3205C09}" type="datetimeFigureOut">
              <a:rPr lang="en-US" smtClean="0"/>
              <a:pPr/>
              <a:t>6/4/2014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D8BD707-D9CF-40AE-B4C6-C98DA3205C09}" type="datetimeFigureOut">
              <a:rPr lang="en-US" smtClean="0"/>
              <a:pPr/>
              <a:t>6/4/2014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D8BD707-D9CF-40AE-B4C6-C98DA3205C09}" type="datetimeFigureOut">
              <a:rPr lang="en-US" smtClean="0"/>
              <a:pPr/>
              <a:t>6/4/2014</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D8BD707-D9CF-40AE-B4C6-C98DA3205C09}" type="datetimeFigureOut">
              <a:rPr lang="en-US" smtClean="0"/>
              <a:pPr/>
              <a:t>6/4/2014</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D8BD707-D9CF-40AE-B4C6-C98DA3205C09}" type="datetimeFigureOut">
              <a:rPr lang="en-US" smtClean="0"/>
              <a:pPr/>
              <a:t>6/4/2014</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D8BD707-D9CF-40AE-B4C6-C98DA3205C09}" type="datetimeFigureOut">
              <a:rPr lang="en-US" smtClean="0"/>
              <a:pPr/>
              <a:t>6/4/2014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D8BD707-D9CF-40AE-B4C6-C98DA3205C09}" type="datetimeFigureOut">
              <a:rPr lang="en-US" smtClean="0"/>
              <a:pPr/>
              <a:t>6/4/2014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D8BD707-D9CF-40AE-B4C6-C98DA3205C09}" type="datetimeFigureOut">
              <a:rPr lang="en-US" smtClean="0"/>
              <a:pPr/>
              <a:t>6/4/2014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D8BD707-D9CF-40AE-B4C6-C98DA3205C09}" type="datetimeFigureOut">
              <a:rPr lang="en-US" smtClean="0"/>
              <a:pPr/>
              <a:t>6/4/2014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8BD707-D9CF-40AE-B4C6-C98DA3205C09}" type="datetimeFigureOut">
              <a:rPr lang="en-US" smtClean="0"/>
              <a:pPr/>
              <a:t>6/4/2014</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actinopterygii&amp;source=images&amp;cd=&amp;cad=rja&amp;docid=VnG9EVJ6WDngIM&amp;tbnid=IhCTxQvrjZs2pM:&amp;ved=0CAUQjRw&amp;url=http://www.fishbase.us/identification/RegionSpeciesList.php?resultPage=6&amp;c_code=204&amp;SortBy=family&amp;ei=nSE6UYCoIIbGswau4YDACA&amp;bvm=bv.43287494,d.Yms&amp;psig=AFQjCNGG5WPLFPpwGUu_KDmQQJH8dokR7A&amp;ust=1362850543543851"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hyperlink" Target="http://www.google.com/url?sa=i&amp;rct=j&amp;q=tilapia+fish&amp;source=images&amp;cd=&amp;cad=rja&amp;docid=B2TXIPWJOtYeGM&amp;tbnid=u3jvxSr01Q6qRM:&amp;ved=0CAUQjRw&amp;url=http://en.wikipedia.org/wiki/Tilapia&amp;ei=5iM6UfylGoXVtAae3oHQAQ&amp;bvm=bv.43287494,d.Yms&amp;psig=AFQjCNGg35KfSK6DZ1YkKIKBWcNNYTa1UA&amp;ust=1362851137466886"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tilapia+fish&amp;source=images&amp;cd=&amp;cad=rja&amp;docid=B2TXIPWJOtYeGM&amp;tbnid=u3jvxSr01Q6qRM:&amp;ved=0CAUQjRw&amp;url=http://en.wikipedia.org/wiki/Tilapia&amp;ei=5iM6UfylGoXVtAae3oHQAQ&amp;bvm=bv.43287494,d.Yms&amp;psig=AFQjCNGg35KfSK6DZ1YkKIKBWcNNYTa1UA&amp;ust=1362851137466886"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ctinopterygii&amp;source=images&amp;cd=&amp;cad=rja&amp;docid=rgfX-5LcUYG7oM&amp;tbnid=w0iiCbpXInD4ZM:&amp;ved=0CAUQjRw&amp;url=http://www.oceanclassrooms.com/ms101_u9_c2_sf_2&amp;ei=4yY6Uf_UOYSytAbC4IDQAw&amp;bvm=bv.43287494,d.Yms&amp;psig=AFQjCNGG5WPLFPpwGUu_KDmQQJH8dokR7A&amp;ust=1362850543543851"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url?sa=i&amp;rct=j&amp;q=digestive+system+of+tilapia+fish&amp;source=images&amp;cd=&amp;cad=rja&amp;docid=1RRgGu9mdHovEM&amp;tbnid=TLgvqXlpWWlCEM:&amp;ved=0CAUQjRw&amp;url=http://snhs-plin.barry.edu/Research/Fish_Anatomy.htm&amp;ei=fSg6UbDfIo3dsgbamYDABQ&amp;bvm=bv.43287494,d.Yms&amp;psig=AFQjCNG9HHkAeMVy3oV1bdbbaeNgwYvCbQ&amp;ust=1362852220108919"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url?sa=i&amp;rct=j&amp;q=gills++of+actinopterigii&amp;source=images&amp;cd=&amp;cad=rja&amp;docid=rJNX2h0TB9nggM&amp;tbnid=Q7cx6yDAylaZyM:&amp;ved=0CAUQjRw&amp;url=http://www.isegretidelmare.it/branchie.asp&amp;ei=c4A7UYj-E4GM0wXhnIHwBQ&amp;bvm=bv.43287494,d.d2k&amp;psig=AFQjCNGYLJQuL6lhJHU85pJAi1Xuzdudbw&amp;ust=1362940363545191"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gif"/><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1465"/>
            <a:ext cx="7239000" cy="1100136"/>
          </a:xfrm>
          <a:solidFill>
            <a:schemeClr val="accent6">
              <a:lumMod val="60000"/>
              <a:lumOff val="40000"/>
            </a:schemeClr>
          </a:solidFill>
        </p:spPr>
        <p:txBody>
          <a:bodyPr>
            <a:normAutofit/>
          </a:bodyPr>
          <a:lstStyle/>
          <a:p>
            <a:pPr algn="ctr"/>
            <a:r>
              <a:rPr lang="ar-EG" sz="2400" dirty="0" smtClean="0">
                <a:solidFill>
                  <a:sysClr val="windowText" lastClr="000000"/>
                </a:solidFill>
              </a:rPr>
              <a:t>طائفة الأسماك مشععة الزعانف (العظمية )</a:t>
            </a:r>
            <a:br>
              <a:rPr lang="ar-EG" sz="2400" dirty="0" smtClean="0">
                <a:solidFill>
                  <a:sysClr val="windowText" lastClr="000000"/>
                </a:solidFill>
              </a:rPr>
            </a:br>
            <a:r>
              <a:rPr lang="ar-EG" sz="2400" dirty="0" smtClean="0">
                <a:solidFill>
                  <a:sysClr val="windowText" lastClr="000000"/>
                </a:solidFill>
              </a:rPr>
              <a:t> </a:t>
            </a:r>
            <a:r>
              <a:rPr lang="en-GB" sz="2400" dirty="0" smtClean="0">
                <a:solidFill>
                  <a:sysClr val="windowText" lastClr="000000"/>
                </a:solidFill>
              </a:rPr>
              <a:t>Class </a:t>
            </a:r>
            <a:r>
              <a:rPr lang="en-GB" sz="2400" dirty="0" err="1" smtClean="0">
                <a:solidFill>
                  <a:sysClr val="windowText" lastClr="000000"/>
                </a:solidFill>
              </a:rPr>
              <a:t>Actinopterygii</a:t>
            </a:r>
            <a:r>
              <a:rPr lang="en-GB" sz="2400" dirty="0" smtClean="0">
                <a:solidFill>
                  <a:sysClr val="windowText" lastClr="000000"/>
                </a:solidFill>
              </a:rPr>
              <a:t> </a:t>
            </a:r>
            <a:endParaRPr lang="ar-SA" sz="2400" dirty="0">
              <a:solidFill>
                <a:sysClr val="windowText" lastClr="000000"/>
              </a:solidFill>
            </a:endParaRPr>
          </a:p>
        </p:txBody>
      </p:sp>
      <p:sp>
        <p:nvSpPr>
          <p:cNvPr id="3" name="Text Placeholder 2"/>
          <p:cNvSpPr>
            <a:spLocks noGrp="1"/>
          </p:cNvSpPr>
          <p:nvPr>
            <p:ph type="body" idx="1"/>
          </p:nvPr>
        </p:nvSpPr>
        <p:spPr>
          <a:xfrm>
            <a:off x="3810000" y="1633536"/>
            <a:ext cx="5105400" cy="5072064"/>
          </a:xfrm>
          <a:solidFill>
            <a:schemeClr val="accent6">
              <a:lumMod val="60000"/>
              <a:lumOff val="40000"/>
            </a:schemeClr>
          </a:solidFill>
        </p:spPr>
        <p:txBody>
          <a:bodyPr>
            <a:normAutofit fontScale="92500" lnSpcReduction="20000"/>
          </a:bodyPr>
          <a:lstStyle/>
          <a:p>
            <a:pPr algn="r"/>
            <a:r>
              <a:rPr lang="ar-EG" b="1" dirty="0" smtClean="0">
                <a:solidFill>
                  <a:sysClr val="windowText" lastClr="000000"/>
                </a:solidFill>
              </a:rPr>
              <a:t>الصفات  العامة للأسماك العظمية :</a:t>
            </a:r>
          </a:p>
          <a:p>
            <a:pPr marL="512064" indent="-457200" algn="r">
              <a:buAutoNum type="arabicPeriod"/>
            </a:pPr>
            <a:r>
              <a:rPr lang="ar-EG" b="1" dirty="0" smtClean="0">
                <a:solidFill>
                  <a:sysClr val="windowText" lastClr="000000"/>
                </a:solidFill>
              </a:rPr>
              <a:t>الهيكل الداخلى متكون من عظام حقيقية .</a:t>
            </a:r>
          </a:p>
          <a:p>
            <a:pPr marL="512064" indent="-457200" algn="r">
              <a:buAutoNum type="arabicPeriod"/>
            </a:pPr>
            <a:r>
              <a:rPr lang="ar-EG" b="1" dirty="0" smtClean="0">
                <a:solidFill>
                  <a:sysClr val="windowText" lastClr="000000"/>
                </a:solidFill>
              </a:rPr>
              <a:t>الهيكل الخارجى عبارة عن قشور مستديرة مفلطحة .</a:t>
            </a:r>
          </a:p>
          <a:p>
            <a:pPr marL="512064" indent="-457200" algn="r">
              <a:buAutoNum type="arabicPeriod"/>
            </a:pPr>
            <a:r>
              <a:rPr lang="ar-EG" b="1" dirty="0" smtClean="0">
                <a:solidFill>
                  <a:sysClr val="windowText" lastClr="000000"/>
                </a:solidFill>
              </a:rPr>
              <a:t>يدعم الأجزاء الطرفية للزعانف أشعة عظمية .</a:t>
            </a:r>
          </a:p>
          <a:p>
            <a:pPr marL="512064" indent="-457200" algn="r">
              <a:buAutoNum type="arabicPeriod"/>
            </a:pPr>
            <a:r>
              <a:rPr lang="ar-EG" b="1" dirty="0" smtClean="0">
                <a:solidFill>
                  <a:sysClr val="windowText" lastClr="000000"/>
                </a:solidFill>
              </a:rPr>
              <a:t>يوجد غطاء خيشومى فوق الفتحات الخيشومية والعوارض الخيشومية ضامرة.</a:t>
            </a:r>
          </a:p>
          <a:p>
            <a:pPr marL="512064" indent="-457200" algn="r">
              <a:buAutoNum type="arabicPeriod"/>
            </a:pPr>
            <a:r>
              <a:rPr lang="ar-EG" b="1" dirty="0" smtClean="0">
                <a:solidFill>
                  <a:sysClr val="windowText" lastClr="000000"/>
                </a:solidFill>
              </a:rPr>
              <a:t>توجد مثانة هوائية تحافظ على الكثافة النوعية فى الماء , وتعمل فى بعض الأنواع كرئة بسيطة تساعد فى التنفس .</a:t>
            </a:r>
          </a:p>
          <a:p>
            <a:pPr marL="512064" indent="-457200" algn="r">
              <a:buAutoNum type="arabicPeriod"/>
            </a:pPr>
            <a:r>
              <a:rPr lang="ar-EG" b="1" dirty="0" smtClean="0">
                <a:solidFill>
                  <a:sysClr val="windowText" lastClr="000000"/>
                </a:solidFill>
              </a:rPr>
              <a:t>تنقسم فتحتى الأنف بواسطة حاجز عظمى عمودى الى فتحة يمنى وفتحة يسرى .</a:t>
            </a:r>
          </a:p>
          <a:p>
            <a:pPr marL="512064" indent="-457200" algn="r">
              <a:buAutoNum type="arabicPeriod"/>
            </a:pPr>
            <a:r>
              <a:rPr lang="ar-EG" b="1" dirty="0" smtClean="0">
                <a:solidFill>
                  <a:sysClr val="windowText" lastClr="000000"/>
                </a:solidFill>
              </a:rPr>
              <a:t>فتحة الشرج مستقلة عن الفتحة البولية التناسلية ولايوجد صمام حلزونى داخل الأمعاء .</a:t>
            </a:r>
          </a:p>
          <a:p>
            <a:pPr marL="512064" indent="-457200" algn="r">
              <a:buAutoNum type="arabicPeriod"/>
            </a:pPr>
            <a:r>
              <a:rPr lang="ar-EG" b="1" dirty="0" smtClean="0">
                <a:solidFill>
                  <a:sysClr val="windowText" lastClr="000000"/>
                </a:solidFill>
              </a:rPr>
              <a:t>التلقيح خارجى فى معظم الأحيان  ولا يوجد فى الذكر عضو تزاوج خارجى .</a:t>
            </a:r>
          </a:p>
          <a:p>
            <a:pPr marL="512064" indent="-457200" algn="r">
              <a:buAutoNum type="arabicPeriod"/>
            </a:pPr>
            <a:r>
              <a:rPr lang="ar-EG" b="1" dirty="0" smtClean="0">
                <a:solidFill>
                  <a:sysClr val="windowText" lastClr="000000"/>
                </a:solidFill>
              </a:rPr>
              <a:t>يوجد جهاز الخط الجانبى .</a:t>
            </a:r>
          </a:p>
          <a:p>
            <a:pPr marL="512064" indent="-457200" algn="r">
              <a:buAutoNum type="arabicPeriod"/>
            </a:pPr>
            <a:r>
              <a:rPr lang="ar-EG" b="1" dirty="0" smtClean="0">
                <a:solidFill>
                  <a:sysClr val="windowText" lastClr="000000"/>
                </a:solidFill>
              </a:rPr>
              <a:t>توجد أذان داخلية فقط .</a:t>
            </a:r>
          </a:p>
          <a:p>
            <a:pPr marL="512064" indent="-457200" algn="r">
              <a:buAutoNum type="arabicPeriod"/>
            </a:pPr>
            <a:r>
              <a:rPr lang="ar-EG" b="1" dirty="0" smtClean="0">
                <a:solidFill>
                  <a:sysClr val="windowText" lastClr="000000"/>
                </a:solidFill>
              </a:rPr>
              <a:t>توجد عشرة أزواج من الأعصاب المخية .</a:t>
            </a:r>
            <a:endParaRPr lang="ar-SA" b="1" dirty="0">
              <a:solidFill>
                <a:sysClr val="windowText" lastClr="000000"/>
              </a:solidFill>
            </a:endParaRPr>
          </a:p>
        </p:txBody>
      </p:sp>
      <p:pic>
        <p:nvPicPr>
          <p:cNvPr id="29698" name="Picture 2" descr="http://www.fishbase.us/images/species/Luend_u0.jpg">
            <a:hlinkClick r:id="rId3"/>
          </p:cNvPr>
          <p:cNvPicPr>
            <a:picLocks noChangeAspect="1" noChangeArrowheads="1"/>
          </p:cNvPicPr>
          <p:nvPr/>
        </p:nvPicPr>
        <p:blipFill>
          <a:blip r:embed="rId4" cstate="print"/>
          <a:srcRect/>
          <a:stretch>
            <a:fillRect/>
          </a:stretch>
        </p:blipFill>
        <p:spPr bwMode="auto">
          <a:xfrm>
            <a:off x="460375" y="1600200"/>
            <a:ext cx="2816225" cy="1371600"/>
          </a:xfrm>
          <a:prstGeom prst="rect">
            <a:avLst/>
          </a:prstGeom>
          <a:noFill/>
        </p:spPr>
      </p:pic>
      <p:pic>
        <p:nvPicPr>
          <p:cNvPr id="29700" name="Picture 4" descr="http://t3.gstatic.com/images?q=tbn:ANd9GcQdXbBQEE-kaJvaU1olle-AeoARAqrkCYHlwAVTzBaPY4HJw0lp"/>
          <p:cNvPicPr>
            <a:picLocks noChangeAspect="1" noChangeArrowheads="1"/>
          </p:cNvPicPr>
          <p:nvPr/>
        </p:nvPicPr>
        <p:blipFill>
          <a:blip r:embed="rId5" cstate="print"/>
          <a:srcRect/>
          <a:stretch>
            <a:fillRect/>
          </a:stretch>
        </p:blipFill>
        <p:spPr bwMode="auto">
          <a:xfrm>
            <a:off x="609600" y="3124200"/>
            <a:ext cx="2438400" cy="1219200"/>
          </a:xfrm>
          <a:prstGeom prst="rect">
            <a:avLst/>
          </a:prstGeom>
          <a:noFill/>
        </p:spPr>
      </p:pic>
      <p:pic>
        <p:nvPicPr>
          <p:cNvPr id="29702" name="Picture 6" descr="http://t1.gstatic.com/images?q=tbn:ANd9GcSAcgc1ek8SjoIZuWfddj1lzX0z8n_k8QPOQcxboS6R8GMDpQ3J-A"/>
          <p:cNvPicPr>
            <a:picLocks noChangeAspect="1" noChangeArrowheads="1"/>
          </p:cNvPicPr>
          <p:nvPr/>
        </p:nvPicPr>
        <p:blipFill>
          <a:blip r:embed="rId6" cstate="print"/>
          <a:srcRect/>
          <a:stretch>
            <a:fillRect/>
          </a:stretch>
        </p:blipFill>
        <p:spPr bwMode="auto">
          <a:xfrm>
            <a:off x="685800" y="4572000"/>
            <a:ext cx="2466975" cy="184785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1"/>
            <a:ext cx="7772400" cy="609600"/>
          </a:xfrm>
          <a:solidFill>
            <a:schemeClr val="accent6">
              <a:lumMod val="60000"/>
              <a:lumOff val="40000"/>
            </a:schemeClr>
          </a:solidFill>
        </p:spPr>
        <p:txBody>
          <a:bodyPr>
            <a:normAutofit/>
          </a:bodyPr>
          <a:lstStyle/>
          <a:p>
            <a:pPr algn="ctr"/>
            <a:r>
              <a:rPr lang="ar-EG" sz="3200" dirty="0" smtClean="0"/>
              <a:t>تقسيم الأسماك مشععة الزعانف </a:t>
            </a:r>
            <a:endParaRPr lang="ar-SA" sz="3200" dirty="0"/>
          </a:p>
        </p:txBody>
      </p:sp>
      <p:sp>
        <p:nvSpPr>
          <p:cNvPr id="4" name="Oval 3"/>
          <p:cNvSpPr/>
          <p:nvPr/>
        </p:nvSpPr>
        <p:spPr>
          <a:xfrm>
            <a:off x="3048000" y="1295400"/>
            <a:ext cx="3276600" cy="228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800" dirty="0" smtClean="0">
                <a:solidFill>
                  <a:schemeClr val="tx1"/>
                </a:solidFill>
              </a:rPr>
              <a:t>الأسماك مشععة </a:t>
            </a:r>
            <a:endParaRPr lang="en-US" sz="2800" dirty="0" smtClean="0">
              <a:solidFill>
                <a:schemeClr val="tx1"/>
              </a:solidFill>
            </a:endParaRPr>
          </a:p>
          <a:p>
            <a:pPr algn="ctr" rtl="1"/>
            <a:r>
              <a:rPr lang="ar-EG" sz="2800" dirty="0" smtClean="0">
                <a:solidFill>
                  <a:schemeClr val="tx1"/>
                </a:solidFill>
              </a:rPr>
              <a:t>الزعانف</a:t>
            </a:r>
          </a:p>
          <a:p>
            <a:pPr algn="ctr" rtl="1"/>
            <a:r>
              <a:rPr lang="en-GB" sz="2800" dirty="0" err="1" smtClean="0">
                <a:solidFill>
                  <a:schemeClr val="tx1"/>
                </a:solidFill>
              </a:rPr>
              <a:t>Actinopteregii</a:t>
            </a:r>
            <a:endParaRPr lang="ar-SA" sz="2800" dirty="0">
              <a:solidFill>
                <a:schemeClr val="tx1"/>
              </a:solidFill>
            </a:endParaRPr>
          </a:p>
        </p:txBody>
      </p:sp>
      <p:cxnSp>
        <p:nvCxnSpPr>
          <p:cNvPr id="14" name="Straight Arrow Connector 13"/>
          <p:cNvCxnSpPr>
            <a:stCxn id="4" idx="4"/>
          </p:cNvCxnSpPr>
          <p:nvPr/>
        </p:nvCxnSpPr>
        <p:spPr>
          <a:xfrm rot="16200000" flipH="1">
            <a:off x="5353050" y="2914650"/>
            <a:ext cx="685800" cy="20193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4" idx="4"/>
          </p:cNvCxnSpPr>
          <p:nvPr/>
        </p:nvCxnSpPr>
        <p:spPr>
          <a:xfrm rot="5400000">
            <a:off x="3448050" y="2952750"/>
            <a:ext cx="609600" cy="18669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4" idx="4"/>
          </p:cNvCxnSpPr>
          <p:nvPr/>
        </p:nvCxnSpPr>
        <p:spPr>
          <a:xfrm rot="16200000" flipH="1">
            <a:off x="4210050" y="4057650"/>
            <a:ext cx="1066800" cy="1143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6019800" y="4267200"/>
            <a:ext cx="2743200" cy="190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EG" sz="2000" dirty="0" smtClean="0">
                <a:solidFill>
                  <a:schemeClr val="tx1"/>
                </a:solidFill>
              </a:rPr>
              <a:t>أسماك العظم</a:t>
            </a:r>
            <a:r>
              <a:rPr lang="en-US" sz="2000" dirty="0" smtClean="0">
                <a:solidFill>
                  <a:schemeClr val="tx1"/>
                </a:solidFill>
              </a:rPr>
              <a:t> </a:t>
            </a:r>
            <a:r>
              <a:rPr lang="ar-EG" sz="2000" dirty="0" smtClean="0">
                <a:solidFill>
                  <a:schemeClr val="tx1"/>
                </a:solidFill>
              </a:rPr>
              <a:t>غضروفية </a:t>
            </a:r>
            <a:r>
              <a:rPr lang="en-GB" sz="2000" dirty="0" smtClean="0">
                <a:solidFill>
                  <a:schemeClr val="tx1"/>
                </a:solidFill>
              </a:rPr>
              <a:t>(</a:t>
            </a:r>
            <a:r>
              <a:rPr lang="en-GB" sz="2000" dirty="0" err="1" smtClean="0">
                <a:solidFill>
                  <a:schemeClr val="tx1"/>
                </a:solidFill>
              </a:rPr>
              <a:t>Chondrostei</a:t>
            </a:r>
            <a:r>
              <a:rPr lang="en-GB" sz="2000" dirty="0" smtClean="0">
                <a:solidFill>
                  <a:schemeClr val="tx1"/>
                </a:solidFill>
              </a:rPr>
              <a:t>)</a:t>
            </a:r>
            <a:endParaRPr lang="ar-EG" sz="2000" dirty="0" smtClean="0">
              <a:solidFill>
                <a:schemeClr val="tx1"/>
              </a:solidFill>
            </a:endParaRPr>
          </a:p>
          <a:p>
            <a:pPr marL="342900" indent="-342900" algn="ctr" rtl="1">
              <a:buFont typeface="+mj-lt"/>
              <a:buAutoNum type="arabicPeriod"/>
            </a:pPr>
            <a:r>
              <a:rPr lang="ar-EG" sz="2000" dirty="0" smtClean="0">
                <a:solidFill>
                  <a:schemeClr val="tx1"/>
                </a:solidFill>
              </a:rPr>
              <a:t> بوليبترس</a:t>
            </a:r>
          </a:p>
          <a:p>
            <a:pPr marL="342900" indent="-342900" algn="r" rtl="1">
              <a:buFont typeface="+mj-lt"/>
              <a:buAutoNum type="arabicPeriod"/>
            </a:pPr>
            <a:r>
              <a:rPr lang="ar-EG" sz="2000" dirty="0" smtClean="0">
                <a:solidFill>
                  <a:schemeClr val="tx1"/>
                </a:solidFill>
              </a:rPr>
              <a:t>الاسترجون</a:t>
            </a:r>
          </a:p>
        </p:txBody>
      </p:sp>
      <p:sp>
        <p:nvSpPr>
          <p:cNvPr id="21" name="Oval 20"/>
          <p:cNvSpPr/>
          <p:nvPr/>
        </p:nvSpPr>
        <p:spPr>
          <a:xfrm>
            <a:off x="381000" y="4191000"/>
            <a:ext cx="3124200" cy="228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EG" sz="2400" dirty="0" smtClean="0">
                <a:solidFill>
                  <a:schemeClr val="tx1"/>
                </a:solidFill>
              </a:rPr>
              <a:t>الأسماك كاملة التعظم </a:t>
            </a:r>
            <a:r>
              <a:rPr lang="en-GB" sz="2400" dirty="0" smtClean="0">
                <a:solidFill>
                  <a:schemeClr val="tx1"/>
                </a:solidFill>
              </a:rPr>
              <a:t>(</a:t>
            </a:r>
            <a:r>
              <a:rPr lang="en-GB" sz="2400" dirty="0" err="1" smtClean="0">
                <a:solidFill>
                  <a:schemeClr val="tx1"/>
                </a:solidFill>
              </a:rPr>
              <a:t>Teleostei</a:t>
            </a:r>
            <a:r>
              <a:rPr lang="en-GB" sz="2400" dirty="0" smtClean="0">
                <a:solidFill>
                  <a:schemeClr val="tx1"/>
                </a:solidFill>
              </a:rPr>
              <a:t>)</a:t>
            </a:r>
            <a:r>
              <a:rPr lang="ar-EG" sz="2400" dirty="0" smtClean="0">
                <a:solidFill>
                  <a:schemeClr val="tx1"/>
                </a:solidFill>
              </a:rPr>
              <a:t>: </a:t>
            </a:r>
          </a:p>
          <a:p>
            <a:pPr marL="342900" indent="-342900" algn="ctr" rtl="1">
              <a:buFont typeface="+mj-lt"/>
              <a:buAutoNum type="arabicPeriod"/>
            </a:pPr>
            <a:r>
              <a:rPr lang="ar-EG" sz="2400" dirty="0" smtClean="0">
                <a:solidFill>
                  <a:schemeClr val="tx1"/>
                </a:solidFill>
              </a:rPr>
              <a:t>البلطى .</a:t>
            </a:r>
          </a:p>
          <a:p>
            <a:pPr marL="342900" indent="-342900" algn="ctr" rtl="1">
              <a:buFont typeface="+mj-lt"/>
              <a:buAutoNum type="arabicPeriod"/>
            </a:pPr>
            <a:r>
              <a:rPr lang="ar-EG" sz="2400" dirty="0" smtClean="0">
                <a:solidFill>
                  <a:schemeClr val="tx1"/>
                </a:solidFill>
              </a:rPr>
              <a:t>الشعور.</a:t>
            </a:r>
          </a:p>
          <a:p>
            <a:pPr marL="342900" indent="-342900" algn="ctr" rtl="1">
              <a:buFont typeface="+mj-lt"/>
              <a:buAutoNum type="arabicPeriod"/>
            </a:pPr>
            <a:r>
              <a:rPr lang="ar-EG" sz="2400" dirty="0" smtClean="0">
                <a:solidFill>
                  <a:schemeClr val="tx1"/>
                </a:solidFill>
              </a:rPr>
              <a:t>البورى.</a:t>
            </a:r>
          </a:p>
          <a:p>
            <a:pPr marL="342900" indent="-342900" algn="r" rtl="1">
              <a:buFont typeface="+mj-lt"/>
              <a:buAutoNum type="arabicPeriod"/>
            </a:pPr>
            <a:endParaRPr lang="ar-EG" sz="2400" dirty="0" smtClean="0">
              <a:solidFill>
                <a:schemeClr val="tx1"/>
              </a:solidFill>
            </a:endParaRPr>
          </a:p>
        </p:txBody>
      </p:sp>
      <p:sp>
        <p:nvSpPr>
          <p:cNvPr id="22" name="Rectangle 21"/>
          <p:cNvSpPr/>
          <p:nvPr/>
        </p:nvSpPr>
        <p:spPr>
          <a:xfrm>
            <a:off x="3657600" y="4648200"/>
            <a:ext cx="22860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GB" sz="2400" dirty="0" smtClean="0">
              <a:solidFill>
                <a:schemeClr val="tx1"/>
              </a:solidFill>
            </a:endParaRPr>
          </a:p>
          <a:p>
            <a:pPr algn="ctr" rtl="1"/>
            <a:r>
              <a:rPr lang="ar-EG" sz="2400" dirty="0" smtClean="0">
                <a:solidFill>
                  <a:schemeClr val="tx1"/>
                </a:solidFill>
              </a:rPr>
              <a:t>الأسماك العظمية</a:t>
            </a:r>
          </a:p>
          <a:p>
            <a:pPr algn="ctr" rtl="1"/>
            <a:r>
              <a:rPr lang="en-GB" sz="2400" dirty="0" smtClean="0">
                <a:solidFill>
                  <a:schemeClr val="tx1"/>
                </a:solidFill>
              </a:rPr>
              <a:t>(</a:t>
            </a:r>
            <a:r>
              <a:rPr lang="en-GB" sz="2400" dirty="0" err="1" smtClean="0">
                <a:solidFill>
                  <a:schemeClr val="tx1"/>
                </a:solidFill>
              </a:rPr>
              <a:t>Holostei</a:t>
            </a:r>
            <a:r>
              <a:rPr lang="en-GB" sz="2400" dirty="0" smtClean="0">
                <a:solidFill>
                  <a:schemeClr val="tx1"/>
                </a:solidFill>
              </a:rPr>
              <a:t>)</a:t>
            </a:r>
            <a:endParaRPr lang="ar-EG" sz="2400" dirty="0" smtClean="0">
              <a:solidFill>
                <a:schemeClr val="tx1"/>
              </a:solidFill>
            </a:endParaRPr>
          </a:p>
          <a:p>
            <a:pPr algn="ctr" rtl="1"/>
            <a:r>
              <a:rPr lang="ar-EG" sz="2400" dirty="0" smtClean="0">
                <a:solidFill>
                  <a:schemeClr val="tx1"/>
                </a:solidFill>
              </a:rPr>
              <a:t>الأميا</a:t>
            </a:r>
            <a:endParaRPr lang="ar-SA" sz="2400"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jpg"/>
          <p:cNvPicPr>
            <a:picLocks noGrp="1" noChangeAspect="1"/>
          </p:cNvPicPr>
          <p:nvPr>
            <p:ph idx="1"/>
          </p:nvPr>
        </p:nvPicPr>
        <p:blipFill>
          <a:blip r:embed="rId2" cstate="print"/>
          <a:stretch>
            <a:fillRect/>
          </a:stretch>
        </p:blipFill>
        <p:spPr>
          <a:xfrm>
            <a:off x="762000" y="609600"/>
            <a:ext cx="7696199" cy="5791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772400" cy="1362075"/>
          </a:xfrm>
          <a:noFill/>
        </p:spPr>
        <p:txBody>
          <a:bodyPr>
            <a:normAutofit/>
          </a:bodyPr>
          <a:lstStyle/>
          <a:p>
            <a:pPr algn="ctr"/>
            <a:r>
              <a:rPr lang="ar-EG" sz="2400" dirty="0" smtClean="0"/>
              <a:t>ا</a:t>
            </a:r>
            <a:r>
              <a:rPr lang="ar-EG" sz="3200" dirty="0" smtClean="0">
                <a:solidFill>
                  <a:srgbClr val="FF0000"/>
                </a:solidFill>
              </a:rPr>
              <a:t>لبلطى </a:t>
            </a:r>
            <a:r>
              <a:rPr lang="en-US" sz="3200" dirty="0" smtClean="0">
                <a:solidFill>
                  <a:srgbClr val="FF0000"/>
                </a:solidFill>
              </a:rPr>
              <a:t>Tilapia </a:t>
            </a:r>
            <a:r>
              <a:rPr lang="en-US" sz="3200" dirty="0" err="1" smtClean="0">
                <a:solidFill>
                  <a:srgbClr val="FF0000"/>
                </a:solidFill>
              </a:rPr>
              <a:t>nilotica</a:t>
            </a:r>
            <a:r>
              <a:rPr lang="en-US" sz="2400" dirty="0" smtClean="0"/>
              <a:t> </a:t>
            </a:r>
            <a:endParaRPr lang="ar-SA" sz="2400" dirty="0"/>
          </a:p>
        </p:txBody>
      </p:sp>
      <p:sp>
        <p:nvSpPr>
          <p:cNvPr id="3" name="Text Placeholder 2"/>
          <p:cNvSpPr>
            <a:spLocks noGrp="1"/>
          </p:cNvSpPr>
          <p:nvPr>
            <p:ph type="body" idx="1"/>
          </p:nvPr>
        </p:nvSpPr>
        <p:spPr>
          <a:xfrm>
            <a:off x="3276600" y="914400"/>
            <a:ext cx="5638800" cy="5562600"/>
          </a:xfrm>
          <a:noFill/>
        </p:spPr>
        <p:txBody>
          <a:bodyPr>
            <a:noAutofit/>
          </a:bodyPr>
          <a:lstStyle/>
          <a:p>
            <a:pPr algn="r"/>
            <a:r>
              <a:rPr lang="ar-EG" b="1" dirty="0" smtClean="0">
                <a:solidFill>
                  <a:schemeClr val="tx1"/>
                </a:solidFill>
              </a:rPr>
              <a:t>الشكل الخارجى :</a:t>
            </a:r>
          </a:p>
          <a:p>
            <a:pPr algn="just">
              <a:buFontTx/>
              <a:buChar char="-"/>
            </a:pPr>
            <a:r>
              <a:rPr lang="ar-EG" b="1" dirty="0" smtClean="0">
                <a:solidFill>
                  <a:schemeClr val="tx1"/>
                </a:solidFill>
              </a:rPr>
              <a:t>- يتكون الجسم  من ثلاث مناطق هى الرأس والجذع والذيل .</a:t>
            </a:r>
          </a:p>
          <a:p>
            <a:pPr algn="just">
              <a:buFontTx/>
              <a:buChar char="-"/>
            </a:pPr>
            <a:r>
              <a:rPr lang="ar-EG" b="1" dirty="0" smtClean="0">
                <a:solidFill>
                  <a:schemeClr val="tx1"/>
                </a:solidFill>
              </a:rPr>
              <a:t>- الرأس به الفم بفكيه العلوى والسفلى ويحملان الأسنان .</a:t>
            </a:r>
          </a:p>
          <a:p>
            <a:pPr algn="just">
              <a:buFontTx/>
              <a:buChar char="-"/>
            </a:pPr>
            <a:r>
              <a:rPr lang="ar-EG" b="1" dirty="0" smtClean="0">
                <a:solidFill>
                  <a:schemeClr val="tx1"/>
                </a:solidFill>
              </a:rPr>
              <a:t>- العيون عديمة الجفون ومغطاة بطبقة شفافة من الجلد وفتحتا الأنف صغيرتان </a:t>
            </a:r>
          </a:p>
          <a:p>
            <a:pPr algn="just">
              <a:buFontTx/>
              <a:buChar char="-"/>
            </a:pPr>
            <a:r>
              <a:rPr lang="ar-EG" b="1" dirty="0" smtClean="0">
                <a:solidFill>
                  <a:schemeClr val="tx1"/>
                </a:solidFill>
              </a:rPr>
              <a:t>- لايوجد أى أثر للأذن الخارجية .</a:t>
            </a:r>
          </a:p>
          <a:p>
            <a:pPr algn="just">
              <a:buFontTx/>
              <a:buChar char="-"/>
            </a:pPr>
            <a:r>
              <a:rPr lang="ar-EG" b="1" dirty="0" smtClean="0">
                <a:solidFill>
                  <a:schemeClr val="tx1"/>
                </a:solidFill>
              </a:rPr>
              <a:t>- على جانبى الرأس صفيحة كبيرة تعرف بالغطاء الخيشومى وهى تغطى أعضاء التنفس المعروفة بالخياشيم .</a:t>
            </a:r>
          </a:p>
          <a:p>
            <a:pPr algn="just">
              <a:buFontTx/>
              <a:buChar char="-"/>
            </a:pPr>
            <a:r>
              <a:rPr lang="ar-EG" b="1" dirty="0" smtClean="0">
                <a:solidFill>
                  <a:schemeClr val="tx1"/>
                </a:solidFill>
              </a:rPr>
              <a:t>- الحافة البطنية لغطاء الخياشيم مزودة بغشاء رقيق يعرف بغشاء الغطا</a:t>
            </a:r>
            <a:r>
              <a:rPr lang="ar-SA" b="1" dirty="0" smtClean="0">
                <a:solidFill>
                  <a:schemeClr val="tx1"/>
                </a:solidFill>
              </a:rPr>
              <a:t>ء </a:t>
            </a:r>
            <a:r>
              <a:rPr lang="ar-EG" b="1" dirty="0" smtClean="0">
                <a:solidFill>
                  <a:schemeClr val="tx1"/>
                </a:solidFill>
              </a:rPr>
              <a:t>الخيشومى , ويدعمه عدد من الأشعة العظمية تسمى بأشعة الغط</a:t>
            </a:r>
            <a:r>
              <a:rPr lang="ar-SA" b="1" dirty="0" smtClean="0">
                <a:solidFill>
                  <a:schemeClr val="tx1"/>
                </a:solidFill>
              </a:rPr>
              <a:t>اء </a:t>
            </a:r>
            <a:r>
              <a:rPr lang="ar-EG" b="1" dirty="0" smtClean="0">
                <a:solidFill>
                  <a:schemeClr val="tx1"/>
                </a:solidFill>
              </a:rPr>
              <a:t>الخيشومى . </a:t>
            </a:r>
          </a:p>
          <a:p>
            <a:pPr algn="just">
              <a:buFontTx/>
              <a:buChar char="-"/>
            </a:pPr>
            <a:r>
              <a:rPr lang="ar-EG" b="1" dirty="0" smtClean="0">
                <a:solidFill>
                  <a:schemeClr val="tx1"/>
                </a:solidFill>
              </a:rPr>
              <a:t>- عند حافة الغطاء الخيشومى توجد فتحة بلعومية كبيرة هلالية تفصلها عن</a:t>
            </a:r>
            <a:r>
              <a:rPr lang="ar-SA" b="1" dirty="0" smtClean="0">
                <a:solidFill>
                  <a:schemeClr val="tx1"/>
                </a:solidFill>
              </a:rPr>
              <a:t> </a:t>
            </a:r>
            <a:r>
              <a:rPr lang="ar-EG" b="1" dirty="0" smtClean="0">
                <a:solidFill>
                  <a:schemeClr val="tx1"/>
                </a:solidFill>
              </a:rPr>
              <a:t>مثيلتها فى الجانب الآخر مسافة ضيقة تعرف بالبرزخ .</a:t>
            </a:r>
            <a:endParaRPr lang="ar-SA" b="1" dirty="0">
              <a:solidFill>
                <a:schemeClr val="tx1"/>
              </a:solidFill>
            </a:endParaRPr>
          </a:p>
        </p:txBody>
      </p:sp>
      <p:pic>
        <p:nvPicPr>
          <p:cNvPr id="24578" name="Picture 2" descr="http://t3.gstatic.com/images?q=tbn:ANd9GcQCrLwUBVOADzpc7gD6Dm4FU5uCqfD7f_tpWAwLo2v_X8rMXgBX"/>
          <p:cNvPicPr>
            <a:picLocks noChangeAspect="1" noChangeArrowheads="1"/>
          </p:cNvPicPr>
          <p:nvPr/>
        </p:nvPicPr>
        <p:blipFill>
          <a:blip r:embed="rId3" cstate="print"/>
          <a:srcRect/>
          <a:stretch>
            <a:fillRect/>
          </a:stretch>
        </p:blipFill>
        <p:spPr bwMode="auto">
          <a:xfrm>
            <a:off x="63500" y="1962149"/>
            <a:ext cx="2962275" cy="1543051"/>
          </a:xfrm>
          <a:prstGeom prst="rect">
            <a:avLst/>
          </a:prstGeom>
          <a:noFill/>
        </p:spPr>
      </p:pic>
      <p:sp>
        <p:nvSpPr>
          <p:cNvPr id="24580" name="AutoShape 4" descr="data:image/jpeg;base64,/9j/4AAQSkZJRgABAQAAAQABAAD/2wCEAAkGBhQRERUUEhQWFRQWGRgZGRgXGBgWHBcbGh0bFh4ZGhcfHCYeGh0jGhsYHzAgIyksLCwxGR4yNTAqQSorLSkBCQoKBQUFDQUFDSkYEhgpKSkpKSkpKSkpKSkpKSkpKSkpKSkpKSkpKSkpKSkpKSkpKSkpKSkpKSkpKSkpKSkpKf/AABEIAKAA8AMBIgACEQEDEQH/xAAcAAABBQEBAQAAAAAAAAAAAAAAAQMEBQYCBwj/xAA7EAACAgEDAwIFAgUCBAYDAAABAgMREgAEIRMiMQVBBiMyUWFCcRQzUmKBB5EVgqHBFlNjcrHwJEPh/8QAFAEBAAAAAAAAAAAAAAAAAAAAAP/EABQRAQAAAAAAAAAAAAAAAAAAAAD/2gAMAwEAAhEDEQA/APcNLpNGgXRpNGgXRpNGgXRpNGgXRpCdJegXRqp9X+JI9vmCGdkjMhVKurxUckC3awo96P21UP8A6hwiYqxAj8IwyLPguUjBAv0gtEF++R8VyGtvRevP978cvIpRQ0RkVVP0h4TIxvKyakjjAseLf8cv/wDirrzRqj1tzKWaTIr8uIdqqQeQ7KXLk1jS02VgNzejWMPxnmVRWx6jFmc1UMSjL/LFVPPgZHk1Wp23+MUlMaxgF5G5BsdKOixMh9mxH0jwSLrk6DS6XVZB8QwyMixkuZCaxFgADLInwBVHnk2OOdTNvu1kUMjBlNgEGwaNGj78jQP6NJejQLo0mjQLo0mjQLo0mjQLo0mjQLpNGjQGjRo0Bo0aNAaNGjQGjRqs+JPVDttrLMvmNcufwRfuPa9Az6p8QiKTBQGK90gNjFMJXBU1TEmIivbz++O3PxY0kLOn82b+DCBrAdVOcrKjeAvzG/IA88aqdts2mndmOXWZ8LC9is7MYwR7hdwvkHwNOLDmowblLIJHlbVDx7WDoIm4JOTO4dpWWWVhRDdM5J58AOBQHjH866VUMju36VCAXd0S1fc29c67/hziki4r2TEebZlCKiH3BZuuPBul+2uhtwhm6Sn5XWxUc3JDUQIP3M2BB/I0ELbbNug7BgGcs1+2UjYJ455JHP5Ou5tmjtHAotB/MH9SpQCV75duQ8Ua++rf1TZNGwijGWCoCnK2QejBGWF0GkM5Jr9C/wBOosUK/MIkxVgyh6ukiyLbgLkQSzGSQVV5xqfGgr5YxNuQCSI4qd1/rYtaL+wYEn+qq8A29COsDgx6QBXIniTiiPv0+eT7/tep+2YvkAihzSFLzCHEVFVAuI4ypY0t5L/5nEfdwKqY5BY8MmtwMUGRzY1XcQaP6qdyaVVYORNiG6HEdOJFUYh8ijYL/SpxOR5sEDiuXtn8QM7K9CQkFA+eIKivlQqtCNCR3MKLYqCaW9RNxsCwIekiWiwNgD3xIu18cg+Ob5+mu3XzRanCK6xolmA+44peKw9/etB6n6L8TI+K9WOS1JtSO7EjJ1ANJClgZMbNj/m0MG4DqGU2CLB/GvD23ckUYEhYKcmEVZM9EYlh5Ygk4oOPuDxWi2Hx0Y3BIKRrkFiUly54rqSnyzXkzEEiqGXkh6lo1lIvjqONC05oBgAyoRkW7uI8mYKBQyNFj4A1e7D1mGcAxyK1+1i/2KnkH/GgnaNGjQGjRo0Bo0aNAaNGjQGjRo0Bo0aNAaNGqn4l+JYdjCZZiffFV5ZyOaUf9zwPfQW16ynx16/tU28sMsqZlR8u7Yiwax/IB86xXr3x3ut1Ua5bSKSwoQjquOASX8Ke7wn+GOq/4e9A6cRj26r1yxRFNAuVLIzZcjC0a2rtP78hO2e8MeIhjaQxnG7RFLsI0NG2YHOFeMf1/cUY83rUtMv8Mitm+SmRuc5BMuREfFBSCfcWdWUXoAJfcKpWOfGNFYUYi5VAygGqMhckfdVPN6mbn0hgeqytht8Y3ofzlZichdUQhiP2BZhzWgqdtvdwoLfKpnVsaZianaag2XIyaj7VpNmZiW+guxQ26tS/Maa2AayxcFiBwaHI97eD4f6CIjjL+EjyYcd1hQRGDd0Fdef60Opc3omRMFCt1lKHXkLRDPXgteSUOLAf7aDMy+o7lFBLRsxsoyqwJJQxiTLLjFWdvflydOR+qzqWx2iCNUjUIkjLiI7YIq4EgF+nd+emAPvq7l9OHVSXEZTg7QKRYEqrIcrugoZZB+QU/Yuj0rpMjFWaOBhCRVM7uaQqfuOxSbq5W5FHQZ+D1nHtfaTKRE/1FWzApsMlPAkkLPI/bwFUXfD0G+isMJo1LFmaSX5HKgZT4ML/AEqsa+AqZWcUGpW59COESOCWUsZmvFQgCHhm8drA1zwpH21Vb30RkD4xlu7IeL6aFyK8UMcuD7sPFaCx3Xp9XaL0lXtDkoVqiLABI8qx/wDLBXy79kHb+nAEsVJcYqB7REglQqiu4rz0weByWAtzAgXpuW28jR4FXx+pHyYhCqt2KFbM+DzR9l1Pg3bMVWeAKkdgSJcwxYguWjYWfC3yc2OTZYhQFNu3LsCmPUkUNwcgqAfUDVBTyAxrKmxFAto9MNObDYA1m12zEeEXy5/PA5NnjV7u9u+6ibpEEuQ1xkSMOaEk0hPdJ4IB4HAFUGNC+0qQLG5JQcgNlyBQskcj80bs0BZ0E/fytEI1JxBtsYxlI1/duRGxonj8/VWo4tvmysiM2NLTSOKOWOXFAEE5ADkngVrkzTRRdUdquW+YRbDxZBZs3NVQA5qy3NaR9+oq1CFh3yyFm4avpPAP3Ar/AGvQWa/EW4hTq9SRI0H6pSVoeMgbP/KoH78atNn/AKmzmipicML70ZfPIAIbx45OsjIwhmBjykUeGcDEH7D2I/x7D/Npu2eXEh+o5ossatlxfaAby/dR/wBrD0r0/wCMFknSFo6L3TK4dQQLCtwCCy2RQI4PP30mqH4V+HBtY1yA6tNZBZqDGyLJNkkAk8WR41faA0aNGgNGjRoDRo0aA0aQ6xvxP8dFJf4TYhZtz/8AsN9m3X7tQNufZP8AcjgELL4l+LRtQUiTrbirWIGq/uc84Lx59615tKX3O4afcuJCisMuOnF9bKqqD9LYD35NX7asfQvhuXJQXazMTNIfqcurBbH0vYLGjwLQ+2rjb7FY1xClXDxRyxKWfJUBIkQ1bNcbsp8+QeRoIUHoMcXdKvUCRlHBFESszIvF8sxVR73YI/NrDt2hoWom2cDYgHHr305JLHIqlRSeSGe6HFt7TdCU5MyTxOJHmx5V44zGkcoBFEMhZmrziQLxGujt3O2jjOTySsroxPdLGex0LEnv/h+CTwbB45oJEOzQvBA7XHuEklIAI+atZUf0k9Yt7HKK/N6j7X5g2zTOXM7ATgKcWwwwJW+0Fsb82Jq8VRNL11nl2yl1YRGMlukFlZsmjIrqRszYZXdX4Fc8bu3vhSs0IgVUWl6rLYADdygRhL8fyh40CRuvTibmVo2d5C5GT7dUWmBHHcqQGuASpHGppi5lEeXVLq0AoGow7uXT+oFjJfjgoOAQTwyPHJ1Arlo1Xag21M5LFXIFBkGSWCCBmfGJuPH6ZEhiZ4V6fp/YxZS1s5iPVjYmxiiRufP1lfK6BZtqgR8L6DwCPbEHzKUVbJuyzARBTVgrJfkam9IZBXYhGV+va388Fip+wv5h8eEi8cXAX0k4nbjbwCZ2TcPnGpV1zeXpuR9bCXsyPjLKjRGuk2iTx3FEgj3pjMb4fSqiPiRQeeyMEHj6cbFAkJUMbSCLrVlOMN1HywGOAx5A/UQhNCxJ+x1HjTKMydW2J6Fvz8hsvmMB5LL83LwcV8c6G2BkBbAxjcKdqU7m6ZVSuYFgEAiXlvIWMitSo9sermYXOEbxFQ7nqPkxrFickIoBm+nqEf1aCH6h6bGGzChhCW24HGbdQBUAbnwcIxf3c6gbnYMWVZnUUGj3DFTyBSRm7/UA5A5Iy/OpUPpMkaxK0zkbeN45WcBjJJiHjOYCkhKdgxF3OLs3rpoXYEOEOXz5cS61uEZsAAcizBl8WP5SVxxoMbFsZFogmFgrK5ICAC1xDxg0wZeTkfcGvbUqWMypTqIZTYQBSkRUHlgvkOSeU8k13ew026lMgxkARmQ7mQKVcRSKLjF2Ow4kVjZ6J47jqJv/AIaEjN3ALIEmYJYPJKmJGrgDJD7Emj76DGbvMMM7dgtrkwcD+97orZo1x+wrSx7ESsCTlIzC2KtuHbkjsRaCXz+3Fk1rQ/wsyfKnFY3cnFklA1SN+pq96LH8ab2foO6KiSPbytYNHrM4kDAc4iZVIP2Ymq86DLzbZlbBczVgoUYmyebuj+B+KOvVfgb4UESiZ1AbECNRlSDnnkDnnjjjzfdqs+C/hGYTyPuIRHHQ7WCtmTZICl3CoOPsb/bn0YaBa0HWf9T+NIYqEYbcOWKhYabuHkFyQgryeeNZbf8Axfu58xEyxopAZoSHCE2MW3DKY8vFhQSLHHIOg9D3G7SNcpGVF+7EKP8Ac6opvj7ahisbNMwUtUaMwofd+EW/ayL1h49oQLf5rHICTJg3kniaTJ2Ckn6VA8VWrX0mEBhkwAJGPTNG6/qIJPtzWg0/o3r8885STbrFHizA9XqPwVADoEAQ9x/U3g/bV/rMfDkcX8QxjVR8sglRV9w8+bN3yWv399afQGjRqm+JPiZNnGWKvI9FhHGAWIFAnkgKLIFn3IHOgrPjr4kkhCbfbC9zMGI8/LjWg8lAfkAf5PNUcjs/RodjH1Jl+VixJLnOUkAZsTWOT8j3Nk+5uw9D9BM+4n9Q3xaMsen/AA4SYY0McAzAGUHisFokmr1QfGsTb/cbeJ+2N+qzAGhYC4xn7MIi9AGu1/NWAsv/AB+Ny6KdsFRWLgiRlNlTGDkq+e/gkeQDqf6Vu1lMc0jttuim5R5AU7mkaKQSsQGVOAz93AzP5AzXovw9v97v5m3yCLbGHBpAAqsq/T5NkkWG/A59ta74TilJlkUHKIxqV4uR+ncikmqYBl96yJu+aDtoWSV0d0aUmPpT0VAjmeeVjwfZUe1vFsVPF0sfcbqWOHqxzdeaBs4xJH2vATeXA7AVyRXB5Ci8jeu4zCJg8ULTQBW3KBQhCIsYxREYiraeVgPuWHFAavzHICdxIVIcxoY1sqIiaBLmsnycuTQFHGjWRDMeletR7oQ7jbJlKJOnuICQpbHOZTljyUYSGMmlbMgkeRabSIyr0o26eQbdow8r1DLwRxyshUm7uyD41l5vTmg9RkfakwP0wUBLFJCp71dODjRFHj6iR73ew1PDLMFaOaQoiICBIhkJZwDyO4vIbIqls+OAl7VXmERDhRuwZWxN9GSOnXHjuoUjXX8sccnXTSyTK2S0Nze3dCpAV0VlaRSecbWQWfICEfniaeLKSUCkVA0R5uJwiuwxAtScY+LN4utD9VTN6mq/LVTKbdmRHAxkosZQ30x2WY5XQKhh5Og0MW6fqtMxyO3AhcDEFwWJaQi+3xERf2k/fVX/AMbWPCCJl3Em37mKOoSIsKHXewFXmQV5III5GoEodsFlZpHcOwRF7pReZZVPaig4/Plsc9irdmJtdurJjHHFMkZvpx2u0hcXeU553U2Q8+x9udBKf4mnY/IJkGUgEuAjgRjfCs1tK4GZyUV57R51bQ+mW+MsvUd4i4flVLd4x6dkEgqGpvNNx51XfxbOqliWDZfQAOxe7GMeMRzdCjQ+/Fuyp80KrOZGEgX77dcmJT8MWl/cyAXyNA60zSNQxBlUTqPIRo/pU/k0vH/pv9tNRsrEyBQVLJvuALIK9MLQ+tsQDY9wB9rWV1kMqgAiVlljYEfMhBbqBT7fr5/9dfF663skTti4pWkMjXyGgYFcjfiMkKp/cH34BvuizLrfQk/iX58iS8Y+SASoLfYDpr9+Gng6DDJFboyhiAVAaTdEL0xZulYk8gD6K8UJUDEupkjJMYPWDclxL0zGPa2FVVeVP35Z20R7UazIF6DkfqnIbFvH6Us/gSA+2ghH0YyJHFWRBEDNkAWliLMZSObGBcgeRlxqNN6ZMvztrJJEHRpKVh4WrLpji7AkD2PnVudoXYUCGZumkgNkTQsxaWvHcC/NcBSPfRtZFByZCiKokUE2BEgxmHj+sKT/AFdh0FXP696nDXVeFFLLH3RZkOyllBKuoY+BxX/XVL60d1uGI3s+cYaQdGImGGoyQTK55Zfupvx4HnWyTaYoUNcVEbY2ueRVwfcojKOf6TRFapvXPSxMsZVcnSTHFT0yFVQoZfYZGmB/IH30FLuIlKFZCqIbB6hKJz4Ag/mSAX4chfsNP7LbdRk6cLzlAtPJaKos8RoRSD/2iz76nR7KWIFo02UJJFu7B2P/ADM3BAHitLIJnPzd4i8WGQA8e9HkeCvt7jQS5PSpWdjIQG4OKIWAA8VfB/6ach2SIwLg34GfH+QKJX25y1Bmj2ZAM26Jbgc7iRR4AJx4v9rrnU7Zx7OMBoxkFvviVbs/3HyP2970F38PSAzNQJpKyJvjLgD7e5P+NaPWf9CmUzHBZAGju3r2bx+Pq9/+2tBoA68Yl3sm8fcNuFCJO5HJpo4lOEcW4Q8BH72D/odzZORA9nOsJ8R/BLpN/EbJTkzO00RftkJFAqjcKSbsqVJDHQQ5fieQiJHMZcBgX5JBXhgEIADlSQbqvH3Gq7ezIZBFkXKrm8ljsb6V4DA2zil5HI7fvqBAm2mb5kO820kZKzQKhlC8AEF1BKRt7PiARf7613pLRoVG2wdUJI+qM5ngNL2sZCASLsVzx4oDcbbcdL5shVFXM4JbhbChsGkZCwJLYkOBiDRJA1J2ZjhIWEBVgLo3LOzCQhsmYm2Yn5hY2bsn6tVNLFEUfuKQhKbm8CUiV+AScg7WK48igL6aUbgtHgvTtEAaw0nJAJA8IzOCbNkAgjm9BJ+HNpI8kymRRl1WJH1GJ9xM6hOe3swBJuuP307v58IpIkb5UcgRYyuTFTRKHI8ov6fbxdgEajx7vpqZIsm7I2HcRxnuKHjnsdaH7fbUeLbMJ3yJYvElsmSB5M2Vygs4oo6YLG/Kjk+Ab2+6WGEiVjcMJCsTeZQLd8gkg9hN0eTXOk3LrstztVXvLRyQyV9RYAOpv9IUiYC/Akbnzqu9Z3QK7NYoc2PcqKtCNBiaKseCxXAAkA05B4rVduA28njASSJsxJIzimJC0AgDNQCzGy/LMy0BXIRE3E+6kaKGwxlkZnxVkRi7OvCgZ+9AWe03da0Wy2pTBY7d3DPl2ySTlWHcqWElav1MVhiLJXUPIsINjHFGI0UKgsgGmyU/WSCQGBoAliE8ZE/ywbki8CRjMosNkzTAA8lQBJua4pAI4lDGi18AydtlYcLL1Cc41ctFf03utwabctdhY1AXkjE0CIXrM0hl6Rc5LiDS4hFYN2xAG04HcMFPKctXFzPueGancqDcYoML9iRxCDXKhST9zrO+n7Z3EksMSMyr3DujBA7sV4IFgAAi+dBovQ/T3hUyFf6tuFYG8qpSGvgGS1r+6+K1ZKsyB8G6jxhdqCwUFzixEjV45dCQAPpahyNJJtoS/TMnyzEJCfHzQJKe+KbFWf73GDxWm2W0DSMc3hVyCKJ3IDsPftYEml/tUXxyD3QdAEDUFP8ACIWNnBheZJ8sOwV74H76akR3EfzKJmO2bsLAxpniGUmrLKpLEHhmA83pyNbZghNMmJIrJdzbFm80WAHP2pfY6jvt8s1CKch/CBSOBJicpB70Vxv7hR9uQhopILmSlP8AEWDHRaMAHbqWz5NW6PV0WGN2dPGNmcAODMyAKWjFfxYbucqGNMilOLNqGFitSCzysuMYBlqRBiAAdrhwQeQGYkAe1XrmPfMqCRGDDFt5GLAsSZfKtQbFFjfP+a0DcURIXpt3MipCxUcbgC3ZvJDAVdE303H7rFCpCiMyqAEKJjH2olLMAuJFghVZBwThQvnTjzPCrBXWQbaPrxsTXXbA5JYuhyxvn+ctDt55m3ax8CbMjHBgfq67AzUcvHIKj9NjzVaAjhxyyJ+WCCCR2puLwJAF4xpYs/30eNQfV4GweLATscI2D0Mo43YxOxCjy/VH4o/blZ/iiKNrVg2LTYqT9YNKii6oDE/esR9xqHvt3kiRqY+nHGorcRlY5VW8bNjFhbENVH/roHZPSnKjqbKRrH6JpBj70F6ePn/bTWy9MVDf8IeTXc6X+AcqJ8n21FPpqbdAWi3O2u6k28gljofqNkN/gEn99WOzMkgrb+pSMzC8GFtQ/tbE/wCRoJO2lX9O0KBSD4iYmxXGXgj8ako5LG1Kge56K8jkVi9k3X/91A3e23X6jG4qvobk/nEnyfe+NSNm0ysVICZH6eWy481iCBZPB/30F36E6dcYqFuNuABz3ISSbJ8n3860esz6PJU8dg2VYCm7fAY9lX7ebOtNoDRo0aCo9d+GIN3RlUiRQQksbGOWO/6JFIYftdHWV+IPRN1DTVJuoxQLRbiaGVQt8vF3rMaPOIW68fb0HSEaDzL0Xp0rRzCiMgzoq5CyxJkjyjbsIYi/JuhwNOJvooXbcRyJM0cbFIoRmzMQxAJ8BRzzfP8A86L4k+Aot03Vid9rufaaElSxHgSqpHVX8Eg+aIvWJ9T3HqGwtd6Fkh8LuVQyqtjE9RBTICB5LUPvoJMW4dRCrlDYoEm1HRiAyIB7lPsCU8i78anAgFZmILCLvJ5Ym1IYFTkBS0AoFEgUL1ltxuiwUpLtyAhVcFZjHeNle79fbdH9AB1ZRTEG3YhqZwEUDuVb4FlixpVBs0SDV6Cd6RBiSCcGKAl3r5aMriJas2YVRix4Usy15463O3VGSdEKWFjkQFfpc2qtxkXiNgkg/wAx+DVam9WyemUz7itUsa5nNLYm5FzivIDlduxoXyb3bJNC4JcRsGGRxvHjcKxH6jj1JWHBOSj9gjNuRZvEchjZUXXhqv2rtBNjmmXxqRM5VGpFUObLOZRn/cxVFBu/1yN7c6hbX0/cxylVZ5WtR3SS7YnIWFJXNWYJbEYgiva9NNsdxuESNuknWUhBkZ86PcRIwBCqCpJHm+CPcGDG+6m6dskEQxxazG7Hi05VEATmiTwf31f7OFU6chyyvqv+YCpe8a8DFOLP0+16Y9LhimihSNQsO9jy5CExopU4sQTbSA17gFW59jNWV9wgduHnH8MxA4wUNnIAR4Llip8EMv30D3GLrgHHUO655uIFmH+bWgPFMPzrt5TbEItgjeexyXkBfPLnHyOBY/zyN2GAbK1UnPnI/wAMSBH9ycxTA/qAf30z74ucWjcTyir+XJeEND3HN43/ACv7tA7NnTnIWo/iI65BlkOIQVVhSAD7nqjx7s7xgMmHJCV7Ud3bMgIr6r4FHwyjniuJ/UkQlnAAhY7sg/UEcEBKJOTGyaFVS8Hzrj/ibqCF5PdMSozqZgzCMe5HI5/Fe/AOJtKtELMaURAAAiW73HdZAYgLwQALblrNN7nfRo1xqCGYTx2HX5cKgGO6OJtgAPcyNxwdV/qPr0iOqrwRI7iMAlmZrzXn6qs/vd8VqhO/RhaSZtGcTGlu8YPJ97APH0gnxxxwFr6l64Av8xIVE1qaKh3kJISr5ONj3A8lT4Lvpe12ZsyCfdMKypOmgLeTjl7+eSb9tVW2nle2IRkH6Yw8qrmatio6ihqGWaMox+rVt6WPl5rEZA6rbbV4typrgChg1AfYe50Gx9H9H2UkQaLbRBT7NEuQP2YEWDqPv/8AT/aumMamAiypioYknInAgobPJBFHWf2frBilUo7NMSBInSeMupNC43+krzzma51vdjv1lW14I4Knyp+x/wDvPtoMOPhrebTLHGZSOSnYGNiy0DZAdoA4LeOANQNz6htpnMUsY6icVRRwG5HyXBIv7Am64rxr1DUP1L0iHcJhPGki8inUHz/8aDDwekcfLllxB8tUmJ4IBB8D8WPOrWaWVEAlWKZK8hcueBWJ4u/bMeNTB8GKhuGVloAAP8wCjf18S+fYuQPYahP6PuEb6A4r61fvB/DUpI/tP450HcT/ADIpMcVzAsWfq7a9x5oct+2tYNYbfbF0UusTh1ph8rMkoQwFqbo19z+2tps580VwKDKrUfaxdHQPaNGjQGjRo0BpCul0aDLesf6d7aYlosttJ7ND2j85R/Q11Xi6uiNZje/Bu/hYYtHNH4JjBRh4GXTdjZoseH/xr1DRWg8ei+IIVZYnDwPycJB0rFhMgHCkBlRV8fSKvm9W0G7xHd0pAMcgrBQoujxROUneuNfSgAHnXo252iSDGRFdfswDD/Y6z26/092bKRHEIW7iDFagMwIyKA4t58EaDND1XEMuEmSgd18gqxBdewguqUo+3nuvTG49aCYCPJIjioILXFFXKhaGLHIA2bJKEfTrPv6nuYziQEXE7WTJf5M8dL2vx/OSmXIAMMACDrrbbZ+pj/EsGKmlM0yxtiCORlimNkFSAAbJxPGgtN98QpjOivgbjAEdWIgWpY+LBPcbs0XB5qtJufiZg0kaxuVwVFWMFgqKKKp2/qGIP/sXVb6buDBLhPCsBbw4Qke3cJVHjkAf9/bXfDO+cSZrJ1FJIK5yyALY4Vc8QRV3jfnQUE/rM6u1w71iypZj2srI5Wiq/QMVXuHF3epf/ENwwVotjunKiwZUWNmYgElgarlEoX7nxr1RTelrQeNSddR/+Vs9wmRwVqjdWZhiAccsRaKBYuyBz7wYt0yLGzcwyGjwMlmHhDZADEnjxeJ5HjXt262qyIyOoZWBBB8EH215bvNrLst3JCzdSKcKS0qr0yZHwd5FFLTEguoxtiCMctBWbjbToEULGFdsVyBQO1gKom5MUhyrpPw3GJPNQRtG6g6+DstkGYGB14o4zKf28Hi/zq/9Shm2rtEiiRSDlt5WD5oVIMVtXVTtJViR+q8CCG79T2bhYhHz1QlK7LIriuFDsAHrhQ4pxdMD2toGI94wZY3KIxHZFuridvHdt99EakAF81kPJ8i3fVd1GuDbmN4iStPuIlmjNmqXdRUcitgMwJ8efey9M9BeQFIty0E6ANLtpV6kZBLAEIaIUmxmL+mv34m+Hd3DIemssIa7bbus8TffqwSAOPYAoW81VAaBNjOVCqCwVgOFnM6geOEY5Ko+448a0fwxJnLIyYlAtEo9913iy1wVA83fdVDVDsfQ5Zw4hjSDkEu8Dx8kAWUBQSGgP0r4ritbzY7FYkxFn7s3LMfFsfc8D/bQSdGjS6BNFaXSaArSVpdGgNGjRoDRo0aA0aNGgNGjRoDQdGjQYz45+HcstyiswKYbmJeGliHcHQ0amhNshrmyOLBHlu3MkL9NykrKoKzLwu5hNGJ2INgV4PJU5gMOQ30IRry34++CTADPtVLQjJnijUFoy3LMgv8Aln6mQA0wsA2dBWehb1pCemxib3gkJYMV5wV6VHoVagBxYv7ak7OCMvTK8Tng4gY1VjgqY39/tesn6RuUkUCORSslERu65FlYY1zTBXawG5W+CPa+2XxMwuCVELqwtJCRLGPuQwBPGJp6Nfqf3D074V3TNG6u4fE9pCqgxPgUHbxR5NfsNXo1gfh71fCeOxiH7DZJ5qwKPclEjgkjnivffDQGo8uxRnWRlBdAwVq5Aeshf2OK2P7R9tSNGgrPXfh+LeIqTLeDK6MDi8bqbV0bypB/399c7f0UNAYNykMqm8qQKsl8lmj5CsTZNE3548atdGgr/T/R1iVBbSGOwjyHN1U8Y5+SKAFmyaFk+dWGjRoDRo0aA0Xo0aAvRo0aA0aNGgNGjRoDRo0aA0aNGgNGjRoDRo0aA0laXRoKeX4R2jStKYELuCH4GMl826fSzA3TEWMm55N8+q/Bm03KIksCVGMUK9jRjxSMtFR+2rrRoMSn+nkkDKdtuiVUghNzGJgtEHGN1KOg4Hkt+2rJvWPUIj8zZJMo/Vt5xkf2ikVAP8ya0mjQV3ovq53CszQTQFWxxmCgngGxizAizV35U6sdFaNAaNGjQGjRo0Bo0aNAaNGjQGjRo0Bo0aNB/9k="/>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4582" name="AutoShape 6" descr="data:image/jpeg;base64,/9j/4AAQSkZJRgABAQAAAQABAAD/2wCEAAkGBhQRERUUEhQWFRQWGRgZGRgXGBgWHBcbGh0bFh4ZGhcfHCYeGh0jGhsYHzAgIyksLCwxGR4yNTAqQSorLSkBCQoKBQUFDQUFDSkYEhgpKSkpKSkpKSkpKSkpKSkpKSkpKSkpKSkpKSkpKSkpKSkpKSkpKSkpKSkpKSkpKSkpKf/AABEIAKAA8AMBIgACEQEDEQH/xAAcAAABBQEBAQAAAAAAAAAAAAAAAQMEBQYCBwj/xAA7EAACAgEDAwIFAgUCBAYDAAABAgMREgAEIRMiMQVBBiMyUWFCcRQzUmKBB5EVgqHBFlNjcrHwJEPh/8QAFAEBAAAAAAAAAAAAAAAAAAAAAP/EABQRAQAAAAAAAAAAAAAAAAAAAAD/2gAMAwEAAhEDEQA/APcNLpNGgXRpNGgXRpNGgXRpNGgXRpCdJegXRqp9X+JI9vmCGdkjMhVKurxUckC3awo96P21UP8A6hwiYqxAj8IwyLPguUjBAv0gtEF++R8VyGtvRevP978cvIpRQ0RkVVP0h4TIxvKyakjjAseLf8cv/wDirrzRqj1tzKWaTIr8uIdqqQeQ7KXLk1jS02VgNzejWMPxnmVRWx6jFmc1UMSjL/LFVPPgZHk1Wp23+MUlMaxgF5G5BsdKOixMh9mxH0jwSLrk6DS6XVZB8QwyMixkuZCaxFgADLInwBVHnk2OOdTNvu1kUMjBlNgEGwaNGj78jQP6NJejQLo0mjQLo0mjQLo0mjQLo0mjQLpNGjQGjRo0Bo0aNAaNGjQGjRqs+JPVDttrLMvmNcufwRfuPa9Az6p8QiKTBQGK90gNjFMJXBU1TEmIivbz++O3PxY0kLOn82b+DCBrAdVOcrKjeAvzG/IA88aqdts2mndmOXWZ8LC9is7MYwR7hdwvkHwNOLDmowblLIJHlbVDx7WDoIm4JOTO4dpWWWVhRDdM5J58AOBQHjH866VUMju36VCAXd0S1fc29c67/hziki4r2TEebZlCKiH3BZuuPBul+2uhtwhm6Sn5XWxUc3JDUQIP3M2BB/I0ELbbNug7BgGcs1+2UjYJ455JHP5Ou5tmjtHAotB/MH9SpQCV75duQ8Ua++rf1TZNGwijGWCoCnK2QejBGWF0GkM5Jr9C/wBOosUK/MIkxVgyh6ukiyLbgLkQSzGSQVV5xqfGgr5YxNuQCSI4qd1/rYtaL+wYEn+qq8A29COsDgx6QBXIniTiiPv0+eT7/tep+2YvkAihzSFLzCHEVFVAuI4ypY0t5L/5nEfdwKqY5BY8MmtwMUGRzY1XcQaP6qdyaVVYORNiG6HEdOJFUYh8ijYL/SpxOR5sEDiuXtn8QM7K9CQkFA+eIKivlQqtCNCR3MKLYqCaW9RNxsCwIekiWiwNgD3xIu18cg+Ob5+mu3XzRanCK6xolmA+44peKw9/etB6n6L8TI+K9WOS1JtSO7EjJ1ANJClgZMbNj/m0MG4DqGU2CLB/GvD23ckUYEhYKcmEVZM9EYlh5Ygk4oOPuDxWi2Hx0Y3BIKRrkFiUly54rqSnyzXkzEEiqGXkh6lo1lIvjqONC05oBgAyoRkW7uI8mYKBQyNFj4A1e7D1mGcAxyK1+1i/2KnkH/GgnaNGjQGjRo0Bo0aNAaNGjQGjRo0Bo0aNAaNGqn4l+JYdjCZZiffFV5ZyOaUf9zwPfQW16ynx16/tU28sMsqZlR8u7Yiwax/IB86xXr3x3ut1Ua5bSKSwoQjquOASX8Ke7wn+GOq/4e9A6cRj26r1yxRFNAuVLIzZcjC0a2rtP78hO2e8MeIhjaQxnG7RFLsI0NG2YHOFeMf1/cUY83rUtMv8Mitm+SmRuc5BMuREfFBSCfcWdWUXoAJfcKpWOfGNFYUYi5VAygGqMhckfdVPN6mbn0hgeqytht8Y3ofzlZichdUQhiP2BZhzWgqdtvdwoLfKpnVsaZianaag2XIyaj7VpNmZiW+guxQ26tS/Maa2AayxcFiBwaHI97eD4f6CIjjL+EjyYcd1hQRGDd0Fdef60Opc3omRMFCt1lKHXkLRDPXgteSUOLAf7aDMy+o7lFBLRsxsoyqwJJQxiTLLjFWdvflydOR+qzqWx2iCNUjUIkjLiI7YIq4EgF+nd+emAPvq7l9OHVSXEZTg7QKRYEqrIcrugoZZB+QU/Yuj0rpMjFWaOBhCRVM7uaQqfuOxSbq5W5FHQZ+D1nHtfaTKRE/1FWzApsMlPAkkLPI/bwFUXfD0G+isMJo1LFmaSX5HKgZT4ML/AEqsa+AqZWcUGpW59COESOCWUsZmvFQgCHhm8drA1zwpH21Vb30RkD4xlu7IeL6aFyK8UMcuD7sPFaCx3Xp9XaL0lXtDkoVqiLABI8qx/wDLBXy79kHb+nAEsVJcYqB7REglQqiu4rz0weByWAtzAgXpuW28jR4FXx+pHyYhCqt2KFbM+DzR9l1Pg3bMVWeAKkdgSJcwxYguWjYWfC3yc2OTZYhQFNu3LsCmPUkUNwcgqAfUDVBTyAxrKmxFAto9MNObDYA1m12zEeEXy5/PA5NnjV7u9u+6ibpEEuQ1xkSMOaEk0hPdJ4IB4HAFUGNC+0qQLG5JQcgNlyBQskcj80bs0BZ0E/fytEI1JxBtsYxlI1/duRGxonj8/VWo4tvmysiM2NLTSOKOWOXFAEE5ADkngVrkzTRRdUdquW+YRbDxZBZs3NVQA5qy3NaR9+oq1CFh3yyFm4avpPAP3Ar/AGvQWa/EW4hTq9SRI0H6pSVoeMgbP/KoH78atNn/AKmzmipicML70ZfPIAIbx45OsjIwhmBjykUeGcDEH7D2I/x7D/Npu2eXEh+o5ossatlxfaAby/dR/wBrD0r0/wCMFknSFo6L3TK4dQQLCtwCCy2RQI4PP30mqH4V+HBtY1yA6tNZBZqDGyLJNkkAk8WR41faA0aNGgNGjRoDRo0aA0aQ6xvxP8dFJf4TYhZtz/8AsN9m3X7tQNufZP8AcjgELL4l+LRtQUiTrbirWIGq/uc84Lx59615tKX3O4afcuJCisMuOnF9bKqqD9LYD35NX7asfQvhuXJQXazMTNIfqcurBbH0vYLGjwLQ+2rjb7FY1xClXDxRyxKWfJUBIkQ1bNcbsp8+QeRoIUHoMcXdKvUCRlHBFESszIvF8sxVR73YI/NrDt2hoWom2cDYgHHr305JLHIqlRSeSGe6HFt7TdCU5MyTxOJHmx5V44zGkcoBFEMhZmrziQLxGujt3O2jjOTySsroxPdLGex0LEnv/h+CTwbB45oJEOzQvBA7XHuEklIAI+atZUf0k9Yt7HKK/N6j7X5g2zTOXM7ATgKcWwwwJW+0Fsb82Jq8VRNL11nl2yl1YRGMlukFlZsmjIrqRszYZXdX4Fc8bu3vhSs0IgVUWl6rLYADdygRhL8fyh40CRuvTibmVo2d5C5GT7dUWmBHHcqQGuASpHGppi5lEeXVLq0AoGow7uXT+oFjJfjgoOAQTwyPHJ1Arlo1Xag21M5LFXIFBkGSWCCBmfGJuPH6ZEhiZ4V6fp/YxZS1s5iPVjYmxiiRufP1lfK6BZtqgR8L6DwCPbEHzKUVbJuyzARBTVgrJfkam9IZBXYhGV+va388Fip+wv5h8eEi8cXAX0k4nbjbwCZ2TcPnGpV1zeXpuR9bCXsyPjLKjRGuk2iTx3FEgj3pjMb4fSqiPiRQeeyMEHj6cbFAkJUMbSCLrVlOMN1HywGOAx5A/UQhNCxJ+x1HjTKMydW2J6Fvz8hsvmMB5LL83LwcV8c6G2BkBbAxjcKdqU7m6ZVSuYFgEAiXlvIWMitSo9sermYXOEbxFQ7nqPkxrFickIoBm+nqEf1aCH6h6bGGzChhCW24HGbdQBUAbnwcIxf3c6gbnYMWVZnUUGj3DFTyBSRm7/UA5A5Iy/OpUPpMkaxK0zkbeN45WcBjJJiHjOYCkhKdgxF3OLs3rpoXYEOEOXz5cS61uEZsAAcizBl8WP5SVxxoMbFsZFogmFgrK5ICAC1xDxg0wZeTkfcGvbUqWMypTqIZTYQBSkRUHlgvkOSeU8k13ew026lMgxkARmQ7mQKVcRSKLjF2Ow4kVjZ6J47jqJv/AIaEjN3ALIEmYJYPJKmJGrgDJD7Emj76DGbvMMM7dgtrkwcD+97orZo1x+wrSx7ESsCTlIzC2KtuHbkjsRaCXz+3Fk1rQ/wsyfKnFY3cnFklA1SN+pq96LH8ab2foO6KiSPbytYNHrM4kDAc4iZVIP2Ymq86DLzbZlbBczVgoUYmyebuj+B+KOvVfgb4UESiZ1AbECNRlSDnnkDnnjjjzfdqs+C/hGYTyPuIRHHQ7WCtmTZICl3CoOPsb/bn0YaBa0HWf9T+NIYqEYbcOWKhYabuHkFyQgryeeNZbf8Axfu58xEyxopAZoSHCE2MW3DKY8vFhQSLHHIOg9D3G7SNcpGVF+7EKP8Ac6opvj7ahisbNMwUtUaMwofd+EW/ayL1h49oQLf5rHICTJg3kniaTJ2Ckn6VA8VWrX0mEBhkwAJGPTNG6/qIJPtzWg0/o3r8885STbrFHizA9XqPwVADoEAQ9x/U3g/bV/rMfDkcX8QxjVR8sglRV9w8+bN3yWv399afQGjRqm+JPiZNnGWKvI9FhHGAWIFAnkgKLIFn3IHOgrPjr4kkhCbfbC9zMGI8/LjWg8lAfkAf5PNUcjs/RodjH1Jl+VixJLnOUkAZsTWOT8j3Nk+5uw9D9BM+4n9Q3xaMsen/AA4SYY0McAzAGUHisFokmr1QfGsTb/cbeJ+2N+qzAGhYC4xn7MIi9AGu1/NWAsv/AB+Ny6KdsFRWLgiRlNlTGDkq+e/gkeQDqf6Vu1lMc0jttuim5R5AU7mkaKQSsQGVOAz93AzP5AzXovw9v97v5m3yCLbGHBpAAqsq/T5NkkWG/A59ta74TilJlkUHKIxqV4uR+ncikmqYBl96yJu+aDtoWSV0d0aUmPpT0VAjmeeVjwfZUe1vFsVPF0sfcbqWOHqxzdeaBs4xJH2vATeXA7AVyRXB5Ci8jeu4zCJg8ULTQBW3KBQhCIsYxREYiraeVgPuWHFAavzHICdxIVIcxoY1sqIiaBLmsnycuTQFHGjWRDMeletR7oQ7jbJlKJOnuICQpbHOZTljyUYSGMmlbMgkeRabSIyr0o26eQbdow8r1DLwRxyshUm7uyD41l5vTmg9RkfakwP0wUBLFJCp71dODjRFHj6iR73ew1PDLMFaOaQoiICBIhkJZwDyO4vIbIqls+OAl7VXmERDhRuwZWxN9GSOnXHjuoUjXX8sccnXTSyTK2S0Nze3dCpAV0VlaRSecbWQWfICEfniaeLKSUCkVA0R5uJwiuwxAtScY+LN4utD9VTN6mq/LVTKbdmRHAxkosZQ30x2WY5XQKhh5Og0MW6fqtMxyO3AhcDEFwWJaQi+3xERf2k/fVX/AMbWPCCJl3Em37mKOoSIsKHXewFXmQV5III5GoEodsFlZpHcOwRF7pReZZVPaig4/Plsc9irdmJtdurJjHHFMkZvpx2u0hcXeU553U2Q8+x9udBKf4mnY/IJkGUgEuAjgRjfCs1tK4GZyUV57R51bQ+mW+MsvUd4i4flVLd4x6dkEgqGpvNNx51XfxbOqliWDZfQAOxe7GMeMRzdCjQ+/Fuyp80KrOZGEgX77dcmJT8MWl/cyAXyNA60zSNQxBlUTqPIRo/pU/k0vH/pv9tNRsrEyBQVLJvuALIK9MLQ+tsQDY9wB9rWV1kMqgAiVlljYEfMhBbqBT7fr5/9dfF663skTti4pWkMjXyGgYFcjfiMkKp/cH34BvuizLrfQk/iX58iS8Y+SASoLfYDpr9+Gng6DDJFboyhiAVAaTdEL0xZulYk8gD6K8UJUDEupkjJMYPWDclxL0zGPa2FVVeVP35Z20R7UazIF6DkfqnIbFvH6Us/gSA+2ghH0YyJHFWRBEDNkAWliLMZSObGBcgeRlxqNN6ZMvztrJJEHRpKVh4WrLpji7AkD2PnVudoXYUCGZumkgNkTQsxaWvHcC/NcBSPfRtZFByZCiKokUE2BEgxmHj+sKT/AFdh0FXP696nDXVeFFLLH3RZkOyllBKuoY+BxX/XVL60d1uGI3s+cYaQdGImGGoyQTK55Zfupvx4HnWyTaYoUNcVEbY2ueRVwfcojKOf6TRFapvXPSxMsZVcnSTHFT0yFVQoZfYZGmB/IH30FLuIlKFZCqIbB6hKJz4Ag/mSAX4chfsNP7LbdRk6cLzlAtPJaKos8RoRSD/2iz76nR7KWIFo02UJJFu7B2P/ADM3BAHitLIJnPzd4i8WGQA8e9HkeCvt7jQS5PSpWdjIQG4OKIWAA8VfB/6ach2SIwLg34GfH+QKJX25y1Bmj2ZAM26Jbgc7iRR4AJx4v9rrnU7Zx7OMBoxkFvviVbs/3HyP2970F38PSAzNQJpKyJvjLgD7e5P+NaPWf9CmUzHBZAGju3r2bx+Pq9/+2tBoA68Yl3sm8fcNuFCJO5HJpo4lOEcW4Q8BH72D/odzZORA9nOsJ8R/BLpN/EbJTkzO00RftkJFAqjcKSbsqVJDHQQ5fieQiJHMZcBgX5JBXhgEIADlSQbqvH3Gq7ezIZBFkXKrm8ljsb6V4DA2zil5HI7fvqBAm2mb5kO820kZKzQKhlC8AEF1BKRt7PiARf7613pLRoVG2wdUJI+qM5ngNL2sZCASLsVzx4oDcbbcdL5shVFXM4JbhbChsGkZCwJLYkOBiDRJA1J2ZjhIWEBVgLo3LOzCQhsmYm2Yn5hY2bsn6tVNLFEUfuKQhKbm8CUiV+AScg7WK48igL6aUbgtHgvTtEAaw0nJAJA8IzOCbNkAgjm9BJ+HNpI8kymRRl1WJH1GJ9xM6hOe3swBJuuP307v58IpIkb5UcgRYyuTFTRKHI8ov6fbxdgEajx7vpqZIsm7I2HcRxnuKHjnsdaH7fbUeLbMJ3yJYvElsmSB5M2Vygs4oo6YLG/Kjk+Ab2+6WGEiVjcMJCsTeZQLd8gkg9hN0eTXOk3LrstztVXvLRyQyV9RYAOpv9IUiYC/Akbnzqu9Z3QK7NYoc2PcqKtCNBiaKseCxXAAkA05B4rVduA28njASSJsxJIzimJC0AgDNQCzGy/LMy0BXIRE3E+6kaKGwxlkZnxVkRi7OvCgZ+9AWe03da0Wy2pTBY7d3DPl2ySTlWHcqWElav1MVhiLJXUPIsINjHFGI0UKgsgGmyU/WSCQGBoAliE8ZE/ywbki8CRjMosNkzTAA8lQBJua4pAI4lDGi18AydtlYcLL1Cc41ctFf03utwabctdhY1AXkjE0CIXrM0hl6Rc5LiDS4hFYN2xAG04HcMFPKctXFzPueGancqDcYoML9iRxCDXKhST9zrO+n7Z3EksMSMyr3DujBA7sV4IFgAAi+dBovQ/T3hUyFf6tuFYG8qpSGvgGS1r+6+K1ZKsyB8G6jxhdqCwUFzixEjV45dCQAPpahyNJJtoS/TMnyzEJCfHzQJKe+KbFWf73GDxWm2W0DSMc3hVyCKJ3IDsPftYEml/tUXxyD3QdAEDUFP8ACIWNnBheZJ8sOwV74H76akR3EfzKJmO2bsLAxpniGUmrLKpLEHhmA83pyNbZghNMmJIrJdzbFm80WAHP2pfY6jvt8s1CKch/CBSOBJicpB70Vxv7hR9uQhopILmSlP8AEWDHRaMAHbqWz5NW6PV0WGN2dPGNmcAODMyAKWjFfxYbucqGNMilOLNqGFitSCzysuMYBlqRBiAAdrhwQeQGYkAe1XrmPfMqCRGDDFt5GLAsSZfKtQbFFjfP+a0DcURIXpt3MipCxUcbgC3ZvJDAVdE303H7rFCpCiMyqAEKJjH2olLMAuJFghVZBwThQvnTjzPCrBXWQbaPrxsTXXbA5JYuhyxvn+ctDt55m3ax8CbMjHBgfq67AzUcvHIKj9NjzVaAjhxyyJ+WCCCR2puLwJAF4xpYs/30eNQfV4GweLATscI2D0Mo43YxOxCjy/VH4o/blZ/iiKNrVg2LTYqT9YNKii6oDE/esR9xqHvt3kiRqY+nHGorcRlY5VW8bNjFhbENVH/roHZPSnKjqbKRrH6JpBj70F6ePn/bTWy9MVDf8IeTXc6X+AcqJ8n21FPpqbdAWi3O2u6k28gljofqNkN/gEn99WOzMkgrb+pSMzC8GFtQ/tbE/wCRoJO2lX9O0KBSD4iYmxXGXgj8ako5LG1Kge56K8jkVi9k3X/91A3e23X6jG4qvobk/nEnyfe+NSNm0ysVICZH6eWy481iCBZPB/30F36E6dcYqFuNuABz3ISSbJ8n3860esz6PJU8dg2VYCm7fAY9lX7ebOtNoDRo0aCo9d+GIN3RlUiRQQksbGOWO/6JFIYftdHWV+IPRN1DTVJuoxQLRbiaGVQt8vF3rMaPOIW68fb0HSEaDzL0Xp0rRzCiMgzoq5CyxJkjyjbsIYi/JuhwNOJvooXbcRyJM0cbFIoRmzMQxAJ8BRzzfP8A86L4k+Aot03Vid9rufaaElSxHgSqpHVX8Eg+aIvWJ9T3HqGwtd6Fkh8LuVQyqtjE9RBTICB5LUPvoJMW4dRCrlDYoEm1HRiAyIB7lPsCU8i78anAgFZmILCLvJ5Ym1IYFTkBS0AoFEgUL1ltxuiwUpLtyAhVcFZjHeNle79fbdH9AB1ZRTEG3YhqZwEUDuVb4FlixpVBs0SDV6Cd6RBiSCcGKAl3r5aMriJas2YVRix4Usy15463O3VGSdEKWFjkQFfpc2qtxkXiNgkg/wAx+DVam9WyemUz7itUsa5nNLYm5FzivIDlduxoXyb3bJNC4JcRsGGRxvHjcKxH6jj1JWHBOSj9gjNuRZvEchjZUXXhqv2rtBNjmmXxqRM5VGpFUObLOZRn/cxVFBu/1yN7c6hbX0/cxylVZ5WtR3SS7YnIWFJXNWYJbEYgiva9NNsdxuESNuknWUhBkZ86PcRIwBCqCpJHm+CPcGDG+6m6dskEQxxazG7Hi05VEATmiTwf31f7OFU6chyyvqv+YCpe8a8DFOLP0+16Y9LhimihSNQsO9jy5CExopU4sQTbSA17gFW59jNWV9wgduHnH8MxA4wUNnIAR4Llip8EMv30D3GLrgHHUO655uIFmH+bWgPFMPzrt5TbEItgjeexyXkBfPLnHyOBY/zyN2GAbK1UnPnI/wAMSBH9ycxTA/qAf30z74ucWjcTyir+XJeEND3HN43/ACv7tA7NnTnIWo/iI65BlkOIQVVhSAD7nqjx7s7xgMmHJCV7Ud3bMgIr6r4FHwyjniuJ/UkQlnAAhY7sg/UEcEBKJOTGyaFVS8Hzrj/ibqCF5PdMSozqZgzCMe5HI5/Fe/AOJtKtELMaURAAAiW73HdZAYgLwQALblrNN7nfRo1xqCGYTx2HX5cKgGO6OJtgAPcyNxwdV/qPr0iOqrwRI7iMAlmZrzXn6qs/vd8VqhO/RhaSZtGcTGlu8YPJ97APH0gnxxxwFr6l64Av8xIVE1qaKh3kJISr5ONj3A8lT4Lvpe12ZsyCfdMKypOmgLeTjl7+eSb9tVW2nle2IRkH6Yw8qrmatio6ihqGWaMox+rVt6WPl5rEZA6rbbV4typrgChg1AfYe50Gx9H9H2UkQaLbRBT7NEuQP2YEWDqPv/8AT/aumMamAiypioYknInAgobPJBFHWf2frBilUo7NMSBInSeMupNC43+krzzma51vdjv1lW14I4Knyp+x/wDvPtoMOPhrebTLHGZSOSnYGNiy0DZAdoA4LeOANQNz6htpnMUsY6icVRRwG5HyXBIv7Am64rxr1DUP1L0iHcJhPGki8inUHz/8aDDwekcfLllxB8tUmJ4IBB8D8WPOrWaWVEAlWKZK8hcueBWJ4u/bMeNTB8GKhuGVloAAP8wCjf18S+fYuQPYahP6PuEb6A4r61fvB/DUpI/tP450HcT/ADIpMcVzAsWfq7a9x5oct+2tYNYbfbF0UusTh1ph8rMkoQwFqbo19z+2tps580VwKDKrUfaxdHQPaNGjQGjRo0BpCul0aDLesf6d7aYlosttJ7ND2j85R/Q11Xi6uiNZje/Bu/hYYtHNH4JjBRh4GXTdjZoseH/xr1DRWg8ei+IIVZYnDwPycJB0rFhMgHCkBlRV8fSKvm9W0G7xHd0pAMcgrBQoujxROUneuNfSgAHnXo252iSDGRFdfswDD/Y6z26/092bKRHEIW7iDFagMwIyKA4t58EaDND1XEMuEmSgd18gqxBdewguqUo+3nuvTG49aCYCPJIjioILXFFXKhaGLHIA2bJKEfTrPv6nuYziQEXE7WTJf5M8dL2vx/OSmXIAMMACDrrbbZ+pj/EsGKmlM0yxtiCORlimNkFSAAbJxPGgtN98QpjOivgbjAEdWIgWpY+LBPcbs0XB5qtJufiZg0kaxuVwVFWMFgqKKKp2/qGIP/sXVb6buDBLhPCsBbw4Qke3cJVHjkAf9/bXfDO+cSZrJ1FJIK5yyALY4Vc8QRV3jfnQUE/rM6u1w71iypZj2srI5Wiq/QMVXuHF3epf/ENwwVotjunKiwZUWNmYgElgarlEoX7nxr1RTelrQeNSddR/+Vs9wmRwVqjdWZhiAccsRaKBYuyBz7wYt0yLGzcwyGjwMlmHhDZADEnjxeJ5HjXt262qyIyOoZWBBB8EH215bvNrLst3JCzdSKcKS0qr0yZHwd5FFLTEguoxtiCMctBWbjbToEULGFdsVyBQO1gKom5MUhyrpPw3GJPNQRtG6g6+DstkGYGB14o4zKf28Hi/zq/9Shm2rtEiiRSDlt5WD5oVIMVtXVTtJViR+q8CCG79T2bhYhHz1QlK7LIriuFDsAHrhQ4pxdMD2toGI94wZY3KIxHZFuridvHdt99EakAF81kPJ8i3fVd1GuDbmN4iStPuIlmjNmqXdRUcitgMwJ8efey9M9BeQFIty0E6ANLtpV6kZBLAEIaIUmxmL+mv34m+Hd3DIemssIa7bbus8TffqwSAOPYAoW81VAaBNjOVCqCwVgOFnM6geOEY5Ko+448a0fwxJnLIyYlAtEo9913iy1wVA83fdVDVDsfQ5Zw4hjSDkEu8Dx8kAWUBQSGgP0r4ritbzY7FYkxFn7s3LMfFsfc8D/bQSdGjS6BNFaXSaArSVpdGgNGjRoDRo0aA0aNGgNGjRoDQdGjQYz45+HcstyiswKYbmJeGliHcHQ0amhNshrmyOLBHlu3MkL9NykrKoKzLwu5hNGJ2INgV4PJU5gMOQ30IRry34++CTADPtVLQjJnijUFoy3LMgv8Aln6mQA0wsA2dBWehb1pCemxib3gkJYMV5wV6VHoVagBxYv7ak7OCMvTK8Tng4gY1VjgqY39/tesn6RuUkUCORSslERu65FlYY1zTBXawG5W+CPa+2XxMwuCVELqwtJCRLGPuQwBPGJp6Nfqf3D074V3TNG6u4fE9pCqgxPgUHbxR5NfsNXo1gfh71fCeOxiH7DZJ5qwKPclEjgkjnivffDQGo8uxRnWRlBdAwVq5Aeshf2OK2P7R9tSNGgrPXfh+LeIqTLeDK6MDi8bqbV0bypB/399c7f0UNAYNykMqm8qQKsl8lmj5CsTZNE3548atdGgr/T/R1iVBbSGOwjyHN1U8Y5+SKAFmyaFk+dWGjRoDRo0aA0Xo0aAvRo0aA0aNGgNGjRoDRo0aA0aNGgNGjRoDRo0aA0laXRoKeX4R2jStKYELuCH4GMl826fSzA3TEWMm55N8+q/Bm03KIksCVGMUK9jRjxSMtFR+2rrRoMSn+nkkDKdtuiVUghNzGJgtEHGN1KOg4Hkt+2rJvWPUIj8zZJMo/Vt5xkf2ikVAP8ya0mjQV3ovq53CszQTQFWxxmCgngGxizAizV35U6sdFaNAaNGjQGjRo0Bo0aNAaNGjQGjRo0Bo0aNB/9k="/>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4584" name="Picture 8" descr="http://upload.wikimedia.org/wikipedia/commons/thumb/2/2b/ChromisNiloticus.jpg/300px-ChromisNiloticus.jpg">
            <a:hlinkClick r:id="rId4"/>
          </p:cNvPr>
          <p:cNvPicPr>
            <a:picLocks noChangeAspect="1" noChangeArrowheads="1"/>
          </p:cNvPicPr>
          <p:nvPr/>
        </p:nvPicPr>
        <p:blipFill>
          <a:blip r:embed="rId5" cstate="print"/>
          <a:srcRect/>
          <a:stretch>
            <a:fillRect/>
          </a:stretch>
        </p:blipFill>
        <p:spPr bwMode="auto">
          <a:xfrm>
            <a:off x="114300" y="3886200"/>
            <a:ext cx="2857500" cy="1905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28600"/>
            <a:ext cx="7391400" cy="5943600"/>
          </a:xfrm>
          <a:solidFill>
            <a:schemeClr val="accent1">
              <a:lumMod val="20000"/>
              <a:lumOff val="80000"/>
            </a:schemeClr>
          </a:solidFill>
        </p:spPr>
        <p:txBody>
          <a:bodyPr>
            <a:normAutofit fontScale="92500"/>
          </a:bodyPr>
          <a:lstStyle/>
          <a:p>
            <a:pPr algn="just">
              <a:buFontTx/>
              <a:buChar char="-"/>
            </a:pPr>
            <a:r>
              <a:rPr lang="ar-EG" sz="2400" dirty="0" smtClean="0">
                <a:solidFill>
                  <a:schemeClr val="tx1"/>
                </a:solidFill>
              </a:rPr>
              <a:t>يبدأ الجذع بعد الحافة الخلفية لغط</a:t>
            </a:r>
            <a:r>
              <a:rPr lang="ar-SA" sz="2400" dirty="0" smtClean="0">
                <a:solidFill>
                  <a:schemeClr val="tx1"/>
                </a:solidFill>
              </a:rPr>
              <a:t>ا</a:t>
            </a:r>
            <a:r>
              <a:rPr lang="ar-EG" sz="2400" dirty="0" smtClean="0">
                <a:solidFill>
                  <a:schemeClr val="tx1"/>
                </a:solidFill>
              </a:rPr>
              <a:t>ء الخياشيم حتى فتحة </a:t>
            </a:r>
            <a:endParaRPr lang="en-US" sz="2400" dirty="0" smtClean="0">
              <a:solidFill>
                <a:schemeClr val="tx1"/>
              </a:solidFill>
            </a:endParaRPr>
          </a:p>
          <a:p>
            <a:pPr algn="just">
              <a:buFontTx/>
              <a:buChar char="-"/>
            </a:pPr>
            <a:r>
              <a:rPr lang="ar-EG" sz="2400" dirty="0" smtClean="0">
                <a:solidFill>
                  <a:schemeClr val="tx1"/>
                </a:solidFill>
              </a:rPr>
              <a:t>الشرج.</a:t>
            </a:r>
          </a:p>
          <a:p>
            <a:pPr algn="just">
              <a:buFontTx/>
              <a:buChar char="-"/>
            </a:pPr>
            <a:r>
              <a:rPr lang="ar-EG" sz="2400" dirty="0" smtClean="0">
                <a:solidFill>
                  <a:schemeClr val="tx1"/>
                </a:solidFill>
              </a:rPr>
              <a:t>يحمل الجذع زوجان من الزعانف : زوج صدرى وزوج </a:t>
            </a:r>
            <a:endParaRPr lang="en-US" sz="2400" dirty="0" smtClean="0">
              <a:solidFill>
                <a:schemeClr val="tx1"/>
              </a:solidFill>
            </a:endParaRPr>
          </a:p>
          <a:p>
            <a:pPr algn="just">
              <a:buFontTx/>
              <a:buChar char="-"/>
            </a:pPr>
            <a:r>
              <a:rPr lang="ar-EG" sz="2400" dirty="0" err="1" smtClean="0">
                <a:solidFill>
                  <a:schemeClr val="tx1"/>
                </a:solidFill>
              </a:rPr>
              <a:t>حوضى</a:t>
            </a:r>
            <a:r>
              <a:rPr lang="ar-EG" sz="2400" dirty="0" smtClean="0">
                <a:solidFill>
                  <a:schemeClr val="tx1"/>
                </a:solidFill>
              </a:rPr>
              <a:t> .</a:t>
            </a:r>
          </a:p>
          <a:p>
            <a:pPr algn="just"/>
            <a:r>
              <a:rPr lang="ar-EG" sz="2400" dirty="0" smtClean="0">
                <a:solidFill>
                  <a:schemeClr val="tx1"/>
                </a:solidFill>
              </a:rPr>
              <a:t>- يلاحظ فى الذكر وجود فتحة بولية تناسلية واحدة تفتح الى الخارج تقع خلف الشرج , بينما فى   الأنثى توجد خلف الشرج فتحتان الأمامية هى الفتحة التناسلية والخلفية هى الفتحة البولية .</a:t>
            </a:r>
          </a:p>
          <a:p>
            <a:pPr algn="just"/>
            <a:r>
              <a:rPr lang="ar-EG" sz="2400" dirty="0" smtClean="0">
                <a:solidFill>
                  <a:schemeClr val="tx1"/>
                </a:solidFill>
              </a:rPr>
              <a:t>- منطقة الذيل هى المنطقة التالية وتحمل الزعنفة الذيلية عند طرفها الخلفى كما تحمل زعنفة بطنية عند حافتها البطنية .</a:t>
            </a:r>
          </a:p>
          <a:p>
            <a:pPr algn="just"/>
            <a:r>
              <a:rPr lang="ar-EG" sz="2400" dirty="0" smtClean="0">
                <a:solidFill>
                  <a:schemeClr val="tx1"/>
                </a:solidFill>
              </a:rPr>
              <a:t>- يمتد على طول السطح الظهرى للجذع والذيل زعنفة ظهرية تدعمها</a:t>
            </a:r>
            <a:r>
              <a:rPr lang="ar-SA" sz="2400" dirty="0" smtClean="0">
                <a:solidFill>
                  <a:schemeClr val="tx1"/>
                </a:solidFill>
              </a:rPr>
              <a:t> </a:t>
            </a:r>
            <a:r>
              <a:rPr lang="ar-EG" sz="2400" dirty="0" smtClean="0">
                <a:solidFill>
                  <a:schemeClr val="tx1"/>
                </a:solidFill>
              </a:rPr>
              <a:t>أشواك عظيمة .</a:t>
            </a:r>
          </a:p>
          <a:p>
            <a:pPr algn="just"/>
            <a:r>
              <a:rPr lang="ar-EG" sz="2400" dirty="0" smtClean="0">
                <a:solidFill>
                  <a:schemeClr val="tx1"/>
                </a:solidFill>
              </a:rPr>
              <a:t>- يغطى الجسم عدد كبير من القشور </a:t>
            </a:r>
            <a:r>
              <a:rPr lang="ar-EG" sz="2400" dirty="0" err="1" smtClean="0">
                <a:solidFill>
                  <a:schemeClr val="tx1"/>
                </a:solidFill>
              </a:rPr>
              <a:t>العظ</a:t>
            </a:r>
            <a:r>
              <a:rPr lang="ar-SA" sz="2400" dirty="0" smtClean="0">
                <a:solidFill>
                  <a:schemeClr val="tx1"/>
                </a:solidFill>
              </a:rPr>
              <a:t>مي</a:t>
            </a:r>
            <a:r>
              <a:rPr lang="ar-EG" sz="2400" dirty="0" smtClean="0">
                <a:solidFill>
                  <a:schemeClr val="tx1"/>
                </a:solidFill>
              </a:rPr>
              <a:t>ة الدائرية المتراكبة .</a:t>
            </a:r>
          </a:p>
          <a:p>
            <a:pPr algn="just"/>
            <a:r>
              <a:rPr lang="ar-EG" sz="2400" dirty="0" smtClean="0">
                <a:solidFill>
                  <a:schemeClr val="tx1"/>
                </a:solidFill>
              </a:rPr>
              <a:t>- يمتد على كل جانب من جانبى الجسم خطان جانبيان أحدهما علوى والآخر سفلى وهما يساعدان على حفظ التوازن للسمكة كما يؤديا وظيفة حسية .</a:t>
            </a:r>
          </a:p>
          <a:p>
            <a:pPr algn="just"/>
            <a:r>
              <a:rPr lang="ar-EG" sz="2400" dirty="0" smtClean="0">
                <a:solidFill>
                  <a:schemeClr val="tx1"/>
                </a:solidFill>
              </a:rPr>
              <a:t>  </a:t>
            </a:r>
            <a:endParaRPr lang="ar-SA" sz="2400" dirty="0">
              <a:solidFill>
                <a:schemeClr val="tx1"/>
              </a:solidFill>
            </a:endParaRPr>
          </a:p>
        </p:txBody>
      </p:sp>
      <p:pic>
        <p:nvPicPr>
          <p:cNvPr id="22530" name="Picture 2" descr="http://upload.wikimedia.org/wikipedia/commons/thumb/2/2b/ChromisNiloticus.jpg/300px-ChromisNiloticus.jpg">
            <a:hlinkClick r:id="rId3"/>
          </p:cNvPr>
          <p:cNvPicPr>
            <a:picLocks noChangeAspect="1" noChangeArrowheads="1"/>
          </p:cNvPicPr>
          <p:nvPr/>
        </p:nvPicPr>
        <p:blipFill>
          <a:blip r:embed="rId4" cstate="print"/>
          <a:srcRect/>
          <a:stretch>
            <a:fillRect/>
          </a:stretch>
        </p:blipFill>
        <p:spPr bwMode="auto">
          <a:xfrm>
            <a:off x="0" y="152400"/>
            <a:ext cx="2857500" cy="1905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icture 001.jpg"/>
          <p:cNvPicPr>
            <a:picLocks noGrp="1" noChangeAspect="1"/>
          </p:cNvPicPr>
          <p:nvPr>
            <p:ph sz="half" idx="1"/>
          </p:nvPr>
        </p:nvPicPr>
        <p:blipFill>
          <a:blip r:embed="rId2" cstate="print">
            <a:biLevel thresh="50000"/>
          </a:blip>
          <a:stretch>
            <a:fillRect/>
          </a:stretch>
        </p:blipFill>
        <p:spPr>
          <a:xfrm>
            <a:off x="1905000" y="381000"/>
            <a:ext cx="6172200" cy="60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239000" cy="566735"/>
          </a:xfrm>
          <a:noFill/>
        </p:spPr>
        <p:txBody>
          <a:bodyPr>
            <a:normAutofit/>
          </a:bodyPr>
          <a:lstStyle/>
          <a:p>
            <a:pPr algn="r"/>
            <a:r>
              <a:rPr lang="ar-EG" sz="2400" dirty="0" smtClean="0">
                <a:solidFill>
                  <a:srgbClr val="FF0000"/>
                </a:solidFill>
              </a:rPr>
              <a:t>القناة الهضمية فى الأسماك مشععة الزعانف :</a:t>
            </a:r>
            <a:endParaRPr lang="ar-SA" sz="2400" dirty="0">
              <a:solidFill>
                <a:srgbClr val="FF0000"/>
              </a:solidFill>
            </a:endParaRPr>
          </a:p>
        </p:txBody>
      </p:sp>
      <p:sp>
        <p:nvSpPr>
          <p:cNvPr id="3" name="Text Placeholder 2"/>
          <p:cNvSpPr>
            <a:spLocks noGrp="1"/>
          </p:cNvSpPr>
          <p:nvPr>
            <p:ph type="body" idx="1"/>
          </p:nvPr>
        </p:nvSpPr>
        <p:spPr>
          <a:xfrm>
            <a:off x="381000" y="3581400"/>
            <a:ext cx="8458200" cy="3048000"/>
          </a:xfrm>
          <a:noFill/>
        </p:spPr>
        <p:txBody>
          <a:bodyPr>
            <a:normAutofit fontScale="92500" lnSpcReduction="10000"/>
          </a:bodyPr>
          <a:lstStyle/>
          <a:p>
            <a:pPr algn="just"/>
            <a:r>
              <a:rPr lang="ar-EG" dirty="0" smtClean="0">
                <a:solidFill>
                  <a:schemeClr val="tx1"/>
                </a:solidFill>
              </a:rPr>
              <a:t>- تبدأ القناة الهضمية بالفم وله فتحة كبيرة غالبا , كما أنه من الجائز أن يكون بالفكين أسنان .</a:t>
            </a:r>
          </a:p>
          <a:p>
            <a:pPr algn="just">
              <a:buFontTx/>
              <a:buChar char="-"/>
            </a:pPr>
            <a:r>
              <a:rPr lang="ar-EG" dirty="0" smtClean="0">
                <a:solidFill>
                  <a:schemeClr val="tx1"/>
                </a:solidFill>
              </a:rPr>
              <a:t> يؤدى الفم الى البلعوم وهو مثقب على جانبيه بخمسة أزواج من </a:t>
            </a:r>
            <a:r>
              <a:rPr lang="ar-SA" dirty="0" smtClean="0">
                <a:solidFill>
                  <a:schemeClr val="tx1"/>
                </a:solidFill>
              </a:rPr>
              <a:t>الاقواس الخيشومية </a:t>
            </a:r>
            <a:r>
              <a:rPr lang="ar-EG" dirty="0" smtClean="0">
                <a:solidFill>
                  <a:schemeClr val="tx1"/>
                </a:solidFill>
              </a:rPr>
              <a:t> المدعمة بعوارض خيشومية ضامرة تحمل صفائح خيشومية .</a:t>
            </a:r>
          </a:p>
          <a:p>
            <a:pPr algn="just">
              <a:buFontTx/>
              <a:buChar char="-"/>
            </a:pPr>
            <a:r>
              <a:rPr lang="ar-EG" dirty="0" smtClean="0">
                <a:solidFill>
                  <a:schemeClr val="tx1"/>
                </a:solidFill>
              </a:rPr>
              <a:t>الأقواس الخيشومية مزودة بتراكيب تشبه الأسنان تعرف بالأمشاط الخيشومية .</a:t>
            </a:r>
          </a:p>
          <a:p>
            <a:pPr algn="just">
              <a:buFontTx/>
              <a:buChar char="-"/>
            </a:pPr>
            <a:r>
              <a:rPr lang="ar-EG" dirty="0" smtClean="0">
                <a:solidFill>
                  <a:schemeClr val="tx1"/>
                </a:solidFill>
              </a:rPr>
              <a:t>يلى البلعوم المرىء , والمرىء قصير ويؤدى الى المعدة , وبالمعدة زائدة أعورية خلفية .</a:t>
            </a:r>
          </a:p>
          <a:p>
            <a:pPr algn="just">
              <a:buFontTx/>
              <a:buChar char="-"/>
            </a:pPr>
            <a:r>
              <a:rPr lang="ar-EG" dirty="0" smtClean="0">
                <a:solidFill>
                  <a:schemeClr val="tx1"/>
                </a:solidFill>
              </a:rPr>
              <a:t>تؤدى المعدة الى الأمعاء وهى طويلة وملتفة ولا تحتوى على صمام حلزونى كما فى الأسماك الغضروفية .</a:t>
            </a:r>
          </a:p>
          <a:p>
            <a:pPr algn="just"/>
            <a:r>
              <a:rPr lang="ar-EG" dirty="0" smtClean="0">
                <a:solidFill>
                  <a:schemeClr val="tx1"/>
                </a:solidFill>
              </a:rPr>
              <a:t>- تتكون الأمعاء من ثلاثة أجزاء هى الاثنى عشر واللفائفى والمستقيم , ولا يوجد حد فاصل بين هذه الأقسام الثلاثة , وينتهى المستقيم بفتحة الشرج , ولا يوجد فتحة مجمع .</a:t>
            </a:r>
          </a:p>
          <a:p>
            <a:pPr algn="just"/>
            <a:r>
              <a:rPr lang="ar-EG" dirty="0" smtClean="0">
                <a:solidFill>
                  <a:schemeClr val="tx1"/>
                </a:solidFill>
              </a:rPr>
              <a:t>- قد يوجد عند أول الأمعاء عدد من الأنابيب الرقيقة المغلقة التى تسمى بالعور البوابية </a:t>
            </a:r>
            <a:r>
              <a:rPr lang="ar-SA" dirty="0" smtClean="0">
                <a:solidFill>
                  <a:schemeClr val="tx1"/>
                </a:solidFill>
              </a:rPr>
              <a:t>ت</a:t>
            </a:r>
            <a:r>
              <a:rPr lang="ar-EG" dirty="0" smtClean="0">
                <a:solidFill>
                  <a:schemeClr val="tx1"/>
                </a:solidFill>
              </a:rPr>
              <a:t>حيط بالمعدة والا</a:t>
            </a:r>
            <a:r>
              <a:rPr lang="ar-SA" dirty="0" smtClean="0">
                <a:solidFill>
                  <a:schemeClr val="tx1"/>
                </a:solidFill>
              </a:rPr>
              <a:t>ثن</a:t>
            </a:r>
            <a:r>
              <a:rPr lang="ar-EG" dirty="0" smtClean="0">
                <a:solidFill>
                  <a:schemeClr val="tx1"/>
                </a:solidFill>
              </a:rPr>
              <a:t>ى عشر والعور البوابية ثنايات من البريتون محملة بالدهون .</a:t>
            </a:r>
            <a:endParaRPr lang="ar-SA" dirty="0">
              <a:solidFill>
                <a:schemeClr val="tx1"/>
              </a:solidFill>
            </a:endParaRPr>
          </a:p>
        </p:txBody>
      </p:sp>
      <p:pic>
        <p:nvPicPr>
          <p:cNvPr id="19458" name="Picture 2" descr="http://www.oceanclassrooms.com/resources/images/6TDUq4lNL1X_80_DX1206_DY1206_CX603_CY298.png">
            <a:hlinkClick r:id="rId3"/>
          </p:cNvPr>
          <p:cNvPicPr>
            <a:picLocks noChangeAspect="1" noChangeArrowheads="1"/>
          </p:cNvPicPr>
          <p:nvPr/>
        </p:nvPicPr>
        <p:blipFill>
          <a:blip r:embed="rId4" cstate="print"/>
          <a:srcRect/>
          <a:stretch>
            <a:fillRect/>
          </a:stretch>
        </p:blipFill>
        <p:spPr bwMode="auto">
          <a:xfrm>
            <a:off x="1676400" y="838200"/>
            <a:ext cx="5743575" cy="253365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2000" y="609600"/>
            <a:ext cx="7543800" cy="5715000"/>
          </a:xfrm>
          <a:noFill/>
        </p:spPr>
        <p:txBody>
          <a:bodyPr>
            <a:noAutofit/>
          </a:bodyPr>
          <a:lstStyle/>
          <a:p>
            <a:pPr algn="r"/>
            <a:endParaRPr lang="ar-EG" sz="2400" dirty="0" smtClean="0">
              <a:solidFill>
                <a:schemeClr val="tx1"/>
              </a:solidFill>
            </a:endParaRPr>
          </a:p>
          <a:p>
            <a:pPr algn="just"/>
            <a:r>
              <a:rPr lang="en-US" sz="2400" dirty="0" smtClean="0">
                <a:solidFill>
                  <a:schemeClr val="tx1"/>
                </a:solidFill>
              </a:rPr>
              <a:t>  </a:t>
            </a:r>
            <a:r>
              <a:rPr lang="ar-EG" sz="2400" dirty="0" smtClean="0">
                <a:solidFill>
                  <a:schemeClr val="tx1"/>
                </a:solidFill>
              </a:rPr>
              <a:t>- الكبد يتكون من فصين , كما يوجد حويصلة مرارية كبيرة .</a:t>
            </a:r>
          </a:p>
          <a:p>
            <a:pPr algn="just"/>
            <a:r>
              <a:rPr lang="ar-EG" sz="2400" dirty="0" smtClean="0">
                <a:solidFill>
                  <a:schemeClr val="tx1"/>
                </a:solidFill>
              </a:rPr>
              <a:t>  - البنكرياس </a:t>
            </a:r>
            <a:r>
              <a:rPr lang="ar-EG" sz="2400" dirty="0" err="1" smtClean="0">
                <a:solidFill>
                  <a:schemeClr val="tx1"/>
                </a:solidFill>
              </a:rPr>
              <a:t>ف</a:t>
            </a:r>
            <a:r>
              <a:rPr lang="ar-SA" sz="2400" dirty="0" smtClean="0">
                <a:solidFill>
                  <a:schemeClr val="tx1"/>
                </a:solidFill>
              </a:rPr>
              <a:t>هو </a:t>
            </a:r>
            <a:r>
              <a:rPr lang="ar-EG" sz="2400" dirty="0" smtClean="0">
                <a:solidFill>
                  <a:schemeClr val="tx1"/>
                </a:solidFill>
              </a:rPr>
              <a:t>منتشر</a:t>
            </a:r>
            <a:r>
              <a:rPr lang="en-US" sz="2400" dirty="0" smtClean="0">
                <a:solidFill>
                  <a:schemeClr val="tx1"/>
                </a:solidFill>
              </a:rPr>
              <a:t>   </a:t>
            </a:r>
            <a:r>
              <a:rPr lang="ar-EG" sz="2400" dirty="0" smtClean="0">
                <a:solidFill>
                  <a:schemeClr val="tx1"/>
                </a:solidFill>
              </a:rPr>
              <a:t>في نسيج الفص الكبدى الأيسر والأكبر حجما والمسمى الكبد</a:t>
            </a:r>
            <a:r>
              <a:rPr lang="ar-SA" sz="2400" dirty="0" smtClean="0">
                <a:solidFill>
                  <a:schemeClr val="tx1"/>
                </a:solidFill>
              </a:rPr>
              <a:t> </a:t>
            </a:r>
            <a:r>
              <a:rPr lang="ar-EG" sz="2400" dirty="0" smtClean="0">
                <a:solidFill>
                  <a:schemeClr val="tx1"/>
                </a:solidFill>
              </a:rPr>
              <a:t>البنكرياس</a:t>
            </a:r>
            <a:r>
              <a:rPr lang="ar-SA" sz="2400" dirty="0" smtClean="0">
                <a:solidFill>
                  <a:schemeClr val="tx1"/>
                </a:solidFill>
              </a:rPr>
              <a:t>ى</a:t>
            </a:r>
            <a:r>
              <a:rPr lang="ar-EG" sz="2400" dirty="0" smtClean="0">
                <a:solidFill>
                  <a:schemeClr val="tx1"/>
                </a:solidFill>
              </a:rPr>
              <a:t> , كما أن جزءا منه يوجد على شكل مجموعات من نسيج</a:t>
            </a:r>
            <a:r>
              <a:rPr lang="ar-SA" sz="2400" dirty="0" smtClean="0">
                <a:solidFill>
                  <a:schemeClr val="tx1"/>
                </a:solidFill>
              </a:rPr>
              <a:t> </a:t>
            </a:r>
            <a:r>
              <a:rPr lang="ar-EG" sz="2400" dirty="0" smtClean="0">
                <a:solidFill>
                  <a:schemeClr val="tx1"/>
                </a:solidFill>
              </a:rPr>
              <a:t>فاتح اللون بجوار الجزء الأمامى من الأمعاء .</a:t>
            </a:r>
          </a:p>
          <a:p>
            <a:pPr algn="just"/>
            <a:endParaRPr lang="ar-EG" sz="2400" dirty="0" smtClean="0">
              <a:solidFill>
                <a:schemeClr val="tx1"/>
              </a:solidFill>
            </a:endParaRPr>
          </a:p>
          <a:p>
            <a:pPr algn="just"/>
            <a:r>
              <a:rPr lang="ar-EG" sz="2400" b="1" u="sng" dirty="0" smtClean="0">
                <a:solidFill>
                  <a:srgbClr val="FF0000"/>
                </a:solidFill>
              </a:rPr>
              <a:t>المثانة </a:t>
            </a:r>
            <a:r>
              <a:rPr lang="ar-SA" sz="2400" b="1" u="sng" dirty="0" smtClean="0">
                <a:solidFill>
                  <a:srgbClr val="FF0000"/>
                </a:solidFill>
              </a:rPr>
              <a:t>الهوائية</a:t>
            </a:r>
            <a:r>
              <a:rPr lang="ar-EG" sz="2400" b="1" u="sng" dirty="0" smtClean="0">
                <a:solidFill>
                  <a:srgbClr val="FF0000"/>
                </a:solidFill>
              </a:rPr>
              <a:t> </a:t>
            </a:r>
            <a:r>
              <a:rPr lang="en-US" sz="2400" b="1" u="sng" dirty="0" smtClean="0">
                <a:solidFill>
                  <a:srgbClr val="FF0000"/>
                </a:solidFill>
              </a:rPr>
              <a:t>The air bladder</a:t>
            </a:r>
            <a:r>
              <a:rPr lang="ar-EG" sz="2400" b="1" u="sng" dirty="0" smtClean="0">
                <a:solidFill>
                  <a:srgbClr val="FF0000"/>
                </a:solidFill>
              </a:rPr>
              <a:t> :</a:t>
            </a:r>
          </a:p>
          <a:p>
            <a:pPr algn="just"/>
            <a:r>
              <a:rPr lang="ar-EG" sz="2400" dirty="0" smtClean="0">
                <a:solidFill>
                  <a:schemeClr val="tx1"/>
                </a:solidFill>
              </a:rPr>
              <a:t>- عبارة عن كيس طويل حوائطه رفيعة السمك تتكون كنمو من القناة الهضمية , وتظل متصلة بها عن طريق القناة التنفسية أو الهوائية .</a:t>
            </a:r>
          </a:p>
          <a:p>
            <a:pPr algn="just">
              <a:buFontTx/>
              <a:buChar char="-"/>
            </a:pPr>
            <a:r>
              <a:rPr lang="ar-EG" sz="2400" dirty="0" smtClean="0">
                <a:solidFill>
                  <a:schemeClr val="tx1"/>
                </a:solidFill>
              </a:rPr>
              <a:t>تفتح هذه القناة على السطح الظهرى للقناة الهضمية أو على السطح البطنى واحيانا على السطح الجانبى لها .</a:t>
            </a:r>
          </a:p>
          <a:p>
            <a:pPr algn="just">
              <a:buFontTx/>
              <a:buChar char="-"/>
            </a:pPr>
            <a:r>
              <a:rPr lang="ar-EG" sz="2400" dirty="0" smtClean="0">
                <a:solidFill>
                  <a:schemeClr val="tx1"/>
                </a:solidFill>
              </a:rPr>
              <a:t>قد تبقى هذه القناة مفتوحة طيلة الحياة وربما تغلق أو قد تختزل الى حبل نسيجى أو قد تختفى كلية فى بعض الأنواع المتخصصة .</a:t>
            </a:r>
          </a:p>
          <a:p>
            <a:pPr algn="just">
              <a:buFontTx/>
              <a:buChar char="-"/>
            </a:pPr>
            <a:r>
              <a:rPr lang="ar-EG" sz="2400" dirty="0" smtClean="0">
                <a:solidFill>
                  <a:schemeClr val="tx1"/>
                </a:solidFill>
              </a:rPr>
              <a:t>وفى حالة وجود القناة الهوائية تنقسم الأسماك الى قسمين :</a:t>
            </a:r>
          </a:p>
          <a:p>
            <a:pPr marL="512064" indent="-457200" algn="just">
              <a:buFont typeface="+mj-lt"/>
              <a:buAutoNum type="arabicParenR"/>
            </a:pPr>
            <a:r>
              <a:rPr lang="ar-EG" sz="2400" dirty="0" smtClean="0">
                <a:solidFill>
                  <a:schemeClr val="tx1"/>
                </a:solidFill>
              </a:rPr>
              <a:t>قسم به القناة مفتوحة , وتسمى بالأسماك ذات الرئات المتصلة .</a:t>
            </a:r>
          </a:p>
          <a:p>
            <a:pPr marL="512064" indent="-457200" algn="just">
              <a:buFont typeface="+mj-lt"/>
              <a:buAutoNum type="arabicParenR"/>
            </a:pPr>
            <a:r>
              <a:rPr lang="ar-EG" sz="2400" dirty="0" smtClean="0">
                <a:solidFill>
                  <a:schemeClr val="tx1"/>
                </a:solidFill>
              </a:rPr>
              <a:t>وقسم آخر يضم ذوات الرئات المنفصلة أو المغلقة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07.jpg"/>
          <p:cNvPicPr>
            <a:picLocks noGrp="1" noChangeAspect="1"/>
          </p:cNvPicPr>
          <p:nvPr>
            <p:ph idx="1"/>
          </p:nvPr>
        </p:nvPicPr>
        <p:blipFill>
          <a:blip r:embed="rId2" cstate="print"/>
          <a:stretch>
            <a:fillRect/>
          </a:stretch>
        </p:blipFill>
        <p:spPr>
          <a:xfrm>
            <a:off x="4038600" y="457200"/>
            <a:ext cx="4876800" cy="617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62" name="Picture 2" descr="http://snhs-plin.barry.edu/Research/Fish_Anatomy_files/Fish-Anatomy.jpg">
            <a:hlinkClick r:id="rId3"/>
          </p:cNvPr>
          <p:cNvPicPr>
            <a:picLocks noChangeAspect="1" noChangeArrowheads="1"/>
          </p:cNvPicPr>
          <p:nvPr/>
        </p:nvPicPr>
        <p:blipFill>
          <a:blip r:embed="rId4" cstate="print"/>
          <a:srcRect/>
          <a:stretch>
            <a:fillRect/>
          </a:stretch>
        </p:blipFill>
        <p:spPr bwMode="auto">
          <a:xfrm>
            <a:off x="155575" y="609600"/>
            <a:ext cx="411162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2000" y="838200"/>
            <a:ext cx="7467600" cy="6019800"/>
          </a:xfrm>
          <a:noFill/>
        </p:spPr>
        <p:txBody>
          <a:bodyPr>
            <a:noAutofit/>
          </a:bodyPr>
          <a:lstStyle/>
          <a:p>
            <a:pPr algn="r"/>
            <a:r>
              <a:rPr lang="ar-EG" sz="2400" dirty="0" smtClean="0">
                <a:solidFill>
                  <a:schemeClr val="tx1"/>
                </a:solidFill>
              </a:rPr>
              <a:t>         </a:t>
            </a:r>
          </a:p>
          <a:p>
            <a:pPr algn="just"/>
            <a:r>
              <a:rPr lang="ar-EG" sz="2400" dirty="0" smtClean="0">
                <a:solidFill>
                  <a:schemeClr val="tx1"/>
                </a:solidFill>
              </a:rPr>
              <a:t>- فى بعض الأسماك العظمية تكون المثانة الهوائية عبارة عن كيس واحد </a:t>
            </a:r>
          </a:p>
          <a:p>
            <a:pPr algn="just"/>
            <a:r>
              <a:rPr lang="ar-EG" sz="2400" dirty="0" smtClean="0">
                <a:solidFill>
                  <a:schemeClr val="tx1"/>
                </a:solidFill>
              </a:rPr>
              <a:t>- وفى البعض الآخر تكون عبارة عن كيس ذو فصين متساويين أو غير متساويين , ولعل هذا يذكرنا بنظام الرئات فى رباعيات القدم .</a:t>
            </a:r>
          </a:p>
          <a:p>
            <a:pPr algn="just">
              <a:buFontTx/>
              <a:buChar char="-"/>
            </a:pPr>
            <a:r>
              <a:rPr lang="ar-EG" sz="2400" dirty="0" smtClean="0">
                <a:solidFill>
                  <a:schemeClr val="tx1"/>
                </a:solidFill>
              </a:rPr>
              <a:t>وقد يدل على أن الوظيفة الأصلية للمثانة الهوائية ربما كانت التنفس .</a:t>
            </a:r>
          </a:p>
          <a:p>
            <a:pPr algn="just">
              <a:buFontTx/>
              <a:buChar char="-"/>
            </a:pPr>
            <a:r>
              <a:rPr lang="ar-EG" sz="2400" dirty="0" smtClean="0">
                <a:solidFill>
                  <a:schemeClr val="tx1"/>
                </a:solidFill>
              </a:rPr>
              <a:t>دائما ما تأخذ المثانة الهوائية وضعا ظهريا بالنسبة للقناة الهضمية تحت الكليتين مباشرة وخلف تجويف البريتون .</a:t>
            </a:r>
          </a:p>
          <a:p>
            <a:pPr algn="just">
              <a:buFontTx/>
              <a:buChar char="-"/>
            </a:pPr>
            <a:r>
              <a:rPr lang="ar-EG" sz="2400" dirty="0" smtClean="0">
                <a:solidFill>
                  <a:schemeClr val="tx1"/>
                </a:solidFill>
              </a:rPr>
              <a:t>فى الجهة البطنية للمثانة الهوائية توجد بقعة غنية بالأوردة الدموية تسمى التشابك الدموى أو الجسم الأحمر الذى يفرز بعض الغازات داخل المثانة الهوائية.</a:t>
            </a:r>
          </a:p>
          <a:p>
            <a:pPr algn="just">
              <a:buFontTx/>
              <a:buChar char="-"/>
            </a:pPr>
            <a:r>
              <a:rPr lang="ar-EG" sz="2400" dirty="0" smtClean="0">
                <a:solidFill>
                  <a:schemeClr val="tx1"/>
                </a:solidFill>
              </a:rPr>
              <a:t>تماثل هذه الغازات تلك الموجودة فى الهواء الجوى كالنيتروجين والأكسجين وثانى أكسيد الكربون , ولكن بنسبة تختلف عما هو موجود فى الهواء الجوى</a:t>
            </a:r>
          </a:p>
          <a:p>
            <a:pPr algn="just">
              <a:buFontTx/>
              <a:buChar char="-"/>
            </a:pPr>
            <a:r>
              <a:rPr lang="ar-EG" sz="2400" dirty="0" smtClean="0">
                <a:solidFill>
                  <a:schemeClr val="tx1"/>
                </a:solidFill>
              </a:rPr>
              <a:t>وفى كثير من الأحوال يوجد بالاضافة الى هذا منطقة خاصة فى الجزء الخلفى من المثانة فائدتها امتصاص الغازات من المثانة عبارة عن كيس بيضاوى الشكل , يمكن أن يقفل بواسطة عضلة عاصرة .</a:t>
            </a:r>
          </a:p>
          <a:p>
            <a:pPr algn="just"/>
            <a:r>
              <a:rPr lang="ar-EG" sz="2400" dirty="0" smtClean="0">
                <a:solidFill>
                  <a:schemeClr val="tx1"/>
                </a:solidFill>
              </a:rPr>
              <a:t>- وتنظم هذه العضلة العاصرة السرعة التى تمتص بها الغازات وتسمى هذه المنطقة بحجرة الامتصاص .</a:t>
            </a:r>
            <a:endParaRPr lang="ar-SA" sz="2400"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52400"/>
            <a:ext cx="8534400" cy="6400800"/>
          </a:xfrm>
          <a:noFill/>
        </p:spPr>
        <p:txBody>
          <a:bodyPr>
            <a:noAutofit/>
          </a:bodyPr>
          <a:lstStyle/>
          <a:p>
            <a:pPr algn="r"/>
            <a:r>
              <a:rPr lang="ar-EG" dirty="0" smtClean="0">
                <a:solidFill>
                  <a:schemeClr val="tx1"/>
                </a:solidFill>
              </a:rPr>
              <a:t>        </a:t>
            </a:r>
          </a:p>
          <a:p>
            <a:pPr algn="r"/>
            <a:r>
              <a:rPr lang="ar-EG" dirty="0" smtClean="0">
                <a:solidFill>
                  <a:srgbClr val="00B050"/>
                </a:solidFill>
              </a:rPr>
              <a:t>           </a:t>
            </a:r>
            <a:r>
              <a:rPr lang="ar-EG" sz="2400" b="1" u="sng" dirty="0" smtClean="0">
                <a:solidFill>
                  <a:srgbClr val="00B050"/>
                </a:solidFill>
              </a:rPr>
              <a:t>طبيعة عمل المثانة الهوائية :</a:t>
            </a:r>
          </a:p>
          <a:p>
            <a:pPr algn="r"/>
            <a:endParaRPr lang="ar-EG" b="1" dirty="0" smtClean="0">
              <a:solidFill>
                <a:schemeClr val="tx1"/>
              </a:solidFill>
            </a:endParaRPr>
          </a:p>
          <a:p>
            <a:pPr marL="512064" indent="-457200" algn="just">
              <a:buFont typeface="+mj-lt"/>
              <a:buAutoNum type="arabicPeriod"/>
            </a:pPr>
            <a:r>
              <a:rPr lang="ar-SA" dirty="0" smtClean="0">
                <a:solidFill>
                  <a:schemeClr val="tx1"/>
                </a:solidFill>
              </a:rPr>
              <a:t>1</a:t>
            </a:r>
            <a:r>
              <a:rPr lang="ar-EG" dirty="0" smtClean="0">
                <a:solidFill>
                  <a:schemeClr val="tx1"/>
                </a:solidFill>
              </a:rPr>
              <a:t>. فى الأسماك الرئوية تستعمل المثانة الهوائية كرئة بسيطة فى التركيب والوظيفة .</a:t>
            </a:r>
          </a:p>
          <a:p>
            <a:pPr marL="512064" indent="-457200" algn="just"/>
            <a:r>
              <a:rPr lang="ar-EG" dirty="0" smtClean="0">
                <a:solidFill>
                  <a:schemeClr val="tx1"/>
                </a:solidFill>
              </a:rPr>
              <a:t>       - يمكن لهذه الأسماك أن تتنفس الهواء الجوى كما تفعل الحيوانات الأرضية.</a:t>
            </a:r>
          </a:p>
          <a:p>
            <a:pPr marL="512064" indent="-457200" algn="just"/>
            <a:r>
              <a:rPr lang="ar-EG" dirty="0" smtClean="0">
                <a:solidFill>
                  <a:schemeClr val="tx1"/>
                </a:solidFill>
              </a:rPr>
              <a:t>       - أما فى الأسماك الغير رئوية كون المثانة الهوائية قادرة على افراز الأوكسجين قد يعتبر </a:t>
            </a:r>
            <a:r>
              <a:rPr lang="ar-SA" dirty="0" smtClean="0">
                <a:solidFill>
                  <a:schemeClr val="tx1"/>
                </a:solidFill>
              </a:rPr>
              <a:t>هذا</a:t>
            </a:r>
            <a:r>
              <a:rPr lang="ar-EG" dirty="0" smtClean="0">
                <a:solidFill>
                  <a:schemeClr val="tx1"/>
                </a:solidFill>
              </a:rPr>
              <a:t> بمثابة مخزن احتياطى لهذا الغاز </a:t>
            </a:r>
          </a:p>
          <a:p>
            <a:pPr marL="512064" indent="-457200" algn="just"/>
            <a:r>
              <a:rPr lang="ar-EG" dirty="0" smtClean="0">
                <a:solidFill>
                  <a:schemeClr val="tx1"/>
                </a:solidFill>
              </a:rPr>
              <a:t>     2. يظن البعض أن للمثانة الهوائية علاقة بالطفو , ولكن اختلف الكثيرون فى تفسير عمل المثانة أثناء الطفو .</a:t>
            </a:r>
          </a:p>
          <a:p>
            <a:pPr marL="512064" indent="-457200" algn="just"/>
            <a:r>
              <a:rPr lang="ar-EG" dirty="0" smtClean="0">
                <a:solidFill>
                  <a:schemeClr val="tx1"/>
                </a:solidFill>
              </a:rPr>
              <a:t>     - هناك فريق اعتبر المثانة الهوائية تنظم الكثافة النسبية للسمكة , وعلى هذا تستطيع السمكة أن تغوص أو تعوم بأقل جهد وفعلا وجد أنه فى الأسماك العذبة لابد من وجود الغازات بنسبة تتراوح من 7- 10% من وزن السمكة لكى يتحقق اتزان طبيعى للسمكة . هذه النسبة هى 5% للأسماك البحرية . </a:t>
            </a:r>
          </a:p>
          <a:p>
            <a:pPr marL="512064" indent="-457200" algn="just"/>
            <a:r>
              <a:rPr lang="ar-EG" dirty="0" smtClean="0">
                <a:solidFill>
                  <a:schemeClr val="tx1"/>
                </a:solidFill>
              </a:rPr>
              <a:t>    - الدليل على صدق هذا القول هو اختفاء المثانة فى الأسماك التى تعيش عند القاع , بينما يمتص الغاز من بعضها عند الاقتراب من السطح .</a:t>
            </a:r>
          </a:p>
          <a:p>
            <a:pPr marL="512064" indent="-457200" algn="just"/>
            <a:r>
              <a:rPr lang="ar-EG" dirty="0" smtClean="0">
                <a:solidFill>
                  <a:schemeClr val="tx1"/>
                </a:solidFill>
              </a:rPr>
              <a:t>  - وهذا قد ينفى الوظيفة الهيدروستاتيكية للمثانة , وتفسر هذه الحالة على أن السمكة عندما تزيد من الغاز فى المثانة في </a:t>
            </a:r>
            <a:r>
              <a:rPr lang="ar-EG" dirty="0" err="1" smtClean="0">
                <a:solidFill>
                  <a:schemeClr val="tx1"/>
                </a:solidFill>
              </a:rPr>
              <a:t>ال</a:t>
            </a:r>
            <a:r>
              <a:rPr lang="ar-SA" dirty="0" smtClean="0">
                <a:solidFill>
                  <a:schemeClr val="tx1"/>
                </a:solidFill>
              </a:rPr>
              <a:t>ا</a:t>
            </a:r>
            <a:r>
              <a:rPr lang="ar-EG" dirty="0" smtClean="0">
                <a:solidFill>
                  <a:schemeClr val="tx1"/>
                </a:solidFill>
              </a:rPr>
              <a:t>عماق فكأنها تقاوم ضغط الماء الخارجى الواقع على جسم السمكة بقصد التعادل معه .</a:t>
            </a:r>
          </a:p>
          <a:p>
            <a:pPr marL="512064" indent="-457200" algn="just"/>
            <a:r>
              <a:rPr lang="ar-EG" dirty="0" smtClean="0">
                <a:solidFill>
                  <a:schemeClr val="tx1"/>
                </a:solidFill>
              </a:rPr>
              <a:t>  </a:t>
            </a:r>
            <a:endParaRPr lang="ar-SA"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90600" y="685800"/>
            <a:ext cx="7620000" cy="6172200"/>
          </a:xfrm>
          <a:noFill/>
        </p:spPr>
        <p:txBody>
          <a:bodyPr>
            <a:noAutofit/>
          </a:bodyPr>
          <a:lstStyle/>
          <a:p>
            <a:pPr algn="just"/>
            <a:r>
              <a:rPr lang="ar-EG" sz="2400" dirty="0" smtClean="0">
                <a:solidFill>
                  <a:schemeClr val="tx1"/>
                </a:solidFill>
              </a:rPr>
              <a:t>    </a:t>
            </a:r>
            <a:r>
              <a:rPr lang="ar-EG" sz="2400" b="1" dirty="0" smtClean="0">
                <a:solidFill>
                  <a:schemeClr val="tx1"/>
                </a:solidFill>
              </a:rPr>
              <a:t>3- </a:t>
            </a:r>
            <a:r>
              <a:rPr lang="ar-EG" sz="2400" dirty="0" smtClean="0">
                <a:solidFill>
                  <a:schemeClr val="tx1"/>
                </a:solidFill>
              </a:rPr>
              <a:t>قد يكون للمثانة الهوائية علاقة بعملية الاتزان لجسم السمكة   فى الماء .</a:t>
            </a:r>
          </a:p>
          <a:p>
            <a:pPr algn="just"/>
            <a:r>
              <a:rPr lang="ar-EG" sz="2400" dirty="0" smtClean="0">
                <a:solidFill>
                  <a:schemeClr val="tx1"/>
                </a:solidFill>
              </a:rPr>
              <a:t>   - تفسر هذه العلاقة على أساس مابين الأذن والمثانة الهوائية من علاقة غريبة غير مباشرة عن طريق سلسلة من العظيمات الصغيرة التى تسمى عظيمات </a:t>
            </a:r>
            <a:r>
              <a:rPr lang="ar-SA" sz="2400" dirty="0" smtClean="0">
                <a:solidFill>
                  <a:schemeClr val="tx1"/>
                </a:solidFill>
              </a:rPr>
              <a:t>ويبر</a:t>
            </a:r>
            <a:r>
              <a:rPr lang="ar-SA" sz="2400" b="1" dirty="0" smtClean="0">
                <a:solidFill>
                  <a:schemeClr val="tx1"/>
                </a:solidFill>
              </a:rPr>
              <a:t> </a:t>
            </a:r>
            <a:r>
              <a:rPr lang="ar-EG" sz="2400" dirty="0" smtClean="0">
                <a:solidFill>
                  <a:schemeClr val="tx1"/>
                </a:solidFill>
              </a:rPr>
              <a:t>.</a:t>
            </a:r>
            <a:endParaRPr lang="en-US" sz="2400" dirty="0" smtClean="0">
              <a:solidFill>
                <a:schemeClr val="tx1"/>
              </a:solidFill>
            </a:endParaRPr>
          </a:p>
          <a:p>
            <a:pPr algn="just"/>
            <a:endParaRPr lang="ar-EG" sz="2400" dirty="0" smtClean="0">
              <a:solidFill>
                <a:schemeClr val="tx1"/>
              </a:solidFill>
            </a:endParaRPr>
          </a:p>
          <a:p>
            <a:pPr algn="just"/>
            <a:r>
              <a:rPr lang="ar-EG" sz="2400" b="1" u="sng" dirty="0" smtClean="0">
                <a:solidFill>
                  <a:srgbClr val="002060"/>
                </a:solidFill>
              </a:rPr>
              <a:t>الجهاز التنفسى </a:t>
            </a:r>
            <a:r>
              <a:rPr lang="en-US" sz="2400" b="1" u="sng" dirty="0" smtClean="0">
                <a:solidFill>
                  <a:srgbClr val="002060"/>
                </a:solidFill>
              </a:rPr>
              <a:t>The respiratory system </a:t>
            </a:r>
            <a:r>
              <a:rPr lang="en-GB" sz="2400" b="1" u="sng" dirty="0" smtClean="0">
                <a:solidFill>
                  <a:srgbClr val="002060"/>
                </a:solidFill>
              </a:rPr>
              <a:t> </a:t>
            </a:r>
            <a:r>
              <a:rPr lang="ar-EG" sz="2400" b="1" u="sng" dirty="0" smtClean="0">
                <a:solidFill>
                  <a:srgbClr val="002060"/>
                </a:solidFill>
              </a:rPr>
              <a:t> :</a:t>
            </a:r>
          </a:p>
          <a:p>
            <a:pPr algn="just"/>
            <a:endParaRPr lang="ar-EG" sz="2400" dirty="0" smtClean="0">
              <a:solidFill>
                <a:schemeClr val="tx1"/>
              </a:solidFill>
            </a:endParaRPr>
          </a:p>
          <a:p>
            <a:pPr algn="just">
              <a:buFontTx/>
              <a:buChar char="-"/>
            </a:pPr>
            <a:r>
              <a:rPr lang="ar-EG" sz="2400" dirty="0" smtClean="0">
                <a:solidFill>
                  <a:schemeClr val="tx1"/>
                </a:solidFill>
              </a:rPr>
              <a:t>يتميز الجهاز </a:t>
            </a:r>
            <a:r>
              <a:rPr lang="ar-EG" sz="2400" dirty="0" err="1" smtClean="0">
                <a:solidFill>
                  <a:schemeClr val="tx1"/>
                </a:solidFill>
              </a:rPr>
              <a:t>التنفسى</a:t>
            </a:r>
            <a:r>
              <a:rPr lang="ar-EG" sz="2400" dirty="0" smtClean="0">
                <a:solidFill>
                  <a:schemeClr val="tx1"/>
                </a:solidFill>
              </a:rPr>
              <a:t> </a:t>
            </a:r>
            <a:r>
              <a:rPr lang="ar-EG" sz="2400" dirty="0" err="1" smtClean="0">
                <a:solidFill>
                  <a:schemeClr val="tx1"/>
                </a:solidFill>
              </a:rPr>
              <a:t>فى</a:t>
            </a:r>
            <a:r>
              <a:rPr lang="ar-EG" sz="2400" dirty="0" smtClean="0">
                <a:solidFill>
                  <a:schemeClr val="tx1"/>
                </a:solidFill>
              </a:rPr>
              <a:t> الأسماك العظمية بعدم وجود المتنفس وكذلك بضمور الفاصل </a:t>
            </a:r>
            <a:r>
              <a:rPr lang="ar-EG" sz="2400" dirty="0" err="1" smtClean="0">
                <a:solidFill>
                  <a:schemeClr val="tx1"/>
                </a:solidFill>
              </a:rPr>
              <a:t>الخيشومى</a:t>
            </a:r>
            <a:r>
              <a:rPr lang="ar-EG" sz="2400" dirty="0" smtClean="0">
                <a:solidFill>
                  <a:schemeClr val="tx1"/>
                </a:solidFill>
              </a:rPr>
              <a:t> , </a:t>
            </a:r>
            <a:r>
              <a:rPr lang="ar-SA" sz="2400" dirty="0" smtClean="0">
                <a:solidFill>
                  <a:schemeClr val="tx1"/>
                </a:solidFill>
              </a:rPr>
              <a:t>وكنتيجة لهذا الضمور توجد الصفائح الخيشومية على أصابع تمتد </a:t>
            </a:r>
            <a:r>
              <a:rPr lang="ar-SA" sz="2400" dirty="0" err="1" smtClean="0">
                <a:solidFill>
                  <a:schemeClr val="tx1"/>
                </a:solidFill>
              </a:rPr>
              <a:t>فى</a:t>
            </a:r>
            <a:r>
              <a:rPr lang="ar-SA" sz="2400" dirty="0" smtClean="0">
                <a:solidFill>
                  <a:schemeClr val="tx1"/>
                </a:solidFill>
              </a:rPr>
              <a:t> الغرفة الخيشومية تسمى بالخيوط الخيشومية .</a:t>
            </a:r>
          </a:p>
          <a:p>
            <a:pPr algn="just">
              <a:buFontTx/>
              <a:buChar char="-"/>
            </a:pPr>
            <a:r>
              <a:rPr lang="ar-SA" sz="2400" dirty="0" smtClean="0">
                <a:solidFill>
                  <a:schemeClr val="tx1"/>
                </a:solidFill>
              </a:rPr>
              <a:t>كل قوس </a:t>
            </a:r>
            <a:r>
              <a:rPr lang="ar-SA" sz="2400" dirty="0" err="1" smtClean="0">
                <a:solidFill>
                  <a:schemeClr val="tx1"/>
                </a:solidFill>
              </a:rPr>
              <a:t>خيشومى</a:t>
            </a:r>
            <a:r>
              <a:rPr lang="ar-SA" sz="2400" dirty="0" smtClean="0">
                <a:solidFill>
                  <a:schemeClr val="tx1"/>
                </a:solidFill>
              </a:rPr>
              <a:t> يحمل صفين من هذه الخيوط الخيشومية وعلى هذا يسمى بالخيشوم الكامل .</a:t>
            </a:r>
          </a:p>
          <a:p>
            <a:pPr algn="just">
              <a:buFontTx/>
              <a:buChar char="-"/>
            </a:pPr>
            <a:r>
              <a:rPr lang="ar-SA" sz="2400" dirty="0" err="1" smtClean="0">
                <a:solidFill>
                  <a:schemeClr val="tx1"/>
                </a:solidFill>
              </a:rPr>
              <a:t>فى</a:t>
            </a:r>
            <a:r>
              <a:rPr lang="ar-SA" sz="2400" dirty="0" smtClean="0">
                <a:solidFill>
                  <a:schemeClr val="tx1"/>
                </a:solidFill>
              </a:rPr>
              <a:t> بعض الأسماك يحمل القوس </a:t>
            </a:r>
            <a:r>
              <a:rPr lang="ar-SA" sz="2400" dirty="0" err="1" smtClean="0">
                <a:solidFill>
                  <a:schemeClr val="tx1"/>
                </a:solidFill>
              </a:rPr>
              <a:t>الخيشومى</a:t>
            </a:r>
            <a:r>
              <a:rPr lang="ar-SA" sz="2400" dirty="0" smtClean="0">
                <a:solidFill>
                  <a:schemeClr val="tx1"/>
                </a:solidFill>
              </a:rPr>
              <a:t> الرابع صفا واحدا من الخيوط الخيشومية , </a:t>
            </a:r>
            <a:r>
              <a:rPr lang="ar-SA" sz="2400" dirty="0" err="1" smtClean="0">
                <a:solidFill>
                  <a:schemeClr val="tx1"/>
                </a:solidFill>
              </a:rPr>
              <a:t>اذن</a:t>
            </a:r>
            <a:r>
              <a:rPr lang="ar-SA" sz="2400" dirty="0" smtClean="0">
                <a:solidFill>
                  <a:schemeClr val="tx1"/>
                </a:solidFill>
              </a:rPr>
              <a:t> فهو نصف خيشوم .</a:t>
            </a:r>
            <a:endParaRPr lang="ar-EG" sz="2400" dirty="0" smtClean="0">
              <a:solidFill>
                <a:schemeClr val="tx1"/>
              </a:solidFill>
            </a:endParaRPr>
          </a:p>
          <a:p>
            <a:pPr algn="r"/>
            <a:r>
              <a:rPr lang="ar-EG" sz="2400" dirty="0" smtClean="0">
                <a:solidFill>
                  <a:schemeClr val="tx1"/>
                </a:solidFill>
              </a:rPr>
              <a:t>       </a:t>
            </a:r>
            <a:endParaRPr lang="ar-SA" sz="2400"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3200400"/>
            <a:ext cx="8229600" cy="3352800"/>
          </a:xfrm>
          <a:noFill/>
        </p:spPr>
        <p:txBody>
          <a:bodyPr>
            <a:normAutofit lnSpcReduction="10000"/>
          </a:bodyPr>
          <a:lstStyle/>
          <a:p>
            <a:pPr algn="just"/>
            <a:r>
              <a:rPr lang="ar-SA" b="1" dirty="0" smtClean="0">
                <a:solidFill>
                  <a:schemeClr val="tx1"/>
                </a:solidFill>
              </a:rPr>
              <a:t>- </a:t>
            </a:r>
            <a:r>
              <a:rPr lang="ar-SA" sz="1800" dirty="0" smtClean="0">
                <a:solidFill>
                  <a:schemeClr val="tx1"/>
                </a:solidFill>
              </a:rPr>
              <a:t>أما القوس الخيشومي الخامس فلا يحمل أي خيوط خيشومية .</a:t>
            </a:r>
          </a:p>
          <a:p>
            <a:pPr algn="just">
              <a:buFontTx/>
              <a:buChar char="-"/>
            </a:pPr>
            <a:r>
              <a:rPr lang="ar-SA" sz="1800" dirty="0" smtClean="0">
                <a:solidFill>
                  <a:schemeClr val="tx1"/>
                </a:solidFill>
              </a:rPr>
              <a:t>- يتكون القوس الخيشومي من الهيكل والوعاء الصادر والوعاء الوارد .</a:t>
            </a:r>
          </a:p>
          <a:p>
            <a:pPr algn="just">
              <a:buFontTx/>
              <a:buChar char="-"/>
            </a:pPr>
            <a:r>
              <a:rPr lang="ar-SA" sz="1800" dirty="0" smtClean="0">
                <a:solidFill>
                  <a:schemeClr val="tx1"/>
                </a:solidFill>
              </a:rPr>
              <a:t>- وعلى السطح الداخلي للقوس الخيشومي يوجد صفين من الأسنان الخيشومية .</a:t>
            </a:r>
          </a:p>
          <a:p>
            <a:pPr algn="just">
              <a:buFontTx/>
              <a:buChar char="-"/>
            </a:pPr>
            <a:r>
              <a:rPr lang="ar-SA" sz="1800" dirty="0" smtClean="0">
                <a:solidFill>
                  <a:schemeClr val="tx1"/>
                </a:solidFill>
              </a:rPr>
              <a:t>- الخياشيم مغطاة من الخارج بغطاء الخياشيم الذي تدعمه العظام المفلطحة المسماة بعظام الغطاء الخيشومي .</a:t>
            </a:r>
          </a:p>
          <a:p>
            <a:pPr algn="just">
              <a:buFontTx/>
              <a:buChar char="-"/>
            </a:pPr>
            <a:endParaRPr lang="ar-SA" sz="1800" dirty="0" smtClean="0">
              <a:solidFill>
                <a:schemeClr val="tx1"/>
              </a:solidFill>
            </a:endParaRPr>
          </a:p>
          <a:p>
            <a:pPr algn="just">
              <a:buFontTx/>
              <a:buChar char="-"/>
            </a:pPr>
            <a:r>
              <a:rPr lang="ar-SA" sz="1800" b="1" u="sng" dirty="0" smtClean="0">
                <a:solidFill>
                  <a:srgbClr val="FF0000"/>
                </a:solidFill>
              </a:rPr>
              <a:t>ميكانيكية التنفس :</a:t>
            </a:r>
            <a:endParaRPr lang="ar-SA" sz="1800" dirty="0" smtClean="0">
              <a:solidFill>
                <a:srgbClr val="FF0000"/>
              </a:solidFill>
            </a:endParaRPr>
          </a:p>
          <a:p>
            <a:pPr algn="just">
              <a:buFontTx/>
              <a:buChar char="-"/>
            </a:pPr>
            <a:r>
              <a:rPr lang="ar-SA" sz="1800" dirty="0" smtClean="0">
                <a:solidFill>
                  <a:schemeClr val="tx1"/>
                </a:solidFill>
              </a:rPr>
              <a:t>- يمر الماء من الفم ويملأ البلعوم , ويتم هذا بفتح الفم واتساع فراغ البلعوم , وفى نفس الوقت ينضغط غطاء الخياشيم على جانبي الجسم ليغلق الغرفة الخيشومية , ثم يغلق الفم وينضغط البلعوم ويتحرك غشاء الخياشيم إلى الخارج فيندفع الماء من الفتحات الخيشومية الداخلية إلى فراغ الخيشوم ومنه للخارج .</a:t>
            </a:r>
          </a:p>
          <a:p>
            <a:pPr algn="just">
              <a:buFontTx/>
              <a:buChar char="-"/>
            </a:pPr>
            <a:r>
              <a:rPr lang="ar-SA" sz="1800" dirty="0" smtClean="0">
                <a:solidFill>
                  <a:schemeClr val="tx1"/>
                </a:solidFill>
              </a:rPr>
              <a:t>- أما المريء فيقفل بواسطة عضلات , كما أن أمام الفم توجد ثنيتين من الغطاء المخاطي يعملان كصمام ليمنع الماء من المرور إلى الخارج عند إغلاق الفم .</a:t>
            </a:r>
          </a:p>
          <a:p>
            <a:pPr algn="just">
              <a:buFontTx/>
              <a:buChar char="-"/>
            </a:pPr>
            <a:endParaRPr lang="en-US" sz="1800" dirty="0">
              <a:solidFill>
                <a:schemeClr val="tx1"/>
              </a:solidFill>
            </a:endParaRPr>
          </a:p>
        </p:txBody>
      </p:sp>
      <p:pic>
        <p:nvPicPr>
          <p:cNvPr id="8194" name="Picture 2" descr="http://www.isegretidelmare.it/didattica/img/funzione_branchie.jpg">
            <a:hlinkClick r:id="rId2"/>
          </p:cNvPr>
          <p:cNvPicPr>
            <a:picLocks noChangeAspect="1" noChangeArrowheads="1"/>
          </p:cNvPicPr>
          <p:nvPr/>
        </p:nvPicPr>
        <p:blipFill>
          <a:blip r:embed="rId3" cstate="print"/>
          <a:srcRect/>
          <a:stretch>
            <a:fillRect/>
          </a:stretch>
        </p:blipFill>
        <p:spPr bwMode="auto">
          <a:xfrm>
            <a:off x="1695450" y="323849"/>
            <a:ext cx="5238750" cy="2724151"/>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0" y="380999"/>
            <a:ext cx="2667000" cy="609601"/>
          </a:xfrm>
        </p:spPr>
        <p:txBody>
          <a:bodyPr>
            <a:normAutofit/>
          </a:bodyPr>
          <a:lstStyle/>
          <a:p>
            <a:pPr algn="r"/>
            <a:r>
              <a:rPr lang="ar-SA" sz="2800" u="sng" dirty="0" smtClean="0">
                <a:solidFill>
                  <a:srgbClr val="FF0000"/>
                </a:solidFill>
              </a:rPr>
              <a:t>الجهاز الدوري :</a:t>
            </a:r>
            <a:endParaRPr lang="en-US" sz="2800" u="sng" dirty="0">
              <a:solidFill>
                <a:srgbClr val="FF0000"/>
              </a:solidFill>
            </a:endParaRPr>
          </a:p>
        </p:txBody>
      </p:sp>
      <p:sp>
        <p:nvSpPr>
          <p:cNvPr id="3" name="Text Placeholder 2"/>
          <p:cNvSpPr>
            <a:spLocks noGrp="1"/>
          </p:cNvSpPr>
          <p:nvPr>
            <p:ph type="body" idx="1"/>
          </p:nvPr>
        </p:nvSpPr>
        <p:spPr>
          <a:xfrm>
            <a:off x="457200" y="990600"/>
            <a:ext cx="8229600" cy="5486400"/>
          </a:xfrm>
          <a:noFill/>
        </p:spPr>
        <p:txBody>
          <a:bodyPr>
            <a:normAutofit/>
          </a:bodyPr>
          <a:lstStyle/>
          <a:p>
            <a:pPr algn="just">
              <a:buFontTx/>
              <a:buChar char="-"/>
            </a:pPr>
            <a:r>
              <a:rPr lang="ar-SA" dirty="0" smtClean="0">
                <a:solidFill>
                  <a:schemeClr val="tx1"/>
                </a:solidFill>
              </a:rPr>
              <a:t>لا يوجد القلب في الأسماك العظمية داخل صندوق جامد كما هو الحال في الأسماك الغضروفية .</a:t>
            </a:r>
          </a:p>
          <a:p>
            <a:pPr algn="just">
              <a:buFontTx/>
              <a:buChar char="-"/>
            </a:pPr>
            <a:r>
              <a:rPr lang="ar-SA" dirty="0" smtClean="0">
                <a:solidFill>
                  <a:schemeClr val="tx1"/>
                </a:solidFill>
              </a:rPr>
              <a:t> كما أنه لايوجد اتصال بين الفراغ البريتونى والفراغ التامورى .</a:t>
            </a:r>
          </a:p>
          <a:p>
            <a:pPr algn="just">
              <a:buFontTx/>
              <a:buChar char="-"/>
            </a:pPr>
            <a:r>
              <a:rPr lang="ar-SA" dirty="0" smtClean="0">
                <a:solidFill>
                  <a:schemeClr val="tx1"/>
                </a:solidFill>
              </a:rPr>
              <a:t> يتكون القلب من ثلاث حجرات هي الجيب الوريدي والأذين والبطين أما المخروط الشرياني فهو غير موجود ولكن يوجد مكانه البصلة الشريانية التي تشبه المخروط الشرياني في الشكل إلا أنها تختلف عنه في أنها ليست جزءا القلب , فهي لانقبض كما ينقبض القلب , وهى تعتبر الجزء الخلفي من الأورطي البطنى الذي ينتفخ ليكون هذه البصلة الشريانية .</a:t>
            </a:r>
          </a:p>
          <a:p>
            <a:pPr algn="just">
              <a:buFontTx/>
              <a:buChar char="-"/>
            </a:pPr>
            <a:r>
              <a:rPr lang="ar-SA" dirty="0" smtClean="0">
                <a:solidFill>
                  <a:schemeClr val="tx1"/>
                </a:solidFill>
              </a:rPr>
              <a:t> حوائط البصلة مرنة ولكنها ليست عضلية , ودراستها بواسطة أشعة </a:t>
            </a:r>
            <a:r>
              <a:rPr lang="en-US" dirty="0" smtClean="0">
                <a:solidFill>
                  <a:schemeClr val="tx1"/>
                </a:solidFill>
              </a:rPr>
              <a:t>X</a:t>
            </a:r>
            <a:r>
              <a:rPr lang="ar-SA" dirty="0" smtClean="0">
                <a:solidFill>
                  <a:schemeClr val="tx1"/>
                </a:solidFill>
              </a:rPr>
              <a:t> أظهرت أنها تتمدد تبعا لضربات البطين ثم تنقبض وعلى هذا فهي تخفف الضغط على الشعيرات في منطقة الخياشيم .</a:t>
            </a:r>
          </a:p>
          <a:p>
            <a:pPr algn="just">
              <a:buFontTx/>
              <a:buChar char="-"/>
            </a:pPr>
            <a:r>
              <a:rPr lang="ar-SA" dirty="0" smtClean="0">
                <a:solidFill>
                  <a:schemeClr val="tx1"/>
                </a:solidFill>
              </a:rPr>
              <a:t> من البصلة الشريانية يخرج الأورطى البطنى الذي يمتد إلى الأمام ليعطى أربعة أزواج من الأوعية الخيشومية الواردة ثم يحمل الدم من الخياشيم بواسطة 4 أزواج من الأوعية الخيشومية الصادرة .</a:t>
            </a:r>
          </a:p>
          <a:p>
            <a:pPr algn="just">
              <a:buFontTx/>
              <a:buChar char="-"/>
            </a:pPr>
            <a:r>
              <a:rPr lang="ar-SA" dirty="0" smtClean="0">
                <a:solidFill>
                  <a:schemeClr val="tx1"/>
                </a:solidFill>
              </a:rPr>
              <a:t> ويختلف الحال هنا عن كلب السمك في وجود وعاء واحد صادر لكل قوس خيشومي .</a:t>
            </a:r>
          </a:p>
          <a:p>
            <a:pPr algn="just">
              <a:buFontTx/>
              <a:buChar char="-"/>
            </a:pPr>
            <a:r>
              <a:rPr lang="ar-SA" dirty="0" smtClean="0">
                <a:solidFill>
                  <a:schemeClr val="tx1"/>
                </a:solidFill>
              </a:rPr>
              <a:t>تتجمع الأوعية الصادرة من كل جهة في وعاء يسمى بالأورطى الظهري الجانبي .</a:t>
            </a:r>
          </a:p>
          <a:p>
            <a:pPr algn="just">
              <a:buFontTx/>
              <a:buChar char="-"/>
            </a:pPr>
            <a:r>
              <a:rPr lang="ar-SA" dirty="0" smtClean="0">
                <a:solidFill>
                  <a:schemeClr val="tx1"/>
                </a:solidFill>
              </a:rPr>
              <a:t> يتصل الوعاءين الجانبيين من الأمام والخلف وبذلك تتكون حلقة دموية تعرف بالحلقة الرأسية .</a:t>
            </a:r>
          </a:p>
          <a:p>
            <a:pPr algn="just">
              <a:buFontTx/>
              <a:buChar char="-"/>
            </a:pPr>
            <a:r>
              <a:rPr lang="ar-SA" dirty="0" smtClean="0">
                <a:solidFill>
                  <a:schemeClr val="tx1"/>
                </a:solidFill>
              </a:rPr>
              <a:t> من جزئها الأمامي تخرج الأوعية التي تمتد إلى الرأس ومن جزئها الخلفي يمتد الأورطي الظهري الذي تخرج منه أفرع إلى أعضاء الجسم المختلفة .</a:t>
            </a:r>
          </a:p>
          <a:p>
            <a:pPr algn="just">
              <a:buFontTx/>
              <a:buChar char="-"/>
            </a:pPr>
            <a:endParaRPr lang="en-US"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004.jpg"/>
          <p:cNvPicPr>
            <a:picLocks noGrp="1" noChangeAspect="1"/>
          </p:cNvPicPr>
          <p:nvPr>
            <p:ph idx="1"/>
          </p:nvPr>
        </p:nvPicPr>
        <p:blipFill>
          <a:blip r:embed="rId2" cstate="print"/>
          <a:stretch>
            <a:fillRect/>
          </a:stretch>
        </p:blipFill>
        <p:spPr>
          <a:xfrm>
            <a:off x="1219200" y="914400"/>
            <a:ext cx="6858000" cy="510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Picture 005.jpg"/>
          <p:cNvPicPr>
            <a:picLocks noGrp="1" noChangeAspect="1"/>
          </p:cNvPicPr>
          <p:nvPr>
            <p:ph sz="half" idx="1"/>
          </p:nvPr>
        </p:nvPicPr>
        <p:blipFill>
          <a:blip r:embed="rId2" cstate="print"/>
          <a:stretch>
            <a:fillRect/>
          </a:stretch>
        </p:blipFill>
        <p:spPr>
          <a:xfrm>
            <a:off x="2362200" y="228600"/>
            <a:ext cx="4038600" cy="2601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Content Placeholder 4" descr="Copy of Picture 005.jpg"/>
          <p:cNvPicPr>
            <a:picLocks noGrp="1" noChangeAspect="1"/>
          </p:cNvPicPr>
          <p:nvPr>
            <p:ph sz="half" idx="2"/>
          </p:nvPr>
        </p:nvPicPr>
        <p:blipFill>
          <a:blip r:embed="rId3" cstate="print"/>
          <a:stretch>
            <a:fillRect/>
          </a:stretch>
        </p:blipFill>
        <p:spPr>
          <a:xfrm>
            <a:off x="2362200" y="3200400"/>
            <a:ext cx="4038600" cy="33984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43000"/>
            <a:ext cx="8382000" cy="6324600"/>
          </a:xfrm>
          <a:noFill/>
        </p:spPr>
        <p:txBody>
          <a:bodyPr>
            <a:noAutofit/>
          </a:bodyPr>
          <a:lstStyle/>
          <a:p>
            <a:pPr algn="r"/>
            <a:r>
              <a:rPr lang="ar-SA" dirty="0" smtClean="0">
                <a:solidFill>
                  <a:schemeClr val="tx1"/>
                </a:solidFill>
              </a:rPr>
              <a:t> </a:t>
            </a:r>
          </a:p>
          <a:p>
            <a:pPr algn="r"/>
            <a:endParaRPr lang="ar-SA" dirty="0">
              <a:solidFill>
                <a:schemeClr val="tx1"/>
              </a:solidFill>
            </a:endParaRPr>
          </a:p>
          <a:p>
            <a:pPr algn="r"/>
            <a:endParaRPr lang="ar-SA" dirty="0" smtClean="0">
              <a:solidFill>
                <a:schemeClr val="tx1"/>
              </a:solidFill>
            </a:endParaRPr>
          </a:p>
          <a:p>
            <a:pPr algn="r"/>
            <a:endParaRPr lang="ar-SA" dirty="0" smtClean="0">
              <a:solidFill>
                <a:schemeClr val="tx1"/>
              </a:solidFill>
            </a:endParaRPr>
          </a:p>
          <a:p>
            <a:pPr algn="r"/>
            <a:endParaRPr lang="ar-SA" dirty="0">
              <a:solidFill>
                <a:schemeClr val="tx1"/>
              </a:solidFill>
            </a:endParaRPr>
          </a:p>
          <a:p>
            <a:pPr algn="r"/>
            <a:endParaRPr lang="ar-SA" dirty="0" smtClean="0">
              <a:solidFill>
                <a:schemeClr val="tx1"/>
              </a:solidFill>
            </a:endParaRPr>
          </a:p>
          <a:p>
            <a:pPr algn="r"/>
            <a:endParaRPr lang="ar-SA" dirty="0">
              <a:solidFill>
                <a:schemeClr val="tx1"/>
              </a:solidFill>
            </a:endParaRPr>
          </a:p>
          <a:p>
            <a:pPr algn="r"/>
            <a:endParaRPr lang="ar-SA" dirty="0" smtClean="0">
              <a:solidFill>
                <a:schemeClr val="tx1"/>
              </a:solidFill>
            </a:endParaRPr>
          </a:p>
          <a:p>
            <a:pPr algn="r"/>
            <a:r>
              <a:rPr lang="ar-SA" dirty="0" smtClean="0">
                <a:solidFill>
                  <a:schemeClr val="tx1"/>
                </a:solidFill>
              </a:rPr>
              <a:t>- </a:t>
            </a:r>
            <a:r>
              <a:rPr lang="ar-SA" b="1" u="sng" dirty="0" smtClean="0">
                <a:solidFill>
                  <a:srgbClr val="FF0000"/>
                </a:solidFill>
              </a:rPr>
              <a:t>الجهاز الوريدي في الأسماك العظمية يشبه إلى حد ما نظيره في </a:t>
            </a:r>
          </a:p>
          <a:p>
            <a:pPr algn="r"/>
            <a:r>
              <a:rPr lang="ar-SA" b="1" dirty="0" smtClean="0">
                <a:solidFill>
                  <a:srgbClr val="FF0000"/>
                </a:solidFill>
              </a:rPr>
              <a:t>          </a:t>
            </a:r>
            <a:r>
              <a:rPr lang="ar-SA" b="1" u="sng" dirty="0" smtClean="0">
                <a:solidFill>
                  <a:srgbClr val="FF0000"/>
                </a:solidFill>
              </a:rPr>
              <a:t> الأسماك  الغضروفية من حيث التركيب العام , ولكن يختلف عنه</a:t>
            </a:r>
          </a:p>
          <a:p>
            <a:pPr algn="r"/>
            <a:r>
              <a:rPr lang="ar-SA" b="1" dirty="0" smtClean="0">
                <a:solidFill>
                  <a:srgbClr val="FF0000"/>
                </a:solidFill>
              </a:rPr>
              <a:t>          </a:t>
            </a:r>
            <a:r>
              <a:rPr lang="ar-SA" b="1" u="sng" dirty="0" smtClean="0">
                <a:solidFill>
                  <a:srgbClr val="FF0000"/>
                </a:solidFill>
              </a:rPr>
              <a:t> في النقاط الآتية :</a:t>
            </a:r>
          </a:p>
          <a:p>
            <a:pPr algn="r"/>
            <a:r>
              <a:rPr lang="ar-SA" dirty="0" smtClean="0">
                <a:solidFill>
                  <a:schemeClr val="tx1"/>
                </a:solidFill>
              </a:rPr>
              <a:t>    </a:t>
            </a:r>
          </a:p>
          <a:p>
            <a:pPr marL="512064" indent="-457200" algn="r">
              <a:buFont typeface="+mj-lt"/>
              <a:buAutoNum type="arabicParenR"/>
            </a:pPr>
            <a:r>
              <a:rPr lang="ar-SA" dirty="0" smtClean="0">
                <a:solidFill>
                  <a:schemeClr val="tx1"/>
                </a:solidFill>
              </a:rPr>
              <a:t>- لا تنتفخ الأوردة لتكون الجيوب .</a:t>
            </a:r>
          </a:p>
          <a:p>
            <a:pPr marL="512064" indent="-457200" algn="r">
              <a:buFont typeface="+mj-lt"/>
              <a:buAutoNum type="arabicParenR"/>
            </a:pPr>
            <a:r>
              <a:rPr lang="ar-SA" dirty="0" smtClean="0">
                <a:solidFill>
                  <a:schemeClr val="tx1"/>
                </a:solidFill>
              </a:rPr>
              <a:t>- أحيانا الوريد البطنى الجانبي يكون غير موجود , وعلى هذا فالدم الذي يأتي من الزعانف الزوجية يمر مباشرة إلى الأوردة الرئيسية .</a:t>
            </a:r>
          </a:p>
          <a:p>
            <a:pPr marL="512064" indent="-457200" algn="r">
              <a:buFont typeface="+mj-lt"/>
              <a:buAutoNum type="arabicParenR"/>
            </a:pPr>
            <a:r>
              <a:rPr lang="ar-SA" dirty="0" smtClean="0">
                <a:solidFill>
                  <a:schemeClr val="tx1"/>
                </a:solidFill>
              </a:rPr>
              <a:t>-الوريد الذيلى ربما يستمر مع أحد الوريدين الرئيسيين الخلفيين أو مع كليهما كما أنه ربما يتصل مع الجهاز الكلوي البابى .</a:t>
            </a:r>
          </a:p>
          <a:p>
            <a:pPr marL="512064" indent="-457200" algn="r"/>
            <a:endParaRPr lang="ar-SA" dirty="0" smtClean="0">
              <a:solidFill>
                <a:schemeClr val="tx1"/>
              </a:solidFill>
            </a:endParaRPr>
          </a:p>
          <a:p>
            <a:pPr marL="512064" indent="-457200" algn="r"/>
            <a:r>
              <a:rPr lang="ar-SA" b="1" dirty="0" smtClean="0">
                <a:solidFill>
                  <a:srgbClr val="00B050"/>
                </a:solidFill>
              </a:rPr>
              <a:t>الجهاز البولي التناسلي :</a:t>
            </a:r>
          </a:p>
          <a:p>
            <a:pPr marL="512064" indent="-457200" algn="just">
              <a:buFontTx/>
              <a:buChar char="-"/>
            </a:pPr>
            <a:r>
              <a:rPr lang="ar-SA" dirty="0" smtClean="0">
                <a:solidFill>
                  <a:schemeClr val="tx1"/>
                </a:solidFill>
              </a:rPr>
              <a:t>-توجد كليتان تقعان تحت العمود الفقاري مباشرة وفوق المثانة الهوائية , وهما ملتحمتان جزئيا مع بعضهما .</a:t>
            </a:r>
            <a:endParaRPr lang="en-US" dirty="0" smtClean="0">
              <a:solidFill>
                <a:schemeClr val="tx1"/>
              </a:solidFill>
            </a:endParaRPr>
          </a:p>
          <a:p>
            <a:pPr marL="512064" indent="-457200" algn="just">
              <a:buFontTx/>
              <a:buChar char="-"/>
            </a:pPr>
            <a:r>
              <a:rPr lang="ar-SA" dirty="0" smtClean="0">
                <a:solidFill>
                  <a:schemeClr val="tx1"/>
                </a:solidFill>
              </a:rPr>
              <a:t>-من الجهة الظهرية الخلفية لكل كلية تخرج قناة وتمتد هاتان القناتان لتكونا قناة مشتركة هي قناة الحالب التي تنتفخ قبل نهايتها لتكون مثانة بولية .</a:t>
            </a:r>
          </a:p>
          <a:p>
            <a:pPr marL="512064" indent="-457200" algn="just">
              <a:buFontTx/>
              <a:buChar char="-"/>
            </a:pPr>
            <a:r>
              <a:rPr lang="ar-SA" dirty="0" smtClean="0">
                <a:solidFill>
                  <a:schemeClr val="tx1"/>
                </a:solidFill>
              </a:rPr>
              <a:t>-المثانة البولية في هذه الأسماك قد تختلف عن المثانة البولية في الرهليات من حيث المنشأ , حيث أنه في الأولى تنشأ من انتفاخ قناة الحالب , أما في الثانية تمثل بقايا نسيج الألانتويس الذي يمثل أحد الأغشية الجنينية , ولا علاقة لها إذن بقناة الحالب .</a:t>
            </a:r>
          </a:p>
          <a:p>
            <a:pPr marL="512064" indent="-457200" algn="r">
              <a:buFontTx/>
              <a:buChar char="-"/>
            </a:pPr>
            <a:endParaRPr lang="ar-SA" dirty="0" smtClean="0">
              <a:solidFill>
                <a:schemeClr val="tx1"/>
              </a:solidFill>
            </a:endParaRPr>
          </a:p>
          <a:p>
            <a:pPr marL="512064" indent="-457200" algn="r">
              <a:buFontTx/>
              <a:buChar char="-"/>
            </a:pPr>
            <a:endParaRPr lang="ar-SA" b="1" dirty="0" smtClean="0">
              <a:solidFill>
                <a:schemeClr val="tx1"/>
              </a:solidFill>
            </a:endParaRPr>
          </a:p>
          <a:p>
            <a:pPr algn="r"/>
            <a:endParaRPr lang="en-US"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457200"/>
            <a:ext cx="8001000" cy="5105400"/>
          </a:xfrm>
          <a:noFill/>
        </p:spPr>
        <p:txBody>
          <a:bodyPr>
            <a:normAutofit lnSpcReduction="10000"/>
          </a:bodyPr>
          <a:lstStyle/>
          <a:p>
            <a:pPr algn="just"/>
            <a:r>
              <a:rPr lang="ar-SA" sz="2400" dirty="0" smtClean="0">
                <a:solidFill>
                  <a:schemeClr val="tx1"/>
                </a:solidFill>
              </a:rPr>
              <a:t>- </a:t>
            </a:r>
            <a:r>
              <a:rPr lang="ar-SA" sz="2400" dirty="0" smtClean="0">
                <a:solidFill>
                  <a:srgbClr val="FF0000"/>
                </a:solidFill>
              </a:rPr>
              <a:t>في الأنثى </a:t>
            </a:r>
            <a:r>
              <a:rPr lang="ar-SA" sz="2400" dirty="0" smtClean="0">
                <a:solidFill>
                  <a:schemeClr val="tx1"/>
                </a:solidFill>
              </a:rPr>
              <a:t>يوجد مبيضان طويلان من كل مبيض تخرج قناة صغيرة هي قناة البيض .</a:t>
            </a:r>
          </a:p>
          <a:p>
            <a:pPr algn="just">
              <a:buFontTx/>
              <a:buChar char="-"/>
            </a:pPr>
            <a:r>
              <a:rPr lang="ar-SA" sz="2400" dirty="0" smtClean="0">
                <a:solidFill>
                  <a:schemeClr val="tx1"/>
                </a:solidFill>
              </a:rPr>
              <a:t>- تتصل القناتان لتكونان قناة واحدة مشتركة تفتح بفتحة مستقلة بين الشرج والفتحة البولية .</a:t>
            </a:r>
          </a:p>
          <a:p>
            <a:pPr algn="just">
              <a:buFontTx/>
              <a:buChar char="-"/>
            </a:pPr>
            <a:endParaRPr lang="ar-SA" sz="2400" dirty="0" smtClean="0">
              <a:solidFill>
                <a:schemeClr val="tx1"/>
              </a:solidFill>
            </a:endParaRPr>
          </a:p>
          <a:p>
            <a:pPr algn="just">
              <a:buFontTx/>
              <a:buChar char="-"/>
            </a:pPr>
            <a:r>
              <a:rPr lang="ar-SA" sz="2400" dirty="0" smtClean="0">
                <a:solidFill>
                  <a:schemeClr val="tx1"/>
                </a:solidFill>
              </a:rPr>
              <a:t> - </a:t>
            </a:r>
            <a:r>
              <a:rPr lang="ar-SA" sz="2400" dirty="0" smtClean="0">
                <a:solidFill>
                  <a:srgbClr val="FF0000"/>
                </a:solidFill>
              </a:rPr>
              <a:t>أما في الذكر </a:t>
            </a:r>
            <a:r>
              <a:rPr lang="ar-SA" sz="2400" dirty="0" smtClean="0">
                <a:solidFill>
                  <a:schemeClr val="tx1"/>
                </a:solidFill>
              </a:rPr>
              <a:t>فالخصيتان طويلتان ناعمتا الملمس , ومن كل منهما تخرج قناة صغيرة وتلتحم القناتان لتكونان معا قناة واحدة مشتركة تتصل بقناة الحالب لتكونان معها الجيب البولي التناسلي الذي يوجد داخل الحلمة البولية التناسلية التي تفتح خلف الشرج .</a:t>
            </a:r>
          </a:p>
          <a:p>
            <a:pPr algn="just">
              <a:buFontTx/>
              <a:buChar char="-"/>
            </a:pPr>
            <a:endParaRPr lang="ar-SA" sz="2400" dirty="0" smtClean="0">
              <a:solidFill>
                <a:schemeClr val="tx1"/>
              </a:solidFill>
            </a:endParaRPr>
          </a:p>
          <a:p>
            <a:pPr algn="just">
              <a:buFontTx/>
              <a:buChar char="-"/>
            </a:pPr>
            <a:r>
              <a:rPr lang="ar-SA" sz="2400" dirty="0" smtClean="0">
                <a:solidFill>
                  <a:schemeClr val="tx1"/>
                </a:solidFill>
              </a:rPr>
              <a:t>- وتتصل المناسل بجدار الجسم الداخلي بواسطة أغشية مساريقية تسمى مسا ريقا الخصية أو المبيض .</a:t>
            </a:r>
          </a:p>
          <a:p>
            <a:pPr algn="just">
              <a:buFontTx/>
              <a:buChar char="-"/>
            </a:pPr>
            <a:r>
              <a:rPr lang="ar-SA" sz="2400" dirty="0" smtClean="0">
                <a:solidFill>
                  <a:schemeClr val="tx1"/>
                </a:solidFill>
              </a:rPr>
              <a:t> - التلقيح في الغالب يتم في الماء خارج الجسم .</a:t>
            </a:r>
          </a:p>
          <a:p>
            <a:pPr algn="r">
              <a:buFontTx/>
              <a:buChar char="-"/>
            </a:pP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py of Picture 006.jpg"/>
          <p:cNvPicPr>
            <a:picLocks noGrp="1" noChangeAspect="1"/>
          </p:cNvPicPr>
          <p:nvPr>
            <p:ph idx="1"/>
          </p:nvPr>
        </p:nvPicPr>
        <p:blipFill>
          <a:blip r:embed="rId2" cstate="print"/>
          <a:stretch>
            <a:fillRect/>
          </a:stretch>
        </p:blipFill>
        <p:spPr>
          <a:xfrm>
            <a:off x="533400" y="381000"/>
            <a:ext cx="8001000" cy="60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icture 006.jpg"/>
          <p:cNvPicPr>
            <a:picLocks noGrp="1" noChangeAspect="1"/>
          </p:cNvPicPr>
          <p:nvPr>
            <p:ph sz="half" idx="1"/>
          </p:nvPr>
        </p:nvPicPr>
        <p:blipFill>
          <a:blip r:embed="rId2" cstate="print"/>
          <a:stretch>
            <a:fillRect/>
          </a:stretch>
        </p:blipFill>
        <p:spPr>
          <a:xfrm>
            <a:off x="228600" y="609600"/>
            <a:ext cx="4419600" cy="4343400"/>
          </a:xfrm>
        </p:spPr>
      </p:pic>
      <p:sp>
        <p:nvSpPr>
          <p:cNvPr id="4" name="Content Placeholder 3"/>
          <p:cNvSpPr>
            <a:spLocks noGrp="1"/>
          </p:cNvSpPr>
          <p:nvPr>
            <p:ph sz="half" idx="2"/>
          </p:nvPr>
        </p:nvSpPr>
        <p:spPr>
          <a:xfrm>
            <a:off x="4876800" y="381000"/>
            <a:ext cx="4038600" cy="6095999"/>
          </a:xfrm>
          <a:solidFill>
            <a:schemeClr val="bg1"/>
          </a:solidFill>
        </p:spPr>
        <p:txBody>
          <a:bodyPr>
            <a:normAutofit/>
          </a:bodyPr>
          <a:lstStyle/>
          <a:p>
            <a:r>
              <a:rPr lang="ar-SA" sz="1800" b="1" dirty="0" smtClean="0">
                <a:solidFill>
                  <a:srgbClr val="FF0000"/>
                </a:solidFill>
              </a:rPr>
              <a:t>تركيب المخ :</a:t>
            </a:r>
          </a:p>
          <a:p>
            <a:pPr algn="just"/>
            <a:r>
              <a:rPr lang="ar-SA" sz="1800" b="1" dirty="0" smtClean="0"/>
              <a:t>سرير المخ شبه مختف تحت الأجسام المخططة الكبيرة الحجم .</a:t>
            </a:r>
          </a:p>
          <a:p>
            <a:pPr algn="just"/>
            <a:r>
              <a:rPr lang="ar-SA" sz="1800" b="1" dirty="0" smtClean="0"/>
              <a:t>يبرز من السطح السفلى لسرير المخ جسم سفلى تمتد منه لأسفل الغدة النخامية .</a:t>
            </a:r>
          </a:p>
          <a:p>
            <a:pPr algn="just"/>
            <a:r>
              <a:rPr lang="ar-SA" sz="1800" b="1" dirty="0" smtClean="0"/>
              <a:t>كما يوجد على السطح السفلى لسرير المخ العصبان البصريان اللذان يكونان التصالب البصري لينتهي كل منهما في الفص البصري المقابل .</a:t>
            </a:r>
          </a:p>
          <a:p>
            <a:pPr algn="just"/>
            <a:r>
              <a:rPr lang="ar-SA" sz="1800" b="1" dirty="0" smtClean="0"/>
              <a:t>المخ الوسطى فيتركب من فصين بصريين مستديرين يبرز منهما فصوص سفلية من الناحية البطنية , تنتهي هذه الفصوص في كيس وعائي .</a:t>
            </a:r>
          </a:p>
          <a:p>
            <a:pPr algn="just"/>
            <a:r>
              <a:rPr lang="ar-SA" sz="1800" b="1" dirty="0" smtClean="0"/>
              <a:t>يغطى سطح البطين الرابع العلوي شبكة رقيقة الجدر من الأوعية الدموية يرشح منها سائل شوكي نخاعي إلى البطين الرابع , وهذا السائل يساعد </a:t>
            </a:r>
            <a:r>
              <a:rPr lang="ar-SA" sz="1800" b="1" dirty="0" err="1" smtClean="0"/>
              <a:t>فى</a:t>
            </a:r>
            <a:r>
              <a:rPr lang="ar-SA" sz="1800" b="1" dirty="0" smtClean="0"/>
              <a:t> ترطيب خلايا المخ والحبل </a:t>
            </a:r>
            <a:r>
              <a:rPr lang="ar-SA" sz="1800" b="1" dirty="0" err="1" smtClean="0"/>
              <a:t>الشوكى</a:t>
            </a:r>
            <a:r>
              <a:rPr lang="ar-SA" sz="1800" b="1" dirty="0" smtClean="0"/>
              <a:t> .</a:t>
            </a:r>
          </a:p>
          <a:p>
            <a:pPr algn="just"/>
            <a:r>
              <a:rPr lang="ar-SA" sz="1800" b="1" dirty="0" smtClean="0"/>
              <a:t>كما أن هذه الشعيرات الدموية تنقل الغذاء والأكسجين </a:t>
            </a:r>
            <a:r>
              <a:rPr lang="ar-SA" sz="1800" b="1" dirty="0" err="1" smtClean="0"/>
              <a:t>الى</a:t>
            </a:r>
            <a:r>
              <a:rPr lang="ar-SA" sz="1800" b="1" dirty="0" smtClean="0"/>
              <a:t> الخلايا العصبية وتخلصها من المواد </a:t>
            </a:r>
            <a:r>
              <a:rPr lang="ar-SA" sz="1800" b="1" dirty="0" err="1" smtClean="0"/>
              <a:t>الاخراجية</a:t>
            </a:r>
            <a:r>
              <a:rPr lang="ar-SA" sz="1800" b="1" dirty="0" smtClean="0"/>
              <a:t> </a:t>
            </a:r>
            <a:r>
              <a:rPr lang="ar-SA" sz="1800" b="1" dirty="0" err="1" smtClean="0"/>
              <a:t>وثانى</a:t>
            </a:r>
            <a:r>
              <a:rPr lang="ar-SA" sz="1800" b="1" dirty="0" smtClean="0"/>
              <a:t> أكسيد الكربون .</a:t>
            </a:r>
            <a:endParaRPr lang="en-US" sz="1800" b="1" dirty="0"/>
          </a:p>
        </p:txBody>
      </p:sp>
      <p:sp>
        <p:nvSpPr>
          <p:cNvPr id="6" name="Rectangle 5"/>
          <p:cNvSpPr/>
          <p:nvPr/>
        </p:nvSpPr>
        <p:spPr>
          <a:xfrm>
            <a:off x="228600" y="2514600"/>
            <a:ext cx="609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800" dirty="0" smtClean="0"/>
              <a:t>غدة نخامية</a:t>
            </a:r>
            <a:endParaRPr lang="en-US" sz="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1414"/>
            <a:ext cx="7772400" cy="461953"/>
          </a:xfrm>
        </p:spPr>
        <p:txBody>
          <a:bodyPr>
            <a:normAutofit/>
          </a:bodyPr>
          <a:lstStyle/>
          <a:p>
            <a:pPr algn="ctr" rtl="1"/>
            <a:r>
              <a:rPr lang="ar-SA" sz="2400" dirty="0" smtClean="0">
                <a:solidFill>
                  <a:schemeClr val="accent1">
                    <a:lumMod val="75000"/>
                  </a:schemeClr>
                </a:solidFill>
              </a:rPr>
              <a:t>الصفات </a:t>
            </a:r>
            <a:r>
              <a:rPr lang="ar-SA" sz="2400" dirty="0" err="1" smtClean="0">
                <a:solidFill>
                  <a:schemeClr val="accent1">
                    <a:lumMod val="75000"/>
                  </a:schemeClr>
                </a:solidFill>
              </a:rPr>
              <a:t>والتحورات</a:t>
            </a:r>
            <a:r>
              <a:rPr lang="ar-SA" sz="2400" dirty="0" smtClean="0">
                <a:solidFill>
                  <a:schemeClr val="accent1">
                    <a:lumMod val="75000"/>
                  </a:schemeClr>
                </a:solidFill>
              </a:rPr>
              <a:t>  الخاصة برباعيات الأطراف </a:t>
            </a:r>
            <a:endParaRPr lang="en-US" sz="2400" dirty="0">
              <a:solidFill>
                <a:schemeClr val="accent1">
                  <a:lumMod val="75000"/>
                </a:schemeClr>
              </a:solidFill>
            </a:endParaRPr>
          </a:p>
        </p:txBody>
      </p:sp>
      <p:sp>
        <p:nvSpPr>
          <p:cNvPr id="3" name="Subtitle 2"/>
          <p:cNvSpPr>
            <a:spLocks noGrp="1"/>
          </p:cNvSpPr>
          <p:nvPr>
            <p:ph type="subTitle" idx="1"/>
          </p:nvPr>
        </p:nvSpPr>
        <p:spPr>
          <a:xfrm>
            <a:off x="214282" y="571480"/>
            <a:ext cx="8715436" cy="4429156"/>
          </a:xfrm>
        </p:spPr>
        <p:style>
          <a:lnRef idx="2">
            <a:schemeClr val="accent2"/>
          </a:lnRef>
          <a:fillRef idx="1">
            <a:schemeClr val="lt1"/>
          </a:fillRef>
          <a:effectRef idx="0">
            <a:schemeClr val="accent2"/>
          </a:effectRef>
          <a:fontRef idx="minor">
            <a:schemeClr val="dk1"/>
          </a:fontRef>
        </p:style>
        <p:txBody>
          <a:bodyPr>
            <a:normAutofit/>
          </a:bodyPr>
          <a:lstStyle/>
          <a:p>
            <a:pPr rtl="1">
              <a:buFont typeface="Arial" pitchFamily="34" charset="0"/>
              <a:buChar char="•"/>
            </a:pPr>
            <a:r>
              <a:rPr lang="ar-SA" sz="1800" dirty="0" smtClean="0"/>
              <a:t> </a:t>
            </a:r>
            <a:r>
              <a:rPr lang="ar-SA" sz="2000" dirty="0" smtClean="0"/>
              <a:t>رباعية الأطراف أو الأرجل هي الفقاريات ذوات الأربعة أقدام .</a:t>
            </a:r>
          </a:p>
          <a:p>
            <a:pPr rtl="1">
              <a:buFont typeface="Arial" pitchFamily="34" charset="0"/>
              <a:buChar char="•"/>
            </a:pPr>
            <a:r>
              <a:rPr lang="ar-SA" sz="2000" dirty="0" smtClean="0"/>
              <a:t>وهى الأربع طوائف الباقية من الفقاريات أي البرمائيات والزواحف والطيور والثدييات .</a:t>
            </a:r>
          </a:p>
          <a:p>
            <a:pPr rtl="1">
              <a:buFont typeface="Arial" pitchFamily="34" charset="0"/>
              <a:buChar char="•"/>
            </a:pPr>
            <a:r>
              <a:rPr lang="ar-SA" sz="2000" dirty="0" smtClean="0"/>
              <a:t>وعلى الرغم من أن أفراد هذه الطوائف تظهر فيما بينها الكثير من الاختلافات الشكلية والتشريحية , إلا أنها تتفق جميعا في أن لها زوجين من الأطراف هياكلها مبنية بنظام موحد يعرف بهيكل الطرف الخماسي الأصابع , وحزاميها الصدري والحوضى مبنيان أيضا بنظام واحد .</a:t>
            </a:r>
          </a:p>
          <a:p>
            <a:pPr rtl="1">
              <a:buFont typeface="Arial" pitchFamily="34" charset="0"/>
              <a:buChar char="•"/>
            </a:pPr>
            <a:endParaRPr lang="ar-SA" sz="2000" b="1" dirty="0" smtClean="0"/>
          </a:p>
          <a:p>
            <a:pPr rtl="1">
              <a:buFont typeface="Arial" pitchFamily="34" charset="0"/>
              <a:buChar char="•"/>
            </a:pPr>
            <a:r>
              <a:rPr lang="ar-SA" sz="2000" b="1" dirty="0" smtClean="0">
                <a:solidFill>
                  <a:srgbClr val="FF0000"/>
                </a:solidFill>
              </a:rPr>
              <a:t>الطرف خماسي الأصابع </a:t>
            </a:r>
            <a:r>
              <a:rPr lang="ar-SA" sz="2000" dirty="0" smtClean="0">
                <a:solidFill>
                  <a:srgbClr val="FF0000"/>
                </a:solidFill>
              </a:rPr>
              <a:t>:</a:t>
            </a:r>
          </a:p>
          <a:p>
            <a:pPr rtl="1">
              <a:buFont typeface="Arial" pitchFamily="34" charset="0"/>
              <a:buChar char="•"/>
            </a:pPr>
            <a:r>
              <a:rPr lang="ar-SA" sz="2000" dirty="0" smtClean="0">
                <a:solidFill>
                  <a:srgbClr val="FF0000"/>
                </a:solidFill>
              </a:rPr>
              <a:t> </a:t>
            </a:r>
            <a:r>
              <a:rPr lang="ar-SA" sz="2000" dirty="0" smtClean="0"/>
              <a:t>يتميز كل من الطرفين الأمامي والخلفي في رباعيات الأرجل من الخارج إلى مناطق أو أجزاء تتحرك على بعضها البعض .</a:t>
            </a:r>
          </a:p>
          <a:p>
            <a:pPr rtl="1">
              <a:buFont typeface="Arial" pitchFamily="34" charset="0"/>
              <a:buChar char="•"/>
            </a:pPr>
            <a:r>
              <a:rPr lang="ar-SA" sz="2000" dirty="0" smtClean="0"/>
              <a:t>ويتميز</a:t>
            </a:r>
            <a:r>
              <a:rPr lang="ar-SA" sz="2000" dirty="0" smtClean="0">
                <a:solidFill>
                  <a:srgbClr val="FF0000"/>
                </a:solidFill>
              </a:rPr>
              <a:t> </a:t>
            </a:r>
            <a:r>
              <a:rPr lang="ar-SA" sz="2000" dirty="0" smtClean="0"/>
              <a:t>الطرف الأمامي إلى العضد والساعد ورسغ اليد واليد .</a:t>
            </a:r>
          </a:p>
          <a:p>
            <a:pPr rtl="1">
              <a:buFont typeface="Arial" pitchFamily="34" charset="0"/>
              <a:buChar char="•"/>
            </a:pPr>
            <a:r>
              <a:rPr lang="ar-SA" sz="2000" dirty="0" smtClean="0"/>
              <a:t>ويتكون الطرف الخلفى أيضا من الفخذ والساق ورسغ القدم والقدم .</a:t>
            </a:r>
          </a:p>
        </p:txBody>
      </p:sp>
    </p:spTree>
    <p:extLst>
      <p:ext uri="{BB962C8B-B14F-4D97-AF65-F5344CB8AC3E}">
        <p14:creationId xmlns:p14="http://schemas.microsoft.com/office/powerpoint/2010/main" val="42826712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1812" y="4827240"/>
            <a:ext cx="4040188" cy="762000"/>
          </a:xfrm>
        </p:spPr>
        <p:txBody>
          <a:bodyPr/>
          <a:lstStyle/>
          <a:p>
            <a:pPr algn="ctr" rtl="1"/>
            <a:r>
              <a:rPr lang="ar-SA" dirty="0" smtClean="0"/>
              <a:t>الطرف </a:t>
            </a:r>
            <a:r>
              <a:rPr lang="ar-SA" dirty="0" err="1" smtClean="0"/>
              <a:t>الأمامى</a:t>
            </a:r>
            <a:endParaRPr lang="en-US" dirty="0"/>
          </a:p>
        </p:txBody>
      </p:sp>
      <p:pic>
        <p:nvPicPr>
          <p:cNvPr id="7" name="Content Placeholder 6" descr="Picture 008.jpg"/>
          <p:cNvPicPr>
            <a:picLocks noGrp="1" noChangeAspect="1"/>
          </p:cNvPicPr>
          <p:nvPr>
            <p:ph sz="quarter" idx="2"/>
          </p:nvPr>
        </p:nvPicPr>
        <p:blipFill>
          <a:blip r:embed="rId2" cstate="print"/>
          <a:stretch>
            <a:fillRect/>
          </a:stretch>
        </p:blipFill>
        <p:spPr>
          <a:xfrm>
            <a:off x="286290" y="908720"/>
            <a:ext cx="4501734" cy="37444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5076056" y="285728"/>
            <a:ext cx="3888432" cy="6286544"/>
          </a:xfrm>
        </p:spPr>
        <p:style>
          <a:lnRef idx="2">
            <a:schemeClr val="accent2"/>
          </a:lnRef>
          <a:fillRef idx="1">
            <a:schemeClr val="lt1"/>
          </a:fillRef>
          <a:effectRef idx="0">
            <a:schemeClr val="accent2"/>
          </a:effectRef>
          <a:fontRef idx="minor">
            <a:schemeClr val="dk1"/>
          </a:fontRef>
        </p:style>
        <p:txBody>
          <a:bodyPr>
            <a:normAutofit lnSpcReduction="10000"/>
          </a:bodyPr>
          <a:lstStyle/>
          <a:p>
            <a:pPr algn="just" rtl="1"/>
            <a:r>
              <a:rPr lang="ar-SA" dirty="0" smtClean="0"/>
              <a:t>ويشتمل هيكل الطرف الأمامي على العظام التالية :</a:t>
            </a:r>
          </a:p>
          <a:p>
            <a:pPr marL="566928" indent="-457200" algn="just" rtl="1">
              <a:buFont typeface="+mj-lt"/>
              <a:buAutoNum type="arabicPeriod"/>
            </a:pPr>
            <a:r>
              <a:rPr lang="ar-SA" b="1" dirty="0" smtClean="0">
                <a:solidFill>
                  <a:schemeClr val="accent1">
                    <a:lumMod val="75000"/>
                  </a:schemeClr>
                </a:solidFill>
              </a:rPr>
              <a:t>العضد </a:t>
            </a:r>
            <a:r>
              <a:rPr lang="ar-SA" dirty="0" smtClean="0"/>
              <a:t>وهو عظم طويل يوجد في منطقة العضد .</a:t>
            </a:r>
          </a:p>
          <a:p>
            <a:pPr marL="566928" indent="-457200" algn="just" rtl="1">
              <a:buFont typeface="+mj-lt"/>
              <a:buAutoNum type="arabicPeriod"/>
            </a:pPr>
            <a:r>
              <a:rPr lang="ar-SA" dirty="0" smtClean="0"/>
              <a:t>الزند والكعبرة وهما عظمتان أقصر تدعمان </a:t>
            </a:r>
            <a:r>
              <a:rPr lang="ar-SA" b="1" dirty="0" smtClean="0">
                <a:solidFill>
                  <a:schemeClr val="accent1">
                    <a:lumMod val="75000"/>
                  </a:schemeClr>
                </a:solidFill>
              </a:rPr>
              <a:t>الساعد </a:t>
            </a:r>
            <a:r>
              <a:rPr lang="ar-SA" dirty="0" smtClean="0"/>
              <a:t>.</a:t>
            </a:r>
          </a:p>
          <a:p>
            <a:pPr marL="566928" indent="-457200" algn="just" rtl="1">
              <a:buFont typeface="+mj-lt"/>
              <a:buAutoNum type="arabicPeriod"/>
            </a:pPr>
            <a:r>
              <a:rPr lang="ar-SA" b="1" dirty="0" smtClean="0">
                <a:solidFill>
                  <a:schemeClr val="accent1">
                    <a:lumMod val="75000"/>
                  </a:schemeClr>
                </a:solidFill>
              </a:rPr>
              <a:t>رسغيات اليد </a:t>
            </a:r>
            <a:r>
              <a:rPr lang="ar-SA" dirty="0" smtClean="0"/>
              <a:t>وهى تسع عظام تنتظم في ثلاثة صفوف </a:t>
            </a:r>
            <a:r>
              <a:rPr lang="ar-SA" dirty="0" err="1" smtClean="0"/>
              <a:t>فى</a:t>
            </a:r>
            <a:r>
              <a:rPr lang="ar-SA" dirty="0" smtClean="0"/>
              <a:t> منطقة الرسغ : </a:t>
            </a:r>
          </a:p>
          <a:p>
            <a:pPr marL="566928" indent="-457200" algn="just" rtl="1">
              <a:buNone/>
            </a:pPr>
            <a:r>
              <a:rPr lang="ar-SA" dirty="0" smtClean="0"/>
              <a:t>     1) الصف الأول (</a:t>
            </a:r>
            <a:r>
              <a:rPr lang="ar-SA" dirty="0" err="1" smtClean="0"/>
              <a:t>الذندى</a:t>
            </a:r>
            <a:r>
              <a:rPr lang="ar-SA" dirty="0" smtClean="0"/>
              <a:t> –   المتوسط – </a:t>
            </a:r>
            <a:r>
              <a:rPr lang="ar-SA" dirty="0" err="1" smtClean="0"/>
              <a:t>الكعبرى</a:t>
            </a:r>
            <a:r>
              <a:rPr lang="ar-SA" dirty="0" smtClean="0"/>
              <a:t> ).</a:t>
            </a:r>
          </a:p>
          <a:p>
            <a:pPr marL="566928" indent="-457200" algn="just" rtl="1">
              <a:buNone/>
            </a:pPr>
            <a:r>
              <a:rPr lang="ar-SA" dirty="0" smtClean="0"/>
              <a:t>     2) الصف </a:t>
            </a:r>
            <a:r>
              <a:rPr lang="ar-SA" dirty="0" err="1" smtClean="0"/>
              <a:t>الثانى</a:t>
            </a:r>
            <a:r>
              <a:rPr lang="ar-SA" dirty="0" smtClean="0"/>
              <a:t> تحتوى عظمة </a:t>
            </a:r>
            <a:r>
              <a:rPr lang="ar-SA" dirty="0" err="1" smtClean="0"/>
              <a:t>المركزى</a:t>
            </a:r>
            <a:r>
              <a:rPr lang="ar-SA" dirty="0" smtClean="0"/>
              <a:t> .</a:t>
            </a:r>
          </a:p>
          <a:p>
            <a:pPr marL="566928" indent="-457200" algn="just" rtl="1">
              <a:buNone/>
            </a:pPr>
            <a:r>
              <a:rPr lang="ar-SA" dirty="0" smtClean="0"/>
              <a:t>      3) الصف الثالث يحتوى خمسة عظيمات </a:t>
            </a:r>
            <a:r>
              <a:rPr lang="ar-SA" dirty="0" err="1" smtClean="0"/>
              <a:t>هى</a:t>
            </a:r>
            <a:r>
              <a:rPr lang="ar-SA" dirty="0" smtClean="0"/>
              <a:t> </a:t>
            </a:r>
            <a:r>
              <a:rPr lang="ar-SA" dirty="0" err="1" smtClean="0"/>
              <a:t>رسغيات</a:t>
            </a:r>
            <a:r>
              <a:rPr lang="ar-SA" dirty="0" smtClean="0"/>
              <a:t> اليد البعيدة .</a:t>
            </a:r>
          </a:p>
          <a:p>
            <a:pPr marL="566928" indent="-457200" algn="just" rtl="1">
              <a:buNone/>
            </a:pPr>
            <a:r>
              <a:rPr lang="ar-SA" dirty="0" smtClean="0"/>
              <a:t>- </a:t>
            </a:r>
            <a:r>
              <a:rPr lang="ar-SA" dirty="0" err="1" smtClean="0"/>
              <a:t>اما</a:t>
            </a:r>
            <a:r>
              <a:rPr lang="ar-SA" dirty="0" smtClean="0"/>
              <a:t> اليد فتحتوى على أمشاط اليد وسلاميات الأصابع </a:t>
            </a:r>
          </a:p>
          <a:p>
            <a:pPr marL="566928" indent="-457200" algn="just" rtl="1">
              <a:buFont typeface="+mj-lt"/>
              <a:buAutoNum type="arabicPeriod"/>
            </a:pPr>
            <a:endParaRPr lang="en-US" dirty="0" smtClean="0"/>
          </a:p>
          <a:p>
            <a:pPr algn="r" rtl="1">
              <a:buNone/>
            </a:pPr>
            <a:endParaRPr lang="en-US" dirty="0"/>
          </a:p>
        </p:txBody>
      </p:sp>
    </p:spTree>
    <p:extLst>
      <p:ext uri="{BB962C8B-B14F-4D97-AF65-F5344CB8AC3E}">
        <p14:creationId xmlns:p14="http://schemas.microsoft.com/office/powerpoint/2010/main" val="23341786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Picture 008.jpg"/>
          <p:cNvPicPr>
            <a:picLocks noGrp="1" noChangeAspect="1"/>
          </p:cNvPicPr>
          <p:nvPr>
            <p:ph idx="1"/>
          </p:nvPr>
        </p:nvPicPr>
        <p:blipFill>
          <a:blip r:embed="rId2" cstate="print"/>
          <a:stretch>
            <a:fillRect/>
          </a:stretch>
        </p:blipFill>
        <p:spPr>
          <a:xfrm>
            <a:off x="611560" y="692696"/>
            <a:ext cx="7920880" cy="540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C:\Users\user1\Pictures\imagesCAI9GRB5.jpg"/>
          <p:cNvPicPr>
            <a:picLocks noChangeAspect="1" noChangeArrowheads="1"/>
          </p:cNvPicPr>
          <p:nvPr/>
        </p:nvPicPr>
        <p:blipFill>
          <a:blip r:embed="rId3" cstate="print"/>
          <a:srcRect/>
          <a:stretch>
            <a:fillRect/>
          </a:stretch>
        </p:blipFill>
        <p:spPr bwMode="auto">
          <a:xfrm>
            <a:off x="5148064" y="692696"/>
            <a:ext cx="3384376" cy="2880320"/>
          </a:xfrm>
          <a:prstGeom prst="rect">
            <a:avLst/>
          </a:prstGeom>
          <a:noFill/>
        </p:spPr>
      </p:pic>
      <p:pic>
        <p:nvPicPr>
          <p:cNvPr id="1029" name="Picture 5" descr="C:\Users\user1\Pictures\imagesCAUR7AYP.jpg"/>
          <p:cNvPicPr>
            <a:picLocks noChangeAspect="1" noChangeArrowheads="1"/>
          </p:cNvPicPr>
          <p:nvPr/>
        </p:nvPicPr>
        <p:blipFill>
          <a:blip r:embed="rId4" cstate="print"/>
          <a:srcRect/>
          <a:stretch>
            <a:fillRect/>
          </a:stretch>
        </p:blipFill>
        <p:spPr bwMode="auto">
          <a:xfrm>
            <a:off x="6021288" y="3573016"/>
            <a:ext cx="1935088" cy="1224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994942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3250" y="5410200"/>
            <a:ext cx="4040188" cy="762000"/>
          </a:xfrm>
        </p:spPr>
        <p:txBody>
          <a:bodyPr/>
          <a:lstStyle/>
          <a:p>
            <a:pPr algn="ctr"/>
            <a:r>
              <a:rPr lang="ar-SA" dirty="0" smtClean="0"/>
              <a:t>الطرف الخلفى</a:t>
            </a:r>
            <a:endParaRPr lang="en-US" dirty="0"/>
          </a:p>
        </p:txBody>
      </p:sp>
      <p:pic>
        <p:nvPicPr>
          <p:cNvPr id="7" name="Content Placeholder 6" descr="Picture 009.jpg"/>
          <p:cNvPicPr>
            <a:picLocks noGrp="1" noChangeAspect="1"/>
          </p:cNvPicPr>
          <p:nvPr>
            <p:ph sz="quarter" idx="2"/>
          </p:nvPr>
        </p:nvPicPr>
        <p:blipFill>
          <a:blip r:embed="rId2" cstate="print"/>
          <a:stretch>
            <a:fillRect/>
          </a:stretch>
        </p:blipFill>
        <p:spPr>
          <a:xfrm>
            <a:off x="431770" y="428604"/>
            <a:ext cx="4354544" cy="47863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4932041" y="428604"/>
            <a:ext cx="4140554" cy="5952724"/>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lgn="just" rtl="1"/>
            <a:r>
              <a:rPr lang="ar-SA" sz="2600" dirty="0" smtClean="0"/>
              <a:t>ويشتمل الطرف الخلفى على عظام مرتبة بنظام مماثل تماما لذلك الموجود في الطرف الأمامي , إلا أنها تختلف في تسميتها :</a:t>
            </a:r>
          </a:p>
          <a:p>
            <a:pPr marL="566928" indent="-457200" algn="just" rtl="1">
              <a:buFont typeface="+mj-lt"/>
              <a:buAutoNum type="arabicPeriod"/>
            </a:pPr>
            <a:r>
              <a:rPr lang="ar-SA" sz="2600" dirty="0" smtClean="0"/>
              <a:t>عظم الفخذ موجود في منطقة </a:t>
            </a:r>
            <a:r>
              <a:rPr lang="ar-SA" sz="2600" b="1" dirty="0" smtClean="0">
                <a:solidFill>
                  <a:schemeClr val="accent1">
                    <a:lumMod val="75000"/>
                  </a:schemeClr>
                </a:solidFill>
              </a:rPr>
              <a:t>الفخذ</a:t>
            </a:r>
            <a:r>
              <a:rPr lang="ar-SA" sz="2600" dirty="0" smtClean="0"/>
              <a:t>.</a:t>
            </a:r>
          </a:p>
          <a:p>
            <a:pPr marL="566928" indent="-457200" algn="just" rtl="1">
              <a:buFont typeface="+mj-lt"/>
              <a:buAutoNum type="arabicPeriod"/>
            </a:pPr>
            <a:r>
              <a:rPr lang="ar-SA" sz="2600" dirty="0" smtClean="0"/>
              <a:t>القصبة والشظية وهما موجودان في </a:t>
            </a:r>
            <a:r>
              <a:rPr lang="ar-SA" sz="2600" b="1" dirty="0" smtClean="0">
                <a:solidFill>
                  <a:schemeClr val="accent1">
                    <a:lumMod val="75000"/>
                  </a:schemeClr>
                </a:solidFill>
              </a:rPr>
              <a:t>الساق </a:t>
            </a:r>
            <a:r>
              <a:rPr lang="ar-SA" sz="2600" dirty="0" smtClean="0"/>
              <a:t>.</a:t>
            </a:r>
          </a:p>
          <a:p>
            <a:pPr marL="566928" indent="-457200" algn="just" rtl="1">
              <a:buNone/>
            </a:pPr>
            <a:r>
              <a:rPr lang="ar-SA" sz="1900" dirty="0" smtClean="0">
                <a:solidFill>
                  <a:schemeClr val="accent1">
                    <a:lumMod val="75000"/>
                  </a:schemeClr>
                </a:solidFill>
              </a:rPr>
              <a:t>3</a:t>
            </a:r>
            <a:r>
              <a:rPr lang="ar-SA" sz="2600" b="1" dirty="0" smtClean="0">
                <a:solidFill>
                  <a:schemeClr val="accent1">
                    <a:lumMod val="75000"/>
                  </a:schemeClr>
                </a:solidFill>
              </a:rPr>
              <a:t>. رسغيات القدم </a:t>
            </a:r>
            <a:r>
              <a:rPr lang="ar-SA" sz="2600" dirty="0" smtClean="0"/>
              <a:t>وهى تسع عظام موجودة في رسغ القدم ومنتظمة في ثلاثة صفوف:</a:t>
            </a:r>
          </a:p>
          <a:p>
            <a:pPr marL="566928" indent="-457200" algn="just" rtl="1">
              <a:buNone/>
            </a:pPr>
            <a:r>
              <a:rPr lang="ar-SA" sz="2600" dirty="0" smtClean="0"/>
              <a:t> 1) الصف الأول (القصبى –   المتوسط – الشظوى).</a:t>
            </a:r>
          </a:p>
          <a:p>
            <a:pPr marL="566928" indent="-457200" algn="just" rtl="1">
              <a:buNone/>
            </a:pPr>
            <a:r>
              <a:rPr lang="ar-SA" sz="2600" dirty="0" smtClean="0"/>
              <a:t> 2) الصف الثانى تحتوى عظمة المركزى .</a:t>
            </a:r>
          </a:p>
          <a:p>
            <a:pPr marL="566928" indent="-457200" algn="just" rtl="1">
              <a:buNone/>
            </a:pPr>
            <a:r>
              <a:rPr lang="ar-SA" sz="2600" dirty="0" smtClean="0"/>
              <a:t> 3) الصف الثالث يحتوى خمسة عظيمات هى رسغيات القدم البعيدة .</a:t>
            </a:r>
          </a:p>
          <a:p>
            <a:pPr marL="566928" indent="-457200" algn="just" rtl="1">
              <a:buNone/>
            </a:pPr>
            <a:r>
              <a:rPr lang="ar-SA" sz="2600" dirty="0" smtClean="0"/>
              <a:t>- اما القدم فتحتوى على أمشاط القدم وسلاميات الأصابع </a:t>
            </a:r>
          </a:p>
          <a:p>
            <a:pPr marL="566928" indent="-457200" algn="just" rtl="1">
              <a:buFont typeface="+mj-lt"/>
              <a:buAutoNum type="arabicPeriod"/>
            </a:pPr>
            <a:endParaRPr lang="ar-SA" dirty="0" smtClean="0"/>
          </a:p>
          <a:p>
            <a:pPr marL="566928" indent="-457200" algn="just" rtl="1">
              <a:buFont typeface="+mj-lt"/>
              <a:buAutoNum type="arabicPeriod"/>
            </a:pPr>
            <a:endParaRPr lang="en-US" dirty="0"/>
          </a:p>
        </p:txBody>
      </p:sp>
    </p:spTree>
    <p:extLst>
      <p:ext uri="{BB962C8B-B14F-4D97-AF65-F5344CB8AC3E}">
        <p14:creationId xmlns:p14="http://schemas.microsoft.com/office/powerpoint/2010/main" val="128862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Picture 009.jpg"/>
          <p:cNvPicPr>
            <a:picLocks noGrp="1" noChangeAspect="1"/>
          </p:cNvPicPr>
          <p:nvPr>
            <p:ph idx="1"/>
          </p:nvPr>
        </p:nvPicPr>
        <p:blipFill>
          <a:blip r:embed="rId2" cstate="print"/>
          <a:stretch>
            <a:fillRect/>
          </a:stretch>
        </p:blipFill>
        <p:spPr>
          <a:xfrm>
            <a:off x="539552" y="404664"/>
            <a:ext cx="8208912" cy="5688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0" name="Picture 2" descr="C:\Users\user1\Pictures\imagesCALFK8QO.jpg"/>
          <p:cNvPicPr>
            <a:picLocks noChangeAspect="1" noChangeArrowheads="1"/>
          </p:cNvPicPr>
          <p:nvPr/>
        </p:nvPicPr>
        <p:blipFill>
          <a:blip r:embed="rId3" cstate="print"/>
          <a:srcRect/>
          <a:stretch>
            <a:fillRect/>
          </a:stretch>
        </p:blipFill>
        <p:spPr bwMode="auto">
          <a:xfrm>
            <a:off x="5796136" y="404664"/>
            <a:ext cx="2808312" cy="28803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1" name="Picture 3" descr="C:\Users\user1\Pictures\imagesCAKA2QYN.jpg"/>
          <p:cNvPicPr>
            <a:picLocks noChangeAspect="1" noChangeArrowheads="1"/>
          </p:cNvPicPr>
          <p:nvPr/>
        </p:nvPicPr>
        <p:blipFill>
          <a:blip r:embed="rId4" cstate="print"/>
          <a:srcRect/>
          <a:stretch>
            <a:fillRect/>
          </a:stretch>
        </p:blipFill>
        <p:spPr bwMode="auto">
          <a:xfrm>
            <a:off x="6444208" y="3441923"/>
            <a:ext cx="2057400" cy="2219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52011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natomy_and_physiology_of_animals_Various_vertebrate_limbs.jpg"/>
          <p:cNvPicPr>
            <a:picLocks noGrp="1" noChangeAspect="1"/>
          </p:cNvPicPr>
          <p:nvPr>
            <p:ph idx="1"/>
          </p:nvPr>
        </p:nvPicPr>
        <p:blipFill>
          <a:blip r:embed="rId2" cstate="print"/>
          <a:stretch>
            <a:fillRect/>
          </a:stretch>
        </p:blipFill>
        <p:spPr>
          <a:xfrm>
            <a:off x="1709305" y="1481138"/>
            <a:ext cx="5725389" cy="45259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p:cNvSpPr>
            <a:spLocks noGrp="1"/>
          </p:cNvSpPr>
          <p:nvPr>
            <p:ph type="title"/>
          </p:nvPr>
        </p:nvSpPr>
        <p:spPr/>
        <p:txBody>
          <a:bodyPr>
            <a:normAutofit/>
          </a:bodyPr>
          <a:lstStyle/>
          <a:p>
            <a:pPr algn="ctr" rtl="1"/>
            <a:r>
              <a:rPr lang="ar-SA" sz="3200" dirty="0" smtClean="0">
                <a:solidFill>
                  <a:schemeClr val="accent1">
                    <a:lumMod val="75000"/>
                  </a:schemeClr>
                </a:solidFill>
              </a:rPr>
              <a:t>الطرف الأمامى فى الفقاريات </a:t>
            </a:r>
            <a:endParaRPr lang="en-US" sz="3200" dirty="0">
              <a:solidFill>
                <a:schemeClr val="accent1">
                  <a:lumMod val="75000"/>
                </a:schemeClr>
              </a:solidFill>
            </a:endParaRPr>
          </a:p>
        </p:txBody>
      </p:sp>
    </p:spTree>
    <p:extLst>
      <p:ext uri="{BB962C8B-B14F-4D97-AF65-F5344CB8AC3E}">
        <p14:creationId xmlns:p14="http://schemas.microsoft.com/office/powerpoint/2010/main" val="39549691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71546"/>
            <a:ext cx="8229600" cy="4857784"/>
          </a:xfrm>
        </p:spPr>
        <p:style>
          <a:lnRef idx="2">
            <a:schemeClr val="accent1"/>
          </a:lnRef>
          <a:fillRef idx="1">
            <a:schemeClr val="lt1"/>
          </a:fillRef>
          <a:effectRef idx="0">
            <a:schemeClr val="accent1"/>
          </a:effectRef>
          <a:fontRef idx="minor">
            <a:schemeClr val="dk1"/>
          </a:fontRef>
        </p:style>
        <p:txBody>
          <a:bodyPr>
            <a:noAutofit/>
          </a:bodyPr>
          <a:lstStyle/>
          <a:p>
            <a:pPr algn="just" rtl="1"/>
            <a:r>
              <a:rPr lang="ar-SA" sz="2400" dirty="0" smtClean="0"/>
              <a:t>للهيكل حزامين هما الحزام الصدري الذي يوجد في منطقة الصدر والحزام الحوضي الذي يوجد في المنطقة الخلفية من الجذع .</a:t>
            </a:r>
          </a:p>
          <a:p>
            <a:pPr algn="just" rtl="1"/>
            <a:r>
              <a:rPr lang="ar-SA" sz="2400" dirty="0" smtClean="0"/>
              <a:t>يعمل الحزام الصدري على اتصال وتمفصل الطرفين الأماميين مع المنطقة الصدرية</a:t>
            </a:r>
            <a:r>
              <a:rPr lang="en-US" sz="2400" dirty="0" smtClean="0"/>
              <a:t>  </a:t>
            </a:r>
            <a:r>
              <a:rPr lang="ar-SA" sz="2400" dirty="0" smtClean="0"/>
              <a:t> في الحيوان بينما يعمل الحزام الحوضي على حمل جسم الحيوان وكذلك على اتصال وتمفصل الطرفين الخلفيين مع العمود الفقري .</a:t>
            </a:r>
          </a:p>
          <a:p>
            <a:pPr algn="just" rtl="1"/>
            <a:r>
              <a:rPr lang="ar-SA" sz="2400" dirty="0" smtClean="0"/>
              <a:t>يتكون الحزام الصدري من نصفين متماثلين يشتمل كل منهما على ثلاث عظام هي : </a:t>
            </a:r>
            <a:r>
              <a:rPr lang="ar-SA" sz="2400" dirty="0" smtClean="0">
                <a:solidFill>
                  <a:srgbClr val="FF0000"/>
                </a:solidFill>
              </a:rPr>
              <a:t>اللوح</a:t>
            </a:r>
            <a:r>
              <a:rPr lang="ar-SA" sz="2400" dirty="0" smtClean="0"/>
              <a:t> – </a:t>
            </a:r>
            <a:r>
              <a:rPr lang="ar-SA" sz="2400" dirty="0" smtClean="0">
                <a:solidFill>
                  <a:srgbClr val="FF0000"/>
                </a:solidFill>
              </a:rPr>
              <a:t>الغرابى</a:t>
            </a:r>
            <a:r>
              <a:rPr lang="ar-SA" sz="2400" dirty="0" smtClean="0"/>
              <a:t> – </a:t>
            </a:r>
            <a:r>
              <a:rPr lang="ar-SA" sz="2400" dirty="0" smtClean="0">
                <a:solidFill>
                  <a:srgbClr val="FF0000"/>
                </a:solidFill>
              </a:rPr>
              <a:t>وقبل الغرابى </a:t>
            </a:r>
            <a:r>
              <a:rPr lang="ar-SA" sz="2400" dirty="0" smtClean="0"/>
              <a:t>وعندهما يوجد تجويف الأروح الذي يعمل كجيب لتمفصل رأس عظم العضد .</a:t>
            </a:r>
          </a:p>
          <a:p>
            <a:pPr algn="just" rtl="1"/>
            <a:r>
              <a:rPr lang="ar-SA" sz="2400" dirty="0" smtClean="0"/>
              <a:t>يتكون الحزام الحوضي أيضا من نصفين متماثلين يشتمل كل منهما على ثلاث عظام هي : </a:t>
            </a:r>
            <a:r>
              <a:rPr lang="ar-SA" sz="2400" dirty="0" smtClean="0">
                <a:solidFill>
                  <a:srgbClr val="FF0000"/>
                </a:solidFill>
              </a:rPr>
              <a:t>الحرقفة</a:t>
            </a:r>
            <a:r>
              <a:rPr lang="ar-SA" sz="2400" dirty="0" smtClean="0"/>
              <a:t> – </a:t>
            </a:r>
            <a:r>
              <a:rPr lang="ar-SA" sz="2400" dirty="0" smtClean="0">
                <a:solidFill>
                  <a:srgbClr val="FF0000"/>
                </a:solidFill>
              </a:rPr>
              <a:t>العانى</a:t>
            </a:r>
            <a:r>
              <a:rPr lang="en-US" sz="2400" dirty="0" smtClean="0"/>
              <a:t>- </a:t>
            </a:r>
            <a:r>
              <a:rPr lang="ar-SA" sz="2400" dirty="0" smtClean="0"/>
              <a:t> </a:t>
            </a:r>
            <a:r>
              <a:rPr lang="ar-SA" sz="2400" dirty="0" smtClean="0">
                <a:solidFill>
                  <a:srgbClr val="FF0000"/>
                </a:solidFill>
              </a:rPr>
              <a:t>والوركى</a:t>
            </a:r>
            <a:r>
              <a:rPr lang="ar-SA" sz="2400" dirty="0" smtClean="0"/>
              <a:t> , وعند التقاء العظم العانى مع الوركى يوجد تجويف يعرف بالحق الذي يعمل على تمفصل رأس الفخذ .</a:t>
            </a:r>
          </a:p>
        </p:txBody>
      </p:sp>
      <p:sp>
        <p:nvSpPr>
          <p:cNvPr id="3" name="Title 2"/>
          <p:cNvSpPr>
            <a:spLocks noGrp="1"/>
          </p:cNvSpPr>
          <p:nvPr>
            <p:ph type="title"/>
          </p:nvPr>
        </p:nvSpPr>
        <p:spPr>
          <a:xfrm>
            <a:off x="3000364" y="357166"/>
            <a:ext cx="3071834" cy="500066"/>
          </a:xfrm>
        </p:spPr>
        <p:txBody>
          <a:bodyPr>
            <a:normAutofit fontScale="90000"/>
          </a:bodyPr>
          <a:lstStyle/>
          <a:p>
            <a:pPr algn="ctr" rtl="1"/>
            <a:r>
              <a:rPr lang="ar-SA" sz="2800" dirty="0" smtClean="0">
                <a:solidFill>
                  <a:srgbClr val="00B050"/>
                </a:solidFill>
              </a:rPr>
              <a:t>الأحزمة</a:t>
            </a:r>
            <a:r>
              <a:rPr lang="ar-SA" sz="2000" dirty="0" smtClean="0"/>
              <a:t> </a:t>
            </a:r>
            <a:endParaRPr lang="en-US" sz="2000" dirty="0"/>
          </a:p>
        </p:txBody>
      </p:sp>
    </p:spTree>
    <p:extLst>
      <p:ext uri="{BB962C8B-B14F-4D97-AF65-F5344CB8AC3E}">
        <p14:creationId xmlns:p14="http://schemas.microsoft.com/office/powerpoint/2010/main" val="40727135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57166"/>
            <a:ext cx="8229600" cy="5650125"/>
          </a:xfrm>
        </p:spPr>
        <p:style>
          <a:lnRef idx="2">
            <a:schemeClr val="accent1"/>
          </a:lnRef>
          <a:fillRef idx="1">
            <a:schemeClr val="lt1"/>
          </a:fillRef>
          <a:effectRef idx="0">
            <a:schemeClr val="accent1"/>
          </a:effectRef>
          <a:fontRef idx="minor">
            <a:schemeClr val="dk1"/>
          </a:fontRef>
        </p:style>
        <p:txBody>
          <a:bodyPr>
            <a:normAutofit/>
          </a:bodyPr>
          <a:lstStyle/>
          <a:p>
            <a:pPr algn="just" rtl="1"/>
            <a:r>
              <a:rPr lang="ar-SA" sz="2400" dirty="0" smtClean="0"/>
              <a:t>الحياة على اليابسة تضم بيئات متنوعة ولذلك ظهرت تنوعات من رباعيات القدم. </a:t>
            </a:r>
          </a:p>
          <a:p>
            <a:pPr algn="just" rtl="1"/>
            <a:r>
              <a:rPr lang="ar-SA" sz="2400" dirty="0" smtClean="0"/>
              <a:t>الحياة على الأرض تستلزم خصائص معينة تعين الحيوان على الحياة الأرضية , فظهرت الأرجل الأربع يدعمها هيكل عظمى متجانس بين الأنواع كلها وتضم خمسة أصابع ( حدثت لبعضها تحورات فيما بعد ).</a:t>
            </a:r>
          </a:p>
          <a:p>
            <a:pPr algn="just" rtl="1"/>
            <a:r>
              <a:rPr lang="ar-SA" sz="2400" dirty="0" smtClean="0"/>
              <a:t>لذلك سميت بالأطراف خماسية الأصابع – تلك الأطراف ساعدت الحيوان على المشي والجري والوثب فوق الأرض وعلى تسلق الأشجار وظهرت أنواع تمشى على أربع وأخرى على اثنين وثالثة تزحف على بطنها لغياب الأطراف . كما ظهرت أرقى الفقاريات وهى الثدييات .</a:t>
            </a:r>
          </a:p>
          <a:p>
            <a:pPr algn="just" rtl="1"/>
            <a:r>
              <a:rPr lang="ar-SA" sz="2400" dirty="0" smtClean="0"/>
              <a:t>كما ظهرت لتلك الحيوانات رئات تتنفس بها الهواء الجوى وحدثت تغييرات وتحورات هامة في معظم أجهزة الجسم لتكيف حياة الحيوان على اليابسة التي تختلف كثيرا عن الوسط المائي الذي تعيش فيه الأسماك .</a:t>
            </a:r>
          </a:p>
          <a:p>
            <a:pPr algn="just" rtl="1"/>
            <a:r>
              <a:rPr lang="ar-SA" sz="2400" dirty="0" smtClean="0"/>
              <a:t>تضم فوق طائفة رباعيات القدم أربع طوائف , هي البرمائيات والزواحف والطيور والثدييات .</a:t>
            </a:r>
            <a:endParaRPr lang="en-US" sz="2400" dirty="0"/>
          </a:p>
        </p:txBody>
      </p:sp>
    </p:spTree>
    <p:extLst>
      <p:ext uri="{BB962C8B-B14F-4D97-AF65-F5344CB8AC3E}">
        <p14:creationId xmlns:p14="http://schemas.microsoft.com/office/powerpoint/2010/main" val="38442171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57166"/>
            <a:ext cx="8229600" cy="5650125"/>
          </a:xfrm>
        </p:spPr>
        <p:style>
          <a:lnRef idx="2">
            <a:schemeClr val="accent2"/>
          </a:lnRef>
          <a:fillRef idx="1">
            <a:schemeClr val="lt1"/>
          </a:fillRef>
          <a:effectRef idx="0">
            <a:schemeClr val="accent2"/>
          </a:effectRef>
          <a:fontRef idx="minor">
            <a:schemeClr val="dk1"/>
          </a:fontRef>
        </p:style>
        <p:txBody>
          <a:bodyPr/>
          <a:lstStyle/>
          <a:p>
            <a:pPr algn="r" rtl="1">
              <a:buNone/>
            </a:pPr>
            <a:endParaRPr lang="en-US" dirty="0"/>
          </a:p>
        </p:txBody>
      </p:sp>
      <p:sp>
        <p:nvSpPr>
          <p:cNvPr id="4" name="Rectangle 3"/>
          <p:cNvSpPr/>
          <p:nvPr/>
        </p:nvSpPr>
        <p:spPr>
          <a:xfrm>
            <a:off x="3500430" y="857232"/>
            <a:ext cx="2286016" cy="1200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dirty="0" smtClean="0"/>
              <a:t>الفقاريات</a:t>
            </a:r>
            <a:endParaRPr lang="en-US" sz="3600" dirty="0"/>
          </a:p>
        </p:txBody>
      </p:sp>
      <p:cxnSp>
        <p:nvCxnSpPr>
          <p:cNvPr id="7" name="Straight Arrow Connector 6"/>
          <p:cNvCxnSpPr>
            <a:stCxn id="4" idx="2"/>
          </p:cNvCxnSpPr>
          <p:nvPr/>
        </p:nvCxnSpPr>
        <p:spPr>
          <a:xfrm rot="16200000" flipH="1">
            <a:off x="4814886" y="1885936"/>
            <a:ext cx="1228740" cy="15716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4" idx="2"/>
          </p:cNvCxnSpPr>
          <p:nvPr/>
        </p:nvCxnSpPr>
        <p:spPr>
          <a:xfrm rot="5400000">
            <a:off x="3278969" y="1850217"/>
            <a:ext cx="1157302" cy="15716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715008" y="3357562"/>
            <a:ext cx="2500330" cy="1143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dirty="0" smtClean="0"/>
              <a:t>اللارهليات</a:t>
            </a:r>
          </a:p>
          <a:p>
            <a:pPr algn="ctr"/>
            <a:r>
              <a:rPr lang="ar-SA" sz="3200" dirty="0" smtClean="0"/>
              <a:t>طائفة البرمائيات</a:t>
            </a:r>
            <a:endParaRPr lang="en-US" sz="3200" dirty="0"/>
          </a:p>
        </p:txBody>
      </p:sp>
      <p:sp>
        <p:nvSpPr>
          <p:cNvPr id="11" name="Rectangle 10"/>
          <p:cNvSpPr/>
          <p:nvPr/>
        </p:nvSpPr>
        <p:spPr>
          <a:xfrm>
            <a:off x="785786" y="3357562"/>
            <a:ext cx="2786082" cy="1143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dirty="0" smtClean="0"/>
              <a:t>الرهليات</a:t>
            </a:r>
          </a:p>
          <a:p>
            <a:pPr algn="ctr"/>
            <a:r>
              <a:rPr lang="ar-SA" sz="2400" dirty="0" smtClean="0"/>
              <a:t>الزواحف - الطيور- الثدييات</a:t>
            </a:r>
            <a:endParaRPr lang="en-US" sz="2400" dirty="0"/>
          </a:p>
        </p:txBody>
      </p:sp>
    </p:spTree>
    <p:extLst>
      <p:ext uri="{BB962C8B-B14F-4D97-AF65-F5344CB8AC3E}">
        <p14:creationId xmlns:p14="http://schemas.microsoft.com/office/powerpoint/2010/main" val="38612844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pPr algn="just" rtl="1">
              <a:buFont typeface="Wingdings" pitchFamily="2" charset="2"/>
              <a:buChar char="q"/>
            </a:pPr>
            <a:r>
              <a:rPr lang="ar-SA" sz="2400" dirty="0" smtClean="0"/>
              <a:t>هي فقاريات تعيش بين الماء واليابسة .</a:t>
            </a:r>
            <a:endParaRPr lang="en-US" sz="2400" dirty="0" smtClean="0"/>
          </a:p>
          <a:p>
            <a:pPr algn="just" rtl="1">
              <a:buFont typeface="Wingdings" pitchFamily="2" charset="2"/>
              <a:buChar char="q"/>
            </a:pPr>
            <a:r>
              <a:rPr lang="ar-SA" sz="2400" dirty="0" smtClean="0"/>
              <a:t>يوضع البيض في الماء العذب وكذلك الحيوانات المنوية من الذكر حيث يتم الإخصاب ويفقس البيض وتعيش الأطوار الجنينية الأولى في الماء حيث تتنفس الأوكسجين المذاب في الماء عن طريق خياشيم مثل الأسماك .</a:t>
            </a:r>
          </a:p>
          <a:p>
            <a:pPr algn="just" rtl="1">
              <a:buFont typeface="Wingdings" pitchFamily="2" charset="2"/>
              <a:buChar char="q"/>
            </a:pPr>
            <a:r>
              <a:rPr lang="ar-SA" sz="2400" dirty="0" smtClean="0"/>
              <a:t>ثم تتحور إلى الطور اليافع الذي له القدره على المعيشة فوق الأرض ويتنفس الهواء الجوى بواسطة الرئات .</a:t>
            </a:r>
          </a:p>
          <a:p>
            <a:pPr algn="just" rtl="1">
              <a:buFont typeface="Wingdings" pitchFamily="2" charset="2"/>
              <a:buChar char="q"/>
            </a:pPr>
            <a:r>
              <a:rPr lang="ar-SA" sz="2400" b="1" dirty="0" smtClean="0">
                <a:solidFill>
                  <a:srgbClr val="FF0000"/>
                </a:solidFill>
              </a:rPr>
              <a:t>الصفات العامة :</a:t>
            </a:r>
          </a:p>
          <a:p>
            <a:pPr marL="566928" indent="-457200" algn="just" rtl="1">
              <a:buFont typeface="+mj-lt"/>
              <a:buAutoNum type="arabicPeriod"/>
            </a:pPr>
            <a:r>
              <a:rPr lang="ar-SA" sz="2400" b="1" dirty="0" smtClean="0">
                <a:solidFill>
                  <a:schemeClr val="accent6">
                    <a:lumMod val="50000"/>
                  </a:schemeClr>
                </a:solidFill>
              </a:rPr>
              <a:t>حيوانات من ذوات الدم البارد (تتغير حرارة أجسامها تبعا لحرارة الوسط المحيط ).</a:t>
            </a:r>
          </a:p>
          <a:p>
            <a:pPr marL="566928" indent="-457200" algn="just" rtl="1">
              <a:buFont typeface="+mj-lt"/>
              <a:buAutoNum type="arabicPeriod"/>
            </a:pPr>
            <a:r>
              <a:rPr lang="ar-SA" sz="2400" b="1" dirty="0" smtClean="0">
                <a:solidFill>
                  <a:schemeClr val="accent6">
                    <a:lumMod val="50000"/>
                  </a:schemeClr>
                </a:solidFill>
              </a:rPr>
              <a:t>تبيت بياتا شتويا أي أنها توقف معظم أنشطتها وتختبئ وتبقى دون حراك بين الأحجار في البرك وعلى شواطئ الأنهار حتى تحل بداية الربيع التالي .</a:t>
            </a:r>
          </a:p>
          <a:p>
            <a:pPr algn="r" rtl="1">
              <a:buFont typeface="Wingdings" pitchFamily="2" charset="2"/>
              <a:buChar char="q"/>
            </a:pPr>
            <a:endParaRPr lang="en-US" sz="2400" dirty="0"/>
          </a:p>
        </p:txBody>
      </p:sp>
      <p:sp>
        <p:nvSpPr>
          <p:cNvPr id="3" name="Title 2"/>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pPr algn="ctr" rtl="1"/>
            <a:r>
              <a:rPr lang="ar-SA" sz="2800" dirty="0" smtClean="0">
                <a:solidFill>
                  <a:srgbClr val="00B050"/>
                </a:solidFill>
              </a:rPr>
              <a:t>(1) البرمائيات </a:t>
            </a:r>
            <a:r>
              <a:rPr lang="en-US" sz="2800" dirty="0" smtClean="0">
                <a:solidFill>
                  <a:srgbClr val="00B050"/>
                </a:solidFill>
              </a:rPr>
              <a:t>Amphibia</a:t>
            </a:r>
            <a:r>
              <a:rPr lang="ar-SA" sz="2800" dirty="0" smtClean="0">
                <a:solidFill>
                  <a:srgbClr val="00B050"/>
                </a:solidFill>
              </a:rPr>
              <a:t> </a:t>
            </a:r>
            <a:br>
              <a:rPr lang="ar-SA" sz="2800" dirty="0" smtClean="0">
                <a:solidFill>
                  <a:srgbClr val="00B050"/>
                </a:solidFill>
              </a:rPr>
            </a:br>
            <a:r>
              <a:rPr lang="ar-SA" sz="2800" dirty="0" smtClean="0">
                <a:solidFill>
                  <a:srgbClr val="00B050"/>
                </a:solidFill>
              </a:rPr>
              <a:t>(اللارهليات </a:t>
            </a:r>
            <a:r>
              <a:rPr lang="en-US" sz="2800" dirty="0" err="1" smtClean="0">
                <a:solidFill>
                  <a:srgbClr val="00B050"/>
                </a:solidFill>
              </a:rPr>
              <a:t>Anamniota</a:t>
            </a:r>
            <a:r>
              <a:rPr lang="ar-SA" sz="2800" dirty="0" smtClean="0">
                <a:solidFill>
                  <a:srgbClr val="00B050"/>
                </a:solidFill>
              </a:rPr>
              <a:t> )</a:t>
            </a:r>
            <a:endParaRPr lang="en-US" sz="2800" dirty="0">
              <a:solidFill>
                <a:srgbClr val="00B050"/>
              </a:solidFill>
            </a:endParaRPr>
          </a:p>
        </p:txBody>
      </p:sp>
    </p:spTree>
    <p:extLst>
      <p:ext uri="{BB962C8B-B14F-4D97-AF65-F5344CB8AC3E}">
        <p14:creationId xmlns:p14="http://schemas.microsoft.com/office/powerpoint/2010/main" val="35790736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2910" y="285729"/>
            <a:ext cx="8043890" cy="5572164"/>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566928" indent="-457200" algn="just" rtl="1">
              <a:buFontTx/>
              <a:buChar char="-"/>
            </a:pPr>
            <a:r>
              <a:rPr lang="ar-SA" sz="2400" b="1" dirty="0" smtClean="0">
                <a:solidFill>
                  <a:schemeClr val="accent6">
                    <a:lumMod val="75000"/>
                  </a:schemeClr>
                </a:solidFill>
              </a:rPr>
              <a:t>وفى أثناء هذا البيات الشتوي يتوقف التنفس الرئوي ويتم التنفس عن طريق الجلد , وهى لا تغتذى أثناء هذا البيات الشتوي وتعتمد أساسا على الغذاء المخزون في جسمها . وتقل درجة حرارة الجسم لتصل في الغالب إلى درجة حرارة الوسط المحيط به , غير أنها </a:t>
            </a:r>
            <a:r>
              <a:rPr lang="ar-SA" sz="2400" b="1" dirty="0" err="1" smtClean="0">
                <a:solidFill>
                  <a:schemeClr val="accent6">
                    <a:lumMod val="75000"/>
                  </a:schemeClr>
                </a:solidFill>
              </a:rPr>
              <a:t>لاتتجمد</a:t>
            </a:r>
            <a:r>
              <a:rPr lang="ar-SA" sz="2400" b="1" dirty="0" smtClean="0">
                <a:solidFill>
                  <a:schemeClr val="accent6">
                    <a:lumMod val="75000"/>
                  </a:schemeClr>
                </a:solidFill>
              </a:rPr>
              <a:t> وإلا ماتت .</a:t>
            </a:r>
          </a:p>
          <a:p>
            <a:pPr marL="566928" indent="-457200" algn="just" rtl="1">
              <a:buNone/>
            </a:pPr>
            <a:r>
              <a:rPr lang="ar-SA" sz="2400" b="1" dirty="0" smtClean="0">
                <a:solidFill>
                  <a:schemeClr val="accent6">
                    <a:lumMod val="75000"/>
                  </a:schemeClr>
                </a:solidFill>
              </a:rPr>
              <a:t>3. يغطى الجسم بجلد ملون يسهل مطابقته للون الوسط المحيط .</a:t>
            </a:r>
          </a:p>
          <a:p>
            <a:pPr marL="566928" indent="-457200" algn="just" rtl="1">
              <a:buNone/>
            </a:pPr>
            <a:r>
              <a:rPr lang="ar-SA" sz="2400" b="1" dirty="0" smtClean="0">
                <a:solidFill>
                  <a:schemeClr val="accent6">
                    <a:lumMod val="75000"/>
                  </a:schemeClr>
                </a:solidFill>
              </a:rPr>
              <a:t>4. توجد فتحتا أنف خارجيتين وعينان لهما جفون متحركة وأذنان .</a:t>
            </a:r>
          </a:p>
          <a:p>
            <a:pPr marL="566928" indent="-457200" algn="just" rtl="1">
              <a:buNone/>
            </a:pPr>
            <a:r>
              <a:rPr lang="ar-SA" sz="2400" b="1" dirty="0" smtClean="0">
                <a:solidFill>
                  <a:schemeClr val="accent6">
                    <a:lumMod val="75000"/>
                  </a:schemeClr>
                </a:solidFill>
              </a:rPr>
              <a:t>5. يتم التنفس بالخياشيم في الأطوار الجنينية المبكرة (اليرقانة) ولكن تختفي الخياشيم تدريجيا لتحل محلها الرئات التي تعتبر أعضاء التنفس الأساسية في الحيوان اليافع .</a:t>
            </a:r>
          </a:p>
          <a:p>
            <a:pPr marL="566928" indent="-457200" algn="just" rtl="1">
              <a:buNone/>
            </a:pPr>
            <a:r>
              <a:rPr lang="ar-SA" sz="2400" b="1" dirty="0" smtClean="0">
                <a:solidFill>
                  <a:schemeClr val="accent6">
                    <a:lumMod val="75000"/>
                  </a:schemeClr>
                </a:solidFill>
              </a:rPr>
              <a:t>6. يتميز السيلوم إلى تجويفين رئيسيين هما التجويف التامورى والتجويف البريتونى (البطنى) .</a:t>
            </a:r>
          </a:p>
          <a:p>
            <a:pPr marL="566928" indent="-457200" algn="just" rtl="1">
              <a:buNone/>
            </a:pPr>
            <a:r>
              <a:rPr lang="ar-SA" sz="2400" b="1" dirty="0" smtClean="0">
                <a:solidFill>
                  <a:schemeClr val="accent6">
                    <a:lumMod val="75000"/>
                  </a:schemeClr>
                </a:solidFill>
              </a:rPr>
              <a:t>7. القلب يتكون من خمس حجرات , جيب وريدي </a:t>
            </a:r>
            <a:r>
              <a:rPr lang="ar-SA" sz="2400" b="1" dirty="0" err="1" smtClean="0">
                <a:solidFill>
                  <a:schemeClr val="accent6">
                    <a:lumMod val="75000"/>
                  </a:schemeClr>
                </a:solidFill>
              </a:rPr>
              <a:t>وأذنينان</a:t>
            </a:r>
            <a:r>
              <a:rPr lang="ar-SA" sz="2400" b="1" dirty="0" smtClean="0">
                <a:solidFill>
                  <a:schemeClr val="accent6">
                    <a:lumMod val="75000"/>
                  </a:schemeClr>
                </a:solidFill>
              </a:rPr>
              <a:t> وبطين وجذع شرياني ويوجد جهاز كبدي بابي وجهاز كلوي بابي .</a:t>
            </a:r>
          </a:p>
          <a:p>
            <a:pPr marL="566928" indent="-457200" algn="just" rtl="1">
              <a:buNone/>
            </a:pPr>
            <a:r>
              <a:rPr lang="ar-SA" sz="2400" b="1" dirty="0" smtClean="0">
                <a:solidFill>
                  <a:schemeClr val="accent6">
                    <a:lumMod val="75000"/>
                  </a:schemeClr>
                </a:solidFill>
              </a:rPr>
              <a:t>8. لها 10 أزواج من الأعصاب المخية .</a:t>
            </a:r>
          </a:p>
          <a:p>
            <a:pPr marL="566928" indent="-457200" algn="just" rtl="1">
              <a:buNone/>
            </a:pPr>
            <a:r>
              <a:rPr lang="ar-SA" sz="2400" b="1" dirty="0" smtClean="0">
                <a:solidFill>
                  <a:schemeClr val="accent6">
                    <a:lumMod val="75000"/>
                  </a:schemeClr>
                </a:solidFill>
              </a:rPr>
              <a:t>9. الإخصاب خارجي في بعض الأحيان وداخلي في البعض الآخر .</a:t>
            </a:r>
          </a:p>
          <a:p>
            <a:pPr marL="566928" indent="-457200" algn="r" rtl="1">
              <a:buFontTx/>
              <a:buChar char="-"/>
            </a:pPr>
            <a:endParaRPr lang="en-US" sz="2400" dirty="0">
              <a:solidFill>
                <a:schemeClr val="accent6">
                  <a:lumMod val="75000"/>
                </a:schemeClr>
              </a:solidFill>
            </a:endParaRPr>
          </a:p>
        </p:txBody>
      </p:sp>
    </p:spTree>
    <p:extLst>
      <p:ext uri="{BB962C8B-B14F-4D97-AF65-F5344CB8AC3E}">
        <p14:creationId xmlns:p14="http://schemas.microsoft.com/office/powerpoint/2010/main" val="27684252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87253"/>
            <a:ext cx="8229600" cy="5150059"/>
          </a:xfrm>
        </p:spPr>
        <p:style>
          <a:lnRef idx="2">
            <a:schemeClr val="accent2"/>
          </a:lnRef>
          <a:fillRef idx="1">
            <a:schemeClr val="lt1"/>
          </a:fillRef>
          <a:effectRef idx="0">
            <a:schemeClr val="accent2"/>
          </a:effectRef>
          <a:fontRef idx="minor">
            <a:schemeClr val="dk1"/>
          </a:fontRef>
        </p:style>
        <p:txBody>
          <a:bodyPr/>
          <a:lstStyle/>
          <a:p>
            <a:pPr algn="ctr" rtl="1">
              <a:buNone/>
            </a:pPr>
            <a:endParaRPr lang="en-US" dirty="0"/>
          </a:p>
        </p:txBody>
      </p:sp>
      <p:sp>
        <p:nvSpPr>
          <p:cNvPr id="3" name="Title 2"/>
          <p:cNvSpPr>
            <a:spLocks noGrp="1"/>
          </p:cNvSpPr>
          <p:nvPr>
            <p:ph type="title"/>
          </p:nvPr>
        </p:nvSpPr>
        <p:spPr>
          <a:xfrm>
            <a:off x="457200" y="142852"/>
            <a:ext cx="8229600" cy="868346"/>
          </a:xfrm>
        </p:spPr>
        <p:style>
          <a:lnRef idx="1">
            <a:schemeClr val="accent1"/>
          </a:lnRef>
          <a:fillRef idx="2">
            <a:schemeClr val="accent1"/>
          </a:fillRef>
          <a:effectRef idx="1">
            <a:schemeClr val="accent1"/>
          </a:effectRef>
          <a:fontRef idx="minor">
            <a:schemeClr val="dk1"/>
          </a:fontRef>
        </p:style>
        <p:txBody>
          <a:bodyPr>
            <a:normAutofit/>
          </a:bodyPr>
          <a:lstStyle/>
          <a:p>
            <a:pPr algn="ctr" rtl="1"/>
            <a:r>
              <a:rPr lang="ar-SA" sz="2800" dirty="0" smtClean="0">
                <a:solidFill>
                  <a:schemeClr val="accent1">
                    <a:lumMod val="75000"/>
                  </a:schemeClr>
                </a:solidFill>
              </a:rPr>
              <a:t>تصنيف طائفة البرمائيات </a:t>
            </a:r>
            <a:endParaRPr lang="en-US" sz="2800" dirty="0">
              <a:solidFill>
                <a:schemeClr val="accent1">
                  <a:lumMod val="75000"/>
                </a:schemeClr>
              </a:solidFill>
            </a:endParaRPr>
          </a:p>
        </p:txBody>
      </p:sp>
      <p:sp>
        <p:nvSpPr>
          <p:cNvPr id="4" name="Rounded Rectangle 3"/>
          <p:cNvSpPr/>
          <p:nvPr/>
        </p:nvSpPr>
        <p:spPr>
          <a:xfrm>
            <a:off x="2714612" y="1428736"/>
            <a:ext cx="35719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000" dirty="0" smtClean="0"/>
              <a:t>البرمائيات </a:t>
            </a:r>
            <a:endParaRPr lang="en-US" sz="4000" dirty="0"/>
          </a:p>
        </p:txBody>
      </p:sp>
      <p:cxnSp>
        <p:nvCxnSpPr>
          <p:cNvPr id="6" name="Straight Arrow Connector 5"/>
          <p:cNvCxnSpPr>
            <a:stCxn id="4" idx="2"/>
          </p:cNvCxnSpPr>
          <p:nvPr/>
        </p:nvCxnSpPr>
        <p:spPr>
          <a:xfrm rot="16200000" flipH="1">
            <a:off x="5529266" y="1314432"/>
            <a:ext cx="728674" cy="27860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 idx="2"/>
          </p:cNvCxnSpPr>
          <p:nvPr/>
        </p:nvCxnSpPr>
        <p:spPr>
          <a:xfrm rot="5400000">
            <a:off x="2707465" y="1278713"/>
            <a:ext cx="728674" cy="28575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4" idx="2"/>
          </p:cNvCxnSpPr>
          <p:nvPr/>
        </p:nvCxnSpPr>
        <p:spPr>
          <a:xfrm rot="16200000" flipH="1">
            <a:off x="4243382" y="2600316"/>
            <a:ext cx="1871682" cy="13573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4" idx="2"/>
          </p:cNvCxnSpPr>
          <p:nvPr/>
        </p:nvCxnSpPr>
        <p:spPr>
          <a:xfrm rot="5400000">
            <a:off x="2957498" y="2671754"/>
            <a:ext cx="1871682" cy="12144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6429388" y="3143248"/>
            <a:ext cx="2286016" cy="10715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dirty="0" smtClean="0"/>
              <a:t>رتبة مصفحات الرأس </a:t>
            </a:r>
          </a:p>
          <a:p>
            <a:pPr algn="ctr"/>
            <a:r>
              <a:rPr lang="en-US" sz="1600" dirty="0" err="1" smtClean="0"/>
              <a:t>Stegocephalia</a:t>
            </a:r>
            <a:endParaRPr lang="en-US" sz="1600" dirty="0" smtClean="0"/>
          </a:p>
          <a:p>
            <a:pPr algn="ctr"/>
            <a:endParaRPr lang="en-US" sz="1600" dirty="0"/>
          </a:p>
        </p:txBody>
      </p:sp>
      <p:sp>
        <p:nvSpPr>
          <p:cNvPr id="16" name="Oval 15"/>
          <p:cNvSpPr/>
          <p:nvPr/>
        </p:nvSpPr>
        <p:spPr>
          <a:xfrm>
            <a:off x="4929190" y="4071942"/>
            <a:ext cx="2357454" cy="1428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رتبة عديمة الأقدام </a:t>
            </a:r>
            <a:endParaRPr lang="en-US" dirty="0" smtClean="0"/>
          </a:p>
          <a:p>
            <a:pPr algn="ctr"/>
            <a:r>
              <a:rPr lang="en-US" dirty="0" err="1" smtClean="0"/>
              <a:t>Apoda</a:t>
            </a:r>
            <a:endParaRPr lang="en-US" dirty="0" smtClean="0"/>
          </a:p>
          <a:p>
            <a:pPr algn="ctr"/>
            <a:endParaRPr lang="en-US" dirty="0"/>
          </a:p>
        </p:txBody>
      </p:sp>
      <p:sp>
        <p:nvSpPr>
          <p:cNvPr id="17" name="Oval 16"/>
          <p:cNvSpPr/>
          <p:nvPr/>
        </p:nvSpPr>
        <p:spPr>
          <a:xfrm>
            <a:off x="500034" y="3143248"/>
            <a:ext cx="2000264" cy="10715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رتبة عديمة الذيل </a:t>
            </a:r>
          </a:p>
          <a:p>
            <a:pPr algn="ctr"/>
            <a:r>
              <a:rPr lang="en-US" dirty="0" err="1" smtClean="0"/>
              <a:t>Anura</a:t>
            </a:r>
            <a:endParaRPr lang="en-US" dirty="0"/>
          </a:p>
        </p:txBody>
      </p:sp>
      <p:sp>
        <p:nvSpPr>
          <p:cNvPr id="18" name="Oval 17"/>
          <p:cNvSpPr/>
          <p:nvPr/>
        </p:nvSpPr>
        <p:spPr>
          <a:xfrm>
            <a:off x="2000232" y="4143380"/>
            <a:ext cx="2500330" cy="1428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رتبة الذيليات </a:t>
            </a:r>
          </a:p>
          <a:p>
            <a:pPr algn="ctr"/>
            <a:r>
              <a:rPr lang="en-US" dirty="0" err="1" smtClean="0"/>
              <a:t>Caudata</a:t>
            </a:r>
            <a:endParaRPr lang="en-US" dirty="0"/>
          </a:p>
        </p:txBody>
      </p:sp>
      <p:sp>
        <p:nvSpPr>
          <p:cNvPr id="22" name="TextBox 21"/>
          <p:cNvSpPr txBox="1"/>
          <p:nvPr/>
        </p:nvSpPr>
        <p:spPr>
          <a:xfrm>
            <a:off x="6572265" y="4786322"/>
            <a:ext cx="184731" cy="646331"/>
          </a:xfrm>
          <a:prstGeom prst="rect">
            <a:avLst/>
          </a:prstGeom>
          <a:noFill/>
        </p:spPr>
        <p:txBody>
          <a:bodyPr wrap="none" rtlCol="0">
            <a:spAutoFit/>
          </a:bodyPr>
          <a:lstStyle/>
          <a:p>
            <a:endParaRPr lang="en-US" dirty="0" smtClean="0"/>
          </a:p>
          <a:p>
            <a:endParaRPr lang="en-US" dirty="0"/>
          </a:p>
        </p:txBody>
      </p:sp>
    </p:spTree>
    <p:extLst>
      <p:ext uri="{BB962C8B-B14F-4D97-AF65-F5344CB8AC3E}">
        <p14:creationId xmlns:p14="http://schemas.microsoft.com/office/powerpoint/2010/main" val="11520830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phibian-info0__imagech005650_lr000364.gif"/>
          <p:cNvPicPr>
            <a:picLocks noGrp="1" noChangeAspect="1"/>
          </p:cNvPicPr>
          <p:nvPr>
            <p:ph idx="1"/>
          </p:nvPr>
        </p:nvPicPr>
        <p:blipFill>
          <a:blip r:embed="rId2" cstate="print"/>
          <a:stretch>
            <a:fillRect/>
          </a:stretch>
        </p:blipFill>
        <p:spPr>
          <a:xfrm>
            <a:off x="1979712" y="1340768"/>
            <a:ext cx="4752527" cy="47525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p:cNvSpPr>
            <a:spLocks noGrp="1"/>
          </p:cNvSpPr>
          <p:nvPr>
            <p:ph type="title"/>
          </p:nvPr>
        </p:nvSpPr>
        <p:spPr>
          <a:xfrm>
            <a:off x="457200" y="274638"/>
            <a:ext cx="8229600" cy="922114"/>
          </a:xfrm>
        </p:spPr>
        <p:style>
          <a:lnRef idx="1">
            <a:schemeClr val="accent1"/>
          </a:lnRef>
          <a:fillRef idx="2">
            <a:schemeClr val="accent1"/>
          </a:fillRef>
          <a:effectRef idx="1">
            <a:schemeClr val="accent1"/>
          </a:effectRef>
          <a:fontRef idx="minor">
            <a:schemeClr val="dk1"/>
          </a:fontRef>
        </p:style>
        <p:txBody>
          <a:bodyPr>
            <a:normAutofit/>
          </a:bodyPr>
          <a:lstStyle/>
          <a:p>
            <a:pPr algn="ctr" rtl="1"/>
            <a:r>
              <a:rPr lang="ar-SA" sz="3200" dirty="0" smtClean="0"/>
              <a:t>أنواع البرمائيات المندثرة</a:t>
            </a:r>
            <a:endParaRPr lang="en-US" sz="3200" dirty="0"/>
          </a:p>
        </p:txBody>
      </p:sp>
      <p:pic>
        <p:nvPicPr>
          <p:cNvPr id="3074" name="Picture 2" descr="C:\Users\user1\Pictures\imagesCAWJJ8IT.jpg"/>
          <p:cNvPicPr>
            <a:picLocks noChangeAspect="1" noChangeArrowheads="1"/>
          </p:cNvPicPr>
          <p:nvPr/>
        </p:nvPicPr>
        <p:blipFill>
          <a:blip r:embed="rId3" cstate="print"/>
          <a:srcRect/>
          <a:stretch>
            <a:fillRect/>
          </a:stretch>
        </p:blipFill>
        <p:spPr bwMode="auto">
          <a:xfrm>
            <a:off x="2195736" y="1340768"/>
            <a:ext cx="4320479" cy="2016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5" name="Picture 3" descr="C:\Users\user1\Pictures\imagesCA2HKOHN.jpg"/>
          <p:cNvPicPr>
            <a:picLocks noChangeAspect="1" noChangeArrowheads="1"/>
          </p:cNvPicPr>
          <p:nvPr/>
        </p:nvPicPr>
        <p:blipFill>
          <a:blip r:embed="rId4" cstate="print"/>
          <a:srcRect/>
          <a:stretch>
            <a:fillRect/>
          </a:stretch>
        </p:blipFill>
        <p:spPr bwMode="auto">
          <a:xfrm>
            <a:off x="4355976" y="3410297"/>
            <a:ext cx="2063874" cy="25389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6" name="Picture 4" descr="C:\Users\user1\Pictures\imagesCAU2R4BT.jpg"/>
          <p:cNvPicPr>
            <a:picLocks noChangeAspect="1" noChangeArrowheads="1"/>
          </p:cNvPicPr>
          <p:nvPr/>
        </p:nvPicPr>
        <p:blipFill>
          <a:blip r:embed="rId5" cstate="print"/>
          <a:srcRect/>
          <a:stretch>
            <a:fillRect/>
          </a:stretch>
        </p:blipFill>
        <p:spPr bwMode="auto">
          <a:xfrm>
            <a:off x="2267744" y="3396580"/>
            <a:ext cx="2016224" cy="2552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698848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28604"/>
            <a:ext cx="8229600" cy="5578687"/>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624078" indent="-514350" algn="just" rtl="1">
              <a:buFont typeface="Wingdings" pitchFamily="2" charset="2"/>
              <a:buChar char="Ø"/>
            </a:pPr>
            <a:r>
              <a:rPr lang="ar-SA" dirty="0" smtClean="0"/>
              <a:t>تنقسم البرمائيات إلى أربع رتب منها رتبة مندثرة وهى رتبة مصفحات الرأس . والرتب الثلاثة الأخرى هي رتب عديمة الأقدام , الذيليات ورتبة عديمة الذيل .</a:t>
            </a:r>
            <a:endParaRPr lang="en-US" dirty="0" smtClean="0"/>
          </a:p>
          <a:p>
            <a:pPr marL="624078" indent="-514350" algn="just" rtl="1">
              <a:buNone/>
            </a:pPr>
            <a:r>
              <a:rPr lang="ar-SA" dirty="0" smtClean="0">
                <a:solidFill>
                  <a:schemeClr val="accent1">
                    <a:lumMod val="75000"/>
                  </a:schemeClr>
                </a:solidFill>
              </a:rPr>
              <a:t>1. رتبة مصفحات الرأس </a:t>
            </a:r>
            <a:r>
              <a:rPr lang="en-US" dirty="0" smtClean="0">
                <a:solidFill>
                  <a:schemeClr val="accent1">
                    <a:lumMod val="75000"/>
                  </a:schemeClr>
                </a:solidFill>
              </a:rPr>
              <a:t>(O: </a:t>
            </a:r>
            <a:r>
              <a:rPr lang="en-US" dirty="0" err="1" smtClean="0">
                <a:solidFill>
                  <a:schemeClr val="accent1">
                    <a:lumMod val="75000"/>
                  </a:schemeClr>
                </a:solidFill>
              </a:rPr>
              <a:t>Stegocephalia</a:t>
            </a:r>
            <a:r>
              <a:rPr lang="en-US" dirty="0" smtClean="0">
                <a:solidFill>
                  <a:schemeClr val="accent1">
                    <a:lumMod val="75000"/>
                  </a:schemeClr>
                </a:solidFill>
              </a:rPr>
              <a:t>)</a:t>
            </a:r>
            <a:r>
              <a:rPr lang="ar-SA" dirty="0" smtClean="0">
                <a:solidFill>
                  <a:schemeClr val="accent1">
                    <a:lumMod val="75000"/>
                  </a:schemeClr>
                </a:solidFill>
              </a:rPr>
              <a:t> :</a:t>
            </a:r>
          </a:p>
          <a:p>
            <a:pPr marL="624078" indent="-514350" algn="just" rtl="1">
              <a:buNone/>
            </a:pPr>
            <a:r>
              <a:rPr lang="ar-SA" dirty="0" smtClean="0">
                <a:solidFill>
                  <a:schemeClr val="accent1">
                    <a:lumMod val="75000"/>
                  </a:schemeClr>
                </a:solidFill>
              </a:rPr>
              <a:t>   </a:t>
            </a:r>
            <a:r>
              <a:rPr lang="ar-SA" dirty="0" smtClean="0"/>
              <a:t>نشأت من الأسماك مستديرة الزعانف الفصية وكلها مندثرة الآن .</a:t>
            </a:r>
          </a:p>
          <a:p>
            <a:pPr marL="624078" indent="-514350" algn="just" rtl="1">
              <a:buNone/>
            </a:pPr>
            <a:endParaRPr lang="ar-SA" dirty="0" smtClean="0"/>
          </a:p>
          <a:p>
            <a:pPr marL="624078" indent="-514350" algn="just" rtl="1">
              <a:buNone/>
            </a:pPr>
            <a:r>
              <a:rPr lang="ar-SA" dirty="0" smtClean="0">
                <a:solidFill>
                  <a:schemeClr val="accent1">
                    <a:lumMod val="75000"/>
                  </a:schemeClr>
                </a:solidFill>
              </a:rPr>
              <a:t>2. رتبة عديمة الأقدام </a:t>
            </a:r>
            <a:r>
              <a:rPr lang="en-US" dirty="0" smtClean="0">
                <a:solidFill>
                  <a:schemeClr val="accent1">
                    <a:lumMod val="75000"/>
                  </a:schemeClr>
                </a:solidFill>
              </a:rPr>
              <a:t>( O: </a:t>
            </a:r>
            <a:r>
              <a:rPr lang="en-US" dirty="0" err="1" smtClean="0">
                <a:solidFill>
                  <a:schemeClr val="accent1">
                    <a:lumMod val="75000"/>
                  </a:schemeClr>
                </a:solidFill>
              </a:rPr>
              <a:t>Apoda</a:t>
            </a:r>
            <a:r>
              <a:rPr lang="en-US" dirty="0" smtClean="0">
                <a:solidFill>
                  <a:schemeClr val="accent1">
                    <a:lumMod val="75000"/>
                  </a:schemeClr>
                </a:solidFill>
              </a:rPr>
              <a:t>)</a:t>
            </a:r>
            <a:r>
              <a:rPr lang="ar-SA" dirty="0" smtClean="0">
                <a:solidFill>
                  <a:schemeClr val="accent1">
                    <a:lumMod val="75000"/>
                  </a:schemeClr>
                </a:solidFill>
              </a:rPr>
              <a:t> :</a:t>
            </a:r>
          </a:p>
          <a:p>
            <a:pPr marL="624078" indent="-514350" algn="just" rtl="1">
              <a:buNone/>
            </a:pPr>
            <a:r>
              <a:rPr lang="ar-SA" dirty="0" smtClean="0">
                <a:solidFill>
                  <a:schemeClr val="accent1">
                    <a:lumMod val="75000"/>
                  </a:schemeClr>
                </a:solidFill>
              </a:rPr>
              <a:t>   - </a:t>
            </a:r>
            <a:r>
              <a:rPr lang="ar-SA" dirty="0" smtClean="0"/>
              <a:t>الجسم يشبه الديدان وهى عديمة الأطراف .</a:t>
            </a:r>
          </a:p>
          <a:p>
            <a:pPr marL="624078" indent="-514350" algn="just" rtl="1">
              <a:buNone/>
            </a:pPr>
            <a:r>
              <a:rPr lang="ar-SA" dirty="0" smtClean="0"/>
              <a:t>   - يوجد بالجلد قشور ميزودرمية .</a:t>
            </a:r>
          </a:p>
          <a:p>
            <a:pPr marL="624078" indent="-514350" algn="just" rtl="1">
              <a:buNone/>
            </a:pPr>
            <a:r>
              <a:rPr lang="ar-SA" dirty="0" smtClean="0"/>
              <a:t>   - الذيل قصير أو غائب .</a:t>
            </a:r>
          </a:p>
          <a:p>
            <a:pPr marL="624078" indent="-514350" algn="just" rtl="1">
              <a:buNone/>
            </a:pPr>
            <a:r>
              <a:rPr lang="ar-SA" dirty="0" smtClean="0"/>
              <a:t>   - الفقرات عديدة .</a:t>
            </a:r>
          </a:p>
          <a:p>
            <a:pPr marL="624078" indent="-514350" algn="just" rtl="1">
              <a:buNone/>
            </a:pPr>
            <a:r>
              <a:rPr lang="ar-SA" dirty="0" smtClean="0"/>
              <a:t>   - تعيش في المناطق الاستوائية .</a:t>
            </a:r>
          </a:p>
          <a:p>
            <a:pPr marL="624078" indent="-514350" algn="just" rtl="1">
              <a:buNone/>
            </a:pPr>
            <a:r>
              <a:rPr lang="ar-SA" dirty="0" smtClean="0">
                <a:solidFill>
                  <a:schemeClr val="accent1">
                    <a:lumMod val="75000"/>
                  </a:schemeClr>
                </a:solidFill>
              </a:rPr>
              <a:t>   </a:t>
            </a:r>
          </a:p>
          <a:p>
            <a:pPr marL="624078" indent="-514350" algn="just" rtl="1">
              <a:buFont typeface="Wingdings" pitchFamily="2" charset="2"/>
              <a:buChar char="Ø"/>
            </a:pPr>
            <a:endParaRPr lang="en-US" dirty="0"/>
          </a:p>
        </p:txBody>
      </p:sp>
    </p:spTree>
    <p:extLst>
      <p:ext uri="{BB962C8B-B14F-4D97-AF65-F5344CB8AC3E}">
        <p14:creationId xmlns:p14="http://schemas.microsoft.com/office/powerpoint/2010/main" val="5129086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BWFT0001.jpg"/>
          <p:cNvPicPr>
            <a:picLocks noGrp="1" noChangeAspect="1"/>
          </p:cNvPicPr>
          <p:nvPr>
            <p:ph idx="1"/>
          </p:nvPr>
        </p:nvPicPr>
        <p:blipFill>
          <a:blip r:embed="rId2" cstate="print"/>
          <a:stretch>
            <a:fillRect/>
          </a:stretch>
        </p:blipFill>
        <p:spPr>
          <a:xfrm>
            <a:off x="3635896" y="2204865"/>
            <a:ext cx="2664296" cy="21774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p:cNvSpPr>
            <a:spLocks noGrp="1"/>
          </p:cNvSpPr>
          <p:nvPr>
            <p:ph type="title"/>
          </p:nvPr>
        </p:nvSpPr>
        <p:spPr/>
        <p:txBody>
          <a:bodyPr>
            <a:normAutofit/>
          </a:bodyPr>
          <a:lstStyle/>
          <a:p>
            <a:pPr algn="ctr" rtl="1"/>
            <a:r>
              <a:rPr lang="ar-SA" sz="2800" dirty="0" smtClean="0"/>
              <a:t>برمائيات عديمة الأقدام </a:t>
            </a:r>
            <a:r>
              <a:rPr lang="en-US" sz="2800" dirty="0" err="1" smtClean="0"/>
              <a:t>Apoda</a:t>
            </a:r>
            <a:endParaRPr lang="en-US" sz="2800" dirty="0"/>
          </a:p>
        </p:txBody>
      </p:sp>
      <p:pic>
        <p:nvPicPr>
          <p:cNvPr id="5" name="Picture 4" descr="gcampbell1.jpg"/>
          <p:cNvPicPr>
            <a:picLocks noChangeAspect="1"/>
          </p:cNvPicPr>
          <p:nvPr/>
        </p:nvPicPr>
        <p:blipFill>
          <a:blip r:embed="rId3" cstate="print"/>
          <a:stretch>
            <a:fillRect/>
          </a:stretch>
        </p:blipFill>
        <p:spPr>
          <a:xfrm>
            <a:off x="251520" y="1605657"/>
            <a:ext cx="3175248" cy="33355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images.jpg"/>
          <p:cNvPicPr>
            <a:picLocks noChangeAspect="1"/>
          </p:cNvPicPr>
          <p:nvPr/>
        </p:nvPicPr>
        <p:blipFill>
          <a:blip r:embed="rId4" cstate="print"/>
          <a:stretch>
            <a:fillRect/>
          </a:stretch>
        </p:blipFill>
        <p:spPr>
          <a:xfrm>
            <a:off x="6660232" y="2348880"/>
            <a:ext cx="2100064" cy="18897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664630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4290"/>
            <a:ext cx="8229600" cy="5793001"/>
          </a:xfrm>
        </p:spPr>
        <p:style>
          <a:lnRef idx="2">
            <a:schemeClr val="accent2"/>
          </a:lnRef>
          <a:fillRef idx="1">
            <a:schemeClr val="lt1"/>
          </a:fillRef>
          <a:effectRef idx="0">
            <a:schemeClr val="accent2"/>
          </a:effectRef>
          <a:fontRef idx="minor">
            <a:schemeClr val="dk1"/>
          </a:fontRef>
        </p:style>
        <p:txBody>
          <a:bodyPr/>
          <a:lstStyle/>
          <a:p>
            <a:pPr marL="624078" indent="-514350" algn="r" rtl="1">
              <a:buNone/>
            </a:pPr>
            <a:r>
              <a:rPr lang="ar-SA" dirty="0" smtClean="0">
                <a:solidFill>
                  <a:schemeClr val="accent1">
                    <a:lumMod val="75000"/>
                  </a:schemeClr>
                </a:solidFill>
              </a:rPr>
              <a:t>3. رتبة الذيليات </a:t>
            </a:r>
            <a:r>
              <a:rPr lang="en-US" dirty="0" smtClean="0">
                <a:solidFill>
                  <a:schemeClr val="accent1">
                    <a:lumMod val="75000"/>
                  </a:schemeClr>
                </a:solidFill>
              </a:rPr>
              <a:t>(O: </a:t>
            </a:r>
            <a:r>
              <a:rPr lang="en-US" dirty="0" err="1" smtClean="0">
                <a:solidFill>
                  <a:schemeClr val="accent1">
                    <a:lumMod val="75000"/>
                  </a:schemeClr>
                </a:solidFill>
              </a:rPr>
              <a:t>Coudata</a:t>
            </a:r>
            <a:r>
              <a:rPr lang="en-US" dirty="0" smtClean="0">
                <a:solidFill>
                  <a:schemeClr val="accent1">
                    <a:lumMod val="75000"/>
                  </a:schemeClr>
                </a:solidFill>
              </a:rPr>
              <a:t>)</a:t>
            </a:r>
            <a:r>
              <a:rPr lang="ar-SA" dirty="0" smtClean="0">
                <a:solidFill>
                  <a:schemeClr val="accent1">
                    <a:lumMod val="75000"/>
                  </a:schemeClr>
                </a:solidFill>
              </a:rPr>
              <a:t> :</a:t>
            </a:r>
          </a:p>
          <a:p>
            <a:pPr marL="624078" indent="-514350" algn="r" rtl="1">
              <a:buNone/>
            </a:pPr>
            <a:r>
              <a:rPr lang="ar-SA" dirty="0" smtClean="0">
                <a:solidFill>
                  <a:schemeClr val="accent1">
                    <a:lumMod val="75000"/>
                  </a:schemeClr>
                </a:solidFill>
              </a:rPr>
              <a:t>   - </a:t>
            </a:r>
            <a:r>
              <a:rPr lang="ar-SA" dirty="0" smtClean="0"/>
              <a:t>مثل السلمندر والنيوت </a:t>
            </a:r>
            <a:r>
              <a:rPr lang="ar-SA" dirty="0" smtClean="0">
                <a:solidFill>
                  <a:schemeClr val="accent1">
                    <a:lumMod val="75000"/>
                  </a:schemeClr>
                </a:solidFill>
              </a:rPr>
              <a:t>.</a:t>
            </a:r>
          </a:p>
          <a:p>
            <a:pPr marL="624078" indent="-514350" algn="r" rtl="1">
              <a:buNone/>
            </a:pPr>
            <a:r>
              <a:rPr lang="ar-SA" dirty="0" smtClean="0">
                <a:solidFill>
                  <a:schemeClr val="accent1">
                    <a:lumMod val="75000"/>
                  </a:schemeClr>
                </a:solidFill>
              </a:rPr>
              <a:t>   - </a:t>
            </a:r>
            <a:r>
              <a:rPr lang="ar-SA" dirty="0" smtClean="0"/>
              <a:t>يتكون الجسم من رأس وجذع وذيل </a:t>
            </a:r>
            <a:r>
              <a:rPr lang="ar-SA" dirty="0" smtClean="0">
                <a:solidFill>
                  <a:schemeClr val="accent1">
                    <a:lumMod val="75000"/>
                  </a:schemeClr>
                </a:solidFill>
              </a:rPr>
              <a:t>.</a:t>
            </a:r>
          </a:p>
          <a:p>
            <a:pPr marL="624078" indent="-514350" algn="r" rtl="1">
              <a:buNone/>
            </a:pPr>
            <a:r>
              <a:rPr lang="ar-SA" dirty="0" smtClean="0">
                <a:solidFill>
                  <a:schemeClr val="accent1">
                    <a:lumMod val="75000"/>
                  </a:schemeClr>
                </a:solidFill>
              </a:rPr>
              <a:t>   - </a:t>
            </a:r>
            <a:r>
              <a:rPr lang="ar-SA" dirty="0" smtClean="0"/>
              <a:t>الفقرات عددها من 10 إلى 60 فقرة </a:t>
            </a:r>
            <a:r>
              <a:rPr lang="ar-SA" dirty="0" smtClean="0">
                <a:solidFill>
                  <a:schemeClr val="accent1">
                    <a:lumMod val="75000"/>
                  </a:schemeClr>
                </a:solidFill>
              </a:rPr>
              <a:t>.</a:t>
            </a:r>
          </a:p>
          <a:p>
            <a:pPr marL="624078" indent="-514350" algn="r" rtl="1">
              <a:buNone/>
            </a:pPr>
            <a:r>
              <a:rPr lang="ar-SA" dirty="0" smtClean="0">
                <a:solidFill>
                  <a:schemeClr val="accent1">
                    <a:lumMod val="75000"/>
                  </a:schemeClr>
                </a:solidFill>
              </a:rPr>
              <a:t>   - </a:t>
            </a:r>
            <a:r>
              <a:rPr lang="ar-SA" dirty="0" smtClean="0"/>
              <a:t>تعيش في القطب الشمالي </a:t>
            </a:r>
            <a:r>
              <a:rPr lang="ar-SA" dirty="0" smtClean="0">
                <a:solidFill>
                  <a:schemeClr val="accent1">
                    <a:lumMod val="75000"/>
                  </a:schemeClr>
                </a:solidFill>
              </a:rPr>
              <a:t>.</a:t>
            </a:r>
          </a:p>
          <a:p>
            <a:pPr marL="624078" indent="-514350" algn="r" rtl="1">
              <a:buNone/>
            </a:pPr>
            <a:endParaRPr lang="ar-SA" dirty="0" smtClean="0">
              <a:solidFill>
                <a:schemeClr val="accent1">
                  <a:lumMod val="75000"/>
                </a:schemeClr>
              </a:solidFill>
            </a:endParaRPr>
          </a:p>
          <a:p>
            <a:pPr marL="624078" indent="-514350" algn="r" rtl="1">
              <a:buNone/>
            </a:pPr>
            <a:r>
              <a:rPr lang="ar-SA" dirty="0" smtClean="0">
                <a:solidFill>
                  <a:schemeClr val="accent1">
                    <a:lumMod val="75000"/>
                  </a:schemeClr>
                </a:solidFill>
              </a:rPr>
              <a:t>4. رتبة عديمة الذيل </a:t>
            </a:r>
            <a:r>
              <a:rPr lang="en-US" dirty="0" smtClean="0">
                <a:solidFill>
                  <a:schemeClr val="accent1">
                    <a:lumMod val="75000"/>
                  </a:schemeClr>
                </a:solidFill>
              </a:rPr>
              <a:t>( O: </a:t>
            </a:r>
            <a:r>
              <a:rPr lang="en-US" dirty="0" err="1" smtClean="0">
                <a:solidFill>
                  <a:schemeClr val="accent1">
                    <a:lumMod val="75000"/>
                  </a:schemeClr>
                </a:solidFill>
              </a:rPr>
              <a:t>Anura</a:t>
            </a:r>
            <a:r>
              <a:rPr lang="en-US" dirty="0" smtClean="0">
                <a:solidFill>
                  <a:schemeClr val="accent1">
                    <a:lumMod val="75000"/>
                  </a:schemeClr>
                </a:solidFill>
              </a:rPr>
              <a:t>)</a:t>
            </a:r>
            <a:r>
              <a:rPr lang="ar-SA" dirty="0" smtClean="0">
                <a:solidFill>
                  <a:schemeClr val="accent1">
                    <a:lumMod val="75000"/>
                  </a:schemeClr>
                </a:solidFill>
              </a:rPr>
              <a:t> :</a:t>
            </a:r>
          </a:p>
          <a:p>
            <a:pPr marL="624078" indent="-514350" algn="r" rtl="1">
              <a:buNone/>
            </a:pPr>
            <a:r>
              <a:rPr lang="ar-SA" dirty="0" smtClean="0">
                <a:solidFill>
                  <a:schemeClr val="accent1">
                    <a:lumMod val="75000"/>
                  </a:schemeClr>
                </a:solidFill>
              </a:rPr>
              <a:t> - </a:t>
            </a:r>
            <a:r>
              <a:rPr lang="ar-SA" dirty="0" smtClean="0"/>
              <a:t>تضم الضفادع </a:t>
            </a:r>
            <a:r>
              <a:rPr lang="en-US" dirty="0" smtClean="0">
                <a:solidFill>
                  <a:schemeClr val="accent1">
                    <a:lumMod val="75000"/>
                  </a:schemeClr>
                </a:solidFill>
              </a:rPr>
              <a:t>frogs</a:t>
            </a:r>
            <a:r>
              <a:rPr lang="ar-SA" dirty="0" smtClean="0">
                <a:solidFill>
                  <a:schemeClr val="accent1">
                    <a:lumMod val="75000"/>
                  </a:schemeClr>
                </a:solidFill>
              </a:rPr>
              <a:t> </a:t>
            </a:r>
            <a:r>
              <a:rPr lang="ar-SA" dirty="0" smtClean="0"/>
              <a:t>والعلا جم</a:t>
            </a:r>
            <a:r>
              <a:rPr lang="ar-SA" dirty="0" smtClean="0">
                <a:solidFill>
                  <a:schemeClr val="accent1">
                    <a:lumMod val="75000"/>
                  </a:schemeClr>
                </a:solidFill>
              </a:rPr>
              <a:t> </a:t>
            </a:r>
            <a:r>
              <a:rPr lang="en-US" dirty="0" smtClean="0">
                <a:solidFill>
                  <a:schemeClr val="accent1">
                    <a:lumMod val="75000"/>
                  </a:schemeClr>
                </a:solidFill>
              </a:rPr>
              <a:t>toads</a:t>
            </a:r>
            <a:r>
              <a:rPr lang="ar-SA" dirty="0" smtClean="0">
                <a:solidFill>
                  <a:schemeClr val="accent1">
                    <a:lumMod val="75000"/>
                  </a:schemeClr>
                </a:solidFill>
              </a:rPr>
              <a:t> .</a:t>
            </a:r>
          </a:p>
          <a:p>
            <a:pPr marL="624078" indent="-514350" algn="r" rtl="1">
              <a:buNone/>
            </a:pPr>
            <a:r>
              <a:rPr lang="ar-SA" dirty="0" smtClean="0">
                <a:solidFill>
                  <a:schemeClr val="accent1">
                    <a:lumMod val="75000"/>
                  </a:schemeClr>
                </a:solidFill>
              </a:rPr>
              <a:t> - </a:t>
            </a:r>
            <a:r>
              <a:rPr lang="ar-SA" dirty="0" smtClean="0"/>
              <a:t>عدد الفقرات من 6- 10 بما فيها الفقرة العصعصية </a:t>
            </a:r>
            <a:r>
              <a:rPr lang="ar-SA" dirty="0" smtClean="0">
                <a:solidFill>
                  <a:schemeClr val="accent1">
                    <a:lumMod val="75000"/>
                  </a:schemeClr>
                </a:solidFill>
              </a:rPr>
              <a:t>.</a:t>
            </a:r>
          </a:p>
          <a:p>
            <a:pPr marL="624078" indent="-514350" algn="r" rtl="1">
              <a:buNone/>
            </a:pPr>
            <a:r>
              <a:rPr lang="ar-SA" dirty="0" smtClean="0">
                <a:solidFill>
                  <a:schemeClr val="accent1">
                    <a:lumMod val="75000"/>
                  </a:schemeClr>
                </a:solidFill>
              </a:rPr>
              <a:t> - </a:t>
            </a:r>
            <a:r>
              <a:rPr lang="ar-SA" dirty="0" smtClean="0"/>
              <a:t>تنتشر في بقاع العالم وتسود في المناطق الاستوائية </a:t>
            </a:r>
            <a:r>
              <a:rPr lang="ar-SA" dirty="0" smtClean="0">
                <a:solidFill>
                  <a:schemeClr val="accent1">
                    <a:lumMod val="75000"/>
                  </a:schemeClr>
                </a:solidFill>
              </a:rPr>
              <a:t>.</a:t>
            </a:r>
            <a:endParaRPr lang="en-US" dirty="0">
              <a:solidFill>
                <a:schemeClr val="accent1">
                  <a:lumMod val="75000"/>
                </a:schemeClr>
              </a:solidFill>
            </a:endParaRPr>
          </a:p>
        </p:txBody>
      </p:sp>
    </p:spTree>
    <p:extLst>
      <p:ext uri="{BB962C8B-B14F-4D97-AF65-F5344CB8AC3E}">
        <p14:creationId xmlns:p14="http://schemas.microsoft.com/office/powerpoint/2010/main" val="18283378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rtl="1"/>
            <a:r>
              <a:rPr lang="ar-SA" sz="3200" dirty="0" smtClean="0">
                <a:solidFill>
                  <a:srgbClr val="666666"/>
                </a:solidFill>
              </a:rPr>
              <a:t>البرمائيات الذيلية </a:t>
            </a:r>
            <a:r>
              <a:rPr lang="en-US" sz="3200" dirty="0" err="1" smtClean="0">
                <a:solidFill>
                  <a:srgbClr val="666666"/>
                </a:solidFill>
              </a:rPr>
              <a:t>caudata</a:t>
            </a:r>
            <a:endParaRPr lang="en-US" dirty="0"/>
          </a:p>
        </p:txBody>
      </p:sp>
      <p:pic>
        <p:nvPicPr>
          <p:cNvPr id="4" name="Content Placeholder 3" descr="AASV01P05_19B.jpg"/>
          <p:cNvPicPr>
            <a:picLocks noGrp="1" noChangeAspect="1"/>
          </p:cNvPicPr>
          <p:nvPr>
            <p:ph idx="1"/>
          </p:nvPr>
        </p:nvPicPr>
        <p:blipFill>
          <a:blip r:embed="rId2" cstate="print"/>
          <a:stretch>
            <a:fillRect/>
          </a:stretch>
        </p:blipFill>
        <p:spPr>
          <a:xfrm>
            <a:off x="539552" y="1585119"/>
            <a:ext cx="4496668" cy="4318000"/>
          </a:xfrm>
        </p:spPr>
      </p:pic>
      <p:pic>
        <p:nvPicPr>
          <p:cNvPr id="5" name="Picture 4" descr="Yellow_spotted_salamander.jpg"/>
          <p:cNvPicPr>
            <a:picLocks noChangeAspect="1"/>
          </p:cNvPicPr>
          <p:nvPr/>
        </p:nvPicPr>
        <p:blipFill>
          <a:blip r:embed="rId3" cstate="print"/>
          <a:stretch>
            <a:fillRect/>
          </a:stretch>
        </p:blipFill>
        <p:spPr>
          <a:xfrm>
            <a:off x="6889948" y="908720"/>
            <a:ext cx="1714500" cy="1285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close-up-of-a-group-of-urodela-reptiles.jpg"/>
          <p:cNvPicPr>
            <a:picLocks noChangeAspect="1"/>
          </p:cNvPicPr>
          <p:nvPr/>
        </p:nvPicPr>
        <p:blipFill>
          <a:blip r:embed="rId4" cstate="print"/>
          <a:stretch>
            <a:fillRect/>
          </a:stretch>
        </p:blipFill>
        <p:spPr>
          <a:xfrm>
            <a:off x="5580112" y="2383110"/>
            <a:ext cx="3219450" cy="4286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700789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4-frog9-0008-w.jpg"/>
          <p:cNvPicPr>
            <a:picLocks noGrp="1" noChangeAspect="1"/>
          </p:cNvPicPr>
          <p:nvPr>
            <p:ph idx="1"/>
          </p:nvPr>
        </p:nvPicPr>
        <p:blipFill>
          <a:blip r:embed="rId2" cstate="print"/>
          <a:stretch>
            <a:fillRect/>
          </a:stretch>
        </p:blipFill>
        <p:spPr>
          <a:xfrm>
            <a:off x="3381375" y="2848769"/>
            <a:ext cx="2381250" cy="1790700"/>
          </a:xfrm>
        </p:spPr>
      </p:pic>
      <p:sp>
        <p:nvSpPr>
          <p:cNvPr id="3" name="Title 2"/>
          <p:cNvSpPr>
            <a:spLocks noGrp="1"/>
          </p:cNvSpPr>
          <p:nvPr>
            <p:ph type="title"/>
          </p:nvPr>
        </p:nvSpPr>
        <p:spPr/>
        <p:txBody>
          <a:bodyPr>
            <a:normAutofit/>
          </a:bodyPr>
          <a:lstStyle/>
          <a:p>
            <a:pPr algn="ctr" rtl="1"/>
            <a:r>
              <a:rPr lang="ar-SA" sz="3200" dirty="0" smtClean="0"/>
              <a:t>البرمائيات عديمة الذيل </a:t>
            </a:r>
            <a:r>
              <a:rPr lang="en-US" sz="3200" dirty="0" err="1" smtClean="0"/>
              <a:t>Anura</a:t>
            </a:r>
            <a:endParaRPr lang="en-US" sz="3200" dirty="0"/>
          </a:p>
        </p:txBody>
      </p:sp>
      <p:pic>
        <p:nvPicPr>
          <p:cNvPr id="5" name="Picture 4" descr="AFLFT1159_Bufo_paracnemis.jpg"/>
          <p:cNvPicPr>
            <a:picLocks noChangeAspect="1"/>
          </p:cNvPicPr>
          <p:nvPr/>
        </p:nvPicPr>
        <p:blipFill>
          <a:blip r:embed="rId3" cstate="print"/>
          <a:stretch>
            <a:fillRect/>
          </a:stretch>
        </p:blipFill>
        <p:spPr>
          <a:xfrm>
            <a:off x="1388250" y="1359675"/>
            <a:ext cx="6667500" cy="4438650"/>
          </a:xfrm>
          <a:prstGeom prst="rect">
            <a:avLst/>
          </a:prstGeom>
        </p:spPr>
      </p:pic>
    </p:spTree>
    <p:extLst>
      <p:ext uri="{BB962C8B-B14F-4D97-AF65-F5344CB8AC3E}">
        <p14:creationId xmlns:p14="http://schemas.microsoft.com/office/powerpoint/2010/main" val="27632611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rtl="1"/>
            <a:r>
              <a:rPr lang="ar-SA" sz="3200" dirty="0" smtClean="0"/>
              <a:t>البرمائيات عديمة الذيل </a:t>
            </a:r>
            <a:r>
              <a:rPr lang="en-US" sz="3200" dirty="0" err="1" smtClean="0"/>
              <a:t>Anura</a:t>
            </a:r>
            <a:endParaRPr lang="en-US" sz="3200" dirty="0"/>
          </a:p>
        </p:txBody>
      </p:sp>
      <p:pic>
        <p:nvPicPr>
          <p:cNvPr id="4" name="Content Placeholder 3" descr="imagesCAR26S7X.jpg"/>
          <p:cNvPicPr>
            <a:picLocks noGrp="1" noChangeAspect="1"/>
          </p:cNvPicPr>
          <p:nvPr>
            <p:ph idx="1"/>
          </p:nvPr>
        </p:nvPicPr>
        <p:blipFill>
          <a:blip r:embed="rId2" cstate="print"/>
          <a:stretch>
            <a:fillRect/>
          </a:stretch>
        </p:blipFill>
        <p:spPr>
          <a:xfrm>
            <a:off x="971600" y="1772816"/>
            <a:ext cx="3240360" cy="2520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frog10.jpg"/>
          <p:cNvPicPr>
            <a:picLocks noChangeAspect="1"/>
          </p:cNvPicPr>
          <p:nvPr/>
        </p:nvPicPr>
        <p:blipFill>
          <a:blip r:embed="rId3" cstate="print"/>
          <a:stretch>
            <a:fillRect/>
          </a:stretch>
        </p:blipFill>
        <p:spPr>
          <a:xfrm>
            <a:off x="4788024" y="1556792"/>
            <a:ext cx="3593592" cy="26426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Frog_177.jpg"/>
          <p:cNvPicPr>
            <a:picLocks noChangeAspect="1"/>
          </p:cNvPicPr>
          <p:nvPr/>
        </p:nvPicPr>
        <p:blipFill>
          <a:blip r:embed="rId4" cstate="print"/>
          <a:stretch>
            <a:fillRect/>
          </a:stretch>
        </p:blipFill>
        <p:spPr>
          <a:xfrm>
            <a:off x="1547664" y="4437112"/>
            <a:ext cx="2520280" cy="19442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nura.jpg"/>
          <p:cNvPicPr>
            <a:picLocks noChangeAspect="1"/>
          </p:cNvPicPr>
          <p:nvPr/>
        </p:nvPicPr>
        <p:blipFill>
          <a:blip r:embed="rId5" cstate="print"/>
          <a:stretch>
            <a:fillRect/>
          </a:stretch>
        </p:blipFill>
        <p:spPr>
          <a:xfrm>
            <a:off x="5116016" y="4365104"/>
            <a:ext cx="3200400" cy="21945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532661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pPr algn="just" rtl="1"/>
            <a:r>
              <a:rPr lang="ar-SA" sz="2400" dirty="0" smtClean="0"/>
              <a:t>الضفدعة العادية تعيش عادة فى المناطق الزراعية بجوار مصادر المياه حيث تتزاوج وتضع بيضها فى الماء .</a:t>
            </a:r>
          </a:p>
          <a:p>
            <a:pPr algn="just" rtl="1"/>
            <a:r>
              <a:rPr lang="ar-SA" sz="2400" dirty="0" smtClean="0"/>
              <a:t>وفى خلال خمسة عشرة يوما يفقس البيض ويخرج منه صغار انسيابية الشكل تسمى يرقات أبى ذنيبة ذات ذيل طويل وعديمة الأطراف وتسبح بحرية كما أنه تتنفس بواسطة الخياشيم التى تكون أولا ظاهرة خارج الجسم ثم تختفى داخله وتتغطى بغطاء الخياشيم .</a:t>
            </a:r>
          </a:p>
          <a:p>
            <a:pPr algn="just" rtl="1"/>
            <a:r>
              <a:rPr lang="ar-SA" sz="2400" dirty="0" smtClean="0"/>
              <a:t>وتدريجيا يفقد أبو ذنيبة خياشيمه وتظهر له أطراف خلفية ثم أمامية وتتكون له رئات يتنفس بها ويتحول فى مدة ثلاثة أشهر الى ضفدع صغير يستطيع الحياة على اليابسة والزحف أو القفز عليها بواسطة أطرافه.</a:t>
            </a:r>
          </a:p>
          <a:p>
            <a:pPr algn="just" rtl="1"/>
            <a:r>
              <a:rPr lang="ar-SA" sz="2400" dirty="0" smtClean="0"/>
              <a:t>ويتكون غذائه من الحشرات والديدان والقواقع التى يلتقطها بواسطة لسانه اللزج والمثبت من الأمام بينما يكون سائبا من الناحية الخلفية .</a:t>
            </a:r>
            <a:endParaRPr lang="en-US" sz="2400" dirty="0"/>
          </a:p>
        </p:txBody>
      </p:sp>
      <p:sp>
        <p:nvSpPr>
          <p:cNvPr id="3" name="Title 2"/>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pPr algn="ctr" rtl="1"/>
            <a:r>
              <a:rPr lang="ar-SA" sz="3200" dirty="0" smtClean="0">
                <a:solidFill>
                  <a:schemeClr val="accent1">
                    <a:lumMod val="75000"/>
                  </a:schemeClr>
                </a:solidFill>
              </a:rPr>
              <a:t>الضفدعة العادية</a:t>
            </a:r>
            <a:br>
              <a:rPr lang="ar-SA" sz="3200" dirty="0" smtClean="0">
                <a:solidFill>
                  <a:schemeClr val="accent1">
                    <a:lumMod val="75000"/>
                  </a:schemeClr>
                </a:solidFill>
              </a:rPr>
            </a:br>
            <a:r>
              <a:rPr lang="en-US" sz="3200" i="1" dirty="0" err="1" smtClean="0">
                <a:solidFill>
                  <a:schemeClr val="accent1">
                    <a:lumMod val="75000"/>
                  </a:schemeClr>
                </a:solidFill>
              </a:rPr>
              <a:t>Bufo</a:t>
            </a:r>
            <a:r>
              <a:rPr lang="en-US" sz="3200" i="1" dirty="0" smtClean="0">
                <a:solidFill>
                  <a:schemeClr val="accent1">
                    <a:lumMod val="75000"/>
                  </a:schemeClr>
                </a:solidFill>
              </a:rPr>
              <a:t> </a:t>
            </a:r>
            <a:r>
              <a:rPr lang="en-US" sz="3200" i="1" dirty="0" err="1" smtClean="0">
                <a:solidFill>
                  <a:schemeClr val="accent1">
                    <a:lumMod val="75000"/>
                  </a:schemeClr>
                </a:solidFill>
              </a:rPr>
              <a:t>regularis</a:t>
            </a:r>
            <a:endParaRPr lang="en-US" sz="3200" i="1" dirty="0">
              <a:solidFill>
                <a:schemeClr val="accent1">
                  <a:lumMod val="75000"/>
                </a:schemeClr>
              </a:solidFill>
            </a:endParaRPr>
          </a:p>
        </p:txBody>
      </p:sp>
    </p:spTree>
    <p:extLst>
      <p:ext uri="{BB962C8B-B14F-4D97-AF65-F5344CB8AC3E}">
        <p14:creationId xmlns:p14="http://schemas.microsoft.com/office/powerpoint/2010/main" val="3630426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CAPKEDSN.jpg"/>
          <p:cNvPicPr>
            <a:picLocks noGrp="1" noChangeAspect="1"/>
          </p:cNvPicPr>
          <p:nvPr>
            <p:ph idx="1"/>
          </p:nvPr>
        </p:nvPicPr>
        <p:blipFill>
          <a:blip r:embed="rId2" cstate="print"/>
          <a:stretch>
            <a:fillRect/>
          </a:stretch>
        </p:blipFill>
        <p:spPr>
          <a:xfrm>
            <a:off x="1259632" y="1556792"/>
            <a:ext cx="6264696" cy="4320480"/>
          </a:xfrm>
        </p:spPr>
        <p:style>
          <a:lnRef idx="2">
            <a:schemeClr val="accent2"/>
          </a:lnRef>
          <a:fillRef idx="1">
            <a:schemeClr val="lt1"/>
          </a:fillRef>
          <a:effectRef idx="0">
            <a:schemeClr val="accent2"/>
          </a:effectRef>
          <a:fontRef idx="minor">
            <a:schemeClr val="dk1"/>
          </a:fontRef>
        </p:style>
      </p:pic>
      <p:sp>
        <p:nvSpPr>
          <p:cNvPr id="3" name="Title 2"/>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SA" dirty="0" smtClean="0"/>
              <a:t>مراحل حياة الضفدع</a:t>
            </a:r>
            <a:endParaRPr lang="en-US" dirty="0"/>
          </a:p>
        </p:txBody>
      </p:sp>
    </p:spTree>
    <p:extLst>
      <p:ext uri="{BB962C8B-B14F-4D97-AF65-F5344CB8AC3E}">
        <p14:creationId xmlns:p14="http://schemas.microsoft.com/office/powerpoint/2010/main" val="5630701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224" y="273050"/>
            <a:ext cx="2098576" cy="707678"/>
          </a:xfrm>
        </p:spPr>
        <p:txBody>
          <a:bodyPr>
            <a:normAutofit/>
          </a:bodyPr>
          <a:lstStyle/>
          <a:p>
            <a:pPr algn="r" rtl="1"/>
            <a:r>
              <a:rPr lang="ar-SA" sz="2400" dirty="0" smtClean="0">
                <a:solidFill>
                  <a:schemeClr val="accent1">
                    <a:lumMod val="75000"/>
                  </a:schemeClr>
                </a:solidFill>
              </a:rPr>
              <a:t>الشكل الخارجى</a:t>
            </a:r>
            <a:endParaRPr lang="en-US" sz="2400" dirty="0">
              <a:solidFill>
                <a:schemeClr val="accent1">
                  <a:lumMod val="75000"/>
                </a:schemeClr>
              </a:solidFill>
            </a:endParaRPr>
          </a:p>
        </p:txBody>
      </p:sp>
      <p:pic>
        <p:nvPicPr>
          <p:cNvPr id="7" name="Content Placeholder 6" descr="001.jpg"/>
          <p:cNvPicPr>
            <a:picLocks noGrp="1" noChangeAspect="1"/>
          </p:cNvPicPr>
          <p:nvPr>
            <p:ph sz="quarter" idx="2"/>
          </p:nvPr>
        </p:nvPicPr>
        <p:blipFill>
          <a:blip r:embed="rId2" cstate="print"/>
          <a:stretch>
            <a:fillRect/>
          </a:stretch>
        </p:blipFill>
        <p:spPr>
          <a:xfrm>
            <a:off x="179388" y="875666"/>
            <a:ext cx="4318000" cy="53940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4645025" y="908720"/>
            <a:ext cx="4247455" cy="5688632"/>
          </a:xfrm>
          <a:ln>
            <a:solidFill>
              <a:schemeClr val="accent1"/>
            </a:solidFill>
          </a:ln>
        </p:spPr>
        <p:txBody>
          <a:bodyPr>
            <a:normAutofit fontScale="92500" lnSpcReduction="10000"/>
          </a:bodyPr>
          <a:lstStyle/>
          <a:p>
            <a:pPr algn="just" rtl="1"/>
            <a:r>
              <a:rPr lang="ar-SA" sz="2000" dirty="0" smtClean="0"/>
              <a:t>يتكون الجسم من منطقتين فقط هما الرأس والجزع حيث يختفى العنق والذيل من الحيوان البالغ .</a:t>
            </a:r>
          </a:p>
          <a:p>
            <a:pPr algn="just" rtl="1"/>
            <a:r>
              <a:rPr lang="ar-SA" sz="2000" dirty="0" smtClean="0"/>
              <a:t>الراس عريض ومبطط يحتوى على فتحة فم أمامية واسعة وفتحتا أنف تقعان على السطح العلوى للبوز .</a:t>
            </a:r>
          </a:p>
          <a:p>
            <a:pPr algn="just" rtl="1"/>
            <a:r>
              <a:rPr lang="ar-SA" sz="2000" dirty="0" smtClean="0"/>
              <a:t>كما توجد عينان كبيرتان على جانبى الرأس تكونان جاحظتان ولهما جفن علوى ثابت وآخر سفلى متحرك كما يوجد غشاء رامش يتحرك من الجانب الداخلى للعين الى الخارج ويكون نصف شفاف ويوجد خلف كل عين غشاء مستدير يمثل طبلة الأذن يوجد خلفه منطقة منتفخة بيضاوية هى الغدة النكفانية .</a:t>
            </a:r>
          </a:p>
          <a:p>
            <a:pPr algn="just" rtl="1"/>
            <a:r>
              <a:rPr lang="ar-SA" sz="2000" dirty="0" smtClean="0"/>
              <a:t>الجزع قصير وعريض ويحمل زوجين من الأطراف الزوج الأمامى أقصر من الخلفى لذلك تقفز الضفدعة ولا تسير والطرف الأمامى له أربعة أصابع فقط وعلى سطحه السفلى توجد وسادتان قرنيتان بينما الطرف الخلفى خماسى الأصابع كما يوجد به اصبع زائد ضامر يسمى قبل الابهام ويوجد بين أصابع الطرف الخلفى غشاء يساعد على السباحة فى الماء .</a:t>
            </a:r>
            <a:endParaRPr lang="en-US" sz="2000" dirty="0"/>
          </a:p>
        </p:txBody>
      </p:sp>
    </p:spTree>
    <p:extLst>
      <p:ext uri="{BB962C8B-B14F-4D97-AF65-F5344CB8AC3E}">
        <p14:creationId xmlns:p14="http://schemas.microsoft.com/office/powerpoint/2010/main" val="3419643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6048672"/>
          </a:xfrm>
        </p:spPr>
        <p:style>
          <a:lnRef idx="2">
            <a:schemeClr val="accent2"/>
          </a:lnRef>
          <a:fillRef idx="1">
            <a:schemeClr val="lt1"/>
          </a:fillRef>
          <a:effectRef idx="0">
            <a:schemeClr val="accent2"/>
          </a:effectRef>
          <a:fontRef idx="minor">
            <a:schemeClr val="dk1"/>
          </a:fontRef>
        </p:style>
        <p:txBody>
          <a:bodyPr>
            <a:normAutofit/>
          </a:bodyPr>
          <a:lstStyle/>
          <a:p>
            <a:pPr algn="just" rtl="1"/>
            <a:r>
              <a:rPr lang="ar-SA" sz="2800" dirty="0" smtClean="0"/>
              <a:t>توجد فتحة المجمع على السطح البطنى للجسم فى مؤخرة الحيوان .</a:t>
            </a:r>
          </a:p>
          <a:p>
            <a:pPr algn="just" rtl="1"/>
            <a:r>
              <a:rPr lang="ar-SA" sz="2800" dirty="0" smtClean="0"/>
              <a:t> ولون الضفدع عادة مبرقش يتغير بتغير درجة الحرارة والرطوبة ولون البيئة المحيطة ويكون اللون أكثر قتامة من الناحية الظهرية ويميل للون الأبيض من الناحية البطنية ويكون لزجا لاحتوائه على الكثير من الغدد .</a:t>
            </a:r>
          </a:p>
          <a:p>
            <a:pPr algn="just" rtl="1"/>
            <a:r>
              <a:rPr lang="ar-SA" sz="2800" b="1" dirty="0" smtClean="0">
                <a:solidFill>
                  <a:schemeClr val="accent1">
                    <a:lumMod val="75000"/>
                  </a:schemeClr>
                </a:solidFill>
              </a:rPr>
              <a:t>جلد البرمائيات :</a:t>
            </a:r>
          </a:p>
          <a:p>
            <a:pPr algn="just" rtl="1"/>
            <a:r>
              <a:rPr lang="ar-SA" sz="2800" dirty="0" smtClean="0"/>
              <a:t>جلد البرمائيات عار ناعم وزلق ويتركب من طبقتين أساسيتين كما هو المعتاد فى الحيوانات الفقارية كلها فيتركب من بشرة وأدمة يفصل بينهما غشاء قاعدى .</a:t>
            </a:r>
          </a:p>
          <a:p>
            <a:pPr algn="just" rtl="1"/>
            <a:endParaRPr lang="en-US" sz="2000" dirty="0"/>
          </a:p>
        </p:txBody>
      </p:sp>
    </p:spTree>
    <p:extLst>
      <p:ext uri="{BB962C8B-B14F-4D97-AF65-F5344CB8AC3E}">
        <p14:creationId xmlns:p14="http://schemas.microsoft.com/office/powerpoint/2010/main" val="27720330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rtl="1"/>
            <a:r>
              <a:rPr lang="ar-SA" dirty="0" smtClean="0">
                <a:solidFill>
                  <a:schemeClr val="accent1">
                    <a:lumMod val="75000"/>
                  </a:schemeClr>
                </a:solidFill>
              </a:rPr>
              <a:t>تركيب الجلد فى الضفدعة</a:t>
            </a:r>
            <a:endParaRPr lang="en-US" dirty="0">
              <a:solidFill>
                <a:schemeClr val="accent1">
                  <a:lumMod val="75000"/>
                </a:schemeClr>
              </a:solidFill>
            </a:endParaRPr>
          </a:p>
        </p:txBody>
      </p:sp>
      <p:pic>
        <p:nvPicPr>
          <p:cNvPr id="2050" name="Picture 2" descr="C:\Users\user1\Pictures\2011-04-15\002.jpg"/>
          <p:cNvPicPr>
            <a:picLocks noGrp="1" noChangeAspect="1" noChangeArrowheads="1"/>
          </p:cNvPicPr>
          <p:nvPr>
            <p:ph idx="1"/>
          </p:nvPr>
        </p:nvPicPr>
        <p:blipFill>
          <a:blip r:embed="rId2" cstate="print"/>
          <a:srcRect/>
          <a:stretch>
            <a:fillRect/>
          </a:stretch>
        </p:blipFill>
        <p:spPr bwMode="auto">
          <a:xfrm>
            <a:off x="2185416" y="1860455"/>
            <a:ext cx="4773168" cy="3767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267112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0032" y="44624"/>
            <a:ext cx="3394720" cy="707678"/>
          </a:xfrm>
        </p:spPr>
        <p:style>
          <a:lnRef idx="1">
            <a:schemeClr val="accent1"/>
          </a:lnRef>
          <a:fillRef idx="2">
            <a:schemeClr val="accent1"/>
          </a:fillRef>
          <a:effectRef idx="1">
            <a:schemeClr val="accent1"/>
          </a:effectRef>
          <a:fontRef idx="minor">
            <a:schemeClr val="dk1"/>
          </a:fontRef>
        </p:style>
        <p:txBody>
          <a:bodyPr>
            <a:normAutofit/>
          </a:bodyPr>
          <a:lstStyle/>
          <a:p>
            <a:pPr algn="r" rtl="1"/>
            <a:r>
              <a:rPr lang="ar-SA" sz="2400" dirty="0" smtClean="0">
                <a:solidFill>
                  <a:schemeClr val="accent1">
                    <a:lumMod val="75000"/>
                  </a:schemeClr>
                </a:solidFill>
              </a:rPr>
              <a:t>الجهاز الهضمى فى البرمائيات</a:t>
            </a:r>
            <a:endParaRPr lang="en-US" sz="2400" dirty="0">
              <a:solidFill>
                <a:schemeClr val="accent1">
                  <a:lumMod val="75000"/>
                </a:schemeClr>
              </a:solidFill>
            </a:endParaRPr>
          </a:p>
        </p:txBody>
      </p:sp>
      <p:pic>
        <p:nvPicPr>
          <p:cNvPr id="7" name="Content Placeholder 6" descr="003.jpg"/>
          <p:cNvPicPr>
            <a:picLocks noGrp="1" noChangeAspect="1"/>
          </p:cNvPicPr>
          <p:nvPr>
            <p:ph sz="quarter" idx="2"/>
          </p:nvPr>
        </p:nvPicPr>
        <p:blipFill>
          <a:blip r:embed="rId2" cstate="print"/>
          <a:stretch>
            <a:fillRect/>
          </a:stretch>
        </p:blipFill>
        <p:spPr>
          <a:xfrm>
            <a:off x="179512" y="892489"/>
            <a:ext cx="4040188" cy="44087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4355977" y="836712"/>
            <a:ext cx="4330824" cy="5760640"/>
          </a:xfrm>
          <a:ln/>
        </p:spPr>
        <p:style>
          <a:lnRef idx="2">
            <a:schemeClr val="accent2"/>
          </a:lnRef>
          <a:fillRef idx="1">
            <a:schemeClr val="lt1"/>
          </a:fillRef>
          <a:effectRef idx="0">
            <a:schemeClr val="accent2"/>
          </a:effectRef>
          <a:fontRef idx="minor">
            <a:schemeClr val="dk1"/>
          </a:fontRef>
        </p:style>
        <p:txBody>
          <a:bodyPr>
            <a:normAutofit/>
          </a:bodyPr>
          <a:lstStyle/>
          <a:p>
            <a:pPr algn="just" rtl="1"/>
            <a:r>
              <a:rPr lang="ar-SA" dirty="0" smtClean="0"/>
              <a:t>تؤدى فتحة الفم الموجودة فى مقدم الجسم الى بلعوم واسع وتوجد شفتان ذات أصل من البشرة كما توجد أسنان قرنية قمعية الشكل صغيرة على حافة الفكين </a:t>
            </a:r>
          </a:p>
          <a:p>
            <a:pPr algn="just" rtl="1"/>
            <a:r>
              <a:rPr lang="ar-SA" dirty="0" smtClean="0"/>
              <a:t>يوجد فى البرمائيات لسان عضلى ملتصق بمقدم الفم وسائب من الخلف يساعد فى التقاط الحشرات الطائرة وادخالها الى التجويف الفمى البلعومى .</a:t>
            </a:r>
          </a:p>
          <a:p>
            <a:pPr algn="just" rtl="1"/>
            <a:r>
              <a:rPr lang="ar-SA" dirty="0" smtClean="0"/>
              <a:t>ويوجد على السطح العلوى للفم فتحتان أنفيتان داخليتان .</a:t>
            </a:r>
            <a:endParaRPr lang="en-US" dirty="0"/>
          </a:p>
        </p:txBody>
      </p:sp>
    </p:spTree>
    <p:extLst>
      <p:ext uri="{BB962C8B-B14F-4D97-AF65-F5344CB8AC3E}">
        <p14:creationId xmlns:p14="http://schemas.microsoft.com/office/powerpoint/2010/main" val="38393013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CAHCH7T5.jpg"/>
          <p:cNvPicPr>
            <a:picLocks noGrp="1" noChangeAspect="1"/>
          </p:cNvPicPr>
          <p:nvPr>
            <p:ph idx="1"/>
          </p:nvPr>
        </p:nvPicPr>
        <p:blipFill>
          <a:blip r:embed="rId2" cstate="print"/>
          <a:stretch>
            <a:fillRect/>
          </a:stretch>
        </p:blipFill>
        <p:spPr>
          <a:xfrm>
            <a:off x="2843808" y="1700808"/>
            <a:ext cx="3744415" cy="45365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SA" dirty="0" smtClean="0"/>
              <a:t>الأحشاء العامة </a:t>
            </a:r>
            <a:endParaRPr lang="en-US" dirty="0"/>
          </a:p>
        </p:txBody>
      </p:sp>
    </p:spTree>
    <p:extLst>
      <p:ext uri="{BB962C8B-B14F-4D97-AF65-F5344CB8AC3E}">
        <p14:creationId xmlns:p14="http://schemas.microsoft.com/office/powerpoint/2010/main" val="6583721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0232" y="188640"/>
            <a:ext cx="2026568" cy="491654"/>
          </a:xfrm>
        </p:spPr>
        <p:txBody>
          <a:bodyPr>
            <a:normAutofit/>
          </a:bodyPr>
          <a:lstStyle/>
          <a:p>
            <a:pPr algn="r" rtl="1"/>
            <a:r>
              <a:rPr lang="ar-SA" sz="2400" dirty="0" smtClean="0">
                <a:solidFill>
                  <a:schemeClr val="accent1">
                    <a:lumMod val="75000"/>
                  </a:schemeClr>
                </a:solidFill>
              </a:rPr>
              <a:t>الجهاز التنفسى </a:t>
            </a:r>
            <a:endParaRPr lang="en-US" sz="2400" dirty="0">
              <a:solidFill>
                <a:schemeClr val="accent1">
                  <a:lumMod val="75000"/>
                </a:schemeClr>
              </a:solidFill>
            </a:endParaRPr>
          </a:p>
        </p:txBody>
      </p:sp>
      <p:pic>
        <p:nvPicPr>
          <p:cNvPr id="7" name="Content Placeholder 6" descr="004.jpg"/>
          <p:cNvPicPr>
            <a:picLocks noGrp="1" noChangeAspect="1"/>
          </p:cNvPicPr>
          <p:nvPr>
            <p:ph sz="quarter" idx="2"/>
          </p:nvPr>
        </p:nvPicPr>
        <p:blipFill>
          <a:blip r:embed="rId2" cstate="print"/>
          <a:stretch>
            <a:fillRect/>
          </a:stretch>
        </p:blipFill>
        <p:spPr>
          <a:xfrm>
            <a:off x="395536" y="855389"/>
            <a:ext cx="3974340" cy="39417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4645025" y="764704"/>
            <a:ext cx="4041775" cy="5544616"/>
          </a:xfrm>
          <a:solidFill>
            <a:schemeClr val="bg1"/>
          </a:solidFill>
          <a:ln>
            <a:solidFill>
              <a:schemeClr val="accent2"/>
            </a:solidFill>
          </a:ln>
        </p:spPr>
        <p:txBody>
          <a:bodyPr>
            <a:normAutofit lnSpcReduction="10000"/>
          </a:bodyPr>
          <a:lstStyle/>
          <a:p>
            <a:pPr algn="just" rtl="1"/>
            <a:r>
              <a:rPr lang="ar-SA" sz="2000" dirty="0" smtClean="0"/>
              <a:t>تعتمد الضفدعة البالغة فى تنفسها على الجلد بالاضافة الى جهازها التنفسى خصوصا فى فترة البيات الشتوى التى تقل فيها حركتها .</a:t>
            </a:r>
          </a:p>
          <a:p>
            <a:pPr algn="just" rtl="1"/>
            <a:r>
              <a:rPr lang="ar-SA" sz="2000" dirty="0" smtClean="0"/>
              <a:t>ويبدا الجهاز التنفسى فى البرمائيات بفتحة المزمار وهى على شكل شق فى اعلى الحجرة المستديرة .</a:t>
            </a:r>
          </a:p>
          <a:p>
            <a:pPr algn="just" rtl="1"/>
            <a:r>
              <a:rPr lang="ar-SA" sz="2000" dirty="0" smtClean="0"/>
              <a:t>ويدعم جدران الحنجرة غضروف حلقى وغضروفان طرجهاليان وتؤدى الحنجرة مباشرة الى رئتين كل منهما رقيقة الجدار وبها الياف عضلية رفيعة وشعيرات دموية كثيرة العدد .</a:t>
            </a:r>
          </a:p>
          <a:p>
            <a:pPr algn="just" rtl="1"/>
            <a:r>
              <a:rPr lang="ar-SA" sz="2000" dirty="0" smtClean="0"/>
              <a:t>توجد داخل كل رئة تجاويف عديدة تسمى الأكياس الهوائية مليئة بالهواء .</a:t>
            </a:r>
          </a:p>
          <a:p>
            <a:pPr algn="just" rtl="1"/>
            <a:r>
              <a:rPr lang="ar-SA" sz="2000" dirty="0" smtClean="0"/>
              <a:t>والرئتان فى البرمائيات موجودة فى التجويف الحشوى للجسم لا يفصلها عن الجهاز الهضمى حاجز مستعرض كما فى الطيور والثدييات .</a:t>
            </a:r>
          </a:p>
          <a:p>
            <a:pPr algn="just" rtl="1"/>
            <a:r>
              <a:rPr lang="ar-SA" sz="2000" dirty="0" smtClean="0"/>
              <a:t>وتحتوى الحنجرة على حبل صوتى وكرة غضروفيه داخلية .</a:t>
            </a:r>
            <a:endParaRPr lang="en-US" sz="2000" dirty="0"/>
          </a:p>
        </p:txBody>
      </p:sp>
    </p:spTree>
    <p:extLst>
      <p:ext uri="{BB962C8B-B14F-4D97-AF65-F5344CB8AC3E}">
        <p14:creationId xmlns:p14="http://schemas.microsoft.com/office/powerpoint/2010/main" val="23833100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CAB3WZB1.jpg"/>
          <p:cNvPicPr>
            <a:picLocks noGrp="1" noChangeAspect="1"/>
          </p:cNvPicPr>
          <p:nvPr>
            <p:ph idx="1"/>
          </p:nvPr>
        </p:nvPicPr>
        <p:blipFill>
          <a:blip r:embed="rId2" cstate="print"/>
          <a:stretch>
            <a:fillRect/>
          </a:stretch>
        </p:blipFill>
        <p:spPr>
          <a:xfrm>
            <a:off x="2627784" y="2060848"/>
            <a:ext cx="4392488" cy="3024336"/>
          </a:xfrm>
        </p:spPr>
        <p:style>
          <a:lnRef idx="2">
            <a:schemeClr val="accent2"/>
          </a:lnRef>
          <a:fillRef idx="1">
            <a:schemeClr val="lt1"/>
          </a:fillRef>
          <a:effectRef idx="0">
            <a:schemeClr val="accent2"/>
          </a:effectRef>
          <a:fontRef idx="minor">
            <a:schemeClr val="dk1"/>
          </a:fontRef>
        </p:style>
      </p:pic>
      <p:sp>
        <p:nvSpPr>
          <p:cNvPr id="3" name="Title 2"/>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SA" dirty="0" smtClean="0"/>
              <a:t>الحهاز التنفسى </a:t>
            </a:r>
            <a:endParaRPr lang="en-US" dirty="0"/>
          </a:p>
        </p:txBody>
      </p:sp>
    </p:spTree>
    <p:extLst>
      <p:ext uri="{BB962C8B-B14F-4D97-AF65-F5344CB8AC3E}">
        <p14:creationId xmlns:p14="http://schemas.microsoft.com/office/powerpoint/2010/main" val="18271930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a:ln>
            <a:solidFill>
              <a:schemeClr val="accent2"/>
            </a:solidFill>
          </a:ln>
        </p:spPr>
        <p:txBody>
          <a:bodyPr>
            <a:normAutofit/>
          </a:bodyPr>
          <a:lstStyle/>
          <a:p>
            <a:pPr algn="just" rtl="1"/>
            <a:r>
              <a:rPr lang="ar-SA" sz="2800" dirty="0" smtClean="0"/>
              <a:t>تقع فتحتا الأنف الخارجيتين فوق الفكين الأماميين مباشرة وتوجد فتحتا أنف داخليتان تصلان بين تجويف الأنف وسقف البلعوم .</a:t>
            </a:r>
          </a:p>
          <a:p>
            <a:pPr algn="just" rtl="1"/>
            <a:r>
              <a:rPr lang="ar-SA" sz="2800" dirty="0" smtClean="0"/>
              <a:t>ويمكن أن تتنفس الضفدعة عن طريق سطح التجويف الفمى البلعومى فقط دون الرئتين وذلك أثناء البيات الشتوى , فينخفض ويرتفع قاع البلعوم ليدخل الهواء ويخرج من الأنف .</a:t>
            </a:r>
          </a:p>
          <a:p>
            <a:pPr algn="just" rtl="1"/>
            <a:r>
              <a:rPr lang="ar-SA" sz="2800" dirty="0" smtClean="0"/>
              <a:t>ويحدث تبادل غازات فى التجويف الفمى البلعومى دون أن تشترك الرئات التى عادة لا تستخدم الا فى حالة نشاط الضفادع .</a:t>
            </a:r>
            <a:endParaRPr lang="en-US" sz="2800" dirty="0"/>
          </a:p>
        </p:txBody>
      </p:sp>
    </p:spTree>
    <p:extLst>
      <p:ext uri="{BB962C8B-B14F-4D97-AF65-F5344CB8AC3E}">
        <p14:creationId xmlns:p14="http://schemas.microsoft.com/office/powerpoint/2010/main" val="11932410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8104" y="273050"/>
            <a:ext cx="3178696" cy="491654"/>
          </a:xfrm>
        </p:spPr>
        <p:style>
          <a:lnRef idx="1">
            <a:schemeClr val="accent1"/>
          </a:lnRef>
          <a:fillRef idx="2">
            <a:schemeClr val="accent1"/>
          </a:fillRef>
          <a:effectRef idx="1">
            <a:schemeClr val="accent1"/>
          </a:effectRef>
          <a:fontRef idx="minor">
            <a:schemeClr val="dk1"/>
          </a:fontRef>
        </p:style>
        <p:txBody>
          <a:bodyPr>
            <a:noAutofit/>
          </a:bodyPr>
          <a:lstStyle/>
          <a:p>
            <a:pPr algn="r" rtl="1"/>
            <a:r>
              <a:rPr lang="ar-SA" sz="2000" dirty="0" smtClean="0">
                <a:solidFill>
                  <a:schemeClr val="accent1">
                    <a:lumMod val="75000"/>
                  </a:schemeClr>
                </a:solidFill>
              </a:rPr>
              <a:t>الجهاز الدورى :</a:t>
            </a:r>
            <a:br>
              <a:rPr lang="ar-SA" sz="2000" dirty="0" smtClean="0">
                <a:solidFill>
                  <a:schemeClr val="accent1">
                    <a:lumMod val="75000"/>
                  </a:schemeClr>
                </a:solidFill>
              </a:rPr>
            </a:br>
            <a:r>
              <a:rPr lang="ar-SA" sz="2000" dirty="0" smtClean="0">
                <a:solidFill>
                  <a:schemeClr val="accent1">
                    <a:lumMod val="75000"/>
                  </a:schemeClr>
                </a:solidFill>
              </a:rPr>
              <a:t>القلب :</a:t>
            </a:r>
            <a:endParaRPr lang="en-US" sz="2000" dirty="0">
              <a:solidFill>
                <a:schemeClr val="accent1">
                  <a:lumMod val="75000"/>
                </a:schemeClr>
              </a:solidFill>
            </a:endParaRPr>
          </a:p>
        </p:txBody>
      </p:sp>
      <p:pic>
        <p:nvPicPr>
          <p:cNvPr id="7" name="Content Placeholder 6" descr="005.jpg"/>
          <p:cNvPicPr>
            <a:picLocks noGrp="1" noChangeAspect="1"/>
          </p:cNvPicPr>
          <p:nvPr>
            <p:ph sz="quarter" idx="2"/>
          </p:nvPr>
        </p:nvPicPr>
        <p:blipFill>
          <a:blip r:embed="rId2" cstate="print"/>
          <a:stretch>
            <a:fillRect/>
          </a:stretch>
        </p:blipFill>
        <p:spPr>
          <a:xfrm>
            <a:off x="251520" y="836290"/>
            <a:ext cx="3882441" cy="46809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4355976" y="836712"/>
            <a:ext cx="4464495" cy="5760640"/>
          </a:xfrm>
          <a:ln/>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lgn="just" rtl="1"/>
            <a:r>
              <a:rPr lang="ar-SA" sz="2000" dirty="0" smtClean="0"/>
              <a:t>يحيط بالقلب غشاء تامورى رقيق وشفاف والقلب يتكون من </a:t>
            </a:r>
            <a:r>
              <a:rPr lang="ar-SA" sz="2000" b="1" dirty="0" smtClean="0">
                <a:solidFill>
                  <a:schemeClr val="accent1">
                    <a:lumMod val="75000"/>
                  </a:schemeClr>
                </a:solidFill>
              </a:rPr>
              <a:t>خمس حجرات </a:t>
            </a:r>
            <a:r>
              <a:rPr lang="ar-SA" sz="2000" dirty="0" smtClean="0"/>
              <a:t>هى الجيب الوريدى والأذينان الأيمن والأيسر وبطين وجزع شريانى.</a:t>
            </a:r>
          </a:p>
          <a:p>
            <a:pPr algn="just" rtl="1"/>
            <a:r>
              <a:rPr lang="ar-SA" sz="2000" dirty="0" smtClean="0">
                <a:solidFill>
                  <a:srgbClr val="FF0000"/>
                </a:solidFill>
              </a:rPr>
              <a:t>الجيب الوريدى </a:t>
            </a:r>
            <a:r>
              <a:rPr lang="ar-SA" sz="2000" dirty="0" smtClean="0"/>
              <a:t>مثلث الشكل جداره عضلى رقيق وهو يقع على السطح الظهرى للقلب ويصب فى الأذين الأيمن بفتحه بيضاوية يحرسها الصمام الجيبى الأذينى .</a:t>
            </a:r>
          </a:p>
          <a:p>
            <a:pPr algn="just" rtl="1"/>
            <a:r>
              <a:rPr lang="ar-SA" sz="2000" dirty="0" smtClean="0">
                <a:solidFill>
                  <a:srgbClr val="FF0000"/>
                </a:solidFill>
              </a:rPr>
              <a:t>والأذين الأيمن </a:t>
            </a:r>
            <a:r>
              <a:rPr lang="ar-SA" sz="2000" dirty="0" smtClean="0"/>
              <a:t>أكبر من </a:t>
            </a:r>
            <a:r>
              <a:rPr lang="ar-SA" sz="2000" dirty="0" smtClean="0">
                <a:solidFill>
                  <a:srgbClr val="FF0000"/>
                </a:solidFill>
              </a:rPr>
              <a:t>الأيسر</a:t>
            </a:r>
            <a:r>
              <a:rPr lang="ar-SA" sz="2000" dirty="0" smtClean="0"/>
              <a:t> ويفصلهما حاجز بين أذينى ويتلقى الأذين الأيمن الدم من الجيب الوريدى أما الأيسرفيصله الدم من الوريدان الرئويان .</a:t>
            </a:r>
          </a:p>
          <a:p>
            <a:pPr algn="just" rtl="1"/>
            <a:r>
              <a:rPr lang="ar-SA" sz="2000" dirty="0" smtClean="0"/>
              <a:t>ويفتح الأذينان فى البطين بفتحة مشتركة تسمى الفتحة الأذينية البطينية التى يحرسها صمامان أذينان بطينان , وهذه الصمامات تسمح للدم بالمرور فى اتجاه البطين ولا تسمح له بالعودة الى الأذينان .</a:t>
            </a:r>
          </a:p>
          <a:p>
            <a:pPr algn="just" rtl="1"/>
            <a:r>
              <a:rPr lang="ar-SA" sz="2000" dirty="0" smtClean="0"/>
              <a:t>وا</a:t>
            </a:r>
            <a:r>
              <a:rPr lang="ar-SA" sz="2000" dirty="0" smtClean="0">
                <a:solidFill>
                  <a:srgbClr val="FF0000"/>
                </a:solidFill>
              </a:rPr>
              <a:t>لبطين</a:t>
            </a:r>
            <a:r>
              <a:rPr lang="ar-SA" sz="2000" dirty="0" smtClean="0"/>
              <a:t> سميك الجدار قمعى الشكل .</a:t>
            </a:r>
          </a:p>
          <a:p>
            <a:pPr algn="just" rtl="1"/>
            <a:r>
              <a:rPr lang="ar-SA" sz="2000" dirty="0" smtClean="0">
                <a:solidFill>
                  <a:srgbClr val="FF0000"/>
                </a:solidFill>
              </a:rPr>
              <a:t>والجزع الشريانى </a:t>
            </a:r>
            <a:r>
              <a:rPr lang="ar-SA" sz="2000" dirty="0" smtClean="0"/>
              <a:t>عبارة عن حجرة أنبوبية عضلية تحتوى على صمام حلزونى يسمح للدم بالمرور من البطين الى الجزع الشريان ولا يسمح له بالعودة الى البطين مرة اخرى .</a:t>
            </a:r>
          </a:p>
          <a:p>
            <a:pPr algn="just" rtl="1"/>
            <a:r>
              <a:rPr lang="ar-SA" sz="2000" dirty="0" smtClean="0"/>
              <a:t>ويؤدى الجزع الشريانى الى شعبتين شريانيتين تنقسم كل منهما لتعطى ثلاثة أقواس شريانية هى القوس السباتى والقوس الجهازى والقوس الرئوى الجلدى .</a:t>
            </a:r>
          </a:p>
          <a:p>
            <a:pPr algn="just" rtl="1"/>
            <a:endParaRPr lang="ar-SA" sz="2000" dirty="0" smtClean="0"/>
          </a:p>
          <a:p>
            <a:pPr algn="r" rtl="1"/>
            <a:endParaRPr lang="en-US" sz="2000" dirty="0"/>
          </a:p>
        </p:txBody>
      </p:sp>
    </p:spTree>
    <p:extLst>
      <p:ext uri="{BB962C8B-B14F-4D97-AF65-F5344CB8AC3E}">
        <p14:creationId xmlns:p14="http://schemas.microsoft.com/office/powerpoint/2010/main" val="20843917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0" y="116632"/>
            <a:ext cx="3394720" cy="635670"/>
          </a:xfrm>
        </p:spPr>
        <p:style>
          <a:lnRef idx="1">
            <a:schemeClr val="accent1"/>
          </a:lnRef>
          <a:fillRef idx="2">
            <a:schemeClr val="accent1"/>
          </a:fillRef>
          <a:effectRef idx="1">
            <a:schemeClr val="accent1"/>
          </a:effectRef>
          <a:fontRef idx="minor">
            <a:schemeClr val="dk1"/>
          </a:fontRef>
        </p:style>
        <p:txBody>
          <a:bodyPr>
            <a:normAutofit/>
          </a:bodyPr>
          <a:lstStyle/>
          <a:p>
            <a:pPr algn="r" rtl="1"/>
            <a:r>
              <a:rPr lang="ar-SA" sz="2000" dirty="0" smtClean="0">
                <a:solidFill>
                  <a:schemeClr val="accent1">
                    <a:lumMod val="75000"/>
                  </a:schemeClr>
                </a:solidFill>
              </a:rPr>
              <a:t>الجهاز البولى التناسلى فى البرمائيات :</a:t>
            </a:r>
            <a:endParaRPr lang="en-US" sz="2000" dirty="0">
              <a:solidFill>
                <a:schemeClr val="accent1">
                  <a:lumMod val="75000"/>
                </a:schemeClr>
              </a:solidFill>
            </a:endParaRPr>
          </a:p>
        </p:txBody>
      </p:sp>
      <p:pic>
        <p:nvPicPr>
          <p:cNvPr id="7" name="Content Placeholder 6" descr="006.jpg"/>
          <p:cNvPicPr>
            <a:picLocks noGrp="1" noChangeAspect="1"/>
          </p:cNvPicPr>
          <p:nvPr>
            <p:ph sz="quarter" idx="2"/>
          </p:nvPr>
        </p:nvPicPr>
        <p:blipFill>
          <a:blip r:embed="rId2" cstate="print"/>
          <a:stretch>
            <a:fillRect/>
          </a:stretch>
        </p:blipFill>
        <p:spPr>
          <a:xfrm>
            <a:off x="395536" y="980729"/>
            <a:ext cx="3744415" cy="48965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4355977" y="836712"/>
            <a:ext cx="4330824" cy="5688631"/>
          </a:xfrm>
          <a:ln/>
        </p:spPr>
        <p:style>
          <a:lnRef idx="2">
            <a:schemeClr val="accent2"/>
          </a:lnRef>
          <a:fillRef idx="1">
            <a:schemeClr val="lt1"/>
          </a:fillRef>
          <a:effectRef idx="0">
            <a:schemeClr val="accent2"/>
          </a:effectRef>
          <a:fontRef idx="minor">
            <a:schemeClr val="dk1"/>
          </a:fontRef>
        </p:style>
        <p:txBody>
          <a:bodyPr>
            <a:normAutofit/>
          </a:bodyPr>
          <a:lstStyle/>
          <a:p>
            <a:pPr algn="just" rtl="1"/>
            <a:r>
              <a:rPr lang="ar-SA" sz="2000" dirty="0" smtClean="0"/>
              <a:t>فى كلا الجنسين تتكون كلى أولى فى اليرقة ثم تتكون كلى وسطى فى وسط الجسم ثم وحدات الكلى الخلفية .</a:t>
            </a:r>
          </a:p>
          <a:p>
            <a:pPr algn="just" rtl="1">
              <a:buNone/>
            </a:pPr>
            <a:endParaRPr lang="ar-SA" sz="2000" dirty="0" smtClean="0"/>
          </a:p>
          <a:p>
            <a:pPr algn="just" rtl="1"/>
            <a:r>
              <a:rPr lang="ar-SA" sz="2000" dirty="0" smtClean="0"/>
              <a:t>كما ينشأ من قاع المجمع فى الجنسين كيس كبير الحجم رقيق الجدار ممتد الى الأمام فى تجويف الجسم وهذا الكيس هو المثانة البولية .</a:t>
            </a:r>
          </a:p>
          <a:p>
            <a:pPr algn="just" rtl="1">
              <a:buNone/>
            </a:pPr>
            <a:endParaRPr lang="ar-SA" sz="2000" dirty="0" smtClean="0"/>
          </a:p>
          <a:p>
            <a:pPr algn="just" rtl="1"/>
            <a:r>
              <a:rPr lang="ar-SA" sz="2000" dirty="0" smtClean="0"/>
              <a:t>وظيفتها اختزال البول الذى قد يستخدم كأحتياطى مائى فى البرمائيات الأرضية ويستخدم لمنع الجفاف.</a:t>
            </a:r>
          </a:p>
          <a:p>
            <a:pPr algn="just" rtl="1">
              <a:buNone/>
            </a:pPr>
            <a:endParaRPr lang="ar-SA" sz="2000" dirty="0" smtClean="0"/>
          </a:p>
          <a:p>
            <a:pPr algn="just" rtl="1"/>
            <a:r>
              <a:rPr lang="ar-SA" sz="2000" dirty="0" smtClean="0"/>
              <a:t>وجدران المثانة البولية بها عضلات لا ارادية غير مخططة كما أن فتحتها الى المجمع تحرسها عضلة عاصرة ترخى عند التبول . </a:t>
            </a:r>
            <a:endParaRPr lang="en-US" sz="2000" dirty="0"/>
          </a:p>
        </p:txBody>
      </p:sp>
    </p:spTree>
    <p:extLst>
      <p:ext uri="{BB962C8B-B14F-4D97-AF65-F5344CB8AC3E}">
        <p14:creationId xmlns:p14="http://schemas.microsoft.com/office/powerpoint/2010/main" val="13876541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SA" dirty="0" smtClean="0"/>
              <a:t>الأجهزة البولية التناسلية</a:t>
            </a:r>
            <a:endParaRPr lang="en-US" dirty="0"/>
          </a:p>
        </p:txBody>
      </p:sp>
      <p:pic>
        <p:nvPicPr>
          <p:cNvPr id="4098" name="Picture 2" descr="C:\Users\user1\Pictures\imagesCAN1UNY5.jpg"/>
          <p:cNvPicPr>
            <a:picLocks noChangeAspect="1" noChangeArrowheads="1"/>
          </p:cNvPicPr>
          <p:nvPr/>
        </p:nvPicPr>
        <p:blipFill>
          <a:blip r:embed="rId2" cstate="print"/>
          <a:srcRect/>
          <a:stretch>
            <a:fillRect/>
          </a:stretch>
        </p:blipFill>
        <p:spPr bwMode="auto">
          <a:xfrm>
            <a:off x="4716017" y="1988840"/>
            <a:ext cx="2736304" cy="3960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099" name="Picture 3" descr="C:\Users\user1\Pictures\imagesCAMS1P2N.jpg"/>
          <p:cNvPicPr>
            <a:picLocks noGrp="1" noChangeAspect="1" noChangeArrowheads="1"/>
          </p:cNvPicPr>
          <p:nvPr>
            <p:ph idx="1"/>
          </p:nvPr>
        </p:nvPicPr>
        <p:blipFill>
          <a:blip r:embed="rId3" cstate="print"/>
          <a:srcRect/>
          <a:stretch>
            <a:fillRect/>
          </a:stretch>
        </p:blipFill>
        <p:spPr bwMode="auto">
          <a:xfrm>
            <a:off x="1619672" y="1988840"/>
            <a:ext cx="2880320" cy="3960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799071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07.jpg"/>
          <p:cNvPicPr>
            <a:picLocks noGrp="1" noChangeAspect="1"/>
          </p:cNvPicPr>
          <p:nvPr>
            <p:ph idx="1"/>
          </p:nvPr>
        </p:nvPicPr>
        <p:blipFill>
          <a:blip r:embed="rId2" cstate="print"/>
          <a:stretch>
            <a:fillRect/>
          </a:stretch>
        </p:blipFill>
        <p:spPr>
          <a:xfrm>
            <a:off x="2627785" y="1196752"/>
            <a:ext cx="4176464" cy="49685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p:cNvSpPr>
            <a:spLocks noGrp="1"/>
          </p:cNvSpPr>
          <p:nvPr>
            <p:ph type="title"/>
          </p:nvPr>
        </p:nvSpPr>
        <p:spPr/>
        <p:txBody>
          <a:bodyPr>
            <a:normAutofit/>
          </a:bodyPr>
          <a:lstStyle/>
          <a:p>
            <a:pPr algn="ctr" rtl="1"/>
            <a:r>
              <a:rPr lang="ar-SA" sz="3200" dirty="0" smtClean="0">
                <a:solidFill>
                  <a:srgbClr val="FF0000"/>
                </a:solidFill>
              </a:rPr>
              <a:t>المخ فى البرمائيات </a:t>
            </a:r>
            <a:endParaRPr lang="en-US" sz="3200" dirty="0">
              <a:solidFill>
                <a:srgbClr val="FF0000"/>
              </a:solidFill>
            </a:endParaRPr>
          </a:p>
        </p:txBody>
      </p:sp>
    </p:spTree>
    <p:extLst>
      <p:ext uri="{BB962C8B-B14F-4D97-AF65-F5344CB8AC3E}">
        <p14:creationId xmlns:p14="http://schemas.microsoft.com/office/powerpoint/2010/main" val="5312595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273050"/>
            <a:ext cx="6203032" cy="635670"/>
          </a:xfrm>
        </p:spPr>
        <p:txBody>
          <a:bodyPr>
            <a:normAutofit/>
          </a:bodyPr>
          <a:lstStyle/>
          <a:p>
            <a:pPr algn="r" rtl="1"/>
            <a:r>
              <a:rPr lang="ar-SA" sz="2800" dirty="0" smtClean="0">
                <a:solidFill>
                  <a:srgbClr val="FF0000"/>
                </a:solidFill>
              </a:rPr>
              <a:t>الحبل الشوكى – الأعصاب الشوكية فى الضفدعة :</a:t>
            </a:r>
            <a:endParaRPr lang="en-US" sz="2800" dirty="0">
              <a:solidFill>
                <a:srgbClr val="FF0000"/>
              </a:solidFill>
            </a:endParaRPr>
          </a:p>
        </p:txBody>
      </p:sp>
      <p:pic>
        <p:nvPicPr>
          <p:cNvPr id="7" name="Content Placeholder 6" descr="001.jpg"/>
          <p:cNvPicPr>
            <a:picLocks noGrp="1" noChangeAspect="1"/>
          </p:cNvPicPr>
          <p:nvPr>
            <p:ph sz="quarter" idx="2"/>
          </p:nvPr>
        </p:nvPicPr>
        <p:blipFill>
          <a:blip r:embed="rId2" cstate="print"/>
          <a:stretch>
            <a:fillRect/>
          </a:stretch>
        </p:blipFill>
        <p:spPr>
          <a:xfrm>
            <a:off x="251520" y="1858434"/>
            <a:ext cx="4040188" cy="34284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sz="quarter" idx="4"/>
          </p:nvPr>
        </p:nvSpPr>
        <p:spPr>
          <a:xfrm>
            <a:off x="4499993" y="836712"/>
            <a:ext cx="4186808" cy="5544616"/>
          </a:xfrm>
          <a:ln>
            <a:solidFill>
              <a:schemeClr val="accent2">
                <a:lumMod val="60000"/>
                <a:lumOff val="40000"/>
              </a:schemeClr>
            </a:solidFill>
          </a:ln>
        </p:spPr>
        <p:txBody>
          <a:bodyPr>
            <a:normAutofit fontScale="92500" lnSpcReduction="20000"/>
          </a:bodyPr>
          <a:lstStyle/>
          <a:p>
            <a:pPr algn="just" rtl="1"/>
            <a:r>
              <a:rPr lang="ar-SA" sz="2000" dirty="0" smtClean="0"/>
              <a:t>الحبل الشوكى فى الضفدعة : يقع الحبل الشوكى داخل الأقواس العصبية للعمود الفقارى ويستدق كلما اتجهنا للخلف لينتهى فى خيط نهائى فى العصعص .</a:t>
            </a:r>
          </a:p>
          <a:p>
            <a:pPr algn="just" rtl="1"/>
            <a:r>
              <a:rPr lang="ar-SA" sz="2000" dirty="0" smtClean="0"/>
              <a:t>والحبل الشوكى منضغط من أعلى الى أسفل.</a:t>
            </a:r>
          </a:p>
          <a:p>
            <a:pPr algn="just" rtl="1"/>
            <a:r>
              <a:rPr lang="ar-SA" sz="2000" dirty="0" smtClean="0"/>
              <a:t>وتوجد داخل الحبل الشوكى قناة مركزية يمر بها سائل شوكى نخاعى يمر أيضا فى تجاويف المخ الداخلية لتبادل الغذاء وغازات التنفس.</a:t>
            </a:r>
          </a:p>
          <a:p>
            <a:pPr algn="just" rtl="1"/>
            <a:r>
              <a:rPr lang="ar-SA" sz="2000" b="1" dirty="0" smtClean="0">
                <a:solidFill>
                  <a:srgbClr val="FF0000"/>
                </a:solidFill>
              </a:rPr>
              <a:t>الأعصاب الشوكية :</a:t>
            </a:r>
          </a:p>
          <a:p>
            <a:pPr algn="just" rtl="1"/>
            <a:r>
              <a:rPr lang="ar-SA" sz="2000" dirty="0" smtClean="0"/>
              <a:t>هى أعصاب مزدوجة تنشأ من الحبل الشوكى بواسطة جزرين أحدهما ظهرى حسى والآخر بطنى حركى يتحدان معا فور خروجهما من الحبل الشوكى ليعطيا عصبا مشتركا يمر خلال الثقب البين فقارى .</a:t>
            </a:r>
          </a:p>
          <a:p>
            <a:pPr algn="just" rtl="1"/>
            <a:r>
              <a:rPr lang="ar-SA" sz="2000" dirty="0" smtClean="0"/>
              <a:t>يتحد العصب الثانى والثالث ليكونا </a:t>
            </a:r>
            <a:r>
              <a:rPr lang="ar-SA" sz="2000" dirty="0" smtClean="0">
                <a:solidFill>
                  <a:srgbClr val="FF0000"/>
                </a:solidFill>
              </a:rPr>
              <a:t>الضفيرة العضدية </a:t>
            </a:r>
            <a:r>
              <a:rPr lang="ar-SA" sz="2000" dirty="0" smtClean="0"/>
              <a:t>التى تمد الطرف الأمامى والكتف بالاحساس .</a:t>
            </a:r>
          </a:p>
          <a:p>
            <a:pPr algn="just" rtl="1"/>
            <a:r>
              <a:rPr lang="ar-SA" sz="2000" dirty="0" smtClean="0"/>
              <a:t>العصب الرابع والخامس والسادس </a:t>
            </a:r>
            <a:r>
              <a:rPr lang="ar-SA" sz="2000" dirty="0" smtClean="0">
                <a:solidFill>
                  <a:srgbClr val="FF0000"/>
                </a:solidFill>
              </a:rPr>
              <a:t>حرة</a:t>
            </a:r>
            <a:r>
              <a:rPr lang="ar-SA" sz="2000" dirty="0" smtClean="0"/>
              <a:t> وقادمة من جدار الجسم الظهرى .</a:t>
            </a:r>
          </a:p>
          <a:p>
            <a:pPr algn="just" rtl="1"/>
            <a:r>
              <a:rPr lang="ar-SA" sz="2000" dirty="0" smtClean="0"/>
              <a:t>تتحد الأعصاب من السابع الى العاشر لتكون </a:t>
            </a:r>
            <a:r>
              <a:rPr lang="ar-SA" sz="2000" dirty="0" smtClean="0">
                <a:solidFill>
                  <a:srgbClr val="FF0000"/>
                </a:solidFill>
              </a:rPr>
              <a:t>الضفيرة العجزية </a:t>
            </a:r>
            <a:r>
              <a:rPr lang="ar-SA" sz="2000" dirty="0" smtClean="0"/>
              <a:t>التى تغذى الطرف الخلفى والحوض بالأعصاب .</a:t>
            </a:r>
          </a:p>
          <a:p>
            <a:pPr algn="r" rtl="1"/>
            <a:endParaRPr lang="en-US" sz="2000" dirty="0"/>
          </a:p>
        </p:txBody>
      </p:sp>
    </p:spTree>
    <p:extLst>
      <p:ext uri="{BB962C8B-B14F-4D97-AF65-F5344CB8AC3E}">
        <p14:creationId xmlns:p14="http://schemas.microsoft.com/office/powerpoint/2010/main" val="18546647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lgn="just" rtl="1"/>
            <a:r>
              <a:rPr lang="ar-SA" dirty="0" smtClean="0"/>
              <a:t>تضم الرهليات الطوائف الثلاث الباقية من الفقاريات وهى الزواحف والطيور والثدييات .</a:t>
            </a:r>
          </a:p>
          <a:p>
            <a:pPr algn="just" rtl="1"/>
            <a:r>
              <a:rPr lang="ar-SA" b="1" dirty="0" smtClean="0">
                <a:solidFill>
                  <a:schemeClr val="accent1">
                    <a:lumMod val="75000"/>
                  </a:schemeClr>
                </a:solidFill>
              </a:rPr>
              <a:t>الصفات العامة :</a:t>
            </a:r>
          </a:p>
          <a:p>
            <a:pPr marL="624078" indent="-514350" algn="just" rtl="1">
              <a:buFont typeface="+mj-lt"/>
              <a:buAutoNum type="arabicPeriod"/>
            </a:pPr>
            <a:r>
              <a:rPr lang="ar-SA" dirty="0" smtClean="0"/>
              <a:t>للأجنة غشاء جنيني يعرف بالرهل .</a:t>
            </a:r>
          </a:p>
          <a:p>
            <a:pPr marL="624078" indent="-514350" algn="just" rtl="1">
              <a:buFont typeface="+mj-lt"/>
              <a:buAutoNum type="arabicPeriod"/>
            </a:pPr>
            <a:r>
              <a:rPr lang="ar-SA" dirty="0" smtClean="0"/>
              <a:t>لها منطقة عنق تلي الرأس وتدعم بفقرات خاصة هي الفقرات العنقية </a:t>
            </a:r>
          </a:p>
          <a:p>
            <a:pPr marL="624078" indent="-514350" algn="just" rtl="1">
              <a:buFont typeface="+mj-lt"/>
              <a:buAutoNum type="arabicPeriod"/>
            </a:pPr>
            <a:r>
              <a:rPr lang="ar-SA" dirty="0" smtClean="0"/>
              <a:t>ينقسم التجويف الفمى فيها إلى ممر هوائي علوي وممر غذائي سفلى.</a:t>
            </a:r>
          </a:p>
          <a:p>
            <a:pPr marL="624078" indent="-514350" algn="just" rtl="1">
              <a:buFont typeface="+mj-lt"/>
              <a:buAutoNum type="arabicPeriod"/>
            </a:pPr>
            <a:r>
              <a:rPr lang="ar-SA" dirty="0" smtClean="0"/>
              <a:t>تدعم المنطقة الصدرية بالضلوع .</a:t>
            </a:r>
          </a:p>
          <a:p>
            <a:pPr marL="624078" indent="-514350" algn="just" rtl="1">
              <a:buFont typeface="+mj-lt"/>
              <a:buAutoNum type="arabicPeriod"/>
            </a:pPr>
            <a:r>
              <a:rPr lang="ar-SA" dirty="0" smtClean="0"/>
              <a:t>يتكون القلب من أذينين وبطين والأخير يكون حجرة واحدة </a:t>
            </a:r>
            <a:r>
              <a:rPr lang="ar-SA" dirty="0" err="1" smtClean="0"/>
              <a:t>فى</a:t>
            </a:r>
            <a:r>
              <a:rPr lang="ar-SA" dirty="0" smtClean="0"/>
              <a:t> بعض الأنواع ويكون منقسما إلى حجرتين في البعض الآخر .</a:t>
            </a:r>
          </a:p>
          <a:p>
            <a:pPr marL="624078" indent="-514350" algn="just" rtl="1">
              <a:buFont typeface="+mj-lt"/>
              <a:buAutoNum type="arabicPeriod"/>
            </a:pPr>
            <a:r>
              <a:rPr lang="ar-SA" dirty="0" smtClean="0"/>
              <a:t>يشمل الجهاز التنفسي الحنجرة والقصبة الهوائية .</a:t>
            </a:r>
          </a:p>
          <a:p>
            <a:pPr marL="624078" indent="-514350" algn="just" rtl="1">
              <a:buFont typeface="+mj-lt"/>
              <a:buAutoNum type="arabicPeriod"/>
            </a:pPr>
            <a:r>
              <a:rPr lang="ar-SA" dirty="0" smtClean="0"/>
              <a:t>يوجد 12 زوج من الأعصاب المخية .</a:t>
            </a:r>
          </a:p>
        </p:txBody>
      </p:sp>
      <p:sp>
        <p:nvSpPr>
          <p:cNvPr id="3" name="Title 2"/>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ar-SA" dirty="0" smtClean="0">
                <a:solidFill>
                  <a:schemeClr val="accent1">
                    <a:lumMod val="75000"/>
                  </a:schemeClr>
                </a:solidFill>
              </a:rPr>
              <a:t>(2) </a:t>
            </a:r>
            <a:r>
              <a:rPr lang="ar-SA" dirty="0" err="1" smtClean="0">
                <a:solidFill>
                  <a:schemeClr val="accent1">
                    <a:lumMod val="75000"/>
                  </a:schemeClr>
                </a:solidFill>
              </a:rPr>
              <a:t>الرهليات</a:t>
            </a:r>
            <a:r>
              <a:rPr lang="ar-SA" dirty="0" smtClean="0">
                <a:solidFill>
                  <a:schemeClr val="accent1">
                    <a:lumMod val="75000"/>
                  </a:schemeClr>
                </a:solidFill>
              </a:rPr>
              <a:t/>
            </a:r>
            <a:br>
              <a:rPr lang="ar-SA" dirty="0" smtClean="0">
                <a:solidFill>
                  <a:schemeClr val="accent1">
                    <a:lumMod val="75000"/>
                  </a:schemeClr>
                </a:solidFill>
              </a:rPr>
            </a:br>
            <a:r>
              <a:rPr lang="en-US" dirty="0" smtClean="0">
                <a:solidFill>
                  <a:schemeClr val="accent1">
                    <a:lumMod val="75000"/>
                  </a:schemeClr>
                </a:solidFill>
              </a:rPr>
              <a:t>(</a:t>
            </a:r>
            <a:r>
              <a:rPr lang="en-US" dirty="0" err="1" smtClean="0">
                <a:solidFill>
                  <a:schemeClr val="accent1">
                    <a:lumMod val="75000"/>
                  </a:schemeClr>
                </a:solidFill>
              </a:rPr>
              <a:t>Amniota</a:t>
            </a:r>
            <a:r>
              <a:rPr lang="en-US" dirty="0" smtClean="0">
                <a:solidFill>
                  <a:schemeClr val="accent1">
                    <a:lumMod val="75000"/>
                  </a:schemeClr>
                </a:solidFill>
              </a:rPr>
              <a:t>)</a:t>
            </a:r>
            <a:r>
              <a:rPr lang="ar-SA" dirty="0" smtClean="0">
                <a:solidFill>
                  <a:schemeClr val="accent1">
                    <a:lumMod val="75000"/>
                  </a:schemeClr>
                </a:solidFill>
              </a:rPr>
              <a:t> </a:t>
            </a:r>
            <a:endParaRPr lang="en-US" dirty="0">
              <a:solidFill>
                <a:schemeClr val="accent1">
                  <a:lumMod val="75000"/>
                </a:schemeClr>
              </a:solidFill>
            </a:endParaRPr>
          </a:p>
        </p:txBody>
      </p:sp>
    </p:spTree>
    <p:extLst>
      <p:ext uri="{BB962C8B-B14F-4D97-AF65-F5344CB8AC3E}">
        <p14:creationId xmlns:p14="http://schemas.microsoft.com/office/powerpoint/2010/main" val="22334637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42918"/>
            <a:ext cx="8229600" cy="5738410"/>
          </a:xfrm>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algn="ctr" rtl="1">
              <a:buNone/>
            </a:pPr>
            <a:r>
              <a:rPr lang="ar-SA" b="1" dirty="0" smtClean="0">
                <a:solidFill>
                  <a:schemeClr val="accent1">
                    <a:lumMod val="75000"/>
                  </a:schemeClr>
                </a:solidFill>
              </a:rPr>
              <a:t>(1) طائفة الزواحف </a:t>
            </a:r>
          </a:p>
          <a:p>
            <a:pPr algn="just" rtl="1">
              <a:buFont typeface="Wingdings" pitchFamily="2" charset="2"/>
              <a:buChar char="Ø"/>
            </a:pPr>
            <a:r>
              <a:rPr lang="ar-SA" dirty="0" smtClean="0"/>
              <a:t>تضم هذه الطائفة السحالي والثعابين والسلاحف والحرابى والتماسيح وتعرف عامة بالحيوانات الزاحفة .</a:t>
            </a:r>
          </a:p>
          <a:p>
            <a:pPr algn="just" rtl="1">
              <a:buFont typeface="Wingdings" pitchFamily="2" charset="2"/>
              <a:buChar char="Ø"/>
            </a:pPr>
            <a:r>
              <a:rPr lang="ar-SA" dirty="0" smtClean="0">
                <a:solidFill>
                  <a:schemeClr val="accent1">
                    <a:lumMod val="75000"/>
                  </a:schemeClr>
                </a:solidFill>
              </a:rPr>
              <a:t>الصفات العامة :</a:t>
            </a:r>
          </a:p>
          <a:p>
            <a:pPr marL="624078" indent="-514350" algn="just" rtl="1">
              <a:buFont typeface="+mj-lt"/>
              <a:buAutoNum type="arabicPeriod"/>
            </a:pPr>
            <a:r>
              <a:rPr lang="ar-SA" dirty="0" smtClean="0"/>
              <a:t>الجسم مغطى بحراشف قرنية تمنع فقدان الماء , وفى بعض الأنواع توجد حراشف عظمية , والجلد جاف في معظم الأنواع ولايحتوى على أي غدد .</a:t>
            </a:r>
          </a:p>
          <a:p>
            <a:pPr marL="624078" indent="-514350" algn="just" rtl="1">
              <a:buFont typeface="+mj-lt"/>
              <a:buAutoNum type="arabicPeriod"/>
            </a:pPr>
            <a:r>
              <a:rPr lang="ar-SA" dirty="0" smtClean="0"/>
              <a:t>يوجد زوجان من الأطراف لكل منها خمس أصابع تنتهي بمخالب قرنية.</a:t>
            </a:r>
          </a:p>
          <a:p>
            <a:pPr marL="624078" indent="-514350" algn="just" rtl="1">
              <a:buFont typeface="+mj-lt"/>
              <a:buAutoNum type="arabicPeriod"/>
            </a:pPr>
            <a:r>
              <a:rPr lang="ar-SA" dirty="0" smtClean="0"/>
              <a:t>التنفس دائما بالرئات وتساعد الضلوع التى تكون قصا فى الحركات التنفسية.</a:t>
            </a:r>
          </a:p>
          <a:p>
            <a:pPr marL="624078" indent="-514350" algn="just" rtl="1">
              <a:buFont typeface="+mj-lt"/>
              <a:buAutoNum type="arabicPeriod"/>
            </a:pPr>
            <a:r>
              <a:rPr lang="ar-SA" dirty="0" smtClean="0"/>
              <a:t>البطين غير منقسم تماما , فيما عدا في التماسيح حيث ينقسم إلى حجرتين منفصلتين ويوجد قوسين ابهريين .</a:t>
            </a:r>
          </a:p>
          <a:p>
            <a:pPr marL="624078" indent="-514350" algn="just" rtl="1">
              <a:buFont typeface="+mj-lt"/>
              <a:buAutoNum type="arabicPeriod"/>
            </a:pPr>
            <a:r>
              <a:rPr lang="ar-SA" dirty="0" smtClean="0"/>
              <a:t>الكريات الدموية الحمراء بيضاوية وذات أنويه .</a:t>
            </a:r>
          </a:p>
          <a:p>
            <a:pPr marL="624078" indent="-514350" algn="just" rtl="1">
              <a:buFont typeface="+mj-lt"/>
              <a:buAutoNum type="arabicPeriod"/>
            </a:pPr>
            <a:r>
              <a:rPr lang="ar-SA" dirty="0" smtClean="0"/>
              <a:t>توجد لقمة </a:t>
            </a:r>
            <a:r>
              <a:rPr lang="ar-SA" dirty="0" err="1" smtClean="0"/>
              <a:t>قذالية</a:t>
            </a:r>
            <a:r>
              <a:rPr lang="ar-SA" dirty="0" smtClean="0"/>
              <a:t> وحيدة في الجزء الخلف من الجمجمة .</a:t>
            </a:r>
          </a:p>
          <a:p>
            <a:pPr marL="624078" indent="-514350" algn="just" rtl="1">
              <a:buFont typeface="+mj-lt"/>
              <a:buAutoNum type="arabicPeriod"/>
            </a:pPr>
            <a:r>
              <a:rPr lang="ar-SA" dirty="0" smtClean="0"/>
              <a:t>الإخصاب داخلي والبيض غنى بالمح – الأجناس منفصلة .</a:t>
            </a:r>
          </a:p>
          <a:p>
            <a:pPr marL="624078" indent="-514350" algn="just" rtl="1">
              <a:buFont typeface="+mj-lt"/>
              <a:buAutoNum type="arabicPeriod"/>
            </a:pPr>
            <a:r>
              <a:rPr lang="ar-SA" dirty="0" smtClean="0"/>
              <a:t>من ذوات الدم البارد حيث تتغير حرارة أجسامها تبعا لحرارة الوسط المحيط .</a:t>
            </a:r>
          </a:p>
          <a:p>
            <a:pPr marL="624078" indent="-514350" algn="just" rtl="1">
              <a:buFont typeface="+mj-lt"/>
              <a:buAutoNum type="arabicPeriod"/>
            </a:pPr>
            <a:r>
              <a:rPr lang="ar-SA" dirty="0" smtClean="0"/>
              <a:t>ينقسم تجويف الفم الى ممر علوى تنفسى وآخر سفلى غذائى بواسطة حاجز مستعرض يسمى سقف الحلق.</a:t>
            </a:r>
          </a:p>
          <a:p>
            <a:pPr marL="624078" indent="-514350" algn="just" rtl="1">
              <a:buFont typeface="+mj-lt"/>
              <a:buAutoNum type="arabicPeriod"/>
            </a:pPr>
            <a:endParaRPr lang="ar-SA" dirty="0" smtClean="0"/>
          </a:p>
          <a:p>
            <a:pPr marL="624078" indent="-514350" algn="just" rtl="1">
              <a:buFont typeface="+mj-lt"/>
              <a:buAutoNum type="arabicPeriod"/>
            </a:pPr>
            <a:endParaRPr lang="en-US" dirty="0"/>
          </a:p>
        </p:txBody>
      </p:sp>
    </p:spTree>
    <p:extLst>
      <p:ext uri="{BB962C8B-B14F-4D97-AF65-F5344CB8AC3E}">
        <p14:creationId xmlns:p14="http://schemas.microsoft.com/office/powerpoint/2010/main" val="30294848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5728"/>
            <a:ext cx="8229600" cy="6215106"/>
          </a:xfrm>
        </p:spPr>
        <p:style>
          <a:lnRef idx="2">
            <a:schemeClr val="accent2"/>
          </a:lnRef>
          <a:fillRef idx="1">
            <a:schemeClr val="lt1"/>
          </a:fillRef>
          <a:effectRef idx="0">
            <a:schemeClr val="accent2"/>
          </a:effectRef>
          <a:fontRef idx="minor">
            <a:schemeClr val="dk1"/>
          </a:fontRef>
        </p:style>
        <p:txBody>
          <a:bodyPr/>
          <a:lstStyle/>
          <a:p>
            <a:pPr algn="ctr" rtl="1">
              <a:buNone/>
            </a:pPr>
            <a:r>
              <a:rPr lang="ar-SA" b="1" dirty="0" smtClean="0">
                <a:solidFill>
                  <a:schemeClr val="accent1">
                    <a:lumMod val="75000"/>
                  </a:schemeClr>
                </a:solidFill>
              </a:rPr>
              <a:t>تصنيف الزواحف </a:t>
            </a:r>
            <a:r>
              <a:rPr lang="en-US" b="1" dirty="0" smtClean="0">
                <a:solidFill>
                  <a:schemeClr val="accent1">
                    <a:lumMod val="75000"/>
                  </a:schemeClr>
                </a:solidFill>
              </a:rPr>
              <a:t>Classification</a:t>
            </a:r>
            <a:r>
              <a:rPr lang="ar-SA" b="1" dirty="0" smtClean="0">
                <a:solidFill>
                  <a:schemeClr val="accent1">
                    <a:lumMod val="75000"/>
                  </a:schemeClr>
                </a:solidFill>
              </a:rPr>
              <a:t> </a:t>
            </a:r>
          </a:p>
          <a:p>
            <a:pPr algn="just" rtl="1">
              <a:buNone/>
            </a:pPr>
            <a:r>
              <a:rPr lang="ar-SA" sz="2400" dirty="0" smtClean="0"/>
              <a:t>تنقسم طائفة الزواحف إلى أربع رتب وهى :</a:t>
            </a:r>
          </a:p>
          <a:p>
            <a:pPr algn="just" rtl="1">
              <a:buNone/>
            </a:pPr>
            <a:r>
              <a:rPr lang="ar-SA" sz="2400" dirty="0" smtClean="0">
                <a:solidFill>
                  <a:schemeClr val="accent1">
                    <a:lumMod val="75000"/>
                  </a:schemeClr>
                </a:solidFill>
              </a:rPr>
              <a:t>1.</a:t>
            </a:r>
            <a:r>
              <a:rPr lang="ar-SA" sz="2400" dirty="0" smtClean="0"/>
              <a:t>السلاحف </a:t>
            </a:r>
            <a:r>
              <a:rPr lang="ar-SA" sz="2400" dirty="0" smtClean="0">
                <a:solidFill>
                  <a:schemeClr val="accent1">
                    <a:lumMod val="75000"/>
                  </a:schemeClr>
                </a:solidFill>
              </a:rPr>
              <a:t>2.</a:t>
            </a:r>
            <a:r>
              <a:rPr lang="ar-SA" sz="2400" dirty="0" smtClean="0"/>
              <a:t>الحرشفيات </a:t>
            </a:r>
            <a:r>
              <a:rPr lang="ar-SA" sz="2400" dirty="0" smtClean="0">
                <a:solidFill>
                  <a:schemeClr val="accent1">
                    <a:lumMod val="75000"/>
                  </a:schemeClr>
                </a:solidFill>
              </a:rPr>
              <a:t>3.</a:t>
            </a:r>
            <a:r>
              <a:rPr lang="ar-SA" sz="2400" dirty="0" smtClean="0"/>
              <a:t>التماسيح </a:t>
            </a:r>
            <a:r>
              <a:rPr lang="ar-SA" sz="2400" dirty="0" smtClean="0">
                <a:solidFill>
                  <a:schemeClr val="accent1">
                    <a:lumMod val="75000"/>
                  </a:schemeClr>
                </a:solidFill>
              </a:rPr>
              <a:t>4.</a:t>
            </a:r>
            <a:r>
              <a:rPr lang="ar-SA" sz="2400" dirty="0" err="1" smtClean="0"/>
              <a:t>خرطومية</a:t>
            </a:r>
            <a:r>
              <a:rPr lang="ar-SA" sz="2400" dirty="0" smtClean="0"/>
              <a:t> الرأس .</a:t>
            </a:r>
          </a:p>
          <a:p>
            <a:pPr algn="just" rtl="1">
              <a:buNone/>
            </a:pPr>
            <a:endParaRPr lang="ar-SA" sz="2400" dirty="0" smtClean="0"/>
          </a:p>
          <a:p>
            <a:pPr marL="624078" indent="-514350" algn="just" rtl="1">
              <a:buAutoNum type="arabicPeriod"/>
            </a:pPr>
            <a:r>
              <a:rPr lang="ar-SA" sz="2400" dirty="0" smtClean="0">
                <a:solidFill>
                  <a:schemeClr val="accent1">
                    <a:lumMod val="75000"/>
                  </a:schemeClr>
                </a:solidFill>
              </a:rPr>
              <a:t>رتبة السلاحف </a:t>
            </a:r>
            <a:r>
              <a:rPr lang="en-US" sz="2400" dirty="0" smtClean="0">
                <a:solidFill>
                  <a:schemeClr val="accent1">
                    <a:lumMod val="75000"/>
                  </a:schemeClr>
                </a:solidFill>
              </a:rPr>
              <a:t>(O: </a:t>
            </a:r>
            <a:r>
              <a:rPr lang="en-US" sz="2400" dirty="0" err="1" smtClean="0">
                <a:solidFill>
                  <a:schemeClr val="accent1">
                    <a:lumMod val="75000"/>
                  </a:schemeClr>
                </a:solidFill>
              </a:rPr>
              <a:t>Chelonia</a:t>
            </a:r>
            <a:r>
              <a:rPr lang="en-US" sz="2400" dirty="0" smtClean="0">
                <a:solidFill>
                  <a:schemeClr val="accent1">
                    <a:lumMod val="75000"/>
                  </a:schemeClr>
                </a:solidFill>
              </a:rPr>
              <a:t>)</a:t>
            </a:r>
            <a:r>
              <a:rPr lang="ar-SA" sz="2400" dirty="0" smtClean="0">
                <a:solidFill>
                  <a:schemeClr val="accent1">
                    <a:lumMod val="75000"/>
                  </a:schemeClr>
                </a:solidFill>
              </a:rPr>
              <a:t> :</a:t>
            </a:r>
          </a:p>
          <a:p>
            <a:pPr marL="624078" indent="-514350" algn="just" rtl="1">
              <a:buFont typeface="Arial" pitchFamily="34" charset="0"/>
              <a:buChar char="•"/>
            </a:pPr>
            <a:r>
              <a:rPr lang="ar-SA" sz="2400" dirty="0" smtClean="0"/>
              <a:t>هي أقدم الزواحف , حيث أنها نشأت من الزواحف الجذعية .</a:t>
            </a:r>
          </a:p>
          <a:p>
            <a:pPr marL="624078" indent="-514350" algn="just" rtl="1">
              <a:buFont typeface="Arial" pitchFamily="34" charset="0"/>
              <a:buChar char="•"/>
            </a:pPr>
            <a:r>
              <a:rPr lang="ar-SA" sz="2400" dirty="0" smtClean="0"/>
              <a:t>الجسم محفوظ </a:t>
            </a:r>
            <a:r>
              <a:rPr lang="ar-SA" sz="2400" dirty="0" err="1" smtClean="0"/>
              <a:t>فى</a:t>
            </a:r>
            <a:r>
              <a:rPr lang="ar-SA" sz="2400" dirty="0" smtClean="0"/>
              <a:t> صندوق مكون من صفائح عظمية من الأدمة ويسمى الجزءالعلوى بالقصعة </a:t>
            </a:r>
            <a:r>
              <a:rPr lang="en-US" sz="2400" dirty="0" smtClean="0">
                <a:solidFill>
                  <a:srgbClr val="FF0000"/>
                </a:solidFill>
              </a:rPr>
              <a:t>carapace</a:t>
            </a:r>
            <a:r>
              <a:rPr lang="ar-SA" sz="2400" dirty="0" smtClean="0"/>
              <a:t> والسفلى بالدرنة </a:t>
            </a:r>
            <a:r>
              <a:rPr lang="en-US" sz="2400" dirty="0" smtClean="0">
                <a:solidFill>
                  <a:srgbClr val="FF0000"/>
                </a:solidFill>
              </a:rPr>
              <a:t>plastron</a:t>
            </a:r>
            <a:r>
              <a:rPr lang="ar-SA" sz="2400" dirty="0" smtClean="0"/>
              <a:t> .</a:t>
            </a:r>
          </a:p>
          <a:p>
            <a:pPr marL="624078" indent="-514350" algn="just" rtl="1">
              <a:buFont typeface="Arial" pitchFamily="34" charset="0"/>
              <a:buChar char="•"/>
            </a:pPr>
            <a:r>
              <a:rPr lang="ar-SA" sz="2400" dirty="0" smtClean="0"/>
              <a:t>الأسنان غائبة ويعوضها أغلفة قرنية تغطى الفكوك تشبه المنقار.</a:t>
            </a:r>
          </a:p>
          <a:p>
            <a:pPr marL="624078" indent="-514350" algn="just" rtl="1">
              <a:buFont typeface="Arial" pitchFamily="34" charset="0"/>
              <a:buChar char="•"/>
            </a:pPr>
            <a:r>
              <a:rPr lang="ar-SA" sz="2400" dirty="0" smtClean="0"/>
              <a:t>فتحة الشرج عبارة عن شق طولي .</a:t>
            </a:r>
          </a:p>
          <a:p>
            <a:pPr marL="624078" indent="-514350" algn="just" rtl="1">
              <a:buFont typeface="Arial" pitchFamily="34" charset="0"/>
              <a:buChar char="•"/>
            </a:pPr>
            <a:r>
              <a:rPr lang="ar-SA" sz="2400" dirty="0" smtClean="0"/>
              <a:t>الفقرات والضلوع تلتحم مع الصندوق .</a:t>
            </a:r>
          </a:p>
          <a:p>
            <a:pPr marL="624078" indent="-514350" algn="just" rtl="1">
              <a:buFont typeface="Arial" pitchFamily="34" charset="0"/>
              <a:buChar char="•"/>
            </a:pPr>
            <a:r>
              <a:rPr lang="ar-SA" sz="2400" dirty="0" smtClean="0"/>
              <a:t>السلاحف يوجد منها أرضية </a:t>
            </a:r>
            <a:r>
              <a:rPr lang="en-US" sz="2400" dirty="0" smtClean="0">
                <a:solidFill>
                  <a:srgbClr val="FF0000"/>
                </a:solidFill>
              </a:rPr>
              <a:t>tortoises</a:t>
            </a:r>
            <a:r>
              <a:rPr lang="ar-SA" sz="2400" dirty="0" smtClean="0"/>
              <a:t> وأخرى مائية </a:t>
            </a:r>
            <a:r>
              <a:rPr lang="en-US" sz="2400" dirty="0" smtClean="0">
                <a:solidFill>
                  <a:srgbClr val="FF0000"/>
                </a:solidFill>
              </a:rPr>
              <a:t>turtles</a:t>
            </a:r>
            <a:r>
              <a:rPr lang="ar-SA" sz="2400" dirty="0" smtClean="0">
                <a:solidFill>
                  <a:srgbClr val="FF0000"/>
                </a:solidFill>
              </a:rPr>
              <a:t> </a:t>
            </a:r>
            <a:r>
              <a:rPr lang="ar-SA" sz="2400" dirty="0" smtClean="0"/>
              <a:t>, بعضها يعيش في البحار </a:t>
            </a:r>
            <a:r>
              <a:rPr lang="en-US" sz="2400" dirty="0" smtClean="0">
                <a:solidFill>
                  <a:srgbClr val="FF0000"/>
                </a:solidFill>
              </a:rPr>
              <a:t>marine </a:t>
            </a:r>
            <a:r>
              <a:rPr lang="ar-SA" sz="2400" dirty="0" smtClean="0"/>
              <a:t> وبعضها في المياه العذبة </a:t>
            </a:r>
            <a:r>
              <a:rPr lang="en-US" sz="2400" dirty="0" smtClean="0">
                <a:solidFill>
                  <a:srgbClr val="FF0000"/>
                </a:solidFill>
              </a:rPr>
              <a:t>fresh water</a:t>
            </a:r>
            <a:r>
              <a:rPr lang="ar-SA" sz="2400" dirty="0" smtClean="0">
                <a:solidFill>
                  <a:srgbClr val="FF0000"/>
                </a:solidFill>
              </a:rPr>
              <a:t> </a:t>
            </a:r>
            <a:r>
              <a:rPr lang="ar-SA" sz="2400" dirty="0" smtClean="0"/>
              <a:t>.</a:t>
            </a:r>
          </a:p>
          <a:p>
            <a:pPr marL="624078" indent="-514350" algn="just" rtl="1">
              <a:buFont typeface="Arial" pitchFamily="34" charset="0"/>
              <a:buChar char="•"/>
            </a:pPr>
            <a:r>
              <a:rPr lang="ar-SA" sz="2400" dirty="0" smtClean="0"/>
              <a:t>تصل السلاحف إلى أوزان كبيرة وهى حيوانات معمرة .</a:t>
            </a:r>
            <a:endParaRPr lang="en-US" sz="2400" dirty="0"/>
          </a:p>
        </p:txBody>
      </p:sp>
    </p:spTree>
    <p:extLst>
      <p:ext uri="{BB962C8B-B14F-4D97-AF65-F5344CB8AC3E}">
        <p14:creationId xmlns:p14="http://schemas.microsoft.com/office/powerpoint/2010/main" val="20751368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5728"/>
            <a:ext cx="8229600" cy="5721563"/>
          </a:xfrm>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marL="624078" indent="-514350" algn="r" rtl="1">
              <a:buNone/>
            </a:pPr>
            <a:r>
              <a:rPr lang="ar-SA" sz="2400" dirty="0" smtClean="0">
                <a:solidFill>
                  <a:schemeClr val="accent1">
                    <a:lumMod val="75000"/>
                  </a:schemeClr>
                </a:solidFill>
              </a:rPr>
              <a:t>2. رتبة الحرشفيات </a:t>
            </a:r>
            <a:r>
              <a:rPr lang="en-US" sz="2400" dirty="0" smtClean="0">
                <a:solidFill>
                  <a:schemeClr val="accent1">
                    <a:lumMod val="75000"/>
                  </a:schemeClr>
                </a:solidFill>
              </a:rPr>
              <a:t>(O: </a:t>
            </a:r>
            <a:r>
              <a:rPr lang="en-US" sz="2400" dirty="0" err="1" smtClean="0">
                <a:solidFill>
                  <a:schemeClr val="accent1">
                    <a:lumMod val="75000"/>
                  </a:schemeClr>
                </a:solidFill>
              </a:rPr>
              <a:t>Squamata</a:t>
            </a:r>
            <a:r>
              <a:rPr lang="en-US" sz="2400" dirty="0" smtClean="0">
                <a:solidFill>
                  <a:schemeClr val="accent1">
                    <a:lumMod val="75000"/>
                  </a:schemeClr>
                </a:solidFill>
              </a:rPr>
              <a:t>)</a:t>
            </a:r>
            <a:r>
              <a:rPr lang="ar-SA" sz="2400" dirty="0" smtClean="0">
                <a:solidFill>
                  <a:schemeClr val="accent1">
                    <a:lumMod val="75000"/>
                  </a:schemeClr>
                </a:solidFill>
              </a:rPr>
              <a:t> :</a:t>
            </a:r>
          </a:p>
          <a:p>
            <a:pPr marL="624078" indent="-514350" algn="r" rtl="1">
              <a:buNone/>
            </a:pPr>
            <a:r>
              <a:rPr lang="ar-SA" sz="2400" dirty="0" smtClean="0"/>
              <a:t>- الجسم مغطى بحراشف قرنية من البشرة .</a:t>
            </a:r>
          </a:p>
          <a:p>
            <a:pPr marL="624078" indent="-514350" algn="r" rtl="1">
              <a:buFontTx/>
              <a:buChar char="-"/>
            </a:pPr>
            <a:r>
              <a:rPr lang="ar-SA" sz="2400" dirty="0" smtClean="0"/>
              <a:t>فتحة الشرج عبارة عن شق مستعرض .</a:t>
            </a:r>
          </a:p>
          <a:p>
            <a:pPr marL="624078" indent="-514350" algn="r" rtl="1">
              <a:buFontTx/>
              <a:buChar char="-"/>
            </a:pPr>
            <a:r>
              <a:rPr lang="ar-SA" sz="2400" dirty="0" smtClean="0"/>
              <a:t>تنقسم الحرشفيات إلى ثلاث تحت رتب :</a:t>
            </a:r>
          </a:p>
          <a:p>
            <a:pPr marL="624078" indent="-514350" algn="r" rtl="1">
              <a:buFont typeface="+mj-lt"/>
              <a:buAutoNum type="alphaLcParenR"/>
            </a:pPr>
            <a:r>
              <a:rPr lang="ar-SA" sz="2400" dirty="0" smtClean="0"/>
              <a:t>السحالي .</a:t>
            </a:r>
          </a:p>
          <a:p>
            <a:pPr marL="624078" indent="-514350" algn="r" rtl="1">
              <a:buFont typeface="+mj-lt"/>
              <a:buAutoNum type="alphaLcParenR"/>
            </a:pPr>
            <a:r>
              <a:rPr lang="ar-SA" sz="2400" dirty="0" smtClean="0"/>
              <a:t>الثعابين .</a:t>
            </a:r>
          </a:p>
          <a:p>
            <a:pPr marL="624078" indent="-514350" algn="r" rtl="1">
              <a:buFont typeface="+mj-lt"/>
              <a:buAutoNum type="alphaLcParenR"/>
            </a:pPr>
            <a:r>
              <a:rPr lang="ar-SA" sz="2400" dirty="0" smtClean="0"/>
              <a:t>السحالي ثنائية الحركة .</a:t>
            </a:r>
          </a:p>
          <a:p>
            <a:pPr marL="624078" indent="-514350" algn="r" rtl="1">
              <a:buFont typeface="+mj-lt"/>
              <a:buAutoNum type="alphaLcParenR"/>
            </a:pPr>
            <a:endParaRPr lang="ar-SA" sz="2400" dirty="0" smtClean="0"/>
          </a:p>
          <a:p>
            <a:pPr marL="624078" indent="-514350" algn="r" rtl="1">
              <a:buNone/>
            </a:pPr>
            <a:r>
              <a:rPr lang="en-US" sz="2400" dirty="0" smtClean="0">
                <a:solidFill>
                  <a:schemeClr val="accent1">
                    <a:lumMod val="75000"/>
                  </a:schemeClr>
                </a:solidFill>
              </a:rPr>
              <a:t>(a</a:t>
            </a:r>
            <a:r>
              <a:rPr lang="ar-SA" sz="2400" dirty="0" smtClean="0">
                <a:solidFill>
                  <a:schemeClr val="accent1">
                    <a:lumMod val="75000"/>
                  </a:schemeClr>
                </a:solidFill>
              </a:rPr>
              <a:t> </a:t>
            </a:r>
            <a:r>
              <a:rPr lang="ar-SA" sz="2400" dirty="0" err="1" smtClean="0">
                <a:solidFill>
                  <a:schemeClr val="accent1">
                    <a:lumMod val="75000"/>
                  </a:schemeClr>
                </a:solidFill>
              </a:rPr>
              <a:t>السحالى</a:t>
            </a:r>
            <a:r>
              <a:rPr lang="ar-SA" sz="2400" dirty="0" smtClean="0">
                <a:solidFill>
                  <a:schemeClr val="accent1">
                    <a:lumMod val="75000"/>
                  </a:schemeClr>
                </a:solidFill>
              </a:rPr>
              <a:t> :</a:t>
            </a:r>
          </a:p>
          <a:p>
            <a:pPr marL="624078" indent="-514350" algn="r" rtl="1">
              <a:buFontTx/>
              <a:buChar char="-"/>
            </a:pPr>
            <a:r>
              <a:rPr lang="ar-SA" sz="2400" dirty="0" smtClean="0"/>
              <a:t>زواحف متنوعة , منها السحالي العادية </a:t>
            </a:r>
            <a:r>
              <a:rPr lang="en-US" sz="2400" dirty="0" smtClean="0">
                <a:solidFill>
                  <a:schemeClr val="accent1">
                    <a:lumMod val="75000"/>
                  </a:schemeClr>
                </a:solidFill>
              </a:rPr>
              <a:t>lizards</a:t>
            </a:r>
            <a:r>
              <a:rPr lang="ar-SA" sz="2400" dirty="0" smtClean="0">
                <a:solidFill>
                  <a:schemeClr val="accent2">
                    <a:lumMod val="75000"/>
                  </a:schemeClr>
                </a:solidFill>
              </a:rPr>
              <a:t> </a:t>
            </a:r>
            <a:r>
              <a:rPr lang="ar-SA" sz="2400" dirty="0" smtClean="0"/>
              <a:t>, الحرباء </a:t>
            </a:r>
            <a:r>
              <a:rPr lang="en-US" sz="2400" dirty="0" smtClean="0">
                <a:solidFill>
                  <a:schemeClr val="accent1">
                    <a:lumMod val="75000"/>
                  </a:schemeClr>
                </a:solidFill>
              </a:rPr>
              <a:t>chameleon</a:t>
            </a:r>
            <a:r>
              <a:rPr lang="ar-SA" sz="2400" dirty="0" smtClean="0">
                <a:solidFill>
                  <a:schemeClr val="accent2">
                    <a:lumMod val="50000"/>
                  </a:schemeClr>
                </a:solidFill>
              </a:rPr>
              <a:t> </a:t>
            </a:r>
            <a:r>
              <a:rPr lang="ar-SA" sz="2400" dirty="0" smtClean="0"/>
              <a:t>والضب </a:t>
            </a:r>
            <a:r>
              <a:rPr lang="en-US" sz="2400" dirty="0" smtClean="0">
                <a:solidFill>
                  <a:schemeClr val="accent1">
                    <a:lumMod val="75000"/>
                  </a:schemeClr>
                </a:solidFill>
              </a:rPr>
              <a:t>uromastyx</a:t>
            </a:r>
            <a:r>
              <a:rPr lang="ar-SA" sz="2400" dirty="0" smtClean="0">
                <a:solidFill>
                  <a:schemeClr val="accent1">
                    <a:lumMod val="75000"/>
                  </a:schemeClr>
                </a:solidFill>
              </a:rPr>
              <a:t> </a:t>
            </a:r>
            <a:r>
              <a:rPr lang="ar-SA" sz="2400" dirty="0" smtClean="0"/>
              <a:t>والورل </a:t>
            </a:r>
            <a:r>
              <a:rPr lang="en-US" sz="2400" dirty="0" smtClean="0">
                <a:solidFill>
                  <a:schemeClr val="accent1">
                    <a:lumMod val="75000"/>
                  </a:schemeClr>
                </a:solidFill>
              </a:rPr>
              <a:t>varanus</a:t>
            </a:r>
            <a:r>
              <a:rPr lang="ar-SA" sz="2400" dirty="0" smtClean="0">
                <a:solidFill>
                  <a:schemeClr val="accent1">
                    <a:lumMod val="75000"/>
                  </a:schemeClr>
                </a:solidFill>
              </a:rPr>
              <a:t> </a:t>
            </a:r>
            <a:r>
              <a:rPr lang="ar-SA" sz="2400" dirty="0" smtClean="0"/>
              <a:t>والأبراص </a:t>
            </a:r>
            <a:r>
              <a:rPr lang="en-US" sz="2400" dirty="0" smtClean="0">
                <a:solidFill>
                  <a:schemeClr val="accent1">
                    <a:lumMod val="75000"/>
                  </a:schemeClr>
                </a:solidFill>
              </a:rPr>
              <a:t>geckos</a:t>
            </a:r>
            <a:r>
              <a:rPr lang="ar-SA" sz="2400" dirty="0" smtClean="0">
                <a:solidFill>
                  <a:schemeClr val="accent1">
                    <a:lumMod val="75000"/>
                  </a:schemeClr>
                </a:solidFill>
              </a:rPr>
              <a:t> </a:t>
            </a:r>
            <a:r>
              <a:rPr lang="ar-SA" sz="2400" dirty="0" smtClean="0"/>
              <a:t>.</a:t>
            </a:r>
          </a:p>
          <a:p>
            <a:pPr marL="624078" indent="-514350" algn="r" rtl="1">
              <a:buFontTx/>
              <a:buChar char="-"/>
            </a:pPr>
            <a:r>
              <a:rPr lang="ar-SA" sz="2400" dirty="0" smtClean="0"/>
              <a:t>أعضاء الجماع مزدوجة , الجفون متحركة عند معظمها , ولها أذان خارجية على هيئة نقر </a:t>
            </a:r>
            <a:r>
              <a:rPr lang="en-US" sz="2400" dirty="0" smtClean="0"/>
              <a:t> </a:t>
            </a:r>
            <a:r>
              <a:rPr lang="en-US" sz="2400" dirty="0" smtClean="0">
                <a:solidFill>
                  <a:schemeClr val="accent1">
                    <a:lumMod val="75000"/>
                  </a:schemeClr>
                </a:solidFill>
              </a:rPr>
              <a:t>pits</a:t>
            </a:r>
            <a:r>
              <a:rPr lang="ar-SA" sz="2400" dirty="0" smtClean="0">
                <a:solidFill>
                  <a:schemeClr val="accent1">
                    <a:lumMod val="75000"/>
                  </a:schemeClr>
                </a:solidFill>
              </a:rPr>
              <a:t> .</a:t>
            </a:r>
          </a:p>
          <a:p>
            <a:pPr marL="624078" indent="-514350" algn="r" rtl="1">
              <a:buNone/>
            </a:pPr>
            <a:r>
              <a:rPr lang="en-US" sz="2400" dirty="0" smtClean="0">
                <a:solidFill>
                  <a:schemeClr val="accent1">
                    <a:lumMod val="75000"/>
                  </a:schemeClr>
                </a:solidFill>
              </a:rPr>
              <a:t>(b</a:t>
            </a:r>
            <a:r>
              <a:rPr lang="ar-SA" sz="2400" dirty="0" smtClean="0">
                <a:solidFill>
                  <a:schemeClr val="accent1">
                    <a:lumMod val="75000"/>
                  </a:schemeClr>
                </a:solidFill>
              </a:rPr>
              <a:t> الثعابين :</a:t>
            </a:r>
          </a:p>
          <a:p>
            <a:pPr marL="624078" indent="-514350" algn="r" rtl="1">
              <a:buNone/>
            </a:pPr>
            <a:r>
              <a:rPr lang="ar-SA" sz="2400" dirty="0" smtClean="0">
                <a:solidFill>
                  <a:schemeClr val="accent1">
                    <a:lumMod val="75000"/>
                  </a:schemeClr>
                </a:solidFill>
              </a:rPr>
              <a:t>-      </a:t>
            </a:r>
            <a:r>
              <a:rPr lang="ar-SA" sz="2400" dirty="0" smtClean="0"/>
              <a:t>الجسم مستطيل أسطواني والأطراف غائبة .</a:t>
            </a:r>
          </a:p>
          <a:p>
            <a:pPr marL="624078" indent="-514350" algn="r" rtl="1">
              <a:buFontTx/>
              <a:buChar char="-"/>
            </a:pPr>
            <a:r>
              <a:rPr lang="ar-SA" sz="2400" dirty="0" smtClean="0"/>
              <a:t>الأعين بدون جفون وغير متحركة , اللسان مشقوق , الأسنان مخروطية وتوجد على الفكوك وسقف الحلق .</a:t>
            </a:r>
          </a:p>
          <a:p>
            <a:pPr marL="624078" indent="-514350" algn="r" rtl="1">
              <a:buNone/>
            </a:pPr>
            <a:r>
              <a:rPr lang="ar-SA" sz="2400" dirty="0" smtClean="0">
                <a:solidFill>
                  <a:schemeClr val="accent1">
                    <a:lumMod val="75000"/>
                  </a:schemeClr>
                </a:solidFill>
              </a:rPr>
              <a:t>-      </a:t>
            </a:r>
            <a:r>
              <a:rPr lang="ar-SA" sz="2400" dirty="0" smtClean="0"/>
              <a:t>الأذن الخارجية والوسطى بما فيها طبلة الأذن غائبة ولكن الأذن الداخلية تسمع بها الذبذبات من سطح الأرض .</a:t>
            </a:r>
            <a:endParaRPr lang="en-US" sz="2400" dirty="0"/>
          </a:p>
        </p:txBody>
      </p:sp>
    </p:spTree>
    <p:extLst>
      <p:ext uri="{BB962C8B-B14F-4D97-AF65-F5344CB8AC3E}">
        <p14:creationId xmlns:p14="http://schemas.microsoft.com/office/powerpoint/2010/main" val="280783212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721563"/>
          </a:xfrm>
        </p:spPr>
        <p:style>
          <a:lnRef idx="2">
            <a:schemeClr val="accent2"/>
          </a:lnRef>
          <a:fillRef idx="1">
            <a:schemeClr val="lt1"/>
          </a:fillRef>
          <a:effectRef idx="0">
            <a:schemeClr val="accent2"/>
          </a:effectRef>
          <a:fontRef idx="minor">
            <a:schemeClr val="dk1"/>
          </a:fontRef>
        </p:style>
        <p:txBody>
          <a:bodyPr>
            <a:normAutofit fontScale="92500"/>
          </a:bodyPr>
          <a:lstStyle/>
          <a:p>
            <a:pPr algn="r" rtl="1"/>
            <a:r>
              <a:rPr lang="ar-SA" sz="2400" dirty="0" smtClean="0"/>
              <a:t>تتحرك الثعابين إما بالحركة التموجية الجانبية أو الحركة مستقيمة الخطوط.</a:t>
            </a:r>
          </a:p>
          <a:p>
            <a:pPr algn="r" rtl="1"/>
            <a:r>
              <a:rPr lang="ar-SA" sz="2400" dirty="0" smtClean="0"/>
              <a:t>قوة الإبصار ضعيفة بين معظم الثعابين .</a:t>
            </a:r>
          </a:p>
          <a:p>
            <a:pPr algn="r" rtl="1"/>
            <a:r>
              <a:rPr lang="ar-SA" sz="2400" dirty="0" smtClean="0"/>
              <a:t>حرية الحركة بين بعض عظام الجمجمة ووجود شريط من العضلات بين شعبتي الفك السفلى أماما , يسمح بأن يبتلع الثعبان فريسة أكبر من حجم رأسه.</a:t>
            </a:r>
          </a:p>
          <a:p>
            <a:pPr algn="r" rtl="1"/>
            <a:r>
              <a:rPr lang="ar-SA" sz="2400" dirty="0" smtClean="0"/>
              <a:t>أغلب الثعابين بيوضة ولكن القليل منها ولوده بيوضة , ونسبة ضئيلة ولوده حيث توجد بها مشيمة بدائية يتغذى بها الجنين على دم الأم .</a:t>
            </a:r>
          </a:p>
          <a:p>
            <a:pPr algn="r" rtl="1"/>
            <a:r>
              <a:rPr lang="ar-SA" sz="2400" dirty="0" smtClean="0"/>
              <a:t>الثعابين منها السام مثل الكوبرا </a:t>
            </a:r>
            <a:r>
              <a:rPr lang="en-US" sz="2400" dirty="0" smtClean="0">
                <a:solidFill>
                  <a:schemeClr val="accent1">
                    <a:lumMod val="75000"/>
                  </a:schemeClr>
                </a:solidFill>
              </a:rPr>
              <a:t>cobra </a:t>
            </a:r>
            <a:r>
              <a:rPr lang="ar-SA" sz="2400" dirty="0" smtClean="0"/>
              <a:t> والبرجيل شديد السمية وكذلك الثعابين البحرية ومنها غير السام وتتبع الحيات فصيلة من فصائل تحت رتبة الثعابين هي </a:t>
            </a:r>
            <a:r>
              <a:rPr lang="en-US" sz="2400" dirty="0" smtClean="0"/>
              <a:t> </a:t>
            </a:r>
            <a:r>
              <a:rPr lang="en-US" sz="2400" dirty="0" err="1" smtClean="0">
                <a:solidFill>
                  <a:schemeClr val="accent1">
                    <a:lumMod val="75000"/>
                  </a:schemeClr>
                </a:solidFill>
              </a:rPr>
              <a:t>viperidae</a:t>
            </a:r>
            <a:r>
              <a:rPr lang="en-US" sz="2400" dirty="0" smtClean="0"/>
              <a:t> </a:t>
            </a:r>
            <a:r>
              <a:rPr lang="ar-SA" sz="2400" dirty="0" smtClean="0"/>
              <a:t> والثعابين السامة والحيات لها زوج من الأنياب السامة بالفك العلوي .</a:t>
            </a:r>
          </a:p>
          <a:p>
            <a:pPr algn="r" rtl="1"/>
            <a:r>
              <a:rPr lang="ar-SA" sz="2400" dirty="0" smtClean="0"/>
              <a:t>تكثر الثعابين بالمناطق الاستوائية وشبه الاستوائية وتوجد ثعابين ضخمة غير سامة مثل الباثيون </a:t>
            </a:r>
            <a:r>
              <a:rPr lang="en-US" sz="2400" dirty="0" err="1" smtClean="0">
                <a:solidFill>
                  <a:schemeClr val="accent1">
                    <a:lumMod val="75000"/>
                  </a:schemeClr>
                </a:solidFill>
              </a:rPr>
              <a:t>pthyon</a:t>
            </a:r>
            <a:r>
              <a:rPr lang="en-US" sz="2400" dirty="0" smtClean="0">
                <a:solidFill>
                  <a:schemeClr val="accent1">
                    <a:lumMod val="75000"/>
                  </a:schemeClr>
                </a:solidFill>
              </a:rPr>
              <a:t> </a:t>
            </a:r>
            <a:r>
              <a:rPr lang="ar-SA" sz="2400" dirty="0" smtClean="0"/>
              <a:t> , تصطاد فريستها بأسلوب العصر بواسطة عضلاتها القوية .</a:t>
            </a:r>
          </a:p>
          <a:p>
            <a:pPr algn="r" rtl="1"/>
            <a:r>
              <a:rPr lang="ar-SA" sz="2400" dirty="0" smtClean="0"/>
              <a:t>بعض الثعابين تسمى حيات النقر  </a:t>
            </a:r>
            <a:r>
              <a:rPr lang="en-US" sz="2400" dirty="0" smtClean="0">
                <a:solidFill>
                  <a:schemeClr val="accent1">
                    <a:lumMod val="75000"/>
                  </a:schemeClr>
                </a:solidFill>
              </a:rPr>
              <a:t>pit vipers</a:t>
            </a:r>
            <a:r>
              <a:rPr lang="ar-SA" sz="2400" dirty="0" smtClean="0"/>
              <a:t> لها حفر خاصة فوق الرأس أماما بين فتحتي المنخار والعين , حساسة للغاية للتغير في درجة الحرارة حتى</a:t>
            </a:r>
            <a:r>
              <a:rPr lang="en-US" sz="2400" dirty="0" smtClean="0"/>
              <a:t>.003</a:t>
            </a:r>
            <a:r>
              <a:rPr lang="ar-SA" sz="2400" dirty="0" smtClean="0"/>
              <a:t> م و لذلك تحس بالحرارة المنبعثة من الطيور والثدييات التي تفترسها بالليل بنفس كفاءة الاصطياد نهارا .</a:t>
            </a:r>
            <a:endParaRPr lang="en-US" sz="2400" dirty="0"/>
          </a:p>
        </p:txBody>
      </p:sp>
    </p:spTree>
    <p:extLst>
      <p:ext uri="{BB962C8B-B14F-4D97-AF65-F5344CB8AC3E}">
        <p14:creationId xmlns:p14="http://schemas.microsoft.com/office/powerpoint/2010/main" val="84908957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57166"/>
            <a:ext cx="8229600" cy="5650125"/>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lgn="r" rtl="1">
              <a:buNone/>
            </a:pPr>
            <a:r>
              <a:rPr lang="en-US" sz="2400" dirty="0" smtClean="0">
                <a:solidFill>
                  <a:schemeClr val="accent1">
                    <a:lumMod val="75000"/>
                  </a:schemeClr>
                </a:solidFill>
              </a:rPr>
              <a:t>(c</a:t>
            </a:r>
            <a:r>
              <a:rPr lang="ar-SA" sz="2400" dirty="0" smtClean="0">
                <a:solidFill>
                  <a:schemeClr val="accent1">
                    <a:lumMod val="75000"/>
                  </a:schemeClr>
                </a:solidFill>
              </a:rPr>
              <a:t> السحالي ثنائية الحركة :</a:t>
            </a:r>
          </a:p>
          <a:p>
            <a:pPr algn="just" rtl="1">
              <a:buFontTx/>
              <a:buChar char="-"/>
            </a:pPr>
            <a:r>
              <a:rPr lang="ar-SA" sz="2400" dirty="0" smtClean="0"/>
              <a:t>تشبه الديدان , الجسم مستطيل والأطراف غائبة والذيل قصير والحزام الصدري ضامر والأعين ضامرة تحت الجلد وتوجد لها رئة واحدة .</a:t>
            </a:r>
          </a:p>
          <a:p>
            <a:pPr algn="just" rtl="1">
              <a:buFontTx/>
              <a:buChar char="-"/>
            </a:pPr>
            <a:r>
              <a:rPr lang="ar-SA" sz="2400" dirty="0" smtClean="0"/>
              <a:t>تتحرك تلك الكائنات الغربية بداخل أنفاق تحفرها بنفسها تحت الأرض بشكل متفرع وتكون الحركة إلى الأمام أو إلى الخلف عندما يعترضها عائق وذلك بنفس الكفاءة , ولذلك سميت زواحف ثنائية الحركة .</a:t>
            </a:r>
          </a:p>
          <a:p>
            <a:pPr algn="just" rtl="1">
              <a:buFontTx/>
              <a:buChar char="-"/>
            </a:pPr>
            <a:r>
              <a:rPr lang="ar-SA" sz="2400" dirty="0" smtClean="0"/>
              <a:t>وهى تعيش بصفة مستمرة تقريبا تحت الأرض ولذلك فهي حافرة وتحت أرضية وتكثر تلك الزواحف في المناطق الاستوائية .</a:t>
            </a:r>
          </a:p>
          <a:p>
            <a:pPr algn="just" rtl="1">
              <a:buNone/>
            </a:pPr>
            <a:endParaRPr lang="ar-SA" sz="2400" dirty="0" smtClean="0"/>
          </a:p>
          <a:p>
            <a:pPr algn="just" rtl="1">
              <a:buNone/>
            </a:pPr>
            <a:r>
              <a:rPr lang="ar-SA" sz="2400" dirty="0" smtClean="0">
                <a:solidFill>
                  <a:schemeClr val="accent1">
                    <a:lumMod val="75000"/>
                  </a:schemeClr>
                </a:solidFill>
              </a:rPr>
              <a:t>3) . رتبة التماسيح </a:t>
            </a:r>
            <a:r>
              <a:rPr lang="en-US" sz="2400" dirty="0" smtClean="0">
                <a:solidFill>
                  <a:schemeClr val="accent1">
                    <a:lumMod val="75000"/>
                  </a:schemeClr>
                </a:solidFill>
              </a:rPr>
              <a:t>(O; Crocodiles)</a:t>
            </a:r>
            <a:r>
              <a:rPr lang="ar-SA" sz="2400" dirty="0" smtClean="0">
                <a:solidFill>
                  <a:schemeClr val="accent1">
                    <a:lumMod val="75000"/>
                  </a:schemeClr>
                </a:solidFill>
              </a:rPr>
              <a:t> :</a:t>
            </a:r>
          </a:p>
          <a:p>
            <a:pPr algn="just" rtl="1">
              <a:buNone/>
            </a:pPr>
            <a:r>
              <a:rPr lang="ar-SA" sz="2400" dirty="0" smtClean="0"/>
              <a:t>- هي أكبر الزواحف المعاصرة وهى بقايا الزواحف الضخمة التي انتشرت في العصر الجوراسى والطباشرى .</a:t>
            </a:r>
          </a:p>
          <a:p>
            <a:pPr algn="just" rtl="1">
              <a:buFontTx/>
              <a:buChar char="-"/>
            </a:pPr>
            <a:r>
              <a:rPr lang="ar-SA" sz="2400" dirty="0" smtClean="0"/>
              <a:t>ومنها التماسيح </a:t>
            </a:r>
            <a:r>
              <a:rPr lang="en-US" sz="2400" dirty="0" smtClean="0">
                <a:solidFill>
                  <a:schemeClr val="accent1">
                    <a:lumMod val="75000"/>
                  </a:schemeClr>
                </a:solidFill>
              </a:rPr>
              <a:t>crocodiles</a:t>
            </a:r>
            <a:r>
              <a:rPr lang="ar-SA" sz="2400" dirty="0" smtClean="0">
                <a:solidFill>
                  <a:schemeClr val="accent1">
                    <a:lumMod val="75000"/>
                  </a:schemeClr>
                </a:solidFill>
              </a:rPr>
              <a:t> </a:t>
            </a:r>
            <a:r>
              <a:rPr lang="ar-SA" sz="2400" dirty="0" smtClean="0"/>
              <a:t>مثل تمساح النيل والقاطور الذي يعيش في أمريكا الشمالية وهو يشبه التمساح مع اختلافات بسيطة في شكل البوز والأسنان.</a:t>
            </a:r>
          </a:p>
          <a:p>
            <a:pPr algn="just" rtl="1">
              <a:buFontTx/>
              <a:buChar char="-"/>
            </a:pPr>
            <a:r>
              <a:rPr lang="ar-SA" sz="2400" dirty="0" smtClean="0"/>
              <a:t>والتماسيح ذات أسنان قوية مثبتة بالفكوك والنوعان الأفريقي والأسيوي يمتازان بالسرعة والمهاجمة .</a:t>
            </a:r>
          </a:p>
        </p:txBody>
      </p:sp>
    </p:spTree>
    <p:extLst>
      <p:ext uri="{BB962C8B-B14F-4D97-AF65-F5344CB8AC3E}">
        <p14:creationId xmlns:p14="http://schemas.microsoft.com/office/powerpoint/2010/main" val="42215974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721563"/>
          </a:xfrm>
        </p:spPr>
        <p:style>
          <a:lnRef idx="2">
            <a:schemeClr val="accent2"/>
          </a:lnRef>
          <a:fillRef idx="1">
            <a:schemeClr val="lt1"/>
          </a:fillRef>
          <a:effectRef idx="0">
            <a:schemeClr val="accent2"/>
          </a:effectRef>
          <a:fontRef idx="minor">
            <a:schemeClr val="dk1"/>
          </a:fontRef>
        </p:style>
        <p:txBody>
          <a:bodyPr>
            <a:normAutofit lnSpcReduction="10000"/>
          </a:bodyPr>
          <a:lstStyle/>
          <a:p>
            <a:pPr algn="just" rtl="1"/>
            <a:r>
              <a:rPr lang="ar-SA" sz="2400" dirty="0" smtClean="0"/>
              <a:t>هي تفترس أي طائر أو حيوان ثديي تستطيع أن تجره من الشاطئ إلى الماء وتقلبه سريعا , وتمزقه ثم تبتلع القطع , ويمكنها مهاجمة حيوانات كبيرة الحجم مثل الماشية والغزلان , كما تهاجم الإنسان .</a:t>
            </a:r>
          </a:p>
          <a:p>
            <a:pPr algn="just" rtl="1"/>
            <a:r>
              <a:rPr lang="ar-SA" sz="2400" dirty="0" smtClean="0"/>
              <a:t>وتلك الزواحف بيوضة , الأم تسمع أصوات الصغار عند فقسها فتستجيب لها وتفتح العش لتخرج الصغار ,درجة حرارة تفريخ البيض تحدد نوع الجنس للأجنة حيث أن الدرجة المنخفضة تنتج إناثا فقط والمرتفعة ذكورا .</a:t>
            </a:r>
            <a:endParaRPr lang="en-US" sz="2400" dirty="0" smtClean="0"/>
          </a:p>
          <a:p>
            <a:pPr algn="just" rtl="1"/>
            <a:r>
              <a:rPr lang="ar-SA" sz="2400" dirty="0" smtClean="0"/>
              <a:t>القلب </a:t>
            </a:r>
            <a:r>
              <a:rPr lang="ar-SA" sz="2400" dirty="0" err="1" smtClean="0"/>
              <a:t>فى</a:t>
            </a:r>
            <a:r>
              <a:rPr lang="ar-SA" sz="2400" dirty="0" smtClean="0"/>
              <a:t> التماسيح ذوأربع غرف , الأطراف الأمامية لها خمسة أصابع عادة والخلفية أربعة .</a:t>
            </a:r>
          </a:p>
          <a:p>
            <a:pPr algn="just" rtl="1"/>
            <a:r>
              <a:rPr lang="ar-SA" sz="2400" dirty="0" smtClean="0"/>
              <a:t>فتحة الشرج عبارة عن شق مستطيل .</a:t>
            </a:r>
          </a:p>
          <a:p>
            <a:pPr algn="just" rtl="1">
              <a:buNone/>
            </a:pPr>
            <a:r>
              <a:rPr lang="ar-SA" sz="2400" dirty="0" smtClean="0">
                <a:solidFill>
                  <a:schemeClr val="accent1">
                    <a:lumMod val="75000"/>
                  </a:schemeClr>
                </a:solidFill>
              </a:rPr>
              <a:t>4) رتبة خرطوميه الرأس </a:t>
            </a:r>
            <a:r>
              <a:rPr lang="en-US" sz="2400" dirty="0" smtClean="0">
                <a:solidFill>
                  <a:schemeClr val="accent1">
                    <a:lumMod val="75000"/>
                  </a:schemeClr>
                </a:solidFill>
              </a:rPr>
              <a:t>(O: </a:t>
            </a:r>
            <a:r>
              <a:rPr lang="en-US" sz="2400" dirty="0" err="1" smtClean="0">
                <a:solidFill>
                  <a:schemeClr val="accent1">
                    <a:lumMod val="75000"/>
                  </a:schemeClr>
                </a:solidFill>
              </a:rPr>
              <a:t>Rhynocephalia</a:t>
            </a:r>
            <a:r>
              <a:rPr lang="en-US" sz="2400" dirty="0" smtClean="0">
                <a:solidFill>
                  <a:schemeClr val="accent1">
                    <a:lumMod val="75000"/>
                  </a:schemeClr>
                </a:solidFill>
              </a:rPr>
              <a:t>)</a:t>
            </a:r>
            <a:r>
              <a:rPr lang="ar-SA" sz="2400" dirty="0" smtClean="0">
                <a:solidFill>
                  <a:schemeClr val="accent1">
                    <a:lumMod val="75000"/>
                  </a:schemeClr>
                </a:solidFill>
              </a:rPr>
              <a:t> :</a:t>
            </a:r>
          </a:p>
          <a:p>
            <a:pPr algn="just" rtl="1">
              <a:buFont typeface="Courier New" pitchFamily="49" charset="0"/>
              <a:buChar char="o"/>
            </a:pPr>
            <a:r>
              <a:rPr lang="ar-SA" sz="2400" dirty="0" smtClean="0"/>
              <a:t>يوجد منها في الوقت الحالي نوع واحد فقط يسمى تواتارا </a:t>
            </a:r>
            <a:r>
              <a:rPr lang="en-US" sz="2400" dirty="0" smtClean="0">
                <a:solidFill>
                  <a:srgbClr val="FF0000"/>
                </a:solidFill>
              </a:rPr>
              <a:t>tuatara</a:t>
            </a:r>
            <a:r>
              <a:rPr lang="ar-SA" sz="2400" dirty="0" smtClean="0"/>
              <a:t> يعيش في نيوزيلندا بأستراليا وبقية الرتبة مندثرة .</a:t>
            </a:r>
          </a:p>
          <a:p>
            <a:pPr algn="just" rtl="1">
              <a:buFont typeface="Courier New" pitchFamily="49" charset="0"/>
              <a:buChar char="o"/>
            </a:pPr>
            <a:r>
              <a:rPr lang="ar-SA" sz="2400" dirty="0" smtClean="0"/>
              <a:t>وهو يشبه السحلية ويعيش في جحور وله صفات بدائية تشبه جدود السحالي من ملايين السنين .</a:t>
            </a:r>
          </a:p>
          <a:p>
            <a:pPr algn="just" rtl="1">
              <a:buFont typeface="Courier New" pitchFamily="49" charset="0"/>
              <a:buChar char="o"/>
            </a:pPr>
            <a:r>
              <a:rPr lang="ar-SA" sz="2400" dirty="0" smtClean="0"/>
              <a:t>الشرج عبارة عن شق مستعرض .</a:t>
            </a:r>
            <a:endParaRPr lang="en-US" sz="2400" dirty="0" smtClean="0"/>
          </a:p>
        </p:txBody>
      </p:sp>
    </p:spTree>
    <p:extLst>
      <p:ext uri="{BB962C8B-B14F-4D97-AF65-F5344CB8AC3E}">
        <p14:creationId xmlns:p14="http://schemas.microsoft.com/office/powerpoint/2010/main" val="99340388"/>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1178</TotalTime>
  <Words>4849</Words>
  <Application>Microsoft Office PowerPoint</Application>
  <PresentationFormat>عرض على الشاشة (3:4)‏</PresentationFormat>
  <Paragraphs>384</Paragraphs>
  <Slides>61</Slides>
  <Notes>9</Notes>
  <HiddenSlides>0</HiddenSlides>
  <MMClips>0</MMClips>
  <ScaleCrop>false</ScaleCrop>
  <HeadingPairs>
    <vt:vector size="4" baseType="variant">
      <vt:variant>
        <vt:lpstr>نسق</vt:lpstr>
      </vt:variant>
      <vt:variant>
        <vt:i4>1</vt:i4>
      </vt:variant>
      <vt:variant>
        <vt:lpstr>عناوين الشرائح</vt:lpstr>
      </vt:variant>
      <vt:variant>
        <vt:i4>61</vt:i4>
      </vt:variant>
    </vt:vector>
  </HeadingPairs>
  <TitlesOfParts>
    <vt:vector size="62" baseType="lpstr">
      <vt:lpstr>سمة Office</vt:lpstr>
      <vt:lpstr>طائفة الأسماك مشععة الزعانف (العظمية )  Class Actinopterygii </vt:lpstr>
      <vt:lpstr>تقسيم الأسماك مشععة الزعانف </vt:lpstr>
      <vt:lpstr>عرض تقديمي في PowerPoint</vt:lpstr>
      <vt:lpstr>البلطى Tilapia nilotica </vt:lpstr>
      <vt:lpstr>عرض تقديمي في PowerPoint</vt:lpstr>
      <vt:lpstr>عرض تقديمي في PowerPoint</vt:lpstr>
      <vt:lpstr>القناة الهضمية فى الأسماك مشععة الزعانف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الجهاز الدوري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الصفات والتحورات  الخاصة برباعيات الأطراف </vt:lpstr>
      <vt:lpstr>عرض تقديمي في PowerPoint</vt:lpstr>
      <vt:lpstr>عرض تقديمي في PowerPoint</vt:lpstr>
      <vt:lpstr>عرض تقديمي في PowerPoint</vt:lpstr>
      <vt:lpstr>عرض تقديمي في PowerPoint</vt:lpstr>
      <vt:lpstr>الطرف الأمامى فى الفقاريات </vt:lpstr>
      <vt:lpstr>الأحزمة </vt:lpstr>
      <vt:lpstr>عرض تقديمي في PowerPoint</vt:lpstr>
      <vt:lpstr>عرض تقديمي في PowerPoint</vt:lpstr>
      <vt:lpstr>(1) البرمائيات Amphibia  (اللارهليات Anamniota )</vt:lpstr>
      <vt:lpstr>عرض تقديمي في PowerPoint</vt:lpstr>
      <vt:lpstr>تصنيف طائفة البرمائيات </vt:lpstr>
      <vt:lpstr>أنواع البرمائيات المندثرة</vt:lpstr>
      <vt:lpstr>عرض تقديمي في PowerPoint</vt:lpstr>
      <vt:lpstr>برمائيات عديمة الأقدام Apoda</vt:lpstr>
      <vt:lpstr>عرض تقديمي في PowerPoint</vt:lpstr>
      <vt:lpstr>البرمائيات الذيلية caudata</vt:lpstr>
      <vt:lpstr>البرمائيات عديمة الذيل Anura</vt:lpstr>
      <vt:lpstr>البرمائيات عديمة الذيل Anura</vt:lpstr>
      <vt:lpstr>الضفدعة العادية Bufo regularis</vt:lpstr>
      <vt:lpstr>مراحل حياة الضفدع</vt:lpstr>
      <vt:lpstr>الشكل الخارجى</vt:lpstr>
      <vt:lpstr>عرض تقديمي في PowerPoint</vt:lpstr>
      <vt:lpstr>تركيب الجلد فى الضفدعة</vt:lpstr>
      <vt:lpstr>الجهاز الهضمى فى البرمائيات</vt:lpstr>
      <vt:lpstr>الأحشاء العامة </vt:lpstr>
      <vt:lpstr>الجهاز التنفسى </vt:lpstr>
      <vt:lpstr>الحهاز التنفسى </vt:lpstr>
      <vt:lpstr>عرض تقديمي في PowerPoint</vt:lpstr>
      <vt:lpstr>الجهاز الدورى : القلب :</vt:lpstr>
      <vt:lpstr>الجهاز البولى التناسلى فى البرمائيات :</vt:lpstr>
      <vt:lpstr>الأجهزة البولية التناسلية</vt:lpstr>
      <vt:lpstr>المخ فى البرمائيات </vt:lpstr>
      <vt:lpstr>الحبل الشوكى – الأعصاب الشوكية فى الضفدعة :</vt:lpstr>
      <vt:lpstr>(2) الرهليات (Amniota)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NoOoOoF</dc:creator>
  <cp:lastModifiedBy>Toshiba</cp:lastModifiedBy>
  <cp:revision>194</cp:revision>
  <dcterms:created xsi:type="dcterms:W3CDTF">2006-08-16T00:00:00Z</dcterms:created>
  <dcterms:modified xsi:type="dcterms:W3CDTF">2014-06-04T10:02:24Z</dcterms:modified>
</cp:coreProperties>
</file>