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50" d="100"/>
          <a:sy n="50" d="100"/>
        </p:scale>
        <p:origin x="-1267" y="-7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ax="1280" units="cm"/>
          <inkml:channel name="Y" type="integer" max="800" units="cm"/>
        </inkml:traceFormat>
        <inkml:channelProperties>
          <inkml:channelProperty channel="X" name="resolution" value="40" units="1/cm"/>
          <inkml:channelProperty channel="Y" name="resolution" value="40" units="1/cm"/>
        </inkml:channelProperties>
      </inkml:inkSource>
      <inkml:timestamp xml:id="ts0" timeString="2009-12-20T17:14:38.468"/>
    </inkml:context>
    <inkml:brush xml:id="br0">
      <inkml:brushProperty name="width" value="0.08819" units="cm"/>
      <inkml:brushProperty name="height" value="0.35278" units="cm"/>
      <inkml:brushProperty name="color" value="#FF00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1B8ABB09-4A1D-463E-8065-109CC2B7EFAA}" type="datetimeFigureOut">
              <a:rPr lang="ar-SA" smtClean="0"/>
              <a:pPr/>
              <a:t>06/08/35</a:t>
            </a:fld>
            <a:endParaRPr lang="ar-SA"/>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ar-SA"/>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0B34F065-1154-456A-91E3-76DE8E75E17B}"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1B8ABB09-4A1D-463E-8065-109CC2B7EFAA}" type="datetimeFigureOut">
              <a:rPr lang="ar-SA" smtClean="0"/>
              <a:pPr/>
              <a:t>06/08/35</a:t>
            </a:fld>
            <a:endParaRPr lang="ar-SA"/>
          </a:p>
        </p:txBody>
      </p:sp>
      <p:sp>
        <p:nvSpPr>
          <p:cNvPr id="9" name="Slide Number Placeholder 8"/>
          <p:cNvSpPr>
            <a:spLocks noGrp="1"/>
          </p:cNvSpPr>
          <p:nvPr>
            <p:ph type="sldNum" sz="quarter" idx="15"/>
          </p:nvPr>
        </p:nvSpPr>
        <p:spPr/>
        <p:txBody>
          <a:bodyPr rtlCol="0"/>
          <a:lstStyle/>
          <a:p>
            <a:fld id="{0B34F065-1154-456A-91E3-76DE8E75E17B}" type="slidenum">
              <a:rPr lang="ar-SA" smtClean="0"/>
              <a:pPr/>
              <a:t>‹#›</a:t>
            </a:fld>
            <a:endParaRPr lang="ar-SA"/>
          </a:p>
        </p:txBody>
      </p:sp>
      <p:sp>
        <p:nvSpPr>
          <p:cNvPr id="10" name="Footer Placeholder 9"/>
          <p:cNvSpPr>
            <a:spLocks noGrp="1"/>
          </p:cNvSpPr>
          <p:nvPr>
            <p:ph type="ftr" sz="quarter" idx="16"/>
          </p:nvPr>
        </p:nvSpPr>
        <p:spPr/>
        <p:txBody>
          <a:bodyPr rtlCol="0"/>
          <a:lstStyle/>
          <a:p>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B8ABB09-4A1D-463E-8065-109CC2B7EFAA}" type="datetimeFigureOut">
              <a:rPr lang="ar-SA" smtClean="0"/>
              <a:pPr/>
              <a:t>06/08/35</a:t>
            </a:fld>
            <a:endParaRPr lang="ar-SA"/>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ar-SA"/>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0B34F065-1154-456A-91E3-76DE8E75E17B}"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B8ABB09-4A1D-463E-8065-109CC2B7EFAA}" type="datetimeFigureOut">
              <a:rPr lang="ar-SA" smtClean="0"/>
              <a:pPr/>
              <a:t>06/08/35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pPr/>
              <a:t>‹#›</a:t>
            </a:fld>
            <a:endParaRPr lang="ar-SA"/>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B8ABB09-4A1D-463E-8065-109CC2B7EFAA}" type="datetimeFigureOut">
              <a:rPr lang="ar-SA" smtClean="0"/>
              <a:pPr/>
              <a:t>06/08/35</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B34F065-1154-456A-91E3-76DE8E75E17B}" type="slidenum">
              <a:rPr lang="ar-SA" smtClean="0"/>
              <a:pPr/>
              <a:t>‹#›</a:t>
            </a:fld>
            <a:endParaRPr lang="ar-SA"/>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1B8ABB09-4A1D-463E-8065-109CC2B7EFAA}" type="datetimeFigureOut">
              <a:rPr lang="ar-SA" smtClean="0"/>
              <a:pPr/>
              <a:t>06/08/35</a:t>
            </a:fld>
            <a:endParaRPr lang="ar-SA"/>
          </a:p>
        </p:txBody>
      </p:sp>
      <p:sp>
        <p:nvSpPr>
          <p:cNvPr id="7" name="Slide Number Placeholder 6"/>
          <p:cNvSpPr>
            <a:spLocks noGrp="1"/>
          </p:cNvSpPr>
          <p:nvPr>
            <p:ph type="sldNum" sz="quarter" idx="11"/>
          </p:nvPr>
        </p:nvSpPr>
        <p:spPr/>
        <p:txBody>
          <a:bodyPr rtlCol="0"/>
          <a:lstStyle/>
          <a:p>
            <a:fld id="{0B34F065-1154-456A-91E3-76DE8E75E17B}" type="slidenum">
              <a:rPr lang="ar-SA" smtClean="0"/>
              <a:pPr/>
              <a:t>‹#›</a:t>
            </a:fld>
            <a:endParaRPr lang="ar-SA"/>
          </a:p>
        </p:txBody>
      </p:sp>
      <p:sp>
        <p:nvSpPr>
          <p:cNvPr id="8" name="Footer Placeholder 7"/>
          <p:cNvSpPr>
            <a:spLocks noGrp="1"/>
          </p:cNvSpPr>
          <p:nvPr>
            <p:ph type="ftr" sz="quarter" idx="12"/>
          </p:nvPr>
        </p:nvSpPr>
        <p:spPr/>
        <p:txBody>
          <a:bodyPr rtlCol="0"/>
          <a:lstStyle/>
          <a:p>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ABB09-4A1D-463E-8065-109CC2B7EFAA}" type="datetimeFigureOut">
              <a:rPr lang="ar-SA" smtClean="0"/>
              <a:pPr/>
              <a:t>06/08/35</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1B8ABB09-4A1D-463E-8065-109CC2B7EFAA}" type="datetimeFigureOut">
              <a:rPr lang="ar-SA" smtClean="0"/>
              <a:pPr/>
              <a:t>06/08/35</a:t>
            </a:fld>
            <a:endParaRPr lang="ar-SA"/>
          </a:p>
        </p:txBody>
      </p:sp>
      <p:sp>
        <p:nvSpPr>
          <p:cNvPr id="22" name="Slide Number Placeholder 21"/>
          <p:cNvSpPr>
            <a:spLocks noGrp="1"/>
          </p:cNvSpPr>
          <p:nvPr>
            <p:ph type="sldNum" sz="quarter" idx="15"/>
          </p:nvPr>
        </p:nvSpPr>
        <p:spPr/>
        <p:txBody>
          <a:bodyPr rtlCol="0"/>
          <a:lstStyle/>
          <a:p>
            <a:fld id="{0B34F065-1154-456A-91E3-76DE8E75E17B}" type="slidenum">
              <a:rPr lang="ar-SA" smtClean="0"/>
              <a:pPr/>
              <a:t>‹#›</a:t>
            </a:fld>
            <a:endParaRPr lang="ar-SA"/>
          </a:p>
        </p:txBody>
      </p:sp>
      <p:sp>
        <p:nvSpPr>
          <p:cNvPr id="23" name="Footer Placeholder 22"/>
          <p:cNvSpPr>
            <a:spLocks noGrp="1"/>
          </p:cNvSpPr>
          <p:nvPr>
            <p:ph type="ftr" sz="quarter" idx="16"/>
          </p:nvPr>
        </p:nvSpPr>
        <p:spPr/>
        <p:txBody>
          <a:bodyPr rtlCol="0"/>
          <a:lstStyle/>
          <a:p>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B8ABB09-4A1D-463E-8065-109CC2B7EFAA}" type="datetimeFigureOut">
              <a:rPr lang="ar-SA" smtClean="0"/>
              <a:pPr/>
              <a:t>06/08/35</a:t>
            </a:fld>
            <a:endParaRPr lang="ar-SA"/>
          </a:p>
        </p:txBody>
      </p:sp>
      <p:sp>
        <p:nvSpPr>
          <p:cNvPr id="18" name="Slide Number Placeholder 17"/>
          <p:cNvSpPr>
            <a:spLocks noGrp="1"/>
          </p:cNvSpPr>
          <p:nvPr>
            <p:ph type="sldNum" sz="quarter" idx="11"/>
          </p:nvPr>
        </p:nvSpPr>
        <p:spPr/>
        <p:txBody>
          <a:bodyPr rtlCol="0"/>
          <a:lstStyle/>
          <a:p>
            <a:fld id="{0B34F065-1154-456A-91E3-76DE8E75E17B}" type="slidenum">
              <a:rPr lang="ar-SA" smtClean="0"/>
              <a:pPr/>
              <a:t>‹#›</a:t>
            </a:fld>
            <a:endParaRPr lang="ar-SA"/>
          </a:p>
        </p:txBody>
      </p:sp>
      <p:sp>
        <p:nvSpPr>
          <p:cNvPr id="21" name="Footer Placeholder 20"/>
          <p:cNvSpPr>
            <a:spLocks noGrp="1"/>
          </p:cNvSpPr>
          <p:nvPr>
            <p:ph type="ftr" sz="quarter" idx="12"/>
          </p:nvPr>
        </p:nvSpPr>
        <p:spPr/>
        <p:txBody>
          <a:bodyPr rtlCol="0"/>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pPr/>
              <a:t>06/08/35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pPr/>
              <a:t>06/08/35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B8ABB09-4A1D-463E-8065-109CC2B7EFAA}" type="datetimeFigureOut">
              <a:rPr lang="ar-SA" smtClean="0"/>
              <a:pPr/>
              <a:t>06/08/35</a:t>
            </a:fld>
            <a:endParaRPr lang="ar-SA"/>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ar-SA"/>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google.com/url?sa=i&amp;rct=j&amp;q=%D8%B5%D9%88%D8%B1+%D9%85%D9%86%D9%82%D8%A7%D8%B1+%D8%A7%D9%84%D8%A8%D8%B7&amp;source=images&amp;cd=&amp;cad=rja&amp;docid=LN2AYWkj7iMqvM&amp;tbnid=hvVkfn2bk6ENsM:&amp;ved=&amp;url=http://forum.stop55.com/372754.html&amp;ei=xX1pUfL3HobvsgaA_YD4Ag&amp;bvm=bv.45175338,d.Yms&amp;psig=AFQjCNF7hVh3er_cFKOxIPEhjgjhwnFlmA&amp;ust=1365954373669972" TargetMode="External"/><Relationship Id="rId1" Type="http://schemas.openxmlformats.org/officeDocument/2006/relationships/slideLayout" Target="../slideLayouts/slideLayout4.xml"/><Relationship Id="rId5" Type="http://schemas.openxmlformats.org/officeDocument/2006/relationships/image" Target="../media/image4.jpeg"/><Relationship Id="rId4" Type="http://schemas.openxmlformats.org/officeDocument/2006/relationships/hyperlink" Target="http://www.google.com/url?sa=i&amp;rct=j&amp;q=%D8%B5%D9%88%D8%B1+%D9%85%D9%86%D9%82%D8%A7%D8%B1+%D8%A7%D9%84%D8%A8%D8%B7&amp;source=images&amp;cd=&amp;cad=rja&amp;docid=Utw_9U3kY6BCbM&amp;tbnid=e_DGy7gFGEQceM:&amp;ved=&amp;url=http://www.mekshat.com/vb/showthread.php?t%3D332125&amp;ei=xX1pUfL3HobvsgaA_YD4Ag&amp;bvm=bv.45175338,d.Yms&amp;psig=AFQjCNF7hVh3er_cFKOxIPEhjgjhwnFlmA&amp;ust=1365954373669972"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7.jpeg"/><Relationship Id="rId2" Type="http://schemas.openxmlformats.org/officeDocument/2006/relationships/hyperlink" Target="http://www.google.com/url?sa=i&amp;rct=j&amp;q=%D8%B5%D9%88%D8%B1+%D8%A2%D9%83%D9%84+%D8%A7%D9%84%D9%86%D9%85%D9%84+%D8%A7%D9%84%D8%B4%D9%88%D9%83%D9%89&amp;source=images&amp;cd=&amp;cad=rja&amp;docid=TohfKVz4KANkWM&amp;tbnid=k9RWZA2zODXxNM:&amp;ved=&amp;url=http://wildlife-ar.blogspot.com/2012/09/does-all-mammals-born.html&amp;ei=OH9pUdC9FobvsgaA_YD4Ag&amp;bvm=bv.45175338,d.Yms&amp;psig=AFQjCNFVKBq2pmH8JxAB6n-3Wi8r1BOMIA&amp;ust=1365954744893852" TargetMode="External"/><Relationship Id="rId1" Type="http://schemas.openxmlformats.org/officeDocument/2006/relationships/slideLayout" Target="../slideLayouts/slideLayout5.xml"/><Relationship Id="rId6" Type="http://schemas.openxmlformats.org/officeDocument/2006/relationships/hyperlink" Target="http://www.google.com/url?sa=i&amp;rct=j&amp;q=%D8%B5%D9%88%D8%B1+%D8%A2%D9%83%D9%84+%D8%A7%D9%84%D9%86%D9%85%D9%84+%D8%A7%D9%84%D8%B4%D9%88%D9%83%D9%89&amp;source=images&amp;cd=&amp;cad=rja&amp;docid=3pUKuO8mDr80tM&amp;tbnid=mBE20sTjUrA5kM:&amp;ved=&amp;url=http://www.nooor.com/search/%D8%A7%D9%84%D8%A3%D9%88%D9%84%D9%8A/%26p%3D5&amp;ei=OH9pUdC9FobvsgaA_YD4Ag&amp;bvm=bv.45175338,d.Yms&amp;psig=AFQjCNFVKBq2pmH8JxAB6n-3Wi8r1BOMIA&amp;ust=1365954744893852" TargetMode="External"/><Relationship Id="rId5" Type="http://schemas.openxmlformats.org/officeDocument/2006/relationships/image" Target="../media/image6.jpeg"/><Relationship Id="rId4" Type="http://schemas.openxmlformats.org/officeDocument/2006/relationships/hyperlink" Target="http://www.google.com/url?sa=i&amp;rct=j&amp;q=%D8%B5%D9%88%D8%B1+%D8%A2%D9%83%D9%84+%D8%A7%D9%84%D9%86%D9%85%D9%84+%D8%A7%D9%84%D8%B4%D9%88%D9%83%D9%89&amp;source=images&amp;cd=&amp;docid=QlWDIuzbKk0G4M&amp;tbnid=ofP2YYB-cOSmCM:&amp;ved=&amp;url=http://forum.hawa.ly/showthread.php?p%3D257749&amp;ei=OH9pUdC9FobvsgaA_YD4Ag&amp;bvm=bv.45175338,d.Yms&amp;psig=AFQjCNFVKBq2pmH8JxAB6n-3Wi8r1BOMIA&amp;ust=1365954744893852"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www.google.com/url?sa=i&amp;rct=j&amp;q=kangaroo+and+koala+photos&amp;source=images&amp;cd=&amp;cad=rja&amp;docid=lqLmNImDRSC9NM&amp;tbnid=tp8cI5fXCWM1CM:&amp;ved=&amp;url=http://www.flickr.com/photos/14384162@N04/2182709686/&amp;ei=K4JpUaYQkfqyBuCOgegM&amp;bvm=bv.45175338,d.Yms&amp;psig=AFQjCNFrO8i5tOZbmLWNiuAPdNUJpkR0RQ&amp;ust=1365955499189594" TargetMode="External"/><Relationship Id="rId3" Type="http://schemas.openxmlformats.org/officeDocument/2006/relationships/image" Target="../media/image8.jpeg"/><Relationship Id="rId7" Type="http://schemas.openxmlformats.org/officeDocument/2006/relationships/image" Target="../media/image10.jpeg"/><Relationship Id="rId2" Type="http://schemas.openxmlformats.org/officeDocument/2006/relationships/hyperlink" Target="http://www.google.com/url?sa=i&amp;rct=j&amp;q=kangaroo+and+koala+photos&amp;source=images&amp;cd=&amp;cad=rja&amp;docid=3l_5sy_OoQmoKM&amp;tbnid=O09TkKMRtut8JM:&amp;ved=&amp;url=http://www.telegraph.co.uk/news/worldnews/australiaandthepacific/australia/5441940/Australias-koalas-at-risk-from-inbreeding-warn-experts.html&amp;ei=K4JpUaYQkfqyBuCOgegM&amp;bvm=bv.45175338,d.Yms&amp;psig=AFQjCNFrO8i5tOZbmLWNiuAPdNUJpkR0RQ&amp;ust=1365955499189594" TargetMode="External"/><Relationship Id="rId1" Type="http://schemas.openxmlformats.org/officeDocument/2006/relationships/slideLayout" Target="../slideLayouts/slideLayout5.xml"/><Relationship Id="rId6" Type="http://schemas.openxmlformats.org/officeDocument/2006/relationships/hyperlink" Target="http://www.google.com/url?sa=i&amp;rct=j&amp;q=kangaroo+and+koala+photos&amp;source=images&amp;cd=&amp;cad=rja&amp;docid=2mBX4zOoWzzkFM&amp;tbnid=-UFzICTg-YlWCM:&amp;ved=&amp;url=http://alluring-australia.blogspot.com/2010/12/what-country-is-known-for.html&amp;ei=K4JpUaYQkfqyBuCOgegM&amp;bvm=bv.45175338,d.Yms&amp;psig=AFQjCNFrO8i5tOZbmLWNiuAPdNUJpkR0RQ&amp;ust=1365955499189594" TargetMode="External"/><Relationship Id="rId5" Type="http://schemas.openxmlformats.org/officeDocument/2006/relationships/image" Target="../media/image9.jpeg"/><Relationship Id="rId4" Type="http://schemas.openxmlformats.org/officeDocument/2006/relationships/hyperlink" Target="http://www.google.com/url?sa=i&amp;rct=j&amp;q=kangaroo+and+koala+photos&amp;source=images&amp;cd=&amp;cad=rja&amp;docid=h-MAuCQ0TLju1M&amp;tbnid=Hlkz3Gonfus4SM:&amp;ved=&amp;url=http://www.sodahead.com/fun/kangaroo-koala-or-echidna/question-1512033/&amp;ei=K4JpUaYQkfqyBuCOgegM&amp;bvm=bv.45175338,d.Yms&amp;psig=AFQjCNFrO8i5tOZbmLWNiuAPdNUJpkR0RQ&amp;ust=1365955499189594" TargetMode="External"/><Relationship Id="rId9" Type="http://schemas.openxmlformats.org/officeDocument/2006/relationships/image" Target="../media/image11.jpeg"/></Relationships>
</file>

<file path=ppt/slides/_rels/slide12.xml.rels><?xml version="1.0" encoding="UTF-8" standalone="yes"?>
<Relationships xmlns="http://schemas.openxmlformats.org/package/2006/relationships"><Relationship Id="rId8" Type="http://schemas.openxmlformats.org/officeDocument/2006/relationships/hyperlink" Target="http://www.google.com/url?sa=i&amp;rct=j&amp;q=%D8%A7%D9%84%D9%85%D8%AF%D8%B1%D8%B9+%D9%88%D8%A7%D9%84%D9%83%D8%B3%D9%84%D8%A7%D9%86&amp;source=images&amp;cd=&amp;cad=rja&amp;docid=KkiPW1LCN6zBfM&amp;tbnid=h1slUj3AV0TJjM:&amp;ved=&amp;url=http://www.dijlh.net/showthread.php/836803-%D8%A3%D9%83%D8%B3%D9%84-%D8%AD%D9%8A%D9%88%D8%A7%D9%86%D8%A7%D8%AA-%D8%A7%D9%84%D8%B9%D8%A7%D9%84%D9%85-(%D8%A7%D9%84%D9%83%D8%B3%D9%84%D8%A7%D9%86)sloth&amp;ei=p4dpUa3aNYKKtAbPjYCoDw&amp;bvm=bv.45175338,d.Yms&amp;psig=AFQjCNHk3rO4ZmrfVA0MWhu2f9ieajTXCg&amp;ust=1365956904494932" TargetMode="External"/><Relationship Id="rId3" Type="http://schemas.openxmlformats.org/officeDocument/2006/relationships/image" Target="../media/image12.jpeg"/><Relationship Id="rId7" Type="http://schemas.openxmlformats.org/officeDocument/2006/relationships/image" Target="../media/image14.jpeg"/><Relationship Id="rId2" Type="http://schemas.openxmlformats.org/officeDocument/2006/relationships/hyperlink" Target="http://www.google.com/url?sa=i&amp;rct=j&amp;q=%D8%B0%D8%A6%D8%A8+%D8%AA%D8%B3%D9%85%D8%A7%D9%86%D9%8A%D8%A7&amp;source=images&amp;cd=&amp;cad=rja&amp;docid=mV2YpUuHsDH7TM&amp;tbnid=Wd1bimFZ3Pu-9M:&amp;ved=&amp;url=http://vb.arabseyes.com/t186562.html&amp;ei=toZpUfDfIMaEtAbu44GoBw&amp;bvm=bv.45175338,d.Yms&amp;psig=AFQjCNHhVVmbN7VPUAaOKbJuLeaJt6zKBg&amp;ust=1365956663017700" TargetMode="External"/><Relationship Id="rId1" Type="http://schemas.openxmlformats.org/officeDocument/2006/relationships/slideLayout" Target="../slideLayouts/slideLayout7.xml"/><Relationship Id="rId6" Type="http://schemas.openxmlformats.org/officeDocument/2006/relationships/hyperlink" Target="http://www.google.com/url?sa=i&amp;rct=j&amp;q=%D8%A7%D9%84%D9%85%D8%AF%D8%B1%D8%B9+%D9%88%D8%A7%D9%84%D9%83%D8%B3%D9%84%D8%A7%D9%86&amp;source=images&amp;cd=&amp;cad=rja&amp;docid=FLiKCkEw2qkEKM&amp;tbnid=EOZqpRj7YEUD_M:&amp;ved=&amp;url=http://ar.wikipedia.org/wiki/%D9%85%D8%AF%D8%B1%D8%B9_(%D8%AD%D9%8A%D9%88%D8%A7%D9%86)&amp;ei=p4dpUa3aNYKKtAbPjYCoDw&amp;bvm=bv.45175338,d.Yms&amp;psig=AFQjCNHk3rO4ZmrfVA0MWhu2f9ieajTXCg&amp;ust=1365956904494932" TargetMode="External"/><Relationship Id="rId11" Type="http://schemas.openxmlformats.org/officeDocument/2006/relationships/image" Target="../media/image16.jpeg"/><Relationship Id="rId5" Type="http://schemas.openxmlformats.org/officeDocument/2006/relationships/image" Target="../media/image13.jpeg"/><Relationship Id="rId10" Type="http://schemas.openxmlformats.org/officeDocument/2006/relationships/hyperlink" Target="http://www.google.com/url?sa=i&amp;rct=j&amp;q=%D8%A7%D9%84%D9%85%D8%AF%D8%B1%D8%B9+%D9%88%D8%A7%D9%84%D9%83%D8%B3%D9%84%D8%A7%D9%86&amp;source=images&amp;cd=&amp;cad=rja&amp;docid=aRWFeTzX3TgMgM&amp;tbnid=bXKKFyfkWnWb9M:&amp;ved=&amp;url=http://rafat0004.net/vb/showthread.php?t%3D16803&amp;ei=p4dpUa3aNYKKtAbPjYCoDw&amp;bvm=bv.45175338,d.Yms&amp;psig=AFQjCNHk3rO4ZmrfVA0MWhu2f9ieajTXCg&amp;ust=1365956904494932" TargetMode="External"/><Relationship Id="rId4" Type="http://schemas.openxmlformats.org/officeDocument/2006/relationships/hyperlink" Target="http://www.google.com/url?sa=i&amp;rct=j&amp;q=%D8%A7%D9%84%D9%85%D8%AF%D8%B1%D8%B9+%D9%88%D8%A7%D9%84%D9%83%D8%B3%D9%84%D8%A7%D9%86&amp;source=images&amp;cd=&amp;cad=rja&amp;docid=F3ce3SLwvvuUoM&amp;tbnid=I9BFoIYiBc_knM:&amp;ved=&amp;url=http://www.brooonzyah.net/vb/t195777.html&amp;ei=p4dpUa3aNYKKtAbPjYCoDw&amp;bvm=bv.45175338,d.Yms&amp;psig=AFQjCNHk3rO4ZmrfVA0MWhu2f9ieajTXCg&amp;ust=1365956904494932" TargetMode="External"/><Relationship Id="rId9" Type="http://schemas.openxmlformats.org/officeDocument/2006/relationships/image" Target="../media/image15.jpeg"/></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5.xml"/><Relationship Id="rId5" Type="http://schemas.openxmlformats.org/officeDocument/2006/relationships/image" Target="../media/image31.emf"/><Relationship Id="rId4" Type="http://schemas.openxmlformats.org/officeDocument/2006/relationships/customXml" Target="../ink/ink1.xml"/></Relationships>
</file>

<file path=ppt/slides/_rels/slide3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57166"/>
            <a:ext cx="8229600" cy="6143668"/>
          </a:xfrm>
          <a:blipFill>
            <a:blip r:embed="rId2" cstate="print"/>
            <a:tile tx="0" ty="0" sx="100000" sy="100000" flip="none" algn="tl"/>
          </a:blipFill>
        </p:spPr>
        <p:style>
          <a:lnRef idx="2">
            <a:schemeClr val="accent1"/>
          </a:lnRef>
          <a:fillRef idx="1">
            <a:schemeClr val="lt1"/>
          </a:fillRef>
          <a:effectRef idx="0">
            <a:schemeClr val="accent1"/>
          </a:effectRef>
          <a:fontRef idx="minor">
            <a:schemeClr val="dk1"/>
          </a:fontRef>
        </p:style>
        <p:txBody>
          <a:bodyPr/>
          <a:lstStyle/>
          <a:p>
            <a:pPr algn="ctr" rtl="1">
              <a:buNone/>
            </a:pPr>
            <a:r>
              <a:rPr lang="ar-SA" sz="3200" b="1" dirty="0" smtClean="0">
                <a:solidFill>
                  <a:srgbClr val="FF0000"/>
                </a:solidFill>
              </a:rPr>
              <a:t>طائفة الطيور</a:t>
            </a:r>
          </a:p>
          <a:p>
            <a:pPr algn="r" rtl="1">
              <a:buNone/>
            </a:pPr>
            <a:r>
              <a:rPr lang="ar-SA" b="1" dirty="0" smtClean="0">
                <a:solidFill>
                  <a:srgbClr val="FF0000"/>
                </a:solidFill>
              </a:rPr>
              <a:t>الصفات العامة : </a:t>
            </a:r>
          </a:p>
          <a:p>
            <a:pPr algn="just" rtl="1">
              <a:buFont typeface="Wingdings" pitchFamily="2" charset="2"/>
              <a:buChar char="ü"/>
            </a:pPr>
            <a:r>
              <a:rPr lang="ar-SA" sz="2400" dirty="0" smtClean="0"/>
              <a:t>الجسم مغطى </a:t>
            </a:r>
            <a:r>
              <a:rPr lang="ar-SA" sz="2400" smtClean="0"/>
              <a:t>بالريش الذى يحافظ على درجة حرارة الجسم ثابتة (42 م).</a:t>
            </a:r>
            <a:endParaRPr lang="ar-SA" sz="2400" dirty="0" smtClean="0"/>
          </a:p>
          <a:p>
            <a:pPr algn="just" rtl="1">
              <a:buFont typeface="Wingdings" pitchFamily="2" charset="2"/>
              <a:buChar char="ü"/>
            </a:pPr>
            <a:r>
              <a:rPr lang="ar-SA" sz="2400" dirty="0" smtClean="0"/>
              <a:t>يمتد الرأس في الأمام مكونا منقارا له أشكال متعددة </a:t>
            </a:r>
            <a:r>
              <a:rPr lang="ar-SA" sz="2400" dirty="0" err="1" smtClean="0"/>
              <a:t>فى</a:t>
            </a:r>
            <a:r>
              <a:rPr lang="ar-SA" sz="2400" dirty="0" smtClean="0"/>
              <a:t> الأنواع المختلفة .</a:t>
            </a:r>
          </a:p>
          <a:p>
            <a:pPr algn="just" rtl="1">
              <a:buFont typeface="Wingdings" pitchFamily="2" charset="2"/>
              <a:buChar char="ü"/>
            </a:pPr>
            <a:r>
              <a:rPr lang="ar-SA" sz="2400" dirty="0" smtClean="0"/>
              <a:t>بالجلد غدة وحيدة هي الغدة الزيتية التي تقع أعلى قاعدة الذيل .</a:t>
            </a:r>
          </a:p>
          <a:p>
            <a:pPr algn="just" rtl="1">
              <a:buFont typeface="Wingdings" pitchFamily="2" charset="2"/>
              <a:buChar char="ü"/>
            </a:pPr>
            <a:r>
              <a:rPr lang="ar-SA" sz="2400" dirty="0" smtClean="0"/>
              <a:t>عدم وجود أسنان .</a:t>
            </a:r>
          </a:p>
          <a:p>
            <a:pPr algn="just" rtl="1">
              <a:buFont typeface="Wingdings" pitchFamily="2" charset="2"/>
              <a:buChar char="ü"/>
            </a:pPr>
            <a:r>
              <a:rPr lang="ar-SA" sz="2400" dirty="0" smtClean="0"/>
              <a:t>وجود عنق طويل .</a:t>
            </a:r>
          </a:p>
          <a:p>
            <a:pPr algn="just" rtl="1">
              <a:buFont typeface="Wingdings" pitchFamily="2" charset="2"/>
              <a:buChar char="ü"/>
            </a:pPr>
            <a:r>
              <a:rPr lang="ar-SA" sz="2400" dirty="0" smtClean="0"/>
              <a:t>الأطراف الأمامية متحورة إلى أجنحة .</a:t>
            </a:r>
          </a:p>
          <a:p>
            <a:pPr algn="just" rtl="1">
              <a:buFont typeface="Wingdings" pitchFamily="2" charset="2"/>
              <a:buChar char="ü"/>
            </a:pPr>
            <a:r>
              <a:rPr lang="ar-SA" sz="2400" dirty="0" smtClean="0"/>
              <a:t>معظم الفقرات وخاصة تلك الموجودة في منطقة الجذع مندمجة معا والعديد من العظام الأخرى مندمجة وهو تحور يساعد على الطيران .</a:t>
            </a:r>
          </a:p>
          <a:p>
            <a:pPr algn="just" rtl="1">
              <a:buFont typeface="Wingdings" pitchFamily="2" charset="2"/>
              <a:buChar char="ü"/>
            </a:pPr>
            <a:r>
              <a:rPr lang="ar-SA" sz="2400" dirty="0" smtClean="0"/>
              <a:t>عظام الجسم رقيقة ومجوفة ليكون الطائر خفيفا</a:t>
            </a:r>
            <a:r>
              <a:rPr lang="ar-SA" dirty="0" smtClean="0"/>
              <a:t> للطيران .</a:t>
            </a:r>
          </a:p>
          <a:p>
            <a:pPr algn="just" rtl="1">
              <a:buFont typeface="Wingdings" pitchFamily="2" charset="2"/>
              <a:buChar char="ü"/>
            </a:pPr>
            <a:r>
              <a:rPr lang="ar-SA" sz="2400" dirty="0" smtClean="0"/>
              <a:t>القناة الهضمية تضم تركيبا كيسي الشكل هو الحوصلة لخزن الطعام مؤقتا كما يوجد أيضا قانصة ذات جدار عضلي سميك لطحن المواد الغذائية الجافة .</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0" y="285728"/>
            <a:ext cx="6172200" cy="6089194"/>
          </a:xfrm>
        </p:spPr>
        <p:style>
          <a:lnRef idx="2">
            <a:schemeClr val="accent1"/>
          </a:lnRef>
          <a:fillRef idx="1">
            <a:schemeClr val="lt1"/>
          </a:fillRef>
          <a:effectRef idx="0">
            <a:schemeClr val="accent1"/>
          </a:effectRef>
          <a:fontRef idx="minor">
            <a:schemeClr val="dk1"/>
          </a:fontRef>
        </p:style>
        <p:txBody>
          <a:bodyPr>
            <a:normAutofit fontScale="92500" lnSpcReduction="20000"/>
          </a:bodyPr>
          <a:lstStyle/>
          <a:p>
            <a:pPr algn="just" rtl="1">
              <a:buFont typeface="Wingdings" pitchFamily="2" charset="2"/>
              <a:buChar char="ü"/>
            </a:pPr>
            <a:r>
              <a:rPr lang="ar-SA" sz="2000" dirty="0" smtClean="0"/>
              <a:t> القلب يتكون من أربع حجرات , أذينيين وبطين .</a:t>
            </a:r>
          </a:p>
          <a:p>
            <a:pPr algn="just" rtl="1">
              <a:buFont typeface="Wingdings" pitchFamily="2" charset="2"/>
              <a:buChar char="ü"/>
            </a:pPr>
            <a:r>
              <a:rPr lang="ar-SA" sz="2000" dirty="0" smtClean="0"/>
              <a:t>توجد قوس جهازيه واحدة هي القوس اليمنى وتغيب القوس اليسرى .</a:t>
            </a:r>
          </a:p>
          <a:p>
            <a:pPr algn="just" rtl="1">
              <a:buFont typeface="Wingdings" pitchFamily="2" charset="2"/>
              <a:buChar char="ü"/>
            </a:pPr>
            <a:r>
              <a:rPr lang="ar-SA" sz="2000" dirty="0" smtClean="0"/>
              <a:t>الكريات الدموية الحمراء بيضاوية وذات أنويه .</a:t>
            </a:r>
          </a:p>
          <a:p>
            <a:pPr algn="just" rtl="1">
              <a:buFont typeface="Wingdings" pitchFamily="2" charset="2"/>
              <a:buChar char="ü"/>
            </a:pPr>
            <a:r>
              <a:rPr lang="ar-SA" sz="2000" dirty="0" smtClean="0"/>
              <a:t>توجد أكياس هوائية متصلة بالرئتين .</a:t>
            </a:r>
          </a:p>
          <a:p>
            <a:pPr algn="just" rtl="1">
              <a:buFont typeface="Wingdings" pitchFamily="2" charset="2"/>
              <a:buChar char="ü"/>
            </a:pPr>
            <a:r>
              <a:rPr lang="ar-SA" sz="2000" dirty="0" smtClean="0"/>
              <a:t>للطيور حنجرة سفلية تسمى الحنجرة الصوتية عند الجزء السفلى للقصبة الهوائية .</a:t>
            </a:r>
          </a:p>
          <a:p>
            <a:pPr algn="just" rtl="1">
              <a:buFont typeface="Wingdings" pitchFamily="2" charset="2"/>
              <a:buChar char="ü"/>
            </a:pPr>
            <a:r>
              <a:rPr lang="ar-SA" sz="2000" dirty="0" smtClean="0"/>
              <a:t>لاتوجد مثانة بولية والمواد الإخراجية شبه جافة .</a:t>
            </a:r>
          </a:p>
          <a:p>
            <a:pPr algn="just" rtl="1">
              <a:buFont typeface="Wingdings" pitchFamily="2" charset="2"/>
              <a:buChar char="ü"/>
            </a:pPr>
            <a:r>
              <a:rPr lang="ar-SA" sz="2000" dirty="0" smtClean="0"/>
              <a:t>من ذوات الدم الحار , أي أن حرارة جسمها لا تتأثر بدرجة حرارة الوسط المحيط .</a:t>
            </a:r>
          </a:p>
          <a:p>
            <a:pPr algn="just" rtl="1">
              <a:buFont typeface="Wingdings" pitchFamily="2" charset="2"/>
              <a:buChar char="ü"/>
            </a:pPr>
            <a:r>
              <a:rPr lang="ar-SA" sz="2000" dirty="0" smtClean="0"/>
              <a:t>للأنثى مبيض واحد هو المبيض الأيسر , كما توجد أيضا قناة بيض واحدة هي القناة اليسرى والإخصاب داخلي والبيض كبير الحجم غزير المح ومغطى بقشور كلسيه صلبة .</a:t>
            </a:r>
          </a:p>
          <a:p>
            <a:pPr algn="just" rtl="1">
              <a:buFont typeface="Wingdings" pitchFamily="2" charset="2"/>
              <a:buChar char="ü"/>
            </a:pPr>
            <a:r>
              <a:rPr lang="ar-SA" sz="2000" dirty="0" smtClean="0"/>
              <a:t>الإناث هي التي تحدد جنس الجنين حيث أن خلاياها تحتوى على الكروموسوم الجنسي غير المتجانس </a:t>
            </a:r>
            <a:r>
              <a:rPr lang="en-US" sz="2000" dirty="0" smtClean="0"/>
              <a:t>xy</a:t>
            </a:r>
            <a:r>
              <a:rPr lang="ar-SA" sz="2000" dirty="0" smtClean="0"/>
              <a:t> والذكرية الكروموسوم المتجانس </a:t>
            </a:r>
            <a:r>
              <a:rPr lang="en-US" sz="2000" dirty="0" smtClean="0"/>
              <a:t>xx</a:t>
            </a:r>
            <a:r>
              <a:rPr lang="ar-SA" sz="2000" dirty="0" smtClean="0"/>
              <a:t> بخلاف بقية الفقاريات .</a:t>
            </a:r>
          </a:p>
          <a:p>
            <a:pPr algn="just" rtl="1">
              <a:buFont typeface="Wingdings" pitchFamily="2" charset="2"/>
              <a:buChar char="ü"/>
            </a:pPr>
            <a:r>
              <a:rPr lang="ar-SA" sz="2000" dirty="0" smtClean="0"/>
              <a:t>الجهاز العصبي راق , الدماغ به الفصان شبه الكرويان كبيران , وكذلك المخيخ الخاص بحفظ التوازن .</a:t>
            </a:r>
          </a:p>
          <a:p>
            <a:pPr algn="just" rtl="1">
              <a:buFont typeface="Wingdings" pitchFamily="2" charset="2"/>
              <a:buChar char="ü"/>
            </a:pPr>
            <a:r>
              <a:rPr lang="ar-SA" sz="2000" dirty="0" smtClean="0"/>
              <a:t>يوجد 12 زوج من الأعصاب المخية والحواس نامية خصوصا العينان فهما حادتا الإبصار لتساعد الطائر على كشف الأفق من أعلى أثناء الطيران وخصوصا الطيور الجارحة التي ترصد مكان فريستها بدقة وهى على ارتفاع كبير .</a:t>
            </a:r>
          </a:p>
          <a:p>
            <a:pPr algn="just" rtl="1">
              <a:buFont typeface="Wingdings" pitchFamily="2" charset="2"/>
              <a:buChar char="ü"/>
            </a:pPr>
            <a:endParaRPr lang="en-US"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0" y="428604"/>
            <a:ext cx="6172200" cy="5946318"/>
          </a:xfrm>
        </p:spPr>
        <p:txBody>
          <a:bodyPr/>
          <a:lstStyle/>
          <a:p>
            <a:pPr algn="ctr" rtl="1"/>
            <a:r>
              <a:rPr lang="ar-SA" dirty="0" smtClean="0"/>
              <a:t>تصنيف الطيور </a:t>
            </a:r>
          </a:p>
          <a:p>
            <a:pPr algn="ctr" rtl="1"/>
            <a:endParaRPr lang="en-US" dirty="0"/>
          </a:p>
        </p:txBody>
      </p:sp>
      <p:sp>
        <p:nvSpPr>
          <p:cNvPr id="4" name="Rounded Rectangle 3"/>
          <p:cNvSpPr/>
          <p:nvPr/>
        </p:nvSpPr>
        <p:spPr>
          <a:xfrm>
            <a:off x="4643438" y="785794"/>
            <a:ext cx="1928826"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الطيور </a:t>
            </a:r>
            <a:endParaRPr lang="en-US" dirty="0"/>
          </a:p>
        </p:txBody>
      </p:sp>
      <p:cxnSp>
        <p:nvCxnSpPr>
          <p:cNvPr id="6" name="Straight Arrow Connector 5"/>
          <p:cNvCxnSpPr>
            <a:stCxn id="4" idx="2"/>
          </p:cNvCxnSpPr>
          <p:nvPr/>
        </p:nvCxnSpPr>
        <p:spPr>
          <a:xfrm rot="16200000" flipH="1">
            <a:off x="6161495" y="1017967"/>
            <a:ext cx="571504" cy="16787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stCxn id="4" idx="2"/>
          </p:cNvCxnSpPr>
          <p:nvPr/>
        </p:nvCxnSpPr>
        <p:spPr>
          <a:xfrm rot="5400000">
            <a:off x="4589859" y="1125126"/>
            <a:ext cx="571506" cy="146447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Rounded Rectangle 9"/>
          <p:cNvSpPr/>
          <p:nvPr/>
        </p:nvSpPr>
        <p:spPr>
          <a:xfrm>
            <a:off x="6286512" y="2214554"/>
            <a:ext cx="1928826" cy="13573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الطيور القديمة</a:t>
            </a:r>
          </a:p>
          <a:p>
            <a:pPr algn="ctr"/>
            <a:r>
              <a:rPr lang="ar-SA" dirty="0" err="1" smtClean="0"/>
              <a:t>هى</a:t>
            </a:r>
            <a:r>
              <a:rPr lang="ar-SA" dirty="0" smtClean="0"/>
              <a:t> الطيور الحفرية</a:t>
            </a:r>
          </a:p>
          <a:p>
            <a:pPr algn="ctr"/>
            <a:r>
              <a:rPr lang="ar-SA" dirty="0" smtClean="0"/>
              <a:t>منها طائر </a:t>
            </a:r>
            <a:r>
              <a:rPr lang="ar-SA" dirty="0" err="1" smtClean="0"/>
              <a:t>الأركيوبتريكس</a:t>
            </a:r>
            <a:r>
              <a:rPr lang="ar-SA" dirty="0" smtClean="0"/>
              <a:t> </a:t>
            </a:r>
            <a:endParaRPr lang="en-US" dirty="0"/>
          </a:p>
        </p:txBody>
      </p:sp>
      <p:sp>
        <p:nvSpPr>
          <p:cNvPr id="12" name="Rounded Rectangle 11"/>
          <p:cNvSpPr/>
          <p:nvPr/>
        </p:nvSpPr>
        <p:spPr>
          <a:xfrm>
            <a:off x="3214678" y="2214554"/>
            <a:ext cx="1928826" cy="13573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err="1" smtClean="0"/>
              <a:t>الطيورالحديثة</a:t>
            </a:r>
            <a:endParaRPr lang="ar-SA" dirty="0" smtClean="0"/>
          </a:p>
          <a:p>
            <a:pPr algn="ctr"/>
            <a:r>
              <a:rPr lang="ar-SA" dirty="0" smtClean="0"/>
              <a:t>وبها الطيور الحديثة وبعض الطيور المنقرضة</a:t>
            </a:r>
            <a:endParaRPr lang="en-US" dirty="0"/>
          </a:p>
        </p:txBody>
      </p:sp>
      <p:cxnSp>
        <p:nvCxnSpPr>
          <p:cNvPr id="14" name="Straight Connector 13"/>
          <p:cNvCxnSpPr>
            <a:stCxn id="12" idx="2"/>
          </p:cNvCxnSpPr>
          <p:nvPr/>
        </p:nvCxnSpPr>
        <p:spPr>
          <a:xfrm rot="16200000" flipH="1">
            <a:off x="2946785" y="4804181"/>
            <a:ext cx="2500330" cy="35719"/>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214810" y="4500570"/>
            <a:ext cx="92869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4214810" y="6072206"/>
            <a:ext cx="92869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Rounded Rectangle 18"/>
          <p:cNvSpPr/>
          <p:nvPr/>
        </p:nvSpPr>
        <p:spPr>
          <a:xfrm>
            <a:off x="5143504" y="3786190"/>
            <a:ext cx="3214710" cy="13573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الطيور مسطحة القص : تشمل طيورا عديمة الطيران مثل النعام والنعام </a:t>
            </a:r>
            <a:r>
              <a:rPr lang="ar-SA" dirty="0" err="1" smtClean="0"/>
              <a:t>الأسترالى</a:t>
            </a:r>
            <a:r>
              <a:rPr lang="ar-SA" dirty="0" smtClean="0"/>
              <a:t> </a:t>
            </a:r>
            <a:r>
              <a:rPr lang="ar-SA" dirty="0" err="1" smtClean="0"/>
              <a:t>الايمو</a:t>
            </a:r>
            <a:r>
              <a:rPr lang="ar-SA" dirty="0" smtClean="0"/>
              <a:t> </a:t>
            </a:r>
            <a:r>
              <a:rPr lang="ar-SA" dirty="0" err="1" smtClean="0"/>
              <a:t>والكيوى</a:t>
            </a:r>
            <a:r>
              <a:rPr lang="ar-SA" dirty="0" smtClean="0"/>
              <a:t>.</a:t>
            </a:r>
          </a:p>
          <a:p>
            <a:pPr algn="ctr"/>
            <a:r>
              <a:rPr lang="ar-SA" dirty="0" smtClean="0"/>
              <a:t>يوجد لها قص مفلطح ذو عضلات صدرية ضعيفة .</a:t>
            </a:r>
            <a:endParaRPr lang="en-US" dirty="0"/>
          </a:p>
        </p:txBody>
      </p:sp>
      <p:sp>
        <p:nvSpPr>
          <p:cNvPr id="20" name="Rounded Rectangle 19"/>
          <p:cNvSpPr/>
          <p:nvPr/>
        </p:nvSpPr>
        <p:spPr>
          <a:xfrm>
            <a:off x="5143504" y="5357826"/>
            <a:ext cx="3214710" cy="13573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الطيور سهمية القص : </a:t>
            </a:r>
            <a:r>
              <a:rPr lang="ar-SA" dirty="0" err="1" smtClean="0"/>
              <a:t>أى</a:t>
            </a:r>
            <a:r>
              <a:rPr lang="ar-SA" dirty="0" smtClean="0"/>
              <a:t> طيور لها </a:t>
            </a:r>
            <a:r>
              <a:rPr lang="ar-SA" dirty="0" err="1" smtClean="0"/>
              <a:t>رافدة</a:t>
            </a:r>
            <a:r>
              <a:rPr lang="ar-SA" dirty="0" smtClean="0"/>
              <a:t> أو حيد </a:t>
            </a:r>
            <a:r>
              <a:rPr lang="en-US" dirty="0" smtClean="0"/>
              <a:t>carina</a:t>
            </a:r>
            <a:r>
              <a:rPr lang="ar-SA" dirty="0" smtClean="0"/>
              <a:t> لعظمة القص </a:t>
            </a:r>
            <a:r>
              <a:rPr lang="ar-SA" dirty="0" err="1" smtClean="0"/>
              <a:t>التى</a:t>
            </a:r>
            <a:r>
              <a:rPr lang="ar-SA" dirty="0" smtClean="0"/>
              <a:t> تتصل به عضلات الطيران القوية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0" y="214290"/>
            <a:ext cx="6572280" cy="6160632"/>
          </a:xfrm>
        </p:spPr>
        <p:style>
          <a:lnRef idx="2">
            <a:schemeClr val="accent1"/>
          </a:lnRef>
          <a:fillRef idx="1">
            <a:schemeClr val="lt1"/>
          </a:fillRef>
          <a:effectRef idx="0">
            <a:schemeClr val="accent1"/>
          </a:effectRef>
          <a:fontRef idx="minor">
            <a:schemeClr val="dk1"/>
          </a:fontRef>
        </p:style>
        <p:txBody>
          <a:bodyPr>
            <a:normAutofit/>
          </a:bodyPr>
          <a:lstStyle/>
          <a:p>
            <a:pPr algn="ctr" rtl="1"/>
            <a:r>
              <a:rPr lang="ar-SA" sz="3200" dirty="0" smtClean="0"/>
              <a:t>طائفة الثدييات </a:t>
            </a:r>
          </a:p>
          <a:p>
            <a:pPr algn="just" rtl="1">
              <a:buFont typeface="Wingdings" pitchFamily="2" charset="2"/>
              <a:buChar char="v"/>
            </a:pPr>
            <a:r>
              <a:rPr lang="ar-SA" sz="2000" b="0" dirty="0" smtClean="0"/>
              <a:t>اشتق اسم هذه الطائفة من أن الحيوانات التي تتبعها ترضع صغارها باللبن الذي تنتجه غدد ثدييه .</a:t>
            </a:r>
          </a:p>
          <a:p>
            <a:pPr algn="just" rtl="1">
              <a:buFont typeface="Wingdings" pitchFamily="2" charset="2"/>
              <a:buChar char="v"/>
            </a:pPr>
            <a:r>
              <a:rPr lang="ar-SA" sz="2000" b="0" dirty="0" smtClean="0"/>
              <a:t>والثدييات أرقى الأشكال في عالم الحيوان , وتضم هذه الطائفة حوالي 1500 نوعا ومن أمثلتها الغنم والقردة والخفافيش والإنسان .</a:t>
            </a:r>
          </a:p>
          <a:p>
            <a:pPr algn="just" rtl="1">
              <a:buFont typeface="Wingdings" pitchFamily="2" charset="2"/>
              <a:buChar char="v"/>
            </a:pPr>
            <a:r>
              <a:rPr lang="ar-SA" sz="2000" b="0" dirty="0" smtClean="0">
                <a:solidFill>
                  <a:srgbClr val="FF0000"/>
                </a:solidFill>
              </a:rPr>
              <a:t>الصفات العامة :</a:t>
            </a:r>
          </a:p>
          <a:p>
            <a:pPr algn="just" rtl="1">
              <a:buFont typeface="Wingdings" pitchFamily="2" charset="2"/>
              <a:buChar char="v"/>
            </a:pPr>
            <a:r>
              <a:rPr lang="ar-SA" sz="2000" b="0" dirty="0" smtClean="0"/>
              <a:t> الجسم منقسم إلى رأس وعنق وصدر وجذع والذيل قد يكون موجودا في بعض الأنواع.</a:t>
            </a:r>
          </a:p>
          <a:p>
            <a:pPr algn="just" rtl="1">
              <a:buFont typeface="Wingdings" pitchFamily="2" charset="2"/>
              <a:buChar char="v"/>
            </a:pPr>
            <a:r>
              <a:rPr lang="ar-SA" sz="2000" b="0" dirty="0" smtClean="0"/>
              <a:t> الجسم مغطى بشعر , إما في مناطق محدودة وإما يغطى الجسم كله كالفراء , وإما يغطى جسم الجنين ثم يتساقط في الطور اليافع وينحصر كشعر قليل في أماكن محدودة .</a:t>
            </a:r>
          </a:p>
          <a:p>
            <a:pPr algn="just" rtl="1">
              <a:buFont typeface="Wingdings" pitchFamily="2" charset="2"/>
              <a:buChar char="v"/>
            </a:pPr>
            <a:r>
              <a:rPr lang="ar-SA" sz="2000" b="0" dirty="0" smtClean="0"/>
              <a:t>وجود غدد ثدييه أو لبنية </a:t>
            </a:r>
            <a:r>
              <a:rPr lang="en-US" sz="2000" b="0" dirty="0" smtClean="0">
                <a:solidFill>
                  <a:srgbClr val="FF0000"/>
                </a:solidFill>
              </a:rPr>
              <a:t>mammary or milk gland</a:t>
            </a:r>
            <a:r>
              <a:rPr lang="ar-SA" sz="2000" b="0" dirty="0" smtClean="0"/>
              <a:t> تغذى بها الإناث صغارها .</a:t>
            </a:r>
          </a:p>
          <a:p>
            <a:pPr algn="just" rtl="1">
              <a:buFont typeface="Wingdings" pitchFamily="2" charset="2"/>
              <a:buChar char="v"/>
            </a:pPr>
            <a:r>
              <a:rPr lang="ar-SA" sz="2000" b="0" dirty="0" smtClean="0"/>
              <a:t>الجلد مزود بغدد عرقية </a:t>
            </a:r>
            <a:r>
              <a:rPr lang="en-US" sz="2000" b="0" dirty="0" smtClean="0">
                <a:solidFill>
                  <a:srgbClr val="FF0000"/>
                </a:solidFill>
              </a:rPr>
              <a:t>sweat glands</a:t>
            </a:r>
            <a:r>
              <a:rPr lang="ar-SA" sz="2000" b="0" dirty="0" smtClean="0"/>
              <a:t> ودهنية </a:t>
            </a:r>
            <a:r>
              <a:rPr lang="en-US" sz="2000" b="0" dirty="0" smtClean="0">
                <a:solidFill>
                  <a:srgbClr val="FF0000"/>
                </a:solidFill>
              </a:rPr>
              <a:t>sebaceous</a:t>
            </a:r>
            <a:r>
              <a:rPr lang="en-US" sz="2000" b="0" dirty="0" smtClean="0"/>
              <a:t> </a:t>
            </a:r>
            <a:r>
              <a:rPr lang="en-US" sz="2000" b="0" dirty="0" smtClean="0">
                <a:solidFill>
                  <a:srgbClr val="FF0000"/>
                </a:solidFill>
              </a:rPr>
              <a:t>glands</a:t>
            </a:r>
            <a:r>
              <a:rPr lang="ar-SA" sz="2000" b="0" dirty="0" smtClean="0"/>
              <a:t> وثدييه </a:t>
            </a:r>
            <a:r>
              <a:rPr lang="en-US" sz="2000" b="0" dirty="0" smtClean="0"/>
              <a:t> </a:t>
            </a:r>
            <a:r>
              <a:rPr lang="ar-SA" sz="2000" b="0" dirty="0" smtClean="0"/>
              <a:t>ذات رائحة </a:t>
            </a:r>
            <a:r>
              <a:rPr lang="en-US" sz="2000" b="0" dirty="0" smtClean="0">
                <a:solidFill>
                  <a:srgbClr val="FF0000"/>
                </a:solidFill>
              </a:rPr>
              <a:t>smell gland</a:t>
            </a:r>
            <a:r>
              <a:rPr lang="ar-SA" sz="2000" b="0" dirty="0" smtClean="0">
                <a:solidFill>
                  <a:srgbClr val="FF0000"/>
                </a:solidFill>
              </a:rPr>
              <a:t> </a:t>
            </a:r>
            <a:r>
              <a:rPr lang="ar-SA" sz="2000" b="0" dirty="0" smtClean="0"/>
              <a:t>.</a:t>
            </a:r>
          </a:p>
          <a:p>
            <a:pPr algn="just" rtl="1">
              <a:buFont typeface="Wingdings" pitchFamily="2" charset="2"/>
              <a:buChar char="v"/>
            </a:pPr>
            <a:r>
              <a:rPr lang="ar-SA" sz="2000" b="0" dirty="0" smtClean="0"/>
              <a:t>ذات دم دافئ فهي تحافظ على درجة حرارة الجسم ثابتة </a:t>
            </a:r>
            <a:r>
              <a:rPr lang="en-US" sz="2000" b="0" dirty="0" smtClean="0">
                <a:solidFill>
                  <a:srgbClr val="FF0000"/>
                </a:solidFill>
              </a:rPr>
              <a:t>thermoregulation</a:t>
            </a:r>
            <a:r>
              <a:rPr lang="ar-SA" sz="2000" b="0" dirty="0" smtClean="0"/>
              <a:t> .</a:t>
            </a:r>
            <a:endParaRPr lang="en-US" sz="2000" b="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339752" y="548680"/>
            <a:ext cx="6572280" cy="6160632"/>
          </a:xfrm>
        </p:spPr>
        <p:style>
          <a:lnRef idx="2">
            <a:schemeClr val="accent1"/>
          </a:lnRef>
          <a:fillRef idx="1">
            <a:schemeClr val="lt1"/>
          </a:fillRef>
          <a:effectRef idx="0">
            <a:schemeClr val="accent1"/>
          </a:effectRef>
          <a:fontRef idx="minor">
            <a:schemeClr val="dk1"/>
          </a:fontRef>
        </p:style>
        <p:txBody>
          <a:bodyPr>
            <a:normAutofit lnSpcReduction="10000"/>
          </a:bodyPr>
          <a:lstStyle/>
          <a:p>
            <a:pPr algn="just" rtl="1">
              <a:buFont typeface="Wingdings" pitchFamily="2" charset="2"/>
              <a:buChar char="v"/>
            </a:pPr>
            <a:r>
              <a:rPr lang="ar-SA" b="0" dirty="0" smtClean="0"/>
              <a:t>وجود سقف حلق ثانوي أسفل الأولى يفصل بين الممرات الهوائية والغذائية فى تجويف الفم.</a:t>
            </a:r>
          </a:p>
          <a:p>
            <a:pPr algn="just" rtl="1">
              <a:buFont typeface="Wingdings" pitchFamily="2" charset="2"/>
              <a:buChar char="v"/>
            </a:pPr>
            <a:r>
              <a:rPr lang="ar-SA" b="0" dirty="0" smtClean="0"/>
              <a:t>وجود أسنان غير متجانسة تتميز إلى قواطع لقطع الطعام </a:t>
            </a:r>
            <a:r>
              <a:rPr lang="en-US" b="0" dirty="0" smtClean="0">
                <a:solidFill>
                  <a:srgbClr val="FF0000"/>
                </a:solidFill>
              </a:rPr>
              <a:t>incisors </a:t>
            </a:r>
            <a:r>
              <a:rPr lang="ar-SA" b="0" dirty="0" smtClean="0"/>
              <a:t> وأنياب </a:t>
            </a:r>
            <a:r>
              <a:rPr lang="en-US" b="0" dirty="0" smtClean="0">
                <a:solidFill>
                  <a:srgbClr val="FF0000"/>
                </a:solidFill>
              </a:rPr>
              <a:t>canines</a:t>
            </a:r>
            <a:r>
              <a:rPr lang="en-US" b="0" dirty="0" smtClean="0"/>
              <a:t> </a:t>
            </a:r>
            <a:r>
              <a:rPr lang="ar-SA" b="0" dirty="0" smtClean="0"/>
              <a:t> لتمزيقه وضروس أمامية </a:t>
            </a:r>
            <a:r>
              <a:rPr lang="en-US" b="0" dirty="0" smtClean="0">
                <a:solidFill>
                  <a:srgbClr val="FF0000"/>
                </a:solidFill>
              </a:rPr>
              <a:t>premolars </a:t>
            </a:r>
            <a:r>
              <a:rPr lang="ar-SA" b="0" dirty="0" smtClean="0"/>
              <a:t> وخلفية </a:t>
            </a:r>
            <a:r>
              <a:rPr lang="en-US" b="0" dirty="0" smtClean="0">
                <a:solidFill>
                  <a:srgbClr val="FF0000"/>
                </a:solidFill>
              </a:rPr>
              <a:t>molars</a:t>
            </a:r>
            <a:r>
              <a:rPr lang="en-US" b="0" dirty="0" smtClean="0"/>
              <a:t> </a:t>
            </a:r>
            <a:r>
              <a:rPr lang="ar-SA" b="0" dirty="0" smtClean="0"/>
              <a:t> لطحنه .</a:t>
            </a:r>
          </a:p>
          <a:p>
            <a:pPr algn="just" rtl="1">
              <a:buFont typeface="Wingdings" pitchFamily="2" charset="2"/>
              <a:buChar char="v"/>
            </a:pPr>
            <a:r>
              <a:rPr lang="ar-SA" b="0" dirty="0" smtClean="0"/>
              <a:t>الجفون متحركة وتوجد آذان خارجية على هيئة قناة طولية نسبيا ذات صوان أذن في معظمها لتجميع الموجات الصوتية نحو الداخل .</a:t>
            </a:r>
          </a:p>
          <a:p>
            <a:pPr algn="just" rtl="1">
              <a:buFont typeface="Wingdings" pitchFamily="2" charset="2"/>
              <a:buChar char="v"/>
            </a:pPr>
            <a:r>
              <a:rPr lang="ar-SA" b="0" dirty="0" smtClean="0"/>
              <a:t>وجود سبع فقرات عنقية بصفة ثابتة حتى لو اختلف طول الرقبة فهي سبعة في الفأر وسبعة في الزرافة .</a:t>
            </a:r>
          </a:p>
          <a:p>
            <a:pPr algn="just" rtl="1">
              <a:buFont typeface="Wingdings" pitchFamily="2" charset="2"/>
              <a:buChar char="v"/>
            </a:pPr>
            <a:r>
              <a:rPr lang="ar-SA" b="0" dirty="0" smtClean="0"/>
              <a:t>وجود حجاب حاجز عضلي , يفصل بين منطقة الصدر التي تحتوى على القلب والرئتين ومنطقة البطن التي تضم بقية الأحشاء .</a:t>
            </a:r>
          </a:p>
          <a:p>
            <a:pPr algn="just" rtl="1">
              <a:buFont typeface="Wingdings" pitchFamily="2" charset="2"/>
              <a:buChar char="v"/>
            </a:pPr>
            <a:r>
              <a:rPr lang="ar-SA" b="0" dirty="0" smtClean="0"/>
              <a:t>القلب مكون من أربع حجرات تامة الانفصال , كرات الدم الحمراء فقدت أنويتها أثناء النمو فيما عدا الجمال .</a:t>
            </a:r>
          </a:p>
          <a:p>
            <a:pPr algn="just" rtl="1">
              <a:buFont typeface="Wingdings" pitchFamily="2" charset="2"/>
              <a:buChar char="v"/>
            </a:pPr>
            <a:r>
              <a:rPr lang="ar-SA" b="0" dirty="0" smtClean="0"/>
              <a:t>الكلى بعدية  </a:t>
            </a:r>
            <a:r>
              <a:rPr lang="en-US" b="0" dirty="0" err="1" smtClean="0">
                <a:solidFill>
                  <a:srgbClr val="FF0000"/>
                </a:solidFill>
              </a:rPr>
              <a:t>metanepheric</a:t>
            </a:r>
            <a:r>
              <a:rPr lang="ar-SA" b="0" dirty="0" smtClean="0"/>
              <a:t> وتفتح الحوالب عادة في مثانة بولية .</a:t>
            </a:r>
          </a:p>
          <a:p>
            <a:pPr algn="just" rtl="1">
              <a:buFont typeface="Wingdings" pitchFamily="2" charset="2"/>
              <a:buChar char="v"/>
            </a:pPr>
            <a:r>
              <a:rPr lang="ar-SA" b="0" dirty="0" smtClean="0"/>
              <a:t>الأجناس منفصلة وتوجد الخصيتان في كيس خارجي هو كيس الصفن يقع خارج التجويف البطنى , أما مبايض الأنثى وقنوات بيضيه ومهبل توجد داخل الجسم .</a:t>
            </a:r>
          </a:p>
          <a:p>
            <a:pPr algn="just" rtl="1">
              <a:buFont typeface="Wingdings" pitchFamily="2" charset="2"/>
              <a:buChar char="v"/>
            </a:pPr>
            <a:r>
              <a:rPr lang="ar-SA" b="0" dirty="0" smtClean="0"/>
              <a:t>الإخصاب داخلي وتنمو الأجنة في الرحم بواسطة اتصال مشيمى فيما عدا الثدييات الأولية فهي بيوضة . توجد أغشية جنينية : مثل الرهل </a:t>
            </a:r>
            <a:r>
              <a:rPr lang="en-US" b="0" dirty="0" smtClean="0">
                <a:solidFill>
                  <a:srgbClr val="FF0000"/>
                </a:solidFill>
              </a:rPr>
              <a:t>amnion </a:t>
            </a:r>
            <a:r>
              <a:rPr lang="ar-SA" b="0" dirty="0" smtClean="0"/>
              <a:t> و الكوريون </a:t>
            </a:r>
            <a:r>
              <a:rPr lang="en-US" b="0" dirty="0" smtClean="0">
                <a:solidFill>
                  <a:srgbClr val="FF0000"/>
                </a:solidFill>
              </a:rPr>
              <a:t>chorion</a:t>
            </a:r>
            <a:r>
              <a:rPr lang="en-US" b="0" dirty="0" smtClean="0"/>
              <a:t> </a:t>
            </a:r>
            <a:r>
              <a:rPr lang="ar-SA" b="0" dirty="0" smtClean="0"/>
              <a:t> والألنتويس </a:t>
            </a:r>
            <a:r>
              <a:rPr lang="en-US" b="0" dirty="0" smtClean="0">
                <a:solidFill>
                  <a:srgbClr val="FF0000"/>
                </a:solidFill>
              </a:rPr>
              <a:t>allantois </a:t>
            </a:r>
            <a:r>
              <a:rPr lang="ar-SA" b="0" dirty="0" smtClean="0"/>
              <a:t> .</a:t>
            </a:r>
          </a:p>
          <a:p>
            <a:pPr algn="just" rtl="1">
              <a:buFont typeface="Wingdings" pitchFamily="2" charset="2"/>
              <a:buChar char="v"/>
            </a:pPr>
            <a:r>
              <a:rPr lang="ar-SA" b="0" dirty="0" smtClean="0"/>
              <a:t>يتحدد جنس الجنين بواسطة الذكر لأن بخلاياه كروم وسوما جنسيا غير متجانس </a:t>
            </a:r>
            <a:r>
              <a:rPr lang="en-US" b="0" dirty="0" smtClean="0">
                <a:solidFill>
                  <a:srgbClr val="FF0000"/>
                </a:solidFill>
              </a:rPr>
              <a:t>xy</a:t>
            </a:r>
            <a:r>
              <a:rPr lang="ar-SA" b="0" dirty="0" smtClean="0"/>
              <a:t> والأنثى متجانس </a:t>
            </a:r>
            <a:r>
              <a:rPr lang="en-US" b="0" dirty="0" smtClean="0">
                <a:solidFill>
                  <a:srgbClr val="FF0000"/>
                </a:solidFill>
              </a:rPr>
              <a:t>xx</a:t>
            </a:r>
            <a:r>
              <a:rPr lang="ar-SA" b="0" dirty="0" smtClean="0"/>
              <a:t> .</a:t>
            </a:r>
            <a:endParaRPr lang="en-US" b="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0" y="214290"/>
            <a:ext cx="6172200" cy="6160632"/>
          </a:xfrm>
        </p:spPr>
        <p:txBody>
          <a:bodyPr>
            <a:normAutofit/>
          </a:bodyPr>
          <a:lstStyle/>
          <a:p>
            <a:pPr algn="ctr" rtl="1"/>
            <a:r>
              <a:rPr lang="ar-SA" sz="3200" dirty="0" smtClean="0">
                <a:solidFill>
                  <a:srgbClr val="FF0000"/>
                </a:solidFill>
              </a:rPr>
              <a:t>تصنيف الثدييات </a:t>
            </a:r>
          </a:p>
          <a:p>
            <a:pPr algn="just" rtl="1">
              <a:buFont typeface="Wingdings" pitchFamily="2" charset="2"/>
              <a:buChar char="q"/>
            </a:pPr>
            <a:r>
              <a:rPr lang="ar-SA" sz="2000" b="0" dirty="0" smtClean="0"/>
              <a:t> تنقسم طائفة الثدييات إلى تحت طائفتين الأولية والرئيسية :</a:t>
            </a:r>
          </a:p>
          <a:p>
            <a:pPr marL="457200" indent="-457200" algn="just" rtl="1"/>
            <a:r>
              <a:rPr lang="en-US" sz="2000" b="0" dirty="0" smtClean="0"/>
              <a:t>(a</a:t>
            </a:r>
            <a:r>
              <a:rPr lang="ar-SA" sz="2000" b="0" dirty="0" smtClean="0"/>
              <a:t> طويئفة الثدييات الأولية  </a:t>
            </a:r>
            <a:r>
              <a:rPr lang="en-US" sz="2000" b="0" dirty="0" err="1" smtClean="0">
                <a:solidFill>
                  <a:srgbClr val="FF0000"/>
                </a:solidFill>
              </a:rPr>
              <a:t>Prototheria</a:t>
            </a:r>
            <a:r>
              <a:rPr lang="en-US" sz="2000" b="0" dirty="0" smtClean="0"/>
              <a:t> </a:t>
            </a:r>
            <a:r>
              <a:rPr lang="ar-SA" sz="2000" b="0" dirty="0" smtClean="0"/>
              <a:t> :</a:t>
            </a:r>
          </a:p>
          <a:p>
            <a:pPr marL="457200" indent="-457200" algn="just" rtl="1"/>
            <a:r>
              <a:rPr lang="ar-SA" sz="2000" b="0" dirty="0" smtClean="0"/>
              <a:t>      - وهى ثدييات بيوضة</a:t>
            </a:r>
            <a:r>
              <a:rPr lang="en-US" sz="2000" dirty="0" smtClean="0"/>
              <a:t>oviparous</a:t>
            </a:r>
            <a:r>
              <a:rPr lang="en-US" sz="2000" b="0" dirty="0" smtClean="0"/>
              <a:t> </a:t>
            </a:r>
            <a:r>
              <a:rPr lang="ar-SA" sz="2000" b="0" dirty="0" smtClean="0"/>
              <a:t> ولكن بها غددا لبنية وحجابا حاجزا ويغطى جسمها شعر وبقية صفات الثدييات الأخرى .</a:t>
            </a:r>
          </a:p>
          <a:p>
            <a:pPr marL="457200" indent="-457200" algn="just" rtl="1"/>
            <a:r>
              <a:rPr lang="ar-SA" sz="2000" b="0" dirty="0" smtClean="0"/>
              <a:t>      - ومنها منقار البط وآكل النمل الشوكى ذو البوز الطويل الضيق .</a:t>
            </a:r>
          </a:p>
          <a:p>
            <a:pPr marL="457200" indent="-457200" algn="just" rtl="1"/>
            <a:r>
              <a:rPr lang="ar-SA" sz="2000" b="0" dirty="0" smtClean="0"/>
              <a:t>      - تعيش تلك الحيوانات في أستراليا , تاسمنيا , وغينيا الجديدة .</a:t>
            </a:r>
          </a:p>
          <a:p>
            <a:pPr marL="457200" indent="-457200" algn="just" rtl="1"/>
            <a:endParaRPr lang="ar-SA" sz="2000" b="0" dirty="0" smtClean="0"/>
          </a:p>
          <a:p>
            <a:pPr marL="457200" indent="-457200" algn="just" rtl="1"/>
            <a:r>
              <a:rPr lang="en-US" sz="2000" b="0" dirty="0" smtClean="0"/>
              <a:t>(b</a:t>
            </a:r>
            <a:r>
              <a:rPr lang="ar-SA" sz="2000" b="0" dirty="0" smtClean="0"/>
              <a:t>  طويئفة الثدييات الرئيسية  </a:t>
            </a:r>
            <a:r>
              <a:rPr lang="en-US" sz="2000" b="0" dirty="0" err="1" smtClean="0">
                <a:solidFill>
                  <a:srgbClr val="FF0000"/>
                </a:solidFill>
              </a:rPr>
              <a:t>Theria</a:t>
            </a:r>
            <a:r>
              <a:rPr lang="en-US" sz="2000" b="0" dirty="0" smtClean="0"/>
              <a:t> </a:t>
            </a:r>
            <a:r>
              <a:rPr lang="ar-SA" sz="2000" b="0" dirty="0" smtClean="0"/>
              <a:t> :</a:t>
            </a:r>
          </a:p>
          <a:p>
            <a:pPr marL="457200" indent="-457200" algn="just" rtl="1"/>
            <a:r>
              <a:rPr lang="ar-SA" sz="2000" b="0" dirty="0" smtClean="0"/>
              <a:t>    - وتضم طائفتي الثدييات البعدية والحقيقية أو المشيمية :</a:t>
            </a:r>
          </a:p>
          <a:p>
            <a:pPr marL="457200" indent="-457200" algn="just" rtl="1">
              <a:buFont typeface="+mj-lt"/>
              <a:buAutoNum type="arabicPeriod"/>
            </a:pPr>
            <a:r>
              <a:rPr lang="ar-SA" sz="2000" b="0" dirty="0" smtClean="0"/>
              <a:t> الثدييات البعدية </a:t>
            </a:r>
            <a:r>
              <a:rPr lang="en-US" sz="2000" b="0" dirty="0" err="1" smtClean="0">
                <a:solidFill>
                  <a:srgbClr val="FF0000"/>
                </a:solidFill>
              </a:rPr>
              <a:t>Metatheria</a:t>
            </a:r>
            <a:r>
              <a:rPr lang="en-US" sz="2000" b="0" dirty="0" smtClean="0"/>
              <a:t> </a:t>
            </a:r>
            <a:r>
              <a:rPr lang="ar-SA" sz="2000" b="0" dirty="0" smtClean="0"/>
              <a:t> :</a:t>
            </a:r>
          </a:p>
          <a:p>
            <a:pPr marL="457200" indent="-457200" algn="just" rtl="1">
              <a:buFont typeface="Wingdings" pitchFamily="2" charset="2"/>
              <a:buChar char="§"/>
            </a:pPr>
            <a:r>
              <a:rPr lang="ar-SA" sz="2000" b="0" dirty="0" smtClean="0"/>
              <a:t>  وهى الثدييات الكيسية وتتبعها رتبة واحدة </a:t>
            </a:r>
            <a:r>
              <a:rPr lang="ar-SA" sz="2000" b="0" dirty="0" err="1" smtClean="0"/>
              <a:t>هى</a:t>
            </a:r>
            <a:r>
              <a:rPr lang="ar-SA" sz="2000" b="0" dirty="0" smtClean="0"/>
              <a:t> رتبة الكيسيات مثل الكنغو </a:t>
            </a:r>
            <a:r>
              <a:rPr lang="en-US" sz="2000" dirty="0" smtClean="0"/>
              <a:t>Kangaroo</a:t>
            </a:r>
            <a:r>
              <a:rPr lang="ar-SA" sz="2000" b="0" dirty="0" smtClean="0"/>
              <a:t> والكوالا </a:t>
            </a:r>
            <a:r>
              <a:rPr lang="en-US" sz="2000" dirty="0" smtClean="0"/>
              <a:t>Koala</a:t>
            </a:r>
            <a:r>
              <a:rPr lang="en-US" sz="2000" b="0" dirty="0" smtClean="0"/>
              <a:t> </a:t>
            </a:r>
            <a:r>
              <a:rPr lang="ar-SA" sz="2000" b="0" dirty="0" smtClean="0"/>
              <a:t> وذئب تاسمانيا في أستراليا .</a:t>
            </a:r>
          </a:p>
          <a:p>
            <a:pPr marL="457200" indent="-457200" algn="just" rtl="1">
              <a:buFont typeface="Wingdings" pitchFamily="2" charset="2"/>
              <a:buChar char="§"/>
            </a:pPr>
            <a:r>
              <a:rPr lang="ar-SA" sz="2000" b="0" dirty="0" smtClean="0"/>
              <a:t>وهى ثدييات وان كانت تلد إلا أنها تضع صغارها غير كامل النمو </a:t>
            </a:r>
            <a:r>
              <a:rPr lang="en-US" sz="2000" dirty="0" smtClean="0"/>
              <a:t>premature</a:t>
            </a:r>
            <a:r>
              <a:rPr lang="en-US" sz="2000" b="0" dirty="0" smtClean="0"/>
              <a:t> </a:t>
            </a:r>
            <a:r>
              <a:rPr lang="ar-SA" sz="2000" b="0" dirty="0" smtClean="0"/>
              <a:t> وتكمل تلك الأجنة نموها داخل كيس </a:t>
            </a:r>
            <a:r>
              <a:rPr lang="en-US" sz="2000" dirty="0" smtClean="0"/>
              <a:t>Pouch</a:t>
            </a:r>
            <a:r>
              <a:rPr lang="en-US" sz="2000" b="0" dirty="0" smtClean="0"/>
              <a:t> </a:t>
            </a:r>
            <a:r>
              <a:rPr lang="ar-SA" sz="2000" b="0" dirty="0" smtClean="0"/>
              <a:t>في منطقة بطن الأم .</a:t>
            </a:r>
          </a:p>
          <a:p>
            <a:pPr marL="457200" indent="-457200" algn="just" rtl="1"/>
            <a:endParaRPr lang="ar-SA" sz="2000" b="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0" y="214290"/>
            <a:ext cx="6572280" cy="6160632"/>
          </a:xfrm>
        </p:spPr>
        <p:txBody>
          <a:bodyPr>
            <a:normAutofit fontScale="92500" lnSpcReduction="10000"/>
          </a:bodyPr>
          <a:lstStyle/>
          <a:p>
            <a:pPr algn="just" rtl="1"/>
            <a:r>
              <a:rPr lang="ar-SA" sz="2000" b="0" dirty="0" smtClean="0"/>
              <a:t>2. الثدييات الحقيقية </a:t>
            </a:r>
            <a:r>
              <a:rPr lang="en-US" sz="2000" b="0" dirty="0" err="1" smtClean="0">
                <a:solidFill>
                  <a:srgbClr val="FFC000"/>
                </a:solidFill>
              </a:rPr>
              <a:t>Eutheria</a:t>
            </a:r>
            <a:r>
              <a:rPr lang="en-US" sz="2000" b="0" dirty="0" smtClean="0"/>
              <a:t> </a:t>
            </a:r>
            <a:r>
              <a:rPr lang="ar-SA" sz="2000" b="0" dirty="0" smtClean="0"/>
              <a:t> :</a:t>
            </a:r>
          </a:p>
          <a:p>
            <a:pPr algn="just" rtl="1">
              <a:buFont typeface="Wingdings" pitchFamily="2" charset="2"/>
              <a:buChar char="§"/>
            </a:pPr>
            <a:r>
              <a:rPr lang="ar-SA" sz="2000" b="0" dirty="0" smtClean="0"/>
              <a:t> وهى ثدييات مشيمة </a:t>
            </a:r>
            <a:r>
              <a:rPr lang="en-US" sz="2000" b="0" dirty="0" smtClean="0">
                <a:solidFill>
                  <a:srgbClr val="FF0000"/>
                </a:solidFill>
              </a:rPr>
              <a:t>placental mammals </a:t>
            </a:r>
            <a:r>
              <a:rPr lang="ar-SA" sz="2000" b="0" dirty="0" smtClean="0">
                <a:solidFill>
                  <a:srgbClr val="FF0000"/>
                </a:solidFill>
              </a:rPr>
              <a:t> </a:t>
            </a:r>
            <a:r>
              <a:rPr lang="ar-SA" sz="2000" b="0" dirty="0" smtClean="0"/>
              <a:t>فيها مشيمة يتعلق بها الجنين بجدار الرحم الداخلي ويغذى بواسطتها فتوصل إليه المواد الغذائية والأكسجين من دم الأم وتعيد لدم الأم الفضلات وثاني أكسيد الكربون , أي أن المشيمة عضو تغذية وتنفس .</a:t>
            </a:r>
          </a:p>
          <a:p>
            <a:pPr algn="just" rtl="1">
              <a:buFont typeface="Wingdings" pitchFamily="2" charset="2"/>
              <a:buChar char="§"/>
            </a:pPr>
            <a:r>
              <a:rPr lang="ar-SA" sz="2000" b="0" dirty="0" smtClean="0"/>
              <a:t> وتتلامس الأوعية الدموية  في المشيمة ولكن دون اختلاط للدم بينهما ويتم سريان المواد بواسطة عملية الانتشار </a:t>
            </a:r>
            <a:r>
              <a:rPr lang="en-US" sz="2000" b="0" dirty="0" smtClean="0">
                <a:solidFill>
                  <a:srgbClr val="FF0000"/>
                </a:solidFill>
              </a:rPr>
              <a:t>diffusion </a:t>
            </a:r>
            <a:r>
              <a:rPr lang="ar-SA" sz="2000" b="0" dirty="0" smtClean="0"/>
              <a:t> .</a:t>
            </a:r>
          </a:p>
          <a:p>
            <a:pPr algn="just" rtl="1">
              <a:buFont typeface="Wingdings" pitchFamily="2" charset="2"/>
              <a:buChar char="§"/>
            </a:pPr>
            <a:r>
              <a:rPr lang="ar-SA" sz="2000" b="0" dirty="0" smtClean="0"/>
              <a:t>تنقسم الثدييات المشيمة إلى 16 رتبة تختلف في بيئاتها وتغذيتها وطرق معيشتها وغير ذلك . يذكر فيما يلي نبذة عن بعض الرتب المألوفة :</a:t>
            </a:r>
          </a:p>
          <a:p>
            <a:pPr marL="457200" indent="-457200" algn="just" rtl="1">
              <a:buFont typeface="+mj-lt"/>
              <a:buAutoNum type="arabicPeriod"/>
            </a:pPr>
            <a:r>
              <a:rPr lang="ar-SA" sz="2000" b="0" dirty="0" smtClean="0">
                <a:solidFill>
                  <a:srgbClr val="FF0000"/>
                </a:solidFill>
              </a:rPr>
              <a:t>رتبة آكلات النمل : </a:t>
            </a:r>
            <a:r>
              <a:rPr lang="ar-SA" sz="2000" b="0" dirty="0" smtClean="0"/>
              <a:t>مثل المدرع والكسلان .</a:t>
            </a:r>
          </a:p>
          <a:p>
            <a:pPr marL="457200" indent="-457200" algn="just" rtl="1">
              <a:buFont typeface="+mj-lt"/>
              <a:buAutoNum type="arabicPeriod"/>
            </a:pPr>
            <a:r>
              <a:rPr lang="ar-SA" sz="2000" b="0" dirty="0" smtClean="0">
                <a:solidFill>
                  <a:srgbClr val="FF0000"/>
                </a:solidFill>
              </a:rPr>
              <a:t>رتبة الأرنبيات : </a:t>
            </a:r>
            <a:r>
              <a:rPr lang="ar-SA" sz="2000" b="0" dirty="0" smtClean="0"/>
              <a:t>مثل الأرانب البرية والأرانب .</a:t>
            </a:r>
          </a:p>
          <a:p>
            <a:pPr marL="457200" indent="-457200" algn="just" rtl="1">
              <a:buFont typeface="+mj-lt"/>
              <a:buAutoNum type="arabicPeriod"/>
            </a:pPr>
            <a:r>
              <a:rPr lang="ar-SA" sz="2000" b="0" dirty="0" smtClean="0">
                <a:solidFill>
                  <a:srgbClr val="FF0000"/>
                </a:solidFill>
              </a:rPr>
              <a:t>رتبة القوارض : </a:t>
            </a:r>
            <a:r>
              <a:rPr lang="ar-SA" sz="2000" b="0" dirty="0" smtClean="0"/>
              <a:t>منها السنجاب والفئران والجرذان .</a:t>
            </a:r>
          </a:p>
          <a:p>
            <a:pPr marL="457200" indent="-457200" algn="just" rtl="1">
              <a:buFont typeface="+mj-lt"/>
              <a:buAutoNum type="arabicPeriod"/>
            </a:pPr>
            <a:r>
              <a:rPr lang="ar-SA" sz="2000" b="0" dirty="0" smtClean="0">
                <a:solidFill>
                  <a:srgbClr val="FF0000"/>
                </a:solidFill>
              </a:rPr>
              <a:t>رتبة آكلات الحشرات : </a:t>
            </a:r>
            <a:r>
              <a:rPr lang="ar-SA" sz="2000" b="0" dirty="0" smtClean="0"/>
              <a:t>مثل القنفذ والخلد .</a:t>
            </a:r>
          </a:p>
          <a:p>
            <a:pPr marL="457200" indent="-457200" algn="just" rtl="1">
              <a:buFont typeface="+mj-lt"/>
              <a:buAutoNum type="arabicPeriod"/>
            </a:pPr>
            <a:r>
              <a:rPr lang="ar-SA" sz="2000" b="0" dirty="0" smtClean="0">
                <a:solidFill>
                  <a:srgbClr val="FF0000"/>
                </a:solidFill>
              </a:rPr>
              <a:t>رتبة آكلات اللحم : </a:t>
            </a:r>
            <a:r>
              <a:rPr lang="ar-SA" sz="2000" b="0" dirty="0" smtClean="0"/>
              <a:t>مثل الكلاب والقطط والذئاب والدببة والعرس والنمور والأسود والفهود كما تشمل أنواعا عديدة ذات فراء (الثعالب وآلمنك ) .</a:t>
            </a:r>
          </a:p>
          <a:p>
            <a:pPr marL="457200" indent="-457200" algn="just" rtl="1">
              <a:buFont typeface="+mj-lt"/>
              <a:buAutoNum type="arabicPeriod"/>
            </a:pPr>
            <a:r>
              <a:rPr lang="ar-SA" sz="2000" b="0" dirty="0" smtClean="0">
                <a:solidFill>
                  <a:srgbClr val="FF0000"/>
                </a:solidFill>
              </a:rPr>
              <a:t>رتبة الخفافيش : </a:t>
            </a:r>
            <a:r>
              <a:rPr lang="ar-SA" sz="2000" b="0" dirty="0" smtClean="0"/>
              <a:t>وتشمل الخفافيش </a:t>
            </a:r>
            <a:r>
              <a:rPr lang="en-US" sz="2000" b="0" dirty="0" smtClean="0">
                <a:solidFill>
                  <a:srgbClr val="FF0000"/>
                </a:solidFill>
              </a:rPr>
              <a:t>bats</a:t>
            </a:r>
            <a:r>
              <a:rPr lang="ar-SA" sz="2000" b="0" dirty="0" smtClean="0"/>
              <a:t> وهى الثدييات الوحيدة الطيارة فيها الأطراف الأمامية </a:t>
            </a:r>
            <a:r>
              <a:rPr lang="ar-SA" sz="2000" b="0" dirty="0" err="1" smtClean="0"/>
              <a:t>تحورت</a:t>
            </a:r>
            <a:r>
              <a:rPr lang="ar-SA" sz="2000" b="0" dirty="0" smtClean="0"/>
              <a:t>, الأصابع من 2 إلى 5 استطالت لتدعم غشاء جلديا رقيقا يطير به الخفاش , الأصبع الأول (الإبهام ) قصير وله مخلب .</a:t>
            </a:r>
          </a:p>
          <a:p>
            <a:pPr marL="457200" indent="-457200" algn="just" rtl="1">
              <a:buFont typeface="+mj-lt"/>
              <a:buAutoNum type="arabicPeriod"/>
            </a:pPr>
            <a:r>
              <a:rPr lang="ar-SA" sz="2000" b="0" dirty="0" smtClean="0">
                <a:solidFill>
                  <a:srgbClr val="FF0000"/>
                </a:solidFill>
              </a:rPr>
              <a:t>رتبة الرئيسيات : </a:t>
            </a:r>
            <a:r>
              <a:rPr lang="ar-SA" sz="2000" b="0" dirty="0" smtClean="0"/>
              <a:t>وهى أرقى الثدييات , تشمل القردة والقردة العليا وهى الشمبانزى والغوريلا .</a:t>
            </a:r>
            <a:endParaRPr lang="en-US" sz="2000" b="0" dirty="0">
              <a:solidFill>
                <a:srgbClr val="FF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0" y="285728"/>
            <a:ext cx="6572280" cy="6286544"/>
          </a:xfrm>
        </p:spPr>
        <p:txBody>
          <a:bodyPr>
            <a:normAutofit/>
          </a:bodyPr>
          <a:lstStyle/>
          <a:p>
            <a:pPr algn="just" rtl="1"/>
            <a:r>
              <a:rPr lang="ar-SA" sz="2000" dirty="0" smtClean="0">
                <a:solidFill>
                  <a:srgbClr val="FF0000"/>
                </a:solidFill>
              </a:rPr>
              <a:t>8. </a:t>
            </a:r>
            <a:r>
              <a:rPr lang="ar-SA" sz="2000" b="0" dirty="0" smtClean="0">
                <a:solidFill>
                  <a:srgbClr val="FF0000"/>
                </a:solidFill>
              </a:rPr>
              <a:t>رتبة الحيتان : </a:t>
            </a:r>
            <a:r>
              <a:rPr lang="ar-SA" sz="2000" b="0" dirty="0" smtClean="0"/>
              <a:t>وهى ثدييات بحرية تشبه الأسماك وتضم الحيتان </a:t>
            </a:r>
            <a:r>
              <a:rPr lang="en-US" sz="2000" b="0" dirty="0" smtClean="0">
                <a:solidFill>
                  <a:srgbClr val="FF0000"/>
                </a:solidFill>
              </a:rPr>
              <a:t>whales </a:t>
            </a:r>
            <a:r>
              <a:rPr lang="ar-SA" sz="2000" b="0" dirty="0" smtClean="0"/>
              <a:t> والدولفين </a:t>
            </a:r>
            <a:r>
              <a:rPr lang="en-US" sz="2000" b="0" dirty="0" smtClean="0">
                <a:solidFill>
                  <a:srgbClr val="FF0000"/>
                </a:solidFill>
              </a:rPr>
              <a:t>dolphins</a:t>
            </a:r>
            <a:r>
              <a:rPr lang="en-US" sz="2000" b="0" dirty="0" smtClean="0"/>
              <a:t> </a:t>
            </a:r>
            <a:r>
              <a:rPr lang="ar-SA" sz="2000" b="0" dirty="0" smtClean="0"/>
              <a:t> .</a:t>
            </a:r>
          </a:p>
          <a:p>
            <a:pPr algn="just" rtl="1">
              <a:buFont typeface="Arial" pitchFamily="34" charset="0"/>
              <a:buChar char="•"/>
            </a:pPr>
            <a:r>
              <a:rPr lang="ar-SA" sz="2000" b="0" dirty="0" smtClean="0">
                <a:solidFill>
                  <a:srgbClr val="FF0000"/>
                </a:solidFill>
              </a:rPr>
              <a:t>9. رتبة الخرطوميات : </a:t>
            </a:r>
            <a:r>
              <a:rPr lang="ar-SA" sz="2000" b="0" dirty="0" smtClean="0"/>
              <a:t>تضم الأفيال وهى أكبر الحيوانات الأرضية الموجودة حاليا تستطيل سنتا القواطع العلويتان لتكونا ما يعرف بأنياب الفيل ويوجد نوعان من الفيلة : الفيل الهندي وله آذان صغيرة والفيل الأفريقي وآذانه كبيرة .</a:t>
            </a:r>
          </a:p>
          <a:p>
            <a:pPr algn="just" rtl="1"/>
            <a:r>
              <a:rPr lang="ar-SA" sz="2000" b="0" dirty="0" smtClean="0">
                <a:solidFill>
                  <a:srgbClr val="FF0000"/>
                </a:solidFill>
              </a:rPr>
              <a:t>10. رتبة الثدييات الحافرة ذات الإصبع الفردي : </a:t>
            </a:r>
            <a:r>
              <a:rPr lang="ar-SA" sz="2000" b="0" dirty="0" smtClean="0"/>
              <a:t>وبها عدد فردى من الأصابع لكل حافر قرني (واحد أو ثلاثة ) مثل الخيل والحمير والحمير الوحشية ووحيد القرن وكلها آكلة العشب .</a:t>
            </a:r>
          </a:p>
          <a:p>
            <a:pPr algn="just" rtl="1"/>
            <a:r>
              <a:rPr lang="ar-SA" sz="2000" b="0" dirty="0" smtClean="0">
                <a:solidFill>
                  <a:srgbClr val="FF0000"/>
                </a:solidFill>
              </a:rPr>
              <a:t>11. رتبة الحافرات متساوية الأصابع : </a:t>
            </a:r>
            <a:r>
              <a:rPr lang="ar-SA" sz="2000" b="0" dirty="0" smtClean="0"/>
              <a:t>مثل الخنزير والجمل والغزلان وفرس</a:t>
            </a:r>
          </a:p>
          <a:p>
            <a:pPr algn="just" rtl="1"/>
            <a:r>
              <a:rPr lang="ar-SA" sz="2000" b="0" dirty="0" smtClean="0"/>
              <a:t> النهر والماشية والأغنام والماعز .</a:t>
            </a:r>
          </a:p>
          <a:p>
            <a:pPr algn="just" rtl="1"/>
            <a:r>
              <a:rPr lang="ar-SA" sz="2000" b="0" dirty="0" smtClean="0"/>
              <a:t>- معظم هذه الحافرات لها إصبعان بالرغم من إن فرس النهر وأنواع أخرى لها أربعة أصابع ويغلف كل إصبع حافر قرني وكثير منها له قرون مثل البقرة والغزال والأغنام والكثير منها مجترة وهى حيوانات آكلة عشب أيضا .</a:t>
            </a:r>
            <a:endParaRPr lang="en-US"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38138"/>
          </a:xfrm>
        </p:spPr>
        <p:txBody>
          <a:bodyPr>
            <a:normAutofit/>
          </a:bodyPr>
          <a:lstStyle/>
          <a:p>
            <a:pPr algn="ctr"/>
            <a:r>
              <a:rPr lang="ar-SA" sz="3200" b="1" dirty="0" smtClean="0"/>
              <a:t>منقار البط</a:t>
            </a:r>
            <a:br>
              <a:rPr lang="ar-SA" sz="3200" b="1" dirty="0" smtClean="0"/>
            </a:br>
            <a:r>
              <a:rPr lang="en-US" sz="3200" b="1" dirty="0" smtClean="0"/>
              <a:t>Platypus </a:t>
            </a:r>
            <a:r>
              <a:rPr lang="en-US" sz="3200" b="1" dirty="0" err="1" smtClean="0"/>
              <a:t>Butti</a:t>
            </a:r>
            <a:r>
              <a:rPr lang="en-US" sz="3200" b="1" dirty="0" smtClean="0"/>
              <a:t> beak</a:t>
            </a:r>
            <a:endParaRPr lang="en-US" sz="3200" b="1" dirty="0"/>
          </a:p>
        </p:txBody>
      </p:sp>
      <p:sp>
        <p:nvSpPr>
          <p:cNvPr id="3" name="Content Placeholder 2"/>
          <p:cNvSpPr>
            <a:spLocks noGrp="1"/>
          </p:cNvSpPr>
          <p:nvPr>
            <p:ph sz="quarter" idx="1"/>
          </p:nvPr>
        </p:nvSpPr>
        <p:spPr/>
        <p:style>
          <a:lnRef idx="2">
            <a:schemeClr val="accent1"/>
          </a:lnRef>
          <a:fillRef idx="1">
            <a:schemeClr val="lt1"/>
          </a:fillRef>
          <a:effectRef idx="0">
            <a:schemeClr val="accent1"/>
          </a:effectRef>
          <a:fontRef idx="minor">
            <a:schemeClr val="dk1"/>
          </a:fontRef>
        </p:style>
        <p:txBody>
          <a:bodyPr/>
          <a:lstStyle/>
          <a:p>
            <a:pPr algn="r" rtl="1">
              <a:buNone/>
            </a:pPr>
            <a:r>
              <a:rPr lang="ar-SA" dirty="0" smtClean="0"/>
              <a:t>منقار البط</a:t>
            </a:r>
            <a:endParaRPr lang="en-US" dirty="0"/>
          </a:p>
        </p:txBody>
      </p:sp>
      <p:sp>
        <p:nvSpPr>
          <p:cNvPr id="4" name="Content Placeholder 3"/>
          <p:cNvSpPr>
            <a:spLocks noGrp="1"/>
          </p:cNvSpPr>
          <p:nvPr>
            <p:ph sz="quarter" idx="2"/>
          </p:nvPr>
        </p:nvSpPr>
        <p:spPr/>
        <p:style>
          <a:lnRef idx="2">
            <a:schemeClr val="accent1"/>
          </a:lnRef>
          <a:fillRef idx="1">
            <a:schemeClr val="lt1"/>
          </a:fillRef>
          <a:effectRef idx="0">
            <a:schemeClr val="accent1"/>
          </a:effectRef>
          <a:fontRef idx="minor">
            <a:schemeClr val="dk1"/>
          </a:fontRef>
        </p:style>
        <p:txBody>
          <a:bodyPr/>
          <a:lstStyle/>
          <a:p>
            <a:pPr algn="r" rtl="1"/>
            <a:r>
              <a:rPr lang="ar-SA" dirty="0" smtClean="0"/>
              <a:t>منقار البط</a:t>
            </a:r>
            <a:endParaRPr lang="en-US" dirty="0"/>
          </a:p>
        </p:txBody>
      </p:sp>
      <p:pic>
        <p:nvPicPr>
          <p:cNvPr id="5" name="Picture 2" descr="http://www.omanibfs.com/uploaded4/10412_11321467072.jpg">
            <a:hlinkClick r:id="rId2"/>
          </p:cNvPr>
          <p:cNvPicPr>
            <a:picLocks noChangeAspect="1" noChangeArrowheads="1"/>
          </p:cNvPicPr>
          <p:nvPr/>
        </p:nvPicPr>
        <p:blipFill>
          <a:blip r:embed="rId3" cstate="print"/>
          <a:srcRect/>
          <a:stretch>
            <a:fillRect/>
          </a:stretch>
        </p:blipFill>
        <p:spPr bwMode="auto">
          <a:xfrm>
            <a:off x="4606627" y="2061939"/>
            <a:ext cx="3133725" cy="3743325"/>
          </a:xfrm>
          <a:prstGeom prst="rect">
            <a:avLst/>
          </a:prstGeom>
          <a:noFill/>
        </p:spPr>
      </p:pic>
      <p:pic>
        <p:nvPicPr>
          <p:cNvPr id="21506" name="Picture 2" descr="http://www.mekshat.com/pix/upload01/prof010/mk43765_3943667382_e309814187_o.jpg">
            <a:hlinkClick r:id="rId4"/>
          </p:cNvPr>
          <p:cNvPicPr>
            <a:picLocks noChangeAspect="1" noChangeArrowheads="1"/>
          </p:cNvPicPr>
          <p:nvPr/>
        </p:nvPicPr>
        <p:blipFill>
          <a:blip r:embed="rId5" cstate="print"/>
          <a:srcRect/>
          <a:stretch>
            <a:fillRect/>
          </a:stretch>
        </p:blipFill>
        <p:spPr bwMode="auto">
          <a:xfrm>
            <a:off x="611560" y="2133947"/>
            <a:ext cx="3456384" cy="3743325"/>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آكل النمل الشوكى </a:t>
            </a:r>
            <a:br>
              <a:rPr lang="ar-SA" dirty="0" smtClean="0"/>
            </a:br>
            <a:r>
              <a:rPr lang="en-US" dirty="0" smtClean="0"/>
              <a:t>Anteater</a:t>
            </a:r>
            <a:endParaRPr lang="en-US" dirty="0"/>
          </a:p>
        </p:txBody>
      </p:sp>
      <p:sp>
        <p:nvSpPr>
          <p:cNvPr id="3" name="Content Placeholder 2"/>
          <p:cNvSpPr>
            <a:spLocks noGrp="1"/>
          </p:cNvSpPr>
          <p:nvPr>
            <p:ph sz="quarter" idx="2"/>
          </p:nvPr>
        </p:nvSpPr>
        <p:spPr/>
        <p:txBody>
          <a:bodyPr/>
          <a:lstStyle/>
          <a:p>
            <a:endParaRPr lang="en-US" dirty="0"/>
          </a:p>
        </p:txBody>
      </p:sp>
      <p:sp>
        <p:nvSpPr>
          <p:cNvPr id="4" name="Content Placeholder 3"/>
          <p:cNvSpPr>
            <a:spLocks noGrp="1"/>
          </p:cNvSpPr>
          <p:nvPr>
            <p:ph sz="quarter" idx="4"/>
          </p:nvPr>
        </p:nvSpPr>
        <p:spPr/>
        <p:txBody>
          <a:bodyPr/>
          <a:lstStyle/>
          <a:p>
            <a:endParaRPr lang="en-US"/>
          </a:p>
        </p:txBody>
      </p:sp>
      <p:sp>
        <p:nvSpPr>
          <p:cNvPr id="5" name="Text Placeholder 4"/>
          <p:cNvSpPr>
            <a:spLocks noGrp="1"/>
          </p:cNvSpPr>
          <p:nvPr>
            <p:ph type="body" sz="quarter" idx="1"/>
          </p:nvPr>
        </p:nvSpPr>
        <p:spPr/>
        <p:txBody>
          <a:bodyPr/>
          <a:lstStyle/>
          <a:p>
            <a:pPr algn="ctr"/>
            <a:r>
              <a:rPr lang="ar-SA" dirty="0" smtClean="0"/>
              <a:t>آكل النمل الشوكى</a:t>
            </a:r>
            <a:endParaRPr lang="en-US" dirty="0"/>
          </a:p>
        </p:txBody>
      </p:sp>
      <p:sp>
        <p:nvSpPr>
          <p:cNvPr id="6" name="Text Placeholder 5"/>
          <p:cNvSpPr>
            <a:spLocks noGrp="1"/>
          </p:cNvSpPr>
          <p:nvPr>
            <p:ph type="body" sz="quarter" idx="3"/>
          </p:nvPr>
        </p:nvSpPr>
        <p:spPr/>
        <p:txBody>
          <a:bodyPr/>
          <a:lstStyle/>
          <a:p>
            <a:pPr algn="ctr" rtl="1"/>
            <a:r>
              <a:rPr lang="ar-SA" dirty="0" smtClean="0"/>
              <a:t>آكل النمل الشوكى</a:t>
            </a:r>
            <a:endParaRPr lang="en-US" dirty="0"/>
          </a:p>
        </p:txBody>
      </p:sp>
      <p:pic>
        <p:nvPicPr>
          <p:cNvPr id="22530" name="Picture 2" descr="http://3.bp.blogspot.com/-RDeElsJpXIA/UGKvy3WE15I/AAAAAAAAD9E/X7cPCgD334Q/s1600/Long-beakedEchidna.jpg">
            <a:hlinkClick r:id="rId2"/>
          </p:cNvPr>
          <p:cNvPicPr>
            <a:picLocks noChangeAspect="1" noChangeArrowheads="1"/>
          </p:cNvPicPr>
          <p:nvPr/>
        </p:nvPicPr>
        <p:blipFill>
          <a:blip r:embed="rId3" cstate="print"/>
          <a:srcRect/>
          <a:stretch>
            <a:fillRect/>
          </a:stretch>
        </p:blipFill>
        <p:spPr bwMode="auto">
          <a:xfrm>
            <a:off x="4427984" y="2492896"/>
            <a:ext cx="3508251" cy="3568056"/>
          </a:xfrm>
          <a:prstGeom prst="rect">
            <a:avLst/>
          </a:prstGeom>
          <a:noFill/>
        </p:spPr>
      </p:pic>
      <p:pic>
        <p:nvPicPr>
          <p:cNvPr id="22532" name="Picture 4" descr="http://www.allibya.me/uploads/hawaly_13606963341.jpg">
            <a:hlinkClick r:id="rId4"/>
          </p:cNvPr>
          <p:cNvPicPr>
            <a:picLocks noChangeAspect="1" noChangeArrowheads="1"/>
          </p:cNvPicPr>
          <p:nvPr/>
        </p:nvPicPr>
        <p:blipFill>
          <a:blip r:embed="rId5" cstate="print"/>
          <a:srcRect/>
          <a:stretch>
            <a:fillRect/>
          </a:stretch>
        </p:blipFill>
        <p:spPr bwMode="auto">
          <a:xfrm>
            <a:off x="301377" y="2348880"/>
            <a:ext cx="3838575" cy="3028950"/>
          </a:xfrm>
          <a:prstGeom prst="rect">
            <a:avLst/>
          </a:prstGeom>
          <a:noFill/>
        </p:spPr>
      </p:pic>
      <p:pic>
        <p:nvPicPr>
          <p:cNvPr id="22534" name="Picture 6" descr="http://www.nooor.com/thumbs/9898daae478f.jpg">
            <a:hlinkClick r:id="rId6"/>
          </p:cNvPr>
          <p:cNvPicPr>
            <a:picLocks noChangeAspect="1" noChangeArrowheads="1"/>
          </p:cNvPicPr>
          <p:nvPr/>
        </p:nvPicPr>
        <p:blipFill>
          <a:blip r:embed="rId7" cstate="print"/>
          <a:srcRect/>
          <a:stretch>
            <a:fillRect/>
          </a:stretch>
        </p:blipFill>
        <p:spPr bwMode="auto">
          <a:xfrm>
            <a:off x="1556792" y="5380061"/>
            <a:ext cx="1143000" cy="857251"/>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2"/>
          </p:nvPr>
        </p:nvSpPr>
        <p:spPr/>
        <p:txBody>
          <a:bodyPr/>
          <a:lstStyle/>
          <a:p>
            <a:endParaRPr lang="en-US" dirty="0"/>
          </a:p>
        </p:txBody>
      </p:sp>
      <p:sp>
        <p:nvSpPr>
          <p:cNvPr id="4" name="Content Placeholder 3"/>
          <p:cNvSpPr>
            <a:spLocks noGrp="1"/>
          </p:cNvSpPr>
          <p:nvPr>
            <p:ph sz="quarter" idx="4"/>
          </p:nvPr>
        </p:nvSpPr>
        <p:spPr/>
        <p:txBody>
          <a:bodyPr/>
          <a:lstStyle/>
          <a:p>
            <a:endParaRPr lang="en-US" dirty="0"/>
          </a:p>
        </p:txBody>
      </p:sp>
      <p:sp>
        <p:nvSpPr>
          <p:cNvPr id="5" name="Text Placeholder 4"/>
          <p:cNvSpPr>
            <a:spLocks noGrp="1"/>
          </p:cNvSpPr>
          <p:nvPr>
            <p:ph type="body" sz="quarter" idx="1"/>
          </p:nvPr>
        </p:nvSpPr>
        <p:spPr/>
        <p:txBody>
          <a:bodyPr/>
          <a:lstStyle/>
          <a:p>
            <a:endParaRPr lang="en-US"/>
          </a:p>
        </p:txBody>
      </p:sp>
      <p:sp>
        <p:nvSpPr>
          <p:cNvPr id="6" name="Text Placeholder 5"/>
          <p:cNvSpPr>
            <a:spLocks noGrp="1"/>
          </p:cNvSpPr>
          <p:nvPr>
            <p:ph type="body" sz="quarter" idx="3"/>
          </p:nvPr>
        </p:nvSpPr>
        <p:spPr/>
        <p:txBody>
          <a:bodyPr/>
          <a:lstStyle/>
          <a:p>
            <a:endParaRPr lang="en-US" dirty="0"/>
          </a:p>
        </p:txBody>
      </p:sp>
      <p:pic>
        <p:nvPicPr>
          <p:cNvPr id="23554" name="Picture 2" descr="http://i.telegraph.co.uk/multimedia/archive/01416/koala_1416735c.jpg">
            <a:hlinkClick r:id="rId2"/>
          </p:cNvPr>
          <p:cNvPicPr>
            <a:picLocks noChangeAspect="1" noChangeArrowheads="1"/>
          </p:cNvPicPr>
          <p:nvPr/>
        </p:nvPicPr>
        <p:blipFill>
          <a:blip r:embed="rId3" cstate="print"/>
          <a:srcRect/>
          <a:stretch>
            <a:fillRect/>
          </a:stretch>
        </p:blipFill>
        <p:spPr bwMode="auto">
          <a:xfrm>
            <a:off x="155575" y="4070175"/>
            <a:ext cx="4381500" cy="2743201"/>
          </a:xfrm>
          <a:prstGeom prst="rect">
            <a:avLst/>
          </a:prstGeom>
          <a:noFill/>
        </p:spPr>
      </p:pic>
      <p:pic>
        <p:nvPicPr>
          <p:cNvPr id="23556" name="Picture 4" descr="http://t3.gstatic.com/images?q=tbn:ANd9GcTtBCG9KsqBwqd0ZPiWZPzkSFxlBRrdcrmy2C0AZYxwvINpDpYX">
            <a:hlinkClick r:id="rId4"/>
          </p:cNvPr>
          <p:cNvPicPr>
            <a:picLocks noChangeAspect="1" noChangeArrowheads="1"/>
          </p:cNvPicPr>
          <p:nvPr/>
        </p:nvPicPr>
        <p:blipFill>
          <a:blip r:embed="rId5" cstate="print"/>
          <a:srcRect/>
          <a:stretch>
            <a:fillRect/>
          </a:stretch>
        </p:blipFill>
        <p:spPr bwMode="auto">
          <a:xfrm>
            <a:off x="6317307" y="404664"/>
            <a:ext cx="2143125" cy="3333750"/>
          </a:xfrm>
          <a:prstGeom prst="rect">
            <a:avLst/>
          </a:prstGeom>
          <a:noFill/>
        </p:spPr>
      </p:pic>
      <p:pic>
        <p:nvPicPr>
          <p:cNvPr id="23558" name="Picture 6" descr="http://2.bp.blogspot.com/_sauHusLQD6k/TPaO9v_vBBI/AAAAAAAACZk/vTzJ3QxVY8I/s1600/Kangaroo_and_joey04.jpg">
            <a:hlinkClick r:id="rId6"/>
          </p:cNvPr>
          <p:cNvPicPr>
            <a:picLocks noChangeAspect="1" noChangeArrowheads="1"/>
          </p:cNvPicPr>
          <p:nvPr/>
        </p:nvPicPr>
        <p:blipFill>
          <a:blip r:embed="rId7" cstate="print"/>
          <a:srcRect/>
          <a:stretch>
            <a:fillRect/>
          </a:stretch>
        </p:blipFill>
        <p:spPr bwMode="auto">
          <a:xfrm>
            <a:off x="473943" y="188640"/>
            <a:ext cx="5610225" cy="3743325"/>
          </a:xfrm>
          <a:prstGeom prst="rect">
            <a:avLst/>
          </a:prstGeom>
          <a:noFill/>
        </p:spPr>
      </p:pic>
      <p:pic>
        <p:nvPicPr>
          <p:cNvPr id="23560" name="Picture 8" descr="http://farm3.staticflickr.com/2035/2182709686_72693983dc_z.jpg?zz=1">
            <a:hlinkClick r:id="rId8"/>
          </p:cNvPr>
          <p:cNvPicPr>
            <a:picLocks noChangeAspect="1" noChangeArrowheads="1"/>
          </p:cNvPicPr>
          <p:nvPr/>
        </p:nvPicPr>
        <p:blipFill>
          <a:blip r:embed="rId9" cstate="print"/>
          <a:srcRect/>
          <a:stretch>
            <a:fillRect/>
          </a:stretch>
        </p:blipFill>
        <p:spPr bwMode="auto">
          <a:xfrm>
            <a:off x="4860032" y="4077072"/>
            <a:ext cx="4032448" cy="2664296"/>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dummidumbwit.files.wordpress.com/2009/08/tasmanian_tiger.jpeg?w=468&amp;h=286">
            <a:hlinkClick r:id="rId2"/>
          </p:cNvPr>
          <p:cNvPicPr>
            <a:picLocks noChangeAspect="1" noChangeArrowheads="1"/>
          </p:cNvPicPr>
          <p:nvPr/>
        </p:nvPicPr>
        <p:blipFill>
          <a:blip r:embed="rId3" cstate="print"/>
          <a:srcRect/>
          <a:stretch>
            <a:fillRect/>
          </a:stretch>
        </p:blipFill>
        <p:spPr bwMode="auto">
          <a:xfrm>
            <a:off x="4211960" y="0"/>
            <a:ext cx="4457700" cy="2724151"/>
          </a:xfrm>
          <a:prstGeom prst="rect">
            <a:avLst/>
          </a:prstGeom>
          <a:noFill/>
        </p:spPr>
      </p:pic>
      <p:sp>
        <p:nvSpPr>
          <p:cNvPr id="3" name="Rounded Rectangle 2"/>
          <p:cNvSpPr/>
          <p:nvPr/>
        </p:nvSpPr>
        <p:spPr>
          <a:xfrm>
            <a:off x="4283968" y="1988840"/>
            <a:ext cx="1656184"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Tasmanian tiger</a:t>
            </a:r>
            <a:endParaRPr lang="en-US" dirty="0"/>
          </a:p>
        </p:txBody>
      </p:sp>
      <p:pic>
        <p:nvPicPr>
          <p:cNvPr id="24580" name="Picture 4" descr="http://t1.gstatic.com/images?q=tbn:ANd9GcTolKhso7anlqtcpn23-r6MDJnp_MFkytOVLD3qIfFRb0d8a_tI-Q">
            <a:hlinkClick r:id="rId4"/>
          </p:cNvPr>
          <p:cNvPicPr>
            <a:picLocks noChangeAspect="1" noChangeArrowheads="1"/>
          </p:cNvPicPr>
          <p:nvPr/>
        </p:nvPicPr>
        <p:blipFill>
          <a:blip r:embed="rId5" cstate="print"/>
          <a:srcRect/>
          <a:stretch>
            <a:fillRect/>
          </a:stretch>
        </p:blipFill>
        <p:spPr bwMode="auto">
          <a:xfrm>
            <a:off x="4390206" y="2852936"/>
            <a:ext cx="4286250" cy="2857500"/>
          </a:xfrm>
          <a:prstGeom prst="rect">
            <a:avLst/>
          </a:prstGeom>
          <a:noFill/>
        </p:spPr>
      </p:pic>
      <p:sp>
        <p:nvSpPr>
          <p:cNvPr id="5" name="Rounded Rectangle 4"/>
          <p:cNvSpPr/>
          <p:nvPr/>
        </p:nvSpPr>
        <p:spPr>
          <a:xfrm>
            <a:off x="4499992" y="5229200"/>
            <a:ext cx="1656184"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armadillos</a:t>
            </a:r>
            <a:endParaRPr lang="en-US" dirty="0"/>
          </a:p>
        </p:txBody>
      </p:sp>
      <p:pic>
        <p:nvPicPr>
          <p:cNvPr id="24582" name="Picture 6" descr="http://upload.wikimedia.org/wikipedia/commons/thumb/b/b4/Nine-banded_Armadillo.jpg/220px-Nine-banded_Armadillo.jpg">
            <a:hlinkClick r:id="rId6"/>
          </p:cNvPr>
          <p:cNvPicPr>
            <a:picLocks noChangeAspect="1" noChangeArrowheads="1"/>
          </p:cNvPicPr>
          <p:nvPr/>
        </p:nvPicPr>
        <p:blipFill>
          <a:blip r:embed="rId7" cstate="print"/>
          <a:srcRect/>
          <a:stretch>
            <a:fillRect/>
          </a:stretch>
        </p:blipFill>
        <p:spPr bwMode="auto">
          <a:xfrm>
            <a:off x="6724972" y="5589240"/>
            <a:ext cx="2095500" cy="1228726"/>
          </a:xfrm>
          <a:prstGeom prst="rect">
            <a:avLst/>
          </a:prstGeom>
          <a:noFill/>
        </p:spPr>
      </p:pic>
      <p:pic>
        <p:nvPicPr>
          <p:cNvPr id="24584" name="Picture 8" descr="http://www.m5zn.com/uploads/2010/9/19/photo/091910150909ajqv35okmzy9lgptr9gq.jpg">
            <a:hlinkClick r:id="rId8"/>
          </p:cNvPr>
          <p:cNvPicPr>
            <a:picLocks noChangeAspect="1" noChangeArrowheads="1"/>
          </p:cNvPicPr>
          <p:nvPr/>
        </p:nvPicPr>
        <p:blipFill>
          <a:blip r:embed="rId9" cstate="print"/>
          <a:srcRect/>
          <a:stretch>
            <a:fillRect/>
          </a:stretch>
        </p:blipFill>
        <p:spPr bwMode="auto">
          <a:xfrm>
            <a:off x="35496" y="25151"/>
            <a:ext cx="4176464" cy="2755777"/>
          </a:xfrm>
          <a:prstGeom prst="rect">
            <a:avLst/>
          </a:prstGeom>
          <a:noFill/>
        </p:spPr>
      </p:pic>
      <p:pic>
        <p:nvPicPr>
          <p:cNvPr id="24586" name="Picture 10" descr="http://fdelsuc.perso.neuf.fr/fd_pictures/Tolypeutes_BB.jpg">
            <a:hlinkClick r:id="rId10"/>
          </p:cNvPr>
          <p:cNvPicPr>
            <a:picLocks noChangeAspect="1" noChangeArrowheads="1"/>
          </p:cNvPicPr>
          <p:nvPr/>
        </p:nvPicPr>
        <p:blipFill>
          <a:blip r:embed="rId11" cstate="print"/>
          <a:srcRect/>
          <a:stretch>
            <a:fillRect/>
          </a:stretch>
        </p:blipFill>
        <p:spPr bwMode="auto">
          <a:xfrm>
            <a:off x="477019" y="2926035"/>
            <a:ext cx="3590925" cy="3743325"/>
          </a:xfrm>
          <a:prstGeom prst="rect">
            <a:avLst/>
          </a:prstGeom>
          <a:noFill/>
        </p:spPr>
      </p:pic>
      <p:sp>
        <p:nvSpPr>
          <p:cNvPr id="9" name="Rounded Rectangle 8"/>
          <p:cNvSpPr/>
          <p:nvPr/>
        </p:nvSpPr>
        <p:spPr>
          <a:xfrm>
            <a:off x="35496" y="2060848"/>
            <a:ext cx="1763688"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Toed sloth</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142852"/>
            <a:ext cx="8686800" cy="841248"/>
          </a:xfrm>
        </p:spPr>
        <p:txBody>
          <a:bodyPr>
            <a:normAutofit fontScale="90000"/>
          </a:bodyPr>
          <a:lstStyle/>
          <a:p>
            <a:pPr algn="ctr"/>
            <a:r>
              <a:rPr lang="ar-SA" dirty="0" smtClean="0"/>
              <a:t>الحمامة المنزلية</a:t>
            </a:r>
            <a:br>
              <a:rPr lang="ar-SA" dirty="0" smtClean="0"/>
            </a:br>
            <a:r>
              <a:rPr lang="en-US" dirty="0" smtClean="0"/>
              <a:t>Columba livia domestica </a:t>
            </a:r>
            <a:endParaRPr lang="en-US" dirty="0"/>
          </a:p>
        </p:txBody>
      </p:sp>
      <p:pic>
        <p:nvPicPr>
          <p:cNvPr id="5" name="Content Placeholder 4" descr="Picture 025.jpg"/>
          <p:cNvPicPr>
            <a:picLocks noGrp="1" noChangeAspect="1"/>
          </p:cNvPicPr>
          <p:nvPr>
            <p:ph sz="half" idx="1"/>
          </p:nvPr>
        </p:nvPicPr>
        <p:blipFill>
          <a:blip r:embed="rId2" cstate="print"/>
          <a:stretch>
            <a:fillRect/>
          </a:stretch>
        </p:blipFill>
        <p:spPr>
          <a:xfrm>
            <a:off x="285720" y="1571612"/>
            <a:ext cx="3643338" cy="49292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4071934" y="1357298"/>
            <a:ext cx="4919666" cy="5286412"/>
          </a:xfrm>
        </p:spPr>
        <p:txBody>
          <a:bodyPr>
            <a:normAutofit/>
          </a:bodyPr>
          <a:lstStyle/>
          <a:p>
            <a:pPr algn="r" rtl="1"/>
            <a:r>
              <a:rPr lang="ar-SA" sz="2000" b="1" u="sng" dirty="0" smtClean="0"/>
              <a:t>الشكل </a:t>
            </a:r>
            <a:r>
              <a:rPr lang="ar-SA" sz="2000" b="1" u="sng" dirty="0" err="1" smtClean="0"/>
              <a:t>الخارجى</a:t>
            </a:r>
            <a:r>
              <a:rPr lang="ar-SA" sz="2000" b="1" u="sng" dirty="0" smtClean="0"/>
              <a:t> :</a:t>
            </a:r>
          </a:p>
          <a:p>
            <a:pPr algn="just" rtl="1">
              <a:buFont typeface="Wingdings" pitchFamily="2" charset="2"/>
              <a:buChar char="q"/>
            </a:pPr>
            <a:r>
              <a:rPr lang="ar-SA" sz="2000" dirty="0" smtClean="0"/>
              <a:t>يتركب جسم الحمامة من أربعة مناطق هي : الرأس – العنق- الجذع – الذيل .</a:t>
            </a:r>
          </a:p>
          <a:p>
            <a:pPr algn="just" rtl="1">
              <a:buFont typeface="Wingdings" pitchFamily="2" charset="2"/>
              <a:buChar char="q"/>
            </a:pPr>
            <a:r>
              <a:rPr lang="ar-SA" sz="2000" dirty="0" smtClean="0"/>
              <a:t>الرأس صغير ومستدير ويمتد الى الأمام مكونا المنقار وتوجد فى قاعدة المنقار قطعتان جلديتان هما البشرتين المنقارتين , ويوجد بقاعدتهما ثقبان مائلان هما فتحتا الأنف.</a:t>
            </a:r>
          </a:p>
          <a:p>
            <a:pPr algn="just" rtl="1">
              <a:buFont typeface="Wingdings" pitchFamily="2" charset="2"/>
              <a:buChar char="q"/>
            </a:pPr>
            <a:r>
              <a:rPr lang="ar-SA" sz="2000" dirty="0" smtClean="0"/>
              <a:t>توجد العينان على جانبى الرأس ولكل عين ثلاثة جفون :علوي وسفلى والثالث غشائي نصف شفاف يعرف بالغشاء الرامش , وهو يتحرك من زاوية العين الداخلية الى الزاوية الخارجية .</a:t>
            </a:r>
          </a:p>
          <a:p>
            <a:pPr algn="just" rtl="1">
              <a:buFont typeface="Wingdings" pitchFamily="2" charset="2"/>
              <a:buChar char="q"/>
            </a:pPr>
            <a:r>
              <a:rPr lang="ar-SA" sz="2000" dirty="0" smtClean="0"/>
              <a:t>الأذن : ولها فتحة صغيرة تقع خلف العين مباشرة .</a:t>
            </a:r>
          </a:p>
        </p:txBody>
      </p:sp>
    </p:spTree>
    <p:extLst>
      <p:ext uri="{BB962C8B-B14F-4D97-AF65-F5344CB8AC3E}">
        <p14:creationId xmlns:p14="http://schemas.microsoft.com/office/powerpoint/2010/main" val="15160072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85728"/>
            <a:ext cx="8686800" cy="6429420"/>
          </a:xfrm>
        </p:spPr>
        <p:txBody>
          <a:bodyPr>
            <a:normAutofit/>
          </a:bodyPr>
          <a:lstStyle/>
          <a:p>
            <a:pPr algn="just" rtl="1">
              <a:buFont typeface="Wingdings" pitchFamily="2" charset="2"/>
              <a:buChar char="q"/>
            </a:pPr>
            <a:r>
              <a:rPr lang="ar-SA" sz="2000" dirty="0" smtClean="0"/>
              <a:t>العنق طويل نسبيا .</a:t>
            </a:r>
          </a:p>
          <a:p>
            <a:pPr algn="just" rtl="1">
              <a:buFont typeface="Wingdings" pitchFamily="2" charset="2"/>
              <a:buChar char="q"/>
            </a:pPr>
            <a:r>
              <a:rPr lang="ar-SA" sz="2000" dirty="0" smtClean="0"/>
              <a:t>الجذع منضغط من الجانبين ويحمل زوجين من الأطراف , والزوج الأمامى متحور الى الجناحين .</a:t>
            </a:r>
          </a:p>
          <a:p>
            <a:pPr algn="just" rtl="1">
              <a:buFont typeface="Wingdings" pitchFamily="2" charset="2"/>
              <a:buChar char="q"/>
            </a:pPr>
            <a:r>
              <a:rPr lang="ar-SA" sz="2000" dirty="0" smtClean="0"/>
              <a:t>يوجد بكل طرف خلفي 4 أصابع فقط ويغطى الجزء الأسفل للطرف الخلفى قشور قرنية .</a:t>
            </a:r>
          </a:p>
          <a:p>
            <a:pPr algn="just" rtl="1">
              <a:buFont typeface="Wingdings" pitchFamily="2" charset="2"/>
              <a:buChar char="q"/>
            </a:pPr>
            <a:r>
              <a:rPr lang="ar-SA" sz="2000" dirty="0" smtClean="0"/>
              <a:t>توجد فتحة المجمع كفتحة مستعرضة فى نهاية الجذع على السطح البطنى.</a:t>
            </a:r>
          </a:p>
          <a:p>
            <a:pPr algn="just" rtl="1">
              <a:buFont typeface="Wingdings" pitchFamily="2" charset="2"/>
              <a:buChar char="q"/>
            </a:pPr>
            <a:r>
              <a:rPr lang="ar-SA" sz="2000" dirty="0" smtClean="0"/>
              <a:t>الذيل قصير ويوجد على سطحه العلوي بروز صغير تفتح عليه الغدة الزيتية </a:t>
            </a:r>
            <a:r>
              <a:rPr lang="en-US" sz="2000" dirty="0" smtClean="0"/>
              <a:t>oil gland</a:t>
            </a:r>
            <a:r>
              <a:rPr lang="ar-SA" sz="2000" dirty="0" smtClean="0"/>
              <a:t> ويحمل الذيل ريش طويل على شكل نصف دائرة .</a:t>
            </a:r>
          </a:p>
          <a:p>
            <a:pPr algn="just" rtl="1">
              <a:buNone/>
            </a:pPr>
            <a:endParaRPr lang="ar-SA" sz="2000" dirty="0" smtClean="0"/>
          </a:p>
          <a:p>
            <a:pPr algn="just" rtl="1">
              <a:buNone/>
            </a:pPr>
            <a:r>
              <a:rPr lang="ar-SA" sz="2000" b="1" u="sng" dirty="0" smtClean="0"/>
              <a:t>الهيكل </a:t>
            </a:r>
            <a:r>
              <a:rPr lang="ar-SA" sz="2000" b="1" u="sng" dirty="0" err="1" smtClean="0"/>
              <a:t>الخارجى</a:t>
            </a:r>
            <a:r>
              <a:rPr lang="ar-SA" sz="2000" b="1" u="sng" dirty="0" smtClean="0"/>
              <a:t> :</a:t>
            </a:r>
          </a:p>
          <a:p>
            <a:pPr algn="just" rtl="1">
              <a:buFont typeface="Wingdings" pitchFamily="2" charset="2"/>
              <a:buChar char="Ø"/>
            </a:pPr>
            <a:r>
              <a:rPr lang="ar-SA" sz="2000" dirty="0" smtClean="0"/>
              <a:t>يتكون الهيكل الخارجي من الطبقة الخارجية للجلد المعروفة بالبشرة , ويمثل بما يأتي :</a:t>
            </a:r>
          </a:p>
          <a:p>
            <a:pPr marL="457200" indent="-457200" algn="just" rtl="1">
              <a:buFont typeface="+mj-lt"/>
              <a:buAutoNum type="arabicParenR"/>
            </a:pPr>
            <a:r>
              <a:rPr lang="ar-SA" sz="2000" dirty="0" smtClean="0"/>
              <a:t> القشور القرنية الى تغطى القدم والمخالب وهى تشبه تلك الموجودة فى الزواحف . </a:t>
            </a:r>
          </a:p>
          <a:p>
            <a:pPr marL="457200" indent="-457200" algn="just" rtl="1">
              <a:buFont typeface="+mj-lt"/>
              <a:buAutoNum type="arabicParenR"/>
            </a:pPr>
            <a:r>
              <a:rPr lang="ar-SA" sz="2000" dirty="0" smtClean="0"/>
              <a:t>الأظافر الموجودة فى نهاية الأصابع .</a:t>
            </a:r>
          </a:p>
          <a:p>
            <a:pPr marL="457200" indent="-457200" algn="just" rtl="1">
              <a:buFont typeface="+mj-lt"/>
              <a:buAutoNum type="arabicParenR"/>
            </a:pPr>
            <a:r>
              <a:rPr lang="ar-SA" sz="2000" dirty="0" smtClean="0"/>
              <a:t>المنقار القرني العلوي والسفلى , الذى يكسو المنقار العظمى للجمجمة .</a:t>
            </a:r>
          </a:p>
          <a:p>
            <a:pPr marL="457200" indent="-457200" algn="just" rtl="1">
              <a:buFont typeface="+mj-lt"/>
              <a:buAutoNum type="arabicParenR"/>
            </a:pPr>
            <a:r>
              <a:rPr lang="ar-SA" sz="2000" dirty="0" smtClean="0"/>
              <a:t>الريش , وهو يغطى كل الجسم ويوجد منه ثلاثة أنواع :</a:t>
            </a:r>
          </a:p>
          <a:p>
            <a:pPr algn="r" rtl="1">
              <a:buFont typeface="Wingdings" pitchFamily="2" charset="2"/>
              <a:buChar char="q"/>
            </a:pPr>
            <a:endParaRPr lang="en-US" sz="2000" dirty="0"/>
          </a:p>
        </p:txBody>
      </p:sp>
    </p:spTree>
    <p:extLst>
      <p:ext uri="{BB962C8B-B14F-4D97-AF65-F5344CB8AC3E}">
        <p14:creationId xmlns:p14="http://schemas.microsoft.com/office/powerpoint/2010/main" val="19338798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Picture 026.jpg"/>
          <p:cNvPicPr>
            <a:picLocks noGrp="1" noChangeAspect="1"/>
          </p:cNvPicPr>
          <p:nvPr>
            <p:ph sz="half" idx="1"/>
          </p:nvPr>
        </p:nvPicPr>
        <p:blipFill>
          <a:blip r:embed="rId2" cstate="print"/>
          <a:stretch>
            <a:fillRect/>
          </a:stretch>
        </p:blipFill>
        <p:spPr>
          <a:xfrm>
            <a:off x="142844" y="500042"/>
            <a:ext cx="4000528" cy="61436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4286248" y="500042"/>
            <a:ext cx="4705352" cy="6500858"/>
          </a:xfrm>
        </p:spPr>
        <p:txBody>
          <a:bodyPr>
            <a:normAutofit/>
          </a:bodyPr>
          <a:lstStyle/>
          <a:p>
            <a:pPr marL="457200" indent="-457200" algn="r" rtl="1">
              <a:buFont typeface="+mj-lt"/>
              <a:buAutoNum type="arabicParenR"/>
            </a:pPr>
            <a:r>
              <a:rPr lang="ar-SA" sz="2000" b="1" u="sng" dirty="0" smtClean="0"/>
              <a:t>الريش المحيط أو </a:t>
            </a:r>
            <a:r>
              <a:rPr lang="ar-SA" sz="2000" b="1" u="sng" dirty="0" err="1" smtClean="0"/>
              <a:t>الغطائيات</a:t>
            </a:r>
            <a:r>
              <a:rPr lang="ar-SA" sz="2000" b="1" u="sng" dirty="0" smtClean="0"/>
              <a:t> </a:t>
            </a:r>
            <a:endParaRPr lang="en-US" sz="2000" b="1" u="sng" dirty="0" smtClean="0"/>
          </a:p>
          <a:p>
            <a:pPr marL="457200" indent="-457200" algn="r" rtl="1">
              <a:buNone/>
            </a:pPr>
            <a:r>
              <a:rPr lang="ar-SA" sz="2000" b="1" u="sng" dirty="0" smtClean="0"/>
              <a:t>(</a:t>
            </a:r>
            <a:r>
              <a:rPr lang="en-US" sz="2000" b="1" u="sng" dirty="0" smtClean="0"/>
              <a:t>(Contour feather</a:t>
            </a:r>
            <a:r>
              <a:rPr lang="ar-SA" sz="2000" b="1" u="sng" dirty="0" smtClean="0"/>
              <a:t>:</a:t>
            </a:r>
          </a:p>
          <a:p>
            <a:pPr marL="457200" indent="-457200" algn="just" rtl="1">
              <a:buFont typeface="Wingdings" pitchFamily="2" charset="2"/>
              <a:buChar char="§"/>
            </a:pPr>
            <a:r>
              <a:rPr lang="ar-SA" sz="2000" dirty="0" smtClean="0"/>
              <a:t>وهو عبارة عن الريش الطويل الذي يغطى الجسم وتتركب كل ريشة من محور طولي صلب , وهذا يحمل على الجانبين جزءا منبسطا يسمى التويج , ويتكون المحور من جزئيين هما القلم القاعدي والساق .</a:t>
            </a:r>
          </a:p>
          <a:p>
            <a:pPr marL="457200" indent="-457200" algn="just" rtl="1">
              <a:buFont typeface="Wingdings" pitchFamily="2" charset="2"/>
              <a:buChar char="§"/>
            </a:pPr>
            <a:r>
              <a:rPr lang="ar-SA" sz="2000" dirty="0" smtClean="0"/>
              <a:t>القلم القاعدي قصير ومجوف وطرفه الأسفل مدفون في الجلد وينتهي هذا الطرف بفتحة تسمى السرة السفلى وتوجد عند اتصال القلم القاعدي بالساق على السطح البطنى للريشة فتحة أخرى دقيقة هي السرة العليا ويبرز منها ريش يسمى خصلة ما بعد الساق .</a:t>
            </a:r>
          </a:p>
          <a:p>
            <a:pPr marL="457200" indent="-457200" algn="just" rtl="1">
              <a:buFont typeface="Wingdings" pitchFamily="2" charset="2"/>
              <a:buChar char="§"/>
            </a:pPr>
            <a:r>
              <a:rPr lang="ar-SA" sz="2000" dirty="0" smtClean="0"/>
              <a:t>الساق , أصم ويوجد على سطحه البطنى ميذاب يعرف بالميذاب السري .</a:t>
            </a:r>
          </a:p>
          <a:p>
            <a:pPr marL="457200" indent="-457200" algn="just" rtl="1">
              <a:buFont typeface="Wingdings" pitchFamily="2" charset="2"/>
              <a:buChar char="§"/>
            </a:pPr>
            <a:r>
              <a:rPr lang="ar-SA" sz="2000" dirty="0" smtClean="0"/>
              <a:t>التويج , يتركب من عدد كبيرا جدا من الأسلات المتوازية والتى تلتحم بالساق على جانبيه , وتكون مائلة ويتصل بها أفرع أصغر تسمى الأسيلات وتتصل الأسيلات المتجاورة بعضها ببعض بواسطة خطاطيف .</a:t>
            </a:r>
            <a:endParaRPr lang="en-US" sz="2000" dirty="0"/>
          </a:p>
        </p:txBody>
      </p:sp>
    </p:spTree>
    <p:extLst>
      <p:ext uri="{BB962C8B-B14F-4D97-AF65-F5344CB8AC3E}">
        <p14:creationId xmlns:p14="http://schemas.microsoft.com/office/powerpoint/2010/main" val="4742907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14290"/>
            <a:ext cx="8686800" cy="6215106"/>
          </a:xfrm>
        </p:spPr>
        <p:txBody>
          <a:bodyPr>
            <a:normAutofit/>
          </a:bodyPr>
          <a:lstStyle/>
          <a:p>
            <a:pPr marL="457200" indent="-457200" algn="r" rtl="1">
              <a:buFont typeface="+mj-lt"/>
              <a:buAutoNum type="arabicParenR" startAt="2"/>
            </a:pPr>
            <a:r>
              <a:rPr lang="ar-SA" sz="2000" b="1" u="sng" dirty="0" smtClean="0"/>
              <a:t>الريش الوبر </a:t>
            </a:r>
            <a:r>
              <a:rPr lang="en-US" sz="2000" b="1" u="sng" dirty="0" err="1" smtClean="0"/>
              <a:t>filoplumes</a:t>
            </a:r>
            <a:r>
              <a:rPr lang="ar-SA" sz="2000" b="1" u="sng" dirty="0" smtClean="0"/>
              <a:t> :</a:t>
            </a:r>
          </a:p>
          <a:p>
            <a:pPr marL="457200" indent="-457200" algn="just" rtl="1">
              <a:buFont typeface="Wingdings" pitchFamily="2" charset="2"/>
              <a:buChar char="§"/>
            </a:pPr>
            <a:r>
              <a:rPr lang="ar-SA" sz="2000" dirty="0" smtClean="0"/>
              <a:t>ويوجد بكل ريشة محور طويل دقيق يحمل فى نهايته قليل من الأسيلات .</a:t>
            </a:r>
          </a:p>
          <a:p>
            <a:pPr marL="457200" indent="-457200" algn="just" rtl="1">
              <a:buNone/>
            </a:pPr>
            <a:endParaRPr lang="ar-SA" sz="2000" dirty="0" smtClean="0"/>
          </a:p>
          <a:p>
            <a:pPr marL="457200" indent="-457200" algn="just" rtl="1">
              <a:buFont typeface="+mj-lt"/>
              <a:buAutoNum type="arabicParenR" startAt="3"/>
            </a:pPr>
            <a:r>
              <a:rPr lang="ar-SA" sz="2000" b="1" u="sng" dirty="0" smtClean="0"/>
              <a:t>الريش الزغب </a:t>
            </a:r>
            <a:r>
              <a:rPr lang="en-US" sz="2000" b="1" u="sng" dirty="0" smtClean="0"/>
              <a:t>Down feather </a:t>
            </a:r>
            <a:r>
              <a:rPr lang="ar-SA" sz="2000" b="1" u="sng" dirty="0" smtClean="0"/>
              <a:t> :</a:t>
            </a:r>
          </a:p>
          <a:p>
            <a:pPr marL="457200" indent="-457200" algn="just" rtl="1">
              <a:buFont typeface="Wingdings" pitchFamily="2" charset="2"/>
              <a:buChar char="§"/>
            </a:pPr>
            <a:r>
              <a:rPr lang="ar-SA" sz="2000" dirty="0" smtClean="0"/>
              <a:t>وذلك يغطى جسم الحمام الصغير الذى لايزال فى العش وتتركب الريشة من قلم قاعدي قصير يخرج من طرفه الأعلى عدد قليل من الأسيلات التى تحمل أسيلات منفصلة لعدم وجود خطاطيف بها .</a:t>
            </a:r>
            <a:endParaRPr lang="en-US" sz="2000" dirty="0"/>
          </a:p>
        </p:txBody>
      </p:sp>
    </p:spTree>
    <p:extLst>
      <p:ext uri="{BB962C8B-B14F-4D97-AF65-F5344CB8AC3E}">
        <p14:creationId xmlns:p14="http://schemas.microsoft.com/office/powerpoint/2010/main" val="19471995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71414"/>
            <a:ext cx="8686800" cy="841248"/>
          </a:xfrm>
        </p:spPr>
        <p:txBody>
          <a:bodyPr/>
          <a:lstStyle/>
          <a:p>
            <a:pPr algn="r" rtl="1"/>
            <a:r>
              <a:rPr lang="ar-SA" b="1" dirty="0" smtClean="0"/>
              <a:t>الجهاز </a:t>
            </a:r>
            <a:r>
              <a:rPr lang="ar-SA" b="1" dirty="0" err="1" smtClean="0"/>
              <a:t>الهضمى</a:t>
            </a:r>
            <a:r>
              <a:rPr lang="ar-SA" b="1" dirty="0" smtClean="0"/>
              <a:t> </a:t>
            </a:r>
            <a:r>
              <a:rPr lang="en-US" b="1" dirty="0" smtClean="0"/>
              <a:t>The digestive system </a:t>
            </a:r>
            <a:endParaRPr lang="en-US" b="1" dirty="0"/>
          </a:p>
        </p:txBody>
      </p:sp>
      <p:pic>
        <p:nvPicPr>
          <p:cNvPr id="5" name="Content Placeholder 4" descr="Picture 027.jpg"/>
          <p:cNvPicPr>
            <a:picLocks noGrp="1" noChangeAspect="1"/>
          </p:cNvPicPr>
          <p:nvPr>
            <p:ph sz="half" idx="1"/>
          </p:nvPr>
        </p:nvPicPr>
        <p:blipFill>
          <a:blip r:embed="rId2" cstate="print"/>
          <a:stretch>
            <a:fillRect/>
          </a:stretch>
        </p:blipFill>
        <p:spPr>
          <a:xfrm>
            <a:off x="214282" y="1600200"/>
            <a:ext cx="3661410" cy="4724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4000496" y="1142984"/>
            <a:ext cx="4991104" cy="5500726"/>
          </a:xfrm>
        </p:spPr>
        <p:txBody>
          <a:bodyPr>
            <a:normAutofit/>
          </a:bodyPr>
          <a:lstStyle/>
          <a:p>
            <a:pPr algn="just" rtl="1">
              <a:buFont typeface="Wingdings" pitchFamily="2" charset="2"/>
              <a:buChar char="v"/>
            </a:pPr>
            <a:r>
              <a:rPr lang="ar-SA" sz="2000" dirty="0" smtClean="0"/>
              <a:t>يبدأ الجهاز الهضمي بالفم الذي لا يوجد به أسنان , ولكن يوجد به لسان ويؤدى الفم إلى المريء .</a:t>
            </a:r>
          </a:p>
          <a:p>
            <a:pPr algn="just" rtl="1">
              <a:buFont typeface="Wingdings" pitchFamily="2" charset="2"/>
              <a:buChar char="v"/>
            </a:pPr>
            <a:r>
              <a:rPr lang="ar-SA" sz="2000" dirty="0" smtClean="0"/>
              <a:t>المريء عبارة عن أنبوبة طويلة نسبيا يتصل بها كيس هو الحوصلة , وهذه تقع فى قاعدة الرقبة أمام القص وتفيد فى تخزين الأطعمة حتى تصبح لينة .</a:t>
            </a:r>
          </a:p>
          <a:p>
            <a:pPr algn="just" rtl="1">
              <a:buFont typeface="Wingdings" pitchFamily="2" charset="2"/>
              <a:buChar char="v"/>
            </a:pPr>
            <a:r>
              <a:rPr lang="ar-SA" sz="2000" dirty="0" smtClean="0"/>
              <a:t>الحوصلة في آكلات الحبوب كبيرة وفى الحمام يوجد بها غدد خاصة تفرز إفراز يشبه اللبن لتغذية الصغار , وهذه الغدد تنشط في موسم التوالد وتحت تأثير الغدة النخامية .</a:t>
            </a:r>
          </a:p>
          <a:p>
            <a:pPr algn="just" rtl="1">
              <a:buFont typeface="Wingdings" pitchFamily="2" charset="2"/>
              <a:buChar char="v"/>
            </a:pPr>
            <a:r>
              <a:rPr lang="ar-SA" sz="2000" dirty="0" smtClean="0"/>
              <a:t>أما في الطيور آكلة الحشرات واللحوم فالحوصلة صغيرة وربما لاتوجد , ولكن في بعض الطيور آكلة الأسماك تكون الحوصلة كبيرة جدا .</a:t>
            </a:r>
            <a:endParaRPr lang="en-US" sz="2000" dirty="0"/>
          </a:p>
        </p:txBody>
      </p:sp>
    </p:spTree>
    <p:extLst>
      <p:ext uri="{BB962C8B-B14F-4D97-AF65-F5344CB8AC3E}">
        <p14:creationId xmlns:p14="http://schemas.microsoft.com/office/powerpoint/2010/main" val="28693567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14290"/>
            <a:ext cx="8686800" cy="6357982"/>
          </a:xfrm>
        </p:spPr>
        <p:txBody>
          <a:bodyPr>
            <a:normAutofit/>
          </a:bodyPr>
          <a:lstStyle/>
          <a:p>
            <a:pPr algn="just" rtl="1">
              <a:buFont typeface="Wingdings" pitchFamily="2" charset="2"/>
              <a:buChar char="v"/>
            </a:pPr>
            <a:r>
              <a:rPr lang="ar-SA" sz="2400" dirty="0" smtClean="0"/>
              <a:t>بعد الحوصلة بقليل يفتح المريء في المعدة , وهذه تنقسم إلى معدة هاضمة وقانصة عضلية , والمعدة الهاضمة عبارة عن جزء قصير منتفخ وتفرز العصارات الهاضمة على الأطعمة اللينة التي تمر إليها من المريء .</a:t>
            </a:r>
          </a:p>
          <a:p>
            <a:pPr algn="just" rtl="1">
              <a:buFont typeface="Wingdings" pitchFamily="2" charset="2"/>
              <a:buChar char="v"/>
            </a:pPr>
            <a:r>
              <a:rPr lang="ar-SA" sz="2400" dirty="0" smtClean="0"/>
              <a:t>أما القانصة فهي عضو عضلي سميك مبطن بغشاء قرني خشن , وغالبا ما يوجد بها حصى وأحجار صغيرة يبتلعها الطائر لتساعد على الهضم , إذ أن الأطعمة تتفتت في القانصة بواسطة انقباض عضلاتها الهاضمة القوية على هذه الأطعمة المختلطة بالحصى , وعندئذ يمتزج الغذاء بالعصارات المعدية الهاضمة .</a:t>
            </a:r>
          </a:p>
          <a:p>
            <a:pPr algn="just" rtl="1">
              <a:buFont typeface="Wingdings" pitchFamily="2" charset="2"/>
              <a:buChar char="v"/>
            </a:pPr>
            <a:r>
              <a:rPr lang="ar-SA" sz="2400" dirty="0" smtClean="0"/>
              <a:t>تلي القانصة الأمعاء التي تبدأ بالأثنى عشر , وهذه تترك القانصة بالقرب من المعدة الهاضمة , ثم تكون ثنية على شكل أنبوبة ذات شعبتين .</a:t>
            </a:r>
          </a:p>
          <a:p>
            <a:pPr algn="just" rtl="1">
              <a:buFont typeface="Wingdings" pitchFamily="2" charset="2"/>
              <a:buChar char="v"/>
            </a:pPr>
            <a:r>
              <a:rPr lang="ar-SA" sz="2400" dirty="0" smtClean="0"/>
              <a:t>ويوجد البنكرياس بين طرفيها وللبنكرياس ثلاث قنوات تفتح كلها في الاثنى عشر , كما تفتح فيه أيضا القناتان المراريتان الآتيتان من الكبد .</a:t>
            </a:r>
          </a:p>
        </p:txBody>
      </p:sp>
    </p:spTree>
    <p:extLst>
      <p:ext uri="{BB962C8B-B14F-4D97-AF65-F5344CB8AC3E}">
        <p14:creationId xmlns:p14="http://schemas.microsoft.com/office/powerpoint/2010/main" val="42166266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71546"/>
            <a:ext cx="8686800" cy="5286412"/>
          </a:xfrm>
        </p:spPr>
        <p:txBody>
          <a:bodyPr>
            <a:normAutofit/>
          </a:bodyPr>
          <a:lstStyle/>
          <a:p>
            <a:pPr algn="just" rtl="1">
              <a:buFont typeface="Wingdings" pitchFamily="2" charset="2"/>
              <a:buChar char="v"/>
            </a:pPr>
            <a:r>
              <a:rPr lang="ar-SA" sz="2600" dirty="0" smtClean="0"/>
              <a:t>الكبد يتكون من فصين أيمن وأيسر يفصلهما فص ثالث صغير , ولا يوجد حوصلة مرارية ثم يلي </a:t>
            </a:r>
            <a:r>
              <a:rPr lang="ar-SA" sz="2600" dirty="0" err="1" smtClean="0"/>
              <a:t>الاثنى</a:t>
            </a:r>
            <a:r>
              <a:rPr lang="ar-SA" sz="2600" dirty="0" smtClean="0"/>
              <a:t> عشر باقي الأمعاء الدقيقة وهى </a:t>
            </a:r>
            <a:r>
              <a:rPr lang="ar-SA" sz="2600" dirty="0" err="1" smtClean="0"/>
              <a:t>اللفائفى</a:t>
            </a:r>
            <a:r>
              <a:rPr lang="ar-SA" sz="2600" dirty="0" smtClean="0"/>
              <a:t> , وهذه قصيرة نوعا وتطول في الطيور آكلة الحبوب , ويتم الهضم في الأمعاء الدقيقة ثم تمر الفضلات إلى الأمعاء الغليظة التي تعرف بالمستقيم , وعند اتصال الأمعاء الدقيقة بالمستقيم  توجد زائدتان </a:t>
            </a:r>
            <a:r>
              <a:rPr lang="ar-SA" sz="2600" dirty="0" err="1" smtClean="0"/>
              <a:t>أعوريتان</a:t>
            </a:r>
            <a:r>
              <a:rPr lang="ar-SA" sz="2600" dirty="0" smtClean="0"/>
              <a:t> قصيرتان , ويفتح المستقيم في المجمع .</a:t>
            </a:r>
          </a:p>
          <a:p>
            <a:pPr algn="just" rtl="1">
              <a:buNone/>
            </a:pPr>
            <a:endParaRPr lang="ar-SA" sz="2600" dirty="0" smtClean="0"/>
          </a:p>
          <a:p>
            <a:pPr algn="just" rtl="1">
              <a:buFont typeface="Wingdings" pitchFamily="2" charset="2"/>
              <a:buChar char="v"/>
            </a:pPr>
            <a:r>
              <a:rPr lang="ar-SA" sz="2400" dirty="0" smtClean="0"/>
              <a:t>وهذا يتركب من ثلاث حجرات تسمى الأولى منها المعي البرازى وفيها يفتح المستقيم , وتسمى الثانية المعي البولي وتفتح فيها القنوات البولية التناسلية , وتسمى الأخيرة بالمعى الجامع وهذه تفتح إلى الخارج .</a:t>
            </a:r>
            <a:endParaRPr lang="en-US" sz="2400" dirty="0"/>
          </a:p>
        </p:txBody>
      </p:sp>
    </p:spTree>
    <p:extLst>
      <p:ext uri="{BB962C8B-B14F-4D97-AF65-F5344CB8AC3E}">
        <p14:creationId xmlns:p14="http://schemas.microsoft.com/office/powerpoint/2010/main" val="42861920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14290"/>
            <a:ext cx="8686800" cy="841248"/>
          </a:xfrm>
        </p:spPr>
        <p:txBody>
          <a:bodyPr/>
          <a:lstStyle/>
          <a:p>
            <a:pPr algn="r" rtl="1"/>
            <a:r>
              <a:rPr lang="ar-SA" u="sng" dirty="0" smtClean="0"/>
              <a:t>الجهاز </a:t>
            </a:r>
            <a:r>
              <a:rPr lang="ar-SA" u="sng" dirty="0" err="1" smtClean="0"/>
              <a:t>التنفسى</a:t>
            </a:r>
            <a:r>
              <a:rPr lang="ar-SA" u="sng" dirty="0" smtClean="0"/>
              <a:t> :</a:t>
            </a:r>
            <a:endParaRPr lang="en-US" u="sng" dirty="0"/>
          </a:p>
        </p:txBody>
      </p:sp>
      <p:pic>
        <p:nvPicPr>
          <p:cNvPr id="5" name="Content Placeholder 4" descr="Picture 028.jpg"/>
          <p:cNvPicPr>
            <a:picLocks noGrp="1" noChangeAspect="1"/>
          </p:cNvPicPr>
          <p:nvPr>
            <p:ph sz="half" idx="1"/>
          </p:nvPr>
        </p:nvPicPr>
        <p:blipFill>
          <a:blip r:embed="rId2" cstate="print"/>
          <a:stretch>
            <a:fillRect/>
          </a:stretch>
        </p:blipFill>
        <p:spPr>
          <a:xfrm>
            <a:off x="214282" y="571480"/>
            <a:ext cx="4191000" cy="3571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214282" y="1214422"/>
            <a:ext cx="8777318" cy="5357850"/>
          </a:xfrm>
        </p:spPr>
        <p:txBody>
          <a:bodyPr>
            <a:normAutofit lnSpcReduction="10000"/>
          </a:bodyPr>
          <a:lstStyle/>
          <a:p>
            <a:pPr algn="just" rtl="1">
              <a:buFont typeface="Wingdings" pitchFamily="2" charset="2"/>
              <a:buChar char="q"/>
            </a:pPr>
            <a:r>
              <a:rPr lang="ar-SA" sz="2000" dirty="0" smtClean="0"/>
              <a:t>تمتاز الطيور بتحورات خاصة في الجهاز</a:t>
            </a:r>
          </a:p>
          <a:p>
            <a:pPr algn="just" rtl="1">
              <a:buNone/>
            </a:pPr>
            <a:r>
              <a:rPr lang="ar-SA" sz="2000" dirty="0" smtClean="0"/>
              <a:t>    التنفسي لتلائم حياة الطيور وما تحتاج </a:t>
            </a:r>
          </a:p>
          <a:p>
            <a:pPr algn="just" rtl="1">
              <a:buNone/>
            </a:pPr>
            <a:r>
              <a:rPr lang="ar-SA" sz="2000" dirty="0" smtClean="0"/>
              <a:t>    إليه من عمليات احتراق كبيرة حتى </a:t>
            </a:r>
          </a:p>
          <a:p>
            <a:pPr algn="just" rtl="1">
              <a:buNone/>
            </a:pPr>
            <a:r>
              <a:rPr lang="ar-SA" sz="2000" dirty="0" smtClean="0"/>
              <a:t>    تتمكن من القيام بنشاطها .</a:t>
            </a:r>
          </a:p>
          <a:p>
            <a:pPr algn="just" rtl="1">
              <a:buFont typeface="Wingdings" pitchFamily="2" charset="2"/>
              <a:buChar char="q"/>
            </a:pPr>
            <a:r>
              <a:rPr lang="ar-SA" sz="2000" dirty="0" smtClean="0"/>
              <a:t>يبدأ الجهاز التنفسي بفتحة المزمار</a:t>
            </a:r>
          </a:p>
          <a:p>
            <a:pPr algn="just" rtl="1">
              <a:buNone/>
            </a:pPr>
            <a:r>
              <a:rPr lang="ar-SA" sz="2000" dirty="0" smtClean="0"/>
              <a:t>    التي تؤدى إلى الحنجرة , وهذه تتصل </a:t>
            </a:r>
          </a:p>
          <a:p>
            <a:pPr algn="just" rtl="1">
              <a:buNone/>
            </a:pPr>
            <a:r>
              <a:rPr lang="ar-SA" sz="2000" dirty="0" smtClean="0"/>
              <a:t>    بالقصبة  الهوائية وهى طويلة وتتفرع</a:t>
            </a:r>
          </a:p>
          <a:p>
            <a:pPr algn="just" rtl="1">
              <a:buNone/>
            </a:pPr>
            <a:r>
              <a:rPr lang="ar-SA" sz="2000" dirty="0" smtClean="0"/>
              <a:t>    إلى شعبتين ويوجد عند اتصال القصبة</a:t>
            </a:r>
          </a:p>
          <a:p>
            <a:pPr algn="just" rtl="1">
              <a:buNone/>
            </a:pPr>
            <a:r>
              <a:rPr lang="ar-SA" sz="2000" dirty="0" smtClean="0"/>
              <a:t>    الهوائية بالشعبتين عضو خاص يسمى</a:t>
            </a:r>
          </a:p>
          <a:p>
            <a:pPr algn="just" rtl="1">
              <a:buNone/>
            </a:pPr>
            <a:r>
              <a:rPr lang="ar-SA" sz="2000" dirty="0" smtClean="0"/>
              <a:t>    بالحنجرة السفلى (كيس الصوت)وهى التي تحدث الصوت في الطيور .</a:t>
            </a:r>
          </a:p>
          <a:p>
            <a:pPr algn="just" rtl="1">
              <a:buFont typeface="Wingdings" pitchFamily="2" charset="2"/>
              <a:buChar char="q"/>
            </a:pPr>
            <a:r>
              <a:rPr lang="ar-SA" sz="2000" dirty="0" smtClean="0"/>
              <a:t>وكل شعبة تتصل بالرئة المقابلة لها حيث تتفرع بداخلها إلى فروع أصغر فأصغر .</a:t>
            </a:r>
          </a:p>
          <a:p>
            <a:pPr algn="just" rtl="1">
              <a:buFont typeface="Wingdings" pitchFamily="2" charset="2"/>
              <a:buChar char="q"/>
            </a:pPr>
            <a:r>
              <a:rPr lang="ar-SA" sz="2000" dirty="0" smtClean="0"/>
              <a:t>الرئتان صغيرتان نسبيا وتقعان بجوار الجدار الظهري للمنطقة الصدرية .</a:t>
            </a:r>
          </a:p>
          <a:p>
            <a:pPr algn="just" rtl="1">
              <a:buFont typeface="Wingdings" pitchFamily="2" charset="2"/>
              <a:buChar char="q"/>
            </a:pPr>
            <a:r>
              <a:rPr lang="ar-SA" sz="2000" dirty="0" smtClean="0"/>
              <a:t>كما أن الشعبتان تعطيان فروعا أخرى تتصل بما يعرف بالأكياس الهوائية وعددها 9 أكياس : كيسان عنقيان , كيسان صدريان أماميان وآخران صدريان خلفيان , وكيسان </a:t>
            </a:r>
            <a:r>
              <a:rPr lang="ar-SA" sz="2000" dirty="0" err="1" smtClean="0"/>
              <a:t>بطنيان</a:t>
            </a:r>
            <a:r>
              <a:rPr lang="ar-SA" sz="2000" dirty="0" smtClean="0"/>
              <a:t> , وكيس واحد متوسط هو بين </a:t>
            </a:r>
            <a:r>
              <a:rPr lang="ar-SA" sz="2000" dirty="0" err="1" smtClean="0"/>
              <a:t>الترقوى</a:t>
            </a:r>
            <a:r>
              <a:rPr lang="ar-SA" sz="2000" dirty="0" smtClean="0"/>
              <a:t> .</a:t>
            </a:r>
          </a:p>
          <a:p>
            <a:pPr algn="just" rtl="1">
              <a:buFont typeface="Wingdings" pitchFamily="2" charset="2"/>
              <a:buChar char="q"/>
            </a:pPr>
            <a:endParaRPr lang="ar-SA" sz="2000" dirty="0" smtClean="0"/>
          </a:p>
          <a:p>
            <a:pPr algn="just" rtl="1">
              <a:buFont typeface="Wingdings" pitchFamily="2" charset="2"/>
              <a:buChar char="q"/>
            </a:pPr>
            <a:endParaRPr lang="en-US" sz="2000" dirty="0"/>
          </a:p>
        </p:txBody>
      </p:sp>
    </p:spTree>
    <p:extLst>
      <p:ext uri="{BB962C8B-B14F-4D97-AF65-F5344CB8AC3E}">
        <p14:creationId xmlns:p14="http://schemas.microsoft.com/office/powerpoint/2010/main" val="33149972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00108"/>
            <a:ext cx="8686800" cy="5643602"/>
          </a:xfrm>
        </p:spPr>
        <p:txBody>
          <a:bodyPr>
            <a:normAutofit fontScale="92500" lnSpcReduction="10000"/>
          </a:bodyPr>
          <a:lstStyle/>
          <a:p>
            <a:pPr algn="just" rtl="1">
              <a:buFont typeface="Wingdings" pitchFamily="2" charset="2"/>
              <a:buChar char="q"/>
            </a:pPr>
            <a:r>
              <a:rPr lang="ar-SA" sz="2000" dirty="0" smtClean="0"/>
              <a:t>وتتصل هذه الأكياس الهوائية بالتجاويف الموجودة داخل العظام وهى تقلل من ثقل الطائر بواسطة ما تحتويه من هواء , فتساعده على الطيران .</a:t>
            </a:r>
          </a:p>
          <a:p>
            <a:pPr algn="just" rtl="1">
              <a:buFont typeface="Wingdings" pitchFamily="2" charset="2"/>
              <a:buChar char="q"/>
            </a:pPr>
            <a:r>
              <a:rPr lang="ar-SA" sz="2000" dirty="0" smtClean="0"/>
              <a:t>كما أنها تمد الطائر بكميات أكسجين كبيرة أثناء قيامه بمجهود الطيران .</a:t>
            </a:r>
          </a:p>
          <a:p>
            <a:pPr algn="just" rtl="1">
              <a:buNone/>
            </a:pPr>
            <a:endParaRPr lang="ar-SA" sz="2000" dirty="0" smtClean="0"/>
          </a:p>
          <a:p>
            <a:pPr algn="just" rtl="1">
              <a:buNone/>
            </a:pPr>
            <a:r>
              <a:rPr lang="ar-SA" sz="2000" b="1" u="sng" dirty="0" smtClean="0"/>
              <a:t>الجهاز الدوري :</a:t>
            </a:r>
          </a:p>
          <a:p>
            <a:pPr algn="just" rtl="1">
              <a:buFont typeface="Courier New" pitchFamily="49" charset="0"/>
              <a:buChar char="o"/>
            </a:pPr>
            <a:r>
              <a:rPr lang="ar-SA" sz="2000" dirty="0" smtClean="0"/>
              <a:t>كثير من الصفات الخاصة للطيور تعتمد على قدرة الجهاز الدوري الذي يسمح بسرعة عمليات الاحتراق وعلى إمداد الطائر بحرارة عالية .</a:t>
            </a:r>
          </a:p>
          <a:p>
            <a:pPr algn="just" rtl="1">
              <a:buFont typeface="Courier New" pitchFamily="49" charset="0"/>
              <a:buChar char="o"/>
            </a:pPr>
            <a:r>
              <a:rPr lang="ar-SA" sz="2000" dirty="0" smtClean="0"/>
              <a:t>الطيور والثدييات هي الحيوانات التى فيها تنفصل الدورة الدموية الخاصة بعمليات التنفس عن الدورة الدموية العامة .</a:t>
            </a:r>
          </a:p>
          <a:p>
            <a:pPr algn="just" rtl="1">
              <a:buFont typeface="Courier New" pitchFamily="49" charset="0"/>
              <a:buChar char="o"/>
            </a:pPr>
            <a:r>
              <a:rPr lang="ar-SA" sz="2000" dirty="0" smtClean="0"/>
              <a:t>القلب في الطيور كبير ولا يوجد به الجيب الوريدي والبطينين منقسمين انقساما تاما ولكن البطين الأيسر أكبر من الأيمن وحجم القلب وعدد الضربات تختلف باختلاف حجم ونشاط الطائر .</a:t>
            </a:r>
          </a:p>
          <a:p>
            <a:pPr algn="just" rtl="1">
              <a:buFont typeface="Courier New" pitchFamily="49" charset="0"/>
              <a:buChar char="o"/>
            </a:pPr>
            <a:r>
              <a:rPr lang="ar-SA" sz="2000" dirty="0" smtClean="0"/>
              <a:t>فالطيور الكبيرة يوجد بها بوجه عام القلوب الأصغر والأقل ضربات , فمثلا في العصافير ضربات القلب 500 في الدقيقة , بينما في الدجاج تصل 300 وفى الديوك الرومي تقل الى 100 .</a:t>
            </a:r>
          </a:p>
          <a:p>
            <a:pPr algn="just" rtl="1">
              <a:buFont typeface="Courier New" pitchFamily="49" charset="0"/>
              <a:buChar char="o"/>
            </a:pPr>
            <a:r>
              <a:rPr lang="ar-SA" sz="2000" dirty="0" smtClean="0"/>
              <a:t>الكرات الحمراء تختلف عن كرات الثدييات في أنها بيضاوية وبها نواة , والكرات الحمراء أصغر في الطيور الطيارة النشطة عنها في الطيور التى لاتطير .</a:t>
            </a:r>
          </a:p>
          <a:p>
            <a:pPr algn="just" rtl="1">
              <a:buFont typeface="Courier New" pitchFamily="49" charset="0"/>
              <a:buChar char="o"/>
            </a:pPr>
            <a:r>
              <a:rPr lang="ar-SA" sz="2000" dirty="0" smtClean="0"/>
              <a:t>عمليات الاحتراق أعلى ودرجة الحرارة أيضا أعلى في الطيور عن الحيوانات الأخرى وربما تصل الى 45 م .</a:t>
            </a:r>
            <a:endParaRPr lang="en-US" sz="2000" dirty="0"/>
          </a:p>
        </p:txBody>
      </p:sp>
    </p:spTree>
    <p:extLst>
      <p:ext uri="{BB962C8B-B14F-4D97-AF65-F5344CB8AC3E}">
        <p14:creationId xmlns:p14="http://schemas.microsoft.com/office/powerpoint/2010/main" val="28210601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73174"/>
            <a:ext cx="8686800" cy="841248"/>
          </a:xfrm>
        </p:spPr>
        <p:txBody>
          <a:bodyPr>
            <a:normAutofit/>
          </a:bodyPr>
          <a:lstStyle/>
          <a:p>
            <a:pPr algn="r" rtl="1"/>
            <a:r>
              <a:rPr lang="ar-SA" sz="2800" b="1" u="sng" dirty="0" smtClean="0"/>
              <a:t>الأوعية الدموية الرئيسية للجهاز </a:t>
            </a:r>
            <a:r>
              <a:rPr lang="ar-SA" sz="2800" b="1" u="sng" dirty="0" err="1" smtClean="0"/>
              <a:t>الشريانى</a:t>
            </a:r>
            <a:r>
              <a:rPr lang="ar-SA" sz="2800" b="1" u="sng" dirty="0" smtClean="0"/>
              <a:t> :</a:t>
            </a:r>
            <a:endParaRPr lang="en-US" sz="2800" b="1" u="sng" dirty="0"/>
          </a:p>
        </p:txBody>
      </p:sp>
      <p:pic>
        <p:nvPicPr>
          <p:cNvPr id="5" name="Content Placeholder 4" descr="Picture 039.jpg"/>
          <p:cNvPicPr>
            <a:picLocks noGrp="1" noChangeAspect="1"/>
          </p:cNvPicPr>
          <p:nvPr>
            <p:ph sz="half" idx="1"/>
          </p:nvPr>
        </p:nvPicPr>
        <p:blipFill>
          <a:blip r:embed="rId2" cstate="print"/>
          <a:stretch>
            <a:fillRect/>
          </a:stretch>
        </p:blipFill>
        <p:spPr>
          <a:xfrm>
            <a:off x="357158" y="1571612"/>
            <a:ext cx="3429024" cy="3714776"/>
          </a:xfrm>
        </p:spPr>
      </p:pic>
      <p:sp>
        <p:nvSpPr>
          <p:cNvPr id="4" name="Content Placeholder 3"/>
          <p:cNvSpPr>
            <a:spLocks noGrp="1"/>
          </p:cNvSpPr>
          <p:nvPr>
            <p:ph sz="half" idx="2"/>
          </p:nvPr>
        </p:nvSpPr>
        <p:spPr>
          <a:xfrm>
            <a:off x="4000496" y="1600200"/>
            <a:ext cx="4991104" cy="4724400"/>
          </a:xfrm>
        </p:spPr>
        <p:txBody>
          <a:bodyPr>
            <a:normAutofit/>
          </a:bodyPr>
          <a:lstStyle/>
          <a:p>
            <a:pPr algn="just" rtl="1">
              <a:buFont typeface="Wingdings" pitchFamily="2" charset="2"/>
              <a:buChar char="Ø"/>
            </a:pPr>
            <a:r>
              <a:rPr lang="ar-SA" sz="2000" dirty="0" smtClean="0"/>
              <a:t>يخرج القوس الابهرى من البطين الأيسر وينحني إلى الجهة اليمنى من الجسم , ويمتد إلى الخلف على شكل الابهر الظهرى.</a:t>
            </a:r>
          </a:p>
          <a:p>
            <a:pPr algn="just" rtl="1">
              <a:buFont typeface="Wingdings" pitchFamily="2" charset="2"/>
              <a:buChar char="Ø"/>
            </a:pPr>
            <a:endParaRPr lang="ar-SA" sz="2000" dirty="0" smtClean="0"/>
          </a:p>
          <a:p>
            <a:pPr algn="just" rtl="1">
              <a:buFont typeface="Wingdings" pitchFamily="2" charset="2"/>
              <a:buChar char="Ø"/>
            </a:pPr>
            <a:r>
              <a:rPr lang="ar-SA" sz="2000" dirty="0" smtClean="0"/>
              <a:t>يخرج القوس الرئوي من البطين الأيمن للقلب ليتفرع إلى شريانيين رئويين يحملان الدم الغير مؤكسد لينتقى في الرئات .</a:t>
            </a:r>
          </a:p>
          <a:p>
            <a:pPr algn="just" rtl="1">
              <a:buFont typeface="Wingdings" pitchFamily="2" charset="2"/>
              <a:buChar char="Ø"/>
            </a:pPr>
            <a:endParaRPr lang="ar-SA" sz="2000" dirty="0" smtClean="0"/>
          </a:p>
          <a:p>
            <a:pPr algn="r" rtl="1">
              <a:buFont typeface="Wingdings" pitchFamily="2" charset="2"/>
              <a:buChar char="Ø"/>
            </a:pPr>
            <a:endParaRPr lang="en-US" sz="2000" dirty="0"/>
          </a:p>
        </p:txBody>
      </p:sp>
      <p:sp>
        <p:nvSpPr>
          <p:cNvPr id="7" name="Rectangle 6"/>
          <p:cNvSpPr/>
          <p:nvPr/>
        </p:nvSpPr>
        <p:spPr>
          <a:xfrm>
            <a:off x="3000364" y="3857628"/>
            <a:ext cx="785818" cy="7143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بطين أيسر </a:t>
            </a:r>
            <a:endParaRPr lang="en-US" dirty="0"/>
          </a:p>
        </p:txBody>
      </p:sp>
      <p:sp>
        <p:nvSpPr>
          <p:cNvPr id="8" name="Rectangle 7"/>
          <p:cNvSpPr/>
          <p:nvPr/>
        </p:nvSpPr>
        <p:spPr>
          <a:xfrm>
            <a:off x="857224" y="4286256"/>
            <a:ext cx="928694" cy="8572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بطين أيمن</a:t>
            </a:r>
            <a:endParaRPr lang="en-US" dirty="0"/>
          </a:p>
        </p:txBody>
      </p:sp>
      <p:sp>
        <p:nvSpPr>
          <p:cNvPr id="9" name="Rectangle 8"/>
          <p:cNvSpPr/>
          <p:nvPr/>
        </p:nvSpPr>
        <p:spPr>
          <a:xfrm>
            <a:off x="3071802" y="2714620"/>
            <a:ext cx="714380" cy="7858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أذين أيسر</a:t>
            </a:r>
            <a:endParaRPr lang="en-US" dirty="0"/>
          </a:p>
        </p:txBody>
      </p:sp>
      <p:sp>
        <p:nvSpPr>
          <p:cNvPr id="10" name="Rectangle 9"/>
          <p:cNvSpPr/>
          <p:nvPr/>
        </p:nvSpPr>
        <p:spPr>
          <a:xfrm>
            <a:off x="357158" y="3071810"/>
            <a:ext cx="857256" cy="8572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أذين أيمن</a:t>
            </a:r>
            <a:endParaRPr lang="en-US" dirty="0"/>
          </a:p>
        </p:txBody>
      </p:sp>
      <p:sp>
        <p:nvSpPr>
          <p:cNvPr id="11" name="Rectangle 10"/>
          <p:cNvSpPr/>
          <p:nvPr/>
        </p:nvSpPr>
        <p:spPr>
          <a:xfrm>
            <a:off x="2357422" y="1571612"/>
            <a:ext cx="1143008"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شريان رئوي</a:t>
            </a:r>
            <a:endParaRPr lang="en-US" dirty="0"/>
          </a:p>
        </p:txBody>
      </p:sp>
      <p:cxnSp>
        <p:nvCxnSpPr>
          <p:cNvPr id="13" name="Straight Arrow Connector 12"/>
          <p:cNvCxnSpPr/>
          <p:nvPr/>
        </p:nvCxnSpPr>
        <p:spPr>
          <a:xfrm rot="5400000">
            <a:off x="1964513" y="2178835"/>
            <a:ext cx="500066" cy="28575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4" name="Rectangle 13"/>
          <p:cNvSpPr/>
          <p:nvPr/>
        </p:nvSpPr>
        <p:spPr>
          <a:xfrm>
            <a:off x="285720" y="1000108"/>
            <a:ext cx="928694" cy="9286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600" smtClean="0"/>
              <a:t>قوس ابهري</a:t>
            </a:r>
            <a:endParaRPr lang="en-US" sz="1600" dirty="0"/>
          </a:p>
        </p:txBody>
      </p:sp>
      <p:cxnSp>
        <p:nvCxnSpPr>
          <p:cNvPr id="16" name="Straight Arrow Connector 15"/>
          <p:cNvCxnSpPr>
            <a:stCxn id="14" idx="2"/>
          </p:cNvCxnSpPr>
          <p:nvPr/>
        </p:nvCxnSpPr>
        <p:spPr>
          <a:xfrm rot="16200000" flipH="1">
            <a:off x="732207" y="1946661"/>
            <a:ext cx="285752" cy="25003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rot="10800000">
            <a:off x="2571736" y="2786058"/>
            <a:ext cx="500066" cy="285752"/>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0" name="Straight Arrow Connector 19"/>
          <p:cNvCxnSpPr>
            <a:stCxn id="10" idx="3"/>
          </p:cNvCxnSpPr>
          <p:nvPr/>
        </p:nvCxnSpPr>
        <p:spPr>
          <a:xfrm flipV="1">
            <a:off x="1214414" y="3071810"/>
            <a:ext cx="357190" cy="42862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a:stCxn id="7" idx="1"/>
          </p:cNvCxnSpPr>
          <p:nvPr/>
        </p:nvCxnSpPr>
        <p:spPr>
          <a:xfrm rot="10800000">
            <a:off x="2643174" y="3786190"/>
            <a:ext cx="357190" cy="42862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stCxn id="8" idx="3"/>
          </p:cNvCxnSpPr>
          <p:nvPr/>
        </p:nvCxnSpPr>
        <p:spPr>
          <a:xfrm flipV="1">
            <a:off x="1785918" y="3929066"/>
            <a:ext cx="357190" cy="78581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562401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85728"/>
            <a:ext cx="8686800" cy="841248"/>
          </a:xfrm>
        </p:spPr>
        <p:txBody>
          <a:bodyPr>
            <a:normAutofit/>
          </a:bodyPr>
          <a:lstStyle/>
          <a:p>
            <a:pPr algn="r" rtl="1"/>
            <a:r>
              <a:rPr lang="ar-SA" sz="2800" b="1" u="sng" dirty="0" smtClean="0"/>
              <a:t>الأوعية الدموية الرئيسية للجهاز الوريدي : </a:t>
            </a:r>
            <a:endParaRPr lang="en-US" sz="2800" b="1" u="sng" dirty="0"/>
          </a:p>
        </p:txBody>
      </p:sp>
      <p:pic>
        <p:nvPicPr>
          <p:cNvPr id="5" name="Content Placeholder 4" descr="Picture 038.jpg"/>
          <p:cNvPicPr>
            <a:picLocks noGrp="1" noChangeAspect="1"/>
          </p:cNvPicPr>
          <p:nvPr>
            <p:ph sz="half" idx="1"/>
          </p:nvPr>
        </p:nvPicPr>
        <p:blipFill>
          <a:blip r:embed="rId2" cstate="print"/>
          <a:stretch>
            <a:fillRect/>
          </a:stretch>
        </p:blipFill>
        <p:spPr>
          <a:xfrm>
            <a:off x="214282" y="1571612"/>
            <a:ext cx="3714776" cy="4786346"/>
          </a:xfrm>
        </p:spPr>
      </p:pic>
      <p:sp>
        <p:nvSpPr>
          <p:cNvPr id="4" name="Content Placeholder 3"/>
          <p:cNvSpPr>
            <a:spLocks noGrp="1"/>
          </p:cNvSpPr>
          <p:nvPr>
            <p:ph sz="half" idx="2"/>
          </p:nvPr>
        </p:nvSpPr>
        <p:spPr>
          <a:xfrm>
            <a:off x="4143372" y="1643050"/>
            <a:ext cx="4848228" cy="4681550"/>
          </a:xfrm>
        </p:spPr>
        <p:txBody>
          <a:bodyPr>
            <a:normAutofit/>
          </a:bodyPr>
          <a:lstStyle/>
          <a:p>
            <a:pPr algn="just" rtl="1">
              <a:buFont typeface="Wingdings" pitchFamily="2" charset="2"/>
              <a:buChar char="v"/>
            </a:pPr>
            <a:r>
              <a:rPr lang="ar-SA" sz="2000" dirty="0" smtClean="0"/>
              <a:t>يتكون كل من الوريدين الأجوفيين الأماميين من اتحاد 3 أوردة وهى الوريد الودجى والوريد العضدى والوريد الصدرى .</a:t>
            </a:r>
          </a:p>
          <a:p>
            <a:pPr algn="just" rtl="1">
              <a:buNone/>
            </a:pPr>
            <a:endParaRPr lang="ar-SA" sz="2000" dirty="0" smtClean="0"/>
          </a:p>
          <a:p>
            <a:pPr algn="just" rtl="1">
              <a:buFont typeface="Wingdings" pitchFamily="2" charset="2"/>
              <a:buChar char="v"/>
            </a:pPr>
            <a:r>
              <a:rPr lang="ar-SA" sz="2000" dirty="0" smtClean="0"/>
              <a:t>الوريد الأجوف الخلفى تصب فيه الأوردة الكبدية وكل الأعضاء الموجودة فى المنطقة البطنية قبل وصوله للقلب .</a:t>
            </a:r>
            <a:endParaRPr lang="en-US" sz="2000" dirty="0"/>
          </a:p>
        </p:txBody>
      </p:sp>
      <p:sp>
        <p:nvSpPr>
          <p:cNvPr id="6" name="Oval 5"/>
          <p:cNvSpPr/>
          <p:nvPr/>
        </p:nvSpPr>
        <p:spPr>
          <a:xfrm>
            <a:off x="1357290" y="3786190"/>
            <a:ext cx="857256" cy="5715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dirty="0" smtClean="0"/>
              <a:t>بطين أيمن</a:t>
            </a:r>
            <a:endParaRPr lang="en-US" sz="1400" dirty="0"/>
          </a:p>
        </p:txBody>
      </p:sp>
      <p:sp>
        <p:nvSpPr>
          <p:cNvPr id="7" name="Oval 6"/>
          <p:cNvSpPr/>
          <p:nvPr/>
        </p:nvSpPr>
        <p:spPr>
          <a:xfrm>
            <a:off x="2000232" y="3429000"/>
            <a:ext cx="857256" cy="5715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dirty="0" smtClean="0"/>
              <a:t>بطين أيسر</a:t>
            </a:r>
            <a:endParaRPr lang="en-US" sz="1400" dirty="0"/>
          </a:p>
        </p:txBody>
      </p:sp>
      <p:sp>
        <p:nvSpPr>
          <p:cNvPr id="8" name="Oval 7"/>
          <p:cNvSpPr/>
          <p:nvPr/>
        </p:nvSpPr>
        <p:spPr>
          <a:xfrm>
            <a:off x="928662" y="2714620"/>
            <a:ext cx="857256" cy="5715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dirty="0" smtClean="0"/>
              <a:t>أذين أيمن</a:t>
            </a:r>
            <a:endParaRPr lang="en-US" sz="1400" dirty="0"/>
          </a:p>
        </p:txBody>
      </p:sp>
      <p:sp>
        <p:nvSpPr>
          <p:cNvPr id="9" name="Oval 8"/>
          <p:cNvSpPr/>
          <p:nvPr/>
        </p:nvSpPr>
        <p:spPr>
          <a:xfrm>
            <a:off x="2000232" y="2500306"/>
            <a:ext cx="857256" cy="5715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dirty="0" smtClean="0"/>
              <a:t>أذين أيسر</a:t>
            </a:r>
            <a:endParaRPr lang="en-US" sz="1400" dirty="0"/>
          </a:p>
        </p:txBody>
      </p:sp>
      <p:sp>
        <p:nvSpPr>
          <p:cNvPr id="10" name="Oval 9"/>
          <p:cNvSpPr/>
          <p:nvPr/>
        </p:nvSpPr>
        <p:spPr>
          <a:xfrm>
            <a:off x="2928926" y="3286124"/>
            <a:ext cx="928694" cy="64294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dirty="0" smtClean="0"/>
              <a:t>وريد </a:t>
            </a:r>
            <a:r>
              <a:rPr lang="ar-SA" sz="1400" dirty="0" err="1" smtClean="0"/>
              <a:t>رئوى</a:t>
            </a:r>
            <a:endParaRPr lang="en-US" sz="1400" dirty="0"/>
          </a:p>
        </p:txBody>
      </p:sp>
      <p:sp>
        <p:nvSpPr>
          <p:cNvPr id="11" name="Right Arrow 10"/>
          <p:cNvSpPr/>
          <p:nvPr/>
        </p:nvSpPr>
        <p:spPr>
          <a:xfrm>
            <a:off x="3357554" y="3286124"/>
            <a:ext cx="71438"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a:stCxn id="11" idx="1"/>
          </p:cNvCxnSpPr>
          <p:nvPr/>
        </p:nvCxnSpPr>
        <p:spPr>
          <a:xfrm rot="10800000">
            <a:off x="3071802" y="2786058"/>
            <a:ext cx="285752" cy="522926"/>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5" name="Oval 14"/>
          <p:cNvSpPr/>
          <p:nvPr/>
        </p:nvSpPr>
        <p:spPr>
          <a:xfrm>
            <a:off x="2300278" y="1071546"/>
            <a:ext cx="1414466" cy="7858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dirty="0" smtClean="0"/>
              <a:t>وريد أجوف أمامي أيسر</a:t>
            </a:r>
            <a:endParaRPr lang="en-US" sz="1400" dirty="0"/>
          </a:p>
        </p:txBody>
      </p:sp>
      <p:sp>
        <p:nvSpPr>
          <p:cNvPr id="16" name="Oval 15"/>
          <p:cNvSpPr/>
          <p:nvPr/>
        </p:nvSpPr>
        <p:spPr>
          <a:xfrm>
            <a:off x="0" y="857232"/>
            <a:ext cx="1414466" cy="7858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dirty="0" smtClean="0"/>
              <a:t>وريد أجوف أمامي أيمن</a:t>
            </a:r>
            <a:endParaRPr lang="en-US" sz="1400" dirty="0"/>
          </a:p>
        </p:txBody>
      </p:sp>
      <p:sp>
        <p:nvSpPr>
          <p:cNvPr id="18" name="Oval 17"/>
          <p:cNvSpPr/>
          <p:nvPr/>
        </p:nvSpPr>
        <p:spPr>
          <a:xfrm>
            <a:off x="228576" y="4786322"/>
            <a:ext cx="1414466" cy="7858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dirty="0" smtClean="0"/>
              <a:t>وريد أجوف </a:t>
            </a:r>
            <a:r>
              <a:rPr lang="ar-SA" sz="1400" dirty="0" err="1" smtClean="0"/>
              <a:t>خلفى</a:t>
            </a:r>
            <a:endParaRPr lang="en-US" sz="1400" dirty="0"/>
          </a:p>
        </p:txBody>
      </p:sp>
    </p:spTree>
    <p:extLst>
      <p:ext uri="{BB962C8B-B14F-4D97-AF65-F5344CB8AC3E}">
        <p14:creationId xmlns:p14="http://schemas.microsoft.com/office/powerpoint/2010/main" val="3125780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841248"/>
          </a:xfrm>
        </p:spPr>
        <p:txBody>
          <a:bodyPr>
            <a:normAutofit/>
          </a:bodyPr>
          <a:lstStyle/>
          <a:p>
            <a:pPr algn="r" rtl="1"/>
            <a:r>
              <a:rPr lang="ar-SA" sz="2800" b="1" dirty="0" smtClean="0"/>
              <a:t>الجهاز البولى </a:t>
            </a:r>
            <a:r>
              <a:rPr lang="ar-SA" sz="2800" b="1" dirty="0" err="1" smtClean="0"/>
              <a:t>التناسلى</a:t>
            </a:r>
            <a:r>
              <a:rPr lang="ar-SA" sz="2800" b="1" dirty="0" smtClean="0"/>
              <a:t> :</a:t>
            </a:r>
            <a:endParaRPr lang="en-US" sz="2800" b="1" dirty="0"/>
          </a:p>
        </p:txBody>
      </p:sp>
      <p:pic>
        <p:nvPicPr>
          <p:cNvPr id="5" name="Content Placeholder 4" descr="Picture 029.jpg"/>
          <p:cNvPicPr>
            <a:picLocks noGrp="1" noChangeAspect="1"/>
          </p:cNvPicPr>
          <p:nvPr>
            <p:ph sz="half" idx="1"/>
          </p:nvPr>
        </p:nvPicPr>
        <p:blipFill>
          <a:blip r:embed="rId2" cstate="print"/>
          <a:stretch>
            <a:fillRect/>
          </a:stretch>
        </p:blipFill>
        <p:spPr>
          <a:xfrm>
            <a:off x="142844" y="214290"/>
            <a:ext cx="4476752" cy="37862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214282" y="1214422"/>
            <a:ext cx="8777318" cy="5429288"/>
          </a:xfrm>
        </p:spPr>
        <p:txBody>
          <a:bodyPr>
            <a:normAutofit fontScale="85000" lnSpcReduction="20000"/>
          </a:bodyPr>
          <a:lstStyle/>
          <a:p>
            <a:pPr algn="just" rtl="1">
              <a:buFont typeface="Wingdings" pitchFamily="2" charset="2"/>
              <a:buChar char="§"/>
            </a:pPr>
            <a:r>
              <a:rPr lang="ar-SA" sz="2000" dirty="0" smtClean="0"/>
              <a:t>الكليتان مفصصتان وتنقسم كل كلية</a:t>
            </a:r>
          </a:p>
          <a:p>
            <a:pPr algn="just" rtl="1">
              <a:buNone/>
            </a:pPr>
            <a:r>
              <a:rPr lang="ar-SA" sz="2000" dirty="0" smtClean="0"/>
              <a:t>    إلى ثلاثة أقسام وهى موجودة فى</a:t>
            </a:r>
          </a:p>
          <a:p>
            <a:pPr algn="just" rtl="1">
              <a:buNone/>
            </a:pPr>
            <a:r>
              <a:rPr lang="ar-SA" sz="2000" dirty="0" smtClean="0"/>
              <a:t>    فراغ الحوض ويخرج من السطح </a:t>
            </a:r>
          </a:p>
          <a:p>
            <a:pPr algn="just" rtl="1">
              <a:buNone/>
            </a:pPr>
            <a:r>
              <a:rPr lang="ar-SA" sz="2000" dirty="0" smtClean="0"/>
              <a:t>    البطنى لكل منهما حالب ضيق يمتد </a:t>
            </a:r>
          </a:p>
          <a:p>
            <a:pPr algn="just" rtl="1">
              <a:buNone/>
            </a:pPr>
            <a:r>
              <a:rPr lang="ar-SA" sz="2000" dirty="0" smtClean="0"/>
              <a:t>    إلى الخلف حيث يفتح فى المعي </a:t>
            </a:r>
          </a:p>
          <a:p>
            <a:pPr algn="just" rtl="1">
              <a:buNone/>
            </a:pPr>
            <a:r>
              <a:rPr lang="ar-SA" sz="2000" dirty="0" smtClean="0"/>
              <a:t>    البولي .</a:t>
            </a:r>
          </a:p>
          <a:p>
            <a:pPr algn="just" rtl="1">
              <a:buFont typeface="Wingdings" pitchFamily="2" charset="2"/>
              <a:buChar char="§"/>
            </a:pPr>
            <a:r>
              <a:rPr lang="ar-SA" sz="2000" dirty="0" smtClean="0"/>
              <a:t>فى الذكر توجد خصيتان بيضاويتان </a:t>
            </a:r>
          </a:p>
          <a:p>
            <a:pPr algn="just" rtl="1">
              <a:buNone/>
            </a:pPr>
            <a:r>
              <a:rPr lang="ar-SA" sz="2000" dirty="0" smtClean="0"/>
              <a:t>    متصلتان بالسطح البطنى للنهاية </a:t>
            </a:r>
          </a:p>
          <a:p>
            <a:pPr algn="just" rtl="1">
              <a:buNone/>
            </a:pPr>
            <a:r>
              <a:rPr lang="ar-SA" sz="2000" dirty="0" smtClean="0"/>
              <a:t>الأمامية للكليتين بواسطة غشاء بريتونى.</a:t>
            </a:r>
          </a:p>
          <a:p>
            <a:pPr algn="just" rtl="1">
              <a:buFont typeface="Wingdings" pitchFamily="2" charset="2"/>
              <a:buChar char="§"/>
            </a:pPr>
            <a:r>
              <a:rPr lang="ar-SA" sz="2000" dirty="0" smtClean="0"/>
              <a:t>من الحافة الداخلية لكل خصية يخرج </a:t>
            </a:r>
          </a:p>
          <a:p>
            <a:pPr algn="just" rtl="1">
              <a:buNone/>
            </a:pPr>
            <a:r>
              <a:rPr lang="ar-SA" sz="2000" dirty="0" smtClean="0"/>
              <a:t>    وعاء ناقل مواز للحالب ليفتح فى المعي</a:t>
            </a:r>
          </a:p>
          <a:p>
            <a:pPr algn="just" rtl="1">
              <a:buNone/>
            </a:pPr>
            <a:r>
              <a:rPr lang="ar-SA" sz="2000" dirty="0" smtClean="0"/>
              <a:t>    البولي وتنتفخ النهاية الخلفية للوعاء الناقل لتكون حويصلة منوية ولا يوجد فى الحمام عضو تلقيح خارجي .</a:t>
            </a:r>
          </a:p>
          <a:p>
            <a:pPr algn="just" rtl="1">
              <a:buFont typeface="Wingdings" pitchFamily="2" charset="2"/>
              <a:buChar char="§"/>
            </a:pPr>
            <a:r>
              <a:rPr lang="ar-SA" sz="2000" dirty="0" smtClean="0"/>
              <a:t>فى الأنثى المبيض الأيمن وكذلك قناة البيض اليمنى غير موجودة أو أثرية أما المبيض الأيسر فكبير وقناة البيض </a:t>
            </a:r>
            <a:r>
              <a:rPr lang="ar-SA" sz="2000" dirty="0" err="1" smtClean="0"/>
              <a:t>اليسرى</a:t>
            </a:r>
            <a:r>
              <a:rPr lang="ar-SA" sz="2000" dirty="0" smtClean="0"/>
              <a:t> كبيرة وملتوية ولنهاية المبيض الأمامية فتحة كبيرة على شكل قمع لتستقبل البويضات أما بقية جدر قناة البيض فسميكة وعضلية تبطنها خلايا طلائية غدية تفرز الزلال حول البيضة كذلك القشرة الجيرية وتفتح قناة البيض فى المعى البولى كما يوجد أثر لقناة البيض اليمنى أيضا فى المعى البولى .</a:t>
            </a:r>
          </a:p>
          <a:p>
            <a:pPr algn="just" rtl="1">
              <a:buFont typeface="Wingdings" pitchFamily="2" charset="2"/>
              <a:buChar char="§"/>
            </a:pPr>
            <a:endParaRPr lang="ar-SA" sz="2000" dirty="0" smtClean="0"/>
          </a:p>
          <a:p>
            <a:pPr algn="just" rtl="1">
              <a:buNone/>
            </a:pPr>
            <a:endParaRPr lang="ar-SA" sz="2000" dirty="0" smtClean="0"/>
          </a:p>
          <a:p>
            <a:pPr algn="just" rtl="1">
              <a:buNone/>
            </a:pPr>
            <a:r>
              <a:rPr lang="ar-SA" sz="2000" dirty="0" smtClean="0"/>
              <a:t>    </a:t>
            </a:r>
          </a:p>
          <a:p>
            <a:pPr algn="just" rtl="1">
              <a:buFont typeface="Wingdings" pitchFamily="2" charset="2"/>
              <a:buChar char="§"/>
            </a:pPr>
            <a:endParaRPr lang="ar-SA" sz="2000" dirty="0" smtClean="0"/>
          </a:p>
          <a:p>
            <a:pPr algn="r" rtl="1">
              <a:buNone/>
            </a:pPr>
            <a:endParaRPr lang="en-US" sz="2000" dirty="0"/>
          </a:p>
        </p:txBody>
      </p:sp>
    </p:spTree>
    <p:extLst>
      <p:ext uri="{BB962C8B-B14F-4D97-AF65-F5344CB8AC3E}">
        <p14:creationId xmlns:p14="http://schemas.microsoft.com/office/powerpoint/2010/main" val="24068312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85728"/>
            <a:ext cx="8686800" cy="869844"/>
          </a:xfrm>
        </p:spPr>
        <p:txBody>
          <a:bodyPr>
            <a:normAutofit/>
          </a:bodyPr>
          <a:lstStyle/>
          <a:p>
            <a:pPr algn="r" rtl="1"/>
            <a:r>
              <a:rPr lang="ar-SA" sz="2800" b="1" dirty="0" smtClean="0"/>
              <a:t>الجهاز </a:t>
            </a:r>
            <a:r>
              <a:rPr lang="ar-SA" sz="2800" b="1" dirty="0" err="1" smtClean="0"/>
              <a:t>العصبى</a:t>
            </a:r>
            <a:r>
              <a:rPr lang="ar-SA" sz="2800" b="1" dirty="0" smtClean="0"/>
              <a:t> :</a:t>
            </a:r>
            <a:endParaRPr lang="en-US" sz="2800" b="1" dirty="0"/>
          </a:p>
        </p:txBody>
      </p:sp>
      <p:pic>
        <p:nvPicPr>
          <p:cNvPr id="5" name="Content Placeholder 4" descr="Picture 040.jpg"/>
          <p:cNvPicPr>
            <a:picLocks noGrp="1" noChangeAspect="1"/>
          </p:cNvPicPr>
          <p:nvPr>
            <p:ph sz="half" idx="1"/>
          </p:nvPr>
        </p:nvPicPr>
        <p:blipFill>
          <a:blip r:embed="rId2" cstate="print"/>
          <a:stretch>
            <a:fillRect/>
          </a:stretch>
        </p:blipFill>
        <p:spPr>
          <a:xfrm>
            <a:off x="571472" y="1500174"/>
            <a:ext cx="3401568" cy="39502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4286248" y="1428736"/>
            <a:ext cx="4705352" cy="4895864"/>
          </a:xfrm>
        </p:spPr>
        <p:style>
          <a:lnRef idx="1">
            <a:schemeClr val="accent2"/>
          </a:lnRef>
          <a:fillRef idx="2">
            <a:schemeClr val="accent2"/>
          </a:fillRef>
          <a:effectRef idx="1">
            <a:schemeClr val="accent2"/>
          </a:effectRef>
          <a:fontRef idx="minor">
            <a:schemeClr val="dk1"/>
          </a:fontRef>
        </p:style>
        <p:txBody>
          <a:bodyPr>
            <a:normAutofit/>
          </a:bodyPr>
          <a:lstStyle/>
          <a:p>
            <a:pPr algn="just" rtl="1">
              <a:buFont typeface="Wingdings" pitchFamily="2" charset="2"/>
              <a:buChar char="Ø"/>
            </a:pPr>
            <a:r>
              <a:rPr lang="ar-SA" sz="2000" dirty="0" smtClean="0"/>
              <a:t>المخ يمتاز بأنه عريض ومستدير وقصير , وأن العصبان الشميان صغيران جدا .</a:t>
            </a:r>
          </a:p>
          <a:p>
            <a:pPr algn="just" rtl="1">
              <a:buFont typeface="Wingdings" pitchFamily="2" charset="2"/>
              <a:buChar char="Ø"/>
            </a:pPr>
            <a:r>
              <a:rPr lang="ar-SA" sz="2000" dirty="0" smtClean="0"/>
              <a:t>أما الفصان الكرويان فهما تاما التكوين </a:t>
            </a:r>
          </a:p>
          <a:p>
            <a:pPr algn="just" rtl="1">
              <a:buNone/>
            </a:pPr>
            <a:r>
              <a:rPr lang="ar-SA" sz="2000" dirty="0" smtClean="0"/>
              <a:t>    وحجمهما كبير وسطحهما أملس .</a:t>
            </a:r>
          </a:p>
          <a:p>
            <a:pPr algn="just" rtl="1">
              <a:buFont typeface="Wingdings" pitchFamily="2" charset="2"/>
              <a:buChar char="Ø"/>
            </a:pPr>
            <a:r>
              <a:rPr lang="ar-SA" sz="2000" dirty="0" smtClean="0"/>
              <a:t>يمتدان إلى الخلف حيث يتقابلا مع المخيخ .</a:t>
            </a:r>
          </a:p>
          <a:p>
            <a:pPr algn="just" rtl="1">
              <a:buFont typeface="Wingdings" pitchFamily="2" charset="2"/>
              <a:buChar char="Ø"/>
            </a:pPr>
            <a:r>
              <a:rPr lang="ar-SA" sz="2000" dirty="0" smtClean="0"/>
              <a:t>نتيجة لذلك يندفع الفصين البصريين إلى الجانبين والمخيخ كبير الحجم أيضا ويتركب من فصوص كبيرة توجد على سطحه ميازيب عرضية .</a:t>
            </a:r>
          </a:p>
          <a:p>
            <a:pPr algn="just" rtl="1">
              <a:buFont typeface="Wingdings" pitchFamily="2" charset="2"/>
              <a:buChar char="Ø"/>
            </a:pPr>
            <a:r>
              <a:rPr lang="ar-SA" sz="2000" dirty="0" smtClean="0"/>
              <a:t>أما النخاع المستطيل فيوجد فى مؤخرة المخ ويخرج منه الحبل الشوكى الذى يمتد داخل العمود الفقاري .</a:t>
            </a:r>
            <a:endParaRPr lang="en-US" sz="2000" dirty="0"/>
          </a:p>
        </p:txBody>
      </p:sp>
    </p:spTree>
    <p:extLst>
      <p:ext uri="{BB962C8B-B14F-4D97-AF65-F5344CB8AC3E}">
        <p14:creationId xmlns:p14="http://schemas.microsoft.com/office/powerpoint/2010/main" val="39678137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4" descr="Picture 040.jpg"/>
          <p:cNvPicPr>
            <a:picLocks noGrp="1" noChangeAspect="1"/>
          </p:cNvPicPr>
          <p:nvPr>
            <p:ph idx="1"/>
          </p:nvPr>
        </p:nvPicPr>
        <p:blipFill>
          <a:blip r:embed="rId2" cstate="print"/>
          <a:stretch>
            <a:fillRect/>
          </a:stretch>
        </p:blipFill>
        <p:spPr>
          <a:xfrm>
            <a:off x="2411760" y="1196752"/>
            <a:ext cx="4576912" cy="53285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8" name="Straight Arrow Connector 7"/>
          <p:cNvCxnSpPr/>
          <p:nvPr/>
        </p:nvCxnSpPr>
        <p:spPr>
          <a:xfrm flipH="1" flipV="1">
            <a:off x="3779912" y="3933056"/>
            <a:ext cx="432048" cy="7200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0" name="Straight Arrow Connector 9"/>
          <p:cNvCxnSpPr/>
          <p:nvPr/>
        </p:nvCxnSpPr>
        <p:spPr>
          <a:xfrm flipH="1" flipV="1">
            <a:off x="3779912" y="4077072"/>
            <a:ext cx="720080" cy="7200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2" name="Straight Arrow Connector 11"/>
          <p:cNvCxnSpPr/>
          <p:nvPr/>
        </p:nvCxnSpPr>
        <p:spPr>
          <a:xfrm flipH="1" flipV="1">
            <a:off x="3779912" y="3645024"/>
            <a:ext cx="720080" cy="14401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4" name="Straight Arrow Connector 13"/>
          <p:cNvCxnSpPr/>
          <p:nvPr/>
        </p:nvCxnSpPr>
        <p:spPr>
          <a:xfrm flipV="1">
            <a:off x="5148064" y="2924944"/>
            <a:ext cx="864096" cy="21602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6" name="Straight Arrow Connector 15"/>
          <p:cNvCxnSpPr/>
          <p:nvPr/>
        </p:nvCxnSpPr>
        <p:spPr>
          <a:xfrm flipV="1">
            <a:off x="5220072" y="2348880"/>
            <a:ext cx="504056" cy="14401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8" name="Straight Arrow Connector 17"/>
          <p:cNvCxnSpPr/>
          <p:nvPr/>
        </p:nvCxnSpPr>
        <p:spPr>
          <a:xfrm flipH="1" flipV="1">
            <a:off x="3923928" y="2348880"/>
            <a:ext cx="504056" cy="14401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0" name="Straight Arrow Connector 19"/>
          <p:cNvCxnSpPr/>
          <p:nvPr/>
        </p:nvCxnSpPr>
        <p:spPr>
          <a:xfrm>
            <a:off x="5220072" y="1700808"/>
            <a:ext cx="792088" cy="7200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2" name="Straight Arrow Connector 21"/>
          <p:cNvCxnSpPr/>
          <p:nvPr/>
        </p:nvCxnSpPr>
        <p:spPr>
          <a:xfrm flipH="1">
            <a:off x="3635896" y="1700808"/>
            <a:ext cx="792088"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4" name="Straight Arrow Connector 23"/>
          <p:cNvCxnSpPr/>
          <p:nvPr/>
        </p:nvCxnSpPr>
        <p:spPr>
          <a:xfrm flipH="1" flipV="1">
            <a:off x="3563888" y="2780928"/>
            <a:ext cx="864096" cy="14401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0140060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500042"/>
            <a:ext cx="7851648" cy="1000132"/>
          </a:xfrm>
        </p:spPr>
        <p:txBody>
          <a:bodyPr>
            <a:normAutofit/>
          </a:bodyPr>
          <a:lstStyle/>
          <a:p>
            <a:pPr algn="ctr"/>
            <a:r>
              <a:rPr lang="ar-SA" sz="6000" dirty="0" smtClean="0"/>
              <a:t>طائفة الزواحف</a:t>
            </a:r>
            <a:endParaRPr lang="en-US" sz="6000" dirty="0"/>
          </a:p>
        </p:txBody>
      </p:sp>
      <p:sp>
        <p:nvSpPr>
          <p:cNvPr id="3" name="Subtitle 2"/>
          <p:cNvSpPr>
            <a:spLocks noGrp="1"/>
          </p:cNvSpPr>
          <p:nvPr>
            <p:ph type="subTitle" idx="1"/>
          </p:nvPr>
        </p:nvSpPr>
        <p:spPr>
          <a:xfrm>
            <a:off x="285720" y="1500174"/>
            <a:ext cx="8501122" cy="5072098"/>
          </a:xfrm>
        </p:spPr>
        <p:txBody>
          <a:bodyPr>
            <a:normAutofit lnSpcReduction="10000"/>
          </a:bodyPr>
          <a:lstStyle/>
          <a:p>
            <a:pPr algn="ctr" rtl="1"/>
            <a:r>
              <a:rPr lang="en-US" sz="2000" b="1" i="1" dirty="0" err="1" smtClean="0">
                <a:solidFill>
                  <a:srgbClr val="FFFF00"/>
                </a:solidFill>
              </a:rPr>
              <a:t>Chalcides</a:t>
            </a:r>
            <a:r>
              <a:rPr lang="en-US" sz="2000" b="1" i="1" dirty="0" smtClean="0">
                <a:solidFill>
                  <a:srgbClr val="FFFF00"/>
                </a:solidFill>
              </a:rPr>
              <a:t>  </a:t>
            </a:r>
            <a:r>
              <a:rPr lang="en-US" sz="2000" b="1" i="1" dirty="0" err="1" smtClean="0">
                <a:solidFill>
                  <a:srgbClr val="FFFF00"/>
                </a:solidFill>
              </a:rPr>
              <a:t>ocellatus</a:t>
            </a:r>
            <a:endParaRPr lang="en-US" sz="2000" b="1" i="1" dirty="0" smtClean="0">
              <a:solidFill>
                <a:srgbClr val="FFFF00"/>
              </a:solidFill>
            </a:endParaRPr>
          </a:p>
          <a:p>
            <a:pPr algn="just" rtl="1"/>
            <a:endParaRPr lang="ar-SA" sz="2000" dirty="0" smtClean="0">
              <a:solidFill>
                <a:srgbClr val="FFFF00"/>
              </a:solidFill>
            </a:endParaRPr>
          </a:p>
          <a:p>
            <a:pPr algn="just" rtl="1">
              <a:buFont typeface="Wingdings" pitchFamily="2" charset="2"/>
              <a:buChar char="§"/>
            </a:pPr>
            <a:r>
              <a:rPr lang="ar-SA" sz="2000" dirty="0" smtClean="0">
                <a:solidFill>
                  <a:srgbClr val="FFFF00"/>
                </a:solidFill>
              </a:rPr>
              <a:t> </a:t>
            </a:r>
            <a:r>
              <a:rPr lang="ar-SA" sz="2000" b="1" u="sng" dirty="0" smtClean="0">
                <a:solidFill>
                  <a:srgbClr val="FFC000"/>
                </a:solidFill>
              </a:rPr>
              <a:t>جلد الزواحف </a:t>
            </a:r>
            <a:r>
              <a:rPr lang="en-US" sz="2000" b="1" u="sng" dirty="0" smtClean="0">
                <a:solidFill>
                  <a:srgbClr val="FFC000"/>
                </a:solidFill>
              </a:rPr>
              <a:t>The skin</a:t>
            </a:r>
            <a:r>
              <a:rPr lang="ar-SA" sz="2000" b="1" u="sng" dirty="0" smtClean="0">
                <a:solidFill>
                  <a:srgbClr val="FFC000"/>
                </a:solidFill>
              </a:rPr>
              <a:t> </a:t>
            </a:r>
            <a:r>
              <a:rPr lang="ar-SA" sz="2000" dirty="0" smtClean="0">
                <a:solidFill>
                  <a:srgbClr val="FFC000"/>
                </a:solidFill>
              </a:rPr>
              <a:t>:</a:t>
            </a:r>
          </a:p>
          <a:p>
            <a:pPr algn="just" rtl="1">
              <a:buFont typeface="Wingdings" pitchFamily="2" charset="2"/>
              <a:buChar char="Ø"/>
            </a:pPr>
            <a:r>
              <a:rPr lang="ar-SA" sz="2000" dirty="0" smtClean="0">
                <a:solidFill>
                  <a:srgbClr val="FFFF00"/>
                </a:solidFill>
              </a:rPr>
              <a:t>الجلد جاف بعكس جلد البرمائيات , وهذا يرجع إلى فقره الشديد </a:t>
            </a:r>
            <a:r>
              <a:rPr lang="ar-SA" sz="2000" dirty="0" err="1" smtClean="0">
                <a:solidFill>
                  <a:srgbClr val="FFFF00"/>
                </a:solidFill>
              </a:rPr>
              <a:t>فى</a:t>
            </a:r>
            <a:r>
              <a:rPr lang="ar-SA" sz="2000" dirty="0" smtClean="0">
                <a:solidFill>
                  <a:srgbClr val="FFFF00"/>
                </a:solidFill>
              </a:rPr>
              <a:t> الغدد التي نادرا ما توجد في الجلد</a:t>
            </a:r>
          </a:p>
          <a:p>
            <a:pPr algn="just" rtl="1"/>
            <a:r>
              <a:rPr lang="ar-SA" sz="2000" dirty="0" smtClean="0">
                <a:solidFill>
                  <a:srgbClr val="FFFF00"/>
                </a:solidFill>
              </a:rPr>
              <a:t>   مثالها الغدد الفخذية التي توجد على السطح البطنى في بعض السحالي .</a:t>
            </a:r>
          </a:p>
          <a:p>
            <a:pPr algn="just" rtl="1">
              <a:buFont typeface="Wingdings" pitchFamily="2" charset="2"/>
              <a:buChar char="Ø"/>
            </a:pPr>
            <a:r>
              <a:rPr lang="ar-SA" sz="2000" dirty="0" smtClean="0">
                <a:solidFill>
                  <a:srgbClr val="FFFF00"/>
                </a:solidFill>
              </a:rPr>
              <a:t> وغدد مشابهة موجودة قرب المجمع في الثعابين والتماسيح وتعتبر تجاويف للتهوية فقط .</a:t>
            </a:r>
          </a:p>
          <a:p>
            <a:pPr algn="just" rtl="1">
              <a:buFont typeface="Wingdings" pitchFamily="2" charset="2"/>
              <a:buChar char="Ø"/>
            </a:pPr>
            <a:r>
              <a:rPr lang="ar-SA" sz="2000" dirty="0" smtClean="0">
                <a:solidFill>
                  <a:srgbClr val="FFFF00"/>
                </a:solidFill>
              </a:rPr>
              <a:t>   يمتاز جلد الزواحف باحتوائه على القشور القرنية, وهى تنشأ من البشرة وتعتبر كجزء متحور من</a:t>
            </a:r>
            <a:endParaRPr lang="en-US" sz="2000" dirty="0" smtClean="0">
              <a:solidFill>
                <a:srgbClr val="FFFF00"/>
              </a:solidFill>
            </a:endParaRPr>
          </a:p>
          <a:p>
            <a:pPr algn="just" rtl="1"/>
            <a:r>
              <a:rPr lang="en-US" sz="2000" dirty="0" smtClean="0">
                <a:solidFill>
                  <a:srgbClr val="FFFF00"/>
                </a:solidFill>
              </a:rPr>
              <a:t>    </a:t>
            </a:r>
            <a:r>
              <a:rPr lang="ar-SA" sz="2000" dirty="0" smtClean="0">
                <a:solidFill>
                  <a:srgbClr val="FFFF00"/>
                </a:solidFill>
              </a:rPr>
              <a:t> الطبقة القرنية بالجلد .</a:t>
            </a:r>
          </a:p>
          <a:p>
            <a:pPr algn="just" rtl="1">
              <a:buFont typeface="Wingdings" pitchFamily="2" charset="2"/>
              <a:buChar char="Ø"/>
            </a:pPr>
            <a:r>
              <a:rPr lang="ar-SA" sz="2000" dirty="0" smtClean="0">
                <a:solidFill>
                  <a:srgbClr val="FFFF00"/>
                </a:solidFill>
              </a:rPr>
              <a:t>  ففى المكان الذى تنشأ فيه أحد هذه القشور ينشأ مباشرة تحت طبقة ملبيجى مجموعة من خلايا الحلمة</a:t>
            </a:r>
          </a:p>
          <a:p>
            <a:pPr algn="just" rtl="1"/>
            <a:r>
              <a:rPr lang="ar-SA" sz="2000" dirty="0" smtClean="0">
                <a:solidFill>
                  <a:srgbClr val="FFFF00"/>
                </a:solidFill>
              </a:rPr>
              <a:t>    الأدمية التي تنقسم بنشاط دافعة طبقة ملبيجى إلى أعلى وتمدها بكمية كافية من المواد الغذائية .</a:t>
            </a:r>
          </a:p>
          <a:p>
            <a:pPr algn="just" rtl="1">
              <a:buFont typeface="Wingdings" pitchFamily="2" charset="2"/>
              <a:buChar char="Ø"/>
            </a:pPr>
            <a:r>
              <a:rPr lang="ar-SA" sz="2000" dirty="0" smtClean="0">
                <a:solidFill>
                  <a:srgbClr val="FFFF00"/>
                </a:solidFill>
              </a:rPr>
              <a:t> تنشط طبقة ملبيجى وتنقسم لتعطى كتلا من الخلايا التى تتفلطح على السطح وتتحول الى طبقة قرنية</a:t>
            </a:r>
          </a:p>
          <a:p>
            <a:pPr algn="just" rtl="1"/>
            <a:r>
              <a:rPr lang="ar-SA" sz="2000" dirty="0" smtClean="0">
                <a:solidFill>
                  <a:srgbClr val="FFFF00"/>
                </a:solidFill>
              </a:rPr>
              <a:t>    مكونة للقشرة .</a:t>
            </a:r>
          </a:p>
          <a:p>
            <a:pPr algn="just" rtl="1">
              <a:buFont typeface="Wingdings" pitchFamily="2" charset="2"/>
              <a:buChar char="Ø"/>
            </a:pPr>
            <a:r>
              <a:rPr lang="ar-SA" sz="2000" dirty="0" smtClean="0">
                <a:solidFill>
                  <a:srgbClr val="FFFF00"/>
                </a:solidFill>
              </a:rPr>
              <a:t>  ولضمان سهولة حركة الحيوان تتصل قواعد القشور القرنية بعضها ببعض بواسطة أغشية تمفصلبة</a:t>
            </a:r>
          </a:p>
          <a:p>
            <a:pPr algn="just" rtl="1"/>
            <a:r>
              <a:rPr lang="ar-SA" sz="2000" dirty="0" smtClean="0">
                <a:solidFill>
                  <a:srgbClr val="FFFF00"/>
                </a:solidFill>
              </a:rPr>
              <a:t>     رقيقة غير  قرنية .</a:t>
            </a:r>
          </a:p>
          <a:p>
            <a:pPr rtl="1">
              <a:buFontTx/>
              <a:buChar char="-"/>
            </a:pPr>
            <a:endParaRPr lang="ar-SA" sz="2000" dirty="0" smtClean="0">
              <a:solidFill>
                <a:srgbClr val="FFFF00"/>
              </a:solidFill>
            </a:endParaRPr>
          </a:p>
        </p:txBody>
      </p:sp>
    </p:spTree>
    <p:extLst>
      <p:ext uri="{BB962C8B-B14F-4D97-AF65-F5344CB8AC3E}">
        <p14:creationId xmlns:p14="http://schemas.microsoft.com/office/powerpoint/2010/main" val="39174646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9856"/>
            <a:ext cx="8229600" cy="1143000"/>
          </a:xfrm>
        </p:spPr>
        <p:style>
          <a:lnRef idx="1">
            <a:schemeClr val="accent3"/>
          </a:lnRef>
          <a:fillRef idx="2">
            <a:schemeClr val="accent3"/>
          </a:fillRef>
          <a:effectRef idx="1">
            <a:schemeClr val="accent3"/>
          </a:effectRef>
          <a:fontRef idx="minor">
            <a:schemeClr val="dk1"/>
          </a:fontRef>
        </p:style>
        <p:txBody>
          <a:bodyPr>
            <a:normAutofit/>
          </a:bodyPr>
          <a:lstStyle/>
          <a:p>
            <a:pPr algn="ctr" rtl="1"/>
            <a:r>
              <a:rPr lang="ar-SA" sz="6000" b="1" dirty="0" smtClean="0"/>
              <a:t>الشكل الخارجى</a:t>
            </a:r>
            <a:endParaRPr lang="en-US" sz="6000" b="1" dirty="0"/>
          </a:p>
        </p:txBody>
      </p:sp>
      <p:pic>
        <p:nvPicPr>
          <p:cNvPr id="4" name="Content Placeholder 3" descr="Picture 018.jpg"/>
          <p:cNvPicPr>
            <a:picLocks noGrp="1" noChangeAspect="1"/>
          </p:cNvPicPr>
          <p:nvPr>
            <p:ph idx="1"/>
          </p:nvPr>
        </p:nvPicPr>
        <p:blipFill>
          <a:blip r:embed="rId2" cstate="print">
            <a:biLevel thresh="50000"/>
          </a:blip>
          <a:srcRect l="-1246" b="52495"/>
          <a:stretch>
            <a:fillRect/>
          </a:stretch>
        </p:blipFill>
        <p:spPr>
          <a:xfrm>
            <a:off x="2843808" y="2783979"/>
            <a:ext cx="3414378" cy="208518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660969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7848"/>
            <a:ext cx="8229600" cy="1143000"/>
          </a:xfrm>
        </p:spPr>
        <p:style>
          <a:lnRef idx="1">
            <a:schemeClr val="accent3"/>
          </a:lnRef>
          <a:fillRef idx="2">
            <a:schemeClr val="accent3"/>
          </a:fillRef>
          <a:effectRef idx="1">
            <a:schemeClr val="accent3"/>
          </a:effectRef>
          <a:fontRef idx="minor">
            <a:schemeClr val="dk1"/>
          </a:fontRef>
        </p:style>
        <p:txBody>
          <a:bodyPr>
            <a:normAutofit/>
          </a:bodyPr>
          <a:lstStyle/>
          <a:p>
            <a:pPr algn="ctr" rtl="1"/>
            <a:r>
              <a:rPr lang="ar-SA" sz="6000" b="1" dirty="0" smtClean="0"/>
              <a:t>جلد الزواحف</a:t>
            </a:r>
            <a:endParaRPr lang="en-US" sz="6000" b="1" dirty="0"/>
          </a:p>
        </p:txBody>
      </p:sp>
      <p:pic>
        <p:nvPicPr>
          <p:cNvPr id="4" name="Content Placeholder 3" descr="Picture 018.jpg"/>
          <p:cNvPicPr>
            <a:picLocks noGrp="1" noChangeAspect="1"/>
          </p:cNvPicPr>
          <p:nvPr>
            <p:ph idx="1"/>
          </p:nvPr>
        </p:nvPicPr>
        <p:blipFill>
          <a:blip r:embed="rId2" cstate="print"/>
          <a:srcRect l="890" t="45864"/>
          <a:stretch>
            <a:fillRect/>
          </a:stretch>
        </p:blipFill>
        <p:spPr>
          <a:xfrm>
            <a:off x="2915816" y="2348880"/>
            <a:ext cx="3342370" cy="23762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297685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32"/>
            <a:ext cx="8229600" cy="5786478"/>
          </a:xfrm>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algn="just" rtl="1"/>
            <a:r>
              <a:rPr lang="ar-SA" sz="2000" dirty="0" smtClean="0"/>
              <a:t>على فترات متساوية ينسلخ جلد الزواحف , إما في صورة قطع صغيرة كما في السحالي أو في صورة كاملة كما في الثعابين .</a:t>
            </a:r>
          </a:p>
          <a:p>
            <a:pPr algn="r" rtl="1"/>
            <a:r>
              <a:rPr lang="ar-SA" sz="2000" dirty="0" smtClean="0"/>
              <a:t>وبالاضافة إلى القشور القرنية ,تحوى بعض الزواحف كالسلاحف قشورا تسمى القطع العظمية وتكون متصلة بالضلوع , أما في التماسيح فتكون سطحية فقط .</a:t>
            </a:r>
          </a:p>
          <a:p>
            <a:pPr algn="r" rtl="1">
              <a:buNone/>
            </a:pPr>
            <a:endParaRPr lang="ar-SA" sz="2000" dirty="0" smtClean="0"/>
          </a:p>
          <a:p>
            <a:pPr algn="r" rtl="1">
              <a:buNone/>
            </a:pPr>
            <a:r>
              <a:rPr lang="ar-SA" sz="2000" b="1" u="sng" dirty="0" smtClean="0">
                <a:solidFill>
                  <a:srgbClr val="FF0000"/>
                </a:solidFill>
              </a:rPr>
              <a:t>الجهاز الهضمي  </a:t>
            </a:r>
            <a:r>
              <a:rPr lang="en-US" sz="2000" b="1" u="sng" dirty="0" smtClean="0">
                <a:solidFill>
                  <a:srgbClr val="FF0000"/>
                </a:solidFill>
              </a:rPr>
              <a:t>The digestive system</a:t>
            </a:r>
            <a:r>
              <a:rPr lang="ar-SA" sz="2000" b="1" u="sng" dirty="0" smtClean="0">
                <a:solidFill>
                  <a:srgbClr val="FF0000"/>
                </a:solidFill>
              </a:rPr>
              <a:t> </a:t>
            </a:r>
            <a:r>
              <a:rPr lang="ar-SA" sz="2000" b="1" dirty="0" smtClean="0">
                <a:solidFill>
                  <a:srgbClr val="FF0000"/>
                </a:solidFill>
              </a:rPr>
              <a:t>:</a:t>
            </a:r>
          </a:p>
          <a:p>
            <a:pPr algn="r" rtl="1">
              <a:buFont typeface="Wingdings" pitchFamily="2" charset="2"/>
              <a:buChar char="v"/>
            </a:pPr>
            <a:r>
              <a:rPr lang="ar-SA" sz="2000" dirty="0" smtClean="0"/>
              <a:t>يحد الفك العلوي والسفلى فتحة الفم وكل منهما مزود بصف واحد من الأسنان المتشابهة .</a:t>
            </a:r>
          </a:p>
          <a:p>
            <a:pPr algn="r" rtl="1">
              <a:buFont typeface="Wingdings" pitchFamily="2" charset="2"/>
              <a:buChar char="v"/>
            </a:pPr>
            <a:r>
              <a:rPr lang="ar-SA" sz="2000" dirty="0" smtClean="0"/>
              <a:t>في قاع الفم يوجد اللسان كعضو لحمى ضيق وطويل مشقوق من الأمام .</a:t>
            </a:r>
          </a:p>
          <a:p>
            <a:pPr algn="r" rtl="1">
              <a:buFont typeface="Wingdings" pitchFamily="2" charset="2"/>
              <a:buChar char="v"/>
            </a:pPr>
            <a:r>
              <a:rPr lang="ar-SA" sz="2000" dirty="0" smtClean="0"/>
              <a:t>الغدد اللعابية جيدة التكوين وفى الثعابين وبعض السحالي تكون هذه الغدد سمية .</a:t>
            </a:r>
          </a:p>
          <a:p>
            <a:pPr algn="r" rtl="1">
              <a:buFont typeface="Wingdings" pitchFamily="2" charset="2"/>
              <a:buChar char="v"/>
            </a:pPr>
            <a:r>
              <a:rPr lang="ar-SA" sz="2000" dirty="0" smtClean="0"/>
              <a:t>يؤدى المريء الطويل إلى معدة ذات جدار عضلي سميك وبهذا يبدأ الهضم الحقيقي ومن الصعب إيجاد الحد الفاصل بين المريء والمعدة , ولو أن الأخيرة أوسع قليلا .</a:t>
            </a:r>
          </a:p>
          <a:p>
            <a:pPr algn="r" rtl="1">
              <a:buFont typeface="Wingdings" pitchFamily="2" charset="2"/>
              <a:buChar char="v"/>
            </a:pPr>
            <a:r>
              <a:rPr lang="ar-SA" sz="2000" dirty="0" smtClean="0"/>
              <a:t>ولكن عند نقطة اتصال الأمعاء الدقيقة بالغليظة , أي المستقيم يكون الأخير الأعور المستقيم القصير. </a:t>
            </a:r>
          </a:p>
          <a:p>
            <a:pPr algn="r" rtl="1">
              <a:buFont typeface="Wingdings" pitchFamily="2" charset="2"/>
              <a:buChar char="v"/>
            </a:pPr>
            <a:r>
              <a:rPr lang="ar-SA" sz="2000" dirty="0" smtClean="0"/>
              <a:t>ينقسم الكبد إلى فص أيمن بحافته السفلية يوجد كيس المرارة وفص أيسر , بينما يقع البنكرياس بين المعدة والجزء الأمامي من الأمعاء الدقيقة المعروفة بالا ثنى عشر .</a:t>
            </a:r>
          </a:p>
          <a:p>
            <a:pPr algn="r" rtl="1">
              <a:buFont typeface="Wingdings" pitchFamily="2" charset="2"/>
              <a:buChar char="v"/>
            </a:pPr>
            <a:r>
              <a:rPr lang="ar-SA" sz="2000" dirty="0" smtClean="0"/>
              <a:t>أهم ما يميز الجهاز الهضمي هو غرفة المجمع المميزة .</a:t>
            </a:r>
          </a:p>
          <a:p>
            <a:pPr algn="r" rtl="1">
              <a:buFont typeface="Wingdings" pitchFamily="2" charset="2"/>
              <a:buChar char="v"/>
            </a:pPr>
            <a:r>
              <a:rPr lang="ar-SA" sz="2000" dirty="0" smtClean="0"/>
              <a:t>في جميع الزواحف ينقسم المجمع من الداخل إلى ثلاث حجرات متعاقبة هي المعبر البرازى والمعبر البولي والمعبر الشرجي وهذا يتحكم في غلقه عضلة المجمع العاصرة .</a:t>
            </a:r>
          </a:p>
          <a:p>
            <a:pPr algn="r" rtl="1">
              <a:buFont typeface="Wingdings" pitchFamily="2" charset="2"/>
              <a:buChar char="v"/>
            </a:pPr>
            <a:r>
              <a:rPr lang="ar-SA" sz="2000" dirty="0" smtClean="0"/>
              <a:t>تقسيم المجمع إلى هذه الغرف له علاقة وثيقة بضرورة احتفاظ الزواحف بأكبر كمية ممكنة من الماء داخل الجسم وذلك بإعادة امتصاصه من البراز والبول .</a:t>
            </a:r>
          </a:p>
          <a:p>
            <a:pPr algn="r" rtl="1">
              <a:buNone/>
            </a:pPr>
            <a:endParaRPr lang="en-US" sz="2000" dirty="0"/>
          </a:p>
        </p:txBody>
      </p:sp>
    </p:spTree>
    <p:extLst>
      <p:ext uri="{BB962C8B-B14F-4D97-AF65-F5344CB8AC3E}">
        <p14:creationId xmlns:p14="http://schemas.microsoft.com/office/powerpoint/2010/main" val="18009739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96086"/>
          </a:xfrm>
        </p:spPr>
        <p:txBody>
          <a:bodyPr>
            <a:normAutofit/>
          </a:bodyPr>
          <a:lstStyle/>
          <a:p>
            <a:pPr algn="ctr"/>
            <a:r>
              <a:rPr lang="ar-SA" sz="4400" dirty="0" smtClean="0"/>
              <a:t>الجهاز الهضمي </a:t>
            </a:r>
            <a:endParaRPr lang="en-US" sz="4400" dirty="0"/>
          </a:p>
        </p:txBody>
      </p:sp>
      <p:pic>
        <p:nvPicPr>
          <p:cNvPr id="5" name="Content Placeholder 4" descr="Picture 020.jpg"/>
          <p:cNvPicPr>
            <a:picLocks noGrp="1" noChangeAspect="1"/>
          </p:cNvPicPr>
          <p:nvPr>
            <p:ph sz="half" idx="2"/>
          </p:nvPr>
        </p:nvPicPr>
        <p:blipFill>
          <a:blip r:embed="rId2" cstate="print"/>
          <a:stretch>
            <a:fillRect/>
          </a:stretch>
        </p:blipFill>
        <p:spPr>
          <a:xfrm>
            <a:off x="2428860" y="1500174"/>
            <a:ext cx="4214842" cy="50720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003445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36" y="704088"/>
            <a:ext cx="3857652" cy="653210"/>
          </a:xfrm>
        </p:spPr>
        <p:style>
          <a:lnRef idx="1">
            <a:schemeClr val="accent3"/>
          </a:lnRef>
          <a:fillRef idx="2">
            <a:schemeClr val="accent3"/>
          </a:fillRef>
          <a:effectRef idx="1">
            <a:schemeClr val="accent3"/>
          </a:effectRef>
          <a:fontRef idx="minor">
            <a:schemeClr val="dk1"/>
          </a:fontRef>
        </p:style>
        <p:txBody>
          <a:bodyPr>
            <a:normAutofit/>
          </a:bodyPr>
          <a:lstStyle/>
          <a:p>
            <a:pPr algn="ctr" rtl="1"/>
            <a:r>
              <a:rPr lang="ar-SA" sz="3600" b="1" dirty="0" smtClean="0"/>
              <a:t>الجهاز </a:t>
            </a:r>
            <a:r>
              <a:rPr lang="ar-SA" sz="3600" b="1" dirty="0" err="1" smtClean="0"/>
              <a:t>التنفسى</a:t>
            </a:r>
            <a:r>
              <a:rPr lang="ar-SA" sz="3600" b="1" dirty="0" smtClean="0"/>
              <a:t> </a:t>
            </a:r>
            <a:endParaRPr lang="en-US" sz="3600" b="1" dirty="0"/>
          </a:p>
        </p:txBody>
      </p:sp>
      <p:pic>
        <p:nvPicPr>
          <p:cNvPr id="5" name="Content Placeholder 4" descr="Picture 021.jpg"/>
          <p:cNvPicPr>
            <a:picLocks noGrp="1" noChangeAspect="1"/>
          </p:cNvPicPr>
          <p:nvPr>
            <p:ph sz="half" idx="1"/>
          </p:nvPr>
        </p:nvPicPr>
        <p:blipFill>
          <a:blip r:embed="rId2" cstate="print"/>
          <a:stretch>
            <a:fillRect/>
          </a:stretch>
        </p:blipFill>
        <p:spPr>
          <a:xfrm>
            <a:off x="654843" y="1428750"/>
            <a:ext cx="3643313" cy="5143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4648200" y="1428736"/>
            <a:ext cx="4038600" cy="5143536"/>
          </a:xfrm>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algn="r" rtl="1">
              <a:buNone/>
            </a:pPr>
            <a:r>
              <a:rPr lang="ar-SA" sz="2000" b="1" u="sng" dirty="0" smtClean="0">
                <a:solidFill>
                  <a:srgbClr val="FF0000"/>
                </a:solidFill>
              </a:rPr>
              <a:t>الجهاز </a:t>
            </a:r>
            <a:r>
              <a:rPr lang="ar-SA" sz="2000" b="1" u="sng" dirty="0" err="1" smtClean="0">
                <a:solidFill>
                  <a:srgbClr val="FF0000"/>
                </a:solidFill>
              </a:rPr>
              <a:t>التنفسى</a:t>
            </a:r>
            <a:r>
              <a:rPr lang="ar-SA" sz="2000" b="1" u="sng" dirty="0" smtClean="0">
                <a:solidFill>
                  <a:srgbClr val="FF0000"/>
                </a:solidFill>
              </a:rPr>
              <a:t> :</a:t>
            </a:r>
          </a:p>
          <a:p>
            <a:pPr algn="just" rtl="1">
              <a:buFont typeface="Wingdings" pitchFamily="2" charset="2"/>
              <a:buChar char="q"/>
            </a:pPr>
            <a:r>
              <a:rPr lang="ar-SA" sz="2000" dirty="0" smtClean="0"/>
              <a:t>يبدأ بفتحة المزمار التي توجد خلف قاعدة اللسان وهى تصل إلى غرفة صغيرة تعرف بالحنجرة يوجد بجدارها ثلاثة من الغضاريف للتقوية (2 الغضروف الطرجهالى و الغضروف الحلقي ), ولا تحتوى الحنجرة على أحبال صوتية .</a:t>
            </a:r>
          </a:p>
          <a:p>
            <a:pPr algn="just" rtl="1">
              <a:buFont typeface="Wingdings" pitchFamily="2" charset="2"/>
              <a:buChar char="q"/>
            </a:pPr>
            <a:r>
              <a:rPr lang="ar-SA" sz="2000" dirty="0" smtClean="0"/>
              <a:t>تفتح الحنجرة في أنبوبة طويلة ورفيعة هي القصبة الهوائية وهى تمتد على السطح البطنى للمريء , وتنقسم عند نهايتها إلى قصبتين قصيرتين يتصلان بالرئتين .</a:t>
            </a:r>
          </a:p>
          <a:p>
            <a:pPr algn="just" rtl="1">
              <a:buFont typeface="Wingdings" pitchFamily="2" charset="2"/>
              <a:buChar char="q"/>
            </a:pPr>
            <a:r>
              <a:rPr lang="ar-SA" sz="2000" dirty="0" smtClean="0"/>
              <a:t>يوجد بجدار القصبة الهوائية عدد كبير من الحلقات الغضروفية الناقصة الاستدارة خلفا , وهى على شكل حرف </a:t>
            </a:r>
            <a:r>
              <a:rPr lang="en-US" sz="2000" dirty="0" smtClean="0"/>
              <a:t>C</a:t>
            </a:r>
            <a:r>
              <a:rPr lang="ar-SA" sz="2000" dirty="0" smtClean="0"/>
              <a:t> ووظيفتها جعل القصبة الهوائية مفتوحة على الدوام لتسهيل مرور الهواء بداخلها مع ضمان عدم احتكاكها بالمريء الموجود خلف السطح الظهري للقصبة الهوائية .</a:t>
            </a:r>
            <a:endParaRPr lang="en-US" sz="2000" dirty="0" smtClean="0"/>
          </a:p>
          <a:p>
            <a:pPr algn="r" rtl="1"/>
            <a:endParaRPr lang="en-US" sz="2000" dirty="0"/>
          </a:p>
        </p:txBody>
      </p:sp>
    </p:spTree>
    <p:extLst>
      <p:ext uri="{BB962C8B-B14F-4D97-AF65-F5344CB8AC3E}">
        <p14:creationId xmlns:p14="http://schemas.microsoft.com/office/powerpoint/2010/main" val="6602329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32"/>
            <a:ext cx="8229600" cy="5467368"/>
          </a:xfrm>
        </p:spPr>
        <p:style>
          <a:lnRef idx="1">
            <a:schemeClr val="accent3"/>
          </a:lnRef>
          <a:fillRef idx="2">
            <a:schemeClr val="accent3"/>
          </a:fillRef>
          <a:effectRef idx="1">
            <a:schemeClr val="accent3"/>
          </a:effectRef>
          <a:fontRef idx="minor">
            <a:schemeClr val="dk1"/>
          </a:fontRef>
        </p:style>
        <p:txBody>
          <a:bodyPr>
            <a:normAutofit/>
          </a:bodyPr>
          <a:lstStyle/>
          <a:p>
            <a:pPr algn="just" rtl="1">
              <a:buFont typeface="Wingdings" pitchFamily="2" charset="2"/>
              <a:buChar char="q"/>
            </a:pPr>
            <a:r>
              <a:rPr lang="ar-SA" sz="2000" dirty="0" smtClean="0"/>
              <a:t>الرئة اليسرى أطول قليلا من الرئة اليمنى والرئة عبارة عن كيس طويل تتصل عند طرفها الأمامي بإحدى الشعبتين وجدارها رقيق ويمتد منه إلى جهة الداخل حواجز قصيرة تقسم الجزء الداخلى من تجويفها إلى حجر هوائية صغيرة .</a:t>
            </a:r>
          </a:p>
          <a:p>
            <a:pPr algn="just" rtl="1">
              <a:buFont typeface="Wingdings" pitchFamily="2" charset="2"/>
              <a:buChar char="q"/>
            </a:pPr>
            <a:r>
              <a:rPr lang="ar-SA" sz="2000" dirty="0" smtClean="0"/>
              <a:t>أما الجزء الخارجى من هذا التجويف فهو غير مقسم الى حجرات وهو على اتصال دائم بالحجر الداخلية السالفة الذكر .</a:t>
            </a:r>
          </a:p>
          <a:p>
            <a:pPr algn="r" rtl="1">
              <a:buFont typeface="Wingdings" pitchFamily="2" charset="2"/>
              <a:buChar char="q"/>
            </a:pPr>
            <a:endParaRPr lang="en-US" sz="2000" dirty="0"/>
          </a:p>
        </p:txBody>
      </p:sp>
    </p:spTree>
    <p:extLst>
      <p:ext uri="{BB962C8B-B14F-4D97-AF65-F5344CB8AC3E}">
        <p14:creationId xmlns:p14="http://schemas.microsoft.com/office/powerpoint/2010/main" val="33635223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81772"/>
          </a:xfrm>
        </p:spPr>
        <p:style>
          <a:lnRef idx="1">
            <a:schemeClr val="accent3"/>
          </a:lnRef>
          <a:fillRef idx="2">
            <a:schemeClr val="accent3"/>
          </a:fillRef>
          <a:effectRef idx="1">
            <a:schemeClr val="accent3"/>
          </a:effectRef>
          <a:fontRef idx="minor">
            <a:schemeClr val="dk1"/>
          </a:fontRef>
        </p:style>
        <p:txBody>
          <a:bodyPr>
            <a:normAutofit fontScale="90000"/>
          </a:bodyPr>
          <a:lstStyle/>
          <a:p>
            <a:pPr algn="ctr" rtl="1"/>
            <a:r>
              <a:rPr lang="ar-SA" sz="4000" b="1" dirty="0" smtClean="0"/>
              <a:t>القلب والأوعية الدموية الرئيسية</a:t>
            </a:r>
            <a:endParaRPr lang="en-US" sz="4000" b="1" dirty="0"/>
          </a:p>
        </p:txBody>
      </p:sp>
      <p:pic>
        <p:nvPicPr>
          <p:cNvPr id="5" name="Content Placeholder 4" descr="Picture 022.jpg"/>
          <p:cNvPicPr>
            <a:picLocks noGrp="1" noChangeAspect="1"/>
          </p:cNvPicPr>
          <p:nvPr>
            <p:ph sz="half" idx="1"/>
          </p:nvPr>
        </p:nvPicPr>
        <p:blipFill>
          <a:blip r:embed="rId2" cstate="print"/>
          <a:stretch>
            <a:fillRect/>
          </a:stretch>
        </p:blipFill>
        <p:spPr>
          <a:xfrm>
            <a:off x="107504" y="2061806"/>
            <a:ext cx="4038600" cy="27959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4286248" y="1714488"/>
            <a:ext cx="4643470" cy="4214842"/>
          </a:xfrm>
        </p:spPr>
        <p:style>
          <a:lnRef idx="1">
            <a:schemeClr val="accent3"/>
          </a:lnRef>
          <a:fillRef idx="2">
            <a:schemeClr val="accent3"/>
          </a:fillRef>
          <a:effectRef idx="1">
            <a:schemeClr val="accent3"/>
          </a:effectRef>
          <a:fontRef idx="minor">
            <a:schemeClr val="dk1"/>
          </a:fontRef>
        </p:style>
        <p:txBody>
          <a:bodyPr>
            <a:normAutofit/>
          </a:bodyPr>
          <a:lstStyle/>
          <a:p>
            <a:pPr algn="just" rtl="1">
              <a:buFont typeface="Arial" pitchFamily="34" charset="0"/>
              <a:buChar char="•"/>
            </a:pPr>
            <a:r>
              <a:rPr lang="ar-SA" sz="2000" dirty="0" smtClean="0"/>
              <a:t>يغلف القلب نسيج التامور الرقيق ويتكون القلب من المجمع الوريدي والأذينيين الأيمن والأيسر والبطين الذي ينقسم جزئيا إلى حجرتين في كل الزواحف ما عدا التماسيح حيث يكون الانقسام تاما .</a:t>
            </a:r>
          </a:p>
          <a:p>
            <a:pPr algn="just" rtl="1">
              <a:buFont typeface="Arial" pitchFamily="34" charset="0"/>
              <a:buChar char="•"/>
            </a:pPr>
            <a:r>
              <a:rPr lang="ar-SA" sz="2000" dirty="0" smtClean="0"/>
              <a:t>عندما ينقبض الأذينان يندفع الدم الوريدي من الأذين الأيمن إلى الجانب الأيمن من البطين , بينما يندفع الدم الشرياني إلى الجانب الأيسر منه .</a:t>
            </a:r>
          </a:p>
          <a:p>
            <a:pPr algn="just" rtl="1">
              <a:buFont typeface="Arial" pitchFamily="34" charset="0"/>
              <a:buChar char="•"/>
            </a:pPr>
            <a:r>
              <a:rPr lang="ar-SA" sz="2000" dirty="0" smtClean="0"/>
              <a:t>زيادة انقباض القلب يسبب دفع الدم الوريدي إلى القوس الرئوي , ومنه إلى الرئتين , ثم يندفع الدم الموجود بالبطين الأيسر إلى الرأس وباقي الجسم .</a:t>
            </a:r>
          </a:p>
          <a:p>
            <a:pPr algn="just" rtl="1">
              <a:buFont typeface="Arial" pitchFamily="34" charset="0"/>
              <a:buChar char="•"/>
            </a:pPr>
            <a:endParaRPr lang="en-US" sz="2000" dirty="0"/>
          </a:p>
        </p:txBody>
      </p:sp>
    </p:spTree>
    <p:extLst>
      <p:ext uri="{BB962C8B-B14F-4D97-AF65-F5344CB8AC3E}">
        <p14:creationId xmlns:p14="http://schemas.microsoft.com/office/powerpoint/2010/main" val="168293990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857232"/>
            <a:ext cx="4040188" cy="659352"/>
          </a:xfrm>
        </p:spPr>
        <p:txBody>
          <a:bodyPr/>
          <a:lstStyle/>
          <a:p>
            <a:pPr algn="ctr" rtl="1"/>
            <a:r>
              <a:rPr lang="ar-SA" dirty="0" smtClean="0"/>
              <a:t>الجهاز </a:t>
            </a:r>
            <a:r>
              <a:rPr lang="ar-SA" dirty="0" err="1" smtClean="0"/>
              <a:t>الوريدى</a:t>
            </a:r>
            <a:endParaRPr lang="en-US" dirty="0"/>
          </a:p>
        </p:txBody>
      </p:sp>
      <p:sp>
        <p:nvSpPr>
          <p:cNvPr id="4" name="Text Placeholder 3"/>
          <p:cNvSpPr>
            <a:spLocks noGrp="1"/>
          </p:cNvSpPr>
          <p:nvPr>
            <p:ph type="body" sz="half" idx="3"/>
          </p:nvPr>
        </p:nvSpPr>
        <p:spPr>
          <a:xfrm>
            <a:off x="4645025" y="857232"/>
            <a:ext cx="4041775" cy="654843"/>
          </a:xfrm>
        </p:spPr>
        <p:txBody>
          <a:bodyPr/>
          <a:lstStyle/>
          <a:p>
            <a:pPr algn="ctr" rtl="1"/>
            <a:r>
              <a:rPr lang="ar-SA" dirty="0" smtClean="0"/>
              <a:t>الجهاز </a:t>
            </a:r>
            <a:r>
              <a:rPr lang="ar-SA" dirty="0" err="1" smtClean="0"/>
              <a:t>الشريانى</a:t>
            </a:r>
            <a:endParaRPr lang="en-US" dirty="0"/>
          </a:p>
        </p:txBody>
      </p:sp>
      <p:pic>
        <p:nvPicPr>
          <p:cNvPr id="8" name="Content Placeholder 7" descr="Picture 024.jpg"/>
          <p:cNvPicPr>
            <a:picLocks noGrp="1" noChangeAspect="1"/>
          </p:cNvPicPr>
          <p:nvPr>
            <p:ph sz="quarter" idx="2"/>
          </p:nvPr>
        </p:nvPicPr>
        <p:blipFill>
          <a:blip r:embed="rId2" cstate="print"/>
          <a:stretch>
            <a:fillRect/>
          </a:stretch>
        </p:blipFill>
        <p:spPr>
          <a:xfrm>
            <a:off x="457200" y="1697473"/>
            <a:ext cx="4040188" cy="46092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Content Placeholder 6" descr="Picture 023.jpg"/>
          <p:cNvPicPr>
            <a:picLocks noGrp="1" noChangeAspect="1"/>
          </p:cNvPicPr>
          <p:nvPr>
            <p:ph sz="quarter" idx="4"/>
          </p:nvPr>
        </p:nvPicPr>
        <p:blipFill>
          <a:blip r:embed="rId3" cstate="print"/>
          <a:stretch>
            <a:fillRect/>
          </a:stretch>
        </p:blipFill>
        <p:spPr>
          <a:xfrm>
            <a:off x="5112408" y="1643063"/>
            <a:ext cx="3107009" cy="47180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mc:AlternateContent xmlns:mc="http://schemas.openxmlformats.org/markup-compatibility/2006">
        <mc:Choice xmlns:p14="http://schemas.microsoft.com/office/powerpoint/2010/main" Requires="p14">
          <p:contentPart p14:bwMode="auto" r:id="rId4">
            <p14:nvContentPartPr>
              <p14:cNvPr id="1060" name="Ink 36"/>
              <p14:cNvContentPartPr>
                <a14:cpLocks xmlns:a14="http://schemas.microsoft.com/office/drawing/2010/main" noRot="1" noChangeAspect="1" noEditPoints="1" noChangeArrowheads="1" noChangeShapeType="1"/>
              </p14:cNvContentPartPr>
              <p14:nvPr/>
            </p14:nvContentPartPr>
            <p14:xfrm>
              <a:off x="71105713" y="66308288"/>
              <a:ext cx="0" cy="0"/>
            </p14:xfrm>
          </p:contentPart>
        </mc:Choice>
        <mc:Fallback>
          <p:pic>
            <p:nvPicPr>
              <p:cNvPr id="1060" name="Ink 36"/>
              <p:cNvPicPr>
                <a:picLocks noRot="1" noChangeAspect="1" noEditPoints="1" noChangeArrowheads="1" noChangeShapeType="1"/>
              </p:cNvPicPr>
              <p:nvPr/>
            </p:nvPicPr>
            <p:blipFill>
              <a:blip r:embed="rId5"/>
              <a:stretch>
                <a:fillRect/>
              </a:stretch>
            </p:blipFill>
            <p:spPr>
              <a:xfrm>
                <a:off x="71105713" y="66308288"/>
                <a:ext cx="0" cy="0"/>
              </a:xfrm>
              <a:prstGeom prst="rect">
                <a:avLst/>
              </a:prstGeom>
            </p:spPr>
          </p:pic>
        </mc:Fallback>
      </mc:AlternateContent>
    </p:spTree>
    <p:extLst>
      <p:ext uri="{BB962C8B-B14F-4D97-AF65-F5344CB8AC3E}">
        <p14:creationId xmlns:p14="http://schemas.microsoft.com/office/powerpoint/2010/main" val="388637237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53210"/>
          </a:xfrm>
        </p:spPr>
        <p:txBody>
          <a:bodyPr>
            <a:normAutofit/>
          </a:bodyPr>
          <a:lstStyle/>
          <a:p>
            <a:pPr algn="ctr" rtl="1"/>
            <a:r>
              <a:rPr lang="ar-SA" sz="2800" b="1" dirty="0" smtClean="0"/>
              <a:t>الجهاز </a:t>
            </a:r>
            <a:r>
              <a:rPr lang="ar-SA" sz="2800" b="1" dirty="0" err="1" smtClean="0"/>
              <a:t>البولى</a:t>
            </a:r>
            <a:r>
              <a:rPr lang="ar-SA" sz="2800" b="1" dirty="0" smtClean="0"/>
              <a:t> </a:t>
            </a:r>
            <a:r>
              <a:rPr lang="ar-SA" sz="2800" b="1" dirty="0" err="1" smtClean="0"/>
              <a:t>التناسلى</a:t>
            </a:r>
            <a:r>
              <a:rPr lang="ar-SA" sz="2800" b="1" dirty="0" smtClean="0"/>
              <a:t> </a:t>
            </a:r>
            <a:endParaRPr lang="en-US" sz="2800" b="1" dirty="0"/>
          </a:p>
        </p:txBody>
      </p:sp>
      <p:pic>
        <p:nvPicPr>
          <p:cNvPr id="4" name="Content Placeholder 3" descr="Picture 036.jpg"/>
          <p:cNvPicPr>
            <a:picLocks noGrp="1" noChangeAspect="1"/>
          </p:cNvPicPr>
          <p:nvPr>
            <p:ph idx="1"/>
          </p:nvPr>
        </p:nvPicPr>
        <p:blipFill>
          <a:blip r:embed="rId2" cstate="print"/>
          <a:stretch>
            <a:fillRect/>
          </a:stretch>
        </p:blipFill>
        <p:spPr>
          <a:xfrm>
            <a:off x="1428728" y="1785926"/>
            <a:ext cx="6215106" cy="43577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6757225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785794"/>
            <a:ext cx="8182004" cy="5786478"/>
          </a:xfrm>
        </p:spPr>
        <p:txBody>
          <a:bodyPr>
            <a:normAutofit/>
          </a:bodyPr>
          <a:lstStyle/>
          <a:p>
            <a:r>
              <a:rPr lang="ar-SA" sz="2800" b="1" dirty="0" smtClean="0">
                <a:solidFill>
                  <a:srgbClr val="FFFF00"/>
                </a:solidFill>
              </a:rPr>
              <a:t>الجهاز </a:t>
            </a:r>
            <a:r>
              <a:rPr lang="ar-SA" sz="2800" b="1" dirty="0" err="1" smtClean="0">
                <a:solidFill>
                  <a:srgbClr val="FFFF00"/>
                </a:solidFill>
              </a:rPr>
              <a:t>البولى</a:t>
            </a:r>
            <a:r>
              <a:rPr lang="ar-SA" sz="2800" b="1" dirty="0" smtClean="0">
                <a:solidFill>
                  <a:srgbClr val="FFFF00"/>
                </a:solidFill>
              </a:rPr>
              <a:t> </a:t>
            </a:r>
            <a:r>
              <a:rPr lang="ar-SA" sz="2800" b="1" dirty="0" err="1" smtClean="0">
                <a:solidFill>
                  <a:srgbClr val="FFFF00"/>
                </a:solidFill>
              </a:rPr>
              <a:t>التناسلى</a:t>
            </a:r>
            <a:r>
              <a:rPr lang="ar-SA" sz="2800" b="1" dirty="0" smtClean="0">
                <a:solidFill>
                  <a:srgbClr val="FFFF00"/>
                </a:solidFill>
              </a:rPr>
              <a:t> :</a:t>
            </a:r>
          </a:p>
          <a:p>
            <a:pPr algn="just" rtl="1">
              <a:buFont typeface="Wingdings" pitchFamily="2" charset="2"/>
              <a:buChar char="ü"/>
            </a:pPr>
            <a:r>
              <a:rPr lang="ar-SA" sz="2000" b="1" dirty="0" smtClean="0"/>
              <a:t>يتركب الجهاز البولي من الكليتين ولونهما أحمر داكن وهما يقعان في الجزء الخلفي لتجويف </a:t>
            </a:r>
          </a:p>
          <a:p>
            <a:pPr algn="just" rtl="1"/>
            <a:r>
              <a:rPr lang="ar-SA" sz="2000" b="1" dirty="0" smtClean="0"/>
              <a:t>   الجسم .</a:t>
            </a:r>
          </a:p>
          <a:p>
            <a:pPr algn="just" rtl="1">
              <a:buFont typeface="Wingdings" pitchFamily="2" charset="2"/>
              <a:buChar char="ü"/>
            </a:pPr>
            <a:r>
              <a:rPr lang="ar-SA" sz="2000" b="1" dirty="0" smtClean="0"/>
              <a:t> يوجد على السطح البطنى لكل كلية حالب قصير يمتد إلى الجهة الخلفية , حيث يصب </a:t>
            </a:r>
            <a:r>
              <a:rPr lang="ar-SA" sz="2000" b="1" dirty="0" err="1" smtClean="0"/>
              <a:t>فى</a:t>
            </a:r>
            <a:r>
              <a:rPr lang="ar-SA" sz="2000" b="1" dirty="0" smtClean="0"/>
              <a:t> الجدار </a:t>
            </a:r>
          </a:p>
          <a:p>
            <a:pPr algn="just" rtl="1"/>
            <a:r>
              <a:rPr lang="ar-SA" sz="2000" b="1" dirty="0" smtClean="0"/>
              <a:t>   الأعلى للمجمع كما توجد مثانة بولية صغيرة الحجم لها جدار رقيق وتفتح على السطح البطنى</a:t>
            </a:r>
          </a:p>
          <a:p>
            <a:pPr algn="just" rtl="1"/>
            <a:r>
              <a:rPr lang="ar-SA" sz="2000" b="1" dirty="0" smtClean="0"/>
              <a:t>   للمجمع .</a:t>
            </a:r>
          </a:p>
          <a:p>
            <a:pPr algn="just" rtl="1">
              <a:buFont typeface="Wingdings" pitchFamily="2" charset="2"/>
              <a:buChar char="ü"/>
            </a:pPr>
            <a:r>
              <a:rPr lang="ar-SA" sz="2000" b="1" dirty="0" smtClean="0"/>
              <a:t> يتركب الجهاز التناسلي في الذكر من الخصية وتقع اليمنى في مكان متقدم قليلا عن اليسرى ,</a:t>
            </a:r>
          </a:p>
          <a:p>
            <a:pPr algn="just" rtl="1"/>
            <a:r>
              <a:rPr lang="ar-SA" sz="2000" b="1" dirty="0" smtClean="0"/>
              <a:t>    يخرج من كل خصية أنبوبة طويلة كثيرة الالتواء ( البربخ) تنتهي بالوعاء الناقل الذي ينتفخ قليلا</a:t>
            </a:r>
          </a:p>
          <a:p>
            <a:pPr algn="just" rtl="1"/>
            <a:r>
              <a:rPr lang="ar-SA" sz="2000" b="1" dirty="0" smtClean="0"/>
              <a:t>   عند مؤخرته , مكونا الكيس المنوي أو الحوصلة المنوية , ويفتح هذا الكيس في الجدار الأعلى</a:t>
            </a:r>
          </a:p>
          <a:p>
            <a:pPr algn="just" rtl="1"/>
            <a:r>
              <a:rPr lang="ar-SA" sz="2000" b="1" dirty="0" smtClean="0"/>
              <a:t>   للمجمع .</a:t>
            </a:r>
          </a:p>
          <a:p>
            <a:pPr algn="just" rtl="1">
              <a:buFont typeface="Wingdings" pitchFamily="2" charset="2"/>
              <a:buChar char="ü"/>
            </a:pPr>
            <a:r>
              <a:rPr lang="ar-SA" sz="2000" b="1" dirty="0" smtClean="0"/>
              <a:t>أما الجهاز التناسلي في الأنثى فيتركب من المبيض ويقع الأيمن منهما في مكان متقدم عن الأيسر, </a:t>
            </a:r>
          </a:p>
          <a:p>
            <a:pPr algn="just" rtl="1"/>
            <a:r>
              <a:rPr lang="ar-SA" sz="2000" b="1" dirty="0" smtClean="0"/>
              <a:t>   ويوجد خارج كل مبيض قناة بيضيه هي عبارة عن أنبوبة طويلة ومتسعة ,  ولها جدار رقيق</a:t>
            </a:r>
          </a:p>
          <a:p>
            <a:pPr algn="just" rtl="1"/>
            <a:r>
              <a:rPr lang="ar-SA" sz="2000" b="1" dirty="0" smtClean="0"/>
              <a:t>   وللقناة  </a:t>
            </a:r>
            <a:r>
              <a:rPr lang="ar-SA" sz="2000" b="1" dirty="0" err="1" smtClean="0"/>
              <a:t>البيضية</a:t>
            </a:r>
            <a:r>
              <a:rPr lang="ar-SA" sz="2000" b="1" dirty="0" smtClean="0"/>
              <a:t> فتحة توجد في المجمع بالقرب من فتحة الحالب .</a:t>
            </a:r>
          </a:p>
        </p:txBody>
      </p:sp>
    </p:spTree>
    <p:extLst>
      <p:ext uri="{BB962C8B-B14F-4D97-AF65-F5344CB8AC3E}">
        <p14:creationId xmlns:p14="http://schemas.microsoft.com/office/powerpoint/2010/main" val="411600684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81772"/>
          </a:xfrm>
        </p:spPr>
        <p:txBody>
          <a:bodyPr>
            <a:normAutofit fontScale="90000"/>
          </a:bodyPr>
          <a:lstStyle/>
          <a:p>
            <a:pPr algn="ctr" rtl="1"/>
            <a:r>
              <a:rPr lang="ar-SA" sz="4000" b="1" dirty="0" smtClean="0"/>
              <a:t>الجهاز </a:t>
            </a:r>
            <a:r>
              <a:rPr lang="ar-SA" sz="4000" b="1" dirty="0" err="1" smtClean="0"/>
              <a:t>العصبى</a:t>
            </a:r>
            <a:r>
              <a:rPr lang="ar-SA" sz="4000" b="1" dirty="0" smtClean="0"/>
              <a:t> </a:t>
            </a:r>
            <a:endParaRPr lang="en-US" sz="4000" b="1" dirty="0"/>
          </a:p>
        </p:txBody>
      </p:sp>
      <p:pic>
        <p:nvPicPr>
          <p:cNvPr id="4" name="Content Placeholder 3" descr="Copy of Picture 036.jpg"/>
          <p:cNvPicPr>
            <a:picLocks noGrp="1" noChangeAspect="1"/>
          </p:cNvPicPr>
          <p:nvPr>
            <p:ph idx="1"/>
          </p:nvPr>
        </p:nvPicPr>
        <p:blipFill>
          <a:blip r:embed="rId2" cstate="print"/>
          <a:stretch>
            <a:fillRect/>
          </a:stretch>
        </p:blipFill>
        <p:spPr>
          <a:xfrm>
            <a:off x="1428728" y="1428736"/>
            <a:ext cx="6215106" cy="50006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ounded Rectangle 4"/>
          <p:cNvSpPr/>
          <p:nvPr/>
        </p:nvSpPr>
        <p:spPr>
          <a:xfrm>
            <a:off x="6156176" y="4437112"/>
            <a:ext cx="1080120"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ضفيرة</a:t>
            </a:r>
          </a:p>
          <a:p>
            <a:pPr algn="ctr"/>
            <a:r>
              <a:rPr lang="ar-SA" dirty="0" smtClean="0"/>
              <a:t>مشيمية </a:t>
            </a:r>
            <a:endParaRPr lang="en-US" dirty="0"/>
          </a:p>
        </p:txBody>
      </p:sp>
      <p:sp>
        <p:nvSpPr>
          <p:cNvPr id="6" name="Rounded Rectangle 5"/>
          <p:cNvSpPr/>
          <p:nvPr/>
        </p:nvSpPr>
        <p:spPr>
          <a:xfrm>
            <a:off x="1547664" y="3645024"/>
            <a:ext cx="1224136" cy="1440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87611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857232"/>
            <a:ext cx="8182004" cy="5715040"/>
          </a:xfrm>
        </p:spPr>
        <p:txBody>
          <a:bodyPr>
            <a:normAutofit/>
          </a:bodyPr>
          <a:lstStyle/>
          <a:p>
            <a:pPr rtl="1"/>
            <a:r>
              <a:rPr lang="ar-SA" sz="2800" b="1" u="sng" dirty="0" smtClean="0">
                <a:solidFill>
                  <a:srgbClr val="FFC000"/>
                </a:solidFill>
              </a:rPr>
              <a:t> الجهاز </a:t>
            </a:r>
            <a:r>
              <a:rPr lang="ar-SA" sz="2800" b="1" u="sng" dirty="0" err="1" smtClean="0">
                <a:solidFill>
                  <a:srgbClr val="FFC000"/>
                </a:solidFill>
              </a:rPr>
              <a:t>العصبى</a:t>
            </a:r>
            <a:r>
              <a:rPr lang="ar-SA" sz="2800" b="1" u="sng" dirty="0" smtClean="0">
                <a:solidFill>
                  <a:srgbClr val="FFC000"/>
                </a:solidFill>
              </a:rPr>
              <a:t> :</a:t>
            </a:r>
          </a:p>
          <a:p>
            <a:pPr rtl="1"/>
            <a:endParaRPr lang="ar-SA" sz="2800" b="1" u="sng" dirty="0" smtClean="0">
              <a:solidFill>
                <a:srgbClr val="FFC000"/>
              </a:solidFill>
            </a:endParaRPr>
          </a:p>
          <a:p>
            <a:pPr algn="just" rtl="1">
              <a:buFont typeface="Wingdings" pitchFamily="2" charset="2"/>
              <a:buChar char="Ø"/>
            </a:pPr>
            <a:r>
              <a:rPr lang="ar-SA" sz="2000" b="1" dirty="0" smtClean="0">
                <a:solidFill>
                  <a:srgbClr val="FFFF00"/>
                </a:solidFill>
              </a:rPr>
              <a:t> تركيب المخ في الزواحف مشابه لذلك الموجود في الفقاريات الأخرى , غير أن عدد الأعصاب</a:t>
            </a:r>
          </a:p>
          <a:p>
            <a:pPr algn="just" rtl="1"/>
            <a:r>
              <a:rPr lang="ar-SA" sz="2000" b="1" dirty="0" smtClean="0">
                <a:solidFill>
                  <a:srgbClr val="FFFF00"/>
                </a:solidFill>
              </a:rPr>
              <a:t>    المخية قد زاد زوجين هما الشوكى الاضافى والتحت لساني .</a:t>
            </a:r>
          </a:p>
          <a:p>
            <a:pPr algn="just" rtl="1">
              <a:buFont typeface="Wingdings" pitchFamily="2" charset="2"/>
              <a:buChar char="Ø"/>
            </a:pPr>
            <a:r>
              <a:rPr lang="ar-SA" sz="2000" b="1" dirty="0" smtClean="0">
                <a:solidFill>
                  <a:srgbClr val="FFFF00"/>
                </a:solidFill>
              </a:rPr>
              <a:t> والمخ الأمامي يتكون من نصفى الكرتين المخيتين ويخرج منهما إلى الأمام البصلتين الشميتين , </a:t>
            </a:r>
          </a:p>
          <a:p>
            <a:pPr algn="just" rtl="1"/>
            <a:r>
              <a:rPr lang="ar-SA" sz="2000" b="1" dirty="0" smtClean="0">
                <a:solidFill>
                  <a:srgbClr val="FFFF00"/>
                </a:solidFill>
              </a:rPr>
              <a:t>   وبين نصفى الكرة المخية يقع سرير المخ الصغير الذي يحمل الجسم الصنوبري على ساق </a:t>
            </a:r>
          </a:p>
          <a:p>
            <a:pPr algn="just" rtl="1"/>
            <a:r>
              <a:rPr lang="ar-SA" sz="2000" b="1" dirty="0" smtClean="0">
                <a:solidFill>
                  <a:srgbClr val="FFFF00"/>
                </a:solidFill>
              </a:rPr>
              <a:t>   صنوبرية إلى أعلى .</a:t>
            </a:r>
          </a:p>
          <a:p>
            <a:pPr algn="just" rtl="1">
              <a:buFont typeface="Wingdings" pitchFamily="2" charset="2"/>
              <a:buChar char="Ø"/>
            </a:pPr>
            <a:r>
              <a:rPr lang="ar-SA" sz="2000" b="1" dirty="0" smtClean="0">
                <a:solidFill>
                  <a:srgbClr val="FFFF00"/>
                </a:solidFill>
              </a:rPr>
              <a:t> والمخ الأوسط يتركب من فصين بصريين كبيرين في الحجم يبرز من سطحهما السفلى تصالب</a:t>
            </a:r>
          </a:p>
          <a:p>
            <a:pPr algn="just" rtl="1"/>
            <a:r>
              <a:rPr lang="ar-SA" sz="2000" b="1" dirty="0" smtClean="0">
                <a:solidFill>
                  <a:srgbClr val="FFFF00"/>
                </a:solidFill>
              </a:rPr>
              <a:t>   بصري من أمام القمع .</a:t>
            </a:r>
          </a:p>
          <a:p>
            <a:pPr algn="just" rtl="1">
              <a:buFont typeface="Wingdings" pitchFamily="2" charset="2"/>
              <a:buChar char="Ø"/>
            </a:pPr>
            <a:r>
              <a:rPr lang="ar-SA" sz="2000" b="1" dirty="0" smtClean="0">
                <a:solidFill>
                  <a:srgbClr val="FFFF00"/>
                </a:solidFill>
              </a:rPr>
              <a:t> أما المخ الخلفي فيتركب من المخيخ الصغير الحجم , ويعلو النخاع المستطيل الذي يمر منه إلى</a:t>
            </a:r>
          </a:p>
          <a:p>
            <a:pPr algn="just" rtl="1"/>
            <a:r>
              <a:rPr lang="ar-SA" sz="2000" b="1" dirty="0" smtClean="0">
                <a:solidFill>
                  <a:srgbClr val="FFFF00"/>
                </a:solidFill>
              </a:rPr>
              <a:t>    الخلف الحبل الشوكى , ويوجد داخل النخاع المستطيل تجويف البطين الرابع الذى يتكون سقفه</a:t>
            </a:r>
          </a:p>
          <a:p>
            <a:pPr algn="just" rtl="1"/>
            <a:r>
              <a:rPr lang="ar-SA" sz="2000" b="1" dirty="0" smtClean="0">
                <a:solidFill>
                  <a:srgbClr val="FFFF00"/>
                </a:solidFill>
              </a:rPr>
              <a:t>    من نسيج رقيق غنى بالأوعية الدموية يسمى الضفيرة المشيمية الخلفية .</a:t>
            </a:r>
          </a:p>
          <a:p>
            <a:pPr algn="just" rtl="1"/>
            <a:r>
              <a:rPr lang="ar-SA" sz="2000" b="1" dirty="0" smtClean="0">
                <a:solidFill>
                  <a:srgbClr val="FFFF00"/>
                </a:solidFill>
              </a:rPr>
              <a:t>   </a:t>
            </a:r>
            <a:endParaRPr lang="en-US" sz="2000" b="1" dirty="0">
              <a:solidFill>
                <a:srgbClr val="FFFF00"/>
              </a:solidFill>
            </a:endParaRPr>
          </a:p>
        </p:txBody>
      </p:sp>
    </p:spTree>
    <p:extLst>
      <p:ext uri="{BB962C8B-B14F-4D97-AF65-F5344CB8AC3E}">
        <p14:creationId xmlns:p14="http://schemas.microsoft.com/office/powerpoint/2010/main" val="244941735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466</TotalTime>
  <Words>3486</Words>
  <Application>Microsoft Office PowerPoint</Application>
  <PresentationFormat>عرض على الشاشة (3:4)‏</PresentationFormat>
  <Paragraphs>274</Paragraphs>
  <Slides>39</Slides>
  <Notes>0</Notes>
  <HiddenSlides>0</HiddenSlides>
  <MMClips>0</MMClips>
  <ScaleCrop>false</ScaleCrop>
  <HeadingPairs>
    <vt:vector size="4" baseType="variant">
      <vt:variant>
        <vt:lpstr>نسق</vt:lpstr>
      </vt:variant>
      <vt:variant>
        <vt:i4>1</vt:i4>
      </vt:variant>
      <vt:variant>
        <vt:lpstr>عناوين الشرائح</vt:lpstr>
      </vt:variant>
      <vt:variant>
        <vt:i4>39</vt:i4>
      </vt:variant>
    </vt:vector>
  </HeadingPairs>
  <TitlesOfParts>
    <vt:vector size="40" baseType="lpstr">
      <vt:lpstr>Oriel</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منقار البط Platypus Butti beak</vt:lpstr>
      <vt:lpstr>آكل النمل الشوكى  Anteater</vt:lpstr>
      <vt:lpstr>عرض تقديمي في PowerPoint</vt:lpstr>
      <vt:lpstr>عرض تقديمي في PowerPoint</vt:lpstr>
      <vt:lpstr>الحمامة المنزلية Columba livia domestica </vt:lpstr>
      <vt:lpstr>عرض تقديمي في PowerPoint</vt:lpstr>
      <vt:lpstr>عرض تقديمي في PowerPoint</vt:lpstr>
      <vt:lpstr>عرض تقديمي في PowerPoint</vt:lpstr>
      <vt:lpstr>الجهاز الهضمى The digestive system </vt:lpstr>
      <vt:lpstr>عرض تقديمي في PowerPoint</vt:lpstr>
      <vt:lpstr>عرض تقديمي في PowerPoint</vt:lpstr>
      <vt:lpstr>الجهاز التنفسى :</vt:lpstr>
      <vt:lpstr>عرض تقديمي في PowerPoint</vt:lpstr>
      <vt:lpstr>الأوعية الدموية الرئيسية للجهاز الشريانى :</vt:lpstr>
      <vt:lpstr>الأوعية الدموية الرئيسية للجهاز الوريدي : </vt:lpstr>
      <vt:lpstr>الجهاز البولى التناسلى :</vt:lpstr>
      <vt:lpstr>الجهاز العصبى :</vt:lpstr>
      <vt:lpstr>عرض تقديمي في PowerPoint</vt:lpstr>
      <vt:lpstr>طائفة الزواحف</vt:lpstr>
      <vt:lpstr>الشكل الخارجى</vt:lpstr>
      <vt:lpstr>جلد الزواحف</vt:lpstr>
      <vt:lpstr>عرض تقديمي في PowerPoint</vt:lpstr>
      <vt:lpstr>الجهاز الهضمي </vt:lpstr>
      <vt:lpstr>الجهاز التنفسى </vt:lpstr>
      <vt:lpstr>عرض تقديمي في PowerPoint</vt:lpstr>
      <vt:lpstr>القلب والأوعية الدموية الرئيسية</vt:lpstr>
      <vt:lpstr>عرض تقديمي في PowerPoint</vt:lpstr>
      <vt:lpstr>الجهاز البولى التناسلى </vt:lpstr>
      <vt:lpstr>عرض تقديمي في PowerPoint</vt:lpstr>
      <vt:lpstr>الجهاز العصبى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cp:lastModifiedBy>Toshiba</cp:lastModifiedBy>
  <cp:revision>94</cp:revision>
  <dcterms:modified xsi:type="dcterms:W3CDTF">2014-06-04T10:04:15Z</dcterms:modified>
</cp:coreProperties>
</file>