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84" r:id="rId1"/>
  </p:sldMasterIdLst>
  <p:sldIdLst>
    <p:sldId id="275" r:id="rId2"/>
    <p:sldId id="276" r:id="rId3"/>
    <p:sldId id="277" r:id="rId4"/>
    <p:sldId id="278" r:id="rId5"/>
    <p:sldId id="279" r:id="rId6"/>
    <p:sldId id="280" r:id="rId7"/>
    <p:sldId id="281" r:id="rId8"/>
    <p:sldId id="282" r:id="rId9"/>
    <p:sldId id="283" r:id="rId10"/>
    <p:sldId id="284" r:id="rId11"/>
    <p:sldId id="285" r:id="rId12"/>
    <p:sldId id="286" r:id="rId13"/>
    <p:sldId id="287" r:id="rId14"/>
    <p:sldId id="288" r:id="rId15"/>
    <p:sldId id="257" r:id="rId16"/>
    <p:sldId id="258" r:id="rId17"/>
    <p:sldId id="256" r:id="rId18"/>
    <p:sldId id="259" r:id="rId19"/>
    <p:sldId id="260" r:id="rId20"/>
    <p:sldId id="261" r:id="rId21"/>
    <p:sldId id="262" r:id="rId22"/>
    <p:sldId id="263" r:id="rId23"/>
    <p:sldId id="264" r:id="rId24"/>
    <p:sldId id="265" r:id="rId25"/>
    <p:sldId id="266" r:id="rId26"/>
    <p:sldId id="267" r:id="rId27"/>
    <p:sldId id="268" r:id="rId28"/>
    <p:sldId id="269" r:id="rId29"/>
    <p:sldId id="271" r:id="rId30"/>
    <p:sldId id="272" r:id="rId31"/>
    <p:sldId id="274" r:id="rId32"/>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50" d="100"/>
          <a:sy n="50" d="100"/>
        </p:scale>
        <p:origin x="-1267" y="-77"/>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1B8ABB09-4A1D-463E-8065-109CC2B7EFAA}" type="datetimeFigureOut">
              <a:rPr lang="ar-SA" smtClean="0"/>
              <a:pPr/>
              <a:t>06/08/35</a:t>
            </a:fld>
            <a:endParaRPr lang="ar-SA"/>
          </a:p>
        </p:txBody>
      </p:sp>
      <p:sp>
        <p:nvSpPr>
          <p:cNvPr id="19" name="Footer Placeholder 18"/>
          <p:cNvSpPr>
            <a:spLocks noGrp="1"/>
          </p:cNvSpPr>
          <p:nvPr>
            <p:ph type="ftr" sz="quarter" idx="11"/>
          </p:nvPr>
        </p:nvSpPr>
        <p:spPr/>
        <p:txBody>
          <a:bodyPr/>
          <a:lstStyle/>
          <a:p>
            <a:endParaRPr lang="ar-SA"/>
          </a:p>
        </p:txBody>
      </p:sp>
      <p:sp>
        <p:nvSpPr>
          <p:cNvPr id="27" name="Slide Number Placeholder 26"/>
          <p:cNvSpPr>
            <a:spLocks noGrp="1"/>
          </p:cNvSpPr>
          <p:nvPr>
            <p:ph type="sldNum" sz="quarter" idx="12"/>
          </p:nvPr>
        </p:nvSpPr>
        <p:spPr/>
        <p:txBody>
          <a:bodyPr/>
          <a:lstStyle/>
          <a:p>
            <a:fld id="{0B34F065-1154-456A-91E3-76DE8E75E17B}" type="slidenum">
              <a:rPr lang="ar-SA" smtClean="0"/>
              <a:pPr/>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B8ABB09-4A1D-463E-8065-109CC2B7EFAA}" type="datetimeFigureOut">
              <a:rPr lang="ar-SA" smtClean="0"/>
              <a:pPr/>
              <a:t>06/08/35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B8ABB09-4A1D-463E-8065-109CC2B7EFAA}" type="datetimeFigureOut">
              <a:rPr lang="ar-SA" smtClean="0"/>
              <a:pPr/>
              <a:t>06/08/35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pPr/>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B8ABB09-4A1D-463E-8065-109CC2B7EFAA}" type="datetimeFigureOut">
              <a:rPr lang="ar-SA" smtClean="0"/>
              <a:pPr/>
              <a:t>06/08/35</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B8ABB09-4A1D-463E-8065-109CC2B7EFAA}" type="datetimeFigureOut">
              <a:rPr lang="ar-SA" smtClean="0"/>
              <a:pPr/>
              <a:t>06/08/35</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B8ABB09-4A1D-463E-8065-109CC2B7EFAA}" type="datetimeFigureOut">
              <a:rPr lang="ar-SA" smtClean="0"/>
              <a:pPr/>
              <a:t>06/08/35</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B8ABB09-4A1D-463E-8065-109CC2B7EFAA}" type="datetimeFigureOut">
              <a:rPr lang="ar-SA" smtClean="0"/>
              <a:pPr/>
              <a:t>06/08/35</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B8ABB09-4A1D-463E-8065-109CC2B7EFAA}" type="datetimeFigureOut">
              <a:rPr lang="ar-SA" smtClean="0"/>
              <a:pPr/>
              <a:t>06/08/35</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B8ABB09-4A1D-463E-8065-109CC2B7EFAA}" type="datetimeFigureOut">
              <a:rPr lang="ar-SA" smtClean="0"/>
              <a:pPr/>
              <a:t>06/08/35</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a:xfrm>
            <a:off x="8077200" y="6356350"/>
            <a:ext cx="609600" cy="365125"/>
          </a:xfrm>
        </p:spPr>
        <p:txBody>
          <a:bodyPr/>
          <a:lstStyle/>
          <a:p>
            <a:fld id="{0B34F065-1154-456A-91E3-76DE8E75E17B}" type="slidenum">
              <a:rPr lang="ar-SA" smtClean="0"/>
              <a:pPr/>
              <a:t>‹#›</a:t>
            </a:fld>
            <a:endParaRPr lang="ar-SA"/>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B8ABB09-4A1D-463E-8065-109CC2B7EFAA}" type="datetimeFigureOut">
              <a:rPr lang="ar-SA" smtClean="0"/>
              <a:pPr/>
              <a:t>06/08/35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B8ABB09-4A1D-463E-8065-109CC2B7EFAA}" type="datetimeFigureOut">
              <a:rPr lang="ar-SA" smtClean="0"/>
              <a:pPr/>
              <a:t>06/08/35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1B8ABB09-4A1D-463E-8065-109CC2B7EFAA}" type="datetimeFigureOut">
              <a:rPr lang="ar-SA" smtClean="0"/>
              <a:pPr/>
              <a:t>06/08/35</a:t>
            </a:fld>
            <a:endParaRPr lang="ar-SA"/>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ar-SA"/>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0B34F065-1154-456A-91E3-76DE8E75E17B}" type="slidenum">
              <a:rPr lang="ar-SA" smtClean="0"/>
              <a:pPr/>
              <a:t>‹#›</a:t>
            </a:fld>
            <a:endParaRPr lang="ar-SA"/>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142852"/>
            <a:ext cx="8686800" cy="841248"/>
          </a:xfrm>
        </p:spPr>
        <p:txBody>
          <a:bodyPr>
            <a:normAutofit fontScale="90000"/>
          </a:bodyPr>
          <a:lstStyle/>
          <a:p>
            <a:pPr algn="ctr"/>
            <a:r>
              <a:rPr lang="ar-SA" dirty="0" smtClean="0"/>
              <a:t>الحمامة المنزلية</a:t>
            </a:r>
            <a:br>
              <a:rPr lang="ar-SA" dirty="0" smtClean="0"/>
            </a:br>
            <a:r>
              <a:rPr lang="en-US" dirty="0" smtClean="0"/>
              <a:t>Columba livia domestica </a:t>
            </a:r>
            <a:endParaRPr lang="en-US" dirty="0"/>
          </a:p>
        </p:txBody>
      </p:sp>
      <p:pic>
        <p:nvPicPr>
          <p:cNvPr id="5" name="Content Placeholder 4" descr="Picture 025.jpg"/>
          <p:cNvPicPr>
            <a:picLocks noGrp="1" noChangeAspect="1"/>
          </p:cNvPicPr>
          <p:nvPr>
            <p:ph sz="half" idx="1"/>
          </p:nvPr>
        </p:nvPicPr>
        <p:blipFill>
          <a:blip r:embed="rId2" cstate="print"/>
          <a:stretch>
            <a:fillRect/>
          </a:stretch>
        </p:blipFill>
        <p:spPr>
          <a:xfrm>
            <a:off x="285720" y="1571612"/>
            <a:ext cx="3643338" cy="492922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Content Placeholder 3"/>
          <p:cNvSpPr>
            <a:spLocks noGrp="1"/>
          </p:cNvSpPr>
          <p:nvPr>
            <p:ph sz="half" idx="2"/>
          </p:nvPr>
        </p:nvSpPr>
        <p:spPr>
          <a:xfrm>
            <a:off x="4071934" y="1357298"/>
            <a:ext cx="4919666" cy="5286412"/>
          </a:xfrm>
        </p:spPr>
        <p:txBody>
          <a:bodyPr>
            <a:normAutofit/>
          </a:bodyPr>
          <a:lstStyle/>
          <a:p>
            <a:pPr algn="r" rtl="1"/>
            <a:r>
              <a:rPr lang="ar-SA" sz="2000" b="1" u="sng" dirty="0" smtClean="0"/>
              <a:t>الشكل </a:t>
            </a:r>
            <a:r>
              <a:rPr lang="ar-SA" sz="2000" b="1" u="sng" dirty="0" err="1" smtClean="0"/>
              <a:t>الخارجى</a:t>
            </a:r>
            <a:r>
              <a:rPr lang="ar-SA" sz="2000" b="1" u="sng" dirty="0" smtClean="0"/>
              <a:t> :</a:t>
            </a:r>
          </a:p>
          <a:p>
            <a:pPr algn="just" rtl="1">
              <a:buFont typeface="Wingdings" pitchFamily="2" charset="2"/>
              <a:buChar char="q"/>
            </a:pPr>
            <a:r>
              <a:rPr lang="ar-SA" sz="2000" dirty="0" smtClean="0"/>
              <a:t>يتركب جسم الحمامة من أربعة مناطق هي : الرأس – العنق- الجذع – الذيل .</a:t>
            </a:r>
          </a:p>
          <a:p>
            <a:pPr algn="just" rtl="1">
              <a:buFont typeface="Wingdings" pitchFamily="2" charset="2"/>
              <a:buChar char="q"/>
            </a:pPr>
            <a:r>
              <a:rPr lang="ar-SA" sz="2000" dirty="0" smtClean="0"/>
              <a:t>الرأس صغير ومستدير ويمتد الى الأمام مكونا المنقار وتوجد فى قاعدة المنقار قطعتان جلديتان هما البشرتين المنقارتين , ويوجد بقاعدتهما ثقبان مائلان هما فتحتا الأنف.</a:t>
            </a:r>
          </a:p>
          <a:p>
            <a:pPr algn="just" rtl="1">
              <a:buFont typeface="Wingdings" pitchFamily="2" charset="2"/>
              <a:buChar char="q"/>
            </a:pPr>
            <a:r>
              <a:rPr lang="ar-SA" sz="2000" dirty="0" smtClean="0"/>
              <a:t>توجد العينان على جانبى الرأس ولكل عين ثلاثة جفون :علوي وسفلى والثالث غشائي نصف شفاف يعرف بالغشاء الرامش , وهو يتحرك من زاوية العين الداخلية الى الزاوية الخارجية .</a:t>
            </a:r>
          </a:p>
          <a:p>
            <a:pPr algn="just" rtl="1">
              <a:buFont typeface="Wingdings" pitchFamily="2" charset="2"/>
              <a:buChar char="q"/>
            </a:pPr>
            <a:r>
              <a:rPr lang="ar-SA" sz="2000" dirty="0" smtClean="0"/>
              <a:t>الأذن : ولها فتحة صغيرة تقع خلف العين مباشرة .</a:t>
            </a:r>
          </a:p>
        </p:txBody>
      </p:sp>
    </p:spTree>
    <p:extLst>
      <p:ext uri="{BB962C8B-B14F-4D97-AF65-F5344CB8AC3E}">
        <p14:creationId xmlns:p14="http://schemas.microsoft.com/office/powerpoint/2010/main" val="95724809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285728"/>
            <a:ext cx="8686800" cy="6429420"/>
          </a:xfrm>
        </p:spPr>
        <p:txBody>
          <a:bodyPr>
            <a:normAutofit/>
          </a:bodyPr>
          <a:lstStyle/>
          <a:p>
            <a:pPr algn="just" rtl="1">
              <a:buFont typeface="Wingdings" pitchFamily="2" charset="2"/>
              <a:buChar char="q"/>
            </a:pPr>
            <a:r>
              <a:rPr lang="ar-SA" sz="2000" dirty="0" smtClean="0"/>
              <a:t>العنق طويل نسبيا .</a:t>
            </a:r>
          </a:p>
          <a:p>
            <a:pPr algn="just" rtl="1">
              <a:buFont typeface="Wingdings" pitchFamily="2" charset="2"/>
              <a:buChar char="q"/>
            </a:pPr>
            <a:r>
              <a:rPr lang="ar-SA" sz="2000" dirty="0" smtClean="0"/>
              <a:t>الجذع منضغط من الجانبين ويحمل زوجين من الأطراف , والزوج الأمامى متحور الى الجناحين .</a:t>
            </a:r>
          </a:p>
          <a:p>
            <a:pPr algn="just" rtl="1">
              <a:buFont typeface="Wingdings" pitchFamily="2" charset="2"/>
              <a:buChar char="q"/>
            </a:pPr>
            <a:r>
              <a:rPr lang="ar-SA" sz="2000" dirty="0" smtClean="0"/>
              <a:t>يوجد بكل طرف خلفي 4 أصابع فقط ويغطى الجزء الأسفل للطرف الخلفى قشور قرنية .</a:t>
            </a:r>
          </a:p>
          <a:p>
            <a:pPr algn="just" rtl="1">
              <a:buFont typeface="Wingdings" pitchFamily="2" charset="2"/>
              <a:buChar char="q"/>
            </a:pPr>
            <a:r>
              <a:rPr lang="ar-SA" sz="2000" dirty="0" smtClean="0"/>
              <a:t>توجد فتحة المجمع كفتحة مستعرضة فى نهاية الجذع على السطح البطنى.</a:t>
            </a:r>
          </a:p>
          <a:p>
            <a:pPr algn="just" rtl="1">
              <a:buFont typeface="Wingdings" pitchFamily="2" charset="2"/>
              <a:buChar char="q"/>
            </a:pPr>
            <a:r>
              <a:rPr lang="ar-SA" sz="2000" dirty="0" smtClean="0"/>
              <a:t>الذيل قصير ويوجد على سطحه العلوي بروز صغير تفتح عليه الغدة الزيتية </a:t>
            </a:r>
            <a:r>
              <a:rPr lang="en-US" sz="2000" dirty="0" smtClean="0"/>
              <a:t>oil gland</a:t>
            </a:r>
            <a:r>
              <a:rPr lang="ar-SA" sz="2000" dirty="0" smtClean="0"/>
              <a:t> ويحمل الذيل ريش طويل على شكل نصف دائرة .</a:t>
            </a:r>
          </a:p>
          <a:p>
            <a:pPr algn="just" rtl="1">
              <a:buNone/>
            </a:pPr>
            <a:endParaRPr lang="ar-SA" sz="2000" dirty="0" smtClean="0"/>
          </a:p>
          <a:p>
            <a:pPr algn="just" rtl="1">
              <a:buNone/>
            </a:pPr>
            <a:r>
              <a:rPr lang="ar-SA" sz="2000" b="1" u="sng" dirty="0" smtClean="0"/>
              <a:t>الهيكل </a:t>
            </a:r>
            <a:r>
              <a:rPr lang="ar-SA" sz="2000" b="1" u="sng" dirty="0" err="1" smtClean="0"/>
              <a:t>الخارجى</a:t>
            </a:r>
            <a:r>
              <a:rPr lang="ar-SA" sz="2000" b="1" u="sng" dirty="0" smtClean="0"/>
              <a:t> :</a:t>
            </a:r>
          </a:p>
          <a:p>
            <a:pPr algn="just" rtl="1">
              <a:buFont typeface="Wingdings" pitchFamily="2" charset="2"/>
              <a:buChar char="Ø"/>
            </a:pPr>
            <a:r>
              <a:rPr lang="ar-SA" sz="2000" dirty="0" smtClean="0"/>
              <a:t>يتكون الهيكل الخارجي من الطبقة الخارجية للجلد المعروفة بالبشرة , ويمثل بما يأتي :</a:t>
            </a:r>
          </a:p>
          <a:p>
            <a:pPr marL="457200" indent="-457200" algn="just" rtl="1">
              <a:buFont typeface="+mj-lt"/>
              <a:buAutoNum type="arabicParenR"/>
            </a:pPr>
            <a:r>
              <a:rPr lang="ar-SA" sz="2000" dirty="0" smtClean="0"/>
              <a:t> القشور القرنية الى تغطى القدم والمخالب وهى تشبه تلك الموجودة فى الزواحف . </a:t>
            </a:r>
          </a:p>
          <a:p>
            <a:pPr marL="457200" indent="-457200" algn="just" rtl="1">
              <a:buFont typeface="+mj-lt"/>
              <a:buAutoNum type="arabicParenR"/>
            </a:pPr>
            <a:r>
              <a:rPr lang="ar-SA" sz="2000" dirty="0" smtClean="0"/>
              <a:t>الأظافر الموجودة فى نهاية الأصابع .</a:t>
            </a:r>
          </a:p>
          <a:p>
            <a:pPr marL="457200" indent="-457200" algn="just" rtl="1">
              <a:buFont typeface="+mj-lt"/>
              <a:buAutoNum type="arabicParenR"/>
            </a:pPr>
            <a:r>
              <a:rPr lang="ar-SA" sz="2000" dirty="0" smtClean="0"/>
              <a:t>المنقار القرني العلوي والسفلى , الذى يكسو المنقار العظمى للجمجمة .</a:t>
            </a:r>
          </a:p>
          <a:p>
            <a:pPr marL="457200" indent="-457200" algn="just" rtl="1">
              <a:buFont typeface="+mj-lt"/>
              <a:buAutoNum type="arabicParenR"/>
            </a:pPr>
            <a:r>
              <a:rPr lang="ar-SA" sz="2000" dirty="0" smtClean="0"/>
              <a:t>الريش , وهو يغطى كل الجسم ويوجد منه ثلاثة أنواع :</a:t>
            </a:r>
          </a:p>
          <a:p>
            <a:pPr algn="r" rtl="1">
              <a:buFont typeface="Wingdings" pitchFamily="2" charset="2"/>
              <a:buChar char="q"/>
            </a:pPr>
            <a:endParaRPr lang="en-US" sz="2000" dirty="0"/>
          </a:p>
        </p:txBody>
      </p:sp>
    </p:spTree>
    <p:extLst>
      <p:ext uri="{BB962C8B-B14F-4D97-AF65-F5344CB8AC3E}">
        <p14:creationId xmlns:p14="http://schemas.microsoft.com/office/powerpoint/2010/main" val="48655944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Picture 026.jpg"/>
          <p:cNvPicPr>
            <a:picLocks noGrp="1" noChangeAspect="1"/>
          </p:cNvPicPr>
          <p:nvPr>
            <p:ph sz="half" idx="1"/>
          </p:nvPr>
        </p:nvPicPr>
        <p:blipFill>
          <a:blip r:embed="rId2" cstate="print"/>
          <a:stretch>
            <a:fillRect/>
          </a:stretch>
        </p:blipFill>
        <p:spPr>
          <a:xfrm>
            <a:off x="142844" y="500042"/>
            <a:ext cx="4000528" cy="614366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Content Placeholder 3"/>
          <p:cNvSpPr>
            <a:spLocks noGrp="1"/>
          </p:cNvSpPr>
          <p:nvPr>
            <p:ph sz="half" idx="2"/>
          </p:nvPr>
        </p:nvSpPr>
        <p:spPr>
          <a:xfrm>
            <a:off x="4286248" y="500042"/>
            <a:ext cx="4705352" cy="6500858"/>
          </a:xfrm>
        </p:spPr>
        <p:txBody>
          <a:bodyPr>
            <a:normAutofit/>
          </a:bodyPr>
          <a:lstStyle/>
          <a:p>
            <a:pPr marL="457200" indent="-457200" algn="r" rtl="1">
              <a:buFont typeface="+mj-lt"/>
              <a:buAutoNum type="arabicParenR"/>
            </a:pPr>
            <a:r>
              <a:rPr lang="ar-SA" sz="2000" b="1" u="sng" dirty="0" smtClean="0"/>
              <a:t>الريش المحيط أو </a:t>
            </a:r>
            <a:r>
              <a:rPr lang="ar-SA" sz="2000" b="1" u="sng" dirty="0" err="1" smtClean="0"/>
              <a:t>الغطائيات</a:t>
            </a:r>
            <a:r>
              <a:rPr lang="ar-SA" sz="2000" b="1" u="sng" dirty="0" smtClean="0"/>
              <a:t> </a:t>
            </a:r>
            <a:endParaRPr lang="en-US" sz="2000" b="1" u="sng" dirty="0" smtClean="0"/>
          </a:p>
          <a:p>
            <a:pPr marL="457200" indent="-457200" algn="r" rtl="1">
              <a:buNone/>
            </a:pPr>
            <a:r>
              <a:rPr lang="ar-SA" sz="2000" b="1" u="sng" dirty="0" smtClean="0"/>
              <a:t>(</a:t>
            </a:r>
            <a:r>
              <a:rPr lang="en-US" sz="2000" b="1" u="sng" dirty="0" smtClean="0"/>
              <a:t>(Contour feather</a:t>
            </a:r>
            <a:r>
              <a:rPr lang="ar-SA" sz="2000" b="1" u="sng" dirty="0" smtClean="0"/>
              <a:t>:</a:t>
            </a:r>
          </a:p>
          <a:p>
            <a:pPr marL="457200" indent="-457200" algn="just" rtl="1">
              <a:buFont typeface="Wingdings" pitchFamily="2" charset="2"/>
              <a:buChar char="§"/>
            </a:pPr>
            <a:r>
              <a:rPr lang="ar-SA" sz="2000" dirty="0" smtClean="0"/>
              <a:t>وهو عبارة عن الريش الطويل الذي يغطى الجسم وتتركب كل ريشة من محور طولي صلب , وهذا يحمل على الجانبين جزءا منبسطا يسمى التويج , ويتكون المحور من جزئيين هما القلم القاعدي والساق .</a:t>
            </a:r>
          </a:p>
          <a:p>
            <a:pPr marL="457200" indent="-457200" algn="just" rtl="1">
              <a:buFont typeface="Wingdings" pitchFamily="2" charset="2"/>
              <a:buChar char="§"/>
            </a:pPr>
            <a:r>
              <a:rPr lang="ar-SA" sz="2000" dirty="0" smtClean="0"/>
              <a:t>القلم القاعدي قصير ومجوف وطرفه الأسفل مدفون في الجلد وينتهي هذا الطرف بفتحة تسمى السرة السفلى وتوجد عند اتصال القلم القاعدي بالساق على السطح البطنى للريشة فتحة أخرى دقيقة هي السرة العليا ويبرز منها ريش يسمى خصلة ما بعد الساق .</a:t>
            </a:r>
          </a:p>
          <a:p>
            <a:pPr marL="457200" indent="-457200" algn="just" rtl="1">
              <a:buFont typeface="Wingdings" pitchFamily="2" charset="2"/>
              <a:buChar char="§"/>
            </a:pPr>
            <a:r>
              <a:rPr lang="ar-SA" sz="2000" dirty="0" smtClean="0"/>
              <a:t>الساق , أصم ويوجد على سطحه البطنى ميذاب يعرف بالميذاب السري .</a:t>
            </a:r>
          </a:p>
          <a:p>
            <a:pPr marL="457200" indent="-457200" algn="just" rtl="1">
              <a:buFont typeface="Wingdings" pitchFamily="2" charset="2"/>
              <a:buChar char="§"/>
            </a:pPr>
            <a:r>
              <a:rPr lang="ar-SA" sz="2000" dirty="0" smtClean="0"/>
              <a:t>التويج , يتركب من عدد كبيرا جدا من الأسلات المتوازية والتى تلتحم بالساق على جانبيه , وتكون مائلة ويتصل بها أفرع أصغر تسمى الأسيلات وتتصل الأسيلات المتجاورة بعضها ببعض بواسطة خطاطيف .</a:t>
            </a:r>
            <a:endParaRPr lang="en-US" sz="2000" dirty="0"/>
          </a:p>
        </p:txBody>
      </p:sp>
    </p:spTree>
    <p:extLst>
      <p:ext uri="{BB962C8B-B14F-4D97-AF65-F5344CB8AC3E}">
        <p14:creationId xmlns:p14="http://schemas.microsoft.com/office/powerpoint/2010/main" val="275185372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214290"/>
            <a:ext cx="8686800" cy="6215106"/>
          </a:xfrm>
        </p:spPr>
        <p:txBody>
          <a:bodyPr>
            <a:normAutofit/>
          </a:bodyPr>
          <a:lstStyle/>
          <a:p>
            <a:pPr marL="457200" indent="-457200" algn="r" rtl="1">
              <a:buFont typeface="+mj-lt"/>
              <a:buAutoNum type="arabicParenR" startAt="2"/>
            </a:pPr>
            <a:r>
              <a:rPr lang="ar-SA" sz="2000" b="1" u="sng" dirty="0" smtClean="0"/>
              <a:t>الريش الوبر </a:t>
            </a:r>
            <a:r>
              <a:rPr lang="en-US" sz="2000" b="1" u="sng" dirty="0" err="1" smtClean="0"/>
              <a:t>filoplumes</a:t>
            </a:r>
            <a:r>
              <a:rPr lang="ar-SA" sz="2000" b="1" u="sng" dirty="0" smtClean="0"/>
              <a:t> :</a:t>
            </a:r>
          </a:p>
          <a:p>
            <a:pPr marL="457200" indent="-457200" algn="just" rtl="1">
              <a:buFont typeface="Wingdings" pitchFamily="2" charset="2"/>
              <a:buChar char="§"/>
            </a:pPr>
            <a:r>
              <a:rPr lang="ar-SA" sz="2000" dirty="0" smtClean="0"/>
              <a:t>ويوجد بكل ريشة محور طويل دقيق يحمل فى نهايته قليل من الأسيلات .</a:t>
            </a:r>
          </a:p>
          <a:p>
            <a:pPr marL="457200" indent="-457200" algn="just" rtl="1">
              <a:buNone/>
            </a:pPr>
            <a:endParaRPr lang="ar-SA" sz="2000" dirty="0" smtClean="0"/>
          </a:p>
          <a:p>
            <a:pPr marL="457200" indent="-457200" algn="just" rtl="1">
              <a:buFont typeface="+mj-lt"/>
              <a:buAutoNum type="arabicParenR" startAt="3"/>
            </a:pPr>
            <a:r>
              <a:rPr lang="ar-SA" sz="2000" b="1" u="sng" dirty="0" smtClean="0"/>
              <a:t>الريش الزغب </a:t>
            </a:r>
            <a:r>
              <a:rPr lang="en-US" sz="2000" b="1" u="sng" dirty="0" smtClean="0"/>
              <a:t>Down feather </a:t>
            </a:r>
            <a:r>
              <a:rPr lang="ar-SA" sz="2000" b="1" u="sng" dirty="0" smtClean="0"/>
              <a:t> :</a:t>
            </a:r>
          </a:p>
          <a:p>
            <a:pPr marL="457200" indent="-457200" algn="just" rtl="1">
              <a:buFont typeface="Wingdings" pitchFamily="2" charset="2"/>
              <a:buChar char="§"/>
            </a:pPr>
            <a:r>
              <a:rPr lang="ar-SA" sz="2000" dirty="0" smtClean="0"/>
              <a:t>وذلك يغطى جسم الحمام الصغير الذى لايزال فى العش وتتركب الريشة من قلم قاعدي قصير يخرج من طرفه الأعلى عدد قليل من الأسيلات التى تحمل أسيلات منفصلة لعدم وجود خطاطيف بها .</a:t>
            </a:r>
            <a:endParaRPr lang="en-US" sz="2000" dirty="0"/>
          </a:p>
        </p:txBody>
      </p:sp>
    </p:spTree>
    <p:extLst>
      <p:ext uri="{BB962C8B-B14F-4D97-AF65-F5344CB8AC3E}">
        <p14:creationId xmlns:p14="http://schemas.microsoft.com/office/powerpoint/2010/main" val="225577171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71414"/>
            <a:ext cx="8686800" cy="841248"/>
          </a:xfrm>
        </p:spPr>
        <p:txBody>
          <a:bodyPr/>
          <a:lstStyle/>
          <a:p>
            <a:pPr algn="r" rtl="1"/>
            <a:r>
              <a:rPr lang="ar-SA" b="1" dirty="0" smtClean="0"/>
              <a:t>الجهاز </a:t>
            </a:r>
            <a:r>
              <a:rPr lang="ar-SA" b="1" dirty="0" err="1" smtClean="0"/>
              <a:t>الهضمى</a:t>
            </a:r>
            <a:r>
              <a:rPr lang="ar-SA" b="1" dirty="0" smtClean="0"/>
              <a:t> </a:t>
            </a:r>
            <a:r>
              <a:rPr lang="en-US" b="1" dirty="0" smtClean="0"/>
              <a:t>The digestive system </a:t>
            </a:r>
            <a:endParaRPr lang="en-US" b="1" dirty="0"/>
          </a:p>
        </p:txBody>
      </p:sp>
      <p:pic>
        <p:nvPicPr>
          <p:cNvPr id="5" name="Content Placeholder 4" descr="Picture 027.jpg"/>
          <p:cNvPicPr>
            <a:picLocks noGrp="1" noChangeAspect="1"/>
          </p:cNvPicPr>
          <p:nvPr>
            <p:ph sz="half" idx="1"/>
          </p:nvPr>
        </p:nvPicPr>
        <p:blipFill>
          <a:blip r:embed="rId2" cstate="print"/>
          <a:stretch>
            <a:fillRect/>
          </a:stretch>
        </p:blipFill>
        <p:spPr>
          <a:xfrm>
            <a:off x="214282" y="1600200"/>
            <a:ext cx="3661410" cy="4724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Content Placeholder 3"/>
          <p:cNvSpPr>
            <a:spLocks noGrp="1"/>
          </p:cNvSpPr>
          <p:nvPr>
            <p:ph sz="half" idx="2"/>
          </p:nvPr>
        </p:nvSpPr>
        <p:spPr>
          <a:xfrm>
            <a:off x="4000496" y="1142984"/>
            <a:ext cx="4991104" cy="5500726"/>
          </a:xfrm>
        </p:spPr>
        <p:txBody>
          <a:bodyPr>
            <a:normAutofit/>
          </a:bodyPr>
          <a:lstStyle/>
          <a:p>
            <a:pPr algn="just" rtl="1">
              <a:buFont typeface="Wingdings" pitchFamily="2" charset="2"/>
              <a:buChar char="v"/>
            </a:pPr>
            <a:r>
              <a:rPr lang="ar-SA" sz="2000" dirty="0" smtClean="0"/>
              <a:t>يبدأ الجهاز الهضمي بالفم الذي لا يوجد به أسنان , ولكن يوجد به لسان ويؤدى الفم إلى المريء .</a:t>
            </a:r>
          </a:p>
          <a:p>
            <a:pPr algn="just" rtl="1">
              <a:buFont typeface="Wingdings" pitchFamily="2" charset="2"/>
              <a:buChar char="v"/>
            </a:pPr>
            <a:r>
              <a:rPr lang="ar-SA" sz="2000" dirty="0" smtClean="0"/>
              <a:t>المريء عبارة عن أنبوبة طويلة نسبيا يتصل بها كيس هو الحوصلة , وهذه تقع فى قاعدة الرقبة أمام القص وتفيد فى تخزين الأطعمة حتى تصبح لينة .</a:t>
            </a:r>
          </a:p>
          <a:p>
            <a:pPr algn="just" rtl="1">
              <a:buFont typeface="Wingdings" pitchFamily="2" charset="2"/>
              <a:buChar char="v"/>
            </a:pPr>
            <a:r>
              <a:rPr lang="ar-SA" sz="2000" dirty="0" smtClean="0"/>
              <a:t>الحوصلة في آكلات الحبوب كبيرة وفى الحمام يوجد بها غدد خاصة تفرز إفراز يشبه اللبن لتغذية الصغار , وهذه الغدد تنشط في موسم التوالد وتحت تأثير الغدة النخامية .</a:t>
            </a:r>
          </a:p>
          <a:p>
            <a:pPr algn="just" rtl="1">
              <a:buFont typeface="Wingdings" pitchFamily="2" charset="2"/>
              <a:buChar char="v"/>
            </a:pPr>
            <a:r>
              <a:rPr lang="ar-SA" sz="2000" dirty="0" smtClean="0"/>
              <a:t>أما في الطيور آكلة الحشرات واللحوم فالحوصلة صغيرة وربما لاتوجد , ولكن في بعض الطيور آكلة الأسماك تكون الحوصلة كبيرة جدا .</a:t>
            </a:r>
            <a:endParaRPr lang="en-US" sz="2000" dirty="0"/>
          </a:p>
        </p:txBody>
      </p:sp>
    </p:spTree>
    <p:extLst>
      <p:ext uri="{BB962C8B-B14F-4D97-AF65-F5344CB8AC3E}">
        <p14:creationId xmlns:p14="http://schemas.microsoft.com/office/powerpoint/2010/main" val="27085849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214290"/>
            <a:ext cx="8686800" cy="6357982"/>
          </a:xfrm>
        </p:spPr>
        <p:txBody>
          <a:bodyPr>
            <a:normAutofit/>
          </a:bodyPr>
          <a:lstStyle/>
          <a:p>
            <a:pPr algn="just" rtl="1">
              <a:buFont typeface="Wingdings" pitchFamily="2" charset="2"/>
              <a:buChar char="v"/>
            </a:pPr>
            <a:r>
              <a:rPr lang="ar-SA" sz="2400" dirty="0" smtClean="0"/>
              <a:t>بعد الحوصلة بقليل يفتح المريء في المعدة , وهذه تنقسم إلى معدة هاضمة وقانصة عضلية , والمعدة الهاضمة عبارة عن جزء قصير منتفخ وتفرز العصارات الهاضمة على الأطعمة اللينة التي تمر إليها من المريء .</a:t>
            </a:r>
          </a:p>
          <a:p>
            <a:pPr algn="just" rtl="1">
              <a:buFont typeface="Wingdings" pitchFamily="2" charset="2"/>
              <a:buChar char="v"/>
            </a:pPr>
            <a:r>
              <a:rPr lang="ar-SA" sz="2400" dirty="0" smtClean="0"/>
              <a:t>أما القانصة فهي عضو عضلي سميك مبطن بغشاء قرني خشن , وغالبا ما يوجد بها حصى وأحجار صغيرة يبتلعها الطائر لتساعد على الهضم , إذ أن الأطعمة تتفتت في القانصة بواسطة انقباض عضلاتها الهاضمة القوية على هذه الأطعمة المختلطة بالحصى , وعندئذ يمتزج الغذاء بالعصارات المعدية الهاضمة .</a:t>
            </a:r>
          </a:p>
          <a:p>
            <a:pPr algn="just" rtl="1">
              <a:buFont typeface="Wingdings" pitchFamily="2" charset="2"/>
              <a:buChar char="v"/>
            </a:pPr>
            <a:r>
              <a:rPr lang="ar-SA" sz="2400" dirty="0" smtClean="0"/>
              <a:t>تلي القانصة الأمعاء التي تبدأ بالأثنى عشر , وهذه تترك القانصة بالقرب من المعدة الهاضمة , ثم تكون ثنية على شكل أنبوبة ذات شعبتين .</a:t>
            </a:r>
          </a:p>
          <a:p>
            <a:pPr algn="just" rtl="1">
              <a:buFont typeface="Wingdings" pitchFamily="2" charset="2"/>
              <a:buChar char="v"/>
            </a:pPr>
            <a:r>
              <a:rPr lang="ar-SA" sz="2400" dirty="0" smtClean="0"/>
              <a:t>ويوجد البنكرياس بين طرفيها وللبنكرياس ثلاث قنوات تفتح كلها في الاثنى عشر , كما تفتح فيه أيضا القناتان المراريتان الآتيتان من الكبد .</a:t>
            </a:r>
          </a:p>
        </p:txBody>
      </p:sp>
    </p:spTree>
    <p:extLst>
      <p:ext uri="{BB962C8B-B14F-4D97-AF65-F5344CB8AC3E}">
        <p14:creationId xmlns:p14="http://schemas.microsoft.com/office/powerpoint/2010/main" val="318586351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071546"/>
            <a:ext cx="8686800" cy="5286412"/>
          </a:xfrm>
        </p:spPr>
        <p:txBody>
          <a:bodyPr>
            <a:normAutofit/>
          </a:bodyPr>
          <a:lstStyle/>
          <a:p>
            <a:pPr algn="just" rtl="1">
              <a:buFont typeface="Wingdings" pitchFamily="2" charset="2"/>
              <a:buChar char="v"/>
            </a:pPr>
            <a:r>
              <a:rPr lang="ar-SA" sz="2600" dirty="0" smtClean="0"/>
              <a:t>الكبد يتكون من فصين أيمن وأيسر يفصلهما فص ثالث صغير , ولا يوجد حوصلة مرارية ثم يلي </a:t>
            </a:r>
            <a:r>
              <a:rPr lang="ar-SA" sz="2600" dirty="0" err="1" smtClean="0"/>
              <a:t>الاثنى</a:t>
            </a:r>
            <a:r>
              <a:rPr lang="ar-SA" sz="2600" dirty="0" smtClean="0"/>
              <a:t> عشر باقي الأمعاء الدقيقة وهى </a:t>
            </a:r>
            <a:r>
              <a:rPr lang="ar-SA" sz="2600" dirty="0" err="1" smtClean="0"/>
              <a:t>اللفائفى</a:t>
            </a:r>
            <a:r>
              <a:rPr lang="ar-SA" sz="2600" dirty="0" smtClean="0"/>
              <a:t> , وهذه قصيرة نوعا وتطول في الطيور آكلة الحبوب , ويتم الهضم في الأمعاء الدقيقة ثم تمر الفضلات إلى الأمعاء الغليظة التي تعرف بالمستقيم , وعند اتصال الأمعاء الدقيقة بالمستقيم  توجد زائدتان </a:t>
            </a:r>
            <a:r>
              <a:rPr lang="ar-SA" sz="2600" dirty="0" err="1" smtClean="0"/>
              <a:t>أعوريتان</a:t>
            </a:r>
            <a:r>
              <a:rPr lang="ar-SA" sz="2600" dirty="0" smtClean="0"/>
              <a:t> قصيرتان , ويفتح المستقيم في المجمع .</a:t>
            </a:r>
          </a:p>
          <a:p>
            <a:pPr algn="just" rtl="1">
              <a:buNone/>
            </a:pPr>
            <a:endParaRPr lang="ar-SA" sz="2600" dirty="0" smtClean="0"/>
          </a:p>
          <a:p>
            <a:pPr algn="just" rtl="1">
              <a:buFont typeface="Wingdings" pitchFamily="2" charset="2"/>
              <a:buChar char="v"/>
            </a:pPr>
            <a:r>
              <a:rPr lang="ar-SA" sz="2400" dirty="0" smtClean="0"/>
              <a:t>وهذا يتركب من ثلاث حجرات تسمى الأولى منها المعي البرازى وفيها يفتح المستقيم , وتسمى الثانية المعي البولي وتفتح فيها القنوات البولية التناسلية , وتسمى الأخيرة بالمعى الجامع وهذه تفتح إلى الخارج .</a:t>
            </a:r>
            <a:endParaRPr lang="en-US" sz="2400" dirty="0"/>
          </a:p>
        </p:txBody>
      </p:sp>
    </p:spTree>
    <p:extLst>
      <p:ext uri="{BB962C8B-B14F-4D97-AF65-F5344CB8AC3E}">
        <p14:creationId xmlns:p14="http://schemas.microsoft.com/office/powerpoint/2010/main" val="13320955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14290"/>
            <a:ext cx="8686800" cy="841248"/>
          </a:xfrm>
        </p:spPr>
        <p:txBody>
          <a:bodyPr/>
          <a:lstStyle/>
          <a:p>
            <a:pPr algn="r" rtl="1"/>
            <a:r>
              <a:rPr lang="ar-SA" u="sng" dirty="0" smtClean="0"/>
              <a:t>الجهاز </a:t>
            </a:r>
            <a:r>
              <a:rPr lang="ar-SA" u="sng" dirty="0" err="1" smtClean="0"/>
              <a:t>التنفسى</a:t>
            </a:r>
            <a:r>
              <a:rPr lang="ar-SA" u="sng" dirty="0" smtClean="0"/>
              <a:t> :</a:t>
            </a:r>
            <a:endParaRPr lang="en-US" u="sng" dirty="0"/>
          </a:p>
        </p:txBody>
      </p:sp>
      <p:pic>
        <p:nvPicPr>
          <p:cNvPr id="5" name="Content Placeholder 4" descr="Picture 028.jpg"/>
          <p:cNvPicPr>
            <a:picLocks noGrp="1" noChangeAspect="1"/>
          </p:cNvPicPr>
          <p:nvPr>
            <p:ph sz="half" idx="1"/>
          </p:nvPr>
        </p:nvPicPr>
        <p:blipFill>
          <a:blip r:embed="rId2" cstate="print"/>
          <a:stretch>
            <a:fillRect/>
          </a:stretch>
        </p:blipFill>
        <p:spPr>
          <a:xfrm>
            <a:off x="214282" y="571480"/>
            <a:ext cx="4191000" cy="35719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Content Placeholder 3"/>
          <p:cNvSpPr>
            <a:spLocks noGrp="1"/>
          </p:cNvSpPr>
          <p:nvPr>
            <p:ph sz="half" idx="2"/>
          </p:nvPr>
        </p:nvSpPr>
        <p:spPr>
          <a:xfrm>
            <a:off x="214282" y="1214422"/>
            <a:ext cx="8777318" cy="5357850"/>
          </a:xfrm>
        </p:spPr>
        <p:txBody>
          <a:bodyPr>
            <a:normAutofit lnSpcReduction="10000"/>
          </a:bodyPr>
          <a:lstStyle/>
          <a:p>
            <a:pPr algn="just" rtl="1">
              <a:buFont typeface="Wingdings" pitchFamily="2" charset="2"/>
              <a:buChar char="q"/>
            </a:pPr>
            <a:r>
              <a:rPr lang="ar-SA" sz="2000" dirty="0" smtClean="0"/>
              <a:t>تمتاز الطيور بتحورات خاصة في الجهاز</a:t>
            </a:r>
          </a:p>
          <a:p>
            <a:pPr algn="just" rtl="1">
              <a:buNone/>
            </a:pPr>
            <a:r>
              <a:rPr lang="ar-SA" sz="2000" dirty="0" smtClean="0"/>
              <a:t>    التنفسي لتلائم حياة الطيور وما تحتاج </a:t>
            </a:r>
          </a:p>
          <a:p>
            <a:pPr algn="just" rtl="1">
              <a:buNone/>
            </a:pPr>
            <a:r>
              <a:rPr lang="ar-SA" sz="2000" dirty="0" smtClean="0"/>
              <a:t>    إليه من عمليات احتراق كبيرة حتى </a:t>
            </a:r>
          </a:p>
          <a:p>
            <a:pPr algn="just" rtl="1">
              <a:buNone/>
            </a:pPr>
            <a:r>
              <a:rPr lang="ar-SA" sz="2000" dirty="0" smtClean="0"/>
              <a:t>    تتمكن من القيام بنشاطها .</a:t>
            </a:r>
          </a:p>
          <a:p>
            <a:pPr algn="just" rtl="1">
              <a:buFont typeface="Wingdings" pitchFamily="2" charset="2"/>
              <a:buChar char="q"/>
            </a:pPr>
            <a:r>
              <a:rPr lang="ar-SA" sz="2000" dirty="0" smtClean="0"/>
              <a:t>يبدأ الجهاز التنفسي بفتحة المزمار</a:t>
            </a:r>
          </a:p>
          <a:p>
            <a:pPr algn="just" rtl="1">
              <a:buNone/>
            </a:pPr>
            <a:r>
              <a:rPr lang="ar-SA" sz="2000" dirty="0" smtClean="0"/>
              <a:t>    التي تؤدى إلى الحنجرة , وهذه تتصل </a:t>
            </a:r>
          </a:p>
          <a:p>
            <a:pPr algn="just" rtl="1">
              <a:buNone/>
            </a:pPr>
            <a:r>
              <a:rPr lang="ar-SA" sz="2000" dirty="0" smtClean="0"/>
              <a:t>    بالقصبة  الهوائية وهى طويلة وتتفرع</a:t>
            </a:r>
          </a:p>
          <a:p>
            <a:pPr algn="just" rtl="1">
              <a:buNone/>
            </a:pPr>
            <a:r>
              <a:rPr lang="ar-SA" sz="2000" dirty="0" smtClean="0"/>
              <a:t>    إلى شعبتين ويوجد عند اتصال القصبة</a:t>
            </a:r>
          </a:p>
          <a:p>
            <a:pPr algn="just" rtl="1">
              <a:buNone/>
            </a:pPr>
            <a:r>
              <a:rPr lang="ar-SA" sz="2000" dirty="0" smtClean="0"/>
              <a:t>    الهوائية بالشعبتين عضو خاص يسمى</a:t>
            </a:r>
          </a:p>
          <a:p>
            <a:pPr algn="just" rtl="1">
              <a:buNone/>
            </a:pPr>
            <a:r>
              <a:rPr lang="ar-SA" sz="2000" dirty="0" smtClean="0"/>
              <a:t>    بالحنجرة السفلى (كيس الصوت)وهى التي تحدث الصوت في الطيور .</a:t>
            </a:r>
          </a:p>
          <a:p>
            <a:pPr algn="just" rtl="1">
              <a:buFont typeface="Wingdings" pitchFamily="2" charset="2"/>
              <a:buChar char="q"/>
            </a:pPr>
            <a:r>
              <a:rPr lang="ar-SA" sz="2000" dirty="0" smtClean="0"/>
              <a:t>وكل شعبة تتصل بالرئة المقابلة لها حيث تتفرع بداخلها إلى فروع أصغر فأصغر .</a:t>
            </a:r>
          </a:p>
          <a:p>
            <a:pPr algn="just" rtl="1">
              <a:buFont typeface="Wingdings" pitchFamily="2" charset="2"/>
              <a:buChar char="q"/>
            </a:pPr>
            <a:r>
              <a:rPr lang="ar-SA" sz="2000" dirty="0" smtClean="0"/>
              <a:t>الرئتان صغيرتان نسبيا وتقعان بجوار الجدار الظهري للمنطقة الصدرية .</a:t>
            </a:r>
          </a:p>
          <a:p>
            <a:pPr algn="just" rtl="1">
              <a:buFont typeface="Wingdings" pitchFamily="2" charset="2"/>
              <a:buChar char="q"/>
            </a:pPr>
            <a:r>
              <a:rPr lang="ar-SA" sz="2000" dirty="0" smtClean="0"/>
              <a:t>كما أن الشعبتان تعطيان فروعا أخرى تتصل بما يعرف بالأكياس الهوائية وعددها 9 أكياس : كيسان عنقيان , كيسان صدريان أماميان وآخران صدريان خلفيان , وكيسان </a:t>
            </a:r>
            <a:r>
              <a:rPr lang="ar-SA" sz="2000" dirty="0" err="1" smtClean="0"/>
              <a:t>بطنيان</a:t>
            </a:r>
            <a:r>
              <a:rPr lang="ar-SA" sz="2000" dirty="0" smtClean="0"/>
              <a:t> , وكيس واحد متوسط هو بين </a:t>
            </a:r>
            <a:r>
              <a:rPr lang="ar-SA" sz="2000" dirty="0" err="1" smtClean="0"/>
              <a:t>الترقوى</a:t>
            </a:r>
            <a:r>
              <a:rPr lang="ar-SA" sz="2000" dirty="0" smtClean="0"/>
              <a:t> .</a:t>
            </a:r>
          </a:p>
          <a:p>
            <a:pPr algn="just" rtl="1">
              <a:buFont typeface="Wingdings" pitchFamily="2" charset="2"/>
              <a:buChar char="q"/>
            </a:pPr>
            <a:endParaRPr lang="ar-SA" sz="2000" dirty="0" smtClean="0"/>
          </a:p>
          <a:p>
            <a:pPr algn="just" rtl="1">
              <a:buFont typeface="Wingdings" pitchFamily="2" charset="2"/>
              <a:buChar char="q"/>
            </a:pPr>
            <a:endParaRPr lang="en-US" sz="2000" dirty="0"/>
          </a:p>
        </p:txBody>
      </p:sp>
    </p:spTree>
    <p:extLst>
      <p:ext uri="{BB962C8B-B14F-4D97-AF65-F5344CB8AC3E}">
        <p14:creationId xmlns:p14="http://schemas.microsoft.com/office/powerpoint/2010/main" val="390290607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000108"/>
            <a:ext cx="8686800" cy="5643602"/>
          </a:xfrm>
        </p:spPr>
        <p:txBody>
          <a:bodyPr>
            <a:normAutofit lnSpcReduction="10000"/>
          </a:bodyPr>
          <a:lstStyle/>
          <a:p>
            <a:pPr algn="just" rtl="1">
              <a:buFont typeface="Wingdings" pitchFamily="2" charset="2"/>
              <a:buChar char="q"/>
            </a:pPr>
            <a:r>
              <a:rPr lang="ar-SA" sz="2000" dirty="0" smtClean="0"/>
              <a:t>وتتصل هذه الأكياس الهوائية بالتجاويف الموجودة داخل العظام وهى تقلل من ثقل الطائر بواسطة ما تحتويه من هواء , فتساعده على الطيران .</a:t>
            </a:r>
          </a:p>
          <a:p>
            <a:pPr algn="just" rtl="1">
              <a:buFont typeface="Wingdings" pitchFamily="2" charset="2"/>
              <a:buChar char="q"/>
            </a:pPr>
            <a:r>
              <a:rPr lang="ar-SA" sz="2000" dirty="0" smtClean="0"/>
              <a:t>كما أنها تمد الطائر بكميات أكسجين كبيرة أثناء قيامه بمجهود الطيران .</a:t>
            </a:r>
          </a:p>
          <a:p>
            <a:pPr algn="just" rtl="1">
              <a:buNone/>
            </a:pPr>
            <a:endParaRPr lang="ar-SA" sz="2000" dirty="0" smtClean="0"/>
          </a:p>
          <a:p>
            <a:pPr algn="just" rtl="1">
              <a:buNone/>
            </a:pPr>
            <a:r>
              <a:rPr lang="ar-SA" sz="2000" b="1" u="sng" dirty="0" smtClean="0"/>
              <a:t>الجهاز الدوري :</a:t>
            </a:r>
          </a:p>
          <a:p>
            <a:pPr algn="just" rtl="1">
              <a:buFont typeface="Courier New" pitchFamily="49" charset="0"/>
              <a:buChar char="o"/>
            </a:pPr>
            <a:r>
              <a:rPr lang="ar-SA" sz="2000" dirty="0" smtClean="0"/>
              <a:t>كثير من الصفات الخاصة للطيور تعتمد على قدرة الجهاز الدوري الذي يسمح بسرعة عمليات الاحتراق وعلى إمداد الطائر بحرارة عالية .</a:t>
            </a:r>
          </a:p>
          <a:p>
            <a:pPr algn="just" rtl="1">
              <a:buFont typeface="Courier New" pitchFamily="49" charset="0"/>
              <a:buChar char="o"/>
            </a:pPr>
            <a:r>
              <a:rPr lang="ar-SA" sz="2000" dirty="0" smtClean="0"/>
              <a:t>الطيور والثدييات هي الحيوانات التى فيها تنفصل الدورة الدموية الخاصة بعمليات التنفس عن الدورة الدموية العامة .</a:t>
            </a:r>
          </a:p>
          <a:p>
            <a:pPr algn="just" rtl="1">
              <a:buFont typeface="Courier New" pitchFamily="49" charset="0"/>
              <a:buChar char="o"/>
            </a:pPr>
            <a:r>
              <a:rPr lang="ar-SA" sz="2000" dirty="0" smtClean="0"/>
              <a:t>القلب في الطيور كبير ولا يوجد به الجيب الوريدي والبطينين منقسمين انقساما تاما ولكن البطين الأيسر أكبر من الأيمن وحجم القلب وعدد الضربات تختلف باختلاف حجم ونشاط الطائر .</a:t>
            </a:r>
          </a:p>
          <a:p>
            <a:pPr algn="just" rtl="1">
              <a:buFont typeface="Courier New" pitchFamily="49" charset="0"/>
              <a:buChar char="o"/>
            </a:pPr>
            <a:r>
              <a:rPr lang="ar-SA" sz="2000" dirty="0" smtClean="0"/>
              <a:t>فالطيور الكبيرة يوجد بها بوجه عام القلوب الأصغر والأقل ضربات , فمثلا في العصافير ضربات القلب 500 في الدقيقة , بينما في الدجاج تصل 300 وفى الديوك الرومي تقل الى 100 .</a:t>
            </a:r>
          </a:p>
          <a:p>
            <a:pPr algn="just" rtl="1">
              <a:buFont typeface="Courier New" pitchFamily="49" charset="0"/>
              <a:buChar char="o"/>
            </a:pPr>
            <a:r>
              <a:rPr lang="ar-SA" sz="2000" dirty="0" smtClean="0"/>
              <a:t>الكرات الحمراء تختلف عن كرات الثدييات في أنها بيضاوية وبها نواة , والكرات الحمراء أصغر في الطيور الطيارة النشطة عنها في الطيور التى لاتطير .</a:t>
            </a:r>
          </a:p>
          <a:p>
            <a:pPr algn="just" rtl="1">
              <a:buFont typeface="Courier New" pitchFamily="49" charset="0"/>
              <a:buChar char="o"/>
            </a:pPr>
            <a:r>
              <a:rPr lang="ar-SA" sz="2000" dirty="0" smtClean="0"/>
              <a:t>عمليات الاحتراق أعلى ودرجة الحرارة أيضا أعلى في الطيور عن الحيوانات الأخرى وربما تصل الى 45 م .</a:t>
            </a:r>
            <a:endParaRPr lang="en-US" sz="2000" dirty="0"/>
          </a:p>
        </p:txBody>
      </p:sp>
    </p:spTree>
    <p:extLst>
      <p:ext uri="{BB962C8B-B14F-4D97-AF65-F5344CB8AC3E}">
        <p14:creationId xmlns:p14="http://schemas.microsoft.com/office/powerpoint/2010/main" val="287600312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373174"/>
            <a:ext cx="8686800" cy="841248"/>
          </a:xfrm>
        </p:spPr>
        <p:txBody>
          <a:bodyPr>
            <a:normAutofit/>
          </a:bodyPr>
          <a:lstStyle/>
          <a:p>
            <a:pPr algn="r" rtl="1"/>
            <a:r>
              <a:rPr lang="ar-SA" sz="2800" b="1" u="sng" dirty="0" smtClean="0"/>
              <a:t>الأوعية الدموية الرئيسية للجهاز </a:t>
            </a:r>
            <a:r>
              <a:rPr lang="ar-SA" sz="2800" b="1" u="sng" dirty="0" err="1" smtClean="0"/>
              <a:t>الشريانى</a:t>
            </a:r>
            <a:r>
              <a:rPr lang="ar-SA" sz="2800" b="1" u="sng" dirty="0" smtClean="0"/>
              <a:t> :</a:t>
            </a:r>
            <a:endParaRPr lang="en-US" sz="2800" b="1" u="sng" dirty="0"/>
          </a:p>
        </p:txBody>
      </p:sp>
      <p:pic>
        <p:nvPicPr>
          <p:cNvPr id="5" name="Content Placeholder 4" descr="Picture 039.jpg"/>
          <p:cNvPicPr>
            <a:picLocks noGrp="1" noChangeAspect="1"/>
          </p:cNvPicPr>
          <p:nvPr>
            <p:ph sz="half" idx="1"/>
          </p:nvPr>
        </p:nvPicPr>
        <p:blipFill>
          <a:blip r:embed="rId2" cstate="print"/>
          <a:stretch>
            <a:fillRect/>
          </a:stretch>
        </p:blipFill>
        <p:spPr>
          <a:xfrm>
            <a:off x="357158" y="1571612"/>
            <a:ext cx="3429024" cy="3714776"/>
          </a:xfrm>
        </p:spPr>
      </p:pic>
      <p:sp>
        <p:nvSpPr>
          <p:cNvPr id="4" name="Content Placeholder 3"/>
          <p:cNvSpPr>
            <a:spLocks noGrp="1"/>
          </p:cNvSpPr>
          <p:nvPr>
            <p:ph sz="half" idx="2"/>
          </p:nvPr>
        </p:nvSpPr>
        <p:spPr>
          <a:xfrm>
            <a:off x="4000496" y="1600200"/>
            <a:ext cx="4991104" cy="4724400"/>
          </a:xfrm>
        </p:spPr>
        <p:txBody>
          <a:bodyPr>
            <a:normAutofit/>
          </a:bodyPr>
          <a:lstStyle/>
          <a:p>
            <a:pPr algn="just" rtl="1">
              <a:buFont typeface="Wingdings" pitchFamily="2" charset="2"/>
              <a:buChar char="Ø"/>
            </a:pPr>
            <a:r>
              <a:rPr lang="ar-SA" sz="2000" dirty="0" smtClean="0"/>
              <a:t>يخرج القوس الابهرى من البطين الأيسر وينحني إلى الجهة اليمنى من الجسم , ويمتد إلى الخلف على شكل الابهر الظهرى.</a:t>
            </a:r>
          </a:p>
          <a:p>
            <a:pPr algn="just" rtl="1">
              <a:buFont typeface="Wingdings" pitchFamily="2" charset="2"/>
              <a:buChar char="Ø"/>
            </a:pPr>
            <a:endParaRPr lang="ar-SA" sz="2000" dirty="0" smtClean="0"/>
          </a:p>
          <a:p>
            <a:pPr algn="just" rtl="1">
              <a:buFont typeface="Wingdings" pitchFamily="2" charset="2"/>
              <a:buChar char="Ø"/>
            </a:pPr>
            <a:r>
              <a:rPr lang="ar-SA" sz="2000" dirty="0" smtClean="0"/>
              <a:t>يخرج القوس الرئوي من البطين الأيمن للقلب ليتفرع إلى شريانيين رئويين يحملان الدم الغير مؤكسد لينتقى في الرئات .</a:t>
            </a:r>
          </a:p>
          <a:p>
            <a:pPr algn="just" rtl="1">
              <a:buFont typeface="Wingdings" pitchFamily="2" charset="2"/>
              <a:buChar char="Ø"/>
            </a:pPr>
            <a:endParaRPr lang="ar-SA" sz="2000" dirty="0" smtClean="0"/>
          </a:p>
          <a:p>
            <a:pPr algn="r" rtl="1">
              <a:buFont typeface="Wingdings" pitchFamily="2" charset="2"/>
              <a:buChar char="Ø"/>
            </a:pPr>
            <a:endParaRPr lang="en-US" sz="2000" dirty="0"/>
          </a:p>
        </p:txBody>
      </p:sp>
      <p:sp>
        <p:nvSpPr>
          <p:cNvPr id="7" name="Rectangle 6"/>
          <p:cNvSpPr/>
          <p:nvPr/>
        </p:nvSpPr>
        <p:spPr>
          <a:xfrm>
            <a:off x="3000364" y="3857628"/>
            <a:ext cx="785818" cy="7143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smtClean="0"/>
              <a:t>بطين أيسر </a:t>
            </a:r>
            <a:endParaRPr lang="en-US" dirty="0"/>
          </a:p>
        </p:txBody>
      </p:sp>
      <p:sp>
        <p:nvSpPr>
          <p:cNvPr id="8" name="Rectangle 7"/>
          <p:cNvSpPr/>
          <p:nvPr/>
        </p:nvSpPr>
        <p:spPr>
          <a:xfrm>
            <a:off x="857224" y="4286256"/>
            <a:ext cx="928694" cy="8572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smtClean="0"/>
              <a:t>بطين أيمن</a:t>
            </a:r>
            <a:endParaRPr lang="en-US" dirty="0"/>
          </a:p>
        </p:txBody>
      </p:sp>
      <p:sp>
        <p:nvSpPr>
          <p:cNvPr id="9" name="Rectangle 8"/>
          <p:cNvSpPr/>
          <p:nvPr/>
        </p:nvSpPr>
        <p:spPr>
          <a:xfrm>
            <a:off x="3071802" y="2714620"/>
            <a:ext cx="714380" cy="7858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smtClean="0"/>
              <a:t>أذين أيسر</a:t>
            </a:r>
            <a:endParaRPr lang="en-US" dirty="0"/>
          </a:p>
        </p:txBody>
      </p:sp>
      <p:sp>
        <p:nvSpPr>
          <p:cNvPr id="10" name="Rectangle 9"/>
          <p:cNvSpPr/>
          <p:nvPr/>
        </p:nvSpPr>
        <p:spPr>
          <a:xfrm>
            <a:off x="357158" y="3071810"/>
            <a:ext cx="857256" cy="8572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smtClean="0"/>
              <a:t>أذين أيمن</a:t>
            </a:r>
            <a:endParaRPr lang="en-US" dirty="0"/>
          </a:p>
        </p:txBody>
      </p:sp>
      <p:sp>
        <p:nvSpPr>
          <p:cNvPr id="11" name="Rectangle 10"/>
          <p:cNvSpPr/>
          <p:nvPr/>
        </p:nvSpPr>
        <p:spPr>
          <a:xfrm>
            <a:off x="2357422" y="1571612"/>
            <a:ext cx="1143008" cy="5000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smtClean="0"/>
              <a:t>شريان رئوي</a:t>
            </a:r>
            <a:endParaRPr lang="en-US" dirty="0"/>
          </a:p>
        </p:txBody>
      </p:sp>
      <p:cxnSp>
        <p:nvCxnSpPr>
          <p:cNvPr id="13" name="Straight Arrow Connector 12"/>
          <p:cNvCxnSpPr/>
          <p:nvPr/>
        </p:nvCxnSpPr>
        <p:spPr>
          <a:xfrm rot="5400000">
            <a:off x="1964513" y="2178835"/>
            <a:ext cx="500066" cy="28575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4" name="Rectangle 13"/>
          <p:cNvSpPr/>
          <p:nvPr/>
        </p:nvSpPr>
        <p:spPr>
          <a:xfrm>
            <a:off x="285720" y="1000108"/>
            <a:ext cx="928694" cy="9286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1600" smtClean="0"/>
              <a:t>قوس ابهري</a:t>
            </a:r>
            <a:endParaRPr lang="en-US" sz="1600" dirty="0"/>
          </a:p>
        </p:txBody>
      </p:sp>
      <p:cxnSp>
        <p:nvCxnSpPr>
          <p:cNvPr id="16" name="Straight Arrow Connector 15"/>
          <p:cNvCxnSpPr>
            <a:stCxn id="14" idx="2"/>
          </p:cNvCxnSpPr>
          <p:nvPr/>
        </p:nvCxnSpPr>
        <p:spPr>
          <a:xfrm rot="16200000" flipH="1">
            <a:off x="732207" y="1946661"/>
            <a:ext cx="285752" cy="25003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rot="10800000">
            <a:off x="2571736" y="2786058"/>
            <a:ext cx="500066" cy="285752"/>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20" name="Straight Arrow Connector 19"/>
          <p:cNvCxnSpPr>
            <a:stCxn id="10" idx="3"/>
          </p:cNvCxnSpPr>
          <p:nvPr/>
        </p:nvCxnSpPr>
        <p:spPr>
          <a:xfrm flipV="1">
            <a:off x="1214414" y="3071810"/>
            <a:ext cx="357190" cy="42862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a:stCxn id="7" idx="1"/>
          </p:cNvCxnSpPr>
          <p:nvPr/>
        </p:nvCxnSpPr>
        <p:spPr>
          <a:xfrm rot="10800000">
            <a:off x="2643174" y="3786190"/>
            <a:ext cx="357190" cy="42862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a:stCxn id="8" idx="3"/>
          </p:cNvCxnSpPr>
          <p:nvPr/>
        </p:nvCxnSpPr>
        <p:spPr>
          <a:xfrm flipV="1">
            <a:off x="1785918" y="3929066"/>
            <a:ext cx="357190" cy="785818"/>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02772180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85728"/>
            <a:ext cx="8686800" cy="841248"/>
          </a:xfrm>
        </p:spPr>
        <p:txBody>
          <a:bodyPr>
            <a:normAutofit/>
          </a:bodyPr>
          <a:lstStyle/>
          <a:p>
            <a:pPr algn="r" rtl="1"/>
            <a:r>
              <a:rPr lang="ar-SA" sz="2800" b="1" u="sng" dirty="0" smtClean="0"/>
              <a:t>الأوعية الدموية الرئيسية للجهاز الوريدي : </a:t>
            </a:r>
            <a:endParaRPr lang="en-US" sz="2800" b="1" u="sng" dirty="0"/>
          </a:p>
        </p:txBody>
      </p:sp>
      <p:pic>
        <p:nvPicPr>
          <p:cNvPr id="5" name="Content Placeholder 4" descr="Picture 038.jpg"/>
          <p:cNvPicPr>
            <a:picLocks noGrp="1" noChangeAspect="1"/>
          </p:cNvPicPr>
          <p:nvPr>
            <p:ph sz="half" idx="1"/>
          </p:nvPr>
        </p:nvPicPr>
        <p:blipFill>
          <a:blip r:embed="rId2" cstate="print"/>
          <a:stretch>
            <a:fillRect/>
          </a:stretch>
        </p:blipFill>
        <p:spPr>
          <a:xfrm>
            <a:off x="214282" y="1571612"/>
            <a:ext cx="3714776" cy="4786346"/>
          </a:xfrm>
        </p:spPr>
      </p:pic>
      <p:sp>
        <p:nvSpPr>
          <p:cNvPr id="4" name="Content Placeholder 3"/>
          <p:cNvSpPr>
            <a:spLocks noGrp="1"/>
          </p:cNvSpPr>
          <p:nvPr>
            <p:ph sz="half" idx="2"/>
          </p:nvPr>
        </p:nvSpPr>
        <p:spPr>
          <a:xfrm>
            <a:off x="4143372" y="1643050"/>
            <a:ext cx="4848228" cy="4681550"/>
          </a:xfrm>
        </p:spPr>
        <p:txBody>
          <a:bodyPr>
            <a:normAutofit/>
          </a:bodyPr>
          <a:lstStyle/>
          <a:p>
            <a:pPr algn="just" rtl="1">
              <a:buFont typeface="Wingdings" pitchFamily="2" charset="2"/>
              <a:buChar char="v"/>
            </a:pPr>
            <a:r>
              <a:rPr lang="ar-SA" sz="2000" dirty="0" smtClean="0"/>
              <a:t>يتكون كل من الوريدين الأجوفيين الأماميين من اتحاد 3 أوردة وهى الوريد الودجى والوريد العضدى والوريد الصدرى .</a:t>
            </a:r>
          </a:p>
          <a:p>
            <a:pPr algn="just" rtl="1">
              <a:buNone/>
            </a:pPr>
            <a:endParaRPr lang="ar-SA" sz="2000" dirty="0" smtClean="0"/>
          </a:p>
          <a:p>
            <a:pPr algn="just" rtl="1">
              <a:buFont typeface="Wingdings" pitchFamily="2" charset="2"/>
              <a:buChar char="v"/>
            </a:pPr>
            <a:r>
              <a:rPr lang="ar-SA" sz="2000" dirty="0" smtClean="0"/>
              <a:t>الوريد الأجوف الخلفى تصب فيه الأوردة الكبدية وكل الأعضاء الموجودة فى المنطقة البطنية قبل وصوله للقلب .</a:t>
            </a:r>
            <a:endParaRPr lang="en-US" sz="2000" dirty="0"/>
          </a:p>
        </p:txBody>
      </p:sp>
      <p:sp>
        <p:nvSpPr>
          <p:cNvPr id="6" name="Oval 5"/>
          <p:cNvSpPr/>
          <p:nvPr/>
        </p:nvSpPr>
        <p:spPr>
          <a:xfrm>
            <a:off x="1357290" y="3786190"/>
            <a:ext cx="857256" cy="57150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1400" dirty="0" smtClean="0"/>
              <a:t>بطين أيمن</a:t>
            </a:r>
            <a:endParaRPr lang="en-US" sz="1400" dirty="0"/>
          </a:p>
        </p:txBody>
      </p:sp>
      <p:sp>
        <p:nvSpPr>
          <p:cNvPr id="7" name="Oval 6"/>
          <p:cNvSpPr/>
          <p:nvPr/>
        </p:nvSpPr>
        <p:spPr>
          <a:xfrm>
            <a:off x="2000232" y="3429000"/>
            <a:ext cx="857256" cy="57150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1400" dirty="0" smtClean="0"/>
              <a:t>بطين أيسر</a:t>
            </a:r>
            <a:endParaRPr lang="en-US" sz="1400" dirty="0"/>
          </a:p>
        </p:txBody>
      </p:sp>
      <p:sp>
        <p:nvSpPr>
          <p:cNvPr id="8" name="Oval 7"/>
          <p:cNvSpPr/>
          <p:nvPr/>
        </p:nvSpPr>
        <p:spPr>
          <a:xfrm>
            <a:off x="928662" y="2714620"/>
            <a:ext cx="857256" cy="57150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1400" dirty="0" smtClean="0"/>
              <a:t>أذين أيمن</a:t>
            </a:r>
            <a:endParaRPr lang="en-US" sz="1400" dirty="0"/>
          </a:p>
        </p:txBody>
      </p:sp>
      <p:sp>
        <p:nvSpPr>
          <p:cNvPr id="9" name="Oval 8"/>
          <p:cNvSpPr/>
          <p:nvPr/>
        </p:nvSpPr>
        <p:spPr>
          <a:xfrm>
            <a:off x="2000232" y="2500306"/>
            <a:ext cx="857256" cy="57150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1400" dirty="0" smtClean="0"/>
              <a:t>أذين أيسر</a:t>
            </a:r>
            <a:endParaRPr lang="en-US" sz="1400" dirty="0"/>
          </a:p>
        </p:txBody>
      </p:sp>
      <p:sp>
        <p:nvSpPr>
          <p:cNvPr id="10" name="Oval 9"/>
          <p:cNvSpPr/>
          <p:nvPr/>
        </p:nvSpPr>
        <p:spPr>
          <a:xfrm>
            <a:off x="2928926" y="3286124"/>
            <a:ext cx="928694" cy="64294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1400" dirty="0" smtClean="0"/>
              <a:t>وريد </a:t>
            </a:r>
            <a:r>
              <a:rPr lang="ar-SA" sz="1400" dirty="0" err="1" smtClean="0"/>
              <a:t>رئوى</a:t>
            </a:r>
            <a:endParaRPr lang="en-US" sz="1400" dirty="0"/>
          </a:p>
        </p:txBody>
      </p:sp>
      <p:sp>
        <p:nvSpPr>
          <p:cNvPr id="11" name="Right Arrow 10"/>
          <p:cNvSpPr/>
          <p:nvPr/>
        </p:nvSpPr>
        <p:spPr>
          <a:xfrm>
            <a:off x="3357554" y="3286124"/>
            <a:ext cx="71438"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Arrow Connector 12"/>
          <p:cNvCxnSpPr>
            <a:stCxn id="11" idx="1"/>
          </p:cNvCxnSpPr>
          <p:nvPr/>
        </p:nvCxnSpPr>
        <p:spPr>
          <a:xfrm rot="10800000">
            <a:off x="3071802" y="2786058"/>
            <a:ext cx="285752" cy="522926"/>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
        <p:nvSpPr>
          <p:cNvPr id="15" name="Oval 14"/>
          <p:cNvSpPr/>
          <p:nvPr/>
        </p:nvSpPr>
        <p:spPr>
          <a:xfrm>
            <a:off x="2300278" y="1071546"/>
            <a:ext cx="1414466" cy="78581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1400" dirty="0" smtClean="0"/>
              <a:t>وريد أجوف أمامي أيسر</a:t>
            </a:r>
            <a:endParaRPr lang="en-US" sz="1400" dirty="0"/>
          </a:p>
        </p:txBody>
      </p:sp>
      <p:sp>
        <p:nvSpPr>
          <p:cNvPr id="16" name="Oval 15"/>
          <p:cNvSpPr/>
          <p:nvPr/>
        </p:nvSpPr>
        <p:spPr>
          <a:xfrm>
            <a:off x="0" y="857232"/>
            <a:ext cx="1414466" cy="78581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1400" dirty="0" smtClean="0"/>
              <a:t>وريد أجوف أمامي أيمن</a:t>
            </a:r>
            <a:endParaRPr lang="en-US" sz="1400" dirty="0"/>
          </a:p>
        </p:txBody>
      </p:sp>
      <p:sp>
        <p:nvSpPr>
          <p:cNvPr id="18" name="Oval 17"/>
          <p:cNvSpPr/>
          <p:nvPr/>
        </p:nvSpPr>
        <p:spPr>
          <a:xfrm>
            <a:off x="228576" y="4786322"/>
            <a:ext cx="1414466" cy="78581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1400" dirty="0" smtClean="0"/>
              <a:t>وريد أجوف </a:t>
            </a:r>
            <a:r>
              <a:rPr lang="ar-SA" sz="1400" dirty="0" err="1" smtClean="0"/>
              <a:t>خلفى</a:t>
            </a:r>
            <a:endParaRPr lang="en-US" sz="1400" dirty="0"/>
          </a:p>
        </p:txBody>
      </p:sp>
    </p:spTree>
    <p:extLst>
      <p:ext uri="{BB962C8B-B14F-4D97-AF65-F5344CB8AC3E}">
        <p14:creationId xmlns:p14="http://schemas.microsoft.com/office/powerpoint/2010/main" val="63624229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841248"/>
          </a:xfrm>
        </p:spPr>
        <p:txBody>
          <a:bodyPr>
            <a:normAutofit/>
          </a:bodyPr>
          <a:lstStyle/>
          <a:p>
            <a:pPr algn="r" rtl="1"/>
            <a:r>
              <a:rPr lang="ar-SA" sz="2800" b="1" dirty="0" smtClean="0"/>
              <a:t>الجهاز البولى </a:t>
            </a:r>
            <a:r>
              <a:rPr lang="ar-SA" sz="2800" b="1" dirty="0" err="1" smtClean="0"/>
              <a:t>التناسلى</a:t>
            </a:r>
            <a:r>
              <a:rPr lang="ar-SA" sz="2800" b="1" dirty="0" smtClean="0"/>
              <a:t> :</a:t>
            </a:r>
            <a:endParaRPr lang="en-US" sz="2800" b="1" dirty="0"/>
          </a:p>
        </p:txBody>
      </p:sp>
      <p:pic>
        <p:nvPicPr>
          <p:cNvPr id="5" name="Content Placeholder 4" descr="Picture 029.jpg"/>
          <p:cNvPicPr>
            <a:picLocks noGrp="1" noChangeAspect="1"/>
          </p:cNvPicPr>
          <p:nvPr>
            <p:ph sz="half" idx="1"/>
          </p:nvPr>
        </p:nvPicPr>
        <p:blipFill>
          <a:blip r:embed="rId2" cstate="print"/>
          <a:stretch>
            <a:fillRect/>
          </a:stretch>
        </p:blipFill>
        <p:spPr>
          <a:xfrm>
            <a:off x="142844" y="214290"/>
            <a:ext cx="4476752" cy="378621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Content Placeholder 3"/>
          <p:cNvSpPr>
            <a:spLocks noGrp="1"/>
          </p:cNvSpPr>
          <p:nvPr>
            <p:ph sz="half" idx="2"/>
          </p:nvPr>
        </p:nvSpPr>
        <p:spPr>
          <a:xfrm>
            <a:off x="214282" y="1214422"/>
            <a:ext cx="8777318" cy="5429288"/>
          </a:xfrm>
        </p:spPr>
        <p:txBody>
          <a:bodyPr>
            <a:normAutofit fontScale="92500" lnSpcReduction="20000"/>
          </a:bodyPr>
          <a:lstStyle/>
          <a:p>
            <a:pPr algn="just" rtl="1">
              <a:buFont typeface="Wingdings" pitchFamily="2" charset="2"/>
              <a:buChar char="§"/>
            </a:pPr>
            <a:r>
              <a:rPr lang="ar-SA" sz="2000" dirty="0" smtClean="0"/>
              <a:t>الكليتان مفصصتان وتنقسم كل كلية</a:t>
            </a:r>
          </a:p>
          <a:p>
            <a:pPr algn="just" rtl="1">
              <a:buNone/>
            </a:pPr>
            <a:r>
              <a:rPr lang="ar-SA" sz="2000" dirty="0" smtClean="0"/>
              <a:t>    إلى ثلاثة أقسام وهى موجودة فى</a:t>
            </a:r>
          </a:p>
          <a:p>
            <a:pPr algn="just" rtl="1">
              <a:buNone/>
            </a:pPr>
            <a:r>
              <a:rPr lang="ar-SA" sz="2000" dirty="0" smtClean="0"/>
              <a:t>    فراغ الحوض ويخرج من السطح </a:t>
            </a:r>
          </a:p>
          <a:p>
            <a:pPr algn="just" rtl="1">
              <a:buNone/>
            </a:pPr>
            <a:r>
              <a:rPr lang="ar-SA" sz="2000" dirty="0" smtClean="0"/>
              <a:t>    البطنى لكل منهما حالب ضيق يمتد </a:t>
            </a:r>
          </a:p>
          <a:p>
            <a:pPr algn="just" rtl="1">
              <a:buNone/>
            </a:pPr>
            <a:r>
              <a:rPr lang="ar-SA" sz="2000" dirty="0" smtClean="0"/>
              <a:t>    إلى الخلف حيث يفتح فى المعي </a:t>
            </a:r>
          </a:p>
          <a:p>
            <a:pPr algn="just" rtl="1">
              <a:buNone/>
            </a:pPr>
            <a:r>
              <a:rPr lang="ar-SA" sz="2000" dirty="0" smtClean="0"/>
              <a:t>    البولي .</a:t>
            </a:r>
          </a:p>
          <a:p>
            <a:pPr algn="just" rtl="1">
              <a:buFont typeface="Wingdings" pitchFamily="2" charset="2"/>
              <a:buChar char="§"/>
            </a:pPr>
            <a:r>
              <a:rPr lang="ar-SA" sz="2000" dirty="0" smtClean="0"/>
              <a:t>فى الذكر توجد خصيتان بيضاويتان </a:t>
            </a:r>
          </a:p>
          <a:p>
            <a:pPr algn="just" rtl="1">
              <a:buNone/>
            </a:pPr>
            <a:r>
              <a:rPr lang="ar-SA" sz="2000" dirty="0" smtClean="0"/>
              <a:t>    متصلتان بالسطح البطنى للنهاية </a:t>
            </a:r>
          </a:p>
          <a:p>
            <a:pPr algn="just" rtl="1">
              <a:buNone/>
            </a:pPr>
            <a:r>
              <a:rPr lang="ar-SA" sz="2000" dirty="0" smtClean="0"/>
              <a:t>الأمامية للكليتين بواسطة غشاء بريتونى.</a:t>
            </a:r>
          </a:p>
          <a:p>
            <a:pPr algn="just" rtl="1">
              <a:buFont typeface="Wingdings" pitchFamily="2" charset="2"/>
              <a:buChar char="§"/>
            </a:pPr>
            <a:r>
              <a:rPr lang="ar-SA" sz="2000" dirty="0" smtClean="0"/>
              <a:t>من الحافة الداخلية لكل خصية يخرج </a:t>
            </a:r>
          </a:p>
          <a:p>
            <a:pPr algn="just" rtl="1">
              <a:buNone/>
            </a:pPr>
            <a:r>
              <a:rPr lang="ar-SA" sz="2000" dirty="0" smtClean="0"/>
              <a:t>    وعاء ناقل مواز للحالب ليفتح فى المعي</a:t>
            </a:r>
          </a:p>
          <a:p>
            <a:pPr algn="just" rtl="1">
              <a:buNone/>
            </a:pPr>
            <a:r>
              <a:rPr lang="ar-SA" sz="2000" dirty="0" smtClean="0"/>
              <a:t>    البولي وتنتفخ النهاية الخلفية للوعاء الناقل لتكون حويصلة منوية ولا يوجد فى الحمام عضو تلقيح خارجي .</a:t>
            </a:r>
          </a:p>
          <a:p>
            <a:pPr algn="just" rtl="1">
              <a:buFont typeface="Wingdings" pitchFamily="2" charset="2"/>
              <a:buChar char="§"/>
            </a:pPr>
            <a:r>
              <a:rPr lang="ar-SA" sz="2000" dirty="0" smtClean="0"/>
              <a:t>فى الأنثى المبيض الأيمن وكذلك قناة البيض اليمنى غير موجودة أو أثرية أما المبيض الأيسر فكبير وقناة البيض </a:t>
            </a:r>
            <a:r>
              <a:rPr lang="ar-SA" sz="2000" dirty="0" err="1" smtClean="0"/>
              <a:t>اليسرى</a:t>
            </a:r>
            <a:r>
              <a:rPr lang="ar-SA" sz="2000" dirty="0" smtClean="0"/>
              <a:t> كبيرة وملتوية ولنهاية المبيض الأمامية فتحة كبيرة على شكل قمع لتستقبل البويضات أما بقية جدر قناة البيض فسميكة وعضلية تبطنها خلايا طلائية غدية تفرز الزلال حول البيضة كذلك القشرة الجيرية وتفتح قناة البيض فى المعى البولى كما يوجد أثر لقناة البيض اليمنى أيضا فى المعى البولى .</a:t>
            </a:r>
          </a:p>
          <a:p>
            <a:pPr algn="just" rtl="1">
              <a:buFont typeface="Wingdings" pitchFamily="2" charset="2"/>
              <a:buChar char="§"/>
            </a:pPr>
            <a:endParaRPr lang="ar-SA" sz="2000" dirty="0" smtClean="0"/>
          </a:p>
          <a:p>
            <a:pPr algn="just" rtl="1">
              <a:buNone/>
            </a:pPr>
            <a:endParaRPr lang="ar-SA" sz="2000" dirty="0" smtClean="0"/>
          </a:p>
          <a:p>
            <a:pPr algn="just" rtl="1">
              <a:buNone/>
            </a:pPr>
            <a:r>
              <a:rPr lang="ar-SA" sz="2000" dirty="0" smtClean="0"/>
              <a:t>    </a:t>
            </a:r>
          </a:p>
          <a:p>
            <a:pPr algn="just" rtl="1">
              <a:buFont typeface="Wingdings" pitchFamily="2" charset="2"/>
              <a:buChar char="§"/>
            </a:pPr>
            <a:endParaRPr lang="ar-SA" sz="2000" dirty="0" smtClean="0"/>
          </a:p>
          <a:p>
            <a:pPr algn="r" rtl="1">
              <a:buNone/>
            </a:pPr>
            <a:endParaRPr lang="en-US" sz="2000" dirty="0"/>
          </a:p>
        </p:txBody>
      </p:sp>
    </p:spTree>
    <p:extLst>
      <p:ext uri="{BB962C8B-B14F-4D97-AF65-F5344CB8AC3E}">
        <p14:creationId xmlns:p14="http://schemas.microsoft.com/office/powerpoint/2010/main" val="212265467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85728"/>
            <a:ext cx="8686800" cy="869844"/>
          </a:xfrm>
        </p:spPr>
        <p:txBody>
          <a:bodyPr>
            <a:normAutofit/>
          </a:bodyPr>
          <a:lstStyle/>
          <a:p>
            <a:pPr algn="r" rtl="1"/>
            <a:r>
              <a:rPr lang="ar-SA" sz="2800" b="1" dirty="0" smtClean="0"/>
              <a:t>الجهاز </a:t>
            </a:r>
            <a:r>
              <a:rPr lang="ar-SA" sz="2800" b="1" dirty="0" err="1" smtClean="0"/>
              <a:t>العصبى</a:t>
            </a:r>
            <a:r>
              <a:rPr lang="ar-SA" sz="2800" b="1" dirty="0" smtClean="0"/>
              <a:t> :</a:t>
            </a:r>
            <a:endParaRPr lang="en-US" sz="2800" b="1" dirty="0"/>
          </a:p>
        </p:txBody>
      </p:sp>
      <p:pic>
        <p:nvPicPr>
          <p:cNvPr id="5" name="Content Placeholder 4" descr="Picture 040.jpg"/>
          <p:cNvPicPr>
            <a:picLocks noGrp="1" noChangeAspect="1"/>
          </p:cNvPicPr>
          <p:nvPr>
            <p:ph sz="half" idx="1"/>
          </p:nvPr>
        </p:nvPicPr>
        <p:blipFill>
          <a:blip r:embed="rId2" cstate="print"/>
          <a:stretch>
            <a:fillRect/>
          </a:stretch>
        </p:blipFill>
        <p:spPr>
          <a:xfrm>
            <a:off x="571472" y="1500174"/>
            <a:ext cx="3401568" cy="395020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Content Placeholder 3"/>
          <p:cNvSpPr>
            <a:spLocks noGrp="1"/>
          </p:cNvSpPr>
          <p:nvPr>
            <p:ph sz="half" idx="2"/>
          </p:nvPr>
        </p:nvSpPr>
        <p:spPr>
          <a:xfrm>
            <a:off x="4286248" y="1428736"/>
            <a:ext cx="4705352" cy="4895864"/>
          </a:xfrm>
        </p:spPr>
        <p:style>
          <a:lnRef idx="1">
            <a:schemeClr val="accent2"/>
          </a:lnRef>
          <a:fillRef idx="2">
            <a:schemeClr val="accent2"/>
          </a:fillRef>
          <a:effectRef idx="1">
            <a:schemeClr val="accent2"/>
          </a:effectRef>
          <a:fontRef idx="minor">
            <a:schemeClr val="dk1"/>
          </a:fontRef>
        </p:style>
        <p:txBody>
          <a:bodyPr>
            <a:normAutofit/>
          </a:bodyPr>
          <a:lstStyle/>
          <a:p>
            <a:pPr algn="just" rtl="1">
              <a:buFont typeface="Wingdings" pitchFamily="2" charset="2"/>
              <a:buChar char="Ø"/>
            </a:pPr>
            <a:r>
              <a:rPr lang="ar-SA" sz="2000" dirty="0" smtClean="0"/>
              <a:t>المخ يمتاز بأنه عريض ومستدير وقصير , وأن العصبان الشميان صغيران جدا .</a:t>
            </a:r>
          </a:p>
          <a:p>
            <a:pPr algn="just" rtl="1">
              <a:buFont typeface="Wingdings" pitchFamily="2" charset="2"/>
              <a:buChar char="Ø"/>
            </a:pPr>
            <a:r>
              <a:rPr lang="ar-SA" sz="2000" dirty="0" smtClean="0"/>
              <a:t>أما الفصان الكرويان فهما تاما التكوين </a:t>
            </a:r>
          </a:p>
          <a:p>
            <a:pPr algn="just" rtl="1">
              <a:buNone/>
            </a:pPr>
            <a:r>
              <a:rPr lang="ar-SA" sz="2000" dirty="0" smtClean="0"/>
              <a:t>    وحجمهما كبير وسطحهما أملس .</a:t>
            </a:r>
          </a:p>
          <a:p>
            <a:pPr algn="just" rtl="1">
              <a:buFont typeface="Wingdings" pitchFamily="2" charset="2"/>
              <a:buChar char="Ø"/>
            </a:pPr>
            <a:r>
              <a:rPr lang="ar-SA" sz="2000" dirty="0" smtClean="0"/>
              <a:t>يمتدان إلى الخلف حيث يتقابلا مع المخيخ .</a:t>
            </a:r>
          </a:p>
          <a:p>
            <a:pPr algn="just" rtl="1">
              <a:buFont typeface="Wingdings" pitchFamily="2" charset="2"/>
              <a:buChar char="Ø"/>
            </a:pPr>
            <a:r>
              <a:rPr lang="ar-SA" sz="2000" dirty="0" smtClean="0"/>
              <a:t>نتيجة لذلك يندفع الفصين البصريين إلى الجانبين والمخيخ كبير الحجم أيضا ويتركب من فصوص كبيرة توجد على سطحه ميازيب عرضية .</a:t>
            </a:r>
          </a:p>
          <a:p>
            <a:pPr algn="just" rtl="1">
              <a:buFont typeface="Wingdings" pitchFamily="2" charset="2"/>
              <a:buChar char="Ø"/>
            </a:pPr>
            <a:r>
              <a:rPr lang="ar-SA" sz="2000" dirty="0" smtClean="0"/>
              <a:t>أما النخاع المستطيل فيوجد فى مؤخرة المخ ويخرج منه الحبل الشوكى الذى يمتد داخل العمود الفقاري .</a:t>
            </a:r>
            <a:endParaRPr lang="en-US" sz="2000" dirty="0"/>
          </a:p>
        </p:txBody>
      </p:sp>
    </p:spTree>
    <p:extLst>
      <p:ext uri="{BB962C8B-B14F-4D97-AF65-F5344CB8AC3E}">
        <p14:creationId xmlns:p14="http://schemas.microsoft.com/office/powerpoint/2010/main" val="158684598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4" descr="Picture 040.jpg"/>
          <p:cNvPicPr>
            <a:picLocks noGrp="1" noChangeAspect="1"/>
          </p:cNvPicPr>
          <p:nvPr>
            <p:ph idx="1"/>
          </p:nvPr>
        </p:nvPicPr>
        <p:blipFill>
          <a:blip r:embed="rId2" cstate="print"/>
          <a:stretch>
            <a:fillRect/>
          </a:stretch>
        </p:blipFill>
        <p:spPr>
          <a:xfrm>
            <a:off x="2411760" y="1196752"/>
            <a:ext cx="4576912" cy="532859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cxnSp>
        <p:nvCxnSpPr>
          <p:cNvPr id="8" name="Straight Arrow Connector 7"/>
          <p:cNvCxnSpPr/>
          <p:nvPr/>
        </p:nvCxnSpPr>
        <p:spPr>
          <a:xfrm flipH="1" flipV="1">
            <a:off x="3779912" y="3933056"/>
            <a:ext cx="432048" cy="7200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0" name="Straight Arrow Connector 9"/>
          <p:cNvCxnSpPr/>
          <p:nvPr/>
        </p:nvCxnSpPr>
        <p:spPr>
          <a:xfrm flipH="1" flipV="1">
            <a:off x="3779912" y="4077072"/>
            <a:ext cx="720080" cy="7200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2" name="Straight Arrow Connector 11"/>
          <p:cNvCxnSpPr/>
          <p:nvPr/>
        </p:nvCxnSpPr>
        <p:spPr>
          <a:xfrm flipH="1" flipV="1">
            <a:off x="3779912" y="3645024"/>
            <a:ext cx="720080" cy="144016"/>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4" name="Straight Arrow Connector 13"/>
          <p:cNvCxnSpPr/>
          <p:nvPr/>
        </p:nvCxnSpPr>
        <p:spPr>
          <a:xfrm flipV="1">
            <a:off x="5148064" y="2924944"/>
            <a:ext cx="864096" cy="21602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6" name="Straight Arrow Connector 15"/>
          <p:cNvCxnSpPr/>
          <p:nvPr/>
        </p:nvCxnSpPr>
        <p:spPr>
          <a:xfrm flipV="1">
            <a:off x="5220072" y="2348880"/>
            <a:ext cx="504056" cy="144016"/>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8" name="Straight Arrow Connector 17"/>
          <p:cNvCxnSpPr/>
          <p:nvPr/>
        </p:nvCxnSpPr>
        <p:spPr>
          <a:xfrm flipH="1" flipV="1">
            <a:off x="3923928" y="2348880"/>
            <a:ext cx="504056" cy="144016"/>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0" name="Straight Arrow Connector 19"/>
          <p:cNvCxnSpPr/>
          <p:nvPr/>
        </p:nvCxnSpPr>
        <p:spPr>
          <a:xfrm>
            <a:off x="5220072" y="1700808"/>
            <a:ext cx="792088" cy="7200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2" name="Straight Arrow Connector 21"/>
          <p:cNvCxnSpPr/>
          <p:nvPr/>
        </p:nvCxnSpPr>
        <p:spPr>
          <a:xfrm flipH="1">
            <a:off x="3635896" y="1700808"/>
            <a:ext cx="792088"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4" name="Straight Arrow Connector 23"/>
          <p:cNvCxnSpPr/>
          <p:nvPr/>
        </p:nvCxnSpPr>
        <p:spPr>
          <a:xfrm flipH="1" flipV="1">
            <a:off x="3563888" y="2780928"/>
            <a:ext cx="864096" cy="144016"/>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70780465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descr="hair development"/>
          <p:cNvPicPr>
            <a:picLocks noGrp="1" noChangeAspect="1" noChangeArrowheads="1"/>
          </p:cNvPicPr>
          <p:nvPr>
            <p:ph sz="half" idx="1"/>
          </p:nvPr>
        </p:nvPicPr>
        <p:blipFill>
          <a:blip r:embed="rId2" cstate="print"/>
          <a:srcRect/>
          <a:stretch>
            <a:fillRect/>
          </a:stretch>
        </p:blipFill>
        <p:spPr>
          <a:xfrm>
            <a:off x="142844" y="1928802"/>
            <a:ext cx="4210050" cy="285752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Content Placeholder 5" descr="human skin xs"/>
          <p:cNvPicPr>
            <a:picLocks noGrp="1" noChangeAspect="1" noChangeArrowheads="1"/>
          </p:cNvPicPr>
          <p:nvPr>
            <p:ph sz="half" idx="2"/>
          </p:nvPr>
        </p:nvPicPr>
        <p:blipFill>
          <a:blip r:embed="rId3" cstate="print"/>
          <a:srcRect l="18938" t="6580" r="5316" b="5263"/>
          <a:stretch>
            <a:fillRect/>
          </a:stretch>
        </p:blipFill>
        <p:spPr>
          <a:xfrm>
            <a:off x="4781298" y="995376"/>
            <a:ext cx="3772404" cy="443388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2" descr="hair"/>
          <p:cNvPicPr>
            <a:picLocks noGrp="1" noChangeAspect="1" noChangeArrowheads="1"/>
          </p:cNvPicPr>
          <p:nvPr>
            <p:ph sz="half" idx="1"/>
          </p:nvPr>
        </p:nvPicPr>
        <p:blipFill>
          <a:blip r:embed="rId2" cstate="print"/>
          <a:srcRect/>
          <a:stretch>
            <a:fillRect/>
          </a:stretch>
        </p:blipFill>
        <p:spPr>
          <a:xfrm rot="5400000">
            <a:off x="457200" y="2115989"/>
            <a:ext cx="4038600" cy="280697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5" descr="hair0"/>
          <p:cNvPicPr>
            <a:picLocks noGrp="1" noChangeAspect="1" noChangeArrowheads="1"/>
          </p:cNvPicPr>
          <p:nvPr>
            <p:ph sz="half" idx="2"/>
          </p:nvPr>
        </p:nvPicPr>
        <p:blipFill>
          <a:blip r:embed="rId3" cstate="print"/>
          <a:srcRect/>
          <a:stretch>
            <a:fillRect/>
          </a:stretch>
        </p:blipFill>
        <p:spPr>
          <a:xfrm>
            <a:off x="4648200" y="2143116"/>
            <a:ext cx="4038600" cy="302450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57158" y="857232"/>
            <a:ext cx="8358246" cy="5715040"/>
          </a:xfrm>
        </p:spPr>
        <p:txBody>
          <a:bodyPr/>
          <a:lstStyle/>
          <a:p>
            <a:pPr algn="ctr"/>
            <a:r>
              <a:rPr lang="ar-SA" b="1" dirty="0" smtClean="0">
                <a:solidFill>
                  <a:srgbClr val="FFC000"/>
                </a:solidFill>
              </a:rPr>
              <a:t>طائفة الثدييات </a:t>
            </a:r>
          </a:p>
          <a:p>
            <a:pPr algn="ctr"/>
            <a:r>
              <a:rPr lang="en-US" b="1" dirty="0" smtClean="0">
                <a:solidFill>
                  <a:srgbClr val="FFC000"/>
                </a:solidFill>
              </a:rPr>
              <a:t>The Rabbit</a:t>
            </a:r>
            <a:r>
              <a:rPr lang="ar-SA" b="1" dirty="0" smtClean="0">
                <a:solidFill>
                  <a:srgbClr val="FFC000"/>
                </a:solidFill>
              </a:rPr>
              <a:t>الأرنب </a:t>
            </a:r>
          </a:p>
          <a:p>
            <a:pPr rtl="1">
              <a:buFont typeface="Wingdings" pitchFamily="2" charset="2"/>
              <a:buChar char="q"/>
            </a:pPr>
            <a:r>
              <a:rPr lang="ar-SA" b="1" u="sng" dirty="0" smtClean="0">
                <a:solidFill>
                  <a:srgbClr val="FFC000"/>
                </a:solidFill>
              </a:rPr>
              <a:t>جلد الأرنب </a:t>
            </a:r>
            <a:r>
              <a:rPr lang="en-US" b="1" u="sng" dirty="0" smtClean="0">
                <a:solidFill>
                  <a:srgbClr val="FFC000"/>
                </a:solidFill>
              </a:rPr>
              <a:t>The skin</a:t>
            </a:r>
            <a:r>
              <a:rPr lang="ar-SA" b="1" u="sng" dirty="0" smtClean="0">
                <a:solidFill>
                  <a:srgbClr val="FFC000"/>
                </a:solidFill>
              </a:rPr>
              <a:t> </a:t>
            </a:r>
            <a:r>
              <a:rPr lang="ar-SA" b="1" dirty="0" smtClean="0">
                <a:solidFill>
                  <a:srgbClr val="FFC000"/>
                </a:solidFill>
              </a:rPr>
              <a:t>:</a:t>
            </a:r>
          </a:p>
          <a:p>
            <a:pPr algn="just" rtl="1">
              <a:buFont typeface="Wingdings" pitchFamily="2" charset="2"/>
              <a:buChar char="§"/>
            </a:pPr>
            <a:r>
              <a:rPr lang="ar-SA" dirty="0" smtClean="0">
                <a:solidFill>
                  <a:srgbClr val="FFFF00"/>
                </a:solidFill>
              </a:rPr>
              <a:t> تتركب البشرة من طبقة ملبيجى يليها خلايا حرشفية مصففة نتجت عن انقسام</a:t>
            </a:r>
          </a:p>
          <a:p>
            <a:pPr algn="just" rtl="1"/>
            <a:r>
              <a:rPr lang="ar-SA" dirty="0" smtClean="0">
                <a:solidFill>
                  <a:srgbClr val="FFFF00"/>
                </a:solidFill>
              </a:rPr>
              <a:t>  طبقة ملبيجى .</a:t>
            </a:r>
          </a:p>
          <a:p>
            <a:pPr algn="just" rtl="1">
              <a:buFont typeface="Wingdings" pitchFamily="2" charset="2"/>
              <a:buChar char="§"/>
            </a:pPr>
            <a:r>
              <a:rPr lang="ar-SA" dirty="0" smtClean="0">
                <a:solidFill>
                  <a:srgbClr val="FFFF00"/>
                </a:solidFill>
              </a:rPr>
              <a:t>تحتوى طبقة ملبيجى على حبيبات ملونة تعطى الجلد لونه الخاص .</a:t>
            </a:r>
            <a:r>
              <a:rPr lang="en-US" dirty="0" smtClean="0"/>
              <a:t> </a:t>
            </a:r>
            <a:endParaRPr lang="ar-SA" dirty="0" smtClean="0"/>
          </a:p>
          <a:p>
            <a:pPr algn="just" rtl="1">
              <a:buFont typeface="Wingdings" pitchFamily="2" charset="2"/>
              <a:buChar char="§"/>
            </a:pPr>
            <a:r>
              <a:rPr lang="ar-SA" dirty="0" smtClean="0">
                <a:solidFill>
                  <a:srgbClr val="FFFF00"/>
                </a:solidFill>
              </a:rPr>
              <a:t>وتغطى البشرة من الخارج طبقة قرنية .</a:t>
            </a:r>
          </a:p>
          <a:p>
            <a:pPr algn="just" rtl="1">
              <a:buFont typeface="Wingdings" pitchFamily="2" charset="2"/>
              <a:buChar char="§"/>
            </a:pPr>
            <a:r>
              <a:rPr lang="ar-SA" dirty="0" smtClean="0">
                <a:solidFill>
                  <a:srgbClr val="FFFF00"/>
                </a:solidFill>
              </a:rPr>
              <a:t>تلي البشرة الأدمة التي تتكون من نسيج ضام ليفي يحتوى على الأوعية الدموية والأعصاب وفى بعض الثدييات توجد ألياف بيضاء قد تكثر في بعض الحيوانات لتعطى الجلد قيمة اقتصادية , يمتاز جلد الثدييات بوجود الشعر .</a:t>
            </a:r>
          </a:p>
          <a:p>
            <a:pPr algn="just" rtl="1">
              <a:buFont typeface="Wingdings" pitchFamily="2" charset="2"/>
              <a:buChar char="§"/>
            </a:pPr>
            <a:r>
              <a:rPr lang="ar-SA" dirty="0" smtClean="0">
                <a:solidFill>
                  <a:srgbClr val="FFFF00"/>
                </a:solidFill>
              </a:rPr>
              <a:t>مكسو بالشعر غنى بالغدد يتكون من طبقتين هما البشرة والأدمة.</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57158" y="785794"/>
            <a:ext cx="8286808" cy="5786478"/>
          </a:xfrm>
        </p:spPr>
        <p:txBody>
          <a:bodyPr>
            <a:normAutofit lnSpcReduction="10000"/>
          </a:bodyPr>
          <a:lstStyle/>
          <a:p>
            <a:pPr rtl="1"/>
            <a:r>
              <a:rPr lang="ar-SA" b="1" dirty="0" smtClean="0">
                <a:solidFill>
                  <a:srgbClr val="FFC000"/>
                </a:solidFill>
              </a:rPr>
              <a:t> </a:t>
            </a:r>
            <a:r>
              <a:rPr lang="ar-SA" b="1" u="sng" dirty="0" smtClean="0">
                <a:solidFill>
                  <a:srgbClr val="FFC000"/>
                </a:solidFill>
              </a:rPr>
              <a:t>تركيب الشعرة :</a:t>
            </a:r>
          </a:p>
          <a:p>
            <a:pPr rtl="1">
              <a:buFont typeface="Wingdings" pitchFamily="2" charset="2"/>
              <a:buChar char="Ø"/>
            </a:pPr>
            <a:r>
              <a:rPr lang="ar-SA" b="1" dirty="0" smtClean="0">
                <a:solidFill>
                  <a:srgbClr val="FFC000"/>
                </a:solidFill>
              </a:rPr>
              <a:t> </a:t>
            </a:r>
            <a:r>
              <a:rPr lang="ar-SA" b="1" dirty="0" smtClean="0">
                <a:solidFill>
                  <a:srgbClr val="FFFF00"/>
                </a:solidFill>
              </a:rPr>
              <a:t>توجد الشعرة داخل جراب جلدي يسمى جراب الشعرة والجزء من الشعرة داخل هذا الجراب يسمى الجذر , أما الباقي البارز من الجلد فيسمى الساق .</a:t>
            </a:r>
          </a:p>
          <a:p>
            <a:pPr rtl="1">
              <a:buFont typeface="Wingdings" pitchFamily="2" charset="2"/>
              <a:buChar char="Ø"/>
            </a:pPr>
            <a:r>
              <a:rPr lang="ar-SA" b="1" dirty="0" smtClean="0">
                <a:solidFill>
                  <a:srgbClr val="FFFF00"/>
                </a:solidFill>
              </a:rPr>
              <a:t> تتكون الشعرة من الجليد الذي يغطى القشرة ثم النخاع .</a:t>
            </a:r>
          </a:p>
          <a:p>
            <a:pPr rtl="1">
              <a:buFont typeface="Wingdings" pitchFamily="2" charset="2"/>
              <a:buChar char="Ø"/>
            </a:pPr>
            <a:r>
              <a:rPr lang="ar-SA" b="1" dirty="0" smtClean="0">
                <a:solidFill>
                  <a:srgbClr val="FFFF00"/>
                </a:solidFill>
              </a:rPr>
              <a:t> تحتوى خلايا القشرة والنخاع على صبغ يكسب الشعر لونها وتظل الشعرة دائما ملونة طالما يصلها مدد كاف من الدم .</a:t>
            </a:r>
          </a:p>
          <a:p>
            <a:pPr rtl="1">
              <a:buFont typeface="Wingdings" pitchFamily="2" charset="2"/>
              <a:buChar char="Ø"/>
            </a:pPr>
            <a:r>
              <a:rPr lang="ar-SA" b="1" dirty="0" smtClean="0">
                <a:solidFill>
                  <a:srgbClr val="FFFF00"/>
                </a:solidFill>
              </a:rPr>
              <a:t> إذا ما قل الدم يختفي اللون وتصير الشعرة بيضاء .</a:t>
            </a:r>
          </a:p>
          <a:p>
            <a:pPr rtl="1">
              <a:buFont typeface="Wingdings" pitchFamily="2" charset="2"/>
              <a:buChar char="Ø"/>
            </a:pPr>
            <a:r>
              <a:rPr lang="ar-SA" b="1" dirty="0" smtClean="0">
                <a:solidFill>
                  <a:srgbClr val="FFFF00"/>
                </a:solidFill>
              </a:rPr>
              <a:t>يوجد الشعر مائلا في الجلد ويتصل بكل شعرة حزمة من الألياف العضلية الغير مخططة التي يتحكم فيها الجهاز السمبثاوى .</a:t>
            </a:r>
          </a:p>
          <a:p>
            <a:pPr rtl="1">
              <a:buFont typeface="Wingdings" pitchFamily="2" charset="2"/>
              <a:buChar char="Ø"/>
            </a:pPr>
            <a:r>
              <a:rPr lang="ar-SA" b="1" dirty="0" smtClean="0">
                <a:solidFill>
                  <a:srgbClr val="FFFF00"/>
                </a:solidFill>
              </a:rPr>
              <a:t> عندما تنقبض هذه العضلات يرتفع الشعر عن وضعه الطبيعي , وهذا ما يحدث عند حدوث أي مؤثر قوى.</a:t>
            </a:r>
          </a:p>
          <a:p>
            <a:pPr rtl="1">
              <a:buFont typeface="Wingdings" pitchFamily="2" charset="2"/>
              <a:buChar char="Ø"/>
            </a:pPr>
            <a:r>
              <a:rPr lang="ar-SA" b="1" dirty="0" smtClean="0">
                <a:solidFill>
                  <a:srgbClr val="FFFF00"/>
                </a:solidFill>
              </a:rPr>
              <a:t> تتصل كل شعرة بنهاية عصبية صغيرة, ولو أن حساسيتها ضعيفة جدا في الشعر العادي , ولكن في البعض الآخر مثل الشوارب في القط نجد أن هذه الشعيرات ممكن اعتبارها عضوا حسيا قويا لأن الإمداد العصبي قوى .</a:t>
            </a:r>
          </a:p>
          <a:p>
            <a:pPr rtl="1">
              <a:buFont typeface="Wingdings" pitchFamily="2" charset="2"/>
              <a:buChar char="Ø"/>
            </a:pPr>
            <a:endParaRPr lang="ar-SA" b="1" dirty="0" smtClean="0">
              <a:solidFill>
                <a:srgbClr val="FFFF00"/>
              </a:solidFill>
            </a:endParaRPr>
          </a:p>
          <a:p>
            <a:pPr rtl="1">
              <a:buFont typeface="Wingdings" pitchFamily="2" charset="2"/>
              <a:buChar char="Ø"/>
            </a:pPr>
            <a:endParaRPr lang="en-US" b="1" dirty="0">
              <a:solidFill>
                <a:srgbClr val="FFC000"/>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14282" y="785794"/>
            <a:ext cx="8572560" cy="5715040"/>
          </a:xfrm>
        </p:spPr>
        <p:txBody>
          <a:bodyPr>
            <a:normAutofit fontScale="92500" lnSpcReduction="10000"/>
          </a:bodyPr>
          <a:lstStyle/>
          <a:p>
            <a:pPr rtl="1"/>
            <a:r>
              <a:rPr lang="ar-SA" b="1" u="sng" dirty="0" smtClean="0">
                <a:solidFill>
                  <a:srgbClr val="FFC000"/>
                </a:solidFill>
              </a:rPr>
              <a:t>غدد الجلد </a:t>
            </a:r>
            <a:r>
              <a:rPr lang="ar-SA" b="1" u="sng" dirty="0" err="1" smtClean="0">
                <a:solidFill>
                  <a:srgbClr val="FFC000"/>
                </a:solidFill>
              </a:rPr>
              <a:t>فى</a:t>
            </a:r>
            <a:r>
              <a:rPr lang="ar-SA" b="1" u="sng" dirty="0" smtClean="0">
                <a:solidFill>
                  <a:srgbClr val="FFC000"/>
                </a:solidFill>
              </a:rPr>
              <a:t> الثدييات </a:t>
            </a:r>
            <a:r>
              <a:rPr lang="en-US" b="1" u="sng" dirty="0" err="1" smtClean="0">
                <a:solidFill>
                  <a:srgbClr val="FFC000"/>
                </a:solidFill>
              </a:rPr>
              <a:t>integumentary</a:t>
            </a:r>
            <a:r>
              <a:rPr lang="en-US" b="1" u="sng" dirty="0" smtClean="0">
                <a:solidFill>
                  <a:srgbClr val="FFC000"/>
                </a:solidFill>
              </a:rPr>
              <a:t> glands</a:t>
            </a:r>
            <a:r>
              <a:rPr lang="ar-SA" b="1" u="sng" dirty="0" smtClean="0">
                <a:solidFill>
                  <a:srgbClr val="FFC000"/>
                </a:solidFill>
              </a:rPr>
              <a:t> :</a:t>
            </a:r>
          </a:p>
          <a:p>
            <a:pPr rtl="1"/>
            <a:endParaRPr lang="ar-SA" b="1" dirty="0" smtClean="0">
              <a:solidFill>
                <a:srgbClr val="FFC000"/>
              </a:solidFill>
            </a:endParaRPr>
          </a:p>
          <a:p>
            <a:pPr marL="514350" indent="-514350" rtl="1">
              <a:buFont typeface="+mj-lt"/>
              <a:buAutoNum type="arabicParenR"/>
            </a:pPr>
            <a:r>
              <a:rPr lang="ar-SA" b="1" u="sng" dirty="0" smtClean="0">
                <a:solidFill>
                  <a:srgbClr val="FFC000"/>
                </a:solidFill>
              </a:rPr>
              <a:t>الغدة الدهنية </a:t>
            </a:r>
            <a:r>
              <a:rPr lang="en-US" b="1" u="sng" dirty="0" smtClean="0">
                <a:solidFill>
                  <a:srgbClr val="FFC000"/>
                </a:solidFill>
              </a:rPr>
              <a:t>Sebaceous glands</a:t>
            </a:r>
            <a:r>
              <a:rPr lang="ar-SA" b="1" u="sng" dirty="0" smtClean="0">
                <a:solidFill>
                  <a:srgbClr val="FFC000"/>
                </a:solidFill>
              </a:rPr>
              <a:t> :</a:t>
            </a:r>
          </a:p>
          <a:p>
            <a:pPr marL="514350" indent="-514350" algn="just" rtl="1">
              <a:buFont typeface="Courier New" pitchFamily="49" charset="0"/>
              <a:buChar char="o"/>
            </a:pPr>
            <a:r>
              <a:rPr lang="ar-SA" b="1" dirty="0" smtClean="0">
                <a:solidFill>
                  <a:srgbClr val="FFC000"/>
                </a:solidFill>
              </a:rPr>
              <a:t> </a:t>
            </a:r>
            <a:r>
              <a:rPr lang="ar-SA" b="1" dirty="0" smtClean="0"/>
              <a:t>تبرزالغدة الدهنية كنمو داخلي من طبقة ملبيجى وهى غدد صغيرة لها قنوات قصيرة تفتح داخل غمد الشعر .</a:t>
            </a:r>
          </a:p>
          <a:p>
            <a:pPr marL="514350" indent="-514350" algn="just" rtl="1">
              <a:buFont typeface="Courier New" pitchFamily="49" charset="0"/>
              <a:buChar char="o"/>
            </a:pPr>
            <a:r>
              <a:rPr lang="ar-SA" b="1" dirty="0" smtClean="0"/>
              <a:t>قد توجد غدة أو أكثر متصلة بغمد الشعرة وهى تفرز إفرازات دهنية في شكل حبيبات صغيرة تغطى كل شعرة وهى تلين الشعر حتى لايتقصف .</a:t>
            </a:r>
          </a:p>
          <a:p>
            <a:pPr marL="514350" indent="-514350" rtl="1">
              <a:buFont typeface="Courier New" pitchFamily="49" charset="0"/>
              <a:buChar char="o"/>
            </a:pPr>
            <a:endParaRPr lang="ar-SA" b="1" dirty="0" smtClean="0">
              <a:solidFill>
                <a:srgbClr val="FFC000"/>
              </a:solidFill>
            </a:endParaRPr>
          </a:p>
          <a:p>
            <a:pPr marL="514350" indent="-514350" rtl="1">
              <a:buFont typeface="+mj-lt"/>
              <a:buAutoNum type="arabicParenR" startAt="2"/>
            </a:pPr>
            <a:r>
              <a:rPr lang="ar-SA" b="1" u="sng" dirty="0" smtClean="0">
                <a:solidFill>
                  <a:srgbClr val="FFC000"/>
                </a:solidFill>
              </a:rPr>
              <a:t>الغدة العرقية </a:t>
            </a:r>
            <a:r>
              <a:rPr lang="en-US" b="1" u="sng" dirty="0" smtClean="0">
                <a:solidFill>
                  <a:srgbClr val="FFC000"/>
                </a:solidFill>
              </a:rPr>
              <a:t>Sweat glands </a:t>
            </a:r>
            <a:r>
              <a:rPr lang="ar-SA" b="1" u="sng" dirty="0" smtClean="0">
                <a:solidFill>
                  <a:srgbClr val="FFC000"/>
                </a:solidFill>
              </a:rPr>
              <a:t> :</a:t>
            </a:r>
          </a:p>
          <a:p>
            <a:pPr marL="514350" indent="-514350" algn="just" rtl="1">
              <a:buFont typeface="Courier New" pitchFamily="49" charset="0"/>
              <a:buChar char="o"/>
            </a:pPr>
            <a:r>
              <a:rPr lang="ar-SA" b="1" dirty="0" smtClean="0"/>
              <a:t>غدد طويلة أنبوبة ملتفة حول نفسها , تفرز هذه الغدد العرق كوسيلة لخفض درجة حرارة الجسم .</a:t>
            </a:r>
          </a:p>
          <a:p>
            <a:pPr marL="514350" indent="-514350" algn="just" rtl="1">
              <a:buFont typeface="Courier New" pitchFamily="49" charset="0"/>
              <a:buChar char="o"/>
            </a:pPr>
            <a:r>
              <a:rPr lang="ar-SA" b="1" dirty="0" smtClean="0"/>
              <a:t>هذه الغدد مطمورة في الأدمة ولها قناة طويلة تفتح على سطح الجلد .</a:t>
            </a:r>
          </a:p>
          <a:p>
            <a:pPr marL="514350" indent="-514350" algn="just" rtl="1">
              <a:buFont typeface="Courier New" pitchFamily="49" charset="0"/>
              <a:buChar char="o"/>
            </a:pPr>
            <a:r>
              <a:rPr lang="ar-SA" b="1" dirty="0" smtClean="0"/>
              <a:t>تزداد كمية العرق المقررة بزيادة كمية الدم الداخلة في الغدد , وهذه تزيد باتساع الأوعية الدموية الموجودة بهذه الغدد والتي تقع تحت سيطرة الجهاز العصبي السمبثاوى .</a:t>
            </a:r>
          </a:p>
          <a:p>
            <a:pPr marL="514350" indent="-514350" rtl="1"/>
            <a:endParaRPr lang="en-US" b="1" dirty="0">
              <a:solidFill>
                <a:srgbClr val="FFC000"/>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33400" y="785794"/>
            <a:ext cx="8253442" cy="5786478"/>
          </a:xfrm>
        </p:spPr>
        <p:txBody>
          <a:bodyPr/>
          <a:lstStyle/>
          <a:p>
            <a:pPr marL="514350" indent="-514350" rtl="1">
              <a:buFont typeface="+mj-lt"/>
              <a:buAutoNum type="arabicParenR" startAt="3"/>
            </a:pPr>
            <a:r>
              <a:rPr lang="ar-SA" b="1" u="sng" dirty="0" smtClean="0">
                <a:solidFill>
                  <a:srgbClr val="FFC000"/>
                </a:solidFill>
              </a:rPr>
              <a:t>الغدد اللبنية </a:t>
            </a:r>
            <a:r>
              <a:rPr lang="en-US" b="1" u="sng" dirty="0" smtClean="0">
                <a:solidFill>
                  <a:srgbClr val="FFC000"/>
                </a:solidFill>
              </a:rPr>
              <a:t> Mammary glands </a:t>
            </a:r>
            <a:r>
              <a:rPr lang="ar-SA" b="1" u="sng" dirty="0" smtClean="0">
                <a:solidFill>
                  <a:srgbClr val="FFC000"/>
                </a:solidFill>
              </a:rPr>
              <a:t> :</a:t>
            </a:r>
          </a:p>
          <a:p>
            <a:pPr marL="514350" indent="-514350" rtl="1"/>
            <a:endParaRPr lang="ar-SA" b="1" dirty="0" smtClean="0">
              <a:solidFill>
                <a:srgbClr val="FFC000"/>
              </a:solidFill>
            </a:endParaRPr>
          </a:p>
          <a:p>
            <a:pPr marL="514350" indent="-514350" rtl="1">
              <a:buFont typeface="Courier New" pitchFamily="49" charset="0"/>
              <a:buChar char="o"/>
            </a:pPr>
            <a:r>
              <a:rPr lang="ar-SA" b="1" dirty="0" smtClean="0"/>
              <a:t>هي من الناحية الهستولوجية تشبه غدد العرق وكما يقال كلا النوعين تطور من أصل غدد أنبوبية جوفاء وهى موجودة على السطح البطنى وعددها 1-8 وتفرز اللبن لتغذية الصغار .</a:t>
            </a:r>
          </a:p>
          <a:p>
            <a:pPr marL="514350" indent="-514350" rtl="1">
              <a:buFont typeface="Courier New" pitchFamily="49" charset="0"/>
              <a:buChar char="o"/>
            </a:pPr>
            <a:r>
              <a:rPr lang="ar-SA" b="1" dirty="0" smtClean="0"/>
              <a:t>بالإضافة إلى ذلك قد يوجد بالجلد غددا أخرى فائدتها إفراز مواد ذات رائحة خاصة تتميز بها الأفراد عن البعض الآخر .</a:t>
            </a:r>
          </a:p>
          <a:p>
            <a:pPr marL="514350" indent="-514350" rtl="1">
              <a:buFont typeface="Courier New" pitchFamily="49" charset="0"/>
              <a:buChar char="o"/>
            </a:pPr>
            <a:r>
              <a:rPr lang="ar-SA" b="1" dirty="0" smtClean="0"/>
              <a:t>قد توجد في الذكور والإناث على السواء , وقد لاتوجد إلا في الذكور فقط فيسهل على الإناث الاهتداء إلى مواضعها .</a:t>
            </a:r>
            <a:endParaRPr lang="en-US" b="1"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57158" y="785794"/>
            <a:ext cx="8358246" cy="5786478"/>
          </a:xfrm>
        </p:spPr>
        <p:txBody>
          <a:bodyPr>
            <a:normAutofit fontScale="92500" lnSpcReduction="10000"/>
          </a:bodyPr>
          <a:lstStyle/>
          <a:p>
            <a:pPr rtl="1"/>
            <a:r>
              <a:rPr lang="ar-SA" b="1" u="sng" dirty="0" smtClean="0">
                <a:solidFill>
                  <a:srgbClr val="FFC000"/>
                </a:solidFill>
              </a:rPr>
              <a:t>الجهاز </a:t>
            </a:r>
            <a:r>
              <a:rPr lang="ar-SA" b="1" u="sng" dirty="0" err="1" smtClean="0">
                <a:solidFill>
                  <a:srgbClr val="FFC000"/>
                </a:solidFill>
              </a:rPr>
              <a:t>الهضمى</a:t>
            </a:r>
            <a:r>
              <a:rPr lang="ar-SA" b="1" u="sng" dirty="0" smtClean="0">
                <a:solidFill>
                  <a:srgbClr val="FFC000"/>
                </a:solidFill>
              </a:rPr>
              <a:t> </a:t>
            </a:r>
            <a:r>
              <a:rPr lang="en-US" b="1" u="sng" dirty="0" smtClean="0">
                <a:solidFill>
                  <a:srgbClr val="FFC000"/>
                </a:solidFill>
              </a:rPr>
              <a:t> The digestive system </a:t>
            </a:r>
            <a:r>
              <a:rPr lang="ar-SA" b="1" u="sng" dirty="0" smtClean="0">
                <a:solidFill>
                  <a:srgbClr val="FFC000"/>
                </a:solidFill>
              </a:rPr>
              <a:t> :</a:t>
            </a:r>
          </a:p>
          <a:p>
            <a:pPr algn="just" rtl="1">
              <a:buFont typeface="Wingdings" pitchFamily="2" charset="2"/>
              <a:buChar char="v"/>
            </a:pPr>
            <a:r>
              <a:rPr lang="en-US" dirty="0" smtClean="0"/>
              <a:t> </a:t>
            </a:r>
            <a:r>
              <a:rPr lang="ar-SA" dirty="0" smtClean="0"/>
              <a:t>يتركب من القناة الهضمية وعدد من الغدد اللعابية والكبد والبنكرياس .</a:t>
            </a:r>
          </a:p>
          <a:p>
            <a:pPr algn="just" rtl="1">
              <a:buFont typeface="Wingdings" pitchFamily="2" charset="2"/>
              <a:buChar char="v"/>
            </a:pPr>
            <a:r>
              <a:rPr lang="ar-SA" dirty="0" smtClean="0"/>
              <a:t>تبدأ القناة بفتحة الفم محاطا بشفتين عضلتين متحركتين , الشفة العليا مشقوقة</a:t>
            </a:r>
          </a:p>
          <a:p>
            <a:pPr algn="just" rtl="1"/>
            <a:r>
              <a:rPr lang="ar-SA" dirty="0" smtClean="0"/>
              <a:t>   في الأرنب تؤدى فتحة الفم إلى تجويف الفم وبه فكان العلوي والسفلى وبكل</a:t>
            </a:r>
          </a:p>
          <a:p>
            <a:pPr algn="just" rtl="1"/>
            <a:r>
              <a:rPr lang="ar-SA" dirty="0" smtClean="0"/>
              <a:t>  من الفكين أسنان وتوجد كل سنة في حفرة خاصة .</a:t>
            </a:r>
          </a:p>
          <a:p>
            <a:pPr algn="just" rtl="1"/>
            <a:r>
              <a:rPr lang="ar-SA" b="1" u="sng" dirty="0" smtClean="0">
                <a:solidFill>
                  <a:srgbClr val="FFC000"/>
                </a:solidFill>
              </a:rPr>
              <a:t>تجويف الفم </a:t>
            </a:r>
            <a:r>
              <a:rPr lang="en-US" b="1" u="sng" dirty="0" smtClean="0">
                <a:solidFill>
                  <a:srgbClr val="FFC000"/>
                </a:solidFill>
              </a:rPr>
              <a:t>The </a:t>
            </a:r>
            <a:r>
              <a:rPr lang="en-US" b="1" u="sng" dirty="0" err="1" smtClean="0">
                <a:solidFill>
                  <a:srgbClr val="FFC000"/>
                </a:solidFill>
              </a:rPr>
              <a:t>buccal</a:t>
            </a:r>
            <a:r>
              <a:rPr lang="en-US" b="1" u="sng" dirty="0" smtClean="0">
                <a:solidFill>
                  <a:srgbClr val="FFC000"/>
                </a:solidFill>
              </a:rPr>
              <a:t> cavity </a:t>
            </a:r>
            <a:r>
              <a:rPr lang="ar-SA" b="1" u="sng" dirty="0" smtClean="0">
                <a:solidFill>
                  <a:srgbClr val="FFC000"/>
                </a:solidFill>
              </a:rPr>
              <a:t> :</a:t>
            </a:r>
            <a:endParaRPr lang="ar-SA" dirty="0" smtClean="0">
              <a:solidFill>
                <a:srgbClr val="FFC000"/>
              </a:solidFill>
            </a:endParaRPr>
          </a:p>
          <a:p>
            <a:pPr algn="just" rtl="1">
              <a:buFont typeface="Wingdings" pitchFamily="2" charset="2"/>
              <a:buChar char="v"/>
            </a:pPr>
            <a:r>
              <a:rPr lang="ar-SA" dirty="0" smtClean="0"/>
              <a:t>الأسنان في الأرنب كما في باقي الثدييات مختلفة الأشكال ولذلك تعرف بالأسنان غير المتجانسة .</a:t>
            </a:r>
          </a:p>
          <a:p>
            <a:pPr algn="just" rtl="1">
              <a:buFont typeface="Wingdings" pitchFamily="2" charset="2"/>
              <a:buChar char="v"/>
            </a:pPr>
            <a:r>
              <a:rPr lang="ar-SA" dirty="0" smtClean="0"/>
              <a:t>أما في معظم الفقاريات الدنيا فالأسنان متجانسة ويتغير شكل السنة تبعا لتغير الوظيفة والأسنان أربعة أنواع :</a:t>
            </a:r>
          </a:p>
          <a:p>
            <a:pPr algn="just" rtl="1"/>
            <a:r>
              <a:rPr lang="ar-SA" dirty="0" smtClean="0">
                <a:solidFill>
                  <a:srgbClr val="FFC000"/>
                </a:solidFill>
              </a:rPr>
              <a:t>القواطع </a:t>
            </a:r>
            <a:r>
              <a:rPr lang="en-US" dirty="0" smtClean="0">
                <a:solidFill>
                  <a:srgbClr val="FFC000"/>
                </a:solidFill>
              </a:rPr>
              <a:t>incisors</a:t>
            </a:r>
            <a:r>
              <a:rPr lang="ar-SA" dirty="0" smtClean="0">
                <a:solidFill>
                  <a:srgbClr val="FFC000"/>
                </a:solidFill>
              </a:rPr>
              <a:t> </a:t>
            </a:r>
          </a:p>
          <a:p>
            <a:pPr algn="just" rtl="1"/>
            <a:r>
              <a:rPr lang="ar-SA" dirty="0" smtClean="0">
                <a:solidFill>
                  <a:srgbClr val="FFC000"/>
                </a:solidFill>
              </a:rPr>
              <a:t>الأنياب </a:t>
            </a:r>
            <a:r>
              <a:rPr lang="en-US" dirty="0" smtClean="0">
                <a:solidFill>
                  <a:srgbClr val="FFC000"/>
                </a:solidFill>
              </a:rPr>
              <a:t>canines</a:t>
            </a:r>
            <a:r>
              <a:rPr lang="ar-SA" dirty="0" smtClean="0">
                <a:solidFill>
                  <a:srgbClr val="FFC000"/>
                </a:solidFill>
              </a:rPr>
              <a:t> </a:t>
            </a:r>
          </a:p>
          <a:p>
            <a:pPr algn="just" rtl="1"/>
            <a:r>
              <a:rPr lang="ar-SA" dirty="0" smtClean="0">
                <a:solidFill>
                  <a:srgbClr val="FFC000"/>
                </a:solidFill>
              </a:rPr>
              <a:t>الضروس الأمامية </a:t>
            </a:r>
            <a:r>
              <a:rPr lang="en-US" dirty="0" smtClean="0">
                <a:solidFill>
                  <a:srgbClr val="FFC000"/>
                </a:solidFill>
              </a:rPr>
              <a:t>premolars</a:t>
            </a:r>
            <a:r>
              <a:rPr lang="ar-SA" dirty="0" smtClean="0">
                <a:solidFill>
                  <a:srgbClr val="FFC000"/>
                </a:solidFill>
              </a:rPr>
              <a:t> </a:t>
            </a:r>
          </a:p>
          <a:p>
            <a:pPr algn="just" rtl="1"/>
            <a:r>
              <a:rPr lang="ar-SA" dirty="0" smtClean="0">
                <a:solidFill>
                  <a:srgbClr val="FFC000"/>
                </a:solidFill>
              </a:rPr>
              <a:t>الضروس </a:t>
            </a:r>
            <a:r>
              <a:rPr lang="en-US" dirty="0" smtClean="0">
                <a:solidFill>
                  <a:srgbClr val="FFC000"/>
                </a:solidFill>
              </a:rPr>
              <a:t>molars</a:t>
            </a:r>
            <a:endParaRPr lang="en-US" dirty="0">
              <a:solidFill>
                <a:srgbClr val="FFC000"/>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28596" y="785794"/>
            <a:ext cx="8429684" cy="5715040"/>
          </a:xfrm>
        </p:spPr>
        <p:txBody>
          <a:bodyPr>
            <a:normAutofit fontScale="92500" lnSpcReduction="20000"/>
          </a:bodyPr>
          <a:lstStyle/>
          <a:p>
            <a:pPr rtl="1">
              <a:buFont typeface="Arial" pitchFamily="34" charset="0"/>
              <a:buChar char="•"/>
            </a:pPr>
            <a:r>
              <a:rPr lang="ar-SA" dirty="0" smtClean="0"/>
              <a:t>عادة تمثل الأسنان </a:t>
            </a:r>
            <a:r>
              <a:rPr lang="ar-SA" dirty="0" err="1" smtClean="0"/>
              <a:t>فى</a:t>
            </a:r>
            <a:r>
              <a:rPr lang="ar-SA" dirty="0" smtClean="0"/>
              <a:t> الحيوان بمعادلة سنية :</a:t>
            </a:r>
          </a:p>
          <a:p>
            <a:pPr rtl="1">
              <a:buFont typeface="Arial" pitchFamily="34" charset="0"/>
              <a:buChar char="•"/>
            </a:pPr>
            <a:r>
              <a:rPr lang="ar-SA" dirty="0" smtClean="0"/>
              <a:t>ففي الأرنب مثلا :         </a:t>
            </a:r>
            <a:r>
              <a:rPr lang="ar-SA" u="sng" dirty="0" smtClean="0"/>
              <a:t> 2  :   صفر  : 3 :  3 </a:t>
            </a:r>
            <a:endParaRPr lang="ar-SA" dirty="0" smtClean="0"/>
          </a:p>
          <a:p>
            <a:pPr rtl="1"/>
            <a:r>
              <a:rPr lang="ar-SA" dirty="0" smtClean="0"/>
              <a:t>                                1  : صفر    : 2 :  3</a:t>
            </a:r>
          </a:p>
          <a:p>
            <a:pPr rtl="1"/>
            <a:endParaRPr lang="ar-SA" dirty="0" smtClean="0"/>
          </a:p>
          <a:p>
            <a:pPr rtl="1">
              <a:buFont typeface="Arial" pitchFamily="34" charset="0"/>
              <a:buChar char="•"/>
            </a:pPr>
            <a:r>
              <a:rPr lang="ar-SA" dirty="0" smtClean="0"/>
              <a:t> وفى الكلب هي :         </a:t>
            </a:r>
            <a:r>
              <a:rPr lang="ar-SA" u="sng" dirty="0" smtClean="0"/>
              <a:t>3 : 1: 4 : 3</a:t>
            </a:r>
            <a:endParaRPr lang="ar-SA" dirty="0" smtClean="0"/>
          </a:p>
          <a:p>
            <a:pPr rtl="1"/>
            <a:r>
              <a:rPr lang="ar-SA" dirty="0" smtClean="0"/>
              <a:t>                             3  : 1 : 4 : 3</a:t>
            </a:r>
          </a:p>
          <a:p>
            <a:pPr rtl="1"/>
            <a:endParaRPr lang="ar-SA" dirty="0" smtClean="0"/>
          </a:p>
          <a:p>
            <a:pPr algn="just" rtl="1">
              <a:buFont typeface="Arial" pitchFamily="34" charset="0"/>
              <a:buChar char="•"/>
            </a:pPr>
            <a:r>
              <a:rPr lang="ar-SA" dirty="0" smtClean="0"/>
              <a:t> ويلاحظ في المعادلة السنية للأرنب أن الأنياب غير موجودة ومكانها يمثل </a:t>
            </a:r>
          </a:p>
          <a:p>
            <a:pPr algn="just" rtl="1"/>
            <a:r>
              <a:rPr lang="ar-SA" dirty="0" smtClean="0"/>
              <a:t>   بمسافة بين القواطع والضروس , وهذه المسافة تسمى بفرجة الأسنان </a:t>
            </a:r>
            <a:r>
              <a:rPr lang="en-US" dirty="0" smtClean="0"/>
              <a:t> </a:t>
            </a:r>
            <a:r>
              <a:rPr lang="en-US" dirty="0" err="1" smtClean="0"/>
              <a:t>diastema</a:t>
            </a:r>
            <a:r>
              <a:rPr lang="en-US" dirty="0" smtClean="0"/>
              <a:t>    </a:t>
            </a:r>
            <a:r>
              <a:rPr lang="ar-SA" dirty="0" smtClean="0"/>
              <a:t>وقواطع الأرنب قوية جدا وتشبه حوافها الأزميل .</a:t>
            </a:r>
          </a:p>
          <a:p>
            <a:pPr algn="just" rtl="1">
              <a:buFont typeface="Arial" pitchFamily="34" charset="0"/>
              <a:buChar char="•"/>
            </a:pPr>
            <a:r>
              <a:rPr lang="ar-SA" dirty="0" smtClean="0"/>
              <a:t> وهى دائمة النمو ومن ذوات الجذور المستديمة أي أن التجويف اللبى لايضيق , وذلك لأن عملية قطع الطعام تؤدى إلى تآكل حواف القواطع .</a:t>
            </a:r>
          </a:p>
          <a:p>
            <a:pPr algn="just" rtl="1">
              <a:buFont typeface="Arial" pitchFamily="34" charset="0"/>
              <a:buChar char="•"/>
            </a:pPr>
            <a:r>
              <a:rPr lang="ar-SA" dirty="0" smtClean="0"/>
              <a:t> ولهذا يجب أن تعوض هذه الأجزاء كلما بليت .</a:t>
            </a:r>
          </a:p>
          <a:p>
            <a:pPr algn="just" rtl="1">
              <a:buFont typeface="Arial" pitchFamily="34" charset="0"/>
              <a:buChar char="•"/>
            </a:pPr>
            <a:r>
              <a:rPr lang="ar-SA" dirty="0" smtClean="0"/>
              <a:t> قد تؤدى هذه العملية إلى وفاة الأرنب عندما تفقد احدى القواطع , فان القاطع المقابل له ينمو إلى أعلى أو أسفل , وهذا من شأنه أن يمنع الأرنب من فتح فمه .</a:t>
            </a:r>
          </a:p>
          <a:p>
            <a:pPr algn="just" rtl="1"/>
            <a:r>
              <a:rPr lang="ar-SA" u="sng" dirty="0" smtClean="0"/>
              <a:t> </a:t>
            </a:r>
            <a:endParaRPr lang="en-US" u="sng"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33466"/>
            <a:ext cx="8229600" cy="5610244"/>
          </a:xfrm>
        </p:spPr>
        <p:style>
          <a:lnRef idx="1">
            <a:schemeClr val="accent3"/>
          </a:lnRef>
          <a:fillRef idx="2">
            <a:schemeClr val="accent3"/>
          </a:fillRef>
          <a:effectRef idx="1">
            <a:schemeClr val="accent3"/>
          </a:effectRef>
          <a:fontRef idx="minor">
            <a:schemeClr val="dk1"/>
          </a:fontRef>
        </p:style>
        <p:txBody>
          <a:bodyPr>
            <a:normAutofit fontScale="92500" lnSpcReduction="20000"/>
          </a:bodyPr>
          <a:lstStyle/>
          <a:p>
            <a:pPr algn="r" rtl="1"/>
            <a:r>
              <a:rPr lang="ar-SA" sz="2000" dirty="0" smtClean="0"/>
              <a:t>يصب في تجويف الفم أربعة أزواج من الغدد اللعابية </a:t>
            </a:r>
            <a:r>
              <a:rPr lang="en-US" sz="2000" dirty="0" smtClean="0"/>
              <a:t>salivary glands </a:t>
            </a:r>
            <a:r>
              <a:rPr lang="ar-SA" sz="2000" dirty="0" smtClean="0"/>
              <a:t> :</a:t>
            </a:r>
          </a:p>
          <a:p>
            <a:pPr marL="457200" indent="-457200" algn="r" rtl="1">
              <a:buFont typeface="+mj-lt"/>
              <a:buAutoNum type="arabicPeriod"/>
            </a:pPr>
            <a:r>
              <a:rPr lang="ar-SA" sz="2000" dirty="0" smtClean="0"/>
              <a:t> زوج من الغدد النكفية </a:t>
            </a:r>
            <a:r>
              <a:rPr lang="en-US" sz="2000" dirty="0" smtClean="0"/>
              <a:t>parotid glands </a:t>
            </a:r>
            <a:r>
              <a:rPr lang="ar-SA" sz="2000" dirty="0" smtClean="0"/>
              <a:t> يقع أسفل الأذن الخارجية .</a:t>
            </a:r>
          </a:p>
          <a:p>
            <a:pPr marL="457200" indent="-457200" algn="r" rtl="1">
              <a:buFont typeface="+mj-lt"/>
              <a:buAutoNum type="arabicPeriod"/>
            </a:pPr>
            <a:r>
              <a:rPr lang="ar-SA" sz="2000" dirty="0" smtClean="0"/>
              <a:t>زوج من </a:t>
            </a:r>
            <a:r>
              <a:rPr lang="ar-SA" sz="2000" smtClean="0"/>
              <a:t>الغدد تحت اللسانية </a:t>
            </a:r>
            <a:r>
              <a:rPr lang="en-US" sz="2000" dirty="0" smtClean="0"/>
              <a:t> sublingual glands </a:t>
            </a:r>
            <a:r>
              <a:rPr lang="ar-SA" sz="2000" dirty="0" smtClean="0"/>
              <a:t> تقع أسفل اللسان بين فرعى الفك الأسفل .</a:t>
            </a:r>
          </a:p>
          <a:p>
            <a:pPr marL="457200" indent="-457200" algn="r" rtl="1">
              <a:buFont typeface="+mj-lt"/>
              <a:buAutoNum type="arabicPeriod"/>
            </a:pPr>
            <a:r>
              <a:rPr lang="ar-SA" sz="2000" dirty="0" smtClean="0"/>
              <a:t>زوج من الغدد تحت الفكية </a:t>
            </a:r>
            <a:r>
              <a:rPr lang="en-US" sz="2000" dirty="0" smtClean="0"/>
              <a:t>sub- maxillary glands </a:t>
            </a:r>
            <a:r>
              <a:rPr lang="ar-SA" sz="2000" dirty="0" smtClean="0"/>
              <a:t> تقع إلى الداخل من الفك السفلى .</a:t>
            </a:r>
          </a:p>
          <a:p>
            <a:pPr marL="457200" indent="-457200" algn="r" rtl="1">
              <a:buFont typeface="+mj-lt"/>
              <a:buAutoNum type="arabicPeriod"/>
            </a:pPr>
            <a:r>
              <a:rPr lang="ar-SA" sz="2000" dirty="0" smtClean="0"/>
              <a:t>زوج من الغدد تحت الحجاجية  </a:t>
            </a:r>
            <a:r>
              <a:rPr lang="en-US" sz="2000" dirty="0" smtClean="0"/>
              <a:t>sub- orbital glands</a:t>
            </a:r>
            <a:r>
              <a:rPr lang="ar-SA" sz="2000" dirty="0" smtClean="0"/>
              <a:t> يقع أسفل العين .</a:t>
            </a:r>
            <a:endParaRPr lang="en-US" sz="2000" dirty="0" smtClean="0"/>
          </a:p>
          <a:p>
            <a:pPr marL="457200" indent="-457200" algn="r" rtl="1">
              <a:buNone/>
            </a:pPr>
            <a:endParaRPr lang="en-US" sz="2000" dirty="0" smtClean="0"/>
          </a:p>
          <a:p>
            <a:pPr marL="457200" indent="-457200" algn="r" rtl="1">
              <a:buFont typeface="Wingdings" pitchFamily="2" charset="2"/>
              <a:buChar char="v"/>
            </a:pPr>
            <a:r>
              <a:rPr lang="ar-SA" sz="2000" dirty="0" smtClean="0"/>
              <a:t> تفتح هذه الغدد بواسطة قنوات في تجويف الفم وهى تفرز اللعاب وينقسم تجويف الفم إلى قسمين  بواسطة سقف الحلق الثانوي .</a:t>
            </a:r>
          </a:p>
          <a:p>
            <a:pPr marL="457200" indent="-457200" algn="r" rtl="1">
              <a:buFont typeface="Wingdings" pitchFamily="2" charset="2"/>
              <a:buChar char="v"/>
            </a:pPr>
            <a:r>
              <a:rPr lang="ar-SA" sz="2000" dirty="0" smtClean="0"/>
              <a:t>قسم علوي وهو الممر الأنفي ويختص بمرور الهواء , وقسم سفلى وهو الممر الغذائي ويختص بمرور الغذاء .</a:t>
            </a:r>
          </a:p>
          <a:p>
            <a:pPr marL="457200" indent="-457200" algn="r" rtl="1">
              <a:buFont typeface="Wingdings" pitchFamily="2" charset="2"/>
              <a:buChar char="v"/>
            </a:pPr>
            <a:r>
              <a:rPr lang="ar-SA" sz="2000" dirty="0" smtClean="0"/>
              <a:t>تغطى العظام التي تكون سقف الحلق الثانوي طبقة مخاطية , والجزء الخلفي بعكس الجزء الأمامي  متحرك ويسمى باللهاة .</a:t>
            </a:r>
          </a:p>
          <a:p>
            <a:pPr marL="457200" indent="-457200" algn="r" rtl="1">
              <a:buFont typeface="Wingdings" pitchFamily="2" charset="2"/>
              <a:buChar char="v"/>
            </a:pPr>
            <a:r>
              <a:rPr lang="ar-SA" sz="2000" dirty="0" smtClean="0"/>
              <a:t>وفى قاع الفم  يوجد اللسان العضلي الكبير وهو متحرك وخلف اللسان توجد فتحة المزمار وأمامها توجد ثنية متحركة من الغضروف مغطاة بغشاء </a:t>
            </a:r>
            <a:r>
              <a:rPr lang="ar-SA" sz="2000" dirty="0" err="1" smtClean="0"/>
              <a:t>مخاطى</a:t>
            </a:r>
            <a:r>
              <a:rPr lang="ar-SA" sz="2000" dirty="0" smtClean="0"/>
              <a:t> تعرف بلسان المزمار .</a:t>
            </a:r>
          </a:p>
          <a:p>
            <a:pPr marL="457200" indent="-457200" algn="r" rtl="1">
              <a:buFont typeface="Wingdings" pitchFamily="2" charset="2"/>
              <a:buChar char="v"/>
            </a:pPr>
            <a:r>
              <a:rPr lang="ar-SA" sz="2000" dirty="0" smtClean="0"/>
              <a:t>وفى الجهة الخلفية والظهرية لفتحة المزمار توجد فتحة </a:t>
            </a:r>
            <a:r>
              <a:rPr lang="ar-SA" sz="2000" dirty="0" err="1" smtClean="0"/>
              <a:t>المرىء</a:t>
            </a:r>
            <a:r>
              <a:rPr lang="ar-SA" sz="2000" dirty="0" smtClean="0"/>
              <a:t> .</a:t>
            </a:r>
          </a:p>
          <a:p>
            <a:pPr marL="457200" indent="-457200" algn="r" rtl="1">
              <a:buFont typeface="Wingdings" pitchFamily="2" charset="2"/>
              <a:buChar char="v"/>
            </a:pPr>
            <a:r>
              <a:rPr lang="ar-SA" sz="2000" dirty="0" smtClean="0"/>
              <a:t>وعلى هذا فان الغذاء عند مروره من الفم إلى المريء يمر فوق الفتحة التنفسية.</a:t>
            </a:r>
          </a:p>
          <a:p>
            <a:pPr marL="457200" indent="-457200" algn="r" rtl="1">
              <a:buFont typeface="Wingdings" pitchFamily="2" charset="2"/>
              <a:buChar char="v"/>
            </a:pPr>
            <a:r>
              <a:rPr lang="ar-SA" sz="2000" dirty="0" smtClean="0"/>
              <a:t>أثناء التنفس تتحرك اللهاة </a:t>
            </a:r>
            <a:r>
              <a:rPr lang="ar-SA" sz="2000" dirty="0" err="1" smtClean="0"/>
              <a:t>الى</a:t>
            </a:r>
            <a:r>
              <a:rPr lang="ar-SA" sz="2000" dirty="0" smtClean="0"/>
              <a:t> أسفل لتمنع مرور الغذاء </a:t>
            </a:r>
            <a:r>
              <a:rPr lang="ar-SA" sz="2000" dirty="0" err="1" smtClean="0"/>
              <a:t>الى</a:t>
            </a:r>
            <a:r>
              <a:rPr lang="ar-SA" sz="2000" dirty="0" smtClean="0"/>
              <a:t> الخلف , وعند ابتلاع الغذاء تتحرك اللهاة </a:t>
            </a:r>
            <a:r>
              <a:rPr lang="ar-SA" sz="2000" dirty="0" err="1" smtClean="0"/>
              <a:t>الى</a:t>
            </a:r>
            <a:r>
              <a:rPr lang="ar-SA" sz="2000" dirty="0" smtClean="0"/>
              <a:t> أعلى </a:t>
            </a:r>
            <a:r>
              <a:rPr lang="ar-SA" sz="2000" dirty="0" err="1" smtClean="0"/>
              <a:t>لكى</a:t>
            </a:r>
            <a:r>
              <a:rPr lang="ar-SA" sz="2000" dirty="0" smtClean="0"/>
              <a:t> تقفل الممر </a:t>
            </a:r>
            <a:r>
              <a:rPr lang="ar-SA" sz="2000" dirty="0" err="1" smtClean="0"/>
              <a:t>الهوائى</a:t>
            </a:r>
            <a:r>
              <a:rPr lang="ar-SA" sz="2000" dirty="0" smtClean="0"/>
              <a:t> , وفى نفس الوقت يرتفع لسان المزمار ليعمل كحاجز أمام فتحة المزمار </a:t>
            </a:r>
            <a:r>
              <a:rPr lang="en-US" sz="2000" dirty="0" smtClean="0"/>
              <a:t>glottis</a:t>
            </a:r>
            <a:r>
              <a:rPr lang="ar-SA" sz="2000" dirty="0" smtClean="0"/>
              <a:t> </a:t>
            </a:r>
            <a:r>
              <a:rPr lang="en-US" sz="2000" dirty="0" smtClean="0"/>
              <a:t>.</a:t>
            </a:r>
          </a:p>
          <a:p>
            <a:pPr marL="457200" indent="-457200" algn="r" rtl="1">
              <a:buNone/>
            </a:pPr>
            <a:endParaRPr lang="en-US" sz="20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15008" y="1275592"/>
            <a:ext cx="2971792" cy="653210"/>
          </a:xfrm>
        </p:spPr>
        <p:style>
          <a:lnRef idx="1">
            <a:schemeClr val="accent3"/>
          </a:lnRef>
          <a:fillRef idx="2">
            <a:schemeClr val="accent3"/>
          </a:fillRef>
          <a:effectRef idx="1">
            <a:schemeClr val="accent3"/>
          </a:effectRef>
          <a:fontRef idx="minor">
            <a:schemeClr val="dk1"/>
          </a:fontRef>
        </p:style>
        <p:txBody>
          <a:bodyPr>
            <a:noAutofit/>
          </a:bodyPr>
          <a:lstStyle/>
          <a:p>
            <a:pPr algn="r" rtl="1"/>
            <a:r>
              <a:rPr lang="ar-SA" sz="4000" b="1" dirty="0" smtClean="0">
                <a:solidFill>
                  <a:srgbClr val="FF0000"/>
                </a:solidFill>
              </a:rPr>
              <a:t>القناة الهضمية:</a:t>
            </a:r>
            <a:endParaRPr lang="en-US" sz="4000" b="1" dirty="0">
              <a:solidFill>
                <a:srgbClr val="FF0000"/>
              </a:solidFill>
            </a:endParaRPr>
          </a:p>
        </p:txBody>
      </p:sp>
      <p:pic>
        <p:nvPicPr>
          <p:cNvPr id="5" name="Content Placeholder 4" descr="Picture 031.jpg"/>
          <p:cNvPicPr>
            <a:picLocks noGrp="1" noChangeAspect="1"/>
          </p:cNvPicPr>
          <p:nvPr>
            <p:ph sz="half" idx="1"/>
          </p:nvPr>
        </p:nvPicPr>
        <p:blipFill>
          <a:blip r:embed="rId2" cstate="print"/>
          <a:stretch>
            <a:fillRect/>
          </a:stretch>
        </p:blipFill>
        <p:spPr>
          <a:xfrm>
            <a:off x="285720" y="1289055"/>
            <a:ext cx="4023453" cy="528321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Content Placeholder 3"/>
          <p:cNvSpPr>
            <a:spLocks noGrp="1"/>
          </p:cNvSpPr>
          <p:nvPr>
            <p:ph sz="half" idx="2"/>
          </p:nvPr>
        </p:nvSpPr>
        <p:spPr>
          <a:xfrm>
            <a:off x="4648200" y="2000240"/>
            <a:ext cx="4281518" cy="4643470"/>
          </a:xfrm>
        </p:spPr>
        <p:style>
          <a:lnRef idx="1">
            <a:schemeClr val="accent3"/>
          </a:lnRef>
          <a:fillRef idx="2">
            <a:schemeClr val="accent3"/>
          </a:fillRef>
          <a:effectRef idx="1">
            <a:schemeClr val="accent3"/>
          </a:effectRef>
          <a:fontRef idx="minor">
            <a:schemeClr val="dk1"/>
          </a:fontRef>
        </p:style>
        <p:txBody>
          <a:bodyPr>
            <a:normAutofit/>
          </a:bodyPr>
          <a:lstStyle/>
          <a:p>
            <a:pPr algn="just" rtl="1"/>
            <a:r>
              <a:rPr lang="ar-SA" sz="2400" dirty="0" smtClean="0"/>
              <a:t>يحتوى الأعور على بكتيريا كثيرة تستعمل في هضم السيليلوز .</a:t>
            </a:r>
          </a:p>
          <a:p>
            <a:pPr algn="just" rtl="1"/>
            <a:r>
              <a:rPr lang="ar-SA" sz="2400" dirty="0" smtClean="0"/>
              <a:t>الأعور في آكلات اللحوم صغير جدا في الحجم بعكس الموجود في آكلات العشب .</a:t>
            </a:r>
          </a:p>
          <a:p>
            <a:pPr algn="just" rtl="1"/>
            <a:endParaRPr lang="en-US" sz="20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43570" y="1000108"/>
            <a:ext cx="3043230" cy="846980"/>
          </a:xfrm>
        </p:spPr>
        <p:style>
          <a:lnRef idx="1">
            <a:schemeClr val="accent3"/>
          </a:lnRef>
          <a:fillRef idx="2">
            <a:schemeClr val="accent3"/>
          </a:fillRef>
          <a:effectRef idx="1">
            <a:schemeClr val="accent3"/>
          </a:effectRef>
          <a:fontRef idx="minor">
            <a:schemeClr val="dk1"/>
          </a:fontRef>
        </p:style>
        <p:txBody>
          <a:bodyPr/>
          <a:lstStyle/>
          <a:p>
            <a:pPr algn="r" rtl="1"/>
            <a:r>
              <a:rPr lang="ar-SA" b="1" dirty="0" smtClean="0">
                <a:solidFill>
                  <a:srgbClr val="FF0000"/>
                </a:solidFill>
              </a:rPr>
              <a:t>الجهاز </a:t>
            </a:r>
            <a:r>
              <a:rPr lang="ar-SA" b="1" dirty="0" err="1" smtClean="0">
                <a:solidFill>
                  <a:srgbClr val="FF0000"/>
                </a:solidFill>
              </a:rPr>
              <a:t>الدورى</a:t>
            </a:r>
            <a:r>
              <a:rPr lang="ar-SA" b="1" dirty="0" smtClean="0">
                <a:solidFill>
                  <a:srgbClr val="FF0000"/>
                </a:solidFill>
              </a:rPr>
              <a:t> </a:t>
            </a:r>
            <a:endParaRPr lang="en-US" b="1" dirty="0">
              <a:solidFill>
                <a:srgbClr val="FF0000"/>
              </a:solidFill>
            </a:endParaRPr>
          </a:p>
        </p:txBody>
      </p:sp>
      <p:pic>
        <p:nvPicPr>
          <p:cNvPr id="5" name="Content Placeholder 4" descr="Picture 032.jpg"/>
          <p:cNvPicPr>
            <a:picLocks noGrp="1" noChangeAspect="1"/>
          </p:cNvPicPr>
          <p:nvPr>
            <p:ph sz="half" idx="1"/>
          </p:nvPr>
        </p:nvPicPr>
        <p:blipFill>
          <a:blip r:embed="rId2" cstate="print"/>
          <a:stretch>
            <a:fillRect/>
          </a:stretch>
        </p:blipFill>
        <p:spPr>
          <a:xfrm rot="5400000">
            <a:off x="557336" y="1009512"/>
            <a:ext cx="3452564" cy="443388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Content Placeholder 3"/>
          <p:cNvSpPr>
            <a:spLocks noGrp="1"/>
          </p:cNvSpPr>
          <p:nvPr>
            <p:ph sz="half" idx="2"/>
          </p:nvPr>
        </p:nvSpPr>
        <p:spPr>
          <a:xfrm>
            <a:off x="4648200" y="1920085"/>
            <a:ext cx="4281518" cy="4434840"/>
          </a:xfrm>
        </p:spPr>
        <p:style>
          <a:lnRef idx="1">
            <a:schemeClr val="accent3"/>
          </a:lnRef>
          <a:fillRef idx="2">
            <a:schemeClr val="accent3"/>
          </a:fillRef>
          <a:effectRef idx="1">
            <a:schemeClr val="accent3"/>
          </a:effectRef>
          <a:fontRef idx="minor">
            <a:schemeClr val="dk1"/>
          </a:fontRef>
        </p:style>
        <p:txBody>
          <a:bodyPr>
            <a:normAutofit fontScale="92500" lnSpcReduction="10000"/>
          </a:bodyPr>
          <a:lstStyle/>
          <a:p>
            <a:pPr algn="just" rtl="1"/>
            <a:r>
              <a:rPr lang="ar-SA" sz="2400" dirty="0" smtClean="0"/>
              <a:t>يحيط بالقلب الغشاء </a:t>
            </a:r>
            <a:r>
              <a:rPr lang="ar-SA" sz="2400" dirty="0" err="1" smtClean="0"/>
              <a:t>التامورى</a:t>
            </a:r>
            <a:r>
              <a:rPr lang="ar-SA" sz="2400" dirty="0" smtClean="0"/>
              <a:t> ويتكون من طبقتين </a:t>
            </a:r>
            <a:r>
              <a:rPr lang="ar-SA" sz="2400" dirty="0" smtClean="0">
                <a:solidFill>
                  <a:srgbClr val="FF0000"/>
                </a:solidFill>
              </a:rPr>
              <a:t>طبقة </a:t>
            </a:r>
            <a:r>
              <a:rPr lang="ar-SA" sz="2400" dirty="0" err="1" smtClean="0">
                <a:solidFill>
                  <a:srgbClr val="FF0000"/>
                </a:solidFill>
              </a:rPr>
              <a:t>جدارية</a:t>
            </a:r>
            <a:r>
              <a:rPr lang="ar-SA" sz="2400" dirty="0" smtClean="0">
                <a:solidFill>
                  <a:srgbClr val="FF0000"/>
                </a:solidFill>
              </a:rPr>
              <a:t> </a:t>
            </a:r>
            <a:r>
              <a:rPr lang="ar-SA" sz="2400" dirty="0" smtClean="0"/>
              <a:t>تكون جدار التجويف </a:t>
            </a:r>
            <a:r>
              <a:rPr lang="ar-SA" sz="2400" dirty="0" err="1" smtClean="0"/>
              <a:t>التامورى</a:t>
            </a:r>
            <a:r>
              <a:rPr lang="ar-SA" sz="2400" dirty="0" smtClean="0"/>
              <a:t> </a:t>
            </a:r>
            <a:r>
              <a:rPr lang="ar-SA" sz="2400" dirty="0" smtClean="0">
                <a:solidFill>
                  <a:srgbClr val="FF0000"/>
                </a:solidFill>
              </a:rPr>
              <a:t>وطبقة </a:t>
            </a:r>
            <a:r>
              <a:rPr lang="ar-SA" sz="2400" dirty="0" err="1" smtClean="0">
                <a:solidFill>
                  <a:srgbClr val="FF0000"/>
                </a:solidFill>
              </a:rPr>
              <a:t>حشوية</a:t>
            </a:r>
            <a:r>
              <a:rPr lang="ar-SA" sz="2400" dirty="0" smtClean="0">
                <a:solidFill>
                  <a:srgbClr val="FF0000"/>
                </a:solidFill>
              </a:rPr>
              <a:t> </a:t>
            </a:r>
            <a:r>
              <a:rPr lang="ar-SA" sz="2400" dirty="0" smtClean="0"/>
              <a:t>تحيط بالقلب مباشرة ويوجد بين التجويفين فراغ ضيق يحوى السائل </a:t>
            </a:r>
            <a:r>
              <a:rPr lang="ar-SA" sz="2400" dirty="0" err="1" smtClean="0"/>
              <a:t>التامورى</a:t>
            </a:r>
            <a:r>
              <a:rPr lang="ar-SA" sz="2400" dirty="0" smtClean="0"/>
              <a:t> .</a:t>
            </a:r>
            <a:endParaRPr lang="en-US" sz="2400" dirty="0" smtClean="0"/>
          </a:p>
          <a:p>
            <a:pPr algn="just" rtl="1"/>
            <a:r>
              <a:rPr lang="ar-SA" sz="2400" dirty="0" smtClean="0"/>
              <a:t>يتكون القلب من أربعة غرف أذينان وبطينان والجيب </a:t>
            </a:r>
            <a:r>
              <a:rPr lang="ar-SA" sz="2400" dirty="0" err="1" smtClean="0"/>
              <a:t>الوريدى</a:t>
            </a:r>
            <a:r>
              <a:rPr lang="ar-SA" sz="2400" dirty="0" smtClean="0"/>
              <a:t> غير موجود .</a:t>
            </a:r>
          </a:p>
          <a:p>
            <a:pPr algn="just" rtl="1"/>
            <a:r>
              <a:rPr lang="ar-SA" sz="2400" dirty="0" smtClean="0"/>
              <a:t>يوجد العديد من الصمامات </a:t>
            </a:r>
            <a:r>
              <a:rPr lang="ar-SA" sz="2400" dirty="0" err="1" smtClean="0"/>
              <a:t>فى</a:t>
            </a:r>
            <a:r>
              <a:rPr lang="ar-SA" sz="2400" dirty="0" smtClean="0"/>
              <a:t> قلب الثدييات منها : الصمام ذو ثلاث شرفات </a:t>
            </a:r>
            <a:r>
              <a:rPr lang="en-US" sz="2400" dirty="0" smtClean="0"/>
              <a:t>tricuspid valve </a:t>
            </a:r>
            <a:r>
              <a:rPr lang="ar-SA" sz="2400" dirty="0" smtClean="0"/>
              <a:t> ويجد بين الأذين الأيمن والبطين الأيمن , أما بين الأذين الأيسر والبطين الأيسر يوجد صمام ذو الشرفتين </a:t>
            </a:r>
            <a:r>
              <a:rPr lang="en-US" sz="2400" dirty="0" smtClean="0"/>
              <a:t>bicuspid valve </a:t>
            </a:r>
            <a:r>
              <a:rPr lang="ar-SA" sz="2400" dirty="0" smtClean="0"/>
              <a:t>.</a:t>
            </a:r>
            <a:r>
              <a:rPr lang="en-US" sz="2400" dirty="0" smtClean="0"/>
              <a:t> </a:t>
            </a:r>
            <a:endParaRPr lang="ar-SA" sz="2400" dirty="0" smtClean="0"/>
          </a:p>
          <a:p>
            <a:pPr algn="just" rtl="1"/>
            <a:endParaRPr lang="en-US" sz="24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85794"/>
            <a:ext cx="8229600" cy="5715040"/>
          </a:xfrm>
          <a:solidFill>
            <a:schemeClr val="accent3">
              <a:lumMod val="60000"/>
              <a:lumOff val="40000"/>
            </a:schemeClr>
          </a:solidFill>
        </p:spPr>
        <p:txBody>
          <a:bodyPr>
            <a:normAutofit/>
          </a:bodyPr>
          <a:lstStyle/>
          <a:p>
            <a:pPr algn="r" rtl="1">
              <a:buClr>
                <a:schemeClr val="tx1"/>
              </a:buClr>
            </a:pPr>
            <a:r>
              <a:rPr lang="ar-SA" sz="2000" b="1" dirty="0" smtClean="0"/>
              <a:t> الأوعية الدموية التي تأخذ الدم من القلب وتأتى إليه , فهي :</a:t>
            </a:r>
          </a:p>
          <a:p>
            <a:pPr marL="457200" indent="-457200" algn="r" rtl="1">
              <a:buClr>
                <a:schemeClr val="tx1"/>
              </a:buClr>
              <a:buFont typeface="+mj-lt"/>
              <a:buAutoNum type="arabicPeriod"/>
            </a:pPr>
            <a:r>
              <a:rPr lang="ar-SA" sz="2000" b="1" dirty="0" smtClean="0">
                <a:solidFill>
                  <a:srgbClr val="C00000"/>
                </a:solidFill>
              </a:rPr>
              <a:t> شريان رئوي </a:t>
            </a:r>
            <a:r>
              <a:rPr lang="en-US" sz="2000" b="1" dirty="0" smtClean="0">
                <a:solidFill>
                  <a:srgbClr val="C00000"/>
                </a:solidFill>
              </a:rPr>
              <a:t>pulmonary artery</a:t>
            </a:r>
            <a:r>
              <a:rPr lang="ar-SA" sz="2000" b="1" dirty="0" smtClean="0">
                <a:solidFill>
                  <a:srgbClr val="C00000"/>
                </a:solidFill>
              </a:rPr>
              <a:t> :</a:t>
            </a:r>
          </a:p>
          <a:p>
            <a:pPr marL="457200" indent="-457200" algn="r" rtl="1">
              <a:buClr>
                <a:schemeClr val="tx1"/>
              </a:buClr>
              <a:buNone/>
            </a:pPr>
            <a:r>
              <a:rPr lang="ar-SA" sz="2000" b="1" dirty="0" smtClean="0">
                <a:solidFill>
                  <a:srgbClr val="C00000"/>
                </a:solidFill>
              </a:rPr>
              <a:t>       </a:t>
            </a:r>
            <a:r>
              <a:rPr lang="ar-SA" sz="2000" b="1" dirty="0" smtClean="0"/>
              <a:t>ينشأ من البطين الأيمن ثم يتفرع إلى فرعين , كل فرع إلى رئة .</a:t>
            </a:r>
            <a:endParaRPr lang="ar-SA" sz="2000" b="1" dirty="0" smtClean="0">
              <a:solidFill>
                <a:srgbClr val="C00000"/>
              </a:solidFill>
            </a:endParaRPr>
          </a:p>
          <a:p>
            <a:pPr marL="457200" indent="-457200" algn="r" rtl="1">
              <a:buClr>
                <a:schemeClr val="tx1"/>
              </a:buClr>
              <a:buAutoNum type="arabicPeriod" startAt="2"/>
            </a:pPr>
            <a:r>
              <a:rPr lang="ar-SA" sz="2000" b="1" dirty="0" smtClean="0">
                <a:solidFill>
                  <a:srgbClr val="C00000"/>
                </a:solidFill>
              </a:rPr>
              <a:t>القوس </a:t>
            </a:r>
            <a:r>
              <a:rPr lang="ar-SA" sz="2000" b="1" dirty="0" err="1" smtClean="0">
                <a:solidFill>
                  <a:srgbClr val="C00000"/>
                </a:solidFill>
              </a:rPr>
              <a:t>الأبهر</a:t>
            </a:r>
            <a:r>
              <a:rPr lang="ar-SA" sz="2000" b="1" dirty="0" smtClean="0">
                <a:solidFill>
                  <a:srgbClr val="C00000"/>
                </a:solidFill>
              </a:rPr>
              <a:t> </a:t>
            </a:r>
            <a:r>
              <a:rPr lang="en-US" sz="2000" b="1" dirty="0" smtClean="0">
                <a:solidFill>
                  <a:srgbClr val="C00000"/>
                </a:solidFill>
              </a:rPr>
              <a:t>Aortic arch</a:t>
            </a:r>
            <a:r>
              <a:rPr lang="ar-SA" sz="2000" b="1" dirty="0" smtClean="0">
                <a:solidFill>
                  <a:srgbClr val="C00000"/>
                </a:solidFill>
              </a:rPr>
              <a:t> :</a:t>
            </a:r>
          </a:p>
          <a:p>
            <a:pPr marL="457200" indent="-457200" algn="r" rtl="1">
              <a:buClr>
                <a:schemeClr val="tx1"/>
              </a:buClr>
              <a:buNone/>
            </a:pPr>
            <a:r>
              <a:rPr lang="ar-SA" sz="2000" b="1" dirty="0" smtClean="0">
                <a:solidFill>
                  <a:srgbClr val="C00000"/>
                </a:solidFill>
              </a:rPr>
              <a:t>      </a:t>
            </a:r>
            <a:r>
              <a:rPr lang="ar-SA" sz="2000" b="1" dirty="0" smtClean="0"/>
              <a:t>من البطين الأيسر ويتجه إلى اليسار ثم إلى أسفل ليكون الأورطى الظهري .</a:t>
            </a:r>
          </a:p>
          <a:p>
            <a:pPr marL="457200" indent="-457200" algn="r" rtl="1">
              <a:buClr>
                <a:schemeClr val="tx1"/>
              </a:buClr>
              <a:buAutoNum type="arabicPeriod" startAt="3"/>
            </a:pPr>
            <a:r>
              <a:rPr lang="ar-SA" sz="2000" b="1" dirty="0" smtClean="0">
                <a:solidFill>
                  <a:srgbClr val="C00000"/>
                </a:solidFill>
              </a:rPr>
              <a:t>الوريد الرئوي </a:t>
            </a:r>
            <a:r>
              <a:rPr lang="en-US" sz="2000" b="1" dirty="0" smtClean="0">
                <a:solidFill>
                  <a:srgbClr val="C00000"/>
                </a:solidFill>
              </a:rPr>
              <a:t> Pulmonary vein</a:t>
            </a:r>
            <a:r>
              <a:rPr lang="ar-SA" sz="2000" b="1" dirty="0" smtClean="0">
                <a:solidFill>
                  <a:srgbClr val="C00000"/>
                </a:solidFill>
              </a:rPr>
              <a:t> :</a:t>
            </a:r>
          </a:p>
          <a:p>
            <a:pPr marL="457200" indent="-457200" algn="r" rtl="1">
              <a:buClr>
                <a:schemeClr val="tx1"/>
              </a:buClr>
              <a:buNone/>
            </a:pPr>
            <a:r>
              <a:rPr lang="ar-SA" sz="2000" b="1" dirty="0" smtClean="0">
                <a:solidFill>
                  <a:srgbClr val="C00000"/>
                </a:solidFill>
              </a:rPr>
              <a:t>      </a:t>
            </a:r>
            <a:r>
              <a:rPr lang="ar-SA" sz="2000" b="1" dirty="0" smtClean="0"/>
              <a:t>يأتي من الرئتين ويفتح في الأذين الأيسر , إذ أن هناك وريدان أيمن وأيسر يتحدان عند دخولهما إلى الأذين الأيسر .</a:t>
            </a:r>
            <a:endParaRPr lang="ar-SA" sz="2000" b="1" dirty="0" smtClean="0">
              <a:solidFill>
                <a:srgbClr val="C00000"/>
              </a:solidFill>
            </a:endParaRPr>
          </a:p>
          <a:p>
            <a:pPr marL="457200" indent="-457200" algn="r" rtl="1">
              <a:buClr>
                <a:schemeClr val="tx1"/>
              </a:buClr>
              <a:buAutoNum type="arabicPeriod" startAt="4"/>
            </a:pPr>
            <a:r>
              <a:rPr lang="ar-SA" sz="2000" b="1" dirty="0" smtClean="0">
                <a:solidFill>
                  <a:srgbClr val="C00000"/>
                </a:solidFill>
              </a:rPr>
              <a:t>الأوردة الجوفاء </a:t>
            </a:r>
            <a:r>
              <a:rPr lang="en-US" sz="2000" b="1" dirty="0" smtClean="0">
                <a:solidFill>
                  <a:srgbClr val="C00000"/>
                </a:solidFill>
              </a:rPr>
              <a:t>Vena cava </a:t>
            </a:r>
            <a:r>
              <a:rPr lang="ar-SA" sz="2000" b="1" dirty="0" smtClean="0">
                <a:solidFill>
                  <a:srgbClr val="C00000"/>
                </a:solidFill>
              </a:rPr>
              <a:t> :</a:t>
            </a:r>
          </a:p>
          <a:p>
            <a:pPr marL="457200" indent="-457200" algn="r" rtl="1">
              <a:buClr>
                <a:schemeClr val="tx1"/>
              </a:buClr>
              <a:buNone/>
            </a:pPr>
            <a:r>
              <a:rPr lang="ar-SA" sz="2000" b="1" dirty="0" smtClean="0">
                <a:solidFill>
                  <a:srgbClr val="C00000"/>
                </a:solidFill>
              </a:rPr>
              <a:t>      </a:t>
            </a:r>
            <a:r>
              <a:rPr lang="ar-SA" sz="2000" b="1" dirty="0" smtClean="0"/>
              <a:t>يصب في الأذين الأيمن ثلاث أوردة جوفاء أمامي أيمن , أمامي أيسر </a:t>
            </a:r>
            <a:r>
              <a:rPr lang="en-US" sz="2000" b="1" dirty="0" smtClean="0"/>
              <a:t>,</a:t>
            </a:r>
            <a:r>
              <a:rPr lang="ar-SA" sz="2000" b="1" dirty="0" smtClean="0"/>
              <a:t>وريد أجوف خلفي .</a:t>
            </a:r>
          </a:p>
          <a:p>
            <a:pPr marL="457200" indent="-457200" algn="r" rtl="1">
              <a:buClr>
                <a:schemeClr val="tx1"/>
              </a:buClr>
              <a:buNone/>
            </a:pPr>
            <a:endParaRPr lang="en-US" sz="2000" b="1" dirty="0" smtClean="0"/>
          </a:p>
          <a:p>
            <a:pPr marL="457200" indent="-457200" algn="r" rtl="1">
              <a:buClr>
                <a:schemeClr val="tx1"/>
              </a:buClr>
              <a:buFont typeface="Arial" pitchFamily="34" charset="0"/>
              <a:buChar char="•"/>
            </a:pPr>
            <a:r>
              <a:rPr lang="ar-SA" sz="2000" b="1" dirty="0" smtClean="0">
                <a:solidFill>
                  <a:srgbClr val="00B050"/>
                </a:solidFill>
              </a:rPr>
              <a:t>     الجهاز الوريدي للأرنب :</a:t>
            </a:r>
          </a:p>
          <a:p>
            <a:pPr marL="457200" indent="-457200" algn="r" rtl="1">
              <a:buClr>
                <a:schemeClr val="tx1"/>
              </a:buClr>
              <a:buFont typeface="Wingdings" pitchFamily="2" charset="2"/>
              <a:buChar char="Ø"/>
            </a:pPr>
            <a:r>
              <a:rPr lang="ar-SA" sz="2000" b="1" dirty="0" smtClean="0"/>
              <a:t> يستقبل الأذين الأيمن ثلاثة أوردة جوفاء </a:t>
            </a:r>
            <a:r>
              <a:rPr lang="en-US" sz="2000" b="1" dirty="0" smtClean="0"/>
              <a:t>venacavae </a:t>
            </a:r>
            <a:r>
              <a:rPr lang="ar-SA" sz="2000" b="1" dirty="0" smtClean="0"/>
              <a:t> وريد أجوف أمامي أيمن وآخر أيسر ووريد أجوف خلفي , بينما يصب في الأذين الأيسر وريدان رئويان يحملان دما مؤكسدا من الرئتين إلى القلب .</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2910" y="1000108"/>
            <a:ext cx="8043890" cy="5324492"/>
          </a:xfrm>
          <a:solidFill>
            <a:schemeClr val="accent2"/>
          </a:solidFill>
        </p:spPr>
        <p:txBody>
          <a:bodyPr>
            <a:normAutofit/>
          </a:bodyPr>
          <a:lstStyle/>
          <a:p>
            <a:pPr algn="r" rtl="1">
              <a:buClrTx/>
            </a:pPr>
            <a:r>
              <a:rPr lang="ar-SA" sz="2000" b="1" dirty="0" smtClean="0"/>
              <a:t> الجهاز الشرياني في الأرنب :</a:t>
            </a:r>
          </a:p>
          <a:p>
            <a:pPr algn="r" rtl="1">
              <a:buClrTx/>
              <a:buFont typeface="Wingdings" pitchFamily="2" charset="2"/>
              <a:buChar char="Ø"/>
            </a:pPr>
            <a:r>
              <a:rPr lang="ar-SA" sz="2000" b="1" dirty="0" smtClean="0"/>
              <a:t>يخرج من البطين الأيمن قوس رئوية </a:t>
            </a:r>
            <a:r>
              <a:rPr lang="en-US" sz="2000" b="1" dirty="0" smtClean="0"/>
              <a:t> pulmonary arch </a:t>
            </a:r>
            <a:r>
              <a:rPr lang="ar-SA" sz="2000" b="1" dirty="0" smtClean="0"/>
              <a:t> تحمل الدم الغير مؤكسد إلى الرئتين لتنقيته .</a:t>
            </a:r>
          </a:p>
          <a:p>
            <a:pPr algn="r" rtl="1">
              <a:buClrTx/>
              <a:buFont typeface="Wingdings" pitchFamily="2" charset="2"/>
              <a:buChar char="Ø"/>
            </a:pPr>
            <a:r>
              <a:rPr lang="ar-SA" sz="2000" b="1" dirty="0" smtClean="0"/>
              <a:t>يحمل الابهر الجهازى </a:t>
            </a:r>
            <a:r>
              <a:rPr lang="en-US" sz="2000" b="1" dirty="0" smtClean="0"/>
              <a:t>systemic aorta </a:t>
            </a:r>
            <a:r>
              <a:rPr lang="ar-SA" sz="2000" b="1" dirty="0" smtClean="0"/>
              <a:t> الدم المؤكسد من البطين الأيسر لينحني فوق القلب والى الخلف ليمتد على السطح البطنى للعمود الفقاري كأبهر ظهري تخرج منه أفرع لتمد جميع أعضاء الحسم بالأكسجين والمواد الغذائية . </a:t>
            </a:r>
            <a:endParaRPr lang="en-US" sz="2000" b="1"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3">
              <a:lumMod val="40000"/>
              <a:lumOff val="60000"/>
            </a:schemeClr>
          </a:solidFill>
        </p:spPr>
        <p:txBody>
          <a:bodyPr/>
          <a:lstStyle/>
          <a:p>
            <a:pPr algn="ctr" rtl="1"/>
            <a:r>
              <a:rPr lang="ar-SA" b="1" dirty="0" smtClean="0">
                <a:solidFill>
                  <a:schemeClr val="tx1"/>
                </a:solidFill>
              </a:rPr>
              <a:t>الجهاز التنفسي والصوتي</a:t>
            </a:r>
            <a:endParaRPr lang="en-US" b="1" dirty="0">
              <a:solidFill>
                <a:schemeClr val="tx1"/>
              </a:solidFill>
            </a:endParaRPr>
          </a:p>
        </p:txBody>
      </p:sp>
      <p:pic>
        <p:nvPicPr>
          <p:cNvPr id="7" name="Content Placeholder 6" descr="Picture 033.jpg"/>
          <p:cNvPicPr>
            <a:picLocks noGrp="1" noChangeAspect="1"/>
          </p:cNvPicPr>
          <p:nvPr>
            <p:ph sz="half" idx="1"/>
          </p:nvPr>
        </p:nvPicPr>
        <p:blipFill>
          <a:blip r:embed="rId2" cstate="print"/>
          <a:stretch>
            <a:fillRect/>
          </a:stretch>
        </p:blipFill>
        <p:spPr>
          <a:xfrm>
            <a:off x="457200" y="1937779"/>
            <a:ext cx="4038600" cy="440008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Content Placeholder 3"/>
          <p:cNvSpPr>
            <a:spLocks noGrp="1"/>
          </p:cNvSpPr>
          <p:nvPr>
            <p:ph sz="half" idx="2"/>
          </p:nvPr>
        </p:nvSpPr>
        <p:spPr/>
        <p:txBody>
          <a:bodyPr>
            <a:normAutofit/>
          </a:bodyPr>
          <a:lstStyle/>
          <a:p>
            <a:pPr algn="just" rtl="1">
              <a:buClrTx/>
              <a:buFont typeface="Wingdings" pitchFamily="2" charset="2"/>
              <a:buChar char="q"/>
            </a:pPr>
            <a:r>
              <a:rPr lang="ar-SA" sz="2000" b="1" dirty="0" smtClean="0"/>
              <a:t> يبدأ الجهاز التنفسي بفتحتي الأنف التي تعمل كممر تنفسي ومستقبل حسي للروائح .</a:t>
            </a:r>
          </a:p>
          <a:p>
            <a:pPr algn="just" rtl="1">
              <a:buClrTx/>
              <a:buFont typeface="Wingdings" pitchFamily="2" charset="2"/>
              <a:buChar char="q"/>
            </a:pPr>
            <a:r>
              <a:rPr lang="ar-SA" sz="2000" b="1" dirty="0" smtClean="0"/>
              <a:t>فتحتي الأنف الداخليتان تفتح في البلعوم كما يفتح فيه أيضا فتحة الفم .</a:t>
            </a:r>
          </a:p>
          <a:p>
            <a:pPr algn="just" rtl="1">
              <a:buClrTx/>
              <a:buFont typeface="Wingdings" pitchFamily="2" charset="2"/>
              <a:buChar char="q"/>
            </a:pPr>
            <a:r>
              <a:rPr lang="ar-SA" sz="2000" b="1" dirty="0" smtClean="0"/>
              <a:t> يمكن أن يمر الهواء إلى البلعوم عن طريق الفم أو الأنف .</a:t>
            </a:r>
          </a:p>
          <a:p>
            <a:pPr algn="just" rtl="1">
              <a:buClrTx/>
              <a:buFont typeface="Wingdings" pitchFamily="2" charset="2"/>
              <a:buChar char="q"/>
            </a:pPr>
            <a:r>
              <a:rPr lang="ar-SA" sz="2000" b="1" dirty="0" smtClean="0"/>
              <a:t> النسيج المخاطي المتعرج المبطن للأنف يقوم بترطيب الهواء الداخل للجسم .</a:t>
            </a:r>
          </a:p>
          <a:p>
            <a:pPr algn="just" rtl="1">
              <a:buClrTx/>
              <a:buFont typeface="Wingdings" pitchFamily="2" charset="2"/>
              <a:buChar char="q"/>
            </a:pPr>
            <a:r>
              <a:rPr lang="ar-SA" sz="2000" b="1" dirty="0" smtClean="0"/>
              <a:t> يمر الهواء من الأنف إلى البلعوم ثم إلى فتحة المزمار ومنها إلى داخل الحنجرة .</a:t>
            </a:r>
          </a:p>
          <a:p>
            <a:pPr algn="just" rtl="1">
              <a:buClrTx/>
              <a:buFont typeface="Wingdings" pitchFamily="2" charset="2"/>
              <a:buChar char="q"/>
            </a:pPr>
            <a:r>
              <a:rPr lang="ar-SA" sz="2000" b="1" dirty="0" smtClean="0"/>
              <a:t> يحمى فتحة المزمار لسان المزمار </a:t>
            </a:r>
            <a:r>
              <a:rPr lang="ar-SA" sz="2000" b="1" dirty="0" err="1" smtClean="0"/>
              <a:t>الذى</a:t>
            </a:r>
            <a:r>
              <a:rPr lang="ar-SA" sz="2000" b="1" dirty="0" smtClean="0"/>
              <a:t> يمنع دخول الطعام </a:t>
            </a:r>
            <a:r>
              <a:rPr lang="ar-SA" sz="2000" b="1" dirty="0" err="1" smtClean="0"/>
              <a:t>الى</a:t>
            </a:r>
            <a:r>
              <a:rPr lang="ar-SA" sz="2000" b="1" dirty="0" smtClean="0"/>
              <a:t> الحنجرة أثناء ابتلاع الطعام .</a:t>
            </a:r>
            <a:endParaRPr lang="en-US" sz="2000" b="1"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33400" y="857232"/>
            <a:ext cx="7854696" cy="5643602"/>
          </a:xfrm>
          <a:solidFill>
            <a:schemeClr val="accent3">
              <a:lumMod val="60000"/>
              <a:lumOff val="40000"/>
            </a:schemeClr>
          </a:solidFill>
        </p:spPr>
        <p:txBody>
          <a:bodyPr>
            <a:normAutofit/>
          </a:bodyPr>
          <a:lstStyle/>
          <a:p>
            <a:pPr algn="just" rtl="1">
              <a:buClr>
                <a:schemeClr val="bg2"/>
              </a:buClr>
              <a:buFont typeface="Wingdings" pitchFamily="2" charset="2"/>
              <a:buChar char="q"/>
            </a:pPr>
            <a:r>
              <a:rPr lang="ar-SA" sz="2000" dirty="0" smtClean="0">
                <a:solidFill>
                  <a:schemeClr val="bg1"/>
                </a:solidFill>
              </a:rPr>
              <a:t> الحنجرة عبارة عن حجرة غضروفية يدعمها الغضروف </a:t>
            </a:r>
            <a:r>
              <a:rPr lang="ar-SA" sz="2000" dirty="0" err="1" smtClean="0">
                <a:solidFill>
                  <a:schemeClr val="bg1"/>
                </a:solidFill>
              </a:rPr>
              <a:t>الدرقى</a:t>
            </a:r>
            <a:r>
              <a:rPr lang="ar-SA" sz="2000" dirty="0" smtClean="0">
                <a:solidFill>
                  <a:schemeClr val="bg1"/>
                </a:solidFill>
              </a:rPr>
              <a:t> , غضروفان </a:t>
            </a:r>
            <a:r>
              <a:rPr lang="ar-SA" sz="2000" dirty="0" err="1" smtClean="0">
                <a:solidFill>
                  <a:schemeClr val="bg1"/>
                </a:solidFill>
              </a:rPr>
              <a:t>طرجهاليان</a:t>
            </a:r>
            <a:r>
              <a:rPr lang="ar-SA" sz="2000" dirty="0" smtClean="0">
                <a:solidFill>
                  <a:schemeClr val="bg1"/>
                </a:solidFill>
              </a:rPr>
              <a:t> , ويقع أسفلهما غضروف يسمى </a:t>
            </a:r>
            <a:r>
              <a:rPr lang="ar-SA" sz="2000" dirty="0" err="1" smtClean="0">
                <a:solidFill>
                  <a:schemeClr val="bg1"/>
                </a:solidFill>
              </a:rPr>
              <a:t>الحلقى</a:t>
            </a:r>
            <a:r>
              <a:rPr lang="ar-SA" sz="2000" dirty="0" smtClean="0">
                <a:solidFill>
                  <a:schemeClr val="bg1"/>
                </a:solidFill>
              </a:rPr>
              <a:t> أو </a:t>
            </a:r>
            <a:r>
              <a:rPr lang="ar-SA" sz="2000" dirty="0" err="1" smtClean="0">
                <a:solidFill>
                  <a:schemeClr val="bg1"/>
                </a:solidFill>
              </a:rPr>
              <a:t>الغرابى</a:t>
            </a:r>
            <a:r>
              <a:rPr lang="ar-SA" sz="2000" dirty="0" smtClean="0">
                <a:solidFill>
                  <a:schemeClr val="bg1"/>
                </a:solidFill>
              </a:rPr>
              <a:t> .</a:t>
            </a:r>
          </a:p>
          <a:p>
            <a:pPr algn="just" rtl="1">
              <a:buClr>
                <a:schemeClr val="bg2"/>
              </a:buClr>
            </a:pPr>
            <a:endParaRPr lang="ar-SA" sz="2000" dirty="0" smtClean="0">
              <a:solidFill>
                <a:schemeClr val="bg1"/>
              </a:solidFill>
            </a:endParaRPr>
          </a:p>
          <a:p>
            <a:pPr algn="just" rtl="1">
              <a:buClr>
                <a:schemeClr val="bg2"/>
              </a:buClr>
              <a:buFont typeface="Wingdings" pitchFamily="2" charset="2"/>
              <a:buChar char="q"/>
            </a:pPr>
            <a:r>
              <a:rPr lang="ar-SA" sz="2000" dirty="0" smtClean="0">
                <a:solidFill>
                  <a:schemeClr val="bg1"/>
                </a:solidFill>
              </a:rPr>
              <a:t> تمتد القصبة الهوائية كأنبوبة طويلة من الحنجرة ويحكم جدارها حلقات غضروفية على شكل حرف </a:t>
            </a:r>
            <a:r>
              <a:rPr lang="en-US" sz="2000" dirty="0" smtClean="0">
                <a:solidFill>
                  <a:schemeClr val="bg1"/>
                </a:solidFill>
              </a:rPr>
              <a:t>©</a:t>
            </a:r>
            <a:r>
              <a:rPr lang="ar-SA" sz="2000" dirty="0" smtClean="0">
                <a:solidFill>
                  <a:schemeClr val="bg1"/>
                </a:solidFill>
              </a:rPr>
              <a:t> تتجه فتحته </a:t>
            </a:r>
            <a:r>
              <a:rPr lang="ar-SA" sz="2000" dirty="0" err="1" smtClean="0">
                <a:solidFill>
                  <a:schemeClr val="bg1"/>
                </a:solidFill>
              </a:rPr>
              <a:t>فى</a:t>
            </a:r>
            <a:r>
              <a:rPr lang="ar-SA" sz="2000" dirty="0" smtClean="0">
                <a:solidFill>
                  <a:schemeClr val="bg1"/>
                </a:solidFill>
              </a:rPr>
              <a:t> اتجاه </a:t>
            </a:r>
            <a:r>
              <a:rPr lang="ar-SA" sz="2000" dirty="0" err="1" smtClean="0">
                <a:solidFill>
                  <a:schemeClr val="bg1"/>
                </a:solidFill>
              </a:rPr>
              <a:t>المرىء</a:t>
            </a:r>
            <a:r>
              <a:rPr lang="ar-SA" sz="2000" dirty="0" smtClean="0">
                <a:solidFill>
                  <a:schemeClr val="bg1"/>
                </a:solidFill>
              </a:rPr>
              <a:t> .</a:t>
            </a:r>
          </a:p>
          <a:p>
            <a:pPr algn="just" rtl="1">
              <a:buClr>
                <a:schemeClr val="bg2"/>
              </a:buClr>
            </a:pPr>
            <a:endParaRPr lang="ar-SA" sz="2000" dirty="0" smtClean="0">
              <a:solidFill>
                <a:schemeClr val="bg1"/>
              </a:solidFill>
            </a:endParaRPr>
          </a:p>
          <a:p>
            <a:pPr algn="just" rtl="1">
              <a:buClr>
                <a:schemeClr val="bg2"/>
              </a:buClr>
              <a:buFont typeface="Wingdings" pitchFamily="2" charset="2"/>
              <a:buChar char="q"/>
            </a:pPr>
            <a:r>
              <a:rPr lang="ar-SA" sz="2000" dirty="0" smtClean="0">
                <a:solidFill>
                  <a:schemeClr val="bg1"/>
                </a:solidFill>
              </a:rPr>
              <a:t> هذه الحلقات تعطى القصبة الهوائية قوة ومرونة وتمنع انسدادها .</a:t>
            </a:r>
          </a:p>
          <a:p>
            <a:pPr algn="just" rtl="1">
              <a:buClr>
                <a:schemeClr val="bg2"/>
              </a:buClr>
            </a:pPr>
            <a:endParaRPr lang="ar-SA" sz="2000" dirty="0" smtClean="0">
              <a:solidFill>
                <a:schemeClr val="bg1"/>
              </a:solidFill>
            </a:endParaRPr>
          </a:p>
          <a:p>
            <a:pPr algn="just" rtl="1">
              <a:buClr>
                <a:schemeClr val="bg2"/>
              </a:buClr>
              <a:buFont typeface="Wingdings" pitchFamily="2" charset="2"/>
              <a:buChar char="q"/>
            </a:pPr>
            <a:r>
              <a:rPr lang="ar-SA" sz="2000" dirty="0" smtClean="0">
                <a:solidFill>
                  <a:schemeClr val="bg1"/>
                </a:solidFill>
              </a:rPr>
              <a:t> تنقسم القصبة الهوائية </a:t>
            </a:r>
            <a:r>
              <a:rPr lang="ar-SA" sz="2000" dirty="0" err="1" smtClean="0">
                <a:solidFill>
                  <a:schemeClr val="bg1"/>
                </a:solidFill>
              </a:rPr>
              <a:t>الى</a:t>
            </a:r>
            <a:r>
              <a:rPr lang="ar-SA" sz="2000" dirty="0" smtClean="0">
                <a:solidFill>
                  <a:schemeClr val="bg1"/>
                </a:solidFill>
              </a:rPr>
              <a:t> شعبتين هوائيتين .</a:t>
            </a:r>
          </a:p>
          <a:p>
            <a:pPr algn="just" rtl="1">
              <a:buClr>
                <a:schemeClr val="bg2"/>
              </a:buClr>
            </a:pPr>
            <a:endParaRPr lang="ar-SA" sz="2000" dirty="0" smtClean="0">
              <a:solidFill>
                <a:schemeClr val="bg1"/>
              </a:solidFill>
            </a:endParaRPr>
          </a:p>
          <a:p>
            <a:pPr algn="just" rtl="1">
              <a:buClr>
                <a:schemeClr val="bg2"/>
              </a:buClr>
              <a:buFont typeface="Wingdings" pitchFamily="2" charset="2"/>
              <a:buChar char="q"/>
            </a:pPr>
            <a:r>
              <a:rPr lang="ar-SA" sz="2000" dirty="0" err="1" smtClean="0">
                <a:solidFill>
                  <a:schemeClr val="bg1"/>
                </a:solidFill>
              </a:rPr>
              <a:t>تنتهى</a:t>
            </a:r>
            <a:r>
              <a:rPr lang="ar-SA" sz="2000" dirty="0" smtClean="0">
                <a:solidFill>
                  <a:schemeClr val="bg1"/>
                </a:solidFill>
              </a:rPr>
              <a:t> تفرعات </a:t>
            </a:r>
            <a:r>
              <a:rPr lang="ar-SA" sz="2000" dirty="0" err="1" smtClean="0">
                <a:solidFill>
                  <a:schemeClr val="bg1"/>
                </a:solidFill>
              </a:rPr>
              <a:t>الشعيبات</a:t>
            </a:r>
            <a:r>
              <a:rPr lang="ar-SA" sz="2000" dirty="0" smtClean="0">
                <a:solidFill>
                  <a:schemeClr val="bg1"/>
                </a:solidFill>
              </a:rPr>
              <a:t> الهوائية </a:t>
            </a:r>
            <a:r>
              <a:rPr lang="ar-SA" sz="2000" dirty="0" err="1" smtClean="0">
                <a:solidFill>
                  <a:schemeClr val="bg1"/>
                </a:solidFill>
              </a:rPr>
              <a:t>فى</a:t>
            </a:r>
            <a:r>
              <a:rPr lang="ar-SA" sz="2000" dirty="0" smtClean="0">
                <a:solidFill>
                  <a:schemeClr val="bg1"/>
                </a:solidFill>
              </a:rPr>
              <a:t> حويصلات هوائية صغيرة الحجم تقع داخل الرئات ويتم فيها تبادل الغازات .</a:t>
            </a:r>
          </a:p>
          <a:p>
            <a:pPr algn="just" rtl="1">
              <a:buClr>
                <a:schemeClr val="bg2"/>
              </a:buClr>
            </a:pPr>
            <a:endParaRPr lang="ar-SA" sz="2000" dirty="0" smtClean="0">
              <a:solidFill>
                <a:schemeClr val="bg1"/>
              </a:solidFill>
            </a:endParaRPr>
          </a:p>
          <a:p>
            <a:pPr algn="just" rtl="1">
              <a:buClr>
                <a:schemeClr val="bg2"/>
              </a:buClr>
              <a:buFont typeface="Wingdings" pitchFamily="2" charset="2"/>
              <a:buChar char="q"/>
            </a:pPr>
            <a:r>
              <a:rPr lang="ar-SA" sz="2000" dirty="0" smtClean="0">
                <a:solidFill>
                  <a:schemeClr val="bg1"/>
                </a:solidFill>
              </a:rPr>
              <a:t> تتكون الرئة اليمنى من أربعة فصوص </a:t>
            </a:r>
            <a:r>
              <a:rPr lang="ar-SA" sz="2000" dirty="0" err="1" smtClean="0">
                <a:solidFill>
                  <a:schemeClr val="bg1"/>
                </a:solidFill>
              </a:rPr>
              <a:t>واليسرى</a:t>
            </a:r>
            <a:r>
              <a:rPr lang="ar-SA" sz="2000" dirty="0" smtClean="0">
                <a:solidFill>
                  <a:schemeClr val="bg1"/>
                </a:solidFill>
              </a:rPr>
              <a:t> من ثلاثة فصوص , ويحيط بكل رئة كيس مزدوج الجدار يسمى </a:t>
            </a:r>
            <a:r>
              <a:rPr lang="ar-SA" sz="2000" dirty="0" err="1" smtClean="0">
                <a:solidFill>
                  <a:schemeClr val="bg1"/>
                </a:solidFill>
              </a:rPr>
              <a:t>البللورا</a:t>
            </a:r>
            <a:r>
              <a:rPr lang="ar-SA" sz="2000" dirty="0" smtClean="0">
                <a:solidFill>
                  <a:schemeClr val="bg1"/>
                </a:solidFill>
              </a:rPr>
              <a:t> يوجد بين الجدارين سائل يسمى السائل </a:t>
            </a:r>
            <a:r>
              <a:rPr lang="ar-SA" sz="2000" dirty="0" err="1" smtClean="0">
                <a:solidFill>
                  <a:schemeClr val="bg1"/>
                </a:solidFill>
              </a:rPr>
              <a:t>البلورى</a:t>
            </a:r>
            <a:r>
              <a:rPr lang="ar-SA" sz="2000" dirty="0" smtClean="0">
                <a:solidFill>
                  <a:schemeClr val="bg1"/>
                </a:solidFill>
              </a:rPr>
              <a:t> يجعل الجدارين ينزلقان بسهولة على بعضهما أثناء حركات التنفس .</a:t>
            </a:r>
            <a:endParaRPr lang="en-US" sz="2000" dirty="0">
              <a:solidFill>
                <a:schemeClr val="bg1"/>
              </a:solidFill>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5786" y="1000108"/>
            <a:ext cx="7901014" cy="846980"/>
          </a:xfrm>
          <a:solidFill>
            <a:schemeClr val="accent3">
              <a:lumMod val="40000"/>
              <a:lumOff val="60000"/>
            </a:schemeClr>
          </a:solidFill>
        </p:spPr>
        <p:txBody>
          <a:bodyPr/>
          <a:lstStyle/>
          <a:p>
            <a:pPr algn="ctr"/>
            <a:r>
              <a:rPr lang="ar-SA" b="1" dirty="0" smtClean="0">
                <a:solidFill>
                  <a:schemeClr val="tx1"/>
                </a:solidFill>
              </a:rPr>
              <a:t>الجهاز </a:t>
            </a:r>
            <a:r>
              <a:rPr lang="ar-SA" b="1" dirty="0" err="1" smtClean="0">
                <a:solidFill>
                  <a:schemeClr val="tx1"/>
                </a:solidFill>
              </a:rPr>
              <a:t>البولى</a:t>
            </a:r>
            <a:r>
              <a:rPr lang="ar-SA" b="1" dirty="0" smtClean="0">
                <a:solidFill>
                  <a:schemeClr val="tx1"/>
                </a:solidFill>
              </a:rPr>
              <a:t> </a:t>
            </a:r>
            <a:r>
              <a:rPr lang="ar-SA" b="1" dirty="0" err="1" smtClean="0">
                <a:solidFill>
                  <a:schemeClr val="tx1"/>
                </a:solidFill>
              </a:rPr>
              <a:t>التناسلى</a:t>
            </a:r>
            <a:endParaRPr lang="en-US" b="1" dirty="0">
              <a:solidFill>
                <a:schemeClr val="tx1"/>
              </a:solidFill>
            </a:endParaRPr>
          </a:p>
        </p:txBody>
      </p:sp>
      <p:pic>
        <p:nvPicPr>
          <p:cNvPr id="5" name="Content Placeholder 4" descr="Copy of Picture 034.jpg"/>
          <p:cNvPicPr>
            <a:picLocks noGrp="1" noChangeAspect="1"/>
          </p:cNvPicPr>
          <p:nvPr>
            <p:ph sz="half" idx="1"/>
          </p:nvPr>
        </p:nvPicPr>
        <p:blipFill>
          <a:blip r:embed="rId2" cstate="print"/>
          <a:stretch>
            <a:fillRect/>
          </a:stretch>
        </p:blipFill>
        <p:spPr>
          <a:xfrm>
            <a:off x="214282" y="2071678"/>
            <a:ext cx="4281518" cy="428628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Content Placeholder 5" descr="Picture 034.jpg"/>
          <p:cNvPicPr>
            <a:picLocks noGrp="1" noChangeAspect="1"/>
          </p:cNvPicPr>
          <p:nvPr>
            <p:ph sz="half" idx="2"/>
          </p:nvPr>
        </p:nvPicPr>
        <p:blipFill>
          <a:blip r:embed="rId3" cstate="print"/>
          <a:stretch>
            <a:fillRect/>
          </a:stretch>
        </p:blipFill>
        <p:spPr>
          <a:xfrm>
            <a:off x="4648200" y="2604413"/>
            <a:ext cx="4038600" cy="306681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636680"/>
          </a:xfrm>
        </p:spPr>
        <p:style>
          <a:lnRef idx="1">
            <a:schemeClr val="accent3"/>
          </a:lnRef>
          <a:fillRef idx="2">
            <a:schemeClr val="accent3"/>
          </a:fillRef>
          <a:effectRef idx="1">
            <a:schemeClr val="accent3"/>
          </a:effectRef>
          <a:fontRef idx="minor">
            <a:schemeClr val="dk1"/>
          </a:fontRef>
        </p:style>
        <p:txBody>
          <a:bodyPr>
            <a:normAutofit fontScale="90000"/>
          </a:bodyPr>
          <a:lstStyle/>
          <a:p>
            <a:pPr algn="ctr"/>
            <a:r>
              <a:rPr lang="ar-SA" sz="4000" b="1" dirty="0" smtClean="0">
                <a:solidFill>
                  <a:srgbClr val="FF0000"/>
                </a:solidFill>
              </a:rPr>
              <a:t>المنظر الظهرى والبطنى للمخ</a:t>
            </a:r>
            <a:endParaRPr lang="en-US" sz="4000" b="1" dirty="0">
              <a:solidFill>
                <a:srgbClr val="FF0000"/>
              </a:solidFill>
            </a:endParaRPr>
          </a:p>
        </p:txBody>
      </p:sp>
      <p:pic>
        <p:nvPicPr>
          <p:cNvPr id="4" name="Content Placeholder 3" descr="001.jpg"/>
          <p:cNvPicPr>
            <a:picLocks noGrp="1" noChangeAspect="1"/>
          </p:cNvPicPr>
          <p:nvPr>
            <p:ph idx="1"/>
          </p:nvPr>
        </p:nvPicPr>
        <p:blipFill>
          <a:blip r:embed="rId2" cstate="print"/>
          <a:srcRect l="28560" t="15499" r="12809" b="8551"/>
          <a:stretch>
            <a:fillRect/>
          </a:stretch>
        </p:blipFill>
        <p:spPr>
          <a:xfrm>
            <a:off x="2771800" y="1556792"/>
            <a:ext cx="3672408" cy="5221805"/>
          </a:xfrm>
        </p:spPr>
        <p:style>
          <a:lnRef idx="2">
            <a:schemeClr val="accent2"/>
          </a:lnRef>
          <a:fillRef idx="1">
            <a:schemeClr val="lt1"/>
          </a:fillRef>
          <a:effectRef idx="0">
            <a:schemeClr val="accent2"/>
          </a:effectRef>
          <a:fontRef idx="minor">
            <a:schemeClr val="dk1"/>
          </a:fontRef>
        </p:style>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1161</TotalTime>
  <Words>2798</Words>
  <Application>Microsoft Office PowerPoint</Application>
  <PresentationFormat>عرض على الشاشة (3:4)‏</PresentationFormat>
  <Paragraphs>223</Paragraphs>
  <Slides>31</Slides>
  <Notes>0</Notes>
  <HiddenSlides>0</HiddenSlides>
  <MMClips>0</MMClips>
  <ScaleCrop>false</ScaleCrop>
  <HeadingPairs>
    <vt:vector size="4" baseType="variant">
      <vt:variant>
        <vt:lpstr>نسق</vt:lpstr>
      </vt:variant>
      <vt:variant>
        <vt:i4>1</vt:i4>
      </vt:variant>
      <vt:variant>
        <vt:lpstr>عناوين الشرائح</vt:lpstr>
      </vt:variant>
      <vt:variant>
        <vt:i4>31</vt:i4>
      </vt:variant>
    </vt:vector>
  </HeadingPairs>
  <TitlesOfParts>
    <vt:vector size="32" baseType="lpstr">
      <vt:lpstr>Flow</vt:lpstr>
      <vt:lpstr>الحمامة المنزلية Columba livia domestica </vt:lpstr>
      <vt:lpstr>عرض تقديمي في PowerPoint</vt:lpstr>
      <vt:lpstr>عرض تقديمي في PowerPoint</vt:lpstr>
      <vt:lpstr>عرض تقديمي في PowerPoint</vt:lpstr>
      <vt:lpstr>الجهاز الهضمى The digestive system </vt:lpstr>
      <vt:lpstr>عرض تقديمي في PowerPoint</vt:lpstr>
      <vt:lpstr>عرض تقديمي في PowerPoint</vt:lpstr>
      <vt:lpstr>الجهاز التنفسى :</vt:lpstr>
      <vt:lpstr>عرض تقديمي في PowerPoint</vt:lpstr>
      <vt:lpstr>الأوعية الدموية الرئيسية للجهاز الشريانى :</vt:lpstr>
      <vt:lpstr>الأوعية الدموية الرئيسية للجهاز الوريدي : </vt:lpstr>
      <vt:lpstr>الجهاز البولى التناسلى :</vt:lpstr>
      <vt:lpstr>الجهاز العصبى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القناة الهضمية:</vt:lpstr>
      <vt:lpstr>الجهاز الدورى </vt:lpstr>
      <vt:lpstr>عرض تقديمي في PowerPoint</vt:lpstr>
      <vt:lpstr>عرض تقديمي في PowerPoint</vt:lpstr>
      <vt:lpstr>الجهاز التنفسي والصوتي</vt:lpstr>
      <vt:lpstr>عرض تقديمي في PowerPoint</vt:lpstr>
      <vt:lpstr>الجهاز البولى التناسلى</vt:lpstr>
      <vt:lpstr>المنظر الظهرى والبطنى للمخ</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طائفة الثدييات  الأرنب The Rabbit</dc:title>
  <cp:lastModifiedBy>Toshiba</cp:lastModifiedBy>
  <cp:revision>146</cp:revision>
  <dcterms:modified xsi:type="dcterms:W3CDTF">2014-06-04T10:08:20Z</dcterms:modified>
</cp:coreProperties>
</file>