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0"/>
  </p:notesMasterIdLst>
  <p:sldIdLst>
    <p:sldId id="259" r:id="rId2"/>
    <p:sldId id="258" r:id="rId3"/>
    <p:sldId id="30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303" r:id="rId25"/>
    <p:sldId id="313" r:id="rId26"/>
    <p:sldId id="280" r:id="rId27"/>
    <p:sldId id="312" r:id="rId28"/>
    <p:sldId id="311" r:id="rId29"/>
    <p:sldId id="281" r:id="rId30"/>
    <p:sldId id="282"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6" r:id="rId48"/>
    <p:sldId id="304" r:id="rId4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1" autoAdjust="0"/>
    <p:restoredTop sz="94615" autoAdjust="0"/>
  </p:normalViewPr>
  <p:slideViewPr>
    <p:cSldViewPr>
      <p:cViewPr>
        <p:scale>
          <a:sx n="66" d="100"/>
          <a:sy n="66" d="100"/>
        </p:scale>
        <p:origin x="-811" y="-14"/>
      </p:cViewPr>
      <p:guideLst>
        <p:guide orient="horz" pos="2160"/>
        <p:guide pos="2880"/>
      </p:guideLst>
    </p:cSldViewPr>
  </p:slideViewPr>
  <p:notesTextViewPr>
    <p:cViewPr>
      <p:scale>
        <a:sx n="100" d="100"/>
        <a:sy n="100" d="100"/>
      </p:scale>
      <p:origin x="0" y="0"/>
    </p:cViewPr>
  </p:notesTextViewPr>
  <p:sorterViewPr>
    <p:cViewPr>
      <p:scale>
        <a:sx n="66" d="100"/>
        <a:sy n="66" d="100"/>
      </p:scale>
      <p:origin x="-108" y="432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B337BB-180B-44B6-B2C9-0FCCA8537AFD}" type="doc">
      <dgm:prSet loTypeId="urn:microsoft.com/office/officeart/2005/8/layout/default#1" loCatId="list" qsTypeId="urn:microsoft.com/office/officeart/2005/8/quickstyle/simple1#2" qsCatId="simple" csTypeId="urn:microsoft.com/office/officeart/2005/8/colors/accent1_2#2" csCatId="accent1" phldr="1"/>
      <dgm:spPr/>
      <dgm:t>
        <a:bodyPr/>
        <a:lstStyle/>
        <a:p>
          <a:pPr rtl="1"/>
          <a:endParaRPr lang="ar-SA"/>
        </a:p>
      </dgm:t>
    </dgm:pt>
    <dgm:pt modelId="{923EFF8A-4F99-4A25-90DA-09F448C0EADB}">
      <dgm:prSet phldrT="[نص]" custT="1"/>
      <dgm:spPr/>
      <dgm:t>
        <a:bodyPr/>
        <a:lstStyle/>
        <a:p>
          <a:pPr rtl="1"/>
          <a:r>
            <a:rPr lang="ar-SA" sz="1800" b="0" dirty="0" err="1" smtClean="0">
              <a:solidFill>
                <a:schemeClr val="tx1"/>
              </a:solidFill>
            </a:rPr>
            <a:t>الميكروبيولوجيا</a:t>
          </a:r>
          <a:r>
            <a:rPr lang="ar-SA" sz="1800" b="0" dirty="0" smtClean="0">
              <a:solidFill>
                <a:schemeClr val="tx1"/>
              </a:solidFill>
            </a:rPr>
            <a:t> الطبية</a:t>
          </a:r>
        </a:p>
        <a:p>
          <a:pPr rtl="1"/>
          <a:r>
            <a:rPr lang="en-US" sz="1800" b="0" dirty="0" err="1" smtClean="0">
              <a:solidFill>
                <a:schemeClr val="tx1"/>
              </a:solidFill>
            </a:rPr>
            <a:t>Midical</a:t>
          </a:r>
          <a:endParaRPr lang="en-US" sz="1800" b="0" dirty="0" smtClean="0">
            <a:solidFill>
              <a:schemeClr val="tx1"/>
            </a:solidFill>
          </a:endParaRPr>
        </a:p>
        <a:p>
          <a:pPr rtl="1"/>
          <a:r>
            <a:rPr lang="en-US" sz="1800" b="0" dirty="0" smtClean="0">
              <a:solidFill>
                <a:schemeClr val="tx1"/>
              </a:solidFill>
            </a:rPr>
            <a:t> </a:t>
          </a:r>
          <a:r>
            <a:rPr lang="en-US" sz="2000" b="0" dirty="0" smtClean="0">
              <a:solidFill>
                <a:schemeClr val="tx1"/>
              </a:solidFill>
            </a:rPr>
            <a:t>Microbiology</a:t>
          </a:r>
          <a:endParaRPr lang="ar-SA" sz="2000" b="0" dirty="0">
            <a:solidFill>
              <a:schemeClr val="tx1"/>
            </a:solidFill>
          </a:endParaRPr>
        </a:p>
      </dgm:t>
    </dgm:pt>
    <dgm:pt modelId="{17C500BF-D68B-449E-AFCB-FB25A4EC55C4}" type="parTrans" cxnId="{52467647-B94D-448E-9994-ECE0E506273C}">
      <dgm:prSet/>
      <dgm:spPr/>
      <dgm:t>
        <a:bodyPr/>
        <a:lstStyle/>
        <a:p>
          <a:pPr rtl="1"/>
          <a:endParaRPr lang="ar-SA" b="0">
            <a:solidFill>
              <a:schemeClr val="tx1"/>
            </a:solidFill>
          </a:endParaRPr>
        </a:p>
      </dgm:t>
    </dgm:pt>
    <dgm:pt modelId="{28D8FFF8-2561-4D95-AE03-17D9C40973E8}" type="sibTrans" cxnId="{52467647-B94D-448E-9994-ECE0E506273C}">
      <dgm:prSet/>
      <dgm:spPr/>
      <dgm:t>
        <a:bodyPr/>
        <a:lstStyle/>
        <a:p>
          <a:pPr rtl="1"/>
          <a:endParaRPr lang="ar-SA" b="0">
            <a:solidFill>
              <a:schemeClr val="tx1"/>
            </a:solidFill>
          </a:endParaRPr>
        </a:p>
      </dgm:t>
    </dgm:pt>
    <dgm:pt modelId="{20270AAE-9FF5-48C2-8B46-99AC91890A31}">
      <dgm:prSet phldrT="[نص]" custT="1"/>
      <dgm:spPr/>
      <dgm:t>
        <a:bodyPr/>
        <a:lstStyle/>
        <a:p>
          <a:pPr rtl="1"/>
          <a:r>
            <a:rPr lang="ar-SA" sz="1800" b="0" dirty="0" err="1" smtClean="0">
              <a:solidFill>
                <a:schemeClr val="tx1"/>
              </a:solidFill>
            </a:rPr>
            <a:t>ميكروبيولوجيا</a:t>
          </a:r>
          <a:r>
            <a:rPr lang="ar-SA" sz="1800" b="0" dirty="0" smtClean="0">
              <a:solidFill>
                <a:schemeClr val="tx1"/>
              </a:solidFill>
            </a:rPr>
            <a:t> المياه</a:t>
          </a:r>
          <a:endParaRPr lang="en-US" sz="1800" b="0" dirty="0" smtClean="0">
            <a:solidFill>
              <a:schemeClr val="tx1"/>
            </a:solidFill>
          </a:endParaRPr>
        </a:p>
        <a:p>
          <a:pPr rtl="1"/>
          <a:r>
            <a:rPr lang="en-US" sz="1800" b="0" dirty="0" smtClean="0">
              <a:solidFill>
                <a:schemeClr val="tx1"/>
              </a:solidFill>
            </a:rPr>
            <a:t>Water Microbiology</a:t>
          </a:r>
          <a:endParaRPr lang="ar-SA" sz="1800" b="0" dirty="0">
            <a:solidFill>
              <a:schemeClr val="tx1"/>
            </a:solidFill>
          </a:endParaRPr>
        </a:p>
      </dgm:t>
    </dgm:pt>
    <dgm:pt modelId="{3AF8E0D5-0890-4730-B09A-791C68860B1A}" type="parTrans" cxnId="{388B73A9-8661-499F-88F9-512EA259CA9E}">
      <dgm:prSet/>
      <dgm:spPr/>
      <dgm:t>
        <a:bodyPr/>
        <a:lstStyle/>
        <a:p>
          <a:pPr rtl="1"/>
          <a:endParaRPr lang="ar-SA" b="0">
            <a:solidFill>
              <a:schemeClr val="tx1"/>
            </a:solidFill>
          </a:endParaRPr>
        </a:p>
      </dgm:t>
    </dgm:pt>
    <dgm:pt modelId="{157E5AD0-80C6-4F03-808E-D941811A5455}" type="sibTrans" cxnId="{388B73A9-8661-499F-88F9-512EA259CA9E}">
      <dgm:prSet/>
      <dgm:spPr/>
      <dgm:t>
        <a:bodyPr/>
        <a:lstStyle/>
        <a:p>
          <a:pPr rtl="1"/>
          <a:endParaRPr lang="ar-SA" b="0">
            <a:solidFill>
              <a:schemeClr val="tx1"/>
            </a:solidFill>
          </a:endParaRPr>
        </a:p>
      </dgm:t>
    </dgm:pt>
    <dgm:pt modelId="{BA45BAD5-AE7E-4D5F-868A-BAD5E7F43D43}">
      <dgm:prSet custT="1"/>
      <dgm:spPr/>
      <dgm:t>
        <a:bodyPr/>
        <a:lstStyle/>
        <a:p>
          <a:pPr rtl="1"/>
          <a:r>
            <a:rPr lang="ar-SA" sz="1800" b="0" dirty="0" err="1" smtClean="0">
              <a:solidFill>
                <a:schemeClr val="tx1"/>
              </a:solidFill>
            </a:rPr>
            <a:t>ميكروبيولوجيا</a:t>
          </a:r>
          <a:r>
            <a:rPr lang="ar-SA" sz="1800" b="0" dirty="0" smtClean="0">
              <a:solidFill>
                <a:schemeClr val="tx1"/>
              </a:solidFill>
            </a:rPr>
            <a:t> الفضاء</a:t>
          </a:r>
        </a:p>
        <a:p>
          <a:pPr rtl="1"/>
          <a:r>
            <a:rPr lang="en-US" sz="2000" b="0" dirty="0" smtClean="0">
              <a:solidFill>
                <a:schemeClr val="tx1"/>
              </a:solidFill>
            </a:rPr>
            <a:t>Space</a:t>
          </a:r>
          <a:r>
            <a:rPr lang="ar-SA" sz="2000" b="0" dirty="0" smtClean="0">
              <a:solidFill>
                <a:schemeClr val="tx1"/>
              </a:solidFill>
            </a:rPr>
            <a:t> </a:t>
          </a:r>
          <a:r>
            <a:rPr lang="en-US" sz="1800" b="0" dirty="0" smtClean="0">
              <a:solidFill>
                <a:schemeClr val="tx1"/>
              </a:solidFill>
            </a:rPr>
            <a:t>Microbiology</a:t>
          </a:r>
          <a:endParaRPr lang="ar-SA" sz="1800" b="0" dirty="0">
            <a:solidFill>
              <a:schemeClr val="tx1"/>
            </a:solidFill>
          </a:endParaRPr>
        </a:p>
      </dgm:t>
    </dgm:pt>
    <dgm:pt modelId="{1CD78E59-A1B4-400A-ACB9-456DF1CB9F6B}" type="parTrans" cxnId="{02302186-C124-4A09-9504-2374E146C46C}">
      <dgm:prSet/>
      <dgm:spPr/>
      <dgm:t>
        <a:bodyPr/>
        <a:lstStyle/>
        <a:p>
          <a:pPr rtl="1"/>
          <a:endParaRPr lang="ar-SA" b="0">
            <a:solidFill>
              <a:schemeClr val="tx1"/>
            </a:solidFill>
          </a:endParaRPr>
        </a:p>
      </dgm:t>
    </dgm:pt>
    <dgm:pt modelId="{94137291-A837-4382-AF15-F7AD81A1BAB2}" type="sibTrans" cxnId="{02302186-C124-4A09-9504-2374E146C46C}">
      <dgm:prSet/>
      <dgm:spPr/>
      <dgm:t>
        <a:bodyPr/>
        <a:lstStyle/>
        <a:p>
          <a:pPr rtl="1"/>
          <a:endParaRPr lang="ar-SA" b="0">
            <a:solidFill>
              <a:schemeClr val="tx1"/>
            </a:solidFill>
          </a:endParaRPr>
        </a:p>
      </dgm:t>
    </dgm:pt>
    <dgm:pt modelId="{D4CD58F0-8696-438D-BE20-0C1A9579F531}">
      <dgm:prSet custT="1"/>
      <dgm:spPr/>
      <dgm:t>
        <a:bodyPr/>
        <a:lstStyle/>
        <a:p>
          <a:pPr algn="ctr" rtl="1"/>
          <a:r>
            <a:rPr lang="ar-SA" sz="1800" b="0" dirty="0" err="1" smtClean="0">
              <a:solidFill>
                <a:schemeClr val="tx1"/>
              </a:solidFill>
            </a:rPr>
            <a:t>ميكروبيولوجيا</a:t>
          </a:r>
          <a:r>
            <a:rPr lang="ar-SA" sz="1800" b="0" dirty="0" smtClean="0">
              <a:solidFill>
                <a:schemeClr val="tx1"/>
              </a:solidFill>
            </a:rPr>
            <a:t> الزراعة </a:t>
          </a:r>
          <a:r>
            <a:rPr lang="en-US" sz="1800" b="0" dirty="0" smtClean="0">
              <a:solidFill>
                <a:schemeClr val="tx1"/>
              </a:solidFill>
            </a:rPr>
            <a:t>Agriculture </a:t>
          </a:r>
          <a:r>
            <a:rPr lang="en-US" sz="2300" b="0" dirty="0" smtClean="0">
              <a:solidFill>
                <a:schemeClr val="tx1"/>
              </a:solidFill>
            </a:rPr>
            <a:t>Microbiology</a:t>
          </a:r>
          <a:endParaRPr lang="ar-SA" sz="2300" b="0" dirty="0">
            <a:solidFill>
              <a:schemeClr val="tx1"/>
            </a:solidFill>
          </a:endParaRPr>
        </a:p>
      </dgm:t>
    </dgm:pt>
    <dgm:pt modelId="{B148EAEB-8592-4BDB-8874-1BCB2EE514AF}" type="parTrans" cxnId="{ABB67A98-5883-48DA-818E-7C8E6DAD3CA4}">
      <dgm:prSet/>
      <dgm:spPr/>
      <dgm:t>
        <a:bodyPr/>
        <a:lstStyle/>
        <a:p>
          <a:pPr rtl="1"/>
          <a:endParaRPr lang="ar-SA" b="0">
            <a:solidFill>
              <a:schemeClr val="tx1"/>
            </a:solidFill>
          </a:endParaRPr>
        </a:p>
      </dgm:t>
    </dgm:pt>
    <dgm:pt modelId="{F1D43844-7530-462C-8866-1CBFAA8290B7}" type="sibTrans" cxnId="{ABB67A98-5883-48DA-818E-7C8E6DAD3CA4}">
      <dgm:prSet/>
      <dgm:spPr/>
      <dgm:t>
        <a:bodyPr/>
        <a:lstStyle/>
        <a:p>
          <a:pPr rtl="1"/>
          <a:endParaRPr lang="ar-SA" b="0">
            <a:solidFill>
              <a:schemeClr val="tx1"/>
            </a:solidFill>
          </a:endParaRPr>
        </a:p>
      </dgm:t>
    </dgm:pt>
    <dgm:pt modelId="{26438AC1-112C-46DF-8483-097C5479D899}">
      <dgm:prSet custT="1"/>
      <dgm:spPr/>
      <dgm:t>
        <a:bodyPr/>
        <a:lstStyle/>
        <a:p>
          <a:pPr rtl="1"/>
          <a:r>
            <a:rPr lang="ar-SA" sz="1800" b="0" dirty="0" err="1" smtClean="0">
              <a:solidFill>
                <a:schemeClr val="tx1"/>
              </a:solidFill>
            </a:rPr>
            <a:t>ميكروبيولوجيا</a:t>
          </a:r>
          <a:r>
            <a:rPr lang="ar-SA" sz="1800" b="0" dirty="0" smtClean="0">
              <a:solidFill>
                <a:schemeClr val="tx1"/>
              </a:solidFill>
            </a:rPr>
            <a:t> الحشرات</a:t>
          </a:r>
        </a:p>
        <a:p>
          <a:pPr rtl="1"/>
          <a:r>
            <a:rPr lang="en-US" sz="2500" b="0" dirty="0" smtClean="0">
              <a:solidFill>
                <a:schemeClr val="tx1"/>
              </a:solidFill>
            </a:rPr>
            <a:t>Insects Microbiology</a:t>
          </a:r>
          <a:endParaRPr lang="ar-SA" sz="2500" b="0" dirty="0">
            <a:solidFill>
              <a:schemeClr val="tx1"/>
            </a:solidFill>
          </a:endParaRPr>
        </a:p>
      </dgm:t>
    </dgm:pt>
    <dgm:pt modelId="{BB47D41C-2631-4A79-9D69-931253F04614}" type="parTrans" cxnId="{3158C62A-CB92-403D-8741-2BEF36781FCE}">
      <dgm:prSet/>
      <dgm:spPr/>
      <dgm:t>
        <a:bodyPr/>
        <a:lstStyle/>
        <a:p>
          <a:pPr rtl="1"/>
          <a:endParaRPr lang="ar-SA" b="0">
            <a:solidFill>
              <a:schemeClr val="tx1"/>
            </a:solidFill>
          </a:endParaRPr>
        </a:p>
      </dgm:t>
    </dgm:pt>
    <dgm:pt modelId="{3188A229-F59B-4323-9FB0-81D61A829C19}" type="sibTrans" cxnId="{3158C62A-CB92-403D-8741-2BEF36781FCE}">
      <dgm:prSet/>
      <dgm:spPr/>
      <dgm:t>
        <a:bodyPr/>
        <a:lstStyle/>
        <a:p>
          <a:pPr rtl="1"/>
          <a:endParaRPr lang="ar-SA" b="0">
            <a:solidFill>
              <a:schemeClr val="tx1"/>
            </a:solidFill>
          </a:endParaRPr>
        </a:p>
      </dgm:t>
    </dgm:pt>
    <dgm:pt modelId="{8F10F0B1-4092-4AA0-BA13-910BBAC710FB}">
      <dgm:prSet custT="1"/>
      <dgm:spPr/>
      <dgm:t>
        <a:bodyPr/>
        <a:lstStyle/>
        <a:p>
          <a:pPr rtl="1"/>
          <a:r>
            <a:rPr lang="ar-SA" sz="1800" b="0" dirty="0" err="1" smtClean="0">
              <a:solidFill>
                <a:schemeClr val="tx1"/>
              </a:solidFill>
            </a:rPr>
            <a:t>ميكروبيولوجيا</a:t>
          </a:r>
          <a:r>
            <a:rPr lang="ar-SA" sz="1800" b="0" dirty="0" smtClean="0">
              <a:solidFill>
                <a:schemeClr val="tx1"/>
              </a:solidFill>
            </a:rPr>
            <a:t> التربة  </a:t>
          </a:r>
        </a:p>
        <a:p>
          <a:pPr rtl="1"/>
          <a:r>
            <a:rPr lang="en-US" sz="1800" b="0" dirty="0" smtClean="0">
              <a:solidFill>
                <a:schemeClr val="tx1"/>
              </a:solidFill>
            </a:rPr>
            <a:t>Soil Microbiology</a:t>
          </a:r>
          <a:endParaRPr lang="ar-SA" sz="1800" b="0" dirty="0">
            <a:solidFill>
              <a:schemeClr val="tx1"/>
            </a:solidFill>
          </a:endParaRPr>
        </a:p>
      </dgm:t>
    </dgm:pt>
    <dgm:pt modelId="{AFCF6A32-5E9E-4890-A076-4D9C6D7A6705}" type="parTrans" cxnId="{4A37946E-84E2-481B-9A78-36E4D6384D31}">
      <dgm:prSet/>
      <dgm:spPr/>
      <dgm:t>
        <a:bodyPr/>
        <a:lstStyle/>
        <a:p>
          <a:pPr rtl="1"/>
          <a:endParaRPr lang="ar-SA" b="0">
            <a:solidFill>
              <a:schemeClr val="tx1"/>
            </a:solidFill>
          </a:endParaRPr>
        </a:p>
      </dgm:t>
    </dgm:pt>
    <dgm:pt modelId="{F55F056C-29BF-4830-B4D4-8AFAFAB4386C}" type="sibTrans" cxnId="{4A37946E-84E2-481B-9A78-36E4D6384D31}">
      <dgm:prSet/>
      <dgm:spPr/>
      <dgm:t>
        <a:bodyPr/>
        <a:lstStyle/>
        <a:p>
          <a:pPr rtl="1"/>
          <a:endParaRPr lang="ar-SA" b="0">
            <a:solidFill>
              <a:schemeClr val="tx1"/>
            </a:solidFill>
          </a:endParaRPr>
        </a:p>
      </dgm:t>
    </dgm:pt>
    <dgm:pt modelId="{D4592F51-6FB1-455B-85C6-C658F0A172EA}">
      <dgm:prSet custT="1"/>
      <dgm:spPr/>
      <dgm:t>
        <a:bodyPr/>
        <a:lstStyle/>
        <a:p>
          <a:pPr rtl="1"/>
          <a:r>
            <a:rPr lang="ar-SA" sz="1800" b="0" dirty="0" err="1" smtClean="0">
              <a:solidFill>
                <a:schemeClr val="tx1"/>
              </a:solidFill>
            </a:rPr>
            <a:t>الميكروبيولوجيا</a:t>
          </a:r>
          <a:r>
            <a:rPr lang="ar-SA" sz="1800" b="0" dirty="0" smtClean="0">
              <a:solidFill>
                <a:schemeClr val="tx1"/>
              </a:solidFill>
            </a:rPr>
            <a:t> الصناعية </a:t>
          </a:r>
          <a:r>
            <a:rPr lang="en-US" sz="1800" b="0" dirty="0" err="1" smtClean="0">
              <a:solidFill>
                <a:schemeClr val="tx1"/>
              </a:solidFill>
            </a:rPr>
            <a:t>Industerial</a:t>
          </a:r>
          <a:r>
            <a:rPr lang="en-US" sz="1800" b="0" dirty="0" smtClean="0">
              <a:solidFill>
                <a:schemeClr val="tx1"/>
              </a:solidFill>
            </a:rPr>
            <a:t> </a:t>
          </a:r>
          <a:r>
            <a:rPr lang="en-US" sz="2000" b="0" dirty="0" err="1" smtClean="0">
              <a:solidFill>
                <a:schemeClr val="tx1"/>
              </a:solidFill>
            </a:rPr>
            <a:t>MicrobiologyI</a:t>
          </a:r>
          <a:endParaRPr lang="ar-SA" sz="2000" b="0" dirty="0">
            <a:solidFill>
              <a:schemeClr val="tx1"/>
            </a:solidFill>
          </a:endParaRPr>
        </a:p>
      </dgm:t>
    </dgm:pt>
    <dgm:pt modelId="{E7ED5A4C-7042-4611-8644-95D257D89CFC}" type="parTrans" cxnId="{D2EAD4F6-421B-46F0-B963-8AC6B65AF64F}">
      <dgm:prSet/>
      <dgm:spPr/>
      <dgm:t>
        <a:bodyPr/>
        <a:lstStyle/>
        <a:p>
          <a:pPr rtl="1"/>
          <a:endParaRPr lang="ar-SA" b="0">
            <a:solidFill>
              <a:schemeClr val="tx1"/>
            </a:solidFill>
          </a:endParaRPr>
        </a:p>
      </dgm:t>
    </dgm:pt>
    <dgm:pt modelId="{29BC016C-0666-47DD-A22E-7DD4E4F45855}" type="sibTrans" cxnId="{D2EAD4F6-421B-46F0-B963-8AC6B65AF64F}">
      <dgm:prSet/>
      <dgm:spPr/>
      <dgm:t>
        <a:bodyPr/>
        <a:lstStyle/>
        <a:p>
          <a:pPr rtl="1"/>
          <a:endParaRPr lang="ar-SA" b="0">
            <a:solidFill>
              <a:schemeClr val="tx1"/>
            </a:solidFill>
          </a:endParaRPr>
        </a:p>
      </dgm:t>
    </dgm:pt>
    <dgm:pt modelId="{34711391-E88E-434D-BC3C-FFB2F35E669B}">
      <dgm:prSet custT="1"/>
      <dgm:spPr/>
      <dgm:t>
        <a:bodyPr/>
        <a:lstStyle/>
        <a:p>
          <a:pPr rtl="1"/>
          <a:r>
            <a:rPr lang="ar-SA" sz="1800" b="0" dirty="0" smtClean="0">
              <a:solidFill>
                <a:schemeClr val="tx1"/>
              </a:solidFill>
            </a:rPr>
            <a:t>ميكروبيولوجيا الأغذية</a:t>
          </a:r>
        </a:p>
        <a:p>
          <a:pPr rtl="1"/>
          <a:r>
            <a:rPr lang="en-US" sz="2000" b="0" dirty="0" smtClean="0">
              <a:solidFill>
                <a:schemeClr val="tx1"/>
              </a:solidFill>
            </a:rPr>
            <a:t>Food Microbiology</a:t>
          </a:r>
          <a:endParaRPr lang="ar-SA" sz="2000" b="0" dirty="0">
            <a:solidFill>
              <a:schemeClr val="tx1"/>
            </a:solidFill>
          </a:endParaRPr>
        </a:p>
      </dgm:t>
    </dgm:pt>
    <dgm:pt modelId="{2E3A2243-F2FA-4AF0-B4AF-571009A1A240}" type="parTrans" cxnId="{F153721E-F2FF-4ED2-9CD5-1A5FDE510C74}">
      <dgm:prSet/>
      <dgm:spPr/>
      <dgm:t>
        <a:bodyPr/>
        <a:lstStyle/>
        <a:p>
          <a:pPr rtl="1"/>
          <a:endParaRPr lang="ar-SA" b="0">
            <a:solidFill>
              <a:schemeClr val="tx1"/>
            </a:solidFill>
          </a:endParaRPr>
        </a:p>
      </dgm:t>
    </dgm:pt>
    <dgm:pt modelId="{37B06192-D0A0-4556-ADC4-1CA9B748B0B5}" type="sibTrans" cxnId="{F153721E-F2FF-4ED2-9CD5-1A5FDE510C74}">
      <dgm:prSet/>
      <dgm:spPr/>
      <dgm:t>
        <a:bodyPr/>
        <a:lstStyle/>
        <a:p>
          <a:pPr rtl="1"/>
          <a:endParaRPr lang="ar-SA" b="0">
            <a:solidFill>
              <a:schemeClr val="tx1"/>
            </a:solidFill>
          </a:endParaRPr>
        </a:p>
      </dgm:t>
    </dgm:pt>
    <dgm:pt modelId="{B3A1D60F-E927-4706-9BE7-D00FCAFBBBB9}">
      <dgm:prSet phldrT="[نص]"/>
      <dgm:spPr/>
      <dgm:t>
        <a:bodyPr/>
        <a:lstStyle/>
        <a:p>
          <a:pPr rtl="1"/>
          <a:r>
            <a:rPr lang="ar-SA" b="0" dirty="0" smtClean="0">
              <a:solidFill>
                <a:schemeClr val="tx1"/>
              </a:solidFill>
            </a:rPr>
            <a:t>ميكروبيولوجيا الألبان</a:t>
          </a:r>
          <a:endParaRPr lang="en-US" b="0" dirty="0" smtClean="0">
            <a:solidFill>
              <a:schemeClr val="tx1"/>
            </a:solidFill>
          </a:endParaRPr>
        </a:p>
        <a:p>
          <a:pPr rtl="1"/>
          <a:r>
            <a:rPr lang="en-US" b="0" dirty="0" smtClean="0">
              <a:solidFill>
                <a:schemeClr val="tx1"/>
              </a:solidFill>
            </a:rPr>
            <a:t>Dairy Microbiology</a:t>
          </a:r>
          <a:endParaRPr lang="ar-SA" b="0" dirty="0" smtClean="0">
            <a:solidFill>
              <a:schemeClr val="tx1"/>
            </a:solidFill>
          </a:endParaRPr>
        </a:p>
        <a:p>
          <a:pPr rtl="1"/>
          <a:endParaRPr lang="ar-SA" b="0" dirty="0">
            <a:solidFill>
              <a:schemeClr val="tx1"/>
            </a:solidFill>
          </a:endParaRPr>
        </a:p>
      </dgm:t>
    </dgm:pt>
    <dgm:pt modelId="{B0341B6A-42E2-4080-BBB4-9E81D9F62F8A}" type="parTrans" cxnId="{3115DF0C-1934-4EFE-8A38-69042A10C535}">
      <dgm:prSet/>
      <dgm:spPr/>
      <dgm:t>
        <a:bodyPr/>
        <a:lstStyle/>
        <a:p>
          <a:pPr rtl="1"/>
          <a:endParaRPr lang="ar-SA" b="0">
            <a:solidFill>
              <a:schemeClr val="tx1"/>
            </a:solidFill>
          </a:endParaRPr>
        </a:p>
      </dgm:t>
    </dgm:pt>
    <dgm:pt modelId="{034C3707-25AE-4B2D-A2A5-74EBB9077D5C}" type="sibTrans" cxnId="{3115DF0C-1934-4EFE-8A38-69042A10C535}">
      <dgm:prSet/>
      <dgm:spPr/>
      <dgm:t>
        <a:bodyPr/>
        <a:lstStyle/>
        <a:p>
          <a:pPr rtl="1"/>
          <a:endParaRPr lang="ar-SA" b="0">
            <a:solidFill>
              <a:schemeClr val="tx1"/>
            </a:solidFill>
          </a:endParaRPr>
        </a:p>
      </dgm:t>
    </dgm:pt>
    <dgm:pt modelId="{97A0EC44-9739-427F-B13D-B194A787348A}" type="pres">
      <dgm:prSet presAssocID="{74B337BB-180B-44B6-B2C9-0FCCA8537AFD}" presName="diagram" presStyleCnt="0">
        <dgm:presLayoutVars>
          <dgm:dir/>
          <dgm:resizeHandles val="exact"/>
        </dgm:presLayoutVars>
      </dgm:prSet>
      <dgm:spPr/>
      <dgm:t>
        <a:bodyPr/>
        <a:lstStyle/>
        <a:p>
          <a:pPr rtl="1"/>
          <a:endParaRPr lang="ar-SA"/>
        </a:p>
      </dgm:t>
    </dgm:pt>
    <dgm:pt modelId="{3C7897D0-7DCE-49BF-BABB-F17B6D675E0B}" type="pres">
      <dgm:prSet presAssocID="{923EFF8A-4F99-4A25-90DA-09F448C0EADB}" presName="node" presStyleLbl="node1" presStyleIdx="0" presStyleCnt="9" custScaleX="73205" custLinFactNeighborX="-14730" custLinFactNeighborY="6817">
        <dgm:presLayoutVars>
          <dgm:bulletEnabled val="1"/>
        </dgm:presLayoutVars>
      </dgm:prSet>
      <dgm:spPr/>
      <dgm:t>
        <a:bodyPr/>
        <a:lstStyle/>
        <a:p>
          <a:pPr rtl="1"/>
          <a:endParaRPr lang="ar-SA"/>
        </a:p>
      </dgm:t>
    </dgm:pt>
    <dgm:pt modelId="{3645689E-BD94-480B-B36C-E1D26325D06B}" type="pres">
      <dgm:prSet presAssocID="{28D8FFF8-2561-4D95-AE03-17D9C40973E8}" presName="sibTrans" presStyleCnt="0"/>
      <dgm:spPr/>
    </dgm:pt>
    <dgm:pt modelId="{895A1A37-9FB3-4B41-8CC7-8529F86E9021}" type="pres">
      <dgm:prSet presAssocID="{20270AAE-9FF5-48C2-8B46-99AC91890A31}" presName="node" presStyleLbl="node1" presStyleIdx="1" presStyleCnt="9" custScaleX="72137" custLinFactX="-1947" custLinFactY="19529" custLinFactNeighborX="-100000" custLinFactNeighborY="100000">
        <dgm:presLayoutVars>
          <dgm:bulletEnabled val="1"/>
        </dgm:presLayoutVars>
      </dgm:prSet>
      <dgm:spPr/>
      <dgm:t>
        <a:bodyPr/>
        <a:lstStyle/>
        <a:p>
          <a:pPr rtl="1"/>
          <a:endParaRPr lang="ar-SA"/>
        </a:p>
      </dgm:t>
    </dgm:pt>
    <dgm:pt modelId="{CE6F8115-3736-4294-958F-514E2C0B2C9C}" type="pres">
      <dgm:prSet presAssocID="{157E5AD0-80C6-4F03-808E-D941811A5455}" presName="sibTrans" presStyleCnt="0"/>
      <dgm:spPr/>
    </dgm:pt>
    <dgm:pt modelId="{F3391358-4D7F-47C2-BFFB-4391DBAFF98B}" type="pres">
      <dgm:prSet presAssocID="{BA45BAD5-AE7E-4D5F-868A-BAD5E7F43D43}" presName="node" presStyleLbl="node1" presStyleIdx="2" presStyleCnt="9" custScaleX="61978" custLinFactNeighborX="-87329" custLinFactNeighborY="6817">
        <dgm:presLayoutVars>
          <dgm:bulletEnabled val="1"/>
        </dgm:presLayoutVars>
      </dgm:prSet>
      <dgm:spPr/>
      <dgm:t>
        <a:bodyPr/>
        <a:lstStyle/>
        <a:p>
          <a:pPr rtl="1"/>
          <a:endParaRPr lang="ar-SA"/>
        </a:p>
      </dgm:t>
    </dgm:pt>
    <dgm:pt modelId="{22B07144-32CF-49FF-8A6D-5D516F9E71BC}" type="pres">
      <dgm:prSet presAssocID="{94137291-A837-4382-AF15-F7AD81A1BAB2}" presName="sibTrans" presStyleCnt="0"/>
      <dgm:spPr/>
    </dgm:pt>
    <dgm:pt modelId="{CBAFE564-BB99-4440-BA9C-560EE0906231}" type="pres">
      <dgm:prSet presAssocID="{D4CD58F0-8696-438D-BE20-0C1A9579F531}" presName="node" presStyleLbl="node1" presStyleIdx="3" presStyleCnt="9" custScaleX="86695" custLinFactY="100000" custLinFactNeighborX="-24054" custLinFactNeighborY="122439">
        <dgm:presLayoutVars>
          <dgm:bulletEnabled val="1"/>
        </dgm:presLayoutVars>
      </dgm:prSet>
      <dgm:spPr/>
      <dgm:t>
        <a:bodyPr/>
        <a:lstStyle/>
        <a:p>
          <a:pPr rtl="1"/>
          <a:endParaRPr lang="ar-SA"/>
        </a:p>
      </dgm:t>
    </dgm:pt>
    <dgm:pt modelId="{88D6388A-FF22-4CE8-ABF3-35F9A84EEB2F}" type="pres">
      <dgm:prSet presAssocID="{F1D43844-7530-462C-8866-1CBFAA8290B7}" presName="sibTrans" presStyleCnt="0"/>
      <dgm:spPr/>
    </dgm:pt>
    <dgm:pt modelId="{F9BF7953-688B-457B-91FF-1BABE408F807}" type="pres">
      <dgm:prSet presAssocID="{26438AC1-112C-46DF-8483-097C5479D899}" presName="node" presStyleLbl="node1" presStyleIdx="4" presStyleCnt="9" custScaleX="76207" custLinFactY="10673" custLinFactNeighborX="28083" custLinFactNeighborY="100000">
        <dgm:presLayoutVars>
          <dgm:bulletEnabled val="1"/>
        </dgm:presLayoutVars>
      </dgm:prSet>
      <dgm:spPr/>
      <dgm:t>
        <a:bodyPr/>
        <a:lstStyle/>
        <a:p>
          <a:pPr rtl="1"/>
          <a:endParaRPr lang="ar-SA"/>
        </a:p>
      </dgm:t>
    </dgm:pt>
    <dgm:pt modelId="{2CB1BA97-71AE-41DF-B782-19DFB1F00E58}" type="pres">
      <dgm:prSet presAssocID="{3188A229-F59B-4323-9FB0-81D61A829C19}" presName="sibTrans" presStyleCnt="0"/>
      <dgm:spPr/>
    </dgm:pt>
    <dgm:pt modelId="{12930DAF-3F88-4734-A374-F80200C62032}" type="pres">
      <dgm:prSet presAssocID="{8F10F0B1-4092-4AA0-BA13-910BBAC710FB}" presName="node" presStyleLbl="node1" presStyleIdx="5" presStyleCnt="9" custScaleX="67850" custLinFactX="100000" custLinFactY="-25281" custLinFactNeighborX="136182" custLinFactNeighborY="-100000">
        <dgm:presLayoutVars>
          <dgm:bulletEnabled val="1"/>
        </dgm:presLayoutVars>
      </dgm:prSet>
      <dgm:spPr/>
      <dgm:t>
        <a:bodyPr/>
        <a:lstStyle/>
        <a:p>
          <a:pPr rtl="1"/>
          <a:endParaRPr lang="ar-SA"/>
        </a:p>
      </dgm:t>
    </dgm:pt>
    <dgm:pt modelId="{9B7E3573-64AA-4478-B2D4-A9B080128BA2}" type="pres">
      <dgm:prSet presAssocID="{F55F056C-29BF-4830-B4D4-8AFAFAB4386C}" presName="sibTrans" presStyleCnt="0"/>
      <dgm:spPr/>
    </dgm:pt>
    <dgm:pt modelId="{4662F743-C0BF-4676-90F3-272B55F05ED4}" type="pres">
      <dgm:prSet presAssocID="{D4592F51-6FB1-455B-85C6-C658F0A172EA}" presName="node" presStyleLbl="node1" presStyleIdx="6" presStyleCnt="9" custScaleX="70403" custLinFactNeighborX="93369" custLinFactNeighborY="2862">
        <dgm:presLayoutVars>
          <dgm:bulletEnabled val="1"/>
        </dgm:presLayoutVars>
      </dgm:prSet>
      <dgm:spPr/>
      <dgm:t>
        <a:bodyPr/>
        <a:lstStyle/>
        <a:p>
          <a:pPr rtl="1"/>
          <a:endParaRPr lang="ar-SA"/>
        </a:p>
      </dgm:t>
    </dgm:pt>
    <dgm:pt modelId="{C8D9E6D6-11AA-4DA0-9A24-17DAB9F489CB}" type="pres">
      <dgm:prSet presAssocID="{29BC016C-0666-47DD-A22E-7DD4E4F45855}" presName="sibTrans" presStyleCnt="0"/>
      <dgm:spPr/>
    </dgm:pt>
    <dgm:pt modelId="{0BC05927-87E7-48BD-B48C-0160577D2554}" type="pres">
      <dgm:prSet presAssocID="{34711391-E88E-434D-BC3C-FFB2F35E669B}" presName="node" presStyleLbl="node1" presStyleIdx="7" presStyleCnt="9" custScaleX="67905" custLinFactY="-14750" custLinFactNeighborX="-72303" custLinFactNeighborY="-100000">
        <dgm:presLayoutVars>
          <dgm:bulletEnabled val="1"/>
        </dgm:presLayoutVars>
      </dgm:prSet>
      <dgm:spPr/>
      <dgm:t>
        <a:bodyPr/>
        <a:lstStyle/>
        <a:p>
          <a:pPr rtl="1"/>
          <a:endParaRPr lang="ar-SA"/>
        </a:p>
      </dgm:t>
    </dgm:pt>
    <dgm:pt modelId="{A3644AB9-97F7-4B2F-8B1A-C1B936ABD1DA}" type="pres">
      <dgm:prSet presAssocID="{37B06192-D0A0-4556-ADC4-1CA9B748B0B5}" presName="sibTrans" presStyleCnt="0"/>
      <dgm:spPr/>
    </dgm:pt>
    <dgm:pt modelId="{647D7AC8-8181-40F5-8308-612718EDDEBD}" type="pres">
      <dgm:prSet presAssocID="{B3A1D60F-E927-4706-9BE7-D00FCAFBBBB9}" presName="node" presStyleLbl="node1" presStyleIdx="8" presStyleCnt="9" custScaleX="67396" custLinFactNeighborX="-6193" custLinFactNeighborY="-5994">
        <dgm:presLayoutVars>
          <dgm:bulletEnabled val="1"/>
        </dgm:presLayoutVars>
      </dgm:prSet>
      <dgm:spPr/>
      <dgm:t>
        <a:bodyPr/>
        <a:lstStyle/>
        <a:p>
          <a:pPr rtl="1"/>
          <a:endParaRPr lang="ar-SA"/>
        </a:p>
      </dgm:t>
    </dgm:pt>
  </dgm:ptLst>
  <dgm:cxnLst>
    <dgm:cxn modelId="{4A37946E-84E2-481B-9A78-36E4D6384D31}" srcId="{74B337BB-180B-44B6-B2C9-0FCCA8537AFD}" destId="{8F10F0B1-4092-4AA0-BA13-910BBAC710FB}" srcOrd="5" destOrd="0" parTransId="{AFCF6A32-5E9E-4890-A076-4D9C6D7A6705}" sibTransId="{F55F056C-29BF-4830-B4D4-8AFAFAB4386C}"/>
    <dgm:cxn modelId="{388B73A9-8661-499F-88F9-512EA259CA9E}" srcId="{74B337BB-180B-44B6-B2C9-0FCCA8537AFD}" destId="{20270AAE-9FF5-48C2-8B46-99AC91890A31}" srcOrd="1" destOrd="0" parTransId="{3AF8E0D5-0890-4730-B09A-791C68860B1A}" sibTransId="{157E5AD0-80C6-4F03-808E-D941811A5455}"/>
    <dgm:cxn modelId="{65B5F56C-D37D-452A-BC6E-5086E84435A7}" type="presOf" srcId="{34711391-E88E-434D-BC3C-FFB2F35E669B}" destId="{0BC05927-87E7-48BD-B48C-0160577D2554}" srcOrd="0" destOrd="0" presId="urn:microsoft.com/office/officeart/2005/8/layout/default#1"/>
    <dgm:cxn modelId="{F153721E-F2FF-4ED2-9CD5-1A5FDE510C74}" srcId="{74B337BB-180B-44B6-B2C9-0FCCA8537AFD}" destId="{34711391-E88E-434D-BC3C-FFB2F35E669B}" srcOrd="7" destOrd="0" parTransId="{2E3A2243-F2FA-4AF0-B4AF-571009A1A240}" sibTransId="{37B06192-D0A0-4556-ADC4-1CA9B748B0B5}"/>
    <dgm:cxn modelId="{586519EA-E177-4204-91EE-C69D6E8AB5A4}" type="presOf" srcId="{26438AC1-112C-46DF-8483-097C5479D899}" destId="{F9BF7953-688B-457B-91FF-1BABE408F807}" srcOrd="0" destOrd="0" presId="urn:microsoft.com/office/officeart/2005/8/layout/default#1"/>
    <dgm:cxn modelId="{72CB3E43-3F80-4469-8686-E10E5515C79C}" type="presOf" srcId="{8F10F0B1-4092-4AA0-BA13-910BBAC710FB}" destId="{12930DAF-3F88-4734-A374-F80200C62032}" srcOrd="0" destOrd="0" presId="urn:microsoft.com/office/officeart/2005/8/layout/default#1"/>
    <dgm:cxn modelId="{52467647-B94D-448E-9994-ECE0E506273C}" srcId="{74B337BB-180B-44B6-B2C9-0FCCA8537AFD}" destId="{923EFF8A-4F99-4A25-90DA-09F448C0EADB}" srcOrd="0" destOrd="0" parTransId="{17C500BF-D68B-449E-AFCB-FB25A4EC55C4}" sibTransId="{28D8FFF8-2561-4D95-AE03-17D9C40973E8}"/>
    <dgm:cxn modelId="{997D6602-7313-4ED8-9CDB-BA63EE540D84}" type="presOf" srcId="{20270AAE-9FF5-48C2-8B46-99AC91890A31}" destId="{895A1A37-9FB3-4B41-8CC7-8529F86E9021}" srcOrd="0" destOrd="0" presId="urn:microsoft.com/office/officeart/2005/8/layout/default#1"/>
    <dgm:cxn modelId="{D2EAD4F6-421B-46F0-B963-8AC6B65AF64F}" srcId="{74B337BB-180B-44B6-B2C9-0FCCA8537AFD}" destId="{D4592F51-6FB1-455B-85C6-C658F0A172EA}" srcOrd="6" destOrd="0" parTransId="{E7ED5A4C-7042-4611-8644-95D257D89CFC}" sibTransId="{29BC016C-0666-47DD-A22E-7DD4E4F45855}"/>
    <dgm:cxn modelId="{20C54E4F-58DE-46DB-86BD-F59F1DCCC6A0}" type="presOf" srcId="{74B337BB-180B-44B6-B2C9-0FCCA8537AFD}" destId="{97A0EC44-9739-427F-B13D-B194A787348A}" srcOrd="0" destOrd="0" presId="urn:microsoft.com/office/officeart/2005/8/layout/default#1"/>
    <dgm:cxn modelId="{02302186-C124-4A09-9504-2374E146C46C}" srcId="{74B337BB-180B-44B6-B2C9-0FCCA8537AFD}" destId="{BA45BAD5-AE7E-4D5F-868A-BAD5E7F43D43}" srcOrd="2" destOrd="0" parTransId="{1CD78E59-A1B4-400A-ACB9-456DF1CB9F6B}" sibTransId="{94137291-A837-4382-AF15-F7AD81A1BAB2}"/>
    <dgm:cxn modelId="{3115DF0C-1934-4EFE-8A38-69042A10C535}" srcId="{74B337BB-180B-44B6-B2C9-0FCCA8537AFD}" destId="{B3A1D60F-E927-4706-9BE7-D00FCAFBBBB9}" srcOrd="8" destOrd="0" parTransId="{B0341B6A-42E2-4080-BBB4-9E81D9F62F8A}" sibTransId="{034C3707-25AE-4B2D-A2A5-74EBB9077D5C}"/>
    <dgm:cxn modelId="{B5475D33-0C95-4903-ABA5-7FF02547E6B7}" type="presOf" srcId="{D4592F51-6FB1-455B-85C6-C658F0A172EA}" destId="{4662F743-C0BF-4676-90F3-272B55F05ED4}" srcOrd="0" destOrd="0" presId="urn:microsoft.com/office/officeart/2005/8/layout/default#1"/>
    <dgm:cxn modelId="{3158C62A-CB92-403D-8741-2BEF36781FCE}" srcId="{74B337BB-180B-44B6-B2C9-0FCCA8537AFD}" destId="{26438AC1-112C-46DF-8483-097C5479D899}" srcOrd="4" destOrd="0" parTransId="{BB47D41C-2631-4A79-9D69-931253F04614}" sibTransId="{3188A229-F59B-4323-9FB0-81D61A829C19}"/>
    <dgm:cxn modelId="{3C16763F-E885-4FE3-AF98-55E284762B8B}" type="presOf" srcId="{B3A1D60F-E927-4706-9BE7-D00FCAFBBBB9}" destId="{647D7AC8-8181-40F5-8308-612718EDDEBD}" srcOrd="0" destOrd="0" presId="urn:microsoft.com/office/officeart/2005/8/layout/default#1"/>
    <dgm:cxn modelId="{4BCF9036-9B47-4ACC-8C6F-C20DE55D212C}" type="presOf" srcId="{D4CD58F0-8696-438D-BE20-0C1A9579F531}" destId="{CBAFE564-BB99-4440-BA9C-560EE0906231}" srcOrd="0" destOrd="0" presId="urn:microsoft.com/office/officeart/2005/8/layout/default#1"/>
    <dgm:cxn modelId="{DE869BD6-3E4E-4091-9722-B45FACDE46E1}" type="presOf" srcId="{923EFF8A-4F99-4A25-90DA-09F448C0EADB}" destId="{3C7897D0-7DCE-49BF-BABB-F17B6D675E0B}" srcOrd="0" destOrd="0" presId="urn:microsoft.com/office/officeart/2005/8/layout/default#1"/>
    <dgm:cxn modelId="{5CE66DCD-DD4C-4E89-93C1-10BDC8F83500}" type="presOf" srcId="{BA45BAD5-AE7E-4D5F-868A-BAD5E7F43D43}" destId="{F3391358-4D7F-47C2-BFFB-4391DBAFF98B}" srcOrd="0" destOrd="0" presId="urn:microsoft.com/office/officeart/2005/8/layout/default#1"/>
    <dgm:cxn modelId="{ABB67A98-5883-48DA-818E-7C8E6DAD3CA4}" srcId="{74B337BB-180B-44B6-B2C9-0FCCA8537AFD}" destId="{D4CD58F0-8696-438D-BE20-0C1A9579F531}" srcOrd="3" destOrd="0" parTransId="{B148EAEB-8592-4BDB-8874-1BCB2EE514AF}" sibTransId="{F1D43844-7530-462C-8866-1CBFAA8290B7}"/>
    <dgm:cxn modelId="{6C224CFD-F744-4A1E-A6E3-DC13111A8627}" type="presParOf" srcId="{97A0EC44-9739-427F-B13D-B194A787348A}" destId="{3C7897D0-7DCE-49BF-BABB-F17B6D675E0B}" srcOrd="0" destOrd="0" presId="urn:microsoft.com/office/officeart/2005/8/layout/default#1"/>
    <dgm:cxn modelId="{D400E968-3930-4526-B692-633AF1E8B0E9}" type="presParOf" srcId="{97A0EC44-9739-427F-B13D-B194A787348A}" destId="{3645689E-BD94-480B-B36C-E1D26325D06B}" srcOrd="1" destOrd="0" presId="urn:microsoft.com/office/officeart/2005/8/layout/default#1"/>
    <dgm:cxn modelId="{9D789CA9-C757-496F-9C7A-34DB9BBFA7BF}" type="presParOf" srcId="{97A0EC44-9739-427F-B13D-B194A787348A}" destId="{895A1A37-9FB3-4B41-8CC7-8529F86E9021}" srcOrd="2" destOrd="0" presId="urn:microsoft.com/office/officeart/2005/8/layout/default#1"/>
    <dgm:cxn modelId="{874D7D2D-6F5F-477E-8F7F-2918933D34F2}" type="presParOf" srcId="{97A0EC44-9739-427F-B13D-B194A787348A}" destId="{CE6F8115-3736-4294-958F-514E2C0B2C9C}" srcOrd="3" destOrd="0" presId="urn:microsoft.com/office/officeart/2005/8/layout/default#1"/>
    <dgm:cxn modelId="{6BDFFC08-C6CB-4B45-AEE9-5BEC4A6113FA}" type="presParOf" srcId="{97A0EC44-9739-427F-B13D-B194A787348A}" destId="{F3391358-4D7F-47C2-BFFB-4391DBAFF98B}" srcOrd="4" destOrd="0" presId="urn:microsoft.com/office/officeart/2005/8/layout/default#1"/>
    <dgm:cxn modelId="{6D654E54-26F6-4EF1-AF28-C8001405BC13}" type="presParOf" srcId="{97A0EC44-9739-427F-B13D-B194A787348A}" destId="{22B07144-32CF-49FF-8A6D-5D516F9E71BC}" srcOrd="5" destOrd="0" presId="urn:microsoft.com/office/officeart/2005/8/layout/default#1"/>
    <dgm:cxn modelId="{5EE667FA-8FFF-41BB-88B7-539FCE045FB6}" type="presParOf" srcId="{97A0EC44-9739-427F-B13D-B194A787348A}" destId="{CBAFE564-BB99-4440-BA9C-560EE0906231}" srcOrd="6" destOrd="0" presId="urn:microsoft.com/office/officeart/2005/8/layout/default#1"/>
    <dgm:cxn modelId="{43DBBB61-6BC6-4A79-A3A9-3F3C8597CE22}" type="presParOf" srcId="{97A0EC44-9739-427F-B13D-B194A787348A}" destId="{88D6388A-FF22-4CE8-ABF3-35F9A84EEB2F}" srcOrd="7" destOrd="0" presId="urn:microsoft.com/office/officeart/2005/8/layout/default#1"/>
    <dgm:cxn modelId="{29641581-3337-4B51-B311-8B0CB23BE2C9}" type="presParOf" srcId="{97A0EC44-9739-427F-B13D-B194A787348A}" destId="{F9BF7953-688B-457B-91FF-1BABE408F807}" srcOrd="8" destOrd="0" presId="urn:microsoft.com/office/officeart/2005/8/layout/default#1"/>
    <dgm:cxn modelId="{FF7C9C0F-2B67-40F1-8B0D-30880B33D80C}" type="presParOf" srcId="{97A0EC44-9739-427F-B13D-B194A787348A}" destId="{2CB1BA97-71AE-41DF-B782-19DFB1F00E58}" srcOrd="9" destOrd="0" presId="urn:microsoft.com/office/officeart/2005/8/layout/default#1"/>
    <dgm:cxn modelId="{403A79C8-7625-47A2-BC9D-0D344296D1A8}" type="presParOf" srcId="{97A0EC44-9739-427F-B13D-B194A787348A}" destId="{12930DAF-3F88-4734-A374-F80200C62032}" srcOrd="10" destOrd="0" presId="urn:microsoft.com/office/officeart/2005/8/layout/default#1"/>
    <dgm:cxn modelId="{47F27FB4-FF04-47DA-B5BA-BF0C3A393431}" type="presParOf" srcId="{97A0EC44-9739-427F-B13D-B194A787348A}" destId="{9B7E3573-64AA-4478-B2D4-A9B080128BA2}" srcOrd="11" destOrd="0" presId="urn:microsoft.com/office/officeart/2005/8/layout/default#1"/>
    <dgm:cxn modelId="{9AA37BF4-1B65-49F2-B643-FF4821912FD6}" type="presParOf" srcId="{97A0EC44-9739-427F-B13D-B194A787348A}" destId="{4662F743-C0BF-4676-90F3-272B55F05ED4}" srcOrd="12" destOrd="0" presId="urn:microsoft.com/office/officeart/2005/8/layout/default#1"/>
    <dgm:cxn modelId="{C4FF57D3-B2B9-4941-A140-9C70B59CFCD2}" type="presParOf" srcId="{97A0EC44-9739-427F-B13D-B194A787348A}" destId="{C8D9E6D6-11AA-4DA0-9A24-17DAB9F489CB}" srcOrd="13" destOrd="0" presId="urn:microsoft.com/office/officeart/2005/8/layout/default#1"/>
    <dgm:cxn modelId="{E596160E-1C01-4C45-A474-1DA30F14E098}" type="presParOf" srcId="{97A0EC44-9739-427F-B13D-B194A787348A}" destId="{0BC05927-87E7-48BD-B48C-0160577D2554}" srcOrd="14" destOrd="0" presId="urn:microsoft.com/office/officeart/2005/8/layout/default#1"/>
    <dgm:cxn modelId="{25EDCDFE-2DBF-4659-8A2B-CE4F86C5D74C}" type="presParOf" srcId="{97A0EC44-9739-427F-B13D-B194A787348A}" destId="{A3644AB9-97F7-4B2F-8B1A-C1B936ABD1DA}" srcOrd="15" destOrd="0" presId="urn:microsoft.com/office/officeart/2005/8/layout/default#1"/>
    <dgm:cxn modelId="{5E8517DA-D309-4200-9112-D49F69458209}" type="presParOf" srcId="{97A0EC44-9739-427F-B13D-B194A787348A}" destId="{647D7AC8-8181-40F5-8308-612718EDDEBD}" srcOrd="16" destOrd="0" presId="urn:microsoft.com/office/officeart/2005/8/layout/defaul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7897D0-7DCE-49BF-BABB-F17B6D675E0B}">
      <dsp:nvSpPr>
        <dsp:cNvPr id="0" name=""/>
        <dsp:cNvSpPr/>
      </dsp:nvSpPr>
      <dsp:spPr>
        <a:xfrm>
          <a:off x="0" y="102694"/>
          <a:ext cx="1778606" cy="14577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0" kern="1200" dirty="0" err="1" smtClean="0">
              <a:solidFill>
                <a:schemeClr val="tx1"/>
              </a:solidFill>
            </a:rPr>
            <a:t>الميكروبيولوجيا</a:t>
          </a:r>
          <a:r>
            <a:rPr lang="ar-SA" sz="1800" b="0" kern="1200" dirty="0" smtClean="0">
              <a:solidFill>
                <a:schemeClr val="tx1"/>
              </a:solidFill>
            </a:rPr>
            <a:t> الطبية</a:t>
          </a:r>
        </a:p>
        <a:p>
          <a:pPr lvl="0" algn="ctr" defTabSz="800100" rtl="1">
            <a:lnSpc>
              <a:spcPct val="90000"/>
            </a:lnSpc>
            <a:spcBef>
              <a:spcPct val="0"/>
            </a:spcBef>
            <a:spcAft>
              <a:spcPct val="35000"/>
            </a:spcAft>
          </a:pPr>
          <a:r>
            <a:rPr lang="en-US" sz="1800" b="0" kern="1200" dirty="0" err="1" smtClean="0">
              <a:solidFill>
                <a:schemeClr val="tx1"/>
              </a:solidFill>
            </a:rPr>
            <a:t>Midical</a:t>
          </a:r>
          <a:endParaRPr lang="en-US" sz="1800" b="0" kern="1200" dirty="0" smtClean="0">
            <a:solidFill>
              <a:schemeClr val="tx1"/>
            </a:solidFill>
          </a:endParaRPr>
        </a:p>
        <a:p>
          <a:pPr lvl="0" algn="ctr" defTabSz="800100" rtl="1">
            <a:lnSpc>
              <a:spcPct val="90000"/>
            </a:lnSpc>
            <a:spcBef>
              <a:spcPct val="0"/>
            </a:spcBef>
            <a:spcAft>
              <a:spcPct val="35000"/>
            </a:spcAft>
          </a:pPr>
          <a:r>
            <a:rPr lang="en-US" sz="1800" b="0" kern="1200" dirty="0" smtClean="0">
              <a:solidFill>
                <a:schemeClr val="tx1"/>
              </a:solidFill>
            </a:rPr>
            <a:t> </a:t>
          </a:r>
          <a:r>
            <a:rPr lang="en-US" sz="2000" b="0" kern="1200" dirty="0" smtClean="0">
              <a:solidFill>
                <a:schemeClr val="tx1"/>
              </a:solidFill>
            </a:rPr>
            <a:t>Microbiology</a:t>
          </a:r>
          <a:endParaRPr lang="ar-SA" sz="2000" b="0" kern="1200" dirty="0">
            <a:solidFill>
              <a:schemeClr val="tx1"/>
            </a:solidFill>
          </a:endParaRPr>
        </a:p>
      </dsp:txBody>
      <dsp:txXfrm>
        <a:off x="0" y="102694"/>
        <a:ext cx="1778606" cy="1457774"/>
      </dsp:txXfrm>
    </dsp:sp>
    <dsp:sp modelId="{895A1A37-9FB3-4B41-8CC7-8529F86E9021}">
      <dsp:nvSpPr>
        <dsp:cNvPr id="0" name=""/>
        <dsp:cNvSpPr/>
      </dsp:nvSpPr>
      <dsp:spPr>
        <a:xfrm>
          <a:off x="0" y="1745781"/>
          <a:ext cx="1752658" cy="14577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0" kern="1200" dirty="0" err="1" smtClean="0">
              <a:solidFill>
                <a:schemeClr val="tx1"/>
              </a:solidFill>
            </a:rPr>
            <a:t>ميكروبيولوجيا</a:t>
          </a:r>
          <a:r>
            <a:rPr lang="ar-SA" sz="1800" b="0" kern="1200" dirty="0" smtClean="0">
              <a:solidFill>
                <a:schemeClr val="tx1"/>
              </a:solidFill>
            </a:rPr>
            <a:t> المياه</a:t>
          </a:r>
          <a:endParaRPr lang="en-US" sz="1800" b="0" kern="1200" dirty="0" smtClean="0">
            <a:solidFill>
              <a:schemeClr val="tx1"/>
            </a:solidFill>
          </a:endParaRPr>
        </a:p>
        <a:p>
          <a:pPr lvl="0" algn="ctr" defTabSz="800100" rtl="1">
            <a:lnSpc>
              <a:spcPct val="90000"/>
            </a:lnSpc>
            <a:spcBef>
              <a:spcPct val="0"/>
            </a:spcBef>
            <a:spcAft>
              <a:spcPct val="35000"/>
            </a:spcAft>
          </a:pPr>
          <a:r>
            <a:rPr lang="en-US" sz="1800" b="0" kern="1200" dirty="0" smtClean="0">
              <a:solidFill>
                <a:schemeClr val="tx1"/>
              </a:solidFill>
            </a:rPr>
            <a:t>Water Microbiology</a:t>
          </a:r>
          <a:endParaRPr lang="ar-SA" sz="1800" b="0" kern="1200" dirty="0">
            <a:solidFill>
              <a:schemeClr val="tx1"/>
            </a:solidFill>
          </a:endParaRPr>
        </a:p>
      </dsp:txBody>
      <dsp:txXfrm>
        <a:off x="0" y="1745781"/>
        <a:ext cx="1752658" cy="1457774"/>
      </dsp:txXfrm>
    </dsp:sp>
    <dsp:sp modelId="{F3391358-4D7F-47C2-BFFB-4391DBAFF98B}">
      <dsp:nvSpPr>
        <dsp:cNvPr id="0" name=""/>
        <dsp:cNvSpPr/>
      </dsp:nvSpPr>
      <dsp:spPr>
        <a:xfrm>
          <a:off x="2176088" y="102694"/>
          <a:ext cx="1505832" cy="14577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0" kern="1200" dirty="0" err="1" smtClean="0">
              <a:solidFill>
                <a:schemeClr val="tx1"/>
              </a:solidFill>
            </a:rPr>
            <a:t>ميكروبيولوجيا</a:t>
          </a:r>
          <a:r>
            <a:rPr lang="ar-SA" sz="1800" b="0" kern="1200" dirty="0" smtClean="0">
              <a:solidFill>
                <a:schemeClr val="tx1"/>
              </a:solidFill>
            </a:rPr>
            <a:t> الفضاء</a:t>
          </a:r>
        </a:p>
        <a:p>
          <a:pPr lvl="0" algn="ctr" defTabSz="800100" rtl="1">
            <a:lnSpc>
              <a:spcPct val="90000"/>
            </a:lnSpc>
            <a:spcBef>
              <a:spcPct val="0"/>
            </a:spcBef>
            <a:spcAft>
              <a:spcPct val="35000"/>
            </a:spcAft>
          </a:pPr>
          <a:r>
            <a:rPr lang="en-US" sz="2000" b="0" kern="1200" dirty="0" smtClean="0">
              <a:solidFill>
                <a:schemeClr val="tx1"/>
              </a:solidFill>
            </a:rPr>
            <a:t>Space</a:t>
          </a:r>
          <a:r>
            <a:rPr lang="ar-SA" sz="2000" b="0" kern="1200" dirty="0" smtClean="0">
              <a:solidFill>
                <a:schemeClr val="tx1"/>
              </a:solidFill>
            </a:rPr>
            <a:t> </a:t>
          </a:r>
          <a:r>
            <a:rPr lang="en-US" sz="1800" b="0" kern="1200" dirty="0" smtClean="0">
              <a:solidFill>
                <a:schemeClr val="tx1"/>
              </a:solidFill>
            </a:rPr>
            <a:t>Microbiology</a:t>
          </a:r>
          <a:endParaRPr lang="ar-SA" sz="1800" b="0" kern="1200" dirty="0">
            <a:solidFill>
              <a:schemeClr val="tx1"/>
            </a:solidFill>
          </a:endParaRPr>
        </a:p>
      </dsp:txBody>
      <dsp:txXfrm>
        <a:off x="2176088" y="102694"/>
        <a:ext cx="1505832" cy="1457774"/>
      </dsp:txXfrm>
    </dsp:sp>
    <dsp:sp modelId="{CBAFE564-BB99-4440-BA9C-560EE0906231}">
      <dsp:nvSpPr>
        <dsp:cNvPr id="0" name=""/>
        <dsp:cNvSpPr/>
      </dsp:nvSpPr>
      <dsp:spPr>
        <a:xfrm>
          <a:off x="5462228" y="3245977"/>
          <a:ext cx="2106362" cy="14577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0" kern="1200" dirty="0" err="1" smtClean="0">
              <a:solidFill>
                <a:schemeClr val="tx1"/>
              </a:solidFill>
            </a:rPr>
            <a:t>ميكروبيولوجيا</a:t>
          </a:r>
          <a:r>
            <a:rPr lang="ar-SA" sz="1800" b="0" kern="1200" dirty="0" smtClean="0">
              <a:solidFill>
                <a:schemeClr val="tx1"/>
              </a:solidFill>
            </a:rPr>
            <a:t> الزراعة </a:t>
          </a:r>
          <a:r>
            <a:rPr lang="en-US" sz="1800" b="0" kern="1200" dirty="0" smtClean="0">
              <a:solidFill>
                <a:schemeClr val="tx1"/>
              </a:solidFill>
            </a:rPr>
            <a:t>Agriculture </a:t>
          </a:r>
          <a:r>
            <a:rPr lang="en-US" sz="2300" b="0" kern="1200" dirty="0" smtClean="0">
              <a:solidFill>
                <a:schemeClr val="tx1"/>
              </a:solidFill>
            </a:rPr>
            <a:t>Microbiology</a:t>
          </a:r>
          <a:endParaRPr lang="ar-SA" sz="2300" b="0" kern="1200" dirty="0">
            <a:solidFill>
              <a:schemeClr val="tx1"/>
            </a:solidFill>
          </a:endParaRPr>
        </a:p>
      </dsp:txBody>
      <dsp:txXfrm>
        <a:off x="5462228" y="3245977"/>
        <a:ext cx="2106362" cy="1457774"/>
      </dsp:txXfrm>
    </dsp:sp>
    <dsp:sp modelId="{F9BF7953-688B-457B-91FF-1BABE408F807}">
      <dsp:nvSpPr>
        <dsp:cNvPr id="0" name=""/>
        <dsp:cNvSpPr/>
      </dsp:nvSpPr>
      <dsp:spPr>
        <a:xfrm>
          <a:off x="1104502" y="3317418"/>
          <a:ext cx="1851543" cy="14577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0" kern="1200" dirty="0" err="1" smtClean="0">
              <a:solidFill>
                <a:schemeClr val="tx1"/>
              </a:solidFill>
            </a:rPr>
            <a:t>ميكروبيولوجيا</a:t>
          </a:r>
          <a:r>
            <a:rPr lang="ar-SA" sz="1800" b="0" kern="1200" dirty="0" smtClean="0">
              <a:solidFill>
                <a:schemeClr val="tx1"/>
              </a:solidFill>
            </a:rPr>
            <a:t> الحشرات</a:t>
          </a:r>
        </a:p>
        <a:p>
          <a:pPr lvl="0" algn="ctr" defTabSz="800100" rtl="1">
            <a:lnSpc>
              <a:spcPct val="90000"/>
            </a:lnSpc>
            <a:spcBef>
              <a:spcPct val="0"/>
            </a:spcBef>
            <a:spcAft>
              <a:spcPct val="35000"/>
            </a:spcAft>
          </a:pPr>
          <a:r>
            <a:rPr lang="en-US" sz="2500" b="0" kern="1200" dirty="0" smtClean="0">
              <a:solidFill>
                <a:schemeClr val="tx1"/>
              </a:solidFill>
            </a:rPr>
            <a:t>Insects Microbiology</a:t>
          </a:r>
          <a:endParaRPr lang="ar-SA" sz="2500" b="0" kern="1200" dirty="0">
            <a:solidFill>
              <a:schemeClr val="tx1"/>
            </a:solidFill>
          </a:endParaRPr>
        </a:p>
      </dsp:txBody>
      <dsp:txXfrm>
        <a:off x="1104502" y="3317418"/>
        <a:ext cx="1851543" cy="1457774"/>
      </dsp:txXfrm>
    </dsp:sp>
    <dsp:sp modelId="{12930DAF-3F88-4734-A374-F80200C62032}">
      <dsp:nvSpPr>
        <dsp:cNvPr id="0" name=""/>
        <dsp:cNvSpPr/>
      </dsp:nvSpPr>
      <dsp:spPr>
        <a:xfrm>
          <a:off x="6785178" y="0"/>
          <a:ext cx="1648500" cy="14577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0" kern="1200" dirty="0" err="1" smtClean="0">
              <a:solidFill>
                <a:schemeClr val="tx1"/>
              </a:solidFill>
            </a:rPr>
            <a:t>ميكروبيولوجيا</a:t>
          </a:r>
          <a:r>
            <a:rPr lang="ar-SA" sz="1800" b="0" kern="1200" dirty="0" smtClean="0">
              <a:solidFill>
                <a:schemeClr val="tx1"/>
              </a:solidFill>
            </a:rPr>
            <a:t> التربة  </a:t>
          </a:r>
        </a:p>
        <a:p>
          <a:pPr lvl="0" algn="ctr" defTabSz="800100" rtl="1">
            <a:lnSpc>
              <a:spcPct val="90000"/>
            </a:lnSpc>
            <a:spcBef>
              <a:spcPct val="0"/>
            </a:spcBef>
            <a:spcAft>
              <a:spcPct val="35000"/>
            </a:spcAft>
          </a:pPr>
          <a:r>
            <a:rPr lang="en-US" sz="1800" b="0" kern="1200" dirty="0" smtClean="0">
              <a:solidFill>
                <a:schemeClr val="tx1"/>
              </a:solidFill>
            </a:rPr>
            <a:t>Soil Microbiology</a:t>
          </a:r>
          <a:endParaRPr lang="ar-SA" sz="1800" b="0" kern="1200" dirty="0">
            <a:solidFill>
              <a:schemeClr val="tx1"/>
            </a:solidFill>
          </a:endParaRPr>
        </a:p>
      </dsp:txBody>
      <dsp:txXfrm>
        <a:off x="6785178" y="0"/>
        <a:ext cx="1648500" cy="1457774"/>
      </dsp:txXfrm>
    </dsp:sp>
    <dsp:sp modelId="{4662F743-C0BF-4676-90F3-272B55F05ED4}">
      <dsp:nvSpPr>
        <dsp:cNvPr id="0" name=""/>
        <dsp:cNvSpPr/>
      </dsp:nvSpPr>
      <dsp:spPr>
        <a:xfrm>
          <a:off x="6676676" y="1745776"/>
          <a:ext cx="1710528" cy="14577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0" kern="1200" dirty="0" err="1" smtClean="0">
              <a:solidFill>
                <a:schemeClr val="tx1"/>
              </a:solidFill>
            </a:rPr>
            <a:t>الميكروبيولوجيا</a:t>
          </a:r>
          <a:r>
            <a:rPr lang="ar-SA" sz="1800" b="0" kern="1200" dirty="0" smtClean="0">
              <a:solidFill>
                <a:schemeClr val="tx1"/>
              </a:solidFill>
            </a:rPr>
            <a:t> الصناعية </a:t>
          </a:r>
          <a:r>
            <a:rPr lang="en-US" sz="1800" b="0" kern="1200" dirty="0" err="1" smtClean="0">
              <a:solidFill>
                <a:schemeClr val="tx1"/>
              </a:solidFill>
            </a:rPr>
            <a:t>Industerial</a:t>
          </a:r>
          <a:r>
            <a:rPr lang="en-US" sz="1800" b="0" kern="1200" dirty="0" smtClean="0">
              <a:solidFill>
                <a:schemeClr val="tx1"/>
              </a:solidFill>
            </a:rPr>
            <a:t> </a:t>
          </a:r>
          <a:r>
            <a:rPr lang="en-US" sz="2000" b="0" kern="1200" dirty="0" err="1" smtClean="0">
              <a:solidFill>
                <a:schemeClr val="tx1"/>
              </a:solidFill>
            </a:rPr>
            <a:t>MicrobiologyI</a:t>
          </a:r>
          <a:endParaRPr lang="ar-SA" sz="2000" b="0" kern="1200" dirty="0">
            <a:solidFill>
              <a:schemeClr val="tx1"/>
            </a:solidFill>
          </a:endParaRPr>
        </a:p>
      </dsp:txBody>
      <dsp:txXfrm>
        <a:off x="6676676" y="1745776"/>
        <a:ext cx="1710528" cy="1457774"/>
      </dsp:txXfrm>
    </dsp:sp>
    <dsp:sp modelId="{0BC05927-87E7-48BD-B48C-0160577D2554}">
      <dsp:nvSpPr>
        <dsp:cNvPr id="0" name=""/>
        <dsp:cNvSpPr/>
      </dsp:nvSpPr>
      <dsp:spPr>
        <a:xfrm>
          <a:off x="4604959" y="31258"/>
          <a:ext cx="1649836" cy="14577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0" kern="1200" dirty="0" smtClean="0">
              <a:solidFill>
                <a:schemeClr val="tx1"/>
              </a:solidFill>
            </a:rPr>
            <a:t>ميكروبيولوجيا الأغذية</a:t>
          </a:r>
        </a:p>
        <a:p>
          <a:pPr lvl="0" algn="ctr" defTabSz="800100" rtl="1">
            <a:lnSpc>
              <a:spcPct val="90000"/>
            </a:lnSpc>
            <a:spcBef>
              <a:spcPct val="0"/>
            </a:spcBef>
            <a:spcAft>
              <a:spcPct val="35000"/>
            </a:spcAft>
          </a:pPr>
          <a:r>
            <a:rPr lang="en-US" sz="2000" b="0" kern="1200" dirty="0" smtClean="0">
              <a:solidFill>
                <a:schemeClr val="tx1"/>
              </a:solidFill>
            </a:rPr>
            <a:t>Food Microbiology</a:t>
          </a:r>
          <a:endParaRPr lang="ar-SA" sz="2000" b="0" kern="1200" dirty="0">
            <a:solidFill>
              <a:schemeClr val="tx1"/>
            </a:solidFill>
          </a:endParaRPr>
        </a:p>
      </dsp:txBody>
      <dsp:txXfrm>
        <a:off x="4604959" y="31258"/>
        <a:ext cx="1649836" cy="1457774"/>
      </dsp:txXfrm>
    </dsp:sp>
    <dsp:sp modelId="{647D7AC8-8181-40F5-8308-612718EDDEBD}">
      <dsp:nvSpPr>
        <dsp:cNvPr id="0" name=""/>
        <dsp:cNvSpPr/>
      </dsp:nvSpPr>
      <dsp:spPr>
        <a:xfrm>
          <a:off x="3247638" y="3317413"/>
          <a:ext cx="1637469" cy="14577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1">
            <a:lnSpc>
              <a:spcPct val="90000"/>
            </a:lnSpc>
            <a:spcBef>
              <a:spcPct val="0"/>
            </a:spcBef>
            <a:spcAft>
              <a:spcPct val="35000"/>
            </a:spcAft>
          </a:pPr>
          <a:r>
            <a:rPr lang="ar-SA" sz="1700" b="0" kern="1200" dirty="0" smtClean="0">
              <a:solidFill>
                <a:schemeClr val="tx1"/>
              </a:solidFill>
            </a:rPr>
            <a:t>ميكروبيولوجيا الألبان</a:t>
          </a:r>
          <a:endParaRPr lang="en-US" sz="1700" b="0" kern="1200" dirty="0" smtClean="0">
            <a:solidFill>
              <a:schemeClr val="tx1"/>
            </a:solidFill>
          </a:endParaRPr>
        </a:p>
        <a:p>
          <a:pPr lvl="0" algn="ctr" defTabSz="755650" rtl="1">
            <a:lnSpc>
              <a:spcPct val="90000"/>
            </a:lnSpc>
            <a:spcBef>
              <a:spcPct val="0"/>
            </a:spcBef>
            <a:spcAft>
              <a:spcPct val="35000"/>
            </a:spcAft>
          </a:pPr>
          <a:r>
            <a:rPr lang="en-US" sz="1700" b="0" kern="1200" dirty="0" smtClean="0">
              <a:solidFill>
                <a:schemeClr val="tx1"/>
              </a:solidFill>
            </a:rPr>
            <a:t>Dairy Microbiology</a:t>
          </a:r>
          <a:endParaRPr lang="ar-SA" sz="1700" b="0" kern="1200" dirty="0" smtClean="0">
            <a:solidFill>
              <a:schemeClr val="tx1"/>
            </a:solidFill>
          </a:endParaRPr>
        </a:p>
        <a:p>
          <a:pPr lvl="0" algn="ctr" defTabSz="755650" rtl="1">
            <a:lnSpc>
              <a:spcPct val="90000"/>
            </a:lnSpc>
            <a:spcBef>
              <a:spcPct val="0"/>
            </a:spcBef>
            <a:spcAft>
              <a:spcPct val="35000"/>
            </a:spcAft>
          </a:pPr>
          <a:endParaRPr lang="ar-SA" sz="1700" b="0" kern="1200" dirty="0">
            <a:solidFill>
              <a:schemeClr val="tx1"/>
            </a:solidFill>
          </a:endParaRPr>
        </a:p>
      </dsp:txBody>
      <dsp:txXfrm>
        <a:off x="3247638" y="3317413"/>
        <a:ext cx="1637469" cy="1457774"/>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890D311-18E8-4929-8E7B-CF90DCF859E0}" type="datetimeFigureOut">
              <a:rPr lang="ar-SA" smtClean="0"/>
              <a:pPr/>
              <a:t>05/08/35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05B428C-841F-4DC5-8FB7-D7DC284422BB}" type="slidenum">
              <a:rPr lang="ar-SA" smtClean="0"/>
              <a:pPr/>
              <a:t>‹#›</a:t>
            </a:fld>
            <a:endParaRPr lang="ar-SA"/>
          </a:p>
        </p:txBody>
      </p:sp>
    </p:spTree>
    <p:extLst>
      <p:ext uri="{BB962C8B-B14F-4D97-AF65-F5344CB8AC3E}">
        <p14:creationId xmlns:p14="http://schemas.microsoft.com/office/powerpoint/2010/main" val="413419523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BE3D50-620D-4CC7-8FC5-946049A989FF}" type="slidenum">
              <a:rPr lang="en-US"/>
              <a:pPr/>
              <a:t>1</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1C6A87-CA78-4B0F-898E-D81198905631}" type="slidenum">
              <a:rPr lang="en-US"/>
              <a:pPr/>
              <a:t>2</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5B4EE8-AAE6-4A46-B728-1BEB2A8E4984}" type="slidenum">
              <a:rPr lang="en-US"/>
              <a:pPr/>
              <a:t>4</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5E5681-347E-4052-BFD3-17BBB39CF5A6}" type="slidenum">
              <a:rPr lang="en-US"/>
              <a:pPr/>
              <a:t>5</a:t>
            </a:fld>
            <a:endParaRPr 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A12FE8-188D-4CB6-9E1A-B3FB45C453B2}" type="slidenum">
              <a:rPr lang="en-US"/>
              <a:pPr/>
              <a:t>6</a:t>
            </a:fld>
            <a:endParaRPr 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8F3E59-E209-4A68-9434-98D4B060184E}" type="slidenum">
              <a:rPr lang="en-US"/>
              <a:pPr/>
              <a:t>7</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9CDF04-E677-44E2-87EE-98C60799AC02}" type="slidenum">
              <a:rPr lang="en-US"/>
              <a:pPr/>
              <a:t>8</a:t>
            </a:fld>
            <a:endParaRPr lang="en-US"/>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7EEF16-F38E-4C3C-A62B-5A10C7738F25}" type="slidenum">
              <a:rPr lang="en-US"/>
              <a:pPr/>
              <a:t>9</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C8BD22-4A10-4BD5-836E-1362196D039B}" type="slidenum">
              <a:rPr lang="en-US"/>
              <a:pPr/>
              <a:t>10</a:t>
            </a:fld>
            <a:endParaRPr lang="en-US"/>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25F9BF-BC7E-47FA-AE9E-B4A9453431E1}" type="slidenum">
              <a:rPr lang="en-US"/>
              <a:pPr/>
              <a:t>11</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E276AD-0426-4CE0-8D30-B05BA233237B}" type="slidenum">
              <a:rPr lang="en-US"/>
              <a:pPr/>
              <a:t>12</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393B3F-430B-4FC7-BCD1-92B814045470}" type="slidenum">
              <a:rPr lang="en-US"/>
              <a:pPr/>
              <a:t>13</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0A4EA4-4511-47CE-A304-7614136200A2}" type="slidenum">
              <a:rPr lang="en-US"/>
              <a:pPr/>
              <a:t>14</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748900-9707-474E-AE8B-97ECE79E765A}" type="slidenum">
              <a:rPr lang="en-US"/>
              <a:pPr/>
              <a:t>15</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338C32-4FAE-464A-9B0A-78C498ECF047}" type="slidenum">
              <a:rPr lang="en-US"/>
              <a:pPr/>
              <a:t>16</a:t>
            </a:fld>
            <a:endParaRPr 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AD1059-850E-49C0-99AE-99367C5B922A}" type="slidenum">
              <a:rPr lang="en-US"/>
              <a:pPr/>
              <a:t>17</a:t>
            </a:fld>
            <a:endParaRPr 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8D4CEF-9CF2-48F7-969C-F6F02C2E656D}" type="slidenum">
              <a:rPr lang="en-US"/>
              <a:pPr/>
              <a:t>18</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EFBBD6-EC8A-4240-9183-09A3F56EBDDC}" type="slidenum">
              <a:rPr lang="en-US"/>
              <a:pPr/>
              <a:t>19</a:t>
            </a:fld>
            <a:endParaRPr lang="en-US"/>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F1C35B-8D74-4C75-BFBC-3DFC3AF1A27A}" type="slidenum">
              <a:rPr lang="en-US"/>
              <a:pPr/>
              <a:t>20</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25FEC5-4467-48D4-BE01-700A5F2C6C50}" type="slidenum">
              <a:rPr lang="en-US"/>
              <a:pPr/>
              <a:t>21</a:t>
            </a:fld>
            <a:endParaRPr 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0E763B-A6C0-4996-BA6F-A7136D80234A}" type="slidenum">
              <a:rPr lang="en-US"/>
              <a:pPr/>
              <a:t>22</a:t>
            </a:fld>
            <a:endParaRPr 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C14CAE-B2F9-45DB-930B-6572AFAEF42D}" type="slidenum">
              <a:rPr lang="en-US"/>
              <a:pPr/>
              <a:t>23</a:t>
            </a:fld>
            <a:endParaRPr 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32EA9E-8CE9-4FE3-A8AC-7E40B8526848}" type="slidenum">
              <a:rPr lang="en-US"/>
              <a:pPr/>
              <a:t>26</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8932DB-7A41-473C-B18A-16979F71861C}" type="slidenum">
              <a:rPr lang="en-US"/>
              <a:pPr/>
              <a:t>29</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1E8C31-42DF-4709-B26F-11427934CC5D}" type="slidenum">
              <a:rPr lang="en-US"/>
              <a:pPr/>
              <a:t>30</a:t>
            </a:fld>
            <a:endParaRPr 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49D4B8-53D1-4CFE-B5D8-240FBEA92B8C}" type="slidenum">
              <a:rPr lang="en-US"/>
              <a:pPr/>
              <a:t>31</a:t>
            </a:fld>
            <a:endParaRPr lang="en-US"/>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AFBBB9-CDBD-4F6F-A78B-09F5A5F1DA04}" type="slidenum">
              <a:rPr lang="en-US"/>
              <a:pPr/>
              <a:t>32</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440A11-DDD3-4EED-BAE2-7ED4A392B50D}" type="slidenum">
              <a:rPr lang="en-US"/>
              <a:pPr/>
              <a:t>33</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E6D383-DBEA-4E9F-8FC2-D94141487D83}" type="slidenum">
              <a:rPr lang="en-US"/>
              <a:pPr/>
              <a:t>34</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97D2AC-69B4-4DFF-BE4F-A51C6D4A7A9A}" type="slidenum">
              <a:rPr lang="en-US"/>
              <a:pPr/>
              <a:t>35</a:t>
            </a:fld>
            <a:endParaRPr 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EAD76A-7E33-405A-8CFF-5F20F176782F}" type="slidenum">
              <a:rPr lang="en-US"/>
              <a:pPr/>
              <a:t>36</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2C7D9E-BF44-4A50-B44F-80F0BD5B5D3E}" type="slidenum">
              <a:rPr lang="en-US"/>
              <a:pPr/>
              <a:t>37</a:t>
            </a:fld>
            <a:endParaRPr 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837FC1-EF76-40F3-AFBB-829165199DD3}" type="slidenum">
              <a:rPr lang="en-US"/>
              <a:pPr/>
              <a:t>38</a:t>
            </a:fld>
            <a:endParaRPr 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ECC09E-40A9-4670-B233-5CAFC11ABC70}" type="slidenum">
              <a:rPr lang="en-US"/>
              <a:pPr/>
              <a:t>39</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0408E-7473-47E6-8FA9-D3DBCFEBE6FC}" type="slidenum">
              <a:rPr lang="en-US"/>
              <a:pPr/>
              <a:t>40</a:t>
            </a:fld>
            <a:endParaRPr 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C32DF6-3FB6-484C-8CF0-98D1E7F23C4E}" type="slidenum">
              <a:rPr lang="en-US"/>
              <a:pPr/>
              <a:t>41</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B584A3-264B-46D4-B0FA-45CDE93E811F}" type="slidenum">
              <a:rPr lang="en-US"/>
              <a:pPr/>
              <a:t>42</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71DD14-7D70-4D4F-B02E-12CF8477F249}" type="slidenum">
              <a:rPr lang="en-US"/>
              <a:pPr/>
              <a:t>43</a:t>
            </a:fld>
            <a:endParaRPr lang="en-US"/>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8DD688-0220-430C-B6AD-C1B0A7FCA33E}" type="slidenum">
              <a:rPr lang="en-US"/>
              <a:pPr/>
              <a:t>44</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DD8845-4BBC-4585-A272-0DD453937421}" type="slidenum">
              <a:rPr lang="en-US"/>
              <a:pPr/>
              <a:t>45</a:t>
            </a:fld>
            <a:endParaRPr lang="en-US"/>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484D47-9CF8-4D46-92D1-C67151C70C64}" type="slidenum">
              <a:rPr lang="en-US"/>
              <a:pPr/>
              <a:t>46</a:t>
            </a:fld>
            <a:endParaRPr 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072EF541-7718-4354-B07A-27B5EA78D359}" type="datetimeFigureOut">
              <a:rPr lang="ar-SA" smtClean="0"/>
              <a:pPr/>
              <a:t>05/08/35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3382C99-FFEB-47B2-A4CC-95CA3F753AF1}"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072EF541-7718-4354-B07A-27B5EA78D359}" type="datetimeFigureOut">
              <a:rPr lang="ar-SA" smtClean="0"/>
              <a:pPr/>
              <a:t>05/08/35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3382C99-FFEB-47B2-A4CC-95CA3F753AF1}"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2EF541-7718-4354-B07A-27B5EA78D359}" type="datetimeFigureOut">
              <a:rPr lang="ar-SA" smtClean="0"/>
              <a:pPr/>
              <a:t>05/08/35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3382C99-FFEB-47B2-A4CC-95CA3F753AF1}"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072EF541-7718-4354-B07A-27B5EA78D359}" type="datetimeFigureOut">
              <a:rPr lang="ar-SA" smtClean="0"/>
              <a:pPr/>
              <a:t>05/08/35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A3382C99-FFEB-47B2-A4CC-95CA3F753AF1}"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072EF541-7718-4354-B07A-27B5EA78D359}" type="datetimeFigureOut">
              <a:rPr lang="ar-SA" smtClean="0"/>
              <a:pPr/>
              <a:t>05/08/35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A3382C99-FFEB-47B2-A4CC-95CA3F753AF1}"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072EF541-7718-4354-B07A-27B5EA78D359}" type="datetimeFigureOut">
              <a:rPr lang="ar-SA" smtClean="0"/>
              <a:pPr/>
              <a:t>05/08/35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A3382C99-FFEB-47B2-A4CC-95CA3F753AF1}"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2EF541-7718-4354-B07A-27B5EA78D359}" type="datetimeFigureOut">
              <a:rPr lang="ar-SA" smtClean="0"/>
              <a:pPr/>
              <a:t>05/08/35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A3382C99-FFEB-47B2-A4CC-95CA3F753AF1}"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2EF541-7718-4354-B07A-27B5EA78D359}" type="datetimeFigureOut">
              <a:rPr lang="ar-SA" smtClean="0"/>
              <a:pPr/>
              <a:t>05/08/35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A3382C99-FFEB-47B2-A4CC-95CA3F753AF1}"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2EF541-7718-4354-B07A-27B5EA78D359}" type="datetimeFigureOut">
              <a:rPr lang="ar-SA" smtClean="0"/>
              <a:pPr/>
              <a:t>05/08/35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A3382C99-FFEB-47B2-A4CC-95CA3F753AF1}"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072EF541-7718-4354-B07A-27B5EA78D359}" type="datetimeFigureOut">
              <a:rPr lang="ar-SA" smtClean="0"/>
              <a:pPr/>
              <a:t>05/08/35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3382C99-FFEB-47B2-A4CC-95CA3F753AF1}"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072EF541-7718-4354-B07A-27B5EA78D359}" type="datetimeFigureOut">
              <a:rPr lang="ar-SA" smtClean="0"/>
              <a:pPr/>
              <a:t>05/08/35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A3382C99-FFEB-47B2-A4CC-95CA3F753AF1}"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72EF541-7718-4354-B07A-27B5EA78D359}" type="datetimeFigureOut">
              <a:rPr lang="ar-SA" smtClean="0"/>
              <a:pPr/>
              <a:t>05/08/35</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3382C99-FFEB-47B2-A4CC-95CA3F753AF1}"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http://4.bp.blogspot.com/_xURh3pkJN6E/TOlmOYp_8FI/AAAAAAAAABA/IcD4KNRSt4k/s1600/Kochs%2BPostulate.jpg"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ucmp.berkeley.edu/glossary/gloss3/dna.html"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http://uqu.edu.sa/files2/tiny_mce/plugins/imagemanager/files/4180164/bacteriasize.jpg"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jcm.asm.org/content/vol38/issue8/images/large/jm0800038001.jpeg"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http://uqu.edu.sa/files2/tiny_mce/plugins/imagemanager/files/4180164/sizetovol.jpg"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en.wikipedia.org/wiki/N._meningitidis"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http://classes.midlandstech.edu/carterp/Courses/bio225/chap04/04-01_CocciArrange_1.jpg" TargetMode="External"/><Relationship Id="rId4" Type="http://schemas.openxmlformats.org/officeDocument/2006/relationships/image" Target="../media/image11.jpeg"/></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http://classes.midlandstech.edu/carterp/Courses/bio225/chap04/04-01_CocciArrange_1.jpg"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http://classes.midlandstech.edu/carterp/Courses/bio225/chap04/04-02_Bacilli_1.jpg"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http://classes.midlandstech.edu/carterp/Courses/bio225/chap04/04-02_Bacilli_1.jpg" TargetMode="External"/></Relationships>
</file>

<file path=ppt/slides/_rels/slide38.xml.rels><?xml version="1.0" encoding="UTF-8" standalone="yes"?>
<Relationships xmlns="http://schemas.openxmlformats.org/package/2006/relationships"><Relationship Id="rId8" Type="http://schemas.openxmlformats.org/officeDocument/2006/relationships/image" Target="http://store.schoolspecialtyonline.net/OA_HTML/ibcGetAttachment.jsp?cItemId=784642&amp;fileId=1650578&amp;encrypt=" TargetMode="External"/><Relationship Id="rId3" Type="http://schemas.openxmlformats.org/officeDocument/2006/relationships/image" Target="../media/image13.jpeg"/><Relationship Id="rId7" Type="http://schemas.openxmlformats.org/officeDocument/2006/relationships/image" Target="../media/image15.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http://upload.wikimedia.org/wikipedia/commons/thumb/b/b9/Dvulgaris_micrograph.JPG/150px-Dvulgaris_micrograph.JPG" TargetMode="External"/><Relationship Id="rId5" Type="http://schemas.openxmlformats.org/officeDocument/2006/relationships/image" Target="../media/image14.jpeg"/><Relationship Id="rId4" Type="http://schemas.openxmlformats.org/officeDocument/2006/relationships/image" Target="http://classes.midlandstech.edu/carterp/Courses/bio225/chap04/04-04_SpiralBacteria_1.jpg" TargetMode="External"/></Relationships>
</file>

<file path=ppt/slides/_rels/slide39.xml.rels><?xml version="1.0" encoding="UTF-8" standalone="yes"?>
<Relationships xmlns="http://schemas.openxmlformats.org/package/2006/relationships"><Relationship Id="rId8" Type="http://schemas.openxmlformats.org/officeDocument/2006/relationships/image" Target="http://store.schoolspecialtyonline.net/OA_HTML/ibcGetAttachment.jsp?cItemId=784642&amp;fileId=1650578&amp;encrypt=" TargetMode="External"/><Relationship Id="rId3" Type="http://schemas.openxmlformats.org/officeDocument/2006/relationships/image" Target="../media/image13.jpeg"/><Relationship Id="rId7"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http://upload.wikimedia.org/wikipedia/commons/thumb/b/b9/Dvulgaris_micrograph.JPG/150px-Dvulgaris_micrograph.JPG" TargetMode="External"/><Relationship Id="rId5" Type="http://schemas.openxmlformats.org/officeDocument/2006/relationships/image" Target="../media/image14.jpeg"/><Relationship Id="rId4" Type="http://schemas.openxmlformats.org/officeDocument/2006/relationships/image" Target="http://classes.midlandstech.edu/carterp/Courses/bio225/chap04/04-04_SpiralBacteria_1.jpg"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http://overcomingcandida.com/mycology/nocardia.jpg" TargetMode="External"/><Relationship Id="rId5" Type="http://schemas.openxmlformats.org/officeDocument/2006/relationships/image" Target="../media/image17.jpeg"/><Relationship Id="rId4" Type="http://schemas.openxmlformats.org/officeDocument/2006/relationships/image" Target="http://img.webmd.com/dtmcms/live/webmd/consumer_assets/site_images/articles/health_and_medical_reference/sexual_health/syphilis-basics_syphilis-bacteria.jpg"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http://www.caes.uga.edu/applications/publications/files/html/C990/images/C990-1.gif" TargetMode="External"/><Relationship Id="rId5" Type="http://schemas.openxmlformats.org/officeDocument/2006/relationships/image" Target="../media/image19.gif"/><Relationship Id="rId4" Type="http://schemas.openxmlformats.org/officeDocument/2006/relationships/image" Target="http://farm5.static.flickr.com/4106/4834181717_922c52b854.jpg" TargetMode="External"/></Relationships>
</file>

<file path=ppt/slides/_rels/slide43.xml.rels><?xml version="1.0" encoding="UTF-8" standalone="yes"?>
<Relationships xmlns="http://schemas.openxmlformats.org/package/2006/relationships"><Relationship Id="rId8" Type="http://schemas.openxmlformats.org/officeDocument/2006/relationships/image" Target="http://microbewiki.kenyon.edu/images/7/74/Corynebacteriumdiphteriae.jpg" TargetMode="External"/><Relationship Id="rId3" Type="http://schemas.openxmlformats.org/officeDocument/2006/relationships/image" Target="../media/image20.jpeg"/><Relationship Id="rId7"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http://www.sehha.com/diseases/id/diphtheria/Diphtheria02.gif" TargetMode="External"/><Relationship Id="rId5" Type="http://schemas.openxmlformats.org/officeDocument/2006/relationships/image" Target="../media/image21.gif"/><Relationship Id="rId4" Type="http://schemas.openxmlformats.org/officeDocument/2006/relationships/image" Target="http://www.sehha.com/diseases/id/diphtheria/Diphtheria03.jpg" TargetMode="External"/><Relationship Id="rId9" Type="http://schemas.openxmlformats.org/officeDocument/2006/relationships/image" Target="../media/image23.jpeg"/></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http://pathmicro.med.sc.edu/ghaffar/lister-dk.jpg" TargetMode="External"/><Relationship Id="rId5" Type="http://schemas.openxmlformats.org/officeDocument/2006/relationships/image" Target="../media/image25.jpeg"/><Relationship Id="rId4" Type="http://schemas.openxmlformats.org/officeDocument/2006/relationships/image" Target="http://microbiologyspring2010.wikispaces.com/file/view/Mycobacterium-tuberculosis_pic.jpg/143394703/Mycobacterium-tuberculosis_pic.jpg"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http://1.bp.blogspot.com/_DZH2cmCoois/R8xxI73bSxI/AAAAAAAAEps/qkqY5W54mS4/s400/tmp.jpg"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http://1.bp.blogspot.com/_DZH2cmCoois/R8xxI73bSxI/AAAAAAAAEps/qkqY5W54mS4/s400/tmp.jpg"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http://classes.midlandstech.edu/carterp/Courses/bio225/chap04/04-05_StarShaped_1.jpg" TargetMode="External"/><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WordArt 4"/>
          <p:cNvSpPr>
            <a:spLocks noChangeArrowheads="1" noChangeShapeType="1" noTextEdit="1"/>
          </p:cNvSpPr>
          <p:nvPr/>
        </p:nvSpPr>
        <p:spPr bwMode="auto">
          <a:xfrm>
            <a:off x="1219200" y="838200"/>
            <a:ext cx="7924800" cy="4419600"/>
          </a:xfrm>
          <a:prstGeom prst="rect">
            <a:avLst/>
          </a:prstGeom>
        </p:spPr>
        <p:txBody>
          <a:bodyPr wrap="none" fromWordArt="1">
            <a:prstTxWarp prst="textPlain">
              <a:avLst>
                <a:gd name="adj" fmla="val 57792"/>
              </a:avLst>
            </a:prstTxWarp>
          </a:bodyPr>
          <a:lstStyle/>
          <a:p>
            <a:pPr algn="ctr" rtl="1"/>
            <a:r>
              <a:rPr lang="ar-SA"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المحاضرة</a:t>
            </a:r>
          </a:p>
          <a:p>
            <a:pPr algn="ctr" rtl="1"/>
            <a:r>
              <a:rPr lang="ar-SA"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الأولى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1620"/>
                                        </p:tgtEl>
                                        <p:attrNameLst>
                                          <p:attrName>style.visibility</p:attrName>
                                        </p:attrNameLst>
                                      </p:cBhvr>
                                      <p:to>
                                        <p:strVal val="visible"/>
                                      </p:to>
                                    </p:set>
                                    <p:animEffect transition="in" filter="fade">
                                      <p:cBhvr>
                                        <p:cTn id="7" dur="2000"/>
                                        <p:tgtEl>
                                          <p:spTgt spid="111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38200" y="152400"/>
            <a:ext cx="7772400" cy="609600"/>
          </a:xfrm>
        </p:spPr>
        <p:txBody>
          <a:bodyPr>
            <a:normAutofit fontScale="90000"/>
          </a:bodyPr>
          <a:lstStyle/>
          <a:p>
            <a:r>
              <a:rPr lang="ar-SA" sz="4000" dirty="0">
                <a:solidFill>
                  <a:srgbClr val="CC3300"/>
                </a:solidFill>
              </a:rPr>
              <a:t>المنهج</a:t>
            </a:r>
            <a:endParaRPr lang="en-US" sz="4000" dirty="0">
              <a:solidFill>
                <a:srgbClr val="CC3300"/>
              </a:solidFill>
            </a:endParaRPr>
          </a:p>
        </p:txBody>
      </p:sp>
      <p:sp>
        <p:nvSpPr>
          <p:cNvPr id="2051" name="Rectangle 3"/>
          <p:cNvSpPr>
            <a:spLocks noGrp="1" noChangeArrowheads="1"/>
          </p:cNvSpPr>
          <p:nvPr>
            <p:ph type="subTitle" idx="1"/>
          </p:nvPr>
        </p:nvSpPr>
        <p:spPr>
          <a:xfrm>
            <a:off x="0" y="990600"/>
            <a:ext cx="8991600" cy="5562600"/>
          </a:xfrm>
        </p:spPr>
        <p:txBody>
          <a:bodyPr/>
          <a:lstStyle/>
          <a:p>
            <a:pPr algn="r" rtl="1"/>
            <a:r>
              <a:rPr lang="ar-SA" b="1" dirty="0">
                <a:solidFill>
                  <a:schemeClr val="tx1"/>
                </a:solidFill>
              </a:rPr>
              <a:t>مقدمة عامة عن البكتيريا والفيروسات - طرق تصنيف البكتيريا – طرق عزل البكتيريا من المصادر المختلفة- الحصول على المزارع البكتيرية – الاختبارات المتبعة في التعريف بما في ذلك الطرق الوراثية للمجاميع البكتيرية- الخصائص الفسيولوجية للبكتيريا وأهميتها في التقنية الحيوية- الأهمية الطبية </a:t>
            </a:r>
            <a:r>
              <a:rPr lang="ar-SA" b="1" dirty="0" err="1">
                <a:solidFill>
                  <a:schemeClr val="tx1"/>
                </a:solidFill>
              </a:rPr>
              <a:t>والإقتصادية</a:t>
            </a:r>
            <a:r>
              <a:rPr lang="ar-SA" b="1" dirty="0">
                <a:solidFill>
                  <a:schemeClr val="tx1"/>
                </a:solidFill>
              </a:rPr>
              <a:t> البكتيريا.</a:t>
            </a:r>
          </a:p>
          <a:p>
            <a:pPr algn="r" rtl="1"/>
            <a:r>
              <a:rPr lang="ar-SA" b="1" dirty="0">
                <a:solidFill>
                  <a:schemeClr val="tx1"/>
                </a:solidFill>
              </a:rPr>
              <a:t>الصفات العامة للفيروسات -التنقية – التركيب الكيميائي – الأهمية الطبية </a:t>
            </a:r>
            <a:r>
              <a:rPr lang="ar-SA" b="1" dirty="0" err="1">
                <a:solidFill>
                  <a:schemeClr val="tx1"/>
                </a:solidFill>
              </a:rPr>
              <a:t>والإقتصادية</a:t>
            </a:r>
            <a:r>
              <a:rPr lang="ar-SA" b="1" dirty="0">
                <a:solidFill>
                  <a:schemeClr val="tx1"/>
                </a:solidFill>
              </a:rPr>
              <a:t> للفيروسات</a:t>
            </a:r>
            <a:endParaRPr lang="en-US" b="1" dirty="0">
              <a:solidFill>
                <a:schemeClr val="tx1"/>
              </a:solidFill>
            </a:endParaRPr>
          </a:p>
        </p:txBody>
      </p:sp>
      <p:sp>
        <p:nvSpPr>
          <p:cNvPr id="2052" name="Rectangle 4"/>
          <p:cNvSpPr>
            <a:spLocks noChangeArrowheads="1"/>
          </p:cNvSpPr>
          <p:nvPr/>
        </p:nvSpPr>
        <p:spPr bwMode="auto">
          <a:xfrm>
            <a:off x="152400" y="4495800"/>
            <a:ext cx="8991600" cy="830997"/>
          </a:xfrm>
          <a:prstGeom prst="rect">
            <a:avLst/>
          </a:prstGeom>
          <a:noFill/>
          <a:ln w="9525">
            <a:noFill/>
            <a:miter lim="800000"/>
            <a:headEnd/>
            <a:tailEnd/>
          </a:ln>
          <a:effectLst/>
        </p:spPr>
        <p:txBody>
          <a:bodyPr anchor="ctr">
            <a:spAutoFit/>
          </a:bodyPr>
          <a:lstStyle/>
          <a:p>
            <a:pPr algn="ctr"/>
            <a:r>
              <a:rPr lang="ar-SA" sz="2400" b="1">
                <a:solidFill>
                  <a:srgbClr val="C00000"/>
                </a:solidFill>
              </a:rPr>
              <a:t>ابوالذهب, مصطفى كمال و الكشير, حسين محمد و القزاز, سيد أحمد و شعيب, عالية عبد الباقي. (1997). علم البكتيرات. الجزء الأول. دار المعارف. القاهرة</a:t>
            </a:r>
            <a:r>
              <a:rPr lang="en-US" sz="2400" b="1">
                <a:solidFill>
                  <a:srgbClr val="C00000"/>
                </a:solidFill>
              </a:rPr>
              <a:t>. </a:t>
            </a:r>
          </a:p>
        </p:txBody>
      </p:sp>
      <p:sp>
        <p:nvSpPr>
          <p:cNvPr id="2053" name="Rectangle 5"/>
          <p:cNvSpPr>
            <a:spLocks noChangeArrowheads="1"/>
          </p:cNvSpPr>
          <p:nvPr/>
        </p:nvSpPr>
        <p:spPr bwMode="auto">
          <a:xfrm>
            <a:off x="1752600" y="5486400"/>
            <a:ext cx="7149714" cy="954107"/>
          </a:xfrm>
          <a:prstGeom prst="rect">
            <a:avLst/>
          </a:prstGeom>
          <a:noFill/>
          <a:ln w="9525">
            <a:noFill/>
            <a:miter lim="800000"/>
            <a:headEnd/>
            <a:tailEnd/>
          </a:ln>
          <a:effectLst/>
        </p:spPr>
        <p:txBody>
          <a:bodyPr wrap="none" anchor="ctr">
            <a:spAutoFit/>
          </a:bodyPr>
          <a:lstStyle/>
          <a:p>
            <a:pPr algn="justLow" rtl="1"/>
            <a:r>
              <a:rPr lang="ar-SA" sz="2800" b="1" dirty="0">
                <a:solidFill>
                  <a:srgbClr val="A50021"/>
                </a:solidFill>
              </a:rPr>
              <a:t>التميمي، كامل مهدي. (2004).  </a:t>
            </a:r>
            <a:r>
              <a:rPr lang="ar-SA" sz="2800" b="1" dirty="0" err="1">
                <a:solidFill>
                  <a:srgbClr val="A50021"/>
                </a:solidFill>
              </a:rPr>
              <a:t>اساسيات</a:t>
            </a:r>
            <a:r>
              <a:rPr lang="ar-SA" sz="2800" b="1" dirty="0">
                <a:solidFill>
                  <a:srgbClr val="A50021"/>
                </a:solidFill>
              </a:rPr>
              <a:t> علم الفيروسات. </a:t>
            </a:r>
          </a:p>
          <a:p>
            <a:pPr algn="justLow" rtl="1"/>
            <a:r>
              <a:rPr lang="ar-SA" sz="2800" b="1" dirty="0">
                <a:solidFill>
                  <a:srgbClr val="A50021"/>
                </a:solidFill>
              </a:rPr>
              <a:t>الأهلية للنشر والتوزيع، جده.</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ar-SA" b="1" dirty="0" smtClean="0"/>
              <a:t>عناصر المحاضرة</a:t>
            </a:r>
            <a:endParaRPr lang="ar-SA" b="1" dirty="0"/>
          </a:p>
        </p:txBody>
      </p:sp>
      <p:sp>
        <p:nvSpPr>
          <p:cNvPr id="3" name="Content Placeholder 2"/>
          <p:cNvSpPr>
            <a:spLocks noGrp="1"/>
          </p:cNvSpPr>
          <p:nvPr>
            <p:ph idx="1"/>
          </p:nvPr>
        </p:nvSpPr>
        <p:spPr>
          <a:xfrm>
            <a:off x="179512" y="1268760"/>
            <a:ext cx="8712968" cy="4857403"/>
          </a:xfrm>
        </p:spPr>
        <p:txBody>
          <a:bodyPr>
            <a:normAutofit lnSpcReduction="10000"/>
          </a:bodyPr>
          <a:lstStyle/>
          <a:p>
            <a:r>
              <a:rPr lang="ar-SA" b="1" dirty="0" smtClean="0"/>
              <a:t>مدخل للمنهج البكتيريا والفيروسات </a:t>
            </a:r>
            <a:r>
              <a:rPr lang="en-US" b="1" dirty="0" smtClean="0"/>
              <a:t>bacteria and viruses</a:t>
            </a:r>
          </a:p>
          <a:p>
            <a:r>
              <a:rPr lang="ar-SA" b="1" dirty="0" smtClean="0"/>
              <a:t>مجالات علم الأحياء الدقيقة</a:t>
            </a:r>
            <a:r>
              <a:rPr lang="en-US" b="1" dirty="0" smtClean="0"/>
              <a:t> </a:t>
            </a:r>
            <a:br>
              <a:rPr lang="en-US" b="1" dirty="0" smtClean="0"/>
            </a:br>
            <a:r>
              <a:rPr lang="en-US" b="1" dirty="0" smtClean="0"/>
              <a:t>The Scope of Microbiology</a:t>
            </a:r>
          </a:p>
          <a:p>
            <a:r>
              <a:rPr lang="ar-SA" b="1" dirty="0" smtClean="0"/>
              <a:t>تطبيقات علم </a:t>
            </a:r>
            <a:r>
              <a:rPr lang="ar-SA" b="1" dirty="0" err="1" smtClean="0"/>
              <a:t>الاحياء</a:t>
            </a:r>
            <a:r>
              <a:rPr lang="ar-SA" b="1" dirty="0" smtClean="0"/>
              <a:t> الدقيقة.</a:t>
            </a:r>
          </a:p>
          <a:p>
            <a:r>
              <a:rPr lang="ar-SA" b="1" dirty="0" smtClean="0"/>
              <a:t>تقسيم البكتيريا.</a:t>
            </a:r>
          </a:p>
          <a:p>
            <a:r>
              <a:rPr lang="ar-SA" b="1" dirty="0" smtClean="0"/>
              <a:t>مقارنة بين الكائنات بدائية وحقيقة النواة.</a:t>
            </a:r>
          </a:p>
          <a:p>
            <a:r>
              <a:rPr lang="ar-SA" b="1" dirty="0" smtClean="0"/>
              <a:t>العالم الأمريكي ديفيد</a:t>
            </a:r>
            <a:r>
              <a:rPr lang="en-US" b="1" dirty="0" smtClean="0"/>
              <a:t> </a:t>
            </a:r>
            <a:r>
              <a:rPr lang="ar-SA" b="1" dirty="0" err="1" smtClean="0"/>
              <a:t>بيرجي</a:t>
            </a:r>
            <a:r>
              <a:rPr lang="ar-SA" b="1" dirty="0" smtClean="0"/>
              <a:t> </a:t>
            </a:r>
            <a:r>
              <a:rPr lang="en-US" b="1" dirty="0" smtClean="0"/>
              <a:t>David </a:t>
            </a:r>
            <a:r>
              <a:rPr lang="en-US" b="1" dirty="0" err="1" smtClean="0"/>
              <a:t>Bergey</a:t>
            </a:r>
            <a:r>
              <a:rPr lang="en-US" b="1" dirty="0" smtClean="0"/>
              <a:t> </a:t>
            </a:r>
            <a:endParaRPr lang="ar-SA" b="1" dirty="0" smtClean="0"/>
          </a:p>
          <a:p>
            <a:r>
              <a:rPr lang="ar-SA" b="1" dirty="0" smtClean="0"/>
              <a:t>المجهر – البسترة – فروض كوخ.</a:t>
            </a:r>
          </a:p>
          <a:p>
            <a:r>
              <a:rPr lang="ar-SA" b="1" dirty="0" err="1" smtClean="0"/>
              <a:t>الاسس</a:t>
            </a:r>
            <a:r>
              <a:rPr lang="ar-SA" b="1" dirty="0" smtClean="0"/>
              <a:t> المتبعة لتصنيف البكتيريا.</a:t>
            </a:r>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0"/>
            <a:ext cx="8229600" cy="487363"/>
          </a:xfrm>
        </p:spPr>
        <p:txBody>
          <a:bodyPr>
            <a:normAutofit fontScale="90000"/>
          </a:bodyPr>
          <a:lstStyle/>
          <a:p>
            <a:r>
              <a:rPr lang="en-US" sz="2800"/>
              <a:t>Introduction</a:t>
            </a:r>
          </a:p>
        </p:txBody>
      </p:sp>
      <p:sp>
        <p:nvSpPr>
          <p:cNvPr id="46083" name="Rectangle 3"/>
          <p:cNvSpPr>
            <a:spLocks noGrp="1" noChangeArrowheads="1"/>
          </p:cNvSpPr>
          <p:nvPr>
            <p:ph type="body" idx="1"/>
          </p:nvPr>
        </p:nvSpPr>
        <p:spPr>
          <a:xfrm>
            <a:off x="251520" y="609600"/>
            <a:ext cx="8892480" cy="5867400"/>
          </a:xfrm>
        </p:spPr>
        <p:txBody>
          <a:bodyPr>
            <a:normAutofit fontScale="92500" lnSpcReduction="20000"/>
          </a:bodyPr>
          <a:lstStyle/>
          <a:p>
            <a:pPr algn="l" rtl="0">
              <a:lnSpc>
                <a:spcPct val="80000"/>
              </a:lnSpc>
              <a:buNone/>
            </a:pPr>
            <a:r>
              <a:rPr lang="en-US" sz="2600" b="1" dirty="0"/>
              <a:t>what are bacteria and viruses? </a:t>
            </a:r>
          </a:p>
          <a:p>
            <a:pPr algn="l" rtl="0">
              <a:lnSpc>
                <a:spcPct val="80000"/>
              </a:lnSpc>
              <a:buNone/>
            </a:pPr>
            <a:r>
              <a:rPr lang="en-US" sz="2800" b="1" dirty="0"/>
              <a:t>They are frequently portrayed as sings of </a:t>
            </a:r>
            <a:r>
              <a:rPr lang="en-US" sz="2800" b="1" dirty="0">
                <a:solidFill>
                  <a:srgbClr val="7030A0"/>
                </a:solidFill>
              </a:rPr>
              <a:t>disease</a:t>
            </a:r>
            <a:r>
              <a:rPr lang="en-US" sz="2800" b="1" dirty="0"/>
              <a:t> and </a:t>
            </a:r>
            <a:r>
              <a:rPr lang="en-US" sz="2800" b="1" dirty="0" smtClean="0">
                <a:solidFill>
                  <a:srgbClr val="7030A0"/>
                </a:solidFill>
              </a:rPr>
              <a:t>death</a:t>
            </a:r>
            <a:r>
              <a:rPr lang="en-US" sz="2800" b="1" dirty="0" smtClean="0"/>
              <a:t>.</a:t>
            </a:r>
          </a:p>
          <a:p>
            <a:pPr algn="l" rtl="0">
              <a:lnSpc>
                <a:spcPct val="80000"/>
              </a:lnSpc>
              <a:buNone/>
            </a:pPr>
            <a:r>
              <a:rPr lang="en-US" sz="2800" b="1" dirty="0" smtClean="0"/>
              <a:t>The </a:t>
            </a:r>
            <a:r>
              <a:rPr lang="en-US" sz="2800" b="1" dirty="0"/>
              <a:t>news is always reporting about some bacteria or virus </a:t>
            </a:r>
            <a:r>
              <a:rPr lang="en-US" sz="2800" b="1" dirty="0" smtClean="0"/>
              <a:t>such</a:t>
            </a:r>
          </a:p>
          <a:p>
            <a:pPr algn="l" rtl="0">
              <a:lnSpc>
                <a:spcPct val="80000"/>
              </a:lnSpc>
              <a:buNone/>
            </a:pPr>
            <a:r>
              <a:rPr lang="en-US" sz="2800" b="1" dirty="0" smtClean="0"/>
              <a:t>as </a:t>
            </a:r>
            <a:r>
              <a:rPr lang="en-US" sz="2800" b="1" dirty="0"/>
              <a:t>the (HIV), cholera, the West Nile virus, </a:t>
            </a:r>
            <a:r>
              <a:rPr lang="en-US" sz="2800" b="1" dirty="0" smtClean="0"/>
              <a:t>or</a:t>
            </a:r>
            <a:r>
              <a:rPr lang="en-US" sz="2800" i="1" dirty="0" smtClean="0"/>
              <a:t> Escherichia coli</a:t>
            </a:r>
            <a:endParaRPr lang="en-US" sz="2800" dirty="0" smtClean="0"/>
          </a:p>
          <a:p>
            <a:pPr algn="l" rtl="0">
              <a:lnSpc>
                <a:spcPct val="80000"/>
              </a:lnSpc>
              <a:buNone/>
            </a:pPr>
            <a:r>
              <a:rPr lang="en-US" sz="2800" b="1" dirty="0" smtClean="0"/>
              <a:t> </a:t>
            </a:r>
            <a:r>
              <a:rPr lang="en-US" sz="2800" b="1" i="1" dirty="0"/>
              <a:t>E. coli</a:t>
            </a:r>
            <a:r>
              <a:rPr lang="en-US" sz="2800" b="1" dirty="0"/>
              <a:t> </a:t>
            </a:r>
            <a:r>
              <a:rPr lang="en-US" sz="2800" b="1" dirty="0" smtClean="0"/>
              <a:t>causing illnesses </a:t>
            </a:r>
            <a:r>
              <a:rPr lang="en-US" sz="2800" b="1" dirty="0"/>
              <a:t>around the world. Throughout </a:t>
            </a:r>
            <a:r>
              <a:rPr lang="en-US" sz="2800" b="1" dirty="0" smtClean="0"/>
              <a:t>modern</a:t>
            </a:r>
          </a:p>
          <a:p>
            <a:pPr algn="l" rtl="0">
              <a:lnSpc>
                <a:spcPct val="80000"/>
              </a:lnSpc>
              <a:buNone/>
            </a:pPr>
            <a:r>
              <a:rPr lang="en-US" sz="2800" b="1" dirty="0" smtClean="0"/>
              <a:t>and ancient times </a:t>
            </a:r>
            <a:r>
              <a:rPr lang="en-US" sz="2800" b="1" dirty="0"/>
              <a:t>alike, these unseen organisms have </a:t>
            </a:r>
            <a:r>
              <a:rPr lang="en-US" sz="2800" b="1" dirty="0" smtClean="0"/>
              <a:t>caused</a:t>
            </a:r>
          </a:p>
          <a:p>
            <a:pPr algn="l" rtl="0">
              <a:lnSpc>
                <a:spcPct val="80000"/>
              </a:lnSpc>
              <a:buNone/>
            </a:pPr>
            <a:r>
              <a:rPr lang="en-US" sz="2800" b="1" dirty="0" smtClean="0"/>
              <a:t>the </a:t>
            </a:r>
            <a:r>
              <a:rPr lang="en-US" sz="2800" b="1" dirty="0"/>
              <a:t>deaths </a:t>
            </a:r>
            <a:r>
              <a:rPr lang="en-US" sz="2800" b="1" dirty="0" smtClean="0"/>
              <a:t>of millions </a:t>
            </a:r>
            <a:r>
              <a:rPr lang="en-US" sz="2800" b="1" dirty="0"/>
              <a:t>of people</a:t>
            </a:r>
            <a:r>
              <a:rPr lang="en-US" sz="2600" b="1" dirty="0"/>
              <a:t>. </a:t>
            </a:r>
            <a:endParaRPr lang="ar-SA" sz="2600" b="1" dirty="0"/>
          </a:p>
          <a:p>
            <a:pPr algn="l" rtl="0">
              <a:lnSpc>
                <a:spcPct val="80000"/>
              </a:lnSpc>
            </a:pPr>
            <a:endParaRPr lang="en-US" sz="2600" b="1" dirty="0"/>
          </a:p>
          <a:p>
            <a:pPr algn="l" rtl="0">
              <a:lnSpc>
                <a:spcPct val="80000"/>
              </a:lnSpc>
            </a:pPr>
            <a:endParaRPr lang="ar-SA" sz="2600" b="1" dirty="0"/>
          </a:p>
          <a:p>
            <a:pPr algn="l" rtl="0">
              <a:lnSpc>
                <a:spcPct val="80000"/>
              </a:lnSpc>
            </a:pPr>
            <a:endParaRPr lang="en-US" sz="2600" b="1" dirty="0"/>
          </a:p>
          <a:p>
            <a:pPr algn="l" rtl="0">
              <a:lnSpc>
                <a:spcPct val="80000"/>
              </a:lnSpc>
              <a:buNone/>
            </a:pPr>
            <a:r>
              <a:rPr lang="en-US" sz="2800" b="1" dirty="0"/>
              <a:t>BACTERIA are a group of </a:t>
            </a:r>
            <a:r>
              <a:rPr lang="en-US" sz="2800" b="1" dirty="0">
                <a:solidFill>
                  <a:srgbClr val="7030A0"/>
                </a:solidFill>
              </a:rPr>
              <a:t>simple, microscopic</a:t>
            </a:r>
            <a:r>
              <a:rPr lang="en-US" sz="2800" b="1" dirty="0"/>
              <a:t>, </a:t>
            </a:r>
            <a:r>
              <a:rPr lang="en-US" sz="2800" b="1" dirty="0" smtClean="0">
                <a:solidFill>
                  <a:srgbClr val="7030A0"/>
                </a:solidFill>
              </a:rPr>
              <a:t>single-celled</a:t>
            </a:r>
            <a:endParaRPr lang="en-US" sz="2800" b="1" dirty="0"/>
          </a:p>
          <a:p>
            <a:pPr algn="l" rtl="0">
              <a:lnSpc>
                <a:spcPct val="80000"/>
              </a:lnSpc>
              <a:buNone/>
            </a:pPr>
            <a:r>
              <a:rPr lang="en-US" sz="2800" b="1" dirty="0" smtClean="0"/>
              <a:t>organisms</a:t>
            </a:r>
            <a:r>
              <a:rPr lang="en-US" sz="2800" b="1" dirty="0"/>
              <a:t>. A bacterium's cell is very different from a plant </a:t>
            </a:r>
            <a:r>
              <a:rPr lang="en-US" sz="2800" b="1" dirty="0" smtClean="0"/>
              <a:t>or</a:t>
            </a:r>
          </a:p>
          <a:p>
            <a:pPr algn="l" rtl="0">
              <a:lnSpc>
                <a:spcPct val="80000"/>
              </a:lnSpc>
              <a:buNone/>
            </a:pPr>
            <a:r>
              <a:rPr lang="en-US" sz="2800" b="1" dirty="0" smtClean="0"/>
              <a:t>animal </a:t>
            </a:r>
            <a:r>
              <a:rPr lang="en-US" sz="2800" b="1" dirty="0"/>
              <a:t>cell. </a:t>
            </a:r>
            <a:r>
              <a:rPr lang="en-US" sz="2800" b="1" dirty="0">
                <a:solidFill>
                  <a:srgbClr val="660066"/>
                </a:solidFill>
              </a:rPr>
              <a:t>It has no organelles such as a nucleus </a:t>
            </a:r>
            <a:r>
              <a:rPr lang="en-US" sz="2800" b="1" dirty="0" smtClean="0">
                <a:solidFill>
                  <a:srgbClr val="660066"/>
                </a:solidFill>
              </a:rPr>
              <a:t>or</a:t>
            </a:r>
          </a:p>
          <a:p>
            <a:pPr algn="l" rtl="0">
              <a:lnSpc>
                <a:spcPct val="80000"/>
              </a:lnSpc>
              <a:buNone/>
            </a:pPr>
            <a:r>
              <a:rPr lang="en-US" sz="2800" b="1" dirty="0" smtClean="0">
                <a:solidFill>
                  <a:srgbClr val="660066"/>
                </a:solidFill>
              </a:rPr>
              <a:t>mitochondria </a:t>
            </a:r>
            <a:r>
              <a:rPr lang="en-US" sz="2800" b="1" dirty="0">
                <a:solidFill>
                  <a:srgbClr val="660066"/>
                </a:solidFill>
              </a:rPr>
              <a:t>inside its cell wall.</a:t>
            </a:r>
            <a:r>
              <a:rPr lang="en-US" sz="2800" b="1" dirty="0"/>
              <a:t> But most bacteria </a:t>
            </a:r>
            <a:r>
              <a:rPr lang="en-US" sz="2800" b="1" dirty="0" smtClean="0"/>
              <a:t>are</a:t>
            </a:r>
          </a:p>
          <a:p>
            <a:pPr algn="l" rtl="0">
              <a:lnSpc>
                <a:spcPct val="80000"/>
              </a:lnSpc>
              <a:buNone/>
            </a:pPr>
            <a:r>
              <a:rPr lang="en-US" sz="2800" b="1" dirty="0" smtClean="0">
                <a:solidFill>
                  <a:srgbClr val="000066"/>
                </a:solidFill>
              </a:rPr>
              <a:t>harmless</a:t>
            </a:r>
            <a:r>
              <a:rPr lang="en-US" sz="2800" b="1" dirty="0"/>
              <a:t>, and without them, life on Earth could not exist</a:t>
            </a:r>
            <a:r>
              <a:rPr lang="en-US" sz="2800" b="1" dirty="0" smtClean="0"/>
              <a:t>.</a:t>
            </a:r>
          </a:p>
          <a:p>
            <a:pPr algn="l" rtl="0">
              <a:lnSpc>
                <a:spcPct val="80000"/>
              </a:lnSpc>
              <a:buNone/>
            </a:pPr>
            <a:r>
              <a:rPr lang="en-US" sz="2800" b="1" dirty="0" smtClean="0"/>
              <a:t> </a:t>
            </a:r>
            <a:r>
              <a:rPr lang="en-US" sz="2800" b="1" dirty="0"/>
              <a:t>They are essential components of the global ecosystem </a:t>
            </a:r>
            <a:r>
              <a:rPr lang="en-US" sz="2800" b="1" dirty="0" smtClean="0"/>
              <a:t>as</a:t>
            </a:r>
          </a:p>
          <a:p>
            <a:pPr algn="l" rtl="0">
              <a:lnSpc>
                <a:spcPct val="80000"/>
              </a:lnSpc>
              <a:buNone/>
            </a:pPr>
            <a:r>
              <a:rPr lang="en-US" sz="2800" b="1" dirty="0" smtClean="0"/>
              <a:t>decomposers</a:t>
            </a:r>
            <a:r>
              <a:rPr lang="en-US" sz="2800" b="1" dirty="0"/>
              <a:t>. </a:t>
            </a:r>
          </a:p>
        </p:txBody>
      </p:sp>
      <p:pic>
        <p:nvPicPr>
          <p:cNvPr id="46084" name="Picture 4" descr="وجدت العديد من الدراسات بأن للعسل فوائد علاجية مذهلة، خصوصاً"/>
          <p:cNvPicPr>
            <a:picLocks noChangeAspect="1" noChangeArrowheads="1" noCrop="1"/>
          </p:cNvPicPr>
          <p:nvPr/>
        </p:nvPicPr>
        <p:blipFill>
          <a:blip r:embed="rId3" cstate="print"/>
          <a:srcRect/>
          <a:stretch>
            <a:fillRect/>
          </a:stretch>
        </p:blipFill>
        <p:spPr bwMode="auto">
          <a:xfrm>
            <a:off x="5580112" y="2708920"/>
            <a:ext cx="3276600" cy="100811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body" idx="1"/>
          </p:nvPr>
        </p:nvSpPr>
        <p:spPr>
          <a:xfrm>
            <a:off x="0" y="228600"/>
            <a:ext cx="8991600" cy="5897563"/>
          </a:xfrm>
        </p:spPr>
        <p:txBody>
          <a:bodyPr/>
          <a:lstStyle/>
          <a:p>
            <a:pPr algn="l" rtl="0">
              <a:lnSpc>
                <a:spcPct val="80000"/>
              </a:lnSpc>
            </a:pPr>
            <a:r>
              <a:rPr lang="en-US" sz="2400" b="1" dirty="0"/>
              <a:t>Viruses are a bit more complicated than bacteria. It is only a strand of DNA or RNA covered by a protein shell. Viruses are not considered cells. Some scientists are not even sure if these "life forms" are alive. Viruses are mostly harmful. They exist only to invade cells and reproduce themselves, usually destroying the host cell in the process. </a:t>
            </a:r>
          </a:p>
          <a:p>
            <a:pPr algn="l" rtl="0">
              <a:lnSpc>
                <a:spcPct val="80000"/>
              </a:lnSpc>
            </a:pPr>
            <a:r>
              <a:rPr lang="en-US" sz="2400" b="1" dirty="0"/>
              <a:t>If bacteria are so important to the ecosystem, and if viruses are so deadly, where are they? Everywhere! They are in the soil, in the air, in oceans, and in and on animals and plants. They can live in a wide variety of environments ranging from the bottom of the ocean to the top of the highest mountain. These microscopic organisms live their lives without much notice by humans (unless they cause disease). </a:t>
            </a:r>
          </a:p>
          <a:p>
            <a:pPr algn="l" rtl="0">
              <a:lnSpc>
                <a:spcPct val="80000"/>
              </a:lnSpc>
            </a:pPr>
            <a:r>
              <a:rPr lang="en-US" sz="2400" b="1" dirty="0"/>
              <a:t>In order to see bacteria and viruses, we must magnify them thousands of times. Both bacteria and viruses are very small. Bacteria can be seen only with the help of a microscope that magnifies them </a:t>
            </a:r>
            <a:r>
              <a:rPr lang="en-US" sz="2400" b="1" dirty="0">
                <a:solidFill>
                  <a:srgbClr val="CC0099"/>
                </a:solidFill>
              </a:rPr>
              <a:t>one </a:t>
            </a:r>
            <a:r>
              <a:rPr lang="en-US" sz="2500" dirty="0">
                <a:solidFill>
                  <a:srgbClr val="CC0099"/>
                </a:solidFill>
              </a:rPr>
              <a:t>thousand</a:t>
            </a:r>
            <a:r>
              <a:rPr lang="en-US" sz="2400" b="1" dirty="0">
                <a:solidFill>
                  <a:srgbClr val="CC0099"/>
                </a:solidFill>
              </a:rPr>
              <a:t> times</a:t>
            </a:r>
            <a:r>
              <a:rPr lang="en-US" sz="2400" b="1" dirty="0"/>
              <a:t>. To see viruses, scientists need to use an electron microscope that magnifies them </a:t>
            </a:r>
            <a:r>
              <a:rPr lang="en-US" sz="2400" b="1" dirty="0">
                <a:solidFill>
                  <a:srgbClr val="CC0099"/>
                </a:solidFill>
              </a:rPr>
              <a:t>one million times</a:t>
            </a:r>
            <a:r>
              <a:rPr lang="en-US" sz="2400" b="1" dirty="0"/>
              <a:t> their normal size.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itle 1"/>
          <p:cNvSpPr>
            <a:spLocks noGrp="1"/>
          </p:cNvSpPr>
          <p:nvPr>
            <p:ph type="title"/>
          </p:nvPr>
        </p:nvSpPr>
        <p:spPr>
          <a:xfrm>
            <a:off x="457200" y="0"/>
            <a:ext cx="8229600" cy="990600"/>
          </a:xfrm>
          <a:ln/>
        </p:spPr>
        <p:txBody>
          <a:bodyPr/>
          <a:lstStyle/>
          <a:p>
            <a:r>
              <a:rPr lang="ar-SA" sz="2800" b="1" dirty="0"/>
              <a:t>مجالات علم الأحياء الدقيقة</a:t>
            </a:r>
            <a:r>
              <a:rPr lang="en-US" sz="2800" b="1" dirty="0"/>
              <a:t> </a:t>
            </a:r>
            <a:br>
              <a:rPr lang="en-US" sz="2800" b="1" dirty="0"/>
            </a:br>
            <a:r>
              <a:rPr lang="en-US" sz="2800" b="1" dirty="0"/>
              <a:t>The Scope of Microbiology</a:t>
            </a:r>
          </a:p>
        </p:txBody>
      </p:sp>
      <p:sp>
        <p:nvSpPr>
          <p:cNvPr id="54277" name="Rectangle 5"/>
          <p:cNvSpPr>
            <a:spLocks noChangeArrowheads="1"/>
          </p:cNvSpPr>
          <p:nvPr/>
        </p:nvSpPr>
        <p:spPr bwMode="auto">
          <a:xfrm>
            <a:off x="381000" y="2590800"/>
            <a:ext cx="8458200" cy="3508375"/>
          </a:xfrm>
          <a:prstGeom prst="rect">
            <a:avLst/>
          </a:prstGeom>
          <a:noFill/>
          <a:ln w="12700" cap="sq">
            <a:noFill/>
            <a:miter lim="800000"/>
            <a:headEnd type="none" w="sm" len="sm"/>
            <a:tailEnd type="none" w="sm" len="sm"/>
          </a:ln>
          <a:effectLst/>
        </p:spPr>
        <p:txBody>
          <a:bodyPr>
            <a:spAutoFit/>
          </a:bodyPr>
          <a:lstStyle/>
          <a:p>
            <a:pPr indent="-228600" algn="just" rtl="1">
              <a:tabLst>
                <a:tab pos="457200" algn="l"/>
              </a:tabLst>
            </a:pPr>
            <a:r>
              <a:rPr lang="ar-SA" sz="2800" b="1" dirty="0">
                <a:latin typeface="Times New Roman" pitchFamily="18" charset="0"/>
                <a:cs typeface="Times New Roman" pitchFamily="18" charset="0"/>
              </a:rPr>
              <a:t>1-   علم البكتيريا </a:t>
            </a:r>
            <a:r>
              <a:rPr lang="en-US" sz="2800" b="1" dirty="0">
                <a:latin typeface="Times New Roman" pitchFamily="18" charset="0"/>
                <a:cs typeface="Times New Roman" pitchFamily="18" charset="0"/>
              </a:rPr>
              <a:t> Bacteriology</a:t>
            </a:r>
            <a:r>
              <a:rPr lang="ar-SA" sz="2800" b="1" dirty="0"/>
              <a:t>.</a:t>
            </a:r>
            <a:endParaRPr lang="ar-SA" sz="2800" b="1" dirty="0">
              <a:latin typeface="Times New Roman" pitchFamily="18" charset="0"/>
              <a:cs typeface="Times New Roman" pitchFamily="18" charset="0"/>
            </a:endParaRPr>
          </a:p>
          <a:p>
            <a:pPr indent="-228600" algn="just" rtl="1" eaLnBrk="0" hangingPunct="0">
              <a:tabLst>
                <a:tab pos="457200" algn="l"/>
              </a:tabLst>
            </a:pPr>
            <a:r>
              <a:rPr lang="ar-SA" sz="2800" b="1" dirty="0">
                <a:latin typeface="Times New Roman" pitchFamily="18" charset="0"/>
                <a:cs typeface="Times New Roman" pitchFamily="18" charset="0"/>
              </a:rPr>
              <a:t>2-   علم الفطريات </a:t>
            </a:r>
            <a:r>
              <a:rPr lang="en-US" sz="2800" b="1" dirty="0">
                <a:latin typeface="Times New Roman" pitchFamily="18" charset="0"/>
                <a:cs typeface="Times New Roman" pitchFamily="18" charset="0"/>
              </a:rPr>
              <a:t>Mycology</a:t>
            </a:r>
            <a:r>
              <a:rPr lang="ar-SA" sz="2800" b="1" dirty="0">
                <a:latin typeface="Times New Roman" pitchFamily="18" charset="0"/>
                <a:cs typeface="Times New Roman" pitchFamily="18" charset="0"/>
              </a:rPr>
              <a:t>.</a:t>
            </a:r>
          </a:p>
          <a:p>
            <a:pPr indent="-228600" algn="just" rtl="1" eaLnBrk="0" hangingPunct="0">
              <a:tabLst>
                <a:tab pos="457200" algn="l"/>
              </a:tabLst>
            </a:pPr>
            <a:r>
              <a:rPr lang="ar-SA" sz="2800" b="1" dirty="0">
                <a:latin typeface="Times New Roman" pitchFamily="18" charset="0"/>
                <a:cs typeface="Times New Roman" pitchFamily="18" charset="0"/>
              </a:rPr>
              <a:t>3-   علم الطحالب</a:t>
            </a:r>
            <a:r>
              <a:rPr lang="en-US" sz="2800" b="1" dirty="0">
                <a:latin typeface="Times New Roman" pitchFamily="18" charset="0"/>
                <a:cs typeface="Times New Roman" pitchFamily="18" charset="0"/>
              </a:rPr>
              <a:t>(</a:t>
            </a:r>
            <a:r>
              <a:rPr lang="en-US" sz="2800" b="1" dirty="0" err="1">
                <a:latin typeface="Times New Roman" pitchFamily="18" charset="0"/>
                <a:cs typeface="Times New Roman" pitchFamily="18" charset="0"/>
              </a:rPr>
              <a:t>Algology</a:t>
            </a:r>
            <a:r>
              <a:rPr lang="en-US" sz="2800" b="1" dirty="0">
                <a:latin typeface="Times New Roman" pitchFamily="18" charset="0"/>
                <a:cs typeface="Times New Roman" pitchFamily="18" charset="0"/>
              </a:rPr>
              <a:t>) </a:t>
            </a:r>
            <a:r>
              <a:rPr lang="ar-SA"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Phycology</a:t>
            </a:r>
            <a:r>
              <a:rPr lang="ar-SA" sz="2800" b="1" dirty="0">
                <a:latin typeface="Times New Roman" pitchFamily="18" charset="0"/>
                <a:cs typeface="Times New Roman" pitchFamily="18" charset="0"/>
              </a:rPr>
              <a:t>.</a:t>
            </a:r>
          </a:p>
          <a:p>
            <a:pPr indent="-228600" algn="just" rtl="1" eaLnBrk="0" hangingPunct="0">
              <a:tabLst>
                <a:tab pos="457200" algn="l"/>
              </a:tabLst>
            </a:pPr>
            <a:r>
              <a:rPr lang="ar-SA" sz="2800" b="1" dirty="0">
                <a:latin typeface="Times New Roman" pitchFamily="18" charset="0"/>
                <a:cs typeface="Times New Roman" pitchFamily="18" charset="0"/>
              </a:rPr>
              <a:t>4-   علم الفيروسات </a:t>
            </a:r>
            <a:r>
              <a:rPr lang="en-US" sz="2800" b="1" dirty="0">
                <a:latin typeface="Times New Roman" pitchFamily="18" charset="0"/>
                <a:cs typeface="Times New Roman" pitchFamily="18" charset="0"/>
              </a:rPr>
              <a:t> Virology</a:t>
            </a:r>
            <a:r>
              <a:rPr lang="ar-SA" sz="2800" b="1" dirty="0"/>
              <a:t>.</a:t>
            </a:r>
            <a:endParaRPr lang="ar-SA" sz="2800" b="1" dirty="0">
              <a:latin typeface="Times New Roman" pitchFamily="18" charset="0"/>
              <a:cs typeface="Times New Roman" pitchFamily="18" charset="0"/>
            </a:endParaRPr>
          </a:p>
          <a:p>
            <a:pPr indent="-228600" algn="just" rtl="1" eaLnBrk="0" hangingPunct="0">
              <a:tabLst>
                <a:tab pos="457200" algn="l"/>
              </a:tabLst>
            </a:pPr>
            <a:r>
              <a:rPr lang="ar-SA" sz="2800" b="1" dirty="0">
                <a:latin typeface="Times New Roman" pitchFamily="18" charset="0"/>
                <a:cs typeface="Times New Roman" pitchFamily="18" charset="0"/>
              </a:rPr>
              <a:t>5-   علم الأوليات </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Protozoology</a:t>
            </a:r>
            <a:r>
              <a:rPr lang="ar-SA" sz="2800" b="1" dirty="0">
                <a:latin typeface="Times New Roman" pitchFamily="18" charset="0"/>
                <a:cs typeface="Times New Roman" pitchFamily="18" charset="0"/>
              </a:rPr>
              <a:t>.</a:t>
            </a:r>
          </a:p>
          <a:p>
            <a:pPr indent="-228600" algn="just" rtl="1" eaLnBrk="0" hangingPunct="0">
              <a:tabLst>
                <a:tab pos="457200" algn="l"/>
              </a:tabLst>
            </a:pPr>
            <a:r>
              <a:rPr lang="ar-SA" sz="2800" b="1" dirty="0">
                <a:latin typeface="Times New Roman" pitchFamily="18" charset="0"/>
                <a:cs typeface="Times New Roman" pitchFamily="18" charset="0"/>
              </a:rPr>
              <a:t>6-   وهناك علم خاص يهتم بدراسة </a:t>
            </a:r>
            <a:r>
              <a:rPr lang="ar-SA" sz="2800" b="1" dirty="0" err="1">
                <a:latin typeface="Times New Roman" pitchFamily="18" charset="0"/>
                <a:cs typeface="Times New Roman" pitchFamily="18" charset="0"/>
              </a:rPr>
              <a:t>الميكوبلازمات</a:t>
            </a:r>
            <a:r>
              <a:rPr lang="ar-SA" sz="2800" b="1" dirty="0">
                <a:latin typeface="Times New Roman" pitchFamily="18" charset="0"/>
                <a:cs typeface="Times New Roman" pitchFamily="18" charset="0"/>
              </a:rPr>
              <a:t> </a:t>
            </a:r>
            <a:r>
              <a:rPr lang="ar-SA" sz="2800" b="1" dirty="0" err="1">
                <a:latin typeface="Times New Roman" pitchFamily="18" charset="0"/>
                <a:cs typeface="Times New Roman" pitchFamily="18" charset="0"/>
              </a:rPr>
              <a:t>والركتزيات</a:t>
            </a:r>
            <a:r>
              <a:rPr lang="ar-SA" sz="2800" b="1" dirty="0">
                <a:latin typeface="Times New Roman" pitchFamily="18" charset="0"/>
                <a:cs typeface="Times New Roman" pitchFamily="18" charset="0"/>
              </a:rPr>
              <a:t> والكائنات </a:t>
            </a:r>
            <a:r>
              <a:rPr lang="ar-SA" sz="2800" b="1" dirty="0" err="1">
                <a:latin typeface="Times New Roman" pitchFamily="18" charset="0"/>
                <a:cs typeface="Times New Roman" pitchFamily="18" charset="0"/>
              </a:rPr>
              <a:t>الشبيهه</a:t>
            </a:r>
            <a:r>
              <a:rPr lang="ar-SA" sz="2800" b="1" dirty="0">
                <a:latin typeface="Times New Roman" pitchFamily="18" charset="0"/>
                <a:cs typeface="Times New Roman" pitchFamily="18" charset="0"/>
              </a:rPr>
              <a:t> </a:t>
            </a:r>
            <a:r>
              <a:rPr lang="ar-SA" sz="2800" b="1" dirty="0" err="1">
                <a:latin typeface="Times New Roman" pitchFamily="18" charset="0"/>
                <a:cs typeface="Times New Roman" pitchFamily="18" charset="0"/>
              </a:rPr>
              <a:t>بها</a:t>
            </a:r>
            <a:r>
              <a:rPr lang="ar-SA" sz="2800" b="1" dirty="0">
                <a:latin typeface="Times New Roman" pitchFamily="18" charset="0"/>
                <a:cs typeface="Times New Roman" pitchFamily="18" charset="0"/>
              </a:rPr>
              <a:t>. </a:t>
            </a:r>
          </a:p>
          <a:p>
            <a:pPr indent="-228600" algn="ctr" eaLnBrk="0" hangingPunct="0">
              <a:tabLst>
                <a:tab pos="457200" algn="l"/>
              </a:tabLst>
            </a:pPr>
            <a:endParaRPr lang="ar-SA" sz="2800" b="1" dirty="0">
              <a:latin typeface="Times New Roman" pitchFamily="18" charset="0"/>
              <a:cs typeface="Times New Roman" pitchFamily="18" charset="0"/>
            </a:endParaRPr>
          </a:p>
        </p:txBody>
      </p:sp>
      <p:sp>
        <p:nvSpPr>
          <p:cNvPr id="54279" name="Rectangle 7"/>
          <p:cNvSpPr>
            <a:spLocks noChangeArrowheads="1"/>
          </p:cNvSpPr>
          <p:nvPr/>
        </p:nvSpPr>
        <p:spPr bwMode="auto">
          <a:xfrm>
            <a:off x="642910" y="990600"/>
            <a:ext cx="7715304" cy="914400"/>
          </a:xfrm>
          <a:prstGeom prst="rect">
            <a:avLst/>
          </a:prstGeom>
          <a:noFill/>
          <a:ln w="9525">
            <a:noFill/>
            <a:miter lim="800000"/>
            <a:headEnd/>
            <a:tailEnd/>
          </a:ln>
          <a:effectLst/>
        </p:spPr>
        <p:txBody>
          <a:bodyPr anchor="ctr"/>
          <a:lstStyle/>
          <a:p>
            <a:pPr algn="l" rtl="0"/>
            <a:r>
              <a:rPr lang="ar-SA" sz="2400" b="1" dirty="0">
                <a:solidFill>
                  <a:srgbClr val="660033"/>
                </a:solidFill>
              </a:rPr>
              <a:t>Science of micro-organisms </a:t>
            </a:r>
            <a:r>
              <a:rPr lang="en-US" sz="2400" b="1" dirty="0">
                <a:solidFill>
                  <a:srgbClr val="660033"/>
                </a:solidFill>
              </a:rPr>
              <a:t>was </a:t>
            </a:r>
            <a:r>
              <a:rPr lang="ar-SA" sz="2400" b="1" dirty="0">
                <a:solidFill>
                  <a:srgbClr val="660033"/>
                </a:solidFill>
              </a:rPr>
              <a:t>divided due to the nature of the objects to the following:</a:t>
            </a:r>
            <a:r>
              <a:rPr lang="ar-SA" sz="2800" b="1" dirty="0">
                <a:solidFill>
                  <a:srgbClr val="660033"/>
                </a:solidFill>
                <a:cs typeface="Times New Roman (Arabic)" charset="0"/>
              </a:rPr>
              <a:t>-</a:t>
            </a:r>
          </a:p>
        </p:txBody>
      </p:sp>
      <p:sp>
        <p:nvSpPr>
          <p:cNvPr id="54280" name="Rectangle 8"/>
          <p:cNvSpPr>
            <a:spLocks noChangeArrowheads="1"/>
          </p:cNvSpPr>
          <p:nvPr/>
        </p:nvSpPr>
        <p:spPr bwMode="auto">
          <a:xfrm>
            <a:off x="0" y="1981200"/>
            <a:ext cx="8915400" cy="609600"/>
          </a:xfrm>
          <a:prstGeom prst="rect">
            <a:avLst/>
          </a:prstGeom>
          <a:noFill/>
          <a:ln w="9525">
            <a:noFill/>
            <a:miter lim="800000"/>
            <a:headEnd/>
            <a:tailEnd/>
          </a:ln>
          <a:effectLst/>
        </p:spPr>
        <p:txBody>
          <a:bodyPr anchor="ctr"/>
          <a:lstStyle/>
          <a:p>
            <a:pPr algn="r"/>
            <a:r>
              <a:rPr lang="ar-SA" sz="2800" b="1" dirty="0">
                <a:solidFill>
                  <a:srgbClr val="660033"/>
                </a:solidFill>
              </a:rPr>
              <a:t>يقسم علم الأحياء الدقيقة تبعاً لطبيعة الكائنات الحية الدقيقة إلى </a:t>
            </a:r>
            <a:r>
              <a:rPr lang="ar-SA" sz="2800" b="1" dirty="0" err="1">
                <a:solidFill>
                  <a:srgbClr val="660033"/>
                </a:solidFill>
              </a:rPr>
              <a:t>مايلي</a:t>
            </a:r>
            <a:r>
              <a:rPr lang="ar-SA" sz="2800" b="1" dirty="0">
                <a:solidFill>
                  <a:srgbClr val="660033"/>
                </a:solidFill>
              </a:rPr>
              <a:t>:-</a:t>
            </a:r>
            <a:endParaRPr lang="ar-SA" sz="2800" b="1" dirty="0">
              <a:solidFill>
                <a:srgbClr val="660033"/>
              </a:solidFill>
              <a:cs typeface="Times New Roman (Arabic)"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p:cNvGraphicFramePr/>
          <p:nvPr/>
        </p:nvGraphicFramePr>
        <p:xfrm>
          <a:off x="324219" y="1683225"/>
          <a:ext cx="8433679" cy="48658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شكل بيضاوي 17"/>
          <p:cNvSpPr>
            <a:spLocks noChangeArrowheads="1"/>
          </p:cNvSpPr>
          <p:nvPr/>
        </p:nvSpPr>
        <p:spPr bwMode="auto">
          <a:xfrm>
            <a:off x="3352800" y="3352800"/>
            <a:ext cx="2286000" cy="1500188"/>
          </a:xfrm>
          <a:prstGeom prst="ellipse">
            <a:avLst/>
          </a:prstGeom>
          <a:solidFill>
            <a:srgbClr val="DCE6F2"/>
          </a:solidFill>
          <a:ln w="25400" algn="ctr">
            <a:solidFill>
              <a:srgbClr val="FF0000"/>
            </a:solidFill>
            <a:round/>
            <a:headEnd/>
            <a:tailEnd/>
          </a:ln>
        </p:spPr>
        <p:txBody>
          <a:bodyPr anchor="ctr"/>
          <a:lstStyle/>
          <a:p>
            <a:pPr algn="ctr" rtl="1"/>
            <a:r>
              <a:rPr lang="ar-SA" dirty="0">
                <a:latin typeface="Calibri" pitchFamily="34" charset="0"/>
              </a:rPr>
              <a:t>الحرب البيولوجية (الحيوية)</a:t>
            </a:r>
          </a:p>
          <a:p>
            <a:pPr algn="ctr" rtl="1"/>
            <a:r>
              <a:rPr lang="en-US" dirty="0">
                <a:latin typeface="Calibri" pitchFamily="34" charset="0"/>
              </a:rPr>
              <a:t>Biological warfare</a:t>
            </a:r>
            <a:endParaRPr lang="ar-SA" dirty="0">
              <a:latin typeface="Calibri" pitchFamily="34" charset="0"/>
            </a:endParaRPr>
          </a:p>
        </p:txBody>
      </p:sp>
      <p:sp>
        <p:nvSpPr>
          <p:cNvPr id="56326" name="Rectangle 6"/>
          <p:cNvSpPr>
            <a:spLocks noChangeArrowheads="1"/>
          </p:cNvSpPr>
          <p:nvPr/>
        </p:nvSpPr>
        <p:spPr bwMode="auto">
          <a:xfrm>
            <a:off x="457200" y="152400"/>
            <a:ext cx="8153400" cy="609600"/>
          </a:xfrm>
          <a:prstGeom prst="rect">
            <a:avLst/>
          </a:prstGeom>
          <a:solidFill>
            <a:schemeClr val="accent1"/>
          </a:solidFill>
          <a:ln w="9525">
            <a:solidFill>
              <a:schemeClr val="tx1"/>
            </a:solidFill>
            <a:miter lim="800000"/>
            <a:headEnd/>
            <a:tailEnd/>
          </a:ln>
          <a:effectLst/>
        </p:spPr>
        <p:txBody>
          <a:bodyPr wrap="none" anchor="ctr"/>
          <a:lstStyle/>
          <a:p>
            <a:pPr algn="ctr"/>
            <a:r>
              <a:rPr lang="ar-SA" sz="2400" b="1" dirty="0"/>
              <a:t>يقسم علم الميكروبات تبعاً لتطبيقاته المختلفة إلى </a:t>
            </a:r>
            <a:r>
              <a:rPr lang="ar-SA" sz="2400" b="1" dirty="0" err="1"/>
              <a:t>مايلي</a:t>
            </a:r>
            <a:r>
              <a:rPr lang="ar-SA" sz="2400" b="1" dirty="0"/>
              <a:t>:- (</a:t>
            </a:r>
            <a:r>
              <a:rPr lang="ar-SA" b="1" dirty="0" err="1"/>
              <a:t>الميكروبيولوجيا</a:t>
            </a:r>
            <a:r>
              <a:rPr lang="ar-SA" b="1" dirty="0"/>
              <a:t> التطبيقية </a:t>
            </a:r>
            <a:endParaRPr lang="en-US" b="1" dirty="0"/>
          </a:p>
          <a:p>
            <a:pPr algn="ctr"/>
            <a:r>
              <a:rPr lang="ar-SA" b="1" dirty="0"/>
              <a:t>)</a:t>
            </a:r>
            <a:r>
              <a:rPr lang="en-US" b="1" dirty="0"/>
              <a:t>Applied Microbiology</a:t>
            </a:r>
          </a:p>
        </p:txBody>
      </p:sp>
      <p:sp>
        <p:nvSpPr>
          <p:cNvPr id="56328" name="Rectangle 8"/>
          <p:cNvSpPr>
            <a:spLocks noChangeArrowheads="1"/>
          </p:cNvSpPr>
          <p:nvPr/>
        </p:nvSpPr>
        <p:spPr bwMode="auto">
          <a:xfrm>
            <a:off x="457200" y="914400"/>
            <a:ext cx="8153400" cy="609600"/>
          </a:xfrm>
          <a:prstGeom prst="rect">
            <a:avLst/>
          </a:prstGeom>
          <a:solidFill>
            <a:schemeClr val="accent1"/>
          </a:solidFill>
          <a:ln w="9525">
            <a:solidFill>
              <a:schemeClr val="tx1"/>
            </a:solidFill>
            <a:miter lim="800000"/>
            <a:headEnd/>
            <a:tailEnd/>
          </a:ln>
          <a:effectLst/>
        </p:spPr>
        <p:txBody>
          <a:bodyPr wrap="none" anchor="ctr"/>
          <a:lstStyle/>
          <a:p>
            <a:pPr algn="ctr"/>
            <a:r>
              <a:rPr lang="en-US" sz="2400" b="1"/>
              <a:t>Microbiology was divided according to various</a:t>
            </a:r>
          </a:p>
          <a:p>
            <a:pPr algn="ctr"/>
            <a:r>
              <a:rPr lang="en-US" sz="2400" b="1"/>
              <a:t> applications as the following</a:t>
            </a:r>
            <a:endParaRPr lang="en-US" b="1"/>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ChangeArrowheads="1"/>
          </p:cNvSpPr>
          <p:nvPr/>
        </p:nvSpPr>
        <p:spPr bwMode="auto">
          <a:xfrm>
            <a:off x="1066800" y="381000"/>
            <a:ext cx="7543800" cy="1144588"/>
          </a:xfrm>
          <a:prstGeom prst="rect">
            <a:avLst/>
          </a:prstGeom>
          <a:noFill/>
          <a:ln w="12700" cap="sq">
            <a:noFill/>
            <a:miter lim="800000"/>
            <a:headEnd type="none" w="sm" len="sm"/>
            <a:tailEnd type="none" w="sm" len="sm"/>
          </a:ln>
          <a:effectLst/>
        </p:spPr>
        <p:txBody>
          <a:bodyPr bIns="0">
            <a:spAutoFit/>
          </a:bodyPr>
          <a:lstStyle/>
          <a:p>
            <a:pPr algn="ctr" rtl="1"/>
            <a:r>
              <a:rPr lang="ar-SA" sz="3600">
                <a:latin typeface="Times New Roman" pitchFamily="18" charset="0"/>
                <a:cs typeface="Times New Roman" pitchFamily="18" charset="0"/>
              </a:rPr>
              <a:t> تقسيم الكائنات الحية الدقيقة</a:t>
            </a:r>
          </a:p>
          <a:p>
            <a:pPr algn="ctr" eaLnBrk="0" hangingPunct="0"/>
            <a:endParaRPr lang="ar-SA" sz="3600">
              <a:latin typeface="Times New Roman" pitchFamily="18" charset="0"/>
              <a:cs typeface="Times New Roman" pitchFamily="18" charset="0"/>
            </a:endParaRPr>
          </a:p>
        </p:txBody>
      </p:sp>
      <p:sp>
        <p:nvSpPr>
          <p:cNvPr id="72708" name="Rectangle 4"/>
          <p:cNvSpPr>
            <a:spLocks noChangeArrowheads="1"/>
          </p:cNvSpPr>
          <p:nvPr/>
        </p:nvSpPr>
        <p:spPr bwMode="auto">
          <a:xfrm>
            <a:off x="1600200" y="1143000"/>
            <a:ext cx="6705600" cy="1066800"/>
          </a:xfrm>
          <a:prstGeom prst="rect">
            <a:avLst/>
          </a:prstGeom>
          <a:noFill/>
          <a:ln w="12700" cap="sq">
            <a:noFill/>
            <a:miter lim="800000"/>
            <a:headEnd type="none" w="sm" len="sm"/>
            <a:tailEnd type="none" w="sm" len="sm"/>
          </a:ln>
          <a:effectLst/>
        </p:spPr>
        <p:txBody>
          <a:bodyPr>
            <a:spAutoFit/>
          </a:bodyPr>
          <a:lstStyle/>
          <a:p>
            <a:pPr algn="ctr" rtl="1"/>
            <a:r>
              <a:rPr lang="ar-SA" sz="3200">
                <a:latin typeface="Times New Roman" pitchFamily="18" charset="0"/>
                <a:cs typeface="Times New Roman" pitchFamily="18" charset="0"/>
              </a:rPr>
              <a:t>تقسم الكائنات الحية الدقيقة إلى قسمين هما:-</a:t>
            </a:r>
          </a:p>
          <a:p>
            <a:pPr algn="ctr" eaLnBrk="0" hangingPunct="0"/>
            <a:endParaRPr lang="ar-SA" sz="3200">
              <a:latin typeface="Times New Roman" pitchFamily="18" charset="0"/>
              <a:cs typeface="Times New Roman" pitchFamily="18" charset="0"/>
            </a:endParaRPr>
          </a:p>
        </p:txBody>
      </p:sp>
      <p:sp>
        <p:nvSpPr>
          <p:cNvPr id="72709" name="Line 5"/>
          <p:cNvSpPr>
            <a:spLocks noChangeShapeType="1"/>
          </p:cNvSpPr>
          <p:nvPr/>
        </p:nvSpPr>
        <p:spPr bwMode="auto">
          <a:xfrm>
            <a:off x="5029200" y="1600200"/>
            <a:ext cx="0" cy="457200"/>
          </a:xfrm>
          <a:prstGeom prst="line">
            <a:avLst/>
          </a:prstGeom>
          <a:noFill/>
          <a:ln w="12700" cap="sq">
            <a:solidFill>
              <a:schemeClr val="tx1"/>
            </a:solidFill>
            <a:round/>
            <a:headEnd type="none" w="sm" len="sm"/>
            <a:tailEnd type="triangle" w="sm" len="sm"/>
          </a:ln>
          <a:effectLst/>
        </p:spPr>
        <p:txBody>
          <a:bodyPr wrap="none"/>
          <a:lstStyle/>
          <a:p>
            <a:endParaRPr lang="ar-SA"/>
          </a:p>
        </p:txBody>
      </p:sp>
      <p:sp>
        <p:nvSpPr>
          <p:cNvPr id="72710" name="Line 6"/>
          <p:cNvSpPr>
            <a:spLocks noChangeShapeType="1"/>
          </p:cNvSpPr>
          <p:nvPr/>
        </p:nvSpPr>
        <p:spPr bwMode="auto">
          <a:xfrm flipH="1">
            <a:off x="1981200" y="2057400"/>
            <a:ext cx="5715000" cy="0"/>
          </a:xfrm>
          <a:prstGeom prst="line">
            <a:avLst/>
          </a:prstGeom>
          <a:noFill/>
          <a:ln w="12700" cap="sq">
            <a:solidFill>
              <a:schemeClr val="tx1"/>
            </a:solidFill>
            <a:round/>
            <a:headEnd type="none" w="sm" len="sm"/>
            <a:tailEnd type="none" w="sm" len="sm"/>
          </a:ln>
          <a:effectLst/>
        </p:spPr>
        <p:txBody>
          <a:bodyPr wrap="none"/>
          <a:lstStyle/>
          <a:p>
            <a:endParaRPr lang="ar-SA"/>
          </a:p>
        </p:txBody>
      </p:sp>
      <p:sp>
        <p:nvSpPr>
          <p:cNvPr id="72711" name="Line 7"/>
          <p:cNvSpPr>
            <a:spLocks noChangeShapeType="1"/>
          </p:cNvSpPr>
          <p:nvPr/>
        </p:nvSpPr>
        <p:spPr bwMode="auto">
          <a:xfrm>
            <a:off x="1981200" y="2057400"/>
            <a:ext cx="0" cy="685800"/>
          </a:xfrm>
          <a:prstGeom prst="line">
            <a:avLst/>
          </a:prstGeom>
          <a:noFill/>
          <a:ln w="12700" cap="sq">
            <a:solidFill>
              <a:schemeClr val="tx1"/>
            </a:solidFill>
            <a:round/>
            <a:headEnd type="none" w="sm" len="sm"/>
            <a:tailEnd type="triangle" w="sm" len="sm"/>
          </a:ln>
          <a:effectLst/>
        </p:spPr>
        <p:txBody>
          <a:bodyPr wrap="none"/>
          <a:lstStyle/>
          <a:p>
            <a:endParaRPr lang="ar-SA"/>
          </a:p>
        </p:txBody>
      </p:sp>
      <p:sp>
        <p:nvSpPr>
          <p:cNvPr id="72712" name="Line 8"/>
          <p:cNvSpPr>
            <a:spLocks noChangeShapeType="1"/>
          </p:cNvSpPr>
          <p:nvPr/>
        </p:nvSpPr>
        <p:spPr bwMode="auto">
          <a:xfrm>
            <a:off x="7696200" y="2057400"/>
            <a:ext cx="0" cy="685800"/>
          </a:xfrm>
          <a:prstGeom prst="line">
            <a:avLst/>
          </a:prstGeom>
          <a:noFill/>
          <a:ln w="12700" cap="sq">
            <a:solidFill>
              <a:schemeClr val="tx1"/>
            </a:solidFill>
            <a:round/>
            <a:headEnd type="none" w="sm" len="sm"/>
            <a:tailEnd type="triangle" w="sm" len="sm"/>
          </a:ln>
          <a:effectLst/>
        </p:spPr>
        <p:txBody>
          <a:bodyPr wrap="none"/>
          <a:lstStyle/>
          <a:p>
            <a:endParaRPr lang="ar-SA"/>
          </a:p>
        </p:txBody>
      </p:sp>
      <p:sp>
        <p:nvSpPr>
          <p:cNvPr id="72713" name="Rectangle 9"/>
          <p:cNvSpPr>
            <a:spLocks noChangeArrowheads="1"/>
          </p:cNvSpPr>
          <p:nvPr/>
        </p:nvSpPr>
        <p:spPr bwMode="auto">
          <a:xfrm>
            <a:off x="0" y="2667000"/>
            <a:ext cx="8839200" cy="884238"/>
          </a:xfrm>
          <a:prstGeom prst="rect">
            <a:avLst/>
          </a:prstGeom>
          <a:noFill/>
          <a:ln w="12700" cap="sq">
            <a:noFill/>
            <a:miter lim="800000"/>
            <a:headEnd type="none" w="sm" len="sm"/>
            <a:tailEnd type="none" w="sm" len="sm"/>
          </a:ln>
          <a:effectLst/>
        </p:spPr>
        <p:txBody>
          <a:bodyPr>
            <a:spAutoFit/>
          </a:bodyPr>
          <a:lstStyle/>
          <a:p>
            <a:pPr algn="just" rtl="1"/>
            <a:r>
              <a:rPr lang="ar-SA" sz="2000">
                <a:solidFill>
                  <a:srgbClr val="A50021"/>
                </a:solidFill>
                <a:latin typeface="Times New Roman" pitchFamily="18" charset="0"/>
                <a:cs typeface="Times New Roman" pitchFamily="18" charset="0"/>
              </a:rPr>
              <a:t>أولاً- فوق مملكة:- بدائيات النواة     			ثانياً- فوق مملكة:- حقيقة </a:t>
            </a:r>
            <a:r>
              <a:rPr lang="ar-SA" sz="2400">
                <a:solidFill>
                  <a:srgbClr val="A50021"/>
                </a:solidFill>
                <a:latin typeface="Times New Roman" pitchFamily="18" charset="0"/>
                <a:cs typeface="Times New Roman" pitchFamily="18" charset="0"/>
              </a:rPr>
              <a:t>النواة</a:t>
            </a:r>
          </a:p>
          <a:p>
            <a:pPr algn="just" rtl="1" eaLnBrk="0" hangingPunct="0"/>
            <a:r>
              <a:rPr lang="en-US" sz="2000">
                <a:solidFill>
                  <a:srgbClr val="A50021"/>
                </a:solidFill>
                <a:latin typeface="Times New Roman" pitchFamily="18" charset="0"/>
                <a:cs typeface="Times New Roman" pitchFamily="18" charset="0"/>
              </a:rPr>
              <a:t>Superkingdom:- Prokaryotae</a:t>
            </a:r>
            <a:r>
              <a:rPr lang="ar-SA" sz="2000">
                <a:latin typeface="Times New Roman" pitchFamily="18" charset="0"/>
                <a:cs typeface="Times New Roman" pitchFamily="18" charset="0"/>
              </a:rPr>
              <a:t>   </a:t>
            </a:r>
            <a:r>
              <a:rPr lang="en-US" sz="2000">
                <a:latin typeface="Times New Roman" pitchFamily="18" charset="0"/>
                <a:cs typeface="Times New Roman" pitchFamily="18" charset="0"/>
              </a:rPr>
              <a:t>     </a:t>
            </a:r>
            <a:r>
              <a:rPr lang="ar-SA" sz="2000">
                <a:latin typeface="Times New Roman" pitchFamily="18" charset="0"/>
                <a:cs typeface="Times New Roman" pitchFamily="18" charset="0"/>
              </a:rPr>
              <a:t> </a:t>
            </a:r>
            <a:r>
              <a:rPr lang="en-US" sz="2000">
                <a:latin typeface="Times New Roman" pitchFamily="18" charset="0"/>
                <a:cs typeface="Times New Roman" pitchFamily="18" charset="0"/>
              </a:rPr>
              <a:t> </a:t>
            </a:r>
            <a:r>
              <a:rPr lang="en-US" sz="2000">
                <a:solidFill>
                  <a:srgbClr val="A50021"/>
                </a:solidFill>
                <a:latin typeface="Times New Roman" pitchFamily="18" charset="0"/>
                <a:cs typeface="Times New Roman" pitchFamily="18" charset="0"/>
              </a:rPr>
              <a:t>Superkingdom:- </a:t>
            </a:r>
            <a:r>
              <a:rPr lang="en-US" sz="2800">
                <a:solidFill>
                  <a:srgbClr val="A50021"/>
                </a:solidFill>
                <a:latin typeface="Times New Roman" pitchFamily="18" charset="0"/>
                <a:cs typeface="Times New Roman" pitchFamily="18" charset="0"/>
              </a:rPr>
              <a:t>Eukaryotae</a:t>
            </a:r>
            <a:r>
              <a:rPr lang="en-US" sz="2000">
                <a:latin typeface="Times New Roman" pitchFamily="18" charset="0"/>
                <a:cs typeface="Times New Roman" pitchFamily="18" charset="0"/>
              </a:rPr>
              <a:t>             </a:t>
            </a:r>
            <a:r>
              <a:rPr lang="ar-SA" sz="2000">
                <a:latin typeface="Times New Roman" pitchFamily="18" charset="0"/>
                <a:cs typeface="Times New Roman" pitchFamily="18" charset="0"/>
              </a:rPr>
              <a:t> </a:t>
            </a:r>
            <a:r>
              <a:rPr lang="en-US" sz="2000">
                <a:latin typeface="Times New Roman" pitchFamily="18" charset="0"/>
                <a:cs typeface="Times New Roman" pitchFamily="18" charset="0"/>
              </a:rPr>
              <a:t>  </a:t>
            </a:r>
            <a:endParaRPr lang="ar-SA" sz="2000">
              <a:latin typeface="Times New Roman" pitchFamily="18" charset="0"/>
              <a:cs typeface="Times New Roman" pitchFamily="18" charset="0"/>
            </a:endParaRPr>
          </a:p>
        </p:txBody>
      </p:sp>
      <p:sp>
        <p:nvSpPr>
          <p:cNvPr id="72714" name="Rectangle 10"/>
          <p:cNvSpPr>
            <a:spLocks noChangeArrowheads="1"/>
          </p:cNvSpPr>
          <p:nvPr/>
        </p:nvSpPr>
        <p:spPr bwMode="auto">
          <a:xfrm>
            <a:off x="0" y="3962400"/>
            <a:ext cx="9144000" cy="1614488"/>
          </a:xfrm>
          <a:prstGeom prst="rect">
            <a:avLst/>
          </a:prstGeom>
          <a:noFill/>
          <a:ln w="12700" cap="sq">
            <a:noFill/>
            <a:miter lim="800000"/>
            <a:headEnd type="none" w="sm" len="sm"/>
            <a:tailEnd type="none" w="sm" len="sm"/>
          </a:ln>
          <a:effectLst/>
        </p:spPr>
        <p:txBody>
          <a:bodyPr>
            <a:spAutoFit/>
          </a:bodyPr>
          <a:lstStyle/>
          <a:p>
            <a:pPr algn="just" rtl="1"/>
            <a:r>
              <a:rPr lang="en-US" sz="2400" dirty="0">
                <a:latin typeface="Times New Roman" pitchFamily="18" charset="0"/>
                <a:cs typeface="Times New Roman" pitchFamily="18" charset="0"/>
              </a:rPr>
              <a:t>Kingdom:- </a:t>
            </a:r>
            <a:r>
              <a:rPr lang="en-US" sz="2400" dirty="0" err="1">
                <a:latin typeface="Times New Roman" pitchFamily="18" charset="0"/>
                <a:cs typeface="Times New Roman" pitchFamily="18" charset="0"/>
              </a:rPr>
              <a:t>Monera</a:t>
            </a:r>
            <a:r>
              <a:rPr lang="ar-SA" sz="2400" dirty="0">
                <a:latin typeface="Times New Roman" pitchFamily="18" charset="0"/>
                <a:cs typeface="Times New Roman" pitchFamily="18" charset="0"/>
              </a:rPr>
              <a:t> </a:t>
            </a:r>
            <a:r>
              <a:rPr lang="en-US" sz="2400" dirty="0">
                <a:latin typeface="Times New Roman" pitchFamily="18" charset="0"/>
                <a:cs typeface="Times New Roman" pitchFamily="18" charset="0"/>
              </a:rPr>
              <a:t>1-</a:t>
            </a:r>
            <a:r>
              <a:rPr lang="ar-SA" sz="2400" dirty="0">
                <a:latin typeface="Times New Roman" pitchFamily="18" charset="0"/>
                <a:cs typeface="Times New Roman" pitchFamily="18" charset="0"/>
              </a:rPr>
              <a:t> 	</a:t>
            </a:r>
            <a:r>
              <a:rPr lang="en-US" sz="2400" dirty="0">
                <a:latin typeface="Times New Roman" pitchFamily="18" charset="0"/>
                <a:cs typeface="Times New Roman" pitchFamily="18" charset="0"/>
              </a:rPr>
              <a:t>           </a:t>
            </a:r>
            <a:r>
              <a:rPr lang="ar-SA" sz="2400" dirty="0">
                <a:latin typeface="Times New Roman" pitchFamily="18" charset="0"/>
                <a:cs typeface="Times New Roman" pitchFamily="18" charset="0"/>
              </a:rPr>
              <a:t>	</a:t>
            </a:r>
            <a:r>
              <a:rPr lang="en-US" sz="2400" dirty="0">
                <a:latin typeface="Times New Roman" pitchFamily="18" charset="0"/>
                <a:cs typeface="Times New Roman" pitchFamily="18" charset="0"/>
              </a:rPr>
              <a:t> 1- Kingdom:- </a:t>
            </a:r>
            <a:r>
              <a:rPr lang="en-US" sz="2400" dirty="0" err="1">
                <a:latin typeface="Times New Roman" pitchFamily="18" charset="0"/>
                <a:cs typeface="Times New Roman" pitchFamily="18" charset="0"/>
              </a:rPr>
              <a:t>Animalia</a:t>
            </a:r>
            <a:r>
              <a:rPr lang="en-US" sz="2400" dirty="0">
                <a:latin typeface="Times New Roman" pitchFamily="18" charset="0"/>
                <a:cs typeface="Times New Roman" pitchFamily="18" charset="0"/>
              </a:rPr>
              <a:t>         </a:t>
            </a:r>
            <a:endParaRPr lang="ar-SA" sz="2400" dirty="0">
              <a:latin typeface="Times New Roman" pitchFamily="18" charset="0"/>
              <a:cs typeface="Times New Roman" pitchFamily="18" charset="0"/>
            </a:endParaRPr>
          </a:p>
          <a:p>
            <a:pPr algn="just" rtl="1" eaLnBrk="0" hangingPunct="0"/>
            <a:r>
              <a:rPr lang="en-US" sz="2400" dirty="0">
                <a:latin typeface="Times New Roman" pitchFamily="18" charset="0"/>
                <a:cs typeface="Times New Roman" pitchFamily="18" charset="0"/>
              </a:rPr>
              <a:t>2- Kingdom:- </a:t>
            </a:r>
            <a:r>
              <a:rPr lang="en-US" sz="2400" dirty="0" err="1">
                <a:latin typeface="Times New Roman" pitchFamily="18" charset="0"/>
                <a:cs typeface="Times New Roman" pitchFamily="18" charset="0"/>
              </a:rPr>
              <a:t>Myceteae</a:t>
            </a:r>
            <a:r>
              <a:rPr lang="en-US" sz="2400" dirty="0">
                <a:latin typeface="Times New Roman" pitchFamily="18" charset="0"/>
                <a:cs typeface="Times New Roman" pitchFamily="18" charset="0"/>
              </a:rPr>
              <a:t>                                                                     </a:t>
            </a:r>
            <a:endParaRPr lang="ar-SA" sz="2400" dirty="0">
              <a:latin typeface="Times New Roman" pitchFamily="18" charset="0"/>
              <a:cs typeface="Times New Roman" pitchFamily="18" charset="0"/>
            </a:endParaRPr>
          </a:p>
          <a:p>
            <a:pPr algn="just" rtl="1" eaLnBrk="0" hangingPunct="0"/>
            <a:r>
              <a:rPr lang="en-US" sz="2400" dirty="0">
                <a:latin typeface="Times New Roman" pitchFamily="18" charset="0"/>
                <a:cs typeface="Times New Roman" pitchFamily="18" charset="0"/>
              </a:rPr>
              <a:t>		        3- Kingdom:- </a:t>
            </a:r>
            <a:r>
              <a:rPr lang="en-US" sz="2800" dirty="0" err="1">
                <a:latin typeface="Times New Roman" pitchFamily="18" charset="0"/>
                <a:cs typeface="Times New Roman" pitchFamily="18" charset="0"/>
              </a:rPr>
              <a:t>Phyta</a:t>
            </a:r>
            <a:r>
              <a:rPr lang="en-US" sz="2400" dirty="0">
                <a:latin typeface="Times New Roman" pitchFamily="18" charset="0"/>
                <a:cs typeface="Times New Roman" pitchFamily="18" charset="0"/>
              </a:rPr>
              <a:t>                                                                                                               </a:t>
            </a:r>
            <a:endParaRPr lang="ar-SA" sz="2400" dirty="0">
              <a:latin typeface="Times New Roman" pitchFamily="18" charset="0"/>
              <a:cs typeface="Times New Roman" pitchFamily="18" charset="0"/>
            </a:endParaRPr>
          </a:p>
        </p:txBody>
      </p:sp>
      <p:sp>
        <p:nvSpPr>
          <p:cNvPr id="72715" name="Line 11"/>
          <p:cNvSpPr>
            <a:spLocks noChangeShapeType="1"/>
          </p:cNvSpPr>
          <p:nvPr/>
        </p:nvSpPr>
        <p:spPr bwMode="auto">
          <a:xfrm flipH="1">
            <a:off x="2057400" y="3505200"/>
            <a:ext cx="0" cy="457200"/>
          </a:xfrm>
          <a:prstGeom prst="line">
            <a:avLst/>
          </a:prstGeom>
          <a:noFill/>
          <a:ln w="12700" cap="sq">
            <a:solidFill>
              <a:schemeClr val="tx1"/>
            </a:solidFill>
            <a:round/>
            <a:headEnd type="none" w="sm" len="sm"/>
            <a:tailEnd type="triangle" w="sm" len="sm"/>
          </a:ln>
          <a:effectLst/>
        </p:spPr>
        <p:txBody>
          <a:bodyPr wrap="none"/>
          <a:lstStyle/>
          <a:p>
            <a:endParaRPr lang="ar-SA"/>
          </a:p>
        </p:txBody>
      </p:sp>
      <p:sp>
        <p:nvSpPr>
          <p:cNvPr id="72716" name="Line 12"/>
          <p:cNvSpPr>
            <a:spLocks noChangeShapeType="1"/>
          </p:cNvSpPr>
          <p:nvPr/>
        </p:nvSpPr>
        <p:spPr bwMode="auto">
          <a:xfrm>
            <a:off x="7696200" y="3429000"/>
            <a:ext cx="0" cy="457200"/>
          </a:xfrm>
          <a:prstGeom prst="line">
            <a:avLst/>
          </a:prstGeom>
          <a:noFill/>
          <a:ln w="12700" cap="sq">
            <a:solidFill>
              <a:schemeClr val="tx1"/>
            </a:solidFill>
            <a:round/>
            <a:headEnd type="none" w="sm" len="sm"/>
            <a:tailEnd type="triangle" w="sm" len="sm"/>
          </a:ln>
          <a:effectLst/>
        </p:spPr>
        <p:txBody>
          <a:bodyPr wrap="none"/>
          <a:lstStyle/>
          <a:p>
            <a:endParaRPr lang="ar-SA"/>
          </a:p>
        </p:txBody>
      </p:sp>
      <p:sp>
        <p:nvSpPr>
          <p:cNvPr id="72717" name="Line 13"/>
          <p:cNvSpPr>
            <a:spLocks noChangeShapeType="1"/>
          </p:cNvSpPr>
          <p:nvPr/>
        </p:nvSpPr>
        <p:spPr bwMode="auto">
          <a:xfrm>
            <a:off x="4355976" y="4869160"/>
            <a:ext cx="0" cy="457200"/>
          </a:xfrm>
          <a:prstGeom prst="line">
            <a:avLst/>
          </a:prstGeom>
          <a:noFill/>
          <a:ln w="12700" cap="sq">
            <a:solidFill>
              <a:schemeClr val="tx1"/>
            </a:solidFill>
            <a:round/>
            <a:headEnd type="none" w="sm" len="sm"/>
            <a:tailEnd type="triangle" w="sm" len="sm"/>
          </a:ln>
          <a:effectLst/>
        </p:spPr>
        <p:txBody>
          <a:bodyPr wrap="none"/>
          <a:lstStyle/>
          <a:p>
            <a:endParaRPr lang="ar-SA"/>
          </a:p>
        </p:txBody>
      </p:sp>
      <p:sp>
        <p:nvSpPr>
          <p:cNvPr id="72718" name="Line 14"/>
          <p:cNvSpPr>
            <a:spLocks noChangeShapeType="1"/>
          </p:cNvSpPr>
          <p:nvPr/>
        </p:nvSpPr>
        <p:spPr bwMode="auto">
          <a:xfrm>
            <a:off x="8077200" y="4876800"/>
            <a:ext cx="0" cy="457200"/>
          </a:xfrm>
          <a:prstGeom prst="line">
            <a:avLst/>
          </a:prstGeom>
          <a:noFill/>
          <a:ln w="12700" cap="sq">
            <a:solidFill>
              <a:schemeClr val="tx1"/>
            </a:solidFill>
            <a:round/>
            <a:headEnd type="none" w="sm" len="sm"/>
            <a:tailEnd type="triangle" w="sm" len="sm"/>
          </a:ln>
          <a:effectLst/>
        </p:spPr>
        <p:txBody>
          <a:bodyPr wrap="none"/>
          <a:lstStyle/>
          <a:p>
            <a:endParaRPr lang="ar-SA"/>
          </a:p>
        </p:txBody>
      </p:sp>
      <p:sp>
        <p:nvSpPr>
          <p:cNvPr id="72719" name="Line 15"/>
          <p:cNvSpPr>
            <a:spLocks noChangeShapeType="1"/>
          </p:cNvSpPr>
          <p:nvPr/>
        </p:nvSpPr>
        <p:spPr bwMode="auto">
          <a:xfrm flipH="1" flipV="1">
            <a:off x="4355976" y="4869160"/>
            <a:ext cx="3721224" cy="7640"/>
          </a:xfrm>
          <a:prstGeom prst="line">
            <a:avLst/>
          </a:prstGeom>
          <a:noFill/>
          <a:ln w="12700" cap="sq">
            <a:solidFill>
              <a:schemeClr val="tx1"/>
            </a:solidFill>
            <a:round/>
            <a:headEnd type="none" w="sm" len="sm"/>
            <a:tailEnd type="none" w="sm" len="sm"/>
          </a:ln>
          <a:effectLst/>
        </p:spPr>
        <p:txBody>
          <a:bodyPr wrap="none"/>
          <a:lstStyle/>
          <a:p>
            <a:endParaRPr lang="ar-SA"/>
          </a:p>
        </p:txBody>
      </p:sp>
      <p:sp>
        <p:nvSpPr>
          <p:cNvPr id="72720" name="Line 16"/>
          <p:cNvSpPr>
            <a:spLocks noChangeShapeType="1"/>
          </p:cNvSpPr>
          <p:nvPr/>
        </p:nvSpPr>
        <p:spPr bwMode="auto">
          <a:xfrm>
            <a:off x="7086600" y="4419600"/>
            <a:ext cx="0" cy="381000"/>
          </a:xfrm>
          <a:prstGeom prst="line">
            <a:avLst/>
          </a:prstGeom>
          <a:noFill/>
          <a:ln w="12700" cap="sq">
            <a:solidFill>
              <a:schemeClr val="tx1"/>
            </a:solidFill>
            <a:round/>
            <a:headEnd type="none" w="sm" len="sm"/>
            <a:tailEnd type="triangle" w="sm" len="sm"/>
          </a:ln>
          <a:effectLst/>
        </p:spPr>
        <p:txBody>
          <a:bodyPr wrap="none"/>
          <a:lstStyle/>
          <a:p>
            <a:endParaRPr lang="ar-SA"/>
          </a:p>
        </p:txBody>
      </p:sp>
      <p:sp>
        <p:nvSpPr>
          <p:cNvPr id="72721" name="Rectangle 17"/>
          <p:cNvSpPr>
            <a:spLocks noChangeArrowheads="1"/>
          </p:cNvSpPr>
          <p:nvPr/>
        </p:nvSpPr>
        <p:spPr bwMode="auto">
          <a:xfrm>
            <a:off x="395536" y="5445224"/>
            <a:ext cx="4336504" cy="685800"/>
          </a:xfrm>
          <a:prstGeom prst="rect">
            <a:avLst/>
          </a:prstGeom>
          <a:solidFill>
            <a:schemeClr val="accent1"/>
          </a:solidFill>
          <a:ln w="9525">
            <a:solidFill>
              <a:schemeClr val="tx1"/>
            </a:solidFill>
            <a:miter lim="800000"/>
            <a:headEnd/>
            <a:tailEnd/>
          </a:ln>
          <a:effectLst/>
        </p:spPr>
        <p:txBody>
          <a:bodyPr wrap="none" anchor="ctr"/>
          <a:lstStyle/>
          <a:p>
            <a:pPr algn="ctr"/>
            <a:r>
              <a:rPr lang="en-US" sz="2800" b="1" dirty="0"/>
              <a:t>Division:- </a:t>
            </a:r>
            <a:r>
              <a:rPr lang="en-US" sz="2800" b="1" dirty="0" err="1"/>
              <a:t>Photobacteria</a:t>
            </a:r>
            <a:endParaRPr lang="en-US" sz="2800" b="1" dirty="0"/>
          </a:p>
        </p:txBody>
      </p:sp>
      <p:sp>
        <p:nvSpPr>
          <p:cNvPr id="72723" name="Rectangle 19"/>
          <p:cNvSpPr>
            <a:spLocks noChangeArrowheads="1"/>
          </p:cNvSpPr>
          <p:nvPr/>
        </p:nvSpPr>
        <p:spPr bwMode="auto">
          <a:xfrm>
            <a:off x="5148064" y="5410200"/>
            <a:ext cx="3767336" cy="685800"/>
          </a:xfrm>
          <a:prstGeom prst="rect">
            <a:avLst/>
          </a:prstGeom>
          <a:solidFill>
            <a:schemeClr val="accent1"/>
          </a:solidFill>
          <a:ln w="9525">
            <a:solidFill>
              <a:schemeClr val="tx1"/>
            </a:solidFill>
            <a:miter lim="800000"/>
            <a:headEnd/>
            <a:tailEnd/>
          </a:ln>
          <a:effectLst/>
        </p:spPr>
        <p:txBody>
          <a:bodyPr wrap="none" anchor="ctr"/>
          <a:lstStyle/>
          <a:p>
            <a:pPr algn="ctr"/>
            <a:r>
              <a:rPr lang="en-US" sz="2800" b="1" dirty="0"/>
              <a:t>Division:- </a:t>
            </a:r>
            <a:r>
              <a:rPr lang="en-US" sz="2800" b="1" dirty="0" err="1"/>
              <a:t>Scotobacteria</a:t>
            </a:r>
            <a:endParaRPr lang="en-US" sz="28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4"/>
          <p:cNvSpPr>
            <a:spLocks noChangeArrowheads="1"/>
          </p:cNvSpPr>
          <p:nvPr/>
        </p:nvSpPr>
        <p:spPr bwMode="auto">
          <a:xfrm>
            <a:off x="2339752" y="620688"/>
            <a:ext cx="4045570" cy="646331"/>
          </a:xfrm>
          <a:prstGeom prst="rect">
            <a:avLst/>
          </a:prstGeom>
          <a:noFill/>
          <a:ln w="9525">
            <a:noFill/>
            <a:miter lim="800000"/>
            <a:headEnd/>
            <a:tailEnd/>
          </a:ln>
          <a:effectLst/>
        </p:spPr>
        <p:txBody>
          <a:bodyPr wrap="square">
            <a:spAutoFit/>
          </a:bodyPr>
          <a:lstStyle/>
          <a:p>
            <a:r>
              <a:rPr lang="en-US" sz="3600" b="1" dirty="0"/>
              <a:t>Kingdom:- </a:t>
            </a:r>
            <a:r>
              <a:rPr lang="en-US" sz="3600" b="1" dirty="0" err="1"/>
              <a:t>Monera</a:t>
            </a:r>
            <a:endParaRPr lang="en-US" sz="3600" b="1" dirty="0"/>
          </a:p>
        </p:txBody>
      </p:sp>
      <p:sp>
        <p:nvSpPr>
          <p:cNvPr id="80901" name="Line 5"/>
          <p:cNvSpPr>
            <a:spLocks noChangeShapeType="1"/>
          </p:cNvSpPr>
          <p:nvPr/>
        </p:nvSpPr>
        <p:spPr bwMode="auto">
          <a:xfrm flipH="1">
            <a:off x="2123728" y="1916832"/>
            <a:ext cx="4752528" cy="0"/>
          </a:xfrm>
          <a:prstGeom prst="line">
            <a:avLst/>
          </a:prstGeom>
          <a:noFill/>
          <a:ln w="12700" cap="sq">
            <a:solidFill>
              <a:schemeClr val="tx1"/>
            </a:solidFill>
            <a:round/>
            <a:headEnd type="none" w="sm" len="sm"/>
            <a:tailEnd type="none" w="sm" len="sm"/>
          </a:ln>
          <a:effectLst/>
        </p:spPr>
        <p:txBody>
          <a:bodyPr wrap="none"/>
          <a:lstStyle/>
          <a:p>
            <a:endParaRPr lang="ar-SA"/>
          </a:p>
        </p:txBody>
      </p:sp>
      <p:sp>
        <p:nvSpPr>
          <p:cNvPr id="80902" name="Line 6"/>
          <p:cNvSpPr>
            <a:spLocks noChangeShapeType="1"/>
          </p:cNvSpPr>
          <p:nvPr/>
        </p:nvSpPr>
        <p:spPr bwMode="auto">
          <a:xfrm>
            <a:off x="4788024" y="1196752"/>
            <a:ext cx="0" cy="685800"/>
          </a:xfrm>
          <a:prstGeom prst="line">
            <a:avLst/>
          </a:prstGeom>
          <a:noFill/>
          <a:ln w="9525">
            <a:solidFill>
              <a:schemeClr val="tx1"/>
            </a:solidFill>
            <a:round/>
            <a:headEnd/>
            <a:tailEnd/>
          </a:ln>
          <a:effectLst/>
        </p:spPr>
        <p:txBody>
          <a:bodyPr/>
          <a:lstStyle/>
          <a:p>
            <a:endParaRPr lang="ar-SA"/>
          </a:p>
        </p:txBody>
      </p:sp>
      <p:sp>
        <p:nvSpPr>
          <p:cNvPr id="80903" name="Line 7"/>
          <p:cNvSpPr>
            <a:spLocks noChangeShapeType="1"/>
          </p:cNvSpPr>
          <p:nvPr/>
        </p:nvSpPr>
        <p:spPr bwMode="auto">
          <a:xfrm>
            <a:off x="2123728" y="1916832"/>
            <a:ext cx="0" cy="762000"/>
          </a:xfrm>
          <a:prstGeom prst="line">
            <a:avLst/>
          </a:prstGeom>
          <a:noFill/>
          <a:ln w="9525">
            <a:solidFill>
              <a:schemeClr val="tx1"/>
            </a:solidFill>
            <a:round/>
            <a:headEnd/>
            <a:tailEnd type="triangle" w="med" len="med"/>
          </a:ln>
          <a:effectLst/>
        </p:spPr>
        <p:txBody>
          <a:bodyPr/>
          <a:lstStyle/>
          <a:p>
            <a:endParaRPr lang="ar-SA"/>
          </a:p>
        </p:txBody>
      </p:sp>
      <p:sp>
        <p:nvSpPr>
          <p:cNvPr id="80904" name="Line 8"/>
          <p:cNvSpPr>
            <a:spLocks noChangeShapeType="1"/>
          </p:cNvSpPr>
          <p:nvPr/>
        </p:nvSpPr>
        <p:spPr bwMode="auto">
          <a:xfrm>
            <a:off x="6876256" y="1916832"/>
            <a:ext cx="0" cy="762000"/>
          </a:xfrm>
          <a:prstGeom prst="line">
            <a:avLst/>
          </a:prstGeom>
          <a:noFill/>
          <a:ln w="9525">
            <a:solidFill>
              <a:schemeClr val="tx1"/>
            </a:solidFill>
            <a:round/>
            <a:headEnd/>
            <a:tailEnd type="triangle" w="med" len="med"/>
          </a:ln>
          <a:effectLst/>
        </p:spPr>
        <p:txBody>
          <a:bodyPr/>
          <a:lstStyle/>
          <a:p>
            <a:endParaRPr lang="ar-SA"/>
          </a:p>
        </p:txBody>
      </p:sp>
      <p:sp>
        <p:nvSpPr>
          <p:cNvPr id="80905" name="Rectangle 9"/>
          <p:cNvSpPr>
            <a:spLocks noChangeArrowheads="1"/>
          </p:cNvSpPr>
          <p:nvPr/>
        </p:nvSpPr>
        <p:spPr bwMode="auto">
          <a:xfrm>
            <a:off x="251520" y="2708920"/>
            <a:ext cx="3744416" cy="2304256"/>
          </a:xfrm>
          <a:prstGeom prst="rect">
            <a:avLst/>
          </a:prstGeom>
          <a:solidFill>
            <a:schemeClr val="accent1"/>
          </a:solidFill>
          <a:ln w="9525">
            <a:solidFill>
              <a:schemeClr val="tx1"/>
            </a:solidFill>
            <a:miter lim="800000"/>
            <a:headEnd/>
            <a:tailEnd/>
          </a:ln>
          <a:effectLst/>
        </p:spPr>
        <p:txBody>
          <a:bodyPr wrap="none" anchor="ctr"/>
          <a:lstStyle/>
          <a:p>
            <a:pPr algn="ctr"/>
            <a:r>
              <a:rPr lang="en-US" sz="3200" b="1" dirty="0"/>
              <a:t>D:- </a:t>
            </a:r>
            <a:r>
              <a:rPr lang="en-US" sz="3200" b="1" dirty="0" err="1"/>
              <a:t>Eubacteria</a:t>
            </a:r>
            <a:endParaRPr lang="en-US" sz="3200" b="1" dirty="0"/>
          </a:p>
          <a:p>
            <a:pPr algn="ctr"/>
            <a:r>
              <a:rPr lang="en-US" sz="3200" b="1" dirty="0"/>
              <a:t>True bacteria</a:t>
            </a:r>
          </a:p>
          <a:p>
            <a:pPr algn="ctr"/>
            <a:r>
              <a:rPr lang="ar-SA" sz="3200" b="1" dirty="0" smtClean="0"/>
              <a:t>البكتيريا الحقيقة</a:t>
            </a:r>
          </a:p>
        </p:txBody>
      </p:sp>
      <p:sp>
        <p:nvSpPr>
          <p:cNvPr id="80906" name="Rectangle 10"/>
          <p:cNvSpPr>
            <a:spLocks noChangeArrowheads="1"/>
          </p:cNvSpPr>
          <p:nvPr/>
        </p:nvSpPr>
        <p:spPr bwMode="auto">
          <a:xfrm>
            <a:off x="4788024" y="2708920"/>
            <a:ext cx="4104456" cy="3240360"/>
          </a:xfrm>
          <a:prstGeom prst="rect">
            <a:avLst/>
          </a:prstGeom>
          <a:solidFill>
            <a:schemeClr val="accent1"/>
          </a:solidFill>
          <a:ln w="9525">
            <a:solidFill>
              <a:schemeClr val="tx1"/>
            </a:solidFill>
            <a:miter lim="800000"/>
            <a:headEnd/>
            <a:tailEnd/>
          </a:ln>
          <a:effectLst/>
        </p:spPr>
        <p:txBody>
          <a:bodyPr wrap="none" anchor="ctr"/>
          <a:lstStyle/>
          <a:p>
            <a:pPr algn="ctr"/>
            <a:r>
              <a:rPr lang="en-US" sz="3200" b="1" dirty="0"/>
              <a:t>D:- </a:t>
            </a:r>
            <a:r>
              <a:rPr lang="en-US" sz="3200" b="1" dirty="0" err="1" smtClean="0"/>
              <a:t>Archaeobacteria</a:t>
            </a:r>
            <a:endParaRPr lang="ar-SA" sz="3200" b="1" dirty="0" smtClean="0"/>
          </a:p>
          <a:p>
            <a:pPr algn="ctr"/>
            <a:r>
              <a:rPr lang="ar-SA" sz="3200" b="1" dirty="0" smtClean="0"/>
              <a:t>البكتيريا القديمة</a:t>
            </a:r>
          </a:p>
          <a:p>
            <a:pPr algn="ctr"/>
            <a:endParaRPr lang="ar-SA" sz="3200" b="1" dirty="0" smtClean="0"/>
          </a:p>
          <a:p>
            <a:pPr algn="ctr"/>
            <a:endParaRPr lang="en-US" sz="3200" b="1" dirty="0"/>
          </a:p>
        </p:txBody>
      </p:sp>
      <p:sp>
        <p:nvSpPr>
          <p:cNvPr id="9" name="TextBox 18"/>
          <p:cNvSpPr txBox="1">
            <a:spLocks noChangeArrowheads="1"/>
          </p:cNvSpPr>
          <p:nvPr/>
        </p:nvSpPr>
        <p:spPr bwMode="auto">
          <a:xfrm>
            <a:off x="5004048" y="4437112"/>
            <a:ext cx="3251448" cy="523220"/>
          </a:xfrm>
          <a:prstGeom prst="rect">
            <a:avLst/>
          </a:prstGeom>
          <a:noFill/>
          <a:ln w="9525">
            <a:noFill/>
            <a:miter lim="800000"/>
            <a:headEnd/>
            <a:tailEnd/>
          </a:ln>
        </p:spPr>
        <p:txBody>
          <a:bodyPr wrap="square">
            <a:spAutoFit/>
          </a:bodyPr>
          <a:lstStyle/>
          <a:p>
            <a:pPr algn="ctr"/>
            <a:r>
              <a:rPr lang="en-US" sz="2800" b="1" dirty="0"/>
              <a:t>Halophilic bacteria</a:t>
            </a:r>
          </a:p>
        </p:txBody>
      </p:sp>
      <p:sp>
        <p:nvSpPr>
          <p:cNvPr id="10" name="TextBox 19"/>
          <p:cNvSpPr txBox="1">
            <a:spLocks noChangeArrowheads="1"/>
          </p:cNvSpPr>
          <p:nvPr/>
        </p:nvSpPr>
        <p:spPr bwMode="auto">
          <a:xfrm>
            <a:off x="4860032" y="4869160"/>
            <a:ext cx="3528392" cy="523220"/>
          </a:xfrm>
          <a:prstGeom prst="rect">
            <a:avLst/>
          </a:prstGeom>
          <a:noFill/>
          <a:ln w="9525">
            <a:noFill/>
            <a:miter lim="800000"/>
            <a:headEnd/>
            <a:tailEnd/>
          </a:ln>
        </p:spPr>
        <p:txBody>
          <a:bodyPr wrap="square">
            <a:spAutoFit/>
          </a:bodyPr>
          <a:lstStyle/>
          <a:p>
            <a:pPr algn="ctr"/>
            <a:r>
              <a:rPr lang="en-US" sz="2800" b="1" dirty="0" err="1"/>
              <a:t>Thermophilic</a:t>
            </a:r>
            <a:r>
              <a:rPr lang="en-US" sz="2800" b="1" dirty="0"/>
              <a:t> bacteria</a:t>
            </a:r>
          </a:p>
        </p:txBody>
      </p:sp>
      <p:sp>
        <p:nvSpPr>
          <p:cNvPr id="11" name="TextBox 20"/>
          <p:cNvSpPr txBox="1">
            <a:spLocks noChangeArrowheads="1"/>
          </p:cNvSpPr>
          <p:nvPr/>
        </p:nvSpPr>
        <p:spPr bwMode="auto">
          <a:xfrm>
            <a:off x="4716016" y="5373216"/>
            <a:ext cx="3816424" cy="523220"/>
          </a:xfrm>
          <a:prstGeom prst="rect">
            <a:avLst/>
          </a:prstGeom>
          <a:noFill/>
          <a:ln w="9525">
            <a:noFill/>
            <a:miter lim="800000"/>
            <a:headEnd/>
            <a:tailEnd/>
          </a:ln>
        </p:spPr>
        <p:txBody>
          <a:bodyPr wrap="square">
            <a:spAutoFit/>
          </a:bodyPr>
          <a:lstStyle/>
          <a:p>
            <a:pPr algn="ctr"/>
            <a:r>
              <a:rPr lang="en-US" sz="2800" b="1" dirty="0" err="1"/>
              <a:t>Methanogenic</a:t>
            </a:r>
            <a:r>
              <a:rPr lang="en-US" sz="2800" b="1" dirty="0"/>
              <a:t> bacteria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779463" y="274638"/>
            <a:ext cx="7666037" cy="609600"/>
          </a:xfrm>
          <a:noFill/>
          <a:ln/>
        </p:spPr>
        <p:txBody>
          <a:bodyPr>
            <a:normAutofit fontScale="90000"/>
          </a:bodyPr>
          <a:lstStyle/>
          <a:p>
            <a:pPr rtl="1"/>
            <a:r>
              <a:rPr lang="ar-SA" sz="3600" b="1">
                <a:solidFill>
                  <a:schemeClr val="tx1"/>
                </a:solidFill>
              </a:rPr>
              <a:t>مقارنة بين الكائنات بدائية النواة وحقيقة النواة</a:t>
            </a:r>
            <a:r>
              <a:rPr lang="en-US" sz="3600" b="1">
                <a:solidFill>
                  <a:schemeClr val="tx1"/>
                </a:solidFill>
              </a:rPr>
              <a:t>-</a:t>
            </a:r>
            <a:r>
              <a:rPr lang="en-US" sz="3200" b="1">
                <a:solidFill>
                  <a:schemeClr val="tx1"/>
                </a:solidFill>
              </a:rPr>
              <a:t>:</a:t>
            </a:r>
            <a:r>
              <a:rPr lang="en-US"/>
              <a:t> </a:t>
            </a:r>
          </a:p>
        </p:txBody>
      </p:sp>
      <p:graphicFrame>
        <p:nvGraphicFramePr>
          <p:cNvPr id="74780" name="Group 28"/>
          <p:cNvGraphicFramePr>
            <a:graphicFrameLocks noGrp="1"/>
          </p:cNvGraphicFramePr>
          <p:nvPr/>
        </p:nvGraphicFramePr>
        <p:xfrm>
          <a:off x="381000" y="1143000"/>
          <a:ext cx="8534400" cy="5463731"/>
        </p:xfrm>
        <a:graphic>
          <a:graphicData uri="http://schemas.openxmlformats.org/drawingml/2006/table">
            <a:tbl>
              <a:tblPr/>
              <a:tblGrid>
                <a:gridCol w="3914775"/>
                <a:gridCol w="4162425"/>
                <a:gridCol w="457200"/>
              </a:tblGrid>
              <a:tr h="762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Eukaryonta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Prokaryonta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SA"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4144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تمتلك نواة يحيط بها غشاء نووي</a:t>
                      </a:r>
                      <a:endParaRPr kumimoji="0" lang="en-US"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يتكون الجهاز الحامل للصفات </a:t>
                      </a:r>
                      <a:endParaRPr kumimoji="0" lang="en-US" sz="2400" b="1" i="0" u="none" strike="noStrike" cap="none" normalizeH="0" baseline="0" smtClean="0">
                        <a:ln>
                          <a:noFill/>
                        </a:ln>
                        <a:solidFill>
                          <a:schemeClr val="tx1"/>
                        </a:solidFill>
                        <a:effectLst/>
                        <a:latin typeface="Arial" pitchFamily="34" charset="0"/>
                        <a:cs typeface="Arial" pitchFamily="34"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الوراثية من شريط حلزوني</a:t>
                      </a:r>
                      <a:endParaRPr kumimoji="0" lang="en-US" sz="2400" b="1" i="0" u="none" strike="noStrike" cap="none" normalizeH="0" baseline="0" smtClean="0">
                        <a:ln>
                          <a:noFill/>
                        </a:ln>
                        <a:solidFill>
                          <a:schemeClr val="tx1"/>
                        </a:solidFill>
                        <a:effectLst/>
                        <a:latin typeface="Arial" pitchFamily="34" charset="0"/>
                        <a:cs typeface="Arial" pitchFamily="34"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 مزدوج من الـ</a:t>
                      </a:r>
                      <a:r>
                        <a:rPr kumimoji="0" lang="en-US" sz="2400" b="1" i="0" u="none" strike="noStrike" cap="none" normalizeH="0" baseline="0" smtClean="0">
                          <a:ln>
                            <a:noFill/>
                          </a:ln>
                          <a:solidFill>
                            <a:schemeClr val="tx1"/>
                          </a:solidFill>
                          <a:effectLst/>
                          <a:latin typeface="Arial" pitchFamily="34" charset="0"/>
                          <a:cs typeface="Arial" pitchFamily="34" charset="0"/>
                        </a:rPr>
                        <a:t> DNA </a:t>
                      </a:r>
                      <a:r>
                        <a:rPr kumimoji="0" lang="ar-SA" sz="2400" b="1" i="0" u="none" strike="noStrike" cap="none" normalizeH="0" baseline="0" smtClean="0">
                          <a:ln>
                            <a:noFill/>
                          </a:ln>
                          <a:solidFill>
                            <a:schemeClr val="tx1"/>
                          </a:solidFill>
                          <a:effectLst/>
                          <a:latin typeface="Arial" pitchFamily="34" charset="0"/>
                          <a:cs typeface="Arial" pitchFamily="34" charset="0"/>
                        </a:rPr>
                        <a:t>مغمور </a:t>
                      </a:r>
                      <a:endParaRPr kumimoji="0" lang="en-US" sz="2400" b="1" i="0" u="none" strike="noStrike" cap="none" normalizeH="0" baseline="0" smtClean="0">
                        <a:ln>
                          <a:noFill/>
                        </a:ln>
                        <a:solidFill>
                          <a:schemeClr val="tx1"/>
                        </a:solidFill>
                        <a:effectLst/>
                        <a:latin typeface="Arial" pitchFamily="34" charset="0"/>
                        <a:cs typeface="Arial" pitchFamily="34"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بسيتوبلازم الخلية.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(كرموسوم بكتيري)</a:t>
                      </a:r>
                      <a:endParaRPr kumimoji="0" lang="en-US"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300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وجود البروتين القاعدي الهسيتون وهو من الفروق الأساسية حيث يعتبر جزء متمم لتركيب الكرموسوم</a:t>
                      </a:r>
                      <a:r>
                        <a:rPr kumimoji="0" lang="en-US" sz="2400" b="1" i="0" u="none" strike="noStrike" cap="none" normalizeH="0" baseline="0" smtClean="0">
                          <a:ln>
                            <a:noFill/>
                          </a:ln>
                          <a:solidFill>
                            <a:schemeClr val="tx1"/>
                          </a:solidFill>
                          <a:effectLst/>
                          <a:latin typeface="Arial" pitchFamily="34" charset="0"/>
                          <a:cs typeface="Arial" pitchFamily="34" charset="0"/>
                        </a:rPr>
                        <a:t>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غياب البروتين القاعدي الهسيتون من الـ</a:t>
                      </a:r>
                      <a:r>
                        <a:rPr kumimoji="0" lang="en-US" sz="2400" b="1" i="0" u="none" strike="noStrike" cap="none" normalizeH="0" baseline="0" smtClean="0">
                          <a:ln>
                            <a:noFill/>
                          </a:ln>
                          <a:solidFill>
                            <a:schemeClr val="tx1"/>
                          </a:solidFill>
                          <a:effectLst/>
                          <a:latin typeface="Arial" pitchFamily="34" charset="0"/>
                          <a:cs typeface="Arial" pitchFamily="34" charset="0"/>
                        </a:rPr>
                        <a:t> DNA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2</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68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وجود الأغشية التي تحيط بالتراكيب السيتوبلازمية</a:t>
                      </a:r>
                      <a:endParaRPr kumimoji="0" lang="en-US"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غياب الأغشية المحددة للتراكيب السيتوبلازمية وأن وجدت فهي عبارة عن امتدادات من الغشاء السيتوبلازمي</a:t>
                      </a:r>
                      <a:endParaRPr kumimoji="0" lang="en-US"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pic>
        <p:nvPicPr>
          <p:cNvPr id="74777" name="Picture 25" descr="dna_orbit_animated_small1"/>
          <p:cNvPicPr>
            <a:picLocks noChangeAspect="1" noChangeArrowheads="1" noCrop="1"/>
          </p:cNvPicPr>
          <p:nvPr/>
        </p:nvPicPr>
        <p:blipFill>
          <a:blip r:embed="rId3" cstate="print"/>
          <a:srcRect/>
          <a:stretch>
            <a:fillRect/>
          </a:stretch>
        </p:blipFill>
        <p:spPr bwMode="auto">
          <a:xfrm>
            <a:off x="4267200" y="1676400"/>
            <a:ext cx="1447800" cy="2590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4754"/>
                                        </p:tgtEl>
                                        <p:attrNameLst>
                                          <p:attrName>style.visibility</p:attrName>
                                        </p:attrNameLst>
                                      </p:cBhvr>
                                      <p:to>
                                        <p:strVal val="visible"/>
                                      </p:to>
                                    </p:set>
                                    <p:animEffect transition="in" filter="checkerboard(across)">
                                      <p:cBhvr>
                                        <p:cTn id="7" dur="500"/>
                                        <p:tgtEl>
                                          <p:spTgt spid="7475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74780"/>
                                        </p:tgtEl>
                                        <p:attrNameLst>
                                          <p:attrName>style.visibility</p:attrName>
                                        </p:attrNameLst>
                                      </p:cBhvr>
                                      <p:to>
                                        <p:strVal val="visible"/>
                                      </p:to>
                                    </p:set>
                                    <p:anim calcmode="lin" valueType="num">
                                      <p:cBhvr additive="base">
                                        <p:cTn id="12" dur="500" fill="hold"/>
                                        <p:tgtEl>
                                          <p:spTgt spid="74780"/>
                                        </p:tgtEl>
                                        <p:attrNameLst>
                                          <p:attrName>ppt_x</p:attrName>
                                        </p:attrNameLst>
                                      </p:cBhvr>
                                      <p:tavLst>
                                        <p:tav tm="0">
                                          <p:val>
                                            <p:strVal val="0-#ppt_w/2"/>
                                          </p:val>
                                        </p:tav>
                                        <p:tav tm="100000">
                                          <p:val>
                                            <p:strVal val="#ppt_x"/>
                                          </p:val>
                                        </p:tav>
                                      </p:tavLst>
                                    </p:anim>
                                    <p:anim calcmode="lin" valueType="num">
                                      <p:cBhvr additive="base">
                                        <p:cTn id="13" dur="500" fill="hold"/>
                                        <p:tgtEl>
                                          <p:spTgt spid="7478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47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533400" y="457200"/>
            <a:ext cx="8024813" cy="762000"/>
          </a:xfrm>
          <a:prstGeom prst="rect">
            <a:avLst/>
          </a:prstGeom>
          <a:noFill/>
          <a:ln w="12700" cap="sq">
            <a:noFill/>
            <a:miter lim="800000"/>
            <a:headEnd type="none" w="sm" len="sm"/>
            <a:tailEnd type="none" w="sm" len="sm"/>
          </a:ln>
          <a:effectLst/>
        </p:spPr>
        <p:txBody>
          <a:bodyPr wrap="none">
            <a:spAutoFit/>
          </a:bodyPr>
          <a:lstStyle/>
          <a:p>
            <a:pPr rtl="1"/>
            <a:r>
              <a:rPr lang="ar-SA" sz="3600">
                <a:latin typeface="Times New Roman" pitchFamily="18" charset="0"/>
                <a:cs typeface="Times New Roman" pitchFamily="18" charset="0"/>
              </a:rPr>
              <a:t>تابع مقارنة بين الكائنات بدائية النواة وحقيقة النواة</a:t>
            </a:r>
            <a:r>
              <a:rPr lang="en-US" sz="3600">
                <a:latin typeface="Times New Roman" pitchFamily="18" charset="0"/>
                <a:cs typeface="Times New Roman" pitchFamily="18" charset="0"/>
              </a:rPr>
              <a:t>-</a:t>
            </a:r>
            <a:r>
              <a:rPr lang="en-US" sz="3200">
                <a:latin typeface="Times New Roman" pitchFamily="18" charset="0"/>
                <a:cs typeface="Times New Roman" pitchFamily="18" charset="0"/>
              </a:rPr>
              <a:t>:</a:t>
            </a:r>
            <a:r>
              <a:rPr lang="en-US" sz="4400" b="0">
                <a:solidFill>
                  <a:schemeClr val="tx2"/>
                </a:solidFill>
                <a:latin typeface="Times New Roman" pitchFamily="18" charset="0"/>
                <a:cs typeface="Times New Roman" pitchFamily="18" charset="0"/>
              </a:rPr>
              <a:t> </a:t>
            </a:r>
          </a:p>
        </p:txBody>
      </p:sp>
      <p:graphicFrame>
        <p:nvGraphicFramePr>
          <p:cNvPr id="76828" name="Group 28"/>
          <p:cNvGraphicFramePr>
            <a:graphicFrameLocks noGrp="1"/>
          </p:cNvGraphicFramePr>
          <p:nvPr/>
        </p:nvGraphicFramePr>
        <p:xfrm>
          <a:off x="381000" y="1143000"/>
          <a:ext cx="8458200" cy="4862514"/>
        </p:xfrm>
        <a:graphic>
          <a:graphicData uri="http://schemas.openxmlformats.org/drawingml/2006/table">
            <a:tbl>
              <a:tblPr/>
              <a:tblGrid>
                <a:gridCol w="3810000"/>
                <a:gridCol w="4256088"/>
                <a:gridCol w="392112"/>
              </a:tblGrid>
              <a:tr h="709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Eukaryonta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Prokaryonta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SA"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57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صبغات التمثيل الضوئي توجد داخل تراكيب خاصة يحيط بها غشاء تعرف بالبلاستيدات الخضراء</a:t>
                      </a:r>
                      <a:endParaRPr kumimoji="0" lang="en-US"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صبغات التمثيل الضوئي أن وجدت فأنها توجد داخل حويصلات أو أكياس غشائية رقيقة محاطة بامتدادات من الغشاء السيتوبلازمي</a:t>
                      </a:r>
                      <a:endParaRPr kumimoji="0" lang="en-US"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890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أنزيمات التنفس توجد في أجسام غشائية متخصصة تسمى الميتوكوندريا</a:t>
                      </a:r>
                      <a:endParaRPr kumimoji="0" lang="en-US"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أنزيمات التنفس توجد في الغشاء السيتوبلازمي</a:t>
                      </a:r>
                      <a:endParaRPr kumimoji="0" lang="en-US"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874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توجد فجوات تخزينية داخلها المواد المخزنة</a:t>
                      </a:r>
                      <a:endParaRPr kumimoji="0" lang="en-US"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chemeClr val="tx1"/>
                          </a:solidFill>
                          <a:effectLst/>
                          <a:latin typeface="Arial" pitchFamily="34" charset="0"/>
                          <a:cs typeface="Arial" pitchFamily="34" charset="0"/>
                        </a:rPr>
                        <a:t>لا توجد فجوات تخزينية لذلك فأن المواد المخزنة توجد حرة في السيتوبلازم مثل الجليكوجين –الدهون – قطرات الكبريت</a:t>
                      </a:r>
                      <a:r>
                        <a:rPr kumimoji="0" lang="en-US" sz="2400" b="1" i="0" u="none" strike="noStrike" cap="none" normalizeH="0" baseline="0" smtClean="0">
                          <a:ln>
                            <a:noFill/>
                          </a:ln>
                          <a:solidFill>
                            <a:schemeClr val="tx1"/>
                          </a:solidFill>
                          <a:effectLst/>
                          <a:latin typeface="Arial" pitchFamily="34" charset="0"/>
                          <a:cs typeface="Arial" pitchFamily="34" charset="0"/>
                        </a:rPr>
                        <a:t>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6802"/>
                                        </p:tgtEl>
                                        <p:attrNameLst>
                                          <p:attrName>style.visibility</p:attrName>
                                        </p:attrNameLst>
                                      </p:cBhvr>
                                      <p:to>
                                        <p:strVal val="visible"/>
                                      </p:to>
                                    </p:set>
                                    <p:anim calcmode="lin" valueType="num">
                                      <p:cBhvr additive="base">
                                        <p:cTn id="7" dur="500" fill="hold"/>
                                        <p:tgtEl>
                                          <p:spTgt spid="76802"/>
                                        </p:tgtEl>
                                        <p:attrNameLst>
                                          <p:attrName>ppt_x</p:attrName>
                                        </p:attrNameLst>
                                      </p:cBhvr>
                                      <p:tavLst>
                                        <p:tav tm="0">
                                          <p:val>
                                            <p:strVal val="0-#ppt_w/2"/>
                                          </p:val>
                                        </p:tav>
                                        <p:tav tm="100000">
                                          <p:val>
                                            <p:strVal val="#ppt_x"/>
                                          </p:val>
                                        </p:tav>
                                      </p:tavLst>
                                    </p:anim>
                                    <p:anim calcmode="lin" valueType="num">
                                      <p:cBhvr additive="base">
                                        <p:cTn id="8" dur="500" fill="hold"/>
                                        <p:tgtEl>
                                          <p:spTgt spid="7680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6828"/>
                                        </p:tgtEl>
                                        <p:attrNameLst>
                                          <p:attrName>style.visibility</p:attrName>
                                        </p:attrNameLst>
                                      </p:cBhvr>
                                      <p:to>
                                        <p:strVal val="visible"/>
                                      </p:to>
                                    </p:set>
                                    <p:anim calcmode="lin" valueType="num">
                                      <p:cBhvr additive="base">
                                        <p:cTn id="13" dur="500" fill="hold"/>
                                        <p:tgtEl>
                                          <p:spTgt spid="76828"/>
                                        </p:tgtEl>
                                        <p:attrNameLst>
                                          <p:attrName>ppt_x</p:attrName>
                                        </p:attrNameLst>
                                      </p:cBhvr>
                                      <p:tavLst>
                                        <p:tav tm="0">
                                          <p:val>
                                            <p:strVal val="0-#ppt_w/2"/>
                                          </p:val>
                                        </p:tav>
                                        <p:tav tm="100000">
                                          <p:val>
                                            <p:strVal val="#ppt_x"/>
                                          </p:val>
                                        </p:tav>
                                      </p:tavLst>
                                    </p:anim>
                                    <p:anim calcmode="lin" valueType="num">
                                      <p:cBhvr additive="base">
                                        <p:cTn id="14" dur="500" fill="hold"/>
                                        <p:tgtEl>
                                          <p:spTgt spid="768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609600" y="381000"/>
            <a:ext cx="8024813" cy="762000"/>
          </a:xfrm>
          <a:prstGeom prst="rect">
            <a:avLst/>
          </a:prstGeom>
          <a:noFill/>
          <a:ln w="12700" cap="sq">
            <a:noFill/>
            <a:miter lim="800000"/>
            <a:headEnd type="none" w="sm" len="sm"/>
            <a:tailEnd type="none" w="sm" len="sm"/>
          </a:ln>
          <a:effectLst/>
        </p:spPr>
        <p:txBody>
          <a:bodyPr wrap="none">
            <a:spAutoFit/>
          </a:bodyPr>
          <a:lstStyle/>
          <a:p>
            <a:pPr rtl="1"/>
            <a:r>
              <a:rPr lang="ar-SA" sz="3600">
                <a:latin typeface="Times New Roman" pitchFamily="18" charset="0"/>
                <a:cs typeface="Times New Roman" pitchFamily="18" charset="0"/>
              </a:rPr>
              <a:t>تابع مقارنة بين الكائنات بدائية النواة وحقيقة النواة</a:t>
            </a:r>
            <a:r>
              <a:rPr lang="en-US" sz="3600">
                <a:latin typeface="Times New Roman" pitchFamily="18" charset="0"/>
                <a:cs typeface="Times New Roman" pitchFamily="18" charset="0"/>
              </a:rPr>
              <a:t>-</a:t>
            </a:r>
            <a:r>
              <a:rPr lang="en-US" sz="3200">
                <a:latin typeface="Times New Roman" pitchFamily="18" charset="0"/>
                <a:cs typeface="Times New Roman" pitchFamily="18" charset="0"/>
              </a:rPr>
              <a:t>:</a:t>
            </a:r>
            <a:r>
              <a:rPr lang="en-US" sz="4400" b="0">
                <a:solidFill>
                  <a:schemeClr val="tx2"/>
                </a:solidFill>
                <a:latin typeface="Times New Roman" pitchFamily="18" charset="0"/>
                <a:cs typeface="Times New Roman" pitchFamily="18" charset="0"/>
              </a:rPr>
              <a:t> </a:t>
            </a:r>
          </a:p>
        </p:txBody>
      </p:sp>
      <p:graphicFrame>
        <p:nvGraphicFramePr>
          <p:cNvPr id="78874" name="Group 26"/>
          <p:cNvGraphicFramePr>
            <a:graphicFrameLocks noGrp="1"/>
          </p:cNvGraphicFramePr>
          <p:nvPr/>
        </p:nvGraphicFramePr>
        <p:xfrm>
          <a:off x="381000" y="1143000"/>
          <a:ext cx="8534400" cy="4916488"/>
        </p:xfrm>
        <a:graphic>
          <a:graphicData uri="http://schemas.openxmlformats.org/drawingml/2006/table">
            <a:tbl>
              <a:tblPr/>
              <a:tblGrid>
                <a:gridCol w="3914775"/>
                <a:gridCol w="4162425"/>
                <a:gridCol w="457200"/>
              </a:tblGrid>
              <a:tr h="7556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pitchFamily="34" charset="0"/>
                          <a:cs typeface="Arial" pitchFamily="34" charset="0"/>
                        </a:rPr>
                        <a:t>Eukaryonta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pitchFamily="34" charset="0"/>
                          <a:cs typeface="Arial" pitchFamily="34" charset="0"/>
                        </a:rPr>
                        <a:t>Prokaryonta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91135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800" b="1" i="0" u="none" strike="noStrike" cap="none" normalizeH="0" baseline="0" smtClean="0">
                          <a:ln>
                            <a:noFill/>
                          </a:ln>
                          <a:solidFill>
                            <a:schemeClr val="tx1"/>
                          </a:solidFill>
                          <a:effectLst/>
                          <a:latin typeface="Arial" pitchFamily="34" charset="0"/>
                          <a:cs typeface="Arial" pitchFamily="34" charset="0"/>
                        </a:rPr>
                        <a:t>الريبوسومات أكبر حجماً لها ثابت ترسيب </a:t>
                      </a:r>
                      <a:r>
                        <a:rPr kumimoji="0" lang="en-US" sz="2800" b="1" i="0" u="none" strike="noStrike" cap="none" normalizeH="0" baseline="0" smtClean="0">
                          <a:ln>
                            <a:noFill/>
                          </a:ln>
                          <a:solidFill>
                            <a:schemeClr val="tx1"/>
                          </a:solidFill>
                          <a:effectLst/>
                          <a:latin typeface="Arial" pitchFamily="34" charset="0"/>
                          <a:cs typeface="Arial" pitchFamily="34" charset="0"/>
                        </a:rPr>
                        <a:t>S 80 </a:t>
                      </a:r>
                      <a:r>
                        <a:rPr kumimoji="0" lang="ar-SA" sz="2800" b="1" i="0" u="none" strike="noStrike" cap="none" normalizeH="0" baseline="0" smtClean="0">
                          <a:ln>
                            <a:noFill/>
                          </a:ln>
                          <a:solidFill>
                            <a:schemeClr val="tx1"/>
                          </a:solidFill>
                          <a:effectLst/>
                          <a:latin typeface="Arial" pitchFamily="34" charset="0"/>
                          <a:cs typeface="Arial" pitchFamily="34" charset="0"/>
                        </a:rPr>
                        <a:t> وهي منتظمة على الشبكة الأندوبلازمية</a:t>
                      </a:r>
                      <a:r>
                        <a:rPr kumimoji="0" lang="en-US" sz="2800" b="1" i="0" u="none" strike="noStrike" cap="none" normalizeH="0" baseline="0" smtClean="0">
                          <a:ln>
                            <a:noFill/>
                          </a:ln>
                          <a:solidFill>
                            <a:schemeClr val="tx1"/>
                          </a:solidFill>
                          <a:effectLst/>
                          <a:latin typeface="Arial" pitchFamily="34" charset="0"/>
                          <a:cs typeface="Arial" pitchFamily="34" charset="0"/>
                        </a:rPr>
                        <a:t>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800" b="1" i="0" u="none" strike="noStrike" cap="none" normalizeH="0" baseline="0" smtClean="0">
                          <a:ln>
                            <a:noFill/>
                          </a:ln>
                          <a:solidFill>
                            <a:schemeClr val="tx1"/>
                          </a:solidFill>
                          <a:effectLst/>
                          <a:latin typeface="Arial" pitchFamily="34" charset="0"/>
                          <a:cs typeface="Arial" pitchFamily="34" charset="0"/>
                        </a:rPr>
                        <a:t>الريبوسومات صغيرة الحجم لها ثابت ترسيب</a:t>
                      </a:r>
                      <a:r>
                        <a:rPr kumimoji="0" lang="en-US" sz="2800" b="1" i="0" u="none" strike="noStrike" cap="none" normalizeH="0" baseline="0" smtClean="0">
                          <a:ln>
                            <a:noFill/>
                          </a:ln>
                          <a:solidFill>
                            <a:schemeClr val="tx1"/>
                          </a:solidFill>
                          <a:effectLst/>
                          <a:latin typeface="Arial" pitchFamily="34" charset="0"/>
                          <a:cs typeface="Arial" pitchFamily="34" charset="0"/>
                        </a:rPr>
                        <a:t> S 70 </a:t>
                      </a:r>
                      <a:r>
                        <a:rPr kumimoji="0" lang="ar-SA" sz="2800" b="1" i="0" u="none" strike="noStrike" cap="none" normalizeH="0" baseline="0" smtClean="0">
                          <a:ln>
                            <a:noFill/>
                          </a:ln>
                          <a:solidFill>
                            <a:schemeClr val="tx1"/>
                          </a:solidFill>
                          <a:effectLst/>
                          <a:latin typeface="Arial" pitchFamily="34" charset="0"/>
                          <a:cs typeface="Arial" pitchFamily="34" charset="0"/>
                        </a:rPr>
                        <a:t>وهي موزعة في السيتوبلازم وبشكل غير منتظم</a:t>
                      </a:r>
                      <a:r>
                        <a:rPr kumimoji="0" lang="en-US" sz="2800" b="1" i="0" u="none" strike="noStrike" cap="none" normalizeH="0" baseline="0" smtClean="0">
                          <a:ln>
                            <a:noFill/>
                          </a:ln>
                          <a:solidFill>
                            <a:schemeClr val="tx1"/>
                          </a:solidFill>
                          <a:effectLst/>
                          <a:latin typeface="Arial" pitchFamily="34" charset="0"/>
                          <a:cs typeface="Arial" pitchFamily="34" charset="0"/>
                        </a:rPr>
                        <a:t>.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7</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990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800" b="1" i="0" u="none" strike="noStrike" cap="none" normalizeH="0" baseline="0" smtClean="0">
                          <a:ln>
                            <a:noFill/>
                          </a:ln>
                          <a:solidFill>
                            <a:schemeClr val="tx1"/>
                          </a:solidFill>
                          <a:effectLst/>
                          <a:latin typeface="Arial" pitchFamily="34" charset="0"/>
                          <a:cs typeface="Arial" pitchFamily="34" charset="0"/>
                        </a:rPr>
                        <a:t>الجدار الخلوي لايتميز بوجود الميورين في تركيبه الكيميائي</a:t>
                      </a:r>
                      <a:endParaRPr kumimoji="0" lang="en-US" sz="2800" b="1" i="0" u="none" strike="noStrike" cap="none" normalizeH="0" baseline="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800" b="1" i="0" u="none" strike="noStrike" cap="none" normalizeH="0" baseline="0" smtClean="0">
                          <a:ln>
                            <a:noFill/>
                          </a:ln>
                          <a:solidFill>
                            <a:schemeClr val="tx1"/>
                          </a:solidFill>
                          <a:effectLst/>
                          <a:latin typeface="Arial" pitchFamily="34" charset="0"/>
                          <a:cs typeface="Arial" pitchFamily="34" charset="0"/>
                        </a:rPr>
                        <a:t>الجدار الخلوي يتميز بوجود الميورين في تركيبه الكيميائي</a:t>
                      </a:r>
                      <a:endParaRPr kumimoji="0" lang="en-US" sz="28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8</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588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800" b="1" i="0" u="none" strike="noStrike" cap="none" normalizeH="0" baseline="0" smtClean="0">
                          <a:ln>
                            <a:noFill/>
                          </a:ln>
                          <a:solidFill>
                            <a:schemeClr val="tx1"/>
                          </a:solidFill>
                          <a:effectLst/>
                          <a:latin typeface="Arial" pitchFamily="34" charset="0"/>
                          <a:cs typeface="Arial" pitchFamily="34" charset="0"/>
                        </a:rPr>
                        <a:t>تحمل بعض أفرادها أهداب تساعدها على الحركة</a:t>
                      </a:r>
                      <a:r>
                        <a:rPr kumimoji="0" lang="en-US" sz="2800" b="1" i="0" u="none" strike="noStrike" cap="none" normalizeH="0" baseline="0" smtClean="0">
                          <a:ln>
                            <a:noFill/>
                          </a:ln>
                          <a:solidFill>
                            <a:schemeClr val="tx1"/>
                          </a:solidFill>
                          <a:effectLst/>
                          <a:latin typeface="Arial" pitchFamily="34" charset="0"/>
                          <a:cs typeface="Arial" pitchFamily="34" charset="0"/>
                        </a:rPr>
                        <a:t>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SA" sz="2800" b="1" i="0" u="none" strike="noStrike" cap="none" normalizeH="0" baseline="0" smtClean="0">
                          <a:ln>
                            <a:noFill/>
                          </a:ln>
                          <a:solidFill>
                            <a:schemeClr val="tx1"/>
                          </a:solidFill>
                          <a:effectLst/>
                          <a:latin typeface="Arial" pitchFamily="34" charset="0"/>
                          <a:cs typeface="Arial" pitchFamily="34" charset="0"/>
                        </a:rPr>
                        <a:t>تحمل بعض أفرادها أسواط تساعدها على الحركة</a:t>
                      </a:r>
                      <a:r>
                        <a:rPr kumimoji="0" lang="en-US" sz="2800" b="1" i="0" u="none" strike="noStrike" cap="none" normalizeH="0" baseline="0" smtClean="0">
                          <a:ln>
                            <a:noFill/>
                          </a:ln>
                          <a:solidFill>
                            <a:schemeClr val="tx1"/>
                          </a:solidFill>
                          <a:effectLst/>
                          <a:latin typeface="Arial" pitchFamily="34" charset="0"/>
                          <a:cs typeface="Arial" pitchFamily="34" charset="0"/>
                        </a:rPr>
                        <a:t>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9</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850"/>
                                        </p:tgtEl>
                                        <p:attrNameLst>
                                          <p:attrName>style.visibility</p:attrName>
                                        </p:attrNameLst>
                                      </p:cBhvr>
                                      <p:to>
                                        <p:strVal val="visible"/>
                                      </p:to>
                                    </p:set>
                                    <p:anim calcmode="lin" valueType="num">
                                      <p:cBhvr additive="base">
                                        <p:cTn id="7" dur="500" fill="hold"/>
                                        <p:tgtEl>
                                          <p:spTgt spid="78850"/>
                                        </p:tgtEl>
                                        <p:attrNameLst>
                                          <p:attrName>ppt_x</p:attrName>
                                        </p:attrNameLst>
                                      </p:cBhvr>
                                      <p:tavLst>
                                        <p:tav tm="0">
                                          <p:val>
                                            <p:strVal val="0-#ppt_w/2"/>
                                          </p:val>
                                        </p:tav>
                                        <p:tav tm="100000">
                                          <p:val>
                                            <p:strVal val="#ppt_x"/>
                                          </p:val>
                                        </p:tav>
                                      </p:tavLst>
                                    </p:anim>
                                    <p:anim calcmode="lin" valueType="num">
                                      <p:cBhvr additive="base">
                                        <p:cTn id="8" dur="500" fill="hold"/>
                                        <p:tgtEl>
                                          <p:spTgt spid="788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8874"/>
                                        </p:tgtEl>
                                        <p:attrNameLst>
                                          <p:attrName>style.visibility</p:attrName>
                                        </p:attrNameLst>
                                      </p:cBhvr>
                                      <p:to>
                                        <p:strVal val="visible"/>
                                      </p:to>
                                    </p:set>
                                    <p:anim calcmode="lin" valueType="num">
                                      <p:cBhvr additive="base">
                                        <p:cTn id="13" dur="500" fill="hold"/>
                                        <p:tgtEl>
                                          <p:spTgt spid="78874"/>
                                        </p:tgtEl>
                                        <p:attrNameLst>
                                          <p:attrName>ppt_x</p:attrName>
                                        </p:attrNameLst>
                                      </p:cBhvr>
                                      <p:tavLst>
                                        <p:tav tm="0">
                                          <p:val>
                                            <p:strVal val="0-#ppt_w/2"/>
                                          </p:val>
                                        </p:tav>
                                        <p:tav tm="100000">
                                          <p:val>
                                            <p:strVal val="#ppt_x"/>
                                          </p:val>
                                        </p:tav>
                                      </p:tavLst>
                                    </p:anim>
                                    <p:anim calcmode="lin" valueType="num">
                                      <p:cBhvr additive="base">
                                        <p:cTn id="14" dur="500" fill="hold"/>
                                        <p:tgtEl>
                                          <p:spTgt spid="788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533400" y="152400"/>
            <a:ext cx="8229600" cy="304800"/>
          </a:xfrm>
        </p:spPr>
        <p:txBody>
          <a:bodyPr>
            <a:normAutofit fontScale="90000"/>
          </a:bodyPr>
          <a:lstStyle/>
          <a:p>
            <a:r>
              <a:rPr lang="ar-SA" sz="2800"/>
              <a:t>تصنيف البكتيريا</a:t>
            </a:r>
            <a:endParaRPr lang="en-US" sz="2800"/>
          </a:p>
        </p:txBody>
      </p:sp>
      <p:sp>
        <p:nvSpPr>
          <p:cNvPr id="48131" name="Rectangle 3"/>
          <p:cNvSpPr>
            <a:spLocks noGrp="1" noChangeArrowheads="1"/>
          </p:cNvSpPr>
          <p:nvPr>
            <p:ph type="body" idx="1"/>
          </p:nvPr>
        </p:nvSpPr>
        <p:spPr>
          <a:xfrm>
            <a:off x="0" y="457200"/>
            <a:ext cx="9144000" cy="6248400"/>
          </a:xfrm>
        </p:spPr>
        <p:txBody>
          <a:bodyPr/>
          <a:lstStyle/>
          <a:p>
            <a:pPr algn="r" rtl="1">
              <a:lnSpc>
                <a:spcPct val="80000"/>
              </a:lnSpc>
              <a:buFontTx/>
              <a:buNone/>
            </a:pPr>
            <a:r>
              <a:rPr lang="ar-SA" sz="2200" b="1" dirty="0"/>
              <a:t>    يعتبر دليل </a:t>
            </a:r>
            <a:r>
              <a:rPr lang="ar-SA" sz="2200" b="1" dirty="0" err="1"/>
              <a:t>بيرجي</a:t>
            </a:r>
            <a:r>
              <a:rPr lang="ar-SA" sz="2200" b="1" dirty="0"/>
              <a:t> لتصنيف البكتيريا من اشهر ما نشر عن تصنيف البكتيريا والذي يعتمد</a:t>
            </a:r>
            <a:r>
              <a:rPr lang="en-US" sz="2200" b="1" dirty="0"/>
              <a:t> </a:t>
            </a:r>
            <a:r>
              <a:rPr lang="ar-SA" sz="2200" b="1" dirty="0"/>
              <a:t>نظم خاصة بتصنيف البكتيريا على الأسس الذي وضعها عالم البكتيريا الأمريكي ديفيد</a:t>
            </a:r>
            <a:r>
              <a:rPr lang="en-US" sz="2200" b="1" dirty="0"/>
              <a:t> </a:t>
            </a:r>
            <a:r>
              <a:rPr lang="ar-SA" sz="2200" b="1" dirty="0" err="1"/>
              <a:t>بيرجي</a:t>
            </a:r>
            <a:r>
              <a:rPr lang="ar-SA" sz="2200" b="1" dirty="0"/>
              <a:t> وزملاءه حيث قاموا بتكوين لجنة لتحرير الدليل خاص في تصنيف البكتيريا </a:t>
            </a:r>
            <a:r>
              <a:rPr lang="ar-SA" sz="2200" b="1" dirty="0" err="1"/>
              <a:t>و</a:t>
            </a:r>
            <a:r>
              <a:rPr lang="ar-SA" sz="2200" b="1" dirty="0"/>
              <a:t> قامت</a:t>
            </a:r>
            <a:r>
              <a:rPr lang="en-US" sz="2200" b="1" dirty="0"/>
              <a:t> </a:t>
            </a:r>
            <a:r>
              <a:rPr lang="ar-SA" sz="2200" b="1" dirty="0"/>
              <a:t>هذه اللجنة بتحرير أول طبعة</a:t>
            </a:r>
            <a:r>
              <a:rPr lang="en-US" sz="2200" b="1" dirty="0"/>
              <a:t> (</a:t>
            </a:r>
            <a:r>
              <a:rPr lang="en-US" sz="2200" b="1" dirty="0" err="1"/>
              <a:t>Bergey's</a:t>
            </a:r>
            <a:r>
              <a:rPr lang="en-US" sz="2200" b="1" dirty="0"/>
              <a:t> Manual of Determinative Bacteriology )</a:t>
            </a:r>
            <a:r>
              <a:rPr lang="ar-SA" sz="2200" b="1" dirty="0"/>
              <a:t>في عام</a:t>
            </a:r>
            <a:r>
              <a:rPr lang="en-US" sz="2200" b="1" dirty="0"/>
              <a:t> 1923 </a:t>
            </a:r>
            <a:r>
              <a:rPr lang="ar-SA" sz="2200" b="1" dirty="0"/>
              <a:t>م التي كانت تعتمد في تقسيمها على </a:t>
            </a:r>
            <a:r>
              <a:rPr lang="ar-SA" sz="2200" b="1" dirty="0">
                <a:solidFill>
                  <a:srgbClr val="CC0099"/>
                </a:solidFill>
              </a:rPr>
              <a:t>الأسس الوصفية</a:t>
            </a:r>
            <a:r>
              <a:rPr lang="ar-SA" sz="2200" b="1" dirty="0"/>
              <a:t>. وظهرت الطبعة الثانية عام</a:t>
            </a:r>
            <a:r>
              <a:rPr lang="en-US" sz="2200" b="1" dirty="0"/>
              <a:t> 1925 </a:t>
            </a:r>
            <a:r>
              <a:rPr lang="ar-SA" sz="2200" b="1" dirty="0"/>
              <a:t>والثالثة عام 1930 والرابعة عام 1934 </a:t>
            </a:r>
            <a:r>
              <a:rPr lang="ar-SA" sz="2200" b="1" dirty="0" err="1"/>
              <a:t>و</a:t>
            </a:r>
            <a:r>
              <a:rPr lang="ar-SA" sz="2200" b="1" dirty="0"/>
              <a:t> الخامسة عام 1939 </a:t>
            </a:r>
            <a:r>
              <a:rPr lang="ar-SA" sz="2200" b="1" dirty="0" err="1"/>
              <a:t>و</a:t>
            </a:r>
            <a:r>
              <a:rPr lang="ar-SA" sz="2200" b="1" dirty="0"/>
              <a:t> السادسة عام 1948</a:t>
            </a:r>
            <a:r>
              <a:rPr lang="en-US" sz="2200" b="1" dirty="0"/>
              <a:t> </a:t>
            </a:r>
            <a:r>
              <a:rPr lang="ar-SA" sz="2200" b="1" dirty="0"/>
              <a:t>و السابعة عام 1957 </a:t>
            </a:r>
            <a:r>
              <a:rPr lang="ar-SA" sz="2200" b="1" dirty="0" err="1"/>
              <a:t>و</a:t>
            </a:r>
            <a:r>
              <a:rPr lang="ar-SA" sz="2200" b="1" dirty="0"/>
              <a:t> الثامنة عام 1974 (ثمان طبعات) </a:t>
            </a:r>
          </a:p>
          <a:p>
            <a:pPr algn="r" rtl="1">
              <a:lnSpc>
                <a:spcPct val="80000"/>
              </a:lnSpc>
              <a:buFontTx/>
              <a:buNone/>
            </a:pPr>
            <a:r>
              <a:rPr lang="en-US" sz="2200" b="1" dirty="0"/>
              <a:t> .</a:t>
            </a:r>
            <a:r>
              <a:rPr lang="ar-SA" sz="2200" b="1" dirty="0"/>
              <a:t>ثم ظهر كتاب</a:t>
            </a:r>
            <a:r>
              <a:rPr lang="en-US" sz="2200" b="1" dirty="0"/>
              <a:t> (</a:t>
            </a:r>
            <a:r>
              <a:rPr lang="en-US" sz="2200" b="1" dirty="0" err="1"/>
              <a:t>Bergey's</a:t>
            </a:r>
            <a:r>
              <a:rPr lang="en-US" sz="2200" b="1" dirty="0"/>
              <a:t> Manual of systematic Bacteriology 1st Edition</a:t>
            </a:r>
            <a:r>
              <a:rPr lang="en-US" sz="2200" dirty="0"/>
              <a:t> </a:t>
            </a:r>
            <a:r>
              <a:rPr lang="en-US" sz="2200" b="1" dirty="0"/>
              <a:t>) </a:t>
            </a:r>
            <a:r>
              <a:rPr lang="ar-SA" sz="2200" b="1" dirty="0"/>
              <a:t>حيث تغير التقسيم من الأسس الوصفية إلى </a:t>
            </a:r>
            <a:r>
              <a:rPr lang="ar-SA" sz="2200" b="1" dirty="0">
                <a:solidFill>
                  <a:srgbClr val="CC0099"/>
                </a:solidFill>
              </a:rPr>
              <a:t>الأسس التصنيفية</a:t>
            </a:r>
            <a:r>
              <a:rPr lang="en-US" sz="2200" b="1" dirty="0"/>
              <a:t> </a:t>
            </a:r>
            <a:r>
              <a:rPr lang="ar-SA" sz="2200" b="1" dirty="0" err="1"/>
              <a:t>وظهرالطبعة</a:t>
            </a:r>
            <a:r>
              <a:rPr lang="ar-SA" sz="2200" b="1" dirty="0"/>
              <a:t> الأولى في 4 مجلدات نشرت في 1984-1986-1989-1989.</a:t>
            </a:r>
          </a:p>
          <a:p>
            <a:pPr algn="r" rtl="1">
              <a:lnSpc>
                <a:spcPct val="80000"/>
              </a:lnSpc>
              <a:buFontTx/>
              <a:buNone/>
            </a:pPr>
            <a:r>
              <a:rPr lang="ar-SA" sz="2000" b="1" dirty="0"/>
              <a:t>ثم ظهر كتاب</a:t>
            </a:r>
            <a:r>
              <a:rPr lang="en-US" sz="2000" b="1" dirty="0"/>
              <a:t>  edition 9</a:t>
            </a:r>
            <a:r>
              <a:rPr lang="en-US" sz="2000" b="1" baseline="30000" dirty="0"/>
              <a:t>th</a:t>
            </a:r>
            <a:r>
              <a:rPr lang="en-US" sz="2000" b="1" dirty="0"/>
              <a:t>)</a:t>
            </a:r>
            <a:r>
              <a:rPr lang="ar-SA" sz="2000" b="1" dirty="0"/>
              <a:t> </a:t>
            </a:r>
            <a:r>
              <a:rPr lang="en-US" sz="2000" b="1" dirty="0"/>
              <a:t>(</a:t>
            </a:r>
            <a:r>
              <a:rPr lang="en-US" sz="2000" b="1" i="1" dirty="0" err="1"/>
              <a:t>Bergey's</a:t>
            </a:r>
            <a:r>
              <a:rPr lang="en-US" sz="2000" b="1" i="1" dirty="0"/>
              <a:t> Manual of Determinative Bacteriology</a:t>
            </a:r>
            <a:r>
              <a:rPr lang="ar-SA" sz="2200" b="1" dirty="0"/>
              <a:t/>
            </a:r>
            <a:br>
              <a:rPr lang="ar-SA" sz="2200" b="1" dirty="0"/>
            </a:br>
            <a:r>
              <a:rPr lang="ar-SA" sz="2200" b="1" dirty="0"/>
              <a:t> عام 1994م </a:t>
            </a:r>
            <a:r>
              <a:rPr lang="ar-SA" sz="2200" b="1" dirty="0" err="1"/>
              <a:t>و</a:t>
            </a:r>
            <a:r>
              <a:rPr lang="ar-SA" sz="2200" b="1" dirty="0"/>
              <a:t> التي يعتمد على </a:t>
            </a:r>
            <a:r>
              <a:rPr lang="ar-SA" sz="2200" b="1" dirty="0">
                <a:solidFill>
                  <a:srgbClr val="CC0099"/>
                </a:solidFill>
              </a:rPr>
              <a:t>العلاقات التطورية بين أنواع البكتيريا</a:t>
            </a:r>
            <a:r>
              <a:rPr lang="en-US" sz="2200" b="1" dirty="0">
                <a:solidFill>
                  <a:srgbClr val="660066"/>
                </a:solidFill>
              </a:rPr>
              <a:t> </a:t>
            </a:r>
            <a:r>
              <a:rPr lang="ar-SA" sz="2200" b="1" dirty="0">
                <a:solidFill>
                  <a:srgbClr val="660066"/>
                </a:solidFill>
              </a:rPr>
              <a:t>و لكنها وضعت منهجا لتعريف البكتيريا يعتمد على معايير متنوعة مثل تركيب الجدار</a:t>
            </a:r>
            <a:r>
              <a:rPr lang="en-US" sz="2200" b="1" dirty="0">
                <a:solidFill>
                  <a:srgbClr val="660066"/>
                </a:solidFill>
              </a:rPr>
              <a:t> </a:t>
            </a:r>
            <a:r>
              <a:rPr lang="ar-SA" sz="2200" b="1" dirty="0">
                <a:solidFill>
                  <a:srgbClr val="660066"/>
                </a:solidFill>
              </a:rPr>
              <a:t>الخلوي </a:t>
            </a:r>
            <a:r>
              <a:rPr lang="ar-SA" sz="2200" b="1" dirty="0" err="1">
                <a:solidFill>
                  <a:srgbClr val="660066"/>
                </a:solidFill>
              </a:rPr>
              <a:t>و</a:t>
            </a:r>
            <a:r>
              <a:rPr lang="ar-SA" sz="2200" b="1" dirty="0">
                <a:solidFill>
                  <a:srgbClr val="660066"/>
                </a:solidFill>
              </a:rPr>
              <a:t> الشكل الظاهري </a:t>
            </a:r>
            <a:r>
              <a:rPr lang="ar-SA" sz="2200" b="1" dirty="0" err="1">
                <a:solidFill>
                  <a:srgbClr val="660066"/>
                </a:solidFill>
              </a:rPr>
              <a:t>و</a:t>
            </a:r>
            <a:r>
              <a:rPr lang="ar-SA" sz="2200" b="1" dirty="0">
                <a:solidFill>
                  <a:srgbClr val="660066"/>
                </a:solidFill>
              </a:rPr>
              <a:t> </a:t>
            </a:r>
            <a:r>
              <a:rPr lang="ar-SA" sz="2200" b="1" dirty="0" err="1">
                <a:solidFill>
                  <a:srgbClr val="660066"/>
                </a:solidFill>
              </a:rPr>
              <a:t>التصبيغ</a:t>
            </a:r>
            <a:r>
              <a:rPr lang="ar-SA" sz="2200" b="1" dirty="0">
                <a:solidFill>
                  <a:srgbClr val="660066"/>
                </a:solidFill>
              </a:rPr>
              <a:t> التفاضلي </a:t>
            </a:r>
            <a:r>
              <a:rPr lang="ar-SA" sz="2200" b="1" dirty="0" err="1">
                <a:solidFill>
                  <a:srgbClr val="660066"/>
                </a:solidFill>
              </a:rPr>
              <a:t>و</a:t>
            </a:r>
            <a:r>
              <a:rPr lang="ar-SA" sz="2200" b="1" dirty="0">
                <a:solidFill>
                  <a:srgbClr val="660066"/>
                </a:solidFill>
              </a:rPr>
              <a:t> </a:t>
            </a:r>
            <a:r>
              <a:rPr lang="ar-SA" sz="2200" b="1" dirty="0" err="1">
                <a:solidFill>
                  <a:srgbClr val="660066"/>
                </a:solidFill>
              </a:rPr>
              <a:t>الأحتياج</a:t>
            </a:r>
            <a:r>
              <a:rPr lang="ar-SA" sz="2200" b="1" dirty="0">
                <a:solidFill>
                  <a:srgbClr val="660066"/>
                </a:solidFill>
              </a:rPr>
              <a:t> للأكسجين </a:t>
            </a:r>
            <a:r>
              <a:rPr lang="ar-SA" sz="2200" b="1" dirty="0" err="1">
                <a:solidFill>
                  <a:srgbClr val="660066"/>
                </a:solidFill>
              </a:rPr>
              <a:t>و</a:t>
            </a:r>
            <a:r>
              <a:rPr lang="ar-SA" sz="2200" b="1" dirty="0">
                <a:solidFill>
                  <a:srgbClr val="660066"/>
                </a:solidFill>
              </a:rPr>
              <a:t> </a:t>
            </a:r>
            <a:r>
              <a:rPr lang="ar-SA" sz="2200" b="1" dirty="0" err="1">
                <a:solidFill>
                  <a:srgbClr val="660066"/>
                </a:solidFill>
              </a:rPr>
              <a:t>الإختبارات</a:t>
            </a:r>
            <a:r>
              <a:rPr lang="en-US" sz="2200" b="1" dirty="0">
                <a:solidFill>
                  <a:srgbClr val="660066"/>
                </a:solidFill>
              </a:rPr>
              <a:t> </a:t>
            </a:r>
            <a:r>
              <a:rPr lang="ar-SA" sz="2200" b="1" dirty="0" err="1">
                <a:solidFill>
                  <a:srgbClr val="660066"/>
                </a:solidFill>
              </a:rPr>
              <a:t>الكيموحيوية</a:t>
            </a:r>
            <a:r>
              <a:rPr lang="en-US" sz="2200" b="1" dirty="0">
                <a:solidFill>
                  <a:srgbClr val="990099"/>
                </a:solidFill>
              </a:rPr>
              <a:t> .</a:t>
            </a:r>
            <a:r>
              <a:rPr lang="en-US" sz="2200" b="1" dirty="0"/>
              <a:t/>
            </a:r>
            <a:br>
              <a:rPr lang="en-US" sz="2200" b="1" dirty="0"/>
            </a:br>
            <a:endParaRPr lang="en-US" sz="2200" b="1" dirty="0"/>
          </a:p>
          <a:p>
            <a:pPr algn="r" rtl="1">
              <a:lnSpc>
                <a:spcPct val="80000"/>
              </a:lnSpc>
              <a:buFontTx/>
              <a:buNone/>
            </a:pPr>
            <a:r>
              <a:rPr lang="ar-SA" sz="2200" b="1" dirty="0"/>
              <a:t>إلا </a:t>
            </a:r>
            <a:r>
              <a:rPr lang="ar-SA" sz="2200" b="1" dirty="0" err="1"/>
              <a:t>انها</a:t>
            </a:r>
            <a:r>
              <a:rPr lang="ar-SA" sz="2200" b="1" dirty="0"/>
              <a:t> لم يمضي وقت طويل حتى ظهرت الطبعة الثانية من دليل </a:t>
            </a:r>
            <a:r>
              <a:rPr lang="ar-SA" sz="2200" b="1" dirty="0" err="1"/>
              <a:t>بيرجي</a:t>
            </a:r>
            <a:r>
              <a:rPr lang="en-US" sz="2200" b="1" dirty="0"/>
              <a:t> (</a:t>
            </a:r>
            <a:r>
              <a:rPr lang="en-US" sz="2200" b="1" dirty="0" err="1"/>
              <a:t>Beregey's</a:t>
            </a:r>
            <a:r>
              <a:rPr lang="en-US" sz="2200" b="1" dirty="0"/>
              <a:t> Manual of Systematic Bacteriology) </a:t>
            </a:r>
            <a:r>
              <a:rPr lang="ar-SA" sz="2200" b="1" dirty="0"/>
              <a:t>التي </a:t>
            </a:r>
            <a:r>
              <a:rPr lang="ar-SA" sz="2200" b="1" dirty="0" err="1"/>
              <a:t>أعتمدت</a:t>
            </a:r>
            <a:r>
              <a:rPr lang="ar-SA" sz="2200" b="1" dirty="0"/>
              <a:t> على </a:t>
            </a:r>
            <a:r>
              <a:rPr lang="ar-SA" sz="2200" b="1" dirty="0">
                <a:solidFill>
                  <a:srgbClr val="CC0099"/>
                </a:solidFill>
              </a:rPr>
              <a:t>العلاقات بين أنواع</a:t>
            </a:r>
            <a:r>
              <a:rPr lang="en-US" sz="2200" b="1" dirty="0">
                <a:solidFill>
                  <a:srgbClr val="CC0099"/>
                </a:solidFill>
              </a:rPr>
              <a:t> </a:t>
            </a:r>
            <a:r>
              <a:rPr lang="ar-SA" sz="2200" b="1" dirty="0">
                <a:solidFill>
                  <a:srgbClr val="CC0099"/>
                </a:solidFill>
              </a:rPr>
              <a:t>البكتيريا</a:t>
            </a:r>
            <a:r>
              <a:rPr lang="ar-SA" sz="2200" b="1" dirty="0"/>
              <a:t> حيث </a:t>
            </a:r>
            <a:r>
              <a:rPr lang="ar-SA" sz="2200" b="1" dirty="0" smtClean="0"/>
              <a:t>قام بتصنيف </a:t>
            </a:r>
            <a:r>
              <a:rPr lang="ar-SA" sz="2200" b="1" dirty="0"/>
              <a:t>جديد للبكتيريا أكثر وضوحا ودقة من غيره من المصادر </a:t>
            </a:r>
            <a:r>
              <a:rPr lang="ar-SA" sz="2200" b="1" dirty="0" err="1"/>
              <a:t>و</a:t>
            </a:r>
            <a:r>
              <a:rPr lang="ar-SA" sz="2200" b="1" dirty="0"/>
              <a:t> نشر</a:t>
            </a:r>
            <a:r>
              <a:rPr lang="en-US" sz="2200" b="1" dirty="0"/>
              <a:t> </a:t>
            </a:r>
            <a:r>
              <a:rPr lang="ar-SA" sz="2200" b="1" dirty="0"/>
              <a:t>أول المجلد عام 2001 </a:t>
            </a:r>
            <a:r>
              <a:rPr lang="ar-SA" sz="2200" b="1" dirty="0" err="1"/>
              <a:t>و</a:t>
            </a:r>
            <a:r>
              <a:rPr lang="ar-SA" sz="2200" b="1" dirty="0"/>
              <a:t> المجلد الثاني عام 2005 </a:t>
            </a:r>
            <a:r>
              <a:rPr lang="ar-SA" sz="2200" b="1" dirty="0" err="1"/>
              <a:t>و</a:t>
            </a:r>
            <a:r>
              <a:rPr lang="ar-SA" sz="2200" b="1" dirty="0"/>
              <a:t> المجلد الثالث عام 2009 والمجلد الرابع عام 2010 والمجلد الخامس عام 2011.</a:t>
            </a:r>
            <a:endParaRPr lang="en-US" sz="22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274638"/>
            <a:ext cx="8229600" cy="639762"/>
          </a:xfrm>
        </p:spPr>
        <p:txBody>
          <a:bodyPr>
            <a:normAutofit fontScale="90000"/>
          </a:bodyPr>
          <a:lstStyle/>
          <a:p>
            <a:r>
              <a:rPr lang="ar-SA" sz="4000"/>
              <a:t>علم البكتيريا </a:t>
            </a:r>
            <a:r>
              <a:rPr lang="en-US" sz="4000"/>
              <a:t>Bacteriology</a:t>
            </a:r>
          </a:p>
        </p:txBody>
      </p:sp>
      <p:sp>
        <p:nvSpPr>
          <p:cNvPr id="82947" name="Rectangle 3"/>
          <p:cNvSpPr>
            <a:spLocks noGrp="1" noChangeArrowheads="1"/>
          </p:cNvSpPr>
          <p:nvPr>
            <p:ph type="body" idx="1"/>
          </p:nvPr>
        </p:nvSpPr>
        <p:spPr>
          <a:xfrm>
            <a:off x="381000" y="914400"/>
            <a:ext cx="8229600" cy="5943600"/>
          </a:xfrm>
        </p:spPr>
        <p:txBody>
          <a:bodyPr/>
          <a:lstStyle/>
          <a:p>
            <a:pPr algn="r" rtl="1">
              <a:lnSpc>
                <a:spcPct val="90000"/>
              </a:lnSpc>
            </a:pPr>
            <a:r>
              <a:rPr lang="ar-SA" sz="2800"/>
              <a:t>يعتبر علم البكتيريا أحد علوم الكائنات الحية الدقيقة </a:t>
            </a:r>
            <a:r>
              <a:rPr lang="en-US" sz="2800"/>
              <a:t>Microbiology </a:t>
            </a:r>
            <a:r>
              <a:rPr lang="ar-SA" sz="2800"/>
              <a:t>الذي يختص بدراسة البكتيريا من جميع النواحي العلمية المتضمنة الوضع التقسيمي والنواحي الفسيولوجية والأهمية الإقتصادية والطبية وأهميتها في التقنية الحيوية. </a:t>
            </a:r>
          </a:p>
          <a:p>
            <a:pPr algn="r" rtl="1">
              <a:lnSpc>
                <a:spcPct val="90000"/>
              </a:lnSpc>
            </a:pPr>
            <a:r>
              <a:rPr lang="ar-SA" sz="2800"/>
              <a:t>لم يكن عالم الكائنات الحية الدقيقة معروف للإنسان حتى أكتشف الميكروسكوب في بداية القرن السابع عشر ففتح ذلك المجال لدراسة الكائنات الحية الدقيقة. ويعتبر العالم أنتوني فان لفينهوك </a:t>
            </a:r>
            <a:r>
              <a:rPr lang="en-US" sz="2800"/>
              <a:t>Antony van Leeuwenhoek   (1676) </a:t>
            </a:r>
            <a:r>
              <a:rPr lang="ar-SA" sz="2800"/>
              <a:t>أول من قام بوصف ورسم هذه الكائنات بكثير من الدقة وأطلق عليها مسمى الحيوانات الصغيرة </a:t>
            </a:r>
            <a:r>
              <a:rPr lang="en-US" sz="2800"/>
              <a:t>animalcules </a:t>
            </a:r>
            <a:r>
              <a:rPr lang="ar-SA" sz="2800"/>
              <a:t>وذلك باستخدام مجهر مكون من عدسة واحدة قام بتصميمه وقد أرسل ملاحظاته إلى الجمعية الملكية </a:t>
            </a:r>
            <a:r>
              <a:rPr lang="en-US" sz="2800"/>
              <a:t>Royal Society</a:t>
            </a:r>
            <a:r>
              <a:rPr lang="ar-SA" sz="2800"/>
              <a:t> بلندن ونشرتها. بعد ذلك بدأ العديد من العلماء في البحث عن أصل ومنشأ هذه الكائنات. ساعدت أعماله العلماء على دراسة الأحياء الدقيقة ولكن جميع الدراسات كانت وصفية وقد ترك 400 مجهر اختفى معظمها بعد وفاته ولم يتبق منها إلا القليل شكل (1). </a:t>
            </a:r>
            <a:endParaRPr lang="en-US" sz="28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6" name="عنصر نائب للمحتوى 4" descr="leeuwenhoek.jpg"/>
          <p:cNvPicPr>
            <a:picLocks noGrp="1" noChangeAspect="1"/>
          </p:cNvPicPr>
          <p:nvPr>
            <p:ph type="body" idx="1"/>
          </p:nvPr>
        </p:nvPicPr>
        <p:blipFill>
          <a:blip r:embed="rId3" cstate="print"/>
          <a:srcRect/>
          <a:stretch>
            <a:fillRect/>
          </a:stretch>
        </p:blipFill>
        <p:spPr>
          <a:xfrm>
            <a:off x="2895600" y="228600"/>
            <a:ext cx="2933700" cy="1571625"/>
          </a:xfrm>
          <a:noFill/>
          <a:ln/>
        </p:spPr>
      </p:pic>
      <p:sp>
        <p:nvSpPr>
          <p:cNvPr id="84997" name="Rectangle 5"/>
          <p:cNvSpPr>
            <a:spLocks noChangeArrowheads="1"/>
          </p:cNvSpPr>
          <p:nvPr/>
        </p:nvSpPr>
        <p:spPr bwMode="auto">
          <a:xfrm>
            <a:off x="5867400" y="457200"/>
            <a:ext cx="2895600" cy="1006475"/>
          </a:xfrm>
          <a:prstGeom prst="rect">
            <a:avLst/>
          </a:prstGeom>
          <a:noFill/>
          <a:ln w="9525">
            <a:noFill/>
            <a:miter lim="800000"/>
            <a:headEnd/>
            <a:tailEnd/>
          </a:ln>
          <a:effectLst/>
        </p:spPr>
        <p:txBody>
          <a:bodyPr anchor="ctr">
            <a:spAutoFit/>
          </a:bodyPr>
          <a:lstStyle/>
          <a:p>
            <a:pPr algn="ctr" rtl="1"/>
            <a:r>
              <a:rPr lang="ar-SA" sz="2000" b="0"/>
              <a:t>شكل (1) صورة فوتوغرافية لأحد مجاهر العالم</a:t>
            </a:r>
            <a:r>
              <a:rPr lang="en-US" sz="2000" b="0"/>
              <a:t> Antony van Leeuwenhoek </a:t>
            </a:r>
          </a:p>
        </p:txBody>
      </p:sp>
      <p:sp>
        <p:nvSpPr>
          <p:cNvPr id="84998" name="Rectangle 6"/>
          <p:cNvSpPr>
            <a:spLocks noChangeArrowheads="1"/>
          </p:cNvSpPr>
          <p:nvPr/>
        </p:nvSpPr>
        <p:spPr bwMode="auto">
          <a:xfrm>
            <a:off x="228600" y="1905000"/>
            <a:ext cx="8458200" cy="1917700"/>
          </a:xfrm>
          <a:prstGeom prst="rect">
            <a:avLst/>
          </a:prstGeom>
          <a:noFill/>
          <a:ln w="9525">
            <a:noFill/>
            <a:miter lim="800000"/>
            <a:headEnd/>
            <a:tailEnd/>
          </a:ln>
          <a:effectLst/>
        </p:spPr>
        <p:txBody>
          <a:bodyPr anchor="ctr">
            <a:spAutoFit/>
          </a:bodyPr>
          <a:lstStyle/>
          <a:p>
            <a:pPr indent="228600" algn="ctr" rtl="1"/>
            <a:r>
              <a:rPr lang="ar-SA" sz="2400"/>
              <a:t>ويعتبر كريستيان غوتفريد ايهرينبيرج </a:t>
            </a:r>
            <a:r>
              <a:rPr lang="en-US" sz="2400"/>
              <a:t> Christian Gottfried Ehrenberg </a:t>
            </a:r>
            <a:r>
              <a:rPr lang="ar-SA" sz="2400"/>
              <a:t>أول من اطلق أسم البكتيريا  على هذه الكائنات الصغيرة وذلك عام </a:t>
            </a:r>
            <a:r>
              <a:rPr lang="en-US" sz="2400"/>
              <a:t>(1838)</a:t>
            </a:r>
            <a:r>
              <a:rPr lang="ar-SA" sz="2400"/>
              <a:t> وقد اشتق الأسم من اللغة اليونانية والتي تعني الأشياء الصغيرة. </a:t>
            </a:r>
            <a:endParaRPr lang="en-US" sz="2400"/>
          </a:p>
          <a:p>
            <a:pPr indent="228600" algn="ctr" rtl="1"/>
            <a:r>
              <a:rPr lang="ar-SA" sz="2400"/>
              <a:t>وقد صنع روبرت هوك </a:t>
            </a:r>
            <a:r>
              <a:rPr lang="en-US" sz="2400"/>
              <a:t>Robert Hook  </a:t>
            </a:r>
            <a:r>
              <a:rPr lang="ar-SA" sz="2400"/>
              <a:t>مجهراً مركباً ووصف خلايا الفلين بصورة دقيقة وسماها العلب الصغيرة شكل (2). </a:t>
            </a:r>
          </a:p>
        </p:txBody>
      </p:sp>
      <p:pic>
        <p:nvPicPr>
          <p:cNvPr id="84999" name="Picture 2" descr="C:\Documents and Settings\sh\My Documents\My Pictures\Image94.gif"/>
          <p:cNvPicPr>
            <a:picLocks noChangeAspect="1" noChangeArrowheads="1"/>
          </p:cNvPicPr>
          <p:nvPr/>
        </p:nvPicPr>
        <p:blipFill>
          <a:blip r:embed="rId4" cstate="print"/>
          <a:srcRect/>
          <a:stretch>
            <a:fillRect/>
          </a:stretch>
        </p:blipFill>
        <p:spPr bwMode="auto">
          <a:xfrm>
            <a:off x="1981200" y="3886200"/>
            <a:ext cx="4686300" cy="2714625"/>
          </a:xfrm>
          <a:prstGeom prst="rect">
            <a:avLst/>
          </a:prstGeom>
          <a:noFill/>
          <a:ln w="9525">
            <a:noFill/>
            <a:miter lim="800000"/>
            <a:headEnd/>
            <a:tailEnd/>
          </a:ln>
        </p:spPr>
      </p:pic>
      <p:sp>
        <p:nvSpPr>
          <p:cNvPr id="85000" name="Rectangle 8"/>
          <p:cNvSpPr>
            <a:spLocks noChangeArrowheads="1"/>
          </p:cNvSpPr>
          <p:nvPr/>
        </p:nvSpPr>
        <p:spPr bwMode="auto">
          <a:xfrm>
            <a:off x="6705600" y="4724400"/>
            <a:ext cx="2286000" cy="915988"/>
          </a:xfrm>
          <a:prstGeom prst="rect">
            <a:avLst/>
          </a:prstGeom>
          <a:noFill/>
          <a:ln w="9525">
            <a:noFill/>
            <a:miter lim="800000"/>
            <a:headEnd/>
            <a:tailEnd/>
          </a:ln>
          <a:effectLst/>
        </p:spPr>
        <p:txBody>
          <a:bodyPr anchor="ctr">
            <a:spAutoFit/>
          </a:bodyPr>
          <a:lstStyle/>
          <a:p>
            <a:pPr algn="ctr" rtl="1"/>
            <a:r>
              <a:rPr lang="ar-SA" b="0"/>
              <a:t>شكل (2) صورة فوتوغرافية توضح مجهر للعالم </a:t>
            </a:r>
            <a:r>
              <a:rPr lang="en-US" b="0"/>
              <a:t>Robert Hook</a:t>
            </a:r>
            <a:r>
              <a:rPr lang="ar-SA" b="0"/>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MICRO-labeled"/>
          <p:cNvPicPr>
            <a:picLocks noChangeAspect="1" noChangeArrowheads="1"/>
          </p:cNvPicPr>
          <p:nvPr/>
        </p:nvPicPr>
        <p:blipFill>
          <a:blip r:embed="rId3" cstate="print"/>
          <a:srcRect/>
          <a:stretch>
            <a:fillRect/>
          </a:stretch>
        </p:blipFill>
        <p:spPr bwMode="auto">
          <a:xfrm>
            <a:off x="1219200" y="1371600"/>
            <a:ext cx="6892925" cy="3429000"/>
          </a:xfrm>
          <a:prstGeom prst="rect">
            <a:avLst/>
          </a:prstGeom>
          <a:noFill/>
        </p:spPr>
      </p:pic>
      <p:sp>
        <p:nvSpPr>
          <p:cNvPr id="123907" name="Rectangle 3"/>
          <p:cNvSpPr>
            <a:spLocks noChangeArrowheads="1"/>
          </p:cNvSpPr>
          <p:nvPr/>
        </p:nvSpPr>
        <p:spPr bwMode="auto">
          <a:xfrm>
            <a:off x="152400" y="287338"/>
            <a:ext cx="8991600" cy="1323439"/>
          </a:xfrm>
          <a:prstGeom prst="rect">
            <a:avLst/>
          </a:prstGeom>
          <a:noFill/>
          <a:ln w="9525">
            <a:noFill/>
            <a:miter lim="800000"/>
            <a:headEnd/>
            <a:tailEnd/>
          </a:ln>
          <a:effectLst/>
        </p:spPr>
        <p:txBody>
          <a:bodyPr anchor="ctr">
            <a:spAutoFit/>
          </a:bodyPr>
          <a:lstStyle/>
          <a:p>
            <a:pPr algn="ctr" rtl="0"/>
            <a:r>
              <a:rPr lang="en-US" sz="1600" b="1" dirty="0">
                <a:solidFill>
                  <a:srgbClr val="660000"/>
                </a:solidFill>
                <a:latin typeface="Verdana" pitchFamily="34" charset="0"/>
              </a:rPr>
              <a:t>Magnification</a:t>
            </a:r>
            <a:endParaRPr lang="en-US" sz="1600" b="1" dirty="0"/>
          </a:p>
          <a:p>
            <a:pPr algn="l" rtl="0" eaLnBrk="0" hangingPunct="0"/>
            <a:r>
              <a:rPr lang="en-US" sz="1600" b="1" dirty="0">
                <a:latin typeface="Verdana" pitchFamily="34" charset="0"/>
              </a:rPr>
              <a:t>Your microscope has 4 magnifications: Scanning, Low, High and higher. </a:t>
            </a:r>
          </a:p>
          <a:p>
            <a:pPr algn="l" rtl="0" eaLnBrk="0" hangingPunct="0"/>
            <a:r>
              <a:rPr lang="en-US" sz="1600" b="1" dirty="0">
                <a:latin typeface="Verdana" pitchFamily="34" charset="0"/>
              </a:rPr>
              <a:t>Each objective will have written the magnification. In addition to this, the ocular lens (eyepiece) has a magnification. The total magnification is the ocular x objective</a:t>
            </a:r>
            <a:endParaRPr lang="en-US" sz="1600" b="1" dirty="0"/>
          </a:p>
        </p:txBody>
      </p:sp>
      <p:graphicFrame>
        <p:nvGraphicFramePr>
          <p:cNvPr id="123949" name="Group 45"/>
          <p:cNvGraphicFramePr>
            <a:graphicFrameLocks noGrp="1"/>
          </p:cNvGraphicFramePr>
          <p:nvPr/>
        </p:nvGraphicFramePr>
        <p:xfrm>
          <a:off x="228600" y="4953000"/>
          <a:ext cx="8915400" cy="1828800"/>
        </p:xfrm>
        <a:graphic>
          <a:graphicData uri="http://schemas.openxmlformats.org/drawingml/2006/table">
            <a:tbl>
              <a:tblPr/>
              <a:tblGrid>
                <a:gridCol w="3048000"/>
                <a:gridCol w="1752600"/>
                <a:gridCol w="1752600"/>
                <a:gridCol w="2362200"/>
              </a:tblGrid>
              <a:tr h="228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cs typeface="Arial" pitchFamily="34"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objective</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Ocular lens</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Total Magnification</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06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Scanning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4x</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10x</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40x</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476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Low Power</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10x</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10x</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100x</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06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High Power</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40x</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10x</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400x</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06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Higher Power (oil)</a:t>
                      </a:r>
                      <a:r>
                        <a:rPr kumimoji="0" lang="ar-SA" sz="1400" b="1" i="0" u="none" strike="noStrike" cap="none" normalizeH="0" baseline="0" smtClean="0">
                          <a:ln>
                            <a:noFill/>
                          </a:ln>
                          <a:solidFill>
                            <a:schemeClr val="tx1"/>
                          </a:solidFill>
                          <a:effectLst/>
                          <a:latin typeface="Verdana" pitchFamily="34" charset="0"/>
                          <a:cs typeface="Arial" pitchFamily="34" charset="0"/>
                        </a:rPr>
                        <a:t> </a:t>
                      </a:r>
                      <a:r>
                        <a:rPr kumimoji="0" lang="en-US" sz="2000" b="1" i="0" u="none" strike="noStrike" cap="none" normalizeH="0" baseline="0" smtClean="0">
                          <a:ln>
                            <a:noFill/>
                          </a:ln>
                          <a:solidFill>
                            <a:schemeClr val="tx1"/>
                          </a:solidFill>
                          <a:effectLst/>
                          <a:latin typeface="Arial" pitchFamily="34" charset="0"/>
                          <a:cs typeface="Arial" pitchFamily="34" charset="0"/>
                        </a:rPr>
                        <a:t>Oil lens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100x</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10x</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Verdana" pitchFamily="34" charset="0"/>
                          <a:cs typeface="Arial" pitchFamily="34" charset="0"/>
                        </a:rPr>
                        <a:t>1000x</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23940" name="Rectangle 36"/>
          <p:cNvSpPr>
            <a:spLocks noChangeArrowheads="1"/>
          </p:cNvSpPr>
          <p:nvPr/>
        </p:nvSpPr>
        <p:spPr bwMode="auto">
          <a:xfrm>
            <a:off x="1219200" y="3429000"/>
            <a:ext cx="1219200" cy="228600"/>
          </a:xfrm>
          <a:prstGeom prst="rect">
            <a:avLst/>
          </a:prstGeom>
          <a:solidFill>
            <a:schemeClr val="bg1"/>
          </a:solidFill>
          <a:ln w="9525">
            <a:solidFill>
              <a:schemeClr val="bg1"/>
            </a:solidFill>
            <a:miter lim="800000"/>
            <a:headEnd/>
            <a:tailEnd/>
          </a:ln>
          <a:effectLst/>
        </p:spPr>
        <p:txBody>
          <a:bodyPr wrap="none" anchor="ctr"/>
          <a:lstStyle/>
          <a:p>
            <a:pPr algn="ctr"/>
            <a:r>
              <a:rPr lang="en-US" sz="1400" b="0"/>
              <a:t>condenser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57200" y="274638"/>
            <a:ext cx="8229600" cy="715962"/>
          </a:xfrm>
        </p:spPr>
        <p:txBody>
          <a:bodyPr/>
          <a:lstStyle/>
          <a:p>
            <a:r>
              <a:rPr lang="en-US" sz="4000" b="1"/>
              <a:t>Types of Microscopes</a:t>
            </a:r>
          </a:p>
        </p:txBody>
      </p:sp>
      <p:sp>
        <p:nvSpPr>
          <p:cNvPr id="125955" name="Rectangle 3"/>
          <p:cNvSpPr>
            <a:spLocks noGrp="1" noChangeArrowheads="1"/>
          </p:cNvSpPr>
          <p:nvPr>
            <p:ph type="body" idx="1"/>
          </p:nvPr>
        </p:nvSpPr>
        <p:spPr>
          <a:xfrm>
            <a:off x="457200" y="1066800"/>
            <a:ext cx="8229600" cy="5059363"/>
          </a:xfrm>
        </p:spPr>
        <p:txBody>
          <a:bodyPr/>
          <a:lstStyle/>
          <a:p>
            <a:pPr algn="l">
              <a:lnSpc>
                <a:spcPct val="80000"/>
              </a:lnSpc>
            </a:pPr>
            <a:endParaRPr lang="en-US" sz="2400" b="1" dirty="0"/>
          </a:p>
          <a:p>
            <a:pPr algn="l">
              <a:lnSpc>
                <a:spcPct val="80000"/>
              </a:lnSpc>
            </a:pPr>
            <a:r>
              <a:rPr lang="en-US" sz="2400" b="1" dirty="0"/>
              <a:t> Light Microscope</a:t>
            </a:r>
            <a:r>
              <a:rPr lang="en-US" sz="2400" dirty="0"/>
              <a:t> - the models found in most labs, use compound lenses and light to magnify objects. The lenses bend or refract the light, which makes the object beneath them appear closer. </a:t>
            </a:r>
          </a:p>
          <a:p>
            <a:pPr algn="l">
              <a:lnSpc>
                <a:spcPct val="80000"/>
              </a:lnSpc>
            </a:pPr>
            <a:r>
              <a:rPr lang="en-US" sz="2400" b="1" dirty="0"/>
              <a:t>Stereoscope</a:t>
            </a:r>
            <a:r>
              <a:rPr lang="en-US" sz="2400" dirty="0"/>
              <a:t> - this microscope allows for binocular (two eyes) viewing of larger specimens. </a:t>
            </a:r>
          </a:p>
          <a:p>
            <a:pPr algn="l">
              <a:lnSpc>
                <a:spcPct val="80000"/>
              </a:lnSpc>
            </a:pPr>
            <a:r>
              <a:rPr lang="en-US" sz="2400" b="1" dirty="0"/>
              <a:t>Scanning Electron Microscope</a:t>
            </a:r>
            <a:r>
              <a:rPr lang="en-US" sz="2400" dirty="0"/>
              <a:t> - allow scientists to view a objects too small to be seen with a light microscope. SEMs do not use light waves; they use electrons (negatively charged electrical particles) to magnify objects up to two million times. </a:t>
            </a:r>
          </a:p>
          <a:p>
            <a:pPr algn="l">
              <a:lnSpc>
                <a:spcPct val="80000"/>
              </a:lnSpc>
            </a:pPr>
            <a:r>
              <a:rPr lang="en-US" sz="2400" b="1" dirty="0"/>
              <a:t>Transmission Electron Microscope - </a:t>
            </a:r>
            <a:r>
              <a:rPr lang="en-US" sz="2400" dirty="0"/>
              <a:t>also uses electrons, but instead of scanning the surface (as with SEM's) electrons are passed through very thin specimens.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type="body" idx="1"/>
          </p:nvPr>
        </p:nvSpPr>
        <p:spPr>
          <a:xfrm>
            <a:off x="152400" y="228600"/>
            <a:ext cx="8991600" cy="5897563"/>
          </a:xfrm>
        </p:spPr>
        <p:txBody>
          <a:bodyPr>
            <a:normAutofit lnSpcReduction="10000"/>
          </a:bodyPr>
          <a:lstStyle/>
          <a:p>
            <a:pPr algn="r" rtl="1">
              <a:lnSpc>
                <a:spcPct val="90000"/>
              </a:lnSpc>
            </a:pPr>
            <a:r>
              <a:rPr lang="ar-SA" sz="2800" b="1" dirty="0"/>
              <a:t>ويعتبر العالم الكيميائي لويس </a:t>
            </a:r>
            <a:r>
              <a:rPr lang="ar-SA" sz="2800" b="1" dirty="0" err="1"/>
              <a:t>باستير</a:t>
            </a:r>
            <a:r>
              <a:rPr lang="ar-SA" sz="2800" b="1" dirty="0"/>
              <a:t> </a:t>
            </a:r>
            <a:r>
              <a:rPr lang="en-US" sz="2800" b="1" dirty="0"/>
              <a:t>Louis Pasteur (1859)</a:t>
            </a:r>
            <a:r>
              <a:rPr lang="ar-SA" sz="2800" b="1" dirty="0"/>
              <a:t> أول من اكتشف وجود البكتيريا في </a:t>
            </a:r>
            <a:r>
              <a:rPr lang="ar-SA" sz="2800" b="1" dirty="0" err="1"/>
              <a:t>احواض</a:t>
            </a:r>
            <a:r>
              <a:rPr lang="ar-SA" sz="2800" b="1" dirty="0"/>
              <a:t> التخمير حيث اكتشف خلايا عصوية وكروية تسبب تخمر </a:t>
            </a:r>
            <a:r>
              <a:rPr lang="ar-SA" sz="2800" b="1" dirty="0" err="1"/>
              <a:t>لاكتيكي</a:t>
            </a:r>
            <a:r>
              <a:rPr lang="ar-SA" sz="2800" b="1" dirty="0"/>
              <a:t> غير مرغوب فيه ووجد </a:t>
            </a:r>
            <a:r>
              <a:rPr lang="ar-SA" sz="2800" b="1" dirty="0" err="1"/>
              <a:t>ان</a:t>
            </a:r>
            <a:r>
              <a:rPr lang="ar-SA" sz="2800" b="1" dirty="0"/>
              <a:t> تسخين عصير العنب إلى درجة </a:t>
            </a:r>
            <a:r>
              <a:rPr lang="en-US" sz="2800" b="1" dirty="0"/>
              <a:t>62.7</a:t>
            </a:r>
            <a:r>
              <a:rPr lang="ar-SA" sz="2800" b="1" dirty="0"/>
              <a:t> مئوية لمدة نصف ساعة </a:t>
            </a:r>
            <a:r>
              <a:rPr lang="ar-SA" sz="2800" b="1" dirty="0" err="1"/>
              <a:t>لاتضر</a:t>
            </a:r>
            <a:r>
              <a:rPr lang="ar-SA" sz="2800" b="1" dirty="0"/>
              <a:t> بنكهة وطعم العصير وفي نفس الوقت تقضي على الميكروب غير المرغوب </a:t>
            </a:r>
            <a:r>
              <a:rPr lang="ar-SA" sz="2800" b="1" dirty="0" err="1"/>
              <a:t>واطلق</a:t>
            </a:r>
            <a:r>
              <a:rPr lang="ar-SA" sz="2800" b="1" dirty="0"/>
              <a:t> على هذه العملية اسم:-</a:t>
            </a:r>
            <a:r>
              <a:rPr lang="ar-SA" sz="2800" b="1" dirty="0">
                <a:solidFill>
                  <a:srgbClr val="CC0099"/>
                </a:solidFill>
              </a:rPr>
              <a:t>البسترة </a:t>
            </a:r>
            <a:r>
              <a:rPr lang="en-US" sz="2800" b="1" dirty="0">
                <a:solidFill>
                  <a:srgbClr val="CC0099"/>
                </a:solidFill>
              </a:rPr>
              <a:t>Pasteurization</a:t>
            </a:r>
            <a:r>
              <a:rPr lang="ar-SA" sz="2800" b="1" dirty="0"/>
              <a:t> وقد استخدمت </a:t>
            </a:r>
            <a:r>
              <a:rPr lang="ar-SA" sz="2800" b="1" dirty="0" err="1"/>
              <a:t>ايضا</a:t>
            </a:r>
            <a:r>
              <a:rPr lang="ar-SA" sz="2800" b="1" dirty="0"/>
              <a:t> في صناعة الألبان.  وقد بدأ بدراسة مرض الجمرة الخبيثة </a:t>
            </a:r>
            <a:r>
              <a:rPr lang="en-US" sz="2800" b="1" dirty="0"/>
              <a:t>Anthrax</a:t>
            </a:r>
            <a:r>
              <a:rPr lang="ar-SA" sz="2800" b="1" dirty="0"/>
              <a:t> الذي يصيب الماشية وأحيانا الإنسان وقام بتنمية الميكروب المسبب في دوارق بعد عزله من دم حيوانات ميتة مصابة بالمرض. </a:t>
            </a:r>
          </a:p>
          <a:p>
            <a:pPr algn="r" rtl="1">
              <a:lnSpc>
                <a:spcPct val="90000"/>
              </a:lnSpc>
            </a:pPr>
            <a:r>
              <a:rPr lang="ar-SA" sz="2800" b="1" dirty="0"/>
              <a:t>ولكن </a:t>
            </a:r>
            <a:r>
              <a:rPr lang="ar-SA" sz="2800" b="1" dirty="0" err="1"/>
              <a:t>إكتشاف</a:t>
            </a:r>
            <a:r>
              <a:rPr lang="ar-SA" sz="2800" b="1" dirty="0"/>
              <a:t> البكتيريا المسببة لهذا المرض وعزلها في مزرعة نقية تم على يد الطبيب الألماني روبرت كوخ </a:t>
            </a:r>
            <a:r>
              <a:rPr lang="en-US" sz="2800" b="1" dirty="0"/>
              <a:t>Robert Koch (1910-1843)</a:t>
            </a:r>
            <a:r>
              <a:rPr lang="ar-SA" sz="2800" b="1" dirty="0"/>
              <a:t>، ويعتبر العالم كوخ أول من اثبت النظرية الجرثومية وعمل على الجمرة الخبيثة والكوليرا والسل </a:t>
            </a:r>
            <a:r>
              <a:rPr lang="ar-SA" sz="2800" b="1" dirty="0" err="1"/>
              <a:t>و</a:t>
            </a:r>
            <a:r>
              <a:rPr lang="ar-SA" sz="2800" b="1" dirty="0"/>
              <a:t> قد أسهم في اكتشاف علاقة البكتيريا بالمرض وأول من عمل مزارع نقية للبكتيريا. وقام العالم كوخ بوضع فروضه </a:t>
            </a:r>
            <a:r>
              <a:rPr lang="en-US" sz="2800" b="1" dirty="0"/>
              <a:t>Koch’s postulates</a:t>
            </a:r>
            <a:r>
              <a:rPr lang="ar-SA" sz="2800" b="1" dirty="0"/>
              <a:t> لإثبات أن البكتيريا يمكن أن تسبب المرض للحيوان وذلك في عام 1876. </a:t>
            </a:r>
            <a:endParaRPr lang="en-US" sz="2800" b="1" dirty="0"/>
          </a:p>
        </p:txBody>
      </p:sp>
      <p:sp>
        <p:nvSpPr>
          <p:cNvPr id="87044" name="Line 4"/>
          <p:cNvSpPr>
            <a:spLocks noChangeShapeType="1"/>
          </p:cNvSpPr>
          <p:nvPr/>
        </p:nvSpPr>
        <p:spPr bwMode="auto">
          <a:xfrm>
            <a:off x="0" y="3357562"/>
            <a:ext cx="8915400" cy="0"/>
          </a:xfrm>
          <a:prstGeom prst="line">
            <a:avLst/>
          </a:prstGeom>
          <a:noFill/>
          <a:ln w="9525">
            <a:solidFill>
              <a:schemeClr val="tx1"/>
            </a:solidFill>
            <a:round/>
            <a:headEnd/>
            <a:tailEnd/>
          </a:ln>
          <a:effectLst/>
        </p:spPr>
        <p:txBody>
          <a:bodyPr/>
          <a:lstStyle/>
          <a:p>
            <a:endParaRPr lang="ar-S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body" idx="1"/>
          </p:nvPr>
        </p:nvSpPr>
        <p:spPr>
          <a:xfrm>
            <a:off x="304800" y="152400"/>
            <a:ext cx="8534400" cy="5973763"/>
          </a:xfrm>
        </p:spPr>
        <p:txBody>
          <a:bodyPr/>
          <a:lstStyle/>
          <a:p>
            <a:pPr algn="r" rtl="1">
              <a:lnSpc>
                <a:spcPct val="80000"/>
              </a:lnSpc>
            </a:pPr>
            <a:r>
              <a:rPr lang="ar-SA" dirty="0"/>
              <a:t>وتتلخص فروض كوخ بما يلي:-</a:t>
            </a:r>
          </a:p>
          <a:p>
            <a:pPr algn="r" rtl="1">
              <a:lnSpc>
                <a:spcPct val="80000"/>
              </a:lnSpc>
            </a:pPr>
            <a:r>
              <a:rPr lang="ar-SA" dirty="0"/>
              <a:t>يجب </a:t>
            </a:r>
            <a:r>
              <a:rPr lang="ar-SA" dirty="0" err="1"/>
              <a:t>ان</a:t>
            </a:r>
            <a:r>
              <a:rPr lang="ar-SA" dirty="0"/>
              <a:t> يكون الكائن الحي الدقيق دائماً مصاحباً </a:t>
            </a:r>
            <a:r>
              <a:rPr lang="en-US" dirty="0"/>
              <a:t>In association</a:t>
            </a:r>
            <a:r>
              <a:rPr lang="ar-SA" dirty="0"/>
              <a:t> في كل حالة للمرض المعين أو لعرض مرضي معين </a:t>
            </a:r>
            <a:r>
              <a:rPr lang="en-US" dirty="0"/>
              <a:t> Symptom</a:t>
            </a:r>
            <a:r>
              <a:rPr lang="ar-SA" dirty="0"/>
              <a:t>.</a:t>
            </a:r>
          </a:p>
          <a:p>
            <a:pPr algn="r" rtl="1">
              <a:lnSpc>
                <a:spcPct val="80000"/>
              </a:lnSpc>
            </a:pPr>
            <a:r>
              <a:rPr lang="ar-SA" dirty="0"/>
              <a:t>يجب أن يعزل الكائن الحي الدقيق من العائل المريض وينمى في مزرعة نقية </a:t>
            </a:r>
            <a:r>
              <a:rPr lang="en-US" dirty="0"/>
              <a:t> Isolation in pure culture</a:t>
            </a:r>
            <a:r>
              <a:rPr lang="ar-SA" dirty="0"/>
              <a:t>.</a:t>
            </a:r>
          </a:p>
          <a:p>
            <a:pPr algn="r" rtl="1">
              <a:lnSpc>
                <a:spcPct val="80000"/>
              </a:lnSpc>
            </a:pPr>
            <a:r>
              <a:rPr lang="ar-SA" dirty="0"/>
              <a:t>أن هذا المرض المعين  يجب أن ينتج مرة أخرى عندما يلقح </a:t>
            </a:r>
            <a:r>
              <a:rPr lang="en-US" dirty="0"/>
              <a:t>Inoculate</a:t>
            </a:r>
            <a:r>
              <a:rPr lang="ar-SA" dirty="0"/>
              <a:t> العائل السليم القابل للإصابة بمزرعة نقية من الكائن المسبب.</a:t>
            </a:r>
          </a:p>
          <a:p>
            <a:pPr algn="r" rtl="1">
              <a:lnSpc>
                <a:spcPct val="80000"/>
              </a:lnSpc>
            </a:pPr>
            <a:r>
              <a:rPr lang="ar-SA" dirty="0"/>
              <a:t>يجب إعادة عزل نفس الكائن الحي الدقيق مرة أخرى من العائل المعدي تجريبياً. (شكل 3). وما تزال فروض كوخ تستخدم إلى يومنا الحالي وقد نال هذا العالم جائزة نوبل عام 1905.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40" name="Picture 4" descr="http://4.bp.blogspot.com/_xURh3pkJN6E/TOlmOYp_8FI/AAAAAAAAABA/IcD4KNRSt4k/s1600/Kochs%2BPostulate.jpg"/>
          <p:cNvPicPr>
            <a:picLocks noGrp="1" noChangeAspect="1" noChangeArrowheads="1"/>
          </p:cNvPicPr>
          <p:nvPr>
            <p:ph type="body" idx="1"/>
          </p:nvPr>
        </p:nvPicPr>
        <p:blipFill>
          <a:blip r:embed="rId3" r:link="rId4" cstate="print"/>
          <a:srcRect b="3120"/>
          <a:stretch>
            <a:fillRect/>
          </a:stretch>
        </p:blipFill>
        <p:spPr>
          <a:xfrm>
            <a:off x="1219200" y="152400"/>
            <a:ext cx="6553200" cy="6477000"/>
          </a:xfrm>
          <a:noFill/>
          <a:ln w="12700">
            <a:solidFill>
              <a:srgbClr val="000000"/>
            </a:solid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3"/>
          <p:cNvSpPr>
            <a:spLocks noGrp="1" noChangeArrowheads="1"/>
          </p:cNvSpPr>
          <p:nvPr>
            <p:ph type="body" idx="1"/>
          </p:nvPr>
        </p:nvSpPr>
        <p:spPr>
          <a:xfrm>
            <a:off x="0" y="914400"/>
            <a:ext cx="9144000" cy="5610944"/>
          </a:xfrm>
        </p:spPr>
        <p:txBody>
          <a:bodyPr>
            <a:normAutofit/>
          </a:bodyPr>
          <a:lstStyle/>
          <a:p>
            <a:pPr algn="r" rtl="1">
              <a:lnSpc>
                <a:spcPct val="80000"/>
              </a:lnSpc>
            </a:pPr>
            <a:r>
              <a:rPr lang="ar-SA" sz="2600" b="1" dirty="0"/>
              <a:t>تشكل البكتيريا مجموعة الكائنات بدائية النواة، تعامل معها الإنسان دون أن يراها فقد عرف أنها تسبب المرض واستعمل بعضها في عمليات تخمر مختلفة. ولقد كان لاكتشاف المجهر الأثر الكبير في التعرف عليها.</a:t>
            </a:r>
            <a:endParaRPr lang="en-US" sz="2600" b="1" dirty="0"/>
          </a:p>
          <a:p>
            <a:pPr algn="r" rtl="1">
              <a:lnSpc>
                <a:spcPct val="80000"/>
              </a:lnSpc>
            </a:pPr>
            <a:r>
              <a:rPr lang="ar-SA" sz="2600" b="1" dirty="0"/>
              <a:t>بالرغم من ارتباط اسم البكتيريا </a:t>
            </a:r>
            <a:r>
              <a:rPr lang="ar-SA" sz="2600" b="1" dirty="0" err="1"/>
              <a:t>بكثيراً</a:t>
            </a:r>
            <a:r>
              <a:rPr lang="ar-SA" sz="2600" b="1" dirty="0"/>
              <a:t> من الأمراض التي تسببها للإنسان والحيوان والنبات ولكن الاكتشافات الحديثة والتقدم السريع الذي حدث في العلوم التطبيقية أظهرت أن للبكتيريا دوراً هاماً في كثير من الصناعات الغذائية والدوائية والتخلص من المواد العضوية وغير العضوية وكذلك معالجة المياه </a:t>
            </a:r>
            <a:r>
              <a:rPr lang="ar-SA" sz="2600" b="1" dirty="0" err="1"/>
              <a:t>العادمة</a:t>
            </a:r>
            <a:r>
              <a:rPr lang="ar-SA" sz="2600" b="1" dirty="0"/>
              <a:t> والمعالجة الحيوية لمخلفات المزارع واستخدامها في إنتاج الطاقة وغاز الميثان</a:t>
            </a:r>
            <a:r>
              <a:rPr lang="en-US" sz="2600" b="1" dirty="0"/>
              <a:t> .</a:t>
            </a:r>
            <a:endParaRPr lang="ar-SA" sz="2600" b="1" dirty="0"/>
          </a:p>
          <a:p>
            <a:pPr algn="r" rtl="1">
              <a:lnSpc>
                <a:spcPct val="80000"/>
              </a:lnSpc>
            </a:pPr>
            <a:r>
              <a:rPr lang="ar-SA" sz="2600" b="1" dirty="0"/>
              <a:t>يعد تصنيف البكتيريا على أساس الشكل الخارجي ليس سهلا لأن البكتيريا بشكل عام صغيرة الحجم ذات شكل بسيط. </a:t>
            </a:r>
            <a:r>
              <a:rPr lang="ar-SA" sz="2600" b="1" dirty="0">
                <a:solidFill>
                  <a:srgbClr val="CC0099"/>
                </a:solidFill>
              </a:rPr>
              <a:t>يستثنى منها وجود بعض </a:t>
            </a:r>
            <a:r>
              <a:rPr lang="ar-SA" sz="2600" b="1" dirty="0" err="1">
                <a:solidFill>
                  <a:srgbClr val="CC0099"/>
                </a:solidFill>
              </a:rPr>
              <a:t>الاشكال</a:t>
            </a:r>
            <a:r>
              <a:rPr lang="ar-SA" sz="2600" b="1" dirty="0">
                <a:solidFill>
                  <a:srgbClr val="CC0099"/>
                </a:solidFill>
              </a:rPr>
              <a:t> من البكتيريا مثل </a:t>
            </a:r>
            <a:r>
              <a:rPr lang="ar-SA" sz="2600" b="1" dirty="0" err="1">
                <a:solidFill>
                  <a:srgbClr val="CC0099"/>
                </a:solidFill>
              </a:rPr>
              <a:t>الـ</a:t>
            </a:r>
            <a:r>
              <a:rPr lang="ar-SA" sz="2600" b="1" dirty="0">
                <a:solidFill>
                  <a:srgbClr val="CC0099"/>
                </a:solidFill>
              </a:rPr>
              <a:t> </a:t>
            </a:r>
            <a:r>
              <a:rPr lang="en-US" sz="2600" b="1" dirty="0">
                <a:solidFill>
                  <a:srgbClr val="CC0099"/>
                </a:solidFill>
              </a:rPr>
              <a:t> </a:t>
            </a:r>
            <a:r>
              <a:rPr lang="en-US" sz="2600" b="1" dirty="0" err="1">
                <a:solidFill>
                  <a:srgbClr val="CC0099"/>
                </a:solidFill>
              </a:rPr>
              <a:t>cyanobacteria</a:t>
            </a:r>
            <a:r>
              <a:rPr lang="ar-SA" sz="2600" b="1" dirty="0">
                <a:solidFill>
                  <a:srgbClr val="CC0099"/>
                </a:solidFill>
              </a:rPr>
              <a:t>و </a:t>
            </a:r>
            <a:r>
              <a:rPr lang="en-US" sz="2600" b="1" dirty="0">
                <a:solidFill>
                  <a:srgbClr val="CC0099"/>
                </a:solidFill>
              </a:rPr>
              <a:t> </a:t>
            </a:r>
            <a:r>
              <a:rPr lang="en-US" sz="2600" b="1" dirty="0" err="1">
                <a:solidFill>
                  <a:srgbClr val="CC0099"/>
                </a:solidFill>
              </a:rPr>
              <a:t>actinomycetes</a:t>
            </a:r>
            <a:r>
              <a:rPr lang="ar-SA" sz="2600" b="1" dirty="0">
                <a:solidFill>
                  <a:srgbClr val="CC0099"/>
                </a:solidFill>
              </a:rPr>
              <a:t>يمكن تصنيفها حسب الشكل بسبب </a:t>
            </a:r>
            <a:r>
              <a:rPr lang="ar-SA" sz="2600" b="1" dirty="0" err="1">
                <a:solidFill>
                  <a:srgbClr val="CC0099"/>
                </a:solidFill>
              </a:rPr>
              <a:t>أمتلاكها</a:t>
            </a:r>
            <a:r>
              <a:rPr lang="ar-SA" sz="2600" b="1" dirty="0">
                <a:solidFill>
                  <a:srgbClr val="CC0099"/>
                </a:solidFill>
              </a:rPr>
              <a:t> تركيبات معقدة.</a:t>
            </a:r>
            <a:r>
              <a:rPr lang="ar-SA" sz="2600" b="1" dirty="0"/>
              <a:t> </a:t>
            </a:r>
            <a:r>
              <a:rPr lang="ar-SA" sz="2600" b="1" dirty="0" err="1"/>
              <a:t>ايضا</a:t>
            </a:r>
            <a:r>
              <a:rPr lang="ar-SA" sz="2600" b="1" dirty="0"/>
              <a:t> صنف وعرف العلماء البكتيريا تبعا لنشاطها </a:t>
            </a:r>
            <a:r>
              <a:rPr lang="ar-SA" sz="2600" b="1" dirty="0" err="1"/>
              <a:t>الكيموحيوية</a:t>
            </a:r>
            <a:r>
              <a:rPr lang="ar-SA" sz="2600" b="1" dirty="0"/>
              <a:t> والظروف الملائمة للنمو. </a:t>
            </a:r>
            <a:endParaRPr lang="en-US" sz="2600" b="1" dirty="0"/>
          </a:p>
          <a:p>
            <a:pPr algn="r" rtl="1">
              <a:lnSpc>
                <a:spcPct val="80000"/>
              </a:lnSpc>
            </a:pPr>
            <a:r>
              <a:rPr lang="ar-SA" sz="2600" b="1" dirty="0"/>
              <a:t>وقد </a:t>
            </a:r>
            <a:r>
              <a:rPr lang="ar-SA" sz="2600" b="1" dirty="0" err="1"/>
              <a:t>ادى</a:t>
            </a:r>
            <a:r>
              <a:rPr lang="ar-SA" sz="2600" b="1" dirty="0"/>
              <a:t> ظهور علم </a:t>
            </a:r>
            <a:r>
              <a:rPr lang="ar-SA" sz="2600" b="1" dirty="0" err="1"/>
              <a:t>البيولوجيا</a:t>
            </a:r>
            <a:r>
              <a:rPr lang="ar-SA" sz="2600" b="1" dirty="0"/>
              <a:t> </a:t>
            </a:r>
            <a:r>
              <a:rPr lang="ar-SA" sz="2600" b="1" dirty="0" err="1"/>
              <a:t>الجزئيية</a:t>
            </a:r>
            <a:r>
              <a:rPr lang="ar-SA" sz="2600" b="1" dirty="0"/>
              <a:t> إلى تصنيف البكتيريا تبعا للتشابه في  تسلسل الحامض </a:t>
            </a:r>
            <a:r>
              <a:rPr lang="en-US" sz="2600" b="1" dirty="0"/>
              <a:t> DNA</a:t>
            </a:r>
            <a:r>
              <a:rPr lang="ar-SA" sz="2600" b="1" dirty="0"/>
              <a:t> </a:t>
            </a:r>
          </a:p>
          <a:p>
            <a:pPr algn="r" rtl="1">
              <a:lnSpc>
                <a:spcPct val="80000"/>
              </a:lnSpc>
            </a:pPr>
            <a:r>
              <a:rPr lang="en-US" sz="2600" b="1" dirty="0"/>
              <a:t> (</a:t>
            </a:r>
            <a:r>
              <a:rPr lang="en-US" sz="2600" b="1" dirty="0">
                <a:solidFill>
                  <a:srgbClr val="CC0099"/>
                </a:solidFill>
              </a:rPr>
              <a:t>sequences among </a:t>
            </a:r>
            <a:r>
              <a:rPr lang="en-US" sz="2600" b="1" dirty="0">
                <a:solidFill>
                  <a:srgbClr val="CC0099"/>
                </a:solidFill>
                <a:hlinkClick r:id="rId3"/>
              </a:rPr>
              <a:t>DNA</a:t>
            </a:r>
            <a:r>
              <a:rPr lang="en-US" sz="2600" b="1" dirty="0">
                <a:solidFill>
                  <a:srgbClr val="CC0099"/>
                </a:solidFill>
              </a:rPr>
              <a:t> similarities</a:t>
            </a:r>
            <a:r>
              <a:rPr lang="en-US" sz="2600" b="1" dirty="0"/>
              <a:t>)</a:t>
            </a:r>
          </a:p>
        </p:txBody>
      </p:sp>
      <p:sp>
        <p:nvSpPr>
          <p:cNvPr id="93188" name="Rectangle 4"/>
          <p:cNvSpPr>
            <a:spLocks noChangeArrowheads="1"/>
          </p:cNvSpPr>
          <p:nvPr/>
        </p:nvSpPr>
        <p:spPr bwMode="auto">
          <a:xfrm>
            <a:off x="457200" y="152400"/>
            <a:ext cx="8229600" cy="715963"/>
          </a:xfrm>
          <a:prstGeom prst="rect">
            <a:avLst/>
          </a:prstGeom>
          <a:noFill/>
          <a:ln w="9525">
            <a:noFill/>
            <a:miter lim="800000"/>
            <a:headEnd/>
            <a:tailEnd/>
          </a:ln>
          <a:effectLst/>
        </p:spPr>
        <p:txBody>
          <a:bodyPr anchor="ctr"/>
          <a:lstStyle/>
          <a:p>
            <a:pPr algn="ctr" rtl="1"/>
            <a:r>
              <a:rPr lang="ar-SA" sz="4000" b="0">
                <a:solidFill>
                  <a:schemeClr val="tx2"/>
                </a:solidFill>
              </a:rPr>
              <a:t>البكتيريا </a:t>
            </a:r>
            <a:r>
              <a:rPr lang="en-US" sz="4000" b="0">
                <a:solidFill>
                  <a:schemeClr val="tx2"/>
                </a:solidFill>
              </a:rPr>
              <a:t> The Bacteria</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ar-SA" b="1"/>
              <a:t>الخلية البكتيرية</a:t>
            </a:r>
            <a:r>
              <a:rPr lang="en-US" b="1"/>
              <a:t>Bacterial cell </a:t>
            </a:r>
          </a:p>
        </p:txBody>
      </p:sp>
      <p:sp>
        <p:nvSpPr>
          <p:cNvPr id="58371" name="Rectangle 3"/>
          <p:cNvSpPr>
            <a:spLocks noGrp="1" noChangeArrowheads="1"/>
          </p:cNvSpPr>
          <p:nvPr>
            <p:ph type="body" idx="1"/>
          </p:nvPr>
        </p:nvSpPr>
        <p:spPr/>
        <p:txBody>
          <a:bodyPr/>
          <a:lstStyle/>
          <a:p>
            <a:pPr algn="ctr" rtl="1">
              <a:buFontTx/>
              <a:buNone/>
            </a:pPr>
            <a:r>
              <a:rPr lang="ar-SA" sz="2800" b="1" dirty="0" smtClean="0"/>
              <a:t> </a:t>
            </a:r>
            <a:r>
              <a:rPr lang="ar-SA" sz="2800" b="1" dirty="0"/>
              <a:t>الصفات المظهرية </a:t>
            </a:r>
            <a:r>
              <a:rPr lang="en-US" sz="2800" b="1" dirty="0"/>
              <a:t>  Morphology of Bacteria</a:t>
            </a:r>
            <a:endParaRPr lang="ar-SA" sz="2800" b="1" dirty="0"/>
          </a:p>
          <a:p>
            <a:pPr algn="r" rtl="1"/>
            <a:r>
              <a:rPr lang="ar-SA" sz="2800" b="1" dirty="0"/>
              <a:t>لقد وصف العالم </a:t>
            </a:r>
            <a:r>
              <a:rPr lang="en-US" sz="2800" b="1" dirty="0"/>
              <a:t>Cohn</a:t>
            </a:r>
            <a:r>
              <a:rPr lang="ar-SA" sz="2800" b="1" dirty="0"/>
              <a:t> (1872) البكتيريا بأنها مجموعة من الكائنات الحية الدقيقة تفتقر إلى </a:t>
            </a:r>
            <a:r>
              <a:rPr lang="ar-SA" sz="2800" b="1" dirty="0" err="1"/>
              <a:t>الكلورفيل</a:t>
            </a:r>
            <a:r>
              <a:rPr lang="ar-SA" sz="2800" b="1" dirty="0"/>
              <a:t> وتتكاثر خلاياها المستديرة أو </a:t>
            </a:r>
            <a:r>
              <a:rPr lang="ar-SA" sz="2800" b="1" dirty="0" err="1"/>
              <a:t>البيضية</a:t>
            </a:r>
            <a:r>
              <a:rPr lang="ar-SA" sz="2800" b="1" dirty="0"/>
              <a:t> أو العصوية المستقيمة </a:t>
            </a:r>
            <a:r>
              <a:rPr lang="ar-SA" sz="2800" b="1" dirty="0" err="1"/>
              <a:t>أوالعصوية</a:t>
            </a:r>
            <a:r>
              <a:rPr lang="ar-SA" sz="2800" b="1" dirty="0"/>
              <a:t> المنحنية عن طريق </a:t>
            </a:r>
            <a:r>
              <a:rPr lang="ar-SA" sz="2800" b="1" dirty="0" err="1"/>
              <a:t>الأنشطار</a:t>
            </a:r>
            <a:r>
              <a:rPr lang="ar-SA" sz="2800" b="1" dirty="0"/>
              <a:t> العرضي, وتتواجد إما منفردة أو متجمعة في مستعمرات </a:t>
            </a:r>
            <a:r>
              <a:rPr lang="en-US" sz="2800" b="1" dirty="0"/>
              <a:t>Colonies</a:t>
            </a:r>
            <a:r>
              <a:rPr lang="ar-SA" sz="2800" b="1" dirty="0"/>
              <a:t>.</a:t>
            </a:r>
          </a:p>
          <a:p>
            <a:pPr algn="r" rtl="1"/>
            <a:r>
              <a:rPr lang="ar-SA" sz="2800" b="1" dirty="0"/>
              <a:t>وهذه الأوصاف مازال معترف </a:t>
            </a:r>
            <a:r>
              <a:rPr lang="ar-SA" sz="2800" b="1" dirty="0" err="1"/>
              <a:t>بها</a:t>
            </a:r>
            <a:r>
              <a:rPr lang="ar-SA" sz="2800" b="1" dirty="0"/>
              <a:t> إلى يومنا الحالي فيما عدا وصفها بأنها خالية من </a:t>
            </a:r>
            <a:r>
              <a:rPr lang="ar-SA" sz="2800" b="1" dirty="0" err="1"/>
              <a:t>الكلورفيل</a:t>
            </a:r>
            <a:r>
              <a:rPr lang="ar-SA" sz="2800" b="1" dirty="0"/>
              <a:t> حيث تبين من الدراسات  الحديثة أن بعض البكتيريا تحتوي على هذه الصبغة الخضراء. </a:t>
            </a:r>
          </a:p>
          <a:p>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228600" y="152400"/>
            <a:ext cx="8915400" cy="5897563"/>
          </a:xfrm>
        </p:spPr>
        <p:txBody>
          <a:bodyPr>
            <a:normAutofit lnSpcReduction="10000"/>
          </a:bodyPr>
          <a:lstStyle/>
          <a:p>
            <a:pPr algn="ctr">
              <a:lnSpc>
                <a:spcPct val="90000"/>
              </a:lnSpc>
            </a:pPr>
            <a:r>
              <a:rPr lang="ar-SA" sz="3000" b="1" dirty="0"/>
              <a:t>تشمل دراسة </a:t>
            </a:r>
            <a:r>
              <a:rPr lang="ar-SA" sz="3000" b="1" dirty="0" smtClean="0"/>
              <a:t>الشكل المظهري </a:t>
            </a:r>
            <a:r>
              <a:rPr lang="ar-SA" sz="3000" b="1" dirty="0"/>
              <a:t>على العديد من النقاط هي:-</a:t>
            </a:r>
          </a:p>
          <a:p>
            <a:pPr algn="ctr">
              <a:lnSpc>
                <a:spcPct val="90000"/>
              </a:lnSpc>
            </a:pPr>
            <a:r>
              <a:rPr lang="ar-SA" sz="3000" b="1" dirty="0">
                <a:solidFill>
                  <a:srgbClr val="990099"/>
                </a:solidFill>
              </a:rPr>
              <a:t>أولاً - حجم الخلية البكتيرية </a:t>
            </a:r>
            <a:r>
              <a:rPr lang="en-US" sz="3000" b="1" dirty="0">
                <a:solidFill>
                  <a:srgbClr val="990099"/>
                </a:solidFill>
              </a:rPr>
              <a:t>Bacterial size</a:t>
            </a:r>
            <a:endParaRPr lang="ar-SA" sz="3000" b="1" dirty="0">
              <a:solidFill>
                <a:srgbClr val="990099"/>
              </a:solidFill>
            </a:endParaRPr>
          </a:p>
          <a:p>
            <a:pPr algn="ctr">
              <a:lnSpc>
                <a:spcPct val="90000"/>
              </a:lnSpc>
            </a:pPr>
            <a:r>
              <a:rPr lang="ar-SA" sz="3000" b="1" dirty="0">
                <a:solidFill>
                  <a:srgbClr val="990000"/>
                </a:solidFill>
              </a:rPr>
              <a:t>ثانياً - شكل الخلية البكتيرية وطريقة تجمعها عقب عملية </a:t>
            </a:r>
            <a:r>
              <a:rPr lang="ar-SA" sz="3000" b="1" dirty="0" err="1">
                <a:solidFill>
                  <a:srgbClr val="990000"/>
                </a:solidFill>
              </a:rPr>
              <a:t>الأنقسام</a:t>
            </a:r>
            <a:r>
              <a:rPr lang="ar-SA" sz="3000" b="1" dirty="0">
                <a:solidFill>
                  <a:srgbClr val="990000"/>
                </a:solidFill>
              </a:rPr>
              <a:t>.</a:t>
            </a:r>
            <a:endParaRPr lang="en-US" sz="3000" b="1" dirty="0">
              <a:solidFill>
                <a:srgbClr val="990000"/>
              </a:solidFill>
            </a:endParaRPr>
          </a:p>
          <a:p>
            <a:pPr algn="ctr">
              <a:lnSpc>
                <a:spcPct val="90000"/>
              </a:lnSpc>
            </a:pPr>
            <a:r>
              <a:rPr lang="en-US" sz="3000" b="1" dirty="0">
                <a:solidFill>
                  <a:srgbClr val="990000"/>
                </a:solidFill>
              </a:rPr>
              <a:t>Shape and arrangement of bacteria </a:t>
            </a:r>
            <a:r>
              <a:rPr lang="ar-SA" sz="3000" b="1" dirty="0">
                <a:solidFill>
                  <a:srgbClr val="990000"/>
                </a:solidFill>
              </a:rPr>
              <a:t>after the process of </a:t>
            </a:r>
            <a:r>
              <a:rPr lang="ar-SA" sz="3000" b="1" dirty="0" smtClean="0">
                <a:solidFill>
                  <a:srgbClr val="990000"/>
                </a:solidFill>
              </a:rPr>
              <a:t>division</a:t>
            </a:r>
            <a:endParaRPr lang="en-US" sz="3000" b="1" dirty="0" smtClean="0">
              <a:solidFill>
                <a:srgbClr val="990000"/>
              </a:solidFill>
            </a:endParaRPr>
          </a:p>
          <a:p>
            <a:pPr algn="ctr">
              <a:lnSpc>
                <a:spcPct val="90000"/>
              </a:lnSpc>
            </a:pPr>
            <a:r>
              <a:rPr lang="ar-SA" sz="3000" b="1" dirty="0" smtClean="0">
                <a:solidFill>
                  <a:srgbClr val="CC3300"/>
                </a:solidFill>
              </a:rPr>
              <a:t>ثالثاً- </a:t>
            </a:r>
            <a:r>
              <a:rPr lang="ar-SA" sz="3000" b="1" dirty="0">
                <a:solidFill>
                  <a:srgbClr val="CC3300"/>
                </a:solidFill>
              </a:rPr>
              <a:t>وجود أعضاء الحركة وكيفية توزيعها على الخلية </a:t>
            </a:r>
            <a:r>
              <a:rPr lang="ar-SA" sz="3000" b="1" dirty="0" smtClean="0">
                <a:solidFill>
                  <a:srgbClr val="CC3300"/>
                </a:solidFill>
              </a:rPr>
              <a:t>البكتيرية.</a:t>
            </a:r>
            <a:endParaRPr lang="ar-SA" sz="3000" b="1" dirty="0">
              <a:solidFill>
                <a:srgbClr val="CC3300"/>
              </a:solidFill>
            </a:endParaRPr>
          </a:p>
          <a:p>
            <a:pPr algn="l">
              <a:lnSpc>
                <a:spcPct val="90000"/>
              </a:lnSpc>
            </a:pPr>
            <a:r>
              <a:rPr lang="ar-SA" sz="3000" b="1" dirty="0" smtClean="0">
                <a:solidFill>
                  <a:srgbClr val="CC3300"/>
                </a:solidFill>
              </a:rPr>
              <a:t>The presence of </a:t>
            </a:r>
            <a:r>
              <a:rPr lang="ar-SA" sz="3000" b="1" dirty="0">
                <a:solidFill>
                  <a:srgbClr val="CC3300"/>
                </a:solidFill>
              </a:rPr>
              <a:t>the </a:t>
            </a:r>
            <a:r>
              <a:rPr lang="ar-SA" sz="3000" b="1" dirty="0" smtClean="0">
                <a:solidFill>
                  <a:srgbClr val="CC3300"/>
                </a:solidFill>
              </a:rPr>
              <a:t>movement</a:t>
            </a:r>
            <a:r>
              <a:rPr lang="en-US" sz="3000" b="1" dirty="0" smtClean="0">
                <a:solidFill>
                  <a:srgbClr val="CC3300"/>
                </a:solidFill>
              </a:rPr>
              <a:t> organs and how</a:t>
            </a:r>
            <a:r>
              <a:rPr lang="ar-SA" sz="3000" b="1" dirty="0" smtClean="0">
                <a:solidFill>
                  <a:srgbClr val="CC3300"/>
                </a:solidFill>
              </a:rPr>
              <a:t>  they </a:t>
            </a:r>
            <a:r>
              <a:rPr lang="ar-SA" sz="3000" b="1" dirty="0">
                <a:solidFill>
                  <a:srgbClr val="CC3300"/>
                </a:solidFill>
              </a:rPr>
              <a:t>are distributed on the bacterial cell</a:t>
            </a:r>
          </a:p>
          <a:p>
            <a:pPr algn="ctr">
              <a:lnSpc>
                <a:spcPct val="90000"/>
              </a:lnSpc>
            </a:pPr>
            <a:r>
              <a:rPr lang="ar-SA" sz="3000" b="1" dirty="0" smtClean="0">
                <a:solidFill>
                  <a:srgbClr val="663300"/>
                </a:solidFill>
              </a:rPr>
              <a:t>رابعاً - </a:t>
            </a:r>
            <a:r>
              <a:rPr lang="ar-SA" sz="3000" b="1" dirty="0">
                <a:solidFill>
                  <a:srgbClr val="663300"/>
                </a:solidFill>
              </a:rPr>
              <a:t>القدرة على التجرثم. The ability to form spores</a:t>
            </a:r>
          </a:p>
          <a:p>
            <a:pPr algn="ctr">
              <a:lnSpc>
                <a:spcPct val="90000"/>
              </a:lnSpc>
            </a:pPr>
            <a:r>
              <a:rPr lang="ar-SA" sz="3000" b="1" dirty="0"/>
              <a:t>وتتم هذه الدراسات بالفحص </a:t>
            </a:r>
            <a:r>
              <a:rPr lang="ar-SA" sz="3000" b="1" dirty="0" smtClean="0"/>
              <a:t>ألمجهري </a:t>
            </a:r>
            <a:r>
              <a:rPr lang="ar-SA" sz="3000" b="1" dirty="0"/>
              <a:t>لتحضيرات من الخلايا مصبوغة بطرق مختلفة منها المجهر الضوئي، أو في تحضيرات غير مصبوغة عند استعمال مجهر الأطوار المتباينة أو المجهر </a:t>
            </a:r>
            <a:r>
              <a:rPr lang="ar-SA" sz="3000" b="1" dirty="0" err="1"/>
              <a:t>الألكتروني</a:t>
            </a:r>
            <a:r>
              <a:rPr lang="ar-SA" sz="3000" b="1" dirty="0"/>
              <a:t>. </a:t>
            </a:r>
            <a:endParaRPr lang="en-US" sz="3000"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4" name="WordArt 4"/>
          <p:cNvSpPr>
            <a:spLocks noGrp="1" noChangeArrowheads="1" noChangeShapeType="1" noTextEdit="1"/>
          </p:cNvSpPr>
          <p:nvPr>
            <p:ph idx="1"/>
          </p:nvPr>
        </p:nvSpPr>
        <p:spPr bwMode="auto">
          <a:xfrm rot="21126483">
            <a:off x="3203848" y="260648"/>
            <a:ext cx="5400600" cy="4525963"/>
          </a:xfrm>
          <a:prstGeom prst="rect">
            <a:avLst/>
          </a:prstGeom>
        </p:spPr>
        <p:txBody>
          <a:bodyPr wrap="none" fromWordArt="1">
            <a:prstTxWarp prst="textPlain">
              <a:avLst>
                <a:gd name="adj" fmla="val 57792"/>
              </a:avLst>
            </a:prstTxWarp>
          </a:bodyPr>
          <a:lstStyle/>
          <a:p>
            <a:pPr algn="ctr" rtl="1">
              <a:buNone/>
            </a:pPr>
            <a:r>
              <a:rPr lang="ar-SA"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المحاضرة</a:t>
            </a:r>
          </a:p>
          <a:p>
            <a:pPr algn="ctr" rtl="1">
              <a:buNone/>
            </a:pPr>
            <a:r>
              <a:rPr lang="ar-SA" sz="3600" kern="10" dirty="0" smtClean="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الثانية</a:t>
            </a:r>
            <a:endParaRPr lang="ar-SA"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lstStyle/>
          <a:p>
            <a:r>
              <a:rPr lang="ar-SA" b="1" dirty="0" smtClean="0">
                <a:solidFill>
                  <a:srgbClr val="7030A0"/>
                </a:solidFill>
              </a:rPr>
              <a:t>عناصر المحاضرة</a:t>
            </a:r>
            <a:endParaRPr lang="ar-SA" b="1" dirty="0">
              <a:solidFill>
                <a:srgbClr val="7030A0"/>
              </a:solidFill>
            </a:endParaRPr>
          </a:p>
        </p:txBody>
      </p:sp>
      <p:sp>
        <p:nvSpPr>
          <p:cNvPr id="4" name="Rectangle 2"/>
          <p:cNvSpPr>
            <a:spLocks noGrp="1" noChangeArrowheads="1"/>
          </p:cNvSpPr>
          <p:nvPr>
            <p:ph idx="1"/>
          </p:nvPr>
        </p:nvSpPr>
        <p:spPr/>
        <p:txBody>
          <a:bodyPr/>
          <a:lstStyle/>
          <a:p>
            <a:endParaRPr lang="ar-SA" sz="3000" b="1" dirty="0" smtClean="0"/>
          </a:p>
          <a:p>
            <a:endParaRPr lang="ar-SA" sz="3000" b="1" dirty="0" smtClean="0"/>
          </a:p>
          <a:p>
            <a:endParaRPr lang="ar-SA" sz="3000" b="1" dirty="0" smtClean="0"/>
          </a:p>
          <a:p>
            <a:pPr>
              <a:buNone/>
            </a:pPr>
            <a:r>
              <a:rPr lang="ar-SA" sz="3000" b="1" dirty="0" smtClean="0"/>
              <a:t>ثانياً </a:t>
            </a:r>
            <a:r>
              <a:rPr lang="ar-SA" sz="3000" b="1" dirty="0"/>
              <a:t>- شكل الخلية البكتيرية وطريقة تجمعها عقب عملية الأنقسام.</a:t>
            </a:r>
            <a:r>
              <a:rPr lang="en-US" sz="3000" b="1" dirty="0"/>
              <a:t/>
            </a:r>
            <a:br>
              <a:rPr lang="en-US" sz="3000" b="1" dirty="0"/>
            </a:br>
            <a:r>
              <a:rPr lang="en-US" sz="3000" b="1" dirty="0"/>
              <a:t>Shape and arrangement of bacterial cells</a:t>
            </a:r>
          </a:p>
        </p:txBody>
      </p:sp>
      <p:sp>
        <p:nvSpPr>
          <p:cNvPr id="5" name="Rectangle 2"/>
          <p:cNvSpPr txBox="1">
            <a:spLocks noChangeArrowheads="1"/>
          </p:cNvSpPr>
          <p:nvPr/>
        </p:nvSpPr>
        <p:spPr>
          <a:xfrm>
            <a:off x="611560" y="1556792"/>
            <a:ext cx="8229600" cy="1440160"/>
          </a:xfrm>
          <a:prstGeom prst="rect">
            <a:avLst/>
          </a:prstGeom>
        </p:spPr>
        <p:txBody>
          <a:bodyPr vert="horz" lIns="91440" tIns="45720" rIns="91440" bIns="45720" rtlCol="1" anchor="ctr">
            <a:normAutofit fontScale="97500"/>
          </a:bodyPr>
          <a:lstStyle/>
          <a:p>
            <a:pPr marL="0" marR="0" lvl="0" indent="0" defTabSz="914400" rtl="1" eaLnBrk="1" fontAlgn="auto" latinLnBrk="0" hangingPunct="1">
              <a:lnSpc>
                <a:spcPct val="100000"/>
              </a:lnSpc>
              <a:spcBef>
                <a:spcPct val="0"/>
              </a:spcBef>
              <a:spcAft>
                <a:spcPts val="0"/>
              </a:spcAft>
              <a:buClrTx/>
              <a:buSzTx/>
              <a:buFontTx/>
              <a:buNone/>
              <a:tabLst/>
              <a:defRPr/>
            </a:pPr>
            <a:r>
              <a:rPr kumimoji="0" lang="ar-SA" sz="3200" b="1" i="0" u="none" strike="noStrike" kern="1200" cap="none" spc="0" normalizeH="0" baseline="0" noProof="0" dirty="0" smtClean="0">
                <a:ln>
                  <a:noFill/>
                </a:ln>
                <a:solidFill>
                  <a:schemeClr val="tx1"/>
                </a:solidFill>
                <a:effectLst/>
                <a:uLnTx/>
                <a:uFillTx/>
                <a:latin typeface="+mj-lt"/>
                <a:ea typeface="+mj-ea"/>
                <a:cs typeface="+mj-cs"/>
              </a:rPr>
              <a:t>أولاً - حجم الخلية البكتيرية </a:t>
            </a:r>
            <a:r>
              <a:rPr lang="en-US" sz="3200" b="1" noProof="0" dirty="0" smtClean="0">
                <a:latin typeface="+mj-lt"/>
                <a:ea typeface="+mj-ea"/>
                <a:cs typeface="+mj-cs"/>
              </a:rPr>
              <a:t>Bacterial size</a:t>
            </a:r>
            <a:endParaRPr kumimoji="0" lang="en-US" sz="32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28600"/>
            <a:ext cx="8229600" cy="381000"/>
          </a:xfrm>
        </p:spPr>
        <p:txBody>
          <a:bodyPr>
            <a:normAutofit fontScale="90000"/>
          </a:bodyPr>
          <a:lstStyle/>
          <a:p>
            <a:r>
              <a:rPr lang="ar-SA" sz="2800" b="1" dirty="0"/>
              <a:t>أولاً - حجم الخلية البكتيرية</a:t>
            </a:r>
            <a:endParaRPr lang="en-US" sz="2800" b="1" dirty="0"/>
          </a:p>
        </p:txBody>
      </p:sp>
      <p:sp>
        <p:nvSpPr>
          <p:cNvPr id="11267" name="Rectangle 3"/>
          <p:cNvSpPr>
            <a:spLocks noGrp="1" noChangeArrowheads="1"/>
          </p:cNvSpPr>
          <p:nvPr>
            <p:ph type="body" idx="1"/>
          </p:nvPr>
        </p:nvSpPr>
        <p:spPr>
          <a:xfrm>
            <a:off x="323528" y="762000"/>
            <a:ext cx="8820472" cy="5715000"/>
          </a:xfrm>
        </p:spPr>
        <p:txBody>
          <a:bodyPr/>
          <a:lstStyle/>
          <a:p>
            <a:pPr algn="r" rtl="1">
              <a:lnSpc>
                <a:spcPct val="80000"/>
              </a:lnSpc>
            </a:pPr>
            <a:r>
              <a:rPr lang="ar-SA" sz="2600" b="1" dirty="0"/>
              <a:t>نظرا لصغر حجم البكتيريا فانه يقاس أما </a:t>
            </a:r>
            <a:r>
              <a:rPr lang="ar-SA" sz="2600" b="1" dirty="0" err="1"/>
              <a:t>بالميكروميتر</a:t>
            </a:r>
            <a:r>
              <a:rPr lang="ar-SA" sz="2600" b="1" dirty="0"/>
              <a:t> </a:t>
            </a:r>
            <a:r>
              <a:rPr lang="en-US" sz="2600" b="1" dirty="0"/>
              <a:t> Micrometer </a:t>
            </a:r>
            <a:r>
              <a:rPr lang="ar-SA" sz="2600" b="1" dirty="0"/>
              <a:t>ويرمز له بالرمز (</a:t>
            </a:r>
            <a:r>
              <a:rPr lang="en-US" sz="2600" b="1" dirty="0" err="1"/>
              <a:t>μm</a:t>
            </a:r>
            <a:r>
              <a:rPr lang="ar-SA" sz="2600" b="1" dirty="0"/>
              <a:t>) وهو يساوى 1000/1 من </a:t>
            </a:r>
            <a:r>
              <a:rPr lang="ar-SA" sz="2600" b="1" dirty="0" err="1"/>
              <a:t>المللميتر</a:t>
            </a:r>
            <a:r>
              <a:rPr lang="ar-SA" sz="2600" b="1" dirty="0"/>
              <a:t>. </a:t>
            </a:r>
            <a:r>
              <a:rPr lang="ar-SA" sz="2600" b="1" dirty="0" err="1"/>
              <a:t>أوالنانوميتر</a:t>
            </a:r>
            <a:r>
              <a:rPr lang="ar-SA" sz="2600" b="1" dirty="0"/>
              <a:t> ورمز (</a:t>
            </a:r>
            <a:r>
              <a:rPr lang="en-US" sz="2600" b="1" dirty="0"/>
              <a:t>nm</a:t>
            </a:r>
            <a:r>
              <a:rPr lang="ar-SA" sz="2600" b="1" dirty="0"/>
              <a:t>) وهو يساوى 1000/1 من </a:t>
            </a:r>
            <a:r>
              <a:rPr lang="ar-SA" sz="2600" b="1" dirty="0" err="1"/>
              <a:t>الميكروميتر</a:t>
            </a:r>
            <a:r>
              <a:rPr lang="ar-SA" sz="2600" b="1" dirty="0" smtClean="0"/>
              <a:t>.</a:t>
            </a:r>
          </a:p>
          <a:p>
            <a:pPr>
              <a:lnSpc>
                <a:spcPct val="80000"/>
              </a:lnSpc>
            </a:pPr>
            <a:r>
              <a:rPr lang="en-US" sz="2600" b="1" dirty="0" smtClean="0"/>
              <a:t>Micrometer =  1/1000 millimeter</a:t>
            </a:r>
            <a:r>
              <a:rPr lang="ar-SA" sz="2600" b="1" dirty="0" smtClean="0"/>
              <a:t> (</a:t>
            </a:r>
            <a:r>
              <a:rPr lang="en-US" sz="2600" b="1" dirty="0" err="1" smtClean="0"/>
              <a:t>μm</a:t>
            </a:r>
            <a:r>
              <a:rPr lang="ar-SA" sz="2600" b="1" dirty="0" smtClean="0"/>
              <a:t>) </a:t>
            </a:r>
            <a:endParaRPr lang="en-US" sz="2600" b="1" dirty="0" smtClean="0"/>
          </a:p>
          <a:p>
            <a:pPr>
              <a:lnSpc>
                <a:spcPct val="80000"/>
              </a:lnSpc>
            </a:pPr>
            <a:r>
              <a:rPr lang="en-US" sz="2600" b="1" dirty="0" smtClean="0"/>
              <a:t>Nanometer = 1/1000 </a:t>
            </a:r>
            <a:r>
              <a:rPr lang="en-US" sz="2600" b="1" dirty="0" err="1" smtClean="0"/>
              <a:t>micometer</a:t>
            </a:r>
            <a:r>
              <a:rPr lang="ar-SA" sz="2600" b="1" dirty="0" smtClean="0"/>
              <a:t> (</a:t>
            </a:r>
            <a:r>
              <a:rPr lang="en-US" sz="2600" b="1" dirty="0" smtClean="0"/>
              <a:t>nm</a:t>
            </a:r>
            <a:r>
              <a:rPr lang="ar-SA" sz="2600" b="1" dirty="0" smtClean="0"/>
              <a:t>) </a:t>
            </a:r>
          </a:p>
          <a:p>
            <a:pPr algn="r" rtl="1">
              <a:lnSpc>
                <a:spcPct val="80000"/>
              </a:lnSpc>
            </a:pPr>
            <a:endParaRPr lang="ar-SA" sz="2600" b="1" dirty="0"/>
          </a:p>
          <a:p>
            <a:pPr marL="514350" indent="-514350" algn="r" rtl="1">
              <a:lnSpc>
                <a:spcPct val="80000"/>
              </a:lnSpc>
              <a:buNone/>
            </a:pPr>
            <a:r>
              <a:rPr lang="ar-SA" sz="2600" b="1" dirty="0"/>
              <a:t> </a:t>
            </a:r>
            <a:r>
              <a:rPr lang="ar-SA" sz="2600" b="1" dirty="0" smtClean="0"/>
              <a:t>    </a:t>
            </a:r>
            <a:r>
              <a:rPr lang="ar-SA" b="1" dirty="0" smtClean="0"/>
              <a:t>يختلف </a:t>
            </a:r>
            <a:r>
              <a:rPr lang="ar-SA" b="1" dirty="0"/>
              <a:t>حجم الخلية البكتيرية تبعاً لشكلها وعادة يكون بين 0.5 إلى 2 </a:t>
            </a:r>
            <a:r>
              <a:rPr lang="en-US" b="1" dirty="0" err="1"/>
              <a:t>μm</a:t>
            </a:r>
            <a:r>
              <a:rPr lang="en-US" b="1" dirty="0"/>
              <a:t> </a:t>
            </a:r>
            <a:r>
              <a:rPr lang="ar-SA" b="1" dirty="0"/>
              <a:t> شكل (4)، </a:t>
            </a:r>
            <a:endParaRPr lang="ar-SA" b="1" dirty="0" smtClean="0"/>
          </a:p>
          <a:p>
            <a:pPr marL="514350" indent="-514350" algn="r" rtl="1">
              <a:lnSpc>
                <a:spcPct val="80000"/>
              </a:lnSpc>
              <a:buNone/>
            </a:pPr>
            <a:r>
              <a:rPr lang="ar-SA" b="1" dirty="0" smtClean="0">
                <a:solidFill>
                  <a:srgbClr val="660033"/>
                </a:solidFill>
              </a:rPr>
              <a:t>     </a:t>
            </a:r>
            <a:r>
              <a:rPr lang="ar-SA" b="1" dirty="0" err="1" smtClean="0">
                <a:solidFill>
                  <a:srgbClr val="660033"/>
                </a:solidFill>
              </a:rPr>
              <a:t>ففى</a:t>
            </a:r>
            <a:r>
              <a:rPr lang="ar-SA" b="1" dirty="0" smtClean="0">
                <a:solidFill>
                  <a:srgbClr val="660033"/>
                </a:solidFill>
              </a:rPr>
              <a:t> </a:t>
            </a:r>
            <a:r>
              <a:rPr lang="ar-SA" b="1" dirty="0">
                <a:solidFill>
                  <a:srgbClr val="660033"/>
                </a:solidFill>
              </a:rPr>
              <a:t>معظم الخلايا البكتيريا العصوية يكون متوسط عرض الخلية من </a:t>
            </a:r>
            <a:r>
              <a:rPr lang="en-US" b="1" dirty="0">
                <a:solidFill>
                  <a:srgbClr val="660033"/>
                </a:solidFill>
              </a:rPr>
              <a:t>0.05</a:t>
            </a:r>
            <a:r>
              <a:rPr lang="ar-SA" b="1" dirty="0">
                <a:solidFill>
                  <a:srgbClr val="660033"/>
                </a:solidFill>
              </a:rPr>
              <a:t>  إلى </a:t>
            </a:r>
            <a:r>
              <a:rPr lang="en-US" b="1" dirty="0">
                <a:solidFill>
                  <a:srgbClr val="660033"/>
                </a:solidFill>
              </a:rPr>
              <a:t>  1.5 </a:t>
            </a:r>
            <a:r>
              <a:rPr lang="en-US" b="1" dirty="0" err="1">
                <a:solidFill>
                  <a:srgbClr val="660033"/>
                </a:solidFill>
              </a:rPr>
              <a:t>μm</a:t>
            </a:r>
            <a:r>
              <a:rPr lang="ar-SA" b="1" dirty="0">
                <a:solidFill>
                  <a:srgbClr val="660033"/>
                </a:solidFill>
              </a:rPr>
              <a:t> ومتوسط طول الخلية من </a:t>
            </a:r>
            <a:r>
              <a:rPr lang="ar-SA" b="1" dirty="0" smtClean="0">
                <a:solidFill>
                  <a:srgbClr val="660033"/>
                </a:solidFill>
              </a:rPr>
              <a:t>1.5 </a:t>
            </a:r>
            <a:r>
              <a:rPr lang="ar-SA" b="1" dirty="0">
                <a:solidFill>
                  <a:srgbClr val="660033"/>
                </a:solidFill>
              </a:rPr>
              <a:t>إلى 5 </a:t>
            </a:r>
            <a:r>
              <a:rPr lang="en-US" b="1" dirty="0" err="1">
                <a:solidFill>
                  <a:srgbClr val="660033"/>
                </a:solidFill>
              </a:rPr>
              <a:t>μm</a:t>
            </a:r>
            <a:r>
              <a:rPr lang="ar-SA" b="1" dirty="0" smtClean="0">
                <a:solidFill>
                  <a:srgbClr val="660033"/>
                </a:solidFill>
              </a:rPr>
              <a:t>.</a:t>
            </a:r>
          </a:p>
          <a:p>
            <a:pPr marL="514350" indent="-514350" algn="r" rtl="1">
              <a:lnSpc>
                <a:spcPct val="80000"/>
              </a:lnSpc>
              <a:buNone/>
            </a:pPr>
            <a:r>
              <a:rPr lang="ar-SA" b="1" dirty="0" smtClean="0">
                <a:solidFill>
                  <a:srgbClr val="660033"/>
                </a:solidFill>
              </a:rPr>
              <a:t>   </a:t>
            </a:r>
            <a:r>
              <a:rPr lang="ar-SA" b="1" dirty="0" smtClean="0"/>
              <a:t> </a:t>
            </a:r>
            <a:r>
              <a:rPr lang="ar-SA" b="1" dirty="0">
                <a:solidFill>
                  <a:srgbClr val="A50021"/>
                </a:solidFill>
              </a:rPr>
              <a:t>ويتراوح قطر الخلايا الكروية بين </a:t>
            </a:r>
            <a:r>
              <a:rPr lang="en-US" b="1" dirty="0">
                <a:solidFill>
                  <a:srgbClr val="A50021"/>
                </a:solidFill>
              </a:rPr>
              <a:t>0.5</a:t>
            </a:r>
            <a:r>
              <a:rPr lang="ar-SA" b="1" dirty="0">
                <a:solidFill>
                  <a:srgbClr val="A50021"/>
                </a:solidFill>
              </a:rPr>
              <a:t> و </a:t>
            </a:r>
            <a:r>
              <a:rPr lang="en-US" b="1" dirty="0">
                <a:solidFill>
                  <a:srgbClr val="A50021"/>
                </a:solidFill>
              </a:rPr>
              <a:t>1.25 </a:t>
            </a:r>
            <a:r>
              <a:rPr lang="en-US" b="1" dirty="0" err="1">
                <a:solidFill>
                  <a:srgbClr val="A50021"/>
                </a:solidFill>
              </a:rPr>
              <a:t>μm</a:t>
            </a:r>
            <a:r>
              <a:rPr lang="ar-SA" b="1" dirty="0">
                <a:solidFill>
                  <a:srgbClr val="A50021"/>
                </a:solidFill>
              </a:rPr>
              <a:t>.</a:t>
            </a:r>
            <a:r>
              <a:rPr lang="ar-SA" b="1" dirty="0"/>
              <a:t> </a:t>
            </a:r>
            <a:endParaRPr lang="ar-SA" b="1" dirty="0" smtClean="0"/>
          </a:p>
          <a:p>
            <a:pPr marL="514350" indent="-514350" algn="r" rtl="1">
              <a:lnSpc>
                <a:spcPct val="80000"/>
              </a:lnSpc>
              <a:buNone/>
            </a:pPr>
            <a:r>
              <a:rPr lang="ar-SA" b="1" dirty="0" smtClean="0">
                <a:solidFill>
                  <a:srgbClr val="663300"/>
                </a:solidFill>
              </a:rPr>
              <a:t>   ويصل </a:t>
            </a:r>
            <a:r>
              <a:rPr lang="ar-SA" b="1" dirty="0">
                <a:solidFill>
                  <a:srgbClr val="663300"/>
                </a:solidFill>
              </a:rPr>
              <a:t>طول الخلايا البكتيرية الخيطية إلى أكثر من 100 </a:t>
            </a:r>
            <a:r>
              <a:rPr lang="en-US" b="1" dirty="0" err="1">
                <a:solidFill>
                  <a:srgbClr val="663300"/>
                </a:solidFill>
              </a:rPr>
              <a:t>μm</a:t>
            </a:r>
            <a:r>
              <a:rPr lang="ar-SA" b="1" dirty="0">
                <a:solidFill>
                  <a:srgbClr val="663300"/>
                </a:solidFill>
              </a:rPr>
              <a:t>.</a:t>
            </a:r>
            <a:r>
              <a:rPr lang="ar-SA" b="1" dirty="0"/>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850106"/>
          </a:xfrm>
        </p:spPr>
        <p:txBody>
          <a:bodyPr>
            <a:normAutofit fontScale="90000"/>
          </a:bodyPr>
          <a:lstStyle/>
          <a:p>
            <a:pPr marL="514350" indent="-514350">
              <a:lnSpc>
                <a:spcPct val="80000"/>
              </a:lnSpc>
            </a:pPr>
            <a:r>
              <a:rPr lang="ar-SA" sz="3200" b="1" dirty="0" smtClean="0"/>
              <a:t/>
            </a:r>
            <a:br>
              <a:rPr lang="ar-SA" sz="3200" b="1" dirty="0" smtClean="0"/>
            </a:br>
            <a:r>
              <a:rPr lang="ar-SA" sz="3200" b="1" dirty="0" err="1" smtClean="0"/>
              <a:t>ايضاً</a:t>
            </a:r>
            <a:r>
              <a:rPr lang="ar-SA" sz="3200" b="1" dirty="0" smtClean="0"/>
              <a:t> يختلف الحجم بين </a:t>
            </a:r>
            <a:r>
              <a:rPr lang="ar-SA" sz="3200" b="1" dirty="0" err="1" smtClean="0"/>
              <a:t>افراد</a:t>
            </a:r>
            <a:r>
              <a:rPr lang="ar-SA" sz="3200" b="1" dirty="0" smtClean="0"/>
              <a:t>  البكتيريا التي لها نفس الشكل.</a:t>
            </a:r>
            <a:br>
              <a:rPr lang="ar-SA" sz="3200" b="1" dirty="0" smtClean="0"/>
            </a:br>
            <a:r>
              <a:rPr lang="ar-SA" sz="3200" b="1" dirty="0" smtClean="0"/>
              <a:t> </a:t>
            </a:r>
            <a:br>
              <a:rPr lang="ar-SA" sz="3200" b="1" dirty="0" smtClean="0"/>
            </a:br>
            <a:endParaRPr lang="ar-SA" sz="3200" dirty="0"/>
          </a:p>
        </p:txBody>
      </p:sp>
      <p:pic>
        <p:nvPicPr>
          <p:cNvPr id="4" name="Picture 4" descr="http://uqu.edu.sa/files2/tiny_mce/plugins/imagemanager/files/4180164/bacteriasize.jpg"/>
          <p:cNvPicPr>
            <a:picLocks noGrp="1" noChangeAspect="1" noChangeArrowheads="1"/>
          </p:cNvPicPr>
          <p:nvPr>
            <p:ph idx="1"/>
          </p:nvPr>
        </p:nvPicPr>
        <p:blipFill>
          <a:blip r:embed="rId2" r:link="rId3" cstate="print"/>
          <a:srcRect l="18901" r="23503" b="13861"/>
          <a:stretch>
            <a:fillRect/>
          </a:stretch>
        </p:blipFill>
        <p:spPr>
          <a:xfrm>
            <a:off x="827584" y="1556792"/>
            <a:ext cx="6840760" cy="4968552"/>
          </a:xfrm>
          <a:noFill/>
          <a:ln w="12700">
            <a:solidFill>
              <a:srgbClr val="000000"/>
            </a:solidFill>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ar-SA" b="1" dirty="0" smtClean="0"/>
              <a:t>فمثلاً في البكتريا العصوية نجد بكتيريا</a:t>
            </a:r>
            <a:r>
              <a:rPr lang="en-US" b="1" i="1" dirty="0" smtClean="0"/>
              <a:t> </a:t>
            </a:r>
            <a:r>
              <a:rPr lang="en-US" b="1" i="1" dirty="0" err="1" smtClean="0"/>
              <a:t>Dialister</a:t>
            </a:r>
            <a:r>
              <a:rPr lang="en-US" b="1" i="1" dirty="0" smtClean="0"/>
              <a:t> </a:t>
            </a:r>
            <a:r>
              <a:rPr lang="en-US" b="1" i="1" dirty="0" err="1" smtClean="0"/>
              <a:t>pneumosintes</a:t>
            </a:r>
            <a:r>
              <a:rPr lang="en-US" b="1" dirty="0" smtClean="0"/>
              <a:t>  </a:t>
            </a:r>
            <a:r>
              <a:rPr lang="ar-SA" b="1" dirty="0" smtClean="0"/>
              <a:t>(</a:t>
            </a:r>
            <a:r>
              <a:rPr lang="ar-SA" b="1" dirty="0" err="1" smtClean="0"/>
              <a:t>دياليستير</a:t>
            </a:r>
            <a:r>
              <a:rPr lang="ar-SA" b="1" dirty="0" smtClean="0"/>
              <a:t> </a:t>
            </a:r>
            <a:r>
              <a:rPr lang="ar-SA" b="1" dirty="0" err="1" smtClean="0"/>
              <a:t>نيوموسينتيس</a:t>
            </a:r>
            <a:r>
              <a:rPr lang="ar-SA" b="1" dirty="0" smtClean="0"/>
              <a:t>)صغيرة جدا وتشاهد بصعوبة بالغة بواسطة المجهر المركب </a:t>
            </a:r>
            <a:r>
              <a:rPr lang="en-US" b="1" dirty="0" smtClean="0"/>
              <a:t>Compound Microscope </a:t>
            </a:r>
            <a:r>
              <a:rPr lang="ar-SA" b="1" dirty="0" smtClean="0"/>
              <a:t>حيث يتراوح متوسط العرض من </a:t>
            </a:r>
            <a:r>
              <a:rPr lang="en-US" b="1" dirty="0" smtClean="0"/>
              <a:t>0.05</a:t>
            </a:r>
            <a:r>
              <a:rPr lang="ar-SA" b="1" dirty="0" smtClean="0"/>
              <a:t> إلى </a:t>
            </a:r>
            <a:r>
              <a:rPr lang="en-US" b="1" dirty="0" smtClean="0"/>
              <a:t>0.15 </a:t>
            </a:r>
            <a:r>
              <a:rPr lang="en-US" b="1" dirty="0" err="1" smtClean="0"/>
              <a:t>μm</a:t>
            </a:r>
            <a:r>
              <a:rPr lang="ar-SA" b="1" dirty="0" smtClean="0"/>
              <a:t>، بينما يتراوح متوسط طولها من 0.3 إلى 1.5</a:t>
            </a:r>
            <a:r>
              <a:rPr lang="en-US" b="1" dirty="0" err="1" smtClean="0"/>
              <a:t>μm</a:t>
            </a:r>
            <a:r>
              <a:rPr lang="en-US" b="1" dirty="0" smtClean="0"/>
              <a:t> </a:t>
            </a:r>
            <a:r>
              <a:rPr lang="ar-SA" b="1" dirty="0" smtClean="0"/>
              <a:t>   وفي بكتيريا </a:t>
            </a:r>
            <a:r>
              <a:rPr lang="en-US" b="1" i="1" dirty="0" smtClean="0"/>
              <a:t>Bacillus </a:t>
            </a:r>
            <a:r>
              <a:rPr lang="en-US" b="1" i="1" dirty="0" err="1" smtClean="0"/>
              <a:t>anthracis</a:t>
            </a:r>
            <a:r>
              <a:rPr lang="en-US" b="1" dirty="0" smtClean="0"/>
              <a:t> </a:t>
            </a:r>
            <a:r>
              <a:rPr lang="ar-SA" b="1" dirty="0" smtClean="0"/>
              <a:t>يبلغ متوسط عرضها من </a:t>
            </a:r>
            <a:r>
              <a:rPr lang="en-US" b="1" dirty="0" smtClean="0"/>
              <a:t>0.7</a:t>
            </a:r>
            <a:r>
              <a:rPr lang="ar-SA" b="1" dirty="0" smtClean="0"/>
              <a:t> إلى </a:t>
            </a:r>
            <a:r>
              <a:rPr lang="en-US" b="1" dirty="0" smtClean="0"/>
              <a:t>1.5 </a:t>
            </a:r>
            <a:r>
              <a:rPr lang="en-US" b="1" dirty="0" err="1" smtClean="0"/>
              <a:t>μm</a:t>
            </a:r>
            <a:r>
              <a:rPr lang="ar-SA" b="1" dirty="0" smtClean="0"/>
              <a:t> وميكروبات عائلة </a:t>
            </a:r>
            <a:r>
              <a:rPr lang="en-US" b="1" dirty="0" err="1" smtClean="0"/>
              <a:t>Enterobacteriaceae</a:t>
            </a:r>
            <a:r>
              <a:rPr lang="en-US" b="1" dirty="0" smtClean="0"/>
              <a:t>  </a:t>
            </a:r>
            <a:r>
              <a:rPr lang="ar-SA" b="1" dirty="0" smtClean="0"/>
              <a:t>يتراوح طولها من 0.3 إلى 1.5</a:t>
            </a:r>
            <a:r>
              <a:rPr lang="en-US" b="1" dirty="0" err="1" smtClean="0"/>
              <a:t>μm</a:t>
            </a:r>
            <a:r>
              <a:rPr lang="ar-SA" b="1" dirty="0" smtClean="0"/>
              <a:t> وتوجد بكتيريا كبيرة مثل </a:t>
            </a:r>
            <a:r>
              <a:rPr lang="en-US" b="1" i="1" dirty="0" err="1" smtClean="0"/>
              <a:t>Spirillum</a:t>
            </a:r>
            <a:r>
              <a:rPr lang="en-US" b="1" i="1" dirty="0" smtClean="0"/>
              <a:t> </a:t>
            </a:r>
            <a:r>
              <a:rPr lang="en-US" b="1" i="1" dirty="0" err="1" smtClean="0"/>
              <a:t>volutans</a:t>
            </a:r>
            <a:r>
              <a:rPr lang="ar-EG" b="1" dirty="0" smtClean="0"/>
              <a:t> عرضها 1.5 </a:t>
            </a:r>
            <a:r>
              <a:rPr lang="en-US" b="1" dirty="0" err="1" smtClean="0"/>
              <a:t>μm</a:t>
            </a:r>
            <a:r>
              <a:rPr lang="ar-SA" b="1" dirty="0" smtClean="0"/>
              <a:t> وطولها 10</a:t>
            </a:r>
            <a:r>
              <a:rPr lang="en-US" b="1" dirty="0" err="1" smtClean="0"/>
              <a:t>μm</a:t>
            </a:r>
            <a:r>
              <a:rPr lang="ar-SA" b="1" dirty="0" smtClean="0"/>
              <a:t> وهى من أكبر </a:t>
            </a:r>
            <a:r>
              <a:rPr lang="ar-SA" b="1" dirty="0" err="1" smtClean="0"/>
              <a:t>انواع</a:t>
            </a:r>
            <a:r>
              <a:rPr lang="ar-SA" b="1" dirty="0" smtClean="0"/>
              <a:t> البكتيريا </a:t>
            </a:r>
            <a:r>
              <a:rPr lang="ar-SA" b="1" dirty="0" err="1" smtClean="0"/>
              <a:t>الحقيقية</a:t>
            </a:r>
            <a:r>
              <a:rPr lang="ar-SA" b="1" dirty="0" smtClean="0"/>
              <a:t> ويصل طول بعض البكتيريا البدائية إلى 80 </a:t>
            </a:r>
            <a:r>
              <a:rPr lang="en-US" b="1" dirty="0" err="1" smtClean="0"/>
              <a:t>μm</a:t>
            </a:r>
            <a:r>
              <a:rPr lang="ar-SA" b="1" dirty="0" smtClean="0"/>
              <a:t> .</a:t>
            </a:r>
          </a:p>
          <a:p>
            <a:endParaRPr lang="ar-SA"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type="body" idx="1"/>
          </p:nvPr>
        </p:nvSpPr>
        <p:spPr>
          <a:xfrm>
            <a:off x="3995936" y="5029200"/>
            <a:ext cx="4690864" cy="1096963"/>
          </a:xfrm>
        </p:spPr>
        <p:txBody>
          <a:bodyPr>
            <a:noAutofit/>
          </a:bodyPr>
          <a:lstStyle/>
          <a:p>
            <a:pPr algn="ctr" rtl="0">
              <a:buNone/>
            </a:pPr>
            <a:r>
              <a:rPr lang="en-US" sz="2200" i="1" dirty="0"/>
              <a:t>D. </a:t>
            </a:r>
            <a:r>
              <a:rPr lang="en-US" sz="2200" i="1" dirty="0" err="1"/>
              <a:t>pneumosintes</a:t>
            </a:r>
            <a:r>
              <a:rPr lang="en-US" sz="2200" dirty="0"/>
              <a:t> colony </a:t>
            </a:r>
            <a:r>
              <a:rPr lang="en-US" sz="2200" dirty="0" smtClean="0"/>
              <a:t>morphology  </a:t>
            </a:r>
            <a:r>
              <a:rPr lang="en-US" sz="2200" dirty="0"/>
              <a:t>The photograph was obtained by using a stereoscopic microscope at a ×4 magnification </a:t>
            </a:r>
          </a:p>
        </p:txBody>
      </p:sp>
      <p:pic>
        <p:nvPicPr>
          <p:cNvPr id="128005" name="Picture 5" descr="jm0800038001">
            <a:hlinkClick r:id="rId3"/>
          </p:cNvPr>
          <p:cNvPicPr>
            <a:picLocks noChangeAspect="1" noChangeArrowheads="1"/>
          </p:cNvPicPr>
          <p:nvPr/>
        </p:nvPicPr>
        <p:blipFill>
          <a:blip r:embed="rId4" cstate="print"/>
          <a:srcRect/>
          <a:stretch>
            <a:fillRect/>
          </a:stretch>
        </p:blipFill>
        <p:spPr bwMode="auto">
          <a:xfrm>
            <a:off x="4067944" y="2996952"/>
            <a:ext cx="4847456" cy="1812032"/>
          </a:xfrm>
          <a:prstGeom prst="rect">
            <a:avLst/>
          </a:prstGeom>
          <a:noFill/>
        </p:spPr>
      </p:pic>
      <p:sp>
        <p:nvSpPr>
          <p:cNvPr id="128006" name="Rectangle 6"/>
          <p:cNvSpPr>
            <a:spLocks noChangeArrowheads="1"/>
          </p:cNvSpPr>
          <p:nvPr/>
        </p:nvSpPr>
        <p:spPr bwMode="auto">
          <a:xfrm>
            <a:off x="395536" y="0"/>
            <a:ext cx="8136904" cy="823913"/>
          </a:xfrm>
          <a:prstGeom prst="rect">
            <a:avLst/>
          </a:prstGeom>
          <a:noFill/>
          <a:ln w="9525">
            <a:noFill/>
            <a:miter lim="800000"/>
            <a:headEnd/>
            <a:tailEnd/>
          </a:ln>
          <a:effectLst/>
        </p:spPr>
        <p:txBody>
          <a:bodyPr wrap="square" lIns="0" tIns="0" rIns="0" bIns="0" anchor="ctr">
            <a:spAutoFit/>
          </a:bodyPr>
          <a:lstStyle/>
          <a:p>
            <a:pPr algn="ctr"/>
            <a:r>
              <a:rPr lang="en-US" b="0" dirty="0"/>
              <a:t>Journal of Clinical Microbiology, August 2000, p. 3043-3047, Vol. </a:t>
            </a:r>
            <a:r>
              <a:rPr lang="en-US" b="0" dirty="0" smtClean="0"/>
              <a:t>38, No. 8</a:t>
            </a:r>
            <a:br>
              <a:rPr lang="en-US" b="0" dirty="0" smtClean="0"/>
            </a:br>
            <a:r>
              <a:rPr lang="en-US" b="0" dirty="0"/>
              <a:t/>
            </a:r>
            <a:br>
              <a:rPr lang="en-US" b="0" dirty="0"/>
            </a:br>
            <a:endParaRPr lang="en-US" b="0" dirty="0"/>
          </a:p>
        </p:txBody>
      </p:sp>
      <p:sp>
        <p:nvSpPr>
          <p:cNvPr id="128007" name="Rectangle 7"/>
          <p:cNvSpPr>
            <a:spLocks noChangeArrowheads="1"/>
          </p:cNvSpPr>
          <p:nvPr/>
        </p:nvSpPr>
        <p:spPr bwMode="auto">
          <a:xfrm>
            <a:off x="179512" y="842666"/>
            <a:ext cx="8375848" cy="553998"/>
          </a:xfrm>
          <a:prstGeom prst="rect">
            <a:avLst/>
          </a:prstGeom>
          <a:noFill/>
          <a:ln w="9525">
            <a:noFill/>
            <a:miter lim="800000"/>
            <a:headEnd/>
            <a:tailEnd/>
          </a:ln>
          <a:effectLst/>
        </p:spPr>
        <p:txBody>
          <a:bodyPr wrap="square" lIns="0" tIns="0" rIns="0" bIns="0" anchor="ctr">
            <a:spAutoFit/>
          </a:bodyPr>
          <a:lstStyle/>
          <a:p>
            <a:pPr algn="ctr"/>
            <a:r>
              <a:rPr lang="en-US" b="1" dirty="0">
                <a:solidFill>
                  <a:schemeClr val="accent5">
                    <a:lumMod val="75000"/>
                  </a:schemeClr>
                </a:solidFill>
              </a:rPr>
              <a:t>Molecular Identification of </a:t>
            </a:r>
            <a:r>
              <a:rPr lang="en-US" b="1" i="1" dirty="0" err="1">
                <a:solidFill>
                  <a:schemeClr val="accent5">
                    <a:lumMod val="75000"/>
                  </a:schemeClr>
                </a:solidFill>
              </a:rPr>
              <a:t>Dialister</a:t>
            </a:r>
            <a:r>
              <a:rPr lang="en-US" b="1" i="1" dirty="0">
                <a:solidFill>
                  <a:schemeClr val="accent5">
                    <a:lumMod val="75000"/>
                  </a:schemeClr>
                </a:solidFill>
              </a:rPr>
              <a:t> </a:t>
            </a:r>
            <a:r>
              <a:rPr lang="en-US" b="1" i="1" dirty="0" err="1">
                <a:solidFill>
                  <a:schemeClr val="accent5">
                    <a:lumMod val="75000"/>
                  </a:schemeClr>
                </a:solidFill>
              </a:rPr>
              <a:t>pneumosintes</a:t>
            </a:r>
            <a:r>
              <a:rPr lang="en-US" b="1" dirty="0">
                <a:solidFill>
                  <a:schemeClr val="accent5">
                    <a:lumMod val="75000"/>
                  </a:schemeClr>
                </a:solidFill>
              </a:rPr>
              <a:t> in </a:t>
            </a:r>
            <a:r>
              <a:rPr lang="en-US" b="1" dirty="0" err="1">
                <a:solidFill>
                  <a:schemeClr val="accent5">
                    <a:lumMod val="75000"/>
                  </a:schemeClr>
                </a:solidFill>
              </a:rPr>
              <a:t>Subgingival</a:t>
            </a:r>
            <a:r>
              <a:rPr lang="en-US" b="1" dirty="0">
                <a:solidFill>
                  <a:schemeClr val="accent5">
                    <a:lumMod val="75000"/>
                  </a:schemeClr>
                </a:solidFill>
              </a:rPr>
              <a:t> Plaque of Humans </a:t>
            </a:r>
          </a:p>
          <a:p>
            <a:pPr algn="ctr"/>
            <a:r>
              <a:rPr lang="en-US" b="1" dirty="0">
                <a:solidFill>
                  <a:schemeClr val="accent5">
                    <a:lumMod val="75000"/>
                  </a:schemeClr>
                </a:solidFill>
              </a:rPr>
              <a:t>N. Doan,1 A. Contreras,1,2 J. Flynn,1 J. Slots,1 and C. Chen1 </a:t>
            </a:r>
          </a:p>
        </p:txBody>
      </p:sp>
      <p:sp>
        <p:nvSpPr>
          <p:cNvPr id="128008" name="Rectangle 8"/>
          <p:cNvSpPr>
            <a:spLocks noChangeArrowheads="1"/>
          </p:cNvSpPr>
          <p:nvPr/>
        </p:nvSpPr>
        <p:spPr bwMode="auto">
          <a:xfrm>
            <a:off x="228600" y="1474412"/>
            <a:ext cx="8686800" cy="1231106"/>
          </a:xfrm>
          <a:prstGeom prst="rect">
            <a:avLst/>
          </a:prstGeom>
          <a:noFill/>
          <a:ln w="9525">
            <a:noFill/>
            <a:miter lim="800000"/>
            <a:headEnd/>
            <a:tailEnd/>
          </a:ln>
          <a:effectLst/>
        </p:spPr>
        <p:txBody>
          <a:bodyPr wrap="square" lIns="0" tIns="0" rIns="0" bIns="0" anchor="ctr">
            <a:spAutoFit/>
          </a:bodyPr>
          <a:lstStyle/>
          <a:p>
            <a:pPr algn="ctr"/>
            <a:r>
              <a:rPr lang="en-US" sz="2000" b="0" i="1" dirty="0" err="1"/>
              <a:t>Dialister</a:t>
            </a:r>
            <a:r>
              <a:rPr lang="en-US" sz="2000" b="0" i="1" dirty="0"/>
              <a:t> </a:t>
            </a:r>
            <a:r>
              <a:rPr lang="en-US" sz="2000" b="0" i="1" dirty="0" err="1"/>
              <a:t>pneumosintes</a:t>
            </a:r>
            <a:r>
              <a:rPr lang="en-US" sz="2000" b="0" dirty="0"/>
              <a:t> is a </a:t>
            </a:r>
            <a:r>
              <a:rPr lang="en-US" sz="2000" b="0" dirty="0" err="1"/>
              <a:t>nonfermentative</a:t>
            </a:r>
            <a:r>
              <a:rPr lang="en-US" sz="2000" b="0" dirty="0"/>
              <a:t>, anaerobic, gram-negative rod that grows with small, circular, transparent, shiny, smooth colonies on blood agar</a:t>
            </a:r>
            <a:r>
              <a:rPr lang="en-US" sz="2000" b="0" dirty="0" smtClean="0"/>
              <a:t>. </a:t>
            </a:r>
            <a:endParaRPr lang="en-US" sz="2000" dirty="0" smtClean="0"/>
          </a:p>
          <a:p>
            <a:pPr algn="ctr"/>
            <a:r>
              <a:rPr lang="en-US" sz="2000" b="0" dirty="0" smtClean="0"/>
              <a:t> </a:t>
            </a:r>
            <a:r>
              <a:rPr lang="en-US" sz="2000" b="0" i="1" dirty="0"/>
              <a:t>D. </a:t>
            </a:r>
            <a:r>
              <a:rPr lang="en-US" sz="2000" b="0" i="1" dirty="0" err="1"/>
              <a:t>pneumosintes</a:t>
            </a:r>
            <a:r>
              <a:rPr lang="en-US" sz="2000" b="0" dirty="0"/>
              <a:t> has been recovered from </a:t>
            </a:r>
            <a:r>
              <a:rPr lang="en-US" sz="2000" dirty="0"/>
              <a:t>deep periodontal pockets</a:t>
            </a:r>
            <a:r>
              <a:rPr lang="en-US" sz="2000" b="0" dirty="0"/>
              <a:t>, little is known about the relationship between the organism and destructive periodontal disease.</a:t>
            </a:r>
            <a:r>
              <a:rPr lang="en-US" sz="2000" dirty="0"/>
              <a:t> </a:t>
            </a:r>
          </a:p>
        </p:txBody>
      </p:sp>
      <p:pic>
        <p:nvPicPr>
          <p:cNvPr id="128010" name="Picture 10" descr="RoblesPreOp"/>
          <p:cNvPicPr>
            <a:picLocks noChangeAspect="1" noChangeArrowheads="1"/>
          </p:cNvPicPr>
          <p:nvPr/>
        </p:nvPicPr>
        <p:blipFill>
          <a:blip r:embed="rId5" cstate="print"/>
          <a:srcRect/>
          <a:stretch>
            <a:fillRect/>
          </a:stretch>
        </p:blipFill>
        <p:spPr bwMode="auto">
          <a:xfrm>
            <a:off x="323528" y="3068960"/>
            <a:ext cx="3600400" cy="1740024"/>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0" y="304800"/>
            <a:ext cx="8991600" cy="6553200"/>
          </a:xfrm>
        </p:spPr>
        <p:txBody>
          <a:bodyPr>
            <a:normAutofit/>
          </a:bodyPr>
          <a:lstStyle/>
          <a:p>
            <a:pPr algn="r" rtl="1">
              <a:lnSpc>
                <a:spcPct val="80000"/>
              </a:lnSpc>
            </a:pPr>
            <a:r>
              <a:rPr lang="ar-SA" sz="2800" b="1" dirty="0"/>
              <a:t>تؤخذ القياسات بواسطة مقياس العدسة العينية </a:t>
            </a:r>
            <a:r>
              <a:rPr lang="en-US" sz="2400" b="1" dirty="0"/>
              <a:t>Ocular micrometer</a:t>
            </a:r>
            <a:r>
              <a:rPr lang="ar-SA" sz="2800" b="1" dirty="0"/>
              <a:t> بالاستعانة بالشريحة </a:t>
            </a:r>
            <a:r>
              <a:rPr lang="ar-SA" sz="2800" b="1" dirty="0" err="1"/>
              <a:t>الميكروميترية</a:t>
            </a:r>
            <a:r>
              <a:rPr lang="ar-SA" sz="2800" b="1" dirty="0"/>
              <a:t> </a:t>
            </a:r>
            <a:r>
              <a:rPr lang="en-US" sz="2400" b="1" dirty="0"/>
              <a:t>Micrometric Slide</a:t>
            </a:r>
            <a:r>
              <a:rPr lang="ar-SA" sz="2800" b="1" dirty="0"/>
              <a:t>. وعادة تفحص الخلايا البكتيرية </a:t>
            </a:r>
            <a:r>
              <a:rPr lang="ar-SA" sz="2800" b="1" dirty="0" err="1"/>
              <a:t>مجهريا</a:t>
            </a:r>
            <a:r>
              <a:rPr lang="ar-SA" sz="2800" b="1" dirty="0"/>
              <a:t> بعد تكبيرها عدة مرات تصل إلى 1000 مرة باستخدام العدسة الزيتية </a:t>
            </a:r>
            <a:r>
              <a:rPr lang="en-US" sz="2400" b="1" dirty="0"/>
              <a:t>Oil lens</a:t>
            </a:r>
            <a:r>
              <a:rPr lang="en-US" sz="2800" b="1" dirty="0"/>
              <a:t> </a:t>
            </a:r>
            <a:r>
              <a:rPr lang="ar-SA" sz="2800" b="1" dirty="0"/>
              <a:t>حتى يمكن تميزها.</a:t>
            </a:r>
          </a:p>
          <a:p>
            <a:pPr algn="r" rtl="1">
              <a:lnSpc>
                <a:spcPct val="80000"/>
              </a:lnSpc>
            </a:pPr>
            <a:r>
              <a:rPr lang="ar-SA" sz="2800" b="1" dirty="0"/>
              <a:t>ولصغر حجم الخلية البكتيرية أهمية للخلية نفسها </a:t>
            </a:r>
            <a:r>
              <a:rPr lang="ar-SA" sz="2800" b="1" dirty="0" smtClean="0">
                <a:solidFill>
                  <a:srgbClr val="663300"/>
                </a:solidFill>
              </a:rPr>
              <a:t>ونجد أن </a:t>
            </a:r>
            <a:r>
              <a:rPr lang="ar-SA" sz="2800" b="1" dirty="0">
                <a:solidFill>
                  <a:srgbClr val="663300"/>
                </a:solidFill>
              </a:rPr>
              <a:t>نسبة سطحها إلى حجمها كبير جداً إذا ما قورنت هذه النسبة بالكائنات الحية الأخرى.</a:t>
            </a:r>
            <a:r>
              <a:rPr lang="ar-SA" sz="2800" b="1" dirty="0"/>
              <a:t> حيث تصل النسبة في البكتيريا الكروية ذات قطر </a:t>
            </a:r>
            <a:r>
              <a:rPr lang="en-US" sz="2400" b="1" dirty="0"/>
              <a:t>0.5 </a:t>
            </a:r>
            <a:r>
              <a:rPr lang="en-US" sz="2400" b="1" dirty="0" err="1"/>
              <a:t>μm</a:t>
            </a:r>
            <a:r>
              <a:rPr lang="ar-SA" sz="2800" b="1" dirty="0"/>
              <a:t> إلى </a:t>
            </a:r>
            <a:r>
              <a:rPr lang="ar-SA" sz="2400" b="1" dirty="0"/>
              <a:t>120000</a:t>
            </a:r>
            <a:r>
              <a:rPr lang="ar-SA" sz="2800" b="1" dirty="0"/>
              <a:t>. وكلما </a:t>
            </a:r>
            <a:r>
              <a:rPr lang="ar-SA" sz="2800" b="1" dirty="0">
                <a:solidFill>
                  <a:srgbClr val="CC3300"/>
                </a:solidFill>
              </a:rPr>
              <a:t>زاد</a:t>
            </a:r>
            <a:r>
              <a:rPr lang="ar-SA" sz="2800" b="1" dirty="0"/>
              <a:t> حجم الكائن الحي </a:t>
            </a:r>
            <a:r>
              <a:rPr lang="ar-SA" sz="2800" b="1" dirty="0">
                <a:solidFill>
                  <a:srgbClr val="CC3300"/>
                </a:solidFill>
              </a:rPr>
              <a:t>قلت</a:t>
            </a:r>
            <a:r>
              <a:rPr lang="ar-SA" sz="2800" b="1" dirty="0"/>
              <a:t> هذه النسبة  ففي </a:t>
            </a:r>
            <a:r>
              <a:rPr lang="ar-SA" sz="2800" b="1" dirty="0" err="1"/>
              <a:t>الأميبا</a:t>
            </a:r>
            <a:r>
              <a:rPr lang="ar-SA" sz="2800" b="1" dirty="0"/>
              <a:t> ذات قطر</a:t>
            </a:r>
            <a:r>
              <a:rPr lang="en-US" sz="2800" b="1" dirty="0"/>
              <a:t>150   </a:t>
            </a:r>
            <a:r>
              <a:rPr lang="en-US" sz="2800" b="1" dirty="0" err="1"/>
              <a:t>μm</a:t>
            </a:r>
            <a:r>
              <a:rPr lang="ar-SA" sz="2800" b="1" dirty="0"/>
              <a:t> تصل النسبة السابقة إلى 400، وفي بيضة الدجاجة تكون النسبة 1.5، وتصل في </a:t>
            </a:r>
            <a:r>
              <a:rPr lang="ar-SA" sz="2800" b="1" dirty="0" err="1"/>
              <a:t>الأنسان</a:t>
            </a:r>
            <a:r>
              <a:rPr lang="ar-SA" sz="2800" b="1" dirty="0"/>
              <a:t> الذي يزن 100 كيلو إلى 0.3. </a:t>
            </a:r>
            <a:r>
              <a:rPr lang="ar-SA" sz="2800" b="1" dirty="0">
                <a:solidFill>
                  <a:srgbClr val="CC3300"/>
                </a:solidFill>
              </a:rPr>
              <a:t>ولأن السطح الخلوي للبكتيريا تتم عليه معظم التفاعلات </a:t>
            </a:r>
            <a:r>
              <a:rPr lang="ar-SA" sz="2800" b="1" dirty="0" err="1">
                <a:solidFill>
                  <a:srgbClr val="CC3300"/>
                </a:solidFill>
              </a:rPr>
              <a:t>الأيضية</a:t>
            </a:r>
            <a:r>
              <a:rPr lang="ar-SA" sz="2800" b="1" dirty="0">
                <a:solidFill>
                  <a:srgbClr val="CC3300"/>
                </a:solidFill>
              </a:rPr>
              <a:t> فأن زيادة نسبة السطح إلى الحجم  يفسر مدى النشاط الكبير في تفاعلاتها </a:t>
            </a:r>
            <a:r>
              <a:rPr lang="ar-SA" sz="2800" b="1" dirty="0" err="1">
                <a:solidFill>
                  <a:srgbClr val="CC3300"/>
                </a:solidFill>
              </a:rPr>
              <a:t>الأيضية</a:t>
            </a:r>
            <a:r>
              <a:rPr lang="ar-SA" sz="2800" b="1" dirty="0">
                <a:solidFill>
                  <a:srgbClr val="CC3300"/>
                </a:solidFill>
              </a:rPr>
              <a:t>.</a:t>
            </a:r>
            <a:r>
              <a:rPr lang="ar-SA" sz="2800" b="1" dirty="0"/>
              <a:t> ويؤيد ذلك قدرة البكتيريا المخمرة لسكر اللاكتوز </a:t>
            </a:r>
            <a:r>
              <a:rPr lang="en-US" sz="2800" b="1" dirty="0"/>
              <a:t>Lactose</a:t>
            </a:r>
            <a:r>
              <a:rPr lang="ar-SA" sz="2800" b="1" dirty="0"/>
              <a:t> مثل البكتيريا التابعة لجنس</a:t>
            </a:r>
            <a:r>
              <a:rPr lang="en-US" sz="2800" b="1" dirty="0"/>
              <a:t>  </a:t>
            </a:r>
            <a:r>
              <a:rPr lang="en-US" sz="2800" b="1" i="1" dirty="0"/>
              <a:t>Escherichia coil </a:t>
            </a:r>
            <a:r>
              <a:rPr lang="ar-SA" sz="2800" b="1" dirty="0"/>
              <a:t> على هدم كمية كبيرة من هذا السكر تتراوح من ألف إلى عشرة </a:t>
            </a:r>
            <a:r>
              <a:rPr lang="ar-SA" sz="2800" b="1" dirty="0" err="1"/>
              <a:t>ألآف</a:t>
            </a:r>
            <a:r>
              <a:rPr lang="ar-SA" sz="2800" b="1" dirty="0"/>
              <a:t> مرة من وزنها خلال ساعة واحدة من الزمن. بالمقارنة يحتاجه إنسان متوسط الحجم لكي يستهلك كمية من السكر تقدر بألف مرة قدر وزنه  إلى فترة زمنية تصل إلى  250000 ساعة </a:t>
            </a:r>
            <a:r>
              <a:rPr lang="ar-SA" sz="2800" b="1" dirty="0" err="1"/>
              <a:t>مايقارب</a:t>
            </a:r>
            <a:r>
              <a:rPr lang="ar-SA" sz="2800" b="1" dirty="0"/>
              <a:t> 29 سنة.</a:t>
            </a:r>
            <a:r>
              <a:rPr lang="ar-SA" sz="2800" dirty="0"/>
              <a:t> </a:t>
            </a:r>
            <a:endParaRPr lang="en-US" sz="28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type="body" idx="1"/>
          </p:nvPr>
        </p:nvSpPr>
        <p:spPr>
          <a:xfrm>
            <a:off x="457200" y="304800"/>
            <a:ext cx="8229600" cy="5821363"/>
          </a:xfrm>
        </p:spPr>
        <p:txBody>
          <a:bodyPr/>
          <a:lstStyle/>
          <a:p>
            <a:pPr algn="r" rtl="1"/>
            <a:r>
              <a:rPr lang="ar-SA" b="1"/>
              <a:t>من هنا تتضح أهمية زيادة هذه النسبة والتي تلعب دور كبير في:-</a:t>
            </a:r>
          </a:p>
          <a:p>
            <a:pPr algn="r" rtl="1"/>
            <a:r>
              <a:rPr lang="ar-SA" b="1"/>
              <a:t>1- سرعة التمثيل الغذائي المتمثل بإفراز الإنزيمات الخارجية.</a:t>
            </a:r>
          </a:p>
          <a:p>
            <a:pPr algn="r" rtl="1"/>
            <a:r>
              <a:rPr lang="ar-SA" b="1"/>
              <a:t>2- زيادة القدرة على إمتصاص نواتج تحلل المواد الغذائية.</a:t>
            </a:r>
          </a:p>
          <a:p>
            <a:pPr algn="r" rtl="1"/>
            <a:r>
              <a:rPr lang="ar-SA" b="1"/>
              <a:t>3-زيادة معدل نمو المزارع البكتيرية ذات الخلايا صغيرة الحجم عن تلك الأكبر حجما شكل (5).</a:t>
            </a:r>
            <a:r>
              <a:rPr lang="ar-SA"/>
              <a:t> </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8" name="Picture 4" descr="http://uqu.edu.sa/files2/tiny_mce/plugins/imagemanager/files/4180164/sizetovol.jpg"/>
          <p:cNvPicPr>
            <a:picLocks noGrp="1" noChangeAspect="1" noChangeArrowheads="1"/>
          </p:cNvPicPr>
          <p:nvPr>
            <p:ph type="body" idx="1"/>
          </p:nvPr>
        </p:nvPicPr>
        <p:blipFill>
          <a:blip r:embed="rId3" r:link="rId4" cstate="print"/>
          <a:srcRect l="3999" r="12001" b="16623"/>
          <a:stretch>
            <a:fillRect/>
          </a:stretch>
        </p:blipFill>
        <p:spPr>
          <a:xfrm>
            <a:off x="1676400" y="228600"/>
            <a:ext cx="5410200" cy="3803650"/>
          </a:xfrm>
          <a:noFill/>
          <a:ln w="12700">
            <a:solidFill>
              <a:srgbClr val="000000"/>
            </a:solidFill>
          </a:ln>
        </p:spPr>
      </p:pic>
      <p:sp>
        <p:nvSpPr>
          <p:cNvPr id="103429" name="Rectangle 5"/>
          <p:cNvSpPr>
            <a:spLocks noChangeArrowheads="1"/>
          </p:cNvSpPr>
          <p:nvPr/>
        </p:nvSpPr>
        <p:spPr bwMode="auto">
          <a:xfrm>
            <a:off x="609600" y="4038600"/>
            <a:ext cx="7391400" cy="946150"/>
          </a:xfrm>
          <a:prstGeom prst="rect">
            <a:avLst/>
          </a:prstGeom>
          <a:noFill/>
          <a:ln w="9525">
            <a:noFill/>
            <a:miter lim="800000"/>
            <a:headEnd/>
            <a:tailEnd/>
          </a:ln>
          <a:effectLst/>
        </p:spPr>
        <p:txBody>
          <a:bodyPr anchor="ctr">
            <a:spAutoFit/>
          </a:bodyPr>
          <a:lstStyle/>
          <a:p>
            <a:pPr algn="ctr" rtl="1"/>
            <a:r>
              <a:rPr lang="ar-SA" sz="2800"/>
              <a:t>شكل (5) صورة توضح العلاقة بين مساحة سطح وحجم، وكلما كبر الحجم الخلية كلما قلت نسبة مساحة السطح إلى الحجم.</a:t>
            </a:r>
          </a:p>
        </p:txBody>
      </p:sp>
      <p:sp>
        <p:nvSpPr>
          <p:cNvPr id="103430" name="Rectangle 6"/>
          <p:cNvSpPr>
            <a:spLocks noChangeArrowheads="1"/>
          </p:cNvSpPr>
          <p:nvPr/>
        </p:nvSpPr>
        <p:spPr bwMode="auto">
          <a:xfrm>
            <a:off x="609600" y="5257800"/>
            <a:ext cx="7848600" cy="946150"/>
          </a:xfrm>
          <a:prstGeom prst="rect">
            <a:avLst/>
          </a:prstGeom>
          <a:noFill/>
          <a:ln w="9525">
            <a:noFill/>
            <a:miter lim="800000"/>
            <a:headEnd/>
            <a:tailEnd/>
          </a:ln>
          <a:effectLst/>
        </p:spPr>
        <p:txBody>
          <a:bodyPr anchor="ctr">
            <a:spAutoFit/>
          </a:bodyPr>
          <a:lstStyle/>
          <a:p>
            <a:pPr algn="ctr" rtl="1"/>
            <a:r>
              <a:rPr lang="ar-SA" sz="2800">
                <a:solidFill>
                  <a:srgbClr val="CC3300"/>
                </a:solidFill>
              </a:rPr>
              <a:t>كلما صغر الحجم للكائن الحي كانت نسبة السطح إلى الحجم كبيرة</a:t>
            </a:r>
          </a:p>
          <a:p>
            <a:pPr algn="ctr" rtl="1"/>
            <a:r>
              <a:rPr lang="ar-SA" sz="2800">
                <a:solidFill>
                  <a:srgbClr val="CC3300"/>
                </a:solidFill>
              </a:rPr>
              <a:t>كلما كبر الحجم للكائن الحي كانت نسبة السطح إلى الحجم صغيرة</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ar-SA" sz="3000" b="1" dirty="0"/>
              <a:t>ثانياً - شكل الخلية البكتيرية وطريقة تجمعها عقب عملية الأنقسام.</a:t>
            </a:r>
            <a:r>
              <a:rPr lang="en-US" sz="3000" b="1" dirty="0"/>
              <a:t/>
            </a:r>
            <a:br>
              <a:rPr lang="en-US" sz="3000" b="1" dirty="0"/>
            </a:br>
            <a:r>
              <a:rPr lang="en-US" sz="3000" b="1" dirty="0"/>
              <a:t>Shape and arrangement of bacterial cells</a:t>
            </a:r>
          </a:p>
        </p:txBody>
      </p:sp>
      <p:sp>
        <p:nvSpPr>
          <p:cNvPr id="17411" name="Rectangle 3"/>
          <p:cNvSpPr>
            <a:spLocks noGrp="1" noChangeArrowheads="1"/>
          </p:cNvSpPr>
          <p:nvPr>
            <p:ph type="body" idx="1"/>
          </p:nvPr>
        </p:nvSpPr>
        <p:spPr>
          <a:xfrm>
            <a:off x="228600" y="1371600"/>
            <a:ext cx="8915400" cy="4525963"/>
          </a:xfrm>
        </p:spPr>
        <p:txBody>
          <a:bodyPr>
            <a:normAutofit lnSpcReduction="10000"/>
          </a:bodyPr>
          <a:lstStyle/>
          <a:p>
            <a:pPr algn="r" rtl="1">
              <a:lnSpc>
                <a:spcPct val="90000"/>
              </a:lnSpc>
            </a:pPr>
            <a:r>
              <a:rPr lang="ar-SA" sz="2800" b="1"/>
              <a:t>تتخذ البكتيريا الحقيقية </a:t>
            </a:r>
            <a:r>
              <a:rPr lang="en-US" sz="2800" b="1"/>
              <a:t> Eubacteria </a:t>
            </a:r>
            <a:r>
              <a:rPr lang="ar-SA" sz="2800" b="1"/>
              <a:t>ثلاثة أشكال رئيسة إما أن تكون كروية الشكل </a:t>
            </a:r>
            <a:r>
              <a:rPr lang="en-US" sz="2800" b="1"/>
              <a:t>Spherical</a:t>
            </a:r>
            <a:r>
              <a:rPr lang="ar-SA" sz="2800" b="1"/>
              <a:t> أو تتخذ شكل عصوي مستقيم أو أسطواني </a:t>
            </a:r>
            <a:r>
              <a:rPr lang="en-US" sz="2800" b="1"/>
              <a:t>Cylindrical or rod like </a:t>
            </a:r>
            <a:r>
              <a:rPr lang="ar-SA" sz="2800" b="1"/>
              <a:t>أو تكون حلزونية الشكل </a:t>
            </a:r>
            <a:r>
              <a:rPr lang="en-US" sz="2800" b="1"/>
              <a:t>Helicoidal or Spiral</a:t>
            </a:r>
            <a:r>
              <a:rPr lang="ar-SA" sz="2800" b="1"/>
              <a:t>.</a:t>
            </a:r>
          </a:p>
          <a:p>
            <a:pPr algn="r" rtl="1">
              <a:lnSpc>
                <a:spcPct val="90000"/>
              </a:lnSpc>
            </a:pPr>
            <a:r>
              <a:rPr lang="ar-SA" sz="2800" b="1"/>
              <a:t>1- البكتيريا الكروية </a:t>
            </a:r>
            <a:r>
              <a:rPr lang="en-US" sz="2800" b="1"/>
              <a:t>Spherical Bacteria</a:t>
            </a:r>
            <a:endParaRPr lang="ar-SA" sz="2800" b="1"/>
          </a:p>
          <a:p>
            <a:pPr algn="r" rtl="1">
              <a:lnSpc>
                <a:spcPct val="90000"/>
              </a:lnSpc>
              <a:buFontTx/>
              <a:buNone/>
            </a:pPr>
            <a:r>
              <a:rPr lang="en-US" sz="2800" b="1"/>
              <a:t>    </a:t>
            </a:r>
            <a:r>
              <a:rPr lang="ar-SA" sz="2800" b="1"/>
              <a:t>تعرف البكتيريا كروية الشكل بـ </a:t>
            </a:r>
            <a:r>
              <a:rPr lang="en-US" sz="2800" b="1"/>
              <a:t>Cocci</a:t>
            </a:r>
            <a:r>
              <a:rPr lang="ar-SA" sz="2800" b="1"/>
              <a:t> ومفردها </a:t>
            </a:r>
            <a:r>
              <a:rPr lang="en-US" sz="2800" b="1"/>
              <a:t>Coccus</a:t>
            </a:r>
            <a:r>
              <a:rPr lang="ar-SA" sz="2800" b="1"/>
              <a:t>، </a:t>
            </a:r>
          </a:p>
          <a:p>
            <a:pPr algn="r" rtl="1">
              <a:lnSpc>
                <a:spcPct val="90000"/>
              </a:lnSpc>
              <a:buFontTx/>
              <a:buNone/>
            </a:pPr>
            <a:r>
              <a:rPr lang="ar-SA" sz="2600" b="1"/>
              <a:t>   ولكل جنس من الأجناس البكتيرية طريقة </a:t>
            </a:r>
            <a:r>
              <a:rPr lang="ar-SA" sz="2600" b="1">
                <a:solidFill>
                  <a:srgbClr val="CC3300"/>
                </a:solidFill>
              </a:rPr>
              <a:t>محددة</a:t>
            </a:r>
            <a:r>
              <a:rPr lang="ar-SA" sz="2600" b="1"/>
              <a:t> في التجمع لذا </a:t>
            </a:r>
            <a:r>
              <a:rPr lang="ar-SA" sz="2600" b="1">
                <a:solidFill>
                  <a:srgbClr val="CC3300"/>
                </a:solidFill>
              </a:rPr>
              <a:t>يعتبر تجمعات الخلايا كروية الشكل من الصفات الهامة في تصنيف وتقسيم هذه البكتيريا.</a:t>
            </a:r>
          </a:p>
          <a:p>
            <a:pPr algn="r" rtl="1">
              <a:lnSpc>
                <a:spcPct val="90000"/>
              </a:lnSpc>
              <a:buFontTx/>
              <a:buNone/>
            </a:pPr>
            <a:r>
              <a:rPr lang="ar-SA" sz="2600" b="1"/>
              <a:t>  </a:t>
            </a:r>
            <a:r>
              <a:rPr lang="ar-SA" sz="2600" b="1">
                <a:solidFill>
                  <a:srgbClr val="CC3300"/>
                </a:solidFill>
              </a:rPr>
              <a:t>أشكال التجمعات البكتيريا الكروية:-</a:t>
            </a:r>
          </a:p>
          <a:p>
            <a:pPr algn="r" rtl="1">
              <a:lnSpc>
                <a:spcPct val="90000"/>
              </a:lnSpc>
              <a:buFontTx/>
              <a:buNone/>
            </a:pPr>
            <a:r>
              <a:rPr lang="ar-SA" sz="2600" b="1"/>
              <a:t> </a:t>
            </a:r>
            <a:r>
              <a:rPr lang="ar-SA" sz="2800" b="1"/>
              <a:t>  قد توجد مفردة مثل البكتيريا التابعة لجنس </a:t>
            </a:r>
            <a:r>
              <a:rPr lang="en-US" sz="2800" b="1"/>
              <a:t>Micrococcus</a:t>
            </a:r>
            <a:r>
              <a:rPr lang="ar-SA" sz="2800" b="1"/>
              <a:t>. وكثيرا ما توجد في تجمعات متباينة تبعا لطريقة انشطارها. </a:t>
            </a:r>
            <a:endParaRPr lang="en-US" sz="2800" b="1"/>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type="body" idx="1"/>
          </p:nvPr>
        </p:nvSpPr>
        <p:spPr>
          <a:xfrm>
            <a:off x="2514600" y="152400"/>
            <a:ext cx="6477000" cy="6553200"/>
          </a:xfrm>
        </p:spPr>
        <p:txBody>
          <a:bodyPr/>
          <a:lstStyle/>
          <a:p>
            <a:pPr algn="r" rtl="1">
              <a:lnSpc>
                <a:spcPct val="80000"/>
              </a:lnSpc>
              <a:buFontTx/>
              <a:buNone/>
            </a:pPr>
            <a:r>
              <a:rPr lang="en-US" sz="2200" b="1"/>
              <a:t>A</a:t>
            </a:r>
            <a:r>
              <a:rPr lang="ar-SA" sz="2200" b="1"/>
              <a:t>- فعند حدوث إنشطار في مستوى واحد أو إتجاه واحد وتبقى الخليتان متصلتين ببعضهما، ثم يتكرر الإنقسام وتتكون أربع خلايا وينفصل كل زوج منهما عن الآخر وبذلك تتجمع الكرويات في أزواج ويطلق على هذا النظام أسم </a:t>
            </a:r>
            <a:r>
              <a:rPr lang="en-US" sz="2200" b="1"/>
              <a:t>Diplococci</a:t>
            </a:r>
            <a:r>
              <a:rPr lang="ar-SA" sz="2200" b="1"/>
              <a:t>. مثال لجنس </a:t>
            </a:r>
            <a:r>
              <a:rPr lang="en-US" sz="2200" b="1" i="1"/>
              <a:t>Neisseria</a:t>
            </a:r>
            <a:r>
              <a:rPr lang="en-US" sz="2200" b="1"/>
              <a:t> </a:t>
            </a:r>
            <a:r>
              <a:rPr lang="ar-SA" sz="2200" b="1"/>
              <a:t> مثل  </a:t>
            </a:r>
            <a:r>
              <a:rPr lang="ar-SA" sz="2200" b="1" i="1">
                <a:hlinkClick r:id="rId3" tooltip="N. meningitidis"/>
              </a:rPr>
              <a:t>N. meningitidis</a:t>
            </a:r>
            <a:r>
              <a:rPr lang="ar-SA" sz="2200" b="1"/>
              <a:t> المسببة لمرض التهاب السحايا </a:t>
            </a:r>
            <a:r>
              <a:rPr lang="en-US" sz="2200" b="1"/>
              <a:t>Meningitis </a:t>
            </a:r>
            <a:r>
              <a:rPr lang="ar-SA" sz="2200" b="1"/>
              <a:t>.	</a:t>
            </a:r>
          </a:p>
          <a:p>
            <a:pPr algn="r" rtl="1">
              <a:lnSpc>
                <a:spcPct val="80000"/>
              </a:lnSpc>
              <a:buFontTx/>
              <a:buNone/>
            </a:pPr>
            <a:r>
              <a:rPr lang="en-US" sz="2200" b="1"/>
              <a:t>A-</a:t>
            </a:r>
            <a:r>
              <a:rPr lang="ar-SA" sz="2200" b="1"/>
              <a:t>-وإذا حدث إنشطار في مستوى واحد مماثل للسابق </a:t>
            </a:r>
            <a:r>
              <a:rPr lang="en-US" sz="2200" b="1"/>
              <a:t>)</a:t>
            </a:r>
            <a:r>
              <a:rPr lang="ar-SA" sz="2200" b="1"/>
              <a:t>ومخالف له في بقاء الخلايا الناتجة عن عدة إنقسامات متتالية متصلة ببعضها</a:t>
            </a:r>
            <a:r>
              <a:rPr lang="en-US" sz="2200" b="1"/>
              <a:t>(</a:t>
            </a:r>
            <a:r>
              <a:rPr lang="ar-SA" sz="2200" b="1"/>
              <a:t> فإن الشكل الناتج يكون سبحي أو في سلسلة يختلف في الطول تبعاً لنوع البكتيريا ويعرف هذا النظام بأسم </a:t>
            </a:r>
            <a:r>
              <a:rPr lang="en-US" sz="2200" b="1"/>
              <a:t>Streptococci</a:t>
            </a:r>
            <a:r>
              <a:rPr lang="ar-SA" sz="2200" b="1"/>
              <a:t>. مثال </a:t>
            </a:r>
            <a:r>
              <a:rPr lang="en-US" sz="2200" b="1" i="1"/>
              <a:t>Streptococcus mutans</a:t>
            </a:r>
            <a:r>
              <a:rPr lang="ar-SA" sz="2200" b="1"/>
              <a:t> وبكتيريا</a:t>
            </a:r>
            <a:r>
              <a:rPr lang="en-US" sz="2200" b="1" i="1"/>
              <a:t> S. pneumoniae</a:t>
            </a:r>
            <a:r>
              <a:rPr lang="en-US" sz="2200" b="1"/>
              <a:t>      </a:t>
            </a:r>
            <a:r>
              <a:rPr lang="ar-SA" sz="2200" b="1"/>
              <a:t>تسبب مرض الألتهاب الرئوي</a:t>
            </a:r>
            <a:r>
              <a:rPr lang="ar-SA" sz="2200" b="1" i="1"/>
              <a:t>.</a:t>
            </a:r>
            <a:endParaRPr lang="en-US" sz="2200" b="1" i="1"/>
          </a:p>
          <a:p>
            <a:pPr algn="r" rtl="1">
              <a:lnSpc>
                <a:spcPct val="80000"/>
              </a:lnSpc>
              <a:buFontTx/>
              <a:buNone/>
            </a:pPr>
            <a:r>
              <a:rPr lang="en-US" sz="2200" b="1"/>
              <a:t>B</a:t>
            </a:r>
            <a:r>
              <a:rPr lang="ar-SA" sz="2200" b="1"/>
              <a:t>-وعند حدوث إنشطار للخلية في مستويين متعامدين على بعضهما، تظهر التجمعات بشكل رباعي مسطح يطلق على</a:t>
            </a:r>
            <a:r>
              <a:rPr lang="en-US" sz="2200" b="1"/>
              <a:t> Tetracocci </a:t>
            </a:r>
            <a:r>
              <a:rPr lang="ar-SA" sz="2200" b="1"/>
              <a:t> مثل </a:t>
            </a:r>
            <a:r>
              <a:rPr lang="en-US" sz="2200" b="1" i="1"/>
              <a:t>Micrococcus tetragena</a:t>
            </a:r>
            <a:r>
              <a:rPr lang="ar-SA" sz="2200" b="1"/>
              <a:t>.</a:t>
            </a:r>
            <a:endParaRPr lang="en-US" sz="2200" b="1"/>
          </a:p>
          <a:p>
            <a:pPr algn="r" rtl="1">
              <a:lnSpc>
                <a:spcPct val="80000"/>
              </a:lnSpc>
              <a:buFontTx/>
              <a:buNone/>
            </a:pPr>
            <a:r>
              <a:rPr lang="en-US" sz="2200" b="1"/>
              <a:t>C</a:t>
            </a:r>
            <a:r>
              <a:rPr lang="ar-SA" sz="2200" b="1"/>
              <a:t>- وقد يحدث إنشطار للخلية البكتيرية في ثلاث مستويات متعامدة، وينتج عن ذلك تجمع الخلايا البكتيرية في مكعبات كل منها يتكون من ثمان خلايا يطلق عليها أسم </a:t>
            </a:r>
            <a:r>
              <a:rPr lang="en-US" sz="2200" b="1"/>
              <a:t>Sarcinae</a:t>
            </a:r>
            <a:r>
              <a:rPr lang="ar-SA" sz="2200" b="1"/>
              <a:t> كما في بكتيريا </a:t>
            </a:r>
            <a:r>
              <a:rPr lang="en-US" sz="2200" b="1" i="1"/>
              <a:t>Sarcina lutae</a:t>
            </a:r>
            <a:r>
              <a:rPr lang="ar-SA" sz="2200" b="1"/>
              <a:t>.</a:t>
            </a:r>
          </a:p>
          <a:p>
            <a:pPr algn="r" rtl="1">
              <a:lnSpc>
                <a:spcPct val="80000"/>
              </a:lnSpc>
              <a:buFontTx/>
              <a:buNone/>
            </a:pPr>
            <a:r>
              <a:rPr lang="en-US" sz="2200" b="1"/>
              <a:t>D</a:t>
            </a:r>
            <a:r>
              <a:rPr lang="ar-SA" sz="2200" b="1"/>
              <a:t>- وقد ينتج التجمع عن إنشطار الخلية البكتيرية في عدة مستويات بدون نظام معين مكونه أشكال عنقودية غير منتظمة يطلق عليها </a:t>
            </a:r>
            <a:r>
              <a:rPr lang="en-US" sz="2200" b="1"/>
              <a:t>Staphylococci</a:t>
            </a:r>
            <a:r>
              <a:rPr lang="ar-SA" sz="2200" b="1"/>
              <a:t> مثل </a:t>
            </a:r>
            <a:r>
              <a:rPr lang="en-US" sz="2200" b="1" i="1"/>
              <a:t>Staphylococcus aureus</a:t>
            </a:r>
            <a:r>
              <a:rPr lang="ar-SA" sz="2200" b="1"/>
              <a:t>. شكل (6).</a:t>
            </a:r>
            <a:r>
              <a:rPr lang="ar-SA" sz="2600" b="1"/>
              <a:t> </a:t>
            </a:r>
            <a:endParaRPr lang="en-US" sz="2600" b="1"/>
          </a:p>
        </p:txBody>
      </p:sp>
      <p:pic>
        <p:nvPicPr>
          <p:cNvPr id="109572" name="Picture 4" descr="http://classes.midlandstech.edu/carterp/Courses/bio225/chap04/04-01_CocciArrange_1.jpg"/>
          <p:cNvPicPr>
            <a:picLocks noChangeAspect="1" noChangeArrowheads="1"/>
          </p:cNvPicPr>
          <p:nvPr/>
        </p:nvPicPr>
        <p:blipFill>
          <a:blip r:embed="rId4" r:link="rId5" cstate="print"/>
          <a:srcRect r="48889"/>
          <a:stretch>
            <a:fillRect/>
          </a:stretch>
        </p:blipFill>
        <p:spPr bwMode="auto">
          <a:xfrm>
            <a:off x="0" y="0"/>
            <a:ext cx="2438400" cy="6858000"/>
          </a:xfrm>
          <a:prstGeom prst="rect">
            <a:avLst/>
          </a:prstGeom>
          <a:noFill/>
          <a:ln w="12700">
            <a:solidFill>
              <a:srgbClr val="000000"/>
            </a:solidFill>
            <a:miter lim="800000"/>
            <a:headEnd/>
            <a:tailEnd/>
          </a:ln>
        </p:spPr>
      </p:pic>
      <p:sp>
        <p:nvSpPr>
          <p:cNvPr id="109573" name="Line 5"/>
          <p:cNvSpPr>
            <a:spLocks noChangeShapeType="1"/>
          </p:cNvSpPr>
          <p:nvPr/>
        </p:nvSpPr>
        <p:spPr bwMode="auto">
          <a:xfrm>
            <a:off x="0" y="2209800"/>
            <a:ext cx="2438400" cy="0"/>
          </a:xfrm>
          <a:prstGeom prst="line">
            <a:avLst/>
          </a:prstGeom>
          <a:noFill/>
          <a:ln w="9525">
            <a:solidFill>
              <a:schemeClr val="tx1"/>
            </a:solidFill>
            <a:round/>
            <a:headEnd/>
            <a:tailEnd/>
          </a:ln>
          <a:effectLst/>
        </p:spPr>
        <p:txBody>
          <a:bodyPr/>
          <a:lstStyle/>
          <a:p>
            <a:endParaRPr lang="ar-SA"/>
          </a:p>
        </p:txBody>
      </p:sp>
      <p:sp>
        <p:nvSpPr>
          <p:cNvPr id="109574" name="Line 6"/>
          <p:cNvSpPr>
            <a:spLocks noChangeShapeType="1"/>
          </p:cNvSpPr>
          <p:nvPr/>
        </p:nvSpPr>
        <p:spPr bwMode="auto">
          <a:xfrm>
            <a:off x="0" y="3886200"/>
            <a:ext cx="2438400" cy="0"/>
          </a:xfrm>
          <a:prstGeom prst="line">
            <a:avLst/>
          </a:prstGeom>
          <a:noFill/>
          <a:ln w="9525">
            <a:solidFill>
              <a:schemeClr val="tx1"/>
            </a:solidFill>
            <a:round/>
            <a:headEnd/>
            <a:tailEnd/>
          </a:ln>
          <a:effectLst/>
        </p:spPr>
        <p:txBody>
          <a:bodyPr/>
          <a:lstStyle/>
          <a:p>
            <a:endParaRPr lang="ar-SA"/>
          </a:p>
        </p:txBody>
      </p:sp>
      <p:sp>
        <p:nvSpPr>
          <p:cNvPr id="109575" name="Line 7"/>
          <p:cNvSpPr>
            <a:spLocks noChangeShapeType="1"/>
          </p:cNvSpPr>
          <p:nvPr/>
        </p:nvSpPr>
        <p:spPr bwMode="auto">
          <a:xfrm>
            <a:off x="0" y="5257800"/>
            <a:ext cx="2438400" cy="0"/>
          </a:xfrm>
          <a:prstGeom prst="line">
            <a:avLst/>
          </a:prstGeom>
          <a:noFill/>
          <a:ln w="9525">
            <a:solidFill>
              <a:schemeClr val="tx1"/>
            </a:solidFill>
            <a:round/>
            <a:headEnd/>
            <a:tailEnd/>
          </a:ln>
          <a:effectLst/>
        </p:spPr>
        <p:txBody>
          <a:bodyPr/>
          <a:lstStyle/>
          <a:p>
            <a:endParaRPr lang="ar-SA"/>
          </a:p>
        </p:txBody>
      </p:sp>
      <p:sp>
        <p:nvSpPr>
          <p:cNvPr id="109576" name="Line 8"/>
          <p:cNvSpPr>
            <a:spLocks noChangeShapeType="1"/>
          </p:cNvSpPr>
          <p:nvPr/>
        </p:nvSpPr>
        <p:spPr bwMode="auto">
          <a:xfrm>
            <a:off x="2438400" y="3505200"/>
            <a:ext cx="6705600" cy="0"/>
          </a:xfrm>
          <a:prstGeom prst="line">
            <a:avLst/>
          </a:prstGeom>
          <a:noFill/>
          <a:ln w="9525">
            <a:solidFill>
              <a:schemeClr val="tx1"/>
            </a:solidFill>
            <a:round/>
            <a:headEnd/>
            <a:tailEnd/>
          </a:ln>
          <a:effectLst/>
        </p:spPr>
        <p:txBody>
          <a:bodyPr/>
          <a:lstStyle/>
          <a:p>
            <a:endParaRPr lang="ar-SA"/>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endParaRPr lang="ar-SA"/>
          </a:p>
        </p:txBody>
      </p:sp>
      <p:pic>
        <p:nvPicPr>
          <p:cNvPr id="21508" name="Picture 4" descr="http://classes.midlandstech.edu/carterp/Courses/bio225/chap04/04-01_CocciArrange_1.jpg"/>
          <p:cNvPicPr>
            <a:picLocks noGrp="1" noChangeAspect="1" noChangeArrowheads="1"/>
          </p:cNvPicPr>
          <p:nvPr>
            <p:ph type="body" idx="1"/>
          </p:nvPr>
        </p:nvPicPr>
        <p:blipFill>
          <a:blip r:embed="rId3" r:link="rId4" cstate="print"/>
          <a:srcRect/>
          <a:stretch>
            <a:fillRect/>
          </a:stretch>
        </p:blipFill>
        <p:spPr>
          <a:xfrm>
            <a:off x="1371600" y="304800"/>
            <a:ext cx="6400800" cy="4953000"/>
          </a:xfrm>
          <a:noFill/>
          <a:ln w="12700">
            <a:solidFill>
              <a:srgbClr val="000000"/>
            </a:solidFill>
          </a:ln>
        </p:spPr>
      </p:pic>
      <p:sp>
        <p:nvSpPr>
          <p:cNvPr id="21509" name="Rectangle 5"/>
          <p:cNvSpPr>
            <a:spLocks noChangeArrowheads="1"/>
          </p:cNvSpPr>
          <p:nvPr/>
        </p:nvSpPr>
        <p:spPr bwMode="auto">
          <a:xfrm>
            <a:off x="1447800" y="5410200"/>
            <a:ext cx="6175375" cy="519113"/>
          </a:xfrm>
          <a:prstGeom prst="rect">
            <a:avLst/>
          </a:prstGeom>
          <a:noFill/>
          <a:ln w="9525">
            <a:noFill/>
            <a:miter lim="800000"/>
            <a:headEnd/>
            <a:tailEnd/>
          </a:ln>
          <a:effectLst/>
        </p:spPr>
        <p:txBody>
          <a:bodyPr wrap="none" anchor="ctr">
            <a:spAutoFit/>
          </a:bodyPr>
          <a:lstStyle/>
          <a:p>
            <a:r>
              <a:rPr lang="ar-SA" sz="2800"/>
              <a:t>شكل (6) صورة توضح طرق تجمع البكتيريا الكروية</a:t>
            </a:r>
            <a:r>
              <a:rPr lang="en-US" sz="2800"/>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type="body" idx="1"/>
          </p:nvPr>
        </p:nvSpPr>
        <p:spPr>
          <a:xfrm>
            <a:off x="2743200" y="304800"/>
            <a:ext cx="6096000" cy="6248400"/>
          </a:xfrm>
        </p:spPr>
        <p:txBody>
          <a:bodyPr/>
          <a:lstStyle/>
          <a:p>
            <a:pPr algn="r" rtl="1">
              <a:lnSpc>
                <a:spcPct val="80000"/>
              </a:lnSpc>
            </a:pPr>
            <a:r>
              <a:rPr lang="en-US" sz="2200" b="1"/>
              <a:t>2</a:t>
            </a:r>
            <a:r>
              <a:rPr lang="ar-SA" sz="2200" b="1"/>
              <a:t>- البكتيريا العصوية المستقيمة   </a:t>
            </a:r>
            <a:r>
              <a:rPr lang="en-US" sz="2200" b="1"/>
              <a:t>Cylindrical or rod like</a:t>
            </a:r>
          </a:p>
          <a:p>
            <a:pPr algn="r" rtl="1">
              <a:lnSpc>
                <a:spcPct val="80000"/>
              </a:lnSpc>
            </a:pPr>
            <a:r>
              <a:rPr lang="en-US" sz="2200" b="1"/>
              <a:t>a</a:t>
            </a:r>
            <a:r>
              <a:rPr lang="ar-SA" sz="2200" b="1"/>
              <a:t>- تشبه خلايا هذه البكتيريا العصا  </a:t>
            </a:r>
            <a:r>
              <a:rPr lang="en-US" sz="2200" b="1"/>
              <a:t>rod like</a:t>
            </a:r>
            <a:r>
              <a:rPr lang="ar-SA" sz="2200" b="1"/>
              <a:t> ويطلق عليها </a:t>
            </a:r>
            <a:r>
              <a:rPr lang="en-US" sz="2200" b="1"/>
              <a:t>bacilli</a:t>
            </a:r>
            <a:r>
              <a:rPr lang="ar-SA" sz="2200" b="1"/>
              <a:t> ومفردها </a:t>
            </a:r>
            <a:r>
              <a:rPr lang="en-US" sz="2200" b="1"/>
              <a:t>Bacillus</a:t>
            </a:r>
            <a:r>
              <a:rPr lang="ar-SA" sz="2200" b="1"/>
              <a:t>. تختلف مقاييس البكتيريا العصوية فبعضها عصوي طويل والبعض الآخر عصوي قصير، وقد تكون عصوية سميكة أو عصوية رفيعة.</a:t>
            </a:r>
          </a:p>
          <a:p>
            <a:pPr algn="r" rtl="1">
              <a:lnSpc>
                <a:spcPct val="80000"/>
              </a:lnSpc>
            </a:pPr>
            <a:r>
              <a:rPr lang="en-US" sz="2200" b="1"/>
              <a:t>B</a:t>
            </a:r>
            <a:r>
              <a:rPr lang="ar-SA" sz="2200" b="1"/>
              <a:t>- تتجمع الخلايا البكتيرية العصوية، أحيانا، في أزواج ويطلق عليها </a:t>
            </a:r>
            <a:r>
              <a:rPr lang="en-US" sz="2200" b="1"/>
              <a:t>Diplobacilli</a:t>
            </a:r>
            <a:endParaRPr lang="ar-SA" sz="2200" b="1"/>
          </a:p>
          <a:p>
            <a:pPr algn="r" rtl="1">
              <a:lnSpc>
                <a:spcPct val="80000"/>
              </a:lnSpc>
            </a:pPr>
            <a:r>
              <a:rPr lang="en-US" sz="2200" b="1"/>
              <a:t>C</a:t>
            </a:r>
            <a:r>
              <a:rPr lang="ar-SA" sz="2200" b="1"/>
              <a:t>- أو في سلاسل وتسمى </a:t>
            </a:r>
            <a:r>
              <a:rPr lang="en-US" sz="2200" b="1"/>
              <a:t>Streptobacilli</a:t>
            </a:r>
            <a:r>
              <a:rPr lang="ar-SA" sz="2200" b="1"/>
              <a:t>. </a:t>
            </a:r>
          </a:p>
          <a:p>
            <a:pPr algn="r" rtl="1">
              <a:lnSpc>
                <a:spcPct val="80000"/>
              </a:lnSpc>
              <a:buFontTx/>
              <a:buNone/>
            </a:pPr>
            <a:r>
              <a:rPr lang="ar-SA" sz="2200" b="1"/>
              <a:t> وهذه التجمعات ليست ثابتة </a:t>
            </a:r>
            <a:r>
              <a:rPr lang="ar-SA" sz="2200" b="1">
                <a:solidFill>
                  <a:srgbClr val="CC3300"/>
                </a:solidFill>
              </a:rPr>
              <a:t>لذلك</a:t>
            </a:r>
            <a:r>
              <a:rPr lang="ar-SA" sz="2200" b="1"/>
              <a:t> ليس لها أهمية في تصنيف وتقسيم البكتيريا. </a:t>
            </a:r>
          </a:p>
          <a:p>
            <a:pPr algn="r" rtl="1">
              <a:lnSpc>
                <a:spcPct val="80000"/>
              </a:lnSpc>
              <a:buFontTx/>
              <a:buNone/>
            </a:pPr>
            <a:r>
              <a:rPr lang="ar-SA" sz="2200" b="1"/>
              <a:t>   ويعود تجمع الخلايا البكتيرية العصوية إلى:-</a:t>
            </a:r>
          </a:p>
          <a:p>
            <a:pPr algn="r" rtl="1">
              <a:lnSpc>
                <a:spcPct val="80000"/>
              </a:lnSpc>
              <a:buFontTx/>
              <a:buNone/>
            </a:pPr>
            <a:r>
              <a:rPr lang="ar-SA" sz="2200" b="1"/>
              <a:t>  1-  إما مرحلة من مراحل النمو .</a:t>
            </a:r>
          </a:p>
          <a:p>
            <a:pPr algn="r" rtl="1">
              <a:lnSpc>
                <a:spcPct val="80000"/>
              </a:lnSpc>
              <a:buFontTx/>
              <a:buNone/>
            </a:pPr>
            <a:r>
              <a:rPr lang="ar-SA" sz="2200" b="1"/>
              <a:t> 2- الظروف السائدة في البيئة. </a:t>
            </a:r>
          </a:p>
          <a:p>
            <a:pPr algn="r" rtl="1">
              <a:lnSpc>
                <a:spcPct val="80000"/>
              </a:lnSpc>
              <a:buFontTx/>
              <a:buNone/>
            </a:pPr>
            <a:r>
              <a:rPr lang="ar-SA" sz="2200" b="1"/>
              <a:t>   وتكون بعض البكتيريا العصوية جراثيم داخلية </a:t>
            </a:r>
            <a:r>
              <a:rPr lang="en-US" sz="2200" b="1"/>
              <a:t> </a:t>
            </a:r>
            <a:r>
              <a:rPr lang="en-US" sz="2000" b="1"/>
              <a:t>Endospores</a:t>
            </a:r>
            <a:r>
              <a:rPr lang="ar-SA" sz="2200" b="1"/>
              <a:t> تقاوم الظروف السيئة كما في جنس الـ </a:t>
            </a:r>
            <a:r>
              <a:rPr lang="en-US" sz="2200" b="1" i="1"/>
              <a:t>Bacillus</a:t>
            </a:r>
            <a:r>
              <a:rPr lang="ar-SA" sz="2200" b="1"/>
              <a:t> و</a:t>
            </a:r>
            <a:r>
              <a:rPr lang="en-US" sz="2200" b="1" i="1"/>
              <a:t>Clostridium</a:t>
            </a:r>
            <a:r>
              <a:rPr lang="ar-SA" sz="2200" b="1"/>
              <a:t>.</a:t>
            </a:r>
            <a:endParaRPr lang="en-US" sz="2200" b="1"/>
          </a:p>
          <a:p>
            <a:pPr algn="r" rtl="1">
              <a:lnSpc>
                <a:spcPct val="80000"/>
              </a:lnSpc>
            </a:pPr>
            <a:r>
              <a:rPr lang="en-US" sz="2200" b="1"/>
              <a:t>D</a:t>
            </a:r>
            <a:r>
              <a:rPr lang="ar-SA" sz="2200" b="1"/>
              <a:t>- بعض البكتيريا العصوية تكون قصيرة جدا وعريضة تشبه البكتيريا الكروية وتسمى كروية عصوية (بيضاوية</a:t>
            </a:r>
            <a:r>
              <a:rPr lang="en-US" sz="2200" b="1"/>
              <a:t>(Coccobacilli </a:t>
            </a:r>
            <a:r>
              <a:rPr lang="ar-SA" sz="2200" b="1"/>
              <a:t>شكل (7</a:t>
            </a:r>
            <a:r>
              <a:rPr lang="en-US" sz="2200" b="1"/>
              <a:t>( </a:t>
            </a:r>
          </a:p>
        </p:txBody>
      </p:sp>
      <p:pic>
        <p:nvPicPr>
          <p:cNvPr id="107525" name="Picture 5" descr="http://classes.midlandstech.edu/carterp/Courses/bio225/chap04/04-02_Bacilli_1.jpg"/>
          <p:cNvPicPr>
            <a:picLocks noChangeAspect="1" noChangeArrowheads="1"/>
          </p:cNvPicPr>
          <p:nvPr/>
        </p:nvPicPr>
        <p:blipFill>
          <a:blip r:embed="rId3" r:link="rId4" cstate="print"/>
          <a:srcRect r="51111"/>
          <a:stretch>
            <a:fillRect/>
          </a:stretch>
        </p:blipFill>
        <p:spPr bwMode="auto">
          <a:xfrm>
            <a:off x="228600" y="228600"/>
            <a:ext cx="2514600" cy="6286500"/>
          </a:xfrm>
          <a:prstGeom prst="rect">
            <a:avLst/>
          </a:prstGeom>
          <a:noFill/>
          <a:ln w="12700">
            <a:solidFill>
              <a:srgbClr val="000000"/>
            </a:solidFill>
            <a:miter lim="800000"/>
            <a:headEnd/>
            <a:tailEnd/>
          </a:ln>
        </p:spPr>
      </p:pic>
      <p:sp>
        <p:nvSpPr>
          <p:cNvPr id="107526" name="Line 6"/>
          <p:cNvSpPr>
            <a:spLocks noChangeShapeType="1"/>
          </p:cNvSpPr>
          <p:nvPr/>
        </p:nvSpPr>
        <p:spPr bwMode="auto">
          <a:xfrm>
            <a:off x="228600" y="1143000"/>
            <a:ext cx="2514600" cy="0"/>
          </a:xfrm>
          <a:prstGeom prst="line">
            <a:avLst/>
          </a:prstGeom>
          <a:noFill/>
          <a:ln w="9525">
            <a:solidFill>
              <a:schemeClr val="tx1"/>
            </a:solidFill>
            <a:round/>
            <a:headEnd/>
            <a:tailEnd/>
          </a:ln>
          <a:effectLst/>
        </p:spPr>
        <p:txBody>
          <a:bodyPr/>
          <a:lstStyle/>
          <a:p>
            <a:endParaRPr lang="ar-SA"/>
          </a:p>
        </p:txBody>
      </p:sp>
      <p:sp>
        <p:nvSpPr>
          <p:cNvPr id="107528" name="Line 8"/>
          <p:cNvSpPr>
            <a:spLocks noChangeShapeType="1"/>
          </p:cNvSpPr>
          <p:nvPr/>
        </p:nvSpPr>
        <p:spPr bwMode="auto">
          <a:xfrm>
            <a:off x="228600" y="2362200"/>
            <a:ext cx="2514600" cy="0"/>
          </a:xfrm>
          <a:prstGeom prst="line">
            <a:avLst/>
          </a:prstGeom>
          <a:noFill/>
          <a:ln w="9525">
            <a:solidFill>
              <a:schemeClr val="tx1"/>
            </a:solidFill>
            <a:round/>
            <a:headEnd/>
            <a:tailEnd/>
          </a:ln>
          <a:effectLst/>
        </p:spPr>
        <p:txBody>
          <a:bodyPr/>
          <a:lstStyle/>
          <a:p>
            <a:endParaRPr lang="ar-SA"/>
          </a:p>
        </p:txBody>
      </p:sp>
      <p:sp>
        <p:nvSpPr>
          <p:cNvPr id="107529" name="Line 9"/>
          <p:cNvSpPr>
            <a:spLocks noChangeShapeType="1"/>
          </p:cNvSpPr>
          <p:nvPr/>
        </p:nvSpPr>
        <p:spPr bwMode="auto">
          <a:xfrm>
            <a:off x="228600" y="4648200"/>
            <a:ext cx="2514600" cy="0"/>
          </a:xfrm>
          <a:prstGeom prst="line">
            <a:avLst/>
          </a:prstGeom>
          <a:noFill/>
          <a:ln w="9525">
            <a:solidFill>
              <a:schemeClr val="tx1"/>
            </a:solidFill>
            <a:round/>
            <a:headEnd/>
            <a:tailEnd/>
          </a:ln>
          <a:effectLst/>
        </p:spPr>
        <p:txBody>
          <a:bodyPr/>
          <a:lstStyle/>
          <a:p>
            <a:endParaRPr lang="ar-SA"/>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endParaRPr lang="ar-SA"/>
          </a:p>
        </p:txBody>
      </p:sp>
      <p:pic>
        <p:nvPicPr>
          <p:cNvPr id="23556" name="Picture 4" descr="http://classes.midlandstech.edu/carterp/Courses/bio225/chap04/04-02_Bacilli_1.jpg"/>
          <p:cNvPicPr>
            <a:picLocks noGrp="1" noChangeAspect="1" noChangeArrowheads="1"/>
          </p:cNvPicPr>
          <p:nvPr>
            <p:ph type="body" idx="1"/>
          </p:nvPr>
        </p:nvPicPr>
        <p:blipFill>
          <a:blip r:embed="rId3" r:link="rId4" cstate="print"/>
          <a:srcRect/>
          <a:stretch>
            <a:fillRect/>
          </a:stretch>
        </p:blipFill>
        <p:spPr>
          <a:xfrm>
            <a:off x="1828800" y="304800"/>
            <a:ext cx="5715000" cy="4108450"/>
          </a:xfrm>
          <a:noFill/>
          <a:ln w="12700">
            <a:solidFill>
              <a:srgbClr val="000000"/>
            </a:solidFill>
          </a:ln>
        </p:spPr>
      </p:pic>
      <p:sp>
        <p:nvSpPr>
          <p:cNvPr id="23557" name="Rectangle 5"/>
          <p:cNvSpPr>
            <a:spLocks noChangeArrowheads="1"/>
          </p:cNvSpPr>
          <p:nvPr/>
        </p:nvSpPr>
        <p:spPr bwMode="auto">
          <a:xfrm>
            <a:off x="1295400" y="4572000"/>
            <a:ext cx="6394450" cy="519113"/>
          </a:xfrm>
          <a:prstGeom prst="rect">
            <a:avLst/>
          </a:prstGeom>
          <a:noFill/>
          <a:ln w="9525">
            <a:noFill/>
            <a:miter lim="800000"/>
            <a:headEnd/>
            <a:tailEnd/>
          </a:ln>
          <a:effectLst/>
        </p:spPr>
        <p:txBody>
          <a:bodyPr wrap="none" anchor="ctr">
            <a:spAutoFit/>
          </a:bodyPr>
          <a:lstStyle/>
          <a:p>
            <a:pPr algn="justLow" rtl="1"/>
            <a:r>
              <a:rPr lang="ar-SA" sz="2800"/>
              <a:t>شكل (7) صورة توضح طرق تجمع البكتيريا العصوية.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2590800" y="152400"/>
            <a:ext cx="6248400" cy="6705600"/>
          </a:xfrm>
        </p:spPr>
        <p:txBody>
          <a:bodyPr/>
          <a:lstStyle/>
          <a:p>
            <a:pPr algn="r" rtl="1">
              <a:lnSpc>
                <a:spcPct val="80000"/>
              </a:lnSpc>
            </a:pPr>
            <a:r>
              <a:rPr lang="en-US" sz="2400" b="1" dirty="0"/>
              <a:t>3</a:t>
            </a:r>
            <a:r>
              <a:rPr lang="ar-SA" sz="2400" b="1" dirty="0"/>
              <a:t>- البكتيريا  الحلزونية </a:t>
            </a:r>
            <a:r>
              <a:rPr lang="en-US" sz="2400" b="1" dirty="0" err="1"/>
              <a:t>Spirilla</a:t>
            </a:r>
            <a:r>
              <a:rPr lang="ar-SA" sz="2400" b="1" dirty="0"/>
              <a:t> </a:t>
            </a:r>
          </a:p>
          <a:p>
            <a:pPr algn="r" rtl="1">
              <a:lnSpc>
                <a:spcPct val="80000"/>
              </a:lnSpc>
            </a:pPr>
            <a:r>
              <a:rPr lang="ar-SA" sz="2400" b="1" dirty="0"/>
              <a:t>تمتاز هذه البكتيريا بأنها </a:t>
            </a:r>
            <a:r>
              <a:rPr lang="ar-SA" sz="2400" b="1" dirty="0" err="1"/>
              <a:t>لاتتجمع</a:t>
            </a:r>
            <a:r>
              <a:rPr lang="ar-SA" sz="2400" b="1" dirty="0"/>
              <a:t> </a:t>
            </a:r>
            <a:r>
              <a:rPr lang="ar-SA" sz="2400" b="1" dirty="0" err="1"/>
              <a:t>ببعضها</a:t>
            </a:r>
            <a:r>
              <a:rPr lang="ar-SA" sz="2400" b="1" dirty="0"/>
              <a:t> وتوجد مفردة دائماً. للبكتيريا الحلزونية أشكال مختلفة من حيث الطول وعدد </a:t>
            </a:r>
            <a:r>
              <a:rPr lang="ar-SA" sz="2400" b="1" dirty="0" err="1"/>
              <a:t>الإنحنائات</a:t>
            </a:r>
            <a:r>
              <a:rPr lang="ar-SA" sz="2400" b="1" dirty="0"/>
              <a:t> وصلابة </a:t>
            </a:r>
            <a:r>
              <a:rPr lang="ar-SA" sz="2400" b="1" dirty="0" err="1"/>
              <a:t>الجدارالخلوي</a:t>
            </a:r>
            <a:r>
              <a:rPr lang="ar-SA" sz="2400" b="1" dirty="0"/>
              <a:t> شكل (8).</a:t>
            </a:r>
            <a:endParaRPr lang="en-US" sz="2400" b="1" dirty="0"/>
          </a:p>
          <a:p>
            <a:pPr algn="r" rtl="1">
              <a:lnSpc>
                <a:spcPct val="80000"/>
              </a:lnSpc>
              <a:buFontTx/>
              <a:buNone/>
            </a:pPr>
            <a:endParaRPr lang="en-US" sz="2400" b="1" dirty="0"/>
          </a:p>
          <a:p>
            <a:pPr algn="r" rtl="1">
              <a:lnSpc>
                <a:spcPct val="80000"/>
              </a:lnSpc>
            </a:pPr>
            <a:r>
              <a:rPr lang="ar-SA" sz="2400" b="1" dirty="0"/>
              <a:t> بعض أجناس البكتيريا الحلزونية يكون ذو خلايا قصيرة ذات </a:t>
            </a:r>
            <a:r>
              <a:rPr lang="ar-SA" sz="2400" b="1" dirty="0" err="1"/>
              <a:t>إنحناء</a:t>
            </a:r>
            <a:r>
              <a:rPr lang="ar-SA" sz="2400" b="1" dirty="0"/>
              <a:t> واحد  تسمى البكتيريا </a:t>
            </a:r>
            <a:r>
              <a:rPr lang="ar-SA" sz="2400" b="1" dirty="0" err="1"/>
              <a:t>الضمية</a:t>
            </a:r>
            <a:r>
              <a:rPr lang="ar-SA" sz="2400" b="1" dirty="0"/>
              <a:t> </a:t>
            </a:r>
            <a:r>
              <a:rPr lang="en-US" sz="2400" b="1" dirty="0"/>
              <a:t>Comma</a:t>
            </a:r>
            <a:r>
              <a:rPr lang="ar-SA" sz="2400" b="1" dirty="0"/>
              <a:t> أو </a:t>
            </a:r>
            <a:r>
              <a:rPr lang="en-US" sz="2400" b="1" dirty="0" err="1"/>
              <a:t>Vibrio</a:t>
            </a:r>
            <a:r>
              <a:rPr lang="ar-SA" sz="2400" b="1" dirty="0"/>
              <a:t> مثل البكتيريا  </a:t>
            </a:r>
            <a:r>
              <a:rPr lang="en-US" sz="2400" b="1" i="1" dirty="0" err="1"/>
              <a:t>Vibrio</a:t>
            </a:r>
            <a:r>
              <a:rPr lang="en-US" sz="2400" b="1" i="1" dirty="0"/>
              <a:t> </a:t>
            </a:r>
            <a:r>
              <a:rPr lang="en-US" sz="2400" b="1" i="1" dirty="0" err="1"/>
              <a:t>cholerae</a:t>
            </a:r>
            <a:r>
              <a:rPr lang="en-US" sz="2400" b="1" dirty="0"/>
              <a:t> </a:t>
            </a:r>
            <a:r>
              <a:rPr lang="ar-SA" sz="2400" b="1" dirty="0"/>
              <a:t>المسببة لمرض الكوليرا شكل (9)، </a:t>
            </a:r>
          </a:p>
          <a:p>
            <a:pPr algn="r" rtl="1">
              <a:lnSpc>
                <a:spcPct val="80000"/>
              </a:lnSpc>
            </a:pPr>
            <a:endParaRPr lang="ar-SA" sz="2400" b="1" dirty="0"/>
          </a:p>
          <a:p>
            <a:pPr algn="r" rtl="1">
              <a:lnSpc>
                <a:spcPct val="80000"/>
              </a:lnSpc>
            </a:pPr>
            <a:endParaRPr lang="ar-SA" sz="2400" b="1" dirty="0"/>
          </a:p>
          <a:p>
            <a:pPr algn="r" rtl="1">
              <a:lnSpc>
                <a:spcPct val="80000"/>
              </a:lnSpc>
            </a:pPr>
            <a:endParaRPr lang="ar-SA" sz="2400" b="1" dirty="0"/>
          </a:p>
          <a:p>
            <a:pPr algn="r" rtl="1">
              <a:lnSpc>
                <a:spcPct val="80000"/>
              </a:lnSpc>
            </a:pPr>
            <a:endParaRPr lang="ar-SA" sz="2400" b="1" dirty="0"/>
          </a:p>
          <a:p>
            <a:pPr algn="r" rtl="1">
              <a:lnSpc>
                <a:spcPct val="80000"/>
              </a:lnSpc>
            </a:pPr>
            <a:endParaRPr lang="ar-SA" sz="2400" b="1" dirty="0"/>
          </a:p>
          <a:p>
            <a:pPr algn="r" rtl="1">
              <a:lnSpc>
                <a:spcPct val="80000"/>
              </a:lnSpc>
            </a:pPr>
            <a:endParaRPr lang="ar-SA" sz="2400" b="1" dirty="0"/>
          </a:p>
          <a:p>
            <a:pPr algn="r" rtl="1">
              <a:lnSpc>
                <a:spcPct val="80000"/>
              </a:lnSpc>
            </a:pPr>
            <a:r>
              <a:rPr lang="ar-SA" sz="2400" b="1" dirty="0"/>
              <a:t>والبعض الأخر  ذات عدة </a:t>
            </a:r>
            <a:r>
              <a:rPr lang="ar-SA" sz="2400" b="1" dirty="0" err="1"/>
              <a:t>إنحناءات</a:t>
            </a:r>
            <a:r>
              <a:rPr lang="ar-SA" sz="2400" b="1" dirty="0"/>
              <a:t> وتسمى البكتيريا الحلزونية ومفردها </a:t>
            </a:r>
            <a:r>
              <a:rPr lang="en-US" sz="2400" b="1" dirty="0" err="1"/>
              <a:t>Spirillum</a:t>
            </a:r>
            <a:r>
              <a:rPr lang="ar-SA" sz="2400" b="1" dirty="0"/>
              <a:t> مثل بكتيريا </a:t>
            </a:r>
            <a:r>
              <a:rPr lang="en-US" sz="2400" b="1" i="1" dirty="0" err="1"/>
              <a:t>Spirillum</a:t>
            </a:r>
            <a:r>
              <a:rPr lang="en-US" sz="2400" b="1" i="1" dirty="0"/>
              <a:t> </a:t>
            </a:r>
            <a:r>
              <a:rPr lang="en-US" sz="2400" b="1" i="1" dirty="0" err="1" smtClean="0"/>
              <a:t>volutans</a:t>
            </a:r>
            <a:r>
              <a:rPr lang="en-US" sz="2400" b="1" dirty="0" smtClean="0"/>
              <a:t> </a:t>
            </a:r>
            <a:r>
              <a:rPr lang="ar-SA" sz="2400" b="1" dirty="0" smtClean="0"/>
              <a:t> </a:t>
            </a:r>
            <a:r>
              <a:rPr lang="ar-SA" sz="2400" b="1" dirty="0"/>
              <a:t>شكل (10). </a:t>
            </a:r>
          </a:p>
        </p:txBody>
      </p:sp>
      <p:pic>
        <p:nvPicPr>
          <p:cNvPr id="25605" name="Picture 5" descr="http://classes.midlandstech.edu/carterp/Courses/bio225/chap04/04-04_SpiralBacteria_1.jpg"/>
          <p:cNvPicPr>
            <a:picLocks noChangeAspect="1" noChangeArrowheads="1"/>
          </p:cNvPicPr>
          <p:nvPr/>
        </p:nvPicPr>
        <p:blipFill>
          <a:blip r:embed="rId3" r:link="rId4" cstate="print"/>
          <a:srcRect b="34242"/>
          <a:stretch>
            <a:fillRect/>
          </a:stretch>
        </p:blipFill>
        <p:spPr bwMode="auto">
          <a:xfrm>
            <a:off x="0" y="0"/>
            <a:ext cx="2643174" cy="3352800"/>
          </a:xfrm>
          <a:prstGeom prst="rect">
            <a:avLst/>
          </a:prstGeom>
          <a:noFill/>
          <a:ln w="12700">
            <a:solidFill>
              <a:srgbClr val="000000"/>
            </a:solidFill>
            <a:miter lim="800000"/>
            <a:headEnd/>
            <a:tailEnd/>
          </a:ln>
        </p:spPr>
      </p:pic>
      <p:pic>
        <p:nvPicPr>
          <p:cNvPr id="25606" name="Picture 6" descr="http://upload.wikimedia.org/wikipedia/commons/thumb/b/b9/Dvulgaris_micrograph.JPG/150px-Dvulgaris_micrograph.JPG"/>
          <p:cNvPicPr>
            <a:picLocks noChangeAspect="1" noChangeArrowheads="1"/>
          </p:cNvPicPr>
          <p:nvPr/>
        </p:nvPicPr>
        <p:blipFill>
          <a:blip r:embed="rId5" r:link="rId6" cstate="print"/>
          <a:srcRect/>
          <a:stretch>
            <a:fillRect/>
          </a:stretch>
        </p:blipFill>
        <p:spPr bwMode="auto">
          <a:xfrm>
            <a:off x="5638800" y="3200400"/>
            <a:ext cx="2779713" cy="1600200"/>
          </a:xfrm>
          <a:prstGeom prst="rect">
            <a:avLst/>
          </a:prstGeom>
          <a:noFill/>
          <a:ln w="12700">
            <a:solidFill>
              <a:srgbClr val="000000"/>
            </a:solidFill>
            <a:miter lim="800000"/>
            <a:headEnd/>
            <a:tailEnd/>
          </a:ln>
        </p:spPr>
      </p:pic>
      <p:pic>
        <p:nvPicPr>
          <p:cNvPr id="25607" name="Picture 7" descr="http://store.schoolspecialtyonline.net/OA_HTML/ibcGetAttachment.jsp?cItemId=784642&amp;fileId=1650578&amp;encrypt="/>
          <p:cNvPicPr>
            <a:picLocks noChangeAspect="1" noChangeArrowheads="1"/>
          </p:cNvPicPr>
          <p:nvPr/>
        </p:nvPicPr>
        <p:blipFill>
          <a:blip r:embed="rId7" r:link="rId8" cstate="print"/>
          <a:srcRect/>
          <a:stretch>
            <a:fillRect/>
          </a:stretch>
        </p:blipFill>
        <p:spPr bwMode="auto">
          <a:xfrm>
            <a:off x="0" y="4114800"/>
            <a:ext cx="2786050" cy="2179638"/>
          </a:xfrm>
          <a:prstGeom prst="rect">
            <a:avLst/>
          </a:prstGeom>
          <a:noFill/>
          <a:ln w="12700">
            <a:solidFill>
              <a:srgbClr val="000000"/>
            </a:solidFill>
            <a:miter lim="800000"/>
            <a:headEnd/>
            <a:tailEnd/>
          </a:ln>
        </p:spPr>
      </p:pic>
      <p:sp>
        <p:nvSpPr>
          <p:cNvPr id="25608" name="Rectangle 8"/>
          <p:cNvSpPr>
            <a:spLocks noChangeArrowheads="1"/>
          </p:cNvSpPr>
          <p:nvPr/>
        </p:nvSpPr>
        <p:spPr bwMode="auto">
          <a:xfrm>
            <a:off x="0" y="3352800"/>
            <a:ext cx="2895600" cy="701675"/>
          </a:xfrm>
          <a:prstGeom prst="rect">
            <a:avLst/>
          </a:prstGeom>
          <a:noFill/>
          <a:ln w="9525">
            <a:noFill/>
            <a:miter lim="800000"/>
            <a:headEnd/>
            <a:tailEnd/>
          </a:ln>
          <a:effectLst/>
        </p:spPr>
        <p:txBody>
          <a:bodyPr>
            <a:spAutoFit/>
          </a:bodyPr>
          <a:lstStyle/>
          <a:p>
            <a:pPr algn="ctr" rtl="1"/>
            <a:r>
              <a:rPr lang="ar-SA" sz="2000"/>
              <a:t>شكل (8) صورة توضح البكتيريا الحلزونية</a:t>
            </a:r>
            <a:endParaRPr lang="en-US" sz="2000"/>
          </a:p>
        </p:txBody>
      </p:sp>
      <p:sp>
        <p:nvSpPr>
          <p:cNvPr id="25609" name="Rectangle 9"/>
          <p:cNvSpPr>
            <a:spLocks noChangeArrowheads="1"/>
          </p:cNvSpPr>
          <p:nvPr/>
        </p:nvSpPr>
        <p:spPr bwMode="auto">
          <a:xfrm>
            <a:off x="3657600" y="3505200"/>
            <a:ext cx="2057400" cy="915988"/>
          </a:xfrm>
          <a:prstGeom prst="rect">
            <a:avLst/>
          </a:prstGeom>
          <a:noFill/>
          <a:ln w="9525">
            <a:noFill/>
            <a:miter lim="800000"/>
            <a:headEnd/>
            <a:tailEnd/>
          </a:ln>
          <a:effectLst/>
        </p:spPr>
        <p:txBody>
          <a:bodyPr>
            <a:spAutoFit/>
          </a:bodyPr>
          <a:lstStyle/>
          <a:p>
            <a:pPr algn="r" rtl="1"/>
            <a:r>
              <a:rPr lang="ar-SA"/>
              <a:t>شكل (9) صورة بالمجهر الألكتروني لبكتيريا الـ </a:t>
            </a:r>
            <a:r>
              <a:rPr lang="en-US" i="1"/>
              <a:t>Vibrio cholerae</a:t>
            </a:r>
          </a:p>
        </p:txBody>
      </p:sp>
      <p:sp>
        <p:nvSpPr>
          <p:cNvPr id="25610" name="Rectangle 10"/>
          <p:cNvSpPr>
            <a:spLocks noChangeArrowheads="1"/>
          </p:cNvSpPr>
          <p:nvPr/>
        </p:nvSpPr>
        <p:spPr bwMode="auto">
          <a:xfrm>
            <a:off x="0" y="6276975"/>
            <a:ext cx="3505200" cy="581025"/>
          </a:xfrm>
          <a:prstGeom prst="rect">
            <a:avLst/>
          </a:prstGeom>
          <a:noFill/>
          <a:ln w="9525">
            <a:noFill/>
            <a:miter lim="800000"/>
            <a:headEnd/>
            <a:tailEnd/>
          </a:ln>
          <a:effectLst/>
        </p:spPr>
        <p:txBody>
          <a:bodyPr>
            <a:spAutoFit/>
          </a:bodyPr>
          <a:lstStyle/>
          <a:p>
            <a:pPr algn="ctr" rtl="1">
              <a:lnSpc>
                <a:spcPct val="80000"/>
              </a:lnSpc>
              <a:spcBef>
                <a:spcPct val="20000"/>
              </a:spcBef>
            </a:pPr>
            <a:r>
              <a:rPr lang="ar-SA" sz="2000"/>
              <a:t>شكل (10) صورة بالمجهر الضوئي لبكتيريا الـ</a:t>
            </a:r>
            <a:r>
              <a:rPr lang="ar-SA" sz="2000" i="1"/>
              <a:t> </a:t>
            </a:r>
            <a:r>
              <a:rPr lang="en-US" sz="2000" i="1"/>
              <a:t>Spirillum volutaus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endParaRPr lang="ar-SA"/>
          </a:p>
        </p:txBody>
      </p:sp>
      <p:pic>
        <p:nvPicPr>
          <p:cNvPr id="27652" name="Picture 4" descr="http://classes.midlandstech.edu/carterp/Courses/bio225/chap04/04-04_SpiralBacteria_1.jpg"/>
          <p:cNvPicPr>
            <a:picLocks noGrp="1" noChangeAspect="1" noChangeArrowheads="1"/>
          </p:cNvPicPr>
          <p:nvPr>
            <p:ph type="body" idx="1"/>
          </p:nvPr>
        </p:nvPicPr>
        <p:blipFill>
          <a:blip r:embed="rId3" r:link="rId4" cstate="print"/>
          <a:srcRect b="34242"/>
          <a:stretch>
            <a:fillRect/>
          </a:stretch>
        </p:blipFill>
        <p:spPr>
          <a:xfrm>
            <a:off x="4800600" y="152400"/>
            <a:ext cx="4041775" cy="5410200"/>
          </a:xfrm>
          <a:noFill/>
          <a:ln w="12700">
            <a:solidFill>
              <a:srgbClr val="000000"/>
            </a:solidFill>
          </a:ln>
        </p:spPr>
      </p:pic>
      <p:pic>
        <p:nvPicPr>
          <p:cNvPr id="27653" name="Picture 5" descr="http://upload.wikimedia.org/wikipedia/commons/thumb/b/b9/Dvulgaris_micrograph.JPG/150px-Dvulgaris_micrograph.JPG"/>
          <p:cNvPicPr>
            <a:picLocks noChangeAspect="1" noChangeArrowheads="1"/>
          </p:cNvPicPr>
          <p:nvPr/>
        </p:nvPicPr>
        <p:blipFill>
          <a:blip r:embed="rId5" r:link="rId6" cstate="print"/>
          <a:srcRect/>
          <a:stretch>
            <a:fillRect/>
          </a:stretch>
        </p:blipFill>
        <p:spPr bwMode="auto">
          <a:xfrm>
            <a:off x="838200" y="228600"/>
            <a:ext cx="3541713" cy="2178050"/>
          </a:xfrm>
          <a:prstGeom prst="rect">
            <a:avLst/>
          </a:prstGeom>
          <a:noFill/>
          <a:ln w="12700">
            <a:solidFill>
              <a:srgbClr val="000000"/>
            </a:solidFill>
            <a:miter lim="800000"/>
            <a:headEnd/>
            <a:tailEnd/>
          </a:ln>
        </p:spPr>
      </p:pic>
      <p:pic>
        <p:nvPicPr>
          <p:cNvPr id="27654" name="Picture 6" descr="http://store.schoolspecialtyonline.net/OA_HTML/ibcGetAttachment.jsp?cItemId=784642&amp;fileId=1650578&amp;encrypt="/>
          <p:cNvPicPr>
            <a:picLocks noChangeAspect="1" noChangeArrowheads="1"/>
          </p:cNvPicPr>
          <p:nvPr/>
        </p:nvPicPr>
        <p:blipFill>
          <a:blip r:embed="rId7" r:link="rId8" cstate="print"/>
          <a:srcRect/>
          <a:stretch>
            <a:fillRect/>
          </a:stretch>
        </p:blipFill>
        <p:spPr bwMode="auto">
          <a:xfrm>
            <a:off x="762000" y="3352800"/>
            <a:ext cx="3543300" cy="2179638"/>
          </a:xfrm>
          <a:prstGeom prst="rect">
            <a:avLst/>
          </a:prstGeom>
          <a:noFill/>
          <a:ln w="12700">
            <a:solidFill>
              <a:srgbClr val="000000"/>
            </a:solidFill>
            <a:miter lim="800000"/>
            <a:headEnd/>
            <a:tailEnd/>
          </a:ln>
        </p:spPr>
      </p:pic>
      <p:sp>
        <p:nvSpPr>
          <p:cNvPr id="27655" name="Rectangle 7"/>
          <p:cNvSpPr>
            <a:spLocks noChangeArrowheads="1"/>
          </p:cNvSpPr>
          <p:nvPr/>
        </p:nvSpPr>
        <p:spPr bwMode="auto">
          <a:xfrm>
            <a:off x="4784725" y="5715000"/>
            <a:ext cx="4359275" cy="457200"/>
          </a:xfrm>
          <a:prstGeom prst="rect">
            <a:avLst/>
          </a:prstGeom>
          <a:noFill/>
          <a:ln w="9525">
            <a:noFill/>
            <a:miter lim="800000"/>
            <a:headEnd/>
            <a:tailEnd/>
          </a:ln>
          <a:effectLst/>
        </p:spPr>
        <p:txBody>
          <a:bodyPr wrap="none">
            <a:spAutoFit/>
          </a:bodyPr>
          <a:lstStyle/>
          <a:p>
            <a:r>
              <a:rPr lang="ar-SA" sz="2400"/>
              <a:t>شكل (8) صورة توضح البكتيريا الحلزونية</a:t>
            </a:r>
            <a:endParaRPr lang="en-US" sz="2400"/>
          </a:p>
        </p:txBody>
      </p:sp>
      <p:sp>
        <p:nvSpPr>
          <p:cNvPr id="27656" name="Rectangle 8"/>
          <p:cNvSpPr>
            <a:spLocks noChangeArrowheads="1"/>
          </p:cNvSpPr>
          <p:nvPr/>
        </p:nvSpPr>
        <p:spPr bwMode="auto">
          <a:xfrm>
            <a:off x="838200" y="2514600"/>
            <a:ext cx="3505200" cy="641350"/>
          </a:xfrm>
          <a:prstGeom prst="rect">
            <a:avLst/>
          </a:prstGeom>
          <a:noFill/>
          <a:ln w="9525">
            <a:noFill/>
            <a:miter lim="800000"/>
            <a:headEnd/>
            <a:tailEnd/>
          </a:ln>
          <a:effectLst/>
        </p:spPr>
        <p:txBody>
          <a:bodyPr>
            <a:spAutoFit/>
          </a:bodyPr>
          <a:lstStyle/>
          <a:p>
            <a:pPr algn="r" rtl="1"/>
            <a:r>
              <a:rPr lang="ar-SA" i="1"/>
              <a:t>شكل (9) صورة بالمجهر الألكتروني لبكتيريا الـ </a:t>
            </a:r>
            <a:r>
              <a:rPr lang="en-US" i="1"/>
              <a:t>Vibrio cholerae</a:t>
            </a:r>
          </a:p>
        </p:txBody>
      </p:sp>
      <p:sp>
        <p:nvSpPr>
          <p:cNvPr id="27657" name="Rectangle 9"/>
          <p:cNvSpPr>
            <a:spLocks noChangeArrowheads="1"/>
          </p:cNvSpPr>
          <p:nvPr/>
        </p:nvSpPr>
        <p:spPr bwMode="auto">
          <a:xfrm>
            <a:off x="609600" y="5638800"/>
            <a:ext cx="3733800" cy="581025"/>
          </a:xfrm>
          <a:prstGeom prst="rect">
            <a:avLst/>
          </a:prstGeom>
          <a:noFill/>
          <a:ln w="9525">
            <a:noFill/>
            <a:miter lim="800000"/>
            <a:headEnd/>
            <a:tailEnd/>
          </a:ln>
          <a:effectLst/>
        </p:spPr>
        <p:txBody>
          <a:bodyPr>
            <a:spAutoFit/>
          </a:bodyPr>
          <a:lstStyle/>
          <a:p>
            <a:pPr algn="r" rtl="1">
              <a:lnSpc>
                <a:spcPct val="80000"/>
              </a:lnSpc>
              <a:spcBef>
                <a:spcPct val="20000"/>
              </a:spcBef>
              <a:buFontTx/>
              <a:buChar char="•"/>
            </a:pPr>
            <a:r>
              <a:rPr lang="ar-SA" sz="2000"/>
              <a:t>شكل (10) صورة بالمجهر الضوئي لبكتيريا الـ</a:t>
            </a:r>
            <a:r>
              <a:rPr lang="ar-SA" sz="2000" i="1"/>
              <a:t> </a:t>
            </a:r>
            <a:r>
              <a:rPr lang="en-US" sz="2000" i="1"/>
              <a:t>Spirillum volutaus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ChangeArrowheads="1"/>
          </p:cNvSpPr>
          <p:nvPr/>
        </p:nvSpPr>
        <p:spPr bwMode="auto">
          <a:xfrm>
            <a:off x="587375" y="484188"/>
            <a:ext cx="7970838" cy="5643562"/>
          </a:xfrm>
          <a:prstGeom prst="rect">
            <a:avLst/>
          </a:prstGeom>
          <a:noFill/>
          <a:ln w="9525">
            <a:noFill/>
            <a:miter lim="800000"/>
            <a:headEnd/>
            <a:tailEnd/>
          </a:ln>
          <a:effectLst/>
        </p:spPr>
        <p:txBody>
          <a:bodyPr anchor="ctr">
            <a:spAutoFit/>
          </a:bodyPr>
          <a:lstStyle/>
          <a:p>
            <a:pPr algn="ctr" rtl="1"/>
            <a:r>
              <a:rPr lang="ar-SA" sz="2800"/>
              <a:t>رابعا- الأشكال الأخرى للبكتيريا</a:t>
            </a:r>
            <a:endParaRPr lang="en-US" sz="2800"/>
          </a:p>
          <a:p>
            <a:pPr algn="ctr" rtl="1"/>
            <a:r>
              <a:rPr lang="ar-SA" sz="2800"/>
              <a:t>	هناك العديد من البكتيريا تختلف في شكلها عن ما سبق وصفه فبعضها </a:t>
            </a:r>
          </a:p>
          <a:p>
            <a:pPr algn="ctr" rtl="1"/>
            <a:r>
              <a:rPr lang="ar-SA" sz="2800"/>
              <a:t>يتكون من خيوط تعرف بالهيفات </a:t>
            </a:r>
          </a:p>
          <a:p>
            <a:pPr algn="ctr" rtl="1"/>
            <a:r>
              <a:rPr lang="ar-SA" sz="2800"/>
              <a:t>أو الترايكومات وقد تحاط هذه الخيوط </a:t>
            </a:r>
          </a:p>
          <a:p>
            <a:pPr algn="ctr" rtl="1"/>
            <a:r>
              <a:rPr lang="ar-SA" sz="2800"/>
              <a:t>بأغلفة خاصة تعرف بالـ </a:t>
            </a:r>
            <a:r>
              <a:rPr lang="en-US" sz="2800"/>
              <a:t>Sheaths</a:t>
            </a:r>
            <a:r>
              <a:rPr lang="ar-SA" sz="2800"/>
              <a:t> أو لا تغلف </a:t>
            </a:r>
          </a:p>
          <a:p>
            <a:pPr algn="ctr" rtl="1"/>
            <a:r>
              <a:rPr lang="ar-SA" sz="2800"/>
              <a:t>وقد تكون أجسام ثمرية جالسة أو ذات أعناق. </a:t>
            </a:r>
          </a:p>
          <a:p>
            <a:pPr algn="ctr" rtl="1"/>
            <a:r>
              <a:rPr lang="ar-SA" sz="2800"/>
              <a:t>ومن الأشكال الأخرى للبكتيريا مايلي:- </a:t>
            </a:r>
          </a:p>
          <a:p>
            <a:pPr algn="ctr" rtl="1"/>
            <a:r>
              <a:rPr lang="ar-SA" sz="2800"/>
              <a:t> 1- السبيروكيتات </a:t>
            </a:r>
            <a:r>
              <a:rPr lang="en-US" sz="2800"/>
              <a:t>Spirochaetes</a:t>
            </a:r>
            <a:r>
              <a:rPr lang="ar-SA" sz="2800"/>
              <a:t> </a:t>
            </a:r>
            <a:endParaRPr lang="en-US" sz="2800"/>
          </a:p>
          <a:p>
            <a:pPr algn="ctr" rtl="1"/>
            <a:r>
              <a:rPr lang="ar-SA" sz="2800"/>
              <a:t>        2- الأكتينوميسيتات </a:t>
            </a:r>
            <a:r>
              <a:rPr lang="en-US" sz="2800"/>
              <a:t>Actinomycetes </a:t>
            </a:r>
          </a:p>
          <a:p>
            <a:pPr algn="ctr" rtl="1"/>
            <a:r>
              <a:rPr lang="ar-SA" sz="2800"/>
              <a:t>          3- الكوريني بكتيريا </a:t>
            </a:r>
            <a:r>
              <a:rPr lang="en-US" sz="2800"/>
              <a:t> Corynebacteria </a:t>
            </a:r>
            <a:endParaRPr lang="ar-SA" sz="2800"/>
          </a:p>
          <a:p>
            <a:pPr algn="ctr" rtl="1"/>
            <a:r>
              <a:rPr lang="ar-SA" sz="2800"/>
              <a:t>  4- الميكوبكتيريا </a:t>
            </a:r>
            <a:r>
              <a:rPr lang="en-US" sz="2800"/>
              <a:t>Mycobacteria </a:t>
            </a:r>
          </a:p>
          <a:p>
            <a:pPr algn="ctr" rtl="1"/>
            <a:r>
              <a:rPr lang="en-US" sz="2800"/>
              <a:t>        </a:t>
            </a:r>
            <a:r>
              <a:rPr lang="ar-SA" sz="2800"/>
              <a:t>5- البكتيريا الهلامية</a:t>
            </a:r>
            <a:r>
              <a:rPr lang="en-US" sz="2800"/>
              <a:t> Myxobacteria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4267200" y="0"/>
            <a:ext cx="4876800" cy="6858000"/>
          </a:xfrm>
        </p:spPr>
        <p:txBody>
          <a:bodyPr/>
          <a:lstStyle/>
          <a:p>
            <a:pPr algn="r" rtl="1">
              <a:buFontTx/>
              <a:buNone/>
            </a:pPr>
            <a:r>
              <a:rPr lang="ar-SA" sz="2400" b="1"/>
              <a:t>1- السبيروكيتات </a:t>
            </a:r>
            <a:r>
              <a:rPr lang="en-US" sz="2400" b="1"/>
              <a:t>Spirochaetes</a:t>
            </a:r>
            <a:endParaRPr lang="ar-SA" sz="2400" b="1"/>
          </a:p>
          <a:p>
            <a:pPr algn="r" rtl="1">
              <a:buFontTx/>
              <a:buNone/>
            </a:pPr>
            <a:r>
              <a:rPr lang="ar-SA" sz="2400" b="1"/>
              <a:t>   لأفراد هذه المجموعة مظهر حلزوني، خلاياها كبيرة الحجم، يتراوح طولها بين 6-500 ميكرون. تمتاز بأن جدرها مرنة تكسبها الحركة الإنثنائية لذا فأن أفراد هذه المجموعة كلها متحركة بالرغم من عدم امتلاكها اعضاء للحركة. مثل بكتيريا </a:t>
            </a:r>
            <a:r>
              <a:rPr lang="en-US" sz="2400" b="1" i="1"/>
              <a:t>Treponema pallidum</a:t>
            </a:r>
            <a:r>
              <a:rPr lang="ar-SA" sz="2400" b="1"/>
              <a:t> والتي تسبب مرض الزهري </a:t>
            </a:r>
            <a:r>
              <a:rPr lang="en-US" sz="2400" b="1"/>
              <a:t>Syphilis </a:t>
            </a:r>
            <a:r>
              <a:rPr lang="ar-SA" sz="2400" b="1"/>
              <a:t>شكل (11). </a:t>
            </a:r>
          </a:p>
          <a:p>
            <a:pPr algn="r" rtl="1">
              <a:buFontTx/>
              <a:buNone/>
            </a:pPr>
            <a:r>
              <a:rPr lang="ar-SA" sz="2400" b="1"/>
              <a:t>2- الأكتينوميسيتات </a:t>
            </a:r>
            <a:r>
              <a:rPr lang="en-US" sz="2400" b="1"/>
              <a:t>Actinomycetes</a:t>
            </a:r>
            <a:r>
              <a:rPr lang="ar-SA" sz="2400" b="1"/>
              <a:t> </a:t>
            </a:r>
          </a:p>
          <a:p>
            <a:pPr algn="r" rtl="1">
              <a:buFontTx/>
              <a:buNone/>
            </a:pPr>
            <a:r>
              <a:rPr lang="ar-SA" sz="2400" b="1"/>
              <a:t>   الأكتينوميسيتات مجموعة كبيرة من الكائنات الدقيقة تشبه الفطريات تتميز بتكون ميسيليوم خيطي دقيق</a:t>
            </a:r>
            <a:r>
              <a:rPr lang="en-US" sz="2400" b="1"/>
              <a:t> (1.5 µm) </a:t>
            </a:r>
            <a:r>
              <a:rPr lang="ar-SA" sz="2400" b="1"/>
              <a:t>متفرع مكون من هيفات رفيعة وطويلة غير مقسمة بجدر عرضية مثل أفراد الجنس </a:t>
            </a:r>
            <a:r>
              <a:rPr lang="en-US" sz="2400" b="1" i="1"/>
              <a:t>Actinomyces</a:t>
            </a:r>
            <a:r>
              <a:rPr lang="ar-SA" sz="2400" b="1"/>
              <a:t> و </a:t>
            </a:r>
            <a:r>
              <a:rPr lang="en-US" sz="2400" b="1" i="1"/>
              <a:t>Streptomyces</a:t>
            </a:r>
            <a:r>
              <a:rPr lang="ar-SA" sz="2400" b="1"/>
              <a:t> شكل (12 ، 13 ، 14). </a:t>
            </a:r>
            <a:endParaRPr lang="en-US" sz="2400" b="1"/>
          </a:p>
        </p:txBody>
      </p:sp>
      <p:pic>
        <p:nvPicPr>
          <p:cNvPr id="31748" name="Picture 4" descr="http://img.webmd.com/dtmcms/live/webmd/consumer_assets/site_images/articles/health_and_medical_reference/sexual_health/syphilis-basics_syphilis-bacteria.jpg"/>
          <p:cNvPicPr>
            <a:picLocks noChangeAspect="1" noChangeArrowheads="1"/>
          </p:cNvPicPr>
          <p:nvPr/>
        </p:nvPicPr>
        <p:blipFill>
          <a:blip r:embed="rId3" r:link="rId4" cstate="print"/>
          <a:srcRect t="9137" b="22334"/>
          <a:stretch>
            <a:fillRect/>
          </a:stretch>
        </p:blipFill>
        <p:spPr bwMode="auto">
          <a:xfrm>
            <a:off x="152400" y="0"/>
            <a:ext cx="3505200" cy="2098675"/>
          </a:xfrm>
          <a:prstGeom prst="rect">
            <a:avLst/>
          </a:prstGeom>
          <a:noFill/>
          <a:ln w="12700">
            <a:solidFill>
              <a:srgbClr val="000000"/>
            </a:solidFill>
            <a:miter lim="800000"/>
            <a:headEnd/>
            <a:tailEnd/>
          </a:ln>
        </p:spPr>
      </p:pic>
      <p:sp>
        <p:nvSpPr>
          <p:cNvPr id="31749" name="Rectangle 5"/>
          <p:cNvSpPr>
            <a:spLocks noChangeArrowheads="1"/>
          </p:cNvSpPr>
          <p:nvPr/>
        </p:nvSpPr>
        <p:spPr bwMode="auto">
          <a:xfrm>
            <a:off x="0" y="2073275"/>
            <a:ext cx="3657600" cy="915988"/>
          </a:xfrm>
          <a:prstGeom prst="rect">
            <a:avLst/>
          </a:prstGeom>
          <a:noFill/>
          <a:ln w="9525">
            <a:noFill/>
            <a:miter lim="800000"/>
            <a:headEnd/>
            <a:tailEnd/>
          </a:ln>
          <a:effectLst/>
        </p:spPr>
        <p:txBody>
          <a:bodyPr anchor="ctr">
            <a:spAutoFit/>
          </a:bodyPr>
          <a:lstStyle/>
          <a:p>
            <a:pPr algn="ctr"/>
            <a:r>
              <a:rPr lang="ar-SA" b="0"/>
              <a:t>شكل (11) صورة بالمجهر الضوئي الفلورسنتي توضح بكتيريا </a:t>
            </a:r>
            <a:endParaRPr lang="en-US" b="0"/>
          </a:p>
          <a:p>
            <a:pPr algn="ctr"/>
            <a:r>
              <a:rPr lang="ar-SA" b="0"/>
              <a:t>             </a:t>
            </a:r>
            <a:r>
              <a:rPr lang="en-US" b="0"/>
              <a:t>.</a:t>
            </a:r>
            <a:r>
              <a:rPr lang="en-US" b="0" i="1"/>
              <a:t>Treponema pallidum</a:t>
            </a:r>
            <a:r>
              <a:rPr lang="ar-SA"/>
              <a:t> </a:t>
            </a:r>
          </a:p>
        </p:txBody>
      </p:sp>
      <p:pic>
        <p:nvPicPr>
          <p:cNvPr id="31750" name="Picture 6" descr="http://overcomingcandida.com/mycology/nocardia.jpg"/>
          <p:cNvPicPr>
            <a:picLocks noChangeAspect="1" noChangeArrowheads="1"/>
          </p:cNvPicPr>
          <p:nvPr/>
        </p:nvPicPr>
        <p:blipFill>
          <a:blip r:embed="rId5" r:link="rId6" cstate="print"/>
          <a:srcRect/>
          <a:stretch>
            <a:fillRect/>
          </a:stretch>
        </p:blipFill>
        <p:spPr bwMode="auto">
          <a:xfrm>
            <a:off x="0" y="3200400"/>
            <a:ext cx="3886200" cy="2811463"/>
          </a:xfrm>
          <a:prstGeom prst="rect">
            <a:avLst/>
          </a:prstGeom>
          <a:noFill/>
          <a:ln w="12700">
            <a:solidFill>
              <a:srgbClr val="000000"/>
            </a:solidFill>
            <a:miter lim="800000"/>
            <a:headEnd/>
            <a:tailEnd/>
          </a:ln>
        </p:spPr>
      </p:pic>
      <p:sp>
        <p:nvSpPr>
          <p:cNvPr id="31751" name="Rectangle 7"/>
          <p:cNvSpPr>
            <a:spLocks noChangeArrowheads="1"/>
          </p:cNvSpPr>
          <p:nvPr/>
        </p:nvSpPr>
        <p:spPr bwMode="auto">
          <a:xfrm>
            <a:off x="0" y="5959475"/>
            <a:ext cx="3886200" cy="641350"/>
          </a:xfrm>
          <a:prstGeom prst="rect">
            <a:avLst/>
          </a:prstGeom>
          <a:noFill/>
          <a:ln w="9525">
            <a:noFill/>
            <a:miter lim="800000"/>
            <a:headEnd/>
            <a:tailEnd/>
          </a:ln>
          <a:effectLst/>
        </p:spPr>
        <p:txBody>
          <a:bodyPr anchor="ctr">
            <a:spAutoFit/>
          </a:bodyPr>
          <a:lstStyle/>
          <a:p>
            <a:pPr algn="ctr" rtl="1">
              <a:tabLst>
                <a:tab pos="571500" algn="r"/>
              </a:tabLst>
            </a:pPr>
            <a:r>
              <a:rPr lang="ar-SA"/>
              <a:t>شكل (12) صورة  بالمجهر الضوئي توضح جنس </a:t>
            </a:r>
            <a:r>
              <a:rPr lang="en-US" i="1"/>
              <a:t>Streptomyces</a:t>
            </a:r>
            <a:r>
              <a:rPr lang="ar-SA" i="1"/>
              <a: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endParaRPr lang="ar-SA"/>
          </a:p>
        </p:txBody>
      </p:sp>
      <p:pic>
        <p:nvPicPr>
          <p:cNvPr id="33796" name="Picture 4" descr="http://farm5.static.flickr.com/4106/4834181717_922c52b854.jpg"/>
          <p:cNvPicPr>
            <a:picLocks noGrp="1" noChangeAspect="1" noChangeArrowheads="1"/>
          </p:cNvPicPr>
          <p:nvPr>
            <p:ph type="body" idx="1"/>
          </p:nvPr>
        </p:nvPicPr>
        <p:blipFill>
          <a:blip r:embed="rId3" r:link="rId4" cstate="print"/>
          <a:srcRect l="20000" r="20000"/>
          <a:stretch>
            <a:fillRect/>
          </a:stretch>
        </p:blipFill>
        <p:spPr>
          <a:xfrm>
            <a:off x="4800600" y="0"/>
            <a:ext cx="4191000" cy="2514600"/>
          </a:xfrm>
          <a:noFill/>
          <a:ln/>
        </p:spPr>
      </p:pic>
      <p:pic>
        <p:nvPicPr>
          <p:cNvPr id="33797" name="Picture 5" descr="http://www.caes.uga.edu/applications/publications/files/html/C990/images/C990-1.gif"/>
          <p:cNvPicPr>
            <a:picLocks noChangeAspect="1" noChangeArrowheads="1"/>
          </p:cNvPicPr>
          <p:nvPr/>
        </p:nvPicPr>
        <p:blipFill>
          <a:blip r:embed="rId5" r:link="rId6" cstate="print"/>
          <a:srcRect/>
          <a:stretch>
            <a:fillRect/>
          </a:stretch>
        </p:blipFill>
        <p:spPr bwMode="auto">
          <a:xfrm>
            <a:off x="152400" y="2362200"/>
            <a:ext cx="4572000" cy="2857500"/>
          </a:xfrm>
          <a:prstGeom prst="rect">
            <a:avLst/>
          </a:prstGeom>
          <a:noFill/>
          <a:ln w="9525">
            <a:noFill/>
            <a:miter lim="800000"/>
            <a:headEnd/>
            <a:tailEnd/>
          </a:ln>
        </p:spPr>
      </p:pic>
      <p:sp>
        <p:nvSpPr>
          <p:cNvPr id="33799" name="Rectangle 7"/>
          <p:cNvSpPr>
            <a:spLocks noChangeArrowheads="1"/>
          </p:cNvSpPr>
          <p:nvPr/>
        </p:nvSpPr>
        <p:spPr bwMode="auto">
          <a:xfrm>
            <a:off x="4724400" y="2590800"/>
            <a:ext cx="4267200" cy="822325"/>
          </a:xfrm>
          <a:prstGeom prst="rect">
            <a:avLst/>
          </a:prstGeom>
          <a:noFill/>
          <a:ln w="9525">
            <a:noFill/>
            <a:miter lim="800000"/>
            <a:headEnd/>
            <a:tailEnd/>
          </a:ln>
          <a:effectLst/>
        </p:spPr>
        <p:txBody>
          <a:bodyPr anchor="ctr">
            <a:spAutoFit/>
          </a:bodyPr>
          <a:lstStyle/>
          <a:p>
            <a:pPr algn="r" rtl="1"/>
            <a:r>
              <a:rPr lang="ar-SA" sz="2400">
                <a:cs typeface="Times New Roman" pitchFamily="18" charset="0"/>
              </a:rPr>
              <a:t>شكل (13) صورة توضح مستعمرة لجنس </a:t>
            </a:r>
            <a:r>
              <a:rPr lang="en-US" sz="2400" i="1">
                <a:cs typeface="Times New Roman" pitchFamily="18" charset="0"/>
              </a:rPr>
              <a:t>Streptomyces</a:t>
            </a:r>
            <a:r>
              <a:rPr lang="ar-SA" sz="2400" i="1">
                <a:cs typeface="Times New Roman" pitchFamily="18" charset="0"/>
              </a:rPr>
              <a:t>.</a:t>
            </a:r>
            <a:endParaRPr lang="en-US" sz="2400"/>
          </a:p>
        </p:txBody>
      </p:sp>
      <p:sp>
        <p:nvSpPr>
          <p:cNvPr id="33800" name="Rectangle 8"/>
          <p:cNvSpPr>
            <a:spLocks noChangeArrowheads="1"/>
          </p:cNvSpPr>
          <p:nvPr/>
        </p:nvSpPr>
        <p:spPr bwMode="auto">
          <a:xfrm>
            <a:off x="228600" y="5334000"/>
            <a:ext cx="4572000" cy="1187450"/>
          </a:xfrm>
          <a:prstGeom prst="rect">
            <a:avLst/>
          </a:prstGeom>
          <a:noFill/>
          <a:ln w="9525">
            <a:noFill/>
            <a:miter lim="800000"/>
            <a:headEnd/>
            <a:tailEnd/>
          </a:ln>
          <a:effectLst/>
        </p:spPr>
        <p:txBody>
          <a:bodyPr anchor="ctr">
            <a:spAutoFit/>
          </a:bodyPr>
          <a:lstStyle/>
          <a:p>
            <a:pPr algn="justLow" rtl="1"/>
            <a:r>
              <a:rPr lang="ar-SA" sz="2400">
                <a:cs typeface="Times New Roman" pitchFamily="18" charset="0"/>
              </a:rPr>
              <a:t>شكل (14) صورة بالمجهر اللإكتروني الماسح توضح الجراثيم لجنس</a:t>
            </a:r>
            <a:endParaRPr lang="en-US" sz="2400"/>
          </a:p>
          <a:p>
            <a:pPr algn="justLow" rtl="1" eaLnBrk="0" hangingPunct="0"/>
            <a:r>
              <a:rPr lang="ar-SA" sz="2400">
                <a:cs typeface="Times New Roman" pitchFamily="18" charset="0"/>
              </a:rPr>
              <a:t>               </a:t>
            </a:r>
            <a:r>
              <a:rPr lang="en-US" sz="2400" i="1">
                <a:cs typeface="Times New Roman" pitchFamily="18" charset="0"/>
              </a:rPr>
              <a:t>Streptomyces</a:t>
            </a:r>
            <a:r>
              <a:rPr lang="ar-SA" sz="2400" i="1">
                <a:cs typeface="Times New Roman" pitchFamily="18" charset="0"/>
              </a:rPr>
              <a:t>.</a:t>
            </a:r>
            <a:endParaRPr lang="ar-SA" sz="240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a:xfrm>
            <a:off x="152400" y="152400"/>
            <a:ext cx="8534400" cy="2819400"/>
          </a:xfrm>
        </p:spPr>
        <p:txBody>
          <a:bodyPr/>
          <a:lstStyle/>
          <a:p>
            <a:pPr algn="r" rtl="1">
              <a:lnSpc>
                <a:spcPct val="90000"/>
              </a:lnSpc>
            </a:pPr>
            <a:r>
              <a:rPr lang="ar-SA" sz="2400" b="1" dirty="0"/>
              <a:t>3- </a:t>
            </a:r>
            <a:r>
              <a:rPr lang="ar-SA" sz="2400" b="1" dirty="0" err="1"/>
              <a:t>الكوريني</a:t>
            </a:r>
            <a:r>
              <a:rPr lang="ar-SA" sz="2400" b="1" dirty="0"/>
              <a:t> بكتيريا </a:t>
            </a:r>
            <a:r>
              <a:rPr lang="en-US" sz="2400" b="1" dirty="0" err="1"/>
              <a:t>Corynebacteria</a:t>
            </a:r>
            <a:r>
              <a:rPr lang="ar-SA" sz="2400" b="1" dirty="0"/>
              <a:t> </a:t>
            </a:r>
          </a:p>
          <a:p>
            <a:pPr algn="r" rtl="1">
              <a:lnSpc>
                <a:spcPct val="90000"/>
              </a:lnSpc>
            </a:pPr>
            <a:r>
              <a:rPr lang="ar-SA" sz="2400" b="1" dirty="0"/>
              <a:t>تنتمي </a:t>
            </a:r>
            <a:r>
              <a:rPr lang="ar-SA" sz="2400" b="1" dirty="0" err="1"/>
              <a:t>الكوريني</a:t>
            </a:r>
            <a:r>
              <a:rPr lang="ar-SA" sz="2400" b="1" dirty="0"/>
              <a:t> بكتيريا إلى قسم </a:t>
            </a:r>
            <a:r>
              <a:rPr lang="ar-SA" sz="2400" b="1" dirty="0" err="1"/>
              <a:t>الاكتينوميسيتات</a:t>
            </a:r>
            <a:r>
              <a:rPr lang="ar-SA" sz="2400" b="1" dirty="0"/>
              <a:t> وهي عصوية مستقيمة أو منحنية قليلا وعند صبغها يلاحظ بداخلها مناطق </a:t>
            </a:r>
            <a:r>
              <a:rPr lang="ar-SA" sz="2400" b="1" dirty="0" err="1"/>
              <a:t>اكثر</a:t>
            </a:r>
            <a:r>
              <a:rPr lang="ar-SA" sz="2400" b="1" dirty="0"/>
              <a:t> </a:t>
            </a:r>
            <a:r>
              <a:rPr lang="ar-SA" sz="2400" b="1" dirty="0" err="1"/>
              <a:t>أصطباغا</a:t>
            </a:r>
            <a:r>
              <a:rPr lang="ar-SA" sz="2400" b="1" dirty="0"/>
              <a:t> من باقي أجزاء الخلية وذلك </a:t>
            </a:r>
            <a:r>
              <a:rPr lang="ar-SA" sz="2400" b="1" dirty="0" err="1"/>
              <a:t>لإحتوائها</a:t>
            </a:r>
            <a:r>
              <a:rPr lang="ar-SA" sz="2400" b="1" dirty="0"/>
              <a:t> على حبيبات </a:t>
            </a:r>
            <a:r>
              <a:rPr lang="ar-SA" sz="2400" b="1" dirty="0" err="1"/>
              <a:t>الفوليوتين</a:t>
            </a:r>
            <a:r>
              <a:rPr lang="ar-SA" sz="2400" b="1" dirty="0"/>
              <a:t> </a:t>
            </a:r>
            <a:r>
              <a:rPr lang="en-US" sz="2400" b="1" dirty="0" err="1"/>
              <a:t>Volutin</a:t>
            </a:r>
            <a:r>
              <a:rPr lang="en-US" sz="2400" b="1" dirty="0"/>
              <a:t> granules</a:t>
            </a:r>
            <a:r>
              <a:rPr lang="ar-SA" sz="2400" b="1" dirty="0"/>
              <a:t>، وتتجمع الخلايا بجوار بعضها ويسمى بالترتيب </a:t>
            </a:r>
            <a:r>
              <a:rPr lang="ar-SA" sz="2400" b="1" dirty="0" err="1"/>
              <a:t>العمادي</a:t>
            </a:r>
            <a:r>
              <a:rPr lang="ar-SA" sz="2400" b="1" dirty="0"/>
              <a:t> </a:t>
            </a:r>
            <a:r>
              <a:rPr lang="en-US" sz="2400" b="1" dirty="0"/>
              <a:t>Palisade arrangement</a:t>
            </a:r>
            <a:r>
              <a:rPr lang="ar-SA" sz="2400" b="1" dirty="0"/>
              <a:t> أو بشكل الحروف الصينية شكل (15).   تظهر بالخلايا </a:t>
            </a:r>
            <a:r>
              <a:rPr lang="ar-SA" sz="2400" b="1" dirty="0" err="1"/>
              <a:t>إنتفاخات</a:t>
            </a:r>
            <a:r>
              <a:rPr lang="ar-SA" sz="2400" b="1" dirty="0"/>
              <a:t> وتبدو كأنها </a:t>
            </a:r>
            <a:r>
              <a:rPr lang="ar-SA" sz="2400" b="1" dirty="0" err="1"/>
              <a:t>صولجانية</a:t>
            </a:r>
            <a:r>
              <a:rPr lang="ar-SA" sz="2400" b="1" dirty="0"/>
              <a:t> شكل (16) مثل بكتيريا </a:t>
            </a:r>
            <a:r>
              <a:rPr lang="en-US" sz="2400" b="1" i="1" dirty="0" err="1"/>
              <a:t>Corynebacterium</a:t>
            </a:r>
            <a:r>
              <a:rPr lang="en-US" sz="2400" b="1" i="1" dirty="0"/>
              <a:t> </a:t>
            </a:r>
            <a:r>
              <a:rPr lang="en-US" sz="2400" b="1" i="1" dirty="0" err="1"/>
              <a:t>diphtheriae</a:t>
            </a:r>
            <a:r>
              <a:rPr lang="en-US" sz="2400" b="1" dirty="0"/>
              <a:t>   </a:t>
            </a:r>
            <a:r>
              <a:rPr lang="ar-SA" sz="2400" b="1" dirty="0"/>
              <a:t> التي تسبب مرض </a:t>
            </a:r>
            <a:r>
              <a:rPr lang="ar-SA" sz="2400" b="1" dirty="0" err="1"/>
              <a:t>الدفتريا</a:t>
            </a:r>
            <a:r>
              <a:rPr lang="ar-SA" sz="2400" b="1" dirty="0"/>
              <a:t> (الخناق) شكل (17).</a:t>
            </a:r>
          </a:p>
        </p:txBody>
      </p:sp>
      <p:pic>
        <p:nvPicPr>
          <p:cNvPr id="35844" name="Picture 4" descr="خلايا ميكروب الدفتيريا بعد صبغها"/>
          <p:cNvPicPr>
            <a:picLocks noChangeAspect="1" noChangeArrowheads="1"/>
          </p:cNvPicPr>
          <p:nvPr/>
        </p:nvPicPr>
        <p:blipFill>
          <a:blip r:embed="rId3" r:link="rId4" cstate="print"/>
          <a:srcRect b="32500"/>
          <a:stretch>
            <a:fillRect/>
          </a:stretch>
        </p:blipFill>
        <p:spPr bwMode="auto">
          <a:xfrm>
            <a:off x="5715000" y="2971800"/>
            <a:ext cx="3276600" cy="2743200"/>
          </a:xfrm>
          <a:prstGeom prst="rect">
            <a:avLst/>
          </a:prstGeom>
          <a:noFill/>
          <a:ln w="12700">
            <a:solidFill>
              <a:srgbClr val="000000"/>
            </a:solidFill>
            <a:miter lim="800000"/>
            <a:headEnd/>
            <a:tailEnd/>
          </a:ln>
        </p:spPr>
      </p:pic>
      <p:sp>
        <p:nvSpPr>
          <p:cNvPr id="35845" name="Rectangle 5"/>
          <p:cNvSpPr>
            <a:spLocks noChangeArrowheads="1"/>
          </p:cNvSpPr>
          <p:nvPr/>
        </p:nvSpPr>
        <p:spPr bwMode="auto">
          <a:xfrm>
            <a:off x="5638800" y="5791200"/>
            <a:ext cx="3505200" cy="749300"/>
          </a:xfrm>
          <a:prstGeom prst="rect">
            <a:avLst/>
          </a:prstGeom>
          <a:noFill/>
          <a:ln w="9525">
            <a:noFill/>
            <a:miter lim="800000"/>
            <a:headEnd/>
            <a:tailEnd/>
          </a:ln>
          <a:effectLst/>
        </p:spPr>
        <p:txBody>
          <a:bodyPr>
            <a:spAutoFit/>
          </a:bodyPr>
          <a:lstStyle/>
          <a:p>
            <a:pPr algn="r" rtl="1">
              <a:lnSpc>
                <a:spcPct val="80000"/>
              </a:lnSpc>
              <a:spcBef>
                <a:spcPct val="20000"/>
              </a:spcBef>
            </a:pPr>
            <a:r>
              <a:rPr lang="ar-SA"/>
              <a:t>شكل (15) صورة بالمجهر الضوئي توضح المناطق الأكثر أصطباغا من باقي أجزاء الخلية والترتيب العمادي (الحروف الصينية).</a:t>
            </a:r>
            <a:endParaRPr lang="en-US"/>
          </a:p>
        </p:txBody>
      </p:sp>
      <p:pic>
        <p:nvPicPr>
          <p:cNvPr id="35846" name="Picture 6" descr="ميكروب الدفتيريا"/>
          <p:cNvPicPr>
            <a:picLocks noChangeAspect="1" noChangeArrowheads="1"/>
          </p:cNvPicPr>
          <p:nvPr/>
        </p:nvPicPr>
        <p:blipFill>
          <a:blip r:embed="rId5" r:link="rId6" cstate="print"/>
          <a:srcRect t="11046" b="15926"/>
          <a:stretch>
            <a:fillRect/>
          </a:stretch>
        </p:blipFill>
        <p:spPr bwMode="auto">
          <a:xfrm>
            <a:off x="2819400" y="2971800"/>
            <a:ext cx="2819400" cy="2743200"/>
          </a:xfrm>
          <a:prstGeom prst="rect">
            <a:avLst/>
          </a:prstGeom>
          <a:noFill/>
          <a:ln w="9525">
            <a:noFill/>
            <a:miter lim="800000"/>
            <a:headEnd/>
            <a:tailEnd/>
          </a:ln>
        </p:spPr>
      </p:pic>
      <p:sp>
        <p:nvSpPr>
          <p:cNvPr id="35847" name="Rectangle 7"/>
          <p:cNvSpPr>
            <a:spLocks noChangeArrowheads="1"/>
          </p:cNvSpPr>
          <p:nvPr/>
        </p:nvSpPr>
        <p:spPr bwMode="auto">
          <a:xfrm>
            <a:off x="2895600" y="5638800"/>
            <a:ext cx="2797175" cy="1006475"/>
          </a:xfrm>
          <a:prstGeom prst="rect">
            <a:avLst/>
          </a:prstGeom>
          <a:noFill/>
          <a:ln w="9525">
            <a:noFill/>
            <a:miter lim="800000"/>
            <a:headEnd/>
            <a:tailEnd/>
          </a:ln>
          <a:effectLst/>
        </p:spPr>
        <p:txBody>
          <a:bodyPr anchor="ctr">
            <a:spAutoFit/>
          </a:bodyPr>
          <a:lstStyle/>
          <a:p>
            <a:pPr algn="r" rtl="1"/>
            <a:r>
              <a:rPr lang="ar-SA" sz="2000"/>
              <a:t>شكل (16) صورة توضح الشكل الصولجاني لكوريني بكتيريا </a:t>
            </a:r>
            <a:r>
              <a:rPr lang="en-US" sz="2000"/>
              <a:t>Corynebacteria</a:t>
            </a:r>
          </a:p>
        </p:txBody>
      </p:sp>
      <p:pic>
        <p:nvPicPr>
          <p:cNvPr id="35848" name="Picture 8" descr="http://microbewiki.kenyon.edu/images/7/74/Corynebacteriumdiphteriae.jpg"/>
          <p:cNvPicPr>
            <a:picLocks noChangeAspect="1" noChangeArrowheads="1"/>
          </p:cNvPicPr>
          <p:nvPr/>
        </p:nvPicPr>
        <p:blipFill>
          <a:blip r:embed="rId7" r:link="rId8" cstate="print"/>
          <a:srcRect/>
          <a:stretch>
            <a:fillRect/>
          </a:stretch>
        </p:blipFill>
        <p:spPr bwMode="auto">
          <a:xfrm>
            <a:off x="0" y="2971800"/>
            <a:ext cx="2819400" cy="2743200"/>
          </a:xfrm>
          <a:prstGeom prst="rect">
            <a:avLst/>
          </a:prstGeom>
          <a:noFill/>
          <a:ln w="9525">
            <a:noFill/>
            <a:miter lim="800000"/>
            <a:headEnd/>
            <a:tailEnd/>
          </a:ln>
        </p:spPr>
      </p:pic>
      <p:sp>
        <p:nvSpPr>
          <p:cNvPr id="35849" name="Rectangle 9"/>
          <p:cNvSpPr>
            <a:spLocks noChangeArrowheads="1"/>
          </p:cNvSpPr>
          <p:nvPr/>
        </p:nvSpPr>
        <p:spPr bwMode="auto">
          <a:xfrm>
            <a:off x="-304800" y="5667375"/>
            <a:ext cx="3352800" cy="1190625"/>
          </a:xfrm>
          <a:prstGeom prst="rect">
            <a:avLst/>
          </a:prstGeom>
          <a:noFill/>
          <a:ln w="9525">
            <a:noFill/>
            <a:miter lim="800000"/>
            <a:headEnd/>
            <a:tailEnd/>
          </a:ln>
          <a:effectLst/>
        </p:spPr>
        <p:txBody>
          <a:bodyPr anchor="ctr">
            <a:spAutoFit/>
          </a:bodyPr>
          <a:lstStyle/>
          <a:p>
            <a:pPr algn="r" rtl="1"/>
            <a:r>
              <a:rPr lang="ar-SA"/>
              <a:t>شكل (17) صورة بالمجهر اللإكتروني توضح بكتيريا </a:t>
            </a:r>
            <a:r>
              <a:rPr lang="en-US" b="0" i="1"/>
              <a:t>Corynebacterium diphtheriae</a:t>
            </a:r>
            <a:r>
              <a:rPr lang="ar-SA"/>
              <a:t> المسببه لمرض الدفتيريا</a:t>
            </a:r>
            <a:r>
              <a:rPr lang="ar-SA" i="1"/>
              <a:t>.</a:t>
            </a:r>
          </a:p>
        </p:txBody>
      </p:sp>
      <p:pic>
        <p:nvPicPr>
          <p:cNvPr id="9" name="Picture 8" descr="Datei:Corynebacterium diphtheriae zoom.jpg"/>
          <p:cNvPicPr/>
          <p:nvPr/>
        </p:nvPicPr>
        <p:blipFill>
          <a:blip r:embed="rId9" cstate="print"/>
          <a:srcRect/>
          <a:stretch>
            <a:fillRect/>
          </a:stretch>
        </p:blipFill>
        <p:spPr bwMode="auto">
          <a:xfrm>
            <a:off x="5715008" y="3000372"/>
            <a:ext cx="1490652" cy="12001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a:xfrm>
            <a:off x="228600" y="152400"/>
            <a:ext cx="8610600" cy="3505200"/>
          </a:xfrm>
        </p:spPr>
        <p:txBody>
          <a:bodyPr/>
          <a:lstStyle/>
          <a:p>
            <a:pPr algn="r" rtl="1">
              <a:lnSpc>
                <a:spcPct val="90000"/>
              </a:lnSpc>
            </a:pPr>
            <a:r>
              <a:rPr lang="ar-SA" sz="2600" b="1"/>
              <a:t>4 - الميكوبكتيريا </a:t>
            </a:r>
            <a:r>
              <a:rPr lang="en-US" sz="2600" b="1"/>
              <a:t>Mycobacteria</a:t>
            </a:r>
            <a:r>
              <a:rPr lang="ar-SA" sz="2600" b="1"/>
              <a:t> </a:t>
            </a:r>
          </a:p>
          <a:p>
            <a:pPr algn="r" rtl="1">
              <a:lnSpc>
                <a:spcPct val="90000"/>
              </a:lnSpc>
            </a:pPr>
            <a:r>
              <a:rPr lang="ar-SA" sz="2600" b="1"/>
              <a:t>نظرا لمظهر خلاياها المتفرع ضمت هذه البكتيريا إلى قسم الأكتينوميسيتات. خلايا هذا الجنس عصوية مستقيمة أو قليلة الإنحناء قد تكون خيوط سرعان ما تتكسر إلى وحدات عصوية كبيرة وقصيرة. تتصف بصفة الصبغ المقاوم للأحماض </a:t>
            </a:r>
            <a:r>
              <a:rPr lang="en-US" sz="2600" b="1"/>
              <a:t>Acid fastness </a:t>
            </a:r>
            <a:r>
              <a:rPr lang="ar-SA" sz="2600" b="1"/>
              <a:t> فعند صبغ خلايا هذه البكتيريا بصبغة الفكسين القاعدي المذاب في محلول مائي للفينول فإن الخلايا تقبل الصبغة ولا تخرج منها حتي بعد معاملة الخلايا بالكحول الحامضي. مثل بكتيريا المسببه لمرض السل  </a:t>
            </a:r>
            <a:r>
              <a:rPr lang="en-US" sz="2600" b="1" i="1"/>
              <a:t>Mycobacterium tuberculosis</a:t>
            </a:r>
            <a:r>
              <a:rPr lang="ar-SA" sz="2600" b="1"/>
              <a:t>شكل (18) والبكتيريا المسببه لمرض الجذام  </a:t>
            </a:r>
            <a:r>
              <a:rPr lang="en-US" sz="2600" b="1" i="1"/>
              <a:t>M.</a:t>
            </a:r>
            <a:r>
              <a:rPr lang="en-US" sz="2600" b="1"/>
              <a:t> </a:t>
            </a:r>
            <a:r>
              <a:rPr lang="en-US" sz="2600" b="1" i="1"/>
              <a:t>leprae</a:t>
            </a:r>
            <a:r>
              <a:rPr lang="ar-SA" sz="2600" b="1"/>
              <a:t> شكل (19).</a:t>
            </a:r>
            <a:endParaRPr lang="en-US" sz="2600" b="1"/>
          </a:p>
        </p:txBody>
      </p:sp>
      <p:pic>
        <p:nvPicPr>
          <p:cNvPr id="37892" name="Picture 4" descr="http://microbiologyspring2010.wikispaces.com/file/view/Mycobacterium-tuberculosis_pic.jpg/143394703/Mycobacterium-tuberculosis_pic.jpg"/>
          <p:cNvPicPr>
            <a:picLocks noChangeAspect="1" noChangeArrowheads="1"/>
          </p:cNvPicPr>
          <p:nvPr/>
        </p:nvPicPr>
        <p:blipFill>
          <a:blip r:embed="rId3" r:link="rId4" cstate="print"/>
          <a:srcRect b="14999"/>
          <a:stretch>
            <a:fillRect/>
          </a:stretch>
        </p:blipFill>
        <p:spPr bwMode="auto">
          <a:xfrm>
            <a:off x="4572000" y="3505200"/>
            <a:ext cx="4229100" cy="2514600"/>
          </a:xfrm>
          <a:prstGeom prst="rect">
            <a:avLst/>
          </a:prstGeom>
          <a:noFill/>
          <a:ln w="9525">
            <a:noFill/>
            <a:miter lim="800000"/>
            <a:headEnd/>
            <a:tailEnd/>
          </a:ln>
        </p:spPr>
      </p:pic>
      <p:sp>
        <p:nvSpPr>
          <p:cNvPr id="37893" name="Rectangle 5"/>
          <p:cNvSpPr>
            <a:spLocks noChangeArrowheads="1"/>
          </p:cNvSpPr>
          <p:nvPr/>
        </p:nvSpPr>
        <p:spPr bwMode="auto">
          <a:xfrm>
            <a:off x="4572000" y="6078538"/>
            <a:ext cx="4191000" cy="641350"/>
          </a:xfrm>
          <a:prstGeom prst="rect">
            <a:avLst/>
          </a:prstGeom>
          <a:noFill/>
          <a:ln w="9525">
            <a:noFill/>
            <a:miter lim="800000"/>
            <a:headEnd/>
            <a:tailEnd/>
          </a:ln>
          <a:effectLst/>
        </p:spPr>
        <p:txBody>
          <a:bodyPr anchor="ctr">
            <a:spAutoFit/>
          </a:bodyPr>
          <a:lstStyle/>
          <a:p>
            <a:pPr algn="r" rtl="1"/>
            <a:r>
              <a:rPr lang="ar-SA"/>
              <a:t>شكل (18) صورة بالمجهر اللأكتروني توضح بكتيريا </a:t>
            </a:r>
            <a:r>
              <a:rPr lang="en-US" i="1"/>
              <a:t>Mycobacterium tuberculosis</a:t>
            </a:r>
          </a:p>
        </p:txBody>
      </p:sp>
      <p:pic>
        <p:nvPicPr>
          <p:cNvPr id="37894" name="Picture 6" descr="http://pathmicro.med.sc.edu/ghaffar/lister-dk.jpg"/>
          <p:cNvPicPr>
            <a:picLocks noChangeAspect="1" noChangeArrowheads="1"/>
          </p:cNvPicPr>
          <p:nvPr/>
        </p:nvPicPr>
        <p:blipFill>
          <a:blip r:embed="rId5" r:link="rId6" cstate="print"/>
          <a:srcRect/>
          <a:stretch>
            <a:fillRect/>
          </a:stretch>
        </p:blipFill>
        <p:spPr bwMode="auto">
          <a:xfrm>
            <a:off x="0" y="3505200"/>
            <a:ext cx="4229100" cy="2514600"/>
          </a:xfrm>
          <a:prstGeom prst="rect">
            <a:avLst/>
          </a:prstGeom>
          <a:noFill/>
          <a:ln w="9525">
            <a:noFill/>
            <a:miter lim="800000"/>
            <a:headEnd/>
            <a:tailEnd/>
          </a:ln>
        </p:spPr>
      </p:pic>
      <p:sp>
        <p:nvSpPr>
          <p:cNvPr id="37895" name="Rectangle 7"/>
          <p:cNvSpPr>
            <a:spLocks noChangeArrowheads="1"/>
          </p:cNvSpPr>
          <p:nvPr/>
        </p:nvSpPr>
        <p:spPr bwMode="auto">
          <a:xfrm>
            <a:off x="-22225" y="6081713"/>
            <a:ext cx="4143375" cy="396875"/>
          </a:xfrm>
          <a:prstGeom prst="rect">
            <a:avLst/>
          </a:prstGeom>
          <a:noFill/>
          <a:ln w="9525">
            <a:noFill/>
            <a:miter lim="800000"/>
            <a:headEnd/>
            <a:tailEnd/>
          </a:ln>
          <a:effectLst/>
        </p:spPr>
        <p:txBody>
          <a:bodyPr wrap="none" anchor="ctr">
            <a:spAutoFit/>
          </a:bodyPr>
          <a:lstStyle/>
          <a:p>
            <a:pPr algn="r" rtl="1"/>
            <a:r>
              <a:rPr lang="ar-SA" sz="2000"/>
              <a:t>شكل (19) صورة توضح بكتيريا</a:t>
            </a:r>
            <a:r>
              <a:rPr lang="en-US" sz="2000"/>
              <a:t> </a:t>
            </a:r>
            <a:r>
              <a:rPr lang="en-US" sz="2000" i="1"/>
              <a:t>M.</a:t>
            </a:r>
            <a:r>
              <a:rPr lang="en-US" sz="2000"/>
              <a:t> </a:t>
            </a:r>
            <a:r>
              <a:rPr lang="en-US" sz="2000" i="1"/>
              <a:t>leprae.</a:t>
            </a:r>
            <a:r>
              <a:rPr lang="en-US" sz="2000"/>
              <a:t>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3657600" y="0"/>
            <a:ext cx="5486400" cy="6126163"/>
          </a:xfrm>
        </p:spPr>
        <p:txBody>
          <a:bodyPr>
            <a:noAutofit/>
          </a:bodyPr>
          <a:lstStyle/>
          <a:p>
            <a:pPr algn="r" rtl="1">
              <a:lnSpc>
                <a:spcPct val="80000"/>
              </a:lnSpc>
            </a:pPr>
            <a:r>
              <a:rPr lang="ar-SA" sz="2400" b="1" dirty="0"/>
              <a:t>5- البكتيريا الهلامية </a:t>
            </a:r>
            <a:r>
              <a:rPr lang="en-US" sz="2400" b="1" dirty="0" err="1"/>
              <a:t>Myxobacteria</a:t>
            </a:r>
            <a:r>
              <a:rPr lang="en-US" sz="2400" b="1" dirty="0"/>
              <a:t> </a:t>
            </a:r>
            <a:endParaRPr lang="ar-SA" sz="2400" b="1" dirty="0"/>
          </a:p>
          <a:p>
            <a:pPr algn="r" rtl="1">
              <a:lnSpc>
                <a:spcPct val="80000"/>
              </a:lnSpc>
            </a:pPr>
            <a:r>
              <a:rPr lang="ar-SA" sz="2400" b="1" dirty="0"/>
              <a:t>تمتاز البكتيريا الهلامية بصفات تميزها عن باقي المجاميع البكتيرية شكل (20). نذكر منها:-</a:t>
            </a:r>
          </a:p>
          <a:p>
            <a:pPr algn="r" rtl="1">
              <a:lnSpc>
                <a:spcPct val="80000"/>
              </a:lnSpc>
            </a:pPr>
            <a:r>
              <a:rPr lang="ar-SA" sz="2400" b="1" dirty="0"/>
              <a:t>فالخلية الفردية تتحرك حركة </a:t>
            </a:r>
            <a:r>
              <a:rPr lang="ar-SA" sz="2400" b="1" dirty="0" err="1"/>
              <a:t>انزلاقية</a:t>
            </a:r>
            <a:r>
              <a:rPr lang="ar-SA" sz="2400" b="1" dirty="0"/>
              <a:t> بالرغم من عدم </a:t>
            </a:r>
            <a:r>
              <a:rPr lang="ar-SA" sz="2400" b="1" dirty="0" err="1"/>
              <a:t>إحتوائها</a:t>
            </a:r>
            <a:r>
              <a:rPr lang="ar-SA" sz="2400" b="1" dirty="0"/>
              <a:t> على أعضاء خاصة بالحركة.</a:t>
            </a:r>
          </a:p>
          <a:p>
            <a:pPr algn="r" rtl="1">
              <a:lnSpc>
                <a:spcPct val="80000"/>
              </a:lnSpc>
            </a:pPr>
            <a:r>
              <a:rPr lang="ar-SA" sz="2400" b="1" dirty="0"/>
              <a:t> قدرتها على التجمع في مجاميع تظهر بشكل كتل هلامية.</a:t>
            </a:r>
          </a:p>
          <a:p>
            <a:pPr algn="r" rtl="1">
              <a:lnSpc>
                <a:spcPct val="80000"/>
              </a:lnSpc>
            </a:pPr>
            <a:r>
              <a:rPr lang="ar-SA" sz="2400" b="1" dirty="0"/>
              <a:t>القدرة على التحرك الجماعي في </a:t>
            </a:r>
            <a:r>
              <a:rPr lang="ar-SA" sz="2400" b="1" dirty="0" err="1"/>
              <a:t>إتجاه</a:t>
            </a:r>
            <a:r>
              <a:rPr lang="ar-SA" sz="2400" b="1" dirty="0"/>
              <a:t> واحد وتعرف بالمجاميع </a:t>
            </a:r>
            <a:r>
              <a:rPr lang="ar-SA" sz="2400" b="1" dirty="0" err="1"/>
              <a:t>الإنزلاقية</a:t>
            </a:r>
            <a:r>
              <a:rPr lang="ar-SA" sz="2400" b="1" dirty="0"/>
              <a:t>.</a:t>
            </a:r>
          </a:p>
          <a:p>
            <a:pPr algn="r" rtl="1">
              <a:lnSpc>
                <a:spcPct val="80000"/>
              </a:lnSpc>
            </a:pPr>
            <a:r>
              <a:rPr lang="ar-SA" sz="2400" b="1" dirty="0" smtClean="0"/>
              <a:t>خلال </a:t>
            </a:r>
            <a:r>
              <a:rPr lang="ar-SA" sz="2400" b="1" dirty="0"/>
              <a:t>نمو الخلايا في المجموعة يتغير شكل الخلايا الفردية وتصبح أقصر طولا </a:t>
            </a:r>
            <a:r>
              <a:rPr lang="ar-SA" sz="2400" b="1" dirty="0" err="1"/>
              <a:t>بيضية</a:t>
            </a:r>
            <a:r>
              <a:rPr lang="ar-SA" sz="2400" b="1" dirty="0"/>
              <a:t> أو كروية الشكل ثم تحيط نفسها بجدار خارجي سميك، تعرف بالحويصلة </a:t>
            </a:r>
            <a:r>
              <a:rPr lang="en-US" sz="2400" b="1" dirty="0" err="1"/>
              <a:t>Microcyst</a:t>
            </a:r>
            <a:r>
              <a:rPr lang="ar-SA" sz="2400" b="1" dirty="0"/>
              <a:t>.</a:t>
            </a:r>
          </a:p>
          <a:p>
            <a:pPr algn="r" rtl="1">
              <a:lnSpc>
                <a:spcPct val="80000"/>
              </a:lnSpc>
            </a:pPr>
            <a:r>
              <a:rPr lang="ar-SA" sz="2400" b="1" dirty="0"/>
              <a:t>ترتبط الحويصلات </a:t>
            </a:r>
            <a:r>
              <a:rPr lang="ar-SA" sz="2400" b="1" dirty="0" err="1"/>
              <a:t>ببعضها</a:t>
            </a:r>
            <a:r>
              <a:rPr lang="ar-SA" sz="2400" b="1" dirty="0"/>
              <a:t> بطبقة هلامية سميكة مكونة الجسم </a:t>
            </a:r>
            <a:r>
              <a:rPr lang="ar-SA" sz="2400" b="1" dirty="0" err="1"/>
              <a:t>الثمري</a:t>
            </a:r>
            <a:r>
              <a:rPr lang="ar-SA" sz="2400" b="1" dirty="0"/>
              <a:t> </a:t>
            </a:r>
            <a:r>
              <a:rPr lang="en-US" sz="2400" b="1" dirty="0"/>
              <a:t>.Fruit body </a:t>
            </a:r>
            <a:endParaRPr lang="ar-SA" sz="2400" b="1" dirty="0"/>
          </a:p>
          <a:p>
            <a:pPr algn="r" rtl="1">
              <a:lnSpc>
                <a:spcPct val="80000"/>
              </a:lnSpc>
            </a:pPr>
            <a:r>
              <a:rPr lang="ar-SA" sz="2400" b="1" dirty="0"/>
              <a:t>تتخذ الأجسام </a:t>
            </a:r>
            <a:r>
              <a:rPr lang="ar-SA" sz="2400" b="1" dirty="0" err="1"/>
              <a:t>الثمرية</a:t>
            </a:r>
            <a:r>
              <a:rPr lang="ar-SA" sz="2400" b="1" dirty="0"/>
              <a:t> أشكالا مميزة فقد تكون جالسة أو ذات عنق.</a:t>
            </a:r>
          </a:p>
          <a:p>
            <a:pPr algn="r" rtl="1">
              <a:lnSpc>
                <a:spcPct val="80000"/>
              </a:lnSpc>
            </a:pPr>
            <a:r>
              <a:rPr lang="ar-SA" sz="2400" b="1" dirty="0"/>
              <a:t>تكون الأجسام </a:t>
            </a:r>
            <a:r>
              <a:rPr lang="ar-SA" sz="2400" b="1" dirty="0" err="1"/>
              <a:t>الثمرية</a:t>
            </a:r>
            <a:r>
              <a:rPr lang="ar-SA" sz="2400" b="1" dirty="0"/>
              <a:t> ملونة بلون الأصفر أو البرتقالي أو الأحمر.</a:t>
            </a:r>
          </a:p>
          <a:p>
            <a:pPr algn="r" rtl="1">
              <a:lnSpc>
                <a:spcPct val="80000"/>
              </a:lnSpc>
              <a:buNone/>
            </a:pPr>
            <a:endParaRPr lang="ar-SA" sz="2400" b="1" dirty="0"/>
          </a:p>
        </p:txBody>
      </p:sp>
      <p:pic>
        <p:nvPicPr>
          <p:cNvPr id="39940" name="Picture 4" descr="http://1.bp.blogspot.com/_DZH2cmCoois/R8xxI73bSxI/AAAAAAAAEps/qkqY5W54mS4/s400/tmp.jpg"/>
          <p:cNvPicPr>
            <a:picLocks noChangeAspect="1" noChangeArrowheads="1"/>
          </p:cNvPicPr>
          <p:nvPr/>
        </p:nvPicPr>
        <p:blipFill>
          <a:blip r:embed="rId3" r:link="rId4" cstate="print"/>
          <a:srcRect/>
          <a:stretch>
            <a:fillRect/>
          </a:stretch>
        </p:blipFill>
        <p:spPr bwMode="auto">
          <a:xfrm>
            <a:off x="0" y="0"/>
            <a:ext cx="3733800" cy="4000500"/>
          </a:xfrm>
          <a:prstGeom prst="rect">
            <a:avLst/>
          </a:prstGeom>
          <a:noFill/>
          <a:ln w="9525">
            <a:noFill/>
            <a:miter lim="800000"/>
            <a:headEnd/>
            <a:tailEnd/>
          </a:ln>
        </p:spPr>
      </p:pic>
      <p:sp>
        <p:nvSpPr>
          <p:cNvPr id="39941" name="Rectangle 5"/>
          <p:cNvSpPr>
            <a:spLocks noChangeArrowheads="1"/>
          </p:cNvSpPr>
          <p:nvPr/>
        </p:nvSpPr>
        <p:spPr bwMode="auto">
          <a:xfrm>
            <a:off x="0" y="3992563"/>
            <a:ext cx="3657600" cy="581025"/>
          </a:xfrm>
          <a:prstGeom prst="rect">
            <a:avLst/>
          </a:prstGeom>
          <a:noFill/>
          <a:ln w="9525">
            <a:noFill/>
            <a:miter lim="800000"/>
            <a:headEnd/>
            <a:tailEnd/>
          </a:ln>
          <a:effectLst/>
        </p:spPr>
        <p:txBody>
          <a:bodyPr anchor="ctr">
            <a:spAutoFit/>
          </a:bodyPr>
          <a:lstStyle/>
          <a:p>
            <a:pPr algn="r" rtl="1"/>
            <a:r>
              <a:rPr lang="ar-SA" sz="1600" dirty="0"/>
              <a:t>شكل (20) صورة توضح الأجسام </a:t>
            </a:r>
            <a:r>
              <a:rPr lang="ar-SA" sz="1600" dirty="0" err="1"/>
              <a:t>الثمرية</a:t>
            </a:r>
            <a:r>
              <a:rPr lang="ar-SA" sz="1600" dirty="0"/>
              <a:t> </a:t>
            </a:r>
            <a:r>
              <a:rPr lang="ar-SA" sz="1600" dirty="0" err="1"/>
              <a:t>المعنقة</a:t>
            </a:r>
            <a:r>
              <a:rPr lang="ar-SA" sz="1600" dirty="0"/>
              <a:t> والجالسة للبكتيريا  الهلامية  </a:t>
            </a:r>
            <a:r>
              <a:rPr lang="en-US" sz="1600" i="1" dirty="0" err="1"/>
              <a:t>Myxobacteria</a:t>
            </a:r>
            <a:r>
              <a:rPr lang="en-US" sz="1600" dirty="0"/>
              <a:t> </a:t>
            </a:r>
          </a:p>
        </p:txBody>
      </p:sp>
      <p:pic>
        <p:nvPicPr>
          <p:cNvPr id="39946" name="Picture 10" descr="http://1.bp.blogspot.com/_DZH2cmCoois/R8xxI73bSxI/AAAAAAAAEps/qkqY5W54mS4/s400/tmp.jpg"/>
          <p:cNvPicPr>
            <a:picLocks noChangeAspect="1" noChangeArrowheads="1"/>
          </p:cNvPicPr>
          <p:nvPr/>
        </p:nvPicPr>
        <p:blipFill>
          <a:blip r:embed="rId3" r:link="rId4" cstate="print"/>
          <a:srcRect/>
          <a:stretch>
            <a:fillRect/>
          </a:stretch>
        </p:blipFill>
        <p:spPr bwMode="auto">
          <a:xfrm>
            <a:off x="0" y="0"/>
            <a:ext cx="3733800" cy="4000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8" name="Picture 4" descr="http://1.bp.blogspot.com/_DZH2cmCoois/R8xxI73bSxI/AAAAAAAAEps/qkqY5W54mS4/s400/tmp.jpg"/>
          <p:cNvPicPr>
            <a:picLocks noChangeAspect="1" noChangeArrowheads="1"/>
          </p:cNvPicPr>
          <p:nvPr/>
        </p:nvPicPr>
        <p:blipFill>
          <a:blip r:embed="rId3" r:link="rId4" cstate="print"/>
          <a:srcRect/>
          <a:stretch>
            <a:fillRect/>
          </a:stretch>
        </p:blipFill>
        <p:spPr bwMode="auto">
          <a:xfrm>
            <a:off x="683568" y="260648"/>
            <a:ext cx="7924800" cy="6096000"/>
          </a:xfrm>
          <a:prstGeom prst="rect">
            <a:avLst/>
          </a:prstGeom>
          <a:noFill/>
          <a:ln w="9525">
            <a:noFill/>
            <a:miter lim="800000"/>
            <a:headEnd/>
            <a:tailEnd/>
          </a:ln>
        </p:spPr>
      </p:pic>
      <p:sp>
        <p:nvSpPr>
          <p:cNvPr id="41991" name="Rectangle 7"/>
          <p:cNvSpPr>
            <a:spLocks noChangeArrowheads="1"/>
          </p:cNvSpPr>
          <p:nvPr/>
        </p:nvSpPr>
        <p:spPr bwMode="auto">
          <a:xfrm>
            <a:off x="683568" y="1484784"/>
            <a:ext cx="1250950" cy="366713"/>
          </a:xfrm>
          <a:prstGeom prst="rect">
            <a:avLst/>
          </a:prstGeom>
          <a:noFill/>
          <a:ln w="9525">
            <a:noFill/>
            <a:miter lim="800000"/>
            <a:headEnd/>
            <a:tailEnd/>
          </a:ln>
          <a:effectLst/>
        </p:spPr>
        <p:txBody>
          <a:bodyPr wrap="none">
            <a:spAutoFit/>
          </a:bodyPr>
          <a:lstStyle/>
          <a:p>
            <a:r>
              <a:rPr lang="en-US" dirty="0" err="1"/>
              <a:t>Microcyst</a:t>
            </a:r>
            <a:endParaRPr lang="en-US" dirty="0"/>
          </a:p>
        </p:txBody>
      </p:sp>
      <p:sp>
        <p:nvSpPr>
          <p:cNvPr id="41992" name="Rectangle 8"/>
          <p:cNvSpPr>
            <a:spLocks noChangeArrowheads="1"/>
          </p:cNvSpPr>
          <p:nvPr/>
        </p:nvSpPr>
        <p:spPr bwMode="auto">
          <a:xfrm>
            <a:off x="5940152" y="1412776"/>
            <a:ext cx="2063750" cy="366713"/>
          </a:xfrm>
          <a:prstGeom prst="rect">
            <a:avLst/>
          </a:prstGeom>
          <a:noFill/>
          <a:ln w="9525">
            <a:noFill/>
            <a:miter lim="800000"/>
            <a:headEnd/>
            <a:tailEnd/>
          </a:ln>
          <a:effectLst/>
        </p:spPr>
        <p:txBody>
          <a:bodyPr wrap="none">
            <a:spAutoFit/>
          </a:bodyPr>
          <a:lstStyle/>
          <a:p>
            <a:r>
              <a:rPr lang="en-US" dirty="0"/>
              <a:t>Wall of </a:t>
            </a:r>
            <a:r>
              <a:rPr lang="en-US" dirty="0" err="1"/>
              <a:t>Microcyst</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classes.midlandstech.edu/carterp/Courses/bio225/chap04/04-05_StarShaped_1.jpg"/>
          <p:cNvPicPr>
            <a:picLocks noChangeAspect="1" noChangeArrowheads="1"/>
          </p:cNvPicPr>
          <p:nvPr/>
        </p:nvPicPr>
        <p:blipFill>
          <a:blip r:embed="rId2" r:link="rId3" cstate="print"/>
          <a:srcRect r="49138" b="16705"/>
          <a:stretch>
            <a:fillRect/>
          </a:stretch>
        </p:blipFill>
        <p:spPr bwMode="auto">
          <a:xfrm>
            <a:off x="4286248" y="3214686"/>
            <a:ext cx="4533900" cy="2000264"/>
          </a:xfrm>
          <a:prstGeom prst="rect">
            <a:avLst/>
          </a:prstGeom>
          <a:noFill/>
          <a:ln w="12700">
            <a:solidFill>
              <a:srgbClr val="000000"/>
            </a:solidFill>
            <a:miter lim="800000"/>
            <a:headEnd/>
            <a:tailEnd/>
          </a:ln>
        </p:spPr>
      </p:pic>
      <p:pic>
        <p:nvPicPr>
          <p:cNvPr id="5" name="Picture 7" descr="http://classes.midlandstech.edu/carterp/Courses/bio225/chap04/04-05_StarShaped_1.jpg"/>
          <p:cNvPicPr>
            <a:picLocks noGrp="1" noChangeAspect="1" noChangeArrowheads="1"/>
          </p:cNvPicPr>
          <p:nvPr>
            <p:ph idx="1"/>
          </p:nvPr>
        </p:nvPicPr>
        <p:blipFill>
          <a:blip r:embed="rId2" r:link="rId3" cstate="print"/>
          <a:srcRect l="51724" b="20161"/>
          <a:stretch>
            <a:fillRect/>
          </a:stretch>
        </p:blipFill>
        <p:spPr bwMode="auto">
          <a:xfrm>
            <a:off x="285720" y="3143248"/>
            <a:ext cx="3786214" cy="2143140"/>
          </a:xfrm>
          <a:prstGeom prst="rect">
            <a:avLst/>
          </a:prstGeom>
          <a:noFill/>
          <a:ln w="12700">
            <a:solidFill>
              <a:srgbClr val="000000"/>
            </a:solidFill>
            <a:miter lim="800000"/>
            <a:headEnd/>
            <a:tailEnd/>
          </a:ln>
        </p:spPr>
      </p:pic>
      <p:sp>
        <p:nvSpPr>
          <p:cNvPr id="6" name="Rectangle 5"/>
          <p:cNvSpPr/>
          <p:nvPr/>
        </p:nvSpPr>
        <p:spPr>
          <a:xfrm>
            <a:off x="395536" y="1000108"/>
            <a:ext cx="8176992" cy="1569660"/>
          </a:xfrm>
          <a:prstGeom prst="rect">
            <a:avLst/>
          </a:prstGeom>
        </p:spPr>
        <p:txBody>
          <a:bodyPr wrap="square">
            <a:spAutoFit/>
          </a:bodyPr>
          <a:lstStyle/>
          <a:p>
            <a:r>
              <a:rPr lang="ar-SA" sz="3200" b="1" dirty="0" smtClean="0">
                <a:solidFill>
                  <a:schemeClr val="accent4">
                    <a:lumMod val="50000"/>
                  </a:schemeClr>
                </a:solidFill>
              </a:rPr>
              <a:t>بالإضافة إلى ذلك توجد أشكال أخرى للبكتيريا منها البكتيريا </a:t>
            </a:r>
            <a:r>
              <a:rPr lang="ar-SA" sz="3200" b="1" dirty="0" err="1" smtClean="0">
                <a:solidFill>
                  <a:schemeClr val="accent4">
                    <a:lumMod val="50000"/>
                  </a:schemeClr>
                </a:solidFill>
              </a:rPr>
              <a:t>النجمية</a:t>
            </a:r>
            <a:r>
              <a:rPr lang="ar-SA" sz="3200" b="1" dirty="0" smtClean="0">
                <a:solidFill>
                  <a:schemeClr val="accent4">
                    <a:lumMod val="50000"/>
                  </a:schemeClr>
                </a:solidFill>
              </a:rPr>
              <a:t> </a:t>
            </a:r>
            <a:r>
              <a:rPr lang="en-US" sz="3200" b="1" dirty="0" smtClean="0">
                <a:solidFill>
                  <a:schemeClr val="accent4">
                    <a:lumMod val="50000"/>
                  </a:schemeClr>
                </a:solidFill>
              </a:rPr>
              <a:t>Star-shaped</a:t>
            </a:r>
            <a:r>
              <a:rPr lang="ar-SA" sz="3200" b="1" dirty="0" smtClean="0">
                <a:solidFill>
                  <a:schemeClr val="accent4">
                    <a:lumMod val="50000"/>
                  </a:schemeClr>
                </a:solidFill>
              </a:rPr>
              <a:t> مثل بكتيريا </a:t>
            </a:r>
            <a:r>
              <a:rPr lang="en-US" sz="3200" b="1" i="1" dirty="0" smtClean="0">
                <a:solidFill>
                  <a:schemeClr val="accent4">
                    <a:lumMod val="50000"/>
                  </a:schemeClr>
                </a:solidFill>
              </a:rPr>
              <a:t>Stella</a:t>
            </a:r>
            <a:r>
              <a:rPr lang="ar-SA" sz="3200" b="1" dirty="0" smtClean="0">
                <a:solidFill>
                  <a:schemeClr val="accent4">
                    <a:lumMod val="50000"/>
                  </a:schemeClr>
                </a:solidFill>
              </a:rPr>
              <a:t> والبكتيريا المستطيلة المحبة للملوحة مثل بكتيريا </a:t>
            </a:r>
            <a:r>
              <a:rPr lang="en-US" sz="3200" b="1" i="1" dirty="0" err="1" smtClean="0">
                <a:solidFill>
                  <a:schemeClr val="accent4">
                    <a:lumMod val="50000"/>
                  </a:schemeClr>
                </a:solidFill>
              </a:rPr>
              <a:t>Haloarcula</a:t>
            </a:r>
            <a:r>
              <a:rPr lang="en-US" sz="3200" b="1" i="1" dirty="0" smtClean="0">
                <a:solidFill>
                  <a:schemeClr val="accent4">
                    <a:lumMod val="50000"/>
                  </a:schemeClr>
                </a:solidFill>
              </a:rPr>
              <a:t> </a:t>
            </a:r>
            <a:endParaRPr lang="ar-SA" sz="32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14810" y="0"/>
            <a:ext cx="4572032" cy="6858000"/>
          </a:xfrm>
        </p:spPr>
        <p:txBody>
          <a:bodyPr>
            <a:normAutofit/>
          </a:bodyPr>
          <a:lstStyle/>
          <a:p>
            <a:pPr algn="ctr"/>
            <a:r>
              <a:rPr lang="en-US" sz="2400" dirty="0" smtClean="0"/>
              <a:t>Bacterial cells may carry a single flagellum, and are thus described as </a:t>
            </a:r>
            <a:r>
              <a:rPr lang="en-US" sz="2400" b="1" dirty="0" err="1" smtClean="0"/>
              <a:t>monotrichous</a:t>
            </a:r>
            <a:r>
              <a:rPr lang="en-US" sz="2400" dirty="0" smtClean="0"/>
              <a:t>. If the single flagellum is at one end of a rod-shaped cell it is known as a </a:t>
            </a:r>
            <a:r>
              <a:rPr lang="en-US" sz="2400" b="1" dirty="0" smtClean="0"/>
              <a:t>polar flagellum</a:t>
            </a:r>
            <a:r>
              <a:rPr lang="en-US" sz="2400" dirty="0" smtClean="0"/>
              <a:t>. If the bacterium carries a single tuft of flagella, it is said to be </a:t>
            </a:r>
            <a:r>
              <a:rPr lang="en-US" sz="2400" b="1" dirty="0" err="1" smtClean="0"/>
              <a:t>lophotrichous</a:t>
            </a:r>
            <a:r>
              <a:rPr lang="en-US" sz="2400" dirty="0" smtClean="0"/>
              <a:t> (</a:t>
            </a:r>
            <a:r>
              <a:rPr lang="en-US" sz="2400" i="1" dirty="0" err="1" smtClean="0"/>
              <a:t>lophos</a:t>
            </a:r>
            <a:r>
              <a:rPr lang="en-US" sz="2400" dirty="0" smtClean="0"/>
              <a:t> - Greek for a crest). When the tuft appears at both ends of the cell, the bacterium is </a:t>
            </a:r>
            <a:r>
              <a:rPr lang="en-US" sz="2400" b="1" dirty="0" err="1" smtClean="0"/>
              <a:t>amphitrichous</a:t>
            </a:r>
            <a:r>
              <a:rPr lang="en-US" sz="2400" dirty="0" smtClean="0"/>
              <a:t> (</a:t>
            </a:r>
            <a:r>
              <a:rPr lang="en-US" sz="2400" i="1" dirty="0" err="1" smtClean="0"/>
              <a:t>amphi</a:t>
            </a:r>
            <a:r>
              <a:rPr lang="en-US" sz="2400" dirty="0" smtClean="0"/>
              <a:t> - Greek for 'at each end'). Bacteria that are covered all over in flagella are said to be </a:t>
            </a:r>
            <a:r>
              <a:rPr lang="en-US" sz="2400" b="1" dirty="0" err="1" smtClean="0"/>
              <a:t>peritrichous</a:t>
            </a:r>
            <a:r>
              <a:rPr lang="en-US" sz="2400" dirty="0" smtClean="0"/>
              <a:t> (</a:t>
            </a:r>
            <a:r>
              <a:rPr lang="en-US" sz="2400" i="1" dirty="0" err="1" smtClean="0"/>
              <a:t>peri</a:t>
            </a:r>
            <a:r>
              <a:rPr lang="en-US" sz="2400" dirty="0" smtClean="0"/>
              <a:t> - around). </a:t>
            </a:r>
          </a:p>
          <a:p>
            <a:pPr algn="ctr"/>
            <a:endParaRPr lang="ar-SA" sz="2400" dirty="0"/>
          </a:p>
        </p:txBody>
      </p:sp>
      <p:pic>
        <p:nvPicPr>
          <p:cNvPr id="4" name="Picture 3" descr="Arrangement of flagella on different bacteria"/>
          <p:cNvPicPr/>
          <p:nvPr/>
        </p:nvPicPr>
        <p:blipFill>
          <a:blip r:embed="rId2" cstate="print"/>
          <a:srcRect/>
          <a:stretch>
            <a:fillRect/>
          </a:stretch>
        </p:blipFill>
        <p:spPr bwMode="auto">
          <a:xfrm>
            <a:off x="0" y="428604"/>
            <a:ext cx="4214810" cy="5929354"/>
          </a:xfrm>
          <a:prstGeom prst="rect">
            <a:avLst/>
          </a:prstGeom>
          <a:noFill/>
          <a:ln w="9525">
            <a:noFill/>
            <a:miter lim="800000"/>
            <a:headEnd/>
            <a:tailEnd/>
          </a:ln>
        </p:spPr>
      </p:pic>
      <p:sp>
        <p:nvSpPr>
          <p:cNvPr id="6" name="Rectangle 5"/>
          <p:cNvSpPr/>
          <p:nvPr/>
        </p:nvSpPr>
        <p:spPr>
          <a:xfrm>
            <a:off x="0" y="6072206"/>
            <a:ext cx="4214811" cy="369332"/>
          </a:xfrm>
          <a:prstGeom prst="rect">
            <a:avLst/>
          </a:prstGeom>
        </p:spPr>
        <p:txBody>
          <a:bodyPr wrap="square">
            <a:spAutoFit/>
          </a:bodyPr>
          <a:lstStyle/>
          <a:p>
            <a:pPr algn="ctr"/>
            <a:r>
              <a:rPr lang="en-US" b="1" dirty="0" smtClean="0"/>
              <a:t>Arrangements of flagella on bacterial cells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1159</TotalTime>
  <Words>3835</Words>
  <Application>Microsoft Office PowerPoint</Application>
  <PresentationFormat>عرض على الشاشة (3:4)‏</PresentationFormat>
  <Paragraphs>358</Paragraphs>
  <Slides>48</Slides>
  <Notes>41</Notes>
  <HiddenSlides>0</HiddenSlides>
  <MMClips>0</MMClips>
  <ScaleCrop>false</ScaleCrop>
  <HeadingPairs>
    <vt:vector size="4" baseType="variant">
      <vt:variant>
        <vt:lpstr>نسق</vt:lpstr>
      </vt:variant>
      <vt:variant>
        <vt:i4>1</vt:i4>
      </vt:variant>
      <vt:variant>
        <vt:lpstr>عناوين الشرائح</vt:lpstr>
      </vt:variant>
      <vt:variant>
        <vt:i4>48</vt:i4>
      </vt:variant>
    </vt:vector>
  </HeadingPairs>
  <TitlesOfParts>
    <vt:vector size="49" baseType="lpstr">
      <vt:lpstr>Office Theme</vt:lpstr>
      <vt:lpstr>عرض تقديمي في PowerPoint</vt:lpstr>
      <vt:lpstr>المنهج</vt:lpstr>
      <vt:lpstr>عناصر المحاضرة</vt:lpstr>
      <vt:lpstr>Introduction</vt:lpstr>
      <vt:lpstr>عرض تقديمي في PowerPoint</vt:lpstr>
      <vt:lpstr>مجالات علم الأحياء الدقيقة  The Scope of Microbiology</vt:lpstr>
      <vt:lpstr>عرض تقديمي في PowerPoint</vt:lpstr>
      <vt:lpstr>عرض تقديمي في PowerPoint</vt:lpstr>
      <vt:lpstr>عرض تقديمي في PowerPoint</vt:lpstr>
      <vt:lpstr>مقارنة بين الكائنات بدائية النواة وحقيقة النواة-: </vt:lpstr>
      <vt:lpstr>عرض تقديمي في PowerPoint</vt:lpstr>
      <vt:lpstr>عرض تقديمي في PowerPoint</vt:lpstr>
      <vt:lpstr>تصنيف البكتيريا</vt:lpstr>
      <vt:lpstr>علم البكتيريا Bacteriology</vt:lpstr>
      <vt:lpstr>عرض تقديمي في PowerPoint</vt:lpstr>
      <vt:lpstr>عرض تقديمي في PowerPoint</vt:lpstr>
      <vt:lpstr>Types of Microscopes</vt:lpstr>
      <vt:lpstr>عرض تقديمي في PowerPoint</vt:lpstr>
      <vt:lpstr>عرض تقديمي في PowerPoint</vt:lpstr>
      <vt:lpstr>عرض تقديمي في PowerPoint</vt:lpstr>
      <vt:lpstr>عرض تقديمي في PowerPoint</vt:lpstr>
      <vt:lpstr>الخلية البكتيريةBacterial cell </vt:lpstr>
      <vt:lpstr>عرض تقديمي في PowerPoint</vt:lpstr>
      <vt:lpstr>عرض تقديمي في PowerPoint</vt:lpstr>
      <vt:lpstr>عناصر المحاضرة</vt:lpstr>
      <vt:lpstr>أولاً - حجم الخلية البكتيرية</vt:lpstr>
      <vt:lpstr> ايضاً يختلف الحجم بين افراد  البكتيريا التي لها نفس الشكل.   </vt:lpstr>
      <vt:lpstr>عرض تقديمي في PowerPoint</vt:lpstr>
      <vt:lpstr>عرض تقديمي في PowerPoint</vt:lpstr>
      <vt:lpstr>عرض تقديمي في PowerPoint</vt:lpstr>
      <vt:lpstr>عرض تقديمي في PowerPoint</vt:lpstr>
      <vt:lpstr>عرض تقديمي في PowerPoint</vt:lpstr>
      <vt:lpstr>ثانياً - شكل الخلية البكتيرية وطريقة تجمعها عقب عملية الأنقسام. Shape and arrangement of bacterial cells</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ibtisam</dc:creator>
  <cp:lastModifiedBy>Toshiba</cp:lastModifiedBy>
  <cp:revision>69</cp:revision>
  <dcterms:created xsi:type="dcterms:W3CDTF">2011-02-18T18:49:20Z</dcterms:created>
  <dcterms:modified xsi:type="dcterms:W3CDTF">2014-06-03T15:52:16Z</dcterms:modified>
</cp:coreProperties>
</file>