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7" r:id="rId2"/>
    <p:sldId id="259" r:id="rId3"/>
    <p:sldId id="294" r:id="rId4"/>
    <p:sldId id="295" r:id="rId5"/>
    <p:sldId id="265" r:id="rId6"/>
    <p:sldId id="296" r:id="rId7"/>
    <p:sldId id="298" r:id="rId8"/>
    <p:sldId id="292" r:id="rId9"/>
    <p:sldId id="262" r:id="rId10"/>
    <p:sldId id="263" r:id="rId11"/>
    <p:sldId id="264" r:id="rId12"/>
    <p:sldId id="299" r:id="rId13"/>
    <p:sldId id="266" r:id="rId14"/>
    <p:sldId id="300" r:id="rId15"/>
    <p:sldId id="301" r:id="rId16"/>
    <p:sldId id="267" r:id="rId17"/>
    <p:sldId id="268" r:id="rId18"/>
    <p:sldId id="269" r:id="rId19"/>
    <p:sldId id="302" r:id="rId20"/>
    <p:sldId id="270" r:id="rId21"/>
    <p:sldId id="271" r:id="rId22"/>
    <p:sldId id="303" r:id="rId23"/>
    <p:sldId id="304" r:id="rId24"/>
    <p:sldId id="272" r:id="rId25"/>
    <p:sldId id="305" r:id="rId26"/>
    <p:sldId id="273" r:id="rId27"/>
    <p:sldId id="274" r:id="rId28"/>
    <p:sldId id="275" r:id="rId29"/>
    <p:sldId id="290" r:id="rId30"/>
    <p:sldId id="306" r:id="rId31"/>
    <p:sldId id="291" r:id="rId32"/>
    <p:sldId id="276" r:id="rId33"/>
    <p:sldId id="277" r:id="rId34"/>
    <p:sldId id="280" r:id="rId35"/>
    <p:sldId id="281" r:id="rId36"/>
    <p:sldId id="282" r:id="rId37"/>
    <p:sldId id="283" r:id="rId38"/>
    <p:sldId id="285" r:id="rId39"/>
    <p:sldId id="284" r:id="rId40"/>
    <p:sldId id="286" r:id="rId41"/>
    <p:sldId id="287" r:id="rId42"/>
    <p:sldId id="297" r:id="rId43"/>
    <p:sldId id="288" r:id="rId44"/>
    <p:sldId id="293" r:id="rId45"/>
    <p:sldId id="289" r:id="rId46"/>
    <p:sldId id="278" r:id="rId47"/>
  </p:sldIdLst>
  <p:sldSz cx="9144000" cy="6858000" type="screen4x3"/>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FF99CC"/>
    <a:srgbClr val="990099"/>
    <a:srgbClr val="CC3300"/>
    <a:srgbClr val="CC0000"/>
    <a:srgbClr val="FFFFCC"/>
    <a:srgbClr val="800000"/>
    <a:srgbClr val="9933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540" autoAdjust="0"/>
  </p:normalViewPr>
  <p:slideViewPr>
    <p:cSldViewPr>
      <p:cViewPr varScale="1">
        <p:scale>
          <a:sx n="63" d="100"/>
          <a:sy n="63" d="100"/>
        </p:scale>
        <p:origin x="-1374"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a:defRPr sz="1200"/>
            </a:lvl1pPr>
          </a:lstStyle>
          <a:p>
            <a:pPr>
              <a:defRPr/>
            </a:pPr>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0">
              <a:defRPr sz="1200"/>
            </a:lvl1pPr>
          </a:lstStyle>
          <a:p>
            <a:pPr>
              <a:defRPr/>
            </a:pPr>
            <a:endParaRPr lang="en-US"/>
          </a:p>
        </p:txBody>
      </p:sp>
      <p:sp>
        <p:nvSpPr>
          <p:cNvPr id="368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200"/>
            </a:lvl1pPr>
          </a:lstStyle>
          <a:p>
            <a:pPr>
              <a:defRPr/>
            </a:pP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0">
              <a:defRPr sz="1200"/>
            </a:lvl1pPr>
          </a:lstStyle>
          <a:p>
            <a:pPr>
              <a:defRPr/>
            </a:pPr>
            <a:fld id="{F8F11100-00F4-4E4A-8391-8FDEBE8495B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14D13B5-9DF5-4A35-A13A-81A72C2C61C3}" type="slidenum">
              <a:rPr lang="en-US" smtClean="0"/>
              <a:pPr/>
              <a:t>1</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9D98DCB3-936F-4122-A089-57B081767273}" type="slidenum">
              <a:rPr lang="en-US" smtClean="0"/>
              <a:pPr/>
              <a:t>2</a:t>
            </a:fld>
            <a:endParaRPr lang="en-US"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E5BAEF8-1645-4626-A82A-D8FBB4487513}" type="slidenum">
              <a:rPr lang="en-US"/>
              <a:pPr/>
              <a:t>4</a:t>
            </a:fld>
            <a:endParaRPr lang="en-US"/>
          </a:p>
        </p:txBody>
      </p:sp>
      <p:sp>
        <p:nvSpPr>
          <p:cNvPr id="9218"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3D910647-A371-41B2-B444-DBEA36D9E99A}" type="slidenum">
              <a:rPr lang="ar-SA" sz="1200">
                <a:latin typeface="Arial" pitchFamily="34" charset="0"/>
              </a:rPr>
              <a:pPr rtl="1"/>
              <a:t>4</a:t>
            </a:fld>
            <a:endParaRPr lang="en-US" sz="1200">
              <a:latin typeface="Arial" pitchFamily="34" charset="0"/>
            </a:endParaRPr>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p:txBody>
          <a:bodyPr/>
          <a:lstStyle/>
          <a:p>
            <a:endParaRPr lang="ar-SY"/>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B2908F46-5CB6-4E85-93B7-0B0E33063CAD}" type="slidenum">
              <a:rPr lang="en-US" smtClean="0"/>
              <a:pPr/>
              <a:t>5</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6E5D2BA-269B-4CEE-B748-7CDA28063A59}" type="slidenum">
              <a:rPr lang="en-US"/>
              <a:pPr/>
              <a:t>6</a:t>
            </a:fld>
            <a:endParaRPr lang="en-US"/>
          </a:p>
        </p:txBody>
      </p:sp>
      <p:sp>
        <p:nvSpPr>
          <p:cNvPr id="25602"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62EDC2CB-BBFC-4E76-A341-2E7C65894819}" type="slidenum">
              <a:rPr lang="ar-SA" sz="1200">
                <a:latin typeface="Arial" pitchFamily="34" charset="0"/>
              </a:rPr>
              <a:pPr rtl="1"/>
              <a:t>6</a:t>
            </a:fld>
            <a:endParaRPr lang="en-US" sz="1200">
              <a:latin typeface="Arial" pitchFamily="34"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p:txBody>
          <a:bodyPr/>
          <a:lstStyle/>
          <a:p>
            <a:endParaRPr lang="ar-SY"/>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4EACB703-725B-4425-9082-7D57FB43408B}" type="slidenum">
              <a:rPr lang="en-US"/>
              <a:pPr/>
              <a:t>7</a:t>
            </a:fld>
            <a:endParaRPr lang="en-US"/>
          </a:p>
        </p:txBody>
      </p:sp>
      <p:sp>
        <p:nvSpPr>
          <p:cNvPr id="11266"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9190FD91-4CE3-43C7-B3B9-4E56F934E594}" type="slidenum">
              <a:rPr lang="ar-SA" sz="1200">
                <a:latin typeface="Arial" pitchFamily="34" charset="0"/>
              </a:rPr>
              <a:pPr rtl="1"/>
              <a:t>7</a:t>
            </a:fld>
            <a:endParaRPr lang="en-US" sz="1200">
              <a:latin typeface="Arial" pitchFamily="34" charset="0"/>
            </a:endParaRPr>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p:txBody>
          <a:bodyPr/>
          <a:lstStyle/>
          <a:p>
            <a:endParaRPr lang="ar-SY"/>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95558709-B8F1-4871-AC5D-A4D5E48B0B40}" type="slidenum">
              <a:rPr lang="en-US" smtClean="0"/>
              <a:pPr/>
              <a:t>9</a:t>
            </a:fld>
            <a:endParaRPr lang="en-US"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ar-SA"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9B960762-9B72-482A-BD27-3BC469B661B3}" type="slidenum">
              <a:rPr lang="en-US" smtClean="0"/>
              <a:pPr/>
              <a:t>10</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04452049-CC61-4930-9FBB-09C45E20B827}" type="slidenum">
              <a:rPr lang="en-US" smtClean="0"/>
              <a:pPr/>
              <a:t>11</a:t>
            </a:fld>
            <a:endParaRPr lang="en-US"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420EA3BA-C1A2-4EBA-BF61-FAF940E651DD}" type="slidenum">
              <a:rPr lang="en-US"/>
              <a:pPr/>
              <a:t>12</a:t>
            </a:fld>
            <a:endParaRPr lang="en-US"/>
          </a:p>
        </p:txBody>
      </p:sp>
      <p:sp>
        <p:nvSpPr>
          <p:cNvPr id="54275"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1171CF62-6BCC-4D49-B62C-C3D6D83ABDB5}" type="slidenum">
              <a:rPr lang="ar-SA" sz="1200">
                <a:latin typeface="Arial" pitchFamily="34" charset="0"/>
              </a:rPr>
              <a:pPr rtl="1"/>
              <a:t>12</a:t>
            </a:fld>
            <a:endParaRPr lang="en-US" sz="1200">
              <a:latin typeface="Arial" pitchFamily="34" charset="0"/>
            </a:endParaRPr>
          </a:p>
        </p:txBody>
      </p:sp>
      <p:sp>
        <p:nvSpPr>
          <p:cNvPr id="54276" name="Rectangle 2"/>
          <p:cNvSpPr>
            <a:spLocks noGrp="1" noRot="1" noChangeAspect="1" noChangeArrowheads="1" noTextEdit="1"/>
          </p:cNvSpPr>
          <p:nvPr>
            <p:ph type="sldImg"/>
          </p:nvPr>
        </p:nvSpPr>
        <p:spPr>
          <a:ln/>
        </p:spPr>
      </p:sp>
      <p:sp>
        <p:nvSpPr>
          <p:cNvPr id="54277"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A4EE6B6A-7572-480D-BEA1-62F16E0C3885}" type="slidenum">
              <a:rPr lang="en-US" smtClean="0"/>
              <a:pPr/>
              <a:t>13</a:t>
            </a:fld>
            <a:endParaRPr lang="en-US"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0CCD5E58-99D9-4380-982D-7EB24183CE10}" type="slidenum">
              <a:rPr lang="en-US"/>
              <a:pPr/>
              <a:t>14</a:t>
            </a:fld>
            <a:endParaRPr lang="en-US"/>
          </a:p>
        </p:txBody>
      </p:sp>
      <p:sp>
        <p:nvSpPr>
          <p:cNvPr id="55299"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90AB1A49-2379-408C-B4AB-1E161ED118D4}" type="slidenum">
              <a:rPr lang="ar-SA" sz="1200">
                <a:latin typeface="Arial" pitchFamily="34" charset="0"/>
              </a:rPr>
              <a:pPr rtl="1"/>
              <a:t>14</a:t>
            </a:fld>
            <a:endParaRPr lang="en-US" sz="1200">
              <a:latin typeface="Arial" pitchFamily="34" charset="0"/>
            </a:endParaRPr>
          </a:p>
        </p:txBody>
      </p:sp>
      <p:sp>
        <p:nvSpPr>
          <p:cNvPr id="55300" name="Rectangle 2"/>
          <p:cNvSpPr>
            <a:spLocks noGrp="1" noRot="1" noChangeAspect="1" noChangeArrowheads="1" noTextEdit="1"/>
          </p:cNvSpPr>
          <p:nvPr>
            <p:ph type="sldImg"/>
          </p:nvPr>
        </p:nvSpPr>
        <p:spPr>
          <a:ln/>
        </p:spPr>
      </p:sp>
      <p:sp>
        <p:nvSpPr>
          <p:cNvPr id="55301"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D845C1CD-1D36-49BE-B037-2E346E275EF9}" type="slidenum">
              <a:rPr lang="en-US"/>
              <a:pPr/>
              <a:t>15</a:t>
            </a:fld>
            <a:endParaRPr lang="en-US"/>
          </a:p>
        </p:txBody>
      </p:sp>
      <p:sp>
        <p:nvSpPr>
          <p:cNvPr id="57347"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424C462E-A6DB-4B21-A0D9-BADEC9F46E0A}" type="slidenum">
              <a:rPr lang="ar-SA" sz="1200">
                <a:latin typeface="Arial" pitchFamily="34" charset="0"/>
              </a:rPr>
              <a:pPr rtl="1"/>
              <a:t>15</a:t>
            </a:fld>
            <a:endParaRPr lang="en-US" sz="1200">
              <a:latin typeface="Arial" pitchFamily="34" charset="0"/>
            </a:endParaRPr>
          </a:p>
        </p:txBody>
      </p:sp>
      <p:sp>
        <p:nvSpPr>
          <p:cNvPr id="57348" name="Rectangle 2"/>
          <p:cNvSpPr>
            <a:spLocks noGrp="1" noRot="1" noChangeAspect="1" noChangeArrowheads="1" noTextEdit="1"/>
          </p:cNvSpPr>
          <p:nvPr>
            <p:ph type="sldImg"/>
          </p:nvPr>
        </p:nvSpPr>
        <p:spPr>
          <a:ln/>
        </p:spPr>
      </p:sp>
      <p:sp>
        <p:nvSpPr>
          <p:cNvPr id="57349"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CBA1EFD4-0E23-4730-BE7F-1D8657D8E303}" type="slidenum">
              <a:rPr lang="en-US" smtClean="0"/>
              <a:pPr/>
              <a:t>16</a:t>
            </a:fld>
            <a:endParaRPr lang="en-US"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DBC13350-9575-4A07-9A9D-07AE31F6B23B}" type="slidenum">
              <a:rPr lang="en-US" smtClean="0"/>
              <a:pPr/>
              <a:t>17</a:t>
            </a:fld>
            <a:endParaRPr 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CDF07D30-8D15-4F1F-A72E-589906B0B444}" type="slidenum">
              <a:rPr lang="en-US" smtClean="0"/>
              <a:pPr/>
              <a:t>18</a:t>
            </a:fld>
            <a:endParaRPr lang="en-US"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E1A9162D-950E-4953-8230-298C2B5ED8B3}" type="slidenum">
              <a:rPr lang="en-US"/>
              <a:pPr/>
              <a:t>19</a:t>
            </a:fld>
            <a:endParaRPr lang="en-US"/>
          </a:p>
        </p:txBody>
      </p:sp>
      <p:sp>
        <p:nvSpPr>
          <p:cNvPr id="59395"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5DB19DED-B2FA-4DA5-95DC-8F13C7C7CF35}" type="slidenum">
              <a:rPr lang="ar-SA" sz="1200">
                <a:latin typeface="Arial" pitchFamily="34" charset="0"/>
              </a:rPr>
              <a:pPr rtl="1"/>
              <a:t>19</a:t>
            </a:fld>
            <a:endParaRPr lang="en-US" sz="1200">
              <a:latin typeface="Arial" pitchFamily="34" charset="0"/>
            </a:endParaRPr>
          </a:p>
        </p:txBody>
      </p:sp>
      <p:sp>
        <p:nvSpPr>
          <p:cNvPr id="59396" name="Rectangle 2"/>
          <p:cNvSpPr>
            <a:spLocks noGrp="1" noRot="1" noChangeAspect="1" noChangeArrowheads="1" noTextEdit="1"/>
          </p:cNvSpPr>
          <p:nvPr>
            <p:ph type="sldImg"/>
          </p:nvPr>
        </p:nvSpPr>
        <p:spPr>
          <a:ln/>
        </p:spPr>
      </p:sp>
      <p:sp>
        <p:nvSpPr>
          <p:cNvPr id="59397"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304F8E07-D888-495F-A5BF-AD3C2F46B419}" type="slidenum">
              <a:rPr lang="en-US" smtClean="0"/>
              <a:pPr/>
              <a:t>20</a:t>
            </a:fld>
            <a:endParaRPr lang="en-US"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F87AAB9E-C3F9-49D8-9B04-11E542A89375}" type="slidenum">
              <a:rPr lang="en-US" smtClean="0"/>
              <a:pPr/>
              <a:t>21</a:t>
            </a:fld>
            <a:endParaRPr lang="en-US"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DEAC1343-5B17-488C-8F3D-25E82B14424C}" type="slidenum">
              <a:rPr lang="en-US"/>
              <a:pPr/>
              <a:t>22</a:t>
            </a:fld>
            <a:endParaRPr lang="en-US"/>
          </a:p>
        </p:txBody>
      </p:sp>
      <p:sp>
        <p:nvSpPr>
          <p:cNvPr id="60419"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CD12DC4C-4150-4BF6-9D4D-AA277B2CC777}" type="slidenum">
              <a:rPr lang="ar-SA" sz="1200">
                <a:latin typeface="Arial" pitchFamily="34" charset="0"/>
              </a:rPr>
              <a:pPr rtl="1"/>
              <a:t>22</a:t>
            </a:fld>
            <a:endParaRPr lang="en-US" sz="1200">
              <a:latin typeface="Arial" pitchFamily="34" charset="0"/>
            </a:endParaRPr>
          </a:p>
        </p:txBody>
      </p:sp>
      <p:sp>
        <p:nvSpPr>
          <p:cNvPr id="60420" name="Rectangle 2"/>
          <p:cNvSpPr>
            <a:spLocks noGrp="1" noRot="1" noChangeAspect="1" noChangeArrowheads="1" noTextEdit="1"/>
          </p:cNvSpPr>
          <p:nvPr>
            <p:ph type="sldImg"/>
          </p:nvPr>
        </p:nvSpPr>
        <p:spPr>
          <a:ln/>
        </p:spPr>
      </p:sp>
      <p:sp>
        <p:nvSpPr>
          <p:cNvPr id="60421"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1B3CB279-F317-4A66-8023-72A851F22AA4}" type="slidenum">
              <a:rPr lang="en-US" smtClean="0"/>
              <a:pPr/>
              <a:t>24</a:t>
            </a:fld>
            <a:endParaRPr lang="en-US"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FE44B6AA-C0F6-47E8-A446-22D6E12B8586}" type="slidenum">
              <a:rPr lang="en-US"/>
              <a:pPr/>
              <a:t>25</a:t>
            </a:fld>
            <a:endParaRPr lang="en-US"/>
          </a:p>
        </p:txBody>
      </p:sp>
      <p:sp>
        <p:nvSpPr>
          <p:cNvPr id="63491"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97096ACC-1C71-4750-A3ED-19D04817965F}" type="slidenum">
              <a:rPr lang="ar-SA" sz="1200">
                <a:latin typeface="Arial" pitchFamily="34" charset="0"/>
              </a:rPr>
              <a:pPr rtl="1"/>
              <a:t>25</a:t>
            </a:fld>
            <a:endParaRPr lang="en-US" sz="1200">
              <a:latin typeface="Arial" pitchFamily="34" charset="0"/>
            </a:endParaRPr>
          </a:p>
        </p:txBody>
      </p:sp>
      <p:sp>
        <p:nvSpPr>
          <p:cNvPr id="63492" name="Rectangle 2"/>
          <p:cNvSpPr>
            <a:spLocks noGrp="1" noRot="1" noChangeAspect="1" noChangeArrowheads="1" noTextEdit="1"/>
          </p:cNvSpPr>
          <p:nvPr>
            <p:ph type="sldImg"/>
          </p:nvPr>
        </p:nvSpPr>
        <p:spPr>
          <a:ln/>
        </p:spPr>
      </p:sp>
      <p:sp>
        <p:nvSpPr>
          <p:cNvPr id="63493"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9ADD9737-44BB-4490-B1A1-B3056C8D48D5}" type="slidenum">
              <a:rPr lang="en-US" smtClean="0"/>
              <a:pPr/>
              <a:t>26</a:t>
            </a:fld>
            <a:endParaRPr lang="en-US"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1821FC11-4270-4F07-A693-BD7FE733AD76}" type="slidenum">
              <a:rPr lang="en-US" smtClean="0"/>
              <a:pPr/>
              <a:t>27</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FDEFABC9-DD8F-42FA-9EAB-B085FF2D1F39}" type="slidenum">
              <a:rPr lang="en-US" smtClean="0"/>
              <a:pPr/>
              <a:t>28</a:t>
            </a:fld>
            <a:endParaRPr 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EC362EFD-EF1E-4AEF-A786-FE14850AEE98}" type="slidenum">
              <a:rPr lang="en-US" smtClean="0"/>
              <a:pPr/>
              <a:t>29</a:t>
            </a:fld>
            <a:endParaRPr 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8CB1091B-616D-43F6-AC90-567A7FE556E6}" type="slidenum">
              <a:rPr lang="en-US"/>
              <a:pPr/>
              <a:t>30</a:t>
            </a:fld>
            <a:endParaRPr lang="en-US"/>
          </a:p>
        </p:txBody>
      </p:sp>
      <p:sp>
        <p:nvSpPr>
          <p:cNvPr id="65539"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FE366472-FD44-4754-9AB2-F8F3F9AAD2E0}" type="slidenum">
              <a:rPr lang="ar-SA" sz="1200">
                <a:latin typeface="Arial" pitchFamily="34" charset="0"/>
              </a:rPr>
              <a:pPr rtl="1"/>
              <a:t>30</a:t>
            </a:fld>
            <a:endParaRPr lang="en-US" sz="1200">
              <a:latin typeface="Arial" pitchFamily="34" charset="0"/>
            </a:endParaRPr>
          </a:p>
        </p:txBody>
      </p:sp>
      <p:sp>
        <p:nvSpPr>
          <p:cNvPr id="65540" name="Rectangle 2"/>
          <p:cNvSpPr>
            <a:spLocks noGrp="1" noRot="1" noChangeAspect="1" noChangeArrowheads="1" noTextEdit="1"/>
          </p:cNvSpPr>
          <p:nvPr>
            <p:ph type="sldImg"/>
          </p:nvPr>
        </p:nvSpPr>
        <p:spPr>
          <a:ln/>
        </p:spPr>
      </p:sp>
      <p:sp>
        <p:nvSpPr>
          <p:cNvPr id="65541"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45F2AFB5-C766-4144-BC3A-8593ABC66C39}" type="slidenum">
              <a:rPr lang="en-US" smtClean="0"/>
              <a:pPr/>
              <a:t>31</a:t>
            </a:fld>
            <a:endParaRPr 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B77FE4DC-6688-407A-A54A-2C2BDF8C46F2}" type="slidenum">
              <a:rPr lang="en-US" smtClean="0"/>
              <a:pPr/>
              <a:t>32</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8C8E087F-C6F5-4B53-8232-1732A24411A6}" type="slidenum">
              <a:rPr lang="en-US" smtClean="0"/>
              <a:pPr/>
              <a:t>33</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B968F437-AAB0-4FC0-8193-1DB58153D535}" type="slidenum">
              <a:rPr lang="en-US" smtClean="0"/>
              <a:pPr/>
              <a:t>34</a:t>
            </a:fld>
            <a:endParaRPr 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94D9ABBC-A0C4-4438-8D38-72A164398D7E}" type="slidenum">
              <a:rPr lang="en-US" smtClean="0"/>
              <a:pPr/>
              <a:t>35</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60C3E89E-38EF-4454-87B3-40EC4D4A6373}" type="slidenum">
              <a:rPr lang="en-US" smtClean="0"/>
              <a:pPr/>
              <a:t>36</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35D8D168-DF7C-404E-80F1-DD2001FEBA88}" type="slidenum">
              <a:rPr lang="en-US" smtClean="0"/>
              <a:pPr/>
              <a:t>37</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47717426-2216-494B-A40F-A1AFC3E22BA0}" type="slidenum">
              <a:rPr lang="en-US" smtClean="0"/>
              <a:pPr/>
              <a:t>38</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9E97921-F0CF-435F-A9BB-994D68B70761}" type="slidenum">
              <a:rPr lang="en-US" smtClean="0"/>
              <a:pPr/>
              <a:t>39</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9D7DF26C-3370-4F70-AE33-53D0A8ECDC38}" type="slidenum">
              <a:rPr lang="en-US" smtClean="0"/>
              <a:pPr/>
              <a:t>40</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2D5741C9-35EB-44F1-9220-113DFF7CD4B1}" type="slidenum">
              <a:rPr lang="en-US" smtClean="0"/>
              <a:pPr/>
              <a:t>41</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871BA86-BE5D-47AD-BDFA-D89BB1703E92}" type="slidenum">
              <a:rPr lang="en-US"/>
              <a:pPr/>
              <a:t>42</a:t>
            </a:fld>
            <a:endParaRPr lang="en-US"/>
          </a:p>
        </p:txBody>
      </p:sp>
      <p:sp>
        <p:nvSpPr>
          <p:cNvPr id="60418"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BC106A4E-C1CD-4D6C-AE50-05544A4B48A3}" type="slidenum">
              <a:rPr lang="ar-SA" sz="1200">
                <a:latin typeface="Arial" pitchFamily="34" charset="0"/>
              </a:rPr>
              <a:pPr rtl="1"/>
              <a:t>42</a:t>
            </a:fld>
            <a:endParaRPr lang="en-US" sz="1200">
              <a:latin typeface="Arial" pitchFamily="34"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p:txBody>
          <a:bodyPr/>
          <a:lstStyle/>
          <a:p>
            <a:endParaRPr lang="ar-SY"/>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AAF0252C-D0B5-4536-9E58-84F2A37550BD}" type="slidenum">
              <a:rPr lang="en-US" smtClean="0"/>
              <a:pPr/>
              <a:t>43</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1AC626FE-133B-422A-8323-3CCA7D46B827}" type="slidenum">
              <a:rPr lang="en-US" smtClean="0"/>
              <a:pPr/>
              <a:t>45</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666247A4-F858-4CC3-8331-B24D14466483}" type="slidenum">
              <a:rPr lang="en-US" smtClean="0"/>
              <a:pPr/>
              <a:t>46</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1CAC238-6879-4528-ABF4-A336084B635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3766D4A-55C0-4DA7-92E3-F5D76A87423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6A6BBC4-64E1-43C9-AD5A-D95FB54E2F6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98AA665-FC9F-445C-9EFB-29C6A5CBC5B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17CED4A-AD5D-4091-81E1-4D1C567B7D7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0D8CA98-7408-4927-B37B-D1986977C28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7E3EA8B-9E63-4447-8CE2-51C1BFFC36A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4DE9FBB-815A-4ADC-9F9F-1AAF8BDE4DB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9DD6836-D3D9-45F5-B9E4-B0B1702D3CB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EEF8907-E037-4CBF-9EA9-D9067585C8A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A04098-6538-4561-8FE8-C356AA63B3A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C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0">
              <a:defRPr sz="1400"/>
            </a:lvl1pPr>
          </a:lstStyle>
          <a:p>
            <a:pPr>
              <a:defRPr/>
            </a:pPr>
            <a:fld id="{AF5919A2-C33A-4C0D-AA17-8A3E8FE8417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http://www.microscopesblog.com/uploaded_images/Cell-motility-708302.jpg" TargetMode="External"/><Relationship Id="rId5" Type="http://schemas.openxmlformats.org/officeDocument/2006/relationships/image" Target="../media/image5.jpeg"/><Relationship Id="rId4" Type="http://schemas.openxmlformats.org/officeDocument/2006/relationships/image" Target="http://classes.midlandstech.edu/carterp/Courses/bio225/chap04/04-07_FourFlagella_1.jp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http://uqu.edu.sa/files2/tiny_mce/plugins/imagemanager/files/4180164/fla1.jp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http://uqu.edu.sa/files2/tiny_mce/plugins/imagemanager/files/4180164/fla1.jpg" TargetMode="External"/><Relationship Id="rId5" Type="http://schemas.openxmlformats.org/officeDocument/2006/relationships/image" Target="../media/image11.jpeg"/><Relationship Id="rId4" Type="http://schemas.openxmlformats.org/officeDocument/2006/relationships/image" Target="http://uqu.edu.sa/files2/tiny_mce/plugins/imagemanager/files/4180164/motion.jp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http://uqu.edu.sa/files2/tiny_mce/plugins/imagemanager/files/4180164/flagellaw.gif" TargetMode="External"/><Relationship Id="rId5" Type="http://schemas.openxmlformats.org/officeDocument/2006/relationships/image" Target="../media/image13.png"/><Relationship Id="rId4" Type="http://schemas.openxmlformats.org/officeDocument/2006/relationships/image" Target="http://uqu.edu.sa/files2/tiny_mce/plugins/imagemanager/files/4180164/fla1.jpg"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rds.yahoo.com/S=96062857/K=bacterial+flagella/v=2/SID=e/TID=YS80_76/l=II/R=18/SS=r/OID=59a9925dd68e18a8/;_ylt=A9iby6HSzBZEsV8BjRWJzbkF;_ylu=X3oDMTBxM3BmMXNmBHBvcwMxOARzZWMDc3IEdnRpZANZUzgwXzc2/SIG=1d9roe90e/EXP=1142431314/*-http:/images.search.yahoo.com/search/images/view?back=http://images.search.yahoo.com/search/images?p=bacterial+flagella&amp;fr=FP-tab-img-t&amp;toggle=1&amp;cop=&amp;ei=UTF-8&amp;vm=r&amp;w=360&amp;h=299&amp;imgurl=www.arches.uga.edu/~jmarinod/test.jpe&amp;rurl=http://www.arches.uga.edu/~jmarinod/joana.html&amp;size=87.4kB&amp;name=test.jpe&amp;p=bacterial+flagella&amp;type=jpeg&amp;no=18&amp;tt=80&amp;ei=UTF-8"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http://www.nature.com/nrmicro/journal/v3/n8/images/nrmicro1207-f2.gif" TargetMode="External"/><Relationship Id="rId3" Type="http://schemas.openxmlformats.org/officeDocument/2006/relationships/image" Target="../media/image15.jpeg"/><Relationship Id="rId7"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http://upload.wikimedia.org/wikipedia/commons/2/2d/ChtxCCW_CW.png" TargetMode="External"/><Relationship Id="rId5" Type="http://schemas.openxmlformats.org/officeDocument/2006/relationships/image" Target="../media/image16.png"/><Relationship Id="rId4" Type="http://schemas.openxmlformats.org/officeDocument/2006/relationships/image" Target="http://t0.gstatic.com/images?q=tbn:ANd9GcQdq5x3HPqzTZ-i1Lnq2ZwAK-fuunH98ggAQOmxhKuFOgU3xdOF&amp;t=1"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http://www.brown.edu/Courses/Bio_160/Projects2005/lyme_disease/organism_clip_image002_0000.jpg"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http://academic.pgcc.edu/~kroberts/Lecture/Chapter%2011/21-MAAG1_Treponema_L.jpg"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http://images.suite101.com/520246_com_clostridiumbotulinumcdcphil1979crop.jpg" TargetMode="External"/><Relationship Id="rId3" Type="http://schemas.openxmlformats.org/officeDocument/2006/relationships/image" Target="../media/image31.jpeg"/><Relationship Id="rId7"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http://www.schmidtandclark.com/wp-content/uploads/Bacillus-Cereus.jpg" TargetMode="External"/><Relationship Id="rId5" Type="http://schemas.openxmlformats.org/officeDocument/2006/relationships/image" Target="../media/image32.jpeg"/><Relationship Id="rId10" Type="http://schemas.openxmlformats.org/officeDocument/2006/relationships/image" Target="http://www.biltek.tubitak.gov.tr/bilgipaket/canlilar/img/sporosarcina.jpg" TargetMode="External"/><Relationship Id="rId4" Type="http://schemas.openxmlformats.org/officeDocument/2006/relationships/image" Target="http://arumaniez21.files.wordpress.com/2009/08/bacillus_subtilis_spore.jpg?w=300&amp;h=225" TargetMode="External"/><Relationship Id="rId9" Type="http://schemas.openxmlformats.org/officeDocument/2006/relationships/image" Target="../media/image34.jpeg"/></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http://thm-a01.yimg.com/nimage/dcb7c11819e84652" TargetMode="External"/><Relationship Id="rId5" Type="http://schemas.openxmlformats.org/officeDocument/2006/relationships/image" Target="../media/image36.jpeg"/><Relationship Id="rId4" Type="http://schemas.openxmlformats.org/officeDocument/2006/relationships/image" Target="http://www.micro.cornell.edu/cals/micro/research/labs/angert-lab/images/meta1_1.jpg"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http://www.micro.cornell.edu/cals/micro/research/labs/angert-lab/images/endospore.jpg"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http://classroom.sdmesa.net/eschmid/f23-9_the_parasporal_bo.jpg"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http://www.slic2.wsu.edu:82/hurlbert/micro101/images/sporetyp.gif"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http://www.micro.cornell.edu/cals/micro/research/labs/angert-lab/images/stages.jpg"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alfrasha.maktoob.com/alfrasha87/thread1157916/"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43.gif"/><Relationship Id="rId4" Type="http://schemas.openxmlformats.org/officeDocument/2006/relationships/image" Target="../media/image4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3"/>
          <p:cNvSpPr txBox="1">
            <a:spLocks noChangeArrowheads="1"/>
          </p:cNvSpPr>
          <p:nvPr/>
        </p:nvSpPr>
        <p:spPr bwMode="auto">
          <a:xfrm>
            <a:off x="2362200" y="4572000"/>
            <a:ext cx="4191000" cy="762000"/>
          </a:xfrm>
          <a:prstGeom prst="rect">
            <a:avLst/>
          </a:prstGeom>
          <a:noFill/>
          <a:ln w="9525">
            <a:noFill/>
            <a:miter lim="800000"/>
            <a:headEnd/>
            <a:tailEnd/>
          </a:ln>
        </p:spPr>
        <p:txBody>
          <a:bodyPr>
            <a:spAutoFit/>
          </a:bodyPr>
          <a:lstStyle/>
          <a:p>
            <a:pPr algn="ctr" rtl="0">
              <a:spcBef>
                <a:spcPct val="50000"/>
              </a:spcBef>
            </a:pPr>
            <a:r>
              <a:rPr lang="ar-SA" sz="4400" b="1">
                <a:solidFill>
                  <a:srgbClr val="CC0099"/>
                </a:solidFill>
              </a:rPr>
              <a:t>البكتيريا والفيروسات</a:t>
            </a:r>
            <a:endParaRPr lang="en-US" sz="4400" b="1">
              <a:solidFill>
                <a:srgbClr val="CC0099"/>
              </a:solidFill>
            </a:endParaRPr>
          </a:p>
        </p:txBody>
      </p:sp>
      <p:pic>
        <p:nvPicPr>
          <p:cNvPr id="2051" name="Picture 4" descr="besmallah4"/>
          <p:cNvPicPr>
            <a:picLocks noChangeAspect="1" noChangeArrowheads="1" noCrop="1"/>
          </p:cNvPicPr>
          <p:nvPr/>
        </p:nvPicPr>
        <p:blipFill>
          <a:blip r:embed="rId3" cstate="print"/>
          <a:srcRect/>
          <a:stretch>
            <a:fillRect/>
          </a:stretch>
        </p:blipFill>
        <p:spPr bwMode="auto">
          <a:xfrm>
            <a:off x="1219200" y="152400"/>
            <a:ext cx="6705600" cy="3124200"/>
          </a:xfrm>
          <a:prstGeom prst="rect">
            <a:avLst/>
          </a:prstGeom>
          <a:noFill/>
          <a:ln w="9525">
            <a:noFill/>
            <a:miter lim="800000"/>
            <a:headEnd/>
            <a:tailEnd/>
          </a:ln>
        </p:spPr>
      </p:pic>
      <p:sp>
        <p:nvSpPr>
          <p:cNvPr id="2052" name="Content Placeholder 4"/>
          <p:cNvSpPr>
            <a:spLocks noGrp="1"/>
          </p:cNvSpPr>
          <p:nvPr>
            <p:ph idx="1"/>
          </p:nvPr>
        </p:nvSpPr>
        <p:spPr/>
        <p:txBody>
          <a:bodyPr/>
          <a:lstStyle/>
          <a:p>
            <a:endParaRPr lang="ar-SA"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WordArt 2"/>
          <p:cNvSpPr>
            <a:spLocks noChangeArrowheads="1" noChangeShapeType="1" noTextEdit="1"/>
          </p:cNvSpPr>
          <p:nvPr/>
        </p:nvSpPr>
        <p:spPr bwMode="auto">
          <a:xfrm>
            <a:off x="990600" y="838200"/>
            <a:ext cx="7924800" cy="4419600"/>
          </a:xfrm>
          <a:prstGeom prst="rect">
            <a:avLst/>
          </a:prstGeom>
        </p:spPr>
        <p:txBody>
          <a:bodyPr wrap="none" fromWordArt="1">
            <a:prstTxWarp prst="textPlain">
              <a:avLst>
                <a:gd name="adj" fmla="val 57792"/>
              </a:avLst>
            </a:prstTxWarp>
          </a:bodyPr>
          <a:lstStyle/>
          <a:p>
            <a:pPr algn="ctr"/>
            <a:r>
              <a:rPr lang="ar-SY"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المحاضرة</a:t>
            </a:r>
          </a:p>
          <a:p>
            <a:pPr algn="ctr"/>
            <a:r>
              <a:rPr lang="ar-SY"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الثالثة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533400"/>
            <a:ext cx="8229600" cy="1143000"/>
          </a:xfrm>
        </p:spPr>
        <p:txBody>
          <a:bodyPr/>
          <a:lstStyle/>
          <a:p>
            <a:r>
              <a:rPr lang="ar-SA" sz="4000" b="1" smtClean="0"/>
              <a:t>عناصر المحاضرة</a:t>
            </a:r>
          </a:p>
        </p:txBody>
      </p:sp>
      <p:sp>
        <p:nvSpPr>
          <p:cNvPr id="4" name="Rectangle 2"/>
          <p:cNvSpPr txBox="1">
            <a:spLocks noChangeArrowheads="1"/>
          </p:cNvSpPr>
          <p:nvPr/>
        </p:nvSpPr>
        <p:spPr bwMode="auto">
          <a:xfrm>
            <a:off x="304800" y="2362200"/>
            <a:ext cx="8229600" cy="1143000"/>
          </a:xfrm>
          <a:prstGeom prst="rect">
            <a:avLst/>
          </a:prstGeom>
          <a:noFill/>
          <a:ln w="9525">
            <a:noFill/>
            <a:miter lim="800000"/>
            <a:headEnd/>
            <a:tailEnd/>
          </a:ln>
        </p:spPr>
        <p:txBody>
          <a:bodyPr anchor="ctr"/>
          <a:lstStyle/>
          <a:p>
            <a:pPr algn="ctr" rtl="0">
              <a:defRPr/>
            </a:pPr>
            <a:r>
              <a:rPr lang="ar-SA" sz="3200" b="1" kern="0" dirty="0">
                <a:solidFill>
                  <a:srgbClr val="9933FF"/>
                </a:solidFill>
                <a:latin typeface="+mj-lt"/>
                <a:ea typeface="+mj-ea"/>
                <a:cs typeface="+mj-cs"/>
              </a:rPr>
              <a:t>ثالثاً - وجود أعضاء الحركة وكيفية توزيعها على الخلية البكتيرية.</a:t>
            </a:r>
            <a:br>
              <a:rPr lang="ar-SA" sz="3200" b="1" kern="0" dirty="0">
                <a:solidFill>
                  <a:srgbClr val="9933FF"/>
                </a:solidFill>
                <a:latin typeface="+mj-lt"/>
                <a:ea typeface="+mj-ea"/>
                <a:cs typeface="+mj-cs"/>
              </a:rPr>
            </a:br>
            <a:r>
              <a:rPr lang="ar-SA" sz="3200" b="1" kern="0" dirty="0">
                <a:solidFill>
                  <a:srgbClr val="9933FF"/>
                </a:solidFill>
                <a:latin typeface="+mj-lt"/>
                <a:ea typeface="+mj-ea"/>
                <a:cs typeface="+mj-cs"/>
              </a:rPr>
              <a:t>The presence of </a:t>
            </a:r>
            <a:r>
              <a:rPr lang="en-US" sz="3200" b="1" kern="0" dirty="0">
                <a:solidFill>
                  <a:srgbClr val="9933FF"/>
                </a:solidFill>
                <a:latin typeface="+mj-lt"/>
                <a:ea typeface="+mj-ea"/>
                <a:cs typeface="+mj-cs"/>
              </a:rPr>
              <a:t>organs</a:t>
            </a:r>
            <a:r>
              <a:rPr lang="ar-SA" sz="3200" b="1" kern="0" dirty="0">
                <a:solidFill>
                  <a:srgbClr val="9933FF"/>
                </a:solidFill>
                <a:latin typeface="+mj-lt"/>
                <a:ea typeface="+mj-ea"/>
                <a:cs typeface="+mj-cs"/>
              </a:rPr>
              <a:t> of the movement and how they are distributed on the bacterial cell</a:t>
            </a:r>
            <a:r>
              <a:rPr lang="en-US" sz="3200" b="1" kern="0" dirty="0">
                <a:solidFill>
                  <a:srgbClr val="9933FF"/>
                </a:solidFill>
                <a:latin typeface="+mj-lt"/>
                <a:ea typeface="+mj-ea"/>
                <a:cs typeface="+mj-cs"/>
              </a:rPr>
              <a:t>.</a:t>
            </a:r>
          </a:p>
        </p:txBody>
      </p:sp>
      <p:sp>
        <p:nvSpPr>
          <p:cNvPr id="5" name="Rectangle 2"/>
          <p:cNvSpPr txBox="1">
            <a:spLocks noChangeArrowheads="1"/>
          </p:cNvSpPr>
          <p:nvPr/>
        </p:nvSpPr>
        <p:spPr bwMode="auto">
          <a:xfrm>
            <a:off x="381000" y="4419600"/>
            <a:ext cx="8153400" cy="1066800"/>
          </a:xfrm>
          <a:prstGeom prst="rect">
            <a:avLst/>
          </a:prstGeom>
          <a:noFill/>
          <a:ln w="9525">
            <a:noFill/>
            <a:miter lim="800000"/>
            <a:headEnd/>
            <a:tailEnd/>
          </a:ln>
        </p:spPr>
        <p:txBody>
          <a:bodyPr anchor="ctr"/>
          <a:lstStyle/>
          <a:p>
            <a:pPr algn="ctr">
              <a:defRPr/>
            </a:pPr>
            <a:r>
              <a:rPr lang="ar-SA" sz="3600" b="1" kern="0" dirty="0">
                <a:solidFill>
                  <a:srgbClr val="CC3300"/>
                </a:solidFill>
                <a:latin typeface="+mj-lt"/>
                <a:ea typeface="+mj-ea"/>
                <a:cs typeface="+mj-cs"/>
              </a:rPr>
              <a:t>رابعاً- القدرة على التجرثم</a:t>
            </a:r>
            <a:r>
              <a:rPr lang="en-US" sz="3600" b="1" kern="0" dirty="0">
                <a:solidFill>
                  <a:srgbClr val="CC3300"/>
                </a:solidFill>
                <a:latin typeface="+mj-lt"/>
                <a:ea typeface="+mj-ea"/>
                <a:cs typeface="+mj-cs"/>
              </a:rPr>
              <a:t> </a:t>
            </a:r>
          </a:p>
          <a:p>
            <a:pPr algn="ctr">
              <a:defRPr/>
            </a:pPr>
            <a:r>
              <a:rPr lang="en-US" sz="3600" b="1" kern="0" dirty="0">
                <a:solidFill>
                  <a:srgbClr val="CC3300"/>
                </a:solidFill>
                <a:latin typeface="+mj-lt"/>
                <a:ea typeface="+mj-ea"/>
                <a:cs typeface="+mj-cs"/>
              </a:rPr>
              <a:t>  </a:t>
            </a:r>
            <a:r>
              <a:rPr lang="ar-SA" sz="3600" b="1" kern="0" dirty="0">
                <a:solidFill>
                  <a:srgbClr val="CC3300"/>
                </a:solidFill>
                <a:latin typeface="+mj-lt"/>
                <a:ea typeface="+mj-ea"/>
                <a:cs typeface="+mj-cs"/>
              </a:rPr>
              <a:t> The ability to form spores </a:t>
            </a:r>
            <a:endParaRPr lang="en-US" sz="3600" b="1" kern="0" dirty="0">
              <a:solidFill>
                <a:srgbClr val="CC3300"/>
              </a:solidFill>
              <a:latin typeface="+mj-lt"/>
              <a:ea typeface="+mj-ea"/>
              <a:cs typeface="+mj-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p:txBody>
          <a:bodyPr/>
          <a:lstStyle/>
          <a:p>
            <a:pPr algn="ctr"/>
            <a:r>
              <a:rPr lang="ar-SA"/>
              <a:t>حركة البكتيريا </a:t>
            </a:r>
            <a:endParaRPr lang="en-US"/>
          </a:p>
        </p:txBody>
      </p:sp>
      <p:sp>
        <p:nvSpPr>
          <p:cNvPr id="15363" name="Rectangle 3"/>
          <p:cNvSpPr>
            <a:spLocks noGrp="1" noChangeArrowheads="1"/>
          </p:cNvSpPr>
          <p:nvPr>
            <p:ph type="body" idx="4294967295"/>
          </p:nvPr>
        </p:nvSpPr>
        <p:spPr/>
        <p:txBody>
          <a:bodyPr/>
          <a:lstStyle/>
          <a:p>
            <a:pPr algn="r" rtl="1">
              <a:defRPr/>
            </a:pPr>
            <a:r>
              <a:rPr lang="ar-SA">
                <a:latin typeface="+mn-lt"/>
                <a:ea typeface="+mn-ea"/>
                <a:cs typeface="+mn-cs"/>
              </a:rPr>
              <a:t> </a:t>
            </a:r>
            <a:r>
              <a:rPr lang="ar-SA" sz="2800">
                <a:latin typeface="+mn-lt"/>
                <a:ea typeface="+mn-ea"/>
                <a:cs typeface="+mn-cs"/>
              </a:rPr>
              <a:t>حركة إنزلاقية </a:t>
            </a:r>
            <a:r>
              <a:rPr lang="en-US" sz="2800">
                <a:latin typeface="+mn-lt"/>
                <a:ea typeface="+mn-ea"/>
                <a:cs typeface="+mn-cs"/>
              </a:rPr>
              <a:t>gliding </a:t>
            </a:r>
          </a:p>
          <a:p>
            <a:pPr algn="r" rtl="1">
              <a:buFontTx/>
              <a:buNone/>
              <a:defRPr/>
            </a:pPr>
            <a:r>
              <a:rPr lang="en-US" sz="2800">
                <a:latin typeface="+mn-lt"/>
                <a:ea typeface="+mn-ea"/>
                <a:cs typeface="+mn-cs"/>
              </a:rPr>
              <a:t>movement(myxobacteria )</a:t>
            </a:r>
          </a:p>
          <a:p>
            <a:pPr algn="r" rtl="1">
              <a:defRPr/>
            </a:pPr>
            <a:r>
              <a:rPr lang="en-US" sz="2800">
                <a:latin typeface="+mn-lt"/>
                <a:ea typeface="+mn-ea"/>
                <a:cs typeface="+mn-cs"/>
              </a:rPr>
              <a:t> </a:t>
            </a:r>
            <a:r>
              <a:rPr lang="ar-SA" sz="2800">
                <a:latin typeface="+mn-lt"/>
                <a:ea typeface="+mn-ea"/>
                <a:cs typeface="+mn-cs"/>
              </a:rPr>
              <a:t>حركة دودية </a:t>
            </a:r>
            <a:r>
              <a:rPr lang="en-US" sz="2800">
                <a:latin typeface="+mn-lt"/>
                <a:ea typeface="+mn-ea"/>
                <a:cs typeface="+mn-cs"/>
              </a:rPr>
              <a:t>flexion movement</a:t>
            </a:r>
            <a:endParaRPr lang="ar-SA" sz="2800">
              <a:latin typeface="+mn-lt"/>
              <a:ea typeface="+mn-ea"/>
              <a:cs typeface="+mn-cs"/>
            </a:endParaRPr>
          </a:p>
          <a:p>
            <a:pPr algn="r" rtl="1">
              <a:defRPr/>
            </a:pPr>
            <a:r>
              <a:rPr lang="ar-SA" sz="2800">
                <a:latin typeface="+mn-lt"/>
                <a:ea typeface="+mn-ea"/>
                <a:cs typeface="+mn-cs"/>
              </a:rPr>
              <a:t> حركة دائرية سريعة على طول محور الخلية ( الإسبيروكيتات )</a:t>
            </a:r>
          </a:p>
          <a:p>
            <a:pPr algn="r" rtl="1">
              <a:defRPr/>
            </a:pPr>
            <a:r>
              <a:rPr lang="ar-SA" sz="2800">
                <a:latin typeface="+mn-lt"/>
                <a:ea typeface="+mn-ea"/>
                <a:cs typeface="+mn-cs"/>
              </a:rPr>
              <a:t> البكتيريا المتحركة بواسطة أعضاء متخصصة ( الأسواط ) </a:t>
            </a:r>
          </a:p>
          <a:p>
            <a:pPr algn="r" rtl="1">
              <a:buFontTx/>
              <a:buNone/>
              <a:defRPr/>
            </a:pPr>
            <a:r>
              <a:rPr lang="ar-SA" sz="2800">
                <a:latin typeface="+mn-lt"/>
                <a:ea typeface="+mn-ea"/>
                <a:cs typeface="+mn-cs"/>
              </a:rPr>
              <a:t> </a:t>
            </a:r>
            <a:r>
              <a:rPr lang="en-US" sz="2800">
                <a:latin typeface="+mn-lt"/>
                <a:ea typeface="+mn-ea"/>
                <a:cs typeface="+mn-cs"/>
              </a:rPr>
              <a:t>flagella ( flagellum ) </a:t>
            </a:r>
            <a:r>
              <a:rPr lang="ar-SA" sz="2800">
                <a:latin typeface="+mn-lt"/>
                <a:ea typeface="+mn-ea"/>
                <a:cs typeface="+mn-cs"/>
              </a:rPr>
              <a:t>= بروتين سمكه (10-30)نانوميتر وطوله (15- 20) نانوميتر  ( يحتاج لطرق صبغ خاصة )</a:t>
            </a:r>
          </a:p>
          <a:p>
            <a:pPr algn="r" rtl="1">
              <a:buFontTx/>
              <a:buNone/>
              <a:defRPr/>
            </a:pPr>
            <a:r>
              <a:rPr lang="ar-SA" sz="2800">
                <a:latin typeface="+mn-lt"/>
                <a:ea typeface="+mn-ea"/>
                <a:cs typeface="+mn-cs"/>
              </a:rPr>
              <a:t>  </a:t>
            </a:r>
            <a:endParaRPr lang="en-US" sz="2800">
              <a:latin typeface="+mn-lt"/>
              <a:ea typeface="+mn-ea"/>
              <a:cs typeface="+mn-cs"/>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457200"/>
            <a:ext cx="8229600" cy="1143000"/>
          </a:xfrm>
        </p:spPr>
        <p:txBody>
          <a:bodyPr/>
          <a:lstStyle/>
          <a:p>
            <a:pPr eaLnBrk="1" hangingPunct="1"/>
            <a:r>
              <a:rPr lang="ar-SA" sz="2400" b="1" smtClean="0">
                <a:solidFill>
                  <a:srgbClr val="9933FF"/>
                </a:solidFill>
              </a:rPr>
              <a:t>ثالثاً - وجود أعضاء الحركة وكيفية توزيعها على الخلية البكتيرية.</a:t>
            </a:r>
            <a:br>
              <a:rPr lang="ar-SA" sz="2400" b="1" smtClean="0">
                <a:solidFill>
                  <a:srgbClr val="9933FF"/>
                </a:solidFill>
              </a:rPr>
            </a:br>
            <a:r>
              <a:rPr lang="ar-SA" sz="2400" b="1" smtClean="0">
                <a:solidFill>
                  <a:srgbClr val="9933FF"/>
                </a:solidFill>
              </a:rPr>
              <a:t>The presence of </a:t>
            </a:r>
            <a:r>
              <a:rPr lang="en-US" sz="2400" b="1" smtClean="0">
                <a:solidFill>
                  <a:srgbClr val="9933FF"/>
                </a:solidFill>
              </a:rPr>
              <a:t>organs</a:t>
            </a:r>
            <a:r>
              <a:rPr lang="ar-SA" sz="2400" b="1" smtClean="0">
                <a:solidFill>
                  <a:srgbClr val="9933FF"/>
                </a:solidFill>
              </a:rPr>
              <a:t> of the movement and how they are distributed on the bacterial cell</a:t>
            </a:r>
            <a:r>
              <a:rPr lang="en-US" sz="2400" b="1" smtClean="0">
                <a:solidFill>
                  <a:srgbClr val="9933FF"/>
                </a:solidFill>
              </a:rPr>
              <a:t>.</a:t>
            </a:r>
          </a:p>
        </p:txBody>
      </p:sp>
      <p:sp>
        <p:nvSpPr>
          <p:cNvPr id="5123" name="Rectangle 3"/>
          <p:cNvSpPr>
            <a:spLocks noGrp="1" noChangeArrowheads="1"/>
          </p:cNvSpPr>
          <p:nvPr>
            <p:ph type="body" idx="1"/>
          </p:nvPr>
        </p:nvSpPr>
        <p:spPr>
          <a:xfrm>
            <a:off x="381000" y="1600200"/>
            <a:ext cx="8382000" cy="4876800"/>
          </a:xfrm>
        </p:spPr>
        <p:txBody>
          <a:bodyPr/>
          <a:lstStyle/>
          <a:p>
            <a:pPr algn="r" rtl="1" eaLnBrk="1" hangingPunct="1">
              <a:lnSpc>
                <a:spcPct val="80000"/>
              </a:lnSpc>
              <a:buFontTx/>
              <a:buNone/>
            </a:pPr>
            <a:r>
              <a:rPr lang="ar-SA" b="1" dirty="0" smtClean="0"/>
              <a:t>     تمتلك معظم أجناس البكتيريا المتحركة </a:t>
            </a:r>
            <a:r>
              <a:rPr lang="en-US" b="1" dirty="0" smtClean="0"/>
              <a:t>motile</a:t>
            </a:r>
            <a:r>
              <a:rPr lang="ar-SA" b="1" dirty="0" smtClean="0"/>
              <a:t> أعضاء دقيقة طويلة يطلق عليها أعضاء الحركة وتسمى الأسواط </a:t>
            </a:r>
            <a:r>
              <a:rPr lang="en-US" b="1" dirty="0" smtClean="0"/>
              <a:t>Flagella</a:t>
            </a:r>
            <a:r>
              <a:rPr lang="ar-SA" b="1" dirty="0" smtClean="0"/>
              <a:t> مفردها </a:t>
            </a:r>
            <a:r>
              <a:rPr lang="en-US" b="1" dirty="0" smtClean="0"/>
              <a:t>Flagellum</a:t>
            </a:r>
            <a:r>
              <a:rPr lang="ar-SA" b="1" dirty="0" smtClean="0"/>
              <a:t>. والأسواط خيوط  دقيقة جداً تتكون من البروتين تخرج من الغشاء السيتوبلازمي خلال الجدار الخلوي وطبقة الغلاف. يتراوح سمك السوط بين 10- 30 </a:t>
            </a:r>
            <a:r>
              <a:rPr lang="en-US" b="1" dirty="0" smtClean="0"/>
              <a:t>(nm)</a:t>
            </a:r>
            <a:r>
              <a:rPr lang="ar-SA" b="1" dirty="0" smtClean="0"/>
              <a:t> ويصل طوله إلى 15-20  </a:t>
            </a:r>
            <a:r>
              <a:rPr lang="en-US" b="1" dirty="0" smtClean="0"/>
              <a:t>(µm)</a:t>
            </a:r>
            <a:r>
              <a:rPr lang="ar-SA" b="1" dirty="0" smtClean="0"/>
              <a:t> ولايمكن مشاهدة الأسواط بواسطة المجهر الضوئي إلا بعد صبغها بطرق صبغ خاصة تسمي صبغ الأسواط. ويعتبر استخدام المجهر الإلكتروني أفضل طريقة لتحديد </a:t>
            </a:r>
            <a:r>
              <a:rPr lang="ar-SA" b="1" dirty="0" smtClean="0">
                <a:solidFill>
                  <a:srgbClr val="CC0000"/>
                </a:solidFill>
              </a:rPr>
              <a:t>عدد الأسواط</a:t>
            </a:r>
            <a:r>
              <a:rPr lang="ar-SA" b="1" dirty="0" smtClean="0"/>
              <a:t> </a:t>
            </a:r>
            <a:r>
              <a:rPr lang="ar-SA" b="1" dirty="0" smtClean="0">
                <a:solidFill>
                  <a:srgbClr val="CC3300"/>
                </a:solidFill>
              </a:rPr>
              <a:t>وطريقة توزيعها</a:t>
            </a:r>
            <a:r>
              <a:rPr lang="ar-SA" b="1" dirty="0" smtClean="0"/>
              <a:t> على الخلية البكتيرية. ويكون السوط عادة متموج وطول الموجة يكون ثابت للسلالة البكتيرية الواحدة. توجد الأسواط فقط في البكتيريا ذات الشكل العصوي والحلزوني.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p:txBody>
          <a:bodyPr/>
          <a:lstStyle/>
          <a:p>
            <a:pPr algn="ctr"/>
            <a:r>
              <a:rPr lang="ar-SA"/>
              <a:t>توزيع الأسواط على الخلية البكتيرية</a:t>
            </a:r>
            <a:endParaRPr lang="en-US"/>
          </a:p>
        </p:txBody>
      </p:sp>
      <p:sp>
        <p:nvSpPr>
          <p:cNvPr id="45059" name="Rectangle 3"/>
          <p:cNvSpPr>
            <a:spLocks noGrp="1" noChangeArrowheads="1"/>
          </p:cNvSpPr>
          <p:nvPr>
            <p:ph type="body" idx="4294967295"/>
          </p:nvPr>
        </p:nvSpPr>
        <p:spPr/>
        <p:txBody>
          <a:bodyPr/>
          <a:lstStyle/>
          <a:p>
            <a:endParaRPr lang="ar-SY"/>
          </a:p>
        </p:txBody>
      </p:sp>
      <p:pic>
        <p:nvPicPr>
          <p:cNvPr id="24580" name="Picture 5" descr="fig2_4"/>
          <p:cNvPicPr>
            <a:picLocks noChangeAspect="1" noChangeArrowheads="1"/>
          </p:cNvPicPr>
          <p:nvPr/>
        </p:nvPicPr>
        <p:blipFill>
          <a:blip r:embed="rId3" cstate="print"/>
          <a:srcRect/>
          <a:stretch>
            <a:fillRect/>
          </a:stretch>
        </p:blipFill>
        <p:spPr bwMode="auto">
          <a:xfrm>
            <a:off x="539750" y="1658938"/>
            <a:ext cx="8135938" cy="4235450"/>
          </a:xfrm>
          <a:prstGeom prst="rect">
            <a:avLst/>
          </a:prstGeom>
          <a:noFill/>
          <a:ln w="9525">
            <a:noFill/>
            <a:miter lim="800000"/>
            <a:headEnd/>
            <a:tailEnd/>
          </a:ln>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p:txBody>
          <a:bodyPr/>
          <a:lstStyle/>
          <a:p>
            <a:pPr algn="ctr"/>
            <a:r>
              <a:rPr lang="ar-SA"/>
              <a:t>توزيع الأسواط على الخلية</a:t>
            </a:r>
            <a:endParaRPr lang="en-US"/>
          </a:p>
        </p:txBody>
      </p:sp>
      <p:sp>
        <p:nvSpPr>
          <p:cNvPr id="16388" name="Rectangle 4"/>
          <p:cNvSpPr>
            <a:spLocks noGrp="1" noChangeArrowheads="1"/>
          </p:cNvSpPr>
          <p:nvPr>
            <p:ph type="body" sz="half" idx="4294967295"/>
          </p:nvPr>
        </p:nvSpPr>
        <p:spPr>
          <a:xfrm>
            <a:off x="457200" y="1905000"/>
            <a:ext cx="4038600" cy="4114800"/>
          </a:xfrm>
        </p:spPr>
        <p:txBody>
          <a:bodyPr/>
          <a:lstStyle/>
          <a:p>
            <a:pPr>
              <a:defRPr/>
            </a:pPr>
            <a:r>
              <a:rPr lang="ar-SA" sz="2400" b="1" u="sng">
                <a:latin typeface="+mn-lt"/>
                <a:ea typeface="+mn-ea"/>
                <a:cs typeface="+mn-cs"/>
              </a:rPr>
              <a:t>تسوط محيطي </a:t>
            </a:r>
            <a:r>
              <a:rPr lang="en-US" sz="2400" b="1" u="sng">
                <a:latin typeface="+mn-lt"/>
                <a:ea typeface="+mn-ea"/>
                <a:cs typeface="+mn-cs"/>
              </a:rPr>
              <a:t>peritriechous flagellation</a:t>
            </a:r>
          </a:p>
          <a:p>
            <a:pPr>
              <a:defRPr/>
            </a:pPr>
            <a:r>
              <a:rPr lang="en-US" sz="2400" b="1" u="sng">
                <a:latin typeface="+mn-lt"/>
                <a:ea typeface="+mn-ea"/>
                <a:cs typeface="+mn-cs"/>
              </a:rPr>
              <a:t>Lateral </a:t>
            </a:r>
            <a:r>
              <a:rPr lang="ar-SA" sz="2400" b="1" u="sng">
                <a:latin typeface="+mn-lt"/>
                <a:ea typeface="+mn-ea"/>
                <a:cs typeface="+mn-cs"/>
              </a:rPr>
              <a:t>جانبية التسوط</a:t>
            </a:r>
            <a:r>
              <a:rPr lang="en-US" sz="2400" b="1" u="sng">
                <a:latin typeface="+mn-lt"/>
                <a:ea typeface="+mn-ea"/>
                <a:cs typeface="+mn-cs"/>
              </a:rPr>
              <a:t> </a:t>
            </a:r>
          </a:p>
          <a:p>
            <a:pPr>
              <a:defRPr/>
            </a:pPr>
            <a:r>
              <a:rPr lang="en-US" sz="2400" b="1" u="sng">
                <a:latin typeface="+mn-lt"/>
                <a:ea typeface="+mn-ea"/>
                <a:cs typeface="+mn-cs"/>
              </a:rPr>
              <a:t> Mixed</a:t>
            </a:r>
          </a:p>
          <a:p>
            <a:pPr>
              <a:defRPr/>
            </a:pPr>
            <a:r>
              <a:rPr lang="en-US" sz="2400" b="1" u="sng">
                <a:latin typeface="+mn-lt"/>
                <a:ea typeface="+mn-ea"/>
                <a:cs typeface="+mn-cs"/>
              </a:rPr>
              <a:t> Atrichous</a:t>
            </a:r>
            <a:r>
              <a:rPr lang="ar-SA" sz="2400" b="1" u="sng">
                <a:latin typeface="+mn-lt"/>
                <a:ea typeface="+mn-ea"/>
                <a:cs typeface="+mn-cs"/>
              </a:rPr>
              <a:t>عديمة الاسواط</a:t>
            </a:r>
            <a:endParaRPr lang="en-US" sz="2400" b="1" u="sng">
              <a:latin typeface="+mn-lt"/>
              <a:ea typeface="+mn-ea"/>
              <a:cs typeface="+mn-cs"/>
            </a:endParaRPr>
          </a:p>
        </p:txBody>
      </p:sp>
      <p:sp>
        <p:nvSpPr>
          <p:cNvPr id="16389" name="Rectangle 5"/>
          <p:cNvSpPr>
            <a:spLocks noGrp="1" noChangeArrowheads="1"/>
          </p:cNvSpPr>
          <p:nvPr>
            <p:ph type="body" sz="half" idx="4294967295"/>
          </p:nvPr>
        </p:nvSpPr>
        <p:spPr>
          <a:xfrm>
            <a:off x="4648200" y="1905000"/>
            <a:ext cx="4038600" cy="4114800"/>
          </a:xfrm>
        </p:spPr>
        <p:txBody>
          <a:bodyPr/>
          <a:lstStyle/>
          <a:p>
            <a:pPr>
              <a:buFontTx/>
              <a:buNone/>
            </a:pPr>
            <a:r>
              <a:rPr lang="ar-SA" sz="2400" u="sng"/>
              <a:t> تسوط طرفي</a:t>
            </a:r>
            <a:r>
              <a:rPr lang="en-US" sz="2400" u="sng"/>
              <a:t>polar flagellation</a:t>
            </a:r>
            <a:endParaRPr lang="ar-SA" sz="2400" u="sng"/>
          </a:p>
          <a:p>
            <a:r>
              <a:rPr lang="ar-SA" sz="2000"/>
              <a:t> </a:t>
            </a:r>
            <a:r>
              <a:rPr lang="en-US" sz="2000"/>
              <a:t>polar monotrichous flagillation</a:t>
            </a:r>
          </a:p>
          <a:p>
            <a:r>
              <a:rPr lang="en-US" sz="2000"/>
              <a:t> polar multitrichous flagillation</a:t>
            </a:r>
          </a:p>
          <a:p>
            <a:pPr>
              <a:buFontTx/>
              <a:buNone/>
            </a:pPr>
            <a:r>
              <a:rPr lang="en-US" sz="2000"/>
              <a:t> subpolar </a:t>
            </a:r>
            <a:r>
              <a:rPr lang="ar-SA" sz="2000"/>
              <a:t>تحت طرفي ).</a:t>
            </a:r>
          </a:p>
          <a:p>
            <a:pPr>
              <a:buFontTx/>
              <a:buNone/>
            </a:pPr>
            <a:r>
              <a:rPr lang="ar-SA" sz="2000"/>
              <a:t> وحيدة التسوط أو عديدة </a:t>
            </a:r>
          </a:p>
          <a:p>
            <a:r>
              <a:rPr lang="en-US" sz="2000"/>
              <a:t> Lophotrichous </a:t>
            </a:r>
            <a:r>
              <a:rPr lang="ar-SA" sz="2000"/>
              <a:t>(2 أو أكثر من الأسواط عند طرف واحد)</a:t>
            </a:r>
            <a:endParaRPr lang="en-US" sz="2000"/>
          </a:p>
          <a:p>
            <a:r>
              <a:rPr lang="en-US" sz="2000"/>
              <a:t> Amphitrichous </a:t>
            </a:r>
            <a:r>
              <a:rPr lang="ar-SA" sz="2000"/>
              <a:t>( خصلة من الأسواط عند كلا الطرفين )</a:t>
            </a:r>
            <a:endParaRPr lang="en-US" sz="200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endParaRPr lang="ar-SA" smtClean="0"/>
          </a:p>
        </p:txBody>
      </p:sp>
      <p:sp>
        <p:nvSpPr>
          <p:cNvPr id="6147" name="Rectangle 4"/>
          <p:cNvSpPr>
            <a:spLocks noGrp="1" noChangeArrowheads="1"/>
          </p:cNvSpPr>
          <p:nvPr>
            <p:ph idx="1"/>
          </p:nvPr>
        </p:nvSpPr>
        <p:spPr>
          <a:xfrm>
            <a:off x="457200" y="1600200"/>
            <a:ext cx="8229600" cy="838200"/>
          </a:xfrm>
        </p:spPr>
        <p:txBody>
          <a:bodyPr anchor="ctr"/>
          <a:lstStyle/>
          <a:p>
            <a:pPr algn="ctr"/>
            <a:r>
              <a:rPr lang="ar-SA" sz="2800" b="1" smtClean="0">
                <a:solidFill>
                  <a:srgbClr val="CC0000"/>
                </a:solidFill>
              </a:rPr>
              <a:t>توزيع الأسواط:- يوجد هناك توزيعين أساسيين للأسواط هما:-</a:t>
            </a:r>
            <a:endParaRPr lang="en-US" sz="2800" b="1" smtClean="0">
              <a:solidFill>
                <a:srgbClr val="CC0000"/>
              </a:solidFill>
            </a:endParaRPr>
          </a:p>
        </p:txBody>
      </p:sp>
      <p:pic>
        <p:nvPicPr>
          <p:cNvPr id="6148" name="Picture 12" descr="MC22"/>
          <p:cNvPicPr>
            <a:picLocks noChangeAspect="1" noChangeArrowheads="1"/>
          </p:cNvPicPr>
          <p:nvPr/>
        </p:nvPicPr>
        <p:blipFill>
          <a:blip r:embed="rId2" cstate="print"/>
          <a:srcRect/>
          <a:stretch>
            <a:fillRect/>
          </a:stretch>
        </p:blipFill>
        <p:spPr bwMode="auto">
          <a:xfrm>
            <a:off x="3352800" y="2971800"/>
            <a:ext cx="2514600" cy="2381250"/>
          </a:xfrm>
          <a:prstGeom prst="rect">
            <a:avLst/>
          </a:prstGeom>
          <a:noFill/>
          <a:ln w="9525">
            <a:noFill/>
            <a:miter lim="800000"/>
            <a:headEnd/>
            <a:tailEnd/>
          </a:ln>
        </p:spPr>
      </p:pic>
      <p:sp>
        <p:nvSpPr>
          <p:cNvPr id="6149" name="Line 6"/>
          <p:cNvSpPr>
            <a:spLocks noChangeShapeType="1"/>
          </p:cNvSpPr>
          <p:nvPr/>
        </p:nvSpPr>
        <p:spPr bwMode="auto">
          <a:xfrm>
            <a:off x="2057400" y="2743200"/>
            <a:ext cx="5181600" cy="0"/>
          </a:xfrm>
          <a:prstGeom prst="line">
            <a:avLst/>
          </a:prstGeom>
          <a:noFill/>
          <a:ln w="9525">
            <a:solidFill>
              <a:schemeClr val="tx1"/>
            </a:solidFill>
            <a:round/>
            <a:headEnd/>
            <a:tailEnd/>
          </a:ln>
        </p:spPr>
        <p:txBody>
          <a:bodyPr/>
          <a:lstStyle/>
          <a:p>
            <a:endParaRPr lang="ar-SY"/>
          </a:p>
        </p:txBody>
      </p:sp>
      <p:sp>
        <p:nvSpPr>
          <p:cNvPr id="6150" name="Line 8"/>
          <p:cNvSpPr>
            <a:spLocks noChangeShapeType="1"/>
          </p:cNvSpPr>
          <p:nvPr/>
        </p:nvSpPr>
        <p:spPr bwMode="auto">
          <a:xfrm>
            <a:off x="2057400" y="2743200"/>
            <a:ext cx="0" cy="457200"/>
          </a:xfrm>
          <a:prstGeom prst="line">
            <a:avLst/>
          </a:prstGeom>
          <a:noFill/>
          <a:ln w="9525">
            <a:solidFill>
              <a:schemeClr val="tx1"/>
            </a:solidFill>
            <a:round/>
            <a:headEnd/>
            <a:tailEnd type="triangle" w="med" len="med"/>
          </a:ln>
        </p:spPr>
        <p:txBody>
          <a:bodyPr/>
          <a:lstStyle/>
          <a:p>
            <a:endParaRPr lang="ar-SY"/>
          </a:p>
        </p:txBody>
      </p:sp>
      <p:sp>
        <p:nvSpPr>
          <p:cNvPr id="6151" name="Line 8"/>
          <p:cNvSpPr>
            <a:spLocks noChangeShapeType="1"/>
          </p:cNvSpPr>
          <p:nvPr/>
        </p:nvSpPr>
        <p:spPr bwMode="auto">
          <a:xfrm>
            <a:off x="7239000" y="2743200"/>
            <a:ext cx="0" cy="457200"/>
          </a:xfrm>
          <a:prstGeom prst="line">
            <a:avLst/>
          </a:prstGeom>
          <a:noFill/>
          <a:ln w="9525">
            <a:solidFill>
              <a:schemeClr val="tx1"/>
            </a:solidFill>
            <a:round/>
            <a:headEnd/>
            <a:tailEnd type="triangle" w="med" len="med"/>
          </a:ln>
        </p:spPr>
        <p:txBody>
          <a:bodyPr/>
          <a:lstStyle/>
          <a:p>
            <a:endParaRPr lang="ar-SY"/>
          </a:p>
        </p:txBody>
      </p:sp>
      <p:sp>
        <p:nvSpPr>
          <p:cNvPr id="6152" name="Oval 10"/>
          <p:cNvSpPr>
            <a:spLocks noChangeArrowheads="1"/>
          </p:cNvSpPr>
          <p:nvPr/>
        </p:nvSpPr>
        <p:spPr bwMode="auto">
          <a:xfrm>
            <a:off x="381000" y="3200400"/>
            <a:ext cx="2971800" cy="1447800"/>
          </a:xfrm>
          <a:prstGeom prst="ellipse">
            <a:avLst/>
          </a:prstGeom>
          <a:solidFill>
            <a:schemeClr val="accent1"/>
          </a:solidFill>
          <a:ln w="9525">
            <a:solidFill>
              <a:schemeClr val="tx1"/>
            </a:solidFill>
            <a:round/>
            <a:headEnd/>
            <a:tailEnd/>
          </a:ln>
        </p:spPr>
        <p:txBody>
          <a:bodyPr wrap="none" anchor="ctr"/>
          <a:lstStyle/>
          <a:p>
            <a:pPr algn="ctr"/>
            <a:r>
              <a:rPr lang="ar-SA" b="1">
                <a:solidFill>
                  <a:srgbClr val="990099"/>
                </a:solidFill>
              </a:rPr>
              <a:t>ثانياً- تسوط محيطي </a:t>
            </a:r>
          </a:p>
          <a:p>
            <a:pPr algn="ctr"/>
            <a:r>
              <a:rPr lang="en-US" b="1">
                <a:solidFill>
                  <a:srgbClr val="990099"/>
                </a:solidFill>
              </a:rPr>
              <a:t>Peri flagellation</a:t>
            </a:r>
          </a:p>
        </p:txBody>
      </p:sp>
      <p:sp>
        <p:nvSpPr>
          <p:cNvPr id="6153" name="Oval 9"/>
          <p:cNvSpPr>
            <a:spLocks noChangeArrowheads="1"/>
          </p:cNvSpPr>
          <p:nvPr/>
        </p:nvSpPr>
        <p:spPr bwMode="auto">
          <a:xfrm>
            <a:off x="5867400" y="3200400"/>
            <a:ext cx="2895600" cy="1447800"/>
          </a:xfrm>
          <a:prstGeom prst="ellipse">
            <a:avLst/>
          </a:prstGeom>
          <a:solidFill>
            <a:schemeClr val="accent1"/>
          </a:solidFill>
          <a:ln w="9525">
            <a:solidFill>
              <a:schemeClr val="tx1"/>
            </a:solidFill>
            <a:round/>
            <a:headEnd/>
            <a:tailEnd/>
          </a:ln>
        </p:spPr>
        <p:txBody>
          <a:bodyPr wrap="none" anchor="ctr"/>
          <a:lstStyle/>
          <a:p>
            <a:pPr algn="ctr"/>
            <a:endParaRPr lang="ar-SA" b="1">
              <a:solidFill>
                <a:srgbClr val="990099"/>
              </a:solidFill>
            </a:endParaRPr>
          </a:p>
          <a:p>
            <a:pPr algn="ctr"/>
            <a:r>
              <a:rPr lang="ar-SA" b="1">
                <a:solidFill>
                  <a:srgbClr val="990099"/>
                </a:solidFill>
              </a:rPr>
              <a:t>أولاً-تسوط طرفي</a:t>
            </a:r>
            <a:r>
              <a:rPr lang="en-US" b="1">
                <a:solidFill>
                  <a:srgbClr val="990099"/>
                </a:solidFill>
              </a:rPr>
              <a:t> </a:t>
            </a:r>
            <a:r>
              <a:rPr lang="ar-SA" b="1">
                <a:solidFill>
                  <a:srgbClr val="990099"/>
                </a:solidFill>
              </a:rPr>
              <a:t> (أسواط قطبية)</a:t>
            </a:r>
            <a:r>
              <a:rPr lang="ar-SA">
                <a:solidFill>
                  <a:srgbClr val="990099"/>
                </a:solidFill>
              </a:rPr>
              <a:t> </a:t>
            </a:r>
            <a:endParaRPr lang="ar-SA" b="1">
              <a:solidFill>
                <a:srgbClr val="990099"/>
              </a:solidFill>
            </a:endParaRPr>
          </a:p>
          <a:p>
            <a:pPr algn="ctr"/>
            <a:r>
              <a:rPr lang="en-US" b="1">
                <a:solidFill>
                  <a:srgbClr val="990099"/>
                </a:solidFill>
              </a:rPr>
              <a:t>Polar flagellation</a:t>
            </a:r>
            <a:endParaRPr lang="ar-SA" b="1">
              <a:solidFill>
                <a:srgbClr val="990099"/>
              </a:solidFill>
            </a:endParaRPr>
          </a:p>
          <a:p>
            <a:pPr algn="ctr"/>
            <a:r>
              <a:rPr lang="en-US" b="1">
                <a:solidFill>
                  <a:srgbClr val="990099"/>
                </a:solidFill>
              </a:rPr>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http://classes.midlandstech.edu/carterp/Courses/bio225/chap04/04-07_FourFlagella_1.jpg"/>
          <p:cNvPicPr>
            <a:picLocks noGrp="1" noChangeAspect="1" noChangeArrowheads="1"/>
          </p:cNvPicPr>
          <p:nvPr>
            <p:ph type="title"/>
          </p:nvPr>
        </p:nvPicPr>
        <p:blipFill>
          <a:blip r:embed="rId3" r:link="rId4" cstate="print"/>
          <a:srcRect l="1512" t="1854" r="53140" b="59210"/>
          <a:stretch>
            <a:fillRect/>
          </a:stretch>
        </p:blipFill>
        <p:spPr>
          <a:xfrm>
            <a:off x="6172200" y="228600"/>
            <a:ext cx="2514600" cy="1219200"/>
          </a:xfrm>
          <a:ln w="19050">
            <a:solidFill>
              <a:srgbClr val="000000"/>
            </a:solidFill>
          </a:ln>
        </p:spPr>
      </p:pic>
      <p:sp>
        <p:nvSpPr>
          <p:cNvPr id="7171" name="Rectangle 5"/>
          <p:cNvSpPr>
            <a:spLocks noChangeArrowheads="1"/>
          </p:cNvSpPr>
          <p:nvPr/>
        </p:nvSpPr>
        <p:spPr bwMode="auto">
          <a:xfrm>
            <a:off x="6096000" y="1509713"/>
            <a:ext cx="2743200" cy="1739900"/>
          </a:xfrm>
          <a:prstGeom prst="rect">
            <a:avLst/>
          </a:prstGeom>
          <a:solidFill>
            <a:srgbClr val="FFFFCC"/>
          </a:solidFill>
          <a:ln w="9525">
            <a:noFill/>
            <a:miter lim="800000"/>
            <a:headEnd/>
            <a:tailEnd/>
          </a:ln>
        </p:spPr>
        <p:txBody>
          <a:bodyPr anchor="ctr">
            <a:spAutoFit/>
          </a:bodyPr>
          <a:lstStyle/>
          <a:p>
            <a:pPr algn="ctr" fontAlgn="t"/>
            <a:r>
              <a:rPr lang="ar-SA" b="1"/>
              <a:t>1- وحيد السوط </a:t>
            </a:r>
            <a:r>
              <a:rPr lang="en-US" b="1"/>
              <a:t>monotrichous</a:t>
            </a:r>
            <a:r>
              <a:rPr lang="ar-SA" b="1"/>
              <a:t>:- يكون سوط واحد عند طرف الخلية البكتيرية مثل بكتيريا الـ </a:t>
            </a:r>
            <a:r>
              <a:rPr lang="en-US" b="1" i="1"/>
              <a:t>Vibrio cholerae </a:t>
            </a:r>
            <a:r>
              <a:rPr lang="en-US" b="1">
                <a:solidFill>
                  <a:srgbClr val="800000"/>
                </a:solidFill>
              </a:rPr>
              <a:t>with a single polar flagellum</a:t>
            </a:r>
            <a:endParaRPr lang="ar-SA" b="1">
              <a:solidFill>
                <a:srgbClr val="800000"/>
              </a:solidFill>
            </a:endParaRPr>
          </a:p>
        </p:txBody>
      </p:sp>
      <p:pic>
        <p:nvPicPr>
          <p:cNvPr id="7172" name="Picture 6" descr="http://www.microscopesblog.com/uploaded_images/Cell-motility-708302.jpg"/>
          <p:cNvPicPr>
            <a:picLocks noChangeAspect="1" noChangeArrowheads="1"/>
          </p:cNvPicPr>
          <p:nvPr/>
        </p:nvPicPr>
        <p:blipFill>
          <a:blip r:embed="rId5" r:link="rId6" cstate="print"/>
          <a:srcRect/>
          <a:stretch>
            <a:fillRect/>
          </a:stretch>
        </p:blipFill>
        <p:spPr bwMode="auto">
          <a:xfrm>
            <a:off x="3048000" y="228600"/>
            <a:ext cx="2895600" cy="1219200"/>
          </a:xfrm>
          <a:prstGeom prst="rect">
            <a:avLst/>
          </a:prstGeom>
          <a:noFill/>
          <a:ln w="12700">
            <a:solidFill>
              <a:srgbClr val="000000"/>
            </a:solidFill>
            <a:miter lim="800000"/>
            <a:headEnd/>
            <a:tailEnd/>
          </a:ln>
        </p:spPr>
      </p:pic>
      <p:sp>
        <p:nvSpPr>
          <p:cNvPr id="7173" name="Rectangle 7"/>
          <p:cNvSpPr>
            <a:spLocks noChangeArrowheads="1"/>
          </p:cNvSpPr>
          <p:nvPr/>
        </p:nvSpPr>
        <p:spPr bwMode="auto">
          <a:xfrm>
            <a:off x="3048000" y="1436688"/>
            <a:ext cx="3048000" cy="1589087"/>
          </a:xfrm>
          <a:prstGeom prst="rect">
            <a:avLst/>
          </a:prstGeom>
          <a:solidFill>
            <a:srgbClr val="FFFFCC"/>
          </a:solidFill>
          <a:ln w="9525">
            <a:noFill/>
            <a:miter lim="800000"/>
            <a:headEnd/>
            <a:tailEnd/>
          </a:ln>
        </p:spPr>
        <p:txBody>
          <a:bodyPr anchor="ctr">
            <a:spAutoFit/>
          </a:bodyPr>
          <a:lstStyle/>
          <a:p>
            <a:r>
              <a:rPr lang="ar-SA" sz="1600" b="1"/>
              <a:t>2- سوطية الطرف </a:t>
            </a:r>
            <a:r>
              <a:rPr lang="ar-SA" sz="1400" b="1"/>
              <a:t>Cephalotrichous</a:t>
            </a:r>
            <a:r>
              <a:rPr lang="ar-SA" sz="1600" b="1"/>
              <a:t>:-  يكون هناك مجموعة من الأسواط </a:t>
            </a:r>
            <a:r>
              <a:rPr lang="en-US" sz="1600" b="1"/>
              <a:t>(tuft)</a:t>
            </a:r>
            <a:r>
              <a:rPr lang="ar-SA" sz="1600" b="1"/>
              <a:t> توجد في طرف الخلية البكتيرية والمقطع   </a:t>
            </a:r>
            <a:r>
              <a:rPr lang="en-US" sz="1600" b="1"/>
              <a:t> Cephalo</a:t>
            </a:r>
            <a:r>
              <a:rPr lang="ar-SA" sz="1600" b="1"/>
              <a:t> يعني رأسي مثل بكتيريا الـ </a:t>
            </a:r>
            <a:r>
              <a:rPr lang="en-US" sz="1600" b="1" i="1"/>
              <a:t>Pseudomonas aeruginosa</a:t>
            </a:r>
            <a:r>
              <a:rPr lang="ar-SA" sz="1600" b="1" i="1"/>
              <a:t>.</a:t>
            </a:r>
            <a:r>
              <a:rPr lang="en-US" sz="1600" b="1" i="1"/>
              <a:t> </a:t>
            </a:r>
            <a:r>
              <a:rPr lang="en-US" b="1">
                <a:solidFill>
                  <a:srgbClr val="800000"/>
                </a:solidFill>
              </a:rPr>
              <a:t>with a tuft of polar flagella</a:t>
            </a:r>
            <a:r>
              <a:rPr lang="ar-SA" sz="1600" b="1" i="1"/>
              <a:t> </a:t>
            </a:r>
            <a:endParaRPr lang="en-US" sz="1600" b="1" i="1"/>
          </a:p>
        </p:txBody>
      </p:sp>
      <p:pic>
        <p:nvPicPr>
          <p:cNvPr id="7174" name="Picture 8" descr="http://classes.midlandstech.edu/carterp/Courses/bio225/chap04/04-07_FourFlagella_1.jpg"/>
          <p:cNvPicPr>
            <a:picLocks noChangeAspect="1" noChangeArrowheads="1"/>
          </p:cNvPicPr>
          <p:nvPr/>
        </p:nvPicPr>
        <p:blipFill>
          <a:blip r:embed="rId3" r:link="rId4" cstate="print"/>
          <a:srcRect l="51353" t="2029" r="1474" b="59418"/>
          <a:stretch>
            <a:fillRect/>
          </a:stretch>
        </p:blipFill>
        <p:spPr bwMode="auto">
          <a:xfrm>
            <a:off x="228600" y="228600"/>
            <a:ext cx="2743200" cy="1143000"/>
          </a:xfrm>
          <a:prstGeom prst="rect">
            <a:avLst/>
          </a:prstGeom>
          <a:noFill/>
          <a:ln w="19050">
            <a:solidFill>
              <a:srgbClr val="000000"/>
            </a:solidFill>
            <a:miter lim="800000"/>
            <a:headEnd/>
            <a:tailEnd/>
          </a:ln>
        </p:spPr>
      </p:pic>
      <p:pic>
        <p:nvPicPr>
          <p:cNvPr id="7175" name="Picture 9" descr="http://classes.midlandstech.edu/carterp/Courses/bio225/chap04/04-07_FourFlagella_1.jpg"/>
          <p:cNvPicPr>
            <a:picLocks noChangeAspect="1" noChangeArrowheads="1"/>
          </p:cNvPicPr>
          <p:nvPr/>
        </p:nvPicPr>
        <p:blipFill>
          <a:blip r:embed="rId3" r:link="rId4" cstate="print"/>
          <a:srcRect l="2983" t="52950" r="51529" b="10020"/>
          <a:stretch>
            <a:fillRect/>
          </a:stretch>
        </p:blipFill>
        <p:spPr bwMode="auto">
          <a:xfrm>
            <a:off x="5410200" y="3200400"/>
            <a:ext cx="3390900" cy="1676400"/>
          </a:xfrm>
          <a:prstGeom prst="rect">
            <a:avLst/>
          </a:prstGeom>
          <a:noFill/>
          <a:ln w="19050">
            <a:solidFill>
              <a:srgbClr val="000000"/>
            </a:solidFill>
            <a:miter lim="800000"/>
            <a:headEnd/>
            <a:tailEnd/>
          </a:ln>
        </p:spPr>
      </p:pic>
      <p:pic>
        <p:nvPicPr>
          <p:cNvPr id="7176" name="Picture 13" descr="http://classes.midlandstech.edu/carterp/Courses/bio225/chap04/04-07_FourFlagella_1.jpg"/>
          <p:cNvPicPr>
            <a:picLocks noChangeAspect="1" noChangeArrowheads="1"/>
          </p:cNvPicPr>
          <p:nvPr/>
        </p:nvPicPr>
        <p:blipFill>
          <a:blip r:embed="rId3" r:link="rId4" cstate="print"/>
          <a:srcRect l="52942" t="52423" r="4344" b="7895"/>
          <a:stretch>
            <a:fillRect/>
          </a:stretch>
        </p:blipFill>
        <p:spPr bwMode="auto">
          <a:xfrm>
            <a:off x="228600" y="3200400"/>
            <a:ext cx="4495800" cy="1676400"/>
          </a:xfrm>
          <a:prstGeom prst="rect">
            <a:avLst/>
          </a:prstGeom>
          <a:noFill/>
          <a:ln w="19050">
            <a:solidFill>
              <a:srgbClr val="000000"/>
            </a:solidFill>
            <a:miter lim="800000"/>
            <a:headEnd/>
            <a:tailEnd/>
          </a:ln>
        </p:spPr>
      </p:pic>
      <p:sp>
        <p:nvSpPr>
          <p:cNvPr id="7177" name="Rectangle 15"/>
          <p:cNvSpPr>
            <a:spLocks noChangeArrowheads="1"/>
          </p:cNvSpPr>
          <p:nvPr/>
        </p:nvSpPr>
        <p:spPr bwMode="auto">
          <a:xfrm>
            <a:off x="152400" y="1371600"/>
            <a:ext cx="2819400" cy="2031325"/>
          </a:xfrm>
          <a:prstGeom prst="rect">
            <a:avLst/>
          </a:prstGeom>
          <a:solidFill>
            <a:srgbClr val="FFFFCC"/>
          </a:solidFill>
          <a:ln w="9525">
            <a:noFill/>
            <a:miter lim="800000"/>
            <a:headEnd/>
            <a:tailEnd/>
          </a:ln>
        </p:spPr>
        <p:txBody>
          <a:bodyPr>
            <a:spAutoFit/>
          </a:bodyPr>
          <a:lstStyle/>
          <a:p>
            <a:r>
              <a:rPr lang="ar-SA" b="1" dirty="0"/>
              <a:t>3- ثنائية السوط </a:t>
            </a:r>
            <a:r>
              <a:rPr lang="en-US" sz="1600" b="1" i="1" dirty="0" err="1"/>
              <a:t>Amphitrichous</a:t>
            </a:r>
            <a:r>
              <a:rPr lang="ar-SA" b="1" dirty="0"/>
              <a:t>:-  يكون هناك سوط واحد عند كل طرف من الخلية البكتيرية  </a:t>
            </a:r>
            <a:r>
              <a:rPr lang="en-US" b="1" i="1" dirty="0" err="1" smtClean="0"/>
              <a:t>Spirillum</a:t>
            </a:r>
            <a:r>
              <a:rPr lang="en-US" b="1" dirty="0" smtClean="0"/>
              <a:t>&amp; </a:t>
            </a:r>
            <a:r>
              <a:rPr lang="en-US" b="1" i="1" dirty="0" err="1" smtClean="0"/>
              <a:t>Nitrosomonas</a:t>
            </a:r>
            <a:r>
              <a:rPr lang="en-US" b="1" dirty="0" smtClean="0"/>
              <a:t> </a:t>
            </a:r>
            <a:r>
              <a:rPr lang="en-US" b="1" dirty="0">
                <a:solidFill>
                  <a:srgbClr val="800000"/>
                </a:solidFill>
              </a:rPr>
              <a:t>with a single polar flagellum at each end</a:t>
            </a:r>
          </a:p>
        </p:txBody>
      </p:sp>
      <p:sp>
        <p:nvSpPr>
          <p:cNvPr id="7178" name="Rectangle 16"/>
          <p:cNvSpPr>
            <a:spLocks noChangeArrowheads="1"/>
          </p:cNvSpPr>
          <p:nvPr/>
        </p:nvSpPr>
        <p:spPr bwMode="auto">
          <a:xfrm>
            <a:off x="5410200" y="5118100"/>
            <a:ext cx="3429000" cy="1676400"/>
          </a:xfrm>
          <a:prstGeom prst="rect">
            <a:avLst/>
          </a:prstGeom>
          <a:solidFill>
            <a:srgbClr val="FFFFCC"/>
          </a:solidFill>
          <a:ln w="9525">
            <a:noFill/>
            <a:miter lim="800000"/>
            <a:headEnd/>
            <a:tailEnd/>
          </a:ln>
        </p:spPr>
        <p:txBody>
          <a:bodyPr>
            <a:spAutoFit/>
          </a:bodyPr>
          <a:lstStyle/>
          <a:p>
            <a:r>
              <a:rPr lang="ar-SA" sz="1700" b="1" dirty="0"/>
              <a:t>4- سوطية الطرفين </a:t>
            </a:r>
            <a:r>
              <a:rPr lang="en-US" sz="1700" b="1" dirty="0" err="1"/>
              <a:t>Lophotrichous</a:t>
            </a:r>
            <a:r>
              <a:rPr lang="ar-SA" sz="1700" b="1" dirty="0"/>
              <a:t>:- يكون هناك خصلة </a:t>
            </a:r>
            <a:r>
              <a:rPr lang="en-US" sz="1700" b="1" dirty="0"/>
              <a:t>(tuft)</a:t>
            </a:r>
            <a:r>
              <a:rPr lang="ar-SA" sz="1700" b="1" dirty="0"/>
              <a:t>من الأسواط عند كل طرف الخلية البكتيرية</a:t>
            </a:r>
            <a:r>
              <a:rPr lang="en-US" sz="1700" b="1" dirty="0"/>
              <a:t> </a:t>
            </a:r>
            <a:r>
              <a:rPr lang="ar-SA" sz="1700" b="1" dirty="0"/>
              <a:t>والمقطع </a:t>
            </a:r>
            <a:r>
              <a:rPr lang="en-US" sz="1700" b="1" dirty="0" err="1"/>
              <a:t>lophos</a:t>
            </a:r>
            <a:r>
              <a:rPr lang="ar-SA" sz="1700" b="1" dirty="0"/>
              <a:t> يعني</a:t>
            </a:r>
            <a:r>
              <a:rPr lang="en-US" sz="1700" b="1" dirty="0"/>
              <a:t> crest </a:t>
            </a:r>
            <a:r>
              <a:rPr lang="ar-SA" sz="1700" b="1" dirty="0"/>
              <a:t>اي قمة أو عرف الديك مثل </a:t>
            </a:r>
            <a:r>
              <a:rPr lang="ar-SA" sz="1700" b="1" dirty="0" smtClean="0"/>
              <a:t>بكتيريا </a:t>
            </a:r>
            <a:r>
              <a:rPr lang="en-US" sz="1700" b="1" i="1" dirty="0" err="1" smtClean="0"/>
              <a:t>Spirillum</a:t>
            </a:r>
            <a:r>
              <a:rPr lang="en-US" sz="1700" b="1" dirty="0" smtClean="0"/>
              <a:t> </a:t>
            </a:r>
            <a:r>
              <a:rPr lang="en-US" sz="1700" b="1" i="1" dirty="0" err="1" smtClean="0"/>
              <a:t>volutans</a:t>
            </a:r>
            <a:r>
              <a:rPr lang="ar-SA" sz="1700" b="1" dirty="0" smtClean="0"/>
              <a:t>. </a:t>
            </a:r>
            <a:r>
              <a:rPr lang="en-US" b="1" dirty="0">
                <a:solidFill>
                  <a:srgbClr val="800000"/>
                </a:solidFill>
              </a:rPr>
              <a:t>with tufts of flagella at each end</a:t>
            </a:r>
          </a:p>
        </p:txBody>
      </p:sp>
      <p:sp>
        <p:nvSpPr>
          <p:cNvPr id="7179" name="Rectangle 17"/>
          <p:cNvSpPr>
            <a:spLocks noChangeArrowheads="1"/>
          </p:cNvSpPr>
          <p:nvPr/>
        </p:nvSpPr>
        <p:spPr bwMode="auto">
          <a:xfrm>
            <a:off x="0" y="4876800"/>
            <a:ext cx="5410200" cy="1555750"/>
          </a:xfrm>
          <a:prstGeom prst="rect">
            <a:avLst/>
          </a:prstGeom>
          <a:solidFill>
            <a:srgbClr val="FFFFCC"/>
          </a:solidFill>
          <a:ln w="9525">
            <a:noFill/>
            <a:miter lim="800000"/>
            <a:headEnd/>
            <a:tailEnd/>
          </a:ln>
        </p:spPr>
        <p:txBody>
          <a:bodyPr>
            <a:spAutoFit/>
          </a:bodyPr>
          <a:lstStyle/>
          <a:p>
            <a:r>
              <a:rPr lang="ar-SA" sz="2000" b="1"/>
              <a:t>ثانياً- تسوط محيطي </a:t>
            </a:r>
            <a:r>
              <a:rPr lang="en-US" sz="2000" b="1"/>
              <a:t>Peritrichous </a:t>
            </a:r>
            <a:r>
              <a:rPr lang="ar-SA" sz="2000" b="1"/>
              <a:t>:- حيث توجد الأسواط موزعة على إمتداد جسم الخلية البكتيرية </a:t>
            </a:r>
            <a:r>
              <a:rPr lang="en-US" sz="2000" b="1"/>
              <a:t> </a:t>
            </a:r>
            <a:r>
              <a:rPr lang="en-US" b="1" i="1"/>
              <a:t>E.coli</a:t>
            </a:r>
            <a:r>
              <a:rPr lang="en-US" sz="2000" b="1"/>
              <a:t> </a:t>
            </a:r>
            <a:r>
              <a:rPr lang="en-US" sz="2000" b="1" i="1"/>
              <a:t>Salmonella</a:t>
            </a:r>
            <a:r>
              <a:rPr lang="ar-SA" sz="2000" b="1"/>
              <a:t>- </a:t>
            </a:r>
            <a:r>
              <a:rPr lang="en-US" sz="2000" b="1" i="1"/>
              <a:t>Proteus</a:t>
            </a:r>
            <a:r>
              <a:rPr lang="ar-SA" sz="2000" b="1" i="1"/>
              <a:t>- </a:t>
            </a:r>
            <a:r>
              <a:rPr lang="en-US" b="1" i="1"/>
              <a:t>Listeria</a:t>
            </a:r>
            <a:r>
              <a:rPr lang="en-US" b="1"/>
              <a:t>- </a:t>
            </a:r>
            <a:r>
              <a:rPr lang="en-US" b="1" i="1"/>
              <a:t>Clostridium</a:t>
            </a:r>
            <a:endParaRPr lang="en-US" b="1"/>
          </a:p>
          <a:p>
            <a:pPr algn="l" rtl="0"/>
            <a:r>
              <a:rPr lang="en-US" b="1">
                <a:solidFill>
                  <a:srgbClr val="800000"/>
                </a:solidFill>
              </a:rPr>
              <a:t>with several flagella arising from various points on the surface of the cell</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5" descr="cow95289_04_03"/>
          <p:cNvPicPr>
            <a:picLocks noChangeAspect="1" noChangeArrowheads="1"/>
          </p:cNvPicPr>
          <p:nvPr/>
        </p:nvPicPr>
        <p:blipFill>
          <a:blip r:embed="rId3" cstate="print"/>
          <a:srcRect/>
          <a:stretch>
            <a:fillRect/>
          </a:stretch>
        </p:blipFill>
        <p:spPr bwMode="auto">
          <a:xfrm>
            <a:off x="152400" y="152400"/>
            <a:ext cx="8991600" cy="6391275"/>
          </a:xfrm>
          <a:prstGeom prst="rect">
            <a:avLst/>
          </a:prstGeom>
          <a:noFill/>
          <a:ln w="9525">
            <a:noFill/>
            <a:miter lim="800000"/>
            <a:headEnd/>
            <a:tailEnd/>
          </a:ln>
        </p:spPr>
      </p:pic>
      <p:sp>
        <p:nvSpPr>
          <p:cNvPr id="8195" name="Rectangle 7"/>
          <p:cNvSpPr>
            <a:spLocks noChangeArrowheads="1"/>
          </p:cNvSpPr>
          <p:nvPr/>
        </p:nvSpPr>
        <p:spPr bwMode="auto">
          <a:xfrm>
            <a:off x="5715000" y="2819400"/>
            <a:ext cx="3276600" cy="581025"/>
          </a:xfrm>
          <a:prstGeom prst="rect">
            <a:avLst/>
          </a:prstGeom>
          <a:noFill/>
          <a:ln w="9525">
            <a:noFill/>
            <a:miter lim="800000"/>
            <a:headEnd/>
            <a:tailEnd/>
          </a:ln>
        </p:spPr>
        <p:txBody>
          <a:bodyPr>
            <a:spAutoFit/>
          </a:bodyPr>
          <a:lstStyle/>
          <a:p>
            <a:pPr algn="l" rtl="0"/>
            <a:r>
              <a:rPr lang="en-US" sz="1600" b="1">
                <a:solidFill>
                  <a:srgbClr val="CC0000"/>
                </a:solidFill>
              </a:rPr>
              <a:t>Bacteria with </a:t>
            </a:r>
            <a:r>
              <a:rPr lang="ar-SA" sz="1600" b="1">
                <a:solidFill>
                  <a:srgbClr val="CC0000"/>
                </a:solidFill>
              </a:rPr>
              <a:t>Cephalotrichous</a:t>
            </a:r>
          </a:p>
          <a:p>
            <a:pPr algn="l" rtl="0"/>
            <a:r>
              <a:rPr lang="ar-SA" sz="1600" b="1">
                <a:solidFill>
                  <a:srgbClr val="CC0000"/>
                </a:solidFill>
              </a:rPr>
              <a:t>Arrangment of flagella</a:t>
            </a:r>
            <a:endParaRPr lang="en-US" sz="1600" b="1">
              <a:solidFill>
                <a:srgbClr val="CC0000"/>
              </a:solidFill>
            </a:endParaRPr>
          </a:p>
        </p:txBody>
      </p:sp>
      <p:sp>
        <p:nvSpPr>
          <p:cNvPr id="8196" name="Rectangle 9"/>
          <p:cNvSpPr>
            <a:spLocks noChangeArrowheads="1"/>
          </p:cNvSpPr>
          <p:nvPr/>
        </p:nvSpPr>
        <p:spPr bwMode="auto">
          <a:xfrm>
            <a:off x="152400" y="152400"/>
            <a:ext cx="2590800" cy="825500"/>
          </a:xfrm>
          <a:prstGeom prst="rect">
            <a:avLst/>
          </a:prstGeom>
          <a:noFill/>
          <a:ln w="9525">
            <a:noFill/>
            <a:miter lim="800000"/>
            <a:headEnd/>
            <a:tailEnd/>
          </a:ln>
        </p:spPr>
        <p:txBody>
          <a:bodyPr>
            <a:spAutoFit/>
          </a:bodyPr>
          <a:lstStyle/>
          <a:p>
            <a:pPr algn="l" rtl="0"/>
            <a:r>
              <a:rPr lang="en-US" sz="1600" b="1">
                <a:solidFill>
                  <a:srgbClr val="CC0000"/>
                </a:solidFill>
              </a:rPr>
              <a:t>Bacteria with </a:t>
            </a:r>
            <a:r>
              <a:rPr lang="ar-SA" sz="1600" b="1">
                <a:solidFill>
                  <a:srgbClr val="CC0000"/>
                </a:solidFill>
              </a:rPr>
              <a:t>Monotrichous</a:t>
            </a:r>
          </a:p>
          <a:p>
            <a:pPr algn="l" rtl="0"/>
            <a:r>
              <a:rPr lang="ar-SA" sz="1600" b="1">
                <a:solidFill>
                  <a:srgbClr val="CC0000"/>
                </a:solidFill>
              </a:rPr>
              <a:t>Arrangment of flagella</a:t>
            </a:r>
            <a:endParaRPr lang="en-US" sz="1600" b="1">
              <a:solidFill>
                <a:srgbClr val="CC0000"/>
              </a:solidFill>
            </a:endParaRPr>
          </a:p>
        </p:txBody>
      </p:sp>
      <p:sp>
        <p:nvSpPr>
          <p:cNvPr id="8197" name="Rectangle 10"/>
          <p:cNvSpPr>
            <a:spLocks noChangeArrowheads="1"/>
          </p:cNvSpPr>
          <p:nvPr/>
        </p:nvSpPr>
        <p:spPr bwMode="auto">
          <a:xfrm>
            <a:off x="685800" y="3505200"/>
            <a:ext cx="2971800" cy="581025"/>
          </a:xfrm>
          <a:prstGeom prst="rect">
            <a:avLst/>
          </a:prstGeom>
          <a:noFill/>
          <a:ln w="9525">
            <a:noFill/>
            <a:miter lim="800000"/>
            <a:headEnd/>
            <a:tailEnd/>
          </a:ln>
        </p:spPr>
        <p:txBody>
          <a:bodyPr>
            <a:spAutoFit/>
          </a:bodyPr>
          <a:lstStyle/>
          <a:p>
            <a:pPr algn="l" rtl="0"/>
            <a:r>
              <a:rPr lang="en-US" sz="1600" b="1">
                <a:solidFill>
                  <a:srgbClr val="CC0000"/>
                </a:solidFill>
              </a:rPr>
              <a:t>Bacteria with </a:t>
            </a:r>
            <a:r>
              <a:rPr lang="ar-SA" sz="1600" b="1">
                <a:solidFill>
                  <a:srgbClr val="CC0000"/>
                </a:solidFill>
              </a:rPr>
              <a:t>lophotrichous</a:t>
            </a:r>
          </a:p>
          <a:p>
            <a:pPr algn="l" rtl="0"/>
            <a:r>
              <a:rPr lang="ar-SA" sz="1600" b="1">
                <a:solidFill>
                  <a:srgbClr val="CC0000"/>
                </a:solidFill>
              </a:rPr>
              <a:t>Arrangment of flagella</a:t>
            </a:r>
            <a:endParaRPr lang="en-US" sz="1600" b="1">
              <a:solidFill>
                <a:srgbClr val="CC0000"/>
              </a:solidFill>
            </a:endParaRPr>
          </a:p>
        </p:txBody>
      </p:sp>
      <p:sp>
        <p:nvSpPr>
          <p:cNvPr id="8198" name="Rectangle 11"/>
          <p:cNvSpPr>
            <a:spLocks noChangeArrowheads="1"/>
          </p:cNvSpPr>
          <p:nvPr/>
        </p:nvSpPr>
        <p:spPr bwMode="auto">
          <a:xfrm>
            <a:off x="4419600" y="5334000"/>
            <a:ext cx="2895600" cy="581025"/>
          </a:xfrm>
          <a:prstGeom prst="rect">
            <a:avLst/>
          </a:prstGeom>
          <a:noFill/>
          <a:ln w="9525">
            <a:noFill/>
            <a:miter lim="800000"/>
            <a:headEnd/>
            <a:tailEnd/>
          </a:ln>
        </p:spPr>
        <p:txBody>
          <a:bodyPr>
            <a:spAutoFit/>
          </a:bodyPr>
          <a:lstStyle/>
          <a:p>
            <a:pPr algn="l" rtl="0"/>
            <a:r>
              <a:rPr lang="en-US" sz="1600" b="1">
                <a:solidFill>
                  <a:srgbClr val="CC0000"/>
                </a:solidFill>
              </a:rPr>
              <a:t>Bacteria with </a:t>
            </a:r>
            <a:r>
              <a:rPr lang="ar-SA" sz="1600" b="1">
                <a:solidFill>
                  <a:srgbClr val="CC0000"/>
                </a:solidFill>
              </a:rPr>
              <a:t>peritrichous</a:t>
            </a:r>
          </a:p>
          <a:p>
            <a:pPr algn="l" rtl="0"/>
            <a:r>
              <a:rPr lang="ar-SA" sz="1600" b="1">
                <a:solidFill>
                  <a:srgbClr val="CC0000"/>
                </a:solidFill>
              </a:rPr>
              <a:t>Arrangment of flagella</a:t>
            </a:r>
            <a:endParaRPr lang="en-US" sz="1600" b="1">
              <a:solidFill>
                <a:srgbClr val="CC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endParaRPr lang="ar-SA" smtClean="0"/>
          </a:p>
        </p:txBody>
      </p:sp>
      <p:sp>
        <p:nvSpPr>
          <p:cNvPr id="9219" name="Rectangle 3"/>
          <p:cNvSpPr>
            <a:spLocks noGrp="1" noChangeArrowheads="1"/>
          </p:cNvSpPr>
          <p:nvPr>
            <p:ph type="body" idx="1"/>
          </p:nvPr>
        </p:nvSpPr>
        <p:spPr/>
        <p:txBody>
          <a:bodyPr/>
          <a:lstStyle/>
          <a:p>
            <a:pPr eaLnBrk="1" hangingPunct="1"/>
            <a:endParaRPr lang="ar-SA" smtClean="0"/>
          </a:p>
        </p:txBody>
      </p:sp>
      <p:pic>
        <p:nvPicPr>
          <p:cNvPr id="9220" name="Picture 5" descr="trichous-flagellation-in-bacteria"/>
          <p:cNvPicPr>
            <a:picLocks noChangeAspect="1" noChangeArrowheads="1"/>
          </p:cNvPicPr>
          <p:nvPr/>
        </p:nvPicPr>
        <p:blipFill>
          <a:blip r:embed="rId3" cstate="print"/>
          <a:srcRect/>
          <a:stretch>
            <a:fillRect/>
          </a:stretch>
        </p:blipFill>
        <p:spPr bwMode="auto">
          <a:xfrm>
            <a:off x="1066800" y="304800"/>
            <a:ext cx="7848600" cy="6248400"/>
          </a:xfrm>
          <a:prstGeom prst="rect">
            <a:avLst/>
          </a:prstGeom>
          <a:noFill/>
          <a:ln w="9525">
            <a:noFill/>
            <a:miter lim="800000"/>
            <a:headEnd/>
            <a:tailEnd/>
          </a:ln>
        </p:spPr>
      </p:pic>
      <p:sp>
        <p:nvSpPr>
          <p:cNvPr id="9221" name="Rectangle 8"/>
          <p:cNvSpPr>
            <a:spLocks noChangeArrowheads="1"/>
          </p:cNvSpPr>
          <p:nvPr/>
        </p:nvSpPr>
        <p:spPr bwMode="auto">
          <a:xfrm>
            <a:off x="2971800" y="5638800"/>
            <a:ext cx="3581400" cy="457200"/>
          </a:xfrm>
          <a:prstGeom prst="rect">
            <a:avLst/>
          </a:prstGeom>
          <a:solidFill>
            <a:schemeClr val="bg1"/>
          </a:solidFill>
          <a:ln w="9525">
            <a:solidFill>
              <a:schemeClr val="tx1"/>
            </a:solidFill>
            <a:miter lim="800000"/>
            <a:headEnd/>
            <a:tailEnd/>
          </a:ln>
        </p:spPr>
        <p:txBody>
          <a:bodyPr wrap="none" anchor="ctr"/>
          <a:lstStyle/>
          <a:p>
            <a:pPr algn="l" rtl="0"/>
            <a:endParaRPr lang="ar-SA"/>
          </a:p>
        </p:txBody>
      </p:sp>
      <p:sp>
        <p:nvSpPr>
          <p:cNvPr id="9222" name="Rectangle 7"/>
          <p:cNvSpPr>
            <a:spLocks noChangeArrowheads="1"/>
          </p:cNvSpPr>
          <p:nvPr/>
        </p:nvSpPr>
        <p:spPr bwMode="auto">
          <a:xfrm>
            <a:off x="3048000" y="5638800"/>
            <a:ext cx="1987550" cy="366713"/>
          </a:xfrm>
          <a:prstGeom prst="rect">
            <a:avLst/>
          </a:prstGeom>
          <a:noFill/>
          <a:ln w="9525">
            <a:noFill/>
            <a:miter lim="800000"/>
            <a:headEnd/>
            <a:tailEnd/>
          </a:ln>
        </p:spPr>
        <p:txBody>
          <a:bodyPr wrap="none">
            <a:spAutoFit/>
          </a:bodyPr>
          <a:lstStyle/>
          <a:p>
            <a:pPr algn="l" rtl="0"/>
            <a:r>
              <a:rPr lang="ar-SA" b="1">
                <a:solidFill>
                  <a:srgbClr val="CC0000"/>
                </a:solidFill>
              </a:rPr>
              <a:t>Cephalotrichous</a:t>
            </a:r>
            <a:endParaRPr lang="en-US" b="1">
              <a:solidFill>
                <a:srgbClr val="CC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pPr algn="ctr" eaLnBrk="1" hangingPunct="1">
              <a:defRPr/>
            </a:pPr>
            <a:r>
              <a:rPr lang="ar-SA" smtClean="0"/>
              <a:t>تركيب  السوط  في الخلية البكتيرية</a:t>
            </a:r>
            <a:endParaRPr lang="en-US" smtClean="0"/>
          </a:p>
        </p:txBody>
      </p:sp>
      <p:pic>
        <p:nvPicPr>
          <p:cNvPr id="10243" name="Picture 6" descr="flagellum"/>
          <p:cNvPicPr>
            <a:picLocks noGrp="1" noChangeAspect="1" noChangeArrowheads="1"/>
          </p:cNvPicPr>
          <p:nvPr>
            <p:ph sz="half" idx="4294967295"/>
          </p:nvPr>
        </p:nvPicPr>
        <p:blipFill>
          <a:blip r:embed="rId3" cstate="print"/>
          <a:srcRect/>
          <a:stretch>
            <a:fillRect/>
          </a:stretch>
        </p:blipFill>
        <p:spPr>
          <a:xfrm>
            <a:off x="457200" y="2711450"/>
            <a:ext cx="4038600" cy="2500313"/>
          </a:xfrm>
          <a:noFill/>
        </p:spPr>
      </p:pic>
      <p:sp>
        <p:nvSpPr>
          <p:cNvPr id="25607" name="Rectangle 7"/>
          <p:cNvSpPr>
            <a:spLocks noGrp="1" noChangeArrowheads="1"/>
          </p:cNvSpPr>
          <p:nvPr>
            <p:ph type="body" sz="half" idx="4294967295"/>
          </p:nvPr>
        </p:nvSpPr>
        <p:spPr>
          <a:xfrm>
            <a:off x="4648200" y="1905000"/>
            <a:ext cx="4038600" cy="4114800"/>
          </a:xfrm>
        </p:spPr>
        <p:txBody>
          <a:bodyPr/>
          <a:lstStyle/>
          <a:p>
            <a:pPr algn="r" rtl="1" eaLnBrk="1" hangingPunct="1">
              <a:defRPr/>
            </a:pPr>
            <a:r>
              <a:rPr lang="ar-SA" sz="2400" dirty="0" smtClean="0"/>
              <a:t>يتكون السوط من ثلاث أجزاء :</a:t>
            </a:r>
          </a:p>
          <a:p>
            <a:pPr algn="r" rtl="1" eaLnBrk="1" hangingPunct="1">
              <a:buFontTx/>
              <a:buNone/>
              <a:defRPr/>
            </a:pPr>
            <a:r>
              <a:rPr lang="ar-SA" sz="2400" dirty="0" smtClean="0"/>
              <a:t>1- الخيط </a:t>
            </a:r>
            <a:r>
              <a:rPr lang="en-US" sz="2400" dirty="0" smtClean="0"/>
              <a:t>filament</a:t>
            </a:r>
            <a:r>
              <a:rPr lang="ar-SA" sz="2400" dirty="0" smtClean="0"/>
              <a:t>( حلزوني الشكل )= ألياف من البروتين(</a:t>
            </a:r>
            <a:r>
              <a:rPr lang="ar-SA" sz="2400" dirty="0" err="1" smtClean="0"/>
              <a:t>الفلاجللين</a:t>
            </a:r>
            <a:r>
              <a:rPr lang="ar-SA" sz="2400" dirty="0" smtClean="0"/>
              <a:t>)تركيب كيميائي ثابت )</a:t>
            </a:r>
          </a:p>
          <a:p>
            <a:pPr algn="r" rtl="1" eaLnBrk="1" hangingPunct="1">
              <a:buFontTx/>
              <a:buNone/>
              <a:defRPr/>
            </a:pPr>
            <a:r>
              <a:rPr lang="ar-SA" sz="2400" dirty="0" smtClean="0"/>
              <a:t>2- الخطاف </a:t>
            </a:r>
            <a:r>
              <a:rPr lang="en-US" sz="2400" dirty="0" smtClean="0"/>
              <a:t>hook</a:t>
            </a:r>
            <a:r>
              <a:rPr lang="ar-SA" sz="2400" dirty="0" smtClean="0"/>
              <a:t> تخترق الجدار الخلوي (ألياف بروتينية )</a:t>
            </a:r>
          </a:p>
          <a:p>
            <a:pPr algn="r" rtl="1" eaLnBrk="1" hangingPunct="1">
              <a:buFontTx/>
              <a:buNone/>
              <a:defRPr/>
            </a:pPr>
            <a:r>
              <a:rPr lang="ar-SA" sz="2400" dirty="0" smtClean="0"/>
              <a:t>3- الجسم القاعدي </a:t>
            </a:r>
            <a:r>
              <a:rPr lang="en-US" sz="2400" dirty="0" smtClean="0"/>
              <a:t>basal body</a:t>
            </a:r>
            <a:r>
              <a:rPr lang="ar-SA" sz="2400" dirty="0" smtClean="0"/>
              <a:t> يربط أجزاء السوط بالغشاء </a:t>
            </a:r>
            <a:r>
              <a:rPr lang="ar-SA" sz="2400" dirty="0" err="1" smtClean="0"/>
              <a:t>السيتوبلازمي</a:t>
            </a:r>
            <a:endParaRPr lang="en-US" sz="24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1"/>
          </p:nvPr>
        </p:nvSpPr>
        <p:spPr>
          <a:xfrm>
            <a:off x="304800" y="1524000"/>
            <a:ext cx="8458200" cy="4114800"/>
          </a:xfrm>
        </p:spPr>
        <p:txBody>
          <a:bodyPr/>
          <a:lstStyle/>
          <a:p>
            <a:pPr algn="r" rtl="1" eaLnBrk="1" hangingPunct="1">
              <a:buFontTx/>
              <a:buNone/>
            </a:pPr>
            <a:r>
              <a:rPr lang="ar-SA" b="1" smtClean="0"/>
              <a:t>   تتركب الاسواط من بروتين اجوف يسمى </a:t>
            </a:r>
            <a:r>
              <a:rPr lang="en-US" b="1" smtClean="0"/>
              <a:t>Flagellin</a:t>
            </a:r>
            <a:r>
              <a:rPr lang="ar-SA" b="1" smtClean="0"/>
              <a:t>، و يتكون السوط البكتيري ثلاث أجزاء شكل (28). هي :</a:t>
            </a:r>
            <a:endParaRPr lang="en-US" b="1" smtClean="0"/>
          </a:p>
          <a:p>
            <a:pPr algn="r" rtl="1" eaLnBrk="1" hangingPunct="1">
              <a:buFontTx/>
              <a:buNone/>
            </a:pPr>
            <a:r>
              <a:rPr lang="en-US" b="1" smtClean="0"/>
              <a:t>       </a:t>
            </a:r>
            <a:r>
              <a:rPr lang="ar-SA" b="1" smtClean="0"/>
              <a:t>( الخيط</a:t>
            </a:r>
            <a:r>
              <a:rPr lang="en-US" b="1" smtClean="0"/>
              <a:t> </a:t>
            </a:r>
            <a:r>
              <a:rPr lang="ar-SA" b="1" smtClean="0"/>
              <a:t>- الخطاف- الحبيبة القاعدية)</a:t>
            </a:r>
          </a:p>
          <a:p>
            <a:pPr algn="r" rtl="1" eaLnBrk="1" hangingPunct="1">
              <a:buFontTx/>
              <a:buNone/>
            </a:pPr>
            <a:r>
              <a:rPr lang="ar-SA" b="1" smtClean="0"/>
              <a:t>   الخيط </a:t>
            </a:r>
            <a:r>
              <a:rPr lang="en-US" b="1" smtClean="0"/>
              <a:t>Filament</a:t>
            </a:r>
            <a:r>
              <a:rPr lang="ar-SA" b="1" smtClean="0"/>
              <a:t> الذي يرتبط مع الخطاف </a:t>
            </a:r>
            <a:r>
              <a:rPr lang="en-US" b="1" smtClean="0"/>
              <a:t>Hook</a:t>
            </a:r>
            <a:r>
              <a:rPr lang="ar-SA" b="1" smtClean="0"/>
              <a:t> المتصل مع الحبيبة القاعدية </a:t>
            </a:r>
            <a:r>
              <a:rPr lang="en-US" b="1" smtClean="0"/>
              <a:t>Basal granule</a:t>
            </a:r>
            <a:r>
              <a:rPr lang="ar-SA" b="1" smtClean="0"/>
              <a:t> (او الجسم القاعدي </a:t>
            </a:r>
            <a:r>
              <a:rPr lang="en-US" b="1" smtClean="0"/>
              <a:t>Basal body</a:t>
            </a:r>
            <a:r>
              <a:rPr lang="ar-SA" b="1" smtClean="0"/>
              <a:t>) التي تنشأ من الغشاء السيتوبلازمي. وهذا يؤيد أن منشأ الأسواط من الغشاء السيتوبلازمي. </a:t>
            </a:r>
          </a:p>
          <a:p>
            <a:pPr algn="r" rtl="1" eaLnBrk="1" hangingPunct="1">
              <a:buFontTx/>
              <a:buNone/>
            </a:pPr>
            <a:r>
              <a:rPr lang="en-US" b="1" smtClean="0"/>
              <a:t/>
            </a:r>
            <a:br>
              <a:rPr lang="en-US" b="1" smtClean="0"/>
            </a:br>
            <a:r>
              <a:rPr lang="ar-SA" b="1" smtClean="0"/>
              <a:t> 	</a:t>
            </a:r>
            <a:endParaRPr lang="en-US" b="1" smtClean="0"/>
          </a:p>
        </p:txBody>
      </p:sp>
      <p:sp>
        <p:nvSpPr>
          <p:cNvPr id="10243" name="Rectangle 4"/>
          <p:cNvSpPr>
            <a:spLocks noChangeArrowheads="1"/>
          </p:cNvSpPr>
          <p:nvPr/>
        </p:nvSpPr>
        <p:spPr bwMode="auto">
          <a:xfrm>
            <a:off x="1752600" y="609600"/>
            <a:ext cx="5472113" cy="519113"/>
          </a:xfrm>
          <a:prstGeom prst="rect">
            <a:avLst/>
          </a:prstGeom>
          <a:noFill/>
          <a:ln w="9525">
            <a:noFill/>
            <a:miter lim="800000"/>
            <a:headEnd/>
            <a:tailEnd/>
          </a:ln>
        </p:spPr>
        <p:txBody>
          <a:bodyPr>
            <a:spAutoFit/>
          </a:bodyPr>
          <a:lstStyle/>
          <a:p>
            <a:pPr algn="ctr"/>
            <a:r>
              <a:rPr lang="ar-SA" sz="2800" b="1">
                <a:solidFill>
                  <a:srgbClr val="800000"/>
                </a:solidFill>
              </a:rPr>
              <a:t>تركيب السوط </a:t>
            </a:r>
            <a:r>
              <a:rPr lang="en-US" sz="2800" b="1">
                <a:solidFill>
                  <a:srgbClr val="800000"/>
                </a:solidFill>
              </a:rPr>
              <a:t>Flagellum structure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9" name="Rectangle 11"/>
          <p:cNvSpPr>
            <a:spLocks noGrp="1" noChangeArrowheads="1"/>
          </p:cNvSpPr>
          <p:nvPr>
            <p:ph type="title" idx="4294967295"/>
          </p:nvPr>
        </p:nvSpPr>
        <p:spPr/>
        <p:txBody>
          <a:bodyPr/>
          <a:lstStyle/>
          <a:p>
            <a:pPr algn="ctr" eaLnBrk="1" hangingPunct="1">
              <a:defRPr/>
            </a:pPr>
            <a:r>
              <a:rPr lang="ar-SA" sz="4000" dirty="0"/>
              <a:t>تركيب السوط في البكتيريا السالبة لجرام مثل</a:t>
            </a:r>
            <a:r>
              <a:rPr lang="en-US" sz="4000" i="1" dirty="0" err="1"/>
              <a:t>E.coli</a:t>
            </a:r>
            <a:endParaRPr lang="en-US" sz="4000" i="1" dirty="0"/>
          </a:p>
        </p:txBody>
      </p:sp>
      <p:pic>
        <p:nvPicPr>
          <p:cNvPr id="11267" name="Picture 8" descr="flagult1"/>
          <p:cNvPicPr>
            <a:picLocks noGrp="1" noChangeAspect="1" noChangeArrowheads="1"/>
          </p:cNvPicPr>
          <p:nvPr>
            <p:ph sz="half" idx="4294967295"/>
          </p:nvPr>
        </p:nvPicPr>
        <p:blipFill>
          <a:blip r:embed="rId3" cstate="print"/>
          <a:srcRect/>
          <a:stretch>
            <a:fillRect/>
          </a:stretch>
        </p:blipFill>
        <p:spPr>
          <a:xfrm>
            <a:off x="468313" y="2519363"/>
            <a:ext cx="4103687" cy="3040062"/>
          </a:xfrm>
          <a:noFill/>
        </p:spPr>
      </p:pic>
      <p:sp>
        <p:nvSpPr>
          <p:cNvPr id="27660" name="Rectangle 12"/>
          <p:cNvSpPr>
            <a:spLocks noGrp="1" noChangeArrowheads="1"/>
          </p:cNvSpPr>
          <p:nvPr>
            <p:ph type="body" sz="half" idx="4294967295"/>
          </p:nvPr>
        </p:nvSpPr>
        <p:spPr>
          <a:xfrm>
            <a:off x="4648200" y="1905000"/>
            <a:ext cx="4038600" cy="4114800"/>
          </a:xfrm>
        </p:spPr>
        <p:txBody>
          <a:bodyPr/>
          <a:lstStyle/>
          <a:p>
            <a:pPr algn="r" rtl="1" eaLnBrk="1" hangingPunct="1">
              <a:lnSpc>
                <a:spcPct val="90000"/>
              </a:lnSpc>
              <a:defRPr/>
            </a:pPr>
            <a:r>
              <a:rPr lang="ar-SA" sz="2800" dirty="0"/>
              <a:t>الجسم القاعدي في البكتيريا السالبة لجرام يتكون من زوجين من الحلقات يتصلان بقضيب </a:t>
            </a:r>
            <a:r>
              <a:rPr lang="ar-SA" sz="2800" dirty="0" smtClean="0"/>
              <a:t>، </a:t>
            </a:r>
            <a:r>
              <a:rPr lang="ar-SA" sz="2800" dirty="0"/>
              <a:t>الحلقة الداخلية للزوج القريب من مركز الخلية يرتبط بالغشاء </a:t>
            </a:r>
            <a:r>
              <a:rPr lang="ar-SA" sz="2800" dirty="0" err="1"/>
              <a:t>السيتوبلازمي</a:t>
            </a:r>
            <a:r>
              <a:rPr lang="ar-SA" sz="2800" dirty="0"/>
              <a:t> </a:t>
            </a:r>
            <a:r>
              <a:rPr lang="ar-SA" sz="2800" dirty="0" smtClean="0"/>
              <a:t>(تتميز بقدرتها على الحركة </a:t>
            </a:r>
            <a:r>
              <a:rPr lang="ar-SA" sz="2800" dirty="0" err="1" smtClean="0"/>
              <a:t>الدورانية</a:t>
            </a:r>
            <a:r>
              <a:rPr lang="ar-SA" sz="2800" dirty="0" smtClean="0"/>
              <a:t> )أما </a:t>
            </a:r>
            <a:r>
              <a:rPr lang="ar-SA" sz="2800" dirty="0"/>
              <a:t>الحلقة الداخلية للزوج البعيد من مركز الخلية </a:t>
            </a:r>
            <a:r>
              <a:rPr lang="ar-SA" sz="2800" dirty="0" smtClean="0"/>
              <a:t>(</a:t>
            </a:r>
            <a:r>
              <a:rPr lang="ar-SA" sz="2800" dirty="0" err="1" smtClean="0"/>
              <a:t>ثابته</a:t>
            </a:r>
            <a:r>
              <a:rPr lang="ar-SA" sz="2800" dirty="0" smtClean="0"/>
              <a:t>)تكون </a:t>
            </a:r>
            <a:r>
              <a:rPr lang="ar-SA" sz="2800" dirty="0"/>
              <a:t>متصلة </a:t>
            </a:r>
            <a:r>
              <a:rPr lang="ar-SA" sz="2800" dirty="0" err="1"/>
              <a:t>بالميورين</a:t>
            </a:r>
            <a:r>
              <a:rPr lang="ar-SA" sz="2800" dirty="0"/>
              <a:t> ( الجدار الخلوي ) , والخارجية تتصل بعديدات </a:t>
            </a:r>
            <a:r>
              <a:rPr lang="ar-SA" sz="2800" dirty="0" err="1"/>
              <a:t>التسكر</a:t>
            </a:r>
            <a:r>
              <a:rPr lang="ar-SA" sz="2800" dirty="0"/>
              <a:t> </a:t>
            </a:r>
            <a:r>
              <a:rPr lang="ar-SA" sz="2800" dirty="0" err="1"/>
              <a:t>الدهنية</a:t>
            </a:r>
            <a:r>
              <a:rPr lang="ar-SA" sz="2800" dirty="0"/>
              <a:t> </a:t>
            </a:r>
            <a:endParaRPr lang="en-US" sz="2800"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Grp="1" noChangeArrowheads="1"/>
          </p:cNvSpPr>
          <p:nvPr>
            <p:ph type="title" idx="4294967295"/>
          </p:nvPr>
        </p:nvSpPr>
        <p:spPr/>
        <p:txBody>
          <a:bodyPr/>
          <a:lstStyle/>
          <a:p>
            <a:pPr eaLnBrk="1" hangingPunct="1">
              <a:defRPr/>
            </a:pPr>
            <a:r>
              <a:rPr lang="ar-SA" sz="4000"/>
              <a:t>تركيب السوط في البكتيريا الموجبة لجرام </a:t>
            </a:r>
            <a:r>
              <a:rPr lang="en-US" sz="4000"/>
              <a:t>(</a:t>
            </a:r>
            <a:r>
              <a:rPr lang="en-US" sz="4000" i="1"/>
              <a:t>Bacillus</a:t>
            </a:r>
            <a:r>
              <a:rPr lang="en-US" sz="4000"/>
              <a:t> </a:t>
            </a:r>
            <a:r>
              <a:rPr lang="en-US" sz="4000" i="1"/>
              <a:t>sp</a:t>
            </a:r>
            <a:r>
              <a:rPr lang="en-US" sz="4000"/>
              <a:t>)</a:t>
            </a:r>
          </a:p>
        </p:txBody>
      </p:sp>
      <p:sp>
        <p:nvSpPr>
          <p:cNvPr id="30726" name="Rectangle 6"/>
          <p:cNvSpPr>
            <a:spLocks noGrp="1" noChangeArrowheads="1"/>
          </p:cNvSpPr>
          <p:nvPr>
            <p:ph type="body" sz="half" idx="4294967295"/>
          </p:nvPr>
        </p:nvSpPr>
        <p:spPr>
          <a:xfrm>
            <a:off x="4648200" y="1905000"/>
            <a:ext cx="4038600" cy="4114800"/>
          </a:xfrm>
        </p:spPr>
        <p:txBody>
          <a:bodyPr/>
          <a:lstStyle/>
          <a:p>
            <a:pPr algn="r" rtl="1" eaLnBrk="1" hangingPunct="1">
              <a:defRPr/>
            </a:pPr>
            <a:r>
              <a:rPr lang="ar-SA" sz="2800" dirty="0" smtClean="0"/>
              <a:t> الجسم القاعدي يتكون من زوج من الحلقات الحلقة القريبة من مركز الخلية تتصل بالغشاء </a:t>
            </a:r>
            <a:r>
              <a:rPr lang="ar-SA" sz="2800" dirty="0" err="1" smtClean="0"/>
              <a:t>السيتوبلازمي</a:t>
            </a:r>
            <a:r>
              <a:rPr lang="ar-SA" sz="2800" dirty="0" smtClean="0"/>
              <a:t>  ولا يوجد </a:t>
            </a:r>
            <a:r>
              <a:rPr lang="ar-SA" sz="2800" dirty="0" err="1" smtClean="0"/>
              <a:t>إتصال</a:t>
            </a:r>
            <a:r>
              <a:rPr lang="ar-SA" sz="2800" dirty="0" smtClean="0"/>
              <a:t> مميز مع الجدار الخلوي</a:t>
            </a:r>
          </a:p>
          <a:p>
            <a:pPr algn="r" rtl="1" eaLnBrk="1" hangingPunct="1">
              <a:defRPr/>
            </a:pPr>
            <a:r>
              <a:rPr lang="ar-SA" sz="2800" dirty="0" smtClean="0"/>
              <a:t> غالبا تتميز الحلقات الداخلية بقدرتها على الحركة </a:t>
            </a:r>
            <a:r>
              <a:rPr lang="ar-SA" sz="2800" dirty="0" err="1" smtClean="0"/>
              <a:t>الدورانية</a:t>
            </a:r>
            <a:r>
              <a:rPr lang="ar-SA" sz="2800" dirty="0" smtClean="0"/>
              <a:t>  حول المحور المركزي في </a:t>
            </a:r>
            <a:r>
              <a:rPr lang="ar-SA" sz="2800" dirty="0" err="1" smtClean="0"/>
              <a:t>إتجاه</a:t>
            </a:r>
            <a:r>
              <a:rPr lang="ar-SA" sz="2800" dirty="0" smtClean="0"/>
              <a:t> عقارب الساعة بينما تكون الخارجية </a:t>
            </a:r>
            <a:r>
              <a:rPr lang="ar-SA" sz="2800" dirty="0" err="1" smtClean="0"/>
              <a:t>ثابته</a:t>
            </a:r>
            <a:r>
              <a:rPr lang="ar-SA" sz="2800" dirty="0" smtClean="0"/>
              <a:t> </a:t>
            </a:r>
            <a:endParaRPr lang="en-US" sz="2800" dirty="0" smtClean="0"/>
          </a:p>
        </p:txBody>
      </p:sp>
      <p:pic>
        <p:nvPicPr>
          <p:cNvPr id="16388" name="Picture 7" descr="flagult2"/>
          <p:cNvPicPr>
            <a:picLocks noGrp="1" noChangeAspect="1" noChangeArrowheads="1"/>
          </p:cNvPicPr>
          <p:nvPr>
            <p:ph sz="half" idx="4294967295"/>
          </p:nvPr>
        </p:nvPicPr>
        <p:blipFill>
          <a:blip r:embed="rId3" cstate="print"/>
          <a:srcRect/>
          <a:stretch>
            <a:fillRect/>
          </a:stretch>
        </p:blipFill>
        <p:spPr>
          <a:xfrm>
            <a:off x="720725" y="1700213"/>
            <a:ext cx="3403600" cy="4465637"/>
          </a:xfrm>
          <a:noFill/>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28600"/>
            <a:ext cx="8229600" cy="1600200"/>
          </a:xfrm>
        </p:spPr>
        <p:txBody>
          <a:bodyPr/>
          <a:lstStyle/>
          <a:p>
            <a:pPr rtl="1" eaLnBrk="1" hangingPunct="1"/>
            <a:r>
              <a:rPr lang="ar-SA" sz="2400" b="1" smtClean="0"/>
              <a:t> على الرغم من ان مكونات السوط البكتيري في البكتيريا الموجبة لصبغة جرام لا تختلف عن مكونات السوط في البكتيريا السالبة لصبغة جرام إلا ان هناك اختلافا  في تركيب الحبيبة القاعدية </a:t>
            </a:r>
            <a:r>
              <a:rPr lang="en-US" sz="2400" b="1" smtClean="0"/>
              <a:t>Basal granule </a:t>
            </a:r>
            <a:r>
              <a:rPr lang="ar-SA" sz="2400" b="1" smtClean="0"/>
              <a:t>تبعا للإختلاف في تركيب الجدار الخلوي لكلا نوعي البكتيريا شكل (29).</a:t>
            </a:r>
            <a:endParaRPr lang="en-US" sz="2400" b="1" smtClean="0"/>
          </a:p>
        </p:txBody>
      </p:sp>
      <p:pic>
        <p:nvPicPr>
          <p:cNvPr id="11267" name="Picture 4" descr="http://uqu.edu.sa/files2/tiny_mce/plugins/imagemanager/files/4180164/fla1.jpg"/>
          <p:cNvPicPr>
            <a:picLocks noGrp="1" noChangeAspect="1" noChangeArrowheads="1"/>
          </p:cNvPicPr>
          <p:nvPr>
            <p:ph type="body" idx="1"/>
          </p:nvPr>
        </p:nvPicPr>
        <p:blipFill>
          <a:blip r:embed="rId3" r:link="rId4" cstate="print"/>
          <a:srcRect/>
          <a:stretch>
            <a:fillRect/>
          </a:stretch>
        </p:blipFill>
        <p:spPr>
          <a:xfrm>
            <a:off x="2133600" y="1905000"/>
            <a:ext cx="4343400" cy="3352800"/>
          </a:xfrm>
          <a:ln w="12700">
            <a:solidFill>
              <a:srgbClr val="000000"/>
            </a:solidFill>
          </a:ln>
        </p:spPr>
      </p:pic>
      <p:sp>
        <p:nvSpPr>
          <p:cNvPr id="11268" name="Rectangle 5"/>
          <p:cNvSpPr>
            <a:spLocks noChangeArrowheads="1"/>
          </p:cNvSpPr>
          <p:nvPr/>
        </p:nvSpPr>
        <p:spPr bwMode="auto">
          <a:xfrm>
            <a:off x="1752600" y="5257800"/>
            <a:ext cx="5791200" cy="1190625"/>
          </a:xfrm>
          <a:prstGeom prst="rect">
            <a:avLst/>
          </a:prstGeom>
          <a:noFill/>
          <a:ln w="9525">
            <a:noFill/>
            <a:miter lim="800000"/>
            <a:headEnd/>
            <a:tailEnd/>
          </a:ln>
        </p:spPr>
        <p:txBody>
          <a:bodyPr>
            <a:spAutoFit/>
          </a:bodyPr>
          <a:lstStyle/>
          <a:p>
            <a:pPr algn="ctr">
              <a:lnSpc>
                <a:spcPct val="90000"/>
              </a:lnSpc>
              <a:spcBef>
                <a:spcPct val="20000"/>
              </a:spcBef>
              <a:buFontTx/>
              <a:buChar char="•"/>
            </a:pPr>
            <a:r>
              <a:rPr lang="ar-SA" sz="2000" b="1"/>
              <a:t>شكل (28) صورة توضح مكونات السوط البكتيري، الخيط </a:t>
            </a:r>
            <a:r>
              <a:rPr lang="en-US" sz="2000" b="1"/>
              <a:t>Filament</a:t>
            </a:r>
            <a:r>
              <a:rPr lang="ar-SA" sz="2000" b="1"/>
              <a:t> المتصل بالخطاف </a:t>
            </a:r>
            <a:r>
              <a:rPr lang="en-US" sz="2000" b="1"/>
              <a:t>Hook</a:t>
            </a:r>
            <a:r>
              <a:rPr lang="ar-SA" sz="2000" b="1"/>
              <a:t> المرتبط مع الحبيبة القاعدية </a:t>
            </a:r>
            <a:r>
              <a:rPr lang="en-US" sz="2000" b="1"/>
              <a:t>Basal body  </a:t>
            </a:r>
            <a:r>
              <a:rPr lang="ar-SA" sz="2000" b="1"/>
              <a:t>والذي يتكون من العمود الذي يمر خلال أربع حلقات وذلك في البكتيريا السالبة لصبغة جرام.</a:t>
            </a:r>
            <a:endParaRPr lang="en-US" sz="2000" b="1"/>
          </a:p>
        </p:txBody>
      </p:sp>
      <p:sp>
        <p:nvSpPr>
          <p:cNvPr id="11269" name="Rectangle 6"/>
          <p:cNvSpPr>
            <a:spLocks noChangeArrowheads="1"/>
          </p:cNvSpPr>
          <p:nvPr/>
        </p:nvSpPr>
        <p:spPr bwMode="auto">
          <a:xfrm rot="5400000">
            <a:off x="5124450" y="4095750"/>
            <a:ext cx="1828800" cy="342900"/>
          </a:xfrm>
          <a:prstGeom prst="rect">
            <a:avLst/>
          </a:prstGeom>
          <a:solidFill>
            <a:srgbClr val="FFFFFF"/>
          </a:solidFill>
          <a:ln w="9525">
            <a:noFill/>
            <a:miter lim="800000"/>
            <a:headEnd/>
            <a:tailEnd/>
          </a:ln>
        </p:spPr>
        <p:txBody>
          <a:bodyPr/>
          <a:lstStyle/>
          <a:p>
            <a:pPr algn="ctr" rtl="0"/>
            <a:r>
              <a:rPr lang="en-US"/>
              <a:t>Basal granule</a:t>
            </a:r>
          </a:p>
        </p:txBody>
      </p:sp>
      <p:sp>
        <p:nvSpPr>
          <p:cNvPr id="11270" name="Line 7"/>
          <p:cNvSpPr>
            <a:spLocks noChangeShapeType="1"/>
          </p:cNvSpPr>
          <p:nvPr/>
        </p:nvSpPr>
        <p:spPr bwMode="auto">
          <a:xfrm>
            <a:off x="4648200" y="3505200"/>
            <a:ext cx="1524000" cy="0"/>
          </a:xfrm>
          <a:prstGeom prst="line">
            <a:avLst/>
          </a:prstGeom>
          <a:noFill/>
          <a:ln w="9525">
            <a:solidFill>
              <a:schemeClr val="tx1"/>
            </a:solidFill>
            <a:round/>
            <a:headEnd/>
            <a:tailEnd/>
          </a:ln>
        </p:spPr>
        <p:txBody>
          <a:bodyPr/>
          <a:lstStyle/>
          <a:p>
            <a:endParaRPr lang="ar-SY"/>
          </a:p>
        </p:txBody>
      </p:sp>
      <p:sp>
        <p:nvSpPr>
          <p:cNvPr id="11271" name="Line 8"/>
          <p:cNvSpPr>
            <a:spLocks noChangeShapeType="1"/>
          </p:cNvSpPr>
          <p:nvPr/>
        </p:nvSpPr>
        <p:spPr bwMode="auto">
          <a:xfrm>
            <a:off x="4648200" y="5029200"/>
            <a:ext cx="1524000" cy="0"/>
          </a:xfrm>
          <a:prstGeom prst="line">
            <a:avLst/>
          </a:prstGeom>
          <a:noFill/>
          <a:ln w="9525">
            <a:solidFill>
              <a:schemeClr val="tx1"/>
            </a:solidFill>
            <a:round/>
            <a:headEnd/>
            <a:tailEnd/>
          </a:ln>
        </p:spPr>
        <p:txBody>
          <a:bodyPr/>
          <a:lstStyle/>
          <a:p>
            <a:endParaRPr lang="ar-SY"/>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endParaRPr lang="ar-SA" smtClean="0"/>
          </a:p>
        </p:txBody>
      </p:sp>
      <p:pic>
        <p:nvPicPr>
          <p:cNvPr id="12291" name="Picture 4" descr="http://uqu.edu.sa/files2/tiny_mce/plugins/imagemanager/files/4180164/motion.jpg"/>
          <p:cNvPicPr>
            <a:picLocks noGrp="1" noChangeAspect="1" noChangeArrowheads="1"/>
          </p:cNvPicPr>
          <p:nvPr>
            <p:ph type="body" idx="1"/>
          </p:nvPr>
        </p:nvPicPr>
        <p:blipFill>
          <a:blip r:embed="rId3" r:link="rId4" cstate="print"/>
          <a:srcRect r="36714" b="1639"/>
          <a:stretch>
            <a:fillRect/>
          </a:stretch>
        </p:blipFill>
        <p:spPr>
          <a:xfrm>
            <a:off x="2590800" y="0"/>
            <a:ext cx="6553200" cy="4724400"/>
          </a:xfrm>
          <a:ln w="12700">
            <a:solidFill>
              <a:srgbClr val="000000"/>
            </a:solidFill>
          </a:ln>
        </p:spPr>
      </p:pic>
      <p:sp>
        <p:nvSpPr>
          <p:cNvPr id="12292" name="Rectangle 5"/>
          <p:cNvSpPr>
            <a:spLocks noChangeArrowheads="1"/>
          </p:cNvSpPr>
          <p:nvPr/>
        </p:nvSpPr>
        <p:spPr bwMode="auto">
          <a:xfrm>
            <a:off x="3505200" y="2286000"/>
            <a:ext cx="914400" cy="342900"/>
          </a:xfrm>
          <a:prstGeom prst="rect">
            <a:avLst/>
          </a:prstGeom>
          <a:solidFill>
            <a:srgbClr val="FFFFFF"/>
          </a:solidFill>
          <a:ln w="9525">
            <a:noFill/>
            <a:miter lim="800000"/>
            <a:headEnd/>
            <a:tailEnd/>
          </a:ln>
        </p:spPr>
        <p:txBody>
          <a:bodyPr/>
          <a:lstStyle/>
          <a:p>
            <a:pPr algn="ctr" rtl="0"/>
            <a:r>
              <a:rPr lang="en-US" sz="1600">
                <a:latin typeface="Times New Roman" pitchFamily="18" charset="0"/>
              </a:rPr>
              <a:t>A</a:t>
            </a:r>
            <a:endParaRPr lang="en-US"/>
          </a:p>
        </p:txBody>
      </p:sp>
      <p:sp>
        <p:nvSpPr>
          <p:cNvPr id="12293" name="Rectangle 6"/>
          <p:cNvSpPr>
            <a:spLocks noChangeArrowheads="1"/>
          </p:cNvSpPr>
          <p:nvPr/>
        </p:nvSpPr>
        <p:spPr bwMode="auto">
          <a:xfrm>
            <a:off x="3429000" y="4343400"/>
            <a:ext cx="800100" cy="342900"/>
          </a:xfrm>
          <a:prstGeom prst="rect">
            <a:avLst/>
          </a:prstGeom>
          <a:solidFill>
            <a:srgbClr val="FFFFFF"/>
          </a:solidFill>
          <a:ln w="9525">
            <a:noFill/>
            <a:miter lim="800000"/>
            <a:headEnd/>
            <a:tailEnd/>
          </a:ln>
        </p:spPr>
        <p:txBody>
          <a:bodyPr/>
          <a:lstStyle/>
          <a:p>
            <a:pPr algn="ctr" rtl="0"/>
            <a:r>
              <a:rPr lang="en-US" sz="1600">
                <a:latin typeface="Times New Roman" pitchFamily="18" charset="0"/>
              </a:rPr>
              <a:t>B</a:t>
            </a:r>
            <a:endParaRPr lang="en-US"/>
          </a:p>
        </p:txBody>
      </p:sp>
      <p:sp>
        <p:nvSpPr>
          <p:cNvPr id="12294" name="Rectangle 7"/>
          <p:cNvSpPr>
            <a:spLocks noChangeArrowheads="1"/>
          </p:cNvSpPr>
          <p:nvPr/>
        </p:nvSpPr>
        <p:spPr bwMode="auto">
          <a:xfrm>
            <a:off x="381000" y="0"/>
            <a:ext cx="2209800" cy="2563813"/>
          </a:xfrm>
          <a:prstGeom prst="rect">
            <a:avLst/>
          </a:prstGeom>
          <a:noFill/>
          <a:ln w="9525">
            <a:noFill/>
            <a:miter lim="800000"/>
            <a:headEnd/>
            <a:tailEnd/>
          </a:ln>
        </p:spPr>
        <p:txBody>
          <a:bodyPr anchor="ctr">
            <a:spAutoFit/>
          </a:bodyPr>
          <a:lstStyle/>
          <a:p>
            <a:pPr algn="justLow"/>
            <a:r>
              <a:rPr lang="ar-SA" b="1"/>
              <a:t>شكل (29) صورة توضح  تركيب الحبيبة القاعدية:- </a:t>
            </a:r>
            <a:r>
              <a:rPr lang="en-US" b="1"/>
              <a:t>A</a:t>
            </a:r>
            <a:r>
              <a:rPr lang="ar-SA" b="1"/>
              <a:t> (البكتيريا السالبة لصبغة جرام) تتكون من العمود الذي يمر خلال 4 حلقات. </a:t>
            </a:r>
            <a:r>
              <a:rPr lang="en-US" b="1"/>
              <a:t>B </a:t>
            </a:r>
            <a:r>
              <a:rPr lang="ar-SA" b="1"/>
              <a:t>(البكتيريا الموجبة لصبغة جرام) تتكون من العمود الذي يمر من خلال حلقتين.</a:t>
            </a:r>
          </a:p>
        </p:txBody>
      </p:sp>
      <p:sp>
        <p:nvSpPr>
          <p:cNvPr id="12295" name="Rectangle 8"/>
          <p:cNvSpPr>
            <a:spLocks noChangeArrowheads="1"/>
          </p:cNvSpPr>
          <p:nvPr/>
        </p:nvSpPr>
        <p:spPr bwMode="auto">
          <a:xfrm>
            <a:off x="0" y="5135563"/>
            <a:ext cx="9144000" cy="915987"/>
          </a:xfrm>
          <a:prstGeom prst="rect">
            <a:avLst/>
          </a:prstGeom>
          <a:noFill/>
          <a:ln w="9525">
            <a:noFill/>
            <a:miter lim="800000"/>
            <a:headEnd/>
            <a:tailEnd/>
          </a:ln>
        </p:spPr>
        <p:txBody>
          <a:bodyPr anchor="ctr">
            <a:spAutoFit/>
          </a:bodyPr>
          <a:lstStyle/>
          <a:p>
            <a:pPr indent="457200" algn="ctr"/>
            <a:r>
              <a:rPr lang="ar-SA"/>
              <a:t>السبب في وجود أربع حلقات في الحبيبة القاعدية في سوط البكتيريا السالبة الجرام (تحديداً الحلقة </a:t>
            </a:r>
            <a:r>
              <a:rPr lang="en-US"/>
              <a:t>P</a:t>
            </a:r>
            <a:r>
              <a:rPr lang="ar-SA"/>
              <a:t> و الحلقة </a:t>
            </a:r>
            <a:r>
              <a:rPr lang="en-US"/>
              <a:t>L</a:t>
            </a:r>
            <a:r>
              <a:rPr lang="ar-SA"/>
              <a:t>) هو لتدعيم تثبيت السوط خلال الجدار الخلوي الذي يتكون من طبقة رقيقة من </a:t>
            </a:r>
            <a:r>
              <a:rPr lang="en-US"/>
              <a:t>Peptidoglycan</a:t>
            </a:r>
            <a:r>
              <a:rPr lang="ar-SA"/>
              <a:t> تعلوها طبقة الغشاء الخارجي </a:t>
            </a:r>
            <a:r>
              <a:rPr lang="en-US"/>
              <a:t>Outer membrane</a:t>
            </a:r>
            <a:r>
              <a:rPr lang="ar-SA"/>
              <a:t>. </a:t>
            </a:r>
            <a:endParaRPr lang="en-US"/>
          </a:p>
        </p:txBody>
      </p:sp>
      <p:pic>
        <p:nvPicPr>
          <p:cNvPr id="12296" name="Picture 9" descr="http://uqu.edu.sa/files2/tiny_mce/plugins/imagemanager/files/4180164/fla1.jpg"/>
          <p:cNvPicPr>
            <a:picLocks noChangeAspect="1" noChangeArrowheads="1"/>
          </p:cNvPicPr>
          <p:nvPr/>
        </p:nvPicPr>
        <p:blipFill>
          <a:blip r:embed="rId5" r:link="rId6" cstate="print"/>
          <a:srcRect/>
          <a:stretch>
            <a:fillRect/>
          </a:stretch>
        </p:blipFill>
        <p:spPr bwMode="auto">
          <a:xfrm>
            <a:off x="228600" y="2667000"/>
            <a:ext cx="2286000" cy="2057400"/>
          </a:xfrm>
          <a:prstGeom prst="rect">
            <a:avLst/>
          </a:prstGeom>
          <a:noFill/>
          <a:ln w="12700">
            <a:solidFill>
              <a:srgbClr val="000000"/>
            </a:solidFill>
            <a:miter lim="800000"/>
            <a:headEnd/>
            <a:tailEnd/>
          </a:ln>
        </p:spPr>
      </p:pic>
      <p:sp>
        <p:nvSpPr>
          <p:cNvPr id="12297" name="Rectangle 10"/>
          <p:cNvSpPr>
            <a:spLocks noChangeArrowheads="1"/>
          </p:cNvSpPr>
          <p:nvPr/>
        </p:nvSpPr>
        <p:spPr bwMode="auto">
          <a:xfrm rot="5400000">
            <a:off x="1733550" y="3981450"/>
            <a:ext cx="1143000" cy="342900"/>
          </a:xfrm>
          <a:prstGeom prst="rect">
            <a:avLst/>
          </a:prstGeom>
          <a:solidFill>
            <a:srgbClr val="FFFFFF"/>
          </a:solidFill>
          <a:ln w="9525">
            <a:noFill/>
            <a:miter lim="800000"/>
            <a:headEnd/>
            <a:tailEnd/>
          </a:ln>
        </p:spPr>
        <p:txBody>
          <a:bodyPr/>
          <a:lstStyle/>
          <a:p>
            <a:pPr algn="ctr" rtl="0"/>
            <a:r>
              <a:rPr lang="en-US" sz="1200"/>
              <a:t>Basal granule</a:t>
            </a:r>
          </a:p>
        </p:txBody>
      </p:sp>
      <p:sp>
        <p:nvSpPr>
          <p:cNvPr id="12298" name="Line 11"/>
          <p:cNvSpPr>
            <a:spLocks noChangeShapeType="1"/>
          </p:cNvSpPr>
          <p:nvPr/>
        </p:nvSpPr>
        <p:spPr bwMode="auto">
          <a:xfrm>
            <a:off x="1447800" y="3581400"/>
            <a:ext cx="990600" cy="0"/>
          </a:xfrm>
          <a:prstGeom prst="line">
            <a:avLst/>
          </a:prstGeom>
          <a:noFill/>
          <a:ln w="9525">
            <a:solidFill>
              <a:schemeClr val="tx1"/>
            </a:solidFill>
            <a:round/>
            <a:headEnd/>
            <a:tailEnd/>
          </a:ln>
        </p:spPr>
        <p:txBody>
          <a:bodyPr/>
          <a:lstStyle/>
          <a:p>
            <a:endParaRPr lang="ar-SY"/>
          </a:p>
        </p:txBody>
      </p:sp>
      <p:sp>
        <p:nvSpPr>
          <p:cNvPr id="12299" name="Line 12"/>
          <p:cNvSpPr>
            <a:spLocks noChangeShapeType="1"/>
          </p:cNvSpPr>
          <p:nvPr/>
        </p:nvSpPr>
        <p:spPr bwMode="auto">
          <a:xfrm>
            <a:off x="1447800" y="4648200"/>
            <a:ext cx="990600" cy="0"/>
          </a:xfrm>
          <a:prstGeom prst="line">
            <a:avLst/>
          </a:prstGeom>
          <a:noFill/>
          <a:ln w="9525">
            <a:solidFill>
              <a:schemeClr val="tx1"/>
            </a:solidFill>
            <a:round/>
            <a:headEnd/>
            <a:tailEnd/>
          </a:ln>
        </p:spPr>
        <p:txBody>
          <a:bodyPr/>
          <a:lstStyle/>
          <a:p>
            <a:endParaRPr lang="ar-SY"/>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http://uqu.edu.sa/files2/tiny_mce/plugins/imagemanager/files/4180164/fla1.jpg"/>
          <p:cNvPicPr>
            <a:picLocks noGrp="1" noChangeAspect="1" noChangeArrowheads="1"/>
          </p:cNvPicPr>
          <p:nvPr>
            <p:ph type="body" idx="1"/>
          </p:nvPr>
        </p:nvPicPr>
        <p:blipFill>
          <a:blip r:embed="rId3" r:link="rId4" cstate="print"/>
          <a:srcRect/>
          <a:stretch>
            <a:fillRect/>
          </a:stretch>
        </p:blipFill>
        <p:spPr>
          <a:xfrm>
            <a:off x="4572000" y="4038600"/>
            <a:ext cx="3657600" cy="2514600"/>
          </a:xfrm>
          <a:ln w="12700">
            <a:solidFill>
              <a:srgbClr val="000000"/>
            </a:solidFill>
          </a:ln>
        </p:spPr>
      </p:pic>
      <p:sp>
        <p:nvSpPr>
          <p:cNvPr id="13315" name="Rectangle 5"/>
          <p:cNvSpPr>
            <a:spLocks noChangeArrowheads="1"/>
          </p:cNvSpPr>
          <p:nvPr/>
        </p:nvSpPr>
        <p:spPr bwMode="auto">
          <a:xfrm rot="5400000">
            <a:off x="7448550" y="5657850"/>
            <a:ext cx="1295400" cy="342900"/>
          </a:xfrm>
          <a:prstGeom prst="rect">
            <a:avLst/>
          </a:prstGeom>
          <a:solidFill>
            <a:srgbClr val="FFFFFF"/>
          </a:solidFill>
          <a:ln w="9525">
            <a:noFill/>
            <a:miter lim="800000"/>
            <a:headEnd/>
            <a:tailEnd/>
          </a:ln>
        </p:spPr>
        <p:txBody>
          <a:bodyPr/>
          <a:lstStyle/>
          <a:p>
            <a:pPr algn="ctr" rtl="0"/>
            <a:r>
              <a:rPr lang="en-US"/>
              <a:t>Basal granule</a:t>
            </a:r>
          </a:p>
        </p:txBody>
      </p:sp>
      <p:sp>
        <p:nvSpPr>
          <p:cNvPr id="13316" name="Line 6"/>
          <p:cNvSpPr>
            <a:spLocks noChangeShapeType="1"/>
          </p:cNvSpPr>
          <p:nvPr/>
        </p:nvSpPr>
        <p:spPr bwMode="auto">
          <a:xfrm>
            <a:off x="6324600" y="5181600"/>
            <a:ext cx="1905000" cy="0"/>
          </a:xfrm>
          <a:prstGeom prst="line">
            <a:avLst/>
          </a:prstGeom>
          <a:noFill/>
          <a:ln w="25400">
            <a:solidFill>
              <a:schemeClr val="tx1"/>
            </a:solidFill>
            <a:round/>
            <a:headEnd/>
            <a:tailEnd/>
          </a:ln>
        </p:spPr>
        <p:txBody>
          <a:bodyPr/>
          <a:lstStyle/>
          <a:p>
            <a:endParaRPr lang="ar-SY"/>
          </a:p>
        </p:txBody>
      </p:sp>
      <p:sp>
        <p:nvSpPr>
          <p:cNvPr id="13317" name="Line 7"/>
          <p:cNvSpPr>
            <a:spLocks noChangeShapeType="1"/>
          </p:cNvSpPr>
          <p:nvPr/>
        </p:nvSpPr>
        <p:spPr bwMode="auto">
          <a:xfrm>
            <a:off x="6324600" y="6324600"/>
            <a:ext cx="1905000" cy="0"/>
          </a:xfrm>
          <a:prstGeom prst="line">
            <a:avLst/>
          </a:prstGeom>
          <a:noFill/>
          <a:ln w="25400">
            <a:solidFill>
              <a:schemeClr val="tx1"/>
            </a:solidFill>
            <a:round/>
            <a:headEnd/>
            <a:tailEnd/>
          </a:ln>
        </p:spPr>
        <p:txBody>
          <a:bodyPr/>
          <a:lstStyle/>
          <a:p>
            <a:endParaRPr lang="ar-SY"/>
          </a:p>
        </p:txBody>
      </p:sp>
      <p:pic>
        <p:nvPicPr>
          <p:cNvPr id="13318" name="Picture 9" descr="http://uqu.edu.sa/files2/tiny_mce/plugins/imagemanager/files/4180164/flagellaw.gif"/>
          <p:cNvPicPr>
            <a:picLocks noChangeAspect="1" noChangeArrowheads="1"/>
          </p:cNvPicPr>
          <p:nvPr/>
        </p:nvPicPr>
        <p:blipFill>
          <a:blip r:embed="rId5" r:link="rId6" cstate="print"/>
          <a:srcRect r="49767" b="24452"/>
          <a:stretch>
            <a:fillRect/>
          </a:stretch>
        </p:blipFill>
        <p:spPr bwMode="auto">
          <a:xfrm>
            <a:off x="533400" y="4038600"/>
            <a:ext cx="3810000" cy="2514600"/>
          </a:xfrm>
          <a:prstGeom prst="rect">
            <a:avLst/>
          </a:prstGeom>
          <a:noFill/>
          <a:ln w="12700">
            <a:solidFill>
              <a:srgbClr val="000000"/>
            </a:solidFill>
            <a:miter lim="800000"/>
            <a:headEnd/>
            <a:tailEnd/>
          </a:ln>
        </p:spPr>
      </p:pic>
      <p:sp>
        <p:nvSpPr>
          <p:cNvPr id="13319" name="Rectangle 10"/>
          <p:cNvSpPr>
            <a:spLocks noChangeArrowheads="1"/>
          </p:cNvSpPr>
          <p:nvPr/>
        </p:nvSpPr>
        <p:spPr bwMode="auto">
          <a:xfrm>
            <a:off x="457200" y="609600"/>
            <a:ext cx="8353425" cy="3046413"/>
          </a:xfrm>
          <a:prstGeom prst="rect">
            <a:avLst/>
          </a:prstGeom>
          <a:noFill/>
          <a:ln w="9525">
            <a:noFill/>
            <a:miter lim="800000"/>
            <a:headEnd/>
            <a:tailEnd/>
          </a:ln>
        </p:spPr>
        <p:txBody>
          <a:bodyPr>
            <a:spAutoFit/>
          </a:bodyPr>
          <a:lstStyle/>
          <a:p>
            <a:r>
              <a:rPr lang="ar-SA" sz="3200" b="1"/>
              <a:t>وقد أقترح حديثاً أن الحركة تنشأ من حركة الجسم القاعدي المتصل بالغشاء السيتوبلازمي والمتمثل بالحلقتين </a:t>
            </a:r>
            <a:r>
              <a:rPr lang="en-US" sz="3200" b="1"/>
              <a:t>M</a:t>
            </a:r>
            <a:r>
              <a:rPr lang="ar-SA" sz="3200" b="1"/>
              <a:t> و </a:t>
            </a:r>
            <a:r>
              <a:rPr lang="en-US" sz="3200" b="1"/>
              <a:t>S </a:t>
            </a:r>
            <a:r>
              <a:rPr lang="ar-SA" sz="3200" b="1"/>
              <a:t>حركة دائرية. وينقل الخطاف هذه التموجات إلى الخيط ليعطي مخروط من الحركة ويؤدي دوران الخيط دافعاً الخلية البكتيرية إلى للأمام شكل (30). وهذا يؤيد أن الحلقتين </a:t>
            </a:r>
            <a:r>
              <a:rPr lang="en-US" sz="3200" b="1"/>
              <a:t>M</a:t>
            </a:r>
            <a:r>
              <a:rPr lang="ar-SA" sz="3200" b="1"/>
              <a:t> و </a:t>
            </a:r>
            <a:r>
              <a:rPr lang="en-US" sz="3200" b="1"/>
              <a:t>S</a:t>
            </a:r>
            <a:r>
              <a:rPr lang="ar-SA" sz="3200" b="1"/>
              <a:t> هي الحلقات المسؤلة عن دوران الخيط.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6" name="Rectangle 6"/>
          <p:cNvSpPr>
            <a:spLocks noGrp="1" noChangeArrowheads="1"/>
          </p:cNvSpPr>
          <p:nvPr>
            <p:ph type="title" idx="4294967295"/>
          </p:nvPr>
        </p:nvSpPr>
        <p:spPr/>
        <p:txBody>
          <a:bodyPr/>
          <a:lstStyle/>
          <a:p>
            <a:pPr algn="ctr" eaLnBrk="1" hangingPunct="1">
              <a:defRPr/>
            </a:pPr>
            <a:r>
              <a:rPr lang="ar-SA" sz="4000" smtClean="0"/>
              <a:t>الكشف عن حركة البكتيريا في بيئة اجار نصف صلبة</a:t>
            </a:r>
            <a:endParaRPr lang="en-US" sz="4000" smtClean="0"/>
          </a:p>
        </p:txBody>
      </p:sp>
      <p:sp>
        <p:nvSpPr>
          <p:cNvPr id="46087" name="Rectangle 7"/>
          <p:cNvSpPr>
            <a:spLocks noGrp="1" noChangeArrowheads="1"/>
          </p:cNvSpPr>
          <p:nvPr>
            <p:ph type="body" sz="half" idx="4294967295"/>
          </p:nvPr>
        </p:nvSpPr>
        <p:spPr>
          <a:xfrm>
            <a:off x="457200" y="1905000"/>
            <a:ext cx="4038600" cy="4114800"/>
          </a:xfrm>
        </p:spPr>
        <p:txBody>
          <a:bodyPr/>
          <a:lstStyle/>
          <a:p>
            <a:pPr algn="r" rtl="1" eaLnBrk="1" hangingPunct="1">
              <a:defRPr/>
            </a:pPr>
            <a:r>
              <a:rPr lang="ar-SA" sz="2400"/>
              <a:t>بواسطة النقطة المعلقة</a:t>
            </a:r>
          </a:p>
          <a:p>
            <a:pPr algn="r" rtl="1" eaLnBrk="1" hangingPunct="1">
              <a:defRPr/>
            </a:pPr>
            <a:r>
              <a:rPr lang="ar-SA" sz="2400"/>
              <a:t>تلقيح أجار نصف صلبة( كما في الشكل )</a:t>
            </a:r>
          </a:p>
          <a:p>
            <a:pPr algn="r" rtl="1" eaLnBrk="1" hangingPunct="1">
              <a:defRPr/>
            </a:pPr>
            <a:r>
              <a:rPr lang="ar-SA" sz="2400"/>
              <a:t>إزالة الأسواط ( خلايا حية غير متحركة )</a:t>
            </a:r>
          </a:p>
          <a:p>
            <a:pPr algn="r" rtl="1" eaLnBrk="1" hangingPunct="1">
              <a:defRPr/>
            </a:pPr>
            <a:r>
              <a:rPr lang="ar-SA" sz="2400"/>
              <a:t>إضطراب الجدار ( تثبيط بناء الأسواط )</a:t>
            </a:r>
          </a:p>
          <a:p>
            <a:pPr algn="r" rtl="1" eaLnBrk="1" hangingPunct="1">
              <a:defRPr/>
            </a:pPr>
            <a:r>
              <a:rPr lang="ar-SA" sz="2400"/>
              <a:t>الجدار الخلوي السليم يعتبر ضروري للحركة .</a:t>
            </a:r>
          </a:p>
          <a:p>
            <a:pPr algn="r" rtl="1" eaLnBrk="1" hangingPunct="1">
              <a:defRPr/>
            </a:pPr>
            <a:r>
              <a:rPr lang="ar-SA" sz="2400"/>
              <a:t>حركة الخلايا خلال السوائل </a:t>
            </a:r>
            <a:endParaRPr lang="en-US" sz="2400"/>
          </a:p>
        </p:txBody>
      </p:sp>
      <p:sp>
        <p:nvSpPr>
          <p:cNvPr id="46088" name="Rectangle 8"/>
          <p:cNvSpPr>
            <a:spLocks noGrp="1" noChangeArrowheads="1"/>
          </p:cNvSpPr>
          <p:nvPr>
            <p:ph sz="half" idx="4294967295"/>
          </p:nvPr>
        </p:nvSpPr>
        <p:spPr>
          <a:xfrm>
            <a:off x="4648200" y="1905000"/>
            <a:ext cx="4038600" cy="4114800"/>
          </a:xfrm>
        </p:spPr>
        <p:txBody>
          <a:bodyPr/>
          <a:lstStyle/>
          <a:p>
            <a:pPr eaLnBrk="1" hangingPunct="1">
              <a:defRPr/>
            </a:pPr>
            <a:endParaRPr lang="ar-SA" sz="2400" smtClean="0"/>
          </a:p>
        </p:txBody>
      </p:sp>
      <p:pic>
        <p:nvPicPr>
          <p:cNvPr id="18437" name="Picture 5" descr="Go to fullsize image">
            <a:hlinkClick r:id="rId3"/>
          </p:cNvPr>
          <p:cNvPicPr>
            <a:picLocks noChangeAspect="1" noChangeArrowheads="1"/>
          </p:cNvPicPr>
          <p:nvPr/>
        </p:nvPicPr>
        <p:blipFill>
          <a:blip r:embed="rId4" cstate="print"/>
          <a:srcRect/>
          <a:stretch>
            <a:fillRect/>
          </a:stretch>
        </p:blipFill>
        <p:spPr bwMode="auto">
          <a:xfrm>
            <a:off x="5003800" y="2205038"/>
            <a:ext cx="3095625" cy="2557462"/>
          </a:xfrm>
          <a:prstGeom prst="rect">
            <a:avLst/>
          </a:prstGeom>
          <a:noFill/>
          <a:ln w="9525">
            <a:noFill/>
            <a:miter lim="800000"/>
            <a:headEnd/>
            <a:tailEnd/>
          </a:ln>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1"/>
          </p:nvPr>
        </p:nvSpPr>
        <p:spPr>
          <a:xfrm>
            <a:off x="457200" y="1219200"/>
            <a:ext cx="8229600" cy="5211763"/>
          </a:xfrm>
        </p:spPr>
        <p:txBody>
          <a:bodyPr/>
          <a:lstStyle/>
          <a:p>
            <a:pPr algn="r" rtl="1" eaLnBrk="1" hangingPunct="1">
              <a:lnSpc>
                <a:spcPct val="90000"/>
              </a:lnSpc>
            </a:pPr>
            <a:r>
              <a:rPr lang="ar-SA" sz="2600" b="1" smtClean="0"/>
              <a:t>تمتاز البكتيريا التي تمتلك الأسواط بقدرتها على الحركة وقد يطلق على هذه الحركة  </a:t>
            </a:r>
            <a:r>
              <a:rPr lang="ar-SA" sz="2600" b="1" smtClean="0">
                <a:solidFill>
                  <a:srgbClr val="CC0000"/>
                </a:solidFill>
              </a:rPr>
              <a:t>بحركة الأسواط</a:t>
            </a:r>
            <a:r>
              <a:rPr lang="ar-SA" sz="2600" b="1" smtClean="0"/>
              <a:t> وقد تتحرك البكتيريا التي لاتمتلك الأسواط </a:t>
            </a:r>
            <a:r>
              <a:rPr lang="ar-SA" sz="2600" b="1" smtClean="0">
                <a:solidFill>
                  <a:srgbClr val="CC0000"/>
                </a:solidFill>
              </a:rPr>
              <a:t>حركة دودية </a:t>
            </a:r>
            <a:r>
              <a:rPr lang="en-US" sz="2600" b="1" smtClean="0">
                <a:solidFill>
                  <a:srgbClr val="CC0000"/>
                </a:solidFill>
              </a:rPr>
              <a:t>flexion</a:t>
            </a:r>
            <a:r>
              <a:rPr lang="ar-SA" sz="2600" b="1" smtClean="0"/>
              <a:t>  أو </a:t>
            </a:r>
            <a:r>
              <a:rPr lang="ar-SA" sz="2600" b="1" smtClean="0">
                <a:solidFill>
                  <a:srgbClr val="CC0000"/>
                </a:solidFill>
              </a:rPr>
              <a:t>دائرية </a:t>
            </a:r>
            <a:r>
              <a:rPr lang="ar-SA" sz="2600" b="1" smtClean="0"/>
              <a:t>أو</a:t>
            </a:r>
            <a:r>
              <a:rPr lang="ar-SA" sz="2600" b="1" smtClean="0">
                <a:solidFill>
                  <a:srgbClr val="CC0000"/>
                </a:solidFill>
              </a:rPr>
              <a:t> حركة البريمة نزع السدادة</a:t>
            </a:r>
            <a:r>
              <a:rPr lang="ar-SA" sz="2600" b="1" smtClean="0"/>
              <a:t> كما في بكتيريا الأسبيروكيتات. أو </a:t>
            </a:r>
            <a:r>
              <a:rPr lang="ar-SA" sz="2600" b="1" smtClean="0">
                <a:solidFill>
                  <a:srgbClr val="CC0000"/>
                </a:solidFill>
              </a:rPr>
              <a:t>حركة أنزلاقية</a:t>
            </a:r>
            <a:r>
              <a:rPr lang="ar-SA" sz="2600" b="1" smtClean="0"/>
              <a:t>   </a:t>
            </a:r>
            <a:r>
              <a:rPr lang="en-US" sz="2600" b="1" smtClean="0"/>
              <a:t> </a:t>
            </a:r>
            <a:r>
              <a:rPr lang="en-US" sz="2600" b="1" smtClean="0">
                <a:solidFill>
                  <a:srgbClr val="CC0000"/>
                </a:solidFill>
              </a:rPr>
              <a:t>gilding movement</a:t>
            </a:r>
            <a:r>
              <a:rPr lang="en-US" sz="2600" b="1" smtClean="0"/>
              <a:t> </a:t>
            </a:r>
            <a:r>
              <a:rPr lang="ar-SA" sz="2600" b="1" smtClean="0"/>
              <a:t>كما في البكتيريا  الهلامية </a:t>
            </a:r>
            <a:r>
              <a:rPr lang="en-US" sz="2600" b="1" smtClean="0"/>
              <a:t>myxobacteria</a:t>
            </a:r>
            <a:r>
              <a:rPr lang="ar-SA" sz="2600" b="1" smtClean="0"/>
              <a:t>  و </a:t>
            </a:r>
            <a:r>
              <a:rPr lang="en-US" sz="2600" b="1" smtClean="0"/>
              <a:t>Beggintoa</a:t>
            </a:r>
            <a:r>
              <a:rPr lang="ar-SA" sz="2600" b="1" smtClean="0"/>
              <a:t>.</a:t>
            </a:r>
          </a:p>
          <a:p>
            <a:pPr algn="r" rtl="1" eaLnBrk="1" hangingPunct="1">
              <a:lnSpc>
                <a:spcPct val="90000"/>
              </a:lnSpc>
            </a:pPr>
            <a:r>
              <a:rPr lang="ar-SA" sz="2600" b="1" smtClean="0"/>
              <a:t>وللكشف عن حركة البكتريا تستخدم طريقة النقطة المعلقة أو طريقة الأجار نصف الصلب.</a:t>
            </a:r>
          </a:p>
          <a:p>
            <a:pPr algn="r" rtl="1" eaLnBrk="1" hangingPunct="1">
              <a:lnSpc>
                <a:spcPct val="90000"/>
              </a:lnSpc>
            </a:pPr>
            <a:r>
              <a:rPr lang="ar-SA" sz="2600" b="1" smtClean="0">
                <a:solidFill>
                  <a:srgbClr val="CC0000"/>
                </a:solidFill>
              </a:rPr>
              <a:t>أولاً- حركة الأسواط</a:t>
            </a:r>
            <a:r>
              <a:rPr lang="ar-SA" sz="2600" b="1" smtClean="0"/>
              <a:t> </a:t>
            </a:r>
            <a:r>
              <a:rPr lang="en-US" sz="2600" b="1" smtClean="0"/>
              <a:t>:-</a:t>
            </a:r>
            <a:r>
              <a:rPr lang="ar-SA" sz="2600" b="1" smtClean="0"/>
              <a:t>تتحرك الكتيريا التي تمتلك الأسواط حركة سريعة. حيث يتحرك السوط عكس عقارب الساعة ليدفع الخلية البكتيرية إلى الأمام. وعندما يتحرك مع عقارب الساعة يسحب الخلية البكتيريا إلى الخلف. وذلك في البكتيريا قطبية الطرف. ايضا تتحرك الأسواط المحيطية عكس عقارب الساعة لتدفع الخلية إلى أمام وعندما تريد الخلية تغير مسارها تهبط أو تتراجع الخلية وتتحرك الأسواط مع عقارب الساعة. كما في الشكل التالي</a:t>
            </a:r>
            <a:endParaRPr lang="en-US" sz="2600" b="1" smtClean="0"/>
          </a:p>
        </p:txBody>
      </p:sp>
      <p:sp>
        <p:nvSpPr>
          <p:cNvPr id="14339" name="Rectangle 4"/>
          <p:cNvSpPr>
            <a:spLocks noGrp="1" noChangeArrowheads="1"/>
          </p:cNvSpPr>
          <p:nvPr>
            <p:ph type="title"/>
          </p:nvPr>
        </p:nvSpPr>
        <p:spPr>
          <a:xfrm>
            <a:off x="457200" y="381000"/>
            <a:ext cx="8229600" cy="914400"/>
          </a:xfrm>
        </p:spPr>
        <p:txBody>
          <a:bodyPr/>
          <a:lstStyle/>
          <a:p>
            <a:pPr rtl="1" eaLnBrk="1" hangingPunct="1"/>
            <a:r>
              <a:rPr lang="ar-SA" sz="3200" b="1" smtClean="0"/>
              <a:t>الحركة في البكتيريا  </a:t>
            </a:r>
            <a:r>
              <a:rPr lang="en-US" sz="3200" b="1" smtClean="0"/>
              <a:t>Bacterial movement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http://t0.gstatic.com/images?q=tbn:ANd9GcQdq5x3HPqzTZ-i1Lnq2ZwAK-fuunH98ggAQOmxhKuFOgU3xdOF&amp;t=1"/>
          <p:cNvPicPr>
            <a:picLocks noGrp="1" noChangeAspect="1" noChangeArrowheads="1"/>
          </p:cNvPicPr>
          <p:nvPr>
            <p:ph type="body" idx="1"/>
          </p:nvPr>
        </p:nvPicPr>
        <p:blipFill>
          <a:blip r:embed="rId3" r:link="rId4" cstate="print"/>
          <a:srcRect/>
          <a:stretch>
            <a:fillRect/>
          </a:stretch>
        </p:blipFill>
        <p:spPr>
          <a:xfrm>
            <a:off x="304800" y="3352800"/>
            <a:ext cx="4191000" cy="3200400"/>
          </a:xfrm>
          <a:ln>
            <a:solidFill>
              <a:srgbClr val="000000"/>
            </a:solidFill>
          </a:ln>
        </p:spPr>
      </p:pic>
      <p:pic>
        <p:nvPicPr>
          <p:cNvPr id="15363" name="Picture 5" descr="http://upload.wikimedia.org/wikipedia/commons/2/2d/ChtxCCW_CW.png"/>
          <p:cNvPicPr>
            <a:picLocks noChangeAspect="1" noChangeArrowheads="1"/>
          </p:cNvPicPr>
          <p:nvPr/>
        </p:nvPicPr>
        <p:blipFill>
          <a:blip r:embed="rId5" r:link="rId6" cstate="print"/>
          <a:srcRect/>
          <a:stretch>
            <a:fillRect/>
          </a:stretch>
        </p:blipFill>
        <p:spPr bwMode="auto">
          <a:xfrm>
            <a:off x="4495800" y="3352800"/>
            <a:ext cx="4305300" cy="3200400"/>
          </a:xfrm>
          <a:prstGeom prst="rect">
            <a:avLst/>
          </a:prstGeom>
          <a:noFill/>
          <a:ln w="12700">
            <a:solidFill>
              <a:srgbClr val="000000"/>
            </a:solidFill>
            <a:miter lim="800000"/>
            <a:headEnd/>
            <a:tailEnd/>
          </a:ln>
        </p:spPr>
      </p:pic>
      <p:pic>
        <p:nvPicPr>
          <p:cNvPr id="15364" name="Picture 6" descr="http://www.nature.com/nrmicro/journal/v3/n8/images/nrmicro1207-f2.gif"/>
          <p:cNvPicPr>
            <a:picLocks noGrp="1" noChangeAspect="1" noChangeArrowheads="1"/>
          </p:cNvPicPr>
          <p:nvPr>
            <p:ph type="title"/>
          </p:nvPr>
        </p:nvPicPr>
        <p:blipFill>
          <a:blip r:embed="rId7" r:link="rId8" cstate="print"/>
          <a:srcRect/>
          <a:stretch>
            <a:fillRect/>
          </a:stretch>
        </p:blipFill>
        <p:spPr>
          <a:xfrm>
            <a:off x="1828800" y="304800"/>
            <a:ext cx="4876800" cy="2971800"/>
          </a:xfrm>
          <a:ln>
            <a:solidFill>
              <a:srgbClr val="000000"/>
            </a:solidFill>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56" name="Rectangle 28"/>
          <p:cNvSpPr>
            <a:spLocks noGrp="1" noChangeArrowheads="1"/>
          </p:cNvSpPr>
          <p:nvPr>
            <p:ph type="title" idx="4294967295"/>
          </p:nvPr>
        </p:nvSpPr>
        <p:spPr/>
        <p:txBody>
          <a:bodyPr/>
          <a:lstStyle/>
          <a:p>
            <a:pPr eaLnBrk="1" hangingPunct="1">
              <a:defRPr/>
            </a:pPr>
            <a:r>
              <a:rPr lang="ar-SA" smtClean="0"/>
              <a:t>حركة البكتيريا خلال السوائل ( دفع الخلايا )</a:t>
            </a:r>
            <a:endParaRPr lang="en-US" smtClean="0"/>
          </a:p>
        </p:txBody>
      </p:sp>
      <p:graphicFrame>
        <p:nvGraphicFramePr>
          <p:cNvPr id="30723" name="Group 3"/>
          <p:cNvGraphicFramePr>
            <a:graphicFrameLocks noGrp="1"/>
          </p:cNvGraphicFramePr>
          <p:nvPr>
            <p:ph sz="half" idx="4294967295"/>
          </p:nvPr>
        </p:nvGraphicFramePr>
        <p:xfrm>
          <a:off x="457200" y="1905000"/>
          <a:ext cx="8229600" cy="6626352"/>
        </p:xfrm>
        <a:graphic>
          <a:graphicData uri="http://schemas.openxmlformats.org/drawingml/2006/table">
            <a:tbl>
              <a:tblPr rtl="1"/>
              <a:tblGrid>
                <a:gridCol w="3178175"/>
                <a:gridCol w="5051425"/>
              </a:tblGrid>
              <a:tr h="366713">
                <a:tc>
                  <a:txBody>
                    <a:bodyPr/>
                    <a:lstStyle/>
                    <a:p>
                      <a:pPr marL="0" marR="0" lvl="0" indent="0" algn="r" defTabSz="914400" rtl="1" eaLnBrk="1" fontAlgn="base" latinLnBrk="0" hangingPunct="1">
                        <a:lnSpc>
                          <a:spcPct val="100000"/>
                        </a:lnSpc>
                        <a:spcBef>
                          <a:spcPct val="20000"/>
                        </a:spcBef>
                        <a:spcAft>
                          <a:spcPct val="0"/>
                        </a:spcAft>
                        <a:buClr>
                          <a:schemeClr val="hlink"/>
                        </a:buClr>
                        <a:buSzPct val="120000"/>
                        <a:buFontTx/>
                        <a:buChar char="•"/>
                        <a:tabLst/>
                      </a:pPr>
                      <a:r>
                        <a:rPr kumimoji="0" lang="ar-SA" sz="2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الجزيئات </a:t>
                      </a:r>
                      <a:r>
                        <a:rPr kumimoji="0" lang="ar-SA" sz="24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cs typeface="Arial" pitchFamily="34" charset="0"/>
                        </a:rPr>
                        <a:t>البروتينية</a:t>
                      </a:r>
                      <a:r>
                        <a:rPr kumimoji="0" lang="ar-SA"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 تنقبض وتنبسط مثل ألياف العضلة, (حركة الجسم القاعدي ) .</a:t>
                      </a:r>
                      <a:r>
                        <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positive </a:t>
                      </a:r>
                      <a:r>
                        <a:rPr kumimoji="0" lang="en-US" sz="24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cs typeface="Arial" pitchFamily="34" charset="0"/>
                        </a:rPr>
                        <a:t>chemotaxis</a:t>
                      </a: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Negative </a:t>
                      </a:r>
                      <a:r>
                        <a:rPr kumimoji="0" lang="en-US" sz="24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cs typeface="Arial" pitchFamily="34" charset="0"/>
                        </a:rPr>
                        <a:t>chemotaxis</a:t>
                      </a:r>
                      <a:r>
                        <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 </a:t>
                      </a:r>
                      <a:r>
                        <a:rPr kumimoji="0" lang="en-US" sz="24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cs typeface="Arial" pitchFamily="34" charset="0"/>
                        </a:rPr>
                        <a:t>phototaxis</a:t>
                      </a: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a:t>
                      </a:r>
                      <a:r>
                        <a:rPr kumimoji="0" lang="en-US" sz="24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cs typeface="Arial" pitchFamily="34" charset="0"/>
                        </a:rPr>
                        <a:t>Aerotaxis</a:t>
                      </a: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endParaRPr>
                    </a:p>
                    <a:p>
                      <a:pPr marL="0" marR="0" lvl="0" indent="0" algn="r" defTabSz="914400" rtl="1" eaLnBrk="1" fontAlgn="base" latinLnBrk="0" hangingPunct="1">
                        <a:lnSpc>
                          <a:spcPct val="100000"/>
                        </a:lnSpc>
                        <a:spcBef>
                          <a:spcPct val="20000"/>
                        </a:spcBef>
                        <a:spcAft>
                          <a:spcPct val="0"/>
                        </a:spcAft>
                        <a:buClr>
                          <a:schemeClr val="hlink"/>
                        </a:buClr>
                        <a:buSzPct val="120000"/>
                        <a:buFontTx/>
                        <a:buChar char="•"/>
                        <a:tabLst/>
                      </a:pPr>
                      <a:r>
                        <a:rPr kumimoji="0" lang="ar-SA"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  يفسر بوجود أماكن </a:t>
                      </a:r>
                      <a:r>
                        <a:rPr kumimoji="0" lang="ar-SA" sz="24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cs typeface="Arial" pitchFamily="34" charset="0"/>
                        </a:rPr>
                        <a:t>إستقبال</a:t>
                      </a:r>
                      <a:r>
                        <a:rPr kumimoji="0" lang="ar-SA"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 </a:t>
                      </a:r>
                    </a:p>
                    <a:p>
                      <a:pPr marL="0" marR="0" lvl="0" indent="0" algn="r" defTabSz="914400" rtl="1" eaLnBrk="1" fontAlgn="base" latinLnBrk="0" hangingPunct="1">
                        <a:lnSpc>
                          <a:spcPct val="100000"/>
                        </a:lnSpc>
                        <a:spcBef>
                          <a:spcPct val="20000"/>
                        </a:spcBef>
                        <a:spcAft>
                          <a:spcPct val="0"/>
                        </a:spcAft>
                        <a:buClr>
                          <a:schemeClr val="hlink"/>
                        </a:buClr>
                        <a:buSzPct val="120000"/>
                        <a:buFontTx/>
                        <a:buChar char="•"/>
                        <a:tabLst/>
                      </a:pPr>
                      <a:r>
                        <a:rPr kumimoji="0" lang="ar-SA"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 السرعة تختلف </a:t>
                      </a:r>
                      <a:r>
                        <a:rPr kumimoji="0" lang="ar-SA" sz="24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cs typeface="Arial" pitchFamily="34" charset="0"/>
                        </a:rPr>
                        <a:t>بإختلاف</a:t>
                      </a:r>
                      <a:r>
                        <a:rPr kumimoji="0" lang="ar-SA"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 النوع البكتيري</a:t>
                      </a:r>
                    </a:p>
                    <a:p>
                      <a:pPr marL="0" marR="0" lvl="0" indent="0" algn="r" defTabSz="914400" rtl="1" eaLnBrk="1" fontAlgn="base" latinLnBrk="0" hangingPunct="1">
                        <a:lnSpc>
                          <a:spcPct val="100000"/>
                        </a:lnSpc>
                        <a:spcBef>
                          <a:spcPct val="20000"/>
                        </a:spcBef>
                        <a:spcAft>
                          <a:spcPct val="0"/>
                        </a:spcAft>
                        <a:buClr>
                          <a:schemeClr val="hlink"/>
                        </a:buClr>
                        <a:buSzPct val="120000"/>
                        <a:buFontTx/>
                        <a:buChar char="•"/>
                        <a:tabLst/>
                      </a:pPr>
                      <a:r>
                        <a:rPr kumimoji="0" lang="ar-SA"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تستهلك 1. من نشاطها  </a:t>
                      </a: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120000"/>
                        <a:buFontTx/>
                        <a:buChar char="•"/>
                        <a:tabLst/>
                      </a:pP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rPr>
                        <a:t>                </a:t>
                      </a:r>
                    </a:p>
                  </a:txBody>
                  <a:tcPr anchor="ctr" horzOverflow="overflow">
                    <a:lnL>
                      <a:noFill/>
                    </a:lnL>
                    <a:lnR>
                      <a:noFill/>
                    </a:lnR>
                    <a:lnT>
                      <a:noFill/>
                    </a:lnT>
                    <a:lnB>
                      <a:noFill/>
                    </a:lnB>
                    <a:lnTlToBr>
                      <a:noFill/>
                    </a:lnTlToBr>
                    <a:lnBlToTr>
                      <a:noFill/>
                    </a:lnBlToTr>
                    <a:noFill/>
                  </a:tcPr>
                </a:tc>
              </a:tr>
              <a:tr h="1560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sz="10200" b="0" i="0"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rPr>
                        <a:t> </a:t>
                      </a:r>
                      <a:r>
                        <a:rPr kumimoji="0" lang="ar-SA" sz="1800" b="0" i="0"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rPr>
                        <a:t>                                  </a:t>
                      </a: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rPr>
                        <a:t>  </a:t>
                      </a:r>
                      <a:r>
                        <a:rPr kumimoji="0" lang="ar-SA" sz="7200" b="0" i="0"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rPr>
                        <a:t> </a:t>
                      </a:r>
                      <a:r>
                        <a:rPr kumimoji="0" lang="ar-SA" sz="1800" b="0" i="0" u="none" strike="noStrike" cap="none" normalizeH="0" baseline="0" smtClean="0">
                          <a:ln>
                            <a:noFill/>
                          </a:ln>
                          <a:solidFill>
                            <a:schemeClr val="tx1"/>
                          </a:solidFill>
                          <a:effectLst>
                            <a:outerShdw blurRad="38100" dist="38100" dir="2700000" algn="tl">
                              <a:srgbClr val="000000"/>
                            </a:outerShdw>
                          </a:effectLst>
                          <a:latin typeface="Arial" pitchFamily="34" charset="0"/>
                          <a:cs typeface="Arial" pitchFamily="34" charset="0"/>
                        </a:rPr>
                        <a:t>                             </a:t>
                      </a:r>
                    </a:p>
                  </a:txBody>
                  <a:tcPr anchor="ctr" horzOverflow="overflow">
                    <a:lnL>
                      <a:noFill/>
                    </a:lnL>
                    <a:lnR>
                      <a:noFill/>
                    </a:lnR>
                    <a:lnT>
                      <a:noFill/>
                    </a:lnT>
                    <a:lnB>
                      <a:noFill/>
                    </a:lnB>
                    <a:lnTlToBr>
                      <a:noFill/>
                    </a:lnTlToBr>
                    <a:lnBlToTr>
                      <a:noFill/>
                    </a:lnBlToTr>
                    <a:noFill/>
                  </a:tcPr>
                </a:tc>
              </a:tr>
            </a:tbl>
          </a:graphicData>
        </a:graphic>
      </p:graphicFrame>
      <p:pic>
        <p:nvPicPr>
          <p:cNvPr id="19464" name="Picture 5" descr="move1"/>
          <p:cNvPicPr>
            <a:picLocks noChangeAspect="1" noChangeArrowheads="1"/>
          </p:cNvPicPr>
          <p:nvPr/>
        </p:nvPicPr>
        <p:blipFill>
          <a:blip r:embed="rId3" cstate="print"/>
          <a:srcRect/>
          <a:stretch>
            <a:fillRect/>
          </a:stretch>
        </p:blipFill>
        <p:spPr bwMode="auto">
          <a:xfrm>
            <a:off x="539750" y="1916113"/>
            <a:ext cx="2808288" cy="1666875"/>
          </a:xfrm>
          <a:prstGeom prst="rect">
            <a:avLst/>
          </a:prstGeom>
          <a:noFill/>
          <a:ln w="9525">
            <a:noFill/>
            <a:miter lim="800000"/>
            <a:headEnd/>
            <a:tailEnd/>
          </a:ln>
        </p:spPr>
      </p:pic>
      <p:pic>
        <p:nvPicPr>
          <p:cNvPr id="19465" name="Picture 10" descr="move2"/>
          <p:cNvPicPr>
            <a:picLocks noChangeAspect="1" noChangeArrowheads="1"/>
          </p:cNvPicPr>
          <p:nvPr/>
        </p:nvPicPr>
        <p:blipFill>
          <a:blip r:embed="rId4" cstate="print"/>
          <a:srcRect/>
          <a:stretch>
            <a:fillRect/>
          </a:stretch>
        </p:blipFill>
        <p:spPr bwMode="auto">
          <a:xfrm>
            <a:off x="250825" y="4221163"/>
            <a:ext cx="3241675" cy="2328862"/>
          </a:xfrm>
          <a:prstGeom prst="rect">
            <a:avLst/>
          </a:prstGeom>
          <a:noFill/>
          <a:ln w="9525">
            <a:noFill/>
            <a:miter lim="800000"/>
            <a:headEnd/>
            <a:tailEnd/>
          </a:ln>
        </p:spPr>
      </p:pic>
      <p:sp>
        <p:nvSpPr>
          <p:cNvPr id="19466" name="Rectangle 27"/>
          <p:cNvSpPr>
            <a:spLocks noChangeArrowheads="1"/>
          </p:cNvSpPr>
          <p:nvPr/>
        </p:nvSpPr>
        <p:spPr bwMode="auto">
          <a:xfrm>
            <a:off x="179388" y="3573463"/>
            <a:ext cx="4144962" cy="366712"/>
          </a:xfrm>
          <a:prstGeom prst="rect">
            <a:avLst/>
          </a:prstGeom>
          <a:noFill/>
          <a:ln w="9525">
            <a:noFill/>
            <a:miter lim="800000"/>
            <a:headEnd/>
            <a:tailEnd/>
          </a:ln>
        </p:spPr>
        <p:txBody>
          <a:bodyPr wrap="none">
            <a:spAutoFit/>
          </a:bodyPr>
          <a:lstStyle/>
          <a:p>
            <a:pPr algn="r" rtl="1"/>
            <a:r>
              <a:rPr lang="en-US" b="1"/>
              <a:t>Movement in Peritrichous Bacteria</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defRPr/>
            </a:pPr>
            <a:endParaRPr lang="ar-SA" smtClean="0"/>
          </a:p>
        </p:txBody>
      </p:sp>
      <p:sp>
        <p:nvSpPr>
          <p:cNvPr id="83971" name="Rectangle 3"/>
          <p:cNvSpPr>
            <a:spLocks noGrp="1" noChangeArrowheads="1"/>
          </p:cNvSpPr>
          <p:nvPr>
            <p:ph type="body" idx="1"/>
          </p:nvPr>
        </p:nvSpPr>
        <p:spPr/>
        <p:txBody>
          <a:bodyPr/>
          <a:lstStyle/>
          <a:p>
            <a:pPr eaLnBrk="1" hangingPunct="1">
              <a:defRPr/>
            </a:pPr>
            <a:endParaRPr lang="ar-SA" smtClean="0"/>
          </a:p>
        </p:txBody>
      </p:sp>
      <p:pic>
        <p:nvPicPr>
          <p:cNvPr id="20484" name="Picture 5" descr="runtumble"/>
          <p:cNvPicPr>
            <a:picLocks noChangeAspect="1" noChangeArrowheads="1"/>
          </p:cNvPicPr>
          <p:nvPr/>
        </p:nvPicPr>
        <p:blipFill>
          <a:blip r:embed="rId2" cstate="print"/>
          <a:srcRect/>
          <a:stretch>
            <a:fillRect/>
          </a:stretch>
        </p:blipFill>
        <p:spPr bwMode="auto">
          <a:xfrm>
            <a:off x="914400" y="1676400"/>
            <a:ext cx="3752850" cy="4191000"/>
          </a:xfrm>
          <a:prstGeom prst="rect">
            <a:avLst/>
          </a:prstGeom>
          <a:noFill/>
          <a:ln w="9525">
            <a:noFill/>
            <a:miter lim="800000"/>
            <a:headEnd/>
            <a:tailEnd/>
          </a:ln>
        </p:spPr>
      </p:pic>
      <p:pic>
        <p:nvPicPr>
          <p:cNvPr id="20485" name="Picture 7" descr="BacterialFlagellum"/>
          <p:cNvPicPr>
            <a:picLocks noChangeAspect="1" noChangeArrowheads="1"/>
          </p:cNvPicPr>
          <p:nvPr/>
        </p:nvPicPr>
        <p:blipFill>
          <a:blip r:embed="rId3" cstate="print"/>
          <a:srcRect/>
          <a:stretch>
            <a:fillRect/>
          </a:stretch>
        </p:blipFill>
        <p:spPr bwMode="auto">
          <a:xfrm>
            <a:off x="5181600" y="2743200"/>
            <a:ext cx="2857500" cy="2143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533400"/>
            <a:ext cx="8229600" cy="685800"/>
          </a:xfrm>
        </p:spPr>
        <p:txBody>
          <a:bodyPr/>
          <a:lstStyle/>
          <a:p>
            <a:pPr eaLnBrk="1" hangingPunct="1"/>
            <a:r>
              <a:rPr lang="ar-SA" sz="4000" smtClean="0"/>
              <a:t>حركة الاسبيروكيتات</a:t>
            </a:r>
            <a:endParaRPr lang="en-US" sz="4000" smtClean="0"/>
          </a:p>
        </p:txBody>
      </p:sp>
      <p:pic>
        <p:nvPicPr>
          <p:cNvPr id="16387" name="Picture 4" descr="http://www.brown.edu/Courses/Bio_160/Projects2005/lyme_disease/organism_clip_image002_0000.jpg"/>
          <p:cNvPicPr>
            <a:picLocks noGrp="1" noChangeAspect="1" noChangeArrowheads="1"/>
          </p:cNvPicPr>
          <p:nvPr>
            <p:ph type="body" idx="1"/>
          </p:nvPr>
        </p:nvPicPr>
        <p:blipFill>
          <a:blip r:embed="rId3" r:link="rId4" cstate="print"/>
          <a:srcRect/>
          <a:stretch>
            <a:fillRect/>
          </a:stretch>
        </p:blipFill>
        <p:spPr>
          <a:xfrm>
            <a:off x="838200" y="3124200"/>
            <a:ext cx="7543800" cy="3219450"/>
          </a:xfrm>
          <a:ln w="3175">
            <a:solidFill>
              <a:srgbClr val="000000"/>
            </a:solidFill>
          </a:ln>
        </p:spPr>
      </p:pic>
      <p:sp>
        <p:nvSpPr>
          <p:cNvPr id="16388" name="Rectangle 5"/>
          <p:cNvSpPr>
            <a:spLocks noChangeArrowheads="1"/>
          </p:cNvSpPr>
          <p:nvPr/>
        </p:nvSpPr>
        <p:spPr bwMode="auto">
          <a:xfrm>
            <a:off x="304800" y="1447800"/>
            <a:ext cx="8458200" cy="1371600"/>
          </a:xfrm>
          <a:prstGeom prst="rect">
            <a:avLst/>
          </a:prstGeom>
          <a:noFill/>
          <a:ln w="9525">
            <a:noFill/>
            <a:miter lim="800000"/>
            <a:headEnd/>
            <a:tailEnd/>
          </a:ln>
        </p:spPr>
        <p:txBody>
          <a:bodyPr anchor="ctr"/>
          <a:lstStyle/>
          <a:p>
            <a:r>
              <a:rPr lang="ar-SA" sz="3200" b="1">
                <a:solidFill>
                  <a:schemeClr val="tx2"/>
                </a:solidFill>
              </a:rPr>
              <a:t>تحتوي على شعيرات محورية </a:t>
            </a:r>
            <a:r>
              <a:rPr lang="en-US" sz="3200" b="1">
                <a:solidFill>
                  <a:schemeClr val="tx2"/>
                </a:solidFill>
              </a:rPr>
              <a:t>(axial flaments)</a:t>
            </a:r>
            <a:r>
              <a:rPr lang="ar-SA" sz="3200" b="1">
                <a:solidFill>
                  <a:schemeClr val="tx2"/>
                </a:solidFill>
              </a:rPr>
              <a:t> أو لويفات وهذه تشبة الأسواط في التركيب وتكون على طول الخلية بين طبقة الببتدوجليكان والغشاء الخارجي وحركة السوط تنتج على شكل حركة لولبية</a:t>
            </a:r>
            <a:endParaRPr lang="en-US" sz="3200" b="1">
              <a:solidFill>
                <a:schemeClr val="tx2"/>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p:txBody>
          <a:bodyPr/>
          <a:lstStyle/>
          <a:p>
            <a:pPr algn="ctr" eaLnBrk="1" hangingPunct="1">
              <a:defRPr/>
            </a:pPr>
            <a:r>
              <a:rPr lang="ar-SA" smtClean="0"/>
              <a:t>حركة البكتيرات التي تفتقر للأسواط</a:t>
            </a:r>
            <a:endParaRPr lang="en-US" smtClean="0"/>
          </a:p>
        </p:txBody>
      </p:sp>
      <p:sp>
        <p:nvSpPr>
          <p:cNvPr id="50179" name="Rectangle 3"/>
          <p:cNvSpPr>
            <a:spLocks noGrp="1" noChangeArrowheads="1"/>
          </p:cNvSpPr>
          <p:nvPr>
            <p:ph type="body" idx="4294967295"/>
          </p:nvPr>
        </p:nvSpPr>
        <p:spPr/>
        <p:txBody>
          <a:bodyPr/>
          <a:lstStyle/>
          <a:p>
            <a:pPr algn="r" rtl="1" eaLnBrk="1" hangingPunct="1">
              <a:defRPr/>
            </a:pPr>
            <a:r>
              <a:rPr lang="ar-SA"/>
              <a:t>حركة الإسبيروكيتات</a:t>
            </a:r>
          </a:p>
          <a:p>
            <a:pPr algn="r" rtl="1" eaLnBrk="1" hangingPunct="1">
              <a:defRPr/>
            </a:pPr>
            <a:r>
              <a:rPr lang="ar-SA"/>
              <a:t>عن طريق اللويفات المحورية</a:t>
            </a:r>
            <a:r>
              <a:rPr lang="en-US"/>
              <a:t>axial fibrils</a:t>
            </a:r>
            <a:r>
              <a:rPr lang="ar-SA"/>
              <a:t>(تركيبها مثل الأسواط)              (حركة دائرية, دودية, حركة بريمية)</a:t>
            </a:r>
            <a:endParaRPr lang="en-US"/>
          </a:p>
        </p:txBody>
      </p:sp>
      <p:pic>
        <p:nvPicPr>
          <p:cNvPr id="23556" name="Picture 5" descr="axial"/>
          <p:cNvPicPr>
            <a:picLocks noChangeAspect="1" noChangeArrowheads="1"/>
          </p:cNvPicPr>
          <p:nvPr/>
        </p:nvPicPr>
        <p:blipFill>
          <a:blip r:embed="rId3" cstate="print"/>
          <a:srcRect/>
          <a:stretch>
            <a:fillRect/>
          </a:stretch>
        </p:blipFill>
        <p:spPr bwMode="auto">
          <a:xfrm>
            <a:off x="4932363" y="3860800"/>
            <a:ext cx="3671887" cy="1958975"/>
          </a:xfrm>
          <a:prstGeom prst="rect">
            <a:avLst/>
          </a:prstGeom>
          <a:noFill/>
          <a:ln w="9525">
            <a:noFill/>
            <a:miter lim="800000"/>
            <a:headEnd/>
            <a:tailEnd/>
          </a:ln>
        </p:spPr>
      </p:pic>
      <p:sp>
        <p:nvSpPr>
          <p:cNvPr id="23557" name="AutoShape 6"/>
          <p:cNvSpPr>
            <a:spLocks noChangeArrowheads="1"/>
          </p:cNvSpPr>
          <p:nvPr/>
        </p:nvSpPr>
        <p:spPr bwMode="auto">
          <a:xfrm>
            <a:off x="5651500" y="3068638"/>
            <a:ext cx="1192213" cy="485775"/>
          </a:xfrm>
          <a:prstGeom prst="leftArrow">
            <a:avLst>
              <a:gd name="adj1" fmla="val 50000"/>
              <a:gd name="adj2" fmla="val 61356"/>
            </a:avLst>
          </a:prstGeom>
          <a:solidFill>
            <a:schemeClr val="accent1"/>
          </a:solidFill>
          <a:ln w="9525">
            <a:solidFill>
              <a:schemeClr val="tx1"/>
            </a:solidFill>
            <a:miter lim="800000"/>
            <a:headEnd/>
            <a:tailEnd/>
          </a:ln>
        </p:spPr>
        <p:txBody>
          <a:bodyPr wrap="none" anchor="ctr"/>
          <a:lstStyle/>
          <a:p>
            <a:pPr algn="r" rtl="1"/>
            <a:endParaRPr lang="ar-SA"/>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81000" y="4343400"/>
            <a:ext cx="8229600" cy="1676400"/>
          </a:xfrm>
        </p:spPr>
        <p:txBody>
          <a:bodyPr/>
          <a:lstStyle/>
          <a:p>
            <a:pPr algn="r" rtl="1" eaLnBrk="1" hangingPunct="1"/>
            <a:r>
              <a:rPr lang="ar-SA" sz="3200" b="1" smtClean="0"/>
              <a:t>ولها ثلاث طرز للحركة:-</a:t>
            </a:r>
            <a:br>
              <a:rPr lang="ar-SA" sz="3200" b="1" smtClean="0"/>
            </a:br>
            <a:r>
              <a:rPr lang="ar-SA" sz="3200" b="1" smtClean="0"/>
              <a:t>1- حركة دائرية سريعة على طول محور الخلية.</a:t>
            </a:r>
            <a:br>
              <a:rPr lang="ar-SA" sz="3200" b="1" smtClean="0"/>
            </a:br>
            <a:r>
              <a:rPr lang="ar-SA" sz="3200" b="1" smtClean="0"/>
              <a:t>2- حركة دودية </a:t>
            </a:r>
            <a:r>
              <a:rPr lang="en-US" sz="3200" b="1" smtClean="0"/>
              <a:t>flexion</a:t>
            </a:r>
            <a:r>
              <a:rPr lang="ar-SA" sz="3200" b="1" smtClean="0"/>
              <a:t>.</a:t>
            </a:r>
            <a:br>
              <a:rPr lang="ar-SA" sz="3200" b="1" smtClean="0"/>
            </a:br>
            <a:r>
              <a:rPr lang="ar-SA" sz="3200" b="1" smtClean="0"/>
              <a:t>3- حركة بريمة نزع السدادة</a:t>
            </a:r>
            <a:endParaRPr lang="en-US" sz="3200" b="1" smtClean="0"/>
          </a:p>
        </p:txBody>
      </p:sp>
      <p:pic>
        <p:nvPicPr>
          <p:cNvPr id="17411" name="Picture 4" descr="http://academic.pgcc.edu/~kroberts/Lecture/Chapter%2011/21-MAAG1_Treponema_L.jpg"/>
          <p:cNvPicPr>
            <a:picLocks noGrp="1" noChangeAspect="1" noChangeArrowheads="1"/>
          </p:cNvPicPr>
          <p:nvPr>
            <p:ph type="body" idx="1"/>
          </p:nvPr>
        </p:nvPicPr>
        <p:blipFill>
          <a:blip r:embed="rId3" r:link="rId4" cstate="print"/>
          <a:srcRect/>
          <a:stretch>
            <a:fillRect/>
          </a:stretch>
        </p:blipFill>
        <p:spPr>
          <a:xfrm>
            <a:off x="1371600" y="228600"/>
            <a:ext cx="6810375" cy="3962400"/>
          </a:xfrm>
          <a:ln w="3175">
            <a:solidFill>
              <a:srgbClr val="000000"/>
            </a:solidFill>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rtl="1" eaLnBrk="1" hangingPunct="1"/>
            <a:r>
              <a:rPr lang="ar-SA" sz="3600" b="1" smtClean="0">
                <a:solidFill>
                  <a:srgbClr val="CC0000"/>
                </a:solidFill>
              </a:rPr>
              <a:t>حركة أنزلاقية</a:t>
            </a:r>
            <a:r>
              <a:rPr lang="ar-SA" sz="3600" smtClean="0"/>
              <a:t>   </a:t>
            </a:r>
            <a:r>
              <a:rPr lang="en-US" sz="3600" smtClean="0"/>
              <a:t> </a:t>
            </a:r>
            <a:r>
              <a:rPr lang="en-US" sz="3600" b="1" smtClean="0">
                <a:solidFill>
                  <a:srgbClr val="CC0000"/>
                </a:solidFill>
              </a:rPr>
              <a:t>gilding movement</a:t>
            </a:r>
          </a:p>
        </p:txBody>
      </p:sp>
      <p:sp>
        <p:nvSpPr>
          <p:cNvPr id="18435" name="Rectangle 3"/>
          <p:cNvSpPr>
            <a:spLocks noGrp="1" noChangeArrowheads="1"/>
          </p:cNvSpPr>
          <p:nvPr>
            <p:ph type="body" idx="1"/>
          </p:nvPr>
        </p:nvSpPr>
        <p:spPr/>
        <p:txBody>
          <a:bodyPr/>
          <a:lstStyle/>
          <a:p>
            <a:pPr algn="r" rtl="1" eaLnBrk="1" hangingPunct="1">
              <a:buFontTx/>
              <a:buNone/>
            </a:pPr>
            <a:r>
              <a:rPr lang="ar-SA" b="1" smtClean="0"/>
              <a:t>تحدث في البكتيريا الهلامية وتحدث فوق الأسطح الصلبة ولاتحدث في البيئات السائلة. </a:t>
            </a:r>
            <a:endParaRPr lang="en-US" b="1" smtClean="0"/>
          </a:p>
        </p:txBody>
      </p:sp>
      <p:pic>
        <p:nvPicPr>
          <p:cNvPr id="18436" name="Picture 5" descr="beggia02"/>
          <p:cNvPicPr>
            <a:picLocks noChangeAspect="1" noChangeArrowheads="1"/>
          </p:cNvPicPr>
          <p:nvPr/>
        </p:nvPicPr>
        <p:blipFill>
          <a:blip r:embed="rId3" cstate="print"/>
          <a:srcRect/>
          <a:stretch>
            <a:fillRect/>
          </a:stretch>
        </p:blipFill>
        <p:spPr bwMode="auto">
          <a:xfrm>
            <a:off x="533400" y="2667000"/>
            <a:ext cx="4838700" cy="3048000"/>
          </a:xfrm>
          <a:prstGeom prst="rect">
            <a:avLst/>
          </a:prstGeom>
          <a:noFill/>
          <a:ln w="9525">
            <a:noFill/>
            <a:miter lim="800000"/>
            <a:headEnd/>
            <a:tailEnd/>
          </a:ln>
        </p:spPr>
      </p:pic>
      <p:sp>
        <p:nvSpPr>
          <p:cNvPr id="18437" name="Rectangle 6"/>
          <p:cNvSpPr>
            <a:spLocks noChangeArrowheads="1"/>
          </p:cNvSpPr>
          <p:nvPr/>
        </p:nvSpPr>
        <p:spPr bwMode="auto">
          <a:xfrm>
            <a:off x="2133600" y="2895600"/>
            <a:ext cx="2813050" cy="579438"/>
          </a:xfrm>
          <a:prstGeom prst="rect">
            <a:avLst/>
          </a:prstGeom>
          <a:noFill/>
          <a:ln w="9525">
            <a:noFill/>
            <a:miter lim="800000"/>
            <a:headEnd/>
            <a:tailEnd/>
          </a:ln>
        </p:spPr>
        <p:txBody>
          <a:bodyPr>
            <a:spAutoFit/>
          </a:bodyPr>
          <a:lstStyle/>
          <a:p>
            <a:pPr algn="l" rtl="0"/>
            <a:r>
              <a:rPr lang="en-US" sz="3200" b="1"/>
              <a:t>Beggintoa</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endParaRPr lang="ar-SA" smtClean="0"/>
          </a:p>
        </p:txBody>
      </p:sp>
      <p:sp>
        <p:nvSpPr>
          <p:cNvPr id="19459" name="Rectangle 3"/>
          <p:cNvSpPr>
            <a:spLocks noGrp="1" noChangeArrowheads="1"/>
          </p:cNvSpPr>
          <p:nvPr>
            <p:ph type="body" idx="1"/>
          </p:nvPr>
        </p:nvSpPr>
        <p:spPr/>
        <p:txBody>
          <a:bodyPr/>
          <a:lstStyle/>
          <a:p>
            <a:pPr eaLnBrk="1" hangingPunct="1"/>
            <a:endParaRPr lang="ar-SA" smtClean="0"/>
          </a:p>
        </p:txBody>
      </p:sp>
      <p:pic>
        <p:nvPicPr>
          <p:cNvPr id="19460" name="Picture 5" descr="myxobacteria"/>
          <p:cNvPicPr>
            <a:picLocks noChangeAspect="1" noChangeArrowheads="1"/>
          </p:cNvPicPr>
          <p:nvPr/>
        </p:nvPicPr>
        <p:blipFill>
          <a:blip r:embed="rId3" cstate="print"/>
          <a:srcRect/>
          <a:stretch>
            <a:fillRect/>
          </a:stretch>
        </p:blipFill>
        <p:spPr bwMode="auto">
          <a:xfrm>
            <a:off x="1143000" y="533400"/>
            <a:ext cx="7486650" cy="5448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487362"/>
          </a:xfrm>
        </p:spPr>
        <p:txBody>
          <a:bodyPr/>
          <a:lstStyle/>
          <a:p>
            <a:pPr rtl="1" eaLnBrk="1" hangingPunct="1"/>
            <a:r>
              <a:rPr lang="ar-SA" sz="2800" b="1" smtClean="0"/>
              <a:t>زوائد البيللي </a:t>
            </a:r>
            <a:r>
              <a:rPr lang="en-US" sz="2800" b="1" smtClean="0"/>
              <a:t>Pili</a:t>
            </a:r>
          </a:p>
        </p:txBody>
      </p:sp>
      <p:sp>
        <p:nvSpPr>
          <p:cNvPr id="20483" name="Rectangle 3"/>
          <p:cNvSpPr>
            <a:spLocks noGrp="1" noChangeArrowheads="1"/>
          </p:cNvSpPr>
          <p:nvPr>
            <p:ph type="body" idx="1"/>
          </p:nvPr>
        </p:nvSpPr>
        <p:spPr>
          <a:xfrm>
            <a:off x="457200" y="838200"/>
            <a:ext cx="8229600" cy="5287963"/>
          </a:xfrm>
        </p:spPr>
        <p:txBody>
          <a:bodyPr/>
          <a:lstStyle/>
          <a:p>
            <a:pPr algn="r" rtl="1" eaLnBrk="1" hangingPunct="1">
              <a:buFontTx/>
              <a:buNone/>
            </a:pPr>
            <a:r>
              <a:rPr lang="ar-SA" sz="2800" b="1" smtClean="0"/>
              <a:t>توجد في كثير من البكتيريا السالبة لجرام ونوع واحد من البكتيريا الموجبة لجرام. وهي زوائد خيطية مفردها </a:t>
            </a:r>
            <a:r>
              <a:rPr lang="en-US" sz="2800" b="1" smtClean="0"/>
              <a:t>pilus</a:t>
            </a:r>
            <a:r>
              <a:rPr lang="ar-SA" sz="2800" b="1" smtClean="0"/>
              <a:t>. وهي أقصر من السوط وقطرها أسمك من السوط. وتظهر في البكتيريا المتحركة وغير المتحركة. وتشاهد باستخدام المجهر الألكتروني. تتكون من وحدات من البروتين يسمى </a:t>
            </a:r>
            <a:r>
              <a:rPr lang="en-US" sz="2800" b="1" smtClean="0"/>
              <a:t>Pilin</a:t>
            </a:r>
            <a:r>
              <a:rPr lang="ar-SA" sz="2800" b="1" smtClean="0"/>
              <a:t>.</a:t>
            </a:r>
          </a:p>
          <a:p>
            <a:pPr algn="r" rtl="1" eaLnBrk="1" hangingPunct="1">
              <a:buFontTx/>
              <a:buNone/>
            </a:pPr>
            <a:r>
              <a:rPr lang="ar-SA" sz="2800" b="1" smtClean="0"/>
              <a:t>طرز البيللي:-</a:t>
            </a:r>
          </a:p>
          <a:p>
            <a:pPr algn="r" rtl="1" eaLnBrk="1" hangingPunct="1">
              <a:buFontTx/>
              <a:buNone/>
            </a:pPr>
            <a:r>
              <a:rPr lang="ar-SA" sz="2800" b="1" smtClean="0"/>
              <a:t>1- </a:t>
            </a:r>
            <a:r>
              <a:rPr lang="en-US" sz="2800" b="1" smtClean="0"/>
              <a:t>F- pili</a:t>
            </a:r>
            <a:r>
              <a:rPr lang="ar-SA" sz="2800" b="1" smtClean="0"/>
              <a:t> </a:t>
            </a:r>
            <a:r>
              <a:rPr lang="en-US" sz="2800" b="1" smtClean="0"/>
              <a:t>(sex- pili)</a:t>
            </a:r>
            <a:r>
              <a:rPr lang="ar-SA" sz="2800" b="1" smtClean="0"/>
              <a:t>:- يوجد في بكتيريا القولون وعددها 1-2. وظيفتها أعطاء المادة الوراثية في التكاثر الجنسي.</a:t>
            </a:r>
          </a:p>
          <a:p>
            <a:pPr algn="r" rtl="1" eaLnBrk="1" hangingPunct="1">
              <a:buFontTx/>
              <a:buNone/>
            </a:pPr>
            <a:r>
              <a:rPr lang="ar-SA" sz="2800" b="1" smtClean="0"/>
              <a:t>2- أعضاء الألتصاق:- وهي تلتصق بالخلايا الحيوانية والنباتية وايضا على السطوح الخاملة كالزجاج. </a:t>
            </a:r>
          </a:p>
          <a:p>
            <a:pPr algn="r" rtl="1" eaLnBrk="1" hangingPunct="1">
              <a:buFontTx/>
              <a:buNone/>
            </a:pPr>
            <a:r>
              <a:rPr lang="ar-SA" sz="2800" b="1" smtClean="0"/>
              <a:t>وظيفتها تثبيت الخلية البكتيرية بالأنسجة الحيوية.</a:t>
            </a:r>
            <a:endParaRPr lang="en-US" sz="2800" b="1"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p:txBody>
          <a:bodyPr/>
          <a:lstStyle/>
          <a:p>
            <a:pPr eaLnBrk="1" hangingPunct="1">
              <a:defRPr/>
            </a:pPr>
            <a:endParaRPr lang="ar-SA" smtClean="0"/>
          </a:p>
        </p:txBody>
      </p:sp>
      <p:sp>
        <p:nvSpPr>
          <p:cNvPr id="59395" name="Rectangle 3"/>
          <p:cNvSpPr>
            <a:spLocks noGrp="1" noChangeArrowheads="1"/>
          </p:cNvSpPr>
          <p:nvPr>
            <p:ph type="body" idx="4294967295"/>
          </p:nvPr>
        </p:nvSpPr>
        <p:spPr/>
        <p:txBody>
          <a:bodyPr/>
          <a:lstStyle/>
          <a:p>
            <a:pPr eaLnBrk="1" hangingPunct="1">
              <a:defRPr/>
            </a:pPr>
            <a:r>
              <a:rPr lang="ar-SA" smtClean="0"/>
              <a:t> </a:t>
            </a:r>
            <a:r>
              <a:rPr lang="en-US" smtClean="0"/>
              <a:t>Bacterial pili( </a:t>
            </a:r>
            <a:r>
              <a:rPr lang="en-US" b="1" i="1" smtClean="0"/>
              <a:t>E.coli</a:t>
            </a:r>
            <a:endParaRPr lang="en-US" i="1" smtClean="0"/>
          </a:p>
        </p:txBody>
      </p:sp>
      <p:pic>
        <p:nvPicPr>
          <p:cNvPr id="25604" name="Picture 5" descr="Em of Piliu"/>
          <p:cNvPicPr>
            <a:picLocks noChangeAspect="1" noChangeArrowheads="1"/>
          </p:cNvPicPr>
          <p:nvPr/>
        </p:nvPicPr>
        <p:blipFill>
          <a:blip r:embed="rId3" cstate="print"/>
          <a:srcRect/>
          <a:stretch>
            <a:fillRect/>
          </a:stretch>
        </p:blipFill>
        <p:spPr bwMode="auto">
          <a:xfrm>
            <a:off x="611188" y="1916113"/>
            <a:ext cx="2743200" cy="2828925"/>
          </a:xfrm>
          <a:prstGeom prst="rect">
            <a:avLst/>
          </a:prstGeom>
          <a:noFill/>
          <a:ln w="9525">
            <a:noFill/>
            <a:miter lim="800000"/>
            <a:headEnd/>
            <a:tailEnd/>
          </a:ln>
        </p:spPr>
      </p:pic>
      <p:pic>
        <p:nvPicPr>
          <p:cNvPr id="25605" name="Picture 7" descr="EM of Flagella"/>
          <p:cNvPicPr>
            <a:picLocks noChangeAspect="1" noChangeArrowheads="1"/>
          </p:cNvPicPr>
          <p:nvPr/>
        </p:nvPicPr>
        <p:blipFill>
          <a:blip r:embed="rId4" cstate="print"/>
          <a:srcRect/>
          <a:stretch>
            <a:fillRect/>
          </a:stretch>
        </p:blipFill>
        <p:spPr bwMode="auto">
          <a:xfrm>
            <a:off x="3563938" y="2997200"/>
            <a:ext cx="2057400" cy="2438400"/>
          </a:xfrm>
          <a:prstGeom prst="rect">
            <a:avLst/>
          </a:prstGeom>
          <a:noFill/>
          <a:ln w="9525">
            <a:noFill/>
            <a:miter lim="800000"/>
            <a:headEnd/>
            <a:tailEnd/>
          </a:ln>
        </p:spPr>
      </p:pic>
      <p:sp>
        <p:nvSpPr>
          <p:cNvPr id="25606" name="AutoShape 8"/>
          <p:cNvSpPr>
            <a:spLocks noChangeArrowheads="1"/>
          </p:cNvSpPr>
          <p:nvPr/>
        </p:nvSpPr>
        <p:spPr bwMode="auto">
          <a:xfrm>
            <a:off x="4876800" y="2057400"/>
            <a:ext cx="976313" cy="485775"/>
          </a:xfrm>
          <a:prstGeom prst="leftArrow">
            <a:avLst>
              <a:gd name="adj1" fmla="val 50000"/>
              <a:gd name="adj2" fmla="val 50245"/>
            </a:avLst>
          </a:prstGeom>
          <a:solidFill>
            <a:schemeClr val="accent1"/>
          </a:solidFill>
          <a:ln w="9525">
            <a:solidFill>
              <a:schemeClr val="tx1"/>
            </a:solidFill>
            <a:miter lim="800000"/>
            <a:headEnd/>
            <a:tailEnd/>
          </a:ln>
        </p:spPr>
        <p:txBody>
          <a:bodyPr wrap="none" anchor="ctr"/>
          <a:lstStyle/>
          <a:p>
            <a:pPr algn="r" rtl="1"/>
            <a:endParaRPr lang="ar-SA"/>
          </a:p>
        </p:txBody>
      </p:sp>
      <p:sp>
        <p:nvSpPr>
          <p:cNvPr id="25607" name="AutoShape 10">
            <a:hlinkClick r:id="" action="ppaction://noaction" highlightClick="1"/>
          </p:cNvPr>
          <p:cNvSpPr>
            <a:spLocks noChangeArrowheads="1"/>
          </p:cNvSpPr>
          <p:nvPr/>
        </p:nvSpPr>
        <p:spPr bwMode="auto">
          <a:xfrm>
            <a:off x="5724525" y="2565400"/>
            <a:ext cx="3024188" cy="4292600"/>
          </a:xfrm>
          <a:prstGeom prst="actionButtonBlank">
            <a:avLst/>
          </a:prstGeom>
          <a:solidFill>
            <a:schemeClr val="bg2"/>
          </a:solidFill>
          <a:ln w="9525">
            <a:solidFill>
              <a:schemeClr val="bg2"/>
            </a:solidFill>
            <a:miter lim="800000"/>
            <a:headEnd/>
            <a:tailEnd/>
          </a:ln>
        </p:spPr>
        <p:txBody>
          <a:bodyPr wrap="none" anchor="ctr"/>
          <a:lstStyle/>
          <a:p>
            <a:pPr algn="ctr" rtl="1"/>
            <a:r>
              <a:rPr lang="ar-SA"/>
              <a:t>تقسم بناء على وظيفتها :</a:t>
            </a:r>
          </a:p>
          <a:p>
            <a:pPr algn="ctr" rtl="1">
              <a:buFontTx/>
              <a:buChar char="•"/>
            </a:pPr>
            <a:r>
              <a:rPr lang="en-US"/>
              <a:t>(Sex pili)f-pili </a:t>
            </a:r>
            <a:endParaRPr lang="ar-SA"/>
          </a:p>
          <a:p>
            <a:pPr algn="ctr" rtl="1"/>
            <a:r>
              <a:rPr lang="ar-SA"/>
              <a:t>هامة لتصبح الخلية معطية للملدة الوراثية</a:t>
            </a:r>
          </a:p>
          <a:p>
            <a:pPr algn="ctr" rtl="1">
              <a:buFontTx/>
              <a:buChar char="•"/>
            </a:pPr>
            <a:r>
              <a:rPr lang="ar-SA"/>
              <a:t> أعضاء إلتصاق </a:t>
            </a:r>
            <a:r>
              <a:rPr lang="en-US" i="1"/>
              <a:t>Neisseria</a:t>
            </a:r>
            <a:r>
              <a:rPr lang="en-US"/>
              <a:t> </a:t>
            </a:r>
            <a:endParaRPr lang="ar-SA"/>
          </a:p>
          <a:p>
            <a:pPr algn="ctr" rtl="1">
              <a:buFontTx/>
              <a:buChar char="•"/>
            </a:pPr>
            <a:r>
              <a:rPr lang="ar-SA"/>
              <a:t>موقع لإدمصاص الفيروسات </a:t>
            </a:r>
          </a:p>
          <a:p>
            <a:pPr algn="ctr" rtl="1"/>
            <a:r>
              <a:rPr lang="ar-SA"/>
              <a:t> </a:t>
            </a:r>
            <a:endParaRPr lang="en-US"/>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5" descr="Conjugative_plasmids"/>
          <p:cNvPicPr>
            <a:picLocks noChangeAspect="1" noChangeArrowheads="1"/>
          </p:cNvPicPr>
          <p:nvPr/>
        </p:nvPicPr>
        <p:blipFill>
          <a:blip r:embed="rId3" cstate="print"/>
          <a:srcRect/>
          <a:stretch>
            <a:fillRect/>
          </a:stretch>
        </p:blipFill>
        <p:spPr bwMode="auto">
          <a:xfrm>
            <a:off x="533400" y="304800"/>
            <a:ext cx="3476625" cy="5715000"/>
          </a:xfrm>
          <a:prstGeom prst="rect">
            <a:avLst/>
          </a:prstGeom>
          <a:noFill/>
          <a:ln w="9525">
            <a:noFill/>
            <a:miter lim="800000"/>
            <a:headEnd/>
            <a:tailEnd/>
          </a:ln>
        </p:spPr>
      </p:pic>
      <p:pic>
        <p:nvPicPr>
          <p:cNvPr id="21507" name="Picture 7" descr="BacterialSex"/>
          <p:cNvPicPr>
            <a:picLocks noChangeAspect="1" noChangeArrowheads="1"/>
          </p:cNvPicPr>
          <p:nvPr/>
        </p:nvPicPr>
        <p:blipFill>
          <a:blip r:embed="rId4" cstate="print"/>
          <a:srcRect/>
          <a:stretch>
            <a:fillRect/>
          </a:stretch>
        </p:blipFill>
        <p:spPr bwMode="auto">
          <a:xfrm>
            <a:off x="4800600" y="1295400"/>
            <a:ext cx="3886200" cy="4191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81000" y="533400"/>
            <a:ext cx="8763000" cy="639763"/>
          </a:xfrm>
        </p:spPr>
        <p:txBody>
          <a:bodyPr/>
          <a:lstStyle/>
          <a:p>
            <a:pPr rtl="1" eaLnBrk="1" hangingPunct="1"/>
            <a:r>
              <a:rPr lang="ar-SA" sz="3000" b="1" smtClean="0">
                <a:solidFill>
                  <a:srgbClr val="CC3300"/>
                </a:solidFill>
              </a:rPr>
              <a:t>رابعاً- القدرة على التجرثم</a:t>
            </a:r>
            <a:r>
              <a:rPr lang="en-US" sz="3000" b="1" smtClean="0">
                <a:solidFill>
                  <a:srgbClr val="CC3300"/>
                </a:solidFill>
              </a:rPr>
              <a:t>   </a:t>
            </a:r>
            <a:r>
              <a:rPr lang="ar-SA" sz="3000" b="1" smtClean="0">
                <a:solidFill>
                  <a:srgbClr val="CC3300"/>
                </a:solidFill>
              </a:rPr>
              <a:t> The ability to form spores </a:t>
            </a:r>
            <a:endParaRPr lang="en-US" sz="3000" b="1" smtClean="0">
              <a:solidFill>
                <a:srgbClr val="CC3300"/>
              </a:solidFill>
            </a:endParaRPr>
          </a:p>
        </p:txBody>
      </p:sp>
      <p:sp>
        <p:nvSpPr>
          <p:cNvPr id="22531" name="Rectangle 3"/>
          <p:cNvSpPr>
            <a:spLocks noGrp="1" noChangeArrowheads="1"/>
          </p:cNvSpPr>
          <p:nvPr>
            <p:ph type="body" idx="1"/>
          </p:nvPr>
        </p:nvSpPr>
        <p:spPr>
          <a:xfrm>
            <a:off x="0" y="1295400"/>
            <a:ext cx="9144000" cy="5135563"/>
          </a:xfrm>
        </p:spPr>
        <p:txBody>
          <a:bodyPr/>
          <a:lstStyle/>
          <a:p>
            <a:pPr algn="r" rtl="1" eaLnBrk="1" hangingPunct="1">
              <a:lnSpc>
                <a:spcPct val="90000"/>
              </a:lnSpc>
              <a:buFontTx/>
              <a:buNone/>
            </a:pPr>
            <a:r>
              <a:rPr lang="ar-SA" sz="2800" b="1" smtClean="0"/>
              <a:t> تتكون الجراثيم الداخلية </a:t>
            </a:r>
            <a:r>
              <a:rPr lang="en-US" sz="2800" b="1" smtClean="0"/>
              <a:t>Endospores</a:t>
            </a:r>
            <a:r>
              <a:rPr lang="ar-SA" sz="2800" b="1" smtClean="0"/>
              <a:t> في بعض أجناس البكتيريا وتوصف هذه الأجناس بالبكتيريا المتجرثمة، وتعتبر الجراثيم مرحلة ساكنة </a:t>
            </a:r>
            <a:r>
              <a:rPr lang="en-US" sz="2800" b="1" smtClean="0"/>
              <a:t>Dormancy (resting) stage </a:t>
            </a:r>
            <a:r>
              <a:rPr lang="ar-SA" sz="2800" b="1" smtClean="0"/>
              <a:t>من مراحل الخلية البكتيرية.</a:t>
            </a:r>
          </a:p>
          <a:p>
            <a:pPr algn="r" rtl="1" eaLnBrk="1" hangingPunct="1">
              <a:lnSpc>
                <a:spcPct val="90000"/>
              </a:lnSpc>
              <a:buFontTx/>
              <a:buNone/>
            </a:pPr>
            <a:r>
              <a:rPr lang="ar-SA" sz="2800" b="1" smtClean="0"/>
              <a:t> حيث وتمتاز بمقاومتها للظروف البيئة السيئة من نقص في المادة الغذائية، نقص الرطوبة، قدرتها على كسر الضوء، ومقاومتها للصبغ لذلك تتبع طرق خاصة لصبغ الجراثيم الداخلية، مقاومتها للإشعاعات ذات الموجات القصيرة، مقاومتها للتركيزات العالية من المواد الكيميائية، مقاومتها لدرجات الحرارة العالي تصل إلى 100 درجة مئوية في بعض الأنواع ويلزم لقتلها حرارة تصل إلى 120 درجة مئوية تحت ضغط جوي لمدة ثلاث ساعات. ونجد أن معظم أنواع الجراثيم تحطم بالحرارة الرطبة بين 115-120 درجة مئوية لمدة 15-30 دقيقة، والقليل من الجراثيم تقتل بالغليان لمدة قصيرة، ومنها ما يقتل عند تعرضها لدرجة حرارة بين 58 إلى 60 مئوية لمدة 30 دقيقة. تستطيع أن تبقى ساكنة لمئات السنين حتى تتوفر الظروف المناسبة لنموها.</a:t>
            </a:r>
          </a:p>
          <a:p>
            <a:pPr algn="r" rtl="1" eaLnBrk="1" hangingPunct="1">
              <a:lnSpc>
                <a:spcPct val="90000"/>
              </a:lnSpc>
              <a:buFontTx/>
              <a:buNone/>
            </a:pPr>
            <a:r>
              <a:rPr lang="ar-SA" sz="2800" b="1" smtClean="0"/>
              <a:t> </a:t>
            </a:r>
            <a:endParaRPr lang="en-US" sz="2800" b="1"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1"/>
          </p:nvPr>
        </p:nvSpPr>
        <p:spPr>
          <a:xfrm>
            <a:off x="457200" y="609600"/>
            <a:ext cx="8229600" cy="5897563"/>
          </a:xfrm>
        </p:spPr>
        <p:txBody>
          <a:bodyPr/>
          <a:lstStyle/>
          <a:p>
            <a:pPr algn="r" rtl="1" eaLnBrk="1" hangingPunct="1"/>
            <a:r>
              <a:rPr lang="ar-SA" sz="2800" b="1" smtClean="0"/>
              <a:t>تتكون الجراثيم الداخلية في بعض أجناس البكتيريا مثل البكتيريا العصوية الموجبة لصبغة جرام </a:t>
            </a:r>
            <a:r>
              <a:rPr lang="en-US" sz="2800" b="1" i="1" smtClean="0"/>
              <a:t>Bacillus</a:t>
            </a:r>
            <a:r>
              <a:rPr lang="en-US" sz="2800" b="1" smtClean="0"/>
              <a:t> </a:t>
            </a:r>
            <a:r>
              <a:rPr lang="ar-SA" sz="2800" b="1" smtClean="0"/>
              <a:t> ، </a:t>
            </a:r>
            <a:r>
              <a:rPr lang="en-US" sz="2800" b="1" i="1" smtClean="0"/>
              <a:t>Clostridium</a:t>
            </a:r>
            <a:r>
              <a:rPr lang="ar-SA" sz="2800" b="1" smtClean="0"/>
              <a:t> وتنتج جرثومة واحدة بكل خلية شكل (31 ، 32). كذلك تنتج البكتيريا الكروية الموجبة لصبغة جرام  </a:t>
            </a:r>
            <a:r>
              <a:rPr lang="en-US" sz="2800" b="1" i="1" smtClean="0"/>
              <a:t>Sporosarcina  </a:t>
            </a:r>
            <a:r>
              <a:rPr lang="ar-SA" sz="2800" b="1" smtClean="0"/>
              <a:t>جرثومة واحدة بكل خلية شكل (33).</a:t>
            </a:r>
          </a:p>
          <a:p>
            <a:pPr algn="r" rtl="1" eaLnBrk="1" hangingPunct="1"/>
            <a:r>
              <a:rPr lang="ar-SA" sz="2800" b="1" smtClean="0"/>
              <a:t>قد تحتوي بعض أجناس البكتيريا على أكثر من جرثومة داخلية مثل جنس </a:t>
            </a:r>
            <a:r>
              <a:rPr lang="en-US" sz="2800" b="1" i="1" smtClean="0"/>
              <a:t>Metabacterium polyspora</a:t>
            </a:r>
            <a:r>
              <a:rPr lang="ar-SA" sz="2800" b="1" smtClean="0"/>
              <a:t>  التي تحتوي على أربع جراثيم داخلية شكل (34).</a:t>
            </a:r>
          </a:p>
          <a:p>
            <a:pPr algn="r" rtl="1" eaLnBrk="1" hangingPunct="1"/>
            <a:r>
              <a:rPr lang="ar-SA" sz="2800" b="1" smtClean="0"/>
              <a:t>ويختلف الغرض من تكوين الجراثيم الدخلية، ففي حالة الأجناس البكتيرية التي تكون جرثومة واحدة داخلية لايكون الغرض للتكاثر بقدر ما يكون حفاظاً للنوع. بينما في الأجناس التي تكون أكثر من جرثومة داخلية يمكن أعتباره نوع من التكاثر.</a:t>
            </a:r>
            <a:endParaRPr lang="en-US" sz="2800" b="1"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endParaRPr lang="ar-SA" smtClean="0"/>
          </a:p>
        </p:txBody>
      </p:sp>
      <p:pic>
        <p:nvPicPr>
          <p:cNvPr id="24579" name="Picture 4" descr="Bacillus_subtilis_Spore"/>
          <p:cNvPicPr>
            <a:picLocks noGrp="1" noChangeAspect="1" noChangeArrowheads="1"/>
          </p:cNvPicPr>
          <p:nvPr>
            <p:ph type="body" idx="1"/>
          </p:nvPr>
        </p:nvPicPr>
        <p:blipFill>
          <a:blip r:embed="rId3" r:link="rId4" cstate="print"/>
          <a:srcRect/>
          <a:stretch>
            <a:fillRect/>
          </a:stretch>
        </p:blipFill>
        <p:spPr>
          <a:xfrm>
            <a:off x="457200" y="228600"/>
            <a:ext cx="3886200" cy="2667000"/>
          </a:xfrm>
        </p:spPr>
      </p:pic>
      <p:pic>
        <p:nvPicPr>
          <p:cNvPr id="24580" name="Picture 5" descr="http://www.schmidtandclark.com/wp-content/uploads/Bacillus-Cereus.jpg"/>
          <p:cNvPicPr>
            <a:picLocks noChangeAspect="1" noChangeArrowheads="1"/>
          </p:cNvPicPr>
          <p:nvPr/>
        </p:nvPicPr>
        <p:blipFill>
          <a:blip r:embed="rId5" r:link="rId6" cstate="print"/>
          <a:srcRect/>
          <a:stretch>
            <a:fillRect/>
          </a:stretch>
        </p:blipFill>
        <p:spPr bwMode="auto">
          <a:xfrm>
            <a:off x="4953000" y="304800"/>
            <a:ext cx="3657600" cy="2590800"/>
          </a:xfrm>
          <a:prstGeom prst="rect">
            <a:avLst/>
          </a:prstGeom>
          <a:noFill/>
          <a:ln w="9525">
            <a:noFill/>
            <a:miter lim="800000"/>
            <a:headEnd/>
            <a:tailEnd/>
          </a:ln>
        </p:spPr>
      </p:pic>
      <p:pic>
        <p:nvPicPr>
          <p:cNvPr id="24581" name="Picture 6" descr="http://images.suite101.com/520246_com_clostridiumbotulinumcdcphil1979crop.jpg"/>
          <p:cNvPicPr>
            <a:picLocks noChangeAspect="1" noChangeArrowheads="1"/>
          </p:cNvPicPr>
          <p:nvPr/>
        </p:nvPicPr>
        <p:blipFill>
          <a:blip r:embed="rId7" r:link="rId8" cstate="print"/>
          <a:srcRect/>
          <a:stretch>
            <a:fillRect/>
          </a:stretch>
        </p:blipFill>
        <p:spPr bwMode="auto">
          <a:xfrm>
            <a:off x="457200" y="3048000"/>
            <a:ext cx="3886200" cy="2971800"/>
          </a:xfrm>
          <a:prstGeom prst="rect">
            <a:avLst/>
          </a:prstGeom>
          <a:noFill/>
          <a:ln w="9525">
            <a:noFill/>
            <a:miter lim="800000"/>
            <a:headEnd/>
            <a:tailEnd/>
          </a:ln>
        </p:spPr>
      </p:pic>
      <p:pic>
        <p:nvPicPr>
          <p:cNvPr id="24582" name="Picture 7" descr="http://www.biltek.tubitak.gov.tr/bilgipaket/canlilar/img/sporosarcina.jpg"/>
          <p:cNvPicPr>
            <a:picLocks noChangeAspect="1" noChangeArrowheads="1"/>
          </p:cNvPicPr>
          <p:nvPr/>
        </p:nvPicPr>
        <p:blipFill>
          <a:blip r:embed="rId9" r:link="rId10" cstate="print"/>
          <a:srcRect/>
          <a:stretch>
            <a:fillRect/>
          </a:stretch>
        </p:blipFill>
        <p:spPr bwMode="auto">
          <a:xfrm>
            <a:off x="4724400" y="3200400"/>
            <a:ext cx="3886200" cy="281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http://www.micro.cornell.edu/cals/micro/research/labs/angert-lab/images/meta1_1.jpg"/>
          <p:cNvPicPr>
            <a:picLocks noGrp="1" noChangeAspect="1" noChangeArrowheads="1"/>
          </p:cNvPicPr>
          <p:nvPr>
            <p:ph type="body" idx="1"/>
          </p:nvPr>
        </p:nvPicPr>
        <p:blipFill>
          <a:blip r:embed="rId3" r:link="rId4" cstate="print"/>
          <a:srcRect l="11429" t="4523" r="14285" b="14070"/>
          <a:stretch>
            <a:fillRect/>
          </a:stretch>
        </p:blipFill>
        <p:spPr>
          <a:xfrm>
            <a:off x="533400" y="228600"/>
            <a:ext cx="3302000" cy="3365500"/>
          </a:xfrm>
        </p:spPr>
      </p:pic>
      <p:pic>
        <p:nvPicPr>
          <p:cNvPr id="25603" name="Picture 5" descr="http://thm-a01.yimg.com/nimage/dcb7c11819e84652"/>
          <p:cNvPicPr>
            <a:picLocks noChangeAspect="1" noChangeArrowheads="1"/>
          </p:cNvPicPr>
          <p:nvPr/>
        </p:nvPicPr>
        <p:blipFill>
          <a:blip r:embed="rId5" r:link="rId6" cstate="print"/>
          <a:srcRect/>
          <a:stretch>
            <a:fillRect/>
          </a:stretch>
        </p:blipFill>
        <p:spPr bwMode="auto">
          <a:xfrm>
            <a:off x="4114800" y="2851150"/>
            <a:ext cx="4343400"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74638"/>
            <a:ext cx="8229600" cy="487362"/>
          </a:xfrm>
        </p:spPr>
        <p:txBody>
          <a:bodyPr/>
          <a:lstStyle/>
          <a:p>
            <a:pPr eaLnBrk="1" hangingPunct="1"/>
            <a:r>
              <a:rPr lang="en-US" sz="3200" b="1" smtClean="0"/>
              <a:t>Endospore structure </a:t>
            </a:r>
            <a:r>
              <a:rPr lang="ar-SA" sz="3200" b="1" smtClean="0"/>
              <a:t>التركيب الداخلي للجرثومة</a:t>
            </a:r>
            <a:endParaRPr lang="en-US" sz="3200" b="1" smtClean="0"/>
          </a:p>
        </p:txBody>
      </p:sp>
      <p:sp>
        <p:nvSpPr>
          <p:cNvPr id="26627" name="Rectangle 3"/>
          <p:cNvSpPr>
            <a:spLocks noGrp="1" noChangeArrowheads="1"/>
          </p:cNvSpPr>
          <p:nvPr>
            <p:ph type="body" idx="1"/>
          </p:nvPr>
        </p:nvSpPr>
        <p:spPr>
          <a:xfrm>
            <a:off x="228600" y="914400"/>
            <a:ext cx="8763000" cy="5715000"/>
          </a:xfrm>
        </p:spPr>
        <p:txBody>
          <a:bodyPr/>
          <a:lstStyle/>
          <a:p>
            <a:pPr algn="r" rtl="1" eaLnBrk="1" hangingPunct="1">
              <a:lnSpc>
                <a:spcPct val="80000"/>
              </a:lnSpc>
            </a:pPr>
            <a:r>
              <a:rPr lang="ar-SA" sz="2200" b="1" smtClean="0"/>
              <a:t>للجرثومة تركيب داخلي مميز يتكون من عدة طبقات تظهر بوضوح بعد عمل قطاع رقيق في الجرثومة ويتم فحصها باستخدام المجهر الألكتروني النافذ. ويمكن تلخيص التركيب الداخلي للجرثومة فيما يلي:-</a:t>
            </a:r>
          </a:p>
          <a:p>
            <a:pPr algn="r" rtl="1" eaLnBrk="1" hangingPunct="1">
              <a:lnSpc>
                <a:spcPct val="80000"/>
              </a:lnSpc>
            </a:pPr>
            <a:r>
              <a:rPr lang="ar-SA" sz="2200" b="1" smtClean="0"/>
              <a:t>الخلية الجرثومية </a:t>
            </a:r>
            <a:r>
              <a:rPr lang="en-US" sz="2200" b="1" smtClean="0"/>
              <a:t>Spore cell</a:t>
            </a:r>
            <a:r>
              <a:rPr lang="ar-SA" sz="2200" b="1" smtClean="0"/>
              <a:t>:- تحتوي على سيتوبلازم الجرثومة وتحتوي عادة على كرموسوم واحد وبعض الريبوسومات والإنزيمات ويحيط بها غشاء داخلي </a:t>
            </a:r>
            <a:r>
              <a:rPr lang="en-US" sz="2200" b="1" smtClean="0"/>
              <a:t>Inner membrane</a:t>
            </a:r>
            <a:r>
              <a:rPr lang="ar-SA" sz="2200" b="1" smtClean="0"/>
              <a:t>.</a:t>
            </a:r>
          </a:p>
          <a:p>
            <a:pPr algn="r" rtl="1" eaLnBrk="1" hangingPunct="1">
              <a:lnSpc>
                <a:spcPct val="80000"/>
              </a:lnSpc>
            </a:pPr>
            <a:r>
              <a:rPr lang="ar-SA" sz="2200" b="1" smtClean="0"/>
              <a:t>جدار الخلية </a:t>
            </a:r>
            <a:r>
              <a:rPr lang="en-US" sz="2200" b="1" smtClean="0"/>
              <a:t>Spore wall</a:t>
            </a:r>
            <a:r>
              <a:rPr lang="ar-SA" sz="2200" b="1" smtClean="0"/>
              <a:t>:- ويتركب من الميوكوببتيد. وهذا الجدار سيصبح الجدار الخلوي للخلية الخضرية الجديدة بعد إنبات الجرثومة.</a:t>
            </a:r>
          </a:p>
          <a:p>
            <a:pPr algn="r" rtl="1" eaLnBrk="1" hangingPunct="1">
              <a:lnSpc>
                <a:spcPct val="80000"/>
              </a:lnSpc>
            </a:pPr>
            <a:r>
              <a:rPr lang="ar-SA" sz="2200" b="1" smtClean="0"/>
              <a:t>القشرة   </a:t>
            </a:r>
            <a:r>
              <a:rPr lang="en-US" sz="2200" b="1" smtClean="0"/>
              <a:t>Cortex</a:t>
            </a:r>
            <a:r>
              <a:rPr lang="ar-SA" sz="2200" b="1" smtClean="0"/>
              <a:t>:- وهي سميكة وتكون نصف حجم الجرثومة وتحتوي على داي بيكولينات الكالسيوم  </a:t>
            </a:r>
            <a:r>
              <a:rPr lang="en-US" sz="2200" b="1" smtClean="0"/>
              <a:t>Calcium dipicolinate</a:t>
            </a:r>
            <a:r>
              <a:rPr lang="ar-SA" sz="2200" b="1" smtClean="0"/>
              <a:t> مختلطة بالميوكوببتيد وهذا الخليط يمكن تحلله بإنزيم الليزوزايم. وطبقة القشرة هي التي تمنح الجرثومة المقاومة للحرارة.</a:t>
            </a:r>
          </a:p>
          <a:p>
            <a:pPr algn="r" rtl="1" eaLnBrk="1" hangingPunct="1">
              <a:lnSpc>
                <a:spcPct val="80000"/>
              </a:lnSpc>
            </a:pPr>
            <a:r>
              <a:rPr lang="ar-SA" sz="2200" b="1" smtClean="0"/>
              <a:t>الغشاء الخارجي </a:t>
            </a:r>
            <a:r>
              <a:rPr lang="en-US" sz="2200" b="1" smtClean="0"/>
              <a:t>Outer membrane</a:t>
            </a:r>
            <a:r>
              <a:rPr lang="ar-SA" sz="2200" b="1" smtClean="0"/>
              <a:t>:-  وهو غشاء يحيط بالقشرة من الخارج.</a:t>
            </a:r>
          </a:p>
          <a:p>
            <a:pPr algn="r" rtl="1" eaLnBrk="1" hangingPunct="1">
              <a:lnSpc>
                <a:spcPct val="80000"/>
              </a:lnSpc>
            </a:pPr>
            <a:r>
              <a:rPr lang="ar-SA" sz="2200" b="1" smtClean="0"/>
              <a:t>الغلاف الجرثومي </a:t>
            </a:r>
            <a:r>
              <a:rPr lang="en-US" sz="2200" b="1" smtClean="0"/>
              <a:t>Spore coat</a:t>
            </a:r>
            <a:r>
              <a:rPr lang="ar-SA" sz="2200" b="1" smtClean="0"/>
              <a:t>:- يعطي للجرثومة شكلها وقد يظهر على سطح الغلاف تجاويف أو أخاديد طولية أو عرضية أو زوائد تبعاً لنوع البكتيريا المتجرثمة. يتكون من طبقتين أو ثلاث طبقات وهو يحمي الجرثومة من فعل الإنزيمات المحللة. يتركب من عديد الببتيد والبروتين المقاوم لفعل الإنزيمات المحللة للبروتين. ويلزم وجود الحمض الأميني السيستين </a:t>
            </a:r>
            <a:r>
              <a:rPr lang="en-US" sz="2200" b="1" smtClean="0"/>
              <a:t>cystine</a:t>
            </a:r>
            <a:r>
              <a:rPr lang="ar-SA" sz="2200" b="1" smtClean="0"/>
              <a:t> في بيئة نمو البكتيريا المتجرثمة لتكوين الغلاف الجرثومي. </a:t>
            </a:r>
          </a:p>
          <a:p>
            <a:pPr algn="r" rtl="1" eaLnBrk="1" hangingPunct="1">
              <a:lnSpc>
                <a:spcPct val="80000"/>
              </a:lnSpc>
            </a:pPr>
            <a:r>
              <a:rPr lang="ar-SA" sz="2200" b="1" smtClean="0"/>
              <a:t> الأكسوسبوريم </a:t>
            </a:r>
            <a:r>
              <a:rPr lang="en-US" sz="2200" b="1" smtClean="0"/>
              <a:t>Exosporium</a:t>
            </a:r>
            <a:r>
              <a:rPr lang="ar-SA" sz="2200" b="1" smtClean="0"/>
              <a:t>:- وهو طبقة رقيقة قد يكون ملاصق للجرثومة أو سائباً وهو غير منفذ لكثير من المركبات ويتكون من البروتين.</a:t>
            </a:r>
            <a:endParaRPr lang="en-US" sz="2200" b="1"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endParaRPr lang="ar-SA" smtClean="0"/>
          </a:p>
        </p:txBody>
      </p:sp>
      <p:pic>
        <p:nvPicPr>
          <p:cNvPr id="27651" name="Picture 4" descr="http://www.micro.cornell.edu/cals/micro/research/labs/angert-lab/images/endospore.jpg"/>
          <p:cNvPicPr>
            <a:picLocks noGrp="1" noChangeAspect="1" noChangeArrowheads="1"/>
          </p:cNvPicPr>
          <p:nvPr>
            <p:ph type="body" idx="1"/>
          </p:nvPr>
        </p:nvPicPr>
        <p:blipFill>
          <a:blip r:embed="rId3" r:link="rId4" cstate="print"/>
          <a:srcRect/>
          <a:stretch>
            <a:fillRect/>
          </a:stretch>
        </p:blipFill>
        <p:spPr>
          <a:xfrm>
            <a:off x="914400" y="304800"/>
            <a:ext cx="7620000" cy="5821363"/>
          </a:xfrm>
          <a:ln w="12700">
            <a:solidFill>
              <a:srgbClr val="000000"/>
            </a:solidFill>
          </a:ln>
        </p:spPr>
      </p:pic>
      <p:sp>
        <p:nvSpPr>
          <p:cNvPr id="27652" name="Rectangle 5"/>
          <p:cNvSpPr>
            <a:spLocks noChangeArrowheads="1"/>
          </p:cNvSpPr>
          <p:nvPr/>
        </p:nvSpPr>
        <p:spPr bwMode="auto">
          <a:xfrm>
            <a:off x="6781800" y="1676400"/>
            <a:ext cx="1752600" cy="342900"/>
          </a:xfrm>
          <a:prstGeom prst="rect">
            <a:avLst/>
          </a:prstGeom>
          <a:solidFill>
            <a:srgbClr val="FFFFFF"/>
          </a:solidFill>
          <a:ln w="9525">
            <a:noFill/>
            <a:miter lim="800000"/>
            <a:headEnd/>
            <a:tailEnd/>
          </a:ln>
        </p:spPr>
        <p:txBody>
          <a:bodyPr/>
          <a:lstStyle/>
          <a:p>
            <a:pPr algn="l" rtl="0"/>
            <a:r>
              <a:rPr lang="en-US" sz="2400" b="1">
                <a:latin typeface="Times New Roman" pitchFamily="18" charset="0"/>
              </a:rPr>
              <a:t>exosporium</a:t>
            </a:r>
            <a:endParaRPr lang="en-US" sz="2400" b="1"/>
          </a:p>
        </p:txBody>
      </p:sp>
      <p:sp>
        <p:nvSpPr>
          <p:cNvPr id="27653" name="Line 7"/>
          <p:cNvSpPr>
            <a:spLocks noChangeShapeType="1"/>
          </p:cNvSpPr>
          <p:nvPr/>
        </p:nvSpPr>
        <p:spPr bwMode="auto">
          <a:xfrm flipH="1">
            <a:off x="6400800" y="1981200"/>
            <a:ext cx="914400" cy="838200"/>
          </a:xfrm>
          <a:prstGeom prst="line">
            <a:avLst/>
          </a:prstGeom>
          <a:noFill/>
          <a:ln w="9525">
            <a:solidFill>
              <a:schemeClr val="tx1"/>
            </a:solidFill>
            <a:round/>
            <a:headEnd/>
            <a:tailEnd type="triangle" w="med" len="med"/>
          </a:ln>
        </p:spPr>
        <p:txBody>
          <a:bodyPr/>
          <a:lstStyle/>
          <a:p>
            <a:endParaRPr lang="ar-SY"/>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endParaRPr lang="ar-SA" smtClean="0"/>
          </a:p>
        </p:txBody>
      </p:sp>
      <p:pic>
        <p:nvPicPr>
          <p:cNvPr id="29699" name="Picture 4" descr="http://classroom.sdmesa.net/eschmid/f23-9_the_parasporal_bo.jpg"/>
          <p:cNvPicPr>
            <a:picLocks noGrp="1" noChangeAspect="1" noChangeArrowheads="1"/>
          </p:cNvPicPr>
          <p:nvPr>
            <p:ph type="body" idx="1"/>
          </p:nvPr>
        </p:nvPicPr>
        <p:blipFill>
          <a:blip r:embed="rId3" r:link="rId4" cstate="print">
            <a:lum bright="-10000" contrast="10000"/>
          </a:blip>
          <a:srcRect l="1125" t="5721" r="67500" b="5403"/>
          <a:stretch>
            <a:fillRect/>
          </a:stretch>
        </p:blipFill>
        <p:spPr>
          <a:xfrm rot="16200000">
            <a:off x="2423318" y="700882"/>
            <a:ext cx="4525963" cy="6324600"/>
          </a:xfrm>
          <a:ln w="12700">
            <a:solidFill>
              <a:srgbClr val="000000"/>
            </a:solidFill>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274638"/>
            <a:ext cx="8229600" cy="715962"/>
          </a:xfrm>
        </p:spPr>
        <p:txBody>
          <a:bodyPr/>
          <a:lstStyle/>
          <a:p>
            <a:pPr rtl="1" eaLnBrk="1" hangingPunct="1"/>
            <a:r>
              <a:rPr lang="ar-SA" sz="3200" b="1" smtClean="0"/>
              <a:t>الأجسام المصاحبة للجراثيم </a:t>
            </a:r>
            <a:r>
              <a:rPr lang="en-US" sz="3200" b="1" smtClean="0"/>
              <a:t>  Parasporal bodies</a:t>
            </a:r>
          </a:p>
        </p:txBody>
      </p:sp>
      <p:sp>
        <p:nvSpPr>
          <p:cNvPr id="28675" name="Rectangle 3"/>
          <p:cNvSpPr>
            <a:spLocks noGrp="1" noChangeArrowheads="1"/>
          </p:cNvSpPr>
          <p:nvPr>
            <p:ph type="body" idx="1"/>
          </p:nvPr>
        </p:nvSpPr>
        <p:spPr>
          <a:xfrm>
            <a:off x="457200" y="1066800"/>
            <a:ext cx="8229600" cy="5059363"/>
          </a:xfrm>
        </p:spPr>
        <p:txBody>
          <a:bodyPr/>
          <a:lstStyle/>
          <a:p>
            <a:pPr algn="r" rtl="1" eaLnBrk="1" hangingPunct="1">
              <a:buFontTx/>
              <a:buNone/>
            </a:pPr>
            <a:r>
              <a:rPr lang="ar-SA" sz="3000" b="1" smtClean="0"/>
              <a:t> تتكون هذه الأجسام أثناء عملية التجرثم في</a:t>
            </a:r>
            <a:r>
              <a:rPr lang="en-US" sz="3000" b="1" smtClean="0"/>
              <a:t>  </a:t>
            </a:r>
            <a:r>
              <a:rPr lang="ar-SA" sz="3000" b="1" smtClean="0"/>
              <a:t>بعض الانواع التابعة للجنس</a:t>
            </a:r>
            <a:r>
              <a:rPr lang="en-US" sz="3000" b="1" smtClean="0"/>
              <a:t> </a:t>
            </a:r>
            <a:r>
              <a:rPr lang="en-US" sz="3000" b="1" i="1" smtClean="0"/>
              <a:t>Bacillus </a:t>
            </a:r>
            <a:r>
              <a:rPr lang="ar-SA" sz="3000" b="1" smtClean="0"/>
              <a:t>. ويكون الجسم مجاوراً للجرثومة الداخلية و يسمى الجسم البللوري</a:t>
            </a:r>
            <a:r>
              <a:rPr lang="en-US" sz="3000" b="1" smtClean="0"/>
              <a:t> Crystal body</a:t>
            </a:r>
            <a:r>
              <a:rPr lang="ar-SA" sz="3000" b="1" smtClean="0"/>
              <a:t> او الجسم المجاور للجرثومة</a:t>
            </a:r>
            <a:r>
              <a:rPr lang="en-US" sz="3000" b="1" smtClean="0"/>
              <a:t>  Parasporal body</a:t>
            </a:r>
            <a:r>
              <a:rPr lang="ar-SA" sz="3000" b="1" smtClean="0"/>
              <a:t>وتحتوي كل خلية متجرثمة على جسم واحد فقط من هذه الأجسام وهو جسم بروتيني متبلور أو غير متبلور لايحاط بأي غشاء. </a:t>
            </a:r>
          </a:p>
          <a:p>
            <a:pPr algn="r" rtl="1" eaLnBrk="1" hangingPunct="1">
              <a:buFontTx/>
              <a:buNone/>
            </a:pPr>
            <a:r>
              <a:rPr lang="ar-SA" sz="3000" b="1" smtClean="0"/>
              <a:t>يختلف شكل الجسم المصاحب تبعاً للنوع البكتيري</a:t>
            </a:r>
            <a:r>
              <a:rPr lang="en-US" sz="3000" b="1" smtClean="0"/>
              <a:t> </a:t>
            </a:r>
            <a:r>
              <a:rPr lang="ar-SA" sz="3000" b="1" smtClean="0"/>
              <a:t>ففي بكتيريا الـ</a:t>
            </a:r>
            <a:r>
              <a:rPr lang="en-US" sz="3000" b="1" i="1" smtClean="0"/>
              <a:t>B. thuringiensis</a:t>
            </a:r>
            <a:r>
              <a:rPr lang="ar-SA" sz="3000" b="1" smtClean="0"/>
              <a:t> يكون بلورة من ثمانية أوجه ويمتاز بتأثير قاتل للحشرات لذلك استخدم في المقاومة الحيوية للحشرات المختلفة</a:t>
            </a:r>
            <a:r>
              <a:rPr lang="en-US" sz="3000" b="1" smtClean="0"/>
              <a:t> </a:t>
            </a:r>
            <a:r>
              <a:rPr lang="ar-SA" sz="3000" b="1" smtClean="0"/>
              <a:t>وتمتاز هذه الأجسام بسهولة صبغها على العكس من الجراثيم</a:t>
            </a:r>
            <a:r>
              <a:rPr lang="en-US" sz="3000" b="1" smtClean="0"/>
              <a:t>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rtl="1" eaLnBrk="1" hangingPunct="1"/>
            <a:r>
              <a:rPr lang="ar-SA" sz="3200" b="1" smtClean="0"/>
              <a:t>موضع وشكل الجرثومة الداخلية  </a:t>
            </a:r>
            <a:r>
              <a:rPr lang="en-US" sz="3200" b="1" smtClean="0"/>
              <a:t>Location and shape of the endospores</a:t>
            </a:r>
          </a:p>
        </p:txBody>
      </p:sp>
      <p:sp>
        <p:nvSpPr>
          <p:cNvPr id="30723" name="Rectangle 3"/>
          <p:cNvSpPr>
            <a:spLocks noGrp="1" noChangeArrowheads="1"/>
          </p:cNvSpPr>
          <p:nvPr>
            <p:ph type="body" idx="1"/>
          </p:nvPr>
        </p:nvSpPr>
        <p:spPr/>
        <p:txBody>
          <a:bodyPr/>
          <a:lstStyle/>
          <a:p>
            <a:pPr algn="r" rtl="1" eaLnBrk="1" hangingPunct="1">
              <a:lnSpc>
                <a:spcPct val="90000"/>
              </a:lnSpc>
              <a:buFontTx/>
              <a:buNone/>
            </a:pPr>
            <a:r>
              <a:rPr lang="ar-SA" sz="2800" b="1" smtClean="0"/>
              <a:t>   يختلف موضع وشكل الجرثومة الداخلية تبعا للبكتيريا التي تكونها وتعتبر من الخصائص الوراثية الثابتة للنوع البكتيري الواحد. وتتخذ الجراثيم الناضجة </a:t>
            </a:r>
            <a:r>
              <a:rPr lang="en-US" sz="2800" b="1" smtClean="0"/>
              <a:t>mature spores </a:t>
            </a:r>
            <a:r>
              <a:rPr lang="ar-SA" sz="2800" b="1" smtClean="0"/>
              <a:t>أشكـال مـختلفة فهـي إمـا أن تـكون كـروية</a:t>
            </a:r>
            <a:r>
              <a:rPr lang="en-US" sz="2800" b="1" smtClean="0"/>
              <a:t>spherical </a:t>
            </a:r>
            <a:r>
              <a:rPr lang="ar-SA" sz="2800" b="1" smtClean="0"/>
              <a:t> أو مســتطـيلة </a:t>
            </a:r>
            <a:r>
              <a:rPr lang="en-US" sz="2800" b="1" smtClean="0"/>
              <a:t>rectangular</a:t>
            </a:r>
            <a:r>
              <a:rPr lang="ar-SA" sz="2800" b="1" smtClean="0"/>
              <a:t> أو بيـضـية </a:t>
            </a:r>
            <a:r>
              <a:rPr lang="en-US" sz="2800" b="1" smtClean="0"/>
              <a:t>oval</a:t>
            </a:r>
            <a:r>
              <a:rPr lang="ar-SA" sz="2800" b="1" smtClean="0"/>
              <a:t>. ويختلف موضع الجرثومة فقد تكون طرفية </a:t>
            </a:r>
            <a:r>
              <a:rPr lang="en-US" sz="2800" b="1" smtClean="0"/>
              <a:t>terminal </a:t>
            </a:r>
            <a:r>
              <a:rPr lang="ar-SA" sz="2800" b="1" smtClean="0"/>
              <a:t>أو تحت طرفية </a:t>
            </a:r>
            <a:r>
              <a:rPr lang="en-US" sz="2800" b="1" smtClean="0"/>
              <a:t>subtermina</a:t>
            </a:r>
            <a:r>
              <a:rPr lang="ar-SA" sz="2800" b="1" smtClean="0"/>
              <a:t> أو وسطية</a:t>
            </a:r>
            <a:r>
              <a:rPr lang="en-US" sz="2800" b="1" smtClean="0"/>
              <a:t> central</a:t>
            </a:r>
            <a:endParaRPr lang="ar-SA" sz="2800" b="1" smtClean="0"/>
          </a:p>
          <a:p>
            <a:pPr algn="r" rtl="1" eaLnBrk="1" hangingPunct="1">
              <a:lnSpc>
                <a:spcPct val="90000"/>
              </a:lnSpc>
            </a:pPr>
            <a:r>
              <a:rPr lang="ar-SA" sz="2800" b="1" smtClean="0"/>
              <a:t>شكل صورة توضح أشكال وموضع  المختلفة للجرثومة الداخلية. </a:t>
            </a:r>
            <a:r>
              <a:rPr lang="en-US" sz="2800" b="1" smtClean="0"/>
              <a:t>. A = oval, terminal; B = rectangular, terminal; C = rectangular, subterminal, D = rectangular, central; E = spherical, terminal; F = spherical, central; G = terminal, club-shaped.</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endParaRPr lang="ar-SA" smtClean="0"/>
          </a:p>
        </p:txBody>
      </p:sp>
      <p:pic>
        <p:nvPicPr>
          <p:cNvPr id="31747" name="Picture 4" descr="http://www.slic2.wsu.edu:82/hurlbert/micro101/images/sporetyp.gif"/>
          <p:cNvPicPr>
            <a:picLocks noGrp="1" noChangeAspect="1" noChangeArrowheads="1"/>
          </p:cNvPicPr>
          <p:nvPr>
            <p:ph type="body" idx="1"/>
          </p:nvPr>
        </p:nvPicPr>
        <p:blipFill>
          <a:blip r:embed="rId3" r:link="rId4" cstate="print"/>
          <a:srcRect/>
          <a:stretch>
            <a:fillRect/>
          </a:stretch>
        </p:blipFill>
        <p:spPr>
          <a:xfrm>
            <a:off x="1981200" y="304800"/>
            <a:ext cx="5334000" cy="4343400"/>
          </a:xfrm>
          <a:ln w="12700">
            <a:solidFill>
              <a:srgbClr val="000000"/>
            </a:solidFill>
          </a:ln>
        </p:spPr>
      </p:pic>
      <p:sp>
        <p:nvSpPr>
          <p:cNvPr id="31748" name="Rectangle 5"/>
          <p:cNvSpPr>
            <a:spLocks noChangeArrowheads="1"/>
          </p:cNvSpPr>
          <p:nvPr/>
        </p:nvSpPr>
        <p:spPr bwMode="auto">
          <a:xfrm>
            <a:off x="381000" y="4953000"/>
            <a:ext cx="8328025" cy="915988"/>
          </a:xfrm>
          <a:prstGeom prst="rect">
            <a:avLst/>
          </a:prstGeom>
          <a:noFill/>
          <a:ln w="9525">
            <a:noFill/>
            <a:miter lim="800000"/>
            <a:headEnd/>
            <a:tailEnd/>
          </a:ln>
        </p:spPr>
        <p:txBody>
          <a:bodyPr>
            <a:spAutoFit/>
          </a:bodyPr>
          <a:lstStyle/>
          <a:p>
            <a:pPr algn="l" rtl="0"/>
            <a:r>
              <a:rPr lang="ar-SA" b="1"/>
              <a:t>شكل صورة توضح أشكال وموضع  المختلفة للجرثومة الداخلية. </a:t>
            </a:r>
            <a:r>
              <a:rPr lang="en-US" b="1"/>
              <a:t>. A = oval, terminal; B = rectangular, terminal; C = rectangular, subterminal, D = rectangular, central; E = spherical, terminal; F = spherical, central; G = drum stick</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p:txBody>
          <a:bodyPr/>
          <a:lstStyle/>
          <a:p>
            <a:pPr algn="ctr"/>
            <a:r>
              <a:rPr lang="ar-SA"/>
              <a:t>خطوات تكوين الجراثيم الداخلية</a:t>
            </a:r>
            <a:endParaRPr lang="en-US"/>
          </a:p>
        </p:txBody>
      </p:sp>
      <p:sp>
        <p:nvSpPr>
          <p:cNvPr id="62467" name="Rectangle 3"/>
          <p:cNvSpPr>
            <a:spLocks noGrp="1" noChangeArrowheads="1"/>
          </p:cNvSpPr>
          <p:nvPr>
            <p:ph type="body" idx="4294967295"/>
          </p:nvPr>
        </p:nvSpPr>
        <p:spPr/>
        <p:txBody>
          <a:bodyPr/>
          <a:lstStyle/>
          <a:p>
            <a:r>
              <a:rPr lang="ar-SA" sz="2400"/>
              <a:t>تستغرق 8 ساعات ’, لا يحدث تكرار كروموسومي </a:t>
            </a:r>
          </a:p>
          <a:p>
            <a:r>
              <a:rPr lang="ar-SA" sz="2400"/>
              <a:t>1- يتحول </a:t>
            </a:r>
            <a:r>
              <a:rPr lang="en-US" sz="2400"/>
              <a:t>D.N.A</a:t>
            </a:r>
            <a:r>
              <a:rPr lang="ar-SA" sz="2400"/>
              <a:t>إلى خيط طويل يتصل بالميزوسوم</a:t>
            </a:r>
          </a:p>
          <a:p>
            <a:r>
              <a:rPr lang="ar-SA" sz="2400"/>
              <a:t>يذهب الخيط لطرف الخلية</a:t>
            </a:r>
          </a:p>
          <a:p>
            <a:r>
              <a:rPr lang="ar-SA" sz="2400"/>
              <a:t>تتكون القشرة ويتكون الغلاف الجرثومي</a:t>
            </a:r>
          </a:p>
          <a:p>
            <a:r>
              <a:rPr lang="ar-SA" sz="2400"/>
              <a:t>يتكون الأكسوسبوريم</a:t>
            </a:r>
          </a:p>
          <a:p>
            <a:endParaRPr lang="en-US" sz="2800"/>
          </a:p>
        </p:txBody>
      </p:sp>
      <p:pic>
        <p:nvPicPr>
          <p:cNvPr id="59396" name="Picture 7" descr="spore formation process"/>
          <p:cNvPicPr>
            <a:picLocks noChangeAspect="1" noChangeArrowheads="1"/>
          </p:cNvPicPr>
          <p:nvPr/>
        </p:nvPicPr>
        <p:blipFill>
          <a:blip r:embed="rId3" cstate="print"/>
          <a:srcRect/>
          <a:stretch>
            <a:fillRect/>
          </a:stretch>
        </p:blipFill>
        <p:spPr bwMode="auto">
          <a:xfrm>
            <a:off x="3962400" y="3352800"/>
            <a:ext cx="4486275" cy="3240087"/>
          </a:xfrm>
          <a:prstGeom prst="rect">
            <a:avLst/>
          </a:prstGeom>
          <a:noFill/>
          <a:ln w="9525">
            <a:noFill/>
            <a:miter lim="800000"/>
            <a:headEnd/>
            <a:tailEnd/>
          </a:ln>
        </p:spPr>
      </p:pic>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74638"/>
            <a:ext cx="8229600" cy="639762"/>
          </a:xfrm>
        </p:spPr>
        <p:txBody>
          <a:bodyPr/>
          <a:lstStyle/>
          <a:p>
            <a:pPr rtl="1" eaLnBrk="1" hangingPunct="1"/>
            <a:r>
              <a:rPr lang="ar-SA" sz="2800" b="1" smtClean="0"/>
              <a:t>تكوين الجراثيم الداخلية </a:t>
            </a:r>
            <a:r>
              <a:rPr lang="en-US" sz="2800" b="1" smtClean="0"/>
              <a:t>Endospore forming process</a:t>
            </a:r>
          </a:p>
        </p:txBody>
      </p:sp>
      <p:sp>
        <p:nvSpPr>
          <p:cNvPr id="32771" name="Rectangle 3"/>
          <p:cNvSpPr>
            <a:spLocks noGrp="1" noChangeArrowheads="1"/>
          </p:cNvSpPr>
          <p:nvPr>
            <p:ph type="body" idx="1"/>
          </p:nvPr>
        </p:nvSpPr>
        <p:spPr>
          <a:xfrm>
            <a:off x="381000" y="1143000"/>
            <a:ext cx="8382000" cy="5211763"/>
          </a:xfrm>
        </p:spPr>
        <p:txBody>
          <a:bodyPr/>
          <a:lstStyle/>
          <a:p>
            <a:pPr algn="r" rtl="1" eaLnBrk="1" hangingPunct="1">
              <a:lnSpc>
                <a:spcPct val="80000"/>
              </a:lnSpc>
              <a:buFontTx/>
              <a:buNone/>
            </a:pPr>
            <a:r>
              <a:rPr lang="en-US" b="1" smtClean="0"/>
              <a:t>     </a:t>
            </a:r>
            <a:r>
              <a:rPr lang="ar-SA" b="1" smtClean="0"/>
              <a:t>عندما تصبح الظروف البيئة غير ملائمة لنمو البكتيريا المتجرثمة، تبدأ الخلايا الخضرية بتكوين جراثيم بداخلها وتحدث عملية التجرثم على خطوات</a:t>
            </a:r>
            <a:r>
              <a:rPr lang="en-US" b="1" smtClean="0"/>
              <a:t>  </a:t>
            </a:r>
            <a:r>
              <a:rPr lang="ar-SA" b="1" smtClean="0"/>
              <a:t> هي:-</a:t>
            </a:r>
          </a:p>
          <a:p>
            <a:pPr algn="r" rtl="1" eaLnBrk="1" hangingPunct="1">
              <a:lnSpc>
                <a:spcPct val="80000"/>
              </a:lnSpc>
            </a:pPr>
            <a:r>
              <a:rPr lang="ar-SA" b="1" smtClean="0"/>
              <a:t>يتحول الـ</a:t>
            </a:r>
            <a:r>
              <a:rPr lang="en-US" b="1" smtClean="0"/>
              <a:t>DNA </a:t>
            </a:r>
            <a:r>
              <a:rPr lang="ar-SA" b="1" smtClean="0"/>
              <a:t> إلى خيط طويل في منتصف الخلية (والذي يتصل بالغشاء الخلوي بواسطة الميزوسوم) وتسمى الخلية الخضرية بالخلية الأم </a:t>
            </a:r>
            <a:r>
              <a:rPr lang="en-US" b="1" smtClean="0"/>
              <a:t>mother cell  </a:t>
            </a:r>
            <a:r>
              <a:rPr lang="ar-SA" b="1" smtClean="0"/>
              <a:t>.</a:t>
            </a:r>
          </a:p>
          <a:p>
            <a:pPr algn="r" rtl="1" eaLnBrk="1" hangingPunct="1">
              <a:lnSpc>
                <a:spcPct val="80000"/>
              </a:lnSpc>
            </a:pPr>
            <a:r>
              <a:rPr lang="ar-SA" b="1" smtClean="0"/>
              <a:t>ينفصل الـ </a:t>
            </a:r>
            <a:r>
              <a:rPr lang="en-US" b="1" smtClean="0"/>
              <a:t>DNA</a:t>
            </a:r>
            <a:r>
              <a:rPr lang="ar-SA" b="1" smtClean="0"/>
              <a:t> إلى كرموسومات فردية أحدهما يتجه إلى مكان تكوين الجرثومة حيث يتجمع جزء كثيف من البروتوبلازم حول المادة النووية وينقسم الغشاء الخلوي للخلية الأم وتتكون بادئة الجرثومة  </a:t>
            </a:r>
            <a:r>
              <a:rPr lang="en-US" b="1" smtClean="0"/>
              <a:t>forespore</a:t>
            </a:r>
            <a:r>
              <a:rPr lang="ar-SA" b="1" smtClean="0"/>
              <a:t>. ويسمى هذا الغشاء الداخلي </a:t>
            </a:r>
            <a:r>
              <a:rPr lang="en-US" b="1" smtClean="0"/>
              <a:t>Inner membrane</a:t>
            </a:r>
            <a:r>
              <a:rPr lang="ar-SA" b="1" smtClean="0"/>
              <a:t>. ويلاحظ أنه لايحدث تكرار كرموسومي خلال عملية التجرثم وهي بذلك تختلف عن عملية إنقسام الخلية.</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ChangeArrowheads="1"/>
          </p:cNvSpPr>
          <p:nvPr/>
        </p:nvSpPr>
        <p:spPr bwMode="auto">
          <a:xfrm>
            <a:off x="0" y="461963"/>
            <a:ext cx="8686800" cy="6396037"/>
          </a:xfrm>
          <a:prstGeom prst="rect">
            <a:avLst/>
          </a:prstGeom>
          <a:noFill/>
          <a:ln w="9525">
            <a:noFill/>
            <a:miter lim="800000"/>
            <a:headEnd/>
            <a:tailEnd/>
          </a:ln>
        </p:spPr>
        <p:txBody>
          <a:bodyPr>
            <a:spAutoFit/>
          </a:bodyPr>
          <a:lstStyle/>
          <a:p>
            <a:pPr>
              <a:lnSpc>
                <a:spcPct val="80000"/>
              </a:lnSpc>
            </a:pPr>
            <a:r>
              <a:rPr lang="ar-SA" sz="3200" b="1"/>
              <a:t>*ينمو الغشاء الخلوي من الخلية الأم حول الجرثومة المتكونة وبذلك تحاط بادئة الجرثومة بغشاء مزدوج ويسمى الغشاء الثاني بالغشاء الخارجي </a:t>
            </a:r>
            <a:r>
              <a:rPr lang="en-US" sz="3200" b="1"/>
              <a:t>outer membrane</a:t>
            </a:r>
            <a:r>
              <a:rPr lang="ar-SA" sz="3200" b="1"/>
              <a:t>.</a:t>
            </a:r>
          </a:p>
          <a:p>
            <a:pPr>
              <a:lnSpc>
                <a:spcPct val="80000"/>
              </a:lnSpc>
            </a:pPr>
            <a:endParaRPr lang="ar-SA" sz="3200" b="1"/>
          </a:p>
          <a:p>
            <a:pPr>
              <a:lnSpc>
                <a:spcPct val="80000"/>
              </a:lnSpc>
            </a:pPr>
            <a:r>
              <a:rPr lang="ar-SA" sz="3200" b="1"/>
              <a:t>*تتكون القشرة </a:t>
            </a:r>
            <a:r>
              <a:rPr lang="en-US" sz="3200" b="1"/>
              <a:t>Cortex </a:t>
            </a:r>
            <a:r>
              <a:rPr lang="ar-SA" sz="3200" b="1"/>
              <a:t>من  الببتيدوجليكان بين الغشائين. ويتم تكوين الحمض الداي بيكولينيك </a:t>
            </a:r>
            <a:r>
              <a:rPr lang="en-US" sz="3200" b="1"/>
              <a:t>dipicolinic acid </a:t>
            </a:r>
            <a:r>
              <a:rPr lang="ar-SA" sz="3200" b="1"/>
              <a:t>داخل الجرثومة والذي يعمل على أدخال أيونات الكالسيوم من الوسط الخارجي وبالمقابل تخرج جزيئات الماء. </a:t>
            </a:r>
          </a:p>
          <a:p>
            <a:pPr>
              <a:lnSpc>
                <a:spcPct val="80000"/>
              </a:lnSpc>
            </a:pPr>
            <a:endParaRPr lang="ar-SA" sz="3200" b="1"/>
          </a:p>
          <a:p>
            <a:pPr>
              <a:lnSpc>
                <a:spcPct val="80000"/>
              </a:lnSpc>
            </a:pPr>
            <a:r>
              <a:rPr lang="ar-SA" sz="3200" b="1"/>
              <a:t>*ثم يتكون الغلاف البروتيني </a:t>
            </a:r>
            <a:r>
              <a:rPr lang="en-US" sz="3200" b="1"/>
              <a:t>protein coat</a:t>
            </a:r>
            <a:r>
              <a:rPr lang="ar-SA" sz="3200" b="1"/>
              <a:t> ليحيط بالغشاء الخارجي وبذلك تصبح الجرثومة ناضجة قادرة على مقاومة الظروف البيئية السيئة.</a:t>
            </a:r>
          </a:p>
          <a:p>
            <a:pPr>
              <a:lnSpc>
                <a:spcPct val="80000"/>
              </a:lnSpc>
            </a:pPr>
            <a:endParaRPr lang="ar-SA" sz="3200" b="1"/>
          </a:p>
          <a:p>
            <a:pPr>
              <a:lnSpc>
                <a:spcPct val="80000"/>
              </a:lnSpc>
            </a:pPr>
            <a:r>
              <a:rPr lang="ar-SA" sz="3200" b="1"/>
              <a:t>*تكون بعض الجراثيم طبقة خارجية تحيط بالغلاف البروتيني تسمى بالاكسوسبوريم </a:t>
            </a:r>
            <a:r>
              <a:rPr lang="en-US" sz="3200" b="1"/>
              <a:t>Exosporium</a:t>
            </a:r>
            <a:r>
              <a:rPr lang="ar-SA" sz="3200" b="1"/>
              <a:t>. وتتحرر الجرثومة من الخلية الأم بفعل أنزيم الـ </a:t>
            </a:r>
            <a:r>
              <a:rPr lang="en-US" sz="3200" b="1"/>
              <a:t>Linic enzyme</a:t>
            </a:r>
            <a:r>
              <a:rPr lang="ar-SA" sz="3200" b="1"/>
              <a:t>.</a:t>
            </a:r>
            <a:endParaRPr lang="en-US" sz="3200" b="1"/>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endParaRPr lang="ar-SA" smtClean="0"/>
          </a:p>
        </p:txBody>
      </p:sp>
      <p:pic>
        <p:nvPicPr>
          <p:cNvPr id="34819" name="Picture 4" descr="http://www.micro.cornell.edu/cals/micro/research/labs/angert-lab/images/stages.jpg"/>
          <p:cNvPicPr>
            <a:picLocks noGrp="1" noChangeAspect="1" noChangeArrowheads="1"/>
          </p:cNvPicPr>
          <p:nvPr>
            <p:ph type="body" idx="1"/>
          </p:nvPr>
        </p:nvPicPr>
        <p:blipFill>
          <a:blip r:embed="rId3" r:link="rId4" cstate="print"/>
          <a:srcRect/>
          <a:stretch>
            <a:fillRect/>
          </a:stretch>
        </p:blipFill>
        <p:spPr>
          <a:xfrm>
            <a:off x="1676400" y="304800"/>
            <a:ext cx="5638800" cy="5791200"/>
          </a:xfrm>
          <a:ln w="12700">
            <a:solidFill>
              <a:srgbClr val="000000"/>
            </a:solidFill>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endParaRPr lang="ar-SA" smtClean="0"/>
          </a:p>
        </p:txBody>
      </p:sp>
      <p:pic>
        <p:nvPicPr>
          <p:cNvPr id="35843" name="Picture 5" descr="213214">
            <a:hlinkClick r:id="rId3"/>
          </p:cNvPr>
          <p:cNvPicPr>
            <a:picLocks noGrp="1" noChangeAspect="1" noChangeArrowheads="1"/>
          </p:cNvPicPr>
          <p:nvPr>
            <p:ph type="body" idx="1"/>
          </p:nvPr>
        </p:nvPicPr>
        <p:blipFill>
          <a:blip r:embed="rId4" cstate="print"/>
          <a:srcRect/>
          <a:stretch>
            <a:fillRect/>
          </a:stretch>
        </p:blipFill>
        <p:spPr>
          <a:xfrm>
            <a:off x="381000" y="228600"/>
            <a:ext cx="8305800" cy="4776788"/>
          </a:xfrm>
        </p:spPr>
      </p:pic>
      <p:pic>
        <p:nvPicPr>
          <p:cNvPr id="35844" name="Picture 6" descr="صور حصريا .. ازاى تلمعى الدهب ....بالصور ..على فتكات.......... في منتدى فتكات"/>
          <p:cNvPicPr>
            <a:picLocks noChangeAspect="1" noChangeArrowheads="1" noCrop="1"/>
          </p:cNvPicPr>
          <p:nvPr/>
        </p:nvPicPr>
        <p:blipFill>
          <a:blip r:embed="rId5" cstate="print"/>
          <a:srcRect/>
          <a:stretch>
            <a:fillRect/>
          </a:stretch>
        </p:blipFill>
        <p:spPr bwMode="auto">
          <a:xfrm>
            <a:off x="0" y="4724400"/>
            <a:ext cx="8991600" cy="1714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1330</TotalTime>
  <Words>2371</Words>
  <Application>Microsoft Office PowerPoint</Application>
  <PresentationFormat>On-screen Show (4:3)</PresentationFormat>
  <Paragraphs>214</Paragraphs>
  <Slides>46</Slides>
  <Notes>42</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Default Design</vt:lpstr>
      <vt:lpstr>Slide 1</vt:lpstr>
      <vt:lpstr>Slide 2</vt:lpstr>
      <vt:lpstr>عناصر المحاضرة</vt:lpstr>
      <vt:lpstr>حركة البكتيريا </vt:lpstr>
      <vt:lpstr>ثالثاً - وجود أعضاء الحركة وكيفية توزيعها على الخلية البكتيرية. The presence of organs of the movement and how they are distributed on the bacterial cell.</vt:lpstr>
      <vt:lpstr>توزيع الأسواط على الخلية البكتيرية</vt:lpstr>
      <vt:lpstr>توزيع الأسواط على الخلية</vt:lpstr>
      <vt:lpstr>Slide 8</vt:lpstr>
      <vt:lpstr>Slide 9</vt:lpstr>
      <vt:lpstr>Slide 10</vt:lpstr>
      <vt:lpstr>Slide 11</vt:lpstr>
      <vt:lpstr>تركيب  السوط  في الخلية البكتيرية</vt:lpstr>
      <vt:lpstr>Slide 13</vt:lpstr>
      <vt:lpstr>تركيب السوط في البكتيريا السالبة لجرام مثلE.coli</vt:lpstr>
      <vt:lpstr>تركيب السوط في البكتيريا الموجبة لجرام (Bacillus sp)</vt:lpstr>
      <vt:lpstr> على الرغم من ان مكونات السوط البكتيري في البكتيريا الموجبة لصبغة جرام لا تختلف عن مكونات السوط في البكتيريا السالبة لصبغة جرام إلا ان هناك اختلافا  في تركيب الحبيبة القاعدية Basal granule تبعا للإختلاف في تركيب الجدار الخلوي لكلا نوعي البكتيريا شكل (29).</vt:lpstr>
      <vt:lpstr>Slide 17</vt:lpstr>
      <vt:lpstr>Slide 18</vt:lpstr>
      <vt:lpstr>الكشف عن حركة البكتيريا في بيئة اجار نصف صلبة</vt:lpstr>
      <vt:lpstr>الحركة في البكتيريا  Bacterial movement</vt:lpstr>
      <vt:lpstr>Slide 21</vt:lpstr>
      <vt:lpstr>حركة البكتيريا خلال السوائل ( دفع الخلايا )</vt:lpstr>
      <vt:lpstr>Slide 23</vt:lpstr>
      <vt:lpstr>حركة الاسبيروكيتات</vt:lpstr>
      <vt:lpstr>حركة البكتيرات التي تفتقر للأسواط</vt:lpstr>
      <vt:lpstr>ولها ثلاث طرز للحركة:- 1- حركة دائرية سريعة على طول محور الخلية. 2- حركة دودية flexion. 3- حركة بريمة نزع السدادة</vt:lpstr>
      <vt:lpstr>حركة أنزلاقية    gilding movement</vt:lpstr>
      <vt:lpstr>Slide 28</vt:lpstr>
      <vt:lpstr>زوائد البيللي Pili</vt:lpstr>
      <vt:lpstr>Slide 30</vt:lpstr>
      <vt:lpstr>Slide 31</vt:lpstr>
      <vt:lpstr>رابعاً- القدرة على التجرثم    The ability to form spores </vt:lpstr>
      <vt:lpstr>Slide 33</vt:lpstr>
      <vt:lpstr>Slide 34</vt:lpstr>
      <vt:lpstr>Slide 35</vt:lpstr>
      <vt:lpstr>Endospore structure التركيب الداخلي للجرثومة</vt:lpstr>
      <vt:lpstr>Slide 37</vt:lpstr>
      <vt:lpstr>Slide 38</vt:lpstr>
      <vt:lpstr>الأجسام المصاحبة للجراثيم   Parasporal bodies</vt:lpstr>
      <vt:lpstr>موضع وشكل الجرثومة الداخلية  Location and shape of the endospores</vt:lpstr>
      <vt:lpstr>Slide 41</vt:lpstr>
      <vt:lpstr>خطوات تكوين الجراثيم الداخلية</vt:lpstr>
      <vt:lpstr>تكوين الجراثيم الداخلية Endospore forming process</vt:lpstr>
      <vt:lpstr>Slide 44</vt:lpstr>
      <vt:lpstr>Slide 45</vt:lpstr>
      <vt:lpstr>Slide 46</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ibtisam</dc:creator>
  <cp:lastModifiedBy>Abdulaziz</cp:lastModifiedBy>
  <cp:revision>31</cp:revision>
  <dcterms:created xsi:type="dcterms:W3CDTF">2011-02-22T14:20:01Z</dcterms:created>
  <dcterms:modified xsi:type="dcterms:W3CDTF">2014-02-27T08:47:26Z</dcterms:modified>
</cp:coreProperties>
</file>