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9" r:id="rId2"/>
    <p:sldId id="278" r:id="rId3"/>
    <p:sldId id="260" r:id="rId4"/>
    <p:sldId id="261" r:id="rId5"/>
    <p:sldId id="262" r:id="rId6"/>
    <p:sldId id="263" r:id="rId7"/>
    <p:sldId id="264" r:id="rId8"/>
    <p:sldId id="265" r:id="rId9"/>
    <p:sldId id="266" r:id="rId10"/>
    <p:sldId id="268" r:id="rId11"/>
    <p:sldId id="269" r:id="rId12"/>
    <p:sldId id="270" r:id="rId13"/>
    <p:sldId id="271" r:id="rId14"/>
    <p:sldId id="272" r:id="rId15"/>
    <p:sldId id="273" r:id="rId16"/>
    <p:sldId id="277" r:id="rId17"/>
    <p:sldId id="274" r:id="rId18"/>
    <p:sldId id="275" r:id="rId19"/>
    <p:sldId id="276"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6600"/>
    <a:srgbClr val="800080"/>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1267" y="-7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76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20F8E4F-2D8B-497D-A956-C1A23EA01BC9}" type="slidenum">
              <a:rPr lang="en-US"/>
              <a:pPr>
                <a:defRPr/>
              </a:pPr>
              <a:t>‹#›</a:t>
            </a:fld>
            <a:endParaRPr lang="en-US"/>
          </a:p>
        </p:txBody>
      </p:sp>
    </p:spTree>
    <p:extLst>
      <p:ext uri="{BB962C8B-B14F-4D97-AF65-F5344CB8AC3E}">
        <p14:creationId xmlns:p14="http://schemas.microsoft.com/office/powerpoint/2010/main" val="7714215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A106068E-398F-45EE-8460-1E2D3DA53B15}" type="slidenum">
              <a:rPr lang="en-US" smtClean="0"/>
              <a:pPr/>
              <a:t>1</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F3D68B35-F361-4E6F-909B-6F26C8E25741}" type="slidenum">
              <a:rPr lang="en-US" smtClean="0"/>
              <a:pPr/>
              <a:t>3</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8998F6E8-FCFC-4966-A196-2EDBF70C0D4F}" type="slidenum">
              <a:rPr lang="en-US" smtClean="0"/>
              <a:pPr/>
              <a:t>4</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5016B448-33C9-4463-B990-6B8AE2BEF693}" type="slidenum">
              <a:rPr lang="en-US" smtClean="0"/>
              <a:pPr/>
              <a:t>5</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0ED02558-8DFE-45A3-80C4-12813839D7C7}" type="slidenum">
              <a:rPr lang="en-US" smtClean="0"/>
              <a:pPr/>
              <a:t>6</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4727CE26-298F-40CE-9D7A-6BB880DDF800}" type="slidenum">
              <a:rPr lang="en-US" smtClean="0"/>
              <a:pPr/>
              <a:t>7</a:t>
            </a:fld>
            <a:endParaRPr 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E73DE5D6-1D29-46E0-8140-C68D81996AE7}" type="slidenum">
              <a:rPr lang="en-US" smtClean="0"/>
              <a:pPr/>
              <a:t>8</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A524B6E5-7479-49F7-B75B-38826D768C54}" type="slidenum">
              <a:rPr lang="en-US" smtClean="0"/>
              <a:pPr/>
              <a:t>9</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9DB646A7-DFA3-4654-B816-6C1269367299}" type="slidenum">
              <a:rPr lang="en-US" smtClean="0"/>
              <a:pPr/>
              <a:t>10</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499027D4-14ED-4A9D-9688-25DE435AD9A7}" type="slidenum">
              <a:rPr lang="en-US" smtClean="0"/>
              <a:pPr/>
              <a:t>11</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899E1A-03B9-4BB0-8D88-C182CEF6EDBA}" type="slidenum">
              <a:rPr lang="en-US" smtClean="0"/>
              <a:pPr/>
              <a:t>12</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9EEE49BC-979A-45A5-A786-A075417F4FCD}" type="slidenum">
              <a:rPr lang="en-US" smtClean="0"/>
              <a:pPr/>
              <a:t>13</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74A2B3AF-C474-497F-9777-A730CA377B9D}" type="slidenum">
              <a:rPr lang="en-US" smtClean="0"/>
              <a:pPr/>
              <a:t>14</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6E26B3E3-B61C-4635-B9D8-C5AFF4C897DF}" type="slidenum">
              <a:rPr lang="en-US" smtClean="0"/>
              <a:pPr/>
              <a:t>15</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29C29C4-5A0B-49CC-A77F-32DFA35677F4}" type="slidenum">
              <a:rPr lang="en-US" smtClean="0"/>
              <a:pPr/>
              <a:t>16</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400552F7-8941-4D2B-8F8F-710C9ADC5749}" type="slidenum">
              <a:rPr lang="en-US" smtClean="0"/>
              <a:pPr/>
              <a:t>17</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472387D4-C4D9-4C29-A3A9-96F8B4D999B6}" type="slidenum">
              <a:rPr lang="en-US" smtClean="0"/>
              <a:pPr/>
              <a:t>18</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FC248B5F-B9ED-4411-BCF7-2C03C8B69E7E}" type="slidenum">
              <a:rPr lang="en-US" smtClean="0"/>
              <a:pPr/>
              <a:t>19</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5949F1E4-B45B-4B4C-AA50-90E56A0B1DAB}" type="slidenum">
              <a:rPr lang="en-US" smtClean="0"/>
              <a:pPr/>
              <a:t>20</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948ACA38-3A8C-40E3-BDFD-6FD49255A21D}" type="slidenum">
              <a:rPr lang="en-US" smtClean="0"/>
              <a:pPr/>
              <a:t>21</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7B5AC0BE-2383-4AE7-B212-9F5332D7E111}" type="slidenum">
              <a:rPr lang="en-US" smtClean="0"/>
              <a:pPr/>
              <a:t>22</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4CE99E38-8806-4BF0-83E0-D0AFAAC0F335}" type="slidenum">
              <a:rPr lang="en-US" smtClean="0"/>
              <a:pPr/>
              <a:t>23</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D5FDE47B-FCFF-40FF-BDEA-24D56E888C96}" type="slidenum">
              <a:rPr lang="en-US" smtClean="0"/>
              <a:pPr/>
              <a:t>24</a:t>
            </a:fld>
            <a:endParaRPr lang="en-US"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0289FD7-8B0C-4F90-BEC9-0B1E146A7D55}" type="slidenum">
              <a:rPr lang="ar-SA"/>
              <a:pPr/>
              <a:t>25</a:t>
            </a:fld>
            <a:endParaRPr lang="en-US"/>
          </a:p>
        </p:txBody>
      </p:sp>
      <p:sp>
        <p:nvSpPr>
          <p:cNvPr id="89090"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34C2C6B2-4497-4104-92DB-4A60E8D5D9B5}" type="slidenum">
              <a:rPr lang="ar-SA" sz="1200">
                <a:latin typeface="Arial" pitchFamily="34" charset="0"/>
              </a:rPr>
              <a:pPr rtl="1"/>
              <a:t>25</a:t>
            </a:fld>
            <a:endParaRPr lang="en-US" sz="1200">
              <a:latin typeface="Arial" pitchFamily="34"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p:txBody>
          <a:bodyPr/>
          <a:lstStyle/>
          <a:p>
            <a:endParaRPr lang="ar-SY"/>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F9B37A-55DE-452A-822C-E34EC945CBF2}" type="slidenum">
              <a:rPr lang="ar-SA"/>
              <a:pPr/>
              <a:t>26</a:t>
            </a:fld>
            <a:endParaRPr lang="en-US"/>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ar-SY"/>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910DC74-3877-40C9-8AC1-A04E4580244D}" type="slidenum">
              <a:rPr lang="ar-SA"/>
              <a:pPr/>
              <a:t>27</a:t>
            </a:fld>
            <a:endParaRPr lang="en-US"/>
          </a:p>
        </p:txBody>
      </p:sp>
      <p:sp>
        <p:nvSpPr>
          <p:cNvPr id="179202"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4857E8F0-22D1-4285-B93A-F1EFBBE842F8}" type="slidenum">
              <a:rPr lang="ar-SA" sz="1200">
                <a:latin typeface="Arial" pitchFamily="34" charset="0"/>
              </a:rPr>
              <a:pPr rtl="1"/>
              <a:t>27</a:t>
            </a:fld>
            <a:endParaRPr lang="en-US" sz="1200">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p:txBody>
          <a:bodyPr/>
          <a:lstStyle/>
          <a:p>
            <a:endParaRPr lang="ar-SY"/>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972C0DD1-E420-4D5B-B053-8FF575756AEB}" type="slidenum">
              <a:rPr lang="en-US" smtClean="0"/>
              <a:pPr/>
              <a:t>28</a:t>
            </a:fld>
            <a:endParaRPr lang="en-US"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60658CA5-AE2E-4D95-B9DA-8AF440E61E71}" type="slidenum">
              <a:rPr lang="en-US" smtClean="0"/>
              <a:pPr/>
              <a:t>29</a:t>
            </a:fld>
            <a:endParaRPr lang="en-US"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2218654F-A28B-419C-B730-207366BB56BF}" type="slidenum">
              <a:rPr lang="en-US" smtClean="0"/>
              <a:pPr/>
              <a:t>30</a:t>
            </a:fld>
            <a:endParaRPr lang="en-US"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981AA481-69E8-456E-9CA2-215A533551F4}" type="slidenum">
              <a:rPr lang="en-US" smtClean="0"/>
              <a:pPr/>
              <a:t>32</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35D94B3-DCF8-40C0-A5CD-E1DE3EF9CB18}" type="slidenum">
              <a:rPr lang="ar-SA"/>
              <a:pPr/>
              <a:t>33</a:t>
            </a:fld>
            <a:endParaRPr lang="en-US"/>
          </a:p>
        </p:txBody>
      </p:sp>
      <p:sp>
        <p:nvSpPr>
          <p:cNvPr id="191490"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F33AEB33-45FF-4281-8C64-E2F1FA80C50F}" type="slidenum">
              <a:rPr lang="ar-SA" sz="1200">
                <a:latin typeface="Arial" pitchFamily="34" charset="0"/>
              </a:rPr>
              <a:pPr rtl="1"/>
              <a:t>33</a:t>
            </a:fld>
            <a:endParaRPr lang="en-US" sz="1200">
              <a:latin typeface="Arial" pitchFamily="34"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p:txBody>
          <a:bodyPr/>
          <a:lstStyle/>
          <a:p>
            <a:endParaRPr lang="ar-SY"/>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C574C9EC-4959-49FF-A9F1-F819EA84A713}" type="slidenum">
              <a:rPr lang="en-US" smtClean="0"/>
              <a:pPr/>
              <a:t>34</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20CC2341-1B4C-4856-AE1A-9BE92760950E}" type="slidenum">
              <a:rPr lang="en-US" smtClean="0"/>
              <a:pPr/>
              <a:t>35</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B6A45FD-481A-4F87-A2E6-6DC134CED62E}" type="slidenum">
              <a:rPr lang="ar-SA"/>
              <a:pPr/>
              <a:t>36</a:t>
            </a:fld>
            <a:endParaRPr lang="en-US"/>
          </a:p>
        </p:txBody>
      </p:sp>
      <p:sp>
        <p:nvSpPr>
          <p:cNvPr id="216066"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D661D364-502A-4FD4-8B90-BB9F59D94A16}" type="slidenum">
              <a:rPr lang="ar-SA" sz="1200">
                <a:latin typeface="Arial" pitchFamily="34" charset="0"/>
              </a:rPr>
              <a:pPr rtl="1"/>
              <a:t>36</a:t>
            </a:fld>
            <a:endParaRPr lang="en-US" sz="1200">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p:txBody>
          <a:bodyPr/>
          <a:lstStyle/>
          <a:p>
            <a:endParaRPr lang="ar-SY"/>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85A30498-00E4-4C54-B613-4229524F4C06}" type="slidenum">
              <a:rPr lang="en-US" smtClean="0"/>
              <a:pPr/>
              <a:t>37</a:t>
            </a:fld>
            <a:endParaRPr lang="en-US"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7AFA517A-2754-40D3-A603-E216B8D4AAAA}" type="slidenum">
              <a:rPr lang="en-US" smtClean="0"/>
              <a:pPr/>
              <a:t>38</a:t>
            </a:fld>
            <a:endParaRPr 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ED36E48F-B4ED-4D8D-BE9C-6316E667DB86}" type="slidenum">
              <a:rPr lang="en-US" smtClean="0"/>
              <a:pPr/>
              <a:t>39</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E5056F62-866E-4B22-91E6-938662A545E2}" type="slidenum">
              <a:rPr lang="en-US" smtClean="0"/>
              <a:pPr/>
              <a:t>40</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3E35CF25-B11B-459E-B5B4-85FD553D1C62}" type="slidenum">
              <a:rPr lang="en-US" smtClean="0"/>
              <a:pPr/>
              <a:t>41</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013ACD-5EDD-4283-AE8F-A852DDAFFA2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8600B2-864D-4A30-8542-C72E8F3244C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DCF90B-7795-4972-A5C7-3839DCF58E0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4E50238-131D-4008-B651-5996BAAE229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95DF279-EB8F-4468-9A90-40595248602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E31C3BB-32F5-40E6-8829-119F7401277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7A7C8AE-AA67-4A96-9BBE-D5400DC378F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09420B-B3BE-4540-8C3A-A912B25F1D3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9179C2-22BE-4A71-B734-7DDC7AABF2B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906395-7980-4438-B173-B55D96F3A83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5114BD0-429C-45C4-A36B-03925B267FF7}"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3EC59CB-F825-4715-B7D2-5743386266D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SA"/>
          </a:p>
        </p:txBody>
      </p:sp>
      <p:sp>
        <p:nvSpPr>
          <p:cNvPr id="3" name="Table Placeholder 2"/>
          <p:cNvSpPr>
            <a:spLocks noGrp="1"/>
          </p:cNvSpPr>
          <p:nvPr>
            <p:ph type="tbl" idx="1"/>
          </p:nvPr>
        </p:nvSpPr>
        <p:spPr>
          <a:xfrm>
            <a:off x="457200" y="1600200"/>
            <a:ext cx="8229600" cy="4525963"/>
          </a:xfrm>
        </p:spPr>
        <p:txBody>
          <a:bodyPr/>
          <a:lstStyle/>
          <a:p>
            <a:pPr lvl="0"/>
            <a:endParaRPr lang="ar-SA"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CB8E1E8-4995-49BC-A08C-1EAD8123A65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040FDA7-AC06-43D2-9D6D-FF75FC8B7B3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http://chsweb.lr.k12.nj.us/mstanley/outlines/bacteria/image38.gi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http://schools-wikipedia.org/images/858/85841.pn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http://pathmicro.med.sc.edu/fox/capsule.jp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http://www.textbookofbacteriology.net/themicrobialworld/plaque_combo.jp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http://www.textbookofbacteriology.net/themicrobialworld/B.anthracisCap.jp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http://img65.imageshack.us/img65/7178/15797135.jpg"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http://www.microbiologybytes.com/introduction/graphics/Prokaryotes5.gi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http://de.academic.ru/pictures/dewiki/77/Murein2j.JPG"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http://student.ccbcmd.edu/courses/bio141/lecguide/unit1/proeu/images/u1fig3.jp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http://uqu.edu.sa/files2/tiny_mce/plugins/imagemanager/files/4180164/mesosome.jpg"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http://1.bp.blogspot.com/_DZH2cmCoois/SduxJ57ABlI/AAAAAAAAJcc/7YIzhKDMMAE/s400/tmp.jpg"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http://classes.midlandstech.edu/carterp/Courses/bio225/chap04/04-19_Ribosome_1.jp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http://classes.midlandstech.edu/carterp/Courses/bio225/chap04/figure_04_15_labeled.jpg"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http://msnbcmedia4.msn.com/j/reuters/2010-12-02t200856z_01_btre6b11jz000_rtroptp_3_arsenic-bacteria.grid-6x2.jpg"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http://www.sehha.com/diseases/id/diphtheria/Diphtheria03.jpg" TargetMode="External"/><Relationship Id="rId5" Type="http://schemas.openxmlformats.org/officeDocument/2006/relationships/image" Target="../media/image27.jpeg"/><Relationship Id="rId4" Type="http://schemas.openxmlformats.org/officeDocument/2006/relationships/image" Target="http://uqu.edu.sa/files2/tiny_mce/plugins/imagemanager/files/4180164/cytoplasm1.jpg"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http://www.jgi.doe.gov/sequencing/why/purple-sulfur-bacteria.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WordArt 2"/>
          <p:cNvSpPr>
            <a:spLocks noChangeArrowheads="1" noChangeShapeType="1" noTextEdit="1"/>
          </p:cNvSpPr>
          <p:nvPr/>
        </p:nvSpPr>
        <p:spPr bwMode="auto">
          <a:xfrm>
            <a:off x="990600" y="838200"/>
            <a:ext cx="7924800" cy="4419600"/>
          </a:xfrm>
          <a:prstGeom prst="rect">
            <a:avLst/>
          </a:prstGeom>
        </p:spPr>
        <p:txBody>
          <a:bodyPr wrap="none" fromWordArt="1">
            <a:prstTxWarp prst="textPlain">
              <a:avLst>
                <a:gd name="adj" fmla="val 57792"/>
              </a:avLst>
            </a:prstTxWarp>
          </a:bodyPr>
          <a:lstStyle/>
          <a:p>
            <a:pPr algn="ctr" rtl="1"/>
            <a:r>
              <a:rPr lang="ar-SY"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المحاضرة</a:t>
            </a:r>
          </a:p>
          <a:p>
            <a:pPr algn="ctr" rtl="1"/>
            <a:r>
              <a:rPr lang="ar-SY"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الرابعة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229600" cy="944563"/>
          </a:xfrm>
        </p:spPr>
        <p:txBody>
          <a:bodyPr/>
          <a:lstStyle/>
          <a:p>
            <a:pPr>
              <a:defRPr/>
            </a:pPr>
            <a:r>
              <a:rPr lang="en-US" sz="4000" b="1" dirty="0" smtClean="0">
                <a:solidFill>
                  <a:schemeClr val="accent6">
                    <a:lumMod val="75000"/>
                  </a:schemeClr>
                </a:solidFill>
              </a:rPr>
              <a:t> 4 </a:t>
            </a:r>
            <a:r>
              <a:rPr lang="ar-SA" sz="4000" b="1" dirty="0" smtClean="0">
                <a:solidFill>
                  <a:schemeClr val="accent6">
                    <a:lumMod val="75000"/>
                  </a:schemeClr>
                </a:solidFill>
              </a:rPr>
              <a:t>عناصر المحاضرة</a:t>
            </a:r>
            <a:endParaRPr lang="ar-SA" sz="4000" b="1" dirty="0">
              <a:solidFill>
                <a:schemeClr val="accent6">
                  <a:lumMod val="75000"/>
                </a:schemeClr>
              </a:solidFill>
            </a:endParaRPr>
          </a:p>
        </p:txBody>
      </p:sp>
      <p:sp>
        <p:nvSpPr>
          <p:cNvPr id="4099" name="Content Placeholder 2"/>
          <p:cNvSpPr>
            <a:spLocks noGrp="1"/>
          </p:cNvSpPr>
          <p:nvPr>
            <p:ph idx="1"/>
          </p:nvPr>
        </p:nvSpPr>
        <p:spPr>
          <a:xfrm>
            <a:off x="457200" y="3200400"/>
            <a:ext cx="8229600" cy="2925763"/>
          </a:xfrm>
        </p:spPr>
        <p:txBody>
          <a:bodyPr/>
          <a:lstStyle/>
          <a:p>
            <a:pPr algn="r" rtl="1"/>
            <a:r>
              <a:rPr lang="ar-SA" b="1" smtClean="0"/>
              <a:t>أولا- السطح الخلوي </a:t>
            </a:r>
            <a:r>
              <a:rPr lang="en-US" b="1" smtClean="0"/>
              <a:t>}</a:t>
            </a:r>
            <a:r>
              <a:rPr lang="ar-SA" b="1" smtClean="0"/>
              <a:t> منطقة الغلاف – الجدار الخلوي</a:t>
            </a:r>
            <a:r>
              <a:rPr lang="en-US" b="1" smtClean="0"/>
              <a:t>{</a:t>
            </a:r>
            <a:r>
              <a:rPr lang="ar-SA" b="1" smtClean="0"/>
              <a:t> </a:t>
            </a:r>
          </a:p>
          <a:p>
            <a:pPr algn="r" rtl="1"/>
            <a:r>
              <a:rPr lang="ar-SA" b="1" smtClean="0"/>
              <a:t>ثانيا- التراكيب الداخلية – البروتوبلاست - </a:t>
            </a:r>
            <a:r>
              <a:rPr lang="en-US" b="1" smtClean="0"/>
              <a:t>}</a:t>
            </a:r>
            <a:r>
              <a:rPr lang="ar-SA" b="1" smtClean="0"/>
              <a:t> الغشاء الخلوي (الغشاء السيتوبلازمي – البريبلازم ------</a:t>
            </a:r>
            <a:r>
              <a:rPr lang="en-US" b="1" smtClean="0"/>
              <a:t>{</a:t>
            </a:r>
            <a:endParaRPr lang="ar-SA" b="1" smtClean="0"/>
          </a:p>
        </p:txBody>
      </p:sp>
      <p:sp>
        <p:nvSpPr>
          <p:cNvPr id="4" name="Rectangle 2"/>
          <p:cNvSpPr txBox="1">
            <a:spLocks noChangeArrowheads="1"/>
          </p:cNvSpPr>
          <p:nvPr/>
        </p:nvSpPr>
        <p:spPr bwMode="auto">
          <a:xfrm>
            <a:off x="533400" y="1676400"/>
            <a:ext cx="8229600" cy="1371600"/>
          </a:xfrm>
          <a:prstGeom prst="rect">
            <a:avLst/>
          </a:prstGeom>
          <a:noFill/>
          <a:ln w="9525">
            <a:noFill/>
            <a:miter lim="800000"/>
            <a:headEnd/>
            <a:tailEnd/>
          </a:ln>
        </p:spPr>
        <p:txBody>
          <a:bodyPr anchor="ctr"/>
          <a:lstStyle/>
          <a:p>
            <a:pPr algn="ctr">
              <a:defRPr/>
            </a:pPr>
            <a:r>
              <a:rPr lang="ar-SA" sz="3200" b="1" kern="0" dirty="0">
                <a:solidFill>
                  <a:schemeClr val="tx2"/>
                </a:solidFill>
                <a:latin typeface="+mj-lt"/>
                <a:ea typeface="+mj-ea"/>
                <a:cs typeface="+mj-cs"/>
              </a:rPr>
              <a:t>التركيب الداخلي للخلية البكتيرية</a:t>
            </a:r>
            <a:r>
              <a:rPr lang="en-US" sz="3200" b="1" kern="0" dirty="0">
                <a:solidFill>
                  <a:schemeClr val="tx2"/>
                </a:solidFill>
                <a:latin typeface="+mj-lt"/>
                <a:ea typeface="+mj-ea"/>
                <a:cs typeface="+mj-cs"/>
              </a:rPr>
              <a:t/>
            </a:r>
            <a:br>
              <a:rPr lang="en-US" sz="3200" b="1" kern="0" dirty="0">
                <a:solidFill>
                  <a:schemeClr val="tx2"/>
                </a:solidFill>
                <a:latin typeface="+mj-lt"/>
                <a:ea typeface="+mj-ea"/>
                <a:cs typeface="+mj-cs"/>
              </a:rPr>
            </a:br>
            <a:r>
              <a:rPr lang="en-US" sz="3200" b="1" kern="0" dirty="0">
                <a:solidFill>
                  <a:schemeClr val="tx2"/>
                </a:solidFill>
                <a:latin typeface="+mj-lt"/>
                <a:ea typeface="+mj-ea"/>
                <a:cs typeface="+mj-cs"/>
              </a:rPr>
              <a:t>The </a:t>
            </a:r>
            <a:r>
              <a:rPr lang="ar-SA" sz="3200" b="1" kern="0" dirty="0">
                <a:solidFill>
                  <a:schemeClr val="tx2"/>
                </a:solidFill>
                <a:latin typeface="+mj-lt"/>
                <a:ea typeface="+mj-ea"/>
                <a:cs typeface="+mj-cs"/>
              </a:rPr>
              <a:t>Internal structure of the bacterial cell</a:t>
            </a:r>
            <a:endParaRPr lang="en-US" sz="3200" b="1" kern="0"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ar-SA" sz="3200" b="1" smtClean="0"/>
              <a:t>التركيب الداخلي للخلية البكتيرية</a:t>
            </a:r>
            <a:r>
              <a:rPr lang="en-US" sz="3200" b="1" smtClean="0"/>
              <a:t/>
            </a:r>
            <a:br>
              <a:rPr lang="en-US" sz="3200" b="1" smtClean="0"/>
            </a:br>
            <a:r>
              <a:rPr lang="en-US" sz="3200" b="1" smtClean="0"/>
              <a:t>The </a:t>
            </a:r>
            <a:r>
              <a:rPr lang="ar-SA" sz="3200" b="1" smtClean="0"/>
              <a:t>Internal structure of the bacterial cell</a:t>
            </a:r>
            <a:endParaRPr lang="en-US" sz="3200" b="1" smtClean="0"/>
          </a:p>
        </p:txBody>
      </p:sp>
      <p:sp>
        <p:nvSpPr>
          <p:cNvPr id="5123" name="Rectangle 3"/>
          <p:cNvSpPr>
            <a:spLocks noGrp="1" noChangeArrowheads="1"/>
          </p:cNvSpPr>
          <p:nvPr>
            <p:ph type="body" idx="1"/>
          </p:nvPr>
        </p:nvSpPr>
        <p:spPr/>
        <p:txBody>
          <a:bodyPr/>
          <a:lstStyle/>
          <a:p>
            <a:pPr algn="r" rtl="1" eaLnBrk="1" hangingPunct="1"/>
            <a:r>
              <a:rPr lang="ar-SA" b="1" smtClean="0"/>
              <a:t>يستخدم لدراسة التركيب الداخلي للبكتيريا المجهر الألكتروني بسبب صغر حجم الخلية البكتيرية. وتتركب الخلية البكتيرية من </a:t>
            </a:r>
            <a:r>
              <a:rPr lang="ar-SA" b="1" u="sng" smtClean="0"/>
              <a:t>السطح الخلوي</a:t>
            </a:r>
            <a:r>
              <a:rPr lang="ar-SA" b="1" smtClean="0"/>
              <a:t> </a:t>
            </a:r>
            <a:r>
              <a:rPr lang="ar-SA" b="1" u="sng" smtClean="0"/>
              <a:t>والتراكيب الداخلية</a:t>
            </a:r>
            <a:r>
              <a:rPr lang="ar-SA" b="1" smtClean="0"/>
              <a:t> التي تقع تحت هذا السطح شكل (</a:t>
            </a:r>
            <a:r>
              <a:rPr lang="en-US" b="1" smtClean="0"/>
              <a:t>46</a:t>
            </a:r>
            <a:r>
              <a:rPr lang="ar-SA" b="1" smtClean="0"/>
              <a:t>، </a:t>
            </a:r>
            <a:r>
              <a:rPr lang="en-US" b="1" smtClean="0"/>
              <a:t>47</a:t>
            </a:r>
            <a:r>
              <a:rPr lang="ar-SA" b="1" smtClean="0"/>
              <a:t>)</a:t>
            </a:r>
            <a:r>
              <a:rPr lang="en-US" b="1" smtClean="0"/>
              <a:t>. </a:t>
            </a:r>
            <a:endParaRPr lang="ar-SA" b="1" smtClean="0"/>
          </a:p>
          <a:p>
            <a:pPr algn="r" rtl="1" eaLnBrk="1" hangingPunct="1">
              <a:buFontTx/>
              <a:buNone/>
            </a:pPr>
            <a:endParaRPr lang="en-US" b="1" smtClean="0"/>
          </a:p>
        </p:txBody>
      </p:sp>
      <p:pic>
        <p:nvPicPr>
          <p:cNvPr id="5124" name="Picture 5" descr="http://chsweb.lr.k12.nj.us/mstanley/outlines/bacteria/image38.gif"/>
          <p:cNvPicPr>
            <a:picLocks noChangeAspect="1" noChangeArrowheads="1"/>
          </p:cNvPicPr>
          <p:nvPr/>
        </p:nvPicPr>
        <p:blipFill>
          <a:blip r:embed="rId3" r:link="rId4" cstate="print"/>
          <a:srcRect/>
          <a:stretch>
            <a:fillRect/>
          </a:stretch>
        </p:blipFill>
        <p:spPr bwMode="auto">
          <a:xfrm>
            <a:off x="0" y="3810000"/>
            <a:ext cx="8458200" cy="3048000"/>
          </a:xfrm>
          <a:prstGeom prst="rect">
            <a:avLst/>
          </a:prstGeom>
          <a:noFill/>
          <a:ln w="12700">
            <a:solidFill>
              <a:srgbClr val="000000"/>
            </a:solidFill>
            <a:miter lim="800000"/>
            <a:headEnd/>
            <a:tailEnd/>
          </a:ln>
        </p:spPr>
      </p:pic>
      <p:sp>
        <p:nvSpPr>
          <p:cNvPr id="5125" name="Line 7"/>
          <p:cNvSpPr>
            <a:spLocks noChangeShapeType="1"/>
          </p:cNvSpPr>
          <p:nvPr/>
        </p:nvSpPr>
        <p:spPr bwMode="auto">
          <a:xfrm flipH="1" flipV="1">
            <a:off x="3048000" y="5638800"/>
            <a:ext cx="2590800" cy="685800"/>
          </a:xfrm>
          <a:prstGeom prst="line">
            <a:avLst/>
          </a:prstGeom>
          <a:noFill/>
          <a:ln w="9525">
            <a:solidFill>
              <a:schemeClr val="tx1"/>
            </a:solidFill>
            <a:round/>
            <a:headEnd/>
            <a:tailEnd type="triangle" w="med" len="med"/>
          </a:ln>
        </p:spPr>
        <p:txBody>
          <a:bodyPr/>
          <a:lstStyle/>
          <a:p>
            <a:endParaRPr lang="ar-SY"/>
          </a:p>
        </p:txBody>
      </p:sp>
      <p:sp>
        <p:nvSpPr>
          <p:cNvPr id="5126" name="Rectangle 8"/>
          <p:cNvSpPr>
            <a:spLocks noChangeArrowheads="1"/>
          </p:cNvSpPr>
          <p:nvPr/>
        </p:nvSpPr>
        <p:spPr bwMode="auto">
          <a:xfrm>
            <a:off x="5105400" y="6172200"/>
            <a:ext cx="1200150" cy="366713"/>
          </a:xfrm>
          <a:prstGeom prst="rect">
            <a:avLst/>
          </a:prstGeom>
          <a:noFill/>
          <a:ln w="9525">
            <a:noFill/>
            <a:miter lim="800000"/>
            <a:headEnd/>
            <a:tailEnd/>
          </a:ln>
        </p:spPr>
        <p:txBody>
          <a:bodyPr wrap="none">
            <a:spAutoFit/>
          </a:bodyPr>
          <a:lstStyle/>
          <a:p>
            <a:r>
              <a:rPr lang="en-US"/>
              <a:t>Periplasm</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3581400" y="152400"/>
            <a:ext cx="5334000" cy="6400800"/>
          </a:xfrm>
        </p:spPr>
        <p:txBody>
          <a:bodyPr/>
          <a:lstStyle/>
          <a:p>
            <a:pPr algn="r" rtl="1" eaLnBrk="1" hangingPunct="1">
              <a:lnSpc>
                <a:spcPct val="90000"/>
              </a:lnSpc>
            </a:pPr>
            <a:r>
              <a:rPr lang="ar-SA" smtClean="0"/>
              <a:t>يتركب السطح الخلوي من منطقة الغلاف </a:t>
            </a:r>
            <a:r>
              <a:rPr lang="en-US" smtClean="0"/>
              <a:t>capsular area </a:t>
            </a:r>
            <a:r>
              <a:rPr lang="ar-SA" smtClean="0"/>
              <a:t>، الجدار الخلوي </a:t>
            </a:r>
            <a:r>
              <a:rPr lang="en-US" smtClean="0"/>
              <a:t>cell wall</a:t>
            </a:r>
            <a:r>
              <a:rPr lang="ar-SA" smtClean="0"/>
              <a:t>،  والبريبلازم </a:t>
            </a:r>
            <a:r>
              <a:rPr lang="en-US" smtClean="0"/>
              <a:t>Periplasm</a:t>
            </a:r>
            <a:r>
              <a:rPr lang="ar-SA" smtClean="0"/>
              <a:t>، والغشاء الخلوي </a:t>
            </a:r>
            <a:r>
              <a:rPr lang="en-US" smtClean="0"/>
              <a:t>cell  membrane</a:t>
            </a:r>
            <a:r>
              <a:rPr lang="ar-SA" smtClean="0"/>
              <a:t>.  يعتبر بـعض العلماء أن الغشاء الخلوي من التراكيب الداخلية. تـشمل الـتراكيب الـداخلية عـلى السـيتوبلازم </a:t>
            </a:r>
            <a:r>
              <a:rPr lang="en-US" smtClean="0"/>
              <a:t>cytoplasm</a:t>
            </a:r>
            <a:r>
              <a:rPr lang="ar-SA" smtClean="0"/>
              <a:t> والـجهاز الـنووي </a:t>
            </a:r>
            <a:r>
              <a:rPr lang="en-US" smtClean="0"/>
              <a:t>nucleoplasm</a:t>
            </a:r>
            <a:r>
              <a:rPr lang="ar-SA" smtClean="0"/>
              <a:t>  والمـيزوسومات  </a:t>
            </a:r>
            <a:r>
              <a:rPr lang="en-US" smtClean="0"/>
              <a:t>mesosomes</a:t>
            </a:r>
            <a:r>
              <a:rPr lang="ar-SA" smtClean="0"/>
              <a:t>  والـريبوسومات </a:t>
            </a:r>
            <a:r>
              <a:rPr lang="en-US" smtClean="0"/>
              <a:t>ribosomes</a:t>
            </a:r>
            <a:r>
              <a:rPr lang="ar-SA" smtClean="0"/>
              <a:t> والـحبيبات </a:t>
            </a:r>
            <a:r>
              <a:rPr lang="en-US" smtClean="0"/>
              <a:t>granules</a:t>
            </a:r>
            <a:r>
              <a:rPr lang="ar-SA" smtClean="0"/>
              <a:t> وحـاملات الألـوان  </a:t>
            </a:r>
            <a:r>
              <a:rPr lang="en-US" smtClean="0"/>
              <a:t> Chromatophores</a:t>
            </a:r>
            <a:r>
              <a:rPr lang="ar-SA" smtClean="0"/>
              <a:t>. </a:t>
            </a:r>
            <a:endParaRPr lang="en-US" smtClean="0"/>
          </a:p>
        </p:txBody>
      </p:sp>
      <p:pic>
        <p:nvPicPr>
          <p:cNvPr id="6147" name="Picture 4" descr="Diagram of the cellular structure of a typical bacterial cell"/>
          <p:cNvPicPr>
            <a:picLocks noChangeAspect="1" noChangeArrowheads="1"/>
          </p:cNvPicPr>
          <p:nvPr/>
        </p:nvPicPr>
        <p:blipFill>
          <a:blip r:embed="rId3" r:link="rId4" cstate="print">
            <a:lum bright="-10000"/>
          </a:blip>
          <a:srcRect/>
          <a:stretch>
            <a:fillRect/>
          </a:stretch>
        </p:blipFill>
        <p:spPr bwMode="auto">
          <a:xfrm>
            <a:off x="0" y="228600"/>
            <a:ext cx="3657600" cy="6400800"/>
          </a:xfrm>
          <a:prstGeom prst="rect">
            <a:avLst/>
          </a:prstGeom>
          <a:noFill/>
          <a:ln w="12700">
            <a:solidFill>
              <a:srgbClr val="000000"/>
            </a:solid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2286000" y="609600"/>
            <a:ext cx="6858000" cy="5897563"/>
          </a:xfrm>
        </p:spPr>
        <p:txBody>
          <a:bodyPr/>
          <a:lstStyle/>
          <a:p>
            <a:pPr algn="r" rtl="1" eaLnBrk="1" hangingPunct="1">
              <a:lnSpc>
                <a:spcPct val="80000"/>
              </a:lnSpc>
            </a:pPr>
            <a:r>
              <a:rPr lang="ar-SA" sz="2500" b="1" smtClean="0"/>
              <a:t>أولاً- السطح الخلوي:- يشمل كل ما يقع خارج الغشاء السيتوبلازمي للخلية.</a:t>
            </a:r>
          </a:p>
          <a:p>
            <a:pPr algn="r" rtl="1" eaLnBrk="1" hangingPunct="1">
              <a:lnSpc>
                <a:spcPct val="80000"/>
              </a:lnSpc>
            </a:pPr>
            <a:r>
              <a:rPr lang="ar-SA" sz="2500" b="1" smtClean="0"/>
              <a:t>الغلاف </a:t>
            </a:r>
            <a:r>
              <a:rPr lang="en-US" sz="2500" b="1" smtClean="0"/>
              <a:t>Capsule</a:t>
            </a:r>
            <a:r>
              <a:rPr lang="ar-SA" sz="2500" b="1" smtClean="0"/>
              <a:t>:- هو طبقة هلامية </a:t>
            </a:r>
            <a:r>
              <a:rPr lang="en-US" sz="2500" b="1" smtClean="0"/>
              <a:t>slimy</a:t>
            </a:r>
            <a:r>
              <a:rPr lang="ar-SA" sz="2500" b="1" smtClean="0"/>
              <a:t> أو لزجة </a:t>
            </a:r>
            <a:r>
              <a:rPr lang="en-US" sz="2500" b="1" smtClean="0"/>
              <a:t>viscous</a:t>
            </a:r>
            <a:r>
              <a:rPr lang="ar-SA" sz="2500" b="1" smtClean="0"/>
              <a:t> وقد يطلق عليه العلماء أسم الطبقة الخارجية </a:t>
            </a:r>
            <a:r>
              <a:rPr lang="en-US" sz="2500" b="1" smtClean="0"/>
              <a:t>outer layer</a:t>
            </a:r>
            <a:r>
              <a:rPr lang="ar-SA" sz="2500" b="1" smtClean="0"/>
              <a:t>، أو الطبقة الهلامية </a:t>
            </a:r>
            <a:r>
              <a:rPr lang="en-US" sz="2500" b="1" smtClean="0"/>
              <a:t>slime layer</a:t>
            </a:r>
            <a:r>
              <a:rPr lang="ar-SA" sz="2500" b="1" smtClean="0"/>
              <a:t>. </a:t>
            </a:r>
          </a:p>
          <a:p>
            <a:pPr algn="r" rtl="1" eaLnBrk="1" hangingPunct="1">
              <a:lnSpc>
                <a:spcPct val="80000"/>
              </a:lnSpc>
            </a:pPr>
            <a:r>
              <a:rPr lang="ar-SA" sz="2500" b="1" smtClean="0"/>
              <a:t>سمك الغلاف يختلف بين الأجناس البكتيرية ويأخذ ثلاث حالات أما أن </a:t>
            </a:r>
            <a:r>
              <a:rPr lang="ar-SA" sz="2500" b="1" u="sng" smtClean="0"/>
              <a:t>يكون رقيق جداً يصعب تحديده</a:t>
            </a:r>
            <a:r>
              <a:rPr lang="ar-SA" sz="2500" b="1" smtClean="0"/>
              <a:t>. </a:t>
            </a:r>
          </a:p>
          <a:p>
            <a:pPr algn="r" rtl="1" eaLnBrk="1" hangingPunct="1">
              <a:lnSpc>
                <a:spcPct val="80000"/>
              </a:lnSpc>
            </a:pPr>
            <a:r>
              <a:rPr lang="ar-SA" sz="2500" b="1" smtClean="0"/>
              <a:t>أو </a:t>
            </a:r>
            <a:r>
              <a:rPr lang="ar-SA" sz="2500" b="1" u="sng" smtClean="0"/>
              <a:t>يكون طبقة سميكة يكون قطرها أكبر من قطر الخلية.</a:t>
            </a:r>
            <a:r>
              <a:rPr lang="ar-SA" sz="2500" b="1" smtClean="0"/>
              <a:t> </a:t>
            </a:r>
          </a:p>
          <a:p>
            <a:pPr algn="r" rtl="1" eaLnBrk="1" hangingPunct="1">
              <a:lnSpc>
                <a:spcPct val="80000"/>
              </a:lnSpc>
            </a:pPr>
            <a:r>
              <a:rPr lang="ar-SA" sz="2500" b="1" smtClean="0"/>
              <a:t> أو </a:t>
            </a:r>
            <a:r>
              <a:rPr lang="ar-SA" sz="2500" b="1" u="sng" smtClean="0"/>
              <a:t> تكون طبقة غير متساوية السمك حول الخلية</a:t>
            </a:r>
          </a:p>
          <a:p>
            <a:pPr algn="r" rtl="1" eaLnBrk="1" hangingPunct="1">
              <a:lnSpc>
                <a:spcPct val="80000"/>
              </a:lnSpc>
            </a:pPr>
            <a:r>
              <a:rPr lang="ar-SA" sz="2500" b="1" smtClean="0"/>
              <a:t>في بعض الحالات قد تذوب المواد الهلامية المكونه لطبقة الغلاف في البيئة ويؤدي ذلك إلى زيادة لزوجة المزرعة البكتيرية. </a:t>
            </a:r>
            <a:r>
              <a:rPr lang="ar-SA" sz="2500" b="1" smtClean="0">
                <a:solidFill>
                  <a:srgbClr val="800080"/>
                </a:solidFill>
              </a:rPr>
              <a:t>وبذلك قد لا يظهر أى أثر للغلاف حول الخلية بالرغم من قدرتها على إفرازها</a:t>
            </a:r>
            <a:r>
              <a:rPr lang="ar-SA" sz="2500" b="1" smtClean="0"/>
              <a:t>. تتطلب هذة الطبقة طرق صبغ خاصة وذلك لعدم قدرتها على الإحتفاظ بالصبغة وتسمى صبغ الغلاف شكل (</a:t>
            </a:r>
            <a:r>
              <a:rPr lang="en-US" sz="2500" b="1" smtClean="0"/>
              <a:t>48</a:t>
            </a:r>
            <a:r>
              <a:rPr lang="ar-SA" sz="2500" b="1" smtClean="0"/>
              <a:t>).  </a:t>
            </a:r>
            <a:r>
              <a:rPr lang="ar-SA" sz="2500" b="1" smtClean="0">
                <a:solidFill>
                  <a:srgbClr val="006600"/>
                </a:solidFill>
              </a:rPr>
              <a:t>يختلف التركيب الكيمياوي للغلاف بإختلاف النوع البكتيري وقد يختلف حتى بين السلالات لنفس النوع</a:t>
            </a:r>
            <a:r>
              <a:rPr lang="ar-SA" sz="2500" b="1" smtClean="0"/>
              <a:t> ويتكون عادة من مواد عديدة التسكر    </a:t>
            </a:r>
            <a:r>
              <a:rPr lang="en-US" sz="2500" b="1" smtClean="0"/>
              <a:t>polysaccharide</a:t>
            </a:r>
            <a:r>
              <a:rPr lang="ar-SA" sz="2500" b="1" smtClean="0"/>
              <a:t> ونادراً ما تحتوي على سكريات أمينية و</a:t>
            </a:r>
            <a:r>
              <a:rPr lang="en-US" sz="2500" b="1" smtClean="0"/>
              <a:t> peptide </a:t>
            </a:r>
            <a:r>
              <a:rPr lang="ar-SA" sz="2500" b="1" smtClean="0"/>
              <a:t>. </a:t>
            </a:r>
            <a:endParaRPr lang="en-US" sz="2500" b="1" smtClean="0"/>
          </a:p>
        </p:txBody>
      </p:sp>
      <p:pic>
        <p:nvPicPr>
          <p:cNvPr id="7171" name="Picture 4" descr="http://pathmicro.med.sc.edu/fox/capsule.jpg"/>
          <p:cNvPicPr>
            <a:picLocks noChangeAspect="1" noChangeArrowheads="1"/>
          </p:cNvPicPr>
          <p:nvPr/>
        </p:nvPicPr>
        <p:blipFill>
          <a:blip r:embed="rId3" r:link="rId4" cstate="print"/>
          <a:srcRect/>
          <a:stretch>
            <a:fillRect/>
          </a:stretch>
        </p:blipFill>
        <p:spPr bwMode="auto">
          <a:xfrm>
            <a:off x="0" y="533400"/>
            <a:ext cx="2286000" cy="5791200"/>
          </a:xfrm>
          <a:prstGeom prst="rect">
            <a:avLst/>
          </a:prstGeom>
          <a:noFill/>
          <a:ln w="12700">
            <a:solidFill>
              <a:srgbClr val="000000"/>
            </a:solid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0" y="304800"/>
            <a:ext cx="9144000" cy="1524000"/>
          </a:xfrm>
        </p:spPr>
        <p:txBody>
          <a:bodyPr/>
          <a:lstStyle/>
          <a:p>
            <a:pPr algn="r" rtl="1" eaLnBrk="1" hangingPunct="1">
              <a:lnSpc>
                <a:spcPct val="80000"/>
              </a:lnSpc>
            </a:pPr>
            <a:r>
              <a:rPr lang="ar-SA" sz="2400" b="1" smtClean="0"/>
              <a:t>توجد بعض أنواع من البكتيريا </a:t>
            </a:r>
            <a:r>
              <a:rPr lang="ar-SA" sz="2400" b="1" u="sng" smtClean="0"/>
              <a:t>لا تحتوي على طبقة الغلاف</a:t>
            </a:r>
            <a:r>
              <a:rPr lang="ar-SA" sz="2400" b="1" smtClean="0"/>
              <a:t> </a:t>
            </a:r>
            <a:r>
              <a:rPr lang="ar-SA" sz="2400" b="1" u="sng" smtClean="0"/>
              <a:t>وقد تفقد بعض الأنواع أغلفتها بدون أن يؤثر ذلك على حيويتها أو معدل نموها.</a:t>
            </a:r>
            <a:r>
              <a:rPr lang="ar-SA" sz="2400" b="1" smtClean="0"/>
              <a:t> وللغلاف وظائف عديدة للخلية البكتيرية منها </a:t>
            </a:r>
            <a:r>
              <a:rPr lang="ar-SA" sz="2400" b="1" u="sng" smtClean="0"/>
              <a:t>الحماية من الجفاف</a:t>
            </a:r>
            <a:r>
              <a:rPr lang="ar-SA" sz="2400" b="1" smtClean="0"/>
              <a:t> </a:t>
            </a:r>
            <a:r>
              <a:rPr lang="ar-SA" sz="2400" b="1" u="sng" smtClean="0"/>
              <a:t>وزيادة قدرة إلتصاق البكتيريا على الأسطح</a:t>
            </a:r>
            <a:r>
              <a:rPr lang="ar-SA" sz="2400" b="1" smtClean="0"/>
              <a:t> و </a:t>
            </a:r>
            <a:r>
              <a:rPr lang="ar-SA" sz="2400" b="1" u="sng" smtClean="0"/>
              <a:t>زيادة  القدرة المرضية حيث تحمي البكتيريا من عملية البلعمة بواسطة الكريات البيضاء</a:t>
            </a:r>
            <a:r>
              <a:rPr lang="ar-SA" sz="2400" b="1" smtClean="0"/>
              <a:t> جدول (1).. </a:t>
            </a:r>
          </a:p>
        </p:txBody>
      </p:sp>
      <p:pic>
        <p:nvPicPr>
          <p:cNvPr id="8195" name="Picture 4" descr="http://www.textbookofbacteriology.net/themicrobialworld/plaque_combo.jpg"/>
          <p:cNvPicPr>
            <a:picLocks noChangeAspect="1" noChangeArrowheads="1"/>
          </p:cNvPicPr>
          <p:nvPr/>
        </p:nvPicPr>
        <p:blipFill>
          <a:blip r:embed="rId3" r:link="rId4" cstate="print">
            <a:lum bright="2000"/>
          </a:blip>
          <a:srcRect l="12595" r="48909"/>
          <a:stretch>
            <a:fillRect/>
          </a:stretch>
        </p:blipFill>
        <p:spPr bwMode="auto">
          <a:xfrm>
            <a:off x="0" y="1905000"/>
            <a:ext cx="2895600" cy="3009900"/>
          </a:xfrm>
          <a:prstGeom prst="rect">
            <a:avLst/>
          </a:prstGeom>
          <a:noFill/>
          <a:ln w="9525">
            <a:noFill/>
            <a:miter lim="800000"/>
            <a:headEnd/>
            <a:tailEnd/>
          </a:ln>
        </p:spPr>
      </p:pic>
      <p:sp>
        <p:nvSpPr>
          <p:cNvPr id="8196" name="Rectangle 5"/>
          <p:cNvSpPr>
            <a:spLocks noChangeArrowheads="1"/>
          </p:cNvSpPr>
          <p:nvPr/>
        </p:nvSpPr>
        <p:spPr bwMode="auto">
          <a:xfrm>
            <a:off x="0" y="4953000"/>
            <a:ext cx="2711450" cy="915988"/>
          </a:xfrm>
          <a:prstGeom prst="rect">
            <a:avLst/>
          </a:prstGeom>
          <a:noFill/>
          <a:ln w="9525">
            <a:noFill/>
            <a:miter lim="800000"/>
            <a:headEnd/>
            <a:tailEnd/>
          </a:ln>
        </p:spPr>
        <p:txBody>
          <a:bodyPr anchor="ctr">
            <a:spAutoFit/>
          </a:bodyPr>
          <a:lstStyle/>
          <a:p>
            <a:pPr algn="ctr" rtl="1"/>
            <a:r>
              <a:rPr lang="ar-SA" b="1"/>
              <a:t>شكل (</a:t>
            </a:r>
            <a:r>
              <a:rPr lang="en-US" b="1"/>
              <a:t>49</a:t>
            </a:r>
            <a:r>
              <a:rPr lang="ar-SA" b="1"/>
              <a:t>) صورة توضح طبقة البلاك على أسطح </a:t>
            </a:r>
            <a:endParaRPr lang="en-US" b="1"/>
          </a:p>
          <a:p>
            <a:pPr algn="ctr" rtl="1"/>
            <a:r>
              <a:rPr lang="ar-SA" b="1"/>
              <a:t>الأسنان بعد صبغها بصبغة حمراء</a:t>
            </a:r>
            <a:r>
              <a:rPr lang="en-US" b="1"/>
              <a:t>. </a:t>
            </a:r>
          </a:p>
        </p:txBody>
      </p:sp>
      <p:sp>
        <p:nvSpPr>
          <p:cNvPr id="8197" name="Rectangle 5"/>
          <p:cNvSpPr>
            <a:spLocks noChangeArrowheads="1"/>
          </p:cNvSpPr>
          <p:nvPr/>
        </p:nvSpPr>
        <p:spPr bwMode="auto">
          <a:xfrm>
            <a:off x="2819400" y="1784350"/>
            <a:ext cx="5911850" cy="4892675"/>
          </a:xfrm>
          <a:prstGeom prst="rect">
            <a:avLst/>
          </a:prstGeom>
          <a:noFill/>
          <a:ln w="9525">
            <a:noFill/>
            <a:miter lim="800000"/>
            <a:headEnd/>
            <a:tailEnd/>
          </a:ln>
        </p:spPr>
        <p:txBody>
          <a:bodyPr anchor="ctr">
            <a:spAutoFit/>
          </a:bodyPr>
          <a:lstStyle/>
          <a:p>
            <a:pPr algn="r" rtl="1">
              <a:lnSpc>
                <a:spcPct val="80000"/>
              </a:lnSpc>
            </a:pPr>
            <a:r>
              <a:rPr lang="ar-SA" sz="2400" b="1"/>
              <a:t>وعند إنقسام البكتيريا التي تكون الغلاف تتكون مستعمرات لزجة ترتبط مع بعضها مكونه مايسمى بـ </a:t>
            </a:r>
            <a:r>
              <a:rPr lang="en-US" sz="2400" b="1"/>
              <a:t>biofilm</a:t>
            </a:r>
            <a:r>
              <a:rPr lang="ar-SA" sz="2400" b="1"/>
              <a:t>. </a:t>
            </a:r>
            <a:r>
              <a:rPr lang="ar-SA" sz="2400" b="1">
                <a:solidFill>
                  <a:srgbClr val="FF0066"/>
                </a:solidFill>
              </a:rPr>
              <a:t>مثل البلاك الذي يتكون على أسطح الأسنان بواسطة بكتيريا الفم جنس </a:t>
            </a:r>
            <a:r>
              <a:rPr lang="en-US" sz="2400" b="1" i="1">
                <a:solidFill>
                  <a:srgbClr val="FF0066"/>
                </a:solidFill>
              </a:rPr>
              <a:t>Streptococcus</a:t>
            </a:r>
            <a:r>
              <a:rPr lang="en-US" sz="2400" b="1">
                <a:solidFill>
                  <a:srgbClr val="FF0066"/>
                </a:solidFill>
              </a:rPr>
              <a:t> </a:t>
            </a:r>
            <a:r>
              <a:rPr lang="en-US" sz="2400" b="1" i="1">
                <a:solidFill>
                  <a:srgbClr val="FF0066"/>
                </a:solidFill>
              </a:rPr>
              <a:t>mutan</a:t>
            </a:r>
            <a:r>
              <a:rPr lang="en-US" sz="2400" b="1">
                <a:solidFill>
                  <a:srgbClr val="FF0066"/>
                </a:solidFill>
              </a:rPr>
              <a:t>s</a:t>
            </a:r>
            <a:r>
              <a:rPr lang="ar-SA" sz="2400" b="1">
                <a:solidFill>
                  <a:srgbClr val="FF0066"/>
                </a:solidFill>
              </a:rPr>
              <a:t> شكل (</a:t>
            </a:r>
            <a:r>
              <a:rPr lang="en-US" sz="2400" b="1">
                <a:solidFill>
                  <a:srgbClr val="FF0066"/>
                </a:solidFill>
              </a:rPr>
              <a:t>49</a:t>
            </a:r>
            <a:r>
              <a:rPr lang="ar-SA" sz="2400" b="1">
                <a:solidFill>
                  <a:srgbClr val="FF0066"/>
                </a:solidFill>
              </a:rPr>
              <a:t>).</a:t>
            </a:r>
            <a:r>
              <a:rPr lang="ar-SA" sz="2400" b="1"/>
              <a:t> تسبب هذه البكتيريا تسوس الأسنان حيث تقوم بشق سكر السكروز، الذي تتحصل عليه من تغذية الأنسان، إلى فركتوز وجلكوز، الفركتوز تخمره وتستخدمه كمصدر للطاقة لنموها. أما الجلكوز فتحدث له بلمرة متحولاً إلى دكستران يفرز خارج الخلية وهذا التركيب يعمل على لصق البكتيريا على مينا الأسنان وهذا مايسمى بالبلاك.</a:t>
            </a:r>
          </a:p>
          <a:p>
            <a:pPr algn="r" rtl="1">
              <a:lnSpc>
                <a:spcPct val="80000"/>
              </a:lnSpc>
            </a:pPr>
            <a:r>
              <a:rPr lang="ar-SA" sz="2400" b="1"/>
              <a:t>ومن الممكن ان يتحول الدكستران إلى جلكوز مرة أخرى لكي تستخدمه البكتيريا كمصدر للكربون مما يؤدي إلى أنتاج حمض الاكتيك </a:t>
            </a:r>
            <a:r>
              <a:rPr lang="en-US" sz="2400" b="1"/>
              <a:t>lactic acid</a:t>
            </a:r>
            <a:r>
              <a:rPr lang="ar-SA" sz="2400" b="1"/>
              <a:t> داخل البلاك </a:t>
            </a:r>
            <a:r>
              <a:rPr lang="en-US" sz="2400" b="1"/>
              <a:t>(plaque)</a:t>
            </a:r>
            <a:r>
              <a:rPr lang="ar-SA" sz="2400" b="1"/>
              <a:t> الذي ينخر السن ويؤدي إلى مرض تسوس الأسنان </a:t>
            </a:r>
            <a:r>
              <a:rPr lang="en-US" sz="2400" b="1"/>
              <a:t>dental caries-</a:t>
            </a:r>
            <a:r>
              <a:rPr lang="ar-SA" sz="2400" b="1"/>
              <a:t> -</a:t>
            </a:r>
            <a:r>
              <a:rPr lang="en-US" sz="2400" b="1"/>
              <a:t>– dental decay</a:t>
            </a:r>
          </a:p>
          <a:p>
            <a:pPr algn="ctr" rtl="1"/>
            <a:r>
              <a:rPr lang="en-US" sz="2400" b="1"/>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1"/>
          </p:nvPr>
        </p:nvSpPr>
        <p:spPr>
          <a:xfrm>
            <a:off x="3657600" y="152400"/>
            <a:ext cx="5029200" cy="5973763"/>
          </a:xfrm>
        </p:spPr>
        <p:txBody>
          <a:bodyPr/>
          <a:lstStyle/>
          <a:p>
            <a:pPr algn="r" rtl="1" eaLnBrk="1" hangingPunct="1">
              <a:lnSpc>
                <a:spcPct val="90000"/>
              </a:lnSpc>
            </a:pPr>
            <a:r>
              <a:rPr lang="ar-SA" sz="2800" b="1" smtClean="0"/>
              <a:t>وينعكس وجود أوغياب طبقة الغلاف على الشكل الظاهري للمستعمرة البكتيرية على البيئة الصلبة فالمستعمرات للبكتيريا التي تكون الغلاف تكون ذات مظهر لامع هلامي مرتفع وتسمى المستعمرات الناعمة </a:t>
            </a:r>
            <a:r>
              <a:rPr lang="en-US" sz="2800" b="1" smtClean="0"/>
              <a:t>Smooth (s) </a:t>
            </a:r>
            <a:r>
              <a:rPr lang="ar-SA" sz="2800" b="1" smtClean="0"/>
              <a:t>  شكل (</a:t>
            </a:r>
            <a:r>
              <a:rPr lang="en-US" sz="2800" b="1" smtClean="0"/>
              <a:t>50</a:t>
            </a:r>
            <a:r>
              <a:rPr lang="ar-SA" sz="2800" b="1" smtClean="0"/>
              <a:t>) أما في حالة غياب الغلاف فإن المستعمرات تكون بشكل غير لامع وغير مرتفعة  وتعرف بالمستعمرات الخشنة  </a:t>
            </a:r>
            <a:r>
              <a:rPr lang="en-US" sz="2800" b="1" smtClean="0"/>
              <a:t>Rough ®</a:t>
            </a:r>
            <a:r>
              <a:rPr lang="ar-SA" sz="2800" b="1" smtClean="0"/>
              <a:t> وقد تكون طبقة الغلاف كبيرة فتكون مستعمرات مخاطية </a:t>
            </a:r>
            <a:r>
              <a:rPr lang="en-US" sz="2800" b="1" smtClean="0"/>
              <a:t>Mucoid (M)</a:t>
            </a:r>
            <a:r>
              <a:rPr lang="ar-SA" sz="2800" b="1" smtClean="0"/>
              <a:t>. وتوجد حالات بين النعومة والخشونة وتسمى بالحالات الوسطية </a:t>
            </a:r>
            <a:r>
              <a:rPr lang="en-US" sz="2800" b="1" smtClean="0"/>
              <a:t>Intermediate (I)</a:t>
            </a:r>
            <a:r>
              <a:rPr lang="ar-SA" sz="2800" b="1" smtClean="0"/>
              <a:t>. </a:t>
            </a:r>
            <a:endParaRPr lang="en-US" sz="2800" b="1" smtClean="0"/>
          </a:p>
        </p:txBody>
      </p:sp>
      <p:pic>
        <p:nvPicPr>
          <p:cNvPr id="9219" name="Picture 5" descr="http://www.textbookofbacteriology.net/themicrobialworld/B.anthracisCap.jpg"/>
          <p:cNvPicPr>
            <a:picLocks noChangeAspect="1" noChangeArrowheads="1"/>
          </p:cNvPicPr>
          <p:nvPr/>
        </p:nvPicPr>
        <p:blipFill>
          <a:blip r:embed="rId3" r:link="rId4" cstate="print"/>
          <a:srcRect/>
          <a:stretch>
            <a:fillRect/>
          </a:stretch>
        </p:blipFill>
        <p:spPr bwMode="auto">
          <a:xfrm>
            <a:off x="228600" y="0"/>
            <a:ext cx="3657600" cy="2590800"/>
          </a:xfrm>
          <a:prstGeom prst="rect">
            <a:avLst/>
          </a:prstGeom>
          <a:noFill/>
          <a:ln w="12700">
            <a:solidFill>
              <a:srgbClr val="000000"/>
            </a:solidFill>
            <a:miter lim="800000"/>
            <a:headEnd/>
            <a:tailEnd/>
          </a:ln>
        </p:spPr>
      </p:pic>
      <p:sp>
        <p:nvSpPr>
          <p:cNvPr id="9220" name="Rectangle 6"/>
          <p:cNvSpPr>
            <a:spLocks noChangeArrowheads="1"/>
          </p:cNvSpPr>
          <p:nvPr/>
        </p:nvSpPr>
        <p:spPr bwMode="auto">
          <a:xfrm>
            <a:off x="0" y="2590800"/>
            <a:ext cx="4191000" cy="1096963"/>
          </a:xfrm>
          <a:prstGeom prst="rect">
            <a:avLst/>
          </a:prstGeom>
          <a:noFill/>
          <a:ln w="9525">
            <a:noFill/>
            <a:miter lim="800000"/>
            <a:headEnd/>
            <a:tailEnd/>
          </a:ln>
        </p:spPr>
        <p:txBody>
          <a:bodyPr anchor="ctr">
            <a:spAutoFit/>
          </a:bodyPr>
          <a:lstStyle/>
          <a:p>
            <a:pPr indent="457200" algn="ctr" rtl="1"/>
            <a:r>
              <a:rPr lang="ar-SA" sz="2200" b="1"/>
              <a:t>شكل (</a:t>
            </a:r>
            <a:r>
              <a:rPr lang="en-US" sz="2200" b="1"/>
              <a:t>50</a:t>
            </a:r>
            <a:r>
              <a:rPr lang="ar-SA" sz="2200" b="1"/>
              <a:t>) صورة توضح مظهر المستعمرة الامع الهلامي المرتفع  لبكتيريا </a:t>
            </a:r>
            <a:endParaRPr lang="en-US" sz="2200" b="1"/>
          </a:p>
          <a:p>
            <a:pPr indent="457200" algn="ctr" rtl="1"/>
            <a:r>
              <a:rPr lang="ar-SA" sz="2200" b="1"/>
              <a:t> </a:t>
            </a:r>
            <a:r>
              <a:rPr lang="en-US" b="1"/>
              <a:t>.</a:t>
            </a:r>
            <a:r>
              <a:rPr lang="en-US" b="1" i="1"/>
              <a:t>Bacillus anthracis</a:t>
            </a:r>
            <a:r>
              <a:rPr lang="en-US" sz="2200" b="1"/>
              <a:t> </a:t>
            </a:r>
          </a:p>
        </p:txBody>
      </p:sp>
      <p:pic>
        <p:nvPicPr>
          <p:cNvPr id="9221" name="Picture 11" descr="tick-fig1"/>
          <p:cNvPicPr>
            <a:picLocks noChangeAspect="1" noChangeArrowheads="1"/>
          </p:cNvPicPr>
          <p:nvPr/>
        </p:nvPicPr>
        <p:blipFill>
          <a:blip r:embed="rId5" cstate="print"/>
          <a:srcRect t="14203" r="11456" b="9276"/>
          <a:stretch>
            <a:fillRect/>
          </a:stretch>
        </p:blipFill>
        <p:spPr bwMode="auto">
          <a:xfrm>
            <a:off x="0" y="3886200"/>
            <a:ext cx="3962400" cy="1905000"/>
          </a:xfrm>
          <a:prstGeom prst="rect">
            <a:avLst/>
          </a:prstGeom>
          <a:noFill/>
          <a:ln w="9525">
            <a:noFill/>
            <a:miter lim="800000"/>
            <a:headEnd/>
            <a:tailEnd/>
          </a:ln>
        </p:spPr>
      </p:pic>
      <p:sp>
        <p:nvSpPr>
          <p:cNvPr id="9222" name="Rectangle 12"/>
          <p:cNvSpPr>
            <a:spLocks noChangeArrowheads="1"/>
          </p:cNvSpPr>
          <p:nvPr/>
        </p:nvSpPr>
        <p:spPr bwMode="auto">
          <a:xfrm>
            <a:off x="0" y="5838825"/>
            <a:ext cx="3962400" cy="1006475"/>
          </a:xfrm>
          <a:prstGeom prst="rect">
            <a:avLst/>
          </a:prstGeom>
          <a:noFill/>
          <a:ln w="9525">
            <a:noFill/>
            <a:miter lim="800000"/>
            <a:headEnd/>
            <a:tailEnd/>
          </a:ln>
        </p:spPr>
        <p:txBody>
          <a:bodyPr anchor="ctr">
            <a:spAutoFit/>
          </a:bodyPr>
          <a:lstStyle/>
          <a:p>
            <a:pPr algn="ctr"/>
            <a:r>
              <a:rPr lang="en-US" sz="2000" b="1"/>
              <a:t>Rough and smooth colony types of </a:t>
            </a:r>
            <a:r>
              <a:rPr lang="en-US" sz="2000" b="1" i="1"/>
              <a:t>P. luteola</a:t>
            </a:r>
            <a:r>
              <a:rPr lang="en-US" sz="2000" b="1"/>
              <a:t> after 48 hours.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457200" y="457200"/>
            <a:ext cx="8229600" cy="3352800"/>
          </a:xfrm>
        </p:spPr>
        <p:txBody>
          <a:bodyPr/>
          <a:lstStyle/>
          <a:p>
            <a:pPr algn="r" rtl="1" eaLnBrk="1" hangingPunct="1"/>
            <a:r>
              <a:rPr lang="ar-SA" sz="2800" b="1" smtClean="0"/>
              <a:t>ايضا يتأثر مظهر المزارع البكتيرية في البيئات السائلة تبعاً لوجود أو غياب الغلاف</a:t>
            </a:r>
            <a:r>
              <a:rPr lang="en-US" sz="2800" b="1" smtClean="0"/>
              <a:t>:-</a:t>
            </a:r>
          </a:p>
          <a:p>
            <a:pPr algn="r" rtl="1" eaLnBrk="1" hangingPunct="1"/>
            <a:r>
              <a:rPr lang="ar-SA" sz="2800" b="1" smtClean="0"/>
              <a:t> فالمزرعة السائلة للبكتيريا التي تكون الغلاف تكون </a:t>
            </a:r>
            <a:r>
              <a:rPr lang="ar-SA" sz="2800" b="1" u="sng" smtClean="0"/>
              <a:t>ثابتة</a:t>
            </a:r>
            <a:r>
              <a:rPr lang="ar-SA" sz="2800" b="1" smtClean="0"/>
              <a:t> </a:t>
            </a:r>
            <a:r>
              <a:rPr lang="ar-SA" sz="2800" b="1" u="sng" smtClean="0"/>
              <a:t>لاتترسب</a:t>
            </a:r>
            <a:r>
              <a:rPr lang="ar-SA" sz="2800" b="1" smtClean="0"/>
              <a:t> </a:t>
            </a:r>
            <a:r>
              <a:rPr lang="ar-SA" sz="2800" b="1" u="sng" smtClean="0"/>
              <a:t>ولاتطفو</a:t>
            </a:r>
            <a:r>
              <a:rPr lang="ar-SA" sz="2800" b="1" smtClean="0"/>
              <a:t> على السطح</a:t>
            </a:r>
            <a:r>
              <a:rPr lang="en-US" sz="2800" b="1" smtClean="0"/>
              <a:t>.</a:t>
            </a:r>
          </a:p>
          <a:p>
            <a:pPr algn="r" rtl="1" eaLnBrk="1" hangingPunct="1"/>
            <a:r>
              <a:rPr lang="ar-SA" sz="2800" b="1" smtClean="0"/>
              <a:t> بينما المزارع السائلة للبكتيريا التي لاتكون الغلاف أما أن </a:t>
            </a:r>
            <a:r>
              <a:rPr lang="ar-SA" sz="2800" b="1" u="sng" smtClean="0"/>
              <a:t>تترسب أو تطفو</a:t>
            </a:r>
            <a:r>
              <a:rPr lang="ar-SA" sz="2800" b="1" smtClean="0"/>
              <a:t> على السطح البيئة مكونة غشاء سطحي أو غشاء حلقي ملاصق لسطح الوعاء المحتوي على البيئة. </a:t>
            </a:r>
            <a:endParaRPr lang="en-US" sz="2800" b="1" smtClean="0"/>
          </a:p>
        </p:txBody>
      </p:sp>
      <p:pic>
        <p:nvPicPr>
          <p:cNvPr id="10243" name="Picture 5" descr="SterileLiquidMedium"/>
          <p:cNvPicPr>
            <a:picLocks noChangeAspect="1" noChangeArrowheads="1"/>
          </p:cNvPicPr>
          <p:nvPr/>
        </p:nvPicPr>
        <p:blipFill>
          <a:blip r:embed="rId3" cstate="print"/>
          <a:srcRect l="34247" r="19177" b="14934"/>
          <a:stretch>
            <a:fillRect/>
          </a:stretch>
        </p:blipFill>
        <p:spPr bwMode="auto">
          <a:xfrm>
            <a:off x="7162800" y="3819525"/>
            <a:ext cx="1752600" cy="3038475"/>
          </a:xfrm>
          <a:prstGeom prst="rect">
            <a:avLst/>
          </a:prstGeom>
          <a:noFill/>
          <a:ln w="9525">
            <a:noFill/>
            <a:miter lim="800000"/>
            <a:headEnd/>
            <a:tailEnd/>
          </a:ln>
        </p:spPr>
      </p:pic>
      <p:pic>
        <p:nvPicPr>
          <p:cNvPr id="10244" name="Picture 7" descr="LiquidMediumwithBacterialgrowth"/>
          <p:cNvPicPr>
            <a:picLocks noChangeAspect="1" noChangeArrowheads="1"/>
          </p:cNvPicPr>
          <p:nvPr/>
        </p:nvPicPr>
        <p:blipFill>
          <a:blip r:embed="rId4" cstate="print"/>
          <a:srcRect l="30400" t="8533" r="28000" b="8267"/>
          <a:stretch>
            <a:fillRect/>
          </a:stretch>
        </p:blipFill>
        <p:spPr bwMode="auto">
          <a:xfrm>
            <a:off x="2438400" y="3962400"/>
            <a:ext cx="1981200" cy="2895600"/>
          </a:xfrm>
          <a:prstGeom prst="rect">
            <a:avLst/>
          </a:prstGeom>
          <a:noFill/>
          <a:ln w="9525">
            <a:noFill/>
            <a:miter lim="800000"/>
            <a:headEnd/>
            <a:tailEnd/>
          </a:ln>
        </p:spPr>
      </p:pic>
      <p:pic>
        <p:nvPicPr>
          <p:cNvPr id="10245" name="Picture 9" descr="LiquidMediumwithBacterialGrowth3"/>
          <p:cNvPicPr>
            <a:picLocks noChangeAspect="1" noChangeArrowheads="1"/>
          </p:cNvPicPr>
          <p:nvPr/>
        </p:nvPicPr>
        <p:blipFill>
          <a:blip r:embed="rId5" cstate="print"/>
          <a:srcRect l="27200" r="34399"/>
          <a:stretch>
            <a:fillRect/>
          </a:stretch>
        </p:blipFill>
        <p:spPr bwMode="auto">
          <a:xfrm>
            <a:off x="5181600" y="3886200"/>
            <a:ext cx="1828800" cy="2971800"/>
          </a:xfrm>
          <a:prstGeom prst="rect">
            <a:avLst/>
          </a:prstGeom>
          <a:noFill/>
          <a:ln w="9525">
            <a:noFill/>
            <a:miter lim="800000"/>
            <a:headEnd/>
            <a:tailEnd/>
          </a:ln>
        </p:spPr>
      </p:pic>
      <p:pic>
        <p:nvPicPr>
          <p:cNvPr id="10246" name="Picture 11" descr="LiquidMediumwithSwirlofBacterialGrow"/>
          <p:cNvPicPr>
            <a:picLocks noChangeAspect="1" noChangeArrowheads="1"/>
          </p:cNvPicPr>
          <p:nvPr/>
        </p:nvPicPr>
        <p:blipFill>
          <a:blip r:embed="rId6" cstate="print"/>
          <a:srcRect l="31999" r="21600"/>
          <a:stretch>
            <a:fillRect/>
          </a:stretch>
        </p:blipFill>
        <p:spPr bwMode="auto">
          <a:xfrm>
            <a:off x="152400" y="3962400"/>
            <a:ext cx="2209800"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648" name="Group 96"/>
          <p:cNvGraphicFramePr>
            <a:graphicFrameLocks noGrp="1"/>
          </p:cNvGraphicFramePr>
          <p:nvPr>
            <p:ph/>
          </p:nvPr>
        </p:nvGraphicFramePr>
        <p:xfrm>
          <a:off x="0" y="762000"/>
          <a:ext cx="9144000" cy="5815648"/>
        </p:xfrm>
        <a:graphic>
          <a:graphicData uri="http://schemas.openxmlformats.org/drawingml/2006/table">
            <a:tbl>
              <a:tblPr/>
              <a:tblGrid>
                <a:gridCol w="5257800"/>
                <a:gridCol w="3886200"/>
              </a:tblGrid>
              <a:tr h="504825">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2200" b="1" i="0" u="none" strike="noStrike" cap="none" normalizeH="0" baseline="0" dirty="0" smtClean="0">
                          <a:ln>
                            <a:noFill/>
                          </a:ln>
                          <a:solidFill>
                            <a:srgbClr val="000000"/>
                          </a:solidFill>
                          <a:effectLst/>
                          <a:latin typeface="Times New Roman" pitchFamily="18" charset="0"/>
                          <a:cs typeface="Times New Roman" pitchFamily="18" charset="0"/>
                        </a:rPr>
                        <a:t>الجنس البكتيري </a:t>
                      </a:r>
                      <a:endParaRPr kumimoji="0" lang="ar-SA" sz="22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2200" b="1" i="0" u="none" strike="noStrike" cap="none" normalizeH="0" baseline="0" dirty="0" smtClean="0">
                          <a:ln>
                            <a:noFill/>
                          </a:ln>
                          <a:solidFill>
                            <a:srgbClr val="000000"/>
                          </a:solidFill>
                          <a:effectLst/>
                          <a:latin typeface="Times New Roman" pitchFamily="18" charset="0"/>
                          <a:cs typeface="Times New Roman" pitchFamily="18" charset="0"/>
                        </a:rPr>
                        <a:t>الوظيفة</a:t>
                      </a:r>
                      <a:endParaRPr kumimoji="0" lang="ar-SA" sz="22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69950">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en-US" sz="2200" b="1" i="1" u="none" strike="noStrike" cap="none" normalizeH="0" baseline="0" dirty="0" smtClean="0">
                          <a:ln>
                            <a:noFill/>
                          </a:ln>
                          <a:solidFill>
                            <a:srgbClr val="000000"/>
                          </a:solidFill>
                          <a:effectLst/>
                          <a:latin typeface="Times New Roman" pitchFamily="18" charset="0"/>
                          <a:cs typeface="Times New Roman" pitchFamily="18" charset="0"/>
                        </a:rPr>
                        <a:t>Streptococcus </a:t>
                      </a:r>
                      <a:r>
                        <a:rPr kumimoji="0" lang="en-US" sz="2200" b="1" i="1" u="none" strike="noStrike" cap="none" normalizeH="0" baseline="0" dirty="0" err="1" smtClean="0">
                          <a:ln>
                            <a:noFill/>
                          </a:ln>
                          <a:solidFill>
                            <a:srgbClr val="000000"/>
                          </a:solidFill>
                          <a:effectLst/>
                          <a:latin typeface="Times New Roman" pitchFamily="18" charset="0"/>
                          <a:cs typeface="Times New Roman" pitchFamily="18" charset="0"/>
                        </a:rPr>
                        <a:t>mutans</a:t>
                      </a:r>
                      <a:r>
                        <a:rPr kumimoji="0" lang="en-US" sz="2200" b="1" i="0" u="none" strike="noStrike" cap="none" normalizeH="0" baseline="0" dirty="0" smtClean="0">
                          <a:ln>
                            <a:noFill/>
                          </a:ln>
                          <a:solidFill>
                            <a:srgbClr val="000000"/>
                          </a:solidFill>
                          <a:effectLst/>
                          <a:latin typeface="Times New Roman" pitchFamily="18" charset="0"/>
                          <a:cs typeface="Times New Roman" pitchFamily="18" charset="0"/>
                        </a:rPr>
                        <a:t> - dental plaque</a:t>
                      </a:r>
                      <a:endParaRPr kumimoji="0" lang="en-US" sz="2200" b="1"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ar-SA" sz="2200" b="1" i="0" u="none" strike="noStrike" cap="none" normalizeH="0" baseline="0" dirty="0" smtClean="0">
                          <a:ln>
                            <a:noFill/>
                          </a:ln>
                          <a:solidFill>
                            <a:srgbClr val="000000"/>
                          </a:solidFill>
                          <a:effectLst/>
                          <a:latin typeface="Times New Roman" pitchFamily="18" charset="0"/>
                          <a:cs typeface="Times New Roman" pitchFamily="18" charset="0"/>
                        </a:rPr>
                        <a:t>بلاك الأسنان</a:t>
                      </a:r>
                      <a:endParaRPr kumimoji="0" lang="ar-SA" sz="22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2200" b="1" i="0" u="none" strike="noStrike" cap="none" normalizeH="0" baseline="0" smtClean="0">
                          <a:ln>
                            <a:noFill/>
                          </a:ln>
                          <a:solidFill>
                            <a:srgbClr val="000000"/>
                          </a:solidFill>
                          <a:effectLst/>
                          <a:latin typeface="Times New Roman" pitchFamily="18" charset="0"/>
                          <a:cs typeface="Times New Roman" pitchFamily="18" charset="0"/>
                        </a:rPr>
                        <a:t>الإلتصاق بالأسطح المختلفة مثل أنسجة العائل - الأسنان</a:t>
                      </a:r>
                      <a:endParaRPr kumimoji="0" lang="ar-SA" sz="2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71538">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en-US" sz="2200" b="1" i="1" u="none" strike="noStrike" cap="none" normalizeH="0" baseline="0" smtClean="0">
                          <a:ln>
                            <a:noFill/>
                          </a:ln>
                          <a:solidFill>
                            <a:srgbClr val="000000"/>
                          </a:solidFill>
                          <a:effectLst/>
                          <a:latin typeface="Times New Roman" pitchFamily="18" charset="0"/>
                          <a:cs typeface="Times New Roman" pitchFamily="18" charset="0"/>
                        </a:rPr>
                        <a:t>Streptococcus pneumoniae</a:t>
                      </a:r>
                      <a:r>
                        <a:rPr kumimoji="0" lang="en-US" sz="2200" b="1" i="0" u="none" strike="noStrike" cap="none" normalizeH="0" baseline="0" smtClean="0">
                          <a:ln>
                            <a:noFill/>
                          </a:ln>
                          <a:solidFill>
                            <a:srgbClr val="000000"/>
                          </a:solidFill>
                          <a:effectLst/>
                          <a:latin typeface="Times New Roman" pitchFamily="18" charset="0"/>
                          <a:cs typeface="Times New Roman" pitchFamily="18" charset="0"/>
                        </a:rPr>
                        <a:t> –</a:t>
                      </a:r>
                    </a:p>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en-US" sz="2200" b="1" i="0" u="none" strike="noStrike" cap="none" normalizeH="0" baseline="0" smtClean="0">
                          <a:ln>
                            <a:noFill/>
                          </a:ln>
                          <a:solidFill>
                            <a:srgbClr val="000000"/>
                          </a:solidFill>
                          <a:effectLst/>
                          <a:latin typeface="Times New Roman" pitchFamily="18" charset="0"/>
                          <a:cs typeface="Times New Roman" pitchFamily="18" charset="0"/>
                        </a:rPr>
                        <a:t> lobar pneumonia</a:t>
                      </a:r>
                      <a:endParaRPr kumimoji="0" lang="en-US" sz="22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ar-SA" sz="2200" b="1" i="0" u="none" strike="noStrike" cap="none" normalizeH="0" baseline="0" smtClean="0">
                          <a:ln>
                            <a:noFill/>
                          </a:ln>
                          <a:solidFill>
                            <a:srgbClr val="000000"/>
                          </a:solidFill>
                          <a:effectLst/>
                          <a:latin typeface="Times New Roman" pitchFamily="18" charset="0"/>
                          <a:cs typeface="Times New Roman" pitchFamily="18" charset="0"/>
                        </a:rPr>
                        <a:t>الإلتهاب الرئوي الفصي</a:t>
                      </a:r>
                      <a:endParaRPr kumimoji="0" lang="ar-SA" sz="2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2200" b="1" i="0" u="none" strike="noStrike" cap="none" normalizeH="0" baseline="0" smtClean="0">
                          <a:ln>
                            <a:noFill/>
                          </a:ln>
                          <a:solidFill>
                            <a:srgbClr val="000000"/>
                          </a:solidFill>
                          <a:effectLst/>
                          <a:latin typeface="Times New Roman" pitchFamily="18" charset="0"/>
                          <a:cs typeface="Times New Roman" pitchFamily="18" charset="0"/>
                        </a:rPr>
                        <a:t>مقاومة البلعمة بواسطة كريات الدم البيضاء</a:t>
                      </a:r>
                      <a:endParaRPr kumimoji="0" lang="ar-SA" sz="2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71538">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en-US" sz="2200" b="1" i="1" u="none" strike="noStrike" cap="none" normalizeH="0" baseline="0" smtClean="0">
                          <a:ln>
                            <a:noFill/>
                          </a:ln>
                          <a:solidFill>
                            <a:srgbClr val="000000"/>
                          </a:solidFill>
                          <a:effectLst/>
                          <a:latin typeface="Times New Roman" pitchFamily="18" charset="0"/>
                          <a:cs typeface="Times New Roman" pitchFamily="18" charset="0"/>
                        </a:rPr>
                        <a:t>Bacillus anthracis</a:t>
                      </a:r>
                      <a:r>
                        <a:rPr kumimoji="0" lang="en-US" sz="2200" b="1" i="0" u="none" strike="noStrike" cap="none" normalizeH="0" baseline="0" smtClean="0">
                          <a:ln>
                            <a:noFill/>
                          </a:ln>
                          <a:solidFill>
                            <a:srgbClr val="000000"/>
                          </a:solidFill>
                          <a:effectLst/>
                          <a:latin typeface="Times New Roman" pitchFamily="18" charset="0"/>
                          <a:cs typeface="Times New Roman" pitchFamily="18" charset="0"/>
                        </a:rPr>
                        <a:t> - cutaneous anthrax</a:t>
                      </a:r>
                      <a:endParaRPr kumimoji="0" lang="en-US" sz="22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ar-SA" sz="2200" b="1" i="0" u="none" strike="noStrike" cap="none" normalizeH="0" baseline="0" smtClean="0">
                          <a:ln>
                            <a:noFill/>
                          </a:ln>
                          <a:solidFill>
                            <a:srgbClr val="000000"/>
                          </a:solidFill>
                          <a:effectLst/>
                          <a:latin typeface="Times New Roman" pitchFamily="18" charset="0"/>
                          <a:cs typeface="Times New Roman" pitchFamily="18" charset="0"/>
                        </a:rPr>
                        <a:t>الجمرة الخبيثة الجلدية</a:t>
                      </a:r>
                      <a:endParaRPr kumimoji="0" lang="ar-SA" sz="2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2200" b="1" i="0" u="none" strike="noStrike" cap="none" normalizeH="0" baseline="0" smtClean="0">
                          <a:ln>
                            <a:noFill/>
                          </a:ln>
                          <a:solidFill>
                            <a:srgbClr val="000000"/>
                          </a:solidFill>
                          <a:effectLst/>
                          <a:latin typeface="Times New Roman" pitchFamily="18" charset="0"/>
                          <a:cs typeface="Times New Roman" pitchFamily="18" charset="0"/>
                        </a:rPr>
                        <a:t>مقاومة الهضم أو القتل بواسطة كريات الدم البيضاء</a:t>
                      </a:r>
                      <a:endParaRPr kumimoji="0" lang="ar-SA" sz="2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71538">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en-US" sz="2200" b="1" i="1" u="none" strike="noStrike" cap="none" normalizeH="0" baseline="0" smtClean="0">
                          <a:ln>
                            <a:noFill/>
                          </a:ln>
                          <a:solidFill>
                            <a:srgbClr val="000000"/>
                          </a:solidFill>
                          <a:effectLst/>
                          <a:latin typeface="Times New Roman" pitchFamily="18" charset="0"/>
                          <a:cs typeface="Times New Roman" pitchFamily="18" charset="0"/>
                        </a:rPr>
                        <a:t>Pseudomonas</a:t>
                      </a:r>
                      <a:r>
                        <a:rPr kumimoji="0" lang="en-US" sz="2200" b="1" i="0" u="none" strike="noStrike" cap="none" normalizeH="0" baseline="0" smtClean="0">
                          <a:ln>
                            <a:noFill/>
                          </a:ln>
                          <a:solidFill>
                            <a:srgbClr val="000000"/>
                          </a:solidFill>
                          <a:effectLst/>
                          <a:latin typeface="Times New Roman" pitchFamily="18" charset="0"/>
                          <a:cs typeface="Times New Roman" pitchFamily="18" charset="0"/>
                        </a:rPr>
                        <a:t> biofilm in cystic fibrosis patients</a:t>
                      </a:r>
                      <a:endParaRPr kumimoji="0" lang="en-US" sz="22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ar-SA" sz="2200" b="1" i="0" u="none" strike="noStrike" cap="none" normalizeH="0" baseline="0" smtClean="0">
                          <a:ln>
                            <a:noFill/>
                          </a:ln>
                          <a:solidFill>
                            <a:srgbClr val="000000"/>
                          </a:solidFill>
                          <a:effectLst/>
                          <a:latin typeface="Times New Roman" pitchFamily="18" charset="0"/>
                          <a:cs typeface="Times New Roman" pitchFamily="18" charset="0"/>
                        </a:rPr>
                        <a:t>التليف الكيسي</a:t>
                      </a:r>
                      <a:endParaRPr kumimoji="0" lang="ar-SA" sz="2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2200" b="1" i="0" u="none" strike="noStrike" cap="none" normalizeH="0" baseline="0" smtClean="0">
                          <a:ln>
                            <a:noFill/>
                          </a:ln>
                          <a:solidFill>
                            <a:srgbClr val="000000"/>
                          </a:solidFill>
                          <a:effectLst/>
                          <a:latin typeface="Times New Roman" pitchFamily="18" charset="0"/>
                          <a:cs typeface="Times New Roman" pitchFamily="18" charset="0"/>
                        </a:rPr>
                        <a:t>مقاومة المضادات الحيوية</a:t>
                      </a:r>
                      <a:endParaRPr kumimoji="0" lang="ar-SA" sz="2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69950">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en-US" sz="2200" b="1" i="1" u="none" strike="noStrike" cap="none" normalizeH="0" baseline="0" smtClean="0">
                          <a:ln>
                            <a:noFill/>
                          </a:ln>
                          <a:solidFill>
                            <a:srgbClr val="000000"/>
                          </a:solidFill>
                          <a:effectLst/>
                          <a:latin typeface="Times New Roman" pitchFamily="18" charset="0"/>
                          <a:cs typeface="Times New Roman" pitchFamily="18" charset="0"/>
                        </a:rPr>
                        <a:t>Azotobacter vinelandii </a:t>
                      </a:r>
                      <a:endParaRPr kumimoji="0" lang="en-US" sz="22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ar-SA" sz="2200" b="1" i="0" u="none" strike="noStrike" cap="none" normalizeH="0" baseline="0" smtClean="0">
                          <a:ln>
                            <a:noFill/>
                          </a:ln>
                          <a:solidFill>
                            <a:srgbClr val="000000"/>
                          </a:solidFill>
                          <a:effectLst/>
                          <a:latin typeface="Times New Roman" pitchFamily="18" charset="0"/>
                          <a:cs typeface="Times New Roman" pitchFamily="18" charset="0"/>
                        </a:rPr>
                        <a:t>تتواجد في التربة</a:t>
                      </a:r>
                      <a:endParaRPr kumimoji="0" lang="ar-SA" sz="2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2200" b="1" i="0" u="none" strike="noStrike" cap="none" normalizeH="0" baseline="0" smtClean="0">
                          <a:ln>
                            <a:noFill/>
                          </a:ln>
                          <a:solidFill>
                            <a:srgbClr val="000000"/>
                          </a:solidFill>
                          <a:effectLst/>
                          <a:latin typeface="Times New Roman" pitchFamily="18" charset="0"/>
                          <a:cs typeface="Times New Roman" pitchFamily="18" charset="0"/>
                        </a:rPr>
                        <a:t>مقاومة الجفاف</a:t>
                      </a:r>
                      <a:endParaRPr kumimoji="0" lang="ar-SA" sz="2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4825">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en-US" sz="2200" b="1" i="1" u="none" strike="noStrike" cap="none" normalizeH="0" baseline="0" smtClean="0">
                          <a:ln>
                            <a:noFill/>
                          </a:ln>
                          <a:solidFill>
                            <a:srgbClr val="000000"/>
                          </a:solidFill>
                          <a:effectLst/>
                          <a:latin typeface="Times New Roman" pitchFamily="18" charset="0"/>
                          <a:cs typeface="Times New Roman" pitchFamily="18" charset="0"/>
                        </a:rPr>
                        <a:t>Streptococcus mutans</a:t>
                      </a:r>
                      <a:r>
                        <a:rPr kumimoji="0" lang="en-US" sz="2200" b="1" i="0" u="none" strike="noStrike" cap="none" normalizeH="0" baseline="0" smtClean="0">
                          <a:ln>
                            <a:noFill/>
                          </a:ln>
                          <a:solidFill>
                            <a:srgbClr val="000000"/>
                          </a:solidFill>
                          <a:effectLst/>
                          <a:latin typeface="Times New Roman" pitchFamily="18" charset="0"/>
                          <a:cs typeface="Times New Roman" pitchFamily="18" charset="0"/>
                        </a:rPr>
                        <a:t> – dental plaque</a:t>
                      </a:r>
                      <a:endParaRPr kumimoji="0" lang="en-US" sz="2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2200" b="1" i="0" u="none" strike="noStrike" cap="none" normalizeH="0" baseline="0" dirty="0" smtClean="0">
                          <a:ln>
                            <a:noFill/>
                          </a:ln>
                          <a:solidFill>
                            <a:srgbClr val="000000"/>
                          </a:solidFill>
                          <a:effectLst/>
                          <a:latin typeface="Times New Roman" pitchFamily="18" charset="0"/>
                          <a:cs typeface="Times New Roman" pitchFamily="18" charset="0"/>
                        </a:rPr>
                        <a:t>مصدر للمواد الغذائية</a:t>
                      </a:r>
                      <a:endParaRPr kumimoji="0" lang="ar-SA" sz="22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1292" name="Rectangle 92"/>
          <p:cNvSpPr>
            <a:spLocks noChangeArrowheads="1"/>
          </p:cNvSpPr>
          <p:nvPr/>
        </p:nvSpPr>
        <p:spPr bwMode="auto">
          <a:xfrm>
            <a:off x="1066800" y="304800"/>
            <a:ext cx="7467600" cy="457200"/>
          </a:xfrm>
          <a:prstGeom prst="rect">
            <a:avLst/>
          </a:prstGeom>
          <a:noFill/>
          <a:ln w="9525">
            <a:noFill/>
            <a:miter lim="800000"/>
            <a:headEnd/>
            <a:tailEnd/>
          </a:ln>
        </p:spPr>
        <p:txBody>
          <a:bodyPr anchor="ctr">
            <a:spAutoFit/>
          </a:bodyPr>
          <a:lstStyle/>
          <a:p>
            <a:pPr algn="justLow" rtl="1"/>
            <a:r>
              <a:rPr lang="ar-SA" sz="2400" b="1"/>
              <a:t>جدول (1) يوضح بعض وظائف الغلاف لبعض الأجناس البكتيرية.</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ChangeArrowheads="1"/>
          </p:cNvSpPr>
          <p:nvPr/>
        </p:nvSpPr>
        <p:spPr bwMode="auto">
          <a:xfrm>
            <a:off x="0" y="184150"/>
            <a:ext cx="9144000" cy="6497638"/>
          </a:xfrm>
          <a:prstGeom prst="rect">
            <a:avLst/>
          </a:prstGeom>
          <a:noFill/>
          <a:ln w="9525">
            <a:noFill/>
            <a:miter lim="800000"/>
            <a:headEnd/>
            <a:tailEnd/>
          </a:ln>
        </p:spPr>
        <p:txBody>
          <a:bodyPr anchor="ctr">
            <a:spAutoFit/>
          </a:bodyPr>
          <a:lstStyle/>
          <a:p>
            <a:pPr indent="457200" algn="ctr" rtl="1"/>
            <a:r>
              <a:rPr lang="ar-SA" sz="2800" b="1"/>
              <a:t>2- الجدار الخلوي </a:t>
            </a:r>
            <a:r>
              <a:rPr lang="en-US" sz="2800" b="1"/>
              <a:t>Cell Wall  </a:t>
            </a:r>
          </a:p>
          <a:p>
            <a:pPr indent="457200" algn="ctr" rtl="1"/>
            <a:r>
              <a:rPr lang="ar-SA" sz="2800" b="1"/>
              <a:t>يتركب الجدار الخلوي من </a:t>
            </a:r>
            <a:r>
              <a:rPr lang="en-US" sz="2400" b="1"/>
              <a:t>peptidoglycan</a:t>
            </a:r>
            <a:r>
              <a:rPr lang="ar-SA" sz="2800" b="1"/>
              <a:t> </a:t>
            </a:r>
            <a:r>
              <a:rPr lang="ar-SA" sz="2400" b="1"/>
              <a:t>(</a:t>
            </a:r>
            <a:r>
              <a:rPr lang="en-US" sz="2400" b="1"/>
              <a:t>polysaccharides + protein</a:t>
            </a:r>
            <a:r>
              <a:rPr lang="ar-SA" sz="2400" b="1"/>
              <a:t>).</a:t>
            </a:r>
            <a:r>
              <a:rPr lang="ar-SA" sz="2800" b="1"/>
              <a:t> وهو تركيب صلب يحفظ للخلية البكتيرية شكلها الخاص و يحميها من المؤثرات الخارجية. وهناك أجناس بكتيرية لا تحتوي على الجدار الخلوي مثل الميكوبلازما  </a:t>
            </a:r>
            <a:r>
              <a:rPr lang="en-US" sz="2400" b="1"/>
              <a:t>Mycoplasma</a:t>
            </a:r>
            <a:r>
              <a:rPr lang="en-US" sz="2800" b="1"/>
              <a:t> </a:t>
            </a:r>
            <a:r>
              <a:rPr lang="ar-SA" sz="2800" b="1"/>
              <a:t>و تمتاز بأن ليس لها شكل ثابت.</a:t>
            </a:r>
            <a:endParaRPr lang="en-US" sz="2800" b="1"/>
          </a:p>
          <a:p>
            <a:pPr indent="457200" algn="ctr" rtl="1"/>
            <a:r>
              <a:rPr lang="ar-SA" sz="2800" b="1"/>
              <a:t>الجدار الخلوي ليس سميك وهو في البكتيريا السالبة لصبغة جرام لا يزيد عن 10 </a:t>
            </a:r>
            <a:r>
              <a:rPr lang="en-US" sz="2800" b="1"/>
              <a:t>nm</a:t>
            </a:r>
            <a:r>
              <a:rPr lang="ar-SA" sz="2800" b="1"/>
              <a:t>. وفي البكتيريا الموجبة لصبغة جرام  يتراوح بين 20 – 80 </a:t>
            </a:r>
            <a:r>
              <a:rPr lang="en-US" sz="2800" b="1"/>
              <a:t>nm</a:t>
            </a:r>
            <a:r>
              <a:rPr lang="ar-SA" sz="2800" b="1"/>
              <a:t>. ويمثل الجدار الخلوي 20% من وزن الخلية الجاف، بالإضافة إلى بعض الفروق في تركيب الجدار الخلوي في البكتيريتين جدول (2) وشكل (</a:t>
            </a:r>
            <a:r>
              <a:rPr lang="en-US" sz="2800" b="1"/>
              <a:t>51</a:t>
            </a:r>
            <a:r>
              <a:rPr lang="ar-SA" sz="2800" b="1"/>
              <a:t>).</a:t>
            </a:r>
            <a:endParaRPr lang="en-US" sz="2800" b="1"/>
          </a:p>
          <a:p>
            <a:pPr indent="457200" algn="ctr" rtl="1"/>
            <a:r>
              <a:rPr lang="ar-SA" sz="2800" b="1"/>
              <a:t> وفي عام 1884 أكتشف الطبيب الدنمركي </a:t>
            </a:r>
            <a:r>
              <a:rPr lang="en-US" sz="2800" b="1"/>
              <a:t>Hans  Christian Gram</a:t>
            </a:r>
            <a:r>
              <a:rPr lang="ar-SA" sz="2800" b="1"/>
              <a:t> بالصدفة طريقة لصبغ البكتيريا وذلك خلال فحصه لرئة أحد المرضى المتوفي بسبب مرض الألتهاب الرئوي </a:t>
            </a:r>
            <a:r>
              <a:rPr lang="en-US" sz="2800" b="1"/>
              <a:t>pneumonia</a:t>
            </a:r>
            <a:r>
              <a:rPr lang="ar-SA" sz="2800" b="1"/>
              <a:t> فوجد أن هناك صبغة تفضيلية تحتفظ بها البكتيريا. وبعد سنوات قليلة طور العالم طريقة الصبغ والذي على أساسها قسم البكتيريا إلى قسمين كبيرين هما البكتيريا السالبة لصبغة جرام والبكتيريا الموجبة لصبغة جرام.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ar-SA" sz="2800" b="1" smtClean="0"/>
              <a:t>جدول (2) مقارنة تركيب الجدر الخلوي في البكتيريا السالبة والبكتيريا الموجبة لصبغة جرام</a:t>
            </a:r>
            <a:r>
              <a:rPr lang="en-US" sz="2800" b="1" smtClean="0"/>
              <a:t> </a:t>
            </a:r>
          </a:p>
        </p:txBody>
      </p:sp>
      <p:graphicFrame>
        <p:nvGraphicFramePr>
          <p:cNvPr id="11332" name="Group 68"/>
          <p:cNvGraphicFramePr>
            <a:graphicFrameLocks noGrp="1"/>
          </p:cNvGraphicFramePr>
          <p:nvPr>
            <p:ph idx="1"/>
          </p:nvPr>
        </p:nvGraphicFramePr>
        <p:xfrm>
          <a:off x="457200" y="1600200"/>
          <a:ext cx="8229600" cy="4812030"/>
        </p:xfrm>
        <a:graphic>
          <a:graphicData uri="http://schemas.openxmlformats.org/drawingml/2006/table">
            <a:tbl>
              <a:tblPr rtl="1"/>
              <a:tblGrid>
                <a:gridCol w="4035425"/>
                <a:gridCol w="4194175"/>
              </a:tblGrid>
              <a:tr h="649288">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66"/>
                          </a:solidFill>
                          <a:effectLst/>
                          <a:latin typeface="Times New Roman" pitchFamily="18" charset="0"/>
                          <a:cs typeface="Times New Roman" pitchFamily="18" charset="0"/>
                        </a:rPr>
                        <a:t>البكتيريا السالبة لصبغة جرام (لون أحمر أو زهري).</a:t>
                      </a:r>
                      <a:endParaRPr kumimoji="0" lang="ar-SA" sz="2400" b="1" i="0" u="none" strike="noStrike" cap="none" normalizeH="0" baseline="0" dirty="0" smtClean="0">
                        <a:ln>
                          <a:noFill/>
                        </a:ln>
                        <a:solidFill>
                          <a:srgbClr val="000066"/>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66"/>
                          </a:solidFill>
                          <a:effectLst/>
                          <a:latin typeface="Times New Roman" pitchFamily="18" charset="0"/>
                          <a:cs typeface="Times New Roman" pitchFamily="18" charset="0"/>
                        </a:rPr>
                        <a:t>البكتيريا الموجبة لصبغة جرام (لون بنفسجي مزرق).</a:t>
                      </a:r>
                      <a:endParaRPr kumimoji="0" lang="ar-SA" sz="2400" b="1" i="0" u="none" strike="noStrike" cap="none" normalizeH="0" baseline="0" dirty="0" smtClean="0">
                        <a:ln>
                          <a:noFill/>
                        </a:ln>
                        <a:solidFill>
                          <a:srgbClr val="000066"/>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7700">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Times New Roman" pitchFamily="18" charset="0"/>
                          <a:cs typeface="Times New Roman" pitchFamily="18" charset="0"/>
                        </a:rPr>
                        <a:t>يتكون من طبقات متعددة أقلها طبقتين.</a:t>
                      </a:r>
                      <a:endParaRPr kumimoji="0" lang="ar-SA"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Times New Roman" pitchFamily="18" charset="0"/>
                          <a:cs typeface="Times New Roman" pitchFamily="18" charset="0"/>
                        </a:rPr>
                        <a:t>يتكون من طبقة واحدة متجانسة.</a:t>
                      </a:r>
                      <a:endParaRPr kumimoji="0" lang="ar-SA"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76325">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Times New Roman" pitchFamily="18" charset="0"/>
                          <a:cs typeface="Times New Roman" pitchFamily="18" charset="0"/>
                        </a:rPr>
                        <a:t>يحتوي على نسبة عالية من الدهون تقدر بين 11- 22 % من الوزن الجاف للجدار</a:t>
                      </a: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en-US"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Times New Roman" pitchFamily="18" charset="0"/>
                          <a:cs typeface="Times New Roman" pitchFamily="18" charset="0"/>
                        </a:rPr>
                        <a:t>لا يحتوي على دهون أو قد يحتوي على نسبة ضئيلة تصل إلى  </a:t>
                      </a: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3</a:t>
                      </a:r>
                      <a:r>
                        <a:rPr kumimoji="0" lang="ar-SA" sz="2400" b="1" i="0" u="none" strike="noStrike" cap="none" normalizeH="0" baseline="0" smtClean="0">
                          <a:ln>
                            <a:noFill/>
                          </a:ln>
                          <a:solidFill>
                            <a:schemeClr val="tx1"/>
                          </a:solidFill>
                          <a:effectLst/>
                          <a:latin typeface="Times New Roman" pitchFamily="18" charset="0"/>
                          <a:cs typeface="Times New Roman" pitchFamily="18" charset="0"/>
                        </a:rPr>
                        <a:t> %.</a:t>
                      </a:r>
                      <a:endParaRPr kumimoji="0" lang="ar-SA"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76325">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Times New Roman" pitchFamily="18" charset="0"/>
                          <a:cs typeface="Times New Roman" pitchFamily="18" charset="0"/>
                        </a:rPr>
                        <a:t>يحتوي على سكريات أمينية بنسبة منخفضة بين 2- 8 % </a:t>
                      </a:r>
                      <a:endParaRPr kumimoji="0" lang="ar-SA"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Times New Roman" pitchFamily="18" charset="0"/>
                          <a:cs typeface="Times New Roman" pitchFamily="18" charset="0"/>
                        </a:rPr>
                        <a:t>يحتوي على نسبة عليه من السكريات الأمينية بين 11- 22 %.</a:t>
                      </a:r>
                      <a:endParaRPr kumimoji="0" lang="ar-SA"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76325">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Times New Roman" pitchFamily="18" charset="0"/>
                          <a:cs typeface="Times New Roman" pitchFamily="18" charset="0"/>
                        </a:rPr>
                        <a:t>تحتوي على كل الأحماض الأمينية التي توجد في البروتينات.</a:t>
                      </a:r>
                      <a:endParaRPr kumimoji="0" lang="ar-SA"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Times New Roman" pitchFamily="18" charset="0"/>
                          <a:cs typeface="Times New Roman" pitchFamily="18" charset="0"/>
                        </a:rPr>
                        <a:t>تحتوي على عدد محدود من الأحماض </a:t>
                      </a:r>
                      <a:r>
                        <a:rPr kumimoji="0" lang="ar-SA" sz="2400" b="1" i="0" u="none" strike="noStrike" cap="none" normalizeH="0" baseline="0" dirty="0" err="1" smtClean="0">
                          <a:ln>
                            <a:noFill/>
                          </a:ln>
                          <a:solidFill>
                            <a:schemeClr val="tx1"/>
                          </a:solidFill>
                          <a:effectLst/>
                          <a:latin typeface="Times New Roman" pitchFamily="18" charset="0"/>
                          <a:cs typeface="Times New Roman" pitchFamily="18" charset="0"/>
                        </a:rPr>
                        <a:t>الأمينية</a:t>
                      </a:r>
                      <a:r>
                        <a:rPr kumimoji="0" lang="ar-SA" sz="2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60" name="Group 48"/>
          <p:cNvGraphicFramePr>
            <a:graphicFrameLocks noGrp="1"/>
          </p:cNvGraphicFramePr>
          <p:nvPr>
            <p:ph/>
          </p:nvPr>
        </p:nvGraphicFramePr>
        <p:xfrm>
          <a:off x="121508" y="0"/>
          <a:ext cx="9022492" cy="6736715"/>
        </p:xfrm>
        <a:graphic>
          <a:graphicData uri="http://schemas.openxmlformats.org/drawingml/2006/table">
            <a:tbl>
              <a:tblPr rtl="1"/>
              <a:tblGrid>
                <a:gridCol w="3678194"/>
                <a:gridCol w="5344298"/>
              </a:tblGrid>
              <a:tr h="1651000">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سطح خلاياها لا يحتوي على الملح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المغنسيومي</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لحمض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الريبونيوكليك</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(وبالتالي لا تكون المركب المعقد فيسهل غسيل الصبغة بالكحول).</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Times New Roman" pitchFamily="18" charset="0"/>
                          <a:cs typeface="Times New Roman" pitchFamily="18" charset="0"/>
                        </a:rPr>
                        <a:t>سطوح الخلايا أو الجزء القريب من السطح يحتوي على ملح الماغنسيوم لحامض الريبونيوكليك </a:t>
                      </a: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Ribonucleic acid</a:t>
                      </a:r>
                      <a:r>
                        <a:rPr kumimoji="0" lang="ar-SA" sz="2000" b="1" i="0" u="none" strike="noStrike" cap="none" normalizeH="0" baseline="0" smtClean="0">
                          <a:ln>
                            <a:noFill/>
                          </a:ln>
                          <a:solidFill>
                            <a:schemeClr val="tx1"/>
                          </a:solidFill>
                          <a:effectLst/>
                          <a:latin typeface="Times New Roman" pitchFamily="18" charset="0"/>
                          <a:cs typeface="Times New Roman" pitchFamily="18" charset="0"/>
                        </a:rPr>
                        <a:t>. (وهذا يكون مع كل من البروتين الخلوي وصبغة الكريستال البنفسجي واليود مركب معقد بنفسجي اللون يثبت في الخلية ولا يذوب في الكحول).</a:t>
                      </a:r>
                      <a:endParaRPr kumimoji="0" lang="ar-SA" sz="20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49450">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تتراوح نسبة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الميورين</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1" i="0" u="none" strike="noStrike" cap="none" normalizeH="0" baseline="0" dirty="0" err="1" smtClean="0">
                          <a:ln>
                            <a:noFill/>
                          </a:ln>
                          <a:solidFill>
                            <a:schemeClr val="tx1"/>
                          </a:solidFill>
                          <a:effectLst/>
                          <a:latin typeface="Times New Roman" pitchFamily="18" charset="0"/>
                          <a:cs typeface="Times New Roman" pitchFamily="18" charset="0"/>
                        </a:rPr>
                        <a:t>murein</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إلى باقي مكونات الجدار بين 1 – 5 %.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ولايوجد</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مطلقاً في البكتيريا المحبة للملوحة </a:t>
                      </a:r>
                      <a:r>
                        <a:rPr kumimoji="0" lang="en-US" sz="2000" b="1" i="0" u="none" strike="noStrike" cap="none" normalizeH="0" baseline="0" dirty="0" err="1" smtClean="0">
                          <a:ln>
                            <a:noFill/>
                          </a:ln>
                          <a:solidFill>
                            <a:schemeClr val="tx1"/>
                          </a:solidFill>
                          <a:effectLst/>
                          <a:latin typeface="Times New Roman" pitchFamily="18" charset="0"/>
                          <a:cs typeface="Times New Roman" pitchFamily="18" charset="0"/>
                        </a:rPr>
                        <a:t>Halophilic</a:t>
                      </a: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 bacteria</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ويطلق عليه أسماء عديدة منها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الميوكوببتيد</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1" i="0" u="none" strike="noStrike" cap="none" normalizeH="0" baseline="0" dirty="0" err="1" smtClean="0">
                          <a:ln>
                            <a:noFill/>
                          </a:ln>
                          <a:solidFill>
                            <a:schemeClr val="tx1"/>
                          </a:solidFill>
                          <a:effectLst/>
                          <a:latin typeface="Times New Roman" pitchFamily="18" charset="0"/>
                          <a:cs typeface="Times New Roman" pitchFamily="18" charset="0"/>
                        </a:rPr>
                        <a:t>mucopeptide</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أو </a:t>
                      </a: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glycopeptides</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أو </a:t>
                      </a:r>
                      <a:r>
                        <a:rPr kumimoji="0" lang="en-US" sz="2000" b="1" i="0" u="none" strike="noStrike" cap="none" normalizeH="0" baseline="0" dirty="0" err="1" smtClean="0">
                          <a:ln>
                            <a:noFill/>
                          </a:ln>
                          <a:solidFill>
                            <a:schemeClr val="tx1"/>
                          </a:solidFill>
                          <a:effectLst/>
                          <a:latin typeface="Times New Roman" pitchFamily="18" charset="0"/>
                          <a:cs typeface="Times New Roman" pitchFamily="18" charset="0"/>
                        </a:rPr>
                        <a:t>mucopolysacchride</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n-US" sz="2000" b="1"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justLow"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وهو عبارة عن طبقة واحدة غير سميكة.</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تتراوح نسبة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الميورين</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1" i="0" u="none" strike="noStrike" cap="none" normalizeH="0" baseline="0" dirty="0" err="1" smtClean="0">
                          <a:ln>
                            <a:noFill/>
                          </a:ln>
                          <a:solidFill>
                            <a:schemeClr val="tx1"/>
                          </a:solidFill>
                          <a:effectLst/>
                          <a:latin typeface="Times New Roman" pitchFamily="18" charset="0"/>
                          <a:cs typeface="Times New Roman" pitchFamily="18" charset="0"/>
                        </a:rPr>
                        <a:t>murein</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إلى باقي مكونات الجدار بين 50 – 80 % .</a:t>
                      </a:r>
                      <a:endParaRPr kumimoji="0" lang="en-US" sz="2000" b="1"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justLow"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وهو عبارة عن طبقات تتصل كل طبقة بالأخرى بواسطة سلاسل قصيرة من عديدات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الببتيد</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وبذلك يتركب تركيب قوي وصلب.</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51075">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Times New Roman" pitchFamily="18" charset="0"/>
                          <a:cs typeface="Times New Roman" pitchFamily="18" charset="0"/>
                        </a:rPr>
                        <a:t>لاتحتوي على حمض التشويك </a:t>
                      </a: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Teichoic acid</a:t>
                      </a:r>
                      <a:r>
                        <a:rPr kumimoji="0" lang="ar-SA" sz="2000" b="1" i="0" u="none" strike="noStrike" cap="none" normalizeH="0" baseline="0" smtClean="0">
                          <a:ln>
                            <a:noFill/>
                          </a:ln>
                          <a:solidFill>
                            <a:schemeClr val="tx1"/>
                          </a:solidFill>
                          <a:effectLst/>
                          <a:latin typeface="Times New Roman" pitchFamily="18" charset="0"/>
                          <a:cs typeface="Times New Roman" pitchFamily="18" charset="0"/>
                        </a:rPr>
                        <a:t>. فيما عدا بكتيريا </a:t>
                      </a: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Escherichia coli</a:t>
                      </a: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 –B</a:t>
                      </a:r>
                      <a:r>
                        <a:rPr kumimoji="0" lang="ar-SA" sz="20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ar-SA" sz="20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يحتوي على حمض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التشويك</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1" i="0" u="none" strike="noStrike" cap="none" normalizeH="0" baseline="0" dirty="0" err="1" smtClean="0">
                          <a:ln>
                            <a:noFill/>
                          </a:ln>
                          <a:solidFill>
                            <a:schemeClr val="tx1"/>
                          </a:solidFill>
                          <a:effectLst/>
                          <a:latin typeface="Times New Roman" pitchFamily="18" charset="0"/>
                          <a:cs typeface="Times New Roman" pitchFamily="18" charset="0"/>
                        </a:rPr>
                        <a:t>Teichoic</a:t>
                      </a: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 acid</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وهو عبارة عن تكرار من وحدات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الجليسرول</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مرتبطة بالـ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د</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الانين</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D- </a:t>
                      </a:r>
                      <a:r>
                        <a:rPr kumimoji="0" lang="en-US" sz="2000" b="1" i="0" u="none" strike="noStrike" cap="none" normalizeH="0" baseline="0" dirty="0" err="1" smtClean="0">
                          <a:ln>
                            <a:noFill/>
                          </a:ln>
                          <a:solidFill>
                            <a:schemeClr val="tx1"/>
                          </a:solidFill>
                          <a:effectLst/>
                          <a:latin typeface="Times New Roman" pitchFamily="18" charset="0"/>
                          <a:cs typeface="Times New Roman" pitchFamily="18" charset="0"/>
                        </a:rPr>
                        <a:t>alanin</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و الفوسفات. وقد يتكون من تكرار وحدات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الريبتول</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1" i="0" u="none" strike="noStrike" cap="none" normalizeH="0" baseline="0" dirty="0" err="1" smtClean="0">
                          <a:ln>
                            <a:noFill/>
                          </a:ln>
                          <a:solidFill>
                            <a:schemeClr val="tx1"/>
                          </a:solidFill>
                          <a:effectLst/>
                          <a:latin typeface="Times New Roman" pitchFamily="18" charset="0"/>
                          <a:cs typeface="Times New Roman" pitchFamily="18" charset="0"/>
                        </a:rPr>
                        <a:t>Ribitol</a:t>
                      </a: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مرتبطة مع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الجلكوز</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و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الـ</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د-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الانين</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ويرتبط هذا الحمض مع طبقات </a:t>
                      </a:r>
                      <a:r>
                        <a:rPr kumimoji="0" lang="ar-SA" sz="2000" b="1" i="0" u="none" strike="noStrike" cap="none" normalizeH="0" baseline="0" dirty="0" err="1" smtClean="0">
                          <a:ln>
                            <a:noFill/>
                          </a:ln>
                          <a:solidFill>
                            <a:schemeClr val="tx1"/>
                          </a:solidFill>
                          <a:effectLst/>
                          <a:latin typeface="Times New Roman" pitchFamily="18" charset="0"/>
                          <a:cs typeface="Times New Roman" pitchFamily="18" charset="0"/>
                        </a:rPr>
                        <a:t>الميورين</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بروابط تعاونية </a:t>
                      </a: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covalent bonds</a:t>
                      </a:r>
                      <a:r>
                        <a:rPr kumimoji="0" lang="ar-SA" sz="2000" b="1" i="0" u="none" strike="noStrike" cap="none" normalizeH="0" baseline="0" dirty="0" smtClean="0">
                          <a:ln>
                            <a:noFill/>
                          </a:ln>
                          <a:solidFill>
                            <a:schemeClr val="tx1"/>
                          </a:solidFill>
                          <a:effectLst/>
                          <a:latin typeface="Times New Roman" pitchFamily="18" charset="0"/>
                          <a:cs typeface="Times New Roman" pitchFamily="18" charset="0"/>
                        </a:rPr>
                        <a:t> لذا لا يوجد كطبقة منفصلة. وهو عامل غير مهم لصلابة الجدار.</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630" name="Group 54"/>
          <p:cNvGraphicFramePr>
            <a:graphicFrameLocks noGrp="1"/>
          </p:cNvGraphicFramePr>
          <p:nvPr>
            <p:ph idx="1"/>
          </p:nvPr>
        </p:nvGraphicFramePr>
        <p:xfrm>
          <a:off x="304929" y="762000"/>
          <a:ext cx="8519984" cy="5730240"/>
        </p:xfrm>
        <a:graphic>
          <a:graphicData uri="http://schemas.openxmlformats.org/drawingml/2006/table">
            <a:tbl>
              <a:tblPr rtl="1"/>
              <a:tblGrid>
                <a:gridCol w="5721178"/>
                <a:gridCol w="2798806"/>
              </a:tblGrid>
              <a:tr h="4069398">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smtClean="0">
                          <a:ln>
                            <a:noFill/>
                          </a:ln>
                          <a:solidFill>
                            <a:schemeClr val="tx1"/>
                          </a:solidFill>
                          <a:effectLst/>
                          <a:latin typeface="Times New Roman" pitchFamily="18" charset="0"/>
                          <a:cs typeface="Times New Roman" pitchFamily="18" charset="0"/>
                        </a:rPr>
                        <a:t>تحتوي على طبقتين من الدهون يطلق عليها الغشاء الخارجي </a:t>
                      </a:r>
                      <a:r>
                        <a:rPr kumimoji="0" lang="en-US" sz="2800" b="1" i="0" u="none" strike="noStrike" cap="none" normalizeH="0" baseline="0" smtClean="0">
                          <a:ln>
                            <a:noFill/>
                          </a:ln>
                          <a:solidFill>
                            <a:schemeClr val="tx1"/>
                          </a:solidFill>
                          <a:effectLst/>
                          <a:latin typeface="Times New Roman" pitchFamily="18" charset="0"/>
                          <a:cs typeface="Times New Roman" pitchFamily="18" charset="0"/>
                        </a:rPr>
                        <a:t>Outer membrane</a:t>
                      </a:r>
                      <a:r>
                        <a:rPr kumimoji="0" lang="ar-SA" sz="2800" b="1" i="0" u="none" strike="noStrike" cap="none" normalizeH="0" baseline="0" smtClean="0">
                          <a:ln>
                            <a:noFill/>
                          </a:ln>
                          <a:solidFill>
                            <a:schemeClr val="tx1"/>
                          </a:solidFill>
                          <a:effectLst/>
                          <a:latin typeface="Times New Roman" pitchFamily="18" charset="0"/>
                          <a:cs typeface="Times New Roman" pitchFamily="18" charset="0"/>
                        </a:rPr>
                        <a:t>. يتكون من الخارج من طبقة من عديدات التسكر الدهنية </a:t>
                      </a:r>
                      <a:r>
                        <a:rPr kumimoji="0" lang="ar-SA" sz="2800" b="1" i="0" u="none" strike="noStrike" cap="none" normalizeH="0" baseline="0" smtClean="0">
                          <a:ln>
                            <a:noFill/>
                          </a:ln>
                          <a:solidFill>
                            <a:srgbClr val="000000"/>
                          </a:solidFill>
                          <a:effectLst/>
                          <a:latin typeface="Verdana" pitchFamily="34" charset="0"/>
                          <a:cs typeface="Times New Roman" pitchFamily="18" charset="0"/>
                        </a:rPr>
                        <a:t> </a:t>
                      </a:r>
                      <a:r>
                        <a:rPr kumimoji="0" lang="en-US" sz="2800" b="1" i="0" u="none" strike="noStrike" cap="none" normalizeH="0" baseline="0" smtClean="0">
                          <a:ln>
                            <a:noFill/>
                          </a:ln>
                          <a:solidFill>
                            <a:schemeClr val="tx1"/>
                          </a:solidFill>
                          <a:effectLst/>
                          <a:latin typeface="Times New Roman" pitchFamily="18" charset="0"/>
                          <a:cs typeface="Times New Roman" pitchFamily="18" charset="0"/>
                        </a:rPr>
                        <a:t>Lipopolysaccharide </a:t>
                      </a:r>
                      <a:r>
                        <a:rPr kumimoji="0" lang="en-US" sz="2800" b="1" i="0" u="none" strike="noStrike" cap="none" normalizeH="0" baseline="0" smtClean="0">
                          <a:ln>
                            <a:noFill/>
                          </a:ln>
                          <a:solidFill>
                            <a:srgbClr val="000000"/>
                          </a:solidFill>
                          <a:effectLst/>
                          <a:latin typeface="Verdana" pitchFamily="34" charset="0"/>
                          <a:cs typeface="Times New Roman" pitchFamily="18" charset="0"/>
                        </a:rPr>
                        <a:t>(LPS)</a:t>
                      </a:r>
                      <a:r>
                        <a:rPr kumimoji="0" lang="ar-SA" sz="2800" b="1" i="0" u="none" strike="noStrike" cap="none" normalizeH="0" baseline="0" smtClean="0">
                          <a:ln>
                            <a:noFill/>
                          </a:ln>
                          <a:solidFill>
                            <a:schemeClr val="tx1"/>
                          </a:solidFill>
                          <a:effectLst/>
                          <a:latin typeface="Times New Roman" pitchFamily="18" charset="0"/>
                          <a:cs typeface="Times New Roman" pitchFamily="18" charset="0"/>
                        </a:rPr>
                        <a:t> (لها تأثير سام) ومن الداخل من طبقة من الدهون الفسفورية مطمور بها جزيئات بروتينية. ويليها من الداخل طبقة من البروتينات الدهنية </a:t>
                      </a:r>
                      <a:r>
                        <a:rPr kumimoji="0" lang="en-US" sz="2800" b="1" i="0" u="none" strike="noStrike" cap="none" normalizeH="0" baseline="0" smtClean="0">
                          <a:ln>
                            <a:noFill/>
                          </a:ln>
                          <a:solidFill>
                            <a:schemeClr val="tx1"/>
                          </a:solidFill>
                          <a:effectLst/>
                          <a:latin typeface="Times New Roman" pitchFamily="18" charset="0"/>
                          <a:cs typeface="Times New Roman" pitchFamily="18" charset="0"/>
                        </a:rPr>
                        <a:t>Lipoprotein</a:t>
                      </a:r>
                      <a:r>
                        <a:rPr kumimoji="0" lang="ar-SA" sz="2800" b="1" i="0" u="none" strike="noStrike" cap="none" normalizeH="0" baseline="0" smtClean="0">
                          <a:ln>
                            <a:noFill/>
                          </a:ln>
                          <a:solidFill>
                            <a:schemeClr val="tx1"/>
                          </a:solidFill>
                          <a:effectLst/>
                          <a:latin typeface="Times New Roman" pitchFamily="18" charset="0"/>
                          <a:cs typeface="Times New Roman" pitchFamily="18" charset="0"/>
                        </a:rPr>
                        <a:t> التي تكون ملاصقة لطبقة الميورين. وهذا التركيب يحتاج إلى أيونات الكالسيوم </a:t>
                      </a:r>
                      <a:r>
                        <a:rPr kumimoji="0" lang="en-US" sz="2800" b="1" i="0" u="none" strike="noStrike" cap="none" normalizeH="0" baseline="0" smtClean="0">
                          <a:ln>
                            <a:noFill/>
                          </a:ln>
                          <a:solidFill>
                            <a:schemeClr val="tx1"/>
                          </a:solidFill>
                          <a:effectLst/>
                          <a:latin typeface="Times New Roman" pitchFamily="18" charset="0"/>
                          <a:cs typeface="Times New Roman" pitchFamily="18" charset="0"/>
                        </a:rPr>
                        <a:t>Ca++</a:t>
                      </a:r>
                      <a:r>
                        <a:rPr kumimoji="0" lang="ar-SA" sz="2800" b="1" i="0" u="none" strike="noStrike" cap="none" normalizeH="0" baseline="0" smtClean="0">
                          <a:ln>
                            <a:noFill/>
                          </a:ln>
                          <a:solidFill>
                            <a:schemeClr val="tx1"/>
                          </a:solidFill>
                          <a:effectLst/>
                          <a:latin typeface="Times New Roman" pitchFamily="18" charset="0"/>
                          <a:cs typeface="Times New Roman" pitchFamily="18" charset="0"/>
                        </a:rPr>
                        <a:t> ليظل ثابتاً.</a:t>
                      </a:r>
                      <a:endParaRPr kumimoji="0" lang="ar-SA" sz="28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err="1" smtClean="0">
                          <a:ln>
                            <a:noFill/>
                          </a:ln>
                          <a:solidFill>
                            <a:schemeClr val="tx1"/>
                          </a:solidFill>
                          <a:effectLst/>
                          <a:latin typeface="Times New Roman" pitchFamily="18" charset="0"/>
                          <a:cs typeface="Times New Roman" pitchFamily="18" charset="0"/>
                        </a:rPr>
                        <a:t>لايحتوي</a:t>
                      </a:r>
                      <a:r>
                        <a:rPr kumimoji="0" lang="ar-SA" sz="2800" b="1" i="0" u="none" strike="noStrike" cap="none" normalizeH="0" baseline="0" dirty="0" smtClean="0">
                          <a:ln>
                            <a:noFill/>
                          </a:ln>
                          <a:solidFill>
                            <a:schemeClr val="tx1"/>
                          </a:solidFill>
                          <a:effectLst/>
                          <a:latin typeface="Times New Roman" pitchFamily="18" charset="0"/>
                          <a:cs typeface="Times New Roman" pitchFamily="18" charset="0"/>
                        </a:rPr>
                        <a:t> على </a:t>
                      </a:r>
                      <a:r>
                        <a:rPr kumimoji="0" lang="ar-SA" sz="2800" b="1" i="0" u="none" strike="noStrike" cap="none" normalizeH="0" baseline="0" dirty="0" err="1" smtClean="0">
                          <a:ln>
                            <a:noFill/>
                          </a:ln>
                          <a:solidFill>
                            <a:schemeClr val="tx1"/>
                          </a:solidFill>
                          <a:effectLst/>
                          <a:latin typeface="Times New Roman" pitchFamily="18" charset="0"/>
                          <a:cs typeface="Times New Roman" pitchFamily="18" charset="0"/>
                        </a:rPr>
                        <a:t>الـ</a:t>
                      </a:r>
                      <a:r>
                        <a:rPr kumimoji="0" lang="ar-SA" sz="2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800" b="1" i="0" u="none" strike="noStrike" cap="none" normalizeH="0" baseline="0" dirty="0" err="1" smtClean="0">
                          <a:ln>
                            <a:noFill/>
                          </a:ln>
                          <a:solidFill>
                            <a:schemeClr val="tx1"/>
                          </a:solidFill>
                          <a:effectLst/>
                          <a:latin typeface="Times New Roman" pitchFamily="18" charset="0"/>
                          <a:cs typeface="Times New Roman" pitchFamily="18" charset="0"/>
                        </a:rPr>
                        <a:t>Lipopolysaccharide</a:t>
                      </a:r>
                      <a:r>
                        <a:rPr kumimoji="0" lang="ar-SA" sz="2800" b="1" i="0" u="none" strike="noStrike" cap="none" normalizeH="0" baseline="0" dirty="0" smtClean="0">
                          <a:ln>
                            <a:noFill/>
                          </a:ln>
                          <a:solidFill>
                            <a:schemeClr val="tx1"/>
                          </a:solidFill>
                          <a:effectLst/>
                          <a:latin typeface="Times New Roman" pitchFamily="18" charset="0"/>
                          <a:cs typeface="Times New Roman" pitchFamily="18" charset="0"/>
                        </a:rPr>
                        <a:t> أو </a:t>
                      </a:r>
                      <a:r>
                        <a:rPr kumimoji="0" lang="ar-SA" sz="2800" b="1" i="0" u="none" strike="noStrike" cap="none" normalizeH="0" baseline="0" dirty="0" err="1" smtClean="0">
                          <a:ln>
                            <a:noFill/>
                          </a:ln>
                          <a:solidFill>
                            <a:schemeClr val="tx1"/>
                          </a:solidFill>
                          <a:effectLst/>
                          <a:latin typeface="Times New Roman" pitchFamily="18" charset="0"/>
                          <a:cs typeface="Times New Roman" pitchFamily="18" charset="0"/>
                        </a:rPr>
                        <a:t>الـ</a:t>
                      </a:r>
                      <a:r>
                        <a:rPr kumimoji="0" lang="ar-SA" sz="2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800" b="1" i="0" u="none" strike="noStrike" cap="none" normalizeH="0" baseline="0" dirty="0" smtClean="0">
                          <a:ln>
                            <a:noFill/>
                          </a:ln>
                          <a:solidFill>
                            <a:schemeClr val="tx1"/>
                          </a:solidFill>
                          <a:effectLst/>
                          <a:latin typeface="Times New Roman" pitchFamily="18" charset="0"/>
                          <a:cs typeface="Times New Roman" pitchFamily="18" charset="0"/>
                        </a:rPr>
                        <a:t>Lipoprotein</a:t>
                      </a:r>
                      <a:r>
                        <a:rPr kumimoji="0" lang="ar-SA" sz="28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90955">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smtClean="0">
                          <a:ln>
                            <a:noFill/>
                          </a:ln>
                          <a:solidFill>
                            <a:schemeClr val="tx1"/>
                          </a:solidFill>
                          <a:effectLst/>
                          <a:latin typeface="Times New Roman" pitchFamily="18" charset="0"/>
                          <a:cs typeface="Times New Roman" pitchFamily="18" charset="0"/>
                        </a:rPr>
                        <a:t>غير حساسة لفعل الليزوزايم. بسبب أن طبقة الميورين محمية بطبقة من عديدات التسكر الدهنية والبروتينات الدهنية.</a:t>
                      </a:r>
                      <a:endParaRPr kumimoji="0" lang="ar-SA" sz="28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Times New Roman" pitchFamily="18" charset="0"/>
                          <a:cs typeface="Times New Roman" pitchFamily="18" charset="0"/>
                        </a:rPr>
                        <a:t>حساسة لفعل </a:t>
                      </a:r>
                      <a:r>
                        <a:rPr kumimoji="0" lang="ar-SA" sz="2800" b="1" i="0" u="none" strike="noStrike" cap="none" normalizeH="0" baseline="0" dirty="0" err="1" smtClean="0">
                          <a:ln>
                            <a:noFill/>
                          </a:ln>
                          <a:solidFill>
                            <a:schemeClr val="tx1"/>
                          </a:solidFill>
                          <a:effectLst/>
                          <a:latin typeface="Times New Roman" pitchFamily="18" charset="0"/>
                          <a:cs typeface="Times New Roman" pitchFamily="18" charset="0"/>
                        </a:rPr>
                        <a:t>الليزوزايم</a:t>
                      </a:r>
                      <a:r>
                        <a:rPr kumimoji="0" lang="ar-SA" sz="28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endParaRPr lang="ar-SA" smtClean="0"/>
          </a:p>
        </p:txBody>
      </p:sp>
      <p:pic>
        <p:nvPicPr>
          <p:cNvPr id="16387" name="main_image" descr="ImageShack, share photos, pictures, free image hosting, free video hosting, image hosting, video hosting, photo image hosting site, video hosting site"/>
          <p:cNvPicPr>
            <a:picLocks noGrp="1" noChangeAspect="1" noChangeArrowheads="1"/>
          </p:cNvPicPr>
          <p:nvPr>
            <p:ph type="body" idx="1"/>
          </p:nvPr>
        </p:nvPicPr>
        <p:blipFill>
          <a:blip r:embed="rId3" r:link="rId4" cstate="print">
            <a:lum contrast="20000"/>
          </a:blip>
          <a:srcRect/>
          <a:stretch>
            <a:fillRect/>
          </a:stretch>
        </p:blipFill>
        <p:spPr>
          <a:xfrm>
            <a:off x="457200" y="152400"/>
            <a:ext cx="8153400" cy="5562600"/>
          </a:xfrm>
          <a:noFill/>
        </p:spPr>
      </p:pic>
      <p:sp>
        <p:nvSpPr>
          <p:cNvPr id="16388" name="Rectangle 5"/>
          <p:cNvSpPr>
            <a:spLocks noChangeArrowheads="1"/>
          </p:cNvSpPr>
          <p:nvPr/>
        </p:nvSpPr>
        <p:spPr bwMode="auto">
          <a:xfrm>
            <a:off x="1447800" y="5776913"/>
            <a:ext cx="6581775" cy="822325"/>
          </a:xfrm>
          <a:prstGeom prst="rect">
            <a:avLst/>
          </a:prstGeom>
          <a:noFill/>
          <a:ln w="9525">
            <a:noFill/>
            <a:miter lim="800000"/>
            <a:headEnd/>
            <a:tailEnd/>
          </a:ln>
        </p:spPr>
        <p:txBody>
          <a:bodyPr anchor="ctr">
            <a:spAutoFit/>
          </a:bodyPr>
          <a:lstStyle/>
          <a:p>
            <a:pPr algn="justLow" rtl="1"/>
            <a:r>
              <a:rPr lang="ar-SA" sz="2400" b="1"/>
              <a:t>شكل (</a:t>
            </a:r>
            <a:r>
              <a:rPr lang="en-US" sz="2400" b="1"/>
              <a:t>51</a:t>
            </a:r>
            <a:r>
              <a:rPr lang="ar-SA" sz="2400" b="1"/>
              <a:t>) صورة توضح قطاع عرضي الجدار الخلوي لبكتيريا موجبة لصبغة جرام وبكتيريا سالبة لصبغة جرام.</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0" y="609600"/>
            <a:ext cx="9144000" cy="5135563"/>
          </a:xfrm>
        </p:spPr>
        <p:txBody>
          <a:bodyPr/>
          <a:lstStyle/>
          <a:p>
            <a:pPr algn="r" rtl="1" eaLnBrk="1" hangingPunct="1">
              <a:lnSpc>
                <a:spcPct val="90000"/>
              </a:lnSpc>
            </a:pPr>
            <a:r>
              <a:rPr lang="ar-SA" sz="3000" b="1" smtClean="0"/>
              <a:t>للجدار الخلوي  أهمية في حماية البكتيريا من التأثير السام للبنسيلين فمن المعروف أن البنسلين </a:t>
            </a:r>
            <a:r>
              <a:rPr lang="ar-SA" sz="3000" b="1" smtClean="0">
                <a:solidFill>
                  <a:srgbClr val="660066"/>
                </a:solidFill>
              </a:rPr>
              <a:t>يؤثر على البكتيريا الموجبة لصبغة جرام الغنية بطبقات الميورين</a:t>
            </a:r>
            <a:r>
              <a:rPr lang="ar-SA" sz="3000" b="1" smtClean="0"/>
              <a:t> عن البكتيريا السالبة لصبغة جرام (مع وجود بعض الإستثنائات) والذي يعزى إلى وجود طبقة عديدات التسكر الدهنية والبروتينات الدهنية التي تحيط بطبقة الميورين والتي بدورها تمنع البنسيلين من الوصول إليها </a:t>
            </a:r>
            <a:r>
              <a:rPr lang="ar-SA" sz="3000" b="1" smtClean="0">
                <a:solidFill>
                  <a:srgbClr val="CC0000"/>
                </a:solidFill>
              </a:rPr>
              <a:t>وذلك في البكتيريا السالبة لصبغة جرام</a:t>
            </a:r>
            <a:r>
              <a:rPr lang="ar-SA" sz="3000" b="1" smtClean="0"/>
              <a:t>. </a:t>
            </a:r>
          </a:p>
          <a:p>
            <a:pPr algn="r" rtl="1" eaLnBrk="1" hangingPunct="1">
              <a:lnSpc>
                <a:spcPct val="90000"/>
              </a:lnSpc>
            </a:pPr>
            <a:r>
              <a:rPr lang="ar-SA" sz="3000" b="1" smtClean="0"/>
              <a:t>وقد تفتقر بعض الأجناس البكتيرية للجدار الخلوي مثل الميكوبلازما كما ذكرنا سابقا بإضافة إلى  </a:t>
            </a:r>
            <a:r>
              <a:rPr lang="en-US" sz="3000" b="1" smtClean="0"/>
              <a:t>L- form bacteria</a:t>
            </a:r>
            <a:r>
              <a:rPr lang="ar-SA" sz="3000" b="1" smtClean="0"/>
              <a:t>  تشبيه بالميكوبلازما. وهي عبارة عن بكتيريا موجبة أو سالبة لصبغة جرام فقدت قدرتها على بناء الميورين. ولكنها تستطيع بناء عديدات التسكر الدهنية والبروتينات الدهنية. تميل هذه البكتيريا إلى التكاثر ببطء. وتمتاز بمقاومتها للمضادات الحيوية التي تؤدي عملها عن طريق التأثير على بناء الجدار الخلوي مثل المضاد الحيوي البنسيلين.</a:t>
            </a:r>
            <a:endParaRPr lang="en-US" sz="3000" b="1"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endParaRPr lang="ar-SA" smtClean="0"/>
          </a:p>
        </p:txBody>
      </p:sp>
      <p:pic>
        <p:nvPicPr>
          <p:cNvPr id="18435" name="Picture 4" descr="8871_01215699771"/>
          <p:cNvPicPr>
            <a:picLocks noGrp="1" noChangeAspect="1" noChangeArrowheads="1" noCrop="1"/>
          </p:cNvPicPr>
          <p:nvPr>
            <p:ph type="body" idx="1"/>
          </p:nvPr>
        </p:nvPicPr>
        <p:blipFill>
          <a:blip r:embed="rId3" cstate="print"/>
          <a:srcRect/>
          <a:stretch>
            <a:fillRect/>
          </a:stretch>
        </p:blipFill>
        <p:spPr>
          <a:xfrm>
            <a:off x="0" y="0"/>
            <a:ext cx="9144000" cy="6858000"/>
          </a:xfr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457200"/>
            <a:ext cx="8229600" cy="960438"/>
          </a:xfrm>
        </p:spPr>
        <p:txBody>
          <a:bodyPr/>
          <a:lstStyle/>
          <a:p>
            <a:pPr eaLnBrk="1" hangingPunct="1"/>
            <a:r>
              <a:rPr lang="ar-SA" sz="2800" b="1" smtClean="0"/>
              <a:t>التركيب الكيميائي للميورين</a:t>
            </a:r>
            <a:br>
              <a:rPr lang="ar-SA" sz="2800" b="1" smtClean="0"/>
            </a:br>
            <a:r>
              <a:rPr lang="ar-SA" sz="2800" b="1" smtClean="0"/>
              <a:t> Chemical structure of </a:t>
            </a:r>
            <a:r>
              <a:rPr lang="en-US" sz="2800" b="1" smtClean="0"/>
              <a:t>murein</a:t>
            </a:r>
          </a:p>
        </p:txBody>
      </p:sp>
      <p:sp>
        <p:nvSpPr>
          <p:cNvPr id="19459" name="Rectangle 3"/>
          <p:cNvSpPr>
            <a:spLocks noGrp="1" noChangeArrowheads="1"/>
          </p:cNvSpPr>
          <p:nvPr>
            <p:ph type="body" idx="1"/>
          </p:nvPr>
        </p:nvSpPr>
        <p:spPr>
          <a:xfrm>
            <a:off x="0" y="1371600"/>
            <a:ext cx="9144000" cy="4983163"/>
          </a:xfrm>
        </p:spPr>
        <p:txBody>
          <a:bodyPr/>
          <a:lstStyle/>
          <a:p>
            <a:pPr algn="r" rtl="1" eaLnBrk="1" hangingPunct="1"/>
            <a:r>
              <a:rPr lang="ar-SA" sz="3000" b="1" smtClean="0"/>
              <a:t>الميوكوببتيد </a:t>
            </a:r>
            <a:r>
              <a:rPr lang="en-US" sz="3000" b="1" smtClean="0"/>
              <a:t>mucopeptide </a:t>
            </a:r>
            <a:r>
              <a:rPr lang="ar-SA" sz="3000" b="1" smtClean="0"/>
              <a:t> والذي يطلق عليه الميورين </a:t>
            </a:r>
            <a:r>
              <a:rPr lang="en-US" sz="3000" b="1" smtClean="0"/>
              <a:t>murein </a:t>
            </a:r>
            <a:r>
              <a:rPr lang="ar-SA" sz="3000" b="1" smtClean="0"/>
              <a:t>أو </a:t>
            </a:r>
            <a:r>
              <a:rPr lang="en-US" sz="3000" b="1" smtClean="0"/>
              <a:t>glycopeptides</a:t>
            </a:r>
            <a:r>
              <a:rPr lang="ar-SA" sz="3000" b="1" smtClean="0"/>
              <a:t> أو </a:t>
            </a:r>
            <a:r>
              <a:rPr lang="en-US" sz="3000" b="1" smtClean="0"/>
              <a:t>mucopolysacchride</a:t>
            </a:r>
            <a:r>
              <a:rPr lang="ar-SA" sz="3000" b="1" smtClean="0"/>
              <a:t>. والذي يوجد بكمية عالية في البكتيريا الموجبة لصبغ جرام. وتفتقر البكتيريا المحبة للملوحة هذا التركيب.</a:t>
            </a:r>
          </a:p>
          <a:p>
            <a:pPr algn="r" rtl="1" eaLnBrk="1" hangingPunct="1"/>
            <a:r>
              <a:rPr lang="ar-SA" sz="3000" b="1" smtClean="0"/>
              <a:t>يحتوي الميورين على نوعين من السكريات الأمينية:-</a:t>
            </a:r>
          </a:p>
          <a:p>
            <a:pPr algn="r" rtl="1" eaLnBrk="1" hangingPunct="1"/>
            <a:r>
              <a:rPr lang="ar-SA" sz="3000" b="1" smtClean="0"/>
              <a:t>حمض الأسيتايل ميوراميك </a:t>
            </a:r>
            <a:r>
              <a:rPr lang="en-US" sz="3000" b="1" smtClean="0"/>
              <a:t>N- acetylmuramic acid</a:t>
            </a:r>
            <a:r>
              <a:rPr lang="ar-SA" sz="3000" b="1" smtClean="0"/>
              <a:t>  شكل (</a:t>
            </a:r>
            <a:r>
              <a:rPr lang="en-US" sz="3000" b="1" smtClean="0"/>
              <a:t>52</a:t>
            </a:r>
            <a:r>
              <a:rPr lang="ar-SA" sz="3000" b="1" smtClean="0"/>
              <a:t>).</a:t>
            </a:r>
          </a:p>
          <a:p>
            <a:pPr algn="r" rtl="1" eaLnBrk="1" hangingPunct="1"/>
            <a:r>
              <a:rPr lang="ar-SA" sz="3000" b="1" smtClean="0"/>
              <a:t>الأسيتايل جلكوز أمين </a:t>
            </a:r>
            <a:r>
              <a:rPr lang="en-US" sz="3000" b="1" smtClean="0"/>
              <a:t>N- acetylglucosamine</a:t>
            </a:r>
            <a:r>
              <a:rPr lang="ar-SA" sz="3000" b="1" smtClean="0"/>
              <a:t>.</a:t>
            </a:r>
          </a:p>
          <a:p>
            <a:pPr algn="r" rtl="1" eaLnBrk="1" hangingPunct="1"/>
            <a:r>
              <a:rPr lang="ar-SA" sz="3000" b="1" smtClean="0"/>
              <a:t>بالاضافة إلى عدد محدود من الأحماض الأمينية مرتبطة مع بعضها بروابط ببتيدية. شكل(</a:t>
            </a:r>
            <a:r>
              <a:rPr lang="en-US" sz="3000" b="1" smtClean="0"/>
              <a:t>53</a:t>
            </a:r>
            <a:r>
              <a:rPr lang="ar-SA" sz="3000" b="1" smtClean="0"/>
              <a:t>).</a:t>
            </a:r>
            <a:endParaRPr lang="en-US" sz="3000" b="1"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http://www.microbiologybytes.com/introduction/graphics/Prokaryotes5.gif"/>
          <p:cNvPicPr>
            <a:picLocks noChangeAspect="1" noChangeArrowheads="1"/>
          </p:cNvPicPr>
          <p:nvPr/>
        </p:nvPicPr>
        <p:blipFill>
          <a:blip r:embed="rId3" r:link="rId4" cstate="print">
            <a:lum bright="20000"/>
          </a:blip>
          <a:srcRect/>
          <a:stretch>
            <a:fillRect/>
          </a:stretch>
        </p:blipFill>
        <p:spPr bwMode="auto">
          <a:xfrm>
            <a:off x="990600" y="228600"/>
            <a:ext cx="7315200" cy="4267200"/>
          </a:xfrm>
          <a:prstGeom prst="rect">
            <a:avLst/>
          </a:prstGeom>
          <a:noFill/>
          <a:ln w="9525">
            <a:solidFill>
              <a:srgbClr val="000000"/>
            </a:solidFill>
            <a:miter lim="800000"/>
            <a:headEnd/>
            <a:tailEnd/>
          </a:ln>
        </p:spPr>
      </p:pic>
      <p:sp>
        <p:nvSpPr>
          <p:cNvPr id="20483" name="Rectangle 6"/>
          <p:cNvSpPr>
            <a:spLocks noChangeArrowheads="1"/>
          </p:cNvSpPr>
          <p:nvPr/>
        </p:nvSpPr>
        <p:spPr bwMode="auto">
          <a:xfrm>
            <a:off x="1447800" y="4724400"/>
            <a:ext cx="6715125" cy="822325"/>
          </a:xfrm>
          <a:prstGeom prst="rect">
            <a:avLst/>
          </a:prstGeom>
          <a:noFill/>
          <a:ln w="9525">
            <a:noFill/>
            <a:miter lim="800000"/>
            <a:headEnd/>
            <a:tailEnd/>
          </a:ln>
        </p:spPr>
        <p:txBody>
          <a:bodyPr anchor="ctr">
            <a:spAutoFit/>
          </a:bodyPr>
          <a:lstStyle/>
          <a:p>
            <a:pPr algn="r" rtl="1">
              <a:tabLst>
                <a:tab pos="800100" algn="l"/>
              </a:tabLst>
            </a:pPr>
            <a:r>
              <a:rPr lang="ar-SA" sz="2400" b="1"/>
              <a:t>شكل </a:t>
            </a:r>
            <a:r>
              <a:rPr lang="en-US" sz="2400" b="1"/>
              <a:t> 52</a:t>
            </a:r>
            <a:r>
              <a:rPr lang="ar-SA" sz="2400" b="1"/>
              <a:t> صورة توضح الشكل البنائي</a:t>
            </a:r>
            <a:r>
              <a:rPr lang="en-US" sz="2400" b="1"/>
              <a:t> </a:t>
            </a:r>
            <a:r>
              <a:rPr lang="ar-SA" sz="2400" b="1"/>
              <a:t>حمض الأسيتايل ميوراميك</a:t>
            </a:r>
            <a:r>
              <a:rPr lang="en-US" sz="2400" b="1"/>
              <a:t> N- acetylmuramic acid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http://de.academic.ru/pictures/dewiki/77/Murein2j.JPG"/>
          <p:cNvPicPr>
            <a:picLocks noGrp="1" noChangeAspect="1" noChangeArrowheads="1"/>
          </p:cNvPicPr>
          <p:nvPr>
            <p:ph type="body" idx="1"/>
          </p:nvPr>
        </p:nvPicPr>
        <p:blipFill>
          <a:blip r:embed="rId3" r:link="rId4" cstate="print">
            <a:lum bright="-10000" contrast="10000"/>
          </a:blip>
          <a:srcRect b="9926"/>
          <a:stretch>
            <a:fillRect/>
          </a:stretch>
        </p:blipFill>
        <p:spPr>
          <a:xfrm>
            <a:off x="533400" y="381000"/>
            <a:ext cx="7924800" cy="3352800"/>
          </a:xfrm>
          <a:noFill/>
          <a:ln>
            <a:solidFill>
              <a:srgbClr val="000000"/>
            </a:solidFill>
          </a:ln>
        </p:spPr>
      </p:pic>
      <p:sp>
        <p:nvSpPr>
          <p:cNvPr id="21507" name="Rectangle 5"/>
          <p:cNvSpPr>
            <a:spLocks noChangeArrowheads="1"/>
          </p:cNvSpPr>
          <p:nvPr/>
        </p:nvSpPr>
        <p:spPr bwMode="auto">
          <a:xfrm>
            <a:off x="609600" y="3810000"/>
            <a:ext cx="7924800" cy="822325"/>
          </a:xfrm>
          <a:prstGeom prst="rect">
            <a:avLst/>
          </a:prstGeom>
          <a:noFill/>
          <a:ln w="9525">
            <a:noFill/>
            <a:miter lim="800000"/>
            <a:headEnd/>
            <a:tailEnd/>
          </a:ln>
        </p:spPr>
        <p:txBody>
          <a:bodyPr anchor="ctr">
            <a:spAutoFit/>
          </a:bodyPr>
          <a:lstStyle/>
          <a:p>
            <a:pPr algn="r" rtl="1"/>
            <a:r>
              <a:rPr lang="ar-SA" sz="2400" b="1"/>
              <a:t>شكل</a:t>
            </a:r>
            <a:r>
              <a:rPr lang="en-US" sz="2400" b="1"/>
              <a:t> 53</a:t>
            </a:r>
            <a:r>
              <a:rPr lang="ar-SA" sz="2400" b="1"/>
              <a:t> صورة توضح التركيب الجزيئي لـ</a:t>
            </a:r>
          </a:p>
          <a:p>
            <a:r>
              <a:rPr lang="en-US" sz="2400" b="1"/>
              <a:t>  .mureinpeptidoglycan </a:t>
            </a:r>
          </a:p>
        </p:txBody>
      </p:sp>
      <p:sp>
        <p:nvSpPr>
          <p:cNvPr id="21508" name="Rectangle 6"/>
          <p:cNvSpPr>
            <a:spLocks noChangeArrowheads="1"/>
          </p:cNvSpPr>
          <p:nvPr/>
        </p:nvSpPr>
        <p:spPr bwMode="auto">
          <a:xfrm>
            <a:off x="4038600" y="4953000"/>
            <a:ext cx="4411663" cy="366713"/>
          </a:xfrm>
          <a:prstGeom prst="rect">
            <a:avLst/>
          </a:prstGeom>
          <a:noFill/>
          <a:ln w="9525">
            <a:noFill/>
            <a:miter lim="800000"/>
            <a:headEnd/>
            <a:tailEnd/>
          </a:ln>
        </p:spPr>
        <p:txBody>
          <a:bodyPr wrap="none">
            <a:spAutoFit/>
          </a:bodyPr>
          <a:lstStyle/>
          <a:p>
            <a:pPr algn="r" rtl="1"/>
            <a:r>
              <a:rPr lang="ar-SA"/>
              <a:t>حمض الأسيتايل ميوراميك </a:t>
            </a:r>
            <a:r>
              <a:rPr lang="en-US"/>
              <a:t>N- acetylmuramic acid</a:t>
            </a:r>
          </a:p>
        </p:txBody>
      </p:sp>
      <p:sp>
        <p:nvSpPr>
          <p:cNvPr id="21509" name="Rectangle 7"/>
          <p:cNvSpPr>
            <a:spLocks noChangeArrowheads="1"/>
          </p:cNvSpPr>
          <p:nvPr/>
        </p:nvSpPr>
        <p:spPr bwMode="auto">
          <a:xfrm>
            <a:off x="4267200" y="5715000"/>
            <a:ext cx="3968750" cy="366713"/>
          </a:xfrm>
          <a:prstGeom prst="rect">
            <a:avLst/>
          </a:prstGeom>
          <a:noFill/>
          <a:ln w="9525">
            <a:noFill/>
            <a:miter lim="800000"/>
            <a:headEnd/>
            <a:tailEnd/>
          </a:ln>
        </p:spPr>
        <p:txBody>
          <a:bodyPr wrap="none">
            <a:spAutoFit/>
          </a:bodyPr>
          <a:lstStyle/>
          <a:p>
            <a:pPr algn="r" rtl="1"/>
            <a:r>
              <a:rPr lang="ar-SA"/>
              <a:t>الأسيتايل جلكوز أمين </a:t>
            </a:r>
            <a:r>
              <a:rPr lang="en-US"/>
              <a:t>N- acetylglucosamine</a:t>
            </a:r>
          </a:p>
        </p:txBody>
      </p:sp>
      <p:sp>
        <p:nvSpPr>
          <p:cNvPr id="21510" name="Rectangle 8"/>
          <p:cNvSpPr>
            <a:spLocks noChangeArrowheads="1"/>
          </p:cNvSpPr>
          <p:nvPr/>
        </p:nvSpPr>
        <p:spPr bwMode="auto">
          <a:xfrm>
            <a:off x="2209800" y="4953000"/>
            <a:ext cx="1447800" cy="366713"/>
          </a:xfrm>
          <a:prstGeom prst="rect">
            <a:avLst/>
          </a:prstGeom>
          <a:noFill/>
          <a:ln w="9525">
            <a:noFill/>
            <a:miter lim="800000"/>
            <a:headEnd/>
            <a:tailEnd/>
          </a:ln>
        </p:spPr>
        <p:txBody>
          <a:bodyPr wrap="none">
            <a:spAutoFit/>
          </a:bodyPr>
          <a:lstStyle/>
          <a:p>
            <a:r>
              <a:rPr lang="ar-SA"/>
              <a:t>الأحماض الأمينية</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304800"/>
            <a:ext cx="9144000" cy="1143000"/>
          </a:xfrm>
        </p:spPr>
        <p:txBody>
          <a:bodyPr/>
          <a:lstStyle/>
          <a:p>
            <a:pPr rtl="1" eaLnBrk="1" hangingPunct="1"/>
            <a:r>
              <a:rPr lang="ar-SA" sz="3200" b="1" smtClean="0"/>
              <a:t>ثانياً – البروتوبلاست:- يطلق أسم البروتوبلاست على كل ما يقع داخل الجدار الخلوي ويشمل على:-</a:t>
            </a:r>
            <a:endParaRPr lang="en-US" sz="3200" b="1" smtClean="0"/>
          </a:p>
        </p:txBody>
      </p:sp>
      <p:sp>
        <p:nvSpPr>
          <p:cNvPr id="22531" name="Rectangle 3"/>
          <p:cNvSpPr>
            <a:spLocks noGrp="1" noChangeArrowheads="1"/>
          </p:cNvSpPr>
          <p:nvPr>
            <p:ph type="body" idx="1"/>
          </p:nvPr>
        </p:nvSpPr>
        <p:spPr>
          <a:xfrm>
            <a:off x="0" y="1371600"/>
            <a:ext cx="9144000" cy="4983163"/>
          </a:xfrm>
        </p:spPr>
        <p:txBody>
          <a:bodyPr/>
          <a:lstStyle/>
          <a:p>
            <a:pPr algn="r" rtl="1" eaLnBrk="1" hangingPunct="1">
              <a:lnSpc>
                <a:spcPct val="90000"/>
              </a:lnSpc>
            </a:pPr>
            <a:r>
              <a:rPr lang="ar-SA" sz="3000" b="1" smtClean="0"/>
              <a:t>1- الغشاء السيتوبلازمي </a:t>
            </a:r>
            <a:r>
              <a:rPr lang="en-US" sz="3000" b="1" smtClean="0"/>
              <a:t>Cytoplasm membrane</a:t>
            </a:r>
            <a:r>
              <a:rPr lang="ar-SA" sz="3000" b="1" smtClean="0"/>
              <a:t>:- ويسمى ايضا الغشاء البروتوبلازمي </a:t>
            </a:r>
            <a:r>
              <a:rPr lang="en-US" sz="3000" b="1" smtClean="0"/>
              <a:t>Protoplasmic membrane</a:t>
            </a:r>
            <a:r>
              <a:rPr lang="ar-SA" sz="3000" b="1" smtClean="0"/>
              <a:t> الغشاء البلازمي </a:t>
            </a:r>
            <a:r>
              <a:rPr lang="en-US" sz="3000" b="1" smtClean="0"/>
              <a:t>Plasma membrane</a:t>
            </a:r>
            <a:r>
              <a:rPr lang="ar-SA" sz="3000" b="1" smtClean="0"/>
              <a:t> وهو يقع مباشرة تحت الجدار الخلوي. إلا أنه قد توجد أحياناً منطقة بين الجدار الخلوي والغشاء السيتوبلازمي وتسمى بريبلازم </a:t>
            </a:r>
            <a:r>
              <a:rPr lang="en-US" sz="3000" b="1" smtClean="0"/>
              <a:t>Preiplasm</a:t>
            </a:r>
            <a:r>
              <a:rPr lang="ar-SA" sz="3000" b="1" smtClean="0"/>
              <a:t>.  ويقدر سمك الغشاء السيتوبلازمي بـ 5</a:t>
            </a:r>
            <a:r>
              <a:rPr lang="en-US" sz="3000" b="1" smtClean="0"/>
              <a:t>  nm</a:t>
            </a:r>
            <a:r>
              <a:rPr lang="ar-SA" sz="3000" b="1" smtClean="0"/>
              <a:t>و لا يشاهد بطرق الصبغ العادية ولكن يمكن إثبات وجوده عن طريق:-</a:t>
            </a:r>
          </a:p>
          <a:p>
            <a:pPr algn="r" rtl="1" eaLnBrk="1" hangingPunct="1">
              <a:lnSpc>
                <a:spcPct val="90000"/>
              </a:lnSpc>
            </a:pPr>
            <a:r>
              <a:rPr lang="ar-SA" sz="3000" b="1" smtClean="0"/>
              <a:t>جعل المحتويات الخلوية تنكمش بعيداً عن الجدار.</a:t>
            </a:r>
          </a:p>
          <a:p>
            <a:pPr algn="r" rtl="1" eaLnBrk="1" hangingPunct="1">
              <a:lnSpc>
                <a:spcPct val="90000"/>
              </a:lnSpc>
            </a:pPr>
            <a:r>
              <a:rPr lang="ar-SA" sz="3000" b="1" smtClean="0"/>
              <a:t>طرق صبغ خاصة.</a:t>
            </a:r>
          </a:p>
          <a:p>
            <a:pPr algn="r" rtl="1" eaLnBrk="1" hangingPunct="1">
              <a:lnSpc>
                <a:spcPct val="90000"/>
              </a:lnSpc>
            </a:pPr>
            <a:r>
              <a:rPr lang="ar-SA" sz="3000" b="1" smtClean="0"/>
              <a:t>استعمال الميكروسكوب الالكتروني.</a:t>
            </a:r>
          </a:p>
          <a:p>
            <a:pPr algn="r" rtl="1" eaLnBrk="1" hangingPunct="1">
              <a:lnSpc>
                <a:spcPct val="90000"/>
              </a:lnSpc>
            </a:pPr>
            <a:r>
              <a:rPr lang="ar-SA" sz="3000" b="1" smtClean="0"/>
              <a:t>يمثل 10% من الوزن الجاف للخلية.</a:t>
            </a:r>
          </a:p>
          <a:p>
            <a:pPr algn="r" rtl="1" eaLnBrk="1" hangingPunct="1">
              <a:lnSpc>
                <a:spcPct val="90000"/>
              </a:lnSpc>
            </a:pPr>
            <a:r>
              <a:rPr lang="ar-SA" sz="3000" b="1" smtClean="0"/>
              <a:t>غشاء شبه منفذ.</a:t>
            </a:r>
            <a:endParaRPr lang="en-US" sz="3000" b="1"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0" y="685800"/>
            <a:ext cx="9144000" cy="5821363"/>
          </a:xfrm>
        </p:spPr>
        <p:txBody>
          <a:bodyPr/>
          <a:lstStyle/>
          <a:p>
            <a:pPr algn="r" rtl="1" eaLnBrk="1" hangingPunct="1">
              <a:lnSpc>
                <a:spcPct val="80000"/>
              </a:lnSpc>
            </a:pPr>
            <a:r>
              <a:rPr lang="ar-SA" b="1" smtClean="0"/>
              <a:t>عادة تمر المواد ذات الوزن الجزيئي القليل خلال الغشاء السيتوبلازمي إلى داخل الخلية البكتيرية ويفسر دخوله بطريقتين هما:-</a:t>
            </a:r>
          </a:p>
          <a:p>
            <a:pPr algn="r" rtl="1" eaLnBrk="1" hangingPunct="1">
              <a:lnSpc>
                <a:spcPct val="80000"/>
              </a:lnSpc>
            </a:pPr>
            <a:r>
              <a:rPr lang="ar-SA" b="1" smtClean="0"/>
              <a:t>الإنتشار السلبي </a:t>
            </a:r>
            <a:r>
              <a:rPr lang="en-US" b="1" smtClean="0"/>
              <a:t>Passive diffusion</a:t>
            </a:r>
            <a:r>
              <a:rPr lang="ar-SA" b="1" smtClean="0"/>
              <a:t>:- تنتقل الجزيئات حسب تركيزها من وإلى الخلية. ويستمر بحرية حتى يحدث توازن بين تركيز مادة ما بداخل وخارج الخلية.</a:t>
            </a:r>
          </a:p>
          <a:p>
            <a:pPr algn="r" rtl="1" eaLnBrk="1" hangingPunct="1">
              <a:lnSpc>
                <a:spcPct val="80000"/>
              </a:lnSpc>
              <a:buFontTx/>
              <a:buNone/>
            </a:pPr>
            <a:endParaRPr lang="ar-SA" b="1" smtClean="0"/>
          </a:p>
          <a:p>
            <a:pPr algn="r" rtl="1" eaLnBrk="1" hangingPunct="1">
              <a:lnSpc>
                <a:spcPct val="80000"/>
              </a:lnSpc>
            </a:pPr>
            <a:r>
              <a:rPr lang="ar-SA" b="1" smtClean="0"/>
              <a:t>النقل النشط </a:t>
            </a:r>
            <a:r>
              <a:rPr lang="en-US" b="1" smtClean="0"/>
              <a:t>Active transport</a:t>
            </a:r>
            <a:r>
              <a:rPr lang="ar-SA" b="1" smtClean="0"/>
              <a:t>:- وفيه تستطيع الخلية البكتيرية أن تحافظ على تركيز عالي من المواد الغذائية بداخلها. وذلك لأن الخلية تبذل طاقة للإحتفاظ بالتركيز المرتفع بداخلها. وذلك عن طريق استخدام نظام انزيمي وظيفتة نقل المواد الغذائية إلى داخل الخلية ويسمى نظام النفاذية </a:t>
            </a:r>
            <a:r>
              <a:rPr lang="en-US" b="1" smtClean="0"/>
              <a:t>permease</a:t>
            </a:r>
            <a:r>
              <a:rPr lang="ar-SA" b="1" smtClean="0"/>
              <a:t> في الأغشية السيتوبلازمية.</a:t>
            </a:r>
            <a:endParaRPr lang="en-US" b="1"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457200"/>
            <a:ext cx="8229600" cy="1143000"/>
          </a:xfrm>
        </p:spPr>
        <p:txBody>
          <a:bodyPr/>
          <a:lstStyle/>
          <a:p>
            <a:pPr eaLnBrk="1" hangingPunct="1"/>
            <a:r>
              <a:rPr lang="ar-SA" sz="3600" b="1" smtClean="0"/>
              <a:t>وظائف الغشاء السيتوبلازمي</a:t>
            </a:r>
            <a:endParaRPr lang="en-US" sz="3600" b="1" smtClean="0"/>
          </a:p>
        </p:txBody>
      </p:sp>
      <p:sp>
        <p:nvSpPr>
          <p:cNvPr id="24579" name="Rectangle 3"/>
          <p:cNvSpPr>
            <a:spLocks noGrp="1" noChangeArrowheads="1"/>
          </p:cNvSpPr>
          <p:nvPr>
            <p:ph type="body" idx="1"/>
          </p:nvPr>
        </p:nvSpPr>
        <p:spPr>
          <a:xfrm>
            <a:off x="457200" y="1524000"/>
            <a:ext cx="8686800" cy="4068763"/>
          </a:xfrm>
        </p:spPr>
        <p:txBody>
          <a:bodyPr/>
          <a:lstStyle/>
          <a:p>
            <a:pPr algn="r" rtl="1" eaLnBrk="1" hangingPunct="1"/>
            <a:r>
              <a:rPr lang="ar-SA" sz="3600" b="1" smtClean="0"/>
              <a:t>يمتاز بخاصية النفاذية الأختيارية لذا فهو يتحكم في مرور المواد الغذائية إلى الداخل وكذلك مرور الفضلات للخارج.</a:t>
            </a:r>
          </a:p>
          <a:p>
            <a:pPr algn="r" rtl="1" eaLnBrk="1" hangingPunct="1"/>
            <a:r>
              <a:rPr lang="ar-SA" sz="3600" b="1" smtClean="0"/>
              <a:t>تكوين الجدار الخلوي لإحتوائه على كل الأنزيمات المسئولة عن ذلك؟</a:t>
            </a:r>
          </a:p>
          <a:p>
            <a:pPr algn="r" rtl="1" eaLnBrk="1" hangingPunct="1"/>
            <a:r>
              <a:rPr lang="ar-SA" sz="3600" b="1" smtClean="0"/>
              <a:t> يحافظ على حيوية الخلية البكتيرية وأي ضرر لهذا الغشاء قد يؤدي إلى موت الخلية.</a:t>
            </a:r>
          </a:p>
          <a:p>
            <a:pPr algn="r" rtl="1" eaLnBrk="1" hangingPunct="1"/>
            <a:r>
              <a:rPr lang="ar-SA" sz="3600" b="1" smtClean="0"/>
              <a:t>له دور في إنقسام الخلية.</a:t>
            </a:r>
            <a:endParaRPr lang="en-US" sz="3600" b="1"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idx="1"/>
          </p:nvPr>
        </p:nvSpPr>
        <p:spPr>
          <a:xfrm>
            <a:off x="533400" y="609600"/>
            <a:ext cx="8229600" cy="2514600"/>
          </a:xfrm>
        </p:spPr>
        <p:txBody>
          <a:bodyPr/>
          <a:lstStyle/>
          <a:p>
            <a:pPr algn="r" rtl="1" eaLnBrk="1" hangingPunct="1"/>
            <a:r>
              <a:rPr lang="ar-SA" b="1" smtClean="0"/>
              <a:t>تركيب الغشاء السيتوبلازمي:- يتكون من طبقتين من الدهون الفسفورية مطمورة فيها البروتينات المختلفة. وتتركب الدهون الفسفورية من أحماض دهنية كارة للماء واحماض مفسفرة ( جلسيرين وفوسفات) محبة للماء، شكل (</a:t>
            </a:r>
            <a:r>
              <a:rPr lang="en-US" b="1" smtClean="0"/>
              <a:t>54</a:t>
            </a:r>
            <a:r>
              <a:rPr lang="ar-SA" b="1" smtClean="0"/>
              <a:t>).   </a:t>
            </a:r>
          </a:p>
          <a:p>
            <a:pPr algn="r" rtl="1" eaLnBrk="1" hangingPunct="1"/>
            <a:endParaRPr lang="en-US" b="1" smtClean="0"/>
          </a:p>
        </p:txBody>
      </p:sp>
      <p:pic>
        <p:nvPicPr>
          <p:cNvPr id="25603" name="Picture 4" descr="http://student.ccbcmd.edu/courses/bio141/lecguide/unit1/proeu/images/u1fig3.jpg"/>
          <p:cNvPicPr>
            <a:picLocks noChangeAspect="1" noChangeArrowheads="1"/>
          </p:cNvPicPr>
          <p:nvPr/>
        </p:nvPicPr>
        <p:blipFill>
          <a:blip r:embed="rId3" r:link="rId4" cstate="print">
            <a:lum bright="-8000" contrast="12000"/>
          </a:blip>
          <a:srcRect/>
          <a:stretch>
            <a:fillRect/>
          </a:stretch>
        </p:blipFill>
        <p:spPr bwMode="auto">
          <a:xfrm>
            <a:off x="1981200" y="3200400"/>
            <a:ext cx="5791200" cy="2166938"/>
          </a:xfrm>
          <a:prstGeom prst="rect">
            <a:avLst/>
          </a:prstGeom>
          <a:noFill/>
          <a:ln w="9525">
            <a:solidFill>
              <a:srgbClr val="000000"/>
            </a:solidFill>
            <a:miter lim="800000"/>
            <a:headEnd/>
            <a:tailEnd/>
          </a:ln>
        </p:spPr>
      </p:pic>
      <p:sp>
        <p:nvSpPr>
          <p:cNvPr id="25604" name="Rectangle 5"/>
          <p:cNvSpPr>
            <a:spLocks noChangeArrowheads="1"/>
          </p:cNvSpPr>
          <p:nvPr/>
        </p:nvSpPr>
        <p:spPr bwMode="auto">
          <a:xfrm>
            <a:off x="2743200" y="5410200"/>
            <a:ext cx="4572000" cy="822325"/>
          </a:xfrm>
          <a:prstGeom prst="rect">
            <a:avLst/>
          </a:prstGeom>
          <a:noFill/>
          <a:ln w="9525">
            <a:noFill/>
            <a:miter lim="800000"/>
            <a:headEnd/>
            <a:tailEnd/>
          </a:ln>
        </p:spPr>
        <p:txBody>
          <a:bodyPr>
            <a:spAutoFit/>
          </a:bodyPr>
          <a:lstStyle/>
          <a:p>
            <a:pPr algn="ctr" rtl="1"/>
            <a:r>
              <a:rPr lang="ar-SA" sz="2400" b="1"/>
              <a:t>شكل (</a:t>
            </a:r>
            <a:r>
              <a:rPr lang="en-US" sz="2400" b="1"/>
              <a:t>54</a:t>
            </a:r>
            <a:r>
              <a:rPr lang="ar-SA" sz="2400" b="1"/>
              <a:t>) صورة توضح تركيب </a:t>
            </a:r>
          </a:p>
          <a:p>
            <a:pPr algn="ctr" rtl="1"/>
            <a:r>
              <a:rPr lang="ar-SA" sz="2400" b="1"/>
              <a:t>الغشاء السيتوبلازمي.</a:t>
            </a:r>
            <a:endParaRPr lang="en-US" sz="2400" b="1"/>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304800" y="4114800"/>
            <a:ext cx="8534400" cy="2057400"/>
          </a:xfrm>
          <a:prstGeom prst="rect">
            <a:avLst/>
          </a:prstGeom>
        </p:spPr>
        <p:txBody>
          <a:bodyPr wrap="none" fromWordArt="1">
            <a:prstTxWarp prst="textPlain">
              <a:avLst>
                <a:gd name="adj" fmla="val 57792"/>
              </a:avLst>
            </a:prstTxWarp>
          </a:bodyPr>
          <a:lstStyle/>
          <a:p>
            <a:pPr algn="ctr" rtl="1"/>
            <a:r>
              <a:rPr lang="ar-SY"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المحاضرة</a:t>
            </a:r>
          </a:p>
          <a:p>
            <a:pPr algn="ctr" rtl="1"/>
            <a:r>
              <a:rPr lang="ar-SY"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الخامسة</a:t>
            </a:r>
          </a:p>
        </p:txBody>
      </p:sp>
      <p:sp>
        <p:nvSpPr>
          <p:cNvPr id="2051" name="Text Box 2"/>
          <p:cNvSpPr txBox="1">
            <a:spLocks noChangeArrowheads="1"/>
          </p:cNvSpPr>
          <p:nvPr/>
        </p:nvSpPr>
        <p:spPr bwMode="auto">
          <a:xfrm>
            <a:off x="0" y="2362200"/>
            <a:ext cx="9144000" cy="1098550"/>
          </a:xfrm>
          <a:prstGeom prst="rect">
            <a:avLst/>
          </a:prstGeom>
          <a:gradFill rotWithShape="1">
            <a:gsLst>
              <a:gs pos="0">
                <a:srgbClr val="CCFFCC"/>
              </a:gs>
              <a:gs pos="100000">
                <a:srgbClr val="FF66CC"/>
              </a:gs>
            </a:gsLst>
            <a:path path="shape">
              <a:fillToRect l="50000" t="50000" r="50000" b="50000"/>
            </a:path>
          </a:gradFill>
          <a:ln w="9525">
            <a:noFill/>
            <a:miter lim="800000"/>
            <a:headEnd/>
            <a:tailEnd/>
          </a:ln>
        </p:spPr>
        <p:txBody>
          <a:bodyPr>
            <a:spAutoFit/>
          </a:bodyPr>
          <a:lstStyle/>
          <a:p>
            <a:pPr algn="ctr">
              <a:spcBef>
                <a:spcPct val="50000"/>
              </a:spcBef>
            </a:pPr>
            <a:r>
              <a:rPr lang="ar-SA" sz="6600" b="1">
                <a:solidFill>
                  <a:srgbClr val="324E37"/>
                </a:solidFill>
              </a:rPr>
              <a:t>البكتيريا والفيروسات</a:t>
            </a:r>
            <a:endParaRPr lang="en-US" sz="6600" b="1">
              <a:solidFill>
                <a:srgbClr val="324E37"/>
              </a:solidFill>
            </a:endParaRPr>
          </a:p>
        </p:txBody>
      </p:sp>
      <p:pic>
        <p:nvPicPr>
          <p:cNvPr id="2052" name="Picture 3" descr="477bismellahjw9"/>
          <p:cNvPicPr>
            <a:picLocks noChangeAspect="1" noChangeArrowheads="1"/>
          </p:cNvPicPr>
          <p:nvPr/>
        </p:nvPicPr>
        <p:blipFill>
          <a:blip r:embed="rId3" cstate="print"/>
          <a:srcRect/>
          <a:stretch>
            <a:fillRect/>
          </a:stretch>
        </p:blipFill>
        <p:spPr bwMode="auto">
          <a:xfrm>
            <a:off x="838200" y="228600"/>
            <a:ext cx="7391400" cy="1590675"/>
          </a:xfrm>
          <a:prstGeom prst="rect">
            <a:avLst/>
          </a:prstGeom>
          <a:noFill/>
          <a:ln w="9525">
            <a:noFill/>
            <a:miter lim="800000"/>
            <a:headEnd/>
            <a:tailEnd/>
          </a:ln>
        </p:spPr>
      </p:pic>
    </p:spTree>
    <p:extLst>
      <p:ext uri="{BB962C8B-B14F-4D97-AF65-F5344CB8AC3E}">
        <p14:creationId xmlns:p14="http://schemas.microsoft.com/office/powerpoint/2010/main" val="84831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fade">
                                      <p:cBhvr>
                                        <p:cTn id="7" dur="2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algn="ctr"/>
            <a:r>
              <a:rPr lang="ar-SA"/>
              <a:t>ثانيا البروتوبلاست </a:t>
            </a:r>
            <a:endParaRPr lang="en-US"/>
          </a:p>
        </p:txBody>
      </p:sp>
      <p:sp>
        <p:nvSpPr>
          <p:cNvPr id="19459" name="Rectangle 3"/>
          <p:cNvSpPr>
            <a:spLocks noGrp="1" noChangeArrowheads="1"/>
          </p:cNvSpPr>
          <p:nvPr>
            <p:ph type="body" idx="4294967295"/>
          </p:nvPr>
        </p:nvSpPr>
        <p:spPr/>
        <p:txBody>
          <a:bodyPr/>
          <a:lstStyle/>
          <a:p>
            <a:pPr algn="r" rtl="1">
              <a:lnSpc>
                <a:spcPct val="80000"/>
              </a:lnSpc>
            </a:pPr>
            <a:r>
              <a:rPr lang="ar-SA" sz="2800"/>
              <a:t>1- الغشاء السيتوبلازمي </a:t>
            </a:r>
            <a:r>
              <a:rPr lang="en-US" sz="2800"/>
              <a:t>Cytoplasmic membrane</a:t>
            </a:r>
            <a:endParaRPr lang="ar-SA" sz="2800"/>
          </a:p>
          <a:p>
            <a:pPr algn="r" rtl="1">
              <a:lnSpc>
                <a:spcPct val="80000"/>
              </a:lnSpc>
            </a:pPr>
            <a:r>
              <a:rPr lang="ar-SA" sz="2800"/>
              <a:t>يقدر سمكه 5 نانوميتر ويمثل 10% من الوزن الجاف</a:t>
            </a:r>
          </a:p>
          <a:p>
            <a:pPr algn="r" rtl="1">
              <a:lnSpc>
                <a:spcPct val="80000"/>
              </a:lnSpc>
            </a:pPr>
            <a:r>
              <a:rPr lang="ar-SA" sz="2800"/>
              <a:t>يمكن إثبات وجوده بطرق غير الصبغ </a:t>
            </a:r>
          </a:p>
          <a:p>
            <a:pPr algn="r" rtl="1">
              <a:lnSpc>
                <a:spcPct val="80000"/>
              </a:lnSpc>
            </a:pPr>
            <a:r>
              <a:rPr lang="ar-SA" sz="2800"/>
              <a:t> طبقتين من الدهون الفوسفوريةمطمور فيها البروتينات الأصلية  ( دورها) أما التي على السطح  فتسمى العرضية أو الخارجية ( دورها )+ عديدات التسكر على السطح الخارجي </a:t>
            </a:r>
          </a:p>
          <a:p>
            <a:pPr algn="r" rtl="1">
              <a:lnSpc>
                <a:spcPct val="80000"/>
              </a:lnSpc>
            </a:pPr>
            <a:r>
              <a:rPr lang="ar-SA" sz="2800"/>
              <a:t>يحتوي على 60% بروتين و 40% دهون  (دهون فسفورية</a:t>
            </a:r>
          </a:p>
          <a:p>
            <a:pPr algn="r" rtl="1">
              <a:lnSpc>
                <a:spcPct val="80000"/>
              </a:lnSpc>
            </a:pPr>
            <a:r>
              <a:rPr lang="ar-SA" sz="2800"/>
              <a:t>الغشاء السيتوبلازمي شبه منفذ </a:t>
            </a:r>
          </a:p>
          <a:p>
            <a:pPr algn="r" rtl="1">
              <a:lnSpc>
                <a:spcPct val="80000"/>
              </a:lnSpc>
            </a:pPr>
            <a:r>
              <a:rPr lang="ar-SA" sz="2800"/>
              <a:t>الإنتشار السلبي  </a:t>
            </a:r>
            <a:r>
              <a:rPr lang="en-US" sz="2800"/>
              <a:t>Passive diffusion</a:t>
            </a:r>
            <a:endParaRPr lang="ar-SA" sz="2800"/>
          </a:p>
          <a:p>
            <a:pPr algn="r" rtl="1">
              <a:lnSpc>
                <a:spcPct val="80000"/>
              </a:lnSpc>
            </a:pPr>
            <a:r>
              <a:rPr lang="ar-SA" sz="2800"/>
              <a:t>النقل النشط  </a:t>
            </a:r>
            <a:r>
              <a:rPr lang="en-US" sz="2800"/>
              <a:t>Active transport</a:t>
            </a:r>
            <a:r>
              <a:rPr lang="ar-SA" sz="2800"/>
              <a:t>   </a:t>
            </a:r>
            <a:endParaRPr lang="en-US" sz="2800"/>
          </a:p>
        </p:txBody>
      </p:sp>
    </p:spTree>
    <p:extLst>
      <p:ext uri="{BB962C8B-B14F-4D97-AF65-F5344CB8AC3E}">
        <p14:creationId xmlns:p14="http://schemas.microsoft.com/office/powerpoint/2010/main" val="33516407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FG04_043"/>
          <p:cNvPicPr>
            <a:picLocks noChangeAspect="1" noChangeArrowheads="1"/>
          </p:cNvPicPr>
          <p:nvPr/>
        </p:nvPicPr>
        <p:blipFill>
          <a:blip r:embed="rId3" cstate="print"/>
          <a:srcRect/>
          <a:stretch>
            <a:fillRect/>
          </a:stretch>
        </p:blipFill>
        <p:spPr bwMode="auto">
          <a:xfrm>
            <a:off x="760413" y="887413"/>
            <a:ext cx="7621587" cy="5081587"/>
          </a:xfrm>
          <a:prstGeom prst="rect">
            <a:avLst/>
          </a:prstGeom>
          <a:noFill/>
          <a:ln w="9525">
            <a:noFill/>
            <a:miter lim="800000"/>
            <a:headEnd/>
            <a:tailEnd/>
          </a:ln>
        </p:spPr>
      </p:pic>
    </p:spTree>
    <p:extLst>
      <p:ext uri="{BB962C8B-B14F-4D97-AF65-F5344CB8AC3E}">
        <p14:creationId xmlns:p14="http://schemas.microsoft.com/office/powerpoint/2010/main" val="3572310815"/>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p:txBody>
          <a:bodyPr/>
          <a:lstStyle/>
          <a:p>
            <a:r>
              <a:rPr lang="ar-SA"/>
              <a:t>تركيب الغشاء السيتوبلازمي البكتيري</a:t>
            </a:r>
            <a:endParaRPr lang="en-US"/>
          </a:p>
        </p:txBody>
      </p:sp>
      <p:pic>
        <p:nvPicPr>
          <p:cNvPr id="178179" name="Picture 4" descr="04-14_plasmamembrane_1"/>
          <p:cNvPicPr>
            <a:picLocks noGrp="1" noChangeAspect="1" noChangeArrowheads="1"/>
          </p:cNvPicPr>
          <p:nvPr>
            <p:ph type="body" idx="4294967295"/>
          </p:nvPr>
        </p:nvPicPr>
        <p:blipFill>
          <a:blip r:embed="rId3" cstate="print"/>
          <a:srcRect/>
          <a:stretch>
            <a:fillRect/>
          </a:stretch>
        </p:blipFill>
        <p:spPr>
          <a:xfrm>
            <a:off x="611188" y="1501775"/>
            <a:ext cx="7993062" cy="5416550"/>
          </a:xfrm>
          <a:noFill/>
        </p:spPr>
      </p:pic>
      <p:pic>
        <p:nvPicPr>
          <p:cNvPr id="178180" name="Picture 4" descr="04-14_plasmamembrane_1"/>
          <p:cNvPicPr>
            <a:picLocks noChangeAspect="1" noChangeArrowheads="1"/>
          </p:cNvPicPr>
          <p:nvPr/>
        </p:nvPicPr>
        <p:blipFill>
          <a:blip r:embed="rId3" cstate="print"/>
          <a:srcRect/>
          <a:stretch>
            <a:fillRect/>
          </a:stretch>
        </p:blipFill>
        <p:spPr bwMode="auto">
          <a:xfrm>
            <a:off x="642938" y="1441450"/>
            <a:ext cx="7993062" cy="5416550"/>
          </a:xfrm>
          <a:prstGeom prst="rect">
            <a:avLst/>
          </a:prstGeom>
          <a:noFill/>
          <a:ln w="9525">
            <a:noFill/>
            <a:miter lim="800000"/>
            <a:headEnd/>
            <a:tailEnd/>
          </a:ln>
        </p:spPr>
      </p:pic>
      <p:pic>
        <p:nvPicPr>
          <p:cNvPr id="178181" name="Picture 4" descr="04-14_plasmamembrane_1"/>
          <p:cNvPicPr>
            <a:picLocks noChangeAspect="1" noChangeArrowheads="1"/>
          </p:cNvPicPr>
          <p:nvPr/>
        </p:nvPicPr>
        <p:blipFill>
          <a:blip r:embed="rId3" cstate="print"/>
          <a:srcRect/>
          <a:stretch>
            <a:fillRect/>
          </a:stretch>
        </p:blipFill>
        <p:spPr bwMode="auto">
          <a:xfrm>
            <a:off x="795338" y="1655763"/>
            <a:ext cx="7993062" cy="5416550"/>
          </a:xfrm>
          <a:prstGeom prst="rect">
            <a:avLst/>
          </a:prstGeom>
          <a:noFill/>
          <a:ln w="9525">
            <a:noFill/>
            <a:miter lim="800000"/>
            <a:headEnd/>
            <a:tailEnd/>
          </a:ln>
        </p:spPr>
      </p:pic>
    </p:spTree>
    <p:extLst>
      <p:ext uri="{BB962C8B-B14F-4D97-AF65-F5344CB8AC3E}">
        <p14:creationId xmlns:p14="http://schemas.microsoft.com/office/powerpoint/2010/main" val="308617485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74638"/>
            <a:ext cx="8229600" cy="563562"/>
          </a:xfrm>
        </p:spPr>
        <p:txBody>
          <a:bodyPr rtlCol="1">
            <a:normAutofit fontScale="90000"/>
          </a:bodyPr>
          <a:lstStyle/>
          <a:p>
            <a:pPr fontAlgn="auto">
              <a:spcAft>
                <a:spcPts val="0"/>
              </a:spcAft>
              <a:defRPr/>
            </a:pPr>
            <a:r>
              <a:rPr lang="ar-SA" sz="3200" b="1" smtClean="0"/>
              <a:t>2-الميزوسومات </a:t>
            </a:r>
            <a:r>
              <a:rPr lang="en-US" sz="3200" b="1" smtClean="0"/>
              <a:t>Mesosomes </a:t>
            </a:r>
          </a:p>
        </p:txBody>
      </p:sp>
      <p:sp>
        <p:nvSpPr>
          <p:cNvPr id="3075" name="Rectangle 3"/>
          <p:cNvSpPr>
            <a:spLocks noGrp="1" noChangeArrowheads="1"/>
          </p:cNvSpPr>
          <p:nvPr>
            <p:ph idx="1"/>
          </p:nvPr>
        </p:nvSpPr>
        <p:spPr>
          <a:xfrm>
            <a:off x="457200" y="914400"/>
            <a:ext cx="8229600" cy="5486400"/>
          </a:xfrm>
        </p:spPr>
        <p:txBody>
          <a:bodyPr/>
          <a:lstStyle/>
          <a:p>
            <a:r>
              <a:rPr lang="ar-SA" sz="2800" b="1" smtClean="0"/>
              <a:t>تراكيب غشائية يطلق عليها أسماء أخرى مثل </a:t>
            </a:r>
            <a:r>
              <a:rPr lang="en-US" sz="2800" b="1" smtClean="0"/>
              <a:t>Peripheral </a:t>
            </a:r>
            <a:endParaRPr lang="ar-SA" sz="2800" b="1" smtClean="0"/>
          </a:p>
          <a:p>
            <a:pPr>
              <a:buFontTx/>
              <a:buNone/>
            </a:pPr>
            <a:r>
              <a:rPr lang="en-US" sz="2800" b="1" smtClean="0"/>
              <a:t>bodies</a:t>
            </a:r>
            <a:r>
              <a:rPr lang="ar-SA" sz="2800" b="1" smtClean="0"/>
              <a:t> أو </a:t>
            </a:r>
            <a:r>
              <a:rPr lang="en-US" sz="2800" b="1" smtClean="0"/>
              <a:t>Chondriodes</a:t>
            </a:r>
            <a:r>
              <a:rPr lang="ar-SA" sz="2800" b="1" smtClean="0"/>
              <a:t>. توجد الميزوسومات في معظم البكتيريا الموجبة لصبغة جرام بالقرب من المنطقة النووية أوعند مكان إنقسام الخلية. والقليل من البكتيريا السالبة لصبغة جرام تحتوي على الميزوسومات غير واضحة. ليس لها أغشية مستقلة حيث تحيط بها أمتدادات من الغشاء البروتوبلاستي شكل (</a:t>
            </a:r>
            <a:r>
              <a:rPr lang="en-US" sz="2800" b="1" smtClean="0"/>
              <a:t>55</a:t>
            </a:r>
            <a:r>
              <a:rPr lang="ar-SA" sz="2800" b="1" smtClean="0"/>
              <a:t>).</a:t>
            </a:r>
          </a:p>
          <a:p>
            <a:pPr>
              <a:buFontTx/>
              <a:buNone/>
            </a:pPr>
            <a:endParaRPr lang="en-US" sz="2800" b="1" smtClean="0"/>
          </a:p>
          <a:p>
            <a:pPr>
              <a:buFontTx/>
              <a:buNone/>
            </a:pPr>
            <a:r>
              <a:rPr lang="ar-SA" sz="2000" b="1" smtClean="0"/>
              <a:t>شكل</a:t>
            </a:r>
            <a:r>
              <a:rPr lang="en-US" sz="2000" b="1" smtClean="0"/>
              <a:t> 55</a:t>
            </a:r>
            <a:r>
              <a:rPr lang="ar-SA" sz="2000" b="1" smtClean="0"/>
              <a:t> صورة بالمجهر الألكتروني لقطاع</a:t>
            </a:r>
          </a:p>
          <a:p>
            <a:pPr>
              <a:buFontTx/>
              <a:buNone/>
            </a:pPr>
            <a:r>
              <a:rPr lang="ar-SA" sz="2000" b="1" smtClean="0"/>
              <a:t> رقيق في بكتيريا عصوية موجبة لصبغة</a:t>
            </a:r>
          </a:p>
          <a:p>
            <a:pPr>
              <a:buFontTx/>
              <a:buNone/>
            </a:pPr>
            <a:r>
              <a:rPr lang="ar-SA" sz="2000" b="1" smtClean="0"/>
              <a:t> جرام توضح الـميزوسوم. ويظهر في </a:t>
            </a:r>
          </a:p>
          <a:p>
            <a:pPr>
              <a:buFontTx/>
              <a:buNone/>
            </a:pPr>
            <a:r>
              <a:rPr lang="ar-SA" sz="2000" b="1" smtClean="0"/>
              <a:t>الصورة جدار الخلية يتكون معظمه </a:t>
            </a:r>
          </a:p>
          <a:p>
            <a:pPr>
              <a:buFontTx/>
              <a:buNone/>
            </a:pPr>
            <a:r>
              <a:rPr lang="ar-SA" sz="2000" b="1" smtClean="0"/>
              <a:t>من الببتيدوجليكان</a:t>
            </a:r>
            <a:r>
              <a:rPr lang="en-US" sz="2000" b="1" smtClean="0"/>
              <a:t> peptidoglycan </a:t>
            </a:r>
          </a:p>
        </p:txBody>
      </p:sp>
      <p:pic>
        <p:nvPicPr>
          <p:cNvPr id="3076" name="Picture 4" descr="http://uqu.edu.sa/files2/tiny_mce/plugins/imagemanager/files/4180164/mesosome.jpg"/>
          <p:cNvPicPr>
            <a:picLocks noChangeAspect="1" noChangeArrowheads="1"/>
          </p:cNvPicPr>
          <p:nvPr/>
        </p:nvPicPr>
        <p:blipFill>
          <a:blip r:embed="rId3" r:link="rId4" cstate="print">
            <a:lum bright="-8000"/>
          </a:blip>
          <a:srcRect l="39441" r="3679" b="986"/>
          <a:stretch>
            <a:fillRect/>
          </a:stretch>
        </p:blipFill>
        <p:spPr bwMode="auto">
          <a:xfrm>
            <a:off x="304800" y="3657600"/>
            <a:ext cx="4495800" cy="2816225"/>
          </a:xfrm>
          <a:prstGeom prst="rect">
            <a:avLst/>
          </a:prstGeom>
          <a:noFill/>
          <a:ln w="9525">
            <a:noFill/>
            <a:miter lim="800000"/>
            <a:headEnd/>
            <a:tailEnd/>
          </a:ln>
        </p:spPr>
      </p:pic>
    </p:spTree>
    <p:extLst>
      <p:ext uri="{BB962C8B-B14F-4D97-AF65-F5344CB8AC3E}">
        <p14:creationId xmlns:p14="http://schemas.microsoft.com/office/powerpoint/2010/main" val="2505167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639762"/>
          </a:xfrm>
        </p:spPr>
        <p:txBody>
          <a:bodyPr rtlCol="1">
            <a:normAutofit fontScale="90000"/>
          </a:bodyPr>
          <a:lstStyle/>
          <a:p>
            <a:pPr fontAlgn="auto">
              <a:spcAft>
                <a:spcPts val="0"/>
              </a:spcAft>
              <a:defRPr/>
            </a:pPr>
            <a:r>
              <a:rPr lang="ar-SA" sz="3600" b="1" smtClean="0"/>
              <a:t>ومن الوظائف التي تقوم بها الميزوسومات هي:-</a:t>
            </a:r>
            <a:endParaRPr lang="en-US" sz="3600" b="1" smtClean="0"/>
          </a:p>
        </p:txBody>
      </p:sp>
      <p:sp>
        <p:nvSpPr>
          <p:cNvPr id="4099" name="Rectangle 3"/>
          <p:cNvSpPr>
            <a:spLocks noGrp="1" noChangeArrowheads="1"/>
          </p:cNvSpPr>
          <p:nvPr>
            <p:ph idx="1"/>
          </p:nvPr>
        </p:nvSpPr>
        <p:spPr>
          <a:xfrm>
            <a:off x="457200" y="990600"/>
            <a:ext cx="8229600" cy="5135563"/>
          </a:xfrm>
        </p:spPr>
        <p:txBody>
          <a:bodyPr/>
          <a:lstStyle/>
          <a:p>
            <a:pPr lvl="1"/>
            <a:r>
              <a:rPr lang="ar-SA" b="1" smtClean="0"/>
              <a:t>تعمل كموضع لتنفس الخلية البكتيرية وإنتاج الطاقة. وذلك لقدرتها على ترسيب مواد الفورمازانز </a:t>
            </a:r>
            <a:r>
              <a:rPr lang="en-US" b="1" smtClean="0"/>
              <a:t>Formasans</a:t>
            </a:r>
            <a:r>
              <a:rPr lang="ar-SA" b="1" smtClean="0"/>
              <a:t> وهو الحالة المختزلة لمركبات التيترازوليم </a:t>
            </a:r>
            <a:r>
              <a:rPr lang="en-US" b="1" smtClean="0"/>
              <a:t>  .Tetrazolium </a:t>
            </a:r>
            <a:endParaRPr lang="ar-SA" b="1" smtClean="0"/>
          </a:p>
          <a:p>
            <a:pPr lvl="1"/>
            <a:r>
              <a:rPr lang="ar-SA" b="1" smtClean="0"/>
              <a:t>لها دور في تكوين الجدار العرضي وذلك في البكتيريا الموجبة لصبغة جرام. </a:t>
            </a:r>
          </a:p>
          <a:p>
            <a:pPr lvl="1"/>
            <a:r>
              <a:rPr lang="ar-SA" b="1" smtClean="0"/>
              <a:t>تعمل كمركز للتحكم في الإنقسام الخلوي المنظم.</a:t>
            </a:r>
            <a:endParaRPr lang="en-US" b="1" smtClean="0"/>
          </a:p>
          <a:p>
            <a:r>
              <a:rPr lang="ar-SA" b="1" smtClean="0"/>
              <a:t>لها دور فعال في إنفصال الـ</a:t>
            </a:r>
            <a:r>
              <a:rPr lang="en-US" b="1" smtClean="0"/>
              <a:t> DNA</a:t>
            </a:r>
            <a:r>
              <a:rPr lang="ar-SA" b="1" smtClean="0"/>
              <a:t> من الخلية الأم وتوزيعه على الخليتين الناتجتين من الإنقسام. وذلك بسبب أن الـ</a:t>
            </a:r>
            <a:r>
              <a:rPr lang="en-US" b="1" smtClean="0"/>
              <a:t> DNA</a:t>
            </a:r>
            <a:r>
              <a:rPr lang="ar-SA" b="1" smtClean="0"/>
              <a:t> في الجسم النووي يبدو مرتبطا بالميزوسومات</a:t>
            </a:r>
            <a:r>
              <a:rPr lang="en-US" b="1" smtClean="0"/>
              <a:t>. </a:t>
            </a:r>
          </a:p>
        </p:txBody>
      </p:sp>
    </p:spTree>
    <p:extLst>
      <p:ext uri="{BB962C8B-B14F-4D97-AF65-F5344CB8AC3E}">
        <p14:creationId xmlns:p14="http://schemas.microsoft.com/office/powerpoint/2010/main" val="28258751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0"/>
            <a:ext cx="8229600" cy="639763"/>
          </a:xfrm>
        </p:spPr>
        <p:txBody>
          <a:bodyPr/>
          <a:lstStyle/>
          <a:p>
            <a:r>
              <a:rPr lang="ar-SA" sz="3200" b="1" smtClean="0"/>
              <a:t>3- الأجسام الكروماتينية أو النواة في البكتيريا </a:t>
            </a:r>
            <a:endParaRPr lang="en-US" sz="3200" b="1" smtClean="0"/>
          </a:p>
        </p:txBody>
      </p:sp>
      <p:sp>
        <p:nvSpPr>
          <p:cNvPr id="5123" name="Rectangle 3"/>
          <p:cNvSpPr>
            <a:spLocks noGrp="1" noChangeArrowheads="1"/>
          </p:cNvSpPr>
          <p:nvPr>
            <p:ph idx="1"/>
          </p:nvPr>
        </p:nvSpPr>
        <p:spPr>
          <a:xfrm>
            <a:off x="0" y="609600"/>
            <a:ext cx="8991600" cy="5257800"/>
          </a:xfrm>
        </p:spPr>
        <p:txBody>
          <a:bodyPr/>
          <a:lstStyle/>
          <a:p>
            <a:pPr>
              <a:lnSpc>
                <a:spcPct val="90000"/>
              </a:lnSpc>
            </a:pPr>
            <a:r>
              <a:rPr lang="en-US" b="1" smtClean="0"/>
              <a:t>Chromatin bodies, Chromatinic bodies, Bacterial nuclei</a:t>
            </a:r>
            <a:endParaRPr lang="ar-SA" b="1" smtClean="0"/>
          </a:p>
          <a:p>
            <a:pPr>
              <a:lnSpc>
                <a:spcPct val="90000"/>
              </a:lnSpc>
            </a:pPr>
            <a:r>
              <a:rPr lang="ar-SA" b="1" smtClean="0"/>
              <a:t>يمكن مشاهدة الأجسام الكروماتينية بواسطة المجهر الألكتروني وتظهر كمنطقة شفافة (قليلة الكثافة) لها شكل غير منتظم. وهي عبارة عن شريط مزدوج من الـ </a:t>
            </a:r>
            <a:r>
              <a:rPr lang="en-US" b="1" smtClean="0"/>
              <a:t>DNA</a:t>
            </a:r>
            <a:r>
              <a:rPr lang="ar-SA" b="1" smtClean="0"/>
              <a:t> غير محاط بجدار يفصله عن السيتوبلازم. ويأخذ أشكال مختلفة منها الشكل الحلقي يعرف بالكروموسوم الدائري </a:t>
            </a:r>
            <a:r>
              <a:rPr lang="en-US" b="1" smtClean="0"/>
              <a:t>circular chromosome</a:t>
            </a:r>
            <a:r>
              <a:rPr lang="ar-SA" b="1" smtClean="0"/>
              <a:t>،  شكل (</a:t>
            </a:r>
            <a:r>
              <a:rPr lang="en-US" b="1" smtClean="0"/>
              <a:t>56</a:t>
            </a:r>
            <a:r>
              <a:rPr lang="ar-SA" b="1" smtClean="0"/>
              <a:t>).  تمثل حوالي 10 % من حجم الخلية البكـتيرية.</a:t>
            </a:r>
          </a:p>
          <a:p>
            <a:pPr>
              <a:lnSpc>
                <a:spcPct val="90000"/>
              </a:lnSpc>
            </a:pPr>
            <a:endParaRPr lang="ar-SA" b="1" smtClean="0"/>
          </a:p>
          <a:p>
            <a:pPr>
              <a:lnSpc>
                <a:spcPct val="90000"/>
              </a:lnSpc>
            </a:pPr>
            <a:endParaRPr lang="ar-SA" b="1" smtClean="0"/>
          </a:p>
          <a:p>
            <a:pPr>
              <a:lnSpc>
                <a:spcPct val="90000"/>
              </a:lnSpc>
              <a:buFontTx/>
              <a:buNone/>
            </a:pPr>
            <a:r>
              <a:rPr lang="ar-SA" sz="2800" b="1" smtClean="0"/>
              <a:t>شكل (</a:t>
            </a:r>
            <a:r>
              <a:rPr lang="en-US" sz="2800" b="1" smtClean="0"/>
              <a:t>56</a:t>
            </a:r>
            <a:r>
              <a:rPr lang="ar-SA" sz="2800" b="1" smtClean="0"/>
              <a:t>) صورة توضح الكرموسوم</a:t>
            </a:r>
          </a:p>
          <a:p>
            <a:pPr>
              <a:lnSpc>
                <a:spcPct val="90000"/>
              </a:lnSpc>
              <a:buFontTx/>
              <a:buNone/>
            </a:pPr>
            <a:r>
              <a:rPr lang="ar-SA" sz="2800" b="1" smtClean="0"/>
              <a:t> الدائري والبلازميد في خلية بكتيرية.</a:t>
            </a:r>
            <a:endParaRPr lang="en-US" sz="2800" b="1" smtClean="0"/>
          </a:p>
        </p:txBody>
      </p:sp>
      <p:pic>
        <p:nvPicPr>
          <p:cNvPr id="5124" name="Picture 4" descr="http://1.bp.blogspot.com/_DZH2cmCoois/SduxJ57ABlI/AAAAAAAAJcc/7YIzhKDMMAE/s400/tmp.jpg"/>
          <p:cNvPicPr>
            <a:picLocks noChangeAspect="1" noChangeArrowheads="1"/>
          </p:cNvPicPr>
          <p:nvPr/>
        </p:nvPicPr>
        <p:blipFill>
          <a:blip r:embed="rId3" r:link="rId4" cstate="print"/>
          <a:srcRect/>
          <a:stretch>
            <a:fillRect/>
          </a:stretch>
        </p:blipFill>
        <p:spPr bwMode="auto">
          <a:xfrm>
            <a:off x="762000" y="4462463"/>
            <a:ext cx="3543300" cy="2395537"/>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29722601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2"/>
          <p:cNvSpPr>
            <a:spLocks noGrp="1"/>
          </p:cNvSpPr>
          <p:nvPr>
            <p:ph idx="1"/>
          </p:nvPr>
        </p:nvSpPr>
        <p:spPr/>
        <p:txBody>
          <a:bodyPr/>
          <a:lstStyle/>
          <a:p>
            <a:r>
              <a:rPr lang="ar-SA" b="1" smtClean="0"/>
              <a:t> ويختلـف تركيب الـ </a:t>
            </a:r>
            <a:r>
              <a:rPr lang="en-US" b="1" smtClean="0"/>
              <a:t>DNA</a:t>
            </a:r>
            <a:r>
              <a:rPr lang="ar-SA" b="1" smtClean="0"/>
              <a:t> من بكتيريا إلى أخرى. فقد لـوحظ أن نـسبة الجـوانين </a:t>
            </a:r>
            <a:r>
              <a:rPr lang="en-US" b="1" smtClean="0"/>
              <a:t>Guanine</a:t>
            </a:r>
            <a:r>
              <a:rPr lang="ar-SA" b="1" smtClean="0"/>
              <a:t>  </a:t>
            </a:r>
            <a:r>
              <a:rPr lang="en-US" b="1" smtClean="0"/>
              <a:t>(G)</a:t>
            </a:r>
            <a:r>
              <a:rPr lang="ar-SA" b="1" smtClean="0"/>
              <a:t> +  السيتوسـين   </a:t>
            </a:r>
            <a:r>
              <a:rPr lang="en-US" b="1" smtClean="0"/>
              <a:t>Cytosine (C)</a:t>
            </a:r>
            <a:r>
              <a:rPr lang="ar-SA" b="1" smtClean="0"/>
              <a:t> في الـ </a:t>
            </a:r>
            <a:r>
              <a:rPr lang="en-US" b="1" smtClean="0"/>
              <a:t>DNA</a:t>
            </a:r>
            <a:r>
              <a:rPr lang="ar-SA" b="1" smtClean="0"/>
              <a:t> تعتبر صفة ثابتة للنوع البكتيري. وتكون النسبة المئوية في الميكوبلازما والبكتيريا غير الهوائية 22 % بينما في البكتيريا الهوائية إجباراً تكون 74 %، وتستخدم هذه الصفة كوسيلة للتعرف على البكتيريا.</a:t>
            </a:r>
          </a:p>
          <a:p>
            <a:endParaRPr lang="ar-SA" smtClean="0"/>
          </a:p>
        </p:txBody>
      </p:sp>
      <p:sp>
        <p:nvSpPr>
          <p:cNvPr id="6147" name="Rectangle 2"/>
          <p:cNvSpPr>
            <a:spLocks noGrp="1" noChangeArrowheads="1"/>
          </p:cNvSpPr>
          <p:nvPr>
            <p:ph type="title"/>
          </p:nvPr>
        </p:nvSpPr>
        <p:spPr/>
        <p:txBody>
          <a:bodyPr/>
          <a:lstStyle/>
          <a:p>
            <a:r>
              <a:rPr lang="ar-SA" sz="3200" b="1" smtClean="0"/>
              <a:t>تابع الأجسام الكروماتينية أو النواة في البكتيريا </a:t>
            </a:r>
            <a:endParaRPr lang="en-US" sz="3200" b="1" smtClean="0"/>
          </a:p>
        </p:txBody>
      </p:sp>
    </p:spTree>
    <p:extLst>
      <p:ext uri="{BB962C8B-B14F-4D97-AF65-F5344CB8AC3E}">
        <p14:creationId xmlns:p14="http://schemas.microsoft.com/office/powerpoint/2010/main" val="2282792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8"/>
            <a:ext cx="8229600" cy="944562"/>
          </a:xfrm>
        </p:spPr>
        <p:txBody>
          <a:bodyPr/>
          <a:lstStyle/>
          <a:p>
            <a:r>
              <a:rPr lang="ar-SA" sz="3200" b="1" smtClean="0"/>
              <a:t>4- الإبيسومات أوالبلازميدات </a:t>
            </a:r>
            <a:r>
              <a:rPr lang="en-US" sz="3200" b="1" smtClean="0"/>
              <a:t>Episomes or Plasmids</a:t>
            </a:r>
          </a:p>
        </p:txBody>
      </p:sp>
      <p:sp>
        <p:nvSpPr>
          <p:cNvPr id="6147" name="Rectangle 3"/>
          <p:cNvSpPr>
            <a:spLocks noGrp="1" noChangeArrowheads="1"/>
          </p:cNvSpPr>
          <p:nvPr>
            <p:ph idx="1"/>
          </p:nvPr>
        </p:nvSpPr>
        <p:spPr>
          <a:xfrm>
            <a:off x="457200" y="1066800"/>
            <a:ext cx="8229600" cy="5059363"/>
          </a:xfrm>
        </p:spPr>
        <p:txBody>
          <a:bodyPr rtlCol="1">
            <a:normAutofit/>
          </a:bodyPr>
          <a:lstStyle/>
          <a:p>
            <a:pPr fontAlgn="auto">
              <a:lnSpc>
                <a:spcPct val="90000"/>
              </a:lnSpc>
              <a:spcAft>
                <a:spcPts val="0"/>
              </a:spcAft>
              <a:buFontTx/>
              <a:buNone/>
              <a:defRPr/>
            </a:pPr>
            <a:r>
              <a:rPr lang="ar-SA" sz="2600" b="1" dirty="0" smtClean="0"/>
              <a:t>- </a:t>
            </a:r>
            <a:r>
              <a:rPr lang="ar-SA" sz="2600" b="1" dirty="0" err="1" smtClean="0"/>
              <a:t>البلازميدات</a:t>
            </a:r>
            <a:r>
              <a:rPr lang="ar-SA" sz="2600" b="1" dirty="0" smtClean="0"/>
              <a:t> عبارة عن أجزاء من </a:t>
            </a:r>
            <a:r>
              <a:rPr lang="ar-SA" sz="2600" b="1" dirty="0" err="1" smtClean="0"/>
              <a:t>الـ</a:t>
            </a:r>
            <a:r>
              <a:rPr lang="ar-SA" sz="2600" b="1" dirty="0" smtClean="0"/>
              <a:t> </a:t>
            </a:r>
            <a:r>
              <a:rPr lang="en-US" sz="2600" b="1" dirty="0" smtClean="0"/>
              <a:t>DNA</a:t>
            </a:r>
            <a:r>
              <a:rPr lang="ar-SA" sz="2600" b="1" dirty="0" smtClean="0"/>
              <a:t>، وتوجد خارج </a:t>
            </a:r>
            <a:r>
              <a:rPr lang="ar-SA" sz="2600" b="1" dirty="0" err="1" smtClean="0"/>
              <a:t>الكرموسوم</a:t>
            </a:r>
            <a:r>
              <a:rPr lang="ar-SA" sz="2600" b="1" dirty="0" smtClean="0"/>
              <a:t> البكتيري </a:t>
            </a:r>
            <a:r>
              <a:rPr lang="ar-SA" sz="2600" b="1" dirty="0" smtClean="0">
                <a:solidFill>
                  <a:srgbClr val="006600"/>
                </a:solidFill>
              </a:rPr>
              <a:t>في صورة حلقة مغلقة ملتفة</a:t>
            </a:r>
            <a:r>
              <a:rPr lang="ar-SA" sz="2600" b="1" dirty="0" smtClean="0"/>
              <a:t>، شكل (</a:t>
            </a:r>
            <a:r>
              <a:rPr lang="en-US" sz="2600" b="1" dirty="0" smtClean="0"/>
              <a:t>56</a:t>
            </a:r>
            <a:r>
              <a:rPr lang="ar-SA" sz="2600" b="1" dirty="0" smtClean="0"/>
              <a:t>). وتستطيع تكرار نفسها مستقلة عن تكرار </a:t>
            </a:r>
            <a:r>
              <a:rPr lang="ar-SA" sz="2600" b="1" dirty="0" err="1" smtClean="0"/>
              <a:t>الكرموسوم</a:t>
            </a:r>
            <a:r>
              <a:rPr lang="ar-SA" sz="2600" b="1" dirty="0" smtClean="0"/>
              <a:t> </a:t>
            </a:r>
            <a:r>
              <a:rPr lang="ar-SA" sz="2800" b="1" dirty="0" smtClean="0">
                <a:solidFill>
                  <a:schemeClr val="tx2">
                    <a:lumMod val="60000"/>
                    <a:lumOff val="40000"/>
                  </a:schemeClr>
                </a:solidFill>
              </a:rPr>
              <a:t>وتسمى </a:t>
            </a:r>
            <a:r>
              <a:rPr lang="ar-SA" sz="2800" b="1" dirty="0" err="1" smtClean="0">
                <a:solidFill>
                  <a:schemeClr val="tx2">
                    <a:lumMod val="60000"/>
                    <a:lumOff val="40000"/>
                  </a:schemeClr>
                </a:solidFill>
              </a:rPr>
              <a:t>البلازميدات</a:t>
            </a:r>
            <a:r>
              <a:rPr lang="ar-SA" sz="2800" b="1" dirty="0" smtClean="0">
                <a:solidFill>
                  <a:schemeClr val="tx2">
                    <a:lumMod val="60000"/>
                    <a:lumOff val="40000"/>
                  </a:schemeClr>
                </a:solidFill>
              </a:rPr>
              <a:t> المستريحة</a:t>
            </a:r>
            <a:r>
              <a:rPr lang="ar-SA" sz="2600" b="1" dirty="0" smtClean="0"/>
              <a:t>. وفي بعض الأحيان </a:t>
            </a:r>
            <a:r>
              <a:rPr lang="ar-SA" sz="2600" b="1" dirty="0" err="1" smtClean="0"/>
              <a:t>لاتتكرر</a:t>
            </a:r>
            <a:r>
              <a:rPr lang="ar-SA" sz="2600" b="1" dirty="0" smtClean="0"/>
              <a:t> إلا عند حدوث تكرار </a:t>
            </a:r>
            <a:r>
              <a:rPr lang="ar-SA" sz="2600" b="1" dirty="0" err="1" smtClean="0"/>
              <a:t>للكرموسوم</a:t>
            </a:r>
            <a:r>
              <a:rPr lang="ar-SA" sz="2600" b="1" dirty="0" smtClean="0"/>
              <a:t> </a:t>
            </a:r>
            <a:r>
              <a:rPr lang="ar-SA" sz="2800" b="1" dirty="0" smtClean="0">
                <a:solidFill>
                  <a:schemeClr val="tx2">
                    <a:lumMod val="60000"/>
                    <a:lumOff val="40000"/>
                  </a:schemeClr>
                </a:solidFill>
              </a:rPr>
              <a:t>وتسمى </a:t>
            </a:r>
            <a:r>
              <a:rPr lang="ar-SA" sz="2800" b="1" dirty="0" err="1" smtClean="0">
                <a:solidFill>
                  <a:schemeClr val="tx2">
                    <a:lumMod val="60000"/>
                    <a:lumOff val="40000"/>
                  </a:schemeClr>
                </a:solidFill>
              </a:rPr>
              <a:t>بالبلازميدات</a:t>
            </a:r>
            <a:r>
              <a:rPr lang="ar-SA" sz="2800" b="1" dirty="0" smtClean="0">
                <a:solidFill>
                  <a:schemeClr val="tx2">
                    <a:lumMod val="60000"/>
                    <a:lumOff val="40000"/>
                  </a:schemeClr>
                </a:solidFill>
              </a:rPr>
              <a:t> المقيدة. </a:t>
            </a:r>
            <a:endParaRPr lang="en-US" sz="2800" b="1" dirty="0" smtClean="0">
              <a:solidFill>
                <a:schemeClr val="tx2">
                  <a:lumMod val="60000"/>
                  <a:lumOff val="40000"/>
                </a:schemeClr>
              </a:solidFill>
            </a:endParaRPr>
          </a:p>
          <a:p>
            <a:pPr fontAlgn="auto">
              <a:lnSpc>
                <a:spcPct val="90000"/>
              </a:lnSpc>
              <a:spcAft>
                <a:spcPts val="0"/>
              </a:spcAft>
              <a:buFontTx/>
              <a:buNone/>
              <a:defRPr/>
            </a:pPr>
            <a:r>
              <a:rPr lang="ar-SA" sz="2600" b="1" dirty="0" smtClean="0"/>
              <a:t>- </a:t>
            </a:r>
            <a:r>
              <a:rPr lang="ar-SA" sz="2600" b="1" dirty="0" err="1" smtClean="0"/>
              <a:t>للبلازميدات</a:t>
            </a:r>
            <a:r>
              <a:rPr lang="ar-SA" sz="2600" b="1" dirty="0" smtClean="0"/>
              <a:t> وظيفة مهمة هي نقل المادة الوراثية بين البكتيريا المختلفة مثل عامل الخصوبة </a:t>
            </a:r>
            <a:r>
              <a:rPr lang="en-US" sz="2600" b="1" dirty="0" smtClean="0"/>
              <a:t> F- factor</a:t>
            </a:r>
            <a:r>
              <a:rPr lang="ar-SA" sz="2600" b="1" dirty="0" smtClean="0"/>
              <a:t> الموجود في بكتيريا</a:t>
            </a:r>
            <a:r>
              <a:rPr lang="en-US" sz="2600" b="1" dirty="0" smtClean="0"/>
              <a:t> </a:t>
            </a:r>
            <a:r>
              <a:rPr lang="en-US" sz="2600" b="1" i="1" dirty="0" smtClean="0"/>
              <a:t>E. coli</a:t>
            </a:r>
            <a:r>
              <a:rPr lang="en-US" sz="2600" b="1" dirty="0" smtClean="0"/>
              <a:t> K-12.  </a:t>
            </a:r>
            <a:r>
              <a:rPr lang="ar-SA" sz="2600" b="1" dirty="0" smtClean="0"/>
              <a:t>ويوجد أنواع من </a:t>
            </a:r>
            <a:r>
              <a:rPr lang="ar-SA" sz="2600" b="1" dirty="0" err="1" smtClean="0"/>
              <a:t>البلازميدات</a:t>
            </a:r>
            <a:r>
              <a:rPr lang="ar-SA" sz="2600" b="1" dirty="0" smtClean="0"/>
              <a:t> حاملة للمعلومات الوراثية التي تحدد المقاومة أو حساسية البكتيريا للمضادات الحيوية كما في </a:t>
            </a:r>
            <a:r>
              <a:rPr lang="ar-SA" sz="2600" b="1" dirty="0" err="1" smtClean="0"/>
              <a:t>الـ</a:t>
            </a:r>
            <a:r>
              <a:rPr lang="en-US" sz="2600" b="1" dirty="0" smtClean="0"/>
              <a:t> </a:t>
            </a:r>
            <a:r>
              <a:rPr lang="en-US" sz="2600" b="1" i="1" dirty="0" smtClean="0"/>
              <a:t>E. coli </a:t>
            </a:r>
            <a:r>
              <a:rPr lang="ar-SA" sz="2600" b="1" dirty="0" smtClean="0"/>
              <a:t>وكذلك القدرة على تكوين الأورام النباتية مثل بكتيريا </a:t>
            </a:r>
            <a:r>
              <a:rPr lang="en-US" sz="2600" b="1" dirty="0" smtClean="0"/>
              <a:t> </a:t>
            </a:r>
            <a:r>
              <a:rPr lang="en-US" sz="2600" b="1" i="1" dirty="0" err="1" smtClean="0"/>
              <a:t>Agrobacterium</a:t>
            </a:r>
            <a:r>
              <a:rPr lang="en-US" sz="2600" b="1" i="1" dirty="0" smtClean="0"/>
              <a:t> </a:t>
            </a:r>
            <a:r>
              <a:rPr lang="en-US" sz="2600" b="1" i="1" dirty="0" err="1" smtClean="0"/>
              <a:t>tumefaciens</a:t>
            </a:r>
            <a:r>
              <a:rPr lang="ar-SA" sz="2600" b="1" dirty="0" smtClean="0"/>
              <a:t> المسببة لمرض </a:t>
            </a:r>
            <a:r>
              <a:rPr lang="ar-SA" sz="2600" b="1" dirty="0" err="1" smtClean="0"/>
              <a:t>التدرن</a:t>
            </a:r>
            <a:r>
              <a:rPr lang="ar-SA" sz="2600" b="1" dirty="0" smtClean="0"/>
              <a:t> التاجي لسيقان النبات. تعطي </a:t>
            </a:r>
            <a:r>
              <a:rPr lang="ar-SA" sz="2600" b="1" dirty="0" err="1" smtClean="0"/>
              <a:t>البلازميدات</a:t>
            </a:r>
            <a:r>
              <a:rPr lang="ar-SA" sz="2600" b="1" dirty="0" smtClean="0"/>
              <a:t> بعض الصفات للخلية البكتيرية مثل </a:t>
            </a:r>
            <a:r>
              <a:rPr lang="ar-SA" sz="2600" b="1" u="sng" dirty="0" smtClean="0"/>
              <a:t>تصنيع بعض المركبات</a:t>
            </a:r>
            <a:r>
              <a:rPr lang="ar-SA" sz="2600" b="1" dirty="0" smtClean="0"/>
              <a:t>، </a:t>
            </a:r>
            <a:r>
              <a:rPr lang="ar-SA" sz="2600" b="1" u="sng" dirty="0" smtClean="0"/>
              <a:t>تصنيع </a:t>
            </a:r>
            <a:r>
              <a:rPr lang="ar-SA" sz="2600" b="1" u="sng" dirty="0" err="1" smtClean="0"/>
              <a:t>الزوائد</a:t>
            </a:r>
            <a:r>
              <a:rPr lang="ar-SA" sz="2600" b="1" u="sng" dirty="0" smtClean="0"/>
              <a:t> الوبرية</a:t>
            </a:r>
            <a:r>
              <a:rPr lang="ar-SA" sz="2600" b="1" dirty="0" smtClean="0"/>
              <a:t>، </a:t>
            </a:r>
            <a:r>
              <a:rPr lang="ar-SA" sz="2600" b="1" u="sng" dirty="0" smtClean="0"/>
              <a:t>تكوين </a:t>
            </a:r>
            <a:r>
              <a:rPr lang="ar-SA" sz="2600" b="1" u="sng" dirty="0" err="1" smtClean="0"/>
              <a:t>التوكسينات</a:t>
            </a:r>
            <a:r>
              <a:rPr lang="en-US" sz="2600" b="1" u="sng" dirty="0" smtClean="0"/>
              <a:t>. </a:t>
            </a:r>
          </a:p>
        </p:txBody>
      </p:sp>
    </p:spTree>
    <p:extLst>
      <p:ext uri="{BB962C8B-B14F-4D97-AF65-F5344CB8AC3E}">
        <p14:creationId xmlns:p14="http://schemas.microsoft.com/office/powerpoint/2010/main" val="20465251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endParaRPr lang="ar-SY"/>
          </a:p>
        </p:txBody>
      </p:sp>
      <p:sp>
        <p:nvSpPr>
          <p:cNvPr id="56323" name="Rectangle 3"/>
          <p:cNvSpPr>
            <a:spLocks noGrp="1" noChangeArrowheads="1"/>
          </p:cNvSpPr>
          <p:nvPr>
            <p:ph type="body" idx="4294967295"/>
          </p:nvPr>
        </p:nvSpPr>
        <p:spPr/>
        <p:txBody>
          <a:bodyPr/>
          <a:lstStyle/>
          <a:p>
            <a:endParaRPr lang="ar-SY"/>
          </a:p>
        </p:txBody>
      </p:sp>
      <p:pic>
        <p:nvPicPr>
          <p:cNvPr id="190468" name="Picture 5" descr="plasmideo"/>
          <p:cNvPicPr>
            <a:picLocks noChangeAspect="1" noChangeArrowheads="1"/>
          </p:cNvPicPr>
          <p:nvPr/>
        </p:nvPicPr>
        <p:blipFill>
          <a:blip r:embed="rId3" cstate="print"/>
          <a:srcRect/>
          <a:stretch>
            <a:fillRect/>
          </a:stretch>
        </p:blipFill>
        <p:spPr bwMode="auto">
          <a:xfrm>
            <a:off x="900113" y="1989138"/>
            <a:ext cx="3429000" cy="3038475"/>
          </a:xfrm>
          <a:prstGeom prst="rect">
            <a:avLst/>
          </a:prstGeom>
          <a:noFill/>
          <a:ln w="9525">
            <a:noFill/>
            <a:miter lim="800000"/>
            <a:headEnd/>
            <a:tailEnd/>
          </a:ln>
        </p:spPr>
      </p:pic>
    </p:spTree>
    <p:extLst>
      <p:ext uri="{BB962C8B-B14F-4D97-AF65-F5344CB8AC3E}">
        <p14:creationId xmlns:p14="http://schemas.microsoft.com/office/powerpoint/2010/main" val="397229399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0"/>
            <a:ext cx="8229600" cy="563563"/>
          </a:xfrm>
        </p:spPr>
        <p:txBody>
          <a:bodyPr rtlCol="1">
            <a:normAutofit fontScale="90000"/>
          </a:bodyPr>
          <a:lstStyle/>
          <a:p>
            <a:pPr fontAlgn="auto">
              <a:spcAft>
                <a:spcPts val="0"/>
              </a:spcAft>
              <a:defRPr/>
            </a:pPr>
            <a:r>
              <a:rPr lang="ar-SA" sz="3200" b="1" smtClean="0"/>
              <a:t>5- الريبوسومات </a:t>
            </a:r>
            <a:r>
              <a:rPr lang="en-US" sz="3200" b="1" smtClean="0"/>
              <a:t>Ribosomes </a:t>
            </a:r>
          </a:p>
        </p:txBody>
      </p:sp>
      <p:sp>
        <p:nvSpPr>
          <p:cNvPr id="8195" name="Rectangle 3"/>
          <p:cNvSpPr>
            <a:spLocks noGrp="1" noChangeArrowheads="1"/>
          </p:cNvSpPr>
          <p:nvPr>
            <p:ph idx="1"/>
          </p:nvPr>
        </p:nvSpPr>
        <p:spPr>
          <a:xfrm>
            <a:off x="152400" y="609600"/>
            <a:ext cx="8763000" cy="5486400"/>
          </a:xfrm>
        </p:spPr>
        <p:txBody>
          <a:bodyPr/>
          <a:lstStyle/>
          <a:p>
            <a:pPr>
              <a:lnSpc>
                <a:spcPct val="90000"/>
              </a:lnSpc>
              <a:buFontTx/>
              <a:buNone/>
            </a:pPr>
            <a:r>
              <a:rPr lang="ar-SA" sz="2600" b="1" smtClean="0"/>
              <a:t> - الريبوسومات حبيبات ذات أقطار تتراوح بين 10-20 </a:t>
            </a:r>
            <a:r>
              <a:rPr lang="en-US" sz="2600" b="1" smtClean="0"/>
              <a:t>nm</a:t>
            </a:r>
            <a:r>
              <a:rPr lang="ar-SA" sz="2600" b="1" smtClean="0"/>
              <a:t>، وتتكون من البروتين وحمض الريبونيوكليك</a:t>
            </a:r>
          </a:p>
          <a:p>
            <a:pPr>
              <a:lnSpc>
                <a:spcPct val="90000"/>
              </a:lnSpc>
              <a:buFontTx/>
              <a:buNone/>
            </a:pPr>
            <a:r>
              <a:rPr lang="ar-SA" sz="2600" b="1" smtClean="0"/>
              <a:t>   </a:t>
            </a:r>
            <a:r>
              <a:rPr lang="en-US" sz="2600" b="1" smtClean="0"/>
              <a:t>Ribonucloeprotein (RNA Protein particles)</a:t>
            </a:r>
            <a:r>
              <a:rPr lang="ar-SA" sz="2600" b="1" smtClean="0"/>
              <a:t>.</a:t>
            </a:r>
          </a:p>
          <a:p>
            <a:pPr>
              <a:lnSpc>
                <a:spcPct val="90000"/>
              </a:lnSpc>
              <a:buFontTx/>
              <a:buNone/>
            </a:pPr>
            <a:r>
              <a:rPr lang="ar-SA" sz="2600" b="1" smtClean="0"/>
              <a:t> -  وهي تراكيب يتم فيها بناء البروتين، ويتناسب عدد الريبوسومات مع معدل النمو فعندما يكون معدل النمو عالي يصل عدد الريبوسومات إلى تقريباً  15000 حبيبة في الخلية الواحدة وعندما ينخفض معدل النمو ينخفض عدد الريبوسومات. وتتكون الريبوسومات من وحدتين هي </a:t>
            </a:r>
            <a:r>
              <a:rPr lang="en-US" sz="2600" b="1" smtClean="0"/>
              <a:t>30S</a:t>
            </a:r>
            <a:r>
              <a:rPr lang="ar-SA" sz="2600" b="1" smtClean="0"/>
              <a:t> و </a:t>
            </a:r>
            <a:r>
              <a:rPr lang="en-US" sz="2600" b="1" smtClean="0"/>
              <a:t>50S</a:t>
            </a:r>
            <a:r>
              <a:rPr lang="ar-SA" sz="2600" b="1" smtClean="0"/>
              <a:t>، واثناء بناء البروتين فأنهما يتحدان ليكونان ريبوسومات  </a:t>
            </a:r>
            <a:r>
              <a:rPr lang="en-US" sz="2600" b="1" smtClean="0"/>
              <a:t>70S</a:t>
            </a:r>
            <a:r>
              <a:rPr lang="ar-SA" sz="2600" b="1" smtClean="0"/>
              <a:t> وتعتبر من الريبوسومات الصغيرة، شكل (</a:t>
            </a:r>
            <a:r>
              <a:rPr lang="en-US" sz="2600" b="1" smtClean="0"/>
              <a:t>57</a:t>
            </a:r>
            <a:r>
              <a:rPr lang="ar-SA" sz="2600" b="1" smtClean="0"/>
              <a:t>). ويرمز الحرف </a:t>
            </a:r>
            <a:r>
              <a:rPr lang="en-US" sz="2600" b="1" smtClean="0"/>
              <a:t>S</a:t>
            </a:r>
            <a:r>
              <a:rPr lang="ar-SA" sz="2600" b="1" smtClean="0"/>
              <a:t> إلى وحدة الترسيب وهو الحرف الأول للعالم السويدي </a:t>
            </a:r>
            <a:r>
              <a:rPr lang="en-US" sz="2600" b="1" smtClean="0"/>
              <a:t>Svedberg</a:t>
            </a:r>
            <a:r>
              <a:rPr lang="ar-SA" sz="2600" b="1" smtClean="0"/>
              <a:t> الذي اكتشاف عملية الطرد المركزي فائقة السرعة. حيث يمكن ترسيب الريبوسومات على سرعات عالية.</a:t>
            </a:r>
          </a:p>
          <a:p>
            <a:pPr>
              <a:lnSpc>
                <a:spcPct val="90000"/>
              </a:lnSpc>
              <a:buFontTx/>
              <a:buNone/>
            </a:pPr>
            <a:r>
              <a:rPr lang="ar-SA" sz="2600" b="1" smtClean="0"/>
              <a:t> </a:t>
            </a:r>
          </a:p>
          <a:p>
            <a:pPr>
              <a:lnSpc>
                <a:spcPct val="90000"/>
              </a:lnSpc>
              <a:buFontTx/>
              <a:buNone/>
            </a:pPr>
            <a:r>
              <a:rPr lang="ar-SA" sz="2600" b="1" smtClean="0"/>
              <a:t> شكل (</a:t>
            </a:r>
            <a:r>
              <a:rPr lang="en-US" sz="2600" b="1" smtClean="0"/>
              <a:t>57</a:t>
            </a:r>
            <a:r>
              <a:rPr lang="ar-SA" sz="2600" b="1" smtClean="0"/>
              <a:t>) صورة توضح تركيب</a:t>
            </a:r>
          </a:p>
          <a:p>
            <a:pPr>
              <a:lnSpc>
                <a:spcPct val="90000"/>
              </a:lnSpc>
              <a:buFontTx/>
              <a:buNone/>
            </a:pPr>
            <a:r>
              <a:rPr lang="ar-SA" sz="2600" b="1" smtClean="0"/>
              <a:t> الريبوسوم البكتيري.</a:t>
            </a:r>
            <a:endParaRPr lang="en-US" sz="2600" b="1" smtClean="0"/>
          </a:p>
        </p:txBody>
      </p:sp>
      <p:pic>
        <p:nvPicPr>
          <p:cNvPr id="8196" name="Picture 4" descr="http://classes.midlandstech.edu/carterp/Courses/bio225/chap04/04-19_Ribosome_1.jpg"/>
          <p:cNvPicPr>
            <a:picLocks noChangeAspect="1" noChangeArrowheads="1"/>
          </p:cNvPicPr>
          <p:nvPr/>
        </p:nvPicPr>
        <p:blipFill>
          <a:blip r:embed="rId3" r:link="rId4" cstate="print">
            <a:lum bright="-10000"/>
          </a:blip>
          <a:srcRect/>
          <a:stretch>
            <a:fillRect/>
          </a:stretch>
        </p:blipFill>
        <p:spPr bwMode="auto">
          <a:xfrm>
            <a:off x="0" y="4876800"/>
            <a:ext cx="5257800" cy="1981200"/>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37027027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8229600" cy="1143000"/>
          </a:xfrm>
        </p:spPr>
        <p:txBody>
          <a:bodyPr/>
          <a:lstStyle/>
          <a:p>
            <a:r>
              <a:rPr lang="ar-SA" sz="2800" b="1" smtClean="0"/>
              <a:t>6- حوامل الألوان أو الأغشية الممثلة للغذاء ضوئياً </a:t>
            </a:r>
            <a:r>
              <a:rPr lang="en-US" sz="2800" b="1" smtClean="0"/>
              <a:t/>
            </a:r>
            <a:br>
              <a:rPr lang="en-US" sz="2800" b="1" smtClean="0"/>
            </a:br>
            <a:r>
              <a:rPr lang="en-US" sz="2800" b="1" smtClean="0"/>
              <a:t>Photosynthetic membranes or Chromatophores</a:t>
            </a:r>
          </a:p>
        </p:txBody>
      </p:sp>
      <p:sp>
        <p:nvSpPr>
          <p:cNvPr id="9219" name="Rectangle 3"/>
          <p:cNvSpPr>
            <a:spLocks noGrp="1" noChangeArrowheads="1"/>
          </p:cNvSpPr>
          <p:nvPr>
            <p:ph idx="1"/>
          </p:nvPr>
        </p:nvSpPr>
        <p:spPr>
          <a:xfrm>
            <a:off x="228600" y="1447800"/>
            <a:ext cx="8534400" cy="3276600"/>
          </a:xfrm>
        </p:spPr>
        <p:txBody>
          <a:bodyPr/>
          <a:lstStyle/>
          <a:p>
            <a:pPr>
              <a:lnSpc>
                <a:spcPct val="90000"/>
              </a:lnSpc>
            </a:pPr>
            <a:r>
              <a:rPr lang="ar-SA" sz="2800" b="1" smtClean="0"/>
              <a:t>تحتوي البكتيريا الممثلة للضوء على صبغات وأنزيمات تختص في تحويل الطاقة الضوئية إلى طاقة كيميائية. وتوجد هذه الصبغات والأنزيمات داخل تراكيب غشائية تسمى الأغشية الممثلة للضوء أو حاملات الألوان.  وتأخذ هذة التراكيب عدة أشكال منها:-</a:t>
            </a:r>
          </a:p>
          <a:p>
            <a:pPr>
              <a:lnSpc>
                <a:spcPct val="90000"/>
              </a:lnSpc>
              <a:buFontTx/>
              <a:buNone/>
            </a:pPr>
            <a:r>
              <a:rPr lang="ar-SA" sz="2800" b="1" smtClean="0"/>
              <a:t>أ- أمتدادات للغشاء السيتوبلازمي:- وتكون على شكلين أما متراصة على شكل طبقات كما في البكتيريا الكبريت القرمزية أو على شكل حويصلات كما في بكتيريا الكبريت غير القرمزية شكل (</a:t>
            </a:r>
            <a:r>
              <a:rPr lang="en-US" sz="2800" b="1" smtClean="0"/>
              <a:t>58</a:t>
            </a:r>
            <a:r>
              <a:rPr lang="ar-SA" sz="2800" b="1" smtClean="0"/>
              <a:t>).</a:t>
            </a:r>
          </a:p>
          <a:p>
            <a:pPr>
              <a:lnSpc>
                <a:spcPct val="90000"/>
              </a:lnSpc>
              <a:buFontTx/>
              <a:buNone/>
            </a:pPr>
            <a:r>
              <a:rPr lang="ar-SA" sz="2800" b="1" smtClean="0"/>
              <a:t>ب-ليست أمتدادات للغشاء السيتوبلازمي:- حيث توجد أسفل الغشاء البلازمي وتأخذ شكل أسطواني كما في بكتيريا الكبريت الخضراء.</a:t>
            </a:r>
          </a:p>
        </p:txBody>
      </p:sp>
      <p:sp>
        <p:nvSpPr>
          <p:cNvPr id="9220" name="Rectangle 4"/>
          <p:cNvSpPr>
            <a:spLocks noChangeArrowheads="1"/>
          </p:cNvSpPr>
          <p:nvPr/>
        </p:nvSpPr>
        <p:spPr bwMode="auto">
          <a:xfrm>
            <a:off x="5029200" y="5181600"/>
            <a:ext cx="3810000" cy="830263"/>
          </a:xfrm>
          <a:prstGeom prst="rect">
            <a:avLst/>
          </a:prstGeom>
          <a:noFill/>
          <a:ln w="9525">
            <a:noFill/>
            <a:miter lim="800000"/>
            <a:headEnd/>
            <a:tailEnd/>
          </a:ln>
        </p:spPr>
        <p:txBody>
          <a:bodyPr>
            <a:spAutoFit/>
          </a:bodyPr>
          <a:lstStyle/>
          <a:p>
            <a:pPr algn="r" rtl="1">
              <a:lnSpc>
                <a:spcPct val="80000"/>
              </a:lnSpc>
              <a:spcBef>
                <a:spcPct val="20000"/>
              </a:spcBef>
            </a:pPr>
            <a:r>
              <a:rPr lang="ar-SA" sz="2000" b="1"/>
              <a:t>شكل (</a:t>
            </a:r>
            <a:r>
              <a:rPr lang="en-US" sz="2000" b="1"/>
              <a:t>58</a:t>
            </a:r>
            <a:r>
              <a:rPr lang="ar-SA" sz="2000" b="1"/>
              <a:t>) صورة توضح حوامل الألوان وهي حويصلات مستديرة تحتوي على كلورفيل بكتيري وتتصل بالغشاء البلازمي.</a:t>
            </a:r>
            <a:endParaRPr lang="en-US" sz="2000" b="1"/>
          </a:p>
        </p:txBody>
      </p:sp>
      <p:pic>
        <p:nvPicPr>
          <p:cNvPr id="9221" name="Picture 5" descr="http://classes.midlandstech.edu/carterp/Courses/bio225/chap04/figure_04_15_labeled.jpg"/>
          <p:cNvPicPr>
            <a:picLocks noChangeAspect="1" noChangeArrowheads="1"/>
          </p:cNvPicPr>
          <p:nvPr/>
        </p:nvPicPr>
        <p:blipFill>
          <a:blip r:embed="rId3" r:link="rId4" cstate="print"/>
          <a:srcRect/>
          <a:stretch>
            <a:fillRect/>
          </a:stretch>
        </p:blipFill>
        <p:spPr bwMode="auto">
          <a:xfrm>
            <a:off x="304800" y="5257800"/>
            <a:ext cx="4762500" cy="1295400"/>
          </a:xfrm>
          <a:prstGeom prst="rect">
            <a:avLst/>
          </a:prstGeom>
          <a:noFill/>
          <a:ln w="6350">
            <a:solidFill>
              <a:srgbClr val="000000"/>
            </a:solidFill>
            <a:miter lim="800000"/>
            <a:headEnd/>
            <a:tailEnd/>
          </a:ln>
        </p:spPr>
      </p:pic>
    </p:spTree>
    <p:extLst>
      <p:ext uri="{BB962C8B-B14F-4D97-AF65-F5344CB8AC3E}">
        <p14:creationId xmlns:p14="http://schemas.microsoft.com/office/powerpoint/2010/main" val="26657796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algn="ctr"/>
            <a:r>
              <a:rPr lang="en-US" sz="4000"/>
              <a:t>Chromatophores </a:t>
            </a:r>
            <a:r>
              <a:rPr lang="ar-SA" sz="4000"/>
              <a:t>حوامل الأصباغ في البكتيريا القرمزية الغير كبريتية</a:t>
            </a:r>
            <a:endParaRPr lang="en-US" sz="4000"/>
          </a:p>
        </p:txBody>
      </p:sp>
      <p:pic>
        <p:nvPicPr>
          <p:cNvPr id="215043" name="Picture 4" descr="04-15_Chromatophores_3"/>
          <p:cNvPicPr>
            <a:picLocks noGrp="1" noChangeAspect="1" noChangeArrowheads="1"/>
          </p:cNvPicPr>
          <p:nvPr>
            <p:ph type="body" idx="4294967295"/>
          </p:nvPr>
        </p:nvPicPr>
        <p:blipFill>
          <a:blip r:embed="rId3" cstate="print"/>
          <a:srcRect/>
          <a:stretch>
            <a:fillRect/>
          </a:stretch>
        </p:blipFill>
        <p:spPr>
          <a:xfrm>
            <a:off x="1814513" y="1905000"/>
            <a:ext cx="5513387" cy="4114800"/>
          </a:xfrm>
          <a:noFill/>
        </p:spPr>
      </p:pic>
    </p:spTree>
    <p:extLst>
      <p:ext uri="{BB962C8B-B14F-4D97-AF65-F5344CB8AC3E}">
        <p14:creationId xmlns:p14="http://schemas.microsoft.com/office/powerpoint/2010/main" val="1967728489"/>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8229600" cy="563562"/>
          </a:xfrm>
        </p:spPr>
        <p:txBody>
          <a:bodyPr rtlCol="1">
            <a:normAutofit fontScale="90000"/>
          </a:bodyPr>
          <a:lstStyle/>
          <a:p>
            <a:pPr fontAlgn="auto">
              <a:spcAft>
                <a:spcPts val="0"/>
              </a:spcAft>
              <a:defRPr/>
            </a:pPr>
            <a:r>
              <a:rPr lang="en-US" sz="3600" b="1" smtClean="0"/>
              <a:t> </a:t>
            </a:r>
            <a:r>
              <a:rPr lang="ar-SA" sz="3600" b="1" smtClean="0"/>
              <a:t>7- الفجوات </a:t>
            </a:r>
            <a:r>
              <a:rPr lang="en-US" sz="3600" b="1" smtClean="0"/>
              <a:t>Vacuoles</a:t>
            </a:r>
          </a:p>
        </p:txBody>
      </p:sp>
      <p:sp>
        <p:nvSpPr>
          <p:cNvPr id="10243" name="Rectangle 3"/>
          <p:cNvSpPr>
            <a:spLocks noGrp="1" noChangeArrowheads="1"/>
          </p:cNvSpPr>
          <p:nvPr>
            <p:ph idx="1"/>
          </p:nvPr>
        </p:nvSpPr>
        <p:spPr>
          <a:xfrm>
            <a:off x="457200" y="990600"/>
            <a:ext cx="8229600" cy="4525963"/>
          </a:xfrm>
        </p:spPr>
        <p:txBody>
          <a:bodyPr/>
          <a:lstStyle/>
          <a:p>
            <a:pPr>
              <a:buFontTx/>
              <a:buNone/>
            </a:pPr>
            <a:r>
              <a:rPr lang="ar-SA" sz="2800" b="1" smtClean="0"/>
              <a:t>- عبارة عن فجوات غازية، توجد في البكتيريا التي تقوم بعملية التمثيل الضوئي التي عادة تتواجد في أوساط مائية. فتعمل الفجوات على مساعدة البكتيريا لتطفو لكي تكون قريبة من الضوء. أيضا تساعد البكتيريا على الحركة ليعلو ويهبط ليعيش في المنطقة المناسبة له.</a:t>
            </a:r>
          </a:p>
          <a:p>
            <a:pPr>
              <a:buFontTx/>
              <a:buNone/>
            </a:pPr>
            <a:r>
              <a:rPr lang="ar-SA" sz="2800" b="1" smtClean="0"/>
              <a:t>شكل (59) صورة بـ A transmission electron micrograph لبكتيريا strain GFAJ-1+As/-P GFAJ-1 تظهر الفجوات. بواسطة (by NASA, the journal Science and the American Association for the Advancement of Science on December 2, 2010.) .  Maggie Fox,</a:t>
            </a:r>
            <a:endParaRPr lang="en-US" sz="2800" b="1" smtClean="0"/>
          </a:p>
        </p:txBody>
      </p:sp>
      <p:pic>
        <p:nvPicPr>
          <p:cNvPr id="10244" name="Picture 4" descr="Handout shows a transmission electron micrograph of the bacterium strain GFAJ-1ˏP GFAJ-1 showing internal vacuole-like structures"/>
          <p:cNvPicPr>
            <a:picLocks noChangeAspect="1" noChangeArrowheads="1"/>
          </p:cNvPicPr>
          <p:nvPr/>
        </p:nvPicPr>
        <p:blipFill>
          <a:blip r:embed="rId3" r:link="rId4" cstate="print">
            <a:lum bright="-12000"/>
          </a:blip>
          <a:srcRect/>
          <a:stretch>
            <a:fillRect/>
          </a:stretch>
        </p:blipFill>
        <p:spPr bwMode="auto">
          <a:xfrm>
            <a:off x="0" y="5105400"/>
            <a:ext cx="9144000" cy="1752600"/>
          </a:xfrm>
          <a:prstGeom prst="rect">
            <a:avLst/>
          </a:prstGeom>
          <a:noFill/>
          <a:ln w="9525">
            <a:noFill/>
            <a:miter lim="800000"/>
            <a:headEnd/>
            <a:tailEnd/>
          </a:ln>
        </p:spPr>
      </p:pic>
    </p:spTree>
    <p:extLst>
      <p:ext uri="{BB962C8B-B14F-4D97-AF65-F5344CB8AC3E}">
        <p14:creationId xmlns:p14="http://schemas.microsoft.com/office/powerpoint/2010/main" val="9037021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8229600" cy="715962"/>
          </a:xfrm>
        </p:spPr>
        <p:txBody>
          <a:bodyPr/>
          <a:lstStyle/>
          <a:p>
            <a:r>
              <a:rPr lang="ar-SA" sz="4000" b="1" smtClean="0"/>
              <a:t>8- السيتوبلازم </a:t>
            </a:r>
            <a:r>
              <a:rPr lang="en-US" sz="4000" b="1" smtClean="0"/>
              <a:t>Cytoplasm </a:t>
            </a:r>
          </a:p>
        </p:txBody>
      </p:sp>
      <p:sp>
        <p:nvSpPr>
          <p:cNvPr id="11267" name="Rectangle 3"/>
          <p:cNvSpPr>
            <a:spLocks noGrp="1" noChangeArrowheads="1"/>
          </p:cNvSpPr>
          <p:nvPr>
            <p:ph idx="1"/>
          </p:nvPr>
        </p:nvSpPr>
        <p:spPr>
          <a:xfrm>
            <a:off x="152400" y="990600"/>
            <a:ext cx="8534400" cy="5105400"/>
          </a:xfrm>
        </p:spPr>
        <p:txBody>
          <a:bodyPr/>
          <a:lstStyle/>
          <a:p>
            <a:r>
              <a:rPr lang="ar-SA" sz="3000" b="1" smtClean="0"/>
              <a:t>يشغل السيتوبلازم معظم الخلية البكتيرية وهو يلي طبقة الغشاء السيتوبلازمي من الداخل.  </a:t>
            </a:r>
          </a:p>
          <a:p>
            <a:r>
              <a:rPr lang="ar-SA" sz="3000" b="1" smtClean="0"/>
              <a:t>ويشمل على أكثر من 50 % من بروتين الخلية ويحتوي أيضا على معظم النظم الأنزيمية بالخلية. </a:t>
            </a:r>
          </a:p>
          <a:p>
            <a:r>
              <a:rPr lang="ar-SA" sz="3000" b="1" smtClean="0"/>
              <a:t>ويعتمد مظهر السيتوبلازم في معظم الأحيان على عمر المزرعة البكتيرية، وحالة نموها. ففي </a:t>
            </a:r>
            <a:r>
              <a:rPr lang="ar-SA" sz="3000" b="1" u="sng" smtClean="0"/>
              <a:t>الأطوار المبكرة يكون متجانس</a:t>
            </a:r>
            <a:r>
              <a:rPr lang="ar-SA" sz="3000" b="1" smtClean="0"/>
              <a:t>. وتكون جميع محتويات الخلية مطموره بداخله. </a:t>
            </a:r>
          </a:p>
          <a:p>
            <a:r>
              <a:rPr lang="ar-SA" sz="3000" b="1" smtClean="0"/>
              <a:t>والسيتوبلازم عبارة عن مادة غروية تتكون من الماء والبروتين والدهون والكربوهيدرات ومواد غير عضوية. ويتباين تركيب السيتوبلازم تبعاً للكائن الحي وبيئته.</a:t>
            </a:r>
            <a:endParaRPr lang="en-US" sz="3000" b="1" smtClean="0"/>
          </a:p>
        </p:txBody>
      </p:sp>
    </p:spTree>
    <p:extLst>
      <p:ext uri="{BB962C8B-B14F-4D97-AF65-F5344CB8AC3E}">
        <p14:creationId xmlns:p14="http://schemas.microsoft.com/office/powerpoint/2010/main" val="4604791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304800"/>
            <a:ext cx="8534400" cy="1143000"/>
          </a:xfrm>
        </p:spPr>
        <p:txBody>
          <a:bodyPr/>
          <a:lstStyle/>
          <a:p>
            <a:r>
              <a:rPr lang="ar-SA" sz="3200" b="1" smtClean="0"/>
              <a:t>9- المواد المخزنة أو المحتويات السيتوبلازمية </a:t>
            </a:r>
            <a:r>
              <a:rPr lang="en-US" sz="3200" b="1" smtClean="0"/>
              <a:t/>
            </a:r>
            <a:br>
              <a:rPr lang="en-US" sz="3200" b="1" smtClean="0"/>
            </a:br>
            <a:r>
              <a:rPr lang="en-US" sz="3200" b="1" smtClean="0"/>
              <a:t>Storage material or Cytoplasmic inclusions</a:t>
            </a:r>
          </a:p>
        </p:txBody>
      </p:sp>
      <p:sp>
        <p:nvSpPr>
          <p:cNvPr id="12291" name="Rectangle 3"/>
          <p:cNvSpPr>
            <a:spLocks noGrp="1" noChangeArrowheads="1"/>
          </p:cNvSpPr>
          <p:nvPr>
            <p:ph idx="1"/>
          </p:nvPr>
        </p:nvSpPr>
        <p:spPr>
          <a:xfrm>
            <a:off x="228600" y="1447800"/>
            <a:ext cx="8458200" cy="5029200"/>
          </a:xfrm>
        </p:spPr>
        <p:txBody>
          <a:bodyPr/>
          <a:lstStyle/>
          <a:p>
            <a:pPr>
              <a:lnSpc>
                <a:spcPct val="90000"/>
              </a:lnSpc>
            </a:pPr>
            <a:r>
              <a:rPr lang="ar-SA" sz="2600" b="1" smtClean="0"/>
              <a:t>تخزن البكتيريا المواد الغذائية في صورة حبيبات </a:t>
            </a:r>
            <a:r>
              <a:rPr lang="en-US" sz="2600" b="1" smtClean="0"/>
              <a:t>granules</a:t>
            </a:r>
            <a:r>
              <a:rPr lang="ar-SA" sz="2600" b="1" smtClean="0"/>
              <a:t> كبيرة يمكن مشاهدتها باستخدام المجهر الضوئي بعد صبغ البكتيريا شكل (</a:t>
            </a:r>
            <a:r>
              <a:rPr lang="en-US" sz="2600" b="1" smtClean="0"/>
              <a:t>60</a:t>
            </a:r>
            <a:r>
              <a:rPr lang="ar-SA" sz="2600" b="1" smtClean="0"/>
              <a:t>). وتختلف البكتيريا في أنواع المواد الغذائية التي تخزنها ومن هذه المواد:-</a:t>
            </a:r>
          </a:p>
          <a:p>
            <a:pPr>
              <a:lnSpc>
                <a:spcPct val="90000"/>
              </a:lnSpc>
              <a:buFontTx/>
              <a:buNone/>
            </a:pPr>
            <a:r>
              <a:rPr lang="ar-SA" sz="2600" b="1" smtClean="0"/>
              <a:t>أ- حبيبات الجليكوجين </a:t>
            </a:r>
            <a:r>
              <a:rPr lang="en-US" sz="2600" b="1" smtClean="0"/>
              <a:t>Glycogen granules</a:t>
            </a:r>
            <a:r>
              <a:rPr lang="ar-SA" sz="2600" b="1" smtClean="0"/>
              <a:t> :- تظهر ككرات شفافة بدون غشاء مثل بكتيريا </a:t>
            </a:r>
            <a:r>
              <a:rPr lang="en-US" sz="2600" b="1" i="1" smtClean="0"/>
              <a:t>E. coli </a:t>
            </a:r>
            <a:r>
              <a:rPr lang="ar-SA" sz="2600" b="1" smtClean="0"/>
              <a:t> و </a:t>
            </a:r>
            <a:r>
              <a:rPr lang="en-US" sz="2600" b="1" i="1" smtClean="0"/>
              <a:t>Aerobacter aerogenes</a:t>
            </a:r>
            <a:r>
              <a:rPr lang="ar-SA" sz="2600" b="1" i="1" smtClean="0"/>
              <a:t>. </a:t>
            </a:r>
            <a:r>
              <a:rPr lang="ar-SA" sz="2600" b="1" smtClean="0"/>
              <a:t>تمثل  حبيبات الجليكو جين من 25 % إلى 50 % من الوزن الجاف للخلية. ويمكن صبغها باستعمال محلول اليود المخفف فتظهر الحبيبات تحت المجهر الضوئي في صورة أجسام حمراء أو قرمزية.</a:t>
            </a:r>
          </a:p>
          <a:p>
            <a:pPr>
              <a:lnSpc>
                <a:spcPct val="90000"/>
              </a:lnSpc>
              <a:buFontTx/>
              <a:buNone/>
            </a:pPr>
            <a:r>
              <a:rPr lang="ar-SA" sz="2600" b="1" smtClean="0"/>
              <a:t>ب- حبيبات الدهون </a:t>
            </a:r>
            <a:r>
              <a:rPr lang="en-US" sz="2600" b="1" smtClean="0"/>
              <a:t>Lipid granules</a:t>
            </a:r>
            <a:r>
              <a:rPr lang="ar-SA" sz="2600" b="1" smtClean="0"/>
              <a:t> :- عبارة عن مواد تذوب في مذيبات الدهون مثل  </a:t>
            </a:r>
            <a:r>
              <a:rPr lang="en-US" sz="2600" b="1" smtClean="0"/>
              <a:t>Ethyl ether</a:t>
            </a:r>
            <a:r>
              <a:rPr lang="ar-SA" sz="2600" b="1" smtClean="0"/>
              <a:t> و </a:t>
            </a:r>
            <a:r>
              <a:rPr lang="en-US" sz="2600" b="1" smtClean="0"/>
              <a:t>Acetone </a:t>
            </a:r>
            <a:r>
              <a:rPr lang="ar-SA" sz="2600" b="1" smtClean="0"/>
              <a:t> . ويمكن صبغها باستعمال صبغة السودان الأسود </a:t>
            </a:r>
            <a:r>
              <a:rPr lang="en-US" sz="2600" b="1" smtClean="0"/>
              <a:t>Sudan black</a:t>
            </a:r>
            <a:r>
              <a:rPr lang="ar-SA" sz="2600" b="1" smtClean="0"/>
              <a:t>، حيث تذوب هذه الصبغة في الدهون فيمكن مشاهدتها بالمجهر الضوئي فتظهر الحبيبات الدهنية في صورة أجسام سوداء اللون. </a:t>
            </a:r>
          </a:p>
        </p:txBody>
      </p:sp>
    </p:spTree>
    <p:extLst>
      <p:ext uri="{BB962C8B-B14F-4D97-AF65-F5344CB8AC3E}">
        <p14:creationId xmlns:p14="http://schemas.microsoft.com/office/powerpoint/2010/main" val="19696084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0" y="457200"/>
            <a:ext cx="9144000" cy="3429000"/>
          </a:xfrm>
        </p:spPr>
        <p:txBody>
          <a:bodyPr/>
          <a:lstStyle/>
          <a:p>
            <a:pPr>
              <a:lnSpc>
                <a:spcPct val="90000"/>
              </a:lnSpc>
              <a:buFontTx/>
              <a:buNone/>
            </a:pPr>
            <a:r>
              <a:rPr lang="ar-SA" sz="2800" b="1" smtClean="0"/>
              <a:t>ج- عديد الفوسفات غير العضوية </a:t>
            </a:r>
            <a:r>
              <a:rPr lang="en-US" sz="2800" b="1" smtClean="0"/>
              <a:t>Inorganic polyphosphate</a:t>
            </a:r>
            <a:r>
              <a:rPr lang="ar-SA" sz="2800" b="1" smtClean="0"/>
              <a:t>:- وتسمي أيضا بـ حبيبات الفوليوتين </a:t>
            </a:r>
            <a:r>
              <a:rPr lang="en-US" sz="2800" b="1" smtClean="0"/>
              <a:t>Volutin granules </a:t>
            </a:r>
            <a:r>
              <a:rPr lang="ar-SA" sz="2800" b="1" smtClean="0"/>
              <a:t> أو </a:t>
            </a:r>
            <a:r>
              <a:rPr lang="en-US" sz="2800" b="1" smtClean="0"/>
              <a:t>Metachromatic granules</a:t>
            </a:r>
            <a:r>
              <a:rPr lang="ar-SA" sz="2800" b="1" smtClean="0"/>
              <a:t>. تتراكم هذه الحبيبات عند نهاية دورة نمو الكتيريا وتختفي من السيتوبلازم عند نقل الخلايا البكتيرية إلى بيئة نمو جديدة. وتتكون هذه الحبيبات من 500 وحدة من الفوسفات وتستخدم البكتيريا هذه الحبيبات  كمصدر للفوسفات وتستغل عند بناء الأحماض النووية والفوسفوليبيدات. وجود هذه الحبيبات يعتبرصفة مميزة لبكتيريا المسببة لمرض الدفتيريا </a:t>
            </a:r>
            <a:r>
              <a:rPr lang="en-US" sz="2800" b="1" smtClean="0"/>
              <a:t>Corynebacterium diphtheriae</a:t>
            </a:r>
            <a:r>
              <a:rPr lang="ar-SA" sz="2800" b="1" smtClean="0"/>
              <a:t>. حبيبات الفوليوتين حامضية لذا فهي تصطبغ بالصبغات القاعدية بشدة. وتأخذ ألوان مخالفة للون الصبغة الأصلي، شكل (</a:t>
            </a:r>
            <a:r>
              <a:rPr lang="en-US" sz="2800" b="1" smtClean="0"/>
              <a:t>61</a:t>
            </a:r>
            <a:r>
              <a:rPr lang="ar-SA" sz="2800" b="1" smtClean="0"/>
              <a:t>).</a:t>
            </a:r>
            <a:endParaRPr lang="en-US" sz="2800" b="1" smtClean="0"/>
          </a:p>
        </p:txBody>
      </p:sp>
      <p:pic>
        <p:nvPicPr>
          <p:cNvPr id="13315" name="Picture 4" descr="http://uqu.edu.sa/files2/tiny_mce/plugins/imagemanager/files/4180164/cytoplasm1.jpg"/>
          <p:cNvPicPr>
            <a:picLocks noChangeAspect="1" noChangeArrowheads="1"/>
          </p:cNvPicPr>
          <p:nvPr/>
        </p:nvPicPr>
        <p:blipFill>
          <a:blip r:embed="rId3" r:link="rId4" cstate="print">
            <a:lum bright="-6000"/>
          </a:blip>
          <a:srcRect t="23219"/>
          <a:stretch>
            <a:fillRect/>
          </a:stretch>
        </p:blipFill>
        <p:spPr bwMode="auto">
          <a:xfrm>
            <a:off x="3810000" y="4343400"/>
            <a:ext cx="4724400" cy="1143000"/>
          </a:xfrm>
          <a:prstGeom prst="rect">
            <a:avLst/>
          </a:prstGeom>
          <a:noFill/>
          <a:ln w="9525">
            <a:noFill/>
            <a:miter lim="800000"/>
            <a:headEnd/>
            <a:tailEnd/>
          </a:ln>
        </p:spPr>
      </p:pic>
      <p:sp>
        <p:nvSpPr>
          <p:cNvPr id="13316" name="Rectangle 5"/>
          <p:cNvSpPr>
            <a:spLocks noChangeArrowheads="1"/>
          </p:cNvSpPr>
          <p:nvPr/>
        </p:nvSpPr>
        <p:spPr bwMode="auto">
          <a:xfrm>
            <a:off x="3733800" y="5486400"/>
            <a:ext cx="4953000" cy="1077913"/>
          </a:xfrm>
          <a:prstGeom prst="rect">
            <a:avLst/>
          </a:prstGeom>
          <a:noFill/>
          <a:ln w="9525">
            <a:noFill/>
            <a:miter lim="800000"/>
            <a:headEnd/>
            <a:tailEnd/>
          </a:ln>
        </p:spPr>
        <p:txBody>
          <a:bodyPr>
            <a:spAutoFit/>
          </a:bodyPr>
          <a:lstStyle/>
          <a:p>
            <a:pPr algn="r" rtl="1">
              <a:lnSpc>
                <a:spcPct val="80000"/>
              </a:lnSpc>
              <a:spcBef>
                <a:spcPct val="20000"/>
              </a:spcBef>
            </a:pPr>
            <a:r>
              <a:rPr lang="ar-SA" sz="2000" b="1"/>
              <a:t>شكل (</a:t>
            </a:r>
            <a:r>
              <a:rPr lang="en-US" sz="2000" b="1"/>
              <a:t>60</a:t>
            </a:r>
            <a:r>
              <a:rPr lang="ar-SA" sz="2000" b="1"/>
              <a:t>) صورة لقطاع رقيق  باستخدام المجهر الألكتروني  النافذ ليكتيريا الـ </a:t>
            </a:r>
            <a:r>
              <a:rPr lang="en-US" sz="2000" b="1" i="1"/>
              <a:t>Pseudomonas pseudoflava</a:t>
            </a:r>
            <a:r>
              <a:rPr lang="ar-SA" sz="2000" b="1"/>
              <a:t>    توضح حبيبات الفوليوتين </a:t>
            </a:r>
            <a:r>
              <a:rPr lang="en-US" sz="2000" b="1"/>
              <a:t>(pp)</a:t>
            </a:r>
            <a:r>
              <a:rPr lang="ar-SA" sz="2000" b="1"/>
              <a:t>، وحبيبات الجليكوجين </a:t>
            </a:r>
            <a:r>
              <a:rPr lang="en-US" sz="2000" b="1"/>
              <a:t>(G)</a:t>
            </a:r>
            <a:r>
              <a:rPr lang="ar-SA" sz="2000" b="1"/>
              <a:t>، و حبيبات الدهنية </a:t>
            </a:r>
            <a:r>
              <a:rPr lang="en-US" sz="2000" b="1"/>
              <a:t>(PHB)</a:t>
            </a:r>
            <a:r>
              <a:rPr lang="ar-SA" sz="2000" b="1"/>
              <a:t>.</a:t>
            </a:r>
          </a:p>
        </p:txBody>
      </p:sp>
      <p:sp>
        <p:nvSpPr>
          <p:cNvPr id="13317" name="Rectangle 6"/>
          <p:cNvSpPr>
            <a:spLocks noChangeArrowheads="1"/>
          </p:cNvSpPr>
          <p:nvPr/>
        </p:nvSpPr>
        <p:spPr bwMode="auto">
          <a:xfrm>
            <a:off x="0" y="5791200"/>
            <a:ext cx="3505200" cy="530225"/>
          </a:xfrm>
          <a:prstGeom prst="rect">
            <a:avLst/>
          </a:prstGeom>
          <a:noFill/>
          <a:ln w="9525">
            <a:noFill/>
            <a:miter lim="800000"/>
            <a:headEnd/>
            <a:tailEnd/>
          </a:ln>
        </p:spPr>
        <p:txBody>
          <a:bodyPr>
            <a:spAutoFit/>
          </a:bodyPr>
          <a:lstStyle/>
          <a:p>
            <a:pPr rtl="1">
              <a:lnSpc>
                <a:spcPct val="80000"/>
              </a:lnSpc>
              <a:spcBef>
                <a:spcPct val="20000"/>
              </a:spcBef>
            </a:pPr>
            <a:r>
              <a:rPr lang="ar-SA" b="1"/>
              <a:t>شكل (</a:t>
            </a:r>
            <a:r>
              <a:rPr lang="en-US" b="1"/>
              <a:t>61</a:t>
            </a:r>
            <a:r>
              <a:rPr lang="ar-SA" b="1"/>
              <a:t>) صورة توضح حبيبات الفوليوتين  الأكثر أصطباغا من باقي أجزاء الخلية.</a:t>
            </a:r>
          </a:p>
        </p:txBody>
      </p:sp>
      <p:pic>
        <p:nvPicPr>
          <p:cNvPr id="13318" name="Picture 7" descr="خلايا ميكروب الدفتيريا بعد صبغها"/>
          <p:cNvPicPr>
            <a:picLocks noChangeAspect="1" noChangeArrowheads="1"/>
          </p:cNvPicPr>
          <p:nvPr/>
        </p:nvPicPr>
        <p:blipFill>
          <a:blip r:embed="rId5" r:link="rId6" cstate="print">
            <a:lum bright="20000"/>
          </a:blip>
          <a:srcRect b="32603"/>
          <a:stretch>
            <a:fillRect/>
          </a:stretch>
        </p:blipFill>
        <p:spPr bwMode="auto">
          <a:xfrm>
            <a:off x="0" y="4267200"/>
            <a:ext cx="3505200" cy="1482725"/>
          </a:xfrm>
          <a:prstGeom prst="rect">
            <a:avLst/>
          </a:prstGeom>
          <a:noFill/>
          <a:ln w="12700">
            <a:solidFill>
              <a:srgbClr val="000000"/>
            </a:solidFill>
            <a:miter lim="800000"/>
            <a:headEnd/>
            <a:tailEnd/>
          </a:ln>
        </p:spPr>
      </p:pic>
    </p:spTree>
    <p:extLst>
      <p:ext uri="{BB962C8B-B14F-4D97-AF65-F5344CB8AC3E}">
        <p14:creationId xmlns:p14="http://schemas.microsoft.com/office/powerpoint/2010/main" val="15808928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0" y="457200"/>
            <a:ext cx="8763000" cy="6400800"/>
          </a:xfrm>
        </p:spPr>
        <p:txBody>
          <a:bodyPr/>
          <a:lstStyle/>
          <a:p>
            <a:pPr>
              <a:lnSpc>
                <a:spcPct val="80000"/>
              </a:lnSpc>
              <a:buFontTx/>
              <a:buNone/>
            </a:pPr>
            <a:r>
              <a:rPr lang="ar-SA" sz="2800" b="1" smtClean="0"/>
              <a:t>د- قطرات الكبريت </a:t>
            </a:r>
            <a:r>
              <a:rPr lang="en-US" sz="2800" b="1" smtClean="0"/>
              <a:t>Sulfur droplets</a:t>
            </a:r>
            <a:r>
              <a:rPr lang="ar-SA" sz="2800" b="1" smtClean="0"/>
              <a:t>:- تخزن بعض الأجناس البكتيرية الكبريت في صورة كبريت عضوي داخل خلاياها. مثل بكتيريا الكبريت القرمزية </a:t>
            </a:r>
            <a:r>
              <a:rPr lang="en-US" sz="2800" b="1" smtClean="0"/>
              <a:t>purple sulfur bacteria  </a:t>
            </a:r>
            <a:r>
              <a:rPr lang="ar-SA" sz="2800" b="1" smtClean="0"/>
              <a:t> شكل (</a:t>
            </a:r>
            <a:r>
              <a:rPr lang="en-US" sz="2800" b="1" smtClean="0"/>
              <a:t>62</a:t>
            </a:r>
            <a:r>
              <a:rPr lang="ar-SA" sz="2800" b="1" smtClean="0"/>
              <a:t>). حيث تستخدم كبريتيد الهيدروجين </a:t>
            </a:r>
            <a:r>
              <a:rPr lang="en-US" sz="2800" b="1" smtClean="0"/>
              <a:t>(H2S)</a:t>
            </a:r>
            <a:r>
              <a:rPr lang="ar-SA" sz="2800" b="1" smtClean="0"/>
              <a:t> كمادة معطية للهيدروجين وترسب الكبريت الناتج داخل الخلية</a:t>
            </a:r>
            <a:r>
              <a:rPr lang="en-US" sz="2800" b="1" smtClean="0"/>
              <a:t>.</a:t>
            </a:r>
            <a:r>
              <a:rPr lang="ar-SA" sz="2800" b="1" smtClean="0"/>
              <a:t> ايضا تقوم  معظم الأنواع التابعة لجنس بكتيريا  </a:t>
            </a:r>
            <a:r>
              <a:rPr lang="en-US" sz="2800" b="1" i="1" smtClean="0"/>
              <a:t>Beggiatoa</a:t>
            </a:r>
            <a:r>
              <a:rPr lang="en-US" sz="2800" b="1" smtClean="0"/>
              <a:t> </a:t>
            </a:r>
            <a:r>
              <a:rPr lang="ar-SA" sz="2800" b="1" smtClean="0"/>
              <a:t>شكل (</a:t>
            </a:r>
            <a:r>
              <a:rPr lang="en-US" sz="2800" b="1" smtClean="0"/>
              <a:t>63</a:t>
            </a:r>
            <a:r>
              <a:rPr lang="ar-SA" sz="2800" b="1" smtClean="0"/>
              <a:t>) تنتج قطرات الكبريت وذلك عند نموها في بيئة تحتوي</a:t>
            </a:r>
          </a:p>
          <a:p>
            <a:pPr algn="ctr">
              <a:lnSpc>
                <a:spcPct val="80000"/>
              </a:lnSpc>
              <a:buFontTx/>
              <a:buNone/>
            </a:pPr>
            <a:r>
              <a:rPr lang="en-US" sz="2800" b="1" smtClean="0"/>
              <a:t>Hydrogen sulfide(H2S) or (SO4) thiosulfate</a:t>
            </a:r>
            <a:r>
              <a:rPr lang="ar-SA" sz="2800" b="1" smtClean="0"/>
              <a:t> . </a:t>
            </a:r>
            <a:endParaRPr lang="en-US" sz="2800" b="1" smtClean="0"/>
          </a:p>
          <a:p>
            <a:pPr>
              <a:lnSpc>
                <a:spcPct val="80000"/>
              </a:lnSpc>
            </a:pPr>
            <a:endParaRPr lang="ar-SA" sz="2800" b="1" smtClean="0"/>
          </a:p>
          <a:p>
            <a:pPr>
              <a:lnSpc>
                <a:spcPct val="80000"/>
              </a:lnSpc>
            </a:pPr>
            <a:endParaRPr lang="ar-SA" sz="2800" b="1" smtClean="0"/>
          </a:p>
          <a:p>
            <a:pPr>
              <a:lnSpc>
                <a:spcPct val="80000"/>
              </a:lnSpc>
            </a:pPr>
            <a:endParaRPr lang="ar-SA" sz="2800" b="1" smtClean="0"/>
          </a:p>
          <a:p>
            <a:pPr>
              <a:lnSpc>
                <a:spcPct val="80000"/>
              </a:lnSpc>
            </a:pPr>
            <a:endParaRPr lang="ar-SA" sz="2800" b="1" smtClean="0"/>
          </a:p>
          <a:p>
            <a:pPr>
              <a:lnSpc>
                <a:spcPct val="80000"/>
              </a:lnSpc>
            </a:pPr>
            <a:endParaRPr lang="ar-SA" sz="2800" b="1" smtClean="0"/>
          </a:p>
          <a:p>
            <a:pPr>
              <a:lnSpc>
                <a:spcPct val="80000"/>
              </a:lnSpc>
            </a:pPr>
            <a:endParaRPr lang="ar-SA" sz="2000" b="1" smtClean="0"/>
          </a:p>
          <a:p>
            <a:pPr>
              <a:lnSpc>
                <a:spcPct val="80000"/>
              </a:lnSpc>
              <a:buFontTx/>
              <a:buNone/>
            </a:pPr>
            <a:r>
              <a:rPr lang="ar-SA" sz="2000" b="1" smtClean="0"/>
              <a:t>شكل</a:t>
            </a:r>
            <a:r>
              <a:rPr lang="en-US" sz="2000" b="1" smtClean="0"/>
              <a:t> (62) </a:t>
            </a:r>
            <a:r>
              <a:rPr lang="ar-SA" sz="2000" b="1" smtClean="0"/>
              <a:t>صورة بالمجهر الضوئي</a:t>
            </a:r>
          </a:p>
          <a:p>
            <a:pPr>
              <a:lnSpc>
                <a:spcPct val="80000"/>
              </a:lnSpc>
              <a:buFontTx/>
              <a:buNone/>
            </a:pPr>
            <a:r>
              <a:rPr lang="ar-SA" sz="2000" b="1" smtClean="0"/>
              <a:t> توضح بكتيريا الـ</a:t>
            </a:r>
            <a:r>
              <a:rPr lang="en-US" sz="2000" b="1" smtClean="0"/>
              <a:t> purple sulfur bacteria </a:t>
            </a:r>
            <a:endParaRPr lang="ar-SA" sz="2000" b="1" smtClean="0"/>
          </a:p>
          <a:p>
            <a:pPr>
              <a:lnSpc>
                <a:spcPct val="80000"/>
              </a:lnSpc>
              <a:buFontTx/>
              <a:buNone/>
            </a:pPr>
            <a:r>
              <a:rPr lang="en-US" sz="2000" b="1" smtClean="0"/>
              <a:t>  </a:t>
            </a:r>
            <a:r>
              <a:rPr lang="ar-SA" sz="2000" b="1" smtClean="0"/>
              <a:t>تحتوي على قطرات الكبريت</a:t>
            </a:r>
            <a:r>
              <a:rPr lang="en-US" sz="2000" b="1" smtClean="0"/>
              <a:t>.</a:t>
            </a:r>
          </a:p>
        </p:txBody>
      </p:sp>
      <p:pic>
        <p:nvPicPr>
          <p:cNvPr id="14339" name="Picture 4" descr="http://www.jgi.doe.gov/sequencing/why/purple-sulfur-bacteria.jpg"/>
          <p:cNvPicPr>
            <a:picLocks noChangeAspect="1" noChangeArrowheads="1"/>
          </p:cNvPicPr>
          <p:nvPr/>
        </p:nvPicPr>
        <p:blipFill>
          <a:blip r:embed="rId3" r:link="rId4" cstate="print"/>
          <a:srcRect/>
          <a:stretch>
            <a:fillRect/>
          </a:stretch>
        </p:blipFill>
        <p:spPr bwMode="auto">
          <a:xfrm>
            <a:off x="3962400" y="3505200"/>
            <a:ext cx="4610100" cy="2144713"/>
          </a:xfrm>
          <a:prstGeom prst="rect">
            <a:avLst/>
          </a:prstGeom>
          <a:noFill/>
          <a:ln w="9525">
            <a:noFill/>
            <a:miter lim="800000"/>
            <a:headEnd/>
            <a:tailEnd/>
          </a:ln>
        </p:spPr>
      </p:pic>
      <p:sp>
        <p:nvSpPr>
          <p:cNvPr id="14340" name="Rectangle 7"/>
          <p:cNvSpPr>
            <a:spLocks noChangeArrowheads="1"/>
          </p:cNvSpPr>
          <p:nvPr/>
        </p:nvSpPr>
        <p:spPr bwMode="auto">
          <a:xfrm>
            <a:off x="4267200" y="3200400"/>
            <a:ext cx="1143000" cy="315913"/>
          </a:xfrm>
          <a:prstGeom prst="rect">
            <a:avLst/>
          </a:prstGeom>
          <a:solidFill>
            <a:srgbClr val="E1E0EC"/>
          </a:solidFill>
          <a:ln w="9525">
            <a:noFill/>
            <a:miter lim="800000"/>
            <a:headEnd/>
            <a:tailEnd/>
          </a:ln>
        </p:spPr>
        <p:txBody>
          <a:bodyPr/>
          <a:lstStyle/>
          <a:p>
            <a:pPr algn="ctr"/>
            <a:r>
              <a:rPr lang="ar-SA" sz="1400" b="1">
                <a:latin typeface="Times New Roman" pitchFamily="18" charset="0"/>
                <a:cs typeface="Times New Roman" pitchFamily="18" charset="0"/>
              </a:rPr>
              <a:t>قطرات الكبريت</a:t>
            </a:r>
            <a:endParaRPr lang="en-US"/>
          </a:p>
        </p:txBody>
      </p:sp>
      <p:sp>
        <p:nvSpPr>
          <p:cNvPr id="14341" name="Line 8"/>
          <p:cNvSpPr>
            <a:spLocks noChangeShapeType="1"/>
          </p:cNvSpPr>
          <p:nvPr/>
        </p:nvSpPr>
        <p:spPr bwMode="auto">
          <a:xfrm>
            <a:off x="5410200" y="3429000"/>
            <a:ext cx="685800" cy="1981200"/>
          </a:xfrm>
          <a:prstGeom prst="line">
            <a:avLst/>
          </a:prstGeom>
          <a:noFill/>
          <a:ln w="9525">
            <a:solidFill>
              <a:schemeClr val="tx1"/>
            </a:solidFill>
            <a:round/>
            <a:headEnd/>
            <a:tailEnd type="triangle" w="med" len="med"/>
          </a:ln>
        </p:spPr>
        <p:txBody>
          <a:bodyPr/>
          <a:lstStyle/>
          <a:p>
            <a:endParaRPr lang="ar-SY"/>
          </a:p>
        </p:txBody>
      </p:sp>
      <p:sp>
        <p:nvSpPr>
          <p:cNvPr id="14342" name="Line 9"/>
          <p:cNvSpPr>
            <a:spLocks noChangeShapeType="1"/>
          </p:cNvSpPr>
          <p:nvPr/>
        </p:nvSpPr>
        <p:spPr bwMode="auto">
          <a:xfrm>
            <a:off x="5410200" y="3429000"/>
            <a:ext cx="1295400" cy="762000"/>
          </a:xfrm>
          <a:prstGeom prst="line">
            <a:avLst/>
          </a:prstGeom>
          <a:noFill/>
          <a:ln w="9525">
            <a:solidFill>
              <a:schemeClr val="tx1"/>
            </a:solidFill>
            <a:round/>
            <a:headEnd/>
            <a:tailEnd type="triangle" w="med" len="med"/>
          </a:ln>
        </p:spPr>
        <p:txBody>
          <a:bodyPr/>
          <a:lstStyle/>
          <a:p>
            <a:endParaRPr lang="ar-SY"/>
          </a:p>
        </p:txBody>
      </p:sp>
      <p:pic>
        <p:nvPicPr>
          <p:cNvPr id="14343" name="Picture 10" descr="beggia02"/>
          <p:cNvPicPr>
            <a:picLocks noChangeAspect="1" noChangeArrowheads="1"/>
          </p:cNvPicPr>
          <p:nvPr/>
        </p:nvPicPr>
        <p:blipFill>
          <a:blip r:embed="rId5" cstate="print">
            <a:lum bright="22000"/>
          </a:blip>
          <a:srcRect/>
          <a:stretch>
            <a:fillRect/>
          </a:stretch>
        </p:blipFill>
        <p:spPr bwMode="auto">
          <a:xfrm>
            <a:off x="381000" y="3733800"/>
            <a:ext cx="2971800" cy="1981200"/>
          </a:xfrm>
          <a:prstGeom prst="rect">
            <a:avLst/>
          </a:prstGeom>
          <a:noFill/>
          <a:ln w="9525">
            <a:noFill/>
            <a:miter lim="800000"/>
            <a:headEnd/>
            <a:tailEnd/>
          </a:ln>
        </p:spPr>
      </p:pic>
      <p:sp>
        <p:nvSpPr>
          <p:cNvPr id="14344" name="Rectangle 11"/>
          <p:cNvSpPr>
            <a:spLocks noChangeArrowheads="1"/>
          </p:cNvSpPr>
          <p:nvPr/>
        </p:nvSpPr>
        <p:spPr bwMode="auto">
          <a:xfrm>
            <a:off x="0" y="5889625"/>
            <a:ext cx="3581400" cy="968375"/>
          </a:xfrm>
          <a:prstGeom prst="rect">
            <a:avLst/>
          </a:prstGeom>
          <a:noFill/>
          <a:ln w="9525">
            <a:noFill/>
            <a:miter lim="800000"/>
            <a:headEnd/>
            <a:tailEnd/>
          </a:ln>
        </p:spPr>
        <p:txBody>
          <a:bodyPr>
            <a:spAutoFit/>
          </a:bodyPr>
          <a:lstStyle/>
          <a:p>
            <a:pPr algn="ctr" rtl="1">
              <a:lnSpc>
                <a:spcPct val="80000"/>
              </a:lnSpc>
              <a:spcBef>
                <a:spcPct val="20000"/>
              </a:spcBef>
            </a:pPr>
            <a:r>
              <a:rPr lang="ar-SA" sz="2400" b="1"/>
              <a:t>شكل (</a:t>
            </a:r>
            <a:r>
              <a:rPr lang="en-US" sz="2400" b="1"/>
              <a:t>63</a:t>
            </a:r>
            <a:r>
              <a:rPr lang="ar-SA" sz="2400" b="1"/>
              <a:t>) صورة بالمجهر الضوئي توضح بكتيريا الـ </a:t>
            </a:r>
            <a:r>
              <a:rPr lang="en-US" sz="2400" b="1" i="1"/>
              <a:t>Beggiatoa</a:t>
            </a:r>
            <a:r>
              <a:rPr lang="ar-SA" sz="2400" b="1" i="1"/>
              <a:t>.</a:t>
            </a:r>
            <a:endParaRPr lang="en-US" sz="2400" b="1" i="1"/>
          </a:p>
        </p:txBody>
      </p:sp>
    </p:spTree>
    <p:extLst>
      <p:ext uri="{BB962C8B-B14F-4D97-AF65-F5344CB8AC3E}">
        <p14:creationId xmlns:p14="http://schemas.microsoft.com/office/powerpoint/2010/main" val="402148294"/>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3279</Words>
  <Application>Microsoft Office PowerPoint</Application>
  <PresentationFormat>عرض على الشاشة (3:4)‏</PresentationFormat>
  <Paragraphs>234</Paragraphs>
  <Slides>41</Slides>
  <Notes>39</Notes>
  <HiddenSlides>0</HiddenSlides>
  <MMClips>0</MMClips>
  <ScaleCrop>false</ScaleCrop>
  <HeadingPairs>
    <vt:vector size="4" baseType="variant">
      <vt:variant>
        <vt:lpstr>نسق</vt:lpstr>
      </vt:variant>
      <vt:variant>
        <vt:i4>1</vt:i4>
      </vt:variant>
      <vt:variant>
        <vt:lpstr>عناوين الشرائح</vt:lpstr>
      </vt:variant>
      <vt:variant>
        <vt:i4>41</vt:i4>
      </vt:variant>
    </vt:vector>
  </HeadingPairs>
  <TitlesOfParts>
    <vt:vector size="42" baseType="lpstr">
      <vt:lpstr>Default Design</vt:lpstr>
      <vt:lpstr>عرض تقديمي في PowerPoint</vt:lpstr>
      <vt:lpstr> 4 عناصر المحاضرة</vt:lpstr>
      <vt:lpstr>التركيب الداخلي للخلية البكتيرية The Internal structure of the bacterial cell</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جدول (2) مقارنة تركيب الجدر الخلوي في البكتيريا السالبة والبكتيريا الموجبة لصبغة جرام </vt:lpstr>
      <vt:lpstr>عرض تقديمي في PowerPoint</vt:lpstr>
      <vt:lpstr>عرض تقديمي في PowerPoint</vt:lpstr>
      <vt:lpstr>عرض تقديمي في PowerPoint</vt:lpstr>
      <vt:lpstr>عرض تقديمي في PowerPoint</vt:lpstr>
      <vt:lpstr>عرض تقديمي في PowerPoint</vt:lpstr>
      <vt:lpstr>التركيب الكيميائي للميورين  Chemical structure of murein</vt:lpstr>
      <vt:lpstr>عرض تقديمي في PowerPoint</vt:lpstr>
      <vt:lpstr>عرض تقديمي في PowerPoint</vt:lpstr>
      <vt:lpstr>ثانياً – البروتوبلاست:- يطلق أسم البروتوبلاست على كل ما يقع داخل الجدار الخلوي ويشمل على:-</vt:lpstr>
      <vt:lpstr>عرض تقديمي في PowerPoint</vt:lpstr>
      <vt:lpstr>وظائف الغشاء السيتوبلازمي</vt:lpstr>
      <vt:lpstr>عرض تقديمي في PowerPoint</vt:lpstr>
      <vt:lpstr>عرض تقديمي في PowerPoint</vt:lpstr>
      <vt:lpstr>ثانيا البروتوبلاست </vt:lpstr>
      <vt:lpstr>عرض تقديمي في PowerPoint</vt:lpstr>
      <vt:lpstr>تركيب الغشاء السيتوبلازمي البكتيري</vt:lpstr>
      <vt:lpstr>2-الميزوسومات Mesosomes </vt:lpstr>
      <vt:lpstr>ومن الوظائف التي تقوم بها الميزوسومات هي:-</vt:lpstr>
      <vt:lpstr>3- الأجسام الكروماتينية أو النواة في البكتيريا </vt:lpstr>
      <vt:lpstr>تابع الأجسام الكروماتينية أو النواة في البكتيريا </vt:lpstr>
      <vt:lpstr>4- الإبيسومات أوالبلازميدات Episomes or Plasmids</vt:lpstr>
      <vt:lpstr>عرض تقديمي في PowerPoint</vt:lpstr>
      <vt:lpstr>5- الريبوسومات Ribosomes </vt:lpstr>
      <vt:lpstr>6- حوامل الألوان أو الأغشية الممثلة للغذاء ضوئياً  Photosynthetic membranes or Chromatophores</vt:lpstr>
      <vt:lpstr>Chromatophores حوامل الأصباغ في البكتيريا القرمزية الغير كبريتية</vt:lpstr>
      <vt:lpstr> 7- الفجوات Vacuoles</vt:lpstr>
      <vt:lpstr>8- السيتوبلازم Cytoplasm </vt:lpstr>
      <vt:lpstr>9- المواد المخزنة أو المحتويات السيتوبلازمية  Storage material or Cytoplasmic inclusions</vt:lpstr>
      <vt:lpstr>عرض تقديمي في PowerPoint</vt:lpstr>
      <vt:lpstr>عرض تقديمي في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ibtisam</dc:creator>
  <cp:lastModifiedBy>Toshiba</cp:lastModifiedBy>
  <cp:revision>16</cp:revision>
  <dcterms:created xsi:type="dcterms:W3CDTF">2011-03-17T14:16:08Z</dcterms:created>
  <dcterms:modified xsi:type="dcterms:W3CDTF">2014-06-03T15:57:18Z</dcterms:modified>
</cp:coreProperties>
</file>