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52"/>
  </p:notesMasterIdLst>
  <p:sldIdLst>
    <p:sldId id="257" r:id="rId2"/>
    <p:sldId id="311" r:id="rId3"/>
    <p:sldId id="277" r:id="rId4"/>
    <p:sldId id="328" r:id="rId5"/>
    <p:sldId id="278" r:id="rId6"/>
    <p:sldId id="279" r:id="rId7"/>
    <p:sldId id="280" r:id="rId8"/>
    <p:sldId id="312" r:id="rId9"/>
    <p:sldId id="281" r:id="rId10"/>
    <p:sldId id="314" r:id="rId11"/>
    <p:sldId id="282" r:id="rId12"/>
    <p:sldId id="283" r:id="rId13"/>
    <p:sldId id="315" r:id="rId14"/>
    <p:sldId id="330" r:id="rId15"/>
    <p:sldId id="296" r:id="rId16"/>
    <p:sldId id="329" r:id="rId17"/>
    <p:sldId id="316" r:id="rId18"/>
    <p:sldId id="319" r:id="rId19"/>
    <p:sldId id="284" r:id="rId20"/>
    <p:sldId id="323" r:id="rId21"/>
    <p:sldId id="318" r:id="rId22"/>
    <p:sldId id="317" r:id="rId23"/>
    <p:sldId id="320" r:id="rId24"/>
    <p:sldId id="321" r:id="rId25"/>
    <p:sldId id="285" r:id="rId26"/>
    <p:sldId id="310" r:id="rId27"/>
    <p:sldId id="326" r:id="rId28"/>
    <p:sldId id="286" r:id="rId29"/>
    <p:sldId id="287" r:id="rId30"/>
    <p:sldId id="288" r:id="rId31"/>
    <p:sldId id="289" r:id="rId32"/>
    <p:sldId id="290" r:id="rId33"/>
    <p:sldId id="291" r:id="rId34"/>
    <p:sldId id="292" r:id="rId35"/>
    <p:sldId id="293" r:id="rId36"/>
    <p:sldId id="294" r:id="rId37"/>
    <p:sldId id="295" r:id="rId38"/>
    <p:sldId id="297" r:id="rId39"/>
    <p:sldId id="298" r:id="rId40"/>
    <p:sldId id="324" r:id="rId41"/>
    <p:sldId id="299" r:id="rId42"/>
    <p:sldId id="300" r:id="rId43"/>
    <p:sldId id="325" r:id="rId44"/>
    <p:sldId id="301" r:id="rId45"/>
    <p:sldId id="302" r:id="rId46"/>
    <p:sldId id="303" r:id="rId47"/>
    <p:sldId id="304" r:id="rId48"/>
    <p:sldId id="305" r:id="rId49"/>
    <p:sldId id="306" r:id="rId50"/>
    <p:sldId id="327" r:id="rId5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CC"/>
    <a:srgbClr val="008080"/>
    <a:srgbClr val="006600"/>
    <a:srgbClr val="CCFFCC"/>
    <a:srgbClr val="FF66CC"/>
    <a:srgbClr val="324E37"/>
    <a:srgbClr val="CED8DC"/>
    <a:srgbClr val="C7DA8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p:cViewPr>
        <p:scale>
          <a:sx n="52" d="100"/>
          <a:sy n="52" d="100"/>
        </p:scale>
        <p:origin x="-1238" y="-43"/>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00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307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5222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307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CF91423B-6BA2-4A87-9570-0C1AD864A7F6}" type="slidenum">
              <a:rPr lang="en-US"/>
              <a:pPr>
                <a:defRPr/>
              </a:pPr>
              <a:t>‹#›</a:t>
            </a:fld>
            <a:endParaRPr lang="en-US"/>
          </a:p>
        </p:txBody>
      </p:sp>
    </p:spTree>
    <p:extLst>
      <p:ext uri="{BB962C8B-B14F-4D97-AF65-F5344CB8AC3E}">
        <p14:creationId xmlns:p14="http://schemas.microsoft.com/office/powerpoint/2010/main" val="138468329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2F337A45-277B-453D-8CC8-B3EC8E9A6520}" type="slidenum">
              <a:rPr lang="en-US" smtClean="0"/>
              <a:pPr/>
              <a:t>1</a:t>
            </a:fld>
            <a:endParaRPr lang="en-US" smtClean="0"/>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fld id="{51177969-174B-414C-91CA-920F9CEC4B7E}" type="slidenum">
              <a:rPr lang="en-US"/>
              <a:pPr/>
              <a:t>4</a:t>
            </a:fld>
            <a:endParaRPr lang="en-US"/>
          </a:p>
        </p:txBody>
      </p:sp>
      <p:sp>
        <p:nvSpPr>
          <p:cNvPr id="82947" name="Rectangle 7"/>
          <p:cNvSpPr txBox="1">
            <a:spLocks noGrp="1" noChangeArrowheads="1"/>
          </p:cNvSpPr>
          <p:nvPr/>
        </p:nvSpPr>
        <p:spPr bwMode="auto">
          <a:xfrm>
            <a:off x="1588" y="8685213"/>
            <a:ext cx="2971800" cy="457200"/>
          </a:xfrm>
          <a:prstGeom prst="rect">
            <a:avLst/>
          </a:prstGeom>
          <a:noFill/>
          <a:ln w="9525">
            <a:noFill/>
            <a:miter lim="800000"/>
            <a:headEnd/>
            <a:tailEnd/>
          </a:ln>
        </p:spPr>
        <p:txBody>
          <a:bodyPr anchor="b"/>
          <a:lstStyle/>
          <a:p>
            <a:pPr rtl="1"/>
            <a:fld id="{C3601410-A80A-4C8C-B604-7355E830BACC}" type="slidenum">
              <a:rPr lang="ar-SA" sz="1200">
                <a:latin typeface="Arial" pitchFamily="34" charset="0"/>
              </a:rPr>
              <a:pPr rtl="1"/>
              <a:t>4</a:t>
            </a:fld>
            <a:endParaRPr lang="en-US" sz="1200">
              <a:latin typeface="Arial" pitchFamily="34" charset="0"/>
            </a:endParaRPr>
          </a:p>
        </p:txBody>
      </p:sp>
      <p:sp>
        <p:nvSpPr>
          <p:cNvPr id="82948" name="Rectangle 2"/>
          <p:cNvSpPr>
            <a:spLocks noGrp="1" noRot="1" noChangeAspect="1" noChangeArrowheads="1" noTextEdit="1"/>
          </p:cNvSpPr>
          <p:nvPr>
            <p:ph type="sldImg"/>
          </p:nvPr>
        </p:nvSpPr>
        <p:spPr>
          <a:ln/>
        </p:spPr>
      </p:sp>
      <p:sp>
        <p:nvSpPr>
          <p:cNvPr id="82949"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fld id="{84004029-1E88-4CDC-AD26-C9B0484E74EE}" type="slidenum">
              <a:rPr lang="ar-SA" smtClean="0"/>
              <a:pPr/>
              <a:t>16</a:t>
            </a:fld>
            <a:endParaRPr lang="en-US" smtClean="0"/>
          </a:p>
        </p:txBody>
      </p:sp>
      <p:sp>
        <p:nvSpPr>
          <p:cNvPr id="79875" name="Rectangle 7"/>
          <p:cNvSpPr txBox="1">
            <a:spLocks noGrp="1" noChangeArrowheads="1"/>
          </p:cNvSpPr>
          <p:nvPr/>
        </p:nvSpPr>
        <p:spPr bwMode="auto">
          <a:xfrm>
            <a:off x="1588" y="8685213"/>
            <a:ext cx="2971800" cy="457200"/>
          </a:xfrm>
          <a:prstGeom prst="rect">
            <a:avLst/>
          </a:prstGeom>
          <a:noFill/>
          <a:ln w="9525">
            <a:noFill/>
            <a:miter lim="800000"/>
            <a:headEnd/>
            <a:tailEnd/>
          </a:ln>
        </p:spPr>
        <p:txBody>
          <a:bodyPr anchor="b"/>
          <a:lstStyle/>
          <a:p>
            <a:pPr algn="l"/>
            <a:fld id="{552CA708-309B-44D5-86A6-B3B067E05881}" type="slidenum">
              <a:rPr lang="ar-SA" sz="1200"/>
              <a:pPr algn="l"/>
              <a:t>16</a:t>
            </a:fld>
            <a:endParaRPr lang="en-US" sz="1200"/>
          </a:p>
        </p:txBody>
      </p:sp>
      <p:sp>
        <p:nvSpPr>
          <p:cNvPr id="79876" name="Rectangle 7"/>
          <p:cNvSpPr txBox="1">
            <a:spLocks noGrp="1" noChangeArrowheads="1"/>
          </p:cNvSpPr>
          <p:nvPr/>
        </p:nvSpPr>
        <p:spPr bwMode="auto">
          <a:xfrm>
            <a:off x="1588" y="8685213"/>
            <a:ext cx="2971800" cy="457200"/>
          </a:xfrm>
          <a:prstGeom prst="rect">
            <a:avLst/>
          </a:prstGeom>
          <a:noFill/>
          <a:ln w="9525">
            <a:noFill/>
            <a:miter lim="800000"/>
            <a:headEnd/>
            <a:tailEnd/>
          </a:ln>
        </p:spPr>
        <p:txBody>
          <a:bodyPr anchor="b"/>
          <a:lstStyle/>
          <a:p>
            <a:pPr algn="l"/>
            <a:fld id="{DD6AB924-514D-4978-A2C6-27A6A2B3335C}" type="slidenum">
              <a:rPr lang="ar-SA" sz="1200"/>
              <a:pPr algn="l"/>
              <a:t>16</a:t>
            </a:fld>
            <a:endParaRPr lang="en-US" sz="1200"/>
          </a:p>
        </p:txBody>
      </p:sp>
      <p:sp>
        <p:nvSpPr>
          <p:cNvPr id="79877" name="Rectangle 2"/>
          <p:cNvSpPr>
            <a:spLocks noGrp="1" noRot="1" noChangeAspect="1" noChangeArrowheads="1" noTextEdit="1"/>
          </p:cNvSpPr>
          <p:nvPr>
            <p:ph type="sldImg"/>
          </p:nvPr>
        </p:nvSpPr>
        <p:spPr>
          <a:ln/>
        </p:spPr>
      </p:sp>
      <p:sp>
        <p:nvSpPr>
          <p:cNvPr id="7987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9C4A4EC2-BE43-487F-8983-11CC853A668B}" type="slidenum">
              <a:rPr lang="en-US" smtClean="0"/>
              <a:pPr/>
              <a:t>26</a:t>
            </a:fld>
            <a:endParaRPr lang="en-US" smtClean="0"/>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S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ar-SA"/>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A08D2AB-31AB-46E9-AC36-D8692502B341}"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E047140-ECBB-4F02-B933-5148B0B2B40E}"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S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3FF8C64-B862-4F04-9DC3-B94606C5AABD}"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606E688-F6A9-4262-B0C4-D49AB37BCCF6}"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S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7" name="Date Placeholder 3"/>
          <p:cNvSpPr>
            <a:spLocks noGrp="1"/>
          </p:cNvSpPr>
          <p:nvPr>
            <p:ph type="dt" sz="half" idx="10"/>
          </p:nvPr>
        </p:nvSpPr>
        <p:spPr/>
        <p:txBody>
          <a:bodyPr/>
          <a:lstStyle>
            <a:lvl1pPr>
              <a:defRPr/>
            </a:lvl1pPr>
          </a:lstStyle>
          <a:p>
            <a:pPr>
              <a:defRPr/>
            </a:pPr>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C54933AE-BB3C-4E9C-912A-337AC953A037}"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Date Placeholder 3"/>
          <p:cNvSpPr>
            <a:spLocks noGrp="1"/>
          </p:cNvSpPr>
          <p:nvPr>
            <p:ph type="dt" sz="half" idx="10"/>
          </p:nvPr>
        </p:nvSpPr>
        <p:spPr/>
        <p:txBody>
          <a:bodyPr/>
          <a:lstStyle>
            <a:lvl1pPr>
              <a:defRPr/>
            </a:lvl1pPr>
          </a:lstStyle>
          <a:p>
            <a:pPr>
              <a:defRPr/>
            </a:pPr>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F3D9682A-9839-4784-A117-264E76F09BD8}"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E8997C00-F17D-424C-B91C-A005BE27F200}"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S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34EC007-F4D7-48A7-BB90-D85AD409498B}"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SA"/>
          </a:p>
        </p:txBody>
      </p:sp>
      <p:sp>
        <p:nvSpPr>
          <p:cNvPr id="3" name="Picture Placeholder 2"/>
          <p:cNvSpPr>
            <a:spLocks noGrp="1"/>
          </p:cNvSpPr>
          <p:nvPr>
            <p:ph type="pic" idx="1"/>
          </p:nvPr>
        </p:nvSpPr>
        <p:spPr>
          <a:xfrm>
            <a:off x="1792288" y="612775"/>
            <a:ext cx="5486400" cy="4114800"/>
          </a:xfrm>
        </p:spPr>
        <p:txBody>
          <a:bodyPr rtlCol="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SA"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87691411-2EA0-437B-96EA-E50F8E673654}"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59E1423-CA40-4979-9E9B-A33483CA6EFF}"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ar-S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520B449-30AF-4A38-BF01-7ECFDA91E9AD}"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0">
              <a:srgbClr val="FFEFD1"/>
            </a:gs>
            <a:gs pos="64999">
              <a:srgbClr val="F0EBD5"/>
            </a:gs>
            <a:gs pos="100000">
              <a:srgbClr val="D1C39F"/>
            </a:gs>
          </a:gsLst>
          <a:lin ang="18900000"/>
        </a:gra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pPr>
              <a:defRPr/>
            </a:pP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pPr>
              <a:defRPr/>
            </a:pPr>
            <a:fld id="{9B063982-DC8A-40ED-946E-1DACEFEBD2E7}"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rtl="1" eaLnBrk="0" fontAlgn="base" hangingPunct="0">
        <a:spcBef>
          <a:spcPct val="0"/>
        </a:spcBef>
        <a:spcAft>
          <a:spcPct val="0"/>
        </a:spcAft>
        <a:defRPr sz="4400" kern="1200">
          <a:solidFill>
            <a:schemeClr val="tx1"/>
          </a:solidFill>
          <a:latin typeface="+mj-lt"/>
          <a:ea typeface="+mj-ea"/>
          <a:cs typeface="+mj-cs"/>
        </a:defRPr>
      </a:lvl1pPr>
      <a:lvl2pPr algn="ctr" rtl="1" eaLnBrk="0" fontAlgn="base" hangingPunct="0">
        <a:spcBef>
          <a:spcPct val="0"/>
        </a:spcBef>
        <a:spcAft>
          <a:spcPct val="0"/>
        </a:spcAft>
        <a:defRPr sz="4400">
          <a:solidFill>
            <a:schemeClr val="tx1"/>
          </a:solidFill>
          <a:latin typeface="Calibri" pitchFamily="34" charset="0"/>
        </a:defRPr>
      </a:lvl2pPr>
      <a:lvl3pPr algn="ctr" rtl="1" eaLnBrk="0" fontAlgn="base" hangingPunct="0">
        <a:spcBef>
          <a:spcPct val="0"/>
        </a:spcBef>
        <a:spcAft>
          <a:spcPct val="0"/>
        </a:spcAft>
        <a:defRPr sz="4400">
          <a:solidFill>
            <a:schemeClr val="tx1"/>
          </a:solidFill>
          <a:latin typeface="Calibri" pitchFamily="34" charset="0"/>
        </a:defRPr>
      </a:lvl3pPr>
      <a:lvl4pPr algn="ctr" rtl="1" eaLnBrk="0" fontAlgn="base" hangingPunct="0">
        <a:spcBef>
          <a:spcPct val="0"/>
        </a:spcBef>
        <a:spcAft>
          <a:spcPct val="0"/>
        </a:spcAft>
        <a:defRPr sz="4400">
          <a:solidFill>
            <a:schemeClr val="tx1"/>
          </a:solidFill>
          <a:latin typeface="Calibri" pitchFamily="34" charset="0"/>
        </a:defRPr>
      </a:lvl4pPr>
      <a:lvl5pPr algn="ctr" rtl="1" eaLnBrk="0" fontAlgn="base" hangingPunct="0">
        <a:spcBef>
          <a:spcPct val="0"/>
        </a:spcBef>
        <a:spcAft>
          <a:spcPct val="0"/>
        </a:spcAft>
        <a:defRPr sz="4400">
          <a:solidFill>
            <a:schemeClr val="tx1"/>
          </a:solidFill>
          <a:latin typeface="Calibri" pitchFamily="34" charset="0"/>
        </a:defRPr>
      </a:lvl5pPr>
      <a:lvl6pPr marL="457200" algn="ctr" rtl="1" fontAlgn="base">
        <a:spcBef>
          <a:spcPct val="0"/>
        </a:spcBef>
        <a:spcAft>
          <a:spcPct val="0"/>
        </a:spcAft>
        <a:defRPr sz="4400">
          <a:solidFill>
            <a:schemeClr val="tx1"/>
          </a:solidFill>
          <a:latin typeface="Calibri" pitchFamily="34" charset="0"/>
        </a:defRPr>
      </a:lvl6pPr>
      <a:lvl7pPr marL="914400" algn="ctr" rtl="1" fontAlgn="base">
        <a:spcBef>
          <a:spcPct val="0"/>
        </a:spcBef>
        <a:spcAft>
          <a:spcPct val="0"/>
        </a:spcAft>
        <a:defRPr sz="4400">
          <a:solidFill>
            <a:schemeClr val="tx1"/>
          </a:solidFill>
          <a:latin typeface="Calibri" pitchFamily="34" charset="0"/>
        </a:defRPr>
      </a:lvl7pPr>
      <a:lvl8pPr marL="1371600" algn="ctr" rtl="1" fontAlgn="base">
        <a:spcBef>
          <a:spcPct val="0"/>
        </a:spcBef>
        <a:spcAft>
          <a:spcPct val="0"/>
        </a:spcAft>
        <a:defRPr sz="4400">
          <a:solidFill>
            <a:schemeClr val="tx1"/>
          </a:solidFill>
          <a:latin typeface="Calibri" pitchFamily="34" charset="0"/>
        </a:defRPr>
      </a:lvl8pPr>
      <a:lvl9pPr marL="1828800" algn="ctr" rtl="1" fontAlgn="base">
        <a:spcBef>
          <a:spcPct val="0"/>
        </a:spcBef>
        <a:spcAft>
          <a:spcPct val="0"/>
        </a:spcAft>
        <a:defRPr sz="4400">
          <a:solidFill>
            <a:schemeClr val="tx1"/>
          </a:solidFill>
          <a:latin typeface="Calibri" pitchFamily="34" charset="0"/>
        </a:defRPr>
      </a:lvl9pPr>
    </p:titleStyle>
    <p:bodyStyle>
      <a:lvl1pPr marL="342900" indent="-342900" algn="r" rtl="1"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r" rtl="1"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r" rtl="1"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r" rtl="1"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r" rtl="1"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http://uqu.edu.sa/files2/tiny_mce/plugins/imagemanager/files/4180164/SEX-PILUS.jpg" TargetMode="External"/><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http://uqu.edu.sa/files2/tiny_mce/plugins/imagemanager/files/4180164/ConjugationArt.jpg" TargetMode="External"/><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www.google.com/url?sa=i&amp;rct=j&amp;q=+bacterial+transformation&amp;source=images&amp;cd=&amp;docid=OAY39dEf7oYxaM&amp;tbnid=z-B0DZV0faNSOM:&amp;ved=0CAUQjRw&amp;url=http://2012.igem.org/Team:St_Andrews/Public-outreach&amp;ei=q2c7UcmNE8X6PLnUgGg&amp;psig=AFQjCNE0oa7nFj3pm6WfM0AQaUvDRUqH2w&amp;ust=1362934022018832"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http://atlas.arabslab.com/data/3/showimagen.jpg" TargetMode="External"/><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WordArt 4"/>
          <p:cNvSpPr>
            <a:spLocks noChangeArrowheads="1" noChangeShapeType="1" noTextEdit="1"/>
          </p:cNvSpPr>
          <p:nvPr/>
        </p:nvSpPr>
        <p:spPr bwMode="auto">
          <a:xfrm>
            <a:off x="304800" y="3505200"/>
            <a:ext cx="8534400" cy="2667000"/>
          </a:xfrm>
          <a:prstGeom prst="rect">
            <a:avLst/>
          </a:prstGeom>
        </p:spPr>
        <p:txBody>
          <a:bodyPr wrap="none" fromWordArt="1">
            <a:prstTxWarp prst="textPlain">
              <a:avLst>
                <a:gd name="adj" fmla="val 57792"/>
              </a:avLst>
            </a:prstTxWarp>
          </a:bodyPr>
          <a:lstStyle/>
          <a:p>
            <a:pPr algn="ctr" rtl="1"/>
            <a:r>
              <a:rPr lang="ar-SY" sz="3600" b="1" kern="1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a:cs typeface="Arial"/>
              </a:rPr>
              <a:t>المحاضرة</a:t>
            </a:r>
          </a:p>
          <a:p>
            <a:pPr algn="ctr" rtl="1"/>
            <a:r>
              <a:rPr lang="ar-SY" sz="3600" b="1" kern="1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a:cs typeface="Arial"/>
              </a:rPr>
              <a:t>السادسة</a:t>
            </a:r>
          </a:p>
        </p:txBody>
      </p:sp>
      <p:sp>
        <p:nvSpPr>
          <p:cNvPr id="2051" name="Text Box 2"/>
          <p:cNvSpPr txBox="1">
            <a:spLocks noChangeArrowheads="1"/>
          </p:cNvSpPr>
          <p:nvPr/>
        </p:nvSpPr>
        <p:spPr bwMode="auto">
          <a:xfrm>
            <a:off x="0" y="2362200"/>
            <a:ext cx="9144000" cy="1098550"/>
          </a:xfrm>
          <a:prstGeom prst="rect">
            <a:avLst/>
          </a:prstGeom>
          <a:gradFill rotWithShape="1">
            <a:gsLst>
              <a:gs pos="0">
                <a:srgbClr val="CCFFCC"/>
              </a:gs>
              <a:gs pos="100000">
                <a:srgbClr val="FF66CC"/>
              </a:gs>
            </a:gsLst>
            <a:path path="shape">
              <a:fillToRect l="50000" t="50000" r="50000" b="50000"/>
            </a:path>
          </a:gradFill>
          <a:ln w="9525">
            <a:noFill/>
            <a:miter lim="800000"/>
            <a:headEnd/>
            <a:tailEnd/>
          </a:ln>
        </p:spPr>
        <p:txBody>
          <a:bodyPr>
            <a:spAutoFit/>
          </a:bodyPr>
          <a:lstStyle/>
          <a:p>
            <a:pPr algn="ctr">
              <a:spcBef>
                <a:spcPct val="50000"/>
              </a:spcBef>
            </a:pPr>
            <a:r>
              <a:rPr lang="ar-SA" sz="6600" b="1">
                <a:solidFill>
                  <a:srgbClr val="324E37"/>
                </a:solidFill>
              </a:rPr>
              <a:t>البكتيريا والفيروسات</a:t>
            </a:r>
            <a:endParaRPr lang="en-US" sz="6600" b="1">
              <a:solidFill>
                <a:srgbClr val="324E37"/>
              </a:solidFill>
            </a:endParaRPr>
          </a:p>
        </p:txBody>
      </p:sp>
      <p:pic>
        <p:nvPicPr>
          <p:cNvPr id="2052" name="Picture 3" descr="477bismellahjw9"/>
          <p:cNvPicPr>
            <a:picLocks noChangeAspect="1" noChangeArrowheads="1"/>
          </p:cNvPicPr>
          <p:nvPr/>
        </p:nvPicPr>
        <p:blipFill>
          <a:blip r:embed="rId3" cstate="print"/>
          <a:srcRect/>
          <a:stretch>
            <a:fillRect/>
          </a:stretch>
        </p:blipFill>
        <p:spPr bwMode="auto">
          <a:xfrm>
            <a:off x="838200" y="228600"/>
            <a:ext cx="7391400" cy="15906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124"/>
                                        </p:tgtEl>
                                        <p:attrNameLst>
                                          <p:attrName>style.visibility</p:attrName>
                                        </p:attrNameLst>
                                      </p:cBhvr>
                                      <p:to>
                                        <p:strVal val="visible"/>
                                      </p:to>
                                    </p:set>
                                    <p:animEffect transition="in" filter="fade">
                                      <p:cBhvr>
                                        <p:cTn id="7" dur="2000"/>
                                        <p:tgtEl>
                                          <p:spTgt spid="51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p:txBody>
          <a:bodyPr/>
          <a:lstStyle/>
          <a:p>
            <a:pPr eaLnBrk="1" hangingPunct="1"/>
            <a:r>
              <a:rPr lang="ar-SA" sz="4800" b="1" smtClean="0"/>
              <a:t>عناصر المحاضرة</a:t>
            </a:r>
          </a:p>
        </p:txBody>
      </p:sp>
      <p:sp>
        <p:nvSpPr>
          <p:cNvPr id="3" name="Content Placeholder 2"/>
          <p:cNvSpPr>
            <a:spLocks noGrp="1"/>
          </p:cNvSpPr>
          <p:nvPr>
            <p:ph idx="1"/>
          </p:nvPr>
        </p:nvSpPr>
        <p:spPr/>
        <p:txBody>
          <a:bodyPr/>
          <a:lstStyle/>
          <a:p>
            <a:pPr eaLnBrk="1" hangingPunct="1">
              <a:defRPr/>
            </a:pPr>
            <a:r>
              <a:rPr lang="ar-SA" sz="4000" b="1" dirty="0" smtClean="0">
                <a:solidFill>
                  <a:schemeClr val="accent5">
                    <a:lumMod val="50000"/>
                  </a:schemeClr>
                </a:solidFill>
              </a:rPr>
              <a:t>الاختبار الشهري الأول</a:t>
            </a:r>
          </a:p>
          <a:p>
            <a:pPr eaLnBrk="1" hangingPunct="1">
              <a:defRPr/>
            </a:pPr>
            <a:r>
              <a:rPr lang="ar-SA" sz="4000" b="1" dirty="0" smtClean="0">
                <a:solidFill>
                  <a:schemeClr val="accent5">
                    <a:lumMod val="50000"/>
                  </a:schemeClr>
                </a:solidFill>
              </a:rPr>
              <a:t>النمو والتكاثر في البكتيريا</a:t>
            </a:r>
          </a:p>
          <a:p>
            <a:pPr eaLnBrk="1" hangingPunct="1">
              <a:defRPr/>
            </a:pPr>
            <a:r>
              <a:rPr lang="ar-SA" sz="4000" b="1" dirty="0" smtClean="0">
                <a:solidFill>
                  <a:schemeClr val="accent5">
                    <a:lumMod val="50000"/>
                  </a:schemeClr>
                </a:solidFill>
              </a:rPr>
              <a:t>التكاثر في البكتيريا </a:t>
            </a:r>
          </a:p>
          <a:p>
            <a:pPr eaLnBrk="1" hangingPunct="1">
              <a:defRPr/>
            </a:pPr>
            <a:r>
              <a:rPr lang="ar-SA" sz="4000" b="1" dirty="0" smtClean="0">
                <a:solidFill>
                  <a:schemeClr val="accent5">
                    <a:lumMod val="50000"/>
                  </a:schemeClr>
                </a:solidFill>
              </a:rPr>
              <a:t>أولا – التكاثر اللاجنسي </a:t>
            </a:r>
          </a:p>
          <a:p>
            <a:pPr eaLnBrk="1" hangingPunct="1">
              <a:defRPr/>
            </a:pPr>
            <a:r>
              <a:rPr lang="ar-SA" sz="4000" b="1" dirty="0" smtClean="0">
                <a:solidFill>
                  <a:schemeClr val="accent5">
                    <a:lumMod val="50000"/>
                  </a:schemeClr>
                </a:solidFill>
              </a:rPr>
              <a:t> ثانيا- التكاثر الجنسي</a:t>
            </a:r>
          </a:p>
          <a:p>
            <a:pPr eaLnBrk="1" hangingPunct="1">
              <a:defRPr/>
            </a:pPr>
            <a:r>
              <a:rPr lang="ar-SA" sz="4000" b="1" dirty="0" smtClean="0">
                <a:solidFill>
                  <a:schemeClr val="accent5">
                    <a:lumMod val="50000"/>
                  </a:schemeClr>
                </a:solidFill>
              </a:rPr>
              <a:t>التقدير الكمي للنمو البكتيري</a:t>
            </a:r>
            <a:endParaRPr lang="ar-SA" sz="4000" b="1" dirty="0">
              <a:solidFill>
                <a:schemeClr val="accent5">
                  <a:lumMod val="50000"/>
                </a:schemeClr>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p:txBody>
          <a:bodyPr rtlCol="1">
            <a:normAutofit fontScale="90000"/>
          </a:bodyPr>
          <a:lstStyle/>
          <a:p>
            <a:pPr eaLnBrk="1" fontAlgn="auto" hangingPunct="1">
              <a:spcAft>
                <a:spcPts val="0"/>
              </a:spcAft>
              <a:defRPr/>
            </a:pPr>
            <a:r>
              <a:rPr lang="ar-SA" sz="3200" b="1" smtClean="0"/>
              <a:t>نمو وتكاثر البكتيريا</a:t>
            </a:r>
            <a:r>
              <a:rPr lang="en-US" sz="3200" b="1" smtClean="0"/>
              <a:t/>
            </a:r>
            <a:br>
              <a:rPr lang="en-US" sz="3200" b="1" smtClean="0"/>
            </a:br>
            <a:r>
              <a:rPr lang="en-US" sz="3200" b="1" smtClean="0"/>
              <a:t>Growth and Reproduction of bacteria</a:t>
            </a:r>
            <a:br>
              <a:rPr lang="en-US" sz="3200" b="1" smtClean="0"/>
            </a:br>
            <a:endParaRPr lang="ar-SA" sz="3200" b="1" smtClean="0"/>
          </a:p>
        </p:txBody>
      </p:sp>
      <p:sp>
        <p:nvSpPr>
          <p:cNvPr id="4099" name="Content Placeholder 2"/>
          <p:cNvSpPr>
            <a:spLocks noGrp="1"/>
          </p:cNvSpPr>
          <p:nvPr>
            <p:ph idx="1"/>
          </p:nvPr>
        </p:nvSpPr>
        <p:spPr/>
        <p:txBody>
          <a:bodyPr/>
          <a:lstStyle/>
          <a:p>
            <a:pPr eaLnBrk="1" hangingPunct="1"/>
            <a:r>
              <a:rPr lang="ar-SA" b="1" smtClean="0">
                <a:solidFill>
                  <a:srgbClr val="C00000"/>
                </a:solidFill>
              </a:rPr>
              <a:t>النمو هو الزيادة في تعداد الخلايا عن القدر الذي بدأت به المزرعة، والذي كان موجود باللقاح الأصلي. وعند تقدير النمو يجب أخذ قياسات كمية المحصول الخلوي.</a:t>
            </a:r>
            <a:endParaRPr lang="en-US" b="1" smtClean="0">
              <a:solidFill>
                <a:srgbClr val="C00000"/>
              </a:solidFill>
            </a:endParaRPr>
          </a:p>
          <a:p>
            <a:pPr eaLnBrk="1" hangingPunct="1"/>
            <a:r>
              <a:rPr lang="ar-SA" b="1" smtClean="0">
                <a:solidFill>
                  <a:srgbClr val="C00000"/>
                </a:solidFill>
              </a:rPr>
              <a:t>التكاثر في البكتيريا </a:t>
            </a:r>
            <a:r>
              <a:rPr lang="en-US" b="1" smtClean="0">
                <a:solidFill>
                  <a:srgbClr val="C00000"/>
                </a:solidFill>
              </a:rPr>
              <a:t>Bacterial growth</a:t>
            </a:r>
          </a:p>
          <a:p>
            <a:pPr eaLnBrk="1" hangingPunct="1"/>
            <a:r>
              <a:rPr lang="ar-SA" b="1" smtClean="0">
                <a:solidFill>
                  <a:srgbClr val="C00000"/>
                </a:solidFill>
              </a:rPr>
              <a:t>يمكن تميز نوعين من التكاثر في البكتيريا التكاثر اللاجنسي والتكاثر الجنسي.</a:t>
            </a:r>
            <a:endParaRPr lang="en-US" b="1" smtClean="0">
              <a:solidFill>
                <a:srgbClr val="C00000"/>
              </a:solidFill>
            </a:endParaRPr>
          </a:p>
          <a:p>
            <a:pPr eaLnBrk="1" hangingPunct="1"/>
            <a:r>
              <a:rPr lang="ar-SA" b="1" smtClean="0">
                <a:solidFill>
                  <a:srgbClr val="C00000"/>
                </a:solidFill>
              </a:rPr>
              <a:t>أولاً- التكاثر اللاجنسي:- ويشمل الإنشطار الثنائي والتبرعم والتفتيت وتكوين الجراثيم.</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idx="4294967295"/>
          </p:nvPr>
        </p:nvSpPr>
        <p:spPr/>
        <p:txBody>
          <a:bodyPr/>
          <a:lstStyle/>
          <a:p>
            <a:pPr algn="ctr" eaLnBrk="1" hangingPunct="1">
              <a:defRPr/>
            </a:pPr>
            <a:r>
              <a:rPr lang="ar-SA" smtClean="0"/>
              <a:t>أنواع التكاثر اللاجنسي في البكتيريا </a:t>
            </a:r>
            <a:endParaRPr lang="en-US" smtClean="0"/>
          </a:p>
        </p:txBody>
      </p:sp>
      <p:sp>
        <p:nvSpPr>
          <p:cNvPr id="106499" name="Rectangle 3"/>
          <p:cNvSpPr>
            <a:spLocks noGrp="1" noChangeArrowheads="1"/>
          </p:cNvSpPr>
          <p:nvPr>
            <p:ph type="body" idx="4294967295"/>
          </p:nvPr>
        </p:nvSpPr>
        <p:spPr/>
        <p:txBody>
          <a:bodyPr/>
          <a:lstStyle/>
          <a:p>
            <a:pPr algn="r" rtl="1" eaLnBrk="1" hangingPunct="1">
              <a:defRPr/>
            </a:pPr>
            <a:r>
              <a:rPr lang="ar-SA" dirty="0" err="1" smtClean="0"/>
              <a:t>بالإنشطار</a:t>
            </a:r>
            <a:r>
              <a:rPr lang="ar-SA" dirty="0" smtClean="0"/>
              <a:t> الثنائي </a:t>
            </a:r>
            <a:r>
              <a:rPr lang="en-US" dirty="0" smtClean="0"/>
              <a:t>Binary fission</a:t>
            </a:r>
            <a:endParaRPr lang="ar-SA" dirty="0" smtClean="0"/>
          </a:p>
          <a:p>
            <a:pPr algn="r" rtl="1" eaLnBrk="1" hangingPunct="1">
              <a:defRPr/>
            </a:pPr>
            <a:r>
              <a:rPr lang="ar-SA" dirty="0" smtClean="0"/>
              <a:t> التكاثر بالتفتيت </a:t>
            </a:r>
            <a:r>
              <a:rPr lang="en-US" dirty="0" smtClean="0"/>
              <a:t>Fragmentation(</a:t>
            </a:r>
            <a:r>
              <a:rPr lang="en-US" i="1" dirty="0" err="1" smtClean="0"/>
              <a:t>Actinomycetes</a:t>
            </a:r>
            <a:r>
              <a:rPr lang="en-US" i="1" dirty="0" smtClean="0"/>
              <a:t>)</a:t>
            </a:r>
            <a:endParaRPr lang="ar-SA" i="1" dirty="0" smtClean="0"/>
          </a:p>
          <a:p>
            <a:pPr algn="r" rtl="1" eaLnBrk="1" hangingPunct="1">
              <a:defRPr/>
            </a:pPr>
            <a:r>
              <a:rPr lang="ar-SA" i="1" dirty="0" smtClean="0"/>
              <a:t> التكاثر بتكوين </a:t>
            </a:r>
            <a:r>
              <a:rPr lang="ar-SA" dirty="0" smtClean="0"/>
              <a:t>جراثيم </a:t>
            </a:r>
            <a:r>
              <a:rPr lang="en-US" dirty="0" smtClean="0"/>
              <a:t>spores (</a:t>
            </a:r>
            <a:r>
              <a:rPr lang="en-US" i="1" dirty="0" err="1" smtClean="0"/>
              <a:t>Azotobacter</a:t>
            </a:r>
            <a:r>
              <a:rPr lang="en-US" i="1" dirty="0" smtClean="0"/>
              <a:t>)</a:t>
            </a:r>
            <a:endParaRPr lang="ar-SA" dirty="0" smtClean="0"/>
          </a:p>
          <a:p>
            <a:pPr algn="r" rtl="1" eaLnBrk="1" hangingPunct="1">
              <a:defRPr/>
            </a:pPr>
            <a:r>
              <a:rPr lang="ar-SA" dirty="0" smtClean="0"/>
              <a:t> التكاثر بتكوين براعم </a:t>
            </a:r>
            <a:r>
              <a:rPr lang="en-US" dirty="0" smtClean="0"/>
              <a:t>buds</a:t>
            </a:r>
            <a:r>
              <a:rPr lang="ar-SA" dirty="0" smtClean="0"/>
              <a:t>( </a:t>
            </a:r>
            <a:r>
              <a:rPr lang="en-US" i="1" dirty="0" err="1" smtClean="0"/>
              <a:t>Nitrobacter</a:t>
            </a:r>
            <a:r>
              <a:rPr lang="ar-SA" i="1" dirty="0" smtClean="0"/>
              <a:t>)</a:t>
            </a:r>
            <a:endParaRPr lang="ar-SA" dirty="0" smtClean="0"/>
          </a:p>
          <a:p>
            <a:pPr algn="r" rtl="1" eaLnBrk="1" hangingPunct="1">
              <a:buFontTx/>
              <a:buNone/>
              <a:defRPr/>
            </a:pPr>
            <a:endParaRPr lang="en-US" dirty="0" smtClean="0"/>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Content Placeholder 2"/>
          <p:cNvSpPr>
            <a:spLocks noGrp="1"/>
          </p:cNvSpPr>
          <p:nvPr>
            <p:ph idx="1"/>
          </p:nvPr>
        </p:nvSpPr>
        <p:spPr>
          <a:xfrm>
            <a:off x="457200" y="304800"/>
            <a:ext cx="8229600" cy="5821363"/>
          </a:xfrm>
        </p:spPr>
        <p:txBody>
          <a:bodyPr/>
          <a:lstStyle/>
          <a:p>
            <a:pPr eaLnBrk="1" hangingPunct="1">
              <a:buFontTx/>
              <a:buNone/>
            </a:pPr>
            <a:r>
              <a:rPr lang="ar-SA" b="1" smtClean="0"/>
              <a:t>1- الإنشطار الثنائي:-  تنمو الخلية البكتيرية طبقاً لنظام محدد قبل إنقسامها ويتكرر هذا النظام بتكرار الإنقسام في الأجيال المتعاقبة، مالم يحدث تغير في جهازها الوراثي. ولذلك بسبب تحكم الجهاز الوراثي في كيفية تكوين المواد البنائية وفي درجة الإنقسام. ومعظم الدراسات السيتولوجية الخاصة بالإنقسام تمت على البكتيريا العصوية الموجبة لصبغة جرام والكبيرة ي الحجم مثل بكتيريا الـ </a:t>
            </a:r>
            <a:r>
              <a:rPr lang="en-US" b="1" smtClean="0"/>
              <a:t>Bacillus</a:t>
            </a:r>
            <a:r>
              <a:rPr lang="ar-SA" b="1" smtClean="0"/>
              <a:t> . وذلك بالإستعانة بالمجهر الضوئي باستخدام طرق صبغ حديثة خاصة. كما كان الإستخدام المجهر الإلكتروني أهمية كبيرة في ذلك.</a:t>
            </a:r>
            <a:endParaRPr lang="en-US" b="1" smtClean="0"/>
          </a:p>
          <a:p>
            <a:pPr eaLnBrk="1" hangingPunct="1">
              <a:buFontTx/>
              <a:buNone/>
            </a:pPr>
            <a:r>
              <a:rPr lang="ar-SA" b="1" smtClean="0"/>
              <a:t>ويحدث الإنشطار الثنائي في مراحل يمكن تلخيصها كما يلي:-</a:t>
            </a:r>
            <a:endParaRPr lang="en-US" b="1" smtClean="0"/>
          </a:p>
          <a:p>
            <a:pPr eaLnBrk="1" hangingPunct="1"/>
            <a:endParaRPr lang="ar-SA" b="1"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rtlCol="1">
            <a:normAutofit/>
          </a:bodyPr>
          <a:lstStyle/>
          <a:p>
            <a:pPr eaLnBrk="1" fontAlgn="auto" hangingPunct="1">
              <a:spcAft>
                <a:spcPts val="0"/>
              </a:spcAft>
              <a:defRPr/>
            </a:pPr>
            <a:r>
              <a:rPr lang="ar-SA" b="1" dirty="0" smtClean="0"/>
              <a:t>حدوث زيادة في كل من  طول الخلية البكتيرية، كمية </a:t>
            </a:r>
            <a:r>
              <a:rPr lang="ar-SA" b="1" dirty="0" err="1" smtClean="0"/>
              <a:t>السيتوبلازم</a:t>
            </a:r>
            <a:r>
              <a:rPr lang="ar-SA" b="1" dirty="0" smtClean="0"/>
              <a:t> و المحتويات النووية. </a:t>
            </a:r>
          </a:p>
          <a:p>
            <a:pPr eaLnBrk="1" fontAlgn="auto" hangingPunct="1">
              <a:spcAft>
                <a:spcPts val="0"/>
              </a:spcAft>
              <a:defRPr/>
            </a:pPr>
            <a:r>
              <a:rPr lang="ar-SA" b="1" dirty="0" smtClean="0">
                <a:solidFill>
                  <a:srgbClr val="C00000"/>
                </a:solidFill>
              </a:rPr>
              <a:t>يعقب ذلك تكوين الغشاء السيتوبلازمي العرضي والذي يكون متصل بالخلية الأم ومصاحب </a:t>
            </a:r>
            <a:r>
              <a:rPr lang="ar-SA" b="1" dirty="0" err="1" smtClean="0">
                <a:solidFill>
                  <a:srgbClr val="C00000"/>
                </a:solidFill>
              </a:rPr>
              <a:t>للميزوسومات</a:t>
            </a:r>
            <a:r>
              <a:rPr lang="ar-SA" b="1" dirty="0" smtClean="0">
                <a:solidFill>
                  <a:srgbClr val="C00000"/>
                </a:solidFill>
              </a:rPr>
              <a:t>. </a:t>
            </a:r>
          </a:p>
          <a:p>
            <a:pPr eaLnBrk="1" fontAlgn="auto" hangingPunct="1">
              <a:spcAft>
                <a:spcPts val="0"/>
              </a:spcAft>
              <a:defRPr/>
            </a:pPr>
            <a:r>
              <a:rPr lang="ar-SA" b="1" dirty="0" smtClean="0"/>
              <a:t>والذي ينشق بدورة إلى </a:t>
            </a:r>
            <a:r>
              <a:rPr lang="ar-SA" b="1" dirty="0" err="1" smtClean="0"/>
              <a:t>غشائين</a:t>
            </a:r>
            <a:r>
              <a:rPr lang="ar-SA" b="1" dirty="0" smtClean="0"/>
              <a:t> منفصلين نتيجة تكوين جدار خلوي جديد بينهما. </a:t>
            </a:r>
          </a:p>
          <a:p>
            <a:pPr eaLnBrk="1" fontAlgn="auto" hangingPunct="1">
              <a:spcAft>
                <a:spcPts val="0"/>
              </a:spcAft>
              <a:defRPr/>
            </a:pPr>
            <a:r>
              <a:rPr lang="ar-SA" b="1" dirty="0" smtClean="0">
                <a:solidFill>
                  <a:schemeClr val="accent2">
                    <a:lumMod val="75000"/>
                  </a:schemeClr>
                </a:solidFill>
              </a:rPr>
              <a:t>ويعقب ذلك </a:t>
            </a:r>
            <a:r>
              <a:rPr lang="ar-SA" b="1" dirty="0" err="1" smtClean="0">
                <a:solidFill>
                  <a:schemeClr val="accent2">
                    <a:lumMod val="75000"/>
                  </a:schemeClr>
                </a:solidFill>
              </a:rPr>
              <a:t>إنشقاق</a:t>
            </a:r>
            <a:r>
              <a:rPr lang="ar-SA" b="1" dirty="0" smtClean="0">
                <a:solidFill>
                  <a:schemeClr val="accent2">
                    <a:lumMod val="75000"/>
                  </a:schemeClr>
                </a:solidFill>
              </a:rPr>
              <a:t> للجدار الخلوي العرضي بدورة إلى طبقتين. </a:t>
            </a:r>
          </a:p>
          <a:p>
            <a:pPr eaLnBrk="1" fontAlgn="auto" hangingPunct="1">
              <a:spcAft>
                <a:spcPts val="0"/>
              </a:spcAft>
              <a:defRPr/>
            </a:pPr>
            <a:r>
              <a:rPr lang="ar-SA" b="1" dirty="0" smtClean="0"/>
              <a:t>والخليتين الجديدتان إما أن ينفصلا عن بعضهما مباشرة، أو يظلا ملتصقتين ليكون أحد التجمعات السابقة الذكر.</a:t>
            </a:r>
            <a:endParaRPr lang="en-US" b="1" dirty="0" smtClean="0"/>
          </a:p>
          <a:p>
            <a:pPr eaLnBrk="1" fontAlgn="auto" hangingPunct="1">
              <a:spcAft>
                <a:spcPts val="0"/>
              </a:spcAft>
              <a:defRPr/>
            </a:pPr>
            <a:endParaRPr lang="ar-SA"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304800"/>
            <a:ext cx="9144000" cy="5821363"/>
          </a:xfrm>
          <a:solidFill>
            <a:schemeClr val="bg1"/>
          </a:solidFill>
          <a:ln>
            <a:solidFill>
              <a:srgbClr val="008080"/>
            </a:solidFill>
          </a:ln>
        </p:spPr>
        <p:txBody>
          <a:bodyPr rtlCol="1">
            <a:normAutofit/>
          </a:bodyPr>
          <a:lstStyle/>
          <a:p>
            <a:pPr eaLnBrk="1" fontAlgn="auto" hangingPunct="1">
              <a:spcAft>
                <a:spcPts val="0"/>
              </a:spcAft>
              <a:defRPr/>
            </a:pPr>
            <a:r>
              <a:rPr lang="ar-SA" sz="4000" b="1" dirty="0" smtClean="0">
                <a:solidFill>
                  <a:schemeClr val="accent2">
                    <a:lumMod val="50000"/>
                  </a:schemeClr>
                </a:solidFill>
              </a:rPr>
              <a:t>2-التبرعم:- إذ </a:t>
            </a:r>
            <a:r>
              <a:rPr lang="ar-SA" sz="4000" b="1" u="sng" dirty="0" smtClean="0">
                <a:solidFill>
                  <a:schemeClr val="accent2">
                    <a:lumMod val="50000"/>
                  </a:schemeClr>
                </a:solidFill>
              </a:rPr>
              <a:t>تستطيل الخلية البكتيرية في أحد طرفيها </a:t>
            </a:r>
            <a:r>
              <a:rPr lang="ar-SA" sz="4000" b="1" dirty="0" smtClean="0">
                <a:solidFill>
                  <a:schemeClr val="accent2">
                    <a:lumMod val="50000"/>
                  </a:schemeClr>
                </a:solidFill>
              </a:rPr>
              <a:t>ثم </a:t>
            </a:r>
            <a:r>
              <a:rPr lang="ar-SA" sz="4000" b="1" u="sng" dirty="0" smtClean="0">
                <a:solidFill>
                  <a:schemeClr val="accent2">
                    <a:lumMod val="50000"/>
                  </a:schemeClr>
                </a:solidFill>
              </a:rPr>
              <a:t>يتكون الجدار العرضي الجديد قرب القمة </a:t>
            </a:r>
            <a:r>
              <a:rPr lang="ar-SA" sz="4000" b="1" dirty="0" smtClean="0">
                <a:solidFill>
                  <a:schemeClr val="accent2">
                    <a:lumMod val="50000"/>
                  </a:schemeClr>
                </a:solidFill>
              </a:rPr>
              <a:t>والذي يتكون نتيجة للنشاط الإفرازي للغشاء السيتوبلازمي. ثم </a:t>
            </a:r>
            <a:r>
              <a:rPr lang="ar-SA" sz="4000" b="1" u="sng" dirty="0" smtClean="0">
                <a:solidFill>
                  <a:schemeClr val="accent2">
                    <a:lumMod val="50000"/>
                  </a:schemeClr>
                </a:solidFill>
              </a:rPr>
              <a:t>يبطن الجدار الخلوي الجديد من الجانبين بطبقة من الغشاء السيتوبلازمي</a:t>
            </a:r>
            <a:r>
              <a:rPr lang="ar-SA" sz="4000" b="1" dirty="0" smtClean="0">
                <a:solidFill>
                  <a:schemeClr val="accent2">
                    <a:lumMod val="50000"/>
                  </a:schemeClr>
                </a:solidFill>
              </a:rPr>
              <a:t>. وهناك بعض البكتيريات التابعة لمجموعة البكتيريا المتبرعمه تتميز بالتكاثر بطريقة التبرعم الحقيقي </a:t>
            </a:r>
            <a:r>
              <a:rPr lang="en-US" sz="4000" b="1" dirty="0" smtClean="0">
                <a:solidFill>
                  <a:schemeClr val="accent2">
                    <a:lumMod val="50000"/>
                  </a:schemeClr>
                </a:solidFill>
              </a:rPr>
              <a:t>true budding</a:t>
            </a:r>
            <a:r>
              <a:rPr lang="ar-SA" sz="4000" b="1" dirty="0" smtClean="0">
                <a:solidFill>
                  <a:schemeClr val="accent2">
                    <a:lumMod val="50000"/>
                  </a:schemeClr>
                </a:solidFill>
              </a:rPr>
              <a:t> والتي تتميز بخروج نتوءات من الخلية الأم ثم تنفصل عنها مكونة خلايا جديدة.</a:t>
            </a:r>
            <a:endParaRPr lang="en-US" sz="4000" b="1" dirty="0" smtClean="0">
              <a:solidFill>
                <a:schemeClr val="accent2">
                  <a:lumMod val="50000"/>
                </a:schemeClr>
              </a:solidFill>
            </a:endParaRPr>
          </a:p>
          <a:p>
            <a:pPr eaLnBrk="1" fontAlgn="auto" hangingPunct="1">
              <a:spcAft>
                <a:spcPts val="0"/>
              </a:spcAft>
              <a:defRPr/>
            </a:pPr>
            <a:endParaRPr lang="ar-SA" sz="4000" b="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2763"/>
          </a:xfrm>
        </p:spPr>
        <p:txBody>
          <a:bodyPr/>
          <a:lstStyle/>
          <a:p>
            <a:pPr eaLnBrk="1" fontAlgn="auto" hangingPunct="1">
              <a:spcAft>
                <a:spcPts val="0"/>
              </a:spcAft>
              <a:defRPr/>
            </a:pPr>
            <a:r>
              <a:rPr lang="ar-SA" sz="4000" b="1" dirty="0" smtClean="0"/>
              <a:t>3- التفتيت (التجزؤ):- ويحدث في أفراد رتبة الأكتينوميسيتات والتي تتكاثر بتجزؤ خيوطها قمياً إلى وحدات صغيرة جداً والتي بنموها تعطي نمواً خيطياً طبيعياً من جديد.</a:t>
            </a:r>
            <a:endParaRPr lang="en-US" sz="4000" b="1" dirty="0" smtClean="0"/>
          </a:p>
          <a:p>
            <a:pPr eaLnBrk="1" fontAlgn="auto" hangingPunct="1">
              <a:spcAft>
                <a:spcPts val="0"/>
              </a:spcAft>
              <a:defRPr/>
            </a:pPr>
            <a:r>
              <a:rPr lang="ar-SA" sz="4000" b="1" dirty="0" smtClean="0">
                <a:solidFill>
                  <a:schemeClr val="accent6">
                    <a:lumMod val="50000"/>
                  </a:schemeClr>
                </a:solidFill>
              </a:rPr>
              <a:t>4- الجراثيم:- ويحدث في أفراد رتبة </a:t>
            </a:r>
            <a:r>
              <a:rPr lang="ar-SA" sz="4000" b="1" dirty="0" err="1" smtClean="0">
                <a:solidFill>
                  <a:schemeClr val="accent6">
                    <a:lumMod val="50000"/>
                  </a:schemeClr>
                </a:solidFill>
              </a:rPr>
              <a:t>الأكتينوميسيتات</a:t>
            </a:r>
            <a:r>
              <a:rPr lang="ar-SA" sz="4000" b="1" dirty="0" smtClean="0">
                <a:solidFill>
                  <a:schemeClr val="accent6">
                    <a:lumMod val="50000"/>
                  </a:schemeClr>
                </a:solidFill>
              </a:rPr>
              <a:t> والتي تكون جراثيم خارجية. أو كما في حالة الجراثيم الداخلية في لجنس بكتيريا</a:t>
            </a:r>
            <a:r>
              <a:rPr lang="ar-SA" sz="4000" b="1" i="1" dirty="0" smtClean="0">
                <a:solidFill>
                  <a:schemeClr val="accent6">
                    <a:lumMod val="50000"/>
                  </a:schemeClr>
                </a:solidFill>
              </a:rPr>
              <a:t> </a:t>
            </a:r>
            <a:r>
              <a:rPr lang="en-US" sz="4000" b="1" i="1" dirty="0" err="1" smtClean="0">
                <a:solidFill>
                  <a:schemeClr val="accent6">
                    <a:lumMod val="50000"/>
                  </a:schemeClr>
                </a:solidFill>
              </a:rPr>
              <a:t>Metabacterium</a:t>
            </a:r>
            <a:r>
              <a:rPr lang="en-US" sz="4000" b="1" i="1" dirty="0" smtClean="0">
                <a:solidFill>
                  <a:schemeClr val="accent6">
                    <a:lumMod val="50000"/>
                  </a:schemeClr>
                </a:solidFill>
              </a:rPr>
              <a:t> </a:t>
            </a:r>
            <a:r>
              <a:rPr lang="en-US" sz="4000" b="1" i="1" dirty="0" err="1" smtClean="0">
                <a:solidFill>
                  <a:schemeClr val="accent6">
                    <a:lumMod val="50000"/>
                  </a:schemeClr>
                </a:solidFill>
              </a:rPr>
              <a:t>polyspora</a:t>
            </a:r>
            <a:r>
              <a:rPr lang="ar-SA" sz="4000" b="1" dirty="0" smtClean="0">
                <a:solidFill>
                  <a:schemeClr val="accent6">
                    <a:lumMod val="50000"/>
                  </a:schemeClr>
                </a:solidFill>
              </a:rPr>
              <a:t>.</a:t>
            </a:r>
            <a:endParaRPr lang="en-US" sz="4000" b="1" dirty="0" smtClean="0">
              <a:solidFill>
                <a:schemeClr val="accent6">
                  <a:lumMod val="50000"/>
                </a:schemeClr>
              </a:solidFill>
            </a:endParaRPr>
          </a:p>
          <a:p>
            <a:pPr eaLnBrk="1" hangingPunct="1">
              <a:defRPr/>
            </a:pPr>
            <a:endParaRPr lang="ar-SA" sz="40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Content Placeholder 2"/>
          <p:cNvSpPr>
            <a:spLocks noGrp="1"/>
          </p:cNvSpPr>
          <p:nvPr>
            <p:ph idx="1"/>
          </p:nvPr>
        </p:nvSpPr>
        <p:spPr>
          <a:xfrm>
            <a:off x="0" y="609600"/>
            <a:ext cx="9144000" cy="5516563"/>
          </a:xfrm>
        </p:spPr>
        <p:txBody>
          <a:bodyPr/>
          <a:lstStyle/>
          <a:p>
            <a:pPr eaLnBrk="1" hangingPunct="1"/>
            <a:r>
              <a:rPr lang="ar-SA" sz="4800" b="1" smtClean="0"/>
              <a:t>ثانياً- التكاثر الجنسي </a:t>
            </a:r>
            <a:r>
              <a:rPr lang="en-US" sz="4800" b="1" smtClean="0"/>
              <a:t>Sexual conjugation</a:t>
            </a:r>
            <a:r>
              <a:rPr lang="ar-SA" sz="4800" b="1" smtClean="0"/>
              <a:t>:- وقد أمكن إثبات التكاثر الجنسي في البكتيريا عن طريق مشاهدة انتقال صفات الآباء إلى الأجيال المتعاقبة.  يعتبر التزاوج الجنسي احد الطرق التي يمكن للخلايا البكتيرية ان تكتسب بواسطتها جينات تحمل صفات وراثية جديدة ، </a:t>
            </a:r>
            <a:endParaRPr lang="en-US" sz="4800" b="1" smtClean="0"/>
          </a:p>
          <a:p>
            <a:pPr eaLnBrk="1" hangingPunct="1"/>
            <a:endParaRPr lang="ar-SA" sz="4800" b="1"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Content Placeholder 2"/>
          <p:cNvSpPr>
            <a:spLocks noGrp="1"/>
          </p:cNvSpPr>
          <p:nvPr>
            <p:ph idx="1"/>
          </p:nvPr>
        </p:nvSpPr>
        <p:spPr>
          <a:xfrm>
            <a:off x="457200" y="457200"/>
            <a:ext cx="8686800" cy="5668963"/>
          </a:xfrm>
        </p:spPr>
        <p:txBody>
          <a:bodyPr/>
          <a:lstStyle/>
          <a:p>
            <a:pPr>
              <a:buFont typeface="Arial" pitchFamily="34" charset="0"/>
              <a:buNone/>
            </a:pPr>
            <a:r>
              <a:rPr lang="ar-SA" sz="4400" b="1" smtClean="0"/>
              <a:t>   يتم التكاثر الجنسي باتصال خليتين بكتيريتين بواسطة الشعرة الجنسية </a:t>
            </a:r>
            <a:r>
              <a:rPr lang="en-US" sz="4400" b="1" smtClean="0"/>
              <a:t>Sex pilus</a:t>
            </a:r>
            <a:r>
              <a:rPr lang="ar-SA" sz="4400" b="1" smtClean="0"/>
              <a:t> ، حيث تكون إحدى الخلايا تحمل عامل الخصوبة ، اى البلازميد </a:t>
            </a:r>
            <a:r>
              <a:rPr lang="en-US" sz="4400" b="1" smtClean="0"/>
              <a:t>Plasmid</a:t>
            </a:r>
            <a:r>
              <a:rPr lang="ar-SA" sz="4400" b="1" smtClean="0"/>
              <a:t> و يطلق على هذا النوع من الخلايا </a:t>
            </a:r>
            <a:r>
              <a:rPr lang="en-US" sz="4400" b="1" smtClean="0"/>
              <a:t>F</a:t>
            </a:r>
            <a:r>
              <a:rPr lang="ar-SA" sz="4400" b="1" baseline="30000" smtClean="0"/>
              <a:t>+ </a:t>
            </a:r>
            <a:r>
              <a:rPr lang="ar-SA" sz="4400" b="1" smtClean="0"/>
              <a:t>و الأخرى لا تحمل عامل الخصوبة اى إنها </a:t>
            </a:r>
            <a:r>
              <a:rPr lang="en-US" sz="4400" b="1" smtClean="0"/>
              <a:t>F</a:t>
            </a:r>
            <a:r>
              <a:rPr lang="ar-SA" sz="4400" b="1" baseline="30000" smtClean="0"/>
              <a:t>-  </a:t>
            </a:r>
            <a:r>
              <a:rPr lang="ar-SA" sz="4400" b="1" smtClean="0"/>
              <a:t>و يتم بعد عملية الاتصال نسخ البلازميد في الخلية المانحة و نقلها إلى الخلية المستقبلة بواسطة الشعرة الجنسية .</a:t>
            </a:r>
            <a:endParaRPr lang="ar-SA" sz="440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uqu.edu.sa/files2/tiny_mce/plugins/imagemanager/files/4180164/SEX-PILUS.jpg"/>
          <p:cNvPicPr>
            <a:picLocks noChangeAspect="1" noChangeArrowheads="1"/>
          </p:cNvPicPr>
          <p:nvPr/>
        </p:nvPicPr>
        <p:blipFill>
          <a:blip r:embed="rId2" r:link="rId3" cstate="print">
            <a:lum bright="20000"/>
          </a:blip>
          <a:srcRect/>
          <a:stretch>
            <a:fillRect/>
          </a:stretch>
        </p:blipFill>
        <p:spPr bwMode="auto">
          <a:xfrm>
            <a:off x="762000" y="381000"/>
            <a:ext cx="7924800" cy="2895600"/>
          </a:xfrm>
          <a:prstGeom prst="rect">
            <a:avLst/>
          </a:prstGeom>
          <a:noFill/>
          <a:ln w="9525">
            <a:noFill/>
            <a:miter lim="800000"/>
            <a:headEnd/>
            <a:tailEnd/>
          </a:ln>
        </p:spPr>
      </p:pic>
      <p:sp>
        <p:nvSpPr>
          <p:cNvPr id="11267" name="Rectangle 3"/>
          <p:cNvSpPr>
            <a:spLocks noChangeArrowheads="1"/>
          </p:cNvSpPr>
          <p:nvPr/>
        </p:nvSpPr>
        <p:spPr bwMode="auto">
          <a:xfrm>
            <a:off x="533400" y="3429000"/>
            <a:ext cx="8229600" cy="3046413"/>
          </a:xfrm>
          <a:prstGeom prst="rect">
            <a:avLst/>
          </a:prstGeom>
          <a:noFill/>
          <a:ln w="9525">
            <a:noFill/>
            <a:miter lim="800000"/>
            <a:headEnd/>
            <a:tailEnd/>
          </a:ln>
        </p:spPr>
        <p:txBody>
          <a:bodyPr anchor="ctr">
            <a:spAutoFit/>
          </a:bodyPr>
          <a:lstStyle/>
          <a:p>
            <a:pPr algn="justLow" rtl="1" eaLnBrk="0" hangingPunct="0"/>
            <a:r>
              <a:rPr lang="ar-SA" sz="3200" b="1" dirty="0">
                <a:cs typeface="Times New Roman" pitchFamily="18" charset="0"/>
              </a:rPr>
              <a:t>صورة بالمجهر الالكتروني توضح عملية التزاوج الجنسي </a:t>
            </a:r>
            <a:r>
              <a:rPr lang="en-US" sz="3200" b="1" dirty="0">
                <a:cs typeface="Times New Roman" pitchFamily="18" charset="0"/>
              </a:rPr>
              <a:t>Sexual Conjugation</a:t>
            </a:r>
            <a:r>
              <a:rPr lang="ar-SA" sz="3200" b="1" dirty="0">
                <a:cs typeface="Times New Roman" pitchFamily="18" charset="0"/>
              </a:rPr>
              <a:t> بين خليتين ، واحدة مانحة تحمل عامل الخصوبة (الخلية العلوية - لاحظ انها تحتوى على عدد كبير من الزائد الشعرية </a:t>
            </a:r>
            <a:r>
              <a:rPr lang="ar-SA" sz="3200" b="1" dirty="0" smtClean="0">
                <a:cs typeface="Times New Roman" pitchFamily="18" charset="0"/>
              </a:rPr>
              <a:t>) </a:t>
            </a:r>
            <a:r>
              <a:rPr lang="ar-SA" sz="3200" b="1" dirty="0">
                <a:cs typeface="Times New Roman" pitchFamily="18" charset="0"/>
              </a:rPr>
              <a:t>و </a:t>
            </a:r>
            <a:r>
              <a:rPr lang="ar-SA" sz="3200" b="1" dirty="0" smtClean="0">
                <a:cs typeface="Times New Roman" pitchFamily="18" charset="0"/>
              </a:rPr>
              <a:t>الاخرى </a:t>
            </a:r>
            <a:r>
              <a:rPr lang="ar-SA" sz="3200" b="1" dirty="0">
                <a:cs typeface="Times New Roman" pitchFamily="18" charset="0"/>
              </a:rPr>
              <a:t>مستقبلة لا تحمل عامل الخصوبة (الخلية السفلية - لاحظ عدم وجود زوائد شعرية / اهداب في الخلية المستقبلة)</a:t>
            </a:r>
            <a:endParaRPr lang="ar-SA" sz="3200" b="1"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1" descr="http://uqu.edu.sa/files2/tiny_mce/plugins/imagemanager/files/4180164/ConjugationArt.jpg"/>
          <p:cNvPicPr>
            <a:picLocks noChangeAspect="1" noChangeArrowheads="1"/>
          </p:cNvPicPr>
          <p:nvPr/>
        </p:nvPicPr>
        <p:blipFill>
          <a:blip r:embed="rId2" r:link="rId3" cstate="print"/>
          <a:srcRect/>
          <a:stretch>
            <a:fillRect/>
          </a:stretch>
        </p:blipFill>
        <p:spPr bwMode="auto">
          <a:xfrm>
            <a:off x="0" y="0"/>
            <a:ext cx="9144000" cy="5486400"/>
          </a:xfrm>
          <a:prstGeom prst="rect">
            <a:avLst/>
          </a:prstGeom>
          <a:noFill/>
          <a:ln w="9525">
            <a:noFill/>
            <a:miter lim="800000"/>
            <a:headEnd/>
            <a:tailEnd/>
          </a:ln>
        </p:spPr>
      </p:pic>
      <p:sp>
        <p:nvSpPr>
          <p:cNvPr id="12291" name="Content Placeholder 2"/>
          <p:cNvSpPr>
            <a:spLocks noGrp="1"/>
          </p:cNvSpPr>
          <p:nvPr>
            <p:ph idx="1"/>
          </p:nvPr>
        </p:nvSpPr>
        <p:spPr>
          <a:xfrm>
            <a:off x="0" y="5410200"/>
            <a:ext cx="9525000" cy="1447800"/>
          </a:xfrm>
        </p:spPr>
        <p:txBody>
          <a:bodyPr/>
          <a:lstStyle/>
          <a:p>
            <a:pPr eaLnBrk="1" hangingPunct="1">
              <a:buFontTx/>
              <a:buNone/>
            </a:pPr>
            <a:r>
              <a:rPr lang="ar-SA" sz="2600" b="1" smtClean="0"/>
              <a:t>رسم تخطيطي يوضح عملية التزاوج الجنسي </a:t>
            </a:r>
            <a:r>
              <a:rPr lang="en-US" sz="2600" b="1" smtClean="0"/>
              <a:t>Sexual Conjugation</a:t>
            </a:r>
            <a:r>
              <a:rPr lang="ar-SA" sz="2600" b="1" smtClean="0"/>
              <a:t> ، لاحظ بعد عملية الاتصال يتم فقط نسخ البلازميدة (عامل الخصوبة) و من ثم تصبح الخلية المستقبلة خلية تحمل عامل الخصوبة و بالتالي تكون قد اكتسبت صفات وراثية جديدة</a:t>
            </a:r>
            <a:endParaRPr lang="en-US" sz="2600" b="1"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Content Placeholder 2"/>
          <p:cNvSpPr>
            <a:spLocks noGrp="1"/>
          </p:cNvSpPr>
          <p:nvPr>
            <p:ph idx="1"/>
          </p:nvPr>
        </p:nvSpPr>
        <p:spPr>
          <a:xfrm>
            <a:off x="304800" y="457200"/>
            <a:ext cx="8382000" cy="6400800"/>
          </a:xfrm>
        </p:spPr>
        <p:txBody>
          <a:bodyPr/>
          <a:lstStyle/>
          <a:p>
            <a:pPr>
              <a:buFont typeface="Arial" pitchFamily="34" charset="0"/>
              <a:buNone/>
            </a:pPr>
            <a:r>
              <a:rPr lang="ar-SA" sz="3000" b="1" smtClean="0"/>
              <a:t> مما يجدر بالذكر لا يوجد تكاثر جنسي في البكتيريا ولا يتم فيها انقسام منصف وذلك نظرا لانها غير حقيقة النواة ولا تحتوي إلا على كروموسوم واحد فقط ولكن يوجد فقط انتقال للمادة الوراثية. (البلازميد) وتتم بثلاث طرق:-</a:t>
            </a:r>
          </a:p>
          <a:p>
            <a:pPr>
              <a:buFont typeface="Arial" pitchFamily="34" charset="0"/>
              <a:buNone/>
            </a:pPr>
            <a:r>
              <a:rPr lang="ar-SA" sz="3000" b="1" smtClean="0"/>
              <a:t>1- الاقتران </a:t>
            </a:r>
            <a:r>
              <a:rPr lang="en-US" sz="3000" b="1" smtClean="0"/>
              <a:t>Conjugation</a:t>
            </a:r>
            <a:r>
              <a:rPr lang="ar-SA" sz="3000" b="1" smtClean="0"/>
              <a:t>:- وهو انتقال العوامل الوراثية من خلية بكتيرية معطية </a:t>
            </a:r>
            <a:r>
              <a:rPr lang="en-US" sz="3000" b="1" smtClean="0"/>
              <a:t>donor cell </a:t>
            </a:r>
            <a:r>
              <a:rPr lang="ar-SA" sz="3000" b="1" smtClean="0"/>
              <a:t> إلى خلية مستقبلة </a:t>
            </a:r>
            <a:r>
              <a:rPr lang="en-US" sz="3000" b="1" smtClean="0"/>
              <a:t>recipient cell</a:t>
            </a:r>
            <a:r>
              <a:rPr lang="ar-SA" sz="3000" b="1" smtClean="0"/>
              <a:t> عن طريق الاتصال المباشر بينهما بواسطة الشعيرة الجنسية.</a:t>
            </a:r>
          </a:p>
          <a:p>
            <a:pPr>
              <a:buFont typeface="Arial" pitchFamily="34" charset="0"/>
              <a:buNone/>
            </a:pPr>
            <a:r>
              <a:rPr lang="ar-SA" sz="3000" b="1" smtClean="0"/>
              <a:t>2- التحول </a:t>
            </a:r>
            <a:r>
              <a:rPr lang="en-US" sz="3000" b="1" smtClean="0"/>
              <a:t>Transformation</a:t>
            </a:r>
            <a:r>
              <a:rPr lang="ar-SA" sz="3000" b="1" smtClean="0"/>
              <a:t>:- انتقال حمض الـ</a:t>
            </a:r>
            <a:r>
              <a:rPr lang="en-US" sz="3000" b="1" smtClean="0"/>
              <a:t>DNA</a:t>
            </a:r>
            <a:r>
              <a:rPr lang="ar-SA" sz="3000" b="1" smtClean="0"/>
              <a:t> من البيئة المحيطة إلى داخل الخلية المستقبلة.</a:t>
            </a:r>
          </a:p>
          <a:p>
            <a:pPr>
              <a:buFont typeface="Arial" pitchFamily="34" charset="0"/>
              <a:buNone/>
            </a:pPr>
            <a:r>
              <a:rPr lang="ar-SA" sz="3000" b="1" smtClean="0"/>
              <a:t>3- النقل </a:t>
            </a:r>
            <a:r>
              <a:rPr lang="en-US" sz="3000" b="1" smtClean="0"/>
              <a:t>Transduction</a:t>
            </a:r>
            <a:r>
              <a:rPr lang="ar-SA" sz="3000" b="1" smtClean="0"/>
              <a:t>:- انتقال العوامل الوراثية بواسطة الفيروسات البكتيرية من خلية بكتيرية إلى اخرى</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Y"/>
          </a:p>
        </p:txBody>
      </p:sp>
      <p:pic>
        <p:nvPicPr>
          <p:cNvPr id="4" name="Picture 2" descr="http://2012.igem.org/wiki/images/4/4d/ExplanationBacterialTransformation.png">
            <a:hlinkClick r:id="rId2"/>
          </p:cNvPr>
          <p:cNvPicPr>
            <a:picLocks noGrp="1" noChangeAspect="1" noChangeArrowheads="1"/>
          </p:cNvPicPr>
          <p:nvPr>
            <p:ph idx="1"/>
          </p:nvPr>
        </p:nvPicPr>
        <p:blipFill>
          <a:blip r:embed="rId3" cstate="print"/>
          <a:srcRect/>
          <a:stretch>
            <a:fillRect/>
          </a:stretch>
        </p:blipFill>
        <p:spPr bwMode="auto">
          <a:xfrm>
            <a:off x="1295400" y="1219200"/>
            <a:ext cx="6477000" cy="4906963"/>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Content Placeholder 3"/>
          <p:cNvSpPr>
            <a:spLocks noGrp="1"/>
          </p:cNvSpPr>
          <p:nvPr>
            <p:ph idx="1"/>
          </p:nvPr>
        </p:nvSpPr>
        <p:spPr>
          <a:xfrm>
            <a:off x="0" y="304800"/>
            <a:ext cx="9144000" cy="6172200"/>
          </a:xfrm>
        </p:spPr>
        <p:txBody>
          <a:bodyPr/>
          <a:lstStyle/>
          <a:p>
            <a:pPr algn="ctr" eaLnBrk="1" hangingPunct="1">
              <a:buFontTx/>
              <a:buNone/>
            </a:pPr>
            <a:r>
              <a:rPr lang="ar-SA" sz="4000" b="1" smtClean="0">
                <a:solidFill>
                  <a:srgbClr val="C00000"/>
                </a:solidFill>
              </a:rPr>
              <a:t>التقدير الكمي النموالبكتيري </a:t>
            </a:r>
            <a:r>
              <a:rPr lang="en-US" sz="4000" b="1" smtClean="0">
                <a:solidFill>
                  <a:srgbClr val="C00000"/>
                </a:solidFill>
              </a:rPr>
              <a:t>Quantitative Measurments of </a:t>
            </a:r>
          </a:p>
          <a:p>
            <a:pPr algn="ctr" eaLnBrk="1" hangingPunct="1">
              <a:buFontTx/>
              <a:buNone/>
            </a:pPr>
            <a:r>
              <a:rPr lang="en-US" sz="4000" b="1" smtClean="0">
                <a:solidFill>
                  <a:srgbClr val="C00000"/>
                </a:solidFill>
              </a:rPr>
              <a:t>Bacterial growth</a:t>
            </a:r>
          </a:p>
          <a:p>
            <a:pPr eaLnBrk="1" hangingPunct="1"/>
            <a:r>
              <a:rPr lang="ar-SA" sz="4000" b="1" smtClean="0"/>
              <a:t>تختلف طرق تقدير النمو البكتيري باختلاف طبيعة عمليات النمو نفسها. فهي إما أن تعتمد على ت</a:t>
            </a:r>
            <a:r>
              <a:rPr lang="ar-SA" sz="4000" b="1" u="sng" smtClean="0"/>
              <a:t>قدير الزيادة في كمية البروتوبلازم </a:t>
            </a:r>
            <a:r>
              <a:rPr lang="ar-SA" sz="4000" b="1" smtClean="0"/>
              <a:t>ا</a:t>
            </a:r>
            <a:r>
              <a:rPr lang="ar-SA" sz="4000" b="1" u="sng" smtClean="0"/>
              <a:t>لبكتيري</a:t>
            </a:r>
            <a:r>
              <a:rPr lang="ar-SA" sz="4000" b="1" smtClean="0"/>
              <a:t>  أو على </a:t>
            </a:r>
            <a:r>
              <a:rPr lang="ar-SA" sz="4000" b="1" u="sng" smtClean="0"/>
              <a:t>عدد الخلايا المتكونة نتيجة للانقسام </a:t>
            </a:r>
            <a:r>
              <a:rPr lang="ar-SA" sz="4000" b="1" smtClean="0"/>
              <a:t>أو </a:t>
            </a:r>
            <a:r>
              <a:rPr lang="ar-SA" sz="4000" b="1" u="sng" smtClean="0"/>
              <a:t>قياس نشاط واحد أو أكثر من النظم الإنزيمية الخلوية</a:t>
            </a:r>
            <a:r>
              <a:rPr lang="ar-SA" sz="4000" b="1" smtClean="0"/>
              <a:t>. وعليه يقدر النمو البكتيري كمياً بالطرق التالية:-</a:t>
            </a:r>
            <a:endParaRPr lang="en-US" sz="4000" b="1" smtClean="0"/>
          </a:p>
          <a:p>
            <a:pPr eaLnBrk="1" hangingPunct="1"/>
            <a:endParaRPr lang="ar-SA" sz="4000" b="1"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idx="4294967295"/>
          </p:nvPr>
        </p:nvSpPr>
        <p:spPr>
          <a:xfrm>
            <a:off x="0" y="274638"/>
            <a:ext cx="8229600" cy="1143000"/>
          </a:xfrm>
        </p:spPr>
        <p:txBody>
          <a:bodyPr rtlCol="1">
            <a:normAutofit fontScale="90000"/>
          </a:bodyPr>
          <a:lstStyle/>
          <a:p>
            <a:pPr rtl="0" eaLnBrk="1" fontAlgn="auto" hangingPunct="1">
              <a:spcAft>
                <a:spcPts val="0"/>
              </a:spcAft>
              <a:defRPr/>
            </a:pPr>
            <a:r>
              <a:rPr lang="ar-SA" sz="4000">
                <a:effectLst>
                  <a:outerShdw blurRad="38100" dist="38100" dir="2700000" algn="tl">
                    <a:srgbClr val="C0C0C0"/>
                  </a:outerShdw>
                </a:effectLst>
              </a:rPr>
              <a:t>تقدير النمو البكتيري</a:t>
            </a:r>
            <a:br>
              <a:rPr lang="ar-SA" sz="4000">
                <a:effectLst>
                  <a:outerShdw blurRad="38100" dist="38100" dir="2700000" algn="tl">
                    <a:srgbClr val="C0C0C0"/>
                  </a:outerShdw>
                </a:effectLst>
              </a:rPr>
            </a:br>
            <a:r>
              <a:rPr lang="en-US" sz="4000">
                <a:effectLst>
                  <a:outerShdw blurRad="38100" dist="38100" dir="2700000" algn="tl">
                    <a:srgbClr val="C0C0C0"/>
                  </a:outerShdw>
                </a:effectLst>
              </a:rPr>
              <a:t>Quantitative measurments of bacterial growth</a:t>
            </a:r>
          </a:p>
        </p:txBody>
      </p:sp>
      <p:sp>
        <p:nvSpPr>
          <p:cNvPr id="107523" name="Rectangle 3"/>
          <p:cNvSpPr>
            <a:spLocks noGrp="1" noChangeArrowheads="1"/>
          </p:cNvSpPr>
          <p:nvPr>
            <p:ph type="body" idx="4294967295"/>
          </p:nvPr>
        </p:nvSpPr>
        <p:spPr>
          <a:xfrm>
            <a:off x="0" y="1600200"/>
            <a:ext cx="8229600" cy="4525963"/>
          </a:xfrm>
        </p:spPr>
        <p:txBody>
          <a:bodyPr rtlCol="1">
            <a:normAutofit/>
          </a:bodyPr>
          <a:lstStyle/>
          <a:p>
            <a:pPr eaLnBrk="1" fontAlgn="auto" hangingPunct="1">
              <a:spcAft>
                <a:spcPts val="0"/>
              </a:spcAft>
              <a:defRPr/>
            </a:pPr>
            <a:r>
              <a:rPr lang="ar-SA">
                <a:effectLst>
                  <a:outerShdw blurRad="38100" dist="38100" dir="2700000" algn="tl">
                    <a:srgbClr val="C0C0C0"/>
                  </a:outerShdw>
                </a:effectLst>
              </a:rPr>
              <a:t> تقدير النمو كميا : </a:t>
            </a:r>
          </a:p>
          <a:p>
            <a:pPr eaLnBrk="1" fontAlgn="auto" hangingPunct="1">
              <a:spcAft>
                <a:spcPts val="0"/>
              </a:spcAft>
              <a:defRPr/>
            </a:pPr>
            <a:r>
              <a:rPr lang="ar-SA" sz="2800">
                <a:effectLst>
                  <a:outerShdw blurRad="38100" dist="38100" dir="2700000" algn="tl">
                    <a:srgbClr val="C0C0C0"/>
                  </a:outerShdw>
                </a:effectLst>
              </a:rPr>
              <a:t>1- تقدير عدد الخلايا         مباشرة</a:t>
            </a:r>
            <a:r>
              <a:rPr lang="en-US" sz="2800">
                <a:effectLst>
                  <a:outerShdw blurRad="38100" dist="38100" dir="2700000" algn="tl">
                    <a:srgbClr val="C0C0C0"/>
                  </a:outerShdw>
                </a:effectLst>
              </a:rPr>
              <a:t>cell count</a:t>
            </a:r>
            <a:r>
              <a:rPr lang="ar-SA" sz="2800">
                <a:effectLst>
                  <a:outerShdw blurRad="38100" dist="38100" dir="2700000" algn="tl">
                    <a:srgbClr val="C0C0C0"/>
                  </a:outerShdw>
                </a:effectLst>
              </a:rPr>
              <a:t>( باستعمال المجهر)</a:t>
            </a:r>
          </a:p>
          <a:p>
            <a:pPr eaLnBrk="1" fontAlgn="auto" hangingPunct="1">
              <a:spcAft>
                <a:spcPts val="0"/>
              </a:spcAft>
              <a:buFontTx/>
              <a:buNone/>
              <a:defRPr/>
            </a:pPr>
            <a:r>
              <a:rPr lang="ar-SA" sz="2800">
                <a:effectLst>
                  <a:outerShdw blurRad="38100" dist="38100" dir="2700000" algn="tl">
                    <a:srgbClr val="C0C0C0"/>
                  </a:outerShdw>
                </a:effectLst>
              </a:rPr>
              <a:t>                                  غير مباشر ( عد المستعمرات )</a:t>
            </a:r>
          </a:p>
          <a:p>
            <a:pPr eaLnBrk="1" fontAlgn="auto" hangingPunct="1">
              <a:spcAft>
                <a:spcPts val="0"/>
              </a:spcAft>
              <a:buFontTx/>
              <a:buNone/>
              <a:defRPr/>
            </a:pPr>
            <a:r>
              <a:rPr lang="ar-SA" sz="2800">
                <a:effectLst>
                  <a:outerShdw blurRad="38100" dist="38100" dir="2700000" algn="tl">
                    <a:srgbClr val="C0C0C0"/>
                  </a:outerShdw>
                </a:effectLst>
              </a:rPr>
              <a:t>2- تقدير الكتلة الخلوية مباشرة1- ( الوزن الرطب )أو الجاف </a:t>
            </a:r>
          </a:p>
          <a:p>
            <a:pPr eaLnBrk="1" fontAlgn="auto" hangingPunct="1">
              <a:spcAft>
                <a:spcPts val="0"/>
              </a:spcAft>
              <a:buFontTx/>
              <a:buNone/>
              <a:defRPr/>
            </a:pPr>
            <a:r>
              <a:rPr lang="ar-SA" sz="2800">
                <a:effectLst>
                  <a:outerShdw blurRad="38100" dist="38100" dir="2700000" algn="tl">
                    <a:srgbClr val="C0C0C0"/>
                  </a:outerShdw>
                </a:effectLst>
              </a:rPr>
              <a:t>                                    2- بتقدير كمية النيتروجين</a:t>
            </a:r>
          </a:p>
          <a:p>
            <a:pPr eaLnBrk="1" fontAlgn="auto" hangingPunct="1">
              <a:spcAft>
                <a:spcPts val="0"/>
              </a:spcAft>
              <a:buFontTx/>
              <a:buNone/>
              <a:defRPr/>
            </a:pPr>
            <a:r>
              <a:rPr lang="ar-SA" sz="2800">
                <a:effectLst>
                  <a:outerShdw blurRad="38100" dist="38100" dir="2700000" algn="tl">
                    <a:srgbClr val="C0C0C0"/>
                  </a:outerShdw>
                </a:effectLst>
              </a:rPr>
              <a:t>                        غير مباشرة: بتقدير كثافة المعلق .</a:t>
            </a:r>
          </a:p>
          <a:p>
            <a:pPr eaLnBrk="1" fontAlgn="auto" hangingPunct="1">
              <a:spcAft>
                <a:spcPts val="0"/>
              </a:spcAft>
              <a:buFontTx/>
              <a:buNone/>
              <a:defRPr/>
            </a:pPr>
            <a:r>
              <a:rPr lang="ar-SA" sz="2800">
                <a:effectLst>
                  <a:outerShdw blurRad="38100" dist="38100" dir="2700000" algn="tl">
                    <a:srgbClr val="C0C0C0"/>
                  </a:outerShdw>
                </a:effectLst>
              </a:rPr>
              <a:t>3-تقدير النشاط الخلوي  ( طريقة غير مباشرة لتقدير النمو )                     </a:t>
            </a:r>
            <a:endParaRPr lang="en-US" sz="2800">
              <a:effectLst>
                <a:outerShdw blurRad="38100" dist="38100" dir="2700000" algn="tl">
                  <a:srgbClr val="C0C0C0"/>
                </a:outerShdw>
              </a:effectLst>
            </a:endParaRPr>
          </a:p>
        </p:txBody>
      </p:sp>
      <p:sp>
        <p:nvSpPr>
          <p:cNvPr id="3076" name="AutoShape 4"/>
          <p:cNvSpPr>
            <a:spLocks noChangeArrowheads="1"/>
          </p:cNvSpPr>
          <p:nvPr/>
        </p:nvSpPr>
        <p:spPr bwMode="auto">
          <a:xfrm>
            <a:off x="5148263" y="2286000"/>
            <a:ext cx="576262" cy="342900"/>
          </a:xfrm>
          <a:prstGeom prst="leftArrow">
            <a:avLst>
              <a:gd name="adj1" fmla="val 50000"/>
              <a:gd name="adj2" fmla="val 42014"/>
            </a:avLst>
          </a:prstGeom>
          <a:solidFill>
            <a:schemeClr val="accent1"/>
          </a:solidFill>
          <a:ln w="9525">
            <a:solidFill>
              <a:schemeClr val="tx1"/>
            </a:solidFill>
            <a:miter lim="800000"/>
            <a:headEnd/>
            <a:tailEnd/>
          </a:ln>
        </p:spPr>
        <p:txBody>
          <a:bodyPr wrap="none" anchor="ctr"/>
          <a:lstStyle/>
          <a:p>
            <a:endParaRPr lang="ar-SY">
              <a:latin typeface="Tahoma" pitchFamily="34" charset="0"/>
            </a:endParaRPr>
          </a:p>
        </p:txBody>
      </p:sp>
      <p:sp>
        <p:nvSpPr>
          <p:cNvPr id="3077" name="AutoShape 5"/>
          <p:cNvSpPr>
            <a:spLocks noChangeArrowheads="1"/>
          </p:cNvSpPr>
          <p:nvPr/>
        </p:nvSpPr>
        <p:spPr bwMode="auto">
          <a:xfrm>
            <a:off x="5295900" y="2782888"/>
            <a:ext cx="647700" cy="341312"/>
          </a:xfrm>
          <a:prstGeom prst="leftArrow">
            <a:avLst>
              <a:gd name="adj1" fmla="val 50000"/>
              <a:gd name="adj2" fmla="val 47442"/>
            </a:avLst>
          </a:prstGeom>
          <a:solidFill>
            <a:schemeClr val="accent1"/>
          </a:solidFill>
          <a:ln w="9525">
            <a:solidFill>
              <a:schemeClr val="tx1"/>
            </a:solidFill>
            <a:miter lim="800000"/>
            <a:headEnd/>
            <a:tailEnd/>
          </a:ln>
        </p:spPr>
        <p:txBody>
          <a:bodyPr wrap="none" anchor="ctr"/>
          <a:lstStyle/>
          <a:p>
            <a:endParaRPr lang="ar-SY">
              <a:latin typeface="Tahoma" pitchFamily="34" charset="0"/>
            </a:endParaRP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609600"/>
            <a:ext cx="8686800" cy="5516563"/>
          </a:xfrm>
        </p:spPr>
        <p:txBody>
          <a:bodyPr/>
          <a:lstStyle/>
          <a:p>
            <a:pPr eaLnBrk="1" fontAlgn="auto" hangingPunct="1">
              <a:spcAft>
                <a:spcPts val="0"/>
              </a:spcAft>
              <a:defRPr/>
            </a:pPr>
            <a:r>
              <a:rPr lang="ar-SA" sz="4400" b="1" dirty="0" smtClean="0">
                <a:solidFill>
                  <a:schemeClr val="accent5">
                    <a:lumMod val="10000"/>
                  </a:schemeClr>
                </a:solidFill>
              </a:rPr>
              <a:t>أولاً- تقدير الكتلة الخلوية :- وتتم بطريقة </a:t>
            </a:r>
            <a:r>
              <a:rPr lang="ar-SA" sz="4400" b="1" u="sng" dirty="0" smtClean="0">
                <a:solidFill>
                  <a:schemeClr val="accent5">
                    <a:lumMod val="10000"/>
                  </a:schemeClr>
                </a:solidFill>
              </a:rPr>
              <a:t>مباشرة </a:t>
            </a:r>
            <a:r>
              <a:rPr lang="en-US" sz="4400" b="1" u="sng" dirty="0" smtClean="0">
                <a:solidFill>
                  <a:schemeClr val="accent5">
                    <a:lumMod val="10000"/>
                  </a:schemeClr>
                </a:solidFill>
              </a:rPr>
              <a:t>direct method </a:t>
            </a:r>
            <a:r>
              <a:rPr lang="ar-SA" sz="4400" b="1" dirty="0" smtClean="0">
                <a:solidFill>
                  <a:schemeClr val="accent5">
                    <a:lumMod val="10000"/>
                  </a:schemeClr>
                </a:solidFill>
              </a:rPr>
              <a:t>عن طريق تقدير الوزن الرطب أو الجاف أو عن طريق تقدير كمية النيتروجين الخلوي.</a:t>
            </a:r>
            <a:endParaRPr lang="en-US" sz="4400" b="1" dirty="0" smtClean="0">
              <a:solidFill>
                <a:schemeClr val="accent5">
                  <a:lumMod val="10000"/>
                </a:schemeClr>
              </a:solidFill>
            </a:endParaRPr>
          </a:p>
          <a:p>
            <a:pPr eaLnBrk="1" fontAlgn="auto" hangingPunct="1">
              <a:spcAft>
                <a:spcPts val="0"/>
              </a:spcAft>
              <a:defRPr/>
            </a:pPr>
            <a:r>
              <a:rPr lang="ar-SA" sz="4400" b="1" dirty="0" smtClean="0"/>
              <a:t> أو بطريقة </a:t>
            </a:r>
            <a:r>
              <a:rPr lang="ar-SA" sz="4400" b="1" u="sng" dirty="0" smtClean="0"/>
              <a:t>غير مباشر </a:t>
            </a:r>
            <a:r>
              <a:rPr lang="en-US" sz="4400" b="1" u="sng" dirty="0" smtClean="0"/>
              <a:t>Indirect Method</a:t>
            </a:r>
            <a:r>
              <a:rPr lang="ar-SA" sz="4400" b="1" dirty="0" smtClean="0"/>
              <a:t>بتقدير درجة التعكير للبيئة </a:t>
            </a:r>
            <a:r>
              <a:rPr lang="en-US" sz="4400" b="1" dirty="0" smtClean="0"/>
              <a:t>turbidity  </a:t>
            </a:r>
            <a:r>
              <a:rPr lang="ar-SA" sz="4400" b="1" dirty="0" smtClean="0"/>
              <a:t>باستخدام جهاز </a:t>
            </a:r>
            <a:r>
              <a:rPr lang="ar-SA" sz="4400" b="1" dirty="0" err="1" smtClean="0"/>
              <a:t>الاسبكتروفوتوميتر</a:t>
            </a:r>
            <a:r>
              <a:rPr lang="ar-SA" sz="4400" b="1" dirty="0" smtClean="0"/>
              <a:t>  </a:t>
            </a:r>
            <a:r>
              <a:rPr lang="en-US" sz="4400" b="1" dirty="0" smtClean="0"/>
              <a:t>spectrophotometer</a:t>
            </a:r>
            <a:r>
              <a:rPr lang="ar-SA" sz="4400" b="1" dirty="0" smtClean="0"/>
              <a:t> .</a:t>
            </a:r>
            <a:endParaRPr lang="en-US" sz="4400" b="1" dirty="0" smtClean="0"/>
          </a:p>
          <a:p>
            <a:pPr>
              <a:defRPr/>
            </a:pPr>
            <a:endParaRPr lang="ar-SA" sz="44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b="1" smtClean="0"/>
              <a:t>turbidity </a:t>
            </a:r>
            <a:r>
              <a:rPr lang="en-US" b="1" u="sng" smtClean="0"/>
              <a:t>Indirect Method</a:t>
            </a:r>
            <a:endParaRPr lang="ar-SA" smtClean="0"/>
          </a:p>
        </p:txBody>
      </p:sp>
      <p:pic>
        <p:nvPicPr>
          <p:cNvPr id="16387" name="Content Placeholder 3" descr="http://academic.pgcc.edu/~kroberts/Lecture/Chapter%206/06-25_Spectrophotom_L.jpg"/>
          <p:cNvPicPr>
            <a:picLocks noGrp="1"/>
          </p:cNvPicPr>
          <p:nvPr>
            <p:ph idx="1"/>
          </p:nvPr>
        </p:nvPicPr>
        <p:blipFill>
          <a:blip r:embed="rId2" cstate="print"/>
          <a:srcRect/>
          <a:stretch>
            <a:fillRect/>
          </a:stretch>
        </p:blipFill>
        <p:spPr>
          <a:xfrm>
            <a:off x="0" y="1600200"/>
            <a:ext cx="9144000" cy="4525963"/>
          </a:xfr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457200" y="0"/>
            <a:ext cx="8229600" cy="868363"/>
          </a:xfrm>
        </p:spPr>
        <p:txBody>
          <a:bodyPr/>
          <a:lstStyle/>
          <a:p>
            <a:pPr eaLnBrk="1" hangingPunct="1"/>
            <a:r>
              <a:rPr lang="ar-SA" sz="3200" b="1" smtClean="0"/>
              <a:t>ثانياً- تقدير عدد الخلايا </a:t>
            </a:r>
            <a:r>
              <a:rPr lang="en-US" sz="3200" b="1" smtClean="0"/>
              <a:t>cell count </a:t>
            </a:r>
            <a:r>
              <a:rPr lang="ar-SA" sz="3200" b="1" smtClean="0"/>
              <a:t>:-</a:t>
            </a:r>
          </a:p>
        </p:txBody>
      </p:sp>
      <p:sp>
        <p:nvSpPr>
          <p:cNvPr id="17411" name="Content Placeholder 2"/>
          <p:cNvSpPr>
            <a:spLocks noGrp="1"/>
          </p:cNvSpPr>
          <p:nvPr>
            <p:ph idx="1"/>
          </p:nvPr>
        </p:nvSpPr>
        <p:spPr>
          <a:xfrm>
            <a:off x="0" y="762000"/>
            <a:ext cx="9144000" cy="6096000"/>
          </a:xfrm>
        </p:spPr>
        <p:txBody>
          <a:bodyPr/>
          <a:lstStyle/>
          <a:p>
            <a:pPr eaLnBrk="1" hangingPunct="1"/>
            <a:r>
              <a:rPr lang="ar-SA" sz="4000" b="1" smtClean="0"/>
              <a:t>وتتم بطريقتين:-</a:t>
            </a:r>
          </a:p>
          <a:p>
            <a:pPr eaLnBrk="1" hangingPunct="1"/>
            <a:r>
              <a:rPr lang="ar-SA" sz="4000" b="1" smtClean="0"/>
              <a:t>1- طريقة العد المباشر </a:t>
            </a:r>
            <a:r>
              <a:rPr lang="en-US" sz="4000" b="1" smtClean="0"/>
              <a:t>direct count method</a:t>
            </a:r>
            <a:r>
              <a:rPr lang="ar-SA" sz="4000" b="1" smtClean="0"/>
              <a:t>:- باستخدام المجهر وشريحة عد كريات الدم الحمراء مثل شريحة بيتروف هاوسر </a:t>
            </a:r>
            <a:r>
              <a:rPr lang="en-US" sz="4000" b="1" smtClean="0"/>
              <a:t>Petroff- Hausser</a:t>
            </a:r>
            <a:r>
              <a:rPr lang="ar-SA" sz="4000" b="1" smtClean="0"/>
              <a:t>. ويتم فيها عد الخلايا البكتيرية في حجم معلوم من المعلق البكتيري.</a:t>
            </a:r>
            <a:endParaRPr lang="en-US" sz="4000" b="1" smtClean="0"/>
          </a:p>
          <a:p>
            <a:pPr eaLnBrk="1" hangingPunct="1"/>
            <a:endParaRPr lang="ar-SA" sz="4000" b="1" smtClean="0"/>
          </a:p>
        </p:txBody>
      </p:sp>
      <p:pic>
        <p:nvPicPr>
          <p:cNvPr id="17412" name="Content Placeholder 3" descr="Arrangement of the Petroff-Hauser counting chamber"/>
          <p:cNvPicPr>
            <a:picLocks/>
          </p:cNvPicPr>
          <p:nvPr/>
        </p:nvPicPr>
        <p:blipFill>
          <a:blip r:embed="rId2" cstate="print"/>
          <a:srcRect/>
          <a:stretch>
            <a:fillRect/>
          </a:stretch>
        </p:blipFill>
        <p:spPr bwMode="auto">
          <a:xfrm>
            <a:off x="838200" y="4495800"/>
            <a:ext cx="7391400" cy="1981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b="1" smtClean="0"/>
              <a:t>The Petroff-Hauser counting chamber</a:t>
            </a:r>
            <a:endParaRPr lang="ar-SA" smtClean="0"/>
          </a:p>
        </p:txBody>
      </p:sp>
      <p:sp>
        <p:nvSpPr>
          <p:cNvPr id="18435" name="Content Placeholder 2"/>
          <p:cNvSpPr>
            <a:spLocks noGrp="1"/>
          </p:cNvSpPr>
          <p:nvPr>
            <p:ph idx="1"/>
          </p:nvPr>
        </p:nvSpPr>
        <p:spPr>
          <a:xfrm>
            <a:off x="457200" y="2057400"/>
            <a:ext cx="8229600" cy="4068763"/>
          </a:xfrm>
        </p:spPr>
        <p:txBody>
          <a:bodyPr/>
          <a:lstStyle/>
          <a:p>
            <a:endParaRPr lang="ar-SA" smtClean="0"/>
          </a:p>
        </p:txBody>
      </p:sp>
      <p:pic>
        <p:nvPicPr>
          <p:cNvPr id="18436" name="Picture 3" descr="The Petroff-Hauser counting chamber"/>
          <p:cNvPicPr>
            <a:picLocks noChangeAspect="1" noChangeArrowheads="1"/>
          </p:cNvPicPr>
          <p:nvPr/>
        </p:nvPicPr>
        <p:blipFill>
          <a:blip r:embed="rId2" cstate="print"/>
          <a:srcRect/>
          <a:stretch>
            <a:fillRect/>
          </a:stretch>
        </p:blipFill>
        <p:spPr bwMode="auto">
          <a:xfrm>
            <a:off x="457200" y="2632075"/>
            <a:ext cx="7848600" cy="30829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5" descr="http://academic.pgcc.edu/~kroberts/Lecture/Chapter%206/06-23_CellCounter_L.jpg"/>
          <p:cNvPicPr>
            <a:picLocks noChangeAspect="1" noChangeArrowheads="1"/>
          </p:cNvPicPr>
          <p:nvPr/>
        </p:nvPicPr>
        <p:blipFill>
          <a:blip r:embed="rId2" cstate="print"/>
          <a:srcRect/>
          <a:stretch>
            <a:fillRect/>
          </a:stretch>
        </p:blipFill>
        <p:spPr bwMode="auto">
          <a:xfrm>
            <a:off x="838200" y="1066800"/>
            <a:ext cx="7848600" cy="5410200"/>
          </a:xfrm>
          <a:prstGeom prst="rect">
            <a:avLst/>
          </a:prstGeom>
          <a:noFill/>
          <a:ln w="9525">
            <a:noFill/>
            <a:miter lim="800000"/>
            <a:headEnd/>
            <a:tailEnd/>
          </a:ln>
        </p:spPr>
      </p:pic>
      <p:sp>
        <p:nvSpPr>
          <p:cNvPr id="19459" name="Rectangle 6"/>
          <p:cNvSpPr>
            <a:spLocks noChangeArrowheads="1"/>
          </p:cNvSpPr>
          <p:nvPr/>
        </p:nvSpPr>
        <p:spPr bwMode="auto">
          <a:xfrm>
            <a:off x="685800" y="381000"/>
            <a:ext cx="7315200" cy="523875"/>
          </a:xfrm>
          <a:prstGeom prst="rect">
            <a:avLst/>
          </a:prstGeom>
          <a:noFill/>
          <a:ln w="9525">
            <a:noFill/>
            <a:miter lim="800000"/>
            <a:headEnd/>
            <a:tailEnd/>
          </a:ln>
        </p:spPr>
        <p:txBody>
          <a:bodyPr>
            <a:spAutoFit/>
          </a:bodyPr>
          <a:lstStyle/>
          <a:p>
            <a:r>
              <a:rPr lang="en-US" sz="2800" b="1"/>
              <a:t>Petroff-Hauser cell count (cytometer)</a:t>
            </a:r>
            <a:r>
              <a:rPr lang="en-US" sz="2800"/>
              <a:t> </a:t>
            </a:r>
            <a:endParaRPr lang="ar-SA" sz="280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Content Placeholder 2"/>
          <p:cNvSpPr>
            <a:spLocks noGrp="1"/>
          </p:cNvSpPr>
          <p:nvPr>
            <p:ph idx="1"/>
          </p:nvPr>
        </p:nvSpPr>
        <p:spPr>
          <a:xfrm>
            <a:off x="457200" y="381000"/>
            <a:ext cx="8229600" cy="5745163"/>
          </a:xfrm>
        </p:spPr>
        <p:txBody>
          <a:bodyPr/>
          <a:lstStyle/>
          <a:p>
            <a:r>
              <a:rPr lang="ar-SA" b="1" smtClean="0"/>
              <a:t>طريقة العد غير المباشر:- ويتم عن طريق عد المستعمرات البكتيرية </a:t>
            </a:r>
            <a:r>
              <a:rPr lang="en-US" b="1" smtClean="0"/>
              <a:t>colony count </a:t>
            </a:r>
            <a:r>
              <a:rPr lang="ar-SA" b="1" smtClean="0"/>
              <a:t>أو </a:t>
            </a:r>
            <a:r>
              <a:rPr lang="en-US" b="1" smtClean="0"/>
              <a:t> plate count</a:t>
            </a:r>
            <a:r>
              <a:rPr lang="ar-SA" b="1" smtClean="0"/>
              <a:t>وفيه توضع كمية من اللقاح البكتيري في طبق بتري معقم ثم تضاف البيئة المسالة عند 45 درجة مئوية ويخلط الإثنان معا بتحريك الطبق حركة دائرية ويترك الإجار ليتصلب. ثم يحضن على درجة حرارة ملائمة لنمو البكتيريا وبعد انتهاء فترة التحضين تظهر المستعمرات على سطح الإجار ( ومن المعروف أن كل خلية عند تكاثرها تعطي كتلة من الخلايا المتجمعة تعرف باسم المستعمرة </a:t>
            </a:r>
            <a:r>
              <a:rPr lang="en-US" b="1" smtClean="0"/>
              <a:t>colony</a:t>
            </a:r>
            <a:r>
              <a:rPr lang="ar-SA" b="1" smtClean="0"/>
              <a:t>). وتتطلب هذه الطريقة عمل تخفيف متسلسل بدرجة تسمح بظهور عدد المستعمرات في الطبق الواحد بين 30 و300 مستعمرة. وعادة تهمل الأطباق التي تحتوي أقل 30 مستعمرة أو أكثر من 300 مستعمرة. </a:t>
            </a:r>
            <a:endParaRPr lang="en-US" b="1" smtClean="0"/>
          </a:p>
          <a:p>
            <a:endParaRPr lang="ar-SA" smtClean="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b="1" smtClean="0"/>
              <a:t>plate count</a:t>
            </a:r>
            <a:endParaRPr lang="ar-SA" smtClean="0"/>
          </a:p>
        </p:txBody>
      </p:sp>
      <p:pic>
        <p:nvPicPr>
          <p:cNvPr id="21507" name="Content Placeholder 3" descr="http://academic.pgcc.edu/~kroberts/Lecture/Chapter%206/06-21_ViablePlateCount_L.jpg"/>
          <p:cNvPicPr>
            <a:picLocks noGrp="1"/>
          </p:cNvPicPr>
          <p:nvPr>
            <p:ph idx="1"/>
          </p:nvPr>
        </p:nvPicPr>
        <p:blipFill>
          <a:blip r:embed="rId2" cstate="print"/>
          <a:srcRect/>
          <a:stretch>
            <a:fillRect/>
          </a:stretch>
        </p:blipFill>
        <p:spPr>
          <a:xfrm>
            <a:off x="609600" y="1600200"/>
            <a:ext cx="7848600" cy="4525963"/>
          </a:xfr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b="1" smtClean="0"/>
              <a:t>Membrane filtration</a:t>
            </a:r>
            <a:r>
              <a:rPr lang="en-US" smtClean="0"/>
              <a:t> </a:t>
            </a:r>
            <a:endParaRPr lang="ar-SA" smtClean="0"/>
          </a:p>
        </p:txBody>
      </p:sp>
      <p:pic>
        <p:nvPicPr>
          <p:cNvPr id="22531" name="Content Placeholder 3" descr="http://academic.pgcc.edu/~kroberts/Lecture/Chapter%206/06-22_MembraneFilter_L.jpg"/>
          <p:cNvPicPr>
            <a:picLocks noGrp="1"/>
          </p:cNvPicPr>
          <p:nvPr>
            <p:ph idx="1"/>
          </p:nvPr>
        </p:nvPicPr>
        <p:blipFill>
          <a:blip r:embed="rId2" cstate="print"/>
          <a:srcRect/>
          <a:stretch>
            <a:fillRect/>
          </a:stretch>
        </p:blipFill>
        <p:spPr>
          <a:xfrm>
            <a:off x="762000" y="1600200"/>
            <a:ext cx="6827838" cy="4525963"/>
          </a:xfr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Content Placeholder 2"/>
          <p:cNvSpPr>
            <a:spLocks noGrp="1"/>
          </p:cNvSpPr>
          <p:nvPr>
            <p:ph idx="1"/>
          </p:nvPr>
        </p:nvSpPr>
        <p:spPr>
          <a:xfrm>
            <a:off x="685800" y="762000"/>
            <a:ext cx="8001000" cy="5105400"/>
          </a:xfrm>
        </p:spPr>
        <p:txBody>
          <a:bodyPr/>
          <a:lstStyle/>
          <a:p>
            <a:pPr eaLnBrk="1" hangingPunct="1">
              <a:buFontTx/>
              <a:buNone/>
            </a:pPr>
            <a:r>
              <a:rPr lang="ar-SA" sz="4800" b="1" smtClean="0"/>
              <a:t>ثالثاً- تقدير النشاط الخلوي:-</a:t>
            </a:r>
          </a:p>
          <a:p>
            <a:pPr eaLnBrk="1" hangingPunct="1">
              <a:buFontTx/>
              <a:buNone/>
            </a:pPr>
            <a:r>
              <a:rPr lang="ar-SA" sz="4800" b="1" smtClean="0"/>
              <a:t> وهي طريقة غير مباشرة لتقدير النمو وذلك بمقارنة النشاط الإنزيمي المتحصل عليه بكمية النمو المراد قياسها. مثل تقدير كمية الأحماض أو أي ناتج أنزيمي.</a:t>
            </a:r>
            <a:endParaRPr lang="en-US" sz="4800" b="1" smtClean="0"/>
          </a:p>
          <a:p>
            <a:pPr eaLnBrk="1" hangingPunct="1"/>
            <a:endParaRPr lang="ar-SA" sz="4800" b="1" smtClean="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WordArt 4"/>
          <p:cNvSpPr>
            <a:spLocks noChangeArrowheads="1" noChangeShapeType="1" noTextEdit="1"/>
          </p:cNvSpPr>
          <p:nvPr/>
        </p:nvSpPr>
        <p:spPr bwMode="auto">
          <a:xfrm rot="-195933">
            <a:off x="1600200" y="3581400"/>
            <a:ext cx="7543800" cy="2590800"/>
          </a:xfrm>
          <a:prstGeom prst="rect">
            <a:avLst/>
          </a:prstGeom>
        </p:spPr>
        <p:txBody>
          <a:bodyPr wrap="none" fromWordArt="1">
            <a:prstTxWarp prst="textPlain">
              <a:avLst>
                <a:gd name="adj" fmla="val 57792"/>
              </a:avLst>
            </a:prstTxWarp>
          </a:bodyPr>
          <a:lstStyle/>
          <a:p>
            <a:pPr algn="ctr" rtl="1"/>
            <a:r>
              <a:rPr lang="ar-SY" sz="3600" b="1" kern="1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a:cs typeface="Arial"/>
              </a:rPr>
              <a:t>المحاضرة</a:t>
            </a:r>
          </a:p>
          <a:p>
            <a:pPr algn="ctr" rtl="1"/>
            <a:r>
              <a:rPr lang="ar-SY" sz="3600" b="1" kern="1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a:cs typeface="Arial"/>
              </a:rPr>
              <a:t>السابعة</a:t>
            </a:r>
          </a:p>
        </p:txBody>
      </p:sp>
      <p:sp>
        <p:nvSpPr>
          <p:cNvPr id="25603" name="Text Box 2"/>
          <p:cNvSpPr txBox="1">
            <a:spLocks noChangeArrowheads="1"/>
          </p:cNvSpPr>
          <p:nvPr/>
        </p:nvSpPr>
        <p:spPr bwMode="auto">
          <a:xfrm>
            <a:off x="0" y="2362200"/>
            <a:ext cx="9144000" cy="1098550"/>
          </a:xfrm>
          <a:prstGeom prst="rect">
            <a:avLst/>
          </a:prstGeom>
          <a:gradFill rotWithShape="1">
            <a:gsLst>
              <a:gs pos="0">
                <a:srgbClr val="CCFFCC"/>
              </a:gs>
              <a:gs pos="100000">
                <a:srgbClr val="FF66CC"/>
              </a:gs>
            </a:gsLst>
            <a:path path="shape">
              <a:fillToRect l="50000" t="50000" r="50000" b="50000"/>
            </a:path>
          </a:gradFill>
          <a:ln w="9525">
            <a:noFill/>
            <a:miter lim="800000"/>
            <a:headEnd/>
            <a:tailEnd/>
          </a:ln>
        </p:spPr>
        <p:txBody>
          <a:bodyPr>
            <a:spAutoFit/>
          </a:bodyPr>
          <a:lstStyle/>
          <a:p>
            <a:pPr algn="ctr">
              <a:spcBef>
                <a:spcPct val="50000"/>
              </a:spcBef>
            </a:pPr>
            <a:r>
              <a:rPr lang="ar-SA" sz="6600" b="1">
                <a:solidFill>
                  <a:srgbClr val="324E37"/>
                </a:solidFill>
              </a:rPr>
              <a:t>البكتيريا والفيروسات</a:t>
            </a:r>
            <a:endParaRPr lang="en-US" sz="6600" b="1">
              <a:solidFill>
                <a:srgbClr val="324E37"/>
              </a:solidFill>
            </a:endParaRPr>
          </a:p>
        </p:txBody>
      </p:sp>
      <p:pic>
        <p:nvPicPr>
          <p:cNvPr id="25604" name="Picture 3" descr="477bismellahjw9"/>
          <p:cNvPicPr>
            <a:picLocks noChangeAspect="1" noChangeArrowheads="1"/>
          </p:cNvPicPr>
          <p:nvPr/>
        </p:nvPicPr>
        <p:blipFill>
          <a:blip r:embed="rId3" cstate="print"/>
          <a:srcRect/>
          <a:stretch>
            <a:fillRect/>
          </a:stretch>
        </p:blipFill>
        <p:spPr bwMode="auto">
          <a:xfrm>
            <a:off x="838200" y="228600"/>
            <a:ext cx="7391400" cy="15906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124"/>
                                        </p:tgtEl>
                                        <p:attrNameLst>
                                          <p:attrName>style.visibility</p:attrName>
                                        </p:attrNameLst>
                                      </p:cBhvr>
                                      <p:to>
                                        <p:strVal val="visible"/>
                                      </p:to>
                                    </p:set>
                                    <p:animEffect transition="in" filter="fade">
                                      <p:cBhvr>
                                        <p:cTn id="7" dur="2000"/>
                                        <p:tgtEl>
                                          <p:spTgt spid="51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b="1" dirty="0" smtClean="0">
                <a:solidFill>
                  <a:schemeClr val="tx2">
                    <a:lumMod val="75000"/>
                  </a:schemeClr>
                </a:solidFill>
                <a:effectLst>
                  <a:outerShdw blurRad="38100" dist="38100" dir="2700000" algn="tl">
                    <a:srgbClr val="000000">
                      <a:alpha val="43137"/>
                    </a:srgbClr>
                  </a:outerShdw>
                </a:effectLst>
              </a:rPr>
              <a:t>عناصر المحاضرة</a:t>
            </a:r>
            <a:endParaRPr lang="ar-SA" b="1" dirty="0">
              <a:solidFill>
                <a:schemeClr val="tx2">
                  <a:lumMod val="75000"/>
                </a:schemeClr>
              </a:solidFill>
              <a:effectLst>
                <a:outerShdw blurRad="38100" dist="38100" dir="2700000" algn="tl">
                  <a:srgbClr val="000000">
                    <a:alpha val="43137"/>
                  </a:srgbClr>
                </a:outerShdw>
              </a:effectLst>
            </a:endParaRPr>
          </a:p>
        </p:txBody>
      </p:sp>
      <p:sp>
        <p:nvSpPr>
          <p:cNvPr id="26627" name="Content Placeholder 2"/>
          <p:cNvSpPr>
            <a:spLocks noGrp="1"/>
          </p:cNvSpPr>
          <p:nvPr>
            <p:ph idx="1"/>
          </p:nvPr>
        </p:nvSpPr>
        <p:spPr>
          <a:xfrm>
            <a:off x="381000" y="3048000"/>
            <a:ext cx="8229600" cy="2163763"/>
          </a:xfrm>
        </p:spPr>
        <p:txBody>
          <a:bodyPr/>
          <a:lstStyle/>
          <a:p>
            <a:pPr eaLnBrk="1" hangingPunct="1"/>
            <a:r>
              <a:rPr lang="ar-SA" sz="3600" b="1" smtClean="0"/>
              <a:t>أولاً- العوامل الفيزيائية</a:t>
            </a:r>
            <a:endParaRPr lang="en-US" sz="3600" b="1" smtClean="0"/>
          </a:p>
          <a:p>
            <a:pPr eaLnBrk="1" hangingPunct="1"/>
            <a:r>
              <a:rPr lang="ar-SA" sz="3600" b="1" smtClean="0"/>
              <a:t>(درجة الحرارة – الضغط – الأكسجين – تركيز أيون الهيدروجين – الإشعاع ).</a:t>
            </a:r>
            <a:endParaRPr lang="en-US" sz="3600" b="1" smtClean="0"/>
          </a:p>
          <a:p>
            <a:pPr>
              <a:buFont typeface="Arial" pitchFamily="34" charset="0"/>
              <a:buNone/>
            </a:pPr>
            <a:endParaRPr lang="ar-SA" sz="3600" smtClean="0"/>
          </a:p>
        </p:txBody>
      </p:sp>
      <p:sp>
        <p:nvSpPr>
          <p:cNvPr id="4" name="Title 1"/>
          <p:cNvSpPr txBox="1">
            <a:spLocks/>
          </p:cNvSpPr>
          <p:nvPr/>
        </p:nvSpPr>
        <p:spPr bwMode="auto">
          <a:xfrm>
            <a:off x="457200" y="1219200"/>
            <a:ext cx="8229600" cy="990600"/>
          </a:xfrm>
          <a:prstGeom prst="rect">
            <a:avLst/>
          </a:prstGeom>
          <a:noFill/>
          <a:ln w="9525">
            <a:noFill/>
            <a:miter lim="800000"/>
            <a:headEnd/>
            <a:tailEnd/>
          </a:ln>
        </p:spPr>
        <p:txBody>
          <a:bodyPr anchor="ctr"/>
          <a:lstStyle/>
          <a:p>
            <a:pPr algn="ctr" rtl="1">
              <a:defRPr/>
            </a:pPr>
            <a:r>
              <a:rPr lang="ar-SA" sz="3600" b="1" dirty="0">
                <a:latin typeface="+mj-lt"/>
                <a:ea typeface="+mj-ea"/>
                <a:cs typeface="+mj-cs"/>
              </a:rPr>
              <a:t>دورة النمو </a:t>
            </a:r>
            <a:r>
              <a:rPr lang="en-US" sz="3600" b="1" dirty="0">
                <a:latin typeface="+mj-lt"/>
                <a:ea typeface="+mj-ea"/>
                <a:cs typeface="+mj-cs"/>
              </a:rPr>
              <a:t>Growth cycle</a:t>
            </a:r>
            <a:endParaRPr lang="ar-SA" sz="3600" b="1" dirty="0">
              <a:latin typeface="+mj-lt"/>
              <a:ea typeface="+mj-ea"/>
              <a:cs typeface="+mj-cs"/>
            </a:endParaRPr>
          </a:p>
        </p:txBody>
      </p:sp>
      <p:sp>
        <p:nvSpPr>
          <p:cNvPr id="5" name="Title 1"/>
          <p:cNvSpPr txBox="1">
            <a:spLocks/>
          </p:cNvSpPr>
          <p:nvPr/>
        </p:nvSpPr>
        <p:spPr bwMode="auto">
          <a:xfrm>
            <a:off x="533400" y="2133600"/>
            <a:ext cx="8229600" cy="1143000"/>
          </a:xfrm>
          <a:prstGeom prst="rect">
            <a:avLst/>
          </a:prstGeom>
          <a:noFill/>
          <a:ln w="9525">
            <a:noFill/>
            <a:miter lim="800000"/>
            <a:headEnd/>
            <a:tailEnd/>
          </a:ln>
        </p:spPr>
        <p:txBody>
          <a:bodyPr anchor="ctr"/>
          <a:lstStyle/>
          <a:p>
            <a:pPr algn="ctr" rtl="1">
              <a:defRPr/>
            </a:pPr>
            <a:r>
              <a:rPr lang="ar-SA" sz="3600" b="1" dirty="0">
                <a:latin typeface="+mj-lt"/>
                <a:ea typeface="+mj-ea"/>
                <a:cs typeface="+mj-cs"/>
              </a:rPr>
              <a:t>العوامل التي تؤثر على نمو البكتيريا</a:t>
            </a:r>
            <a:r>
              <a:rPr lang="en-US" sz="3600" b="1" dirty="0">
                <a:latin typeface="+mj-lt"/>
                <a:ea typeface="+mj-ea"/>
                <a:cs typeface="+mj-cs"/>
              </a:rPr>
              <a:t/>
            </a:r>
            <a:br>
              <a:rPr lang="en-US" sz="3600" b="1" dirty="0">
                <a:latin typeface="+mj-lt"/>
                <a:ea typeface="+mj-ea"/>
                <a:cs typeface="+mj-cs"/>
              </a:rPr>
            </a:br>
            <a:endParaRPr lang="ar-SA" sz="3600" b="1" dirty="0">
              <a:latin typeface="+mj-lt"/>
              <a:ea typeface="+mj-ea"/>
              <a:cs typeface="+mj-cs"/>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457200" y="0"/>
            <a:ext cx="8229600" cy="990600"/>
          </a:xfrm>
        </p:spPr>
        <p:txBody>
          <a:bodyPr/>
          <a:lstStyle/>
          <a:p>
            <a:pPr eaLnBrk="1" hangingPunct="1"/>
            <a:r>
              <a:rPr lang="ar-SA" sz="3200" b="1" smtClean="0"/>
              <a:t>دورة النمو </a:t>
            </a:r>
            <a:r>
              <a:rPr lang="en-US" sz="3200" b="1" smtClean="0"/>
              <a:t>Growth cycle</a:t>
            </a:r>
            <a:endParaRPr lang="ar-SA" sz="3200" b="1" smtClean="0"/>
          </a:p>
        </p:txBody>
      </p:sp>
      <p:sp>
        <p:nvSpPr>
          <p:cNvPr id="13315" name="Content Placeholder 2"/>
          <p:cNvSpPr>
            <a:spLocks noGrp="1"/>
          </p:cNvSpPr>
          <p:nvPr>
            <p:ph idx="1"/>
          </p:nvPr>
        </p:nvSpPr>
        <p:spPr>
          <a:xfrm>
            <a:off x="381000" y="762000"/>
            <a:ext cx="8458200" cy="5334000"/>
          </a:xfrm>
        </p:spPr>
        <p:txBody>
          <a:bodyPr rtlCol="1">
            <a:normAutofit fontScale="92500" lnSpcReduction="10000"/>
          </a:bodyPr>
          <a:lstStyle/>
          <a:p>
            <a:pPr eaLnBrk="1" fontAlgn="auto" hangingPunct="1">
              <a:spcAft>
                <a:spcPts val="0"/>
              </a:spcAft>
              <a:defRPr/>
            </a:pPr>
            <a:r>
              <a:rPr lang="ar-SA" b="1" dirty="0" smtClean="0">
                <a:solidFill>
                  <a:srgbClr val="C00000"/>
                </a:solidFill>
              </a:rPr>
              <a:t>تستطيع الخلية البكتيرية الواحدة إنشاء مجموعة بكتيرية </a:t>
            </a:r>
            <a:r>
              <a:rPr lang="ar-SA" b="1" dirty="0" err="1" smtClean="0">
                <a:solidFill>
                  <a:srgbClr val="C00000"/>
                </a:solidFill>
              </a:rPr>
              <a:t>جديدة.</a:t>
            </a:r>
            <a:r>
              <a:rPr lang="ar-SA" b="1" dirty="0" smtClean="0">
                <a:solidFill>
                  <a:srgbClr val="C00000"/>
                </a:solidFill>
              </a:rPr>
              <a:t> وهناك العديد من الطرق البحثية التي تعتمد على هذه الحقيقة مثل طرق زرع وعزل وتنقية المجاميع </a:t>
            </a:r>
            <a:r>
              <a:rPr lang="ar-SA" b="1" dirty="0" err="1" smtClean="0">
                <a:solidFill>
                  <a:srgbClr val="C00000"/>
                </a:solidFill>
              </a:rPr>
              <a:t>البكتيرية.</a:t>
            </a:r>
            <a:r>
              <a:rPr lang="ar-SA" b="1" dirty="0" smtClean="0">
                <a:solidFill>
                  <a:srgbClr val="C00000"/>
                </a:solidFill>
              </a:rPr>
              <a:t>  وإيجاد السلالات المقاومة للمواد </a:t>
            </a:r>
            <a:r>
              <a:rPr lang="ar-SA" b="1" dirty="0" err="1" smtClean="0">
                <a:solidFill>
                  <a:srgbClr val="C00000"/>
                </a:solidFill>
              </a:rPr>
              <a:t>الكيميائية.</a:t>
            </a:r>
            <a:r>
              <a:rPr lang="ar-SA" b="1" dirty="0" smtClean="0">
                <a:solidFill>
                  <a:srgbClr val="C00000"/>
                </a:solidFill>
              </a:rPr>
              <a:t> </a:t>
            </a:r>
            <a:endParaRPr lang="en-US" b="1" dirty="0" smtClean="0">
              <a:solidFill>
                <a:srgbClr val="C00000"/>
              </a:solidFill>
            </a:endParaRPr>
          </a:p>
          <a:p>
            <a:pPr eaLnBrk="1" fontAlgn="auto" hangingPunct="1">
              <a:spcAft>
                <a:spcPts val="0"/>
              </a:spcAft>
              <a:defRPr/>
            </a:pPr>
            <a:r>
              <a:rPr lang="ar-SA" b="1" dirty="0" smtClean="0"/>
              <a:t>وعند تلقيح بيئة غذائية بالنمو البكتيري تبدأ كل خلية بكتيرية واحدة </a:t>
            </a:r>
            <a:r>
              <a:rPr lang="ar-SA" b="1" dirty="0" err="1" smtClean="0"/>
              <a:t>بالإنقسام</a:t>
            </a:r>
            <a:r>
              <a:rPr lang="ar-SA" b="1" dirty="0" smtClean="0"/>
              <a:t> إلى خليتين وتستمر الخلايا الجديدة الناتجة في </a:t>
            </a:r>
            <a:r>
              <a:rPr lang="ar-SA" b="1" dirty="0" err="1" smtClean="0"/>
              <a:t>الإنقسام</a:t>
            </a:r>
            <a:r>
              <a:rPr lang="ar-SA" b="1" dirty="0" smtClean="0"/>
              <a:t> </a:t>
            </a:r>
            <a:r>
              <a:rPr lang="ar-SA" b="1" dirty="0" err="1" smtClean="0"/>
              <a:t>المتكرر.</a:t>
            </a:r>
            <a:r>
              <a:rPr lang="ar-SA" b="1" dirty="0" smtClean="0"/>
              <a:t> ويسمى الوقت الذي يلزم </a:t>
            </a:r>
            <a:r>
              <a:rPr lang="ar-SA" b="1" dirty="0" err="1" smtClean="0"/>
              <a:t>لإنقسام</a:t>
            </a:r>
            <a:r>
              <a:rPr lang="ar-SA" b="1" dirty="0" smtClean="0"/>
              <a:t> الخلية البكتيرية بالوقت </a:t>
            </a:r>
            <a:r>
              <a:rPr lang="ar-SA" b="1" dirty="0" err="1" smtClean="0"/>
              <a:t>الجيلي.</a:t>
            </a:r>
            <a:r>
              <a:rPr lang="ar-SA" b="1" dirty="0" smtClean="0"/>
              <a:t> ويتراوح الوقت الجيلي في البكتيريا بين أقل من 20 دقيقة إلى عدة </a:t>
            </a:r>
            <a:r>
              <a:rPr lang="ar-SA" b="1" dirty="0" err="1" smtClean="0"/>
              <a:t>ساعات.</a:t>
            </a:r>
            <a:r>
              <a:rPr lang="ar-SA" b="1" dirty="0" smtClean="0"/>
              <a:t> والذي يعتمد على عدة عوامل </a:t>
            </a:r>
            <a:r>
              <a:rPr lang="ar-SA" b="1" dirty="0" err="1" smtClean="0"/>
              <a:t>منها:-</a:t>
            </a:r>
            <a:endParaRPr lang="ar-SA" b="1" dirty="0" smtClean="0"/>
          </a:p>
          <a:p>
            <a:pPr eaLnBrk="1" fontAlgn="auto" hangingPunct="1">
              <a:spcAft>
                <a:spcPts val="0"/>
              </a:spcAft>
              <a:buFontTx/>
              <a:buNone/>
              <a:defRPr/>
            </a:pPr>
            <a:r>
              <a:rPr lang="ar-SA" b="1" dirty="0" smtClean="0"/>
              <a:t> السلالة البكتيرية- تركيب البيئة الغذائية- درجة الحرارة- عمر المزرعة </a:t>
            </a:r>
            <a:r>
              <a:rPr lang="ar-SA" b="1" dirty="0" err="1" smtClean="0"/>
              <a:t>البكتيرية.</a:t>
            </a:r>
            <a:r>
              <a:rPr lang="ar-SA" b="1" dirty="0" smtClean="0"/>
              <a:t> </a:t>
            </a:r>
            <a:endParaRPr lang="en-US" b="1" dirty="0" smtClean="0"/>
          </a:p>
          <a:p>
            <a:pPr eaLnBrk="1" fontAlgn="auto" hangingPunct="1">
              <a:spcAft>
                <a:spcPts val="0"/>
              </a:spcAft>
              <a:defRPr/>
            </a:pPr>
            <a:endParaRPr lang="en-US" b="1" dirty="0" smtClean="0"/>
          </a:p>
          <a:p>
            <a:pPr eaLnBrk="1" fontAlgn="auto" hangingPunct="1">
              <a:spcAft>
                <a:spcPts val="0"/>
              </a:spcAft>
              <a:defRPr/>
            </a:pPr>
            <a:endParaRPr lang="ar-SA" b="1" dirty="0" smtClean="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Content Placeholder 2"/>
          <p:cNvSpPr>
            <a:spLocks noGrp="1"/>
          </p:cNvSpPr>
          <p:nvPr>
            <p:ph idx="1"/>
          </p:nvPr>
        </p:nvSpPr>
        <p:spPr>
          <a:xfrm>
            <a:off x="457200" y="304800"/>
            <a:ext cx="8229600" cy="3581400"/>
          </a:xfrm>
        </p:spPr>
        <p:txBody>
          <a:bodyPr/>
          <a:lstStyle/>
          <a:p>
            <a:pPr eaLnBrk="1" hangingPunct="1"/>
            <a:r>
              <a:rPr lang="ar-SA" b="1" smtClean="0"/>
              <a:t>وعند تلقيح البيئات الغذائية بكمية من اللقاح البكتيري فإن الأنقسام الخلوي لا يتم مباشرة ايضا لا يظل الوقت الجيلي ثابتاً إلا بعد إنقضاء عدة أجيال. وعادة تتخذ البكتيريا منحنى نمو ثابت كما في الشكل التالي  ويقاس النمو البكتيري بأخذ العلاقة بين الزمن </a:t>
            </a:r>
            <a:r>
              <a:rPr lang="en-US" b="1" smtClean="0"/>
              <a:t>Time  </a:t>
            </a:r>
            <a:r>
              <a:rPr lang="ar-SA" b="1" smtClean="0"/>
              <a:t>و لوغاريتم العشري للنمو  حيث أن اللوغاريتمات هي عبارة عن مضاعفات للرقم الأساسي. و يتضمن النمو البكتيري عدة مراحل هي:-</a:t>
            </a:r>
            <a:endParaRPr lang="en-US" b="1" smtClean="0"/>
          </a:p>
          <a:p>
            <a:pPr eaLnBrk="1" hangingPunct="1">
              <a:buFontTx/>
              <a:buNone/>
            </a:pPr>
            <a:endParaRPr lang="ar-SA" b="1" smtClean="0"/>
          </a:p>
        </p:txBody>
      </p:sp>
      <p:pic>
        <p:nvPicPr>
          <p:cNvPr id="28675" name="Picture 1" descr="showimagen"/>
          <p:cNvPicPr>
            <a:picLocks noChangeAspect="1" noChangeArrowheads="1"/>
          </p:cNvPicPr>
          <p:nvPr/>
        </p:nvPicPr>
        <p:blipFill>
          <a:blip r:embed="rId2" r:link="rId3" cstate="print"/>
          <a:srcRect/>
          <a:stretch>
            <a:fillRect/>
          </a:stretch>
        </p:blipFill>
        <p:spPr bwMode="auto">
          <a:xfrm>
            <a:off x="0" y="3911600"/>
            <a:ext cx="9144000" cy="2946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Content Placeholder 2"/>
          <p:cNvSpPr>
            <a:spLocks noGrp="1"/>
          </p:cNvSpPr>
          <p:nvPr>
            <p:ph idx="1"/>
          </p:nvPr>
        </p:nvSpPr>
        <p:spPr>
          <a:xfrm>
            <a:off x="0" y="0"/>
            <a:ext cx="9144000" cy="6858000"/>
          </a:xfrm>
        </p:spPr>
        <p:txBody>
          <a:bodyPr/>
          <a:lstStyle/>
          <a:p>
            <a:pPr eaLnBrk="1" hangingPunct="1"/>
            <a:r>
              <a:rPr lang="ar-SA" sz="3000" b="1" smtClean="0"/>
              <a:t>أولاً- طور الركود </a:t>
            </a:r>
            <a:r>
              <a:rPr lang="en-US" sz="3000" b="1" smtClean="0"/>
              <a:t>Lag phase</a:t>
            </a:r>
          </a:p>
          <a:p>
            <a:pPr eaLnBrk="1" hangingPunct="1"/>
            <a:r>
              <a:rPr lang="ar-SA" sz="3000" b="1" smtClean="0"/>
              <a:t>يتميز هذا الطور في زيادة معدل النشاط الأيضي للخلية البكتيرية دون حدوث انقسام للخلية وقد بينت الدراسات السيتولوجية أن الخلايا البكتيرية تزداد في الحجم ويلاحظ ذلك بدرجة كبيرة في البكتيريا العصوية عنها في البكتيريا الكروية. وتتوقف الفترة الزمنية لطور الركود على عدة عوامل منها:-</a:t>
            </a:r>
            <a:endParaRPr lang="en-US" sz="3000" b="1" smtClean="0"/>
          </a:p>
          <a:p>
            <a:pPr eaLnBrk="1" hangingPunct="1"/>
            <a:r>
              <a:rPr lang="ar-SA" sz="3000" b="1" smtClean="0"/>
              <a:t>درجة الحرارة حيث تقصر الفترة الزمنية لطور الركود في درجة الحرارة المثلى للنمو. </a:t>
            </a:r>
            <a:endParaRPr lang="en-US" sz="3000" b="1" smtClean="0"/>
          </a:p>
          <a:p>
            <a:pPr eaLnBrk="1" hangingPunct="1"/>
            <a:r>
              <a:rPr lang="ar-SA" sz="3000" b="1" smtClean="0"/>
              <a:t>بيئة النمو حيث تطول الفترة الزمنية لطور الركود عند تلقيح البكتيريا في بيئة جديدة تختلف عن تلك التي كان اللقاح نامياً بها، حيث يتطلب تأقلم اللقاح على البيئة الجديدة وقت طويل.</a:t>
            </a:r>
            <a:endParaRPr lang="en-US" sz="3000" b="1" smtClean="0"/>
          </a:p>
          <a:p>
            <a:pPr eaLnBrk="1" hangingPunct="1"/>
            <a:r>
              <a:rPr lang="ar-SA" sz="3000" b="1" smtClean="0"/>
              <a:t>كمية اللقاح حيث تقصر الفترة الزمنية باستعمال كمية كبيرة من اللقاح من مزارع في مراحلها النهائية من النمو.</a:t>
            </a:r>
            <a:endParaRPr lang="en-US" sz="3000" b="1" smtClean="0"/>
          </a:p>
          <a:p>
            <a:pPr eaLnBrk="1" hangingPunct="1"/>
            <a:endParaRPr lang="ar-SA" sz="3000" b="1" smtClean="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1"/>
          <p:cNvSpPr>
            <a:spLocks noGrp="1" noChangeArrowheads="1"/>
          </p:cNvSpPr>
          <p:nvPr>
            <p:ph idx="1"/>
          </p:nvPr>
        </p:nvSpPr>
        <p:spPr>
          <a:xfrm>
            <a:off x="0" y="209550"/>
            <a:ext cx="8686800" cy="6648450"/>
          </a:xfrm>
        </p:spPr>
        <p:txBody>
          <a:bodyPr anchor="ctr">
            <a:spAutoFit/>
          </a:bodyPr>
          <a:lstStyle/>
          <a:p>
            <a:pPr marL="0" indent="0" eaLnBrk="1" hangingPunct="1">
              <a:spcBef>
                <a:spcPct val="0"/>
              </a:spcBef>
              <a:buFontTx/>
              <a:buNone/>
            </a:pPr>
            <a:r>
              <a:rPr lang="ar-SA" sz="3600" b="1" smtClean="0">
                <a:solidFill>
                  <a:srgbClr val="000000"/>
                </a:solidFill>
                <a:cs typeface="Times New Roman" pitchFamily="18" charset="0"/>
              </a:rPr>
              <a:t>ثانيا- طور النمو اللوغاريتمي </a:t>
            </a:r>
            <a:r>
              <a:rPr lang="en-US" sz="3600" b="1" smtClean="0">
                <a:solidFill>
                  <a:srgbClr val="000000"/>
                </a:solidFill>
                <a:cs typeface="Times New Roman" pitchFamily="18" charset="0"/>
              </a:rPr>
              <a:t>Logarithmic phase</a:t>
            </a:r>
            <a:endParaRPr lang="ar-SA" sz="3600" b="1" smtClean="0">
              <a:solidFill>
                <a:srgbClr val="000000"/>
              </a:solidFill>
              <a:cs typeface="Times New Roman" pitchFamily="18" charset="0"/>
            </a:endParaRPr>
          </a:p>
          <a:p>
            <a:pPr marL="0" indent="0" eaLnBrk="1" hangingPunct="1">
              <a:spcBef>
                <a:spcPct val="0"/>
              </a:spcBef>
              <a:buFontTx/>
              <a:buNone/>
            </a:pPr>
            <a:endParaRPr lang="en-US" sz="1200" b="1" smtClean="0">
              <a:cs typeface="Times New Roman" pitchFamily="18" charset="0"/>
            </a:endParaRPr>
          </a:p>
          <a:p>
            <a:pPr marL="0" indent="0" eaLnBrk="1" hangingPunct="1">
              <a:spcBef>
                <a:spcPct val="0"/>
              </a:spcBef>
              <a:buFontTx/>
              <a:buNone/>
            </a:pPr>
            <a:r>
              <a:rPr lang="ar-SA" sz="3600" b="1" smtClean="0">
                <a:solidFill>
                  <a:srgbClr val="000000"/>
                </a:solidFill>
                <a:cs typeface="Times New Roman" pitchFamily="18" charset="0"/>
              </a:rPr>
              <a:t>تنقسم وتتزايد الخلايا البكتيرية بشكل منتظم وتعتبر الخلايا في هذا الطور خلايا خضرية في أقصى درجات النشاط.</a:t>
            </a:r>
          </a:p>
          <a:p>
            <a:pPr marL="0" indent="0" eaLnBrk="1" hangingPunct="1">
              <a:spcBef>
                <a:spcPct val="0"/>
              </a:spcBef>
              <a:buFontTx/>
              <a:buNone/>
            </a:pPr>
            <a:r>
              <a:rPr lang="en-US" sz="3600" b="1" smtClean="0">
                <a:solidFill>
                  <a:srgbClr val="000000"/>
                </a:solidFill>
                <a:cs typeface="Times New Roman" pitchFamily="18" charset="0"/>
              </a:rPr>
              <a:t>Exponential phase</a:t>
            </a:r>
            <a:endParaRPr lang="ar-SA" sz="3600" b="1" smtClean="0">
              <a:solidFill>
                <a:srgbClr val="000000"/>
              </a:solidFill>
              <a:cs typeface="Times New Roman" pitchFamily="18" charset="0"/>
            </a:endParaRPr>
          </a:p>
          <a:p>
            <a:pPr marL="0" indent="0" eaLnBrk="1" hangingPunct="1">
              <a:spcBef>
                <a:spcPct val="0"/>
              </a:spcBef>
              <a:buFontTx/>
              <a:buNone/>
            </a:pPr>
            <a:endParaRPr lang="en-US" sz="900" b="1" smtClean="0">
              <a:cs typeface="Times New Roman" pitchFamily="18" charset="0"/>
            </a:endParaRPr>
          </a:p>
          <a:p>
            <a:pPr marL="0" indent="0" eaLnBrk="1" hangingPunct="1">
              <a:spcBef>
                <a:spcPct val="0"/>
              </a:spcBef>
              <a:buFontTx/>
              <a:buNone/>
            </a:pPr>
            <a:r>
              <a:rPr lang="ar-SA" sz="3600" b="1" smtClean="0">
                <a:solidFill>
                  <a:srgbClr val="000000"/>
                </a:solidFill>
                <a:cs typeface="Times New Roman" pitchFamily="18" charset="0"/>
              </a:rPr>
              <a:t>ثالثاً- الطور الثابت </a:t>
            </a:r>
            <a:r>
              <a:rPr lang="en-US" sz="3600" b="1" smtClean="0">
                <a:solidFill>
                  <a:srgbClr val="000000"/>
                </a:solidFill>
                <a:cs typeface="Times New Roman" pitchFamily="18" charset="0"/>
              </a:rPr>
              <a:t>Stationary phase</a:t>
            </a:r>
            <a:endParaRPr lang="ar-SA" sz="3600" b="1" smtClean="0">
              <a:solidFill>
                <a:srgbClr val="000000"/>
              </a:solidFill>
              <a:cs typeface="Times New Roman" pitchFamily="18" charset="0"/>
            </a:endParaRPr>
          </a:p>
          <a:p>
            <a:pPr marL="0" indent="0" eaLnBrk="1" hangingPunct="1">
              <a:spcBef>
                <a:spcPct val="0"/>
              </a:spcBef>
              <a:buFontTx/>
              <a:buNone/>
            </a:pPr>
            <a:endParaRPr lang="en-US" sz="900" b="1" smtClean="0">
              <a:cs typeface="Times New Roman" pitchFamily="18" charset="0"/>
            </a:endParaRPr>
          </a:p>
          <a:p>
            <a:pPr marL="0" indent="0" eaLnBrk="1" hangingPunct="1">
              <a:spcBef>
                <a:spcPct val="0"/>
              </a:spcBef>
              <a:buFontTx/>
              <a:buNone/>
            </a:pPr>
            <a:r>
              <a:rPr lang="ar-SA" sz="3600" b="1" smtClean="0">
                <a:solidFill>
                  <a:srgbClr val="000000"/>
                </a:solidFill>
                <a:cs typeface="Times New Roman" pitchFamily="18" charset="0"/>
              </a:rPr>
              <a:t>يتناقص معدل النمو حتى يتوازن مع معدل موت الخلايا ويعود ذلك لعدة من أسباب منها نفاذ المواد الغذائية من البيئة أو زيادة تركيز المواد الأيضية الناتجة عن  النشاط الخلوي حيث تعمل هذه المواد على خفض  </a:t>
            </a:r>
            <a:r>
              <a:rPr lang="ar-SA" sz="3600" b="1" smtClean="0">
                <a:solidFill>
                  <a:srgbClr val="FF0000"/>
                </a:solidFill>
                <a:cs typeface="Times New Roman" pitchFamily="18" charset="0"/>
              </a:rPr>
              <a:t>أو رفع </a:t>
            </a:r>
            <a:r>
              <a:rPr lang="ar-SA" sz="3600" b="1" smtClean="0">
                <a:solidFill>
                  <a:srgbClr val="000000"/>
                </a:solidFill>
                <a:cs typeface="Times New Roman" pitchFamily="18" charset="0"/>
              </a:rPr>
              <a:t>الرقم الهيدروجيني إلى الحد الذي يمنع التكاثر أو تكون هذه المواد ذاتها سامة للخلايا النشطة. </a:t>
            </a:r>
            <a:endParaRPr lang="ar-SA" sz="3600" b="1" smtClean="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Content Placeholder 2"/>
          <p:cNvSpPr>
            <a:spLocks noGrp="1"/>
          </p:cNvSpPr>
          <p:nvPr>
            <p:ph idx="1"/>
          </p:nvPr>
        </p:nvSpPr>
        <p:spPr>
          <a:xfrm>
            <a:off x="457200" y="457200"/>
            <a:ext cx="8229600" cy="5668963"/>
          </a:xfrm>
        </p:spPr>
        <p:txBody>
          <a:bodyPr/>
          <a:lstStyle/>
          <a:p>
            <a:pPr eaLnBrk="1" hangingPunct="1">
              <a:buFontTx/>
              <a:buNone/>
            </a:pPr>
            <a:r>
              <a:rPr lang="ar-SA" sz="4000" b="1" smtClean="0"/>
              <a:t> رابعاً- طور تناقص النمو أو طور الموت</a:t>
            </a:r>
          </a:p>
          <a:p>
            <a:pPr eaLnBrk="1" hangingPunct="1">
              <a:buFontTx/>
              <a:buNone/>
            </a:pPr>
            <a:r>
              <a:rPr lang="ar-SA" sz="4000" b="1" smtClean="0"/>
              <a:t> </a:t>
            </a:r>
            <a:r>
              <a:rPr lang="en-US" sz="4000" b="1" smtClean="0"/>
              <a:t>The phase of decline or death</a:t>
            </a:r>
          </a:p>
          <a:p>
            <a:pPr eaLnBrk="1" hangingPunct="1"/>
            <a:endParaRPr lang="ar-SA" sz="4000" b="1" smtClean="0"/>
          </a:p>
          <a:p>
            <a:pPr eaLnBrk="1" hangingPunct="1">
              <a:buFontTx/>
              <a:buNone/>
            </a:pPr>
            <a:r>
              <a:rPr lang="ar-SA" sz="4000" b="1" smtClean="0"/>
              <a:t>   يزداد معدل موت الخلايا البكتيرية عن معدل التكاثر. وقد يحدث تحلل للخلايا بعد موتها فتتدهور الكتلة الخلوية مع تدهور عدد الخلايا الحية. وغالباً </a:t>
            </a:r>
            <a:r>
              <a:rPr lang="ar-SA" sz="4000" b="1" u="sng" smtClean="0"/>
              <a:t>لا </a:t>
            </a:r>
            <a:r>
              <a:rPr lang="ar-SA" sz="4000" b="1" smtClean="0"/>
              <a:t>يحدث تحلل للخلايا بعد موتها فتظل الكتلة الخلوية ثابتة أو تظهر تدهور قليل.  </a:t>
            </a:r>
            <a:endParaRPr lang="en-US" sz="4000" b="1" smtClean="0"/>
          </a:p>
          <a:p>
            <a:pPr eaLnBrk="1" hangingPunct="1"/>
            <a:endParaRPr lang="ar-SA" sz="4000" b="1" smtClean="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pPr eaLnBrk="1" hangingPunct="1"/>
            <a:r>
              <a:rPr lang="ar-SA" sz="4000" b="1" smtClean="0"/>
              <a:t>العوامل التي تؤثر على نمو البكتيريا</a:t>
            </a:r>
            <a:r>
              <a:rPr lang="en-US" sz="4000" b="1" smtClean="0"/>
              <a:t/>
            </a:r>
            <a:br>
              <a:rPr lang="en-US" sz="4000" b="1" smtClean="0"/>
            </a:br>
            <a:endParaRPr lang="ar-SA" sz="4000" b="1" smtClean="0"/>
          </a:p>
        </p:txBody>
      </p:sp>
      <p:sp>
        <p:nvSpPr>
          <p:cNvPr id="32771" name="Content Placeholder 2"/>
          <p:cNvSpPr>
            <a:spLocks noGrp="1"/>
          </p:cNvSpPr>
          <p:nvPr>
            <p:ph idx="1"/>
          </p:nvPr>
        </p:nvSpPr>
        <p:spPr/>
        <p:txBody>
          <a:bodyPr/>
          <a:lstStyle/>
          <a:p>
            <a:pPr eaLnBrk="1" hangingPunct="1"/>
            <a:r>
              <a:rPr lang="ar-SA" sz="4000" b="1" smtClean="0"/>
              <a:t>تقسم العوامل التي تؤثر على النمو البكتيري إلى قسمين هي :-</a:t>
            </a:r>
          </a:p>
          <a:p>
            <a:pPr eaLnBrk="1" hangingPunct="1">
              <a:buFontTx/>
              <a:buNone/>
            </a:pPr>
            <a:r>
              <a:rPr lang="ar-SA" sz="4000" b="1" smtClean="0"/>
              <a:t>    العوامل الفيزيائية والعوامل الكيميائية</a:t>
            </a:r>
            <a:endParaRPr lang="en-US" sz="4000" b="1" smtClean="0"/>
          </a:p>
          <a:p>
            <a:pPr eaLnBrk="1" hangingPunct="1"/>
            <a:r>
              <a:rPr lang="ar-SA" sz="4000" b="1" smtClean="0"/>
              <a:t>أولاً- العوامل الفيزيائية:-</a:t>
            </a:r>
            <a:endParaRPr lang="en-US" sz="4000" b="1" smtClean="0"/>
          </a:p>
          <a:p>
            <a:pPr eaLnBrk="1" hangingPunct="1"/>
            <a:r>
              <a:rPr lang="ar-SA" sz="4000" b="1" smtClean="0"/>
              <a:t>(درجة الحرارة – الضغط – الأكسجين – تركيز أيون الهيدروجين – الإشعاع ).</a:t>
            </a:r>
            <a:endParaRPr lang="en-US" sz="4000" b="1" smtClean="0"/>
          </a:p>
          <a:p>
            <a:pPr eaLnBrk="1" hangingPunct="1"/>
            <a:endParaRPr lang="ar-SA" sz="4000" b="1" smtClean="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Content Placeholder 2"/>
          <p:cNvSpPr>
            <a:spLocks noGrp="1"/>
          </p:cNvSpPr>
          <p:nvPr>
            <p:ph idx="1"/>
          </p:nvPr>
        </p:nvSpPr>
        <p:spPr>
          <a:xfrm>
            <a:off x="0" y="0"/>
            <a:ext cx="9144000" cy="6858000"/>
          </a:xfrm>
        </p:spPr>
        <p:txBody>
          <a:bodyPr/>
          <a:lstStyle/>
          <a:p>
            <a:pPr eaLnBrk="1" hangingPunct="1">
              <a:buFontTx/>
              <a:buNone/>
            </a:pPr>
            <a:r>
              <a:rPr lang="ar-SA" sz="3600" b="1" smtClean="0"/>
              <a:t> 1- درجة الحرارة </a:t>
            </a:r>
            <a:r>
              <a:rPr lang="en-US" sz="3600" b="1" smtClean="0"/>
              <a:t>temperature</a:t>
            </a:r>
            <a:r>
              <a:rPr lang="ar-SA" sz="3600" b="1" smtClean="0"/>
              <a:t>:- تتلخص دراسة درجة الحرارة على البكتيريا في معرفة قدرتها على النمو بقوة أو ببطء أو توقفها عن النمو على درجات الحرارة المختلفة. ايضا على قدرة الخلايا على تحمل الدرجات القصوى والدنيا من الحرارة عندما تتعرض لها في فترات قصيرة. ويتراوح النطاق الحراري الذي يسمح للبكتيريا بالنمو بين صفر إلى 75 مئوية. </a:t>
            </a:r>
            <a:endParaRPr lang="en-US" sz="3600" b="1" smtClean="0"/>
          </a:p>
          <a:p>
            <a:pPr eaLnBrk="1" hangingPunct="1"/>
            <a:r>
              <a:rPr lang="ar-SA" sz="3600" b="1" smtClean="0"/>
              <a:t>ولكل نوع بكتيري </a:t>
            </a:r>
            <a:r>
              <a:rPr lang="en-US" sz="3600" b="1" smtClean="0"/>
              <a:t>species</a:t>
            </a:r>
            <a:r>
              <a:rPr lang="ar-SA" sz="3600" b="1" smtClean="0"/>
              <a:t> وأحياناً لكل سلالة </a:t>
            </a:r>
            <a:r>
              <a:rPr lang="en-US" sz="3600" b="1" smtClean="0"/>
              <a:t>strain</a:t>
            </a:r>
            <a:r>
              <a:rPr lang="ar-SA" sz="3600" b="1" smtClean="0"/>
              <a:t> نطاق حراري يقع بين حدود الدرجة الدنيا </a:t>
            </a:r>
            <a:r>
              <a:rPr lang="en-US" sz="3600" b="1" smtClean="0"/>
              <a:t>minimum</a:t>
            </a:r>
            <a:r>
              <a:rPr lang="ar-SA" sz="3600" b="1" smtClean="0"/>
              <a:t> والدرجة القصوى </a:t>
            </a:r>
            <a:r>
              <a:rPr lang="en-US" sz="3600" b="1" smtClean="0"/>
              <a:t>maximum</a:t>
            </a:r>
            <a:r>
              <a:rPr lang="ar-SA" sz="3600" b="1" smtClean="0"/>
              <a:t> وتقع بينهما درجة الحرارة المثلى </a:t>
            </a:r>
            <a:r>
              <a:rPr lang="en-US" sz="3600" b="1" smtClean="0"/>
              <a:t>optimum</a:t>
            </a:r>
            <a:r>
              <a:rPr lang="ar-SA" sz="3600" b="1" smtClean="0"/>
              <a:t>.</a:t>
            </a:r>
            <a:endParaRPr lang="en-US" sz="3600" b="1" smtClean="0"/>
          </a:p>
          <a:p>
            <a:pPr eaLnBrk="1" hangingPunct="1"/>
            <a:endParaRPr lang="ar-SA" sz="3600" b="1" smtClean="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Content Placeholder 2"/>
          <p:cNvSpPr>
            <a:spLocks noGrp="1"/>
          </p:cNvSpPr>
          <p:nvPr>
            <p:ph idx="1"/>
          </p:nvPr>
        </p:nvSpPr>
        <p:spPr>
          <a:xfrm>
            <a:off x="0" y="304800"/>
            <a:ext cx="9144000" cy="6553200"/>
          </a:xfrm>
        </p:spPr>
        <p:txBody>
          <a:bodyPr/>
          <a:lstStyle/>
          <a:p>
            <a:pPr eaLnBrk="1" hangingPunct="1"/>
            <a:r>
              <a:rPr lang="ar-SA" sz="3600" b="1" smtClean="0"/>
              <a:t>درجة الحرارة المثلى:- هي درجة الحرارة التي تسمح بحدوث أسرع نمو خلال فترة حضانة قصيرة نسبيا تتراوح بين 12– 24ساعة. ويجب أن نعلم أن الدرجة المثلى للنمو ليس من الضروري أن تكون هي نفس الدرجة المثلى للنشاط الخلوي الإنزيمي.</a:t>
            </a:r>
            <a:endParaRPr lang="en-US" sz="3600" b="1" smtClean="0"/>
          </a:p>
          <a:p>
            <a:pPr eaLnBrk="1" hangingPunct="1"/>
            <a:r>
              <a:rPr lang="ar-SA" sz="3600" b="1" smtClean="0"/>
              <a:t>درجة الحرارة القصوى:- وهي أعلى درجة حرارة يمكن للخلية البكتيرية أن تنمو عندها ويكون النمو منخفض وإذا ارتفعت درجة الحرارة عنها فأن البكتيريا تتوقف عن النمو.</a:t>
            </a:r>
            <a:endParaRPr lang="en-US" sz="3600" b="1" smtClean="0"/>
          </a:p>
          <a:p>
            <a:pPr eaLnBrk="1" hangingPunct="1"/>
            <a:r>
              <a:rPr lang="ar-SA" sz="3600" b="1" smtClean="0"/>
              <a:t>درجة الحرارة الدنيا:- وهي أقل درجة حرارة يمكن للخلية البكتيرية أن تنمو عندها ويكون النمو منخفض وإذا أنخفضت درجة الحرارة عنها فأن النمو البكتيري يتوقف.</a:t>
            </a:r>
            <a:endParaRPr lang="en-US" sz="3600" b="1" smtClean="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Content Placeholder 2"/>
          <p:cNvSpPr>
            <a:spLocks noGrp="1"/>
          </p:cNvSpPr>
          <p:nvPr>
            <p:ph idx="1"/>
          </p:nvPr>
        </p:nvSpPr>
        <p:spPr>
          <a:xfrm>
            <a:off x="0" y="381000"/>
            <a:ext cx="9144000" cy="6126163"/>
          </a:xfrm>
        </p:spPr>
        <p:txBody>
          <a:bodyPr rtlCol="1">
            <a:normAutofit fontScale="92500"/>
          </a:bodyPr>
          <a:lstStyle/>
          <a:p>
            <a:pPr eaLnBrk="1" fontAlgn="auto" hangingPunct="1">
              <a:spcAft>
                <a:spcPts val="0"/>
              </a:spcAft>
              <a:buFont typeface="Arial" pitchFamily="34" charset="0"/>
              <a:buNone/>
              <a:defRPr/>
            </a:pPr>
            <a:r>
              <a:rPr lang="ar-SA" sz="2800" b="1" dirty="0" smtClean="0"/>
              <a:t>  وعلى أساس المجال الحراري أمكن تقسيم البكتيريا إلى </a:t>
            </a:r>
            <a:r>
              <a:rPr lang="ar-SA" sz="2800" b="1" dirty="0" err="1" smtClean="0"/>
              <a:t>مايلي:-</a:t>
            </a:r>
            <a:endParaRPr lang="en-US" sz="2800" b="1" dirty="0" smtClean="0"/>
          </a:p>
          <a:p>
            <a:pPr eaLnBrk="1" fontAlgn="auto" hangingPunct="1">
              <a:spcAft>
                <a:spcPts val="0"/>
              </a:spcAft>
              <a:buFontTx/>
              <a:buNone/>
              <a:defRPr/>
            </a:pPr>
            <a:r>
              <a:rPr lang="ar-SA" sz="2800" b="1" dirty="0" smtClean="0"/>
              <a:t> 1- بكتيريا محبة للبرودة إجباراً </a:t>
            </a:r>
            <a:r>
              <a:rPr lang="en-US" sz="2800" b="1" dirty="0" smtClean="0"/>
              <a:t>Strict </a:t>
            </a:r>
            <a:r>
              <a:rPr lang="en-US" sz="2800" b="1" dirty="0" err="1" smtClean="0"/>
              <a:t>Psychrophiles</a:t>
            </a:r>
            <a:r>
              <a:rPr lang="en-US" sz="2800" b="1" dirty="0" smtClean="0"/>
              <a:t> </a:t>
            </a:r>
            <a:r>
              <a:rPr lang="en-US" b="1" dirty="0" smtClean="0">
                <a:solidFill>
                  <a:srgbClr val="FF0000"/>
                </a:solidFill>
              </a:rPr>
              <a:t>obligate</a:t>
            </a:r>
            <a:r>
              <a:rPr lang="en-US" sz="2800" b="1" dirty="0" smtClean="0"/>
              <a:t> </a:t>
            </a:r>
          </a:p>
          <a:p>
            <a:pPr eaLnBrk="1" fontAlgn="auto" hangingPunct="1">
              <a:spcAft>
                <a:spcPts val="0"/>
              </a:spcAft>
              <a:buFont typeface="Arial" pitchFamily="34" charset="0"/>
              <a:buNone/>
              <a:defRPr/>
            </a:pPr>
            <a:r>
              <a:rPr lang="ar-SA" sz="2800" b="1" dirty="0" smtClean="0"/>
              <a:t>   يتراوح مجالها الحراري بين </a:t>
            </a:r>
            <a:r>
              <a:rPr lang="ar-SA" sz="2800" b="1" dirty="0" err="1" smtClean="0"/>
              <a:t>الصفر </a:t>
            </a:r>
            <a:r>
              <a:rPr lang="ar-SA" sz="2800" b="1" dirty="0" smtClean="0"/>
              <a:t>– 20 درجة مئوية ودرجة الحرارة المثلى هي 15 درجة مئوية أو أقل قليلاً وتتواجد في </a:t>
            </a:r>
            <a:r>
              <a:rPr lang="ar-SA" sz="2800" b="1" dirty="0" err="1" smtClean="0"/>
              <a:t>المياة</a:t>
            </a:r>
            <a:r>
              <a:rPr lang="ar-SA" sz="2800" b="1" dirty="0" smtClean="0"/>
              <a:t> الباردة في البحار القطبية.</a:t>
            </a:r>
            <a:endParaRPr lang="en-US" sz="2800" b="1" dirty="0" smtClean="0"/>
          </a:p>
          <a:p>
            <a:pPr eaLnBrk="1" fontAlgn="auto" hangingPunct="1">
              <a:spcAft>
                <a:spcPts val="0"/>
              </a:spcAft>
              <a:buFontTx/>
              <a:buNone/>
              <a:defRPr/>
            </a:pPr>
            <a:r>
              <a:rPr lang="ar-SA" sz="2800" b="1" dirty="0" smtClean="0"/>
              <a:t> 2-  بكتيريا محبة للبرودة </a:t>
            </a:r>
            <a:r>
              <a:rPr lang="ar-SA" sz="2800" b="1" dirty="0" err="1" smtClean="0"/>
              <a:t>إختياراً</a:t>
            </a:r>
            <a:r>
              <a:rPr lang="ar-SA" sz="2800" b="1" dirty="0" smtClean="0"/>
              <a:t> </a:t>
            </a:r>
            <a:r>
              <a:rPr lang="en-US" sz="2800" b="1" dirty="0" smtClean="0"/>
              <a:t> Facultative </a:t>
            </a:r>
            <a:r>
              <a:rPr lang="en-US" sz="2800" b="1" dirty="0" err="1" smtClean="0"/>
              <a:t>Psychrophiles</a:t>
            </a:r>
            <a:r>
              <a:rPr lang="ar-SA" sz="2800" b="1" dirty="0" smtClean="0"/>
              <a:t> </a:t>
            </a:r>
            <a:endParaRPr lang="en-US" sz="2800" b="1" dirty="0" smtClean="0"/>
          </a:p>
          <a:p>
            <a:pPr eaLnBrk="1" fontAlgn="auto" hangingPunct="1">
              <a:spcAft>
                <a:spcPts val="0"/>
              </a:spcAft>
              <a:buFont typeface="Arial" pitchFamily="34" charset="0"/>
              <a:buNone/>
              <a:defRPr/>
            </a:pPr>
            <a:r>
              <a:rPr lang="ar-SA" sz="2800" b="1" dirty="0" smtClean="0"/>
              <a:t>   يتراوح مجالها الحراري بين </a:t>
            </a:r>
            <a:r>
              <a:rPr lang="ar-SA" sz="2800" b="1" dirty="0" err="1" smtClean="0"/>
              <a:t>الصفر </a:t>
            </a:r>
            <a:r>
              <a:rPr lang="ar-SA" sz="2800" b="1" dirty="0" smtClean="0"/>
              <a:t>– 20 درجة مئوية أو أعلى </a:t>
            </a:r>
            <a:r>
              <a:rPr lang="ar-SA" sz="2800" b="1" dirty="0" err="1" smtClean="0"/>
              <a:t>قليلاً.</a:t>
            </a:r>
            <a:r>
              <a:rPr lang="ar-SA" sz="2800" b="1" dirty="0" smtClean="0"/>
              <a:t> ودرجة حرارتها المثلى هي 15 درجة مئوية أو أعلى قليلاً.</a:t>
            </a:r>
          </a:p>
          <a:p>
            <a:pPr eaLnBrk="1" fontAlgn="auto" hangingPunct="1">
              <a:spcAft>
                <a:spcPts val="0"/>
              </a:spcAft>
              <a:buFontTx/>
              <a:buNone/>
              <a:defRPr/>
            </a:pPr>
            <a:r>
              <a:rPr lang="ar-SA" sz="2800" b="1" dirty="0" smtClean="0"/>
              <a:t>   3- بكتيريا محبة للحرارة المتوسطة </a:t>
            </a:r>
            <a:r>
              <a:rPr lang="en-US" sz="2800" b="1" dirty="0" err="1" smtClean="0"/>
              <a:t>Mesophiles</a:t>
            </a:r>
            <a:r>
              <a:rPr lang="ar-SA" sz="2800" b="1" dirty="0" smtClean="0"/>
              <a:t> يتراوح مجالها بين 15– 45 درجة مئوية وتشتمل البكتيريا الممرضة للإنسان والحيوان.</a:t>
            </a:r>
            <a:endParaRPr lang="en-US" sz="2800" b="1" dirty="0" smtClean="0"/>
          </a:p>
          <a:p>
            <a:pPr eaLnBrk="1" fontAlgn="auto" hangingPunct="1">
              <a:spcAft>
                <a:spcPts val="0"/>
              </a:spcAft>
              <a:buFontTx/>
              <a:buNone/>
              <a:defRPr/>
            </a:pPr>
            <a:r>
              <a:rPr lang="ar-SA" sz="2800" b="1" dirty="0" smtClean="0"/>
              <a:t>   4- بكتيريا محبة للحرارة المرتفعة </a:t>
            </a:r>
            <a:r>
              <a:rPr lang="en-US" sz="2800" b="1" dirty="0" err="1" smtClean="0"/>
              <a:t>Theromphiles</a:t>
            </a:r>
            <a:r>
              <a:rPr lang="ar-SA" sz="2800" b="1" dirty="0" smtClean="0"/>
              <a:t> يتراوح مجالها الحراري بين </a:t>
            </a:r>
            <a:r>
              <a:rPr lang="ar-SA" sz="2800" b="1" dirty="0" err="1" smtClean="0"/>
              <a:t>55 </a:t>
            </a:r>
            <a:r>
              <a:rPr lang="ar-SA" sz="2800" b="1" dirty="0" smtClean="0"/>
              <a:t>– 75 درجة </a:t>
            </a:r>
            <a:r>
              <a:rPr lang="ar-SA" sz="2800" b="1" dirty="0" err="1" smtClean="0"/>
              <a:t>مئوية.</a:t>
            </a:r>
            <a:r>
              <a:rPr lang="ar-SA" sz="2800" b="1" dirty="0" smtClean="0"/>
              <a:t> </a:t>
            </a:r>
            <a:endParaRPr lang="en-US" sz="2800" b="1" dirty="0" smtClean="0"/>
          </a:p>
          <a:p>
            <a:pPr eaLnBrk="1" fontAlgn="auto" hangingPunct="1">
              <a:spcAft>
                <a:spcPts val="0"/>
              </a:spcAft>
              <a:buFontTx/>
              <a:buNone/>
              <a:defRPr/>
            </a:pPr>
            <a:r>
              <a:rPr lang="ar-SA" sz="2800" b="1" dirty="0" smtClean="0"/>
              <a:t>   5- بكتيريا متحملة للحرارة المرتفعة </a:t>
            </a:r>
            <a:r>
              <a:rPr lang="en-US" sz="2800" b="1" dirty="0" err="1" smtClean="0"/>
              <a:t>thermoduric</a:t>
            </a:r>
            <a:r>
              <a:rPr lang="en-US" sz="2800" b="1" dirty="0" smtClean="0"/>
              <a:t> bacteria </a:t>
            </a:r>
            <a:r>
              <a:rPr lang="ar-SA" sz="2800" b="1" dirty="0" smtClean="0"/>
              <a:t> ويطلق على الخلايا البكتيرية التي تقاوم الحرارة المرتفعة وهي في حالتها </a:t>
            </a:r>
            <a:r>
              <a:rPr lang="ar-SA" sz="2800" b="1" dirty="0" err="1" smtClean="0"/>
              <a:t>الخضرية.</a:t>
            </a:r>
            <a:r>
              <a:rPr lang="ar-SA" sz="2800" b="1" dirty="0" smtClean="0"/>
              <a:t> </a:t>
            </a:r>
            <a:endParaRPr lang="en-US" sz="2800" b="1" dirty="0" smtClean="0"/>
          </a:p>
          <a:p>
            <a:pPr eaLnBrk="1" fontAlgn="auto" hangingPunct="1">
              <a:spcAft>
                <a:spcPts val="0"/>
              </a:spcAft>
              <a:defRPr/>
            </a:pPr>
            <a:endParaRPr lang="ar-SA" sz="2800" b="1" dirty="0" smtClean="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Content Placeholder 2"/>
          <p:cNvSpPr>
            <a:spLocks noGrp="1"/>
          </p:cNvSpPr>
          <p:nvPr>
            <p:ph idx="1"/>
          </p:nvPr>
        </p:nvSpPr>
        <p:spPr>
          <a:xfrm>
            <a:off x="457200" y="381000"/>
            <a:ext cx="8229600" cy="5745163"/>
          </a:xfrm>
        </p:spPr>
        <p:txBody>
          <a:bodyPr/>
          <a:lstStyle/>
          <a:p>
            <a:pPr eaLnBrk="1" hangingPunct="1"/>
            <a:r>
              <a:rPr lang="ar-SA" sz="3600" b="1" smtClean="0"/>
              <a:t>2- الضغط </a:t>
            </a:r>
            <a:r>
              <a:rPr lang="en-US" sz="3600" b="1" smtClean="0"/>
              <a:t>Pressure</a:t>
            </a:r>
            <a:r>
              <a:rPr lang="ar-SA" sz="3600" b="1" smtClean="0"/>
              <a:t>:- ليس للضغط الجوي تأثير فعلي على البكتيريا الأرضية ولكنه يؤثر على البكتيريا التي تعيش في الأعماق أو على البكتيريا التي تعيش تحت ضغوط مائية مرتفعة </a:t>
            </a:r>
            <a:r>
              <a:rPr lang="en-US" sz="3600" b="1" smtClean="0"/>
              <a:t>hydrostatic</a:t>
            </a:r>
            <a:r>
              <a:rPr lang="ar-SA" sz="3600" b="1" smtClean="0"/>
              <a:t>. حيث يعمل الضغط المرتفع على ايقاف نمو البكتيريا أو ظهور نمو غير طبيعي.</a:t>
            </a:r>
            <a:endParaRPr lang="en-US" sz="3600" b="1" smtClean="0"/>
          </a:p>
          <a:p>
            <a:pPr eaLnBrk="1" hangingPunct="1"/>
            <a:r>
              <a:rPr lang="ar-SA" sz="3600" b="1" smtClean="0"/>
              <a:t>بينما تتأثر البكتيريا بالضغط الأسموزي للوسط الذي تعيش فيه، حيث تنمو البكتيريا بشكل جيد على الضغوط الأسموزية المتوسطة والتي تمثل بالتركيز المنخفض من ملح الطعام. بينما يتوقف نمو البكتيريا في الضغوط الأسموزية المرتفعة. </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Content Placeholder 2"/>
          <p:cNvSpPr>
            <a:spLocks noGrp="1"/>
          </p:cNvSpPr>
          <p:nvPr>
            <p:ph idx="1"/>
          </p:nvPr>
        </p:nvSpPr>
        <p:spPr>
          <a:xfrm>
            <a:off x="0" y="609600"/>
            <a:ext cx="8686800" cy="5516563"/>
          </a:xfrm>
        </p:spPr>
        <p:txBody>
          <a:bodyPr/>
          <a:lstStyle/>
          <a:p>
            <a:pPr eaLnBrk="1" hangingPunct="1">
              <a:buFontTx/>
              <a:buNone/>
            </a:pPr>
            <a:r>
              <a:rPr lang="ar-SA" sz="4000" b="1" smtClean="0"/>
              <a:t>  ويختلف تأثير التركيز الملحي الموقف للنمو على:- </a:t>
            </a:r>
          </a:p>
          <a:p>
            <a:pPr eaLnBrk="1" hangingPunct="1">
              <a:buFontTx/>
              <a:buNone/>
            </a:pPr>
            <a:r>
              <a:rPr lang="ar-SA" sz="4000" b="1" smtClean="0"/>
              <a:t> 1- نوع الملح  مثل كلوريد صوديوم أو كربونات صوديوم </a:t>
            </a:r>
          </a:p>
          <a:p>
            <a:pPr eaLnBrk="1" hangingPunct="1">
              <a:buFontTx/>
              <a:buNone/>
            </a:pPr>
            <a:r>
              <a:rPr lang="ar-SA" sz="4000" b="1" smtClean="0"/>
              <a:t>2-على الجنس </a:t>
            </a:r>
            <a:r>
              <a:rPr lang="en-US" sz="4000" b="1" smtClean="0"/>
              <a:t>Bacterial Genus</a:t>
            </a:r>
            <a:r>
              <a:rPr lang="ar-SA" sz="4000" b="1" smtClean="0"/>
              <a:t> البكتيري المختبر، حيث تختلف البكتيريا في قدرتها على تحمل الملوحة. فمثلا البكتيريا البحرية تنمو بشكل جيد في بيئات تحتوي على تركيز ملحي 2 % ملح طعام في حين يمنع هذا التركيز نمو بكتيريا الـ </a:t>
            </a:r>
            <a:r>
              <a:rPr lang="en-US" sz="4000" b="1" i="1" smtClean="0"/>
              <a:t>E. coli</a:t>
            </a:r>
            <a:r>
              <a:rPr lang="ar-SA" sz="4000" b="1" smtClean="0"/>
              <a:t>. </a:t>
            </a:r>
            <a:endParaRPr lang="en-US" sz="4000" b="1" smtClean="0"/>
          </a:p>
          <a:p>
            <a:pPr eaLnBrk="1" hangingPunct="1"/>
            <a:endParaRPr lang="ar-SA" sz="4000" b="1" smtClean="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Content Placeholder 2"/>
          <p:cNvSpPr>
            <a:spLocks noGrp="1"/>
          </p:cNvSpPr>
          <p:nvPr>
            <p:ph idx="1"/>
          </p:nvPr>
        </p:nvSpPr>
        <p:spPr>
          <a:xfrm>
            <a:off x="0" y="457200"/>
            <a:ext cx="9144000" cy="6400800"/>
          </a:xfrm>
        </p:spPr>
        <p:txBody>
          <a:bodyPr/>
          <a:lstStyle/>
          <a:p>
            <a:pPr eaLnBrk="1" hangingPunct="1">
              <a:buFontTx/>
              <a:buNone/>
            </a:pPr>
            <a:r>
              <a:rPr lang="ar-SA" sz="4000" b="1" smtClean="0"/>
              <a:t>وفي البيئات ذات الضغط الأسموزي المرتفع يتوقف النمو نتيجة حدوث تجفيف </a:t>
            </a:r>
            <a:r>
              <a:rPr lang="en-US" sz="4000" b="1" smtClean="0"/>
              <a:t>dehydration</a:t>
            </a:r>
            <a:r>
              <a:rPr lang="ar-SA" sz="4000" b="1" smtClean="0"/>
              <a:t> للبروتوبلازم الخلوي بسبب خروج الماء منها بدرجة كبيرة حيث ينكمش البروتوبلازم بداخل الخلية مبتعداً عن الجدار الخلوي، وقد تعود هذه الخلايا المبلزمة إلى حالتها الطبيعية إذا ما أعيدت إلى بيئة ذات ضغط أسموزي عادي. وتمتاز البكتيريا المحبة للملوحة </a:t>
            </a:r>
            <a:r>
              <a:rPr lang="en-US" sz="4000" b="1" smtClean="0"/>
              <a:t>halophiles</a:t>
            </a:r>
            <a:r>
              <a:rPr lang="ar-SA" sz="4000" b="1" smtClean="0"/>
              <a:t> بقدرتها على النمو في بيئات تحتوي على تركيزات من ملح الطعام تمنع نمو البكتيريا العادية. </a:t>
            </a:r>
            <a:endParaRPr lang="en-US" sz="4000" b="1" smtClean="0"/>
          </a:p>
          <a:p>
            <a:pPr eaLnBrk="1" hangingPunct="1"/>
            <a:endParaRPr lang="ar-SA" sz="4000" b="1" smtClean="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Content Placeholder 2"/>
          <p:cNvSpPr>
            <a:spLocks noGrp="1"/>
          </p:cNvSpPr>
          <p:nvPr>
            <p:ph idx="1"/>
          </p:nvPr>
        </p:nvSpPr>
        <p:spPr>
          <a:xfrm>
            <a:off x="457200" y="914400"/>
            <a:ext cx="8229600" cy="5211763"/>
          </a:xfrm>
        </p:spPr>
        <p:txBody>
          <a:bodyPr/>
          <a:lstStyle/>
          <a:p>
            <a:r>
              <a:rPr lang="ar-SA" sz="3600" b="1" smtClean="0"/>
              <a:t>ومن أمثلة البكتيريا المحبة للملوحة </a:t>
            </a:r>
            <a:r>
              <a:rPr lang="en-US" sz="3600" b="1" i="1" smtClean="0"/>
              <a:t>Halobacterium </a:t>
            </a:r>
            <a:r>
              <a:rPr lang="ar-SA" sz="3600" b="1" i="1" smtClean="0"/>
              <a:t> و </a:t>
            </a:r>
            <a:r>
              <a:rPr lang="en-US" sz="3600" b="1" i="1" smtClean="0"/>
              <a:t>Pseudomonas</a:t>
            </a:r>
            <a:r>
              <a:rPr lang="ar-SA" sz="3600" b="1" i="1" smtClean="0"/>
              <a:t> و </a:t>
            </a:r>
            <a:r>
              <a:rPr lang="en-US" sz="3600" b="1" i="1" smtClean="0"/>
              <a:t>Bacillus</a:t>
            </a:r>
            <a:r>
              <a:rPr lang="ar-SA" sz="3600" b="1" smtClean="0"/>
              <a:t> ويمكن عزلها من الأسماك المملحة وغيرها من المواد الغذائية ذات التركيزات الملحية العالية.   ويمكن تنميتها في بيئات صناعية يتراوح تركيز الملح بين 10- 15 % من ملح الطعام. والبعض الأخر من هذه البكتيريا يكون متحمل للتركيزات المرتفعة من الملح وليس متطلب اساسي لنموها وتسمى </a:t>
            </a:r>
            <a:r>
              <a:rPr lang="en-US" sz="3600" b="1" smtClean="0"/>
              <a:t>haloduric</a:t>
            </a:r>
            <a:r>
              <a:rPr lang="ar-SA" sz="3600" b="1" smtClean="0"/>
              <a:t>.</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Content Placeholder 2"/>
          <p:cNvSpPr>
            <a:spLocks noGrp="1"/>
          </p:cNvSpPr>
          <p:nvPr>
            <p:ph idx="1"/>
          </p:nvPr>
        </p:nvSpPr>
        <p:spPr/>
        <p:txBody>
          <a:bodyPr/>
          <a:lstStyle/>
          <a:p>
            <a:pPr eaLnBrk="1" hangingPunct="1"/>
            <a:r>
              <a:rPr lang="ar-SA" sz="3600" b="1" smtClean="0"/>
              <a:t>ويجدر الإشارة إلى أن قدرة البكتيريا على النمو في تراكيز ملحية مرتفعة ليس من الضروري قدرتها على النمو في تراكيز مرتفعة من سكر القصب. </a:t>
            </a:r>
          </a:p>
          <a:p>
            <a:pPr eaLnBrk="1" hangingPunct="1"/>
            <a:r>
              <a:rPr lang="ar-SA" sz="3600" b="1" smtClean="0"/>
              <a:t>بدليل أن البكتيريا المحبة للملوحة لايمكنها أن تواصل نموها في بيئات ذات تركيز مرتفع من السكر والعكس صحيح.</a:t>
            </a:r>
            <a:endParaRPr lang="en-US" sz="3600" b="1" smtClean="0"/>
          </a:p>
          <a:p>
            <a:pPr eaLnBrk="1" hangingPunct="1"/>
            <a:endParaRPr lang="ar-SA" sz="3600" b="1" smtClean="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Content Placeholder 2"/>
          <p:cNvSpPr>
            <a:spLocks noGrp="1"/>
          </p:cNvSpPr>
          <p:nvPr>
            <p:ph idx="1"/>
          </p:nvPr>
        </p:nvSpPr>
        <p:spPr>
          <a:xfrm>
            <a:off x="0" y="0"/>
            <a:ext cx="9144000" cy="6858000"/>
          </a:xfrm>
        </p:spPr>
        <p:txBody>
          <a:bodyPr/>
          <a:lstStyle/>
          <a:p>
            <a:pPr eaLnBrk="1" hangingPunct="1">
              <a:buFontTx/>
              <a:buNone/>
            </a:pPr>
            <a:r>
              <a:rPr lang="ar-SA" sz="3600" b="1" smtClean="0"/>
              <a:t>3- الأكسجين:-  يعتبر توفر الهواء من أهم العوامل التي تؤثر على نمو وتكاثر البكتيريا. ويعتبر الأكسجين وثاني اكسيد الكربون من أهم الغازات التي لها تأثير على نمو البكتيريا وقد ميز العلماء البكتيريا تبعاً لإحتياجاتها من الأكسجين إلى ما يلي:- </a:t>
            </a:r>
          </a:p>
          <a:p>
            <a:pPr eaLnBrk="1" hangingPunct="1">
              <a:buFontTx/>
              <a:buNone/>
            </a:pPr>
            <a:r>
              <a:rPr lang="ar-SA" sz="3600" b="1" smtClean="0"/>
              <a:t>1- </a:t>
            </a:r>
            <a:r>
              <a:rPr lang="ar-SA" sz="3600" b="1" smtClean="0">
                <a:solidFill>
                  <a:srgbClr val="7030A0"/>
                </a:solidFill>
              </a:rPr>
              <a:t>بكتيريا هوائية إجباراً   </a:t>
            </a:r>
            <a:r>
              <a:rPr lang="en-US" sz="3600" b="1" smtClean="0">
                <a:solidFill>
                  <a:srgbClr val="7030A0"/>
                </a:solidFill>
              </a:rPr>
              <a:t>Strict aerobic bacteria</a:t>
            </a:r>
            <a:r>
              <a:rPr lang="ar-SA" sz="3600" b="1" smtClean="0">
                <a:solidFill>
                  <a:srgbClr val="7030A0"/>
                </a:solidFill>
              </a:rPr>
              <a:t> وهي تنمو وتتكاثر فقط في وجود الأكسجين وتتوقف عن النمو في غيابه مثل </a:t>
            </a:r>
            <a:r>
              <a:rPr lang="en-US" sz="3600" b="1" i="1" smtClean="0">
                <a:solidFill>
                  <a:srgbClr val="7030A0"/>
                </a:solidFill>
              </a:rPr>
              <a:t>Pseudomonas delphini</a:t>
            </a:r>
            <a:r>
              <a:rPr lang="ar-SA" sz="3600" b="1" smtClean="0"/>
              <a:t>.</a:t>
            </a:r>
          </a:p>
          <a:p>
            <a:pPr eaLnBrk="1" hangingPunct="1">
              <a:buFontTx/>
              <a:buNone/>
            </a:pPr>
            <a:r>
              <a:rPr lang="ar-SA" sz="3600" b="1" smtClean="0"/>
              <a:t>2- </a:t>
            </a:r>
            <a:r>
              <a:rPr lang="ar-SA" sz="3600" b="1" smtClean="0">
                <a:solidFill>
                  <a:srgbClr val="0070C0"/>
                </a:solidFill>
              </a:rPr>
              <a:t>بكتيريا غير هوائية إجباراً </a:t>
            </a:r>
            <a:r>
              <a:rPr lang="en-US" sz="3600" b="1" smtClean="0">
                <a:solidFill>
                  <a:srgbClr val="0070C0"/>
                </a:solidFill>
              </a:rPr>
              <a:t> Strict anaerobic bacteria</a:t>
            </a:r>
            <a:r>
              <a:rPr lang="ar-SA" sz="3600" b="1" smtClean="0">
                <a:solidFill>
                  <a:srgbClr val="0070C0"/>
                </a:solidFill>
              </a:rPr>
              <a:t> تنمو وتتكاثر في غياب الأكسجين و تتوقف عن النمو في وجود الأكسجين. مثل أجناس بكتيريا الـ </a:t>
            </a:r>
            <a:r>
              <a:rPr lang="en-US" sz="3600" b="1" i="1" smtClean="0">
                <a:solidFill>
                  <a:srgbClr val="0070C0"/>
                </a:solidFill>
              </a:rPr>
              <a:t>Clostridium</a:t>
            </a:r>
            <a:r>
              <a:rPr lang="ar-SA" sz="3600" b="1" smtClean="0">
                <a:solidFill>
                  <a:srgbClr val="0070C0"/>
                </a:solidFill>
              </a:rPr>
              <a:t> و بكتيريا الـ </a:t>
            </a:r>
            <a:r>
              <a:rPr lang="en-US" sz="3600" b="1" i="1" smtClean="0">
                <a:solidFill>
                  <a:srgbClr val="0070C0"/>
                </a:solidFill>
              </a:rPr>
              <a:t>Bacteriodes</a:t>
            </a:r>
            <a:r>
              <a:rPr lang="ar-SA" sz="3600" b="1" smtClean="0">
                <a:solidFill>
                  <a:srgbClr val="0070C0"/>
                </a:solidFill>
              </a:rPr>
              <a:t> العصوية الشكل.</a:t>
            </a:r>
            <a:endParaRPr lang="en-US" sz="3600" b="1" smtClean="0">
              <a:solidFill>
                <a:srgbClr val="0070C0"/>
              </a:solidFill>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381000"/>
            <a:ext cx="8763000" cy="6019800"/>
          </a:xfrm>
        </p:spPr>
        <p:txBody>
          <a:bodyPr/>
          <a:lstStyle/>
          <a:p>
            <a:pPr>
              <a:defRPr/>
            </a:pPr>
            <a:r>
              <a:rPr lang="ar-SA" sz="3600" b="1" dirty="0" smtClean="0"/>
              <a:t>3- </a:t>
            </a:r>
            <a:r>
              <a:rPr lang="ar-SA" sz="3600" b="1" dirty="0" smtClean="0">
                <a:solidFill>
                  <a:schemeClr val="accent5">
                    <a:lumMod val="10000"/>
                  </a:schemeClr>
                </a:solidFill>
              </a:rPr>
              <a:t>بكتيريا تنمو في وجود كميات ضئيلة من الأكسجين </a:t>
            </a:r>
            <a:r>
              <a:rPr lang="en-US" sz="3600" b="1" dirty="0" err="1" smtClean="0">
                <a:solidFill>
                  <a:schemeClr val="accent5">
                    <a:lumMod val="10000"/>
                  </a:schemeClr>
                </a:solidFill>
              </a:rPr>
              <a:t>Microaerophilic</a:t>
            </a:r>
            <a:r>
              <a:rPr lang="en-US" sz="3600" b="1" dirty="0" smtClean="0">
                <a:solidFill>
                  <a:schemeClr val="accent5">
                    <a:lumMod val="10000"/>
                  </a:schemeClr>
                </a:solidFill>
              </a:rPr>
              <a:t> bacteria</a:t>
            </a:r>
            <a:r>
              <a:rPr lang="ar-SA" sz="3600" b="1" dirty="0" smtClean="0">
                <a:solidFill>
                  <a:schemeClr val="accent5">
                    <a:lumMod val="10000"/>
                  </a:schemeClr>
                </a:solidFill>
              </a:rPr>
              <a:t> مثل بكتيريا حمض </a:t>
            </a:r>
            <a:r>
              <a:rPr lang="ar-SA" sz="3600" b="1" dirty="0" err="1" smtClean="0">
                <a:solidFill>
                  <a:schemeClr val="accent5">
                    <a:lumMod val="10000"/>
                  </a:schemeClr>
                </a:solidFill>
              </a:rPr>
              <a:t>اللاكتيك</a:t>
            </a:r>
            <a:r>
              <a:rPr lang="ar-SA" sz="3600" b="1" dirty="0" smtClean="0">
                <a:solidFill>
                  <a:schemeClr val="accent5">
                    <a:lumMod val="10000"/>
                  </a:schemeClr>
                </a:solidFill>
              </a:rPr>
              <a:t> </a:t>
            </a:r>
            <a:r>
              <a:rPr lang="en-US" sz="3600" b="1" i="1" dirty="0" smtClean="0">
                <a:solidFill>
                  <a:schemeClr val="accent5">
                    <a:lumMod val="10000"/>
                  </a:schemeClr>
                </a:solidFill>
              </a:rPr>
              <a:t>Lactobacillus </a:t>
            </a:r>
            <a:r>
              <a:rPr lang="en-US" sz="3600" b="1" i="1" dirty="0" err="1" smtClean="0">
                <a:solidFill>
                  <a:schemeClr val="accent5">
                    <a:lumMod val="10000"/>
                  </a:schemeClr>
                </a:solidFill>
              </a:rPr>
              <a:t>plantarum</a:t>
            </a:r>
            <a:r>
              <a:rPr lang="ar-SA" sz="3600" b="1" dirty="0" smtClean="0">
                <a:solidFill>
                  <a:schemeClr val="accent5">
                    <a:lumMod val="10000"/>
                  </a:schemeClr>
                </a:solidFill>
              </a:rPr>
              <a:t> وبعض الأنواع التابعة لجنس </a:t>
            </a:r>
            <a:r>
              <a:rPr lang="en-US" sz="3600" b="1" i="1" dirty="0" err="1" smtClean="0">
                <a:solidFill>
                  <a:schemeClr val="accent5">
                    <a:lumMod val="10000"/>
                  </a:schemeClr>
                </a:solidFill>
              </a:rPr>
              <a:t>Corynebacterium</a:t>
            </a:r>
            <a:r>
              <a:rPr lang="ar-SA" sz="3600" b="1" dirty="0" err="1" smtClean="0">
                <a:solidFill>
                  <a:schemeClr val="accent5">
                    <a:lumMod val="10000"/>
                  </a:schemeClr>
                </a:solidFill>
              </a:rPr>
              <a:t>.</a:t>
            </a:r>
            <a:endParaRPr lang="en-US" sz="3600" b="1" dirty="0" smtClean="0">
              <a:solidFill>
                <a:schemeClr val="accent5">
                  <a:lumMod val="25000"/>
                </a:schemeClr>
              </a:solidFill>
            </a:endParaRPr>
          </a:p>
          <a:p>
            <a:pPr>
              <a:defRPr/>
            </a:pPr>
            <a:r>
              <a:rPr lang="ar-SA" sz="3600" b="1" dirty="0" smtClean="0">
                <a:solidFill>
                  <a:schemeClr val="accent5">
                    <a:lumMod val="25000"/>
                  </a:schemeClr>
                </a:solidFill>
              </a:rPr>
              <a:t>4- بكتيريا </a:t>
            </a:r>
            <a:r>
              <a:rPr lang="ar-SA" sz="3600" b="1" dirty="0" err="1" smtClean="0">
                <a:solidFill>
                  <a:schemeClr val="accent5">
                    <a:lumMod val="25000"/>
                  </a:schemeClr>
                </a:solidFill>
              </a:rPr>
              <a:t>لاهوائية</a:t>
            </a:r>
            <a:r>
              <a:rPr lang="ar-SA" sz="3600" b="1" dirty="0" smtClean="0">
                <a:solidFill>
                  <a:schemeClr val="accent5">
                    <a:lumMod val="25000"/>
                  </a:schemeClr>
                </a:solidFill>
              </a:rPr>
              <a:t> اختيارية </a:t>
            </a:r>
            <a:r>
              <a:rPr lang="en-US" sz="3600" b="1" dirty="0" smtClean="0">
                <a:solidFill>
                  <a:schemeClr val="accent5">
                    <a:lumMod val="25000"/>
                  </a:schemeClr>
                </a:solidFill>
              </a:rPr>
              <a:t>Facultative anaerobic bacteria</a:t>
            </a:r>
            <a:r>
              <a:rPr lang="ar-SA" sz="3600" b="1" dirty="0" smtClean="0">
                <a:solidFill>
                  <a:schemeClr val="accent5">
                    <a:lumMod val="25000"/>
                  </a:schemeClr>
                </a:solidFill>
              </a:rPr>
              <a:t> وهي بكتيريا هوائية تستطيع النمو في غياب الأكسجين وتعتبر حالة وسطية بين الهوائية  </a:t>
            </a:r>
            <a:r>
              <a:rPr lang="ar-SA" sz="3600" b="1" dirty="0" err="1" smtClean="0">
                <a:solidFill>
                  <a:schemeClr val="accent5">
                    <a:lumMod val="25000"/>
                  </a:schemeClr>
                </a:solidFill>
              </a:rPr>
              <a:t>والا</a:t>
            </a:r>
            <a:r>
              <a:rPr lang="ar-SA" sz="3600" b="1" dirty="0" smtClean="0">
                <a:solidFill>
                  <a:schemeClr val="accent5">
                    <a:lumMod val="25000"/>
                  </a:schemeClr>
                </a:solidFill>
              </a:rPr>
              <a:t> هوائية إجباراً مثل بكتيريا </a:t>
            </a:r>
            <a:r>
              <a:rPr lang="en-US" sz="3600" b="1" i="1" dirty="0" err="1" smtClean="0">
                <a:solidFill>
                  <a:schemeClr val="accent5">
                    <a:lumMod val="25000"/>
                  </a:schemeClr>
                </a:solidFill>
              </a:rPr>
              <a:t>Erwinia</a:t>
            </a:r>
            <a:r>
              <a:rPr lang="en-US" sz="3600" b="1" i="1" dirty="0" smtClean="0">
                <a:solidFill>
                  <a:schemeClr val="accent5">
                    <a:lumMod val="25000"/>
                  </a:schemeClr>
                </a:solidFill>
              </a:rPr>
              <a:t> </a:t>
            </a:r>
            <a:r>
              <a:rPr lang="en-US" sz="3600" b="1" i="1" dirty="0" err="1" smtClean="0">
                <a:solidFill>
                  <a:schemeClr val="accent5">
                    <a:lumMod val="25000"/>
                  </a:schemeClr>
                </a:solidFill>
              </a:rPr>
              <a:t>carotovora</a:t>
            </a:r>
            <a:r>
              <a:rPr lang="en-US" sz="3600" b="1" dirty="0" smtClean="0">
                <a:solidFill>
                  <a:schemeClr val="accent5">
                    <a:lumMod val="25000"/>
                  </a:schemeClr>
                </a:solidFill>
              </a:rPr>
              <a:t> </a:t>
            </a:r>
            <a:r>
              <a:rPr lang="ar-SA" sz="3600" b="1" dirty="0" smtClean="0">
                <a:solidFill>
                  <a:schemeClr val="accent5">
                    <a:lumMod val="25000"/>
                  </a:schemeClr>
                </a:solidFill>
              </a:rPr>
              <a:t> المسبب لمرض العفن الطري في الكثير من الخضروات مثل الجزر والبطاطس.</a:t>
            </a:r>
            <a:endParaRPr lang="ar-SA" sz="3600" b="1" dirty="0" smtClean="0">
              <a:solidFill>
                <a:schemeClr val="accent5">
                  <a:lumMod val="10000"/>
                </a:schemeClr>
              </a:solidFill>
            </a:endParaRPr>
          </a:p>
          <a:p>
            <a:pPr>
              <a:defRPr/>
            </a:pPr>
            <a:endParaRPr lang="ar-SA" sz="3600"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609600"/>
            <a:ext cx="8839200" cy="6248400"/>
          </a:xfrm>
          <a:prstGeom prst="rect">
            <a:avLst/>
          </a:prstGeom>
        </p:spPr>
        <p:txBody>
          <a:bodyPr>
            <a:spAutoFit/>
          </a:bodyPr>
          <a:lstStyle/>
          <a:p>
            <a:pPr algn="r" rtl="1">
              <a:defRPr/>
            </a:pPr>
            <a:r>
              <a:rPr lang="ar-SA" sz="4000" b="1" dirty="0">
                <a:solidFill>
                  <a:schemeClr val="accent6">
                    <a:lumMod val="75000"/>
                  </a:schemeClr>
                </a:solidFill>
              </a:rPr>
              <a:t>5- بكتيريا تنمو في وجود مخلوط من الأكسجين و ثاني أكسيد الكربون تقدر </a:t>
            </a:r>
            <a:r>
              <a:rPr lang="ar-SA" sz="4000" b="1" dirty="0" err="1">
                <a:solidFill>
                  <a:schemeClr val="accent6">
                    <a:lumMod val="75000"/>
                  </a:schemeClr>
                </a:solidFill>
              </a:rPr>
              <a:t>بـ</a:t>
            </a:r>
            <a:r>
              <a:rPr lang="ar-SA" sz="4000" b="1" dirty="0">
                <a:solidFill>
                  <a:schemeClr val="accent6">
                    <a:lumMod val="75000"/>
                  </a:schemeClr>
                </a:solidFill>
              </a:rPr>
              <a:t> 5 – 10 % مثل بكتيريا </a:t>
            </a:r>
            <a:r>
              <a:rPr lang="en-US" sz="4000" b="1" i="1" dirty="0" err="1">
                <a:solidFill>
                  <a:schemeClr val="accent6">
                    <a:lumMod val="75000"/>
                  </a:schemeClr>
                </a:solidFill>
              </a:rPr>
              <a:t>Neiseria</a:t>
            </a:r>
            <a:r>
              <a:rPr lang="en-US" sz="4000" b="1" i="1" dirty="0">
                <a:solidFill>
                  <a:schemeClr val="accent6">
                    <a:lumMod val="75000"/>
                  </a:schemeClr>
                </a:solidFill>
              </a:rPr>
              <a:t> </a:t>
            </a:r>
            <a:r>
              <a:rPr lang="en-US" sz="4000" b="1" i="1" dirty="0" err="1">
                <a:solidFill>
                  <a:schemeClr val="accent6">
                    <a:lumMod val="75000"/>
                  </a:schemeClr>
                </a:solidFill>
              </a:rPr>
              <a:t>gonorrhoeae</a:t>
            </a:r>
            <a:r>
              <a:rPr lang="en-US" sz="4000" b="1" i="1" dirty="0">
                <a:solidFill>
                  <a:schemeClr val="accent6">
                    <a:lumMod val="75000"/>
                  </a:schemeClr>
                </a:solidFill>
              </a:rPr>
              <a:t> </a:t>
            </a:r>
            <a:r>
              <a:rPr lang="ar-SA" sz="4000" b="1" dirty="0">
                <a:solidFill>
                  <a:schemeClr val="accent6">
                    <a:lumMod val="75000"/>
                  </a:schemeClr>
                </a:solidFill>
              </a:rPr>
              <a:t>  التي تسبب العديد من </a:t>
            </a:r>
            <a:r>
              <a:rPr lang="ar-SA" sz="4000" b="1" dirty="0" err="1">
                <a:solidFill>
                  <a:schemeClr val="accent6">
                    <a:lumMod val="75000"/>
                  </a:schemeClr>
                </a:solidFill>
              </a:rPr>
              <a:t>الألتهابات</a:t>
            </a:r>
            <a:r>
              <a:rPr lang="ar-SA" sz="4000" b="1" dirty="0">
                <a:solidFill>
                  <a:schemeClr val="accent6">
                    <a:lumMod val="75000"/>
                  </a:schemeClr>
                </a:solidFill>
              </a:rPr>
              <a:t> في </a:t>
            </a:r>
            <a:r>
              <a:rPr lang="ar-SA" sz="4000" b="1" dirty="0" err="1">
                <a:solidFill>
                  <a:schemeClr val="accent6">
                    <a:lumMod val="75000"/>
                  </a:schemeClr>
                </a:solidFill>
              </a:rPr>
              <a:t>اماكن</a:t>
            </a:r>
            <a:r>
              <a:rPr lang="ar-SA" sz="4000" b="1" dirty="0">
                <a:solidFill>
                  <a:schemeClr val="accent6">
                    <a:lumMod val="75000"/>
                  </a:schemeClr>
                </a:solidFill>
              </a:rPr>
              <a:t> مختلفة من جسم </a:t>
            </a:r>
            <a:r>
              <a:rPr lang="ar-SA" sz="4000" b="1" dirty="0" err="1">
                <a:solidFill>
                  <a:schemeClr val="accent6">
                    <a:lumMod val="75000"/>
                  </a:schemeClr>
                </a:solidFill>
              </a:rPr>
              <a:t>الأنسان</a:t>
            </a:r>
            <a:r>
              <a:rPr lang="ar-SA" sz="4000" b="1" dirty="0">
                <a:solidFill>
                  <a:schemeClr val="accent6">
                    <a:lumMod val="75000"/>
                  </a:schemeClr>
                </a:solidFill>
              </a:rPr>
              <a:t> مثل </a:t>
            </a:r>
            <a:r>
              <a:rPr lang="ar-SA" sz="4000" b="1" dirty="0" err="1">
                <a:solidFill>
                  <a:schemeClr val="accent6">
                    <a:lumMod val="75000"/>
                  </a:schemeClr>
                </a:solidFill>
              </a:rPr>
              <a:t>إلتهاب</a:t>
            </a:r>
            <a:r>
              <a:rPr lang="ar-SA" sz="4000" b="1" dirty="0">
                <a:solidFill>
                  <a:schemeClr val="accent6">
                    <a:lumMod val="75000"/>
                  </a:schemeClr>
                </a:solidFill>
              </a:rPr>
              <a:t> الملتحمة البلعوم المستقيم </a:t>
            </a:r>
            <a:r>
              <a:rPr lang="ar-SA" sz="4000" b="1" dirty="0" err="1">
                <a:solidFill>
                  <a:schemeClr val="accent6">
                    <a:lumMod val="75000"/>
                  </a:schemeClr>
                </a:solidFill>
              </a:rPr>
              <a:t>البروستات</a:t>
            </a:r>
            <a:r>
              <a:rPr lang="ar-SA" sz="4000" b="1" dirty="0">
                <a:solidFill>
                  <a:schemeClr val="accent6">
                    <a:lumMod val="75000"/>
                  </a:schemeClr>
                </a:solidFill>
              </a:rPr>
              <a:t>.</a:t>
            </a:r>
            <a:endParaRPr lang="en-US" sz="4000" b="1" dirty="0">
              <a:solidFill>
                <a:schemeClr val="accent6">
                  <a:lumMod val="75000"/>
                </a:schemeClr>
              </a:solidFill>
            </a:endParaRPr>
          </a:p>
          <a:p>
            <a:pPr algn="r" rtl="1">
              <a:defRPr/>
            </a:pPr>
            <a:r>
              <a:rPr lang="ar-SA" sz="4000" b="1" dirty="0">
                <a:solidFill>
                  <a:srgbClr val="008080"/>
                </a:solidFill>
              </a:rPr>
              <a:t>6- بكتيريا متحملة للظروف الهوائية </a:t>
            </a:r>
            <a:r>
              <a:rPr lang="en-US" sz="4000" b="1" dirty="0" err="1">
                <a:solidFill>
                  <a:srgbClr val="008080"/>
                </a:solidFill>
              </a:rPr>
              <a:t>Aerotolerant</a:t>
            </a:r>
            <a:r>
              <a:rPr lang="ar-SA" sz="4000" b="1" dirty="0">
                <a:solidFill>
                  <a:srgbClr val="008080"/>
                </a:solidFill>
              </a:rPr>
              <a:t> مثل بعض الأنواع التابعة لجنس </a:t>
            </a:r>
            <a:r>
              <a:rPr lang="ar-SA" sz="4000" b="1" dirty="0" err="1">
                <a:solidFill>
                  <a:srgbClr val="008080"/>
                </a:solidFill>
              </a:rPr>
              <a:t>الـ</a:t>
            </a:r>
            <a:r>
              <a:rPr lang="ar-SA" sz="4000" b="1" dirty="0">
                <a:solidFill>
                  <a:srgbClr val="008080"/>
                </a:solidFill>
              </a:rPr>
              <a:t> </a:t>
            </a:r>
            <a:r>
              <a:rPr lang="en-US" sz="4000" b="1" i="1" dirty="0">
                <a:solidFill>
                  <a:srgbClr val="008080"/>
                </a:solidFill>
              </a:rPr>
              <a:t>Clostridium</a:t>
            </a:r>
            <a:r>
              <a:rPr lang="en-US" sz="4000" b="1" dirty="0">
                <a:solidFill>
                  <a:srgbClr val="008080"/>
                </a:solidFill>
              </a:rPr>
              <a:t> </a:t>
            </a:r>
            <a:r>
              <a:rPr lang="ar-SA" sz="4000" b="1" dirty="0">
                <a:solidFill>
                  <a:srgbClr val="008080"/>
                </a:solidFill>
              </a:rPr>
              <a:t>  تستطيع أن تتحمل الضغوط المنخفضة من الأكسجين </a:t>
            </a:r>
            <a:r>
              <a:rPr lang="ar-SA" sz="4000" b="1" dirty="0" err="1">
                <a:solidFill>
                  <a:srgbClr val="008080"/>
                </a:solidFill>
              </a:rPr>
              <a:t>لاتزيد</a:t>
            </a:r>
            <a:r>
              <a:rPr lang="ar-SA" sz="4000" b="1" dirty="0">
                <a:solidFill>
                  <a:srgbClr val="008080"/>
                </a:solidFill>
              </a:rPr>
              <a:t> عن 20 ملليجرام/ لتر فلذلك لا يمكن </a:t>
            </a:r>
            <a:r>
              <a:rPr lang="ar-SA" sz="4000" b="1" dirty="0" err="1">
                <a:solidFill>
                  <a:srgbClr val="008080"/>
                </a:solidFill>
              </a:rPr>
              <a:t>أعتبارها</a:t>
            </a:r>
            <a:r>
              <a:rPr lang="ar-SA" sz="4000" b="1" dirty="0">
                <a:solidFill>
                  <a:srgbClr val="008080"/>
                </a:solidFill>
              </a:rPr>
              <a:t> </a:t>
            </a:r>
            <a:r>
              <a:rPr lang="ar-SA" sz="4000" b="1" dirty="0" err="1">
                <a:solidFill>
                  <a:srgbClr val="008080"/>
                </a:solidFill>
              </a:rPr>
              <a:t>لاهوائية</a:t>
            </a:r>
            <a:r>
              <a:rPr lang="ar-SA" sz="4000" b="1" dirty="0">
                <a:solidFill>
                  <a:srgbClr val="008080"/>
                </a:solidFill>
              </a:rPr>
              <a:t> بالمعنى الصحيح. </a:t>
            </a:r>
            <a:endParaRPr lang="en-US" sz="4000" b="1" dirty="0">
              <a:solidFill>
                <a:srgbClr val="008080"/>
              </a:solidFill>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a:xfrm>
            <a:off x="457200" y="274638"/>
            <a:ext cx="8229600" cy="944562"/>
          </a:xfrm>
        </p:spPr>
        <p:txBody>
          <a:bodyPr/>
          <a:lstStyle/>
          <a:p>
            <a:pPr eaLnBrk="1" hangingPunct="1"/>
            <a:r>
              <a:rPr lang="ar-SA" sz="3600" b="1" smtClean="0"/>
              <a:t>4 - الأشعاع </a:t>
            </a:r>
            <a:r>
              <a:rPr lang="en-US" sz="3600" b="1" smtClean="0"/>
              <a:t>Radiation   </a:t>
            </a:r>
            <a:endParaRPr lang="ar-SA" sz="3600" b="1" smtClean="0"/>
          </a:p>
        </p:txBody>
      </p:sp>
      <p:sp>
        <p:nvSpPr>
          <p:cNvPr id="45059" name="Content Placeholder 2"/>
          <p:cNvSpPr>
            <a:spLocks noGrp="1"/>
          </p:cNvSpPr>
          <p:nvPr>
            <p:ph idx="1"/>
          </p:nvPr>
        </p:nvSpPr>
        <p:spPr>
          <a:xfrm>
            <a:off x="0" y="1219200"/>
            <a:ext cx="8839200" cy="4906963"/>
          </a:xfrm>
        </p:spPr>
        <p:txBody>
          <a:bodyPr/>
          <a:lstStyle/>
          <a:p>
            <a:pPr eaLnBrk="1" hangingPunct="1"/>
            <a:r>
              <a:rPr lang="ar-SA" b="1" smtClean="0"/>
              <a:t>تتطلب بعض الأجناس البكتيرية وجود ضوء مرئي لكي تنمو وتتكاثر وذلك باستخدام الطاقة الضوئية محولة إياها إلى طاقة كيميائية عن طريق عملية التمثيل الضوئي</a:t>
            </a:r>
            <a:r>
              <a:rPr lang="en-US" b="1" smtClean="0"/>
              <a:t>photosynthesis</a:t>
            </a:r>
          </a:p>
          <a:p>
            <a:pPr eaLnBrk="1" hangingPunct="1"/>
            <a:r>
              <a:rPr lang="ar-SA" b="1" smtClean="0"/>
              <a:t>وتحدث بعض الأشعاعات مثل الأشعة فوق البنفسجية </a:t>
            </a:r>
            <a:r>
              <a:rPr lang="en-US" b="1" smtClean="0"/>
              <a:t>ultraviolet</a:t>
            </a:r>
            <a:r>
              <a:rPr lang="ar-SA" b="1" smtClean="0"/>
              <a:t> والأشعة السينية </a:t>
            </a:r>
            <a:r>
              <a:rPr lang="en-US" b="1" smtClean="0"/>
              <a:t>X-rays</a:t>
            </a:r>
            <a:r>
              <a:rPr lang="ar-SA" b="1" smtClean="0"/>
              <a:t> أضرار للبكتيريا. </a:t>
            </a:r>
          </a:p>
          <a:p>
            <a:pPr eaLnBrk="1" hangingPunct="1"/>
            <a:r>
              <a:rPr lang="ar-SA" b="1" smtClean="0"/>
              <a:t>ولقد وجد أن الأشعاعات ذات الموجات القصيرة من الضوء المرئي يكون لها تأثير قاتل للكائنات الحية الدقيقة لذا فقد استعملت في تعقيم المواد الحساسة للحرارة المرتفعة مثل بعض أنواع الأدوية وتعرف بطريقة التعقيم البارد </a:t>
            </a:r>
            <a:r>
              <a:rPr lang="en-US" b="1" smtClean="0"/>
              <a:t>cold sterilization</a:t>
            </a:r>
            <a:r>
              <a:rPr lang="ar-SA" b="1" smtClean="0"/>
              <a:t>. </a:t>
            </a:r>
            <a:endParaRPr lang="en-US" b="1" smtClean="0"/>
          </a:p>
          <a:p>
            <a:pPr eaLnBrk="1" hangingPunct="1"/>
            <a:endParaRPr lang="ar-SA" b="1" smtClean="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Content Placeholder 2"/>
          <p:cNvSpPr>
            <a:spLocks noGrp="1"/>
          </p:cNvSpPr>
          <p:nvPr>
            <p:ph idx="1"/>
          </p:nvPr>
        </p:nvSpPr>
        <p:spPr>
          <a:xfrm>
            <a:off x="0" y="304800"/>
            <a:ext cx="9144000" cy="5821363"/>
          </a:xfrm>
        </p:spPr>
        <p:txBody>
          <a:bodyPr/>
          <a:lstStyle/>
          <a:p>
            <a:pPr eaLnBrk="1" hangingPunct="1">
              <a:buFontTx/>
              <a:buNone/>
            </a:pPr>
            <a:r>
              <a:rPr lang="ar-SA" sz="3600" b="1" smtClean="0"/>
              <a:t>   تتراوح اطوال موجات الأشعة الفوق بنفسجية  بين 150 – 3900 أنجستروم  وتتأثر البكتيريا سلبا بالموجات ذات طول 2650 أنجستروم. </a:t>
            </a:r>
          </a:p>
          <a:p>
            <a:pPr eaLnBrk="1" hangingPunct="1">
              <a:buFontTx/>
              <a:buNone/>
            </a:pPr>
            <a:r>
              <a:rPr lang="ar-SA" sz="3600" b="1" smtClean="0"/>
              <a:t>   وتوجد لمبات مبيدة للميكروبات </a:t>
            </a:r>
            <a:r>
              <a:rPr lang="en-US" sz="3600" b="1" smtClean="0"/>
              <a:t>germicidal bulbs</a:t>
            </a:r>
            <a:r>
              <a:rPr lang="ar-SA" sz="3600" b="1" smtClean="0"/>
              <a:t> تعطي أشعاعات فوق بنفسجية تتراوح أطوال موجاتها بين 2600 – 2700 أنجستروم تستعمل في غرف العمليات ومصانع الأدوية وصناعة الألبان بهدف تقليل عدد الميكروبات. </a:t>
            </a:r>
          </a:p>
          <a:p>
            <a:pPr eaLnBrk="1" hangingPunct="1">
              <a:buFontTx/>
              <a:buNone/>
            </a:pPr>
            <a:r>
              <a:rPr lang="ar-SA" sz="3600" b="1" smtClean="0"/>
              <a:t>   وللأشعة فوق البنفسجية قابلية قليلة على أختراق المواد لذا فأن طبقة رقيقة من الزجاج مثلا تستطيع أن تزيل كمية كبيرة منها. </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Content Placeholder 2"/>
          <p:cNvSpPr>
            <a:spLocks noGrp="1"/>
          </p:cNvSpPr>
          <p:nvPr>
            <p:ph idx="1"/>
          </p:nvPr>
        </p:nvSpPr>
        <p:spPr>
          <a:xfrm>
            <a:off x="457200" y="304800"/>
            <a:ext cx="8229600" cy="5821363"/>
          </a:xfrm>
        </p:spPr>
        <p:txBody>
          <a:bodyPr/>
          <a:lstStyle/>
          <a:p>
            <a:pPr eaLnBrk="1" hangingPunct="1">
              <a:buFontTx/>
              <a:buNone/>
            </a:pPr>
            <a:r>
              <a:rPr lang="ar-SA" smtClean="0"/>
              <a:t>5-تركيز أيون الهيدروجين:- يكون تركيز أيون الهيدروجين منخفضاً في البيئات الطبيعية التي تعيش بها الكائنات الحية الدقيقة, ولا يستطيع أي كائن حي أن ينمو في بيئة خالية كلية من أيونات الهيدروجين. و تعمل تركيزات المنخفضة أو المرتفعة جداً على وقف النمو لعدد كبير من الكائنات الحية الدقيقة.  وتفضل معظم الأجناس البكتيرية النمو في بيئات قريبة من التعادل حيث يقترب تركيز أيون الهيدروجين من 10 </a:t>
            </a:r>
            <a:r>
              <a:rPr lang="ar-SA" baseline="30000" smtClean="0"/>
              <a:t>-7</a:t>
            </a:r>
            <a:r>
              <a:rPr lang="ar-SA" smtClean="0"/>
              <a:t>.   ويشار عادة إلى تركيز أيونات الهيدروجين بتقدير لوغاريتمي يطلق عليه الـ </a:t>
            </a:r>
            <a:r>
              <a:rPr lang="en-US" smtClean="0"/>
              <a:t>pH</a:t>
            </a:r>
            <a:r>
              <a:rPr lang="ar-SA" smtClean="0"/>
              <a:t>.</a:t>
            </a:r>
            <a:endParaRPr lang="en-US" smtClean="0"/>
          </a:p>
          <a:p>
            <a:pPr eaLnBrk="1" hangingPunct="1"/>
            <a:r>
              <a:rPr lang="ar-SA" smtClean="0"/>
              <a:t>ويمكن تقسيم الأجناس البكتيرية تبعاً  قيم الـ </a:t>
            </a:r>
            <a:r>
              <a:rPr lang="en-US" smtClean="0"/>
              <a:t>pH </a:t>
            </a:r>
            <a:r>
              <a:rPr lang="ar-SA" smtClean="0"/>
              <a:t> التي تستطيع النمو والتكاثر به إلى ما يلي:-</a:t>
            </a:r>
            <a:endParaRPr lang="en-US" smtClean="0"/>
          </a:p>
          <a:p>
            <a:pPr eaLnBrk="1" hangingPunct="1"/>
            <a:endParaRPr lang="ar-SA" smtClean="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533400"/>
            <a:ext cx="9144000" cy="6324600"/>
          </a:xfrm>
        </p:spPr>
        <p:txBody>
          <a:bodyPr rtlCol="1">
            <a:normAutofit/>
          </a:bodyPr>
          <a:lstStyle/>
          <a:p>
            <a:pPr eaLnBrk="1" fontAlgn="auto" hangingPunct="1">
              <a:spcAft>
                <a:spcPts val="0"/>
              </a:spcAft>
              <a:buFontTx/>
              <a:buNone/>
              <a:defRPr/>
            </a:pPr>
            <a:r>
              <a:rPr lang="ar-SA" sz="3600" b="1" dirty="0" smtClean="0">
                <a:solidFill>
                  <a:schemeClr val="tx2">
                    <a:lumMod val="75000"/>
                  </a:schemeClr>
                </a:solidFill>
              </a:rPr>
              <a:t>1- البكتيريا المحبة للحموضة </a:t>
            </a:r>
            <a:r>
              <a:rPr lang="en-US" sz="3600" b="1" smtClean="0">
                <a:solidFill>
                  <a:schemeClr val="tx2">
                    <a:lumMod val="75000"/>
                  </a:schemeClr>
                </a:solidFill>
              </a:rPr>
              <a:t>acidophilic bacteria</a:t>
            </a:r>
            <a:r>
              <a:rPr lang="ar-SA" sz="3600" b="1" smtClean="0">
                <a:solidFill>
                  <a:schemeClr val="tx2">
                    <a:lumMod val="75000"/>
                  </a:schemeClr>
                </a:solidFill>
              </a:rPr>
              <a:t>:- </a:t>
            </a:r>
            <a:r>
              <a:rPr lang="ar-SA" sz="3600" b="1" dirty="0" smtClean="0">
                <a:solidFill>
                  <a:schemeClr val="tx2">
                    <a:lumMod val="75000"/>
                  </a:schemeClr>
                </a:solidFill>
              </a:rPr>
              <a:t>تتطلب درجات منخفضة من الرقم الهيدروجيني تتراوح من 2- 6. مثل البكتيريا التي تؤكسد الكبريت إلى حمض الكبريتيك وتسمى </a:t>
            </a:r>
            <a:r>
              <a:rPr lang="en-US" sz="3600" b="1" i="1" dirty="0" err="1" smtClean="0">
                <a:solidFill>
                  <a:schemeClr val="tx2">
                    <a:lumMod val="75000"/>
                  </a:schemeClr>
                </a:solidFill>
              </a:rPr>
              <a:t>Thiobacillus</a:t>
            </a:r>
            <a:r>
              <a:rPr lang="en-US" sz="3600" b="1" i="1" dirty="0" smtClean="0">
                <a:solidFill>
                  <a:schemeClr val="tx2">
                    <a:lumMod val="75000"/>
                  </a:schemeClr>
                </a:solidFill>
              </a:rPr>
              <a:t> </a:t>
            </a:r>
            <a:r>
              <a:rPr lang="en-US" sz="3600" b="1" i="1" dirty="0" err="1" smtClean="0">
                <a:solidFill>
                  <a:schemeClr val="tx2">
                    <a:lumMod val="75000"/>
                  </a:schemeClr>
                </a:solidFill>
              </a:rPr>
              <a:t>thiooxidans</a:t>
            </a:r>
            <a:r>
              <a:rPr lang="ar-SA" sz="3600" b="1" dirty="0" smtClean="0">
                <a:solidFill>
                  <a:schemeClr val="tx2">
                    <a:lumMod val="75000"/>
                  </a:schemeClr>
                </a:solidFill>
              </a:rPr>
              <a:t> وبكتيريا المنتجة لحمض </a:t>
            </a:r>
            <a:r>
              <a:rPr lang="ar-SA" sz="3600" b="1" dirty="0" err="1" smtClean="0">
                <a:solidFill>
                  <a:schemeClr val="tx2">
                    <a:lumMod val="75000"/>
                  </a:schemeClr>
                </a:solidFill>
              </a:rPr>
              <a:t>الخليك</a:t>
            </a:r>
            <a:r>
              <a:rPr lang="ar-SA" sz="3600" b="1" dirty="0" smtClean="0">
                <a:solidFill>
                  <a:schemeClr val="tx2">
                    <a:lumMod val="75000"/>
                  </a:schemeClr>
                </a:solidFill>
              </a:rPr>
              <a:t> </a:t>
            </a:r>
            <a:r>
              <a:rPr lang="en-US" sz="3600" b="1" i="1" dirty="0" err="1" smtClean="0">
                <a:solidFill>
                  <a:schemeClr val="tx2">
                    <a:lumMod val="75000"/>
                  </a:schemeClr>
                </a:solidFill>
              </a:rPr>
              <a:t>Acetobacter</a:t>
            </a:r>
            <a:r>
              <a:rPr lang="en-US" sz="3600" b="1" dirty="0" smtClean="0">
                <a:solidFill>
                  <a:schemeClr val="tx2">
                    <a:lumMod val="75000"/>
                  </a:schemeClr>
                </a:solidFill>
              </a:rPr>
              <a:t> </a:t>
            </a:r>
            <a:r>
              <a:rPr lang="ar-SA" sz="3600" b="1" dirty="0" smtClean="0">
                <a:solidFill>
                  <a:schemeClr val="tx2">
                    <a:lumMod val="75000"/>
                  </a:schemeClr>
                </a:solidFill>
              </a:rPr>
              <a:t> والبكتيريا التي تعيش في </a:t>
            </a:r>
            <a:r>
              <a:rPr lang="ar-SA" sz="3600" b="1" dirty="0" err="1" smtClean="0">
                <a:solidFill>
                  <a:schemeClr val="tx2">
                    <a:lumMod val="75000"/>
                  </a:schemeClr>
                </a:solidFill>
              </a:rPr>
              <a:t>معدت</a:t>
            </a:r>
            <a:r>
              <a:rPr lang="ar-SA" sz="3600" b="1" dirty="0" smtClean="0">
                <a:solidFill>
                  <a:schemeClr val="tx2">
                    <a:lumMod val="75000"/>
                  </a:schemeClr>
                </a:solidFill>
              </a:rPr>
              <a:t> الحيوانات الثديية </a:t>
            </a:r>
            <a:r>
              <a:rPr lang="en-US" sz="3600" b="1" i="1" dirty="0" err="1" smtClean="0">
                <a:solidFill>
                  <a:schemeClr val="tx2">
                    <a:lumMod val="75000"/>
                  </a:schemeClr>
                </a:solidFill>
              </a:rPr>
              <a:t>Zymosarcina</a:t>
            </a:r>
            <a:r>
              <a:rPr lang="ar-SA" sz="3600" b="1" dirty="0" smtClean="0">
                <a:solidFill>
                  <a:schemeClr val="tx2">
                    <a:lumMod val="75000"/>
                  </a:schemeClr>
                </a:solidFill>
              </a:rPr>
              <a:t> والبكتيريا التي تسبب مرض قرحة المعدة  </a:t>
            </a:r>
            <a:r>
              <a:rPr lang="en-US" sz="3600" b="1" i="1" dirty="0" smtClean="0">
                <a:solidFill>
                  <a:schemeClr val="tx2">
                    <a:lumMod val="75000"/>
                  </a:schemeClr>
                </a:solidFill>
              </a:rPr>
              <a:t>Helicobacter Pylori</a:t>
            </a:r>
            <a:r>
              <a:rPr lang="ar-SA" sz="3600" b="1" dirty="0" smtClean="0">
                <a:solidFill>
                  <a:schemeClr val="tx2">
                    <a:lumMod val="75000"/>
                  </a:schemeClr>
                </a:solidFill>
              </a:rPr>
              <a:t>.</a:t>
            </a:r>
            <a:endParaRPr lang="en-US" sz="3600" b="1" dirty="0" smtClean="0">
              <a:solidFill>
                <a:schemeClr val="tx2">
                  <a:lumMod val="75000"/>
                </a:schemeClr>
              </a:solidFill>
            </a:endParaRPr>
          </a:p>
          <a:p>
            <a:pPr eaLnBrk="1" fontAlgn="auto" hangingPunct="1">
              <a:spcAft>
                <a:spcPts val="0"/>
              </a:spcAft>
              <a:buFontTx/>
              <a:buNone/>
              <a:defRPr/>
            </a:pPr>
            <a:r>
              <a:rPr lang="ar-SA" sz="3600" b="1" dirty="0" smtClean="0">
                <a:solidFill>
                  <a:schemeClr val="tx2">
                    <a:lumMod val="75000"/>
                  </a:schemeClr>
                </a:solidFill>
              </a:rPr>
              <a:t>2-البكتيريا المحبة للوسط المتعادل وتنمو في رقم هيدروجيني بين 7- 7,5 مثل البكتيريا الممرضة </a:t>
            </a:r>
            <a:r>
              <a:rPr lang="ar-SA" sz="3600" b="1" dirty="0" err="1" smtClean="0">
                <a:solidFill>
                  <a:schemeClr val="tx2">
                    <a:lumMod val="75000"/>
                  </a:schemeClr>
                </a:solidFill>
              </a:rPr>
              <a:t>للأنسان</a:t>
            </a:r>
            <a:r>
              <a:rPr lang="ar-SA" sz="3600" b="1" dirty="0" smtClean="0">
                <a:solidFill>
                  <a:schemeClr val="tx2">
                    <a:lumMod val="75000"/>
                  </a:schemeClr>
                </a:solidFill>
              </a:rPr>
              <a:t> .</a:t>
            </a:r>
            <a:endParaRPr lang="ar-SA" sz="3600" b="1" dirty="0">
              <a:solidFill>
                <a:schemeClr val="tx2">
                  <a:lumMod val="75000"/>
                </a:schemeClr>
              </a:solidFill>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0"/>
            <a:ext cx="9144000" cy="4602163"/>
          </a:xfrm>
        </p:spPr>
        <p:txBody>
          <a:bodyPr rtlCol="1">
            <a:normAutofit/>
          </a:bodyPr>
          <a:lstStyle/>
          <a:p>
            <a:pPr eaLnBrk="1" fontAlgn="auto" hangingPunct="1">
              <a:spcAft>
                <a:spcPts val="0"/>
              </a:spcAft>
              <a:buFontTx/>
              <a:buNone/>
              <a:defRPr/>
            </a:pPr>
            <a:r>
              <a:rPr lang="ar-SA" sz="4000" b="1" dirty="0" smtClean="0">
                <a:solidFill>
                  <a:schemeClr val="tx2">
                    <a:lumMod val="85000"/>
                    <a:lumOff val="15000"/>
                  </a:schemeClr>
                </a:solidFill>
              </a:rPr>
              <a:t>3-البكتيريا المحبة للقلوية </a:t>
            </a:r>
            <a:r>
              <a:rPr lang="en-US" sz="4000" b="1" dirty="0" err="1" smtClean="0">
                <a:solidFill>
                  <a:schemeClr val="tx2">
                    <a:lumMod val="85000"/>
                    <a:lumOff val="15000"/>
                  </a:schemeClr>
                </a:solidFill>
              </a:rPr>
              <a:t>Alkalophilic</a:t>
            </a:r>
            <a:r>
              <a:rPr lang="en-US" sz="4000" b="1" dirty="0" smtClean="0">
                <a:solidFill>
                  <a:schemeClr val="tx2">
                    <a:lumMod val="85000"/>
                    <a:lumOff val="15000"/>
                  </a:schemeClr>
                </a:solidFill>
              </a:rPr>
              <a:t> bacteria</a:t>
            </a:r>
            <a:r>
              <a:rPr lang="ar-SA" sz="4000" b="1" dirty="0" smtClean="0">
                <a:solidFill>
                  <a:schemeClr val="tx2">
                    <a:lumMod val="85000"/>
                    <a:lumOff val="15000"/>
                  </a:schemeClr>
                </a:solidFill>
              </a:rPr>
              <a:t> وتنمو في وسط يتراوح الرقم الهيدروجيني 7،5 – 9،5 مثل الأكتينوميسيتات وبكتيريا العقد الجذرية </a:t>
            </a:r>
            <a:r>
              <a:rPr lang="en-US" sz="4000" b="1" dirty="0" err="1" smtClean="0">
                <a:solidFill>
                  <a:schemeClr val="tx2">
                    <a:lumMod val="85000"/>
                    <a:lumOff val="15000"/>
                  </a:schemeClr>
                </a:solidFill>
              </a:rPr>
              <a:t>Rhizobium</a:t>
            </a:r>
            <a:r>
              <a:rPr lang="ar-SA" sz="4000" b="1" dirty="0" smtClean="0">
                <a:solidFill>
                  <a:schemeClr val="tx2">
                    <a:lumMod val="85000"/>
                    <a:lumOff val="15000"/>
                  </a:schemeClr>
                </a:solidFill>
              </a:rPr>
              <a:t> وبكتيريا </a:t>
            </a:r>
            <a:r>
              <a:rPr lang="ar-SA" sz="4000" b="1" dirty="0" err="1" smtClean="0">
                <a:solidFill>
                  <a:schemeClr val="tx2">
                    <a:lumMod val="85000"/>
                    <a:lumOff val="15000"/>
                  </a:schemeClr>
                </a:solidFill>
              </a:rPr>
              <a:t>التأزت</a:t>
            </a:r>
            <a:r>
              <a:rPr lang="ar-SA" sz="4000" b="1" dirty="0" smtClean="0">
                <a:solidFill>
                  <a:schemeClr val="tx2">
                    <a:lumMod val="85000"/>
                    <a:lumOff val="15000"/>
                  </a:schemeClr>
                </a:solidFill>
              </a:rPr>
              <a:t>.</a:t>
            </a:r>
            <a:endParaRPr lang="en-US" sz="4000" b="1" dirty="0" smtClean="0">
              <a:solidFill>
                <a:schemeClr val="tx2">
                  <a:lumMod val="85000"/>
                  <a:lumOff val="15000"/>
                </a:schemeClr>
              </a:solidFill>
            </a:endParaRPr>
          </a:p>
          <a:p>
            <a:pPr eaLnBrk="1" fontAlgn="auto" hangingPunct="1">
              <a:spcAft>
                <a:spcPts val="0"/>
              </a:spcAft>
              <a:buFontTx/>
              <a:buNone/>
              <a:defRPr/>
            </a:pPr>
            <a:r>
              <a:rPr lang="ar-SA" sz="4000" dirty="0" smtClean="0"/>
              <a:t>  </a:t>
            </a:r>
            <a:endParaRPr lang="ar-SA" sz="4000"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457200"/>
            <a:ext cx="8763000" cy="4525963"/>
          </a:xfrm>
        </p:spPr>
        <p:txBody>
          <a:bodyPr/>
          <a:lstStyle/>
          <a:p>
            <a:pPr eaLnBrk="1" fontAlgn="auto" hangingPunct="1">
              <a:spcAft>
                <a:spcPts val="0"/>
              </a:spcAft>
              <a:buFontTx/>
              <a:buNone/>
              <a:defRPr/>
            </a:pPr>
            <a:r>
              <a:rPr lang="ar-SA" sz="3600" b="1" dirty="0" smtClean="0">
                <a:solidFill>
                  <a:schemeClr val="tx2">
                    <a:lumMod val="75000"/>
                  </a:schemeClr>
                </a:solidFill>
              </a:rPr>
              <a:t>وعند تنمية البكتيريا في بيئة ذات رقم هيدروجيني متعادل فان البكتيريا ينتج عنها أحماض أو قلويات أثناء نموها مما يؤدي إلى تغير قيمة الرقم الهيدروجيني للبيئة مما يعمل على الحد من نمو البكتيريا أو وقفه كلياً لذا يفضل عند عمل بيئات النمو للأحياء الدقيقة </a:t>
            </a:r>
            <a:r>
              <a:rPr lang="ar-SA" sz="3600" b="1" dirty="0" err="1" smtClean="0">
                <a:solidFill>
                  <a:schemeClr val="tx2">
                    <a:lumMod val="75000"/>
                  </a:schemeClr>
                </a:solidFill>
              </a:rPr>
              <a:t>أضافة</a:t>
            </a:r>
            <a:r>
              <a:rPr lang="ar-SA" sz="3600" b="1" dirty="0" smtClean="0">
                <a:solidFill>
                  <a:schemeClr val="tx2">
                    <a:lumMod val="75000"/>
                  </a:schemeClr>
                </a:solidFill>
              </a:rPr>
              <a:t> مواد تعرف بالمنظمات </a:t>
            </a:r>
            <a:r>
              <a:rPr lang="en-US" sz="3600" b="1" dirty="0" smtClean="0">
                <a:solidFill>
                  <a:schemeClr val="tx2">
                    <a:lumMod val="75000"/>
                  </a:schemeClr>
                </a:solidFill>
              </a:rPr>
              <a:t>Buffers</a:t>
            </a:r>
            <a:r>
              <a:rPr lang="ar-SA" sz="3600" b="1" dirty="0" err="1" smtClean="0">
                <a:solidFill>
                  <a:schemeClr val="tx2">
                    <a:lumMod val="75000"/>
                  </a:schemeClr>
                </a:solidFill>
              </a:rPr>
              <a:t>.</a:t>
            </a:r>
            <a:r>
              <a:rPr lang="ar-SA" sz="3600" b="1" dirty="0" smtClean="0">
                <a:solidFill>
                  <a:schemeClr val="tx2">
                    <a:lumMod val="75000"/>
                  </a:schemeClr>
                </a:solidFill>
              </a:rPr>
              <a:t> بسبب قدرت هذه المواد على معادلة التغيرات في قيم الرقم الهيدروجيني أثناء نمو الكائنات الحية </a:t>
            </a:r>
            <a:r>
              <a:rPr lang="ar-SA" sz="3600" b="1" dirty="0" err="1" smtClean="0">
                <a:solidFill>
                  <a:schemeClr val="tx2">
                    <a:lumMod val="75000"/>
                  </a:schemeClr>
                </a:solidFill>
              </a:rPr>
              <a:t>الدقيقة.</a:t>
            </a:r>
            <a:r>
              <a:rPr lang="ar-SA" sz="3600" b="1" dirty="0" smtClean="0">
                <a:solidFill>
                  <a:schemeClr val="tx2">
                    <a:lumMod val="75000"/>
                  </a:schemeClr>
                </a:solidFill>
              </a:rPr>
              <a:t> وعادة يضاف مادة فوسفات أحادية </a:t>
            </a:r>
            <a:r>
              <a:rPr lang="ar-SA" sz="3600" b="1" dirty="0" err="1" smtClean="0">
                <a:solidFill>
                  <a:schemeClr val="tx2">
                    <a:lumMod val="75000"/>
                  </a:schemeClr>
                </a:solidFill>
              </a:rPr>
              <a:t>البوتاسيوم</a:t>
            </a:r>
            <a:r>
              <a:rPr lang="ar-SA" sz="3600" b="1" dirty="0" smtClean="0">
                <a:solidFill>
                  <a:schemeClr val="tx2">
                    <a:lumMod val="75000"/>
                  </a:schemeClr>
                </a:solidFill>
              </a:rPr>
              <a:t>  أو فوسفات ثنائية </a:t>
            </a:r>
            <a:r>
              <a:rPr lang="ar-SA" sz="3600" b="1" dirty="0" err="1" smtClean="0">
                <a:solidFill>
                  <a:schemeClr val="tx2">
                    <a:lumMod val="75000"/>
                  </a:schemeClr>
                </a:solidFill>
              </a:rPr>
              <a:t>البوتاسيوم</a:t>
            </a:r>
            <a:r>
              <a:rPr lang="ar-SA" sz="3600" b="1" dirty="0" smtClean="0">
                <a:solidFill>
                  <a:schemeClr val="tx2">
                    <a:lumMod val="75000"/>
                  </a:schemeClr>
                </a:solidFill>
              </a:rPr>
              <a:t> أو خليط منهما إلى بيئات نمو الكائنات الحية الدقيقة بهدف تنظيم قيمة الرقم الهيدروجيني أثناء النمو.</a:t>
            </a:r>
            <a:endParaRPr lang="en-US" sz="3600" b="1" dirty="0" smtClean="0">
              <a:solidFill>
                <a:schemeClr val="tx2">
                  <a:lumMod val="75000"/>
                </a:schemeClr>
              </a:solidFil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3992</TotalTime>
  <Words>2859</Words>
  <Application>Microsoft Office PowerPoint</Application>
  <PresentationFormat>عرض على الشاشة (3:4)‏</PresentationFormat>
  <Paragraphs>147</Paragraphs>
  <Slides>50</Slides>
  <Notes>4</Notes>
  <HiddenSlides>0</HiddenSlides>
  <MMClips>0</MMClips>
  <ScaleCrop>false</ScaleCrop>
  <HeadingPairs>
    <vt:vector size="4" baseType="variant">
      <vt:variant>
        <vt:lpstr>نسق</vt:lpstr>
      </vt:variant>
      <vt:variant>
        <vt:i4>1</vt:i4>
      </vt:variant>
      <vt:variant>
        <vt:lpstr>عناوين الشرائح</vt:lpstr>
      </vt:variant>
      <vt:variant>
        <vt:i4>50</vt:i4>
      </vt:variant>
    </vt:vector>
  </HeadingPairs>
  <TitlesOfParts>
    <vt:vector size="51" baseType="lpstr">
      <vt:lpstr>Office Theme</vt:lpstr>
      <vt:lpstr>عرض تقديمي في PowerPoint</vt:lpstr>
      <vt:lpstr>عناصر المحاضرة</vt:lpstr>
      <vt:lpstr>نمو وتكاثر البكتيريا Growth and Reproduction of bacteria </vt:lpstr>
      <vt:lpstr>أنواع التكاثر اللاجنسي في البكتيريا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تقدير النمو البكتيري Quantitative measurments of bacterial growth</vt:lpstr>
      <vt:lpstr>عرض تقديمي في PowerPoint</vt:lpstr>
      <vt:lpstr>turbidity Indirect Method</vt:lpstr>
      <vt:lpstr>ثانياً- تقدير عدد الخلايا cell count :-</vt:lpstr>
      <vt:lpstr>The Petroff-Hauser counting chamber</vt:lpstr>
      <vt:lpstr>عرض تقديمي في PowerPoint</vt:lpstr>
      <vt:lpstr>عرض تقديمي في PowerPoint</vt:lpstr>
      <vt:lpstr>plate count</vt:lpstr>
      <vt:lpstr>Membrane filtration </vt:lpstr>
      <vt:lpstr>عرض تقديمي في PowerPoint</vt:lpstr>
      <vt:lpstr>عرض تقديمي في PowerPoint</vt:lpstr>
      <vt:lpstr>عناصر المحاضرة</vt:lpstr>
      <vt:lpstr>دورة النمو Growth cycle</vt:lpstr>
      <vt:lpstr>عرض تقديمي في PowerPoint</vt:lpstr>
      <vt:lpstr>عرض تقديمي في PowerPoint</vt:lpstr>
      <vt:lpstr>عرض تقديمي في PowerPoint</vt:lpstr>
      <vt:lpstr>عرض تقديمي في PowerPoint</vt:lpstr>
      <vt:lpstr>العوامل التي تؤثر على نمو البكتيريا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4 - الأشعاع Radiation   </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ibtisam</dc:creator>
  <cp:lastModifiedBy>Toshiba</cp:lastModifiedBy>
  <cp:revision>70</cp:revision>
  <dcterms:created xsi:type="dcterms:W3CDTF">2011-03-30T15:00:04Z</dcterms:created>
  <dcterms:modified xsi:type="dcterms:W3CDTF">2014-06-03T15:58:49Z</dcterms:modified>
</cp:coreProperties>
</file>