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257" r:id="rId2"/>
    <p:sldId id="282" r:id="rId3"/>
    <p:sldId id="258" r:id="rId4"/>
    <p:sldId id="259" r:id="rId5"/>
    <p:sldId id="286" r:id="rId6"/>
    <p:sldId id="287" r:id="rId7"/>
    <p:sldId id="288" r:id="rId8"/>
    <p:sldId id="260" r:id="rId9"/>
    <p:sldId id="261" r:id="rId10"/>
    <p:sldId id="262" r:id="rId11"/>
    <p:sldId id="281" r:id="rId12"/>
    <p:sldId id="263" r:id="rId13"/>
    <p:sldId id="264" r:id="rId14"/>
    <p:sldId id="290" r:id="rId15"/>
    <p:sldId id="291" r:id="rId16"/>
    <p:sldId id="265" r:id="rId17"/>
    <p:sldId id="266" r:id="rId18"/>
    <p:sldId id="292" r:id="rId19"/>
    <p:sldId id="267" r:id="rId20"/>
    <p:sldId id="268" r:id="rId21"/>
    <p:sldId id="269" r:id="rId22"/>
    <p:sldId id="270" r:id="rId23"/>
    <p:sldId id="271" r:id="rId24"/>
    <p:sldId id="293" r:id="rId25"/>
    <p:sldId id="294" r:id="rId26"/>
    <p:sldId id="295" r:id="rId27"/>
    <p:sldId id="296" r:id="rId28"/>
    <p:sldId id="297" r:id="rId29"/>
    <p:sldId id="298" r:id="rId30"/>
    <p:sldId id="299" r:id="rId31"/>
    <p:sldId id="300" r:id="rId32"/>
    <p:sldId id="301" r:id="rId33"/>
    <p:sldId id="302" r:id="rId34"/>
    <p:sldId id="303" r:id="rId35"/>
    <p:sldId id="304" r:id="rId36"/>
    <p:sldId id="305" r:id="rId37"/>
    <p:sldId id="306" r:id="rId38"/>
    <p:sldId id="307" r:id="rId39"/>
    <p:sldId id="308" r:id="rId40"/>
    <p:sldId id="309" r:id="rId41"/>
    <p:sldId id="310" r:id="rId42"/>
    <p:sldId id="311" r:id="rId43"/>
    <p:sldId id="312" r:id="rId44"/>
    <p:sldId id="313" r:id="rId45"/>
    <p:sldId id="314" r:id="rId46"/>
    <p:sldId id="315" r:id="rId47"/>
    <p:sldId id="316" r:id="rId48"/>
    <p:sldId id="317" r:id="rId49"/>
    <p:sldId id="318" r:id="rId50"/>
    <p:sldId id="319" r:id="rId51"/>
    <p:sldId id="320" r:id="rId5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0093"/>
    <a:srgbClr val="800080"/>
    <a:srgbClr val="339966"/>
    <a:srgbClr val="000099"/>
    <a:srgbClr val="CC3300"/>
    <a:srgbClr val="FB2C09"/>
    <a:srgbClr val="6600CC"/>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54" d="100"/>
          <a:sy n="54" d="100"/>
        </p:scale>
        <p:origin x="-1147" y="1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266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0CD001D3-7548-4E8D-B9FA-061F2341F5E8}" type="slidenum">
              <a:rPr lang="en-US"/>
              <a:pPr>
                <a:defRPr/>
              </a:pPr>
              <a:t>‹#›</a:t>
            </a:fld>
            <a:endParaRPr lang="en-US"/>
          </a:p>
        </p:txBody>
      </p:sp>
    </p:spTree>
    <p:extLst>
      <p:ext uri="{BB962C8B-B14F-4D97-AF65-F5344CB8AC3E}">
        <p14:creationId xmlns:p14="http://schemas.microsoft.com/office/powerpoint/2010/main" val="410636250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4D34FF33-8E4F-4024-89B5-679476E8B74E}" type="slidenum">
              <a:rPr lang="en-US" smtClean="0"/>
              <a:pPr/>
              <a:t>1</a:t>
            </a:fld>
            <a:endParaRPr lang="en-US" smtClean="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979061A7-6F20-4C0C-8A69-4E0250189D0A}" type="slidenum">
              <a:rPr lang="en-US" smtClean="0"/>
              <a:pPr/>
              <a:t>3</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5AFFB405-7050-4006-8587-F30758D957FB}" type="slidenum">
              <a:rPr lang="en-US" smtClean="0"/>
              <a:pPr/>
              <a:t>4</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106FC8B9-C22C-4069-9D6F-6B528C2E6C45}" type="slidenum">
              <a:rPr lang="en-US" smtClean="0"/>
              <a:pPr/>
              <a:t>8</a:t>
            </a:fld>
            <a:endParaRPr lang="en-US" smtClean="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76A234D0-0340-4E4F-8C46-B8AA3ABF9901}" type="slidenum">
              <a:rPr lang="en-US" smtClean="0"/>
              <a:pPr/>
              <a:t>9</a:t>
            </a:fld>
            <a:endParaRPr lang="en-US" smtClean="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F5E8D778-6305-4130-B8CF-ED3D084FA1F9}" type="slidenum">
              <a:rPr lang="en-US" smtClean="0"/>
              <a:pPr/>
              <a:t>10</a:t>
            </a:fld>
            <a:endParaRPr lang="en-US" smtClean="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5FFD1C32-44E5-4900-ABEB-922037D61DDE}" type="slidenum">
              <a:rPr lang="en-US" smtClean="0"/>
              <a:pPr/>
              <a:t>12</a:t>
            </a:fld>
            <a:endParaRPr lang="en-US" smtClean="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9D0D11E7-E8E6-49AC-B7FF-F41431EB329D}" type="slidenum">
              <a:rPr lang="en-US" smtClean="0"/>
              <a:pPr/>
              <a:t>13</a:t>
            </a:fld>
            <a:endParaRPr lang="en-US"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376E4596-2725-4BCC-B97F-4F0BBE382960}" type="slidenum">
              <a:rPr lang="en-US" smtClean="0"/>
              <a:pPr/>
              <a:t>16</a:t>
            </a:fld>
            <a:endParaRPr lang="en-US" smtClean="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B90FB7CA-5F36-4663-9B97-847150035910}" type="slidenum">
              <a:rPr lang="en-US" smtClean="0"/>
              <a:pPr/>
              <a:t>17</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C9932A67-0DCF-4DE9-B21D-D1F0423C601A}" type="slidenum">
              <a:rPr lang="en-US" smtClean="0"/>
              <a:pPr/>
              <a:t>19</a:t>
            </a:fld>
            <a:endParaRPr lang="en-US"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33E81D1C-9FAA-478C-B265-01A19DA4DA07}" type="slidenum">
              <a:rPr lang="en-US" smtClean="0"/>
              <a:pPr/>
              <a:t>20</a:t>
            </a:fld>
            <a:endParaRPr lang="en-US" smtClean="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619E5086-D3C9-4699-8023-9054954FF0A0}" type="slidenum">
              <a:rPr lang="en-US" smtClean="0"/>
              <a:pPr/>
              <a:t>21</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ED0F5FC3-157E-4542-B0C6-C107CBDCD2D4}" type="slidenum">
              <a:rPr lang="en-US" smtClean="0"/>
              <a:pPr/>
              <a:t>22</a:t>
            </a:fld>
            <a:endParaRPr lang="en-US" smtClean="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B3991903-A12C-4B88-AD52-2F2ED01A7E1C}" type="slidenum">
              <a:rPr lang="en-US" smtClean="0"/>
              <a:pPr/>
              <a:t>23</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32DD204E-31B8-430C-9607-7BD7E98C72F8}" type="slidenum">
              <a:rPr lang="en-US" smtClean="0"/>
              <a:pPr/>
              <a:t>24</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E7EC37B4-E53C-4660-A3DA-C773DB5C5F67}" type="slidenum">
              <a:rPr lang="en-US" smtClean="0"/>
              <a:pPr/>
              <a:t>26</a:t>
            </a:fld>
            <a:endParaRPr lang="en-US" smtClean="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D324A331-0975-4D9D-BB59-103EB0D9333C}" type="slidenum">
              <a:rPr lang="en-US" smtClean="0"/>
              <a:pPr/>
              <a:t>27</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E682F80F-A572-4665-BBF8-F3D63A6675DD}" type="slidenum">
              <a:rPr lang="en-US" smtClean="0"/>
              <a:pPr/>
              <a:t>28</a:t>
            </a:fld>
            <a:endParaRPr lang="en-US" smtClean="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1E11ECCA-E004-4A74-8483-D3692C0EA889}" type="slidenum">
              <a:rPr lang="en-US" smtClean="0"/>
              <a:pPr/>
              <a:t>29</a:t>
            </a:fld>
            <a:endParaRPr lang="en-US" smtClean="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5CD90C30-6E2C-49D1-96D2-DE055E6E4ADE}" type="slidenum">
              <a:rPr lang="en-US" smtClean="0"/>
              <a:pPr/>
              <a:t>30</a:t>
            </a:fld>
            <a:endParaRPr lang="en-US" smtClean="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176548F5-ECB4-4D56-90D2-3ACE0EF3CB2E}" type="slidenum">
              <a:rPr lang="en-US" smtClean="0"/>
              <a:pPr/>
              <a:t>31</a:t>
            </a:fld>
            <a:endParaRPr lang="en-US" smtClean="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5A7B615F-F633-4A77-A27B-6EACC1C75E2F}" type="slidenum">
              <a:rPr lang="en-US" smtClean="0"/>
              <a:pPr/>
              <a:t>32</a:t>
            </a:fld>
            <a:endParaRPr lang="en-US" smtClean="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E335A705-830C-4A5F-ACB0-16E2D7AD9DF8}" type="slidenum">
              <a:rPr lang="en-US" smtClean="0"/>
              <a:pPr/>
              <a:t>33</a:t>
            </a:fld>
            <a:endParaRPr lang="en-US"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32D4ED79-3E0D-47FB-A9B7-72EE2632B043}" type="slidenum">
              <a:rPr lang="en-US" smtClean="0"/>
              <a:pPr/>
              <a:t>34</a:t>
            </a:fld>
            <a:endParaRPr lang="en-US" smtClean="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8A45034B-2428-4BD5-BA07-468EC0BA3AF2}" type="slidenum">
              <a:rPr lang="en-US" smtClean="0"/>
              <a:pPr/>
              <a:t>37</a:t>
            </a:fld>
            <a:endParaRPr lang="en-US" smtClean="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01C9ABD0-7E96-4CC3-A38A-CBE607C62A15}" type="slidenum">
              <a:rPr lang="en-US" smtClean="0"/>
              <a:pPr/>
              <a:t>40</a:t>
            </a:fld>
            <a:endParaRPr lang="en-US" smtClean="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E0CF0379-73FE-419A-8BF8-F92436872C3B}" type="slidenum">
              <a:rPr lang="en-US" smtClean="0"/>
              <a:pPr/>
              <a:t>41</a:t>
            </a:fld>
            <a:endParaRPr lang="en-US"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34277821-61F8-4506-B99E-5CF8D351CEC2}" type="slidenum">
              <a:rPr lang="en-US" smtClean="0"/>
              <a:pPr/>
              <a:t>42</a:t>
            </a:fld>
            <a:endParaRPr lang="en-US" smtClean="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p:spPr>
        <p:txBody>
          <a:bodyPr/>
          <a:lstStyle/>
          <a:p>
            <a:endParaRPr lang="ar-SA"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p:spPr>
        <p:txBody>
          <a:bodyPr/>
          <a:lstStyle/>
          <a:p>
            <a:endParaRPr lang="ar-SA"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4428954A-D5D1-4BA7-B82A-2F1C7CE3C007}" type="slidenum">
              <a:rPr lang="en-US" smtClean="0"/>
              <a:pPr/>
              <a:t>47</a:t>
            </a:fld>
            <a:endParaRPr lang="en-US" smtClean="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C312F33E-EF9D-4885-9AB3-EA3CCE362BB7}" type="slidenum">
              <a:rPr lang="en-US" smtClean="0"/>
              <a:pPr/>
              <a:t>50</a:t>
            </a:fld>
            <a:endParaRPr lang="en-US" smtClean="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159EAA0-C00B-4DE0-9FFC-C1A056DDCB5C}"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1790B4C-C273-4704-9716-2203DFDA53C8}"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214EE00-3C00-4067-9C54-CCD7F72CA84C}"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1A72A16-DD96-45DE-B2A7-257B80BFB273}"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4B34283E-D1AA-4724-9FB3-2C006884B335}"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76730FE9-46FD-4AA0-83E0-778283DA39E5}"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8628C79D-F7D6-4A44-8E87-7CB7724ECD44}"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8500762-F7DB-41B2-9272-19FD35CF81B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C3CFBFF-1208-4D7B-AC02-2185C9A49591}"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234D127-B330-4AFD-9BA5-DF2E72B58A3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AE84AF1-3EAC-4286-BBBA-C45566200507}"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ar-SA"/>
          </a:p>
        </p:txBody>
      </p:sp>
      <p:sp>
        <p:nvSpPr>
          <p:cNvPr id="3" name="Table Placeholder 2"/>
          <p:cNvSpPr>
            <a:spLocks noGrp="1"/>
          </p:cNvSpPr>
          <p:nvPr>
            <p:ph type="tbl" idx="1"/>
          </p:nvPr>
        </p:nvSpPr>
        <p:spPr>
          <a:xfrm>
            <a:off x="457200" y="1600200"/>
            <a:ext cx="8229600" cy="4525963"/>
          </a:xfrm>
        </p:spPr>
        <p:txBody>
          <a:bodyPr/>
          <a:lstStyle/>
          <a:p>
            <a:pPr lvl="0"/>
            <a:endParaRPr lang="ar-SA"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0509EDE-BA42-45D2-9F4E-6B098D1C9DCC}"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D2D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76779E7D-1870-4BA4-8528-35AADA06D45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cs typeface="Arial" pitchFamily="34" charset="0"/>
        </a:defRPr>
      </a:lvl2pPr>
      <a:lvl3pPr algn="ctr" rtl="0" eaLnBrk="0" fontAlgn="base" hangingPunct="0">
        <a:spcBef>
          <a:spcPct val="0"/>
        </a:spcBef>
        <a:spcAft>
          <a:spcPct val="0"/>
        </a:spcAft>
        <a:defRPr sz="4400">
          <a:solidFill>
            <a:schemeClr val="tx2"/>
          </a:solidFill>
          <a:latin typeface="Arial" pitchFamily="34" charset="0"/>
          <a:cs typeface="Arial" pitchFamily="34" charset="0"/>
        </a:defRPr>
      </a:lvl3pPr>
      <a:lvl4pPr algn="ctr" rtl="0" eaLnBrk="0" fontAlgn="base" hangingPunct="0">
        <a:spcBef>
          <a:spcPct val="0"/>
        </a:spcBef>
        <a:spcAft>
          <a:spcPct val="0"/>
        </a:spcAft>
        <a:defRPr sz="4400">
          <a:solidFill>
            <a:schemeClr val="tx2"/>
          </a:solidFill>
          <a:latin typeface="Arial" pitchFamily="34" charset="0"/>
          <a:cs typeface="Arial" pitchFamily="34" charset="0"/>
        </a:defRPr>
      </a:lvl4pPr>
      <a:lvl5pPr algn="ctr" rtl="0"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0" fontAlgn="base">
        <a:spcBef>
          <a:spcPct val="0"/>
        </a:spcBef>
        <a:spcAft>
          <a:spcPct val="0"/>
        </a:spcAft>
        <a:defRPr sz="4400">
          <a:solidFill>
            <a:schemeClr val="tx2"/>
          </a:solidFill>
          <a:latin typeface="Arial" pitchFamily="34" charset="0"/>
          <a:cs typeface="Arial" pitchFamily="34" charset="0"/>
        </a:defRPr>
      </a:lvl6pPr>
      <a:lvl7pPr marL="914400" algn="ctr" rtl="0" fontAlgn="base">
        <a:spcBef>
          <a:spcPct val="0"/>
        </a:spcBef>
        <a:spcAft>
          <a:spcPct val="0"/>
        </a:spcAft>
        <a:defRPr sz="4400">
          <a:solidFill>
            <a:schemeClr val="tx2"/>
          </a:solidFill>
          <a:latin typeface="Arial" pitchFamily="34" charset="0"/>
          <a:cs typeface="Arial" pitchFamily="34" charset="0"/>
        </a:defRPr>
      </a:lvl7pPr>
      <a:lvl8pPr marL="1371600" algn="ctr" rtl="0" fontAlgn="base">
        <a:spcBef>
          <a:spcPct val="0"/>
        </a:spcBef>
        <a:spcAft>
          <a:spcPct val="0"/>
        </a:spcAft>
        <a:defRPr sz="4400">
          <a:solidFill>
            <a:schemeClr val="tx2"/>
          </a:solidFill>
          <a:latin typeface="Arial" pitchFamily="34" charset="0"/>
          <a:cs typeface="Arial" pitchFamily="34" charset="0"/>
        </a:defRPr>
      </a:lvl8pPr>
      <a:lvl9pPr marL="1828800" algn="ctr" rtl="0"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thescienceofacne.com/ar/how-do-bacteria-become-resistant-to-antibiotics/horizontal-gene-transfer-in-bacteria-furuya-et-al/"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http://thescienceofacne.com/wp-content/uploads/Horizontal-Gene-Transfer-in-Bacteria-Furuya-et-al-300x393.jpg" TargetMode="External"/><Relationship Id="rId4" Type="http://schemas.openxmlformats.org/officeDocument/2006/relationships/image" Target="../media/image4.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http://t3.gstatic.com/images?q=tbn:ANd9GcRzei4UiyeHo9xCxeSAi63JrxHK3bdw0T4DdTpMtFgKTlDxU080pQ&amp;t=1" TargetMode="External"/><Relationship Id="rId5" Type="http://schemas.openxmlformats.org/officeDocument/2006/relationships/image" Target="../media/image6.jpeg"/><Relationship Id="rId4" Type="http://schemas.openxmlformats.org/officeDocument/2006/relationships/image" Target="http://i3.makcdn.com/wp-content/blogs.dir/103731/files/2009/05/dnarep1.gif" TargetMode="Externa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WordArt 2"/>
          <p:cNvSpPr>
            <a:spLocks noChangeArrowheads="1" noChangeShapeType="1" noTextEdit="1"/>
          </p:cNvSpPr>
          <p:nvPr/>
        </p:nvSpPr>
        <p:spPr bwMode="auto">
          <a:xfrm>
            <a:off x="304800" y="4114800"/>
            <a:ext cx="8534400" cy="2057400"/>
          </a:xfrm>
          <a:prstGeom prst="rect">
            <a:avLst/>
          </a:prstGeom>
        </p:spPr>
        <p:txBody>
          <a:bodyPr wrap="none" fromWordArt="1">
            <a:prstTxWarp prst="textPlain">
              <a:avLst>
                <a:gd name="adj" fmla="val 57792"/>
              </a:avLst>
            </a:prstTxWarp>
          </a:bodyPr>
          <a:lstStyle/>
          <a:p>
            <a:pPr algn="ctr" rtl="1"/>
            <a:r>
              <a:rPr lang="ar-SY" sz="3600" b="1"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a:cs typeface="Arial"/>
              </a:rPr>
              <a:t>المحاضرة</a:t>
            </a:r>
          </a:p>
          <a:p>
            <a:pPr algn="ctr" rtl="1"/>
            <a:r>
              <a:rPr lang="ar-SY" sz="3600" b="1"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a:cs typeface="Arial"/>
              </a:rPr>
              <a:t>الثامنة</a:t>
            </a:r>
          </a:p>
        </p:txBody>
      </p:sp>
      <p:sp>
        <p:nvSpPr>
          <p:cNvPr id="2051" name="Text Box 3"/>
          <p:cNvSpPr txBox="1">
            <a:spLocks noChangeArrowheads="1"/>
          </p:cNvSpPr>
          <p:nvPr/>
        </p:nvSpPr>
        <p:spPr bwMode="auto">
          <a:xfrm>
            <a:off x="0" y="2362200"/>
            <a:ext cx="9144000" cy="1098550"/>
          </a:xfrm>
          <a:prstGeom prst="rect">
            <a:avLst/>
          </a:prstGeom>
          <a:gradFill rotWithShape="1">
            <a:gsLst>
              <a:gs pos="0">
                <a:srgbClr val="CCFFCC"/>
              </a:gs>
              <a:gs pos="100000">
                <a:srgbClr val="FF66CC"/>
              </a:gs>
            </a:gsLst>
            <a:path path="shape">
              <a:fillToRect l="50000" t="50000" r="50000" b="50000"/>
            </a:path>
          </a:gradFill>
          <a:ln w="9525">
            <a:noFill/>
            <a:miter lim="800000"/>
            <a:headEnd/>
            <a:tailEnd/>
          </a:ln>
        </p:spPr>
        <p:txBody>
          <a:bodyPr>
            <a:spAutoFit/>
          </a:bodyPr>
          <a:lstStyle/>
          <a:p>
            <a:pPr algn="ctr">
              <a:spcBef>
                <a:spcPct val="50000"/>
              </a:spcBef>
            </a:pPr>
            <a:r>
              <a:rPr lang="ar-SA" sz="6600" b="1">
                <a:solidFill>
                  <a:srgbClr val="324E37"/>
                </a:solidFill>
              </a:rPr>
              <a:t>البكتيريا والفيروسات</a:t>
            </a:r>
            <a:endParaRPr lang="en-US" sz="6600" b="1">
              <a:solidFill>
                <a:srgbClr val="324E37"/>
              </a:solidFill>
            </a:endParaRPr>
          </a:p>
        </p:txBody>
      </p:sp>
      <p:pic>
        <p:nvPicPr>
          <p:cNvPr id="2052" name="Picture 4" descr="477bismellahjw9"/>
          <p:cNvPicPr>
            <a:picLocks noChangeAspect="1" noChangeArrowheads="1"/>
          </p:cNvPicPr>
          <p:nvPr/>
        </p:nvPicPr>
        <p:blipFill>
          <a:blip r:embed="rId3" cstate="print"/>
          <a:srcRect/>
          <a:stretch>
            <a:fillRect/>
          </a:stretch>
        </p:blipFill>
        <p:spPr bwMode="auto">
          <a:xfrm>
            <a:off x="838200" y="228600"/>
            <a:ext cx="7391400" cy="15906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2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457200" y="274638"/>
            <a:ext cx="8229600" cy="1020762"/>
          </a:xfrm>
        </p:spPr>
        <p:txBody>
          <a:bodyPr/>
          <a:lstStyle/>
          <a:p>
            <a:r>
              <a:rPr lang="ar-SA" sz="4000" b="1" smtClean="0">
                <a:solidFill>
                  <a:srgbClr val="D60093"/>
                </a:solidFill>
              </a:rPr>
              <a:t>عناصر المحاضرة</a:t>
            </a:r>
          </a:p>
        </p:txBody>
      </p:sp>
      <p:sp>
        <p:nvSpPr>
          <p:cNvPr id="3" name="Content Placeholder 2"/>
          <p:cNvSpPr>
            <a:spLocks noGrp="1"/>
          </p:cNvSpPr>
          <p:nvPr>
            <p:ph idx="1"/>
          </p:nvPr>
        </p:nvSpPr>
        <p:spPr>
          <a:xfrm>
            <a:off x="457200" y="1219200"/>
            <a:ext cx="8229600" cy="2514600"/>
          </a:xfrm>
        </p:spPr>
        <p:txBody>
          <a:bodyPr/>
          <a:lstStyle/>
          <a:p>
            <a:pPr algn="ctr" rtl="1">
              <a:buFontTx/>
              <a:buNone/>
              <a:defRPr/>
            </a:pPr>
            <a:r>
              <a:rPr lang="ar-SA" sz="4000" b="1" dirty="0" smtClean="0">
                <a:solidFill>
                  <a:srgbClr val="800080"/>
                </a:solidFill>
              </a:rPr>
              <a:t> تأثير العوامل الكيميائية</a:t>
            </a:r>
          </a:p>
          <a:p>
            <a:pPr marL="0" indent="0" algn="ctr" eaLnBrk="1" hangingPunct="1">
              <a:spcBef>
                <a:spcPct val="0"/>
              </a:spcBef>
              <a:buFontTx/>
              <a:buNone/>
              <a:defRPr/>
            </a:pPr>
            <a:r>
              <a:rPr lang="ar-SA" sz="4000" b="1" dirty="0" smtClean="0">
                <a:solidFill>
                  <a:srgbClr val="000099"/>
                </a:solidFill>
              </a:rPr>
              <a:t>تقسم الباحثين المواد الكيميائية تبعاً لتأثيرها </a:t>
            </a:r>
          </a:p>
          <a:p>
            <a:pPr algn="ctr" rtl="1">
              <a:defRPr/>
            </a:pPr>
            <a:r>
              <a:rPr lang="ar-SA" sz="4000" b="1" dirty="0" smtClean="0">
                <a:solidFill>
                  <a:srgbClr val="800080"/>
                </a:solidFill>
              </a:rPr>
              <a:t>1- مواد موقفة للنمو </a:t>
            </a:r>
            <a:r>
              <a:rPr lang="en-US" sz="4000" b="1" dirty="0" err="1" smtClean="0">
                <a:solidFill>
                  <a:srgbClr val="800080"/>
                </a:solidFill>
              </a:rPr>
              <a:t>Bacteriostatic</a:t>
            </a:r>
            <a:endParaRPr lang="en-US" sz="4000" b="1" dirty="0" smtClean="0">
              <a:solidFill>
                <a:srgbClr val="800080"/>
              </a:solidFill>
            </a:endParaRPr>
          </a:p>
          <a:p>
            <a:pPr algn="ctr" rtl="1">
              <a:buFontTx/>
              <a:buNone/>
              <a:defRPr/>
            </a:pPr>
            <a:endParaRPr lang="ar-SA" sz="4000" b="1" dirty="0" smtClean="0">
              <a:solidFill>
                <a:srgbClr val="800080"/>
              </a:solidFill>
            </a:endParaRPr>
          </a:p>
          <a:p>
            <a:pPr algn="ctr" rtl="1">
              <a:buFontTx/>
              <a:buNone/>
              <a:defRPr/>
            </a:pPr>
            <a:endParaRPr lang="ar-SA" sz="4000" b="1" dirty="0">
              <a:solidFill>
                <a:srgbClr val="800080"/>
              </a:solidFill>
            </a:endParaRPr>
          </a:p>
        </p:txBody>
      </p:sp>
      <p:sp>
        <p:nvSpPr>
          <p:cNvPr id="4" name="Rectangle 2"/>
          <p:cNvSpPr txBox="1">
            <a:spLocks noChangeArrowheads="1"/>
          </p:cNvSpPr>
          <p:nvPr/>
        </p:nvSpPr>
        <p:spPr bwMode="auto">
          <a:xfrm>
            <a:off x="533400" y="2667000"/>
            <a:ext cx="8229600" cy="762000"/>
          </a:xfrm>
          <a:prstGeom prst="rect">
            <a:avLst/>
          </a:prstGeom>
          <a:noFill/>
          <a:ln w="9525">
            <a:noFill/>
            <a:miter lim="800000"/>
            <a:headEnd/>
            <a:tailEnd/>
          </a:ln>
        </p:spPr>
        <p:txBody>
          <a:bodyPr anchor="ctr"/>
          <a:lstStyle/>
          <a:p>
            <a:pPr algn="ctr" rtl="1">
              <a:defRPr/>
            </a:pPr>
            <a:endParaRPr lang="ar-SA" sz="3600" b="1" kern="0" dirty="0">
              <a:solidFill>
                <a:srgbClr val="000099"/>
              </a:solidFill>
              <a:latin typeface="+mj-lt"/>
              <a:ea typeface="+mj-ea"/>
              <a:cs typeface="+mj-cs"/>
            </a:endParaRPr>
          </a:p>
          <a:p>
            <a:pPr algn="ctr">
              <a:defRPr/>
            </a:pPr>
            <a:endParaRPr lang="en-US" sz="3600" b="1" kern="0" dirty="0">
              <a:solidFill>
                <a:srgbClr val="000099"/>
              </a:solidFill>
              <a:latin typeface="+mj-lt"/>
              <a:ea typeface="+mj-ea"/>
              <a:cs typeface="+mj-cs"/>
            </a:endParaRPr>
          </a:p>
        </p:txBody>
      </p:sp>
      <p:sp>
        <p:nvSpPr>
          <p:cNvPr id="3077" name="Rectangle 4"/>
          <p:cNvSpPr>
            <a:spLocks noChangeArrowheads="1"/>
          </p:cNvSpPr>
          <p:nvPr/>
        </p:nvSpPr>
        <p:spPr bwMode="auto">
          <a:xfrm>
            <a:off x="762000" y="3276600"/>
            <a:ext cx="7543800" cy="708025"/>
          </a:xfrm>
          <a:prstGeom prst="rect">
            <a:avLst/>
          </a:prstGeom>
          <a:noFill/>
          <a:ln w="9525">
            <a:noFill/>
            <a:miter lim="800000"/>
            <a:headEnd/>
            <a:tailEnd/>
          </a:ln>
        </p:spPr>
        <p:txBody>
          <a:bodyPr>
            <a:spAutoFit/>
          </a:bodyPr>
          <a:lstStyle/>
          <a:p>
            <a:pPr algn="r" rtl="1"/>
            <a:r>
              <a:rPr lang="ar-SA" sz="4000" b="1">
                <a:solidFill>
                  <a:srgbClr val="800080"/>
                </a:solidFill>
              </a:rPr>
              <a:t>2- مواد مبيدة </a:t>
            </a:r>
            <a:r>
              <a:rPr lang="en-US" sz="4000" b="1">
                <a:solidFill>
                  <a:srgbClr val="800080"/>
                </a:solidFill>
              </a:rPr>
              <a:t>Bacteriocidal</a:t>
            </a:r>
            <a:endParaRPr lang="ar-SA" sz="4000"/>
          </a:p>
        </p:txBody>
      </p:sp>
      <p:sp>
        <p:nvSpPr>
          <p:cNvPr id="3078" name="Rectangle 5"/>
          <p:cNvSpPr>
            <a:spLocks noChangeArrowheads="1"/>
          </p:cNvSpPr>
          <p:nvPr/>
        </p:nvSpPr>
        <p:spPr bwMode="auto">
          <a:xfrm>
            <a:off x="685800" y="4114800"/>
            <a:ext cx="7620000" cy="2124075"/>
          </a:xfrm>
          <a:prstGeom prst="rect">
            <a:avLst/>
          </a:prstGeom>
          <a:noFill/>
          <a:ln w="9525">
            <a:noFill/>
            <a:miter lim="800000"/>
            <a:headEnd/>
            <a:tailEnd/>
          </a:ln>
        </p:spPr>
        <p:txBody>
          <a:bodyPr>
            <a:spAutoFit/>
          </a:bodyPr>
          <a:lstStyle/>
          <a:p>
            <a:pPr algn="ctr"/>
            <a:r>
              <a:rPr lang="ar-SA" sz="3200" b="1">
                <a:solidFill>
                  <a:srgbClr val="990033"/>
                </a:solidFill>
              </a:rPr>
              <a:t>ثلاث مناطق خلوية حساسة يمكن للمواد الكيميائية السامة أن تؤثر عليها </a:t>
            </a:r>
          </a:p>
          <a:p>
            <a:pPr algn="ctr"/>
            <a:r>
              <a:rPr lang="ar-SA" sz="3200" b="1">
                <a:solidFill>
                  <a:srgbClr val="000066"/>
                </a:solidFill>
              </a:rPr>
              <a:t>الغشاء السيتوبلازمي، السيتوبلازم، الأجسام الكروماتينية</a:t>
            </a:r>
            <a:endParaRPr lang="ar-SA" sz="3200" b="1">
              <a:solidFill>
                <a:srgbClr val="990033"/>
              </a:solidFill>
            </a:endParaRPr>
          </a:p>
          <a:p>
            <a:pPr algn="ctr"/>
            <a:endParaRPr lang="ar-SA" sz="360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304800"/>
            <a:ext cx="8229600" cy="655638"/>
          </a:xfrm>
        </p:spPr>
        <p:txBody>
          <a:bodyPr/>
          <a:lstStyle/>
          <a:p>
            <a:pPr eaLnBrk="1" hangingPunct="1"/>
            <a:r>
              <a:rPr lang="ar-SA" sz="4000" b="1" smtClean="0">
                <a:solidFill>
                  <a:srgbClr val="000099"/>
                </a:solidFill>
              </a:rPr>
              <a:t>ثانياً- العوامل الكيميائية</a:t>
            </a:r>
            <a:endParaRPr lang="en-US" sz="4000" b="1" smtClean="0">
              <a:solidFill>
                <a:srgbClr val="000099"/>
              </a:solidFill>
            </a:endParaRPr>
          </a:p>
        </p:txBody>
      </p:sp>
      <p:sp>
        <p:nvSpPr>
          <p:cNvPr id="4099" name="Rectangle 3"/>
          <p:cNvSpPr>
            <a:spLocks noGrp="1" noChangeArrowheads="1"/>
          </p:cNvSpPr>
          <p:nvPr>
            <p:ph type="body" idx="1"/>
          </p:nvPr>
        </p:nvSpPr>
        <p:spPr>
          <a:xfrm>
            <a:off x="533400" y="990600"/>
            <a:ext cx="8229600" cy="5410200"/>
          </a:xfrm>
        </p:spPr>
        <p:txBody>
          <a:bodyPr/>
          <a:lstStyle/>
          <a:p>
            <a:pPr algn="r" rtl="1" eaLnBrk="1" hangingPunct="1">
              <a:lnSpc>
                <a:spcPct val="90000"/>
              </a:lnSpc>
              <a:buFontTx/>
              <a:buNone/>
            </a:pPr>
            <a:r>
              <a:rPr lang="ar-SA" sz="2800" b="1" smtClean="0"/>
              <a:t>   توصل الأنسان بالتجربة إلى بعض المواد التي استخدمها في قتل مسببات الأمراض وهي داخل أنسجة العائل والمواد التي لا يمكن استعمالها في علاج الأمراض الميكروبية داخليا أمكن استعمالها خارجياً.  </a:t>
            </a:r>
          </a:p>
          <a:p>
            <a:pPr algn="r" rtl="1" eaLnBrk="1" hangingPunct="1">
              <a:lnSpc>
                <a:spcPct val="90000"/>
              </a:lnSpc>
              <a:buFontTx/>
              <a:buNone/>
            </a:pPr>
            <a:r>
              <a:rPr lang="ar-SA" sz="2800" b="1" smtClean="0"/>
              <a:t>  </a:t>
            </a:r>
            <a:r>
              <a:rPr lang="ar-SA" sz="2800" b="1" smtClean="0">
                <a:solidFill>
                  <a:srgbClr val="660033"/>
                </a:solidFill>
              </a:rPr>
              <a:t>يتوقف تأثير المواد الكيميائية على عدة عوامل اساسية منها:-</a:t>
            </a:r>
          </a:p>
          <a:p>
            <a:pPr algn="r" rtl="1" eaLnBrk="1" hangingPunct="1">
              <a:lnSpc>
                <a:spcPct val="90000"/>
              </a:lnSpc>
            </a:pPr>
            <a:r>
              <a:rPr lang="ar-SA" sz="2800" b="1" smtClean="0"/>
              <a:t>درجة تركيز المادة الكيميائية.</a:t>
            </a:r>
          </a:p>
          <a:p>
            <a:pPr algn="r" rtl="1" eaLnBrk="1" hangingPunct="1">
              <a:lnSpc>
                <a:spcPct val="90000"/>
              </a:lnSpc>
            </a:pPr>
            <a:r>
              <a:rPr lang="ar-SA" sz="2800" b="1" smtClean="0"/>
              <a:t>نوع البكتيريا وتعدادها.</a:t>
            </a:r>
          </a:p>
          <a:p>
            <a:pPr algn="r" rtl="1" eaLnBrk="1" hangingPunct="1">
              <a:lnSpc>
                <a:spcPct val="90000"/>
              </a:lnSpc>
            </a:pPr>
            <a:r>
              <a:rPr lang="ar-SA" sz="2800" b="1" smtClean="0"/>
              <a:t>طول فترة تعرضها للمادة الكيميائية.</a:t>
            </a:r>
          </a:p>
          <a:p>
            <a:pPr algn="r" rtl="1" eaLnBrk="1" hangingPunct="1">
              <a:lnSpc>
                <a:spcPct val="90000"/>
              </a:lnSpc>
              <a:buFontTx/>
              <a:buNone/>
            </a:pPr>
            <a:r>
              <a:rPr lang="ar-SA" sz="2800" b="1" smtClean="0"/>
              <a:t> </a:t>
            </a:r>
            <a:r>
              <a:rPr lang="ar-SA" sz="2800" b="1" smtClean="0">
                <a:solidFill>
                  <a:srgbClr val="660033"/>
                </a:solidFill>
              </a:rPr>
              <a:t>وهناك عوامل ثانوية منها:-</a:t>
            </a:r>
          </a:p>
          <a:p>
            <a:pPr algn="r" rtl="1" eaLnBrk="1" hangingPunct="1">
              <a:lnSpc>
                <a:spcPct val="90000"/>
              </a:lnSpc>
            </a:pPr>
            <a:r>
              <a:rPr lang="ar-SA" sz="2800" b="1" smtClean="0"/>
              <a:t>قيمة الـ </a:t>
            </a:r>
            <a:r>
              <a:rPr lang="en-US" sz="2800" b="1" smtClean="0"/>
              <a:t>pH</a:t>
            </a:r>
            <a:r>
              <a:rPr lang="ar-SA" sz="2800" b="1" smtClean="0"/>
              <a:t>.</a:t>
            </a:r>
          </a:p>
          <a:p>
            <a:pPr algn="r" rtl="1" eaLnBrk="1" hangingPunct="1">
              <a:lnSpc>
                <a:spcPct val="90000"/>
              </a:lnSpc>
            </a:pPr>
            <a:r>
              <a:rPr lang="ar-SA" sz="2800" b="1" smtClean="0"/>
              <a:t>درجة الحرارة.</a:t>
            </a:r>
          </a:p>
          <a:p>
            <a:pPr algn="r" rtl="1" eaLnBrk="1" hangingPunct="1">
              <a:lnSpc>
                <a:spcPct val="90000"/>
              </a:lnSpc>
            </a:pPr>
            <a:r>
              <a:rPr lang="ar-SA" sz="2800" b="1" smtClean="0"/>
              <a:t>وجود المادة العضوية بالبيئة.</a:t>
            </a:r>
            <a:endParaRPr lang="en-US" sz="2800" b="1"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274638"/>
            <a:ext cx="8229600" cy="639762"/>
          </a:xfrm>
        </p:spPr>
        <p:txBody>
          <a:bodyPr/>
          <a:lstStyle/>
          <a:p>
            <a:pPr eaLnBrk="1" hangingPunct="1"/>
            <a:r>
              <a:rPr lang="ar-SA" sz="3200" b="1" smtClean="0">
                <a:solidFill>
                  <a:srgbClr val="000099"/>
                </a:solidFill>
              </a:rPr>
              <a:t>وقد قسم الباحثين المواد الكيميائية تبعاً لتأثيرها إلى:-</a:t>
            </a:r>
            <a:endParaRPr lang="en-US" sz="3200" b="1" smtClean="0">
              <a:solidFill>
                <a:srgbClr val="000099"/>
              </a:solidFill>
            </a:endParaRPr>
          </a:p>
        </p:txBody>
      </p:sp>
      <p:sp>
        <p:nvSpPr>
          <p:cNvPr id="5123" name="Rectangle 3"/>
          <p:cNvSpPr>
            <a:spLocks noGrp="1" noChangeArrowheads="1"/>
          </p:cNvSpPr>
          <p:nvPr>
            <p:ph type="body" idx="1"/>
          </p:nvPr>
        </p:nvSpPr>
        <p:spPr>
          <a:xfrm>
            <a:off x="0" y="838200"/>
            <a:ext cx="9144000" cy="6019800"/>
          </a:xfrm>
        </p:spPr>
        <p:txBody>
          <a:bodyPr/>
          <a:lstStyle/>
          <a:p>
            <a:pPr algn="r" rtl="1" eaLnBrk="1" hangingPunct="1">
              <a:lnSpc>
                <a:spcPct val="90000"/>
              </a:lnSpc>
              <a:buFontTx/>
              <a:buNone/>
            </a:pPr>
            <a:r>
              <a:rPr lang="ar-SA" sz="2800" b="1" smtClean="0">
                <a:solidFill>
                  <a:srgbClr val="800080"/>
                </a:solidFill>
              </a:rPr>
              <a:t>1- مواد موقفة لنمو البكتيريا </a:t>
            </a:r>
            <a:r>
              <a:rPr lang="en-US" sz="2800" b="1" smtClean="0">
                <a:solidFill>
                  <a:srgbClr val="800080"/>
                </a:solidFill>
              </a:rPr>
              <a:t>Bacteriostatic</a:t>
            </a:r>
            <a:r>
              <a:rPr lang="ar-SA" sz="2800" b="1" smtClean="0">
                <a:solidFill>
                  <a:srgbClr val="800080"/>
                </a:solidFill>
              </a:rPr>
              <a:t>:-</a:t>
            </a:r>
            <a:r>
              <a:rPr lang="ar-SA" sz="2800" b="1" smtClean="0"/>
              <a:t> وهي مواد تمنع نمو وتكاثر البكتيريا عندما تكون ملاصقة لها, ويزول تأثيرها الضار عند إزالتها. </a:t>
            </a:r>
          </a:p>
          <a:p>
            <a:pPr algn="r" rtl="1" eaLnBrk="1" hangingPunct="1">
              <a:lnSpc>
                <a:spcPct val="90000"/>
              </a:lnSpc>
              <a:buFontTx/>
              <a:buNone/>
            </a:pPr>
            <a:r>
              <a:rPr lang="ar-SA" sz="2800" b="1" smtClean="0"/>
              <a:t>    ولقد وجد أن تأثيرها يعتمد كثيرا على تركيزها. بمعنى أن المادة قد يكون تأثيرها موقف للنمو فقط في التركيزات المنخفضة في حين أنها تحدث تأثيراً مبيداً لنفس البكتيريا عندما يزيد تركيزها.</a:t>
            </a:r>
          </a:p>
          <a:p>
            <a:pPr algn="r" rtl="1" eaLnBrk="1" hangingPunct="1">
              <a:lnSpc>
                <a:spcPct val="90000"/>
              </a:lnSpc>
              <a:buFontTx/>
              <a:buNone/>
            </a:pPr>
            <a:r>
              <a:rPr lang="ar-SA" sz="2800" b="1" smtClean="0"/>
              <a:t>ويطلق على هذه المواد اسم المطهرات </a:t>
            </a:r>
            <a:r>
              <a:rPr lang="en-US" sz="2800" b="1" smtClean="0"/>
              <a:t>antiseptic</a:t>
            </a:r>
            <a:r>
              <a:rPr lang="ar-SA" sz="2800" b="1" smtClean="0"/>
              <a:t> أو </a:t>
            </a:r>
            <a:r>
              <a:rPr lang="en-US" sz="2800" b="1" smtClean="0"/>
              <a:t>disinfectants'</a:t>
            </a:r>
            <a:r>
              <a:rPr lang="ar-SA" sz="2800" b="1" smtClean="0"/>
              <a:t>. </a:t>
            </a:r>
          </a:p>
          <a:p>
            <a:pPr algn="r" rtl="1" eaLnBrk="1" hangingPunct="1">
              <a:lnSpc>
                <a:spcPct val="90000"/>
              </a:lnSpc>
              <a:buFontTx/>
              <a:buNone/>
            </a:pPr>
            <a:r>
              <a:rPr lang="ar-SA" sz="2800" b="1" smtClean="0">
                <a:solidFill>
                  <a:srgbClr val="800080"/>
                </a:solidFill>
              </a:rPr>
              <a:t>2- مواد مبيدة للبكتيريا </a:t>
            </a:r>
            <a:r>
              <a:rPr lang="en-US" sz="2800" b="1" smtClean="0">
                <a:solidFill>
                  <a:srgbClr val="800080"/>
                </a:solidFill>
              </a:rPr>
              <a:t>Bacteriocidal</a:t>
            </a:r>
            <a:r>
              <a:rPr lang="ar-SA" sz="2800" b="1" smtClean="0">
                <a:solidFill>
                  <a:srgbClr val="800080"/>
                </a:solidFill>
              </a:rPr>
              <a:t>:-</a:t>
            </a:r>
            <a:r>
              <a:rPr lang="ar-SA" sz="2800" b="1" smtClean="0"/>
              <a:t> وهي مواد قاتلة لأنها تحدث تأثير ضار ودائم لخلايا البكتيريا. ويطلق عليها أسم </a:t>
            </a:r>
            <a:r>
              <a:rPr lang="en-US" sz="2800" b="1" smtClean="0"/>
              <a:t>disinfectants</a:t>
            </a:r>
            <a:r>
              <a:rPr lang="ar-SA" sz="2800" b="1" smtClean="0"/>
              <a:t>.</a:t>
            </a:r>
          </a:p>
          <a:p>
            <a:pPr algn="r" rtl="1" eaLnBrk="1" hangingPunct="1">
              <a:lnSpc>
                <a:spcPct val="90000"/>
              </a:lnSpc>
              <a:buFontTx/>
              <a:buNone/>
            </a:pPr>
            <a:r>
              <a:rPr lang="ar-SA" sz="2800" b="1" smtClean="0"/>
              <a:t>ومن الجدير بالذكر أن أستخدام بعض المواد الكيميائية بتركيزات منخفضة قد يكون لها تأثير منشط للنمو </a:t>
            </a:r>
            <a:r>
              <a:rPr lang="en-US" sz="2800" b="1" smtClean="0"/>
              <a:t>stimulative effect</a:t>
            </a:r>
            <a:r>
              <a:rPr lang="ar-SA" sz="2800" b="1" smtClean="0"/>
              <a:t>، وغالبا يكون هذا التركيز بين التركيز غير الضار وتركيزها الموقف للنمو. </a:t>
            </a:r>
            <a:endParaRPr lang="en-US" sz="2800" b="1"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457200"/>
            <a:ext cx="8229600" cy="1143000"/>
          </a:xfrm>
        </p:spPr>
        <p:txBody>
          <a:bodyPr/>
          <a:lstStyle/>
          <a:p>
            <a:r>
              <a:rPr lang="ar-SA" b="1" smtClean="0">
                <a:solidFill>
                  <a:srgbClr val="800080"/>
                </a:solidFill>
              </a:rPr>
              <a:t>تأثير المادة الكيميائية تبعا لتركيزها</a:t>
            </a:r>
          </a:p>
        </p:txBody>
      </p:sp>
      <p:sp>
        <p:nvSpPr>
          <p:cNvPr id="6147" name="Content Placeholder 2"/>
          <p:cNvSpPr>
            <a:spLocks noGrp="1"/>
          </p:cNvSpPr>
          <p:nvPr>
            <p:ph idx="1"/>
          </p:nvPr>
        </p:nvSpPr>
        <p:spPr>
          <a:xfrm>
            <a:off x="0" y="1600200"/>
            <a:ext cx="8915400" cy="4525963"/>
          </a:xfrm>
        </p:spPr>
        <p:txBody>
          <a:bodyPr/>
          <a:lstStyle/>
          <a:p>
            <a:pPr algn="r" rtl="1">
              <a:buFontTx/>
              <a:buNone/>
            </a:pPr>
            <a:r>
              <a:rPr lang="ar-SA" b="1" smtClean="0"/>
              <a:t>1- تأثير قاتل </a:t>
            </a:r>
            <a:r>
              <a:rPr lang="en-US" b="1" smtClean="0"/>
              <a:t>cidal </a:t>
            </a:r>
            <a:r>
              <a:rPr lang="ar-SA" b="1" smtClean="0"/>
              <a:t> تكون بتركيز عالي جداً.</a:t>
            </a:r>
          </a:p>
          <a:p>
            <a:pPr algn="r" rtl="1">
              <a:buFontTx/>
              <a:buNone/>
            </a:pPr>
            <a:r>
              <a:rPr lang="ar-SA" b="1" smtClean="0"/>
              <a:t>2- تأثير موقف للنمو </a:t>
            </a:r>
            <a:r>
              <a:rPr lang="en-US" b="1" smtClean="0"/>
              <a:t>static</a:t>
            </a:r>
            <a:r>
              <a:rPr lang="ar-SA" b="1" smtClean="0"/>
              <a:t> تكون بتركيز متوسط.</a:t>
            </a:r>
          </a:p>
          <a:p>
            <a:pPr algn="r" rtl="1">
              <a:buFontTx/>
              <a:buNone/>
            </a:pPr>
            <a:r>
              <a:rPr lang="ar-SA" b="1" smtClean="0"/>
              <a:t>3- تأثير مشجع </a:t>
            </a:r>
            <a:r>
              <a:rPr lang="en-US" b="1" smtClean="0"/>
              <a:t>stimulative effect </a:t>
            </a:r>
            <a:r>
              <a:rPr lang="ar-SA" b="1" smtClean="0"/>
              <a:t> يكون بتركيز منخفض.</a:t>
            </a:r>
          </a:p>
          <a:p>
            <a:pPr algn="r" rtl="1">
              <a:buFontTx/>
              <a:buNone/>
            </a:pPr>
            <a:r>
              <a:rPr lang="ar-SA" b="1" smtClean="0"/>
              <a:t>4- تأثير غير ضار </a:t>
            </a:r>
            <a:r>
              <a:rPr lang="en-US" b="1" smtClean="0"/>
              <a:t>harmless</a:t>
            </a:r>
            <a:r>
              <a:rPr lang="ar-SA" b="1" smtClean="0"/>
              <a:t> يكون بتركيز منخفض جداً</a:t>
            </a:r>
            <a:endParaRPr lang="en-US" b="1"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b="1" smtClean="0">
                <a:solidFill>
                  <a:srgbClr val="800080"/>
                </a:solidFill>
              </a:rPr>
              <a:t>Definitions</a:t>
            </a:r>
            <a:endParaRPr lang="ar-SA" b="1" smtClean="0">
              <a:solidFill>
                <a:srgbClr val="800080"/>
              </a:solidFill>
            </a:endParaRPr>
          </a:p>
        </p:txBody>
      </p:sp>
      <p:sp>
        <p:nvSpPr>
          <p:cNvPr id="7171" name="Content Placeholder 2"/>
          <p:cNvSpPr>
            <a:spLocks noGrp="1"/>
          </p:cNvSpPr>
          <p:nvPr>
            <p:ph idx="1"/>
          </p:nvPr>
        </p:nvSpPr>
        <p:spPr>
          <a:xfrm>
            <a:off x="0" y="1600200"/>
            <a:ext cx="8915400" cy="4525963"/>
          </a:xfrm>
        </p:spPr>
        <p:txBody>
          <a:bodyPr/>
          <a:lstStyle/>
          <a:p>
            <a:pPr algn="just"/>
            <a:r>
              <a:rPr lang="en-US" b="1" smtClean="0">
                <a:solidFill>
                  <a:srgbClr val="800080"/>
                </a:solidFill>
              </a:rPr>
              <a:t>Disinfectant:</a:t>
            </a:r>
            <a:r>
              <a:rPr lang="en-US" smtClean="0"/>
              <a:t> A substance that kills microorganisms in the inanimate environment.</a:t>
            </a:r>
          </a:p>
          <a:p>
            <a:pPr algn="just">
              <a:buFontTx/>
              <a:buNone/>
            </a:pPr>
            <a:endParaRPr lang="en-US" smtClean="0"/>
          </a:p>
          <a:p>
            <a:pPr algn="just"/>
            <a:r>
              <a:rPr lang="en-US" b="1" smtClean="0">
                <a:solidFill>
                  <a:srgbClr val="800080"/>
                </a:solidFill>
              </a:rPr>
              <a:t>Antiseptic:</a:t>
            </a:r>
            <a:r>
              <a:rPr lang="en-US" smtClean="0"/>
              <a:t> Substances that inhibit bacterial growth both in vitro and vivo when applied to the surface of living tissue under suitable conditions of contact.</a:t>
            </a:r>
          </a:p>
          <a:p>
            <a:pPr algn="just"/>
            <a:endParaRPr lang="ar-SA"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609600"/>
            <a:ext cx="8229600" cy="808038"/>
          </a:xfrm>
        </p:spPr>
        <p:txBody>
          <a:bodyPr/>
          <a:lstStyle/>
          <a:p>
            <a:r>
              <a:rPr lang="en-US" sz="6000" smtClean="0">
                <a:solidFill>
                  <a:schemeClr val="tx1"/>
                </a:solidFill>
              </a:rPr>
              <a:t>Ideal disinfectant</a:t>
            </a:r>
            <a:br>
              <a:rPr lang="en-US" sz="6000" smtClean="0">
                <a:solidFill>
                  <a:schemeClr val="tx1"/>
                </a:solidFill>
              </a:rPr>
            </a:br>
            <a:endParaRPr lang="ar-SA" smtClean="0"/>
          </a:p>
        </p:txBody>
      </p:sp>
      <p:sp>
        <p:nvSpPr>
          <p:cNvPr id="8195" name="Content Placeholder 2"/>
          <p:cNvSpPr>
            <a:spLocks noGrp="1"/>
          </p:cNvSpPr>
          <p:nvPr>
            <p:ph idx="1"/>
          </p:nvPr>
        </p:nvSpPr>
        <p:spPr/>
        <p:txBody>
          <a:bodyPr/>
          <a:lstStyle/>
          <a:p>
            <a:r>
              <a:rPr lang="en-US" smtClean="0"/>
              <a:t>Lethal to microorganisms in high dilution</a:t>
            </a:r>
          </a:p>
          <a:p>
            <a:r>
              <a:rPr lang="en-US" smtClean="0"/>
              <a:t>Harmless to tissues or inanimate substances.</a:t>
            </a:r>
          </a:p>
          <a:p>
            <a:r>
              <a:rPr lang="en-US" smtClean="0"/>
              <a:t>Cheap or inexpensive</a:t>
            </a:r>
          </a:p>
          <a:p>
            <a:r>
              <a:rPr lang="en-US" smtClean="0"/>
              <a:t>Stable, non staining, odorless.</a:t>
            </a:r>
          </a:p>
          <a:p>
            <a:r>
              <a:rPr lang="en-US" smtClean="0"/>
              <a:t>Rapid acting even in the presence of foreign proteins or  fibers.</a:t>
            </a:r>
          </a:p>
          <a:p>
            <a:endParaRPr lang="ar-SA"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ar-SA" sz="4000" b="1" smtClean="0">
                <a:solidFill>
                  <a:srgbClr val="990033"/>
                </a:solidFill>
              </a:rPr>
              <a:t>وهناك ثلاث مناطق خلوية حساسة يمكن للمواد الكيميائية السامة أن تؤثر عليها وهي:-</a:t>
            </a:r>
            <a:endParaRPr lang="en-US" sz="4000" b="1" smtClean="0">
              <a:solidFill>
                <a:srgbClr val="990033"/>
              </a:solidFill>
            </a:endParaRPr>
          </a:p>
        </p:txBody>
      </p:sp>
      <p:sp>
        <p:nvSpPr>
          <p:cNvPr id="9219" name="Rectangle 3"/>
          <p:cNvSpPr>
            <a:spLocks noGrp="1" noChangeArrowheads="1"/>
          </p:cNvSpPr>
          <p:nvPr>
            <p:ph type="body" idx="1"/>
          </p:nvPr>
        </p:nvSpPr>
        <p:spPr>
          <a:xfrm>
            <a:off x="0" y="1752600"/>
            <a:ext cx="8686800" cy="5029200"/>
          </a:xfrm>
        </p:spPr>
        <p:txBody>
          <a:bodyPr/>
          <a:lstStyle/>
          <a:p>
            <a:pPr algn="r" rtl="1" eaLnBrk="1" hangingPunct="1">
              <a:lnSpc>
                <a:spcPct val="90000"/>
              </a:lnSpc>
            </a:pPr>
            <a:r>
              <a:rPr lang="ar-SA" sz="2800" b="1" smtClean="0">
                <a:solidFill>
                  <a:srgbClr val="000066"/>
                </a:solidFill>
              </a:rPr>
              <a:t>الغشاء السيتوبلازمي، السيتوبلازم، الأجسام الكروماتينية.</a:t>
            </a:r>
          </a:p>
          <a:p>
            <a:pPr algn="r" rtl="1" eaLnBrk="1" hangingPunct="1">
              <a:lnSpc>
                <a:spcPct val="90000"/>
              </a:lnSpc>
            </a:pPr>
            <a:r>
              <a:rPr lang="ar-SA" sz="2800" b="1" smtClean="0">
                <a:solidFill>
                  <a:srgbClr val="CC3300"/>
                </a:solidFill>
              </a:rPr>
              <a:t>أولاً:- الغشاء السيتوبلازم:-</a:t>
            </a:r>
            <a:r>
              <a:rPr lang="ar-SA" sz="2800" b="1" smtClean="0"/>
              <a:t> يمتاز هذا الغشاء بصفة النفاذية الاختيارية لذلك فأن المواد الكيميائية التي لا يمكنها المرور خلاله لن تؤثر على الخلية ومهما كان تأثيرها ضار على باقي أجزاء الخلية. </a:t>
            </a:r>
          </a:p>
          <a:p>
            <a:pPr algn="r" rtl="1" eaLnBrk="1" hangingPunct="1">
              <a:lnSpc>
                <a:spcPct val="90000"/>
              </a:lnSpc>
            </a:pPr>
            <a:r>
              <a:rPr lang="ar-SA" sz="2800" b="1" smtClean="0">
                <a:solidFill>
                  <a:srgbClr val="D60093"/>
                </a:solidFill>
              </a:rPr>
              <a:t>(ما لم تتداخل مع وظيفة الغشاء السيتوبلازمي)</a:t>
            </a:r>
          </a:p>
          <a:p>
            <a:pPr algn="r" rtl="1" eaLnBrk="1" hangingPunct="1">
              <a:lnSpc>
                <a:spcPct val="90000"/>
              </a:lnSpc>
              <a:buFontTx/>
              <a:buNone/>
            </a:pPr>
            <a:r>
              <a:rPr lang="ar-SA" sz="2800" b="1" smtClean="0"/>
              <a:t>ويتوقف مرور جزئيات المواد الكيميائية خلال الغشاء السيتوبلازمي على العوامل التالية:-</a:t>
            </a:r>
          </a:p>
          <a:p>
            <a:pPr algn="r" rtl="1" eaLnBrk="1" hangingPunct="1">
              <a:lnSpc>
                <a:spcPct val="90000"/>
              </a:lnSpc>
              <a:buFontTx/>
              <a:buNone/>
            </a:pPr>
            <a:r>
              <a:rPr lang="ar-SA" sz="2800" b="1" smtClean="0"/>
              <a:t>1- </a:t>
            </a:r>
            <a:r>
              <a:rPr lang="ar-SA" b="1" smtClean="0">
                <a:solidFill>
                  <a:srgbClr val="339966"/>
                </a:solidFill>
              </a:rPr>
              <a:t>درجة تأين المادة:-</a:t>
            </a:r>
            <a:r>
              <a:rPr lang="ar-SA" sz="2800" b="1" smtClean="0"/>
              <a:t> حيث تمر الجزيئات المتعادلة بدرجة اكبر من الأيونات ذات الشحنات الكهربائية. وذلك عن طريق الإنتشار البسيط.</a:t>
            </a:r>
          </a:p>
          <a:p>
            <a:pPr algn="r" rtl="1" eaLnBrk="1" hangingPunct="1">
              <a:lnSpc>
                <a:spcPct val="90000"/>
              </a:lnSpc>
              <a:buFontTx/>
              <a:buNone/>
            </a:pPr>
            <a:r>
              <a:rPr lang="ar-SA" sz="2800" b="1" smtClean="0"/>
              <a:t>2- </a:t>
            </a:r>
            <a:r>
              <a:rPr lang="ar-SA" b="1" smtClean="0">
                <a:solidFill>
                  <a:srgbClr val="339966"/>
                </a:solidFill>
              </a:rPr>
              <a:t>قيمة الرقم الهيدروجيني:-</a:t>
            </a:r>
            <a:r>
              <a:rPr lang="ar-SA" sz="2800" b="1" smtClean="0"/>
              <a:t> حيث تؤثر قيمة الرقم الهدروجيني على درجة تأين كل من المادة الكيميائية والمواضع الخلوية المستقبلة لها.</a:t>
            </a:r>
            <a:endParaRPr lang="en-US" sz="2800" b="1"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type="body" idx="1"/>
          </p:nvPr>
        </p:nvSpPr>
        <p:spPr>
          <a:xfrm>
            <a:off x="152400" y="533400"/>
            <a:ext cx="8991600" cy="5592763"/>
          </a:xfrm>
        </p:spPr>
        <p:txBody>
          <a:bodyPr/>
          <a:lstStyle/>
          <a:p>
            <a:pPr algn="r" rtl="1" eaLnBrk="1" hangingPunct="1">
              <a:lnSpc>
                <a:spcPct val="90000"/>
              </a:lnSpc>
              <a:buFontTx/>
              <a:buNone/>
            </a:pPr>
            <a:r>
              <a:rPr lang="ar-SA" b="1" smtClean="0"/>
              <a:t>   واحيانا قد لا يكون من الضروري دخول المادة الكيميائية خلال الغشاء السيتوبلازمي لتحدث فعلها السام.</a:t>
            </a:r>
          </a:p>
          <a:p>
            <a:pPr algn="r" rtl="1" eaLnBrk="1" hangingPunct="1">
              <a:lnSpc>
                <a:spcPct val="90000"/>
              </a:lnSpc>
              <a:buFontTx/>
              <a:buNone/>
            </a:pPr>
            <a:r>
              <a:rPr lang="ar-SA" b="1" smtClean="0"/>
              <a:t>   </a:t>
            </a:r>
            <a:r>
              <a:rPr lang="en-US" b="1" smtClean="0"/>
              <a:t>  </a:t>
            </a:r>
            <a:r>
              <a:rPr lang="ar-SA" b="1" smtClean="0">
                <a:solidFill>
                  <a:srgbClr val="800080"/>
                </a:solidFill>
              </a:rPr>
              <a:t>فقد يكون تأثيرها عن طريق التدخل في وظيفة الغشاء السيتوبلازمي نفسه وتجعله يفقد نفاذيته الإختيارية وتجعله منفذ لكل شئ. </a:t>
            </a:r>
          </a:p>
          <a:p>
            <a:pPr algn="r" rtl="1" eaLnBrk="1" hangingPunct="1">
              <a:lnSpc>
                <a:spcPct val="90000"/>
              </a:lnSpc>
              <a:buFontTx/>
              <a:buNone/>
            </a:pPr>
            <a:r>
              <a:rPr lang="ar-SA" b="1" smtClean="0"/>
              <a:t>   مثل المواد المذيبة للدهون </a:t>
            </a:r>
            <a:r>
              <a:rPr lang="ar-SA" b="1" smtClean="0">
                <a:solidFill>
                  <a:srgbClr val="000099"/>
                </a:solidFill>
              </a:rPr>
              <a:t>(الكلورفورم – الأسيتون – الأثير –الكحولات)</a:t>
            </a:r>
            <a:r>
              <a:rPr lang="ar-SA" b="1" smtClean="0"/>
              <a:t> وهي تفسد نفاذية الغشاء السيتوبلازمي عن طريق إستخلاص محتوياته الدهنية.</a:t>
            </a:r>
            <a:r>
              <a:rPr lang="en-US" b="1" smtClean="0"/>
              <a:t>  </a:t>
            </a:r>
            <a:endParaRPr lang="ar-SA" b="1" smtClean="0"/>
          </a:p>
          <a:p>
            <a:pPr algn="r" rtl="1" eaLnBrk="1" hangingPunct="1">
              <a:lnSpc>
                <a:spcPct val="90000"/>
              </a:lnSpc>
              <a:buFontTx/>
              <a:buNone/>
            </a:pPr>
            <a:r>
              <a:rPr lang="ar-SA" b="1" smtClean="0"/>
              <a:t>   وقد تفسد خواص الغشاء السيتوبلازمي بإضافة مواد ذات قدرة على خفض التوتر السطحي للسوائل مثل:-</a:t>
            </a:r>
          </a:p>
          <a:p>
            <a:pPr algn="r" rtl="1" eaLnBrk="1" hangingPunct="1">
              <a:lnSpc>
                <a:spcPct val="90000"/>
              </a:lnSpc>
              <a:buFontTx/>
              <a:buNone/>
            </a:pPr>
            <a:r>
              <a:rPr lang="ar-SA" b="1" smtClean="0"/>
              <a:t>    أملاح الصفراء</a:t>
            </a:r>
            <a:r>
              <a:rPr lang="en-US" b="1" smtClean="0"/>
              <a:t> bile salts</a:t>
            </a:r>
            <a:r>
              <a:rPr lang="ar-SA" b="1" smtClean="0"/>
              <a:t> والصابون</a:t>
            </a:r>
            <a:r>
              <a:rPr lang="en-US" b="1" smtClean="0"/>
              <a:t>detergnets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body" idx="1"/>
          </p:nvPr>
        </p:nvSpPr>
        <p:spPr>
          <a:xfrm>
            <a:off x="304800" y="228600"/>
            <a:ext cx="8839200" cy="6400800"/>
          </a:xfrm>
        </p:spPr>
        <p:txBody>
          <a:bodyPr/>
          <a:lstStyle/>
          <a:p>
            <a:pPr algn="r" rtl="1" eaLnBrk="1" hangingPunct="1">
              <a:lnSpc>
                <a:spcPct val="80000"/>
              </a:lnSpc>
            </a:pPr>
            <a:r>
              <a:rPr lang="ar-SA" b="1" smtClean="0">
                <a:solidFill>
                  <a:srgbClr val="000099"/>
                </a:solidFill>
              </a:rPr>
              <a:t>ومن المواد التي تقوم بتمزيق الغشاء السيتوبلازمي:-</a:t>
            </a:r>
          </a:p>
          <a:p>
            <a:pPr algn="r" rtl="1" eaLnBrk="1" hangingPunct="1">
              <a:lnSpc>
                <a:spcPct val="80000"/>
              </a:lnSpc>
            </a:pPr>
            <a:r>
              <a:rPr lang="ar-SA" b="1" smtClean="0">
                <a:solidFill>
                  <a:srgbClr val="D60093"/>
                </a:solidFill>
              </a:rPr>
              <a:t>(التي تتداخل مع وظيفة الغشاء السيتوبلازمي)</a:t>
            </a:r>
            <a:endParaRPr lang="ar-SA" b="1" smtClean="0">
              <a:solidFill>
                <a:srgbClr val="000099"/>
              </a:solidFill>
            </a:endParaRPr>
          </a:p>
          <a:p>
            <a:pPr algn="r" rtl="1" eaLnBrk="1" hangingPunct="1">
              <a:lnSpc>
                <a:spcPct val="80000"/>
              </a:lnSpc>
            </a:pPr>
            <a:r>
              <a:rPr lang="ar-SA" b="1" smtClean="0">
                <a:solidFill>
                  <a:srgbClr val="660033"/>
                </a:solidFill>
              </a:rPr>
              <a:t>الكحولات:</a:t>
            </a:r>
            <a:r>
              <a:rPr lang="ar-SA" b="1" smtClean="0"/>
              <a:t> </a:t>
            </a:r>
            <a:r>
              <a:rPr lang="ar-SA" b="1" smtClean="0">
                <a:solidFill>
                  <a:srgbClr val="CC0066"/>
                </a:solidFill>
              </a:rPr>
              <a:t>مثل كحول الإيثايل والميثايل والبروبيل والبيوتايل</a:t>
            </a:r>
            <a:r>
              <a:rPr lang="ar-SA" b="1" smtClean="0"/>
              <a:t>. </a:t>
            </a:r>
            <a:r>
              <a:rPr lang="ar-SA" b="1" smtClean="0">
                <a:solidFill>
                  <a:srgbClr val="006600"/>
                </a:solidFill>
              </a:rPr>
              <a:t>اكثرها استعمالا كحول الإيثايل بتركيز 50 -70% ويستعمل في أغراض التطهير الخارجي وهو يؤثر على الخلايا الخضرية ولا يؤثر على الجراثيم البكتيرية.</a:t>
            </a:r>
            <a:r>
              <a:rPr lang="ar-SA" b="1" smtClean="0"/>
              <a:t> </a:t>
            </a:r>
            <a:r>
              <a:rPr lang="ar-SA" b="1" smtClean="0">
                <a:solidFill>
                  <a:srgbClr val="000099"/>
                </a:solidFill>
              </a:rPr>
              <a:t>ويعتبر كحول الميثايل أقلها كفاءة في التعقيم.</a:t>
            </a:r>
            <a:r>
              <a:rPr lang="ar-SA" b="1" smtClean="0"/>
              <a:t> </a:t>
            </a:r>
            <a:r>
              <a:rPr lang="ar-SA" b="1" smtClean="0">
                <a:solidFill>
                  <a:srgbClr val="6600CC"/>
                </a:solidFill>
              </a:rPr>
              <a:t>بينما يعتبر كل من البروبايل والبيوتايل أقوى في قدرتهما التعقيمية ولكنهما لا يستعملان في هذا الغرض.</a:t>
            </a:r>
            <a:r>
              <a:rPr lang="ar-SA" b="1" smtClean="0"/>
              <a:t> </a:t>
            </a:r>
          </a:p>
          <a:p>
            <a:pPr algn="r" rtl="1" eaLnBrk="1" hangingPunct="1">
              <a:lnSpc>
                <a:spcPct val="80000"/>
              </a:lnSpc>
            </a:pPr>
            <a:r>
              <a:rPr lang="ar-SA" b="1" smtClean="0">
                <a:solidFill>
                  <a:srgbClr val="000066"/>
                </a:solidFill>
              </a:rPr>
              <a:t>والفعل السام للكحول يكون عن طريق تغيير تركيب الدهون في الأغشية الخلوية وتعمل على تجفيف الخلايا</a:t>
            </a:r>
            <a:r>
              <a:rPr lang="ar-SA" b="1" smtClean="0">
                <a:solidFill>
                  <a:srgbClr val="D60093"/>
                </a:solidFill>
              </a:rPr>
              <a:t> ودنترة البروتينات</a:t>
            </a:r>
            <a:r>
              <a:rPr lang="ar-SA" b="1" smtClean="0">
                <a:solidFill>
                  <a:srgbClr val="000066"/>
                </a:solidFill>
              </a:rPr>
              <a:t>.</a:t>
            </a:r>
            <a:r>
              <a:rPr lang="ar-SA" b="1" smtClean="0"/>
              <a:t> </a:t>
            </a:r>
          </a:p>
          <a:p>
            <a:pPr algn="r" rtl="1" eaLnBrk="1" hangingPunct="1">
              <a:lnSpc>
                <a:spcPct val="80000"/>
              </a:lnSpc>
            </a:pPr>
            <a:r>
              <a:rPr lang="ar-SA" b="1" smtClean="0">
                <a:solidFill>
                  <a:srgbClr val="7030A0"/>
                </a:solidFill>
              </a:rPr>
              <a:t>ويكون تأثير التركيز 100% من الكحول تأثير مؤقت (مثبط) عن طريق التجفيف السريع للخلايا. بينما يكون تأثير التركيز 50-70 % تأثير دائم مميت لانها تعمل على تجفيف الخلايا بالإضافة إلى دنترة البروتينات </a:t>
            </a:r>
            <a:r>
              <a:rPr lang="en-US" sz="3600" b="1" smtClean="0">
                <a:solidFill>
                  <a:srgbClr val="D60093"/>
                </a:solidFill>
              </a:rPr>
              <a:t>Denaturation</a:t>
            </a:r>
            <a:r>
              <a:rPr lang="ar-SA" sz="3600" b="1" smtClean="0">
                <a:solidFill>
                  <a:srgbClr val="D60093"/>
                </a:solidFill>
              </a:rPr>
              <a:t> مسخ البروتين وهو تغير في البروتين فيفقد صفاته.</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2"/>
          <p:cNvSpPr>
            <a:spLocks noGrp="1"/>
          </p:cNvSpPr>
          <p:nvPr>
            <p:ph idx="1"/>
          </p:nvPr>
        </p:nvSpPr>
        <p:spPr>
          <a:xfrm>
            <a:off x="304800" y="381000"/>
            <a:ext cx="8534400" cy="6172200"/>
          </a:xfrm>
        </p:spPr>
        <p:txBody>
          <a:bodyPr/>
          <a:lstStyle/>
          <a:p>
            <a:pPr algn="r" rtl="1" eaLnBrk="1" hangingPunct="1"/>
            <a:r>
              <a:rPr lang="ar-SA" b="1" smtClean="0">
                <a:solidFill>
                  <a:srgbClr val="660033"/>
                </a:solidFill>
              </a:rPr>
              <a:t>الصابون والمنظفات التركيبية:-</a:t>
            </a:r>
            <a:r>
              <a:rPr lang="ar-SA" b="1" smtClean="0"/>
              <a:t> </a:t>
            </a:r>
            <a:r>
              <a:rPr lang="ar-SA" b="1" smtClean="0">
                <a:solidFill>
                  <a:srgbClr val="000066"/>
                </a:solidFill>
              </a:rPr>
              <a:t>يطلق عليها </a:t>
            </a:r>
            <a:r>
              <a:rPr lang="en-US" b="1" smtClean="0">
                <a:solidFill>
                  <a:srgbClr val="000066"/>
                </a:solidFill>
              </a:rPr>
              <a:t>detergents</a:t>
            </a:r>
            <a:r>
              <a:rPr lang="ar-SA" b="1" smtClean="0">
                <a:solidFill>
                  <a:srgbClr val="000066"/>
                </a:solidFill>
              </a:rPr>
              <a:t> وهي تقلل التوتر السطحي للسوائل أو المواد المبللة وتستخدم كمطهرات سطحية  ويكون تأثيرها من خلال قدرتها على التداخل مع الدهن الموجود في الغشاء السيتوبلازمي وتؤدي إلى تمزيق الغشاء السيتوبلازمي.</a:t>
            </a:r>
            <a:r>
              <a:rPr lang="ar-SA" b="1" smtClean="0"/>
              <a:t> وتعتبر مطهرات متوسطة القوة وذات قدرة اختيارية فمثلا  </a:t>
            </a:r>
            <a:r>
              <a:rPr lang="en-US" b="1" smtClean="0"/>
              <a:t>Streptococci</a:t>
            </a:r>
            <a:r>
              <a:rPr lang="ar-SA" b="1" smtClean="0"/>
              <a:t>تعتبر اكثر حساسية لفعل الصابون من </a:t>
            </a:r>
            <a:r>
              <a:rPr lang="en-US" b="1" smtClean="0"/>
              <a:t>staphylococci</a:t>
            </a:r>
            <a:r>
              <a:rPr lang="ar-SA" b="1" smtClean="0"/>
              <a:t> والبكتيريا  السالبة لصبغة جرام والبكتيريا الموجبة للصبغ المقاوم للأحماض. </a:t>
            </a:r>
            <a:r>
              <a:rPr lang="ar-SA" b="1" smtClean="0">
                <a:solidFill>
                  <a:srgbClr val="339966"/>
                </a:solidFill>
              </a:rPr>
              <a:t>وبوجه عام تتمثل الإزالة الميكانكية للبكتيريا بواسطة الصابون ذات أهمية كبيرة. </a:t>
            </a:r>
            <a:r>
              <a:rPr lang="ar-SA" b="1" smtClean="0"/>
              <a:t>ومن الممكن زيادة القدرة التعقيمية للصابون عن طريق إضافة الفينول أو حمض البوريك وبعض المواد المطهرة الأخرى.</a:t>
            </a:r>
            <a:r>
              <a:rPr lang="ar-SA" smtClean="0"/>
              <a:t> </a:t>
            </a:r>
            <a:endParaRPr lang="en-US" smtClean="0"/>
          </a:p>
          <a:p>
            <a:pPr algn="r" rtl="1" eaLnBrk="1" hangingPunct="1"/>
            <a:endParaRPr lang="ar-SA"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0" y="381000"/>
            <a:ext cx="9144000" cy="1371600"/>
          </a:xfrm>
        </p:spPr>
        <p:txBody>
          <a:bodyPr/>
          <a:lstStyle/>
          <a:p>
            <a:pPr eaLnBrk="1" hangingPunct="1"/>
            <a:r>
              <a:rPr lang="ar-SA" sz="3400" b="1" smtClean="0"/>
              <a:t>ثانياً- السيتوبلازم:- إذا تمكنت المادة الكيميائية من المرور خلال الغشاء السيتوبلازمي فأنها ستؤثر على السيتوبلازم بإحدى الطرق التالية:-</a:t>
            </a:r>
            <a:endParaRPr lang="en-US" sz="3400" b="1" smtClean="0"/>
          </a:p>
        </p:txBody>
      </p:sp>
      <p:sp>
        <p:nvSpPr>
          <p:cNvPr id="13315" name="Rectangle 3"/>
          <p:cNvSpPr>
            <a:spLocks noGrp="1" noChangeArrowheads="1"/>
          </p:cNvSpPr>
          <p:nvPr>
            <p:ph type="body" idx="1"/>
          </p:nvPr>
        </p:nvSpPr>
        <p:spPr>
          <a:xfrm>
            <a:off x="0" y="1905000"/>
            <a:ext cx="9144000" cy="4221163"/>
          </a:xfrm>
        </p:spPr>
        <p:txBody>
          <a:bodyPr/>
          <a:lstStyle/>
          <a:p>
            <a:pPr algn="r" rtl="1" eaLnBrk="1" hangingPunct="1">
              <a:buFontTx/>
              <a:buNone/>
            </a:pPr>
            <a:r>
              <a:rPr lang="ar-SA" sz="2200" b="1" smtClean="0">
                <a:solidFill>
                  <a:srgbClr val="800080"/>
                </a:solidFill>
              </a:rPr>
              <a:t>  التفاعل من البروتين السيتوبلازمي – تغير الأحماض النووية - تعطيل بعض التفاعلات الأيضية</a:t>
            </a:r>
          </a:p>
          <a:p>
            <a:pPr algn="r" rtl="1" eaLnBrk="1" hangingPunct="1">
              <a:buFontTx/>
              <a:buNone/>
            </a:pPr>
            <a:r>
              <a:rPr lang="ar-SA" b="1" smtClean="0">
                <a:solidFill>
                  <a:srgbClr val="000099"/>
                </a:solidFill>
              </a:rPr>
              <a:t>  التفاعل مع البروتين السيتوبلازمي:-</a:t>
            </a:r>
            <a:r>
              <a:rPr lang="ar-SA" sz="2800" smtClean="0"/>
              <a:t> يؤدي تفاعل المواد الكيميائية مع البروتين السيتوبلازمي إلى تأثيرات متباينة منها:-</a:t>
            </a:r>
          </a:p>
          <a:p>
            <a:pPr algn="r" rtl="1" eaLnBrk="1" hangingPunct="1">
              <a:buFontTx/>
              <a:buNone/>
            </a:pPr>
            <a:r>
              <a:rPr lang="ar-SA" sz="2800" b="1" smtClean="0">
                <a:solidFill>
                  <a:srgbClr val="006600"/>
                </a:solidFill>
              </a:rPr>
              <a:t>  1- </a:t>
            </a:r>
            <a:r>
              <a:rPr lang="ar-SA" sz="2800" b="1" smtClean="0">
                <a:solidFill>
                  <a:srgbClr val="D60093"/>
                </a:solidFill>
              </a:rPr>
              <a:t>تمزيق القوى الرابطة:-</a:t>
            </a:r>
            <a:r>
              <a:rPr lang="ar-SA" sz="2800" smtClean="0">
                <a:solidFill>
                  <a:srgbClr val="D60093"/>
                </a:solidFill>
              </a:rPr>
              <a:t> </a:t>
            </a:r>
            <a:r>
              <a:rPr lang="ar-SA" sz="2800" smtClean="0"/>
              <a:t>والتي عند تمزيقها يفقد البروتين السيتوبلازمي غرويته  فيحدوث تخثر أو ترسيب للسيتوبلازم. ومن أمثلة المواد الكيميائية التي تحدث هذا التأثير الأسيتون والكحولات والتراكيز المرتفعة من الأملاح.</a:t>
            </a:r>
          </a:p>
          <a:p>
            <a:pPr algn="r" rtl="1" eaLnBrk="1" hangingPunct="1">
              <a:buFontTx/>
              <a:buNone/>
            </a:pPr>
            <a:r>
              <a:rPr lang="ar-SA" sz="2800" b="1" smtClean="0">
                <a:solidFill>
                  <a:srgbClr val="006600"/>
                </a:solidFill>
              </a:rPr>
              <a:t>  2-  </a:t>
            </a:r>
            <a:r>
              <a:rPr lang="ar-SA" sz="2800" b="1" smtClean="0">
                <a:solidFill>
                  <a:srgbClr val="D60093"/>
                </a:solidFill>
              </a:rPr>
              <a:t>تفاعل أو إرتباط المادة الكيميائية بالمجاميع الفعالة الموجودة على جزيئات البروتين الإنزيمي</a:t>
            </a:r>
            <a:r>
              <a:rPr lang="ar-SA" sz="2800" b="1" smtClean="0">
                <a:solidFill>
                  <a:srgbClr val="006600"/>
                </a:solidFill>
              </a:rPr>
              <a:t>.</a:t>
            </a:r>
            <a:r>
              <a:rPr lang="ar-SA" sz="2800" smtClean="0"/>
              <a:t> أمثلة:-</a:t>
            </a:r>
            <a:endParaRPr lang="en-US" sz="280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type="body" idx="1"/>
          </p:nvPr>
        </p:nvSpPr>
        <p:spPr>
          <a:xfrm>
            <a:off x="0" y="0"/>
            <a:ext cx="9144000" cy="6705600"/>
          </a:xfrm>
        </p:spPr>
        <p:txBody>
          <a:bodyPr/>
          <a:lstStyle/>
          <a:p>
            <a:pPr marL="609600" indent="-609600" algn="r" rtl="1" eaLnBrk="1" hangingPunct="1">
              <a:lnSpc>
                <a:spcPct val="80000"/>
              </a:lnSpc>
              <a:buFontTx/>
              <a:buNone/>
            </a:pPr>
            <a:r>
              <a:rPr lang="ar-SA" sz="3600" b="1" smtClean="0"/>
              <a:t>  </a:t>
            </a:r>
          </a:p>
          <a:p>
            <a:pPr marL="609600" indent="-609600" algn="r" rtl="1" eaLnBrk="1" hangingPunct="1">
              <a:lnSpc>
                <a:spcPct val="80000"/>
              </a:lnSpc>
              <a:buFontTx/>
              <a:buNone/>
            </a:pPr>
            <a:r>
              <a:rPr lang="ar-SA" sz="3600" b="1" smtClean="0"/>
              <a:t>    ارتباط  المعادن الثقيلة بمجاميع السلفاهيدريل </a:t>
            </a:r>
            <a:r>
              <a:rPr lang="en-US" sz="3600" b="1" smtClean="0"/>
              <a:t>(SH-)</a:t>
            </a:r>
            <a:r>
              <a:rPr lang="ar-SA" sz="3600" b="1" smtClean="0"/>
              <a:t> الفعالة من البروتين. </a:t>
            </a:r>
          </a:p>
          <a:p>
            <a:pPr marL="609600" indent="-609600" algn="r" rtl="1" eaLnBrk="1" hangingPunct="1">
              <a:lnSpc>
                <a:spcPct val="80000"/>
              </a:lnSpc>
              <a:buFontTx/>
              <a:buNone/>
            </a:pPr>
            <a:r>
              <a:rPr lang="ar-SA" sz="3600" b="1" smtClean="0"/>
              <a:t>    ومن  امثلة المعادن الثقيلة </a:t>
            </a:r>
            <a:r>
              <a:rPr lang="ar-SA" sz="3600" b="1" smtClean="0">
                <a:solidFill>
                  <a:srgbClr val="000099"/>
                </a:solidFill>
              </a:rPr>
              <a:t>الزئبق والفضة والنحاس</a:t>
            </a:r>
            <a:r>
              <a:rPr lang="ar-SA" sz="3600" b="1" smtClean="0"/>
              <a:t> ويعرف تأثيرها باسم الفعل الأوليجوديناميكي </a:t>
            </a:r>
            <a:r>
              <a:rPr lang="en-US" sz="3600" b="1" smtClean="0"/>
              <a:t>oligodynamic action</a:t>
            </a:r>
            <a:r>
              <a:rPr lang="ar-SA" sz="3600" b="1" smtClean="0"/>
              <a:t> وهي تعني </a:t>
            </a:r>
            <a:r>
              <a:rPr lang="en-US" sz="3600" b="1" smtClean="0">
                <a:solidFill>
                  <a:srgbClr val="800080"/>
                </a:solidFill>
              </a:rPr>
              <a:t>oligo</a:t>
            </a:r>
            <a:r>
              <a:rPr lang="ar-SA" sz="3600" b="1" smtClean="0">
                <a:solidFill>
                  <a:srgbClr val="800080"/>
                </a:solidFill>
              </a:rPr>
              <a:t> بمعنى صغيرة</a:t>
            </a:r>
            <a:r>
              <a:rPr lang="ar-SA" sz="3600" b="1" smtClean="0"/>
              <a:t> </a:t>
            </a:r>
            <a:r>
              <a:rPr lang="ar-SA" sz="3600" b="1" smtClean="0">
                <a:solidFill>
                  <a:srgbClr val="006600"/>
                </a:solidFill>
              </a:rPr>
              <a:t>و</a:t>
            </a:r>
            <a:r>
              <a:rPr lang="en-US" sz="3600" b="1" smtClean="0">
                <a:solidFill>
                  <a:srgbClr val="006600"/>
                </a:solidFill>
              </a:rPr>
              <a:t>dynamic</a:t>
            </a:r>
            <a:r>
              <a:rPr lang="ar-SA" sz="3600" b="1" smtClean="0"/>
              <a:t> </a:t>
            </a:r>
            <a:r>
              <a:rPr lang="ar-SA" sz="3600" b="1" smtClean="0">
                <a:solidFill>
                  <a:srgbClr val="006600"/>
                </a:solidFill>
              </a:rPr>
              <a:t>بمعنى قوة أو تأثير</a:t>
            </a:r>
            <a:r>
              <a:rPr lang="ar-SA" sz="3600" b="1" smtClean="0"/>
              <a:t>  ويقصد بها قوة أو تأثير التركيزات الصغيرة. </a:t>
            </a:r>
          </a:p>
          <a:p>
            <a:pPr marL="609600" indent="-609600" algn="r" rtl="1" eaLnBrk="1" hangingPunct="1">
              <a:lnSpc>
                <a:spcPct val="80000"/>
              </a:lnSpc>
              <a:buFontTx/>
              <a:buNone/>
            </a:pPr>
            <a:r>
              <a:rPr lang="ar-SA" sz="3600" b="1" smtClean="0">
                <a:solidFill>
                  <a:srgbClr val="000099"/>
                </a:solidFill>
              </a:rPr>
              <a:t> ويمكن ابراز هذه الظاهرة عند وضع قطعة معدنية على سطح اجار ملقح بطبق بتري وبعد نهاية فترة التحضين تظهر منطقة خالية من النمو حول قطعة المعدن. حيث تكون كمية المعدن حول العملة صغيرة جدا تقدر بأجزاء بسيطة لكل مليون جزء من البيئة،  ويعود فعل المعادن إلى ارتباط ايوناتها بالبروتين الخلوي.(مجاميع السلفاهيدريل)</a:t>
            </a:r>
          </a:p>
          <a:p>
            <a:pPr marL="609600" indent="-609600" algn="r" rtl="1" eaLnBrk="1" hangingPunct="1">
              <a:lnSpc>
                <a:spcPct val="80000"/>
              </a:lnSpc>
              <a:buFontTx/>
              <a:buNone/>
            </a:pPr>
            <a:endParaRPr lang="ar-SA" sz="3600" b="1" smtClean="0">
              <a:solidFill>
                <a:srgbClr val="000099"/>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ontent Placeholder 2"/>
          <p:cNvSpPr>
            <a:spLocks noGrp="1"/>
          </p:cNvSpPr>
          <p:nvPr>
            <p:ph idx="1"/>
          </p:nvPr>
        </p:nvSpPr>
        <p:spPr>
          <a:xfrm>
            <a:off x="5791200" y="1219200"/>
            <a:ext cx="2895600" cy="3733800"/>
          </a:xfrm>
        </p:spPr>
        <p:txBody>
          <a:bodyPr/>
          <a:lstStyle/>
          <a:p>
            <a:r>
              <a:rPr lang="en-US" b="1" smtClean="0"/>
              <a:t>Inhibition zone.</a:t>
            </a:r>
          </a:p>
          <a:p>
            <a:pPr>
              <a:buFontTx/>
              <a:buNone/>
            </a:pPr>
            <a:endParaRPr lang="en-US" b="1" smtClean="0"/>
          </a:p>
          <a:p>
            <a:r>
              <a:rPr lang="en-US" b="1" smtClean="0"/>
              <a:t>stimulative effect.</a:t>
            </a:r>
          </a:p>
          <a:p>
            <a:endParaRPr lang="en-US" b="1" smtClean="0"/>
          </a:p>
          <a:p>
            <a:r>
              <a:rPr lang="en-US" b="1" smtClean="0"/>
              <a:t>Normal growth</a:t>
            </a:r>
          </a:p>
          <a:p>
            <a:endParaRPr lang="ar-SA" smtClean="0"/>
          </a:p>
        </p:txBody>
      </p:sp>
      <p:pic>
        <p:nvPicPr>
          <p:cNvPr id="15363" name="Picture 2" descr="http://classes.midlandstech.edu/carterp/Courses/bio225/chap07/FIGURE_07_08_LABELED.jpg"/>
          <p:cNvPicPr>
            <a:picLocks noChangeAspect="1" noChangeArrowheads="1"/>
          </p:cNvPicPr>
          <p:nvPr/>
        </p:nvPicPr>
        <p:blipFill>
          <a:blip r:embed="rId2" cstate="print"/>
          <a:srcRect/>
          <a:stretch>
            <a:fillRect/>
          </a:stretch>
        </p:blipFill>
        <p:spPr bwMode="auto">
          <a:xfrm>
            <a:off x="228600" y="228600"/>
            <a:ext cx="5410200" cy="6629400"/>
          </a:xfrm>
          <a:prstGeom prst="rect">
            <a:avLst/>
          </a:prstGeom>
          <a:noFill/>
          <a:ln w="9525">
            <a:noFill/>
            <a:miter lim="800000"/>
            <a:headEnd/>
            <a:tailEnd/>
          </a:ln>
        </p:spPr>
      </p:pic>
      <p:sp>
        <p:nvSpPr>
          <p:cNvPr id="5" name="Line 8"/>
          <p:cNvSpPr>
            <a:spLocks noChangeShapeType="1"/>
          </p:cNvSpPr>
          <p:nvPr/>
        </p:nvSpPr>
        <p:spPr bwMode="auto">
          <a:xfrm flipH="1">
            <a:off x="4343400" y="1524000"/>
            <a:ext cx="1600200" cy="914400"/>
          </a:xfrm>
          <a:prstGeom prst="line">
            <a:avLst/>
          </a:prstGeom>
          <a:noFill/>
          <a:ln w="12700">
            <a:solidFill>
              <a:schemeClr val="tx1"/>
            </a:solidFill>
            <a:round/>
            <a:headEnd type="none" w="sm" len="sm"/>
            <a:tailEnd type="triangle" w="sm" len="sm"/>
          </a:ln>
        </p:spPr>
        <p:txBody>
          <a:bodyPr wrap="none"/>
          <a:lstStyle/>
          <a:p>
            <a:endParaRPr lang="ar-SY"/>
          </a:p>
        </p:txBody>
      </p:sp>
      <p:sp>
        <p:nvSpPr>
          <p:cNvPr id="6" name="Line 8"/>
          <p:cNvSpPr>
            <a:spLocks noChangeShapeType="1"/>
          </p:cNvSpPr>
          <p:nvPr/>
        </p:nvSpPr>
        <p:spPr bwMode="auto">
          <a:xfrm flipH="1" flipV="1">
            <a:off x="4800600" y="3048000"/>
            <a:ext cx="1143000" cy="76200"/>
          </a:xfrm>
          <a:prstGeom prst="line">
            <a:avLst/>
          </a:prstGeom>
          <a:noFill/>
          <a:ln w="12700">
            <a:solidFill>
              <a:schemeClr val="tx1"/>
            </a:solidFill>
            <a:round/>
            <a:headEnd type="none" w="sm" len="sm"/>
            <a:tailEnd type="triangle" w="sm" len="sm"/>
          </a:ln>
        </p:spPr>
        <p:txBody>
          <a:bodyPr wrap="none"/>
          <a:lstStyle/>
          <a:p>
            <a:endParaRPr lang="ar-SY"/>
          </a:p>
        </p:txBody>
      </p:sp>
      <p:sp>
        <p:nvSpPr>
          <p:cNvPr id="7" name="Line 8"/>
          <p:cNvSpPr>
            <a:spLocks noChangeShapeType="1"/>
          </p:cNvSpPr>
          <p:nvPr/>
        </p:nvSpPr>
        <p:spPr bwMode="auto">
          <a:xfrm flipH="1" flipV="1">
            <a:off x="2971800" y="3581400"/>
            <a:ext cx="2971800" cy="1219200"/>
          </a:xfrm>
          <a:prstGeom prst="line">
            <a:avLst/>
          </a:prstGeom>
          <a:noFill/>
          <a:ln w="12700">
            <a:solidFill>
              <a:schemeClr val="tx1"/>
            </a:solidFill>
            <a:round/>
            <a:headEnd type="none" w="sm" len="sm"/>
            <a:tailEnd type="triangle" w="sm" len="sm"/>
          </a:ln>
        </p:spPr>
        <p:txBody>
          <a:bodyPr wrap="none"/>
          <a:lstStyle/>
          <a:p>
            <a:endParaRPr lang="ar-SY"/>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57200"/>
            <a:ext cx="8686800" cy="5668963"/>
          </a:xfrm>
        </p:spPr>
        <p:txBody>
          <a:bodyPr/>
          <a:lstStyle/>
          <a:p>
            <a:pPr marL="609600" indent="-609600" algn="r" rtl="1" eaLnBrk="1" hangingPunct="1">
              <a:lnSpc>
                <a:spcPct val="80000"/>
              </a:lnSpc>
              <a:buFontTx/>
              <a:buNone/>
              <a:defRPr/>
            </a:pPr>
            <a:r>
              <a:rPr lang="ar-SA" sz="2800" b="1" dirty="0" smtClean="0"/>
              <a:t> </a:t>
            </a:r>
            <a:r>
              <a:rPr lang="ar-SA" b="1" dirty="0" smtClean="0">
                <a:solidFill>
                  <a:srgbClr val="800080"/>
                </a:solidFill>
              </a:rPr>
              <a:t>وتعتبر أملاح </a:t>
            </a:r>
            <a:r>
              <a:rPr lang="ar-SA" b="1" dirty="0" err="1" smtClean="0">
                <a:solidFill>
                  <a:srgbClr val="800080"/>
                </a:solidFill>
              </a:rPr>
              <a:t>الزئبق</a:t>
            </a:r>
            <a:r>
              <a:rPr lang="ar-SA" b="1" dirty="0" smtClean="0">
                <a:solidFill>
                  <a:srgbClr val="800080"/>
                </a:solidFill>
              </a:rPr>
              <a:t> </a:t>
            </a:r>
            <a:r>
              <a:rPr lang="en-US" b="1" dirty="0" smtClean="0">
                <a:solidFill>
                  <a:srgbClr val="800080"/>
                </a:solidFill>
              </a:rPr>
              <a:t> Mercury salt</a:t>
            </a:r>
            <a:r>
              <a:rPr lang="ar-SA" b="1" dirty="0" smtClean="0">
                <a:solidFill>
                  <a:srgbClr val="800080"/>
                </a:solidFill>
              </a:rPr>
              <a:t> من  أهمها مركبات</a:t>
            </a:r>
          </a:p>
          <a:p>
            <a:pPr marL="609600" indent="-609600" algn="r" rtl="1" eaLnBrk="1" hangingPunct="1">
              <a:lnSpc>
                <a:spcPct val="80000"/>
              </a:lnSpc>
              <a:buFontTx/>
              <a:buNone/>
              <a:defRPr/>
            </a:pPr>
            <a:endParaRPr lang="ar-SA" sz="800" b="1" dirty="0" smtClean="0">
              <a:solidFill>
                <a:srgbClr val="800080"/>
              </a:solidFill>
            </a:endParaRPr>
          </a:p>
          <a:p>
            <a:pPr marL="609600" indent="-609600" algn="r" rtl="1" eaLnBrk="1" hangingPunct="1">
              <a:lnSpc>
                <a:spcPct val="80000"/>
              </a:lnSpc>
              <a:buFontTx/>
              <a:buNone/>
              <a:defRPr/>
            </a:pPr>
            <a:r>
              <a:rPr lang="ar-SA" b="1" dirty="0" err="1" smtClean="0">
                <a:solidFill>
                  <a:srgbClr val="800080"/>
                </a:solidFill>
              </a:rPr>
              <a:t>الزئبق</a:t>
            </a:r>
            <a:r>
              <a:rPr lang="ar-SA" b="1" dirty="0" smtClean="0">
                <a:solidFill>
                  <a:srgbClr val="800080"/>
                </a:solidFill>
              </a:rPr>
              <a:t> غير </a:t>
            </a:r>
            <a:r>
              <a:rPr lang="ar-SA" b="1" dirty="0" err="1" smtClean="0">
                <a:solidFill>
                  <a:srgbClr val="800080"/>
                </a:solidFill>
              </a:rPr>
              <a:t>العضوية.</a:t>
            </a:r>
            <a:r>
              <a:rPr lang="ar-SA" b="1" dirty="0" smtClean="0">
                <a:solidFill>
                  <a:srgbClr val="800080"/>
                </a:solidFill>
              </a:rPr>
              <a:t> مثل</a:t>
            </a:r>
            <a:r>
              <a:rPr lang="en-US" b="1" dirty="0" smtClean="0">
                <a:solidFill>
                  <a:srgbClr val="800080"/>
                </a:solidFill>
              </a:rPr>
              <a:t>  </a:t>
            </a:r>
            <a:r>
              <a:rPr lang="ar-SA" b="1" dirty="0" err="1" smtClean="0">
                <a:solidFill>
                  <a:srgbClr val="800080"/>
                </a:solidFill>
              </a:rPr>
              <a:t>كلوريد</a:t>
            </a:r>
            <a:r>
              <a:rPr lang="ar-SA" b="1" dirty="0" smtClean="0">
                <a:solidFill>
                  <a:srgbClr val="800080"/>
                </a:solidFill>
              </a:rPr>
              <a:t> </a:t>
            </a:r>
            <a:r>
              <a:rPr lang="ar-SA" b="1" dirty="0" err="1" smtClean="0">
                <a:solidFill>
                  <a:srgbClr val="800080"/>
                </a:solidFill>
              </a:rPr>
              <a:t>الزئبق</a:t>
            </a:r>
            <a:r>
              <a:rPr lang="ar-SA" b="1" dirty="0" smtClean="0">
                <a:solidFill>
                  <a:srgbClr val="800080"/>
                </a:solidFill>
              </a:rPr>
              <a:t> </a:t>
            </a:r>
            <a:r>
              <a:rPr lang="en-US" b="1" dirty="0" smtClean="0">
                <a:solidFill>
                  <a:srgbClr val="800080"/>
                </a:solidFill>
              </a:rPr>
              <a:t> HgCl2</a:t>
            </a:r>
            <a:r>
              <a:rPr lang="ar-SA" b="1" dirty="0" smtClean="0">
                <a:solidFill>
                  <a:srgbClr val="800080"/>
                </a:solidFill>
              </a:rPr>
              <a:t>و</a:t>
            </a:r>
            <a:r>
              <a:rPr lang="en-US" b="1" dirty="0" smtClean="0">
                <a:solidFill>
                  <a:srgbClr val="800080"/>
                </a:solidFill>
              </a:rPr>
              <a:t> </a:t>
            </a:r>
            <a:r>
              <a:rPr lang="ar-SA" b="1" dirty="0" smtClean="0">
                <a:solidFill>
                  <a:srgbClr val="800080"/>
                </a:solidFill>
              </a:rPr>
              <a:t>يستخدم </a:t>
            </a:r>
          </a:p>
          <a:p>
            <a:pPr marL="609600" indent="-609600" algn="r" rtl="1" eaLnBrk="1" hangingPunct="1">
              <a:lnSpc>
                <a:spcPct val="80000"/>
              </a:lnSpc>
              <a:buFontTx/>
              <a:buNone/>
              <a:defRPr/>
            </a:pPr>
            <a:endParaRPr lang="ar-SA" sz="800" b="1" dirty="0" smtClean="0">
              <a:solidFill>
                <a:srgbClr val="800080"/>
              </a:solidFill>
            </a:endParaRPr>
          </a:p>
          <a:p>
            <a:pPr marL="609600" indent="-609600" algn="r" rtl="1" eaLnBrk="1" hangingPunct="1">
              <a:lnSpc>
                <a:spcPct val="80000"/>
              </a:lnSpc>
              <a:buFontTx/>
              <a:buNone/>
              <a:defRPr/>
            </a:pPr>
            <a:r>
              <a:rPr lang="ar-SA" b="1" dirty="0" smtClean="0">
                <a:solidFill>
                  <a:srgbClr val="800080"/>
                </a:solidFill>
              </a:rPr>
              <a:t>للتطهير الخارجي ويوجد في </a:t>
            </a:r>
            <a:r>
              <a:rPr lang="ar-SA" b="1" dirty="0" err="1" smtClean="0">
                <a:solidFill>
                  <a:srgbClr val="800080"/>
                </a:solidFill>
              </a:rPr>
              <a:t>الميركيركروم</a:t>
            </a:r>
            <a:endParaRPr lang="ar-SA" b="1" dirty="0" smtClean="0">
              <a:solidFill>
                <a:srgbClr val="800080"/>
              </a:solidFill>
            </a:endParaRPr>
          </a:p>
          <a:p>
            <a:pPr marL="609600" indent="-609600" algn="r" rtl="1" eaLnBrk="1" hangingPunct="1">
              <a:lnSpc>
                <a:spcPct val="80000"/>
              </a:lnSpc>
              <a:buFontTx/>
              <a:buNone/>
              <a:defRPr/>
            </a:pPr>
            <a:endParaRPr lang="ar-SA" sz="800" b="1" dirty="0" smtClean="0">
              <a:solidFill>
                <a:srgbClr val="800080"/>
              </a:solidFill>
            </a:endParaRPr>
          </a:p>
          <a:p>
            <a:pPr marL="609600" indent="-609600" algn="r" rtl="1" eaLnBrk="1" hangingPunct="1">
              <a:lnSpc>
                <a:spcPct val="80000"/>
              </a:lnSpc>
              <a:buFontTx/>
              <a:buNone/>
              <a:defRPr/>
            </a:pPr>
            <a:r>
              <a:rPr lang="en-US" b="1" dirty="0" smtClean="0">
                <a:solidFill>
                  <a:srgbClr val="800080"/>
                </a:solidFill>
              </a:rPr>
              <a:t> Mercurochrome  </a:t>
            </a:r>
            <a:r>
              <a:rPr lang="ar-SA" b="1" dirty="0" smtClean="0">
                <a:solidFill>
                  <a:srgbClr val="800080"/>
                </a:solidFill>
              </a:rPr>
              <a:t>هذه المادة توقف نشاط </a:t>
            </a:r>
          </a:p>
          <a:p>
            <a:pPr marL="609600" indent="-609600" algn="r" rtl="1" eaLnBrk="1" hangingPunct="1">
              <a:lnSpc>
                <a:spcPct val="80000"/>
              </a:lnSpc>
              <a:buFontTx/>
              <a:buNone/>
              <a:defRPr/>
            </a:pPr>
            <a:endParaRPr lang="ar-SA" sz="800" b="1" dirty="0" smtClean="0">
              <a:solidFill>
                <a:srgbClr val="800080"/>
              </a:solidFill>
            </a:endParaRPr>
          </a:p>
          <a:p>
            <a:pPr marL="609600" indent="-609600" algn="r" rtl="1" eaLnBrk="1" hangingPunct="1">
              <a:lnSpc>
                <a:spcPct val="80000"/>
              </a:lnSpc>
              <a:buFontTx/>
              <a:buNone/>
              <a:defRPr/>
            </a:pPr>
            <a:r>
              <a:rPr lang="ar-SA" b="1" dirty="0" smtClean="0">
                <a:solidFill>
                  <a:srgbClr val="800080"/>
                </a:solidFill>
              </a:rPr>
              <a:t>الأنزيمات </a:t>
            </a:r>
            <a:r>
              <a:rPr lang="ar-SA" b="1" dirty="0" err="1" smtClean="0">
                <a:solidFill>
                  <a:srgbClr val="800080"/>
                </a:solidFill>
              </a:rPr>
              <a:t>البروتينية</a:t>
            </a:r>
            <a:r>
              <a:rPr lang="ar-SA" b="1" dirty="0" smtClean="0">
                <a:solidFill>
                  <a:srgbClr val="800080"/>
                </a:solidFill>
              </a:rPr>
              <a:t> نتيجة  ارتباط أيونات </a:t>
            </a:r>
            <a:r>
              <a:rPr lang="ar-SA" b="1" dirty="0" err="1" smtClean="0">
                <a:solidFill>
                  <a:srgbClr val="800080"/>
                </a:solidFill>
              </a:rPr>
              <a:t>الزئبق</a:t>
            </a:r>
            <a:r>
              <a:rPr lang="ar-SA" b="1" dirty="0" smtClean="0">
                <a:solidFill>
                  <a:srgbClr val="800080"/>
                </a:solidFill>
              </a:rPr>
              <a:t> </a:t>
            </a:r>
          </a:p>
          <a:p>
            <a:pPr marL="609600" indent="-609600" algn="r" rtl="1" eaLnBrk="1" hangingPunct="1">
              <a:lnSpc>
                <a:spcPct val="80000"/>
              </a:lnSpc>
              <a:buFontTx/>
              <a:buNone/>
              <a:defRPr/>
            </a:pPr>
            <a:endParaRPr lang="ar-SA" sz="800" b="1" dirty="0" smtClean="0">
              <a:solidFill>
                <a:srgbClr val="800080"/>
              </a:solidFill>
            </a:endParaRPr>
          </a:p>
          <a:p>
            <a:pPr marL="609600" indent="-609600" algn="r" rtl="1" eaLnBrk="1" hangingPunct="1">
              <a:lnSpc>
                <a:spcPct val="80000"/>
              </a:lnSpc>
              <a:buFontTx/>
              <a:buNone/>
              <a:defRPr/>
            </a:pPr>
            <a:r>
              <a:rPr lang="ar-SA" b="1" dirty="0" smtClean="0">
                <a:solidFill>
                  <a:srgbClr val="800080"/>
                </a:solidFill>
              </a:rPr>
              <a:t>بمجاميع </a:t>
            </a:r>
            <a:r>
              <a:rPr lang="ar-SA" b="1" dirty="0" err="1" smtClean="0">
                <a:solidFill>
                  <a:srgbClr val="800080"/>
                </a:solidFill>
              </a:rPr>
              <a:t>السلفاهيدريل</a:t>
            </a:r>
            <a:r>
              <a:rPr lang="ar-SA" b="1" dirty="0" smtClean="0">
                <a:solidFill>
                  <a:srgbClr val="800080"/>
                </a:solidFill>
              </a:rPr>
              <a:t> الفعالة</a:t>
            </a:r>
            <a:r>
              <a:rPr lang="en-US" b="1" dirty="0" smtClean="0">
                <a:solidFill>
                  <a:srgbClr val="800080"/>
                </a:solidFill>
              </a:rPr>
              <a:t> </a:t>
            </a:r>
            <a:r>
              <a:rPr lang="ar-SA" b="1" dirty="0" smtClean="0">
                <a:solidFill>
                  <a:srgbClr val="800080"/>
                </a:solidFill>
              </a:rPr>
              <a:t>في البروتين </a:t>
            </a:r>
            <a:r>
              <a:rPr lang="ar-SA" b="1" dirty="0" err="1" smtClean="0">
                <a:solidFill>
                  <a:srgbClr val="800080"/>
                </a:solidFill>
              </a:rPr>
              <a:t>الإنزيمي.</a:t>
            </a:r>
            <a:r>
              <a:rPr lang="ar-SA" b="1" dirty="0" smtClean="0">
                <a:solidFill>
                  <a:srgbClr val="800080"/>
                </a:solidFill>
              </a:rPr>
              <a:t> </a:t>
            </a:r>
          </a:p>
          <a:p>
            <a:pPr marL="609600" indent="-609600" algn="r" rtl="1" eaLnBrk="1" hangingPunct="1">
              <a:lnSpc>
                <a:spcPct val="80000"/>
              </a:lnSpc>
              <a:buFontTx/>
              <a:buNone/>
              <a:defRPr/>
            </a:pPr>
            <a:endParaRPr lang="ar-SA" sz="800" b="1" dirty="0" smtClean="0">
              <a:solidFill>
                <a:srgbClr val="800080"/>
              </a:solidFill>
            </a:endParaRPr>
          </a:p>
          <a:p>
            <a:pPr marL="609600" indent="-609600" algn="r" rtl="1" eaLnBrk="1" hangingPunct="1">
              <a:lnSpc>
                <a:spcPct val="80000"/>
              </a:lnSpc>
              <a:buFontTx/>
              <a:buNone/>
              <a:defRPr/>
            </a:pPr>
            <a:r>
              <a:rPr lang="ar-SA" sz="3600" b="1" dirty="0" smtClean="0"/>
              <a:t>وقد تعمل المعادن الثقيلة على قتل الخلايا البكتيرية نتيجة </a:t>
            </a:r>
          </a:p>
          <a:p>
            <a:pPr marL="609600" indent="-609600" algn="r" rtl="1" eaLnBrk="1" hangingPunct="1">
              <a:lnSpc>
                <a:spcPct val="80000"/>
              </a:lnSpc>
              <a:buFontTx/>
              <a:buNone/>
              <a:defRPr/>
            </a:pPr>
            <a:r>
              <a:rPr lang="ar-SA" sz="3600" b="1" dirty="0" err="1" smtClean="0"/>
              <a:t>لإرتباطها</a:t>
            </a:r>
            <a:r>
              <a:rPr lang="ar-SA" sz="3600" b="1" dirty="0" smtClean="0"/>
              <a:t> مع البروتين الخلوي وقدرتها الترسيبية له وذلك </a:t>
            </a:r>
          </a:p>
          <a:p>
            <a:pPr marL="609600" indent="-609600" algn="r" rtl="1" eaLnBrk="1" hangingPunct="1">
              <a:lnSpc>
                <a:spcPct val="80000"/>
              </a:lnSpc>
              <a:buFontTx/>
              <a:buNone/>
              <a:defRPr/>
            </a:pPr>
            <a:r>
              <a:rPr lang="ar-SA" sz="3600" b="1" dirty="0" smtClean="0"/>
              <a:t>عندما توجد بتركيزات عالية </a:t>
            </a:r>
            <a:r>
              <a:rPr lang="ar-SA" sz="3600" b="1" dirty="0" err="1" smtClean="0"/>
              <a:t>نسبياً</a:t>
            </a:r>
            <a:r>
              <a:rPr lang="ar-SA" sz="2800" b="1" dirty="0" err="1" smtClean="0"/>
              <a:t>.</a:t>
            </a:r>
            <a:r>
              <a:rPr lang="ar-SA" sz="2800" b="1" dirty="0" smtClean="0"/>
              <a:t> </a:t>
            </a:r>
            <a:endParaRPr lang="en-US" sz="2800" b="1" dirty="0" smtClean="0"/>
          </a:p>
          <a:p>
            <a:pPr>
              <a:defRPr/>
            </a:pPr>
            <a:endParaRPr lang="ar-S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67"/>
          <p:cNvSpPr>
            <a:spLocks noGrp="1" noChangeArrowheads="1"/>
          </p:cNvSpPr>
          <p:nvPr>
            <p:ph type="title"/>
          </p:nvPr>
        </p:nvSpPr>
        <p:spPr>
          <a:xfrm>
            <a:off x="457200" y="0"/>
            <a:ext cx="8229600" cy="487363"/>
          </a:xfrm>
        </p:spPr>
        <p:txBody>
          <a:bodyPr/>
          <a:lstStyle/>
          <a:p>
            <a:pPr eaLnBrk="1" hangingPunct="1"/>
            <a:r>
              <a:rPr lang="ar-SA" sz="2400" b="1" smtClean="0"/>
              <a:t>بعض مركبات المعادن المستخدمة كمطهرات</a:t>
            </a:r>
            <a:endParaRPr lang="en-US" sz="2400" b="1" smtClean="0"/>
          </a:p>
        </p:txBody>
      </p:sp>
      <p:graphicFrame>
        <p:nvGraphicFramePr>
          <p:cNvPr id="21586" name="Group 82"/>
          <p:cNvGraphicFramePr>
            <a:graphicFrameLocks noGrp="1"/>
          </p:cNvGraphicFramePr>
          <p:nvPr>
            <p:ph idx="1"/>
          </p:nvPr>
        </p:nvGraphicFramePr>
        <p:xfrm>
          <a:off x="0" y="533400"/>
          <a:ext cx="8991600" cy="6004560"/>
        </p:xfrm>
        <a:graphic>
          <a:graphicData uri="http://schemas.openxmlformats.org/drawingml/2006/table">
            <a:tbl>
              <a:tblPr rtl="1"/>
              <a:tblGrid>
                <a:gridCol w="914400"/>
                <a:gridCol w="8077200"/>
              </a:tblGrid>
              <a:tr h="1095375">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66"/>
                          </a:solidFill>
                          <a:effectLst/>
                          <a:latin typeface="Times New Roman" pitchFamily="18" charset="0"/>
                          <a:cs typeface="Times New Roman" pitchFamily="18" charset="0"/>
                        </a:rPr>
                        <a:t>الزئبق</a:t>
                      </a:r>
                      <a:endParaRPr kumimoji="0" lang="ar-EG" sz="2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ar-EG" sz="2600" b="1" i="0" u="none" strike="noStrike" cap="none" normalizeH="0" baseline="0" smtClean="0">
                          <a:ln>
                            <a:noFill/>
                          </a:ln>
                          <a:solidFill>
                            <a:srgbClr val="000066"/>
                          </a:solidFill>
                          <a:effectLst/>
                          <a:latin typeface="Times New Roman" pitchFamily="18" charset="0"/>
                          <a:cs typeface="Times New Roman" pitchFamily="18" charset="0"/>
                        </a:rPr>
                        <a:t>هى مركبات غير عضوية تستعمل فى التعقيم مثل   </a:t>
                      </a:r>
                      <a:r>
                        <a:rPr kumimoji="0" lang="en-US" sz="2600" b="1" i="0" u="none" strike="noStrike" cap="none" normalizeH="0" baseline="0" smtClean="0">
                          <a:ln>
                            <a:noFill/>
                          </a:ln>
                          <a:solidFill>
                            <a:srgbClr val="000066"/>
                          </a:solidFill>
                          <a:effectLst/>
                          <a:latin typeface="Times New Roman" pitchFamily="18" charset="0"/>
                          <a:cs typeface="Times New Roman" pitchFamily="18" charset="0"/>
                        </a:rPr>
                        <a:t>Hg Cl</a:t>
                      </a:r>
                      <a:r>
                        <a:rPr kumimoji="0" lang="en-US" sz="2600" b="1" i="0" u="none" strike="noStrike" cap="none" normalizeH="0" baseline="-30000" smtClean="0">
                          <a:ln>
                            <a:noFill/>
                          </a:ln>
                          <a:solidFill>
                            <a:srgbClr val="000066"/>
                          </a:solidFill>
                          <a:effectLst/>
                          <a:latin typeface="Times New Roman" pitchFamily="18" charset="0"/>
                          <a:cs typeface="Times New Roman" pitchFamily="18" charset="0"/>
                        </a:rPr>
                        <a:t>2 </a:t>
                      </a:r>
                      <a:r>
                        <a:rPr kumimoji="0" lang="ar-EG" sz="2600" b="1" i="0" u="none" strike="noStrike" cap="none" normalizeH="0" baseline="0" smtClean="0">
                          <a:ln>
                            <a:noFill/>
                          </a:ln>
                          <a:solidFill>
                            <a:srgbClr val="000066"/>
                          </a:solidFill>
                          <a:effectLst/>
                          <a:latin typeface="Times New Roman" pitchFamily="18" charset="0"/>
                          <a:cs typeface="Times New Roman" pitchFamily="18" charset="0"/>
                        </a:rPr>
                        <a:t>الذى يستخدم بنسبة 1 فى الالف عموما الزئبق شديد السمية ولذا فان استخدامه كمطهر محدود، ولذا  تستخدم مركبات معدنية  مشتقة منه ضعيفة السمية مع احتفاظها بقدرته على الابادة والتطهير للميكروبات مثل الميكروكروم</a:t>
                      </a:r>
                      <a:endParaRPr kumimoji="0" lang="ar-EG" sz="2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95375">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ar-EG" sz="2400" b="1" i="0" u="none" strike="noStrike" cap="none" normalizeH="0" baseline="0" smtClean="0">
                          <a:ln>
                            <a:noFill/>
                          </a:ln>
                          <a:solidFill>
                            <a:srgbClr val="000066"/>
                          </a:solidFill>
                          <a:effectLst/>
                          <a:latin typeface="Times New Roman" pitchFamily="18" charset="0"/>
                          <a:cs typeface="Times New Roman" pitchFamily="18" charset="0"/>
                        </a:rPr>
                        <a:t>الفضة</a:t>
                      </a:r>
                      <a:endParaRPr kumimoji="0" lang="ar-EG" sz="2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ar-EG" sz="2600" b="1" i="0" u="none" strike="noStrike" cap="none" normalizeH="0" baseline="0" smtClean="0">
                          <a:ln>
                            <a:noFill/>
                          </a:ln>
                          <a:solidFill>
                            <a:srgbClr val="000066"/>
                          </a:solidFill>
                          <a:effectLst/>
                          <a:latin typeface="Times New Roman" pitchFamily="18" charset="0"/>
                          <a:cs typeface="Times New Roman" pitchFamily="18" charset="0"/>
                        </a:rPr>
                        <a:t>تستخدم بكثرة فى التطهير مثل نترات الفضة المستخدمة لقطرة للعين بنسبة 1% من عيوب هذه المركبات المعدنية ارتفاع ثمنها وتأثيرها المهيج للأنسجة المركبات العضوية للفضة اقل تأثير مهيج للأنسجة ومنها الارجيرول</a:t>
                      </a:r>
                      <a:endParaRPr kumimoji="0" lang="ar-EG" sz="2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95375">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ar-EG" sz="2400" b="1" i="0" u="none" strike="noStrike" cap="none" normalizeH="0" baseline="0" smtClean="0">
                          <a:ln>
                            <a:noFill/>
                          </a:ln>
                          <a:solidFill>
                            <a:srgbClr val="000066"/>
                          </a:solidFill>
                          <a:effectLst/>
                          <a:latin typeface="Times New Roman" pitchFamily="18" charset="0"/>
                          <a:cs typeface="Times New Roman" pitchFamily="18" charset="0"/>
                        </a:rPr>
                        <a:t>النحاس</a:t>
                      </a:r>
                      <a:endParaRPr kumimoji="0" lang="ar-EG" sz="2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ar-EG" sz="2600" b="1" i="0" u="none" strike="noStrike" cap="none" normalizeH="0" baseline="0" smtClean="0">
                          <a:ln>
                            <a:noFill/>
                          </a:ln>
                          <a:solidFill>
                            <a:srgbClr val="000066"/>
                          </a:solidFill>
                          <a:effectLst/>
                          <a:latin typeface="Times New Roman" pitchFamily="18" charset="0"/>
                          <a:cs typeface="Times New Roman" pitchFamily="18" charset="0"/>
                        </a:rPr>
                        <a:t>تقتل الميكروبات خصوصا الطحالب والميكروبات المحتوية على كلوروفيل تضاف  بنسبة جزء فى المليون الى مياه الخازنات والبحيرات لقتل مابها من طحالب زياة النسبة عن هذا الحد يبيد الاحياء البحرية</a:t>
                      </a:r>
                      <a:endParaRPr kumimoji="0" lang="ar-EG" sz="2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1963">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ar-EG" sz="2400" b="1" i="0" u="none" strike="noStrike" cap="none" normalizeH="0" baseline="0" smtClean="0">
                          <a:ln>
                            <a:noFill/>
                          </a:ln>
                          <a:solidFill>
                            <a:srgbClr val="000066"/>
                          </a:solidFill>
                          <a:effectLst/>
                          <a:latin typeface="Times New Roman" pitchFamily="18" charset="0"/>
                          <a:cs typeface="Times New Roman" pitchFamily="18" charset="0"/>
                        </a:rPr>
                        <a:t>الزنك</a:t>
                      </a:r>
                      <a:endParaRPr kumimoji="0" lang="ar-EG" sz="2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ar-EG" sz="2600" b="1" i="0" u="none" strike="noStrike" cap="none" normalizeH="0" baseline="0" smtClean="0">
                          <a:ln>
                            <a:noFill/>
                          </a:ln>
                          <a:solidFill>
                            <a:srgbClr val="000066"/>
                          </a:solidFill>
                          <a:effectLst/>
                          <a:latin typeface="Times New Roman" pitchFamily="18" charset="0"/>
                          <a:cs typeface="Times New Roman" pitchFamily="18" charset="0"/>
                        </a:rPr>
                        <a:t>تستخدم فى تحضير المراهم وقطرات العين</a:t>
                      </a:r>
                      <a:endParaRPr kumimoji="0" lang="ar-EG" sz="2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77875">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ar-EG" sz="2400" b="1" i="0" u="none" strike="noStrike" cap="none" normalizeH="0" baseline="0" smtClean="0">
                          <a:ln>
                            <a:noFill/>
                          </a:ln>
                          <a:solidFill>
                            <a:srgbClr val="000066"/>
                          </a:solidFill>
                          <a:effectLst/>
                          <a:latin typeface="Times New Roman" pitchFamily="18" charset="0"/>
                          <a:cs typeface="Times New Roman" pitchFamily="18" charset="0"/>
                        </a:rPr>
                        <a:t>زرنيخ</a:t>
                      </a:r>
                      <a:endParaRPr kumimoji="0" lang="ar-EG" sz="2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ar-EG" sz="2600" b="1" i="0" u="none" strike="noStrike" cap="none" normalizeH="0" baseline="0" smtClean="0">
                          <a:ln>
                            <a:noFill/>
                          </a:ln>
                          <a:solidFill>
                            <a:srgbClr val="000066"/>
                          </a:solidFill>
                          <a:effectLst/>
                          <a:latin typeface="Times New Roman" pitchFamily="18" charset="0"/>
                          <a:cs typeface="Times New Roman" pitchFamily="18" charset="0"/>
                        </a:rPr>
                        <a:t>تستخدم فى علاج السبيروكيت والتربانوسوما مثال لذلك مركبات</a:t>
                      </a:r>
                      <a:r>
                        <a:rPr kumimoji="0" lang="ar-SA" sz="2600" b="1" i="0" u="none" strike="noStrike" cap="none" normalizeH="0" baseline="0" smtClean="0">
                          <a:ln>
                            <a:noFill/>
                          </a:ln>
                          <a:solidFill>
                            <a:srgbClr val="000066"/>
                          </a:solidFill>
                          <a:effectLst/>
                          <a:latin typeface="Times New Roman" pitchFamily="18" charset="0"/>
                          <a:cs typeface="Times New Roman" pitchFamily="18" charset="0"/>
                        </a:rPr>
                        <a:t> </a:t>
                      </a:r>
                      <a:r>
                        <a:rPr kumimoji="0" lang="ar-EG" sz="2600" b="1" i="0" u="none" strike="noStrike" cap="none" normalizeH="0" baseline="0" smtClean="0">
                          <a:ln>
                            <a:noFill/>
                          </a:ln>
                          <a:solidFill>
                            <a:srgbClr val="000066"/>
                          </a:solidFill>
                          <a:effectLst/>
                          <a:latin typeface="Times New Roman" pitchFamily="18" charset="0"/>
                          <a:cs typeface="Times New Roman" pitchFamily="18" charset="0"/>
                        </a:rPr>
                        <a:t>السلفرسان 600 الفعال ضد البكتريا المسببة لمرض الزهرى</a:t>
                      </a:r>
                      <a:endParaRPr kumimoji="0" lang="ar-EG" sz="2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type="body" idx="1"/>
          </p:nvPr>
        </p:nvSpPr>
        <p:spPr>
          <a:xfrm>
            <a:off x="457200" y="990600"/>
            <a:ext cx="8382000" cy="4648200"/>
          </a:xfrm>
        </p:spPr>
        <p:txBody>
          <a:bodyPr/>
          <a:lstStyle/>
          <a:p>
            <a:pPr marL="609600" indent="-609600" algn="r" rtl="1" eaLnBrk="1" hangingPunct="1">
              <a:lnSpc>
                <a:spcPct val="90000"/>
              </a:lnSpc>
              <a:buFontTx/>
              <a:buNone/>
            </a:pPr>
            <a:r>
              <a:rPr lang="ar-SA" sz="3600" b="1" smtClean="0"/>
              <a:t>2- الإرتباط  الفورمالدهيد والصابون الأنيوني والصبغات الحمضية بالمجاميع الفعالة القاعدية داخل البكتيريا مثل مجموعة الأمين </a:t>
            </a:r>
            <a:r>
              <a:rPr lang="en-US" sz="3600" b="1" smtClean="0"/>
              <a:t>(NH</a:t>
            </a:r>
            <a:r>
              <a:rPr lang="en-US" sz="2400" b="1" smtClean="0"/>
              <a:t>2</a:t>
            </a:r>
            <a:r>
              <a:rPr lang="en-US" sz="3600" b="1" smtClean="0"/>
              <a:t>)</a:t>
            </a:r>
          </a:p>
          <a:p>
            <a:pPr marL="609600" indent="-609600" algn="r" rtl="1" eaLnBrk="1" hangingPunct="1">
              <a:lnSpc>
                <a:spcPct val="90000"/>
              </a:lnSpc>
              <a:buFontTx/>
              <a:buNone/>
            </a:pPr>
            <a:endParaRPr lang="ar-SA" sz="3600" b="1" smtClean="0"/>
          </a:p>
          <a:p>
            <a:pPr marL="609600" indent="-609600" algn="r" rtl="1" eaLnBrk="1" hangingPunct="1">
              <a:lnSpc>
                <a:spcPct val="90000"/>
              </a:lnSpc>
              <a:buFontTx/>
              <a:buNone/>
            </a:pPr>
            <a:r>
              <a:rPr lang="ar-SA" sz="3600" b="1" smtClean="0"/>
              <a:t>3- الإرتباط الصابون الكاتيوني والصبغات القاعدية بالمجاميع الفعالة الحامضية داخل البكتيريا مثل مجاميع الكربوكسيل </a:t>
            </a:r>
            <a:r>
              <a:rPr lang="en-US" sz="3600" b="1" smtClean="0"/>
              <a:t>(COOH)</a:t>
            </a:r>
            <a:r>
              <a:rPr lang="ar-SA" sz="3600" b="1" smtClean="0"/>
              <a:t>ومجاميع الهيدروكسيل</a:t>
            </a:r>
            <a:r>
              <a:rPr lang="en-US" sz="3600" b="1" smtClean="0"/>
              <a:t>(OH) </a:t>
            </a:r>
            <a:r>
              <a:rPr lang="ar-SA" sz="3600" b="1" smtClean="0"/>
              <a:t> أو بقايا حمض الفوسفوريك.</a:t>
            </a:r>
            <a:endParaRPr lang="en-US" sz="3600" b="1"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2"/>
          <p:cNvSpPr>
            <a:spLocks noGrp="1"/>
          </p:cNvSpPr>
          <p:nvPr>
            <p:ph idx="1"/>
          </p:nvPr>
        </p:nvSpPr>
        <p:spPr>
          <a:xfrm>
            <a:off x="228600" y="685800"/>
            <a:ext cx="8458200" cy="5440363"/>
          </a:xfrm>
        </p:spPr>
        <p:txBody>
          <a:bodyPr/>
          <a:lstStyle/>
          <a:p>
            <a:pPr marL="609600" indent="-609600" algn="r" rtl="1" eaLnBrk="1" hangingPunct="1">
              <a:lnSpc>
                <a:spcPct val="90000"/>
              </a:lnSpc>
              <a:buFontTx/>
              <a:buNone/>
            </a:pPr>
            <a:r>
              <a:rPr lang="ar-SA" smtClean="0"/>
              <a:t>     </a:t>
            </a:r>
            <a:r>
              <a:rPr lang="ar-SA" b="1" smtClean="0">
                <a:solidFill>
                  <a:srgbClr val="800080"/>
                </a:solidFill>
              </a:rPr>
              <a:t>ومن الجدير بالذكر أن قوة الرابطة الناتجة بين المادة الكيميائية والمجموعة الفعالة من البروتين الأنزيمي</a:t>
            </a:r>
          </a:p>
          <a:p>
            <a:pPr marL="609600" indent="-609600" algn="r" rtl="1" eaLnBrk="1" hangingPunct="1">
              <a:lnSpc>
                <a:spcPct val="90000"/>
              </a:lnSpc>
              <a:buFontTx/>
              <a:buNone/>
            </a:pPr>
            <a:r>
              <a:rPr lang="ar-SA" b="1" smtClean="0">
                <a:solidFill>
                  <a:srgbClr val="800080"/>
                </a:solidFill>
              </a:rPr>
              <a:t>   (تحدد طبيعة التأثير السام) ماذا كان دائم مبيد أو مؤقت مثبط.</a:t>
            </a:r>
          </a:p>
          <a:p>
            <a:pPr marL="609600" indent="-609600" algn="r" rtl="1" eaLnBrk="1" hangingPunct="1">
              <a:lnSpc>
                <a:spcPct val="90000"/>
              </a:lnSpc>
              <a:buFontTx/>
              <a:buNone/>
            </a:pPr>
            <a:r>
              <a:rPr lang="ar-SA" b="1" smtClean="0">
                <a:solidFill>
                  <a:srgbClr val="800080"/>
                </a:solidFill>
              </a:rPr>
              <a:t>       مثل:- إرتباط ايونات الزئبق بمجاميع السلفاهيدريل يكون</a:t>
            </a:r>
          </a:p>
          <a:p>
            <a:pPr marL="609600" indent="-609600" algn="r" rtl="1" eaLnBrk="1" hangingPunct="1">
              <a:lnSpc>
                <a:spcPct val="90000"/>
              </a:lnSpc>
              <a:buFontTx/>
              <a:buNone/>
            </a:pPr>
            <a:r>
              <a:rPr lang="ar-SA" b="1" smtClean="0">
                <a:solidFill>
                  <a:srgbClr val="800080"/>
                </a:solidFill>
              </a:rPr>
              <a:t>    ضعيف حيث تنفصل </a:t>
            </a:r>
            <a:r>
              <a:rPr lang="ar-SA" b="1" smtClean="0">
                <a:solidFill>
                  <a:srgbClr val="D60093"/>
                </a:solidFill>
              </a:rPr>
              <a:t>(الرابطة) </a:t>
            </a:r>
            <a:r>
              <a:rPr lang="ar-SA" b="1" smtClean="0">
                <a:solidFill>
                  <a:srgbClr val="800080"/>
                </a:solidFill>
              </a:rPr>
              <a:t>عند ابتعاد الخلايا البكتيرية عن المادة الكيميائية ايضا بعض الصبغات التي تكون روابط ملحية ضعيفة من البروتين الأنزيمي والتي تتأين لتنفصل عن البروتين الأنزيمي عندها يكون تأثير المادة مؤقت أي مثبط. </a:t>
            </a:r>
          </a:p>
          <a:p>
            <a:pPr marL="609600" indent="-609600" algn="r" rtl="1" eaLnBrk="1" hangingPunct="1">
              <a:lnSpc>
                <a:spcPct val="90000"/>
              </a:lnSpc>
              <a:buFontTx/>
              <a:buNone/>
            </a:pPr>
            <a:r>
              <a:rPr lang="ar-SA" b="1" smtClean="0">
                <a:solidFill>
                  <a:srgbClr val="800080"/>
                </a:solidFill>
              </a:rPr>
              <a:t> * أذا كان الإرتباط قوي يصعب كسرها يكون التأثير للمادة دائم أي  مبيد.</a:t>
            </a:r>
            <a:r>
              <a:rPr lang="ar-SA" smtClean="0"/>
              <a: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Grp="1" noChangeArrowheads="1"/>
          </p:cNvSpPr>
          <p:nvPr>
            <p:ph type="body" idx="1"/>
          </p:nvPr>
        </p:nvSpPr>
        <p:spPr>
          <a:xfrm>
            <a:off x="0" y="457200"/>
            <a:ext cx="9144000" cy="5668963"/>
          </a:xfrm>
        </p:spPr>
        <p:txBody>
          <a:bodyPr/>
          <a:lstStyle/>
          <a:p>
            <a:pPr algn="r" rtl="1" eaLnBrk="1" hangingPunct="1"/>
            <a:r>
              <a:rPr lang="ar-SA" b="1" smtClean="0">
                <a:solidFill>
                  <a:srgbClr val="800080"/>
                </a:solidFill>
              </a:rPr>
              <a:t>ومن أمثل المواد المبيده:-</a:t>
            </a:r>
            <a:r>
              <a:rPr lang="ar-SA" b="1" smtClean="0"/>
              <a:t> </a:t>
            </a:r>
          </a:p>
          <a:p>
            <a:pPr algn="r" rtl="1" eaLnBrk="1" hangingPunct="1"/>
            <a:r>
              <a:rPr lang="ar-SA" b="1" smtClean="0"/>
              <a:t>أ) اليود والذي يستخدم كمطهر خارجي للجلد ويمتاز بتأثير المبيد غير المتخصص على عدد كبير من البكتيريا وله تأثير أيضا على جراثيمها ويكون تأثيره السام عن طريق ارتباطه غير المتخصص بالبروتين الخلوي وتثبيط الإنزيمات المحتويه على مجاميع السلفاهيدريل ويرتبط بالتيروسين المتبقي في البروتينات. </a:t>
            </a:r>
          </a:p>
          <a:p>
            <a:pPr algn="r" rtl="1" eaLnBrk="1" hangingPunct="1"/>
            <a:r>
              <a:rPr lang="ar-SA" b="1" smtClean="0"/>
              <a:t>ب) الكلور (الهيبوكلوريتات – الكلورامينات)</a:t>
            </a:r>
          </a:p>
          <a:p>
            <a:pPr algn="r" rtl="1" eaLnBrk="1" hangingPunct="1"/>
            <a:r>
              <a:rPr lang="ar-SA" b="1" smtClean="0"/>
              <a:t>ج) فوق اكسيد الهيدروجين </a:t>
            </a:r>
            <a:r>
              <a:rPr lang="en-US" b="1" smtClean="0">
                <a:solidFill>
                  <a:srgbClr val="D60093"/>
                </a:solidFill>
              </a:rPr>
              <a:t>(H</a:t>
            </a:r>
            <a:r>
              <a:rPr lang="en-US" sz="2400" b="1" smtClean="0">
                <a:solidFill>
                  <a:srgbClr val="D60093"/>
                </a:solidFill>
              </a:rPr>
              <a:t>2</a:t>
            </a:r>
            <a:r>
              <a:rPr lang="en-US" b="1" smtClean="0">
                <a:solidFill>
                  <a:srgbClr val="D60093"/>
                </a:solidFill>
              </a:rPr>
              <a:t>O</a:t>
            </a:r>
            <a:r>
              <a:rPr lang="en-US" sz="2400" b="1" smtClean="0">
                <a:solidFill>
                  <a:srgbClr val="D60093"/>
                </a:solidFill>
              </a:rPr>
              <a:t>2</a:t>
            </a:r>
            <a:r>
              <a:rPr lang="en-US" b="1" smtClean="0">
                <a:solidFill>
                  <a:srgbClr val="D60093"/>
                </a:solidFill>
              </a:rPr>
              <a:t>)</a:t>
            </a:r>
            <a:r>
              <a:rPr lang="ar-SA" b="1" smtClean="0">
                <a:solidFill>
                  <a:srgbClr val="D60093"/>
                </a:solidFill>
              </a:rPr>
              <a:t> </a:t>
            </a:r>
            <a:r>
              <a:rPr lang="ar-SA" b="1" smtClean="0"/>
              <a:t>ويعتبر سام للبكتيريا لاهوائية اجبارا فقط. بينما تستطيع البكتيريا الهوائية اجبارا والاهوائية اختيارا أن تحطم فوق اكسيد الهيدروجين إلى ماء واكسجين.</a:t>
            </a:r>
            <a:endParaRPr lang="en-US" b="1"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0"/>
            <a:ext cx="8229600" cy="762000"/>
          </a:xfrm>
        </p:spPr>
        <p:txBody>
          <a:bodyPr/>
          <a:lstStyle/>
          <a:p>
            <a:pPr eaLnBrk="1" hangingPunct="1"/>
            <a:r>
              <a:rPr lang="ar-SA" sz="3600" b="1" smtClean="0">
                <a:solidFill>
                  <a:srgbClr val="800080"/>
                </a:solidFill>
              </a:rPr>
              <a:t>تغير في الأحماض النووية:-</a:t>
            </a:r>
            <a:endParaRPr lang="en-US" sz="3600" b="1" smtClean="0">
              <a:solidFill>
                <a:srgbClr val="800080"/>
              </a:solidFill>
            </a:endParaRPr>
          </a:p>
        </p:txBody>
      </p:sp>
      <p:sp>
        <p:nvSpPr>
          <p:cNvPr id="21507" name="Rectangle 3"/>
          <p:cNvSpPr>
            <a:spLocks noGrp="1" noChangeArrowheads="1"/>
          </p:cNvSpPr>
          <p:nvPr>
            <p:ph type="body" idx="1"/>
          </p:nvPr>
        </p:nvSpPr>
        <p:spPr>
          <a:xfrm>
            <a:off x="0" y="762000"/>
            <a:ext cx="9525000" cy="6096000"/>
          </a:xfrm>
        </p:spPr>
        <p:txBody>
          <a:bodyPr/>
          <a:lstStyle/>
          <a:p>
            <a:pPr marL="609600" indent="-609600" algn="r" rtl="1" eaLnBrk="1" hangingPunct="1">
              <a:buFontTx/>
              <a:buNone/>
            </a:pPr>
            <a:r>
              <a:rPr lang="ar-SA" sz="2800" b="1" smtClean="0"/>
              <a:t>      مثل الصبغات .. فإذا زرعت بكتيريا غير معروفة على بيئة آجار مناسبة تحتوي على 10 -5 من صبغة الكريسيتال البنفسجي.</a:t>
            </a:r>
          </a:p>
          <a:p>
            <a:pPr marL="609600" indent="-609600" algn="r" rtl="1" eaLnBrk="1" hangingPunct="1">
              <a:buFontTx/>
              <a:buNone/>
            </a:pPr>
            <a:r>
              <a:rPr lang="ar-SA" sz="2800" b="1" smtClean="0"/>
              <a:t>       فإن حدوث نمو على سطح هذه البيئة يعني أن البكتيريا النامية سالبة لصبغة جرام حيث تمنع هذه الصبغة نمو البكتيريا الموجبة لصبغة جرام. </a:t>
            </a:r>
          </a:p>
          <a:p>
            <a:pPr marL="609600" indent="-609600" algn="r" rtl="1" eaLnBrk="1" hangingPunct="1">
              <a:buFontTx/>
              <a:buNone/>
            </a:pPr>
            <a:r>
              <a:rPr lang="ar-SA" sz="2800" b="1" smtClean="0"/>
              <a:t>     ايضا تمنع صبغة الأخضر الزاهي واخضر المالاكيت نمو البكتيريا الموجبة لصبغة جرام دون السالبة لهذه الصبغة.</a:t>
            </a:r>
          </a:p>
          <a:p>
            <a:pPr marL="609600" indent="-609600" algn="r" rtl="1" eaLnBrk="1" hangingPunct="1">
              <a:buFontTx/>
              <a:buNone/>
            </a:pPr>
            <a:r>
              <a:rPr lang="ar-SA" sz="2800" b="1" smtClean="0"/>
              <a:t>      وقد استغلت هذه الحقيقة في الدراسات البكتيريولوجية في </a:t>
            </a:r>
            <a:r>
              <a:rPr lang="ar-SA" sz="2800" b="1" smtClean="0">
                <a:solidFill>
                  <a:srgbClr val="D60093"/>
                </a:solidFill>
              </a:rPr>
              <a:t>ايجاد بيئات انتخابية </a:t>
            </a:r>
            <a:r>
              <a:rPr lang="en-US" sz="2800" b="1" smtClean="0"/>
              <a:t>selective media</a:t>
            </a:r>
            <a:r>
              <a:rPr lang="ar-SA" sz="2800" b="1" smtClean="0"/>
              <a:t> حيث يمكن اضافة بعض الصبغات إلى بيئات النمو لمنع نمو بعض البكتيريا دون الأخرى. </a:t>
            </a:r>
          </a:p>
          <a:p>
            <a:pPr marL="609600" indent="-609600" algn="r" rtl="1" eaLnBrk="1" hangingPunct="1">
              <a:buFontTx/>
              <a:buNone/>
            </a:pPr>
            <a:r>
              <a:rPr lang="ar-SA" sz="2800" b="1" smtClean="0"/>
              <a:t>     وتستعمل الاصباغ </a:t>
            </a:r>
            <a:r>
              <a:rPr lang="ar-SA" sz="2800" b="1" smtClean="0">
                <a:solidFill>
                  <a:srgbClr val="D60093"/>
                </a:solidFill>
              </a:rPr>
              <a:t>كمطهرات</a:t>
            </a:r>
            <a:r>
              <a:rPr lang="ar-SA" sz="2800" b="1" smtClean="0"/>
              <a:t> مثل صبغة الأكريدين والتي تنمع نمو البكتيريا الموجبة لصبغة جرام. وتستخدم لتطهير الجروج والاغشية المخاطية . ويكون فعلها التثبيطي عن طريق ارتباط الشحنة الموجبة للصبغة بالشحنة السالبة لمجاميع الفوسفات للأحماض النووية. </a:t>
            </a:r>
            <a:endParaRPr lang="en-US" sz="2800" b="1"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0"/>
            <a:ext cx="8229600" cy="838200"/>
          </a:xfrm>
        </p:spPr>
        <p:txBody>
          <a:bodyPr/>
          <a:lstStyle/>
          <a:p>
            <a:pPr rtl="1" eaLnBrk="1" hangingPunct="1"/>
            <a:r>
              <a:rPr lang="ar-SA" b="1" smtClean="0"/>
              <a:t>3- تعطيل بعض التفاعلات الأيضية المعينة:-</a:t>
            </a:r>
            <a:endParaRPr lang="en-US" b="1" smtClean="0"/>
          </a:p>
        </p:txBody>
      </p:sp>
      <p:sp>
        <p:nvSpPr>
          <p:cNvPr id="22531" name="Rectangle 3"/>
          <p:cNvSpPr>
            <a:spLocks noGrp="1" noChangeArrowheads="1"/>
          </p:cNvSpPr>
          <p:nvPr>
            <p:ph type="body" idx="1"/>
          </p:nvPr>
        </p:nvSpPr>
        <p:spPr>
          <a:xfrm>
            <a:off x="0" y="914400"/>
            <a:ext cx="9144000" cy="5211763"/>
          </a:xfrm>
        </p:spPr>
        <p:txBody>
          <a:bodyPr/>
          <a:lstStyle/>
          <a:p>
            <a:pPr marL="609600" indent="-609600" algn="r" rtl="1" eaLnBrk="1" hangingPunct="1">
              <a:lnSpc>
                <a:spcPct val="90000"/>
              </a:lnSpc>
              <a:buFontTx/>
              <a:buNone/>
            </a:pPr>
            <a:r>
              <a:rPr lang="ar-SA" b="1" smtClean="0"/>
              <a:t>      قد تتوقف الخلية عن النمو بصفة دائمة او مؤقتة اذا تدخلت مادة كيميائية في تفاعلاتها الأيضية.</a:t>
            </a:r>
          </a:p>
          <a:p>
            <a:pPr marL="609600" indent="-609600" algn="r" rtl="1" eaLnBrk="1" hangingPunct="1">
              <a:lnSpc>
                <a:spcPct val="90000"/>
              </a:lnSpc>
              <a:buFontTx/>
              <a:buNone/>
            </a:pPr>
            <a:r>
              <a:rPr lang="ar-SA" b="1" smtClean="0"/>
              <a:t>    مثل مركب السلفانيلاميد وقد اوجدت عدة مركبات مشتقة من السلفوناميد لاستعمالها داخلياً لعلاج الكثير من الأمراض. وهناك مركبان هامان من مركبات السلفا هما:-( سلفوناميدات و تراي ميثوبريم). </a:t>
            </a:r>
          </a:p>
          <a:p>
            <a:pPr marL="609600" indent="-609600" algn="r" rtl="1" eaLnBrk="1" hangingPunct="1">
              <a:lnSpc>
                <a:spcPct val="90000"/>
              </a:lnSpc>
              <a:buFontTx/>
              <a:buNone/>
            </a:pPr>
            <a:r>
              <a:rPr lang="ar-SA" b="1" smtClean="0"/>
              <a:t>     يستخدم السلفوناميد في علاج اصابات الجهاز البولي بـ </a:t>
            </a:r>
            <a:r>
              <a:rPr lang="en-US" b="1" i="1" smtClean="0"/>
              <a:t>E.coli</a:t>
            </a:r>
            <a:r>
              <a:rPr lang="ar-SA" b="1" smtClean="0"/>
              <a:t> واصابات الإلتهاب الرئوي المتسبب عن </a:t>
            </a:r>
            <a:r>
              <a:rPr lang="en-US" b="1" i="1" smtClean="0"/>
              <a:t>Streptococcus pneumonia</a:t>
            </a:r>
            <a:r>
              <a:rPr lang="en-US" b="1" smtClean="0"/>
              <a:t> </a:t>
            </a:r>
            <a:r>
              <a:rPr lang="ar-SA" b="1" smtClean="0"/>
              <a:t> </a:t>
            </a:r>
            <a:r>
              <a:rPr lang="en-US" b="1" smtClean="0">
                <a:solidFill>
                  <a:srgbClr val="D60093"/>
                </a:solidFill>
              </a:rPr>
              <a:t>(pneumococcus)</a:t>
            </a:r>
            <a:endParaRPr lang="ar-SA" b="1" smtClean="0">
              <a:solidFill>
                <a:srgbClr val="D60093"/>
              </a:solidFill>
            </a:endParaRPr>
          </a:p>
          <a:p>
            <a:pPr marL="609600" indent="-609600" algn="r" rtl="1" eaLnBrk="1" hangingPunct="1">
              <a:lnSpc>
                <a:spcPct val="90000"/>
              </a:lnSpc>
              <a:buFontTx/>
              <a:buNone/>
            </a:pPr>
            <a:r>
              <a:rPr lang="ar-SA" b="1" smtClean="0"/>
              <a:t>و </a:t>
            </a:r>
            <a:r>
              <a:rPr lang="en-US" b="1" smtClean="0"/>
              <a:t> </a:t>
            </a:r>
            <a:r>
              <a:rPr lang="en-US" b="1" i="1" smtClean="0"/>
              <a:t>Haemophilus influenzae</a:t>
            </a:r>
            <a:r>
              <a:rPr lang="en-US" b="1" smtClean="0"/>
              <a:t> </a:t>
            </a:r>
            <a:r>
              <a:rPr lang="ar-SA" b="1" smtClean="0"/>
              <a:t>واصابات بكتيريا </a:t>
            </a:r>
            <a:r>
              <a:rPr lang="en-US" b="1" smtClean="0"/>
              <a:t> </a:t>
            </a:r>
            <a:r>
              <a:rPr lang="en-US" b="1" i="1" smtClean="0"/>
              <a:t>Shigella</a:t>
            </a:r>
            <a:r>
              <a:rPr lang="en-US" b="1" smtClean="0"/>
              <a:t> </a:t>
            </a:r>
            <a:r>
              <a:rPr lang="ar-SA" b="1" smtClean="0"/>
              <a:t> والـ </a:t>
            </a:r>
            <a:r>
              <a:rPr lang="en-US" b="1" i="1" smtClean="0"/>
              <a:t>Nocardia</a:t>
            </a:r>
            <a:r>
              <a:rPr lang="ar-SA" b="1" smtClean="0"/>
              <a:t> وعند خلط العقارين يفيدان في علاج امراض كثيرة.</a:t>
            </a:r>
            <a:endParaRPr lang="en-US" b="1"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152400"/>
            <a:ext cx="8229600" cy="563563"/>
          </a:xfrm>
        </p:spPr>
        <p:txBody>
          <a:bodyPr/>
          <a:lstStyle/>
          <a:p>
            <a:pPr eaLnBrk="1" hangingPunct="1"/>
            <a:r>
              <a:rPr lang="ar-SA" sz="3200" b="1" smtClean="0">
                <a:solidFill>
                  <a:srgbClr val="FB2C09"/>
                </a:solidFill>
              </a:rPr>
              <a:t>المضادات الحيوية:-</a:t>
            </a:r>
            <a:endParaRPr lang="en-US" sz="3200" b="1" smtClean="0">
              <a:solidFill>
                <a:srgbClr val="FB2C09"/>
              </a:solidFill>
            </a:endParaRPr>
          </a:p>
        </p:txBody>
      </p:sp>
      <p:sp>
        <p:nvSpPr>
          <p:cNvPr id="23555" name="Rectangle 3"/>
          <p:cNvSpPr>
            <a:spLocks noGrp="1" noChangeArrowheads="1"/>
          </p:cNvSpPr>
          <p:nvPr>
            <p:ph type="body" idx="1"/>
          </p:nvPr>
        </p:nvSpPr>
        <p:spPr>
          <a:xfrm>
            <a:off x="0" y="762000"/>
            <a:ext cx="9144000" cy="5943600"/>
          </a:xfrm>
        </p:spPr>
        <p:txBody>
          <a:bodyPr/>
          <a:lstStyle/>
          <a:p>
            <a:pPr algn="r" rtl="1" eaLnBrk="1" hangingPunct="1"/>
            <a:r>
              <a:rPr lang="ar-SA" sz="2800" b="1" smtClean="0"/>
              <a:t>وهناك مود علاجية تنتج طبيعياً بواسطة الكائنات الدقيقة تعرف بالمضادات الحيوية اوالاحيائية فالمضادات الحيوية هي مواد كيميائية عضوية تتكون نتيجة للتفاعلات الأيضية لبعض الأحياء الدقيقة وتكون ذات تأثير مبيد او مثبط. وتستخدم في علاج الكثير من المراض الميكروبية. وقد استخدم كلمة تضاد حيوي لأول مرة بواسطة العالم </a:t>
            </a:r>
            <a:r>
              <a:rPr lang="en-US" sz="2800" b="1" smtClean="0"/>
              <a:t>vuillemin</a:t>
            </a:r>
            <a:r>
              <a:rPr lang="ar-SA" sz="2800" b="1" smtClean="0"/>
              <a:t> عام 1889.</a:t>
            </a:r>
          </a:p>
          <a:p>
            <a:pPr algn="r" rtl="1" eaLnBrk="1" hangingPunct="1"/>
            <a:r>
              <a:rPr lang="ar-SA" sz="2800" b="1" smtClean="0"/>
              <a:t>وتنقسم الطرق التي تؤثر بها المضادات الحيوية على الكائنات الحية كما يلي:-</a:t>
            </a:r>
          </a:p>
          <a:p>
            <a:pPr lvl="1" algn="r" rtl="1" eaLnBrk="1" hangingPunct="1"/>
            <a:r>
              <a:rPr lang="ar-SA" b="1" smtClean="0"/>
              <a:t>تثبيط تكوين الجدارالخلوي:- مثل البنسلين السيفالوسبورينات الكاربوبينيمات السيكلوسيرين الفانكوميسين</a:t>
            </a:r>
          </a:p>
          <a:p>
            <a:pPr lvl="1" algn="r" rtl="1" eaLnBrk="1" hangingPunct="1"/>
            <a:r>
              <a:rPr lang="ar-SA" b="1" smtClean="0"/>
              <a:t>تثبيط تكوين البروتين:- مثل الكلورامفينيكول – اريثروميسين- كلينداميسين. تتراسيكلينات – امينوجليكوسيدات.</a:t>
            </a:r>
          </a:p>
          <a:p>
            <a:pPr lvl="1" algn="r" rtl="1" eaLnBrk="1" hangingPunct="1"/>
            <a:r>
              <a:rPr lang="ar-SA" b="1" smtClean="0"/>
              <a:t>تثبيط تكوين الحمض النووي:- مثل كوينولونات- ريفامبين</a:t>
            </a:r>
          </a:p>
          <a:p>
            <a:pPr lvl="1" algn="r" rtl="1" eaLnBrk="1" hangingPunct="1"/>
            <a:r>
              <a:rPr lang="ar-SA" b="1" smtClean="0"/>
              <a:t>تغير وظيفة الغشاء الخلوي:- بولي ميكسينات.</a:t>
            </a:r>
            <a:endParaRPr lang="en-US" b="1"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noChangeArrowheads="1"/>
          </p:cNvSpPr>
          <p:nvPr>
            <p:ph type="body" idx="1"/>
          </p:nvPr>
        </p:nvSpPr>
        <p:spPr>
          <a:xfrm>
            <a:off x="0" y="228600"/>
            <a:ext cx="9144000" cy="6477000"/>
          </a:xfrm>
        </p:spPr>
        <p:txBody>
          <a:bodyPr/>
          <a:lstStyle/>
          <a:p>
            <a:pPr algn="r" rtl="1" eaLnBrk="1" hangingPunct="1">
              <a:buFontTx/>
              <a:buNone/>
            </a:pPr>
            <a:r>
              <a:rPr lang="ar-SA" sz="3600" b="1" smtClean="0"/>
              <a:t>  وكلما كان المضاد الحيوي ذا مجال واسع كان له القدرة على القضاء على الميكروفلورا الجسمية التي تقوم بتجهيز الفيتامينات اللازمة للجسم لذا يشترط عند استعمال هذا المضاد الحيوي يجب اعطاء الشخص كميات كافية من الفيتامينات وخاصة فيتامينات </a:t>
            </a:r>
            <a:r>
              <a:rPr lang="en-US" sz="3600" b="1" smtClean="0"/>
              <a:t> B</a:t>
            </a:r>
            <a:r>
              <a:rPr lang="ar-SA" sz="3600" b="1" smtClean="0"/>
              <a:t> والتي تقوم الفلورا الطبيعية بالقناة الهضمية بتكوينها.</a:t>
            </a:r>
          </a:p>
          <a:p>
            <a:pPr algn="r" rtl="1" eaLnBrk="1" hangingPunct="1">
              <a:buFontTx/>
              <a:buNone/>
            </a:pPr>
            <a:r>
              <a:rPr lang="ar-SA" sz="3600" b="1" smtClean="0">
                <a:solidFill>
                  <a:srgbClr val="D60093"/>
                </a:solidFill>
              </a:rPr>
              <a:t>  ثالثاً:- التأثير على الأجسام الكروماتينية:- </a:t>
            </a:r>
            <a:r>
              <a:rPr lang="ar-SA" sz="3600" b="1" smtClean="0"/>
              <a:t>وتسمى المواد المطفرة والتي تحدث طفرات قاتلة مثل مركب الخردل النيتروجيني والفورمالدهيد وكلوريد المنجنيز وفوق اكسيد الهيدروجين. </a:t>
            </a:r>
            <a:endParaRPr lang="en-US" sz="3600" b="1"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WordArt 2"/>
          <p:cNvSpPr>
            <a:spLocks noChangeArrowheads="1" noChangeShapeType="1" noTextEdit="1"/>
          </p:cNvSpPr>
          <p:nvPr/>
        </p:nvSpPr>
        <p:spPr bwMode="auto">
          <a:xfrm>
            <a:off x="304800" y="4114800"/>
            <a:ext cx="8534400" cy="2057400"/>
          </a:xfrm>
          <a:prstGeom prst="rect">
            <a:avLst/>
          </a:prstGeom>
        </p:spPr>
        <p:txBody>
          <a:bodyPr wrap="none" fromWordArt="1">
            <a:prstTxWarp prst="textPlain">
              <a:avLst>
                <a:gd name="adj" fmla="val 57792"/>
              </a:avLst>
            </a:prstTxWarp>
          </a:bodyPr>
          <a:lstStyle/>
          <a:p>
            <a:pPr algn="ctr" rtl="1"/>
            <a:r>
              <a:rPr lang="ar-SA" sz="3600" b="1"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a:cs typeface="Arial"/>
              </a:rPr>
              <a:t>المحاضرة</a:t>
            </a:r>
          </a:p>
          <a:p>
            <a:pPr algn="ctr" rtl="1"/>
            <a:r>
              <a:rPr lang="ar-SA" sz="3600" b="1"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a:cs typeface="Arial"/>
              </a:rPr>
              <a:t>التاسعة</a:t>
            </a:r>
          </a:p>
        </p:txBody>
      </p:sp>
      <p:sp>
        <p:nvSpPr>
          <p:cNvPr id="2051" name="Text Box 3"/>
          <p:cNvSpPr txBox="1">
            <a:spLocks noChangeArrowheads="1"/>
          </p:cNvSpPr>
          <p:nvPr/>
        </p:nvSpPr>
        <p:spPr bwMode="auto">
          <a:xfrm>
            <a:off x="0" y="2362200"/>
            <a:ext cx="9144000" cy="1098550"/>
          </a:xfrm>
          <a:prstGeom prst="rect">
            <a:avLst/>
          </a:prstGeom>
          <a:gradFill rotWithShape="1">
            <a:gsLst>
              <a:gs pos="0">
                <a:srgbClr val="CCFFCC"/>
              </a:gs>
              <a:gs pos="100000">
                <a:srgbClr val="FF66CC"/>
              </a:gs>
            </a:gsLst>
            <a:path path="shape">
              <a:fillToRect l="50000" t="50000" r="50000" b="50000"/>
            </a:path>
          </a:gradFill>
          <a:ln w="9525">
            <a:noFill/>
            <a:miter lim="800000"/>
            <a:headEnd/>
            <a:tailEnd/>
          </a:ln>
        </p:spPr>
        <p:txBody>
          <a:bodyPr>
            <a:spAutoFit/>
          </a:bodyPr>
          <a:lstStyle/>
          <a:p>
            <a:pPr algn="ctr">
              <a:spcBef>
                <a:spcPct val="50000"/>
              </a:spcBef>
            </a:pPr>
            <a:r>
              <a:rPr lang="ar-SA" sz="6600" b="1">
                <a:solidFill>
                  <a:srgbClr val="324E37"/>
                </a:solidFill>
              </a:rPr>
              <a:t>البكتيريا والفيروسات</a:t>
            </a:r>
            <a:endParaRPr lang="en-US" sz="6600" b="1">
              <a:solidFill>
                <a:srgbClr val="324E37"/>
              </a:solidFill>
            </a:endParaRPr>
          </a:p>
        </p:txBody>
      </p:sp>
      <p:pic>
        <p:nvPicPr>
          <p:cNvPr id="2052" name="Picture 4" descr="477bismellahjw9"/>
          <p:cNvPicPr>
            <a:picLocks noChangeAspect="1" noChangeArrowheads="1"/>
          </p:cNvPicPr>
          <p:nvPr/>
        </p:nvPicPr>
        <p:blipFill>
          <a:blip r:embed="rId3" cstate="print"/>
          <a:srcRect/>
          <a:stretch>
            <a:fillRect/>
          </a:stretch>
        </p:blipFill>
        <p:spPr bwMode="auto">
          <a:xfrm>
            <a:off x="838200" y="228600"/>
            <a:ext cx="7391400" cy="1590675"/>
          </a:xfrm>
          <a:prstGeom prst="rect">
            <a:avLst/>
          </a:prstGeom>
          <a:noFill/>
          <a:ln w="9525">
            <a:noFill/>
            <a:miter lim="800000"/>
            <a:headEnd/>
            <a:tailEnd/>
          </a:ln>
        </p:spPr>
      </p:pic>
    </p:spTree>
    <p:extLst>
      <p:ext uri="{BB962C8B-B14F-4D97-AF65-F5344CB8AC3E}">
        <p14:creationId xmlns:p14="http://schemas.microsoft.com/office/powerpoint/2010/main" val="2171617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20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عناصر المحاضرة التاسعة</a:t>
            </a:r>
            <a:endParaRPr lang="ar-SA" dirty="0"/>
          </a:p>
        </p:txBody>
      </p:sp>
      <p:sp>
        <p:nvSpPr>
          <p:cNvPr id="3" name="Content Placeholder 2"/>
          <p:cNvSpPr>
            <a:spLocks noGrp="1"/>
          </p:cNvSpPr>
          <p:nvPr>
            <p:ph idx="1"/>
          </p:nvPr>
        </p:nvSpPr>
        <p:spPr/>
        <p:txBody>
          <a:bodyPr/>
          <a:lstStyle/>
          <a:p>
            <a:pPr algn="r" rtl="1">
              <a:buNone/>
            </a:pPr>
            <a:r>
              <a:rPr lang="ar-SA" dirty="0" smtClean="0"/>
              <a:t>        * تقسيم البكتيريا تبعا لمصدر الكربون والطاقة.</a:t>
            </a:r>
          </a:p>
          <a:p>
            <a:pPr algn="r" rtl="1">
              <a:buNone/>
            </a:pPr>
            <a:endParaRPr lang="ar-SA" dirty="0"/>
          </a:p>
        </p:txBody>
      </p:sp>
      <p:sp>
        <p:nvSpPr>
          <p:cNvPr id="4" name="Rectangle 2"/>
          <p:cNvSpPr txBox="1">
            <a:spLocks noChangeArrowheads="1"/>
          </p:cNvSpPr>
          <p:nvPr/>
        </p:nvSpPr>
        <p:spPr bwMode="auto">
          <a:xfrm>
            <a:off x="609600" y="2362200"/>
            <a:ext cx="8229600" cy="8683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ar-SA" sz="3600" kern="0" dirty="0" err="1" smtClean="0">
                <a:latin typeface="+mj-lt"/>
                <a:ea typeface="+mj-ea"/>
                <a:cs typeface="Akhbar MT" pitchFamily="2" charset="-78"/>
              </a:rPr>
              <a:t>*</a:t>
            </a:r>
            <a:r>
              <a:rPr lang="ar-SA" sz="3600" kern="0" dirty="0" smtClean="0">
                <a:latin typeface="+mj-lt"/>
                <a:ea typeface="+mj-ea"/>
                <a:cs typeface="Akhbar MT" pitchFamily="2" charset="-78"/>
              </a:rPr>
              <a:t> </a:t>
            </a:r>
            <a:r>
              <a:rPr kumimoji="0" lang="ar-SA" sz="3600" i="0" u="none" strike="noStrike" kern="0" cap="none" spc="0" normalizeH="0" baseline="0" noProof="0" dirty="0" smtClean="0">
                <a:ln>
                  <a:noFill/>
                </a:ln>
                <a:effectLst/>
                <a:uLnTx/>
                <a:uFillTx/>
                <a:latin typeface="+mj-lt"/>
                <a:ea typeface="+mj-ea"/>
                <a:cs typeface="Akhbar MT" pitchFamily="2" charset="-78"/>
              </a:rPr>
              <a:t>البكتيريا ومقاومة المضادات الحيوية</a:t>
            </a:r>
            <a:endParaRPr kumimoji="0" lang="en-US" sz="3600" i="0" u="none" strike="noStrike" kern="0" cap="none" spc="0" normalizeH="0" baseline="0" noProof="0" dirty="0" smtClean="0">
              <a:ln>
                <a:noFill/>
              </a:ln>
              <a:effectLst/>
              <a:uLnTx/>
              <a:uFillTx/>
              <a:latin typeface="+mj-lt"/>
              <a:ea typeface="+mj-ea"/>
              <a:cs typeface="Akhbar MT" pitchFamily="2" charset="-78"/>
            </a:endParaRPr>
          </a:p>
        </p:txBody>
      </p:sp>
      <p:sp>
        <p:nvSpPr>
          <p:cNvPr id="5" name="Rectangle 2"/>
          <p:cNvSpPr txBox="1">
            <a:spLocks noChangeArrowheads="1"/>
          </p:cNvSpPr>
          <p:nvPr/>
        </p:nvSpPr>
        <p:spPr bwMode="auto">
          <a:xfrm>
            <a:off x="457200" y="3352800"/>
            <a:ext cx="8229600" cy="7159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ar-SA" sz="3200" i="0" u="none" strike="noStrike" kern="0" cap="none" spc="0" normalizeH="0" baseline="0" noProof="0" dirty="0" smtClean="0">
                <a:ln>
                  <a:noFill/>
                </a:ln>
                <a:solidFill>
                  <a:schemeClr val="tx2"/>
                </a:solidFill>
                <a:effectLst/>
                <a:uLnTx/>
                <a:uFillTx/>
                <a:latin typeface="+mj-lt"/>
                <a:ea typeface="+mj-ea"/>
                <a:cs typeface="+mj-cs"/>
              </a:rPr>
              <a:t>* الاتجاه الجزيئي والوراثي في تقسيم البكتيريا</a:t>
            </a:r>
            <a:endParaRPr kumimoji="0" lang="en-US" sz="3200" i="0" u="none" strike="noStrike" kern="0" cap="none" spc="0" normalizeH="0" baseline="0" noProof="0" dirty="0" smtClean="0">
              <a:ln>
                <a:noFill/>
              </a:ln>
              <a:solidFill>
                <a:schemeClr val="tx2"/>
              </a:solidFill>
              <a:effectLst/>
              <a:uLnTx/>
              <a:uFillTx/>
              <a:latin typeface="+mj-lt"/>
              <a:ea typeface="+mj-ea"/>
              <a:cs typeface="+mj-cs"/>
            </a:endParaRPr>
          </a:p>
        </p:txBody>
      </p:sp>
      <p:sp>
        <p:nvSpPr>
          <p:cNvPr id="6" name="Rectangle 2"/>
          <p:cNvSpPr txBox="1">
            <a:spLocks noChangeArrowheads="1"/>
          </p:cNvSpPr>
          <p:nvPr/>
        </p:nvSpPr>
        <p:spPr bwMode="auto">
          <a:xfrm>
            <a:off x="457200" y="4419600"/>
            <a:ext cx="8229600"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3200" i="0" u="none" strike="noStrike" kern="0" cap="none" spc="0" normalizeH="0" baseline="0" noProof="0" dirty="0" smtClean="0">
                <a:ln>
                  <a:noFill/>
                </a:ln>
                <a:solidFill>
                  <a:schemeClr val="tx2"/>
                </a:solidFill>
                <a:effectLst/>
                <a:uLnTx/>
                <a:uFillTx/>
                <a:latin typeface="+mj-lt"/>
                <a:ea typeface="+mj-ea"/>
                <a:cs typeface="+mj-cs"/>
              </a:rPr>
              <a:t>     </a:t>
            </a:r>
            <a:r>
              <a:rPr kumimoji="0" lang="ar-SA" sz="3200" i="0" u="none" strike="noStrike" kern="0" cap="none" spc="0" normalizeH="0" baseline="0" noProof="0" dirty="0" smtClean="0">
                <a:ln>
                  <a:noFill/>
                </a:ln>
                <a:solidFill>
                  <a:schemeClr val="tx2"/>
                </a:solidFill>
                <a:effectLst/>
                <a:uLnTx/>
                <a:uFillTx/>
                <a:latin typeface="+mj-lt"/>
                <a:ea typeface="+mj-ea"/>
                <a:cs typeface="+mj-cs"/>
              </a:rPr>
              <a:t>               * الآثار الاقتصادية للبكتيريـا</a:t>
            </a:r>
            <a:endParaRPr kumimoji="0" lang="en-US" sz="3200" i="0" u="none" strike="noStrike" kern="0" cap="none" spc="0" normalizeH="0" baseline="0" noProof="0" dirty="0" smtClean="0">
              <a:ln>
                <a:noFill/>
              </a:ln>
              <a:solidFill>
                <a:schemeClr val="tx2"/>
              </a:solidFill>
              <a:effectLst/>
              <a:uLnTx/>
              <a:uFillTx/>
              <a:latin typeface="+mj-lt"/>
              <a:ea typeface="+mj-ea"/>
              <a:cs typeface="+mj-cs"/>
            </a:endParaRPr>
          </a:p>
        </p:txBody>
      </p:sp>
      <p:sp>
        <p:nvSpPr>
          <p:cNvPr id="7" name="Rectangle 2"/>
          <p:cNvSpPr txBox="1">
            <a:spLocks noChangeArrowheads="1"/>
          </p:cNvSpPr>
          <p:nvPr/>
        </p:nvSpPr>
        <p:spPr bwMode="auto">
          <a:xfrm>
            <a:off x="381000" y="5257800"/>
            <a:ext cx="8229600"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i="0" u="none" strike="noStrike" kern="0" cap="none" spc="0" normalizeH="0" baseline="0" noProof="0" dirty="0" smtClean="0">
                <a:ln>
                  <a:noFill/>
                </a:ln>
                <a:effectLst/>
                <a:uLnTx/>
                <a:uFillTx/>
                <a:latin typeface="+mj-lt"/>
                <a:ea typeface="+mj-ea"/>
                <a:cs typeface="Akhbar MT" pitchFamily="2" charset="-78"/>
              </a:rPr>
              <a:t> </a:t>
            </a:r>
            <a:r>
              <a:rPr kumimoji="0" lang="ar-SA" sz="3200" i="0" u="none" strike="noStrike" kern="0" cap="none" spc="0" normalizeH="0" baseline="0" noProof="0" dirty="0" smtClean="0">
                <a:ln>
                  <a:noFill/>
                </a:ln>
                <a:effectLst/>
                <a:uLnTx/>
                <a:uFillTx/>
                <a:latin typeface="+mj-lt"/>
                <a:ea typeface="+mj-ea"/>
                <a:cs typeface="Akhbar MT" pitchFamily="2" charset="-78"/>
              </a:rPr>
              <a:t> </a:t>
            </a:r>
            <a:r>
              <a:rPr kumimoji="0" lang="en-US" sz="3200" i="0" u="none" strike="noStrike" kern="0" cap="none" spc="0" normalizeH="0" baseline="0" noProof="0" dirty="0" smtClean="0">
                <a:ln>
                  <a:noFill/>
                </a:ln>
                <a:effectLst/>
                <a:uLnTx/>
                <a:uFillTx/>
                <a:latin typeface="+mj-lt"/>
                <a:ea typeface="+mj-ea"/>
                <a:cs typeface="Akhbar MT" pitchFamily="2" charset="-78"/>
              </a:rPr>
              <a:t>Classification of bacteria</a:t>
            </a:r>
            <a:r>
              <a:rPr kumimoji="0" lang="ar-SA" sz="3200" i="0" u="none" strike="noStrike" kern="0" cap="none" spc="0" normalizeH="0" baseline="0" noProof="0" dirty="0" smtClean="0">
                <a:ln>
                  <a:noFill/>
                </a:ln>
                <a:effectLst/>
                <a:uLnTx/>
                <a:uFillTx/>
                <a:latin typeface="+mj-lt"/>
                <a:ea typeface="+mj-ea"/>
                <a:cs typeface="Akhbar MT" pitchFamily="2" charset="-78"/>
              </a:rPr>
              <a:t>* تقسم البكتيريا  </a:t>
            </a:r>
            <a:endParaRPr kumimoji="0" lang="en-GB" sz="3200" i="0" u="none" strike="noStrike" kern="0" cap="none" spc="0" normalizeH="0" baseline="0" noProof="0" dirty="0" smtClean="0">
              <a:ln>
                <a:noFill/>
              </a:ln>
              <a:effectLst/>
              <a:uLnTx/>
              <a:uFillTx/>
              <a:latin typeface="+mj-lt"/>
              <a:ea typeface="+mj-ea"/>
              <a:cs typeface="Akhbar MT" pitchFamily="2" charset="-78"/>
            </a:endParaRPr>
          </a:p>
        </p:txBody>
      </p:sp>
    </p:spTree>
    <p:extLst>
      <p:ext uri="{BB962C8B-B14F-4D97-AF65-F5344CB8AC3E}">
        <p14:creationId xmlns:p14="http://schemas.microsoft.com/office/powerpoint/2010/main" val="9913898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0" y="0"/>
            <a:ext cx="9144000" cy="914400"/>
          </a:xfrm>
        </p:spPr>
        <p:txBody>
          <a:bodyPr/>
          <a:lstStyle/>
          <a:p>
            <a:pPr eaLnBrk="1" hangingPunct="1"/>
            <a:r>
              <a:rPr lang="ar-SA" sz="4000" b="1" dirty="0" smtClean="0"/>
              <a:t>تقسيم البكتيريا بالنسبة لمصادر الطاقة والكربون</a:t>
            </a:r>
          </a:p>
        </p:txBody>
      </p:sp>
      <p:sp>
        <p:nvSpPr>
          <p:cNvPr id="43011" name="Rectangle 3"/>
          <p:cNvSpPr>
            <a:spLocks noChangeArrowheads="1"/>
          </p:cNvSpPr>
          <p:nvPr/>
        </p:nvSpPr>
        <p:spPr bwMode="auto">
          <a:xfrm>
            <a:off x="0" y="1143000"/>
            <a:ext cx="9144000" cy="954088"/>
          </a:xfrm>
          <a:prstGeom prst="rect">
            <a:avLst/>
          </a:prstGeom>
          <a:noFill/>
          <a:ln w="12700">
            <a:noFill/>
            <a:miter lim="800000"/>
            <a:headEnd type="none" w="sm" len="sm"/>
            <a:tailEnd type="none" w="sm" len="sm"/>
          </a:ln>
        </p:spPr>
        <p:txBody>
          <a:bodyPr>
            <a:spAutoFit/>
          </a:bodyPr>
          <a:lstStyle/>
          <a:p>
            <a:pPr algn="ctr" rtl="1"/>
            <a:r>
              <a:rPr lang="ar-SA" sz="2800" b="1" dirty="0">
                <a:latin typeface="Times New Roman" pitchFamily="18" charset="0"/>
                <a:cs typeface="Times New Roman" pitchFamily="18" charset="0"/>
              </a:rPr>
              <a:t>تقسم الأحياء الدقيقة بالنسبة لمصادر الطاقة </a:t>
            </a:r>
            <a:r>
              <a:rPr lang="en-US" sz="2800" b="1" dirty="0">
                <a:latin typeface="Times New Roman" pitchFamily="18" charset="0"/>
                <a:cs typeface="Times New Roman" pitchFamily="18" charset="0"/>
              </a:rPr>
              <a:t>energy</a:t>
            </a:r>
            <a:r>
              <a:rPr lang="ar-SA" sz="2800" b="1" dirty="0">
                <a:latin typeface="Times New Roman" pitchFamily="18" charset="0"/>
                <a:cs typeface="Times New Roman" pitchFamily="18" charset="0"/>
              </a:rPr>
              <a:t> والكربون</a:t>
            </a:r>
            <a:r>
              <a:rPr lang="en-US" sz="2800" b="1" dirty="0">
                <a:latin typeface="Times New Roman" pitchFamily="18" charset="0"/>
                <a:cs typeface="Times New Roman" pitchFamily="18" charset="0"/>
              </a:rPr>
              <a:t> </a:t>
            </a:r>
            <a:r>
              <a:rPr lang="en-US" sz="2800" b="1" dirty="0" smtClean="0">
                <a:latin typeface="Times New Roman" pitchFamily="18" charset="0"/>
                <a:cs typeface="Times New Roman" pitchFamily="18" charset="0"/>
              </a:rPr>
              <a:t>Carbone </a:t>
            </a:r>
            <a:r>
              <a:rPr lang="ar-SA" sz="2800" b="1" dirty="0" smtClean="0">
                <a:latin typeface="Times New Roman" pitchFamily="18" charset="0"/>
                <a:cs typeface="Times New Roman" pitchFamily="18" charset="0"/>
              </a:rPr>
              <a:t> </a:t>
            </a:r>
            <a:r>
              <a:rPr lang="ar-SA" sz="2800" b="1" dirty="0">
                <a:latin typeface="Times New Roman" pitchFamily="18" charset="0"/>
                <a:cs typeface="Times New Roman" pitchFamily="18" charset="0"/>
              </a:rPr>
              <a:t>وفقاً إلى ما يلي</a:t>
            </a:r>
            <a:r>
              <a:rPr lang="en-US" sz="2800" b="1" dirty="0">
                <a:latin typeface="Times New Roman" pitchFamily="18" charset="0"/>
                <a:cs typeface="Times New Roman" pitchFamily="18" charset="0"/>
              </a:rPr>
              <a:t>:-</a:t>
            </a:r>
            <a:endParaRPr lang="ar-SA" sz="2800" b="1" dirty="0">
              <a:latin typeface="Times New Roman" pitchFamily="18" charset="0"/>
              <a:cs typeface="Times New Roman" pitchFamily="18" charset="0"/>
            </a:endParaRPr>
          </a:p>
        </p:txBody>
      </p:sp>
      <p:sp>
        <p:nvSpPr>
          <p:cNvPr id="43012" name="Rectangle 4"/>
          <p:cNvSpPr>
            <a:spLocks noChangeArrowheads="1"/>
          </p:cNvSpPr>
          <p:nvPr/>
        </p:nvSpPr>
        <p:spPr bwMode="auto">
          <a:xfrm>
            <a:off x="0" y="1905000"/>
            <a:ext cx="9144000" cy="579438"/>
          </a:xfrm>
          <a:prstGeom prst="rect">
            <a:avLst/>
          </a:prstGeom>
          <a:noFill/>
          <a:ln w="12700">
            <a:noFill/>
            <a:miter lim="800000"/>
            <a:headEnd type="none" w="sm" len="sm"/>
            <a:tailEnd type="none" w="sm" len="sm"/>
          </a:ln>
        </p:spPr>
        <p:txBody>
          <a:bodyPr>
            <a:spAutoFit/>
          </a:bodyPr>
          <a:lstStyle/>
          <a:p>
            <a:pPr algn="ctr" rtl="1"/>
            <a:r>
              <a:rPr lang="ar-SA" sz="3200" b="1" dirty="0">
                <a:latin typeface="Times New Roman" pitchFamily="18" charset="0"/>
                <a:cs typeface="Times New Roman" pitchFamily="18" charset="0"/>
              </a:rPr>
              <a:t>أولاً- طبيعة مصدر الطاقة</a:t>
            </a:r>
            <a:r>
              <a:rPr lang="en-US" sz="3200" b="1" dirty="0">
                <a:latin typeface="Times New Roman" pitchFamily="18" charset="0"/>
                <a:cs typeface="Times New Roman" pitchFamily="18" charset="0"/>
              </a:rPr>
              <a:t>.</a:t>
            </a:r>
            <a:endParaRPr lang="ar-SA" sz="3200" b="1" dirty="0">
              <a:latin typeface="Times New Roman" pitchFamily="18" charset="0"/>
              <a:cs typeface="Times New Roman" pitchFamily="18" charset="0"/>
            </a:endParaRPr>
          </a:p>
        </p:txBody>
      </p:sp>
      <p:sp>
        <p:nvSpPr>
          <p:cNvPr id="3077" name="Line 5"/>
          <p:cNvSpPr>
            <a:spLocks noChangeShapeType="1"/>
          </p:cNvSpPr>
          <p:nvPr/>
        </p:nvSpPr>
        <p:spPr bwMode="auto">
          <a:xfrm>
            <a:off x="4419600" y="2362200"/>
            <a:ext cx="0" cy="228600"/>
          </a:xfrm>
          <a:prstGeom prst="line">
            <a:avLst/>
          </a:prstGeom>
          <a:noFill/>
          <a:ln w="12700">
            <a:solidFill>
              <a:schemeClr val="tx1"/>
            </a:solidFill>
            <a:round/>
            <a:headEnd type="none" w="sm" len="sm"/>
            <a:tailEnd type="none" w="sm" len="sm"/>
          </a:ln>
        </p:spPr>
        <p:txBody>
          <a:bodyPr wrap="none"/>
          <a:lstStyle/>
          <a:p>
            <a:endParaRPr lang="ar-SA"/>
          </a:p>
        </p:txBody>
      </p:sp>
      <p:sp>
        <p:nvSpPr>
          <p:cNvPr id="43014" name="Line 6"/>
          <p:cNvSpPr>
            <a:spLocks noChangeShapeType="1"/>
          </p:cNvSpPr>
          <p:nvPr/>
        </p:nvSpPr>
        <p:spPr bwMode="auto">
          <a:xfrm>
            <a:off x="1676400" y="2590800"/>
            <a:ext cx="5638800" cy="0"/>
          </a:xfrm>
          <a:prstGeom prst="line">
            <a:avLst/>
          </a:prstGeom>
          <a:noFill/>
          <a:ln w="12700">
            <a:solidFill>
              <a:schemeClr val="tx1"/>
            </a:solidFill>
            <a:round/>
            <a:headEnd type="none" w="sm" len="sm"/>
            <a:tailEnd type="none" w="sm" len="sm"/>
          </a:ln>
        </p:spPr>
        <p:txBody>
          <a:bodyPr wrap="none"/>
          <a:lstStyle/>
          <a:p>
            <a:endParaRPr lang="ar-SA"/>
          </a:p>
        </p:txBody>
      </p:sp>
      <p:sp>
        <p:nvSpPr>
          <p:cNvPr id="43015" name="Line 7"/>
          <p:cNvSpPr>
            <a:spLocks noChangeShapeType="1"/>
          </p:cNvSpPr>
          <p:nvPr/>
        </p:nvSpPr>
        <p:spPr bwMode="auto">
          <a:xfrm>
            <a:off x="7315200" y="2590800"/>
            <a:ext cx="0" cy="381000"/>
          </a:xfrm>
          <a:prstGeom prst="line">
            <a:avLst/>
          </a:prstGeom>
          <a:noFill/>
          <a:ln w="12700">
            <a:solidFill>
              <a:schemeClr val="tx1"/>
            </a:solidFill>
            <a:round/>
            <a:headEnd type="none" w="sm" len="sm"/>
            <a:tailEnd type="triangle" w="sm" len="sm"/>
          </a:ln>
        </p:spPr>
        <p:txBody>
          <a:bodyPr wrap="none"/>
          <a:lstStyle/>
          <a:p>
            <a:endParaRPr lang="ar-SA"/>
          </a:p>
        </p:txBody>
      </p:sp>
      <p:sp>
        <p:nvSpPr>
          <p:cNvPr id="43016" name="Line 8"/>
          <p:cNvSpPr>
            <a:spLocks noChangeShapeType="1"/>
          </p:cNvSpPr>
          <p:nvPr/>
        </p:nvSpPr>
        <p:spPr bwMode="auto">
          <a:xfrm>
            <a:off x="1676400" y="2590800"/>
            <a:ext cx="0" cy="457200"/>
          </a:xfrm>
          <a:prstGeom prst="line">
            <a:avLst/>
          </a:prstGeom>
          <a:noFill/>
          <a:ln w="12700">
            <a:solidFill>
              <a:schemeClr val="tx1"/>
            </a:solidFill>
            <a:round/>
            <a:headEnd type="none" w="sm" len="sm"/>
            <a:tailEnd type="triangle" w="sm" len="sm"/>
          </a:ln>
        </p:spPr>
        <p:txBody>
          <a:bodyPr wrap="none"/>
          <a:lstStyle/>
          <a:p>
            <a:endParaRPr lang="ar-SA"/>
          </a:p>
        </p:txBody>
      </p:sp>
      <p:sp>
        <p:nvSpPr>
          <p:cNvPr id="43017" name="Rectangle 9"/>
          <p:cNvSpPr>
            <a:spLocks noChangeArrowheads="1"/>
          </p:cNvSpPr>
          <p:nvPr/>
        </p:nvSpPr>
        <p:spPr bwMode="auto">
          <a:xfrm>
            <a:off x="0" y="2971800"/>
            <a:ext cx="9144000" cy="519113"/>
          </a:xfrm>
          <a:prstGeom prst="rect">
            <a:avLst/>
          </a:prstGeom>
          <a:noFill/>
          <a:ln w="12700">
            <a:noFill/>
            <a:miter lim="800000"/>
            <a:headEnd type="none" w="sm" len="sm"/>
            <a:tailEnd type="none" w="sm" len="sm"/>
          </a:ln>
        </p:spPr>
        <p:txBody>
          <a:bodyPr>
            <a:spAutoFit/>
          </a:bodyPr>
          <a:lstStyle/>
          <a:p>
            <a:pPr rtl="1"/>
            <a:r>
              <a:rPr lang="ar-SA" sz="2800" b="1" dirty="0">
                <a:latin typeface="Times New Roman" pitchFamily="18" charset="0"/>
                <a:cs typeface="Times New Roman" pitchFamily="18" charset="0"/>
              </a:rPr>
              <a:t>أ) ضوئية</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Phototrophs</a:t>
            </a:r>
            <a:r>
              <a:rPr lang="ar-SA" sz="2800" b="1" dirty="0">
                <a:latin typeface="Times New Roman" pitchFamily="18" charset="0"/>
                <a:cs typeface="Times New Roman" pitchFamily="18" charset="0"/>
              </a:rPr>
              <a:t>      </a:t>
            </a:r>
            <a:r>
              <a:rPr lang="en-US" sz="2800" b="1" dirty="0">
                <a:latin typeface="Times New Roman" pitchFamily="18" charset="0"/>
                <a:cs typeface="Times New Roman" pitchFamily="18" charset="0"/>
              </a:rPr>
              <a:t>     </a:t>
            </a:r>
            <a:r>
              <a:rPr lang="ar-SA" sz="2800" b="1" dirty="0">
                <a:latin typeface="Times New Roman" pitchFamily="18" charset="0"/>
                <a:cs typeface="Times New Roman" pitchFamily="18" charset="0"/>
              </a:rPr>
              <a:t>          ب) كيميائية </a:t>
            </a:r>
            <a:r>
              <a:rPr lang="en-US" sz="2800" b="1" dirty="0" err="1">
                <a:latin typeface="Times New Roman" pitchFamily="18" charset="0"/>
                <a:cs typeface="Times New Roman" pitchFamily="18" charset="0"/>
              </a:rPr>
              <a:t>Chemotrophs</a:t>
            </a:r>
            <a:endParaRPr lang="ar-SA" sz="2800" b="1" dirty="0">
              <a:latin typeface="Times New Roman" pitchFamily="18" charset="0"/>
              <a:cs typeface="Times New Roman" pitchFamily="18" charset="0"/>
            </a:endParaRPr>
          </a:p>
        </p:txBody>
      </p:sp>
      <p:sp>
        <p:nvSpPr>
          <p:cNvPr id="43018" name="Rectangle 10"/>
          <p:cNvSpPr>
            <a:spLocks noChangeArrowheads="1"/>
          </p:cNvSpPr>
          <p:nvPr/>
        </p:nvSpPr>
        <p:spPr bwMode="auto">
          <a:xfrm>
            <a:off x="4495800" y="3429000"/>
            <a:ext cx="4648200" cy="3081338"/>
          </a:xfrm>
          <a:prstGeom prst="rect">
            <a:avLst/>
          </a:prstGeom>
          <a:noFill/>
          <a:ln w="12700">
            <a:noFill/>
            <a:miter lim="800000"/>
            <a:headEnd type="none" w="sm" len="sm"/>
            <a:tailEnd type="none" w="sm" len="sm"/>
          </a:ln>
        </p:spPr>
        <p:txBody>
          <a:bodyPr>
            <a:spAutoFit/>
          </a:bodyPr>
          <a:lstStyle/>
          <a:p>
            <a:pPr indent="228600" algn="ctr" rtl="1"/>
            <a:r>
              <a:rPr lang="ar-SA" sz="2800" b="1">
                <a:latin typeface="Times New Roman" pitchFamily="18" charset="0"/>
                <a:cs typeface="Times New Roman" pitchFamily="18" charset="0"/>
              </a:rPr>
              <a:t>تستخدم </a:t>
            </a:r>
            <a:r>
              <a:rPr lang="ar-SA" sz="2800" b="1" u="sng">
                <a:latin typeface="Times New Roman" pitchFamily="18" charset="0"/>
                <a:cs typeface="Times New Roman" pitchFamily="18" charset="0"/>
              </a:rPr>
              <a:t>الضوء كمصدر للطاقة</a:t>
            </a:r>
            <a:r>
              <a:rPr lang="ar-SA" sz="2800" b="1">
                <a:latin typeface="Times New Roman" pitchFamily="18" charset="0"/>
                <a:cs typeface="Times New Roman" pitchFamily="18" charset="0"/>
              </a:rPr>
              <a:t> وهي</a:t>
            </a:r>
            <a:r>
              <a:rPr lang="en-US" sz="2800" b="1">
                <a:latin typeface="Times New Roman" pitchFamily="18" charset="0"/>
                <a:cs typeface="Times New Roman" pitchFamily="18" charset="0"/>
              </a:rPr>
              <a:t> </a:t>
            </a:r>
            <a:endParaRPr lang="ar-SA" sz="2800" b="1">
              <a:latin typeface="Times New Roman" pitchFamily="18" charset="0"/>
              <a:cs typeface="Times New Roman" pitchFamily="18" charset="0"/>
            </a:endParaRPr>
          </a:p>
          <a:p>
            <a:pPr indent="228600" algn="ctr" rtl="1" eaLnBrk="0" hangingPunct="0"/>
            <a:r>
              <a:rPr lang="ar-SA" sz="2800" b="1">
                <a:latin typeface="Times New Roman" pitchFamily="18" charset="0"/>
                <a:cs typeface="Times New Roman" pitchFamily="18" charset="0"/>
              </a:rPr>
              <a:t>الكائنات الممثلة للضوء</a:t>
            </a:r>
            <a:r>
              <a:rPr lang="en-US" sz="2800" b="1">
                <a:latin typeface="Times New Roman" pitchFamily="18" charset="0"/>
                <a:cs typeface="Times New Roman" pitchFamily="18" charset="0"/>
              </a:rPr>
              <a:t> Photosynthetic</a:t>
            </a:r>
            <a:r>
              <a:rPr lang="ar-SA" sz="2800" b="1">
                <a:latin typeface="Times New Roman" pitchFamily="18" charset="0"/>
                <a:cs typeface="Times New Roman" pitchFamily="18" charset="0"/>
              </a:rPr>
              <a:t>.أمثلة:- </a:t>
            </a:r>
          </a:p>
          <a:p>
            <a:pPr indent="228600" rtl="1" eaLnBrk="0" hangingPunct="0"/>
            <a:r>
              <a:rPr lang="ar-SA" sz="2800" b="1">
                <a:latin typeface="Times New Roman" pitchFamily="18" charset="0"/>
                <a:cs typeface="Times New Roman" pitchFamily="18" charset="0"/>
              </a:rPr>
              <a:t>1- بكتيريا الكبريت القرمزية</a:t>
            </a:r>
            <a:r>
              <a:rPr lang="en-US" sz="2800" b="1">
                <a:latin typeface="Times New Roman" pitchFamily="18" charset="0"/>
                <a:cs typeface="Times New Roman" pitchFamily="18" charset="0"/>
              </a:rPr>
              <a:t>.</a:t>
            </a:r>
            <a:endParaRPr lang="ar-SA" sz="2800" b="1">
              <a:latin typeface="Times New Roman" pitchFamily="18" charset="0"/>
              <a:cs typeface="Times New Roman" pitchFamily="18" charset="0"/>
            </a:endParaRPr>
          </a:p>
          <a:p>
            <a:pPr indent="228600" rtl="1" eaLnBrk="0" hangingPunct="0"/>
            <a:r>
              <a:rPr lang="ar-SA" sz="2800" b="1">
                <a:latin typeface="Times New Roman" pitchFamily="18" charset="0"/>
                <a:cs typeface="Times New Roman" pitchFamily="18" charset="0"/>
              </a:rPr>
              <a:t>2-</a:t>
            </a:r>
            <a:r>
              <a:rPr lang="en-US" sz="2800" b="1">
                <a:latin typeface="Times New Roman" pitchFamily="18" charset="0"/>
                <a:cs typeface="Times New Roman" pitchFamily="18" charset="0"/>
              </a:rPr>
              <a:t> </a:t>
            </a:r>
            <a:r>
              <a:rPr lang="ar-SA" sz="2800" b="1">
                <a:latin typeface="Times New Roman" pitchFamily="18" charset="0"/>
                <a:cs typeface="Times New Roman" pitchFamily="18" charset="0"/>
              </a:rPr>
              <a:t>البكتيريا القرمزية غير الكبريتية</a:t>
            </a:r>
            <a:r>
              <a:rPr lang="en-US" sz="2800" b="1">
                <a:latin typeface="Times New Roman" pitchFamily="18" charset="0"/>
                <a:cs typeface="Times New Roman" pitchFamily="18" charset="0"/>
              </a:rPr>
              <a:t>.</a:t>
            </a:r>
            <a:endParaRPr lang="ar-SA" sz="2800" b="1">
              <a:latin typeface="Times New Roman" pitchFamily="18" charset="0"/>
              <a:cs typeface="Times New Roman" pitchFamily="18" charset="0"/>
            </a:endParaRPr>
          </a:p>
          <a:p>
            <a:pPr indent="228600" rtl="1" eaLnBrk="0" hangingPunct="0"/>
            <a:r>
              <a:rPr lang="ar-SA" sz="2800" b="1">
                <a:latin typeface="Times New Roman" pitchFamily="18" charset="0"/>
                <a:cs typeface="Times New Roman" pitchFamily="18" charset="0"/>
              </a:rPr>
              <a:t>3-</a:t>
            </a:r>
            <a:r>
              <a:rPr lang="en-US" sz="2800" b="1">
                <a:latin typeface="Times New Roman" pitchFamily="18" charset="0"/>
                <a:cs typeface="Times New Roman" pitchFamily="18" charset="0"/>
              </a:rPr>
              <a:t> </a:t>
            </a:r>
            <a:r>
              <a:rPr lang="ar-SA" sz="2800" b="1">
                <a:latin typeface="Times New Roman" pitchFamily="18" charset="0"/>
                <a:cs typeface="Times New Roman" pitchFamily="18" charset="0"/>
              </a:rPr>
              <a:t>بكتيريا الكبريت الخضراء</a:t>
            </a:r>
            <a:r>
              <a:rPr lang="en-US" sz="2800" b="1">
                <a:latin typeface="Times New Roman" pitchFamily="18" charset="0"/>
                <a:cs typeface="Times New Roman" pitchFamily="18" charset="0"/>
              </a:rPr>
              <a:t>.</a:t>
            </a:r>
            <a:endParaRPr lang="ar-SA" sz="2800" b="1">
              <a:latin typeface="Times New Roman" pitchFamily="18" charset="0"/>
              <a:cs typeface="Times New Roman" pitchFamily="18" charset="0"/>
            </a:endParaRPr>
          </a:p>
          <a:p>
            <a:pPr indent="228600" rtl="1" eaLnBrk="0" hangingPunct="0"/>
            <a:r>
              <a:rPr lang="ar-SA" sz="2800" b="1">
                <a:latin typeface="Times New Roman" pitchFamily="18" charset="0"/>
                <a:cs typeface="Times New Roman" pitchFamily="18" charset="0"/>
              </a:rPr>
              <a:t>4- </a:t>
            </a:r>
            <a:r>
              <a:rPr lang="en-US" sz="2800" b="1">
                <a:latin typeface="Times New Roman" pitchFamily="18" charset="0"/>
                <a:cs typeface="Times New Roman" pitchFamily="18" charset="0"/>
              </a:rPr>
              <a:t>Cyanobacteria</a:t>
            </a:r>
            <a:r>
              <a:rPr lang="ar-SA" sz="2800" b="1">
                <a:latin typeface="Times New Roman" pitchFamily="18" charset="0"/>
                <a:cs typeface="Times New Roman" pitchFamily="18" charset="0"/>
              </a:rPr>
              <a:t>. </a:t>
            </a:r>
          </a:p>
        </p:txBody>
      </p:sp>
      <p:sp>
        <p:nvSpPr>
          <p:cNvPr id="43019" name="Rectangle 11"/>
          <p:cNvSpPr>
            <a:spLocks noChangeArrowheads="1"/>
          </p:cNvSpPr>
          <p:nvPr/>
        </p:nvSpPr>
        <p:spPr bwMode="auto">
          <a:xfrm>
            <a:off x="0" y="3429000"/>
            <a:ext cx="4419600" cy="3081338"/>
          </a:xfrm>
          <a:prstGeom prst="rect">
            <a:avLst/>
          </a:prstGeom>
          <a:noFill/>
          <a:ln w="12700">
            <a:noFill/>
            <a:miter lim="800000"/>
            <a:headEnd type="none" w="sm" len="sm"/>
            <a:tailEnd type="none" w="sm" len="sm"/>
          </a:ln>
        </p:spPr>
        <p:txBody>
          <a:bodyPr>
            <a:spAutoFit/>
          </a:bodyPr>
          <a:lstStyle/>
          <a:p>
            <a:pPr marL="800100" indent="-1028700" algn="ctr" rtl="1">
              <a:tabLst>
                <a:tab pos="762000" algn="l"/>
              </a:tabLst>
            </a:pPr>
            <a:r>
              <a:rPr lang="ar-SA" sz="2800" b="1">
                <a:latin typeface="Times New Roman" pitchFamily="18" charset="0"/>
                <a:cs typeface="Times New Roman" pitchFamily="18" charset="0"/>
              </a:rPr>
              <a:t>تستخدم</a:t>
            </a:r>
            <a:r>
              <a:rPr lang="en-US" sz="2800" b="1">
                <a:latin typeface="Times New Roman" pitchFamily="18" charset="0"/>
                <a:cs typeface="Times New Roman" pitchFamily="18" charset="0"/>
              </a:rPr>
              <a:t> </a:t>
            </a:r>
            <a:r>
              <a:rPr lang="ar-SA" sz="2800" b="1" u="sng">
                <a:latin typeface="Times New Roman" pitchFamily="18" charset="0"/>
                <a:cs typeface="Times New Roman" pitchFamily="18" charset="0"/>
              </a:rPr>
              <a:t>مادة كيميائية كمصدر للطاقة</a:t>
            </a:r>
          </a:p>
          <a:p>
            <a:pPr marL="800100" indent="-1028700" algn="ctr" rtl="1" eaLnBrk="0" hangingPunct="0">
              <a:tabLst>
                <a:tab pos="762000" algn="l"/>
              </a:tabLst>
            </a:pPr>
            <a:r>
              <a:rPr lang="ar-SA" sz="2800" b="1">
                <a:latin typeface="Times New Roman" pitchFamily="18" charset="0"/>
                <a:cs typeface="Times New Roman" pitchFamily="18" charset="0"/>
              </a:rPr>
              <a:t> من خلال تفاعلات الأكسدة أوالإختزال</a:t>
            </a:r>
          </a:p>
          <a:p>
            <a:pPr marL="800100" indent="-1028700" algn="ctr" rtl="1" eaLnBrk="0" hangingPunct="0">
              <a:tabLst>
                <a:tab pos="762000" algn="l"/>
              </a:tabLst>
            </a:pPr>
            <a:r>
              <a:rPr lang="ar-SA" sz="2800" b="1">
                <a:latin typeface="Times New Roman" pitchFamily="18" charset="0"/>
                <a:cs typeface="Times New Roman" pitchFamily="18" charset="0"/>
              </a:rPr>
              <a:t>  وهي كائنات التمثيل الكيميائي</a:t>
            </a:r>
          </a:p>
          <a:p>
            <a:pPr marL="800100" indent="-1028700" algn="ctr" rtl="1" eaLnBrk="0" hangingPunct="0">
              <a:tabLst>
                <a:tab pos="762000" algn="l"/>
              </a:tabLst>
            </a:pPr>
            <a:r>
              <a:rPr lang="ar-SA" sz="2800" b="1">
                <a:latin typeface="Times New Roman" pitchFamily="18" charset="0"/>
                <a:cs typeface="Times New Roman" pitchFamily="18" charset="0"/>
              </a:rPr>
              <a:t> </a:t>
            </a:r>
            <a:r>
              <a:rPr lang="en-US" sz="2800" b="1">
                <a:latin typeface="Times New Roman" pitchFamily="18" charset="0"/>
                <a:cs typeface="Times New Roman" pitchFamily="18" charset="0"/>
              </a:rPr>
              <a:t>Chemosynthetic</a:t>
            </a:r>
            <a:r>
              <a:rPr lang="ar-SA" sz="2800" b="1">
                <a:latin typeface="Times New Roman" pitchFamily="18" charset="0"/>
                <a:cs typeface="Times New Roman" pitchFamily="18" charset="0"/>
              </a:rPr>
              <a:t>. أمثلة:- </a:t>
            </a:r>
          </a:p>
          <a:p>
            <a:pPr marL="800100" indent="-1028700" algn="ctr" rtl="1" eaLnBrk="0" hangingPunct="0">
              <a:tabLst>
                <a:tab pos="762000" algn="l"/>
              </a:tabLst>
            </a:pPr>
            <a:r>
              <a:rPr lang="ar-SA" sz="2800" b="1">
                <a:latin typeface="Times New Roman" pitchFamily="18" charset="0"/>
                <a:cs typeface="Times New Roman" pitchFamily="18" charset="0"/>
              </a:rPr>
              <a:t>1-  بكتيريا التأزت. </a:t>
            </a:r>
          </a:p>
          <a:p>
            <a:pPr marL="800100" indent="-1028700" algn="ctr" rtl="1" eaLnBrk="0" hangingPunct="0">
              <a:tabLst>
                <a:tab pos="762000" algn="l"/>
              </a:tabLst>
            </a:pPr>
            <a:r>
              <a:rPr lang="ar-SA" sz="2800" b="1">
                <a:latin typeface="Times New Roman" pitchFamily="18" charset="0"/>
                <a:cs typeface="Times New Roman" pitchFamily="18" charset="0"/>
              </a:rPr>
              <a:t>2-  بكتيريا الكبريت.</a:t>
            </a:r>
          </a:p>
          <a:p>
            <a:pPr marL="800100" indent="-1028700" algn="ctr" rtl="1" eaLnBrk="0" hangingPunct="0">
              <a:tabLst>
                <a:tab pos="762000" algn="l"/>
              </a:tabLst>
            </a:pPr>
            <a:r>
              <a:rPr lang="ar-SA" sz="2800" b="1">
                <a:latin typeface="Times New Roman" pitchFamily="18" charset="0"/>
                <a:cs typeface="Times New Roman" pitchFamily="18" charset="0"/>
              </a:rPr>
              <a:t>3-  بكتيريا الحديد</a:t>
            </a:r>
            <a:r>
              <a:rPr lang="en-US" sz="2800" b="1">
                <a:latin typeface="Times New Roman" pitchFamily="18" charset="0"/>
                <a:cs typeface="Times New Roman" pitchFamily="18" charset="0"/>
              </a:rPr>
              <a:t>. </a:t>
            </a:r>
          </a:p>
        </p:txBody>
      </p:sp>
    </p:spTree>
    <p:extLst>
      <p:ext uri="{BB962C8B-B14F-4D97-AF65-F5344CB8AC3E}">
        <p14:creationId xmlns:p14="http://schemas.microsoft.com/office/powerpoint/2010/main" val="1612338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3010"/>
                                        </p:tgtEl>
                                        <p:attrNameLst>
                                          <p:attrName>style.visibility</p:attrName>
                                        </p:attrNameLst>
                                      </p:cBhvr>
                                      <p:to>
                                        <p:strVal val="visible"/>
                                      </p:to>
                                    </p:set>
                                    <p:anim calcmode="lin" valueType="num">
                                      <p:cBhvr additive="base">
                                        <p:cTn id="7" dur="500" fill="hold"/>
                                        <p:tgtEl>
                                          <p:spTgt spid="43010"/>
                                        </p:tgtEl>
                                        <p:attrNameLst>
                                          <p:attrName>ppt_x</p:attrName>
                                        </p:attrNameLst>
                                      </p:cBhvr>
                                      <p:tavLst>
                                        <p:tav tm="0">
                                          <p:val>
                                            <p:strVal val="0-#ppt_w/2"/>
                                          </p:val>
                                        </p:tav>
                                        <p:tav tm="100000">
                                          <p:val>
                                            <p:strVal val="#ppt_x"/>
                                          </p:val>
                                        </p:tav>
                                      </p:tavLst>
                                    </p:anim>
                                    <p:anim calcmode="lin" valueType="num">
                                      <p:cBhvr additive="base">
                                        <p:cTn id="8" dur="500" fill="hold"/>
                                        <p:tgtEl>
                                          <p:spTgt spid="430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3011"/>
                                        </p:tgtEl>
                                        <p:attrNameLst>
                                          <p:attrName>style.visibility</p:attrName>
                                        </p:attrNameLst>
                                      </p:cBhvr>
                                      <p:to>
                                        <p:strVal val="visible"/>
                                      </p:to>
                                    </p:set>
                                    <p:anim calcmode="lin" valueType="num">
                                      <p:cBhvr additive="base">
                                        <p:cTn id="13" dur="500" fill="hold"/>
                                        <p:tgtEl>
                                          <p:spTgt spid="43011"/>
                                        </p:tgtEl>
                                        <p:attrNameLst>
                                          <p:attrName>ppt_x</p:attrName>
                                        </p:attrNameLst>
                                      </p:cBhvr>
                                      <p:tavLst>
                                        <p:tav tm="0">
                                          <p:val>
                                            <p:strVal val="0-#ppt_w/2"/>
                                          </p:val>
                                        </p:tav>
                                        <p:tav tm="100000">
                                          <p:val>
                                            <p:strVal val="#ppt_x"/>
                                          </p:val>
                                        </p:tav>
                                      </p:tavLst>
                                    </p:anim>
                                    <p:anim calcmode="lin" valueType="num">
                                      <p:cBhvr additive="base">
                                        <p:cTn id="14" dur="500" fill="hold"/>
                                        <p:tgtEl>
                                          <p:spTgt spid="4301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3012"/>
                                        </p:tgtEl>
                                        <p:attrNameLst>
                                          <p:attrName>style.visibility</p:attrName>
                                        </p:attrNameLst>
                                      </p:cBhvr>
                                      <p:to>
                                        <p:strVal val="visible"/>
                                      </p:to>
                                    </p:set>
                                    <p:anim calcmode="lin" valueType="num">
                                      <p:cBhvr additive="base">
                                        <p:cTn id="19" dur="500" fill="hold"/>
                                        <p:tgtEl>
                                          <p:spTgt spid="43012"/>
                                        </p:tgtEl>
                                        <p:attrNameLst>
                                          <p:attrName>ppt_x</p:attrName>
                                        </p:attrNameLst>
                                      </p:cBhvr>
                                      <p:tavLst>
                                        <p:tav tm="0">
                                          <p:val>
                                            <p:strVal val="0-#ppt_w/2"/>
                                          </p:val>
                                        </p:tav>
                                        <p:tav tm="100000">
                                          <p:val>
                                            <p:strVal val="#ppt_x"/>
                                          </p:val>
                                        </p:tav>
                                      </p:tavLst>
                                    </p:anim>
                                    <p:anim calcmode="lin" valueType="num">
                                      <p:cBhvr additive="base">
                                        <p:cTn id="20" dur="500" fill="hold"/>
                                        <p:tgtEl>
                                          <p:spTgt spid="4301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3014"/>
                                        </p:tgtEl>
                                        <p:attrNameLst>
                                          <p:attrName>style.visibility</p:attrName>
                                        </p:attrNameLst>
                                      </p:cBhvr>
                                      <p:to>
                                        <p:strVal val="visible"/>
                                      </p:to>
                                    </p:set>
                                    <p:anim calcmode="lin" valueType="num">
                                      <p:cBhvr additive="base">
                                        <p:cTn id="25" dur="500" fill="hold"/>
                                        <p:tgtEl>
                                          <p:spTgt spid="43014"/>
                                        </p:tgtEl>
                                        <p:attrNameLst>
                                          <p:attrName>ppt_x</p:attrName>
                                        </p:attrNameLst>
                                      </p:cBhvr>
                                      <p:tavLst>
                                        <p:tav tm="0">
                                          <p:val>
                                            <p:strVal val="0-#ppt_w/2"/>
                                          </p:val>
                                        </p:tav>
                                        <p:tav tm="100000">
                                          <p:val>
                                            <p:strVal val="#ppt_x"/>
                                          </p:val>
                                        </p:tav>
                                      </p:tavLst>
                                    </p:anim>
                                    <p:anim calcmode="lin" valueType="num">
                                      <p:cBhvr additive="base">
                                        <p:cTn id="26" dur="500" fill="hold"/>
                                        <p:tgtEl>
                                          <p:spTgt spid="43014"/>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3015"/>
                                        </p:tgtEl>
                                        <p:attrNameLst>
                                          <p:attrName>style.visibility</p:attrName>
                                        </p:attrNameLst>
                                      </p:cBhvr>
                                      <p:to>
                                        <p:strVal val="visible"/>
                                      </p:to>
                                    </p:set>
                                    <p:anim calcmode="lin" valueType="num">
                                      <p:cBhvr additive="base">
                                        <p:cTn id="31" dur="500" fill="hold"/>
                                        <p:tgtEl>
                                          <p:spTgt spid="43015"/>
                                        </p:tgtEl>
                                        <p:attrNameLst>
                                          <p:attrName>ppt_x</p:attrName>
                                        </p:attrNameLst>
                                      </p:cBhvr>
                                      <p:tavLst>
                                        <p:tav tm="0">
                                          <p:val>
                                            <p:strVal val="0-#ppt_w/2"/>
                                          </p:val>
                                        </p:tav>
                                        <p:tav tm="100000">
                                          <p:val>
                                            <p:strVal val="#ppt_x"/>
                                          </p:val>
                                        </p:tav>
                                      </p:tavLst>
                                    </p:anim>
                                    <p:anim calcmode="lin" valueType="num">
                                      <p:cBhvr additive="base">
                                        <p:cTn id="32" dur="500" fill="hold"/>
                                        <p:tgtEl>
                                          <p:spTgt spid="43015"/>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43016"/>
                                        </p:tgtEl>
                                        <p:attrNameLst>
                                          <p:attrName>style.visibility</p:attrName>
                                        </p:attrNameLst>
                                      </p:cBhvr>
                                      <p:to>
                                        <p:strVal val="visible"/>
                                      </p:to>
                                    </p:set>
                                    <p:anim calcmode="lin" valueType="num">
                                      <p:cBhvr additive="base">
                                        <p:cTn id="37" dur="500" fill="hold"/>
                                        <p:tgtEl>
                                          <p:spTgt spid="43016"/>
                                        </p:tgtEl>
                                        <p:attrNameLst>
                                          <p:attrName>ppt_x</p:attrName>
                                        </p:attrNameLst>
                                      </p:cBhvr>
                                      <p:tavLst>
                                        <p:tav tm="0">
                                          <p:val>
                                            <p:strVal val="0-#ppt_w/2"/>
                                          </p:val>
                                        </p:tav>
                                        <p:tav tm="100000">
                                          <p:val>
                                            <p:strVal val="#ppt_x"/>
                                          </p:val>
                                        </p:tav>
                                      </p:tavLst>
                                    </p:anim>
                                    <p:anim calcmode="lin" valueType="num">
                                      <p:cBhvr additive="base">
                                        <p:cTn id="38" dur="500" fill="hold"/>
                                        <p:tgtEl>
                                          <p:spTgt spid="43016"/>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43017"/>
                                        </p:tgtEl>
                                        <p:attrNameLst>
                                          <p:attrName>style.visibility</p:attrName>
                                        </p:attrNameLst>
                                      </p:cBhvr>
                                      <p:to>
                                        <p:strVal val="visible"/>
                                      </p:to>
                                    </p:set>
                                    <p:anim calcmode="lin" valueType="num">
                                      <p:cBhvr additive="base">
                                        <p:cTn id="43" dur="500" fill="hold"/>
                                        <p:tgtEl>
                                          <p:spTgt spid="43017"/>
                                        </p:tgtEl>
                                        <p:attrNameLst>
                                          <p:attrName>ppt_x</p:attrName>
                                        </p:attrNameLst>
                                      </p:cBhvr>
                                      <p:tavLst>
                                        <p:tav tm="0">
                                          <p:val>
                                            <p:strVal val="0-#ppt_w/2"/>
                                          </p:val>
                                        </p:tav>
                                        <p:tav tm="100000">
                                          <p:val>
                                            <p:strVal val="#ppt_x"/>
                                          </p:val>
                                        </p:tav>
                                      </p:tavLst>
                                    </p:anim>
                                    <p:anim calcmode="lin" valueType="num">
                                      <p:cBhvr additive="base">
                                        <p:cTn id="44" dur="500" fill="hold"/>
                                        <p:tgtEl>
                                          <p:spTgt spid="43017"/>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43018"/>
                                        </p:tgtEl>
                                        <p:attrNameLst>
                                          <p:attrName>style.visibility</p:attrName>
                                        </p:attrNameLst>
                                      </p:cBhvr>
                                      <p:to>
                                        <p:strVal val="visible"/>
                                      </p:to>
                                    </p:set>
                                    <p:anim calcmode="lin" valueType="num">
                                      <p:cBhvr additive="base">
                                        <p:cTn id="49" dur="500" fill="hold"/>
                                        <p:tgtEl>
                                          <p:spTgt spid="43018"/>
                                        </p:tgtEl>
                                        <p:attrNameLst>
                                          <p:attrName>ppt_x</p:attrName>
                                        </p:attrNameLst>
                                      </p:cBhvr>
                                      <p:tavLst>
                                        <p:tav tm="0">
                                          <p:val>
                                            <p:strVal val="0-#ppt_w/2"/>
                                          </p:val>
                                        </p:tav>
                                        <p:tav tm="100000">
                                          <p:val>
                                            <p:strVal val="#ppt_x"/>
                                          </p:val>
                                        </p:tav>
                                      </p:tavLst>
                                    </p:anim>
                                    <p:anim calcmode="lin" valueType="num">
                                      <p:cBhvr additive="base">
                                        <p:cTn id="50" dur="500" fill="hold"/>
                                        <p:tgtEl>
                                          <p:spTgt spid="43018"/>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43019"/>
                                        </p:tgtEl>
                                        <p:attrNameLst>
                                          <p:attrName>style.visibility</p:attrName>
                                        </p:attrNameLst>
                                      </p:cBhvr>
                                      <p:to>
                                        <p:strVal val="visible"/>
                                      </p:to>
                                    </p:set>
                                    <p:anim calcmode="lin" valueType="num">
                                      <p:cBhvr additive="base">
                                        <p:cTn id="55" dur="500" fill="hold"/>
                                        <p:tgtEl>
                                          <p:spTgt spid="43019"/>
                                        </p:tgtEl>
                                        <p:attrNameLst>
                                          <p:attrName>ppt_x</p:attrName>
                                        </p:attrNameLst>
                                      </p:cBhvr>
                                      <p:tavLst>
                                        <p:tav tm="0">
                                          <p:val>
                                            <p:strVal val="0-#ppt_w/2"/>
                                          </p:val>
                                        </p:tav>
                                        <p:tav tm="100000">
                                          <p:val>
                                            <p:strVal val="#ppt_x"/>
                                          </p:val>
                                        </p:tav>
                                      </p:tavLst>
                                    </p:anim>
                                    <p:anim calcmode="lin" valueType="num">
                                      <p:cBhvr additive="base">
                                        <p:cTn id="56" dur="500" fill="hold"/>
                                        <p:tgtEl>
                                          <p:spTgt spid="430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autoUpdateAnimBg="0"/>
      <p:bldP spid="43011" grpId="0" autoUpdateAnimBg="0"/>
      <p:bldP spid="43012" grpId="0" autoUpdateAnimBg="0"/>
      <p:bldP spid="43014" grpId="0" animBg="1"/>
      <p:bldP spid="43015" grpId="0" animBg="1"/>
      <p:bldP spid="43016" grpId="0" animBg="1"/>
      <p:bldP spid="43017" grpId="0" autoUpdateAnimBg="0"/>
      <p:bldP spid="43018" grpId="0" autoUpdateAnimBg="0"/>
      <p:bldP spid="43019"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228600" y="304800"/>
            <a:ext cx="8864600" cy="1143000"/>
          </a:xfrm>
        </p:spPr>
        <p:txBody>
          <a:bodyPr/>
          <a:lstStyle/>
          <a:p>
            <a:pPr eaLnBrk="1" hangingPunct="1">
              <a:defRPr/>
            </a:pPr>
            <a:r>
              <a:rPr lang="ar-SA" sz="4000" b="1" dirty="0" smtClean="0">
                <a:solidFill>
                  <a:schemeClr val="accent5">
                    <a:lumMod val="25000"/>
                  </a:schemeClr>
                </a:solidFill>
              </a:rPr>
              <a:t>تابع تقسيم الأحياء الدقيقة بالنسبة لمصادر الطاقة والكربون</a:t>
            </a:r>
          </a:p>
        </p:txBody>
      </p:sp>
      <p:sp>
        <p:nvSpPr>
          <p:cNvPr id="4099" name="Rectangle 3"/>
          <p:cNvSpPr>
            <a:spLocks noChangeArrowheads="1"/>
          </p:cNvSpPr>
          <p:nvPr/>
        </p:nvSpPr>
        <p:spPr bwMode="auto">
          <a:xfrm>
            <a:off x="0" y="3078163"/>
            <a:ext cx="9144000" cy="0"/>
          </a:xfrm>
          <a:prstGeom prst="rect">
            <a:avLst/>
          </a:prstGeom>
          <a:noFill/>
          <a:ln w="12700">
            <a:noFill/>
            <a:miter lim="800000"/>
            <a:headEnd type="none" w="sm" len="sm"/>
            <a:tailEnd type="none" w="sm" len="sm"/>
          </a:ln>
        </p:spPr>
        <p:txBody>
          <a:bodyPr>
            <a:spAutoFit/>
          </a:bodyPr>
          <a:lstStyle/>
          <a:p>
            <a:endParaRPr lang="ar-SA"/>
          </a:p>
        </p:txBody>
      </p:sp>
      <p:sp>
        <p:nvSpPr>
          <p:cNvPr id="45060" name="Rectangle 4"/>
          <p:cNvSpPr>
            <a:spLocks noChangeArrowheads="1"/>
          </p:cNvSpPr>
          <p:nvPr/>
        </p:nvSpPr>
        <p:spPr bwMode="auto">
          <a:xfrm>
            <a:off x="0" y="1524000"/>
            <a:ext cx="9144000" cy="579438"/>
          </a:xfrm>
          <a:prstGeom prst="rect">
            <a:avLst/>
          </a:prstGeom>
          <a:noFill/>
          <a:ln w="12700">
            <a:noFill/>
            <a:miter lim="800000"/>
            <a:headEnd type="none" w="sm" len="sm"/>
            <a:tailEnd type="none" w="sm" len="sm"/>
          </a:ln>
        </p:spPr>
        <p:txBody>
          <a:bodyPr>
            <a:spAutoFit/>
          </a:bodyPr>
          <a:lstStyle/>
          <a:p>
            <a:pPr algn="ctr" rtl="1"/>
            <a:r>
              <a:rPr lang="ar-SA" sz="2800" b="1">
                <a:latin typeface="Times New Roman" pitchFamily="18" charset="0"/>
                <a:cs typeface="Times New Roman" pitchFamily="18" charset="0"/>
              </a:rPr>
              <a:t>ثانياً- طبيعة </a:t>
            </a:r>
            <a:r>
              <a:rPr lang="ar-SA" sz="3200" b="1">
                <a:latin typeface="Times New Roman" pitchFamily="18" charset="0"/>
                <a:cs typeface="Times New Roman" pitchFamily="18" charset="0"/>
              </a:rPr>
              <a:t>مصدر</a:t>
            </a:r>
            <a:r>
              <a:rPr lang="ar-SA" sz="2800" b="1">
                <a:latin typeface="Times New Roman" pitchFamily="18" charset="0"/>
                <a:cs typeface="Times New Roman" pitchFamily="18" charset="0"/>
              </a:rPr>
              <a:t> الكربون</a:t>
            </a:r>
            <a:r>
              <a:rPr lang="en-US" sz="2800" b="1">
                <a:latin typeface="Times New Roman" pitchFamily="18" charset="0"/>
                <a:cs typeface="Times New Roman" pitchFamily="18" charset="0"/>
              </a:rPr>
              <a:t>.</a:t>
            </a:r>
            <a:endParaRPr lang="ar-SA" sz="2800" b="1">
              <a:latin typeface="Times New Roman" pitchFamily="18" charset="0"/>
              <a:cs typeface="Times New Roman" pitchFamily="18" charset="0"/>
            </a:endParaRPr>
          </a:p>
        </p:txBody>
      </p:sp>
      <p:sp>
        <p:nvSpPr>
          <p:cNvPr id="45061" name="Line 5"/>
          <p:cNvSpPr>
            <a:spLocks noChangeShapeType="1"/>
          </p:cNvSpPr>
          <p:nvPr/>
        </p:nvSpPr>
        <p:spPr bwMode="auto">
          <a:xfrm>
            <a:off x="4648200" y="2057400"/>
            <a:ext cx="0" cy="381000"/>
          </a:xfrm>
          <a:prstGeom prst="line">
            <a:avLst/>
          </a:prstGeom>
          <a:noFill/>
          <a:ln w="12700">
            <a:solidFill>
              <a:schemeClr val="tx1"/>
            </a:solidFill>
            <a:round/>
            <a:headEnd type="none" w="sm" len="sm"/>
            <a:tailEnd type="none" w="sm" len="sm"/>
          </a:ln>
        </p:spPr>
        <p:txBody>
          <a:bodyPr wrap="none"/>
          <a:lstStyle/>
          <a:p>
            <a:endParaRPr lang="ar-SA"/>
          </a:p>
        </p:txBody>
      </p:sp>
      <p:sp>
        <p:nvSpPr>
          <p:cNvPr id="45062" name="Line 6"/>
          <p:cNvSpPr>
            <a:spLocks noChangeShapeType="1"/>
          </p:cNvSpPr>
          <p:nvPr/>
        </p:nvSpPr>
        <p:spPr bwMode="auto">
          <a:xfrm flipV="1">
            <a:off x="1676400" y="2438400"/>
            <a:ext cx="6096000" cy="0"/>
          </a:xfrm>
          <a:prstGeom prst="line">
            <a:avLst/>
          </a:prstGeom>
          <a:noFill/>
          <a:ln w="12700">
            <a:solidFill>
              <a:schemeClr val="tx1"/>
            </a:solidFill>
            <a:round/>
            <a:headEnd type="none" w="sm" len="sm"/>
            <a:tailEnd type="none" w="sm" len="sm"/>
          </a:ln>
        </p:spPr>
        <p:txBody>
          <a:bodyPr wrap="none"/>
          <a:lstStyle/>
          <a:p>
            <a:endParaRPr lang="ar-SA"/>
          </a:p>
        </p:txBody>
      </p:sp>
      <p:sp>
        <p:nvSpPr>
          <p:cNvPr id="45063" name="Line 7"/>
          <p:cNvSpPr>
            <a:spLocks noChangeShapeType="1"/>
          </p:cNvSpPr>
          <p:nvPr/>
        </p:nvSpPr>
        <p:spPr bwMode="auto">
          <a:xfrm>
            <a:off x="7772400" y="2438400"/>
            <a:ext cx="0" cy="533400"/>
          </a:xfrm>
          <a:prstGeom prst="line">
            <a:avLst/>
          </a:prstGeom>
          <a:noFill/>
          <a:ln w="12700">
            <a:solidFill>
              <a:schemeClr val="tx1"/>
            </a:solidFill>
            <a:round/>
            <a:headEnd type="none" w="sm" len="sm"/>
            <a:tailEnd type="triangle" w="sm" len="sm"/>
          </a:ln>
        </p:spPr>
        <p:txBody>
          <a:bodyPr wrap="none"/>
          <a:lstStyle/>
          <a:p>
            <a:endParaRPr lang="ar-SA"/>
          </a:p>
        </p:txBody>
      </p:sp>
      <p:sp>
        <p:nvSpPr>
          <p:cNvPr id="45064" name="Line 8"/>
          <p:cNvSpPr>
            <a:spLocks noChangeShapeType="1"/>
          </p:cNvSpPr>
          <p:nvPr/>
        </p:nvSpPr>
        <p:spPr bwMode="auto">
          <a:xfrm>
            <a:off x="1676400" y="2438400"/>
            <a:ext cx="0" cy="609600"/>
          </a:xfrm>
          <a:prstGeom prst="line">
            <a:avLst/>
          </a:prstGeom>
          <a:noFill/>
          <a:ln w="12700">
            <a:solidFill>
              <a:schemeClr val="tx1"/>
            </a:solidFill>
            <a:round/>
            <a:headEnd type="none" w="sm" len="sm"/>
            <a:tailEnd type="triangle" w="sm" len="sm"/>
          </a:ln>
        </p:spPr>
        <p:txBody>
          <a:bodyPr wrap="none"/>
          <a:lstStyle/>
          <a:p>
            <a:endParaRPr lang="ar-SA"/>
          </a:p>
        </p:txBody>
      </p:sp>
      <p:sp>
        <p:nvSpPr>
          <p:cNvPr id="45065" name="Rectangle 9"/>
          <p:cNvSpPr>
            <a:spLocks noChangeArrowheads="1"/>
          </p:cNvSpPr>
          <p:nvPr/>
        </p:nvSpPr>
        <p:spPr bwMode="auto">
          <a:xfrm>
            <a:off x="4953000" y="3048000"/>
            <a:ext cx="3886200" cy="519113"/>
          </a:xfrm>
          <a:prstGeom prst="rect">
            <a:avLst/>
          </a:prstGeom>
          <a:noFill/>
          <a:ln w="12700">
            <a:noFill/>
            <a:miter lim="800000"/>
            <a:headEnd type="none" w="sm" len="sm"/>
            <a:tailEnd type="none" w="sm" len="sm"/>
          </a:ln>
        </p:spPr>
        <p:txBody>
          <a:bodyPr>
            <a:spAutoFit/>
          </a:bodyPr>
          <a:lstStyle/>
          <a:p>
            <a:pPr rtl="1"/>
            <a:r>
              <a:rPr lang="ar-SA" sz="2800" b="1">
                <a:latin typeface="Times New Roman" pitchFamily="18" charset="0"/>
                <a:cs typeface="Times New Roman" pitchFamily="18" charset="0"/>
              </a:rPr>
              <a:t>أ) ذاتية التغذية </a:t>
            </a:r>
            <a:r>
              <a:rPr lang="en-US" sz="2800" b="1">
                <a:latin typeface="Times New Roman" pitchFamily="18" charset="0"/>
                <a:cs typeface="Times New Roman" pitchFamily="18" charset="0"/>
              </a:rPr>
              <a:t> Autotrophs</a:t>
            </a:r>
            <a:r>
              <a:rPr lang="ar-SA" sz="2800" b="1">
                <a:latin typeface="Times New Roman" pitchFamily="18" charset="0"/>
                <a:cs typeface="Times New Roman" pitchFamily="18" charset="0"/>
              </a:rPr>
              <a:t>   </a:t>
            </a:r>
          </a:p>
        </p:txBody>
      </p:sp>
      <p:sp>
        <p:nvSpPr>
          <p:cNvPr id="45066" name="Rectangle 10"/>
          <p:cNvSpPr>
            <a:spLocks noChangeArrowheads="1"/>
          </p:cNvSpPr>
          <p:nvPr/>
        </p:nvSpPr>
        <p:spPr bwMode="auto">
          <a:xfrm>
            <a:off x="0" y="3048000"/>
            <a:ext cx="4953000" cy="519113"/>
          </a:xfrm>
          <a:prstGeom prst="rect">
            <a:avLst/>
          </a:prstGeom>
          <a:noFill/>
          <a:ln w="12700">
            <a:noFill/>
            <a:miter lim="800000"/>
            <a:headEnd type="none" w="sm" len="sm"/>
            <a:tailEnd type="none" w="sm" len="sm"/>
          </a:ln>
        </p:spPr>
        <p:txBody>
          <a:bodyPr>
            <a:spAutoFit/>
          </a:bodyPr>
          <a:lstStyle/>
          <a:p>
            <a:pPr rtl="1"/>
            <a:r>
              <a:rPr lang="ar-SA" sz="2800" b="1">
                <a:latin typeface="Times New Roman" pitchFamily="18" charset="0"/>
                <a:cs typeface="Times New Roman" pitchFamily="18" charset="0"/>
              </a:rPr>
              <a:t>  ب) غير ذاتية التغذية</a:t>
            </a:r>
            <a:r>
              <a:rPr lang="en-US" sz="2800" b="1">
                <a:latin typeface="Times New Roman" pitchFamily="18" charset="0"/>
                <a:cs typeface="Times New Roman" pitchFamily="18" charset="0"/>
              </a:rPr>
              <a:t> Heterotrophs </a:t>
            </a:r>
          </a:p>
        </p:txBody>
      </p:sp>
      <p:sp>
        <p:nvSpPr>
          <p:cNvPr id="45067" name="Rectangle 11"/>
          <p:cNvSpPr>
            <a:spLocks noChangeArrowheads="1"/>
          </p:cNvSpPr>
          <p:nvPr/>
        </p:nvSpPr>
        <p:spPr bwMode="auto">
          <a:xfrm>
            <a:off x="4953000" y="3505200"/>
            <a:ext cx="3886200" cy="1373188"/>
          </a:xfrm>
          <a:prstGeom prst="rect">
            <a:avLst/>
          </a:prstGeom>
          <a:noFill/>
          <a:ln w="12700">
            <a:noFill/>
            <a:miter lim="800000"/>
            <a:headEnd type="none" w="sm" len="sm"/>
            <a:tailEnd type="none" w="sm" len="sm"/>
          </a:ln>
        </p:spPr>
        <p:txBody>
          <a:bodyPr>
            <a:spAutoFit/>
          </a:bodyPr>
          <a:lstStyle/>
          <a:p>
            <a:pPr rtl="1"/>
            <a:r>
              <a:rPr lang="ar-SA" sz="2800" b="1">
                <a:latin typeface="Times New Roman" pitchFamily="18" charset="0"/>
                <a:cs typeface="Times New Roman" pitchFamily="18" charset="0"/>
              </a:rPr>
              <a:t>وهي </a:t>
            </a:r>
            <a:r>
              <a:rPr lang="ar-SA" sz="2800" b="1" u="sng">
                <a:latin typeface="Times New Roman" pitchFamily="18" charset="0"/>
                <a:cs typeface="Times New Roman" pitchFamily="18" charset="0"/>
              </a:rPr>
              <a:t>كائنات تستطيع</a:t>
            </a:r>
            <a:r>
              <a:rPr lang="ar-SA" sz="2800" b="1">
                <a:latin typeface="Times New Roman" pitchFamily="18" charset="0"/>
                <a:cs typeface="Times New Roman" pitchFamily="18" charset="0"/>
              </a:rPr>
              <a:t> استخدام ثاني اكسيد الكربون كمصدر وحيد للكربون</a:t>
            </a:r>
            <a:r>
              <a:rPr lang="en-US" sz="2800" b="1">
                <a:latin typeface="Times New Roman" pitchFamily="18" charset="0"/>
                <a:cs typeface="Times New Roman" pitchFamily="18" charset="0"/>
              </a:rPr>
              <a:t>. </a:t>
            </a:r>
          </a:p>
        </p:txBody>
      </p:sp>
      <p:sp>
        <p:nvSpPr>
          <p:cNvPr id="45068" name="Rectangle 12"/>
          <p:cNvSpPr>
            <a:spLocks noChangeArrowheads="1"/>
          </p:cNvSpPr>
          <p:nvPr/>
        </p:nvSpPr>
        <p:spPr bwMode="auto">
          <a:xfrm>
            <a:off x="304800" y="3505200"/>
            <a:ext cx="4343400" cy="2227263"/>
          </a:xfrm>
          <a:prstGeom prst="rect">
            <a:avLst/>
          </a:prstGeom>
          <a:noFill/>
          <a:ln w="12700">
            <a:noFill/>
            <a:miter lim="800000"/>
            <a:headEnd type="none" w="sm" len="sm"/>
            <a:tailEnd type="none" w="sm" len="sm"/>
          </a:ln>
        </p:spPr>
        <p:txBody>
          <a:bodyPr>
            <a:spAutoFit/>
          </a:bodyPr>
          <a:lstStyle/>
          <a:p>
            <a:pPr indent="228600" rtl="1"/>
            <a:r>
              <a:rPr lang="ar-SA" sz="2800" b="1">
                <a:latin typeface="Times New Roman" pitchFamily="18" charset="0"/>
                <a:cs typeface="Times New Roman" pitchFamily="18" charset="0"/>
              </a:rPr>
              <a:t>وهي </a:t>
            </a:r>
            <a:r>
              <a:rPr lang="ar-SA" sz="2800" b="1" u="sng">
                <a:latin typeface="Times New Roman" pitchFamily="18" charset="0"/>
                <a:cs typeface="Times New Roman" pitchFamily="18" charset="0"/>
              </a:rPr>
              <a:t>كائنات لاتستطيع</a:t>
            </a:r>
            <a:r>
              <a:rPr lang="ar-SA" sz="2800" b="1">
                <a:latin typeface="Times New Roman" pitchFamily="18" charset="0"/>
                <a:cs typeface="Times New Roman" pitchFamily="18" charset="0"/>
              </a:rPr>
              <a:t> استخدام ثاني اكسيد الكربون كمصدر وحيد للكربون</a:t>
            </a:r>
            <a:r>
              <a:rPr lang="en-US" sz="2800" b="1">
                <a:latin typeface="Times New Roman" pitchFamily="18" charset="0"/>
                <a:cs typeface="Times New Roman" pitchFamily="18" charset="0"/>
              </a:rPr>
              <a:t>.</a:t>
            </a:r>
            <a:r>
              <a:rPr lang="ar-SA" sz="2800" b="1">
                <a:latin typeface="Times New Roman" pitchFamily="18" charset="0"/>
                <a:cs typeface="Times New Roman" pitchFamily="18" charset="0"/>
              </a:rPr>
              <a:t> وانما تحتاج إلى الكربون العضوي.</a:t>
            </a:r>
          </a:p>
          <a:p>
            <a:pPr indent="228600" rtl="1" eaLnBrk="0" hangingPunct="0"/>
            <a:endParaRPr lang="ar-SA" sz="2800" b="1">
              <a:latin typeface="Times New Roman" pitchFamily="18" charset="0"/>
              <a:cs typeface="Times New Roman" pitchFamily="18" charset="0"/>
            </a:endParaRPr>
          </a:p>
        </p:txBody>
      </p:sp>
    </p:spTree>
    <p:extLst>
      <p:ext uri="{BB962C8B-B14F-4D97-AF65-F5344CB8AC3E}">
        <p14:creationId xmlns:p14="http://schemas.microsoft.com/office/powerpoint/2010/main" val="4187022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5058"/>
                                        </p:tgtEl>
                                        <p:attrNameLst>
                                          <p:attrName>style.visibility</p:attrName>
                                        </p:attrNameLst>
                                      </p:cBhvr>
                                      <p:to>
                                        <p:strVal val="visible"/>
                                      </p:to>
                                    </p:set>
                                    <p:anim calcmode="lin" valueType="num">
                                      <p:cBhvr additive="base">
                                        <p:cTn id="7" dur="500" fill="hold"/>
                                        <p:tgtEl>
                                          <p:spTgt spid="45058"/>
                                        </p:tgtEl>
                                        <p:attrNameLst>
                                          <p:attrName>ppt_x</p:attrName>
                                        </p:attrNameLst>
                                      </p:cBhvr>
                                      <p:tavLst>
                                        <p:tav tm="0">
                                          <p:val>
                                            <p:strVal val="0-#ppt_w/2"/>
                                          </p:val>
                                        </p:tav>
                                        <p:tav tm="100000">
                                          <p:val>
                                            <p:strVal val="#ppt_x"/>
                                          </p:val>
                                        </p:tav>
                                      </p:tavLst>
                                    </p:anim>
                                    <p:anim calcmode="lin" valueType="num">
                                      <p:cBhvr additive="base">
                                        <p:cTn id="8" dur="500" fill="hold"/>
                                        <p:tgtEl>
                                          <p:spTgt spid="4505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5060"/>
                                        </p:tgtEl>
                                        <p:attrNameLst>
                                          <p:attrName>style.visibility</p:attrName>
                                        </p:attrNameLst>
                                      </p:cBhvr>
                                      <p:to>
                                        <p:strVal val="visible"/>
                                      </p:to>
                                    </p:set>
                                    <p:anim calcmode="lin" valueType="num">
                                      <p:cBhvr additive="base">
                                        <p:cTn id="13" dur="500" fill="hold"/>
                                        <p:tgtEl>
                                          <p:spTgt spid="45060"/>
                                        </p:tgtEl>
                                        <p:attrNameLst>
                                          <p:attrName>ppt_x</p:attrName>
                                        </p:attrNameLst>
                                      </p:cBhvr>
                                      <p:tavLst>
                                        <p:tav tm="0">
                                          <p:val>
                                            <p:strVal val="0-#ppt_w/2"/>
                                          </p:val>
                                        </p:tav>
                                        <p:tav tm="100000">
                                          <p:val>
                                            <p:strVal val="#ppt_x"/>
                                          </p:val>
                                        </p:tav>
                                      </p:tavLst>
                                    </p:anim>
                                    <p:anim calcmode="lin" valueType="num">
                                      <p:cBhvr additive="base">
                                        <p:cTn id="14" dur="500" fill="hold"/>
                                        <p:tgtEl>
                                          <p:spTgt spid="4506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5061"/>
                                        </p:tgtEl>
                                        <p:attrNameLst>
                                          <p:attrName>style.visibility</p:attrName>
                                        </p:attrNameLst>
                                      </p:cBhvr>
                                      <p:to>
                                        <p:strVal val="visible"/>
                                      </p:to>
                                    </p:set>
                                    <p:anim calcmode="lin" valueType="num">
                                      <p:cBhvr additive="base">
                                        <p:cTn id="19" dur="500" fill="hold"/>
                                        <p:tgtEl>
                                          <p:spTgt spid="45061"/>
                                        </p:tgtEl>
                                        <p:attrNameLst>
                                          <p:attrName>ppt_x</p:attrName>
                                        </p:attrNameLst>
                                      </p:cBhvr>
                                      <p:tavLst>
                                        <p:tav tm="0">
                                          <p:val>
                                            <p:strVal val="0-#ppt_w/2"/>
                                          </p:val>
                                        </p:tav>
                                        <p:tav tm="100000">
                                          <p:val>
                                            <p:strVal val="#ppt_x"/>
                                          </p:val>
                                        </p:tav>
                                      </p:tavLst>
                                    </p:anim>
                                    <p:anim calcmode="lin" valueType="num">
                                      <p:cBhvr additive="base">
                                        <p:cTn id="20" dur="500" fill="hold"/>
                                        <p:tgtEl>
                                          <p:spTgt spid="4506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5062"/>
                                        </p:tgtEl>
                                        <p:attrNameLst>
                                          <p:attrName>style.visibility</p:attrName>
                                        </p:attrNameLst>
                                      </p:cBhvr>
                                      <p:to>
                                        <p:strVal val="visible"/>
                                      </p:to>
                                    </p:set>
                                    <p:anim calcmode="lin" valueType="num">
                                      <p:cBhvr additive="base">
                                        <p:cTn id="25" dur="500" fill="hold"/>
                                        <p:tgtEl>
                                          <p:spTgt spid="45062"/>
                                        </p:tgtEl>
                                        <p:attrNameLst>
                                          <p:attrName>ppt_x</p:attrName>
                                        </p:attrNameLst>
                                      </p:cBhvr>
                                      <p:tavLst>
                                        <p:tav tm="0">
                                          <p:val>
                                            <p:strVal val="0-#ppt_w/2"/>
                                          </p:val>
                                        </p:tav>
                                        <p:tav tm="100000">
                                          <p:val>
                                            <p:strVal val="#ppt_x"/>
                                          </p:val>
                                        </p:tav>
                                      </p:tavLst>
                                    </p:anim>
                                    <p:anim calcmode="lin" valueType="num">
                                      <p:cBhvr additive="base">
                                        <p:cTn id="26" dur="500" fill="hold"/>
                                        <p:tgtEl>
                                          <p:spTgt spid="4506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5063"/>
                                        </p:tgtEl>
                                        <p:attrNameLst>
                                          <p:attrName>style.visibility</p:attrName>
                                        </p:attrNameLst>
                                      </p:cBhvr>
                                      <p:to>
                                        <p:strVal val="visible"/>
                                      </p:to>
                                    </p:set>
                                    <p:anim calcmode="lin" valueType="num">
                                      <p:cBhvr additive="base">
                                        <p:cTn id="31" dur="500" fill="hold"/>
                                        <p:tgtEl>
                                          <p:spTgt spid="45063"/>
                                        </p:tgtEl>
                                        <p:attrNameLst>
                                          <p:attrName>ppt_x</p:attrName>
                                        </p:attrNameLst>
                                      </p:cBhvr>
                                      <p:tavLst>
                                        <p:tav tm="0">
                                          <p:val>
                                            <p:strVal val="0-#ppt_w/2"/>
                                          </p:val>
                                        </p:tav>
                                        <p:tav tm="100000">
                                          <p:val>
                                            <p:strVal val="#ppt_x"/>
                                          </p:val>
                                        </p:tav>
                                      </p:tavLst>
                                    </p:anim>
                                    <p:anim calcmode="lin" valueType="num">
                                      <p:cBhvr additive="base">
                                        <p:cTn id="32" dur="500" fill="hold"/>
                                        <p:tgtEl>
                                          <p:spTgt spid="45063"/>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45064"/>
                                        </p:tgtEl>
                                        <p:attrNameLst>
                                          <p:attrName>style.visibility</p:attrName>
                                        </p:attrNameLst>
                                      </p:cBhvr>
                                      <p:to>
                                        <p:strVal val="visible"/>
                                      </p:to>
                                    </p:set>
                                    <p:anim calcmode="lin" valueType="num">
                                      <p:cBhvr additive="base">
                                        <p:cTn id="37" dur="500" fill="hold"/>
                                        <p:tgtEl>
                                          <p:spTgt spid="45064"/>
                                        </p:tgtEl>
                                        <p:attrNameLst>
                                          <p:attrName>ppt_x</p:attrName>
                                        </p:attrNameLst>
                                      </p:cBhvr>
                                      <p:tavLst>
                                        <p:tav tm="0">
                                          <p:val>
                                            <p:strVal val="0-#ppt_w/2"/>
                                          </p:val>
                                        </p:tav>
                                        <p:tav tm="100000">
                                          <p:val>
                                            <p:strVal val="#ppt_x"/>
                                          </p:val>
                                        </p:tav>
                                      </p:tavLst>
                                    </p:anim>
                                    <p:anim calcmode="lin" valueType="num">
                                      <p:cBhvr additive="base">
                                        <p:cTn id="38" dur="500" fill="hold"/>
                                        <p:tgtEl>
                                          <p:spTgt spid="45064"/>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45065"/>
                                        </p:tgtEl>
                                        <p:attrNameLst>
                                          <p:attrName>style.visibility</p:attrName>
                                        </p:attrNameLst>
                                      </p:cBhvr>
                                      <p:to>
                                        <p:strVal val="visible"/>
                                      </p:to>
                                    </p:set>
                                    <p:anim calcmode="lin" valueType="num">
                                      <p:cBhvr additive="base">
                                        <p:cTn id="43" dur="500" fill="hold"/>
                                        <p:tgtEl>
                                          <p:spTgt spid="45065"/>
                                        </p:tgtEl>
                                        <p:attrNameLst>
                                          <p:attrName>ppt_x</p:attrName>
                                        </p:attrNameLst>
                                      </p:cBhvr>
                                      <p:tavLst>
                                        <p:tav tm="0">
                                          <p:val>
                                            <p:strVal val="0-#ppt_w/2"/>
                                          </p:val>
                                        </p:tav>
                                        <p:tav tm="100000">
                                          <p:val>
                                            <p:strVal val="#ppt_x"/>
                                          </p:val>
                                        </p:tav>
                                      </p:tavLst>
                                    </p:anim>
                                    <p:anim calcmode="lin" valueType="num">
                                      <p:cBhvr additive="base">
                                        <p:cTn id="44" dur="500" fill="hold"/>
                                        <p:tgtEl>
                                          <p:spTgt spid="45065"/>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45066"/>
                                        </p:tgtEl>
                                        <p:attrNameLst>
                                          <p:attrName>style.visibility</p:attrName>
                                        </p:attrNameLst>
                                      </p:cBhvr>
                                      <p:to>
                                        <p:strVal val="visible"/>
                                      </p:to>
                                    </p:set>
                                    <p:anim calcmode="lin" valueType="num">
                                      <p:cBhvr additive="base">
                                        <p:cTn id="49" dur="500" fill="hold"/>
                                        <p:tgtEl>
                                          <p:spTgt spid="45066"/>
                                        </p:tgtEl>
                                        <p:attrNameLst>
                                          <p:attrName>ppt_x</p:attrName>
                                        </p:attrNameLst>
                                      </p:cBhvr>
                                      <p:tavLst>
                                        <p:tav tm="0">
                                          <p:val>
                                            <p:strVal val="0-#ppt_w/2"/>
                                          </p:val>
                                        </p:tav>
                                        <p:tav tm="100000">
                                          <p:val>
                                            <p:strVal val="#ppt_x"/>
                                          </p:val>
                                        </p:tav>
                                      </p:tavLst>
                                    </p:anim>
                                    <p:anim calcmode="lin" valueType="num">
                                      <p:cBhvr additive="base">
                                        <p:cTn id="50" dur="500" fill="hold"/>
                                        <p:tgtEl>
                                          <p:spTgt spid="45066"/>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45067"/>
                                        </p:tgtEl>
                                        <p:attrNameLst>
                                          <p:attrName>style.visibility</p:attrName>
                                        </p:attrNameLst>
                                      </p:cBhvr>
                                      <p:to>
                                        <p:strVal val="visible"/>
                                      </p:to>
                                    </p:set>
                                    <p:anim calcmode="lin" valueType="num">
                                      <p:cBhvr additive="base">
                                        <p:cTn id="55" dur="500" fill="hold"/>
                                        <p:tgtEl>
                                          <p:spTgt spid="45067"/>
                                        </p:tgtEl>
                                        <p:attrNameLst>
                                          <p:attrName>ppt_x</p:attrName>
                                        </p:attrNameLst>
                                      </p:cBhvr>
                                      <p:tavLst>
                                        <p:tav tm="0">
                                          <p:val>
                                            <p:strVal val="0-#ppt_w/2"/>
                                          </p:val>
                                        </p:tav>
                                        <p:tav tm="100000">
                                          <p:val>
                                            <p:strVal val="#ppt_x"/>
                                          </p:val>
                                        </p:tav>
                                      </p:tavLst>
                                    </p:anim>
                                    <p:anim calcmode="lin" valueType="num">
                                      <p:cBhvr additive="base">
                                        <p:cTn id="56" dur="500" fill="hold"/>
                                        <p:tgtEl>
                                          <p:spTgt spid="45067"/>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45068"/>
                                        </p:tgtEl>
                                        <p:attrNameLst>
                                          <p:attrName>style.visibility</p:attrName>
                                        </p:attrNameLst>
                                      </p:cBhvr>
                                      <p:to>
                                        <p:strVal val="visible"/>
                                      </p:to>
                                    </p:set>
                                    <p:anim calcmode="lin" valueType="num">
                                      <p:cBhvr additive="base">
                                        <p:cTn id="61" dur="500" fill="hold"/>
                                        <p:tgtEl>
                                          <p:spTgt spid="45068"/>
                                        </p:tgtEl>
                                        <p:attrNameLst>
                                          <p:attrName>ppt_x</p:attrName>
                                        </p:attrNameLst>
                                      </p:cBhvr>
                                      <p:tavLst>
                                        <p:tav tm="0">
                                          <p:val>
                                            <p:strVal val="0-#ppt_w/2"/>
                                          </p:val>
                                        </p:tav>
                                        <p:tav tm="100000">
                                          <p:val>
                                            <p:strVal val="#ppt_x"/>
                                          </p:val>
                                        </p:tav>
                                      </p:tavLst>
                                    </p:anim>
                                    <p:anim calcmode="lin" valueType="num">
                                      <p:cBhvr additive="base">
                                        <p:cTn id="62" dur="500" fill="hold"/>
                                        <p:tgtEl>
                                          <p:spTgt spid="450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autoUpdateAnimBg="0"/>
      <p:bldP spid="45060" grpId="0" autoUpdateAnimBg="0"/>
      <p:bldP spid="45061" grpId="0" animBg="1"/>
      <p:bldP spid="45062" grpId="0" animBg="1"/>
      <p:bldP spid="45063" grpId="0" animBg="1"/>
      <p:bldP spid="45064" grpId="0" animBg="1"/>
      <p:bldP spid="45065" grpId="0" autoUpdateAnimBg="0"/>
      <p:bldP spid="45066" grpId="0" autoUpdateAnimBg="0"/>
      <p:bldP spid="45067" grpId="0" autoUpdateAnimBg="0"/>
      <p:bldP spid="45068"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685800" y="228600"/>
            <a:ext cx="7874000" cy="1219200"/>
          </a:xfrm>
        </p:spPr>
        <p:txBody>
          <a:bodyPr/>
          <a:lstStyle/>
          <a:p>
            <a:pPr eaLnBrk="1" hangingPunct="1">
              <a:defRPr/>
            </a:pPr>
            <a:r>
              <a:rPr lang="ar-SA" sz="3000" b="1" dirty="0" smtClean="0">
                <a:solidFill>
                  <a:schemeClr val="accent6">
                    <a:lumMod val="75000"/>
                  </a:schemeClr>
                </a:solidFill>
              </a:rPr>
              <a:t>ونتيجة </a:t>
            </a:r>
            <a:r>
              <a:rPr lang="ar-SA" sz="3000" b="1" dirty="0" err="1" smtClean="0">
                <a:solidFill>
                  <a:schemeClr val="accent6">
                    <a:lumMod val="75000"/>
                  </a:schemeClr>
                </a:solidFill>
              </a:rPr>
              <a:t>للإعتبارين</a:t>
            </a:r>
            <a:r>
              <a:rPr lang="ar-SA" sz="3000" b="1" dirty="0" smtClean="0">
                <a:solidFill>
                  <a:schemeClr val="accent6">
                    <a:lumMod val="75000"/>
                  </a:schemeClr>
                </a:solidFill>
              </a:rPr>
              <a:t> السابقين فقد أمكن تقسيم البكتيريا بالنسبة لمصادر الطاقة والكربون إلى أربعة مجاميع هي كما </a:t>
            </a:r>
            <a:r>
              <a:rPr lang="ar-SA" sz="3000" b="1" dirty="0" err="1" smtClean="0">
                <a:solidFill>
                  <a:schemeClr val="accent6">
                    <a:lumMod val="75000"/>
                  </a:schemeClr>
                </a:solidFill>
              </a:rPr>
              <a:t>يلي:-</a:t>
            </a:r>
            <a:endParaRPr lang="ar-SA" sz="3000" b="1" dirty="0" smtClean="0">
              <a:solidFill>
                <a:schemeClr val="accent6">
                  <a:lumMod val="75000"/>
                </a:schemeClr>
              </a:solidFill>
            </a:endParaRPr>
          </a:p>
        </p:txBody>
      </p:sp>
      <p:sp>
        <p:nvSpPr>
          <p:cNvPr id="47107" name="Rectangle 3"/>
          <p:cNvSpPr>
            <a:spLocks noChangeArrowheads="1"/>
          </p:cNvSpPr>
          <p:nvPr/>
        </p:nvSpPr>
        <p:spPr bwMode="auto">
          <a:xfrm>
            <a:off x="0" y="1371600"/>
            <a:ext cx="8839200" cy="1066800"/>
          </a:xfrm>
          <a:prstGeom prst="rect">
            <a:avLst/>
          </a:prstGeom>
          <a:noFill/>
          <a:ln w="12700">
            <a:noFill/>
            <a:miter lim="800000"/>
            <a:headEnd type="none" w="sm" len="sm"/>
            <a:tailEnd type="none" w="sm" len="sm"/>
          </a:ln>
        </p:spPr>
        <p:txBody>
          <a:bodyPr>
            <a:spAutoFit/>
          </a:bodyPr>
          <a:lstStyle/>
          <a:p>
            <a:pPr algn="ctr" rtl="1">
              <a:tabLst>
                <a:tab pos="457200" algn="l"/>
              </a:tabLst>
            </a:pPr>
            <a:r>
              <a:rPr lang="ar-SA" sz="3200" b="1">
                <a:solidFill>
                  <a:srgbClr val="006600"/>
                </a:solidFill>
                <a:latin typeface="Times New Roman" pitchFamily="18" charset="0"/>
                <a:cs typeface="Times New Roman" pitchFamily="18" charset="0"/>
              </a:rPr>
              <a:t>1-   بكتيريا ممثلة للضوء ذاتية التغذية</a:t>
            </a:r>
            <a:r>
              <a:rPr lang="en-US" sz="3200" b="1">
                <a:solidFill>
                  <a:srgbClr val="006600"/>
                </a:solidFill>
                <a:latin typeface="Times New Roman" pitchFamily="18" charset="0"/>
                <a:cs typeface="Times New Roman" pitchFamily="18" charset="0"/>
              </a:rPr>
              <a:t> </a:t>
            </a:r>
            <a:endParaRPr lang="ar-SA" sz="3200" b="1">
              <a:solidFill>
                <a:srgbClr val="006600"/>
              </a:solidFill>
              <a:latin typeface="Times New Roman" pitchFamily="18" charset="0"/>
              <a:cs typeface="Times New Roman" pitchFamily="18" charset="0"/>
            </a:endParaRPr>
          </a:p>
          <a:p>
            <a:pPr algn="ctr" rtl="1">
              <a:tabLst>
                <a:tab pos="457200" algn="l"/>
              </a:tabLst>
            </a:pPr>
            <a:r>
              <a:rPr lang="ar-SA" sz="3200" b="1">
                <a:solidFill>
                  <a:srgbClr val="006600"/>
                </a:solidFill>
                <a:latin typeface="Times New Roman" pitchFamily="18" charset="0"/>
                <a:cs typeface="Times New Roman" pitchFamily="18" charset="0"/>
              </a:rPr>
              <a:t> </a:t>
            </a:r>
            <a:r>
              <a:rPr lang="en-US" sz="3200" b="1">
                <a:solidFill>
                  <a:srgbClr val="006600"/>
                </a:solidFill>
                <a:latin typeface="Times New Roman" pitchFamily="18" charset="0"/>
                <a:cs typeface="Times New Roman" pitchFamily="18" charset="0"/>
              </a:rPr>
              <a:t>Photoautotrophic Bacteria</a:t>
            </a:r>
            <a:endParaRPr lang="ar-SA" sz="3200" b="1">
              <a:solidFill>
                <a:srgbClr val="006600"/>
              </a:solidFill>
              <a:latin typeface="Times New Roman" pitchFamily="18" charset="0"/>
              <a:cs typeface="Times New Roman" pitchFamily="18" charset="0"/>
            </a:endParaRPr>
          </a:p>
        </p:txBody>
      </p:sp>
      <p:sp>
        <p:nvSpPr>
          <p:cNvPr id="47108" name="Rectangle 4"/>
          <p:cNvSpPr>
            <a:spLocks noChangeArrowheads="1"/>
          </p:cNvSpPr>
          <p:nvPr/>
        </p:nvSpPr>
        <p:spPr bwMode="auto">
          <a:xfrm>
            <a:off x="0" y="2286000"/>
            <a:ext cx="8686800" cy="946150"/>
          </a:xfrm>
          <a:prstGeom prst="rect">
            <a:avLst/>
          </a:prstGeom>
          <a:noFill/>
          <a:ln w="12700">
            <a:noFill/>
            <a:miter lim="800000"/>
            <a:headEnd type="none" w="sm" len="sm"/>
            <a:tailEnd type="none" w="sm" len="sm"/>
          </a:ln>
        </p:spPr>
        <p:txBody>
          <a:bodyPr wrap="square">
            <a:spAutoFit/>
          </a:bodyPr>
          <a:lstStyle/>
          <a:p>
            <a:pPr rtl="1"/>
            <a:r>
              <a:rPr lang="ar-SA" sz="2800" b="1" dirty="0">
                <a:latin typeface="Times New Roman" pitchFamily="18" charset="0"/>
                <a:cs typeface="Times New Roman" pitchFamily="18" charset="0"/>
              </a:rPr>
              <a:t>تعتمد على الضوء كمصدر للطاقة وتستعمل </a:t>
            </a:r>
            <a:r>
              <a:rPr lang="en-US" sz="2800" b="1" dirty="0">
                <a:latin typeface="Times New Roman" pitchFamily="18" charset="0"/>
                <a:cs typeface="Times New Roman" pitchFamily="18" charset="0"/>
              </a:rPr>
              <a:t>CO</a:t>
            </a:r>
            <a:r>
              <a:rPr lang="en-US" sz="2000" b="1" dirty="0">
                <a:latin typeface="Times New Roman" pitchFamily="18" charset="0"/>
                <a:cs typeface="Times New Roman" pitchFamily="18" charset="0"/>
              </a:rPr>
              <a:t>2</a:t>
            </a:r>
            <a:r>
              <a:rPr lang="ar-SA" sz="2800" b="1" dirty="0">
                <a:latin typeface="Times New Roman" pitchFamily="18" charset="0"/>
                <a:cs typeface="Times New Roman" pitchFamily="18" charset="0"/>
              </a:rPr>
              <a:t> كمصدر رئيسي أو وحيد للكربون</a:t>
            </a:r>
            <a:r>
              <a:rPr lang="en-US" sz="2800" b="1" dirty="0">
                <a:latin typeface="Times New Roman" pitchFamily="18" charset="0"/>
                <a:cs typeface="Times New Roman" pitchFamily="18" charset="0"/>
              </a:rPr>
              <a:t>.</a:t>
            </a:r>
            <a:r>
              <a:rPr lang="ar-SA" sz="2800" b="1" dirty="0">
                <a:latin typeface="Times New Roman" pitchFamily="18" charset="0"/>
                <a:cs typeface="Times New Roman" pitchFamily="18" charset="0"/>
              </a:rPr>
              <a:t> مثال:- بكتيريا الكبريت الخضراء </a:t>
            </a:r>
            <a:r>
              <a:rPr lang="en-US" sz="2800" b="1" dirty="0">
                <a:latin typeface="Times New Roman" pitchFamily="18" charset="0"/>
                <a:cs typeface="Times New Roman" pitchFamily="18" charset="0"/>
              </a:rPr>
              <a:t> Green sulfur bacteria</a:t>
            </a:r>
            <a:r>
              <a:rPr lang="ar-SA" sz="2800" b="1" dirty="0">
                <a:latin typeface="Times New Roman" pitchFamily="18" charset="0"/>
                <a:cs typeface="Times New Roman" pitchFamily="18" charset="0"/>
              </a:rPr>
              <a:t> </a:t>
            </a:r>
          </a:p>
        </p:txBody>
      </p:sp>
      <p:sp>
        <p:nvSpPr>
          <p:cNvPr id="47109" name="Rectangle 5"/>
          <p:cNvSpPr>
            <a:spLocks noChangeArrowheads="1"/>
          </p:cNvSpPr>
          <p:nvPr/>
        </p:nvSpPr>
        <p:spPr bwMode="auto">
          <a:xfrm>
            <a:off x="457200" y="3505200"/>
            <a:ext cx="8153400" cy="1384995"/>
          </a:xfrm>
          <a:prstGeom prst="rect">
            <a:avLst/>
          </a:prstGeom>
          <a:noFill/>
          <a:ln w="12700">
            <a:noFill/>
            <a:miter lim="800000"/>
            <a:headEnd type="none" w="sm" len="sm"/>
            <a:tailEnd type="none" w="sm" len="sm"/>
          </a:ln>
        </p:spPr>
        <p:txBody>
          <a:bodyPr wrap="square">
            <a:spAutoFit/>
          </a:bodyPr>
          <a:lstStyle/>
          <a:p>
            <a:pPr algn="just" rtl="1">
              <a:defRPr/>
            </a:pPr>
            <a:r>
              <a:rPr lang="ar-SA" sz="2800" b="1" dirty="0">
                <a:solidFill>
                  <a:schemeClr val="accent6">
                    <a:lumMod val="75000"/>
                  </a:schemeClr>
                </a:solidFill>
                <a:latin typeface="Times New Roman" pitchFamily="18" charset="0"/>
                <a:cs typeface="Times New Roman" pitchFamily="18" charset="0"/>
              </a:rPr>
              <a:t>يتم تكوين </a:t>
            </a:r>
            <a:r>
              <a:rPr lang="ar-SA" sz="2800" b="1" dirty="0" err="1">
                <a:solidFill>
                  <a:schemeClr val="accent6">
                    <a:lumMod val="75000"/>
                  </a:schemeClr>
                </a:solidFill>
                <a:latin typeface="Times New Roman" pitchFamily="18" charset="0"/>
                <a:cs typeface="Times New Roman" pitchFamily="18" charset="0"/>
              </a:rPr>
              <a:t>الكربوهيدرات</a:t>
            </a:r>
            <a:r>
              <a:rPr lang="ar-SA" sz="2800" b="1" dirty="0">
                <a:solidFill>
                  <a:schemeClr val="accent6">
                    <a:lumMod val="75000"/>
                  </a:schemeClr>
                </a:solidFill>
                <a:latin typeface="Times New Roman" pitchFamily="18" charset="0"/>
                <a:cs typeface="Times New Roman" pitchFamily="18" charset="0"/>
              </a:rPr>
              <a:t> من </a:t>
            </a:r>
            <a:r>
              <a:rPr lang="en-US" sz="2800" b="1" dirty="0">
                <a:solidFill>
                  <a:schemeClr val="accent6">
                    <a:lumMod val="75000"/>
                  </a:schemeClr>
                </a:solidFill>
                <a:latin typeface="Times New Roman" pitchFamily="18" charset="0"/>
                <a:cs typeface="Times New Roman" pitchFamily="18" charset="0"/>
              </a:rPr>
              <a:t>CO</a:t>
            </a:r>
            <a:r>
              <a:rPr lang="en-US" sz="2000" b="1" dirty="0">
                <a:solidFill>
                  <a:schemeClr val="accent6">
                    <a:lumMod val="75000"/>
                  </a:schemeClr>
                </a:solidFill>
                <a:latin typeface="Times New Roman" pitchFamily="18" charset="0"/>
                <a:cs typeface="Times New Roman" pitchFamily="18" charset="0"/>
              </a:rPr>
              <a:t>2</a:t>
            </a:r>
            <a:r>
              <a:rPr lang="ar-SA" sz="2800" b="1" dirty="0">
                <a:solidFill>
                  <a:schemeClr val="accent6">
                    <a:lumMod val="75000"/>
                  </a:schemeClr>
                </a:solidFill>
                <a:latin typeface="Times New Roman" pitchFamily="18" charset="0"/>
                <a:cs typeface="Times New Roman" pitchFamily="18" charset="0"/>
              </a:rPr>
              <a:t> في </a:t>
            </a:r>
            <a:r>
              <a:rPr lang="ar-SA" sz="2800" b="1" dirty="0" smtClean="0">
                <a:solidFill>
                  <a:schemeClr val="accent6">
                    <a:lumMod val="75000"/>
                  </a:schemeClr>
                </a:solidFill>
                <a:latin typeface="Times New Roman" pitchFamily="18" charset="0"/>
                <a:cs typeface="Times New Roman" pitchFamily="18" charset="0"/>
              </a:rPr>
              <a:t>وجود </a:t>
            </a:r>
            <a:r>
              <a:rPr lang="ar-SA" sz="2800" b="1" dirty="0" err="1" smtClean="0">
                <a:solidFill>
                  <a:schemeClr val="accent6">
                    <a:lumMod val="75000"/>
                  </a:schemeClr>
                </a:solidFill>
                <a:latin typeface="Times New Roman" pitchFamily="18" charset="0"/>
                <a:cs typeface="Times New Roman" pitchFamily="18" charset="0"/>
              </a:rPr>
              <a:t>كبريتيد</a:t>
            </a:r>
            <a:r>
              <a:rPr lang="ar-SA" sz="2800" b="1" dirty="0" smtClean="0">
                <a:solidFill>
                  <a:schemeClr val="accent6">
                    <a:lumMod val="75000"/>
                  </a:schemeClr>
                </a:solidFill>
                <a:latin typeface="Times New Roman" pitchFamily="18" charset="0"/>
                <a:cs typeface="Times New Roman" pitchFamily="18" charset="0"/>
              </a:rPr>
              <a:t> الهيدروجين</a:t>
            </a:r>
            <a:r>
              <a:rPr lang="en-US" sz="2800" b="1" dirty="0" smtClean="0">
                <a:solidFill>
                  <a:schemeClr val="accent6">
                    <a:lumMod val="75000"/>
                  </a:schemeClr>
                </a:solidFill>
                <a:latin typeface="Times New Roman" pitchFamily="18" charset="0"/>
                <a:cs typeface="Times New Roman" pitchFamily="18" charset="0"/>
              </a:rPr>
              <a:t> </a:t>
            </a:r>
            <a:r>
              <a:rPr lang="en-US" sz="2800" b="1" dirty="0">
                <a:solidFill>
                  <a:schemeClr val="accent6">
                    <a:lumMod val="75000"/>
                  </a:schemeClr>
                </a:solidFill>
                <a:latin typeface="Times New Roman" pitchFamily="18" charset="0"/>
                <a:cs typeface="Times New Roman" pitchFamily="18" charset="0"/>
              </a:rPr>
              <a:t>H</a:t>
            </a:r>
            <a:r>
              <a:rPr lang="en-US" sz="2000" b="1" dirty="0">
                <a:solidFill>
                  <a:schemeClr val="accent6">
                    <a:lumMod val="75000"/>
                  </a:schemeClr>
                </a:solidFill>
                <a:latin typeface="Times New Roman" pitchFamily="18" charset="0"/>
                <a:cs typeface="Times New Roman" pitchFamily="18" charset="0"/>
              </a:rPr>
              <a:t>2</a:t>
            </a:r>
            <a:r>
              <a:rPr lang="en-US" sz="2800" b="1" dirty="0">
                <a:solidFill>
                  <a:schemeClr val="accent6">
                    <a:lumMod val="75000"/>
                  </a:schemeClr>
                </a:solidFill>
                <a:latin typeface="Times New Roman" pitchFamily="18" charset="0"/>
                <a:cs typeface="Times New Roman" pitchFamily="18" charset="0"/>
              </a:rPr>
              <a:t>S </a:t>
            </a:r>
            <a:r>
              <a:rPr lang="ar-SA" sz="2800" b="1" dirty="0" smtClean="0">
                <a:solidFill>
                  <a:schemeClr val="accent6">
                    <a:lumMod val="75000"/>
                  </a:schemeClr>
                </a:solidFill>
                <a:latin typeface="Times New Roman" pitchFamily="18" charset="0"/>
                <a:cs typeface="Times New Roman" pitchFamily="18" charset="0"/>
              </a:rPr>
              <a:t> كمعطي </a:t>
            </a:r>
            <a:r>
              <a:rPr lang="ar-SA" sz="2800" b="1" dirty="0" err="1" smtClean="0">
                <a:solidFill>
                  <a:schemeClr val="accent6">
                    <a:lumMod val="75000"/>
                  </a:schemeClr>
                </a:solidFill>
                <a:latin typeface="Times New Roman" pitchFamily="18" charset="0"/>
                <a:cs typeface="Times New Roman" pitchFamily="18" charset="0"/>
              </a:rPr>
              <a:t>للهيدروجين</a:t>
            </a:r>
            <a:r>
              <a:rPr lang="ar-SA" sz="2800" b="1" dirty="0" err="1">
                <a:solidFill>
                  <a:schemeClr val="accent6">
                    <a:lumMod val="75000"/>
                  </a:schemeClr>
                </a:solidFill>
                <a:latin typeface="Times New Roman" pitchFamily="18" charset="0"/>
                <a:cs typeface="Times New Roman" pitchFamily="18" charset="0"/>
              </a:rPr>
              <a:t>.</a:t>
            </a:r>
            <a:r>
              <a:rPr lang="ar-SA" sz="2800" b="1" dirty="0">
                <a:solidFill>
                  <a:schemeClr val="accent6">
                    <a:lumMod val="75000"/>
                  </a:schemeClr>
                </a:solidFill>
                <a:latin typeface="Times New Roman" pitchFamily="18" charset="0"/>
                <a:cs typeface="Times New Roman" pitchFamily="18" charset="0"/>
              </a:rPr>
              <a:t> والكبريت الناتج يترسب خارج الخلية وتتم هذه العملية في وجود </a:t>
            </a:r>
            <a:r>
              <a:rPr lang="ar-SA" sz="2800" b="1" dirty="0" err="1">
                <a:solidFill>
                  <a:schemeClr val="accent6">
                    <a:lumMod val="75000"/>
                  </a:schemeClr>
                </a:solidFill>
                <a:latin typeface="Times New Roman" pitchFamily="18" charset="0"/>
                <a:cs typeface="Times New Roman" pitchFamily="18" charset="0"/>
              </a:rPr>
              <a:t>الضوء.</a:t>
            </a:r>
            <a:r>
              <a:rPr lang="ar-SA" sz="2800" b="1" dirty="0">
                <a:solidFill>
                  <a:schemeClr val="accent6">
                    <a:lumMod val="75000"/>
                  </a:schemeClr>
                </a:solidFill>
                <a:latin typeface="Times New Roman" pitchFamily="18" charset="0"/>
                <a:cs typeface="Times New Roman" pitchFamily="18" charset="0"/>
              </a:rPr>
              <a:t> تبعاً للمعادلة </a:t>
            </a:r>
            <a:r>
              <a:rPr lang="ar-SA" sz="2800" b="1" dirty="0" err="1">
                <a:solidFill>
                  <a:schemeClr val="accent6">
                    <a:lumMod val="75000"/>
                  </a:schemeClr>
                </a:solidFill>
                <a:latin typeface="Times New Roman" pitchFamily="18" charset="0"/>
                <a:cs typeface="Times New Roman" pitchFamily="18" charset="0"/>
              </a:rPr>
              <a:t>التالية:-</a:t>
            </a:r>
            <a:endParaRPr lang="ar-SA" sz="2800" b="1" dirty="0">
              <a:solidFill>
                <a:schemeClr val="accent6">
                  <a:lumMod val="75000"/>
                </a:schemeClr>
              </a:solidFill>
              <a:latin typeface="Times New Roman" pitchFamily="18" charset="0"/>
              <a:cs typeface="Times New Roman" pitchFamily="18" charset="0"/>
            </a:endParaRPr>
          </a:p>
        </p:txBody>
      </p:sp>
      <p:sp>
        <p:nvSpPr>
          <p:cNvPr id="47110" name="Rectangle 6"/>
          <p:cNvSpPr>
            <a:spLocks noChangeArrowheads="1"/>
          </p:cNvSpPr>
          <p:nvPr/>
        </p:nvSpPr>
        <p:spPr bwMode="auto">
          <a:xfrm>
            <a:off x="990600" y="5486400"/>
            <a:ext cx="8153400" cy="519113"/>
          </a:xfrm>
          <a:prstGeom prst="rect">
            <a:avLst/>
          </a:prstGeom>
          <a:noFill/>
          <a:ln w="12700">
            <a:noFill/>
            <a:miter lim="800000"/>
            <a:headEnd type="none" w="sm" len="sm"/>
            <a:tailEnd type="none" w="sm" len="sm"/>
          </a:ln>
        </p:spPr>
        <p:txBody>
          <a:bodyPr>
            <a:spAutoFit/>
          </a:bodyPr>
          <a:lstStyle/>
          <a:p>
            <a:pPr algn="ctr" rtl="1"/>
            <a:r>
              <a:rPr lang="en-US" sz="2800" b="1">
                <a:latin typeface="Times New Roman" pitchFamily="18" charset="0"/>
                <a:cs typeface="Times New Roman" pitchFamily="18" charset="0"/>
              </a:rPr>
              <a:t>CO</a:t>
            </a:r>
            <a:r>
              <a:rPr lang="en-US" sz="2000" b="1">
                <a:latin typeface="Times New Roman" pitchFamily="18" charset="0"/>
                <a:cs typeface="Times New Roman" pitchFamily="18" charset="0"/>
              </a:rPr>
              <a:t>2</a:t>
            </a:r>
            <a:r>
              <a:rPr lang="en-US" sz="2800" b="1">
                <a:latin typeface="Times New Roman" pitchFamily="18" charset="0"/>
                <a:cs typeface="Times New Roman" pitchFamily="18" charset="0"/>
              </a:rPr>
              <a:t> + 2 H</a:t>
            </a:r>
            <a:r>
              <a:rPr lang="en-US" sz="2000" b="1">
                <a:latin typeface="Times New Roman" pitchFamily="18" charset="0"/>
                <a:cs typeface="Times New Roman" pitchFamily="18" charset="0"/>
              </a:rPr>
              <a:t>2</a:t>
            </a:r>
            <a:r>
              <a:rPr lang="en-US" sz="2800" b="1">
                <a:latin typeface="Times New Roman" pitchFamily="18" charset="0"/>
                <a:cs typeface="Times New Roman" pitchFamily="18" charset="0"/>
              </a:rPr>
              <a:t>S                           (CH</a:t>
            </a:r>
            <a:r>
              <a:rPr lang="en-US" sz="2000" b="1">
                <a:latin typeface="Times New Roman" pitchFamily="18" charset="0"/>
                <a:cs typeface="Times New Roman" pitchFamily="18" charset="0"/>
              </a:rPr>
              <a:t>2</a:t>
            </a:r>
            <a:r>
              <a:rPr lang="en-US" sz="2800" b="1">
                <a:latin typeface="Times New Roman" pitchFamily="18" charset="0"/>
                <a:cs typeface="Times New Roman" pitchFamily="18" charset="0"/>
              </a:rPr>
              <a:t>O) + H</a:t>
            </a:r>
            <a:r>
              <a:rPr lang="en-US" sz="2000" b="1">
                <a:latin typeface="Times New Roman" pitchFamily="18" charset="0"/>
                <a:cs typeface="Times New Roman" pitchFamily="18" charset="0"/>
              </a:rPr>
              <a:t>2</a:t>
            </a:r>
            <a:r>
              <a:rPr lang="en-US" sz="2800" b="1">
                <a:latin typeface="Times New Roman" pitchFamily="18" charset="0"/>
                <a:cs typeface="Times New Roman" pitchFamily="18" charset="0"/>
              </a:rPr>
              <a:t>O + 2 S </a:t>
            </a:r>
            <a:endParaRPr lang="ar-SA" sz="2800" b="1">
              <a:latin typeface="Times New Roman" pitchFamily="18" charset="0"/>
              <a:cs typeface="Times New Roman" pitchFamily="18" charset="0"/>
            </a:endParaRPr>
          </a:p>
        </p:txBody>
      </p:sp>
      <p:sp>
        <p:nvSpPr>
          <p:cNvPr id="47111" name="Line 7"/>
          <p:cNvSpPr>
            <a:spLocks noChangeShapeType="1"/>
          </p:cNvSpPr>
          <p:nvPr/>
        </p:nvSpPr>
        <p:spPr bwMode="auto">
          <a:xfrm>
            <a:off x="3429000" y="5791200"/>
            <a:ext cx="1828800" cy="0"/>
          </a:xfrm>
          <a:prstGeom prst="line">
            <a:avLst/>
          </a:prstGeom>
          <a:noFill/>
          <a:ln w="12700">
            <a:solidFill>
              <a:schemeClr val="tx1"/>
            </a:solidFill>
            <a:round/>
            <a:headEnd type="none" w="sm" len="sm"/>
            <a:tailEnd type="triangle" w="sm" len="sm"/>
          </a:ln>
        </p:spPr>
        <p:txBody>
          <a:bodyPr wrap="none"/>
          <a:lstStyle/>
          <a:p>
            <a:endParaRPr lang="ar-SA"/>
          </a:p>
        </p:txBody>
      </p:sp>
      <p:sp useBgFill="1">
        <p:nvSpPr>
          <p:cNvPr id="47112" name="Rectangle 8"/>
          <p:cNvSpPr>
            <a:spLocks noChangeArrowheads="1"/>
          </p:cNvSpPr>
          <p:nvPr/>
        </p:nvSpPr>
        <p:spPr bwMode="auto">
          <a:xfrm>
            <a:off x="3733800" y="5257800"/>
            <a:ext cx="1028700" cy="457200"/>
          </a:xfrm>
          <a:prstGeom prst="rect">
            <a:avLst/>
          </a:prstGeom>
          <a:ln w="9525">
            <a:solidFill>
              <a:schemeClr val="accent2"/>
            </a:solidFill>
            <a:miter lim="800000"/>
            <a:headEnd/>
            <a:tailEnd/>
          </a:ln>
        </p:spPr>
        <p:txBody>
          <a:bodyPr/>
          <a:lstStyle/>
          <a:p>
            <a:pPr algn="ctr" eaLnBrk="0" hangingPunct="0"/>
            <a:r>
              <a:rPr lang="en-US" sz="2400" b="1">
                <a:latin typeface="Times New Roman" pitchFamily="18" charset="0"/>
                <a:cs typeface="Times New Roman" pitchFamily="18" charset="0"/>
              </a:rPr>
              <a:t>Light</a:t>
            </a:r>
          </a:p>
        </p:txBody>
      </p:sp>
    </p:spTree>
    <p:extLst>
      <p:ext uri="{BB962C8B-B14F-4D97-AF65-F5344CB8AC3E}">
        <p14:creationId xmlns:p14="http://schemas.microsoft.com/office/powerpoint/2010/main" val="1752976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7106"/>
                                        </p:tgtEl>
                                        <p:attrNameLst>
                                          <p:attrName>style.visibility</p:attrName>
                                        </p:attrNameLst>
                                      </p:cBhvr>
                                      <p:to>
                                        <p:strVal val="visible"/>
                                      </p:to>
                                    </p:set>
                                    <p:animEffect transition="in" filter="dissolve">
                                      <p:cBhvr>
                                        <p:cTn id="7" dur="500"/>
                                        <p:tgtEl>
                                          <p:spTgt spid="4710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7107"/>
                                        </p:tgtEl>
                                        <p:attrNameLst>
                                          <p:attrName>style.visibility</p:attrName>
                                        </p:attrNameLst>
                                      </p:cBhvr>
                                      <p:to>
                                        <p:strVal val="visible"/>
                                      </p:to>
                                    </p:set>
                                    <p:animEffect transition="in" filter="dissolve">
                                      <p:cBhvr>
                                        <p:cTn id="12" dur="500"/>
                                        <p:tgtEl>
                                          <p:spTgt spid="4710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7108"/>
                                        </p:tgtEl>
                                        <p:attrNameLst>
                                          <p:attrName>style.visibility</p:attrName>
                                        </p:attrNameLst>
                                      </p:cBhvr>
                                      <p:to>
                                        <p:strVal val="visible"/>
                                      </p:to>
                                    </p:set>
                                    <p:animEffect transition="in" filter="dissolve">
                                      <p:cBhvr>
                                        <p:cTn id="17" dur="500"/>
                                        <p:tgtEl>
                                          <p:spTgt spid="4710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7109"/>
                                        </p:tgtEl>
                                        <p:attrNameLst>
                                          <p:attrName>style.visibility</p:attrName>
                                        </p:attrNameLst>
                                      </p:cBhvr>
                                      <p:to>
                                        <p:strVal val="visible"/>
                                      </p:to>
                                    </p:set>
                                    <p:animEffect transition="in" filter="dissolve">
                                      <p:cBhvr>
                                        <p:cTn id="22" dur="500"/>
                                        <p:tgtEl>
                                          <p:spTgt spid="47109"/>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7110"/>
                                        </p:tgtEl>
                                        <p:attrNameLst>
                                          <p:attrName>style.visibility</p:attrName>
                                        </p:attrNameLst>
                                      </p:cBhvr>
                                      <p:to>
                                        <p:strVal val="visible"/>
                                      </p:to>
                                    </p:set>
                                    <p:animEffect transition="in" filter="dissolve">
                                      <p:cBhvr>
                                        <p:cTn id="27" dur="500"/>
                                        <p:tgtEl>
                                          <p:spTgt spid="47110"/>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47111"/>
                                        </p:tgtEl>
                                        <p:attrNameLst>
                                          <p:attrName>style.visibility</p:attrName>
                                        </p:attrNameLst>
                                      </p:cBhvr>
                                      <p:to>
                                        <p:strVal val="visible"/>
                                      </p:to>
                                    </p:set>
                                    <p:anim calcmode="lin" valueType="num">
                                      <p:cBhvr additive="base">
                                        <p:cTn id="32" dur="500" fill="hold"/>
                                        <p:tgtEl>
                                          <p:spTgt spid="47111"/>
                                        </p:tgtEl>
                                        <p:attrNameLst>
                                          <p:attrName>ppt_x</p:attrName>
                                        </p:attrNameLst>
                                      </p:cBhvr>
                                      <p:tavLst>
                                        <p:tav tm="0">
                                          <p:val>
                                            <p:strVal val="0-#ppt_w/2"/>
                                          </p:val>
                                        </p:tav>
                                        <p:tav tm="100000">
                                          <p:val>
                                            <p:strVal val="#ppt_x"/>
                                          </p:val>
                                        </p:tav>
                                      </p:tavLst>
                                    </p:anim>
                                    <p:anim calcmode="lin" valueType="num">
                                      <p:cBhvr additive="base">
                                        <p:cTn id="33" dur="500" fill="hold"/>
                                        <p:tgtEl>
                                          <p:spTgt spid="47111"/>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8" fill="hold" grpId="0" nodeType="clickEffect">
                                  <p:stCondLst>
                                    <p:cond delay="0"/>
                                  </p:stCondLst>
                                  <p:childTnLst>
                                    <p:set>
                                      <p:cBhvr>
                                        <p:cTn id="37" dur="1" fill="hold">
                                          <p:stCondLst>
                                            <p:cond delay="0"/>
                                          </p:stCondLst>
                                        </p:cTn>
                                        <p:tgtEl>
                                          <p:spTgt spid="47112"/>
                                        </p:tgtEl>
                                        <p:attrNameLst>
                                          <p:attrName>style.visibility</p:attrName>
                                        </p:attrNameLst>
                                      </p:cBhvr>
                                      <p:to>
                                        <p:strVal val="visible"/>
                                      </p:to>
                                    </p:set>
                                    <p:anim calcmode="lin" valueType="num">
                                      <p:cBhvr additive="base">
                                        <p:cTn id="38" dur="500" fill="hold"/>
                                        <p:tgtEl>
                                          <p:spTgt spid="47112"/>
                                        </p:tgtEl>
                                        <p:attrNameLst>
                                          <p:attrName>ppt_x</p:attrName>
                                        </p:attrNameLst>
                                      </p:cBhvr>
                                      <p:tavLst>
                                        <p:tav tm="0">
                                          <p:val>
                                            <p:strVal val="0-#ppt_w/2"/>
                                          </p:val>
                                        </p:tav>
                                        <p:tav tm="100000">
                                          <p:val>
                                            <p:strVal val="#ppt_x"/>
                                          </p:val>
                                        </p:tav>
                                      </p:tavLst>
                                    </p:anim>
                                    <p:anim calcmode="lin" valueType="num">
                                      <p:cBhvr additive="base">
                                        <p:cTn id="39" dur="500" fill="hold"/>
                                        <p:tgtEl>
                                          <p:spTgt spid="471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6" grpId="0" autoUpdateAnimBg="0"/>
      <p:bldP spid="47107" grpId="0" autoUpdateAnimBg="0"/>
      <p:bldP spid="47108" grpId="0" autoUpdateAnimBg="0"/>
      <p:bldP spid="47109" grpId="0" autoUpdateAnimBg="0"/>
      <p:bldP spid="47110" grpId="0" autoUpdateAnimBg="0"/>
      <p:bldP spid="47111" grpId="0" animBg="1"/>
      <p:bldP spid="47112" grpId="0" animBg="1"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685800" y="304800"/>
            <a:ext cx="8153400" cy="609600"/>
          </a:xfrm>
        </p:spPr>
        <p:txBody>
          <a:bodyPr lIns="92075" tIns="46038" rIns="92075" bIns="46038"/>
          <a:lstStyle/>
          <a:p>
            <a:pPr rtl="1" eaLnBrk="1" hangingPunct="1">
              <a:tabLst>
                <a:tab pos="457200" algn="l"/>
              </a:tabLst>
              <a:defRPr/>
            </a:pPr>
            <a:r>
              <a:rPr lang="ar-SA" sz="3000" b="1" dirty="0" smtClean="0">
                <a:solidFill>
                  <a:schemeClr val="accent5">
                    <a:lumMod val="25000"/>
                  </a:schemeClr>
                </a:solidFill>
              </a:rPr>
              <a:t>2-  بكتيريا ممثلة للضوء غير ذاتية التغذية</a:t>
            </a:r>
            <a:r>
              <a:rPr lang="en-US" sz="3000" b="1" dirty="0" smtClean="0">
                <a:solidFill>
                  <a:schemeClr val="accent5">
                    <a:lumMod val="25000"/>
                  </a:schemeClr>
                </a:solidFill>
              </a:rPr>
              <a:t> </a:t>
            </a:r>
            <a:r>
              <a:rPr lang="ar-SA" sz="3000" b="1" dirty="0" smtClean="0">
                <a:solidFill>
                  <a:schemeClr val="accent5">
                    <a:lumMod val="25000"/>
                  </a:schemeClr>
                </a:solidFill>
              </a:rPr>
              <a:t> </a:t>
            </a:r>
            <a:r>
              <a:rPr lang="en-US" sz="3000" b="1" dirty="0" err="1" smtClean="0">
                <a:solidFill>
                  <a:schemeClr val="accent5">
                    <a:lumMod val="25000"/>
                  </a:schemeClr>
                </a:solidFill>
              </a:rPr>
              <a:t>Photoheterotrophic</a:t>
            </a:r>
            <a:r>
              <a:rPr lang="en-US" sz="3000" b="1" dirty="0" smtClean="0">
                <a:solidFill>
                  <a:schemeClr val="accent5">
                    <a:lumMod val="25000"/>
                  </a:schemeClr>
                </a:solidFill>
              </a:rPr>
              <a:t> Bacteria</a:t>
            </a:r>
            <a:endParaRPr lang="ar-SA" sz="3000" b="1" dirty="0" smtClean="0">
              <a:solidFill>
                <a:schemeClr val="accent5">
                  <a:lumMod val="25000"/>
                </a:schemeClr>
              </a:solidFill>
            </a:endParaRPr>
          </a:p>
        </p:txBody>
      </p:sp>
      <p:sp>
        <p:nvSpPr>
          <p:cNvPr id="49155" name="Rectangle 3"/>
          <p:cNvSpPr>
            <a:spLocks noChangeArrowheads="1"/>
          </p:cNvSpPr>
          <p:nvPr/>
        </p:nvSpPr>
        <p:spPr bwMode="auto">
          <a:xfrm>
            <a:off x="228600" y="1066800"/>
            <a:ext cx="8610600" cy="1555750"/>
          </a:xfrm>
          <a:prstGeom prst="rect">
            <a:avLst/>
          </a:prstGeom>
          <a:noFill/>
          <a:ln w="12700">
            <a:noFill/>
            <a:miter lim="800000"/>
            <a:headEnd type="none" w="sm" len="sm"/>
            <a:tailEnd type="none" w="sm" len="sm"/>
          </a:ln>
        </p:spPr>
        <p:txBody>
          <a:bodyPr wrap="square">
            <a:spAutoFit/>
          </a:bodyPr>
          <a:lstStyle/>
          <a:p>
            <a:pPr rtl="1"/>
            <a:r>
              <a:rPr lang="ar-SA" sz="2800" b="1" dirty="0">
                <a:solidFill>
                  <a:srgbClr val="006600"/>
                </a:solidFill>
                <a:latin typeface="Times New Roman" pitchFamily="18" charset="0"/>
                <a:cs typeface="Times New Roman" pitchFamily="18" charset="0"/>
              </a:rPr>
              <a:t>تعتمد على الضوء كمصدر للطاقة وتستعمل </a:t>
            </a:r>
            <a:r>
              <a:rPr lang="en-US" sz="2800" b="1" dirty="0">
                <a:solidFill>
                  <a:srgbClr val="006600"/>
                </a:solidFill>
                <a:latin typeface="Times New Roman" pitchFamily="18" charset="0"/>
                <a:cs typeface="Times New Roman" pitchFamily="18" charset="0"/>
              </a:rPr>
              <a:t>CO</a:t>
            </a:r>
            <a:r>
              <a:rPr lang="en-US" sz="2000" b="1" dirty="0">
                <a:solidFill>
                  <a:srgbClr val="006600"/>
                </a:solidFill>
                <a:latin typeface="Times New Roman" pitchFamily="18" charset="0"/>
                <a:cs typeface="Times New Roman" pitchFamily="18" charset="0"/>
              </a:rPr>
              <a:t>2</a:t>
            </a:r>
            <a:r>
              <a:rPr lang="ar-SA" sz="2800" b="1" dirty="0">
                <a:solidFill>
                  <a:srgbClr val="006600"/>
                </a:solidFill>
                <a:latin typeface="Times New Roman" pitchFamily="18" charset="0"/>
                <a:cs typeface="Times New Roman" pitchFamily="18" charset="0"/>
              </a:rPr>
              <a:t> كمصدر للكربون</a:t>
            </a:r>
          </a:p>
          <a:p>
            <a:pPr rtl="1"/>
            <a:endParaRPr lang="ar-SA" sz="800" b="1" dirty="0">
              <a:solidFill>
                <a:srgbClr val="006600"/>
              </a:solidFill>
              <a:latin typeface="Times New Roman" pitchFamily="18" charset="0"/>
              <a:cs typeface="Times New Roman" pitchFamily="18" charset="0"/>
            </a:endParaRPr>
          </a:p>
          <a:p>
            <a:pPr rtl="1"/>
            <a:r>
              <a:rPr lang="ar-SA" sz="2800" b="1" dirty="0">
                <a:solidFill>
                  <a:srgbClr val="006600"/>
                </a:solidFill>
                <a:latin typeface="Times New Roman" pitchFamily="18" charset="0"/>
                <a:cs typeface="Times New Roman" pitchFamily="18" charset="0"/>
              </a:rPr>
              <a:t> ولكنها عادة تفضل مركبات كربون عضوية كمصدر رئيسي للكربون </a:t>
            </a:r>
          </a:p>
          <a:p>
            <a:pPr rtl="1"/>
            <a:r>
              <a:rPr lang="ar-SA" sz="2800" b="1" dirty="0">
                <a:solidFill>
                  <a:srgbClr val="006600"/>
                </a:solidFill>
                <a:latin typeface="Times New Roman" pitchFamily="18" charset="0"/>
                <a:cs typeface="Times New Roman" pitchFamily="18" charset="0"/>
              </a:rPr>
              <a:t> </a:t>
            </a:r>
            <a:r>
              <a:rPr lang="ar-SA" sz="2800" b="1" dirty="0" smtClean="0">
                <a:solidFill>
                  <a:srgbClr val="006600"/>
                </a:solidFill>
                <a:latin typeface="Times New Roman" pitchFamily="18" charset="0"/>
                <a:cs typeface="Times New Roman" pitchFamily="18" charset="0"/>
              </a:rPr>
              <a:t>و </a:t>
            </a:r>
            <a:r>
              <a:rPr lang="ar-SA" sz="2800" b="1" dirty="0" err="1" smtClean="0">
                <a:solidFill>
                  <a:srgbClr val="006600"/>
                </a:solidFill>
                <a:latin typeface="Times New Roman" pitchFamily="18" charset="0"/>
                <a:cs typeface="Times New Roman" pitchFamily="18" charset="0"/>
              </a:rPr>
              <a:t>لاتعتمد</a:t>
            </a:r>
            <a:r>
              <a:rPr lang="ar-SA" sz="2800" b="1" dirty="0" smtClean="0">
                <a:solidFill>
                  <a:srgbClr val="006600"/>
                </a:solidFill>
                <a:latin typeface="Times New Roman" pitchFamily="18" charset="0"/>
                <a:cs typeface="Times New Roman" pitchFamily="18" charset="0"/>
              </a:rPr>
              <a:t> </a:t>
            </a:r>
            <a:r>
              <a:rPr lang="ar-SA" sz="2800" b="1" dirty="0">
                <a:solidFill>
                  <a:srgbClr val="006600"/>
                </a:solidFill>
                <a:latin typeface="Times New Roman" pitchFamily="18" charset="0"/>
                <a:cs typeface="Times New Roman" pitchFamily="18" charset="0"/>
              </a:rPr>
              <a:t>على </a:t>
            </a:r>
            <a:r>
              <a:rPr lang="en-US" sz="2800" b="1" dirty="0">
                <a:solidFill>
                  <a:srgbClr val="006600"/>
                </a:solidFill>
                <a:latin typeface="Times New Roman" pitchFamily="18" charset="0"/>
                <a:cs typeface="Times New Roman" pitchFamily="18" charset="0"/>
              </a:rPr>
              <a:t>CO</a:t>
            </a:r>
            <a:r>
              <a:rPr lang="en-US" sz="2000" b="1" dirty="0">
                <a:solidFill>
                  <a:srgbClr val="006600"/>
                </a:solidFill>
                <a:latin typeface="Times New Roman" pitchFamily="18" charset="0"/>
                <a:cs typeface="Times New Roman" pitchFamily="18" charset="0"/>
              </a:rPr>
              <a:t>2</a:t>
            </a:r>
            <a:r>
              <a:rPr lang="ar-SA" sz="2800" b="1" dirty="0">
                <a:solidFill>
                  <a:srgbClr val="006600"/>
                </a:solidFill>
                <a:latin typeface="Times New Roman" pitchFamily="18" charset="0"/>
                <a:cs typeface="Times New Roman" pitchFamily="18" charset="0"/>
              </a:rPr>
              <a:t> كمصدر وحيد للكربون</a:t>
            </a:r>
            <a:r>
              <a:rPr lang="en-US" sz="2800" b="1" dirty="0">
                <a:solidFill>
                  <a:srgbClr val="006600"/>
                </a:solidFill>
                <a:latin typeface="Times New Roman" pitchFamily="18" charset="0"/>
                <a:cs typeface="Times New Roman" pitchFamily="18" charset="0"/>
              </a:rPr>
              <a:t>.</a:t>
            </a:r>
            <a:endParaRPr lang="ar-SA" sz="2800" b="1" dirty="0">
              <a:solidFill>
                <a:srgbClr val="006600"/>
              </a:solidFill>
              <a:latin typeface="Times New Roman" pitchFamily="18" charset="0"/>
              <a:cs typeface="Times New Roman" pitchFamily="18" charset="0"/>
            </a:endParaRPr>
          </a:p>
        </p:txBody>
      </p:sp>
      <p:sp>
        <p:nvSpPr>
          <p:cNvPr id="49156" name="Rectangle 4"/>
          <p:cNvSpPr>
            <a:spLocks noChangeArrowheads="1"/>
          </p:cNvSpPr>
          <p:nvPr/>
        </p:nvSpPr>
        <p:spPr bwMode="auto">
          <a:xfrm>
            <a:off x="0" y="2514600"/>
            <a:ext cx="9144000" cy="519113"/>
          </a:xfrm>
          <a:prstGeom prst="rect">
            <a:avLst/>
          </a:prstGeom>
          <a:noFill/>
          <a:ln w="12700">
            <a:noFill/>
            <a:miter lim="800000"/>
            <a:headEnd type="none" w="sm" len="sm"/>
            <a:tailEnd type="none" w="sm" len="sm"/>
          </a:ln>
        </p:spPr>
        <p:txBody>
          <a:bodyPr>
            <a:spAutoFit/>
          </a:bodyPr>
          <a:lstStyle/>
          <a:p>
            <a:pPr rtl="1"/>
            <a:r>
              <a:rPr lang="ar-SA" sz="2800" b="1">
                <a:solidFill>
                  <a:srgbClr val="6600CC"/>
                </a:solidFill>
                <a:latin typeface="Times New Roman" pitchFamily="18" charset="0"/>
                <a:cs typeface="Times New Roman" pitchFamily="18" charset="0"/>
              </a:rPr>
              <a:t>مثال:- البكتيريا القرمزية غير الكبريتية</a:t>
            </a:r>
            <a:r>
              <a:rPr lang="en-US" sz="2800" b="1">
                <a:solidFill>
                  <a:srgbClr val="6600CC"/>
                </a:solidFill>
                <a:latin typeface="Times New Roman" pitchFamily="18" charset="0"/>
                <a:cs typeface="Times New Roman" pitchFamily="18" charset="0"/>
              </a:rPr>
              <a:t> Purple nonsulfur bacteria </a:t>
            </a:r>
            <a:r>
              <a:rPr lang="ar-SA" sz="2800" b="1">
                <a:solidFill>
                  <a:srgbClr val="6600CC"/>
                </a:solidFill>
                <a:latin typeface="Times New Roman" pitchFamily="18" charset="0"/>
                <a:cs typeface="Times New Roman" pitchFamily="18" charset="0"/>
              </a:rPr>
              <a:t>  </a:t>
            </a:r>
          </a:p>
        </p:txBody>
      </p:sp>
      <p:sp>
        <p:nvSpPr>
          <p:cNvPr id="49157" name="Rectangle 5"/>
          <p:cNvSpPr>
            <a:spLocks noChangeArrowheads="1"/>
          </p:cNvSpPr>
          <p:nvPr/>
        </p:nvSpPr>
        <p:spPr bwMode="auto">
          <a:xfrm>
            <a:off x="0" y="2971800"/>
            <a:ext cx="9144000" cy="1066800"/>
          </a:xfrm>
          <a:prstGeom prst="rect">
            <a:avLst/>
          </a:prstGeom>
          <a:noFill/>
          <a:ln w="12700">
            <a:noFill/>
            <a:miter lim="800000"/>
            <a:headEnd type="none" w="sm" len="sm"/>
            <a:tailEnd type="none" w="sm" len="sm"/>
          </a:ln>
        </p:spPr>
        <p:txBody>
          <a:bodyPr>
            <a:spAutoFit/>
          </a:bodyPr>
          <a:lstStyle/>
          <a:p>
            <a:pPr indent="228600" algn="ctr" rtl="1">
              <a:defRPr/>
            </a:pPr>
            <a:r>
              <a:rPr lang="ar-SA" sz="3200" b="1" dirty="0">
                <a:solidFill>
                  <a:schemeClr val="accent5">
                    <a:lumMod val="25000"/>
                  </a:schemeClr>
                </a:solidFill>
                <a:latin typeface="Times New Roman" pitchFamily="18" charset="0"/>
                <a:cs typeface="Times New Roman" pitchFamily="18" charset="0"/>
              </a:rPr>
              <a:t>3-</a:t>
            </a:r>
            <a:r>
              <a:rPr lang="en-US" sz="3200" b="1" dirty="0">
                <a:solidFill>
                  <a:schemeClr val="accent5">
                    <a:lumMod val="25000"/>
                  </a:schemeClr>
                </a:solidFill>
                <a:latin typeface="Times New Roman" pitchFamily="18" charset="0"/>
                <a:cs typeface="Times New Roman" pitchFamily="18" charset="0"/>
              </a:rPr>
              <a:t> </a:t>
            </a:r>
            <a:r>
              <a:rPr lang="ar-SA" sz="3200" b="1" dirty="0">
                <a:solidFill>
                  <a:schemeClr val="accent5">
                    <a:lumMod val="25000"/>
                  </a:schemeClr>
                </a:solidFill>
                <a:latin typeface="Times New Roman" pitchFamily="18" charset="0"/>
                <a:cs typeface="Times New Roman" pitchFamily="18" charset="0"/>
              </a:rPr>
              <a:t>البكتيريا تقوم بالتمثيل الكيميائي وذاتية التغذية</a:t>
            </a:r>
            <a:r>
              <a:rPr lang="en-US" sz="3200" b="1" dirty="0">
                <a:solidFill>
                  <a:schemeClr val="accent5">
                    <a:lumMod val="25000"/>
                  </a:schemeClr>
                </a:solidFill>
                <a:latin typeface="Times New Roman" pitchFamily="18" charset="0"/>
                <a:cs typeface="Times New Roman" pitchFamily="18" charset="0"/>
              </a:rPr>
              <a:t> </a:t>
            </a:r>
            <a:endParaRPr lang="ar-SA" sz="3200" b="1" dirty="0">
              <a:solidFill>
                <a:schemeClr val="accent5">
                  <a:lumMod val="25000"/>
                </a:schemeClr>
              </a:solidFill>
              <a:latin typeface="Times New Roman" pitchFamily="18" charset="0"/>
              <a:cs typeface="Times New Roman" pitchFamily="18" charset="0"/>
            </a:endParaRPr>
          </a:p>
          <a:p>
            <a:pPr indent="228600" algn="ctr" eaLnBrk="0" hangingPunct="0">
              <a:defRPr/>
            </a:pPr>
            <a:r>
              <a:rPr lang="en-US" sz="3200" b="1" dirty="0">
                <a:solidFill>
                  <a:schemeClr val="accent5">
                    <a:lumMod val="25000"/>
                  </a:schemeClr>
                </a:solidFill>
                <a:latin typeface="Times New Roman" pitchFamily="18" charset="0"/>
                <a:cs typeface="Times New Roman" pitchFamily="18" charset="0"/>
              </a:rPr>
              <a:t> Chemoautotrophic bacteria</a:t>
            </a:r>
            <a:endParaRPr lang="ar-SA" sz="3200" b="1" dirty="0">
              <a:solidFill>
                <a:schemeClr val="accent5">
                  <a:lumMod val="25000"/>
                </a:schemeClr>
              </a:solidFill>
              <a:latin typeface="Times New Roman" pitchFamily="18" charset="0"/>
              <a:cs typeface="Times New Roman" pitchFamily="18" charset="0"/>
            </a:endParaRPr>
          </a:p>
        </p:txBody>
      </p:sp>
      <p:sp>
        <p:nvSpPr>
          <p:cNvPr id="49158" name="Rectangle 6"/>
          <p:cNvSpPr>
            <a:spLocks noChangeArrowheads="1"/>
          </p:cNvSpPr>
          <p:nvPr/>
        </p:nvSpPr>
        <p:spPr bwMode="auto">
          <a:xfrm>
            <a:off x="0" y="3886200"/>
            <a:ext cx="9144000" cy="1384995"/>
          </a:xfrm>
          <a:prstGeom prst="rect">
            <a:avLst/>
          </a:prstGeom>
          <a:noFill/>
          <a:ln w="12700">
            <a:noFill/>
            <a:miter lim="800000"/>
            <a:headEnd type="none" w="sm" len="sm"/>
            <a:tailEnd type="none" w="sm" len="sm"/>
          </a:ln>
        </p:spPr>
        <p:txBody>
          <a:bodyPr>
            <a:spAutoFit/>
          </a:bodyPr>
          <a:lstStyle/>
          <a:p>
            <a:pPr rtl="1"/>
            <a:r>
              <a:rPr lang="ar-SA" sz="2800" b="1" dirty="0">
                <a:solidFill>
                  <a:srgbClr val="800080"/>
                </a:solidFill>
                <a:latin typeface="Times New Roman" pitchFamily="18" charset="0"/>
                <a:cs typeface="Times New Roman" pitchFamily="18" charset="0"/>
              </a:rPr>
              <a:t>تحصل على</a:t>
            </a:r>
            <a:r>
              <a:rPr lang="en-US" sz="2800" b="1" dirty="0">
                <a:solidFill>
                  <a:srgbClr val="800080"/>
                </a:solidFill>
                <a:latin typeface="Times New Roman" pitchFamily="18" charset="0"/>
                <a:cs typeface="Times New Roman" pitchFamily="18" charset="0"/>
              </a:rPr>
              <a:t> </a:t>
            </a:r>
            <a:r>
              <a:rPr lang="ar-SA" sz="2800" b="1" dirty="0">
                <a:solidFill>
                  <a:srgbClr val="800080"/>
                </a:solidFill>
                <a:latin typeface="Times New Roman" pitchFamily="18" charset="0"/>
                <a:cs typeface="Times New Roman" pitchFamily="18" charset="0"/>
              </a:rPr>
              <a:t>الطاقة اللازمة لها بطريقة كيميائية عن طريق أكسدة مواد غير عضوية مختزلة مثل </a:t>
            </a:r>
            <a:r>
              <a:rPr lang="ar-SA" sz="2800" b="1" dirty="0" err="1" smtClean="0">
                <a:solidFill>
                  <a:srgbClr val="800080"/>
                </a:solidFill>
                <a:latin typeface="Times New Roman" pitchFamily="18" charset="0"/>
                <a:cs typeface="Times New Roman" pitchFamily="18" charset="0"/>
              </a:rPr>
              <a:t>الامونيا</a:t>
            </a:r>
            <a:r>
              <a:rPr lang="ar-SA" sz="2800" b="1" dirty="0" smtClean="0">
                <a:solidFill>
                  <a:srgbClr val="800080"/>
                </a:solidFill>
                <a:latin typeface="Times New Roman" pitchFamily="18" charset="0"/>
                <a:cs typeface="Times New Roman" pitchFamily="18" charset="0"/>
              </a:rPr>
              <a:t> </a:t>
            </a:r>
            <a:r>
              <a:rPr lang="ar-SA" sz="2800" b="1" dirty="0" err="1">
                <a:solidFill>
                  <a:srgbClr val="800080"/>
                </a:solidFill>
                <a:latin typeface="Times New Roman" pitchFamily="18" charset="0"/>
                <a:cs typeface="Times New Roman" pitchFamily="18" charset="0"/>
              </a:rPr>
              <a:t>أوالنتريت</a:t>
            </a:r>
            <a:r>
              <a:rPr lang="ar-SA" sz="2800" b="1" dirty="0">
                <a:solidFill>
                  <a:srgbClr val="800080"/>
                </a:solidFill>
                <a:latin typeface="Times New Roman" pitchFamily="18" charset="0"/>
                <a:cs typeface="Times New Roman" pitchFamily="18" charset="0"/>
              </a:rPr>
              <a:t> </a:t>
            </a:r>
            <a:r>
              <a:rPr lang="ar-SA" sz="2800" b="1" dirty="0" err="1">
                <a:solidFill>
                  <a:srgbClr val="800080"/>
                </a:solidFill>
                <a:latin typeface="Times New Roman" pitchFamily="18" charset="0"/>
                <a:cs typeface="Times New Roman" pitchFamily="18" charset="0"/>
              </a:rPr>
              <a:t>أوبعض</a:t>
            </a:r>
            <a:r>
              <a:rPr lang="ar-SA" sz="2800" b="1" dirty="0">
                <a:solidFill>
                  <a:srgbClr val="800080"/>
                </a:solidFill>
                <a:latin typeface="Times New Roman" pitchFamily="18" charset="0"/>
                <a:cs typeface="Times New Roman" pitchFamily="18" charset="0"/>
              </a:rPr>
              <a:t> مركبات الكبريت المختزلة مثل كبريتات الهيدروجين </a:t>
            </a:r>
            <a:r>
              <a:rPr lang="ar-SA" sz="2800" b="1" dirty="0" err="1">
                <a:solidFill>
                  <a:srgbClr val="800080"/>
                </a:solidFill>
                <a:latin typeface="Times New Roman" pitchFamily="18" charset="0"/>
                <a:cs typeface="Times New Roman" pitchFamily="18" charset="0"/>
              </a:rPr>
              <a:t>أوالكبرتيدات</a:t>
            </a:r>
            <a:r>
              <a:rPr lang="ar-SA" sz="2800" b="1" dirty="0">
                <a:solidFill>
                  <a:srgbClr val="800080"/>
                </a:solidFill>
                <a:latin typeface="Times New Roman" pitchFamily="18" charset="0"/>
                <a:cs typeface="Times New Roman" pitchFamily="18" charset="0"/>
              </a:rPr>
              <a:t>..مثال:- أنواع جنس</a:t>
            </a:r>
            <a:r>
              <a:rPr lang="en-US" sz="2800" b="1" dirty="0">
                <a:solidFill>
                  <a:srgbClr val="800080"/>
                </a:solidFill>
                <a:latin typeface="Times New Roman" pitchFamily="18" charset="0"/>
                <a:cs typeface="Times New Roman" pitchFamily="18" charset="0"/>
              </a:rPr>
              <a:t> </a:t>
            </a:r>
            <a:r>
              <a:rPr lang="en-US" sz="2800" b="1" i="1" dirty="0" err="1">
                <a:solidFill>
                  <a:srgbClr val="800080"/>
                </a:solidFill>
                <a:latin typeface="Times New Roman" pitchFamily="18" charset="0"/>
                <a:cs typeface="Times New Roman" pitchFamily="18" charset="0"/>
              </a:rPr>
              <a:t>Nitrosomonas</a:t>
            </a:r>
            <a:r>
              <a:rPr lang="en-US" sz="2800" b="1" dirty="0">
                <a:solidFill>
                  <a:srgbClr val="800080"/>
                </a:solidFill>
                <a:latin typeface="Times New Roman" pitchFamily="18" charset="0"/>
                <a:cs typeface="Times New Roman" pitchFamily="18" charset="0"/>
              </a:rPr>
              <a:t> </a:t>
            </a:r>
          </a:p>
        </p:txBody>
      </p:sp>
      <p:sp>
        <p:nvSpPr>
          <p:cNvPr id="49159" name="Rectangle 7"/>
          <p:cNvSpPr>
            <a:spLocks noChangeArrowheads="1"/>
          </p:cNvSpPr>
          <p:nvPr/>
        </p:nvSpPr>
        <p:spPr bwMode="auto">
          <a:xfrm>
            <a:off x="0" y="5181600"/>
            <a:ext cx="6705600" cy="685800"/>
          </a:xfrm>
          <a:prstGeom prst="rect">
            <a:avLst/>
          </a:prstGeom>
          <a:noFill/>
          <a:ln w="9525">
            <a:noFill/>
            <a:miter lim="800000"/>
            <a:headEnd/>
            <a:tailEnd/>
          </a:ln>
        </p:spPr>
        <p:txBody>
          <a:bodyPr lIns="92075" tIns="46038" rIns="92075" bIns="46038" anchor="ctr"/>
          <a:lstStyle/>
          <a:p>
            <a:r>
              <a:rPr lang="en-US" sz="2400" b="1">
                <a:latin typeface="Times New Roman" pitchFamily="18" charset="0"/>
                <a:cs typeface="Times New Roman" pitchFamily="18" charset="0"/>
              </a:rPr>
              <a:t>2NH3 + 3O2                   2HNO2 + 2H2O + 79 Cal</a:t>
            </a:r>
            <a:endParaRPr lang="ar-SA" sz="2400" b="1">
              <a:latin typeface="Times New Roman" pitchFamily="18" charset="0"/>
              <a:cs typeface="Times New Roman" pitchFamily="18" charset="0"/>
            </a:endParaRPr>
          </a:p>
        </p:txBody>
      </p:sp>
      <p:sp useBgFill="1">
        <p:nvSpPr>
          <p:cNvPr id="49160" name="Rectangle 8"/>
          <p:cNvSpPr>
            <a:spLocks noChangeArrowheads="1"/>
          </p:cNvSpPr>
          <p:nvPr/>
        </p:nvSpPr>
        <p:spPr bwMode="auto">
          <a:xfrm>
            <a:off x="1828800" y="5562600"/>
            <a:ext cx="1143000" cy="381000"/>
          </a:xfrm>
          <a:prstGeom prst="rect">
            <a:avLst/>
          </a:prstGeom>
          <a:ln w="9525">
            <a:solidFill>
              <a:schemeClr val="accent2"/>
            </a:solidFill>
            <a:miter lim="800000"/>
            <a:headEnd/>
            <a:tailEnd/>
          </a:ln>
        </p:spPr>
        <p:txBody>
          <a:bodyPr/>
          <a:lstStyle/>
          <a:p>
            <a:pPr eaLnBrk="0" hangingPunct="0"/>
            <a:r>
              <a:rPr lang="ar-SA" sz="2400" b="1">
                <a:latin typeface="Times New Roman (Arabic)" charset="0"/>
              </a:rPr>
              <a:t>أكـــســدة</a:t>
            </a:r>
            <a:endParaRPr lang="en-US" sz="2400" b="1">
              <a:latin typeface="Times New Roman (Arabic)" charset="0"/>
            </a:endParaRPr>
          </a:p>
        </p:txBody>
      </p:sp>
      <p:sp>
        <p:nvSpPr>
          <p:cNvPr id="49161" name="Line 9"/>
          <p:cNvSpPr>
            <a:spLocks noChangeShapeType="1"/>
          </p:cNvSpPr>
          <p:nvPr/>
        </p:nvSpPr>
        <p:spPr bwMode="auto">
          <a:xfrm>
            <a:off x="1752600" y="5486400"/>
            <a:ext cx="1219200" cy="0"/>
          </a:xfrm>
          <a:prstGeom prst="line">
            <a:avLst/>
          </a:prstGeom>
          <a:noFill/>
          <a:ln w="12700">
            <a:solidFill>
              <a:schemeClr val="tx1"/>
            </a:solidFill>
            <a:round/>
            <a:headEnd type="none" w="sm" len="sm"/>
            <a:tailEnd type="triangle" w="sm" len="sm"/>
          </a:ln>
        </p:spPr>
        <p:txBody>
          <a:bodyPr wrap="none"/>
          <a:lstStyle/>
          <a:p>
            <a:endParaRPr lang="ar-SA"/>
          </a:p>
        </p:txBody>
      </p:sp>
      <p:sp>
        <p:nvSpPr>
          <p:cNvPr id="49162" name="Rectangle 10"/>
          <p:cNvSpPr>
            <a:spLocks noChangeArrowheads="1"/>
          </p:cNvSpPr>
          <p:nvPr/>
        </p:nvSpPr>
        <p:spPr bwMode="auto">
          <a:xfrm>
            <a:off x="0" y="5911850"/>
            <a:ext cx="8763000" cy="946150"/>
          </a:xfrm>
          <a:prstGeom prst="rect">
            <a:avLst/>
          </a:prstGeom>
          <a:noFill/>
          <a:ln w="12700">
            <a:noFill/>
            <a:miter lim="800000"/>
            <a:headEnd type="none" w="sm" len="sm"/>
            <a:tailEnd type="none" w="sm" len="sm"/>
          </a:ln>
        </p:spPr>
        <p:txBody>
          <a:bodyPr wrap="square">
            <a:spAutoFit/>
          </a:bodyPr>
          <a:lstStyle/>
          <a:p>
            <a:pPr rtl="1">
              <a:spcBef>
                <a:spcPct val="50000"/>
              </a:spcBef>
            </a:pPr>
            <a:r>
              <a:rPr lang="ar-SA" sz="2800" b="1" dirty="0">
                <a:latin typeface="Times New Roman" pitchFamily="18" charset="0"/>
                <a:cs typeface="Times New Roman" pitchFamily="18" charset="0"/>
              </a:rPr>
              <a:t>وتستخدم الطاقة الناتجة من عملية </a:t>
            </a:r>
            <a:r>
              <a:rPr lang="ar-SA" sz="2800" b="1" dirty="0" smtClean="0">
                <a:latin typeface="Times New Roman" pitchFamily="18" charset="0"/>
                <a:cs typeface="Times New Roman" pitchFamily="18" charset="0"/>
              </a:rPr>
              <a:t>الأكسدة، </a:t>
            </a:r>
            <a:r>
              <a:rPr lang="ar-SA" sz="2800" b="1" dirty="0">
                <a:latin typeface="Times New Roman" pitchFamily="18" charset="0"/>
                <a:cs typeface="Times New Roman" pitchFamily="18" charset="0"/>
              </a:rPr>
              <a:t>في </a:t>
            </a:r>
            <a:r>
              <a:rPr lang="ar-SA" sz="2800" b="1" dirty="0" err="1">
                <a:latin typeface="Times New Roman" pitchFamily="18" charset="0"/>
                <a:cs typeface="Times New Roman" pitchFamily="18" charset="0"/>
              </a:rPr>
              <a:t>أختزال</a:t>
            </a:r>
            <a:r>
              <a:rPr lang="ar-SA" sz="2800" b="1" dirty="0">
                <a:latin typeface="Times New Roman" pitchFamily="18" charset="0"/>
                <a:cs typeface="Times New Roman" pitchFamily="18" charset="0"/>
              </a:rPr>
              <a:t> </a:t>
            </a:r>
            <a:r>
              <a:rPr lang="en-US" sz="2800" b="1" dirty="0">
                <a:latin typeface="Times New Roman" pitchFamily="18" charset="0"/>
                <a:cs typeface="Times New Roman" pitchFamily="18" charset="0"/>
              </a:rPr>
              <a:t>CO</a:t>
            </a:r>
            <a:r>
              <a:rPr lang="en-US" sz="2000" b="1" dirty="0">
                <a:latin typeface="Times New Roman" pitchFamily="18" charset="0"/>
                <a:cs typeface="Times New Roman" pitchFamily="18" charset="0"/>
              </a:rPr>
              <a:t>2</a:t>
            </a:r>
            <a:r>
              <a:rPr lang="en-US" sz="2800" b="1" dirty="0">
                <a:latin typeface="Times New Roman" pitchFamily="18" charset="0"/>
                <a:cs typeface="Times New Roman" pitchFamily="18" charset="0"/>
              </a:rPr>
              <a:t> </a:t>
            </a:r>
            <a:r>
              <a:rPr lang="ar-SA" sz="2800" b="1" dirty="0">
                <a:latin typeface="Times New Roman" pitchFamily="18" charset="0"/>
                <a:cs typeface="Times New Roman" pitchFamily="18" charset="0"/>
              </a:rPr>
              <a:t> إلى مستوى </a:t>
            </a:r>
            <a:r>
              <a:rPr lang="ar-SA" sz="2800" b="1" dirty="0" err="1">
                <a:latin typeface="Times New Roman" pitchFamily="18" charset="0"/>
                <a:cs typeface="Times New Roman" pitchFamily="18" charset="0"/>
              </a:rPr>
              <a:t>الكربوهيدرات</a:t>
            </a:r>
            <a:endParaRPr lang="en-US" sz="2800" b="1" dirty="0">
              <a:latin typeface="Times New Roman" pitchFamily="18" charset="0"/>
              <a:cs typeface="Times New Roman" pitchFamily="18" charset="0"/>
            </a:endParaRPr>
          </a:p>
        </p:txBody>
      </p:sp>
    </p:spTree>
    <p:extLst>
      <p:ext uri="{BB962C8B-B14F-4D97-AF65-F5344CB8AC3E}">
        <p14:creationId xmlns:p14="http://schemas.microsoft.com/office/powerpoint/2010/main" val="1622021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9154"/>
                                        </p:tgtEl>
                                        <p:attrNameLst>
                                          <p:attrName>style.visibility</p:attrName>
                                        </p:attrNameLst>
                                      </p:cBhvr>
                                      <p:to>
                                        <p:strVal val="visible"/>
                                      </p:to>
                                    </p:set>
                                    <p:anim calcmode="lin" valueType="num">
                                      <p:cBhvr additive="base">
                                        <p:cTn id="7" dur="500" fill="hold"/>
                                        <p:tgtEl>
                                          <p:spTgt spid="49154"/>
                                        </p:tgtEl>
                                        <p:attrNameLst>
                                          <p:attrName>ppt_x</p:attrName>
                                        </p:attrNameLst>
                                      </p:cBhvr>
                                      <p:tavLst>
                                        <p:tav tm="0">
                                          <p:val>
                                            <p:strVal val="0-#ppt_w/2"/>
                                          </p:val>
                                        </p:tav>
                                        <p:tav tm="100000">
                                          <p:val>
                                            <p:strVal val="#ppt_x"/>
                                          </p:val>
                                        </p:tav>
                                      </p:tavLst>
                                    </p:anim>
                                    <p:anim calcmode="lin" valueType="num">
                                      <p:cBhvr additive="base">
                                        <p:cTn id="8" dur="500" fill="hold"/>
                                        <p:tgtEl>
                                          <p:spTgt spid="4915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9155"/>
                                        </p:tgtEl>
                                        <p:attrNameLst>
                                          <p:attrName>style.visibility</p:attrName>
                                        </p:attrNameLst>
                                      </p:cBhvr>
                                      <p:to>
                                        <p:strVal val="visible"/>
                                      </p:to>
                                    </p:set>
                                    <p:anim calcmode="lin" valueType="num">
                                      <p:cBhvr additive="base">
                                        <p:cTn id="13" dur="500" fill="hold"/>
                                        <p:tgtEl>
                                          <p:spTgt spid="49155"/>
                                        </p:tgtEl>
                                        <p:attrNameLst>
                                          <p:attrName>ppt_x</p:attrName>
                                        </p:attrNameLst>
                                      </p:cBhvr>
                                      <p:tavLst>
                                        <p:tav tm="0">
                                          <p:val>
                                            <p:strVal val="0-#ppt_w/2"/>
                                          </p:val>
                                        </p:tav>
                                        <p:tav tm="100000">
                                          <p:val>
                                            <p:strVal val="#ppt_x"/>
                                          </p:val>
                                        </p:tav>
                                      </p:tavLst>
                                    </p:anim>
                                    <p:anim calcmode="lin" valueType="num">
                                      <p:cBhvr additive="base">
                                        <p:cTn id="14" dur="500" fill="hold"/>
                                        <p:tgtEl>
                                          <p:spTgt spid="4915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9156"/>
                                        </p:tgtEl>
                                        <p:attrNameLst>
                                          <p:attrName>style.visibility</p:attrName>
                                        </p:attrNameLst>
                                      </p:cBhvr>
                                      <p:to>
                                        <p:strVal val="visible"/>
                                      </p:to>
                                    </p:set>
                                    <p:anim calcmode="lin" valueType="num">
                                      <p:cBhvr additive="base">
                                        <p:cTn id="19" dur="500" fill="hold"/>
                                        <p:tgtEl>
                                          <p:spTgt spid="49156"/>
                                        </p:tgtEl>
                                        <p:attrNameLst>
                                          <p:attrName>ppt_x</p:attrName>
                                        </p:attrNameLst>
                                      </p:cBhvr>
                                      <p:tavLst>
                                        <p:tav tm="0">
                                          <p:val>
                                            <p:strVal val="0-#ppt_w/2"/>
                                          </p:val>
                                        </p:tav>
                                        <p:tav tm="100000">
                                          <p:val>
                                            <p:strVal val="#ppt_x"/>
                                          </p:val>
                                        </p:tav>
                                      </p:tavLst>
                                    </p:anim>
                                    <p:anim calcmode="lin" valueType="num">
                                      <p:cBhvr additive="base">
                                        <p:cTn id="20" dur="500" fill="hold"/>
                                        <p:tgtEl>
                                          <p:spTgt spid="4915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9157"/>
                                        </p:tgtEl>
                                        <p:attrNameLst>
                                          <p:attrName>style.visibility</p:attrName>
                                        </p:attrNameLst>
                                      </p:cBhvr>
                                      <p:to>
                                        <p:strVal val="visible"/>
                                      </p:to>
                                    </p:set>
                                    <p:anim calcmode="lin" valueType="num">
                                      <p:cBhvr additive="base">
                                        <p:cTn id="25" dur="500" fill="hold"/>
                                        <p:tgtEl>
                                          <p:spTgt spid="49157"/>
                                        </p:tgtEl>
                                        <p:attrNameLst>
                                          <p:attrName>ppt_x</p:attrName>
                                        </p:attrNameLst>
                                      </p:cBhvr>
                                      <p:tavLst>
                                        <p:tav tm="0">
                                          <p:val>
                                            <p:strVal val="0-#ppt_w/2"/>
                                          </p:val>
                                        </p:tav>
                                        <p:tav tm="100000">
                                          <p:val>
                                            <p:strVal val="#ppt_x"/>
                                          </p:val>
                                        </p:tav>
                                      </p:tavLst>
                                    </p:anim>
                                    <p:anim calcmode="lin" valueType="num">
                                      <p:cBhvr additive="base">
                                        <p:cTn id="26" dur="500" fill="hold"/>
                                        <p:tgtEl>
                                          <p:spTgt spid="49157"/>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9158"/>
                                        </p:tgtEl>
                                        <p:attrNameLst>
                                          <p:attrName>style.visibility</p:attrName>
                                        </p:attrNameLst>
                                      </p:cBhvr>
                                      <p:to>
                                        <p:strVal val="visible"/>
                                      </p:to>
                                    </p:set>
                                    <p:anim calcmode="lin" valueType="num">
                                      <p:cBhvr additive="base">
                                        <p:cTn id="31" dur="500" fill="hold"/>
                                        <p:tgtEl>
                                          <p:spTgt spid="49158"/>
                                        </p:tgtEl>
                                        <p:attrNameLst>
                                          <p:attrName>ppt_x</p:attrName>
                                        </p:attrNameLst>
                                      </p:cBhvr>
                                      <p:tavLst>
                                        <p:tav tm="0">
                                          <p:val>
                                            <p:strVal val="0-#ppt_w/2"/>
                                          </p:val>
                                        </p:tav>
                                        <p:tav tm="100000">
                                          <p:val>
                                            <p:strVal val="#ppt_x"/>
                                          </p:val>
                                        </p:tav>
                                      </p:tavLst>
                                    </p:anim>
                                    <p:anim calcmode="lin" valueType="num">
                                      <p:cBhvr additive="base">
                                        <p:cTn id="32" dur="500" fill="hold"/>
                                        <p:tgtEl>
                                          <p:spTgt spid="49158"/>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49159"/>
                                        </p:tgtEl>
                                        <p:attrNameLst>
                                          <p:attrName>style.visibility</p:attrName>
                                        </p:attrNameLst>
                                      </p:cBhvr>
                                      <p:to>
                                        <p:strVal val="visible"/>
                                      </p:to>
                                    </p:set>
                                    <p:animEffect transition="in" filter="dissolve">
                                      <p:cBhvr>
                                        <p:cTn id="37" dur="500"/>
                                        <p:tgtEl>
                                          <p:spTgt spid="49159"/>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49161"/>
                                        </p:tgtEl>
                                        <p:attrNameLst>
                                          <p:attrName>style.visibility</p:attrName>
                                        </p:attrNameLst>
                                      </p:cBhvr>
                                      <p:to>
                                        <p:strVal val="visible"/>
                                      </p:to>
                                    </p:set>
                                    <p:anim calcmode="lin" valueType="num">
                                      <p:cBhvr additive="base">
                                        <p:cTn id="42" dur="500" fill="hold"/>
                                        <p:tgtEl>
                                          <p:spTgt spid="49161"/>
                                        </p:tgtEl>
                                        <p:attrNameLst>
                                          <p:attrName>ppt_x</p:attrName>
                                        </p:attrNameLst>
                                      </p:cBhvr>
                                      <p:tavLst>
                                        <p:tav tm="0">
                                          <p:val>
                                            <p:strVal val="0-#ppt_w/2"/>
                                          </p:val>
                                        </p:tav>
                                        <p:tav tm="100000">
                                          <p:val>
                                            <p:strVal val="#ppt_x"/>
                                          </p:val>
                                        </p:tav>
                                      </p:tavLst>
                                    </p:anim>
                                    <p:anim calcmode="lin" valueType="num">
                                      <p:cBhvr additive="base">
                                        <p:cTn id="43" dur="500" fill="hold"/>
                                        <p:tgtEl>
                                          <p:spTgt spid="49161"/>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grpId="0" nodeType="clickEffect">
                                  <p:stCondLst>
                                    <p:cond delay="0"/>
                                  </p:stCondLst>
                                  <p:childTnLst>
                                    <p:set>
                                      <p:cBhvr>
                                        <p:cTn id="47" dur="1" fill="hold">
                                          <p:stCondLst>
                                            <p:cond delay="0"/>
                                          </p:stCondLst>
                                        </p:cTn>
                                        <p:tgtEl>
                                          <p:spTgt spid="49160"/>
                                        </p:tgtEl>
                                        <p:attrNameLst>
                                          <p:attrName>style.visibility</p:attrName>
                                        </p:attrNameLst>
                                      </p:cBhvr>
                                      <p:to>
                                        <p:strVal val="visible"/>
                                      </p:to>
                                    </p:set>
                                    <p:anim calcmode="lin" valueType="num">
                                      <p:cBhvr additive="base">
                                        <p:cTn id="48" dur="500" fill="hold"/>
                                        <p:tgtEl>
                                          <p:spTgt spid="49160"/>
                                        </p:tgtEl>
                                        <p:attrNameLst>
                                          <p:attrName>ppt_x</p:attrName>
                                        </p:attrNameLst>
                                      </p:cBhvr>
                                      <p:tavLst>
                                        <p:tav tm="0">
                                          <p:val>
                                            <p:strVal val="0-#ppt_w/2"/>
                                          </p:val>
                                        </p:tav>
                                        <p:tav tm="100000">
                                          <p:val>
                                            <p:strVal val="#ppt_x"/>
                                          </p:val>
                                        </p:tav>
                                      </p:tavLst>
                                    </p:anim>
                                    <p:anim calcmode="lin" valueType="num">
                                      <p:cBhvr additive="base">
                                        <p:cTn id="49" dur="500" fill="hold"/>
                                        <p:tgtEl>
                                          <p:spTgt spid="49160"/>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grpId="0" nodeType="clickEffect">
                                  <p:stCondLst>
                                    <p:cond delay="0"/>
                                  </p:stCondLst>
                                  <p:childTnLst>
                                    <p:set>
                                      <p:cBhvr>
                                        <p:cTn id="53" dur="1" fill="hold">
                                          <p:stCondLst>
                                            <p:cond delay="0"/>
                                          </p:stCondLst>
                                        </p:cTn>
                                        <p:tgtEl>
                                          <p:spTgt spid="49162"/>
                                        </p:tgtEl>
                                        <p:attrNameLst>
                                          <p:attrName>style.visibility</p:attrName>
                                        </p:attrNameLst>
                                      </p:cBhvr>
                                      <p:to>
                                        <p:strVal val="visible"/>
                                      </p:to>
                                    </p:set>
                                    <p:anim calcmode="lin" valueType="num">
                                      <p:cBhvr additive="base">
                                        <p:cTn id="54" dur="500" fill="hold"/>
                                        <p:tgtEl>
                                          <p:spTgt spid="49162"/>
                                        </p:tgtEl>
                                        <p:attrNameLst>
                                          <p:attrName>ppt_x</p:attrName>
                                        </p:attrNameLst>
                                      </p:cBhvr>
                                      <p:tavLst>
                                        <p:tav tm="0">
                                          <p:val>
                                            <p:strVal val="0-#ppt_w/2"/>
                                          </p:val>
                                        </p:tav>
                                        <p:tav tm="100000">
                                          <p:val>
                                            <p:strVal val="#ppt_x"/>
                                          </p:val>
                                        </p:tav>
                                      </p:tavLst>
                                    </p:anim>
                                    <p:anim calcmode="lin" valueType="num">
                                      <p:cBhvr additive="base">
                                        <p:cTn id="55" dur="500" fill="hold"/>
                                        <p:tgtEl>
                                          <p:spTgt spid="4916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4" grpId="0" autoUpdateAnimBg="0"/>
      <p:bldP spid="49155" grpId="0" autoUpdateAnimBg="0"/>
      <p:bldP spid="49156" grpId="0" autoUpdateAnimBg="0"/>
      <p:bldP spid="49157" grpId="0" autoUpdateAnimBg="0"/>
      <p:bldP spid="49158" grpId="0" autoUpdateAnimBg="0"/>
      <p:bldP spid="49159" grpId="0" autoUpdateAnimBg="0"/>
      <p:bldP spid="49160" grpId="0" animBg="1" autoUpdateAnimBg="0"/>
      <p:bldP spid="49161" grpId="0" animBg="1"/>
      <p:bldP spid="49162"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ChangeArrowheads="1"/>
          </p:cNvSpPr>
          <p:nvPr/>
        </p:nvSpPr>
        <p:spPr bwMode="auto">
          <a:xfrm>
            <a:off x="685800" y="152400"/>
            <a:ext cx="7924800" cy="1066800"/>
          </a:xfrm>
          <a:prstGeom prst="rect">
            <a:avLst/>
          </a:prstGeom>
          <a:noFill/>
          <a:ln w="12700">
            <a:noFill/>
            <a:miter lim="800000"/>
            <a:headEnd type="none" w="sm" len="sm"/>
            <a:tailEnd type="none" w="sm" len="sm"/>
          </a:ln>
        </p:spPr>
        <p:txBody>
          <a:bodyPr>
            <a:spAutoFit/>
          </a:bodyPr>
          <a:lstStyle/>
          <a:p>
            <a:pPr indent="228600" algn="ctr" rtl="1">
              <a:defRPr/>
            </a:pPr>
            <a:r>
              <a:rPr lang="ar-SA" sz="3200" b="1" dirty="0">
                <a:solidFill>
                  <a:schemeClr val="accent5">
                    <a:lumMod val="25000"/>
                  </a:schemeClr>
                </a:solidFill>
                <a:latin typeface="Times New Roman" pitchFamily="18" charset="0"/>
                <a:cs typeface="Times New Roman" pitchFamily="18" charset="0"/>
              </a:rPr>
              <a:t>4-</a:t>
            </a:r>
            <a:r>
              <a:rPr lang="en-US" sz="3200" b="1" dirty="0">
                <a:solidFill>
                  <a:schemeClr val="accent5">
                    <a:lumMod val="25000"/>
                  </a:schemeClr>
                </a:solidFill>
                <a:latin typeface="Times New Roman" pitchFamily="18" charset="0"/>
                <a:cs typeface="Times New Roman" pitchFamily="18" charset="0"/>
              </a:rPr>
              <a:t> </a:t>
            </a:r>
            <a:r>
              <a:rPr lang="ar-SA" sz="3200" b="1" dirty="0">
                <a:solidFill>
                  <a:schemeClr val="accent5">
                    <a:lumMod val="25000"/>
                  </a:schemeClr>
                </a:solidFill>
                <a:latin typeface="Times New Roman" pitchFamily="18" charset="0"/>
                <a:cs typeface="Times New Roman" pitchFamily="18" charset="0"/>
              </a:rPr>
              <a:t>بكتيريا تقوم بالتمثيل الكيميائي وغير ذاتية التغذية</a:t>
            </a:r>
            <a:r>
              <a:rPr lang="en-US" sz="3200" b="1" dirty="0">
                <a:solidFill>
                  <a:schemeClr val="accent5">
                    <a:lumMod val="25000"/>
                  </a:schemeClr>
                </a:solidFill>
                <a:latin typeface="Times New Roman" pitchFamily="18" charset="0"/>
                <a:cs typeface="Times New Roman" pitchFamily="18" charset="0"/>
              </a:rPr>
              <a:t> </a:t>
            </a:r>
            <a:endParaRPr lang="ar-SA" sz="3200" b="1" dirty="0">
              <a:solidFill>
                <a:schemeClr val="accent5">
                  <a:lumMod val="25000"/>
                </a:schemeClr>
              </a:solidFill>
              <a:latin typeface="Times New Roman" pitchFamily="18" charset="0"/>
              <a:cs typeface="Times New Roman" pitchFamily="18" charset="0"/>
            </a:endParaRPr>
          </a:p>
          <a:p>
            <a:pPr indent="228600" algn="ctr" eaLnBrk="0" hangingPunct="0">
              <a:defRPr/>
            </a:pPr>
            <a:r>
              <a:rPr lang="en-US" sz="3200" b="1" dirty="0">
                <a:solidFill>
                  <a:schemeClr val="accent5">
                    <a:lumMod val="25000"/>
                  </a:schemeClr>
                </a:solidFill>
                <a:latin typeface="Times New Roman" pitchFamily="18" charset="0"/>
                <a:cs typeface="Times New Roman" pitchFamily="18" charset="0"/>
              </a:rPr>
              <a:t> </a:t>
            </a:r>
            <a:r>
              <a:rPr lang="en-US" sz="3200" b="1" dirty="0" err="1">
                <a:solidFill>
                  <a:schemeClr val="accent5">
                    <a:lumMod val="25000"/>
                  </a:schemeClr>
                </a:solidFill>
                <a:latin typeface="Times New Roman" pitchFamily="18" charset="0"/>
                <a:cs typeface="Times New Roman" pitchFamily="18" charset="0"/>
              </a:rPr>
              <a:t>Chemoheterotrophic</a:t>
            </a:r>
            <a:r>
              <a:rPr lang="en-US" sz="3200" b="1" dirty="0">
                <a:solidFill>
                  <a:schemeClr val="accent5">
                    <a:lumMod val="25000"/>
                  </a:schemeClr>
                </a:solidFill>
                <a:latin typeface="Times New Roman" pitchFamily="18" charset="0"/>
                <a:cs typeface="Times New Roman" pitchFamily="18" charset="0"/>
              </a:rPr>
              <a:t> bacteria</a:t>
            </a:r>
            <a:endParaRPr lang="ar-SA" sz="3200" b="1" dirty="0">
              <a:solidFill>
                <a:schemeClr val="accent5">
                  <a:lumMod val="25000"/>
                </a:schemeClr>
              </a:solidFill>
              <a:latin typeface="Times New Roman" pitchFamily="18" charset="0"/>
              <a:cs typeface="Times New Roman" pitchFamily="18" charset="0"/>
            </a:endParaRPr>
          </a:p>
        </p:txBody>
      </p:sp>
      <p:sp>
        <p:nvSpPr>
          <p:cNvPr id="51203" name="Rectangle 3"/>
          <p:cNvSpPr>
            <a:spLocks noChangeArrowheads="1"/>
          </p:cNvSpPr>
          <p:nvPr/>
        </p:nvSpPr>
        <p:spPr bwMode="auto">
          <a:xfrm>
            <a:off x="228600" y="1295400"/>
            <a:ext cx="8534400" cy="1384995"/>
          </a:xfrm>
          <a:prstGeom prst="rect">
            <a:avLst/>
          </a:prstGeom>
          <a:noFill/>
          <a:ln w="12700">
            <a:noFill/>
            <a:miter lim="800000"/>
            <a:headEnd type="none" w="sm" len="sm"/>
            <a:tailEnd type="none" w="sm" len="sm"/>
          </a:ln>
        </p:spPr>
        <p:txBody>
          <a:bodyPr>
            <a:spAutoFit/>
          </a:bodyPr>
          <a:lstStyle/>
          <a:p>
            <a:pPr indent="-228600" algn="just" rtl="1">
              <a:tabLst>
                <a:tab pos="244475" algn="l"/>
              </a:tabLst>
            </a:pPr>
            <a:r>
              <a:rPr lang="ar-SA" sz="2800" b="1" dirty="0">
                <a:solidFill>
                  <a:srgbClr val="006600"/>
                </a:solidFill>
                <a:latin typeface="Times New Roman" pitchFamily="18" charset="0"/>
                <a:cs typeface="Times New Roman" pitchFamily="18" charset="0"/>
              </a:rPr>
              <a:t>تعتمد على مصدر طاقة كيميائي وتستعمل مركبات عضوية كمصدر </a:t>
            </a:r>
          </a:p>
          <a:p>
            <a:pPr indent="-228600" algn="just" rtl="1">
              <a:tabLst>
                <a:tab pos="244475" algn="l"/>
              </a:tabLst>
            </a:pPr>
            <a:r>
              <a:rPr lang="ar-SA" sz="2800" b="1" dirty="0" err="1">
                <a:solidFill>
                  <a:srgbClr val="006600"/>
                </a:solidFill>
                <a:latin typeface="Times New Roman" pitchFamily="18" charset="0"/>
                <a:cs typeface="Times New Roman" pitchFamily="18" charset="0"/>
              </a:rPr>
              <a:t>للكربون.</a:t>
            </a:r>
            <a:r>
              <a:rPr lang="ar-SA" sz="2800" b="1" dirty="0">
                <a:solidFill>
                  <a:srgbClr val="006600"/>
                </a:solidFill>
                <a:latin typeface="Times New Roman" pitchFamily="18" charset="0"/>
                <a:cs typeface="Times New Roman" pitchFamily="18" charset="0"/>
              </a:rPr>
              <a:t> </a:t>
            </a:r>
            <a:r>
              <a:rPr lang="ar-SA" sz="2800" b="1" dirty="0" smtClean="0">
                <a:solidFill>
                  <a:srgbClr val="006600"/>
                </a:solidFill>
                <a:latin typeface="Times New Roman" pitchFamily="18" charset="0"/>
                <a:cs typeface="Times New Roman" pitchFamily="18" charset="0"/>
              </a:rPr>
              <a:t>ولكنها تختلف في</a:t>
            </a:r>
            <a:r>
              <a:rPr lang="ar-SA" sz="2800" b="1" u="sng" dirty="0" smtClean="0">
                <a:solidFill>
                  <a:srgbClr val="6600CC"/>
                </a:solidFill>
                <a:latin typeface="Times New Roman" pitchFamily="18" charset="0"/>
                <a:cs typeface="Times New Roman" pitchFamily="18" charset="0"/>
              </a:rPr>
              <a:t> مصدر النيتروجين</a:t>
            </a:r>
            <a:r>
              <a:rPr lang="ar-SA" sz="2800" b="1" dirty="0" smtClean="0">
                <a:solidFill>
                  <a:srgbClr val="6600CC"/>
                </a:solidFill>
                <a:latin typeface="Times New Roman" pitchFamily="18" charset="0"/>
                <a:cs typeface="Times New Roman" pitchFamily="18" charset="0"/>
              </a:rPr>
              <a:t> </a:t>
            </a:r>
            <a:r>
              <a:rPr lang="ar-SA" sz="2800" b="1" u="sng" dirty="0" err="1" smtClean="0">
                <a:solidFill>
                  <a:srgbClr val="6600CC"/>
                </a:solidFill>
                <a:latin typeface="Times New Roman" pitchFamily="18" charset="0"/>
                <a:cs typeface="Times New Roman" pitchFamily="18" charset="0"/>
              </a:rPr>
              <a:t>والإحتياجات</a:t>
            </a:r>
            <a:r>
              <a:rPr lang="ar-SA" sz="2800" b="1" u="sng" dirty="0" smtClean="0">
                <a:solidFill>
                  <a:srgbClr val="6600CC"/>
                </a:solidFill>
                <a:latin typeface="Times New Roman" pitchFamily="18" charset="0"/>
                <a:cs typeface="Times New Roman" pitchFamily="18" charset="0"/>
              </a:rPr>
              <a:t> للفيتامينات</a:t>
            </a:r>
            <a:r>
              <a:rPr lang="ar-SA" sz="2800" b="1" dirty="0" smtClean="0">
                <a:solidFill>
                  <a:srgbClr val="006600"/>
                </a:solidFill>
                <a:latin typeface="Times New Roman" pitchFamily="18" charset="0"/>
                <a:cs typeface="Times New Roman" pitchFamily="18" charset="0"/>
              </a:rPr>
              <a:t>  </a:t>
            </a:r>
            <a:r>
              <a:rPr lang="ar-SA" sz="2800" b="1" dirty="0" err="1" smtClean="0">
                <a:solidFill>
                  <a:srgbClr val="006600"/>
                </a:solidFill>
                <a:latin typeface="Times New Roman" pitchFamily="18" charset="0"/>
                <a:cs typeface="Times New Roman" pitchFamily="18" charset="0"/>
              </a:rPr>
              <a:t>أمثلة</a:t>
            </a:r>
            <a:r>
              <a:rPr lang="ar-SA" sz="2800" b="1" dirty="0" err="1">
                <a:solidFill>
                  <a:srgbClr val="006600"/>
                </a:solidFill>
                <a:latin typeface="Times New Roman" pitchFamily="18" charset="0"/>
                <a:cs typeface="Times New Roman" pitchFamily="18" charset="0"/>
              </a:rPr>
              <a:t>:-</a:t>
            </a:r>
            <a:r>
              <a:rPr lang="ar-SA" sz="2800" b="1" dirty="0">
                <a:solidFill>
                  <a:srgbClr val="006600"/>
                </a:solidFill>
                <a:latin typeface="Times New Roman" pitchFamily="18" charset="0"/>
                <a:cs typeface="Times New Roman" pitchFamily="18" charset="0"/>
              </a:rPr>
              <a:t> </a:t>
            </a:r>
          </a:p>
        </p:txBody>
      </p:sp>
      <p:sp>
        <p:nvSpPr>
          <p:cNvPr id="51204" name="Rectangle 4"/>
          <p:cNvSpPr>
            <a:spLocks noChangeArrowheads="1"/>
          </p:cNvSpPr>
          <p:nvPr/>
        </p:nvSpPr>
        <p:spPr bwMode="auto">
          <a:xfrm>
            <a:off x="0" y="2667000"/>
            <a:ext cx="8839200" cy="2862322"/>
          </a:xfrm>
          <a:prstGeom prst="rect">
            <a:avLst/>
          </a:prstGeom>
          <a:noFill/>
          <a:ln w="12700">
            <a:noFill/>
            <a:miter lim="800000"/>
            <a:headEnd type="none" w="sm" len="sm"/>
            <a:tailEnd type="none" w="sm" len="sm"/>
          </a:ln>
        </p:spPr>
        <p:txBody>
          <a:bodyPr wrap="square">
            <a:spAutoFit/>
          </a:bodyPr>
          <a:lstStyle/>
          <a:p>
            <a:pPr indent="-228600" rtl="1">
              <a:tabLst>
                <a:tab pos="244475" algn="l"/>
              </a:tabLst>
            </a:pPr>
            <a:endParaRPr lang="ar-SA" sz="2800" b="1" dirty="0">
              <a:solidFill>
                <a:srgbClr val="6600CC"/>
              </a:solidFill>
              <a:latin typeface="Times New Roman" pitchFamily="18" charset="0"/>
              <a:cs typeface="Times New Roman" pitchFamily="18" charset="0"/>
            </a:endParaRPr>
          </a:p>
          <a:p>
            <a:pPr indent="-228600" rtl="1">
              <a:tabLst>
                <a:tab pos="244475" algn="l"/>
              </a:tabLst>
            </a:pPr>
            <a:r>
              <a:rPr lang="ar-SA" sz="2800" b="1" dirty="0">
                <a:solidFill>
                  <a:srgbClr val="6600CC"/>
                </a:solidFill>
                <a:latin typeface="Times New Roman" pitchFamily="18" charset="0"/>
                <a:cs typeface="Times New Roman" pitchFamily="18" charset="0"/>
              </a:rPr>
              <a:t>أ) </a:t>
            </a:r>
            <a:r>
              <a:rPr lang="ar-SA" sz="2800" b="1" dirty="0" smtClean="0">
                <a:solidFill>
                  <a:srgbClr val="6600CC"/>
                </a:solidFill>
                <a:latin typeface="Times New Roman" pitchFamily="18" charset="0"/>
                <a:cs typeface="Times New Roman" pitchFamily="18" charset="0"/>
              </a:rPr>
              <a:t>مجموعة تستعمل </a:t>
            </a:r>
            <a:r>
              <a:rPr lang="ar-SA" sz="2800" b="1" dirty="0" err="1">
                <a:solidFill>
                  <a:srgbClr val="6600CC"/>
                </a:solidFill>
                <a:latin typeface="Times New Roman" pitchFamily="18" charset="0"/>
                <a:cs typeface="Times New Roman" pitchFamily="18" charset="0"/>
              </a:rPr>
              <a:t>الأزوت</a:t>
            </a:r>
            <a:r>
              <a:rPr lang="ar-SA" sz="2800" b="1" dirty="0">
                <a:solidFill>
                  <a:srgbClr val="6600CC"/>
                </a:solidFill>
                <a:latin typeface="Times New Roman" pitchFamily="18" charset="0"/>
                <a:cs typeface="Times New Roman" pitchFamily="18" charset="0"/>
              </a:rPr>
              <a:t> الجوي كمصدر للنيتروجين مثل البكتيريا المثبتة للنيتروجين الجوي مثل الأنواع التابعة لجنس  </a:t>
            </a:r>
            <a:r>
              <a:rPr lang="en-US" sz="3200" b="1" i="1" dirty="0" err="1">
                <a:solidFill>
                  <a:srgbClr val="6600CC"/>
                </a:solidFill>
                <a:latin typeface="Times New Roman" pitchFamily="18" charset="0"/>
                <a:cs typeface="Times New Roman" pitchFamily="18" charset="0"/>
              </a:rPr>
              <a:t>Azotobacter</a:t>
            </a:r>
            <a:r>
              <a:rPr lang="ar-SA" sz="3200" b="1" dirty="0">
                <a:solidFill>
                  <a:srgbClr val="6600CC"/>
                </a:solidFill>
                <a:latin typeface="Times New Roman" pitchFamily="18" charset="0"/>
                <a:cs typeface="Times New Roman" pitchFamily="18" charset="0"/>
              </a:rPr>
              <a:t> </a:t>
            </a:r>
          </a:p>
          <a:p>
            <a:pPr indent="-228600" rtl="1">
              <a:tabLst>
                <a:tab pos="244475" algn="l"/>
              </a:tabLst>
            </a:pPr>
            <a:r>
              <a:rPr lang="ar-SA" sz="3200" b="1" dirty="0">
                <a:solidFill>
                  <a:srgbClr val="6600CC"/>
                </a:solidFill>
                <a:latin typeface="Times New Roman" pitchFamily="18" charset="0"/>
                <a:cs typeface="Times New Roman" pitchFamily="18" charset="0"/>
              </a:rPr>
              <a:t> و </a:t>
            </a:r>
            <a:r>
              <a:rPr lang="en-US" sz="3200" b="1" i="1" dirty="0" err="1">
                <a:solidFill>
                  <a:srgbClr val="6600CC"/>
                </a:solidFill>
                <a:latin typeface="Times New Roman" pitchFamily="18" charset="0"/>
                <a:cs typeface="Times New Roman" pitchFamily="18" charset="0"/>
              </a:rPr>
              <a:t>Rhizobium</a:t>
            </a:r>
            <a:r>
              <a:rPr lang="ar-SA" sz="3200" b="1" dirty="0" err="1">
                <a:solidFill>
                  <a:srgbClr val="6600CC"/>
                </a:solidFill>
                <a:latin typeface="Times New Roman" pitchFamily="18" charset="0"/>
                <a:cs typeface="Times New Roman" pitchFamily="18" charset="0"/>
              </a:rPr>
              <a:t>.</a:t>
            </a:r>
            <a:endParaRPr lang="ar-SA" sz="3200" b="1" dirty="0">
              <a:solidFill>
                <a:srgbClr val="6600CC"/>
              </a:solidFill>
              <a:latin typeface="Times New Roman" pitchFamily="18" charset="0"/>
              <a:cs typeface="Times New Roman" pitchFamily="18" charset="0"/>
            </a:endParaRPr>
          </a:p>
          <a:p>
            <a:pPr indent="-228600" rtl="1" eaLnBrk="0" hangingPunct="0">
              <a:tabLst>
                <a:tab pos="244475" algn="l"/>
              </a:tabLst>
            </a:pPr>
            <a:r>
              <a:rPr lang="ar-SA" sz="2800" b="1" dirty="0" err="1">
                <a:solidFill>
                  <a:srgbClr val="6600CC"/>
                </a:solidFill>
                <a:latin typeface="Times New Roman" pitchFamily="18" charset="0"/>
                <a:cs typeface="Times New Roman" pitchFamily="18" charset="0"/>
              </a:rPr>
              <a:t>ب‌</a:t>
            </a:r>
            <a:r>
              <a:rPr lang="ar-SA" sz="2800" b="1" dirty="0">
                <a:solidFill>
                  <a:srgbClr val="6600CC"/>
                </a:solidFill>
                <a:latin typeface="Times New Roman" pitchFamily="18" charset="0"/>
                <a:cs typeface="Times New Roman" pitchFamily="18" charset="0"/>
              </a:rPr>
              <a:t>) </a:t>
            </a:r>
            <a:r>
              <a:rPr lang="ar-SA" sz="2800" b="1" dirty="0" smtClean="0">
                <a:solidFill>
                  <a:srgbClr val="6600CC"/>
                </a:solidFill>
                <a:latin typeface="Times New Roman" pitchFamily="18" charset="0"/>
                <a:cs typeface="Times New Roman" pitchFamily="18" charset="0"/>
              </a:rPr>
              <a:t>مجموعة تستخدم </a:t>
            </a:r>
            <a:r>
              <a:rPr lang="ar-SA" sz="2800" b="1" dirty="0">
                <a:solidFill>
                  <a:srgbClr val="6600CC"/>
                </a:solidFill>
                <a:latin typeface="Times New Roman" pitchFamily="18" charset="0"/>
                <a:cs typeface="Times New Roman" pitchFamily="18" charset="0"/>
              </a:rPr>
              <a:t>أملاح </a:t>
            </a:r>
            <a:r>
              <a:rPr lang="ar-SA" sz="2800" b="1" dirty="0" err="1">
                <a:solidFill>
                  <a:srgbClr val="6600CC"/>
                </a:solidFill>
                <a:latin typeface="Times New Roman" pitchFamily="18" charset="0"/>
                <a:cs typeface="Times New Roman" pitchFamily="18" charset="0"/>
              </a:rPr>
              <a:t>الأمونيا</a:t>
            </a:r>
            <a:r>
              <a:rPr lang="ar-SA" sz="2800" b="1" dirty="0">
                <a:solidFill>
                  <a:srgbClr val="6600CC"/>
                </a:solidFill>
                <a:latin typeface="Times New Roman" pitchFamily="18" charset="0"/>
                <a:cs typeface="Times New Roman" pitchFamily="18" charset="0"/>
              </a:rPr>
              <a:t> أو </a:t>
            </a:r>
            <a:r>
              <a:rPr lang="ar-SA" sz="2800" b="1" dirty="0" err="1">
                <a:solidFill>
                  <a:srgbClr val="6600CC"/>
                </a:solidFill>
                <a:latin typeface="Times New Roman" pitchFamily="18" charset="0"/>
                <a:cs typeface="Times New Roman" pitchFamily="18" charset="0"/>
              </a:rPr>
              <a:t>النترات</a:t>
            </a:r>
            <a:r>
              <a:rPr lang="ar-SA" sz="2800" b="1" dirty="0">
                <a:solidFill>
                  <a:srgbClr val="6600CC"/>
                </a:solidFill>
                <a:latin typeface="Times New Roman" pitchFamily="18" charset="0"/>
                <a:cs typeface="Times New Roman" pitchFamily="18" charset="0"/>
              </a:rPr>
              <a:t> كمصدر للنيتروجين مثل </a:t>
            </a:r>
            <a:r>
              <a:rPr lang="en-US" sz="3200" b="1" i="1" dirty="0">
                <a:solidFill>
                  <a:srgbClr val="6600CC"/>
                </a:solidFill>
                <a:latin typeface="Times New Roman" pitchFamily="18" charset="0"/>
                <a:cs typeface="Times New Roman" pitchFamily="18" charset="0"/>
              </a:rPr>
              <a:t>Escherichia coli </a:t>
            </a:r>
            <a:r>
              <a:rPr lang="ar-SA" sz="3200" b="1" dirty="0">
                <a:solidFill>
                  <a:srgbClr val="6600CC"/>
                </a:solidFill>
                <a:latin typeface="Times New Roman" pitchFamily="18" charset="0"/>
                <a:cs typeface="Times New Roman" pitchFamily="18" charset="0"/>
              </a:rPr>
              <a:t> و </a:t>
            </a:r>
            <a:r>
              <a:rPr lang="en-US" sz="3200" b="1" i="1" dirty="0">
                <a:solidFill>
                  <a:srgbClr val="6600CC"/>
                </a:solidFill>
                <a:latin typeface="Times New Roman" pitchFamily="18" charset="0"/>
                <a:cs typeface="Times New Roman" pitchFamily="18" charset="0"/>
              </a:rPr>
              <a:t>Pseudomonas</a:t>
            </a:r>
            <a:r>
              <a:rPr lang="ar-SA" sz="3200" b="1" dirty="0">
                <a:solidFill>
                  <a:srgbClr val="6600CC"/>
                </a:solidFill>
                <a:latin typeface="Times New Roman" pitchFamily="18" charset="0"/>
                <a:cs typeface="Times New Roman" pitchFamily="18" charset="0"/>
              </a:rPr>
              <a:t>  و </a:t>
            </a:r>
            <a:r>
              <a:rPr lang="en-US" sz="3200" b="1" i="1" dirty="0" err="1">
                <a:solidFill>
                  <a:srgbClr val="6600CC"/>
                </a:solidFill>
                <a:latin typeface="Times New Roman" pitchFamily="18" charset="0"/>
                <a:cs typeface="Times New Roman" pitchFamily="18" charset="0"/>
              </a:rPr>
              <a:t>Entrobacter</a:t>
            </a:r>
            <a:r>
              <a:rPr lang="ar-SA" sz="2800" b="1" dirty="0" err="1">
                <a:solidFill>
                  <a:srgbClr val="6600CC"/>
                </a:solidFill>
                <a:latin typeface="Times New Roman" pitchFamily="18" charset="0"/>
                <a:cs typeface="Times New Roman" pitchFamily="18" charset="0"/>
              </a:rPr>
              <a:t>.</a:t>
            </a:r>
            <a:r>
              <a:rPr lang="en-US" sz="2800" b="1" dirty="0">
                <a:solidFill>
                  <a:srgbClr val="6600CC"/>
                </a:solidFill>
                <a:latin typeface="Times New Roman" pitchFamily="18" charset="0"/>
                <a:cs typeface="Times New Roman" pitchFamily="18" charset="0"/>
              </a:rPr>
              <a:t>  </a:t>
            </a:r>
            <a:endParaRPr lang="ar-SA" sz="2800" b="1" dirty="0">
              <a:solidFill>
                <a:srgbClr val="6600CC"/>
              </a:solidFill>
              <a:latin typeface="Times New Roman" pitchFamily="18" charset="0"/>
              <a:cs typeface="Times New Roman" pitchFamily="18" charset="0"/>
            </a:endParaRPr>
          </a:p>
        </p:txBody>
      </p:sp>
    </p:spTree>
    <p:extLst>
      <p:ext uri="{BB962C8B-B14F-4D97-AF65-F5344CB8AC3E}">
        <p14:creationId xmlns:p14="http://schemas.microsoft.com/office/powerpoint/2010/main" val="3495415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202"/>
                                        </p:tgtEl>
                                        <p:attrNameLst>
                                          <p:attrName>style.visibility</p:attrName>
                                        </p:attrNameLst>
                                      </p:cBhvr>
                                      <p:to>
                                        <p:strVal val="visible"/>
                                      </p:to>
                                    </p:set>
                                    <p:animEffect transition="in" filter="dissolve">
                                      <p:cBhvr>
                                        <p:cTn id="7" dur="500"/>
                                        <p:tgtEl>
                                          <p:spTgt spid="5120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1203"/>
                                        </p:tgtEl>
                                        <p:attrNameLst>
                                          <p:attrName>style.visibility</p:attrName>
                                        </p:attrNameLst>
                                      </p:cBhvr>
                                      <p:to>
                                        <p:strVal val="visible"/>
                                      </p:to>
                                    </p:set>
                                    <p:animEffect transition="in" filter="dissolve">
                                      <p:cBhvr>
                                        <p:cTn id="12" dur="500"/>
                                        <p:tgtEl>
                                          <p:spTgt spid="5120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1204"/>
                                        </p:tgtEl>
                                        <p:attrNameLst>
                                          <p:attrName>style.visibility</p:attrName>
                                        </p:attrNameLst>
                                      </p:cBhvr>
                                      <p:to>
                                        <p:strVal val="visible"/>
                                      </p:to>
                                    </p:set>
                                    <p:animEffect transition="in" filter="dissolve">
                                      <p:cBhvr>
                                        <p:cTn id="17" dur="500"/>
                                        <p:tgtEl>
                                          <p:spTgt spid="512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2" grpId="0" autoUpdateAnimBg="0"/>
      <p:bldP spid="51203" grpId="0" autoUpdateAnimBg="0"/>
      <p:bldP spid="51204"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ChangeArrowheads="1"/>
          </p:cNvSpPr>
          <p:nvPr/>
        </p:nvSpPr>
        <p:spPr bwMode="auto">
          <a:xfrm>
            <a:off x="381000" y="4114800"/>
            <a:ext cx="8534400" cy="1569660"/>
          </a:xfrm>
          <a:prstGeom prst="rect">
            <a:avLst/>
          </a:prstGeom>
          <a:noFill/>
          <a:ln w="12700">
            <a:noFill/>
            <a:miter lim="800000"/>
            <a:headEnd type="none" w="sm" len="sm"/>
            <a:tailEnd type="none" w="sm" len="sm"/>
          </a:ln>
        </p:spPr>
        <p:txBody>
          <a:bodyPr wrap="square">
            <a:spAutoFit/>
          </a:bodyPr>
          <a:lstStyle/>
          <a:p>
            <a:pPr indent="-228600" rtl="1" eaLnBrk="0" hangingPunct="0">
              <a:tabLst>
                <a:tab pos="244475" algn="l"/>
              </a:tabLst>
            </a:pPr>
            <a:endParaRPr lang="ar-SA" sz="3200" b="1" dirty="0">
              <a:solidFill>
                <a:srgbClr val="CC0066"/>
              </a:solidFill>
              <a:latin typeface="Times New Roman" pitchFamily="18" charset="0"/>
              <a:cs typeface="Times New Roman" pitchFamily="18" charset="0"/>
            </a:endParaRPr>
          </a:p>
          <a:p>
            <a:pPr indent="-228600" rtl="1" eaLnBrk="0" hangingPunct="0">
              <a:tabLst>
                <a:tab pos="244475" algn="l"/>
              </a:tabLst>
            </a:pPr>
            <a:r>
              <a:rPr lang="ar-SA" sz="3200" b="1" dirty="0">
                <a:solidFill>
                  <a:srgbClr val="CC0066"/>
                </a:solidFill>
                <a:latin typeface="Times New Roman" pitchFamily="18" charset="0"/>
                <a:cs typeface="Times New Roman" pitchFamily="18" charset="0"/>
              </a:rPr>
              <a:t>و) </a:t>
            </a:r>
            <a:r>
              <a:rPr lang="ar-SA" sz="3200" b="1" dirty="0" smtClean="0">
                <a:solidFill>
                  <a:srgbClr val="CC0066"/>
                </a:solidFill>
                <a:latin typeface="Times New Roman" pitchFamily="18" charset="0"/>
                <a:cs typeface="Times New Roman" pitchFamily="18" charset="0"/>
              </a:rPr>
              <a:t>مجموعة تعيش </a:t>
            </a:r>
            <a:r>
              <a:rPr lang="ar-SA" sz="3200" b="1" dirty="0">
                <a:solidFill>
                  <a:srgbClr val="CC0066"/>
                </a:solidFill>
                <a:latin typeface="Times New Roman" pitchFamily="18" charset="0"/>
                <a:cs typeface="Times New Roman" pitchFamily="18" charset="0"/>
              </a:rPr>
              <a:t>على مواد عضوية غير حية وهي كائنات </a:t>
            </a:r>
            <a:r>
              <a:rPr lang="ar-SA" sz="3200" b="1" dirty="0" err="1">
                <a:solidFill>
                  <a:srgbClr val="CC0066"/>
                </a:solidFill>
                <a:latin typeface="Times New Roman" pitchFamily="18" charset="0"/>
                <a:cs typeface="Times New Roman" pitchFamily="18" charset="0"/>
              </a:rPr>
              <a:t>مترممة</a:t>
            </a:r>
            <a:r>
              <a:rPr lang="ar-SA" sz="3200" b="1" dirty="0">
                <a:solidFill>
                  <a:srgbClr val="CC0066"/>
                </a:solidFill>
                <a:latin typeface="Times New Roman" pitchFamily="18" charset="0"/>
                <a:cs typeface="Times New Roman" pitchFamily="18" charset="0"/>
              </a:rPr>
              <a:t> أو رمية التغذية  </a:t>
            </a:r>
            <a:r>
              <a:rPr lang="en-US" sz="3200" b="1" dirty="0">
                <a:solidFill>
                  <a:srgbClr val="CC0066"/>
                </a:solidFill>
                <a:latin typeface="Times New Roman" pitchFamily="18" charset="0"/>
                <a:cs typeface="Times New Roman" pitchFamily="18" charset="0"/>
              </a:rPr>
              <a:t> Saprophytic </a:t>
            </a:r>
            <a:r>
              <a:rPr lang="en-US" sz="3200" b="1" dirty="0" err="1">
                <a:solidFill>
                  <a:srgbClr val="CC0066"/>
                </a:solidFill>
                <a:latin typeface="Times New Roman" pitchFamily="18" charset="0"/>
                <a:cs typeface="Times New Roman" pitchFamily="18" charset="0"/>
              </a:rPr>
              <a:t>microbs</a:t>
            </a:r>
            <a:r>
              <a:rPr lang="ar-SA" sz="3200" b="1" dirty="0" err="1">
                <a:solidFill>
                  <a:srgbClr val="CC0066"/>
                </a:solidFill>
                <a:latin typeface="Times New Roman" pitchFamily="18" charset="0"/>
                <a:cs typeface="Times New Roman" pitchFamily="18" charset="0"/>
              </a:rPr>
              <a:t>.</a:t>
            </a:r>
            <a:r>
              <a:rPr lang="ar-SA" sz="3200" b="1" dirty="0">
                <a:solidFill>
                  <a:srgbClr val="CC0066"/>
                </a:solidFill>
                <a:latin typeface="Times New Roman" pitchFamily="18" charset="0"/>
                <a:cs typeface="Times New Roman" pitchFamily="18" charset="0"/>
              </a:rPr>
              <a:t> </a:t>
            </a:r>
            <a:endParaRPr lang="en-US" sz="3200" b="1" dirty="0">
              <a:solidFill>
                <a:srgbClr val="CC0066"/>
              </a:solidFill>
              <a:latin typeface="Times New Roman" pitchFamily="18" charset="0"/>
              <a:cs typeface="Times New Roman" pitchFamily="18" charset="0"/>
            </a:endParaRPr>
          </a:p>
        </p:txBody>
      </p:sp>
      <p:sp>
        <p:nvSpPr>
          <p:cNvPr id="53251" name="Rectangle 3"/>
          <p:cNvSpPr>
            <a:spLocks noChangeArrowheads="1"/>
          </p:cNvSpPr>
          <p:nvPr/>
        </p:nvSpPr>
        <p:spPr bwMode="auto">
          <a:xfrm>
            <a:off x="457200" y="304800"/>
            <a:ext cx="8305800" cy="1508105"/>
          </a:xfrm>
          <a:prstGeom prst="rect">
            <a:avLst/>
          </a:prstGeom>
          <a:noFill/>
          <a:ln w="12700">
            <a:noFill/>
            <a:miter lim="800000"/>
            <a:headEnd type="none" w="sm" len="sm"/>
            <a:tailEnd type="none" w="sm" len="sm"/>
          </a:ln>
        </p:spPr>
        <p:txBody>
          <a:bodyPr>
            <a:spAutoFit/>
          </a:bodyPr>
          <a:lstStyle/>
          <a:p>
            <a:pPr rtl="1"/>
            <a:r>
              <a:rPr lang="ar-SA" sz="2800" b="1" dirty="0" err="1">
                <a:solidFill>
                  <a:srgbClr val="6600CC"/>
                </a:solidFill>
                <a:latin typeface="Times New Roman" pitchFamily="18" charset="0"/>
                <a:cs typeface="Times New Roman" pitchFamily="18" charset="0"/>
              </a:rPr>
              <a:t>جـ</a:t>
            </a:r>
            <a:r>
              <a:rPr lang="ar-SA" sz="2800" b="1" dirty="0" smtClean="0">
                <a:solidFill>
                  <a:srgbClr val="6600CC"/>
                </a:solidFill>
                <a:latin typeface="Times New Roman" pitchFamily="18" charset="0"/>
                <a:cs typeface="Times New Roman" pitchFamily="18" charset="0"/>
              </a:rPr>
              <a:t>) مجموعة </a:t>
            </a:r>
            <a:r>
              <a:rPr lang="ar-SA" sz="2800" b="1" dirty="0">
                <a:solidFill>
                  <a:srgbClr val="6600CC"/>
                </a:solidFill>
                <a:latin typeface="Times New Roman" pitchFamily="18" charset="0"/>
                <a:cs typeface="Times New Roman" pitchFamily="18" charset="0"/>
              </a:rPr>
              <a:t>تستخدم حامض أميني واحد أو فيتامين مثل</a:t>
            </a:r>
            <a:r>
              <a:rPr lang="en-US" sz="2800" b="1" dirty="0">
                <a:solidFill>
                  <a:srgbClr val="6600CC"/>
                </a:solidFill>
                <a:latin typeface="Times New Roman" pitchFamily="18" charset="0"/>
                <a:cs typeface="Times New Roman" pitchFamily="18" charset="0"/>
              </a:rPr>
              <a:t> </a:t>
            </a:r>
            <a:r>
              <a:rPr lang="en-US" sz="3200" b="1" i="1" dirty="0">
                <a:solidFill>
                  <a:srgbClr val="6600CC"/>
                </a:solidFill>
                <a:latin typeface="Times New Roman" pitchFamily="18" charset="0"/>
                <a:cs typeface="Times New Roman" pitchFamily="18" charset="0"/>
              </a:rPr>
              <a:t>Salmonella </a:t>
            </a:r>
            <a:r>
              <a:rPr lang="en-US" sz="3200" b="1" i="1" dirty="0" err="1">
                <a:solidFill>
                  <a:srgbClr val="6600CC"/>
                </a:solidFill>
                <a:latin typeface="Times New Roman" pitchFamily="18" charset="0"/>
                <a:cs typeface="Times New Roman" pitchFamily="18" charset="0"/>
              </a:rPr>
              <a:t>typhosa</a:t>
            </a:r>
            <a:r>
              <a:rPr lang="en-US" sz="2800" b="1" dirty="0">
                <a:solidFill>
                  <a:srgbClr val="6600CC"/>
                </a:solidFill>
                <a:latin typeface="Times New Roman" pitchFamily="18" charset="0"/>
                <a:cs typeface="Times New Roman" pitchFamily="18" charset="0"/>
              </a:rPr>
              <a:t> </a:t>
            </a:r>
            <a:r>
              <a:rPr lang="ar-SA" sz="2800" b="1" dirty="0">
                <a:solidFill>
                  <a:srgbClr val="6600CC"/>
                </a:solidFill>
                <a:latin typeface="Times New Roman" pitchFamily="18" charset="0"/>
                <a:cs typeface="Times New Roman" pitchFamily="18" charset="0"/>
              </a:rPr>
              <a:t> تحتاج إلى الحامض </a:t>
            </a:r>
            <a:r>
              <a:rPr lang="ar-SA" sz="2800" b="1" dirty="0" err="1">
                <a:solidFill>
                  <a:srgbClr val="6600CC"/>
                </a:solidFill>
                <a:latin typeface="Times New Roman" pitchFamily="18" charset="0"/>
                <a:cs typeface="Times New Roman" pitchFamily="18" charset="0"/>
              </a:rPr>
              <a:t>الاميني</a:t>
            </a:r>
            <a:r>
              <a:rPr lang="ar-SA" sz="2800" b="1" dirty="0">
                <a:solidFill>
                  <a:srgbClr val="6600CC"/>
                </a:solidFill>
                <a:latin typeface="Times New Roman" pitchFamily="18" charset="0"/>
                <a:cs typeface="Times New Roman" pitchFamily="18" charset="0"/>
              </a:rPr>
              <a:t> </a:t>
            </a:r>
            <a:r>
              <a:rPr lang="ar-SA" sz="2800" b="1" dirty="0" err="1">
                <a:solidFill>
                  <a:srgbClr val="6600CC"/>
                </a:solidFill>
                <a:latin typeface="Times New Roman" pitchFamily="18" charset="0"/>
                <a:cs typeface="Times New Roman" pitchFamily="18" charset="0"/>
              </a:rPr>
              <a:t>التربتوفان</a:t>
            </a:r>
            <a:r>
              <a:rPr lang="ar-SA" sz="2800" b="1" dirty="0">
                <a:solidFill>
                  <a:srgbClr val="6600CC"/>
                </a:solidFill>
                <a:latin typeface="Times New Roman" pitchFamily="18" charset="0"/>
                <a:cs typeface="Times New Roman" pitchFamily="18" charset="0"/>
              </a:rPr>
              <a:t> وبكتيريا</a:t>
            </a:r>
            <a:r>
              <a:rPr lang="en-US" sz="3200" b="1" i="1" dirty="0">
                <a:solidFill>
                  <a:srgbClr val="6600CC"/>
                </a:solidFill>
                <a:latin typeface="Times New Roman" pitchFamily="18" charset="0"/>
                <a:cs typeface="Times New Roman" pitchFamily="18" charset="0"/>
              </a:rPr>
              <a:t>Proteus </a:t>
            </a:r>
            <a:r>
              <a:rPr lang="en-US" sz="3200" b="1" i="1" dirty="0" err="1">
                <a:solidFill>
                  <a:srgbClr val="6600CC"/>
                </a:solidFill>
                <a:latin typeface="Times New Roman" pitchFamily="18" charset="0"/>
                <a:cs typeface="Times New Roman" pitchFamily="18" charset="0"/>
              </a:rPr>
              <a:t>vulgaris</a:t>
            </a:r>
            <a:r>
              <a:rPr lang="en-US" sz="2800" b="1" i="1" dirty="0">
                <a:solidFill>
                  <a:srgbClr val="6600CC"/>
                </a:solidFill>
                <a:latin typeface="Times New Roman" pitchFamily="18" charset="0"/>
                <a:cs typeface="Times New Roman" pitchFamily="18" charset="0"/>
              </a:rPr>
              <a:t> </a:t>
            </a:r>
            <a:r>
              <a:rPr lang="ar-SA" sz="2800" b="1" dirty="0">
                <a:solidFill>
                  <a:srgbClr val="6600CC"/>
                </a:solidFill>
                <a:latin typeface="Times New Roman" pitchFamily="18" charset="0"/>
                <a:cs typeface="Times New Roman" pitchFamily="18" charset="0"/>
              </a:rPr>
              <a:t> تحتاج إلى الحامض </a:t>
            </a:r>
            <a:r>
              <a:rPr lang="ar-SA" sz="2800" b="1" dirty="0" err="1">
                <a:solidFill>
                  <a:srgbClr val="6600CC"/>
                </a:solidFill>
                <a:latin typeface="Times New Roman" pitchFamily="18" charset="0"/>
                <a:cs typeface="Times New Roman" pitchFamily="18" charset="0"/>
              </a:rPr>
              <a:t>النيكوتينيك.</a:t>
            </a:r>
            <a:endParaRPr lang="ar-SA" sz="2800" b="1" dirty="0">
              <a:solidFill>
                <a:srgbClr val="6600CC"/>
              </a:solidFill>
              <a:latin typeface="Times New Roman" pitchFamily="18" charset="0"/>
              <a:cs typeface="Times New Roman" pitchFamily="18" charset="0"/>
            </a:endParaRPr>
          </a:p>
        </p:txBody>
      </p:sp>
      <p:sp>
        <p:nvSpPr>
          <p:cNvPr id="53252" name="Rectangle 4"/>
          <p:cNvSpPr>
            <a:spLocks noChangeArrowheads="1"/>
          </p:cNvSpPr>
          <p:nvPr/>
        </p:nvSpPr>
        <p:spPr bwMode="auto">
          <a:xfrm>
            <a:off x="228600" y="1981200"/>
            <a:ext cx="8610600" cy="1508105"/>
          </a:xfrm>
          <a:prstGeom prst="rect">
            <a:avLst/>
          </a:prstGeom>
          <a:noFill/>
          <a:ln w="12700">
            <a:noFill/>
            <a:miter lim="800000"/>
            <a:headEnd type="none" w="sm" len="sm"/>
            <a:tailEnd type="none" w="sm" len="sm"/>
          </a:ln>
        </p:spPr>
        <p:txBody>
          <a:bodyPr>
            <a:spAutoFit/>
          </a:bodyPr>
          <a:lstStyle/>
          <a:p>
            <a:pPr rtl="1" eaLnBrk="0" hangingPunct="0"/>
            <a:r>
              <a:rPr lang="ar-SA" sz="2800" b="1" dirty="0">
                <a:solidFill>
                  <a:srgbClr val="006600"/>
                </a:solidFill>
                <a:latin typeface="Times New Roman" pitchFamily="18" charset="0"/>
                <a:cs typeface="Times New Roman" pitchFamily="18" charset="0"/>
              </a:rPr>
              <a:t>د) </a:t>
            </a:r>
            <a:r>
              <a:rPr lang="ar-SA" sz="2800" b="1" dirty="0" smtClean="0">
                <a:solidFill>
                  <a:srgbClr val="006600"/>
                </a:solidFill>
                <a:latin typeface="Times New Roman" pitchFamily="18" charset="0"/>
                <a:cs typeface="Times New Roman" pitchFamily="18" charset="0"/>
              </a:rPr>
              <a:t>مجموعة تحتاج </a:t>
            </a:r>
            <a:r>
              <a:rPr lang="ar-SA" sz="2800" b="1" dirty="0">
                <a:solidFill>
                  <a:srgbClr val="006600"/>
                </a:solidFill>
                <a:latin typeface="Times New Roman" pitchFamily="18" charset="0"/>
                <a:cs typeface="Times New Roman" pitchFamily="18" charset="0"/>
              </a:rPr>
              <a:t>إلى 24 مادة من الأحماض </a:t>
            </a:r>
            <a:r>
              <a:rPr lang="ar-SA" sz="2800" b="1" dirty="0" err="1">
                <a:solidFill>
                  <a:srgbClr val="006600"/>
                </a:solidFill>
                <a:latin typeface="Times New Roman" pitchFamily="18" charset="0"/>
                <a:cs typeface="Times New Roman" pitchFamily="18" charset="0"/>
              </a:rPr>
              <a:t>الأمينية</a:t>
            </a:r>
            <a:r>
              <a:rPr lang="ar-SA" sz="2800" b="1" dirty="0">
                <a:solidFill>
                  <a:srgbClr val="006600"/>
                </a:solidFill>
                <a:latin typeface="Times New Roman" pitchFamily="18" charset="0"/>
                <a:cs typeface="Times New Roman" pitchFamily="18" charset="0"/>
              </a:rPr>
              <a:t> والفيتامينات </a:t>
            </a:r>
            <a:r>
              <a:rPr lang="ar-SA" sz="2800" b="1" dirty="0" err="1">
                <a:solidFill>
                  <a:srgbClr val="006600"/>
                </a:solidFill>
                <a:latin typeface="Times New Roman" pitchFamily="18" charset="0"/>
                <a:cs typeface="Times New Roman" pitchFamily="18" charset="0"/>
              </a:rPr>
              <a:t>والبيورينات</a:t>
            </a:r>
            <a:r>
              <a:rPr lang="ar-SA" sz="2800" b="1" dirty="0">
                <a:solidFill>
                  <a:srgbClr val="006600"/>
                </a:solidFill>
                <a:latin typeface="Times New Roman" pitchFamily="18" charset="0"/>
                <a:cs typeface="Times New Roman" pitchFamily="18" charset="0"/>
              </a:rPr>
              <a:t> </a:t>
            </a:r>
            <a:r>
              <a:rPr lang="ar-SA" sz="2800" b="1" dirty="0" err="1">
                <a:solidFill>
                  <a:srgbClr val="006600"/>
                </a:solidFill>
                <a:latin typeface="Times New Roman" pitchFamily="18" charset="0"/>
                <a:cs typeface="Times New Roman" pitchFamily="18" charset="0"/>
              </a:rPr>
              <a:t>والبيريميدينات</a:t>
            </a:r>
            <a:r>
              <a:rPr lang="ar-SA" sz="2800" b="1" dirty="0">
                <a:solidFill>
                  <a:srgbClr val="006600"/>
                </a:solidFill>
                <a:latin typeface="Times New Roman" pitchFamily="18" charset="0"/>
                <a:cs typeface="Times New Roman" pitchFamily="18" charset="0"/>
              </a:rPr>
              <a:t> مثل بكتيريا </a:t>
            </a:r>
            <a:r>
              <a:rPr lang="en-US" sz="2800" b="1" dirty="0">
                <a:solidFill>
                  <a:srgbClr val="006600"/>
                </a:solidFill>
                <a:latin typeface="Times New Roman" pitchFamily="18" charset="0"/>
                <a:cs typeface="Times New Roman" pitchFamily="18" charset="0"/>
              </a:rPr>
              <a:t> </a:t>
            </a:r>
            <a:r>
              <a:rPr lang="en-US" sz="3200" b="1" i="1" dirty="0">
                <a:solidFill>
                  <a:srgbClr val="006600"/>
                </a:solidFill>
                <a:latin typeface="Times New Roman" pitchFamily="18" charset="0"/>
                <a:cs typeface="Times New Roman" pitchFamily="18" charset="0"/>
              </a:rPr>
              <a:t>Lactobacillus </a:t>
            </a:r>
            <a:r>
              <a:rPr lang="en-US" sz="3200" b="1" i="1" dirty="0" err="1">
                <a:solidFill>
                  <a:srgbClr val="006600"/>
                </a:solidFill>
                <a:latin typeface="Times New Roman" pitchFamily="18" charset="0"/>
                <a:cs typeface="Times New Roman" pitchFamily="18" charset="0"/>
              </a:rPr>
              <a:t>arabinosus</a:t>
            </a:r>
            <a:r>
              <a:rPr lang="ar-SA" sz="2800" b="1" dirty="0" err="1">
                <a:solidFill>
                  <a:srgbClr val="006600"/>
                </a:solidFill>
                <a:latin typeface="Times New Roman" pitchFamily="18" charset="0"/>
                <a:cs typeface="Times New Roman" pitchFamily="18" charset="0"/>
              </a:rPr>
              <a:t>.</a:t>
            </a:r>
            <a:endParaRPr lang="ar-SA" sz="2800" b="1" dirty="0">
              <a:solidFill>
                <a:srgbClr val="006600"/>
              </a:solidFill>
              <a:latin typeface="Times New Roman" pitchFamily="18" charset="0"/>
              <a:cs typeface="Times New Roman" pitchFamily="18" charset="0"/>
            </a:endParaRPr>
          </a:p>
        </p:txBody>
      </p:sp>
      <p:sp>
        <p:nvSpPr>
          <p:cNvPr id="53253" name="Rectangle 5"/>
          <p:cNvSpPr>
            <a:spLocks noChangeArrowheads="1"/>
          </p:cNvSpPr>
          <p:nvPr/>
        </p:nvSpPr>
        <p:spPr bwMode="auto">
          <a:xfrm>
            <a:off x="228600" y="3246438"/>
            <a:ext cx="8763000" cy="1066800"/>
          </a:xfrm>
          <a:prstGeom prst="rect">
            <a:avLst/>
          </a:prstGeom>
          <a:noFill/>
          <a:ln w="9525">
            <a:noFill/>
            <a:miter lim="800000"/>
            <a:headEnd/>
            <a:tailEnd/>
          </a:ln>
        </p:spPr>
        <p:txBody>
          <a:bodyPr>
            <a:spAutoFit/>
          </a:bodyPr>
          <a:lstStyle/>
          <a:p>
            <a:pPr rtl="1" eaLnBrk="0" hangingPunct="0"/>
            <a:r>
              <a:rPr lang="ar-SA" sz="3200" b="1" dirty="0">
                <a:solidFill>
                  <a:srgbClr val="800080"/>
                </a:solidFill>
              </a:rPr>
              <a:t>هـ) </a:t>
            </a:r>
            <a:r>
              <a:rPr lang="ar-SA" sz="3200" b="1" dirty="0" smtClean="0">
                <a:solidFill>
                  <a:srgbClr val="800080"/>
                </a:solidFill>
              </a:rPr>
              <a:t>مجموعة تحتاج </a:t>
            </a:r>
            <a:r>
              <a:rPr lang="ar-SA" sz="3200" b="1" dirty="0">
                <a:solidFill>
                  <a:srgbClr val="800080"/>
                </a:solidFill>
              </a:rPr>
              <a:t>أنسجة حية في البيئة الغذائية لكي تنمو وهي كائنات </a:t>
            </a:r>
            <a:r>
              <a:rPr lang="ar-SA" sz="3200" b="1" dirty="0" err="1">
                <a:solidFill>
                  <a:srgbClr val="800080"/>
                </a:solidFill>
              </a:rPr>
              <a:t>أجبارية</a:t>
            </a:r>
            <a:r>
              <a:rPr lang="ar-SA" sz="3200" b="1" dirty="0">
                <a:solidFill>
                  <a:srgbClr val="800080"/>
                </a:solidFill>
              </a:rPr>
              <a:t> التطفل  </a:t>
            </a:r>
            <a:r>
              <a:rPr lang="en-US" sz="3200" b="1" dirty="0">
                <a:solidFill>
                  <a:srgbClr val="800080"/>
                </a:solidFill>
              </a:rPr>
              <a:t> Obligate Parasites</a:t>
            </a:r>
            <a:r>
              <a:rPr lang="ar-SA" sz="3200" b="1" dirty="0" err="1">
                <a:solidFill>
                  <a:srgbClr val="800080"/>
                </a:solidFill>
              </a:rPr>
              <a:t>.</a:t>
            </a:r>
            <a:endParaRPr lang="ar-SA" sz="3200" b="1" dirty="0">
              <a:solidFill>
                <a:srgbClr val="800080"/>
              </a:solidFill>
            </a:endParaRPr>
          </a:p>
        </p:txBody>
      </p:sp>
    </p:spTree>
    <p:extLst>
      <p:ext uri="{BB962C8B-B14F-4D97-AF65-F5344CB8AC3E}">
        <p14:creationId xmlns:p14="http://schemas.microsoft.com/office/powerpoint/2010/main" val="3026448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3251"/>
                                        </p:tgtEl>
                                        <p:attrNameLst>
                                          <p:attrName>style.visibility</p:attrName>
                                        </p:attrNameLst>
                                      </p:cBhvr>
                                      <p:to>
                                        <p:strVal val="visible"/>
                                      </p:to>
                                    </p:set>
                                    <p:anim calcmode="lin" valueType="num">
                                      <p:cBhvr additive="base">
                                        <p:cTn id="7" dur="500" fill="hold"/>
                                        <p:tgtEl>
                                          <p:spTgt spid="53251"/>
                                        </p:tgtEl>
                                        <p:attrNameLst>
                                          <p:attrName>ppt_x</p:attrName>
                                        </p:attrNameLst>
                                      </p:cBhvr>
                                      <p:tavLst>
                                        <p:tav tm="0">
                                          <p:val>
                                            <p:strVal val="0-#ppt_w/2"/>
                                          </p:val>
                                        </p:tav>
                                        <p:tav tm="100000">
                                          <p:val>
                                            <p:strVal val="#ppt_x"/>
                                          </p:val>
                                        </p:tav>
                                      </p:tavLst>
                                    </p:anim>
                                    <p:anim calcmode="lin" valueType="num">
                                      <p:cBhvr additive="base">
                                        <p:cTn id="8" dur="500" fill="hold"/>
                                        <p:tgtEl>
                                          <p:spTgt spid="5325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3252"/>
                                        </p:tgtEl>
                                        <p:attrNameLst>
                                          <p:attrName>style.visibility</p:attrName>
                                        </p:attrNameLst>
                                      </p:cBhvr>
                                      <p:to>
                                        <p:strVal val="visible"/>
                                      </p:to>
                                    </p:set>
                                    <p:anim calcmode="lin" valueType="num">
                                      <p:cBhvr additive="base">
                                        <p:cTn id="13" dur="500" fill="hold"/>
                                        <p:tgtEl>
                                          <p:spTgt spid="53252"/>
                                        </p:tgtEl>
                                        <p:attrNameLst>
                                          <p:attrName>ppt_x</p:attrName>
                                        </p:attrNameLst>
                                      </p:cBhvr>
                                      <p:tavLst>
                                        <p:tav tm="0">
                                          <p:val>
                                            <p:strVal val="0-#ppt_w/2"/>
                                          </p:val>
                                        </p:tav>
                                        <p:tav tm="100000">
                                          <p:val>
                                            <p:strVal val="#ppt_x"/>
                                          </p:val>
                                        </p:tav>
                                      </p:tavLst>
                                    </p:anim>
                                    <p:anim calcmode="lin" valueType="num">
                                      <p:cBhvr additive="base">
                                        <p:cTn id="14" dur="500" fill="hold"/>
                                        <p:tgtEl>
                                          <p:spTgt spid="5325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53253"/>
                                        </p:tgtEl>
                                        <p:attrNameLst>
                                          <p:attrName>style.visibility</p:attrName>
                                        </p:attrNameLst>
                                      </p:cBhvr>
                                      <p:to>
                                        <p:strVal val="visible"/>
                                      </p:to>
                                    </p:set>
                                    <p:animEffect transition="in" filter="blinds(horizontal)">
                                      <p:cBhvr>
                                        <p:cTn id="19" dur="500"/>
                                        <p:tgtEl>
                                          <p:spTgt spid="53253"/>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53250"/>
                                        </p:tgtEl>
                                        <p:attrNameLst>
                                          <p:attrName>style.visibility</p:attrName>
                                        </p:attrNameLst>
                                      </p:cBhvr>
                                      <p:to>
                                        <p:strVal val="visible"/>
                                      </p:to>
                                    </p:set>
                                    <p:animEffect transition="in" filter="dissolve">
                                      <p:cBhvr>
                                        <p:cTn id="24" dur="500"/>
                                        <p:tgtEl>
                                          <p:spTgt spid="532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0" grpId="0" autoUpdateAnimBg="0"/>
      <p:bldP spid="53251" grpId="0" autoUpdateAnimBg="0"/>
      <p:bldP spid="53252" grpId="0" autoUpdateAnimBg="0"/>
      <p:bldP spid="5325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274638"/>
            <a:ext cx="8229600" cy="868362"/>
          </a:xfrm>
        </p:spPr>
        <p:txBody>
          <a:bodyPr/>
          <a:lstStyle/>
          <a:p>
            <a:pPr eaLnBrk="1" hangingPunct="1">
              <a:defRPr/>
            </a:pPr>
            <a:r>
              <a:rPr lang="ar-SA" dirty="0" smtClean="0">
                <a:solidFill>
                  <a:schemeClr val="accent5">
                    <a:lumMod val="25000"/>
                  </a:schemeClr>
                </a:solidFill>
              </a:rPr>
              <a:t>البكتيريا ومقاومة المضادات الحيوية</a:t>
            </a:r>
            <a:endParaRPr lang="en-US" dirty="0" smtClean="0">
              <a:solidFill>
                <a:schemeClr val="accent5">
                  <a:lumMod val="25000"/>
                </a:schemeClr>
              </a:solidFill>
            </a:endParaRPr>
          </a:p>
        </p:txBody>
      </p:sp>
      <p:sp>
        <p:nvSpPr>
          <p:cNvPr id="9219" name="Rectangle 3"/>
          <p:cNvSpPr>
            <a:spLocks noGrp="1" noChangeArrowheads="1"/>
          </p:cNvSpPr>
          <p:nvPr>
            <p:ph type="body" idx="1"/>
          </p:nvPr>
        </p:nvSpPr>
        <p:spPr>
          <a:xfrm>
            <a:off x="381000" y="1143000"/>
            <a:ext cx="8763000" cy="4525963"/>
          </a:xfrm>
        </p:spPr>
        <p:txBody>
          <a:bodyPr/>
          <a:lstStyle/>
          <a:p>
            <a:pPr algn="r" rtl="1" eaLnBrk="1" hangingPunct="1">
              <a:defRPr/>
            </a:pPr>
            <a:r>
              <a:rPr lang="ar-SA" b="1" dirty="0" smtClean="0">
                <a:solidFill>
                  <a:schemeClr val="accent6">
                    <a:lumMod val="75000"/>
                  </a:schemeClr>
                </a:solidFill>
              </a:rPr>
              <a:t>أن استخدام المكثف للمضادات الحيوية دون الحاجة لها أو عدم </a:t>
            </a:r>
            <a:r>
              <a:rPr lang="ar-SA" b="1" dirty="0" err="1" smtClean="0">
                <a:solidFill>
                  <a:schemeClr val="accent6">
                    <a:lumMod val="75000"/>
                  </a:schemeClr>
                </a:solidFill>
              </a:rPr>
              <a:t>الإلتزام</a:t>
            </a:r>
            <a:r>
              <a:rPr lang="ar-SA" b="1" dirty="0" smtClean="0">
                <a:solidFill>
                  <a:schemeClr val="accent6">
                    <a:lumMod val="75000"/>
                  </a:schemeClr>
                </a:solidFill>
              </a:rPr>
              <a:t> بالجرعة والمدة والزمن المحدد ليتناول المضاد الحيوي قد يعمل على ظهور سلالات بكتيرية مقاومة للمضادات </a:t>
            </a:r>
            <a:r>
              <a:rPr lang="ar-SA" b="1" dirty="0" err="1" smtClean="0">
                <a:solidFill>
                  <a:schemeClr val="accent6">
                    <a:lumMod val="75000"/>
                  </a:schemeClr>
                </a:solidFill>
              </a:rPr>
              <a:t>الحيوية.</a:t>
            </a:r>
            <a:r>
              <a:rPr lang="ar-SA" b="1" dirty="0" smtClean="0">
                <a:solidFill>
                  <a:schemeClr val="accent6">
                    <a:lumMod val="75000"/>
                  </a:schemeClr>
                </a:solidFill>
              </a:rPr>
              <a:t> </a:t>
            </a:r>
          </a:p>
          <a:p>
            <a:pPr algn="r" rtl="1" eaLnBrk="1" hangingPunct="1">
              <a:defRPr/>
            </a:pPr>
            <a:r>
              <a:rPr lang="ar-SA" b="1" dirty="0" err="1" smtClean="0">
                <a:solidFill>
                  <a:schemeClr val="accent6">
                    <a:lumMod val="75000"/>
                  </a:schemeClr>
                </a:solidFill>
              </a:rPr>
              <a:t>والبلازميد</a:t>
            </a:r>
            <a:r>
              <a:rPr lang="ar-SA" b="1" dirty="0" smtClean="0">
                <a:solidFill>
                  <a:schemeClr val="accent6">
                    <a:lumMod val="75000"/>
                  </a:schemeClr>
                </a:solidFill>
              </a:rPr>
              <a:t> هو </a:t>
            </a:r>
            <a:r>
              <a:rPr lang="ar-SA" b="1" dirty="0" err="1" smtClean="0">
                <a:solidFill>
                  <a:schemeClr val="accent6">
                    <a:lumMod val="75000"/>
                  </a:schemeClr>
                </a:solidFill>
              </a:rPr>
              <a:t>المسؤول</a:t>
            </a:r>
            <a:r>
              <a:rPr lang="ar-SA" b="1" dirty="0" smtClean="0">
                <a:solidFill>
                  <a:schemeClr val="accent6">
                    <a:lumMod val="75000"/>
                  </a:schemeClr>
                </a:solidFill>
              </a:rPr>
              <a:t>  عن قدرة بعض الأجناس البكتيرية على مقاومة المضادات الحيوية حيث يوجد على </a:t>
            </a:r>
            <a:r>
              <a:rPr lang="ar-SA" b="1" dirty="0" err="1" smtClean="0">
                <a:solidFill>
                  <a:schemeClr val="accent6">
                    <a:lumMod val="75000"/>
                  </a:schemeClr>
                </a:solidFill>
              </a:rPr>
              <a:t>البلازميد</a:t>
            </a:r>
            <a:r>
              <a:rPr lang="ar-SA" b="1" dirty="0" smtClean="0">
                <a:solidFill>
                  <a:schemeClr val="accent6">
                    <a:lumMod val="75000"/>
                  </a:schemeClr>
                </a:solidFill>
              </a:rPr>
              <a:t> جين يحتوي على انزيمات تعمل بطرق مختلفة للتخلص من التأثير الضار للمضاد </a:t>
            </a:r>
            <a:r>
              <a:rPr lang="ar-SA" b="1" dirty="0" err="1" smtClean="0">
                <a:solidFill>
                  <a:schemeClr val="accent6">
                    <a:lumMod val="75000"/>
                  </a:schemeClr>
                </a:solidFill>
              </a:rPr>
              <a:t>الحيوي </a:t>
            </a:r>
            <a:r>
              <a:rPr lang="ar-SA" b="1" dirty="0" smtClean="0">
                <a:solidFill>
                  <a:schemeClr val="accent6">
                    <a:lumMod val="75000"/>
                  </a:schemeClr>
                </a:solidFill>
              </a:rPr>
              <a:t>(فعند دخول المضاد الحيوي إلى الخلية البكتيرية)  يقوم  الإنزيم بتحطم المضاد الحيوي أو  يحول ويغير المضاد الحيوي وقد يعمل جزء من الجين كمضخة لطرد المضاد الحيوي خارج الخلية </a:t>
            </a:r>
            <a:r>
              <a:rPr lang="ar-SA" b="1" dirty="0" err="1" smtClean="0">
                <a:solidFill>
                  <a:schemeClr val="accent6">
                    <a:lumMod val="75000"/>
                  </a:schemeClr>
                </a:solidFill>
              </a:rPr>
              <a:t>البكتيرية.</a:t>
            </a:r>
            <a:r>
              <a:rPr lang="ar-SA" b="1" dirty="0" smtClean="0">
                <a:solidFill>
                  <a:schemeClr val="accent6">
                    <a:lumMod val="75000"/>
                  </a:schemeClr>
                </a:solidFill>
              </a:rPr>
              <a:t> </a:t>
            </a:r>
            <a:endParaRPr lang="en-US" b="1" dirty="0" smtClean="0">
              <a:solidFill>
                <a:schemeClr val="accent6">
                  <a:lumMod val="75000"/>
                </a:schemeClr>
              </a:solidFill>
            </a:endParaRPr>
          </a:p>
        </p:txBody>
      </p:sp>
    </p:spTree>
    <p:extLst>
      <p:ext uri="{BB962C8B-B14F-4D97-AF65-F5344CB8AC3E}">
        <p14:creationId xmlns:p14="http://schemas.microsoft.com/office/powerpoint/2010/main" val="220960472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7" descr="Mechanisms-of-Antibiotic-Resitance-in-Bacteria-Levy-et-al-300x338"/>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306535229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0"/>
            <a:ext cx="8229600" cy="715963"/>
          </a:xfrm>
        </p:spPr>
        <p:txBody>
          <a:bodyPr/>
          <a:lstStyle/>
          <a:p>
            <a:pPr eaLnBrk="1" hangingPunct="1"/>
            <a:r>
              <a:rPr lang="ar-SA" sz="3200" b="1" dirty="0" smtClean="0"/>
              <a:t>الاتجاه الجزيئي والوراثي في تقسيم البكتيريا</a:t>
            </a:r>
            <a:endParaRPr lang="en-US" sz="3200" b="1" dirty="0" smtClean="0"/>
          </a:p>
        </p:txBody>
      </p:sp>
      <p:sp>
        <p:nvSpPr>
          <p:cNvPr id="11267" name="Rectangle 3"/>
          <p:cNvSpPr>
            <a:spLocks noGrp="1" noChangeArrowheads="1"/>
          </p:cNvSpPr>
          <p:nvPr>
            <p:ph type="body" idx="1"/>
          </p:nvPr>
        </p:nvSpPr>
        <p:spPr>
          <a:xfrm>
            <a:off x="0" y="685800"/>
            <a:ext cx="9144000" cy="5715000"/>
          </a:xfrm>
        </p:spPr>
        <p:txBody>
          <a:bodyPr/>
          <a:lstStyle/>
          <a:p>
            <a:pPr algn="r" rtl="1" eaLnBrk="1" hangingPunct="1">
              <a:lnSpc>
                <a:spcPct val="150000"/>
              </a:lnSpc>
            </a:pPr>
            <a:r>
              <a:rPr lang="ar-SA" b="1" dirty="0" smtClean="0"/>
              <a:t>إن استعمال </a:t>
            </a:r>
            <a:r>
              <a:rPr lang="ar-SA" b="1" u="sng" dirty="0" smtClean="0"/>
              <a:t>الصفات الوراثية </a:t>
            </a:r>
            <a:r>
              <a:rPr lang="ar-SA" b="1" dirty="0" smtClean="0"/>
              <a:t>في تقسيم </a:t>
            </a:r>
            <a:r>
              <a:rPr lang="ar-SA" b="1" dirty="0" err="1" smtClean="0"/>
              <a:t>البكتيرات</a:t>
            </a:r>
            <a:r>
              <a:rPr lang="ar-SA" b="1" dirty="0" smtClean="0"/>
              <a:t> يعتبر من الأمور الحديثة </a:t>
            </a:r>
            <a:r>
              <a:rPr lang="ar-SA" b="1" dirty="0" err="1" smtClean="0"/>
              <a:t>نسبيا </a:t>
            </a:r>
            <a:r>
              <a:rPr lang="ar-SA" b="1" dirty="0" smtClean="0"/>
              <a:t>– فقد بدأ في منتصف الخمسينات عند اكتشاف طرق </a:t>
            </a:r>
            <a:r>
              <a:rPr lang="ar-SA" b="1" u="sng" dirty="0" smtClean="0"/>
              <a:t>انتقال الجينات البكتيرية</a:t>
            </a:r>
            <a:r>
              <a:rPr lang="ar-SA" b="1" dirty="0" smtClean="0"/>
              <a:t>,  و قد تمكن </a:t>
            </a:r>
            <a:r>
              <a:rPr lang="ar-SA" b="1" dirty="0" err="1" smtClean="0"/>
              <a:t>واطسن</a:t>
            </a:r>
            <a:r>
              <a:rPr lang="ar-SA" b="1" dirty="0" smtClean="0"/>
              <a:t> وكريك </a:t>
            </a:r>
            <a:r>
              <a:rPr lang="ar-SA" b="1" dirty="0" smtClean="0">
                <a:solidFill>
                  <a:srgbClr val="660066"/>
                </a:solidFill>
              </a:rPr>
              <a:t>من إظهار الأسس الجزيئية في عمليات الانتقال الوراثي نتيجة ترتيب القواعد المكونة لجزئ الـ </a:t>
            </a:r>
            <a:r>
              <a:rPr lang="en-US" b="1" dirty="0" smtClean="0">
                <a:solidFill>
                  <a:srgbClr val="660066"/>
                </a:solidFill>
              </a:rPr>
              <a:t>DNA</a:t>
            </a:r>
            <a:r>
              <a:rPr lang="ar-SA" b="1" dirty="0" smtClean="0">
                <a:solidFill>
                  <a:srgbClr val="660066"/>
                </a:solidFill>
              </a:rPr>
              <a:t>,</a:t>
            </a:r>
            <a:r>
              <a:rPr lang="ar-SA" b="1" dirty="0" smtClean="0"/>
              <a:t> ومنذ ذلك الوقت بدء تطور </a:t>
            </a:r>
            <a:r>
              <a:rPr lang="ar-SA" b="1" dirty="0" smtClean="0">
                <a:solidFill>
                  <a:srgbClr val="003300"/>
                </a:solidFill>
              </a:rPr>
              <a:t>الطرق </a:t>
            </a:r>
            <a:r>
              <a:rPr lang="ar-SA" b="1" dirty="0" err="1" smtClean="0">
                <a:solidFill>
                  <a:srgbClr val="003300"/>
                </a:solidFill>
              </a:rPr>
              <a:t>الفيزيوكيميائية</a:t>
            </a:r>
            <a:r>
              <a:rPr lang="ar-SA" b="1" dirty="0" smtClean="0">
                <a:solidFill>
                  <a:srgbClr val="003300"/>
                </a:solidFill>
              </a:rPr>
              <a:t> لتحليل المادة الوراثية</a:t>
            </a:r>
            <a:r>
              <a:rPr lang="ar-SA" b="1" dirty="0" smtClean="0"/>
              <a:t> حيث كان ذلك متلازم </a:t>
            </a:r>
            <a:r>
              <a:rPr lang="ar-SA" b="1" dirty="0" smtClean="0">
                <a:solidFill>
                  <a:srgbClr val="6600CC"/>
                </a:solidFill>
              </a:rPr>
              <a:t>مع استعمال </a:t>
            </a:r>
            <a:r>
              <a:rPr lang="ar-SA" b="1" dirty="0" err="1" smtClean="0">
                <a:solidFill>
                  <a:srgbClr val="6600CC"/>
                </a:solidFill>
              </a:rPr>
              <a:t>البكتيرات</a:t>
            </a:r>
            <a:r>
              <a:rPr lang="ar-SA" b="1" dirty="0" smtClean="0">
                <a:solidFill>
                  <a:srgbClr val="6600CC"/>
                </a:solidFill>
              </a:rPr>
              <a:t> كوسيلة للدراسات الوراثية</a:t>
            </a:r>
            <a:r>
              <a:rPr lang="ar-SA" b="1" dirty="0" smtClean="0"/>
              <a:t>, كل ذلك قد أدى إلى توفر معلومات هامة لدراسة تقسيم </a:t>
            </a:r>
            <a:r>
              <a:rPr lang="ar-SA" b="1" dirty="0" err="1" smtClean="0"/>
              <a:t>البكتيرات.</a:t>
            </a:r>
            <a:endParaRPr lang="ar-SA" b="1" dirty="0" smtClean="0"/>
          </a:p>
          <a:p>
            <a:pPr algn="r" rtl="1" eaLnBrk="1" hangingPunct="1">
              <a:lnSpc>
                <a:spcPct val="150000"/>
              </a:lnSpc>
            </a:pPr>
            <a:endParaRPr lang="en-US" b="1" dirty="0" smtClean="0"/>
          </a:p>
        </p:txBody>
      </p:sp>
    </p:spTree>
    <p:extLst>
      <p:ext uri="{BB962C8B-B14F-4D97-AF65-F5344CB8AC3E}">
        <p14:creationId xmlns:p14="http://schemas.microsoft.com/office/powerpoint/2010/main" val="86985043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lstStyle/>
          <a:p>
            <a:pPr algn="r" rtl="1"/>
            <a:r>
              <a:rPr lang="ar-SA" sz="3600" b="1" dirty="0" smtClean="0"/>
              <a:t>وخلال السنوات الماضية أصبح واضحاً أن المكونات الوراثية في الخلية البكتيرية </a:t>
            </a:r>
            <a:r>
              <a:rPr lang="ar-SA" sz="3600" b="1" dirty="0" smtClean="0">
                <a:solidFill>
                  <a:srgbClr val="660066"/>
                </a:solidFill>
              </a:rPr>
              <a:t>لا توجد فقط في </a:t>
            </a:r>
            <a:r>
              <a:rPr lang="ar-SA" sz="3600" b="1" dirty="0" err="1" smtClean="0">
                <a:solidFill>
                  <a:srgbClr val="660066"/>
                </a:solidFill>
              </a:rPr>
              <a:t>الكروموسوم</a:t>
            </a:r>
            <a:r>
              <a:rPr lang="ar-SA" sz="3600" b="1" dirty="0" smtClean="0">
                <a:solidFill>
                  <a:srgbClr val="660066"/>
                </a:solidFill>
              </a:rPr>
              <a:t> البكتيري</a:t>
            </a:r>
            <a:r>
              <a:rPr lang="ar-SA" sz="3600" b="1" dirty="0" smtClean="0"/>
              <a:t>، ولكن في حالات عديدة تكون في أجسام خارج هذا </a:t>
            </a:r>
            <a:r>
              <a:rPr lang="ar-SA" sz="3600" b="1" dirty="0" err="1" smtClean="0"/>
              <a:t>الكروموسوم</a:t>
            </a:r>
            <a:r>
              <a:rPr lang="ar-SA" sz="3600" b="1" dirty="0" smtClean="0"/>
              <a:t> </a:t>
            </a:r>
            <a:r>
              <a:rPr lang="ar-SA" sz="3600" b="1" dirty="0" err="1" smtClean="0"/>
              <a:t>مثل:</a:t>
            </a:r>
            <a:endParaRPr lang="ar-SA" sz="3600" b="1" dirty="0" smtClean="0"/>
          </a:p>
          <a:p>
            <a:pPr algn="r" rtl="1"/>
            <a:r>
              <a:rPr lang="ar-SA" sz="3600" b="1" dirty="0" smtClean="0"/>
              <a:t> </a:t>
            </a:r>
            <a:r>
              <a:rPr lang="ar-SA" sz="3600" b="1" dirty="0" err="1" smtClean="0">
                <a:solidFill>
                  <a:srgbClr val="990033"/>
                </a:solidFill>
              </a:rPr>
              <a:t>البلازميد</a:t>
            </a:r>
            <a:r>
              <a:rPr lang="ar-SA" sz="3600" b="1" dirty="0" smtClean="0">
                <a:solidFill>
                  <a:srgbClr val="990033"/>
                </a:solidFill>
              </a:rPr>
              <a:t>  - </a:t>
            </a:r>
            <a:r>
              <a:rPr lang="ar-SA" sz="3600" b="1" dirty="0" err="1" smtClean="0">
                <a:solidFill>
                  <a:srgbClr val="990033"/>
                </a:solidFill>
              </a:rPr>
              <a:t>الترانسبوسون</a:t>
            </a:r>
            <a:r>
              <a:rPr lang="ar-SA" sz="3600" b="1" dirty="0" smtClean="0">
                <a:solidFill>
                  <a:srgbClr val="990033"/>
                </a:solidFill>
              </a:rPr>
              <a:t>  </a:t>
            </a:r>
            <a:r>
              <a:rPr lang="en-US" sz="3600" b="1" dirty="0" err="1" smtClean="0">
                <a:solidFill>
                  <a:srgbClr val="990033"/>
                </a:solidFill>
              </a:rPr>
              <a:t>Transposon</a:t>
            </a:r>
            <a:r>
              <a:rPr lang="ar-SA" sz="3600" b="1" dirty="0" smtClean="0">
                <a:solidFill>
                  <a:srgbClr val="990033"/>
                </a:solidFill>
              </a:rPr>
              <a:t>-</a:t>
            </a:r>
            <a:r>
              <a:rPr lang="ar-SA" sz="3600" b="1" dirty="0" err="1" smtClean="0">
                <a:solidFill>
                  <a:srgbClr val="990033"/>
                </a:solidFill>
              </a:rPr>
              <a:t>الفاجات</a:t>
            </a:r>
            <a:r>
              <a:rPr lang="ar-SA" sz="3600" b="1" dirty="0" smtClean="0">
                <a:solidFill>
                  <a:srgbClr val="990033"/>
                </a:solidFill>
              </a:rPr>
              <a:t> </a:t>
            </a:r>
            <a:r>
              <a:rPr lang="ar-SA" sz="3600" b="1" dirty="0" err="1" smtClean="0">
                <a:solidFill>
                  <a:srgbClr val="990033"/>
                </a:solidFill>
              </a:rPr>
              <a:t>التحليلية </a:t>
            </a:r>
            <a:r>
              <a:rPr lang="ar-SA" sz="3600" b="1" dirty="0" smtClean="0">
                <a:solidFill>
                  <a:srgbClr val="990033"/>
                </a:solidFill>
              </a:rPr>
              <a:t>–</a:t>
            </a:r>
            <a:r>
              <a:rPr lang="ar-SA" sz="3600" b="1" dirty="0" err="1" smtClean="0">
                <a:solidFill>
                  <a:srgbClr val="990033"/>
                </a:solidFill>
              </a:rPr>
              <a:t>والفاجات</a:t>
            </a:r>
            <a:r>
              <a:rPr lang="ar-SA" sz="3600" b="1" dirty="0" smtClean="0">
                <a:solidFill>
                  <a:srgbClr val="990033"/>
                </a:solidFill>
              </a:rPr>
              <a:t> غير </a:t>
            </a:r>
            <a:r>
              <a:rPr lang="ar-SA" sz="3600" b="1" dirty="0" err="1" smtClean="0">
                <a:solidFill>
                  <a:srgbClr val="990033"/>
                </a:solidFill>
              </a:rPr>
              <a:t>التحليلية</a:t>
            </a:r>
            <a:r>
              <a:rPr lang="ar-SA" sz="3600" b="1" dirty="0" err="1" smtClean="0"/>
              <a:t>,</a:t>
            </a:r>
            <a:r>
              <a:rPr lang="ar-SA" sz="3600" b="1" dirty="0" smtClean="0"/>
              <a:t> </a:t>
            </a:r>
          </a:p>
          <a:p>
            <a:pPr algn="r" rtl="1"/>
            <a:r>
              <a:rPr lang="ar-SA" sz="3600" b="1" dirty="0" smtClean="0"/>
              <a:t>وكل هذه الأجسام أو التركيبات تحمل مواد وراثية  قادرة على إظهار صفات ملموسة مباشره أو نتيجة لتفاعلها مع الـ</a:t>
            </a:r>
            <a:r>
              <a:rPr lang="en-US" sz="3600" b="1" dirty="0" smtClean="0"/>
              <a:t> DNA  </a:t>
            </a:r>
            <a:r>
              <a:rPr lang="ar-SA" sz="3600" b="1" dirty="0" err="1" smtClean="0"/>
              <a:t>الكروموسومي</a:t>
            </a:r>
            <a:r>
              <a:rPr lang="ar-SA" sz="3600" b="1" dirty="0" smtClean="0"/>
              <a:t> </a:t>
            </a:r>
            <a:r>
              <a:rPr lang="ar-SA" sz="3600" b="1" dirty="0" err="1" smtClean="0"/>
              <a:t>بالخلية.</a:t>
            </a:r>
            <a:r>
              <a:rPr lang="ar-SA" sz="3600" b="1" dirty="0" smtClean="0"/>
              <a:t> </a:t>
            </a:r>
          </a:p>
          <a:p>
            <a:pPr algn="r" rtl="1"/>
            <a:endParaRPr lang="ar-SA" sz="3600" dirty="0"/>
          </a:p>
        </p:txBody>
      </p:sp>
    </p:spTree>
    <p:extLst>
      <p:ext uri="{BB962C8B-B14F-4D97-AF65-F5344CB8AC3E}">
        <p14:creationId xmlns:p14="http://schemas.microsoft.com/office/powerpoint/2010/main" val="289023320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ChangeArrowheads="1"/>
          </p:cNvSpPr>
          <p:nvPr/>
        </p:nvSpPr>
        <p:spPr bwMode="auto">
          <a:xfrm>
            <a:off x="0" y="381000"/>
            <a:ext cx="9144000" cy="6001643"/>
          </a:xfrm>
          <a:prstGeom prst="rect">
            <a:avLst/>
          </a:prstGeom>
          <a:noFill/>
          <a:ln w="9525">
            <a:noFill/>
            <a:miter lim="800000"/>
            <a:headEnd/>
            <a:tailEnd/>
          </a:ln>
        </p:spPr>
        <p:txBody>
          <a:bodyPr wrap="square">
            <a:spAutoFit/>
          </a:bodyPr>
          <a:lstStyle/>
          <a:p>
            <a:pPr rtl="1">
              <a:lnSpc>
                <a:spcPct val="150000"/>
              </a:lnSpc>
            </a:pPr>
            <a:r>
              <a:rPr lang="ar-SA" sz="3200" b="1" dirty="0" smtClean="0"/>
              <a:t>وبالتالي </a:t>
            </a:r>
            <a:r>
              <a:rPr lang="ar-SA" sz="3200" b="1" dirty="0"/>
              <a:t>فان العديد من الطرق </a:t>
            </a:r>
            <a:r>
              <a:rPr lang="ar-SA" sz="3200" b="1" dirty="0" err="1"/>
              <a:t>التقسيمية</a:t>
            </a:r>
            <a:r>
              <a:rPr lang="ar-SA" sz="3200" b="1" dirty="0"/>
              <a:t> الحديثة كانت </a:t>
            </a:r>
            <a:r>
              <a:rPr lang="ar-SA" sz="3200" b="1" dirty="0" smtClean="0"/>
              <a:t>ولا زالت </a:t>
            </a:r>
            <a:r>
              <a:rPr lang="ar-SA" sz="3200" b="1" dirty="0"/>
              <a:t>موجهة إلى التعرف على المكونات </a:t>
            </a:r>
            <a:r>
              <a:rPr lang="ar-SA" sz="3200" b="1" dirty="0">
                <a:solidFill>
                  <a:srgbClr val="6600CC"/>
                </a:solidFill>
              </a:rPr>
              <a:t>الوراثية في الخلية البكتيرية</a:t>
            </a:r>
            <a:r>
              <a:rPr lang="ar-SA" sz="3200" b="1" dirty="0"/>
              <a:t> وقد أوجدت طرق </a:t>
            </a:r>
            <a:r>
              <a:rPr lang="ar-SA" sz="3200" b="1" dirty="0" err="1"/>
              <a:t>فيزيوكيماوية</a:t>
            </a:r>
            <a:r>
              <a:rPr lang="ar-SA" sz="3200" b="1" dirty="0"/>
              <a:t> لتحليل </a:t>
            </a:r>
            <a:r>
              <a:rPr lang="ar-SA" sz="3200" b="1" dirty="0" err="1"/>
              <a:t>الجينوم</a:t>
            </a:r>
            <a:r>
              <a:rPr lang="ar-SA" sz="3200" b="1" dirty="0"/>
              <a:t> </a:t>
            </a:r>
            <a:r>
              <a:rPr lang="ar-SA" sz="3200" b="1" dirty="0" err="1"/>
              <a:t>البكتيري.</a:t>
            </a:r>
            <a:r>
              <a:rPr lang="ar-SA" sz="3200" b="1" dirty="0"/>
              <a:t> كما أن هناك طرق وراثية عديدة لنقل الجينات بين </a:t>
            </a:r>
            <a:r>
              <a:rPr lang="ar-SA" sz="3200" b="1" dirty="0" err="1"/>
              <a:t>البكتيرات</a:t>
            </a:r>
            <a:r>
              <a:rPr lang="ar-SA" sz="3200" b="1" dirty="0"/>
              <a:t> المختلفة </a:t>
            </a:r>
            <a:r>
              <a:rPr lang="ar-SA" sz="3200" b="1" dirty="0" err="1" smtClean="0"/>
              <a:t>أهمها:</a:t>
            </a:r>
            <a:endParaRPr lang="ar-SA" sz="3200" b="1" dirty="0" smtClean="0"/>
          </a:p>
          <a:p>
            <a:pPr rtl="1">
              <a:lnSpc>
                <a:spcPct val="150000"/>
              </a:lnSpc>
            </a:pPr>
            <a:r>
              <a:rPr lang="ar-SA" sz="3200" b="1" dirty="0" smtClean="0"/>
              <a:t> 1) التحول </a:t>
            </a:r>
            <a:r>
              <a:rPr lang="en-US" sz="3200" b="1" dirty="0"/>
              <a:t>transformation</a:t>
            </a:r>
            <a:r>
              <a:rPr lang="ar-SA" sz="3200" b="1" dirty="0"/>
              <a:t> </a:t>
            </a:r>
            <a:endParaRPr lang="ar-SA" sz="3200" b="1" dirty="0" smtClean="0"/>
          </a:p>
          <a:p>
            <a:pPr rtl="1">
              <a:lnSpc>
                <a:spcPct val="150000"/>
              </a:lnSpc>
            </a:pPr>
            <a:r>
              <a:rPr lang="ar-SA" sz="3200" b="1" dirty="0" smtClean="0"/>
              <a:t>2) الانتقال </a:t>
            </a:r>
            <a:r>
              <a:rPr lang="en-US" sz="3200" b="1" dirty="0" smtClean="0"/>
              <a:t>transduction</a:t>
            </a:r>
            <a:r>
              <a:rPr lang="ar-SA" sz="3200" b="1" dirty="0" smtClean="0"/>
              <a:t> </a:t>
            </a:r>
          </a:p>
          <a:p>
            <a:pPr rtl="1">
              <a:lnSpc>
                <a:spcPct val="150000"/>
              </a:lnSpc>
            </a:pPr>
            <a:r>
              <a:rPr lang="ar-SA" sz="3200" b="1" dirty="0" smtClean="0"/>
              <a:t> 3) التزاوج </a:t>
            </a:r>
            <a:r>
              <a:rPr lang="ar-SA" sz="3200" b="1" dirty="0"/>
              <a:t>الجنسي</a:t>
            </a:r>
            <a:r>
              <a:rPr lang="en-US" sz="3200" b="1" dirty="0"/>
              <a:t> conjugation </a:t>
            </a:r>
            <a:r>
              <a:rPr lang="ar-SA" sz="3200" b="1" dirty="0"/>
              <a:t> </a:t>
            </a:r>
            <a:endParaRPr lang="ar-SA" sz="3200" b="1" dirty="0" smtClean="0"/>
          </a:p>
          <a:p>
            <a:pPr rtl="1">
              <a:lnSpc>
                <a:spcPct val="150000"/>
              </a:lnSpc>
            </a:pPr>
            <a:r>
              <a:rPr lang="ar-SA" sz="3200" b="1" dirty="0" smtClean="0"/>
              <a:t>  4) تأثير </a:t>
            </a:r>
            <a:r>
              <a:rPr lang="ar-SA" sz="3200" b="1" dirty="0"/>
              <a:t>التركيبات غير </a:t>
            </a:r>
            <a:r>
              <a:rPr lang="ar-SA" sz="3200" b="1" dirty="0" err="1"/>
              <a:t>الكروموسوميه</a:t>
            </a:r>
            <a:r>
              <a:rPr lang="ar-SA" sz="3200" b="1" dirty="0"/>
              <a:t> في نقل الصفات الوراثية</a:t>
            </a:r>
            <a:r>
              <a:rPr lang="ar-SA" sz="3200" b="1" dirty="0" smtClean="0"/>
              <a:t>.</a:t>
            </a:r>
            <a:endParaRPr lang="ar-SA" sz="3200" b="1" dirty="0"/>
          </a:p>
        </p:txBody>
      </p:sp>
    </p:spTree>
    <p:extLst>
      <p:ext uri="{BB962C8B-B14F-4D97-AF65-F5344CB8AC3E}">
        <p14:creationId xmlns:p14="http://schemas.microsoft.com/office/powerpoint/2010/main" val="73600044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descr="http://thescienceofacne.com/wp-content/uploads/Horizontal-Gene-Transfer-in-Bacteria-Furuya-et-al-300x393.jpg">
            <a:hlinkClick r:id="rId3"/>
          </p:cNvPr>
          <p:cNvPicPr>
            <a:picLocks noChangeAspect="1" noChangeArrowheads="1"/>
          </p:cNvPicPr>
          <p:nvPr/>
        </p:nvPicPr>
        <p:blipFill>
          <a:blip r:embed="rId4" r:link="rId5" cstate="print">
            <a:lum bright="-20000" contrast="20000"/>
          </a:blip>
          <a:srcRect/>
          <a:stretch>
            <a:fillRect/>
          </a:stretch>
        </p:blipFill>
        <p:spPr bwMode="auto">
          <a:xfrm>
            <a:off x="685800" y="152400"/>
            <a:ext cx="8001000" cy="4343400"/>
          </a:xfrm>
          <a:prstGeom prst="rect">
            <a:avLst/>
          </a:prstGeom>
          <a:noFill/>
          <a:ln w="9525">
            <a:noFill/>
            <a:miter lim="800000"/>
            <a:headEnd/>
            <a:tailEnd/>
          </a:ln>
        </p:spPr>
      </p:pic>
      <p:sp>
        <p:nvSpPr>
          <p:cNvPr id="13315" name="Rectangle 5"/>
          <p:cNvSpPr>
            <a:spLocks noChangeArrowheads="1"/>
          </p:cNvSpPr>
          <p:nvPr/>
        </p:nvSpPr>
        <p:spPr bwMode="auto">
          <a:xfrm>
            <a:off x="533400" y="4724400"/>
            <a:ext cx="8269288" cy="1739900"/>
          </a:xfrm>
          <a:prstGeom prst="rect">
            <a:avLst/>
          </a:prstGeom>
          <a:noFill/>
          <a:ln w="9525">
            <a:noFill/>
            <a:miter lim="800000"/>
            <a:headEnd/>
            <a:tailEnd/>
          </a:ln>
        </p:spPr>
        <p:txBody>
          <a:bodyPr anchor="ctr">
            <a:spAutoFit/>
          </a:bodyPr>
          <a:lstStyle/>
          <a:p>
            <a:pPr algn="ctr" rtl="1"/>
            <a:r>
              <a:rPr lang="ar-SA" b="1"/>
              <a:t>انتقال للمادة الوراثية يتم بثلاث طرائق رئيسية هي</a:t>
            </a:r>
            <a:r>
              <a:rPr lang="en-US" b="1"/>
              <a:t> : </a:t>
            </a:r>
            <a:br>
              <a:rPr lang="en-US" b="1"/>
            </a:br>
            <a:r>
              <a:rPr lang="ar-SA" b="1"/>
              <a:t>أ) التحول</a:t>
            </a:r>
            <a:r>
              <a:rPr lang="en-US" b="1"/>
              <a:t> :</a:t>
            </a:r>
            <a:r>
              <a:rPr lang="ar-SA" b="1"/>
              <a:t>وهو انتقال حمض</a:t>
            </a:r>
            <a:r>
              <a:rPr lang="en-US" b="1"/>
              <a:t> DNA </a:t>
            </a:r>
            <a:r>
              <a:rPr lang="ar-SA" b="1"/>
              <a:t>من البيئة المحيطة إلى داخل اخلية وقد يحدث عبور تتبادل فيه المواد والمعلومات الوراثية لتنشأ صفات جديدة في الخلية البكتيرية المستلمة (المستقبلة)</a:t>
            </a:r>
            <a:r>
              <a:rPr lang="en-US" b="1"/>
              <a:t/>
            </a:r>
            <a:br>
              <a:rPr lang="en-US" b="1"/>
            </a:br>
            <a:r>
              <a:rPr lang="ar-SA" b="1"/>
              <a:t>ب) النقل</a:t>
            </a:r>
            <a:r>
              <a:rPr lang="en-US" b="1"/>
              <a:t> :</a:t>
            </a:r>
            <a:r>
              <a:rPr lang="ar-SA" b="1"/>
              <a:t>حيث يتم انتقال العوامل الوراثية من فيروس (لاقم البكتيريا) إلى خلية بكتيرية</a:t>
            </a:r>
            <a:endParaRPr lang="en-US" b="1"/>
          </a:p>
          <a:p>
            <a:pPr algn="ctr" rtl="1"/>
            <a:r>
              <a:rPr lang="ar-SA" b="1"/>
              <a:t>ج) الاقتران</a:t>
            </a:r>
            <a:r>
              <a:rPr lang="en-US" b="1"/>
              <a:t> : </a:t>
            </a:r>
            <a:r>
              <a:rPr lang="ar-SA" b="1"/>
              <a:t>وهو انتقال العوامل الوراثية من خلية بكتيرية معطية إلى خلية مستقبلة عن طريق الاتصال المباشر بينهما بواسطة الشعيرات الجنسية</a:t>
            </a:r>
            <a:r>
              <a:rPr lang="en-US" b="1"/>
              <a:t> . </a:t>
            </a:r>
          </a:p>
        </p:txBody>
      </p:sp>
    </p:spTree>
    <p:extLst>
      <p:ext uri="{BB962C8B-B14F-4D97-AF65-F5344CB8AC3E}">
        <p14:creationId xmlns:p14="http://schemas.microsoft.com/office/powerpoint/2010/main" val="369548018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11763"/>
          </a:xfrm>
        </p:spPr>
        <p:txBody>
          <a:bodyPr/>
          <a:lstStyle/>
          <a:p>
            <a:pPr algn="r" rtl="1"/>
            <a:r>
              <a:rPr lang="ar-SA" sz="4000" b="1" dirty="0" err="1" smtClean="0"/>
              <a:t>الترانسبوسون</a:t>
            </a:r>
            <a:r>
              <a:rPr lang="ar-SA" sz="4000" b="1" dirty="0" smtClean="0"/>
              <a:t> </a:t>
            </a:r>
            <a:r>
              <a:rPr lang="en-US" sz="4000" b="1" dirty="0" err="1" smtClean="0"/>
              <a:t>Transposons</a:t>
            </a:r>
            <a:r>
              <a:rPr lang="ar-SA" sz="4000" b="1" dirty="0" smtClean="0"/>
              <a:t> عبارة عن قطعه من </a:t>
            </a:r>
            <a:r>
              <a:rPr lang="en-US" sz="4000" b="1" dirty="0" smtClean="0"/>
              <a:t> DNA </a:t>
            </a:r>
            <a:r>
              <a:rPr lang="ar-SA" sz="4000" b="1" dirty="0" smtClean="0"/>
              <a:t>ولكن ليس له القدره على مضاعفه نفسه على العكس من </a:t>
            </a:r>
            <a:r>
              <a:rPr lang="ar-SA" sz="4000" b="1" dirty="0" err="1" smtClean="0"/>
              <a:t>البلازميد</a:t>
            </a:r>
            <a:r>
              <a:rPr lang="ar-SA" sz="4000" b="1" dirty="0" smtClean="0"/>
              <a:t> وله القدرة على الحركة من مكان </a:t>
            </a:r>
            <a:r>
              <a:rPr lang="ar-SA" sz="4000" b="1" dirty="0" err="1" smtClean="0"/>
              <a:t>لاخر</a:t>
            </a:r>
            <a:r>
              <a:rPr lang="ar-SA" sz="4000" b="1" dirty="0" smtClean="0"/>
              <a:t> </a:t>
            </a:r>
          </a:p>
          <a:p>
            <a:pPr algn="r" rtl="1"/>
            <a:r>
              <a:rPr lang="ar-SA" sz="4000" b="1" dirty="0" smtClean="0"/>
              <a:t>لذلك يسمى  </a:t>
            </a:r>
            <a:r>
              <a:rPr lang="en-US" sz="4000" b="1" dirty="0" smtClean="0"/>
              <a:t> jumping genes</a:t>
            </a:r>
            <a:r>
              <a:rPr lang="ar-SA" sz="4000" b="1" dirty="0" smtClean="0"/>
              <a:t> </a:t>
            </a:r>
            <a:r>
              <a:rPr lang="ar-SA" sz="4000" b="1" dirty="0" err="1" smtClean="0"/>
              <a:t>والترانسبوسون</a:t>
            </a:r>
            <a:r>
              <a:rPr lang="ar-SA" sz="4000" b="1" dirty="0" smtClean="0"/>
              <a:t> يحمل نسخ لتصنيع الأنزيمات التي تقاوم </a:t>
            </a:r>
            <a:r>
              <a:rPr lang="ar-SA" sz="4000" b="1" dirty="0" err="1" smtClean="0"/>
              <a:t>الادويه</a:t>
            </a:r>
            <a:r>
              <a:rPr lang="ar-SA" sz="4000" b="1" dirty="0" smtClean="0"/>
              <a:t> </a:t>
            </a:r>
            <a:r>
              <a:rPr lang="ar-SA" sz="4000" b="1" dirty="0" err="1" smtClean="0"/>
              <a:t>والسموم .</a:t>
            </a:r>
            <a:endParaRPr lang="en-US" sz="4000" b="1" dirty="0" smtClean="0"/>
          </a:p>
          <a:p>
            <a:pPr algn="r" rtl="1"/>
            <a:endParaRPr lang="ar-SA" sz="4000" dirty="0"/>
          </a:p>
        </p:txBody>
      </p:sp>
    </p:spTree>
    <p:extLst>
      <p:ext uri="{BB962C8B-B14F-4D97-AF65-F5344CB8AC3E}">
        <p14:creationId xmlns:p14="http://schemas.microsoft.com/office/powerpoint/2010/main" val="187884341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en-US" dirty="0" smtClean="0"/>
              <a:t> </a:t>
            </a:r>
            <a:r>
              <a:rPr lang="ar-SA" dirty="0" smtClean="0"/>
              <a:t> الاحماض النووية ودورها في تقسيم البكتيريا</a:t>
            </a:r>
            <a:endParaRPr lang="ar-SA" dirty="0"/>
          </a:p>
        </p:txBody>
      </p:sp>
      <p:sp>
        <p:nvSpPr>
          <p:cNvPr id="3" name="Content Placeholder 2"/>
          <p:cNvSpPr>
            <a:spLocks noGrp="1"/>
          </p:cNvSpPr>
          <p:nvPr>
            <p:ph idx="1"/>
          </p:nvPr>
        </p:nvSpPr>
        <p:spPr>
          <a:xfrm>
            <a:off x="0" y="1600200"/>
            <a:ext cx="8686800" cy="4525963"/>
          </a:xfrm>
        </p:spPr>
        <p:txBody>
          <a:bodyPr/>
          <a:lstStyle/>
          <a:p>
            <a:pPr algn="r" rtl="1">
              <a:buNone/>
            </a:pPr>
            <a:r>
              <a:rPr lang="ar-SA" sz="2800" dirty="0" smtClean="0"/>
              <a:t>في الماضي استخدمت الصفات </a:t>
            </a:r>
            <a:r>
              <a:rPr lang="ar-SA" sz="2800" dirty="0" err="1" smtClean="0"/>
              <a:t>المرفولوجية</a:t>
            </a:r>
            <a:r>
              <a:rPr lang="ar-SA" sz="2800" dirty="0" smtClean="0"/>
              <a:t> والفسيولوجية في تقسيم البكتيريا وعلى الرغم من نجاح هذه الطرق </a:t>
            </a:r>
            <a:r>
              <a:rPr lang="ar-SA" sz="2800" u="sng" dirty="0" smtClean="0"/>
              <a:t>إلا انها لم تكن بالدقة الكافية لتقسيم وتميز البكتيريا على اسس صحيحة تعتمد على الاختلافات الوراثية بين المجاميع </a:t>
            </a:r>
            <a:r>
              <a:rPr lang="ar-SA" sz="2800" u="sng" dirty="0" err="1" smtClean="0"/>
              <a:t>البكتيرية.</a:t>
            </a:r>
            <a:r>
              <a:rPr lang="ar-SA" sz="2800" u="sng" dirty="0" smtClean="0"/>
              <a:t> </a:t>
            </a:r>
          </a:p>
          <a:p>
            <a:pPr algn="r" rtl="1">
              <a:buNone/>
            </a:pPr>
            <a:r>
              <a:rPr lang="ar-SA" sz="2800" dirty="0" smtClean="0"/>
              <a:t>ومنذ 20 عام اخذ تقسيم البكتيريا يعتمد على الدراسات الخاصة </a:t>
            </a:r>
            <a:r>
              <a:rPr lang="ar-SA" sz="2800" dirty="0" err="1" smtClean="0"/>
              <a:t>للاحماض</a:t>
            </a:r>
            <a:r>
              <a:rPr lang="ar-SA" sz="2800" dirty="0" smtClean="0"/>
              <a:t> النووية التي اضافة نوع من الامتيازات لهذه الطرق </a:t>
            </a:r>
            <a:r>
              <a:rPr lang="ar-SA" sz="2800" dirty="0" err="1" smtClean="0"/>
              <a:t>منها:-</a:t>
            </a:r>
            <a:endParaRPr lang="ar-SA" sz="2800" dirty="0" smtClean="0"/>
          </a:p>
          <a:p>
            <a:pPr algn="r" rtl="1">
              <a:buNone/>
            </a:pPr>
            <a:r>
              <a:rPr lang="ar-SA" sz="2800" dirty="0" smtClean="0"/>
              <a:t>1- أمكن تمييز مجموعات البكتيريا في انواع معينة تتصف بصفات خاصة.</a:t>
            </a:r>
          </a:p>
          <a:p>
            <a:pPr algn="r" rtl="1">
              <a:buNone/>
            </a:pPr>
            <a:r>
              <a:rPr lang="ar-SA" sz="2800" dirty="0" smtClean="0"/>
              <a:t>2- تقسيم البكتيريا على اساس وراثي لا يعتمد على التغيرات </a:t>
            </a:r>
            <a:r>
              <a:rPr lang="ar-SA" sz="2800" dirty="0" err="1" smtClean="0"/>
              <a:t>المرفولوجية.</a:t>
            </a:r>
            <a:endParaRPr lang="ar-SA" sz="2800" dirty="0" smtClean="0"/>
          </a:p>
          <a:p>
            <a:pPr algn="r" rtl="1">
              <a:buNone/>
            </a:pPr>
            <a:r>
              <a:rPr lang="ar-SA" sz="2800" dirty="0" smtClean="0"/>
              <a:t>3- إعداد جداول تعريفية.</a:t>
            </a:r>
          </a:p>
          <a:p>
            <a:pPr algn="r" rtl="1">
              <a:buNone/>
            </a:pPr>
            <a:r>
              <a:rPr lang="ar-SA" sz="2800" dirty="0" smtClean="0"/>
              <a:t>4- التعرف على الاختلافات والارتباطات بين المجاميع البكتيرية المختلفة.</a:t>
            </a:r>
            <a:endParaRPr lang="ar-SA" sz="2800" dirty="0"/>
          </a:p>
        </p:txBody>
      </p:sp>
    </p:spTree>
    <p:extLst>
      <p:ext uri="{BB962C8B-B14F-4D97-AF65-F5344CB8AC3E}">
        <p14:creationId xmlns:p14="http://schemas.microsoft.com/office/powerpoint/2010/main" val="156013062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533400" y="0"/>
            <a:ext cx="8229600" cy="762000"/>
          </a:xfrm>
        </p:spPr>
        <p:txBody>
          <a:bodyPr/>
          <a:lstStyle/>
          <a:p>
            <a:pPr eaLnBrk="1" hangingPunct="1"/>
            <a:r>
              <a:rPr lang="ar-SA" sz="2800" b="1" dirty="0" smtClean="0"/>
              <a:t>التقسيم على أساس </a:t>
            </a:r>
            <a:r>
              <a:rPr lang="ar-SA" sz="2800" b="1" dirty="0" err="1" smtClean="0"/>
              <a:t>التشابة</a:t>
            </a:r>
            <a:r>
              <a:rPr lang="ar-SA" sz="2800" b="1" dirty="0" smtClean="0"/>
              <a:t> في الأحماض النووية </a:t>
            </a:r>
            <a:endParaRPr lang="en-US" sz="2800" b="1" dirty="0" smtClean="0"/>
          </a:p>
        </p:txBody>
      </p:sp>
      <p:sp>
        <p:nvSpPr>
          <p:cNvPr id="14339" name="Rectangle 3"/>
          <p:cNvSpPr>
            <a:spLocks noGrp="1" noChangeArrowheads="1"/>
          </p:cNvSpPr>
          <p:nvPr>
            <p:ph type="body" idx="1"/>
          </p:nvPr>
        </p:nvSpPr>
        <p:spPr>
          <a:xfrm>
            <a:off x="0" y="762000"/>
            <a:ext cx="8839200" cy="5181600"/>
          </a:xfrm>
        </p:spPr>
        <p:txBody>
          <a:bodyPr/>
          <a:lstStyle/>
          <a:p>
            <a:pPr algn="r" rtl="1" eaLnBrk="1" hangingPunct="1">
              <a:lnSpc>
                <a:spcPct val="90000"/>
              </a:lnSpc>
            </a:pPr>
            <a:r>
              <a:rPr lang="ar-SA" dirty="0" smtClean="0"/>
              <a:t>يحتوي الحمض النووي </a:t>
            </a:r>
            <a:r>
              <a:rPr lang="en-US" dirty="0" smtClean="0"/>
              <a:t>D N A </a:t>
            </a:r>
            <a:r>
              <a:rPr lang="ar-SA" dirty="0" smtClean="0"/>
              <a:t> على القواعد </a:t>
            </a:r>
            <a:r>
              <a:rPr lang="ar-SA" dirty="0" err="1" smtClean="0"/>
              <a:t>النيتروجينية</a:t>
            </a:r>
            <a:r>
              <a:rPr lang="ar-SA" dirty="0" smtClean="0"/>
              <a:t> الأربع المعروفة </a:t>
            </a:r>
            <a:r>
              <a:rPr lang="ar-SA" dirty="0" err="1" smtClean="0"/>
              <a:t>آدنين(</a:t>
            </a:r>
            <a:r>
              <a:rPr lang="en-US" dirty="0" smtClean="0"/>
              <a:t>A</a:t>
            </a:r>
            <a:r>
              <a:rPr lang="ar-SA" dirty="0" smtClean="0"/>
              <a:t> ) </a:t>
            </a:r>
            <a:r>
              <a:rPr lang="ar-SA" dirty="0" err="1" smtClean="0"/>
              <a:t>وثيامين</a:t>
            </a:r>
            <a:r>
              <a:rPr lang="ar-SA" dirty="0" smtClean="0"/>
              <a:t> </a:t>
            </a:r>
            <a:r>
              <a:rPr lang="ar-SA" dirty="0" err="1" smtClean="0"/>
              <a:t>(</a:t>
            </a:r>
            <a:r>
              <a:rPr lang="en-US" dirty="0" smtClean="0"/>
              <a:t>T</a:t>
            </a:r>
            <a:r>
              <a:rPr lang="ar-SA" dirty="0" smtClean="0"/>
              <a:t>) </a:t>
            </a:r>
            <a:r>
              <a:rPr lang="ar-SA" dirty="0" err="1" smtClean="0"/>
              <a:t>وجوانين(</a:t>
            </a:r>
            <a:r>
              <a:rPr lang="en-US" dirty="0" smtClean="0"/>
              <a:t>G</a:t>
            </a:r>
            <a:r>
              <a:rPr lang="ar-SA" dirty="0" smtClean="0"/>
              <a:t>) </a:t>
            </a:r>
            <a:r>
              <a:rPr lang="ar-SA" dirty="0" err="1" smtClean="0"/>
              <a:t>وسايتوسين</a:t>
            </a:r>
            <a:r>
              <a:rPr lang="ar-SA" dirty="0" smtClean="0"/>
              <a:t> </a:t>
            </a:r>
            <a:r>
              <a:rPr lang="ar-SA" dirty="0" err="1" smtClean="0"/>
              <a:t>(</a:t>
            </a:r>
            <a:r>
              <a:rPr lang="en-US" dirty="0" smtClean="0"/>
              <a:t>C</a:t>
            </a:r>
            <a:r>
              <a:rPr lang="ar-SA" dirty="0" smtClean="0"/>
              <a:t>) وفي السلسلة المزدوجة لهذا الحمض النووي ترتبط قواعد </a:t>
            </a:r>
            <a:r>
              <a:rPr lang="ar-SA" dirty="0" err="1" smtClean="0"/>
              <a:t>الجوانين</a:t>
            </a:r>
            <a:r>
              <a:rPr lang="ar-SA" dirty="0" smtClean="0"/>
              <a:t> </a:t>
            </a:r>
            <a:r>
              <a:rPr lang="ar-SA" dirty="0" err="1" smtClean="0"/>
              <a:t>(</a:t>
            </a:r>
            <a:r>
              <a:rPr lang="en-US" dirty="0" smtClean="0"/>
              <a:t>G</a:t>
            </a:r>
            <a:r>
              <a:rPr lang="ar-SA" dirty="0" smtClean="0"/>
              <a:t>) بقواعد </a:t>
            </a:r>
            <a:r>
              <a:rPr lang="ar-SA" dirty="0" err="1" smtClean="0"/>
              <a:t>السايتوسين</a:t>
            </a:r>
            <a:r>
              <a:rPr lang="ar-SA" dirty="0" smtClean="0"/>
              <a:t> </a:t>
            </a:r>
            <a:r>
              <a:rPr lang="ar-SA" dirty="0" err="1" smtClean="0"/>
              <a:t>(</a:t>
            </a:r>
            <a:r>
              <a:rPr lang="en-US" dirty="0" smtClean="0"/>
              <a:t>C</a:t>
            </a:r>
            <a:r>
              <a:rPr lang="ar-SA" dirty="0" smtClean="0"/>
              <a:t>) برابطة هيدروجينية  </a:t>
            </a:r>
            <a:r>
              <a:rPr lang="ar-SA" dirty="0" err="1" smtClean="0"/>
              <a:t>إشتراكية</a:t>
            </a:r>
            <a:r>
              <a:rPr lang="ar-SA" dirty="0" smtClean="0"/>
              <a:t> </a:t>
            </a:r>
            <a:r>
              <a:rPr lang="ar-SA" dirty="0" err="1" smtClean="0"/>
              <a:t>ثلاثية.</a:t>
            </a:r>
            <a:r>
              <a:rPr lang="ar-SA" dirty="0" smtClean="0"/>
              <a:t> وترتبط قواعد </a:t>
            </a:r>
            <a:r>
              <a:rPr lang="ar-SA" dirty="0" err="1" smtClean="0"/>
              <a:t>الثيامين</a:t>
            </a:r>
            <a:r>
              <a:rPr lang="ar-SA" dirty="0" smtClean="0"/>
              <a:t> </a:t>
            </a:r>
            <a:r>
              <a:rPr lang="ar-SA" dirty="0" err="1" smtClean="0"/>
              <a:t>(</a:t>
            </a:r>
            <a:r>
              <a:rPr lang="en-US" dirty="0" smtClean="0"/>
              <a:t>T</a:t>
            </a:r>
            <a:r>
              <a:rPr lang="ar-SA" dirty="0" smtClean="0"/>
              <a:t>) بقواعد </a:t>
            </a:r>
            <a:r>
              <a:rPr lang="ar-SA" dirty="0" err="1" smtClean="0"/>
              <a:t>الآدنين(</a:t>
            </a:r>
            <a:r>
              <a:rPr lang="en-US" dirty="0" smtClean="0"/>
              <a:t>A</a:t>
            </a:r>
            <a:r>
              <a:rPr lang="ar-SA" dirty="0" smtClean="0"/>
              <a:t>) برابطة هيدروجينية </a:t>
            </a:r>
            <a:r>
              <a:rPr lang="ar-SA" dirty="0" err="1" smtClean="0"/>
              <a:t>إشتراكية</a:t>
            </a:r>
            <a:r>
              <a:rPr lang="ar-SA" dirty="0" smtClean="0"/>
              <a:t> </a:t>
            </a:r>
            <a:r>
              <a:rPr lang="ar-SA" dirty="0" err="1" smtClean="0"/>
              <a:t>ثنائية .</a:t>
            </a:r>
            <a:endParaRPr lang="ar-SA" dirty="0" smtClean="0"/>
          </a:p>
          <a:p>
            <a:pPr algn="r" rtl="1" eaLnBrk="1" hangingPunct="1">
              <a:lnSpc>
                <a:spcPct val="90000"/>
              </a:lnSpc>
            </a:pPr>
            <a:r>
              <a:rPr lang="ar-SA" sz="3000" dirty="0" smtClean="0"/>
              <a:t>وعلى ذلك تكون نسبة </a:t>
            </a:r>
            <a:r>
              <a:rPr lang="ar-SA" sz="3000" dirty="0" err="1" smtClean="0"/>
              <a:t>الجوانين</a:t>
            </a:r>
            <a:r>
              <a:rPr lang="ar-SA" sz="3000" dirty="0" smtClean="0"/>
              <a:t> = نسبة </a:t>
            </a:r>
            <a:r>
              <a:rPr lang="ar-SA" sz="3000" dirty="0" err="1" smtClean="0"/>
              <a:t>السايتوسين</a:t>
            </a:r>
            <a:r>
              <a:rPr lang="ar-SA" sz="3000" dirty="0" smtClean="0"/>
              <a:t> في أي </a:t>
            </a:r>
            <a:r>
              <a:rPr lang="ar-SA" sz="3000" dirty="0" err="1" smtClean="0"/>
              <a:t>بكتيريا .</a:t>
            </a:r>
            <a:r>
              <a:rPr lang="ar-SA" sz="3000" dirty="0" smtClean="0"/>
              <a:t> كما تكون نسبة </a:t>
            </a:r>
            <a:r>
              <a:rPr lang="ar-SA" sz="3000" dirty="0" err="1" smtClean="0"/>
              <a:t>الأدنين </a:t>
            </a:r>
            <a:r>
              <a:rPr lang="ar-SA" sz="3000" dirty="0" smtClean="0"/>
              <a:t>= نسبة </a:t>
            </a:r>
            <a:r>
              <a:rPr lang="ar-SA" sz="3000" dirty="0" err="1" smtClean="0"/>
              <a:t>الثيامين.</a:t>
            </a:r>
            <a:endParaRPr lang="ar-SA" sz="3000" dirty="0" smtClean="0"/>
          </a:p>
          <a:p>
            <a:pPr algn="r" rtl="1" eaLnBrk="1" hangingPunct="1">
              <a:lnSpc>
                <a:spcPct val="90000"/>
              </a:lnSpc>
            </a:pPr>
            <a:r>
              <a:rPr lang="ar-SA" sz="3000" dirty="0" smtClean="0"/>
              <a:t>وكذلك فإنه كلما زادت نسبة </a:t>
            </a:r>
            <a:r>
              <a:rPr lang="ar-SA" sz="3000" dirty="0" err="1" smtClean="0"/>
              <a:t>الجوانين</a:t>
            </a:r>
            <a:r>
              <a:rPr lang="ar-SA" sz="3000" dirty="0" smtClean="0"/>
              <a:t> </a:t>
            </a:r>
            <a:r>
              <a:rPr lang="ar-SA" sz="3000" dirty="0" err="1" smtClean="0"/>
              <a:t>والسايتوسين</a:t>
            </a:r>
            <a:r>
              <a:rPr lang="ar-SA" sz="3000" dirty="0" smtClean="0"/>
              <a:t> تقل نسبة الأدنين </a:t>
            </a:r>
            <a:r>
              <a:rPr lang="ar-SA" sz="3000" dirty="0" err="1" smtClean="0"/>
              <a:t>والثايمين</a:t>
            </a:r>
            <a:r>
              <a:rPr lang="ar-SA" sz="3000" dirty="0" smtClean="0"/>
              <a:t> في الحمض النووي لأي </a:t>
            </a:r>
            <a:r>
              <a:rPr lang="ar-SA" sz="3000" dirty="0" err="1" smtClean="0"/>
              <a:t>بكتيريا .</a:t>
            </a:r>
            <a:r>
              <a:rPr lang="ar-SA" sz="3000" dirty="0" smtClean="0"/>
              <a:t> وبمعنى آخر كلما كانت نسبة </a:t>
            </a:r>
            <a:r>
              <a:rPr lang="ar-SA" sz="3000" dirty="0" err="1" smtClean="0"/>
              <a:t>الجوانين</a:t>
            </a:r>
            <a:r>
              <a:rPr lang="ar-SA" sz="3000" dirty="0" smtClean="0"/>
              <a:t> + </a:t>
            </a:r>
            <a:r>
              <a:rPr lang="ar-SA" sz="3000" dirty="0" err="1" smtClean="0"/>
              <a:t>السايتوسين</a:t>
            </a:r>
            <a:r>
              <a:rPr lang="ar-SA" sz="3000" dirty="0" smtClean="0"/>
              <a:t> = 60% فإن نسبة </a:t>
            </a:r>
            <a:r>
              <a:rPr lang="ar-SA" sz="3000" dirty="0" err="1" smtClean="0"/>
              <a:t>الأدنين </a:t>
            </a:r>
            <a:r>
              <a:rPr lang="ar-SA" sz="3000" dirty="0" smtClean="0"/>
              <a:t>+ </a:t>
            </a:r>
            <a:r>
              <a:rPr lang="ar-SA" sz="3000" dirty="0" err="1" smtClean="0"/>
              <a:t>الثيامين</a:t>
            </a:r>
            <a:r>
              <a:rPr lang="ar-SA" sz="3000" dirty="0" smtClean="0"/>
              <a:t> = </a:t>
            </a:r>
            <a:r>
              <a:rPr lang="ar-SA" sz="3000" dirty="0" err="1" smtClean="0"/>
              <a:t>40%.</a:t>
            </a:r>
            <a:r>
              <a:rPr lang="ar-SA" sz="3000" dirty="0" smtClean="0"/>
              <a:t> فهذا يعني أن نسبة كل من </a:t>
            </a:r>
            <a:r>
              <a:rPr lang="ar-SA" sz="3000" dirty="0" err="1" smtClean="0"/>
              <a:t>الجوانين</a:t>
            </a:r>
            <a:r>
              <a:rPr lang="ar-SA" sz="3000" dirty="0" smtClean="0"/>
              <a:t> </a:t>
            </a:r>
            <a:r>
              <a:rPr lang="ar-SA" sz="3000" dirty="0" err="1" smtClean="0"/>
              <a:t>والسايتوسين</a:t>
            </a:r>
            <a:r>
              <a:rPr lang="ar-SA" sz="3000" dirty="0" smtClean="0"/>
              <a:t> =30% لكل منهما ونسبة كل من الأدنين </a:t>
            </a:r>
            <a:r>
              <a:rPr lang="ar-SA" sz="3000" dirty="0" err="1" smtClean="0"/>
              <a:t>والثايمين</a:t>
            </a:r>
            <a:r>
              <a:rPr lang="ar-SA" sz="3000" dirty="0" smtClean="0"/>
              <a:t> = 20% لكل منهما.</a:t>
            </a:r>
            <a:endParaRPr lang="en-US" sz="3000" dirty="0" smtClean="0"/>
          </a:p>
        </p:txBody>
      </p:sp>
    </p:spTree>
    <p:extLst>
      <p:ext uri="{BB962C8B-B14F-4D97-AF65-F5344CB8AC3E}">
        <p14:creationId xmlns:p14="http://schemas.microsoft.com/office/powerpoint/2010/main" val="354502053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Grp="1" noChangeArrowheads="1"/>
          </p:cNvSpPr>
          <p:nvPr>
            <p:ph type="body" idx="1"/>
          </p:nvPr>
        </p:nvSpPr>
        <p:spPr>
          <a:xfrm>
            <a:off x="457200" y="4343400"/>
            <a:ext cx="8229600" cy="1782763"/>
          </a:xfrm>
        </p:spPr>
        <p:txBody>
          <a:bodyPr/>
          <a:lstStyle/>
          <a:p>
            <a:pPr algn="r" rtl="1" eaLnBrk="1" hangingPunct="1">
              <a:lnSpc>
                <a:spcPct val="90000"/>
              </a:lnSpc>
            </a:pPr>
            <a:r>
              <a:rPr lang="ar-SA" sz="2800" dirty="0" smtClean="0"/>
              <a:t>نموذج واطسون وكريك:</a:t>
            </a:r>
            <a:r>
              <a:rPr lang="en-US" sz="2800" dirty="0" smtClean="0"/>
              <a:t>- </a:t>
            </a:r>
            <a:r>
              <a:rPr lang="ar-SA" sz="2800" dirty="0" smtClean="0"/>
              <a:t>يتركب نموذج</a:t>
            </a:r>
            <a:r>
              <a:rPr lang="en-US" sz="2800" dirty="0" smtClean="0"/>
              <a:t> DNA </a:t>
            </a:r>
            <a:r>
              <a:rPr lang="ar-SA" sz="2800" dirty="0" smtClean="0"/>
              <a:t>من شريطين</a:t>
            </a:r>
            <a:r>
              <a:rPr lang="en-US" sz="2800" dirty="0" smtClean="0"/>
              <a:t> </a:t>
            </a:r>
            <a:r>
              <a:rPr lang="ar-SA" sz="2800" dirty="0" smtClean="0"/>
              <a:t>يرتبطان معًا كالسلم ويمثل </a:t>
            </a:r>
            <a:r>
              <a:rPr lang="ar-SA" sz="2800" dirty="0" err="1" smtClean="0"/>
              <a:t>هيكلا </a:t>
            </a:r>
            <a:r>
              <a:rPr lang="ar-SA" sz="2800" dirty="0" smtClean="0"/>
              <a:t>:- السكر والفوسفات جانبي السلم بينما تمثل القواعد </a:t>
            </a:r>
            <a:r>
              <a:rPr lang="ar-SA" sz="2800" dirty="0" err="1" smtClean="0"/>
              <a:t>النيتروجينة</a:t>
            </a:r>
            <a:r>
              <a:rPr lang="ar-SA" sz="2800" dirty="0" smtClean="0"/>
              <a:t> درجات السلم</a:t>
            </a:r>
            <a:r>
              <a:rPr lang="en-US" sz="2800" dirty="0" smtClean="0"/>
              <a:t>. </a:t>
            </a:r>
            <a:r>
              <a:rPr lang="ar-SA" sz="2800" dirty="0" smtClean="0"/>
              <a:t>ترتبط قاعدة </a:t>
            </a:r>
            <a:r>
              <a:rPr lang="ar-SA" sz="2800" dirty="0" err="1" smtClean="0"/>
              <a:t>الأدينين</a:t>
            </a:r>
            <a:r>
              <a:rPr lang="en-US" sz="2800" dirty="0" smtClean="0"/>
              <a:t> (A) </a:t>
            </a:r>
            <a:r>
              <a:rPr lang="ar-SA" sz="2800" dirty="0" smtClean="0"/>
              <a:t>مع قاعدة </a:t>
            </a:r>
            <a:r>
              <a:rPr lang="ar-SA" sz="2800" dirty="0" err="1" smtClean="0"/>
              <a:t>الثايمين</a:t>
            </a:r>
            <a:r>
              <a:rPr lang="en-US" sz="2800" dirty="0" smtClean="0"/>
              <a:t> (T) </a:t>
            </a:r>
            <a:r>
              <a:rPr lang="ar-SA" sz="2800" dirty="0" smtClean="0"/>
              <a:t>برابطة هيدروجينية ثنائية</a:t>
            </a:r>
            <a:r>
              <a:rPr lang="en-US" sz="2800" dirty="0" smtClean="0"/>
              <a:t>.- </a:t>
            </a:r>
            <a:r>
              <a:rPr lang="ar-SA" sz="2800" dirty="0" smtClean="0"/>
              <a:t>ترتبط قاعدة </a:t>
            </a:r>
            <a:r>
              <a:rPr lang="ar-SA" sz="2800" dirty="0" err="1" smtClean="0"/>
              <a:t>الجوانين</a:t>
            </a:r>
            <a:r>
              <a:rPr lang="en-US" sz="2800" dirty="0" smtClean="0"/>
              <a:t> (G) </a:t>
            </a:r>
            <a:r>
              <a:rPr lang="ar-SA" sz="2800" dirty="0" smtClean="0"/>
              <a:t>مع قاعدة </a:t>
            </a:r>
            <a:r>
              <a:rPr lang="ar-SA" sz="2800" dirty="0" err="1" smtClean="0"/>
              <a:t>السايتوسين</a:t>
            </a:r>
            <a:r>
              <a:rPr lang="en-US" sz="2800" dirty="0" smtClean="0"/>
              <a:t> (C) </a:t>
            </a:r>
            <a:r>
              <a:rPr lang="ar-SA" sz="2800" dirty="0" smtClean="0"/>
              <a:t>برابطة هيدروجينية ثلاثية.</a:t>
            </a:r>
            <a:endParaRPr lang="en-US" sz="2800" dirty="0" smtClean="0"/>
          </a:p>
        </p:txBody>
      </p:sp>
      <p:pic>
        <p:nvPicPr>
          <p:cNvPr id="15363" name="Picture 4" descr="http://i3.makcdn.com/wp-content/blogs.dir/103731/files/2009/05/dnarep1.gif"/>
          <p:cNvPicPr>
            <a:picLocks noChangeAspect="1" noChangeArrowheads="1"/>
          </p:cNvPicPr>
          <p:nvPr/>
        </p:nvPicPr>
        <p:blipFill>
          <a:blip r:embed="rId3" r:link="rId4" cstate="print"/>
          <a:srcRect/>
          <a:stretch>
            <a:fillRect/>
          </a:stretch>
        </p:blipFill>
        <p:spPr bwMode="auto">
          <a:xfrm>
            <a:off x="4800600" y="0"/>
            <a:ext cx="4343400" cy="4343400"/>
          </a:xfrm>
          <a:prstGeom prst="rect">
            <a:avLst/>
          </a:prstGeom>
          <a:noFill/>
          <a:ln w="9525">
            <a:noFill/>
            <a:miter lim="800000"/>
            <a:headEnd/>
            <a:tailEnd/>
          </a:ln>
        </p:spPr>
      </p:pic>
      <p:pic>
        <p:nvPicPr>
          <p:cNvPr id="15364" name="Picture 5" descr="http://t3.gstatic.com/images?q=tbn:ANd9GcRzei4UiyeHo9xCxeSAi63JrxHK3bdw0T4DdTpMtFgKTlDxU080pQ&amp;t=1"/>
          <p:cNvPicPr>
            <a:picLocks noChangeAspect="1" noChangeArrowheads="1"/>
          </p:cNvPicPr>
          <p:nvPr/>
        </p:nvPicPr>
        <p:blipFill>
          <a:blip r:embed="rId5" r:link="rId6" cstate="print"/>
          <a:srcRect/>
          <a:stretch>
            <a:fillRect/>
          </a:stretch>
        </p:blipFill>
        <p:spPr bwMode="auto">
          <a:xfrm>
            <a:off x="0" y="0"/>
            <a:ext cx="4457700" cy="4267200"/>
          </a:xfrm>
          <a:prstGeom prst="rect">
            <a:avLst/>
          </a:prstGeom>
          <a:noFill/>
          <a:ln w="3175">
            <a:solidFill>
              <a:srgbClr val="000000"/>
            </a:solidFill>
            <a:miter lim="800000"/>
            <a:headEnd/>
            <a:tailEnd/>
          </a:ln>
        </p:spPr>
      </p:pic>
    </p:spTree>
    <p:extLst>
      <p:ext uri="{BB962C8B-B14F-4D97-AF65-F5344CB8AC3E}">
        <p14:creationId xmlns:p14="http://schemas.microsoft.com/office/powerpoint/2010/main" val="112689007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Grp="1" noChangeArrowheads="1"/>
          </p:cNvSpPr>
          <p:nvPr>
            <p:ph type="body" idx="1"/>
          </p:nvPr>
        </p:nvSpPr>
        <p:spPr>
          <a:xfrm>
            <a:off x="152400" y="228600"/>
            <a:ext cx="8991600" cy="6629400"/>
          </a:xfrm>
        </p:spPr>
        <p:txBody>
          <a:bodyPr/>
          <a:lstStyle/>
          <a:p>
            <a:pPr algn="r" rtl="1" eaLnBrk="1" hangingPunct="1"/>
            <a:r>
              <a:rPr lang="ar-SA" dirty="0" smtClean="0"/>
              <a:t>وقد اثبتت الدراسات عند بداية معرفة التركيب الدقيق للأحماض النووية أن الأحياء المختلفة تحتوي على نسب مختلفة من هذه القواعد </a:t>
            </a:r>
            <a:r>
              <a:rPr lang="ar-SA" dirty="0" err="1" smtClean="0"/>
              <a:t>الأربع.</a:t>
            </a:r>
            <a:r>
              <a:rPr lang="ar-SA" dirty="0" smtClean="0"/>
              <a:t>  وان الاساس في التقسيم اعتمد على النسبة المئوية لكل من </a:t>
            </a:r>
            <a:r>
              <a:rPr lang="ar-SA" dirty="0" err="1" smtClean="0"/>
              <a:t>الجوانين</a:t>
            </a:r>
            <a:r>
              <a:rPr lang="ar-SA" dirty="0" smtClean="0"/>
              <a:t> </a:t>
            </a:r>
            <a:r>
              <a:rPr lang="ar-SA" dirty="0" err="1" smtClean="0"/>
              <a:t>والسيتوسين</a:t>
            </a:r>
            <a:r>
              <a:rPr lang="ar-SA" dirty="0" smtClean="0"/>
              <a:t>، ومن الجدير بالذكر ان قيمتهما في البكتيريا تتراوح بين </a:t>
            </a:r>
            <a:r>
              <a:rPr lang="ar-SA" dirty="0" err="1" smtClean="0"/>
              <a:t>25-75 </a:t>
            </a:r>
            <a:r>
              <a:rPr lang="ar-SA" dirty="0" smtClean="0"/>
              <a:t>% وعليه فان لكل جنس او نوع بكتيري نسبة ثابتة داخل هذا المجال.</a:t>
            </a:r>
          </a:p>
          <a:p>
            <a:pPr algn="r" rtl="1" eaLnBrk="1" hangingPunct="1"/>
            <a:r>
              <a:rPr lang="ar-SA" dirty="0" smtClean="0"/>
              <a:t>وتحديد نسبة كل من </a:t>
            </a:r>
            <a:r>
              <a:rPr lang="ar-SA" dirty="0" err="1" smtClean="0"/>
              <a:t>الجوانين</a:t>
            </a:r>
            <a:r>
              <a:rPr lang="ar-SA" dirty="0" smtClean="0"/>
              <a:t> + </a:t>
            </a:r>
            <a:r>
              <a:rPr lang="ar-SA" dirty="0" err="1" smtClean="0"/>
              <a:t>السايتوسين</a:t>
            </a:r>
            <a:r>
              <a:rPr lang="ar-SA" dirty="0" smtClean="0"/>
              <a:t> عن طريق تقدير درجة </a:t>
            </a:r>
            <a:r>
              <a:rPr lang="ar-SA" dirty="0" err="1" smtClean="0"/>
              <a:t>الإنصهار</a:t>
            </a:r>
            <a:r>
              <a:rPr lang="ar-SA" dirty="0" smtClean="0"/>
              <a:t> </a:t>
            </a:r>
            <a:r>
              <a:rPr lang="en-US" dirty="0" smtClean="0"/>
              <a:t>Melting point </a:t>
            </a:r>
            <a:r>
              <a:rPr lang="ar-SA" dirty="0" smtClean="0"/>
              <a:t> للحمض النووي </a:t>
            </a:r>
            <a:r>
              <a:rPr lang="en-US" dirty="0" smtClean="0"/>
              <a:t>D N A</a:t>
            </a:r>
            <a:r>
              <a:rPr lang="ar-SA" dirty="0" err="1" smtClean="0"/>
              <a:t>.</a:t>
            </a:r>
            <a:endParaRPr lang="ar-SA" dirty="0" smtClean="0"/>
          </a:p>
          <a:p>
            <a:pPr algn="r" rtl="1" eaLnBrk="1" hangingPunct="1"/>
            <a:r>
              <a:rPr lang="ar-SA" dirty="0" smtClean="0"/>
              <a:t>وقد ثبت أيضاً أن الكثير من الأحياء التي تحتوي على نفس النسب من القواعد المختلفة قد يكون بينها اختلاف </a:t>
            </a:r>
            <a:r>
              <a:rPr lang="ar-SA" dirty="0" err="1" smtClean="0"/>
              <a:t>كثير .</a:t>
            </a:r>
            <a:r>
              <a:rPr lang="ar-SA" dirty="0" smtClean="0"/>
              <a:t> إذ أن وجود نفس القواعد بترتيب مختلف لاشك ينتج عنه أحياء مختلفة ولذلك فكر </a:t>
            </a:r>
            <a:r>
              <a:rPr lang="ar-SA" dirty="0" err="1" smtClean="0"/>
              <a:t>العلماء </a:t>
            </a:r>
            <a:r>
              <a:rPr lang="ar-SA" dirty="0" smtClean="0"/>
              <a:t>( علماء التقسيم) في دراسة مدى تطابق ترتيب الطولي القواعد في الحمض النووي </a:t>
            </a:r>
            <a:r>
              <a:rPr lang="en-US" dirty="0" smtClean="0"/>
              <a:t>D N A</a:t>
            </a:r>
            <a:r>
              <a:rPr lang="ar-SA" dirty="0" smtClean="0"/>
              <a:t> </a:t>
            </a:r>
            <a:r>
              <a:rPr lang="ar-SA" dirty="0" err="1" smtClean="0"/>
              <a:t>.</a:t>
            </a:r>
            <a:endParaRPr lang="ar-SA" dirty="0" smtClean="0"/>
          </a:p>
        </p:txBody>
      </p:sp>
    </p:spTree>
    <p:extLst>
      <p:ext uri="{BB962C8B-B14F-4D97-AF65-F5344CB8AC3E}">
        <p14:creationId xmlns:p14="http://schemas.microsoft.com/office/powerpoint/2010/main" val="411201940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76200"/>
            <a:ext cx="8229600" cy="685800"/>
          </a:xfrm>
        </p:spPr>
        <p:txBody>
          <a:bodyPr/>
          <a:lstStyle/>
          <a:p>
            <a:pPr eaLnBrk="1" fontAlgn="auto" hangingPunct="1">
              <a:spcAft>
                <a:spcPts val="0"/>
              </a:spcAft>
              <a:defRPr/>
            </a:pPr>
            <a:r>
              <a:rPr lang="en-US" sz="2800" dirty="0" smtClean="0">
                <a:solidFill>
                  <a:srgbClr val="0033CC"/>
                </a:solidFill>
                <a:cs typeface="PT Bold Heading" pitchFamily="2" charset="-78"/>
              </a:rPr>
              <a:t> </a:t>
            </a:r>
            <a:r>
              <a:rPr lang="ar-SA" sz="2800" dirty="0" smtClean="0">
                <a:solidFill>
                  <a:srgbClr val="0033CC"/>
                </a:solidFill>
                <a:cs typeface="PT Bold Heading" pitchFamily="2" charset="-78"/>
              </a:rPr>
              <a:t> </a:t>
            </a:r>
            <a:r>
              <a:rPr lang="en-US" sz="2800" dirty="0" smtClean="0">
                <a:solidFill>
                  <a:srgbClr val="0033CC"/>
                </a:solidFill>
                <a:cs typeface="PT Bold Heading" pitchFamily="2" charset="-78"/>
              </a:rPr>
              <a:t>Classification of bacteria</a:t>
            </a:r>
            <a:r>
              <a:rPr lang="ar-SA" sz="2800" dirty="0" smtClean="0">
                <a:solidFill>
                  <a:srgbClr val="0033CC"/>
                </a:solidFill>
                <a:cs typeface="PT Bold Heading" pitchFamily="2" charset="-78"/>
              </a:rPr>
              <a:t>تقسم البكتيريا  </a:t>
            </a:r>
            <a:endParaRPr lang="en-GB" sz="2800" dirty="0" smtClean="0">
              <a:solidFill>
                <a:schemeClr val="accent1">
                  <a:tint val="88000"/>
                  <a:satMod val="150000"/>
                </a:schemeClr>
              </a:solidFill>
              <a:cs typeface="PT Bold Heading" pitchFamily="2" charset="-78"/>
            </a:endParaRPr>
          </a:p>
        </p:txBody>
      </p:sp>
      <p:sp>
        <p:nvSpPr>
          <p:cNvPr id="17411" name="Rectangle 3"/>
          <p:cNvSpPr>
            <a:spLocks noGrp="1" noChangeArrowheads="1"/>
          </p:cNvSpPr>
          <p:nvPr>
            <p:ph idx="1"/>
          </p:nvPr>
        </p:nvSpPr>
        <p:spPr>
          <a:xfrm>
            <a:off x="0" y="685800"/>
            <a:ext cx="9144000" cy="5105400"/>
          </a:xfrm>
        </p:spPr>
        <p:txBody>
          <a:bodyPr/>
          <a:lstStyle/>
          <a:p>
            <a:pPr algn="r" rtl="1" eaLnBrk="1" hangingPunct="1">
              <a:lnSpc>
                <a:spcPct val="80000"/>
              </a:lnSpc>
            </a:pPr>
            <a:r>
              <a:rPr lang="ar-SA" altLang="zh-CN" sz="2800" b="1" dirty="0" smtClean="0">
                <a:latin typeface="Times New Roman" pitchFamily="18" charset="0"/>
                <a:cs typeface="Times New Roman" pitchFamily="18" charset="0"/>
              </a:rPr>
              <a:t>ﻫﻮ ﺍﻠﻋﻠﻢ ﺍﻠﺫﻯ ﻴﻌﺘﻨﻲ ﺑﺘﺴﻣﻳﺔ  ووصف ﻭﺘﺼﻨﻳﻒ </a:t>
            </a:r>
            <a:r>
              <a:rPr lang="ar-SA" altLang="zh-CN" sz="2800" b="1" dirty="0" err="1" smtClean="0">
                <a:latin typeface="Times New Roman" pitchFamily="18" charset="0"/>
                <a:cs typeface="Times New Roman" pitchFamily="18" charset="0"/>
              </a:rPr>
              <a:t>البكتيريا.</a:t>
            </a:r>
            <a:r>
              <a:rPr lang="ar-SA" altLang="zh-CN" sz="2800" b="1" dirty="0" smtClean="0">
                <a:latin typeface="Times New Roman" pitchFamily="18" charset="0"/>
                <a:cs typeface="Times New Roman" pitchFamily="18" charset="0"/>
              </a:rPr>
              <a:t> </a:t>
            </a:r>
            <a:endParaRPr lang="en-GB" altLang="zh-CN" sz="2800" b="1" dirty="0" smtClean="0">
              <a:latin typeface="Times New Roman" pitchFamily="18" charset="0"/>
              <a:ea typeface="SimSun" pitchFamily="2" charset="-122"/>
              <a:cs typeface="Times New Roman" pitchFamily="18" charset="0"/>
            </a:endParaRPr>
          </a:p>
          <a:p>
            <a:pPr algn="r" rtl="1" eaLnBrk="1" hangingPunct="1">
              <a:lnSpc>
                <a:spcPct val="80000"/>
              </a:lnSpc>
            </a:pPr>
            <a:r>
              <a:rPr lang="en-GB" altLang="zh-CN" sz="2800" b="1" dirty="0" smtClean="0">
                <a:latin typeface="Times New Roman" pitchFamily="18" charset="0"/>
                <a:ea typeface="SimSun" pitchFamily="2" charset="-122"/>
                <a:cs typeface="Times New Roman" pitchFamily="18" charset="0"/>
              </a:rPr>
              <a:t>(Naming- describing and classifying)</a:t>
            </a:r>
            <a:endParaRPr lang="ar-SA" altLang="zh-CN" sz="2800" b="1" dirty="0" smtClean="0">
              <a:latin typeface="Times New Roman" pitchFamily="18" charset="0"/>
              <a:ea typeface="SimSun" pitchFamily="2" charset="-122"/>
              <a:cs typeface="Times New Roman" pitchFamily="18" charset="0"/>
            </a:endParaRPr>
          </a:p>
          <a:p>
            <a:pPr algn="r" rtl="1" eaLnBrk="1" hangingPunct="1">
              <a:lnSpc>
                <a:spcPct val="80000"/>
              </a:lnSpc>
            </a:pPr>
            <a:r>
              <a:rPr lang="ar-SA" altLang="zh-CN" sz="2800" b="1" dirty="0" smtClean="0">
                <a:latin typeface="Times New Roman" pitchFamily="18" charset="0"/>
                <a:ea typeface="SimSun" pitchFamily="2" charset="-122"/>
                <a:cs typeface="Times New Roman" pitchFamily="18" charset="0"/>
              </a:rPr>
              <a:t>ولا يمكن الفصل بين تسمية الكائنات </a:t>
            </a:r>
            <a:r>
              <a:rPr lang="ar-SA" altLang="zh-CN" sz="2800" b="1" dirty="0" err="1" smtClean="0">
                <a:latin typeface="Times New Roman" pitchFamily="18" charset="0"/>
                <a:ea typeface="SimSun" pitchFamily="2" charset="-122"/>
                <a:cs typeface="Times New Roman" pitchFamily="18" charset="0"/>
              </a:rPr>
              <a:t>وتصنيفها.</a:t>
            </a:r>
            <a:r>
              <a:rPr lang="ar-SA" altLang="zh-CN" sz="2800" b="1" dirty="0" smtClean="0">
                <a:latin typeface="Times New Roman" pitchFamily="18" charset="0"/>
                <a:ea typeface="SimSun" pitchFamily="2" charset="-122"/>
                <a:cs typeface="Times New Roman" pitchFamily="18" charset="0"/>
              </a:rPr>
              <a:t> </a:t>
            </a:r>
          </a:p>
          <a:p>
            <a:pPr algn="r" rtl="1" eaLnBrk="1" hangingPunct="1">
              <a:lnSpc>
                <a:spcPct val="80000"/>
              </a:lnSpc>
              <a:buNone/>
            </a:pPr>
            <a:r>
              <a:rPr lang="ar-SA" altLang="zh-CN" sz="2800" b="1" dirty="0" smtClean="0">
                <a:latin typeface="Times New Roman" pitchFamily="18" charset="0"/>
                <a:ea typeface="SimSun" pitchFamily="2" charset="-122"/>
                <a:cs typeface="Times New Roman" pitchFamily="18" charset="0"/>
              </a:rPr>
              <a:t>تصنيف الكائنات الحية </a:t>
            </a:r>
            <a:r>
              <a:rPr lang="ar-SA" altLang="zh-CN" sz="2800" b="1" dirty="0" err="1" smtClean="0">
                <a:latin typeface="Times New Roman" pitchFamily="18" charset="0"/>
                <a:ea typeface="SimSun" pitchFamily="2" charset="-122"/>
                <a:cs typeface="Times New Roman" pitchFamily="18" charset="0"/>
              </a:rPr>
              <a:t>الى:مملكة </a:t>
            </a:r>
            <a:r>
              <a:rPr lang="ar-SA" altLang="zh-CN" sz="2800" b="1" dirty="0" smtClean="0">
                <a:latin typeface="Times New Roman" pitchFamily="18" charset="0"/>
                <a:ea typeface="SimSun" pitchFamily="2" charset="-122"/>
                <a:cs typeface="Times New Roman" pitchFamily="18" charset="0"/>
              </a:rPr>
              <a:t>– </a:t>
            </a:r>
            <a:r>
              <a:rPr lang="ar-SA" altLang="zh-CN" sz="2800" b="1" dirty="0" err="1" smtClean="0">
                <a:latin typeface="Times New Roman" pitchFamily="18" charset="0"/>
                <a:ea typeface="SimSun" pitchFamily="2" charset="-122"/>
                <a:cs typeface="Times New Roman" pitchFamily="18" charset="0"/>
              </a:rPr>
              <a:t>شعبة </a:t>
            </a:r>
            <a:r>
              <a:rPr lang="ar-SA" altLang="zh-CN" sz="2800" b="1" dirty="0" smtClean="0">
                <a:latin typeface="Times New Roman" pitchFamily="18" charset="0"/>
                <a:ea typeface="SimSun" pitchFamily="2" charset="-122"/>
                <a:cs typeface="Times New Roman" pitchFamily="18" charset="0"/>
              </a:rPr>
              <a:t>– </a:t>
            </a:r>
            <a:r>
              <a:rPr lang="ar-SA" altLang="zh-CN" sz="2800" b="1" dirty="0" err="1" smtClean="0">
                <a:latin typeface="Times New Roman" pitchFamily="18" charset="0"/>
                <a:ea typeface="SimSun" pitchFamily="2" charset="-122"/>
                <a:cs typeface="Times New Roman" pitchFamily="18" charset="0"/>
              </a:rPr>
              <a:t>طائفة </a:t>
            </a:r>
            <a:r>
              <a:rPr lang="ar-SA" altLang="zh-CN" sz="2800" b="1" dirty="0" smtClean="0">
                <a:latin typeface="Times New Roman" pitchFamily="18" charset="0"/>
                <a:ea typeface="SimSun" pitchFamily="2" charset="-122"/>
                <a:cs typeface="Times New Roman" pitchFamily="18" charset="0"/>
              </a:rPr>
              <a:t>– </a:t>
            </a:r>
            <a:r>
              <a:rPr lang="ar-SA" altLang="zh-CN" sz="2800" b="1" dirty="0" err="1" smtClean="0">
                <a:latin typeface="Times New Roman" pitchFamily="18" charset="0"/>
                <a:ea typeface="SimSun" pitchFamily="2" charset="-122"/>
                <a:cs typeface="Times New Roman" pitchFamily="18" charset="0"/>
              </a:rPr>
              <a:t>رتبة </a:t>
            </a:r>
            <a:r>
              <a:rPr lang="ar-SA" altLang="zh-CN" sz="2800" b="1" dirty="0" smtClean="0">
                <a:latin typeface="Times New Roman" pitchFamily="18" charset="0"/>
                <a:ea typeface="SimSun" pitchFamily="2" charset="-122"/>
                <a:cs typeface="Times New Roman" pitchFamily="18" charset="0"/>
              </a:rPr>
              <a:t>- </a:t>
            </a:r>
            <a:r>
              <a:rPr lang="ar-SA" altLang="zh-CN" sz="2800" b="1" dirty="0" err="1" smtClean="0">
                <a:latin typeface="Times New Roman" pitchFamily="18" charset="0"/>
                <a:ea typeface="SimSun" pitchFamily="2" charset="-122"/>
                <a:cs typeface="Times New Roman" pitchFamily="18" charset="0"/>
              </a:rPr>
              <a:t>عائلة </a:t>
            </a:r>
            <a:r>
              <a:rPr lang="ar-SA" altLang="zh-CN" sz="2800" b="1" dirty="0" smtClean="0">
                <a:latin typeface="Times New Roman" pitchFamily="18" charset="0"/>
                <a:ea typeface="SimSun" pitchFamily="2" charset="-122"/>
                <a:cs typeface="Times New Roman" pitchFamily="18" charset="0"/>
              </a:rPr>
              <a:t>– </a:t>
            </a:r>
            <a:r>
              <a:rPr lang="ar-SA" altLang="zh-CN" sz="2800" b="1" dirty="0" err="1" smtClean="0">
                <a:latin typeface="Times New Roman" pitchFamily="18" charset="0"/>
                <a:ea typeface="SimSun" pitchFamily="2" charset="-122"/>
                <a:cs typeface="Times New Roman" pitchFamily="18" charset="0"/>
              </a:rPr>
              <a:t>جنس </a:t>
            </a:r>
            <a:r>
              <a:rPr lang="ar-SA" altLang="zh-CN" sz="2800" b="1" dirty="0" smtClean="0">
                <a:latin typeface="Times New Roman" pitchFamily="18" charset="0"/>
                <a:ea typeface="SimSun" pitchFamily="2" charset="-122"/>
                <a:cs typeface="Times New Roman" pitchFamily="18" charset="0"/>
              </a:rPr>
              <a:t>– نوع.</a:t>
            </a:r>
            <a:endParaRPr lang="en-US" altLang="zh-CN" sz="2800" b="1" dirty="0" smtClean="0">
              <a:latin typeface="Times New Roman" pitchFamily="18" charset="0"/>
              <a:ea typeface="SimSun" pitchFamily="2" charset="-122"/>
              <a:cs typeface="Tahoma" pitchFamily="34" charset="0"/>
            </a:endParaRPr>
          </a:p>
          <a:p>
            <a:pPr algn="r" rtl="1" eaLnBrk="1" hangingPunct="1">
              <a:lnSpc>
                <a:spcPct val="80000"/>
              </a:lnSpc>
            </a:pPr>
            <a:r>
              <a:rPr lang="en-US" altLang="zh-CN" sz="2800" b="1" dirty="0" smtClean="0">
                <a:solidFill>
                  <a:srgbClr val="CC3300"/>
                </a:solidFill>
                <a:latin typeface="Times New Roman" pitchFamily="18" charset="0"/>
                <a:ea typeface="SimSun" pitchFamily="2" charset="-122"/>
                <a:cs typeface="Tahoma" pitchFamily="34" charset="0"/>
              </a:rPr>
              <a:t>Kingdom- Phylum- Class- Order-Family- Genus-Species</a:t>
            </a:r>
            <a:endParaRPr lang="ar-SA" altLang="zh-CN" sz="2800" b="1" dirty="0" smtClean="0">
              <a:solidFill>
                <a:srgbClr val="CC3300"/>
              </a:solidFill>
              <a:latin typeface="Times New Roman" pitchFamily="18" charset="0"/>
              <a:cs typeface="Times New Roman" pitchFamily="18" charset="0"/>
            </a:endParaRPr>
          </a:p>
          <a:p>
            <a:pPr algn="r" rtl="1" eaLnBrk="1" hangingPunct="1">
              <a:lnSpc>
                <a:spcPct val="80000"/>
              </a:lnSpc>
            </a:pPr>
            <a:r>
              <a:rPr lang="ar-SA" altLang="zh-CN" sz="2800" b="1" dirty="0" smtClean="0">
                <a:solidFill>
                  <a:srgbClr val="006600"/>
                </a:solidFill>
                <a:latin typeface="Times New Roman" pitchFamily="18" charset="0"/>
                <a:cs typeface="Times New Roman" pitchFamily="18" charset="0"/>
              </a:rPr>
              <a:t>ﻨﻅﺎﻢ ﺍﻠﺗﺴﻤﻳﺔ ﺍﻠﺜﻨﺎﺌﻳﺔ</a:t>
            </a:r>
            <a:endParaRPr lang="en-GB" altLang="zh-CN" sz="2800" b="1" dirty="0" smtClean="0">
              <a:solidFill>
                <a:srgbClr val="006600"/>
              </a:solidFill>
              <a:latin typeface="Times New Roman" pitchFamily="18" charset="0"/>
              <a:ea typeface="SimSun" pitchFamily="2" charset="-122"/>
            </a:endParaRPr>
          </a:p>
          <a:p>
            <a:pPr algn="r" rtl="1" eaLnBrk="1" hangingPunct="1">
              <a:lnSpc>
                <a:spcPct val="80000"/>
              </a:lnSpc>
              <a:buFontTx/>
              <a:buNone/>
            </a:pPr>
            <a:r>
              <a:rPr lang="en-GB" altLang="zh-CN" sz="2800" b="1" dirty="0" smtClean="0">
                <a:latin typeface="Times New Roman" pitchFamily="18" charset="0"/>
                <a:ea typeface="SimSun" pitchFamily="2" charset="-122"/>
              </a:rPr>
              <a:t> </a:t>
            </a:r>
            <a:r>
              <a:rPr lang="ar-SA" altLang="zh-CN" sz="2800" b="1" dirty="0" smtClean="0">
                <a:solidFill>
                  <a:srgbClr val="CC3300"/>
                </a:solidFill>
                <a:latin typeface="Times New Roman" pitchFamily="18" charset="0"/>
                <a:cs typeface="Times New Roman" pitchFamily="18" charset="0"/>
              </a:rPr>
              <a:t>ﻴﻌﺗﺒﺮ ﺍﻟﻌﺎﻠﻡ ﺍﻠﺴﻮﻳﺪﻯ </a:t>
            </a:r>
            <a:r>
              <a:rPr lang="ar-SA" altLang="zh-CN" sz="2800" b="1" dirty="0" err="1" smtClean="0">
                <a:solidFill>
                  <a:srgbClr val="CC3300"/>
                </a:solidFill>
                <a:latin typeface="Times New Roman" pitchFamily="18" charset="0"/>
                <a:cs typeface="Times New Roman" pitchFamily="18" charset="0"/>
              </a:rPr>
              <a:t>ﻛﺎﺮﻠﻮﺲ</a:t>
            </a:r>
            <a:r>
              <a:rPr lang="ar-SA" altLang="zh-CN" sz="2800" b="1" dirty="0" smtClean="0">
                <a:solidFill>
                  <a:srgbClr val="CC3300"/>
                </a:solidFill>
                <a:latin typeface="Times New Roman" pitchFamily="18" charset="0"/>
                <a:cs typeface="Times New Roman" pitchFamily="18" charset="0"/>
              </a:rPr>
              <a:t> </a:t>
            </a:r>
            <a:r>
              <a:rPr lang="ar-SA" altLang="zh-CN" sz="2800" b="1" dirty="0" err="1" smtClean="0">
                <a:solidFill>
                  <a:srgbClr val="CC3300"/>
                </a:solidFill>
                <a:latin typeface="Times New Roman" pitchFamily="18" charset="0"/>
                <a:cs typeface="Times New Roman" pitchFamily="18" charset="0"/>
              </a:rPr>
              <a:t>ﻟﻳﻧﻳوﺲ</a:t>
            </a:r>
            <a:r>
              <a:rPr lang="en-GB" altLang="zh-CN" sz="2800" b="1" dirty="0" smtClean="0">
                <a:solidFill>
                  <a:srgbClr val="CC3300"/>
                </a:solidFill>
                <a:latin typeface="Times New Roman" pitchFamily="18" charset="0"/>
                <a:ea typeface="SimSun" pitchFamily="2" charset="-122"/>
              </a:rPr>
              <a:t> </a:t>
            </a:r>
            <a:r>
              <a:rPr lang="en-GB" altLang="zh-CN" sz="2800" b="1" dirty="0" err="1" smtClean="0">
                <a:solidFill>
                  <a:srgbClr val="CC3300"/>
                </a:solidFill>
                <a:latin typeface="Times New Roman" pitchFamily="18" charset="0"/>
                <a:ea typeface="SimSun" pitchFamily="2" charset="-122"/>
              </a:rPr>
              <a:t>Carolus</a:t>
            </a:r>
            <a:r>
              <a:rPr lang="en-GB" altLang="zh-CN" sz="2800" b="1" dirty="0" smtClean="0">
                <a:solidFill>
                  <a:srgbClr val="CC3300"/>
                </a:solidFill>
                <a:latin typeface="Times New Roman" pitchFamily="18" charset="0"/>
                <a:ea typeface="SimSun" pitchFamily="2" charset="-122"/>
              </a:rPr>
              <a:t> Linnaeus (1778-</a:t>
            </a:r>
            <a:r>
              <a:rPr lang="en-US" altLang="zh-CN" sz="2800" b="1" dirty="0" smtClean="0">
                <a:solidFill>
                  <a:srgbClr val="CC3300"/>
                </a:solidFill>
                <a:latin typeface="Times New Roman" pitchFamily="18" charset="0"/>
                <a:ea typeface="SimSun" pitchFamily="2" charset="-122"/>
              </a:rPr>
              <a:t> </a:t>
            </a:r>
            <a:r>
              <a:rPr lang="en-GB" altLang="zh-CN" sz="2800" b="1" dirty="0" smtClean="0">
                <a:solidFill>
                  <a:srgbClr val="CC3300"/>
                </a:solidFill>
                <a:latin typeface="Times New Roman" pitchFamily="18" charset="0"/>
                <a:ea typeface="SimSun" pitchFamily="2" charset="-122"/>
              </a:rPr>
              <a:t>1707) </a:t>
            </a:r>
          </a:p>
          <a:p>
            <a:pPr algn="r" rtl="1" eaLnBrk="1" hangingPunct="1">
              <a:lnSpc>
                <a:spcPct val="80000"/>
              </a:lnSpc>
            </a:pPr>
            <a:r>
              <a:rPr lang="ar-SA" altLang="zh-CN" sz="2800" b="1" dirty="0" smtClean="0">
                <a:latin typeface="Times New Roman" pitchFamily="18" charset="0"/>
                <a:cs typeface="Times New Roman" pitchFamily="18" charset="0"/>
              </a:rPr>
              <a:t>ﺃﻮﻞ ﻣﻥ ﻮﻀﻊ ﻨﻅﺎﻢ ﺍﻠﺗﺴﻤﻳﺔ ﺍﻠﺜﻨﺎﺌﻳﺔ للنباتات</a:t>
            </a:r>
            <a:r>
              <a:rPr lang="en-GB" altLang="zh-CN" sz="2800" b="1" dirty="0" smtClean="0">
                <a:latin typeface="Times New Roman" pitchFamily="18" charset="0"/>
                <a:ea typeface="SimSun" pitchFamily="2" charset="-122"/>
              </a:rPr>
              <a:t> </a:t>
            </a:r>
            <a:r>
              <a:rPr lang="ar-SA" altLang="zh-CN" sz="2800" b="1" dirty="0" smtClean="0">
                <a:latin typeface="Times New Roman" pitchFamily="18" charset="0"/>
                <a:cs typeface="Times New Roman" pitchFamily="18" charset="0"/>
              </a:rPr>
              <a:t>ﻮﺍﻠﺫﻯ ﻳﻧﺹ ﻋﻟﻰ ﺍﻦ ﻛﻞ ﻛﺎﺌﻦ ﺣﻲ ﻳﻃﻠﻖ ﻋﻟﻳﻪ ﺍﺴﻣﺎ ﺜﻧﺎﺌﻳﺎ ﻤﻛﻮﻧﺎ ﻋﻟﻲ ﺍﻟﻧﺣﻮ ﺍﻟﺗﺎﻟﻲ</a:t>
            </a:r>
            <a:r>
              <a:rPr lang="en-GB" altLang="zh-CN" sz="2800" b="1" dirty="0" smtClean="0">
                <a:latin typeface="Times New Roman" pitchFamily="18" charset="0"/>
                <a:ea typeface="SimSun" pitchFamily="2" charset="-122"/>
              </a:rPr>
              <a:t>:</a:t>
            </a:r>
            <a:endParaRPr lang="ar-SA" altLang="zh-CN" sz="2800" b="1" dirty="0" smtClean="0">
              <a:latin typeface="Times New Roman" pitchFamily="18" charset="0"/>
              <a:cs typeface="Times New Roman" pitchFamily="18" charset="0"/>
            </a:endParaRPr>
          </a:p>
          <a:p>
            <a:pPr algn="r" rtl="1" eaLnBrk="1" hangingPunct="1">
              <a:lnSpc>
                <a:spcPct val="80000"/>
              </a:lnSpc>
            </a:pPr>
            <a:r>
              <a:rPr lang="ar-SA" altLang="zh-CN" sz="2800" b="1" dirty="0" smtClean="0">
                <a:latin typeface="Times New Roman" pitchFamily="18" charset="0"/>
                <a:cs typeface="Times New Roman" pitchFamily="18" charset="0"/>
              </a:rPr>
              <a:t>ﺍﺴﻢ ﺍﻟﺠﻨﺲ </a:t>
            </a:r>
            <a:r>
              <a:rPr lang="en-GB" altLang="zh-CN" sz="2800" b="1" dirty="0" smtClean="0">
                <a:latin typeface="Times New Roman" pitchFamily="18" charset="0"/>
                <a:ea typeface="SimSun" pitchFamily="2" charset="-122"/>
              </a:rPr>
              <a:t> </a:t>
            </a:r>
            <a:r>
              <a:rPr lang="en-GB" altLang="zh-CN" sz="2800" b="1" dirty="0" smtClean="0">
                <a:solidFill>
                  <a:srgbClr val="CC3300"/>
                </a:solidFill>
                <a:latin typeface="Times New Roman" pitchFamily="18" charset="0"/>
                <a:ea typeface="SimSun" pitchFamily="2" charset="-122"/>
              </a:rPr>
              <a:t>Genus name</a:t>
            </a:r>
            <a:r>
              <a:rPr lang="ar-SA" altLang="zh-CN" sz="2800" b="1" dirty="0" err="1" smtClean="0">
                <a:latin typeface="Times New Roman" pitchFamily="18" charset="0"/>
                <a:cs typeface="Times New Roman" pitchFamily="18" charset="0"/>
              </a:rPr>
              <a:t>ﻮﻳﺒﺪﺍ</a:t>
            </a:r>
            <a:r>
              <a:rPr lang="ar-SA" altLang="zh-CN" sz="2800" b="1" dirty="0" smtClean="0">
                <a:latin typeface="Times New Roman" pitchFamily="18" charset="0"/>
                <a:cs typeface="Times New Roman" pitchFamily="18" charset="0"/>
              </a:rPr>
              <a:t> ﺩﺍﺌﻣﺎ ﺒ</a:t>
            </a:r>
            <a:r>
              <a:rPr lang="en-GB" altLang="zh-CN" sz="2800" b="1" dirty="0" smtClean="0">
                <a:latin typeface="Times New Roman" pitchFamily="18" charset="0"/>
                <a:ea typeface="SimSun" pitchFamily="2" charset="-122"/>
              </a:rPr>
              <a:t> </a:t>
            </a:r>
            <a:r>
              <a:rPr lang="en-GB" altLang="zh-CN" sz="2800" b="1" dirty="0" smtClean="0">
                <a:solidFill>
                  <a:srgbClr val="CC3300"/>
                </a:solidFill>
                <a:latin typeface="Times New Roman" pitchFamily="18" charset="0"/>
                <a:ea typeface="SimSun" pitchFamily="2" charset="-122"/>
              </a:rPr>
              <a:t>Capital letter</a:t>
            </a:r>
            <a:r>
              <a:rPr lang="en-GB" altLang="zh-CN" sz="2800" b="1" dirty="0" smtClean="0">
                <a:latin typeface="Times New Roman" pitchFamily="18" charset="0"/>
                <a:ea typeface="SimSun" pitchFamily="2" charset="-122"/>
              </a:rPr>
              <a:t> </a:t>
            </a:r>
            <a:endParaRPr lang="ar-SA" altLang="zh-CN" sz="2800" b="1" dirty="0" smtClean="0">
              <a:latin typeface="Times New Roman" pitchFamily="18" charset="0"/>
              <a:cs typeface="Times New Roman" pitchFamily="18" charset="0"/>
            </a:endParaRPr>
          </a:p>
          <a:p>
            <a:pPr algn="r" rtl="1" eaLnBrk="1" hangingPunct="1">
              <a:lnSpc>
                <a:spcPct val="80000"/>
              </a:lnSpc>
            </a:pPr>
            <a:r>
              <a:rPr lang="ar-SA" altLang="zh-CN" sz="2800" b="1" dirty="0" smtClean="0">
                <a:latin typeface="Times New Roman" pitchFamily="18" charset="0"/>
                <a:cs typeface="Times New Roman" pitchFamily="18" charset="0"/>
              </a:rPr>
              <a:t>ﺍﺴﻢ ﺍﻟﻨﻮﻉ</a:t>
            </a:r>
            <a:r>
              <a:rPr lang="en-GB" altLang="zh-CN" sz="2800" b="1" dirty="0" smtClean="0">
                <a:latin typeface="Times New Roman" pitchFamily="18" charset="0"/>
                <a:ea typeface="SimSun" pitchFamily="2" charset="-122"/>
              </a:rPr>
              <a:t> </a:t>
            </a:r>
            <a:r>
              <a:rPr lang="en-GB" altLang="zh-CN" sz="2800" b="1" dirty="0" smtClean="0">
                <a:solidFill>
                  <a:srgbClr val="CC3300"/>
                </a:solidFill>
                <a:latin typeface="Times New Roman" pitchFamily="18" charset="0"/>
                <a:ea typeface="SimSun" pitchFamily="2" charset="-122"/>
              </a:rPr>
              <a:t>Species name </a:t>
            </a:r>
            <a:r>
              <a:rPr lang="ar-SA" altLang="zh-CN" sz="2800" b="1" dirty="0" err="1" smtClean="0">
                <a:latin typeface="Times New Roman" pitchFamily="18" charset="0"/>
                <a:cs typeface="Times New Roman" pitchFamily="18" charset="0"/>
              </a:rPr>
              <a:t>ﻮﻳﺒﺪﺍ</a:t>
            </a:r>
            <a:r>
              <a:rPr lang="ar-SA" altLang="zh-CN" sz="2800" b="1" dirty="0" smtClean="0">
                <a:latin typeface="Times New Roman" pitchFamily="18" charset="0"/>
                <a:cs typeface="Times New Roman" pitchFamily="18" charset="0"/>
              </a:rPr>
              <a:t> ﺩﺍﺌﻣﺎ ﺒ</a:t>
            </a:r>
            <a:r>
              <a:rPr lang="en-GB" altLang="zh-CN" sz="2800" b="1" dirty="0" smtClean="0">
                <a:latin typeface="Times New Roman" pitchFamily="18" charset="0"/>
                <a:ea typeface="SimSun" pitchFamily="2" charset="-122"/>
              </a:rPr>
              <a:t> </a:t>
            </a:r>
            <a:r>
              <a:rPr lang="en-GB" altLang="zh-CN" sz="2800" b="1" dirty="0" smtClean="0">
                <a:solidFill>
                  <a:srgbClr val="CC3300"/>
                </a:solidFill>
                <a:latin typeface="Times New Roman" pitchFamily="18" charset="0"/>
                <a:ea typeface="SimSun" pitchFamily="2" charset="-122"/>
              </a:rPr>
              <a:t>Small letter</a:t>
            </a:r>
            <a:r>
              <a:rPr lang="en-GB" altLang="zh-CN" sz="2800" b="1" dirty="0" smtClean="0">
                <a:latin typeface="Times New Roman" pitchFamily="18" charset="0"/>
                <a:ea typeface="SimSun" pitchFamily="2" charset="-122"/>
              </a:rPr>
              <a:t> </a:t>
            </a:r>
            <a:endParaRPr lang="ar-SA" altLang="zh-CN" sz="2800" b="1" dirty="0" smtClean="0">
              <a:latin typeface="Times New Roman" pitchFamily="18" charset="0"/>
              <a:cs typeface="Times New Roman" pitchFamily="18" charset="0"/>
            </a:endParaRPr>
          </a:p>
          <a:p>
            <a:pPr algn="r" rtl="1" eaLnBrk="1" hangingPunct="1">
              <a:lnSpc>
                <a:spcPct val="80000"/>
              </a:lnSpc>
            </a:pPr>
            <a:r>
              <a:rPr lang="ar-SA" altLang="zh-CN" sz="2800" b="1" dirty="0" smtClean="0">
                <a:latin typeface="Times New Roman" pitchFamily="18" charset="0"/>
                <a:cs typeface="Times New Roman" pitchFamily="18" charset="0"/>
              </a:rPr>
              <a:t>ﻳﻛﺗﺒﺎﻦ ﺒﺣﺮﻮﻒ ﻤﺎﺌﻠﺔ ﺃﻮ ﻳﻮﺿﻊ ﺧﻄﺎ ﺗﺣﺗﻬﻤﺎ</a:t>
            </a:r>
            <a:r>
              <a:rPr lang="en-GB" altLang="zh-CN" sz="2800" b="1" dirty="0" smtClean="0">
                <a:latin typeface="Times New Roman" pitchFamily="18" charset="0"/>
                <a:ea typeface="SimSun" pitchFamily="2" charset="-122"/>
                <a:cs typeface="Tahoma" pitchFamily="34" charset="0"/>
              </a:rPr>
              <a:t>.</a:t>
            </a:r>
            <a:endParaRPr lang="ar-SA" altLang="zh-CN" sz="2800" b="1" dirty="0" smtClean="0">
              <a:latin typeface="Times New Roman" pitchFamily="18" charset="0"/>
              <a:cs typeface="Times New Roman" pitchFamily="18" charset="0"/>
            </a:endParaRPr>
          </a:p>
          <a:p>
            <a:pPr algn="r" rtl="1" eaLnBrk="1" hangingPunct="1">
              <a:lnSpc>
                <a:spcPct val="80000"/>
              </a:lnSpc>
            </a:pPr>
            <a:r>
              <a:rPr lang="ar-SA" altLang="zh-CN" sz="2800" b="1" dirty="0" smtClean="0">
                <a:latin typeface="Times New Roman" pitchFamily="18" charset="0"/>
                <a:cs typeface="Times New Roman" pitchFamily="18" charset="0"/>
              </a:rPr>
              <a:t>مثال:</a:t>
            </a:r>
            <a:r>
              <a:rPr lang="en-GB" altLang="zh-CN" sz="2800" b="1" dirty="0" smtClean="0">
                <a:latin typeface="Times New Roman" pitchFamily="18" charset="0"/>
                <a:ea typeface="SimSun" pitchFamily="2" charset="-122"/>
                <a:cs typeface="Tahoma" pitchFamily="34" charset="0"/>
              </a:rPr>
              <a:t> </a:t>
            </a:r>
            <a:r>
              <a:rPr lang="en-US" altLang="zh-CN" sz="2800" b="1" i="1" dirty="0" smtClean="0">
                <a:solidFill>
                  <a:srgbClr val="CC3300"/>
                </a:solidFill>
                <a:ea typeface="SimSun" pitchFamily="2" charset="-122"/>
              </a:rPr>
              <a:t>Clostridium </a:t>
            </a:r>
            <a:r>
              <a:rPr lang="en-US" altLang="zh-CN" sz="2800" b="1" i="1" dirty="0" err="1" smtClean="0">
                <a:solidFill>
                  <a:srgbClr val="CC3300"/>
                </a:solidFill>
                <a:ea typeface="SimSun" pitchFamily="2" charset="-122"/>
              </a:rPr>
              <a:t>wlechii</a:t>
            </a:r>
            <a:r>
              <a:rPr lang="en-US" altLang="zh-CN" sz="2800" b="1" i="1" dirty="0" smtClean="0">
                <a:solidFill>
                  <a:srgbClr val="CC3300"/>
                </a:solidFill>
                <a:ea typeface="SimSun" pitchFamily="2" charset="-122"/>
              </a:rPr>
              <a:t> </a:t>
            </a:r>
            <a:endParaRPr lang="en-US" altLang="zh-CN" sz="2800" b="1" dirty="0" smtClean="0">
              <a:latin typeface="Times New Roman" pitchFamily="18" charset="0"/>
              <a:ea typeface="SimSun" pitchFamily="2" charset="-122"/>
              <a:cs typeface="Tahoma" pitchFamily="34" charset="0"/>
            </a:endParaRPr>
          </a:p>
          <a:p>
            <a:pPr algn="r" rtl="1" eaLnBrk="1" hangingPunct="1">
              <a:lnSpc>
                <a:spcPct val="80000"/>
              </a:lnSpc>
              <a:buFontTx/>
              <a:buNone/>
            </a:pPr>
            <a:r>
              <a:rPr lang="ar-SA" altLang="zh-CN" sz="2800" b="1" dirty="0" smtClean="0">
                <a:solidFill>
                  <a:srgbClr val="CC3300"/>
                </a:solidFill>
              </a:rPr>
              <a:t>            </a:t>
            </a:r>
            <a:endParaRPr lang="en-GB" sz="2800" b="1" u="sng" dirty="0" smtClean="0">
              <a:solidFill>
                <a:srgbClr val="CC3300"/>
              </a:solidFill>
              <a:latin typeface="Times New Roman" pitchFamily="18" charset="0"/>
              <a:cs typeface="Times New Roman" pitchFamily="18" charset="0"/>
            </a:endParaRPr>
          </a:p>
        </p:txBody>
      </p:sp>
    </p:spTree>
    <p:extLst>
      <p:ext uri="{BB962C8B-B14F-4D97-AF65-F5344CB8AC3E}">
        <p14:creationId xmlns:p14="http://schemas.microsoft.com/office/powerpoint/2010/main" val="3794404527"/>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Line 3"/>
          <p:cNvSpPr>
            <a:spLocks noChangeShapeType="1"/>
          </p:cNvSpPr>
          <p:nvPr/>
        </p:nvSpPr>
        <p:spPr bwMode="auto">
          <a:xfrm>
            <a:off x="6172200" y="3059113"/>
            <a:ext cx="0" cy="215900"/>
          </a:xfrm>
          <a:prstGeom prst="line">
            <a:avLst/>
          </a:prstGeom>
          <a:noFill/>
          <a:ln w="9525">
            <a:noFill/>
            <a:round/>
            <a:headEnd/>
            <a:tailEnd type="triangle" w="med" len="med"/>
          </a:ln>
        </p:spPr>
        <p:txBody>
          <a:bodyPr/>
          <a:lstStyle/>
          <a:p>
            <a:endParaRPr lang="ar-SA"/>
          </a:p>
        </p:txBody>
      </p:sp>
      <p:sp>
        <p:nvSpPr>
          <p:cNvPr id="18435" name="Line 4"/>
          <p:cNvSpPr>
            <a:spLocks noChangeShapeType="1"/>
          </p:cNvSpPr>
          <p:nvPr/>
        </p:nvSpPr>
        <p:spPr bwMode="auto">
          <a:xfrm>
            <a:off x="6172200" y="2266950"/>
            <a:ext cx="0" cy="360363"/>
          </a:xfrm>
          <a:prstGeom prst="line">
            <a:avLst/>
          </a:prstGeom>
          <a:noFill/>
          <a:ln w="9525">
            <a:noFill/>
            <a:round/>
            <a:headEnd/>
            <a:tailEnd type="triangle" w="med" len="med"/>
          </a:ln>
        </p:spPr>
        <p:txBody>
          <a:bodyPr/>
          <a:lstStyle/>
          <a:p>
            <a:endParaRPr lang="ar-SA"/>
          </a:p>
        </p:txBody>
      </p:sp>
      <p:sp>
        <p:nvSpPr>
          <p:cNvPr id="18436" name="Line 5"/>
          <p:cNvSpPr>
            <a:spLocks noChangeShapeType="1"/>
          </p:cNvSpPr>
          <p:nvPr/>
        </p:nvSpPr>
        <p:spPr bwMode="auto">
          <a:xfrm>
            <a:off x="6172200" y="3779838"/>
            <a:ext cx="0" cy="360362"/>
          </a:xfrm>
          <a:prstGeom prst="line">
            <a:avLst/>
          </a:prstGeom>
          <a:noFill/>
          <a:ln w="9525">
            <a:noFill/>
            <a:round/>
            <a:headEnd/>
            <a:tailEnd type="triangle" w="med" len="med"/>
          </a:ln>
        </p:spPr>
        <p:txBody>
          <a:bodyPr/>
          <a:lstStyle/>
          <a:p>
            <a:endParaRPr lang="ar-SA"/>
          </a:p>
        </p:txBody>
      </p:sp>
      <p:sp>
        <p:nvSpPr>
          <p:cNvPr id="18437" name="Line 6"/>
          <p:cNvSpPr>
            <a:spLocks noChangeShapeType="1"/>
          </p:cNvSpPr>
          <p:nvPr/>
        </p:nvSpPr>
        <p:spPr bwMode="auto">
          <a:xfrm>
            <a:off x="6172200" y="4498975"/>
            <a:ext cx="0" cy="360363"/>
          </a:xfrm>
          <a:prstGeom prst="line">
            <a:avLst/>
          </a:prstGeom>
          <a:noFill/>
          <a:ln w="9525">
            <a:noFill/>
            <a:round/>
            <a:headEnd/>
            <a:tailEnd type="triangle" w="med" len="med"/>
          </a:ln>
        </p:spPr>
        <p:txBody>
          <a:bodyPr/>
          <a:lstStyle/>
          <a:p>
            <a:endParaRPr lang="ar-SA"/>
          </a:p>
        </p:txBody>
      </p:sp>
      <p:sp>
        <p:nvSpPr>
          <p:cNvPr id="18438" name="Line 7"/>
          <p:cNvSpPr>
            <a:spLocks noChangeShapeType="1"/>
          </p:cNvSpPr>
          <p:nvPr/>
        </p:nvSpPr>
        <p:spPr bwMode="auto">
          <a:xfrm>
            <a:off x="6172200" y="5219700"/>
            <a:ext cx="0" cy="360363"/>
          </a:xfrm>
          <a:prstGeom prst="line">
            <a:avLst/>
          </a:prstGeom>
          <a:noFill/>
          <a:ln w="9525">
            <a:noFill/>
            <a:round/>
            <a:headEnd/>
            <a:tailEnd type="triangle" w="med" len="med"/>
          </a:ln>
        </p:spPr>
        <p:txBody>
          <a:bodyPr/>
          <a:lstStyle/>
          <a:p>
            <a:endParaRPr lang="ar-SA"/>
          </a:p>
        </p:txBody>
      </p:sp>
      <p:sp>
        <p:nvSpPr>
          <p:cNvPr id="18439" name="Line 8"/>
          <p:cNvSpPr>
            <a:spLocks noChangeShapeType="1"/>
          </p:cNvSpPr>
          <p:nvPr/>
        </p:nvSpPr>
        <p:spPr bwMode="auto">
          <a:xfrm>
            <a:off x="6172200" y="1619250"/>
            <a:ext cx="0" cy="287338"/>
          </a:xfrm>
          <a:prstGeom prst="line">
            <a:avLst/>
          </a:prstGeom>
          <a:noFill/>
          <a:ln w="9525">
            <a:noFill/>
            <a:round/>
            <a:headEnd/>
            <a:tailEnd type="triangle" w="med" len="med"/>
          </a:ln>
        </p:spPr>
        <p:txBody>
          <a:bodyPr/>
          <a:lstStyle/>
          <a:p>
            <a:endParaRPr lang="ar-SA"/>
          </a:p>
        </p:txBody>
      </p:sp>
      <p:sp>
        <p:nvSpPr>
          <p:cNvPr id="18440" name="Rectangle 9"/>
          <p:cNvSpPr>
            <a:spLocks noChangeArrowheads="1"/>
          </p:cNvSpPr>
          <p:nvPr/>
        </p:nvSpPr>
        <p:spPr bwMode="auto">
          <a:xfrm>
            <a:off x="6096000" y="762000"/>
            <a:ext cx="2305050" cy="360363"/>
          </a:xfrm>
          <a:prstGeom prst="rect">
            <a:avLst/>
          </a:prstGeom>
          <a:noFill/>
          <a:ln w="9525" algn="ctr">
            <a:noFill/>
            <a:miter lim="800000"/>
            <a:headEnd/>
            <a:tailEnd/>
          </a:ln>
        </p:spPr>
        <p:txBody>
          <a:bodyPr wrap="none" anchor="ctr"/>
          <a:lstStyle/>
          <a:p>
            <a:r>
              <a:rPr lang="he-IL" sz="2800">
                <a:solidFill>
                  <a:srgbClr val="660033"/>
                </a:solidFill>
              </a:rPr>
              <a:t> </a:t>
            </a:r>
            <a:r>
              <a:rPr lang="ar-SA" sz="2800">
                <a:solidFill>
                  <a:srgbClr val="660033"/>
                </a:solidFill>
                <a:cs typeface="PT Bold Heading" pitchFamily="2" charset="-78"/>
              </a:rPr>
              <a:t>مملكة </a:t>
            </a:r>
            <a:r>
              <a:rPr lang="en-US" sz="2800">
                <a:solidFill>
                  <a:srgbClr val="660033"/>
                </a:solidFill>
                <a:cs typeface="PT Bold Heading" pitchFamily="2" charset="-78"/>
              </a:rPr>
              <a:t>Kingdom</a:t>
            </a:r>
          </a:p>
        </p:txBody>
      </p:sp>
      <p:sp>
        <p:nvSpPr>
          <p:cNvPr id="18441" name="Rectangle 10"/>
          <p:cNvSpPr>
            <a:spLocks noChangeArrowheads="1"/>
          </p:cNvSpPr>
          <p:nvPr/>
        </p:nvSpPr>
        <p:spPr bwMode="auto">
          <a:xfrm>
            <a:off x="4800600" y="1295400"/>
            <a:ext cx="2305050" cy="360363"/>
          </a:xfrm>
          <a:prstGeom prst="rect">
            <a:avLst/>
          </a:prstGeom>
          <a:noFill/>
          <a:ln w="9525" algn="ctr">
            <a:noFill/>
            <a:miter lim="800000"/>
            <a:headEnd/>
            <a:tailEnd/>
          </a:ln>
        </p:spPr>
        <p:txBody>
          <a:bodyPr wrap="none" anchor="ctr"/>
          <a:lstStyle/>
          <a:p>
            <a:r>
              <a:rPr lang="ar-SA" sz="2800">
                <a:solidFill>
                  <a:srgbClr val="660033"/>
                </a:solidFill>
                <a:cs typeface="PT Bold Heading" pitchFamily="2" charset="-78"/>
              </a:rPr>
              <a:t>شعبة   </a:t>
            </a:r>
            <a:r>
              <a:rPr lang="en-US" sz="2800">
                <a:solidFill>
                  <a:srgbClr val="660033"/>
                </a:solidFill>
                <a:cs typeface="PT Bold Heading" pitchFamily="2" charset="-78"/>
              </a:rPr>
              <a:t>phylum</a:t>
            </a:r>
          </a:p>
        </p:txBody>
      </p:sp>
      <p:sp>
        <p:nvSpPr>
          <p:cNvPr id="18442" name="Rectangle 11"/>
          <p:cNvSpPr>
            <a:spLocks noChangeArrowheads="1"/>
          </p:cNvSpPr>
          <p:nvPr/>
        </p:nvSpPr>
        <p:spPr bwMode="auto">
          <a:xfrm>
            <a:off x="3733800" y="1905000"/>
            <a:ext cx="2447925" cy="360363"/>
          </a:xfrm>
          <a:prstGeom prst="rect">
            <a:avLst/>
          </a:prstGeom>
          <a:noFill/>
          <a:ln w="9525" algn="ctr">
            <a:noFill/>
            <a:miter lim="800000"/>
            <a:headEnd/>
            <a:tailEnd/>
          </a:ln>
        </p:spPr>
        <p:txBody>
          <a:bodyPr wrap="none" anchor="ctr"/>
          <a:lstStyle/>
          <a:p>
            <a:r>
              <a:rPr lang="ar-SA" sz="3200">
                <a:solidFill>
                  <a:srgbClr val="660033"/>
                </a:solidFill>
                <a:cs typeface="PT Bold Heading" pitchFamily="2" charset="-78"/>
              </a:rPr>
              <a:t>صف</a:t>
            </a:r>
            <a:r>
              <a:rPr lang="en-US" sz="3200">
                <a:solidFill>
                  <a:srgbClr val="660033"/>
                </a:solidFill>
                <a:cs typeface="PT Bold Heading" pitchFamily="2" charset="-78"/>
              </a:rPr>
              <a:t>  class    </a:t>
            </a:r>
          </a:p>
        </p:txBody>
      </p:sp>
      <p:sp>
        <p:nvSpPr>
          <p:cNvPr id="18443" name="Rectangle 12"/>
          <p:cNvSpPr>
            <a:spLocks noChangeArrowheads="1"/>
          </p:cNvSpPr>
          <p:nvPr/>
        </p:nvSpPr>
        <p:spPr bwMode="auto">
          <a:xfrm>
            <a:off x="2514600" y="2514600"/>
            <a:ext cx="2447925" cy="360363"/>
          </a:xfrm>
          <a:prstGeom prst="rect">
            <a:avLst/>
          </a:prstGeom>
          <a:noFill/>
          <a:ln w="9525" algn="ctr">
            <a:noFill/>
            <a:miter lim="800000"/>
            <a:headEnd/>
            <a:tailEnd/>
          </a:ln>
        </p:spPr>
        <p:txBody>
          <a:bodyPr wrap="none" anchor="ctr"/>
          <a:lstStyle/>
          <a:p>
            <a:r>
              <a:rPr lang="ar-SA" sz="3200">
                <a:solidFill>
                  <a:srgbClr val="660033"/>
                </a:solidFill>
                <a:cs typeface="PT Bold Heading" pitchFamily="2" charset="-78"/>
              </a:rPr>
              <a:t>رتبة</a:t>
            </a:r>
            <a:r>
              <a:rPr lang="en-US" sz="3200">
                <a:solidFill>
                  <a:srgbClr val="660033"/>
                </a:solidFill>
                <a:cs typeface="PT Bold Heading" pitchFamily="2" charset="-78"/>
              </a:rPr>
              <a:t> </a:t>
            </a:r>
            <a:r>
              <a:rPr lang="he-IL" sz="3200">
                <a:solidFill>
                  <a:srgbClr val="660033"/>
                </a:solidFill>
              </a:rPr>
              <a:t> </a:t>
            </a:r>
            <a:r>
              <a:rPr lang="en-US" sz="3200">
                <a:solidFill>
                  <a:srgbClr val="660033"/>
                </a:solidFill>
                <a:cs typeface="PT Bold Heading" pitchFamily="2" charset="-78"/>
              </a:rPr>
              <a:t>order</a:t>
            </a:r>
          </a:p>
        </p:txBody>
      </p:sp>
      <p:sp>
        <p:nvSpPr>
          <p:cNvPr id="18444" name="Rectangle 13"/>
          <p:cNvSpPr>
            <a:spLocks noChangeArrowheads="1"/>
          </p:cNvSpPr>
          <p:nvPr/>
        </p:nvSpPr>
        <p:spPr bwMode="auto">
          <a:xfrm>
            <a:off x="1524000" y="3200400"/>
            <a:ext cx="2447925" cy="360363"/>
          </a:xfrm>
          <a:prstGeom prst="rect">
            <a:avLst/>
          </a:prstGeom>
          <a:noFill/>
          <a:ln w="9525" algn="ctr">
            <a:noFill/>
            <a:miter lim="800000"/>
            <a:headEnd/>
            <a:tailEnd/>
          </a:ln>
        </p:spPr>
        <p:txBody>
          <a:bodyPr wrap="none" anchor="ctr"/>
          <a:lstStyle/>
          <a:p>
            <a:r>
              <a:rPr lang="ar-SA" sz="3200">
                <a:solidFill>
                  <a:srgbClr val="660033"/>
                </a:solidFill>
                <a:cs typeface="PT Bold Heading" pitchFamily="2" charset="-78"/>
              </a:rPr>
              <a:t>فصيلة أو عائلة  </a:t>
            </a:r>
            <a:r>
              <a:rPr lang="en-US" sz="3200">
                <a:solidFill>
                  <a:srgbClr val="660033"/>
                </a:solidFill>
                <a:cs typeface="PT Bold Heading" pitchFamily="2" charset="-78"/>
              </a:rPr>
              <a:t>family </a:t>
            </a:r>
          </a:p>
        </p:txBody>
      </p:sp>
      <p:sp>
        <p:nvSpPr>
          <p:cNvPr id="18445" name="Rectangle 14"/>
          <p:cNvSpPr>
            <a:spLocks noChangeArrowheads="1"/>
          </p:cNvSpPr>
          <p:nvPr/>
        </p:nvSpPr>
        <p:spPr bwMode="auto">
          <a:xfrm>
            <a:off x="381000" y="3810000"/>
            <a:ext cx="2520950" cy="360363"/>
          </a:xfrm>
          <a:prstGeom prst="rect">
            <a:avLst/>
          </a:prstGeom>
          <a:noFill/>
          <a:ln w="9525" algn="ctr">
            <a:noFill/>
            <a:miter lim="800000"/>
            <a:headEnd/>
            <a:tailEnd/>
          </a:ln>
        </p:spPr>
        <p:txBody>
          <a:bodyPr wrap="none" anchor="ctr"/>
          <a:lstStyle/>
          <a:p>
            <a:r>
              <a:rPr lang="ar-SA" sz="3200">
                <a:solidFill>
                  <a:srgbClr val="660033"/>
                </a:solidFill>
                <a:cs typeface="PT Bold Heading" pitchFamily="2" charset="-78"/>
              </a:rPr>
              <a:t>جنس</a:t>
            </a:r>
            <a:r>
              <a:rPr lang="en-US" sz="3200">
                <a:solidFill>
                  <a:srgbClr val="660033"/>
                </a:solidFill>
                <a:cs typeface="PT Bold Heading" pitchFamily="2" charset="-78"/>
              </a:rPr>
              <a:t>  </a:t>
            </a:r>
            <a:r>
              <a:rPr lang="he-IL" sz="3200">
                <a:solidFill>
                  <a:srgbClr val="660033"/>
                </a:solidFill>
              </a:rPr>
              <a:t> </a:t>
            </a:r>
            <a:r>
              <a:rPr lang="en-US" sz="3200">
                <a:solidFill>
                  <a:srgbClr val="660033"/>
                </a:solidFill>
                <a:cs typeface="PT Bold Heading" pitchFamily="2" charset="-78"/>
              </a:rPr>
              <a:t>Genus</a:t>
            </a:r>
          </a:p>
        </p:txBody>
      </p:sp>
      <p:sp>
        <p:nvSpPr>
          <p:cNvPr id="18446" name="Rectangle 15"/>
          <p:cNvSpPr>
            <a:spLocks noChangeArrowheads="1"/>
          </p:cNvSpPr>
          <p:nvPr/>
        </p:nvSpPr>
        <p:spPr bwMode="auto">
          <a:xfrm>
            <a:off x="457200" y="4495800"/>
            <a:ext cx="2447925" cy="360363"/>
          </a:xfrm>
          <a:prstGeom prst="rect">
            <a:avLst/>
          </a:prstGeom>
          <a:noFill/>
          <a:ln w="9525" algn="ctr">
            <a:noFill/>
            <a:miter lim="800000"/>
            <a:headEnd/>
            <a:tailEnd/>
          </a:ln>
        </p:spPr>
        <p:txBody>
          <a:bodyPr wrap="none" anchor="ctr"/>
          <a:lstStyle/>
          <a:p>
            <a:r>
              <a:rPr lang="ar-SA" sz="3200">
                <a:solidFill>
                  <a:srgbClr val="660033"/>
                </a:solidFill>
                <a:cs typeface="PT Bold Heading" pitchFamily="2" charset="-78"/>
              </a:rPr>
              <a:t>نوع  </a:t>
            </a:r>
            <a:r>
              <a:rPr lang="en-US" sz="3200">
                <a:solidFill>
                  <a:srgbClr val="660033"/>
                </a:solidFill>
                <a:cs typeface="PT Bold Heading" pitchFamily="2" charset="-78"/>
              </a:rPr>
              <a:t>Species</a:t>
            </a:r>
          </a:p>
        </p:txBody>
      </p:sp>
    </p:spTree>
    <p:extLst>
      <p:ext uri="{BB962C8B-B14F-4D97-AF65-F5344CB8AC3E}">
        <p14:creationId xmlns:p14="http://schemas.microsoft.com/office/powerpoint/2010/main" val="2282461382"/>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a:spLocks noChangeArrowheads="1"/>
          </p:cNvSpPr>
          <p:nvPr/>
        </p:nvSpPr>
        <p:spPr bwMode="auto">
          <a:xfrm>
            <a:off x="0" y="304800"/>
            <a:ext cx="9144000" cy="6555641"/>
          </a:xfrm>
          <a:prstGeom prst="rect">
            <a:avLst/>
          </a:prstGeom>
          <a:noFill/>
          <a:ln w="9525">
            <a:noFill/>
            <a:miter lim="800000"/>
            <a:headEnd/>
            <a:tailEnd/>
          </a:ln>
        </p:spPr>
        <p:txBody>
          <a:bodyPr>
            <a:spAutoFit/>
          </a:bodyPr>
          <a:lstStyle/>
          <a:p>
            <a:pPr rtl="1"/>
            <a:r>
              <a:rPr lang="ar-SA" sz="2800" dirty="0"/>
              <a:t>وهناك بعض المصطلحات المستعملة في الدراسة </a:t>
            </a:r>
            <a:r>
              <a:rPr lang="ar-SA" sz="2800" dirty="0" err="1"/>
              <a:t>التقسيمية</a:t>
            </a:r>
            <a:r>
              <a:rPr lang="ar-SA" sz="2800" dirty="0"/>
              <a:t> </a:t>
            </a:r>
            <a:r>
              <a:rPr lang="ar-SA" sz="2800" dirty="0" err="1"/>
              <a:t>فمثلاً :</a:t>
            </a:r>
            <a:r>
              <a:rPr lang="ar-SA" sz="2800" dirty="0"/>
              <a:t> </a:t>
            </a:r>
          </a:p>
          <a:p>
            <a:pPr rtl="1"/>
            <a:r>
              <a:rPr lang="ar-SA" sz="2800" dirty="0" err="1">
                <a:solidFill>
                  <a:srgbClr val="CC0066"/>
                </a:solidFill>
              </a:rPr>
              <a:t>النوع :</a:t>
            </a:r>
            <a:r>
              <a:rPr lang="en-US" sz="2600" dirty="0"/>
              <a:t>Species</a:t>
            </a:r>
            <a:r>
              <a:rPr lang="en-US" sz="2800" dirty="0"/>
              <a:t> </a:t>
            </a:r>
            <a:r>
              <a:rPr lang="ar-SA" sz="2800" dirty="0"/>
              <a:t>وهو مجموعة تشمل كل </a:t>
            </a:r>
            <a:r>
              <a:rPr lang="ar-SA" sz="2800" dirty="0" smtClean="0"/>
              <a:t>البكتيريا </a:t>
            </a:r>
            <a:r>
              <a:rPr lang="ar-SA" sz="2800" dirty="0"/>
              <a:t>المتشابهة في جميع </a:t>
            </a:r>
            <a:r>
              <a:rPr lang="ar-SA" sz="2800" dirty="0" err="1"/>
              <a:t>صفاتها .</a:t>
            </a:r>
            <a:r>
              <a:rPr lang="ar-SA" sz="2800" dirty="0"/>
              <a:t> </a:t>
            </a:r>
          </a:p>
          <a:p>
            <a:pPr rtl="1"/>
            <a:r>
              <a:rPr lang="ar-SA" sz="2800" dirty="0" err="1">
                <a:solidFill>
                  <a:srgbClr val="CC0066"/>
                </a:solidFill>
              </a:rPr>
              <a:t>الجنس :</a:t>
            </a:r>
            <a:r>
              <a:rPr lang="ar-SA" sz="2800" dirty="0">
                <a:solidFill>
                  <a:srgbClr val="CC0066"/>
                </a:solidFill>
              </a:rPr>
              <a:t> </a:t>
            </a:r>
            <a:r>
              <a:rPr lang="en-US" sz="2800" dirty="0"/>
              <a:t>Genus </a:t>
            </a:r>
            <a:r>
              <a:rPr lang="ar-SA" sz="2800" dirty="0"/>
              <a:t>هي مجموعة تشمل الأنواع التي تتميز بصفات ثابتة وغير </a:t>
            </a:r>
            <a:r>
              <a:rPr lang="ar-SA" sz="2800" dirty="0" err="1" smtClean="0"/>
              <a:t>متغيرة.</a:t>
            </a:r>
            <a:r>
              <a:rPr lang="ar-SA" sz="2800" dirty="0" smtClean="0"/>
              <a:t>  </a:t>
            </a:r>
            <a:r>
              <a:rPr lang="ar-SA" sz="2800" dirty="0"/>
              <a:t>بينها وبين بعضها علاقة وراثية بمعنى أن تجمع عدة أنواع تحت جنس </a:t>
            </a:r>
            <a:r>
              <a:rPr lang="ar-SA" sz="2800" dirty="0" err="1"/>
              <a:t>واحد.</a:t>
            </a:r>
            <a:r>
              <a:rPr lang="ar-SA" sz="2800" dirty="0"/>
              <a:t> وهناك عدة صعوبات لتصنيف الأنواع داخل الجنس الواحد أهمها أن </a:t>
            </a:r>
            <a:r>
              <a:rPr lang="ar-SA" sz="2800" u="sng" dirty="0"/>
              <a:t>معظم الأنواع ليست مدروسة دراسة وافية  وقد يكون الجنس وحيد النوع بمعنى أنه يشمل نوعاً بكتيرياً واحد </a:t>
            </a:r>
            <a:r>
              <a:rPr lang="en-US" sz="2800" u="sng" dirty="0"/>
              <a:t>Monotypic</a:t>
            </a:r>
            <a:r>
              <a:rPr lang="ar-SA" sz="2800" u="sng" dirty="0"/>
              <a:t> </a:t>
            </a:r>
            <a:r>
              <a:rPr lang="ar-SA" sz="2800" dirty="0"/>
              <a:t>أو أن </a:t>
            </a:r>
            <a:r>
              <a:rPr lang="ar-SA" sz="2800" u="sng" dirty="0"/>
              <a:t>يحتوي الجنس على عدة </a:t>
            </a:r>
            <a:r>
              <a:rPr lang="ar-SA" sz="2800" u="sng" dirty="0" err="1"/>
              <a:t>أنواع.</a:t>
            </a:r>
            <a:r>
              <a:rPr lang="ar-SA" sz="2800" u="sng" dirty="0"/>
              <a:t> </a:t>
            </a:r>
          </a:p>
          <a:p>
            <a:pPr rtl="1"/>
            <a:r>
              <a:rPr lang="ar-SA" sz="2800" dirty="0" err="1">
                <a:solidFill>
                  <a:srgbClr val="CC0066"/>
                </a:solidFill>
              </a:rPr>
              <a:t>العائلة :</a:t>
            </a:r>
            <a:r>
              <a:rPr lang="ar-SA" sz="2800" dirty="0">
                <a:solidFill>
                  <a:srgbClr val="CC0066"/>
                </a:solidFill>
              </a:rPr>
              <a:t> </a:t>
            </a:r>
            <a:r>
              <a:rPr lang="en-US" sz="2800" dirty="0"/>
              <a:t>Family </a:t>
            </a:r>
            <a:r>
              <a:rPr lang="ar-SA" sz="2800" dirty="0"/>
              <a:t>هي مجموعة تضم الأجناس المتشابهة أو </a:t>
            </a:r>
            <a:r>
              <a:rPr lang="ar-SA" sz="2800" dirty="0" err="1"/>
              <a:t>المتقاربة .</a:t>
            </a:r>
            <a:r>
              <a:rPr lang="ar-SA" sz="2800" dirty="0"/>
              <a:t> وعادة يشتق اسم العائلة من اسم الجنس المثالي لها </a:t>
            </a:r>
            <a:r>
              <a:rPr lang="en-US" sz="2800" dirty="0"/>
              <a:t>Type   genus</a:t>
            </a:r>
            <a:r>
              <a:rPr lang="ar-SA" sz="2800" dirty="0"/>
              <a:t> مع إضافة المقطع </a:t>
            </a:r>
            <a:r>
              <a:rPr lang="en-US" sz="2800" dirty="0" err="1"/>
              <a:t>aceae</a:t>
            </a:r>
            <a:r>
              <a:rPr lang="ar-SA" sz="2800" dirty="0"/>
              <a:t> فمثلاً </a:t>
            </a:r>
            <a:r>
              <a:rPr lang="en-US" sz="2800" dirty="0" err="1"/>
              <a:t>Bacillaceae</a:t>
            </a:r>
            <a:r>
              <a:rPr lang="ar-SA" sz="2800" dirty="0"/>
              <a:t> سميت تبعاً لجنسها المثالي </a:t>
            </a:r>
            <a:r>
              <a:rPr lang="en-US" sz="2800" dirty="0"/>
              <a:t>Bacillus</a:t>
            </a:r>
            <a:r>
              <a:rPr lang="ar-SA" sz="2800" dirty="0" err="1"/>
              <a:t>.</a:t>
            </a:r>
            <a:endParaRPr lang="ar-SA" sz="2800" dirty="0"/>
          </a:p>
          <a:p>
            <a:pPr rtl="1"/>
            <a:r>
              <a:rPr lang="ar-SA" sz="2800" dirty="0" err="1">
                <a:solidFill>
                  <a:srgbClr val="CC0066"/>
                </a:solidFill>
              </a:rPr>
              <a:t>الرتبة :</a:t>
            </a:r>
            <a:r>
              <a:rPr lang="ar-SA" sz="2800" dirty="0">
                <a:solidFill>
                  <a:srgbClr val="CC0066"/>
                </a:solidFill>
              </a:rPr>
              <a:t> </a:t>
            </a:r>
            <a:r>
              <a:rPr lang="en-US" sz="2800" dirty="0"/>
              <a:t>Order </a:t>
            </a:r>
            <a:r>
              <a:rPr lang="ar-SA" sz="2800" dirty="0"/>
              <a:t>تضم مجموعة من العائلات المتشابهة أو </a:t>
            </a:r>
            <a:r>
              <a:rPr lang="ar-SA" sz="2800" dirty="0" err="1"/>
              <a:t>المتقاربة .</a:t>
            </a:r>
            <a:r>
              <a:rPr lang="ar-SA" sz="2800" dirty="0"/>
              <a:t> ويشتق اسم الرتبة من اسم العائلة المثالية </a:t>
            </a:r>
            <a:r>
              <a:rPr lang="en-US" sz="2800" dirty="0"/>
              <a:t>Type Family</a:t>
            </a:r>
            <a:r>
              <a:rPr lang="ar-SA" sz="2800" dirty="0"/>
              <a:t> مع استبدال المقطع </a:t>
            </a:r>
            <a:r>
              <a:rPr lang="en-US" sz="2800" dirty="0"/>
              <a:t> </a:t>
            </a:r>
            <a:r>
              <a:rPr lang="en-US" sz="2800" dirty="0" err="1"/>
              <a:t>aceae</a:t>
            </a:r>
            <a:r>
              <a:rPr lang="ar-SA" sz="2800" dirty="0"/>
              <a:t> </a:t>
            </a:r>
            <a:r>
              <a:rPr lang="ar-SA" sz="2800" dirty="0" err="1"/>
              <a:t>بالمقطع (</a:t>
            </a:r>
            <a:r>
              <a:rPr lang="en-US" sz="2800" dirty="0"/>
              <a:t>ales</a:t>
            </a:r>
            <a:r>
              <a:rPr lang="ar-SA" sz="2800" dirty="0" err="1"/>
              <a:t>)</a:t>
            </a:r>
            <a:r>
              <a:rPr lang="ar-SA" sz="2800" dirty="0"/>
              <a:t> </a:t>
            </a:r>
            <a:r>
              <a:rPr lang="en-US" sz="2800" dirty="0" err="1"/>
              <a:t>Speirochae</a:t>
            </a:r>
            <a:r>
              <a:rPr lang="en-US" sz="2800" dirty="0"/>
              <a:t> + ales </a:t>
            </a:r>
            <a:r>
              <a:rPr lang="ar-SA" sz="2800" dirty="0"/>
              <a:t> و</a:t>
            </a:r>
            <a:r>
              <a:rPr lang="en-US" sz="2800" dirty="0" err="1"/>
              <a:t>Actinomycetales</a:t>
            </a:r>
            <a:r>
              <a:rPr lang="ar-SA" sz="2800" dirty="0"/>
              <a:t> وهناك بعض المجاميع الفرعية مثل تحت الرتبة </a:t>
            </a:r>
            <a:r>
              <a:rPr lang="en-US" sz="2800" dirty="0"/>
              <a:t>Suborder</a:t>
            </a:r>
            <a:r>
              <a:rPr lang="ar-SA" sz="2800" dirty="0"/>
              <a:t> حيث تضم الأولى عدة عائلات</a:t>
            </a:r>
            <a:endParaRPr lang="en-US" sz="2800" dirty="0"/>
          </a:p>
        </p:txBody>
      </p:sp>
    </p:spTree>
    <p:extLst>
      <p:ext uri="{BB962C8B-B14F-4D97-AF65-F5344CB8AC3E}">
        <p14:creationId xmlns:p14="http://schemas.microsoft.com/office/powerpoint/2010/main" val="66839298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2"/>
          <p:cNvSpPr>
            <a:spLocks noGrp="1"/>
          </p:cNvSpPr>
          <p:nvPr>
            <p:ph idx="1"/>
          </p:nvPr>
        </p:nvSpPr>
        <p:spPr>
          <a:xfrm>
            <a:off x="457200" y="381000"/>
            <a:ext cx="8229600" cy="5745163"/>
          </a:xfrm>
        </p:spPr>
        <p:txBody>
          <a:bodyPr/>
          <a:lstStyle/>
          <a:p>
            <a:pPr algn="just" rtl="1"/>
            <a:r>
              <a:rPr lang="ar-SA" sz="3600" dirty="0" smtClean="0"/>
              <a:t>وتبعاً لطبعة 1974 من المرجع </a:t>
            </a:r>
            <a:r>
              <a:rPr lang="en-US" sz="3600" dirty="0" err="1" smtClean="0"/>
              <a:t>Bergeys</a:t>
            </a:r>
            <a:r>
              <a:rPr lang="en-US" sz="3600" dirty="0" smtClean="0"/>
              <a:t>  Manual</a:t>
            </a:r>
            <a:r>
              <a:rPr lang="ar-SA" sz="3600" dirty="0" smtClean="0"/>
              <a:t> فإن الكائنات ذات النواة البدائية بما فيها البكتيريا ضمت في مملكة  قائمة  </a:t>
            </a:r>
            <a:r>
              <a:rPr lang="ar-SA" sz="3600" dirty="0" err="1" smtClean="0"/>
              <a:t>بذاتها:-</a:t>
            </a:r>
            <a:endParaRPr lang="ar-SA" sz="3600" dirty="0" smtClean="0"/>
          </a:p>
          <a:p>
            <a:pPr algn="just" rtl="1"/>
            <a:r>
              <a:rPr lang="ar-SA" sz="3600" dirty="0" smtClean="0"/>
              <a:t> تعرف بمملكة </a:t>
            </a:r>
            <a:r>
              <a:rPr lang="ar-SA" sz="3600" dirty="0" err="1" smtClean="0"/>
              <a:t>البروكاريوتات</a:t>
            </a:r>
            <a:endParaRPr lang="ar-SA" sz="3600" dirty="0" smtClean="0"/>
          </a:p>
          <a:p>
            <a:pPr algn="just" rtl="1">
              <a:buNone/>
            </a:pPr>
            <a:r>
              <a:rPr lang="en-US" sz="3600" dirty="0" smtClean="0"/>
              <a:t>Kingdom </a:t>
            </a:r>
            <a:r>
              <a:rPr lang="en-US" sz="3600" dirty="0" err="1" smtClean="0"/>
              <a:t>procaryotae</a:t>
            </a:r>
            <a:r>
              <a:rPr lang="en-US" sz="3600" dirty="0" smtClean="0"/>
              <a:t>  </a:t>
            </a:r>
          </a:p>
          <a:p>
            <a:pPr algn="just" rtl="1">
              <a:buNone/>
            </a:pPr>
            <a:r>
              <a:rPr lang="ar-SA" sz="3600" dirty="0" smtClean="0"/>
              <a:t> وفي التصنيف الحديث للبكتيريا  </a:t>
            </a:r>
            <a:r>
              <a:rPr lang="ar-SA" sz="3600" dirty="0" err="1" smtClean="0"/>
              <a:t>تصنيف </a:t>
            </a:r>
            <a:r>
              <a:rPr lang="ar-SA" sz="3600" dirty="0" smtClean="0"/>
              <a:t>( </a:t>
            </a:r>
            <a:r>
              <a:rPr lang="ar-SA" sz="3600" dirty="0" err="1" smtClean="0"/>
              <a:t>برجي </a:t>
            </a:r>
            <a:r>
              <a:rPr lang="ar-SA" sz="3600" dirty="0" smtClean="0"/>
              <a:t>_ الطبعة التاسعة  1989</a:t>
            </a:r>
            <a:r>
              <a:rPr lang="ar-SA" sz="3600" dirty="0" err="1" smtClean="0"/>
              <a:t>).</a:t>
            </a:r>
            <a:r>
              <a:rPr lang="ar-SA" sz="3600" dirty="0" smtClean="0"/>
              <a:t> تم تصنيف مملكة </a:t>
            </a:r>
            <a:r>
              <a:rPr lang="ar-SA" sz="3600" dirty="0" err="1" smtClean="0"/>
              <a:t>البروكاريوتا</a:t>
            </a:r>
            <a:r>
              <a:rPr lang="ar-SA" sz="3600" dirty="0" smtClean="0"/>
              <a:t> إلى أربعة أقسام كبيرة </a:t>
            </a:r>
            <a:r>
              <a:rPr lang="en-US" sz="3600" dirty="0" smtClean="0"/>
              <a:t>Four </a:t>
            </a:r>
            <a:r>
              <a:rPr lang="en-US" sz="3600" dirty="0" err="1" smtClean="0"/>
              <a:t>Divisious</a:t>
            </a:r>
            <a:r>
              <a:rPr lang="ar-SA" sz="3600" dirty="0" smtClean="0"/>
              <a:t> وقسمت هذه الأجزاء إلى 33 قسم </a:t>
            </a:r>
            <a:r>
              <a:rPr lang="en-US" sz="3600" dirty="0" smtClean="0"/>
              <a:t>Section</a:t>
            </a:r>
            <a:r>
              <a:rPr lang="ar-SA" sz="3600" dirty="0" smtClean="0"/>
              <a:t> تبعاً لصفاتها </a:t>
            </a:r>
            <a:r>
              <a:rPr lang="ar-SA" sz="3600" dirty="0" err="1" smtClean="0"/>
              <a:t>الهامة .</a:t>
            </a:r>
            <a:r>
              <a:rPr lang="ar-SA" sz="3600" dirty="0" smtClean="0"/>
              <a:t> </a:t>
            </a:r>
            <a:endParaRPr lang="en-US" sz="3600" dirty="0" smtClean="0"/>
          </a:p>
          <a:p>
            <a:pPr algn="just" rtl="1"/>
            <a:endParaRPr lang="ar-SA" sz="3600" dirty="0" smtClean="0"/>
          </a:p>
        </p:txBody>
      </p:sp>
    </p:spTree>
    <p:extLst>
      <p:ext uri="{BB962C8B-B14F-4D97-AF65-F5344CB8AC3E}">
        <p14:creationId xmlns:p14="http://schemas.microsoft.com/office/powerpoint/2010/main" val="100743322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0"/>
            <a:ext cx="8229600" cy="609600"/>
          </a:xfrm>
        </p:spPr>
        <p:txBody>
          <a:bodyPr/>
          <a:lstStyle/>
          <a:p>
            <a:pPr eaLnBrk="1" hangingPunct="1"/>
            <a:r>
              <a:rPr lang="ar-SA" sz="3200" b="1" dirty="0" smtClean="0"/>
              <a:t>الآثار الاقتصادية للبكتيريـا</a:t>
            </a:r>
            <a:endParaRPr lang="en-US" sz="3200" b="1" dirty="0" smtClean="0"/>
          </a:p>
        </p:txBody>
      </p:sp>
      <p:sp>
        <p:nvSpPr>
          <p:cNvPr id="21507" name="Rectangle 3"/>
          <p:cNvSpPr>
            <a:spLocks noGrp="1" noChangeArrowheads="1"/>
          </p:cNvSpPr>
          <p:nvPr>
            <p:ph type="body" idx="1"/>
          </p:nvPr>
        </p:nvSpPr>
        <p:spPr>
          <a:xfrm>
            <a:off x="0" y="609600"/>
            <a:ext cx="9144000" cy="5211763"/>
          </a:xfrm>
        </p:spPr>
        <p:txBody>
          <a:bodyPr/>
          <a:lstStyle/>
          <a:p>
            <a:pPr algn="r" rtl="1" eaLnBrk="1" hangingPunct="1">
              <a:lnSpc>
                <a:spcPct val="80000"/>
              </a:lnSpc>
            </a:pPr>
            <a:r>
              <a:rPr lang="ar-SA" sz="2800" dirty="0" smtClean="0"/>
              <a:t>ليست البكتيريا كلها مسببة للأمراض أو مضرة بالكائنات الحية وإنما للبكتيريا فوائد جمة في الصناعات والبيئة ولولا وجود البكتيريا لأصبحت الحياة غير ممكنة على وجه الأرض</a:t>
            </a:r>
            <a:r>
              <a:rPr lang="en-US" sz="2800" dirty="0" smtClean="0"/>
              <a:t> .</a:t>
            </a:r>
            <a:endParaRPr lang="ar-SA" sz="2800" dirty="0" smtClean="0"/>
          </a:p>
          <a:p>
            <a:pPr algn="r" rtl="1" eaLnBrk="1" hangingPunct="1">
              <a:lnSpc>
                <a:spcPct val="80000"/>
              </a:lnSpc>
            </a:pPr>
            <a:r>
              <a:rPr lang="ar-SA" sz="2800" dirty="0" smtClean="0">
                <a:solidFill>
                  <a:srgbClr val="CC0066"/>
                </a:solidFill>
              </a:rPr>
              <a:t>البكتيريا والطعام</a:t>
            </a:r>
            <a:r>
              <a:rPr lang="en-US" sz="2800" dirty="0" smtClean="0">
                <a:solidFill>
                  <a:srgbClr val="CC0066"/>
                </a:solidFill>
              </a:rPr>
              <a:t> :</a:t>
            </a:r>
            <a:r>
              <a:rPr lang="en-US" sz="2800" dirty="0" smtClean="0"/>
              <a:t> </a:t>
            </a:r>
            <a:r>
              <a:rPr lang="ar-SA" sz="2800" dirty="0" smtClean="0"/>
              <a:t>الطعام يمثل بيئة جيدة لنمو البكتيريا وتكاثرها وتسبب حالات من التسمم الغذائي مثل</a:t>
            </a:r>
            <a:r>
              <a:rPr lang="en-US" sz="2800" dirty="0" smtClean="0"/>
              <a:t> : </a:t>
            </a:r>
          </a:p>
          <a:p>
            <a:pPr algn="r" rtl="1" eaLnBrk="1" hangingPunct="1">
              <a:lnSpc>
                <a:spcPct val="80000"/>
              </a:lnSpc>
            </a:pPr>
            <a:r>
              <a:rPr lang="en-US" sz="2800" i="1" dirty="0" smtClean="0"/>
              <a:t>Clostridium </a:t>
            </a:r>
            <a:r>
              <a:rPr lang="en-US" sz="2800" i="1" dirty="0" err="1" smtClean="0"/>
              <a:t>perfingens</a:t>
            </a:r>
            <a:r>
              <a:rPr lang="ar-SA" sz="2800" i="1" dirty="0" smtClean="0"/>
              <a:t> </a:t>
            </a:r>
            <a:r>
              <a:rPr lang="ar-SA" sz="2800" dirty="0" smtClean="0"/>
              <a:t>تسمى جرثومة </a:t>
            </a:r>
            <a:r>
              <a:rPr lang="ar-SA" sz="2800" dirty="0" err="1" smtClean="0"/>
              <a:t>الكفتيريا</a:t>
            </a:r>
            <a:r>
              <a:rPr lang="ar-SA" sz="2800" dirty="0" smtClean="0"/>
              <a:t> </a:t>
            </a:r>
            <a:r>
              <a:rPr lang="en-US" sz="2800" dirty="0" smtClean="0"/>
              <a:t>the cafeteria germ</a:t>
            </a:r>
            <a:r>
              <a:rPr lang="ar-SA" sz="2800" dirty="0" smtClean="0"/>
              <a:t> لان المواد الغذائية تترك لفترة طويلة في اواني ساخنة وتكون خالية من البكتيريا التي </a:t>
            </a:r>
            <a:r>
              <a:rPr lang="ar-SA" sz="2800" dirty="0" err="1" smtClean="0"/>
              <a:t>تتاثر</a:t>
            </a:r>
            <a:r>
              <a:rPr lang="ar-SA" sz="2800" dirty="0" smtClean="0"/>
              <a:t> بالحرارة ولكن الجراثيم البكتيرية</a:t>
            </a:r>
            <a:r>
              <a:rPr lang="en-US" sz="2800" dirty="0" smtClean="0"/>
              <a:t> </a:t>
            </a:r>
            <a:r>
              <a:rPr lang="ar-SA" sz="2800" dirty="0" smtClean="0"/>
              <a:t>المنتجة للسموم </a:t>
            </a:r>
            <a:r>
              <a:rPr lang="ar-SA" sz="2800" dirty="0" err="1" smtClean="0"/>
              <a:t>لاتتاثر.</a:t>
            </a:r>
            <a:r>
              <a:rPr lang="ar-SA" sz="2800" dirty="0" smtClean="0"/>
              <a:t> وتكون الاعراض اسهال وغازات تظهر بعد 4-8 ساعات وقد تستمر من اسبوع إلى اسبوعين.</a:t>
            </a:r>
            <a:r>
              <a:rPr lang="en-US" sz="2800" dirty="0" smtClean="0"/>
              <a:t>  </a:t>
            </a:r>
            <a:br>
              <a:rPr lang="en-US" sz="2800" dirty="0" smtClean="0"/>
            </a:br>
            <a:r>
              <a:rPr lang="en-US" sz="2800" i="1" dirty="0" smtClean="0"/>
              <a:t>Clostridium </a:t>
            </a:r>
            <a:r>
              <a:rPr lang="en-US" sz="2800" i="1" dirty="0" err="1" smtClean="0"/>
              <a:t>botulinum</a:t>
            </a:r>
            <a:r>
              <a:rPr lang="ar-SA" sz="2800" dirty="0" smtClean="0"/>
              <a:t>  بكتيريا عصوية موجبة لصبغة </a:t>
            </a:r>
            <a:r>
              <a:rPr lang="ar-SA" sz="2800" dirty="0" err="1" smtClean="0"/>
              <a:t>جرام </a:t>
            </a:r>
            <a:r>
              <a:rPr lang="ar-SA" sz="2800" dirty="0" smtClean="0"/>
              <a:t>-تسبب التسمم الغذائي </a:t>
            </a:r>
            <a:r>
              <a:rPr lang="ar-SA" sz="2800" dirty="0" err="1" smtClean="0"/>
              <a:t>البوتيوليني</a:t>
            </a:r>
            <a:r>
              <a:rPr lang="ar-SA" sz="2800" dirty="0" smtClean="0"/>
              <a:t> حيث تفرز سموم تؤثر على الجهاز العصبي وتظهر الاعراض بعد 18 إلى 36 ساعة وقد تظهر بعد 4 ساعات وهي قاتلة اذا لم تعالج بمدة من 3-10 ايام</a:t>
            </a:r>
            <a:r>
              <a:rPr lang="en-US" sz="2800" dirty="0" smtClean="0"/>
              <a:t> .</a:t>
            </a:r>
          </a:p>
          <a:p>
            <a:pPr algn="r" rtl="1" eaLnBrk="1" hangingPunct="1">
              <a:lnSpc>
                <a:spcPct val="80000"/>
              </a:lnSpc>
            </a:pPr>
            <a:r>
              <a:rPr lang="ar-SA" sz="2800" dirty="0" smtClean="0"/>
              <a:t>توجد في الاغذية المعلبة بطريقة غير صحية والثوم</a:t>
            </a:r>
            <a:r>
              <a:rPr lang="en-US" sz="2800" dirty="0" smtClean="0"/>
              <a:t> </a:t>
            </a:r>
            <a:r>
              <a:rPr lang="ar-SA" sz="2800" dirty="0" smtClean="0"/>
              <a:t> بالزيت والمواد الغذائية الملفوفة </a:t>
            </a:r>
            <a:r>
              <a:rPr lang="ar-SA" sz="2800" dirty="0" err="1" smtClean="0"/>
              <a:t>باحكام.</a:t>
            </a:r>
            <a:r>
              <a:rPr lang="ar-SA" sz="2800" dirty="0" smtClean="0"/>
              <a:t> الاعراض ازدواج الرؤية- الجفون المتراخية- مشاكل في الكلام والبلع صعوبة بالتنفس.</a:t>
            </a:r>
            <a:r>
              <a:rPr lang="en-US" sz="2800" dirty="0" smtClean="0"/>
              <a:t/>
            </a:r>
            <a:br>
              <a:rPr lang="en-US" sz="2800" dirty="0" smtClean="0"/>
            </a:br>
            <a:endParaRPr lang="en-US" sz="2800" dirty="0" smtClean="0"/>
          </a:p>
        </p:txBody>
      </p:sp>
    </p:spTree>
    <p:extLst>
      <p:ext uri="{BB962C8B-B14F-4D97-AF65-F5344CB8AC3E}">
        <p14:creationId xmlns:p14="http://schemas.microsoft.com/office/powerpoint/2010/main" val="3901443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4525963"/>
          </a:xfrm>
        </p:spPr>
        <p:txBody>
          <a:bodyPr/>
          <a:lstStyle/>
          <a:p>
            <a:pPr algn="r" rtl="1" eaLnBrk="1" hangingPunct="1">
              <a:lnSpc>
                <a:spcPct val="80000"/>
              </a:lnSpc>
            </a:pPr>
            <a:r>
              <a:rPr lang="en-US" i="1" dirty="0" err="1" smtClean="0"/>
              <a:t>E.coli</a:t>
            </a:r>
            <a:r>
              <a:rPr lang="en-US" i="1" dirty="0" smtClean="0"/>
              <a:t> </a:t>
            </a:r>
            <a:r>
              <a:rPr lang="ar-SA" dirty="0" smtClean="0"/>
              <a:t> تلوث الماء والحليب اللحوم عصير التفاح غير</a:t>
            </a:r>
            <a:r>
              <a:rPr lang="en-US" dirty="0" smtClean="0"/>
              <a:t> </a:t>
            </a:r>
            <a:r>
              <a:rPr lang="ar-SA" dirty="0" smtClean="0"/>
              <a:t> المعقم تظهر الاعراض </a:t>
            </a:r>
            <a:r>
              <a:rPr lang="ar-SA" dirty="0" err="1" smtClean="0"/>
              <a:t>كالاسهال</a:t>
            </a:r>
            <a:r>
              <a:rPr lang="ar-SA" dirty="0" smtClean="0"/>
              <a:t> والمغص الغثيان والشعور بالضيق </a:t>
            </a:r>
            <a:r>
              <a:rPr lang="ar-SA" dirty="0" err="1" smtClean="0"/>
              <a:t>وتبدا</a:t>
            </a:r>
            <a:r>
              <a:rPr lang="ar-SA" dirty="0" smtClean="0"/>
              <a:t> الاعراض بعد يومين الى 5 ايام وتستمر إلى 8 ايام.</a:t>
            </a:r>
          </a:p>
          <a:p>
            <a:pPr algn="r" rtl="1" eaLnBrk="1" hangingPunct="1">
              <a:lnSpc>
                <a:spcPct val="80000"/>
              </a:lnSpc>
            </a:pPr>
            <a:r>
              <a:rPr lang="en-US" i="1" dirty="0" smtClean="0"/>
              <a:t>Salmonella</a:t>
            </a:r>
            <a:r>
              <a:rPr lang="ar-SA" dirty="0" smtClean="0"/>
              <a:t> هناك اكثر من 1600 نوع تنتقل عن طريق البيض النيئ- اللحوم والدواجن غير المطبوخة </a:t>
            </a:r>
            <a:r>
              <a:rPr lang="ar-SA" dirty="0" err="1" smtClean="0"/>
              <a:t>جيدا </a:t>
            </a:r>
            <a:r>
              <a:rPr lang="ar-SA" dirty="0" smtClean="0"/>
              <a:t>– المأكولات البحرية- الحليب الخام ومنتجات </a:t>
            </a:r>
            <a:r>
              <a:rPr lang="ar-SA" dirty="0" err="1" smtClean="0"/>
              <a:t>الالبان.</a:t>
            </a:r>
            <a:r>
              <a:rPr lang="ar-SA" dirty="0" smtClean="0"/>
              <a:t> وتكون الاعراض الم </a:t>
            </a:r>
            <a:r>
              <a:rPr lang="ar-SA" dirty="0" err="1" smtClean="0"/>
              <a:t>بالمعدة </a:t>
            </a:r>
            <a:r>
              <a:rPr lang="ar-SA" dirty="0" smtClean="0"/>
              <a:t>– اسهال- غثيان- برودة- حمى- صداع تظهر الاعراض بعد 6-8 ساعات وتستمر من يوم إلى يومين.</a:t>
            </a:r>
          </a:p>
          <a:p>
            <a:pPr algn="r" rtl="1" eaLnBrk="1" hangingPunct="1">
              <a:lnSpc>
                <a:spcPct val="80000"/>
              </a:lnSpc>
            </a:pPr>
            <a:r>
              <a:rPr lang="en-US" i="1" dirty="0" smtClean="0"/>
              <a:t>Streptococcus</a:t>
            </a:r>
            <a:r>
              <a:rPr lang="en-US" dirty="0" smtClean="0"/>
              <a:t> A</a:t>
            </a:r>
            <a:r>
              <a:rPr lang="ar-SA" dirty="0" smtClean="0"/>
              <a:t> تنتقل بسبب عدم توفر النظافة من الاشخاص إلى الطعام  </a:t>
            </a:r>
            <a:r>
              <a:rPr lang="ar-SA" dirty="0" err="1" smtClean="0"/>
              <a:t>وايضا</a:t>
            </a:r>
            <a:r>
              <a:rPr lang="ar-SA" dirty="0" smtClean="0"/>
              <a:t> ابقاء الطعام لفترة طويلة في درجة حرارة الغرفة حتى اكلة، وتكون موجودة في الحليب الخام والبيض وجراد البحر والسلطة </a:t>
            </a:r>
            <a:r>
              <a:rPr lang="ar-SA" dirty="0" err="1" smtClean="0"/>
              <a:t>والكسترد</a:t>
            </a:r>
            <a:r>
              <a:rPr lang="ar-SA" dirty="0" smtClean="0"/>
              <a:t> والحلوى</a:t>
            </a:r>
            <a:endParaRPr lang="ar-SA" dirty="0"/>
          </a:p>
        </p:txBody>
      </p:sp>
    </p:spTree>
    <p:extLst>
      <p:ext uri="{BB962C8B-B14F-4D97-AF65-F5344CB8AC3E}">
        <p14:creationId xmlns:p14="http://schemas.microsoft.com/office/powerpoint/2010/main" val="319650946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04800"/>
            <a:ext cx="8686800" cy="5821363"/>
          </a:xfrm>
        </p:spPr>
        <p:txBody>
          <a:bodyPr/>
          <a:lstStyle/>
          <a:p>
            <a:pPr algn="r" rtl="1">
              <a:buNone/>
            </a:pPr>
            <a:r>
              <a:rPr lang="en-US" sz="2800" i="1" dirty="0" err="1" smtClean="0"/>
              <a:t>Listeria</a:t>
            </a:r>
            <a:r>
              <a:rPr lang="en-US" sz="2800" i="1" dirty="0" smtClean="0"/>
              <a:t> </a:t>
            </a:r>
            <a:r>
              <a:rPr lang="en-US" sz="2800" i="1" dirty="0" err="1" smtClean="0"/>
              <a:t>monocytogenes</a:t>
            </a:r>
            <a:r>
              <a:rPr lang="ar-SA" sz="2800" i="1" dirty="0" smtClean="0"/>
              <a:t> </a:t>
            </a:r>
            <a:r>
              <a:rPr lang="ar-SA" sz="2800" dirty="0" smtClean="0"/>
              <a:t>تتواجد في الجبن </a:t>
            </a:r>
            <a:r>
              <a:rPr lang="ar-SA" sz="2800" dirty="0" err="1" smtClean="0"/>
              <a:t>الناعم </a:t>
            </a:r>
            <a:r>
              <a:rPr lang="ar-SA" sz="2800" dirty="0" smtClean="0"/>
              <a:t>– الحليب الخام- </a:t>
            </a:r>
            <a:r>
              <a:rPr lang="ar-SA" sz="2800" dirty="0" err="1" smtClean="0"/>
              <a:t>الايسكريم</a:t>
            </a:r>
            <a:r>
              <a:rPr lang="ar-SA" sz="2800" dirty="0" smtClean="0"/>
              <a:t> المحضر بطريقة صحيحة- الخضروات الورقية- اللحوم </a:t>
            </a:r>
            <a:r>
              <a:rPr lang="ar-SA" sz="2800" dirty="0" err="1" smtClean="0"/>
              <a:t>والدواجن </a:t>
            </a:r>
            <a:r>
              <a:rPr lang="ar-SA" sz="2800" dirty="0" smtClean="0"/>
              <a:t>– وتكون الاعراض حمى و برودة و صداع و مغص في الجهاز الهضمي </a:t>
            </a:r>
            <a:r>
              <a:rPr lang="ar-SA" sz="2800" dirty="0" err="1" smtClean="0"/>
              <a:t>واسهال</a:t>
            </a:r>
            <a:r>
              <a:rPr lang="ar-SA" sz="2800" dirty="0" smtClean="0"/>
              <a:t> و </a:t>
            </a:r>
            <a:r>
              <a:rPr lang="ar-SA" sz="2800" dirty="0" err="1" smtClean="0"/>
              <a:t>تبدا</a:t>
            </a:r>
            <a:r>
              <a:rPr lang="ar-SA" sz="2800" dirty="0" smtClean="0"/>
              <a:t> من 12 وتستمر 3 اسابيع </a:t>
            </a:r>
            <a:r>
              <a:rPr lang="ar-SA" sz="2800" dirty="0" err="1" smtClean="0"/>
              <a:t>واذا</a:t>
            </a:r>
            <a:r>
              <a:rPr lang="ar-SA" sz="2800" dirty="0" smtClean="0"/>
              <a:t> لم تعالج قد تتطور إلى امراض اخطر مثل التهاب </a:t>
            </a:r>
            <a:r>
              <a:rPr lang="ar-SA" sz="2800" dirty="0" err="1" smtClean="0"/>
              <a:t>السحايا</a:t>
            </a:r>
            <a:r>
              <a:rPr lang="ar-SA" sz="2800" dirty="0" smtClean="0"/>
              <a:t> </a:t>
            </a:r>
            <a:r>
              <a:rPr lang="ar-SA" sz="2800" dirty="0" err="1" smtClean="0"/>
              <a:t>والاجهاض</a:t>
            </a:r>
            <a:r>
              <a:rPr lang="ar-SA" sz="2800" dirty="0" smtClean="0"/>
              <a:t> التلقائي لدى الحوامل.</a:t>
            </a:r>
          </a:p>
          <a:p>
            <a:pPr algn="r" rtl="1">
              <a:buNone/>
            </a:pPr>
            <a:r>
              <a:rPr lang="en-US" sz="2800" i="1" dirty="0" err="1" smtClean="0"/>
              <a:t>Shigella</a:t>
            </a:r>
            <a:r>
              <a:rPr lang="en-US" sz="2800" i="1" dirty="0" smtClean="0"/>
              <a:t> </a:t>
            </a:r>
            <a:r>
              <a:rPr lang="ar-SA" sz="2800" dirty="0" smtClean="0"/>
              <a:t>ويوجد منها 30 نوع وتنتقل من شخص الى اخر بواسطة البراز عن طريق </a:t>
            </a:r>
            <a:r>
              <a:rPr lang="ar-SA" sz="2800" dirty="0" err="1" smtClean="0"/>
              <a:t>الفم.</a:t>
            </a:r>
            <a:r>
              <a:rPr lang="ar-SA" sz="2800" dirty="0" smtClean="0"/>
              <a:t> ايضا عن طريق تلوث الطعام والماء بالبراز وعادة يلوث السلطة التي تعد بواسطة اشخاص لا يراعون النظافة الشخصية.</a:t>
            </a:r>
          </a:p>
          <a:p>
            <a:pPr algn="r" rtl="1">
              <a:buNone/>
            </a:pPr>
            <a:r>
              <a:rPr lang="en-US" sz="2800" i="1" dirty="0" smtClean="0"/>
              <a:t>Staphylococcus </a:t>
            </a:r>
            <a:r>
              <a:rPr lang="en-US" sz="2800" i="1" dirty="0" err="1" smtClean="0"/>
              <a:t>aureus</a:t>
            </a:r>
            <a:r>
              <a:rPr lang="ar-SA" sz="2800" i="1" dirty="0" smtClean="0"/>
              <a:t> </a:t>
            </a:r>
            <a:r>
              <a:rPr lang="ar-SA" sz="2800" dirty="0" smtClean="0"/>
              <a:t>وتنتقل بسبب التعامل مع الطعام بصورة غير صحيحة وهي تتكاثر بسرعة في درجة حرارة الغرفة وتنتج مادة سامة تسبب </a:t>
            </a:r>
            <a:r>
              <a:rPr lang="ar-SA" sz="2800" dirty="0" err="1" smtClean="0"/>
              <a:t>المرض.</a:t>
            </a:r>
            <a:r>
              <a:rPr lang="ar-SA" sz="2800" dirty="0" smtClean="0"/>
              <a:t> وتكون الاعراض الغثيان الشديد وتشنجات في البطن </a:t>
            </a:r>
            <a:r>
              <a:rPr lang="ar-SA" sz="2800" dirty="0" err="1" smtClean="0"/>
              <a:t>والقئ</a:t>
            </a:r>
            <a:r>
              <a:rPr lang="ar-SA" sz="2800" dirty="0" smtClean="0"/>
              <a:t> </a:t>
            </a:r>
            <a:r>
              <a:rPr lang="ar-SA" sz="2800" dirty="0" err="1" smtClean="0"/>
              <a:t>والاسهال</a:t>
            </a:r>
            <a:r>
              <a:rPr lang="ar-SA" sz="2800" dirty="0" smtClean="0"/>
              <a:t> و تحدث بعد 1 الى 6 ساعات من تناول الطعام الملوث وتستمر من 2 إلى 3 ايام اذا نجى الشخص من الجفاف الشديد.</a:t>
            </a:r>
            <a:endParaRPr lang="ar-SA" sz="2800" dirty="0"/>
          </a:p>
        </p:txBody>
      </p:sp>
    </p:spTree>
    <p:extLst>
      <p:ext uri="{BB962C8B-B14F-4D97-AF65-F5344CB8AC3E}">
        <p14:creationId xmlns:p14="http://schemas.microsoft.com/office/powerpoint/2010/main" val="351765079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type="body" idx="1"/>
          </p:nvPr>
        </p:nvSpPr>
        <p:spPr>
          <a:xfrm>
            <a:off x="-228600" y="228600"/>
            <a:ext cx="9372600" cy="5410200"/>
          </a:xfrm>
        </p:spPr>
        <p:txBody>
          <a:bodyPr/>
          <a:lstStyle/>
          <a:p>
            <a:pPr algn="r" rtl="1" eaLnBrk="1" hangingPunct="1">
              <a:buNone/>
            </a:pPr>
            <a:r>
              <a:rPr lang="ar-SA" sz="2800" b="1" dirty="0" smtClean="0">
                <a:solidFill>
                  <a:srgbClr val="CC0066"/>
                </a:solidFill>
              </a:rPr>
              <a:t>    البكتيريا والصناعات الغذائية</a:t>
            </a:r>
            <a:r>
              <a:rPr lang="en-US" sz="2800" b="1" dirty="0" smtClean="0">
                <a:solidFill>
                  <a:srgbClr val="CC0066"/>
                </a:solidFill>
              </a:rPr>
              <a:t> : </a:t>
            </a:r>
            <a:r>
              <a:rPr lang="ar-SA" sz="2800" b="1" dirty="0" smtClean="0"/>
              <a:t>تلعب البكتيريا دوراً هاماً في الصناعات الغذائية مثل</a:t>
            </a:r>
            <a:r>
              <a:rPr lang="en-US" sz="2800" b="1" dirty="0" smtClean="0"/>
              <a:t> : </a:t>
            </a:r>
            <a:r>
              <a:rPr lang="ar-SA" sz="2800" b="1" dirty="0" err="1" smtClean="0"/>
              <a:t>الالبان </a:t>
            </a:r>
            <a:r>
              <a:rPr lang="ar-SA" sz="2800" b="1" dirty="0" smtClean="0"/>
              <a:t>/ </a:t>
            </a:r>
            <a:r>
              <a:rPr lang="ar-SA" sz="2800" b="1" dirty="0" err="1" smtClean="0"/>
              <a:t>الأجبان</a:t>
            </a:r>
            <a:r>
              <a:rPr lang="ar-SA" sz="2800" b="1" dirty="0" smtClean="0"/>
              <a:t> / </a:t>
            </a:r>
            <a:r>
              <a:rPr lang="ar-SA" sz="2800" b="1" dirty="0" err="1" smtClean="0"/>
              <a:t>الزبدة</a:t>
            </a:r>
            <a:r>
              <a:rPr lang="ar-SA" sz="2800" b="1" dirty="0" smtClean="0"/>
              <a:t> / </a:t>
            </a:r>
            <a:r>
              <a:rPr lang="ar-SA" sz="2800" b="1" dirty="0" err="1" smtClean="0"/>
              <a:t>المخللات</a:t>
            </a:r>
            <a:r>
              <a:rPr lang="ar-SA" sz="2800" b="1" dirty="0" smtClean="0"/>
              <a:t> / انتاج </a:t>
            </a:r>
            <a:r>
              <a:rPr lang="ar-SA" sz="2800" b="1" dirty="0" err="1" smtClean="0"/>
              <a:t>الحموض</a:t>
            </a:r>
            <a:r>
              <a:rPr lang="ar-SA" sz="2800" b="1" dirty="0" smtClean="0"/>
              <a:t> العضوية مثل حمض الخليك وحمض اللبن </a:t>
            </a:r>
            <a:r>
              <a:rPr lang="ar-SA" sz="2800" b="1" dirty="0" err="1" smtClean="0"/>
              <a:t>وانتاج</a:t>
            </a:r>
            <a:r>
              <a:rPr lang="ar-SA" sz="2800" b="1" dirty="0" smtClean="0"/>
              <a:t> بروتين الخلية الواحدة الذي يستعمل كغذاء للماشية والدواجن</a:t>
            </a:r>
            <a:r>
              <a:rPr lang="en-US" sz="2800" b="1" dirty="0" smtClean="0"/>
              <a:t> .  </a:t>
            </a:r>
            <a:endParaRPr lang="ar-SA" sz="2800" b="1" dirty="0" smtClean="0">
              <a:solidFill>
                <a:srgbClr val="CC0066"/>
              </a:solidFill>
            </a:endParaRPr>
          </a:p>
          <a:p>
            <a:pPr algn="r" rtl="1" eaLnBrk="1" hangingPunct="1"/>
            <a:r>
              <a:rPr lang="ar-SA" sz="2800" b="1" dirty="0" smtClean="0">
                <a:solidFill>
                  <a:srgbClr val="CC0066"/>
                </a:solidFill>
              </a:rPr>
              <a:t>البكتيريا والصناعة</a:t>
            </a:r>
            <a:r>
              <a:rPr lang="en-US" sz="2800" b="1" dirty="0" smtClean="0">
                <a:solidFill>
                  <a:srgbClr val="CC0066"/>
                </a:solidFill>
              </a:rPr>
              <a:t> :</a:t>
            </a:r>
            <a:r>
              <a:rPr lang="en-US" sz="2800" b="1" dirty="0" smtClean="0"/>
              <a:t> </a:t>
            </a:r>
            <a:br>
              <a:rPr lang="en-US" sz="2800" b="1" dirty="0" smtClean="0"/>
            </a:br>
            <a:r>
              <a:rPr lang="en-US" sz="2800" b="1" dirty="0" smtClean="0"/>
              <a:t>- </a:t>
            </a:r>
            <a:r>
              <a:rPr lang="ar-SA" sz="2800" b="1" dirty="0" smtClean="0"/>
              <a:t>انتاج بعض </a:t>
            </a:r>
            <a:r>
              <a:rPr lang="ar-SA" sz="2800" b="1" dirty="0" err="1" smtClean="0"/>
              <a:t>الهرمونات</a:t>
            </a:r>
            <a:r>
              <a:rPr lang="ar-SA" sz="2800" b="1" dirty="0" smtClean="0"/>
              <a:t> مثل الانسولين عن طريق هندسة الجينات</a:t>
            </a:r>
            <a:r>
              <a:rPr lang="en-US" sz="2800" b="1" dirty="0" smtClean="0"/>
              <a:t> </a:t>
            </a:r>
            <a:br>
              <a:rPr lang="en-US" sz="2800" b="1" dirty="0" smtClean="0"/>
            </a:br>
            <a:r>
              <a:rPr lang="en-US" sz="2800" b="1" dirty="0" smtClean="0"/>
              <a:t>- </a:t>
            </a:r>
            <a:r>
              <a:rPr lang="ar-SA" sz="2800" b="1" dirty="0" smtClean="0"/>
              <a:t>صناعة المضادات الحيوية الحديثة</a:t>
            </a:r>
            <a:r>
              <a:rPr lang="en-US" sz="2800" b="1" dirty="0" smtClean="0"/>
              <a:t> .</a:t>
            </a:r>
            <a:br>
              <a:rPr lang="en-US" sz="2800" b="1" dirty="0" smtClean="0"/>
            </a:br>
            <a:r>
              <a:rPr lang="en-US" sz="2800" b="1" dirty="0" smtClean="0"/>
              <a:t>- </a:t>
            </a:r>
            <a:r>
              <a:rPr lang="ar-SA" sz="2800" b="1" dirty="0" smtClean="0"/>
              <a:t>صناعة بعض المواد </a:t>
            </a:r>
            <a:r>
              <a:rPr lang="ar-SA" sz="2800" b="1" dirty="0" err="1" smtClean="0"/>
              <a:t>العضوية </a:t>
            </a:r>
            <a:r>
              <a:rPr lang="ar-SA" sz="2800" b="1" dirty="0" smtClean="0"/>
              <a:t>(</a:t>
            </a:r>
            <a:r>
              <a:rPr lang="ar-SA" sz="2800" b="1" dirty="0" err="1" smtClean="0"/>
              <a:t>الستيرويدات</a:t>
            </a:r>
            <a:r>
              <a:rPr lang="ar-SA" sz="2800" b="1" dirty="0" smtClean="0"/>
              <a:t> – الفيتامينات</a:t>
            </a:r>
            <a:r>
              <a:rPr lang="ar-SA" sz="2800" b="1" dirty="0" err="1" smtClean="0"/>
              <a:t>)</a:t>
            </a:r>
            <a:r>
              <a:rPr lang="en-US" sz="2800" b="1" dirty="0" smtClean="0"/>
              <a:t> </a:t>
            </a:r>
            <a:endParaRPr lang="ar-SA" sz="2800" b="1" dirty="0" smtClean="0"/>
          </a:p>
          <a:p>
            <a:pPr algn="r" rtl="1" eaLnBrk="1" hangingPunct="1">
              <a:buNone/>
            </a:pPr>
            <a:r>
              <a:rPr lang="en-US" sz="2800" b="1" dirty="0" smtClean="0"/>
              <a:t>     </a:t>
            </a:r>
            <a:r>
              <a:rPr lang="ar-SA" sz="2800" b="1" dirty="0" smtClean="0"/>
              <a:t>-انتاج مادة </a:t>
            </a:r>
            <a:r>
              <a:rPr lang="ar-SA" sz="2800" b="1" dirty="0" err="1" smtClean="0"/>
              <a:t>انترفيرون</a:t>
            </a:r>
            <a:r>
              <a:rPr lang="en-US" sz="2800" b="1" dirty="0" smtClean="0"/>
              <a:t> . </a:t>
            </a:r>
            <a:r>
              <a:rPr lang="ar-SA" sz="2800" b="1" dirty="0" smtClean="0"/>
              <a:t>إنتاج حامض </a:t>
            </a:r>
            <a:r>
              <a:rPr lang="ar-SA" sz="2800" b="1" dirty="0" err="1" smtClean="0"/>
              <a:t>اللاكتيك</a:t>
            </a:r>
            <a:r>
              <a:rPr lang="en-US" sz="2800" b="1" dirty="0" smtClean="0"/>
              <a:t> . </a:t>
            </a:r>
            <a:r>
              <a:rPr lang="ar-SA" sz="2800" b="1" dirty="0" smtClean="0"/>
              <a:t>إنتاج الانزيمات الهاضمة     </a:t>
            </a:r>
            <a:r>
              <a:rPr lang="ar-SA" sz="2800" b="1" dirty="0" err="1" smtClean="0"/>
              <a:t>للسليلوز</a:t>
            </a:r>
            <a:r>
              <a:rPr lang="ar-SA" sz="2800" b="1" dirty="0" smtClean="0"/>
              <a:t> والبروتينات</a:t>
            </a:r>
            <a:r>
              <a:rPr lang="en-US" sz="2800" b="1" dirty="0" smtClean="0"/>
              <a:t> .</a:t>
            </a:r>
            <a:br>
              <a:rPr lang="en-US" sz="2800" b="1" dirty="0" smtClean="0"/>
            </a:br>
            <a:r>
              <a:rPr lang="ar-SA" sz="2800" b="1" dirty="0" smtClean="0"/>
              <a:t>- تدخل في كثير من الصناعات منها</a:t>
            </a:r>
            <a:r>
              <a:rPr lang="en-US" sz="2800" b="1" dirty="0" smtClean="0"/>
              <a:t> :</a:t>
            </a:r>
            <a:r>
              <a:rPr lang="ar-SA" sz="2800" b="1" dirty="0" smtClean="0"/>
              <a:t>صناعة الجلود</a:t>
            </a:r>
            <a:r>
              <a:rPr lang="en-US" sz="2800" b="1" dirty="0" smtClean="0"/>
              <a:t> . </a:t>
            </a:r>
            <a:r>
              <a:rPr lang="ar-SA" sz="2800" b="1" dirty="0" smtClean="0"/>
              <a:t>تعطين ألياف الكتان وجعلها صالحة للنسيج</a:t>
            </a:r>
            <a:r>
              <a:rPr lang="en-US" sz="2800" b="1" dirty="0" smtClean="0"/>
              <a:t>  </a:t>
            </a:r>
            <a:r>
              <a:rPr lang="ar-SA" sz="2800" b="1" dirty="0" smtClean="0"/>
              <a:t>استخراج النشا البدائي من جذور النباتات</a:t>
            </a:r>
            <a:r>
              <a:rPr lang="en-US" sz="2800" b="1" dirty="0" smtClean="0"/>
              <a:t>.</a:t>
            </a:r>
            <a:br>
              <a:rPr lang="en-US" sz="2800" b="1" dirty="0" smtClean="0"/>
            </a:br>
            <a:r>
              <a:rPr lang="ar-SA" sz="2800" b="1" dirty="0" smtClean="0"/>
              <a:t>-تستخدم بعض أنواع البكتيريا في المكافحة </a:t>
            </a:r>
            <a:r>
              <a:rPr lang="ar-SA" sz="2800" b="1" dirty="0" err="1" smtClean="0"/>
              <a:t>البيولوجية .</a:t>
            </a:r>
            <a:r>
              <a:rPr lang="ar-SA" sz="2800" b="1" dirty="0" smtClean="0"/>
              <a:t> أي أنها تستخدم للقضاء على بعض </a:t>
            </a:r>
            <a:r>
              <a:rPr lang="ar-SA" sz="2800" b="1" dirty="0" err="1" smtClean="0"/>
              <a:t>الأفات</a:t>
            </a:r>
            <a:r>
              <a:rPr lang="en-US" sz="2800" b="1" dirty="0" smtClean="0"/>
              <a:t>.</a:t>
            </a:r>
            <a:endParaRPr lang="ar-SA" sz="2800" b="1" dirty="0" smtClean="0"/>
          </a:p>
          <a:p>
            <a:pPr eaLnBrk="1" hangingPunct="1"/>
            <a:endParaRPr lang="en-US" sz="2800" b="1" dirty="0" smtClean="0"/>
          </a:p>
        </p:txBody>
      </p:sp>
    </p:spTree>
    <p:extLst>
      <p:ext uri="{BB962C8B-B14F-4D97-AF65-F5344CB8AC3E}">
        <p14:creationId xmlns:p14="http://schemas.microsoft.com/office/powerpoint/2010/main" val="194090503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211763"/>
          </a:xfrm>
        </p:spPr>
        <p:txBody>
          <a:bodyPr/>
          <a:lstStyle/>
          <a:p>
            <a:pPr algn="r" rtl="1">
              <a:lnSpc>
                <a:spcPct val="150000"/>
              </a:lnSpc>
            </a:pPr>
            <a:r>
              <a:rPr lang="ar-SA" dirty="0" smtClean="0">
                <a:solidFill>
                  <a:srgbClr val="CC0066"/>
                </a:solidFill>
              </a:rPr>
              <a:t>البكتيريا والبيئة </a:t>
            </a:r>
            <a:r>
              <a:rPr lang="en-US" dirty="0" smtClean="0">
                <a:solidFill>
                  <a:srgbClr val="CC0066"/>
                </a:solidFill>
              </a:rPr>
              <a:t> </a:t>
            </a:r>
            <a:r>
              <a:rPr lang="en-US" dirty="0" smtClean="0"/>
              <a:t>:</a:t>
            </a:r>
            <a:r>
              <a:rPr lang="ar-SA" dirty="0" smtClean="0"/>
              <a:t>تنظيف البيئة ومعالجة المياه </a:t>
            </a:r>
            <a:r>
              <a:rPr lang="ar-SA" dirty="0" err="1" smtClean="0"/>
              <a:t>العادمة</a:t>
            </a:r>
            <a:r>
              <a:rPr lang="ar-SA" dirty="0" smtClean="0"/>
              <a:t> والتخلص من المواد العضوية وغير العضوية من مخلفات المصانع والمنازل بما فيها من عناصر ثقيلة سامة كالرصاص </a:t>
            </a:r>
            <a:r>
              <a:rPr lang="ar-SA" dirty="0" err="1" smtClean="0"/>
              <a:t>والزئبق</a:t>
            </a:r>
            <a:r>
              <a:rPr lang="ar-SA" dirty="0" smtClean="0"/>
              <a:t> ومعالجة المخلفات </a:t>
            </a:r>
            <a:r>
              <a:rPr lang="ar-SA" dirty="0" err="1" smtClean="0"/>
              <a:t>لانتاج</a:t>
            </a:r>
            <a:r>
              <a:rPr lang="ar-SA" dirty="0" smtClean="0"/>
              <a:t> الطاقة من غاز الميثان ومعالجة التلوث بالبقع النفطية وفي دورات العناصر في الطبيعة كدورة الكربون والكبريت والنيتروجين وكذلك تسهم مع الفطريات في تحليل الأجسام الميتة مما يساعد في خصوبة التربة </a:t>
            </a:r>
            <a:r>
              <a:rPr lang="en-US" dirty="0" smtClean="0"/>
              <a:t> </a:t>
            </a:r>
          </a:p>
          <a:p>
            <a:pPr algn="r" rtl="1">
              <a:lnSpc>
                <a:spcPct val="150000"/>
              </a:lnSpc>
            </a:pPr>
            <a:endParaRPr lang="ar-SA" dirty="0"/>
          </a:p>
        </p:txBody>
      </p:sp>
    </p:spTree>
    <p:extLst>
      <p:ext uri="{BB962C8B-B14F-4D97-AF65-F5344CB8AC3E}">
        <p14:creationId xmlns:p14="http://schemas.microsoft.com/office/powerpoint/2010/main" val="986828549"/>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606</TotalTime>
  <Words>3774</Words>
  <Application>Microsoft Office PowerPoint</Application>
  <PresentationFormat>عرض على الشاشة (3:4)‏</PresentationFormat>
  <Paragraphs>303</Paragraphs>
  <Slides>51</Slides>
  <Notes>33</Notes>
  <HiddenSlides>0</HiddenSlides>
  <MMClips>0</MMClips>
  <ScaleCrop>false</ScaleCrop>
  <HeadingPairs>
    <vt:vector size="4" baseType="variant">
      <vt:variant>
        <vt:lpstr>نسق</vt:lpstr>
      </vt:variant>
      <vt:variant>
        <vt:i4>1</vt:i4>
      </vt:variant>
      <vt:variant>
        <vt:lpstr>عناوين الشرائح</vt:lpstr>
      </vt:variant>
      <vt:variant>
        <vt:i4>51</vt:i4>
      </vt:variant>
    </vt:vector>
  </HeadingPairs>
  <TitlesOfParts>
    <vt:vector size="52" baseType="lpstr">
      <vt:lpstr>Default Design</vt:lpstr>
      <vt:lpstr>عرض تقديمي في PowerPoint</vt:lpstr>
      <vt:lpstr>عناصر المحاضرة</vt:lpstr>
      <vt:lpstr>ثانياً- العوامل الكيميائية</vt:lpstr>
      <vt:lpstr>وقد قسم الباحثين المواد الكيميائية تبعاً لتأثيرها إلى:-</vt:lpstr>
      <vt:lpstr>تأثير المادة الكيميائية تبعا لتركيزها</vt:lpstr>
      <vt:lpstr>Definitions</vt:lpstr>
      <vt:lpstr>Ideal disinfectant </vt:lpstr>
      <vt:lpstr>وهناك ثلاث مناطق خلوية حساسة يمكن للمواد الكيميائية السامة أن تؤثر عليها وهي:-</vt:lpstr>
      <vt:lpstr>عرض تقديمي في PowerPoint</vt:lpstr>
      <vt:lpstr>عرض تقديمي في PowerPoint</vt:lpstr>
      <vt:lpstr>عرض تقديمي في PowerPoint</vt:lpstr>
      <vt:lpstr>ثانياً- السيتوبلازم:- إذا تمكنت المادة الكيميائية من المرور خلال الغشاء السيتوبلازمي فأنها ستؤثر على السيتوبلازم بإحدى الطرق التالية:-</vt:lpstr>
      <vt:lpstr>عرض تقديمي في PowerPoint</vt:lpstr>
      <vt:lpstr>عرض تقديمي في PowerPoint</vt:lpstr>
      <vt:lpstr>عرض تقديمي في PowerPoint</vt:lpstr>
      <vt:lpstr>بعض مركبات المعادن المستخدمة كمطهرات</vt:lpstr>
      <vt:lpstr>عرض تقديمي في PowerPoint</vt:lpstr>
      <vt:lpstr>عرض تقديمي في PowerPoint</vt:lpstr>
      <vt:lpstr>عرض تقديمي في PowerPoint</vt:lpstr>
      <vt:lpstr>تغير في الأحماض النووية:-</vt:lpstr>
      <vt:lpstr>3- تعطيل بعض التفاعلات الأيضية المعينة:-</vt:lpstr>
      <vt:lpstr>المضادات الحيوية:-</vt:lpstr>
      <vt:lpstr>عرض تقديمي في PowerPoint</vt:lpstr>
      <vt:lpstr>عرض تقديمي في PowerPoint</vt:lpstr>
      <vt:lpstr>عناصر المحاضرة التاسعة</vt:lpstr>
      <vt:lpstr>تقسيم البكتيريا بالنسبة لمصادر الطاقة والكربون</vt:lpstr>
      <vt:lpstr>تابع تقسيم الأحياء الدقيقة بالنسبة لمصادر الطاقة والكربون</vt:lpstr>
      <vt:lpstr>ونتيجة للإعتبارين السابقين فقد أمكن تقسيم البكتيريا بالنسبة لمصادر الطاقة والكربون إلى أربعة مجاميع هي كما يلي:-</vt:lpstr>
      <vt:lpstr>2-  بكتيريا ممثلة للضوء غير ذاتية التغذية  Photoheterotrophic Bacteria</vt:lpstr>
      <vt:lpstr>عرض تقديمي في PowerPoint</vt:lpstr>
      <vt:lpstr>عرض تقديمي في PowerPoint</vt:lpstr>
      <vt:lpstr>البكتيريا ومقاومة المضادات الحيوية</vt:lpstr>
      <vt:lpstr>عرض تقديمي في PowerPoint</vt:lpstr>
      <vt:lpstr>الاتجاه الجزيئي والوراثي في تقسيم البكتيريا</vt:lpstr>
      <vt:lpstr>عرض تقديمي في PowerPoint</vt:lpstr>
      <vt:lpstr>عرض تقديمي في PowerPoint</vt:lpstr>
      <vt:lpstr>عرض تقديمي في PowerPoint</vt:lpstr>
      <vt:lpstr>عرض تقديمي في PowerPoint</vt:lpstr>
      <vt:lpstr>  الاحماض النووية ودورها في تقسيم البكتيريا</vt:lpstr>
      <vt:lpstr>التقسيم على أساس التشابة في الأحماض النووية </vt:lpstr>
      <vt:lpstr>عرض تقديمي في PowerPoint</vt:lpstr>
      <vt:lpstr>عرض تقديمي في PowerPoint</vt:lpstr>
      <vt:lpstr>  Classification of bacteriaتقسم البكتيريا  </vt:lpstr>
      <vt:lpstr>عرض تقديمي في PowerPoint</vt:lpstr>
      <vt:lpstr>عرض تقديمي في PowerPoint</vt:lpstr>
      <vt:lpstr>عرض تقديمي في PowerPoint</vt:lpstr>
      <vt:lpstr>الآثار الاقتصادية للبكتيريـا</vt:lpstr>
      <vt:lpstr>عرض تقديمي في PowerPoint</vt:lpstr>
      <vt:lpstr>عرض تقديمي في PowerPoint</vt:lpstr>
      <vt:lpstr>عرض تقديمي في PowerPoint</vt:lpstr>
      <vt:lpstr>عرض تقديمي في PowerPoint</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ibtisam</dc:creator>
  <cp:lastModifiedBy>Toshiba</cp:lastModifiedBy>
  <cp:revision>32</cp:revision>
  <dcterms:created xsi:type="dcterms:W3CDTF">2011-04-22T10:51:47Z</dcterms:created>
  <dcterms:modified xsi:type="dcterms:W3CDTF">2014-06-03T16:02:22Z</dcterms:modified>
</cp:coreProperties>
</file>