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8"/>
  </p:notesMasterIdLst>
  <p:sldIdLst>
    <p:sldId id="312" r:id="rId2"/>
    <p:sldId id="391" r:id="rId3"/>
    <p:sldId id="346" r:id="rId4"/>
    <p:sldId id="347" r:id="rId5"/>
    <p:sldId id="348" r:id="rId6"/>
    <p:sldId id="349" r:id="rId7"/>
    <p:sldId id="393" r:id="rId8"/>
    <p:sldId id="385" r:id="rId9"/>
    <p:sldId id="386" r:id="rId10"/>
    <p:sldId id="350" r:id="rId11"/>
    <p:sldId id="351" r:id="rId12"/>
    <p:sldId id="352" r:id="rId13"/>
    <p:sldId id="353" r:id="rId14"/>
    <p:sldId id="354" r:id="rId15"/>
    <p:sldId id="392" r:id="rId16"/>
    <p:sldId id="394" r:id="rId17"/>
    <p:sldId id="396" r:id="rId18"/>
    <p:sldId id="397" r:id="rId19"/>
    <p:sldId id="390" r:id="rId20"/>
    <p:sldId id="398" r:id="rId21"/>
    <p:sldId id="399" r:id="rId22"/>
    <p:sldId id="400" r:id="rId23"/>
    <p:sldId id="423" r:id="rId24"/>
    <p:sldId id="401" r:id="rId25"/>
    <p:sldId id="403" r:id="rId26"/>
    <p:sldId id="405" r:id="rId27"/>
    <p:sldId id="418" r:id="rId28"/>
    <p:sldId id="387" r:id="rId29"/>
    <p:sldId id="413" r:id="rId30"/>
    <p:sldId id="407" r:id="rId31"/>
    <p:sldId id="408" r:id="rId32"/>
    <p:sldId id="409" r:id="rId33"/>
    <p:sldId id="417" r:id="rId34"/>
    <p:sldId id="414" r:id="rId35"/>
    <p:sldId id="416" r:id="rId36"/>
    <p:sldId id="355" r:id="rId37"/>
    <p:sldId id="338" r:id="rId38"/>
    <p:sldId id="356" r:id="rId39"/>
    <p:sldId id="357" r:id="rId40"/>
    <p:sldId id="358" r:id="rId41"/>
    <p:sldId id="389" r:id="rId42"/>
    <p:sldId id="359" r:id="rId43"/>
    <p:sldId id="360" r:id="rId44"/>
    <p:sldId id="421" r:id="rId45"/>
    <p:sldId id="361" r:id="rId46"/>
    <p:sldId id="388" r:id="rId47"/>
    <p:sldId id="422" r:id="rId48"/>
    <p:sldId id="362" r:id="rId49"/>
    <p:sldId id="441" r:id="rId50"/>
    <p:sldId id="363" r:id="rId51"/>
    <p:sldId id="364" r:id="rId52"/>
    <p:sldId id="365" r:id="rId53"/>
    <p:sldId id="366" r:id="rId54"/>
    <p:sldId id="367" r:id="rId55"/>
    <p:sldId id="368" r:id="rId56"/>
    <p:sldId id="369" r:id="rId57"/>
    <p:sldId id="420" r:id="rId58"/>
    <p:sldId id="329" r:id="rId59"/>
    <p:sldId id="330" r:id="rId60"/>
    <p:sldId id="331" r:id="rId61"/>
    <p:sldId id="332" r:id="rId62"/>
    <p:sldId id="333" r:id="rId63"/>
    <p:sldId id="334" r:id="rId64"/>
    <p:sldId id="424" r:id="rId65"/>
    <p:sldId id="425" r:id="rId66"/>
    <p:sldId id="426" r:id="rId67"/>
    <p:sldId id="427" r:id="rId68"/>
    <p:sldId id="428" r:id="rId69"/>
    <p:sldId id="336" r:id="rId70"/>
    <p:sldId id="337" r:id="rId71"/>
    <p:sldId id="429" r:id="rId72"/>
    <p:sldId id="430" r:id="rId73"/>
    <p:sldId id="431" r:id="rId74"/>
    <p:sldId id="432" r:id="rId75"/>
    <p:sldId id="434" r:id="rId76"/>
    <p:sldId id="435" r:id="rId77"/>
    <p:sldId id="436" r:id="rId78"/>
    <p:sldId id="437" r:id="rId79"/>
    <p:sldId id="438" r:id="rId80"/>
    <p:sldId id="439" r:id="rId81"/>
    <p:sldId id="440" r:id="rId82"/>
    <p:sldId id="313" r:id="rId83"/>
    <p:sldId id="314" r:id="rId84"/>
    <p:sldId id="315" r:id="rId85"/>
    <p:sldId id="316" r:id="rId86"/>
    <p:sldId id="317" r:id="rId87"/>
    <p:sldId id="318" r:id="rId88"/>
    <p:sldId id="319" r:id="rId89"/>
    <p:sldId id="320" r:id="rId90"/>
    <p:sldId id="321" r:id="rId91"/>
    <p:sldId id="322" r:id="rId92"/>
    <p:sldId id="323" r:id="rId93"/>
    <p:sldId id="370" r:id="rId94"/>
    <p:sldId id="371" r:id="rId95"/>
    <p:sldId id="372" r:id="rId96"/>
    <p:sldId id="373" r:id="rId97"/>
    <p:sldId id="374" r:id="rId98"/>
    <p:sldId id="375" r:id="rId99"/>
    <p:sldId id="376" r:id="rId100"/>
    <p:sldId id="377" r:id="rId101"/>
    <p:sldId id="382" r:id="rId102"/>
    <p:sldId id="381" r:id="rId103"/>
    <p:sldId id="383" r:id="rId104"/>
    <p:sldId id="378" r:id="rId105"/>
    <p:sldId id="379" r:id="rId106"/>
    <p:sldId id="380" r:id="rId107"/>
  </p:sldIdLst>
  <p:sldSz cx="9144000" cy="6858000" type="screen4x3"/>
  <p:notesSz cx="6858000" cy="9144000"/>
  <p:defaultTextStyle>
    <a:defPPr>
      <a:defRPr lang="en-US"/>
    </a:defPPr>
    <a:lvl1pPr algn="r" rtl="0" fontAlgn="base">
      <a:spcBef>
        <a:spcPct val="0"/>
      </a:spcBef>
      <a:spcAft>
        <a:spcPct val="0"/>
      </a:spcAft>
      <a:defRPr kern="1200">
        <a:solidFill>
          <a:schemeClr val="tx1"/>
        </a:solidFill>
        <a:latin typeface="Arial" pitchFamily="34" charset="0"/>
        <a:ea typeface="+mn-ea"/>
        <a:cs typeface="Arial" pitchFamily="34" charset="0"/>
      </a:defRPr>
    </a:lvl1pPr>
    <a:lvl2pPr marL="457200" algn="r" rtl="0" fontAlgn="base">
      <a:spcBef>
        <a:spcPct val="0"/>
      </a:spcBef>
      <a:spcAft>
        <a:spcPct val="0"/>
      </a:spcAft>
      <a:defRPr kern="1200">
        <a:solidFill>
          <a:schemeClr val="tx1"/>
        </a:solidFill>
        <a:latin typeface="Arial" pitchFamily="34" charset="0"/>
        <a:ea typeface="+mn-ea"/>
        <a:cs typeface="Arial" pitchFamily="34" charset="0"/>
      </a:defRPr>
    </a:lvl2pPr>
    <a:lvl3pPr marL="914400" algn="r" rtl="0" fontAlgn="base">
      <a:spcBef>
        <a:spcPct val="0"/>
      </a:spcBef>
      <a:spcAft>
        <a:spcPct val="0"/>
      </a:spcAft>
      <a:defRPr kern="1200">
        <a:solidFill>
          <a:schemeClr val="tx1"/>
        </a:solidFill>
        <a:latin typeface="Arial" pitchFamily="34" charset="0"/>
        <a:ea typeface="+mn-ea"/>
        <a:cs typeface="Arial" pitchFamily="34" charset="0"/>
      </a:defRPr>
    </a:lvl3pPr>
    <a:lvl4pPr marL="1371600" algn="r" rtl="0" fontAlgn="base">
      <a:spcBef>
        <a:spcPct val="0"/>
      </a:spcBef>
      <a:spcAft>
        <a:spcPct val="0"/>
      </a:spcAft>
      <a:defRPr kern="1200">
        <a:solidFill>
          <a:schemeClr val="tx1"/>
        </a:solidFill>
        <a:latin typeface="Arial" pitchFamily="34" charset="0"/>
        <a:ea typeface="+mn-ea"/>
        <a:cs typeface="Arial" pitchFamily="34" charset="0"/>
      </a:defRPr>
    </a:lvl4pPr>
    <a:lvl5pPr marL="1828800" algn="r"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660033"/>
    <a:srgbClr val="990033"/>
    <a:srgbClr val="6600CC"/>
    <a:srgbClr val="003300"/>
    <a:srgbClr val="6600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3" autoAdjust="0"/>
    <p:restoredTop sz="94660"/>
  </p:normalViewPr>
  <p:slideViewPr>
    <p:cSldViewPr>
      <p:cViewPr>
        <p:scale>
          <a:sx n="53" d="100"/>
          <a:sy n="53" d="100"/>
        </p:scale>
        <p:origin x="-1152" y="-5"/>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396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fld id="{571CB77A-1E8E-4CEF-B13D-C1F741DC5372}" type="slidenum">
              <a:rPr lang="en-US"/>
              <a:pPr>
                <a:defRPr/>
              </a:pPr>
              <a:t>‹#›</a:t>
            </a:fld>
            <a:endParaRPr lang="en-US"/>
          </a:p>
        </p:txBody>
      </p:sp>
    </p:spTree>
    <p:extLst>
      <p:ext uri="{BB962C8B-B14F-4D97-AF65-F5344CB8AC3E}">
        <p14:creationId xmlns:p14="http://schemas.microsoft.com/office/powerpoint/2010/main" val="8222023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10E71C3-CE86-4D6D-A223-3E37E511D4AE}" type="slidenum">
              <a:rPr lang="en-US" sz="1200">
                <a:latin typeface="Arial" pitchFamily="34" charset="0"/>
              </a:rPr>
              <a:pPr algn="r"/>
              <a:t>1</a:t>
            </a:fld>
            <a:endParaRPr lang="en-US" sz="1200">
              <a:latin typeface="Arial" pitchFamily="34" charset="0"/>
            </a:endParaRPr>
          </a:p>
        </p:txBody>
      </p:sp>
      <p:sp>
        <p:nvSpPr>
          <p:cNvPr id="21507" name="Rectangle 2"/>
          <p:cNvSpPr>
            <a:spLocks noGrp="1" noRot="1" noChangeAspect="1" noChangeArrowheads="1" noTextEdit="1"/>
          </p:cNvSpPr>
          <p:nvPr>
            <p:ph type="sldImg"/>
          </p:nvPr>
        </p:nvSpPr>
        <p:spPr>
          <a:xfrm>
            <a:off x="1143000" y="685800"/>
            <a:ext cx="4572000" cy="3429000"/>
          </a:xfrm>
          <a:ln/>
        </p:spPr>
      </p:sp>
      <p:sp>
        <p:nvSpPr>
          <p:cNvPr id="21508" name="Rectangle 3"/>
          <p:cNvSpPr>
            <a:spLocks noGrp="1" noChangeArrowheads="1"/>
          </p:cNvSpPr>
          <p:nvPr>
            <p:ph type="body" idx="1"/>
          </p:nvPr>
        </p:nvSpPr>
        <p:spPr>
          <a:xfrm>
            <a:off x="685800" y="4343400"/>
            <a:ext cx="5486400" cy="4114800"/>
          </a:xfrm>
          <a:noFill/>
          <a:ln w="9525"/>
        </p:spPr>
        <p:txBody>
          <a:bodyPr lIns="91440" tIns="45720" rIns="91440" bIns="45720"/>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pPr eaLnBrk="1" hangingPunct="1"/>
            <a:endParaRPr lang="ar-SA" smtClean="0"/>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7240A-AB19-4CF8-B001-99212D60AB2B}" type="slidenum">
              <a:rPr lang="ar-SA" smtClean="0"/>
              <a:pPr/>
              <a:t>2</a:t>
            </a:fld>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a:lstStyle/>
          <a:p>
            <a:endParaRPr lang="ar-SA" smtClean="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5890133-1425-401B-80D4-97D45C7D3D2D}" type="slidenum">
              <a:rPr lang="ar-SA" smtClean="0"/>
              <a:pPr/>
              <a:t>7</a:t>
            </a:fld>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4DAA51C-C31C-404E-86BE-B965726335E7}" type="slidenum">
              <a:rPr lang="en-US" smtClean="0"/>
              <a:pPr/>
              <a:t>8</a:t>
            </a:fld>
            <a:endParaRPr lang="en-US" smtClean="0"/>
          </a:p>
        </p:txBody>
      </p:sp>
      <p:sp>
        <p:nvSpPr>
          <p:cNvPr id="8601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rtl="1" eaLnBrk="0" hangingPunct="0"/>
            <a:fld id="{5ADB0ECA-2882-4DB7-9EF2-DC1259E6208A}" type="slidenum">
              <a:rPr lang="ar-SA" sz="1200">
                <a:latin typeface="Times New Roman" pitchFamily="18" charset="0"/>
                <a:cs typeface="Times New Roman" pitchFamily="18" charset="0"/>
              </a:rPr>
              <a:pPr algn="r" rtl="1" eaLnBrk="0" hangingPunct="0"/>
              <a:t>8</a:t>
            </a:fld>
            <a:endParaRPr lang="en-US" sz="1200">
              <a:latin typeface="Times New Roman" pitchFamily="18" charset="0"/>
              <a:cs typeface="Times New Roman" pitchFamily="18" charset="0"/>
            </a:endParaRPr>
          </a:p>
        </p:txBody>
      </p:sp>
      <p:sp>
        <p:nvSpPr>
          <p:cNvPr id="86020" name="Rectangle 2"/>
          <p:cNvSpPr>
            <a:spLocks noGrp="1" noRot="1" noChangeAspect="1" noChangeArrowheads="1" noTextEdit="1"/>
          </p:cNvSpPr>
          <p:nvPr>
            <p:ph type="sldImg"/>
          </p:nvPr>
        </p:nvSpPr>
        <p:spPr>
          <a:xfrm>
            <a:off x="1131888" y="688975"/>
            <a:ext cx="4595812" cy="3446463"/>
          </a:xfrm>
          <a:ln/>
        </p:spPr>
      </p:sp>
      <p:sp>
        <p:nvSpPr>
          <p:cNvPr id="86021" name="Rectangle 3"/>
          <p:cNvSpPr>
            <a:spLocks noGrp="1" noChangeArrowheads="1"/>
          </p:cNvSpPr>
          <p:nvPr>
            <p:ph type="body" idx="1"/>
          </p:nvPr>
        </p:nvSpPr>
        <p:spPr>
          <a:xfrm>
            <a:off x="914400" y="4365625"/>
            <a:ext cx="5029200" cy="4135438"/>
          </a:xfrm>
          <a:noFill/>
          <a:ln/>
        </p:spPr>
        <p:txBody>
          <a:bodyPr/>
          <a:lstStyle/>
          <a:p>
            <a:pPr eaLnBrk="1" hangingPunct="1"/>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E3D5762-417E-429B-8506-689CC4A4D5E4}" type="slidenum">
              <a:rPr lang="ar-SA" smtClean="0"/>
              <a:pPr/>
              <a:t>15</a:t>
            </a:fld>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EB51B90-561B-46C3-96E1-DA041409BB6C}" type="slidenum">
              <a:rPr lang="ar-SA" smtClean="0"/>
              <a:pPr/>
              <a:t>16</a:t>
            </a:fld>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a:lstStyle/>
          <a:p>
            <a:endParaRPr lang="ar-SA"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63F9FCA-754B-411F-A06A-B949B500656E}" type="slidenum">
              <a:rPr lang="ar-SA" smtClean="0"/>
              <a:pPr/>
              <a:t>17</a:t>
            </a:fld>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endParaRPr lang="ar-SA"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F196CB-3140-4A2C-8471-0A0A8D42BAC0}" type="slidenum">
              <a:rPr lang="ar-SA" smtClean="0"/>
              <a:pPr/>
              <a:t>18</a:t>
            </a:fld>
            <a:endParaRPr lang="ar-S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a:lstStyle/>
          <a:p>
            <a:endParaRPr lang="ar-SA" smtClean="0"/>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7AAA044-DBA4-427D-944D-8B60FF34E37F}" type="slidenum">
              <a:rPr lang="ar-SA" smtClean="0"/>
              <a:pPr/>
              <a:t>20</a:t>
            </a:fld>
            <a:endParaRPr lang="ar-S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5C26ACB-929D-40C6-B64B-112C51C58098}" type="slidenum">
              <a:rPr lang="ar-SA" smtClean="0"/>
              <a:pPr/>
              <a:t>21</a:t>
            </a:fld>
            <a:endParaRPr lang="ar-S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a:lstStyle/>
          <a:p>
            <a:endParaRPr lang="ar-SA" smtClean="0"/>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19DB2DA-4E94-436B-9BD2-D2286E029724}" type="slidenum">
              <a:rPr lang="ar-SA" smtClean="0"/>
              <a:pPr/>
              <a:t>22</a:t>
            </a:fld>
            <a:endParaRPr lang="ar-S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p:spPr>
      </p:sp>
      <p:sp>
        <p:nvSpPr>
          <p:cNvPr id="33795"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a:lstStyle/>
          <a:p>
            <a:endParaRPr lang="ar-SA" smtClean="0"/>
          </a:p>
        </p:txBody>
      </p:sp>
      <p:sp>
        <p:nvSpPr>
          <p:cNvPr id="645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10B384-2385-4744-A8A1-770781FF3F53}" type="slidenum">
              <a:rPr lang="ar-SA" smtClean="0"/>
              <a:pPr/>
              <a:t>24</a:t>
            </a:fld>
            <a:endParaRPr lang="ar-S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655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5634AF0-78F3-4B82-85A4-86AC34A87887}" type="slidenum">
              <a:rPr lang="ar-SA" smtClean="0"/>
              <a:pPr/>
              <a:t>25</a:t>
            </a:fld>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a:lstStyle/>
          <a:p>
            <a:endParaRPr lang="ar-SA"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EAA48E-61CD-44DE-934C-57BE10CA874A}" type="slidenum">
              <a:rPr lang="ar-SA" smtClean="0"/>
              <a:pPr/>
              <a:t>26</a:t>
            </a:fld>
            <a:endParaRPr lang="ar-S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3636C27-A5F6-4C16-B498-E195C421048F}" type="slidenum">
              <a:rPr lang="en-US" smtClean="0"/>
              <a:pPr/>
              <a:t>36</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10E71C3-CE86-4D6D-A223-3E37E511D4AE}" type="slidenum">
              <a:rPr lang="en-US" sz="1200">
                <a:latin typeface="Arial" pitchFamily="34" charset="0"/>
              </a:rPr>
              <a:pPr algn="r"/>
              <a:t>37</a:t>
            </a:fld>
            <a:endParaRPr lang="en-US" sz="1200">
              <a:latin typeface="Arial" pitchFamily="34" charset="0"/>
            </a:endParaRPr>
          </a:p>
        </p:txBody>
      </p:sp>
      <p:sp>
        <p:nvSpPr>
          <p:cNvPr id="21507" name="Rectangle 2"/>
          <p:cNvSpPr>
            <a:spLocks noGrp="1" noRot="1" noChangeAspect="1" noChangeArrowheads="1" noTextEdit="1"/>
          </p:cNvSpPr>
          <p:nvPr>
            <p:ph type="sldImg"/>
          </p:nvPr>
        </p:nvSpPr>
        <p:spPr>
          <a:xfrm>
            <a:off x="1143000" y="685800"/>
            <a:ext cx="4572000" cy="3429000"/>
          </a:xfrm>
          <a:ln/>
        </p:spPr>
      </p:sp>
      <p:sp>
        <p:nvSpPr>
          <p:cNvPr id="21508" name="Rectangle 3"/>
          <p:cNvSpPr>
            <a:spLocks noGrp="1" noChangeArrowheads="1"/>
          </p:cNvSpPr>
          <p:nvPr>
            <p:ph type="body" idx="1"/>
          </p:nvPr>
        </p:nvSpPr>
        <p:spPr>
          <a:xfrm>
            <a:off x="685800" y="4343400"/>
            <a:ext cx="5486400" cy="4114800"/>
          </a:xfrm>
          <a:noFill/>
          <a:ln w="9525"/>
        </p:spPr>
        <p:txBody>
          <a:bodyPr lIns="91440" tIns="45720" rIns="91440" bIns="45720"/>
          <a:lstStyle/>
          <a:p>
            <a:pPr eaLnBrk="1" hangingPunct="1"/>
            <a:endParaRPr lang="ar-SA"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0C820CCE-D0DA-487E-A7CD-4285360C9501}" type="slidenum">
              <a:rPr lang="en-US" smtClean="0"/>
              <a:pPr/>
              <a:t>40</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DFD4FBA6-C3C2-4C28-B080-5BA857FDE92F}" type="slidenum">
              <a:rPr lang="en-US" smtClean="0"/>
              <a:pPr/>
              <a:t>43</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B23869D3-1748-4F4B-98A8-A556BC10A11B}" type="slidenum">
              <a:rPr lang="en-US" smtClean="0"/>
              <a:pPr/>
              <a:t>50</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CB7ED121-595B-4DDC-AADA-2602A621BA84}" type="slidenum">
              <a:rPr lang="en-US" smtClean="0"/>
              <a:pPr/>
              <a:t>51</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5D9B75BF-2A37-402A-AE3D-7A5CED977C6B}" type="slidenum">
              <a:rPr lang="en-US" smtClean="0"/>
              <a:pPr/>
              <a:t>53</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BA6E33A-16E2-44DF-BA98-F4534B5ED520}" type="slidenum">
              <a:rPr lang="en-US" smtClean="0"/>
              <a:pPr/>
              <a:t>54</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C88336EF-7F3B-48D4-969A-87694BBB72B8}" type="slidenum">
              <a:rPr lang="en-US" smtClean="0"/>
              <a:pPr/>
              <a:t>55</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A2080F86-F0B9-4EF1-9694-1F6F6E0CF2A7}" type="slidenum">
              <a:rPr lang="en-US" smtClean="0"/>
              <a:pPr/>
              <a:t>56</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696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91FFC75-96A2-4264-8645-68631B138D7F}" type="slidenum">
              <a:rPr lang="ar-SA" smtClean="0"/>
              <a:pPr/>
              <a:t>64</a:t>
            </a:fld>
            <a:endParaRPr lang="ar-SA"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a:lstStyle/>
          <a:p>
            <a:endParaRPr lang="ar-SA" smtClean="0"/>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241CE7F-6053-41B6-A5C3-B7692DBDF428}" type="slidenum">
              <a:rPr lang="ar-SA" smtClean="0"/>
              <a:pPr/>
              <a:t>65</a:t>
            </a:fld>
            <a:endParaRPr lang="ar-SA"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a:lstStyle/>
          <a:p>
            <a:endParaRPr lang="ar-SA" smtClean="0"/>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3F15748-C0D5-458F-BD53-46A988DDEFFF}" type="slidenum">
              <a:rPr lang="ar-SA" smtClean="0"/>
              <a:pPr/>
              <a:t>66</a:t>
            </a:fld>
            <a:endParaRPr lang="ar-SA"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a:lstStyle/>
          <a:p>
            <a:endParaRPr lang="ar-SA" smtClean="0"/>
          </a:p>
        </p:txBody>
      </p:sp>
      <p:sp>
        <p:nvSpPr>
          <p:cNvPr id="727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4EDA65-9D91-4058-B930-CDD68E9AE2E0}" type="slidenum">
              <a:rPr lang="ar-SA" smtClean="0"/>
              <a:pPr/>
              <a:t>67</a:t>
            </a:fld>
            <a:endParaRPr lang="ar-SA"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endParaRPr lang="ar-SA" smtClean="0"/>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FD0796-B2FC-42E4-9121-1872B53B7825}" type="slidenum">
              <a:rPr lang="ar-SA" smtClean="0"/>
              <a:pPr/>
              <a:t>68</a:t>
            </a:fld>
            <a:endParaRPr lang="ar-SA"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50938" y="692150"/>
            <a:ext cx="4556125" cy="3416300"/>
          </a:xfrm>
          <a:ln/>
        </p:spPr>
      </p:sp>
      <p:sp>
        <p:nvSpPr>
          <p:cNvPr id="34819"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50938" y="692150"/>
            <a:ext cx="4556125" cy="3416300"/>
          </a:xfrm>
          <a:ln/>
        </p:spPr>
      </p:sp>
      <p:sp>
        <p:nvSpPr>
          <p:cNvPr id="35843"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747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D597954-D6F9-4239-879F-B0F1A7A06CCE}" type="slidenum">
              <a:rPr lang="ar-SA" smtClean="0"/>
              <a:pPr/>
              <a:t>71</a:t>
            </a:fld>
            <a:endParaRPr lang="ar-SA"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a:lstStyle/>
          <a:p>
            <a:endParaRPr lang="ar-SA" smtClean="0"/>
          </a:p>
        </p:txBody>
      </p:sp>
      <p:sp>
        <p:nvSpPr>
          <p:cNvPr id="768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21D46C3-F5BE-4B97-B169-25BABE309BA3}" type="slidenum">
              <a:rPr lang="ar-SA" smtClean="0"/>
              <a:pPr/>
              <a:t>72</a:t>
            </a:fld>
            <a:endParaRPr lang="ar-SA"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endParaRPr lang="ar-SA" smtClean="0"/>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44F876A-0888-4FD5-89A5-B6FB9D7DF774}" type="slidenum">
              <a:rPr lang="ar-SA" smtClean="0"/>
              <a:pPr/>
              <a:t>73</a:t>
            </a:fld>
            <a:endParaRPr lang="ar-SA"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endParaRPr lang="ar-SA" smtClean="0"/>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44F876A-0888-4FD5-89A5-B6FB9D7DF774}" type="slidenum">
              <a:rPr lang="ar-SA" smtClean="0"/>
              <a:pPr/>
              <a:t>74</a:t>
            </a:fld>
            <a:endParaRPr lang="ar-SA"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96422D5-10F6-454D-B11C-097B024192B0}" type="slidenum">
              <a:rPr lang="ar-SA" smtClean="0"/>
              <a:pPr/>
              <a:t>75</a:t>
            </a:fld>
            <a:endParaRPr lang="ar-SA"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798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961034B-3862-4BB0-9D07-5899E5CF6744}" type="slidenum">
              <a:rPr lang="ar-SA" smtClean="0"/>
              <a:pPr/>
              <a:t>76</a:t>
            </a:fld>
            <a:endParaRPr lang="ar-SA"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a:lstStyle/>
          <a:p>
            <a:endParaRPr lang="ar-SA" smtClean="0"/>
          </a:p>
        </p:txBody>
      </p:sp>
      <p:sp>
        <p:nvSpPr>
          <p:cNvPr id="809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44C1012-7553-452F-B4D3-926918F7B454}" type="slidenum">
              <a:rPr lang="ar-SA" smtClean="0"/>
              <a:pPr/>
              <a:t>77</a:t>
            </a:fld>
            <a:endParaRPr lang="ar-SA"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819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28B1FC6-F0A0-4BB4-B6C1-3E3DF45C2ABA}" type="slidenum">
              <a:rPr lang="ar-SA" smtClean="0"/>
              <a:pPr/>
              <a:t>78</a:t>
            </a:fld>
            <a:endParaRPr lang="ar-SA"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1150938" y="692150"/>
            <a:ext cx="4556125" cy="3416300"/>
          </a:xfrm>
          <a:ln/>
        </p:spPr>
      </p:sp>
      <p:sp>
        <p:nvSpPr>
          <p:cNvPr id="22531"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1150938" y="692150"/>
            <a:ext cx="4556125" cy="3416300"/>
          </a:xfrm>
          <a:ln/>
        </p:spPr>
      </p:sp>
      <p:sp>
        <p:nvSpPr>
          <p:cNvPr id="23555"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1150938" y="692150"/>
            <a:ext cx="4556125" cy="3416300"/>
          </a:xfrm>
          <a:ln/>
        </p:spPr>
      </p:sp>
      <p:sp>
        <p:nvSpPr>
          <p:cNvPr id="24579"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50938" y="692150"/>
            <a:ext cx="4556125" cy="3416300"/>
          </a:xfrm>
          <a:ln/>
        </p:spPr>
      </p:sp>
      <p:sp>
        <p:nvSpPr>
          <p:cNvPr id="25603"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50938" y="692150"/>
            <a:ext cx="4556125" cy="3416300"/>
          </a:xfrm>
          <a:ln/>
        </p:spPr>
      </p:sp>
      <p:sp>
        <p:nvSpPr>
          <p:cNvPr id="26627"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50938" y="692150"/>
            <a:ext cx="4556125" cy="3416300"/>
          </a:xfrm>
          <a:ln/>
        </p:spPr>
      </p:sp>
      <p:sp>
        <p:nvSpPr>
          <p:cNvPr id="27651"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xfrm>
            <a:off x="1150938" y="692150"/>
            <a:ext cx="4556125" cy="3416300"/>
          </a:xfrm>
          <a:ln/>
        </p:spPr>
      </p:sp>
      <p:sp>
        <p:nvSpPr>
          <p:cNvPr id="28675"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1150938" y="692150"/>
            <a:ext cx="4556125" cy="3416300"/>
          </a:xfrm>
          <a:ln/>
        </p:spPr>
      </p:sp>
      <p:sp>
        <p:nvSpPr>
          <p:cNvPr id="29699"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xfrm>
            <a:off x="1150938" y="692150"/>
            <a:ext cx="4556125" cy="3416300"/>
          </a:xfrm>
          <a:ln/>
        </p:spPr>
      </p:sp>
      <p:sp>
        <p:nvSpPr>
          <p:cNvPr id="30723"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150938" y="692150"/>
            <a:ext cx="4556125" cy="3416300"/>
          </a:xfrm>
          <a:ln/>
        </p:spPr>
      </p:sp>
      <p:sp>
        <p:nvSpPr>
          <p:cNvPr id="31747"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1150938" y="692150"/>
            <a:ext cx="4556125" cy="3416300"/>
          </a:xfrm>
          <a:ln/>
        </p:spPr>
      </p:sp>
      <p:sp>
        <p:nvSpPr>
          <p:cNvPr id="32771" name="Rectangle 3"/>
          <p:cNvSpPr>
            <a:spLocks noGrp="1" noChangeArrowheads="1"/>
          </p:cNvSpPr>
          <p:nvPr>
            <p:ph type="body" idx="1"/>
          </p:nvPr>
        </p:nvSpPr>
        <p:spPr>
          <a:noFill/>
          <a:ln w="9525"/>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6EFBE4-631E-4EF6-9405-50156B84B5C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07D450-EC18-436A-8464-4C35970310E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8D197E-1F69-49B8-ACB2-A8C8691336F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649A17D-5BF0-4480-95F1-AF73C1AFA32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F092933-AD65-4C54-BB67-00F73859481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E0A6657-9A2D-4FB5-A5C9-0EB7F89531A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5616DE3-4E77-49E4-AFC6-F2AB804C29B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2478205-CEEB-4A3E-88FF-43E843D50AA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5DF81C5-AE6E-42E3-9703-1A81EFBAC01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BC69B4-623D-41F0-B049-84CA2B8A3B1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48E26C3-0C56-4CAC-A5E3-9467CE30F1B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92100"/>
            <a:ext cx="8229600" cy="1384300"/>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457200" y="1905000"/>
            <a:ext cx="8229600" cy="4114800"/>
          </a:xfrm>
        </p:spPr>
        <p:txBody>
          <a:bodyPr/>
          <a:lstStyle/>
          <a:p>
            <a:pPr lvl="0"/>
            <a:endParaRPr lang="ar-SA"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820953-5EBA-4ADD-9BAF-1FB5DF7BBC7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8488C4"/>
            </a:gs>
            <a:gs pos="53000">
              <a:srgbClr val="D4DEFF"/>
            </a:gs>
            <a:gs pos="83000">
              <a:srgbClr val="D4DEFF"/>
            </a:gs>
            <a:gs pos="100000">
              <a:srgbClr val="96AB94"/>
            </a:gs>
          </a:gsLst>
          <a:lin ang="27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7417B0AB-9FF0-4A73-93AD-960BF9BB767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5.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pathmicro.med.sc.edu/mayer/phage.htm"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openwetware.org/wiki/Image:Icgems_centdog.gif"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8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www.olddoc.idv.tw/chiaungo/profes/HEV.htm" TargetMode="External"/><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90.xml.rels><?xml version="1.0" encoding="UTF-8" standalone="yes"?>
<Relationships xmlns="http://schemas.openxmlformats.org/package/2006/relationships"><Relationship Id="rId3" Type="http://schemas.openxmlformats.org/officeDocument/2006/relationships/hyperlink" Target="http://www.olddoc.idv.tw/chiaungo/profes/HFV-HGV.htm"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9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304800" y="4114800"/>
            <a:ext cx="8534400" cy="2057400"/>
          </a:xfrm>
          <a:prstGeom prst="rect">
            <a:avLst/>
          </a:prstGeom>
        </p:spPr>
        <p:txBody>
          <a:bodyPr wrap="none" fromWordArt="1">
            <a:prstTxWarp prst="textPlain">
              <a:avLst>
                <a:gd name="adj" fmla="val 57792"/>
              </a:avLst>
            </a:prstTxWarp>
          </a:bodyPr>
          <a:lstStyle/>
          <a:p>
            <a:pPr algn="ctr" rtl="1"/>
            <a:r>
              <a:rPr lang="ar-SA"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المحاضرة</a:t>
            </a:r>
          </a:p>
          <a:p>
            <a:pPr algn="ctr" rtl="1"/>
            <a:r>
              <a:rPr lang="ar-SA"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العاشرة</a:t>
            </a:r>
          </a:p>
        </p:txBody>
      </p:sp>
      <p:sp>
        <p:nvSpPr>
          <p:cNvPr id="3075" name="Text Box 2"/>
          <p:cNvSpPr txBox="1">
            <a:spLocks noChangeArrowheads="1"/>
          </p:cNvSpPr>
          <p:nvPr/>
        </p:nvSpPr>
        <p:spPr bwMode="auto">
          <a:xfrm>
            <a:off x="0" y="2362200"/>
            <a:ext cx="9144000" cy="1098550"/>
          </a:xfrm>
          <a:prstGeom prst="rect">
            <a:avLst/>
          </a:prstGeom>
          <a:gradFill rotWithShape="1">
            <a:gsLst>
              <a:gs pos="0">
                <a:srgbClr val="CCFFCC"/>
              </a:gs>
              <a:gs pos="100000">
                <a:srgbClr val="FF66CC"/>
              </a:gs>
            </a:gsLst>
            <a:path path="shape">
              <a:fillToRect l="50000" t="50000" r="50000" b="50000"/>
            </a:path>
          </a:gradFill>
          <a:ln w="9525">
            <a:noFill/>
            <a:miter lim="800000"/>
            <a:headEnd/>
            <a:tailEnd/>
          </a:ln>
        </p:spPr>
        <p:txBody>
          <a:bodyPr>
            <a:spAutoFit/>
          </a:bodyPr>
          <a:lstStyle/>
          <a:p>
            <a:pPr algn="ctr">
              <a:spcBef>
                <a:spcPct val="50000"/>
              </a:spcBef>
            </a:pPr>
            <a:r>
              <a:rPr lang="ar-SA" sz="6600" b="1">
                <a:solidFill>
                  <a:srgbClr val="324E37"/>
                </a:solidFill>
                <a:latin typeface="Arial" pitchFamily="34" charset="0"/>
              </a:rPr>
              <a:t>البكتيريا والفيروسات</a:t>
            </a:r>
            <a:endParaRPr lang="en-US" sz="6600" b="1">
              <a:solidFill>
                <a:srgbClr val="324E37"/>
              </a:solidFill>
              <a:latin typeface="Arial" pitchFamily="34" charset="0"/>
            </a:endParaRPr>
          </a:p>
        </p:txBody>
      </p:sp>
      <p:pic>
        <p:nvPicPr>
          <p:cNvPr id="3076" name="Picture 3" descr="477bismellahjw9"/>
          <p:cNvPicPr>
            <a:picLocks noChangeAspect="1" noChangeArrowheads="1"/>
          </p:cNvPicPr>
          <p:nvPr/>
        </p:nvPicPr>
        <p:blipFill>
          <a:blip r:embed="rId3" cstate="print"/>
          <a:srcRect/>
          <a:stretch>
            <a:fillRect/>
          </a:stretch>
        </p:blipFill>
        <p:spPr bwMode="auto">
          <a:xfrm>
            <a:off x="838200" y="228600"/>
            <a:ext cx="7391400" cy="1590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2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7972425" cy="1582737"/>
          </a:xfrm>
          <a:solidFill>
            <a:schemeClr val="accent3">
              <a:lumMod val="20000"/>
              <a:lumOff val="80000"/>
            </a:schemeClr>
          </a:solidFill>
          <a:ln w="28575">
            <a:solidFill>
              <a:schemeClr val="accent1"/>
            </a:solidFill>
          </a:ln>
        </p:spPr>
        <p:txBody>
          <a:bodyPr rtlCol="1">
            <a:normAutofit/>
          </a:bodyPr>
          <a:lstStyle/>
          <a:p>
            <a:pPr eaLnBrk="1" fontAlgn="auto" hangingPunct="1">
              <a:spcAft>
                <a:spcPts val="0"/>
              </a:spcAft>
              <a:defRPr/>
            </a:pPr>
            <a:r>
              <a:rPr lang="ar-SA" sz="6000" b="1" dirty="0" smtClean="0">
                <a:solidFill>
                  <a:schemeClr val="accent2">
                    <a:lumMod val="75000"/>
                  </a:schemeClr>
                </a:solidFill>
              </a:rPr>
              <a:t>الفيروسات</a:t>
            </a:r>
            <a:endParaRPr lang="ar-SA" sz="6000" b="1" dirty="0">
              <a:solidFill>
                <a:schemeClr val="accent2">
                  <a:lumMod val="75000"/>
                </a:schemeClr>
              </a:solidFill>
            </a:endParaRPr>
          </a:p>
        </p:txBody>
      </p:sp>
      <p:pic>
        <p:nvPicPr>
          <p:cNvPr id="2051" name="Picture 4" descr="http://images.pennnet.com/articles/cr/thm/th_0604cr_biosensor01.jpg"/>
          <p:cNvPicPr>
            <a:picLocks noChangeAspect="1" noChangeArrowheads="1"/>
          </p:cNvPicPr>
          <p:nvPr/>
        </p:nvPicPr>
        <p:blipFill>
          <a:blip r:embed="rId3" cstate="print"/>
          <a:srcRect/>
          <a:stretch>
            <a:fillRect/>
          </a:stretch>
        </p:blipFill>
        <p:spPr bwMode="auto">
          <a:xfrm>
            <a:off x="2571750" y="1928813"/>
            <a:ext cx="3929063" cy="4727575"/>
          </a:xfrm>
          <a:prstGeom prst="rect">
            <a:avLst/>
          </a:prstGeom>
          <a:noFill/>
          <a:ln w="9525">
            <a:noFill/>
            <a:miter lim="800000"/>
            <a:headEnd/>
            <a:tailEnd/>
          </a:ln>
        </p:spPr>
      </p:pic>
      <p:pic>
        <p:nvPicPr>
          <p:cNvPr id="2052" name="Picture 6" descr="http://www.nature.com/news/2009/090302/images/news.2009.131.2.jpg"/>
          <p:cNvPicPr>
            <a:picLocks noChangeAspect="1" noChangeArrowheads="1"/>
          </p:cNvPicPr>
          <p:nvPr/>
        </p:nvPicPr>
        <p:blipFill>
          <a:blip r:embed="rId4" cstate="print"/>
          <a:srcRect/>
          <a:stretch>
            <a:fillRect/>
          </a:stretch>
        </p:blipFill>
        <p:spPr bwMode="auto">
          <a:xfrm>
            <a:off x="142875" y="180975"/>
            <a:ext cx="2357438" cy="34544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B19AC6F8-5844-4150-940B-6F7613C92D47}" type="slidenum">
              <a:rPr lang="en-US" smtClean="0"/>
              <a:pPr>
                <a:defRPr/>
              </a:pPr>
              <a:t>2</a:t>
            </a:fld>
            <a:endParaRPr lang="en-US"/>
          </a:p>
        </p:txBody>
      </p:sp>
      <p:sp>
        <p:nvSpPr>
          <p:cNvPr id="6" name="Footer Placeholder 5"/>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914400"/>
          </a:xfrm>
        </p:spPr>
        <p:txBody>
          <a:bodyPr/>
          <a:lstStyle/>
          <a:p>
            <a:r>
              <a:rPr lang="ar-SA" sz="4000" b="1" dirty="0" smtClean="0">
                <a:solidFill>
                  <a:srgbClr val="CC0066"/>
                </a:solidFill>
              </a:rPr>
              <a:t>الفيروسات</a:t>
            </a:r>
            <a:endParaRPr lang="ar-SA" sz="4000" b="1" dirty="0">
              <a:solidFill>
                <a:srgbClr val="CC0066"/>
              </a:solidFill>
            </a:endParaRPr>
          </a:p>
        </p:txBody>
      </p:sp>
      <p:sp>
        <p:nvSpPr>
          <p:cNvPr id="3" name="Content Placeholder 2"/>
          <p:cNvSpPr>
            <a:spLocks noGrp="1"/>
          </p:cNvSpPr>
          <p:nvPr>
            <p:ph idx="1"/>
          </p:nvPr>
        </p:nvSpPr>
        <p:spPr>
          <a:xfrm>
            <a:off x="457200" y="838200"/>
            <a:ext cx="8229600" cy="5486400"/>
          </a:xfrm>
        </p:spPr>
        <p:txBody>
          <a:bodyPr/>
          <a:lstStyle/>
          <a:p>
            <a:pPr algn="r" rtl="1"/>
            <a:r>
              <a:rPr lang="ar-SA" sz="3600" dirty="0" smtClean="0"/>
              <a:t> يعتبر علم الفيروسات علما حديثا إذا قورن بعلوم النبات أو الفطريات أو </a:t>
            </a:r>
            <a:r>
              <a:rPr lang="ar-SA" sz="3600" dirty="0" err="1" smtClean="0"/>
              <a:t>البكتيريا.</a:t>
            </a:r>
            <a:r>
              <a:rPr lang="ar-SA" sz="3600" dirty="0" smtClean="0"/>
              <a:t>    كلمة فيروس</a:t>
            </a:r>
            <a:r>
              <a:rPr lang="en-US" sz="3600" dirty="0" smtClean="0"/>
              <a:t>Virus </a:t>
            </a:r>
            <a:r>
              <a:rPr lang="ar-SA" sz="3600" dirty="0" smtClean="0"/>
              <a:t>   تعنى باليونانية </a:t>
            </a:r>
            <a:r>
              <a:rPr lang="ar-SA" sz="3600" dirty="0" err="1" smtClean="0"/>
              <a:t>سم.</a:t>
            </a:r>
            <a:r>
              <a:rPr lang="ar-SA" sz="3600" dirty="0" smtClean="0"/>
              <a:t> </a:t>
            </a:r>
          </a:p>
          <a:p>
            <a:pPr algn="r" rtl="1"/>
            <a:r>
              <a:rPr lang="ar-SA" sz="3600" dirty="0" smtClean="0"/>
              <a:t>وقد سجل التاريخ القديم وجود الأمراض التي تسببها </a:t>
            </a:r>
            <a:r>
              <a:rPr lang="ar-SA" sz="3600" dirty="0" err="1" smtClean="0"/>
              <a:t>الفيروسات.</a:t>
            </a:r>
            <a:r>
              <a:rPr lang="ar-SA" sz="3600" dirty="0" smtClean="0"/>
              <a:t>  ففي نقوش الفراعنة توجد صورة لأحد الكهنة مصابا بشلل </a:t>
            </a:r>
            <a:r>
              <a:rPr lang="ar-SA" sz="3600" dirty="0" err="1" smtClean="0"/>
              <a:t>الأطفال.</a:t>
            </a:r>
            <a:r>
              <a:rPr lang="ar-SA" sz="3600" dirty="0" smtClean="0"/>
              <a:t> ولقد تعرف أهل الصين على مرض </a:t>
            </a:r>
            <a:r>
              <a:rPr lang="ar-SA" sz="3600" dirty="0" err="1" smtClean="0"/>
              <a:t>الجدري.</a:t>
            </a:r>
            <a:r>
              <a:rPr lang="ar-SA" sz="3600" dirty="0" smtClean="0"/>
              <a:t> وفي عام </a:t>
            </a:r>
            <a:r>
              <a:rPr lang="ar-SA" sz="3600" dirty="0" err="1" smtClean="0"/>
              <a:t>1576كتب</a:t>
            </a:r>
            <a:r>
              <a:rPr lang="ar-SA" sz="3600" dirty="0" smtClean="0"/>
              <a:t> العالم الهولندي </a:t>
            </a:r>
            <a:r>
              <a:rPr lang="ar-SA" sz="3600" dirty="0" err="1" smtClean="0"/>
              <a:t>كلوزياس</a:t>
            </a:r>
            <a:r>
              <a:rPr lang="ar-SA" sz="3600" dirty="0" smtClean="0"/>
              <a:t> عن تبرقش الغلاف الزهري لأزهار </a:t>
            </a:r>
            <a:r>
              <a:rPr lang="ar-SA" sz="3600" dirty="0" err="1" smtClean="0"/>
              <a:t>التوليب.</a:t>
            </a:r>
            <a:r>
              <a:rPr lang="ar-SA" sz="3600" dirty="0" smtClean="0"/>
              <a:t>  </a:t>
            </a:r>
            <a:endParaRPr lang="en-US" sz="3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9144000" cy="5745163"/>
          </a:xfrm>
        </p:spPr>
        <p:txBody>
          <a:bodyPr/>
          <a:lstStyle/>
          <a:p>
            <a:pPr algn="r" rtl="1"/>
            <a:r>
              <a:rPr lang="ar-SA" b="1" dirty="0" smtClean="0"/>
              <a:t>في عام 1720 لاحظ المزارعين تدهورا في محصول البطاطس وعند زراعة هذا المحصول على قمم الجبال أو قريبا من البحر اختفاء هذا ولم يدركوا أن ال</a:t>
            </a:r>
            <a:r>
              <a:rPr lang="ar-SA" b="1" dirty="0" smtClean="0">
                <a:solidFill>
                  <a:srgbClr val="CC0066"/>
                </a:solidFill>
              </a:rPr>
              <a:t>سبب هو فيروس يؤدى إلى التفاف أوراق البطاطس </a:t>
            </a:r>
            <a:r>
              <a:rPr lang="ar-SA" b="1" dirty="0" smtClean="0"/>
              <a:t>وان النجاح إنما يرجع لإبعاد البطاطس عن الذبابة البيضاء التي تنقل الفيروس المسبب </a:t>
            </a:r>
            <a:r>
              <a:rPr lang="ar-SA" b="1" dirty="0" err="1" smtClean="0"/>
              <a:t>للمرض.</a:t>
            </a:r>
            <a:r>
              <a:rPr lang="ar-SA" b="1" dirty="0" smtClean="0"/>
              <a:t> </a:t>
            </a:r>
            <a:endParaRPr lang="en-US" b="1" dirty="0" smtClean="0"/>
          </a:p>
          <a:p>
            <a:pPr algn="r" rtl="1"/>
            <a:r>
              <a:rPr lang="ar-SA" b="1" dirty="0" smtClean="0"/>
              <a:t> في عام 1883  أجرى العالم ادولف </a:t>
            </a:r>
            <a:r>
              <a:rPr lang="ar-SA" b="1" dirty="0" err="1" smtClean="0"/>
              <a:t>ماير</a:t>
            </a:r>
            <a:r>
              <a:rPr lang="ar-SA" b="1" dirty="0" smtClean="0"/>
              <a:t> بحوثا على تبرقش أوراق التبغ، فتوصل إلى وجود دقائق أصغر من البكتيريا تسبب هذا المرض.</a:t>
            </a:r>
          </a:p>
          <a:p>
            <a:pPr algn="r" rtl="1"/>
            <a:r>
              <a:rPr lang="ar-SA" b="1" dirty="0" smtClean="0"/>
              <a:t>في عام 1884، قام العالم </a:t>
            </a:r>
            <a:r>
              <a:rPr lang="ar-SA" b="1" u="sng" dirty="0" smtClean="0"/>
              <a:t>الفرنسي </a:t>
            </a:r>
            <a:r>
              <a:rPr lang="ar-SA" b="1" u="sng" dirty="0" err="1" smtClean="0"/>
              <a:t>شمبرلند</a:t>
            </a:r>
            <a:r>
              <a:rPr lang="ar-SA" b="1" u="sng" dirty="0" smtClean="0"/>
              <a:t> باختراع </a:t>
            </a:r>
            <a:r>
              <a:rPr lang="ar-SA" b="1" dirty="0" smtClean="0"/>
              <a:t>مرشح ذو مسام أصغر من </a:t>
            </a:r>
            <a:r>
              <a:rPr lang="ar-SA" b="1" dirty="0" err="1" smtClean="0"/>
              <a:t>البكتيريا </a:t>
            </a:r>
            <a:r>
              <a:rPr lang="ar-SA" b="1" dirty="0" smtClean="0"/>
              <a:t>(المرشحات البكتيرية) وبالتالي، يمكنه تمرير محلول يحتوي على البكتيريا وتصفيته </a:t>
            </a:r>
            <a:r>
              <a:rPr lang="ar-SA" b="1" dirty="0" err="1" smtClean="0"/>
              <a:t>وإزالت</a:t>
            </a:r>
            <a:r>
              <a:rPr lang="ar-SA" b="1" dirty="0" smtClean="0"/>
              <a:t> البكتيريا تماما </a:t>
            </a:r>
            <a:r>
              <a:rPr lang="ar-SA" b="1" dirty="0" err="1" smtClean="0"/>
              <a:t>منه.</a:t>
            </a:r>
            <a:r>
              <a:rPr lang="ar-SA" b="1" dirty="0" smtClean="0"/>
              <a:t> </a:t>
            </a:r>
            <a:endParaRPr lang="en-US" b="1" dirty="0" smtClean="0"/>
          </a:p>
          <a:p>
            <a:pPr algn="r" rtl="1"/>
            <a:endParaRPr lang="en-US" b="1" dirty="0" smtClean="0"/>
          </a:p>
          <a:p>
            <a:endParaRPr lang="ar-SA"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4525963"/>
          </a:xfrm>
        </p:spPr>
        <p:txBody>
          <a:bodyPr/>
          <a:lstStyle/>
          <a:p>
            <a:pPr algn="r" rtl="1"/>
            <a:r>
              <a:rPr lang="ar-SA" b="1" dirty="0" smtClean="0"/>
              <a:t> وفي عام 1892 تمكن العالم الروسي</a:t>
            </a:r>
            <a:r>
              <a:rPr lang="ar-SA" b="1" u="sng" dirty="0" smtClean="0"/>
              <a:t> </a:t>
            </a:r>
            <a:r>
              <a:rPr lang="ar-SA" b="1" u="sng" dirty="0" err="1" smtClean="0"/>
              <a:t>ايفانوفسكي</a:t>
            </a:r>
            <a:r>
              <a:rPr lang="ar-SA" b="1" u="sng" dirty="0" smtClean="0"/>
              <a:t> </a:t>
            </a:r>
            <a:r>
              <a:rPr lang="ar-SA" b="1" dirty="0" smtClean="0"/>
              <a:t>من تصفية عصارة أوراق التبغ المصابة باستخدام المرشحات البكتيرية، ومسح </a:t>
            </a:r>
            <a:r>
              <a:rPr lang="ar-SA" b="1" dirty="0" err="1" smtClean="0"/>
              <a:t>بها</a:t>
            </a:r>
            <a:r>
              <a:rPr lang="ar-SA" b="1" dirty="0" smtClean="0"/>
              <a:t> أوراق غير مصابة فلاحظ </a:t>
            </a:r>
            <a:r>
              <a:rPr lang="ar-SA" b="1" dirty="0" err="1" smtClean="0"/>
              <a:t>إصابتها.</a:t>
            </a:r>
            <a:r>
              <a:rPr lang="ar-SA" b="1" dirty="0" smtClean="0"/>
              <a:t> وهو أول من أطلق عليها اسم </a:t>
            </a:r>
            <a:r>
              <a:rPr lang="ar-SA" b="1" dirty="0" err="1" smtClean="0"/>
              <a:t>فايرس</a:t>
            </a:r>
            <a:r>
              <a:rPr lang="ar-SA" b="1" dirty="0" smtClean="0"/>
              <a:t> (أقترح هذا العالم أن </a:t>
            </a:r>
            <a:r>
              <a:rPr lang="ar-SA" b="1" dirty="0" err="1" smtClean="0"/>
              <a:t>الراشح</a:t>
            </a:r>
            <a:r>
              <a:rPr lang="ar-SA" b="1" dirty="0" smtClean="0"/>
              <a:t> الناتج من أوراق التبغ المصابة قد تحوى مادة سامة تنتجها بكتيريا</a:t>
            </a:r>
            <a:r>
              <a:rPr lang="ar-SA" b="1" dirty="0" err="1" smtClean="0"/>
              <a:t>)</a:t>
            </a:r>
            <a:endParaRPr lang="en-US" b="1" dirty="0" smtClean="0"/>
          </a:p>
          <a:p>
            <a:pPr algn="r" rtl="1"/>
            <a:r>
              <a:rPr lang="ar-SA" b="1" dirty="0" smtClean="0"/>
              <a:t> مع مطلع القرن 20 اكتشف العالم الإنجليزي </a:t>
            </a:r>
            <a:r>
              <a:rPr lang="ar-SA" b="1" u="sng" dirty="0" smtClean="0"/>
              <a:t>فريدريك توارت مجموعة من الفيروسات تصيب البكتيريا</a:t>
            </a:r>
            <a:r>
              <a:rPr lang="ar-SA" b="1" dirty="0" smtClean="0"/>
              <a:t> </a:t>
            </a:r>
            <a:endParaRPr lang="en-US" b="1" dirty="0" smtClean="0"/>
          </a:p>
          <a:p>
            <a:pPr algn="r" rtl="1"/>
            <a:r>
              <a:rPr lang="ar-SA" b="1" dirty="0" smtClean="0"/>
              <a:t> في عام 1931 قام العالم  الأمريكي </a:t>
            </a:r>
            <a:r>
              <a:rPr lang="ar-SA" b="1" u="sng" dirty="0" smtClean="0"/>
              <a:t>أرنست وليام  بتنمية فيروس الأنفلونزا في بيض الدجاج المخصب</a:t>
            </a:r>
            <a:r>
              <a:rPr lang="ar-SA" b="1" baseline="30000" dirty="0" smtClean="0"/>
              <a:t> </a:t>
            </a:r>
          </a:p>
          <a:p>
            <a:pPr algn="r" rtl="1"/>
            <a:endParaRPr lang="en-US" b="1" dirty="0" smtClean="0"/>
          </a:p>
          <a:p>
            <a:endParaRPr lang="ar-SA"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ar-SA" b="1" dirty="0" smtClean="0"/>
              <a:t>فى</a:t>
            </a:r>
            <a:r>
              <a:rPr lang="ar-SA" b="1" baseline="30000" dirty="0" smtClean="0"/>
              <a:t> </a:t>
            </a:r>
            <a:r>
              <a:rPr lang="ar-SA" b="1" dirty="0" smtClean="0"/>
              <a:t>1949 قام كل من </a:t>
            </a:r>
            <a:r>
              <a:rPr lang="ar-SA" b="1" u="sng" dirty="0" smtClean="0"/>
              <a:t>جون </a:t>
            </a:r>
            <a:r>
              <a:rPr lang="ar-SA" b="1" u="sng" dirty="0" err="1" smtClean="0"/>
              <a:t>اندرز</a:t>
            </a:r>
            <a:r>
              <a:rPr lang="ar-SA" b="1" u="sng" dirty="0" smtClean="0"/>
              <a:t> وآخرين بتنمية فيروس شلل الأطفال في خلايا الجنين البشري، </a:t>
            </a:r>
            <a:r>
              <a:rPr lang="ar-SA" b="1" dirty="0" smtClean="0"/>
              <a:t>مكن هذا العمل </a:t>
            </a:r>
            <a:r>
              <a:rPr lang="ar-SA" b="1" dirty="0" err="1" smtClean="0"/>
              <a:t>يوناس</a:t>
            </a:r>
            <a:r>
              <a:rPr lang="ar-SA" b="1" dirty="0" smtClean="0"/>
              <a:t> سواك من تقديم لقاح فعال ضد شلل الأطفال</a:t>
            </a:r>
            <a:endParaRPr lang="en-US" b="1" dirty="0" smtClean="0"/>
          </a:p>
          <a:p>
            <a:pPr algn="r" rtl="1"/>
            <a:r>
              <a:rPr lang="ar-SA" b="1" dirty="0" smtClean="0"/>
              <a:t> تم الحصول على الصور الأولى للفيروسات بعد اختراع المجهر الالكتروني في عام 1931 من قبل المهندسين الألمانيين </a:t>
            </a:r>
            <a:r>
              <a:rPr lang="ar-SA" b="1" u="sng" dirty="0" smtClean="0"/>
              <a:t>ارنست </a:t>
            </a:r>
            <a:r>
              <a:rPr lang="ar-SA" b="1" u="sng" dirty="0" err="1" smtClean="0"/>
              <a:t>روسكا</a:t>
            </a:r>
            <a:r>
              <a:rPr lang="ar-SA" b="1" u="sng" dirty="0" smtClean="0"/>
              <a:t> وماكس نول</a:t>
            </a:r>
            <a:endParaRPr lang="ar-SA" u="sng"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academic.pgcc.edu/~kroberts/Lecture/Chapter%2013/13-04_SizesOfViruses_0_L.jpg"/>
          <p:cNvPicPr>
            <a:picLocks noChangeAspect="1" noChangeArrowheads="1"/>
          </p:cNvPicPr>
          <p:nvPr/>
        </p:nvPicPr>
        <p:blipFill>
          <a:blip r:embed="rId3" cstate="print"/>
          <a:srcRect/>
          <a:stretch>
            <a:fillRect/>
          </a:stretch>
        </p:blipFill>
        <p:spPr bwMode="auto">
          <a:xfrm>
            <a:off x="714375" y="954088"/>
            <a:ext cx="7429500" cy="5903912"/>
          </a:xfrm>
          <a:prstGeom prst="rect">
            <a:avLst/>
          </a:prstGeom>
          <a:noFill/>
          <a:ln w="9525">
            <a:noFill/>
            <a:miter lim="800000"/>
            <a:headEnd/>
            <a:tailEnd/>
          </a:ln>
        </p:spPr>
      </p:pic>
      <p:sp>
        <p:nvSpPr>
          <p:cNvPr id="5" name="Rectangle 4"/>
          <p:cNvSpPr/>
          <p:nvPr/>
        </p:nvSpPr>
        <p:spPr>
          <a:xfrm>
            <a:off x="2500313" y="0"/>
            <a:ext cx="3929062" cy="100012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4000" b="1" dirty="0"/>
              <a:t>حجم الفيروسات</a:t>
            </a:r>
          </a:p>
        </p:txBody>
      </p:sp>
      <p:sp>
        <p:nvSpPr>
          <p:cNvPr id="4" name="Slide Number Placeholder 3"/>
          <p:cNvSpPr>
            <a:spLocks noGrp="1"/>
          </p:cNvSpPr>
          <p:nvPr>
            <p:ph type="sldNum" sz="quarter" idx="12"/>
          </p:nvPr>
        </p:nvSpPr>
        <p:spPr/>
        <p:txBody>
          <a:bodyPr/>
          <a:lstStyle/>
          <a:p>
            <a:pPr>
              <a:defRPr/>
            </a:pPr>
            <a:fld id="{A774D3B5-360C-4B85-9B61-BB510E327509}"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2"/>
          <p:cNvSpPr txBox="1">
            <a:spLocks noChangeArrowheads="1"/>
          </p:cNvSpPr>
          <p:nvPr/>
        </p:nvSpPr>
        <p:spPr bwMode="auto">
          <a:xfrm>
            <a:off x="454025" y="5775325"/>
            <a:ext cx="4117975" cy="244475"/>
          </a:xfrm>
          <a:prstGeom prst="rect">
            <a:avLst/>
          </a:prstGeom>
          <a:noFill/>
          <a:ln w="76200">
            <a:noFill/>
            <a:miter lim="800000"/>
            <a:headEnd/>
            <a:tailEnd/>
          </a:ln>
        </p:spPr>
        <p:txBody>
          <a:bodyPr wrap="none" anchor="ctr">
            <a:spAutoFit/>
          </a:bodyPr>
          <a:lstStyle/>
          <a:p>
            <a:pPr algn="ctr" eaLnBrk="0" hangingPunct="0"/>
            <a:r>
              <a:rPr lang="en-US" sz="1000">
                <a:solidFill>
                  <a:schemeClr val="accent2"/>
                </a:solidFill>
                <a:latin typeface="Arial" pitchFamily="34" charset="0"/>
              </a:rPr>
              <a:t>Koneman et al. Color Atlas and Textbook of Microbiology 5th Ed. 1997</a:t>
            </a:r>
          </a:p>
        </p:txBody>
      </p:sp>
      <p:graphicFrame>
        <p:nvGraphicFramePr>
          <p:cNvPr id="2050" name="Object 4"/>
          <p:cNvGraphicFramePr>
            <a:graphicFrameLocks noChangeAspect="1"/>
          </p:cNvGraphicFramePr>
          <p:nvPr/>
        </p:nvGraphicFramePr>
        <p:xfrm>
          <a:off x="838200" y="822325"/>
          <a:ext cx="7467600" cy="4445000"/>
        </p:xfrm>
        <a:graphic>
          <a:graphicData uri="http://schemas.openxmlformats.org/presentationml/2006/ole">
            <mc:AlternateContent xmlns:mc="http://schemas.openxmlformats.org/markup-compatibility/2006">
              <mc:Choice xmlns:v="urn:schemas-microsoft-com:vml" Requires="v">
                <p:oleObj spid="_x0000_s1028" name="Image" r:id="rId4" imgW="5460317" imgH="3250794" progId="">
                  <p:embed/>
                </p:oleObj>
              </mc:Choice>
              <mc:Fallback>
                <p:oleObj name="Image" r:id="rId4" imgW="5460317" imgH="3250794"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822325"/>
                        <a:ext cx="7467600" cy="444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66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ar-SA" sz="3600" dirty="0" smtClean="0">
                <a:solidFill>
                  <a:srgbClr val="CC0066"/>
                </a:solidFill>
              </a:rPr>
              <a:t>الصفات العامة للفيروسات</a:t>
            </a:r>
            <a:endParaRPr lang="ar-SA" sz="3600" dirty="0">
              <a:solidFill>
                <a:srgbClr val="CC0066"/>
              </a:solidFill>
            </a:endParaRPr>
          </a:p>
        </p:txBody>
      </p:sp>
      <p:sp>
        <p:nvSpPr>
          <p:cNvPr id="3" name="Content Placeholder 2"/>
          <p:cNvSpPr>
            <a:spLocks noGrp="1"/>
          </p:cNvSpPr>
          <p:nvPr>
            <p:ph idx="1"/>
          </p:nvPr>
        </p:nvSpPr>
        <p:spPr>
          <a:xfrm>
            <a:off x="381000" y="1066800"/>
            <a:ext cx="8229600" cy="4525963"/>
          </a:xfrm>
        </p:spPr>
        <p:txBody>
          <a:bodyPr/>
          <a:lstStyle/>
          <a:p>
            <a:pPr algn="r" rtl="1">
              <a:buNone/>
            </a:pPr>
            <a:r>
              <a:rPr lang="ar-SA" b="1" dirty="0" smtClean="0"/>
              <a:t>1- تعد الفيروسات مجموعة من الأحياء الدقيقة الحية والتي تختلف اختلافا كبيرا عن بقية الإحياء الأخرى بما فيها الكائنات الدقيقة الأخرى ولذا فإنها وضعت في نظم التقسيم الحديثة في مملكة خاصة </a:t>
            </a:r>
            <a:r>
              <a:rPr lang="ar-SA" b="1" dirty="0" err="1" smtClean="0"/>
              <a:t>بها</a:t>
            </a:r>
            <a:r>
              <a:rPr lang="ar-SA" b="1" dirty="0" smtClean="0"/>
              <a:t> هي مملكة الفيروسات</a:t>
            </a:r>
          </a:p>
          <a:p>
            <a:pPr algn="r" rtl="1">
              <a:buNone/>
            </a:pPr>
            <a:r>
              <a:rPr lang="ar-SA" b="1" dirty="0" smtClean="0"/>
              <a:t> 2- الفيروسات شائعة الانتشار في كل البيئات وهى مؤثرة على الإنسان والنبات والحيوان والبكتيريا والأوليات والحشرات كما إنها تسبب أمراضا </a:t>
            </a:r>
            <a:r>
              <a:rPr lang="ar-SA" b="1" dirty="0" err="1" smtClean="0"/>
              <a:t>للعوائل</a:t>
            </a:r>
            <a:r>
              <a:rPr lang="ar-SA" b="1" dirty="0" smtClean="0"/>
              <a:t> التي تصيبها</a:t>
            </a:r>
            <a:endParaRPr lang="en-US" b="1" dirty="0" smtClean="0"/>
          </a:p>
          <a:p>
            <a:pPr algn="r" rtl="1">
              <a:buNone/>
            </a:pPr>
            <a:r>
              <a:rPr lang="ar-SA" b="1" dirty="0" smtClean="0"/>
              <a:t> 3- كائنات صغيرة جدا فوق ميكروسكوبية حيث أن حجم الفيروسات يضعها خارج قوة تمييز المجاهر الضوئية العادية وبالتالي لا يمكن رؤيتها إلا بالمجاهر الالكترونية.</a:t>
            </a:r>
            <a:r>
              <a:rPr lang="en-US" b="1" dirty="0" smtClean="0"/>
              <a:t>  </a:t>
            </a:r>
          </a:p>
          <a:p>
            <a:pPr algn="r"/>
            <a:endParaRPr lang="ar-SA"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8686800" cy="5440363"/>
          </a:xfrm>
        </p:spPr>
        <p:txBody>
          <a:bodyPr/>
          <a:lstStyle/>
          <a:p>
            <a:pPr algn="r" rtl="1">
              <a:buNone/>
            </a:pPr>
            <a:r>
              <a:rPr lang="ar-SA" b="1" dirty="0" smtClean="0"/>
              <a:t>4- يتفاوت حجم جزيئات الفيروسات فأصغرها حجما هو فيروس مرض الحمى القلاعية وفيروس مرض شلل </a:t>
            </a:r>
            <a:r>
              <a:rPr lang="ar-SA" b="1" dirty="0" err="1" smtClean="0"/>
              <a:t>الأطفال </a:t>
            </a:r>
            <a:r>
              <a:rPr lang="ar-SA" b="1" dirty="0" smtClean="0"/>
              <a:t>(10 و 12 </a:t>
            </a:r>
            <a:r>
              <a:rPr lang="en-US" b="1" dirty="0" smtClean="0"/>
              <a:t>nm</a:t>
            </a:r>
            <a:r>
              <a:rPr lang="ar-SA" b="1" dirty="0" smtClean="0"/>
              <a:t>) على الترتيب بينما أكبرها حجما فيروس </a:t>
            </a:r>
            <a:r>
              <a:rPr lang="ar-SA" b="1" dirty="0" err="1" smtClean="0"/>
              <a:t>الجدري </a:t>
            </a:r>
            <a:r>
              <a:rPr lang="ar-SA" b="1" dirty="0" smtClean="0"/>
              <a:t>(250</a:t>
            </a:r>
            <a:r>
              <a:rPr lang="en-US" b="1" dirty="0" smtClean="0"/>
              <a:t>nm</a:t>
            </a:r>
            <a:r>
              <a:rPr lang="ar-SA" b="1" dirty="0" smtClean="0"/>
              <a:t>) في حين يبلغ قطر اصغر الخلايا </a:t>
            </a:r>
            <a:r>
              <a:rPr lang="ar-SA" b="1" dirty="0" err="1" smtClean="0"/>
              <a:t>البكتيرية </a:t>
            </a:r>
            <a:r>
              <a:rPr lang="ar-SA" b="1" dirty="0" smtClean="0"/>
              <a:t>(500</a:t>
            </a:r>
            <a:r>
              <a:rPr lang="en-US" b="1" dirty="0" smtClean="0"/>
              <a:t>nm</a:t>
            </a:r>
            <a:r>
              <a:rPr lang="ar-SA" b="1" dirty="0" smtClean="0"/>
              <a:t>) وكرية الدم الحمراء 7500 </a:t>
            </a:r>
            <a:r>
              <a:rPr lang="ar-SA" b="1" dirty="0" err="1" smtClean="0"/>
              <a:t>نانومتر.</a:t>
            </a:r>
            <a:endParaRPr lang="en-US" b="1" dirty="0" smtClean="0"/>
          </a:p>
          <a:p>
            <a:pPr algn="r" rtl="1">
              <a:buNone/>
            </a:pPr>
            <a:r>
              <a:rPr lang="ar-SA" b="1" dirty="0" smtClean="0"/>
              <a:t>5- تمر جزيئات الفيروسات خلال المرشحات البكتيرية والتي تستخدم لحجز الخلايا البكتيرية وخلايا الكائنات الدقيقة الأخرى ولذا يمكن فصلها من السوائل بهذه الطريقة.</a:t>
            </a:r>
            <a:r>
              <a:rPr lang="en-US" b="1" dirty="0" smtClean="0"/>
              <a:t>  </a:t>
            </a:r>
          </a:p>
          <a:p>
            <a:pPr algn="r" rtl="1">
              <a:buNone/>
            </a:pPr>
            <a:r>
              <a:rPr lang="ar-SA" b="1" dirty="0" smtClean="0"/>
              <a:t>6- الفيروسات إجبارية التطفل ولذلك فهي لا تتكاثر إلا في الخلايا الحية وهى متخصصة في إصابة العائل فهي إما فيروسات نباتية أو فيروسات حيوانية أو فيروسات بكتيرية.</a:t>
            </a:r>
            <a:endParaRPr lang="en-US" b="1" dirty="0" smtClean="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5821363"/>
          </a:xfrm>
        </p:spPr>
        <p:txBody>
          <a:bodyPr/>
          <a:lstStyle/>
          <a:p>
            <a:pPr algn="r" rtl="1">
              <a:buNone/>
            </a:pPr>
            <a:r>
              <a:rPr lang="ar-SA" b="1" dirty="0" smtClean="0"/>
              <a:t>7- لا يمكن زراعتها وإكثارها إلا باستخدام كائنات حية أو مزارع نسيجية.</a:t>
            </a:r>
            <a:endParaRPr lang="en-US" b="1" dirty="0" smtClean="0"/>
          </a:p>
          <a:p>
            <a:pPr algn="r" rtl="1">
              <a:buNone/>
            </a:pPr>
            <a:r>
              <a:rPr lang="ar-SA" b="1" dirty="0" smtClean="0"/>
              <a:t>8- الفيروسات كائنات لا خلوية حيث أنها لا تتكون من خلايا التي تعرف بأنها وحدة بناء اى كائن حي.</a:t>
            </a:r>
            <a:endParaRPr lang="en-US" b="1" dirty="0" smtClean="0"/>
          </a:p>
          <a:p>
            <a:pPr algn="r" rtl="1">
              <a:buNone/>
            </a:pPr>
            <a:r>
              <a:rPr lang="ar-SA" b="1" dirty="0" smtClean="0"/>
              <a:t>9- الفيروسات لا تنمو بعكس كل الكائنات الحية الأخرى.</a:t>
            </a:r>
          </a:p>
          <a:p>
            <a:pPr algn="r" rtl="1">
              <a:buNone/>
            </a:pPr>
            <a:r>
              <a:rPr lang="ar-SA" b="1" dirty="0" smtClean="0"/>
              <a:t>10- تتكون جزيئات الفيروسات من حمض نووي يحمل العوامل </a:t>
            </a:r>
            <a:r>
              <a:rPr lang="ar-SA" b="1" dirty="0" err="1" smtClean="0"/>
              <a:t>الوراثية </a:t>
            </a:r>
            <a:r>
              <a:rPr lang="ar-SA" b="1" dirty="0" smtClean="0"/>
              <a:t>(</a:t>
            </a:r>
            <a:r>
              <a:rPr lang="ar-SA" b="1" dirty="0" err="1" smtClean="0"/>
              <a:t>الجينوم</a:t>
            </a:r>
            <a:r>
              <a:rPr lang="ar-SA" b="1" dirty="0" smtClean="0"/>
              <a:t>) وغلاف </a:t>
            </a:r>
            <a:r>
              <a:rPr lang="ar-SA" b="1" dirty="0" err="1" smtClean="0"/>
              <a:t>بروتيني </a:t>
            </a:r>
            <a:r>
              <a:rPr lang="ar-SA" b="1" dirty="0" smtClean="0"/>
              <a:t>(</a:t>
            </a:r>
            <a:r>
              <a:rPr lang="ar-SA" b="1" dirty="0" err="1" smtClean="0"/>
              <a:t>كابسيد</a:t>
            </a:r>
            <a:r>
              <a:rPr lang="ar-SA" b="1" dirty="0" smtClean="0"/>
              <a:t>) يحيط </a:t>
            </a:r>
            <a:r>
              <a:rPr lang="ar-SA" b="1" dirty="0" err="1" smtClean="0"/>
              <a:t>به</a:t>
            </a:r>
            <a:r>
              <a:rPr lang="ar-SA" b="1" dirty="0" smtClean="0"/>
              <a:t> لحمايته.</a:t>
            </a:r>
            <a:endParaRPr lang="en-US" b="1" dirty="0" smtClean="0"/>
          </a:p>
          <a:p>
            <a:pPr algn="r" rtl="1">
              <a:buNone/>
            </a:pPr>
            <a:r>
              <a:rPr lang="ar-SA" b="1" dirty="0" smtClean="0"/>
              <a:t> 11- الحامض النووي من نوع واحد فقط إما </a:t>
            </a:r>
            <a:r>
              <a:rPr lang="en-US" b="1" dirty="0" smtClean="0"/>
              <a:t>DNA</a:t>
            </a:r>
            <a:r>
              <a:rPr lang="ar-SA" b="1" dirty="0" smtClean="0"/>
              <a:t> أو </a:t>
            </a:r>
            <a:r>
              <a:rPr lang="en-US" b="1" dirty="0" smtClean="0"/>
              <a:t>RNA</a:t>
            </a:r>
            <a:r>
              <a:rPr lang="ar-SA" b="1" dirty="0" smtClean="0"/>
              <a:t> وهذا يختلف عن جميع الكائنات التي تحتوى خلاياها على النوعين.</a:t>
            </a:r>
            <a:endParaRPr lang="en-US" b="1" dirty="0" smtClean="0"/>
          </a:p>
          <a:p>
            <a:pPr algn="r" rtl="1">
              <a:buNone/>
            </a:pPr>
            <a:r>
              <a:rPr lang="ar-SA" b="1" dirty="0" smtClean="0"/>
              <a:t> </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4525963"/>
          </a:xfrm>
        </p:spPr>
        <p:txBody>
          <a:bodyPr/>
          <a:lstStyle/>
          <a:p>
            <a:pPr algn="r" rtl="1">
              <a:buNone/>
            </a:pPr>
            <a:r>
              <a:rPr lang="ar-SA" sz="3600" b="1" dirty="0" smtClean="0"/>
              <a:t> 12- خارج خلية العائل يعد الفيروس خاملا </a:t>
            </a:r>
            <a:r>
              <a:rPr lang="ar-SA" sz="3600" b="1" dirty="0" err="1" smtClean="0"/>
              <a:t>ايضيا</a:t>
            </a:r>
            <a:r>
              <a:rPr lang="ar-SA" sz="3600" b="1" dirty="0" smtClean="0"/>
              <a:t> لأنه لا يمتلك مصادر للطاقة ولا إنزيمات التأكسد والاختزال وبناء عليه يظل الفيروس </a:t>
            </a:r>
            <a:r>
              <a:rPr lang="ar-SA" sz="3600" b="1" dirty="0" err="1" smtClean="0"/>
              <a:t>ساكنا.</a:t>
            </a:r>
            <a:r>
              <a:rPr lang="ar-SA" sz="3600" b="1" dirty="0" smtClean="0"/>
              <a:t> ولا ينشط إلا عندما يدخل العائل حيث تتوفر فيها كل احتياجاته لذا يسمى خارج الخلية دقيقة فيروسية </a:t>
            </a:r>
            <a:r>
              <a:rPr lang="en-US" sz="3600" b="1" dirty="0" smtClean="0"/>
              <a:t>Virus particle</a:t>
            </a:r>
            <a:r>
              <a:rPr lang="ar-SA" sz="3600" b="1" dirty="0" smtClean="0"/>
              <a:t>  وعندما تدخل الخلية تسمى فيروسا حيا أو </a:t>
            </a:r>
            <a:r>
              <a:rPr lang="ar-SA" sz="3600" b="1" dirty="0" err="1" smtClean="0"/>
              <a:t>فيريون</a:t>
            </a:r>
            <a:r>
              <a:rPr lang="ar-SA" sz="3600" b="1" dirty="0" smtClean="0"/>
              <a:t> </a:t>
            </a:r>
            <a:r>
              <a:rPr lang="en-US" sz="3600" b="1" dirty="0" err="1" smtClean="0"/>
              <a:t>Virion</a:t>
            </a:r>
            <a:r>
              <a:rPr lang="ar-SA" sz="3600" b="1" dirty="0" err="1" smtClean="0"/>
              <a:t>.</a:t>
            </a:r>
            <a:endParaRPr lang="ar-SA" sz="3600" b="1" dirty="0" smtClean="0"/>
          </a:p>
          <a:p>
            <a:pPr algn="r" rtl="1">
              <a:buNone/>
            </a:pPr>
            <a:r>
              <a:rPr lang="ar-SA" sz="3600" b="1" dirty="0" smtClean="0"/>
              <a:t> 13- تعد الفيروسات ثابتة هندسيا وتركيبيا وكذلك من حيث الحجم والشكل الظاهري</a:t>
            </a:r>
            <a:endParaRPr lang="en-US" sz="3600" b="1" dirty="0" smtClean="0"/>
          </a:p>
          <a:p>
            <a:pPr algn="r" rtl="1">
              <a:buNone/>
            </a:pPr>
            <a:r>
              <a:rPr lang="ar-SA" sz="3600" b="1" dirty="0" smtClean="0"/>
              <a:t>مثال </a:t>
            </a:r>
            <a:r>
              <a:rPr lang="ar-SA" sz="3600" b="1" dirty="0" err="1" smtClean="0"/>
              <a:t>الكبسيدة</a:t>
            </a:r>
            <a:r>
              <a:rPr lang="ar-SA" sz="3600" b="1" dirty="0" smtClean="0"/>
              <a:t> في </a:t>
            </a:r>
            <a:r>
              <a:rPr lang="en-US" sz="3600" b="1" dirty="0" smtClean="0"/>
              <a:t>TMV</a:t>
            </a:r>
            <a:r>
              <a:rPr lang="ar-SA" sz="3600" b="1" dirty="0" smtClean="0"/>
              <a:t> تتركب من تحت وحدات </a:t>
            </a:r>
            <a:r>
              <a:rPr lang="ar-SA" sz="3600" b="1" dirty="0" err="1" smtClean="0"/>
              <a:t>بروتين </a:t>
            </a:r>
            <a:r>
              <a:rPr lang="ar-SA" sz="3600" b="1" dirty="0" smtClean="0"/>
              <a:t>(2130) متماثلة تترتب بشكل حلزوني </a:t>
            </a:r>
            <a:endParaRPr lang="ar-SA" sz="36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8839200" cy="5745163"/>
          </a:xfrm>
        </p:spPr>
        <p:txBody>
          <a:bodyPr/>
          <a:lstStyle/>
          <a:p>
            <a:pPr algn="r" rtl="1">
              <a:buNone/>
            </a:pPr>
            <a:r>
              <a:rPr lang="ar-SA" sz="3600" b="1" dirty="0" smtClean="0"/>
              <a:t>14- ذات قدرة فائقة على التغيير الوراثي وتكوين طفرات بمعدل عالي.</a:t>
            </a:r>
            <a:endParaRPr lang="en-US" sz="3600" b="1" dirty="0" smtClean="0"/>
          </a:p>
          <a:p>
            <a:pPr algn="r" rtl="1">
              <a:buNone/>
            </a:pPr>
            <a:r>
              <a:rPr lang="ar-SA" sz="3600" b="1" dirty="0" smtClean="0"/>
              <a:t> 15- توجه المادة الوراثية في الفيروس و الخلية العائلة الازمة لتكوين كميات كافية من الجزيئات الكبيرة اللازمة لتكاثر الفيروس </a:t>
            </a:r>
            <a:r>
              <a:rPr lang="ar-SA" sz="3600" b="1" dirty="0" err="1" smtClean="0"/>
              <a:t>ولتكوين  </a:t>
            </a:r>
            <a:r>
              <a:rPr lang="ar-SA" sz="3600" b="1" dirty="0" smtClean="0"/>
              <a:t>(</a:t>
            </a:r>
            <a:r>
              <a:rPr lang="ar-SA" sz="3600" b="1" dirty="0" err="1" smtClean="0"/>
              <a:t>الفيريونات</a:t>
            </a:r>
            <a:r>
              <a:rPr lang="ar-SA" sz="3600" b="1" dirty="0" smtClean="0"/>
              <a:t>) لذا فان الفيروسات تستولي وتسيطر على إنزيمات خلية العائل ومصدر الطاقة ونظم الآلات اللازمة لتكوينه هو وتكاثره هو.</a:t>
            </a:r>
            <a:endParaRPr lang="en-US" sz="3600" b="1" dirty="0" smtClean="0"/>
          </a:p>
          <a:p>
            <a:pPr algn="r" rtl="1">
              <a:buNone/>
            </a:pPr>
            <a:r>
              <a:rPr lang="ar-SA" sz="3600" b="1" dirty="0" smtClean="0"/>
              <a:t> 16- تعتبر الفيروسات مولدات جيدة للأجسام المضادة في كل من الإنسان والحيوان.</a:t>
            </a:r>
            <a:endParaRPr lang="en-US" sz="3600" b="1" dirty="0" smtClean="0"/>
          </a:p>
          <a:p>
            <a:endParaRPr lang="ar-SA" sz="36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2643174" y="285728"/>
            <a:ext cx="3857652" cy="846158"/>
          </a:xfrm>
        </p:spPr>
        <p:style>
          <a:lnRef idx="1">
            <a:schemeClr val="accent3"/>
          </a:lnRef>
          <a:fillRef idx="2">
            <a:schemeClr val="accent3"/>
          </a:fillRef>
          <a:effectRef idx="1">
            <a:schemeClr val="accent3"/>
          </a:effectRef>
          <a:fontRef idx="minor">
            <a:schemeClr val="dk1"/>
          </a:fontRef>
        </p:style>
        <p:txBody>
          <a:bodyPr rtlCol="1">
            <a:noAutofit/>
            <a:scene3d>
              <a:camera prst="orthographicFront"/>
              <a:lightRig rig="soft" dir="t"/>
            </a:scene3d>
            <a:sp3d prstMaterial="softEdge">
              <a:bevelT w="25400" h="25400"/>
            </a:sp3d>
          </a:bodyPr>
          <a:lstStyle/>
          <a:p>
            <a:pPr eaLnBrk="1" fontAlgn="auto" hangingPunct="1">
              <a:spcAft>
                <a:spcPts val="0"/>
              </a:spcAft>
              <a:defRPr/>
            </a:pPr>
            <a:r>
              <a:rPr lang="ar-SA" sz="5000" b="1" dirty="0" smtClean="0">
                <a:solidFill>
                  <a:schemeClr val="tx1"/>
                </a:solidFill>
                <a:cs typeface="AL-Mateen" pitchFamily="2" charset="-78"/>
              </a:rPr>
              <a:t>أنواع الفيروســــات</a:t>
            </a:r>
            <a:endParaRPr lang="en-US" sz="5000" b="1" dirty="0">
              <a:solidFill>
                <a:schemeClr val="tx1"/>
              </a:solidFill>
              <a:cs typeface="AL-Mateen" pitchFamily="2" charset="-78"/>
            </a:endParaRPr>
          </a:p>
        </p:txBody>
      </p:sp>
      <p:sp>
        <p:nvSpPr>
          <p:cNvPr id="14338" name="عنصر نائب للمحتوى 1"/>
          <p:cNvSpPr>
            <a:spLocks noGrp="1"/>
          </p:cNvSpPr>
          <p:nvPr>
            <p:ph idx="1"/>
          </p:nvPr>
        </p:nvSpPr>
        <p:spPr>
          <a:xfrm>
            <a:off x="357188" y="1357313"/>
            <a:ext cx="8229600" cy="5072062"/>
          </a:xfrm>
        </p:spPr>
        <p:txBody>
          <a:bodyPr rtlCol="1">
            <a:normAutofit lnSpcReduction="10000"/>
          </a:bodyPr>
          <a:lstStyle/>
          <a:p>
            <a:pPr marL="530225" indent="-420688" algn="justLow" rtl="1" eaLnBrk="1" fontAlgn="auto" hangingPunct="1">
              <a:lnSpc>
                <a:spcPct val="130000"/>
              </a:lnSpc>
              <a:spcAft>
                <a:spcPts val="0"/>
              </a:spcAft>
              <a:buFont typeface="Wingdings" pitchFamily="2" charset="2"/>
              <a:buChar char="q"/>
              <a:defRPr/>
            </a:pPr>
            <a:r>
              <a:rPr lang="ar-SA" sz="3600" b="1" dirty="0" smtClean="0">
                <a:cs typeface="Traditional Arabic" pitchFamily="2" charset="-78"/>
              </a:rPr>
              <a:t>الفيروسات تصيب أنواع عديدة من الكائنات الحية:</a:t>
            </a:r>
          </a:p>
          <a:p>
            <a:pPr marL="1652587" lvl="2" indent="-742950" algn="r" rtl="1" eaLnBrk="1" fontAlgn="auto" hangingPunct="1">
              <a:lnSpc>
                <a:spcPct val="130000"/>
              </a:lnSpc>
              <a:spcAft>
                <a:spcPts val="0"/>
              </a:spcAft>
              <a:buFont typeface="+mj-lt"/>
              <a:buAutoNum type="arabicPeriod"/>
              <a:defRPr/>
            </a:pPr>
            <a:r>
              <a:rPr lang="ar-SA" sz="2800" b="1" dirty="0" smtClean="0">
                <a:cs typeface="Traditional Arabic" pitchFamily="2" charset="-78"/>
              </a:rPr>
              <a:t>الفيروسات التي تهاجم البكتريا تسمى ”</a:t>
            </a:r>
            <a:r>
              <a:rPr lang="ar-SA" sz="2800" b="1" dirty="0" smtClean="0">
                <a:solidFill>
                  <a:srgbClr val="FF0066"/>
                </a:solidFill>
                <a:cs typeface="Traditional Arabic" pitchFamily="2" charset="-78"/>
              </a:rPr>
              <a:t>بالبكتريوفاج</a:t>
            </a:r>
            <a:r>
              <a:rPr lang="ar-SA" sz="2800" b="1" dirty="0" smtClean="0">
                <a:cs typeface="Traditional Arabic" pitchFamily="2" charset="-78"/>
              </a:rPr>
              <a:t>“, </a:t>
            </a:r>
          </a:p>
          <a:p>
            <a:pPr marL="530225" indent="-420688" algn="justLow" rtl="1" eaLnBrk="1" fontAlgn="auto" hangingPunct="1">
              <a:lnSpc>
                <a:spcPct val="130000"/>
              </a:lnSpc>
              <a:spcAft>
                <a:spcPts val="0"/>
              </a:spcAft>
              <a:buFont typeface="Wingdings 3" pitchFamily="18" charset="2"/>
              <a:buNone/>
              <a:defRPr/>
            </a:pPr>
            <a:r>
              <a:rPr lang="ar-SA" sz="3600" b="1" dirty="0" smtClean="0">
                <a:cs typeface="Traditional Arabic" pitchFamily="2" charset="-78"/>
              </a:rPr>
              <a:t>     أو للبساطة تسمى </a:t>
            </a:r>
            <a:r>
              <a:rPr lang="ar-SA" sz="3600" b="1" dirty="0" smtClean="0">
                <a:solidFill>
                  <a:srgbClr val="FF0066"/>
                </a:solidFill>
                <a:cs typeface="Traditional Arabic" pitchFamily="2" charset="-78"/>
              </a:rPr>
              <a:t>بـفاج</a:t>
            </a:r>
            <a:r>
              <a:rPr lang="ar-SA" sz="3600" b="1" dirty="0" smtClean="0">
                <a:solidFill>
                  <a:srgbClr val="92D050"/>
                </a:solidFill>
                <a:cs typeface="Traditional Arabic" pitchFamily="2" charset="-78"/>
              </a:rPr>
              <a:t> </a:t>
            </a:r>
            <a:r>
              <a:rPr lang="ar-SA" sz="3600" b="1" dirty="0" smtClean="0">
                <a:latin typeface="Traditional Arabic" pitchFamily="2" charset="-78"/>
                <a:cs typeface="+mj-cs"/>
              </a:rPr>
              <a:t>(</a:t>
            </a:r>
            <a:r>
              <a:rPr lang="ar-SA" sz="3600" b="1" dirty="0" smtClean="0">
                <a:solidFill>
                  <a:srgbClr val="92D050"/>
                </a:solidFill>
                <a:latin typeface="Traditional Arabic" pitchFamily="2" charset="-78"/>
                <a:cs typeface="Traditional Arabic" pitchFamily="2" charset="-78"/>
              </a:rPr>
              <a:t> </a:t>
            </a:r>
            <a:r>
              <a:rPr lang="en-US" sz="3600" b="1" dirty="0" smtClean="0">
                <a:solidFill>
                  <a:srgbClr val="FF0066"/>
                </a:solidFill>
                <a:latin typeface="Academy Engraved LET" pitchFamily="2" charset="0"/>
                <a:cs typeface="+mj-cs"/>
              </a:rPr>
              <a:t>Phage</a:t>
            </a:r>
            <a:r>
              <a:rPr lang="ar-SA" sz="3600" b="1" dirty="0" smtClean="0">
                <a:latin typeface="Academy Engraved LET" pitchFamily="2" charset="0"/>
                <a:cs typeface="+mj-cs"/>
              </a:rPr>
              <a:t> )</a:t>
            </a:r>
            <a:endParaRPr lang="ar-SA" sz="3600" b="1" dirty="0" smtClean="0">
              <a:cs typeface="Traditional Arabic" pitchFamily="2" charset="-78"/>
            </a:endParaRPr>
          </a:p>
          <a:p>
            <a:pPr marL="852487" indent="-742950" algn="r" rtl="1" eaLnBrk="1" fontAlgn="auto" hangingPunct="1">
              <a:lnSpc>
                <a:spcPct val="130000"/>
              </a:lnSpc>
              <a:spcAft>
                <a:spcPts val="0"/>
              </a:spcAft>
              <a:buFont typeface="Arial" pitchFamily="34" charset="0"/>
              <a:buNone/>
              <a:defRPr/>
            </a:pPr>
            <a:r>
              <a:rPr lang="ar-SA" sz="3600" b="1" dirty="0" smtClean="0">
                <a:cs typeface="Traditional Arabic" pitchFamily="2" charset="-78"/>
              </a:rPr>
              <a:t>2.  من الفيروسات التي تهاجم الخلايا النباتية: </a:t>
            </a:r>
            <a:r>
              <a:rPr lang="ar-SA" sz="3300" b="1" dirty="0" smtClean="0">
                <a:cs typeface="Traditional Arabic" pitchFamily="2" charset="-78"/>
              </a:rPr>
              <a:t>الـ </a:t>
            </a:r>
            <a:r>
              <a:rPr lang="en-US" sz="3300" b="1" dirty="0" smtClean="0">
                <a:cs typeface="Traditional Arabic" pitchFamily="2" charset="-78"/>
              </a:rPr>
              <a:t>Tobacco Mosaic Virus</a:t>
            </a:r>
            <a:r>
              <a:rPr lang="ar-SA" sz="3300" b="1" dirty="0" smtClean="0">
                <a:cs typeface="Traditional Arabic" pitchFamily="2" charset="-78"/>
              </a:rPr>
              <a:t> </a:t>
            </a:r>
            <a:r>
              <a:rPr lang="en-US" sz="3300" b="1" dirty="0" smtClean="0">
                <a:latin typeface="+mj-lt"/>
                <a:cs typeface="Traditional Arabic" pitchFamily="2" charset="-78"/>
              </a:rPr>
              <a:t>(T.M.V)</a:t>
            </a:r>
            <a:r>
              <a:rPr lang="ar-SA" sz="3300" b="1" dirty="0" smtClean="0">
                <a:cs typeface="Traditional Arabic" pitchFamily="2" charset="-78"/>
              </a:rPr>
              <a:t>.</a:t>
            </a:r>
          </a:p>
          <a:p>
            <a:pPr marL="530225" indent="-420688" algn="justLow" rtl="1" eaLnBrk="1" fontAlgn="auto" hangingPunct="1">
              <a:lnSpc>
                <a:spcPct val="130000"/>
              </a:lnSpc>
              <a:spcAft>
                <a:spcPts val="0"/>
              </a:spcAft>
              <a:buFont typeface="Arial" pitchFamily="34" charset="0"/>
              <a:buNone/>
              <a:defRPr/>
            </a:pPr>
            <a:r>
              <a:rPr lang="ar-SA" sz="3600" b="1" dirty="0" smtClean="0">
                <a:cs typeface="Traditional Arabic" pitchFamily="2" charset="-78"/>
              </a:rPr>
              <a:t>3.  من الفيروسات التي تهاجم خلايا الإنسان: فيروس الإنفلونزا، فيروس الجدري، فيروس الأيدز و فيروس الحصبة.</a:t>
            </a:r>
            <a:endParaRPr lang="en-US" sz="3600" b="1" dirty="0" smtClean="0">
              <a:cs typeface="Traditional Arabic" pitchFamily="2" charset="-78"/>
            </a:endParaRPr>
          </a:p>
        </p:txBody>
      </p:sp>
      <p:sp>
        <p:nvSpPr>
          <p:cNvPr id="4" name="Slide Number Placeholder 3"/>
          <p:cNvSpPr>
            <a:spLocks noGrp="1"/>
          </p:cNvSpPr>
          <p:nvPr>
            <p:ph type="sldNum" sz="quarter" idx="12"/>
          </p:nvPr>
        </p:nvSpPr>
        <p:spPr/>
        <p:txBody>
          <a:bodyPr/>
          <a:lstStyle/>
          <a:p>
            <a:pPr>
              <a:defRPr/>
            </a:pPr>
            <a:fld id="{52F2DF57-5C5C-4CDF-8F11-E4279C048F0A}" type="slidenum">
              <a:rPr lang="en-US"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
          <p:cNvSpPr>
            <a:spLocks noGrp="1"/>
          </p:cNvSpPr>
          <p:nvPr>
            <p:ph type="title"/>
          </p:nvPr>
        </p:nvSpPr>
        <p:spPr>
          <a:xfrm>
            <a:off x="428625" y="428625"/>
            <a:ext cx="8229600" cy="1285875"/>
          </a:xfrm>
          <a:solidFill>
            <a:schemeClr val="bg2">
              <a:lumMod val="90000"/>
            </a:schemeClr>
          </a:solidFill>
        </p:spPr>
        <p:txBody>
          <a:bodyPr/>
          <a:lstStyle/>
          <a:p>
            <a:pPr eaLnBrk="1" hangingPunct="1">
              <a:defRPr/>
            </a:pPr>
            <a:r>
              <a:rPr lang="ar-SA" sz="4800" b="1" dirty="0" smtClean="0">
                <a:solidFill>
                  <a:srgbClr val="002060"/>
                </a:solidFill>
              </a:rPr>
              <a:t>تركيب الفيروسات</a:t>
            </a:r>
          </a:p>
        </p:txBody>
      </p:sp>
      <p:sp>
        <p:nvSpPr>
          <p:cNvPr id="4" name="Rectangle 3"/>
          <p:cNvSpPr/>
          <p:nvPr/>
        </p:nvSpPr>
        <p:spPr>
          <a:xfrm>
            <a:off x="500063" y="2071688"/>
            <a:ext cx="8286750" cy="3292475"/>
          </a:xfrm>
          <a:prstGeom prst="rect">
            <a:avLst/>
          </a:prstGeom>
          <a:ln>
            <a:solidFill>
              <a:schemeClr val="accent1"/>
            </a:solidFill>
          </a:ln>
        </p:spPr>
        <p:txBody>
          <a:bodyPr>
            <a:spAutoFit/>
          </a:bodyPr>
          <a:lstStyle/>
          <a:p>
            <a:pPr marL="530225" indent="-420688" algn="justLow" rtl="1" fontAlgn="auto">
              <a:lnSpc>
                <a:spcPct val="130000"/>
              </a:lnSpc>
              <a:spcAft>
                <a:spcPts val="0"/>
              </a:spcAft>
              <a:buFont typeface="Arial" charset="0"/>
              <a:buChar char="•"/>
              <a:defRPr/>
            </a:pPr>
            <a:r>
              <a:rPr lang="ar-SA" sz="4000" b="1" u="sng" dirty="0">
                <a:solidFill>
                  <a:srgbClr val="CC0099"/>
                </a:solidFill>
                <a:cs typeface="Traditional Arabic" pitchFamily="2" charset="-78"/>
              </a:rPr>
              <a:t>تتكون الفيروسات من جزئين أو ثلاثة أجزاء</a:t>
            </a:r>
            <a:r>
              <a:rPr lang="ar-SA" sz="4000" b="1" u="sng" dirty="0">
                <a:solidFill>
                  <a:srgbClr val="FF0000"/>
                </a:solidFill>
                <a:cs typeface="Traditional Arabic" pitchFamily="2" charset="-78"/>
              </a:rPr>
              <a:t>: </a:t>
            </a:r>
          </a:p>
          <a:p>
            <a:pPr marL="1076325" indent="-546100" algn="justLow" rtl="1" fontAlgn="auto">
              <a:lnSpc>
                <a:spcPct val="130000"/>
              </a:lnSpc>
              <a:spcAft>
                <a:spcPts val="0"/>
              </a:spcAft>
              <a:buFont typeface="Wingdings 3"/>
              <a:buAutoNum type="arabicParenBoth"/>
              <a:defRPr/>
            </a:pPr>
            <a:endParaRPr lang="ar-SA" sz="2400" b="1" dirty="0">
              <a:cs typeface="Traditional Arabic" pitchFamily="2" charset="-78"/>
            </a:endParaRPr>
          </a:p>
          <a:p>
            <a:pPr marL="1076325" indent="-546100" algn="justLow" rtl="1" fontAlgn="auto">
              <a:lnSpc>
                <a:spcPct val="130000"/>
              </a:lnSpc>
              <a:spcAft>
                <a:spcPts val="0"/>
              </a:spcAft>
              <a:buFont typeface="Wingdings 3"/>
              <a:buAutoNum type="arabicParenBoth"/>
              <a:defRPr/>
            </a:pPr>
            <a:r>
              <a:rPr lang="ar-SA" sz="3200" b="1" dirty="0">
                <a:cs typeface="Traditional Arabic" pitchFamily="2" charset="-78"/>
              </a:rPr>
              <a:t>حمض نووي (الجينوم):</a:t>
            </a:r>
            <a:r>
              <a:rPr lang="en-US" sz="3200" b="1" dirty="0">
                <a:cs typeface="Traditional Arabic" pitchFamily="2" charset="-78"/>
              </a:rPr>
              <a:t> </a:t>
            </a:r>
            <a:r>
              <a:rPr lang="ar-SA" sz="3200" b="1" dirty="0">
                <a:cs typeface="Traditional Arabic" pitchFamily="2" charset="-78"/>
              </a:rPr>
              <a:t>إما </a:t>
            </a:r>
            <a:r>
              <a:rPr lang="en-US" sz="3200" b="1" dirty="0">
                <a:cs typeface="Traditional Arabic" pitchFamily="2" charset="-78"/>
              </a:rPr>
              <a:t>DNA</a:t>
            </a:r>
            <a:r>
              <a:rPr lang="ar-SA" sz="3200" b="1" dirty="0">
                <a:cs typeface="Traditional Arabic" pitchFamily="2" charset="-78"/>
              </a:rPr>
              <a:t> أو </a:t>
            </a:r>
            <a:r>
              <a:rPr lang="en-US" sz="3200" b="1" dirty="0">
                <a:cs typeface="Traditional Arabic" pitchFamily="2" charset="-78"/>
              </a:rPr>
              <a:t>RNA</a:t>
            </a:r>
            <a:r>
              <a:rPr lang="ar-SA" sz="3200" b="1" dirty="0">
                <a:cs typeface="Traditional Arabic" pitchFamily="2" charset="-78"/>
              </a:rPr>
              <a:t> (أبداً لا يحتوي على الحمضين النووين معاً) وكل من هذين الحمضين النوويين إما أن يكون أحادي أو ثنائي السلسلة.</a:t>
            </a:r>
          </a:p>
        </p:txBody>
      </p:sp>
      <p:sp>
        <p:nvSpPr>
          <p:cNvPr id="5" name="Slide Number Placeholder 4"/>
          <p:cNvSpPr>
            <a:spLocks noGrp="1"/>
          </p:cNvSpPr>
          <p:nvPr>
            <p:ph type="sldNum" sz="quarter" idx="12"/>
          </p:nvPr>
        </p:nvSpPr>
        <p:spPr/>
        <p:txBody>
          <a:bodyPr/>
          <a:lstStyle/>
          <a:p>
            <a:pPr>
              <a:defRPr/>
            </a:pPr>
            <a:fld id="{18604512-E9E7-4D43-BA4D-6F3FC5EE8FE4}" type="slidenum">
              <a:rPr lang="en-US" smtClean="0"/>
              <a:pPr>
                <a:defRPr/>
              </a:pPr>
              <a:t>16</a:t>
            </a:fld>
            <a:endParaRPr lang="en-US"/>
          </a:p>
        </p:txBody>
      </p:sp>
      <p:sp>
        <p:nvSpPr>
          <p:cNvPr id="6" name="Footer Placeholder 5"/>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a:xfrm>
            <a:off x="500063" y="1643063"/>
            <a:ext cx="8229600" cy="4214812"/>
          </a:xfrm>
        </p:spPr>
        <p:txBody>
          <a:bodyPr/>
          <a:lstStyle/>
          <a:p>
            <a:pPr eaLnBrk="1" hangingPunct="1">
              <a:buFont typeface="Arial" pitchFamily="34" charset="0"/>
              <a:buNone/>
            </a:pPr>
            <a:r>
              <a:rPr lang="ar-SA" b="1" smtClean="0">
                <a:cs typeface="Traditional Arabic" pitchFamily="18" charset="-78"/>
              </a:rPr>
              <a:t>(</a:t>
            </a:r>
            <a:r>
              <a:rPr lang="ar-SA" sz="3600" b="1" smtClean="0">
                <a:cs typeface="Traditional Arabic" pitchFamily="18" charset="-78"/>
              </a:rPr>
              <a:t>2)  غطاء بروتيني يدعى </a:t>
            </a:r>
            <a:r>
              <a:rPr lang="ar-SA" sz="3600" b="1" i="1" smtClean="0">
                <a:solidFill>
                  <a:srgbClr val="FF0000"/>
                </a:solidFill>
                <a:cs typeface="Traditional Arabic" pitchFamily="18" charset="-78"/>
              </a:rPr>
              <a:t>بالكابسيد</a:t>
            </a:r>
            <a:r>
              <a:rPr lang="ar-SA" sz="3600" b="1" smtClean="0">
                <a:cs typeface="Traditional Arabic" pitchFamily="18" charset="-78"/>
              </a:rPr>
              <a:t> والذي يحيط بالجينوم الفيروسي </a:t>
            </a:r>
          </a:p>
          <a:p>
            <a:pPr eaLnBrk="1" hangingPunct="1">
              <a:buFont typeface="Wingdings 3" pitchFamily="18" charset="2"/>
              <a:buNone/>
            </a:pPr>
            <a:r>
              <a:rPr lang="ar-SA" sz="3600" b="1" smtClean="0">
                <a:cs typeface="Traditional Arabic" pitchFamily="18" charset="-78"/>
              </a:rPr>
              <a:t>    </a:t>
            </a:r>
          </a:p>
          <a:p>
            <a:pPr eaLnBrk="1" hangingPunct="1">
              <a:buFont typeface="Wingdings 3" pitchFamily="18" charset="2"/>
              <a:buNone/>
            </a:pPr>
            <a:r>
              <a:rPr lang="ar-SA" sz="3600" b="1" smtClean="0">
                <a:cs typeface="Traditional Arabic" pitchFamily="18" charset="-78"/>
              </a:rPr>
              <a:t> - الكابسيد بدوره يتركب من عدد كبير من وحدات بروتينية تسمى </a:t>
            </a:r>
            <a:r>
              <a:rPr lang="ar-SA" sz="3600" b="1" i="1" smtClean="0">
                <a:solidFill>
                  <a:srgbClr val="FF0066"/>
                </a:solidFill>
                <a:cs typeface="Traditional Arabic" pitchFamily="18" charset="-78"/>
              </a:rPr>
              <a:t>الكابسوميرات.</a:t>
            </a:r>
            <a:endParaRPr lang="en-US" sz="3600" b="1" i="1" smtClean="0">
              <a:solidFill>
                <a:srgbClr val="FF0066"/>
              </a:solidFill>
              <a:cs typeface="Traditional Arabic" pitchFamily="18" charset="-78"/>
            </a:endParaRPr>
          </a:p>
          <a:p>
            <a:pPr eaLnBrk="1" hangingPunct="1"/>
            <a:endParaRPr lang="ar-SA" smtClean="0"/>
          </a:p>
        </p:txBody>
      </p:sp>
      <p:sp>
        <p:nvSpPr>
          <p:cNvPr id="5" name="Slide Number Placeholder 4"/>
          <p:cNvSpPr>
            <a:spLocks noGrp="1"/>
          </p:cNvSpPr>
          <p:nvPr>
            <p:ph type="sldNum" sz="quarter" idx="12"/>
          </p:nvPr>
        </p:nvSpPr>
        <p:spPr/>
        <p:txBody>
          <a:bodyPr/>
          <a:lstStyle/>
          <a:p>
            <a:pPr>
              <a:defRPr/>
            </a:pPr>
            <a:fld id="{0128FA12-AECD-4124-B588-2833B16D6717}" type="slidenum">
              <a:rPr lang="en-US" smtClean="0"/>
              <a:pPr>
                <a:defRPr/>
              </a:pPr>
              <a:t>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14341" name="Title 6"/>
          <p:cNvSpPr>
            <a:spLocks noGrp="1"/>
          </p:cNvSpPr>
          <p:nvPr>
            <p:ph type="title"/>
          </p:nvPr>
        </p:nvSpPr>
        <p:spPr/>
        <p:txBody>
          <a:bodyPr/>
          <a:lstStyle/>
          <a:p>
            <a:endParaRPr lang="ar-SY"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mage"/>
          <p:cNvPicPr>
            <a:picLocks noChangeAspect="1" noChangeArrowheads="1"/>
          </p:cNvPicPr>
          <p:nvPr/>
        </p:nvPicPr>
        <p:blipFill>
          <a:blip r:embed="rId3" cstate="print"/>
          <a:srcRect/>
          <a:stretch>
            <a:fillRect/>
          </a:stretch>
        </p:blipFill>
        <p:spPr bwMode="auto">
          <a:xfrm>
            <a:off x="1000125" y="785813"/>
            <a:ext cx="6980238" cy="5072062"/>
          </a:xfrm>
          <a:prstGeom prst="rect">
            <a:avLst/>
          </a:prstGeom>
          <a:noFill/>
          <a:ln w="9525">
            <a:noFill/>
            <a:miter lim="800000"/>
            <a:headEnd/>
            <a:tailEnd/>
          </a:ln>
        </p:spPr>
      </p:pic>
      <p:sp>
        <p:nvSpPr>
          <p:cNvPr id="4" name="Rectangle 3"/>
          <p:cNvSpPr/>
          <p:nvPr/>
        </p:nvSpPr>
        <p:spPr>
          <a:xfrm>
            <a:off x="214313" y="5929313"/>
            <a:ext cx="2071687" cy="7143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tx1"/>
                </a:solidFill>
              </a:rPr>
              <a:t>الكابسومير</a:t>
            </a:r>
          </a:p>
        </p:txBody>
      </p:sp>
      <p:cxnSp>
        <p:nvCxnSpPr>
          <p:cNvPr id="6" name="Straight Arrow Connector 5"/>
          <p:cNvCxnSpPr/>
          <p:nvPr/>
        </p:nvCxnSpPr>
        <p:spPr>
          <a:xfrm flipV="1">
            <a:off x="785813" y="5000625"/>
            <a:ext cx="1357312" cy="100012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786313" y="2643188"/>
            <a:ext cx="2414587"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7" name="Right Brace 6"/>
          <p:cNvSpPr/>
          <p:nvPr/>
        </p:nvSpPr>
        <p:spPr>
          <a:xfrm>
            <a:off x="4572000" y="2357438"/>
            <a:ext cx="571500" cy="3286125"/>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sp>
        <p:nvSpPr>
          <p:cNvPr id="3" name="Rectangle 2"/>
          <p:cNvSpPr/>
          <p:nvPr/>
        </p:nvSpPr>
        <p:spPr>
          <a:xfrm>
            <a:off x="5357813" y="3571875"/>
            <a:ext cx="2071687" cy="7143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tx1"/>
                </a:solidFill>
              </a:rPr>
              <a:t>الكابسيد</a:t>
            </a:r>
          </a:p>
        </p:txBody>
      </p:sp>
      <p:sp>
        <p:nvSpPr>
          <p:cNvPr id="9" name="Oval 8"/>
          <p:cNvSpPr/>
          <p:nvPr/>
        </p:nvSpPr>
        <p:spPr>
          <a:xfrm>
            <a:off x="4214813" y="3500438"/>
            <a:ext cx="285750" cy="21431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10" name="Slide Number Placeholder 9"/>
          <p:cNvSpPr>
            <a:spLocks noGrp="1"/>
          </p:cNvSpPr>
          <p:nvPr>
            <p:ph type="sldNum" sz="quarter" idx="12"/>
          </p:nvPr>
        </p:nvSpPr>
        <p:spPr/>
        <p:txBody>
          <a:bodyPr/>
          <a:lstStyle/>
          <a:p>
            <a:pPr>
              <a:defRPr/>
            </a:pPr>
            <a:fld id="{34FCF98C-A348-44C3-B79D-7365F30E1241}" type="slidenum">
              <a:rPr lang="en-US" smtClean="0"/>
              <a:pPr>
                <a:defRPr/>
              </a:pPr>
              <a:t>18</a:t>
            </a:fld>
            <a:endParaRPr lang="en-US"/>
          </a:p>
        </p:txBody>
      </p:sp>
      <p:sp>
        <p:nvSpPr>
          <p:cNvPr id="11" name="Footer Placeholder 10"/>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t>Basic virus structure</a:t>
            </a:r>
            <a:br>
              <a:rPr lang="en-US" dirty="0" smtClean="0"/>
            </a:br>
            <a:endParaRPr lang="en-US" dirty="0"/>
          </a:p>
        </p:txBody>
      </p:sp>
      <p:pic>
        <p:nvPicPr>
          <p:cNvPr id="45059" name="Picture 4" descr="06_001"/>
          <p:cNvPicPr>
            <a:picLocks noGrp="1" noChangeAspect="1" noChangeArrowheads="1"/>
          </p:cNvPicPr>
          <p:nvPr>
            <p:ph type="tbl" idx="1"/>
          </p:nvPr>
        </p:nvPicPr>
        <p:blipFill>
          <a:blip r:embed="rId2" cstate="print"/>
          <a:srcRect/>
          <a:stretch>
            <a:fillRect/>
          </a:stretch>
        </p:blipFill>
        <p:spPr>
          <a:xfrm>
            <a:off x="457200" y="2446338"/>
            <a:ext cx="8229600" cy="3032125"/>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p:cNvSpPr>
          <p:nvPr>
            <p:ph type="title"/>
          </p:nvPr>
        </p:nvSpPr>
        <p:spPr>
          <a:xfrm>
            <a:off x="5357813" y="1500188"/>
            <a:ext cx="3429000" cy="3286125"/>
          </a:xfrm>
          <a:ln>
            <a:solidFill>
              <a:schemeClr val="tx1"/>
            </a:solidFill>
          </a:ln>
        </p:spPr>
        <p:txBody>
          <a:bodyPr/>
          <a:lstStyle/>
          <a:p>
            <a:pPr eaLnBrk="1" hangingPunct="1"/>
            <a:r>
              <a:rPr lang="ar-SA" b="1" smtClean="0">
                <a:solidFill>
                  <a:srgbClr val="660066"/>
                </a:solidFill>
              </a:rPr>
              <a:t>التركيب العام للبكتيريوفاج </a:t>
            </a:r>
            <a:r>
              <a:rPr lang="en-US" b="1" smtClean="0">
                <a:solidFill>
                  <a:srgbClr val="660066"/>
                </a:solidFill>
              </a:rPr>
              <a:t> T4</a:t>
            </a:r>
            <a:r>
              <a:rPr lang="ar-SA" b="1" smtClean="0">
                <a:solidFill>
                  <a:srgbClr val="660066"/>
                </a:solidFill>
              </a:rPr>
              <a:t> </a:t>
            </a:r>
          </a:p>
        </p:txBody>
      </p:sp>
      <p:pic>
        <p:nvPicPr>
          <p:cNvPr id="16387" name="Picture 2" descr="http://img.sparknotes.com/figures/2/285caff64361a769a0850014b87c228c/structure.gif"/>
          <p:cNvPicPr>
            <a:picLocks noChangeAspect="1" noChangeArrowheads="1"/>
          </p:cNvPicPr>
          <p:nvPr/>
        </p:nvPicPr>
        <p:blipFill>
          <a:blip r:embed="rId3" cstate="print"/>
          <a:srcRect/>
          <a:stretch>
            <a:fillRect/>
          </a:stretch>
        </p:blipFill>
        <p:spPr bwMode="auto">
          <a:xfrm>
            <a:off x="571500" y="0"/>
            <a:ext cx="4429125" cy="6645275"/>
          </a:xfrm>
          <a:prstGeom prst="rect">
            <a:avLst/>
          </a:prstGeom>
          <a:noFill/>
          <a:ln w="9525">
            <a:noFill/>
            <a:miter lim="800000"/>
            <a:headEnd/>
            <a:tailEnd/>
          </a:ln>
        </p:spPr>
      </p:pic>
      <p:sp>
        <p:nvSpPr>
          <p:cNvPr id="6" name="Rectangle 5"/>
          <p:cNvSpPr/>
          <p:nvPr/>
        </p:nvSpPr>
        <p:spPr>
          <a:xfrm>
            <a:off x="3714750" y="214313"/>
            <a:ext cx="3000375" cy="5715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r>
              <a:rPr lang="en-US" sz="3200" b="1" dirty="0">
                <a:solidFill>
                  <a:srgbClr val="002060"/>
                </a:solidFill>
              </a:rPr>
              <a:t> </a:t>
            </a:r>
            <a:r>
              <a:rPr lang="en-US" sz="3200" b="1" dirty="0" err="1">
                <a:solidFill>
                  <a:srgbClr val="002060"/>
                </a:solidFill>
              </a:rPr>
              <a:t>Capsid</a:t>
            </a:r>
            <a:r>
              <a:rPr lang="ar-SA" sz="3200" b="1" dirty="0">
                <a:solidFill>
                  <a:srgbClr val="002060"/>
                </a:solidFill>
              </a:rPr>
              <a:t>الكابسيد</a:t>
            </a:r>
          </a:p>
        </p:txBody>
      </p:sp>
      <p:sp>
        <p:nvSpPr>
          <p:cNvPr id="5" name="Rectangle 4"/>
          <p:cNvSpPr/>
          <p:nvPr/>
        </p:nvSpPr>
        <p:spPr>
          <a:xfrm>
            <a:off x="1214438" y="857250"/>
            <a:ext cx="1071562" cy="500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bg1"/>
                </a:solidFill>
              </a:rPr>
              <a:t>رأس</a:t>
            </a:r>
          </a:p>
        </p:txBody>
      </p:sp>
      <p:sp>
        <p:nvSpPr>
          <p:cNvPr id="8" name="Rectangle 7"/>
          <p:cNvSpPr/>
          <p:nvPr/>
        </p:nvSpPr>
        <p:spPr>
          <a:xfrm>
            <a:off x="1143000" y="2714625"/>
            <a:ext cx="1071563" cy="500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bg1"/>
                </a:solidFill>
              </a:rPr>
              <a:t>ذيل</a:t>
            </a:r>
          </a:p>
        </p:txBody>
      </p:sp>
      <p:sp>
        <p:nvSpPr>
          <p:cNvPr id="9" name="Rectangle 8"/>
          <p:cNvSpPr/>
          <p:nvPr/>
        </p:nvSpPr>
        <p:spPr>
          <a:xfrm>
            <a:off x="4000500" y="928688"/>
            <a:ext cx="1214438" cy="1071562"/>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tx1">
                    <a:lumMod val="95000"/>
                    <a:lumOff val="5000"/>
                  </a:schemeClr>
                </a:solidFill>
              </a:rPr>
              <a:t>حمض نووي</a:t>
            </a:r>
          </a:p>
        </p:txBody>
      </p:sp>
      <p:cxnSp>
        <p:nvCxnSpPr>
          <p:cNvPr id="11" name="Straight Arrow Connector 10"/>
          <p:cNvCxnSpPr/>
          <p:nvPr/>
        </p:nvCxnSpPr>
        <p:spPr>
          <a:xfrm>
            <a:off x="3786188" y="1285875"/>
            <a:ext cx="357187" cy="1428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6" idx="1"/>
          </p:cNvCxnSpPr>
          <p:nvPr/>
        </p:nvCxnSpPr>
        <p:spPr>
          <a:xfrm>
            <a:off x="3357563" y="500063"/>
            <a:ext cx="35718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Slide Number Placeholder 9"/>
          <p:cNvSpPr>
            <a:spLocks noGrp="1"/>
          </p:cNvSpPr>
          <p:nvPr>
            <p:ph type="sldNum" sz="quarter" idx="12"/>
          </p:nvPr>
        </p:nvSpPr>
        <p:spPr/>
        <p:txBody>
          <a:bodyPr/>
          <a:lstStyle/>
          <a:p>
            <a:pPr>
              <a:defRPr/>
            </a:pPr>
            <a:fld id="{3A8AEDF4-37A1-461A-A8B6-993217936612}" type="slidenum">
              <a:rPr lang="en-US" smtClean="0"/>
              <a:pPr>
                <a:defRPr/>
              </a:pPr>
              <a:t>20</a:t>
            </a:fld>
            <a:endParaRPr lang="en-US"/>
          </a:p>
        </p:txBody>
      </p:sp>
      <p:sp>
        <p:nvSpPr>
          <p:cNvPr id="13" name="Footer Placeholder 12"/>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14313" y="1071563"/>
            <a:ext cx="8715375" cy="5072062"/>
          </a:xfrm>
        </p:spPr>
        <p:txBody>
          <a:bodyPr rtlCol="1">
            <a:noAutofit/>
          </a:bodyPr>
          <a:lstStyle/>
          <a:p>
            <a:pPr marL="530225" indent="-420688" algn="r" eaLnBrk="1" fontAlgn="auto" hangingPunct="1">
              <a:lnSpc>
                <a:spcPct val="130000"/>
              </a:lnSpc>
              <a:spcAft>
                <a:spcPts val="0"/>
              </a:spcAft>
              <a:defRPr/>
            </a:pPr>
            <a:r>
              <a:rPr lang="ar-SA" b="1" u="sng" dirty="0" smtClean="0">
                <a:solidFill>
                  <a:srgbClr val="002060"/>
                </a:solidFill>
                <a:cs typeface="Traditional Arabic" pitchFamily="2" charset="-78"/>
              </a:rPr>
              <a:t>وظيفة هذا الغطاء </a:t>
            </a:r>
            <a:r>
              <a:rPr lang="ar-SA" b="1" u="sng" dirty="0" err="1" smtClean="0">
                <a:solidFill>
                  <a:srgbClr val="002060"/>
                </a:solidFill>
                <a:cs typeface="Traditional Arabic" pitchFamily="2" charset="-78"/>
              </a:rPr>
              <a:t>البروتيني</a:t>
            </a:r>
            <a:r>
              <a:rPr lang="ar-SA" b="1" u="sng" dirty="0" smtClean="0">
                <a:solidFill>
                  <a:srgbClr val="002060"/>
                </a:solidFill>
                <a:cs typeface="Traditional Arabic" pitchFamily="2" charset="-78"/>
              </a:rPr>
              <a:t> ( </a:t>
            </a:r>
            <a:r>
              <a:rPr lang="ar-SA" b="1" u="sng" dirty="0" err="1" smtClean="0">
                <a:solidFill>
                  <a:srgbClr val="002060"/>
                </a:solidFill>
                <a:cs typeface="Traditional Arabic" pitchFamily="2" charset="-78"/>
              </a:rPr>
              <a:t>الكابسيد</a:t>
            </a:r>
            <a:r>
              <a:rPr lang="ar-SA" b="1" u="sng" dirty="0" smtClean="0">
                <a:solidFill>
                  <a:srgbClr val="002060"/>
                </a:solidFill>
                <a:cs typeface="Traditional Arabic" pitchFamily="2" charset="-78"/>
              </a:rPr>
              <a:t>) للفيروس</a:t>
            </a:r>
            <a:r>
              <a:rPr lang="ar-SA" b="1" dirty="0" smtClean="0">
                <a:cs typeface="Traditional Arabic" pitchFamily="2" charset="-78"/>
              </a:rPr>
              <a:t>:</a:t>
            </a:r>
          </a:p>
          <a:p>
            <a:pPr marL="1101725" indent="-571500" algn="l" rtl="1" eaLnBrk="1" fontAlgn="auto" hangingPunct="1">
              <a:lnSpc>
                <a:spcPct val="150000"/>
              </a:lnSpc>
              <a:spcAft>
                <a:spcPts val="0"/>
              </a:spcAft>
              <a:buFont typeface="+mj-lt"/>
              <a:buAutoNum type="romanLcPeriod"/>
              <a:defRPr/>
            </a:pPr>
            <a:r>
              <a:rPr lang="ar-SA" sz="3000" b="1" dirty="0" smtClean="0">
                <a:cs typeface="Traditional Arabic" pitchFamily="2" charset="-78"/>
              </a:rPr>
              <a:t>يستخدم للإلتصاق بسطح الخلية العائل (الخلية التي يغزوها الفيروس).</a:t>
            </a:r>
          </a:p>
          <a:p>
            <a:pPr marL="1101725" indent="-571500" algn="r" rtl="1" eaLnBrk="1" fontAlgn="auto" hangingPunct="1">
              <a:lnSpc>
                <a:spcPct val="150000"/>
              </a:lnSpc>
              <a:spcAft>
                <a:spcPts val="0"/>
              </a:spcAft>
              <a:buFont typeface="+mj-lt"/>
              <a:buAutoNum type="romanLcPeriod"/>
              <a:defRPr/>
            </a:pPr>
            <a:r>
              <a:rPr lang="ar-SA" sz="3000" b="1" dirty="0" smtClean="0">
                <a:cs typeface="Traditional Arabic" pitchFamily="2" charset="-78"/>
              </a:rPr>
              <a:t>  يحدد مدى خصوصية الفيروس نحو خلية عائل معينة، </a:t>
            </a:r>
            <a:r>
              <a:rPr lang="ar-SA" sz="3000" b="1" dirty="0" err="1" smtClean="0">
                <a:cs typeface="Traditional Arabic" pitchFamily="2" charset="-78"/>
              </a:rPr>
              <a:t>و</a:t>
            </a:r>
            <a:r>
              <a:rPr lang="ar-SA" sz="3000" b="1" dirty="0" smtClean="0">
                <a:cs typeface="Traditional Arabic" pitchFamily="2" charset="-78"/>
              </a:rPr>
              <a:t> ذلك لأنه يحتوي على بروتينات تتعرف على </a:t>
            </a:r>
            <a:r>
              <a:rPr lang="ar-SA" sz="3000" b="1" dirty="0" smtClean="0">
                <a:solidFill>
                  <a:srgbClr val="FF0000"/>
                </a:solidFill>
                <a:cs typeface="Traditional Arabic" pitchFamily="2" charset="-78"/>
              </a:rPr>
              <a:t>مستقبلات</a:t>
            </a:r>
            <a:r>
              <a:rPr lang="ar-SA" sz="3000" b="1" dirty="0" smtClean="0">
                <a:cs typeface="Traditional Arabic" pitchFamily="2" charset="-78"/>
              </a:rPr>
              <a:t> خاصة موجودة على سطح الخلية </a:t>
            </a:r>
            <a:r>
              <a:rPr lang="ar-SA" sz="3000" b="1" dirty="0" err="1" smtClean="0">
                <a:cs typeface="Traditional Arabic" pitchFamily="2" charset="-78"/>
              </a:rPr>
              <a:t>و</a:t>
            </a:r>
            <a:r>
              <a:rPr lang="ar-SA" sz="3000" b="1" dirty="0" smtClean="0">
                <a:cs typeface="Traditional Arabic" pitchFamily="2" charset="-78"/>
              </a:rPr>
              <a:t> ترتبط </a:t>
            </a:r>
            <a:r>
              <a:rPr lang="ar-SA" sz="3000" b="1" dirty="0" err="1" smtClean="0">
                <a:cs typeface="Traditional Arabic" pitchFamily="2" charset="-78"/>
              </a:rPr>
              <a:t>بها</a:t>
            </a:r>
            <a:r>
              <a:rPr lang="ar-SA" sz="3000" b="1" dirty="0" smtClean="0">
                <a:cs typeface="Traditional Arabic" pitchFamily="2" charset="-78"/>
              </a:rPr>
              <a:t>.</a:t>
            </a:r>
          </a:p>
          <a:p>
            <a:pPr marL="1101725" indent="-571500" algn="l" rtl="1" eaLnBrk="1" fontAlgn="auto" hangingPunct="1">
              <a:lnSpc>
                <a:spcPct val="150000"/>
              </a:lnSpc>
              <a:spcAft>
                <a:spcPts val="0"/>
              </a:spcAft>
              <a:buFont typeface="+mj-lt"/>
              <a:buAutoNum type="romanLcPeriod"/>
              <a:defRPr/>
            </a:pPr>
            <a:r>
              <a:rPr lang="ar-SA" sz="3000" b="1" dirty="0" smtClean="0">
                <a:cs typeface="Traditional Arabic" pitchFamily="2" charset="-78"/>
              </a:rPr>
              <a:t> حماية المادة الوراثية عند مغادرة الفيروس للخلية المصابة (عندما يكون الفيروس حر غير مرتبط بالخلية العائل)</a:t>
            </a:r>
            <a:endParaRPr lang="en-US" sz="3000" b="1" dirty="0" smtClean="0">
              <a:cs typeface="Traditional Arabic" pitchFamily="2" charset="-78"/>
            </a:endParaRPr>
          </a:p>
          <a:p>
            <a:pPr marL="1101725" indent="-571500" algn="justLow" eaLnBrk="1" fontAlgn="auto" hangingPunct="1">
              <a:lnSpc>
                <a:spcPct val="130000"/>
              </a:lnSpc>
              <a:spcAft>
                <a:spcPts val="0"/>
              </a:spcAft>
              <a:buFont typeface="+mj-lt"/>
              <a:buAutoNum type="romanLcPeriod"/>
              <a:defRPr/>
            </a:pPr>
            <a:endParaRPr lang="ar-SA" b="1" dirty="0" smtClean="0">
              <a:cs typeface="Traditional Arabic" pitchFamily="2" charset="-78"/>
            </a:endParaRPr>
          </a:p>
          <a:p>
            <a:pPr marL="1101725" indent="-571500" algn="justLow" eaLnBrk="1" fontAlgn="auto" hangingPunct="1">
              <a:lnSpc>
                <a:spcPct val="130000"/>
              </a:lnSpc>
              <a:spcAft>
                <a:spcPts val="0"/>
              </a:spcAft>
              <a:buFont typeface="+mj-lt"/>
              <a:buAutoNum type="romanLcPeriod"/>
              <a:defRPr/>
            </a:pPr>
            <a:endParaRPr lang="ar-SA" b="1" dirty="0" smtClean="0">
              <a:cs typeface="Traditional Arabic" pitchFamily="2" charset="-78"/>
            </a:endParaRPr>
          </a:p>
        </p:txBody>
      </p:sp>
      <p:sp>
        <p:nvSpPr>
          <p:cNvPr id="4" name="Slide Number Placeholder 3"/>
          <p:cNvSpPr>
            <a:spLocks noGrp="1"/>
          </p:cNvSpPr>
          <p:nvPr>
            <p:ph type="sldNum" sz="quarter" idx="12"/>
          </p:nvPr>
        </p:nvSpPr>
        <p:spPr/>
        <p:txBody>
          <a:bodyPr/>
          <a:lstStyle/>
          <a:p>
            <a:pPr>
              <a:defRPr/>
            </a:pPr>
            <a:fld id="{13EE52FE-508C-425B-A2F0-10EB51B2E880}" type="slidenum">
              <a:rPr lang="en-US" smtClean="0"/>
              <a:pPr>
                <a:defRPr/>
              </a:pPr>
              <a:t>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7413" name="Title 5"/>
          <p:cNvSpPr>
            <a:spLocks noGrp="1"/>
          </p:cNvSpPr>
          <p:nvPr>
            <p:ph type="title"/>
          </p:nvPr>
        </p:nvSpPr>
        <p:spPr/>
        <p:txBody>
          <a:bodyPr/>
          <a:lstStyle/>
          <a:p>
            <a:endParaRPr lang="ar-SY"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00063" y="357188"/>
            <a:ext cx="8229600" cy="1143000"/>
          </a:xfrm>
          <a:ln>
            <a:solidFill>
              <a:schemeClr val="accent1"/>
            </a:solidFill>
          </a:ln>
        </p:spPr>
        <p:txBody>
          <a:bodyPr/>
          <a:lstStyle/>
          <a:p>
            <a:r>
              <a:rPr lang="ar-SA" b="1" smtClean="0">
                <a:solidFill>
                  <a:srgbClr val="002060"/>
                </a:solidFill>
              </a:rPr>
              <a:t>تركيب الفيروسات</a:t>
            </a:r>
          </a:p>
        </p:txBody>
      </p:sp>
      <p:sp>
        <p:nvSpPr>
          <p:cNvPr id="18435" name="Content Placeholder 2"/>
          <p:cNvSpPr>
            <a:spLocks noGrp="1"/>
          </p:cNvSpPr>
          <p:nvPr>
            <p:ph idx="1"/>
          </p:nvPr>
        </p:nvSpPr>
        <p:spPr>
          <a:ln>
            <a:solidFill>
              <a:schemeClr val="accent1"/>
            </a:solidFill>
          </a:ln>
        </p:spPr>
        <p:txBody>
          <a:bodyPr/>
          <a:lstStyle/>
          <a:p>
            <a:endParaRPr lang="ar-SA" b="1" u="sng" dirty="0" smtClean="0">
              <a:solidFill>
                <a:srgbClr val="FF0066"/>
              </a:solidFill>
              <a:cs typeface="Traditional Arabic" pitchFamily="18" charset="-78"/>
            </a:endParaRPr>
          </a:p>
          <a:p>
            <a:pPr algn="r" rtl="1">
              <a:buFont typeface="Arial" pitchFamily="34" charset="0"/>
              <a:buNone/>
            </a:pPr>
            <a:r>
              <a:rPr lang="ar-SA" sz="3600" b="1" dirty="0" smtClean="0">
                <a:solidFill>
                  <a:srgbClr val="7030A0"/>
                </a:solidFill>
              </a:rPr>
              <a:t>(3) غلاف دهني</a:t>
            </a:r>
          </a:p>
          <a:p>
            <a:pPr algn="r" rtl="1">
              <a:buFont typeface="Arial" pitchFamily="34" charset="0"/>
              <a:buNone/>
            </a:pPr>
            <a:r>
              <a:rPr lang="ar-SA" dirty="0" smtClean="0"/>
              <a:t>- بعض الفيروسات لديها غلاف دهني يحيط بها عند وجودها خارج الخلية العائل.</a:t>
            </a:r>
          </a:p>
        </p:txBody>
      </p:sp>
      <p:sp>
        <p:nvSpPr>
          <p:cNvPr id="4" name="Slide Number Placeholder 3"/>
          <p:cNvSpPr>
            <a:spLocks noGrp="1"/>
          </p:cNvSpPr>
          <p:nvPr>
            <p:ph type="sldNum" sz="quarter" idx="12"/>
          </p:nvPr>
        </p:nvSpPr>
        <p:spPr/>
        <p:txBody>
          <a:bodyPr/>
          <a:lstStyle/>
          <a:p>
            <a:pPr>
              <a:defRPr/>
            </a:pPr>
            <a:fld id="{1989D4E5-ECB5-4052-A273-CD375147E7A6}" type="slidenum">
              <a:rPr lang="en-US" smtClean="0"/>
              <a:pPr>
                <a:defRPr/>
              </a:pPr>
              <a:t>22</a:t>
            </a:fld>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0"/>
            <a:ext cx="7772400" cy="838200"/>
          </a:xfrm>
        </p:spPr>
        <p:txBody>
          <a:bodyPr lIns="90487" tIns="44450" rIns="90487" bIns="44450"/>
          <a:lstStyle/>
          <a:p>
            <a:pPr algn="ctr" eaLnBrk="1" hangingPunct="1">
              <a:defRPr/>
            </a:pPr>
            <a:r>
              <a:rPr lang="en-US" sz="3600" smtClean="0"/>
              <a:t>Viral Structure</a:t>
            </a:r>
          </a:p>
        </p:txBody>
      </p:sp>
      <p:sp>
        <p:nvSpPr>
          <p:cNvPr id="15363" name="Rectangle 3"/>
          <p:cNvSpPr>
            <a:spLocks noGrp="1" noChangeArrowheads="1"/>
          </p:cNvSpPr>
          <p:nvPr>
            <p:ph type="body" idx="1"/>
          </p:nvPr>
        </p:nvSpPr>
        <p:spPr>
          <a:xfrm>
            <a:off x="152400" y="838200"/>
            <a:ext cx="8991600" cy="5867400"/>
          </a:xfrm>
          <a:noFill/>
        </p:spPr>
        <p:txBody>
          <a:bodyPr lIns="90487" tIns="44450" rIns="90487" bIns="44450"/>
          <a:lstStyle/>
          <a:p>
            <a:pPr eaLnBrk="1" hangingPunct="1"/>
            <a:r>
              <a:rPr lang="en-US" sz="2800" b="1" smtClean="0">
                <a:effectLst/>
              </a:rPr>
              <a:t>Viruses are made of a maximum of three basic parts:</a:t>
            </a:r>
          </a:p>
          <a:p>
            <a:pPr eaLnBrk="1" hangingPunct="1">
              <a:buSzPct val="110000"/>
              <a:buFontTx/>
              <a:buChar char="1"/>
            </a:pPr>
            <a:r>
              <a:rPr lang="en-US" sz="2800" b="1" smtClean="0">
                <a:effectLst/>
              </a:rPr>
              <a:t>Genetic material:</a:t>
            </a:r>
          </a:p>
          <a:p>
            <a:pPr lvl="1" eaLnBrk="1" hangingPunct="1"/>
            <a:r>
              <a:rPr lang="en-US" b="1" smtClean="0">
                <a:effectLst/>
              </a:rPr>
              <a:t>DNA viruses - Single or double stranded DNA</a:t>
            </a:r>
          </a:p>
          <a:p>
            <a:pPr lvl="1" eaLnBrk="1" hangingPunct="1"/>
            <a:r>
              <a:rPr lang="en-US" b="1" smtClean="0">
                <a:effectLst/>
              </a:rPr>
              <a:t>RNA viruses - Single or double stranded RNA</a:t>
            </a:r>
          </a:p>
          <a:p>
            <a:pPr eaLnBrk="1" hangingPunct="1">
              <a:buSzPct val="110000"/>
              <a:buFontTx/>
              <a:buChar char="2"/>
            </a:pPr>
            <a:r>
              <a:rPr lang="en-US" sz="2800" b="1" smtClean="0">
                <a:effectLst/>
              </a:rPr>
              <a:t>Capsid - A protein coat made up of one or a few capsomere proteins</a:t>
            </a:r>
          </a:p>
          <a:p>
            <a:pPr eaLnBrk="1" hangingPunct="1">
              <a:buSzPct val="110000"/>
              <a:buFontTx/>
              <a:buChar char="3"/>
            </a:pPr>
            <a:r>
              <a:rPr lang="en-US" sz="2800" b="1" smtClean="0">
                <a:effectLst/>
              </a:rPr>
              <a:t>Envelope - Not all viruses have an envelope which is derived from the host cell’s membrane</a:t>
            </a:r>
          </a:p>
          <a:p>
            <a:pPr eaLnBrk="1" hangingPunct="1"/>
            <a:r>
              <a:rPr lang="en-US" sz="2800" b="1" smtClean="0">
                <a:effectLst/>
              </a:rPr>
              <a:t>The envelope may contain proteins which assist in attachment and entry into new host cells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a:xfrm>
            <a:off x="428625" y="142875"/>
            <a:ext cx="8229600" cy="1071563"/>
          </a:xfrm>
          <a:ln w="38100">
            <a:solidFill>
              <a:srgbClr val="FFFF00"/>
            </a:solidFill>
          </a:ln>
        </p:spPr>
        <p:txBody>
          <a:bodyPr/>
          <a:lstStyle/>
          <a:p>
            <a:pPr eaLnBrk="1" hangingPunct="1"/>
            <a:r>
              <a:rPr lang="ar-SA" smtClean="0"/>
              <a:t>فيروس نقص المناعة المكتسبة        </a:t>
            </a:r>
          </a:p>
        </p:txBody>
      </p:sp>
      <p:pic>
        <p:nvPicPr>
          <p:cNvPr id="19459" name="Picture 2"/>
          <p:cNvPicPr>
            <a:picLocks noChangeAspect="1" noChangeArrowheads="1"/>
          </p:cNvPicPr>
          <p:nvPr/>
        </p:nvPicPr>
        <p:blipFill>
          <a:blip r:embed="rId3" cstate="print"/>
          <a:srcRect/>
          <a:stretch>
            <a:fillRect/>
          </a:stretch>
        </p:blipFill>
        <p:spPr bwMode="auto">
          <a:xfrm>
            <a:off x="1000125" y="1285875"/>
            <a:ext cx="7285038" cy="5399088"/>
          </a:xfrm>
          <a:prstGeom prst="rect">
            <a:avLst/>
          </a:prstGeom>
          <a:noFill/>
          <a:ln w="9525">
            <a:noFill/>
            <a:miter lim="800000"/>
            <a:headEnd/>
            <a:tailEnd/>
          </a:ln>
        </p:spPr>
      </p:pic>
      <p:cxnSp>
        <p:nvCxnSpPr>
          <p:cNvPr id="6" name="Straight Arrow Connector 5"/>
          <p:cNvCxnSpPr/>
          <p:nvPr/>
        </p:nvCxnSpPr>
        <p:spPr>
          <a:xfrm rot="5400000" flipH="1" flipV="1">
            <a:off x="5786438" y="1714500"/>
            <a:ext cx="857250" cy="85725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715125" y="1071563"/>
            <a:ext cx="2071688" cy="92868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800" b="1" dirty="0">
                <a:solidFill>
                  <a:srgbClr val="002060"/>
                </a:solidFill>
              </a:rPr>
              <a:t>الغلاف الدهني الفيروسي</a:t>
            </a:r>
          </a:p>
        </p:txBody>
      </p:sp>
      <p:sp>
        <p:nvSpPr>
          <p:cNvPr id="14" name="Rectangle 13"/>
          <p:cNvSpPr/>
          <p:nvPr/>
        </p:nvSpPr>
        <p:spPr>
          <a:xfrm>
            <a:off x="7000875" y="2214563"/>
            <a:ext cx="1714500" cy="78581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a:solidFill>
                  <a:srgbClr val="002060"/>
                </a:solidFill>
              </a:rPr>
              <a:t>الكابسومير</a:t>
            </a:r>
          </a:p>
        </p:txBody>
      </p:sp>
      <p:sp>
        <p:nvSpPr>
          <p:cNvPr id="15" name="Rectangle 14"/>
          <p:cNvSpPr/>
          <p:nvPr/>
        </p:nvSpPr>
        <p:spPr>
          <a:xfrm>
            <a:off x="500063" y="1357313"/>
            <a:ext cx="2071687" cy="92868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a:solidFill>
                  <a:srgbClr val="002060"/>
                </a:solidFill>
              </a:rPr>
              <a:t>بروتينات سكرية</a:t>
            </a:r>
          </a:p>
        </p:txBody>
      </p:sp>
      <p:sp>
        <p:nvSpPr>
          <p:cNvPr id="8" name="Slide Number Placeholder 7"/>
          <p:cNvSpPr>
            <a:spLocks noGrp="1"/>
          </p:cNvSpPr>
          <p:nvPr>
            <p:ph type="sldNum" sz="quarter" idx="12"/>
          </p:nvPr>
        </p:nvSpPr>
        <p:spPr/>
        <p:txBody>
          <a:bodyPr/>
          <a:lstStyle/>
          <a:p>
            <a:pPr>
              <a:defRPr/>
            </a:pPr>
            <a:fld id="{699EEB3A-D636-4E5C-8EC8-2665A0EBB320}" type="slidenum">
              <a:rPr lang="en-US" smtClean="0"/>
              <a:pPr>
                <a:defRPr/>
              </a:pPr>
              <a:t>24</a:t>
            </a:fld>
            <a:endParaRPr lang="en-US"/>
          </a:p>
        </p:txBody>
      </p:sp>
      <p:sp>
        <p:nvSpPr>
          <p:cNvPr id="9" name="Footer Placeholder 8"/>
          <p:cNvSpPr>
            <a:spLocks noGrp="1"/>
          </p:cNvSpPr>
          <p:nvPr>
            <p:ph type="ftr" sz="quarter" idx="11"/>
          </p:nvPr>
        </p:nvSpPr>
        <p:spPr/>
        <p:txBody>
          <a:bodyPr/>
          <a:lstStyle/>
          <a:p>
            <a:pPr>
              <a:defRPr/>
            </a:pPr>
            <a:endParaRPr lang="en-US"/>
          </a:p>
        </p:txBody>
      </p:sp>
      <p:sp>
        <p:nvSpPr>
          <p:cNvPr id="12" name="Left Brace 11"/>
          <p:cNvSpPr/>
          <p:nvPr/>
        </p:nvSpPr>
        <p:spPr>
          <a:xfrm>
            <a:off x="2000250" y="2786063"/>
            <a:ext cx="1857375" cy="2500312"/>
          </a:xfrm>
          <a:prstGeom prst="lef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sp>
        <p:nvSpPr>
          <p:cNvPr id="16" name="Rectangle 15"/>
          <p:cNvSpPr/>
          <p:nvPr/>
        </p:nvSpPr>
        <p:spPr>
          <a:xfrm>
            <a:off x="285750" y="3643313"/>
            <a:ext cx="1500188" cy="78581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800" b="1" dirty="0">
                <a:solidFill>
                  <a:schemeClr val="tx1"/>
                </a:solidFill>
              </a:rPr>
              <a:t>الكابسيد</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2643174" y="0"/>
            <a:ext cx="3857652" cy="846158"/>
          </a:xfrm>
        </p:spPr>
        <p:style>
          <a:lnRef idx="1">
            <a:schemeClr val="accent3"/>
          </a:lnRef>
          <a:fillRef idx="2">
            <a:schemeClr val="accent3"/>
          </a:fillRef>
          <a:effectRef idx="1">
            <a:schemeClr val="accent3"/>
          </a:effectRef>
          <a:fontRef idx="minor">
            <a:schemeClr val="dk1"/>
          </a:fontRef>
        </p:style>
        <p:txBody>
          <a:bodyPr rtlCol="1">
            <a:noAutofit/>
            <a:scene3d>
              <a:camera prst="orthographicFront"/>
              <a:lightRig rig="soft" dir="t"/>
            </a:scene3d>
            <a:sp3d prstMaterial="softEdge">
              <a:bevelT w="25400" h="25400"/>
            </a:sp3d>
          </a:bodyPr>
          <a:lstStyle/>
          <a:p>
            <a:pPr eaLnBrk="1" fontAlgn="auto" hangingPunct="1">
              <a:spcAft>
                <a:spcPts val="0"/>
              </a:spcAft>
              <a:defRPr/>
            </a:pPr>
            <a:r>
              <a:rPr lang="ar-SA" sz="5000" b="1" dirty="0" smtClean="0">
                <a:cs typeface="AL-Mateen" pitchFamily="2" charset="-78"/>
              </a:rPr>
              <a:t>أشكال الفيروســــات</a:t>
            </a:r>
            <a:endParaRPr lang="en-US" sz="5000" b="1" dirty="0">
              <a:cs typeface="AL-Mateen" pitchFamily="2" charset="-78"/>
            </a:endParaRPr>
          </a:p>
        </p:txBody>
      </p:sp>
      <p:sp>
        <p:nvSpPr>
          <p:cNvPr id="2" name="عنصر نائب للمحتوى 1"/>
          <p:cNvSpPr>
            <a:spLocks noGrp="1"/>
          </p:cNvSpPr>
          <p:nvPr>
            <p:ph idx="1"/>
          </p:nvPr>
        </p:nvSpPr>
        <p:spPr>
          <a:xfrm>
            <a:off x="285750" y="857250"/>
            <a:ext cx="8572500" cy="6000750"/>
          </a:xfrm>
        </p:spPr>
        <p:txBody>
          <a:bodyPr rtlCol="1">
            <a:noAutofit/>
          </a:bodyPr>
          <a:lstStyle/>
          <a:p>
            <a:pPr marL="530225" indent="-420688" algn="ctr" rtl="1" eaLnBrk="1" fontAlgn="auto" hangingPunct="1">
              <a:lnSpc>
                <a:spcPct val="130000"/>
              </a:lnSpc>
              <a:spcAft>
                <a:spcPts val="0"/>
              </a:spcAft>
              <a:buFont typeface="Arial" charset="0"/>
              <a:buChar char="•"/>
              <a:defRPr/>
            </a:pPr>
            <a:r>
              <a:rPr lang="ar-SA" sz="4000" b="1" dirty="0" smtClean="0">
                <a:cs typeface="Traditional Arabic" pitchFamily="2" charset="-78"/>
              </a:rPr>
              <a:t>شكل الفيروس يعتمد على ترتيب الوحدات البروتينية المكونة </a:t>
            </a:r>
            <a:r>
              <a:rPr lang="ar-SA" sz="4000" b="1" dirty="0" smtClean="0">
                <a:solidFill>
                  <a:srgbClr val="7030A0"/>
                </a:solidFill>
                <a:cs typeface="Traditional Arabic" pitchFamily="2" charset="-78"/>
              </a:rPr>
              <a:t>للكابسيد</a:t>
            </a:r>
            <a:r>
              <a:rPr lang="ar-SA" sz="4000" b="1" dirty="0" smtClean="0">
                <a:cs typeface="Traditional Arabic" pitchFamily="2" charset="-78"/>
              </a:rPr>
              <a:t>.</a:t>
            </a:r>
            <a:endParaRPr lang="en-US" sz="4000" b="1" dirty="0" smtClean="0">
              <a:cs typeface="Traditional Arabic" pitchFamily="2" charset="-78"/>
            </a:endParaRPr>
          </a:p>
          <a:p>
            <a:pPr marL="530225" indent="-420688" algn="justLow" rtl="1" eaLnBrk="1" fontAlgn="auto" hangingPunct="1">
              <a:lnSpc>
                <a:spcPct val="130000"/>
              </a:lnSpc>
              <a:spcAft>
                <a:spcPts val="0"/>
              </a:spcAft>
              <a:buFontTx/>
              <a:buChar char="-"/>
              <a:defRPr/>
            </a:pPr>
            <a:r>
              <a:rPr lang="ar-SA" sz="3800" b="1" dirty="0" smtClean="0">
                <a:solidFill>
                  <a:srgbClr val="002060"/>
                </a:solidFill>
                <a:cs typeface="Traditional Arabic" pitchFamily="2" charset="-78"/>
              </a:rPr>
              <a:t>الفيروس ممكن أن يكون :</a:t>
            </a:r>
            <a:endParaRPr lang="ar-SA" sz="4000" b="1" dirty="0" smtClean="0">
              <a:cs typeface="Traditional Arabic" pitchFamily="2" charset="-78"/>
            </a:endParaRPr>
          </a:p>
          <a:p>
            <a:pPr marL="530225" indent="-420688" algn="justLow" rtl="1" eaLnBrk="1" fontAlgn="auto" hangingPunct="1">
              <a:lnSpc>
                <a:spcPct val="130000"/>
              </a:lnSpc>
              <a:spcAft>
                <a:spcPts val="0"/>
              </a:spcAft>
              <a:buFontTx/>
              <a:buChar char="-"/>
              <a:defRPr/>
            </a:pPr>
            <a:r>
              <a:rPr lang="ar-SA" sz="4000" b="1" smtClean="0">
                <a:cs typeface="Traditional Arabic" pitchFamily="2" charset="-78"/>
              </a:rPr>
              <a:t> </a:t>
            </a:r>
            <a:r>
              <a:rPr lang="ar-SA" sz="3600" b="1" smtClean="0">
                <a:cs typeface="Traditional Arabic" pitchFamily="2" charset="-78"/>
              </a:rPr>
              <a:t>(1) إسطواني أو عصوي الشكل مثل </a:t>
            </a:r>
            <a:r>
              <a:rPr lang="en-US" sz="3600" b="1" smtClean="0">
                <a:cs typeface="Traditional Arabic" pitchFamily="2" charset="-78"/>
              </a:rPr>
              <a:t>TMV</a:t>
            </a:r>
            <a:endParaRPr lang="ar-SA" sz="3600" b="1" smtClean="0">
              <a:cs typeface="Traditional Arabic" pitchFamily="2" charset="-78"/>
            </a:endParaRPr>
          </a:p>
          <a:p>
            <a:pPr marL="1273175" indent="-742950" algn="justLow" rtl="1" eaLnBrk="1" fontAlgn="auto" hangingPunct="1">
              <a:lnSpc>
                <a:spcPct val="130000"/>
              </a:lnSpc>
              <a:spcAft>
                <a:spcPts val="0"/>
              </a:spcAft>
              <a:buFont typeface="Arial" pitchFamily="34" charset="0"/>
              <a:buNone/>
              <a:defRPr/>
            </a:pPr>
            <a:r>
              <a:rPr lang="ar-SA" sz="3600" b="1" smtClean="0">
                <a:cs typeface="Traditional Arabic" pitchFamily="2" charset="-78"/>
              </a:rPr>
              <a:t>(</a:t>
            </a:r>
            <a:r>
              <a:rPr lang="ar-SA" sz="3600" b="1" dirty="0" smtClean="0">
                <a:cs typeface="Traditional Arabic" pitchFamily="2" charset="-78"/>
              </a:rPr>
              <a:t>2) عديد الأسطح الرأسية أي الكابسيد مكون من جوانب عديدة, و يتكون هذا الفيروس من رأس و ذيل مميزيين، مثال على هذه الفيروسات: </a:t>
            </a:r>
            <a:r>
              <a:rPr lang="en-US" sz="3600" b="1" dirty="0" smtClean="0">
                <a:cs typeface="Traditional Arabic" pitchFamily="2" charset="-78"/>
              </a:rPr>
              <a:t>T</a:t>
            </a:r>
            <a:r>
              <a:rPr lang="ar-SA" sz="3600" b="1" dirty="0" smtClean="0">
                <a:cs typeface="Traditional Arabic" pitchFamily="2" charset="-78"/>
              </a:rPr>
              <a:t>إيفن بكتريوفاج .</a:t>
            </a:r>
          </a:p>
        </p:txBody>
      </p:sp>
      <p:sp>
        <p:nvSpPr>
          <p:cNvPr id="5" name="Slide Number Placeholder 4"/>
          <p:cNvSpPr>
            <a:spLocks noGrp="1"/>
          </p:cNvSpPr>
          <p:nvPr>
            <p:ph type="sldNum" sz="quarter" idx="12"/>
          </p:nvPr>
        </p:nvSpPr>
        <p:spPr/>
        <p:txBody>
          <a:bodyPr/>
          <a:lstStyle/>
          <a:p>
            <a:pPr>
              <a:defRPr/>
            </a:pPr>
            <a:fld id="{0A871D58-A18A-4487-836A-D1AE54092B6B}" type="slidenum">
              <a:rPr lang="en-US" smtClean="0"/>
              <a:pPr>
                <a:defRPr/>
              </a:pPr>
              <a:t>25</a:t>
            </a:fld>
            <a:endParaRPr lang="en-US"/>
          </a:p>
        </p:txBody>
      </p:sp>
      <p:sp>
        <p:nvSpPr>
          <p:cNvPr id="6" name="Footer Placeholder 5"/>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endParaRPr lang="ar-SA" smtClean="0"/>
          </a:p>
        </p:txBody>
      </p:sp>
      <p:pic>
        <p:nvPicPr>
          <p:cNvPr id="21507" name="Picture 2"/>
          <p:cNvPicPr>
            <a:picLocks noChangeAspect="1" noChangeArrowheads="1"/>
          </p:cNvPicPr>
          <p:nvPr/>
        </p:nvPicPr>
        <p:blipFill>
          <a:blip r:embed="rId3" cstate="print"/>
          <a:srcRect/>
          <a:stretch>
            <a:fillRect/>
          </a:stretch>
        </p:blipFill>
        <p:spPr bwMode="auto">
          <a:xfrm>
            <a:off x="0" y="0"/>
            <a:ext cx="10960100" cy="7327900"/>
          </a:xfrm>
          <a:prstGeom prst="rect">
            <a:avLst/>
          </a:prstGeom>
          <a:noFill/>
          <a:ln w="57150">
            <a:solidFill>
              <a:schemeClr val="tx1"/>
            </a:solidFill>
            <a:miter lim="800000"/>
            <a:headEnd/>
            <a:tailEnd/>
          </a:ln>
        </p:spPr>
      </p:pic>
      <p:sp>
        <p:nvSpPr>
          <p:cNvPr id="4" name="Rectangle 3"/>
          <p:cNvSpPr/>
          <p:nvPr/>
        </p:nvSpPr>
        <p:spPr>
          <a:xfrm>
            <a:off x="3429000" y="2143125"/>
            <a:ext cx="4929188" cy="1285875"/>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4800" b="1" dirty="0">
                <a:solidFill>
                  <a:srgbClr val="FF0000"/>
                </a:solidFill>
              </a:rPr>
              <a:t>تركيب الفيروسات</a:t>
            </a:r>
          </a:p>
          <a:p>
            <a:pPr algn="ctr">
              <a:defRPr/>
            </a:pPr>
            <a:r>
              <a:rPr lang="ar-SA" sz="4400" b="1" dirty="0">
                <a:solidFill>
                  <a:srgbClr val="FF0000"/>
                </a:solidFill>
              </a:rPr>
              <a:t>الكابسوسميرات</a:t>
            </a:r>
          </a:p>
        </p:txBody>
      </p:sp>
      <p:cxnSp>
        <p:nvCxnSpPr>
          <p:cNvPr id="6" name="Straight Connector 5"/>
          <p:cNvCxnSpPr/>
          <p:nvPr/>
        </p:nvCxnSpPr>
        <p:spPr>
          <a:xfrm>
            <a:off x="2286000" y="1071563"/>
            <a:ext cx="928688" cy="1587"/>
          </a:xfrm>
          <a:prstGeom prst="line">
            <a:avLst/>
          </a:prstGeom>
          <a:ln w="57150">
            <a:solidFill>
              <a:srgbClr val="FF006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15063" y="1214438"/>
            <a:ext cx="785812" cy="1587"/>
          </a:xfrm>
          <a:prstGeom prst="line">
            <a:avLst/>
          </a:prstGeom>
          <a:ln w="57150">
            <a:solidFill>
              <a:srgbClr val="FF0066"/>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357563" y="0"/>
            <a:ext cx="7715250" cy="7358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4400" b="1" dirty="0">
                <a:solidFill>
                  <a:schemeClr val="tx1"/>
                </a:solidFill>
              </a:rPr>
              <a:t>    </a:t>
            </a:r>
          </a:p>
        </p:txBody>
      </p:sp>
      <p:sp>
        <p:nvSpPr>
          <p:cNvPr id="10" name="Rectangle 9"/>
          <p:cNvSpPr/>
          <p:nvPr/>
        </p:nvSpPr>
        <p:spPr>
          <a:xfrm>
            <a:off x="3071813" y="2000250"/>
            <a:ext cx="1928812" cy="1214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11" name="Rectangle 10"/>
          <p:cNvSpPr/>
          <p:nvPr/>
        </p:nvSpPr>
        <p:spPr>
          <a:xfrm>
            <a:off x="3143250" y="1857375"/>
            <a:ext cx="785813" cy="1285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12" name="Rectangle 11"/>
          <p:cNvSpPr/>
          <p:nvPr/>
        </p:nvSpPr>
        <p:spPr>
          <a:xfrm>
            <a:off x="2786063" y="2643188"/>
            <a:ext cx="785812" cy="457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13" name="Rectangle 12"/>
          <p:cNvSpPr/>
          <p:nvPr/>
        </p:nvSpPr>
        <p:spPr>
          <a:xfrm>
            <a:off x="2571750" y="2643188"/>
            <a:ext cx="428625" cy="3571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14" name="Rectangle 13"/>
          <p:cNvSpPr/>
          <p:nvPr/>
        </p:nvSpPr>
        <p:spPr>
          <a:xfrm>
            <a:off x="3786188" y="2428875"/>
            <a:ext cx="2214562" cy="1071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800" b="1" dirty="0"/>
              <a:t>الكابسومير المكون للكابسيد</a:t>
            </a:r>
          </a:p>
        </p:txBody>
      </p:sp>
      <p:sp>
        <p:nvSpPr>
          <p:cNvPr id="18" name="Right Brace 17"/>
          <p:cNvSpPr/>
          <p:nvPr/>
        </p:nvSpPr>
        <p:spPr>
          <a:xfrm>
            <a:off x="1785938" y="714375"/>
            <a:ext cx="785812" cy="2071688"/>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sp>
        <p:nvSpPr>
          <p:cNvPr id="21" name="Rectangle 20"/>
          <p:cNvSpPr/>
          <p:nvPr/>
        </p:nvSpPr>
        <p:spPr>
          <a:xfrm>
            <a:off x="1714500" y="714375"/>
            <a:ext cx="1857375" cy="20716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23" name="Right Brace 22"/>
          <p:cNvSpPr/>
          <p:nvPr/>
        </p:nvSpPr>
        <p:spPr>
          <a:xfrm>
            <a:off x="1928813" y="785813"/>
            <a:ext cx="642937" cy="1928812"/>
          </a:xfrm>
          <a:prstGeom prst="rightBrace">
            <a:avLst>
              <a:gd name="adj1" fmla="val 8333"/>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cxnSp>
        <p:nvCxnSpPr>
          <p:cNvPr id="25" name="Straight Arrow Connector 24"/>
          <p:cNvCxnSpPr/>
          <p:nvPr/>
        </p:nvCxnSpPr>
        <p:spPr>
          <a:xfrm>
            <a:off x="2428875" y="1785938"/>
            <a:ext cx="1714500"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4214813" y="1214438"/>
            <a:ext cx="3071812" cy="107156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dirty="0"/>
              <a:t>الكابسيد</a:t>
            </a:r>
          </a:p>
        </p:txBody>
      </p:sp>
      <p:cxnSp>
        <p:nvCxnSpPr>
          <p:cNvPr id="30" name="Straight Arrow Connector 29"/>
          <p:cNvCxnSpPr/>
          <p:nvPr/>
        </p:nvCxnSpPr>
        <p:spPr>
          <a:xfrm>
            <a:off x="1571625" y="1714500"/>
            <a:ext cx="2214563" cy="1071563"/>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714625" y="4214813"/>
            <a:ext cx="5857875" cy="26431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r>
              <a:rPr lang="ar-SA" sz="4800" b="1" dirty="0">
                <a:solidFill>
                  <a:schemeClr val="tx1"/>
                </a:solidFill>
              </a:rPr>
              <a:t>تركيب</a:t>
            </a:r>
          </a:p>
          <a:p>
            <a:pPr algn="ctr" rtl="1">
              <a:defRPr/>
            </a:pPr>
            <a:r>
              <a:rPr lang="ar-SA" sz="4800" b="1" dirty="0">
                <a:solidFill>
                  <a:schemeClr val="tx1"/>
                </a:solidFill>
              </a:rPr>
              <a:t> </a:t>
            </a:r>
            <a:r>
              <a:rPr lang="en-US" sz="4800" b="1" dirty="0">
                <a:solidFill>
                  <a:schemeClr val="tx1"/>
                </a:solidFill>
              </a:rPr>
              <a:t>  Tobacco Mosaic Virus</a:t>
            </a:r>
            <a:r>
              <a:rPr lang="ar-SA" sz="4800" b="1" dirty="0">
                <a:solidFill>
                  <a:schemeClr val="tx1"/>
                </a:solidFill>
              </a:rPr>
              <a:t> </a:t>
            </a:r>
          </a:p>
          <a:p>
            <a:pPr algn="ctr" rtl="1">
              <a:defRPr/>
            </a:pPr>
            <a:r>
              <a:rPr lang="ar-SA" sz="4000" b="1" dirty="0">
                <a:solidFill>
                  <a:schemeClr val="tx1"/>
                </a:solidFill>
              </a:rPr>
              <a:t>فيروس أسطواني</a:t>
            </a:r>
            <a:endParaRPr lang="ar-SA" sz="4000" dirty="0"/>
          </a:p>
        </p:txBody>
      </p:sp>
      <p:sp>
        <p:nvSpPr>
          <p:cNvPr id="20" name="Slide Number Placeholder 19"/>
          <p:cNvSpPr>
            <a:spLocks noGrp="1"/>
          </p:cNvSpPr>
          <p:nvPr>
            <p:ph type="sldNum" sz="quarter" idx="12"/>
          </p:nvPr>
        </p:nvSpPr>
        <p:spPr/>
        <p:txBody>
          <a:bodyPr/>
          <a:lstStyle/>
          <a:p>
            <a:pPr>
              <a:defRPr/>
            </a:pPr>
            <a:fld id="{1C1D8DC7-98FF-44D7-B4C6-E1AB2ACB78B3}" type="slidenum">
              <a:rPr lang="en-US" smtClean="0"/>
              <a:pPr>
                <a:defRPr/>
              </a:pPr>
              <a:t>26</a:t>
            </a:fld>
            <a:endParaRPr lang="en-US"/>
          </a:p>
        </p:txBody>
      </p:sp>
      <p:sp>
        <p:nvSpPr>
          <p:cNvPr id="22" name="Footer Placeholder 21"/>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الأشكال الظاهرية للفيروسات</a:t>
            </a:r>
            <a:endParaRPr lang="ar-SY" dirty="0"/>
          </a:p>
        </p:txBody>
      </p:sp>
      <p:sp>
        <p:nvSpPr>
          <p:cNvPr id="3" name="Content Placeholder 2"/>
          <p:cNvSpPr>
            <a:spLocks noGrp="1"/>
          </p:cNvSpPr>
          <p:nvPr>
            <p:ph idx="1"/>
          </p:nvPr>
        </p:nvSpPr>
        <p:spPr/>
        <p:txBody>
          <a:bodyPr/>
          <a:lstStyle/>
          <a:p>
            <a:pPr lvl="0" algn="r" rtl="1">
              <a:buFont typeface="Wingdings" pitchFamily="2" charset="2"/>
              <a:buChar char="q"/>
            </a:pPr>
            <a:r>
              <a:rPr lang="ar-SY" dirty="0" smtClean="0"/>
              <a:t> </a:t>
            </a:r>
            <a:r>
              <a:rPr lang="ar-SY" sz="2000" dirty="0" smtClean="0"/>
              <a:t> </a:t>
            </a:r>
            <a:r>
              <a:rPr lang="ar-SY" sz="2000" b="1" dirty="0" smtClean="0"/>
              <a:t>الفيروسات العصوية</a:t>
            </a:r>
            <a:endParaRPr lang="ar-SY" sz="2000" dirty="0" smtClean="0"/>
          </a:p>
          <a:p>
            <a:pPr lvl="0" algn="r" rtl="1">
              <a:buFont typeface="Wingdings" pitchFamily="2" charset="2"/>
              <a:buChar char="q"/>
            </a:pPr>
            <a:r>
              <a:rPr lang="ar-SY" sz="2000" b="1" dirty="0" smtClean="0"/>
              <a:t>الشكل العصوي الصلب كما في فيروس تبرقش الدخان</a:t>
            </a:r>
            <a:r>
              <a:rPr lang="en-US" sz="2000" b="1" dirty="0" smtClean="0"/>
              <a:t>TMV -</a:t>
            </a:r>
            <a:r>
              <a:rPr lang="ar-SY" sz="2000" b="1" dirty="0" smtClean="0"/>
              <a:t>الشكل العصوي اقل صلابة مثل فيروس</a:t>
            </a:r>
            <a:r>
              <a:rPr lang="en-US" sz="2000" b="1" dirty="0" smtClean="0"/>
              <a:t>X </a:t>
            </a:r>
            <a:r>
              <a:rPr lang="ar-SY" sz="2000" b="1" dirty="0" smtClean="0"/>
              <a:t>الذي يصيب البطاطس </a:t>
            </a:r>
            <a:endParaRPr lang="ar-SY" sz="2000" dirty="0" smtClean="0"/>
          </a:p>
          <a:p>
            <a:pPr lvl="0" algn="r" rtl="1">
              <a:buFont typeface="Wingdings" pitchFamily="2" charset="2"/>
              <a:buChar char="q"/>
            </a:pPr>
            <a:r>
              <a:rPr lang="ar-SY" sz="2000" b="1" dirty="0" smtClean="0"/>
              <a:t>العصوي المرن كما في فيروس اصفرار البنجر</a:t>
            </a:r>
            <a:endParaRPr lang="ar-SA" sz="2000" dirty="0" smtClean="0"/>
          </a:p>
          <a:p>
            <a:pPr lvl="0" algn="r" rtl="1">
              <a:buFont typeface="Wingdings" pitchFamily="2" charset="2"/>
              <a:buChar char="q"/>
            </a:pPr>
            <a:r>
              <a:rPr lang="ar-SY" sz="2000" dirty="0" smtClean="0"/>
              <a:t> </a:t>
            </a:r>
            <a:r>
              <a:rPr lang="ar-SY" sz="2000" b="1" dirty="0" smtClean="0"/>
              <a:t>فيروسات كروية الشكل وهى ذات شكل كروي ولكن مع زيادة التكبير تظهر على سطح الكره شكلا عديد الأضلاع أو عديد الأسطح ولذا تسمى بالفيروسات المكعبة متماثلة الأوجه ومن أمثلتها فيروسات شلل الأطفال </a:t>
            </a:r>
            <a:endParaRPr lang="ar-SY" sz="2000" dirty="0" smtClean="0"/>
          </a:p>
          <a:p>
            <a:pPr lvl="0" algn="r" rtl="1">
              <a:buFont typeface="Wingdings" pitchFamily="2" charset="2"/>
              <a:buChar char="q"/>
            </a:pPr>
            <a:r>
              <a:rPr lang="ar-SY" sz="2000" dirty="0" smtClean="0"/>
              <a:t>        </a:t>
            </a:r>
            <a:r>
              <a:rPr lang="ar-SY" sz="2000" b="1" dirty="0" smtClean="0"/>
              <a:t>فيروسات بيضاوية الشكل مثل فيروس الجدري</a:t>
            </a:r>
            <a:endParaRPr lang="ar-SY" sz="2000" dirty="0" smtClean="0"/>
          </a:p>
          <a:p>
            <a:pPr lvl="0" algn="r" rtl="1">
              <a:buFont typeface="Wingdings" pitchFamily="2" charset="2"/>
              <a:buChar char="q"/>
            </a:pPr>
            <a:r>
              <a:rPr lang="ar-SY" sz="2000" dirty="0" smtClean="0"/>
              <a:t>      </a:t>
            </a:r>
            <a:r>
              <a:rPr lang="ar-SY" sz="2000" b="1" dirty="0" smtClean="0"/>
              <a:t>تظهر بعض الفيروسات بشكل حبة الطوب مثل فيروس فاكسينيا </a:t>
            </a:r>
            <a:endParaRPr lang="ar-SY" sz="2000" dirty="0" smtClean="0"/>
          </a:p>
          <a:p>
            <a:pPr lvl="0" algn="r" rtl="1">
              <a:buFont typeface="Wingdings" pitchFamily="2" charset="2"/>
              <a:buChar char="q"/>
            </a:pPr>
            <a:r>
              <a:rPr lang="ar-SY" sz="2000" dirty="0" smtClean="0"/>
              <a:t>         </a:t>
            </a:r>
            <a:r>
              <a:rPr lang="ar-SY" sz="2000" b="1" dirty="0" smtClean="0"/>
              <a:t>تظهر بعض الفيروسات بشكل الرصاصة (الطلقة) وهى عصوية مغلفة إحدى نهايتها مستوية والأخرى مستديرة مدببة مثال لذلك فيروس السعار أو الكلب</a:t>
            </a:r>
            <a:r>
              <a:rPr lang="en-US" sz="2000" b="1" dirty="0" smtClean="0"/>
              <a:t>Rabies </a:t>
            </a:r>
            <a:endParaRPr lang="en-US" sz="2000" dirty="0" smtClean="0"/>
          </a:p>
          <a:p>
            <a:pPr lvl="0" algn="r" rtl="1">
              <a:buFont typeface="Wingdings" pitchFamily="2" charset="2"/>
              <a:buChar char="q"/>
            </a:pPr>
            <a:r>
              <a:rPr lang="en-US" sz="2000" dirty="0" smtClean="0"/>
              <a:t>    </a:t>
            </a:r>
            <a:r>
              <a:rPr lang="ar-SY" sz="2000" b="1" dirty="0" smtClean="0"/>
              <a:t>وقد يبدو الفيريون مكون من رأس عديد الأوجه وذيل كما في بعض الفيروسات التي تهاجم البكتيريا </a:t>
            </a:r>
            <a:endParaRPr lang="ar-SY" sz="2000" dirty="0" smtClean="0"/>
          </a:p>
          <a:p>
            <a:pPr algn="r" rtl="1">
              <a:buFont typeface="Wingdings" pitchFamily="2" charset="2"/>
              <a:buChar char="q"/>
            </a:pPr>
            <a:endParaRPr lang="ar-SY"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p:cNvSpPr txBox="1">
            <a:spLocks noChangeArrowheads="1"/>
          </p:cNvSpPr>
          <p:nvPr/>
        </p:nvSpPr>
        <p:spPr bwMode="auto">
          <a:xfrm>
            <a:off x="3581400" y="838200"/>
            <a:ext cx="3962400" cy="579438"/>
          </a:xfrm>
          <a:prstGeom prst="rect">
            <a:avLst/>
          </a:prstGeom>
          <a:noFill/>
          <a:ln w="9525">
            <a:noFill/>
            <a:miter lim="800000"/>
            <a:headEnd/>
            <a:tailEnd/>
          </a:ln>
        </p:spPr>
        <p:txBody>
          <a:bodyPr>
            <a:spAutoFit/>
          </a:bodyPr>
          <a:lstStyle/>
          <a:p>
            <a:pPr algn="ctr" rtl="1">
              <a:spcBef>
                <a:spcPct val="50000"/>
              </a:spcBef>
            </a:pPr>
            <a:r>
              <a:rPr lang="ar-SA" sz="3200">
                <a:latin typeface="Times New Roman" pitchFamily="18" charset="0"/>
              </a:rPr>
              <a:t>هندسة الفيروسات المعمارية</a:t>
            </a:r>
            <a:endParaRPr lang="en-US" sz="3200">
              <a:latin typeface="Times New Roman" pitchFamily="18" charset="0"/>
            </a:endParaRPr>
          </a:p>
        </p:txBody>
      </p:sp>
      <p:sp>
        <p:nvSpPr>
          <p:cNvPr id="5126" name="Line 6"/>
          <p:cNvSpPr>
            <a:spLocks noChangeShapeType="1"/>
          </p:cNvSpPr>
          <p:nvPr/>
        </p:nvSpPr>
        <p:spPr bwMode="auto">
          <a:xfrm>
            <a:off x="6324600" y="2362200"/>
            <a:ext cx="1371600" cy="228600"/>
          </a:xfrm>
          <a:prstGeom prst="line">
            <a:avLst/>
          </a:prstGeom>
          <a:noFill/>
          <a:ln w="9525">
            <a:solidFill>
              <a:schemeClr val="tx1"/>
            </a:solidFill>
            <a:round/>
            <a:headEnd/>
            <a:tailEnd type="triangle" w="med" len="med"/>
          </a:ln>
        </p:spPr>
        <p:txBody>
          <a:bodyPr wrap="none"/>
          <a:lstStyle/>
          <a:p>
            <a:endParaRPr lang="ar-SY"/>
          </a:p>
        </p:txBody>
      </p:sp>
      <p:sp>
        <p:nvSpPr>
          <p:cNvPr id="5127" name="Line 7"/>
          <p:cNvSpPr>
            <a:spLocks noChangeShapeType="1"/>
          </p:cNvSpPr>
          <p:nvPr/>
        </p:nvSpPr>
        <p:spPr bwMode="auto">
          <a:xfrm flipH="1">
            <a:off x="1828800" y="2286000"/>
            <a:ext cx="1676400" cy="304800"/>
          </a:xfrm>
          <a:prstGeom prst="line">
            <a:avLst/>
          </a:prstGeom>
          <a:noFill/>
          <a:ln w="9525">
            <a:solidFill>
              <a:schemeClr val="tx1"/>
            </a:solidFill>
            <a:round/>
            <a:headEnd/>
            <a:tailEnd type="triangle" w="med" len="med"/>
          </a:ln>
        </p:spPr>
        <p:txBody>
          <a:bodyPr wrap="none"/>
          <a:lstStyle/>
          <a:p>
            <a:endParaRPr lang="ar-SY"/>
          </a:p>
        </p:txBody>
      </p:sp>
      <p:sp>
        <p:nvSpPr>
          <p:cNvPr id="5128" name="Oval 8"/>
          <p:cNvSpPr>
            <a:spLocks noChangeArrowheads="1"/>
          </p:cNvSpPr>
          <p:nvPr/>
        </p:nvSpPr>
        <p:spPr bwMode="auto">
          <a:xfrm>
            <a:off x="3352800" y="2057400"/>
            <a:ext cx="3048000" cy="533400"/>
          </a:xfrm>
          <a:prstGeom prst="ellipse">
            <a:avLst/>
          </a:prstGeom>
          <a:solidFill>
            <a:srgbClr val="CCFFFF"/>
          </a:solidFill>
          <a:ln w="9525">
            <a:solidFill>
              <a:srgbClr val="000000"/>
            </a:solidFill>
            <a:round/>
            <a:headEnd/>
            <a:tailEnd/>
          </a:ln>
        </p:spPr>
        <p:txBody>
          <a:bodyPr wrap="none" anchor="ctr"/>
          <a:lstStyle/>
          <a:p>
            <a:pPr algn="ctr" rtl="1"/>
            <a:r>
              <a:rPr lang="ar-SA" sz="2400">
                <a:latin typeface="Times New Roman" pitchFamily="18" charset="0"/>
              </a:rPr>
              <a:t> </a:t>
            </a:r>
            <a:r>
              <a:rPr lang="ar-SA" sz="2400">
                <a:solidFill>
                  <a:srgbClr val="000000"/>
                </a:solidFill>
                <a:latin typeface="Times New Roman" pitchFamily="18" charset="0"/>
              </a:rPr>
              <a:t>أنواع تماثل العلبة</a:t>
            </a:r>
            <a:endParaRPr lang="en-US" sz="2400">
              <a:solidFill>
                <a:srgbClr val="000000"/>
              </a:solidFill>
              <a:latin typeface="Times New Roman" pitchFamily="18" charset="0"/>
            </a:endParaRPr>
          </a:p>
        </p:txBody>
      </p:sp>
      <p:sp>
        <p:nvSpPr>
          <p:cNvPr id="5129" name="Text Box 9"/>
          <p:cNvSpPr txBox="1">
            <a:spLocks noChangeArrowheads="1"/>
          </p:cNvSpPr>
          <p:nvPr/>
        </p:nvSpPr>
        <p:spPr bwMode="auto">
          <a:xfrm>
            <a:off x="6477000" y="2667000"/>
            <a:ext cx="2286000" cy="822325"/>
          </a:xfrm>
          <a:prstGeom prst="rect">
            <a:avLst/>
          </a:prstGeom>
          <a:noFill/>
          <a:ln w="9525">
            <a:noFill/>
            <a:miter lim="800000"/>
            <a:headEnd/>
            <a:tailEnd/>
          </a:ln>
        </p:spPr>
        <p:txBody>
          <a:bodyPr>
            <a:spAutoFit/>
          </a:bodyPr>
          <a:lstStyle/>
          <a:p>
            <a:pPr algn="ctr" rtl="1">
              <a:spcBef>
                <a:spcPct val="50000"/>
              </a:spcBef>
            </a:pPr>
            <a:r>
              <a:rPr lang="ar-SA" sz="2400">
                <a:latin typeface="Times New Roman" pitchFamily="18" charset="0"/>
              </a:rPr>
              <a:t>التماثل الحلزوني</a:t>
            </a:r>
            <a:r>
              <a:rPr lang="en-US" sz="2400">
                <a:latin typeface="Times New Roman" pitchFamily="18" charset="0"/>
              </a:rPr>
              <a:t> Helical</a:t>
            </a:r>
          </a:p>
        </p:txBody>
      </p:sp>
      <p:sp>
        <p:nvSpPr>
          <p:cNvPr id="5130" name="Text Box 10"/>
          <p:cNvSpPr txBox="1">
            <a:spLocks noChangeArrowheads="1"/>
          </p:cNvSpPr>
          <p:nvPr/>
        </p:nvSpPr>
        <p:spPr bwMode="auto">
          <a:xfrm>
            <a:off x="381000" y="2667000"/>
            <a:ext cx="2514600" cy="1004888"/>
          </a:xfrm>
          <a:prstGeom prst="rect">
            <a:avLst/>
          </a:prstGeom>
          <a:noFill/>
          <a:ln w="9525">
            <a:noFill/>
            <a:miter lim="800000"/>
            <a:headEnd/>
            <a:tailEnd/>
          </a:ln>
        </p:spPr>
        <p:txBody>
          <a:bodyPr>
            <a:spAutoFit/>
          </a:bodyPr>
          <a:lstStyle/>
          <a:p>
            <a:pPr algn="ctr" rtl="1">
              <a:spcBef>
                <a:spcPct val="50000"/>
              </a:spcBef>
            </a:pPr>
            <a:r>
              <a:rPr lang="ar-SA" sz="2400">
                <a:latin typeface="Times New Roman" pitchFamily="18" charset="0"/>
              </a:rPr>
              <a:t>التماثل الإيكوزاهيدرالي</a:t>
            </a:r>
            <a:endParaRPr lang="en-US" sz="2400">
              <a:latin typeface="Times New Roman" pitchFamily="18" charset="0"/>
            </a:endParaRPr>
          </a:p>
          <a:p>
            <a:pPr algn="ctr" rtl="1">
              <a:spcBef>
                <a:spcPct val="50000"/>
              </a:spcBef>
            </a:pPr>
            <a:r>
              <a:rPr lang="en-US" sz="2400">
                <a:latin typeface="Times New Roman" pitchFamily="18" charset="0"/>
              </a:rPr>
              <a:t>Icosahedral</a:t>
            </a:r>
          </a:p>
        </p:txBody>
      </p:sp>
      <p:pic>
        <p:nvPicPr>
          <p:cNvPr id="5131" name="Picture 11" descr="untitled"/>
          <p:cNvPicPr>
            <a:picLocks noChangeAspect="1" noChangeArrowheads="1"/>
          </p:cNvPicPr>
          <p:nvPr/>
        </p:nvPicPr>
        <p:blipFill>
          <a:blip r:embed="rId4" cstate="print"/>
          <a:srcRect/>
          <a:stretch>
            <a:fillRect/>
          </a:stretch>
        </p:blipFill>
        <p:spPr bwMode="auto">
          <a:xfrm>
            <a:off x="381000" y="3657600"/>
            <a:ext cx="2536825" cy="2438400"/>
          </a:xfrm>
          <a:prstGeom prst="rect">
            <a:avLst/>
          </a:prstGeom>
          <a:noFill/>
          <a:ln w="9525">
            <a:noFill/>
            <a:miter lim="800000"/>
            <a:headEnd/>
            <a:tailEnd/>
          </a:ln>
        </p:spPr>
      </p:pic>
      <p:pic>
        <p:nvPicPr>
          <p:cNvPr id="5132" name="Picture 12" descr="int6"/>
          <p:cNvPicPr>
            <a:picLocks noChangeAspect="1" noChangeArrowheads="1"/>
          </p:cNvPicPr>
          <p:nvPr/>
        </p:nvPicPr>
        <p:blipFill>
          <a:blip r:embed="rId5" cstate="print"/>
          <a:srcRect/>
          <a:stretch>
            <a:fillRect/>
          </a:stretch>
        </p:blipFill>
        <p:spPr bwMode="auto">
          <a:xfrm>
            <a:off x="4953000" y="3429000"/>
            <a:ext cx="4191000" cy="2711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8"/>
                                        </p:tgtEl>
                                        <p:attrNameLst>
                                          <p:attrName>style.visibility</p:attrName>
                                        </p:attrNameLst>
                                      </p:cBhvr>
                                      <p:to>
                                        <p:strVal val="visible"/>
                                      </p:to>
                                    </p:set>
                                    <p:anim calcmode="lin" valueType="num">
                                      <p:cBhvr additive="base">
                                        <p:cTn id="13" dur="500" fill="hold"/>
                                        <p:tgtEl>
                                          <p:spTgt spid="5128"/>
                                        </p:tgtEl>
                                        <p:attrNameLst>
                                          <p:attrName>ppt_x</p:attrName>
                                        </p:attrNameLst>
                                      </p:cBhvr>
                                      <p:tavLst>
                                        <p:tav tm="0">
                                          <p:val>
                                            <p:strVal val="0-#ppt_w/2"/>
                                          </p:val>
                                        </p:tav>
                                        <p:tav tm="100000">
                                          <p:val>
                                            <p:strVal val="#ppt_x"/>
                                          </p:val>
                                        </p:tav>
                                      </p:tavLst>
                                    </p:anim>
                                    <p:anim calcmode="lin" valueType="num">
                                      <p:cBhvr additive="base">
                                        <p:cTn id="14" dur="500" fill="hold"/>
                                        <p:tgtEl>
                                          <p:spTgt spid="512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4" presetClass="entr" presetSubtype="32" fill="hold" grpId="0" nodeType="click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box(out)">
                                      <p:cBhvr>
                                        <p:cTn id="19" dur="500"/>
                                        <p:tgtEl>
                                          <p:spTgt spid="5127"/>
                                        </p:tgtEl>
                                      </p:cBhvr>
                                    </p:animEffect>
                                  </p:childTnLst>
                                  <p:subTnLst>
                                    <p:audio>
                                      <p:cMediaNode>
                                        <p:cTn display="0" masterRel="sameClick">
                                          <p:stCondLst>
                                            <p:cond evt="begin" delay="0">
                                              <p:tn val="17"/>
                                            </p:cond>
                                          </p:stCondLst>
                                          <p:endCondLst>
                                            <p:cond evt="onStopAudio" delay="0">
                                              <p:tgtEl>
                                                <p:sldTgt/>
                                              </p:tgtEl>
                                            </p:cond>
                                          </p:endCondLst>
                                        </p:cTn>
                                        <p:tgtEl>
                                          <p:sndTgt r:embed="rId3" name="camera.wav"/>
                                        </p:tgtEl>
                                      </p:cMediaNode>
                                    </p:audio>
                                  </p:subTnLst>
                                </p:cTn>
                              </p:par>
                            </p:childTnLst>
                          </p:cTn>
                        </p:par>
                      </p:childTnLst>
                    </p:cTn>
                  </p:par>
                  <p:par>
                    <p:cTn id="20" fill="hold">
                      <p:stCondLst>
                        <p:cond delay="indefinite"/>
                      </p:stCondLst>
                      <p:childTnLst>
                        <p:par>
                          <p:cTn id="21" fill="hold">
                            <p:stCondLst>
                              <p:cond delay="0"/>
                            </p:stCondLst>
                            <p:childTnLst>
                              <p:par>
                                <p:cTn id="22" presetID="4" presetClass="entr" presetSubtype="32" fill="hold" grpId="0" nodeType="clickEffect">
                                  <p:stCondLst>
                                    <p:cond delay="0"/>
                                  </p:stCondLst>
                                  <p:childTnLst>
                                    <p:set>
                                      <p:cBhvr>
                                        <p:cTn id="23" dur="1" fill="hold">
                                          <p:stCondLst>
                                            <p:cond delay="0"/>
                                          </p:stCondLst>
                                        </p:cTn>
                                        <p:tgtEl>
                                          <p:spTgt spid="5126"/>
                                        </p:tgtEl>
                                        <p:attrNameLst>
                                          <p:attrName>style.visibility</p:attrName>
                                        </p:attrNameLst>
                                      </p:cBhvr>
                                      <p:to>
                                        <p:strVal val="visible"/>
                                      </p:to>
                                    </p:set>
                                    <p:animEffect transition="in" filter="box(out)">
                                      <p:cBhvr>
                                        <p:cTn id="24" dur="500"/>
                                        <p:tgtEl>
                                          <p:spTgt spid="5126"/>
                                        </p:tgtEl>
                                      </p:cBhvr>
                                    </p:animEffect>
                                  </p:childTnLst>
                                  <p:subTnLst>
                                    <p:audio>
                                      <p:cMediaNode>
                                        <p:cTn display="0" masterRel="sameClick">
                                          <p:stCondLst>
                                            <p:cond evt="begin" delay="0">
                                              <p:tn val="22"/>
                                            </p:cond>
                                          </p:stCondLst>
                                          <p:endCondLst>
                                            <p:cond evt="onStopAudio" delay="0">
                                              <p:tgtEl>
                                                <p:sldTgt/>
                                              </p:tgtEl>
                                            </p:cond>
                                          </p:endCondLst>
                                        </p:cTn>
                                        <p:tgtEl>
                                          <p:sndTgt r:embed="rId3" name="camera.wav"/>
                                        </p:tgtEl>
                                      </p:cMediaNode>
                                    </p:audio>
                                  </p:sub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5129">
                                            <p:txEl>
                                              <p:pRg st="0" end="0"/>
                                            </p:txEl>
                                          </p:spTgt>
                                        </p:tgtEl>
                                        <p:attrNameLst>
                                          <p:attrName>style.visibility</p:attrName>
                                        </p:attrNameLst>
                                      </p:cBhvr>
                                      <p:to>
                                        <p:strVal val="visible"/>
                                      </p:to>
                                    </p:set>
                                    <p:anim calcmode="lin" valueType="num">
                                      <p:cBhvr additive="base">
                                        <p:cTn id="29" dur="500" fill="hold"/>
                                        <p:tgtEl>
                                          <p:spTgt spid="5129">
                                            <p:txEl>
                                              <p:pRg st="0" end="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512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whoosh.wav"/>
                                        </p:tgtEl>
                                      </p:cMediaNode>
                                    </p:audio>
                                  </p:sub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5132"/>
                                        </p:tgtEl>
                                        <p:attrNameLst>
                                          <p:attrName>style.visibility</p:attrName>
                                        </p:attrNameLst>
                                      </p:cBhvr>
                                      <p:to>
                                        <p:strVal val="visible"/>
                                      </p:to>
                                    </p:set>
                                    <p:animEffect transition="in" filter="dissolve">
                                      <p:cBhvr>
                                        <p:cTn id="35" dur="500"/>
                                        <p:tgtEl>
                                          <p:spTgt spid="5132"/>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5130">
                                            <p:txEl>
                                              <p:pRg st="0" end="0"/>
                                            </p:txEl>
                                          </p:spTgt>
                                        </p:tgtEl>
                                        <p:attrNameLst>
                                          <p:attrName>style.visibility</p:attrName>
                                        </p:attrNameLst>
                                      </p:cBhvr>
                                      <p:to>
                                        <p:strVal val="visible"/>
                                      </p:to>
                                    </p:set>
                                    <p:anim calcmode="lin" valueType="num">
                                      <p:cBhvr additive="base">
                                        <p:cTn id="40" dur="500" fill="hold"/>
                                        <p:tgtEl>
                                          <p:spTgt spid="5130">
                                            <p:txEl>
                                              <p:pRg st="0" end="0"/>
                                            </p:txEl>
                                          </p:spTgt>
                                        </p:tgtEl>
                                        <p:attrNameLst>
                                          <p:attrName>ppt_x</p:attrName>
                                        </p:attrNameLst>
                                      </p:cBhvr>
                                      <p:tavLst>
                                        <p:tav tm="0">
                                          <p:val>
                                            <p:strVal val="0-#ppt_w/2"/>
                                          </p:val>
                                        </p:tav>
                                        <p:tav tm="100000">
                                          <p:val>
                                            <p:strVal val="#ppt_x"/>
                                          </p:val>
                                        </p:tav>
                                      </p:tavLst>
                                    </p:anim>
                                    <p:anim calcmode="lin" valueType="num">
                                      <p:cBhvr additive="base">
                                        <p:cTn id="41" dur="500" fill="hold"/>
                                        <p:tgtEl>
                                          <p:spTgt spid="5130">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8"/>
                                            </p:cond>
                                          </p:stCondLst>
                                          <p:endCondLst>
                                            <p:cond evt="onStopAudio" delay="0">
                                              <p:tgtEl>
                                                <p:sldTgt/>
                                              </p:tgtEl>
                                            </p:cond>
                                          </p:endCondLst>
                                        </p:cTn>
                                        <p:tgtEl>
                                          <p:sndTgt r:embed="rId2" name="whoosh.wav"/>
                                        </p:tgtEl>
                                      </p:cMediaNode>
                                    </p:audio>
                                  </p:sub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5130">
                                            <p:txEl>
                                              <p:pRg st="1" end="1"/>
                                            </p:txEl>
                                          </p:spTgt>
                                        </p:tgtEl>
                                        <p:attrNameLst>
                                          <p:attrName>style.visibility</p:attrName>
                                        </p:attrNameLst>
                                      </p:cBhvr>
                                      <p:to>
                                        <p:strVal val="visible"/>
                                      </p:to>
                                    </p:set>
                                    <p:anim calcmode="lin" valueType="num">
                                      <p:cBhvr additive="base">
                                        <p:cTn id="46" dur="500" fill="hold"/>
                                        <p:tgtEl>
                                          <p:spTgt spid="5130">
                                            <p:txEl>
                                              <p:pRg st="1" end="1"/>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5130">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4"/>
                                            </p:cond>
                                          </p:stCondLst>
                                          <p:endCondLst>
                                            <p:cond evt="onStopAudio" delay="0">
                                              <p:tgtEl>
                                                <p:sldTgt/>
                                              </p:tgtEl>
                                            </p:cond>
                                          </p:endCondLst>
                                        </p:cTn>
                                        <p:tgtEl>
                                          <p:sndTgt r:embed="rId2" name="whoosh.wav"/>
                                        </p:tgtEl>
                                      </p:cMediaNode>
                                    </p:audio>
                                  </p:sub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5131"/>
                                        </p:tgtEl>
                                        <p:attrNameLst>
                                          <p:attrName>style.visibility</p:attrName>
                                        </p:attrNameLst>
                                      </p:cBhvr>
                                      <p:to>
                                        <p:strVal val="visible"/>
                                      </p:to>
                                    </p:set>
                                    <p:animEffect transition="in" filter="dissolve">
                                      <p:cBhvr>
                                        <p:cTn id="52" dur="500"/>
                                        <p:tgtEl>
                                          <p:spTgt spid="5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P spid="5126" grpId="0" animBg="1"/>
      <p:bldP spid="5127" grpId="0" animBg="1"/>
      <p:bldP spid="5128" grpId="0" animBg="1" autoUpdateAnimBg="0"/>
      <p:bldP spid="5129" grpId="0" build="p" autoUpdateAnimBg="0"/>
      <p:bldP spid="5130"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الأشكال الأساسية للفيروسات</a:t>
            </a:r>
            <a:endParaRPr lang="ar-SY" dirty="0"/>
          </a:p>
        </p:txBody>
      </p:sp>
      <p:pic>
        <p:nvPicPr>
          <p:cNvPr id="195586" name="Picture 2" descr="http://www10.0zz0.com/2011/03/11/16/616652736.jpg"/>
          <p:cNvPicPr>
            <a:picLocks noChangeAspect="1" noChangeArrowheads="1"/>
          </p:cNvPicPr>
          <p:nvPr/>
        </p:nvPicPr>
        <p:blipFill>
          <a:blip r:embed="rId2" cstate="print"/>
          <a:srcRect/>
          <a:stretch>
            <a:fillRect/>
          </a:stretch>
        </p:blipFill>
        <p:spPr bwMode="auto">
          <a:xfrm>
            <a:off x="990601" y="1371600"/>
            <a:ext cx="6968354" cy="48006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t>أشكال الفيروسات </a:t>
            </a:r>
            <a:r>
              <a:rPr lang="ar-SA" dirty="0" smtClean="0"/>
              <a:t> نسبة لوجود الغلاف</a:t>
            </a:r>
            <a:endParaRPr lang="ar-SY" dirty="0"/>
          </a:p>
        </p:txBody>
      </p:sp>
      <p:sp>
        <p:nvSpPr>
          <p:cNvPr id="3" name="Content Placeholder 2"/>
          <p:cNvSpPr>
            <a:spLocks noGrp="1"/>
          </p:cNvSpPr>
          <p:nvPr>
            <p:ph idx="1"/>
          </p:nvPr>
        </p:nvSpPr>
        <p:spPr/>
        <p:txBody>
          <a:bodyPr/>
          <a:lstStyle/>
          <a:p>
            <a:pPr algn="r" rtl="1"/>
            <a:r>
              <a:rPr lang="ar-IQ" sz="3600" b="1" dirty="0" smtClean="0"/>
              <a:t>الفيروسات غير المغلفة  </a:t>
            </a:r>
            <a:r>
              <a:rPr lang="en-US" sz="3600" b="1" dirty="0" smtClean="0"/>
              <a:t>Non-enveloped</a:t>
            </a:r>
            <a:r>
              <a:rPr lang="ar-IQ" dirty="0" smtClean="0"/>
              <a:t>:-</a:t>
            </a:r>
            <a:endParaRPr lang="en-US" dirty="0" smtClean="0"/>
          </a:p>
          <a:p>
            <a:pPr lvl="0" algn="r" rtl="1"/>
            <a:r>
              <a:rPr lang="ar-IQ" b="1" dirty="0" smtClean="0"/>
              <a:t>الشكل العصوي الصلب </a:t>
            </a:r>
            <a:r>
              <a:rPr lang="en-US" b="1" dirty="0" smtClean="0"/>
              <a:t>Rigid rod-shaped</a:t>
            </a:r>
            <a:r>
              <a:rPr lang="ar-IQ" b="1" dirty="0" smtClean="0"/>
              <a:t> :</a:t>
            </a:r>
            <a:r>
              <a:rPr lang="ar-IQ" dirty="0" smtClean="0"/>
              <a:t> </a:t>
            </a:r>
            <a:endParaRPr lang="en-US" dirty="0" smtClean="0"/>
          </a:p>
          <a:p>
            <a:pPr algn="r" rtl="1"/>
            <a:r>
              <a:rPr lang="ar-IQ" dirty="0" smtClean="0"/>
              <a:t>		وهذا الشكل يشبه العصا ويكون مستقيماً , ومن امثلة ذلك فيروس تبرقش التبغ (</a:t>
            </a:r>
            <a:r>
              <a:rPr lang="en-US" dirty="0" smtClean="0"/>
              <a:t>TMV</a:t>
            </a:r>
            <a:r>
              <a:rPr lang="ar-IQ" dirty="0" smtClean="0"/>
              <a:t>) </a:t>
            </a:r>
            <a:r>
              <a:rPr lang="en-US" dirty="0" smtClean="0"/>
              <a:t>Tobacco mosaic virus</a:t>
            </a:r>
            <a:endParaRPr lang="ar-SA" dirty="0" smtClean="0"/>
          </a:p>
          <a:p>
            <a:pPr lvl="0" algn="r" rtl="1"/>
            <a:r>
              <a:rPr lang="ar-SA" dirty="0" smtClean="0"/>
              <a:t> </a:t>
            </a:r>
            <a:r>
              <a:rPr lang="ar-IQ" sz="2400" b="1" dirty="0" smtClean="0"/>
              <a:t>الشكل الباسيللي </a:t>
            </a:r>
            <a:r>
              <a:rPr lang="en-US" sz="2400" b="1" dirty="0" err="1" smtClean="0"/>
              <a:t>Bacili</a:t>
            </a:r>
            <a:r>
              <a:rPr lang="en-US" sz="2400" b="1" dirty="0" smtClean="0"/>
              <a:t>-form</a:t>
            </a:r>
            <a:r>
              <a:rPr lang="ar-IQ" sz="2400" b="1" dirty="0" smtClean="0"/>
              <a:t> :</a:t>
            </a:r>
            <a:r>
              <a:rPr lang="ar-IQ" sz="2400" dirty="0" smtClean="0"/>
              <a:t> </a:t>
            </a:r>
            <a:endParaRPr lang="en-US" sz="2400" dirty="0" smtClean="0"/>
          </a:p>
          <a:p>
            <a:pPr algn="r"/>
            <a:r>
              <a:rPr lang="ar-IQ" sz="2400" dirty="0" smtClean="0"/>
              <a:t>		استعيرت هذه التسمية من شكل البكيتريا العصوية</a:t>
            </a:r>
            <a:r>
              <a:rPr lang="en-US" sz="2400" dirty="0" err="1" smtClean="0"/>
              <a:t>Bacili</a:t>
            </a:r>
            <a:r>
              <a:rPr lang="ar-IQ" sz="2400" dirty="0" smtClean="0"/>
              <a:t> , فيكون شكل الفيروس عصويا ولكن نهايتيه تكونان مستديرتين وليستا مستويتين , ومن امثلة ذلك فيروس تبرقش البرسيم الحجازي (</a:t>
            </a:r>
            <a:r>
              <a:rPr lang="en-US" sz="2400" dirty="0" smtClean="0"/>
              <a:t>AMV</a:t>
            </a:r>
            <a:r>
              <a:rPr lang="ar-IQ" sz="2400" dirty="0" smtClean="0"/>
              <a:t>) </a:t>
            </a:r>
            <a:r>
              <a:rPr lang="en-US" sz="2400" dirty="0" smtClean="0"/>
              <a:t>Alfalfa </a:t>
            </a:r>
            <a:r>
              <a:rPr lang="en-US" dirty="0" smtClean="0"/>
              <a:t>mosaic virus </a:t>
            </a:r>
            <a:r>
              <a:rPr lang="ar-IQ" dirty="0" smtClean="0"/>
              <a:t>الذي يتكون </a:t>
            </a:r>
            <a:endParaRPr lang="ar-SY"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sp>
        <p:nvSpPr>
          <p:cNvPr id="3" name="Content Placeholder 2"/>
          <p:cNvSpPr>
            <a:spLocks noGrp="1"/>
          </p:cNvSpPr>
          <p:nvPr>
            <p:ph idx="1"/>
          </p:nvPr>
        </p:nvSpPr>
        <p:spPr/>
        <p:txBody>
          <a:bodyPr/>
          <a:lstStyle/>
          <a:p>
            <a:pPr lvl="0" algn="r" rtl="1"/>
            <a:r>
              <a:rPr lang="ar-IQ" b="1" dirty="0" smtClean="0"/>
              <a:t>كروية  </a:t>
            </a:r>
            <a:r>
              <a:rPr lang="en-US" b="1" dirty="0" smtClean="0"/>
              <a:t>Spherical</a:t>
            </a:r>
            <a:r>
              <a:rPr lang="ar-IQ" b="1" dirty="0" smtClean="0"/>
              <a:t>:</a:t>
            </a:r>
            <a:r>
              <a:rPr lang="ar-IQ" dirty="0" smtClean="0"/>
              <a:t> </a:t>
            </a:r>
            <a:endParaRPr lang="en-US" dirty="0" smtClean="0"/>
          </a:p>
          <a:p>
            <a:pPr algn="r" rtl="1"/>
            <a:r>
              <a:rPr lang="ar-IQ" dirty="0" smtClean="0"/>
              <a:t>مكعبية مثماثلة الاضلع (</a:t>
            </a:r>
            <a:r>
              <a:rPr lang="en-US" dirty="0" smtClean="0"/>
              <a:t>cubic isometric</a:t>
            </a:r>
            <a:r>
              <a:rPr lang="ar-IQ" dirty="0" smtClean="0"/>
              <a:t> ) : وهذه الفيروسات تكون شكل الكرة تحت المجهر الالكتروني لكن بزبادة التكبير تتضح على سطح الكرة اضلعاً وبزيادة التكبير تكون هذه الاضلع اكثر وضوحاً وتبدو في شكل مكعبي متماثل الاضلع , ومن امثلتها فيروس شلل الاطفال (</a:t>
            </a:r>
            <a:r>
              <a:rPr lang="en-US" dirty="0" smtClean="0"/>
              <a:t>polio</a:t>
            </a:r>
            <a:endParaRPr lang="ar-SY"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t>الفيروسات المغلفة </a:t>
            </a:r>
            <a:r>
              <a:rPr lang="en-US" dirty="0" smtClean="0"/>
              <a:t>Enveloped viruses </a:t>
            </a:r>
            <a:br>
              <a:rPr lang="en-US" dirty="0" smtClean="0"/>
            </a:br>
            <a:endParaRPr lang="ar-SY" dirty="0"/>
          </a:p>
        </p:txBody>
      </p:sp>
      <p:sp>
        <p:nvSpPr>
          <p:cNvPr id="3" name="Content Placeholder 2"/>
          <p:cNvSpPr>
            <a:spLocks noGrp="1"/>
          </p:cNvSpPr>
          <p:nvPr>
            <p:ph idx="1"/>
          </p:nvPr>
        </p:nvSpPr>
        <p:spPr/>
        <p:txBody>
          <a:bodyPr/>
          <a:lstStyle/>
          <a:p>
            <a:pPr algn="r" rtl="1"/>
            <a:r>
              <a:rPr lang="ar-IQ" sz="2800" b="1" dirty="0" smtClean="0"/>
              <a:t>الكروي او المكعبي </a:t>
            </a:r>
            <a:r>
              <a:rPr lang="en-US" sz="2800" b="1" dirty="0" smtClean="0"/>
              <a:t>spherical or cube</a:t>
            </a:r>
            <a:r>
              <a:rPr lang="ar-IQ" sz="2800" dirty="0" smtClean="0"/>
              <a:t>وهي مثل الفيروسات المغلفة لكن يزيد عليها وجود الغلاف </a:t>
            </a:r>
            <a:r>
              <a:rPr lang="en-US" sz="2800" dirty="0" smtClean="0"/>
              <a:t>Envelop</a:t>
            </a:r>
            <a:r>
              <a:rPr lang="ar-IQ" sz="2800" dirty="0" smtClean="0"/>
              <a:t>  المكون من طبقتي الدهن </a:t>
            </a:r>
            <a:r>
              <a:rPr lang="en-US" sz="2800" dirty="0" smtClean="0"/>
              <a:t>Lipid </a:t>
            </a:r>
            <a:r>
              <a:rPr lang="en-US" sz="2800" dirty="0" err="1" smtClean="0"/>
              <a:t>bilayers</a:t>
            </a:r>
            <a:r>
              <a:rPr lang="ar-IQ" sz="2800" dirty="0" smtClean="0"/>
              <a:t> واحيانا بعض الاشواك </a:t>
            </a:r>
            <a:r>
              <a:rPr lang="en-US" sz="2800" dirty="0" smtClean="0"/>
              <a:t>Spikes</a:t>
            </a:r>
            <a:r>
              <a:rPr lang="ar-IQ" sz="2800" dirty="0" smtClean="0"/>
              <a:t> ومن امثلة ذلك  فيروس الحمى الصفراء </a:t>
            </a:r>
            <a:r>
              <a:rPr lang="en-US" sz="2800" dirty="0" smtClean="0"/>
              <a:t>Yellow fever</a:t>
            </a:r>
            <a:r>
              <a:rPr lang="ar-IQ" sz="2800" dirty="0" smtClean="0"/>
              <a:t> وفيروس الحصبة الالمانية </a:t>
            </a:r>
            <a:r>
              <a:rPr lang="en-US" sz="2800" dirty="0" smtClean="0"/>
              <a:t>Rubella</a:t>
            </a:r>
            <a:r>
              <a:rPr lang="ar-IQ" sz="2800" dirty="0" smtClean="0"/>
              <a:t> وفيروس القوباء هيربيس </a:t>
            </a:r>
            <a:r>
              <a:rPr lang="en-US" sz="2800" dirty="0" smtClean="0"/>
              <a:t>Herpes</a:t>
            </a:r>
            <a:r>
              <a:rPr lang="ar-IQ" sz="2800" dirty="0" smtClean="0"/>
              <a:t> , </a:t>
            </a:r>
            <a:endParaRPr lang="en-US" sz="2800" dirty="0" smtClean="0"/>
          </a:p>
          <a:p>
            <a:pPr algn="r" rtl="1"/>
            <a:r>
              <a:rPr lang="en-US" sz="2800" dirty="0" smtClean="0"/>
              <a:t> </a:t>
            </a:r>
            <a:r>
              <a:rPr lang="ar-SA" sz="2800" dirty="0" smtClean="0"/>
              <a:t>الشكل العصوي المغلف:</a:t>
            </a:r>
          </a:p>
          <a:p>
            <a:pPr algn="r" rtl="1"/>
            <a:r>
              <a:rPr lang="ar-SA" sz="2800" dirty="0" smtClean="0"/>
              <a:t>مثل فيروس الإنفلونزا والذي يتميز  بتغير تركيبه مع كثرة الإستزراع</a:t>
            </a:r>
          </a:p>
          <a:p>
            <a:pPr algn="r" rtl="1"/>
            <a:r>
              <a:rPr lang="ar-SA" sz="2800" dirty="0" smtClean="0"/>
              <a:t>من الفيروسات المغلفة ذات شكل الطلقة فيروس الكلب</a:t>
            </a:r>
            <a:endParaRPr lang="ar-SY" sz="2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sp>
        <p:nvSpPr>
          <p:cNvPr id="3" name="Content Placeholder 2"/>
          <p:cNvSpPr>
            <a:spLocks noGrp="1"/>
          </p:cNvSpPr>
          <p:nvPr>
            <p:ph idx="1"/>
          </p:nvPr>
        </p:nvSpPr>
        <p:spPr/>
        <p:txBody>
          <a:bodyPr/>
          <a:lstStyle/>
          <a:p>
            <a:pPr algn="r" rtl="1"/>
            <a:r>
              <a:rPr lang="ar-SA" dirty="0" smtClean="0"/>
              <a:t>فيروس الإنفلونزا           </a:t>
            </a:r>
          </a:p>
          <a:p>
            <a:pPr algn="r" rtl="1"/>
            <a:endParaRPr lang="ar-SY" dirty="0"/>
          </a:p>
        </p:txBody>
      </p:sp>
      <p:pic>
        <p:nvPicPr>
          <p:cNvPr id="198658" name="Picture 2" descr="http://uqu.edu.sa/files2/tiny_mce/plugins/filemanager/files/4281680/shape/3.jpg"/>
          <p:cNvPicPr>
            <a:picLocks noChangeAspect="1" noChangeArrowheads="1"/>
          </p:cNvPicPr>
          <p:nvPr/>
        </p:nvPicPr>
        <p:blipFill>
          <a:blip r:embed="rId2" cstate="print"/>
          <a:srcRect/>
          <a:stretch>
            <a:fillRect/>
          </a:stretch>
        </p:blipFill>
        <p:spPr bwMode="auto">
          <a:xfrm>
            <a:off x="5943600" y="2438400"/>
            <a:ext cx="2952750" cy="333375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الفيروسات المعقدة </a:t>
            </a:r>
            <a:r>
              <a:rPr lang="en-US" dirty="0" smtClean="0"/>
              <a:t>Complex viruses</a:t>
            </a:r>
            <a:endParaRPr lang="ar-SY" dirty="0"/>
          </a:p>
        </p:txBody>
      </p:sp>
      <p:sp>
        <p:nvSpPr>
          <p:cNvPr id="3" name="Content Placeholder 2"/>
          <p:cNvSpPr>
            <a:spLocks noGrp="1"/>
          </p:cNvSpPr>
          <p:nvPr>
            <p:ph idx="1"/>
          </p:nvPr>
        </p:nvSpPr>
        <p:spPr/>
        <p:txBody>
          <a:bodyPr/>
          <a:lstStyle/>
          <a:p>
            <a:pPr algn="r" rtl="1"/>
            <a:r>
              <a:rPr lang="ar-SA" dirty="0" smtClean="0"/>
              <a:t> الفيروسات المكونه من رأس وذيل (البكتيريوفاج)</a:t>
            </a:r>
          </a:p>
          <a:p>
            <a:pPr algn="r" rtl="1"/>
            <a:r>
              <a:rPr lang="ar-SA" dirty="0" smtClean="0"/>
              <a:t>فيروس الجدري </a:t>
            </a:r>
            <a:r>
              <a:rPr lang="en-US" dirty="0" smtClean="0"/>
              <a:t>small pox</a:t>
            </a:r>
          </a:p>
          <a:p>
            <a:pPr algn="r" rtl="1"/>
            <a:r>
              <a:rPr lang="en-US" dirty="0" smtClean="0"/>
              <a:t> Herpes viruses </a:t>
            </a:r>
            <a:r>
              <a:rPr lang="ar-SA" dirty="0" smtClean="0"/>
              <a:t>فيروس القوباء (الحلأ)</a:t>
            </a:r>
          </a:p>
          <a:p>
            <a:pPr algn="r" rtl="1"/>
            <a:r>
              <a:rPr lang="ar-SA" dirty="0" smtClean="0"/>
              <a:t> الفيروسات المسرطنه = </a:t>
            </a:r>
            <a:r>
              <a:rPr lang="en-US" dirty="0" smtClean="0"/>
              <a:t>Retroviruses</a:t>
            </a:r>
            <a:r>
              <a:rPr lang="ar-SA" dirty="0" smtClean="0"/>
              <a:t>(ٌ</a:t>
            </a:r>
            <a:r>
              <a:rPr lang="en-US" dirty="0" smtClean="0"/>
              <a:t>RNA</a:t>
            </a:r>
          </a:p>
          <a:p>
            <a:pPr algn="r" rtl="1">
              <a:buNone/>
            </a:pPr>
            <a:r>
              <a:rPr lang="ar-SA" dirty="0" smtClean="0"/>
              <a:t>الفيروسات الرجعية أو العكسية والتي تتميز بأنزيم النسخ العكسي </a:t>
            </a:r>
            <a:r>
              <a:rPr lang="en-US" dirty="0" smtClean="0"/>
              <a:t>reverse transcriptase </a:t>
            </a:r>
            <a:r>
              <a:rPr lang="ar-SA" dirty="0" smtClean="0"/>
              <a:t> مثل فيروس الإيدز </a:t>
            </a:r>
          </a:p>
          <a:p>
            <a:pPr algn="r" rtl="1">
              <a:buNone/>
            </a:pPr>
            <a:endParaRPr lang="ar-SY"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dirty="0"/>
          </a:p>
        </p:txBody>
      </p:sp>
      <p:sp>
        <p:nvSpPr>
          <p:cNvPr id="3" name="Content Placeholder 2"/>
          <p:cNvSpPr>
            <a:spLocks noGrp="1"/>
          </p:cNvSpPr>
          <p:nvPr>
            <p:ph idx="1"/>
          </p:nvPr>
        </p:nvSpPr>
        <p:spPr/>
        <p:txBody>
          <a:bodyPr/>
          <a:lstStyle/>
          <a:p>
            <a:pPr algn="r" rtl="1">
              <a:buNone/>
            </a:pPr>
            <a:r>
              <a:rPr lang="ar-SA" dirty="0" smtClean="0"/>
              <a:t>فيروس الجدري                             فيروس الإيدز</a:t>
            </a:r>
          </a:p>
          <a:p>
            <a:pPr algn="r" rtl="1">
              <a:buNone/>
            </a:pPr>
            <a:endParaRPr lang="ar-SA" dirty="0" smtClean="0"/>
          </a:p>
          <a:p>
            <a:pPr algn="r" rtl="1">
              <a:buNone/>
            </a:pPr>
            <a:endParaRPr lang="ar-SY" dirty="0"/>
          </a:p>
        </p:txBody>
      </p:sp>
      <p:pic>
        <p:nvPicPr>
          <p:cNvPr id="4" name="Picture 2" descr="http://www.mawhopon.net/upload/image/basic_photo/4(55).jpg"/>
          <p:cNvPicPr>
            <a:picLocks noChangeAspect="1" noChangeArrowheads="1"/>
          </p:cNvPicPr>
          <p:nvPr/>
        </p:nvPicPr>
        <p:blipFill>
          <a:blip r:embed="rId2" cstate="print"/>
          <a:srcRect/>
          <a:stretch>
            <a:fillRect/>
          </a:stretch>
        </p:blipFill>
        <p:spPr bwMode="auto">
          <a:xfrm>
            <a:off x="4768850" y="2362200"/>
            <a:ext cx="4375150" cy="4038600"/>
          </a:xfrm>
          <a:prstGeom prst="rect">
            <a:avLst/>
          </a:prstGeom>
          <a:noFill/>
        </p:spPr>
      </p:pic>
      <p:pic>
        <p:nvPicPr>
          <p:cNvPr id="5" name="Picture 4" descr="http://www.matar.4t.com/aids-hiv-anatomy.gif"/>
          <p:cNvPicPr/>
          <p:nvPr/>
        </p:nvPicPr>
        <p:blipFill>
          <a:blip r:embed="rId3" cstate="print"/>
          <a:srcRect/>
          <a:stretch>
            <a:fillRect/>
          </a:stretch>
        </p:blipFill>
        <p:spPr bwMode="auto">
          <a:xfrm>
            <a:off x="381000" y="2590800"/>
            <a:ext cx="3047999"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609600"/>
            <a:ext cx="9601200" cy="1752600"/>
          </a:xfrm>
        </p:spPr>
        <p:txBody>
          <a:bodyPr/>
          <a:lstStyle/>
          <a:p>
            <a:pPr rtl="1" eaLnBrk="1" hangingPunct="1"/>
            <a:r>
              <a:rPr lang="ar-SA" sz="4000" b="1" dirty="0" smtClean="0">
                <a:solidFill>
                  <a:srgbClr val="990033"/>
                </a:solidFill>
              </a:rPr>
              <a:t>تقسيم الفيروسات</a:t>
            </a:r>
            <a:r>
              <a:rPr lang="ar-SA" sz="3200" b="1" dirty="0" smtClean="0">
                <a:solidFill>
                  <a:srgbClr val="990033"/>
                </a:solidFill>
              </a:rPr>
              <a:t/>
            </a:r>
            <a:br>
              <a:rPr lang="ar-SA" sz="3200" b="1" dirty="0" smtClean="0">
                <a:solidFill>
                  <a:srgbClr val="990033"/>
                </a:solidFill>
              </a:rPr>
            </a:br>
            <a:r>
              <a:rPr lang="ar-SA" sz="3200" b="1" dirty="0" smtClean="0">
                <a:solidFill>
                  <a:srgbClr val="990033"/>
                </a:solidFill>
              </a:rPr>
              <a:t>تصنف إلي مجموعتين </a:t>
            </a:r>
            <a:r>
              <a:rPr lang="ar-SA" sz="3200" b="1" u="sng" dirty="0" smtClean="0">
                <a:solidFill>
                  <a:srgbClr val="990033"/>
                </a:solidFill>
              </a:rPr>
              <a:t>حسب نوع الحامض النووي</a:t>
            </a:r>
            <a:r>
              <a:rPr lang="ar-SA" sz="3200" b="1" dirty="0" smtClean="0">
                <a:solidFill>
                  <a:srgbClr val="990033"/>
                </a:solidFill>
              </a:rPr>
              <a:t/>
            </a:r>
            <a:br>
              <a:rPr lang="ar-SA" sz="3200" b="1" dirty="0" smtClean="0">
                <a:solidFill>
                  <a:srgbClr val="990033"/>
                </a:solidFill>
              </a:rPr>
            </a:br>
            <a:r>
              <a:rPr lang="ar-SA" sz="3200" b="1" dirty="0" smtClean="0">
                <a:solidFill>
                  <a:srgbClr val="990033"/>
                </a:solidFill>
              </a:rPr>
              <a:t>أو يتم تصنيفها </a:t>
            </a:r>
            <a:r>
              <a:rPr lang="ar-SA" sz="3200" b="1" u="sng" dirty="0" smtClean="0">
                <a:solidFill>
                  <a:srgbClr val="990033"/>
                </a:solidFill>
              </a:rPr>
              <a:t>حسب </a:t>
            </a:r>
            <a:r>
              <a:rPr lang="ar-SA" sz="3200" b="1" u="sng" dirty="0" err="1" smtClean="0">
                <a:solidFill>
                  <a:srgbClr val="990033"/>
                </a:solidFill>
              </a:rPr>
              <a:t>العائل </a:t>
            </a:r>
            <a:r>
              <a:rPr lang="ar-SA" sz="3200" b="1" dirty="0" smtClean="0">
                <a:solidFill>
                  <a:srgbClr val="990033"/>
                </a:solidFill>
              </a:rPr>
              <a:t>(بكتيريا- حشرات- نبات- حيوان- انسان</a:t>
            </a:r>
            <a:r>
              <a:rPr lang="ar-SA" sz="3200" b="1" dirty="0" err="1" smtClean="0">
                <a:solidFill>
                  <a:srgbClr val="990033"/>
                </a:solidFill>
              </a:rPr>
              <a:t>)</a:t>
            </a:r>
            <a:r>
              <a:rPr lang="ar-SA" sz="3200" b="1" dirty="0" smtClean="0">
                <a:solidFill>
                  <a:srgbClr val="990033"/>
                </a:solidFill>
              </a:rPr>
              <a:t/>
            </a:r>
            <a:br>
              <a:rPr lang="ar-SA" sz="3200" b="1" dirty="0" smtClean="0">
                <a:solidFill>
                  <a:srgbClr val="990033"/>
                </a:solidFill>
              </a:rPr>
            </a:br>
            <a:endParaRPr lang="en-US" sz="3200" b="1" dirty="0" smtClean="0">
              <a:solidFill>
                <a:srgbClr val="990033"/>
              </a:solidFill>
            </a:endParaRPr>
          </a:p>
        </p:txBody>
      </p:sp>
      <p:sp>
        <p:nvSpPr>
          <p:cNvPr id="25603" name="Rectangle 3"/>
          <p:cNvSpPr>
            <a:spLocks noGrp="1" noChangeArrowheads="1"/>
          </p:cNvSpPr>
          <p:nvPr>
            <p:ph type="body" idx="1"/>
          </p:nvPr>
        </p:nvSpPr>
        <p:spPr>
          <a:xfrm>
            <a:off x="0" y="1828800"/>
            <a:ext cx="8991600" cy="4297363"/>
          </a:xfrm>
        </p:spPr>
        <p:txBody>
          <a:bodyPr/>
          <a:lstStyle/>
          <a:p>
            <a:pPr algn="ctr" rtl="1" eaLnBrk="1" hangingPunct="1">
              <a:lnSpc>
                <a:spcPct val="80000"/>
              </a:lnSpc>
              <a:buFontTx/>
              <a:buNone/>
            </a:pPr>
            <a:r>
              <a:rPr lang="en-US" b="1" dirty="0" smtClean="0"/>
              <a:t/>
            </a:r>
            <a:br>
              <a:rPr lang="en-US" b="1" dirty="0" smtClean="0"/>
            </a:br>
            <a:r>
              <a:rPr lang="ar-SA" b="1" dirty="0" smtClean="0"/>
              <a:t>تسمية الفيروسات</a:t>
            </a:r>
          </a:p>
          <a:p>
            <a:pPr algn="ctr" rtl="1" eaLnBrk="1" hangingPunct="1">
              <a:lnSpc>
                <a:spcPct val="80000"/>
              </a:lnSpc>
              <a:buFontTx/>
              <a:buNone/>
            </a:pPr>
            <a:r>
              <a:rPr lang="ar-SA" b="1" dirty="0" smtClean="0"/>
              <a:t>توضع الفيروسات ذات الصفات المشتركة ضمن فصيلة أو عائلة تنتهي بالمقطع </a:t>
            </a:r>
            <a:r>
              <a:rPr lang="en-US" b="1" dirty="0" err="1" smtClean="0"/>
              <a:t>Viridae</a:t>
            </a:r>
            <a:endParaRPr lang="en-US" b="1" dirty="0" smtClean="0"/>
          </a:p>
          <a:p>
            <a:pPr algn="ctr" rtl="1" eaLnBrk="1" hangingPunct="1">
              <a:lnSpc>
                <a:spcPct val="80000"/>
              </a:lnSpc>
              <a:buFontTx/>
              <a:buNone/>
            </a:pPr>
            <a:r>
              <a:rPr lang="ar-SA" b="1" dirty="0" smtClean="0"/>
              <a:t>اسم الفيروس ينتهي بالمقطع </a:t>
            </a:r>
            <a:r>
              <a:rPr lang="en-US" b="1" dirty="0" smtClean="0"/>
              <a:t>Virus</a:t>
            </a:r>
            <a:r>
              <a:rPr lang="ar-SA" b="1" dirty="0" smtClean="0"/>
              <a:t> </a:t>
            </a:r>
          </a:p>
          <a:p>
            <a:pPr algn="r" rtl="1" eaLnBrk="1" hangingPunct="1">
              <a:lnSpc>
                <a:spcPct val="80000"/>
              </a:lnSpc>
              <a:buFontTx/>
              <a:buNone/>
            </a:pPr>
            <a:r>
              <a:rPr lang="ar-SA" b="1" dirty="0" smtClean="0"/>
              <a:t>مثال عائلة </a:t>
            </a:r>
            <a:r>
              <a:rPr lang="en-US" b="1" dirty="0" err="1" smtClean="0"/>
              <a:t>Poxviridae</a:t>
            </a:r>
            <a:r>
              <a:rPr lang="ar-SA" b="1" dirty="0" smtClean="0"/>
              <a:t> تضم فيروس الجدري </a:t>
            </a:r>
            <a:r>
              <a:rPr lang="en-US" b="1" dirty="0" smtClean="0"/>
              <a:t>Poxvirus</a:t>
            </a:r>
          </a:p>
          <a:p>
            <a:pPr algn="r" rtl="1" eaLnBrk="1" hangingPunct="1">
              <a:lnSpc>
                <a:spcPct val="80000"/>
              </a:lnSpc>
              <a:buFontTx/>
              <a:buNone/>
            </a:pPr>
            <a:endParaRPr lang="en-US" b="1" dirty="0" smtClean="0"/>
          </a:p>
          <a:p>
            <a:pPr algn="r" rtl="1" eaLnBrk="1" hangingPunct="1">
              <a:lnSpc>
                <a:spcPct val="80000"/>
              </a:lnSpc>
              <a:buFontTx/>
              <a:buNone/>
            </a:pPr>
            <a:r>
              <a:rPr lang="ar-SA" b="1" dirty="0" smtClean="0"/>
              <a:t> وقد اقترح العالم الامريكي </a:t>
            </a:r>
            <a:r>
              <a:rPr lang="ar-SA" b="1" dirty="0" err="1" smtClean="0"/>
              <a:t>بلتيمور</a:t>
            </a:r>
            <a:r>
              <a:rPr lang="ar-SA" b="1" dirty="0" smtClean="0"/>
              <a:t> عام 1975 تقسيم الفيروسات إلى </a:t>
            </a:r>
            <a:r>
              <a:rPr lang="en-US" b="1" dirty="0" smtClean="0"/>
              <a:t>6 Classes </a:t>
            </a:r>
            <a:r>
              <a:rPr lang="ar-SA" b="1" dirty="0" smtClean="0"/>
              <a:t> تبعا </a:t>
            </a:r>
            <a:r>
              <a:rPr lang="ar-SA" b="1" u="sng" dirty="0" smtClean="0"/>
              <a:t>لطريقة تضاعف المادة الوراثية</a:t>
            </a:r>
            <a:r>
              <a:rPr lang="ar-SA" b="1" dirty="0" smtClean="0"/>
              <a:t>.</a:t>
            </a:r>
            <a:r>
              <a:rPr lang="en-US" b="1" dirty="0" smtClean="0"/>
              <a:t/>
            </a:r>
            <a:br>
              <a:rPr lang="en-US" b="1" dirty="0" smtClean="0"/>
            </a:br>
            <a:endParaRPr lang="en-US" b="1"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304800" y="4114800"/>
            <a:ext cx="8534400" cy="2057400"/>
          </a:xfrm>
          <a:prstGeom prst="rect">
            <a:avLst/>
          </a:prstGeom>
        </p:spPr>
        <p:txBody>
          <a:bodyPr wrap="none" fromWordArt="1">
            <a:prstTxWarp prst="textPlain">
              <a:avLst>
                <a:gd name="adj" fmla="val 57792"/>
              </a:avLst>
            </a:prstTxWarp>
          </a:bodyPr>
          <a:lstStyle/>
          <a:p>
            <a:pPr algn="ctr" rtl="1"/>
            <a:r>
              <a:rPr lang="ar-SA" sz="36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المحاضرة</a:t>
            </a:r>
          </a:p>
          <a:p>
            <a:pPr algn="ctr" rtl="1"/>
            <a:r>
              <a:rPr lang="ar-SA" sz="3600" b="1"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الحادية عشر</a:t>
            </a:r>
            <a:endParaRPr lang="ar-SA" sz="36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endParaRPr>
          </a:p>
        </p:txBody>
      </p:sp>
      <p:sp>
        <p:nvSpPr>
          <p:cNvPr id="3075" name="Text Box 2"/>
          <p:cNvSpPr txBox="1">
            <a:spLocks noChangeArrowheads="1"/>
          </p:cNvSpPr>
          <p:nvPr/>
        </p:nvSpPr>
        <p:spPr bwMode="auto">
          <a:xfrm>
            <a:off x="0" y="2362200"/>
            <a:ext cx="9144000" cy="1098550"/>
          </a:xfrm>
          <a:prstGeom prst="rect">
            <a:avLst/>
          </a:prstGeom>
          <a:gradFill rotWithShape="1">
            <a:gsLst>
              <a:gs pos="0">
                <a:srgbClr val="CCFFCC"/>
              </a:gs>
              <a:gs pos="100000">
                <a:srgbClr val="FF66CC"/>
              </a:gs>
            </a:gsLst>
            <a:path path="shape">
              <a:fillToRect l="50000" t="50000" r="50000" b="50000"/>
            </a:path>
          </a:gradFill>
          <a:ln w="9525">
            <a:noFill/>
            <a:miter lim="800000"/>
            <a:headEnd/>
            <a:tailEnd/>
          </a:ln>
        </p:spPr>
        <p:txBody>
          <a:bodyPr>
            <a:spAutoFit/>
          </a:bodyPr>
          <a:lstStyle/>
          <a:p>
            <a:pPr algn="ctr">
              <a:spcBef>
                <a:spcPct val="50000"/>
              </a:spcBef>
            </a:pPr>
            <a:r>
              <a:rPr lang="ar-SA" sz="6600" b="1">
                <a:solidFill>
                  <a:srgbClr val="324E37"/>
                </a:solidFill>
                <a:latin typeface="Arial" pitchFamily="34" charset="0"/>
              </a:rPr>
              <a:t>البكتيريا والفيروسات</a:t>
            </a:r>
            <a:endParaRPr lang="en-US" sz="6600" b="1">
              <a:solidFill>
                <a:srgbClr val="324E37"/>
              </a:solidFill>
              <a:latin typeface="Arial" pitchFamily="34" charset="0"/>
            </a:endParaRPr>
          </a:p>
        </p:txBody>
      </p:sp>
      <p:pic>
        <p:nvPicPr>
          <p:cNvPr id="3076" name="Picture 3" descr="477bismellahjw9"/>
          <p:cNvPicPr>
            <a:picLocks noChangeAspect="1" noChangeArrowheads="1"/>
          </p:cNvPicPr>
          <p:nvPr/>
        </p:nvPicPr>
        <p:blipFill>
          <a:blip r:embed="rId3" cstate="print"/>
          <a:srcRect/>
          <a:stretch>
            <a:fillRect/>
          </a:stretch>
        </p:blipFill>
        <p:spPr bwMode="auto">
          <a:xfrm>
            <a:off x="838200" y="228600"/>
            <a:ext cx="7391400" cy="1590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2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ar-SA" sz="4000" b="1" dirty="0" smtClean="0"/>
              <a:t>الاحماض النووية في الفيروسات </a:t>
            </a:r>
            <a:endParaRPr lang="ar-SA" sz="4000" b="1" dirty="0"/>
          </a:p>
        </p:txBody>
      </p:sp>
      <p:sp>
        <p:nvSpPr>
          <p:cNvPr id="3" name="Content Placeholder 2"/>
          <p:cNvSpPr>
            <a:spLocks noGrp="1"/>
          </p:cNvSpPr>
          <p:nvPr>
            <p:ph idx="1"/>
          </p:nvPr>
        </p:nvSpPr>
        <p:spPr>
          <a:xfrm>
            <a:off x="0" y="914400"/>
            <a:ext cx="9144000" cy="4830763"/>
          </a:xfrm>
        </p:spPr>
        <p:txBody>
          <a:bodyPr/>
          <a:lstStyle/>
          <a:p>
            <a:pPr algn="r" rtl="1"/>
            <a:r>
              <a:rPr lang="ar-SA" b="1" dirty="0" smtClean="0"/>
              <a:t>توجد اربع أنواع  للأحماض النووية الفيروسية </a:t>
            </a:r>
            <a:r>
              <a:rPr lang="ar-SA" b="1" dirty="0" err="1" smtClean="0"/>
              <a:t>هي:-</a:t>
            </a:r>
            <a:endParaRPr lang="ar-SA" b="1" dirty="0" smtClean="0"/>
          </a:p>
          <a:p>
            <a:pPr algn="r" rtl="1">
              <a:buNone/>
            </a:pPr>
            <a:r>
              <a:rPr lang="ar-SA" b="1" dirty="0" err="1" smtClean="0"/>
              <a:t>1-</a:t>
            </a:r>
            <a:r>
              <a:rPr lang="ar-SA" b="1" dirty="0" smtClean="0"/>
              <a:t> </a:t>
            </a:r>
            <a:r>
              <a:rPr lang="en-US" b="1" dirty="0" smtClean="0"/>
              <a:t>DNA</a:t>
            </a:r>
            <a:r>
              <a:rPr lang="ar-SA" b="1" dirty="0" smtClean="0"/>
              <a:t> مزدوج الشريط </a:t>
            </a:r>
            <a:r>
              <a:rPr lang="en-US" b="1" dirty="0" err="1" smtClean="0"/>
              <a:t>ds</a:t>
            </a:r>
            <a:r>
              <a:rPr lang="en-US" b="1" dirty="0" smtClean="0"/>
              <a:t>-DNA</a:t>
            </a:r>
            <a:r>
              <a:rPr lang="ar-SA" b="1" dirty="0" err="1" smtClean="0"/>
              <a:t>.</a:t>
            </a:r>
            <a:r>
              <a:rPr lang="ar-SA" b="1" dirty="0" smtClean="0"/>
              <a:t> وهو شائع في الفيروسات التي تصيب الحيوان والإنسان والبكتيريا ونادر في الفيروسات النباتية.</a:t>
            </a:r>
          </a:p>
          <a:p>
            <a:pPr algn="r" rtl="1">
              <a:buNone/>
            </a:pPr>
            <a:r>
              <a:rPr lang="ar-SA" b="1" dirty="0" err="1" smtClean="0"/>
              <a:t>2-</a:t>
            </a:r>
            <a:r>
              <a:rPr lang="ar-SA" b="1" dirty="0" smtClean="0"/>
              <a:t> </a:t>
            </a:r>
            <a:r>
              <a:rPr lang="en-US" b="1" dirty="0" smtClean="0"/>
              <a:t>DNA</a:t>
            </a:r>
            <a:r>
              <a:rPr lang="ar-SA" b="1" dirty="0" smtClean="0"/>
              <a:t> مفرد الشريط </a:t>
            </a:r>
            <a:r>
              <a:rPr lang="en-US" b="1" dirty="0" err="1" smtClean="0"/>
              <a:t>ss</a:t>
            </a:r>
            <a:r>
              <a:rPr lang="en-US" b="1" dirty="0" smtClean="0"/>
              <a:t>-DNA</a:t>
            </a:r>
            <a:r>
              <a:rPr lang="ar-SA" b="1" dirty="0" smtClean="0"/>
              <a:t> يكثر في الفيروسات الحيوانية وبعض الفيروسات البكتيرية ذات الاشكال الخيطية ونادر في الفيروسات النباتية.</a:t>
            </a:r>
          </a:p>
          <a:p>
            <a:pPr algn="r" rtl="1">
              <a:buNone/>
            </a:pPr>
            <a:r>
              <a:rPr lang="ar-SA" b="1" dirty="0" err="1" smtClean="0"/>
              <a:t>3-</a:t>
            </a:r>
            <a:r>
              <a:rPr lang="ar-SA" b="1" dirty="0" smtClean="0"/>
              <a:t> </a:t>
            </a:r>
            <a:r>
              <a:rPr lang="en-US" b="1" dirty="0" smtClean="0"/>
              <a:t>RNA </a:t>
            </a:r>
            <a:r>
              <a:rPr lang="ar-SA" b="1" dirty="0" smtClean="0"/>
              <a:t>مزدوج الشريط </a:t>
            </a:r>
            <a:r>
              <a:rPr lang="en-US" b="1" dirty="0" err="1" smtClean="0"/>
              <a:t>ds</a:t>
            </a:r>
            <a:r>
              <a:rPr lang="en-US" b="1" dirty="0" smtClean="0"/>
              <a:t>-RNA</a:t>
            </a:r>
            <a:r>
              <a:rPr lang="ar-SA" b="1" dirty="0" smtClean="0"/>
              <a:t> نادر في فيروسات البكتيريا ومحدود في النباتية وشائع في الحيوانية</a:t>
            </a:r>
          </a:p>
          <a:p>
            <a:pPr algn="r" rtl="1">
              <a:buNone/>
            </a:pPr>
            <a:r>
              <a:rPr lang="ar-SA" b="1" dirty="0" err="1" smtClean="0"/>
              <a:t>4-</a:t>
            </a:r>
            <a:r>
              <a:rPr lang="ar-SA" b="1" dirty="0" smtClean="0"/>
              <a:t> </a:t>
            </a:r>
            <a:r>
              <a:rPr lang="en-US" b="1" dirty="0" smtClean="0"/>
              <a:t>RNA</a:t>
            </a:r>
            <a:r>
              <a:rPr lang="ar-SA" b="1" dirty="0" smtClean="0"/>
              <a:t> مفرد الشريط </a:t>
            </a:r>
            <a:r>
              <a:rPr lang="en-US" b="1" dirty="0" err="1" smtClean="0"/>
              <a:t>ss</a:t>
            </a:r>
            <a:r>
              <a:rPr lang="en-US" b="1" dirty="0" smtClean="0"/>
              <a:t>-RNA</a:t>
            </a:r>
            <a:r>
              <a:rPr lang="ar-SA" b="1" dirty="0" smtClean="0"/>
              <a:t> يكثر في النباتية وبعض الحيوانية وغير شائع في فيروسات البكتيريا</a:t>
            </a:r>
          </a:p>
          <a:p>
            <a:pPr algn="r" rtl="1"/>
            <a:endParaRPr lang="ar-SA" b="1"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en-US" sz="4000" b="1" dirty="0" smtClean="0"/>
              <a:t>* </a:t>
            </a:r>
            <a:r>
              <a:rPr lang="ar-SA" sz="4000" b="1" dirty="0" err="1" smtClean="0"/>
              <a:t>أولاً </a:t>
            </a:r>
            <a:r>
              <a:rPr lang="ar-SA" sz="4000" b="1" dirty="0" smtClean="0"/>
              <a:t>: الفيروساـت الحيوانية</a:t>
            </a:r>
            <a:br>
              <a:rPr lang="ar-SA" sz="4000" b="1" dirty="0" smtClean="0"/>
            </a:br>
            <a:r>
              <a:rPr lang="en-US" sz="4000" b="1" dirty="0" smtClean="0"/>
              <a:t> (Animal Viruses) </a:t>
            </a:r>
            <a:endParaRPr lang="ar-SA" sz="4000" dirty="0"/>
          </a:p>
        </p:txBody>
      </p:sp>
      <p:sp>
        <p:nvSpPr>
          <p:cNvPr id="3" name="Content Placeholder 2"/>
          <p:cNvSpPr>
            <a:spLocks noGrp="1"/>
          </p:cNvSpPr>
          <p:nvPr>
            <p:ph idx="1"/>
          </p:nvPr>
        </p:nvSpPr>
        <p:spPr/>
        <p:txBody>
          <a:bodyPr/>
          <a:lstStyle/>
          <a:p>
            <a:pPr algn="r" rtl="1" eaLnBrk="1" hangingPunct="1">
              <a:lnSpc>
                <a:spcPct val="80000"/>
              </a:lnSpc>
              <a:buFontTx/>
              <a:buNone/>
            </a:pPr>
            <a:r>
              <a:rPr lang="en-US" b="1" dirty="0" smtClean="0"/>
              <a:t/>
            </a:r>
            <a:br>
              <a:rPr lang="en-US" b="1" dirty="0" smtClean="0"/>
            </a:br>
            <a:r>
              <a:rPr lang="ar-SA" b="1" dirty="0" smtClean="0"/>
              <a:t>وهي فيروسات تصيب كلاً من الإنسان والحيوان وتسبب لهما الأمراض </a:t>
            </a:r>
          </a:p>
          <a:p>
            <a:pPr algn="r" rtl="1" eaLnBrk="1" hangingPunct="1">
              <a:lnSpc>
                <a:spcPct val="80000"/>
              </a:lnSpc>
              <a:buFontTx/>
              <a:buNone/>
            </a:pPr>
            <a:r>
              <a:rPr lang="ar-SA" b="1" dirty="0" smtClean="0"/>
              <a:t>    ويمكن تجميع فيروسات الحيوان في عدة مجاميع هي</a:t>
            </a:r>
            <a:r>
              <a:rPr lang="en-US" b="1" dirty="0" smtClean="0"/>
              <a:t>:</a:t>
            </a:r>
          </a:p>
          <a:p>
            <a:pPr algn="r" rtl="1" eaLnBrk="1" hangingPunct="1">
              <a:lnSpc>
                <a:spcPct val="80000"/>
              </a:lnSpc>
              <a:buFontTx/>
              <a:buNone/>
            </a:pPr>
            <a:r>
              <a:rPr lang="ar-SA" b="1" dirty="0" smtClean="0"/>
              <a:t>   1-</a:t>
            </a:r>
            <a:r>
              <a:rPr lang="en-US" b="1" dirty="0" smtClean="0"/>
              <a:t>  </a:t>
            </a:r>
            <a:r>
              <a:rPr lang="ar-SA" b="1" dirty="0" smtClean="0"/>
              <a:t>الفيروسـات التي تحتوي على حمض</a:t>
            </a:r>
            <a:r>
              <a:rPr lang="en-US" b="1" dirty="0" smtClean="0"/>
              <a:t> (DNA).</a:t>
            </a:r>
            <a:br>
              <a:rPr lang="en-US" b="1" dirty="0" smtClean="0"/>
            </a:br>
            <a:r>
              <a:rPr lang="en-US" sz="800" b="1" dirty="0" smtClean="0"/>
              <a:t/>
            </a:r>
            <a:br>
              <a:rPr lang="en-US" sz="800" b="1" dirty="0" smtClean="0"/>
            </a:br>
            <a:r>
              <a:rPr lang="ar-SA" b="1" dirty="0" smtClean="0"/>
              <a:t>2-</a:t>
            </a:r>
            <a:r>
              <a:rPr lang="en-US" b="1" dirty="0" smtClean="0"/>
              <a:t>  </a:t>
            </a:r>
            <a:r>
              <a:rPr lang="ar-SA" b="1" dirty="0" smtClean="0"/>
              <a:t>الفيروسـات التي تحتوي على حمض</a:t>
            </a:r>
            <a:r>
              <a:rPr lang="en-US" b="1" dirty="0" smtClean="0"/>
              <a:t> (RNA).</a:t>
            </a:r>
          </a:p>
          <a:p>
            <a:pPr algn="r" rtl="1" eaLnBrk="1" hangingPunct="1">
              <a:lnSpc>
                <a:spcPct val="80000"/>
              </a:lnSpc>
              <a:buFontTx/>
              <a:buNone/>
            </a:pPr>
            <a:r>
              <a:rPr lang="en-US" sz="800" b="1" dirty="0" smtClean="0"/>
              <a:t/>
            </a:r>
            <a:br>
              <a:rPr lang="en-US" sz="800" b="1" dirty="0" smtClean="0"/>
            </a:br>
            <a:r>
              <a:rPr lang="ar-SA" b="1" dirty="0" smtClean="0"/>
              <a:t>3-</a:t>
            </a:r>
            <a:r>
              <a:rPr lang="en-US" b="1" dirty="0" smtClean="0"/>
              <a:t>  </a:t>
            </a:r>
            <a:r>
              <a:rPr lang="ar-SA" b="1" dirty="0" smtClean="0"/>
              <a:t>فيروسات تنقلها الحشرات</a:t>
            </a:r>
            <a:r>
              <a:rPr lang="en-US" b="1" dirty="0" smtClean="0"/>
              <a:t>.</a:t>
            </a:r>
            <a:br>
              <a:rPr lang="en-US" b="1" dirty="0" smtClean="0"/>
            </a:br>
            <a:r>
              <a:rPr lang="en-US" sz="800" b="1" dirty="0" smtClean="0"/>
              <a:t/>
            </a:r>
            <a:br>
              <a:rPr lang="en-US" sz="800" b="1" dirty="0" smtClean="0"/>
            </a:br>
            <a:r>
              <a:rPr lang="ar-SA" b="1" dirty="0" smtClean="0"/>
              <a:t>4-</a:t>
            </a:r>
            <a:r>
              <a:rPr lang="en-US" b="1" dirty="0" smtClean="0"/>
              <a:t>  </a:t>
            </a:r>
            <a:r>
              <a:rPr lang="ar-SA" b="1" dirty="0" smtClean="0"/>
              <a:t>فيروسات غير مميزة تماماً</a:t>
            </a:r>
            <a:r>
              <a:rPr lang="en-US" b="1" dirty="0" smtClean="0"/>
              <a:t>.</a:t>
            </a:r>
            <a:endParaRPr lang="ar-S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idx="1"/>
          </p:nvPr>
        </p:nvSpPr>
        <p:spPr>
          <a:xfrm>
            <a:off x="304800" y="381000"/>
            <a:ext cx="8839200" cy="6477000"/>
          </a:xfrm>
        </p:spPr>
        <p:txBody>
          <a:bodyPr/>
          <a:lstStyle/>
          <a:p>
            <a:pPr algn="r" rtl="1" eaLnBrk="1" hangingPunct="1">
              <a:lnSpc>
                <a:spcPct val="80000"/>
              </a:lnSpc>
              <a:buFontTx/>
              <a:buNone/>
            </a:pPr>
            <a:r>
              <a:rPr lang="ar-SA" sz="3600" b="1" dirty="0" smtClean="0"/>
              <a:t>   </a:t>
            </a:r>
            <a:r>
              <a:rPr lang="en-US" sz="3600" b="1" dirty="0" smtClean="0"/>
              <a:t> </a:t>
            </a:r>
            <a:r>
              <a:rPr lang="ar-SA" sz="3600" b="1" dirty="0" smtClean="0"/>
              <a:t>الفيروسـات التي تحتوي على حمض </a:t>
            </a:r>
            <a:r>
              <a:rPr lang="ar-SA" sz="3600" b="1" dirty="0" err="1" smtClean="0"/>
              <a:t>ديوكسي</a:t>
            </a:r>
            <a:r>
              <a:rPr lang="ar-SA" sz="3600" b="1" dirty="0" smtClean="0"/>
              <a:t> </a:t>
            </a:r>
            <a:r>
              <a:rPr lang="ar-SA" sz="3600" b="1" dirty="0" err="1" smtClean="0"/>
              <a:t>رايبوزي</a:t>
            </a:r>
            <a:r>
              <a:rPr lang="en-US" sz="3600" b="1" dirty="0" smtClean="0"/>
              <a:t>  </a:t>
            </a:r>
            <a:r>
              <a:rPr lang="en-US" sz="3600" b="1" dirty="0" err="1" smtClean="0"/>
              <a:t>Deoxy</a:t>
            </a:r>
            <a:r>
              <a:rPr lang="en-US" sz="3600" b="1" dirty="0" smtClean="0"/>
              <a:t> Viruses DNA </a:t>
            </a:r>
            <a:r>
              <a:rPr lang="ar-SA" sz="3600" b="1" dirty="0" smtClean="0"/>
              <a:t>  من هذه الفيروسـات ما </a:t>
            </a:r>
            <a:r>
              <a:rPr lang="ar-SA" sz="3600" b="1" dirty="0" err="1" smtClean="0"/>
              <a:t>يلي:-</a:t>
            </a:r>
            <a:r>
              <a:rPr lang="ar-SA" sz="3600" b="1" dirty="0" smtClean="0"/>
              <a:t> </a:t>
            </a:r>
            <a:endParaRPr lang="en-US" sz="3600" b="1" dirty="0" smtClean="0"/>
          </a:p>
          <a:p>
            <a:pPr algn="r" rtl="1" eaLnBrk="1" hangingPunct="1">
              <a:lnSpc>
                <a:spcPct val="80000"/>
              </a:lnSpc>
              <a:buFontTx/>
              <a:buNone/>
            </a:pPr>
            <a:r>
              <a:rPr lang="ar-SA" sz="3600" b="1" dirty="0" smtClean="0"/>
              <a:t>1- فيروس الجدري </a:t>
            </a:r>
            <a:r>
              <a:rPr lang="en-US" sz="3600" b="1" dirty="0" smtClean="0"/>
              <a:t>( pox virus) </a:t>
            </a:r>
            <a:r>
              <a:rPr lang="ar-SA" sz="3600" b="1" dirty="0" smtClean="0"/>
              <a:t>يشمل اكبر الفيروسات حجماً.(بيضاوي الشكل ) ويكون تشخصيه بظهور بثرات تنتشر على جميع أجزاء الجسم من اليد إلى القدم وينتشر المرض باللمس أثناء فترة الإنفجار</a:t>
            </a:r>
            <a:r>
              <a:rPr lang="en-US" sz="3600" b="1" dirty="0" smtClean="0"/>
              <a:t> (Eruptive phases) </a:t>
            </a:r>
            <a:r>
              <a:rPr lang="ar-SA" sz="3600" b="1" dirty="0" smtClean="0"/>
              <a:t>أي بعد حوالي أسبوعين من الإصابة ويكون المرض معدياً في هذه الفترة ويمكن الوقاية من هذا المرض بالتطعيم</a:t>
            </a:r>
            <a:r>
              <a:rPr lang="en-US" sz="3600" b="1" dirty="0" smtClean="0"/>
              <a:t>.</a:t>
            </a:r>
            <a:endParaRPr lang="ar-SA" sz="3600" b="1" dirty="0" smtClean="0"/>
          </a:p>
          <a:p>
            <a:pPr algn="r" rtl="1" eaLnBrk="1" hangingPunct="1">
              <a:lnSpc>
                <a:spcPct val="80000"/>
              </a:lnSpc>
              <a:buFontTx/>
              <a:buNone/>
            </a:pPr>
            <a:r>
              <a:rPr lang="ar-SA" sz="3600" b="1" dirty="0" smtClean="0"/>
              <a:t>2- فيروس جدري البقر</a:t>
            </a:r>
            <a:r>
              <a:rPr lang="en-US" sz="3600" b="1" dirty="0" smtClean="0"/>
              <a:t> (Cow virus) </a:t>
            </a:r>
            <a:r>
              <a:rPr lang="ar-SA" sz="3600" b="1" dirty="0" smtClean="0"/>
              <a:t>ويسبب ظهور </a:t>
            </a:r>
            <a:r>
              <a:rPr lang="ar-SA" sz="3600" b="1" dirty="0" err="1" smtClean="0"/>
              <a:t>بثرات</a:t>
            </a:r>
            <a:r>
              <a:rPr lang="ar-SA" sz="3600" b="1" dirty="0" smtClean="0"/>
              <a:t>  للضرع في المواشي و يمكن أن ينتقل منها الفيروس للإنسان</a:t>
            </a:r>
            <a:r>
              <a:rPr lang="en-US" sz="3600" b="1" dirty="0" smtClean="0"/>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30250" y="333375"/>
            <a:ext cx="7772400" cy="1143000"/>
          </a:xfrm>
        </p:spPr>
        <p:txBody>
          <a:bodyPr/>
          <a:lstStyle/>
          <a:p>
            <a:pPr eaLnBrk="1" hangingPunct="1">
              <a:defRPr/>
            </a:pPr>
            <a:r>
              <a:rPr lang="en-CA" b="1" smtClean="0">
                <a:solidFill>
                  <a:srgbClr val="FAFD00"/>
                </a:solidFill>
              </a:rPr>
              <a:t>Smallpox Virus</a:t>
            </a:r>
          </a:p>
        </p:txBody>
      </p:sp>
      <p:pic>
        <p:nvPicPr>
          <p:cNvPr id="39939" name="Picture 3" descr="Smallpox_virus"/>
          <p:cNvPicPr>
            <a:picLocks noChangeAspect="1" noChangeArrowheads="1"/>
          </p:cNvPicPr>
          <p:nvPr/>
        </p:nvPicPr>
        <p:blipFill>
          <a:blip r:embed="rId2" cstate="print"/>
          <a:srcRect/>
          <a:stretch>
            <a:fillRect/>
          </a:stretch>
        </p:blipFill>
        <p:spPr bwMode="auto">
          <a:xfrm>
            <a:off x="1884363" y="1773238"/>
            <a:ext cx="5632450" cy="4789487"/>
          </a:xfrm>
          <a:prstGeom prst="rect">
            <a:avLst/>
          </a:prstGeom>
          <a:noFill/>
          <a:ln w="9525">
            <a:noFill/>
            <a:miter lim="800000"/>
            <a:headEnd/>
            <a:tailEnd/>
          </a:ln>
        </p:spPr>
      </p:pic>
      <p:sp>
        <p:nvSpPr>
          <p:cNvPr id="39940" name="Line 4"/>
          <p:cNvSpPr>
            <a:spLocks noChangeShapeType="1"/>
          </p:cNvSpPr>
          <p:nvPr/>
        </p:nvSpPr>
        <p:spPr bwMode="auto">
          <a:xfrm>
            <a:off x="923925" y="1412875"/>
            <a:ext cx="7424738" cy="0"/>
          </a:xfrm>
          <a:prstGeom prst="line">
            <a:avLst/>
          </a:prstGeom>
          <a:noFill/>
          <a:ln w="28575">
            <a:solidFill>
              <a:schemeClr val="hlink"/>
            </a:solidFill>
            <a:round/>
            <a:headEnd/>
            <a:tailEnd/>
          </a:ln>
        </p:spPr>
        <p:txBody>
          <a:bodyPr/>
          <a:lstStyle/>
          <a:p>
            <a:endParaRPr lang="ar-SY"/>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ChangeArrowheads="1"/>
          </p:cNvSpPr>
          <p:nvPr/>
        </p:nvSpPr>
        <p:spPr bwMode="auto">
          <a:xfrm>
            <a:off x="0" y="304800"/>
            <a:ext cx="8839200" cy="5952399"/>
          </a:xfrm>
          <a:prstGeom prst="rect">
            <a:avLst/>
          </a:prstGeom>
          <a:noFill/>
          <a:ln w="9525">
            <a:noFill/>
            <a:miter lim="800000"/>
            <a:headEnd/>
            <a:tailEnd/>
          </a:ln>
        </p:spPr>
        <p:txBody>
          <a:bodyPr wrap="square">
            <a:spAutoFit/>
          </a:bodyPr>
          <a:lstStyle/>
          <a:p>
            <a:pPr rtl="1">
              <a:lnSpc>
                <a:spcPct val="80000"/>
              </a:lnSpc>
            </a:pPr>
            <a:r>
              <a:rPr lang="ar-SA" sz="3400" b="1" dirty="0"/>
              <a:t>3- </a:t>
            </a:r>
            <a:r>
              <a:rPr lang="ar-SA" sz="3400" b="1" dirty="0" smtClean="0">
                <a:solidFill>
                  <a:srgbClr val="CC0066"/>
                </a:solidFill>
              </a:rPr>
              <a:t>فيروسات </a:t>
            </a:r>
            <a:r>
              <a:rPr lang="ar-SA" sz="3400" b="1" dirty="0" err="1" smtClean="0">
                <a:solidFill>
                  <a:srgbClr val="CC0066"/>
                </a:solidFill>
              </a:rPr>
              <a:t>بابوفا</a:t>
            </a:r>
            <a:r>
              <a:rPr lang="ar-SA" sz="3400" b="1" dirty="0" smtClean="0">
                <a:solidFill>
                  <a:srgbClr val="CC0066"/>
                </a:solidFill>
              </a:rPr>
              <a:t> </a:t>
            </a:r>
            <a:r>
              <a:rPr lang="en-US" sz="3400" b="1" dirty="0" err="1" smtClean="0"/>
              <a:t>Papova</a:t>
            </a:r>
            <a:r>
              <a:rPr lang="en-US" sz="3400" b="1" dirty="0" smtClean="0"/>
              <a:t> viruses</a:t>
            </a:r>
            <a:r>
              <a:rPr lang="ar-SA" sz="3400" b="1" dirty="0" smtClean="0"/>
              <a:t> </a:t>
            </a:r>
            <a:r>
              <a:rPr lang="ar-SA" sz="3400" b="1" dirty="0" err="1" smtClean="0"/>
              <a:t>-</a:t>
            </a:r>
            <a:r>
              <a:rPr lang="en-US" sz="3400" b="1" dirty="0" err="1" smtClean="0"/>
              <a:t>ds</a:t>
            </a:r>
            <a:r>
              <a:rPr lang="en-US" sz="3400" b="1" dirty="0" smtClean="0"/>
              <a:t>-DNA </a:t>
            </a:r>
            <a:r>
              <a:rPr lang="ar-SA" sz="3400" b="1" dirty="0" smtClean="0"/>
              <a:t>اشتق الاسم من اختصارات لثلاث فيروسات </a:t>
            </a:r>
            <a:r>
              <a:rPr lang="ar-SA" sz="3400" b="1" dirty="0" err="1" smtClean="0"/>
              <a:t>هي :-</a:t>
            </a:r>
            <a:endParaRPr lang="ar-SA" sz="3400" b="1" dirty="0" smtClean="0"/>
          </a:p>
          <a:p>
            <a:pPr rtl="1">
              <a:lnSpc>
                <a:spcPct val="80000"/>
              </a:lnSpc>
            </a:pPr>
            <a:r>
              <a:rPr lang="ar-SA" sz="3400" b="1" dirty="0" smtClean="0"/>
              <a:t>فيروس السرطان الحلمي يصيب الانسان </a:t>
            </a:r>
            <a:r>
              <a:rPr lang="en-US" sz="3400" b="1" dirty="0" err="1" smtClean="0"/>
              <a:t>Papilloma</a:t>
            </a:r>
            <a:r>
              <a:rPr lang="en-US" sz="3400" b="1" dirty="0" smtClean="0"/>
              <a:t> v.</a:t>
            </a:r>
            <a:r>
              <a:rPr lang="ar-SA" sz="3400" b="1" dirty="0" smtClean="0"/>
              <a:t> وفيروس السرطان المتعدد يصيب الفئران </a:t>
            </a:r>
            <a:r>
              <a:rPr lang="en-US" sz="3400" b="1" dirty="0" smtClean="0"/>
              <a:t>- </a:t>
            </a:r>
            <a:r>
              <a:rPr lang="en-US" sz="3400" b="1" dirty="0" err="1" smtClean="0"/>
              <a:t>polyoma</a:t>
            </a:r>
            <a:r>
              <a:rPr lang="en-US" sz="3400" b="1" dirty="0" smtClean="0"/>
              <a:t> </a:t>
            </a:r>
            <a:r>
              <a:rPr lang="ar-SA" sz="3400" b="1" dirty="0" smtClean="0"/>
              <a:t> فيروس التجاويف </a:t>
            </a:r>
            <a:r>
              <a:rPr lang="en-US" sz="3400" b="1" dirty="0" smtClean="0"/>
              <a:t>vacuolating agent</a:t>
            </a:r>
            <a:r>
              <a:rPr lang="ar-SA" sz="3400" b="1" dirty="0" smtClean="0"/>
              <a:t> يصيب الكلي لبعض </a:t>
            </a:r>
            <a:r>
              <a:rPr lang="ar-SA" sz="3400" b="1" dirty="0" err="1" smtClean="0"/>
              <a:t>الحيوانات .......</a:t>
            </a:r>
            <a:endParaRPr lang="ar-SA" sz="3400" b="1" dirty="0"/>
          </a:p>
          <a:p>
            <a:pPr rtl="1">
              <a:lnSpc>
                <a:spcPct val="80000"/>
              </a:lnSpc>
            </a:pPr>
            <a:r>
              <a:rPr lang="ar-SA" sz="3400" b="1" dirty="0"/>
              <a:t>4- </a:t>
            </a:r>
            <a:r>
              <a:rPr lang="ar-SA" sz="3400" b="1" dirty="0">
                <a:solidFill>
                  <a:srgbClr val="CC0066"/>
                </a:solidFill>
              </a:rPr>
              <a:t>فيروسات </a:t>
            </a:r>
            <a:r>
              <a:rPr lang="ar-SA" sz="3400" b="1" dirty="0" err="1">
                <a:solidFill>
                  <a:srgbClr val="CC0066"/>
                </a:solidFill>
              </a:rPr>
              <a:t>الجهازالتنفسي</a:t>
            </a:r>
            <a:r>
              <a:rPr lang="ar-SA" sz="3400" b="1" dirty="0">
                <a:solidFill>
                  <a:srgbClr val="CC0066"/>
                </a:solidFill>
              </a:rPr>
              <a:t> </a:t>
            </a:r>
            <a:r>
              <a:rPr lang="en-US" sz="3400" b="1" dirty="0"/>
              <a:t> (</a:t>
            </a:r>
            <a:r>
              <a:rPr lang="en-US" sz="3400" b="1" dirty="0" smtClean="0"/>
              <a:t>adenovirus–</a:t>
            </a:r>
            <a:r>
              <a:rPr lang="en-US" sz="3400" b="1" dirty="0" err="1" smtClean="0"/>
              <a:t>ds</a:t>
            </a:r>
            <a:r>
              <a:rPr lang="en-US" sz="3400" b="1" dirty="0" smtClean="0"/>
              <a:t>-DNA) </a:t>
            </a:r>
            <a:endParaRPr lang="ar-SA" sz="3400" b="1" dirty="0"/>
          </a:p>
          <a:p>
            <a:pPr rtl="1">
              <a:lnSpc>
                <a:spcPct val="80000"/>
              </a:lnSpc>
            </a:pPr>
            <a:r>
              <a:rPr lang="ar-SA" sz="3400" b="1" dirty="0"/>
              <a:t>وتحتوي هذه المجموعة على أكثر من 40 فيروساً عزلت من الجهاز التنفسي وخاصةً المسالك الهوائية العليا لبعض الحيوانات </a:t>
            </a:r>
            <a:r>
              <a:rPr lang="ar-SA" sz="3400" b="1" dirty="0" err="1"/>
              <a:t>والانسان.</a:t>
            </a:r>
            <a:endParaRPr lang="ar-SA" sz="3400" b="1" dirty="0"/>
          </a:p>
          <a:p>
            <a:pPr rtl="1">
              <a:lnSpc>
                <a:spcPct val="80000"/>
              </a:lnSpc>
            </a:pPr>
            <a:r>
              <a:rPr lang="ar-SA" sz="3400" b="1" dirty="0"/>
              <a:t>5- </a:t>
            </a:r>
            <a:r>
              <a:rPr lang="ar-SA" sz="3400" b="1" dirty="0">
                <a:solidFill>
                  <a:srgbClr val="CC0066"/>
                </a:solidFill>
              </a:rPr>
              <a:t>فيروس </a:t>
            </a:r>
            <a:r>
              <a:rPr lang="ar-SA" sz="3400" b="1" dirty="0" err="1">
                <a:solidFill>
                  <a:srgbClr val="CC0066"/>
                </a:solidFill>
              </a:rPr>
              <a:t>الهربس</a:t>
            </a:r>
            <a:r>
              <a:rPr lang="ar-SA" sz="3400" b="1" dirty="0">
                <a:solidFill>
                  <a:srgbClr val="CC0066"/>
                </a:solidFill>
              </a:rPr>
              <a:t> </a:t>
            </a:r>
            <a:r>
              <a:rPr lang="ar-SA" sz="3400" b="1" dirty="0" smtClean="0"/>
              <a:t>(</a:t>
            </a:r>
            <a:r>
              <a:rPr lang="ar-SA" sz="3400" b="1" dirty="0" err="1" smtClean="0"/>
              <a:t>القوباء)</a:t>
            </a:r>
            <a:r>
              <a:rPr lang="en-US" sz="3400" b="1" dirty="0" smtClean="0"/>
              <a:t>herpes virus </a:t>
            </a:r>
            <a:r>
              <a:rPr lang="ar-SA" sz="3400" b="1" dirty="0" smtClean="0"/>
              <a:t> </a:t>
            </a:r>
            <a:r>
              <a:rPr lang="ar-SA" sz="3400" b="1" dirty="0"/>
              <a:t>من اشهرها فيروس يسبب </a:t>
            </a:r>
            <a:r>
              <a:rPr lang="ar-SA" sz="3400" b="1" dirty="0" err="1"/>
              <a:t>لطمة</a:t>
            </a:r>
            <a:r>
              <a:rPr lang="ar-SA" sz="3400" b="1" dirty="0"/>
              <a:t> الحمى وهناك نوع آخر يسمى </a:t>
            </a:r>
            <a:r>
              <a:rPr lang="ar-SA" sz="3400" b="1" dirty="0" err="1"/>
              <a:t>ايبستاين</a:t>
            </a:r>
            <a:r>
              <a:rPr lang="ar-SA" sz="3400" b="1" dirty="0"/>
              <a:t> بار فيروس يسبب </a:t>
            </a:r>
            <a:r>
              <a:rPr lang="ar-SA" sz="3400" b="1" dirty="0" smtClean="0"/>
              <a:t>السرطان في الفم </a:t>
            </a:r>
            <a:r>
              <a:rPr lang="ar-SA" sz="3400" b="1" dirty="0" err="1" smtClean="0"/>
              <a:t>والبلعوم.</a:t>
            </a:r>
            <a:r>
              <a:rPr lang="ar-SA" sz="3400" b="1" dirty="0" smtClean="0"/>
              <a:t> الحامض النووي </a:t>
            </a:r>
            <a:r>
              <a:rPr lang="en-US" sz="3400" b="1" dirty="0" err="1" smtClean="0"/>
              <a:t>ds</a:t>
            </a:r>
            <a:r>
              <a:rPr lang="en-US" sz="3400" b="1" dirty="0" smtClean="0"/>
              <a:t>-DNA</a:t>
            </a:r>
            <a:endParaRPr lang="ar-SA" sz="34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body" idx="1"/>
          </p:nvPr>
        </p:nvSpPr>
        <p:spPr>
          <a:xfrm>
            <a:off x="457200" y="609600"/>
            <a:ext cx="8229600" cy="5516563"/>
          </a:xfrm>
        </p:spPr>
        <p:txBody>
          <a:bodyPr/>
          <a:lstStyle/>
          <a:p>
            <a:pPr algn="r" rtl="1" eaLnBrk="1" hangingPunct="1">
              <a:lnSpc>
                <a:spcPct val="80000"/>
              </a:lnSpc>
              <a:buFontTx/>
              <a:buNone/>
            </a:pPr>
            <a:r>
              <a:rPr lang="ar-SA" sz="3600" b="1" dirty="0" smtClean="0"/>
              <a:t>الفيروسـات التي تحتوي على حمض النووي </a:t>
            </a:r>
            <a:r>
              <a:rPr lang="ar-SA" sz="3600" b="1" dirty="0" err="1" smtClean="0"/>
              <a:t>الرايبوزي</a:t>
            </a:r>
            <a:r>
              <a:rPr lang="ar-SA" sz="3600" b="1" dirty="0" smtClean="0"/>
              <a:t> </a:t>
            </a:r>
            <a:r>
              <a:rPr lang="en-US" sz="3600" b="1" dirty="0" smtClean="0"/>
              <a:t>RNA</a:t>
            </a:r>
            <a:endParaRPr lang="ar-SA" sz="3600" b="1" dirty="0" smtClean="0"/>
          </a:p>
          <a:p>
            <a:pPr algn="r" rtl="1" eaLnBrk="1" hangingPunct="1">
              <a:lnSpc>
                <a:spcPct val="80000"/>
              </a:lnSpc>
              <a:buFontTx/>
              <a:buNone/>
            </a:pPr>
            <a:r>
              <a:rPr lang="ar-SA" sz="3600" b="1" dirty="0" smtClean="0"/>
              <a:t>1- فيروس الكلب</a:t>
            </a:r>
            <a:r>
              <a:rPr lang="en-US" sz="3600" b="1" dirty="0" smtClean="0"/>
              <a:t> (Rabies virus) </a:t>
            </a:r>
            <a:r>
              <a:rPr lang="ar-SA" sz="3600" b="1" dirty="0" smtClean="0"/>
              <a:t>يصيب هذا الفيروس عدداً كبيراً من الحيوانات البرية والمستأنسة والطيور ويصاب </a:t>
            </a:r>
            <a:r>
              <a:rPr lang="ar-SA" sz="3600" b="1" dirty="0" err="1" smtClean="0"/>
              <a:t>به</a:t>
            </a:r>
            <a:r>
              <a:rPr lang="ar-SA" sz="3600" b="1" dirty="0" smtClean="0"/>
              <a:t> الإنسان إذا ما عضه حيوان بلعابه الفيروس</a:t>
            </a:r>
            <a:r>
              <a:rPr lang="en-US" sz="3600" b="1" dirty="0" smtClean="0"/>
              <a:t>.</a:t>
            </a:r>
            <a:r>
              <a:rPr lang="ar-SA" sz="3600" b="1" dirty="0" smtClean="0"/>
              <a:t> </a:t>
            </a:r>
            <a:r>
              <a:rPr lang="en-US" sz="3600" b="1" dirty="0" err="1" smtClean="0"/>
              <a:t>ss</a:t>
            </a:r>
            <a:r>
              <a:rPr lang="en-US" sz="3600" b="1" dirty="0" smtClean="0"/>
              <a:t>-RNA</a:t>
            </a:r>
            <a:endParaRPr lang="ar-SA" sz="3600" b="1" dirty="0" smtClean="0"/>
          </a:p>
          <a:p>
            <a:pPr algn="r" rtl="1" eaLnBrk="1" hangingPunct="1">
              <a:lnSpc>
                <a:spcPct val="80000"/>
              </a:lnSpc>
              <a:buFontTx/>
              <a:buNone/>
            </a:pPr>
            <a:r>
              <a:rPr lang="ar-SA" sz="3600" b="1" dirty="0" smtClean="0"/>
              <a:t>2- فيروس </a:t>
            </a:r>
            <a:r>
              <a:rPr lang="ar-SA" sz="3600" b="1" dirty="0" err="1" smtClean="0"/>
              <a:t>النكاف</a:t>
            </a:r>
            <a:r>
              <a:rPr lang="en-US" sz="3600" b="1" dirty="0" smtClean="0"/>
              <a:t> (Mums) </a:t>
            </a:r>
            <a:r>
              <a:rPr lang="ar-SA" sz="3600" b="1" dirty="0" smtClean="0"/>
              <a:t>يظهر ورماً بإحدى الغدتين أو </a:t>
            </a:r>
            <a:r>
              <a:rPr lang="ar-SA" sz="3600" b="1" dirty="0" err="1" smtClean="0"/>
              <a:t>بهما</a:t>
            </a:r>
            <a:r>
              <a:rPr lang="ar-SA" sz="3600" b="1" dirty="0" smtClean="0"/>
              <a:t> معاً ويسبب هذا ألماً شديداً عند محاولة فتح الفم ودائماً يصحب المرض حمى وصداع</a:t>
            </a:r>
            <a:r>
              <a:rPr lang="en-US" sz="3600" b="1" dirty="0" smtClean="0"/>
              <a:t>.</a:t>
            </a:r>
            <a:r>
              <a:rPr lang="ar-SA" sz="3600" b="1" dirty="0" smtClean="0"/>
              <a:t> </a:t>
            </a: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endParaRPr lang="en-US" sz="3600" b="1"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فيروس الكلب </a:t>
            </a:r>
            <a:r>
              <a:rPr lang="en-US" dirty="0" smtClean="0"/>
              <a:t>Rabies virus</a:t>
            </a:r>
            <a:endParaRPr lang="ar-SY" dirty="0"/>
          </a:p>
        </p:txBody>
      </p:sp>
      <p:pic>
        <p:nvPicPr>
          <p:cNvPr id="4" name="Content Placeholder 3" descr="Rabies1.gif"/>
          <p:cNvPicPr>
            <a:picLocks noGrp="1" noChangeAspect="1"/>
          </p:cNvPicPr>
          <p:nvPr>
            <p:ph idx="1"/>
          </p:nvPr>
        </p:nvPicPr>
        <p:blipFill>
          <a:blip r:embed="rId2" cstate="print"/>
          <a:stretch>
            <a:fillRect/>
          </a:stretch>
        </p:blipFill>
        <p:spPr>
          <a:xfrm>
            <a:off x="0" y="1447800"/>
            <a:ext cx="5138737" cy="4939743"/>
          </a:xfrm>
        </p:spPr>
      </p:pic>
      <p:pic>
        <p:nvPicPr>
          <p:cNvPr id="74754" name="Picture 2" descr="رسم لفيروس داء الكلب"/>
          <p:cNvPicPr>
            <a:picLocks noChangeAspect="1" noChangeArrowheads="1"/>
          </p:cNvPicPr>
          <p:nvPr/>
        </p:nvPicPr>
        <p:blipFill>
          <a:blip r:embed="rId3" cstate="print"/>
          <a:srcRect/>
          <a:stretch>
            <a:fillRect/>
          </a:stretch>
        </p:blipFill>
        <p:spPr bwMode="auto">
          <a:xfrm>
            <a:off x="5391150" y="1600200"/>
            <a:ext cx="3752850" cy="2790825"/>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algn="r" rtl="1"/>
            <a:r>
              <a:rPr lang="ar-SA" b="1" dirty="0" smtClean="0"/>
              <a:t>3- فيروس الأنفلونزا </a:t>
            </a:r>
            <a:r>
              <a:rPr lang="en-US" b="1" dirty="0" smtClean="0"/>
              <a:t> (Influenza Virus) </a:t>
            </a:r>
            <a:r>
              <a:rPr lang="ar-SA" b="1" dirty="0" smtClean="0"/>
              <a:t>ويسبب حمى في الجسم وصداع في الرأس وآلام في المفاصل</a:t>
            </a:r>
            <a:r>
              <a:rPr lang="en-US" b="1" dirty="0" smtClean="0"/>
              <a:t>.</a:t>
            </a:r>
            <a:r>
              <a:rPr lang="en-US" b="1" dirty="0" err="1" smtClean="0"/>
              <a:t>ss</a:t>
            </a:r>
            <a:r>
              <a:rPr lang="en-US" b="1" dirty="0" smtClean="0"/>
              <a:t>-RNA</a:t>
            </a:r>
            <a:endParaRPr lang="ar-SA" b="1" dirty="0" smtClean="0"/>
          </a:p>
          <a:p>
            <a:pPr algn="r" rtl="1"/>
            <a:r>
              <a:rPr lang="ar-SA" b="1" dirty="0" smtClean="0"/>
              <a:t>يتم تقسيم أنواع فيروس الانفلونزا حسب انواع البروتينات السكرية المغلفة للمادة النووية للفيروس.</a:t>
            </a:r>
          </a:p>
          <a:p>
            <a:pPr algn="r" rtl="1"/>
            <a:r>
              <a:rPr lang="ar-SA" b="1" dirty="0" smtClean="0"/>
              <a:t>أهم البروتينات المستخدمة في التصنيف هما </a:t>
            </a:r>
          </a:p>
          <a:p>
            <a:pPr algn="r" rtl="1"/>
            <a:r>
              <a:rPr lang="en-US" b="1" dirty="0" err="1" smtClean="0"/>
              <a:t>Hemagglutinin</a:t>
            </a:r>
            <a:r>
              <a:rPr lang="en-US" b="1" dirty="0" smtClean="0"/>
              <a:t> (H) – Neuraminidase (N)</a:t>
            </a:r>
          </a:p>
          <a:p>
            <a:pPr algn="r" rtl="1"/>
            <a:r>
              <a:rPr lang="ar-SA" b="1" dirty="0" err="1" smtClean="0"/>
              <a:t>أمثلة:-</a:t>
            </a:r>
            <a:r>
              <a:rPr lang="ar-SA" b="1" dirty="0" smtClean="0"/>
              <a:t> </a:t>
            </a:r>
            <a:r>
              <a:rPr lang="en-US" b="1" dirty="0" smtClean="0"/>
              <a:t>H1N1</a:t>
            </a:r>
            <a:r>
              <a:rPr lang="ar-SA" b="1" dirty="0" smtClean="0"/>
              <a:t> انفلونزا الخنازير عام 2009</a:t>
            </a:r>
          </a:p>
          <a:p>
            <a:pPr algn="r" rtl="1"/>
            <a:r>
              <a:rPr lang="en-US" b="1" dirty="0" smtClean="0"/>
              <a:t>H2N2</a:t>
            </a:r>
            <a:r>
              <a:rPr lang="ar-SA" b="1" dirty="0" smtClean="0"/>
              <a:t> انفلونزا اسيا.</a:t>
            </a:r>
          </a:p>
          <a:p>
            <a:pPr algn="r" rtl="1"/>
            <a:r>
              <a:rPr lang="en-US" b="1" dirty="0" smtClean="0"/>
              <a:t>H3N2</a:t>
            </a:r>
            <a:r>
              <a:rPr lang="ar-SA" b="1" dirty="0" smtClean="0"/>
              <a:t> انفلونزا هونج كونج.</a:t>
            </a:r>
          </a:p>
          <a:p>
            <a:pPr algn="r" rtl="1"/>
            <a:r>
              <a:rPr lang="en-US" b="1" dirty="0" smtClean="0"/>
              <a:t>H5N1</a:t>
            </a:r>
            <a:r>
              <a:rPr lang="ar-SA" b="1" dirty="0" smtClean="0"/>
              <a:t> انفلونزا الطيور</a:t>
            </a:r>
          </a:p>
          <a:p>
            <a:pPr algn="r" rtl="1"/>
            <a:endParaRPr lang="ar-SA"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95338" y="404813"/>
            <a:ext cx="7772400" cy="1143000"/>
          </a:xfrm>
        </p:spPr>
        <p:txBody>
          <a:bodyPr/>
          <a:lstStyle/>
          <a:p>
            <a:pPr eaLnBrk="1" hangingPunct="1">
              <a:defRPr/>
            </a:pPr>
            <a:r>
              <a:rPr lang="en-CA" b="1" smtClean="0">
                <a:solidFill>
                  <a:srgbClr val="FAFD00"/>
                </a:solidFill>
              </a:rPr>
              <a:t>Influenza Virus</a:t>
            </a:r>
          </a:p>
        </p:txBody>
      </p:sp>
      <p:pic>
        <p:nvPicPr>
          <p:cNvPr id="38915" name="Picture 3" descr="influenza_A_virus"/>
          <p:cNvPicPr>
            <a:picLocks noChangeAspect="1" noChangeArrowheads="1"/>
          </p:cNvPicPr>
          <p:nvPr/>
        </p:nvPicPr>
        <p:blipFill>
          <a:blip r:embed="rId2" cstate="print"/>
          <a:srcRect/>
          <a:stretch>
            <a:fillRect/>
          </a:stretch>
        </p:blipFill>
        <p:spPr bwMode="auto">
          <a:xfrm>
            <a:off x="1692275" y="1754188"/>
            <a:ext cx="6080125" cy="4759325"/>
          </a:xfrm>
          <a:prstGeom prst="rect">
            <a:avLst/>
          </a:prstGeom>
          <a:noFill/>
          <a:ln w="9525">
            <a:noFill/>
            <a:miter lim="800000"/>
            <a:headEnd/>
            <a:tailEnd/>
          </a:ln>
        </p:spPr>
      </p:pic>
      <p:sp>
        <p:nvSpPr>
          <p:cNvPr id="38916" name="Line 4"/>
          <p:cNvSpPr>
            <a:spLocks noChangeShapeType="1"/>
          </p:cNvSpPr>
          <p:nvPr/>
        </p:nvSpPr>
        <p:spPr bwMode="auto">
          <a:xfrm>
            <a:off x="923925" y="1412875"/>
            <a:ext cx="7424738" cy="0"/>
          </a:xfrm>
          <a:prstGeom prst="line">
            <a:avLst/>
          </a:prstGeom>
          <a:noFill/>
          <a:ln w="28575">
            <a:solidFill>
              <a:schemeClr val="hlink"/>
            </a:solidFill>
            <a:round/>
            <a:headEnd/>
            <a:tailEnd/>
          </a:ln>
        </p:spPr>
        <p:txBody>
          <a:bodyPr/>
          <a:lstStyle/>
          <a:p>
            <a:endParaRPr lang="ar-SY"/>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images.jpg"/>
          <p:cNvPicPr>
            <a:picLocks noGrp="1" noChangeAspect="1"/>
          </p:cNvPicPr>
          <p:nvPr>
            <p:ph idx="1"/>
          </p:nvPr>
        </p:nvPicPr>
        <p:blipFill>
          <a:blip r:embed="rId2" cstate="print"/>
          <a:stretch>
            <a:fillRect/>
          </a:stretch>
        </p:blipFill>
        <p:spPr>
          <a:xfrm>
            <a:off x="0" y="3316502"/>
            <a:ext cx="6166373" cy="3541498"/>
          </a:xfrm>
        </p:spPr>
      </p:pic>
      <p:pic>
        <p:nvPicPr>
          <p:cNvPr id="196610" name="Picture 2" descr="http://dc281.4shared.com/doc/E7g3ceo_/preview_html_5a801e8f.jpg"/>
          <p:cNvPicPr>
            <a:picLocks noChangeAspect="1" noChangeArrowheads="1"/>
          </p:cNvPicPr>
          <p:nvPr/>
        </p:nvPicPr>
        <p:blipFill>
          <a:blip r:embed="rId3" cstate="print"/>
          <a:srcRect/>
          <a:stretch>
            <a:fillRect/>
          </a:stretch>
        </p:blipFill>
        <p:spPr bwMode="auto">
          <a:xfrm>
            <a:off x="5410200" y="1066800"/>
            <a:ext cx="3467100" cy="2085976"/>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ChangeArrowheads="1"/>
          </p:cNvSpPr>
          <p:nvPr/>
        </p:nvSpPr>
        <p:spPr bwMode="auto">
          <a:xfrm>
            <a:off x="685800" y="457200"/>
            <a:ext cx="7772400" cy="5509200"/>
          </a:xfrm>
          <a:prstGeom prst="rect">
            <a:avLst/>
          </a:prstGeom>
          <a:noFill/>
          <a:ln w="9525">
            <a:noFill/>
            <a:miter lim="800000"/>
            <a:headEnd/>
            <a:tailEnd/>
          </a:ln>
        </p:spPr>
        <p:txBody>
          <a:bodyPr>
            <a:spAutoFit/>
          </a:bodyPr>
          <a:lstStyle/>
          <a:p>
            <a:pPr rtl="1"/>
            <a:r>
              <a:rPr lang="ar-SA" sz="3200" b="1" dirty="0" smtClean="0"/>
              <a:t>4- </a:t>
            </a:r>
            <a:r>
              <a:rPr lang="ar-SA" sz="3200" b="1" dirty="0"/>
              <a:t>فيروس الحصبة</a:t>
            </a:r>
            <a:r>
              <a:rPr lang="en-US" sz="3200" b="1" dirty="0"/>
              <a:t> (Measles virus) </a:t>
            </a:r>
            <a:r>
              <a:rPr lang="ar-SA" sz="3200" b="1" dirty="0"/>
              <a:t>وهى أحد الأمراض المعدية الوبائية وتسبب </a:t>
            </a:r>
            <a:r>
              <a:rPr lang="ar-SA" sz="3200" b="1" dirty="0" err="1"/>
              <a:t>إلتهاباً</a:t>
            </a:r>
            <a:r>
              <a:rPr lang="ar-SA" sz="3200" b="1" dirty="0"/>
              <a:t> في الأنف مع الرشح </a:t>
            </a:r>
            <a:r>
              <a:rPr lang="ar-SA" sz="3200" b="1" dirty="0" err="1"/>
              <a:t>وحرقان</a:t>
            </a:r>
            <a:r>
              <a:rPr lang="ar-SA" sz="3200" b="1" dirty="0"/>
              <a:t> الأنف وسعال والتهاب الحنجرة وإسهال ثم يظهر طفح عبارة عن بقع حمراء ويدخل الفيروس الجسم عن طريق المسالك الهوائية العليا وينتقل بواسطة رذاذ العطس أو الكحة</a:t>
            </a:r>
            <a:r>
              <a:rPr lang="en-US" sz="3200" b="1" dirty="0" smtClean="0"/>
              <a:t>.</a:t>
            </a:r>
            <a:endParaRPr lang="ar-SA" sz="3200" b="1" dirty="0" smtClean="0"/>
          </a:p>
          <a:p>
            <a:pPr rtl="1"/>
            <a:r>
              <a:rPr lang="ar-SA" sz="3200" b="1" dirty="0" smtClean="0"/>
              <a:t>5- </a:t>
            </a:r>
            <a:r>
              <a:rPr lang="ar-SA" sz="3200" b="1" dirty="0"/>
              <a:t>فيروس الشلل</a:t>
            </a:r>
            <a:r>
              <a:rPr lang="en-US" sz="3200" b="1" dirty="0"/>
              <a:t> (Polio virus</a:t>
            </a:r>
            <a:r>
              <a:rPr lang="en-US" sz="3200" b="1" dirty="0" smtClean="0"/>
              <a:t>) </a:t>
            </a:r>
            <a:r>
              <a:rPr lang="ar-SA" sz="3200" b="1" dirty="0" smtClean="0"/>
              <a:t> </a:t>
            </a:r>
            <a:r>
              <a:rPr lang="ar-SA" sz="3200" b="1" dirty="0"/>
              <a:t>وهو من الفيروسات </a:t>
            </a:r>
            <a:r>
              <a:rPr lang="ar-SA" sz="3200" b="1" dirty="0" err="1"/>
              <a:t>المعوية.</a:t>
            </a:r>
            <a:r>
              <a:rPr lang="ar-SA" sz="3200" b="1" dirty="0"/>
              <a:t> لا تظهر علي معظم المصابين الإصابة ولكن يكونوا حاملين للمرض وتنتقل العدوى بواسطة براز المصاب بالفيروس ويجب الوقاية من المرض بالتطعيم</a:t>
            </a:r>
            <a:r>
              <a:rPr lang="en-US" sz="3200" b="1" dirty="0" smtClean="0"/>
              <a:t>.</a:t>
            </a:r>
            <a:r>
              <a:rPr lang="ar-SA" sz="3200" b="1" dirty="0" smtClean="0"/>
              <a:t> </a:t>
            </a:r>
            <a:r>
              <a:rPr lang="en-US" sz="3200" b="1" dirty="0" smtClean="0"/>
              <a:t>Ss-RNA</a:t>
            </a:r>
            <a:endParaRPr lang="ar-SA" sz="32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ruses.jpg"/>
          <p:cNvPicPr>
            <a:picLocks noChangeAspect="1"/>
          </p:cNvPicPr>
          <p:nvPr/>
        </p:nvPicPr>
        <p:blipFill>
          <a:blip r:embed="rId2" cstate="print"/>
          <a:stretch>
            <a:fillRect/>
          </a:stretch>
        </p:blipFill>
        <p:spPr>
          <a:xfrm>
            <a:off x="0" y="0"/>
            <a:ext cx="9144000" cy="689846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0" y="152400"/>
            <a:ext cx="9144000" cy="5973763"/>
          </a:xfrm>
        </p:spPr>
        <p:txBody>
          <a:bodyPr/>
          <a:lstStyle/>
          <a:p>
            <a:pPr algn="r" rtl="1" eaLnBrk="1" hangingPunct="1">
              <a:lnSpc>
                <a:spcPct val="80000"/>
              </a:lnSpc>
              <a:buFontTx/>
              <a:buNone/>
            </a:pPr>
            <a:r>
              <a:rPr lang="ar-SA" sz="3000" b="1" dirty="0" smtClean="0"/>
              <a:t>    3* فيروسات تنقلها </a:t>
            </a:r>
            <a:r>
              <a:rPr lang="ar-SA" sz="3000" b="1" dirty="0" err="1" smtClean="0"/>
              <a:t>الحشرا</a:t>
            </a:r>
            <a:r>
              <a:rPr lang="ar-SA" sz="3000" b="1" dirty="0" smtClean="0"/>
              <a:t> ت</a:t>
            </a:r>
          </a:p>
          <a:p>
            <a:pPr algn="ctr" rtl="1" eaLnBrk="1" hangingPunct="1">
              <a:lnSpc>
                <a:spcPct val="80000"/>
              </a:lnSpc>
              <a:buFontTx/>
              <a:buNone/>
            </a:pPr>
            <a:r>
              <a:rPr lang="en-US" sz="3000" b="1" dirty="0" smtClean="0"/>
              <a:t>  (</a:t>
            </a:r>
            <a:r>
              <a:rPr lang="en-US" sz="3000" b="1" dirty="0" err="1" smtClean="0"/>
              <a:t>Arthropoda</a:t>
            </a:r>
            <a:r>
              <a:rPr lang="en-US" sz="3000" b="1" dirty="0" smtClean="0"/>
              <a:t> - borne viruses)</a:t>
            </a:r>
            <a:br>
              <a:rPr lang="en-US" sz="3000" b="1" dirty="0" smtClean="0"/>
            </a:br>
            <a:r>
              <a:rPr lang="en-US" sz="3000" b="1" dirty="0" smtClean="0"/>
              <a:t/>
            </a:r>
            <a:br>
              <a:rPr lang="en-US" sz="3000" b="1" dirty="0" smtClean="0"/>
            </a:br>
            <a:r>
              <a:rPr lang="ar-SA" sz="3000" b="1" dirty="0" smtClean="0"/>
              <a:t>يحتوي هذا القسم على أكثر من 180 فيروساً تنتقل للإنسان بواسطة الحشرات </a:t>
            </a:r>
            <a:r>
              <a:rPr lang="ar-SA" sz="3000" b="1" dirty="0" err="1" smtClean="0"/>
              <a:t>وعوائلها</a:t>
            </a:r>
            <a:r>
              <a:rPr lang="ar-SA" sz="3000" b="1" dirty="0" smtClean="0"/>
              <a:t> مثل البعوض الذي ينقل الحمى الصفراء،حمى الوادي المتصدع وهذه الفيروسـات قادرة على التكاثر في الحشرة العائل وتظل </a:t>
            </a:r>
            <a:r>
              <a:rPr lang="ar-SA" sz="3000" b="1" dirty="0" err="1" smtClean="0"/>
              <a:t>بها</a:t>
            </a:r>
            <a:r>
              <a:rPr lang="ar-SA" sz="3000" b="1" dirty="0" smtClean="0"/>
              <a:t> طوال حياتها وتؤثر أمراض هذه الفيروسـات على الجهاز العصبي المركزي</a:t>
            </a:r>
            <a:r>
              <a:rPr lang="en-US" sz="3000" b="1" dirty="0" smtClean="0"/>
              <a:t>.</a:t>
            </a:r>
            <a:br>
              <a:rPr lang="en-US" sz="3000" b="1" dirty="0" smtClean="0"/>
            </a:br>
            <a:r>
              <a:rPr lang="en-US" sz="3000" b="1" dirty="0" smtClean="0"/>
              <a:t/>
            </a:r>
            <a:br>
              <a:rPr lang="en-US" sz="3000" b="1" dirty="0" smtClean="0"/>
            </a:br>
            <a:r>
              <a:rPr lang="en-US" sz="3000" b="1" dirty="0" smtClean="0"/>
              <a:t>* 4 </a:t>
            </a:r>
            <a:r>
              <a:rPr lang="ar-SA" sz="3000" b="1" dirty="0" smtClean="0"/>
              <a:t>الفيروسـات غير المميزة تماماً</a:t>
            </a:r>
            <a:r>
              <a:rPr lang="en-US" sz="3000" b="1" dirty="0" smtClean="0"/>
              <a:t>   (Inadequately characterized viruses)</a:t>
            </a:r>
            <a:br>
              <a:rPr lang="en-US" sz="3000" b="1" dirty="0" smtClean="0"/>
            </a:br>
            <a:r>
              <a:rPr lang="en-US" sz="3000" b="1" dirty="0" smtClean="0"/>
              <a:t/>
            </a:r>
            <a:br>
              <a:rPr lang="en-US" sz="3000" b="1" dirty="0" smtClean="0"/>
            </a:br>
            <a:r>
              <a:rPr lang="ar-SA" sz="3000" b="1" dirty="0" smtClean="0"/>
              <a:t>مثل فيروس </a:t>
            </a:r>
            <a:r>
              <a:rPr lang="ar-SA" sz="3000" b="1" dirty="0" err="1" smtClean="0"/>
              <a:t>إلتهاب</a:t>
            </a:r>
            <a:r>
              <a:rPr lang="ar-SA" sz="3000" b="1" dirty="0" smtClean="0"/>
              <a:t> الكبد المعدي</a:t>
            </a:r>
            <a:r>
              <a:rPr lang="en-US" sz="3000" b="1" dirty="0" smtClean="0"/>
              <a:t> (Infections hepatitis virus) </a:t>
            </a:r>
            <a:r>
              <a:rPr lang="ar-SA" sz="3000" b="1" dirty="0" smtClean="0"/>
              <a:t>وتنتقل العدوى بهذا الفيروس عن طريق الفم مع الطعام الملوث أو باللبن أو الماء الملوث أو في </a:t>
            </a:r>
            <a:r>
              <a:rPr lang="ar-SA" sz="3000" b="1" dirty="0" err="1" smtClean="0"/>
              <a:t>إفرازات</a:t>
            </a:r>
            <a:r>
              <a:rPr lang="ar-SA" sz="3000" b="1" dirty="0" smtClean="0"/>
              <a:t> الأنف والحلق وكذلك تنتقل العدوى باستعمال حقنة ملوثه حقن </a:t>
            </a:r>
            <a:r>
              <a:rPr lang="ar-SA" sz="3000" b="1" dirty="0" err="1" smtClean="0"/>
              <a:t>بها</a:t>
            </a:r>
            <a:r>
              <a:rPr lang="ar-SA" sz="3000" b="1" dirty="0" smtClean="0"/>
              <a:t> مريض</a:t>
            </a:r>
            <a:r>
              <a:rPr lang="en-US" sz="3000" b="1" dirty="0" smtClean="0"/>
              <a:t>.</a:t>
            </a:r>
            <a:br>
              <a:rPr lang="en-US" sz="3000" b="1" dirty="0" smtClean="0"/>
            </a:br>
            <a:endParaRPr lang="en-US" sz="3000" b="1"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0"/>
            <a:ext cx="8229600" cy="639763"/>
          </a:xfrm>
        </p:spPr>
        <p:txBody>
          <a:bodyPr/>
          <a:lstStyle/>
          <a:p>
            <a:pPr eaLnBrk="1" hangingPunct="1"/>
            <a:r>
              <a:rPr lang="ar-SA" sz="2800" b="1" smtClean="0"/>
              <a:t>مقاومة الأمراض الفيروسية في الإنسان</a:t>
            </a:r>
            <a:endParaRPr lang="en-US" sz="2800" b="1" smtClean="0"/>
          </a:p>
        </p:txBody>
      </p:sp>
      <p:sp>
        <p:nvSpPr>
          <p:cNvPr id="31747" name="Rectangle 3"/>
          <p:cNvSpPr>
            <a:spLocks noGrp="1" noChangeArrowheads="1"/>
          </p:cNvSpPr>
          <p:nvPr>
            <p:ph type="body" idx="1"/>
          </p:nvPr>
        </p:nvSpPr>
        <p:spPr>
          <a:xfrm>
            <a:off x="304800" y="609600"/>
            <a:ext cx="8382000" cy="5943600"/>
          </a:xfrm>
        </p:spPr>
        <p:txBody>
          <a:bodyPr/>
          <a:lstStyle/>
          <a:p>
            <a:pPr algn="r" rtl="1" eaLnBrk="1" hangingPunct="1">
              <a:lnSpc>
                <a:spcPct val="80000"/>
              </a:lnSpc>
              <a:buFontTx/>
              <a:buNone/>
            </a:pPr>
            <a:r>
              <a:rPr lang="ar-SA" b="1" dirty="0" smtClean="0"/>
              <a:t>ويكون ذلك بإحدى الطرق الآتية</a:t>
            </a:r>
            <a:r>
              <a:rPr lang="en-US" b="1" dirty="0" smtClean="0"/>
              <a:t>:</a:t>
            </a:r>
            <a:endParaRPr lang="ar-SA" b="1" dirty="0" smtClean="0"/>
          </a:p>
          <a:p>
            <a:pPr algn="r" rtl="1" eaLnBrk="1" hangingPunct="1">
              <a:lnSpc>
                <a:spcPct val="80000"/>
              </a:lnSpc>
              <a:buFontTx/>
              <a:buNone/>
            </a:pPr>
            <a:r>
              <a:rPr lang="ar-SA" b="1" dirty="0" smtClean="0"/>
              <a:t>1-</a:t>
            </a:r>
            <a:r>
              <a:rPr lang="en-US" b="1" dirty="0" smtClean="0"/>
              <a:t>  </a:t>
            </a:r>
            <a:r>
              <a:rPr lang="ar-SA" b="1" dirty="0" smtClean="0"/>
              <a:t>إجراءات وقائية وتهدف لإكساب الإنسان مانعاً صناعياً لمقاومة الأمراض وذلك بالتطعيم</a:t>
            </a:r>
            <a:r>
              <a:rPr lang="en-US" b="1" dirty="0" smtClean="0"/>
              <a:t> (Vaccination)</a:t>
            </a:r>
            <a:r>
              <a:rPr lang="ar-SA" b="1" dirty="0" smtClean="0"/>
              <a:t> ويستخدم هنا سلالة مضعفة من الفيروس أو فيروس مثبت أو عديم </a:t>
            </a:r>
            <a:r>
              <a:rPr lang="ar-SA" b="1" dirty="0" err="1" smtClean="0"/>
              <a:t>الفعالية.</a:t>
            </a:r>
            <a:r>
              <a:rPr lang="ar-SA" b="1" dirty="0" smtClean="0"/>
              <a:t> بحيث لا يسبب مرضا شديدا ولكن يحفز الجسم لتوليد المناعة ضد </a:t>
            </a:r>
            <a:r>
              <a:rPr lang="ar-SA" b="1" dirty="0" err="1" smtClean="0"/>
              <a:t>الفيروس.</a:t>
            </a:r>
            <a:r>
              <a:rPr lang="ar-SA" b="1" dirty="0" smtClean="0"/>
              <a:t> </a:t>
            </a:r>
            <a:r>
              <a:rPr lang="ar-SA" b="1" dirty="0" err="1" smtClean="0"/>
              <a:t>ص221</a:t>
            </a:r>
            <a:endParaRPr lang="ar-SA" b="1" dirty="0" smtClean="0"/>
          </a:p>
          <a:p>
            <a:pPr algn="r" rtl="1" eaLnBrk="1" hangingPunct="1">
              <a:lnSpc>
                <a:spcPct val="80000"/>
              </a:lnSpc>
              <a:buFontTx/>
              <a:buNone/>
            </a:pPr>
            <a:r>
              <a:rPr lang="ar-SA" b="1" dirty="0" smtClean="0"/>
              <a:t>2-إجراءات علاجية  وتهدف لإخماد فعل أو تدمير الفيروس داخل الأجساد باستخدام الكيماويات المواد الكيميائية</a:t>
            </a:r>
            <a:r>
              <a:rPr lang="en-US" b="1" dirty="0" smtClean="0"/>
              <a:t> Chemotherapy </a:t>
            </a:r>
            <a:r>
              <a:rPr lang="ar-SA" b="1" dirty="0" smtClean="0"/>
              <a:t>ومضادات الفيروس </a:t>
            </a:r>
            <a:r>
              <a:rPr lang="en-US" b="1" dirty="0" err="1" smtClean="0"/>
              <a:t>antivirses</a:t>
            </a:r>
            <a:r>
              <a:rPr lang="en-US" b="1" dirty="0" smtClean="0"/>
              <a:t> </a:t>
            </a:r>
            <a:r>
              <a:rPr lang="ar-SA" b="1" dirty="0" smtClean="0"/>
              <a:t> مثل الـ </a:t>
            </a:r>
            <a:r>
              <a:rPr lang="en-US" b="1" dirty="0" err="1" smtClean="0"/>
              <a:t>pyrimidine</a:t>
            </a:r>
            <a:r>
              <a:rPr lang="ar-SA" b="1" dirty="0" err="1" smtClean="0"/>
              <a:t>.</a:t>
            </a:r>
            <a:r>
              <a:rPr lang="ar-SA" b="1" dirty="0" smtClean="0"/>
              <a:t> </a:t>
            </a:r>
            <a:r>
              <a:rPr lang="ar-SA" b="1" dirty="0" err="1" smtClean="0"/>
              <a:t>والانترفيرون</a:t>
            </a:r>
            <a:r>
              <a:rPr lang="ar-SA" b="1" dirty="0" smtClean="0"/>
              <a:t> وهي مادة كيميائية تنتج عرضيا في خلايا الجسم الحي كجزء من مقاومة الخلية للفيروس وبعد عزلها ونقلها إلى من خلايا مصابة إلى خلايا سليمة تكتسب الخلايا الاخيرة صفة المقاومة للفيروس الذي سبب إنتاج هذه </a:t>
            </a:r>
            <a:r>
              <a:rPr lang="ar-SA" b="1" dirty="0" err="1" smtClean="0"/>
              <a:t>المادة.</a:t>
            </a:r>
            <a:r>
              <a:rPr lang="ar-SA" b="1" dirty="0" smtClean="0"/>
              <a:t> وكذلك فيروسات أخرى.</a:t>
            </a:r>
            <a:endParaRPr lang="en-US" b="1" dirty="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ChangeArrowheads="1"/>
          </p:cNvSpPr>
          <p:nvPr/>
        </p:nvSpPr>
        <p:spPr bwMode="auto">
          <a:xfrm>
            <a:off x="762000" y="381000"/>
            <a:ext cx="7620000" cy="6001643"/>
          </a:xfrm>
          <a:prstGeom prst="rect">
            <a:avLst/>
          </a:prstGeom>
          <a:noFill/>
          <a:ln w="9525">
            <a:noFill/>
            <a:miter lim="800000"/>
            <a:headEnd/>
            <a:tailEnd/>
          </a:ln>
        </p:spPr>
        <p:txBody>
          <a:bodyPr wrap="square">
            <a:spAutoFit/>
          </a:bodyPr>
          <a:lstStyle/>
          <a:p>
            <a:pPr rtl="1"/>
            <a:endParaRPr lang="en-US" sz="3200" b="1" dirty="0"/>
          </a:p>
          <a:p>
            <a:pPr rtl="1"/>
            <a:r>
              <a:rPr lang="ar-SA" sz="3200" b="1" dirty="0"/>
              <a:t>3- إجراءات </a:t>
            </a:r>
            <a:r>
              <a:rPr lang="ar-SA" sz="3200" b="1" dirty="0" smtClean="0"/>
              <a:t>إعاقة</a:t>
            </a:r>
            <a:r>
              <a:rPr lang="en-US" sz="3200" b="1" dirty="0" smtClean="0"/>
              <a:t> :-</a:t>
            </a:r>
            <a:r>
              <a:rPr lang="ar-SA" sz="3200" b="1" dirty="0" smtClean="0"/>
              <a:t>تتضمن </a:t>
            </a:r>
            <a:r>
              <a:rPr lang="ar-SA" sz="3200" b="1" dirty="0"/>
              <a:t>الإجراءات التي تمنع انتقال الفيروس الممرض للإنسان</a:t>
            </a:r>
            <a:r>
              <a:rPr lang="en-US" sz="3200" b="1" dirty="0"/>
              <a:t>.</a:t>
            </a:r>
            <a:r>
              <a:rPr lang="ar-SA" sz="3200" b="1" dirty="0"/>
              <a:t> مثلا مكافحة الحشرات التي تنقل بعض الفيروسات</a:t>
            </a:r>
            <a:r>
              <a:rPr lang="en-US" sz="3200" b="1" dirty="0"/>
              <a:t> </a:t>
            </a:r>
            <a:r>
              <a:rPr lang="ar-SA" sz="3200" b="1" dirty="0" smtClean="0"/>
              <a:t>ايضا </a:t>
            </a:r>
            <a:r>
              <a:rPr lang="ar-SA" sz="3200" b="1" dirty="0"/>
              <a:t>مراعاة النظافة والصحة</a:t>
            </a:r>
            <a:r>
              <a:rPr lang="en-US" sz="3200" b="1" dirty="0" smtClean="0"/>
              <a:t>.</a:t>
            </a:r>
            <a:endParaRPr lang="ar-SA" sz="3200" b="1" dirty="0" smtClean="0"/>
          </a:p>
          <a:p>
            <a:pPr rtl="1"/>
            <a:endParaRPr lang="ar-SA" sz="3200" b="1" dirty="0"/>
          </a:p>
          <a:p>
            <a:pPr rtl="1"/>
            <a:r>
              <a:rPr lang="ar-SA" sz="3200" b="1" dirty="0"/>
              <a:t>4-</a:t>
            </a:r>
            <a:r>
              <a:rPr lang="en-US" sz="3200" b="1" dirty="0"/>
              <a:t>. </a:t>
            </a:r>
            <a:r>
              <a:rPr lang="ar-SA" sz="3200" b="1" dirty="0"/>
              <a:t>استخدام مطهرات مبيدة </a:t>
            </a:r>
            <a:r>
              <a:rPr lang="ar-SA" sz="3200" b="1" dirty="0" smtClean="0"/>
              <a:t>للفيروسات</a:t>
            </a:r>
          </a:p>
          <a:p>
            <a:pPr rtl="1"/>
            <a:r>
              <a:rPr lang="en-US" sz="3200" b="1" dirty="0" smtClean="0"/>
              <a:t> (</a:t>
            </a:r>
            <a:r>
              <a:rPr lang="en-US" sz="3200" b="1" dirty="0" err="1" smtClean="0"/>
              <a:t>Virucidal</a:t>
            </a:r>
            <a:r>
              <a:rPr lang="en-US" sz="3200" b="1" dirty="0" smtClean="0"/>
              <a:t> </a:t>
            </a:r>
            <a:r>
              <a:rPr lang="en-US" sz="3200" b="1" dirty="0"/>
              <a:t>disinfectants) </a:t>
            </a:r>
            <a:r>
              <a:rPr lang="ar-SA" sz="3200" b="1" dirty="0"/>
              <a:t>وهى عبارة عن بعض الكيماويات التي تستخدم للتخلص من الفيروسـات أو </a:t>
            </a:r>
            <a:r>
              <a:rPr lang="ar-SA" sz="3200" b="1" dirty="0" err="1"/>
              <a:t>تخميدها</a:t>
            </a:r>
            <a:r>
              <a:rPr lang="ar-SA" sz="3200" b="1" dirty="0"/>
              <a:t> عند تحضير </a:t>
            </a:r>
            <a:r>
              <a:rPr lang="ar-SA" sz="3200" b="1" dirty="0" err="1"/>
              <a:t>الفاكسينات</a:t>
            </a:r>
            <a:r>
              <a:rPr lang="ar-SA" sz="3200" b="1" dirty="0"/>
              <a:t> مثل اليود </a:t>
            </a:r>
            <a:r>
              <a:rPr lang="ar-SA" sz="3200" b="1" dirty="0" smtClean="0"/>
              <a:t>و </a:t>
            </a:r>
            <a:r>
              <a:rPr lang="ar-SA" sz="3200" b="1" dirty="0" err="1" smtClean="0"/>
              <a:t>الكلور</a:t>
            </a:r>
            <a:r>
              <a:rPr lang="ar-SA" sz="3200" b="1" dirty="0" smtClean="0"/>
              <a:t> و </a:t>
            </a:r>
            <a:r>
              <a:rPr lang="ar-SA" sz="3200" b="1" dirty="0" err="1" smtClean="0"/>
              <a:t>الفورمالين</a:t>
            </a:r>
            <a:r>
              <a:rPr lang="ar-SA" sz="3200" b="1" dirty="0" smtClean="0"/>
              <a:t> و </a:t>
            </a:r>
            <a:r>
              <a:rPr lang="ar-SA" sz="3200" b="1" dirty="0" err="1" smtClean="0"/>
              <a:t>الجلوتارالدهيد</a:t>
            </a:r>
            <a:r>
              <a:rPr lang="ar-SA" sz="3200" b="1" dirty="0" smtClean="0"/>
              <a:t> و </a:t>
            </a:r>
            <a:r>
              <a:rPr lang="ar-SA" sz="3200" b="1" dirty="0" err="1" smtClean="0"/>
              <a:t>الفينول</a:t>
            </a:r>
            <a:r>
              <a:rPr lang="en-US" sz="3200" b="1" dirty="0" smtClean="0"/>
              <a:t>  </a:t>
            </a:r>
            <a:r>
              <a:rPr lang="ar-SA" sz="3200" b="1" dirty="0"/>
              <a:t>وكذلك استخدام بعض المذيبات العضوية </a:t>
            </a:r>
            <a:r>
              <a:rPr lang="ar-SA" sz="3200" b="1" dirty="0" err="1"/>
              <a:t>كالكلوروفورم</a:t>
            </a:r>
            <a:r>
              <a:rPr lang="ar-SA" sz="3200" b="1" dirty="0"/>
              <a:t> والأثير</a:t>
            </a:r>
            <a:r>
              <a:rPr lang="en-US" sz="3200" b="1" dirty="0"/>
              <a:t>.</a:t>
            </a:r>
            <a:br>
              <a:rPr lang="en-US" sz="3200" b="1" dirty="0"/>
            </a:br>
            <a:endParaRPr lang="ar-SA" sz="32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0"/>
            <a:ext cx="8229600" cy="868363"/>
          </a:xfrm>
        </p:spPr>
        <p:txBody>
          <a:bodyPr/>
          <a:lstStyle/>
          <a:p>
            <a:pPr rtl="1" eaLnBrk="1" hangingPunct="1"/>
            <a:r>
              <a:rPr lang="ar-SA" sz="3600" b="1" smtClean="0">
                <a:solidFill>
                  <a:srgbClr val="990033"/>
                </a:solidFill>
              </a:rPr>
              <a:t>ثانياً: الفيروسـات النباتية</a:t>
            </a:r>
            <a:r>
              <a:rPr lang="en-US" sz="3600" b="1" smtClean="0">
                <a:solidFill>
                  <a:srgbClr val="990033"/>
                </a:solidFill>
              </a:rPr>
              <a:t> (Plant viruses)</a:t>
            </a:r>
          </a:p>
        </p:txBody>
      </p:sp>
      <p:sp>
        <p:nvSpPr>
          <p:cNvPr id="33795" name="Rectangle 3"/>
          <p:cNvSpPr>
            <a:spLocks noGrp="1" noChangeArrowheads="1"/>
          </p:cNvSpPr>
          <p:nvPr>
            <p:ph type="body" idx="1"/>
          </p:nvPr>
        </p:nvSpPr>
        <p:spPr>
          <a:xfrm>
            <a:off x="0" y="762000"/>
            <a:ext cx="8686800" cy="6096000"/>
          </a:xfrm>
        </p:spPr>
        <p:txBody>
          <a:bodyPr/>
          <a:lstStyle/>
          <a:p>
            <a:pPr algn="r" rtl="1" eaLnBrk="1" hangingPunct="1">
              <a:lnSpc>
                <a:spcPct val="80000"/>
              </a:lnSpc>
              <a:buFontTx/>
              <a:buNone/>
            </a:pPr>
            <a:r>
              <a:rPr lang="ar-SA" b="1" dirty="0" smtClean="0"/>
              <a:t>    هي فيروسات تصيب النبات مثل</a:t>
            </a:r>
            <a:r>
              <a:rPr lang="en-US" b="1" dirty="0" smtClean="0"/>
              <a:t>:</a:t>
            </a:r>
            <a:br>
              <a:rPr lang="en-US" b="1" dirty="0" smtClean="0"/>
            </a:br>
            <a:r>
              <a:rPr lang="en-US" b="1" dirty="0" smtClean="0"/>
              <a:t/>
            </a:r>
            <a:br>
              <a:rPr lang="en-US" b="1" dirty="0" smtClean="0"/>
            </a:br>
            <a:r>
              <a:rPr lang="ar-SA" b="1" dirty="0" smtClean="0"/>
              <a:t>ـ فيروس </a:t>
            </a:r>
            <a:r>
              <a:rPr lang="ar-SA" b="1" dirty="0" err="1" smtClean="0"/>
              <a:t>موزيك</a:t>
            </a:r>
            <a:r>
              <a:rPr lang="ar-SA" b="1" dirty="0" smtClean="0"/>
              <a:t> الطماطم و الدخان والبطاطس</a:t>
            </a:r>
          </a:p>
          <a:p>
            <a:pPr algn="r" rtl="1" eaLnBrk="1" hangingPunct="1">
              <a:lnSpc>
                <a:spcPct val="80000"/>
              </a:lnSpc>
              <a:buFontTx/>
              <a:buNone/>
            </a:pPr>
            <a:r>
              <a:rPr lang="en-US" b="1" dirty="0" smtClean="0"/>
              <a:t> (Tomato–potato- tobacco) mosaic virus</a:t>
            </a:r>
            <a:br>
              <a:rPr lang="en-US" b="1" dirty="0" smtClean="0"/>
            </a:br>
            <a:endParaRPr lang="ar-SA" b="1" dirty="0" smtClean="0"/>
          </a:p>
          <a:p>
            <a:pPr algn="r" rtl="1" eaLnBrk="1" hangingPunct="1">
              <a:lnSpc>
                <a:spcPct val="80000"/>
              </a:lnSpc>
              <a:buFontTx/>
              <a:buNone/>
            </a:pPr>
            <a:r>
              <a:rPr lang="ar-SA" b="1" dirty="0" smtClean="0"/>
              <a:t>   ـ فيروسات تصيب الموالح </a:t>
            </a:r>
            <a:r>
              <a:rPr lang="en-US" b="1" dirty="0" smtClean="0"/>
              <a:t> (citrus virus)</a:t>
            </a:r>
            <a:endParaRPr lang="ar-SA" b="1" dirty="0" smtClean="0"/>
          </a:p>
          <a:p>
            <a:pPr algn="r" rtl="1" eaLnBrk="1" hangingPunct="1">
              <a:lnSpc>
                <a:spcPct val="80000"/>
              </a:lnSpc>
              <a:buFontTx/>
              <a:buNone/>
            </a:pPr>
            <a:endParaRPr lang="ar-SA" b="1" dirty="0" smtClean="0"/>
          </a:p>
          <a:p>
            <a:pPr algn="r" rtl="1" eaLnBrk="1" hangingPunct="1">
              <a:lnSpc>
                <a:spcPct val="80000"/>
              </a:lnSpc>
              <a:buFontTx/>
              <a:buNone/>
            </a:pPr>
            <a:r>
              <a:rPr lang="ar-SA" b="1" dirty="0" smtClean="0"/>
              <a:t>   </a:t>
            </a:r>
            <a:r>
              <a:rPr lang="en-US" b="1" dirty="0" smtClean="0"/>
              <a:t> </a:t>
            </a:r>
            <a:r>
              <a:rPr lang="ar-SA" b="1" dirty="0" smtClean="0"/>
              <a:t>مثل </a:t>
            </a:r>
            <a:r>
              <a:rPr lang="ar-SA" b="1" dirty="0" err="1" smtClean="0"/>
              <a:t>قوباء</a:t>
            </a:r>
            <a:r>
              <a:rPr lang="ar-SA" b="1" dirty="0" smtClean="0"/>
              <a:t> الموالح</a:t>
            </a:r>
            <a:r>
              <a:rPr lang="en-US" b="1" dirty="0" smtClean="0"/>
              <a:t> </a:t>
            </a:r>
            <a:r>
              <a:rPr lang="ar-SA" b="1" dirty="0" smtClean="0"/>
              <a:t>ومرض التدهور</a:t>
            </a:r>
            <a:r>
              <a:rPr lang="en-US" b="1" dirty="0" smtClean="0"/>
              <a:t> </a:t>
            </a:r>
            <a:r>
              <a:rPr lang="ar-SA" b="1" dirty="0" smtClean="0"/>
              <a:t>السريع</a:t>
            </a:r>
            <a:r>
              <a:rPr lang="en-US" b="1" dirty="0" smtClean="0"/>
              <a:t>.</a:t>
            </a:r>
            <a:br>
              <a:rPr lang="en-US" b="1" dirty="0" smtClean="0"/>
            </a:br>
            <a:endParaRPr lang="ar-SA" b="1" dirty="0" smtClean="0"/>
          </a:p>
          <a:p>
            <a:pPr algn="r" rtl="1" eaLnBrk="1" hangingPunct="1">
              <a:lnSpc>
                <a:spcPct val="80000"/>
              </a:lnSpc>
              <a:buFontTx/>
              <a:buNone/>
            </a:pPr>
            <a:r>
              <a:rPr lang="ar-SA" b="1" dirty="0" smtClean="0"/>
              <a:t>   ـ فيروس التخطيط بقصب السكر</a:t>
            </a:r>
          </a:p>
          <a:p>
            <a:pPr algn="r" rtl="1" eaLnBrk="1" hangingPunct="1">
              <a:lnSpc>
                <a:spcPct val="80000"/>
              </a:lnSpc>
              <a:buFontTx/>
              <a:buNone/>
            </a:pPr>
            <a:r>
              <a:rPr lang="en-US" b="1" dirty="0" smtClean="0"/>
              <a:t> Sugar cane streak virus </a:t>
            </a:r>
            <a:r>
              <a:rPr lang="ar-SA" b="1" dirty="0" smtClean="0"/>
              <a:t> </a:t>
            </a:r>
            <a:r>
              <a:rPr lang="en-US" b="1" dirty="0" smtClean="0"/>
              <a:t/>
            </a:r>
            <a:br>
              <a:rPr lang="en-US" b="1" dirty="0" smtClean="0"/>
            </a:br>
            <a:endParaRPr lang="ar-SA" b="1" dirty="0" smtClean="0"/>
          </a:p>
          <a:p>
            <a:pPr algn="r" rtl="1" eaLnBrk="1" hangingPunct="1">
              <a:lnSpc>
                <a:spcPct val="80000"/>
              </a:lnSpc>
              <a:buFontTx/>
              <a:buNone/>
            </a:pPr>
            <a:r>
              <a:rPr lang="en-US" b="1" dirty="0" smtClean="0"/>
              <a:t>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28600" y="152400"/>
            <a:ext cx="8458200" cy="762000"/>
          </a:xfrm>
        </p:spPr>
        <p:txBody>
          <a:bodyPr/>
          <a:lstStyle/>
          <a:p>
            <a:pPr rtl="1" eaLnBrk="1" hangingPunct="1"/>
            <a:r>
              <a:rPr lang="ar-SA" sz="3000" b="1" smtClean="0"/>
              <a:t>مظاهر إصابة النبات بالفيروس</a:t>
            </a:r>
            <a:br>
              <a:rPr lang="ar-SA" sz="3000" b="1" smtClean="0"/>
            </a:br>
            <a:r>
              <a:rPr lang="en-US" sz="3000" b="1" smtClean="0"/>
              <a:t> ( Symptoms of plant virus diseases )</a:t>
            </a:r>
          </a:p>
        </p:txBody>
      </p:sp>
      <p:sp>
        <p:nvSpPr>
          <p:cNvPr id="34819" name="Rectangle 3"/>
          <p:cNvSpPr>
            <a:spLocks noGrp="1" noChangeArrowheads="1"/>
          </p:cNvSpPr>
          <p:nvPr>
            <p:ph type="body" idx="1"/>
          </p:nvPr>
        </p:nvSpPr>
        <p:spPr>
          <a:xfrm>
            <a:off x="533400" y="762000"/>
            <a:ext cx="8610600" cy="5135563"/>
          </a:xfrm>
        </p:spPr>
        <p:txBody>
          <a:bodyPr/>
          <a:lstStyle/>
          <a:p>
            <a:pPr algn="r" rtl="1" eaLnBrk="1" hangingPunct="1">
              <a:lnSpc>
                <a:spcPct val="80000"/>
              </a:lnSpc>
              <a:buFontTx/>
              <a:buNone/>
            </a:pPr>
            <a:r>
              <a:rPr lang="ar-SA" sz="2800" b="1" dirty="0" smtClean="0"/>
              <a:t>     </a:t>
            </a:r>
          </a:p>
          <a:p>
            <a:pPr algn="r" rtl="1" eaLnBrk="1" hangingPunct="1">
              <a:lnSpc>
                <a:spcPct val="80000"/>
              </a:lnSpc>
              <a:buFontTx/>
              <a:buNone/>
            </a:pPr>
            <a:r>
              <a:rPr lang="ar-SA" sz="2800" b="1" dirty="0" smtClean="0"/>
              <a:t>    يختلف تأثر النباتات بالفيروس من أثار بسيطة إلى موت سريع وفي النباتات القابلة بالإصابة فإن المظهر الشائع صغر حجمها وقلة محصولها ولكن يسبق هذا تغيرات واضحة في مظهر بعض أجزائها كالآتي</a:t>
            </a:r>
            <a:r>
              <a:rPr lang="en-US" sz="2800" b="1" dirty="0" smtClean="0"/>
              <a:t>:</a:t>
            </a:r>
            <a:br>
              <a:rPr lang="en-US" sz="2800" b="1" dirty="0" smtClean="0"/>
            </a:br>
            <a:r>
              <a:rPr lang="en-US" sz="2800" b="1" dirty="0" smtClean="0"/>
              <a:t/>
            </a:r>
            <a:br>
              <a:rPr lang="en-US" sz="2800" b="1" dirty="0" smtClean="0"/>
            </a:br>
            <a:r>
              <a:rPr lang="en-US" sz="2800" b="1" dirty="0" smtClean="0"/>
              <a:t>1 </a:t>
            </a:r>
            <a:r>
              <a:rPr lang="ar-SA" sz="2800" b="1" dirty="0" smtClean="0"/>
              <a:t>ـ ظهور بقع خضراء فاتحة أو مصفرة على الأوراق الخضراء فيعطيها شكلاً مبرقشاً</a:t>
            </a:r>
            <a:r>
              <a:rPr lang="en-US" sz="2800" b="1" dirty="0" smtClean="0"/>
              <a:t>.</a:t>
            </a:r>
            <a:br>
              <a:rPr lang="en-US" sz="2800" b="1" dirty="0" smtClean="0"/>
            </a:br>
            <a:r>
              <a:rPr lang="en-US" sz="2800" b="1" dirty="0" smtClean="0"/>
              <a:t/>
            </a:r>
            <a:br>
              <a:rPr lang="en-US" sz="2800" b="1" dirty="0" smtClean="0"/>
            </a:br>
            <a:r>
              <a:rPr lang="en-US" sz="2800" b="1" dirty="0" smtClean="0"/>
              <a:t>2 </a:t>
            </a:r>
            <a:r>
              <a:rPr lang="ar-SA" sz="2800" b="1" dirty="0" smtClean="0"/>
              <a:t>ـ حدوث تشوهات مختلفة مثل </a:t>
            </a:r>
            <a:r>
              <a:rPr lang="ar-SA" sz="2800" b="1" dirty="0" err="1" smtClean="0"/>
              <a:t>إلتفاف</a:t>
            </a:r>
            <a:r>
              <a:rPr lang="ar-SA" sz="2800" b="1" dirty="0" smtClean="0"/>
              <a:t> الأوراق وتجعد الأوراق</a:t>
            </a:r>
            <a:r>
              <a:rPr lang="en-US" sz="2800" b="1" dirty="0" smtClean="0"/>
              <a:t>.</a:t>
            </a:r>
            <a:br>
              <a:rPr lang="en-US" sz="2800" b="1" dirty="0" smtClean="0"/>
            </a:br>
            <a:r>
              <a:rPr lang="en-US" sz="2800" b="1" dirty="0" smtClean="0"/>
              <a:t/>
            </a:r>
            <a:br>
              <a:rPr lang="en-US" sz="2800" b="1" dirty="0" smtClean="0"/>
            </a:br>
            <a:r>
              <a:rPr lang="en-US" sz="2800" b="1" dirty="0" smtClean="0"/>
              <a:t>3 </a:t>
            </a:r>
            <a:r>
              <a:rPr lang="ar-SA" sz="2800" b="1" dirty="0" smtClean="0"/>
              <a:t>ـ ظهور حلقات على الأوراق ذات جدار من أنسجة ذات لون أخضر فاتح أو أصفر وتكون خلايا تلك الأنسجة ميتة</a:t>
            </a:r>
            <a:r>
              <a:rPr lang="en-US" sz="2800" b="1" dirty="0" smtClean="0"/>
              <a:t>.</a:t>
            </a:r>
            <a:br>
              <a:rPr lang="en-US" sz="2800" b="1" dirty="0" smtClean="0"/>
            </a:br>
            <a:r>
              <a:rPr lang="en-US" sz="2800" b="1" dirty="0" smtClean="0"/>
              <a:t/>
            </a:r>
            <a:br>
              <a:rPr lang="en-US" sz="2800" b="1" dirty="0" smtClean="0"/>
            </a:br>
            <a:r>
              <a:rPr lang="en-US" sz="2800" b="1" dirty="0" smtClean="0"/>
              <a:t>4 </a:t>
            </a:r>
            <a:r>
              <a:rPr lang="ar-SA" sz="2800" b="1" dirty="0" smtClean="0"/>
              <a:t>ـ ظهور نقط بنية قاتمة تنتشر على جميع أوراق النبات وقد تظهر على الأوراق العليا فقط ويمكن أن تنتشر حول العروق الرفيعة بالأوراق</a:t>
            </a:r>
            <a:r>
              <a:rPr lang="en-US" sz="2800" b="1" dirty="0" smtClean="0"/>
              <a:t>.</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152400" y="609600"/>
            <a:ext cx="8763000" cy="5589222"/>
          </a:xfrm>
          <a:prstGeom prst="rect">
            <a:avLst/>
          </a:prstGeom>
          <a:noFill/>
          <a:ln w="9525">
            <a:noFill/>
            <a:miter lim="800000"/>
            <a:headEnd/>
            <a:tailEnd/>
          </a:ln>
        </p:spPr>
        <p:txBody>
          <a:bodyPr wrap="square">
            <a:spAutoFit/>
          </a:bodyPr>
          <a:lstStyle/>
          <a:p>
            <a:pPr rtl="1">
              <a:lnSpc>
                <a:spcPct val="80000"/>
              </a:lnSpc>
              <a:spcBef>
                <a:spcPct val="20000"/>
              </a:spcBef>
            </a:pPr>
            <a:r>
              <a:rPr lang="en-US" sz="3400" b="1" dirty="0"/>
              <a:t>5 </a:t>
            </a:r>
            <a:r>
              <a:rPr lang="ar-SA" sz="3400" b="1" dirty="0"/>
              <a:t>ـ يمكن أن تأخذ عروق الورقة لوناً شفافاً</a:t>
            </a:r>
            <a:r>
              <a:rPr lang="en-US" sz="3400" b="1" dirty="0"/>
              <a:t>.</a:t>
            </a:r>
          </a:p>
          <a:p>
            <a:endParaRPr lang="ar-SA" sz="1600" b="1" dirty="0"/>
          </a:p>
          <a:p>
            <a:r>
              <a:rPr lang="ar-SA" sz="3400" b="1" dirty="0" err="1"/>
              <a:t>6ـ</a:t>
            </a:r>
            <a:r>
              <a:rPr lang="ar-SA" sz="3400" b="1" dirty="0"/>
              <a:t> اختزال الأزهار في الحجم وتشوه في الشكل وتغير في لونها</a:t>
            </a:r>
            <a:r>
              <a:rPr lang="en-US" sz="3400" b="1" dirty="0"/>
              <a:t/>
            </a:r>
            <a:br>
              <a:rPr lang="en-US" sz="3400" b="1" dirty="0"/>
            </a:br>
            <a:r>
              <a:rPr lang="en-US" sz="3400" b="1" dirty="0"/>
              <a:t/>
            </a:r>
            <a:br>
              <a:rPr lang="en-US" sz="3400" b="1" dirty="0"/>
            </a:br>
            <a:r>
              <a:rPr lang="ar-SA" sz="3400" b="1" dirty="0" err="1"/>
              <a:t>7ـ</a:t>
            </a:r>
            <a:r>
              <a:rPr lang="ar-SA" sz="3400" b="1" dirty="0"/>
              <a:t> اختزال حجم الثمار مع تغير في اللون والشكل والقوام </a:t>
            </a:r>
            <a:r>
              <a:rPr lang="ar-SA" sz="3400" b="1" dirty="0" smtClean="0"/>
              <a:t>والرائحة</a:t>
            </a:r>
            <a:r>
              <a:rPr lang="en-US" sz="3400" b="1" dirty="0"/>
              <a:t/>
            </a:r>
            <a:br>
              <a:rPr lang="en-US" sz="3400" b="1" dirty="0"/>
            </a:br>
            <a:r>
              <a:rPr lang="en-US" sz="800" b="1" dirty="0"/>
              <a:t/>
            </a:r>
            <a:br>
              <a:rPr lang="en-US" sz="800" b="1" dirty="0"/>
            </a:br>
            <a:r>
              <a:rPr lang="ar-SA" sz="3400" b="1" dirty="0" err="1"/>
              <a:t>8ـ</a:t>
            </a:r>
            <a:r>
              <a:rPr lang="ar-SA" sz="3400" b="1" dirty="0"/>
              <a:t> تحمل الجذور كثيراً من الدرنات الخشبية الكروية التي </a:t>
            </a:r>
            <a:r>
              <a:rPr lang="ar-SA" sz="3400" b="1" dirty="0" smtClean="0"/>
              <a:t>تختلف </a:t>
            </a:r>
            <a:r>
              <a:rPr lang="ar-SA" sz="3400" b="1" dirty="0"/>
              <a:t>في حجمها حسب </a:t>
            </a:r>
            <a:r>
              <a:rPr lang="ar-SA" sz="3400" b="1" dirty="0" err="1"/>
              <a:t>العوائل</a:t>
            </a:r>
            <a:r>
              <a:rPr lang="ar-SA" sz="3400" b="1" dirty="0"/>
              <a:t> المختلفة</a:t>
            </a:r>
            <a:r>
              <a:rPr lang="en-US" sz="3400" b="1" dirty="0"/>
              <a:t/>
            </a:r>
            <a:br>
              <a:rPr lang="en-US" sz="3400" b="1" dirty="0"/>
            </a:br>
            <a:r>
              <a:rPr lang="en-US" sz="3400" b="1" dirty="0"/>
              <a:t/>
            </a:r>
            <a:br>
              <a:rPr lang="en-US" sz="3400" b="1" dirty="0"/>
            </a:br>
            <a:r>
              <a:rPr lang="ar-SA" sz="3400" b="1" dirty="0" err="1" smtClean="0"/>
              <a:t>9ـ</a:t>
            </a:r>
            <a:r>
              <a:rPr lang="ar-SA" sz="3400" b="1" dirty="0" smtClean="0"/>
              <a:t> </a:t>
            </a:r>
            <a:r>
              <a:rPr lang="ar-SA" sz="3400" b="1" dirty="0" err="1"/>
              <a:t>انتفاخات</a:t>
            </a:r>
            <a:r>
              <a:rPr lang="ar-SA" sz="3400" b="1" dirty="0"/>
              <a:t> الجذور</a:t>
            </a:r>
            <a:endParaRPr lang="en-US" sz="3400" b="1"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0"/>
            <a:ext cx="8229600" cy="792163"/>
          </a:xfrm>
        </p:spPr>
        <p:txBody>
          <a:bodyPr/>
          <a:lstStyle/>
          <a:p>
            <a:pPr rtl="1" eaLnBrk="1" hangingPunct="1"/>
            <a:r>
              <a:rPr lang="ar-SA" sz="3200" b="1" smtClean="0"/>
              <a:t>الـفـريـدات </a:t>
            </a:r>
            <a:r>
              <a:rPr lang="en-US" sz="3200" b="1" smtClean="0"/>
              <a:t> (Viroids)</a:t>
            </a:r>
          </a:p>
        </p:txBody>
      </p:sp>
      <p:sp>
        <p:nvSpPr>
          <p:cNvPr id="36867" name="Rectangle 3"/>
          <p:cNvSpPr>
            <a:spLocks noGrp="1" noChangeArrowheads="1"/>
          </p:cNvSpPr>
          <p:nvPr>
            <p:ph type="body" idx="1"/>
          </p:nvPr>
        </p:nvSpPr>
        <p:spPr>
          <a:xfrm>
            <a:off x="0" y="762000"/>
            <a:ext cx="8991600" cy="5364163"/>
          </a:xfrm>
        </p:spPr>
        <p:txBody>
          <a:bodyPr/>
          <a:lstStyle/>
          <a:p>
            <a:pPr algn="r" rtl="1" eaLnBrk="1" hangingPunct="1">
              <a:lnSpc>
                <a:spcPct val="80000"/>
              </a:lnSpc>
              <a:buFontTx/>
              <a:buNone/>
            </a:pPr>
            <a:r>
              <a:rPr lang="en-US" sz="2800" smtClean="0"/>
              <a:t>    </a:t>
            </a:r>
            <a:r>
              <a:rPr lang="ar-SA" sz="2800" smtClean="0"/>
              <a:t>هي جسيمات أصغر حجماً من الفيروسـات وتسبب عددا من أمراض النباتات الهامة مثل الدرنة المغزلية في البطاطس</a:t>
            </a:r>
            <a:r>
              <a:rPr lang="en-US" sz="2800" smtClean="0"/>
              <a:t> (Potato) </a:t>
            </a:r>
            <a:r>
              <a:rPr lang="ar-SA" sz="2800" smtClean="0"/>
              <a:t>وكان يعتقد أنها فيروسات صغيرة ولكن ثبت أنها تتكون من جزيئات صغيرة وليس لها غطاء بروتيني</a:t>
            </a:r>
            <a:r>
              <a:rPr lang="en-US" sz="2800" smtClean="0"/>
              <a:t>.</a:t>
            </a:r>
          </a:p>
          <a:p>
            <a:pPr algn="r" rtl="1" eaLnBrk="1" hangingPunct="1">
              <a:lnSpc>
                <a:spcPct val="80000"/>
              </a:lnSpc>
              <a:buFontTx/>
              <a:buNone/>
            </a:pPr>
            <a:r>
              <a:rPr lang="en-US" sz="2800" smtClean="0"/>
              <a:t/>
            </a:r>
            <a:br>
              <a:rPr lang="en-US" sz="2800" smtClean="0"/>
            </a:br>
            <a:r>
              <a:rPr lang="en-US" sz="2800" smtClean="0"/>
              <a:t/>
            </a:r>
            <a:br>
              <a:rPr lang="en-US" sz="2800" smtClean="0"/>
            </a:br>
            <a:r>
              <a:rPr lang="en-US" sz="2800" smtClean="0"/>
              <a:t/>
            </a:r>
            <a:br>
              <a:rPr lang="en-US" sz="2800" smtClean="0"/>
            </a:br>
            <a:r>
              <a:rPr lang="en-US" sz="2800" smtClean="0"/>
              <a:t/>
            </a:r>
            <a:br>
              <a:rPr lang="en-US" sz="2800" smtClean="0"/>
            </a:br>
            <a:endParaRPr lang="en-US" sz="2800" smtClean="0"/>
          </a:p>
          <a:p>
            <a:pPr algn="r" rtl="1" eaLnBrk="1" hangingPunct="1">
              <a:lnSpc>
                <a:spcPct val="80000"/>
              </a:lnSpc>
              <a:buFontTx/>
              <a:buNone/>
            </a:pPr>
            <a:endParaRPr lang="en-US" sz="2800" smtClean="0"/>
          </a:p>
          <a:p>
            <a:pPr algn="r" rtl="1" eaLnBrk="1" hangingPunct="1">
              <a:lnSpc>
                <a:spcPct val="80000"/>
              </a:lnSpc>
              <a:buFontTx/>
              <a:buNone/>
            </a:pPr>
            <a:endParaRPr lang="en-US" sz="2800" smtClean="0"/>
          </a:p>
          <a:p>
            <a:pPr algn="r" rtl="1" eaLnBrk="1" hangingPunct="1">
              <a:lnSpc>
                <a:spcPct val="80000"/>
              </a:lnSpc>
              <a:buFontTx/>
              <a:buNone/>
            </a:pPr>
            <a:endParaRPr lang="en-US" sz="2800" smtClean="0"/>
          </a:p>
          <a:p>
            <a:pPr rtl="1" eaLnBrk="1" hangingPunct="1">
              <a:lnSpc>
                <a:spcPct val="80000"/>
              </a:lnSpc>
              <a:buFontTx/>
              <a:buNone/>
            </a:pPr>
            <a:r>
              <a:rPr lang="en-US" sz="2400" b="1" smtClean="0"/>
              <a:t>Electron microscopic picture of potato spindle </a:t>
            </a:r>
          </a:p>
          <a:p>
            <a:pPr rtl="1" eaLnBrk="1" hangingPunct="1">
              <a:lnSpc>
                <a:spcPct val="80000"/>
              </a:lnSpc>
              <a:buFontTx/>
              <a:buNone/>
            </a:pPr>
            <a:r>
              <a:rPr lang="en-US" sz="2400" b="1" smtClean="0"/>
              <a:t>tuber viroid (PSTVd)</a:t>
            </a:r>
            <a:br>
              <a:rPr lang="en-US" sz="2400" b="1" smtClean="0"/>
            </a:br>
            <a:r>
              <a:rPr lang="en-US" sz="2400" b="1" smtClean="0"/>
              <a:t>(Courtesy Dr. G. Klotz) </a:t>
            </a:r>
          </a:p>
        </p:txBody>
      </p:sp>
      <p:pic>
        <p:nvPicPr>
          <p:cNvPr id="36868" name="Picture 4" descr="agviro2"/>
          <p:cNvPicPr>
            <a:picLocks noChangeAspect="1" noChangeArrowheads="1"/>
          </p:cNvPicPr>
          <p:nvPr/>
        </p:nvPicPr>
        <p:blipFill>
          <a:blip r:embed="rId3" cstate="print"/>
          <a:srcRect/>
          <a:stretch>
            <a:fillRect/>
          </a:stretch>
        </p:blipFill>
        <p:spPr bwMode="auto">
          <a:xfrm>
            <a:off x="1524000" y="2286000"/>
            <a:ext cx="61722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a:solidFill>
              <a:schemeClr val="accent5">
                <a:lumMod val="50000"/>
              </a:schemeClr>
            </a:solidFill>
          </a:ln>
          <a:effectLst>
            <a:reflection blurRad="6350" stA="50000" endA="300" endPos="55500" dist="50800" dir="5400000" sy="-100000" algn="bl" rotWithShape="0"/>
          </a:effectLst>
          <a:scene3d>
            <a:camera prst="orthographicFront"/>
            <a:lightRig rig="threePt" dir="t"/>
          </a:scene3d>
          <a:sp3d>
            <a:bevelT w="139700" prst="cross"/>
          </a:sp3d>
        </p:spPr>
        <p:style>
          <a:lnRef idx="0">
            <a:scrgbClr r="0" g="0" b="0"/>
          </a:lnRef>
          <a:fillRef idx="1002">
            <a:schemeClr val="lt1"/>
          </a:fillRef>
          <a:effectRef idx="0">
            <a:scrgbClr r="0" g="0" b="0"/>
          </a:effectRef>
          <a:fontRef idx="major"/>
        </p:style>
        <p:txBody>
          <a:bodyPr/>
          <a:lstStyle/>
          <a:p>
            <a:r>
              <a:rPr lang="ar-SA" sz="7200" b="1" dirty="0" smtClean="0">
                <a:latin typeface="Arial Black" pitchFamily="34" charset="0"/>
              </a:rPr>
              <a:t>ا</a:t>
            </a:r>
            <a:r>
              <a:rPr lang="ar-SA" sz="6000" b="1" dirty="0" smtClean="0">
                <a:latin typeface="Arial Black" pitchFamily="34" charset="0"/>
              </a:rPr>
              <a:t>لمحاضرة الثانية عشرة</a:t>
            </a:r>
            <a:endParaRPr lang="ar-SY" sz="6000" b="1" dirty="0">
              <a:latin typeface="Arial Black" pitchFamily="34" charset="0"/>
            </a:endParaRPr>
          </a:p>
        </p:txBody>
      </p:sp>
      <p:sp>
        <p:nvSpPr>
          <p:cNvPr id="4" name="Subtitle 3"/>
          <p:cNvSpPr>
            <a:spLocks noGrp="1"/>
          </p:cNvSpPr>
          <p:nvPr>
            <p:ph type="subTitle" idx="1"/>
          </p:nvPr>
        </p:nvSpPr>
        <p:spPr/>
        <p:txBody>
          <a:bodyPr/>
          <a:lstStyle/>
          <a:p>
            <a:endParaRPr lang="ar-SY"/>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ثالثاً- الفيروسات التي تصيب البكتيريا</a:t>
            </a:r>
            <a:endParaRPr lang="ar-SA" b="1" dirty="0"/>
          </a:p>
        </p:txBody>
      </p:sp>
      <p:sp>
        <p:nvSpPr>
          <p:cNvPr id="3" name="Content Placeholder 2"/>
          <p:cNvSpPr>
            <a:spLocks noGrp="1"/>
          </p:cNvSpPr>
          <p:nvPr>
            <p:ph idx="1"/>
          </p:nvPr>
        </p:nvSpPr>
        <p:spPr/>
        <p:txBody>
          <a:bodyPr/>
          <a:lstStyle/>
          <a:p>
            <a:pPr algn="r" rtl="1"/>
            <a:r>
              <a:rPr lang="ar-SA" dirty="0" smtClean="0"/>
              <a:t>هي انواع من الفيروسات التي تصيب البكتيريا وغالبا ما يتخصص كل نوع من الفيروسات </a:t>
            </a:r>
            <a:r>
              <a:rPr lang="ar-SA" dirty="0" err="1" smtClean="0"/>
              <a:t>باصابة</a:t>
            </a:r>
            <a:r>
              <a:rPr lang="ar-SA" dirty="0" smtClean="0"/>
              <a:t> نوع من البكتيريا فتعمل على تحليلها وتسمى </a:t>
            </a:r>
            <a:r>
              <a:rPr lang="ar-SA" dirty="0" err="1" smtClean="0"/>
              <a:t>بالاقمات</a:t>
            </a:r>
            <a:r>
              <a:rPr lang="ar-SA" dirty="0" smtClean="0"/>
              <a:t> البكتيرية </a:t>
            </a:r>
            <a:r>
              <a:rPr lang="en-US" dirty="0" err="1" smtClean="0"/>
              <a:t>Bactetiophages</a:t>
            </a:r>
            <a:r>
              <a:rPr lang="ar-SA" dirty="0" err="1" smtClean="0"/>
              <a:t>.</a:t>
            </a:r>
            <a:r>
              <a:rPr lang="ar-SA" dirty="0" smtClean="0"/>
              <a:t> </a:t>
            </a:r>
          </a:p>
          <a:p>
            <a:pPr algn="r" rtl="1"/>
            <a:r>
              <a:rPr lang="ar-SA" dirty="0" smtClean="0"/>
              <a:t>وقد ظن الباحثون أنهم عثروا على علاج لجميع الامراض البكتيرية ولكنهم سرعان ما اكتشفوا ان هذه الفيروسات لا تؤثر على البكتيريا في حال تواجدها في جسم الانسان </a:t>
            </a:r>
            <a:r>
              <a:rPr lang="ar-SA" dirty="0" err="1" smtClean="0"/>
              <a:t>اوالحيوان</a:t>
            </a:r>
            <a:r>
              <a:rPr lang="ar-SA" dirty="0" smtClean="0"/>
              <a:t> كما ان جسم الانسان والحيوان يولد اضداد لهذه </a:t>
            </a:r>
            <a:r>
              <a:rPr lang="ar-SA" dirty="0" err="1" smtClean="0"/>
              <a:t>العاثيات</a:t>
            </a:r>
            <a:r>
              <a:rPr lang="ar-SA" dirty="0" smtClean="0"/>
              <a:t> مما يسبب ابطال مفعولها.</a:t>
            </a:r>
            <a:endParaRPr lang="ar-SA"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algn="r" rtl="1"/>
            <a:r>
              <a:rPr lang="ar-SA" sz="3000" dirty="0" err="1" smtClean="0"/>
              <a:t>البكتيريوفاجات</a:t>
            </a:r>
            <a:r>
              <a:rPr lang="ar-SA" sz="3000" dirty="0" smtClean="0"/>
              <a:t> هي نوع من الفيروسات تتطفل اجباريا على خلايا البكتيريا وتتكاثر بداخلها فتسبب في معظم الحالات تحلل </a:t>
            </a:r>
            <a:r>
              <a:rPr lang="ar-SA" sz="3000" dirty="0" err="1" smtClean="0"/>
              <a:t>واذابة</a:t>
            </a:r>
            <a:r>
              <a:rPr lang="ar-SA" sz="3000" dirty="0" smtClean="0"/>
              <a:t> الخلية البكتيرية.</a:t>
            </a:r>
          </a:p>
          <a:p>
            <a:pPr algn="r" rtl="1"/>
            <a:r>
              <a:rPr lang="ar-SA" sz="3000" dirty="0" smtClean="0"/>
              <a:t>ويستثني من ذلك </a:t>
            </a:r>
            <a:r>
              <a:rPr lang="en-US" sz="3000" dirty="0" smtClean="0"/>
              <a:t>phage F1</a:t>
            </a:r>
            <a:r>
              <a:rPr lang="ar-SA" sz="3000" dirty="0" smtClean="0"/>
              <a:t> والذي يتكاثر ويخرج من الخلية المضيفة باستمرار بدون ان يقتل الخلية.</a:t>
            </a:r>
          </a:p>
          <a:p>
            <a:pPr algn="r" rtl="1"/>
            <a:r>
              <a:rPr lang="ar-SA" sz="3000" dirty="0" smtClean="0"/>
              <a:t>وبعض الفيروسات قد تبقى في داخل الخلية البكتيرية على شكل الحامض النووي لعدة اجيال من النمو البكتيري وقبل ان تموت الخلية تنطلق الفيروسات المتكونة مثلما يحصل مع الفيروس </a:t>
            </a:r>
            <a:r>
              <a:rPr lang="en-US" sz="3000" dirty="0" smtClean="0"/>
              <a:t>Phage T3</a:t>
            </a:r>
            <a:r>
              <a:rPr lang="ar-SA" sz="3000" dirty="0" err="1" smtClean="0"/>
              <a:t>.</a:t>
            </a:r>
            <a:r>
              <a:rPr lang="ar-SA" sz="3000" dirty="0" smtClean="0"/>
              <a:t> </a:t>
            </a:r>
          </a:p>
          <a:p>
            <a:pPr algn="r" rtl="1"/>
            <a:r>
              <a:rPr lang="ar-SA" sz="3000" dirty="0" smtClean="0"/>
              <a:t>وقد يبقي الفيروس كامنا في الخلية البكتيرية المضيفة بدون تكاثر الى حين تحفيز الفيروس على التكاثر وقتل الخلية البكتيرية.</a:t>
            </a:r>
          </a:p>
          <a:p>
            <a:pPr algn="r" rtl="1"/>
            <a:r>
              <a:rPr lang="ar-SA" sz="3000" dirty="0" smtClean="0"/>
              <a:t>وتختلف اشكال ومميزات </a:t>
            </a:r>
            <a:r>
              <a:rPr lang="ar-SA" sz="3000" dirty="0" err="1" smtClean="0"/>
              <a:t>العاثيات</a:t>
            </a:r>
            <a:r>
              <a:rPr lang="ar-SA" sz="3000" dirty="0" smtClean="0"/>
              <a:t> فقسم </a:t>
            </a:r>
            <a:r>
              <a:rPr lang="ar-SA" sz="3000" dirty="0" err="1" smtClean="0"/>
              <a:t>منهاعلى</a:t>
            </a:r>
            <a:r>
              <a:rPr lang="ar-SA" sz="3000" dirty="0" smtClean="0"/>
              <a:t> </a:t>
            </a:r>
            <a:r>
              <a:rPr lang="en-US" sz="3000" dirty="0" smtClean="0"/>
              <a:t>RNA</a:t>
            </a:r>
            <a:r>
              <a:rPr lang="ar-SA" sz="3000" dirty="0" smtClean="0"/>
              <a:t> أو </a:t>
            </a:r>
            <a:r>
              <a:rPr lang="en-US" sz="3000" dirty="0" smtClean="0"/>
              <a:t>DNA</a:t>
            </a:r>
            <a:r>
              <a:rPr lang="ar-SA" sz="3000" dirty="0" err="1" smtClean="0"/>
              <a:t>.</a:t>
            </a:r>
            <a:endParaRPr lang="ar-SA" sz="3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http://pathmicro.med.sc.edu/mayer/phage.htm</a:t>
            </a:r>
            <a:endParaRPr lang="ar-SA" dirty="0"/>
          </a:p>
        </p:txBody>
      </p:sp>
      <p:sp>
        <p:nvSpPr>
          <p:cNvPr id="3" name="Content Placeholder 2"/>
          <p:cNvSpPr>
            <a:spLocks noGrp="1"/>
          </p:cNvSpPr>
          <p:nvPr>
            <p:ph idx="1"/>
          </p:nvPr>
        </p:nvSpPr>
        <p:spPr/>
        <p:txBody>
          <a:bodyPr/>
          <a:lstStyle/>
          <a:p>
            <a:endParaRPr lang="ar-SA" dirty="0"/>
          </a:p>
        </p:txBody>
      </p:sp>
      <p:pic>
        <p:nvPicPr>
          <p:cNvPr id="1026" name="Picture 2" descr="http://faculty.ksu.edu.sa/27771/DocLib4/Bacteriophage.jpg"/>
          <p:cNvPicPr>
            <a:picLocks noChangeAspect="1" noChangeArrowheads="1"/>
          </p:cNvPicPr>
          <p:nvPr/>
        </p:nvPicPr>
        <p:blipFill>
          <a:blip r:embed="rId3" cstate="print"/>
          <a:srcRect/>
          <a:stretch>
            <a:fillRect/>
          </a:stretch>
        </p:blipFill>
        <p:spPr bwMode="auto">
          <a:xfrm>
            <a:off x="1143000" y="1981200"/>
            <a:ext cx="5943600" cy="373380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تركيب البكتيريوفاج</a:t>
            </a:r>
            <a:endParaRPr lang="ar-SA" dirty="0"/>
          </a:p>
        </p:txBody>
      </p:sp>
      <p:pic>
        <p:nvPicPr>
          <p:cNvPr id="4" name="Picture 6" descr="http://pathmicro.med.sc.edu/mayer/bactphage-bw.jpg"/>
          <p:cNvPicPr>
            <a:picLocks noGrp="1" noChangeAspect="1" noChangeArrowheads="1"/>
          </p:cNvPicPr>
          <p:nvPr>
            <p:ph idx="1"/>
          </p:nvPr>
        </p:nvPicPr>
        <p:blipFill>
          <a:blip r:embed="rId2" cstate="print"/>
          <a:srcRect/>
          <a:stretch>
            <a:fillRect/>
          </a:stretch>
        </p:blipFill>
        <p:spPr bwMode="auto">
          <a:xfrm>
            <a:off x="609600" y="1600200"/>
            <a:ext cx="3429000" cy="4525963"/>
          </a:xfrm>
          <a:prstGeom prst="rect">
            <a:avLst/>
          </a:prstGeom>
          <a:noFill/>
        </p:spPr>
      </p:pic>
      <p:pic>
        <p:nvPicPr>
          <p:cNvPr id="5" name="Picture 4" descr="http://pathmicro.med.sc.edu/mayer/phage-1.jpg"/>
          <p:cNvPicPr>
            <a:picLocks noChangeAspect="1" noChangeArrowheads="1"/>
          </p:cNvPicPr>
          <p:nvPr/>
        </p:nvPicPr>
        <p:blipFill>
          <a:blip r:embed="rId3" cstate="print"/>
          <a:srcRect/>
          <a:stretch>
            <a:fillRect/>
          </a:stretch>
        </p:blipFill>
        <p:spPr bwMode="auto">
          <a:xfrm>
            <a:off x="5105400" y="1600200"/>
            <a:ext cx="3609975" cy="411480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dirty="0"/>
          </a:p>
        </p:txBody>
      </p:sp>
      <p:pic>
        <p:nvPicPr>
          <p:cNvPr id="130050" name="Picture 2" descr="http://www.biochem.wisc.edu/faculty/inman/empics/0022b.jpg"/>
          <p:cNvPicPr>
            <a:picLocks noChangeAspect="1" noChangeArrowheads="1"/>
          </p:cNvPicPr>
          <p:nvPr/>
        </p:nvPicPr>
        <p:blipFill>
          <a:blip r:embed="rId2" cstate="print"/>
          <a:srcRect/>
          <a:stretch>
            <a:fillRect/>
          </a:stretch>
        </p:blipFill>
        <p:spPr bwMode="auto">
          <a:xfrm>
            <a:off x="2895600" y="1600200"/>
            <a:ext cx="4114800" cy="403860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132098" name="Picture 2" descr="http://accessscience.com/loadBinary.aspx?aID=4403&amp;filename=069900FG0010.gif"/>
          <p:cNvPicPr>
            <a:picLocks noChangeAspect="1" noChangeArrowheads="1"/>
          </p:cNvPicPr>
          <p:nvPr/>
        </p:nvPicPr>
        <p:blipFill>
          <a:blip r:embed="rId2" cstate="print"/>
          <a:srcRect/>
          <a:stretch>
            <a:fillRect/>
          </a:stretch>
        </p:blipFill>
        <p:spPr bwMode="auto">
          <a:xfrm>
            <a:off x="990600" y="1752600"/>
            <a:ext cx="7162800" cy="3467100"/>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28596" y="571480"/>
            <a:ext cx="8429684" cy="1571636"/>
          </a:xfrm>
          <a:solidFill>
            <a:schemeClr val="accent3">
              <a:lumMod val="20000"/>
              <a:lumOff val="80000"/>
            </a:schemeClr>
          </a:solidFill>
        </p:spPr>
        <p:style>
          <a:lnRef idx="3">
            <a:schemeClr val="lt1"/>
          </a:lnRef>
          <a:fillRef idx="1">
            <a:schemeClr val="accent3"/>
          </a:fillRef>
          <a:effectRef idx="1">
            <a:schemeClr val="accent3"/>
          </a:effectRef>
          <a:fontRef idx="minor">
            <a:schemeClr val="lt1"/>
          </a:fontRef>
        </p:style>
        <p:txBody>
          <a:bodyPr rtlCol="1">
            <a:noAutofit/>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70C0"/>
                </a:solidFill>
                <a:latin typeface="Arial" pitchFamily="34" charset="0"/>
              </a:rPr>
              <a:t>دورة حياة الفيروس </a:t>
            </a:r>
            <a:br>
              <a:rPr lang="ar-SA" dirty="0" smtClean="0">
                <a:solidFill>
                  <a:srgbClr val="0070C0"/>
                </a:solidFill>
                <a:latin typeface="Arial" pitchFamily="34" charset="0"/>
              </a:rPr>
            </a:br>
            <a:r>
              <a:rPr lang="ar-SA" dirty="0" smtClean="0">
                <a:solidFill>
                  <a:srgbClr val="0070C0"/>
                </a:solidFill>
                <a:latin typeface="Arial" pitchFamily="34" charset="0"/>
              </a:rPr>
              <a:t>(مراحل تكاثره)</a:t>
            </a:r>
            <a:endParaRPr lang="en-US" dirty="0">
              <a:solidFill>
                <a:srgbClr val="0070C0"/>
              </a:solidFill>
              <a:latin typeface="Arial" pitchFamily="34" charset="0"/>
              <a:cs typeface="Arial" pitchFamily="34" charset="0"/>
            </a:endParaRPr>
          </a:p>
        </p:txBody>
      </p:sp>
      <p:sp>
        <p:nvSpPr>
          <p:cNvPr id="32770" name="عنصر نائب للمحتوى 1"/>
          <p:cNvSpPr>
            <a:spLocks noGrp="1"/>
          </p:cNvSpPr>
          <p:nvPr>
            <p:ph idx="1"/>
          </p:nvPr>
        </p:nvSpPr>
        <p:spPr>
          <a:xfrm>
            <a:off x="428625" y="2357438"/>
            <a:ext cx="8229600" cy="2928937"/>
          </a:xfrm>
        </p:spPr>
        <p:txBody>
          <a:bodyPr rtlCol="1">
            <a:normAutofit fontScale="92500"/>
          </a:bodyPr>
          <a:lstStyle/>
          <a:p>
            <a:pPr marL="852487" indent="-742950" algn="r" rtl="1" eaLnBrk="1" fontAlgn="auto" hangingPunct="1">
              <a:lnSpc>
                <a:spcPct val="130000"/>
              </a:lnSpc>
              <a:spcAft>
                <a:spcPts val="0"/>
              </a:spcAft>
              <a:buFont typeface="Wingdings 3" pitchFamily="18" charset="2"/>
              <a:buAutoNum type="arabicParenBoth"/>
              <a:defRPr/>
            </a:pPr>
            <a:r>
              <a:rPr lang="ar-SA" sz="3700" dirty="0" smtClean="0">
                <a:cs typeface="Traditional Arabic" pitchFamily="2" charset="-78"/>
              </a:rPr>
              <a:t>تبدأ العدوى عندما يرتبط الفيروس بالمستقبلات الموجودة على الغشاء الخلوي للخلية المصابة.</a:t>
            </a:r>
            <a:endParaRPr lang="en-US" sz="3700" dirty="0" smtClean="0">
              <a:cs typeface="Traditional Arabic" pitchFamily="2" charset="-78"/>
            </a:endParaRPr>
          </a:p>
          <a:p>
            <a:pPr marL="852487" indent="-742950" algn="l" rtl="1" eaLnBrk="1" fontAlgn="auto" hangingPunct="1">
              <a:lnSpc>
                <a:spcPct val="130000"/>
              </a:lnSpc>
              <a:spcAft>
                <a:spcPts val="0"/>
              </a:spcAft>
              <a:buFont typeface="Wingdings 3" pitchFamily="18" charset="2"/>
              <a:buAutoNum type="arabicParenBoth"/>
              <a:defRPr/>
            </a:pPr>
            <a:r>
              <a:rPr lang="ar-SA" sz="4000" dirty="0" smtClean="0">
                <a:latin typeface="Arial" pitchFamily="34" charset="0"/>
                <a:cs typeface="Traditional Arabic" pitchFamily="2" charset="-78"/>
              </a:rPr>
              <a:t> دخول </a:t>
            </a:r>
            <a:r>
              <a:rPr lang="ar-SA" sz="4000" dirty="0" err="1" smtClean="0">
                <a:latin typeface="Arial" pitchFamily="34" charset="0"/>
                <a:cs typeface="Traditional Arabic" pitchFamily="2" charset="-78"/>
              </a:rPr>
              <a:t>الـ</a:t>
            </a:r>
            <a:r>
              <a:rPr lang="ar-SA" sz="4000" dirty="0" smtClean="0">
                <a:latin typeface="Arial" pitchFamily="34" charset="0"/>
                <a:cs typeface="Traditional Arabic" pitchFamily="2" charset="-78"/>
              </a:rPr>
              <a:t> </a:t>
            </a:r>
            <a:r>
              <a:rPr lang="en-US" sz="4000" dirty="0" smtClean="0">
                <a:latin typeface="Arial" pitchFamily="34" charset="0"/>
                <a:cs typeface="Traditional Arabic" pitchFamily="2" charset="-78"/>
              </a:rPr>
              <a:t>Genome</a:t>
            </a:r>
            <a:r>
              <a:rPr lang="ar-SA" sz="4000" dirty="0" smtClean="0">
                <a:latin typeface="Arial" pitchFamily="34" charset="0"/>
                <a:cs typeface="Traditional Arabic" pitchFamily="2" charset="-78"/>
              </a:rPr>
              <a:t> الفيروسي إلى داخل الخلية العائل</a:t>
            </a:r>
          </a:p>
          <a:p>
            <a:pPr marL="852487" indent="-742950" algn="justLow" eaLnBrk="1" fontAlgn="auto" hangingPunct="1">
              <a:lnSpc>
                <a:spcPct val="130000"/>
              </a:lnSpc>
              <a:spcAft>
                <a:spcPts val="0"/>
              </a:spcAft>
              <a:buFont typeface="Wingdings 3" pitchFamily="18" charset="2"/>
              <a:buAutoNum type="arabicParenBoth"/>
              <a:defRPr/>
            </a:pPr>
            <a:endParaRPr lang="ar-SA" sz="3700" b="1" dirty="0" smtClean="0">
              <a:cs typeface="Traditional Arabic" pitchFamily="2" charset="-78"/>
            </a:endParaRPr>
          </a:p>
        </p:txBody>
      </p:sp>
      <p:sp>
        <p:nvSpPr>
          <p:cNvPr id="4" name="Slide Number Placeholder 3"/>
          <p:cNvSpPr>
            <a:spLocks noGrp="1"/>
          </p:cNvSpPr>
          <p:nvPr>
            <p:ph type="sldNum" sz="quarter" idx="12"/>
          </p:nvPr>
        </p:nvSpPr>
        <p:spPr/>
        <p:txBody>
          <a:bodyPr/>
          <a:lstStyle/>
          <a:p>
            <a:pPr>
              <a:defRPr/>
            </a:pPr>
            <a:fld id="{65A5D18C-1146-474F-8CF8-D327E9145B4A}" type="slidenum">
              <a:rPr lang="en-US" smtClean="0"/>
              <a:pPr>
                <a:defRPr/>
              </a:pPr>
              <a:t>64</a:t>
            </a:fld>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484313"/>
            <a:ext cx="8858250" cy="5494337"/>
          </a:xfrm>
          <a:prstGeom prst="rect">
            <a:avLst/>
          </a:prstGeom>
        </p:spPr>
        <p:txBody>
          <a:bodyPr>
            <a:spAutoFit/>
          </a:bodyPr>
          <a:lstStyle/>
          <a:p>
            <a:pPr marL="530225" indent="-420688" algn="r" rtl="1" fontAlgn="auto">
              <a:lnSpc>
                <a:spcPct val="130000"/>
              </a:lnSpc>
              <a:spcAft>
                <a:spcPts val="0"/>
              </a:spcAft>
              <a:defRPr/>
            </a:pPr>
            <a:r>
              <a:rPr lang="ar-SA" sz="3200" b="1" u="sng" dirty="0">
                <a:solidFill>
                  <a:schemeClr val="accent2">
                    <a:lumMod val="75000"/>
                  </a:schemeClr>
                </a:solidFill>
                <a:cs typeface="Traditional Arabic" pitchFamily="2" charset="-78"/>
              </a:rPr>
              <a:t> </a:t>
            </a:r>
            <a:r>
              <a:rPr lang="ar-SA" sz="3400" b="1" u="sng" dirty="0">
                <a:solidFill>
                  <a:schemeClr val="accent2">
                    <a:lumMod val="75000"/>
                  </a:schemeClr>
                </a:solidFill>
                <a:cs typeface="Traditional Arabic" pitchFamily="2" charset="-78"/>
              </a:rPr>
              <a:t>كيفية دخول الـ </a:t>
            </a:r>
            <a:r>
              <a:rPr lang="en-US" sz="3400" b="1" u="sng" dirty="0">
                <a:solidFill>
                  <a:schemeClr val="accent2">
                    <a:lumMod val="75000"/>
                  </a:schemeClr>
                </a:solidFill>
                <a:cs typeface="Traditional Arabic" pitchFamily="2" charset="-78"/>
              </a:rPr>
              <a:t>Genome</a:t>
            </a:r>
            <a:r>
              <a:rPr lang="ar-SA" sz="3400" b="1" u="sng" dirty="0">
                <a:solidFill>
                  <a:schemeClr val="accent2">
                    <a:lumMod val="75000"/>
                  </a:schemeClr>
                </a:solidFill>
                <a:cs typeface="Traditional Arabic" pitchFamily="2" charset="-78"/>
              </a:rPr>
              <a:t> الفيروسي إلى داخل الخلية العائل</a:t>
            </a:r>
          </a:p>
          <a:p>
            <a:pPr marL="530225" indent="-420688" algn="r" rtl="1" fontAlgn="auto">
              <a:lnSpc>
                <a:spcPct val="130000"/>
              </a:lnSpc>
              <a:spcAft>
                <a:spcPts val="0"/>
              </a:spcAft>
              <a:buFont typeface="Arial" pitchFamily="34" charset="0"/>
              <a:buChar char="•"/>
              <a:defRPr/>
            </a:pPr>
            <a:r>
              <a:rPr lang="ar-SA" sz="3400" b="1" dirty="0">
                <a:cs typeface="Traditional Arabic" pitchFamily="2" charset="-78"/>
              </a:rPr>
              <a:t>ميكانيكية دخول الجينوم يعتمد على نوع الفيروس و نوع الخلية العائل</a:t>
            </a:r>
          </a:p>
          <a:p>
            <a:pPr marL="530225" indent="-420688" algn="r" rtl="1" fontAlgn="auto">
              <a:lnSpc>
                <a:spcPct val="130000"/>
              </a:lnSpc>
              <a:spcAft>
                <a:spcPts val="0"/>
              </a:spcAft>
              <a:buFontTx/>
              <a:buChar char="-"/>
              <a:defRPr/>
            </a:pPr>
            <a:r>
              <a:rPr lang="ar-SA" sz="3400" b="1" dirty="0">
                <a:cs typeface="Traditional Arabic" pitchFamily="2" charset="-78"/>
              </a:rPr>
              <a:t>الفيروس إما أن:</a:t>
            </a:r>
          </a:p>
          <a:p>
            <a:pPr marL="530225" indent="-420688" algn="r" rtl="1" fontAlgn="auto">
              <a:lnSpc>
                <a:spcPct val="130000"/>
              </a:lnSpc>
              <a:spcAft>
                <a:spcPts val="0"/>
              </a:spcAft>
              <a:buFont typeface="Wingdings 3"/>
              <a:buNone/>
              <a:defRPr/>
            </a:pPr>
            <a:r>
              <a:rPr lang="ar-SA" sz="3400" b="1" dirty="0">
                <a:solidFill>
                  <a:srgbClr val="7030A0"/>
                </a:solidFill>
                <a:cs typeface="Traditional Arabic" pitchFamily="2" charset="-78"/>
              </a:rPr>
              <a:t>(أ) يدخل فقط المادة الوراثية إلى داخل الخلية المصابة كما في حالة إصابة الخلايا البكتيرية</a:t>
            </a:r>
          </a:p>
          <a:p>
            <a:pPr marL="530225" indent="-420688" algn="r" rtl="1" fontAlgn="auto">
              <a:lnSpc>
                <a:spcPct val="130000"/>
              </a:lnSpc>
              <a:spcAft>
                <a:spcPts val="0"/>
              </a:spcAft>
              <a:buFontTx/>
              <a:buChar char="-"/>
              <a:defRPr/>
            </a:pPr>
            <a:r>
              <a:rPr lang="ar-SA" sz="3400" b="1" dirty="0">
                <a:cs typeface="Traditional Arabic" pitchFamily="2" charset="-78"/>
              </a:rPr>
              <a:t>هذا النوع من الفيروسات ( مثال:  </a:t>
            </a:r>
            <a:r>
              <a:rPr lang="en-US" sz="3400" b="1" dirty="0">
                <a:cs typeface="Traditional Arabic" pitchFamily="2" charset="-78"/>
              </a:rPr>
              <a:t>T even phages</a:t>
            </a:r>
            <a:r>
              <a:rPr lang="ar-SA" sz="3400" b="1" dirty="0">
                <a:cs typeface="Traditional Arabic" pitchFamily="2" charset="-78"/>
              </a:rPr>
              <a:t> ) لديه جهاز</a:t>
            </a:r>
            <a:r>
              <a:rPr lang="en-US" sz="3400" b="1" dirty="0">
                <a:cs typeface="Traditional Arabic" pitchFamily="2" charset="-78"/>
              </a:rPr>
              <a:t> </a:t>
            </a:r>
            <a:r>
              <a:rPr lang="ar-SA" sz="3400" b="1" dirty="0">
                <a:cs typeface="Traditional Arabic" pitchFamily="2" charset="-78"/>
              </a:rPr>
              <a:t>ذيلي مميز يمكنه من حقن حمضه النووي (</a:t>
            </a:r>
            <a:r>
              <a:rPr lang="en-US" sz="3400" b="1" dirty="0">
                <a:cs typeface="Traditional Arabic" pitchFamily="2" charset="-78"/>
              </a:rPr>
              <a:t>(DNA</a:t>
            </a:r>
            <a:r>
              <a:rPr lang="ar-SA" sz="3400" b="1" dirty="0">
                <a:cs typeface="Traditional Arabic" pitchFamily="2" charset="-78"/>
              </a:rPr>
              <a:t> إلى داخل البكتريا</a:t>
            </a:r>
            <a:r>
              <a:rPr lang="ar-SA" sz="3200" b="1" dirty="0">
                <a:cs typeface="Traditional Arabic" pitchFamily="2" charset="-78"/>
              </a:rPr>
              <a:t>.</a:t>
            </a:r>
            <a:endParaRPr lang="en-US" sz="3200" b="1" dirty="0">
              <a:cs typeface="Traditional Arabic" pitchFamily="2" charset="-78"/>
            </a:endParaRPr>
          </a:p>
        </p:txBody>
      </p:sp>
      <p:sp>
        <p:nvSpPr>
          <p:cNvPr id="5" name="عنوان 2"/>
          <p:cNvSpPr>
            <a:spLocks noGrp="1"/>
          </p:cNvSpPr>
          <p:nvPr>
            <p:ph type="title"/>
          </p:nvPr>
        </p:nvSpPr>
        <p:spPr>
          <a:xfrm>
            <a:off x="857224" y="0"/>
            <a:ext cx="7429552" cy="1428760"/>
          </a:xfrm>
          <a:solidFill>
            <a:schemeClr val="accent3">
              <a:lumMod val="20000"/>
              <a:lumOff val="80000"/>
            </a:schemeClr>
          </a:solidFill>
        </p:spPr>
        <p:style>
          <a:lnRef idx="3">
            <a:schemeClr val="lt1"/>
          </a:lnRef>
          <a:fillRef idx="1">
            <a:schemeClr val="accent3"/>
          </a:fillRef>
          <a:effectRef idx="1">
            <a:schemeClr val="accent3"/>
          </a:effectRef>
          <a:fontRef idx="minor">
            <a:schemeClr val="lt1"/>
          </a:fontRef>
        </p:style>
        <p:txBody>
          <a:bodyPr rtlCol="1">
            <a:noAutofit/>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70C0"/>
                </a:solidFill>
                <a:cs typeface="+mj-cs"/>
              </a:rPr>
              <a:t>دورة حياة الفيروس </a:t>
            </a:r>
            <a:br>
              <a:rPr lang="ar-SA" dirty="0" smtClean="0">
                <a:solidFill>
                  <a:srgbClr val="0070C0"/>
                </a:solidFill>
                <a:cs typeface="+mj-cs"/>
              </a:rPr>
            </a:br>
            <a:r>
              <a:rPr lang="ar-SA" dirty="0" smtClean="0">
                <a:solidFill>
                  <a:srgbClr val="0070C0"/>
                </a:solidFill>
                <a:cs typeface="+mj-cs"/>
              </a:rPr>
              <a:t>(مراحل تكاثره)</a:t>
            </a:r>
            <a:endParaRPr lang="en-US" dirty="0">
              <a:solidFill>
                <a:srgbClr val="0070C0"/>
              </a:solidFill>
              <a:cs typeface="+mj-cs"/>
            </a:endParaRPr>
          </a:p>
        </p:txBody>
      </p:sp>
      <p:sp>
        <p:nvSpPr>
          <p:cNvPr id="6" name="Slide Number Placeholder 5"/>
          <p:cNvSpPr>
            <a:spLocks noGrp="1"/>
          </p:cNvSpPr>
          <p:nvPr>
            <p:ph type="sldNum" sz="quarter" idx="12"/>
          </p:nvPr>
        </p:nvSpPr>
        <p:spPr/>
        <p:txBody>
          <a:bodyPr/>
          <a:lstStyle/>
          <a:p>
            <a:pPr>
              <a:defRPr/>
            </a:pPr>
            <a:fld id="{8033176A-C70A-49EF-BFCB-DA76DF909F74}" type="slidenum">
              <a:rPr lang="en-US" smtClean="0"/>
              <a:pPr>
                <a:defRPr/>
              </a:pPr>
              <a:t>65</a:t>
            </a:fld>
            <a:endParaRPr lang="en-US"/>
          </a:p>
        </p:txBody>
      </p:sp>
      <p:sp>
        <p:nvSpPr>
          <p:cNvPr id="7" name="Footer Placeholder 6"/>
          <p:cNvSpPr>
            <a:spLocks noGrp="1"/>
          </p:cNvSpPr>
          <p:nvPr>
            <p:ph type="ftr" sz="quarter" idx="11"/>
          </p:nvPr>
        </p:nvSpPr>
        <p:spPr/>
        <p:txBody>
          <a:bodyPr/>
          <a:lstStyle/>
          <a:p>
            <a:pPr>
              <a:defRPr/>
            </a:pPr>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72188" y="642938"/>
            <a:ext cx="2857500" cy="5368925"/>
          </a:xfrm>
        </p:spPr>
        <p:txBody>
          <a:bodyPr rtlCol="1">
            <a:normAutofit fontScale="90000"/>
          </a:bodyPr>
          <a:lstStyle/>
          <a:p>
            <a:pPr eaLnBrk="1" fontAlgn="auto" hangingPunct="1">
              <a:spcAft>
                <a:spcPts val="0"/>
              </a:spcAft>
              <a:defRPr/>
            </a:pPr>
            <a:r>
              <a:rPr lang="ar-SA" sz="4000" b="1" u="sng" dirty="0" smtClean="0">
                <a:solidFill>
                  <a:schemeClr val="accent2">
                    <a:lumMod val="75000"/>
                  </a:schemeClr>
                </a:solidFill>
                <a:cs typeface="Traditional Arabic" pitchFamily="2" charset="-78"/>
              </a:rPr>
              <a:t>كيفية دخول الـ </a:t>
            </a:r>
            <a:r>
              <a:rPr lang="en-US" sz="4000" b="1" u="sng" dirty="0" smtClean="0">
                <a:solidFill>
                  <a:schemeClr val="accent2">
                    <a:lumMod val="75000"/>
                  </a:schemeClr>
                </a:solidFill>
                <a:cs typeface="Traditional Arabic" pitchFamily="2" charset="-78"/>
              </a:rPr>
              <a:t>Genome</a:t>
            </a:r>
            <a:r>
              <a:rPr lang="ar-SA" sz="4000" b="1" u="sng" dirty="0" smtClean="0">
                <a:solidFill>
                  <a:schemeClr val="accent2">
                    <a:lumMod val="75000"/>
                  </a:schemeClr>
                </a:solidFill>
                <a:cs typeface="Traditional Arabic" pitchFamily="2" charset="-78"/>
              </a:rPr>
              <a:t> الفيروسي إلى داخل الخلية العائل؟</a:t>
            </a:r>
            <a:br>
              <a:rPr lang="ar-SA" sz="4000" b="1" u="sng" dirty="0" smtClean="0">
                <a:solidFill>
                  <a:schemeClr val="accent2">
                    <a:lumMod val="75000"/>
                  </a:schemeClr>
                </a:solidFill>
                <a:cs typeface="Traditional Arabic" pitchFamily="2" charset="-78"/>
              </a:rPr>
            </a:br>
            <a:r>
              <a:rPr lang="en-US" sz="4000" b="1" dirty="0" smtClean="0">
                <a:cs typeface="Traditional Arabic" pitchFamily="2" charset="-78"/>
              </a:rPr>
              <a:t> </a:t>
            </a:r>
            <a:br>
              <a:rPr lang="en-US" sz="4000" b="1" dirty="0" smtClean="0">
                <a:cs typeface="Traditional Arabic" pitchFamily="2" charset="-78"/>
              </a:rPr>
            </a:br>
            <a:r>
              <a:rPr lang="en-US" sz="4900" b="1" dirty="0" smtClean="0">
                <a:cs typeface="Traditional Arabic" pitchFamily="2" charset="-78"/>
              </a:rPr>
              <a:t>T even   phages</a:t>
            </a:r>
            <a:r>
              <a:rPr lang="ar-SA" sz="4900" b="1" dirty="0" smtClean="0">
                <a:cs typeface="Traditional Arabic" pitchFamily="2" charset="-78"/>
              </a:rPr>
              <a:t> </a:t>
            </a:r>
            <a:r>
              <a:rPr lang="ar-SA" sz="4900" b="1" u="sng" dirty="0" smtClean="0">
                <a:solidFill>
                  <a:schemeClr val="accent2">
                    <a:lumMod val="75000"/>
                  </a:schemeClr>
                </a:solidFill>
                <a:cs typeface="Traditional Arabic" pitchFamily="2" charset="-78"/>
              </a:rPr>
              <a:t/>
            </a:r>
            <a:br>
              <a:rPr lang="ar-SA" sz="4900" b="1" u="sng" dirty="0" smtClean="0">
                <a:solidFill>
                  <a:schemeClr val="accent2">
                    <a:lumMod val="75000"/>
                  </a:schemeClr>
                </a:solidFill>
                <a:cs typeface="Traditional Arabic" pitchFamily="2" charset="-78"/>
              </a:rPr>
            </a:br>
            <a:r>
              <a:rPr lang="ar-SA" sz="4000" b="1" u="sng" dirty="0" smtClean="0">
                <a:solidFill>
                  <a:schemeClr val="accent2">
                    <a:lumMod val="75000"/>
                  </a:schemeClr>
                </a:solidFill>
                <a:cs typeface="Traditional Arabic" pitchFamily="2" charset="-78"/>
              </a:rPr>
              <a:t/>
            </a:r>
            <a:br>
              <a:rPr lang="ar-SA" sz="4000" b="1" u="sng" dirty="0" smtClean="0">
                <a:solidFill>
                  <a:schemeClr val="accent2">
                    <a:lumMod val="75000"/>
                  </a:schemeClr>
                </a:solidFill>
                <a:cs typeface="Traditional Arabic" pitchFamily="2" charset="-78"/>
              </a:rPr>
            </a:br>
            <a:endParaRPr lang="ar-SA" sz="4000" b="1" dirty="0"/>
          </a:p>
        </p:txBody>
      </p:sp>
      <p:pic>
        <p:nvPicPr>
          <p:cNvPr id="26627" name="Picture 2" descr="http://oceanworld.tamu.edu/resources/oceanography-book/Images/BacteriophageCartoon.jpg"/>
          <p:cNvPicPr>
            <a:picLocks noChangeAspect="1" noChangeArrowheads="1"/>
          </p:cNvPicPr>
          <p:nvPr/>
        </p:nvPicPr>
        <p:blipFill>
          <a:blip r:embed="rId3" cstate="print"/>
          <a:srcRect/>
          <a:stretch>
            <a:fillRect/>
          </a:stretch>
        </p:blipFill>
        <p:spPr bwMode="auto">
          <a:xfrm>
            <a:off x="0" y="428625"/>
            <a:ext cx="6248400" cy="6011863"/>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C57C179B-CF81-41F2-96EE-BAF1D91F1A84}" type="slidenum">
              <a:rPr lang="en-US" smtClean="0"/>
              <a:pPr>
                <a:defRPr/>
              </a:pPr>
              <a:t>66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Rectangle 5"/>
          <p:cNvSpPr/>
          <p:nvPr/>
        </p:nvSpPr>
        <p:spPr>
          <a:xfrm>
            <a:off x="4357688" y="785813"/>
            <a:ext cx="1285875" cy="8572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800" b="1" dirty="0">
                <a:solidFill>
                  <a:schemeClr val="tx1"/>
                </a:solidFill>
              </a:rPr>
              <a:t>الكابسيد</a:t>
            </a:r>
          </a:p>
        </p:txBody>
      </p:sp>
      <p:sp>
        <p:nvSpPr>
          <p:cNvPr id="7" name="Rectangle 6"/>
          <p:cNvSpPr/>
          <p:nvPr/>
        </p:nvSpPr>
        <p:spPr>
          <a:xfrm>
            <a:off x="4286250" y="5214938"/>
            <a:ext cx="1785938" cy="6429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a:solidFill>
                  <a:schemeClr val="tx1"/>
                </a:solidFill>
              </a:rPr>
              <a:t>الغشاء البلازمي</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ww.amazingphage.info/USERIMAGES/Britannica1.gif"/>
          <p:cNvPicPr>
            <a:picLocks noChangeAspect="1" noChangeArrowheads="1"/>
          </p:cNvPicPr>
          <p:nvPr/>
        </p:nvPicPr>
        <p:blipFill>
          <a:blip r:embed="rId3" cstate="print"/>
          <a:srcRect/>
          <a:stretch>
            <a:fillRect/>
          </a:stretch>
        </p:blipFill>
        <p:spPr bwMode="auto">
          <a:xfrm>
            <a:off x="928688" y="1111250"/>
            <a:ext cx="7348537" cy="5746750"/>
          </a:xfrm>
          <a:prstGeom prst="rect">
            <a:avLst/>
          </a:prstGeom>
          <a:noFill/>
          <a:ln w="9525">
            <a:noFill/>
            <a:miter lim="800000"/>
            <a:headEnd/>
            <a:tailEnd/>
          </a:ln>
        </p:spPr>
      </p:pic>
      <p:sp>
        <p:nvSpPr>
          <p:cNvPr id="27651" name="Title 2"/>
          <p:cNvSpPr>
            <a:spLocks noGrp="1"/>
          </p:cNvSpPr>
          <p:nvPr>
            <p:ph type="title"/>
          </p:nvPr>
        </p:nvSpPr>
        <p:spPr>
          <a:xfrm>
            <a:off x="0" y="214313"/>
            <a:ext cx="8858250" cy="1000125"/>
          </a:xfrm>
          <a:solidFill>
            <a:schemeClr val="bg1"/>
          </a:solidFill>
        </p:spPr>
        <p:txBody>
          <a:bodyPr/>
          <a:lstStyle/>
          <a:p>
            <a:pPr eaLnBrk="1" hangingPunct="1"/>
            <a:r>
              <a:rPr lang="ar-SA" sz="4000" b="1" u="sng" smtClean="0">
                <a:cs typeface="Traditional Arabic" pitchFamily="18" charset="-78"/>
              </a:rPr>
              <a:t/>
            </a:r>
            <a:br>
              <a:rPr lang="ar-SA" sz="4000" b="1" u="sng" smtClean="0">
                <a:cs typeface="Traditional Arabic" pitchFamily="18" charset="-78"/>
              </a:rPr>
            </a:br>
            <a:r>
              <a:rPr lang="ar-SA" sz="4000" b="1" u="sng" smtClean="0">
                <a:cs typeface="Traditional Arabic" pitchFamily="18" charset="-78"/>
              </a:rPr>
              <a:t>كيفية دخول الـجينوم للـ </a:t>
            </a:r>
            <a:r>
              <a:rPr lang="en-US" sz="4000" b="1" u="sng" smtClean="0">
                <a:cs typeface="Traditional Arabic" pitchFamily="18" charset="-78"/>
              </a:rPr>
              <a:t>T even   phages</a:t>
            </a:r>
            <a:r>
              <a:rPr lang="ar-SA" sz="4000" b="1" u="sng" smtClean="0">
                <a:cs typeface="Traditional Arabic" pitchFamily="18" charset="-78"/>
              </a:rPr>
              <a:t> إلى داخل الخلية العائل</a:t>
            </a:r>
            <a:br>
              <a:rPr lang="ar-SA" sz="4000" b="1" u="sng" smtClean="0">
                <a:cs typeface="Traditional Arabic" pitchFamily="18" charset="-78"/>
              </a:rPr>
            </a:br>
            <a:endParaRPr lang="ar-SA" sz="4000" b="1" u="sng" smtClean="0"/>
          </a:p>
        </p:txBody>
      </p:sp>
      <p:sp>
        <p:nvSpPr>
          <p:cNvPr id="5" name="Rectangle 4"/>
          <p:cNvSpPr/>
          <p:nvPr/>
        </p:nvSpPr>
        <p:spPr>
          <a:xfrm>
            <a:off x="5072063" y="4214813"/>
            <a:ext cx="571500" cy="85725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dirty="0"/>
              <a:t>4</a:t>
            </a:r>
          </a:p>
        </p:txBody>
      </p:sp>
      <p:sp>
        <p:nvSpPr>
          <p:cNvPr id="7" name="Rectangle 6"/>
          <p:cNvSpPr/>
          <p:nvPr/>
        </p:nvSpPr>
        <p:spPr>
          <a:xfrm>
            <a:off x="5072063" y="1643063"/>
            <a:ext cx="571500" cy="85725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dirty="0"/>
              <a:t>2</a:t>
            </a:r>
          </a:p>
        </p:txBody>
      </p:sp>
      <p:sp>
        <p:nvSpPr>
          <p:cNvPr id="8" name="Rectangle 7"/>
          <p:cNvSpPr/>
          <p:nvPr/>
        </p:nvSpPr>
        <p:spPr>
          <a:xfrm>
            <a:off x="1357313" y="4357688"/>
            <a:ext cx="571500" cy="85725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dirty="0"/>
              <a:t>3</a:t>
            </a:r>
          </a:p>
        </p:txBody>
      </p:sp>
      <p:sp>
        <p:nvSpPr>
          <p:cNvPr id="9" name="Rectangle 8"/>
          <p:cNvSpPr/>
          <p:nvPr/>
        </p:nvSpPr>
        <p:spPr>
          <a:xfrm>
            <a:off x="1571625" y="1714500"/>
            <a:ext cx="528638" cy="85725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4000" b="1" dirty="0"/>
              <a:t>1</a:t>
            </a:r>
          </a:p>
        </p:txBody>
      </p:sp>
      <p:sp>
        <p:nvSpPr>
          <p:cNvPr id="10" name="Slide Number Placeholder 9"/>
          <p:cNvSpPr>
            <a:spLocks noGrp="1"/>
          </p:cNvSpPr>
          <p:nvPr>
            <p:ph type="sldNum" sz="quarter" idx="12"/>
          </p:nvPr>
        </p:nvSpPr>
        <p:spPr/>
        <p:txBody>
          <a:bodyPr/>
          <a:lstStyle/>
          <a:p>
            <a:pPr>
              <a:defRPr/>
            </a:pPr>
            <a:fld id="{AA04E50C-253C-4EDC-B621-D626133DC1A9}" type="slidenum">
              <a:rPr lang="en-US" smtClean="0"/>
              <a:pPr>
                <a:defRPr/>
              </a:pPr>
              <a:t>67</a:t>
            </a:fld>
            <a:endParaRPr lang="en-US"/>
          </a:p>
        </p:txBody>
      </p:sp>
      <p:sp>
        <p:nvSpPr>
          <p:cNvPr id="11" name="Footer Placeholder 10"/>
          <p:cNvSpPr>
            <a:spLocks noGrp="1"/>
          </p:cNvSpPr>
          <p:nvPr>
            <p:ph type="ftr" sz="quarter" idx="11"/>
          </p:nvPr>
        </p:nvSpPr>
        <p:spPr/>
        <p:txBody>
          <a:bodyPr/>
          <a:lstStyle/>
          <a:p>
            <a:pPr>
              <a:defRPr/>
            </a:pPr>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1">
            <a:normAutofit fontScale="90000"/>
          </a:bodyPr>
          <a:lstStyle/>
          <a:p>
            <a:pPr eaLnBrk="1" fontAlgn="auto" hangingPunct="1">
              <a:spcAft>
                <a:spcPts val="0"/>
              </a:spcAft>
              <a:defRPr/>
            </a:pPr>
            <a:r>
              <a:rPr lang="ar-SA" dirty="0" smtClean="0"/>
              <a:t>بداية تطفل الفيروس على الخلايا</a:t>
            </a:r>
            <a:br>
              <a:rPr lang="ar-SA" dirty="0" smtClean="0"/>
            </a:br>
            <a:r>
              <a:rPr lang="ar-SA" sz="3600" b="1" dirty="0" smtClean="0">
                <a:solidFill>
                  <a:srgbClr val="7030A0"/>
                </a:solidFill>
              </a:rPr>
              <a:t>يقوم الفيروس</a:t>
            </a:r>
            <a:r>
              <a:rPr lang="en-US" sz="3600" b="1" dirty="0" smtClean="0">
                <a:solidFill>
                  <a:srgbClr val="7030A0"/>
                </a:solidFill>
              </a:rPr>
              <a:t> </a:t>
            </a:r>
            <a:r>
              <a:rPr lang="ar-SA" sz="3600" b="1" dirty="0" smtClean="0">
                <a:solidFill>
                  <a:srgbClr val="7030A0"/>
                </a:solidFill>
              </a:rPr>
              <a:t>بحقن  الـ</a:t>
            </a:r>
            <a:r>
              <a:rPr lang="en-US" sz="3600" b="1" dirty="0" smtClean="0">
                <a:solidFill>
                  <a:srgbClr val="7030A0"/>
                </a:solidFill>
              </a:rPr>
              <a:t> DNA</a:t>
            </a:r>
            <a:r>
              <a:rPr lang="ar-SA" sz="3600" b="1" dirty="0" smtClean="0">
                <a:solidFill>
                  <a:srgbClr val="7030A0"/>
                </a:solidFill>
              </a:rPr>
              <a:t>إلى داخل الخلية العائل</a:t>
            </a:r>
            <a:endParaRPr lang="ar-SA" sz="3600" b="1" dirty="0">
              <a:solidFill>
                <a:srgbClr val="7030A0"/>
              </a:solidFill>
            </a:endParaRPr>
          </a:p>
        </p:txBody>
      </p:sp>
      <p:pic>
        <p:nvPicPr>
          <p:cNvPr id="28675" name="Picture 2" descr="Image"/>
          <p:cNvPicPr>
            <a:picLocks noChangeAspect="1" noChangeArrowheads="1"/>
          </p:cNvPicPr>
          <p:nvPr/>
        </p:nvPicPr>
        <p:blipFill>
          <a:blip r:embed="rId3" cstate="print"/>
          <a:srcRect/>
          <a:stretch>
            <a:fillRect/>
          </a:stretch>
        </p:blipFill>
        <p:spPr bwMode="auto">
          <a:xfrm>
            <a:off x="146050" y="1571625"/>
            <a:ext cx="8997950" cy="48641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8AFB199A-4B48-48E8-A77E-03B04E36A19A}" type="slidenum">
              <a:rPr lang="en-US" smtClean="0"/>
              <a:pPr>
                <a:defRPr/>
              </a:pPr>
              <a:t>68</a:t>
            </a:fld>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38"/>
          <p:cNvGrpSpPr>
            <a:grpSpLocks/>
          </p:cNvGrpSpPr>
          <p:nvPr/>
        </p:nvGrpSpPr>
        <p:grpSpPr bwMode="auto">
          <a:xfrm>
            <a:off x="1447800" y="3429000"/>
            <a:ext cx="4343400" cy="3352800"/>
            <a:chOff x="912" y="2160"/>
            <a:chExt cx="2736" cy="2112"/>
          </a:xfrm>
        </p:grpSpPr>
        <p:grpSp>
          <p:nvGrpSpPr>
            <p:cNvPr id="3" name="Group 418"/>
            <p:cNvGrpSpPr>
              <a:grpSpLocks/>
            </p:cNvGrpSpPr>
            <p:nvPr/>
          </p:nvGrpSpPr>
          <p:grpSpPr bwMode="auto">
            <a:xfrm>
              <a:off x="1824" y="2256"/>
              <a:ext cx="1824" cy="2016"/>
              <a:chOff x="1824" y="2256"/>
              <a:chExt cx="1824" cy="2016"/>
            </a:xfrm>
          </p:grpSpPr>
          <p:sp>
            <p:nvSpPr>
              <p:cNvPr id="16502" name="Freeform 252"/>
              <p:cNvSpPr>
                <a:spLocks/>
              </p:cNvSpPr>
              <p:nvPr/>
            </p:nvSpPr>
            <p:spPr bwMode="auto">
              <a:xfrm flipH="1">
                <a:off x="2448" y="3408"/>
                <a:ext cx="1200" cy="96"/>
              </a:xfrm>
              <a:custGeom>
                <a:avLst/>
                <a:gdLst>
                  <a:gd name="T0" fmla="*/ 0 w 768"/>
                  <a:gd name="T1" fmla="*/ 0 h 167"/>
                  <a:gd name="T2" fmla="*/ 225 w 768"/>
                  <a:gd name="T3" fmla="*/ 83 h 167"/>
                  <a:gd name="T4" fmla="*/ 1200 w 768"/>
                  <a:gd name="T5" fmla="*/ 83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nvGrpSpPr>
              <p:cNvPr id="4" name="Group 371"/>
              <p:cNvGrpSpPr>
                <a:grpSpLocks/>
              </p:cNvGrpSpPr>
              <p:nvPr/>
            </p:nvGrpSpPr>
            <p:grpSpPr bwMode="auto">
              <a:xfrm>
                <a:off x="1824" y="3304"/>
                <a:ext cx="480" cy="278"/>
                <a:chOff x="864" y="3024"/>
                <a:chExt cx="560" cy="324"/>
              </a:xfrm>
            </p:grpSpPr>
            <p:sp>
              <p:nvSpPr>
                <p:cNvPr id="16549" name="AutoShape 363"/>
                <p:cNvSpPr>
                  <a:spLocks noChangeArrowheads="1"/>
                </p:cNvSpPr>
                <p:nvPr/>
              </p:nvSpPr>
              <p:spPr bwMode="auto">
                <a:xfrm>
                  <a:off x="864" y="3028"/>
                  <a:ext cx="560" cy="319"/>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550" name="AutoShape 364"/>
                <p:cNvSpPr>
                  <a:spLocks noChangeArrowheads="1"/>
                </p:cNvSpPr>
                <p:nvPr/>
              </p:nvSpPr>
              <p:spPr bwMode="auto">
                <a:xfrm>
                  <a:off x="864" y="3028"/>
                  <a:ext cx="560" cy="320"/>
                </a:xfrm>
                <a:prstGeom prst="roundRect">
                  <a:avLst>
                    <a:gd name="adj" fmla="val 16667"/>
                  </a:avLst>
                </a:prstGeom>
                <a:solidFill>
                  <a:schemeClr val="accent2"/>
                </a:solidFill>
                <a:ln w="12700">
                  <a:solidFill>
                    <a:schemeClr val="hlink"/>
                  </a:solidFill>
                  <a:round/>
                  <a:headEnd/>
                  <a:tailEnd/>
                </a:ln>
              </p:spPr>
              <p:txBody>
                <a:bodyPr wrap="none" anchor="ctr"/>
                <a:lstStyle/>
                <a:p>
                  <a:endParaRPr lang="ar-SA"/>
                </a:p>
              </p:txBody>
            </p:sp>
            <p:sp>
              <p:nvSpPr>
                <p:cNvPr id="39278" name="AutoShape 366"/>
                <p:cNvSpPr>
                  <a:spLocks noChangeArrowheads="1"/>
                </p:cNvSpPr>
                <p:nvPr/>
              </p:nvSpPr>
              <p:spPr bwMode="auto">
                <a:xfrm>
                  <a:off x="893" y="3057"/>
                  <a:ext cx="503" cy="263"/>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552" name="Oval 367"/>
                <p:cNvSpPr>
                  <a:spLocks noChangeArrowheads="1"/>
                </p:cNvSpPr>
                <p:nvPr/>
              </p:nvSpPr>
              <p:spPr bwMode="auto">
                <a:xfrm>
                  <a:off x="1039" y="3068"/>
                  <a:ext cx="220" cy="221"/>
                </a:xfrm>
                <a:prstGeom prst="ellipse">
                  <a:avLst/>
                </a:prstGeom>
                <a:noFill/>
                <a:ln w="28575">
                  <a:solidFill>
                    <a:srgbClr val="808080"/>
                  </a:solidFill>
                  <a:round/>
                  <a:headEnd/>
                  <a:tailEnd/>
                </a:ln>
              </p:spPr>
              <p:txBody>
                <a:bodyPr wrap="none" anchor="ctr"/>
                <a:lstStyle/>
                <a:p>
                  <a:endParaRPr lang="ar-SA"/>
                </a:p>
              </p:txBody>
            </p:sp>
            <p:sp>
              <p:nvSpPr>
                <p:cNvPr id="39280" name="AutoShape 368"/>
                <p:cNvSpPr>
                  <a:spLocks noChangeArrowheads="1"/>
                </p:cNvSpPr>
                <p:nvPr/>
              </p:nvSpPr>
              <p:spPr bwMode="auto">
                <a:xfrm>
                  <a:off x="1123" y="3024"/>
                  <a:ext cx="44" cy="4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6554" name="Freeform 369"/>
                <p:cNvSpPr>
                  <a:spLocks/>
                </p:cNvSpPr>
                <p:nvPr/>
              </p:nvSpPr>
              <p:spPr bwMode="auto">
                <a:xfrm>
                  <a:off x="1238" y="3123"/>
                  <a:ext cx="22" cy="120"/>
                </a:xfrm>
                <a:custGeom>
                  <a:avLst/>
                  <a:gdLst>
                    <a:gd name="T0" fmla="*/ 8 w 50"/>
                    <a:gd name="T1" fmla="*/ 0 h 264"/>
                    <a:gd name="T2" fmla="*/ 18 w 50"/>
                    <a:gd name="T3" fmla="*/ 31 h 264"/>
                    <a:gd name="T4" fmla="*/ 21 w 50"/>
                    <a:gd name="T5" fmla="*/ 65 h 264"/>
                    <a:gd name="T6" fmla="*/ 13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sp>
              <p:nvSpPr>
                <p:cNvPr id="16555" name="Freeform 370"/>
                <p:cNvSpPr>
                  <a:spLocks/>
                </p:cNvSpPr>
                <p:nvPr/>
              </p:nvSpPr>
              <p:spPr bwMode="auto">
                <a:xfrm rot="3753881">
                  <a:off x="1176" y="3210"/>
                  <a:ext cx="23" cy="120"/>
                </a:xfrm>
                <a:custGeom>
                  <a:avLst/>
                  <a:gdLst>
                    <a:gd name="T0" fmla="*/ 8 w 50"/>
                    <a:gd name="T1" fmla="*/ 0 h 264"/>
                    <a:gd name="T2" fmla="*/ 19 w 50"/>
                    <a:gd name="T3" fmla="*/ 31 h 264"/>
                    <a:gd name="T4" fmla="*/ 22 w 50"/>
                    <a:gd name="T5" fmla="*/ 65 h 264"/>
                    <a:gd name="T6" fmla="*/ 14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grpSp>
          <p:grpSp>
            <p:nvGrpSpPr>
              <p:cNvPr id="5" name="Group 372"/>
              <p:cNvGrpSpPr>
                <a:grpSpLocks/>
              </p:cNvGrpSpPr>
              <p:nvPr/>
            </p:nvGrpSpPr>
            <p:grpSpPr bwMode="auto">
              <a:xfrm>
                <a:off x="1968" y="2952"/>
                <a:ext cx="480" cy="278"/>
                <a:chOff x="864" y="3024"/>
                <a:chExt cx="560" cy="324"/>
              </a:xfrm>
            </p:grpSpPr>
            <p:sp>
              <p:nvSpPr>
                <p:cNvPr id="16542" name="AutoShape 373"/>
                <p:cNvSpPr>
                  <a:spLocks noChangeArrowheads="1"/>
                </p:cNvSpPr>
                <p:nvPr/>
              </p:nvSpPr>
              <p:spPr bwMode="auto">
                <a:xfrm>
                  <a:off x="864" y="3028"/>
                  <a:ext cx="560" cy="319"/>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543" name="AutoShape 374"/>
                <p:cNvSpPr>
                  <a:spLocks noChangeArrowheads="1"/>
                </p:cNvSpPr>
                <p:nvPr/>
              </p:nvSpPr>
              <p:spPr bwMode="auto">
                <a:xfrm>
                  <a:off x="864" y="3028"/>
                  <a:ext cx="560" cy="320"/>
                </a:xfrm>
                <a:prstGeom prst="roundRect">
                  <a:avLst>
                    <a:gd name="adj" fmla="val 16667"/>
                  </a:avLst>
                </a:prstGeom>
                <a:solidFill>
                  <a:schemeClr val="accent2"/>
                </a:solidFill>
                <a:ln w="12700">
                  <a:solidFill>
                    <a:schemeClr val="hlink"/>
                  </a:solidFill>
                  <a:round/>
                  <a:headEnd/>
                  <a:tailEnd/>
                </a:ln>
              </p:spPr>
              <p:txBody>
                <a:bodyPr wrap="none" anchor="ctr"/>
                <a:lstStyle/>
                <a:p>
                  <a:endParaRPr lang="ar-SA"/>
                </a:p>
              </p:txBody>
            </p:sp>
            <p:sp>
              <p:nvSpPr>
                <p:cNvPr id="39287" name="AutoShape 375"/>
                <p:cNvSpPr>
                  <a:spLocks noChangeArrowheads="1"/>
                </p:cNvSpPr>
                <p:nvPr/>
              </p:nvSpPr>
              <p:spPr bwMode="auto">
                <a:xfrm>
                  <a:off x="893" y="3057"/>
                  <a:ext cx="503" cy="263"/>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545" name="Oval 376"/>
                <p:cNvSpPr>
                  <a:spLocks noChangeArrowheads="1"/>
                </p:cNvSpPr>
                <p:nvPr/>
              </p:nvSpPr>
              <p:spPr bwMode="auto">
                <a:xfrm>
                  <a:off x="1039" y="3068"/>
                  <a:ext cx="220" cy="221"/>
                </a:xfrm>
                <a:prstGeom prst="ellipse">
                  <a:avLst/>
                </a:prstGeom>
                <a:noFill/>
                <a:ln w="28575">
                  <a:solidFill>
                    <a:srgbClr val="808080"/>
                  </a:solidFill>
                  <a:round/>
                  <a:headEnd/>
                  <a:tailEnd/>
                </a:ln>
              </p:spPr>
              <p:txBody>
                <a:bodyPr wrap="none" anchor="ctr"/>
                <a:lstStyle/>
                <a:p>
                  <a:endParaRPr lang="ar-SA"/>
                </a:p>
              </p:txBody>
            </p:sp>
            <p:sp>
              <p:nvSpPr>
                <p:cNvPr id="39289" name="AutoShape 377"/>
                <p:cNvSpPr>
                  <a:spLocks noChangeArrowheads="1"/>
                </p:cNvSpPr>
                <p:nvPr/>
              </p:nvSpPr>
              <p:spPr bwMode="auto">
                <a:xfrm>
                  <a:off x="1123" y="3024"/>
                  <a:ext cx="44" cy="4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6547" name="Freeform 378"/>
                <p:cNvSpPr>
                  <a:spLocks/>
                </p:cNvSpPr>
                <p:nvPr/>
              </p:nvSpPr>
              <p:spPr bwMode="auto">
                <a:xfrm>
                  <a:off x="1238" y="3123"/>
                  <a:ext cx="22" cy="120"/>
                </a:xfrm>
                <a:custGeom>
                  <a:avLst/>
                  <a:gdLst>
                    <a:gd name="T0" fmla="*/ 8 w 50"/>
                    <a:gd name="T1" fmla="*/ 0 h 264"/>
                    <a:gd name="T2" fmla="*/ 18 w 50"/>
                    <a:gd name="T3" fmla="*/ 31 h 264"/>
                    <a:gd name="T4" fmla="*/ 21 w 50"/>
                    <a:gd name="T5" fmla="*/ 65 h 264"/>
                    <a:gd name="T6" fmla="*/ 13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sp>
              <p:nvSpPr>
                <p:cNvPr id="16548" name="Freeform 379"/>
                <p:cNvSpPr>
                  <a:spLocks/>
                </p:cNvSpPr>
                <p:nvPr/>
              </p:nvSpPr>
              <p:spPr bwMode="auto">
                <a:xfrm rot="3753881">
                  <a:off x="1176" y="3210"/>
                  <a:ext cx="23" cy="120"/>
                </a:xfrm>
                <a:custGeom>
                  <a:avLst/>
                  <a:gdLst>
                    <a:gd name="T0" fmla="*/ 8 w 50"/>
                    <a:gd name="T1" fmla="*/ 0 h 264"/>
                    <a:gd name="T2" fmla="*/ 19 w 50"/>
                    <a:gd name="T3" fmla="*/ 31 h 264"/>
                    <a:gd name="T4" fmla="*/ 22 w 50"/>
                    <a:gd name="T5" fmla="*/ 65 h 264"/>
                    <a:gd name="T6" fmla="*/ 14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grpSp>
          <p:grpSp>
            <p:nvGrpSpPr>
              <p:cNvPr id="6" name="Group 380"/>
              <p:cNvGrpSpPr>
                <a:grpSpLocks/>
              </p:cNvGrpSpPr>
              <p:nvPr/>
            </p:nvGrpSpPr>
            <p:grpSpPr bwMode="auto">
              <a:xfrm>
                <a:off x="2208" y="3994"/>
                <a:ext cx="480" cy="278"/>
                <a:chOff x="864" y="3024"/>
                <a:chExt cx="560" cy="324"/>
              </a:xfrm>
            </p:grpSpPr>
            <p:sp>
              <p:nvSpPr>
                <p:cNvPr id="16535" name="AutoShape 381"/>
                <p:cNvSpPr>
                  <a:spLocks noChangeArrowheads="1"/>
                </p:cNvSpPr>
                <p:nvPr/>
              </p:nvSpPr>
              <p:spPr bwMode="auto">
                <a:xfrm>
                  <a:off x="864" y="3028"/>
                  <a:ext cx="560" cy="319"/>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536" name="AutoShape 382"/>
                <p:cNvSpPr>
                  <a:spLocks noChangeArrowheads="1"/>
                </p:cNvSpPr>
                <p:nvPr/>
              </p:nvSpPr>
              <p:spPr bwMode="auto">
                <a:xfrm>
                  <a:off x="864" y="3028"/>
                  <a:ext cx="560" cy="320"/>
                </a:xfrm>
                <a:prstGeom prst="roundRect">
                  <a:avLst>
                    <a:gd name="adj" fmla="val 16667"/>
                  </a:avLst>
                </a:prstGeom>
                <a:solidFill>
                  <a:schemeClr val="accent2"/>
                </a:solidFill>
                <a:ln w="12700">
                  <a:solidFill>
                    <a:schemeClr val="hlink"/>
                  </a:solidFill>
                  <a:round/>
                  <a:headEnd/>
                  <a:tailEnd/>
                </a:ln>
              </p:spPr>
              <p:txBody>
                <a:bodyPr wrap="none" anchor="ctr"/>
                <a:lstStyle/>
                <a:p>
                  <a:endParaRPr lang="ar-SA"/>
                </a:p>
              </p:txBody>
            </p:sp>
            <p:sp>
              <p:nvSpPr>
                <p:cNvPr id="39295" name="AutoShape 383"/>
                <p:cNvSpPr>
                  <a:spLocks noChangeArrowheads="1"/>
                </p:cNvSpPr>
                <p:nvPr/>
              </p:nvSpPr>
              <p:spPr bwMode="auto">
                <a:xfrm>
                  <a:off x="893" y="3057"/>
                  <a:ext cx="503" cy="263"/>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538" name="Oval 384"/>
                <p:cNvSpPr>
                  <a:spLocks noChangeArrowheads="1"/>
                </p:cNvSpPr>
                <p:nvPr/>
              </p:nvSpPr>
              <p:spPr bwMode="auto">
                <a:xfrm>
                  <a:off x="1039" y="3068"/>
                  <a:ext cx="220" cy="221"/>
                </a:xfrm>
                <a:prstGeom prst="ellipse">
                  <a:avLst/>
                </a:prstGeom>
                <a:noFill/>
                <a:ln w="28575">
                  <a:solidFill>
                    <a:srgbClr val="808080"/>
                  </a:solidFill>
                  <a:round/>
                  <a:headEnd/>
                  <a:tailEnd/>
                </a:ln>
              </p:spPr>
              <p:txBody>
                <a:bodyPr wrap="none" anchor="ctr"/>
                <a:lstStyle/>
                <a:p>
                  <a:endParaRPr lang="ar-SA"/>
                </a:p>
              </p:txBody>
            </p:sp>
            <p:sp>
              <p:nvSpPr>
                <p:cNvPr id="39297" name="AutoShape 385"/>
                <p:cNvSpPr>
                  <a:spLocks noChangeArrowheads="1"/>
                </p:cNvSpPr>
                <p:nvPr/>
              </p:nvSpPr>
              <p:spPr bwMode="auto">
                <a:xfrm>
                  <a:off x="1123" y="3024"/>
                  <a:ext cx="44" cy="4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6540" name="Freeform 386"/>
                <p:cNvSpPr>
                  <a:spLocks/>
                </p:cNvSpPr>
                <p:nvPr/>
              </p:nvSpPr>
              <p:spPr bwMode="auto">
                <a:xfrm>
                  <a:off x="1238" y="3123"/>
                  <a:ext cx="22" cy="120"/>
                </a:xfrm>
                <a:custGeom>
                  <a:avLst/>
                  <a:gdLst>
                    <a:gd name="T0" fmla="*/ 8 w 50"/>
                    <a:gd name="T1" fmla="*/ 0 h 264"/>
                    <a:gd name="T2" fmla="*/ 18 w 50"/>
                    <a:gd name="T3" fmla="*/ 31 h 264"/>
                    <a:gd name="T4" fmla="*/ 21 w 50"/>
                    <a:gd name="T5" fmla="*/ 65 h 264"/>
                    <a:gd name="T6" fmla="*/ 13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sp>
              <p:nvSpPr>
                <p:cNvPr id="16541" name="Freeform 387"/>
                <p:cNvSpPr>
                  <a:spLocks/>
                </p:cNvSpPr>
                <p:nvPr/>
              </p:nvSpPr>
              <p:spPr bwMode="auto">
                <a:xfrm rot="3753881">
                  <a:off x="1176" y="3210"/>
                  <a:ext cx="23" cy="120"/>
                </a:xfrm>
                <a:custGeom>
                  <a:avLst/>
                  <a:gdLst>
                    <a:gd name="T0" fmla="*/ 8 w 50"/>
                    <a:gd name="T1" fmla="*/ 0 h 264"/>
                    <a:gd name="T2" fmla="*/ 19 w 50"/>
                    <a:gd name="T3" fmla="*/ 31 h 264"/>
                    <a:gd name="T4" fmla="*/ 22 w 50"/>
                    <a:gd name="T5" fmla="*/ 65 h 264"/>
                    <a:gd name="T6" fmla="*/ 14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grpSp>
          <p:grpSp>
            <p:nvGrpSpPr>
              <p:cNvPr id="7" name="Group 388"/>
              <p:cNvGrpSpPr>
                <a:grpSpLocks/>
              </p:cNvGrpSpPr>
              <p:nvPr/>
            </p:nvGrpSpPr>
            <p:grpSpPr bwMode="auto">
              <a:xfrm>
                <a:off x="2016" y="3648"/>
                <a:ext cx="480" cy="278"/>
                <a:chOff x="864" y="3024"/>
                <a:chExt cx="560" cy="324"/>
              </a:xfrm>
            </p:grpSpPr>
            <p:sp>
              <p:nvSpPr>
                <p:cNvPr id="16528" name="AutoShape 389"/>
                <p:cNvSpPr>
                  <a:spLocks noChangeArrowheads="1"/>
                </p:cNvSpPr>
                <p:nvPr/>
              </p:nvSpPr>
              <p:spPr bwMode="auto">
                <a:xfrm>
                  <a:off x="864" y="3028"/>
                  <a:ext cx="560" cy="319"/>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529" name="AutoShape 390"/>
                <p:cNvSpPr>
                  <a:spLocks noChangeArrowheads="1"/>
                </p:cNvSpPr>
                <p:nvPr/>
              </p:nvSpPr>
              <p:spPr bwMode="auto">
                <a:xfrm>
                  <a:off x="864" y="3028"/>
                  <a:ext cx="560" cy="320"/>
                </a:xfrm>
                <a:prstGeom prst="roundRect">
                  <a:avLst>
                    <a:gd name="adj" fmla="val 16667"/>
                  </a:avLst>
                </a:prstGeom>
                <a:solidFill>
                  <a:schemeClr val="accent2"/>
                </a:solidFill>
                <a:ln w="12700">
                  <a:solidFill>
                    <a:schemeClr val="hlink"/>
                  </a:solidFill>
                  <a:round/>
                  <a:headEnd/>
                  <a:tailEnd/>
                </a:ln>
              </p:spPr>
              <p:txBody>
                <a:bodyPr wrap="none" anchor="ctr"/>
                <a:lstStyle/>
                <a:p>
                  <a:endParaRPr lang="ar-SA"/>
                </a:p>
              </p:txBody>
            </p:sp>
            <p:sp>
              <p:nvSpPr>
                <p:cNvPr id="39303" name="AutoShape 391"/>
                <p:cNvSpPr>
                  <a:spLocks noChangeArrowheads="1"/>
                </p:cNvSpPr>
                <p:nvPr/>
              </p:nvSpPr>
              <p:spPr bwMode="auto">
                <a:xfrm>
                  <a:off x="893" y="3057"/>
                  <a:ext cx="503" cy="263"/>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531" name="Oval 392"/>
                <p:cNvSpPr>
                  <a:spLocks noChangeArrowheads="1"/>
                </p:cNvSpPr>
                <p:nvPr/>
              </p:nvSpPr>
              <p:spPr bwMode="auto">
                <a:xfrm>
                  <a:off x="1039" y="3068"/>
                  <a:ext cx="220" cy="221"/>
                </a:xfrm>
                <a:prstGeom prst="ellipse">
                  <a:avLst/>
                </a:prstGeom>
                <a:noFill/>
                <a:ln w="28575">
                  <a:solidFill>
                    <a:srgbClr val="808080"/>
                  </a:solidFill>
                  <a:round/>
                  <a:headEnd/>
                  <a:tailEnd/>
                </a:ln>
              </p:spPr>
              <p:txBody>
                <a:bodyPr wrap="none" anchor="ctr"/>
                <a:lstStyle/>
                <a:p>
                  <a:endParaRPr lang="ar-SA"/>
                </a:p>
              </p:txBody>
            </p:sp>
            <p:sp>
              <p:nvSpPr>
                <p:cNvPr id="39305" name="AutoShape 393"/>
                <p:cNvSpPr>
                  <a:spLocks noChangeArrowheads="1"/>
                </p:cNvSpPr>
                <p:nvPr/>
              </p:nvSpPr>
              <p:spPr bwMode="auto">
                <a:xfrm>
                  <a:off x="1123" y="3024"/>
                  <a:ext cx="44" cy="4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6533" name="Freeform 394"/>
                <p:cNvSpPr>
                  <a:spLocks/>
                </p:cNvSpPr>
                <p:nvPr/>
              </p:nvSpPr>
              <p:spPr bwMode="auto">
                <a:xfrm>
                  <a:off x="1238" y="3123"/>
                  <a:ext cx="22" cy="120"/>
                </a:xfrm>
                <a:custGeom>
                  <a:avLst/>
                  <a:gdLst>
                    <a:gd name="T0" fmla="*/ 8 w 50"/>
                    <a:gd name="T1" fmla="*/ 0 h 264"/>
                    <a:gd name="T2" fmla="*/ 18 w 50"/>
                    <a:gd name="T3" fmla="*/ 31 h 264"/>
                    <a:gd name="T4" fmla="*/ 21 w 50"/>
                    <a:gd name="T5" fmla="*/ 65 h 264"/>
                    <a:gd name="T6" fmla="*/ 13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sp>
              <p:nvSpPr>
                <p:cNvPr id="16534" name="Freeform 395"/>
                <p:cNvSpPr>
                  <a:spLocks/>
                </p:cNvSpPr>
                <p:nvPr/>
              </p:nvSpPr>
              <p:spPr bwMode="auto">
                <a:xfrm rot="3753881">
                  <a:off x="1176" y="3210"/>
                  <a:ext cx="23" cy="120"/>
                </a:xfrm>
                <a:custGeom>
                  <a:avLst/>
                  <a:gdLst>
                    <a:gd name="T0" fmla="*/ 8 w 50"/>
                    <a:gd name="T1" fmla="*/ 0 h 264"/>
                    <a:gd name="T2" fmla="*/ 19 w 50"/>
                    <a:gd name="T3" fmla="*/ 31 h 264"/>
                    <a:gd name="T4" fmla="*/ 22 w 50"/>
                    <a:gd name="T5" fmla="*/ 65 h 264"/>
                    <a:gd name="T6" fmla="*/ 14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grpSp>
          <p:grpSp>
            <p:nvGrpSpPr>
              <p:cNvPr id="8" name="Group 396"/>
              <p:cNvGrpSpPr>
                <a:grpSpLocks/>
              </p:cNvGrpSpPr>
              <p:nvPr/>
            </p:nvGrpSpPr>
            <p:grpSpPr bwMode="auto">
              <a:xfrm>
                <a:off x="2208" y="2608"/>
                <a:ext cx="480" cy="278"/>
                <a:chOff x="864" y="3024"/>
                <a:chExt cx="560" cy="324"/>
              </a:xfrm>
            </p:grpSpPr>
            <p:sp>
              <p:nvSpPr>
                <p:cNvPr id="16521" name="AutoShape 397"/>
                <p:cNvSpPr>
                  <a:spLocks noChangeArrowheads="1"/>
                </p:cNvSpPr>
                <p:nvPr/>
              </p:nvSpPr>
              <p:spPr bwMode="auto">
                <a:xfrm>
                  <a:off x="864" y="3028"/>
                  <a:ext cx="560" cy="319"/>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522" name="AutoShape 398"/>
                <p:cNvSpPr>
                  <a:spLocks noChangeArrowheads="1"/>
                </p:cNvSpPr>
                <p:nvPr/>
              </p:nvSpPr>
              <p:spPr bwMode="auto">
                <a:xfrm>
                  <a:off x="864" y="3028"/>
                  <a:ext cx="560" cy="320"/>
                </a:xfrm>
                <a:prstGeom prst="roundRect">
                  <a:avLst>
                    <a:gd name="adj" fmla="val 16667"/>
                  </a:avLst>
                </a:prstGeom>
                <a:solidFill>
                  <a:schemeClr val="accent2"/>
                </a:solidFill>
                <a:ln w="12700">
                  <a:solidFill>
                    <a:schemeClr val="hlink"/>
                  </a:solidFill>
                  <a:round/>
                  <a:headEnd/>
                  <a:tailEnd/>
                </a:ln>
              </p:spPr>
              <p:txBody>
                <a:bodyPr wrap="none" anchor="ctr"/>
                <a:lstStyle/>
                <a:p>
                  <a:endParaRPr lang="ar-SA"/>
                </a:p>
              </p:txBody>
            </p:sp>
            <p:sp>
              <p:nvSpPr>
                <p:cNvPr id="39311" name="AutoShape 399"/>
                <p:cNvSpPr>
                  <a:spLocks noChangeArrowheads="1"/>
                </p:cNvSpPr>
                <p:nvPr/>
              </p:nvSpPr>
              <p:spPr bwMode="auto">
                <a:xfrm>
                  <a:off x="893" y="3057"/>
                  <a:ext cx="503" cy="263"/>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524" name="Oval 400"/>
                <p:cNvSpPr>
                  <a:spLocks noChangeArrowheads="1"/>
                </p:cNvSpPr>
                <p:nvPr/>
              </p:nvSpPr>
              <p:spPr bwMode="auto">
                <a:xfrm>
                  <a:off x="1039" y="3068"/>
                  <a:ext cx="220" cy="221"/>
                </a:xfrm>
                <a:prstGeom prst="ellipse">
                  <a:avLst/>
                </a:prstGeom>
                <a:noFill/>
                <a:ln w="28575">
                  <a:solidFill>
                    <a:srgbClr val="808080"/>
                  </a:solidFill>
                  <a:round/>
                  <a:headEnd/>
                  <a:tailEnd/>
                </a:ln>
              </p:spPr>
              <p:txBody>
                <a:bodyPr wrap="none" anchor="ctr"/>
                <a:lstStyle/>
                <a:p>
                  <a:endParaRPr lang="ar-SA"/>
                </a:p>
              </p:txBody>
            </p:sp>
            <p:sp>
              <p:nvSpPr>
                <p:cNvPr id="39313" name="AutoShape 401"/>
                <p:cNvSpPr>
                  <a:spLocks noChangeArrowheads="1"/>
                </p:cNvSpPr>
                <p:nvPr/>
              </p:nvSpPr>
              <p:spPr bwMode="auto">
                <a:xfrm>
                  <a:off x="1123" y="3024"/>
                  <a:ext cx="44" cy="4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6526" name="Freeform 402"/>
                <p:cNvSpPr>
                  <a:spLocks/>
                </p:cNvSpPr>
                <p:nvPr/>
              </p:nvSpPr>
              <p:spPr bwMode="auto">
                <a:xfrm>
                  <a:off x="1238" y="3123"/>
                  <a:ext cx="22" cy="120"/>
                </a:xfrm>
                <a:custGeom>
                  <a:avLst/>
                  <a:gdLst>
                    <a:gd name="T0" fmla="*/ 8 w 50"/>
                    <a:gd name="T1" fmla="*/ 0 h 264"/>
                    <a:gd name="T2" fmla="*/ 18 w 50"/>
                    <a:gd name="T3" fmla="*/ 31 h 264"/>
                    <a:gd name="T4" fmla="*/ 21 w 50"/>
                    <a:gd name="T5" fmla="*/ 65 h 264"/>
                    <a:gd name="T6" fmla="*/ 13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sp>
              <p:nvSpPr>
                <p:cNvPr id="16527" name="Freeform 403"/>
                <p:cNvSpPr>
                  <a:spLocks/>
                </p:cNvSpPr>
                <p:nvPr/>
              </p:nvSpPr>
              <p:spPr bwMode="auto">
                <a:xfrm rot="3753881">
                  <a:off x="1176" y="3210"/>
                  <a:ext cx="23" cy="120"/>
                </a:xfrm>
                <a:custGeom>
                  <a:avLst/>
                  <a:gdLst>
                    <a:gd name="T0" fmla="*/ 8 w 50"/>
                    <a:gd name="T1" fmla="*/ 0 h 264"/>
                    <a:gd name="T2" fmla="*/ 19 w 50"/>
                    <a:gd name="T3" fmla="*/ 31 h 264"/>
                    <a:gd name="T4" fmla="*/ 22 w 50"/>
                    <a:gd name="T5" fmla="*/ 65 h 264"/>
                    <a:gd name="T6" fmla="*/ 14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grpSp>
          <p:grpSp>
            <p:nvGrpSpPr>
              <p:cNvPr id="9" name="Group 404"/>
              <p:cNvGrpSpPr>
                <a:grpSpLocks/>
              </p:cNvGrpSpPr>
              <p:nvPr/>
            </p:nvGrpSpPr>
            <p:grpSpPr bwMode="auto">
              <a:xfrm>
                <a:off x="2400" y="2256"/>
                <a:ext cx="480" cy="278"/>
                <a:chOff x="864" y="3024"/>
                <a:chExt cx="560" cy="324"/>
              </a:xfrm>
            </p:grpSpPr>
            <p:sp>
              <p:nvSpPr>
                <p:cNvPr id="16514" name="AutoShape 405"/>
                <p:cNvSpPr>
                  <a:spLocks noChangeArrowheads="1"/>
                </p:cNvSpPr>
                <p:nvPr/>
              </p:nvSpPr>
              <p:spPr bwMode="auto">
                <a:xfrm>
                  <a:off x="864" y="3028"/>
                  <a:ext cx="560" cy="319"/>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515" name="AutoShape 406"/>
                <p:cNvSpPr>
                  <a:spLocks noChangeArrowheads="1"/>
                </p:cNvSpPr>
                <p:nvPr/>
              </p:nvSpPr>
              <p:spPr bwMode="auto">
                <a:xfrm>
                  <a:off x="864" y="3028"/>
                  <a:ext cx="560" cy="320"/>
                </a:xfrm>
                <a:prstGeom prst="roundRect">
                  <a:avLst>
                    <a:gd name="adj" fmla="val 16667"/>
                  </a:avLst>
                </a:prstGeom>
                <a:solidFill>
                  <a:schemeClr val="accent2"/>
                </a:solidFill>
                <a:ln w="12700">
                  <a:solidFill>
                    <a:schemeClr val="hlink"/>
                  </a:solidFill>
                  <a:round/>
                  <a:headEnd/>
                  <a:tailEnd/>
                </a:ln>
              </p:spPr>
              <p:txBody>
                <a:bodyPr wrap="none" anchor="ctr"/>
                <a:lstStyle/>
                <a:p>
                  <a:endParaRPr lang="ar-SA"/>
                </a:p>
              </p:txBody>
            </p:sp>
            <p:sp>
              <p:nvSpPr>
                <p:cNvPr id="39319" name="AutoShape 407"/>
                <p:cNvSpPr>
                  <a:spLocks noChangeArrowheads="1"/>
                </p:cNvSpPr>
                <p:nvPr/>
              </p:nvSpPr>
              <p:spPr bwMode="auto">
                <a:xfrm>
                  <a:off x="893" y="3057"/>
                  <a:ext cx="503" cy="263"/>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517" name="Oval 408"/>
                <p:cNvSpPr>
                  <a:spLocks noChangeArrowheads="1"/>
                </p:cNvSpPr>
                <p:nvPr/>
              </p:nvSpPr>
              <p:spPr bwMode="auto">
                <a:xfrm>
                  <a:off x="1039" y="3068"/>
                  <a:ext cx="220" cy="221"/>
                </a:xfrm>
                <a:prstGeom prst="ellipse">
                  <a:avLst/>
                </a:prstGeom>
                <a:noFill/>
                <a:ln w="28575">
                  <a:solidFill>
                    <a:srgbClr val="808080"/>
                  </a:solidFill>
                  <a:round/>
                  <a:headEnd/>
                  <a:tailEnd/>
                </a:ln>
              </p:spPr>
              <p:txBody>
                <a:bodyPr wrap="none" anchor="ctr"/>
                <a:lstStyle/>
                <a:p>
                  <a:endParaRPr lang="ar-SA"/>
                </a:p>
              </p:txBody>
            </p:sp>
            <p:sp>
              <p:nvSpPr>
                <p:cNvPr id="39321" name="AutoShape 409"/>
                <p:cNvSpPr>
                  <a:spLocks noChangeArrowheads="1"/>
                </p:cNvSpPr>
                <p:nvPr/>
              </p:nvSpPr>
              <p:spPr bwMode="auto">
                <a:xfrm>
                  <a:off x="1123" y="3024"/>
                  <a:ext cx="44" cy="4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6519" name="Freeform 410"/>
                <p:cNvSpPr>
                  <a:spLocks/>
                </p:cNvSpPr>
                <p:nvPr/>
              </p:nvSpPr>
              <p:spPr bwMode="auto">
                <a:xfrm>
                  <a:off x="1238" y="3123"/>
                  <a:ext cx="22" cy="120"/>
                </a:xfrm>
                <a:custGeom>
                  <a:avLst/>
                  <a:gdLst>
                    <a:gd name="T0" fmla="*/ 8 w 50"/>
                    <a:gd name="T1" fmla="*/ 0 h 264"/>
                    <a:gd name="T2" fmla="*/ 18 w 50"/>
                    <a:gd name="T3" fmla="*/ 31 h 264"/>
                    <a:gd name="T4" fmla="*/ 21 w 50"/>
                    <a:gd name="T5" fmla="*/ 65 h 264"/>
                    <a:gd name="T6" fmla="*/ 13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sp>
              <p:nvSpPr>
                <p:cNvPr id="16520" name="Freeform 411"/>
                <p:cNvSpPr>
                  <a:spLocks/>
                </p:cNvSpPr>
                <p:nvPr/>
              </p:nvSpPr>
              <p:spPr bwMode="auto">
                <a:xfrm rot="3753881">
                  <a:off x="1176" y="3210"/>
                  <a:ext cx="23" cy="120"/>
                </a:xfrm>
                <a:custGeom>
                  <a:avLst/>
                  <a:gdLst>
                    <a:gd name="T0" fmla="*/ 8 w 50"/>
                    <a:gd name="T1" fmla="*/ 0 h 264"/>
                    <a:gd name="T2" fmla="*/ 19 w 50"/>
                    <a:gd name="T3" fmla="*/ 31 h 264"/>
                    <a:gd name="T4" fmla="*/ 22 w 50"/>
                    <a:gd name="T5" fmla="*/ 65 h 264"/>
                    <a:gd name="T6" fmla="*/ 14 w 50"/>
                    <a:gd name="T7" fmla="*/ 96 h 264"/>
                    <a:gd name="T8" fmla="*/ 0 w 50"/>
                    <a:gd name="T9" fmla="*/ 120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38100" cap="flat" cmpd="sng">
                  <a:solidFill>
                    <a:srgbClr val="FF6600"/>
                  </a:solidFill>
                  <a:prstDash val="solid"/>
                  <a:round/>
                  <a:headEnd type="none" w="med" len="med"/>
                  <a:tailEnd type="none" w="med" len="med"/>
                </a:ln>
              </p:spPr>
              <p:txBody>
                <a:bodyPr wrap="none" anchor="ctr"/>
                <a:lstStyle/>
                <a:p>
                  <a:endParaRPr lang="ar-SA"/>
                </a:p>
              </p:txBody>
            </p:sp>
          </p:grpSp>
          <p:sp>
            <p:nvSpPr>
              <p:cNvPr id="16509" name="Freeform 413"/>
              <p:cNvSpPr>
                <a:spLocks/>
              </p:cNvSpPr>
              <p:nvPr/>
            </p:nvSpPr>
            <p:spPr bwMode="auto">
              <a:xfrm>
                <a:off x="2784" y="2640"/>
                <a:ext cx="336" cy="864"/>
              </a:xfrm>
              <a:custGeom>
                <a:avLst/>
                <a:gdLst>
                  <a:gd name="T0" fmla="*/ 336 w 336"/>
                  <a:gd name="T1" fmla="*/ 864 h 864"/>
                  <a:gd name="T2" fmla="*/ 144 w 336"/>
                  <a:gd name="T3" fmla="*/ 720 h 864"/>
                  <a:gd name="T4" fmla="*/ 0 w 336"/>
                  <a:gd name="T5" fmla="*/ 0 h 864"/>
                  <a:gd name="T6" fmla="*/ 0 60000 65536"/>
                  <a:gd name="T7" fmla="*/ 0 60000 65536"/>
                  <a:gd name="T8" fmla="*/ 0 60000 65536"/>
                  <a:gd name="T9" fmla="*/ 0 w 336"/>
                  <a:gd name="T10" fmla="*/ 0 h 864"/>
                  <a:gd name="T11" fmla="*/ 336 w 336"/>
                  <a:gd name="T12" fmla="*/ 864 h 864"/>
                </a:gdLst>
                <a:ahLst/>
                <a:cxnLst>
                  <a:cxn ang="T6">
                    <a:pos x="T0" y="T1"/>
                  </a:cxn>
                  <a:cxn ang="T7">
                    <a:pos x="T2" y="T3"/>
                  </a:cxn>
                  <a:cxn ang="T8">
                    <a:pos x="T4" y="T5"/>
                  </a:cxn>
                </a:cxnLst>
                <a:rect l="T9" t="T10" r="T11" b="T12"/>
                <a:pathLst>
                  <a:path w="336" h="864">
                    <a:moveTo>
                      <a:pt x="336" y="864"/>
                    </a:moveTo>
                    <a:cubicBezTo>
                      <a:pt x="268" y="864"/>
                      <a:pt x="200" y="864"/>
                      <a:pt x="144" y="720"/>
                    </a:cubicBezTo>
                    <a:cubicBezTo>
                      <a:pt x="87" y="575"/>
                      <a:pt x="43" y="287"/>
                      <a:pt x="0" y="0"/>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sp>
            <p:nvSpPr>
              <p:cNvPr id="16510" name="Freeform 414"/>
              <p:cNvSpPr>
                <a:spLocks/>
              </p:cNvSpPr>
              <p:nvPr/>
            </p:nvSpPr>
            <p:spPr bwMode="auto">
              <a:xfrm>
                <a:off x="2592" y="2928"/>
                <a:ext cx="480" cy="576"/>
              </a:xfrm>
              <a:custGeom>
                <a:avLst/>
                <a:gdLst>
                  <a:gd name="T0" fmla="*/ 480 w 480"/>
                  <a:gd name="T1" fmla="*/ 576 h 576"/>
                  <a:gd name="T2" fmla="*/ 240 w 480"/>
                  <a:gd name="T3" fmla="*/ 432 h 576"/>
                  <a:gd name="T4" fmla="*/ 0 w 480"/>
                  <a:gd name="T5" fmla="*/ 0 h 576"/>
                  <a:gd name="T6" fmla="*/ 0 60000 65536"/>
                  <a:gd name="T7" fmla="*/ 0 60000 65536"/>
                  <a:gd name="T8" fmla="*/ 0 60000 65536"/>
                  <a:gd name="T9" fmla="*/ 0 w 480"/>
                  <a:gd name="T10" fmla="*/ 0 h 576"/>
                  <a:gd name="T11" fmla="*/ 480 w 480"/>
                  <a:gd name="T12" fmla="*/ 576 h 576"/>
                </a:gdLst>
                <a:ahLst/>
                <a:cxnLst>
                  <a:cxn ang="T6">
                    <a:pos x="T0" y="T1"/>
                  </a:cxn>
                  <a:cxn ang="T7">
                    <a:pos x="T2" y="T3"/>
                  </a:cxn>
                  <a:cxn ang="T8">
                    <a:pos x="T4" y="T5"/>
                  </a:cxn>
                </a:cxnLst>
                <a:rect l="T9" t="T10" r="T11" b="T12"/>
                <a:pathLst>
                  <a:path w="480" h="576">
                    <a:moveTo>
                      <a:pt x="480" y="576"/>
                    </a:moveTo>
                    <a:cubicBezTo>
                      <a:pt x="400" y="552"/>
                      <a:pt x="320" y="528"/>
                      <a:pt x="240" y="432"/>
                    </a:cubicBezTo>
                    <a:cubicBezTo>
                      <a:pt x="160" y="336"/>
                      <a:pt x="80" y="168"/>
                      <a:pt x="0" y="0"/>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sp>
            <p:nvSpPr>
              <p:cNvPr id="16511" name="Freeform 415"/>
              <p:cNvSpPr>
                <a:spLocks/>
              </p:cNvSpPr>
              <p:nvPr/>
            </p:nvSpPr>
            <p:spPr bwMode="auto">
              <a:xfrm>
                <a:off x="2496" y="3216"/>
                <a:ext cx="528" cy="288"/>
              </a:xfrm>
              <a:custGeom>
                <a:avLst/>
                <a:gdLst>
                  <a:gd name="T0" fmla="*/ 528 w 528"/>
                  <a:gd name="T1" fmla="*/ 288 h 288"/>
                  <a:gd name="T2" fmla="*/ 240 w 528"/>
                  <a:gd name="T3" fmla="*/ 192 h 288"/>
                  <a:gd name="T4" fmla="*/ 0 w 528"/>
                  <a:gd name="T5" fmla="*/ 0 h 288"/>
                  <a:gd name="T6" fmla="*/ 0 60000 65536"/>
                  <a:gd name="T7" fmla="*/ 0 60000 65536"/>
                  <a:gd name="T8" fmla="*/ 0 60000 65536"/>
                  <a:gd name="T9" fmla="*/ 0 w 528"/>
                  <a:gd name="T10" fmla="*/ 0 h 288"/>
                  <a:gd name="T11" fmla="*/ 528 w 528"/>
                  <a:gd name="T12" fmla="*/ 288 h 288"/>
                </a:gdLst>
                <a:ahLst/>
                <a:cxnLst>
                  <a:cxn ang="T6">
                    <a:pos x="T0" y="T1"/>
                  </a:cxn>
                  <a:cxn ang="T7">
                    <a:pos x="T2" y="T3"/>
                  </a:cxn>
                  <a:cxn ang="T8">
                    <a:pos x="T4" y="T5"/>
                  </a:cxn>
                </a:cxnLst>
                <a:rect l="T9" t="T10" r="T11" b="T12"/>
                <a:pathLst>
                  <a:path w="528" h="288">
                    <a:moveTo>
                      <a:pt x="528" y="288"/>
                    </a:moveTo>
                    <a:cubicBezTo>
                      <a:pt x="428" y="264"/>
                      <a:pt x="328" y="240"/>
                      <a:pt x="240" y="192"/>
                    </a:cubicBezTo>
                    <a:cubicBezTo>
                      <a:pt x="152" y="144"/>
                      <a:pt x="76" y="72"/>
                      <a:pt x="0" y="0"/>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sp>
            <p:nvSpPr>
              <p:cNvPr id="16512" name="Freeform 416"/>
              <p:cNvSpPr>
                <a:spLocks/>
              </p:cNvSpPr>
              <p:nvPr/>
            </p:nvSpPr>
            <p:spPr bwMode="auto">
              <a:xfrm>
                <a:off x="2736" y="3504"/>
                <a:ext cx="336" cy="480"/>
              </a:xfrm>
              <a:custGeom>
                <a:avLst/>
                <a:gdLst>
                  <a:gd name="T0" fmla="*/ 336 w 336"/>
                  <a:gd name="T1" fmla="*/ 0 h 480"/>
                  <a:gd name="T2" fmla="*/ 192 w 336"/>
                  <a:gd name="T3" fmla="*/ 96 h 480"/>
                  <a:gd name="T4" fmla="*/ 0 w 336"/>
                  <a:gd name="T5" fmla="*/ 480 h 480"/>
                  <a:gd name="T6" fmla="*/ 0 60000 65536"/>
                  <a:gd name="T7" fmla="*/ 0 60000 65536"/>
                  <a:gd name="T8" fmla="*/ 0 60000 65536"/>
                  <a:gd name="T9" fmla="*/ 0 w 336"/>
                  <a:gd name="T10" fmla="*/ 0 h 480"/>
                  <a:gd name="T11" fmla="*/ 336 w 336"/>
                  <a:gd name="T12" fmla="*/ 480 h 480"/>
                </a:gdLst>
                <a:ahLst/>
                <a:cxnLst>
                  <a:cxn ang="T6">
                    <a:pos x="T0" y="T1"/>
                  </a:cxn>
                  <a:cxn ang="T7">
                    <a:pos x="T2" y="T3"/>
                  </a:cxn>
                  <a:cxn ang="T8">
                    <a:pos x="T4" y="T5"/>
                  </a:cxn>
                </a:cxnLst>
                <a:rect l="T9" t="T10" r="T11" b="T12"/>
                <a:pathLst>
                  <a:path w="336" h="480">
                    <a:moveTo>
                      <a:pt x="336" y="0"/>
                    </a:moveTo>
                    <a:cubicBezTo>
                      <a:pt x="291" y="8"/>
                      <a:pt x="247" y="16"/>
                      <a:pt x="192" y="96"/>
                    </a:cubicBezTo>
                    <a:cubicBezTo>
                      <a:pt x="136" y="175"/>
                      <a:pt x="68" y="327"/>
                      <a:pt x="0" y="480"/>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sp>
            <p:nvSpPr>
              <p:cNvPr id="16513" name="Freeform 417"/>
              <p:cNvSpPr>
                <a:spLocks/>
              </p:cNvSpPr>
              <p:nvPr/>
            </p:nvSpPr>
            <p:spPr bwMode="auto">
              <a:xfrm>
                <a:off x="2576" y="3496"/>
                <a:ext cx="401" cy="297"/>
              </a:xfrm>
              <a:custGeom>
                <a:avLst/>
                <a:gdLst>
                  <a:gd name="T0" fmla="*/ 401 w 336"/>
                  <a:gd name="T1" fmla="*/ 0 h 240"/>
                  <a:gd name="T2" fmla="*/ 172 w 336"/>
                  <a:gd name="T3" fmla="*/ 119 h 240"/>
                  <a:gd name="T4" fmla="*/ 0 w 336"/>
                  <a:gd name="T5" fmla="*/ 297 h 240"/>
                  <a:gd name="T6" fmla="*/ 0 60000 65536"/>
                  <a:gd name="T7" fmla="*/ 0 60000 65536"/>
                  <a:gd name="T8" fmla="*/ 0 60000 65536"/>
                  <a:gd name="T9" fmla="*/ 0 w 336"/>
                  <a:gd name="T10" fmla="*/ 0 h 240"/>
                  <a:gd name="T11" fmla="*/ 336 w 336"/>
                  <a:gd name="T12" fmla="*/ 240 h 240"/>
                </a:gdLst>
                <a:ahLst/>
                <a:cxnLst>
                  <a:cxn ang="T6">
                    <a:pos x="T0" y="T1"/>
                  </a:cxn>
                  <a:cxn ang="T7">
                    <a:pos x="T2" y="T3"/>
                  </a:cxn>
                  <a:cxn ang="T8">
                    <a:pos x="T4" y="T5"/>
                  </a:cxn>
                </a:cxnLst>
                <a:rect l="T9" t="T10" r="T11" b="T12"/>
                <a:pathLst>
                  <a:path w="336" h="240">
                    <a:moveTo>
                      <a:pt x="336" y="0"/>
                    </a:moveTo>
                    <a:cubicBezTo>
                      <a:pt x="267" y="28"/>
                      <a:pt x="199" y="56"/>
                      <a:pt x="144" y="96"/>
                    </a:cubicBezTo>
                    <a:cubicBezTo>
                      <a:pt x="88" y="135"/>
                      <a:pt x="44" y="187"/>
                      <a:pt x="0" y="240"/>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sp>
          <p:nvSpPr>
            <p:cNvPr id="16501" name="Text Box 437"/>
            <p:cNvSpPr txBox="1">
              <a:spLocks noChangeArrowheads="1"/>
            </p:cNvSpPr>
            <p:nvPr/>
          </p:nvSpPr>
          <p:spPr bwMode="auto">
            <a:xfrm>
              <a:off x="912" y="2160"/>
              <a:ext cx="1536" cy="518"/>
            </a:xfrm>
            <a:prstGeom prst="rect">
              <a:avLst/>
            </a:prstGeom>
            <a:noFill/>
            <a:ln w="12700">
              <a:noFill/>
              <a:miter lim="800000"/>
              <a:headEnd/>
              <a:tailEnd/>
            </a:ln>
          </p:spPr>
          <p:txBody>
            <a:bodyPr>
              <a:spAutoFit/>
            </a:bodyPr>
            <a:lstStyle/>
            <a:p>
              <a:pPr eaLnBrk="0" hangingPunct="0"/>
              <a:r>
                <a:rPr lang="en-US" sz="2400">
                  <a:latin typeface="Times" charset="0"/>
                </a:rPr>
                <a:t>Many generations of bacteria</a:t>
              </a:r>
            </a:p>
          </p:txBody>
        </p:sp>
      </p:grpSp>
      <p:grpSp>
        <p:nvGrpSpPr>
          <p:cNvPr id="10" name="Group 349"/>
          <p:cNvGrpSpPr>
            <a:grpSpLocks/>
          </p:cNvGrpSpPr>
          <p:nvPr/>
        </p:nvGrpSpPr>
        <p:grpSpPr bwMode="auto">
          <a:xfrm>
            <a:off x="4800600" y="4191000"/>
            <a:ext cx="3292475" cy="2197100"/>
            <a:chOff x="3024" y="2640"/>
            <a:chExt cx="2074" cy="1384"/>
          </a:xfrm>
        </p:grpSpPr>
        <p:sp>
          <p:nvSpPr>
            <p:cNvPr id="16489" name="Freeform 350"/>
            <p:cNvSpPr>
              <a:spLocks/>
            </p:cNvSpPr>
            <p:nvPr/>
          </p:nvSpPr>
          <p:spPr bwMode="auto">
            <a:xfrm flipH="1">
              <a:off x="4330" y="2816"/>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sp>
          <p:nvSpPr>
            <p:cNvPr id="16490" name="Text Box 351"/>
            <p:cNvSpPr txBox="1">
              <a:spLocks noChangeArrowheads="1"/>
            </p:cNvSpPr>
            <p:nvPr/>
          </p:nvSpPr>
          <p:spPr bwMode="auto">
            <a:xfrm>
              <a:off x="3216" y="3552"/>
              <a:ext cx="1104" cy="472"/>
            </a:xfrm>
            <a:prstGeom prst="rect">
              <a:avLst/>
            </a:prstGeom>
            <a:noFill/>
            <a:ln w="12700">
              <a:noFill/>
              <a:miter lim="800000"/>
              <a:headEnd/>
              <a:tailEnd/>
            </a:ln>
          </p:spPr>
          <p:txBody>
            <a:bodyPr>
              <a:spAutoFit/>
            </a:bodyPr>
            <a:lstStyle/>
            <a:p>
              <a:pPr eaLnBrk="0" hangingPunct="0">
                <a:lnSpc>
                  <a:spcPct val="90000"/>
                </a:lnSpc>
              </a:pPr>
              <a:r>
                <a:rPr lang="en-US" sz="2400">
                  <a:latin typeface="Times" charset="0"/>
                </a:rPr>
                <a:t>Temperate phage</a:t>
              </a:r>
            </a:p>
          </p:txBody>
        </p:sp>
        <p:grpSp>
          <p:nvGrpSpPr>
            <p:cNvPr id="11" name="Group 352"/>
            <p:cNvGrpSpPr>
              <a:grpSpLocks/>
            </p:cNvGrpSpPr>
            <p:nvPr/>
          </p:nvGrpSpPr>
          <p:grpSpPr bwMode="auto">
            <a:xfrm>
              <a:off x="3024" y="2640"/>
              <a:ext cx="1232" cy="710"/>
              <a:chOff x="1152" y="3528"/>
              <a:chExt cx="1232" cy="710"/>
            </a:xfrm>
          </p:grpSpPr>
          <p:sp>
            <p:nvSpPr>
              <p:cNvPr id="16492" name="AutoShape 353"/>
              <p:cNvSpPr>
                <a:spLocks noChangeArrowheads="1"/>
              </p:cNvSpPr>
              <p:nvPr/>
            </p:nvSpPr>
            <p:spPr bwMode="auto">
              <a:xfrm>
                <a:off x="1152" y="3536"/>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493" name="AutoShape 354"/>
              <p:cNvSpPr>
                <a:spLocks noChangeArrowheads="1"/>
              </p:cNvSpPr>
              <p:nvPr/>
            </p:nvSpPr>
            <p:spPr bwMode="auto">
              <a:xfrm>
                <a:off x="1194" y="3576"/>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6494" name="AutoShape 355"/>
              <p:cNvSpPr>
                <a:spLocks noChangeArrowheads="1"/>
              </p:cNvSpPr>
              <p:nvPr/>
            </p:nvSpPr>
            <p:spPr bwMode="auto">
              <a:xfrm>
                <a:off x="1168" y="3552"/>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9268" name="AutoShape 356"/>
              <p:cNvSpPr>
                <a:spLocks noChangeArrowheads="1"/>
              </p:cNvSpPr>
              <p:nvPr/>
            </p:nvSpPr>
            <p:spPr bwMode="auto">
              <a:xfrm>
                <a:off x="1216" y="3600"/>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496" name="Oval 357"/>
              <p:cNvSpPr>
                <a:spLocks noChangeArrowheads="1"/>
              </p:cNvSpPr>
              <p:nvPr/>
            </p:nvSpPr>
            <p:spPr bwMode="auto">
              <a:xfrm>
                <a:off x="1536" y="3624"/>
                <a:ext cx="486" cy="486"/>
              </a:xfrm>
              <a:prstGeom prst="ellipse">
                <a:avLst/>
              </a:prstGeom>
              <a:noFill/>
              <a:ln w="57150">
                <a:solidFill>
                  <a:srgbClr val="808080"/>
                </a:solidFill>
                <a:round/>
                <a:headEnd/>
                <a:tailEnd/>
              </a:ln>
            </p:spPr>
            <p:txBody>
              <a:bodyPr wrap="none" anchor="ctr"/>
              <a:lstStyle/>
              <a:p>
                <a:endParaRPr lang="ar-SA"/>
              </a:p>
            </p:txBody>
          </p:sp>
          <p:sp>
            <p:nvSpPr>
              <p:cNvPr id="39270" name="AutoShape 358"/>
              <p:cNvSpPr>
                <a:spLocks noChangeArrowheads="1"/>
              </p:cNvSpPr>
              <p:nvPr/>
            </p:nvSpPr>
            <p:spPr bwMode="auto">
              <a:xfrm>
                <a:off x="1722" y="3528"/>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6498" name="Freeform 359"/>
              <p:cNvSpPr>
                <a:spLocks/>
              </p:cNvSpPr>
              <p:nvPr/>
            </p:nvSpPr>
            <p:spPr bwMode="auto">
              <a:xfrm>
                <a:off x="1974" y="3746"/>
                <a:ext cx="50" cy="264"/>
              </a:xfrm>
              <a:custGeom>
                <a:avLst/>
                <a:gdLst>
                  <a:gd name="T0" fmla="*/ 18 w 50"/>
                  <a:gd name="T1" fmla="*/ 0 h 264"/>
                  <a:gd name="T2" fmla="*/ 42 w 50"/>
                  <a:gd name="T3" fmla="*/ 68 h 264"/>
                  <a:gd name="T4" fmla="*/ 48 w 50"/>
                  <a:gd name="T5" fmla="*/ 142 h 264"/>
                  <a:gd name="T6" fmla="*/ 30 w 50"/>
                  <a:gd name="T7" fmla="*/ 212 h 264"/>
                  <a:gd name="T8" fmla="*/ 0 w 50"/>
                  <a:gd name="T9" fmla="*/ 264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6499" name="Freeform 360"/>
              <p:cNvSpPr>
                <a:spLocks/>
              </p:cNvSpPr>
              <p:nvPr/>
            </p:nvSpPr>
            <p:spPr bwMode="auto">
              <a:xfrm rot="3753881">
                <a:off x="1840" y="3936"/>
                <a:ext cx="50" cy="264"/>
              </a:xfrm>
              <a:custGeom>
                <a:avLst/>
                <a:gdLst>
                  <a:gd name="T0" fmla="*/ 18 w 50"/>
                  <a:gd name="T1" fmla="*/ 0 h 264"/>
                  <a:gd name="T2" fmla="*/ 42 w 50"/>
                  <a:gd name="T3" fmla="*/ 68 h 264"/>
                  <a:gd name="T4" fmla="*/ 48 w 50"/>
                  <a:gd name="T5" fmla="*/ 142 h 264"/>
                  <a:gd name="T6" fmla="*/ 30 w 50"/>
                  <a:gd name="T7" fmla="*/ 212 h 264"/>
                  <a:gd name="T8" fmla="*/ 0 w 50"/>
                  <a:gd name="T9" fmla="*/ 264 h 264"/>
                  <a:gd name="T10" fmla="*/ 0 60000 65536"/>
                  <a:gd name="T11" fmla="*/ 0 60000 65536"/>
                  <a:gd name="T12" fmla="*/ 0 60000 65536"/>
                  <a:gd name="T13" fmla="*/ 0 60000 65536"/>
                  <a:gd name="T14" fmla="*/ 0 60000 65536"/>
                  <a:gd name="T15" fmla="*/ 0 w 50"/>
                  <a:gd name="T16" fmla="*/ 0 h 264"/>
                  <a:gd name="T17" fmla="*/ 50 w 50"/>
                  <a:gd name="T18" fmla="*/ 264 h 264"/>
                </a:gdLst>
                <a:ahLst/>
                <a:cxnLst>
                  <a:cxn ang="T10">
                    <a:pos x="T0" y="T1"/>
                  </a:cxn>
                  <a:cxn ang="T11">
                    <a:pos x="T2" y="T3"/>
                  </a:cxn>
                  <a:cxn ang="T12">
                    <a:pos x="T4" y="T5"/>
                  </a:cxn>
                  <a:cxn ang="T13">
                    <a:pos x="T6" y="T7"/>
                  </a:cxn>
                  <a:cxn ang="T14">
                    <a:pos x="T8" y="T9"/>
                  </a:cxn>
                </a:cxnLst>
                <a:rect l="T15" t="T16" r="T17" b="T18"/>
                <a:pathLst>
                  <a:path w="50" h="264">
                    <a:moveTo>
                      <a:pt x="18" y="0"/>
                    </a:moveTo>
                    <a:cubicBezTo>
                      <a:pt x="27" y="22"/>
                      <a:pt x="37" y="44"/>
                      <a:pt x="42" y="68"/>
                    </a:cubicBezTo>
                    <a:cubicBezTo>
                      <a:pt x="46" y="91"/>
                      <a:pt x="50" y="118"/>
                      <a:pt x="48" y="142"/>
                    </a:cubicBezTo>
                    <a:cubicBezTo>
                      <a:pt x="46" y="166"/>
                      <a:pt x="38" y="191"/>
                      <a:pt x="30" y="212"/>
                    </a:cubicBezTo>
                    <a:cubicBezTo>
                      <a:pt x="21" y="232"/>
                      <a:pt x="10" y="248"/>
                      <a:pt x="0" y="264"/>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grpSp>
      </p:grpSp>
      <p:grpSp>
        <p:nvGrpSpPr>
          <p:cNvPr id="12" name="Group 457"/>
          <p:cNvGrpSpPr>
            <a:grpSpLocks/>
          </p:cNvGrpSpPr>
          <p:nvPr/>
        </p:nvGrpSpPr>
        <p:grpSpPr bwMode="auto">
          <a:xfrm>
            <a:off x="5638800" y="2209800"/>
            <a:ext cx="3327400" cy="2041525"/>
            <a:chOff x="3552" y="1392"/>
            <a:chExt cx="2096" cy="1286"/>
          </a:xfrm>
        </p:grpSpPr>
        <p:grpSp>
          <p:nvGrpSpPr>
            <p:cNvPr id="13" name="Group 336"/>
            <p:cNvGrpSpPr>
              <a:grpSpLocks/>
            </p:cNvGrpSpPr>
            <p:nvPr/>
          </p:nvGrpSpPr>
          <p:grpSpPr bwMode="auto">
            <a:xfrm>
              <a:off x="3552" y="1968"/>
              <a:ext cx="2096" cy="710"/>
              <a:chOff x="720" y="1200"/>
              <a:chExt cx="2096" cy="710"/>
            </a:xfrm>
          </p:grpSpPr>
          <p:sp>
            <p:nvSpPr>
              <p:cNvPr id="16478" name="Freeform 337"/>
              <p:cNvSpPr>
                <a:spLocks/>
              </p:cNvSpPr>
              <p:nvPr/>
            </p:nvSpPr>
            <p:spPr bwMode="auto">
              <a:xfrm>
                <a:off x="720" y="1576"/>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nvGrpSpPr>
              <p:cNvPr id="14" name="Group 338"/>
              <p:cNvGrpSpPr>
                <a:grpSpLocks/>
              </p:cNvGrpSpPr>
              <p:nvPr/>
            </p:nvGrpSpPr>
            <p:grpSpPr bwMode="auto">
              <a:xfrm>
                <a:off x="1584" y="1200"/>
                <a:ext cx="1232" cy="710"/>
                <a:chOff x="1584" y="1200"/>
                <a:chExt cx="1232" cy="710"/>
              </a:xfrm>
            </p:grpSpPr>
            <p:grpSp>
              <p:nvGrpSpPr>
                <p:cNvPr id="15" name="Group 339"/>
                <p:cNvGrpSpPr>
                  <a:grpSpLocks/>
                </p:cNvGrpSpPr>
                <p:nvPr/>
              </p:nvGrpSpPr>
              <p:grpSpPr bwMode="auto">
                <a:xfrm>
                  <a:off x="1584" y="1200"/>
                  <a:ext cx="1232" cy="710"/>
                  <a:chOff x="616" y="720"/>
                  <a:chExt cx="1232" cy="710"/>
                </a:xfrm>
              </p:grpSpPr>
              <p:sp>
                <p:nvSpPr>
                  <p:cNvPr id="16483" name="AutoShape 340"/>
                  <p:cNvSpPr>
                    <a:spLocks noChangeArrowheads="1"/>
                  </p:cNvSpPr>
                  <p:nvPr/>
                </p:nvSpPr>
                <p:spPr bwMode="auto">
                  <a:xfrm>
                    <a:off x="616" y="728"/>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484" name="AutoShape 341"/>
                  <p:cNvSpPr>
                    <a:spLocks noChangeArrowheads="1"/>
                  </p:cNvSpPr>
                  <p:nvPr/>
                </p:nvSpPr>
                <p:spPr bwMode="auto">
                  <a:xfrm>
                    <a:off x="658" y="768"/>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6485" name="AutoShape 342"/>
                  <p:cNvSpPr>
                    <a:spLocks noChangeArrowheads="1"/>
                  </p:cNvSpPr>
                  <p:nvPr/>
                </p:nvSpPr>
                <p:spPr bwMode="auto">
                  <a:xfrm>
                    <a:off x="632" y="744"/>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9255" name="AutoShape 343"/>
                  <p:cNvSpPr>
                    <a:spLocks noChangeArrowheads="1"/>
                  </p:cNvSpPr>
                  <p:nvPr/>
                </p:nvSpPr>
                <p:spPr bwMode="auto">
                  <a:xfrm>
                    <a:off x="680" y="792"/>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487" name="Oval 344"/>
                  <p:cNvSpPr>
                    <a:spLocks noChangeArrowheads="1"/>
                  </p:cNvSpPr>
                  <p:nvPr/>
                </p:nvSpPr>
                <p:spPr bwMode="auto">
                  <a:xfrm>
                    <a:off x="1042" y="816"/>
                    <a:ext cx="384" cy="384"/>
                  </a:xfrm>
                  <a:prstGeom prst="ellipse">
                    <a:avLst/>
                  </a:prstGeom>
                  <a:noFill/>
                  <a:ln w="57150">
                    <a:solidFill>
                      <a:srgbClr val="808080"/>
                    </a:solidFill>
                    <a:round/>
                    <a:headEnd/>
                    <a:tailEnd/>
                  </a:ln>
                </p:spPr>
                <p:txBody>
                  <a:bodyPr wrap="none" anchor="ctr"/>
                  <a:lstStyle/>
                  <a:p>
                    <a:endParaRPr lang="ar-SA"/>
                  </a:p>
                </p:txBody>
              </p:sp>
              <p:sp>
                <p:nvSpPr>
                  <p:cNvPr id="39257" name="AutoShape 345"/>
                  <p:cNvSpPr>
                    <a:spLocks noChangeArrowheads="1"/>
                  </p:cNvSpPr>
                  <p:nvPr/>
                </p:nvSpPr>
                <p:spPr bwMode="auto">
                  <a:xfrm>
                    <a:off x="1186" y="720"/>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grpSp>
            <p:sp>
              <p:nvSpPr>
                <p:cNvPr id="16481" name="Oval 346"/>
                <p:cNvSpPr>
                  <a:spLocks noChangeArrowheads="1"/>
                </p:cNvSpPr>
                <p:nvPr/>
              </p:nvSpPr>
              <p:spPr bwMode="auto">
                <a:xfrm>
                  <a:off x="2380" y="1482"/>
                  <a:ext cx="192" cy="192"/>
                </a:xfrm>
                <a:prstGeom prst="ellipse">
                  <a:avLst/>
                </a:prstGeom>
                <a:noFill/>
                <a:ln w="57150">
                  <a:solidFill>
                    <a:srgbClr val="FF6600"/>
                  </a:solidFill>
                  <a:round/>
                  <a:headEnd/>
                  <a:tailEnd/>
                </a:ln>
              </p:spPr>
              <p:txBody>
                <a:bodyPr wrap="none" anchor="ctr"/>
                <a:lstStyle/>
                <a:p>
                  <a:endParaRPr lang="ar-SA"/>
                </a:p>
              </p:txBody>
            </p:sp>
            <p:sp>
              <p:nvSpPr>
                <p:cNvPr id="16482" name="Line 347"/>
                <p:cNvSpPr>
                  <a:spLocks noChangeShapeType="1"/>
                </p:cNvSpPr>
                <p:nvPr/>
              </p:nvSpPr>
              <p:spPr bwMode="auto">
                <a:xfrm flipH="1">
                  <a:off x="2384" y="1480"/>
                  <a:ext cx="12" cy="68"/>
                </a:xfrm>
                <a:prstGeom prst="line">
                  <a:avLst/>
                </a:prstGeom>
                <a:noFill/>
                <a:ln w="57150">
                  <a:solidFill>
                    <a:srgbClr val="808080"/>
                  </a:solidFill>
                  <a:round/>
                  <a:headEnd/>
                  <a:tailEnd/>
                </a:ln>
              </p:spPr>
              <p:txBody>
                <a:bodyPr wrap="none" anchor="ctr"/>
                <a:lstStyle/>
                <a:p>
                  <a:endParaRPr lang="ar-SA"/>
                </a:p>
              </p:txBody>
            </p:sp>
          </p:grpSp>
        </p:grpSp>
        <p:grpSp>
          <p:nvGrpSpPr>
            <p:cNvPr id="16" name="Group 456"/>
            <p:cNvGrpSpPr>
              <a:grpSpLocks/>
            </p:cNvGrpSpPr>
            <p:nvPr/>
          </p:nvGrpSpPr>
          <p:grpSpPr bwMode="auto">
            <a:xfrm>
              <a:off x="5088" y="1392"/>
              <a:ext cx="431" cy="396"/>
              <a:chOff x="5089" y="48"/>
              <a:chExt cx="431" cy="396"/>
            </a:xfrm>
          </p:grpSpPr>
          <p:sp>
            <p:nvSpPr>
              <p:cNvPr id="16472" name="AutoShape 443"/>
              <p:cNvSpPr>
                <a:spLocks noChangeArrowheads="1"/>
              </p:cNvSpPr>
              <p:nvPr/>
            </p:nvSpPr>
            <p:spPr bwMode="auto">
              <a:xfrm rot="-7371028">
                <a:off x="5078" y="64"/>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6473" name="Freeform 444"/>
              <p:cNvSpPr>
                <a:spLocks/>
              </p:cNvSpPr>
              <p:nvPr/>
            </p:nvSpPr>
            <p:spPr bwMode="auto">
              <a:xfrm rot="19628972" flipH="1">
                <a:off x="5181" y="340"/>
                <a:ext cx="107" cy="77"/>
              </a:xfrm>
              <a:custGeom>
                <a:avLst/>
                <a:gdLst>
                  <a:gd name="T0" fmla="*/ 0 w 256"/>
                  <a:gd name="T1" fmla="*/ 62 h 94"/>
                  <a:gd name="T2" fmla="*/ 46 w 256"/>
                  <a:gd name="T3" fmla="*/ 0 h 94"/>
                  <a:gd name="T4" fmla="*/ 107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74" name="Freeform 445"/>
              <p:cNvSpPr>
                <a:spLocks/>
              </p:cNvSpPr>
              <p:nvPr/>
            </p:nvSpPr>
            <p:spPr bwMode="auto">
              <a:xfrm rot="-1971028">
                <a:off x="5319" y="252"/>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75" name="Freeform 446"/>
              <p:cNvSpPr>
                <a:spLocks/>
              </p:cNvSpPr>
              <p:nvPr/>
            </p:nvSpPr>
            <p:spPr bwMode="auto">
              <a:xfrm rot="19628972" flipH="1">
                <a:off x="5089" y="367"/>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76" name="Freeform 447"/>
              <p:cNvSpPr>
                <a:spLocks/>
              </p:cNvSpPr>
              <p:nvPr/>
            </p:nvSpPr>
            <p:spPr bwMode="auto">
              <a:xfrm rot="-1971028">
                <a:off x="5310" y="224"/>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77" name="Rectangle 448"/>
              <p:cNvSpPr>
                <a:spLocks noChangeArrowheads="1"/>
              </p:cNvSpPr>
              <p:nvPr/>
            </p:nvSpPr>
            <p:spPr bwMode="auto">
              <a:xfrm rot="-1971028">
                <a:off x="5255" y="241"/>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sp>
        <p:nvSpPr>
          <p:cNvPr id="38946" name="Rectangle 34"/>
          <p:cNvSpPr>
            <a:spLocks noGrp="1" noChangeArrowheads="1"/>
          </p:cNvSpPr>
          <p:nvPr>
            <p:ph type="title"/>
          </p:nvPr>
        </p:nvSpPr>
        <p:spPr>
          <a:xfrm>
            <a:off x="457200" y="304800"/>
            <a:ext cx="8686800" cy="762000"/>
          </a:xfrm>
        </p:spPr>
        <p:txBody>
          <a:bodyPr lIns="90487" tIns="44450" rIns="90487" bIns="44450"/>
          <a:lstStyle/>
          <a:p>
            <a:pPr eaLnBrk="1" hangingPunct="1">
              <a:lnSpc>
                <a:spcPct val="90000"/>
              </a:lnSpc>
              <a:defRPr/>
            </a:pPr>
            <a:r>
              <a:rPr lang="en-US" sz="3600" dirty="0" smtClean="0"/>
              <a:t>Phage Reproduction:</a:t>
            </a:r>
            <a:r>
              <a:rPr lang="ar-SA" sz="3600" dirty="0" smtClean="0"/>
              <a:t> </a:t>
            </a:r>
            <a:r>
              <a:rPr lang="en-US" sz="3600" dirty="0" smtClean="0"/>
              <a:t>The </a:t>
            </a:r>
            <a:r>
              <a:rPr lang="en-US" sz="3600" dirty="0" err="1" smtClean="0"/>
              <a:t>Lysogenic</a:t>
            </a:r>
            <a:r>
              <a:rPr lang="en-US" sz="3600" dirty="0" smtClean="0"/>
              <a:t> Cycle</a:t>
            </a:r>
          </a:p>
        </p:txBody>
      </p:sp>
      <p:sp>
        <p:nvSpPr>
          <p:cNvPr id="39106" name="Text Box 194"/>
          <p:cNvSpPr txBox="1">
            <a:spLocks noChangeArrowheads="1"/>
          </p:cNvSpPr>
          <p:nvPr/>
        </p:nvSpPr>
        <p:spPr bwMode="auto">
          <a:xfrm>
            <a:off x="6938963" y="4800600"/>
            <a:ext cx="2205037" cy="1406525"/>
          </a:xfrm>
          <a:prstGeom prst="rect">
            <a:avLst/>
          </a:prstGeom>
          <a:noFill/>
          <a:ln w="12700">
            <a:noFill/>
            <a:miter lim="800000"/>
            <a:headEnd/>
            <a:tailEnd/>
          </a:ln>
        </p:spPr>
        <p:txBody>
          <a:bodyPr>
            <a:spAutoFit/>
          </a:bodyPr>
          <a:lstStyle/>
          <a:p>
            <a:pPr eaLnBrk="0" hangingPunct="0">
              <a:lnSpc>
                <a:spcPct val="90000"/>
              </a:lnSpc>
            </a:pPr>
            <a:r>
              <a:rPr lang="en-US" sz="2400">
                <a:latin typeface="Times" charset="0"/>
              </a:rPr>
              <a:t>Integration of phage DNA into the bacterial genome</a:t>
            </a:r>
          </a:p>
        </p:txBody>
      </p:sp>
      <p:grpSp>
        <p:nvGrpSpPr>
          <p:cNvPr id="17" name="Group 323"/>
          <p:cNvGrpSpPr>
            <a:grpSpLocks/>
          </p:cNvGrpSpPr>
          <p:nvPr/>
        </p:nvGrpSpPr>
        <p:grpSpPr bwMode="auto">
          <a:xfrm>
            <a:off x="3429000" y="1219200"/>
            <a:ext cx="3352800" cy="2422525"/>
            <a:chOff x="2160" y="768"/>
            <a:chExt cx="2112" cy="1526"/>
          </a:xfrm>
        </p:grpSpPr>
        <p:grpSp>
          <p:nvGrpSpPr>
            <p:cNvPr id="18" name="Group 104"/>
            <p:cNvGrpSpPr>
              <a:grpSpLocks/>
            </p:cNvGrpSpPr>
            <p:nvPr/>
          </p:nvGrpSpPr>
          <p:grpSpPr bwMode="auto">
            <a:xfrm>
              <a:off x="3016" y="1584"/>
              <a:ext cx="1232" cy="710"/>
              <a:chOff x="1584" y="2736"/>
              <a:chExt cx="1232" cy="710"/>
            </a:xfrm>
          </p:grpSpPr>
          <p:sp>
            <p:nvSpPr>
              <p:cNvPr id="16464" name="AutoShape 105"/>
              <p:cNvSpPr>
                <a:spLocks noChangeArrowheads="1"/>
              </p:cNvSpPr>
              <p:nvPr/>
            </p:nvSpPr>
            <p:spPr bwMode="auto">
              <a:xfrm>
                <a:off x="1584" y="2744"/>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465" name="AutoShape 106"/>
              <p:cNvSpPr>
                <a:spLocks noChangeArrowheads="1"/>
              </p:cNvSpPr>
              <p:nvPr/>
            </p:nvSpPr>
            <p:spPr bwMode="auto">
              <a:xfrm>
                <a:off x="1626" y="2784"/>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6466" name="AutoShape 107"/>
              <p:cNvSpPr>
                <a:spLocks noChangeArrowheads="1"/>
              </p:cNvSpPr>
              <p:nvPr/>
            </p:nvSpPr>
            <p:spPr bwMode="auto">
              <a:xfrm>
                <a:off x="1600" y="2760"/>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9020" name="AutoShape 108"/>
              <p:cNvSpPr>
                <a:spLocks noChangeArrowheads="1"/>
              </p:cNvSpPr>
              <p:nvPr/>
            </p:nvSpPr>
            <p:spPr bwMode="auto">
              <a:xfrm>
                <a:off x="1648" y="2808"/>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468" name="Oval 109"/>
              <p:cNvSpPr>
                <a:spLocks noChangeArrowheads="1"/>
              </p:cNvSpPr>
              <p:nvPr/>
            </p:nvSpPr>
            <p:spPr bwMode="auto">
              <a:xfrm>
                <a:off x="2010" y="2832"/>
                <a:ext cx="384" cy="384"/>
              </a:xfrm>
              <a:prstGeom prst="ellipse">
                <a:avLst/>
              </a:prstGeom>
              <a:noFill/>
              <a:ln w="57150">
                <a:solidFill>
                  <a:srgbClr val="808080"/>
                </a:solidFill>
                <a:round/>
                <a:headEnd/>
                <a:tailEnd/>
              </a:ln>
            </p:spPr>
            <p:txBody>
              <a:bodyPr wrap="none" anchor="ctr"/>
              <a:lstStyle/>
              <a:p>
                <a:endParaRPr lang="ar-SA"/>
              </a:p>
            </p:txBody>
          </p:sp>
          <p:sp>
            <p:nvSpPr>
              <p:cNvPr id="39022" name="AutoShape 110"/>
              <p:cNvSpPr>
                <a:spLocks noChangeArrowheads="1"/>
              </p:cNvSpPr>
              <p:nvPr/>
            </p:nvSpPr>
            <p:spPr bwMode="auto">
              <a:xfrm>
                <a:off x="2154" y="2736"/>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grpSp>
        <p:grpSp>
          <p:nvGrpSpPr>
            <p:cNvPr id="19" name="Group 111"/>
            <p:cNvGrpSpPr>
              <a:grpSpLocks/>
            </p:cNvGrpSpPr>
            <p:nvPr/>
          </p:nvGrpSpPr>
          <p:grpSpPr bwMode="auto">
            <a:xfrm>
              <a:off x="3736" y="1204"/>
              <a:ext cx="474" cy="356"/>
              <a:chOff x="469" y="1908"/>
              <a:chExt cx="474" cy="356"/>
            </a:xfrm>
          </p:grpSpPr>
          <p:sp>
            <p:nvSpPr>
              <p:cNvPr id="16458" name="AutoShape 112"/>
              <p:cNvSpPr>
                <a:spLocks noChangeArrowheads="1"/>
              </p:cNvSpPr>
              <p:nvPr/>
            </p:nvSpPr>
            <p:spPr bwMode="auto">
              <a:xfrm rot="-5400000">
                <a:off x="588" y="1924"/>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6459" name="Freeform 113"/>
              <p:cNvSpPr>
                <a:spLocks/>
              </p:cNvSpPr>
              <p:nvPr/>
            </p:nvSpPr>
            <p:spPr bwMode="auto">
              <a:xfrm flipH="1">
                <a:off x="569" y="2187"/>
                <a:ext cx="107" cy="77"/>
              </a:xfrm>
              <a:custGeom>
                <a:avLst/>
                <a:gdLst>
                  <a:gd name="T0" fmla="*/ 0 w 256"/>
                  <a:gd name="T1" fmla="*/ 62 h 94"/>
                  <a:gd name="T2" fmla="*/ 46 w 256"/>
                  <a:gd name="T3" fmla="*/ 0 h 94"/>
                  <a:gd name="T4" fmla="*/ 107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60" name="Freeform 114"/>
              <p:cNvSpPr>
                <a:spLocks/>
              </p:cNvSpPr>
              <p:nvPr/>
            </p:nvSpPr>
            <p:spPr bwMode="auto">
              <a:xfrm>
                <a:off x="733" y="218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61" name="Freeform 115"/>
              <p:cNvSpPr>
                <a:spLocks/>
              </p:cNvSpPr>
              <p:nvPr/>
            </p:nvSpPr>
            <p:spPr bwMode="auto">
              <a:xfrm flipH="1">
                <a:off x="469" y="2187"/>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62" name="Freeform 116"/>
              <p:cNvSpPr>
                <a:spLocks/>
              </p:cNvSpPr>
              <p:nvPr/>
            </p:nvSpPr>
            <p:spPr bwMode="auto">
              <a:xfrm>
                <a:off x="733" y="2187"/>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63" name="Rectangle 117"/>
              <p:cNvSpPr>
                <a:spLocks noChangeArrowheads="1"/>
              </p:cNvSpPr>
              <p:nvPr/>
            </p:nvSpPr>
            <p:spPr bwMode="auto">
              <a:xfrm>
                <a:off x="677" y="2128"/>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sp>
          <p:nvSpPr>
            <p:cNvPr id="16448" name="Freeform 118"/>
            <p:cNvSpPr>
              <a:spLocks/>
            </p:cNvSpPr>
            <p:nvPr/>
          </p:nvSpPr>
          <p:spPr bwMode="auto">
            <a:xfrm rot="-1812476">
              <a:off x="3864" y="1824"/>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6449" name="AutoShape 120"/>
            <p:cNvSpPr>
              <a:spLocks noChangeArrowheads="1"/>
            </p:cNvSpPr>
            <p:nvPr/>
          </p:nvSpPr>
          <p:spPr bwMode="auto">
            <a:xfrm>
              <a:off x="3008" y="1592"/>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450" name="AutoShape 121"/>
            <p:cNvSpPr>
              <a:spLocks noChangeArrowheads="1"/>
            </p:cNvSpPr>
            <p:nvPr/>
          </p:nvSpPr>
          <p:spPr bwMode="auto">
            <a:xfrm>
              <a:off x="3050" y="1632"/>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6451" name="AutoShape 122"/>
            <p:cNvSpPr>
              <a:spLocks noChangeArrowheads="1"/>
            </p:cNvSpPr>
            <p:nvPr/>
          </p:nvSpPr>
          <p:spPr bwMode="auto">
            <a:xfrm>
              <a:off x="3024" y="1608"/>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9035" name="AutoShape 123"/>
            <p:cNvSpPr>
              <a:spLocks noChangeArrowheads="1"/>
            </p:cNvSpPr>
            <p:nvPr/>
          </p:nvSpPr>
          <p:spPr bwMode="auto">
            <a:xfrm>
              <a:off x="3072" y="1656"/>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453" name="Oval 322"/>
            <p:cNvSpPr>
              <a:spLocks noChangeArrowheads="1"/>
            </p:cNvSpPr>
            <p:nvPr/>
          </p:nvSpPr>
          <p:spPr bwMode="auto">
            <a:xfrm>
              <a:off x="3432" y="1680"/>
              <a:ext cx="384" cy="384"/>
            </a:xfrm>
            <a:prstGeom prst="ellipse">
              <a:avLst/>
            </a:prstGeom>
            <a:noFill/>
            <a:ln w="57150">
              <a:solidFill>
                <a:srgbClr val="808080"/>
              </a:solidFill>
              <a:round/>
              <a:headEnd/>
              <a:tailEnd/>
            </a:ln>
          </p:spPr>
          <p:txBody>
            <a:bodyPr wrap="none" anchor="ctr"/>
            <a:lstStyle/>
            <a:p>
              <a:endParaRPr lang="ar-SA"/>
            </a:p>
          </p:txBody>
        </p:sp>
        <p:sp>
          <p:nvSpPr>
            <p:cNvPr id="39036" name="AutoShape 124"/>
            <p:cNvSpPr>
              <a:spLocks noChangeArrowheads="1"/>
            </p:cNvSpPr>
            <p:nvPr/>
          </p:nvSpPr>
          <p:spPr bwMode="auto">
            <a:xfrm>
              <a:off x="3578" y="1584"/>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6455" name="Freeform 132"/>
            <p:cNvSpPr>
              <a:spLocks/>
            </p:cNvSpPr>
            <p:nvPr/>
          </p:nvSpPr>
          <p:spPr bwMode="auto">
            <a:xfrm>
              <a:off x="2160" y="1976"/>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sp>
          <p:nvSpPr>
            <p:cNvPr id="16456" name="Text Box 133"/>
            <p:cNvSpPr txBox="1">
              <a:spLocks noChangeArrowheads="1"/>
            </p:cNvSpPr>
            <p:nvPr/>
          </p:nvSpPr>
          <p:spPr bwMode="auto">
            <a:xfrm>
              <a:off x="2976" y="768"/>
              <a:ext cx="1296" cy="472"/>
            </a:xfrm>
            <a:prstGeom prst="rect">
              <a:avLst/>
            </a:prstGeom>
            <a:noFill/>
            <a:ln w="12700">
              <a:noFill/>
              <a:miter lim="800000"/>
              <a:headEnd/>
              <a:tailEnd/>
            </a:ln>
          </p:spPr>
          <p:txBody>
            <a:bodyPr>
              <a:spAutoFit/>
            </a:bodyPr>
            <a:lstStyle/>
            <a:p>
              <a:pPr eaLnBrk="0" hangingPunct="0">
                <a:lnSpc>
                  <a:spcPct val="90000"/>
                </a:lnSpc>
              </a:pPr>
              <a:r>
                <a:rPr lang="en-US" sz="2400">
                  <a:latin typeface="Times" charset="0"/>
                </a:rPr>
                <a:t>Circularization of phage DNA</a:t>
              </a:r>
            </a:p>
          </p:txBody>
        </p:sp>
        <p:sp>
          <p:nvSpPr>
            <p:cNvPr id="16457" name="Oval 260"/>
            <p:cNvSpPr>
              <a:spLocks noChangeArrowheads="1"/>
            </p:cNvSpPr>
            <p:nvPr/>
          </p:nvSpPr>
          <p:spPr bwMode="auto">
            <a:xfrm>
              <a:off x="3936" y="1776"/>
              <a:ext cx="144" cy="144"/>
            </a:xfrm>
            <a:prstGeom prst="ellipse">
              <a:avLst/>
            </a:prstGeom>
            <a:noFill/>
            <a:ln w="57150">
              <a:solidFill>
                <a:srgbClr val="FF6600"/>
              </a:solidFill>
              <a:round/>
              <a:headEnd/>
              <a:tailEnd/>
            </a:ln>
          </p:spPr>
          <p:txBody>
            <a:bodyPr wrap="none" anchor="ctr"/>
            <a:lstStyle/>
            <a:p>
              <a:endParaRPr lang="ar-SA"/>
            </a:p>
          </p:txBody>
        </p:sp>
      </p:grpSp>
      <p:grpSp>
        <p:nvGrpSpPr>
          <p:cNvPr id="20" name="Group 321"/>
          <p:cNvGrpSpPr>
            <a:grpSpLocks/>
          </p:cNvGrpSpPr>
          <p:nvPr/>
        </p:nvGrpSpPr>
        <p:grpSpPr bwMode="auto">
          <a:xfrm>
            <a:off x="1143000" y="1295400"/>
            <a:ext cx="3327400" cy="1736725"/>
            <a:chOff x="720" y="816"/>
            <a:chExt cx="2096" cy="1094"/>
          </a:xfrm>
        </p:grpSpPr>
        <p:sp>
          <p:nvSpPr>
            <p:cNvPr id="16431" name="AutoShape 256"/>
            <p:cNvSpPr>
              <a:spLocks noChangeArrowheads="1"/>
            </p:cNvSpPr>
            <p:nvPr/>
          </p:nvSpPr>
          <p:spPr bwMode="auto">
            <a:xfrm>
              <a:off x="1584" y="1208"/>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432" name="AutoShape 257"/>
            <p:cNvSpPr>
              <a:spLocks noChangeArrowheads="1"/>
            </p:cNvSpPr>
            <p:nvPr/>
          </p:nvSpPr>
          <p:spPr bwMode="auto">
            <a:xfrm>
              <a:off x="1626" y="1248"/>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6433" name="AutoShape 258"/>
            <p:cNvSpPr>
              <a:spLocks noChangeArrowheads="1"/>
            </p:cNvSpPr>
            <p:nvPr/>
          </p:nvSpPr>
          <p:spPr bwMode="auto">
            <a:xfrm>
              <a:off x="1600" y="1224"/>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9171" name="AutoShape 259"/>
            <p:cNvSpPr>
              <a:spLocks noChangeArrowheads="1"/>
            </p:cNvSpPr>
            <p:nvPr/>
          </p:nvSpPr>
          <p:spPr bwMode="auto">
            <a:xfrm>
              <a:off x="1648" y="1272"/>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435" name="Oval 320"/>
            <p:cNvSpPr>
              <a:spLocks noChangeArrowheads="1"/>
            </p:cNvSpPr>
            <p:nvPr/>
          </p:nvSpPr>
          <p:spPr bwMode="auto">
            <a:xfrm>
              <a:off x="2010" y="1296"/>
              <a:ext cx="384" cy="384"/>
            </a:xfrm>
            <a:prstGeom prst="ellipse">
              <a:avLst/>
            </a:prstGeom>
            <a:noFill/>
            <a:ln w="57150">
              <a:solidFill>
                <a:srgbClr val="808080"/>
              </a:solidFill>
              <a:round/>
              <a:headEnd/>
              <a:tailEnd/>
            </a:ln>
          </p:spPr>
          <p:txBody>
            <a:bodyPr wrap="none" anchor="ctr"/>
            <a:lstStyle/>
            <a:p>
              <a:endParaRPr lang="ar-SA"/>
            </a:p>
          </p:txBody>
        </p:sp>
        <p:sp>
          <p:nvSpPr>
            <p:cNvPr id="39173" name="AutoShape 261"/>
            <p:cNvSpPr>
              <a:spLocks noChangeArrowheads="1"/>
            </p:cNvSpPr>
            <p:nvPr/>
          </p:nvSpPr>
          <p:spPr bwMode="auto">
            <a:xfrm>
              <a:off x="2154" y="1200"/>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6437" name="Freeform 262"/>
            <p:cNvSpPr>
              <a:spLocks/>
            </p:cNvSpPr>
            <p:nvPr/>
          </p:nvSpPr>
          <p:spPr bwMode="auto">
            <a:xfrm rot="-1812476">
              <a:off x="2448" y="1440"/>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6438" name="AutoShape 264"/>
            <p:cNvSpPr>
              <a:spLocks noChangeArrowheads="1"/>
            </p:cNvSpPr>
            <p:nvPr/>
          </p:nvSpPr>
          <p:spPr bwMode="auto">
            <a:xfrm rot="-5400000">
              <a:off x="2423" y="832"/>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6439" name="Freeform 265"/>
            <p:cNvSpPr>
              <a:spLocks/>
            </p:cNvSpPr>
            <p:nvPr/>
          </p:nvSpPr>
          <p:spPr bwMode="auto">
            <a:xfrm flipH="1">
              <a:off x="2404" y="1095"/>
              <a:ext cx="107" cy="77"/>
            </a:xfrm>
            <a:custGeom>
              <a:avLst/>
              <a:gdLst>
                <a:gd name="T0" fmla="*/ 0 w 256"/>
                <a:gd name="T1" fmla="*/ 62 h 94"/>
                <a:gd name="T2" fmla="*/ 46 w 256"/>
                <a:gd name="T3" fmla="*/ 0 h 94"/>
                <a:gd name="T4" fmla="*/ 107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40" name="Freeform 266"/>
            <p:cNvSpPr>
              <a:spLocks/>
            </p:cNvSpPr>
            <p:nvPr/>
          </p:nvSpPr>
          <p:spPr bwMode="auto">
            <a:xfrm>
              <a:off x="2568" y="1095"/>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41" name="Freeform 267"/>
            <p:cNvSpPr>
              <a:spLocks/>
            </p:cNvSpPr>
            <p:nvPr/>
          </p:nvSpPr>
          <p:spPr bwMode="auto">
            <a:xfrm flipH="1">
              <a:off x="2304" y="1095"/>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42" name="Freeform 268"/>
            <p:cNvSpPr>
              <a:spLocks/>
            </p:cNvSpPr>
            <p:nvPr/>
          </p:nvSpPr>
          <p:spPr bwMode="auto">
            <a:xfrm>
              <a:off x="2568" y="1095"/>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43" name="Rectangle 269"/>
            <p:cNvSpPr>
              <a:spLocks noChangeArrowheads="1"/>
            </p:cNvSpPr>
            <p:nvPr/>
          </p:nvSpPr>
          <p:spPr bwMode="auto">
            <a:xfrm>
              <a:off x="2512" y="1036"/>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sp>
          <p:nvSpPr>
            <p:cNvPr id="16444" name="Text Box 270"/>
            <p:cNvSpPr txBox="1">
              <a:spLocks noChangeArrowheads="1"/>
            </p:cNvSpPr>
            <p:nvPr/>
          </p:nvSpPr>
          <p:spPr bwMode="auto">
            <a:xfrm>
              <a:off x="1536" y="816"/>
              <a:ext cx="808" cy="288"/>
            </a:xfrm>
            <a:prstGeom prst="rect">
              <a:avLst/>
            </a:prstGeom>
            <a:noFill/>
            <a:ln w="12700">
              <a:noFill/>
              <a:miter lim="800000"/>
              <a:headEnd/>
              <a:tailEnd/>
            </a:ln>
          </p:spPr>
          <p:txBody>
            <a:bodyPr wrap="none">
              <a:spAutoFit/>
            </a:bodyPr>
            <a:lstStyle/>
            <a:p>
              <a:pPr eaLnBrk="0" hangingPunct="0"/>
              <a:r>
                <a:rPr lang="en-US" sz="2400">
                  <a:latin typeface="Times" charset="0"/>
                </a:rPr>
                <a:t>Infection</a:t>
              </a:r>
            </a:p>
          </p:txBody>
        </p:sp>
        <p:sp>
          <p:nvSpPr>
            <p:cNvPr id="16445" name="Freeform 271"/>
            <p:cNvSpPr>
              <a:spLocks/>
            </p:cNvSpPr>
            <p:nvPr/>
          </p:nvSpPr>
          <p:spPr bwMode="auto">
            <a:xfrm>
              <a:off x="720" y="1576"/>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grpSp>
        <p:nvGrpSpPr>
          <p:cNvPr id="21" name="Group 441"/>
          <p:cNvGrpSpPr>
            <a:grpSpLocks/>
          </p:cNvGrpSpPr>
          <p:nvPr/>
        </p:nvGrpSpPr>
        <p:grpSpPr bwMode="auto">
          <a:xfrm>
            <a:off x="0" y="5969000"/>
            <a:ext cx="2057400" cy="898525"/>
            <a:chOff x="0" y="3648"/>
            <a:chExt cx="1296" cy="566"/>
          </a:xfrm>
        </p:grpSpPr>
        <p:sp>
          <p:nvSpPr>
            <p:cNvPr id="16429" name="Text Box 439"/>
            <p:cNvSpPr txBox="1">
              <a:spLocks noChangeArrowheads="1"/>
            </p:cNvSpPr>
            <p:nvPr/>
          </p:nvSpPr>
          <p:spPr bwMode="auto">
            <a:xfrm>
              <a:off x="0" y="3696"/>
              <a:ext cx="1008" cy="518"/>
            </a:xfrm>
            <a:prstGeom prst="rect">
              <a:avLst/>
            </a:prstGeom>
            <a:noFill/>
            <a:ln w="12700">
              <a:noFill/>
              <a:miter lim="800000"/>
              <a:headEnd/>
              <a:tailEnd/>
            </a:ln>
          </p:spPr>
          <p:txBody>
            <a:bodyPr>
              <a:spAutoFit/>
            </a:bodyPr>
            <a:lstStyle/>
            <a:p>
              <a:pPr eaLnBrk="0" hangingPunct="0"/>
              <a:r>
                <a:rPr lang="en-US" sz="2400">
                  <a:latin typeface="Times" charset="0"/>
                </a:rPr>
                <a:t>On to the lytic cycle</a:t>
              </a:r>
            </a:p>
          </p:txBody>
        </p:sp>
        <p:sp>
          <p:nvSpPr>
            <p:cNvPr id="16430" name="Freeform 440"/>
            <p:cNvSpPr>
              <a:spLocks/>
            </p:cNvSpPr>
            <p:nvPr/>
          </p:nvSpPr>
          <p:spPr bwMode="auto">
            <a:xfrm>
              <a:off x="864" y="3648"/>
              <a:ext cx="432" cy="240"/>
            </a:xfrm>
            <a:custGeom>
              <a:avLst/>
              <a:gdLst>
                <a:gd name="T0" fmla="*/ 432 w 432"/>
                <a:gd name="T1" fmla="*/ 0 h 384"/>
                <a:gd name="T2" fmla="*/ 336 w 432"/>
                <a:gd name="T3" fmla="*/ 180 h 384"/>
                <a:gd name="T4" fmla="*/ 0 w 432"/>
                <a:gd name="T5" fmla="*/ 240 h 384"/>
                <a:gd name="T6" fmla="*/ 0 60000 65536"/>
                <a:gd name="T7" fmla="*/ 0 60000 65536"/>
                <a:gd name="T8" fmla="*/ 0 60000 65536"/>
                <a:gd name="T9" fmla="*/ 0 w 432"/>
                <a:gd name="T10" fmla="*/ 0 h 384"/>
                <a:gd name="T11" fmla="*/ 432 w 432"/>
                <a:gd name="T12" fmla="*/ 384 h 384"/>
              </a:gdLst>
              <a:ahLst/>
              <a:cxnLst>
                <a:cxn ang="T6">
                  <a:pos x="T0" y="T1"/>
                </a:cxn>
                <a:cxn ang="T7">
                  <a:pos x="T2" y="T3"/>
                </a:cxn>
                <a:cxn ang="T8">
                  <a:pos x="T4" y="T5"/>
                </a:cxn>
              </a:cxnLst>
              <a:rect l="T9" t="T10" r="T11" b="T12"/>
              <a:pathLst>
                <a:path w="432" h="384">
                  <a:moveTo>
                    <a:pt x="432" y="0"/>
                  </a:moveTo>
                  <a:cubicBezTo>
                    <a:pt x="420" y="111"/>
                    <a:pt x="408" y="223"/>
                    <a:pt x="336" y="288"/>
                  </a:cubicBezTo>
                  <a:cubicBezTo>
                    <a:pt x="263" y="352"/>
                    <a:pt x="131" y="368"/>
                    <a:pt x="0" y="38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grpSp>
        <p:nvGrpSpPr>
          <p:cNvPr id="22" name="Group 459"/>
          <p:cNvGrpSpPr>
            <a:grpSpLocks/>
          </p:cNvGrpSpPr>
          <p:nvPr/>
        </p:nvGrpSpPr>
        <p:grpSpPr bwMode="auto">
          <a:xfrm>
            <a:off x="762000" y="4572000"/>
            <a:ext cx="2895600" cy="1570038"/>
            <a:chOff x="480" y="2880"/>
            <a:chExt cx="1824" cy="989"/>
          </a:xfrm>
        </p:grpSpPr>
        <p:grpSp>
          <p:nvGrpSpPr>
            <p:cNvPr id="23" name="Group 436"/>
            <p:cNvGrpSpPr>
              <a:grpSpLocks/>
            </p:cNvGrpSpPr>
            <p:nvPr/>
          </p:nvGrpSpPr>
          <p:grpSpPr bwMode="auto">
            <a:xfrm>
              <a:off x="480" y="2880"/>
              <a:ext cx="1824" cy="725"/>
              <a:chOff x="480" y="2880"/>
              <a:chExt cx="1824" cy="725"/>
            </a:xfrm>
          </p:grpSpPr>
          <p:grpSp>
            <p:nvGrpSpPr>
              <p:cNvPr id="24" name="Group 434"/>
              <p:cNvGrpSpPr>
                <a:grpSpLocks/>
              </p:cNvGrpSpPr>
              <p:nvPr/>
            </p:nvGrpSpPr>
            <p:grpSpPr bwMode="auto">
              <a:xfrm>
                <a:off x="536" y="2897"/>
                <a:ext cx="1768" cy="708"/>
                <a:chOff x="536" y="2897"/>
                <a:chExt cx="1768" cy="708"/>
              </a:xfrm>
            </p:grpSpPr>
            <p:sp>
              <p:nvSpPr>
                <p:cNvPr id="16426" name="Line 431"/>
                <p:cNvSpPr>
                  <a:spLocks noChangeShapeType="1"/>
                </p:cNvSpPr>
                <p:nvPr/>
              </p:nvSpPr>
              <p:spPr bwMode="auto">
                <a:xfrm>
                  <a:off x="1664" y="2897"/>
                  <a:ext cx="629" cy="399"/>
                </a:xfrm>
                <a:prstGeom prst="line">
                  <a:avLst/>
                </a:prstGeom>
                <a:noFill/>
                <a:ln w="12700">
                  <a:solidFill>
                    <a:schemeClr val="folHlink"/>
                  </a:solidFill>
                  <a:round/>
                  <a:headEnd/>
                  <a:tailEnd/>
                </a:ln>
              </p:spPr>
              <p:txBody>
                <a:bodyPr wrap="none" anchor="ctr"/>
                <a:lstStyle/>
                <a:p>
                  <a:endParaRPr lang="ar-SA"/>
                </a:p>
              </p:txBody>
            </p:sp>
            <p:sp>
              <p:nvSpPr>
                <p:cNvPr id="16427" name="Line 432"/>
                <p:cNvSpPr>
                  <a:spLocks noChangeShapeType="1"/>
                </p:cNvSpPr>
                <p:nvPr/>
              </p:nvSpPr>
              <p:spPr bwMode="auto">
                <a:xfrm flipH="1">
                  <a:off x="1624" y="3590"/>
                  <a:ext cx="680" cy="15"/>
                </a:xfrm>
                <a:prstGeom prst="line">
                  <a:avLst/>
                </a:prstGeom>
                <a:noFill/>
                <a:ln w="12700">
                  <a:solidFill>
                    <a:schemeClr val="folHlink"/>
                  </a:solidFill>
                  <a:round/>
                  <a:headEnd/>
                  <a:tailEnd/>
                </a:ln>
              </p:spPr>
              <p:txBody>
                <a:bodyPr wrap="none" anchor="ctr"/>
                <a:lstStyle/>
                <a:p>
                  <a:endParaRPr lang="ar-SA"/>
                </a:p>
              </p:txBody>
            </p:sp>
            <p:sp>
              <p:nvSpPr>
                <p:cNvPr id="16428" name="Line 433"/>
                <p:cNvSpPr>
                  <a:spLocks noChangeShapeType="1"/>
                </p:cNvSpPr>
                <p:nvPr/>
              </p:nvSpPr>
              <p:spPr bwMode="auto">
                <a:xfrm flipH="1" flipV="1">
                  <a:off x="536" y="2941"/>
                  <a:ext cx="1291" cy="363"/>
                </a:xfrm>
                <a:prstGeom prst="line">
                  <a:avLst/>
                </a:prstGeom>
                <a:noFill/>
                <a:ln w="12700">
                  <a:solidFill>
                    <a:schemeClr val="folHlink"/>
                  </a:solidFill>
                  <a:round/>
                  <a:headEnd/>
                  <a:tailEnd/>
                </a:ln>
              </p:spPr>
              <p:txBody>
                <a:bodyPr wrap="none" anchor="ctr"/>
                <a:lstStyle/>
                <a:p>
                  <a:endParaRPr lang="ar-SA"/>
                </a:p>
              </p:txBody>
            </p:sp>
          </p:grpSp>
          <p:grpSp>
            <p:nvGrpSpPr>
              <p:cNvPr id="25" name="Group 421"/>
              <p:cNvGrpSpPr>
                <a:grpSpLocks/>
              </p:cNvGrpSpPr>
              <p:nvPr/>
            </p:nvGrpSpPr>
            <p:grpSpPr bwMode="auto">
              <a:xfrm>
                <a:off x="480" y="2880"/>
                <a:ext cx="1232" cy="710"/>
                <a:chOff x="1584" y="1200"/>
                <a:chExt cx="1232" cy="710"/>
              </a:xfrm>
            </p:grpSpPr>
            <p:grpSp>
              <p:nvGrpSpPr>
                <p:cNvPr id="26" name="Group 422"/>
                <p:cNvGrpSpPr>
                  <a:grpSpLocks/>
                </p:cNvGrpSpPr>
                <p:nvPr/>
              </p:nvGrpSpPr>
              <p:grpSpPr bwMode="auto">
                <a:xfrm>
                  <a:off x="1584" y="1200"/>
                  <a:ext cx="1232" cy="710"/>
                  <a:chOff x="616" y="720"/>
                  <a:chExt cx="1232" cy="710"/>
                </a:xfrm>
              </p:grpSpPr>
              <p:sp>
                <p:nvSpPr>
                  <p:cNvPr id="16420" name="AutoShape 423"/>
                  <p:cNvSpPr>
                    <a:spLocks noChangeArrowheads="1"/>
                  </p:cNvSpPr>
                  <p:nvPr/>
                </p:nvSpPr>
                <p:spPr bwMode="auto">
                  <a:xfrm>
                    <a:off x="616" y="728"/>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421" name="AutoShape 424"/>
                  <p:cNvSpPr>
                    <a:spLocks noChangeArrowheads="1"/>
                  </p:cNvSpPr>
                  <p:nvPr/>
                </p:nvSpPr>
                <p:spPr bwMode="auto">
                  <a:xfrm>
                    <a:off x="658" y="768"/>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6422" name="AutoShape 425"/>
                  <p:cNvSpPr>
                    <a:spLocks noChangeArrowheads="1"/>
                  </p:cNvSpPr>
                  <p:nvPr/>
                </p:nvSpPr>
                <p:spPr bwMode="auto">
                  <a:xfrm>
                    <a:off x="632" y="744"/>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9338" name="AutoShape 426"/>
                  <p:cNvSpPr>
                    <a:spLocks noChangeArrowheads="1"/>
                  </p:cNvSpPr>
                  <p:nvPr/>
                </p:nvSpPr>
                <p:spPr bwMode="auto">
                  <a:xfrm>
                    <a:off x="680" y="792"/>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424" name="Oval 427"/>
                  <p:cNvSpPr>
                    <a:spLocks noChangeArrowheads="1"/>
                  </p:cNvSpPr>
                  <p:nvPr/>
                </p:nvSpPr>
                <p:spPr bwMode="auto">
                  <a:xfrm>
                    <a:off x="1042" y="816"/>
                    <a:ext cx="384" cy="384"/>
                  </a:xfrm>
                  <a:prstGeom prst="ellipse">
                    <a:avLst/>
                  </a:prstGeom>
                  <a:noFill/>
                  <a:ln w="57150">
                    <a:solidFill>
                      <a:srgbClr val="808080"/>
                    </a:solidFill>
                    <a:round/>
                    <a:headEnd/>
                    <a:tailEnd/>
                  </a:ln>
                </p:spPr>
                <p:txBody>
                  <a:bodyPr wrap="none" anchor="ctr"/>
                  <a:lstStyle/>
                  <a:p>
                    <a:endParaRPr lang="ar-SA"/>
                  </a:p>
                </p:txBody>
              </p:sp>
              <p:sp>
                <p:nvSpPr>
                  <p:cNvPr id="39340" name="AutoShape 428"/>
                  <p:cNvSpPr>
                    <a:spLocks noChangeArrowheads="1"/>
                  </p:cNvSpPr>
                  <p:nvPr/>
                </p:nvSpPr>
                <p:spPr bwMode="auto">
                  <a:xfrm>
                    <a:off x="1186" y="720"/>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grpSp>
            <p:sp>
              <p:nvSpPr>
                <p:cNvPr id="16418" name="Oval 429"/>
                <p:cNvSpPr>
                  <a:spLocks noChangeArrowheads="1"/>
                </p:cNvSpPr>
                <p:nvPr/>
              </p:nvSpPr>
              <p:spPr bwMode="auto">
                <a:xfrm>
                  <a:off x="2380" y="1482"/>
                  <a:ext cx="192" cy="192"/>
                </a:xfrm>
                <a:prstGeom prst="ellipse">
                  <a:avLst/>
                </a:prstGeom>
                <a:noFill/>
                <a:ln w="57150">
                  <a:solidFill>
                    <a:srgbClr val="FF6600"/>
                  </a:solidFill>
                  <a:round/>
                  <a:headEnd/>
                  <a:tailEnd/>
                </a:ln>
              </p:spPr>
              <p:txBody>
                <a:bodyPr wrap="none" anchor="ctr"/>
                <a:lstStyle/>
                <a:p>
                  <a:endParaRPr lang="ar-SA"/>
                </a:p>
              </p:txBody>
            </p:sp>
            <p:sp>
              <p:nvSpPr>
                <p:cNvPr id="16419" name="Line 430"/>
                <p:cNvSpPr>
                  <a:spLocks noChangeShapeType="1"/>
                </p:cNvSpPr>
                <p:nvPr/>
              </p:nvSpPr>
              <p:spPr bwMode="auto">
                <a:xfrm flipH="1">
                  <a:off x="2384" y="1480"/>
                  <a:ext cx="12" cy="68"/>
                </a:xfrm>
                <a:prstGeom prst="line">
                  <a:avLst/>
                </a:prstGeom>
                <a:noFill/>
                <a:ln w="57150">
                  <a:solidFill>
                    <a:srgbClr val="808080"/>
                  </a:solidFill>
                  <a:round/>
                  <a:headEnd/>
                  <a:tailEnd/>
                </a:ln>
              </p:spPr>
              <p:txBody>
                <a:bodyPr wrap="none" anchor="ctr"/>
                <a:lstStyle/>
                <a:p>
                  <a:endParaRPr lang="ar-SA"/>
                </a:p>
              </p:txBody>
            </p:sp>
          </p:grpSp>
        </p:grpSp>
        <p:sp>
          <p:nvSpPr>
            <p:cNvPr id="16414" name="Text Box 458"/>
            <p:cNvSpPr txBox="1">
              <a:spLocks noChangeArrowheads="1"/>
            </p:cNvSpPr>
            <p:nvPr/>
          </p:nvSpPr>
          <p:spPr bwMode="auto">
            <a:xfrm>
              <a:off x="528" y="3581"/>
              <a:ext cx="1149" cy="288"/>
            </a:xfrm>
            <a:prstGeom prst="rect">
              <a:avLst/>
            </a:prstGeom>
            <a:noFill/>
            <a:ln w="12700">
              <a:noFill/>
              <a:miter lim="800000"/>
              <a:headEnd/>
              <a:tailEnd/>
            </a:ln>
          </p:spPr>
          <p:txBody>
            <a:bodyPr wrap="none">
              <a:spAutoFit/>
            </a:bodyPr>
            <a:lstStyle/>
            <a:p>
              <a:pPr eaLnBrk="0" hangingPunct="0"/>
              <a:r>
                <a:rPr lang="en-US" sz="2400">
                  <a:latin typeface="Times" charset="0"/>
                </a:rPr>
                <a:t>Exit of phage</a:t>
              </a:r>
            </a:p>
          </p:txBody>
        </p:sp>
      </p:grpSp>
      <p:grpSp>
        <p:nvGrpSpPr>
          <p:cNvPr id="27" name="Group 16"/>
          <p:cNvGrpSpPr>
            <a:grpSpLocks/>
          </p:cNvGrpSpPr>
          <p:nvPr/>
        </p:nvGrpSpPr>
        <p:grpSpPr bwMode="auto">
          <a:xfrm>
            <a:off x="228600" y="1295400"/>
            <a:ext cx="1955800" cy="1127125"/>
            <a:chOff x="616" y="720"/>
            <a:chExt cx="1232" cy="710"/>
          </a:xfrm>
        </p:grpSpPr>
        <p:sp>
          <p:nvSpPr>
            <p:cNvPr id="16407" name="AutoShape 17"/>
            <p:cNvSpPr>
              <a:spLocks noChangeArrowheads="1"/>
            </p:cNvSpPr>
            <p:nvPr/>
          </p:nvSpPr>
          <p:spPr bwMode="auto">
            <a:xfrm>
              <a:off x="616" y="728"/>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6408" name="AutoShape 18"/>
            <p:cNvSpPr>
              <a:spLocks noChangeArrowheads="1"/>
            </p:cNvSpPr>
            <p:nvPr/>
          </p:nvSpPr>
          <p:spPr bwMode="auto">
            <a:xfrm>
              <a:off x="658" y="768"/>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6409" name="AutoShape 19"/>
            <p:cNvSpPr>
              <a:spLocks noChangeArrowheads="1"/>
            </p:cNvSpPr>
            <p:nvPr/>
          </p:nvSpPr>
          <p:spPr bwMode="auto">
            <a:xfrm>
              <a:off x="632" y="744"/>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8932" name="AutoShape 20"/>
            <p:cNvSpPr>
              <a:spLocks noChangeArrowheads="1"/>
            </p:cNvSpPr>
            <p:nvPr/>
          </p:nvSpPr>
          <p:spPr bwMode="auto">
            <a:xfrm>
              <a:off x="680" y="792"/>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6411" name="Oval 21"/>
            <p:cNvSpPr>
              <a:spLocks noChangeArrowheads="1"/>
            </p:cNvSpPr>
            <p:nvPr/>
          </p:nvSpPr>
          <p:spPr bwMode="auto">
            <a:xfrm>
              <a:off x="1042" y="816"/>
              <a:ext cx="384" cy="384"/>
            </a:xfrm>
            <a:prstGeom prst="ellipse">
              <a:avLst/>
            </a:prstGeom>
            <a:noFill/>
            <a:ln w="57150">
              <a:solidFill>
                <a:srgbClr val="808080"/>
              </a:solidFill>
              <a:round/>
              <a:headEnd/>
              <a:tailEnd/>
            </a:ln>
          </p:spPr>
          <p:txBody>
            <a:bodyPr wrap="none" anchor="ctr"/>
            <a:lstStyle/>
            <a:p>
              <a:endParaRPr lang="ar-SA"/>
            </a:p>
          </p:txBody>
        </p:sp>
        <p:sp>
          <p:nvSpPr>
            <p:cNvPr id="38934" name="AutoShape 22"/>
            <p:cNvSpPr>
              <a:spLocks noChangeArrowheads="1"/>
            </p:cNvSpPr>
            <p:nvPr/>
          </p:nvSpPr>
          <p:spPr bwMode="auto">
            <a:xfrm>
              <a:off x="1186" y="720"/>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grpSp>
      <p:grpSp>
        <p:nvGrpSpPr>
          <p:cNvPr id="28" name="Group 23"/>
          <p:cNvGrpSpPr>
            <a:grpSpLocks/>
          </p:cNvGrpSpPr>
          <p:nvPr/>
        </p:nvGrpSpPr>
        <p:grpSpPr bwMode="auto">
          <a:xfrm>
            <a:off x="1339850" y="682625"/>
            <a:ext cx="750888" cy="565150"/>
            <a:chOff x="459" y="852"/>
            <a:chExt cx="473" cy="356"/>
          </a:xfrm>
        </p:grpSpPr>
        <p:sp>
          <p:nvSpPr>
            <p:cNvPr id="16400" name="AutoShape 24"/>
            <p:cNvSpPr>
              <a:spLocks noChangeArrowheads="1"/>
            </p:cNvSpPr>
            <p:nvPr/>
          </p:nvSpPr>
          <p:spPr bwMode="auto">
            <a:xfrm rot="-5400000">
              <a:off x="577" y="868"/>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6401" name="Freeform 25"/>
            <p:cNvSpPr>
              <a:spLocks/>
            </p:cNvSpPr>
            <p:nvPr/>
          </p:nvSpPr>
          <p:spPr bwMode="auto">
            <a:xfrm flipH="1">
              <a:off x="559"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02" name="Freeform 26"/>
            <p:cNvSpPr>
              <a:spLocks/>
            </p:cNvSpPr>
            <p:nvPr/>
          </p:nvSpPr>
          <p:spPr bwMode="auto">
            <a:xfrm>
              <a:off x="723"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03" name="Freeform 27"/>
            <p:cNvSpPr>
              <a:spLocks/>
            </p:cNvSpPr>
            <p:nvPr/>
          </p:nvSpPr>
          <p:spPr bwMode="auto">
            <a:xfrm flipH="1">
              <a:off x="459"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04" name="Freeform 28"/>
            <p:cNvSpPr>
              <a:spLocks/>
            </p:cNvSpPr>
            <p:nvPr/>
          </p:nvSpPr>
          <p:spPr bwMode="auto">
            <a:xfrm>
              <a:off x="723"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6405" name="Freeform 29"/>
            <p:cNvSpPr>
              <a:spLocks/>
            </p:cNvSpPr>
            <p:nvPr/>
          </p:nvSpPr>
          <p:spPr bwMode="auto">
            <a:xfrm>
              <a:off x="608" y="902"/>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6406" name="Rectangle 30"/>
            <p:cNvSpPr>
              <a:spLocks noChangeArrowheads="1"/>
            </p:cNvSpPr>
            <p:nvPr/>
          </p:nvSpPr>
          <p:spPr bwMode="auto">
            <a:xfrm>
              <a:off x="667" y="1072"/>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29" name="Group 31"/>
          <p:cNvGrpSpPr>
            <a:grpSpLocks/>
          </p:cNvGrpSpPr>
          <p:nvPr/>
        </p:nvGrpSpPr>
        <p:grpSpPr bwMode="auto">
          <a:xfrm>
            <a:off x="1552575" y="685800"/>
            <a:ext cx="323850" cy="879475"/>
            <a:chOff x="591" y="854"/>
            <a:chExt cx="204" cy="554"/>
          </a:xfrm>
        </p:grpSpPr>
        <p:sp>
          <p:nvSpPr>
            <p:cNvPr id="16398" name="AutoShape 32"/>
            <p:cNvSpPr>
              <a:spLocks noChangeArrowheads="1"/>
            </p:cNvSpPr>
            <p:nvPr/>
          </p:nvSpPr>
          <p:spPr bwMode="auto">
            <a:xfrm rot="-5400000">
              <a:off x="575" y="870"/>
              <a:ext cx="236" cy="204"/>
            </a:xfrm>
            <a:prstGeom prst="hexagon">
              <a:avLst>
                <a:gd name="adj" fmla="val 28922"/>
                <a:gd name="vf" fmla="val 115470"/>
              </a:avLst>
            </a:prstGeom>
            <a:solidFill>
              <a:schemeClr val="accent1"/>
            </a:solidFill>
            <a:ln w="12700">
              <a:solidFill>
                <a:schemeClr val="bg2"/>
              </a:solidFill>
              <a:miter lim="800000"/>
              <a:headEnd/>
              <a:tailEnd/>
            </a:ln>
          </p:spPr>
          <p:txBody>
            <a:bodyPr wrap="none" anchor="ctr"/>
            <a:lstStyle/>
            <a:p>
              <a:endParaRPr lang="ar-SA"/>
            </a:p>
          </p:txBody>
        </p:sp>
        <p:sp>
          <p:nvSpPr>
            <p:cNvPr id="16399" name="Freeform 33"/>
            <p:cNvSpPr>
              <a:spLocks/>
            </p:cNvSpPr>
            <p:nvPr/>
          </p:nvSpPr>
          <p:spPr bwMode="auto">
            <a:xfrm>
              <a:off x="627" y="1049"/>
              <a:ext cx="87" cy="359"/>
            </a:xfrm>
            <a:custGeom>
              <a:avLst/>
              <a:gdLst>
                <a:gd name="T0" fmla="*/ 87 w 106"/>
                <a:gd name="T1" fmla="*/ 0 h 438"/>
                <a:gd name="T2" fmla="*/ 67 w 106"/>
                <a:gd name="T3" fmla="*/ 23 h 438"/>
                <a:gd name="T4" fmla="*/ 62 w 106"/>
                <a:gd name="T5" fmla="*/ 54 h 438"/>
                <a:gd name="T6" fmla="*/ 74 w 106"/>
                <a:gd name="T7" fmla="*/ 164 h 438"/>
                <a:gd name="T8" fmla="*/ 72 w 106"/>
                <a:gd name="T9" fmla="*/ 182 h 438"/>
                <a:gd name="T10" fmla="*/ 66 w 106"/>
                <a:gd name="T11" fmla="*/ 228 h 438"/>
                <a:gd name="T12" fmla="*/ 5 w 106"/>
                <a:gd name="T13" fmla="*/ 346 h 438"/>
                <a:gd name="T14" fmla="*/ 0 w 106"/>
                <a:gd name="T15" fmla="*/ 359 h 438"/>
                <a:gd name="T16" fmla="*/ 0 60000 65536"/>
                <a:gd name="T17" fmla="*/ 0 60000 65536"/>
                <a:gd name="T18" fmla="*/ 0 60000 65536"/>
                <a:gd name="T19" fmla="*/ 0 60000 65536"/>
                <a:gd name="T20" fmla="*/ 0 60000 65536"/>
                <a:gd name="T21" fmla="*/ 0 60000 65536"/>
                <a:gd name="T22" fmla="*/ 0 60000 65536"/>
                <a:gd name="T23" fmla="*/ 0 60000 65536"/>
                <a:gd name="T24" fmla="*/ 0 w 106"/>
                <a:gd name="T25" fmla="*/ 0 h 438"/>
                <a:gd name="T26" fmla="*/ 106 w 106"/>
                <a:gd name="T27" fmla="*/ 438 h 4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6" h="438">
                  <a:moveTo>
                    <a:pt x="106" y="0"/>
                  </a:moveTo>
                  <a:cubicBezTo>
                    <a:pt x="96" y="6"/>
                    <a:pt x="85" y="16"/>
                    <a:pt x="82" y="28"/>
                  </a:cubicBezTo>
                  <a:cubicBezTo>
                    <a:pt x="80" y="40"/>
                    <a:pt x="77" y="53"/>
                    <a:pt x="76" y="66"/>
                  </a:cubicBezTo>
                  <a:cubicBezTo>
                    <a:pt x="78" y="110"/>
                    <a:pt x="84" y="155"/>
                    <a:pt x="90" y="200"/>
                  </a:cubicBezTo>
                  <a:cubicBezTo>
                    <a:pt x="88" y="208"/>
                    <a:pt x="85" y="213"/>
                    <a:pt x="88" y="222"/>
                  </a:cubicBezTo>
                  <a:cubicBezTo>
                    <a:pt x="90" y="242"/>
                    <a:pt x="83" y="258"/>
                    <a:pt x="80" y="278"/>
                  </a:cubicBezTo>
                  <a:cubicBezTo>
                    <a:pt x="69" y="328"/>
                    <a:pt x="43" y="384"/>
                    <a:pt x="6" y="422"/>
                  </a:cubicBezTo>
                  <a:cubicBezTo>
                    <a:pt x="4" y="427"/>
                    <a:pt x="0" y="431"/>
                    <a:pt x="0" y="438"/>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Left)">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slide(fromLeft)">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lide(fromLef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910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2" presetClass="entr" presetSubtype="2"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lide(fromRigh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2"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slide(fromRight)">
                                      <p:cBhvr>
                                        <p:cTn id="48" dur="500"/>
                                        <p:tgtEl>
                                          <p:spTgt spid="2"/>
                                        </p:tgtEl>
                                      </p:cBhvr>
                                    </p:animEffect>
                                  </p:childTnLst>
                                </p:cTn>
                              </p:par>
                            </p:childTnLst>
                          </p:cTn>
                        </p:par>
                      </p:childTnLst>
                    </p:cTn>
                  </p:par>
                  <p:par>
                    <p:cTn id="49" fill="hold">
                      <p:stCondLst>
                        <p:cond delay="indefinite"/>
                      </p:stCondLst>
                      <p:childTnLst>
                        <p:par>
                          <p:cTn id="50" fill="hold">
                            <p:stCondLst>
                              <p:cond delay="0"/>
                            </p:stCondLst>
                            <p:childTnLst>
                              <p:par>
                                <p:cTn id="51" presetID="23" presetClass="entr" presetSubtype="288"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strVal val="4/3*#ppt_w"/>
                                          </p:val>
                                        </p:tav>
                                        <p:tav tm="100000">
                                          <p:val>
                                            <p:strVal val="#ppt_w"/>
                                          </p:val>
                                        </p:tav>
                                      </p:tavLst>
                                    </p:anim>
                                    <p:anim calcmode="lin" valueType="num">
                                      <p:cBhvr>
                                        <p:cTn id="54" dur="500" fill="hold"/>
                                        <p:tgtEl>
                                          <p:spTgt spid="22"/>
                                        </p:tgtEl>
                                        <p:attrNameLst>
                                          <p:attrName>ppt_h</p:attrName>
                                        </p:attrNameLst>
                                      </p:cBhvr>
                                      <p:tavLst>
                                        <p:tav tm="0">
                                          <p:val>
                                            <p:strVal val="4/3*#ppt_h"/>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06" grpId="0"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0"/>
          <p:cNvGrpSpPr>
            <a:grpSpLocks/>
          </p:cNvGrpSpPr>
          <p:nvPr/>
        </p:nvGrpSpPr>
        <p:grpSpPr bwMode="auto">
          <a:xfrm>
            <a:off x="5715000" y="2224088"/>
            <a:ext cx="3327400" cy="2103437"/>
            <a:chOff x="3600" y="1401"/>
            <a:chExt cx="2096" cy="1325"/>
          </a:xfrm>
        </p:grpSpPr>
        <p:sp>
          <p:nvSpPr>
            <p:cNvPr id="17724" name="AutoShape 5"/>
            <p:cNvSpPr>
              <a:spLocks noChangeArrowheads="1"/>
            </p:cNvSpPr>
            <p:nvPr/>
          </p:nvSpPr>
          <p:spPr bwMode="auto">
            <a:xfrm rot="-7371028">
              <a:off x="5030" y="1417"/>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725" name="Freeform 6"/>
            <p:cNvSpPr>
              <a:spLocks/>
            </p:cNvSpPr>
            <p:nvPr/>
          </p:nvSpPr>
          <p:spPr bwMode="auto">
            <a:xfrm rot="19628972" flipH="1">
              <a:off x="5133" y="1693"/>
              <a:ext cx="107" cy="77"/>
            </a:xfrm>
            <a:custGeom>
              <a:avLst/>
              <a:gdLst>
                <a:gd name="T0" fmla="*/ 0 w 256"/>
                <a:gd name="T1" fmla="*/ 62 h 94"/>
                <a:gd name="T2" fmla="*/ 46 w 256"/>
                <a:gd name="T3" fmla="*/ 0 h 94"/>
                <a:gd name="T4" fmla="*/ 107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726" name="Freeform 7"/>
            <p:cNvSpPr>
              <a:spLocks/>
            </p:cNvSpPr>
            <p:nvPr/>
          </p:nvSpPr>
          <p:spPr bwMode="auto">
            <a:xfrm rot="-1971028">
              <a:off x="5271" y="1605"/>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727" name="Freeform 8"/>
            <p:cNvSpPr>
              <a:spLocks/>
            </p:cNvSpPr>
            <p:nvPr/>
          </p:nvSpPr>
          <p:spPr bwMode="auto">
            <a:xfrm rot="19628972" flipH="1">
              <a:off x="5041" y="1720"/>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728" name="Freeform 9"/>
            <p:cNvSpPr>
              <a:spLocks/>
            </p:cNvSpPr>
            <p:nvPr/>
          </p:nvSpPr>
          <p:spPr bwMode="auto">
            <a:xfrm rot="-1971028">
              <a:off x="5262" y="1577"/>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729" name="Rectangle 10"/>
            <p:cNvSpPr>
              <a:spLocks noChangeArrowheads="1"/>
            </p:cNvSpPr>
            <p:nvPr/>
          </p:nvSpPr>
          <p:spPr bwMode="auto">
            <a:xfrm rot="-1971028">
              <a:off x="5207" y="1594"/>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sp>
          <p:nvSpPr>
            <p:cNvPr id="17730" name="AutoShape 12"/>
            <p:cNvSpPr>
              <a:spLocks noChangeArrowheads="1"/>
            </p:cNvSpPr>
            <p:nvPr/>
          </p:nvSpPr>
          <p:spPr bwMode="auto">
            <a:xfrm>
              <a:off x="4464" y="2024"/>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7731" name="AutoShape 13"/>
            <p:cNvSpPr>
              <a:spLocks noChangeArrowheads="1"/>
            </p:cNvSpPr>
            <p:nvPr/>
          </p:nvSpPr>
          <p:spPr bwMode="auto">
            <a:xfrm>
              <a:off x="4506" y="2064"/>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7732" name="AutoShape 14"/>
            <p:cNvSpPr>
              <a:spLocks noChangeArrowheads="1"/>
            </p:cNvSpPr>
            <p:nvPr/>
          </p:nvSpPr>
          <p:spPr bwMode="auto">
            <a:xfrm>
              <a:off x="4480" y="2040"/>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6879" name="AutoShape 15"/>
            <p:cNvSpPr>
              <a:spLocks noChangeArrowheads="1"/>
            </p:cNvSpPr>
            <p:nvPr/>
          </p:nvSpPr>
          <p:spPr bwMode="auto">
            <a:xfrm>
              <a:off x="4528" y="2088"/>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36880" name="AutoShape 16"/>
            <p:cNvSpPr>
              <a:spLocks noChangeArrowheads="1"/>
            </p:cNvSpPr>
            <p:nvPr/>
          </p:nvSpPr>
          <p:spPr bwMode="auto">
            <a:xfrm>
              <a:off x="5034" y="2016"/>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7735" name="Freeform 23"/>
            <p:cNvSpPr>
              <a:spLocks/>
            </p:cNvSpPr>
            <p:nvPr/>
          </p:nvSpPr>
          <p:spPr bwMode="auto">
            <a:xfrm rot="-1812476">
              <a:off x="5328" y="2256"/>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736" name="Freeform 24"/>
            <p:cNvSpPr>
              <a:spLocks/>
            </p:cNvSpPr>
            <p:nvPr/>
          </p:nvSpPr>
          <p:spPr bwMode="auto">
            <a:xfrm>
              <a:off x="3600" y="2336"/>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sp>
        <p:nvSpPr>
          <p:cNvPr id="36907" name="Rectangle 43"/>
          <p:cNvSpPr>
            <a:spLocks noGrp="1" noChangeArrowheads="1"/>
          </p:cNvSpPr>
          <p:nvPr>
            <p:ph type="title"/>
          </p:nvPr>
        </p:nvSpPr>
        <p:spPr>
          <a:xfrm>
            <a:off x="685800" y="152400"/>
            <a:ext cx="7772400" cy="1143000"/>
          </a:xfrm>
        </p:spPr>
        <p:txBody>
          <a:bodyPr lIns="90487" tIns="44450" rIns="90487" bIns="44450"/>
          <a:lstStyle/>
          <a:p>
            <a:pPr algn="ctr" eaLnBrk="1" hangingPunct="1">
              <a:lnSpc>
                <a:spcPct val="90000"/>
              </a:lnSpc>
              <a:defRPr/>
            </a:pPr>
            <a:r>
              <a:rPr lang="en-US" smtClean="0"/>
              <a:t>Phage Reproduction:</a:t>
            </a:r>
            <a:br>
              <a:rPr lang="en-US" smtClean="0"/>
            </a:br>
            <a:r>
              <a:rPr lang="en-US" smtClean="0"/>
              <a:t>The Lytic Cycle</a:t>
            </a:r>
          </a:p>
        </p:txBody>
      </p:sp>
      <p:grpSp>
        <p:nvGrpSpPr>
          <p:cNvPr id="3" name="Group 344"/>
          <p:cNvGrpSpPr>
            <a:grpSpLocks/>
          </p:cNvGrpSpPr>
          <p:nvPr/>
        </p:nvGrpSpPr>
        <p:grpSpPr bwMode="auto">
          <a:xfrm>
            <a:off x="4800600" y="4191000"/>
            <a:ext cx="3292475" cy="1127125"/>
            <a:chOff x="3024" y="2640"/>
            <a:chExt cx="2074" cy="710"/>
          </a:xfrm>
        </p:grpSpPr>
        <p:grpSp>
          <p:nvGrpSpPr>
            <p:cNvPr id="4" name="Group 343"/>
            <p:cNvGrpSpPr>
              <a:grpSpLocks/>
            </p:cNvGrpSpPr>
            <p:nvPr/>
          </p:nvGrpSpPr>
          <p:grpSpPr bwMode="auto">
            <a:xfrm>
              <a:off x="3024" y="2640"/>
              <a:ext cx="2074" cy="710"/>
              <a:chOff x="3024" y="2640"/>
              <a:chExt cx="2074" cy="710"/>
            </a:xfrm>
          </p:grpSpPr>
          <p:grpSp>
            <p:nvGrpSpPr>
              <p:cNvPr id="5" name="Group 342"/>
              <p:cNvGrpSpPr>
                <a:grpSpLocks/>
              </p:cNvGrpSpPr>
              <p:nvPr/>
            </p:nvGrpSpPr>
            <p:grpSpPr bwMode="auto">
              <a:xfrm>
                <a:off x="3024" y="2640"/>
                <a:ext cx="1232" cy="710"/>
                <a:chOff x="3024" y="2640"/>
                <a:chExt cx="1232" cy="710"/>
              </a:xfrm>
            </p:grpSpPr>
            <p:sp>
              <p:nvSpPr>
                <p:cNvPr id="17718" name="AutoShape 47"/>
                <p:cNvSpPr>
                  <a:spLocks noChangeArrowheads="1"/>
                </p:cNvSpPr>
                <p:nvPr/>
              </p:nvSpPr>
              <p:spPr bwMode="auto">
                <a:xfrm>
                  <a:off x="3024" y="2648"/>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7719" name="AutoShape 48"/>
                <p:cNvSpPr>
                  <a:spLocks noChangeArrowheads="1"/>
                </p:cNvSpPr>
                <p:nvPr/>
              </p:nvSpPr>
              <p:spPr bwMode="auto">
                <a:xfrm>
                  <a:off x="3066" y="2688"/>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7720" name="AutoShape 49"/>
                <p:cNvSpPr>
                  <a:spLocks noChangeArrowheads="1"/>
                </p:cNvSpPr>
                <p:nvPr/>
              </p:nvSpPr>
              <p:spPr bwMode="auto">
                <a:xfrm>
                  <a:off x="3040" y="2664"/>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6914" name="AutoShape 50"/>
                <p:cNvSpPr>
                  <a:spLocks noChangeArrowheads="1"/>
                </p:cNvSpPr>
                <p:nvPr/>
              </p:nvSpPr>
              <p:spPr bwMode="auto">
                <a:xfrm>
                  <a:off x="3088" y="2712"/>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36915" name="AutoShape 51"/>
                <p:cNvSpPr>
                  <a:spLocks noChangeArrowheads="1"/>
                </p:cNvSpPr>
                <p:nvPr/>
              </p:nvSpPr>
              <p:spPr bwMode="auto">
                <a:xfrm>
                  <a:off x="3594" y="2640"/>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7723" name="Freeform 58"/>
                <p:cNvSpPr>
                  <a:spLocks/>
                </p:cNvSpPr>
                <p:nvPr/>
              </p:nvSpPr>
              <p:spPr bwMode="auto">
                <a:xfrm rot="-1812476">
                  <a:off x="3888" y="2880"/>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grpSp>
          <p:sp>
            <p:nvSpPr>
              <p:cNvPr id="17717" name="Freeform 59"/>
              <p:cNvSpPr>
                <a:spLocks/>
              </p:cNvSpPr>
              <p:nvPr/>
            </p:nvSpPr>
            <p:spPr bwMode="auto">
              <a:xfrm flipH="1">
                <a:off x="4330" y="2816"/>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grpSp>
          <p:nvGrpSpPr>
            <p:cNvPr id="6" name="Group 341"/>
            <p:cNvGrpSpPr>
              <a:grpSpLocks/>
            </p:cNvGrpSpPr>
            <p:nvPr/>
          </p:nvGrpSpPr>
          <p:grpSpPr bwMode="auto">
            <a:xfrm>
              <a:off x="3120" y="2736"/>
              <a:ext cx="822" cy="505"/>
              <a:chOff x="3120" y="2736"/>
              <a:chExt cx="822" cy="505"/>
            </a:xfrm>
          </p:grpSpPr>
          <p:sp>
            <p:nvSpPr>
              <p:cNvPr id="17710" name="Freeform 61"/>
              <p:cNvSpPr>
                <a:spLocks/>
              </p:cNvSpPr>
              <p:nvPr/>
            </p:nvSpPr>
            <p:spPr bwMode="auto">
              <a:xfrm rot="-3926113">
                <a:off x="3495" y="2946"/>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711" name="Freeform 62"/>
              <p:cNvSpPr>
                <a:spLocks/>
              </p:cNvSpPr>
              <p:nvPr/>
            </p:nvSpPr>
            <p:spPr bwMode="auto">
              <a:xfrm rot="-1812476">
                <a:off x="3120" y="2841"/>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712" name="Freeform 63"/>
              <p:cNvSpPr>
                <a:spLocks/>
              </p:cNvSpPr>
              <p:nvPr/>
            </p:nvSpPr>
            <p:spPr bwMode="auto">
              <a:xfrm rot="-4240709">
                <a:off x="3639" y="3042"/>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713" name="Freeform 64"/>
              <p:cNvSpPr>
                <a:spLocks/>
              </p:cNvSpPr>
              <p:nvPr/>
            </p:nvSpPr>
            <p:spPr bwMode="auto">
              <a:xfrm rot="-260069">
                <a:off x="3168" y="2985"/>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714" name="Freeform 65"/>
              <p:cNvSpPr>
                <a:spLocks/>
              </p:cNvSpPr>
              <p:nvPr/>
            </p:nvSpPr>
            <p:spPr bwMode="auto">
              <a:xfrm rot="-4240709">
                <a:off x="3744" y="2841"/>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715" name="Freeform 66"/>
              <p:cNvSpPr>
                <a:spLocks/>
              </p:cNvSpPr>
              <p:nvPr/>
            </p:nvSpPr>
            <p:spPr bwMode="auto">
              <a:xfrm rot="-1444762">
                <a:off x="3312" y="3033"/>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grpSp>
      </p:grpSp>
      <p:grpSp>
        <p:nvGrpSpPr>
          <p:cNvPr id="7" name="Group 116"/>
          <p:cNvGrpSpPr>
            <a:grpSpLocks/>
          </p:cNvGrpSpPr>
          <p:nvPr/>
        </p:nvGrpSpPr>
        <p:grpSpPr bwMode="auto">
          <a:xfrm>
            <a:off x="3429000" y="1219200"/>
            <a:ext cx="3352800" cy="2422525"/>
            <a:chOff x="2160" y="768"/>
            <a:chExt cx="2112" cy="1526"/>
          </a:xfrm>
        </p:grpSpPr>
        <p:grpSp>
          <p:nvGrpSpPr>
            <p:cNvPr id="8" name="Group 117"/>
            <p:cNvGrpSpPr>
              <a:grpSpLocks/>
            </p:cNvGrpSpPr>
            <p:nvPr/>
          </p:nvGrpSpPr>
          <p:grpSpPr bwMode="auto">
            <a:xfrm>
              <a:off x="2160" y="1204"/>
              <a:ext cx="2088" cy="1090"/>
              <a:chOff x="2160" y="1204"/>
              <a:chExt cx="2088" cy="1090"/>
            </a:xfrm>
          </p:grpSpPr>
          <p:grpSp>
            <p:nvGrpSpPr>
              <p:cNvPr id="9" name="Group 118"/>
              <p:cNvGrpSpPr>
                <a:grpSpLocks/>
              </p:cNvGrpSpPr>
              <p:nvPr/>
            </p:nvGrpSpPr>
            <p:grpSpPr bwMode="auto">
              <a:xfrm>
                <a:off x="3016" y="1204"/>
                <a:ext cx="1232" cy="1090"/>
                <a:chOff x="3016" y="1204"/>
                <a:chExt cx="1232" cy="1090"/>
              </a:xfrm>
            </p:grpSpPr>
            <p:grpSp>
              <p:nvGrpSpPr>
                <p:cNvPr id="10" name="Group 119"/>
                <p:cNvGrpSpPr>
                  <a:grpSpLocks/>
                </p:cNvGrpSpPr>
                <p:nvPr/>
              </p:nvGrpSpPr>
              <p:grpSpPr bwMode="auto">
                <a:xfrm>
                  <a:off x="3016" y="1584"/>
                  <a:ext cx="1232" cy="710"/>
                  <a:chOff x="1584" y="2736"/>
                  <a:chExt cx="1232" cy="710"/>
                </a:xfrm>
              </p:grpSpPr>
              <p:sp>
                <p:nvSpPr>
                  <p:cNvPr id="17702" name="AutoShape 120"/>
                  <p:cNvSpPr>
                    <a:spLocks noChangeArrowheads="1"/>
                  </p:cNvSpPr>
                  <p:nvPr/>
                </p:nvSpPr>
                <p:spPr bwMode="auto">
                  <a:xfrm>
                    <a:off x="1584" y="2744"/>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7703" name="AutoShape 121"/>
                  <p:cNvSpPr>
                    <a:spLocks noChangeArrowheads="1"/>
                  </p:cNvSpPr>
                  <p:nvPr/>
                </p:nvSpPr>
                <p:spPr bwMode="auto">
                  <a:xfrm>
                    <a:off x="1626" y="2784"/>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7704" name="AutoShape 122"/>
                  <p:cNvSpPr>
                    <a:spLocks noChangeArrowheads="1"/>
                  </p:cNvSpPr>
                  <p:nvPr/>
                </p:nvSpPr>
                <p:spPr bwMode="auto">
                  <a:xfrm>
                    <a:off x="1600" y="2760"/>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6987" name="AutoShape 123"/>
                  <p:cNvSpPr>
                    <a:spLocks noChangeArrowheads="1"/>
                  </p:cNvSpPr>
                  <p:nvPr/>
                </p:nvSpPr>
                <p:spPr bwMode="auto">
                  <a:xfrm>
                    <a:off x="1648" y="2808"/>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7706" name="Oval 124"/>
                  <p:cNvSpPr>
                    <a:spLocks noChangeArrowheads="1"/>
                  </p:cNvSpPr>
                  <p:nvPr/>
                </p:nvSpPr>
                <p:spPr bwMode="auto">
                  <a:xfrm>
                    <a:off x="2010" y="2832"/>
                    <a:ext cx="384" cy="384"/>
                  </a:xfrm>
                  <a:prstGeom prst="ellipse">
                    <a:avLst/>
                  </a:prstGeom>
                  <a:noFill/>
                  <a:ln w="57150">
                    <a:solidFill>
                      <a:srgbClr val="808080"/>
                    </a:solidFill>
                    <a:round/>
                    <a:headEnd/>
                    <a:tailEnd/>
                  </a:ln>
                </p:spPr>
                <p:txBody>
                  <a:bodyPr wrap="none" anchor="ctr"/>
                  <a:lstStyle/>
                  <a:p>
                    <a:endParaRPr lang="ar-SA"/>
                  </a:p>
                </p:txBody>
              </p:sp>
              <p:sp>
                <p:nvSpPr>
                  <p:cNvPr id="36989" name="AutoShape 125"/>
                  <p:cNvSpPr>
                    <a:spLocks noChangeArrowheads="1"/>
                  </p:cNvSpPr>
                  <p:nvPr/>
                </p:nvSpPr>
                <p:spPr bwMode="auto">
                  <a:xfrm>
                    <a:off x="2154" y="2736"/>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grpSp>
            <p:grpSp>
              <p:nvGrpSpPr>
                <p:cNvPr id="11" name="Group 126"/>
                <p:cNvGrpSpPr>
                  <a:grpSpLocks/>
                </p:cNvGrpSpPr>
                <p:nvPr/>
              </p:nvGrpSpPr>
              <p:grpSpPr bwMode="auto">
                <a:xfrm>
                  <a:off x="3736" y="1204"/>
                  <a:ext cx="474" cy="356"/>
                  <a:chOff x="469" y="1908"/>
                  <a:chExt cx="474" cy="356"/>
                </a:xfrm>
              </p:grpSpPr>
              <p:sp>
                <p:nvSpPr>
                  <p:cNvPr id="17696" name="AutoShape 127"/>
                  <p:cNvSpPr>
                    <a:spLocks noChangeArrowheads="1"/>
                  </p:cNvSpPr>
                  <p:nvPr/>
                </p:nvSpPr>
                <p:spPr bwMode="auto">
                  <a:xfrm rot="-5400000">
                    <a:off x="588" y="1924"/>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697" name="Freeform 128"/>
                  <p:cNvSpPr>
                    <a:spLocks/>
                  </p:cNvSpPr>
                  <p:nvPr/>
                </p:nvSpPr>
                <p:spPr bwMode="auto">
                  <a:xfrm flipH="1">
                    <a:off x="569" y="2187"/>
                    <a:ext cx="107" cy="77"/>
                  </a:xfrm>
                  <a:custGeom>
                    <a:avLst/>
                    <a:gdLst>
                      <a:gd name="T0" fmla="*/ 0 w 256"/>
                      <a:gd name="T1" fmla="*/ 62 h 94"/>
                      <a:gd name="T2" fmla="*/ 46 w 256"/>
                      <a:gd name="T3" fmla="*/ 0 h 94"/>
                      <a:gd name="T4" fmla="*/ 107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98" name="Freeform 129"/>
                  <p:cNvSpPr>
                    <a:spLocks/>
                  </p:cNvSpPr>
                  <p:nvPr/>
                </p:nvSpPr>
                <p:spPr bwMode="auto">
                  <a:xfrm>
                    <a:off x="733" y="218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99" name="Freeform 130"/>
                  <p:cNvSpPr>
                    <a:spLocks/>
                  </p:cNvSpPr>
                  <p:nvPr/>
                </p:nvSpPr>
                <p:spPr bwMode="auto">
                  <a:xfrm flipH="1">
                    <a:off x="469" y="2187"/>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700" name="Freeform 131"/>
                  <p:cNvSpPr>
                    <a:spLocks/>
                  </p:cNvSpPr>
                  <p:nvPr/>
                </p:nvSpPr>
                <p:spPr bwMode="auto">
                  <a:xfrm>
                    <a:off x="733" y="2187"/>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701" name="Rectangle 132"/>
                  <p:cNvSpPr>
                    <a:spLocks noChangeArrowheads="1"/>
                  </p:cNvSpPr>
                  <p:nvPr/>
                </p:nvSpPr>
                <p:spPr bwMode="auto">
                  <a:xfrm>
                    <a:off x="677" y="2128"/>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sp>
              <p:nvSpPr>
                <p:cNvPr id="17695" name="Freeform 133"/>
                <p:cNvSpPr>
                  <a:spLocks/>
                </p:cNvSpPr>
                <p:nvPr/>
              </p:nvSpPr>
              <p:spPr bwMode="auto">
                <a:xfrm rot="-1812476">
                  <a:off x="3864" y="1824"/>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grpSp>
          <p:grpSp>
            <p:nvGrpSpPr>
              <p:cNvPr id="12" name="Group 134"/>
              <p:cNvGrpSpPr>
                <a:grpSpLocks/>
              </p:cNvGrpSpPr>
              <p:nvPr/>
            </p:nvGrpSpPr>
            <p:grpSpPr bwMode="auto">
              <a:xfrm>
                <a:off x="3008" y="1584"/>
                <a:ext cx="1232" cy="710"/>
                <a:chOff x="3008" y="1584"/>
                <a:chExt cx="1232" cy="710"/>
              </a:xfrm>
            </p:grpSpPr>
            <p:sp>
              <p:nvSpPr>
                <p:cNvPr id="17681" name="AutoShape 135"/>
                <p:cNvSpPr>
                  <a:spLocks noChangeArrowheads="1"/>
                </p:cNvSpPr>
                <p:nvPr/>
              </p:nvSpPr>
              <p:spPr bwMode="auto">
                <a:xfrm>
                  <a:off x="3008" y="1592"/>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7682" name="AutoShape 136"/>
                <p:cNvSpPr>
                  <a:spLocks noChangeArrowheads="1"/>
                </p:cNvSpPr>
                <p:nvPr/>
              </p:nvSpPr>
              <p:spPr bwMode="auto">
                <a:xfrm>
                  <a:off x="3050" y="1632"/>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7683" name="AutoShape 137"/>
                <p:cNvSpPr>
                  <a:spLocks noChangeArrowheads="1"/>
                </p:cNvSpPr>
                <p:nvPr/>
              </p:nvSpPr>
              <p:spPr bwMode="auto">
                <a:xfrm>
                  <a:off x="3024" y="1608"/>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7002" name="AutoShape 138"/>
                <p:cNvSpPr>
                  <a:spLocks noChangeArrowheads="1"/>
                </p:cNvSpPr>
                <p:nvPr/>
              </p:nvSpPr>
              <p:spPr bwMode="auto">
                <a:xfrm>
                  <a:off x="3072" y="1656"/>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37003" name="AutoShape 139"/>
                <p:cNvSpPr>
                  <a:spLocks noChangeArrowheads="1"/>
                </p:cNvSpPr>
                <p:nvPr/>
              </p:nvSpPr>
              <p:spPr bwMode="auto">
                <a:xfrm>
                  <a:off x="3578" y="1584"/>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7686" name="Freeform 140"/>
                <p:cNvSpPr>
                  <a:spLocks/>
                </p:cNvSpPr>
                <p:nvPr/>
              </p:nvSpPr>
              <p:spPr bwMode="auto">
                <a:xfrm rot="-1812476">
                  <a:off x="3872" y="1824"/>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687" name="Freeform 141"/>
                <p:cNvSpPr>
                  <a:spLocks/>
                </p:cNvSpPr>
                <p:nvPr/>
              </p:nvSpPr>
              <p:spPr bwMode="auto">
                <a:xfrm>
                  <a:off x="3480" y="1776"/>
                  <a:ext cx="56" cy="144"/>
                </a:xfrm>
                <a:custGeom>
                  <a:avLst/>
                  <a:gdLst>
                    <a:gd name="T0" fmla="*/ 8 w 56"/>
                    <a:gd name="T1" fmla="*/ 144 h 96"/>
                    <a:gd name="T2" fmla="*/ 8 w 56"/>
                    <a:gd name="T3" fmla="*/ 72 h 96"/>
                    <a:gd name="T4" fmla="*/ 56 w 56"/>
                    <a:gd name="T5" fmla="*/ 0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8" y="96"/>
                      </a:moveTo>
                      <a:cubicBezTo>
                        <a:pt x="4" y="79"/>
                        <a:pt x="0" y="63"/>
                        <a:pt x="8" y="48"/>
                      </a:cubicBezTo>
                      <a:cubicBezTo>
                        <a:pt x="15" y="32"/>
                        <a:pt x="35" y="16"/>
                        <a:pt x="56" y="0"/>
                      </a:cubicBezTo>
                    </a:path>
                  </a:pathLst>
                </a:custGeom>
                <a:noFill/>
                <a:ln w="57150" cap="flat" cmpd="sng">
                  <a:solidFill>
                    <a:srgbClr val="808080"/>
                  </a:solidFill>
                  <a:prstDash val="solid"/>
                  <a:round/>
                  <a:headEnd type="none" w="med" len="med"/>
                  <a:tailEnd type="none" w="med" len="med"/>
                </a:ln>
              </p:spPr>
              <p:txBody>
                <a:bodyPr wrap="none" anchor="ctr"/>
                <a:lstStyle/>
                <a:p>
                  <a:endParaRPr lang="ar-SA"/>
                </a:p>
              </p:txBody>
            </p:sp>
            <p:sp>
              <p:nvSpPr>
                <p:cNvPr id="17688" name="Freeform 142"/>
                <p:cNvSpPr>
                  <a:spLocks/>
                </p:cNvSpPr>
                <p:nvPr/>
              </p:nvSpPr>
              <p:spPr bwMode="auto">
                <a:xfrm>
                  <a:off x="3720" y="1776"/>
                  <a:ext cx="104" cy="96"/>
                </a:xfrm>
                <a:custGeom>
                  <a:avLst/>
                  <a:gdLst>
                    <a:gd name="T0" fmla="*/ 15 w 56"/>
                    <a:gd name="T1" fmla="*/ 0 h 96"/>
                    <a:gd name="T2" fmla="*/ 15 w 56"/>
                    <a:gd name="T3" fmla="*/ 48 h 96"/>
                    <a:gd name="T4" fmla="*/ 104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8" y="0"/>
                      </a:moveTo>
                      <a:cubicBezTo>
                        <a:pt x="4" y="16"/>
                        <a:pt x="0" y="32"/>
                        <a:pt x="8" y="48"/>
                      </a:cubicBezTo>
                      <a:cubicBezTo>
                        <a:pt x="15" y="63"/>
                        <a:pt x="35" y="79"/>
                        <a:pt x="56" y="96"/>
                      </a:cubicBezTo>
                    </a:path>
                  </a:pathLst>
                </a:custGeom>
                <a:noFill/>
                <a:ln w="57150" cap="flat" cmpd="sng">
                  <a:solidFill>
                    <a:srgbClr val="808080"/>
                  </a:solidFill>
                  <a:prstDash val="solid"/>
                  <a:round/>
                  <a:headEnd type="none" w="med" len="med"/>
                  <a:tailEnd type="none" w="med" len="med"/>
                </a:ln>
              </p:spPr>
              <p:txBody>
                <a:bodyPr wrap="none" anchor="ctr"/>
                <a:lstStyle/>
                <a:p>
                  <a:endParaRPr lang="ar-SA"/>
                </a:p>
              </p:txBody>
            </p:sp>
            <p:sp>
              <p:nvSpPr>
                <p:cNvPr id="17689" name="Freeform 143"/>
                <p:cNvSpPr>
                  <a:spLocks/>
                </p:cNvSpPr>
                <p:nvPr/>
              </p:nvSpPr>
              <p:spPr bwMode="auto">
                <a:xfrm>
                  <a:off x="3584" y="2016"/>
                  <a:ext cx="144" cy="55"/>
                </a:xfrm>
                <a:custGeom>
                  <a:avLst/>
                  <a:gdLst>
                    <a:gd name="T0" fmla="*/ 144 w 96"/>
                    <a:gd name="T1" fmla="*/ 0 h 55"/>
                    <a:gd name="T2" fmla="*/ 72 w 96"/>
                    <a:gd name="T3" fmla="*/ 48 h 55"/>
                    <a:gd name="T4" fmla="*/ 0 w 96"/>
                    <a:gd name="T5" fmla="*/ 48 h 55"/>
                    <a:gd name="T6" fmla="*/ 0 60000 65536"/>
                    <a:gd name="T7" fmla="*/ 0 60000 65536"/>
                    <a:gd name="T8" fmla="*/ 0 60000 65536"/>
                    <a:gd name="T9" fmla="*/ 0 w 96"/>
                    <a:gd name="T10" fmla="*/ 0 h 55"/>
                    <a:gd name="T11" fmla="*/ 96 w 96"/>
                    <a:gd name="T12" fmla="*/ 55 h 55"/>
                  </a:gdLst>
                  <a:ahLst/>
                  <a:cxnLst>
                    <a:cxn ang="T6">
                      <a:pos x="T0" y="T1"/>
                    </a:cxn>
                    <a:cxn ang="T7">
                      <a:pos x="T2" y="T3"/>
                    </a:cxn>
                    <a:cxn ang="T8">
                      <a:pos x="T4" y="T5"/>
                    </a:cxn>
                  </a:cxnLst>
                  <a:rect l="T9" t="T10" r="T11" b="T12"/>
                  <a:pathLst>
                    <a:path w="96" h="55">
                      <a:moveTo>
                        <a:pt x="96" y="0"/>
                      </a:moveTo>
                      <a:cubicBezTo>
                        <a:pt x="79" y="20"/>
                        <a:pt x="63" y="40"/>
                        <a:pt x="48" y="48"/>
                      </a:cubicBezTo>
                      <a:cubicBezTo>
                        <a:pt x="32" y="55"/>
                        <a:pt x="16" y="51"/>
                        <a:pt x="0" y="48"/>
                      </a:cubicBezTo>
                    </a:path>
                  </a:pathLst>
                </a:custGeom>
                <a:noFill/>
                <a:ln w="57150" cap="flat" cmpd="sng">
                  <a:solidFill>
                    <a:srgbClr val="808080"/>
                  </a:solidFill>
                  <a:prstDash val="solid"/>
                  <a:round/>
                  <a:headEnd type="none" w="med" len="med"/>
                  <a:tailEnd type="none" w="med" len="med"/>
                </a:ln>
              </p:spPr>
              <p:txBody>
                <a:bodyPr wrap="none" anchor="ctr"/>
                <a:lstStyle/>
                <a:p>
                  <a:endParaRPr lang="ar-SA"/>
                </a:p>
              </p:txBody>
            </p:sp>
            <p:sp>
              <p:nvSpPr>
                <p:cNvPr id="17690" name="Freeform 144"/>
                <p:cNvSpPr>
                  <a:spLocks/>
                </p:cNvSpPr>
                <p:nvPr/>
              </p:nvSpPr>
              <p:spPr bwMode="auto">
                <a:xfrm>
                  <a:off x="3632" y="1680"/>
                  <a:ext cx="144" cy="48"/>
                </a:xfrm>
                <a:custGeom>
                  <a:avLst/>
                  <a:gdLst>
                    <a:gd name="T0" fmla="*/ 0 w 96"/>
                    <a:gd name="T1" fmla="*/ 48 h 48"/>
                    <a:gd name="T2" fmla="*/ 72 w 96"/>
                    <a:gd name="T3" fmla="*/ 0 h 48"/>
                    <a:gd name="T4" fmla="*/ 144 w 96"/>
                    <a:gd name="T5" fmla="*/ 48 h 48"/>
                    <a:gd name="T6" fmla="*/ 0 60000 65536"/>
                    <a:gd name="T7" fmla="*/ 0 60000 65536"/>
                    <a:gd name="T8" fmla="*/ 0 60000 65536"/>
                    <a:gd name="T9" fmla="*/ 0 w 96"/>
                    <a:gd name="T10" fmla="*/ 0 h 48"/>
                    <a:gd name="T11" fmla="*/ 96 w 96"/>
                    <a:gd name="T12" fmla="*/ 48 h 48"/>
                  </a:gdLst>
                  <a:ahLst/>
                  <a:cxnLst>
                    <a:cxn ang="T6">
                      <a:pos x="T0" y="T1"/>
                    </a:cxn>
                    <a:cxn ang="T7">
                      <a:pos x="T2" y="T3"/>
                    </a:cxn>
                    <a:cxn ang="T8">
                      <a:pos x="T4" y="T5"/>
                    </a:cxn>
                  </a:cxnLst>
                  <a:rect l="T9" t="T10" r="T11" b="T12"/>
                  <a:pathLst>
                    <a:path w="96" h="48">
                      <a:moveTo>
                        <a:pt x="0" y="48"/>
                      </a:moveTo>
                      <a:cubicBezTo>
                        <a:pt x="16" y="24"/>
                        <a:pt x="32" y="0"/>
                        <a:pt x="48" y="0"/>
                      </a:cubicBezTo>
                      <a:cubicBezTo>
                        <a:pt x="64" y="0"/>
                        <a:pt x="80" y="24"/>
                        <a:pt x="96" y="48"/>
                      </a:cubicBezTo>
                    </a:path>
                  </a:pathLst>
                </a:custGeom>
                <a:noFill/>
                <a:ln w="57150" cap="flat" cmpd="sng">
                  <a:solidFill>
                    <a:srgbClr val="808080"/>
                  </a:solidFill>
                  <a:prstDash val="solid"/>
                  <a:round/>
                  <a:headEnd type="none" w="med" len="med"/>
                  <a:tailEnd type="none" w="med" len="med"/>
                </a:ln>
              </p:spPr>
              <p:txBody>
                <a:bodyPr wrap="none" anchor="ctr"/>
                <a:lstStyle/>
                <a:p>
                  <a:endParaRPr lang="ar-SA"/>
                </a:p>
              </p:txBody>
            </p:sp>
            <p:sp>
              <p:nvSpPr>
                <p:cNvPr id="17691" name="Freeform 145"/>
                <p:cNvSpPr>
                  <a:spLocks/>
                </p:cNvSpPr>
                <p:nvPr/>
              </p:nvSpPr>
              <p:spPr bwMode="auto">
                <a:xfrm>
                  <a:off x="3776" y="1920"/>
                  <a:ext cx="67" cy="144"/>
                </a:xfrm>
                <a:custGeom>
                  <a:avLst/>
                  <a:gdLst>
                    <a:gd name="T0" fmla="*/ 0 w 19"/>
                    <a:gd name="T1" fmla="*/ 0 h 92"/>
                    <a:gd name="T2" fmla="*/ 63 w 19"/>
                    <a:gd name="T3" fmla="*/ 72 h 92"/>
                    <a:gd name="T4" fmla="*/ 21 w 19"/>
                    <a:gd name="T5" fmla="*/ 106 h 92"/>
                    <a:gd name="T6" fmla="*/ 35 w 19"/>
                    <a:gd name="T7" fmla="*/ 144 h 92"/>
                    <a:gd name="T8" fmla="*/ 0 60000 65536"/>
                    <a:gd name="T9" fmla="*/ 0 60000 65536"/>
                    <a:gd name="T10" fmla="*/ 0 60000 65536"/>
                    <a:gd name="T11" fmla="*/ 0 60000 65536"/>
                    <a:gd name="T12" fmla="*/ 0 w 19"/>
                    <a:gd name="T13" fmla="*/ 0 h 92"/>
                    <a:gd name="T14" fmla="*/ 19 w 19"/>
                    <a:gd name="T15" fmla="*/ 92 h 92"/>
                  </a:gdLst>
                  <a:ahLst/>
                  <a:cxnLst>
                    <a:cxn ang="T8">
                      <a:pos x="T0" y="T1"/>
                    </a:cxn>
                    <a:cxn ang="T9">
                      <a:pos x="T2" y="T3"/>
                    </a:cxn>
                    <a:cxn ang="T10">
                      <a:pos x="T4" y="T5"/>
                    </a:cxn>
                    <a:cxn ang="T11">
                      <a:pos x="T6" y="T7"/>
                    </a:cxn>
                  </a:cxnLst>
                  <a:rect l="T12" t="T13" r="T14" b="T15"/>
                  <a:pathLst>
                    <a:path w="19" h="92">
                      <a:moveTo>
                        <a:pt x="0" y="0"/>
                      </a:moveTo>
                      <a:cubicBezTo>
                        <a:pt x="8" y="17"/>
                        <a:pt x="17" y="34"/>
                        <a:pt x="18" y="46"/>
                      </a:cubicBezTo>
                      <a:cubicBezTo>
                        <a:pt x="19" y="57"/>
                        <a:pt x="7" y="60"/>
                        <a:pt x="6" y="68"/>
                      </a:cubicBezTo>
                      <a:cubicBezTo>
                        <a:pt x="4" y="75"/>
                        <a:pt x="7" y="83"/>
                        <a:pt x="10" y="92"/>
                      </a:cubicBezTo>
                    </a:path>
                  </a:pathLst>
                </a:custGeom>
                <a:noFill/>
                <a:ln w="57150" cap="flat" cmpd="sng">
                  <a:solidFill>
                    <a:srgbClr val="808080"/>
                  </a:solidFill>
                  <a:prstDash val="solid"/>
                  <a:round/>
                  <a:headEnd type="none" w="med" len="med"/>
                  <a:tailEnd type="none" w="med" len="med"/>
                </a:ln>
              </p:spPr>
              <p:txBody>
                <a:bodyPr wrap="none" anchor="ctr"/>
                <a:lstStyle/>
                <a:p>
                  <a:endParaRPr lang="ar-SA"/>
                </a:p>
              </p:txBody>
            </p:sp>
            <p:sp>
              <p:nvSpPr>
                <p:cNvPr id="17692" name="Freeform 146"/>
                <p:cNvSpPr>
                  <a:spLocks/>
                </p:cNvSpPr>
                <p:nvPr/>
              </p:nvSpPr>
              <p:spPr bwMode="auto">
                <a:xfrm>
                  <a:off x="3440" y="1968"/>
                  <a:ext cx="118" cy="84"/>
                </a:xfrm>
                <a:custGeom>
                  <a:avLst/>
                  <a:gdLst>
                    <a:gd name="T0" fmla="*/ 0 w 70"/>
                    <a:gd name="T1" fmla="*/ 0 h 84"/>
                    <a:gd name="T2" fmla="*/ 84 w 70"/>
                    <a:gd name="T3" fmla="*/ 28 h 84"/>
                    <a:gd name="T4" fmla="*/ 98 w 70"/>
                    <a:gd name="T5" fmla="*/ 66 h 84"/>
                    <a:gd name="T6" fmla="*/ 118 w 70"/>
                    <a:gd name="T7" fmla="*/ 84 h 84"/>
                    <a:gd name="T8" fmla="*/ 0 60000 65536"/>
                    <a:gd name="T9" fmla="*/ 0 60000 65536"/>
                    <a:gd name="T10" fmla="*/ 0 60000 65536"/>
                    <a:gd name="T11" fmla="*/ 0 60000 65536"/>
                    <a:gd name="T12" fmla="*/ 0 w 70"/>
                    <a:gd name="T13" fmla="*/ 0 h 84"/>
                    <a:gd name="T14" fmla="*/ 70 w 70"/>
                    <a:gd name="T15" fmla="*/ 84 h 84"/>
                  </a:gdLst>
                  <a:ahLst/>
                  <a:cxnLst>
                    <a:cxn ang="T8">
                      <a:pos x="T0" y="T1"/>
                    </a:cxn>
                    <a:cxn ang="T9">
                      <a:pos x="T2" y="T3"/>
                    </a:cxn>
                    <a:cxn ang="T10">
                      <a:pos x="T4" y="T5"/>
                    </a:cxn>
                    <a:cxn ang="T11">
                      <a:pos x="T6" y="T7"/>
                    </a:cxn>
                  </a:cxnLst>
                  <a:rect l="T12" t="T13" r="T14" b="T15"/>
                  <a:pathLst>
                    <a:path w="70" h="84">
                      <a:moveTo>
                        <a:pt x="0" y="0"/>
                      </a:moveTo>
                      <a:cubicBezTo>
                        <a:pt x="20" y="8"/>
                        <a:pt x="40" y="17"/>
                        <a:pt x="50" y="28"/>
                      </a:cubicBezTo>
                      <a:cubicBezTo>
                        <a:pt x="59" y="38"/>
                        <a:pt x="54" y="56"/>
                        <a:pt x="58" y="66"/>
                      </a:cubicBezTo>
                      <a:cubicBezTo>
                        <a:pt x="61" y="75"/>
                        <a:pt x="65" y="79"/>
                        <a:pt x="70" y="84"/>
                      </a:cubicBezTo>
                    </a:path>
                  </a:pathLst>
                </a:custGeom>
                <a:noFill/>
                <a:ln w="57150" cap="flat" cmpd="sng">
                  <a:solidFill>
                    <a:srgbClr val="808080"/>
                  </a:solidFill>
                  <a:prstDash val="solid"/>
                  <a:round/>
                  <a:headEnd type="none" w="med" len="med"/>
                  <a:tailEnd type="none" w="med" len="med"/>
                </a:ln>
              </p:spPr>
              <p:txBody>
                <a:bodyPr wrap="none" anchor="ctr"/>
                <a:lstStyle/>
                <a:p>
                  <a:endParaRPr lang="ar-SA"/>
                </a:p>
              </p:txBody>
            </p:sp>
          </p:grpSp>
          <p:sp>
            <p:nvSpPr>
              <p:cNvPr id="17680" name="Freeform 147"/>
              <p:cNvSpPr>
                <a:spLocks/>
              </p:cNvSpPr>
              <p:nvPr/>
            </p:nvSpPr>
            <p:spPr bwMode="auto">
              <a:xfrm>
                <a:off x="2160" y="1976"/>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sp>
          <p:nvSpPr>
            <p:cNvPr id="17677" name="Text Box 148"/>
            <p:cNvSpPr txBox="1">
              <a:spLocks noChangeArrowheads="1"/>
            </p:cNvSpPr>
            <p:nvPr/>
          </p:nvSpPr>
          <p:spPr bwMode="auto">
            <a:xfrm>
              <a:off x="2976" y="768"/>
              <a:ext cx="1296" cy="679"/>
            </a:xfrm>
            <a:prstGeom prst="rect">
              <a:avLst/>
            </a:prstGeom>
            <a:noFill/>
            <a:ln w="12700">
              <a:noFill/>
              <a:miter lim="800000"/>
              <a:headEnd/>
              <a:tailEnd/>
            </a:ln>
          </p:spPr>
          <p:txBody>
            <a:bodyPr>
              <a:spAutoFit/>
            </a:bodyPr>
            <a:lstStyle/>
            <a:p>
              <a:pPr eaLnBrk="0" hangingPunct="0">
                <a:lnSpc>
                  <a:spcPct val="90000"/>
                </a:lnSpc>
              </a:pPr>
              <a:r>
                <a:rPr lang="en-US" sz="2400">
                  <a:latin typeface="Times" charset="0"/>
                </a:rPr>
                <a:t>Destruction of the bacteria’s DNA</a:t>
              </a:r>
            </a:p>
          </p:txBody>
        </p:sp>
      </p:grpSp>
      <p:grpSp>
        <p:nvGrpSpPr>
          <p:cNvPr id="13" name="Group 201"/>
          <p:cNvGrpSpPr>
            <a:grpSpLocks/>
          </p:cNvGrpSpPr>
          <p:nvPr/>
        </p:nvGrpSpPr>
        <p:grpSpPr bwMode="auto">
          <a:xfrm>
            <a:off x="7162800" y="3352800"/>
            <a:ext cx="1981200" cy="2463800"/>
            <a:chOff x="4509" y="2103"/>
            <a:chExt cx="1248" cy="1552"/>
          </a:xfrm>
        </p:grpSpPr>
        <p:grpSp>
          <p:nvGrpSpPr>
            <p:cNvPr id="14" name="Group 202"/>
            <p:cNvGrpSpPr>
              <a:grpSpLocks/>
            </p:cNvGrpSpPr>
            <p:nvPr/>
          </p:nvGrpSpPr>
          <p:grpSpPr bwMode="auto">
            <a:xfrm>
              <a:off x="4560" y="2103"/>
              <a:ext cx="822" cy="505"/>
              <a:chOff x="4560" y="2103"/>
              <a:chExt cx="822" cy="505"/>
            </a:xfrm>
          </p:grpSpPr>
          <p:sp>
            <p:nvSpPr>
              <p:cNvPr id="17670" name="Freeform 203"/>
              <p:cNvSpPr>
                <a:spLocks/>
              </p:cNvSpPr>
              <p:nvPr/>
            </p:nvSpPr>
            <p:spPr bwMode="auto">
              <a:xfrm rot="-3926113">
                <a:off x="4935" y="2313"/>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671" name="Freeform 204"/>
              <p:cNvSpPr>
                <a:spLocks/>
              </p:cNvSpPr>
              <p:nvPr/>
            </p:nvSpPr>
            <p:spPr bwMode="auto">
              <a:xfrm rot="-1812476">
                <a:off x="4560" y="2208"/>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672" name="Freeform 205"/>
              <p:cNvSpPr>
                <a:spLocks/>
              </p:cNvSpPr>
              <p:nvPr/>
            </p:nvSpPr>
            <p:spPr bwMode="auto">
              <a:xfrm rot="-4240709">
                <a:off x="5079" y="2409"/>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673" name="Freeform 206"/>
              <p:cNvSpPr>
                <a:spLocks/>
              </p:cNvSpPr>
              <p:nvPr/>
            </p:nvSpPr>
            <p:spPr bwMode="auto">
              <a:xfrm rot="-260069">
                <a:off x="4608" y="2352"/>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674" name="Freeform 207"/>
              <p:cNvSpPr>
                <a:spLocks/>
              </p:cNvSpPr>
              <p:nvPr/>
            </p:nvSpPr>
            <p:spPr bwMode="auto">
              <a:xfrm rot="-4240709">
                <a:off x="5184" y="2208"/>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675" name="Freeform 208"/>
              <p:cNvSpPr>
                <a:spLocks/>
              </p:cNvSpPr>
              <p:nvPr/>
            </p:nvSpPr>
            <p:spPr bwMode="auto">
              <a:xfrm rot="-1444762">
                <a:off x="4752" y="2400"/>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grpSp>
        <p:sp>
          <p:nvSpPr>
            <p:cNvPr id="17669" name="Text Box 209"/>
            <p:cNvSpPr txBox="1">
              <a:spLocks noChangeArrowheads="1"/>
            </p:cNvSpPr>
            <p:nvPr/>
          </p:nvSpPr>
          <p:spPr bwMode="auto">
            <a:xfrm>
              <a:off x="4509" y="2976"/>
              <a:ext cx="1248" cy="679"/>
            </a:xfrm>
            <a:prstGeom prst="rect">
              <a:avLst/>
            </a:prstGeom>
            <a:noFill/>
            <a:ln w="12700">
              <a:noFill/>
              <a:miter lim="800000"/>
              <a:headEnd/>
              <a:tailEnd/>
            </a:ln>
          </p:spPr>
          <p:txBody>
            <a:bodyPr>
              <a:spAutoFit/>
            </a:bodyPr>
            <a:lstStyle/>
            <a:p>
              <a:pPr eaLnBrk="0" hangingPunct="0">
                <a:lnSpc>
                  <a:spcPct val="90000"/>
                </a:lnSpc>
              </a:pPr>
              <a:r>
                <a:rPr lang="en-US" sz="2400">
                  <a:latin typeface="Times" charset="0"/>
                </a:rPr>
                <a:t>Replication of the viral genome</a:t>
              </a:r>
            </a:p>
          </p:txBody>
        </p:sp>
      </p:grpSp>
      <p:grpSp>
        <p:nvGrpSpPr>
          <p:cNvPr id="15" name="Group 210"/>
          <p:cNvGrpSpPr>
            <a:grpSpLocks/>
          </p:cNvGrpSpPr>
          <p:nvPr/>
        </p:nvGrpSpPr>
        <p:grpSpPr bwMode="auto">
          <a:xfrm>
            <a:off x="4876800" y="4316413"/>
            <a:ext cx="1981200" cy="2071687"/>
            <a:chOff x="3072" y="2719"/>
            <a:chExt cx="1248" cy="1305"/>
          </a:xfrm>
        </p:grpSpPr>
        <p:grpSp>
          <p:nvGrpSpPr>
            <p:cNvPr id="16" name="Group 211"/>
            <p:cNvGrpSpPr>
              <a:grpSpLocks/>
            </p:cNvGrpSpPr>
            <p:nvPr/>
          </p:nvGrpSpPr>
          <p:grpSpPr bwMode="auto">
            <a:xfrm>
              <a:off x="3120" y="2719"/>
              <a:ext cx="1066" cy="542"/>
              <a:chOff x="3120" y="2719"/>
              <a:chExt cx="1066" cy="542"/>
            </a:xfrm>
          </p:grpSpPr>
          <p:sp>
            <p:nvSpPr>
              <p:cNvPr id="17647" name="Rectangle 212"/>
              <p:cNvSpPr>
                <a:spLocks noChangeArrowheads="1"/>
              </p:cNvSpPr>
              <p:nvPr/>
            </p:nvSpPr>
            <p:spPr bwMode="auto">
              <a:xfrm rot="-3096899">
                <a:off x="3959" y="3149"/>
                <a:ext cx="59" cy="121"/>
              </a:xfrm>
              <a:prstGeom prst="rect">
                <a:avLst/>
              </a:prstGeom>
              <a:noFill/>
              <a:ln w="28575">
                <a:solidFill>
                  <a:schemeClr val="bg2"/>
                </a:solidFill>
                <a:miter lim="800000"/>
                <a:headEnd/>
                <a:tailEnd/>
              </a:ln>
            </p:spPr>
            <p:txBody>
              <a:bodyPr wrap="none" anchor="ctr"/>
              <a:lstStyle/>
              <a:p>
                <a:endParaRPr lang="ar-SA"/>
              </a:p>
            </p:txBody>
          </p:sp>
          <p:grpSp>
            <p:nvGrpSpPr>
              <p:cNvPr id="17" name="Group 213"/>
              <p:cNvGrpSpPr>
                <a:grpSpLocks/>
              </p:cNvGrpSpPr>
              <p:nvPr/>
            </p:nvGrpSpPr>
            <p:grpSpPr bwMode="auto">
              <a:xfrm>
                <a:off x="3120" y="2719"/>
                <a:ext cx="1066" cy="542"/>
                <a:chOff x="3120" y="2719"/>
                <a:chExt cx="1066" cy="542"/>
              </a:xfrm>
            </p:grpSpPr>
            <p:sp>
              <p:nvSpPr>
                <p:cNvPr id="17649" name="AutoShape 214"/>
                <p:cNvSpPr>
                  <a:spLocks noChangeArrowheads="1"/>
                </p:cNvSpPr>
                <p:nvPr/>
              </p:nvSpPr>
              <p:spPr bwMode="auto">
                <a:xfrm rot="-5400000">
                  <a:off x="3344" y="2944"/>
                  <a:ext cx="236" cy="204"/>
                </a:xfrm>
                <a:prstGeom prst="hexagon">
                  <a:avLst>
                    <a:gd name="adj" fmla="val 28922"/>
                    <a:gd name="vf" fmla="val 115470"/>
                  </a:avLst>
                </a:prstGeom>
                <a:noFill/>
                <a:ln w="28575">
                  <a:solidFill>
                    <a:schemeClr val="bg2"/>
                  </a:solidFill>
                  <a:miter lim="800000"/>
                  <a:headEnd/>
                  <a:tailEnd/>
                </a:ln>
              </p:spPr>
              <p:txBody>
                <a:bodyPr wrap="none" anchor="ctr"/>
                <a:lstStyle/>
                <a:p>
                  <a:endParaRPr lang="ar-SA"/>
                </a:p>
              </p:txBody>
            </p:sp>
            <p:sp>
              <p:nvSpPr>
                <p:cNvPr id="17650" name="Freeform 215"/>
                <p:cNvSpPr>
                  <a:spLocks/>
                </p:cNvSpPr>
                <p:nvPr/>
              </p:nvSpPr>
              <p:spPr bwMode="auto">
                <a:xfrm rot="1240207" flipH="1">
                  <a:off x="3796" y="2948"/>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51" name="Freeform 216"/>
                <p:cNvSpPr>
                  <a:spLocks/>
                </p:cNvSpPr>
                <p:nvPr/>
              </p:nvSpPr>
              <p:spPr bwMode="auto">
                <a:xfrm>
                  <a:off x="3339" y="2719"/>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52" name="Freeform 217"/>
                <p:cNvSpPr>
                  <a:spLocks/>
                </p:cNvSpPr>
                <p:nvPr/>
              </p:nvSpPr>
              <p:spPr bwMode="auto">
                <a:xfrm rot="4926177" flipH="1">
                  <a:off x="3822" y="2802"/>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53" name="Freeform 218"/>
                <p:cNvSpPr>
                  <a:spLocks/>
                </p:cNvSpPr>
                <p:nvPr/>
              </p:nvSpPr>
              <p:spPr bwMode="auto">
                <a:xfrm flipV="1">
                  <a:off x="3160" y="3184"/>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54" name="Rectangle 219"/>
                <p:cNvSpPr>
                  <a:spLocks noChangeArrowheads="1"/>
                </p:cNvSpPr>
                <p:nvPr/>
              </p:nvSpPr>
              <p:spPr bwMode="auto">
                <a:xfrm rot="3205814">
                  <a:off x="3216" y="3072"/>
                  <a:ext cx="59" cy="121"/>
                </a:xfrm>
                <a:prstGeom prst="rect">
                  <a:avLst/>
                </a:prstGeom>
                <a:noFill/>
                <a:ln w="28575">
                  <a:solidFill>
                    <a:schemeClr val="bg2"/>
                  </a:solidFill>
                  <a:miter lim="800000"/>
                  <a:headEnd/>
                  <a:tailEnd/>
                </a:ln>
              </p:spPr>
              <p:txBody>
                <a:bodyPr wrap="none" anchor="ctr"/>
                <a:lstStyle/>
                <a:p>
                  <a:endParaRPr lang="ar-SA"/>
                </a:p>
              </p:txBody>
            </p:sp>
            <p:sp>
              <p:nvSpPr>
                <p:cNvPr id="17655" name="AutoShape 220"/>
                <p:cNvSpPr>
                  <a:spLocks noChangeArrowheads="1"/>
                </p:cNvSpPr>
                <p:nvPr/>
              </p:nvSpPr>
              <p:spPr bwMode="auto">
                <a:xfrm rot="-5400000">
                  <a:off x="3632" y="2752"/>
                  <a:ext cx="236" cy="204"/>
                </a:xfrm>
                <a:prstGeom prst="hexagon">
                  <a:avLst>
                    <a:gd name="adj" fmla="val 28922"/>
                    <a:gd name="vf" fmla="val 115470"/>
                  </a:avLst>
                </a:prstGeom>
                <a:noFill/>
                <a:ln w="28575">
                  <a:solidFill>
                    <a:schemeClr val="bg2"/>
                  </a:solidFill>
                  <a:miter lim="800000"/>
                  <a:headEnd/>
                  <a:tailEnd/>
                </a:ln>
              </p:spPr>
              <p:txBody>
                <a:bodyPr wrap="none" anchor="ctr"/>
                <a:lstStyle/>
                <a:p>
                  <a:endParaRPr lang="ar-SA"/>
                </a:p>
              </p:txBody>
            </p:sp>
            <p:sp>
              <p:nvSpPr>
                <p:cNvPr id="17656" name="AutoShape 221"/>
                <p:cNvSpPr>
                  <a:spLocks noChangeArrowheads="1"/>
                </p:cNvSpPr>
                <p:nvPr/>
              </p:nvSpPr>
              <p:spPr bwMode="auto">
                <a:xfrm rot="-5400000">
                  <a:off x="3632" y="3040"/>
                  <a:ext cx="236" cy="204"/>
                </a:xfrm>
                <a:prstGeom prst="hexagon">
                  <a:avLst>
                    <a:gd name="adj" fmla="val 28922"/>
                    <a:gd name="vf" fmla="val 115470"/>
                  </a:avLst>
                </a:prstGeom>
                <a:noFill/>
                <a:ln w="28575">
                  <a:solidFill>
                    <a:schemeClr val="bg2"/>
                  </a:solidFill>
                  <a:miter lim="800000"/>
                  <a:headEnd/>
                  <a:tailEnd/>
                </a:ln>
              </p:spPr>
              <p:txBody>
                <a:bodyPr wrap="none" anchor="ctr"/>
                <a:lstStyle/>
                <a:p>
                  <a:endParaRPr lang="ar-SA"/>
                </a:p>
              </p:txBody>
            </p:sp>
            <p:sp>
              <p:nvSpPr>
                <p:cNvPr id="17657" name="AutoShape 222"/>
                <p:cNvSpPr>
                  <a:spLocks noChangeArrowheads="1"/>
                </p:cNvSpPr>
                <p:nvPr/>
              </p:nvSpPr>
              <p:spPr bwMode="auto">
                <a:xfrm rot="-5400000">
                  <a:off x="3920" y="2944"/>
                  <a:ext cx="236" cy="204"/>
                </a:xfrm>
                <a:prstGeom prst="hexagon">
                  <a:avLst>
                    <a:gd name="adj" fmla="val 28922"/>
                    <a:gd name="vf" fmla="val 115470"/>
                  </a:avLst>
                </a:prstGeom>
                <a:noFill/>
                <a:ln w="28575">
                  <a:solidFill>
                    <a:schemeClr val="bg2"/>
                  </a:solidFill>
                  <a:miter lim="800000"/>
                  <a:headEnd/>
                  <a:tailEnd/>
                </a:ln>
              </p:spPr>
              <p:txBody>
                <a:bodyPr wrap="none" anchor="ctr"/>
                <a:lstStyle/>
                <a:p>
                  <a:endParaRPr lang="ar-SA"/>
                </a:p>
              </p:txBody>
            </p:sp>
            <p:sp>
              <p:nvSpPr>
                <p:cNvPr id="17658" name="AutoShape 223"/>
                <p:cNvSpPr>
                  <a:spLocks noChangeArrowheads="1"/>
                </p:cNvSpPr>
                <p:nvPr/>
              </p:nvSpPr>
              <p:spPr bwMode="auto">
                <a:xfrm rot="-5400000">
                  <a:off x="3104" y="2752"/>
                  <a:ext cx="236" cy="204"/>
                </a:xfrm>
                <a:prstGeom prst="hexagon">
                  <a:avLst>
                    <a:gd name="adj" fmla="val 28922"/>
                    <a:gd name="vf" fmla="val 115470"/>
                  </a:avLst>
                </a:prstGeom>
                <a:noFill/>
                <a:ln w="28575">
                  <a:solidFill>
                    <a:schemeClr val="bg2"/>
                  </a:solidFill>
                  <a:miter lim="800000"/>
                  <a:headEnd/>
                  <a:tailEnd/>
                </a:ln>
              </p:spPr>
              <p:txBody>
                <a:bodyPr wrap="none" anchor="ctr"/>
                <a:lstStyle/>
                <a:p>
                  <a:endParaRPr lang="ar-SA"/>
                </a:p>
              </p:txBody>
            </p:sp>
            <p:sp>
              <p:nvSpPr>
                <p:cNvPr id="17659" name="Rectangle 224"/>
                <p:cNvSpPr>
                  <a:spLocks noChangeArrowheads="1"/>
                </p:cNvSpPr>
                <p:nvPr/>
              </p:nvSpPr>
              <p:spPr bwMode="auto">
                <a:xfrm>
                  <a:off x="3552" y="2736"/>
                  <a:ext cx="59" cy="121"/>
                </a:xfrm>
                <a:prstGeom prst="rect">
                  <a:avLst/>
                </a:prstGeom>
                <a:noFill/>
                <a:ln w="28575">
                  <a:solidFill>
                    <a:schemeClr val="bg2"/>
                  </a:solidFill>
                  <a:miter lim="800000"/>
                  <a:headEnd/>
                  <a:tailEnd/>
                </a:ln>
              </p:spPr>
              <p:txBody>
                <a:bodyPr wrap="none" anchor="ctr"/>
                <a:lstStyle/>
                <a:p>
                  <a:endParaRPr lang="ar-SA"/>
                </a:p>
              </p:txBody>
            </p:sp>
            <p:sp>
              <p:nvSpPr>
                <p:cNvPr id="17660" name="Rectangle 225"/>
                <p:cNvSpPr>
                  <a:spLocks noChangeArrowheads="1"/>
                </p:cNvSpPr>
                <p:nvPr/>
              </p:nvSpPr>
              <p:spPr bwMode="auto">
                <a:xfrm rot="5400000">
                  <a:off x="3487" y="3165"/>
                  <a:ext cx="59" cy="121"/>
                </a:xfrm>
                <a:prstGeom prst="rect">
                  <a:avLst/>
                </a:prstGeom>
                <a:noFill/>
                <a:ln w="28575">
                  <a:solidFill>
                    <a:schemeClr val="bg2"/>
                  </a:solidFill>
                  <a:miter lim="800000"/>
                  <a:headEnd/>
                  <a:tailEnd/>
                </a:ln>
              </p:spPr>
              <p:txBody>
                <a:bodyPr wrap="none" anchor="ctr"/>
                <a:lstStyle/>
                <a:p>
                  <a:endParaRPr lang="ar-SA"/>
                </a:p>
              </p:txBody>
            </p:sp>
            <p:sp>
              <p:nvSpPr>
                <p:cNvPr id="17661" name="Rectangle 226"/>
                <p:cNvSpPr>
                  <a:spLocks noChangeArrowheads="1"/>
                </p:cNvSpPr>
                <p:nvPr/>
              </p:nvSpPr>
              <p:spPr bwMode="auto">
                <a:xfrm rot="-1859844">
                  <a:off x="3984" y="2784"/>
                  <a:ext cx="59" cy="121"/>
                </a:xfrm>
                <a:prstGeom prst="rect">
                  <a:avLst/>
                </a:prstGeom>
                <a:noFill/>
                <a:ln w="28575">
                  <a:solidFill>
                    <a:schemeClr val="bg2"/>
                  </a:solidFill>
                  <a:miter lim="800000"/>
                  <a:headEnd/>
                  <a:tailEnd/>
                </a:ln>
              </p:spPr>
              <p:txBody>
                <a:bodyPr wrap="none" anchor="ctr"/>
                <a:lstStyle/>
                <a:p>
                  <a:endParaRPr lang="ar-SA"/>
                </a:p>
              </p:txBody>
            </p:sp>
            <p:sp>
              <p:nvSpPr>
                <p:cNvPr id="17662" name="Rectangle 227"/>
                <p:cNvSpPr>
                  <a:spLocks noChangeArrowheads="1"/>
                </p:cNvSpPr>
                <p:nvPr/>
              </p:nvSpPr>
              <p:spPr bwMode="auto">
                <a:xfrm rot="-5400000">
                  <a:off x="3408" y="2784"/>
                  <a:ext cx="59" cy="121"/>
                </a:xfrm>
                <a:prstGeom prst="rect">
                  <a:avLst/>
                </a:prstGeom>
                <a:noFill/>
                <a:ln w="28575">
                  <a:solidFill>
                    <a:schemeClr val="bg2"/>
                  </a:solidFill>
                  <a:miter lim="800000"/>
                  <a:headEnd/>
                  <a:tailEnd/>
                </a:ln>
              </p:spPr>
              <p:txBody>
                <a:bodyPr wrap="none" anchor="ctr"/>
                <a:lstStyle/>
                <a:p>
                  <a:endParaRPr lang="ar-SA"/>
                </a:p>
              </p:txBody>
            </p:sp>
            <p:sp>
              <p:nvSpPr>
                <p:cNvPr id="17663" name="Freeform 228"/>
                <p:cNvSpPr>
                  <a:spLocks/>
                </p:cNvSpPr>
                <p:nvPr/>
              </p:nvSpPr>
              <p:spPr bwMode="auto">
                <a:xfrm rot="1715452" flipH="1">
                  <a:off x="4080" y="2736"/>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64" name="Freeform 229"/>
                <p:cNvSpPr>
                  <a:spLocks/>
                </p:cNvSpPr>
                <p:nvPr/>
              </p:nvSpPr>
              <p:spPr bwMode="auto">
                <a:xfrm rot="2812018" flipH="1">
                  <a:off x="3504" y="2928"/>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65" name="Freeform 230"/>
                <p:cNvSpPr>
                  <a:spLocks/>
                </p:cNvSpPr>
                <p:nvPr/>
              </p:nvSpPr>
              <p:spPr bwMode="auto">
                <a:xfrm flipH="1">
                  <a:off x="3408" y="3024"/>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66" name="Freeform 231"/>
                <p:cNvSpPr>
                  <a:spLocks/>
                </p:cNvSpPr>
                <p:nvPr/>
              </p:nvSpPr>
              <p:spPr bwMode="auto">
                <a:xfrm rot="16200000" flipH="1">
                  <a:off x="4060" y="3144"/>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67" name="Freeform 232"/>
                <p:cNvSpPr>
                  <a:spLocks/>
                </p:cNvSpPr>
                <p:nvPr/>
              </p:nvSpPr>
              <p:spPr bwMode="auto">
                <a:xfrm flipH="1">
                  <a:off x="3120" y="2976"/>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grpSp>
        </p:grpSp>
        <p:sp>
          <p:nvSpPr>
            <p:cNvPr id="17646" name="Text Box 233"/>
            <p:cNvSpPr txBox="1">
              <a:spLocks noChangeArrowheads="1"/>
            </p:cNvSpPr>
            <p:nvPr/>
          </p:nvSpPr>
          <p:spPr bwMode="auto">
            <a:xfrm>
              <a:off x="3072" y="3552"/>
              <a:ext cx="1248" cy="472"/>
            </a:xfrm>
            <a:prstGeom prst="rect">
              <a:avLst/>
            </a:prstGeom>
            <a:noFill/>
            <a:ln w="12700">
              <a:noFill/>
              <a:miter lim="800000"/>
              <a:headEnd/>
              <a:tailEnd/>
            </a:ln>
          </p:spPr>
          <p:txBody>
            <a:bodyPr>
              <a:spAutoFit/>
            </a:bodyPr>
            <a:lstStyle/>
            <a:p>
              <a:pPr eaLnBrk="0" hangingPunct="0">
                <a:lnSpc>
                  <a:spcPct val="90000"/>
                </a:lnSpc>
              </a:pPr>
              <a:r>
                <a:rPr lang="en-US" sz="2400">
                  <a:latin typeface="Times" charset="0"/>
                </a:rPr>
                <a:t>Production of viral parts</a:t>
              </a:r>
            </a:p>
          </p:txBody>
        </p:sp>
      </p:grpSp>
      <p:grpSp>
        <p:nvGrpSpPr>
          <p:cNvPr id="18" name="Group 347"/>
          <p:cNvGrpSpPr>
            <a:grpSpLocks/>
          </p:cNvGrpSpPr>
          <p:nvPr/>
        </p:nvGrpSpPr>
        <p:grpSpPr bwMode="auto">
          <a:xfrm>
            <a:off x="2514600" y="4989513"/>
            <a:ext cx="3276600" cy="1868487"/>
            <a:chOff x="1584" y="3120"/>
            <a:chExt cx="2064" cy="1177"/>
          </a:xfrm>
        </p:grpSpPr>
        <p:grpSp>
          <p:nvGrpSpPr>
            <p:cNvPr id="19" name="Group 346"/>
            <p:cNvGrpSpPr>
              <a:grpSpLocks/>
            </p:cNvGrpSpPr>
            <p:nvPr/>
          </p:nvGrpSpPr>
          <p:grpSpPr bwMode="auto">
            <a:xfrm>
              <a:off x="1584" y="3120"/>
              <a:ext cx="2064" cy="710"/>
              <a:chOff x="1584" y="3120"/>
              <a:chExt cx="2064" cy="710"/>
            </a:xfrm>
          </p:grpSpPr>
          <p:grpSp>
            <p:nvGrpSpPr>
              <p:cNvPr id="20" name="Group 345"/>
              <p:cNvGrpSpPr>
                <a:grpSpLocks/>
              </p:cNvGrpSpPr>
              <p:nvPr/>
            </p:nvGrpSpPr>
            <p:grpSpPr bwMode="auto">
              <a:xfrm>
                <a:off x="1584" y="3120"/>
                <a:ext cx="1232" cy="710"/>
                <a:chOff x="1584" y="3120"/>
                <a:chExt cx="1232" cy="710"/>
              </a:xfrm>
            </p:grpSpPr>
            <p:sp>
              <p:nvSpPr>
                <p:cNvPr id="17615" name="AutoShape 237"/>
                <p:cNvSpPr>
                  <a:spLocks noChangeArrowheads="1"/>
                </p:cNvSpPr>
                <p:nvPr/>
              </p:nvSpPr>
              <p:spPr bwMode="auto">
                <a:xfrm>
                  <a:off x="1584" y="3128"/>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7616" name="AutoShape 238"/>
                <p:cNvSpPr>
                  <a:spLocks noChangeArrowheads="1"/>
                </p:cNvSpPr>
                <p:nvPr/>
              </p:nvSpPr>
              <p:spPr bwMode="auto">
                <a:xfrm>
                  <a:off x="1626" y="3168"/>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7617" name="AutoShape 239"/>
                <p:cNvSpPr>
                  <a:spLocks noChangeArrowheads="1"/>
                </p:cNvSpPr>
                <p:nvPr/>
              </p:nvSpPr>
              <p:spPr bwMode="auto">
                <a:xfrm>
                  <a:off x="1600" y="3144"/>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7104" name="AutoShape 240"/>
                <p:cNvSpPr>
                  <a:spLocks noChangeArrowheads="1"/>
                </p:cNvSpPr>
                <p:nvPr/>
              </p:nvSpPr>
              <p:spPr bwMode="auto">
                <a:xfrm>
                  <a:off x="1648" y="3192"/>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37105" name="AutoShape 241"/>
                <p:cNvSpPr>
                  <a:spLocks noChangeArrowheads="1"/>
                </p:cNvSpPr>
                <p:nvPr/>
              </p:nvSpPr>
              <p:spPr bwMode="auto">
                <a:xfrm>
                  <a:off x="2154" y="3120"/>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sp>
              <p:nvSpPr>
                <p:cNvPr id="17620" name="Freeform 247"/>
                <p:cNvSpPr>
                  <a:spLocks/>
                </p:cNvSpPr>
                <p:nvPr/>
              </p:nvSpPr>
              <p:spPr bwMode="auto">
                <a:xfrm>
                  <a:off x="2234" y="3262"/>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621" name="Rectangle 248"/>
                <p:cNvSpPr>
                  <a:spLocks noChangeArrowheads="1"/>
                </p:cNvSpPr>
                <p:nvPr/>
              </p:nvSpPr>
              <p:spPr bwMode="auto">
                <a:xfrm rot="-3096899">
                  <a:off x="2519" y="3629"/>
                  <a:ext cx="59" cy="121"/>
                </a:xfrm>
                <a:prstGeom prst="rect">
                  <a:avLst/>
                </a:prstGeom>
                <a:noFill/>
                <a:ln w="28575">
                  <a:solidFill>
                    <a:schemeClr val="bg2"/>
                  </a:solidFill>
                  <a:miter lim="800000"/>
                  <a:headEnd/>
                  <a:tailEnd/>
                </a:ln>
              </p:spPr>
              <p:txBody>
                <a:bodyPr wrap="none" anchor="ctr"/>
                <a:lstStyle/>
                <a:p>
                  <a:endParaRPr lang="ar-SA"/>
                </a:p>
              </p:txBody>
            </p:sp>
            <p:sp>
              <p:nvSpPr>
                <p:cNvPr id="17622" name="AutoShape 249"/>
                <p:cNvSpPr>
                  <a:spLocks noChangeArrowheads="1"/>
                </p:cNvSpPr>
                <p:nvPr/>
              </p:nvSpPr>
              <p:spPr bwMode="auto">
                <a:xfrm rot="-5400000">
                  <a:off x="1904" y="3424"/>
                  <a:ext cx="236" cy="204"/>
                </a:xfrm>
                <a:prstGeom prst="hexagon">
                  <a:avLst>
                    <a:gd name="adj" fmla="val 28922"/>
                    <a:gd name="vf" fmla="val 115470"/>
                  </a:avLst>
                </a:prstGeom>
                <a:noFill/>
                <a:ln w="28575">
                  <a:solidFill>
                    <a:schemeClr val="bg2"/>
                  </a:solidFill>
                  <a:miter lim="800000"/>
                  <a:headEnd/>
                  <a:tailEnd/>
                </a:ln>
              </p:spPr>
              <p:txBody>
                <a:bodyPr wrap="none" anchor="ctr"/>
                <a:lstStyle/>
                <a:p>
                  <a:endParaRPr lang="ar-SA"/>
                </a:p>
              </p:txBody>
            </p:sp>
            <p:sp>
              <p:nvSpPr>
                <p:cNvPr id="17623" name="Freeform 250"/>
                <p:cNvSpPr>
                  <a:spLocks/>
                </p:cNvSpPr>
                <p:nvPr/>
              </p:nvSpPr>
              <p:spPr bwMode="auto">
                <a:xfrm rot="1240207" flipH="1">
                  <a:off x="2356" y="3428"/>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24" name="Freeform 251"/>
                <p:cNvSpPr>
                  <a:spLocks/>
                </p:cNvSpPr>
                <p:nvPr/>
              </p:nvSpPr>
              <p:spPr bwMode="auto">
                <a:xfrm>
                  <a:off x="1899" y="3199"/>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25" name="Freeform 252"/>
                <p:cNvSpPr>
                  <a:spLocks/>
                </p:cNvSpPr>
                <p:nvPr/>
              </p:nvSpPr>
              <p:spPr bwMode="auto">
                <a:xfrm rot="4926177" flipH="1">
                  <a:off x="2382" y="3282"/>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26" name="Freeform 253"/>
                <p:cNvSpPr>
                  <a:spLocks/>
                </p:cNvSpPr>
                <p:nvPr/>
              </p:nvSpPr>
              <p:spPr bwMode="auto">
                <a:xfrm flipV="1">
                  <a:off x="1720" y="3664"/>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27" name="Rectangle 254"/>
                <p:cNvSpPr>
                  <a:spLocks noChangeArrowheads="1"/>
                </p:cNvSpPr>
                <p:nvPr/>
              </p:nvSpPr>
              <p:spPr bwMode="auto">
                <a:xfrm rot="3205814">
                  <a:off x="1776" y="3552"/>
                  <a:ext cx="59" cy="121"/>
                </a:xfrm>
                <a:prstGeom prst="rect">
                  <a:avLst/>
                </a:prstGeom>
                <a:noFill/>
                <a:ln w="28575">
                  <a:solidFill>
                    <a:schemeClr val="bg2"/>
                  </a:solidFill>
                  <a:miter lim="800000"/>
                  <a:headEnd/>
                  <a:tailEnd/>
                </a:ln>
              </p:spPr>
              <p:txBody>
                <a:bodyPr wrap="none" anchor="ctr"/>
                <a:lstStyle/>
                <a:p>
                  <a:endParaRPr lang="ar-SA"/>
                </a:p>
              </p:txBody>
            </p:sp>
            <p:sp>
              <p:nvSpPr>
                <p:cNvPr id="17628" name="AutoShape 255"/>
                <p:cNvSpPr>
                  <a:spLocks noChangeArrowheads="1"/>
                </p:cNvSpPr>
                <p:nvPr/>
              </p:nvSpPr>
              <p:spPr bwMode="auto">
                <a:xfrm rot="-5400000">
                  <a:off x="2192" y="3232"/>
                  <a:ext cx="236" cy="204"/>
                </a:xfrm>
                <a:prstGeom prst="hexagon">
                  <a:avLst>
                    <a:gd name="adj" fmla="val 28922"/>
                    <a:gd name="vf" fmla="val 115470"/>
                  </a:avLst>
                </a:prstGeom>
                <a:noFill/>
                <a:ln w="28575">
                  <a:solidFill>
                    <a:schemeClr val="bg2"/>
                  </a:solidFill>
                  <a:miter lim="800000"/>
                  <a:headEnd/>
                  <a:tailEnd/>
                </a:ln>
              </p:spPr>
              <p:txBody>
                <a:bodyPr wrap="none" anchor="ctr"/>
                <a:lstStyle/>
                <a:p>
                  <a:endParaRPr lang="ar-SA"/>
                </a:p>
              </p:txBody>
            </p:sp>
            <p:sp>
              <p:nvSpPr>
                <p:cNvPr id="17629" name="AutoShape 256"/>
                <p:cNvSpPr>
                  <a:spLocks noChangeArrowheads="1"/>
                </p:cNvSpPr>
                <p:nvPr/>
              </p:nvSpPr>
              <p:spPr bwMode="auto">
                <a:xfrm rot="-5400000">
                  <a:off x="2192" y="3520"/>
                  <a:ext cx="236" cy="204"/>
                </a:xfrm>
                <a:prstGeom prst="hexagon">
                  <a:avLst>
                    <a:gd name="adj" fmla="val 28922"/>
                    <a:gd name="vf" fmla="val 115470"/>
                  </a:avLst>
                </a:prstGeom>
                <a:noFill/>
                <a:ln w="28575">
                  <a:solidFill>
                    <a:schemeClr val="bg2"/>
                  </a:solidFill>
                  <a:miter lim="800000"/>
                  <a:headEnd/>
                  <a:tailEnd/>
                </a:ln>
              </p:spPr>
              <p:txBody>
                <a:bodyPr wrap="none" anchor="ctr"/>
                <a:lstStyle/>
                <a:p>
                  <a:endParaRPr lang="ar-SA"/>
                </a:p>
              </p:txBody>
            </p:sp>
            <p:sp>
              <p:nvSpPr>
                <p:cNvPr id="17630" name="AutoShape 257"/>
                <p:cNvSpPr>
                  <a:spLocks noChangeArrowheads="1"/>
                </p:cNvSpPr>
                <p:nvPr/>
              </p:nvSpPr>
              <p:spPr bwMode="auto">
                <a:xfrm rot="-5400000">
                  <a:off x="2480" y="3424"/>
                  <a:ext cx="236" cy="204"/>
                </a:xfrm>
                <a:prstGeom prst="hexagon">
                  <a:avLst>
                    <a:gd name="adj" fmla="val 28922"/>
                    <a:gd name="vf" fmla="val 115470"/>
                  </a:avLst>
                </a:prstGeom>
                <a:noFill/>
                <a:ln w="28575">
                  <a:solidFill>
                    <a:schemeClr val="bg2"/>
                  </a:solidFill>
                  <a:miter lim="800000"/>
                  <a:headEnd/>
                  <a:tailEnd/>
                </a:ln>
              </p:spPr>
              <p:txBody>
                <a:bodyPr wrap="none" anchor="ctr"/>
                <a:lstStyle/>
                <a:p>
                  <a:endParaRPr lang="ar-SA"/>
                </a:p>
              </p:txBody>
            </p:sp>
            <p:sp>
              <p:nvSpPr>
                <p:cNvPr id="17631" name="AutoShape 258"/>
                <p:cNvSpPr>
                  <a:spLocks noChangeArrowheads="1"/>
                </p:cNvSpPr>
                <p:nvPr/>
              </p:nvSpPr>
              <p:spPr bwMode="auto">
                <a:xfrm rot="-5400000">
                  <a:off x="1664" y="3232"/>
                  <a:ext cx="236" cy="204"/>
                </a:xfrm>
                <a:prstGeom prst="hexagon">
                  <a:avLst>
                    <a:gd name="adj" fmla="val 28922"/>
                    <a:gd name="vf" fmla="val 115470"/>
                  </a:avLst>
                </a:prstGeom>
                <a:noFill/>
                <a:ln w="28575">
                  <a:solidFill>
                    <a:schemeClr val="bg2"/>
                  </a:solidFill>
                  <a:miter lim="800000"/>
                  <a:headEnd/>
                  <a:tailEnd/>
                </a:ln>
              </p:spPr>
              <p:txBody>
                <a:bodyPr wrap="none" anchor="ctr"/>
                <a:lstStyle/>
                <a:p>
                  <a:endParaRPr lang="ar-SA"/>
                </a:p>
              </p:txBody>
            </p:sp>
            <p:sp>
              <p:nvSpPr>
                <p:cNvPr id="17632" name="Rectangle 259"/>
                <p:cNvSpPr>
                  <a:spLocks noChangeArrowheads="1"/>
                </p:cNvSpPr>
                <p:nvPr/>
              </p:nvSpPr>
              <p:spPr bwMode="auto">
                <a:xfrm>
                  <a:off x="2112" y="3216"/>
                  <a:ext cx="59" cy="121"/>
                </a:xfrm>
                <a:prstGeom prst="rect">
                  <a:avLst/>
                </a:prstGeom>
                <a:noFill/>
                <a:ln w="28575">
                  <a:solidFill>
                    <a:schemeClr val="bg2"/>
                  </a:solidFill>
                  <a:miter lim="800000"/>
                  <a:headEnd/>
                  <a:tailEnd/>
                </a:ln>
              </p:spPr>
              <p:txBody>
                <a:bodyPr wrap="none" anchor="ctr"/>
                <a:lstStyle/>
                <a:p>
                  <a:endParaRPr lang="ar-SA"/>
                </a:p>
              </p:txBody>
            </p:sp>
            <p:sp>
              <p:nvSpPr>
                <p:cNvPr id="17633" name="Rectangle 260"/>
                <p:cNvSpPr>
                  <a:spLocks noChangeArrowheads="1"/>
                </p:cNvSpPr>
                <p:nvPr/>
              </p:nvSpPr>
              <p:spPr bwMode="auto">
                <a:xfrm rot="5400000">
                  <a:off x="2047" y="3645"/>
                  <a:ext cx="59" cy="121"/>
                </a:xfrm>
                <a:prstGeom prst="rect">
                  <a:avLst/>
                </a:prstGeom>
                <a:noFill/>
                <a:ln w="28575">
                  <a:solidFill>
                    <a:schemeClr val="bg2"/>
                  </a:solidFill>
                  <a:miter lim="800000"/>
                  <a:headEnd/>
                  <a:tailEnd/>
                </a:ln>
              </p:spPr>
              <p:txBody>
                <a:bodyPr wrap="none" anchor="ctr"/>
                <a:lstStyle/>
                <a:p>
                  <a:endParaRPr lang="ar-SA"/>
                </a:p>
              </p:txBody>
            </p:sp>
            <p:sp>
              <p:nvSpPr>
                <p:cNvPr id="17634" name="Rectangle 261"/>
                <p:cNvSpPr>
                  <a:spLocks noChangeArrowheads="1"/>
                </p:cNvSpPr>
                <p:nvPr/>
              </p:nvSpPr>
              <p:spPr bwMode="auto">
                <a:xfrm rot="-1859844">
                  <a:off x="2544" y="3264"/>
                  <a:ext cx="59" cy="121"/>
                </a:xfrm>
                <a:prstGeom prst="rect">
                  <a:avLst/>
                </a:prstGeom>
                <a:noFill/>
                <a:ln w="28575">
                  <a:solidFill>
                    <a:schemeClr val="bg2"/>
                  </a:solidFill>
                  <a:miter lim="800000"/>
                  <a:headEnd/>
                  <a:tailEnd/>
                </a:ln>
              </p:spPr>
              <p:txBody>
                <a:bodyPr wrap="none" anchor="ctr"/>
                <a:lstStyle/>
                <a:p>
                  <a:endParaRPr lang="ar-SA"/>
                </a:p>
              </p:txBody>
            </p:sp>
            <p:sp>
              <p:nvSpPr>
                <p:cNvPr id="17635" name="Rectangle 262"/>
                <p:cNvSpPr>
                  <a:spLocks noChangeArrowheads="1"/>
                </p:cNvSpPr>
                <p:nvPr/>
              </p:nvSpPr>
              <p:spPr bwMode="auto">
                <a:xfrm rot="-5400000">
                  <a:off x="1968" y="3264"/>
                  <a:ext cx="59" cy="121"/>
                </a:xfrm>
                <a:prstGeom prst="rect">
                  <a:avLst/>
                </a:prstGeom>
                <a:noFill/>
                <a:ln w="28575">
                  <a:solidFill>
                    <a:schemeClr val="bg2"/>
                  </a:solidFill>
                  <a:miter lim="800000"/>
                  <a:headEnd/>
                  <a:tailEnd/>
                </a:ln>
              </p:spPr>
              <p:txBody>
                <a:bodyPr wrap="none" anchor="ctr"/>
                <a:lstStyle/>
                <a:p>
                  <a:endParaRPr lang="ar-SA"/>
                </a:p>
              </p:txBody>
            </p:sp>
            <p:sp>
              <p:nvSpPr>
                <p:cNvPr id="17636" name="Freeform 263"/>
                <p:cNvSpPr>
                  <a:spLocks/>
                </p:cNvSpPr>
                <p:nvPr/>
              </p:nvSpPr>
              <p:spPr bwMode="auto">
                <a:xfrm rot="1715452" flipH="1">
                  <a:off x="2640" y="3216"/>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37" name="Freeform 264"/>
                <p:cNvSpPr>
                  <a:spLocks/>
                </p:cNvSpPr>
                <p:nvPr/>
              </p:nvSpPr>
              <p:spPr bwMode="auto">
                <a:xfrm rot="2812018" flipH="1">
                  <a:off x="2064" y="3408"/>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38" name="Freeform 265"/>
                <p:cNvSpPr>
                  <a:spLocks/>
                </p:cNvSpPr>
                <p:nvPr/>
              </p:nvSpPr>
              <p:spPr bwMode="auto">
                <a:xfrm flipH="1">
                  <a:off x="1968" y="3504"/>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39" name="Freeform 266"/>
                <p:cNvSpPr>
                  <a:spLocks/>
                </p:cNvSpPr>
                <p:nvPr/>
              </p:nvSpPr>
              <p:spPr bwMode="auto">
                <a:xfrm rot="16200000" flipH="1">
                  <a:off x="2620" y="3624"/>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40" name="Freeform 267"/>
                <p:cNvSpPr>
                  <a:spLocks/>
                </p:cNvSpPr>
                <p:nvPr/>
              </p:nvSpPr>
              <p:spPr bwMode="auto">
                <a:xfrm flipH="1">
                  <a:off x="1680" y="3456"/>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41" name="Freeform 268"/>
                <p:cNvSpPr>
                  <a:spLocks/>
                </p:cNvSpPr>
                <p:nvPr/>
              </p:nvSpPr>
              <p:spPr bwMode="auto">
                <a:xfrm>
                  <a:off x="1947" y="3456"/>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642" name="Freeform 269"/>
                <p:cNvSpPr>
                  <a:spLocks/>
                </p:cNvSpPr>
                <p:nvPr/>
              </p:nvSpPr>
              <p:spPr bwMode="auto">
                <a:xfrm>
                  <a:off x="2235" y="3550"/>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643" name="Freeform 270"/>
                <p:cNvSpPr>
                  <a:spLocks/>
                </p:cNvSpPr>
                <p:nvPr/>
              </p:nvSpPr>
              <p:spPr bwMode="auto">
                <a:xfrm>
                  <a:off x="2519" y="3456"/>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644" name="Freeform 271"/>
                <p:cNvSpPr>
                  <a:spLocks/>
                </p:cNvSpPr>
                <p:nvPr/>
              </p:nvSpPr>
              <p:spPr bwMode="auto">
                <a:xfrm>
                  <a:off x="1697" y="3262"/>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grpSp>
          <p:sp>
            <p:nvSpPr>
              <p:cNvPr id="17614" name="Freeform 272"/>
              <p:cNvSpPr>
                <a:spLocks/>
              </p:cNvSpPr>
              <p:nvPr/>
            </p:nvSpPr>
            <p:spPr bwMode="auto">
              <a:xfrm flipH="1">
                <a:off x="2880" y="3408"/>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sp>
          <p:nvSpPr>
            <p:cNvPr id="17612" name="Text Box 273"/>
            <p:cNvSpPr txBox="1">
              <a:spLocks noChangeArrowheads="1"/>
            </p:cNvSpPr>
            <p:nvPr/>
          </p:nvSpPr>
          <p:spPr bwMode="auto">
            <a:xfrm>
              <a:off x="1728" y="4032"/>
              <a:ext cx="1248" cy="265"/>
            </a:xfrm>
            <a:prstGeom prst="rect">
              <a:avLst/>
            </a:prstGeom>
            <a:noFill/>
            <a:ln w="12700">
              <a:noFill/>
              <a:miter lim="800000"/>
              <a:headEnd/>
              <a:tailEnd/>
            </a:ln>
          </p:spPr>
          <p:txBody>
            <a:bodyPr>
              <a:spAutoFit/>
            </a:bodyPr>
            <a:lstStyle/>
            <a:p>
              <a:pPr eaLnBrk="0" hangingPunct="0">
                <a:lnSpc>
                  <a:spcPct val="90000"/>
                </a:lnSpc>
              </a:pPr>
              <a:r>
                <a:rPr lang="en-US" sz="2400">
                  <a:latin typeface="Times" charset="0"/>
                </a:rPr>
                <a:t>Packaging</a:t>
              </a:r>
            </a:p>
          </p:txBody>
        </p:sp>
      </p:grpSp>
      <p:grpSp>
        <p:nvGrpSpPr>
          <p:cNvPr id="21" name="Group 274"/>
          <p:cNvGrpSpPr>
            <a:grpSpLocks/>
          </p:cNvGrpSpPr>
          <p:nvPr/>
        </p:nvGrpSpPr>
        <p:grpSpPr bwMode="auto">
          <a:xfrm>
            <a:off x="1143000" y="1295400"/>
            <a:ext cx="3327400" cy="1736725"/>
            <a:chOff x="720" y="816"/>
            <a:chExt cx="2096" cy="1094"/>
          </a:xfrm>
        </p:grpSpPr>
        <p:grpSp>
          <p:nvGrpSpPr>
            <p:cNvPr id="22" name="Group 275"/>
            <p:cNvGrpSpPr>
              <a:grpSpLocks/>
            </p:cNvGrpSpPr>
            <p:nvPr/>
          </p:nvGrpSpPr>
          <p:grpSpPr bwMode="auto">
            <a:xfrm>
              <a:off x="1584" y="1200"/>
              <a:ext cx="1232" cy="710"/>
              <a:chOff x="616" y="720"/>
              <a:chExt cx="1232" cy="710"/>
            </a:xfrm>
          </p:grpSpPr>
          <p:sp>
            <p:nvSpPr>
              <p:cNvPr id="17605" name="AutoShape 276"/>
              <p:cNvSpPr>
                <a:spLocks noChangeArrowheads="1"/>
              </p:cNvSpPr>
              <p:nvPr/>
            </p:nvSpPr>
            <p:spPr bwMode="auto">
              <a:xfrm>
                <a:off x="616" y="728"/>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7606" name="AutoShape 277"/>
              <p:cNvSpPr>
                <a:spLocks noChangeArrowheads="1"/>
              </p:cNvSpPr>
              <p:nvPr/>
            </p:nvSpPr>
            <p:spPr bwMode="auto">
              <a:xfrm>
                <a:off x="658" y="768"/>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7607" name="AutoShape 278"/>
              <p:cNvSpPr>
                <a:spLocks noChangeArrowheads="1"/>
              </p:cNvSpPr>
              <p:nvPr/>
            </p:nvSpPr>
            <p:spPr bwMode="auto">
              <a:xfrm>
                <a:off x="632" y="744"/>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7143" name="AutoShape 279"/>
              <p:cNvSpPr>
                <a:spLocks noChangeArrowheads="1"/>
              </p:cNvSpPr>
              <p:nvPr/>
            </p:nvSpPr>
            <p:spPr bwMode="auto">
              <a:xfrm>
                <a:off x="680" y="792"/>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7609" name="Oval 280"/>
              <p:cNvSpPr>
                <a:spLocks noChangeArrowheads="1"/>
              </p:cNvSpPr>
              <p:nvPr/>
            </p:nvSpPr>
            <p:spPr bwMode="auto">
              <a:xfrm>
                <a:off x="1042" y="816"/>
                <a:ext cx="384" cy="384"/>
              </a:xfrm>
              <a:prstGeom prst="ellipse">
                <a:avLst/>
              </a:prstGeom>
              <a:noFill/>
              <a:ln w="57150">
                <a:solidFill>
                  <a:srgbClr val="808080"/>
                </a:solidFill>
                <a:round/>
                <a:headEnd/>
                <a:tailEnd/>
              </a:ln>
            </p:spPr>
            <p:txBody>
              <a:bodyPr wrap="none" anchor="ctr"/>
              <a:lstStyle/>
              <a:p>
                <a:endParaRPr lang="ar-SA"/>
              </a:p>
            </p:txBody>
          </p:sp>
          <p:sp>
            <p:nvSpPr>
              <p:cNvPr id="37145" name="AutoShape 281"/>
              <p:cNvSpPr>
                <a:spLocks noChangeArrowheads="1"/>
              </p:cNvSpPr>
              <p:nvPr/>
            </p:nvSpPr>
            <p:spPr bwMode="auto">
              <a:xfrm>
                <a:off x="1186" y="720"/>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grpSp>
        <p:sp>
          <p:nvSpPr>
            <p:cNvPr id="17595" name="Freeform 282"/>
            <p:cNvSpPr>
              <a:spLocks/>
            </p:cNvSpPr>
            <p:nvPr/>
          </p:nvSpPr>
          <p:spPr bwMode="auto">
            <a:xfrm rot="-1812476">
              <a:off x="2448" y="1440"/>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grpSp>
          <p:nvGrpSpPr>
            <p:cNvPr id="23" name="Group 283"/>
            <p:cNvGrpSpPr>
              <a:grpSpLocks/>
            </p:cNvGrpSpPr>
            <p:nvPr/>
          </p:nvGrpSpPr>
          <p:grpSpPr bwMode="auto">
            <a:xfrm>
              <a:off x="2304" y="816"/>
              <a:ext cx="474" cy="356"/>
              <a:chOff x="469" y="1908"/>
              <a:chExt cx="474" cy="356"/>
            </a:xfrm>
          </p:grpSpPr>
          <p:sp>
            <p:nvSpPr>
              <p:cNvPr id="17599" name="AutoShape 284"/>
              <p:cNvSpPr>
                <a:spLocks noChangeArrowheads="1"/>
              </p:cNvSpPr>
              <p:nvPr/>
            </p:nvSpPr>
            <p:spPr bwMode="auto">
              <a:xfrm rot="-5400000">
                <a:off x="588" y="1924"/>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600" name="Freeform 285"/>
              <p:cNvSpPr>
                <a:spLocks/>
              </p:cNvSpPr>
              <p:nvPr/>
            </p:nvSpPr>
            <p:spPr bwMode="auto">
              <a:xfrm flipH="1">
                <a:off x="569" y="2187"/>
                <a:ext cx="107" cy="77"/>
              </a:xfrm>
              <a:custGeom>
                <a:avLst/>
                <a:gdLst>
                  <a:gd name="T0" fmla="*/ 0 w 256"/>
                  <a:gd name="T1" fmla="*/ 62 h 94"/>
                  <a:gd name="T2" fmla="*/ 46 w 256"/>
                  <a:gd name="T3" fmla="*/ 0 h 94"/>
                  <a:gd name="T4" fmla="*/ 107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01" name="Freeform 286"/>
              <p:cNvSpPr>
                <a:spLocks/>
              </p:cNvSpPr>
              <p:nvPr/>
            </p:nvSpPr>
            <p:spPr bwMode="auto">
              <a:xfrm>
                <a:off x="733" y="218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02" name="Freeform 287"/>
              <p:cNvSpPr>
                <a:spLocks/>
              </p:cNvSpPr>
              <p:nvPr/>
            </p:nvSpPr>
            <p:spPr bwMode="auto">
              <a:xfrm flipH="1">
                <a:off x="469" y="2187"/>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03" name="Freeform 288"/>
              <p:cNvSpPr>
                <a:spLocks/>
              </p:cNvSpPr>
              <p:nvPr/>
            </p:nvSpPr>
            <p:spPr bwMode="auto">
              <a:xfrm>
                <a:off x="733" y="2187"/>
                <a:ext cx="210" cy="77"/>
              </a:xfrm>
              <a:custGeom>
                <a:avLst/>
                <a:gdLst>
                  <a:gd name="T0" fmla="*/ 0 w 256"/>
                  <a:gd name="T1" fmla="*/ 62 h 94"/>
                  <a:gd name="T2" fmla="*/ 90 w 256"/>
                  <a:gd name="T3" fmla="*/ 0 h 94"/>
                  <a:gd name="T4" fmla="*/ 210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604" name="Rectangle 289"/>
              <p:cNvSpPr>
                <a:spLocks noChangeArrowheads="1"/>
              </p:cNvSpPr>
              <p:nvPr/>
            </p:nvSpPr>
            <p:spPr bwMode="auto">
              <a:xfrm>
                <a:off x="677" y="2128"/>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sp>
          <p:nvSpPr>
            <p:cNvPr id="17597" name="Text Box 290"/>
            <p:cNvSpPr txBox="1">
              <a:spLocks noChangeArrowheads="1"/>
            </p:cNvSpPr>
            <p:nvPr/>
          </p:nvSpPr>
          <p:spPr bwMode="auto">
            <a:xfrm>
              <a:off x="1536" y="816"/>
              <a:ext cx="808" cy="288"/>
            </a:xfrm>
            <a:prstGeom prst="rect">
              <a:avLst/>
            </a:prstGeom>
            <a:noFill/>
            <a:ln w="12700">
              <a:noFill/>
              <a:miter lim="800000"/>
              <a:headEnd/>
              <a:tailEnd/>
            </a:ln>
          </p:spPr>
          <p:txBody>
            <a:bodyPr wrap="none">
              <a:spAutoFit/>
            </a:bodyPr>
            <a:lstStyle/>
            <a:p>
              <a:pPr eaLnBrk="0" hangingPunct="0"/>
              <a:r>
                <a:rPr lang="en-US" sz="2400">
                  <a:latin typeface="Times" charset="0"/>
                </a:rPr>
                <a:t>Infection</a:t>
              </a:r>
            </a:p>
          </p:txBody>
        </p:sp>
        <p:sp>
          <p:nvSpPr>
            <p:cNvPr id="17598" name="Freeform 291"/>
            <p:cNvSpPr>
              <a:spLocks/>
            </p:cNvSpPr>
            <p:nvPr/>
          </p:nvSpPr>
          <p:spPr bwMode="auto">
            <a:xfrm>
              <a:off x="720" y="1576"/>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grpSp>
        <p:nvGrpSpPr>
          <p:cNvPr id="24" name="Group 359"/>
          <p:cNvGrpSpPr>
            <a:grpSpLocks/>
          </p:cNvGrpSpPr>
          <p:nvPr/>
        </p:nvGrpSpPr>
        <p:grpSpPr bwMode="auto">
          <a:xfrm>
            <a:off x="228600" y="5410200"/>
            <a:ext cx="3282950" cy="1503363"/>
            <a:chOff x="144" y="3408"/>
            <a:chExt cx="2068" cy="947"/>
          </a:xfrm>
        </p:grpSpPr>
        <p:grpSp>
          <p:nvGrpSpPr>
            <p:cNvPr id="25" name="Group 357"/>
            <p:cNvGrpSpPr>
              <a:grpSpLocks/>
            </p:cNvGrpSpPr>
            <p:nvPr/>
          </p:nvGrpSpPr>
          <p:grpSpPr bwMode="auto">
            <a:xfrm>
              <a:off x="144" y="3408"/>
              <a:ext cx="1232" cy="710"/>
              <a:chOff x="144" y="3408"/>
              <a:chExt cx="1232" cy="710"/>
            </a:xfrm>
          </p:grpSpPr>
          <p:grpSp>
            <p:nvGrpSpPr>
              <p:cNvPr id="26" name="Group 356"/>
              <p:cNvGrpSpPr>
                <a:grpSpLocks/>
              </p:cNvGrpSpPr>
              <p:nvPr/>
            </p:nvGrpSpPr>
            <p:grpSpPr bwMode="auto">
              <a:xfrm>
                <a:off x="144" y="3408"/>
                <a:ext cx="1232" cy="710"/>
                <a:chOff x="144" y="3408"/>
                <a:chExt cx="1232" cy="710"/>
              </a:xfrm>
            </p:grpSpPr>
            <p:sp>
              <p:nvSpPr>
                <p:cNvPr id="17589" name="AutoShape 152"/>
                <p:cNvSpPr>
                  <a:spLocks noChangeArrowheads="1"/>
                </p:cNvSpPr>
                <p:nvPr/>
              </p:nvSpPr>
              <p:spPr bwMode="auto">
                <a:xfrm>
                  <a:off x="144" y="3416"/>
                  <a:ext cx="1232" cy="702"/>
                </a:xfrm>
                <a:prstGeom prst="roundRect">
                  <a:avLst>
                    <a:gd name="adj" fmla="val 19801"/>
                  </a:avLst>
                </a:prstGeom>
                <a:noFill/>
                <a:ln w="76200">
                  <a:solidFill>
                    <a:srgbClr val="FF66CC"/>
                  </a:solidFill>
                  <a:prstDash val="dash"/>
                  <a:round/>
                  <a:headEnd/>
                  <a:tailEnd/>
                </a:ln>
              </p:spPr>
              <p:txBody>
                <a:bodyPr wrap="none" anchor="ctr"/>
                <a:lstStyle/>
                <a:p>
                  <a:endParaRPr lang="ar-SA"/>
                </a:p>
              </p:txBody>
            </p:sp>
            <p:sp>
              <p:nvSpPr>
                <p:cNvPr id="17590" name="AutoShape 153"/>
                <p:cNvSpPr>
                  <a:spLocks noChangeArrowheads="1"/>
                </p:cNvSpPr>
                <p:nvPr/>
              </p:nvSpPr>
              <p:spPr bwMode="auto">
                <a:xfrm>
                  <a:off x="186" y="3456"/>
                  <a:ext cx="1152" cy="624"/>
                </a:xfrm>
                <a:prstGeom prst="roundRect">
                  <a:avLst>
                    <a:gd name="adj" fmla="val 16667"/>
                  </a:avLst>
                </a:prstGeom>
                <a:noFill/>
                <a:ln w="76200">
                  <a:solidFill>
                    <a:schemeClr val="accent2"/>
                  </a:solidFill>
                  <a:prstDash val="dash"/>
                  <a:round/>
                  <a:headEnd/>
                  <a:tailEnd/>
                </a:ln>
              </p:spPr>
              <p:txBody>
                <a:bodyPr wrap="none" anchor="ctr"/>
                <a:lstStyle/>
                <a:p>
                  <a:endParaRPr lang="ar-SA"/>
                </a:p>
              </p:txBody>
            </p:sp>
            <p:sp>
              <p:nvSpPr>
                <p:cNvPr id="17591" name="AutoShape 154"/>
                <p:cNvSpPr>
                  <a:spLocks noChangeArrowheads="1"/>
                </p:cNvSpPr>
                <p:nvPr/>
              </p:nvSpPr>
              <p:spPr bwMode="auto">
                <a:xfrm>
                  <a:off x="160" y="3432"/>
                  <a:ext cx="1200" cy="670"/>
                </a:xfrm>
                <a:prstGeom prst="roundRect">
                  <a:avLst>
                    <a:gd name="adj" fmla="val 19403"/>
                  </a:avLst>
                </a:prstGeom>
                <a:noFill/>
                <a:ln w="12700">
                  <a:solidFill>
                    <a:schemeClr val="hlink"/>
                  </a:solidFill>
                  <a:prstDash val="dash"/>
                  <a:round/>
                  <a:headEnd/>
                  <a:tailEnd/>
                </a:ln>
              </p:spPr>
              <p:txBody>
                <a:bodyPr wrap="none" anchor="ctr"/>
                <a:lstStyle/>
                <a:p>
                  <a:endParaRPr lang="ar-SA"/>
                </a:p>
              </p:txBody>
            </p:sp>
            <p:sp>
              <p:nvSpPr>
                <p:cNvPr id="37019" name="AutoShape 155"/>
                <p:cNvSpPr>
                  <a:spLocks noChangeArrowheads="1"/>
                </p:cNvSpPr>
                <p:nvPr/>
              </p:nvSpPr>
              <p:spPr bwMode="auto">
                <a:xfrm>
                  <a:off x="208" y="3480"/>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prstDash val="dash"/>
                  <a:round/>
                  <a:headEnd/>
                  <a:tailEnd/>
                </a:ln>
                <a:effectLst/>
              </p:spPr>
              <p:txBody>
                <a:bodyPr wrap="none" anchor="ctr"/>
                <a:lstStyle/>
                <a:p>
                  <a:pPr>
                    <a:defRPr/>
                  </a:pPr>
                  <a:endParaRPr lang="ar-SA"/>
                </a:p>
              </p:txBody>
            </p:sp>
            <p:sp>
              <p:nvSpPr>
                <p:cNvPr id="37020" name="AutoShape 156"/>
                <p:cNvSpPr>
                  <a:spLocks noChangeArrowheads="1"/>
                </p:cNvSpPr>
                <p:nvPr/>
              </p:nvSpPr>
              <p:spPr bwMode="auto">
                <a:xfrm>
                  <a:off x="714" y="3408"/>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grpSp>
          <p:grpSp>
            <p:nvGrpSpPr>
              <p:cNvPr id="27" name="Group 355"/>
              <p:cNvGrpSpPr>
                <a:grpSpLocks/>
              </p:cNvGrpSpPr>
              <p:nvPr/>
            </p:nvGrpSpPr>
            <p:grpSpPr bwMode="auto">
              <a:xfrm>
                <a:off x="210" y="3504"/>
                <a:ext cx="1090" cy="500"/>
                <a:chOff x="210" y="3504"/>
                <a:chExt cx="1090" cy="500"/>
              </a:xfrm>
            </p:grpSpPr>
            <p:grpSp>
              <p:nvGrpSpPr>
                <p:cNvPr id="28" name="Group 354"/>
                <p:cNvGrpSpPr>
                  <a:grpSpLocks/>
                </p:cNvGrpSpPr>
                <p:nvPr/>
              </p:nvGrpSpPr>
              <p:grpSpPr bwMode="auto">
                <a:xfrm>
                  <a:off x="336" y="3648"/>
                  <a:ext cx="473" cy="356"/>
                  <a:chOff x="336" y="3648"/>
                  <a:chExt cx="473" cy="356"/>
                </a:xfrm>
              </p:grpSpPr>
              <p:sp>
                <p:nvSpPr>
                  <p:cNvPr id="17582" name="AutoShape 159"/>
                  <p:cNvSpPr>
                    <a:spLocks noChangeArrowheads="1"/>
                  </p:cNvSpPr>
                  <p:nvPr/>
                </p:nvSpPr>
                <p:spPr bwMode="auto">
                  <a:xfrm rot="-5400000">
                    <a:off x="454" y="3664"/>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583" name="Freeform 160"/>
                  <p:cNvSpPr>
                    <a:spLocks/>
                  </p:cNvSpPr>
                  <p:nvPr/>
                </p:nvSpPr>
                <p:spPr bwMode="auto">
                  <a:xfrm flipH="1">
                    <a:off x="436" y="392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84" name="Freeform 161"/>
                  <p:cNvSpPr>
                    <a:spLocks/>
                  </p:cNvSpPr>
                  <p:nvPr/>
                </p:nvSpPr>
                <p:spPr bwMode="auto">
                  <a:xfrm>
                    <a:off x="600" y="392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85" name="Freeform 162"/>
                  <p:cNvSpPr>
                    <a:spLocks/>
                  </p:cNvSpPr>
                  <p:nvPr/>
                </p:nvSpPr>
                <p:spPr bwMode="auto">
                  <a:xfrm flipH="1">
                    <a:off x="336" y="3927"/>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86" name="Freeform 163"/>
                  <p:cNvSpPr>
                    <a:spLocks/>
                  </p:cNvSpPr>
                  <p:nvPr/>
                </p:nvSpPr>
                <p:spPr bwMode="auto">
                  <a:xfrm>
                    <a:off x="600" y="3927"/>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87" name="Freeform 164"/>
                  <p:cNvSpPr>
                    <a:spLocks/>
                  </p:cNvSpPr>
                  <p:nvPr/>
                </p:nvSpPr>
                <p:spPr bwMode="auto">
                  <a:xfrm>
                    <a:off x="485" y="3698"/>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588" name="Rectangle 165"/>
                  <p:cNvSpPr>
                    <a:spLocks noChangeArrowheads="1"/>
                  </p:cNvSpPr>
                  <p:nvPr/>
                </p:nvSpPr>
                <p:spPr bwMode="auto">
                  <a:xfrm>
                    <a:off x="544" y="3868"/>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29" name="Group 353"/>
                <p:cNvGrpSpPr>
                  <a:grpSpLocks/>
                </p:cNvGrpSpPr>
                <p:nvPr/>
              </p:nvGrpSpPr>
              <p:grpSpPr bwMode="auto">
                <a:xfrm>
                  <a:off x="480" y="3504"/>
                  <a:ext cx="473" cy="356"/>
                  <a:chOff x="480" y="3504"/>
                  <a:chExt cx="473" cy="356"/>
                </a:xfrm>
              </p:grpSpPr>
              <p:sp>
                <p:nvSpPr>
                  <p:cNvPr id="17575" name="AutoShape 167"/>
                  <p:cNvSpPr>
                    <a:spLocks noChangeArrowheads="1"/>
                  </p:cNvSpPr>
                  <p:nvPr/>
                </p:nvSpPr>
                <p:spPr bwMode="auto">
                  <a:xfrm rot="-5400000">
                    <a:off x="598" y="3520"/>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576" name="Freeform 168"/>
                  <p:cNvSpPr>
                    <a:spLocks/>
                  </p:cNvSpPr>
                  <p:nvPr/>
                </p:nvSpPr>
                <p:spPr bwMode="auto">
                  <a:xfrm flipH="1">
                    <a:off x="580" y="3783"/>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77" name="Freeform 169"/>
                  <p:cNvSpPr>
                    <a:spLocks/>
                  </p:cNvSpPr>
                  <p:nvPr/>
                </p:nvSpPr>
                <p:spPr bwMode="auto">
                  <a:xfrm>
                    <a:off x="744" y="3783"/>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78" name="Freeform 170"/>
                  <p:cNvSpPr>
                    <a:spLocks/>
                  </p:cNvSpPr>
                  <p:nvPr/>
                </p:nvSpPr>
                <p:spPr bwMode="auto">
                  <a:xfrm flipH="1">
                    <a:off x="480" y="3783"/>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79" name="Freeform 171"/>
                  <p:cNvSpPr>
                    <a:spLocks/>
                  </p:cNvSpPr>
                  <p:nvPr/>
                </p:nvSpPr>
                <p:spPr bwMode="auto">
                  <a:xfrm>
                    <a:off x="744" y="3783"/>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80" name="Freeform 172"/>
                  <p:cNvSpPr>
                    <a:spLocks/>
                  </p:cNvSpPr>
                  <p:nvPr/>
                </p:nvSpPr>
                <p:spPr bwMode="auto">
                  <a:xfrm>
                    <a:off x="629" y="3554"/>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581" name="Rectangle 173"/>
                  <p:cNvSpPr>
                    <a:spLocks noChangeArrowheads="1"/>
                  </p:cNvSpPr>
                  <p:nvPr/>
                </p:nvSpPr>
                <p:spPr bwMode="auto">
                  <a:xfrm>
                    <a:off x="688" y="3724"/>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30" name="Group 352"/>
                <p:cNvGrpSpPr>
                  <a:grpSpLocks/>
                </p:cNvGrpSpPr>
                <p:nvPr/>
              </p:nvGrpSpPr>
              <p:grpSpPr bwMode="auto">
                <a:xfrm>
                  <a:off x="738" y="3648"/>
                  <a:ext cx="473" cy="356"/>
                  <a:chOff x="738" y="3648"/>
                  <a:chExt cx="473" cy="356"/>
                </a:xfrm>
              </p:grpSpPr>
              <p:sp>
                <p:nvSpPr>
                  <p:cNvPr id="17568" name="AutoShape 175"/>
                  <p:cNvSpPr>
                    <a:spLocks noChangeArrowheads="1"/>
                  </p:cNvSpPr>
                  <p:nvPr/>
                </p:nvSpPr>
                <p:spPr bwMode="auto">
                  <a:xfrm rot="-5400000">
                    <a:off x="856" y="3664"/>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569" name="Freeform 176"/>
                  <p:cNvSpPr>
                    <a:spLocks/>
                  </p:cNvSpPr>
                  <p:nvPr/>
                </p:nvSpPr>
                <p:spPr bwMode="auto">
                  <a:xfrm flipH="1">
                    <a:off x="838" y="392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70" name="Freeform 177"/>
                  <p:cNvSpPr>
                    <a:spLocks/>
                  </p:cNvSpPr>
                  <p:nvPr/>
                </p:nvSpPr>
                <p:spPr bwMode="auto">
                  <a:xfrm>
                    <a:off x="1002" y="392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71" name="Freeform 178"/>
                  <p:cNvSpPr>
                    <a:spLocks/>
                  </p:cNvSpPr>
                  <p:nvPr/>
                </p:nvSpPr>
                <p:spPr bwMode="auto">
                  <a:xfrm flipH="1">
                    <a:off x="738" y="3927"/>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72" name="Freeform 179"/>
                  <p:cNvSpPr>
                    <a:spLocks/>
                  </p:cNvSpPr>
                  <p:nvPr/>
                </p:nvSpPr>
                <p:spPr bwMode="auto">
                  <a:xfrm>
                    <a:off x="1002" y="3927"/>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73" name="Freeform 180"/>
                  <p:cNvSpPr>
                    <a:spLocks/>
                  </p:cNvSpPr>
                  <p:nvPr/>
                </p:nvSpPr>
                <p:spPr bwMode="auto">
                  <a:xfrm>
                    <a:off x="887" y="3698"/>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574" name="Rectangle 181"/>
                  <p:cNvSpPr>
                    <a:spLocks noChangeArrowheads="1"/>
                  </p:cNvSpPr>
                  <p:nvPr/>
                </p:nvSpPr>
                <p:spPr bwMode="auto">
                  <a:xfrm>
                    <a:off x="946" y="3868"/>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31" name="Group 350"/>
                <p:cNvGrpSpPr>
                  <a:grpSpLocks/>
                </p:cNvGrpSpPr>
                <p:nvPr/>
              </p:nvGrpSpPr>
              <p:grpSpPr bwMode="auto">
                <a:xfrm>
                  <a:off x="863" y="3566"/>
                  <a:ext cx="437" cy="394"/>
                  <a:chOff x="863" y="3566"/>
                  <a:chExt cx="437" cy="394"/>
                </a:xfrm>
              </p:grpSpPr>
              <p:sp>
                <p:nvSpPr>
                  <p:cNvPr id="17561" name="AutoShape 183"/>
                  <p:cNvSpPr>
                    <a:spLocks noChangeArrowheads="1"/>
                  </p:cNvSpPr>
                  <p:nvPr/>
                </p:nvSpPr>
                <p:spPr bwMode="auto">
                  <a:xfrm rot="-7788576">
                    <a:off x="847" y="3582"/>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562" name="Freeform 184"/>
                  <p:cNvSpPr>
                    <a:spLocks/>
                  </p:cNvSpPr>
                  <p:nvPr/>
                </p:nvSpPr>
                <p:spPr bwMode="auto">
                  <a:xfrm rot="19211424" flipH="1">
                    <a:off x="977" y="3852"/>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63" name="Freeform 185"/>
                  <p:cNvSpPr>
                    <a:spLocks/>
                  </p:cNvSpPr>
                  <p:nvPr/>
                </p:nvSpPr>
                <p:spPr bwMode="auto">
                  <a:xfrm rot="-2388576">
                    <a:off x="1103" y="374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64" name="Freeform 186"/>
                  <p:cNvSpPr>
                    <a:spLocks/>
                  </p:cNvSpPr>
                  <p:nvPr/>
                </p:nvSpPr>
                <p:spPr bwMode="auto">
                  <a:xfrm rot="19211424" flipH="1">
                    <a:off x="888" y="3883"/>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65" name="Freeform 187"/>
                  <p:cNvSpPr>
                    <a:spLocks/>
                  </p:cNvSpPr>
                  <p:nvPr/>
                </p:nvSpPr>
                <p:spPr bwMode="auto">
                  <a:xfrm rot="-2388576">
                    <a:off x="1091" y="3714"/>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66" name="Freeform 188"/>
                  <p:cNvSpPr>
                    <a:spLocks/>
                  </p:cNvSpPr>
                  <p:nvPr/>
                </p:nvSpPr>
                <p:spPr bwMode="auto">
                  <a:xfrm rot="-2388576">
                    <a:off x="885" y="3622"/>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567" name="Rectangle 189"/>
                  <p:cNvSpPr>
                    <a:spLocks noChangeArrowheads="1"/>
                  </p:cNvSpPr>
                  <p:nvPr/>
                </p:nvSpPr>
                <p:spPr bwMode="auto">
                  <a:xfrm rot="-2388576">
                    <a:off x="1041" y="3747"/>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17668" name="Group 351"/>
                <p:cNvGrpSpPr>
                  <a:grpSpLocks/>
                </p:cNvGrpSpPr>
                <p:nvPr/>
              </p:nvGrpSpPr>
              <p:grpSpPr bwMode="auto">
                <a:xfrm>
                  <a:off x="210" y="3504"/>
                  <a:ext cx="473" cy="356"/>
                  <a:chOff x="210" y="3504"/>
                  <a:chExt cx="473" cy="356"/>
                </a:xfrm>
              </p:grpSpPr>
              <p:sp>
                <p:nvSpPr>
                  <p:cNvPr id="17554" name="AutoShape 191"/>
                  <p:cNvSpPr>
                    <a:spLocks noChangeArrowheads="1"/>
                  </p:cNvSpPr>
                  <p:nvPr/>
                </p:nvSpPr>
                <p:spPr bwMode="auto">
                  <a:xfrm rot="-5400000">
                    <a:off x="328" y="3520"/>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555" name="Freeform 192"/>
                  <p:cNvSpPr>
                    <a:spLocks/>
                  </p:cNvSpPr>
                  <p:nvPr/>
                </p:nvSpPr>
                <p:spPr bwMode="auto">
                  <a:xfrm flipH="1">
                    <a:off x="310" y="3783"/>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56" name="Freeform 193"/>
                  <p:cNvSpPr>
                    <a:spLocks/>
                  </p:cNvSpPr>
                  <p:nvPr/>
                </p:nvSpPr>
                <p:spPr bwMode="auto">
                  <a:xfrm>
                    <a:off x="474" y="3783"/>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57" name="Freeform 194"/>
                  <p:cNvSpPr>
                    <a:spLocks/>
                  </p:cNvSpPr>
                  <p:nvPr/>
                </p:nvSpPr>
                <p:spPr bwMode="auto">
                  <a:xfrm flipH="1">
                    <a:off x="210" y="3783"/>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58" name="Freeform 195"/>
                  <p:cNvSpPr>
                    <a:spLocks/>
                  </p:cNvSpPr>
                  <p:nvPr/>
                </p:nvSpPr>
                <p:spPr bwMode="auto">
                  <a:xfrm>
                    <a:off x="474" y="3783"/>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59" name="Freeform 196"/>
                  <p:cNvSpPr>
                    <a:spLocks/>
                  </p:cNvSpPr>
                  <p:nvPr/>
                </p:nvSpPr>
                <p:spPr bwMode="auto">
                  <a:xfrm>
                    <a:off x="359" y="3554"/>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560" name="Rectangle 197"/>
                  <p:cNvSpPr>
                    <a:spLocks noChangeArrowheads="1"/>
                  </p:cNvSpPr>
                  <p:nvPr/>
                </p:nvSpPr>
                <p:spPr bwMode="auto">
                  <a:xfrm>
                    <a:off x="418" y="3724"/>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grpSp>
        <p:grpSp>
          <p:nvGrpSpPr>
            <p:cNvPr id="17676" name="Group 358"/>
            <p:cNvGrpSpPr>
              <a:grpSpLocks/>
            </p:cNvGrpSpPr>
            <p:nvPr/>
          </p:nvGrpSpPr>
          <p:grpSpPr bwMode="auto">
            <a:xfrm>
              <a:off x="144" y="3888"/>
              <a:ext cx="2068" cy="467"/>
              <a:chOff x="144" y="3888"/>
              <a:chExt cx="2068" cy="467"/>
            </a:xfrm>
          </p:grpSpPr>
          <p:sp>
            <p:nvSpPr>
              <p:cNvPr id="17545" name="Text Box 199"/>
              <p:cNvSpPr txBox="1">
                <a:spLocks noChangeArrowheads="1"/>
              </p:cNvSpPr>
              <p:nvPr/>
            </p:nvSpPr>
            <p:spPr bwMode="auto">
              <a:xfrm>
                <a:off x="144" y="4090"/>
                <a:ext cx="1248" cy="265"/>
              </a:xfrm>
              <a:prstGeom prst="rect">
                <a:avLst/>
              </a:prstGeom>
              <a:noFill/>
              <a:ln w="12700">
                <a:noFill/>
                <a:miter lim="800000"/>
                <a:headEnd/>
                <a:tailEnd/>
              </a:ln>
            </p:spPr>
            <p:txBody>
              <a:bodyPr>
                <a:spAutoFit/>
              </a:bodyPr>
              <a:lstStyle/>
              <a:p>
                <a:pPr algn="ctr" eaLnBrk="0" hangingPunct="0">
                  <a:lnSpc>
                    <a:spcPct val="90000"/>
                  </a:lnSpc>
                </a:pPr>
                <a:r>
                  <a:rPr lang="en-US" sz="2400">
                    <a:latin typeface="Times" charset="0"/>
                  </a:rPr>
                  <a:t>Lysis</a:t>
                </a:r>
              </a:p>
            </p:txBody>
          </p:sp>
          <p:sp>
            <p:nvSpPr>
              <p:cNvPr id="17546" name="Freeform 200"/>
              <p:cNvSpPr>
                <a:spLocks/>
              </p:cNvSpPr>
              <p:nvPr/>
            </p:nvSpPr>
            <p:spPr bwMode="auto">
              <a:xfrm flipH="1">
                <a:off x="1444" y="3888"/>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grpSp>
      <p:grpSp>
        <p:nvGrpSpPr>
          <p:cNvPr id="17678" name="Group 367"/>
          <p:cNvGrpSpPr>
            <a:grpSpLocks/>
          </p:cNvGrpSpPr>
          <p:nvPr/>
        </p:nvGrpSpPr>
        <p:grpSpPr bwMode="auto">
          <a:xfrm>
            <a:off x="228600" y="5410200"/>
            <a:ext cx="3276600" cy="1127125"/>
            <a:chOff x="144" y="3408"/>
            <a:chExt cx="2064" cy="710"/>
          </a:xfrm>
        </p:grpSpPr>
        <p:grpSp>
          <p:nvGrpSpPr>
            <p:cNvPr id="17679" name="Group 366"/>
            <p:cNvGrpSpPr>
              <a:grpSpLocks/>
            </p:cNvGrpSpPr>
            <p:nvPr/>
          </p:nvGrpSpPr>
          <p:grpSpPr bwMode="auto">
            <a:xfrm>
              <a:off x="144" y="3408"/>
              <a:ext cx="1232" cy="710"/>
              <a:chOff x="144" y="3408"/>
              <a:chExt cx="1232" cy="710"/>
            </a:xfrm>
          </p:grpSpPr>
          <p:sp>
            <p:nvSpPr>
              <p:cNvPr id="17538" name="AutoShape 69"/>
              <p:cNvSpPr>
                <a:spLocks noChangeArrowheads="1"/>
              </p:cNvSpPr>
              <p:nvPr/>
            </p:nvSpPr>
            <p:spPr bwMode="auto">
              <a:xfrm>
                <a:off x="144" y="3416"/>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7539" name="AutoShape 70"/>
              <p:cNvSpPr>
                <a:spLocks noChangeArrowheads="1"/>
              </p:cNvSpPr>
              <p:nvPr/>
            </p:nvSpPr>
            <p:spPr bwMode="auto">
              <a:xfrm>
                <a:off x="186" y="3456"/>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7540" name="AutoShape 71"/>
              <p:cNvSpPr>
                <a:spLocks noChangeArrowheads="1"/>
              </p:cNvSpPr>
              <p:nvPr/>
            </p:nvSpPr>
            <p:spPr bwMode="auto">
              <a:xfrm>
                <a:off x="160" y="3432"/>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6936" name="AutoShape 72"/>
              <p:cNvSpPr>
                <a:spLocks noChangeArrowheads="1"/>
              </p:cNvSpPr>
              <p:nvPr/>
            </p:nvSpPr>
            <p:spPr bwMode="auto">
              <a:xfrm>
                <a:off x="208" y="3480"/>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36937" name="AutoShape 73"/>
              <p:cNvSpPr>
                <a:spLocks noChangeArrowheads="1"/>
              </p:cNvSpPr>
              <p:nvPr/>
            </p:nvSpPr>
            <p:spPr bwMode="auto">
              <a:xfrm>
                <a:off x="714" y="3408"/>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grpSp>
        <p:grpSp>
          <p:nvGrpSpPr>
            <p:cNvPr id="17684" name="Group 365"/>
            <p:cNvGrpSpPr>
              <a:grpSpLocks/>
            </p:cNvGrpSpPr>
            <p:nvPr/>
          </p:nvGrpSpPr>
          <p:grpSpPr bwMode="auto">
            <a:xfrm>
              <a:off x="210" y="3504"/>
              <a:ext cx="1090" cy="500"/>
              <a:chOff x="210" y="3504"/>
              <a:chExt cx="1090" cy="500"/>
            </a:xfrm>
          </p:grpSpPr>
          <p:grpSp>
            <p:nvGrpSpPr>
              <p:cNvPr id="17685" name="Group 364"/>
              <p:cNvGrpSpPr>
                <a:grpSpLocks/>
              </p:cNvGrpSpPr>
              <p:nvPr/>
            </p:nvGrpSpPr>
            <p:grpSpPr bwMode="auto">
              <a:xfrm>
                <a:off x="336" y="3648"/>
                <a:ext cx="473" cy="356"/>
                <a:chOff x="336" y="3648"/>
                <a:chExt cx="473" cy="356"/>
              </a:xfrm>
            </p:grpSpPr>
            <p:sp>
              <p:nvSpPr>
                <p:cNvPr id="17531" name="AutoShape 76"/>
                <p:cNvSpPr>
                  <a:spLocks noChangeArrowheads="1"/>
                </p:cNvSpPr>
                <p:nvPr/>
              </p:nvSpPr>
              <p:spPr bwMode="auto">
                <a:xfrm rot="-5400000">
                  <a:off x="454" y="3664"/>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532" name="Freeform 77"/>
                <p:cNvSpPr>
                  <a:spLocks/>
                </p:cNvSpPr>
                <p:nvPr/>
              </p:nvSpPr>
              <p:spPr bwMode="auto">
                <a:xfrm flipH="1">
                  <a:off x="436" y="392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33" name="Freeform 78"/>
                <p:cNvSpPr>
                  <a:spLocks/>
                </p:cNvSpPr>
                <p:nvPr/>
              </p:nvSpPr>
              <p:spPr bwMode="auto">
                <a:xfrm>
                  <a:off x="600" y="392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34" name="Freeform 79"/>
                <p:cNvSpPr>
                  <a:spLocks/>
                </p:cNvSpPr>
                <p:nvPr/>
              </p:nvSpPr>
              <p:spPr bwMode="auto">
                <a:xfrm flipH="1">
                  <a:off x="336" y="3927"/>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35" name="Freeform 80"/>
                <p:cNvSpPr>
                  <a:spLocks/>
                </p:cNvSpPr>
                <p:nvPr/>
              </p:nvSpPr>
              <p:spPr bwMode="auto">
                <a:xfrm>
                  <a:off x="600" y="3927"/>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36" name="Freeform 81"/>
                <p:cNvSpPr>
                  <a:spLocks/>
                </p:cNvSpPr>
                <p:nvPr/>
              </p:nvSpPr>
              <p:spPr bwMode="auto">
                <a:xfrm>
                  <a:off x="485" y="3698"/>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537" name="Rectangle 82"/>
                <p:cNvSpPr>
                  <a:spLocks noChangeArrowheads="1"/>
                </p:cNvSpPr>
                <p:nvPr/>
              </p:nvSpPr>
              <p:spPr bwMode="auto">
                <a:xfrm>
                  <a:off x="544" y="3868"/>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17693" name="Group 363"/>
              <p:cNvGrpSpPr>
                <a:grpSpLocks/>
              </p:cNvGrpSpPr>
              <p:nvPr/>
            </p:nvGrpSpPr>
            <p:grpSpPr bwMode="auto">
              <a:xfrm>
                <a:off x="480" y="3504"/>
                <a:ext cx="473" cy="356"/>
                <a:chOff x="480" y="3504"/>
                <a:chExt cx="473" cy="356"/>
              </a:xfrm>
            </p:grpSpPr>
            <p:sp>
              <p:nvSpPr>
                <p:cNvPr id="17524" name="AutoShape 84"/>
                <p:cNvSpPr>
                  <a:spLocks noChangeArrowheads="1"/>
                </p:cNvSpPr>
                <p:nvPr/>
              </p:nvSpPr>
              <p:spPr bwMode="auto">
                <a:xfrm rot="-5400000">
                  <a:off x="598" y="3520"/>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525" name="Freeform 85"/>
                <p:cNvSpPr>
                  <a:spLocks/>
                </p:cNvSpPr>
                <p:nvPr/>
              </p:nvSpPr>
              <p:spPr bwMode="auto">
                <a:xfrm flipH="1">
                  <a:off x="580" y="3783"/>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26" name="Freeform 86"/>
                <p:cNvSpPr>
                  <a:spLocks/>
                </p:cNvSpPr>
                <p:nvPr/>
              </p:nvSpPr>
              <p:spPr bwMode="auto">
                <a:xfrm>
                  <a:off x="744" y="3783"/>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27" name="Freeform 87"/>
                <p:cNvSpPr>
                  <a:spLocks/>
                </p:cNvSpPr>
                <p:nvPr/>
              </p:nvSpPr>
              <p:spPr bwMode="auto">
                <a:xfrm flipH="1">
                  <a:off x="480" y="3783"/>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28" name="Freeform 88"/>
                <p:cNvSpPr>
                  <a:spLocks/>
                </p:cNvSpPr>
                <p:nvPr/>
              </p:nvSpPr>
              <p:spPr bwMode="auto">
                <a:xfrm>
                  <a:off x="744" y="3783"/>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29" name="Freeform 89"/>
                <p:cNvSpPr>
                  <a:spLocks/>
                </p:cNvSpPr>
                <p:nvPr/>
              </p:nvSpPr>
              <p:spPr bwMode="auto">
                <a:xfrm>
                  <a:off x="629" y="3554"/>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530" name="Rectangle 90"/>
                <p:cNvSpPr>
                  <a:spLocks noChangeArrowheads="1"/>
                </p:cNvSpPr>
                <p:nvPr/>
              </p:nvSpPr>
              <p:spPr bwMode="auto">
                <a:xfrm>
                  <a:off x="688" y="3724"/>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17694" name="Group 362"/>
              <p:cNvGrpSpPr>
                <a:grpSpLocks/>
              </p:cNvGrpSpPr>
              <p:nvPr/>
            </p:nvGrpSpPr>
            <p:grpSpPr bwMode="auto">
              <a:xfrm>
                <a:off x="738" y="3648"/>
                <a:ext cx="473" cy="356"/>
                <a:chOff x="738" y="3648"/>
                <a:chExt cx="473" cy="356"/>
              </a:xfrm>
            </p:grpSpPr>
            <p:sp>
              <p:nvSpPr>
                <p:cNvPr id="17517" name="AutoShape 92"/>
                <p:cNvSpPr>
                  <a:spLocks noChangeArrowheads="1"/>
                </p:cNvSpPr>
                <p:nvPr/>
              </p:nvSpPr>
              <p:spPr bwMode="auto">
                <a:xfrm rot="-5400000">
                  <a:off x="856" y="3664"/>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518" name="Freeform 93"/>
                <p:cNvSpPr>
                  <a:spLocks/>
                </p:cNvSpPr>
                <p:nvPr/>
              </p:nvSpPr>
              <p:spPr bwMode="auto">
                <a:xfrm flipH="1">
                  <a:off x="838" y="392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19" name="Freeform 94"/>
                <p:cNvSpPr>
                  <a:spLocks/>
                </p:cNvSpPr>
                <p:nvPr/>
              </p:nvSpPr>
              <p:spPr bwMode="auto">
                <a:xfrm>
                  <a:off x="1002" y="392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20" name="Freeform 95"/>
                <p:cNvSpPr>
                  <a:spLocks/>
                </p:cNvSpPr>
                <p:nvPr/>
              </p:nvSpPr>
              <p:spPr bwMode="auto">
                <a:xfrm flipH="1">
                  <a:off x="738" y="3927"/>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21" name="Freeform 96"/>
                <p:cNvSpPr>
                  <a:spLocks/>
                </p:cNvSpPr>
                <p:nvPr/>
              </p:nvSpPr>
              <p:spPr bwMode="auto">
                <a:xfrm>
                  <a:off x="1002" y="3927"/>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22" name="Freeform 97"/>
                <p:cNvSpPr>
                  <a:spLocks/>
                </p:cNvSpPr>
                <p:nvPr/>
              </p:nvSpPr>
              <p:spPr bwMode="auto">
                <a:xfrm>
                  <a:off x="887" y="3698"/>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523" name="Rectangle 98"/>
                <p:cNvSpPr>
                  <a:spLocks noChangeArrowheads="1"/>
                </p:cNvSpPr>
                <p:nvPr/>
              </p:nvSpPr>
              <p:spPr bwMode="auto">
                <a:xfrm>
                  <a:off x="946" y="3868"/>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17705" name="Group 360"/>
              <p:cNvGrpSpPr>
                <a:grpSpLocks/>
              </p:cNvGrpSpPr>
              <p:nvPr/>
            </p:nvGrpSpPr>
            <p:grpSpPr bwMode="auto">
              <a:xfrm>
                <a:off x="863" y="3566"/>
                <a:ext cx="437" cy="394"/>
                <a:chOff x="863" y="3566"/>
                <a:chExt cx="437" cy="394"/>
              </a:xfrm>
            </p:grpSpPr>
            <p:sp>
              <p:nvSpPr>
                <p:cNvPr id="17510" name="AutoShape 100"/>
                <p:cNvSpPr>
                  <a:spLocks noChangeArrowheads="1"/>
                </p:cNvSpPr>
                <p:nvPr/>
              </p:nvSpPr>
              <p:spPr bwMode="auto">
                <a:xfrm rot="-7788576">
                  <a:off x="847" y="3582"/>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511" name="Freeform 101"/>
                <p:cNvSpPr>
                  <a:spLocks/>
                </p:cNvSpPr>
                <p:nvPr/>
              </p:nvSpPr>
              <p:spPr bwMode="auto">
                <a:xfrm rot="19211424" flipH="1">
                  <a:off x="977" y="3852"/>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12" name="Freeform 102"/>
                <p:cNvSpPr>
                  <a:spLocks/>
                </p:cNvSpPr>
                <p:nvPr/>
              </p:nvSpPr>
              <p:spPr bwMode="auto">
                <a:xfrm rot="-2388576">
                  <a:off x="1103" y="3747"/>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13" name="Freeform 103"/>
                <p:cNvSpPr>
                  <a:spLocks/>
                </p:cNvSpPr>
                <p:nvPr/>
              </p:nvSpPr>
              <p:spPr bwMode="auto">
                <a:xfrm rot="19211424" flipH="1">
                  <a:off x="888" y="3883"/>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14" name="Freeform 104"/>
                <p:cNvSpPr>
                  <a:spLocks/>
                </p:cNvSpPr>
                <p:nvPr/>
              </p:nvSpPr>
              <p:spPr bwMode="auto">
                <a:xfrm rot="-2388576">
                  <a:off x="1091" y="3714"/>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15" name="Freeform 105"/>
                <p:cNvSpPr>
                  <a:spLocks/>
                </p:cNvSpPr>
                <p:nvPr/>
              </p:nvSpPr>
              <p:spPr bwMode="auto">
                <a:xfrm rot="-2388576">
                  <a:off x="885" y="3622"/>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516" name="Rectangle 106"/>
                <p:cNvSpPr>
                  <a:spLocks noChangeArrowheads="1"/>
                </p:cNvSpPr>
                <p:nvPr/>
              </p:nvSpPr>
              <p:spPr bwMode="auto">
                <a:xfrm rot="-2388576">
                  <a:off x="1041" y="3747"/>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17707" name="Group 361"/>
              <p:cNvGrpSpPr>
                <a:grpSpLocks/>
              </p:cNvGrpSpPr>
              <p:nvPr/>
            </p:nvGrpSpPr>
            <p:grpSpPr bwMode="auto">
              <a:xfrm>
                <a:off x="210" y="3504"/>
                <a:ext cx="473" cy="356"/>
                <a:chOff x="210" y="3504"/>
                <a:chExt cx="473" cy="356"/>
              </a:xfrm>
            </p:grpSpPr>
            <p:sp>
              <p:nvSpPr>
                <p:cNvPr id="17503" name="AutoShape 108"/>
                <p:cNvSpPr>
                  <a:spLocks noChangeArrowheads="1"/>
                </p:cNvSpPr>
                <p:nvPr/>
              </p:nvSpPr>
              <p:spPr bwMode="auto">
                <a:xfrm rot="-5400000">
                  <a:off x="328" y="3520"/>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504" name="Freeform 109"/>
                <p:cNvSpPr>
                  <a:spLocks/>
                </p:cNvSpPr>
                <p:nvPr/>
              </p:nvSpPr>
              <p:spPr bwMode="auto">
                <a:xfrm flipH="1">
                  <a:off x="310" y="3783"/>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05" name="Freeform 110"/>
                <p:cNvSpPr>
                  <a:spLocks/>
                </p:cNvSpPr>
                <p:nvPr/>
              </p:nvSpPr>
              <p:spPr bwMode="auto">
                <a:xfrm>
                  <a:off x="474" y="3783"/>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06" name="Freeform 111"/>
                <p:cNvSpPr>
                  <a:spLocks/>
                </p:cNvSpPr>
                <p:nvPr/>
              </p:nvSpPr>
              <p:spPr bwMode="auto">
                <a:xfrm flipH="1">
                  <a:off x="210" y="3783"/>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07" name="Freeform 112"/>
                <p:cNvSpPr>
                  <a:spLocks/>
                </p:cNvSpPr>
                <p:nvPr/>
              </p:nvSpPr>
              <p:spPr bwMode="auto">
                <a:xfrm>
                  <a:off x="474" y="3783"/>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508" name="Freeform 113"/>
                <p:cNvSpPr>
                  <a:spLocks/>
                </p:cNvSpPr>
                <p:nvPr/>
              </p:nvSpPr>
              <p:spPr bwMode="auto">
                <a:xfrm>
                  <a:off x="359" y="3554"/>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509" name="Rectangle 114"/>
                <p:cNvSpPr>
                  <a:spLocks noChangeArrowheads="1"/>
                </p:cNvSpPr>
                <p:nvPr/>
              </p:nvSpPr>
              <p:spPr bwMode="auto">
                <a:xfrm>
                  <a:off x="418" y="3724"/>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sp>
          <p:nvSpPr>
            <p:cNvPr id="17497" name="Freeform 115"/>
            <p:cNvSpPr>
              <a:spLocks/>
            </p:cNvSpPr>
            <p:nvPr/>
          </p:nvSpPr>
          <p:spPr bwMode="auto">
            <a:xfrm flipH="1">
              <a:off x="1440" y="3888"/>
              <a:ext cx="768" cy="167"/>
            </a:xfrm>
            <a:custGeom>
              <a:avLst/>
              <a:gdLst>
                <a:gd name="T0" fmla="*/ 0 w 768"/>
                <a:gd name="T1" fmla="*/ 0 h 167"/>
                <a:gd name="T2" fmla="*/ 144 w 768"/>
                <a:gd name="T3" fmla="*/ 144 h 167"/>
                <a:gd name="T4" fmla="*/ 768 w 768"/>
                <a:gd name="T5" fmla="*/ 144 h 167"/>
                <a:gd name="T6" fmla="*/ 0 60000 65536"/>
                <a:gd name="T7" fmla="*/ 0 60000 65536"/>
                <a:gd name="T8" fmla="*/ 0 60000 65536"/>
                <a:gd name="T9" fmla="*/ 0 w 768"/>
                <a:gd name="T10" fmla="*/ 0 h 167"/>
                <a:gd name="T11" fmla="*/ 768 w 768"/>
                <a:gd name="T12" fmla="*/ 167 h 167"/>
              </a:gdLst>
              <a:ahLst/>
              <a:cxnLst>
                <a:cxn ang="T6">
                  <a:pos x="T0" y="T1"/>
                </a:cxn>
                <a:cxn ang="T7">
                  <a:pos x="T2" y="T3"/>
                </a:cxn>
                <a:cxn ang="T8">
                  <a:pos x="T4" y="T5"/>
                </a:cxn>
              </a:cxnLst>
              <a:rect l="T9" t="T10" r="T11" b="T12"/>
              <a:pathLst>
                <a:path w="768" h="167">
                  <a:moveTo>
                    <a:pt x="0" y="0"/>
                  </a:moveTo>
                  <a:cubicBezTo>
                    <a:pt x="8" y="60"/>
                    <a:pt x="16" y="120"/>
                    <a:pt x="144" y="144"/>
                  </a:cubicBezTo>
                  <a:cubicBezTo>
                    <a:pt x="271" y="167"/>
                    <a:pt x="519" y="155"/>
                    <a:pt x="768" y="144"/>
                  </a:cubicBezTo>
                </a:path>
              </a:pathLst>
            </a:custGeom>
            <a:noFill/>
            <a:ln w="76200" cap="flat" cmpd="sng">
              <a:solidFill>
                <a:schemeClr val="folHlink"/>
              </a:solidFill>
              <a:prstDash val="solid"/>
              <a:round/>
              <a:headEnd type="none" w="med" len="med"/>
              <a:tailEnd type="triangle" w="med" len="med"/>
            </a:ln>
          </p:spPr>
          <p:txBody>
            <a:bodyPr wrap="none" anchor="ctr"/>
            <a:lstStyle/>
            <a:p>
              <a:endParaRPr lang="ar-SA"/>
            </a:p>
          </p:txBody>
        </p:sp>
      </p:grpSp>
      <p:grpSp>
        <p:nvGrpSpPr>
          <p:cNvPr id="17708" name="Group 349"/>
          <p:cNvGrpSpPr>
            <a:grpSpLocks/>
          </p:cNvGrpSpPr>
          <p:nvPr/>
        </p:nvGrpSpPr>
        <p:grpSpPr bwMode="auto">
          <a:xfrm>
            <a:off x="228600" y="3276600"/>
            <a:ext cx="2503488" cy="3260725"/>
            <a:chOff x="144" y="2064"/>
            <a:chExt cx="1577" cy="2054"/>
          </a:xfrm>
        </p:grpSpPr>
        <p:sp>
          <p:nvSpPr>
            <p:cNvPr id="37157" name="AutoShape 293"/>
            <p:cNvSpPr>
              <a:spLocks noChangeArrowheads="1"/>
            </p:cNvSpPr>
            <p:nvPr/>
          </p:nvSpPr>
          <p:spPr bwMode="auto">
            <a:xfrm>
              <a:off x="208" y="3480"/>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prstDash val="dash"/>
              <a:round/>
              <a:headEnd/>
              <a:tailEnd/>
            </a:ln>
            <a:effectLst/>
          </p:spPr>
          <p:txBody>
            <a:bodyPr wrap="none" anchor="ctr"/>
            <a:lstStyle/>
            <a:p>
              <a:pPr>
                <a:defRPr/>
              </a:pPr>
              <a:endParaRPr lang="ar-SA"/>
            </a:p>
          </p:txBody>
        </p:sp>
        <p:grpSp>
          <p:nvGrpSpPr>
            <p:cNvPr id="17709" name="Group 294"/>
            <p:cNvGrpSpPr>
              <a:grpSpLocks/>
            </p:cNvGrpSpPr>
            <p:nvPr/>
          </p:nvGrpSpPr>
          <p:grpSpPr bwMode="auto">
            <a:xfrm>
              <a:off x="144" y="3408"/>
              <a:ext cx="1232" cy="710"/>
              <a:chOff x="144" y="3048"/>
              <a:chExt cx="1232" cy="710"/>
            </a:xfrm>
          </p:grpSpPr>
          <p:sp>
            <p:nvSpPr>
              <p:cNvPr id="17490" name="AutoShape 295"/>
              <p:cNvSpPr>
                <a:spLocks noChangeArrowheads="1"/>
              </p:cNvSpPr>
              <p:nvPr/>
            </p:nvSpPr>
            <p:spPr bwMode="auto">
              <a:xfrm>
                <a:off x="186" y="3096"/>
                <a:ext cx="1152" cy="624"/>
              </a:xfrm>
              <a:prstGeom prst="roundRect">
                <a:avLst>
                  <a:gd name="adj" fmla="val 16667"/>
                </a:avLst>
              </a:prstGeom>
              <a:noFill/>
              <a:ln w="76200">
                <a:solidFill>
                  <a:schemeClr val="accent2"/>
                </a:solidFill>
                <a:prstDash val="dash"/>
                <a:round/>
                <a:headEnd/>
                <a:tailEnd/>
              </a:ln>
            </p:spPr>
            <p:txBody>
              <a:bodyPr wrap="none" anchor="ctr"/>
              <a:lstStyle/>
              <a:p>
                <a:endParaRPr lang="ar-SA"/>
              </a:p>
            </p:txBody>
          </p:sp>
          <p:grpSp>
            <p:nvGrpSpPr>
              <p:cNvPr id="17716" name="Group 296"/>
              <p:cNvGrpSpPr>
                <a:grpSpLocks/>
              </p:cNvGrpSpPr>
              <p:nvPr/>
            </p:nvGrpSpPr>
            <p:grpSpPr bwMode="auto">
              <a:xfrm>
                <a:off x="144" y="3048"/>
                <a:ext cx="1232" cy="710"/>
                <a:chOff x="144" y="3048"/>
                <a:chExt cx="1232" cy="710"/>
              </a:xfrm>
            </p:grpSpPr>
            <p:sp>
              <p:nvSpPr>
                <p:cNvPr id="17492" name="AutoShape 297"/>
                <p:cNvSpPr>
                  <a:spLocks noChangeArrowheads="1"/>
                </p:cNvSpPr>
                <p:nvPr/>
              </p:nvSpPr>
              <p:spPr bwMode="auto">
                <a:xfrm>
                  <a:off x="144" y="3056"/>
                  <a:ext cx="1232" cy="702"/>
                </a:xfrm>
                <a:prstGeom prst="roundRect">
                  <a:avLst>
                    <a:gd name="adj" fmla="val 19801"/>
                  </a:avLst>
                </a:prstGeom>
                <a:noFill/>
                <a:ln w="76200">
                  <a:solidFill>
                    <a:srgbClr val="FF66CC"/>
                  </a:solidFill>
                  <a:prstDash val="dash"/>
                  <a:round/>
                  <a:headEnd/>
                  <a:tailEnd/>
                </a:ln>
              </p:spPr>
              <p:txBody>
                <a:bodyPr wrap="none" anchor="ctr"/>
                <a:lstStyle/>
                <a:p>
                  <a:endParaRPr lang="ar-SA"/>
                </a:p>
              </p:txBody>
            </p:sp>
            <p:sp>
              <p:nvSpPr>
                <p:cNvPr id="17493" name="AutoShape 298"/>
                <p:cNvSpPr>
                  <a:spLocks noChangeArrowheads="1"/>
                </p:cNvSpPr>
                <p:nvPr/>
              </p:nvSpPr>
              <p:spPr bwMode="auto">
                <a:xfrm>
                  <a:off x="160" y="3072"/>
                  <a:ext cx="1200" cy="670"/>
                </a:xfrm>
                <a:prstGeom prst="roundRect">
                  <a:avLst>
                    <a:gd name="adj" fmla="val 19403"/>
                  </a:avLst>
                </a:prstGeom>
                <a:noFill/>
                <a:ln w="12700">
                  <a:solidFill>
                    <a:schemeClr val="hlink"/>
                  </a:solidFill>
                  <a:prstDash val="dash"/>
                  <a:round/>
                  <a:headEnd/>
                  <a:tailEnd/>
                </a:ln>
              </p:spPr>
              <p:txBody>
                <a:bodyPr wrap="none" anchor="ctr"/>
                <a:lstStyle/>
                <a:p>
                  <a:endParaRPr lang="ar-SA"/>
                </a:p>
              </p:txBody>
            </p:sp>
            <p:sp>
              <p:nvSpPr>
                <p:cNvPr id="37163" name="AutoShape 299"/>
                <p:cNvSpPr>
                  <a:spLocks noChangeArrowheads="1"/>
                </p:cNvSpPr>
                <p:nvPr/>
              </p:nvSpPr>
              <p:spPr bwMode="auto">
                <a:xfrm>
                  <a:off x="714" y="3048"/>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prstDash val="dash"/>
                  <a:miter lim="800000"/>
                  <a:headEnd/>
                  <a:tailEnd/>
                </a:ln>
                <a:effectLst/>
              </p:spPr>
              <p:txBody>
                <a:bodyPr wrap="none" anchor="ctr"/>
                <a:lstStyle/>
                <a:p>
                  <a:pPr>
                    <a:defRPr/>
                  </a:pPr>
                  <a:endParaRPr lang="ar-SA"/>
                </a:p>
              </p:txBody>
            </p:sp>
          </p:grpSp>
        </p:grpSp>
        <p:grpSp>
          <p:nvGrpSpPr>
            <p:cNvPr id="17721" name="Group 300"/>
            <p:cNvGrpSpPr>
              <a:grpSpLocks/>
            </p:cNvGrpSpPr>
            <p:nvPr/>
          </p:nvGrpSpPr>
          <p:grpSpPr bwMode="auto">
            <a:xfrm rot="1803401">
              <a:off x="624" y="2304"/>
              <a:ext cx="473" cy="356"/>
              <a:chOff x="459" y="852"/>
              <a:chExt cx="473" cy="356"/>
            </a:xfrm>
          </p:grpSpPr>
          <p:sp>
            <p:nvSpPr>
              <p:cNvPr id="17483" name="AutoShape 301"/>
              <p:cNvSpPr>
                <a:spLocks noChangeArrowheads="1"/>
              </p:cNvSpPr>
              <p:nvPr/>
            </p:nvSpPr>
            <p:spPr bwMode="auto">
              <a:xfrm rot="-5400000">
                <a:off x="577" y="868"/>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484" name="Freeform 302"/>
              <p:cNvSpPr>
                <a:spLocks/>
              </p:cNvSpPr>
              <p:nvPr/>
            </p:nvSpPr>
            <p:spPr bwMode="auto">
              <a:xfrm flipH="1">
                <a:off x="559"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85" name="Freeform 303"/>
              <p:cNvSpPr>
                <a:spLocks/>
              </p:cNvSpPr>
              <p:nvPr/>
            </p:nvSpPr>
            <p:spPr bwMode="auto">
              <a:xfrm>
                <a:off x="723"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86" name="Freeform 304"/>
              <p:cNvSpPr>
                <a:spLocks/>
              </p:cNvSpPr>
              <p:nvPr/>
            </p:nvSpPr>
            <p:spPr bwMode="auto">
              <a:xfrm flipH="1">
                <a:off x="459"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87" name="Freeform 305"/>
              <p:cNvSpPr>
                <a:spLocks/>
              </p:cNvSpPr>
              <p:nvPr/>
            </p:nvSpPr>
            <p:spPr bwMode="auto">
              <a:xfrm>
                <a:off x="723"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88" name="Freeform 306"/>
              <p:cNvSpPr>
                <a:spLocks/>
              </p:cNvSpPr>
              <p:nvPr/>
            </p:nvSpPr>
            <p:spPr bwMode="auto">
              <a:xfrm>
                <a:off x="608" y="902"/>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489" name="Rectangle 307"/>
              <p:cNvSpPr>
                <a:spLocks noChangeArrowheads="1"/>
              </p:cNvSpPr>
              <p:nvPr/>
            </p:nvSpPr>
            <p:spPr bwMode="auto">
              <a:xfrm>
                <a:off x="667" y="1072"/>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17722" name="Group 308"/>
            <p:cNvGrpSpPr>
              <a:grpSpLocks/>
            </p:cNvGrpSpPr>
            <p:nvPr/>
          </p:nvGrpSpPr>
          <p:grpSpPr bwMode="auto">
            <a:xfrm rot="1814138">
              <a:off x="144" y="2736"/>
              <a:ext cx="473" cy="356"/>
              <a:chOff x="459" y="852"/>
              <a:chExt cx="473" cy="356"/>
            </a:xfrm>
          </p:grpSpPr>
          <p:sp>
            <p:nvSpPr>
              <p:cNvPr id="17476" name="AutoShape 309"/>
              <p:cNvSpPr>
                <a:spLocks noChangeArrowheads="1"/>
              </p:cNvSpPr>
              <p:nvPr/>
            </p:nvSpPr>
            <p:spPr bwMode="auto">
              <a:xfrm rot="-5400000">
                <a:off x="577" y="868"/>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477" name="Freeform 310"/>
              <p:cNvSpPr>
                <a:spLocks/>
              </p:cNvSpPr>
              <p:nvPr/>
            </p:nvSpPr>
            <p:spPr bwMode="auto">
              <a:xfrm flipH="1">
                <a:off x="559"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78" name="Freeform 311"/>
              <p:cNvSpPr>
                <a:spLocks/>
              </p:cNvSpPr>
              <p:nvPr/>
            </p:nvSpPr>
            <p:spPr bwMode="auto">
              <a:xfrm>
                <a:off x="723"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79" name="Freeform 312"/>
              <p:cNvSpPr>
                <a:spLocks/>
              </p:cNvSpPr>
              <p:nvPr/>
            </p:nvSpPr>
            <p:spPr bwMode="auto">
              <a:xfrm flipH="1">
                <a:off x="459"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80" name="Freeform 313"/>
              <p:cNvSpPr>
                <a:spLocks/>
              </p:cNvSpPr>
              <p:nvPr/>
            </p:nvSpPr>
            <p:spPr bwMode="auto">
              <a:xfrm>
                <a:off x="723"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81" name="Freeform 314"/>
              <p:cNvSpPr>
                <a:spLocks/>
              </p:cNvSpPr>
              <p:nvPr/>
            </p:nvSpPr>
            <p:spPr bwMode="auto">
              <a:xfrm>
                <a:off x="608" y="902"/>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482" name="Rectangle 315"/>
              <p:cNvSpPr>
                <a:spLocks noChangeArrowheads="1"/>
              </p:cNvSpPr>
              <p:nvPr/>
            </p:nvSpPr>
            <p:spPr bwMode="auto">
              <a:xfrm>
                <a:off x="667" y="1072"/>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36864" name="Group 348"/>
            <p:cNvGrpSpPr>
              <a:grpSpLocks/>
            </p:cNvGrpSpPr>
            <p:nvPr/>
          </p:nvGrpSpPr>
          <p:grpSpPr bwMode="auto">
            <a:xfrm>
              <a:off x="889" y="2790"/>
              <a:ext cx="447" cy="393"/>
              <a:chOff x="889" y="2790"/>
              <a:chExt cx="447" cy="393"/>
            </a:xfrm>
          </p:grpSpPr>
          <p:sp>
            <p:nvSpPr>
              <p:cNvPr id="17469" name="AutoShape 317"/>
              <p:cNvSpPr>
                <a:spLocks noChangeArrowheads="1"/>
              </p:cNvSpPr>
              <p:nvPr/>
            </p:nvSpPr>
            <p:spPr bwMode="auto">
              <a:xfrm rot="-6944849">
                <a:off x="908" y="2806"/>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470" name="Freeform 318"/>
              <p:cNvSpPr>
                <a:spLocks/>
              </p:cNvSpPr>
              <p:nvPr/>
            </p:nvSpPr>
            <p:spPr bwMode="auto">
              <a:xfrm rot="20055151" flipH="1">
                <a:off x="985" y="3085"/>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71" name="Freeform 319"/>
              <p:cNvSpPr>
                <a:spLocks/>
              </p:cNvSpPr>
              <p:nvPr/>
            </p:nvSpPr>
            <p:spPr bwMode="auto">
              <a:xfrm rot="-1544849">
                <a:off x="1132" y="3014"/>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72" name="Freeform 320"/>
              <p:cNvSpPr>
                <a:spLocks/>
              </p:cNvSpPr>
              <p:nvPr/>
            </p:nvSpPr>
            <p:spPr bwMode="auto">
              <a:xfrm rot="20055151" flipH="1">
                <a:off x="889" y="3106"/>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73" name="Freeform 321"/>
              <p:cNvSpPr>
                <a:spLocks/>
              </p:cNvSpPr>
              <p:nvPr/>
            </p:nvSpPr>
            <p:spPr bwMode="auto">
              <a:xfrm rot="-1544849">
                <a:off x="1127" y="299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74" name="Freeform 322"/>
              <p:cNvSpPr>
                <a:spLocks/>
              </p:cNvSpPr>
              <p:nvPr/>
            </p:nvSpPr>
            <p:spPr bwMode="auto">
              <a:xfrm rot="-1544849">
                <a:off x="942" y="2844"/>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475" name="Rectangle 323"/>
              <p:cNvSpPr>
                <a:spLocks noChangeArrowheads="1"/>
              </p:cNvSpPr>
              <p:nvPr/>
            </p:nvSpPr>
            <p:spPr bwMode="auto">
              <a:xfrm rot="-1544849">
                <a:off x="1068" y="2993"/>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36865" name="Group 324"/>
            <p:cNvGrpSpPr>
              <a:grpSpLocks/>
            </p:cNvGrpSpPr>
            <p:nvPr/>
          </p:nvGrpSpPr>
          <p:grpSpPr bwMode="auto">
            <a:xfrm rot="-1279917">
              <a:off x="1248" y="2064"/>
              <a:ext cx="473" cy="356"/>
              <a:chOff x="459" y="852"/>
              <a:chExt cx="473" cy="356"/>
            </a:xfrm>
          </p:grpSpPr>
          <p:sp>
            <p:nvSpPr>
              <p:cNvPr id="17462" name="AutoShape 325"/>
              <p:cNvSpPr>
                <a:spLocks noChangeArrowheads="1"/>
              </p:cNvSpPr>
              <p:nvPr/>
            </p:nvSpPr>
            <p:spPr bwMode="auto">
              <a:xfrm rot="-5400000">
                <a:off x="577" y="868"/>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463" name="Freeform 326"/>
              <p:cNvSpPr>
                <a:spLocks/>
              </p:cNvSpPr>
              <p:nvPr/>
            </p:nvSpPr>
            <p:spPr bwMode="auto">
              <a:xfrm flipH="1">
                <a:off x="559"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64" name="Freeform 327"/>
              <p:cNvSpPr>
                <a:spLocks/>
              </p:cNvSpPr>
              <p:nvPr/>
            </p:nvSpPr>
            <p:spPr bwMode="auto">
              <a:xfrm>
                <a:off x="723"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65" name="Freeform 328"/>
              <p:cNvSpPr>
                <a:spLocks/>
              </p:cNvSpPr>
              <p:nvPr/>
            </p:nvSpPr>
            <p:spPr bwMode="auto">
              <a:xfrm flipH="1">
                <a:off x="459"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66" name="Freeform 329"/>
              <p:cNvSpPr>
                <a:spLocks/>
              </p:cNvSpPr>
              <p:nvPr/>
            </p:nvSpPr>
            <p:spPr bwMode="auto">
              <a:xfrm>
                <a:off x="723"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67" name="Freeform 330"/>
              <p:cNvSpPr>
                <a:spLocks/>
              </p:cNvSpPr>
              <p:nvPr/>
            </p:nvSpPr>
            <p:spPr bwMode="auto">
              <a:xfrm>
                <a:off x="608" y="902"/>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468" name="Rectangle 331"/>
              <p:cNvSpPr>
                <a:spLocks noChangeArrowheads="1"/>
              </p:cNvSpPr>
              <p:nvPr/>
            </p:nvSpPr>
            <p:spPr bwMode="auto">
              <a:xfrm>
                <a:off x="667" y="1072"/>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36866" name="Group 332"/>
            <p:cNvGrpSpPr>
              <a:grpSpLocks/>
            </p:cNvGrpSpPr>
            <p:nvPr/>
          </p:nvGrpSpPr>
          <p:grpSpPr bwMode="auto">
            <a:xfrm rot="-1031384">
              <a:off x="240" y="2064"/>
              <a:ext cx="473" cy="356"/>
              <a:chOff x="459" y="852"/>
              <a:chExt cx="473" cy="356"/>
            </a:xfrm>
          </p:grpSpPr>
          <p:sp>
            <p:nvSpPr>
              <p:cNvPr id="17455" name="AutoShape 333"/>
              <p:cNvSpPr>
                <a:spLocks noChangeArrowheads="1"/>
              </p:cNvSpPr>
              <p:nvPr/>
            </p:nvSpPr>
            <p:spPr bwMode="auto">
              <a:xfrm rot="-5400000">
                <a:off x="577" y="868"/>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456" name="Freeform 334"/>
              <p:cNvSpPr>
                <a:spLocks/>
              </p:cNvSpPr>
              <p:nvPr/>
            </p:nvSpPr>
            <p:spPr bwMode="auto">
              <a:xfrm flipH="1">
                <a:off x="559"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57" name="Freeform 335"/>
              <p:cNvSpPr>
                <a:spLocks/>
              </p:cNvSpPr>
              <p:nvPr/>
            </p:nvSpPr>
            <p:spPr bwMode="auto">
              <a:xfrm>
                <a:off x="723"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58" name="Freeform 336"/>
              <p:cNvSpPr>
                <a:spLocks/>
              </p:cNvSpPr>
              <p:nvPr/>
            </p:nvSpPr>
            <p:spPr bwMode="auto">
              <a:xfrm flipH="1">
                <a:off x="459"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59" name="Freeform 337"/>
              <p:cNvSpPr>
                <a:spLocks/>
              </p:cNvSpPr>
              <p:nvPr/>
            </p:nvSpPr>
            <p:spPr bwMode="auto">
              <a:xfrm>
                <a:off x="723"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60" name="Freeform 338"/>
              <p:cNvSpPr>
                <a:spLocks/>
              </p:cNvSpPr>
              <p:nvPr/>
            </p:nvSpPr>
            <p:spPr bwMode="auto">
              <a:xfrm>
                <a:off x="608" y="902"/>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461" name="Rectangle 339"/>
              <p:cNvSpPr>
                <a:spLocks noChangeArrowheads="1"/>
              </p:cNvSpPr>
              <p:nvPr/>
            </p:nvSpPr>
            <p:spPr bwMode="auto">
              <a:xfrm>
                <a:off x="667" y="1072"/>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grpSp>
        <p:nvGrpSpPr>
          <p:cNvPr id="36867" name="Group 25"/>
          <p:cNvGrpSpPr>
            <a:grpSpLocks/>
          </p:cNvGrpSpPr>
          <p:nvPr/>
        </p:nvGrpSpPr>
        <p:grpSpPr bwMode="auto">
          <a:xfrm>
            <a:off x="228600" y="1295400"/>
            <a:ext cx="1955800" cy="1127125"/>
            <a:chOff x="616" y="720"/>
            <a:chExt cx="1232" cy="710"/>
          </a:xfrm>
        </p:grpSpPr>
        <p:sp>
          <p:nvSpPr>
            <p:cNvPr id="17442" name="AutoShape 26"/>
            <p:cNvSpPr>
              <a:spLocks noChangeArrowheads="1"/>
            </p:cNvSpPr>
            <p:nvPr/>
          </p:nvSpPr>
          <p:spPr bwMode="auto">
            <a:xfrm>
              <a:off x="616" y="728"/>
              <a:ext cx="1232" cy="702"/>
            </a:xfrm>
            <a:prstGeom prst="roundRect">
              <a:avLst>
                <a:gd name="adj" fmla="val 19801"/>
              </a:avLst>
            </a:prstGeom>
            <a:noFill/>
            <a:ln w="76200">
              <a:solidFill>
                <a:srgbClr val="FF66CC"/>
              </a:solidFill>
              <a:round/>
              <a:headEnd/>
              <a:tailEnd/>
            </a:ln>
          </p:spPr>
          <p:txBody>
            <a:bodyPr wrap="none" anchor="ctr"/>
            <a:lstStyle/>
            <a:p>
              <a:endParaRPr lang="ar-SA"/>
            </a:p>
          </p:txBody>
        </p:sp>
        <p:sp>
          <p:nvSpPr>
            <p:cNvPr id="17443" name="AutoShape 27"/>
            <p:cNvSpPr>
              <a:spLocks noChangeArrowheads="1"/>
            </p:cNvSpPr>
            <p:nvPr/>
          </p:nvSpPr>
          <p:spPr bwMode="auto">
            <a:xfrm>
              <a:off x="658" y="768"/>
              <a:ext cx="1152" cy="624"/>
            </a:xfrm>
            <a:prstGeom prst="roundRect">
              <a:avLst>
                <a:gd name="adj" fmla="val 16667"/>
              </a:avLst>
            </a:prstGeom>
            <a:noFill/>
            <a:ln w="76200">
              <a:solidFill>
                <a:schemeClr val="accent2"/>
              </a:solidFill>
              <a:round/>
              <a:headEnd/>
              <a:tailEnd/>
            </a:ln>
          </p:spPr>
          <p:txBody>
            <a:bodyPr wrap="none" anchor="ctr"/>
            <a:lstStyle/>
            <a:p>
              <a:endParaRPr lang="ar-SA"/>
            </a:p>
          </p:txBody>
        </p:sp>
        <p:sp>
          <p:nvSpPr>
            <p:cNvPr id="17444" name="AutoShape 28"/>
            <p:cNvSpPr>
              <a:spLocks noChangeArrowheads="1"/>
            </p:cNvSpPr>
            <p:nvPr/>
          </p:nvSpPr>
          <p:spPr bwMode="auto">
            <a:xfrm>
              <a:off x="632" y="744"/>
              <a:ext cx="1200" cy="670"/>
            </a:xfrm>
            <a:prstGeom prst="roundRect">
              <a:avLst>
                <a:gd name="adj" fmla="val 19403"/>
              </a:avLst>
            </a:prstGeom>
            <a:noFill/>
            <a:ln w="12700">
              <a:solidFill>
                <a:schemeClr val="hlink"/>
              </a:solidFill>
              <a:round/>
              <a:headEnd/>
              <a:tailEnd/>
            </a:ln>
          </p:spPr>
          <p:txBody>
            <a:bodyPr wrap="none" anchor="ctr"/>
            <a:lstStyle/>
            <a:p>
              <a:endParaRPr lang="ar-SA"/>
            </a:p>
          </p:txBody>
        </p:sp>
        <p:sp>
          <p:nvSpPr>
            <p:cNvPr id="36893" name="AutoShape 29"/>
            <p:cNvSpPr>
              <a:spLocks noChangeArrowheads="1"/>
            </p:cNvSpPr>
            <p:nvPr/>
          </p:nvSpPr>
          <p:spPr bwMode="auto">
            <a:xfrm>
              <a:off x="680" y="792"/>
              <a:ext cx="1106" cy="578"/>
            </a:xfrm>
            <a:prstGeom prst="roundRect">
              <a:avLst>
                <a:gd name="adj" fmla="val 15227"/>
              </a:avLst>
            </a:prstGeom>
            <a:gradFill rotWithShape="0">
              <a:gsLst>
                <a:gs pos="0">
                  <a:schemeClr val="tx2"/>
                </a:gs>
                <a:gs pos="100000">
                  <a:schemeClr val="tx2">
                    <a:gamma/>
                    <a:shade val="46275"/>
                    <a:invGamma/>
                  </a:schemeClr>
                </a:gs>
              </a:gsLst>
              <a:path path="shape">
                <a:fillToRect l="50000" t="50000" r="50000" b="50000"/>
              </a:path>
            </a:gradFill>
            <a:ln w="12700">
              <a:solidFill>
                <a:schemeClr val="hlink"/>
              </a:solidFill>
              <a:round/>
              <a:headEnd/>
              <a:tailEnd/>
            </a:ln>
            <a:effectLst/>
          </p:spPr>
          <p:txBody>
            <a:bodyPr wrap="none" anchor="ctr"/>
            <a:lstStyle/>
            <a:p>
              <a:pPr>
                <a:defRPr/>
              </a:pPr>
              <a:endParaRPr lang="ar-SA"/>
            </a:p>
          </p:txBody>
        </p:sp>
        <p:sp>
          <p:nvSpPr>
            <p:cNvPr id="17446" name="Oval 30"/>
            <p:cNvSpPr>
              <a:spLocks noChangeArrowheads="1"/>
            </p:cNvSpPr>
            <p:nvPr/>
          </p:nvSpPr>
          <p:spPr bwMode="auto">
            <a:xfrm>
              <a:off x="1042" y="816"/>
              <a:ext cx="384" cy="384"/>
            </a:xfrm>
            <a:prstGeom prst="ellipse">
              <a:avLst/>
            </a:prstGeom>
            <a:noFill/>
            <a:ln w="57150">
              <a:solidFill>
                <a:srgbClr val="808080"/>
              </a:solidFill>
              <a:round/>
              <a:headEnd/>
              <a:tailEnd/>
            </a:ln>
          </p:spPr>
          <p:txBody>
            <a:bodyPr wrap="none" anchor="ctr"/>
            <a:lstStyle/>
            <a:p>
              <a:endParaRPr lang="ar-SA"/>
            </a:p>
          </p:txBody>
        </p:sp>
        <p:sp>
          <p:nvSpPr>
            <p:cNvPr id="36895" name="AutoShape 31"/>
            <p:cNvSpPr>
              <a:spLocks noChangeArrowheads="1"/>
            </p:cNvSpPr>
            <p:nvPr/>
          </p:nvSpPr>
          <p:spPr bwMode="auto">
            <a:xfrm>
              <a:off x="1186" y="720"/>
              <a:ext cx="96" cy="9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FF6600"/>
                </a:gs>
                <a:gs pos="100000">
                  <a:srgbClr val="800000"/>
                </a:gs>
              </a:gsLst>
              <a:path path="shape">
                <a:fillToRect l="50000" t="50000" r="50000" b="50000"/>
              </a:path>
            </a:gradFill>
            <a:ln w="12700">
              <a:noFill/>
              <a:miter lim="800000"/>
              <a:headEnd/>
              <a:tailEnd/>
            </a:ln>
            <a:effectLst/>
          </p:spPr>
          <p:txBody>
            <a:bodyPr wrap="none" anchor="ctr"/>
            <a:lstStyle/>
            <a:p>
              <a:pPr>
                <a:defRPr/>
              </a:pPr>
              <a:endParaRPr lang="ar-SA"/>
            </a:p>
          </p:txBody>
        </p:sp>
      </p:grpSp>
      <p:grpSp>
        <p:nvGrpSpPr>
          <p:cNvPr id="36868" name="Group 32"/>
          <p:cNvGrpSpPr>
            <a:grpSpLocks/>
          </p:cNvGrpSpPr>
          <p:nvPr/>
        </p:nvGrpSpPr>
        <p:grpSpPr bwMode="auto">
          <a:xfrm>
            <a:off x="1339850" y="682625"/>
            <a:ext cx="750888" cy="565150"/>
            <a:chOff x="459" y="852"/>
            <a:chExt cx="473" cy="356"/>
          </a:xfrm>
        </p:grpSpPr>
        <p:sp>
          <p:nvSpPr>
            <p:cNvPr id="17435" name="AutoShape 33"/>
            <p:cNvSpPr>
              <a:spLocks noChangeArrowheads="1"/>
            </p:cNvSpPr>
            <p:nvPr/>
          </p:nvSpPr>
          <p:spPr bwMode="auto">
            <a:xfrm rot="-5400000">
              <a:off x="577" y="868"/>
              <a:ext cx="236" cy="204"/>
            </a:xfrm>
            <a:prstGeom prst="hexagon">
              <a:avLst>
                <a:gd name="adj" fmla="val 28922"/>
                <a:gd name="vf" fmla="val 115470"/>
              </a:avLst>
            </a:prstGeom>
            <a:solidFill>
              <a:schemeClr val="accent1"/>
            </a:solidFill>
            <a:ln w="28575">
              <a:solidFill>
                <a:schemeClr val="bg2"/>
              </a:solidFill>
              <a:miter lim="800000"/>
              <a:headEnd/>
              <a:tailEnd/>
            </a:ln>
          </p:spPr>
          <p:txBody>
            <a:bodyPr wrap="none" anchor="ctr"/>
            <a:lstStyle/>
            <a:p>
              <a:endParaRPr lang="ar-SA"/>
            </a:p>
          </p:txBody>
        </p:sp>
        <p:sp>
          <p:nvSpPr>
            <p:cNvPr id="17436" name="Freeform 34"/>
            <p:cNvSpPr>
              <a:spLocks/>
            </p:cNvSpPr>
            <p:nvPr/>
          </p:nvSpPr>
          <p:spPr bwMode="auto">
            <a:xfrm flipH="1">
              <a:off x="559"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37" name="Freeform 35"/>
            <p:cNvSpPr>
              <a:spLocks/>
            </p:cNvSpPr>
            <p:nvPr/>
          </p:nvSpPr>
          <p:spPr bwMode="auto">
            <a:xfrm>
              <a:off x="723" y="1131"/>
              <a:ext cx="106" cy="77"/>
            </a:xfrm>
            <a:custGeom>
              <a:avLst/>
              <a:gdLst>
                <a:gd name="T0" fmla="*/ 0 w 256"/>
                <a:gd name="T1" fmla="*/ 62 h 94"/>
                <a:gd name="T2" fmla="*/ 46 w 256"/>
                <a:gd name="T3" fmla="*/ 0 h 94"/>
                <a:gd name="T4" fmla="*/ 106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38" name="Freeform 36"/>
            <p:cNvSpPr>
              <a:spLocks/>
            </p:cNvSpPr>
            <p:nvPr/>
          </p:nvSpPr>
          <p:spPr bwMode="auto">
            <a:xfrm flipH="1">
              <a:off x="459"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39" name="Freeform 37"/>
            <p:cNvSpPr>
              <a:spLocks/>
            </p:cNvSpPr>
            <p:nvPr/>
          </p:nvSpPr>
          <p:spPr bwMode="auto">
            <a:xfrm>
              <a:off x="723" y="1131"/>
              <a:ext cx="209" cy="77"/>
            </a:xfrm>
            <a:custGeom>
              <a:avLst/>
              <a:gdLst>
                <a:gd name="T0" fmla="*/ 0 w 256"/>
                <a:gd name="T1" fmla="*/ 62 h 94"/>
                <a:gd name="T2" fmla="*/ 90 w 256"/>
                <a:gd name="T3" fmla="*/ 0 h 94"/>
                <a:gd name="T4" fmla="*/ 209 w 256"/>
                <a:gd name="T5" fmla="*/ 77 h 94"/>
                <a:gd name="T6" fmla="*/ 0 60000 65536"/>
                <a:gd name="T7" fmla="*/ 0 60000 65536"/>
                <a:gd name="T8" fmla="*/ 0 60000 65536"/>
                <a:gd name="T9" fmla="*/ 0 w 256"/>
                <a:gd name="T10" fmla="*/ 0 h 94"/>
                <a:gd name="T11" fmla="*/ 256 w 256"/>
                <a:gd name="T12" fmla="*/ 94 h 94"/>
              </a:gdLst>
              <a:ahLst/>
              <a:cxnLst>
                <a:cxn ang="T6">
                  <a:pos x="T0" y="T1"/>
                </a:cxn>
                <a:cxn ang="T7">
                  <a:pos x="T2" y="T3"/>
                </a:cxn>
                <a:cxn ang="T8">
                  <a:pos x="T4" y="T5"/>
                </a:cxn>
              </a:cxnLst>
              <a:rect l="T9" t="T10" r="T11" b="T12"/>
              <a:pathLst>
                <a:path w="256" h="94">
                  <a:moveTo>
                    <a:pt x="0" y="76"/>
                  </a:moveTo>
                  <a:lnTo>
                    <a:pt x="110" y="0"/>
                  </a:lnTo>
                  <a:lnTo>
                    <a:pt x="256" y="94"/>
                  </a:lnTo>
                </a:path>
              </a:pathLst>
            </a:custGeom>
            <a:noFill/>
            <a:ln w="28575" cap="flat" cmpd="sng">
              <a:solidFill>
                <a:schemeClr val="bg2"/>
              </a:solidFill>
              <a:prstDash val="solid"/>
              <a:round/>
              <a:headEnd type="none" w="med" len="med"/>
              <a:tailEnd type="none" w="med" len="med"/>
            </a:ln>
          </p:spPr>
          <p:txBody>
            <a:bodyPr wrap="none" anchor="ctr"/>
            <a:lstStyle/>
            <a:p>
              <a:endParaRPr lang="ar-SA"/>
            </a:p>
          </p:txBody>
        </p:sp>
        <p:sp>
          <p:nvSpPr>
            <p:cNvPr id="17440" name="Freeform 38"/>
            <p:cNvSpPr>
              <a:spLocks/>
            </p:cNvSpPr>
            <p:nvPr/>
          </p:nvSpPr>
          <p:spPr bwMode="auto">
            <a:xfrm>
              <a:off x="608" y="902"/>
              <a:ext cx="152" cy="147"/>
            </a:xfrm>
            <a:custGeom>
              <a:avLst/>
              <a:gdLst>
                <a:gd name="T0" fmla="*/ 152 w 186"/>
                <a:gd name="T1" fmla="*/ 7 h 179"/>
                <a:gd name="T2" fmla="*/ 136 w 186"/>
                <a:gd name="T3" fmla="*/ 6 h 179"/>
                <a:gd name="T4" fmla="*/ 69 w 186"/>
                <a:gd name="T5" fmla="*/ 4 h 179"/>
                <a:gd name="T6" fmla="*/ 28 w 186"/>
                <a:gd name="T7" fmla="*/ 2 h 179"/>
                <a:gd name="T8" fmla="*/ 13 w 186"/>
                <a:gd name="T9" fmla="*/ 11 h 179"/>
                <a:gd name="T10" fmla="*/ 8 w 186"/>
                <a:gd name="T11" fmla="*/ 14 h 179"/>
                <a:gd name="T12" fmla="*/ 16 w 186"/>
                <a:gd name="T13" fmla="*/ 30 h 179"/>
                <a:gd name="T14" fmla="*/ 59 w 186"/>
                <a:gd name="T15" fmla="*/ 45 h 179"/>
                <a:gd name="T16" fmla="*/ 85 w 186"/>
                <a:gd name="T17" fmla="*/ 44 h 179"/>
                <a:gd name="T18" fmla="*/ 106 w 186"/>
                <a:gd name="T19" fmla="*/ 37 h 179"/>
                <a:gd name="T20" fmla="*/ 137 w 186"/>
                <a:gd name="T21" fmla="*/ 42 h 179"/>
                <a:gd name="T22" fmla="*/ 149 w 186"/>
                <a:gd name="T23" fmla="*/ 57 h 179"/>
                <a:gd name="T24" fmla="*/ 105 w 186"/>
                <a:gd name="T25" fmla="*/ 67 h 179"/>
                <a:gd name="T26" fmla="*/ 56 w 186"/>
                <a:gd name="T27" fmla="*/ 65 h 179"/>
                <a:gd name="T28" fmla="*/ 8 w 186"/>
                <a:gd name="T29" fmla="*/ 68 h 179"/>
                <a:gd name="T30" fmla="*/ 0 w 186"/>
                <a:gd name="T31" fmla="*/ 81 h 179"/>
                <a:gd name="T32" fmla="*/ 62 w 186"/>
                <a:gd name="T33" fmla="*/ 106 h 179"/>
                <a:gd name="T34" fmla="*/ 88 w 186"/>
                <a:gd name="T35" fmla="*/ 111 h 179"/>
                <a:gd name="T36" fmla="*/ 118 w 186"/>
                <a:gd name="T37" fmla="*/ 103 h 179"/>
                <a:gd name="T38" fmla="*/ 131 w 186"/>
                <a:gd name="T39" fmla="*/ 106 h 179"/>
                <a:gd name="T40" fmla="*/ 141 w 186"/>
                <a:gd name="T41" fmla="*/ 109 h 179"/>
                <a:gd name="T42" fmla="*/ 149 w 186"/>
                <a:gd name="T43" fmla="*/ 119 h 179"/>
                <a:gd name="T44" fmla="*/ 152 w 186"/>
                <a:gd name="T45" fmla="*/ 129 h 179"/>
                <a:gd name="T46" fmla="*/ 98 w 186"/>
                <a:gd name="T47" fmla="*/ 147 h 179"/>
                <a:gd name="T48" fmla="*/ 52 w 186"/>
                <a:gd name="T49" fmla="*/ 140 h 179"/>
                <a:gd name="T50" fmla="*/ 36 w 186"/>
                <a:gd name="T51" fmla="*/ 142 h 17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6"/>
                <a:gd name="T79" fmla="*/ 0 h 179"/>
                <a:gd name="T80" fmla="*/ 186 w 186"/>
                <a:gd name="T81" fmla="*/ 179 h 17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6" h="179">
                  <a:moveTo>
                    <a:pt x="186" y="9"/>
                  </a:moveTo>
                  <a:cubicBezTo>
                    <a:pt x="171" y="4"/>
                    <a:pt x="178" y="3"/>
                    <a:pt x="166" y="7"/>
                  </a:cubicBezTo>
                  <a:cubicBezTo>
                    <a:pt x="137" y="5"/>
                    <a:pt x="112" y="6"/>
                    <a:pt x="84" y="5"/>
                  </a:cubicBezTo>
                  <a:cubicBezTo>
                    <a:pt x="66" y="3"/>
                    <a:pt x="51" y="0"/>
                    <a:pt x="34" y="3"/>
                  </a:cubicBezTo>
                  <a:cubicBezTo>
                    <a:pt x="23" y="6"/>
                    <a:pt x="29" y="3"/>
                    <a:pt x="16" y="13"/>
                  </a:cubicBezTo>
                  <a:cubicBezTo>
                    <a:pt x="14" y="14"/>
                    <a:pt x="10" y="17"/>
                    <a:pt x="10" y="17"/>
                  </a:cubicBezTo>
                  <a:cubicBezTo>
                    <a:pt x="7" y="25"/>
                    <a:pt x="11" y="34"/>
                    <a:pt x="20" y="37"/>
                  </a:cubicBezTo>
                  <a:cubicBezTo>
                    <a:pt x="36" y="49"/>
                    <a:pt x="52" y="51"/>
                    <a:pt x="72" y="55"/>
                  </a:cubicBezTo>
                  <a:cubicBezTo>
                    <a:pt x="86" y="52"/>
                    <a:pt x="88" y="51"/>
                    <a:pt x="104" y="53"/>
                  </a:cubicBezTo>
                  <a:cubicBezTo>
                    <a:pt x="112" y="49"/>
                    <a:pt x="130" y="45"/>
                    <a:pt x="130" y="45"/>
                  </a:cubicBezTo>
                  <a:cubicBezTo>
                    <a:pt x="145" y="46"/>
                    <a:pt x="154" y="48"/>
                    <a:pt x="168" y="51"/>
                  </a:cubicBezTo>
                  <a:cubicBezTo>
                    <a:pt x="181" y="64"/>
                    <a:pt x="178" y="57"/>
                    <a:pt x="182" y="69"/>
                  </a:cubicBezTo>
                  <a:cubicBezTo>
                    <a:pt x="176" y="95"/>
                    <a:pt x="157" y="82"/>
                    <a:pt x="128" y="81"/>
                  </a:cubicBezTo>
                  <a:cubicBezTo>
                    <a:pt x="102" y="73"/>
                    <a:pt x="95" y="74"/>
                    <a:pt x="68" y="79"/>
                  </a:cubicBezTo>
                  <a:cubicBezTo>
                    <a:pt x="48" y="76"/>
                    <a:pt x="29" y="78"/>
                    <a:pt x="10" y="83"/>
                  </a:cubicBezTo>
                  <a:cubicBezTo>
                    <a:pt x="4" y="86"/>
                    <a:pt x="0" y="99"/>
                    <a:pt x="0" y="99"/>
                  </a:cubicBezTo>
                  <a:cubicBezTo>
                    <a:pt x="11" y="132"/>
                    <a:pt x="44" y="127"/>
                    <a:pt x="76" y="129"/>
                  </a:cubicBezTo>
                  <a:cubicBezTo>
                    <a:pt x="97" y="134"/>
                    <a:pt x="86" y="132"/>
                    <a:pt x="108" y="135"/>
                  </a:cubicBezTo>
                  <a:cubicBezTo>
                    <a:pt x="120" y="130"/>
                    <a:pt x="131" y="129"/>
                    <a:pt x="144" y="125"/>
                  </a:cubicBezTo>
                  <a:cubicBezTo>
                    <a:pt x="149" y="126"/>
                    <a:pt x="154" y="127"/>
                    <a:pt x="160" y="129"/>
                  </a:cubicBezTo>
                  <a:cubicBezTo>
                    <a:pt x="164" y="130"/>
                    <a:pt x="172" y="133"/>
                    <a:pt x="172" y="133"/>
                  </a:cubicBezTo>
                  <a:cubicBezTo>
                    <a:pt x="175" y="136"/>
                    <a:pt x="179" y="139"/>
                    <a:pt x="182" y="145"/>
                  </a:cubicBezTo>
                  <a:cubicBezTo>
                    <a:pt x="183" y="148"/>
                    <a:pt x="186" y="157"/>
                    <a:pt x="186" y="157"/>
                  </a:cubicBezTo>
                  <a:cubicBezTo>
                    <a:pt x="164" y="171"/>
                    <a:pt x="146" y="175"/>
                    <a:pt x="120" y="179"/>
                  </a:cubicBezTo>
                  <a:cubicBezTo>
                    <a:pt x="100" y="176"/>
                    <a:pt x="83" y="172"/>
                    <a:pt x="64" y="171"/>
                  </a:cubicBezTo>
                  <a:cubicBezTo>
                    <a:pt x="52" y="173"/>
                    <a:pt x="58" y="173"/>
                    <a:pt x="44" y="173"/>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sp>
          <p:nvSpPr>
            <p:cNvPr id="17441" name="Rectangle 39"/>
            <p:cNvSpPr>
              <a:spLocks noChangeArrowheads="1"/>
            </p:cNvSpPr>
            <p:nvPr/>
          </p:nvSpPr>
          <p:spPr bwMode="auto">
            <a:xfrm>
              <a:off x="667" y="1072"/>
              <a:ext cx="59" cy="121"/>
            </a:xfrm>
            <a:prstGeom prst="rect">
              <a:avLst/>
            </a:prstGeom>
            <a:solidFill>
              <a:schemeClr val="accent1"/>
            </a:solidFill>
            <a:ln w="28575">
              <a:solidFill>
                <a:schemeClr val="bg2"/>
              </a:solidFill>
              <a:miter lim="800000"/>
              <a:headEnd/>
              <a:tailEnd/>
            </a:ln>
          </p:spPr>
          <p:txBody>
            <a:bodyPr wrap="none" anchor="ctr"/>
            <a:lstStyle/>
            <a:p>
              <a:endParaRPr lang="ar-SA"/>
            </a:p>
          </p:txBody>
        </p:sp>
      </p:grpSp>
      <p:grpSp>
        <p:nvGrpSpPr>
          <p:cNvPr id="36869" name="Group 40"/>
          <p:cNvGrpSpPr>
            <a:grpSpLocks/>
          </p:cNvGrpSpPr>
          <p:nvPr/>
        </p:nvGrpSpPr>
        <p:grpSpPr bwMode="auto">
          <a:xfrm>
            <a:off x="1552575" y="685800"/>
            <a:ext cx="323850" cy="879475"/>
            <a:chOff x="591" y="854"/>
            <a:chExt cx="204" cy="554"/>
          </a:xfrm>
        </p:grpSpPr>
        <p:sp>
          <p:nvSpPr>
            <p:cNvPr id="17433" name="AutoShape 41"/>
            <p:cNvSpPr>
              <a:spLocks noChangeArrowheads="1"/>
            </p:cNvSpPr>
            <p:nvPr/>
          </p:nvSpPr>
          <p:spPr bwMode="auto">
            <a:xfrm rot="-5400000">
              <a:off x="575" y="870"/>
              <a:ext cx="236" cy="204"/>
            </a:xfrm>
            <a:prstGeom prst="hexagon">
              <a:avLst>
                <a:gd name="adj" fmla="val 28922"/>
                <a:gd name="vf" fmla="val 115470"/>
              </a:avLst>
            </a:prstGeom>
            <a:solidFill>
              <a:schemeClr val="accent1"/>
            </a:solidFill>
            <a:ln w="12700">
              <a:solidFill>
                <a:schemeClr val="bg2"/>
              </a:solidFill>
              <a:miter lim="800000"/>
              <a:headEnd/>
              <a:tailEnd/>
            </a:ln>
          </p:spPr>
          <p:txBody>
            <a:bodyPr wrap="none" anchor="ctr"/>
            <a:lstStyle/>
            <a:p>
              <a:endParaRPr lang="ar-SA"/>
            </a:p>
          </p:txBody>
        </p:sp>
        <p:sp>
          <p:nvSpPr>
            <p:cNvPr id="17434" name="Freeform 42"/>
            <p:cNvSpPr>
              <a:spLocks/>
            </p:cNvSpPr>
            <p:nvPr/>
          </p:nvSpPr>
          <p:spPr bwMode="auto">
            <a:xfrm>
              <a:off x="627" y="1049"/>
              <a:ext cx="87" cy="359"/>
            </a:xfrm>
            <a:custGeom>
              <a:avLst/>
              <a:gdLst>
                <a:gd name="T0" fmla="*/ 87 w 106"/>
                <a:gd name="T1" fmla="*/ 0 h 438"/>
                <a:gd name="T2" fmla="*/ 67 w 106"/>
                <a:gd name="T3" fmla="*/ 23 h 438"/>
                <a:gd name="T4" fmla="*/ 62 w 106"/>
                <a:gd name="T5" fmla="*/ 54 h 438"/>
                <a:gd name="T6" fmla="*/ 74 w 106"/>
                <a:gd name="T7" fmla="*/ 164 h 438"/>
                <a:gd name="T8" fmla="*/ 72 w 106"/>
                <a:gd name="T9" fmla="*/ 182 h 438"/>
                <a:gd name="T10" fmla="*/ 66 w 106"/>
                <a:gd name="T11" fmla="*/ 228 h 438"/>
                <a:gd name="T12" fmla="*/ 5 w 106"/>
                <a:gd name="T13" fmla="*/ 346 h 438"/>
                <a:gd name="T14" fmla="*/ 0 w 106"/>
                <a:gd name="T15" fmla="*/ 359 h 438"/>
                <a:gd name="T16" fmla="*/ 0 60000 65536"/>
                <a:gd name="T17" fmla="*/ 0 60000 65536"/>
                <a:gd name="T18" fmla="*/ 0 60000 65536"/>
                <a:gd name="T19" fmla="*/ 0 60000 65536"/>
                <a:gd name="T20" fmla="*/ 0 60000 65536"/>
                <a:gd name="T21" fmla="*/ 0 60000 65536"/>
                <a:gd name="T22" fmla="*/ 0 60000 65536"/>
                <a:gd name="T23" fmla="*/ 0 60000 65536"/>
                <a:gd name="T24" fmla="*/ 0 w 106"/>
                <a:gd name="T25" fmla="*/ 0 h 438"/>
                <a:gd name="T26" fmla="*/ 106 w 106"/>
                <a:gd name="T27" fmla="*/ 438 h 4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6" h="438">
                  <a:moveTo>
                    <a:pt x="106" y="0"/>
                  </a:moveTo>
                  <a:cubicBezTo>
                    <a:pt x="96" y="6"/>
                    <a:pt x="85" y="16"/>
                    <a:pt x="82" y="28"/>
                  </a:cubicBezTo>
                  <a:cubicBezTo>
                    <a:pt x="80" y="40"/>
                    <a:pt x="77" y="53"/>
                    <a:pt x="76" y="66"/>
                  </a:cubicBezTo>
                  <a:cubicBezTo>
                    <a:pt x="78" y="110"/>
                    <a:pt x="84" y="155"/>
                    <a:pt x="90" y="200"/>
                  </a:cubicBezTo>
                  <a:cubicBezTo>
                    <a:pt x="88" y="208"/>
                    <a:pt x="85" y="213"/>
                    <a:pt x="88" y="222"/>
                  </a:cubicBezTo>
                  <a:cubicBezTo>
                    <a:pt x="90" y="242"/>
                    <a:pt x="83" y="258"/>
                    <a:pt x="80" y="278"/>
                  </a:cubicBezTo>
                  <a:cubicBezTo>
                    <a:pt x="69" y="328"/>
                    <a:pt x="43" y="384"/>
                    <a:pt x="6" y="422"/>
                  </a:cubicBezTo>
                  <a:cubicBezTo>
                    <a:pt x="4" y="427"/>
                    <a:pt x="0" y="431"/>
                    <a:pt x="0" y="438"/>
                  </a:cubicBezTo>
                </a:path>
              </a:pathLst>
            </a:custGeom>
            <a:noFill/>
            <a:ln w="28575" cap="flat" cmpd="sng">
              <a:solidFill>
                <a:srgbClr val="FF6600"/>
              </a:solidFill>
              <a:prstDash val="solid"/>
              <a:round/>
              <a:headEnd type="none" w="med" len="med"/>
              <a:tailEnd type="none" w="med" len="med"/>
            </a:ln>
          </p:spPr>
          <p:txBody>
            <a:bodyPr wrap="none" anchor="ctr"/>
            <a:lstStyle/>
            <a:p>
              <a:endParaRPr lang="ar-SA"/>
            </a:p>
          </p:txBody>
        </p:sp>
      </p:grpSp>
      <p:grpSp>
        <p:nvGrpSpPr>
          <p:cNvPr id="36870" name="Group 368"/>
          <p:cNvGrpSpPr>
            <a:grpSpLocks/>
          </p:cNvGrpSpPr>
          <p:nvPr/>
        </p:nvGrpSpPr>
        <p:grpSpPr bwMode="auto">
          <a:xfrm>
            <a:off x="7162800" y="3352800"/>
            <a:ext cx="1981200" cy="2463800"/>
            <a:chOff x="4509" y="2103"/>
            <a:chExt cx="1248" cy="1552"/>
          </a:xfrm>
        </p:grpSpPr>
        <p:grpSp>
          <p:nvGrpSpPr>
            <p:cNvPr id="36871" name="Group 369"/>
            <p:cNvGrpSpPr>
              <a:grpSpLocks/>
            </p:cNvGrpSpPr>
            <p:nvPr/>
          </p:nvGrpSpPr>
          <p:grpSpPr bwMode="auto">
            <a:xfrm>
              <a:off x="4560" y="2103"/>
              <a:ext cx="822" cy="505"/>
              <a:chOff x="4560" y="2103"/>
              <a:chExt cx="822" cy="505"/>
            </a:xfrm>
          </p:grpSpPr>
          <p:sp>
            <p:nvSpPr>
              <p:cNvPr id="17427" name="Freeform 370"/>
              <p:cNvSpPr>
                <a:spLocks/>
              </p:cNvSpPr>
              <p:nvPr/>
            </p:nvSpPr>
            <p:spPr bwMode="auto">
              <a:xfrm rot="-3926113">
                <a:off x="4935" y="2313"/>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428" name="Freeform 371"/>
              <p:cNvSpPr>
                <a:spLocks/>
              </p:cNvSpPr>
              <p:nvPr/>
            </p:nvSpPr>
            <p:spPr bwMode="auto">
              <a:xfrm rot="-1812476">
                <a:off x="4560" y="2208"/>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429" name="Freeform 372"/>
              <p:cNvSpPr>
                <a:spLocks/>
              </p:cNvSpPr>
              <p:nvPr/>
            </p:nvSpPr>
            <p:spPr bwMode="auto">
              <a:xfrm rot="-4240709">
                <a:off x="5079" y="2409"/>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430" name="Freeform 373"/>
              <p:cNvSpPr>
                <a:spLocks/>
              </p:cNvSpPr>
              <p:nvPr/>
            </p:nvSpPr>
            <p:spPr bwMode="auto">
              <a:xfrm rot="-260069">
                <a:off x="4608" y="2352"/>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431" name="Freeform 374"/>
              <p:cNvSpPr>
                <a:spLocks/>
              </p:cNvSpPr>
              <p:nvPr/>
            </p:nvSpPr>
            <p:spPr bwMode="auto">
              <a:xfrm rot="-4240709">
                <a:off x="5184" y="2208"/>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sp>
            <p:nvSpPr>
              <p:cNvPr id="17432" name="Freeform 375"/>
              <p:cNvSpPr>
                <a:spLocks/>
              </p:cNvSpPr>
              <p:nvPr/>
            </p:nvSpPr>
            <p:spPr bwMode="auto">
              <a:xfrm rot="-1444762">
                <a:off x="4752" y="2400"/>
                <a:ext cx="304" cy="93"/>
              </a:xfrm>
              <a:custGeom>
                <a:avLst/>
                <a:gdLst>
                  <a:gd name="T0" fmla="*/ 0 w 372"/>
                  <a:gd name="T1" fmla="*/ 93 h 114"/>
                  <a:gd name="T2" fmla="*/ 23 w 372"/>
                  <a:gd name="T3" fmla="*/ 83 h 114"/>
                  <a:gd name="T4" fmla="*/ 29 w 372"/>
                  <a:gd name="T5" fmla="*/ 82 h 114"/>
                  <a:gd name="T6" fmla="*/ 77 w 372"/>
                  <a:gd name="T7" fmla="*/ 80 h 114"/>
                  <a:gd name="T8" fmla="*/ 131 w 372"/>
                  <a:gd name="T9" fmla="*/ 46 h 114"/>
                  <a:gd name="T10" fmla="*/ 150 w 372"/>
                  <a:gd name="T11" fmla="*/ 31 h 114"/>
                  <a:gd name="T12" fmla="*/ 193 w 372"/>
                  <a:gd name="T13" fmla="*/ 31 h 114"/>
                  <a:gd name="T14" fmla="*/ 262 w 372"/>
                  <a:gd name="T15" fmla="*/ 0 h 114"/>
                  <a:gd name="T16" fmla="*/ 304 w 372"/>
                  <a:gd name="T17" fmla="*/ 5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114"/>
                  <a:gd name="T29" fmla="*/ 372 w 372"/>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114">
                    <a:moveTo>
                      <a:pt x="0" y="114"/>
                    </a:moveTo>
                    <a:cubicBezTo>
                      <a:pt x="16" y="102"/>
                      <a:pt x="7" y="107"/>
                      <a:pt x="28" y="102"/>
                    </a:cubicBezTo>
                    <a:cubicBezTo>
                      <a:pt x="30" y="101"/>
                      <a:pt x="36" y="100"/>
                      <a:pt x="36" y="100"/>
                    </a:cubicBezTo>
                    <a:cubicBezTo>
                      <a:pt x="56" y="102"/>
                      <a:pt x="74" y="100"/>
                      <a:pt x="94" y="98"/>
                    </a:cubicBezTo>
                    <a:cubicBezTo>
                      <a:pt x="119" y="89"/>
                      <a:pt x="138" y="70"/>
                      <a:pt x="160" y="56"/>
                    </a:cubicBezTo>
                    <a:cubicBezTo>
                      <a:pt x="165" y="44"/>
                      <a:pt x="172" y="40"/>
                      <a:pt x="184" y="38"/>
                    </a:cubicBezTo>
                    <a:cubicBezTo>
                      <a:pt x="201" y="42"/>
                      <a:pt x="217" y="40"/>
                      <a:pt x="236" y="38"/>
                    </a:cubicBezTo>
                    <a:cubicBezTo>
                      <a:pt x="269" y="44"/>
                      <a:pt x="302" y="26"/>
                      <a:pt x="320" y="0"/>
                    </a:cubicBezTo>
                    <a:cubicBezTo>
                      <a:pt x="336" y="1"/>
                      <a:pt x="355" y="6"/>
                      <a:pt x="372" y="6"/>
                    </a:cubicBezTo>
                  </a:path>
                </a:pathLst>
              </a:custGeom>
              <a:noFill/>
              <a:ln w="57150" cap="flat" cmpd="sng">
                <a:solidFill>
                  <a:srgbClr val="FF6600"/>
                </a:solidFill>
                <a:prstDash val="solid"/>
                <a:round/>
                <a:headEnd type="none" w="med" len="med"/>
                <a:tailEnd type="none" w="med" len="med"/>
              </a:ln>
            </p:spPr>
            <p:txBody>
              <a:bodyPr wrap="none" anchor="ctr"/>
              <a:lstStyle/>
              <a:p>
                <a:endParaRPr lang="ar-SA"/>
              </a:p>
            </p:txBody>
          </p:sp>
        </p:grpSp>
        <p:sp>
          <p:nvSpPr>
            <p:cNvPr id="17426" name="Text Box 376"/>
            <p:cNvSpPr txBox="1">
              <a:spLocks noChangeArrowheads="1"/>
            </p:cNvSpPr>
            <p:nvPr/>
          </p:nvSpPr>
          <p:spPr bwMode="auto">
            <a:xfrm>
              <a:off x="4509" y="2976"/>
              <a:ext cx="1248" cy="679"/>
            </a:xfrm>
            <a:prstGeom prst="rect">
              <a:avLst/>
            </a:prstGeom>
            <a:noFill/>
            <a:ln w="12700">
              <a:noFill/>
              <a:miter lim="800000"/>
              <a:headEnd/>
              <a:tailEnd/>
            </a:ln>
          </p:spPr>
          <p:txBody>
            <a:bodyPr>
              <a:spAutoFit/>
            </a:bodyPr>
            <a:lstStyle/>
            <a:p>
              <a:pPr eaLnBrk="0" hangingPunct="0">
                <a:lnSpc>
                  <a:spcPct val="90000"/>
                </a:lnSpc>
              </a:pPr>
              <a:r>
                <a:rPr lang="en-US" sz="2400">
                  <a:latin typeface="Times" charset="0"/>
                </a:rPr>
                <a:t>Replication of the viral genome</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anim calcmode="lin" valueType="num">
                                      <p:cBhvr additive="base">
                                        <p:cTn id="7" dur="500" fill="hold"/>
                                        <p:tgtEl>
                                          <p:spTgt spid="36867"/>
                                        </p:tgtEl>
                                        <p:attrNameLst>
                                          <p:attrName>ppt_x</p:attrName>
                                        </p:attrNameLst>
                                      </p:cBhvr>
                                      <p:tavLst>
                                        <p:tav tm="0">
                                          <p:val>
                                            <p:strVal val="0-#ppt_w/2"/>
                                          </p:val>
                                        </p:tav>
                                        <p:tav tm="100000">
                                          <p:val>
                                            <p:strVal val="#ppt_x"/>
                                          </p:val>
                                        </p:tav>
                                      </p:tavLst>
                                    </p:anim>
                                    <p:anim calcmode="lin" valueType="num">
                                      <p:cBhvr additive="base">
                                        <p:cTn id="8" dur="500" fill="hold"/>
                                        <p:tgtEl>
                                          <p:spTgt spid="368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6869"/>
                                        </p:tgtEl>
                                        <p:attrNameLst>
                                          <p:attrName>style.visibility</p:attrName>
                                        </p:attrNameLst>
                                      </p:cBhvr>
                                      <p:to>
                                        <p:strVal val="visible"/>
                                      </p:to>
                                    </p:set>
                                    <p:animEffect transition="in" filter="wipe(up)">
                                      <p:cBhvr>
                                        <p:cTn id="19" dur="500"/>
                                        <p:tgtEl>
                                          <p:spTgt spid="36869"/>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slide(fromLeft)">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slide(fromLeft)">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slide(fromLeft)">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righ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2"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slide(fromRight)">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dissolve">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2" fill="hold"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slide(fromRight)">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12" presetClass="entr" presetSubtype="2" fill="hold" nodeType="clickEffect">
                                  <p:stCondLst>
                                    <p:cond delay="0"/>
                                  </p:stCondLst>
                                  <p:childTnLst>
                                    <p:set>
                                      <p:cBhvr>
                                        <p:cTn id="58" dur="1" fill="hold">
                                          <p:stCondLst>
                                            <p:cond delay="0"/>
                                          </p:stCondLst>
                                        </p:cTn>
                                        <p:tgtEl>
                                          <p:spTgt spid="17678"/>
                                        </p:tgtEl>
                                        <p:attrNameLst>
                                          <p:attrName>style.visibility</p:attrName>
                                        </p:attrNameLst>
                                      </p:cBhvr>
                                      <p:to>
                                        <p:strVal val="visible"/>
                                      </p:to>
                                    </p:set>
                                    <p:animEffect transition="in" filter="slide(fromRight)">
                                      <p:cBhvr>
                                        <p:cTn id="59" dur="500"/>
                                        <p:tgtEl>
                                          <p:spTgt spid="17678"/>
                                        </p:tgtEl>
                                      </p:cBhvr>
                                    </p:animEffect>
                                  </p:childTnLst>
                                  <p:subTnLst>
                                    <p:set>
                                      <p:cBhvr override="childStyle">
                                        <p:cTn dur="1" fill="hold" display="0" masterRel="nextClick" afterEffect="1"/>
                                        <p:tgtEl>
                                          <p:spTgt spid="17678"/>
                                        </p:tgtEl>
                                        <p:attrNameLst>
                                          <p:attrName>style.visibility</p:attrName>
                                        </p:attrNameLst>
                                      </p:cBhvr>
                                      <p:to>
                                        <p:strVal val="hidden"/>
                                      </p:to>
                                    </p:set>
                                  </p:sub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499"/>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64" fill="hold">
                      <p:stCondLst>
                        <p:cond delay="indefinite"/>
                      </p:stCondLst>
                      <p:childTnLst>
                        <p:par>
                          <p:cTn id="65" fill="hold">
                            <p:stCondLst>
                              <p:cond delay="0"/>
                            </p:stCondLst>
                            <p:childTnLst>
                              <p:par>
                                <p:cTn id="66" presetID="22" presetClass="entr" presetSubtype="4" fill="hold" nodeType="clickEffect">
                                  <p:stCondLst>
                                    <p:cond delay="0"/>
                                  </p:stCondLst>
                                  <p:childTnLst>
                                    <p:set>
                                      <p:cBhvr>
                                        <p:cTn id="67" dur="1" fill="hold">
                                          <p:stCondLst>
                                            <p:cond delay="0"/>
                                          </p:stCondLst>
                                        </p:cTn>
                                        <p:tgtEl>
                                          <p:spTgt spid="17708"/>
                                        </p:tgtEl>
                                        <p:attrNameLst>
                                          <p:attrName>style.visibility</p:attrName>
                                        </p:attrNameLst>
                                      </p:cBhvr>
                                      <p:to>
                                        <p:strVal val="visible"/>
                                      </p:to>
                                    </p:set>
                                    <p:animEffect transition="in" filter="wipe(down)">
                                      <p:cBhvr>
                                        <p:cTn id="68" dur="500"/>
                                        <p:tgtEl>
                                          <p:spTgt spid="17708"/>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36870"/>
                                        </p:tgtEl>
                                        <p:attrNameLst>
                                          <p:attrName>style.visibility</p:attrName>
                                        </p:attrNameLst>
                                      </p:cBhvr>
                                      <p:to>
                                        <p:strVal val="visible"/>
                                      </p:to>
                                    </p:set>
                                    <p:animEffect transition="in" filter="wipe(right)">
                                      <p:cBhvr>
                                        <p:cTn id="73" dur="500"/>
                                        <p:tgtEl>
                                          <p:spTgt spid="36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857224" y="214290"/>
            <a:ext cx="7429552" cy="928694"/>
          </a:xfrm>
          <a:solidFill>
            <a:srgbClr val="FFFFCC"/>
          </a:solidFill>
        </p:spPr>
        <p:style>
          <a:lnRef idx="2">
            <a:schemeClr val="accent3"/>
          </a:lnRef>
          <a:fillRef idx="1">
            <a:schemeClr val="lt1"/>
          </a:fillRef>
          <a:effectRef idx="0">
            <a:schemeClr val="accent3"/>
          </a:effectRef>
          <a:fontRef idx="minor">
            <a:schemeClr val="dk1"/>
          </a:fontRef>
        </p:style>
        <p:txBody>
          <a:bodyPr rtlCol="1">
            <a:noAutofit/>
            <a:scene3d>
              <a:camera prst="orthographicFront"/>
              <a:lightRig rig="soft" dir="t"/>
            </a:scene3d>
            <a:sp3d prstMaterial="softEdge">
              <a:bevelT w="25400" h="25400"/>
            </a:sp3d>
          </a:bodyPr>
          <a:lstStyle/>
          <a:p>
            <a:pPr eaLnBrk="1" fontAlgn="auto" hangingPunct="1">
              <a:spcAft>
                <a:spcPts val="0"/>
              </a:spcAft>
              <a:defRPr/>
            </a:pPr>
            <a:r>
              <a:rPr lang="ar-SA" sz="4800" dirty="0" smtClean="0">
                <a:cs typeface="AL-Mateen" pitchFamily="2" charset="-78"/>
              </a:rPr>
              <a:t/>
            </a:r>
            <a:br>
              <a:rPr lang="ar-SA" sz="4800" dirty="0" smtClean="0">
                <a:cs typeface="AL-Mateen" pitchFamily="2" charset="-78"/>
              </a:rPr>
            </a:br>
            <a:r>
              <a:rPr lang="ar-SA" sz="4800" dirty="0" smtClean="0">
                <a:solidFill>
                  <a:schemeClr val="accent1"/>
                </a:solidFill>
                <a:cs typeface="AL-Mateen" pitchFamily="2" charset="-78"/>
              </a:rPr>
              <a:t>دورة حياة الفيروس (مراحل تكاثره)</a:t>
            </a:r>
            <a:r>
              <a:rPr lang="ar-SA" sz="4000" dirty="0" smtClean="0">
                <a:cs typeface="AL-Mateen" pitchFamily="2" charset="-78"/>
              </a:rPr>
              <a:t/>
            </a:r>
            <a:br>
              <a:rPr lang="ar-SA" sz="4000" dirty="0" smtClean="0">
                <a:cs typeface="AL-Mateen" pitchFamily="2" charset="-78"/>
              </a:rPr>
            </a:br>
            <a:endParaRPr lang="en-US" sz="4000" dirty="0">
              <a:cs typeface="AL-Mateen" pitchFamily="2" charset="-78"/>
            </a:endParaRPr>
          </a:p>
        </p:txBody>
      </p:sp>
      <p:sp>
        <p:nvSpPr>
          <p:cNvPr id="29699" name="عنصر نائب للمحتوى 1"/>
          <p:cNvSpPr>
            <a:spLocks noGrp="1"/>
          </p:cNvSpPr>
          <p:nvPr>
            <p:ph idx="1"/>
          </p:nvPr>
        </p:nvSpPr>
        <p:spPr>
          <a:xfrm>
            <a:off x="357188" y="1714500"/>
            <a:ext cx="8429625" cy="4929188"/>
          </a:xfrm>
        </p:spPr>
        <p:txBody>
          <a:bodyPr/>
          <a:lstStyle/>
          <a:p>
            <a:pPr marL="530225" indent="-420688" algn="justLow" eaLnBrk="1" hangingPunct="1">
              <a:lnSpc>
                <a:spcPct val="130000"/>
              </a:lnSpc>
              <a:buFont typeface="Wingdings 3" pitchFamily="18" charset="2"/>
              <a:buNone/>
            </a:pPr>
            <a:r>
              <a:rPr lang="ar-SA" sz="3600" b="1" smtClean="0">
                <a:solidFill>
                  <a:srgbClr val="7030A0"/>
                </a:solidFill>
                <a:cs typeface="Traditional Arabic" pitchFamily="18" charset="-78"/>
              </a:rPr>
              <a:t>(ب) يتم ابتلاع الفيروس بالكامل كما في الخلايا الحيوانية, هذه العملية تسمى </a:t>
            </a:r>
            <a:r>
              <a:rPr lang="en-US" sz="3600" b="1" smtClean="0">
                <a:solidFill>
                  <a:srgbClr val="7030A0"/>
                </a:solidFill>
                <a:cs typeface="Traditional Arabic" pitchFamily="18" charset="-78"/>
              </a:rPr>
              <a:t>Endocytosis</a:t>
            </a:r>
            <a:r>
              <a:rPr lang="ar-SA" sz="3600" b="1" smtClean="0">
                <a:cs typeface="Traditional Arabic" pitchFamily="18" charset="-78"/>
              </a:rPr>
              <a:t>.</a:t>
            </a:r>
          </a:p>
          <a:p>
            <a:pPr marL="530225" indent="-420688" algn="justLow" eaLnBrk="1" hangingPunct="1">
              <a:lnSpc>
                <a:spcPct val="130000"/>
              </a:lnSpc>
              <a:buFont typeface="Arial" pitchFamily="34" charset="0"/>
              <a:buNone/>
            </a:pPr>
            <a:r>
              <a:rPr lang="ar-SA" sz="3600" b="1" smtClean="0">
                <a:cs typeface="Traditional Arabic" pitchFamily="18" charset="-78"/>
              </a:rPr>
              <a:t>- في حالة الفيروسات المحاطة بغلاف (طبقة مزدوجة من الدهون) فإن هذا الغلاف يلتحم مع الغشاء البلازمي للخلية العائل مما يؤدي إلى</a:t>
            </a:r>
            <a:r>
              <a:rPr lang="ar-SA" sz="3600" b="1" smtClean="0">
                <a:solidFill>
                  <a:srgbClr val="7030A0"/>
                </a:solidFill>
                <a:cs typeface="Traditional Arabic" pitchFamily="18" charset="-78"/>
              </a:rPr>
              <a:t> </a:t>
            </a:r>
            <a:r>
              <a:rPr lang="ar-SA" sz="3600" b="1" smtClean="0">
                <a:cs typeface="Traditional Arabic" pitchFamily="18" charset="-78"/>
              </a:rPr>
              <a:t>ابتلاع الفيروس بالكامل من قبل هذه الخلية </a:t>
            </a:r>
          </a:p>
          <a:p>
            <a:pPr marL="530225" indent="-420688" algn="justLow" eaLnBrk="1" hangingPunct="1">
              <a:lnSpc>
                <a:spcPct val="130000"/>
              </a:lnSpc>
              <a:buFont typeface="Wingdings 3" pitchFamily="18" charset="2"/>
              <a:buNone/>
            </a:pPr>
            <a:r>
              <a:rPr lang="ar-SA" sz="2800" b="1" smtClean="0">
                <a:solidFill>
                  <a:srgbClr val="FF6600"/>
                </a:solidFill>
                <a:cs typeface="Traditional Arabic" pitchFamily="18" charset="-78"/>
              </a:rPr>
              <a:t>. </a:t>
            </a:r>
            <a:endParaRPr lang="en-US" sz="2800" b="1" smtClean="0">
              <a:solidFill>
                <a:srgbClr val="FF0066"/>
              </a:solidFill>
              <a:cs typeface="Traditional Arabic" pitchFamily="18" charset="-78"/>
            </a:endParaRPr>
          </a:p>
        </p:txBody>
      </p:sp>
      <p:sp>
        <p:nvSpPr>
          <p:cNvPr id="5" name="Slide Number Placeholder 4"/>
          <p:cNvSpPr>
            <a:spLocks noGrp="1"/>
          </p:cNvSpPr>
          <p:nvPr>
            <p:ph type="sldNum" sz="quarter" idx="12"/>
          </p:nvPr>
        </p:nvSpPr>
        <p:spPr/>
        <p:txBody>
          <a:bodyPr/>
          <a:lstStyle/>
          <a:p>
            <a:pPr>
              <a:defRPr/>
            </a:pPr>
            <a:fld id="{478C714A-6FA4-4177-BDD3-62EC0B153A44}" type="slidenum">
              <a:rPr lang="en-US" smtClean="0"/>
              <a:pPr>
                <a:defRPr/>
              </a:pPr>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srcRect/>
          <a:stretch>
            <a:fillRect/>
          </a:stretch>
        </p:blipFill>
        <p:spPr bwMode="auto">
          <a:xfrm>
            <a:off x="0" y="0"/>
            <a:ext cx="5129213" cy="6715125"/>
          </a:xfrm>
          <a:prstGeom prst="rect">
            <a:avLst/>
          </a:prstGeom>
          <a:noFill/>
          <a:ln w="9525">
            <a:noFill/>
            <a:miter lim="800000"/>
            <a:headEnd/>
            <a:tailEnd/>
          </a:ln>
        </p:spPr>
      </p:pic>
      <p:sp>
        <p:nvSpPr>
          <p:cNvPr id="4" name="Rectangle 3"/>
          <p:cNvSpPr/>
          <p:nvPr/>
        </p:nvSpPr>
        <p:spPr>
          <a:xfrm>
            <a:off x="5143500" y="0"/>
            <a:ext cx="4000500" cy="6858000"/>
          </a:xfrm>
          <a:prstGeom prst="rect">
            <a:avLst/>
          </a:prstGeom>
          <a:solidFill>
            <a:schemeClr val="accent2">
              <a:lumMod val="20000"/>
              <a:lumOff val="80000"/>
            </a:schemeClr>
          </a:solidFill>
          <a:ln w="571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rgbClr val="002060"/>
                </a:solidFill>
              </a:rPr>
              <a:t>دورة حياة فيروس يدخل الخلية العائل عن طريق</a:t>
            </a:r>
            <a:endParaRPr lang="ar-SA" sz="3200" b="1" u="sng" dirty="0">
              <a:solidFill>
                <a:srgbClr val="002060"/>
              </a:solidFill>
              <a:cs typeface="Traditional Arabic" pitchFamily="2" charset="-78"/>
            </a:endParaRPr>
          </a:p>
          <a:p>
            <a:pPr algn="ctr" rtl="1">
              <a:defRPr/>
            </a:pPr>
            <a:r>
              <a:rPr lang="ar-SA" sz="3200" b="1" dirty="0">
                <a:solidFill>
                  <a:srgbClr val="002060"/>
                </a:solidFill>
                <a:cs typeface="Traditional Arabic" pitchFamily="2" charset="-78"/>
              </a:rPr>
              <a:t>الـ</a:t>
            </a:r>
            <a:r>
              <a:rPr lang="ar-SA" sz="3200" b="1" dirty="0">
                <a:solidFill>
                  <a:srgbClr val="002060"/>
                </a:solidFill>
              </a:rPr>
              <a:t> </a:t>
            </a:r>
            <a:r>
              <a:rPr lang="en-US" sz="3200" b="1" dirty="0" err="1">
                <a:solidFill>
                  <a:srgbClr val="002060"/>
                </a:solidFill>
              </a:rPr>
              <a:t>Endocytosis</a:t>
            </a:r>
            <a:endParaRPr lang="en-US" sz="3200" b="1" dirty="0">
              <a:solidFill>
                <a:srgbClr val="002060"/>
              </a:solidFill>
            </a:endParaRPr>
          </a:p>
          <a:p>
            <a:pPr algn="ctr" rtl="1">
              <a:defRPr/>
            </a:pPr>
            <a:endParaRPr lang="ar-SA" sz="2800" dirty="0">
              <a:solidFill>
                <a:srgbClr val="002060"/>
              </a:solidFill>
            </a:endParaRPr>
          </a:p>
          <a:p>
            <a:pPr algn="ctr" rtl="1">
              <a:defRPr/>
            </a:pPr>
            <a:r>
              <a:rPr lang="ar-SA" sz="2800" dirty="0">
                <a:solidFill>
                  <a:srgbClr val="002060"/>
                </a:solidFill>
              </a:rPr>
              <a:t>(1) دخول الفيروس للخلية العائل و إزالة غطائيه الدهني</a:t>
            </a:r>
          </a:p>
          <a:p>
            <a:pPr algn="ctr" rtl="1">
              <a:defRPr/>
            </a:pPr>
            <a:r>
              <a:rPr lang="ar-SA" sz="2800" dirty="0">
                <a:solidFill>
                  <a:srgbClr val="002060"/>
                </a:solidFill>
              </a:rPr>
              <a:t> و البروتيني.</a:t>
            </a:r>
          </a:p>
        </p:txBody>
      </p:sp>
      <p:sp>
        <p:nvSpPr>
          <p:cNvPr id="5" name="Slide Number Placeholder 4"/>
          <p:cNvSpPr>
            <a:spLocks noGrp="1"/>
          </p:cNvSpPr>
          <p:nvPr>
            <p:ph type="sldNum" sz="quarter" idx="12"/>
          </p:nvPr>
        </p:nvSpPr>
        <p:spPr/>
        <p:txBody>
          <a:bodyPr/>
          <a:lstStyle/>
          <a:p>
            <a:pPr>
              <a:defRPr/>
            </a:pPr>
            <a:fld id="{44162E55-BE3E-4A16-ACA4-95F7AF2C0211}" type="slidenum">
              <a:rPr lang="en-US" smtClean="0"/>
              <a:pPr>
                <a:defRPr/>
              </a:pPr>
              <a:t>72</a:t>
            </a:fld>
            <a:endParaRPr lang="en-US"/>
          </a:p>
        </p:txBody>
      </p:sp>
      <p:sp>
        <p:nvSpPr>
          <p:cNvPr id="6" name="Footer Placeholder 5"/>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cstate="print"/>
          <a:srcRect/>
          <a:stretch>
            <a:fillRect/>
          </a:stretch>
        </p:blipFill>
        <p:spPr bwMode="auto">
          <a:xfrm>
            <a:off x="4929188" y="3000375"/>
            <a:ext cx="4103687" cy="3025775"/>
          </a:xfrm>
          <a:prstGeom prst="rect">
            <a:avLst/>
          </a:prstGeom>
          <a:noFill/>
          <a:ln w="9525">
            <a:noFill/>
            <a:miter lim="800000"/>
            <a:headEnd/>
            <a:tailEnd/>
          </a:ln>
        </p:spPr>
      </p:pic>
      <p:pic>
        <p:nvPicPr>
          <p:cNvPr id="32771" name="Picture 2"/>
          <p:cNvPicPr>
            <a:picLocks noChangeAspect="1" noChangeArrowheads="1"/>
          </p:cNvPicPr>
          <p:nvPr/>
        </p:nvPicPr>
        <p:blipFill>
          <a:blip r:embed="rId4" cstate="print"/>
          <a:srcRect/>
          <a:stretch>
            <a:fillRect/>
          </a:stretch>
        </p:blipFill>
        <p:spPr bwMode="auto">
          <a:xfrm>
            <a:off x="428625" y="2714625"/>
            <a:ext cx="4302125" cy="3143250"/>
          </a:xfrm>
          <a:prstGeom prst="rect">
            <a:avLst/>
          </a:prstGeom>
          <a:noFill/>
          <a:ln w="9525">
            <a:noFill/>
            <a:miter lim="800000"/>
            <a:headEnd/>
            <a:tailEnd/>
          </a:ln>
        </p:spPr>
      </p:pic>
      <p:sp>
        <p:nvSpPr>
          <p:cNvPr id="8" name="عنصر نائب للمحتوى 1"/>
          <p:cNvSpPr>
            <a:spLocks noGrp="1"/>
          </p:cNvSpPr>
          <p:nvPr>
            <p:ph idx="1"/>
          </p:nvPr>
        </p:nvSpPr>
        <p:spPr>
          <a:xfrm>
            <a:off x="5000625" y="0"/>
            <a:ext cx="3500438" cy="2071688"/>
          </a:xfrm>
          <a:ln>
            <a:solidFill>
              <a:schemeClr val="accent1">
                <a:lumMod val="75000"/>
              </a:schemeClr>
            </a:solidFill>
          </a:ln>
        </p:spPr>
        <p:txBody>
          <a:bodyPr rtlCol="1">
            <a:normAutofit lnSpcReduction="10000"/>
          </a:bodyPr>
          <a:lstStyle/>
          <a:p>
            <a:pPr marL="0" indent="0" algn="justLow" eaLnBrk="1" fontAlgn="auto" hangingPunct="1">
              <a:spcAft>
                <a:spcPts val="0"/>
              </a:spcAft>
              <a:defRPr/>
            </a:pPr>
            <a:r>
              <a:rPr lang="ar-SA" sz="4000" b="1" dirty="0" smtClean="0">
                <a:cs typeface="Traditional Arabic" pitchFamily="2" charset="-78"/>
              </a:rPr>
              <a:t> </a:t>
            </a:r>
            <a:r>
              <a:rPr lang="ar-SA" sz="3600" b="1" dirty="0" smtClean="0">
                <a:cs typeface="Traditional Arabic" pitchFamily="2" charset="-78"/>
              </a:rPr>
              <a:t>الفيروس (فيروس حيواني) يتطفل على خلية حيوانية فيبتلع كاملاً </a:t>
            </a:r>
            <a:r>
              <a:rPr lang="en-US" b="1" dirty="0" smtClean="0">
                <a:cs typeface="Traditional Arabic" pitchFamily="2" charset="-78"/>
              </a:rPr>
              <a:t>(</a:t>
            </a:r>
            <a:r>
              <a:rPr lang="en-US" b="1" dirty="0" err="1" smtClean="0">
                <a:cs typeface="Traditional Arabic" pitchFamily="2" charset="-78"/>
              </a:rPr>
              <a:t>Endocytosis</a:t>
            </a:r>
            <a:r>
              <a:rPr lang="en-US" b="1" dirty="0" smtClean="0">
                <a:cs typeface="Traditional Arabic" pitchFamily="2" charset="-78"/>
              </a:rPr>
              <a:t>)</a:t>
            </a:r>
            <a:endParaRPr lang="en-US" sz="4000" b="1" dirty="0" smtClean="0">
              <a:cs typeface="Traditional Arabic" pitchFamily="2" charset="-78"/>
            </a:endParaRPr>
          </a:p>
        </p:txBody>
      </p:sp>
      <p:sp>
        <p:nvSpPr>
          <p:cNvPr id="10" name="عنصر نائب للمحتوى 1"/>
          <p:cNvSpPr txBox="1">
            <a:spLocks/>
          </p:cNvSpPr>
          <p:nvPr/>
        </p:nvSpPr>
        <p:spPr bwMode="auto">
          <a:xfrm>
            <a:off x="642938" y="0"/>
            <a:ext cx="3186112" cy="2143125"/>
          </a:xfrm>
          <a:prstGeom prst="rect">
            <a:avLst/>
          </a:prstGeom>
          <a:noFill/>
          <a:ln w="9525">
            <a:solidFill>
              <a:schemeClr val="accent1">
                <a:lumMod val="75000"/>
              </a:schemeClr>
            </a:solidFill>
            <a:miter lim="800000"/>
            <a:headEnd/>
            <a:tailEnd/>
          </a:ln>
        </p:spPr>
        <p:txBody>
          <a:bodyPr/>
          <a:lstStyle/>
          <a:p>
            <a:pPr algn="justLow" rtl="1">
              <a:spcBef>
                <a:spcPts val="400"/>
              </a:spcBef>
              <a:buClr>
                <a:schemeClr val="accent1"/>
              </a:buClr>
              <a:buSzPct val="68000"/>
              <a:buFont typeface="Arial" pitchFamily="34" charset="0"/>
              <a:buChar char="•"/>
              <a:defRPr/>
            </a:pPr>
            <a:r>
              <a:rPr lang="ar-SA" sz="3600" b="1" dirty="0">
                <a:latin typeface="Lucida Sans Unicode" pitchFamily="34" charset="0"/>
                <a:cs typeface="Traditional Arabic" pitchFamily="2" charset="-78"/>
              </a:rPr>
              <a:t> فيروس بكتيري يدخل فقط مادته الوراثية إلى الخلية العائل و لا يبتلع من قبلها</a:t>
            </a:r>
            <a:endParaRPr lang="en-US" sz="3600" b="1" dirty="0">
              <a:latin typeface="Lucida Sans Unicode" pitchFamily="34" charset="0"/>
              <a:cs typeface="Traditional Arabic" pitchFamily="2" charset="-78"/>
            </a:endParaRPr>
          </a:p>
        </p:txBody>
      </p:sp>
      <p:sp>
        <p:nvSpPr>
          <p:cNvPr id="7" name="Slide Number Placeholder 6"/>
          <p:cNvSpPr>
            <a:spLocks noGrp="1"/>
          </p:cNvSpPr>
          <p:nvPr>
            <p:ph type="sldNum" sz="quarter" idx="12"/>
          </p:nvPr>
        </p:nvSpPr>
        <p:spPr/>
        <p:txBody>
          <a:bodyPr/>
          <a:lstStyle/>
          <a:p>
            <a:pPr>
              <a:defRPr/>
            </a:pPr>
            <a:fld id="{23840B55-CCDF-4E1F-B32D-2B4672DC7966}" type="slidenum">
              <a:rPr lang="en-US" smtClean="0"/>
              <a:pPr>
                <a:defRPr/>
              </a:pPr>
              <a:t>73</a:t>
            </a:fld>
            <a:endParaRPr lang="en-US"/>
          </a:p>
        </p:txBody>
      </p:sp>
      <p:sp>
        <p:nvSpPr>
          <p:cNvPr id="9" name="Footer Placeholder 8"/>
          <p:cNvSpPr>
            <a:spLocks noGrp="1"/>
          </p:cNvSpPr>
          <p:nvPr>
            <p:ph type="ftr" sz="quarter" idx="1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cstate="print"/>
          <a:srcRect/>
          <a:stretch>
            <a:fillRect/>
          </a:stretch>
        </p:blipFill>
        <p:spPr bwMode="auto">
          <a:xfrm>
            <a:off x="4929188" y="3000375"/>
            <a:ext cx="4103687" cy="3025775"/>
          </a:xfrm>
          <a:prstGeom prst="rect">
            <a:avLst/>
          </a:prstGeom>
          <a:noFill/>
          <a:ln w="9525">
            <a:noFill/>
            <a:miter lim="800000"/>
            <a:headEnd/>
            <a:tailEnd/>
          </a:ln>
        </p:spPr>
      </p:pic>
      <p:pic>
        <p:nvPicPr>
          <p:cNvPr id="32771" name="Picture 2"/>
          <p:cNvPicPr>
            <a:picLocks noChangeAspect="1" noChangeArrowheads="1"/>
          </p:cNvPicPr>
          <p:nvPr/>
        </p:nvPicPr>
        <p:blipFill>
          <a:blip r:embed="rId4" cstate="print"/>
          <a:srcRect/>
          <a:stretch>
            <a:fillRect/>
          </a:stretch>
        </p:blipFill>
        <p:spPr bwMode="auto">
          <a:xfrm>
            <a:off x="428625" y="2714625"/>
            <a:ext cx="4302125" cy="3143250"/>
          </a:xfrm>
          <a:prstGeom prst="rect">
            <a:avLst/>
          </a:prstGeom>
          <a:noFill/>
          <a:ln w="9525">
            <a:noFill/>
            <a:miter lim="800000"/>
            <a:headEnd/>
            <a:tailEnd/>
          </a:ln>
        </p:spPr>
      </p:pic>
      <p:sp>
        <p:nvSpPr>
          <p:cNvPr id="8" name="عنصر نائب للمحتوى 1"/>
          <p:cNvSpPr>
            <a:spLocks noGrp="1"/>
          </p:cNvSpPr>
          <p:nvPr>
            <p:ph idx="1"/>
          </p:nvPr>
        </p:nvSpPr>
        <p:spPr>
          <a:xfrm>
            <a:off x="5000625" y="0"/>
            <a:ext cx="3500438" cy="2071688"/>
          </a:xfrm>
          <a:ln>
            <a:solidFill>
              <a:schemeClr val="accent1">
                <a:lumMod val="75000"/>
              </a:schemeClr>
            </a:solidFill>
          </a:ln>
        </p:spPr>
        <p:txBody>
          <a:bodyPr rtlCol="1">
            <a:normAutofit lnSpcReduction="10000"/>
          </a:bodyPr>
          <a:lstStyle/>
          <a:p>
            <a:pPr marL="0" indent="0" algn="justLow" eaLnBrk="1" fontAlgn="auto" hangingPunct="1">
              <a:spcAft>
                <a:spcPts val="0"/>
              </a:spcAft>
              <a:defRPr/>
            </a:pPr>
            <a:r>
              <a:rPr lang="ar-SA" sz="4000" b="1" dirty="0" smtClean="0">
                <a:cs typeface="Traditional Arabic" pitchFamily="2" charset="-78"/>
              </a:rPr>
              <a:t> </a:t>
            </a:r>
            <a:r>
              <a:rPr lang="ar-SA" sz="3600" b="1" dirty="0" smtClean="0">
                <a:cs typeface="Traditional Arabic" pitchFamily="2" charset="-78"/>
              </a:rPr>
              <a:t>الفيروس (فيروس حيواني) يتطفل على خلية حيوانية فيبتلع كاملاً </a:t>
            </a:r>
            <a:r>
              <a:rPr lang="en-US" b="1" dirty="0" smtClean="0">
                <a:cs typeface="Traditional Arabic" pitchFamily="2" charset="-78"/>
              </a:rPr>
              <a:t>(</a:t>
            </a:r>
            <a:r>
              <a:rPr lang="en-US" b="1" dirty="0" err="1" smtClean="0">
                <a:cs typeface="Traditional Arabic" pitchFamily="2" charset="-78"/>
              </a:rPr>
              <a:t>Endocytosis</a:t>
            </a:r>
            <a:r>
              <a:rPr lang="en-US" b="1" dirty="0" smtClean="0">
                <a:cs typeface="Traditional Arabic" pitchFamily="2" charset="-78"/>
              </a:rPr>
              <a:t>)</a:t>
            </a:r>
            <a:endParaRPr lang="en-US" sz="4000" b="1" dirty="0" smtClean="0">
              <a:cs typeface="Traditional Arabic" pitchFamily="2" charset="-78"/>
            </a:endParaRPr>
          </a:p>
        </p:txBody>
      </p:sp>
      <p:sp>
        <p:nvSpPr>
          <p:cNvPr id="10" name="عنصر نائب للمحتوى 1"/>
          <p:cNvSpPr txBox="1">
            <a:spLocks/>
          </p:cNvSpPr>
          <p:nvPr/>
        </p:nvSpPr>
        <p:spPr bwMode="auto">
          <a:xfrm>
            <a:off x="642938" y="0"/>
            <a:ext cx="3186112" cy="2143125"/>
          </a:xfrm>
          <a:prstGeom prst="rect">
            <a:avLst/>
          </a:prstGeom>
          <a:noFill/>
          <a:ln w="9525">
            <a:solidFill>
              <a:schemeClr val="accent1">
                <a:lumMod val="75000"/>
              </a:schemeClr>
            </a:solidFill>
            <a:miter lim="800000"/>
            <a:headEnd/>
            <a:tailEnd/>
          </a:ln>
        </p:spPr>
        <p:txBody>
          <a:bodyPr/>
          <a:lstStyle/>
          <a:p>
            <a:pPr algn="justLow" rtl="1">
              <a:spcBef>
                <a:spcPts val="400"/>
              </a:spcBef>
              <a:buClr>
                <a:schemeClr val="accent1"/>
              </a:buClr>
              <a:buSzPct val="68000"/>
              <a:buFont typeface="Arial" pitchFamily="34" charset="0"/>
              <a:buChar char="•"/>
              <a:defRPr/>
            </a:pPr>
            <a:r>
              <a:rPr lang="ar-SA" sz="3600" b="1" dirty="0">
                <a:latin typeface="Lucida Sans Unicode" pitchFamily="34" charset="0"/>
                <a:cs typeface="Traditional Arabic" pitchFamily="2" charset="-78"/>
              </a:rPr>
              <a:t> فيروس بكتيري يدخل فقط مادته الوراثية إلى الخلية العائل و لا يبتلع من قبلها</a:t>
            </a:r>
            <a:endParaRPr lang="en-US" sz="3600" b="1" dirty="0">
              <a:latin typeface="Lucida Sans Unicode" pitchFamily="34" charset="0"/>
              <a:cs typeface="Traditional Arabic" pitchFamily="2" charset="-78"/>
            </a:endParaRPr>
          </a:p>
        </p:txBody>
      </p:sp>
      <p:sp>
        <p:nvSpPr>
          <p:cNvPr id="7" name="Slide Number Placeholder 6"/>
          <p:cNvSpPr>
            <a:spLocks noGrp="1"/>
          </p:cNvSpPr>
          <p:nvPr>
            <p:ph type="sldNum" sz="quarter" idx="12"/>
          </p:nvPr>
        </p:nvSpPr>
        <p:spPr/>
        <p:txBody>
          <a:bodyPr/>
          <a:lstStyle/>
          <a:p>
            <a:pPr>
              <a:defRPr/>
            </a:pPr>
            <a:fld id="{23840B55-CCDF-4E1F-B32D-2B4672DC7966}" type="slidenum">
              <a:rPr lang="en-US" smtClean="0"/>
              <a:pPr>
                <a:defRPr/>
              </a:pPr>
              <a:t>74</a:t>
            </a:fld>
            <a:endParaRPr lang="en-US"/>
          </a:p>
        </p:txBody>
      </p:sp>
      <p:sp>
        <p:nvSpPr>
          <p:cNvPr id="9" name="Footer Placeholder 8"/>
          <p:cNvSpPr>
            <a:spLocks noGrp="1"/>
          </p:cNvSpPr>
          <p:nvPr>
            <p:ph type="ftr" sz="quarter" idx="1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لمحتوى 1"/>
          <p:cNvSpPr>
            <a:spLocks noGrp="1"/>
          </p:cNvSpPr>
          <p:nvPr>
            <p:ph idx="1"/>
          </p:nvPr>
        </p:nvSpPr>
        <p:spPr>
          <a:xfrm>
            <a:off x="428625" y="785813"/>
            <a:ext cx="8229600" cy="5786437"/>
          </a:xfrm>
        </p:spPr>
        <p:txBody>
          <a:bodyPr rtlCol="1">
            <a:normAutofit fontScale="77500" lnSpcReduction="20000"/>
          </a:bodyPr>
          <a:lstStyle/>
          <a:p>
            <a:pPr marL="633413" indent="-523875" algn="r" rtl="1" eaLnBrk="1" fontAlgn="auto" hangingPunct="1">
              <a:lnSpc>
                <a:spcPct val="130000"/>
              </a:lnSpc>
              <a:spcAft>
                <a:spcPts val="0"/>
              </a:spcAft>
              <a:buFont typeface="Wingdings" pitchFamily="2" charset="2"/>
              <a:buChar char="q"/>
              <a:defRPr/>
            </a:pPr>
            <a:r>
              <a:rPr lang="en-US" sz="4700" b="1" dirty="0" smtClean="0">
                <a:solidFill>
                  <a:srgbClr val="0070C0"/>
                </a:solidFill>
                <a:cs typeface="Traditional Arabic" pitchFamily="2" charset="-78"/>
              </a:rPr>
              <a:t> </a:t>
            </a:r>
            <a:r>
              <a:rPr lang="ar-SA" sz="4700" b="1" dirty="0" smtClean="0">
                <a:solidFill>
                  <a:srgbClr val="0070C0"/>
                </a:solidFill>
                <a:cs typeface="Traditional Arabic" pitchFamily="2" charset="-78"/>
              </a:rPr>
              <a:t>تابع: دورة حياة الفيروس:</a:t>
            </a:r>
          </a:p>
          <a:p>
            <a:pPr marL="633413" indent="-523875" algn="r" rtl="1" eaLnBrk="1" fontAlgn="auto" hangingPunct="1">
              <a:lnSpc>
                <a:spcPct val="130000"/>
              </a:lnSpc>
              <a:spcAft>
                <a:spcPts val="0"/>
              </a:spcAft>
              <a:buFont typeface="Wingdings 3" pitchFamily="18" charset="2"/>
              <a:buNone/>
              <a:defRPr/>
            </a:pPr>
            <a:r>
              <a:rPr lang="ar-SA" sz="4000" b="1" dirty="0" smtClean="0">
                <a:cs typeface="Traditional Arabic" pitchFamily="2" charset="-78"/>
              </a:rPr>
              <a:t>3)</a:t>
            </a:r>
            <a:r>
              <a:rPr lang="ar-SA" sz="4000" b="1" dirty="0" smtClean="0">
                <a:solidFill>
                  <a:srgbClr val="FFFFCC"/>
                </a:solidFill>
                <a:cs typeface="Traditional Arabic" pitchFamily="2" charset="-78"/>
              </a:rPr>
              <a:t> </a:t>
            </a:r>
            <a:r>
              <a:rPr lang="ar-SA" sz="4000" b="1" dirty="0" smtClean="0">
                <a:solidFill>
                  <a:schemeClr val="tx1">
                    <a:lumMod val="95000"/>
                    <a:lumOff val="5000"/>
                  </a:schemeClr>
                </a:solidFill>
                <a:cs typeface="Traditional Arabic" pitchFamily="2" charset="-78"/>
              </a:rPr>
              <a:t>الـ</a:t>
            </a:r>
            <a:r>
              <a:rPr lang="ar-SA" sz="4000" b="1" dirty="0" smtClean="0">
                <a:cs typeface="Traditional Arabic" pitchFamily="2" charset="-78"/>
              </a:rPr>
              <a:t> </a:t>
            </a:r>
            <a:r>
              <a:rPr lang="en-US" b="1" dirty="0" smtClean="0">
                <a:cs typeface="Traditional Arabic" pitchFamily="2" charset="-78"/>
              </a:rPr>
              <a:t>Genome</a:t>
            </a:r>
            <a:r>
              <a:rPr lang="ar-SA" sz="4000" b="1" dirty="0" smtClean="0">
                <a:cs typeface="Traditional Arabic" pitchFamily="2" charset="-78"/>
              </a:rPr>
              <a:t> أو جينات الفيروس بعد أن تدخل الخلية العائل  </a:t>
            </a:r>
          </a:p>
          <a:p>
            <a:pPr marL="633413" indent="-523875" algn="r" rtl="1" eaLnBrk="1" fontAlgn="auto" hangingPunct="1">
              <a:lnSpc>
                <a:spcPct val="130000"/>
              </a:lnSpc>
              <a:spcAft>
                <a:spcPts val="0"/>
              </a:spcAft>
              <a:buFont typeface="Wingdings 3" pitchFamily="18" charset="2"/>
              <a:buNone/>
              <a:defRPr/>
            </a:pPr>
            <a:r>
              <a:rPr lang="ar-SA" sz="4000" b="1" dirty="0" smtClean="0">
                <a:cs typeface="Traditional Arabic" pitchFamily="2" charset="-78"/>
              </a:rPr>
              <a:t>و تصبح حرة في السيتوسول سوف تحفز تصنيع بروتين يدمر جين الخلية العائل (</a:t>
            </a:r>
            <a:r>
              <a:rPr lang="en-US" b="1" dirty="0" smtClean="0">
                <a:cs typeface="Traditional Arabic" pitchFamily="2" charset="-78"/>
              </a:rPr>
              <a:t>DNA</a:t>
            </a:r>
            <a:r>
              <a:rPr lang="ar-SA" sz="4000" b="1" dirty="0" smtClean="0">
                <a:cs typeface="Traditional Arabic" pitchFamily="2" charset="-78"/>
              </a:rPr>
              <a:t>) وبالتالي يصبح الجين الفيروسي وحده النشط و القادر على أن يترجم من قبل الخلية العائل لإنتاج البروتينات الفيروسية.</a:t>
            </a:r>
          </a:p>
          <a:p>
            <a:pPr marL="633413" indent="-523875" algn="r" rtl="1" eaLnBrk="1" fontAlgn="auto" hangingPunct="1">
              <a:lnSpc>
                <a:spcPct val="130000"/>
              </a:lnSpc>
              <a:spcAft>
                <a:spcPts val="0"/>
              </a:spcAft>
              <a:defRPr/>
            </a:pPr>
            <a:r>
              <a:rPr lang="ar-SA" sz="4000" b="1" dirty="0" smtClean="0">
                <a:cs typeface="Traditional Arabic" pitchFamily="2" charset="-78"/>
              </a:rPr>
              <a:t>يستخدم الفيروس كل مايتعلق بآلية تصنيع البروتينات للخلية العائل مثل الأنزيمات و الأحماض الأمينية و النيوكليوتيدات و </a:t>
            </a:r>
            <a:r>
              <a:rPr lang="en-US" sz="4000" b="1" dirty="0" smtClean="0">
                <a:cs typeface="Traditional Arabic" pitchFamily="2" charset="-78"/>
              </a:rPr>
              <a:t>t-RNA</a:t>
            </a:r>
            <a:endParaRPr lang="ar-SA" sz="4000" b="1" dirty="0" smtClean="0">
              <a:cs typeface="Traditional Arabic" pitchFamily="2" charset="-78"/>
            </a:endParaRPr>
          </a:p>
          <a:p>
            <a:pPr marL="633413" indent="-523875" algn="r" rtl="1" eaLnBrk="1" fontAlgn="auto" hangingPunct="1">
              <a:lnSpc>
                <a:spcPct val="130000"/>
              </a:lnSpc>
              <a:spcAft>
                <a:spcPts val="0"/>
              </a:spcAft>
              <a:buFont typeface="Arial" pitchFamily="34" charset="0"/>
              <a:buNone/>
              <a:defRPr/>
            </a:pPr>
            <a:r>
              <a:rPr lang="ar-SA" sz="4000" b="1" dirty="0" smtClean="0">
                <a:cs typeface="Traditional Arabic" pitchFamily="2" charset="-78"/>
              </a:rPr>
              <a:t>      و </a:t>
            </a:r>
            <a:r>
              <a:rPr lang="en-US" sz="4000" b="1" dirty="0" smtClean="0">
                <a:cs typeface="Traditional Arabic" pitchFamily="2" charset="-78"/>
              </a:rPr>
              <a:t>    r-RNA </a:t>
            </a:r>
            <a:r>
              <a:rPr lang="ar-SA" sz="4000" b="1" dirty="0" smtClean="0">
                <a:cs typeface="Traditional Arabic" pitchFamily="2" charset="-78"/>
              </a:rPr>
              <a:t>الخاصة بخلية العائل.</a:t>
            </a:r>
          </a:p>
          <a:p>
            <a:pPr marL="633413" indent="-523875" algn="justLow" eaLnBrk="1" fontAlgn="auto" hangingPunct="1">
              <a:lnSpc>
                <a:spcPct val="130000"/>
              </a:lnSpc>
              <a:spcAft>
                <a:spcPts val="0"/>
              </a:spcAft>
              <a:defRPr/>
            </a:pPr>
            <a:endParaRPr lang="en-US" sz="4000" b="1" dirty="0" smtClean="0">
              <a:cs typeface="Traditional Arabic" pitchFamily="2" charset="-78"/>
            </a:endParaRPr>
          </a:p>
        </p:txBody>
      </p:sp>
      <p:sp>
        <p:nvSpPr>
          <p:cNvPr id="4" name="Slide Number Placeholder 3"/>
          <p:cNvSpPr>
            <a:spLocks noGrp="1"/>
          </p:cNvSpPr>
          <p:nvPr>
            <p:ph type="sldNum" sz="quarter" idx="12"/>
          </p:nvPr>
        </p:nvSpPr>
        <p:spPr/>
        <p:txBody>
          <a:bodyPr/>
          <a:lstStyle/>
          <a:p>
            <a:pPr>
              <a:defRPr/>
            </a:pPr>
            <a:fld id="{2C3312A1-868C-4FD2-839F-23BFA0C08679}" type="slidenum">
              <a:rPr lang="en-US" smtClean="0"/>
              <a:pPr>
                <a:defRPr/>
              </a:pPr>
              <a:t>75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33797" name="Title 5"/>
          <p:cNvSpPr>
            <a:spLocks noGrp="1"/>
          </p:cNvSpPr>
          <p:nvPr>
            <p:ph type="title"/>
          </p:nvPr>
        </p:nvSpPr>
        <p:spPr/>
        <p:txBody>
          <a:bodyPr/>
          <a:lstStyle/>
          <a:p>
            <a:endParaRPr lang="ar-SY" smtClean="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لمحتوى 1"/>
          <p:cNvSpPr>
            <a:spLocks noGrp="1"/>
          </p:cNvSpPr>
          <p:nvPr>
            <p:ph idx="1"/>
          </p:nvPr>
        </p:nvSpPr>
        <p:spPr>
          <a:xfrm>
            <a:off x="428625" y="1643063"/>
            <a:ext cx="8229600" cy="4929187"/>
          </a:xfrm>
        </p:spPr>
        <p:txBody>
          <a:bodyPr/>
          <a:lstStyle/>
          <a:p>
            <a:pPr marL="681038" indent="-571500" eaLnBrk="1" hangingPunct="1">
              <a:buFont typeface="Calibri" pitchFamily="34" charset="0"/>
              <a:buAutoNum type="romanUcPeriod"/>
            </a:pPr>
            <a:r>
              <a:rPr lang="en-US" b="1" smtClean="0">
                <a:solidFill>
                  <a:srgbClr val="FF0066"/>
                </a:solidFill>
                <a:cs typeface="Traditional Arabic" pitchFamily="18" charset="-78"/>
              </a:rPr>
              <a:t>Replication</a:t>
            </a:r>
            <a:r>
              <a:rPr lang="ar-SA" b="1" smtClean="0">
                <a:solidFill>
                  <a:srgbClr val="002060"/>
                </a:solidFill>
                <a:cs typeface="Traditional Arabic" pitchFamily="18" charset="-78"/>
              </a:rPr>
              <a:t> </a:t>
            </a:r>
            <a:r>
              <a:rPr lang="ar-SA" b="1" smtClean="0">
                <a:cs typeface="Traditional Arabic" pitchFamily="18" charset="-78"/>
              </a:rPr>
              <a:t>تكاثر المادة الجينية الفيروسية و بالتالي ينتج زيادة في عدد الـ </a:t>
            </a:r>
            <a:r>
              <a:rPr lang="en-US" b="1" smtClean="0">
                <a:cs typeface="Traditional Arabic" pitchFamily="18" charset="-78"/>
              </a:rPr>
              <a:t>DNA</a:t>
            </a:r>
            <a:r>
              <a:rPr lang="ar-SA" b="1" smtClean="0">
                <a:cs typeface="Traditional Arabic" pitchFamily="18" charset="-78"/>
              </a:rPr>
              <a:t> أو الـ </a:t>
            </a:r>
            <a:r>
              <a:rPr lang="en-US" b="1" smtClean="0">
                <a:cs typeface="Traditional Arabic" pitchFamily="18" charset="-78"/>
              </a:rPr>
              <a:t>RNA</a:t>
            </a:r>
            <a:r>
              <a:rPr lang="ar-SA" b="1" smtClean="0">
                <a:cs typeface="Traditional Arabic" pitchFamily="18" charset="-78"/>
              </a:rPr>
              <a:t>. ( تضاعف المادة الوراثية)</a:t>
            </a:r>
          </a:p>
          <a:p>
            <a:pPr marL="681038" indent="-571500" eaLnBrk="1" hangingPunct="1">
              <a:buFont typeface="Calibri" pitchFamily="34" charset="0"/>
              <a:buAutoNum type="romanUcPeriod"/>
            </a:pPr>
            <a:r>
              <a:rPr lang="en-US" b="1" smtClean="0">
                <a:solidFill>
                  <a:srgbClr val="FF0066"/>
                </a:solidFill>
                <a:cs typeface="Traditional Arabic" pitchFamily="18" charset="-78"/>
              </a:rPr>
              <a:t>Transcription</a:t>
            </a:r>
            <a:r>
              <a:rPr lang="ar-SA" b="1" smtClean="0">
                <a:cs typeface="Traditional Arabic" pitchFamily="18" charset="-78"/>
              </a:rPr>
              <a:t>: تصنيع الـ</a:t>
            </a:r>
            <a:r>
              <a:rPr lang="en-US" b="1" smtClean="0">
                <a:cs typeface="Traditional Arabic" pitchFamily="18" charset="-78"/>
              </a:rPr>
              <a:t>m-RNA</a:t>
            </a:r>
            <a:r>
              <a:rPr lang="ar-SA" b="1" smtClean="0">
                <a:cs typeface="Traditional Arabic" pitchFamily="18" charset="-78"/>
              </a:rPr>
              <a:t> الذي سوف ينقل المعلومات الدقيقة (المترجمة من الـ </a:t>
            </a:r>
            <a:r>
              <a:rPr lang="en-US" b="1" smtClean="0">
                <a:cs typeface="Traditional Arabic" pitchFamily="18" charset="-78"/>
              </a:rPr>
              <a:t>DNA</a:t>
            </a:r>
            <a:r>
              <a:rPr lang="ar-SA" b="1" smtClean="0">
                <a:cs typeface="Traditional Arabic" pitchFamily="18" charset="-78"/>
              </a:rPr>
              <a:t> الفيروسي) إلى الريبوسومات.</a:t>
            </a:r>
          </a:p>
          <a:p>
            <a:pPr marL="681038" indent="-571500" eaLnBrk="1" hangingPunct="1">
              <a:buFont typeface="Calibri" pitchFamily="34" charset="0"/>
              <a:buAutoNum type="romanUcPeriod"/>
            </a:pPr>
            <a:r>
              <a:rPr lang="en-US" b="1" smtClean="0">
                <a:solidFill>
                  <a:srgbClr val="FF0066"/>
                </a:solidFill>
                <a:cs typeface="Traditional Arabic" pitchFamily="18" charset="-78"/>
              </a:rPr>
              <a:t>Translation</a:t>
            </a:r>
            <a:r>
              <a:rPr lang="ar-SA" b="1" smtClean="0">
                <a:cs typeface="Traditional Arabic" pitchFamily="18" charset="-78"/>
              </a:rPr>
              <a:t>:ترجمة الشفرة الوراثية لتصنيع البروتينات</a:t>
            </a:r>
          </a:p>
          <a:p>
            <a:pPr marL="681038" indent="-571500" eaLnBrk="1" hangingPunct="1">
              <a:buFont typeface="Calibri" pitchFamily="34" charset="0"/>
              <a:buAutoNum type="romanUcPeriod"/>
            </a:pPr>
            <a:endParaRPr lang="en-US" sz="4000" b="1" smtClean="0">
              <a:cs typeface="Traditional Arabic" pitchFamily="18" charset="-78"/>
            </a:endParaRPr>
          </a:p>
        </p:txBody>
      </p:sp>
      <p:sp>
        <p:nvSpPr>
          <p:cNvPr id="4" name="Slide Number Placeholder 3"/>
          <p:cNvSpPr>
            <a:spLocks noGrp="1"/>
          </p:cNvSpPr>
          <p:nvPr>
            <p:ph type="sldNum" sz="quarter" idx="12"/>
          </p:nvPr>
        </p:nvSpPr>
        <p:spPr/>
        <p:txBody>
          <a:bodyPr/>
          <a:lstStyle/>
          <a:p>
            <a:pPr>
              <a:defRPr/>
            </a:pPr>
            <a:fld id="{1F4FA44D-ADA3-4CD4-B6DA-C5F1C7195C37}" type="slidenum">
              <a:rPr lang="en-US" smtClean="0"/>
              <a:pPr>
                <a:defRPr/>
              </a:pPr>
              <a:t>76</a:t>
            </a:fld>
            <a:endParaRPr lang="en-US"/>
          </a:p>
        </p:txBody>
      </p:sp>
      <p:sp>
        <p:nvSpPr>
          <p:cNvPr id="5" name="Title 4"/>
          <p:cNvSpPr>
            <a:spLocks noGrp="1"/>
          </p:cNvSpPr>
          <p:nvPr>
            <p:ph type="title"/>
          </p:nvPr>
        </p:nvSpPr>
        <p:spPr>
          <a:solidFill>
            <a:schemeClr val="accent6">
              <a:lumMod val="20000"/>
              <a:lumOff val="80000"/>
            </a:schemeClr>
          </a:solidFill>
        </p:spPr>
        <p:txBody>
          <a:bodyPr/>
          <a:lstStyle/>
          <a:p>
            <a:pPr>
              <a:defRPr/>
            </a:pPr>
            <a:r>
              <a:rPr lang="ar-SA" sz="3600" dirty="0" smtClean="0">
                <a:solidFill>
                  <a:srgbClr val="7030A0"/>
                </a:solidFill>
              </a:rPr>
              <a:t>في الخلية العائل يحدث أربع خطوات مهمة:</a:t>
            </a:r>
            <a:endParaRPr lang="en-US" sz="3600" dirty="0">
              <a:solidFill>
                <a:srgbClr val="7030A0"/>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29313" y="274638"/>
            <a:ext cx="2757487" cy="5868987"/>
          </a:xfrm>
          <a:ln>
            <a:solidFill>
              <a:schemeClr val="accent1">
                <a:lumMod val="75000"/>
              </a:schemeClr>
            </a:solidFill>
          </a:ln>
        </p:spPr>
        <p:txBody>
          <a:bodyPr rtlCol="1">
            <a:normAutofit/>
          </a:bodyPr>
          <a:lstStyle/>
          <a:p>
            <a:pPr eaLnBrk="1" fontAlgn="auto" hangingPunct="1">
              <a:spcAft>
                <a:spcPts val="0"/>
              </a:spcAft>
              <a:defRPr/>
            </a:pPr>
            <a:r>
              <a:rPr lang="ar-SA" dirty="0" smtClean="0">
                <a:solidFill>
                  <a:srgbClr val="FF0066"/>
                </a:solidFill>
              </a:rPr>
              <a:t>تصنيع البروتينات من</a:t>
            </a:r>
            <a:r>
              <a:rPr lang="ar-SA" dirty="0" smtClean="0">
                <a:solidFill>
                  <a:srgbClr val="FF0066"/>
                </a:solidFill>
                <a:cs typeface="Traditional Arabic" pitchFamily="2" charset="-78"/>
              </a:rPr>
              <a:t> الـ</a:t>
            </a:r>
            <a:r>
              <a:rPr lang="ar-SA" dirty="0" smtClean="0">
                <a:solidFill>
                  <a:srgbClr val="FF0066"/>
                </a:solidFill>
              </a:rPr>
              <a:t> </a:t>
            </a:r>
            <a:r>
              <a:rPr lang="en-US" dirty="0" smtClean="0">
                <a:solidFill>
                  <a:srgbClr val="FF0066"/>
                </a:solidFill>
                <a:cs typeface="Traditional Arabic" pitchFamily="2" charset="-78"/>
              </a:rPr>
              <a:t>DNA</a:t>
            </a:r>
            <a:r>
              <a:rPr lang="ar-SA" dirty="0" smtClean="0">
                <a:solidFill>
                  <a:srgbClr val="FF0066"/>
                </a:solidFill>
              </a:rPr>
              <a:t>  مرحلة من مراحل دورة حياة الفيروس داخل الخلية العائل</a:t>
            </a:r>
            <a:endParaRPr lang="ar-SA" dirty="0">
              <a:solidFill>
                <a:srgbClr val="FF0066"/>
              </a:solidFill>
            </a:endParaRPr>
          </a:p>
        </p:txBody>
      </p:sp>
      <p:pic>
        <p:nvPicPr>
          <p:cNvPr id="35843" name="Picture 2" descr="The Central Dogma">
            <a:hlinkClick r:id="rId3" tooltip="The Central Dogma"/>
          </p:cNvPr>
          <p:cNvPicPr>
            <a:picLocks noChangeAspect="1" noChangeArrowheads="1"/>
          </p:cNvPicPr>
          <p:nvPr/>
        </p:nvPicPr>
        <p:blipFill>
          <a:blip r:embed="rId4" cstate="print"/>
          <a:srcRect/>
          <a:stretch>
            <a:fillRect/>
          </a:stretch>
        </p:blipFill>
        <p:spPr bwMode="auto">
          <a:xfrm>
            <a:off x="857250" y="276225"/>
            <a:ext cx="4429125" cy="6313488"/>
          </a:xfrm>
          <a:prstGeom prst="rect">
            <a:avLst/>
          </a:prstGeom>
          <a:noFill/>
          <a:ln w="9525">
            <a:noFill/>
            <a:miter lim="800000"/>
            <a:headEnd/>
            <a:tailEnd/>
          </a:ln>
        </p:spPr>
      </p:pic>
      <p:sp>
        <p:nvSpPr>
          <p:cNvPr id="4" name="Rectangle 3"/>
          <p:cNvSpPr/>
          <p:nvPr/>
        </p:nvSpPr>
        <p:spPr>
          <a:xfrm>
            <a:off x="1714500" y="2857500"/>
            <a:ext cx="571500" cy="428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2400" b="1" dirty="0">
                <a:solidFill>
                  <a:srgbClr val="002060"/>
                </a:solidFill>
              </a:rPr>
              <a:t>m-</a:t>
            </a:r>
            <a:endParaRPr lang="ar-SA" sz="2400" b="1" dirty="0">
              <a:solidFill>
                <a:srgbClr val="002060"/>
              </a:solidFill>
            </a:endParaRPr>
          </a:p>
        </p:txBody>
      </p:sp>
      <p:sp>
        <p:nvSpPr>
          <p:cNvPr id="5" name="Slide Number Placeholder 4"/>
          <p:cNvSpPr>
            <a:spLocks noGrp="1"/>
          </p:cNvSpPr>
          <p:nvPr>
            <p:ph type="sldNum" sz="quarter" idx="12"/>
          </p:nvPr>
        </p:nvSpPr>
        <p:spPr/>
        <p:txBody>
          <a:bodyPr/>
          <a:lstStyle/>
          <a:p>
            <a:pPr>
              <a:defRPr/>
            </a:pPr>
            <a:fld id="{4B531256-4450-4299-BEEF-4F6F48E9281E}" type="slidenum">
              <a:rPr lang="en-US" smtClean="0"/>
              <a:pPr>
                <a:defRPr/>
              </a:pPr>
              <a:t>77</a:t>
            </a:fld>
            <a:endParaRPr lang="en-US"/>
          </a:p>
        </p:txBody>
      </p:sp>
      <p:sp>
        <p:nvSpPr>
          <p:cNvPr id="6" name="Footer Placeholder 5"/>
          <p:cNvSpPr>
            <a:spLocks noGrp="1"/>
          </p:cNvSpPr>
          <p:nvPr>
            <p:ph type="ftr" sz="quarter" idx="11"/>
          </p:nvPr>
        </p:nvSpPr>
        <p:spPr/>
        <p:txBody>
          <a:bodyPr/>
          <a:lstStyle/>
          <a:p>
            <a:pPr>
              <a:defRPr/>
            </a:pPr>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625" y="3357563"/>
            <a:ext cx="8143875" cy="350043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solidFill>
                <a:schemeClr val="tx1"/>
              </a:solidFill>
            </a:endParaRPr>
          </a:p>
        </p:txBody>
      </p:sp>
      <p:sp>
        <p:nvSpPr>
          <p:cNvPr id="3" name="عنوان 2"/>
          <p:cNvSpPr>
            <a:spLocks noGrp="1"/>
          </p:cNvSpPr>
          <p:nvPr>
            <p:ph type="title"/>
          </p:nvPr>
        </p:nvSpPr>
        <p:spPr>
          <a:xfrm>
            <a:off x="285720" y="0"/>
            <a:ext cx="8572560" cy="1071570"/>
          </a:xfrm>
          <a:solidFill>
            <a:schemeClr val="bg2"/>
          </a:solidFill>
        </p:spPr>
        <p:style>
          <a:lnRef idx="3">
            <a:schemeClr val="lt1"/>
          </a:lnRef>
          <a:fillRef idx="1">
            <a:schemeClr val="accent3"/>
          </a:fillRef>
          <a:effectRef idx="1">
            <a:schemeClr val="accent3"/>
          </a:effectRef>
          <a:fontRef idx="minor">
            <a:schemeClr val="lt1"/>
          </a:fontRef>
        </p:style>
        <p:txBody>
          <a:bodyPr rtlCol="1">
            <a:noAutofit/>
            <a:scene3d>
              <a:camera prst="orthographicFront"/>
              <a:lightRig rig="soft" dir="t"/>
            </a:scene3d>
            <a:sp3d prstMaterial="softEdge">
              <a:bevelT w="25400" h="25400"/>
            </a:sp3d>
          </a:bodyPr>
          <a:lstStyle/>
          <a:p>
            <a:pPr eaLnBrk="1" fontAlgn="auto" hangingPunct="1">
              <a:spcAft>
                <a:spcPts val="0"/>
              </a:spcAft>
              <a:defRPr/>
            </a:pPr>
            <a:r>
              <a:rPr lang="ar-SA" sz="5400" b="1" dirty="0" smtClean="0">
                <a:solidFill>
                  <a:srgbClr val="002060"/>
                </a:solidFill>
                <a:cs typeface="AL-Mateen" pitchFamily="2" charset="-78"/>
              </a:rPr>
              <a:t>مراحل دورة حياة الفيروس (مراحل تكاثره)</a:t>
            </a:r>
            <a:endParaRPr lang="en-US" sz="5400" b="1" dirty="0">
              <a:solidFill>
                <a:srgbClr val="002060"/>
              </a:solidFill>
              <a:cs typeface="AL-Mateen" pitchFamily="2" charset="-78"/>
            </a:endParaRPr>
          </a:p>
        </p:txBody>
      </p:sp>
      <p:sp>
        <p:nvSpPr>
          <p:cNvPr id="2" name="عنصر نائب للمحتوى 1"/>
          <p:cNvSpPr>
            <a:spLocks noGrp="1"/>
          </p:cNvSpPr>
          <p:nvPr>
            <p:ph idx="1"/>
          </p:nvPr>
        </p:nvSpPr>
        <p:spPr>
          <a:xfrm>
            <a:off x="500063" y="1143000"/>
            <a:ext cx="8229600" cy="2071688"/>
          </a:xfrm>
        </p:spPr>
        <p:txBody>
          <a:bodyPr rtlCol="1">
            <a:noAutofit/>
          </a:bodyPr>
          <a:lstStyle/>
          <a:p>
            <a:pPr marL="633413" indent="-523875" algn="justLow" eaLnBrk="1" fontAlgn="auto" hangingPunct="1">
              <a:spcAft>
                <a:spcPts val="0"/>
              </a:spcAft>
              <a:buFont typeface="Wingdings 3"/>
              <a:buNone/>
              <a:defRPr/>
            </a:pPr>
            <a:r>
              <a:rPr lang="en-US" sz="2800" b="1" dirty="0" smtClean="0">
                <a:cs typeface="Traditional Arabic" pitchFamily="2" charset="-78"/>
              </a:rPr>
              <a:t>iv</a:t>
            </a:r>
            <a:r>
              <a:rPr lang="ar-SA" sz="2800" b="1" dirty="0" smtClean="0">
                <a:cs typeface="Traditional Arabic" pitchFamily="2" charset="-78"/>
              </a:rPr>
              <a:t>)</a:t>
            </a:r>
            <a:r>
              <a:rPr lang="en-US" sz="2800" b="1" dirty="0" smtClean="0">
                <a:solidFill>
                  <a:srgbClr val="FF0066"/>
                </a:solidFill>
                <a:cs typeface="Traditional Arabic" pitchFamily="2" charset="-78"/>
              </a:rPr>
              <a:t>Assembly and Packing</a:t>
            </a:r>
            <a:r>
              <a:rPr lang="ar-SA" sz="2800" b="1" dirty="0" smtClean="0">
                <a:solidFill>
                  <a:srgbClr val="FF0066"/>
                </a:solidFill>
                <a:cs typeface="Traditional Arabic" pitchFamily="2" charset="-78"/>
              </a:rPr>
              <a:t> :</a:t>
            </a:r>
            <a:r>
              <a:rPr lang="ar-SA" sz="2800" b="1" dirty="0" smtClean="0">
                <a:cs typeface="Traditional Arabic" pitchFamily="2" charset="-78"/>
              </a:rPr>
              <a:t> كل من المادة الجينية الفيروسية المتكاثرة والبروتينات الحديثة الصنع (بروتينات الكابسيد) سوف يرتبطون معاً لتكوين جزيئات فيروسية جديدة</a:t>
            </a:r>
          </a:p>
          <a:p>
            <a:pPr marL="633413" indent="-523875" algn="justLow" eaLnBrk="1" fontAlgn="auto" hangingPunct="1">
              <a:spcAft>
                <a:spcPts val="0"/>
              </a:spcAft>
              <a:buFont typeface="Wingdings 3"/>
              <a:buNone/>
              <a:defRPr/>
            </a:pPr>
            <a:r>
              <a:rPr lang="ar-SA" sz="2800" b="1" dirty="0" smtClean="0">
                <a:cs typeface="Traditional Arabic" pitchFamily="2" charset="-78"/>
              </a:rPr>
              <a:t> </a:t>
            </a:r>
            <a:r>
              <a:rPr lang="en-US" sz="2800" b="1" dirty="0" smtClean="0">
                <a:cs typeface="Traditional Arabic" pitchFamily="2" charset="-78"/>
              </a:rPr>
              <a:t>(Progeny viruses)</a:t>
            </a:r>
            <a:r>
              <a:rPr lang="ar-SA" sz="2800" b="1" dirty="0" smtClean="0">
                <a:cs typeface="Traditional Arabic" pitchFamily="2" charset="-78"/>
              </a:rPr>
              <a:t> التي ستغادر الخلية العائل عن طريق واحدة من هاتين الخطوتين:</a:t>
            </a:r>
          </a:p>
          <a:p>
            <a:pPr marL="1165225" indent="-531813" algn="justLow" eaLnBrk="1" fontAlgn="auto" hangingPunct="1">
              <a:spcAft>
                <a:spcPts val="0"/>
              </a:spcAft>
              <a:buFont typeface="Wingdings 3"/>
              <a:buNone/>
              <a:defRPr/>
            </a:pPr>
            <a:r>
              <a:rPr lang="ar-SA" sz="2800" b="1" dirty="0" smtClean="0">
                <a:cs typeface="Traditional Arabic" pitchFamily="2" charset="-78"/>
              </a:rPr>
              <a:t>1- عن طريق تكسير الغشاء الخلوي للخلية العائل وبهذه الطريقة تقتل الخلية العائل </a:t>
            </a:r>
            <a:r>
              <a:rPr lang="en-US" sz="2800" b="1" dirty="0" err="1" smtClean="0">
                <a:cs typeface="Traditional Arabic" pitchFamily="2" charset="-78"/>
              </a:rPr>
              <a:t>Lytic</a:t>
            </a:r>
            <a:r>
              <a:rPr lang="en-US" sz="2800" b="1" dirty="0" smtClean="0">
                <a:cs typeface="Traditional Arabic" pitchFamily="2" charset="-78"/>
              </a:rPr>
              <a:t> Cycle </a:t>
            </a:r>
            <a:r>
              <a:rPr lang="ar-SA" sz="2800" b="1" dirty="0" smtClean="0">
                <a:cs typeface="Traditional Arabic" pitchFamily="2" charset="-78"/>
              </a:rPr>
              <a:t>.</a:t>
            </a:r>
          </a:p>
          <a:p>
            <a:pPr marL="1165225" indent="-531813" algn="justLow" eaLnBrk="1" fontAlgn="auto" hangingPunct="1">
              <a:spcAft>
                <a:spcPts val="0"/>
              </a:spcAft>
              <a:buFont typeface="Wingdings 3"/>
              <a:buNone/>
              <a:defRPr/>
            </a:pPr>
            <a:r>
              <a:rPr lang="ar-SA" sz="2800" b="1" dirty="0" smtClean="0">
                <a:cs typeface="Traditional Arabic" pitchFamily="2" charset="-78"/>
              </a:rPr>
              <a:t>2- عن طريق إخراج الفيروسات الجديدة بواسطة </a:t>
            </a:r>
            <a:r>
              <a:rPr lang="ar-SA" sz="2800" b="1" dirty="0" err="1" smtClean="0">
                <a:cs typeface="Traditional Arabic" pitchFamily="2" charset="-78"/>
              </a:rPr>
              <a:t>الـ</a:t>
            </a:r>
            <a:r>
              <a:rPr lang="en-US" sz="2800" b="1" dirty="0" smtClean="0">
                <a:cs typeface="Traditional Arabic" pitchFamily="2" charset="-78"/>
              </a:rPr>
              <a:t> :</a:t>
            </a:r>
            <a:r>
              <a:rPr lang="en-US" sz="2800" b="1" dirty="0" err="1" smtClean="0">
                <a:cs typeface="Traditional Arabic" pitchFamily="2" charset="-78"/>
              </a:rPr>
              <a:t>Exocytosis</a:t>
            </a:r>
            <a:r>
              <a:rPr lang="ar-SA" sz="2800" b="1" dirty="0" smtClean="0">
                <a:cs typeface="Traditional Arabic" pitchFamily="2" charset="-78"/>
              </a:rPr>
              <a:t> تفرز الفيروسات خارج الخلية </a:t>
            </a:r>
            <a:r>
              <a:rPr lang="ar-SA" sz="2800" b="1" dirty="0" err="1" smtClean="0">
                <a:cs typeface="Traditional Arabic" pitchFamily="2" charset="-78"/>
              </a:rPr>
              <a:t>و</a:t>
            </a:r>
            <a:r>
              <a:rPr lang="ar-SA" sz="2800" b="1" dirty="0" smtClean="0">
                <a:cs typeface="Traditional Arabic" pitchFamily="2" charset="-78"/>
              </a:rPr>
              <a:t> ذلك </a:t>
            </a:r>
            <a:r>
              <a:rPr lang="ar-SA" sz="2800" b="1" dirty="0" err="1" smtClean="0">
                <a:cs typeface="Traditional Arabic" pitchFamily="2" charset="-78"/>
              </a:rPr>
              <a:t>بإلتحام</a:t>
            </a:r>
            <a:r>
              <a:rPr lang="ar-SA" sz="2800" b="1" dirty="0" smtClean="0">
                <a:cs typeface="Traditional Arabic" pitchFamily="2" charset="-78"/>
              </a:rPr>
              <a:t> أغلفتها </a:t>
            </a:r>
            <a:r>
              <a:rPr lang="ar-SA" sz="2800" b="1" dirty="0" err="1" smtClean="0">
                <a:cs typeface="Traditional Arabic" pitchFamily="2" charset="-78"/>
              </a:rPr>
              <a:t>الدهنية</a:t>
            </a:r>
            <a:r>
              <a:rPr lang="ar-SA" sz="2800" b="1" dirty="0" smtClean="0">
                <a:cs typeface="Traditional Arabic" pitchFamily="2" charset="-78"/>
              </a:rPr>
              <a:t> مع الغشاء البلازمي للخلية العائل مما يؤدي إلى إخراج الفيروسات الجديدة إلى خارج الخلية العائل تاركة إياها  مصابة بعدوى </a:t>
            </a:r>
            <a:r>
              <a:rPr lang="en-US" sz="2800" b="1" dirty="0" err="1" smtClean="0">
                <a:cs typeface="Traditional Arabic" pitchFamily="2" charset="-78"/>
              </a:rPr>
              <a:t>Lysogenic</a:t>
            </a:r>
            <a:r>
              <a:rPr lang="en-US" sz="2800" b="1" dirty="0" smtClean="0">
                <a:cs typeface="Traditional Arabic" pitchFamily="2" charset="-78"/>
              </a:rPr>
              <a:t> Cycle</a:t>
            </a:r>
            <a:r>
              <a:rPr lang="ar-SA" sz="2800" b="1" dirty="0" smtClean="0">
                <a:cs typeface="Traditional Arabic" pitchFamily="2" charset="-78"/>
              </a:rPr>
              <a:t>.</a:t>
            </a:r>
            <a:endParaRPr lang="en-US" sz="2800" b="1" dirty="0">
              <a:cs typeface="Traditional Arabic" pitchFamily="2" charset="-78"/>
            </a:endParaRPr>
          </a:p>
        </p:txBody>
      </p:sp>
      <p:sp>
        <p:nvSpPr>
          <p:cNvPr id="5" name="Slide Number Placeholder 4"/>
          <p:cNvSpPr>
            <a:spLocks noGrp="1"/>
          </p:cNvSpPr>
          <p:nvPr>
            <p:ph type="sldNum" sz="quarter" idx="12"/>
          </p:nvPr>
        </p:nvSpPr>
        <p:spPr/>
        <p:txBody>
          <a:bodyPr/>
          <a:lstStyle/>
          <a:p>
            <a:pPr>
              <a:defRPr/>
            </a:pPr>
            <a:fld id="{A3EA57B1-BA2F-4609-B2C4-33C97E20C2C5}" type="slidenum">
              <a:rPr lang="en-US" smtClean="0"/>
              <a:pPr>
                <a:defRPr/>
              </a:pPr>
              <a:t>78</a:t>
            </a:fld>
            <a:endParaRPr lang="en-US"/>
          </a:p>
        </p:txBody>
      </p:sp>
      <p:sp>
        <p:nvSpPr>
          <p:cNvPr id="6" name="Footer Placeholder 5"/>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cstate="print"/>
          <a:srcRect/>
          <a:stretch>
            <a:fillRect/>
          </a:stretch>
        </p:blipFill>
        <p:spPr bwMode="auto">
          <a:xfrm>
            <a:off x="3886200" y="2971800"/>
            <a:ext cx="1752600" cy="1752600"/>
          </a:xfrm>
          <a:prstGeom prst="rect">
            <a:avLst/>
          </a:prstGeom>
          <a:noFill/>
          <a:ln w="9525">
            <a:noFill/>
            <a:miter lim="800000"/>
            <a:headEnd/>
            <a:tailEnd/>
          </a:ln>
        </p:spPr>
      </p:pic>
      <p:sp>
        <p:nvSpPr>
          <p:cNvPr id="6" name="TextBox 5"/>
          <p:cNvSpPr txBox="1"/>
          <p:nvPr/>
        </p:nvSpPr>
        <p:spPr>
          <a:xfrm>
            <a:off x="152400" y="0"/>
            <a:ext cx="8991600" cy="2492990"/>
          </a:xfrm>
          <a:prstGeom prst="rect">
            <a:avLst/>
          </a:prstGeom>
          <a:noFill/>
        </p:spPr>
        <p:txBody>
          <a:bodyPr wrap="square" rtlCol="0">
            <a:spAutoFit/>
          </a:bodyPr>
          <a:lstStyle/>
          <a:p>
            <a:r>
              <a:rPr lang="en-US" sz="2600" dirty="0" smtClean="0"/>
              <a:t>D. </a:t>
            </a:r>
            <a:r>
              <a:rPr lang="en-US" sz="2600" b="1" u="sng" dirty="0" smtClean="0"/>
              <a:t>Replication</a:t>
            </a:r>
            <a:r>
              <a:rPr lang="en-US" sz="2600" b="1" dirty="0" smtClean="0"/>
              <a:t> is how a virus </a:t>
            </a:r>
            <a:r>
              <a:rPr lang="en-US" sz="2600" b="1" u="sng" dirty="0" smtClean="0"/>
              <a:t>spreads</a:t>
            </a:r>
            <a:r>
              <a:rPr lang="en-US" sz="2600" b="1" dirty="0" smtClean="0"/>
              <a:t>.</a:t>
            </a:r>
          </a:p>
          <a:p>
            <a:pPr marL="288925"/>
            <a:r>
              <a:rPr lang="en-US" sz="2600" b="1" dirty="0" smtClean="0"/>
              <a:t>A virus CANNOT reproduce by itself—it must </a:t>
            </a:r>
            <a:r>
              <a:rPr lang="en-US" sz="2600" b="1" u="sng" dirty="0" smtClean="0"/>
              <a:t>invade</a:t>
            </a:r>
            <a:r>
              <a:rPr lang="en-US" sz="2600" b="1" dirty="0" smtClean="0"/>
              <a:t> a </a:t>
            </a:r>
            <a:r>
              <a:rPr lang="en-US" sz="2600" b="1" u="sng" dirty="0" smtClean="0"/>
              <a:t>host</a:t>
            </a:r>
            <a:r>
              <a:rPr lang="en-US" sz="2600" b="1" dirty="0" smtClean="0"/>
              <a:t> cell and take over the cell </a:t>
            </a:r>
            <a:r>
              <a:rPr lang="en-US" sz="2600" b="1" u="sng" dirty="0" smtClean="0"/>
              <a:t>activities</a:t>
            </a:r>
            <a:r>
              <a:rPr lang="en-US" sz="2600" b="1" dirty="0" smtClean="0"/>
              <a:t>, eventually </a:t>
            </a:r>
            <a:r>
              <a:rPr lang="en-US" sz="2600" b="1" u="sng" dirty="0" smtClean="0"/>
              <a:t>causing</a:t>
            </a:r>
            <a:r>
              <a:rPr lang="en-US" sz="2600" b="1" dirty="0" smtClean="0"/>
              <a:t> </a:t>
            </a:r>
            <a:r>
              <a:rPr lang="en-US" sz="2600" b="1" u="sng" dirty="0" smtClean="0"/>
              <a:t>destruction</a:t>
            </a:r>
            <a:r>
              <a:rPr lang="en-US" sz="2600" b="1" dirty="0" smtClean="0"/>
              <a:t> of the cell and </a:t>
            </a:r>
            <a:r>
              <a:rPr lang="en-US" sz="2600" b="1" u="sng" dirty="0" smtClean="0"/>
              <a:t>killing</a:t>
            </a:r>
            <a:r>
              <a:rPr lang="en-US" sz="2600" b="1" dirty="0" smtClean="0"/>
              <a:t> it. (The virus enters a cell, </a:t>
            </a:r>
            <a:r>
              <a:rPr lang="en-US" sz="2600" b="1" u="sng" dirty="0" smtClean="0"/>
              <a:t>makes copies</a:t>
            </a:r>
            <a:r>
              <a:rPr lang="en-US" sz="2600" b="1" dirty="0" smtClean="0"/>
              <a:t> of itself and causes the cell to </a:t>
            </a:r>
            <a:r>
              <a:rPr lang="en-US" sz="2600" b="1" u="sng" dirty="0" smtClean="0"/>
              <a:t>burst</a:t>
            </a:r>
            <a:r>
              <a:rPr lang="en-US" sz="2600" b="1" dirty="0" smtClean="0"/>
              <a:t> releasing more viruses.)</a:t>
            </a:r>
            <a:endParaRPr lang="en-US" sz="2600" b="1" dirty="0"/>
          </a:p>
        </p:txBody>
      </p:sp>
      <p:pic>
        <p:nvPicPr>
          <p:cNvPr id="8" name="Picture 7"/>
          <p:cNvPicPr/>
          <p:nvPr/>
        </p:nvPicPr>
        <p:blipFill>
          <a:blip r:embed="rId3" cstate="print"/>
          <a:srcRect/>
          <a:stretch>
            <a:fillRect/>
          </a:stretch>
        </p:blipFill>
        <p:spPr bwMode="auto">
          <a:xfrm>
            <a:off x="5105400" y="4591050"/>
            <a:ext cx="2138680" cy="2266950"/>
          </a:xfrm>
          <a:prstGeom prst="rect">
            <a:avLst/>
          </a:prstGeom>
          <a:noFill/>
          <a:ln w="9525">
            <a:noFill/>
            <a:miter lim="800000"/>
            <a:headEnd/>
            <a:tailEnd/>
          </a:ln>
        </p:spPr>
      </p:pic>
      <p:pic>
        <p:nvPicPr>
          <p:cNvPr id="9" name="Picture 8"/>
          <p:cNvPicPr/>
          <p:nvPr/>
        </p:nvPicPr>
        <p:blipFill>
          <a:blip r:embed="rId4" cstate="print"/>
          <a:srcRect/>
          <a:stretch>
            <a:fillRect/>
          </a:stretch>
        </p:blipFill>
        <p:spPr bwMode="auto">
          <a:xfrm>
            <a:off x="6858000" y="2895600"/>
            <a:ext cx="1600200" cy="1628775"/>
          </a:xfrm>
          <a:prstGeom prst="rect">
            <a:avLst/>
          </a:prstGeom>
          <a:noFill/>
          <a:ln w="9525">
            <a:noFill/>
            <a:miter lim="800000"/>
            <a:headEnd/>
            <a:tailEnd/>
          </a:ln>
        </p:spPr>
      </p:pic>
      <p:pic>
        <p:nvPicPr>
          <p:cNvPr id="11" name="Picture 10"/>
          <p:cNvPicPr/>
          <p:nvPr/>
        </p:nvPicPr>
        <p:blipFill>
          <a:blip r:embed="rId5" cstate="print"/>
          <a:srcRect/>
          <a:stretch>
            <a:fillRect/>
          </a:stretch>
        </p:blipFill>
        <p:spPr bwMode="auto">
          <a:xfrm>
            <a:off x="685800" y="3048000"/>
            <a:ext cx="1981200" cy="1828800"/>
          </a:xfrm>
          <a:prstGeom prst="rect">
            <a:avLst/>
          </a:prstGeom>
          <a:noFill/>
          <a:ln w="9525">
            <a:noFill/>
            <a:miter lim="800000"/>
            <a:headEnd/>
            <a:tailEnd/>
          </a:ln>
        </p:spPr>
      </p:pic>
      <p:pic>
        <p:nvPicPr>
          <p:cNvPr id="12" name="Picture 11"/>
          <p:cNvPicPr/>
          <p:nvPr/>
        </p:nvPicPr>
        <p:blipFill>
          <a:blip r:embed="rId6" cstate="print"/>
          <a:srcRect/>
          <a:stretch>
            <a:fillRect/>
          </a:stretch>
        </p:blipFill>
        <p:spPr bwMode="auto">
          <a:xfrm>
            <a:off x="2057400" y="5181600"/>
            <a:ext cx="1981200" cy="1466850"/>
          </a:xfrm>
          <a:prstGeom prst="rect">
            <a:avLst/>
          </a:prstGeom>
          <a:noFill/>
          <a:ln w="9525">
            <a:noFill/>
            <a:miter lim="800000"/>
            <a:headEnd/>
            <a:tailEnd/>
          </a:ln>
        </p:spPr>
      </p:pic>
      <p:sp>
        <p:nvSpPr>
          <p:cNvPr id="7169" name="Text Box 1"/>
          <p:cNvSpPr txBox="1">
            <a:spLocks noChangeArrowheads="1"/>
          </p:cNvSpPr>
          <p:nvPr/>
        </p:nvSpPr>
        <p:spPr bwMode="auto">
          <a:xfrm>
            <a:off x="6946900" y="2133600"/>
            <a:ext cx="2197100" cy="8309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DNA/RNA is </a:t>
            </a:r>
            <a:r>
              <a:rPr kumimoji="0" lang="en-US" sz="2400" b="1" i="0" u="sng" strike="noStrike" cap="none" normalizeH="0" baseline="0" dirty="0" smtClean="0">
                <a:ln>
                  <a:noFill/>
                </a:ln>
                <a:solidFill>
                  <a:srgbClr val="C00000"/>
                </a:solidFill>
                <a:effectLst/>
                <a:latin typeface="Calibri" pitchFamily="34" charset="0"/>
                <a:cs typeface="Arial" pitchFamily="34" charset="0"/>
              </a:rPr>
              <a:t>copied</a:t>
            </a:r>
            <a:r>
              <a:rPr kumimoji="0" lang="en-US" sz="2400" b="0" i="0" u="none" strike="noStrike" cap="none" normalizeH="0" baseline="0" dirty="0" smtClean="0">
                <a:ln>
                  <a:noFill/>
                </a:ln>
                <a:solidFill>
                  <a:schemeClr val="tx1"/>
                </a:solidFill>
                <a:effectLst/>
                <a:latin typeface="Times New Roman" pitchFamily="18" charset="0"/>
                <a:cs typeface="Arial" pitchFamily="34" charset="0"/>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0" name="Text Box 2"/>
          <p:cNvSpPr txBox="1">
            <a:spLocks noChangeArrowheads="1"/>
          </p:cNvSpPr>
          <p:nvPr/>
        </p:nvSpPr>
        <p:spPr bwMode="auto">
          <a:xfrm>
            <a:off x="3581400" y="2286000"/>
            <a:ext cx="2514600" cy="8309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DNA/RNA </a:t>
            </a:r>
            <a:r>
              <a:rPr kumimoji="0" lang="en-US" sz="2400" b="1" i="0" u="sng" strike="noStrike" cap="none" normalizeH="0" baseline="0" dirty="0" smtClean="0">
                <a:ln>
                  <a:noFill/>
                </a:ln>
                <a:solidFill>
                  <a:srgbClr val="C00000"/>
                </a:solidFill>
                <a:effectLst/>
                <a:latin typeface="Calibri" pitchFamily="34" charset="0"/>
                <a:cs typeface="Arial" pitchFamily="34" charset="0"/>
              </a:rPr>
              <a:t>injected</a:t>
            </a:r>
            <a:r>
              <a:rPr kumimoji="0" lang="en-US" sz="2400" b="0" i="0" u="none" strike="noStrike" cap="none" normalizeH="0" baseline="0" dirty="0" smtClean="0">
                <a:ln>
                  <a:noFill/>
                </a:ln>
                <a:solidFill>
                  <a:schemeClr val="tx1"/>
                </a:solidFill>
                <a:effectLst/>
                <a:latin typeface="Calibri" pitchFamily="34" charset="0"/>
                <a:cs typeface="Arial" pitchFamily="34" charset="0"/>
              </a:rPr>
              <a:t> into cell.</a:t>
            </a: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1" name="Text Box 3"/>
          <p:cNvSpPr txBox="1">
            <a:spLocks noChangeArrowheads="1"/>
          </p:cNvSpPr>
          <p:nvPr/>
        </p:nvSpPr>
        <p:spPr bwMode="auto">
          <a:xfrm>
            <a:off x="685800" y="2514600"/>
            <a:ext cx="2133600" cy="4572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Virus </a:t>
            </a:r>
            <a:r>
              <a:rPr kumimoji="0" lang="en-US" sz="2400" b="1" i="0" u="sng" strike="noStrike" cap="none" normalizeH="0" baseline="0" dirty="0" smtClean="0">
                <a:ln>
                  <a:noFill/>
                </a:ln>
                <a:solidFill>
                  <a:srgbClr val="C00000"/>
                </a:solidFill>
                <a:effectLst/>
                <a:latin typeface="Calibri" pitchFamily="34" charset="0"/>
                <a:cs typeface="Arial" pitchFamily="34" charset="0"/>
              </a:rPr>
              <a:t>attaches</a:t>
            </a:r>
            <a:r>
              <a:rPr kumimoji="0" lang="en-US" sz="2400" b="0" i="0" u="none" strike="noStrike" cap="none" normalizeH="0" baseline="0" dirty="0" smtClean="0">
                <a:ln>
                  <a:noFill/>
                </a:ln>
                <a:solidFill>
                  <a:schemeClr val="tx1"/>
                </a:solidFill>
                <a:effectLst/>
                <a:latin typeface="Calibri" pitchFamily="34" charset="0"/>
                <a:cs typeface="Arial" pitchFamily="34" charset="0"/>
              </a:rPr>
              <a:t> to cell.</a:t>
            </a: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2" name="Text Box 4"/>
          <p:cNvSpPr txBox="1">
            <a:spLocks noChangeArrowheads="1"/>
          </p:cNvSpPr>
          <p:nvPr/>
        </p:nvSpPr>
        <p:spPr bwMode="auto">
          <a:xfrm>
            <a:off x="2133600" y="4419600"/>
            <a:ext cx="1893888" cy="8309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Virus copies </a:t>
            </a:r>
            <a:r>
              <a:rPr kumimoji="0" lang="en-US" sz="2400" b="1" i="0" u="sng" strike="noStrike" cap="none" normalizeH="0" baseline="0" dirty="0" smtClean="0">
                <a:ln>
                  <a:noFill/>
                </a:ln>
                <a:solidFill>
                  <a:srgbClr val="C00000"/>
                </a:solidFill>
                <a:effectLst/>
                <a:latin typeface="Calibri" pitchFamily="34" charset="0"/>
                <a:cs typeface="Arial" pitchFamily="34" charset="0"/>
              </a:rPr>
              <a:t>itself</a:t>
            </a:r>
            <a:r>
              <a:rPr kumimoji="0" lang="en-US" sz="2400" b="0" i="0" u="none" strike="noStrike" cap="none" normalizeH="0" baseline="0" dirty="0" smtClean="0">
                <a:ln>
                  <a:noFill/>
                </a:ln>
                <a:solidFill>
                  <a:schemeClr val="tx1"/>
                </a:solidFill>
                <a:effectLst/>
                <a:latin typeface="Times New Roman" pitchFamily="18" charset="0"/>
                <a:cs typeface="Arial" pitchFamily="34" charset="0"/>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3" name="Text Box 5"/>
          <p:cNvSpPr txBox="1">
            <a:spLocks noChangeArrowheads="1"/>
          </p:cNvSpPr>
          <p:nvPr/>
        </p:nvSpPr>
        <p:spPr bwMode="auto">
          <a:xfrm>
            <a:off x="6261100" y="4495800"/>
            <a:ext cx="2882900" cy="8309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cs typeface="Arial" pitchFamily="34" charset="0"/>
              </a:rPr>
              <a:t>Cell </a:t>
            </a:r>
            <a:r>
              <a:rPr kumimoji="0" lang="en-US" sz="2400" b="1" i="0" u="sng" strike="noStrike" cap="none" normalizeH="0" baseline="0" dirty="0" smtClean="0">
                <a:ln>
                  <a:noFill/>
                </a:ln>
                <a:solidFill>
                  <a:srgbClr val="C00000"/>
                </a:solidFill>
                <a:effectLst/>
                <a:latin typeface="Calibri" pitchFamily="34" charset="0"/>
                <a:cs typeface="Arial" pitchFamily="34" charset="0"/>
              </a:rPr>
              <a:t>bursts</a:t>
            </a:r>
            <a:r>
              <a:rPr kumimoji="0" lang="en-US" sz="2400" b="0" i="0" u="none" strike="noStrike" cap="none" normalizeH="0" baseline="0" dirty="0" smtClean="0">
                <a:ln>
                  <a:noFill/>
                </a:ln>
                <a:solidFill>
                  <a:schemeClr val="tx1"/>
                </a:solidFill>
                <a:effectLst/>
                <a:latin typeface="Calibri" pitchFamily="34" charset="0"/>
                <a:cs typeface="Arial" pitchFamily="34" charset="0"/>
              </a:rPr>
              <a:t> (lyses) and releases new viruses.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4" name="Text Box 6"/>
          <p:cNvSpPr txBox="1">
            <a:spLocks noChangeArrowheads="1"/>
          </p:cNvSpPr>
          <p:nvPr/>
        </p:nvSpPr>
        <p:spPr bwMode="auto">
          <a:xfrm>
            <a:off x="0" y="3352800"/>
            <a:ext cx="838200" cy="36933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Calibri" pitchFamily="34" charset="0"/>
                <a:cs typeface="Arial" pitchFamily="34" charset="0"/>
              </a:rPr>
              <a:t>Step 1</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5" name="Text Box 7"/>
          <p:cNvSpPr txBox="1">
            <a:spLocks noChangeArrowheads="1"/>
          </p:cNvSpPr>
          <p:nvPr/>
        </p:nvSpPr>
        <p:spPr bwMode="auto">
          <a:xfrm>
            <a:off x="3048000" y="3276600"/>
            <a:ext cx="979488" cy="369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Calibri" pitchFamily="34" charset="0"/>
                <a:cs typeface="Arial" pitchFamily="34" charset="0"/>
              </a:rPr>
              <a:t>Step 2</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6" name="Text Box 8"/>
          <p:cNvSpPr txBox="1">
            <a:spLocks noChangeArrowheads="1"/>
          </p:cNvSpPr>
          <p:nvPr/>
        </p:nvSpPr>
        <p:spPr bwMode="auto">
          <a:xfrm>
            <a:off x="6019800" y="3200400"/>
            <a:ext cx="836613" cy="369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Calibri" pitchFamily="34" charset="0"/>
                <a:cs typeface="Arial" pitchFamily="34" charset="0"/>
              </a:rPr>
              <a:t>Step 3</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7" name="Text Box 9"/>
          <p:cNvSpPr txBox="1">
            <a:spLocks noChangeArrowheads="1"/>
          </p:cNvSpPr>
          <p:nvPr/>
        </p:nvSpPr>
        <p:spPr bwMode="auto">
          <a:xfrm>
            <a:off x="1295400" y="5715000"/>
            <a:ext cx="884237" cy="369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Calibri" pitchFamily="34" charset="0"/>
                <a:cs typeface="Arial" pitchFamily="34" charset="0"/>
              </a:rPr>
              <a:t>Step 4</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8" name="Text Box 10"/>
          <p:cNvSpPr txBox="1">
            <a:spLocks noChangeArrowheads="1"/>
          </p:cNvSpPr>
          <p:nvPr/>
        </p:nvSpPr>
        <p:spPr bwMode="auto">
          <a:xfrm>
            <a:off x="4419600" y="5715000"/>
            <a:ext cx="808037" cy="369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Calibri" pitchFamily="34" charset="0"/>
                <a:cs typeface="Arial" pitchFamily="34" charset="0"/>
              </a:rPr>
              <a:t>Step 5</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7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17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17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17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 grpId="0"/>
      <p:bldP spid="7170" grpId="0"/>
      <p:bldP spid="7171" grpId="0" animBg="1"/>
      <p:bldP spid="7172" grpId="0"/>
      <p:bldP spid="7173" grpId="0"/>
      <p:bldP spid="7174" grpId="0" animBg="1"/>
      <p:bldP spid="7175" grpId="0"/>
      <p:bldP spid="7176" grpId="0"/>
      <p:bldP spid="7177" grpId="0"/>
      <p:bldP spid="7178"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228600"/>
            <a:ext cx="8229600" cy="1323439"/>
          </a:xfrm>
          <a:prstGeom prst="rect">
            <a:avLst/>
          </a:prstGeom>
          <a:noFill/>
        </p:spPr>
        <p:txBody>
          <a:bodyPr wrap="square" rtlCol="0">
            <a:spAutoFit/>
          </a:bodyPr>
          <a:lstStyle/>
          <a:p>
            <a:r>
              <a:rPr lang="en-US" sz="3600" b="1" dirty="0" smtClean="0"/>
              <a:t>Cert</a:t>
            </a:r>
            <a:r>
              <a:rPr lang="en-US" sz="4000" b="1" dirty="0" smtClean="0"/>
              <a:t>ain viruses can only attack certain cell types. They are said to be </a:t>
            </a:r>
            <a:r>
              <a:rPr lang="en-US" sz="4000" b="1" u="sng" dirty="0" smtClean="0"/>
              <a:t>specific</a:t>
            </a:r>
            <a:r>
              <a:rPr lang="en-US" sz="4000" b="1" dirty="0" smtClean="0"/>
              <a:t>.</a:t>
            </a:r>
          </a:p>
        </p:txBody>
      </p:sp>
      <p:sp>
        <p:nvSpPr>
          <p:cNvPr id="6" name="TextBox 5"/>
          <p:cNvSpPr txBox="1"/>
          <p:nvPr/>
        </p:nvSpPr>
        <p:spPr>
          <a:xfrm>
            <a:off x="0" y="5181600"/>
            <a:ext cx="4876800" cy="1200329"/>
          </a:xfrm>
          <a:prstGeom prst="rect">
            <a:avLst/>
          </a:prstGeom>
          <a:noFill/>
        </p:spPr>
        <p:txBody>
          <a:bodyPr wrap="square" rtlCol="0">
            <a:spAutoFit/>
          </a:bodyPr>
          <a:lstStyle/>
          <a:p>
            <a:pPr algn="ctr"/>
            <a:r>
              <a:rPr lang="en-US" sz="2400" b="1" dirty="0" smtClean="0"/>
              <a:t>It’s like the pieces of a puzzle. The ends have to match up so only certain pieces fit.</a:t>
            </a:r>
            <a:endParaRPr lang="en-US" sz="2400" b="1" dirty="0"/>
          </a:p>
        </p:txBody>
      </p:sp>
      <p:pic>
        <p:nvPicPr>
          <p:cNvPr id="16386" name="Picture 2" descr="http://www.paragraph.com.au/images/general/nobel96/lock.jpg"/>
          <p:cNvPicPr>
            <a:picLocks noChangeAspect="1" noChangeArrowheads="1"/>
          </p:cNvPicPr>
          <p:nvPr/>
        </p:nvPicPr>
        <p:blipFill>
          <a:blip r:embed="rId2" cstate="print"/>
          <a:srcRect/>
          <a:stretch>
            <a:fillRect/>
          </a:stretch>
        </p:blipFill>
        <p:spPr bwMode="auto">
          <a:xfrm>
            <a:off x="5467350" y="2562225"/>
            <a:ext cx="3676650" cy="4295775"/>
          </a:xfrm>
          <a:prstGeom prst="rect">
            <a:avLst/>
          </a:prstGeom>
          <a:noFill/>
        </p:spPr>
      </p:pic>
      <p:grpSp>
        <p:nvGrpSpPr>
          <p:cNvPr id="2" name="Group 15"/>
          <p:cNvGrpSpPr/>
          <p:nvPr/>
        </p:nvGrpSpPr>
        <p:grpSpPr>
          <a:xfrm>
            <a:off x="1905000" y="2286000"/>
            <a:ext cx="4191000" cy="1371600"/>
            <a:chOff x="1905000" y="2286000"/>
            <a:chExt cx="4191000" cy="1371600"/>
          </a:xfrm>
        </p:grpSpPr>
        <p:cxnSp>
          <p:nvCxnSpPr>
            <p:cNvPr id="10" name="Straight Arrow Connector 9"/>
            <p:cNvCxnSpPr/>
            <p:nvPr/>
          </p:nvCxnSpPr>
          <p:spPr>
            <a:xfrm>
              <a:off x="4495800" y="2590800"/>
              <a:ext cx="1600200" cy="10668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905000" y="2286000"/>
              <a:ext cx="2667000" cy="523220"/>
            </a:xfrm>
            <a:prstGeom prst="rect">
              <a:avLst/>
            </a:prstGeom>
            <a:noFill/>
          </p:spPr>
          <p:txBody>
            <a:bodyPr wrap="square" rtlCol="0">
              <a:spAutoFit/>
            </a:bodyPr>
            <a:lstStyle/>
            <a:p>
              <a:pPr algn="ctr"/>
              <a:r>
                <a:rPr lang="en-US" sz="2800" b="1" dirty="0" smtClean="0"/>
                <a:t>Surface Markers</a:t>
              </a:r>
              <a:endParaRPr lang="en-US" sz="2800" b="1" dirty="0"/>
            </a:p>
          </p:txBody>
        </p:sp>
      </p:grpSp>
      <p:grpSp>
        <p:nvGrpSpPr>
          <p:cNvPr id="3" name="Group 16"/>
          <p:cNvGrpSpPr/>
          <p:nvPr/>
        </p:nvGrpSpPr>
        <p:grpSpPr>
          <a:xfrm>
            <a:off x="1905000" y="4038600"/>
            <a:ext cx="4038600" cy="1371600"/>
            <a:chOff x="1905000" y="4038600"/>
            <a:chExt cx="4038600" cy="1371600"/>
          </a:xfrm>
        </p:grpSpPr>
        <p:cxnSp>
          <p:nvCxnSpPr>
            <p:cNvPr id="13" name="Straight Arrow Connector 12"/>
            <p:cNvCxnSpPr/>
            <p:nvPr/>
          </p:nvCxnSpPr>
          <p:spPr>
            <a:xfrm>
              <a:off x="4343400" y="4343400"/>
              <a:ext cx="1600200" cy="10668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05000" y="4038600"/>
              <a:ext cx="2667000" cy="523220"/>
            </a:xfrm>
            <a:prstGeom prst="rect">
              <a:avLst/>
            </a:prstGeom>
            <a:noFill/>
          </p:spPr>
          <p:txBody>
            <a:bodyPr wrap="square" rtlCol="0">
              <a:spAutoFit/>
            </a:bodyPr>
            <a:lstStyle/>
            <a:p>
              <a:pPr algn="ctr"/>
              <a:r>
                <a:rPr lang="en-US" sz="2800" b="1" dirty="0" smtClean="0"/>
                <a:t>Receptor Sites</a:t>
              </a:r>
              <a:endParaRPr lang="en-US" sz="2800" b="1" dirty="0"/>
            </a:p>
          </p:txBody>
        </p:sp>
      </p:grpSp>
      <p:sp>
        <p:nvSpPr>
          <p:cNvPr id="12" name="TextBox 11"/>
          <p:cNvSpPr txBox="1"/>
          <p:nvPr/>
        </p:nvSpPr>
        <p:spPr>
          <a:xfrm>
            <a:off x="228600" y="1676400"/>
            <a:ext cx="8610600" cy="492443"/>
          </a:xfrm>
          <a:prstGeom prst="rect">
            <a:avLst/>
          </a:prstGeom>
          <a:noFill/>
        </p:spPr>
        <p:txBody>
          <a:bodyPr wrap="square" rtlCol="0">
            <a:spAutoFit/>
          </a:bodyPr>
          <a:lstStyle/>
          <a:p>
            <a:r>
              <a:rPr lang="en-US" sz="2600" b="1" dirty="0" smtClean="0"/>
              <a:t>Example: The rabies virus only attacks </a:t>
            </a:r>
            <a:r>
              <a:rPr lang="en-US" sz="2600" b="1" u="sng" dirty="0" smtClean="0"/>
              <a:t>brain</a:t>
            </a:r>
            <a:r>
              <a:rPr lang="en-US" sz="2600" b="1" dirty="0" smtClean="0"/>
              <a:t> or </a:t>
            </a:r>
            <a:r>
              <a:rPr lang="en-US" sz="2600" b="1" u="sng" dirty="0" smtClean="0"/>
              <a:t>nervous</a:t>
            </a:r>
            <a:r>
              <a:rPr lang="en-US" sz="2600" b="1" dirty="0" smtClean="0"/>
              <a:t> cells.</a:t>
            </a:r>
            <a:endParaRPr lang="en-US" sz="2600" b="1" dirty="0"/>
          </a:p>
        </p:txBody>
      </p:sp>
      <p:sp>
        <p:nvSpPr>
          <p:cNvPr id="15" name="TextBox 14"/>
          <p:cNvSpPr txBox="1"/>
          <p:nvPr/>
        </p:nvSpPr>
        <p:spPr>
          <a:xfrm>
            <a:off x="7924800" y="2895600"/>
            <a:ext cx="762000" cy="400110"/>
          </a:xfrm>
          <a:prstGeom prst="rect">
            <a:avLst/>
          </a:prstGeom>
          <a:noFill/>
        </p:spPr>
        <p:txBody>
          <a:bodyPr wrap="square" rtlCol="0">
            <a:spAutoFit/>
          </a:bodyPr>
          <a:lstStyle/>
          <a:p>
            <a:r>
              <a:rPr lang="en-US" sz="2000" b="1" dirty="0" smtClean="0"/>
              <a:t>Virus</a:t>
            </a:r>
            <a:endParaRPr lang="en-US" sz="2000" b="1" dirty="0"/>
          </a:p>
        </p:txBody>
      </p:sp>
      <p:sp>
        <p:nvSpPr>
          <p:cNvPr id="18" name="Rectangle 17"/>
          <p:cNvSpPr/>
          <p:nvPr/>
        </p:nvSpPr>
        <p:spPr>
          <a:xfrm>
            <a:off x="7848600" y="6172200"/>
            <a:ext cx="575799" cy="400110"/>
          </a:xfrm>
          <a:prstGeom prst="rect">
            <a:avLst/>
          </a:prstGeom>
        </p:spPr>
        <p:txBody>
          <a:bodyPr wrap="none">
            <a:spAutoFit/>
          </a:bodyPr>
          <a:lstStyle/>
          <a:p>
            <a:r>
              <a:rPr lang="en-US" sz="2000" b="1" dirty="0" smtClean="0"/>
              <a:t>Cell</a:t>
            </a:r>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7" dur="1000" fill="hold"/>
                                        <p:tgtEl>
                                          <p:spTgt spid="2"/>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4" presetClass="entr" presetSubtype="0" accel="10000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strVal val="#ppt_w*0.05"/>
                                          </p:val>
                                        </p:tav>
                                        <p:tav tm="100000">
                                          <p:val>
                                            <p:strVal val="#ppt_w"/>
                                          </p:val>
                                        </p:tav>
                                      </p:tavLst>
                                    </p:anim>
                                    <p:anim calcmode="lin" valueType="num">
                                      <p:cBhvr>
                                        <p:cTn id="27" dur="500" fill="hold"/>
                                        <p:tgtEl>
                                          <p:spTgt spid="3"/>
                                        </p:tgtEl>
                                        <p:attrNameLst>
                                          <p:attrName>ppt_h</p:attrName>
                                        </p:attrNameLst>
                                      </p:cBhvr>
                                      <p:tavLst>
                                        <p:tav tm="0">
                                          <p:val>
                                            <p:strVal val="#ppt_h"/>
                                          </p:val>
                                        </p:tav>
                                        <p:tav tm="100000">
                                          <p:val>
                                            <p:strVal val="#ppt_h"/>
                                          </p:val>
                                        </p:tav>
                                      </p:tavLst>
                                    </p:anim>
                                    <p:anim calcmode="lin" valueType="num">
                                      <p:cBhvr>
                                        <p:cTn id="28" dur="500" fill="hold"/>
                                        <p:tgtEl>
                                          <p:spTgt spid="3"/>
                                        </p:tgtEl>
                                        <p:attrNameLst>
                                          <p:attrName>ppt_x</p:attrName>
                                        </p:attrNameLst>
                                      </p:cBhvr>
                                      <p:tavLst>
                                        <p:tav tm="0">
                                          <p:val>
                                            <p:strVal val="#ppt_x-.2"/>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12" name="Picture 4"/>
          <p:cNvPicPr>
            <a:picLocks noChangeAspect="1" noChangeArrowheads="1"/>
          </p:cNvPicPr>
          <p:nvPr/>
        </p:nvPicPr>
        <p:blipFill>
          <a:blip r:embed="rId2" cstate="print">
            <a:grayscl/>
          </a:blip>
          <a:srcRect/>
          <a:stretch>
            <a:fillRect/>
          </a:stretch>
        </p:blipFill>
        <p:spPr bwMode="auto">
          <a:xfrm>
            <a:off x="609600" y="1219200"/>
            <a:ext cx="3058099" cy="3430030"/>
          </a:xfrm>
          <a:prstGeom prst="rect">
            <a:avLst/>
          </a:prstGeom>
          <a:noFill/>
        </p:spPr>
      </p:pic>
      <p:pic>
        <p:nvPicPr>
          <p:cNvPr id="25610" name="Picture 6"/>
          <p:cNvPicPr>
            <a:picLocks noChangeAspect="1" noChangeArrowheads="1"/>
          </p:cNvPicPr>
          <p:nvPr/>
        </p:nvPicPr>
        <p:blipFill>
          <a:blip r:embed="rId3" cstate="print">
            <a:grayscl/>
          </a:blip>
          <a:srcRect/>
          <a:stretch>
            <a:fillRect/>
          </a:stretch>
        </p:blipFill>
        <p:spPr bwMode="auto">
          <a:xfrm>
            <a:off x="4734498" y="1905000"/>
            <a:ext cx="3707045" cy="2867025"/>
          </a:xfrm>
          <a:prstGeom prst="rect">
            <a:avLst/>
          </a:prstGeom>
          <a:noFill/>
        </p:spPr>
      </p:pic>
      <p:sp>
        <p:nvSpPr>
          <p:cNvPr id="25609" name="Text Box 9"/>
          <p:cNvSpPr txBox="1">
            <a:spLocks noChangeArrowheads="1"/>
          </p:cNvSpPr>
          <p:nvPr/>
        </p:nvSpPr>
        <p:spPr bwMode="auto">
          <a:xfrm>
            <a:off x="3515299" y="1905000"/>
            <a:ext cx="1752600" cy="83099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Surface Markers</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25604" name="Text Box 4"/>
          <p:cNvSpPr txBox="1">
            <a:spLocks noChangeArrowheads="1"/>
          </p:cNvSpPr>
          <p:nvPr/>
        </p:nvSpPr>
        <p:spPr bwMode="auto">
          <a:xfrm>
            <a:off x="3362899" y="3733800"/>
            <a:ext cx="1695450" cy="83099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Receptor Sites</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25611" name="Text Box 11"/>
          <p:cNvSpPr txBox="1">
            <a:spLocks noChangeArrowheads="1"/>
          </p:cNvSpPr>
          <p:nvPr/>
        </p:nvSpPr>
        <p:spPr bwMode="auto">
          <a:xfrm>
            <a:off x="7239000" y="1447800"/>
            <a:ext cx="1143000" cy="46166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Virus</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25613" name="Rectangle 13"/>
          <p:cNvSpPr>
            <a:spLocks noChangeArrowheads="1"/>
          </p:cNvSpPr>
          <p:nvPr/>
        </p:nvSpPr>
        <p:spPr bwMode="auto">
          <a:xfrm>
            <a:off x="381000" y="291525"/>
            <a:ext cx="84582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l"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 virus recognizes cells it can infect by matching its </a:t>
            </a:r>
            <a:r>
              <a:rPr kumimoji="0" lang="en-US" sz="3200" b="1" i="0" u="sng" strike="noStrike" cap="none" normalizeH="0" baseline="0" dirty="0" smtClean="0">
                <a:ln>
                  <a:noFill/>
                </a:ln>
                <a:solidFill>
                  <a:srgbClr val="C00000"/>
                </a:solidFill>
                <a:effectLst/>
                <a:latin typeface="Calibri" pitchFamily="34" charset="0"/>
                <a:ea typeface="Times New Roman" pitchFamily="18" charset="0"/>
                <a:cs typeface="Arial" pitchFamily="34" charset="0"/>
              </a:rPr>
              <a:t>surface marker</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with a </a:t>
            </a:r>
            <a:r>
              <a:rPr kumimoji="0" lang="en-US" sz="3200" b="1" i="0" u="sng" strike="noStrike" cap="none" normalizeH="0" baseline="0" dirty="0" smtClean="0">
                <a:ln>
                  <a:noFill/>
                </a:ln>
                <a:solidFill>
                  <a:srgbClr val="C00000"/>
                </a:solidFill>
                <a:effectLst/>
                <a:latin typeface="Calibri" pitchFamily="34" charset="0"/>
                <a:ea typeface="Times New Roman" pitchFamily="18" charset="0"/>
                <a:cs typeface="Arial" pitchFamily="34" charset="0"/>
              </a:rPr>
              <a:t>receptor site</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on a cell.</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25614" name="Rectangle 14"/>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615" name="Rectangle 15"/>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616"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Arial" pitchFamily="34" charset="0"/>
              </a:rPr>
              <a:t>		</a:t>
            </a:r>
            <a:endParaRPr kumimoji="0" lang="en-US" sz="11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617" name="Rectangle 17"/>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pitchFamily="34" charset="0"/>
                <a:cs typeface="Arial" pitchFamily="34" charset="0"/>
              </a:rPr>
              <a:t/>
            </a:r>
            <a:br>
              <a:rPr kumimoji="0" lang="en-US" sz="11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618" name="Rectangle 18"/>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619" name="Rectangle 19"/>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smtClean="0">
              <a:ln>
                <a:noFill/>
              </a:ln>
              <a:solidFill>
                <a:schemeClr val="tx1"/>
              </a:solidFill>
              <a:effectLst/>
              <a:latin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621" name="Rectangle 21"/>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Text Box 11"/>
          <p:cNvSpPr txBox="1">
            <a:spLocks noChangeArrowheads="1"/>
          </p:cNvSpPr>
          <p:nvPr/>
        </p:nvSpPr>
        <p:spPr bwMode="auto">
          <a:xfrm>
            <a:off x="7858699" y="2362200"/>
            <a:ext cx="762000" cy="46166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smtClean="0">
                <a:cs typeface="Arial" pitchFamily="34" charset="0"/>
              </a:rPr>
              <a:t>Cell</a:t>
            </a:r>
            <a:endParaRPr kumimoji="0" lang="en-US" sz="2400" b="1" i="0" u="none" strike="noStrike" cap="none" normalizeH="0" baseline="0" dirty="0" smtClean="0">
              <a:ln>
                <a:noFill/>
              </a:ln>
              <a:solidFill>
                <a:schemeClr val="tx1"/>
              </a:solidFill>
              <a:effectLst/>
              <a:cs typeface="Arial" pitchFamily="34" charset="0"/>
            </a:endParaRPr>
          </a:p>
        </p:txBody>
      </p:sp>
      <p:cxnSp>
        <p:nvCxnSpPr>
          <p:cNvPr id="26" name="Straight Arrow Connector 25"/>
          <p:cNvCxnSpPr/>
          <p:nvPr/>
        </p:nvCxnSpPr>
        <p:spPr>
          <a:xfrm rot="10800000" flipV="1">
            <a:off x="2143699" y="2438400"/>
            <a:ext cx="16002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a:off x="2143699" y="3352800"/>
            <a:ext cx="1371600" cy="6096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4963099" y="2362200"/>
            <a:ext cx="1524000" cy="762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4810699" y="3200400"/>
            <a:ext cx="1524000" cy="762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6639500" y="1676400"/>
            <a:ext cx="675701" cy="457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7401499" y="2819400"/>
            <a:ext cx="838200" cy="685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Chevron 21"/>
          <p:cNvSpPr/>
          <p:nvPr/>
        </p:nvSpPr>
        <p:spPr>
          <a:xfrm rot="5400000">
            <a:off x="6096000" y="4191000"/>
            <a:ext cx="685800" cy="8382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Isosceles Triangle 22"/>
          <p:cNvSpPr/>
          <p:nvPr/>
        </p:nvSpPr>
        <p:spPr>
          <a:xfrm rot="10800000">
            <a:off x="1828800" y="6096000"/>
            <a:ext cx="838200" cy="533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905000" y="4267200"/>
            <a:ext cx="762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38"/>
          <p:cNvGrpSpPr/>
          <p:nvPr/>
        </p:nvGrpSpPr>
        <p:grpSpPr>
          <a:xfrm>
            <a:off x="5867400" y="5105400"/>
            <a:ext cx="1066800" cy="685800"/>
            <a:chOff x="5791200" y="5638800"/>
            <a:chExt cx="1066800" cy="685800"/>
          </a:xfrm>
        </p:grpSpPr>
        <p:cxnSp>
          <p:nvCxnSpPr>
            <p:cNvPr id="29" name="Straight Connector 28"/>
            <p:cNvCxnSpPr/>
            <p:nvPr/>
          </p:nvCxnSpPr>
          <p:spPr>
            <a:xfrm rot="5400000">
              <a:off x="5448300" y="5981700"/>
              <a:ext cx="6858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791200" y="6324600"/>
              <a:ext cx="10668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6515100" y="5981700"/>
              <a:ext cx="685800" cy="0"/>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40" name="Oval 39"/>
          <p:cNvSpPr/>
          <p:nvPr/>
        </p:nvSpPr>
        <p:spPr>
          <a:xfrm>
            <a:off x="1828800" y="5105400"/>
            <a:ext cx="9144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Block Arc 40"/>
          <p:cNvSpPr/>
          <p:nvPr/>
        </p:nvSpPr>
        <p:spPr>
          <a:xfrm rot="10800000">
            <a:off x="5562600" y="5257800"/>
            <a:ext cx="1676400" cy="1447800"/>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4" name="Straight Connector 43"/>
          <p:cNvCxnSpPr/>
          <p:nvPr/>
        </p:nvCxnSpPr>
        <p:spPr>
          <a:xfrm>
            <a:off x="2971800" y="4648200"/>
            <a:ext cx="266700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2895600" y="5486400"/>
            <a:ext cx="251460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2819400" y="4495800"/>
            <a:ext cx="2895600" cy="1828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img002"/>
          <p:cNvPicPr>
            <a:picLocks noChangeAspect="1" noChangeArrowheads="1"/>
          </p:cNvPicPr>
          <p:nvPr/>
        </p:nvPicPr>
        <p:blipFill>
          <a:blip r:embed="rId3" cstate="print"/>
          <a:srcRect l="18889" t="4445" r="20001" b="14075"/>
          <a:stretch>
            <a:fillRect/>
          </a:stretch>
        </p:blipFill>
        <p:spPr bwMode="auto">
          <a:xfrm>
            <a:off x="0" y="228600"/>
            <a:ext cx="8839200" cy="2895600"/>
          </a:xfrm>
          <a:prstGeom prst="rect">
            <a:avLst/>
          </a:prstGeom>
          <a:noFill/>
          <a:ln w="9525">
            <a:noFill/>
            <a:miter lim="800000"/>
            <a:headEnd/>
            <a:tailEnd/>
          </a:ln>
        </p:spPr>
      </p:pic>
      <p:sp>
        <p:nvSpPr>
          <p:cNvPr id="4099" name="Rectangle 6"/>
          <p:cNvSpPr>
            <a:spLocks noChangeArrowheads="1"/>
          </p:cNvSpPr>
          <p:nvPr/>
        </p:nvSpPr>
        <p:spPr bwMode="auto">
          <a:xfrm>
            <a:off x="381000" y="3276600"/>
            <a:ext cx="8763000" cy="3387725"/>
          </a:xfrm>
          <a:prstGeom prst="rect">
            <a:avLst/>
          </a:prstGeom>
          <a:noFill/>
          <a:ln w="12700">
            <a:noFill/>
            <a:miter lim="800000"/>
            <a:headEnd/>
            <a:tailEnd/>
          </a:ln>
        </p:spPr>
        <p:txBody>
          <a:bodyPr anchor="ctr">
            <a:spAutoFit/>
          </a:bodyPr>
          <a:lstStyle/>
          <a:p>
            <a:pPr algn="ctr" rtl="1" eaLnBrk="0" hangingPunct="0"/>
            <a:r>
              <a:rPr lang="ar-SA" sz="3600" b="1">
                <a:solidFill>
                  <a:srgbClr val="CC99FF"/>
                </a:solidFill>
              </a:rPr>
              <a:t>تسبب هذه الفيروسات</a:t>
            </a:r>
            <a:r>
              <a:rPr lang="en-US" sz="3600" b="1">
                <a:solidFill>
                  <a:srgbClr val="CC99FF"/>
                </a:solidFill>
              </a:rPr>
              <a:t> </a:t>
            </a:r>
            <a:r>
              <a:rPr lang="ar-SA" sz="3600" b="1">
                <a:solidFill>
                  <a:srgbClr val="CC99FF"/>
                </a:solidFill>
              </a:rPr>
              <a:t>التهاب</a:t>
            </a:r>
            <a:r>
              <a:rPr lang="en-US" sz="3600" b="1">
                <a:solidFill>
                  <a:srgbClr val="CC99FF"/>
                </a:solidFill>
              </a:rPr>
              <a:t> </a:t>
            </a:r>
            <a:r>
              <a:rPr lang="ar-SA" sz="3600" b="1">
                <a:solidFill>
                  <a:srgbClr val="CC99FF"/>
                </a:solidFill>
              </a:rPr>
              <a:t>الكبد</a:t>
            </a:r>
            <a:r>
              <a:rPr lang="en-US" sz="3600" b="1">
                <a:solidFill>
                  <a:srgbClr val="CC99FF"/>
                </a:solidFill>
              </a:rPr>
              <a:t> </a:t>
            </a:r>
            <a:r>
              <a:rPr lang="ar-SA" sz="3600" b="1">
                <a:solidFill>
                  <a:srgbClr val="CC99FF"/>
                </a:solidFill>
              </a:rPr>
              <a:t>الفيروسي مع</a:t>
            </a:r>
            <a:r>
              <a:rPr lang="en-US" sz="3600" b="1">
                <a:solidFill>
                  <a:srgbClr val="CC99FF"/>
                </a:solidFill>
              </a:rPr>
              <a:t> </a:t>
            </a:r>
            <a:r>
              <a:rPr lang="ar-SA" sz="3600" b="1">
                <a:solidFill>
                  <a:srgbClr val="CC99FF"/>
                </a:solidFill>
              </a:rPr>
              <a:t>حالات</a:t>
            </a:r>
            <a:r>
              <a:rPr lang="en-US" sz="3600" b="1">
                <a:solidFill>
                  <a:srgbClr val="CC99FF"/>
                </a:solidFill>
              </a:rPr>
              <a:t> </a:t>
            </a:r>
            <a:r>
              <a:rPr lang="ar-SA" sz="3600" b="1">
                <a:solidFill>
                  <a:srgbClr val="CC99FF"/>
                </a:solidFill>
              </a:rPr>
              <a:t>حادة وحالات المزمنة وقد يتطور</a:t>
            </a:r>
            <a:r>
              <a:rPr lang="en-US" sz="3600" b="1">
                <a:solidFill>
                  <a:srgbClr val="CC99FF"/>
                </a:solidFill>
              </a:rPr>
              <a:t> </a:t>
            </a:r>
            <a:r>
              <a:rPr lang="ar-SA" sz="3600" b="1">
                <a:solidFill>
                  <a:srgbClr val="CC99FF"/>
                </a:solidFill>
              </a:rPr>
              <a:t>التهاب الكبد المزمن</a:t>
            </a:r>
            <a:r>
              <a:rPr lang="en-US" sz="3600" b="1">
                <a:solidFill>
                  <a:srgbClr val="CC99FF"/>
                </a:solidFill>
              </a:rPr>
              <a:t> </a:t>
            </a:r>
            <a:r>
              <a:rPr lang="ar-SA" sz="3600" b="1">
                <a:solidFill>
                  <a:srgbClr val="CC99FF"/>
                </a:solidFill>
              </a:rPr>
              <a:t> إلى </a:t>
            </a:r>
            <a:r>
              <a:rPr lang="en-US" sz="3600" b="1">
                <a:solidFill>
                  <a:srgbClr val="CC99FF"/>
                </a:solidFill>
              </a:rPr>
              <a:t> </a:t>
            </a:r>
            <a:r>
              <a:rPr lang="ar-SA" sz="3600" b="1">
                <a:solidFill>
                  <a:srgbClr val="CC99FF"/>
                </a:solidFill>
              </a:rPr>
              <a:t>تليف</a:t>
            </a:r>
            <a:r>
              <a:rPr lang="en-US" sz="3600" b="1">
                <a:solidFill>
                  <a:srgbClr val="CC99FF"/>
                </a:solidFill>
              </a:rPr>
              <a:t> </a:t>
            </a:r>
            <a:r>
              <a:rPr lang="ar-SA" sz="3600" b="1">
                <a:solidFill>
                  <a:srgbClr val="CC99FF"/>
                </a:solidFill>
              </a:rPr>
              <a:t>الكبد وبالتالي إلى سرطان</a:t>
            </a:r>
            <a:r>
              <a:rPr lang="en-US" sz="3600" b="1">
                <a:solidFill>
                  <a:srgbClr val="CC99FF"/>
                </a:solidFill>
              </a:rPr>
              <a:t> </a:t>
            </a:r>
            <a:r>
              <a:rPr lang="ar-SA" sz="3600" b="1">
                <a:solidFill>
                  <a:srgbClr val="CC99FF"/>
                </a:solidFill>
              </a:rPr>
              <a:t>الكبد</a:t>
            </a:r>
            <a:r>
              <a:rPr lang="en-US" sz="3600" b="1">
                <a:solidFill>
                  <a:srgbClr val="CC99FF"/>
                </a:solidFill>
              </a:rPr>
              <a:t> </a:t>
            </a:r>
            <a:r>
              <a:rPr lang="ar-SA" sz="3600" b="1">
                <a:solidFill>
                  <a:srgbClr val="CC99FF"/>
                </a:solidFill>
              </a:rPr>
              <a:t> وهناك</a:t>
            </a:r>
            <a:r>
              <a:rPr lang="en-US" sz="3600" b="1">
                <a:solidFill>
                  <a:srgbClr val="CC99FF"/>
                </a:solidFill>
              </a:rPr>
              <a:t> 6 </a:t>
            </a:r>
            <a:r>
              <a:rPr lang="ar-SA" sz="3600" b="1">
                <a:solidFill>
                  <a:srgbClr val="CC99FF"/>
                </a:solidFill>
              </a:rPr>
              <a:t>أنواع</a:t>
            </a:r>
            <a:r>
              <a:rPr lang="en-US" sz="3600" b="1">
                <a:solidFill>
                  <a:srgbClr val="CC99FF"/>
                </a:solidFill>
              </a:rPr>
              <a:t> </a:t>
            </a:r>
            <a:r>
              <a:rPr lang="ar-SA" sz="3600" b="1">
                <a:solidFill>
                  <a:srgbClr val="CC99FF"/>
                </a:solidFill>
              </a:rPr>
              <a:t>من</a:t>
            </a:r>
            <a:r>
              <a:rPr lang="en-US" sz="3600" b="1">
                <a:solidFill>
                  <a:srgbClr val="CC99FF"/>
                </a:solidFill>
              </a:rPr>
              <a:t> </a:t>
            </a:r>
            <a:r>
              <a:rPr lang="ar-SA" sz="3600" b="1">
                <a:solidFill>
                  <a:srgbClr val="CC99FF"/>
                </a:solidFill>
              </a:rPr>
              <a:t>فيروسات التهاب الكبد</a:t>
            </a:r>
            <a:r>
              <a:rPr lang="en-US" sz="3600" b="1">
                <a:solidFill>
                  <a:srgbClr val="CC99FF"/>
                </a:solidFill>
              </a:rPr>
              <a:t> </a:t>
            </a:r>
            <a:r>
              <a:rPr lang="ar-SA" sz="3600" b="1">
                <a:solidFill>
                  <a:srgbClr val="CC99FF"/>
                </a:solidFill>
              </a:rPr>
              <a:t>المحددة</a:t>
            </a:r>
            <a:r>
              <a:rPr lang="en-US" sz="3600" b="1">
                <a:solidFill>
                  <a:srgbClr val="CC99FF"/>
                </a:solidFill>
              </a:rPr>
              <a:t> </a:t>
            </a:r>
            <a:r>
              <a:rPr lang="ar-SA" sz="3600" b="1">
                <a:solidFill>
                  <a:srgbClr val="CC99FF"/>
                </a:solidFill>
              </a:rPr>
              <a:t>في الوقت الحاضر</a:t>
            </a:r>
            <a:r>
              <a:rPr lang="en-US" sz="3600" b="1">
                <a:solidFill>
                  <a:srgbClr val="CC99FF"/>
                </a:solidFill>
              </a:rPr>
              <a:t> (2003) </a:t>
            </a:r>
            <a:r>
              <a:rPr lang="ar-SA" sz="3600" b="1">
                <a:solidFill>
                  <a:srgbClr val="CC99FF"/>
                </a:solidFill>
              </a:rPr>
              <a:t>واسمه </a:t>
            </a:r>
            <a:r>
              <a:rPr lang="en-US" sz="3600" b="1">
                <a:solidFill>
                  <a:srgbClr val="CC99FF"/>
                </a:solidFill>
              </a:rPr>
              <a:t>A, B, C, D, E, and G,  </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0" y="228600"/>
            <a:ext cx="8991600" cy="3124200"/>
          </a:xfrm>
        </p:spPr>
        <p:txBody>
          <a:bodyPr/>
          <a:lstStyle/>
          <a:p>
            <a:pPr algn="r" rtl="1" eaLnBrk="1" hangingPunct="1">
              <a:lnSpc>
                <a:spcPct val="90000"/>
              </a:lnSpc>
              <a:buFontTx/>
              <a:buNone/>
            </a:pPr>
            <a:r>
              <a:rPr lang="ar-SA" b="1" smtClean="0">
                <a:solidFill>
                  <a:srgbClr val="000066"/>
                </a:solidFill>
                <a:effectLst/>
              </a:rPr>
              <a:t>    فيروسات التهاب الكبد</a:t>
            </a:r>
            <a:r>
              <a:rPr lang="en-US" b="1" smtClean="0">
                <a:solidFill>
                  <a:srgbClr val="000066"/>
                </a:solidFill>
                <a:effectLst/>
              </a:rPr>
              <a:t> A </a:t>
            </a:r>
            <a:r>
              <a:rPr lang="ar-SA" b="1" smtClean="0">
                <a:solidFill>
                  <a:srgbClr val="000066"/>
                </a:solidFill>
                <a:effectLst/>
              </a:rPr>
              <a:t> و </a:t>
            </a:r>
            <a:r>
              <a:rPr lang="en-US" b="1" smtClean="0">
                <a:solidFill>
                  <a:srgbClr val="000066"/>
                </a:solidFill>
                <a:effectLst/>
              </a:rPr>
              <a:t>E </a:t>
            </a:r>
            <a:r>
              <a:rPr lang="ar-SA" b="1" smtClean="0">
                <a:solidFill>
                  <a:srgbClr val="000066"/>
                </a:solidFill>
                <a:effectLst/>
              </a:rPr>
              <a:t> التي</a:t>
            </a:r>
            <a:r>
              <a:rPr lang="en-US" b="1" smtClean="0">
                <a:solidFill>
                  <a:srgbClr val="000066"/>
                </a:solidFill>
                <a:effectLst/>
              </a:rPr>
              <a:t> </a:t>
            </a:r>
            <a:r>
              <a:rPr lang="ar-SA" b="1" smtClean="0">
                <a:solidFill>
                  <a:srgbClr val="000066"/>
                </a:solidFill>
                <a:effectLst/>
              </a:rPr>
              <a:t>تنقل</a:t>
            </a:r>
            <a:r>
              <a:rPr lang="en-US" b="1" smtClean="0">
                <a:solidFill>
                  <a:srgbClr val="000066"/>
                </a:solidFill>
                <a:effectLst/>
              </a:rPr>
              <a:t> </a:t>
            </a:r>
            <a:r>
              <a:rPr lang="ar-SA" b="1" smtClean="0">
                <a:solidFill>
                  <a:srgbClr val="000066"/>
                </a:solidFill>
                <a:effectLst/>
              </a:rPr>
              <a:t>طريق</a:t>
            </a:r>
            <a:r>
              <a:rPr lang="en-US" b="1" smtClean="0">
                <a:solidFill>
                  <a:srgbClr val="000066"/>
                </a:solidFill>
                <a:effectLst/>
              </a:rPr>
              <a:t> </a:t>
            </a:r>
            <a:r>
              <a:rPr lang="ar-SA" b="1" smtClean="0">
                <a:solidFill>
                  <a:srgbClr val="000066"/>
                </a:solidFill>
                <a:effectLst/>
              </a:rPr>
              <a:t>الفم</a:t>
            </a:r>
            <a:r>
              <a:rPr lang="en-US" b="1" smtClean="0">
                <a:solidFill>
                  <a:srgbClr val="000066"/>
                </a:solidFill>
                <a:effectLst/>
              </a:rPr>
              <a:t> </a:t>
            </a:r>
            <a:r>
              <a:rPr lang="ar-SA" b="1" smtClean="0">
                <a:solidFill>
                  <a:srgbClr val="000066"/>
                </a:solidFill>
                <a:effectLst/>
              </a:rPr>
              <a:t> عند تناول طعام ملوث ببراز يحمل الفيروس و المريض الذي يبقى على قيد الحياة  قد يشفي</a:t>
            </a:r>
            <a:r>
              <a:rPr lang="en-US" b="1" smtClean="0">
                <a:solidFill>
                  <a:srgbClr val="000066"/>
                </a:solidFill>
                <a:effectLst/>
              </a:rPr>
              <a:t> </a:t>
            </a:r>
            <a:r>
              <a:rPr lang="ar-SA" b="1" smtClean="0">
                <a:solidFill>
                  <a:srgbClr val="000066"/>
                </a:solidFill>
                <a:effectLst/>
              </a:rPr>
              <a:t>تماما.</a:t>
            </a:r>
          </a:p>
          <a:p>
            <a:pPr algn="r" rtl="1" eaLnBrk="1" hangingPunct="1">
              <a:lnSpc>
                <a:spcPct val="90000"/>
              </a:lnSpc>
              <a:buFontTx/>
              <a:buNone/>
            </a:pPr>
            <a:r>
              <a:rPr lang="ar-SA" b="1" smtClean="0">
                <a:solidFill>
                  <a:srgbClr val="000066"/>
                </a:solidFill>
                <a:effectLst/>
              </a:rPr>
              <a:t>  </a:t>
            </a:r>
            <a:r>
              <a:rPr lang="en-US" b="1" smtClean="0">
                <a:solidFill>
                  <a:srgbClr val="000066"/>
                </a:solidFill>
                <a:effectLst/>
              </a:rPr>
              <a:t> </a:t>
            </a:r>
            <a:r>
              <a:rPr lang="ar-SA" b="1" smtClean="0">
                <a:solidFill>
                  <a:srgbClr val="000066"/>
                </a:solidFill>
                <a:effectLst/>
              </a:rPr>
              <a:t>التهاب الكبد</a:t>
            </a:r>
            <a:r>
              <a:rPr lang="en-US" b="1" smtClean="0">
                <a:solidFill>
                  <a:srgbClr val="000066"/>
                </a:solidFill>
                <a:effectLst/>
              </a:rPr>
              <a:t> </a:t>
            </a:r>
            <a:r>
              <a:rPr lang="ar-SA" b="1" smtClean="0">
                <a:solidFill>
                  <a:srgbClr val="000066"/>
                </a:solidFill>
                <a:effectLst/>
              </a:rPr>
              <a:t>الفيروسات </a:t>
            </a:r>
            <a:r>
              <a:rPr lang="en-US" b="1" smtClean="0">
                <a:solidFill>
                  <a:srgbClr val="000066"/>
                </a:solidFill>
                <a:effectLst/>
              </a:rPr>
              <a:t>B, C, and D </a:t>
            </a:r>
            <a:r>
              <a:rPr lang="ar-SA" b="1" smtClean="0">
                <a:solidFill>
                  <a:srgbClr val="000066"/>
                </a:solidFill>
                <a:effectLst/>
              </a:rPr>
              <a:t> و</a:t>
            </a:r>
            <a:r>
              <a:rPr lang="en-US" b="1" smtClean="0">
                <a:solidFill>
                  <a:srgbClr val="000066"/>
                </a:solidFill>
                <a:effectLst/>
              </a:rPr>
              <a:t> </a:t>
            </a:r>
            <a:r>
              <a:rPr lang="ar-SA" b="1" smtClean="0">
                <a:solidFill>
                  <a:srgbClr val="000066"/>
                </a:solidFill>
                <a:effectLst/>
              </a:rPr>
              <a:t>تنتقل</a:t>
            </a:r>
            <a:r>
              <a:rPr lang="en-US" b="1" smtClean="0">
                <a:solidFill>
                  <a:srgbClr val="000066"/>
                </a:solidFill>
                <a:effectLst/>
              </a:rPr>
              <a:t> </a:t>
            </a:r>
            <a:r>
              <a:rPr lang="ar-SA" b="1" smtClean="0">
                <a:solidFill>
                  <a:srgbClr val="000066"/>
                </a:solidFill>
                <a:effectLst/>
              </a:rPr>
              <a:t> عن طريق الدم</a:t>
            </a:r>
            <a:r>
              <a:rPr lang="en-US" b="1" smtClean="0">
                <a:solidFill>
                  <a:srgbClr val="000066"/>
                </a:solidFill>
                <a:effectLst/>
              </a:rPr>
              <a:t> </a:t>
            </a:r>
            <a:r>
              <a:rPr lang="ar-SA" b="1" smtClean="0">
                <a:solidFill>
                  <a:srgbClr val="000066"/>
                </a:solidFill>
                <a:effectLst/>
              </a:rPr>
              <a:t> باستخدام الحقن الملوثة وبالعلاقات الجنسية غير السوية بوجة عام والمحرمة في شريعة الدين الإسلامي ويمكن أن يصبح</a:t>
            </a:r>
            <a:r>
              <a:rPr lang="en-US" b="1" smtClean="0">
                <a:solidFill>
                  <a:srgbClr val="000066"/>
                </a:solidFill>
                <a:effectLst/>
              </a:rPr>
              <a:t> </a:t>
            </a:r>
            <a:r>
              <a:rPr lang="ar-SA" b="1" smtClean="0">
                <a:solidFill>
                  <a:srgbClr val="000066"/>
                </a:solidFill>
                <a:effectLst/>
              </a:rPr>
              <a:t>التهاب الكبد مزمن</a:t>
            </a:r>
            <a:r>
              <a:rPr lang="en-US" b="1" smtClean="0">
                <a:solidFill>
                  <a:srgbClr val="000066"/>
                </a:solidFill>
                <a:effectLst/>
              </a:rPr>
              <a:t>،</a:t>
            </a:r>
            <a:r>
              <a:rPr lang="ar-SA" b="1" smtClean="0">
                <a:solidFill>
                  <a:srgbClr val="000066"/>
                </a:solidFill>
                <a:effectLst/>
              </a:rPr>
              <a:t> ويتطور</a:t>
            </a:r>
            <a:r>
              <a:rPr lang="en-US" b="1" smtClean="0">
                <a:solidFill>
                  <a:srgbClr val="000066"/>
                </a:solidFill>
                <a:effectLst/>
              </a:rPr>
              <a:t> </a:t>
            </a:r>
            <a:r>
              <a:rPr lang="ar-SA" b="1" smtClean="0">
                <a:solidFill>
                  <a:srgbClr val="000066"/>
                </a:solidFill>
                <a:effectLst/>
              </a:rPr>
              <a:t>إلى تليف الكبد</a:t>
            </a:r>
            <a:r>
              <a:rPr lang="en-US" b="1" smtClean="0">
                <a:solidFill>
                  <a:srgbClr val="000066"/>
                </a:solidFill>
                <a:effectLst/>
              </a:rPr>
              <a:t> </a:t>
            </a:r>
            <a:r>
              <a:rPr lang="ar-SA" b="1" smtClean="0">
                <a:solidFill>
                  <a:srgbClr val="000066"/>
                </a:solidFill>
                <a:effectLst/>
              </a:rPr>
              <a:t>وسرطان</a:t>
            </a:r>
            <a:r>
              <a:rPr lang="en-US" b="1" smtClean="0">
                <a:solidFill>
                  <a:srgbClr val="000066"/>
                </a:solidFill>
                <a:effectLst/>
              </a:rPr>
              <a:t> </a:t>
            </a:r>
          </a:p>
        </p:txBody>
      </p:sp>
      <p:pic>
        <p:nvPicPr>
          <p:cNvPr id="5123" name="Picture 5" descr="img003"/>
          <p:cNvPicPr>
            <a:picLocks noChangeAspect="1" noChangeArrowheads="1"/>
          </p:cNvPicPr>
          <p:nvPr/>
        </p:nvPicPr>
        <p:blipFill>
          <a:blip r:embed="rId3" cstate="print"/>
          <a:srcRect/>
          <a:stretch>
            <a:fillRect/>
          </a:stretch>
        </p:blipFill>
        <p:spPr bwMode="auto">
          <a:xfrm>
            <a:off x="0" y="3962400"/>
            <a:ext cx="9144000" cy="2895600"/>
          </a:xfrm>
          <a:prstGeom prst="rect">
            <a:avLst/>
          </a:prstGeom>
          <a:noFill/>
          <a:ln w="9525">
            <a:noFill/>
            <a:miter lim="800000"/>
            <a:headEnd/>
            <a:tailEnd/>
          </a:ln>
        </p:spPr>
      </p:pic>
      <p:sp>
        <p:nvSpPr>
          <p:cNvPr id="5124" name="Rectangle 6"/>
          <p:cNvSpPr>
            <a:spLocks noChangeArrowheads="1"/>
          </p:cNvSpPr>
          <p:nvPr/>
        </p:nvSpPr>
        <p:spPr bwMode="auto">
          <a:xfrm>
            <a:off x="6705600" y="5562600"/>
            <a:ext cx="1768475" cy="457200"/>
          </a:xfrm>
          <a:prstGeom prst="rect">
            <a:avLst/>
          </a:prstGeom>
          <a:noFill/>
          <a:ln w="12700">
            <a:noFill/>
            <a:miter lim="800000"/>
            <a:headEnd/>
            <a:tailEnd/>
          </a:ln>
        </p:spPr>
        <p:txBody>
          <a:bodyPr wrap="none">
            <a:spAutoFit/>
          </a:bodyPr>
          <a:lstStyle/>
          <a:p>
            <a:r>
              <a:rPr lang="en-US" sz="2400" b="1"/>
              <a:t>carcinoma</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0" y="-228600"/>
            <a:ext cx="9144000" cy="4114800"/>
          </a:xfrm>
        </p:spPr>
        <p:txBody>
          <a:bodyPr/>
          <a:lstStyle/>
          <a:p>
            <a:pPr eaLnBrk="1" hangingPunct="1">
              <a:lnSpc>
                <a:spcPct val="90000"/>
              </a:lnSpc>
              <a:buFontTx/>
              <a:buNone/>
            </a:pPr>
            <a:endParaRPr lang="en-US" sz="2800" b="1" smtClean="0">
              <a:solidFill>
                <a:srgbClr val="000066"/>
              </a:solidFill>
              <a:effectLst/>
            </a:endParaRPr>
          </a:p>
          <a:p>
            <a:pPr algn="r" rtl="1" eaLnBrk="1" hangingPunct="1">
              <a:lnSpc>
                <a:spcPct val="90000"/>
              </a:lnSpc>
            </a:pPr>
            <a:r>
              <a:rPr lang="ar-SA" sz="2800" b="1" smtClean="0">
                <a:solidFill>
                  <a:srgbClr val="000066"/>
                </a:solidFill>
                <a:effectLst/>
              </a:rPr>
              <a:t>فيروس التهاب الكبد (أ) هو فيروس الحمض النووي الريبوزي  27  نانومتر،  الفيروس المعوي.</a:t>
            </a:r>
            <a:br>
              <a:rPr lang="ar-SA" sz="2800" b="1" smtClean="0">
                <a:solidFill>
                  <a:srgbClr val="000066"/>
                </a:solidFill>
                <a:effectLst/>
              </a:rPr>
            </a:br>
            <a:r>
              <a:rPr lang="ar-SA" sz="2800" b="1" smtClean="0">
                <a:solidFill>
                  <a:srgbClr val="000066"/>
                </a:solidFill>
                <a:effectLst/>
              </a:rPr>
              <a:t> ويفرز الفيروس في براز المصاب خلال 7 ~ 10 يوما </a:t>
            </a:r>
          </a:p>
          <a:p>
            <a:pPr algn="r" rtl="1" eaLnBrk="1" hangingPunct="1">
              <a:lnSpc>
                <a:spcPct val="90000"/>
              </a:lnSpc>
            </a:pPr>
            <a:r>
              <a:rPr lang="ar-SA" sz="2800" b="1" smtClean="0">
                <a:solidFill>
                  <a:srgbClr val="000066"/>
                </a:solidFill>
                <a:effectLst/>
              </a:rPr>
              <a:t>لذلك ليس من السهل للوقاية من العدوى.</a:t>
            </a:r>
            <a:br>
              <a:rPr lang="ar-SA" sz="2800" b="1" smtClean="0">
                <a:solidFill>
                  <a:srgbClr val="000066"/>
                </a:solidFill>
                <a:effectLst/>
              </a:rPr>
            </a:br>
            <a:r>
              <a:rPr lang="ar-SA" sz="2800" b="1" smtClean="0">
                <a:solidFill>
                  <a:srgbClr val="000066"/>
                </a:solidFill>
                <a:effectLst/>
              </a:rPr>
              <a:t>لذا يجب الحفظ على نظافة الأيدي، والغذاء  والأواني وهي الطريقة الأكثر فعالية لمنع العدوى.</a:t>
            </a:r>
          </a:p>
          <a:p>
            <a:pPr algn="r" rtl="1" eaLnBrk="1" hangingPunct="1">
              <a:lnSpc>
                <a:spcPct val="90000"/>
              </a:lnSpc>
            </a:pPr>
            <a:r>
              <a:rPr lang="ar-SA" sz="2800" b="1" smtClean="0">
                <a:solidFill>
                  <a:srgbClr val="000066"/>
                </a:solidFill>
                <a:effectLst/>
              </a:rPr>
              <a:t>وقد يشفي المصاب طبيعياً بعد  4 ~ 8 الاسبوع من ظهور المرض. </a:t>
            </a:r>
          </a:p>
          <a:p>
            <a:pPr algn="r" rtl="1" eaLnBrk="1" hangingPunct="1">
              <a:lnSpc>
                <a:spcPct val="90000"/>
              </a:lnSpc>
            </a:pPr>
            <a:r>
              <a:rPr lang="ar-SA" sz="2800" b="1" smtClean="0">
                <a:solidFill>
                  <a:srgbClr val="000066"/>
                </a:solidFill>
                <a:effectLst/>
              </a:rPr>
              <a:t>فقط أقل من 1 ٪ من الضحايا يموتون من التهاب الكبد </a:t>
            </a:r>
            <a:r>
              <a:rPr lang="en-US" sz="2800" b="1" smtClean="0">
                <a:solidFill>
                  <a:srgbClr val="000066"/>
                </a:solidFill>
                <a:effectLst/>
              </a:rPr>
              <a:t>A</a:t>
            </a:r>
            <a:r>
              <a:rPr lang="ar-SA" sz="2800" b="1" smtClean="0">
                <a:solidFill>
                  <a:srgbClr val="000066"/>
                </a:solidFill>
                <a:effectLst/>
              </a:rPr>
              <a:t>.</a:t>
            </a:r>
            <a:endParaRPr lang="en-US" sz="2800" b="1" smtClean="0">
              <a:solidFill>
                <a:srgbClr val="000066"/>
              </a:solidFill>
              <a:effectLst/>
            </a:endParaRPr>
          </a:p>
        </p:txBody>
      </p:sp>
      <p:pic>
        <p:nvPicPr>
          <p:cNvPr id="6147" name="Picture 5" descr="img006"/>
          <p:cNvPicPr>
            <a:picLocks noChangeAspect="1" noChangeArrowheads="1"/>
          </p:cNvPicPr>
          <p:nvPr/>
        </p:nvPicPr>
        <p:blipFill>
          <a:blip r:embed="rId3" cstate="print"/>
          <a:srcRect/>
          <a:stretch>
            <a:fillRect/>
          </a:stretch>
        </p:blipFill>
        <p:spPr bwMode="auto">
          <a:xfrm>
            <a:off x="304800" y="3810000"/>
            <a:ext cx="8458200" cy="2781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0" y="0"/>
            <a:ext cx="8991600" cy="4114800"/>
          </a:xfrm>
        </p:spPr>
        <p:txBody>
          <a:bodyPr/>
          <a:lstStyle/>
          <a:p>
            <a:pPr algn="r" rtl="1" eaLnBrk="1" hangingPunct="1">
              <a:lnSpc>
                <a:spcPct val="80000"/>
              </a:lnSpc>
              <a:buFontTx/>
              <a:buNone/>
            </a:pPr>
            <a:r>
              <a:rPr lang="ar-SA" sz="2800" b="1" smtClean="0">
                <a:solidFill>
                  <a:srgbClr val="000066"/>
                </a:solidFill>
                <a:effectLst/>
              </a:rPr>
              <a:t>التهاب الكبد</a:t>
            </a:r>
            <a:r>
              <a:rPr lang="en-US" sz="2800" b="1" smtClean="0">
                <a:solidFill>
                  <a:srgbClr val="000066"/>
                </a:solidFill>
                <a:effectLst/>
              </a:rPr>
              <a:t> </a:t>
            </a:r>
            <a:r>
              <a:rPr lang="ar-SA" sz="2800" b="1" smtClean="0">
                <a:solidFill>
                  <a:srgbClr val="000066"/>
                </a:solidFill>
                <a:effectLst/>
              </a:rPr>
              <a:t>الفيروس </a:t>
            </a:r>
            <a:r>
              <a:rPr lang="en-US" sz="2800" b="1" smtClean="0">
                <a:solidFill>
                  <a:srgbClr val="000066"/>
                </a:solidFill>
                <a:effectLst/>
              </a:rPr>
              <a:t>B </a:t>
            </a:r>
            <a:r>
              <a:rPr lang="ar-SA" sz="2800" b="1" smtClean="0">
                <a:solidFill>
                  <a:srgbClr val="000066"/>
                </a:solidFill>
                <a:effectLst/>
              </a:rPr>
              <a:t> هو</a:t>
            </a:r>
            <a:r>
              <a:rPr lang="en-US" sz="2800" b="1" smtClean="0">
                <a:solidFill>
                  <a:srgbClr val="000066"/>
                </a:solidFill>
                <a:effectLst/>
              </a:rPr>
              <a:t> </a:t>
            </a:r>
            <a:r>
              <a:rPr lang="ar-SA" sz="2800" b="1" smtClean="0">
                <a:solidFill>
                  <a:srgbClr val="000066"/>
                </a:solidFill>
                <a:effectLst/>
              </a:rPr>
              <a:t>الحمض </a:t>
            </a:r>
            <a:r>
              <a:rPr lang="en-US" sz="2800" b="1" smtClean="0">
                <a:solidFill>
                  <a:srgbClr val="000066"/>
                </a:solidFill>
                <a:effectLst/>
              </a:rPr>
              <a:t>DNA</a:t>
            </a:r>
            <a:r>
              <a:rPr lang="ar-SA" sz="2800" b="1" smtClean="0">
                <a:solidFill>
                  <a:srgbClr val="000066"/>
                </a:solidFill>
                <a:effectLst/>
              </a:rPr>
              <a:t> النووي</a:t>
            </a:r>
            <a:r>
              <a:rPr lang="en-US" sz="2800" b="1" smtClean="0">
                <a:solidFill>
                  <a:srgbClr val="000066"/>
                </a:solidFill>
                <a:effectLst/>
              </a:rPr>
              <a:t> </a:t>
            </a:r>
            <a:r>
              <a:rPr lang="ar-SA" sz="2800" b="1" smtClean="0">
                <a:solidFill>
                  <a:srgbClr val="000066"/>
                </a:solidFill>
                <a:effectLst/>
              </a:rPr>
              <a:t> ديوكسي ريبوزي </a:t>
            </a:r>
            <a:r>
              <a:rPr lang="en-US" sz="2800" b="1" smtClean="0">
                <a:solidFill>
                  <a:srgbClr val="000066"/>
                </a:solidFill>
                <a:effectLst/>
              </a:rPr>
              <a:t> 42  </a:t>
            </a:r>
            <a:r>
              <a:rPr lang="ar-SA" sz="2800" b="1" smtClean="0">
                <a:solidFill>
                  <a:srgbClr val="000066"/>
                </a:solidFill>
                <a:effectLst/>
              </a:rPr>
              <a:t>نانومتر</a:t>
            </a:r>
          </a:p>
          <a:p>
            <a:pPr algn="r" rtl="1" eaLnBrk="1" hangingPunct="1">
              <a:lnSpc>
                <a:spcPct val="80000"/>
              </a:lnSpc>
              <a:buFontTx/>
              <a:buNone/>
            </a:pPr>
            <a:r>
              <a:rPr lang="en-US" sz="2800" b="1" smtClean="0">
                <a:solidFill>
                  <a:srgbClr val="000066"/>
                </a:solidFill>
                <a:effectLst/>
              </a:rPr>
              <a:t/>
            </a:r>
            <a:br>
              <a:rPr lang="en-US" sz="2800" b="1" smtClean="0">
                <a:solidFill>
                  <a:srgbClr val="000066"/>
                </a:solidFill>
                <a:effectLst/>
              </a:rPr>
            </a:br>
            <a:r>
              <a:rPr lang="en-US" sz="2800" b="1" smtClean="0">
                <a:solidFill>
                  <a:srgbClr val="000066"/>
                </a:solidFill>
                <a:effectLst/>
              </a:rPr>
              <a:t>Hepadna </a:t>
            </a:r>
            <a:r>
              <a:rPr lang="ar-SA" sz="2800" b="1" smtClean="0">
                <a:solidFill>
                  <a:srgbClr val="000066"/>
                </a:solidFill>
                <a:effectLst/>
              </a:rPr>
              <a:t> الفيروس</a:t>
            </a:r>
            <a:r>
              <a:rPr lang="en-US" sz="2800" b="1" smtClean="0">
                <a:solidFill>
                  <a:srgbClr val="000066"/>
                </a:solidFill>
                <a:effectLst/>
              </a:rPr>
              <a:t>.</a:t>
            </a:r>
            <a:br>
              <a:rPr lang="en-US" sz="2800" b="1" smtClean="0">
                <a:solidFill>
                  <a:srgbClr val="000066"/>
                </a:solidFill>
                <a:effectLst/>
              </a:rPr>
            </a:br>
            <a:r>
              <a:rPr lang="en-US" sz="2800" b="1" smtClean="0">
                <a:solidFill>
                  <a:srgbClr val="000066"/>
                </a:solidFill>
                <a:effectLst/>
              </a:rPr>
              <a:t>  </a:t>
            </a:r>
            <a:endParaRPr lang="ar-SA" sz="2800" b="1" smtClean="0">
              <a:solidFill>
                <a:srgbClr val="000066"/>
              </a:solidFill>
              <a:effectLst/>
            </a:endParaRPr>
          </a:p>
          <a:p>
            <a:pPr algn="r" rtl="1" eaLnBrk="1" hangingPunct="1">
              <a:lnSpc>
                <a:spcPct val="80000"/>
              </a:lnSpc>
              <a:buFontTx/>
              <a:buNone/>
            </a:pPr>
            <a:r>
              <a:rPr lang="ar-SA" sz="2800" b="1" smtClean="0">
                <a:solidFill>
                  <a:srgbClr val="000066"/>
                </a:solidFill>
                <a:effectLst/>
              </a:rPr>
              <a:t>ويقدر عدد المصابين به حول العالم بـ 400</a:t>
            </a:r>
            <a:r>
              <a:rPr lang="en-US" sz="2800" b="1" smtClean="0">
                <a:solidFill>
                  <a:srgbClr val="000066"/>
                </a:solidFill>
                <a:effectLst/>
              </a:rPr>
              <a:t> </a:t>
            </a:r>
            <a:r>
              <a:rPr lang="ar-SA" sz="2800" b="1" smtClean="0">
                <a:solidFill>
                  <a:srgbClr val="000066"/>
                </a:solidFill>
                <a:effectLst/>
              </a:rPr>
              <a:t>مليون نسمة</a:t>
            </a:r>
            <a:r>
              <a:rPr lang="en-US" sz="2800" b="1" smtClean="0">
                <a:solidFill>
                  <a:srgbClr val="000066"/>
                </a:solidFill>
                <a:effectLst/>
              </a:rPr>
              <a:t> </a:t>
            </a:r>
            <a:r>
              <a:rPr lang="ar-SA" sz="2800" b="1" smtClean="0">
                <a:solidFill>
                  <a:srgbClr val="000066"/>
                </a:solidFill>
                <a:effectLst/>
              </a:rPr>
              <a:t>في جميع أنحاء العالم</a:t>
            </a:r>
            <a:r>
              <a:rPr lang="en-US" sz="2800" b="1" smtClean="0">
                <a:solidFill>
                  <a:srgbClr val="000066"/>
                </a:solidFill>
                <a:effectLst/>
              </a:rPr>
              <a:t>.</a:t>
            </a:r>
            <a:br>
              <a:rPr lang="en-US" sz="2800" b="1" smtClean="0">
                <a:solidFill>
                  <a:srgbClr val="000066"/>
                </a:solidFill>
                <a:effectLst/>
              </a:rPr>
            </a:br>
            <a:r>
              <a:rPr lang="en-US" sz="2800" b="1" smtClean="0">
                <a:solidFill>
                  <a:srgbClr val="000066"/>
                </a:solidFill>
                <a:effectLst/>
              </a:rPr>
              <a:t> </a:t>
            </a:r>
            <a:endParaRPr lang="ar-SA" sz="2800" b="1" smtClean="0">
              <a:solidFill>
                <a:srgbClr val="000066"/>
              </a:solidFill>
              <a:effectLst/>
            </a:endParaRPr>
          </a:p>
          <a:p>
            <a:pPr algn="r" rtl="1" eaLnBrk="1" hangingPunct="1">
              <a:lnSpc>
                <a:spcPct val="80000"/>
              </a:lnSpc>
              <a:buFontTx/>
              <a:buNone/>
            </a:pPr>
            <a:r>
              <a:rPr lang="ar-SA" sz="2800" b="1" smtClean="0">
                <a:solidFill>
                  <a:srgbClr val="000066"/>
                </a:solidFill>
                <a:effectLst/>
              </a:rPr>
              <a:t>و</a:t>
            </a:r>
            <a:r>
              <a:rPr lang="en-US" sz="2800" b="1" smtClean="0">
                <a:solidFill>
                  <a:srgbClr val="000066"/>
                </a:solidFill>
                <a:effectLst/>
              </a:rPr>
              <a:t> </a:t>
            </a:r>
            <a:r>
              <a:rPr lang="ar-SA" sz="2800" b="1" smtClean="0">
                <a:solidFill>
                  <a:srgbClr val="000066"/>
                </a:solidFill>
                <a:effectLst/>
              </a:rPr>
              <a:t>المناطق الموبوءة</a:t>
            </a:r>
            <a:r>
              <a:rPr lang="en-US" sz="2800" b="1" smtClean="0">
                <a:solidFill>
                  <a:srgbClr val="000066"/>
                </a:solidFill>
                <a:effectLst/>
              </a:rPr>
              <a:t> </a:t>
            </a:r>
            <a:r>
              <a:rPr lang="ar-SA" sz="2800" b="1" smtClean="0">
                <a:solidFill>
                  <a:srgbClr val="000066"/>
                </a:solidFill>
                <a:effectLst/>
              </a:rPr>
              <a:t> معظمها يقع </a:t>
            </a:r>
            <a:r>
              <a:rPr lang="en-US" sz="2800" b="1" smtClean="0">
                <a:solidFill>
                  <a:srgbClr val="000066"/>
                </a:solidFill>
                <a:effectLst/>
              </a:rPr>
              <a:t> </a:t>
            </a:r>
            <a:r>
              <a:rPr lang="ar-SA" sz="2800" b="1" smtClean="0">
                <a:solidFill>
                  <a:srgbClr val="000066"/>
                </a:solidFill>
                <a:effectLst/>
              </a:rPr>
              <a:t>في</a:t>
            </a:r>
            <a:r>
              <a:rPr lang="en-US" sz="2800" b="1" smtClean="0">
                <a:solidFill>
                  <a:srgbClr val="000066"/>
                </a:solidFill>
                <a:effectLst/>
              </a:rPr>
              <a:t> </a:t>
            </a:r>
            <a:r>
              <a:rPr lang="ar-SA" sz="2800" b="1" smtClean="0">
                <a:solidFill>
                  <a:srgbClr val="000066"/>
                </a:solidFill>
                <a:effectLst/>
              </a:rPr>
              <a:t>مناطق</a:t>
            </a:r>
            <a:r>
              <a:rPr lang="en-US" sz="2800" b="1" smtClean="0">
                <a:solidFill>
                  <a:srgbClr val="000066"/>
                </a:solidFill>
                <a:effectLst/>
              </a:rPr>
              <a:t> </a:t>
            </a:r>
            <a:r>
              <a:rPr lang="ar-SA" sz="2800" b="1" smtClean="0">
                <a:solidFill>
                  <a:srgbClr val="000066"/>
                </a:solidFill>
                <a:effectLst/>
              </a:rPr>
              <a:t>آسيا وأفريقيا</a:t>
            </a:r>
            <a:r>
              <a:rPr lang="en-US" sz="2800" b="1" smtClean="0">
                <a:solidFill>
                  <a:srgbClr val="000066"/>
                </a:solidFill>
                <a:effectLst/>
              </a:rPr>
              <a:t> ،</a:t>
            </a:r>
            <a:endParaRPr lang="ar-SA" sz="2800" b="1" smtClean="0">
              <a:solidFill>
                <a:srgbClr val="000066"/>
              </a:solidFill>
              <a:effectLst/>
            </a:endParaRPr>
          </a:p>
          <a:p>
            <a:pPr algn="r" rtl="1" eaLnBrk="1" hangingPunct="1">
              <a:lnSpc>
                <a:spcPct val="80000"/>
              </a:lnSpc>
              <a:buFontTx/>
              <a:buNone/>
            </a:pPr>
            <a:endParaRPr lang="ar-SA" sz="2800" b="1" smtClean="0">
              <a:solidFill>
                <a:srgbClr val="000066"/>
              </a:solidFill>
              <a:effectLst/>
            </a:endParaRPr>
          </a:p>
          <a:p>
            <a:pPr algn="r" rtl="1" eaLnBrk="1" hangingPunct="1">
              <a:lnSpc>
                <a:spcPct val="80000"/>
              </a:lnSpc>
              <a:buFontTx/>
              <a:buNone/>
            </a:pPr>
            <a:r>
              <a:rPr lang="ar-SA" sz="2800" b="1" smtClean="0">
                <a:solidFill>
                  <a:srgbClr val="000066"/>
                </a:solidFill>
                <a:effectLst/>
              </a:rPr>
              <a:t>وينتقل عن طريق الدم الملوث بالفيروس </a:t>
            </a:r>
            <a:r>
              <a:rPr lang="en-US" sz="2800" b="1" smtClean="0">
                <a:solidFill>
                  <a:srgbClr val="000066"/>
                </a:solidFill>
                <a:effectLst/>
              </a:rPr>
              <a:t> </a:t>
            </a:r>
            <a:r>
              <a:rPr lang="ar-SA" sz="2800" b="1" smtClean="0">
                <a:solidFill>
                  <a:srgbClr val="000066"/>
                </a:solidFill>
                <a:effectLst/>
              </a:rPr>
              <a:t>وفترة</a:t>
            </a:r>
            <a:r>
              <a:rPr lang="en-US" sz="2800" b="1" smtClean="0">
                <a:solidFill>
                  <a:srgbClr val="000066"/>
                </a:solidFill>
                <a:effectLst/>
              </a:rPr>
              <a:t> </a:t>
            </a:r>
            <a:r>
              <a:rPr lang="ar-SA" sz="2800" b="1" smtClean="0">
                <a:solidFill>
                  <a:srgbClr val="000066"/>
                </a:solidFill>
                <a:effectLst/>
              </a:rPr>
              <a:t>الحضانة قبل ظهور الأعراض</a:t>
            </a:r>
            <a:r>
              <a:rPr lang="en-US" sz="2800" b="1" smtClean="0">
                <a:solidFill>
                  <a:srgbClr val="000066"/>
                </a:solidFill>
                <a:effectLst/>
              </a:rPr>
              <a:t> </a:t>
            </a:r>
            <a:r>
              <a:rPr lang="ar-SA" sz="2800" b="1" smtClean="0">
                <a:solidFill>
                  <a:srgbClr val="000066"/>
                </a:solidFill>
                <a:effectLst/>
              </a:rPr>
              <a:t>من</a:t>
            </a:r>
            <a:r>
              <a:rPr lang="en-US" sz="2800" b="1" smtClean="0">
                <a:solidFill>
                  <a:srgbClr val="000066"/>
                </a:solidFill>
                <a:effectLst/>
              </a:rPr>
              <a:t> 1،5 </a:t>
            </a:r>
            <a:r>
              <a:rPr lang="ar-SA" sz="2800" b="1" smtClean="0">
                <a:solidFill>
                  <a:srgbClr val="000066"/>
                </a:solidFill>
                <a:effectLst/>
              </a:rPr>
              <a:t>أشهر</a:t>
            </a:r>
            <a:r>
              <a:rPr lang="en-US" sz="2800" b="1" smtClean="0">
                <a:solidFill>
                  <a:srgbClr val="000066"/>
                </a:solidFill>
                <a:effectLst/>
              </a:rPr>
              <a:t> </a:t>
            </a:r>
          </a:p>
        </p:txBody>
      </p:sp>
      <p:pic>
        <p:nvPicPr>
          <p:cNvPr id="7171" name="Picture 5" descr="img007"/>
          <p:cNvPicPr>
            <a:picLocks noChangeAspect="1" noChangeArrowheads="1"/>
          </p:cNvPicPr>
          <p:nvPr/>
        </p:nvPicPr>
        <p:blipFill>
          <a:blip r:embed="rId3" cstate="print"/>
          <a:srcRect/>
          <a:stretch>
            <a:fillRect/>
          </a:stretch>
        </p:blipFill>
        <p:spPr bwMode="auto">
          <a:xfrm>
            <a:off x="0" y="4724400"/>
            <a:ext cx="91440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228600" y="0"/>
            <a:ext cx="8915400" cy="4419600"/>
          </a:xfrm>
        </p:spPr>
        <p:txBody>
          <a:bodyPr/>
          <a:lstStyle/>
          <a:p>
            <a:pPr algn="r" rtl="1" eaLnBrk="1" hangingPunct="1">
              <a:lnSpc>
                <a:spcPct val="80000"/>
              </a:lnSpc>
              <a:buFontTx/>
              <a:buNone/>
            </a:pPr>
            <a:r>
              <a:rPr lang="ar-SA" sz="2800" b="1" smtClean="0">
                <a:effectLst/>
              </a:rPr>
              <a:t>الالتهاب الكبدي الوبائي </a:t>
            </a:r>
            <a:r>
              <a:rPr lang="en-US" sz="2800" b="1" smtClean="0">
                <a:effectLst/>
              </a:rPr>
              <a:t>C </a:t>
            </a:r>
            <a:r>
              <a:rPr lang="ar-SA" sz="2800" b="1" smtClean="0">
                <a:effectLst/>
              </a:rPr>
              <a:t> هو</a:t>
            </a:r>
            <a:r>
              <a:rPr lang="en-US" sz="2800" b="1" smtClean="0">
                <a:effectLst/>
              </a:rPr>
              <a:t> 30 ~ 50  RNA virus </a:t>
            </a:r>
            <a:r>
              <a:rPr lang="ar-SA" sz="2800" b="1" smtClean="0">
                <a:effectLst/>
              </a:rPr>
              <a:t>نانومتر </a:t>
            </a:r>
            <a:r>
              <a:rPr lang="en-US" sz="2800" b="1" smtClean="0">
                <a:effectLst/>
              </a:rPr>
              <a:t> Hepaca virus</a:t>
            </a:r>
            <a:r>
              <a:rPr lang="ar-SA" sz="2800" b="1" smtClean="0">
                <a:effectLst/>
              </a:rPr>
              <a:t> </a:t>
            </a:r>
            <a:r>
              <a:rPr lang="en-US" sz="2800" b="1" smtClean="0">
                <a:effectLst/>
              </a:rPr>
              <a:t>.</a:t>
            </a:r>
            <a:br>
              <a:rPr lang="en-US" sz="2800" b="1" smtClean="0">
                <a:effectLst/>
              </a:rPr>
            </a:br>
            <a:endParaRPr lang="en-US" sz="2800" b="1" smtClean="0">
              <a:effectLst/>
            </a:endParaRPr>
          </a:p>
          <a:p>
            <a:pPr algn="r" rtl="1" eaLnBrk="1" hangingPunct="1">
              <a:lnSpc>
                <a:spcPct val="80000"/>
              </a:lnSpc>
              <a:buFontTx/>
              <a:buNone/>
            </a:pPr>
            <a:r>
              <a:rPr lang="ar-SA" sz="2800" b="1" smtClean="0">
                <a:solidFill>
                  <a:srgbClr val="FF99FF"/>
                </a:solidFill>
                <a:effectLst/>
              </a:rPr>
              <a:t>قبل</a:t>
            </a:r>
            <a:r>
              <a:rPr lang="en-US" sz="2800" b="1" smtClean="0">
                <a:solidFill>
                  <a:srgbClr val="FF99FF"/>
                </a:solidFill>
                <a:effectLst/>
              </a:rPr>
              <a:t> </a:t>
            </a:r>
            <a:r>
              <a:rPr lang="ar-SA" sz="2800" b="1" smtClean="0">
                <a:solidFill>
                  <a:srgbClr val="FF99FF"/>
                </a:solidFill>
                <a:effectLst/>
              </a:rPr>
              <a:t>الاستنساخ</a:t>
            </a:r>
            <a:r>
              <a:rPr lang="en-US" sz="2800" b="1" smtClean="0">
                <a:solidFill>
                  <a:srgbClr val="FF99FF"/>
                </a:solidFill>
                <a:effectLst/>
              </a:rPr>
              <a:t> </a:t>
            </a:r>
            <a:r>
              <a:rPr lang="ar-SA" sz="2800" b="1" smtClean="0">
                <a:solidFill>
                  <a:srgbClr val="FF99FF"/>
                </a:solidFill>
                <a:effectLst/>
              </a:rPr>
              <a:t>من قبل</a:t>
            </a:r>
            <a:r>
              <a:rPr lang="en-US" sz="2800" b="1" smtClean="0">
                <a:solidFill>
                  <a:srgbClr val="FF99FF"/>
                </a:solidFill>
                <a:effectLst/>
              </a:rPr>
              <a:t> </a:t>
            </a:r>
            <a:r>
              <a:rPr lang="ar-SA" sz="2800" b="1" smtClean="0">
                <a:solidFill>
                  <a:srgbClr val="FF99FF"/>
                </a:solidFill>
                <a:effectLst/>
              </a:rPr>
              <a:t>مجموعة</a:t>
            </a:r>
            <a:r>
              <a:rPr lang="en-US" sz="2800" b="1" smtClean="0">
                <a:solidFill>
                  <a:srgbClr val="FF99FF"/>
                </a:solidFill>
                <a:effectLst/>
              </a:rPr>
              <a:t> </a:t>
            </a:r>
            <a:r>
              <a:rPr lang="ar-SA" sz="2800" b="1" smtClean="0">
                <a:solidFill>
                  <a:srgbClr val="FF99FF"/>
                </a:solidFill>
                <a:effectLst/>
              </a:rPr>
              <a:t>شيرون</a:t>
            </a:r>
            <a:r>
              <a:rPr lang="en-US" sz="2800" b="1" smtClean="0">
                <a:solidFill>
                  <a:srgbClr val="FF99FF"/>
                </a:solidFill>
                <a:effectLst/>
              </a:rPr>
              <a:t> </a:t>
            </a:r>
            <a:r>
              <a:rPr lang="ar-SA" sz="2800" b="1" smtClean="0">
                <a:solidFill>
                  <a:srgbClr val="FF99FF"/>
                </a:solidFill>
                <a:effectLst/>
              </a:rPr>
              <a:t>في</a:t>
            </a:r>
            <a:r>
              <a:rPr lang="en-US" sz="2800" b="1" smtClean="0">
                <a:solidFill>
                  <a:srgbClr val="FF99FF"/>
                </a:solidFill>
                <a:effectLst/>
              </a:rPr>
              <a:t> </a:t>
            </a:r>
            <a:r>
              <a:rPr lang="ar-SA" sz="2800" b="1" smtClean="0">
                <a:solidFill>
                  <a:srgbClr val="FF99FF"/>
                </a:solidFill>
                <a:effectLst/>
              </a:rPr>
              <a:t>عام 1989</a:t>
            </a:r>
            <a:r>
              <a:rPr lang="en-US" sz="2800" b="1" smtClean="0">
                <a:solidFill>
                  <a:srgbClr val="FF99FF"/>
                </a:solidFill>
                <a:effectLst/>
              </a:rPr>
              <a:t> ،</a:t>
            </a:r>
          </a:p>
          <a:p>
            <a:pPr algn="r" rtl="1" eaLnBrk="1" hangingPunct="1">
              <a:lnSpc>
                <a:spcPct val="80000"/>
              </a:lnSpc>
              <a:buFontTx/>
              <a:buNone/>
            </a:pPr>
            <a:r>
              <a:rPr lang="ar-SA" sz="2800" b="1" smtClean="0">
                <a:effectLst/>
              </a:rPr>
              <a:t>تم</a:t>
            </a:r>
            <a:r>
              <a:rPr lang="en-US" sz="2800" b="1" smtClean="0">
                <a:effectLst/>
              </a:rPr>
              <a:t> </a:t>
            </a:r>
            <a:r>
              <a:rPr lang="ar-SA" sz="2800" b="1" smtClean="0">
                <a:effectLst/>
              </a:rPr>
              <a:t>تشخيص</a:t>
            </a:r>
            <a:r>
              <a:rPr lang="en-US" sz="2800" b="1" smtClean="0">
                <a:effectLst/>
              </a:rPr>
              <a:t> </a:t>
            </a:r>
            <a:r>
              <a:rPr lang="ar-SA" sz="2800" b="1" smtClean="0">
                <a:effectLst/>
              </a:rPr>
              <a:t>الإصابة</a:t>
            </a:r>
            <a:r>
              <a:rPr lang="en-US" sz="2800" b="1" smtClean="0">
                <a:effectLst/>
              </a:rPr>
              <a:t> </a:t>
            </a:r>
            <a:r>
              <a:rPr lang="ar-SA" sz="2800" b="1" smtClean="0">
                <a:effectLst/>
              </a:rPr>
              <a:t>به</a:t>
            </a:r>
            <a:r>
              <a:rPr lang="en-US" sz="2800" b="1" smtClean="0">
                <a:effectLst/>
              </a:rPr>
              <a:t>  </a:t>
            </a:r>
            <a:r>
              <a:rPr lang="ar-SA" sz="2800" b="1" smtClean="0">
                <a:effectLst/>
              </a:rPr>
              <a:t>غير</a:t>
            </a:r>
            <a:r>
              <a:rPr lang="en-US" sz="2800" b="1" smtClean="0">
                <a:effectLst/>
              </a:rPr>
              <a:t> </a:t>
            </a:r>
            <a:r>
              <a:rPr lang="ar-SA" sz="2800" b="1" smtClean="0">
                <a:effectLst/>
              </a:rPr>
              <a:t>التهاب الكبد</a:t>
            </a:r>
            <a:r>
              <a:rPr lang="en-US" sz="2800" b="1" smtClean="0">
                <a:effectLst/>
              </a:rPr>
              <a:t> A -B  </a:t>
            </a:r>
          </a:p>
          <a:p>
            <a:pPr algn="r" rtl="1" eaLnBrk="1" hangingPunct="1">
              <a:lnSpc>
                <a:spcPct val="80000"/>
              </a:lnSpc>
              <a:buFontTx/>
              <a:buNone/>
            </a:pPr>
            <a:r>
              <a:rPr lang="ar-SA" sz="2800" b="1" smtClean="0">
                <a:effectLst/>
              </a:rPr>
              <a:t>وفترة</a:t>
            </a:r>
            <a:r>
              <a:rPr lang="en-US" sz="2800" b="1" smtClean="0">
                <a:effectLst/>
              </a:rPr>
              <a:t> </a:t>
            </a:r>
            <a:r>
              <a:rPr lang="ar-SA" sz="2800" b="1" smtClean="0">
                <a:effectLst/>
              </a:rPr>
              <a:t>الحضانة</a:t>
            </a:r>
            <a:r>
              <a:rPr lang="en-US" sz="2800" b="1" smtClean="0">
                <a:effectLst/>
              </a:rPr>
              <a:t> </a:t>
            </a:r>
            <a:r>
              <a:rPr lang="ar-SA" sz="2800" b="1" smtClean="0">
                <a:effectLst/>
              </a:rPr>
              <a:t>من</a:t>
            </a:r>
            <a:r>
              <a:rPr lang="en-US" sz="2800" b="1" smtClean="0">
                <a:effectLst/>
              </a:rPr>
              <a:t> </a:t>
            </a:r>
            <a:r>
              <a:rPr lang="ar-SA" sz="2800" b="1" smtClean="0">
                <a:effectLst/>
              </a:rPr>
              <a:t>1- 5</a:t>
            </a:r>
            <a:r>
              <a:rPr lang="en-US" sz="2800" b="1" smtClean="0">
                <a:effectLst/>
              </a:rPr>
              <a:t> </a:t>
            </a:r>
            <a:r>
              <a:rPr lang="ar-SA" sz="2800" b="1" smtClean="0">
                <a:effectLst/>
              </a:rPr>
              <a:t>أشهر</a:t>
            </a:r>
            <a:r>
              <a:rPr lang="en-US" sz="2800" b="1" smtClean="0">
                <a:effectLst/>
              </a:rPr>
              <a:t> .</a:t>
            </a:r>
            <a:r>
              <a:rPr lang="ar-SA" sz="2800" b="1" smtClean="0">
                <a:effectLst/>
              </a:rPr>
              <a:t> وتظهر مع</a:t>
            </a:r>
            <a:r>
              <a:rPr lang="en-US" sz="2800" b="1" smtClean="0">
                <a:effectLst/>
              </a:rPr>
              <a:t> </a:t>
            </a:r>
            <a:r>
              <a:rPr lang="ar-SA" sz="2800" b="1" smtClean="0">
                <a:effectLst/>
              </a:rPr>
              <a:t>نوبات</a:t>
            </a:r>
            <a:r>
              <a:rPr lang="en-US" sz="2800" b="1" smtClean="0">
                <a:effectLst/>
              </a:rPr>
              <a:t> </a:t>
            </a:r>
            <a:r>
              <a:rPr lang="ar-SA" sz="2800" b="1" smtClean="0">
                <a:effectLst/>
              </a:rPr>
              <a:t>حادة</a:t>
            </a:r>
            <a:r>
              <a:rPr lang="en-US" sz="2800" b="1" smtClean="0">
                <a:effectLst/>
              </a:rPr>
              <a:t> </a:t>
            </a:r>
            <a:r>
              <a:rPr lang="ar-SA" sz="2800" b="1" smtClean="0">
                <a:effectLst/>
              </a:rPr>
              <a:t> ومتكررة</a:t>
            </a:r>
            <a:r>
              <a:rPr lang="en-US" sz="2800" b="1" smtClean="0">
                <a:effectLst/>
              </a:rPr>
              <a:t> ،</a:t>
            </a:r>
            <a:br>
              <a:rPr lang="en-US" sz="2800" b="1" smtClean="0">
                <a:effectLst/>
              </a:rPr>
            </a:br>
            <a:r>
              <a:rPr lang="ar-SA" sz="2800" b="1" smtClean="0">
                <a:effectLst/>
              </a:rPr>
              <a:t>وفي بعض الحالات لاتظهر اعراض سريرية ويكتشف بالصدفة</a:t>
            </a:r>
          </a:p>
          <a:p>
            <a:pPr algn="r" rtl="1" eaLnBrk="1" hangingPunct="1">
              <a:lnSpc>
                <a:spcPct val="80000"/>
              </a:lnSpc>
              <a:buFontTx/>
              <a:buNone/>
            </a:pPr>
            <a:r>
              <a:rPr lang="ar-SA" sz="2800" b="1" smtClean="0">
                <a:effectLst/>
              </a:rPr>
              <a:t>. </a:t>
            </a:r>
            <a:r>
              <a:rPr lang="en-US" sz="2800" b="1" smtClean="0">
                <a:effectLst/>
              </a:rPr>
              <a:t>50 ~ 70 ٪ </a:t>
            </a:r>
            <a:endParaRPr lang="ar-SA" sz="2800" b="1" smtClean="0">
              <a:effectLst/>
            </a:endParaRPr>
          </a:p>
          <a:p>
            <a:pPr algn="r" rtl="1" eaLnBrk="1" hangingPunct="1">
              <a:lnSpc>
                <a:spcPct val="80000"/>
              </a:lnSpc>
              <a:buFontTx/>
              <a:buNone/>
            </a:pPr>
            <a:r>
              <a:rPr lang="ar-SA" sz="2800" b="1" smtClean="0">
                <a:effectLst/>
              </a:rPr>
              <a:t> من</a:t>
            </a:r>
            <a:r>
              <a:rPr lang="en-US" sz="2800" b="1" smtClean="0">
                <a:effectLst/>
              </a:rPr>
              <a:t> </a:t>
            </a:r>
            <a:r>
              <a:rPr lang="ar-SA" sz="2800" b="1" smtClean="0">
                <a:effectLst/>
              </a:rPr>
              <a:t>الحالات</a:t>
            </a:r>
            <a:r>
              <a:rPr lang="en-US" sz="2800" b="1" smtClean="0">
                <a:effectLst/>
              </a:rPr>
              <a:t> </a:t>
            </a:r>
            <a:r>
              <a:rPr lang="ar-SA" sz="2800" b="1" smtClean="0">
                <a:effectLst/>
              </a:rPr>
              <a:t>الحادة</a:t>
            </a:r>
            <a:r>
              <a:rPr lang="en-US" sz="2800" b="1" smtClean="0">
                <a:effectLst/>
              </a:rPr>
              <a:t> </a:t>
            </a:r>
            <a:r>
              <a:rPr lang="ar-SA" sz="2800" b="1" smtClean="0">
                <a:effectLst/>
              </a:rPr>
              <a:t>تصبح</a:t>
            </a:r>
            <a:r>
              <a:rPr lang="en-US" sz="2800" b="1" smtClean="0">
                <a:effectLst/>
              </a:rPr>
              <a:t> </a:t>
            </a:r>
            <a:r>
              <a:rPr lang="ar-SA" sz="2800" b="1" smtClean="0">
                <a:effectLst/>
              </a:rPr>
              <a:t>عدوى</a:t>
            </a:r>
            <a:r>
              <a:rPr lang="en-US" sz="2800" b="1" smtClean="0">
                <a:effectLst/>
              </a:rPr>
              <a:t> </a:t>
            </a:r>
            <a:r>
              <a:rPr lang="ar-SA" sz="2800" b="1" smtClean="0">
                <a:effectLst/>
              </a:rPr>
              <a:t>مزمنة</a:t>
            </a:r>
            <a:r>
              <a:rPr lang="en-US" sz="2800" b="1" smtClean="0">
                <a:effectLst/>
              </a:rPr>
              <a:t> </a:t>
            </a:r>
            <a:r>
              <a:rPr lang="ar-SA" sz="2800" b="1" smtClean="0">
                <a:effectLst/>
              </a:rPr>
              <a:t>لدى البالغين</a:t>
            </a:r>
            <a:r>
              <a:rPr lang="en-US" sz="2800" b="1" smtClean="0">
                <a:effectLst/>
              </a:rPr>
              <a:t>.</a:t>
            </a:r>
            <a:br>
              <a:rPr lang="en-US" sz="2800" b="1" smtClean="0">
                <a:effectLst/>
              </a:rPr>
            </a:br>
            <a:r>
              <a:rPr lang="ar-SA" sz="2800" b="1" smtClean="0">
                <a:effectLst/>
              </a:rPr>
              <a:t>معدل الانتشار</a:t>
            </a:r>
            <a:r>
              <a:rPr lang="en-US" sz="2800" b="1" smtClean="0">
                <a:effectLst/>
              </a:rPr>
              <a:t> </a:t>
            </a:r>
            <a:r>
              <a:rPr lang="ar-SA" sz="2800" b="1" smtClean="0">
                <a:effectLst/>
              </a:rPr>
              <a:t>بين البالغين من السكان</a:t>
            </a:r>
            <a:r>
              <a:rPr lang="en-US" sz="2800" b="1" smtClean="0">
                <a:effectLst/>
              </a:rPr>
              <a:t> </a:t>
            </a:r>
            <a:r>
              <a:rPr lang="ar-SA" sz="2800" b="1" smtClean="0">
                <a:effectLst/>
              </a:rPr>
              <a:t>عامة</a:t>
            </a:r>
            <a:r>
              <a:rPr lang="en-US" sz="2800" b="1" smtClean="0">
                <a:effectLst/>
              </a:rPr>
              <a:t> </a:t>
            </a:r>
            <a:r>
              <a:rPr lang="ar-SA" sz="2800" b="1" smtClean="0">
                <a:effectLst/>
              </a:rPr>
              <a:t>حولي </a:t>
            </a:r>
            <a:r>
              <a:rPr lang="en-US" sz="2800" b="1" smtClean="0">
                <a:effectLst/>
              </a:rPr>
              <a:t> 0،6 ~ 1،5 ٪ </a:t>
            </a:r>
            <a:r>
              <a:rPr lang="ar-SA" sz="2800" b="1" smtClean="0">
                <a:effectLst/>
              </a:rPr>
              <a:t>في جميع أنحاء العالم</a:t>
            </a:r>
            <a:endParaRPr lang="en-US" sz="2800" b="1" smtClean="0">
              <a:effectLst/>
            </a:endParaRPr>
          </a:p>
          <a:p>
            <a:pPr algn="r" rtl="1" eaLnBrk="1" hangingPunct="1">
              <a:lnSpc>
                <a:spcPct val="80000"/>
              </a:lnSpc>
              <a:buFontTx/>
              <a:buNone/>
            </a:pPr>
            <a:endParaRPr lang="en-US" sz="2800" b="1" smtClean="0">
              <a:effectLst/>
            </a:endParaRPr>
          </a:p>
        </p:txBody>
      </p:sp>
      <p:pic>
        <p:nvPicPr>
          <p:cNvPr id="8195" name="Picture 5" descr="img010"/>
          <p:cNvPicPr>
            <a:picLocks noChangeAspect="1" noChangeArrowheads="1"/>
          </p:cNvPicPr>
          <p:nvPr/>
        </p:nvPicPr>
        <p:blipFill>
          <a:blip r:embed="rId3" cstate="print"/>
          <a:srcRect/>
          <a:stretch>
            <a:fillRect/>
          </a:stretch>
        </p:blipFill>
        <p:spPr bwMode="auto">
          <a:xfrm>
            <a:off x="0" y="4648200"/>
            <a:ext cx="9144000"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228600" y="0"/>
            <a:ext cx="8686800" cy="3276600"/>
          </a:xfrm>
        </p:spPr>
        <p:txBody>
          <a:bodyPr/>
          <a:lstStyle/>
          <a:p>
            <a:pPr algn="r" rtl="1" eaLnBrk="1" hangingPunct="1">
              <a:buFontTx/>
              <a:buNone/>
              <a:defRPr/>
            </a:pPr>
            <a:r>
              <a:rPr lang="ar-SA" smtClean="0">
                <a:effectLst/>
              </a:rPr>
              <a:t>لفيروس </a:t>
            </a:r>
            <a:r>
              <a:rPr lang="en-US" smtClean="0">
                <a:effectLst/>
              </a:rPr>
              <a:t>HCV</a:t>
            </a:r>
            <a:r>
              <a:rPr lang="ar-SA" smtClean="0">
                <a:effectLst/>
              </a:rPr>
              <a:t> العديد من التركيب الجيني </a:t>
            </a:r>
            <a:r>
              <a:rPr lang="en-US" smtClean="0">
                <a:effectLst/>
              </a:rPr>
              <a:t>genotypes</a:t>
            </a:r>
            <a:r>
              <a:rPr lang="ar-SA" smtClean="0">
                <a:effectLst/>
              </a:rPr>
              <a:t> و يعرف حالياً تسعة  أشكال منها وقد استخدمة الارقام العربية لوصف المجموعات الرئيسية والأحرف الانجليزية الصغيرة لوصف المجموعات الفرعية  وقد استخدم نظام </a:t>
            </a:r>
            <a:r>
              <a:rPr lang="en-US" smtClean="0">
                <a:effectLst/>
              </a:rPr>
              <a:t>simmonds</a:t>
            </a:r>
            <a:r>
              <a:rPr lang="ar-SA" smtClean="0">
                <a:effectLst/>
              </a:rPr>
              <a:t> للتصنيف عام 1994</a:t>
            </a:r>
          </a:p>
          <a:p>
            <a:pPr algn="r" rtl="1" eaLnBrk="1" hangingPunct="1">
              <a:buFontTx/>
              <a:buNone/>
              <a:defRPr/>
            </a:pPr>
            <a:r>
              <a:rPr lang="en-US" smtClean="0"/>
              <a:t>Simmonds' classification system</a:t>
            </a:r>
            <a:endParaRPr lang="ar-SA" smtClean="0"/>
          </a:p>
          <a:p>
            <a:pPr algn="r" rtl="1" eaLnBrk="1" hangingPunct="1">
              <a:buFontTx/>
              <a:buNone/>
              <a:defRPr/>
            </a:pPr>
            <a:endParaRPr lang="en-US" smtClean="0"/>
          </a:p>
        </p:txBody>
      </p:sp>
      <p:pic>
        <p:nvPicPr>
          <p:cNvPr id="9219" name="Picture 15" descr="img013"/>
          <p:cNvPicPr>
            <a:picLocks noChangeAspect="1" noChangeArrowheads="1"/>
          </p:cNvPicPr>
          <p:nvPr/>
        </p:nvPicPr>
        <p:blipFill>
          <a:blip r:embed="rId3" cstate="print"/>
          <a:srcRect/>
          <a:stretch>
            <a:fillRect/>
          </a:stretch>
        </p:blipFill>
        <p:spPr bwMode="auto">
          <a:xfrm>
            <a:off x="0" y="3276600"/>
            <a:ext cx="9144000"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0" y="0"/>
            <a:ext cx="9144000" cy="3352800"/>
          </a:xfrm>
        </p:spPr>
        <p:txBody>
          <a:bodyPr/>
          <a:lstStyle/>
          <a:p>
            <a:pPr algn="ctr" rtl="1" eaLnBrk="1" hangingPunct="1">
              <a:lnSpc>
                <a:spcPct val="90000"/>
              </a:lnSpc>
              <a:buFontTx/>
              <a:buNone/>
              <a:defRPr/>
            </a:pPr>
            <a:r>
              <a:rPr lang="ar-SA" sz="2800" b="1" smtClean="0">
                <a:effectLst/>
              </a:rPr>
              <a:t>التهاب الكبد </a:t>
            </a:r>
            <a:r>
              <a:rPr lang="en-US" sz="2800" b="1" smtClean="0">
                <a:effectLst/>
              </a:rPr>
              <a:t>D</a:t>
            </a:r>
            <a:r>
              <a:rPr lang="ar-SA" sz="2800" b="1" smtClean="0">
                <a:effectLst/>
              </a:rPr>
              <a:t> الفيروس 35 ~ 37 نانومتر  </a:t>
            </a:r>
            <a:r>
              <a:rPr lang="en-US" sz="2800" b="1" smtClean="0"/>
              <a:t>RNA virus</a:t>
            </a:r>
            <a:r>
              <a:rPr lang="ar-SA" sz="2800" b="1" smtClean="0">
                <a:effectLst/>
              </a:rPr>
              <a:t>   وهو الفيروس معطلة،</a:t>
            </a:r>
            <a:br>
              <a:rPr lang="ar-SA" sz="2800" b="1" smtClean="0">
                <a:effectLst/>
              </a:rPr>
            </a:br>
            <a:r>
              <a:rPr lang="ar-SA" sz="2800" b="1" smtClean="0">
                <a:effectLst/>
              </a:rPr>
              <a:t> </a:t>
            </a:r>
            <a:r>
              <a:rPr lang="en-US" sz="2800" b="1" smtClean="0"/>
              <a:t>defective virus</a:t>
            </a:r>
            <a:r>
              <a:rPr lang="ar-SA" sz="2800" b="1" smtClean="0">
                <a:effectLst/>
              </a:rPr>
              <a:t> </a:t>
            </a:r>
            <a:endParaRPr lang="en-US" sz="2800" b="1" smtClean="0">
              <a:effectLst/>
            </a:endParaRPr>
          </a:p>
          <a:p>
            <a:pPr algn="r" rtl="1" eaLnBrk="1" hangingPunct="1">
              <a:lnSpc>
                <a:spcPct val="90000"/>
              </a:lnSpc>
              <a:buFontTx/>
              <a:buNone/>
              <a:defRPr/>
            </a:pPr>
            <a:r>
              <a:rPr lang="ar-SA" sz="2800" b="1" smtClean="0">
                <a:effectLst/>
              </a:rPr>
              <a:t>  ويظهر فقط مع  الالتهاب الكبدي </a:t>
            </a:r>
            <a:r>
              <a:rPr lang="en-US" sz="2800" b="1" smtClean="0">
                <a:effectLst/>
              </a:rPr>
              <a:t>B</a:t>
            </a:r>
            <a:r>
              <a:rPr lang="ar-SA" sz="2800" b="1" smtClean="0">
                <a:effectLst/>
              </a:rPr>
              <a:t> الوبائي.</a:t>
            </a:r>
            <a:br>
              <a:rPr lang="ar-SA" sz="2800" b="1" smtClean="0">
                <a:effectLst/>
              </a:rPr>
            </a:br>
            <a:r>
              <a:rPr lang="ar-SA" sz="2800" b="1" smtClean="0">
                <a:effectLst/>
              </a:rPr>
              <a:t>وهناك نوعان من حالات العدوى المتزامنة :</a:t>
            </a:r>
            <a:br>
              <a:rPr lang="ar-SA" sz="2800" b="1" smtClean="0">
                <a:effectLst/>
              </a:rPr>
            </a:br>
            <a:r>
              <a:rPr lang="ar-SA" sz="2800" b="1" smtClean="0">
                <a:effectLst/>
              </a:rPr>
              <a:t>1) عدوى مرافقة -- العدوى المتزامنة في نفس الوقت؛بالفيروسين.</a:t>
            </a:r>
          </a:p>
          <a:p>
            <a:pPr algn="r" rtl="1" eaLnBrk="1" hangingPunct="1">
              <a:lnSpc>
                <a:spcPct val="90000"/>
              </a:lnSpc>
              <a:buFontTx/>
              <a:buNone/>
              <a:defRPr/>
            </a:pPr>
            <a:r>
              <a:rPr lang="ar-SA" sz="2800" b="1" smtClean="0">
                <a:effectLst/>
              </a:rPr>
              <a:t>    2) عدوى إضافية -- العدوى بفيروس </a:t>
            </a:r>
            <a:r>
              <a:rPr lang="en-US" sz="2800" b="1" smtClean="0">
                <a:effectLst/>
              </a:rPr>
              <a:t>D</a:t>
            </a:r>
            <a:r>
              <a:rPr lang="ar-SA" sz="2800" b="1" smtClean="0">
                <a:effectLst/>
              </a:rPr>
              <a:t> تحدث عند المصابين بفيروس </a:t>
            </a:r>
            <a:r>
              <a:rPr lang="en-US" sz="2800" b="1" smtClean="0">
                <a:effectLst/>
              </a:rPr>
              <a:t>B</a:t>
            </a:r>
            <a:r>
              <a:rPr lang="ar-SA" sz="2800" b="1" smtClean="0">
                <a:effectLst/>
              </a:rPr>
              <a:t>.</a:t>
            </a:r>
          </a:p>
          <a:p>
            <a:pPr algn="r" rtl="1" eaLnBrk="1" hangingPunct="1">
              <a:lnSpc>
                <a:spcPct val="90000"/>
              </a:lnSpc>
              <a:buFontTx/>
              <a:buNone/>
              <a:defRPr/>
            </a:pPr>
            <a:r>
              <a:rPr lang="ar-SA" sz="2800" b="1" smtClean="0">
                <a:effectLst/>
              </a:rPr>
              <a:t>  والوقاية من فيروس </a:t>
            </a:r>
            <a:r>
              <a:rPr lang="en-US" sz="2800" b="1" smtClean="0">
                <a:effectLst/>
              </a:rPr>
              <a:t>D</a:t>
            </a:r>
            <a:r>
              <a:rPr lang="ar-SA" sz="2800" b="1" smtClean="0">
                <a:effectLst/>
              </a:rPr>
              <a:t> تعتمد على الوقاية من الالتهاب الكبدي الوبائي</a:t>
            </a:r>
            <a:r>
              <a:rPr lang="ar-SA" sz="2800" b="1" smtClean="0"/>
              <a:t> </a:t>
            </a:r>
            <a:r>
              <a:rPr lang="en-US" sz="2800" b="1" smtClean="0"/>
              <a:t>B</a:t>
            </a:r>
            <a:r>
              <a:rPr lang="ar-SA" sz="2800" b="1" smtClean="0"/>
              <a:t>.</a:t>
            </a:r>
            <a:endParaRPr lang="en-US" sz="2800" b="1" smtClean="0"/>
          </a:p>
        </p:txBody>
      </p:sp>
      <p:pic>
        <p:nvPicPr>
          <p:cNvPr id="10243" name="Picture 5" descr="img014"/>
          <p:cNvPicPr>
            <a:picLocks noChangeAspect="1" noChangeArrowheads="1"/>
          </p:cNvPicPr>
          <p:nvPr/>
        </p:nvPicPr>
        <p:blipFill>
          <a:blip r:embed="rId3" cstate="print"/>
          <a:srcRect l="10715" r="9822" b="19179"/>
          <a:stretch>
            <a:fillRect/>
          </a:stretch>
        </p:blipFill>
        <p:spPr bwMode="auto">
          <a:xfrm>
            <a:off x="0" y="3581400"/>
            <a:ext cx="914400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7"/>
          <p:cNvSpPr>
            <a:spLocks noGrp="1" noChangeArrowheads="1"/>
          </p:cNvSpPr>
          <p:nvPr>
            <p:ph type="subTitle" idx="1"/>
          </p:nvPr>
        </p:nvSpPr>
        <p:spPr>
          <a:xfrm>
            <a:off x="0" y="152400"/>
            <a:ext cx="9144000" cy="4495800"/>
          </a:xfrm>
          <a:noFill/>
        </p:spPr>
        <p:txBody>
          <a:bodyPr lIns="90487" tIns="44450" rIns="90487" bIns="44450"/>
          <a:lstStyle/>
          <a:p>
            <a:pPr marL="342900" indent="-342900" rtl="1" eaLnBrk="1" hangingPunct="1">
              <a:lnSpc>
                <a:spcPct val="90000"/>
              </a:lnSpc>
            </a:pPr>
            <a:r>
              <a:rPr lang="ar-SA" b="1" smtClean="0">
                <a:effectLst/>
              </a:rPr>
              <a:t>التهاب الكبد</a:t>
            </a:r>
            <a:r>
              <a:rPr lang="en-US" b="1" smtClean="0">
                <a:effectLst/>
              </a:rPr>
              <a:t> </a:t>
            </a:r>
            <a:r>
              <a:rPr lang="ar-SA" b="1" smtClean="0">
                <a:effectLst/>
              </a:rPr>
              <a:t>الفيروس</a:t>
            </a:r>
            <a:r>
              <a:rPr lang="en-US" b="1" smtClean="0">
                <a:effectLst/>
              </a:rPr>
              <a:t> </a:t>
            </a:r>
            <a:r>
              <a:rPr lang="ar-SA" b="1" smtClean="0">
                <a:effectLst/>
              </a:rPr>
              <a:t> </a:t>
            </a:r>
            <a:r>
              <a:rPr lang="en-US" b="1" smtClean="0">
                <a:solidFill>
                  <a:schemeClr val="bg2"/>
                </a:solidFill>
                <a:effectLst/>
                <a:hlinkClick r:id="rId3"/>
              </a:rPr>
              <a:t>virus E</a:t>
            </a:r>
            <a:r>
              <a:rPr lang="en-US" b="1" smtClean="0">
                <a:effectLst/>
              </a:rPr>
              <a:t> </a:t>
            </a:r>
            <a:r>
              <a:rPr lang="ar-SA" b="1" smtClean="0">
                <a:effectLst/>
              </a:rPr>
              <a:t> هو</a:t>
            </a:r>
            <a:r>
              <a:rPr lang="en-US" b="1" smtClean="0">
                <a:effectLst/>
              </a:rPr>
              <a:t> 27 ~ 34  </a:t>
            </a:r>
            <a:r>
              <a:rPr lang="en-US" b="1" smtClean="0">
                <a:solidFill>
                  <a:schemeClr val="bg2"/>
                </a:solidFill>
                <a:effectLst/>
              </a:rPr>
              <a:t>RNA virus</a:t>
            </a:r>
            <a:r>
              <a:rPr lang="en-US" b="1" smtClean="0">
                <a:effectLst/>
              </a:rPr>
              <a:t> </a:t>
            </a:r>
            <a:r>
              <a:rPr lang="ar-SA" b="1" smtClean="0">
                <a:effectLst/>
              </a:rPr>
              <a:t>نانومتر</a:t>
            </a:r>
            <a:r>
              <a:rPr lang="en-US" b="1" smtClean="0">
                <a:effectLst/>
              </a:rPr>
              <a:t> .</a:t>
            </a:r>
            <a:endParaRPr lang="ar-SA" b="1" smtClean="0">
              <a:effectLst/>
            </a:endParaRPr>
          </a:p>
          <a:p>
            <a:pPr marL="342900" indent="-342900" rtl="1" eaLnBrk="1" hangingPunct="1">
              <a:lnSpc>
                <a:spcPct val="90000"/>
              </a:lnSpc>
            </a:pPr>
            <a:r>
              <a:rPr lang="en-US" b="1" smtClean="0">
                <a:effectLst/>
              </a:rPr>
              <a:t>، </a:t>
            </a:r>
            <a:r>
              <a:rPr lang="ar-SA" b="1" smtClean="0">
                <a:effectLst/>
              </a:rPr>
              <a:t>وتحدث الإصابة به عند تفشي</a:t>
            </a:r>
            <a:r>
              <a:rPr lang="en-US" b="1" smtClean="0">
                <a:effectLst/>
              </a:rPr>
              <a:t> </a:t>
            </a:r>
            <a:r>
              <a:rPr lang="ar-SA" b="1" smtClean="0">
                <a:effectLst/>
              </a:rPr>
              <a:t>الأوبئة</a:t>
            </a:r>
            <a:r>
              <a:rPr lang="en-US" b="1" smtClean="0">
                <a:effectLst/>
              </a:rPr>
              <a:t> </a:t>
            </a:r>
            <a:r>
              <a:rPr lang="ar-SA" b="1" smtClean="0">
                <a:effectLst/>
              </a:rPr>
              <a:t>تحدث</a:t>
            </a:r>
            <a:r>
              <a:rPr lang="en-US" b="1" smtClean="0">
                <a:effectLst/>
              </a:rPr>
              <a:t> </a:t>
            </a:r>
            <a:r>
              <a:rPr lang="ar-SA" b="1" smtClean="0">
                <a:effectLst/>
              </a:rPr>
              <a:t>في المقام الأول في البلدان الفقيرة وحيث ينتقل الفيروس بواسطة المياه</a:t>
            </a:r>
            <a:r>
              <a:rPr lang="en-US" b="1" smtClean="0">
                <a:effectLst/>
              </a:rPr>
              <a:t> </a:t>
            </a:r>
            <a:r>
              <a:rPr lang="ar-SA" b="1" smtClean="0">
                <a:effectLst/>
              </a:rPr>
              <a:t>الملوثة.</a:t>
            </a:r>
            <a:r>
              <a:rPr lang="en-US" b="1" smtClean="0">
                <a:effectLst/>
              </a:rPr>
              <a:t/>
            </a:r>
            <a:br>
              <a:rPr lang="en-US" b="1" smtClean="0">
                <a:effectLst/>
              </a:rPr>
            </a:br>
            <a:r>
              <a:rPr lang="ar-SA" b="1" smtClean="0">
                <a:effectLst/>
              </a:rPr>
              <a:t>معظم الضحايا من</a:t>
            </a:r>
            <a:r>
              <a:rPr lang="en-US" b="1" smtClean="0">
                <a:effectLst/>
              </a:rPr>
              <a:t> </a:t>
            </a:r>
            <a:r>
              <a:rPr lang="ar-SA" b="1" smtClean="0">
                <a:effectLst/>
              </a:rPr>
              <a:t>الشباب</a:t>
            </a:r>
            <a:r>
              <a:rPr lang="en-US" b="1" smtClean="0">
                <a:effectLst/>
              </a:rPr>
              <a:t> </a:t>
            </a:r>
            <a:r>
              <a:rPr lang="ar-SA" b="1" smtClean="0">
                <a:effectLst/>
              </a:rPr>
              <a:t>في</a:t>
            </a:r>
            <a:r>
              <a:rPr lang="en-US" b="1" smtClean="0">
                <a:effectLst/>
              </a:rPr>
              <a:t> 15 -- 40 </a:t>
            </a:r>
            <a:r>
              <a:rPr lang="ar-SA" b="1" smtClean="0">
                <a:effectLst/>
              </a:rPr>
              <a:t>عاما</a:t>
            </a:r>
            <a:r>
              <a:rPr lang="en-US" b="1" smtClean="0">
                <a:effectLst/>
              </a:rPr>
              <a:t/>
            </a:r>
            <a:br>
              <a:rPr lang="en-US" b="1" smtClean="0">
                <a:effectLst/>
              </a:rPr>
            </a:br>
            <a:r>
              <a:rPr lang="ar-SA" b="1" smtClean="0">
                <a:effectLst/>
              </a:rPr>
              <a:t>وغير شائع عند الأطفال وكبار السن</a:t>
            </a:r>
            <a:r>
              <a:rPr lang="en-US" b="1" smtClean="0">
                <a:effectLst/>
              </a:rPr>
              <a:t>.</a:t>
            </a:r>
            <a:br>
              <a:rPr lang="en-US" b="1" smtClean="0">
                <a:effectLst/>
              </a:rPr>
            </a:br>
            <a:r>
              <a:rPr lang="ar-SA" b="1" smtClean="0">
                <a:effectLst/>
              </a:rPr>
              <a:t>وفي</a:t>
            </a:r>
            <a:r>
              <a:rPr lang="en-US" b="1" smtClean="0">
                <a:effectLst/>
              </a:rPr>
              <a:t> </a:t>
            </a:r>
            <a:r>
              <a:rPr lang="ar-SA" b="1" smtClean="0">
                <a:effectLst/>
              </a:rPr>
              <a:t>النساء</a:t>
            </a:r>
            <a:r>
              <a:rPr lang="en-US" b="1" smtClean="0">
                <a:effectLst/>
              </a:rPr>
              <a:t> </a:t>
            </a:r>
            <a:r>
              <a:rPr lang="ar-SA" b="1" smtClean="0">
                <a:effectLst/>
              </a:rPr>
              <a:t>الحوامل تكون الأعراض</a:t>
            </a:r>
            <a:r>
              <a:rPr lang="en-US" b="1" smtClean="0">
                <a:effectLst/>
              </a:rPr>
              <a:t> </a:t>
            </a:r>
            <a:r>
              <a:rPr lang="ar-SA" b="1" smtClean="0">
                <a:effectLst/>
              </a:rPr>
              <a:t>شديدة</a:t>
            </a:r>
            <a:r>
              <a:rPr lang="en-US" b="1" smtClean="0">
                <a:effectLst/>
              </a:rPr>
              <a:t> </a:t>
            </a:r>
            <a:r>
              <a:rPr lang="ar-SA" b="1" smtClean="0">
                <a:effectLst/>
              </a:rPr>
              <a:t>مع</a:t>
            </a:r>
            <a:r>
              <a:rPr lang="en-US" b="1" smtClean="0">
                <a:effectLst/>
              </a:rPr>
              <a:t> </a:t>
            </a:r>
            <a:r>
              <a:rPr lang="ar-SA" b="1" smtClean="0">
                <a:effectLst/>
              </a:rPr>
              <a:t>معدل إماتة</a:t>
            </a:r>
            <a:r>
              <a:rPr lang="en-US" b="1" smtClean="0">
                <a:effectLst/>
              </a:rPr>
              <a:t> </a:t>
            </a:r>
            <a:r>
              <a:rPr lang="ar-SA" b="1" smtClean="0">
                <a:effectLst/>
              </a:rPr>
              <a:t>يصل الى</a:t>
            </a:r>
            <a:r>
              <a:rPr lang="en-US" b="1" smtClean="0">
                <a:effectLst/>
              </a:rPr>
              <a:t> 20 ٪ </a:t>
            </a:r>
            <a:br>
              <a:rPr lang="en-US" b="1" smtClean="0">
                <a:effectLst/>
              </a:rPr>
            </a:br>
            <a:r>
              <a:rPr lang="en-US" b="1" smtClean="0">
                <a:effectLst/>
              </a:rPr>
              <a:t>  </a:t>
            </a:r>
            <a:r>
              <a:rPr lang="ar-SA" b="1" smtClean="0">
                <a:effectLst/>
              </a:rPr>
              <a:t>وهي</a:t>
            </a:r>
            <a:r>
              <a:rPr lang="en-US" b="1" smtClean="0">
                <a:effectLst/>
              </a:rPr>
              <a:t> </a:t>
            </a:r>
            <a:r>
              <a:rPr lang="ar-SA" b="1" smtClean="0">
                <a:effectLst/>
              </a:rPr>
              <a:t>عدوى</a:t>
            </a:r>
            <a:r>
              <a:rPr lang="en-US" b="1" smtClean="0">
                <a:effectLst/>
              </a:rPr>
              <a:t> </a:t>
            </a:r>
            <a:r>
              <a:rPr lang="ar-SA" b="1" smtClean="0">
                <a:effectLst/>
              </a:rPr>
              <a:t>محدودة ذاتيا</a:t>
            </a:r>
            <a:r>
              <a:rPr lang="en-US" b="1" smtClean="0">
                <a:effectLst/>
              </a:rPr>
              <a:t> </a:t>
            </a:r>
            <a:r>
              <a:rPr lang="ar-SA" b="1" smtClean="0">
                <a:effectLst/>
              </a:rPr>
              <a:t>مثل</a:t>
            </a:r>
            <a:r>
              <a:rPr lang="en-US" b="1" smtClean="0">
                <a:effectLst/>
              </a:rPr>
              <a:t> </a:t>
            </a:r>
            <a:r>
              <a:rPr lang="ar-SA" b="1" smtClean="0">
                <a:effectLst/>
              </a:rPr>
              <a:t>فيروس التهاب الكبد الوبائي </a:t>
            </a:r>
            <a:r>
              <a:rPr lang="en-US" b="1" smtClean="0">
                <a:effectLst/>
              </a:rPr>
              <a:t>A</a:t>
            </a:r>
          </a:p>
        </p:txBody>
      </p:sp>
      <p:pic>
        <p:nvPicPr>
          <p:cNvPr id="11267" name="Picture 1032" descr="img015"/>
          <p:cNvPicPr>
            <a:picLocks noChangeAspect="1" noChangeArrowheads="1"/>
          </p:cNvPicPr>
          <p:nvPr/>
        </p:nvPicPr>
        <p:blipFill>
          <a:blip r:embed="rId4" cstate="print"/>
          <a:srcRect b="16667"/>
          <a:stretch>
            <a:fillRect/>
          </a:stretch>
        </p:blipFill>
        <p:spPr bwMode="auto">
          <a:xfrm>
            <a:off x="0" y="4419600"/>
            <a:ext cx="9144000" cy="2438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228600" y="0"/>
            <a:ext cx="8915400" cy="6629400"/>
          </a:xfrm>
        </p:spPr>
        <p:txBody>
          <a:bodyPr/>
          <a:lstStyle/>
          <a:p>
            <a:pPr eaLnBrk="1" hangingPunct="1">
              <a:lnSpc>
                <a:spcPct val="80000"/>
              </a:lnSpc>
              <a:buFontTx/>
              <a:buNone/>
            </a:pPr>
            <a:r>
              <a:rPr lang="ar-SA" sz="2800" b="1" dirty="0" smtClean="0">
                <a:solidFill>
                  <a:schemeClr val="bg2"/>
                </a:solidFill>
                <a:effectLst/>
              </a:rPr>
              <a:t>   </a:t>
            </a:r>
          </a:p>
          <a:p>
            <a:pPr algn="r" rtl="1" eaLnBrk="1" hangingPunct="1">
              <a:lnSpc>
                <a:spcPct val="80000"/>
              </a:lnSpc>
              <a:buFontTx/>
              <a:buNone/>
            </a:pPr>
            <a:r>
              <a:rPr lang="ar-SA" sz="2800" b="1" dirty="0" smtClean="0">
                <a:effectLst/>
              </a:rPr>
              <a:t>بعد اكتشاف التهاب الكبد </a:t>
            </a:r>
            <a:r>
              <a:rPr lang="en-US" sz="2800" b="1" dirty="0" smtClean="0">
                <a:effectLst/>
              </a:rPr>
              <a:t>A-B-C-D and E</a:t>
            </a:r>
            <a:r>
              <a:rPr lang="ar-SA" sz="2800" b="1" dirty="0" smtClean="0">
                <a:effectLst/>
              </a:rPr>
              <a:t> ، ظهر عدد قليل من الحالات التهاب الكبد الفيروسي، الذي فشل في أن ينسب إلى الفيروسات </a:t>
            </a:r>
            <a:r>
              <a:rPr lang="ar-SA" sz="2800" b="1" dirty="0" err="1" smtClean="0">
                <a:effectLst/>
              </a:rPr>
              <a:t>السابقة.</a:t>
            </a:r>
            <a:r>
              <a:rPr lang="ar-SA" sz="2800" b="1" dirty="0" smtClean="0">
                <a:effectLst/>
              </a:rPr>
              <a:t/>
            </a:r>
            <a:br>
              <a:rPr lang="ar-SA" sz="2800" b="1" dirty="0" smtClean="0">
                <a:effectLst/>
              </a:rPr>
            </a:br>
            <a:r>
              <a:rPr lang="ar-SA" sz="2800" b="1" dirty="0" smtClean="0">
                <a:effectLst/>
              </a:rPr>
              <a:t/>
            </a:r>
            <a:br>
              <a:rPr lang="ar-SA" sz="2800" b="1" dirty="0" smtClean="0">
                <a:effectLst/>
              </a:rPr>
            </a:br>
            <a:r>
              <a:rPr lang="ar-SA" sz="2800" b="1" dirty="0" smtClean="0">
                <a:effectLst/>
              </a:rPr>
              <a:t>وفي عام 1995، وكشف </a:t>
            </a:r>
            <a:r>
              <a:rPr lang="en-US" sz="2800" b="1" dirty="0" smtClean="0">
                <a:solidFill>
                  <a:schemeClr val="bg2"/>
                </a:solidFill>
                <a:effectLst/>
              </a:rPr>
              <a:t>Simons' (Abbott) group </a:t>
            </a:r>
            <a:r>
              <a:rPr lang="ar-SA" sz="2800" b="1" dirty="0" smtClean="0">
                <a:effectLst/>
              </a:rPr>
              <a:t> </a:t>
            </a:r>
            <a:r>
              <a:rPr lang="ar-SA" sz="2800" b="1" dirty="0" err="1" smtClean="0">
                <a:effectLst/>
              </a:rPr>
              <a:t>سيمونز</a:t>
            </a:r>
            <a:r>
              <a:rPr lang="ar-SA" sz="2800" b="1" dirty="0" smtClean="0">
                <a:effectLst/>
              </a:rPr>
              <a:t> </a:t>
            </a:r>
            <a:r>
              <a:rPr lang="ar-SA" sz="2800" b="1" dirty="0" err="1" smtClean="0">
                <a:effectLst/>
              </a:rPr>
              <a:t>'</a:t>
            </a:r>
            <a:r>
              <a:rPr lang="ar-SA" sz="2800" b="1" dirty="0" smtClean="0">
                <a:effectLst/>
              </a:rPr>
              <a:t>(</a:t>
            </a:r>
            <a:r>
              <a:rPr lang="ar-SA" sz="2800" b="1" dirty="0" err="1" smtClean="0">
                <a:effectLst/>
              </a:rPr>
              <a:t>ابوت</a:t>
            </a:r>
            <a:r>
              <a:rPr lang="ar-SA" sz="2800" b="1" dirty="0" smtClean="0">
                <a:effectLst/>
              </a:rPr>
              <a:t>) فريق  عن فيروس جديد  </a:t>
            </a:r>
            <a:r>
              <a:rPr lang="en-US" sz="2800" b="1" dirty="0" smtClean="0">
                <a:solidFill>
                  <a:schemeClr val="bg2"/>
                </a:solidFill>
                <a:effectLst/>
              </a:rPr>
              <a:t>GBV-C</a:t>
            </a:r>
            <a:r>
              <a:rPr lang="ar-SA" sz="2800" b="1" dirty="0" smtClean="0">
                <a:effectLst/>
              </a:rPr>
              <a:t> </a:t>
            </a:r>
            <a:br>
              <a:rPr lang="ar-SA" sz="2800" b="1" dirty="0" smtClean="0">
                <a:effectLst/>
              </a:rPr>
            </a:br>
            <a:r>
              <a:rPr lang="ar-SA" sz="2800" b="1" dirty="0" smtClean="0">
                <a:effectLst/>
              </a:rPr>
              <a:t>في عام 1996، وصف  لينين  </a:t>
            </a:r>
            <a:r>
              <a:rPr lang="en-US" sz="2800" b="1" dirty="0" err="1" smtClean="0">
                <a:solidFill>
                  <a:schemeClr val="bg2"/>
                </a:solidFill>
                <a:effectLst/>
              </a:rPr>
              <a:t>Linnen's</a:t>
            </a:r>
            <a:r>
              <a:rPr lang="en-US" sz="2800" b="1" dirty="0" smtClean="0">
                <a:solidFill>
                  <a:schemeClr val="bg2"/>
                </a:solidFill>
                <a:effectLst/>
              </a:rPr>
              <a:t> </a:t>
            </a:r>
            <a:r>
              <a:rPr lang="ar-SA" sz="2800" b="1" dirty="0" smtClean="0">
                <a:solidFill>
                  <a:schemeClr val="bg2"/>
                </a:solidFill>
                <a:effectLst/>
              </a:rPr>
              <a:t> </a:t>
            </a:r>
            <a:r>
              <a:rPr lang="ar-SA" sz="2800" b="1" dirty="0" err="1" smtClean="0">
                <a:effectLst/>
              </a:rPr>
              <a:t>(</a:t>
            </a:r>
            <a:r>
              <a:rPr lang="en-US" sz="2800" b="1" dirty="0" err="1" smtClean="0">
                <a:effectLst/>
              </a:rPr>
              <a:t>Genelab</a:t>
            </a:r>
            <a:r>
              <a:rPr lang="ar-SA" sz="2800" b="1" dirty="0" smtClean="0">
                <a:effectLst/>
              </a:rPr>
              <a:t>) فيروس آخر جديد وسماه </a:t>
            </a:r>
            <a:r>
              <a:rPr lang="en-US" sz="2800" b="1" dirty="0" smtClean="0">
                <a:solidFill>
                  <a:schemeClr val="bg2"/>
                </a:solidFill>
                <a:effectLst/>
                <a:hlinkClick r:id="rId3"/>
              </a:rPr>
              <a:t>HGV</a:t>
            </a:r>
            <a:endParaRPr lang="ar-SA" sz="2800" b="1" dirty="0" smtClean="0">
              <a:effectLst/>
            </a:endParaRPr>
          </a:p>
          <a:p>
            <a:pPr algn="r" rtl="1" eaLnBrk="1" hangingPunct="1">
              <a:lnSpc>
                <a:spcPct val="80000"/>
              </a:lnSpc>
              <a:buFontTx/>
              <a:buNone/>
            </a:pPr>
            <a:endParaRPr lang="ar-SA" sz="2800" b="1" dirty="0" smtClean="0">
              <a:effectLst/>
            </a:endParaRPr>
          </a:p>
          <a:p>
            <a:pPr algn="r" rtl="1" eaLnBrk="1" hangingPunct="1">
              <a:lnSpc>
                <a:spcPct val="80000"/>
              </a:lnSpc>
              <a:buFontTx/>
              <a:buNone/>
            </a:pPr>
            <a:r>
              <a:rPr lang="ar-SA" sz="2800" b="1" dirty="0" smtClean="0">
                <a:effectLst/>
              </a:rPr>
              <a:t>وعادة تترافق </a:t>
            </a:r>
            <a:r>
              <a:rPr lang="ar-SA" sz="2800" b="1" dirty="0" err="1" smtClean="0">
                <a:effectLst/>
              </a:rPr>
              <a:t>الأصابه</a:t>
            </a:r>
            <a:r>
              <a:rPr lang="ar-SA" sz="2800" b="1" dirty="0" smtClean="0">
                <a:effectLst/>
              </a:rPr>
              <a:t> بفيروس </a:t>
            </a:r>
            <a:r>
              <a:rPr lang="en-US" sz="2800" b="1" dirty="0" smtClean="0">
                <a:effectLst/>
              </a:rPr>
              <a:t>C</a:t>
            </a:r>
            <a:r>
              <a:rPr lang="ar-SA" sz="2800" b="1" dirty="0" smtClean="0">
                <a:effectLst/>
              </a:rPr>
              <a:t> مع فيروس </a:t>
            </a:r>
            <a:r>
              <a:rPr lang="en-US" sz="2800" b="1" dirty="0" smtClean="0">
                <a:effectLst/>
              </a:rPr>
              <a:t>G</a:t>
            </a:r>
            <a:endParaRPr lang="en-US" sz="2800" b="1" dirty="0" smtClean="0">
              <a:solidFill>
                <a:schemeClr val="bg2"/>
              </a:solidFill>
              <a:effectLst/>
            </a:endParaRPr>
          </a:p>
          <a:p>
            <a:pPr eaLnBrk="1" hangingPunct="1">
              <a:lnSpc>
                <a:spcPct val="80000"/>
              </a:lnSpc>
            </a:pPr>
            <a:endParaRPr lang="en-US" sz="2800" b="1" dirty="0" smtClean="0">
              <a:solidFill>
                <a:schemeClr val="bg2"/>
              </a:solidFill>
              <a:effectLst/>
            </a:endParaRPr>
          </a:p>
        </p:txBody>
      </p:sp>
      <p:pic>
        <p:nvPicPr>
          <p:cNvPr id="12291" name="Picture 6" descr="img016"/>
          <p:cNvPicPr>
            <a:picLocks noChangeAspect="1" noChangeArrowheads="1"/>
          </p:cNvPicPr>
          <p:nvPr/>
        </p:nvPicPr>
        <p:blipFill>
          <a:blip r:embed="rId4" cstate="print"/>
          <a:srcRect/>
          <a:stretch>
            <a:fillRect/>
          </a:stretch>
        </p:blipFill>
        <p:spPr bwMode="auto">
          <a:xfrm>
            <a:off x="1143000" y="4267200"/>
            <a:ext cx="68580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body" idx="1"/>
          </p:nvPr>
        </p:nvSpPr>
        <p:spPr>
          <a:xfrm>
            <a:off x="0" y="0"/>
            <a:ext cx="8991600" cy="5105400"/>
          </a:xfrm>
        </p:spPr>
        <p:txBody>
          <a:bodyPr/>
          <a:lstStyle/>
          <a:p>
            <a:pPr eaLnBrk="1" hangingPunct="1">
              <a:buFontTx/>
              <a:buNone/>
              <a:defRPr/>
            </a:pPr>
            <a:endParaRPr lang="en-US" dirty="0" smtClean="0"/>
          </a:p>
          <a:p>
            <a:pPr algn="r" rtl="1" eaLnBrk="1" hangingPunct="1">
              <a:defRPr/>
            </a:pPr>
            <a:r>
              <a:rPr lang="ar-SA" dirty="0" smtClean="0"/>
              <a:t>المظاهر </a:t>
            </a:r>
            <a:r>
              <a:rPr lang="ar-SA" dirty="0" err="1" smtClean="0"/>
              <a:t>السريرية</a:t>
            </a:r>
            <a:r>
              <a:rPr lang="en-US" dirty="0" smtClean="0"/>
              <a:t> --- </a:t>
            </a:r>
            <a:r>
              <a:rPr lang="ar-SA" dirty="0" smtClean="0"/>
              <a:t>المرضى الذين يعانون من</a:t>
            </a:r>
            <a:r>
              <a:rPr lang="en-US" dirty="0" smtClean="0"/>
              <a:t> </a:t>
            </a:r>
            <a:r>
              <a:rPr lang="ar-SA" dirty="0" smtClean="0"/>
              <a:t>التهاب الكبد الفيروسي المزمن</a:t>
            </a:r>
            <a:r>
              <a:rPr lang="en-US" dirty="0" smtClean="0"/>
              <a:t> </a:t>
            </a:r>
            <a:r>
              <a:rPr lang="ar-SA" dirty="0" smtClean="0"/>
              <a:t>عادة لا تظهر عليهم الأعراض</a:t>
            </a:r>
            <a:r>
              <a:rPr lang="en-US" dirty="0" smtClean="0"/>
              <a:t>، </a:t>
            </a:r>
            <a:r>
              <a:rPr lang="ar-SA" dirty="0" smtClean="0"/>
              <a:t> لذلك كثيرا ما يتم</a:t>
            </a:r>
            <a:r>
              <a:rPr lang="en-US" dirty="0" smtClean="0"/>
              <a:t> </a:t>
            </a:r>
            <a:r>
              <a:rPr lang="ar-SA" dirty="0" smtClean="0"/>
              <a:t>التشخيص</a:t>
            </a:r>
            <a:r>
              <a:rPr lang="en-US" dirty="0" smtClean="0"/>
              <a:t> </a:t>
            </a:r>
            <a:r>
              <a:rPr lang="ar-SA" dirty="0" smtClean="0"/>
              <a:t> إلا بعد</a:t>
            </a:r>
            <a:r>
              <a:rPr lang="en-US" dirty="0" smtClean="0"/>
              <a:t> </a:t>
            </a:r>
            <a:r>
              <a:rPr lang="ar-SA" dirty="0" smtClean="0"/>
              <a:t>تقدم المرض </a:t>
            </a:r>
            <a:r>
              <a:rPr lang="en-US" dirty="0" smtClean="0"/>
              <a:t> </a:t>
            </a:r>
            <a:r>
              <a:rPr lang="ar-SA" dirty="0" smtClean="0"/>
              <a:t>إلى</a:t>
            </a:r>
            <a:r>
              <a:rPr lang="en-US" dirty="0" smtClean="0"/>
              <a:t> </a:t>
            </a:r>
            <a:r>
              <a:rPr lang="ar-SA" dirty="0" smtClean="0"/>
              <a:t>مرحلة</a:t>
            </a:r>
            <a:r>
              <a:rPr lang="en-US" dirty="0" smtClean="0"/>
              <a:t> </a:t>
            </a:r>
            <a:r>
              <a:rPr lang="ar-SA" dirty="0" smtClean="0"/>
              <a:t>التليف </a:t>
            </a:r>
            <a:r>
              <a:rPr lang="ar-SA" dirty="0" err="1" smtClean="0"/>
              <a:t>الكبدي.</a:t>
            </a:r>
            <a:r>
              <a:rPr lang="ar-SA" dirty="0" smtClean="0"/>
              <a:t> </a:t>
            </a:r>
            <a:r>
              <a:rPr lang="en-US" dirty="0" smtClean="0"/>
              <a:t> </a:t>
            </a:r>
            <a:r>
              <a:rPr lang="ar-SA" dirty="0" smtClean="0"/>
              <a:t>وتم الكشف عن</a:t>
            </a:r>
            <a:r>
              <a:rPr lang="en-US" dirty="0" smtClean="0"/>
              <a:t> </a:t>
            </a:r>
            <a:r>
              <a:rPr lang="ar-SA" dirty="0" smtClean="0"/>
              <a:t>تضخم الكبد</a:t>
            </a:r>
            <a:r>
              <a:rPr lang="en-US" dirty="0" smtClean="0"/>
              <a:t> </a:t>
            </a:r>
            <a:r>
              <a:rPr lang="ar-SA" dirty="0" smtClean="0"/>
              <a:t>عادة</a:t>
            </a:r>
            <a:r>
              <a:rPr lang="en-US" dirty="0" smtClean="0"/>
              <a:t> </a:t>
            </a:r>
            <a:r>
              <a:rPr lang="ar-SA" dirty="0" smtClean="0"/>
              <a:t>في</a:t>
            </a:r>
            <a:r>
              <a:rPr lang="en-US" dirty="0" smtClean="0"/>
              <a:t> </a:t>
            </a:r>
            <a:r>
              <a:rPr lang="ar-SA" dirty="0" smtClean="0"/>
              <a:t>التهاب الكبد المزمن  </a:t>
            </a:r>
            <a:r>
              <a:rPr lang="en-US" dirty="0" smtClean="0"/>
              <a:t> </a:t>
            </a:r>
            <a:r>
              <a:rPr lang="ar-SA" dirty="0" err="1" smtClean="0"/>
              <a:t>وايضا</a:t>
            </a:r>
            <a:r>
              <a:rPr lang="en-US" dirty="0" smtClean="0"/>
              <a:t> </a:t>
            </a:r>
            <a:r>
              <a:rPr lang="ar-SA" dirty="0" smtClean="0"/>
              <a:t>نقصان</a:t>
            </a:r>
            <a:r>
              <a:rPr lang="en-US" dirty="0" smtClean="0"/>
              <a:t> </a:t>
            </a:r>
            <a:r>
              <a:rPr lang="ar-SA" dirty="0" smtClean="0"/>
              <a:t>في</a:t>
            </a:r>
            <a:r>
              <a:rPr lang="en-US" dirty="0" smtClean="0"/>
              <a:t> </a:t>
            </a:r>
            <a:r>
              <a:rPr lang="ar-SA" dirty="0" smtClean="0"/>
              <a:t>الكبد</a:t>
            </a:r>
            <a:r>
              <a:rPr lang="en-US" dirty="0" smtClean="0"/>
              <a:t> </a:t>
            </a:r>
            <a:r>
              <a:rPr lang="ar-SA" dirty="0" smtClean="0"/>
              <a:t>حجمه</a:t>
            </a:r>
            <a:r>
              <a:rPr lang="en-US" dirty="0" smtClean="0"/>
              <a:t> </a:t>
            </a:r>
            <a:r>
              <a:rPr lang="ar-SA" dirty="0" smtClean="0"/>
              <a:t>جنبا إلى جنب مع</a:t>
            </a:r>
            <a:r>
              <a:rPr lang="en-US" dirty="0" smtClean="0"/>
              <a:t> </a:t>
            </a:r>
            <a:r>
              <a:rPr lang="ar-SA" dirty="0" smtClean="0"/>
              <a:t>تطور الى تليف الكبد</a:t>
            </a:r>
            <a:r>
              <a:rPr lang="en-US" dirty="0" smtClean="0"/>
              <a:t>. </a:t>
            </a:r>
            <a:r>
              <a:rPr lang="ar-SA" dirty="0" smtClean="0"/>
              <a:t> ولاعراض الاصفرار البول الداكن التقيئ الالم بطنية تليف الكبد .</a:t>
            </a:r>
          </a:p>
          <a:p>
            <a:pPr algn="r" rtl="1" eaLnBrk="1" hangingPunct="1">
              <a:defRPr/>
            </a:pPr>
            <a:r>
              <a:rPr lang="ar-SA" dirty="0" smtClean="0"/>
              <a:t>وعادة يتطور المرض </a:t>
            </a:r>
            <a:r>
              <a:rPr lang="en-US" dirty="0" smtClean="0"/>
              <a:t>C</a:t>
            </a:r>
            <a:r>
              <a:rPr lang="ar-SA" dirty="0" smtClean="0"/>
              <a:t> بصورة اسرع من المرض </a:t>
            </a:r>
            <a:r>
              <a:rPr lang="en-US" dirty="0" smtClean="0"/>
              <a:t>B</a:t>
            </a:r>
            <a:r>
              <a:rPr lang="ar-SA" dirty="0" err="1" smtClean="0"/>
              <a:t>.</a:t>
            </a:r>
            <a:r>
              <a:rPr lang="ar-SA" dirty="0" smtClean="0"/>
              <a:t> حيث يتطور إلى حالات تليف الكبد ثم سرطان الكبد.</a:t>
            </a:r>
            <a:endParaRPr lang="en-US" dirty="0" smtClean="0"/>
          </a:p>
        </p:txBody>
      </p:sp>
      <p:pic>
        <p:nvPicPr>
          <p:cNvPr id="13315" name="Picture 5" descr="img030"/>
          <p:cNvPicPr>
            <a:picLocks noChangeAspect="1" noChangeArrowheads="1"/>
          </p:cNvPicPr>
          <p:nvPr/>
        </p:nvPicPr>
        <p:blipFill>
          <a:blip r:embed="rId3" cstate="print"/>
          <a:srcRect b="22858"/>
          <a:stretch>
            <a:fillRect/>
          </a:stretch>
        </p:blipFill>
        <p:spPr bwMode="auto">
          <a:xfrm>
            <a:off x="0" y="5029200"/>
            <a:ext cx="91440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0" y="0"/>
            <a:ext cx="9144000" cy="4114800"/>
          </a:xfrm>
        </p:spPr>
        <p:txBody>
          <a:bodyPr/>
          <a:lstStyle/>
          <a:p>
            <a:pPr eaLnBrk="1" hangingPunct="1">
              <a:lnSpc>
                <a:spcPct val="80000"/>
              </a:lnSpc>
              <a:buFontTx/>
              <a:buNone/>
            </a:pPr>
            <a:endParaRPr lang="ar-SA" b="1" smtClean="0">
              <a:effectLst/>
            </a:endParaRPr>
          </a:p>
          <a:p>
            <a:pPr algn="r" rtl="1" eaLnBrk="1" hangingPunct="1">
              <a:lnSpc>
                <a:spcPct val="80000"/>
              </a:lnSpc>
            </a:pPr>
            <a:r>
              <a:rPr lang="en-US" b="1" smtClean="0">
                <a:effectLst/>
              </a:rPr>
              <a:t> </a:t>
            </a:r>
            <a:r>
              <a:rPr lang="ar-SA" b="1" smtClean="0">
                <a:effectLst/>
              </a:rPr>
              <a:t>يختلف تشخيص</a:t>
            </a:r>
            <a:r>
              <a:rPr lang="en-US" b="1" smtClean="0">
                <a:effectLst/>
              </a:rPr>
              <a:t> </a:t>
            </a:r>
            <a:r>
              <a:rPr lang="ar-SA" b="1" smtClean="0">
                <a:effectLst/>
              </a:rPr>
              <a:t>كل حالة على حدة:-</a:t>
            </a:r>
          </a:p>
          <a:p>
            <a:pPr algn="r" rtl="1" eaLnBrk="1" hangingPunct="1">
              <a:lnSpc>
                <a:spcPct val="80000"/>
              </a:lnSpc>
              <a:buFontTx/>
              <a:buNone/>
            </a:pPr>
            <a:r>
              <a:rPr lang="ar-SA" b="1" smtClean="0">
                <a:effectLst/>
              </a:rPr>
              <a:t>1- </a:t>
            </a:r>
            <a:r>
              <a:rPr lang="en-US" b="1" smtClean="0">
                <a:effectLst/>
              </a:rPr>
              <a:t> </a:t>
            </a:r>
            <a:r>
              <a:rPr lang="ar-SA" b="1" smtClean="0">
                <a:effectLst/>
              </a:rPr>
              <a:t>لا تظهر عليه اعراض ولا يعلم باصابته بالمرض ويشفى بدون علاج أي بصورة طبيعية</a:t>
            </a:r>
          </a:p>
          <a:p>
            <a:pPr algn="r" rtl="1" eaLnBrk="1" hangingPunct="1">
              <a:lnSpc>
                <a:spcPct val="80000"/>
              </a:lnSpc>
              <a:buFontTx/>
              <a:buNone/>
            </a:pPr>
            <a:r>
              <a:rPr lang="ar-SA" b="1" smtClean="0">
                <a:effectLst/>
              </a:rPr>
              <a:t>2- تظهر عليه</a:t>
            </a:r>
            <a:r>
              <a:rPr lang="en-US" b="1" smtClean="0">
                <a:effectLst/>
              </a:rPr>
              <a:t> </a:t>
            </a:r>
            <a:r>
              <a:rPr lang="ar-SA" b="1" smtClean="0">
                <a:effectLst/>
              </a:rPr>
              <a:t>الأعراض متوسطة</a:t>
            </a:r>
            <a:r>
              <a:rPr lang="en-US" b="1" smtClean="0">
                <a:effectLst/>
              </a:rPr>
              <a:t> </a:t>
            </a:r>
            <a:r>
              <a:rPr lang="ar-SA" b="1" smtClean="0">
                <a:effectLst/>
              </a:rPr>
              <a:t>ويستقبل العلاج  اللازم ويشفى.</a:t>
            </a:r>
          </a:p>
          <a:p>
            <a:pPr algn="r" rtl="1" eaLnBrk="1" hangingPunct="1">
              <a:lnSpc>
                <a:spcPct val="80000"/>
              </a:lnSpc>
              <a:buFontTx/>
              <a:buNone/>
            </a:pPr>
            <a:r>
              <a:rPr lang="en-US" b="1" smtClean="0">
                <a:effectLst/>
              </a:rPr>
              <a:t> </a:t>
            </a:r>
            <a:r>
              <a:rPr lang="ar-SA" b="1" smtClean="0">
                <a:effectLst/>
              </a:rPr>
              <a:t>3- تظهر عليه</a:t>
            </a:r>
            <a:r>
              <a:rPr lang="en-US" b="1" smtClean="0">
                <a:effectLst/>
              </a:rPr>
              <a:t> </a:t>
            </a:r>
            <a:r>
              <a:rPr lang="ar-SA" b="1" smtClean="0">
                <a:effectLst/>
              </a:rPr>
              <a:t>أعراض عديدة </a:t>
            </a:r>
            <a:r>
              <a:rPr lang="en-US" b="1" smtClean="0">
                <a:effectLst/>
              </a:rPr>
              <a:t> </a:t>
            </a:r>
            <a:r>
              <a:rPr lang="ar-SA" b="1" smtClean="0">
                <a:effectLst/>
              </a:rPr>
              <a:t>حادة</a:t>
            </a:r>
            <a:r>
              <a:rPr lang="en-US" b="1" smtClean="0">
                <a:effectLst/>
              </a:rPr>
              <a:t> </a:t>
            </a:r>
            <a:r>
              <a:rPr lang="ar-SA" b="1" smtClean="0">
                <a:effectLst/>
              </a:rPr>
              <a:t>وحرجة</a:t>
            </a:r>
            <a:r>
              <a:rPr lang="en-US" b="1" smtClean="0">
                <a:effectLst/>
              </a:rPr>
              <a:t> </a:t>
            </a:r>
            <a:r>
              <a:rPr lang="ar-SA" b="1" smtClean="0">
                <a:effectLst/>
              </a:rPr>
              <a:t>يرافقه</a:t>
            </a:r>
            <a:r>
              <a:rPr lang="en-US" b="1" smtClean="0">
                <a:effectLst/>
              </a:rPr>
              <a:t> </a:t>
            </a:r>
            <a:r>
              <a:rPr lang="ar-SA" b="1" smtClean="0">
                <a:effectLst/>
              </a:rPr>
              <a:t>الغيبوبة لكن</a:t>
            </a:r>
            <a:r>
              <a:rPr lang="en-US" b="1" smtClean="0">
                <a:effectLst/>
              </a:rPr>
              <a:t> </a:t>
            </a:r>
            <a:r>
              <a:rPr lang="ar-SA" b="1" smtClean="0">
                <a:effectLst/>
              </a:rPr>
              <a:t>في النهاية يشفي بعد تلقي العلاج اللازم.</a:t>
            </a:r>
          </a:p>
          <a:p>
            <a:pPr algn="r" rtl="1" eaLnBrk="1" hangingPunct="1">
              <a:lnSpc>
                <a:spcPct val="80000"/>
              </a:lnSpc>
              <a:buFontTx/>
              <a:buNone/>
            </a:pPr>
            <a:r>
              <a:rPr lang="ar-SA" b="1" smtClean="0">
                <a:effectLst/>
              </a:rPr>
              <a:t>4- تظهر عليه</a:t>
            </a:r>
            <a:r>
              <a:rPr lang="en-US" b="1" smtClean="0">
                <a:effectLst/>
              </a:rPr>
              <a:t> </a:t>
            </a:r>
            <a:r>
              <a:rPr lang="ar-SA" b="1" smtClean="0">
                <a:effectLst/>
              </a:rPr>
              <a:t>أعراض عديدة </a:t>
            </a:r>
            <a:r>
              <a:rPr lang="en-US" b="1" smtClean="0">
                <a:effectLst/>
              </a:rPr>
              <a:t> </a:t>
            </a:r>
            <a:r>
              <a:rPr lang="ar-SA" b="1" smtClean="0">
                <a:effectLst/>
              </a:rPr>
              <a:t>حادة</a:t>
            </a:r>
            <a:r>
              <a:rPr lang="en-US" b="1" smtClean="0">
                <a:effectLst/>
              </a:rPr>
              <a:t> </a:t>
            </a:r>
            <a:r>
              <a:rPr lang="ar-SA" b="1" smtClean="0">
                <a:effectLst/>
              </a:rPr>
              <a:t>وحرجة</a:t>
            </a:r>
            <a:r>
              <a:rPr lang="en-US" b="1" smtClean="0">
                <a:effectLst/>
              </a:rPr>
              <a:t> </a:t>
            </a:r>
            <a:r>
              <a:rPr lang="ar-SA" b="1" smtClean="0">
                <a:effectLst/>
              </a:rPr>
              <a:t>يرافقه</a:t>
            </a:r>
            <a:r>
              <a:rPr lang="en-US" b="1" smtClean="0">
                <a:effectLst/>
              </a:rPr>
              <a:t> </a:t>
            </a:r>
            <a:r>
              <a:rPr lang="ar-SA" b="1" smtClean="0">
                <a:effectLst/>
              </a:rPr>
              <a:t>الغيبوبة تنتهى بموت المصاب.</a:t>
            </a:r>
          </a:p>
          <a:p>
            <a:pPr algn="r" rtl="1" eaLnBrk="1" hangingPunct="1">
              <a:lnSpc>
                <a:spcPct val="80000"/>
              </a:lnSpc>
              <a:buFontTx/>
              <a:buNone/>
            </a:pPr>
            <a:r>
              <a:rPr lang="ar-SA" b="1" smtClean="0">
                <a:effectLst/>
              </a:rPr>
              <a:t>في بعض الحالات</a:t>
            </a:r>
            <a:r>
              <a:rPr lang="en-US" b="1" smtClean="0">
                <a:effectLst/>
              </a:rPr>
              <a:t> </a:t>
            </a:r>
            <a:r>
              <a:rPr lang="ar-SA" b="1" smtClean="0">
                <a:effectLst/>
              </a:rPr>
              <a:t>الحادة</a:t>
            </a:r>
            <a:r>
              <a:rPr lang="en-US" b="1" smtClean="0">
                <a:effectLst/>
              </a:rPr>
              <a:t>، </a:t>
            </a:r>
            <a:r>
              <a:rPr lang="ar-SA" b="1" smtClean="0">
                <a:effectLst/>
              </a:rPr>
              <a:t>يحدث تغير في</a:t>
            </a:r>
            <a:r>
              <a:rPr lang="en-US" b="1" smtClean="0">
                <a:effectLst/>
              </a:rPr>
              <a:t> </a:t>
            </a:r>
            <a:r>
              <a:rPr lang="ar-SA" b="1" smtClean="0">
                <a:effectLst/>
              </a:rPr>
              <a:t>بيوكيميائية</a:t>
            </a:r>
            <a:r>
              <a:rPr lang="en-US" b="1" smtClean="0">
                <a:effectLst/>
              </a:rPr>
              <a:t> </a:t>
            </a:r>
            <a:r>
              <a:rPr lang="ar-SA" b="1" smtClean="0">
                <a:effectLst/>
              </a:rPr>
              <a:t>الدم ويتعافى المصاب في غضون</a:t>
            </a:r>
            <a:r>
              <a:rPr lang="en-US" b="1" smtClean="0">
                <a:effectLst/>
              </a:rPr>
              <a:t> 6 </a:t>
            </a:r>
            <a:r>
              <a:rPr lang="ar-SA" b="1" smtClean="0">
                <a:effectLst/>
              </a:rPr>
              <a:t>أسابيع</a:t>
            </a:r>
            <a:r>
              <a:rPr lang="en-US" b="1" smtClean="0">
                <a:effectLst/>
              </a:rPr>
              <a:t>.</a:t>
            </a:r>
            <a:br>
              <a:rPr lang="en-US" b="1" smtClean="0">
                <a:effectLst/>
              </a:rPr>
            </a:br>
            <a:endParaRPr lang="ar-SA" b="1" smtClean="0">
              <a:effectLst/>
            </a:endParaRPr>
          </a:p>
          <a:p>
            <a:pPr algn="r" rtl="1" eaLnBrk="1" hangingPunct="1">
              <a:lnSpc>
                <a:spcPct val="80000"/>
              </a:lnSpc>
              <a:buFontTx/>
              <a:buNone/>
            </a:pPr>
            <a:r>
              <a:rPr lang="ar-SA" b="1" smtClean="0">
                <a:effectLst/>
              </a:rPr>
              <a:t>في حالات الاصابة بفيروس </a:t>
            </a:r>
            <a:r>
              <a:rPr lang="en-US" b="1" smtClean="0">
                <a:effectLst/>
              </a:rPr>
              <a:t>B, C,D</a:t>
            </a:r>
            <a:r>
              <a:rPr lang="ar-SA" b="1" smtClean="0">
                <a:effectLst/>
              </a:rPr>
              <a:t> قد يتطور المرض إلى التهاب مزمن في الكبد يتحول إلى تليف في الكبد ثم سرطان الكبد.</a:t>
            </a:r>
            <a:endParaRPr lang="en-US" b="1" smtClean="0">
              <a:effectLst/>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الحشرات ونقل الامراض</a:t>
            </a:r>
            <a:endParaRPr lang="ar-SA" dirty="0"/>
          </a:p>
        </p:txBody>
      </p:sp>
      <p:sp>
        <p:nvSpPr>
          <p:cNvPr id="3" name="Content Placeholder 2"/>
          <p:cNvSpPr>
            <a:spLocks noGrp="1"/>
          </p:cNvSpPr>
          <p:nvPr>
            <p:ph idx="1"/>
          </p:nvPr>
        </p:nvSpPr>
        <p:spPr/>
        <p:txBody>
          <a:bodyPr/>
          <a:lstStyle/>
          <a:p>
            <a:pPr algn="r" rtl="1"/>
            <a:r>
              <a:rPr lang="ar-SA" sz="2800" dirty="0" smtClean="0"/>
              <a:t>تقوم الحشرات بنقل الفيروسات من عائله إلى عائل أخر دون ان يتكاثر الفيروس في أنسجة الحشرة او احيانا قد يتكاثر في انسجة الناقل دون ان يؤدي إلى هلاك الناقل.</a:t>
            </a:r>
          </a:p>
          <a:p>
            <a:pPr algn="r" rtl="1"/>
            <a:r>
              <a:rPr lang="ar-SA" sz="2800" dirty="0" smtClean="0"/>
              <a:t>امثله </a:t>
            </a:r>
            <a:r>
              <a:rPr lang="ar-SA" sz="2800" dirty="0" err="1" smtClean="0"/>
              <a:t>للامراض</a:t>
            </a:r>
            <a:r>
              <a:rPr lang="ar-SA" sz="2800" dirty="0" smtClean="0"/>
              <a:t> الفيروسية التي تنقلها الحشرات </a:t>
            </a:r>
          </a:p>
          <a:p>
            <a:pPr algn="r" rtl="1"/>
            <a:r>
              <a:rPr lang="ar-SA" sz="2800" dirty="0" smtClean="0"/>
              <a:t>فيروس حمى الوادي </a:t>
            </a:r>
            <a:r>
              <a:rPr lang="ar-SA" sz="2800" dirty="0" err="1" smtClean="0"/>
              <a:t>المتصدع:-</a:t>
            </a:r>
            <a:endParaRPr lang="ar-SA" sz="2800" dirty="0" smtClean="0"/>
          </a:p>
          <a:p>
            <a:pPr algn="r" rtl="1"/>
            <a:r>
              <a:rPr lang="ar-SA" sz="2800" dirty="0" err="1" smtClean="0"/>
              <a:t>العائل (الاغنام </a:t>
            </a:r>
            <a:r>
              <a:rPr lang="ar-SA" sz="2800" dirty="0" smtClean="0"/>
              <a:t>– </a:t>
            </a:r>
            <a:r>
              <a:rPr lang="ar-SA" sz="2800" dirty="0" err="1" smtClean="0"/>
              <a:t>الجمال </a:t>
            </a:r>
            <a:r>
              <a:rPr lang="ar-SA" sz="2800" dirty="0" smtClean="0"/>
              <a:t>– الانسان</a:t>
            </a:r>
            <a:r>
              <a:rPr lang="ar-SA" sz="2800" dirty="0" err="1" smtClean="0"/>
              <a:t>) </a:t>
            </a:r>
            <a:r>
              <a:rPr lang="ar-SA" sz="2800" dirty="0" smtClean="0"/>
              <a:t>، الناقل البعوض.</a:t>
            </a:r>
          </a:p>
          <a:p>
            <a:pPr algn="r" rtl="1"/>
            <a:r>
              <a:rPr lang="ar-SA" sz="2800" dirty="0" smtClean="0"/>
              <a:t>حمى الوادي المتصدع مرض يصيب الحيوانات في المقام الاول ويمكنه إصابة </a:t>
            </a:r>
            <a:r>
              <a:rPr lang="ar-SA" sz="2800" dirty="0" err="1" smtClean="0"/>
              <a:t>الانسان.</a:t>
            </a:r>
            <a:r>
              <a:rPr lang="ar-SA" sz="2800" dirty="0" smtClean="0"/>
              <a:t> </a:t>
            </a:r>
          </a:p>
          <a:p>
            <a:pPr algn="r" rtl="1"/>
            <a:r>
              <a:rPr lang="ar-SA" sz="2800" dirty="0" smtClean="0"/>
              <a:t>يؤدي المرض إلى خسائر اقتصادية فادحة بسبب الوفيات وحالات الاجهاض التي تحدث بين الحيوانات التي تصاب بالحمى في المزارع.</a:t>
            </a:r>
          </a:p>
          <a:p>
            <a:pPr algn="r" rtl="1"/>
            <a:endParaRPr lang="ar-SA" sz="28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algn="r" rtl="1"/>
            <a:r>
              <a:rPr lang="ar-SA" dirty="0" smtClean="0"/>
              <a:t>تم تحديد المرض </a:t>
            </a:r>
            <a:r>
              <a:rPr lang="ar-SA" dirty="0" err="1" smtClean="0"/>
              <a:t>لاول</a:t>
            </a:r>
            <a:r>
              <a:rPr lang="ar-SA" dirty="0" smtClean="0"/>
              <a:t> مرة في عام 1931 عند تفشي المرض في احد المزارع في الوادي المتصدع في كينيا.</a:t>
            </a:r>
          </a:p>
          <a:p>
            <a:pPr algn="r" rtl="1"/>
            <a:r>
              <a:rPr lang="ar-SA" dirty="0" err="1" smtClean="0"/>
              <a:t>ومفي</a:t>
            </a:r>
            <a:r>
              <a:rPr lang="ar-SA" dirty="0" smtClean="0"/>
              <a:t> سبتمبر 2000 تم </a:t>
            </a:r>
            <a:r>
              <a:rPr lang="ar-SA" dirty="0" err="1" smtClean="0"/>
              <a:t>تاكيد</a:t>
            </a:r>
            <a:r>
              <a:rPr lang="ar-SA" dirty="0" smtClean="0"/>
              <a:t> حالات الوادي المتصدع في السعودية </a:t>
            </a:r>
            <a:r>
              <a:rPr lang="ar-SA" dirty="0" err="1" smtClean="0"/>
              <a:t>واليمن.</a:t>
            </a:r>
            <a:r>
              <a:rPr lang="ar-SA" dirty="0" smtClean="0"/>
              <a:t> </a:t>
            </a:r>
          </a:p>
          <a:p>
            <a:pPr algn="r" rtl="1"/>
            <a:r>
              <a:rPr lang="ar-SA" dirty="0" smtClean="0"/>
              <a:t>الانتقال </a:t>
            </a:r>
            <a:r>
              <a:rPr lang="ar-SA" dirty="0" err="1" smtClean="0"/>
              <a:t>للانسان:-</a:t>
            </a:r>
            <a:endParaRPr lang="ar-SA" dirty="0" smtClean="0"/>
          </a:p>
          <a:p>
            <a:pPr algn="r" rtl="1"/>
            <a:r>
              <a:rPr lang="ar-SA" dirty="0" smtClean="0"/>
              <a:t>تحدث العدوي </a:t>
            </a:r>
            <a:r>
              <a:rPr lang="ar-SA" dirty="0" err="1" smtClean="0"/>
              <a:t>للانسان</a:t>
            </a:r>
            <a:r>
              <a:rPr lang="ar-SA" dirty="0" smtClean="0"/>
              <a:t> بسبب التلامس المباشر مع الحيوان المصاب أو التلامس غير المباشر مع دم أو اعضاء الحيوانات المصابة خلال الذبح والتقطيع او اثناء مساعدة الحيوانات في الولادة او التخلص من جثث </a:t>
            </a:r>
            <a:r>
              <a:rPr lang="ar-SA" dirty="0" err="1" smtClean="0"/>
              <a:t>الحيوانات.</a:t>
            </a:r>
            <a:r>
              <a:rPr lang="ar-SA" dirty="0" smtClean="0"/>
              <a:t> لذا تعتبر بعض الفئات المهنية شديدي التعرض لمخاطر الاصابة.</a:t>
            </a:r>
            <a:endParaRPr lang="ar-SA"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4754563"/>
          </a:xfrm>
        </p:spPr>
        <p:txBody>
          <a:bodyPr/>
          <a:lstStyle/>
          <a:p>
            <a:pPr algn="r">
              <a:buNone/>
            </a:pPr>
            <a:r>
              <a:rPr lang="ar-SA" sz="3000" dirty="0" smtClean="0"/>
              <a:t>ايضا قد تنجم العدوى البشرية عن لدغات البعوض المصاب </a:t>
            </a:r>
          </a:p>
          <a:p>
            <a:pPr algn="r">
              <a:buNone/>
            </a:pPr>
            <a:r>
              <a:rPr lang="ar-SA" sz="3000" dirty="0" smtClean="0"/>
              <a:t>ومن الممكن ان ينتقل فيروس حمى الوادي المتصدع عن طريق الذباب الماص للدم.</a:t>
            </a:r>
          </a:p>
          <a:p>
            <a:pPr algn="r">
              <a:buNone/>
            </a:pPr>
            <a:r>
              <a:rPr lang="ar-SA" sz="3000" dirty="0" smtClean="0"/>
              <a:t>تتراوح فترة </a:t>
            </a:r>
            <a:r>
              <a:rPr lang="ar-SA" sz="3000" dirty="0" err="1" smtClean="0"/>
              <a:t>الحضانه</a:t>
            </a:r>
            <a:r>
              <a:rPr lang="ar-SA" sz="3000" dirty="0" smtClean="0"/>
              <a:t> (الفترة من العدوى وحتى ظهور </a:t>
            </a:r>
            <a:endParaRPr lang="en-US" sz="3000" dirty="0" smtClean="0"/>
          </a:p>
          <a:p>
            <a:pPr algn="r">
              <a:buNone/>
            </a:pPr>
            <a:r>
              <a:rPr lang="ar-SA" sz="3000" dirty="0" smtClean="0"/>
              <a:t>الاعراض) من يومين الى 6 ايام.</a:t>
            </a:r>
          </a:p>
          <a:p>
            <a:pPr algn="r">
              <a:buNone/>
            </a:pPr>
            <a:r>
              <a:rPr lang="en-US" sz="3000" dirty="0" smtClean="0"/>
              <a:t> </a:t>
            </a:r>
            <a:r>
              <a:rPr lang="ar-SA" sz="3000" dirty="0" smtClean="0"/>
              <a:t> يعاني المصابون من ظهور مفاجئ لحمى شبيهة </a:t>
            </a:r>
            <a:r>
              <a:rPr lang="ar-SA" sz="3000" dirty="0" err="1" smtClean="0"/>
              <a:t>بالانفلونزا</a:t>
            </a:r>
            <a:endParaRPr lang="ar-SA" sz="3000" dirty="0" smtClean="0"/>
          </a:p>
          <a:p>
            <a:pPr algn="r">
              <a:buNone/>
            </a:pPr>
            <a:r>
              <a:rPr lang="ar-SA" sz="3000" dirty="0" smtClean="0"/>
              <a:t>الم بالعضلات والمفاصل وصداع.</a:t>
            </a:r>
          </a:p>
          <a:p>
            <a:pPr algn="r">
              <a:buNone/>
            </a:pPr>
            <a:r>
              <a:rPr lang="ar-SA" sz="3000" dirty="0" smtClean="0"/>
              <a:t>وتستمر الاعراض من 4 إلى 7 ايام تبدأ بعدها الاستجابة المناعية نتيجة لظهور الاضداد ويختفي الفيروس تدريجيا من الدم.</a:t>
            </a:r>
          </a:p>
          <a:p>
            <a:pPr algn="r" rtl="1">
              <a:buNone/>
            </a:pPr>
            <a:r>
              <a:rPr lang="ar-SA" sz="3000" dirty="0" smtClean="0"/>
              <a:t>يتم تشخيصه بطرق عدة منها الاختبارات </a:t>
            </a:r>
            <a:r>
              <a:rPr lang="ar-SA" sz="3000" dirty="0" err="1" smtClean="0"/>
              <a:t>السيريولوجية</a:t>
            </a:r>
            <a:r>
              <a:rPr lang="ar-SA" sz="3000" dirty="0" smtClean="0"/>
              <a:t> </a:t>
            </a:r>
            <a:r>
              <a:rPr lang="en-US" sz="3000" dirty="0" smtClean="0"/>
              <a:t>ELISA</a:t>
            </a:r>
            <a:endParaRPr lang="ar-SA" sz="30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buNone/>
            </a:pPr>
            <a:r>
              <a:rPr lang="ar-SA" dirty="0" smtClean="0"/>
              <a:t>نظرا لان معظم الحالات البشرية لحمى الوادي المتصدع </a:t>
            </a:r>
            <a:r>
              <a:rPr lang="ar-SA" dirty="0" err="1" smtClean="0"/>
              <a:t>خفيفية</a:t>
            </a:r>
            <a:r>
              <a:rPr lang="ar-SA" dirty="0" smtClean="0"/>
              <a:t> نسبياً لا يحتاج هؤلاء المرضي معالجة </a:t>
            </a:r>
            <a:r>
              <a:rPr lang="ar-SA" dirty="0" err="1" smtClean="0"/>
              <a:t>معينة.</a:t>
            </a:r>
            <a:r>
              <a:rPr lang="ar-SA" dirty="0" smtClean="0"/>
              <a:t> ويمكن تجنب تفشي المرض بين الحيوانات عن طريق برنامج التطعيم المستمر لها.وقد تم تطوير </a:t>
            </a:r>
            <a:r>
              <a:rPr lang="ar-SA" dirty="0" err="1" smtClean="0"/>
              <a:t>لقاحات</a:t>
            </a:r>
            <a:r>
              <a:rPr lang="ar-SA" dirty="0" smtClean="0"/>
              <a:t> من فيروس حي موهن ومعدل وذلك </a:t>
            </a:r>
            <a:r>
              <a:rPr lang="ar-SA" dirty="0" err="1" smtClean="0"/>
              <a:t>للاغراض</a:t>
            </a:r>
            <a:r>
              <a:rPr lang="ar-SA" dirty="0" smtClean="0"/>
              <a:t> البيطرية، ويمكن لجرعة واحدة فقط ان تمنح مناعة طويلة </a:t>
            </a:r>
            <a:r>
              <a:rPr lang="ar-SA" dirty="0" err="1" smtClean="0"/>
              <a:t>الاجل.</a:t>
            </a:r>
            <a:endParaRPr lang="ar-SA"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ar-SA" dirty="0" smtClean="0"/>
              <a:t>حمى الضنك</a:t>
            </a:r>
            <a:endParaRPr lang="ar-SA" dirty="0"/>
          </a:p>
        </p:txBody>
      </p:sp>
      <p:sp>
        <p:nvSpPr>
          <p:cNvPr id="3" name="Content Placeholder 2"/>
          <p:cNvSpPr>
            <a:spLocks noGrp="1"/>
          </p:cNvSpPr>
          <p:nvPr>
            <p:ph idx="1"/>
          </p:nvPr>
        </p:nvSpPr>
        <p:spPr>
          <a:xfrm>
            <a:off x="457200" y="1143000"/>
            <a:ext cx="8229600" cy="4525963"/>
          </a:xfrm>
        </p:spPr>
        <p:txBody>
          <a:bodyPr/>
          <a:lstStyle/>
          <a:p>
            <a:pPr algn="r" rtl="1">
              <a:buNone/>
            </a:pPr>
            <a:r>
              <a:rPr lang="ar-SA" sz="3000" b="1" dirty="0" smtClean="0"/>
              <a:t>العائل الانسان والناقل </a:t>
            </a:r>
            <a:r>
              <a:rPr lang="ar-SA" sz="3000" b="1" dirty="0" err="1" smtClean="0"/>
              <a:t>البعوض.</a:t>
            </a:r>
            <a:r>
              <a:rPr lang="ar-SA" sz="3000" b="1" dirty="0" smtClean="0"/>
              <a:t> </a:t>
            </a:r>
          </a:p>
          <a:p>
            <a:pPr algn="r" rtl="1">
              <a:buNone/>
            </a:pPr>
            <a:r>
              <a:rPr lang="ar-SA" sz="3000" dirty="0" smtClean="0"/>
              <a:t>تنتقل فيروسات حمى الضنك إلى الانسان عن طريق لدغة بعوضة من </a:t>
            </a:r>
            <a:r>
              <a:rPr lang="ar-SA" sz="3000" dirty="0" err="1" smtClean="0"/>
              <a:t>جنس </a:t>
            </a:r>
            <a:r>
              <a:rPr lang="ar-SA" sz="3000" dirty="0" smtClean="0"/>
              <a:t>(</a:t>
            </a:r>
            <a:r>
              <a:rPr lang="ar-SA" sz="3000" dirty="0" err="1" smtClean="0"/>
              <a:t>الزاعجة</a:t>
            </a:r>
            <a:r>
              <a:rPr lang="ar-SA" sz="3000" dirty="0" smtClean="0"/>
              <a:t>) تحمل تلك الفيروسات المسببة </a:t>
            </a:r>
            <a:r>
              <a:rPr lang="ar-SA" sz="3000" dirty="0" err="1" smtClean="0"/>
              <a:t>للمرض.</a:t>
            </a:r>
            <a:r>
              <a:rPr lang="ar-SA" sz="3000" dirty="0" smtClean="0"/>
              <a:t> </a:t>
            </a:r>
          </a:p>
          <a:p>
            <a:pPr algn="r" rtl="1">
              <a:buNone/>
            </a:pPr>
            <a:r>
              <a:rPr lang="ar-SA" sz="3000" dirty="0" smtClean="0"/>
              <a:t>ويكتسب البعوض الفيروس عندما يمتص دم احد المصابين </a:t>
            </a:r>
            <a:r>
              <a:rPr lang="ar-SA" sz="3000" dirty="0" err="1" smtClean="0"/>
              <a:t>بالعدوى.</a:t>
            </a:r>
            <a:r>
              <a:rPr lang="ar-SA" sz="3000" dirty="0" smtClean="0"/>
              <a:t> بعد فترة الحضانة التي تدوم من 8 الى 10 ايام تصبح الحشرة قادرة على نقل الفيروس طيلة حياتها.</a:t>
            </a:r>
          </a:p>
          <a:p>
            <a:pPr algn="r" rtl="1">
              <a:buNone/>
            </a:pPr>
            <a:r>
              <a:rPr lang="ar-SA" sz="3000" b="1" dirty="0" smtClean="0"/>
              <a:t>الوسيلة للوقاية </a:t>
            </a:r>
            <a:r>
              <a:rPr lang="ar-SA" sz="3000" dirty="0" smtClean="0"/>
              <a:t>من المرض حاليا مكافحة البعوض الحامل للمرض</a:t>
            </a:r>
          </a:p>
          <a:p>
            <a:pPr algn="r" rtl="1">
              <a:buNone/>
            </a:pPr>
            <a:r>
              <a:rPr lang="ar-SA" sz="3000" b="1" dirty="0" smtClean="0"/>
              <a:t>اعراض المرض:- </a:t>
            </a:r>
            <a:r>
              <a:rPr lang="ar-SA" sz="3000" dirty="0" smtClean="0"/>
              <a:t>صداع بالرأس- الم بكافة اجراء الجسم العينين المفاصل العضلات </a:t>
            </a:r>
            <a:r>
              <a:rPr lang="ar-SA" sz="3000" dirty="0" err="1" smtClean="0"/>
              <a:t>الظهر </a:t>
            </a:r>
            <a:r>
              <a:rPr lang="ar-SA" sz="3000" dirty="0" smtClean="0"/>
              <a:t>– ارتفاع درجة </a:t>
            </a:r>
            <a:r>
              <a:rPr lang="ar-SA" sz="3000" dirty="0" err="1" smtClean="0"/>
              <a:t>الحرارة </a:t>
            </a:r>
            <a:r>
              <a:rPr lang="ar-SA" sz="3000" dirty="0" smtClean="0"/>
              <a:t>– طفح جلدى.</a:t>
            </a:r>
            <a:endParaRPr lang="ar-SA" sz="30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ar-SA" dirty="0" smtClean="0"/>
              <a:t>فيروسات السرطان والايدز</a:t>
            </a:r>
            <a:endParaRPr lang="ar-SA" dirty="0"/>
          </a:p>
        </p:txBody>
      </p:sp>
      <p:sp>
        <p:nvSpPr>
          <p:cNvPr id="3" name="Content Placeholder 2"/>
          <p:cNvSpPr>
            <a:spLocks noGrp="1"/>
          </p:cNvSpPr>
          <p:nvPr>
            <p:ph idx="1"/>
          </p:nvPr>
        </p:nvSpPr>
        <p:spPr>
          <a:xfrm>
            <a:off x="457200" y="1219200"/>
            <a:ext cx="8229600" cy="4525963"/>
          </a:xfrm>
        </p:spPr>
        <p:txBody>
          <a:bodyPr/>
          <a:lstStyle/>
          <a:p>
            <a:pPr algn="r" rtl="1"/>
            <a:r>
              <a:rPr lang="ar-SA" dirty="0" smtClean="0"/>
              <a:t>تنتمي هذه الفيروسات إلى عائلة الفيروسات العكسية </a:t>
            </a:r>
            <a:r>
              <a:rPr lang="en-US" dirty="0" err="1" smtClean="0"/>
              <a:t>Retroviridae</a:t>
            </a:r>
            <a:r>
              <a:rPr lang="ar-SA" dirty="0" smtClean="0"/>
              <a:t> حيث يوجد </a:t>
            </a:r>
            <a:r>
              <a:rPr lang="ar-SA" dirty="0" err="1" smtClean="0"/>
              <a:t>بها</a:t>
            </a:r>
            <a:r>
              <a:rPr lang="ar-SA" dirty="0" smtClean="0"/>
              <a:t> انزيم النسخ العكسي </a:t>
            </a:r>
            <a:r>
              <a:rPr lang="en-US" dirty="0" smtClean="0"/>
              <a:t>reverse transcriptase</a:t>
            </a:r>
            <a:r>
              <a:rPr lang="ar-SA" dirty="0" smtClean="0"/>
              <a:t> </a:t>
            </a:r>
          </a:p>
          <a:p>
            <a:pPr algn="r" rtl="1"/>
            <a:r>
              <a:rPr lang="ar-SA" dirty="0" smtClean="0"/>
              <a:t>1- فيروسات السرطان تستخدم كلمة سرطان </a:t>
            </a:r>
            <a:r>
              <a:rPr lang="en-US" dirty="0" smtClean="0"/>
              <a:t>Cancer</a:t>
            </a:r>
            <a:r>
              <a:rPr lang="ar-SA" dirty="0" smtClean="0"/>
              <a:t> لوصف الورم </a:t>
            </a:r>
            <a:r>
              <a:rPr lang="en-US" dirty="0" smtClean="0"/>
              <a:t>Tumor</a:t>
            </a:r>
            <a:r>
              <a:rPr lang="ar-SA" dirty="0" smtClean="0"/>
              <a:t> والذي ينشأ بسبب انقسام غير منضبط للخلية نتيجة </a:t>
            </a:r>
            <a:r>
              <a:rPr lang="ar-SA" dirty="0" err="1" smtClean="0"/>
              <a:t>لاصابتها</a:t>
            </a:r>
            <a:r>
              <a:rPr lang="ar-SA" dirty="0" smtClean="0"/>
              <a:t> بفيروس أو تعرضها لمادة </a:t>
            </a:r>
            <a:r>
              <a:rPr lang="ar-SA" dirty="0" err="1" smtClean="0"/>
              <a:t>مسرطنة.</a:t>
            </a:r>
            <a:endParaRPr lang="ar-SA" dirty="0" smtClean="0"/>
          </a:p>
          <a:p>
            <a:pPr algn="r" rtl="1"/>
            <a:r>
              <a:rPr lang="ar-SA" dirty="0" smtClean="0"/>
              <a:t>تعتبر الفيروسات احد العوامل التي تسبب السرطان في الانسان مثل: فيروس </a:t>
            </a:r>
            <a:r>
              <a:rPr lang="ar-SA" dirty="0" err="1" smtClean="0"/>
              <a:t>ابستاين-بار </a:t>
            </a:r>
            <a:r>
              <a:rPr lang="ar-SA" dirty="0" smtClean="0"/>
              <a:t>– الفيروسات </a:t>
            </a:r>
            <a:r>
              <a:rPr lang="ar-SA" dirty="0" err="1" smtClean="0"/>
              <a:t>الحلمية</a:t>
            </a:r>
            <a:r>
              <a:rPr lang="ar-SA" dirty="0" smtClean="0"/>
              <a:t> </a:t>
            </a:r>
            <a:r>
              <a:rPr lang="en-US" dirty="0" err="1" smtClean="0"/>
              <a:t>Papillomaviruses</a:t>
            </a:r>
            <a:r>
              <a:rPr lang="ar-SA" dirty="0" smtClean="0"/>
              <a:t> – فيروس الالتهاب الكبدي النوع </a:t>
            </a:r>
            <a:r>
              <a:rPr lang="en-US" dirty="0" smtClean="0"/>
              <a:t>B</a:t>
            </a:r>
            <a:endParaRPr lang="ar-SA"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تفسير تحول الخلية إلى خلية سرطانية نتيجة الاصابة بالفيروس</a:t>
            </a:r>
            <a:endParaRPr lang="ar-SA" dirty="0"/>
          </a:p>
        </p:txBody>
      </p:sp>
      <p:sp>
        <p:nvSpPr>
          <p:cNvPr id="3" name="Content Placeholder 2"/>
          <p:cNvSpPr>
            <a:spLocks noGrp="1"/>
          </p:cNvSpPr>
          <p:nvPr>
            <p:ph idx="1"/>
          </p:nvPr>
        </p:nvSpPr>
        <p:spPr/>
        <p:txBody>
          <a:bodyPr/>
          <a:lstStyle/>
          <a:p>
            <a:pPr algn="r" rtl="1">
              <a:buNone/>
            </a:pPr>
            <a:r>
              <a:rPr lang="ar-SA" dirty="0" smtClean="0"/>
              <a:t>1- ان </a:t>
            </a:r>
            <a:r>
              <a:rPr lang="ar-SA" dirty="0" err="1" smtClean="0"/>
              <a:t>جينوم</a:t>
            </a:r>
            <a:r>
              <a:rPr lang="ar-SA" dirty="0" smtClean="0"/>
              <a:t> الفيروس </a:t>
            </a:r>
            <a:r>
              <a:rPr lang="ar-SA" dirty="0" err="1" smtClean="0"/>
              <a:t>يحمل </a:t>
            </a:r>
            <a:r>
              <a:rPr lang="ar-SA" dirty="0" smtClean="0"/>
              <a:t>(جينا </a:t>
            </a:r>
            <a:r>
              <a:rPr lang="ar-SA" dirty="0" err="1" smtClean="0"/>
              <a:t>مسرطنا</a:t>
            </a:r>
            <a:r>
              <a:rPr lang="ar-SA" dirty="0" smtClean="0"/>
              <a:t>) وعندما يتكامل مع </a:t>
            </a:r>
            <a:r>
              <a:rPr lang="ar-SA" dirty="0" err="1" smtClean="0"/>
              <a:t>جينوم</a:t>
            </a:r>
            <a:r>
              <a:rPr lang="ar-SA" dirty="0" smtClean="0"/>
              <a:t> العائل فانه يفصح عن نفسه بتكوين انزيمات تؤثر على </a:t>
            </a:r>
            <a:r>
              <a:rPr lang="ar-SA" dirty="0" err="1" smtClean="0"/>
              <a:t>هرمونات</a:t>
            </a:r>
            <a:r>
              <a:rPr lang="ar-SA" dirty="0" smtClean="0"/>
              <a:t> النمو مما ينتج عنه اضطراب النمو وحدوث الاورام.</a:t>
            </a:r>
          </a:p>
          <a:p>
            <a:pPr algn="r" rtl="1">
              <a:buNone/>
            </a:pPr>
            <a:r>
              <a:rPr lang="ar-SA" dirty="0" smtClean="0"/>
              <a:t>2- ان </a:t>
            </a:r>
            <a:r>
              <a:rPr lang="ar-SA" dirty="0" err="1" smtClean="0"/>
              <a:t>جينوم</a:t>
            </a:r>
            <a:r>
              <a:rPr lang="ar-SA" dirty="0" smtClean="0"/>
              <a:t> الفيروس قد يتكامل مع </a:t>
            </a:r>
            <a:r>
              <a:rPr lang="ar-SA" dirty="0" err="1" smtClean="0"/>
              <a:t>جينوم</a:t>
            </a:r>
            <a:r>
              <a:rPr lang="ar-SA" dirty="0" smtClean="0"/>
              <a:t> خلية العائل في موقع قريب </a:t>
            </a:r>
            <a:r>
              <a:rPr lang="ar-SA" dirty="0" err="1" smtClean="0"/>
              <a:t>من </a:t>
            </a:r>
            <a:r>
              <a:rPr lang="ar-SA" dirty="0" smtClean="0"/>
              <a:t>(جين </a:t>
            </a:r>
            <a:r>
              <a:rPr lang="ar-SA" dirty="0" err="1" smtClean="0"/>
              <a:t>مسرطن</a:t>
            </a:r>
            <a:r>
              <a:rPr lang="ar-SA" dirty="0" smtClean="0"/>
              <a:t>) خاص بخلية العائل مما يجعل هذا الجين ينطلق من عقاله ويتمرد ولا يخضع </a:t>
            </a:r>
            <a:r>
              <a:rPr lang="ar-SA" dirty="0" err="1" smtClean="0"/>
              <a:t>للكوابح</a:t>
            </a:r>
            <a:r>
              <a:rPr lang="ar-SA" dirty="0" smtClean="0"/>
              <a:t> التي كانت تتحكم في نشاطه ومن ثم تنقسم الخلية باضطراد ينشأ الورم.</a:t>
            </a:r>
            <a:endParaRPr lang="ar-SA"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7239000" cy="1143000"/>
          </a:xfrm>
        </p:spPr>
        <p:txBody>
          <a:bodyPr/>
          <a:lstStyle/>
          <a:p>
            <a:r>
              <a:rPr lang="ar-SA" sz="3200" dirty="0" smtClean="0"/>
              <a:t>فيروسات نقص المناعة المكتسبة</a:t>
            </a:r>
            <a:br>
              <a:rPr lang="ar-SA" sz="3200" dirty="0" smtClean="0"/>
            </a:br>
            <a:r>
              <a:rPr lang="en-US" sz="3200" dirty="0" err="1" smtClean="0"/>
              <a:t>Humam</a:t>
            </a:r>
            <a:r>
              <a:rPr lang="en-US" sz="3200" dirty="0" smtClean="0"/>
              <a:t> </a:t>
            </a:r>
            <a:r>
              <a:rPr lang="en-US" sz="3200" dirty="0" err="1" smtClean="0"/>
              <a:t>Immunodeficinecy</a:t>
            </a:r>
            <a:r>
              <a:rPr lang="en-US" sz="3200" dirty="0" smtClean="0"/>
              <a:t> Virus</a:t>
            </a:r>
            <a:br>
              <a:rPr lang="en-US" sz="3200" dirty="0" smtClean="0"/>
            </a:br>
            <a:r>
              <a:rPr lang="en-US" sz="3200" dirty="0" smtClean="0"/>
              <a:t>(HIV)</a:t>
            </a:r>
            <a:endParaRPr lang="ar-SA" sz="3200" dirty="0"/>
          </a:p>
        </p:txBody>
      </p:sp>
      <p:sp>
        <p:nvSpPr>
          <p:cNvPr id="3" name="Content Placeholder 2"/>
          <p:cNvSpPr>
            <a:spLocks noGrp="1"/>
          </p:cNvSpPr>
          <p:nvPr>
            <p:ph idx="1"/>
          </p:nvPr>
        </p:nvSpPr>
        <p:spPr>
          <a:xfrm>
            <a:off x="3886200" y="1524000"/>
            <a:ext cx="5257800" cy="4525963"/>
          </a:xfrm>
        </p:spPr>
        <p:txBody>
          <a:bodyPr/>
          <a:lstStyle/>
          <a:p>
            <a:pPr algn="r" rtl="1">
              <a:buNone/>
            </a:pPr>
            <a:r>
              <a:rPr lang="ar-SA" sz="3000" dirty="0" smtClean="0"/>
              <a:t>تتركب الدقيقة الفيروسية من محور </a:t>
            </a:r>
            <a:r>
              <a:rPr lang="ar-SA" sz="3000" dirty="0" err="1" smtClean="0"/>
              <a:t>مركزي </a:t>
            </a:r>
            <a:r>
              <a:rPr lang="ar-SA" sz="3000" dirty="0" smtClean="0"/>
              <a:t>(لب) يحتوي على نسختين من </a:t>
            </a:r>
            <a:r>
              <a:rPr lang="en-US" sz="3000" dirty="0" err="1" smtClean="0"/>
              <a:t>ssRNA</a:t>
            </a:r>
            <a:r>
              <a:rPr lang="ar-SA" sz="3000" dirty="0" smtClean="0"/>
              <a:t> وبعض الانزيمات اهمها انزيم النسخ العكسي وبروتينات الفيروس يحيط </a:t>
            </a:r>
            <a:r>
              <a:rPr lang="ar-SA" sz="3000" dirty="0" err="1" smtClean="0"/>
              <a:t>به</a:t>
            </a:r>
            <a:r>
              <a:rPr lang="ar-SA" sz="3000" dirty="0" smtClean="0"/>
              <a:t> غلاف دهني مغمور فيه بروتينات سكرية.</a:t>
            </a:r>
          </a:p>
          <a:p>
            <a:pPr algn="r" rtl="1">
              <a:buNone/>
            </a:pPr>
            <a:r>
              <a:rPr lang="ar-SA" sz="3000" dirty="0" smtClean="0"/>
              <a:t>تؤدي الاصابة بالفيروس إلى تقليل فاعلية جهاز المناعة تدريجيا ليترك المصابين عرضه للإصابة بأنواع عديدة من العدوى الانتهازية.</a:t>
            </a:r>
            <a:endParaRPr lang="ar-SA" sz="3000" dirty="0"/>
          </a:p>
        </p:txBody>
      </p:sp>
      <p:pic>
        <p:nvPicPr>
          <p:cNvPr id="1026" name="Picture 2" descr="(أ) صور مجهرية لفيروس الايدذ2"/>
          <p:cNvPicPr>
            <a:picLocks noChangeAspect="1" noChangeArrowheads="1"/>
          </p:cNvPicPr>
          <p:nvPr/>
        </p:nvPicPr>
        <p:blipFill>
          <a:blip r:embed="rId2" cstate="print">
            <a:lum bright="6000" contrast="6000"/>
          </a:blip>
          <a:srcRect l="27609" t="53116" r="17206" b="4141"/>
          <a:stretch>
            <a:fillRect/>
          </a:stretch>
        </p:blipFill>
        <p:spPr bwMode="auto">
          <a:xfrm>
            <a:off x="304800" y="1524000"/>
            <a:ext cx="3657600" cy="2895600"/>
          </a:xfrm>
          <a:prstGeom prst="rect">
            <a:avLst/>
          </a:prstGeom>
          <a:noFill/>
          <a:ln w="9525">
            <a:noFill/>
            <a:miter lim="800000"/>
            <a:headEnd/>
            <a:tailEnd/>
          </a:ln>
        </p:spPr>
      </p:pic>
      <p:sp>
        <p:nvSpPr>
          <p:cNvPr id="1027" name="Rectangle 3"/>
          <p:cNvSpPr>
            <a:spLocks noChangeArrowheads="1"/>
          </p:cNvSpPr>
          <p:nvPr/>
        </p:nvSpPr>
        <p:spPr bwMode="auto">
          <a:xfrm>
            <a:off x="0" y="4421088"/>
            <a:ext cx="40386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5708650" algn="l"/>
              </a:tabLst>
            </a:pPr>
            <a:r>
              <a:rPr lang="ar-SA" altLang="zh-TW" sz="2000" b="1" dirty="0" smtClean="0"/>
              <a:t>رسم تخطيطي يوضح تركيب فيروس الايدز</a:t>
            </a:r>
            <a:endParaRPr kumimoji="0" lang="en-US" altLang="zh-TW"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5708650" algn="l"/>
              </a:tabLst>
            </a:pPr>
            <a:r>
              <a:rPr kumimoji="0" lang="ar-SA" altLang="zh-TW"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ar-SA" altLang="zh-TW" sz="2000" b="1" i="0" u="none" strike="noStrike" cap="none" normalizeH="0" baseline="0" dirty="0" err="1" smtClean="0">
                <a:ln>
                  <a:noFill/>
                </a:ln>
                <a:solidFill>
                  <a:schemeClr val="tx1"/>
                </a:solidFill>
                <a:effectLst/>
                <a:latin typeface="Arial" pitchFamily="34" charset="0"/>
                <a:ea typeface="Arial Unicode MS" pitchFamily="34" charset="-128"/>
                <a:cs typeface="Traditional Arabic" pitchFamily="18" charset="-78"/>
              </a:rPr>
              <a:t>1</a:t>
            </a:r>
            <a:r>
              <a:rPr kumimoji="0" lang="ar-SA" altLang="zh-TW"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 </a:t>
            </a:r>
            <a:r>
              <a:rPr kumimoji="0" lang="ar-SA" altLang="zh-TW"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بروتينات الفيروس</a:t>
            </a:r>
            <a:endParaRPr kumimoji="0" lang="en-US" altLang="zh-TW"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5708650" algn="l"/>
              </a:tabLst>
            </a:pPr>
            <a:r>
              <a:rPr kumimoji="0" lang="ar-SA" altLang="zh-TW"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ar-SA" altLang="zh-TW" sz="2000" b="1" i="0" u="none" strike="noStrike" cap="none" normalizeH="0" baseline="0" dirty="0" err="1" smtClean="0">
                <a:ln>
                  <a:noFill/>
                </a:ln>
                <a:solidFill>
                  <a:schemeClr val="tx1"/>
                </a:solidFill>
                <a:effectLst/>
                <a:latin typeface="Arial" pitchFamily="34" charset="0"/>
                <a:ea typeface="Arial Unicode MS" pitchFamily="34" charset="-128"/>
                <a:cs typeface="Traditional Arabic" pitchFamily="18" charset="-78"/>
              </a:rPr>
              <a:t>2</a:t>
            </a:r>
            <a:r>
              <a:rPr kumimoji="0" lang="ar-SA" altLang="zh-TW"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 </a:t>
            </a:r>
            <a:r>
              <a:rPr kumimoji="0" lang="ar-SA" altLang="zh-TW"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غــلاف دهـني</a:t>
            </a:r>
            <a:endParaRPr kumimoji="0" lang="en-US" altLang="zh-TW"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5708650" algn="l"/>
              </a:tabLst>
            </a:pPr>
            <a:r>
              <a:rPr kumimoji="0" lang="ar-SA" altLang="zh-TW"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ar-SA" altLang="zh-TW" sz="2000" b="1" i="0" u="none" strike="noStrike" cap="none" normalizeH="0" baseline="0" dirty="0" err="1" smtClean="0">
                <a:ln>
                  <a:noFill/>
                </a:ln>
                <a:solidFill>
                  <a:schemeClr val="tx1"/>
                </a:solidFill>
                <a:effectLst/>
                <a:latin typeface="Arial" pitchFamily="34" charset="0"/>
                <a:ea typeface="Arial Unicode MS" pitchFamily="34" charset="-128"/>
                <a:cs typeface="Traditional Arabic" pitchFamily="18" charset="-78"/>
              </a:rPr>
              <a:t>3</a:t>
            </a:r>
            <a:r>
              <a:rPr kumimoji="0" lang="ar-SA" altLang="zh-TW"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 </a:t>
            </a:r>
            <a:r>
              <a:rPr kumimoji="0" lang="ar-SA" altLang="zh-TW"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انزيم النسخ العكسي</a:t>
            </a:r>
            <a:endParaRPr kumimoji="0" lang="en-US" altLang="zh-TW"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5708650" algn="l"/>
              </a:tabLst>
            </a:pPr>
            <a:r>
              <a:rPr kumimoji="0" lang="ar-SA" altLang="zh-TW"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ar-SA" altLang="zh-TW" sz="2000" b="1" i="0" u="none" strike="noStrike" cap="none" normalizeH="0" baseline="0" dirty="0" err="1" smtClean="0">
                <a:ln>
                  <a:noFill/>
                </a:ln>
                <a:solidFill>
                  <a:schemeClr val="tx1"/>
                </a:solidFill>
                <a:effectLst/>
                <a:latin typeface="Arial" pitchFamily="34" charset="0"/>
                <a:ea typeface="Arial Unicode MS" pitchFamily="34" charset="-128"/>
                <a:cs typeface="Traditional Arabic" pitchFamily="18" charset="-78"/>
              </a:rPr>
              <a:t>4</a:t>
            </a:r>
            <a:r>
              <a:rPr kumimoji="0" lang="ar-SA" altLang="zh-TW"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 </a:t>
            </a:r>
            <a:r>
              <a:rPr kumimoji="0" lang="ar-SA" altLang="zh-TW"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بروتينات سكرية</a:t>
            </a:r>
            <a:endParaRPr kumimoji="0" lang="ar-SA" altLang="zh-TW"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151554" name="Picture 2" descr="http://www.itg.be/internet/e-learning/written_lecture_eng/HIVstructure_Carlos_exe.jpg"/>
          <p:cNvPicPr>
            <a:picLocks noChangeAspect="1" noChangeArrowheads="1"/>
          </p:cNvPicPr>
          <p:nvPr/>
        </p:nvPicPr>
        <p:blipFill>
          <a:blip r:embed="rId2" cstate="print"/>
          <a:srcRect/>
          <a:stretch>
            <a:fillRect/>
          </a:stretch>
        </p:blipFill>
        <p:spPr bwMode="auto">
          <a:xfrm>
            <a:off x="609600" y="304800"/>
            <a:ext cx="8229600" cy="6096000"/>
          </a:xfrm>
          <a:prstGeom prst="rect">
            <a:avLst/>
          </a:prstGeom>
          <a:noFill/>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150530" name="Picture 2" descr="7935scit1.ce"/>
          <p:cNvPicPr>
            <a:picLocks noChangeAspect="1" noChangeArrowheads="1"/>
          </p:cNvPicPr>
          <p:nvPr/>
        </p:nvPicPr>
        <p:blipFill>
          <a:blip r:embed="rId2" cstate="print"/>
          <a:srcRect/>
          <a:stretch>
            <a:fillRect/>
          </a:stretch>
        </p:blipFill>
        <p:spPr bwMode="auto">
          <a:xfrm>
            <a:off x="1295400" y="304800"/>
            <a:ext cx="6781800" cy="5867400"/>
          </a:xfrm>
          <a:prstGeom prst="rect">
            <a:avLst/>
          </a:prstGeom>
          <a:noFill/>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868362"/>
          </a:xfrm>
        </p:spPr>
        <p:txBody>
          <a:bodyPr/>
          <a:lstStyle/>
          <a:p>
            <a:r>
              <a:rPr lang="ar-SA" dirty="0" smtClean="0"/>
              <a:t>نشأة الخلايا البائية والتائية</a:t>
            </a:r>
            <a:endParaRPr lang="ar-SA" dirty="0"/>
          </a:p>
        </p:txBody>
      </p:sp>
      <p:sp>
        <p:nvSpPr>
          <p:cNvPr id="3" name="Content Placeholder 2"/>
          <p:cNvSpPr>
            <a:spLocks noGrp="1"/>
          </p:cNvSpPr>
          <p:nvPr>
            <p:ph idx="1"/>
          </p:nvPr>
        </p:nvSpPr>
        <p:spPr>
          <a:xfrm>
            <a:off x="0" y="838200"/>
            <a:ext cx="9144000" cy="5135563"/>
          </a:xfrm>
        </p:spPr>
        <p:txBody>
          <a:bodyPr/>
          <a:lstStyle/>
          <a:p>
            <a:pPr algn="r" rtl="1"/>
            <a:r>
              <a:rPr lang="ar-SA" sz="3000" b="1" dirty="0" smtClean="0"/>
              <a:t>يبدأ تكوين خلايا المناعة </a:t>
            </a:r>
            <a:r>
              <a:rPr lang="ar-SA" sz="3000" b="1" dirty="0" err="1" smtClean="0"/>
              <a:t>اللمفية</a:t>
            </a:r>
            <a:r>
              <a:rPr lang="ar-SA" sz="3000" b="1" dirty="0" smtClean="0"/>
              <a:t> من خلية منشأ </a:t>
            </a:r>
            <a:r>
              <a:rPr lang="ar-SA" sz="3000" b="1" dirty="0" err="1" smtClean="0"/>
              <a:t>أوالخلية</a:t>
            </a:r>
            <a:r>
              <a:rPr lang="ar-SA" sz="3000" b="1" dirty="0" smtClean="0"/>
              <a:t> </a:t>
            </a:r>
            <a:r>
              <a:rPr lang="ar-SA" sz="3000" b="1" dirty="0" err="1" smtClean="0"/>
              <a:t>الأمية </a:t>
            </a:r>
            <a:r>
              <a:rPr lang="ar-SA" sz="3000" b="1" dirty="0" smtClean="0"/>
              <a:t>(الاصل) وهذه الخلية لها القدرة على الانقسام ويتم ذلك بين الاسبوع الثامن والعاشر من حياة الجنين.</a:t>
            </a:r>
          </a:p>
          <a:p>
            <a:pPr algn="r" rtl="1"/>
            <a:r>
              <a:rPr lang="ar-SA" sz="3000" b="1" dirty="0" smtClean="0"/>
              <a:t>تنتقل هذه الخلايا الأمية الى كبد الجنين ثم إلى نخاع العظام حيث تستقر ويظل نخاع العظام المصدر الرئيسى لتوليد الخلايا </a:t>
            </a:r>
            <a:r>
              <a:rPr lang="ar-SA" sz="3000" b="1" dirty="0" err="1" smtClean="0"/>
              <a:t>اللمفية</a:t>
            </a:r>
            <a:r>
              <a:rPr lang="ar-SA" sz="3000" b="1" dirty="0" smtClean="0"/>
              <a:t> طوال حياة الانسان بعد ذلك وقد تنتج أيضا من </a:t>
            </a:r>
            <a:r>
              <a:rPr lang="ar-SA" sz="3000" b="1" dirty="0" err="1" smtClean="0"/>
              <a:t>الطحال .</a:t>
            </a:r>
            <a:endParaRPr lang="ar-SA" sz="3000" b="1" dirty="0" smtClean="0"/>
          </a:p>
          <a:p>
            <a:pPr algn="r" rtl="1"/>
            <a:r>
              <a:rPr lang="ar-SA" sz="3000" b="1" dirty="0" smtClean="0"/>
              <a:t>وخلايا المنشأ كبيرة الحجم وتنقسم فتعطى خلايا أمية أولية غير تامة النضج صغيرة الحجم ذات </a:t>
            </a:r>
            <a:r>
              <a:rPr lang="ar-SA" sz="3000" b="1" dirty="0" err="1" smtClean="0"/>
              <a:t>أنوية</a:t>
            </a:r>
            <a:r>
              <a:rPr lang="ar-SA" sz="3000" b="1" dirty="0" smtClean="0"/>
              <a:t> كبيرة وتكون متشابهه فيما بينها وغير </a:t>
            </a:r>
            <a:r>
              <a:rPr lang="ar-SA" sz="3000" b="1" dirty="0" err="1" smtClean="0"/>
              <a:t>متميزة .</a:t>
            </a:r>
            <a:r>
              <a:rPr lang="ar-SA" sz="3000" b="1" dirty="0" smtClean="0"/>
              <a:t> ثم تهاجر هذه الخلايا الأولية من نخاع العظام إلى أماكن أخرى يتم فيها نضجها وتعليمها بالأعمال التى ستقوم </a:t>
            </a:r>
            <a:r>
              <a:rPr lang="ar-SA" sz="3000" b="1" dirty="0" err="1" smtClean="0"/>
              <a:t>بها</a:t>
            </a:r>
            <a:r>
              <a:rPr lang="ar-SA" sz="3000" b="1" dirty="0" smtClean="0"/>
              <a:t> وبعلامات سطحية على أغشيتها وفى هذا الصدد نجد أنها تتميز الى فئتين رئيسيتين </a:t>
            </a:r>
            <a:r>
              <a:rPr lang="ar-SA" sz="3000" b="1" dirty="0" err="1" smtClean="0"/>
              <a:t>هما :</a:t>
            </a:r>
            <a:endParaRPr lang="ar-SA" sz="3000" b="1" dirty="0" smtClean="0"/>
          </a:p>
          <a:p>
            <a:pPr algn="r" rtl="1"/>
            <a:r>
              <a:rPr lang="ar-SA" sz="3000" b="1" dirty="0" smtClean="0"/>
              <a:t>الخلايا التائية </a:t>
            </a:r>
            <a:r>
              <a:rPr lang="en-US" sz="3000" b="1" dirty="0" smtClean="0"/>
              <a:t>T . cell </a:t>
            </a:r>
            <a:r>
              <a:rPr lang="ar-SA" sz="3000" b="1" dirty="0" smtClean="0"/>
              <a:t>والخلايا البائية </a:t>
            </a:r>
            <a:r>
              <a:rPr lang="en-US" sz="3000" b="1" dirty="0" smtClean="0"/>
              <a:t>B . cell  </a:t>
            </a:r>
            <a:endParaRPr lang="ar-SA" sz="3000" b="1" dirty="0" smtClean="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325562"/>
          </a:xfrm>
        </p:spPr>
        <p:txBody>
          <a:bodyPr/>
          <a:lstStyle/>
          <a:p>
            <a:pPr algn="r" rtl="1"/>
            <a:r>
              <a:rPr lang="ar-SA" sz="3000" dirty="0" smtClean="0"/>
              <a:t>يكتسب الجسم مناعة من خلال الخلايا اللمفاوية التائية </a:t>
            </a:r>
            <a:r>
              <a:rPr lang="en-US" sz="3000" dirty="0" smtClean="0"/>
              <a:t>(</a:t>
            </a:r>
            <a:r>
              <a:rPr lang="en-US" sz="3000" dirty="0" err="1" smtClean="0"/>
              <a:t>Tcell</a:t>
            </a:r>
            <a:r>
              <a:rPr lang="en-US" sz="3000" dirty="0" smtClean="0"/>
              <a:t>)</a:t>
            </a:r>
            <a:r>
              <a:rPr lang="ar-SA" sz="3000" dirty="0" smtClean="0"/>
              <a:t>  والخلايا التائية مع الخلايا البائية </a:t>
            </a:r>
            <a:r>
              <a:rPr lang="en-US" sz="3000" dirty="0" smtClean="0"/>
              <a:t>(B cell) </a:t>
            </a:r>
            <a:r>
              <a:rPr lang="ar-SA" sz="3000" dirty="0" err="1" smtClean="0"/>
              <a:t>.</a:t>
            </a:r>
            <a:endParaRPr lang="ar-SA" sz="3000" dirty="0"/>
          </a:p>
        </p:txBody>
      </p:sp>
      <p:sp>
        <p:nvSpPr>
          <p:cNvPr id="3" name="Content Placeholder 2"/>
          <p:cNvSpPr>
            <a:spLocks noGrp="1"/>
          </p:cNvSpPr>
          <p:nvPr>
            <p:ph idx="1"/>
          </p:nvPr>
        </p:nvSpPr>
        <p:spPr>
          <a:xfrm>
            <a:off x="0" y="1447800"/>
            <a:ext cx="8839200" cy="5029200"/>
          </a:xfrm>
        </p:spPr>
        <p:txBody>
          <a:bodyPr/>
          <a:lstStyle/>
          <a:p>
            <a:pPr algn="r" rtl="1">
              <a:buNone/>
            </a:pPr>
            <a:r>
              <a:rPr lang="ar-SA" sz="3000" dirty="0" smtClean="0"/>
              <a:t>وسميت بالتائية نسبة إلى مكان نضوجها في غدة </a:t>
            </a:r>
            <a:r>
              <a:rPr lang="ar-SA" sz="3000" dirty="0" err="1" smtClean="0"/>
              <a:t>التيموس</a:t>
            </a:r>
            <a:r>
              <a:rPr lang="ar-SA" sz="3000" dirty="0" smtClean="0"/>
              <a:t> </a:t>
            </a:r>
            <a:r>
              <a:rPr lang="en-US" sz="3000" dirty="0" smtClean="0"/>
              <a:t>(Thymus)</a:t>
            </a:r>
            <a:r>
              <a:rPr lang="ar-SA" sz="3000" dirty="0" smtClean="0"/>
              <a:t> بعد هجرتها من نقي العظام وسميت البائية نسبة إلى مكان نضجها في نقي العظام </a:t>
            </a:r>
            <a:r>
              <a:rPr lang="en-US" sz="3000" dirty="0" smtClean="0"/>
              <a:t>(Bone marrow)</a:t>
            </a:r>
            <a:endParaRPr lang="ar-SA" sz="3000" dirty="0" smtClean="0"/>
          </a:p>
          <a:p>
            <a:pPr algn="r" rtl="1">
              <a:buNone/>
            </a:pPr>
            <a:r>
              <a:rPr lang="ar-SA" sz="3000" dirty="0" smtClean="0"/>
              <a:t>انواعها خلايا التائية:- 1) تائية سامة </a:t>
            </a:r>
            <a:r>
              <a:rPr lang="ar-SA" sz="3000" dirty="0" err="1" smtClean="0"/>
              <a:t>قاتلة </a:t>
            </a:r>
            <a:r>
              <a:rPr lang="ar-SA" sz="3000" dirty="0" smtClean="0"/>
              <a:t>(تهاجم الخلايا الغريبة مثل الخلايا السرطانية و الاعضاء المزروعة و خلايا الجسم المصابة بالفيروس</a:t>
            </a:r>
            <a:r>
              <a:rPr lang="ar-SA" sz="3000" dirty="0" err="1" smtClean="0"/>
              <a:t>)</a:t>
            </a:r>
            <a:r>
              <a:rPr lang="ar-SA" sz="3000" dirty="0" smtClean="0"/>
              <a:t> </a:t>
            </a:r>
          </a:p>
          <a:p>
            <a:pPr algn="r" rtl="1">
              <a:buNone/>
            </a:pPr>
            <a:r>
              <a:rPr lang="ar-SA" sz="3000" dirty="0" smtClean="0"/>
              <a:t>2) خلايا تائية مساعدة: تحفز استجابة الخلايا التائية والبائية </a:t>
            </a:r>
            <a:r>
              <a:rPr lang="ar-SA" sz="3000" dirty="0" err="1" smtClean="0"/>
              <a:t>لانتاج</a:t>
            </a:r>
            <a:r>
              <a:rPr lang="ar-SA" sz="3000" dirty="0" smtClean="0"/>
              <a:t> الاجسام المضادة </a:t>
            </a:r>
            <a:r>
              <a:rPr lang="en-US" sz="3000" dirty="0" smtClean="0"/>
              <a:t>antibodies</a:t>
            </a:r>
            <a:endParaRPr lang="ar-SA" sz="3000" dirty="0" smtClean="0"/>
          </a:p>
          <a:p>
            <a:pPr algn="r" rtl="1">
              <a:buNone/>
            </a:pPr>
            <a:r>
              <a:rPr lang="ar-SA" sz="3000" dirty="0" smtClean="0"/>
              <a:t>3) خلايا تائية المثبطة:- تنظم درجة الاستجابة المناعية للحد المطلوب  وتثبط الخلايا التائية والبائية المنشطة للقضاء على مسبب المرض.</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364163"/>
          </a:xfrm>
        </p:spPr>
        <p:txBody>
          <a:bodyPr/>
          <a:lstStyle/>
          <a:p>
            <a:pPr algn="r" rtl="1"/>
            <a:r>
              <a:rPr lang="ar-SA" dirty="0" smtClean="0"/>
              <a:t> يعمل فيروس الايدز على كبت الخلايا الليمفاوية التائية المساعدة  إلى جانب تسبب في انحلال الخلايا.</a:t>
            </a:r>
          </a:p>
          <a:p>
            <a:pPr algn="r" rtl="1"/>
            <a:r>
              <a:rPr lang="ar-SA" dirty="0" err="1" smtClean="0"/>
              <a:t>جيث</a:t>
            </a:r>
            <a:r>
              <a:rPr lang="ar-SA" dirty="0" smtClean="0"/>
              <a:t> يتم تدمير الخلية أو تقليص نشاطها إلى الحد الذي تفقد وظيفتها.</a:t>
            </a:r>
          </a:p>
          <a:p>
            <a:pPr algn="r" rtl="1"/>
            <a:r>
              <a:rPr lang="ar-SA" dirty="0" smtClean="0"/>
              <a:t>كذلك لا </a:t>
            </a:r>
            <a:r>
              <a:rPr lang="ar-SA" dirty="0" err="1" smtClean="0"/>
              <a:t>تتكمن</a:t>
            </a:r>
            <a:r>
              <a:rPr lang="ar-SA" dirty="0" smtClean="0"/>
              <a:t> الخلايا البائية المصابة من انتاج الاجسام المضادة بالكميات الكافية وهكذا ينهار الجهاز المناعي </a:t>
            </a:r>
            <a:r>
              <a:rPr lang="ar-SA" dirty="0" err="1" smtClean="0"/>
              <a:t>للانسان</a:t>
            </a:r>
            <a:r>
              <a:rPr lang="ar-SA" dirty="0" smtClean="0"/>
              <a:t> مما يؤدي الي التعقيدات المعروفة المصاحبة لمرضي الايدز.</a:t>
            </a:r>
          </a:p>
          <a:p>
            <a:pPr algn="r" rtl="1"/>
            <a:r>
              <a:rPr lang="ar-SA" dirty="0" smtClean="0"/>
              <a:t>طريقة العدوى: ينتقل من الام المصابة إلى </a:t>
            </a:r>
            <a:r>
              <a:rPr lang="ar-SA" dirty="0" err="1" smtClean="0"/>
              <a:t>جنينها.</a:t>
            </a:r>
            <a:r>
              <a:rPr lang="ar-SA" dirty="0" smtClean="0"/>
              <a:t> نقل دم ملوث- أبر </a:t>
            </a:r>
            <a:r>
              <a:rPr lang="ar-SA" dirty="0" err="1" smtClean="0"/>
              <a:t>ملوثة </a:t>
            </a:r>
            <a:r>
              <a:rPr lang="ar-SA" dirty="0" smtClean="0"/>
              <a:t>– </a:t>
            </a:r>
            <a:r>
              <a:rPr lang="ar-SA" dirty="0" err="1" smtClean="0"/>
              <a:t>المخدرات </a:t>
            </a:r>
            <a:r>
              <a:rPr lang="ar-SA" dirty="0" smtClean="0"/>
              <a:t>- الاتصال الجنسي مع الاشخاص المصابين والذي  يشيع بين من </a:t>
            </a:r>
            <a:r>
              <a:rPr lang="ar-SA" dirty="0" err="1" smtClean="0"/>
              <a:t>ياتون</a:t>
            </a:r>
            <a:r>
              <a:rPr lang="ar-SA" dirty="0" smtClean="0"/>
              <a:t> الفاحشة والشاذين جنساً.</a:t>
            </a:r>
          </a:p>
          <a:p>
            <a:pPr algn="r" rtl="1"/>
            <a:endParaRPr lang="ar-SA"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0"/>
            <a:ext cx="8839200" cy="6553200"/>
          </a:xfrm>
        </p:spPr>
        <p:txBody>
          <a:bodyPr/>
          <a:lstStyle/>
          <a:p>
            <a:pPr algn="r" rtl="1"/>
            <a:r>
              <a:rPr lang="ar-SA" sz="2600" dirty="0" smtClean="0"/>
              <a:t>شخص المرض في عام 1990 قامت منظمة الصحة العالمية بتجميع هذه الانواع من العدوي والحالات المرضية المرتبطة </a:t>
            </a:r>
            <a:r>
              <a:rPr lang="ar-SA" sz="2600" dirty="0" err="1" smtClean="0"/>
              <a:t>بها</a:t>
            </a:r>
            <a:r>
              <a:rPr lang="ar-SA" sz="2600" dirty="0" smtClean="0"/>
              <a:t> في تصنيف مرحلي يعمل على تصنيف المصابين بفيروس </a:t>
            </a:r>
            <a:r>
              <a:rPr lang="ar-SA" sz="2600" dirty="0" err="1" smtClean="0"/>
              <a:t>الايدز:</a:t>
            </a:r>
            <a:endParaRPr lang="ar-SA" sz="2600" dirty="0" smtClean="0"/>
          </a:p>
          <a:p>
            <a:pPr algn="r" rtl="1"/>
            <a:r>
              <a:rPr lang="ar-SA" sz="2600" dirty="0" smtClean="0"/>
              <a:t>المرحلة الاولى:- تكون الاصابة بدون اعراض ظاهرة يلاحظها المريض ولا يتم تصنيفها </a:t>
            </a:r>
            <a:r>
              <a:rPr lang="ar-SA" sz="2600" dirty="0" err="1" smtClean="0"/>
              <a:t>كاصابة</a:t>
            </a:r>
            <a:r>
              <a:rPr lang="ar-SA" sz="2600" dirty="0" smtClean="0"/>
              <a:t> بالايدز.</a:t>
            </a:r>
          </a:p>
          <a:p>
            <a:pPr algn="r" rtl="1"/>
            <a:r>
              <a:rPr lang="ar-SA" sz="2600" dirty="0" smtClean="0"/>
              <a:t>المرحلة الثانية:- تتضمن ظهور بعض الاعراض والعلامات المرضية المتعلقة بالجلد </a:t>
            </a:r>
            <a:r>
              <a:rPr lang="ar-SA" sz="2600" dirty="0" err="1" smtClean="0"/>
              <a:t>والاغشية</a:t>
            </a:r>
            <a:r>
              <a:rPr lang="ar-SA" sz="2600" dirty="0" smtClean="0"/>
              <a:t> المخاطية </a:t>
            </a:r>
            <a:r>
              <a:rPr lang="ar-SA" sz="2600" dirty="0" err="1" smtClean="0"/>
              <a:t>والاصابات</a:t>
            </a:r>
            <a:r>
              <a:rPr lang="ar-SA" sz="2600" dirty="0" smtClean="0"/>
              <a:t> المتكررة ببعض الامراض المعدية المتعلقة بالجهاز التنفسي </a:t>
            </a:r>
            <a:r>
              <a:rPr lang="ar-SA" sz="2600" dirty="0" err="1" smtClean="0"/>
              <a:t>العلوي..</a:t>
            </a:r>
            <a:endParaRPr lang="ar-SA" sz="2600" dirty="0" smtClean="0"/>
          </a:p>
          <a:p>
            <a:pPr algn="r" rtl="1"/>
            <a:r>
              <a:rPr lang="ar-SA" sz="2600" dirty="0" smtClean="0"/>
              <a:t>المرحلة الثالثة:- تتضمن الاصابات غير المفسرة </a:t>
            </a:r>
            <a:r>
              <a:rPr lang="ar-SA" sz="2600" dirty="0" err="1" smtClean="0"/>
              <a:t>بالاسهال</a:t>
            </a:r>
            <a:r>
              <a:rPr lang="ar-SA" sz="2600" dirty="0" smtClean="0"/>
              <a:t> المزمن تزيد عن شهر كامل إلى جانب بعض انواع العدوى البكتيرية الشديدة الاخرى فضلا عن </a:t>
            </a:r>
            <a:r>
              <a:rPr lang="ar-SA" sz="2600" dirty="0" err="1" smtClean="0"/>
              <a:t>الدرن</a:t>
            </a:r>
            <a:r>
              <a:rPr lang="ar-SA" sz="2600" dirty="0" smtClean="0"/>
              <a:t> الرئوي.</a:t>
            </a:r>
          </a:p>
          <a:p>
            <a:pPr algn="r" rtl="1"/>
            <a:r>
              <a:rPr lang="ar-SA" sz="2600" dirty="0" smtClean="0"/>
              <a:t>المرحلة الرابعة:- تتضمن الاصابة </a:t>
            </a:r>
            <a:r>
              <a:rPr lang="ar-SA" sz="2600" dirty="0" err="1" smtClean="0"/>
              <a:t>بامراض</a:t>
            </a:r>
            <a:r>
              <a:rPr lang="ar-SA" sz="2600" dirty="0" smtClean="0"/>
              <a:t> تصيب المخ </a:t>
            </a:r>
            <a:r>
              <a:rPr lang="ar-SA" sz="2600" dirty="0" err="1" smtClean="0"/>
              <a:t>والمرئ</a:t>
            </a:r>
            <a:r>
              <a:rPr lang="ar-SA" sz="2600" dirty="0" smtClean="0"/>
              <a:t> والقصبة الهوائية والرئتين  </a:t>
            </a:r>
            <a:r>
              <a:rPr lang="ar-SA" sz="2600" dirty="0" err="1" smtClean="0"/>
              <a:t>بالاضافة</a:t>
            </a:r>
            <a:r>
              <a:rPr lang="ar-SA" sz="2600" dirty="0" smtClean="0"/>
              <a:t> </a:t>
            </a:r>
            <a:r>
              <a:rPr lang="ar-SA" sz="2600" dirty="0" err="1" smtClean="0"/>
              <a:t>للاصابة</a:t>
            </a:r>
            <a:r>
              <a:rPr lang="ar-SA" sz="2600" dirty="0" smtClean="0"/>
              <a:t> بالسرطان وكلها امراض تدل على الاصابة بمرض </a:t>
            </a:r>
            <a:r>
              <a:rPr lang="ar-SA" sz="2600" dirty="0" err="1" smtClean="0"/>
              <a:t>الايدز.</a:t>
            </a:r>
            <a:r>
              <a:rPr lang="ar-SA" sz="2600" dirty="0" smtClean="0"/>
              <a:t> (تتراوح متوسط الفترة من بداية العدوى بالفيروس إلى الاصابة بالمرض ما بين 9 إلى </a:t>
            </a:r>
            <a:r>
              <a:rPr lang="ar-SA" sz="2600" dirty="0" err="1" smtClean="0"/>
              <a:t>10اعوام</a:t>
            </a:r>
            <a:r>
              <a:rPr lang="ar-SA" sz="2600" dirty="0" smtClean="0"/>
              <a:t>.</a:t>
            </a:r>
          </a:p>
          <a:p>
            <a:pPr algn="r" rtl="1"/>
            <a:endParaRPr lang="ar-SA" sz="2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1923</TotalTime>
  <Words>3400</Words>
  <Application>Microsoft Office PowerPoint</Application>
  <PresentationFormat>عرض على الشاشة (3:4)‏</PresentationFormat>
  <Paragraphs>477</Paragraphs>
  <Slides>106</Slides>
  <Notes>51</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106</vt:i4>
      </vt:variant>
    </vt:vector>
  </HeadingPairs>
  <TitlesOfParts>
    <vt:vector size="108" baseType="lpstr">
      <vt:lpstr>Default Design</vt:lpstr>
      <vt:lpstr>Image</vt:lpstr>
      <vt:lpstr>عرض تقديمي في PowerPoint</vt:lpstr>
      <vt:lpstr>الفيروسات</vt:lpstr>
      <vt:lpstr>الفيروسات</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الصفات العامة للفيروسات</vt:lpstr>
      <vt:lpstr>عرض تقديمي في PowerPoint</vt:lpstr>
      <vt:lpstr>عرض تقديمي في PowerPoint</vt:lpstr>
      <vt:lpstr>عرض تقديمي في PowerPoint</vt:lpstr>
      <vt:lpstr>عرض تقديمي في PowerPoint</vt:lpstr>
      <vt:lpstr>أنواع الفيروســــات</vt:lpstr>
      <vt:lpstr>تركيب الفيروسات</vt:lpstr>
      <vt:lpstr>عرض تقديمي في PowerPoint</vt:lpstr>
      <vt:lpstr>عرض تقديمي في PowerPoint</vt:lpstr>
      <vt:lpstr>Basic virus structure </vt:lpstr>
      <vt:lpstr>التركيب العام للبكتيريوفاج  T4 </vt:lpstr>
      <vt:lpstr>عرض تقديمي في PowerPoint</vt:lpstr>
      <vt:lpstr>تركيب الفيروسات</vt:lpstr>
      <vt:lpstr>Viral Structure</vt:lpstr>
      <vt:lpstr>فيروس نقص المناعة المكتسبة        </vt:lpstr>
      <vt:lpstr>أشكال الفيروســــات</vt:lpstr>
      <vt:lpstr>عرض تقديمي في PowerPoint</vt:lpstr>
      <vt:lpstr>الأشكال الظاهرية للفيروسات</vt:lpstr>
      <vt:lpstr>عرض تقديمي في PowerPoint</vt:lpstr>
      <vt:lpstr>الأشكال الأساسية للفيروسات</vt:lpstr>
      <vt:lpstr>أشكال الفيروسات  نسبة لوجود الغلاف</vt:lpstr>
      <vt:lpstr>عرض تقديمي في PowerPoint</vt:lpstr>
      <vt:lpstr>الفيروسات المغلفة Enveloped viruses  </vt:lpstr>
      <vt:lpstr>عرض تقديمي في PowerPoint</vt:lpstr>
      <vt:lpstr>الفيروسات المعقدة Complex viruses</vt:lpstr>
      <vt:lpstr>عرض تقديمي في PowerPoint</vt:lpstr>
      <vt:lpstr>تقسيم الفيروسات تصنف إلي مجموعتين حسب نوع الحامض النووي أو يتم تصنيفها حسب العائل (بكتيريا- حشرات- نبات- حيوان- انسان) </vt:lpstr>
      <vt:lpstr>عرض تقديمي في PowerPoint</vt:lpstr>
      <vt:lpstr>الاحماض النووية في الفيروسات </vt:lpstr>
      <vt:lpstr>* أولاً : الفيروساـت الحيوانية  (Animal Viruses) </vt:lpstr>
      <vt:lpstr>عرض تقديمي في PowerPoint</vt:lpstr>
      <vt:lpstr>Smallpox Virus</vt:lpstr>
      <vt:lpstr>عرض تقديمي في PowerPoint</vt:lpstr>
      <vt:lpstr>عرض تقديمي في PowerPoint</vt:lpstr>
      <vt:lpstr>فيروس الكلب Rabies virus</vt:lpstr>
      <vt:lpstr>عرض تقديمي في PowerPoint</vt:lpstr>
      <vt:lpstr>Influenza Virus</vt:lpstr>
      <vt:lpstr>عرض تقديمي في PowerPoint</vt:lpstr>
      <vt:lpstr>عرض تقديمي في PowerPoint</vt:lpstr>
      <vt:lpstr>عرض تقديمي في PowerPoint</vt:lpstr>
      <vt:lpstr>عرض تقديمي في PowerPoint</vt:lpstr>
      <vt:lpstr>مقاومة الأمراض الفيروسية في الإنسان</vt:lpstr>
      <vt:lpstr>عرض تقديمي في PowerPoint</vt:lpstr>
      <vt:lpstr>ثانياً: الفيروسـات النباتية (Plant viruses)</vt:lpstr>
      <vt:lpstr>مظاهر إصابة النبات بالفيروس  ( Symptoms of plant virus diseases )</vt:lpstr>
      <vt:lpstr>عرض تقديمي في PowerPoint</vt:lpstr>
      <vt:lpstr>الـفـريـدات  (Viroids)</vt:lpstr>
      <vt:lpstr>المحاضرة الثانية عشرة</vt:lpstr>
      <vt:lpstr>ثالثاً- الفيروسات التي تصيب البكتيريا</vt:lpstr>
      <vt:lpstr>عرض تقديمي في PowerPoint</vt:lpstr>
      <vt:lpstr>http://pathmicro.med.sc.edu/mayer/phage.htm</vt:lpstr>
      <vt:lpstr>تركيب البكتيريوفاج</vt:lpstr>
      <vt:lpstr>عرض تقديمي في PowerPoint</vt:lpstr>
      <vt:lpstr>عرض تقديمي في PowerPoint</vt:lpstr>
      <vt:lpstr>دورة حياة الفيروس  (مراحل تكاثره)</vt:lpstr>
      <vt:lpstr>دورة حياة الفيروس  (مراحل تكاثره)</vt:lpstr>
      <vt:lpstr>كيفية دخول الـ Genome الفيروسي إلى داخل الخلية العائل؟   T even   phages   </vt:lpstr>
      <vt:lpstr> كيفية دخول الـجينوم للـ T even   phages إلى داخل الخلية العائل </vt:lpstr>
      <vt:lpstr>بداية تطفل الفيروس على الخلايا يقوم الفيروس بحقن  الـ DNAإلى داخل الخلية العائل</vt:lpstr>
      <vt:lpstr>Phage Reproduction: The Lysogenic Cycle</vt:lpstr>
      <vt:lpstr>Phage Reproduction: The Lytic Cycle</vt:lpstr>
      <vt:lpstr> دورة حياة الفيروس (مراحل تكاثره) </vt:lpstr>
      <vt:lpstr>عرض تقديمي في PowerPoint</vt:lpstr>
      <vt:lpstr>عرض تقديمي في PowerPoint</vt:lpstr>
      <vt:lpstr>عرض تقديمي في PowerPoint</vt:lpstr>
      <vt:lpstr>عرض تقديمي في PowerPoint</vt:lpstr>
      <vt:lpstr>في الخلية العائل يحدث أربع خطوات مهمة:</vt:lpstr>
      <vt:lpstr>تصنيع البروتينات من الـ DNA  مرحلة من مراحل دورة حياة الفيروس داخل الخلية العائل</vt:lpstr>
      <vt:lpstr>مراحل دورة حياة الفيروس (مراحل تكاثره)</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الحشرات ونقل الامراض</vt:lpstr>
      <vt:lpstr>عرض تقديمي في PowerPoint</vt:lpstr>
      <vt:lpstr>عرض تقديمي في PowerPoint</vt:lpstr>
      <vt:lpstr>عرض تقديمي في PowerPoint</vt:lpstr>
      <vt:lpstr>حمى الضنك</vt:lpstr>
      <vt:lpstr>فيروسات السرطان والايدز</vt:lpstr>
      <vt:lpstr>تفسير تحول الخلية إلى خلية سرطانية نتيجة الاصابة بالفيروس</vt:lpstr>
      <vt:lpstr>فيروسات نقص المناعة المكتسبة Humam Immunodeficinecy Virus (HIV)</vt:lpstr>
      <vt:lpstr>عرض تقديمي في PowerPoint</vt:lpstr>
      <vt:lpstr>عرض تقديمي في PowerPoint</vt:lpstr>
      <vt:lpstr>نشأة الخلايا البائية والتائية</vt:lpstr>
      <vt:lpstr>يكتسب الجسم مناعة من خلال الخلايا اللمفاوية التائية (Tcell)  والخلايا التائية مع الخلايا البائية (B cell) .</vt:lpstr>
      <vt:lpstr>عرض تقديمي في PowerPoint</vt:lpstr>
      <vt:lpstr>عرض تقديمي في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ibtisam</dc:creator>
  <cp:lastModifiedBy>Toshiba</cp:lastModifiedBy>
  <cp:revision>161</cp:revision>
  <dcterms:created xsi:type="dcterms:W3CDTF">2011-04-27T21:14:05Z</dcterms:created>
  <dcterms:modified xsi:type="dcterms:W3CDTF">2014-06-03T16:05:40Z</dcterms:modified>
</cp:coreProperties>
</file>