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57" d="100"/>
          <a:sy n="57" d="100"/>
        </p:scale>
        <p:origin x="-1075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32A06C6-C633-48CB-9D87-EFD5AF3B222D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E05E57A-3C0E-45A6-AAA8-88090B92B1E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040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0E71C3-CE86-4D6D-A223-3E37E511D4AE}" type="slidenum">
              <a:rPr lang="en-US" sz="1200">
                <a:latin typeface="Arial" pitchFamily="34" charset="0"/>
              </a:rPr>
              <a:pPr algn="r"/>
              <a:t>1</a:t>
            </a:fld>
            <a:endParaRPr lang="en-US" sz="1200">
              <a:latin typeface="Arial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F24BD-3D87-48FF-B55E-010EB4F800B6}" type="datetimeFigureOut">
              <a:rPr lang="ar-SA" smtClean="0"/>
              <a:pPr/>
              <a:t>05/08/35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84AD9-6E09-4AC2-A418-6912E870A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athmicro.med.sc.edu/mayer/phage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ddoc.idv.tw/chiaungo/profes/HEV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ddoc.idv.tw/chiaungo/profes/HFV-HGV.ht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304800" y="4114800"/>
            <a:ext cx="8534400" cy="205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7792"/>
              </a:avLst>
            </a:prstTxWarp>
          </a:bodyPr>
          <a:lstStyle/>
          <a:p>
            <a:pPr algn="ctr" rtl="1"/>
            <a:r>
              <a:rPr lang="ar-SA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المحاضرة</a:t>
            </a:r>
          </a:p>
          <a:p>
            <a:pPr algn="ctr" rtl="1"/>
            <a:r>
              <a:rPr lang="ar-SA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الحادية عشر</a:t>
            </a:r>
            <a:endParaRPr lang="ar-SA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0" y="2362200"/>
            <a:ext cx="9144000" cy="1098550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100000">
                <a:srgbClr val="FF66CC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600" b="1">
                <a:solidFill>
                  <a:srgbClr val="324E37"/>
                </a:solidFill>
                <a:latin typeface="Arial" pitchFamily="34" charset="0"/>
              </a:rPr>
              <a:t>البكتيريا والفيروسات</a:t>
            </a:r>
            <a:endParaRPr lang="en-US" sz="6600" b="1">
              <a:solidFill>
                <a:srgbClr val="324E37"/>
              </a:solidFill>
              <a:latin typeface="Arial" pitchFamily="34" charset="0"/>
            </a:endParaRPr>
          </a:p>
        </p:txBody>
      </p:sp>
      <p:pic>
        <p:nvPicPr>
          <p:cNvPr id="3076" name="Picture 3" descr="477bismellahjw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8600"/>
            <a:ext cx="73914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dirty="0" smtClean="0"/>
              <a:t>الفيروسات البكتيرية</a:t>
            </a:r>
          </a:p>
          <a:p>
            <a:pPr algn="ctr" rtl="1"/>
            <a:r>
              <a:rPr lang="ar-SA" dirty="0" smtClean="0"/>
              <a:t>فيروسات التهاب الكبد</a:t>
            </a:r>
          </a:p>
          <a:p>
            <a:pPr algn="ctr" rtl="1"/>
            <a:r>
              <a:rPr lang="ar-SA" dirty="0" smtClean="0"/>
              <a:t>الحشرات ونقل الفيروسات</a:t>
            </a:r>
          </a:p>
          <a:p>
            <a:pPr algn="ctr" rtl="1">
              <a:buNone/>
            </a:pPr>
            <a:r>
              <a:rPr lang="ar-SA" dirty="0" smtClean="0"/>
              <a:t>(حمى الوادي </a:t>
            </a:r>
            <a:r>
              <a:rPr lang="ar-SA" dirty="0" err="1" smtClean="0"/>
              <a:t>المتصدع </a:t>
            </a:r>
            <a:r>
              <a:rPr lang="ar-SA" dirty="0" smtClean="0"/>
              <a:t>– حمى الضنك</a:t>
            </a:r>
            <a:r>
              <a:rPr lang="ar-SA" dirty="0" err="1" smtClean="0"/>
              <a:t>)</a:t>
            </a:r>
            <a:endParaRPr lang="ar-SA" dirty="0" smtClean="0"/>
          </a:p>
          <a:p>
            <a:pPr algn="ctr" rtl="1">
              <a:buNone/>
            </a:pPr>
            <a:r>
              <a:rPr lang="ar-SA" dirty="0" smtClean="0"/>
              <a:t>فيروسات السرطان والايدز</a:t>
            </a:r>
          </a:p>
          <a:p>
            <a:pPr algn="ctr" rtl="1">
              <a:buNone/>
            </a:pPr>
            <a:endParaRPr lang="ar-SA" dirty="0" smtClean="0"/>
          </a:p>
          <a:p>
            <a:pPr algn="ctr" rtl="1"/>
            <a:endParaRPr lang="ar-SA" dirty="0" smtClean="0"/>
          </a:p>
          <a:p>
            <a:pPr algn="ctr" rtl="1"/>
            <a:endParaRPr lang="ar-SA" dirty="0" smtClean="0"/>
          </a:p>
          <a:p>
            <a:pPr algn="ctr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ثالثاً- الفيروسات التي تصيب البكتيريا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dirty="0" smtClean="0"/>
              <a:t>هي انواع من الفيروسات التي تصيب البكتيريا وغالبا ما يتخصص كل نوع من الفيروسات </a:t>
            </a:r>
            <a:r>
              <a:rPr lang="ar-SA" dirty="0" err="1" smtClean="0"/>
              <a:t>باصابة</a:t>
            </a:r>
            <a:r>
              <a:rPr lang="ar-SA" dirty="0" smtClean="0"/>
              <a:t> نوع من البكتيريا فتعمل على تحليلها وتسمى </a:t>
            </a:r>
            <a:r>
              <a:rPr lang="ar-SA" dirty="0" err="1" smtClean="0"/>
              <a:t>بالاقمات</a:t>
            </a:r>
            <a:r>
              <a:rPr lang="ar-SA" dirty="0" smtClean="0"/>
              <a:t> البكتيرية </a:t>
            </a:r>
            <a:r>
              <a:rPr lang="en-US" dirty="0" err="1" smtClean="0"/>
              <a:t>Bactetiophages</a:t>
            </a:r>
            <a:r>
              <a:rPr lang="ar-SA" dirty="0" err="1" smtClean="0"/>
              <a:t>.</a:t>
            </a:r>
            <a:r>
              <a:rPr lang="ar-SA" dirty="0" smtClean="0"/>
              <a:t> </a:t>
            </a:r>
          </a:p>
          <a:p>
            <a:pPr algn="r" rtl="1"/>
            <a:r>
              <a:rPr lang="ar-SA" dirty="0" smtClean="0"/>
              <a:t>وقد ظن الباحثون أنهم عثروا على علاج لجميع الامراض البكتيرية ولكنهم سرعان ما اكتشفوا ان هذه الفيروسات</a:t>
            </a:r>
          </a:p>
          <a:p>
            <a:pPr algn="r" rtl="1"/>
            <a:r>
              <a:rPr lang="ar-SA" dirty="0" smtClean="0"/>
              <a:t> </a:t>
            </a:r>
            <a:r>
              <a:rPr lang="ar-SA" u="sng" dirty="0" smtClean="0"/>
              <a:t>لا تؤثر على البكتيريا في حال تواجدها في جسم الانسان </a:t>
            </a:r>
            <a:r>
              <a:rPr lang="ar-SA" u="sng" dirty="0" err="1" smtClean="0"/>
              <a:t>اوالحيوان</a:t>
            </a:r>
            <a:r>
              <a:rPr lang="ar-SA" u="sng" dirty="0" smtClean="0"/>
              <a:t> كما ان جسم الانسان والحيوان يولد اضداد لهذه </a:t>
            </a:r>
            <a:r>
              <a:rPr lang="ar-SA" u="sng" dirty="0" err="1" smtClean="0"/>
              <a:t>العاثيات</a:t>
            </a:r>
            <a:r>
              <a:rPr lang="ar-SA" u="sng" dirty="0" smtClean="0"/>
              <a:t> مما يسبب ابطال مفعولها.</a:t>
            </a:r>
            <a:endParaRPr lang="ar-SA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6477000"/>
          </a:xfrm>
        </p:spPr>
        <p:txBody>
          <a:bodyPr/>
          <a:lstStyle/>
          <a:p>
            <a:pPr algn="r" rtl="1"/>
            <a:r>
              <a:rPr lang="ar-SA" sz="3000" dirty="0" err="1" smtClean="0"/>
              <a:t>البكتيريوفاجات</a:t>
            </a:r>
            <a:r>
              <a:rPr lang="ar-SA" sz="3000" dirty="0" smtClean="0"/>
              <a:t> هي نوع من الفيروسات تتطفل اجباريا على خلايا البكتيريا وتتكاثر بداخلها فتسبب في معظم الحالات تحلل وإذابة الخلية البكتيرية.</a:t>
            </a:r>
          </a:p>
          <a:p>
            <a:pPr algn="r" rtl="1"/>
            <a:r>
              <a:rPr lang="ar-SA" sz="3000" dirty="0" smtClean="0"/>
              <a:t>ويستثني من ذلك </a:t>
            </a:r>
            <a:r>
              <a:rPr lang="en-US" sz="3000" dirty="0" smtClean="0"/>
              <a:t>phage F1</a:t>
            </a:r>
            <a:r>
              <a:rPr lang="ar-SA" sz="3000" dirty="0" smtClean="0"/>
              <a:t> والذي يتكاثر ويخرج من الخلية المضيفة باستمرار بدون ان يقتل الخلية.</a:t>
            </a:r>
          </a:p>
          <a:p>
            <a:pPr algn="r" rtl="1"/>
            <a:r>
              <a:rPr lang="ar-SA" sz="3000" dirty="0" smtClean="0"/>
              <a:t>وبعض الفيروسات قد تبقى في داخل الخلية البكتيرية على شكل الحامض النووي لعدة اجيال من النمو البكتيري وقبل ان تموت الخلية تنطلق الفيروسات المتكونة مثلما يحصل مع الفيروس </a:t>
            </a:r>
            <a:r>
              <a:rPr lang="en-US" sz="3000" dirty="0" smtClean="0"/>
              <a:t>Phage T3</a:t>
            </a:r>
            <a:r>
              <a:rPr lang="ar-SA" sz="3000" dirty="0" err="1" smtClean="0"/>
              <a:t>.</a:t>
            </a:r>
            <a:r>
              <a:rPr lang="ar-SA" sz="3000" dirty="0" smtClean="0"/>
              <a:t> </a:t>
            </a:r>
          </a:p>
          <a:p>
            <a:pPr algn="r" rtl="1"/>
            <a:r>
              <a:rPr lang="ar-SA" sz="3000" dirty="0" smtClean="0"/>
              <a:t>وقد يبقي الفيروس كامنا في الخلية البكتيرية المضيفة بدون تكاثر الى حين تحفيز الفيروس على التكاثر وقتل الخلية البكتيرية.</a:t>
            </a:r>
          </a:p>
          <a:p>
            <a:pPr algn="r" rtl="1"/>
            <a:r>
              <a:rPr lang="ar-SA" sz="3000" dirty="0" smtClean="0"/>
              <a:t>وتختلف اشكال ومميزات </a:t>
            </a:r>
            <a:r>
              <a:rPr lang="ar-SA" sz="3000" dirty="0" err="1" smtClean="0"/>
              <a:t>العاثيات</a:t>
            </a:r>
            <a:r>
              <a:rPr lang="ar-SA" sz="3000" dirty="0" smtClean="0"/>
              <a:t> فقسم منها على </a:t>
            </a:r>
            <a:r>
              <a:rPr lang="en-US" sz="3000" dirty="0" smtClean="0"/>
              <a:t>RNA</a:t>
            </a:r>
            <a:r>
              <a:rPr lang="ar-SA" sz="3000" dirty="0" smtClean="0"/>
              <a:t> أو </a:t>
            </a:r>
            <a:r>
              <a:rPr lang="en-US" sz="3000" dirty="0" smtClean="0"/>
              <a:t>DNA</a:t>
            </a:r>
            <a:r>
              <a:rPr lang="ar-SA" sz="3000" dirty="0" err="1" smtClean="0"/>
              <a:t>.</a:t>
            </a:r>
            <a:endParaRPr lang="ar-SA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http://pathmicro.med.sc.edu/mayer/phage.htm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http://faculty.ksu.edu.sa/27771/DocLib4/Bacterioph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981200"/>
            <a:ext cx="59436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6" descr="http://pathmicro.med.sc.edu/mayer/bactphage-b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3429000" cy="4525963"/>
          </a:xfrm>
          <a:prstGeom prst="rect">
            <a:avLst/>
          </a:prstGeom>
          <a:noFill/>
        </p:spPr>
      </p:pic>
      <p:pic>
        <p:nvPicPr>
          <p:cNvPr id="5" name="Picture 4" descr="http://pathmicro.med.sc.edu/mayer/phag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990600"/>
            <a:ext cx="4524375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30050" name="Picture 2" descr="http://www.biochem.wisc.edu/faculty/inman/empics/002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600200"/>
            <a:ext cx="41148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32098" name="Picture 2" descr="http://accessscience.com/loadBinary.aspx?aID=4403&amp;filename=069900FG00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52600"/>
            <a:ext cx="7162800" cy="346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 lIns="90487" tIns="44450" rIns="90487" bIns="44450"/>
          <a:lstStyle/>
          <a:p>
            <a:pPr algn="ctr" eaLnBrk="1" hangingPunct="1">
              <a:defRPr/>
            </a:pPr>
            <a:r>
              <a:rPr lang="en-US" sz="3600" smtClean="0"/>
              <a:t>Viral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991600" cy="5867400"/>
          </a:xfrm>
          <a:noFill/>
        </p:spPr>
        <p:txBody>
          <a:bodyPr lIns="90487" tIns="44450" rIns="90487" bIns="44450"/>
          <a:lstStyle/>
          <a:p>
            <a:pPr eaLnBrk="1" hangingPunct="1"/>
            <a:r>
              <a:rPr lang="en-US" sz="2800" b="1" smtClean="0">
                <a:effectLst/>
              </a:rPr>
              <a:t>Viruses are made of a maximum of three basic parts:</a:t>
            </a:r>
          </a:p>
          <a:p>
            <a:pPr eaLnBrk="1" hangingPunct="1">
              <a:buSzPct val="110000"/>
              <a:buFontTx/>
              <a:buChar char="1"/>
            </a:pPr>
            <a:r>
              <a:rPr lang="en-US" sz="2800" b="1" smtClean="0">
                <a:effectLst/>
              </a:rPr>
              <a:t>Genetic material:</a:t>
            </a:r>
          </a:p>
          <a:p>
            <a:pPr lvl="1" eaLnBrk="1" hangingPunct="1"/>
            <a:r>
              <a:rPr lang="en-US" b="1" smtClean="0">
                <a:effectLst/>
              </a:rPr>
              <a:t>DNA viruses - Single or double stranded DNA</a:t>
            </a:r>
          </a:p>
          <a:p>
            <a:pPr lvl="1" eaLnBrk="1" hangingPunct="1"/>
            <a:r>
              <a:rPr lang="en-US" b="1" smtClean="0">
                <a:effectLst/>
              </a:rPr>
              <a:t>RNA viruses - Single or double stranded RNA</a:t>
            </a:r>
          </a:p>
          <a:p>
            <a:pPr eaLnBrk="1" hangingPunct="1">
              <a:buSzPct val="110000"/>
              <a:buFontTx/>
              <a:buChar char="2"/>
            </a:pPr>
            <a:r>
              <a:rPr lang="en-US" sz="2800" b="1" smtClean="0">
                <a:effectLst/>
              </a:rPr>
              <a:t>Capsid - A protein coat made up of one or a few capsomere proteins</a:t>
            </a:r>
          </a:p>
          <a:p>
            <a:pPr eaLnBrk="1" hangingPunct="1">
              <a:buSzPct val="110000"/>
              <a:buFontTx/>
              <a:buChar char="3"/>
            </a:pPr>
            <a:r>
              <a:rPr lang="en-US" sz="2800" b="1" smtClean="0">
                <a:effectLst/>
              </a:rPr>
              <a:t>Envelope - Not all viruses have an envelope which is derived from the host cell’s membrane</a:t>
            </a:r>
          </a:p>
          <a:p>
            <a:pPr eaLnBrk="1" hangingPunct="1"/>
            <a:r>
              <a:rPr lang="en-US" sz="2800" b="1" smtClean="0">
                <a:effectLst/>
              </a:rPr>
              <a:t>The envelope may contain proteins which assist in attachment and entry into new host cells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8"/>
          <p:cNvGrpSpPr>
            <a:grpSpLocks/>
          </p:cNvGrpSpPr>
          <p:nvPr/>
        </p:nvGrpSpPr>
        <p:grpSpPr bwMode="auto">
          <a:xfrm>
            <a:off x="1447800" y="3429000"/>
            <a:ext cx="4343400" cy="3352800"/>
            <a:chOff x="912" y="2160"/>
            <a:chExt cx="2736" cy="2112"/>
          </a:xfrm>
        </p:grpSpPr>
        <p:grpSp>
          <p:nvGrpSpPr>
            <p:cNvPr id="3" name="Group 418"/>
            <p:cNvGrpSpPr>
              <a:grpSpLocks/>
            </p:cNvGrpSpPr>
            <p:nvPr/>
          </p:nvGrpSpPr>
          <p:grpSpPr bwMode="auto">
            <a:xfrm>
              <a:off x="1824" y="2256"/>
              <a:ext cx="1824" cy="2016"/>
              <a:chOff x="1824" y="2256"/>
              <a:chExt cx="1824" cy="2016"/>
            </a:xfrm>
          </p:grpSpPr>
          <p:sp>
            <p:nvSpPr>
              <p:cNvPr id="16502" name="Freeform 252"/>
              <p:cNvSpPr>
                <a:spLocks/>
              </p:cNvSpPr>
              <p:nvPr/>
            </p:nvSpPr>
            <p:spPr bwMode="auto">
              <a:xfrm flipH="1">
                <a:off x="2448" y="3408"/>
                <a:ext cx="1200" cy="96"/>
              </a:xfrm>
              <a:custGeom>
                <a:avLst/>
                <a:gdLst>
                  <a:gd name="T0" fmla="*/ 0 w 768"/>
                  <a:gd name="T1" fmla="*/ 0 h 167"/>
                  <a:gd name="T2" fmla="*/ 225 w 768"/>
                  <a:gd name="T3" fmla="*/ 83 h 167"/>
                  <a:gd name="T4" fmla="*/ 1200 w 768"/>
                  <a:gd name="T5" fmla="*/ 83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grpSp>
            <p:nvGrpSpPr>
              <p:cNvPr id="4" name="Group 371"/>
              <p:cNvGrpSpPr>
                <a:grpSpLocks/>
              </p:cNvGrpSpPr>
              <p:nvPr/>
            </p:nvGrpSpPr>
            <p:grpSpPr bwMode="auto">
              <a:xfrm>
                <a:off x="1824" y="3304"/>
                <a:ext cx="480" cy="278"/>
                <a:chOff x="864" y="3024"/>
                <a:chExt cx="560" cy="324"/>
              </a:xfrm>
            </p:grpSpPr>
            <p:sp>
              <p:nvSpPr>
                <p:cNvPr id="16549" name="AutoShape 363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50" name="AutoShape 364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78" name="AutoShape 366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52" name="Oval 367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80" name="AutoShape 368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54" name="Freeform 369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55" name="Freeform 370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5" name="Group 372"/>
              <p:cNvGrpSpPr>
                <a:grpSpLocks/>
              </p:cNvGrpSpPr>
              <p:nvPr/>
            </p:nvGrpSpPr>
            <p:grpSpPr bwMode="auto">
              <a:xfrm>
                <a:off x="1968" y="2952"/>
                <a:ext cx="480" cy="278"/>
                <a:chOff x="864" y="3024"/>
                <a:chExt cx="560" cy="324"/>
              </a:xfrm>
            </p:grpSpPr>
            <p:sp>
              <p:nvSpPr>
                <p:cNvPr id="16542" name="AutoShape 373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43" name="AutoShape 374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87" name="AutoShape 375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45" name="Oval 376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89" name="AutoShape 377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47" name="Freeform 378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48" name="Freeform 379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6" name="Group 380"/>
              <p:cNvGrpSpPr>
                <a:grpSpLocks/>
              </p:cNvGrpSpPr>
              <p:nvPr/>
            </p:nvGrpSpPr>
            <p:grpSpPr bwMode="auto">
              <a:xfrm>
                <a:off x="2208" y="3994"/>
                <a:ext cx="480" cy="278"/>
                <a:chOff x="864" y="3024"/>
                <a:chExt cx="560" cy="324"/>
              </a:xfrm>
            </p:grpSpPr>
            <p:sp>
              <p:nvSpPr>
                <p:cNvPr id="16535" name="AutoShape 381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36" name="AutoShape 382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95" name="AutoShape 383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38" name="Oval 384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297" name="AutoShape 385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40" name="Freeform 386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41" name="Freeform 387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7" name="Group 388"/>
              <p:cNvGrpSpPr>
                <a:grpSpLocks/>
              </p:cNvGrpSpPr>
              <p:nvPr/>
            </p:nvGrpSpPr>
            <p:grpSpPr bwMode="auto">
              <a:xfrm>
                <a:off x="2016" y="3648"/>
                <a:ext cx="480" cy="278"/>
                <a:chOff x="864" y="3024"/>
                <a:chExt cx="560" cy="324"/>
              </a:xfrm>
            </p:grpSpPr>
            <p:sp>
              <p:nvSpPr>
                <p:cNvPr id="16528" name="AutoShape 389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29" name="AutoShape 390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03" name="AutoShape 391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31" name="Oval 392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05" name="AutoShape 393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33" name="Freeform 394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34" name="Freeform 395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8" name="Group 396"/>
              <p:cNvGrpSpPr>
                <a:grpSpLocks/>
              </p:cNvGrpSpPr>
              <p:nvPr/>
            </p:nvGrpSpPr>
            <p:grpSpPr bwMode="auto">
              <a:xfrm>
                <a:off x="2208" y="2608"/>
                <a:ext cx="480" cy="278"/>
                <a:chOff x="864" y="3024"/>
                <a:chExt cx="560" cy="324"/>
              </a:xfrm>
            </p:grpSpPr>
            <p:sp>
              <p:nvSpPr>
                <p:cNvPr id="16521" name="AutoShape 397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22" name="AutoShape 398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11" name="AutoShape 399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24" name="Oval 400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13" name="AutoShape 401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26" name="Freeform 402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27" name="Freeform 403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9" name="Group 404"/>
              <p:cNvGrpSpPr>
                <a:grpSpLocks/>
              </p:cNvGrpSpPr>
              <p:nvPr/>
            </p:nvGrpSpPr>
            <p:grpSpPr bwMode="auto">
              <a:xfrm>
                <a:off x="2400" y="2256"/>
                <a:ext cx="480" cy="278"/>
                <a:chOff x="864" y="3024"/>
                <a:chExt cx="560" cy="324"/>
              </a:xfrm>
            </p:grpSpPr>
            <p:sp>
              <p:nvSpPr>
                <p:cNvPr id="16514" name="AutoShape 405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19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15" name="AutoShape 406"/>
                <p:cNvSpPr>
                  <a:spLocks noChangeArrowheads="1"/>
                </p:cNvSpPr>
                <p:nvPr/>
              </p:nvSpPr>
              <p:spPr bwMode="auto">
                <a:xfrm>
                  <a:off x="864" y="3028"/>
                  <a:ext cx="560" cy="32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19" name="AutoShape 407"/>
                <p:cNvSpPr>
                  <a:spLocks noChangeArrowheads="1"/>
                </p:cNvSpPr>
                <p:nvPr/>
              </p:nvSpPr>
              <p:spPr bwMode="auto">
                <a:xfrm>
                  <a:off x="893" y="3057"/>
                  <a:ext cx="503" cy="263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17" name="Oval 408"/>
                <p:cNvSpPr>
                  <a:spLocks noChangeArrowheads="1"/>
                </p:cNvSpPr>
                <p:nvPr/>
              </p:nvSpPr>
              <p:spPr bwMode="auto">
                <a:xfrm>
                  <a:off x="1039" y="3068"/>
                  <a:ext cx="220" cy="221"/>
                </a:xfrm>
                <a:prstGeom prst="ellips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9321" name="AutoShape 409"/>
                <p:cNvSpPr>
                  <a:spLocks noChangeArrowheads="1"/>
                </p:cNvSpPr>
                <p:nvPr/>
              </p:nvSpPr>
              <p:spPr bwMode="auto">
                <a:xfrm>
                  <a:off x="1123" y="3024"/>
                  <a:ext cx="44" cy="44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6519" name="Freeform 410"/>
                <p:cNvSpPr>
                  <a:spLocks/>
                </p:cNvSpPr>
                <p:nvPr/>
              </p:nvSpPr>
              <p:spPr bwMode="auto">
                <a:xfrm>
                  <a:off x="1238" y="3123"/>
                  <a:ext cx="22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8 w 50"/>
                    <a:gd name="T3" fmla="*/ 31 h 264"/>
                    <a:gd name="T4" fmla="*/ 21 w 50"/>
                    <a:gd name="T5" fmla="*/ 65 h 264"/>
                    <a:gd name="T6" fmla="*/ 13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520" name="Freeform 411"/>
                <p:cNvSpPr>
                  <a:spLocks/>
                </p:cNvSpPr>
                <p:nvPr/>
              </p:nvSpPr>
              <p:spPr bwMode="auto">
                <a:xfrm rot="3753881">
                  <a:off x="1176" y="3210"/>
                  <a:ext cx="23" cy="120"/>
                </a:xfrm>
                <a:custGeom>
                  <a:avLst/>
                  <a:gdLst>
                    <a:gd name="T0" fmla="*/ 8 w 50"/>
                    <a:gd name="T1" fmla="*/ 0 h 264"/>
                    <a:gd name="T2" fmla="*/ 19 w 50"/>
                    <a:gd name="T3" fmla="*/ 31 h 264"/>
                    <a:gd name="T4" fmla="*/ 22 w 50"/>
                    <a:gd name="T5" fmla="*/ 65 h 264"/>
                    <a:gd name="T6" fmla="*/ 14 w 50"/>
                    <a:gd name="T7" fmla="*/ 96 h 264"/>
                    <a:gd name="T8" fmla="*/ 0 w 50"/>
                    <a:gd name="T9" fmla="*/ 12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264"/>
                    <a:gd name="T17" fmla="*/ 50 w 50"/>
                    <a:gd name="T18" fmla="*/ 264 h 2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264">
                      <a:moveTo>
                        <a:pt x="18" y="0"/>
                      </a:moveTo>
                      <a:cubicBezTo>
                        <a:pt x="27" y="22"/>
                        <a:pt x="37" y="44"/>
                        <a:pt x="42" y="68"/>
                      </a:cubicBezTo>
                      <a:cubicBezTo>
                        <a:pt x="46" y="91"/>
                        <a:pt x="50" y="118"/>
                        <a:pt x="48" y="142"/>
                      </a:cubicBezTo>
                      <a:cubicBezTo>
                        <a:pt x="46" y="166"/>
                        <a:pt x="38" y="191"/>
                        <a:pt x="30" y="212"/>
                      </a:cubicBezTo>
                      <a:cubicBezTo>
                        <a:pt x="21" y="232"/>
                        <a:pt x="10" y="248"/>
                        <a:pt x="0" y="264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sp>
            <p:nvSpPr>
              <p:cNvPr id="16509" name="Freeform 413"/>
              <p:cNvSpPr>
                <a:spLocks/>
              </p:cNvSpPr>
              <p:nvPr/>
            </p:nvSpPr>
            <p:spPr bwMode="auto">
              <a:xfrm>
                <a:off x="2784" y="2640"/>
                <a:ext cx="336" cy="864"/>
              </a:xfrm>
              <a:custGeom>
                <a:avLst/>
                <a:gdLst>
                  <a:gd name="T0" fmla="*/ 336 w 336"/>
                  <a:gd name="T1" fmla="*/ 864 h 864"/>
                  <a:gd name="T2" fmla="*/ 144 w 336"/>
                  <a:gd name="T3" fmla="*/ 720 h 864"/>
                  <a:gd name="T4" fmla="*/ 0 w 336"/>
                  <a:gd name="T5" fmla="*/ 0 h 864"/>
                  <a:gd name="T6" fmla="*/ 0 60000 65536"/>
                  <a:gd name="T7" fmla="*/ 0 60000 65536"/>
                  <a:gd name="T8" fmla="*/ 0 60000 65536"/>
                  <a:gd name="T9" fmla="*/ 0 w 336"/>
                  <a:gd name="T10" fmla="*/ 0 h 864"/>
                  <a:gd name="T11" fmla="*/ 336 w 336"/>
                  <a:gd name="T12" fmla="*/ 864 h 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6" h="864">
                    <a:moveTo>
                      <a:pt x="336" y="864"/>
                    </a:moveTo>
                    <a:cubicBezTo>
                      <a:pt x="268" y="864"/>
                      <a:pt x="200" y="864"/>
                      <a:pt x="144" y="720"/>
                    </a:cubicBezTo>
                    <a:cubicBezTo>
                      <a:pt x="87" y="575"/>
                      <a:pt x="43" y="287"/>
                      <a:pt x="0" y="0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510" name="Freeform 414"/>
              <p:cNvSpPr>
                <a:spLocks/>
              </p:cNvSpPr>
              <p:nvPr/>
            </p:nvSpPr>
            <p:spPr bwMode="auto">
              <a:xfrm>
                <a:off x="2592" y="2928"/>
                <a:ext cx="480" cy="576"/>
              </a:xfrm>
              <a:custGeom>
                <a:avLst/>
                <a:gdLst>
                  <a:gd name="T0" fmla="*/ 480 w 480"/>
                  <a:gd name="T1" fmla="*/ 576 h 576"/>
                  <a:gd name="T2" fmla="*/ 240 w 480"/>
                  <a:gd name="T3" fmla="*/ 432 h 576"/>
                  <a:gd name="T4" fmla="*/ 0 w 480"/>
                  <a:gd name="T5" fmla="*/ 0 h 576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576"/>
                  <a:gd name="T11" fmla="*/ 480 w 480"/>
                  <a:gd name="T12" fmla="*/ 576 h 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576">
                    <a:moveTo>
                      <a:pt x="480" y="576"/>
                    </a:moveTo>
                    <a:cubicBezTo>
                      <a:pt x="400" y="552"/>
                      <a:pt x="320" y="528"/>
                      <a:pt x="240" y="432"/>
                    </a:cubicBezTo>
                    <a:cubicBezTo>
                      <a:pt x="160" y="336"/>
                      <a:pt x="80" y="168"/>
                      <a:pt x="0" y="0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511" name="Freeform 415"/>
              <p:cNvSpPr>
                <a:spLocks/>
              </p:cNvSpPr>
              <p:nvPr/>
            </p:nvSpPr>
            <p:spPr bwMode="auto">
              <a:xfrm>
                <a:off x="2496" y="3216"/>
                <a:ext cx="528" cy="288"/>
              </a:xfrm>
              <a:custGeom>
                <a:avLst/>
                <a:gdLst>
                  <a:gd name="T0" fmla="*/ 528 w 528"/>
                  <a:gd name="T1" fmla="*/ 288 h 288"/>
                  <a:gd name="T2" fmla="*/ 240 w 528"/>
                  <a:gd name="T3" fmla="*/ 192 h 288"/>
                  <a:gd name="T4" fmla="*/ 0 w 528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288"/>
                  <a:gd name="T11" fmla="*/ 528 w 528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288">
                    <a:moveTo>
                      <a:pt x="528" y="288"/>
                    </a:moveTo>
                    <a:cubicBezTo>
                      <a:pt x="428" y="264"/>
                      <a:pt x="328" y="240"/>
                      <a:pt x="240" y="192"/>
                    </a:cubicBezTo>
                    <a:cubicBezTo>
                      <a:pt x="152" y="144"/>
                      <a:pt x="76" y="72"/>
                      <a:pt x="0" y="0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512" name="Freeform 416"/>
              <p:cNvSpPr>
                <a:spLocks/>
              </p:cNvSpPr>
              <p:nvPr/>
            </p:nvSpPr>
            <p:spPr bwMode="auto">
              <a:xfrm>
                <a:off x="2736" y="3504"/>
                <a:ext cx="336" cy="480"/>
              </a:xfrm>
              <a:custGeom>
                <a:avLst/>
                <a:gdLst>
                  <a:gd name="T0" fmla="*/ 336 w 336"/>
                  <a:gd name="T1" fmla="*/ 0 h 480"/>
                  <a:gd name="T2" fmla="*/ 192 w 336"/>
                  <a:gd name="T3" fmla="*/ 96 h 480"/>
                  <a:gd name="T4" fmla="*/ 0 w 336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336"/>
                  <a:gd name="T10" fmla="*/ 0 h 480"/>
                  <a:gd name="T11" fmla="*/ 336 w 336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6" h="480">
                    <a:moveTo>
                      <a:pt x="336" y="0"/>
                    </a:moveTo>
                    <a:cubicBezTo>
                      <a:pt x="291" y="8"/>
                      <a:pt x="247" y="16"/>
                      <a:pt x="192" y="96"/>
                    </a:cubicBezTo>
                    <a:cubicBezTo>
                      <a:pt x="136" y="175"/>
                      <a:pt x="68" y="327"/>
                      <a:pt x="0" y="480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513" name="Freeform 417"/>
              <p:cNvSpPr>
                <a:spLocks/>
              </p:cNvSpPr>
              <p:nvPr/>
            </p:nvSpPr>
            <p:spPr bwMode="auto">
              <a:xfrm>
                <a:off x="2576" y="3496"/>
                <a:ext cx="401" cy="297"/>
              </a:xfrm>
              <a:custGeom>
                <a:avLst/>
                <a:gdLst>
                  <a:gd name="T0" fmla="*/ 401 w 336"/>
                  <a:gd name="T1" fmla="*/ 0 h 240"/>
                  <a:gd name="T2" fmla="*/ 172 w 336"/>
                  <a:gd name="T3" fmla="*/ 119 h 240"/>
                  <a:gd name="T4" fmla="*/ 0 w 336"/>
                  <a:gd name="T5" fmla="*/ 297 h 240"/>
                  <a:gd name="T6" fmla="*/ 0 60000 65536"/>
                  <a:gd name="T7" fmla="*/ 0 60000 65536"/>
                  <a:gd name="T8" fmla="*/ 0 60000 65536"/>
                  <a:gd name="T9" fmla="*/ 0 w 336"/>
                  <a:gd name="T10" fmla="*/ 0 h 240"/>
                  <a:gd name="T11" fmla="*/ 336 w 336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6" h="240">
                    <a:moveTo>
                      <a:pt x="336" y="0"/>
                    </a:moveTo>
                    <a:cubicBezTo>
                      <a:pt x="267" y="28"/>
                      <a:pt x="199" y="56"/>
                      <a:pt x="144" y="96"/>
                    </a:cubicBezTo>
                    <a:cubicBezTo>
                      <a:pt x="88" y="135"/>
                      <a:pt x="44" y="187"/>
                      <a:pt x="0" y="240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6501" name="Text Box 437"/>
            <p:cNvSpPr txBox="1">
              <a:spLocks noChangeArrowheads="1"/>
            </p:cNvSpPr>
            <p:nvPr/>
          </p:nvSpPr>
          <p:spPr bwMode="auto">
            <a:xfrm>
              <a:off x="912" y="2160"/>
              <a:ext cx="1536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charset="0"/>
                </a:rPr>
                <a:t>Many generations of bacteria</a:t>
              </a:r>
            </a:p>
          </p:txBody>
        </p:sp>
      </p:grpSp>
      <p:grpSp>
        <p:nvGrpSpPr>
          <p:cNvPr id="10" name="Group 349"/>
          <p:cNvGrpSpPr>
            <a:grpSpLocks/>
          </p:cNvGrpSpPr>
          <p:nvPr/>
        </p:nvGrpSpPr>
        <p:grpSpPr bwMode="auto">
          <a:xfrm>
            <a:off x="4800600" y="4191000"/>
            <a:ext cx="3292475" cy="2197100"/>
            <a:chOff x="3024" y="2640"/>
            <a:chExt cx="2074" cy="1384"/>
          </a:xfrm>
        </p:grpSpPr>
        <p:sp>
          <p:nvSpPr>
            <p:cNvPr id="16489" name="Freeform 350"/>
            <p:cNvSpPr>
              <a:spLocks/>
            </p:cNvSpPr>
            <p:nvPr/>
          </p:nvSpPr>
          <p:spPr bwMode="auto">
            <a:xfrm flipH="1">
              <a:off x="4330" y="2816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90" name="Text Box 351"/>
            <p:cNvSpPr txBox="1">
              <a:spLocks noChangeArrowheads="1"/>
            </p:cNvSpPr>
            <p:nvPr/>
          </p:nvSpPr>
          <p:spPr bwMode="auto">
            <a:xfrm>
              <a:off x="3216" y="3552"/>
              <a:ext cx="1104" cy="4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Temperate phage</a:t>
              </a:r>
            </a:p>
          </p:txBody>
        </p:sp>
        <p:grpSp>
          <p:nvGrpSpPr>
            <p:cNvPr id="11" name="Group 352"/>
            <p:cNvGrpSpPr>
              <a:grpSpLocks/>
            </p:cNvGrpSpPr>
            <p:nvPr/>
          </p:nvGrpSpPr>
          <p:grpSpPr bwMode="auto">
            <a:xfrm>
              <a:off x="3024" y="2640"/>
              <a:ext cx="1232" cy="710"/>
              <a:chOff x="1152" y="3528"/>
              <a:chExt cx="1232" cy="710"/>
            </a:xfrm>
          </p:grpSpPr>
          <p:sp>
            <p:nvSpPr>
              <p:cNvPr id="16492" name="AutoShape 353"/>
              <p:cNvSpPr>
                <a:spLocks noChangeArrowheads="1"/>
              </p:cNvSpPr>
              <p:nvPr/>
            </p:nvSpPr>
            <p:spPr bwMode="auto">
              <a:xfrm>
                <a:off x="1152" y="3536"/>
                <a:ext cx="1232" cy="702"/>
              </a:xfrm>
              <a:prstGeom prst="roundRect">
                <a:avLst>
                  <a:gd name="adj" fmla="val 19801"/>
                </a:avLst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93" name="AutoShape 354"/>
              <p:cNvSpPr>
                <a:spLocks noChangeArrowheads="1"/>
              </p:cNvSpPr>
              <p:nvPr/>
            </p:nvSpPr>
            <p:spPr bwMode="auto">
              <a:xfrm>
                <a:off x="1194" y="3576"/>
                <a:ext cx="1152" cy="624"/>
              </a:xfrm>
              <a:prstGeom prst="roundRect">
                <a:avLst>
                  <a:gd name="adj" fmla="val 16667"/>
                </a:avLst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94" name="AutoShape 355"/>
              <p:cNvSpPr>
                <a:spLocks noChangeArrowheads="1"/>
              </p:cNvSpPr>
              <p:nvPr/>
            </p:nvSpPr>
            <p:spPr bwMode="auto">
              <a:xfrm>
                <a:off x="1168" y="3552"/>
                <a:ext cx="1200" cy="670"/>
              </a:xfrm>
              <a:prstGeom prst="roundRect">
                <a:avLst>
                  <a:gd name="adj" fmla="val 19403"/>
                </a:avLst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9268" name="AutoShape 356"/>
              <p:cNvSpPr>
                <a:spLocks noChangeArrowheads="1"/>
              </p:cNvSpPr>
              <p:nvPr/>
            </p:nvSpPr>
            <p:spPr bwMode="auto">
              <a:xfrm>
                <a:off x="1216" y="3600"/>
                <a:ext cx="1106" cy="578"/>
              </a:xfrm>
              <a:prstGeom prst="roundRect">
                <a:avLst>
                  <a:gd name="adj" fmla="val 15227"/>
                </a:avLst>
              </a:prstGeom>
              <a:gradFill rotWithShape="0">
                <a:gsLst>
                  <a:gs pos="0">
                    <a:schemeClr val="tx2"/>
                  </a:gs>
                  <a:gs pos="100000">
                    <a:schemeClr val="tx2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496" name="Oval 357"/>
              <p:cNvSpPr>
                <a:spLocks noChangeArrowheads="1"/>
              </p:cNvSpPr>
              <p:nvPr/>
            </p:nvSpPr>
            <p:spPr bwMode="auto">
              <a:xfrm>
                <a:off x="1536" y="3624"/>
                <a:ext cx="486" cy="486"/>
              </a:xfrm>
              <a:prstGeom prst="ellipse">
                <a:avLst/>
              </a:prstGeom>
              <a:noFill/>
              <a:ln w="5715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9270" name="AutoShape 358"/>
              <p:cNvSpPr>
                <a:spLocks noChangeArrowheads="1"/>
              </p:cNvSpPr>
              <p:nvPr/>
            </p:nvSpPr>
            <p:spPr bwMode="auto">
              <a:xfrm>
                <a:off x="1722" y="3528"/>
                <a:ext cx="96" cy="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/>
                  </a:gs>
                  <a:gs pos="100000">
                    <a:srgbClr val="8000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498" name="Freeform 359"/>
              <p:cNvSpPr>
                <a:spLocks/>
              </p:cNvSpPr>
              <p:nvPr/>
            </p:nvSpPr>
            <p:spPr bwMode="auto">
              <a:xfrm>
                <a:off x="1974" y="3746"/>
                <a:ext cx="50" cy="264"/>
              </a:xfrm>
              <a:custGeom>
                <a:avLst/>
                <a:gdLst>
                  <a:gd name="T0" fmla="*/ 18 w 50"/>
                  <a:gd name="T1" fmla="*/ 0 h 264"/>
                  <a:gd name="T2" fmla="*/ 42 w 50"/>
                  <a:gd name="T3" fmla="*/ 68 h 264"/>
                  <a:gd name="T4" fmla="*/ 48 w 50"/>
                  <a:gd name="T5" fmla="*/ 142 h 264"/>
                  <a:gd name="T6" fmla="*/ 30 w 50"/>
                  <a:gd name="T7" fmla="*/ 212 h 264"/>
                  <a:gd name="T8" fmla="*/ 0 w 50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264"/>
                  <a:gd name="T17" fmla="*/ 50 w 50"/>
                  <a:gd name="T18" fmla="*/ 264 h 2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264">
                    <a:moveTo>
                      <a:pt x="18" y="0"/>
                    </a:moveTo>
                    <a:cubicBezTo>
                      <a:pt x="27" y="22"/>
                      <a:pt x="37" y="44"/>
                      <a:pt x="42" y="68"/>
                    </a:cubicBezTo>
                    <a:cubicBezTo>
                      <a:pt x="46" y="91"/>
                      <a:pt x="50" y="118"/>
                      <a:pt x="48" y="142"/>
                    </a:cubicBezTo>
                    <a:cubicBezTo>
                      <a:pt x="46" y="166"/>
                      <a:pt x="38" y="191"/>
                      <a:pt x="30" y="212"/>
                    </a:cubicBezTo>
                    <a:cubicBezTo>
                      <a:pt x="21" y="232"/>
                      <a:pt x="10" y="248"/>
                      <a:pt x="0" y="264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99" name="Freeform 360"/>
              <p:cNvSpPr>
                <a:spLocks/>
              </p:cNvSpPr>
              <p:nvPr/>
            </p:nvSpPr>
            <p:spPr bwMode="auto">
              <a:xfrm rot="3753881">
                <a:off x="1840" y="3936"/>
                <a:ext cx="50" cy="264"/>
              </a:xfrm>
              <a:custGeom>
                <a:avLst/>
                <a:gdLst>
                  <a:gd name="T0" fmla="*/ 18 w 50"/>
                  <a:gd name="T1" fmla="*/ 0 h 264"/>
                  <a:gd name="T2" fmla="*/ 42 w 50"/>
                  <a:gd name="T3" fmla="*/ 68 h 264"/>
                  <a:gd name="T4" fmla="*/ 48 w 50"/>
                  <a:gd name="T5" fmla="*/ 142 h 264"/>
                  <a:gd name="T6" fmla="*/ 30 w 50"/>
                  <a:gd name="T7" fmla="*/ 212 h 264"/>
                  <a:gd name="T8" fmla="*/ 0 w 50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264"/>
                  <a:gd name="T17" fmla="*/ 50 w 50"/>
                  <a:gd name="T18" fmla="*/ 264 h 2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264">
                    <a:moveTo>
                      <a:pt x="18" y="0"/>
                    </a:moveTo>
                    <a:cubicBezTo>
                      <a:pt x="27" y="22"/>
                      <a:pt x="37" y="44"/>
                      <a:pt x="42" y="68"/>
                    </a:cubicBezTo>
                    <a:cubicBezTo>
                      <a:pt x="46" y="91"/>
                      <a:pt x="50" y="118"/>
                      <a:pt x="48" y="142"/>
                    </a:cubicBezTo>
                    <a:cubicBezTo>
                      <a:pt x="46" y="166"/>
                      <a:pt x="38" y="191"/>
                      <a:pt x="30" y="212"/>
                    </a:cubicBezTo>
                    <a:cubicBezTo>
                      <a:pt x="21" y="232"/>
                      <a:pt x="10" y="248"/>
                      <a:pt x="0" y="264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grpSp>
        <p:nvGrpSpPr>
          <p:cNvPr id="12" name="Group 457"/>
          <p:cNvGrpSpPr>
            <a:grpSpLocks/>
          </p:cNvGrpSpPr>
          <p:nvPr/>
        </p:nvGrpSpPr>
        <p:grpSpPr bwMode="auto">
          <a:xfrm>
            <a:off x="5638800" y="2209800"/>
            <a:ext cx="3327400" cy="2041525"/>
            <a:chOff x="3552" y="1392"/>
            <a:chExt cx="2096" cy="1286"/>
          </a:xfrm>
        </p:grpSpPr>
        <p:grpSp>
          <p:nvGrpSpPr>
            <p:cNvPr id="13" name="Group 336"/>
            <p:cNvGrpSpPr>
              <a:grpSpLocks/>
            </p:cNvGrpSpPr>
            <p:nvPr/>
          </p:nvGrpSpPr>
          <p:grpSpPr bwMode="auto">
            <a:xfrm>
              <a:off x="3552" y="1968"/>
              <a:ext cx="2096" cy="710"/>
              <a:chOff x="720" y="1200"/>
              <a:chExt cx="2096" cy="710"/>
            </a:xfrm>
          </p:grpSpPr>
          <p:sp>
            <p:nvSpPr>
              <p:cNvPr id="16478" name="Freeform 337"/>
              <p:cNvSpPr>
                <a:spLocks/>
              </p:cNvSpPr>
              <p:nvPr/>
            </p:nvSpPr>
            <p:spPr bwMode="auto">
              <a:xfrm>
                <a:off x="720" y="1576"/>
                <a:ext cx="768" cy="167"/>
              </a:xfrm>
              <a:custGeom>
                <a:avLst/>
                <a:gdLst>
                  <a:gd name="T0" fmla="*/ 0 w 768"/>
                  <a:gd name="T1" fmla="*/ 0 h 167"/>
                  <a:gd name="T2" fmla="*/ 144 w 768"/>
                  <a:gd name="T3" fmla="*/ 144 h 167"/>
                  <a:gd name="T4" fmla="*/ 768 w 768"/>
                  <a:gd name="T5" fmla="*/ 144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grpSp>
            <p:nvGrpSpPr>
              <p:cNvPr id="14" name="Group 338"/>
              <p:cNvGrpSpPr>
                <a:grpSpLocks/>
              </p:cNvGrpSpPr>
              <p:nvPr/>
            </p:nvGrpSpPr>
            <p:grpSpPr bwMode="auto">
              <a:xfrm>
                <a:off x="1584" y="1200"/>
                <a:ext cx="1232" cy="710"/>
                <a:chOff x="1584" y="1200"/>
                <a:chExt cx="1232" cy="710"/>
              </a:xfrm>
            </p:grpSpPr>
            <p:grpSp>
              <p:nvGrpSpPr>
                <p:cNvPr id="15" name="Group 339"/>
                <p:cNvGrpSpPr>
                  <a:grpSpLocks/>
                </p:cNvGrpSpPr>
                <p:nvPr/>
              </p:nvGrpSpPr>
              <p:grpSpPr bwMode="auto">
                <a:xfrm>
                  <a:off x="1584" y="1200"/>
                  <a:ext cx="1232" cy="710"/>
                  <a:chOff x="616" y="720"/>
                  <a:chExt cx="1232" cy="710"/>
                </a:xfrm>
              </p:grpSpPr>
              <p:sp>
                <p:nvSpPr>
                  <p:cNvPr id="16483" name="AutoShape 340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728"/>
                    <a:ext cx="1232" cy="702"/>
                  </a:xfrm>
                  <a:prstGeom prst="roundRect">
                    <a:avLst>
                      <a:gd name="adj" fmla="val 19801"/>
                    </a:avLst>
                  </a:prstGeom>
                  <a:noFill/>
                  <a:ln w="76200">
                    <a:solidFill>
                      <a:srgbClr val="FF66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6484" name="AutoShape 341"/>
                  <p:cNvSpPr>
                    <a:spLocks noChangeArrowheads="1"/>
                  </p:cNvSpPr>
                  <p:nvPr/>
                </p:nvSpPr>
                <p:spPr bwMode="auto">
                  <a:xfrm>
                    <a:off x="658" y="768"/>
                    <a:ext cx="1152" cy="624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7620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6485" name="AutoShape 342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744"/>
                    <a:ext cx="1200" cy="670"/>
                  </a:xfrm>
                  <a:prstGeom prst="roundRect">
                    <a:avLst>
                      <a:gd name="adj" fmla="val 19403"/>
                    </a:avLst>
                  </a:prstGeom>
                  <a:noFill/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9255" name="AutoShape 343"/>
                  <p:cNvSpPr>
                    <a:spLocks noChangeArrowheads="1"/>
                  </p:cNvSpPr>
                  <p:nvPr/>
                </p:nvSpPr>
                <p:spPr bwMode="auto">
                  <a:xfrm>
                    <a:off x="680" y="792"/>
                    <a:ext cx="1106" cy="578"/>
                  </a:xfrm>
                  <a:prstGeom prst="roundRect">
                    <a:avLst>
                      <a:gd name="adj" fmla="val 15227"/>
                    </a:avLst>
                  </a:prstGeom>
                  <a:gradFill rotWithShape="0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  <p:sp>
                <p:nvSpPr>
                  <p:cNvPr id="16487" name="Oval 344"/>
                  <p:cNvSpPr>
                    <a:spLocks noChangeArrowheads="1"/>
                  </p:cNvSpPr>
                  <p:nvPr/>
                </p:nvSpPr>
                <p:spPr bwMode="auto">
                  <a:xfrm>
                    <a:off x="1042" y="816"/>
                    <a:ext cx="384" cy="384"/>
                  </a:xfrm>
                  <a:prstGeom prst="ellipse">
                    <a:avLst/>
                  </a:prstGeom>
                  <a:noFill/>
                  <a:ln w="5715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9257" name="AutoShape 345"/>
                  <p:cNvSpPr>
                    <a:spLocks noChangeArrowheads="1"/>
                  </p:cNvSpPr>
                  <p:nvPr/>
                </p:nvSpPr>
                <p:spPr bwMode="auto">
                  <a:xfrm>
                    <a:off x="1186" y="720"/>
                    <a:ext cx="96" cy="96"/>
                  </a:xfrm>
                  <a:custGeom>
                    <a:avLst/>
                    <a:gdLst>
                      <a:gd name="G0" fmla="+- 5400 0 0"/>
                      <a:gd name="G1" fmla="+- 21600 0 5400"/>
                      <a:gd name="G2" fmla="*/ 5400 1 2"/>
                      <a:gd name="G3" fmla="+- 21600 0 G2"/>
                      <a:gd name="G4" fmla="+/ 5400 21600 2"/>
                      <a:gd name="G5" fmla="+/ G1 0 2"/>
                      <a:gd name="G6" fmla="*/ 21600 21600 5400"/>
                      <a:gd name="G7" fmla="*/ G6 1 2"/>
                      <a:gd name="G8" fmla="+- 21600 0 G7"/>
                      <a:gd name="G9" fmla="*/ 21600 1 2"/>
                      <a:gd name="G10" fmla="+- 5400 0 G9"/>
                      <a:gd name="G11" fmla="?: G10 G8 0"/>
                      <a:gd name="G12" fmla="?: G10 G7 21600"/>
                      <a:gd name="T0" fmla="*/ 18900 w 21600"/>
                      <a:gd name="T1" fmla="*/ 10800 h 21600"/>
                      <a:gd name="T2" fmla="*/ 10800 w 21600"/>
                      <a:gd name="T3" fmla="*/ 21600 h 21600"/>
                      <a:gd name="T4" fmla="*/ 2700 w 21600"/>
                      <a:gd name="T5" fmla="*/ 10800 h 21600"/>
                      <a:gd name="T6" fmla="*/ 10800 w 21600"/>
                      <a:gd name="T7" fmla="*/ 0 h 21600"/>
                      <a:gd name="T8" fmla="*/ 4500 w 21600"/>
                      <a:gd name="T9" fmla="*/ 4500 h 21600"/>
                      <a:gd name="T10" fmla="*/ 17100 w 21600"/>
                      <a:gd name="T11" fmla="*/ 171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6600"/>
                      </a:gs>
                      <a:gs pos="100000">
                        <a:srgbClr val="800000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</p:grpSp>
            <p:sp>
              <p:nvSpPr>
                <p:cNvPr id="16481" name="Oval 346"/>
                <p:cNvSpPr>
                  <a:spLocks noChangeArrowheads="1"/>
                </p:cNvSpPr>
                <p:nvPr/>
              </p:nvSpPr>
              <p:spPr bwMode="auto">
                <a:xfrm>
                  <a:off x="2380" y="1482"/>
                  <a:ext cx="192" cy="192"/>
                </a:xfrm>
                <a:prstGeom prst="ellipse">
                  <a:avLst/>
                </a:prstGeom>
                <a:noFill/>
                <a:ln w="57150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482" name="Line 347"/>
                <p:cNvSpPr>
                  <a:spLocks noChangeShapeType="1"/>
                </p:cNvSpPr>
                <p:nvPr/>
              </p:nvSpPr>
              <p:spPr bwMode="auto">
                <a:xfrm flipH="1">
                  <a:off x="2384" y="1480"/>
                  <a:ext cx="12" cy="68"/>
                </a:xfrm>
                <a:prstGeom prst="line">
                  <a:avLst/>
                </a:prstGeom>
                <a:noFill/>
                <a:ln w="5715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</p:grpSp>
        <p:grpSp>
          <p:nvGrpSpPr>
            <p:cNvPr id="16" name="Group 456"/>
            <p:cNvGrpSpPr>
              <a:grpSpLocks/>
            </p:cNvGrpSpPr>
            <p:nvPr/>
          </p:nvGrpSpPr>
          <p:grpSpPr bwMode="auto">
            <a:xfrm>
              <a:off x="5088" y="1392"/>
              <a:ext cx="431" cy="396"/>
              <a:chOff x="5089" y="48"/>
              <a:chExt cx="431" cy="396"/>
            </a:xfrm>
          </p:grpSpPr>
          <p:sp>
            <p:nvSpPr>
              <p:cNvPr id="16472" name="AutoShape 443"/>
              <p:cNvSpPr>
                <a:spLocks noChangeArrowheads="1"/>
              </p:cNvSpPr>
              <p:nvPr/>
            </p:nvSpPr>
            <p:spPr bwMode="auto">
              <a:xfrm rot="-7371028">
                <a:off x="5078" y="64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73" name="Freeform 444"/>
              <p:cNvSpPr>
                <a:spLocks/>
              </p:cNvSpPr>
              <p:nvPr/>
            </p:nvSpPr>
            <p:spPr bwMode="auto">
              <a:xfrm rot="19628972" flipH="1">
                <a:off x="5181" y="340"/>
                <a:ext cx="107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7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74" name="Freeform 445"/>
              <p:cNvSpPr>
                <a:spLocks/>
              </p:cNvSpPr>
              <p:nvPr/>
            </p:nvSpPr>
            <p:spPr bwMode="auto">
              <a:xfrm rot="-1971028">
                <a:off x="5319" y="252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75" name="Freeform 446"/>
              <p:cNvSpPr>
                <a:spLocks/>
              </p:cNvSpPr>
              <p:nvPr/>
            </p:nvSpPr>
            <p:spPr bwMode="auto">
              <a:xfrm rot="19628972" flipH="1">
                <a:off x="5089" y="367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76" name="Freeform 447"/>
              <p:cNvSpPr>
                <a:spLocks/>
              </p:cNvSpPr>
              <p:nvPr/>
            </p:nvSpPr>
            <p:spPr bwMode="auto">
              <a:xfrm rot="-1971028">
                <a:off x="5310" y="224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77" name="Rectangle 448"/>
              <p:cNvSpPr>
                <a:spLocks noChangeArrowheads="1"/>
              </p:cNvSpPr>
              <p:nvPr/>
            </p:nvSpPr>
            <p:spPr bwMode="auto">
              <a:xfrm rot="-1971028">
                <a:off x="5255" y="241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sp>
        <p:nvSpPr>
          <p:cNvPr id="38946" name="Rectangle 3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686800" cy="762000"/>
          </a:xfrm>
        </p:spPr>
        <p:txBody>
          <a:bodyPr lIns="90487" tIns="44450" rIns="90487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/>
              <a:t>Phage Reproduction:</a:t>
            </a:r>
            <a:r>
              <a:rPr lang="ar-SA" sz="3600" dirty="0" smtClean="0"/>
              <a:t> </a:t>
            </a:r>
            <a:r>
              <a:rPr lang="en-US" sz="3600" dirty="0" smtClean="0"/>
              <a:t>The </a:t>
            </a:r>
            <a:r>
              <a:rPr lang="en-US" sz="3600" dirty="0" err="1" smtClean="0"/>
              <a:t>Lysogenic</a:t>
            </a:r>
            <a:r>
              <a:rPr lang="en-US" sz="3600" dirty="0" smtClean="0"/>
              <a:t> Cycle</a:t>
            </a:r>
          </a:p>
        </p:txBody>
      </p:sp>
      <p:sp>
        <p:nvSpPr>
          <p:cNvPr id="39106" name="Text Box 194"/>
          <p:cNvSpPr txBox="1">
            <a:spLocks noChangeArrowheads="1"/>
          </p:cNvSpPr>
          <p:nvPr/>
        </p:nvSpPr>
        <p:spPr bwMode="auto">
          <a:xfrm>
            <a:off x="6938963" y="4800600"/>
            <a:ext cx="2205037" cy="1406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2400">
                <a:latin typeface="Times" charset="0"/>
              </a:rPr>
              <a:t>Integration of phage DNA into the bacterial genome</a:t>
            </a:r>
          </a:p>
        </p:txBody>
      </p:sp>
      <p:grpSp>
        <p:nvGrpSpPr>
          <p:cNvPr id="17" name="Group 323"/>
          <p:cNvGrpSpPr>
            <a:grpSpLocks/>
          </p:cNvGrpSpPr>
          <p:nvPr/>
        </p:nvGrpSpPr>
        <p:grpSpPr bwMode="auto">
          <a:xfrm>
            <a:off x="3429000" y="1219200"/>
            <a:ext cx="3352800" cy="2422525"/>
            <a:chOff x="2160" y="768"/>
            <a:chExt cx="2112" cy="1526"/>
          </a:xfrm>
        </p:grpSpPr>
        <p:grpSp>
          <p:nvGrpSpPr>
            <p:cNvPr id="18" name="Group 104"/>
            <p:cNvGrpSpPr>
              <a:grpSpLocks/>
            </p:cNvGrpSpPr>
            <p:nvPr/>
          </p:nvGrpSpPr>
          <p:grpSpPr bwMode="auto">
            <a:xfrm>
              <a:off x="3016" y="1584"/>
              <a:ext cx="1232" cy="710"/>
              <a:chOff x="1584" y="2736"/>
              <a:chExt cx="1232" cy="710"/>
            </a:xfrm>
          </p:grpSpPr>
          <p:sp>
            <p:nvSpPr>
              <p:cNvPr id="16464" name="AutoShape 105"/>
              <p:cNvSpPr>
                <a:spLocks noChangeArrowheads="1"/>
              </p:cNvSpPr>
              <p:nvPr/>
            </p:nvSpPr>
            <p:spPr bwMode="auto">
              <a:xfrm>
                <a:off x="1584" y="2744"/>
                <a:ext cx="1232" cy="702"/>
              </a:xfrm>
              <a:prstGeom prst="roundRect">
                <a:avLst>
                  <a:gd name="adj" fmla="val 19801"/>
                </a:avLst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5" name="AutoShape 106"/>
              <p:cNvSpPr>
                <a:spLocks noChangeArrowheads="1"/>
              </p:cNvSpPr>
              <p:nvPr/>
            </p:nvSpPr>
            <p:spPr bwMode="auto">
              <a:xfrm>
                <a:off x="1626" y="2784"/>
                <a:ext cx="1152" cy="624"/>
              </a:xfrm>
              <a:prstGeom prst="roundRect">
                <a:avLst>
                  <a:gd name="adj" fmla="val 16667"/>
                </a:avLst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6" name="AutoShape 107"/>
              <p:cNvSpPr>
                <a:spLocks noChangeArrowheads="1"/>
              </p:cNvSpPr>
              <p:nvPr/>
            </p:nvSpPr>
            <p:spPr bwMode="auto">
              <a:xfrm>
                <a:off x="1600" y="2760"/>
                <a:ext cx="1200" cy="670"/>
              </a:xfrm>
              <a:prstGeom prst="roundRect">
                <a:avLst>
                  <a:gd name="adj" fmla="val 19403"/>
                </a:avLst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9020" name="AutoShape 108"/>
              <p:cNvSpPr>
                <a:spLocks noChangeArrowheads="1"/>
              </p:cNvSpPr>
              <p:nvPr/>
            </p:nvSpPr>
            <p:spPr bwMode="auto">
              <a:xfrm>
                <a:off x="1648" y="2808"/>
                <a:ext cx="1106" cy="578"/>
              </a:xfrm>
              <a:prstGeom prst="roundRect">
                <a:avLst>
                  <a:gd name="adj" fmla="val 15227"/>
                </a:avLst>
              </a:prstGeom>
              <a:gradFill rotWithShape="0">
                <a:gsLst>
                  <a:gs pos="0">
                    <a:schemeClr val="tx2"/>
                  </a:gs>
                  <a:gs pos="100000">
                    <a:schemeClr val="tx2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468" name="Oval 109"/>
              <p:cNvSpPr>
                <a:spLocks noChangeArrowheads="1"/>
              </p:cNvSpPr>
              <p:nvPr/>
            </p:nvSpPr>
            <p:spPr bwMode="auto">
              <a:xfrm>
                <a:off x="2010" y="2832"/>
                <a:ext cx="384" cy="384"/>
              </a:xfrm>
              <a:prstGeom prst="ellipse">
                <a:avLst/>
              </a:prstGeom>
              <a:noFill/>
              <a:ln w="5715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9022" name="AutoShape 110"/>
              <p:cNvSpPr>
                <a:spLocks noChangeArrowheads="1"/>
              </p:cNvSpPr>
              <p:nvPr/>
            </p:nvSpPr>
            <p:spPr bwMode="auto">
              <a:xfrm>
                <a:off x="2154" y="2736"/>
                <a:ext cx="96" cy="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/>
                  </a:gs>
                  <a:gs pos="100000">
                    <a:srgbClr val="8000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19" name="Group 111"/>
            <p:cNvGrpSpPr>
              <a:grpSpLocks/>
            </p:cNvGrpSpPr>
            <p:nvPr/>
          </p:nvGrpSpPr>
          <p:grpSpPr bwMode="auto">
            <a:xfrm>
              <a:off x="3736" y="1204"/>
              <a:ext cx="474" cy="356"/>
              <a:chOff x="469" y="1908"/>
              <a:chExt cx="474" cy="356"/>
            </a:xfrm>
          </p:grpSpPr>
          <p:sp>
            <p:nvSpPr>
              <p:cNvPr id="16458" name="AutoShape 112"/>
              <p:cNvSpPr>
                <a:spLocks noChangeArrowheads="1"/>
              </p:cNvSpPr>
              <p:nvPr/>
            </p:nvSpPr>
            <p:spPr bwMode="auto">
              <a:xfrm rot="-5400000">
                <a:off x="588" y="1924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59" name="Freeform 113"/>
              <p:cNvSpPr>
                <a:spLocks/>
              </p:cNvSpPr>
              <p:nvPr/>
            </p:nvSpPr>
            <p:spPr bwMode="auto">
              <a:xfrm flipH="1">
                <a:off x="569" y="2187"/>
                <a:ext cx="107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7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0" name="Freeform 114"/>
              <p:cNvSpPr>
                <a:spLocks/>
              </p:cNvSpPr>
              <p:nvPr/>
            </p:nvSpPr>
            <p:spPr bwMode="auto">
              <a:xfrm>
                <a:off x="733" y="2187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1" name="Freeform 115"/>
              <p:cNvSpPr>
                <a:spLocks/>
              </p:cNvSpPr>
              <p:nvPr/>
            </p:nvSpPr>
            <p:spPr bwMode="auto">
              <a:xfrm flipH="1">
                <a:off x="469" y="2187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2" name="Freeform 116"/>
              <p:cNvSpPr>
                <a:spLocks/>
              </p:cNvSpPr>
              <p:nvPr/>
            </p:nvSpPr>
            <p:spPr bwMode="auto">
              <a:xfrm>
                <a:off x="733" y="2187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6463" name="Rectangle 117"/>
              <p:cNvSpPr>
                <a:spLocks noChangeArrowheads="1"/>
              </p:cNvSpPr>
              <p:nvPr/>
            </p:nvSpPr>
            <p:spPr bwMode="auto">
              <a:xfrm>
                <a:off x="677" y="2128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6448" name="Freeform 118"/>
            <p:cNvSpPr>
              <a:spLocks/>
            </p:cNvSpPr>
            <p:nvPr/>
          </p:nvSpPr>
          <p:spPr bwMode="auto">
            <a:xfrm rot="-1812476">
              <a:off x="3864" y="1824"/>
              <a:ext cx="304" cy="93"/>
            </a:xfrm>
            <a:custGeom>
              <a:avLst/>
              <a:gdLst>
                <a:gd name="T0" fmla="*/ 0 w 372"/>
                <a:gd name="T1" fmla="*/ 93 h 114"/>
                <a:gd name="T2" fmla="*/ 23 w 372"/>
                <a:gd name="T3" fmla="*/ 83 h 114"/>
                <a:gd name="T4" fmla="*/ 29 w 372"/>
                <a:gd name="T5" fmla="*/ 82 h 114"/>
                <a:gd name="T6" fmla="*/ 77 w 372"/>
                <a:gd name="T7" fmla="*/ 80 h 114"/>
                <a:gd name="T8" fmla="*/ 131 w 372"/>
                <a:gd name="T9" fmla="*/ 46 h 114"/>
                <a:gd name="T10" fmla="*/ 150 w 372"/>
                <a:gd name="T11" fmla="*/ 31 h 114"/>
                <a:gd name="T12" fmla="*/ 193 w 372"/>
                <a:gd name="T13" fmla="*/ 31 h 114"/>
                <a:gd name="T14" fmla="*/ 262 w 372"/>
                <a:gd name="T15" fmla="*/ 0 h 114"/>
                <a:gd name="T16" fmla="*/ 304 w 372"/>
                <a:gd name="T17" fmla="*/ 5 h 1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2"/>
                <a:gd name="T28" fmla="*/ 0 h 114"/>
                <a:gd name="T29" fmla="*/ 372 w 372"/>
                <a:gd name="T30" fmla="*/ 114 h 1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2" h="114">
                  <a:moveTo>
                    <a:pt x="0" y="114"/>
                  </a:moveTo>
                  <a:cubicBezTo>
                    <a:pt x="16" y="102"/>
                    <a:pt x="7" y="107"/>
                    <a:pt x="28" y="102"/>
                  </a:cubicBezTo>
                  <a:cubicBezTo>
                    <a:pt x="30" y="101"/>
                    <a:pt x="36" y="100"/>
                    <a:pt x="36" y="100"/>
                  </a:cubicBezTo>
                  <a:cubicBezTo>
                    <a:pt x="56" y="102"/>
                    <a:pt x="74" y="100"/>
                    <a:pt x="94" y="98"/>
                  </a:cubicBezTo>
                  <a:cubicBezTo>
                    <a:pt x="119" y="89"/>
                    <a:pt x="138" y="70"/>
                    <a:pt x="160" y="56"/>
                  </a:cubicBezTo>
                  <a:cubicBezTo>
                    <a:pt x="165" y="44"/>
                    <a:pt x="172" y="40"/>
                    <a:pt x="184" y="38"/>
                  </a:cubicBezTo>
                  <a:cubicBezTo>
                    <a:pt x="201" y="42"/>
                    <a:pt x="217" y="40"/>
                    <a:pt x="236" y="38"/>
                  </a:cubicBezTo>
                  <a:cubicBezTo>
                    <a:pt x="269" y="44"/>
                    <a:pt x="302" y="26"/>
                    <a:pt x="320" y="0"/>
                  </a:cubicBezTo>
                  <a:cubicBezTo>
                    <a:pt x="336" y="1"/>
                    <a:pt x="355" y="6"/>
                    <a:pt x="372" y="6"/>
                  </a:cubicBezTo>
                </a:path>
              </a:pathLst>
            </a:custGeom>
            <a:noFill/>
            <a:ln w="57150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9" name="AutoShape 120"/>
            <p:cNvSpPr>
              <a:spLocks noChangeArrowheads="1"/>
            </p:cNvSpPr>
            <p:nvPr/>
          </p:nvSpPr>
          <p:spPr bwMode="auto">
            <a:xfrm>
              <a:off x="3008" y="1592"/>
              <a:ext cx="1232" cy="702"/>
            </a:xfrm>
            <a:prstGeom prst="roundRect">
              <a:avLst>
                <a:gd name="adj" fmla="val 19801"/>
              </a:avLst>
            </a:prstGeom>
            <a:noFill/>
            <a:ln w="76200">
              <a:solidFill>
                <a:srgbClr val="FF66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50" name="AutoShape 121"/>
            <p:cNvSpPr>
              <a:spLocks noChangeArrowheads="1"/>
            </p:cNvSpPr>
            <p:nvPr/>
          </p:nvSpPr>
          <p:spPr bwMode="auto">
            <a:xfrm>
              <a:off x="3050" y="1632"/>
              <a:ext cx="1152" cy="62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51" name="AutoShape 122"/>
            <p:cNvSpPr>
              <a:spLocks noChangeArrowheads="1"/>
            </p:cNvSpPr>
            <p:nvPr/>
          </p:nvSpPr>
          <p:spPr bwMode="auto">
            <a:xfrm>
              <a:off x="3024" y="1608"/>
              <a:ext cx="1200" cy="670"/>
            </a:xfrm>
            <a:prstGeom prst="roundRect">
              <a:avLst>
                <a:gd name="adj" fmla="val 19403"/>
              </a:avLst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9035" name="AutoShape 123"/>
            <p:cNvSpPr>
              <a:spLocks noChangeArrowheads="1"/>
            </p:cNvSpPr>
            <p:nvPr/>
          </p:nvSpPr>
          <p:spPr bwMode="auto">
            <a:xfrm>
              <a:off x="3072" y="1656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6453" name="Oval 322"/>
            <p:cNvSpPr>
              <a:spLocks noChangeArrowheads="1"/>
            </p:cNvSpPr>
            <p:nvPr/>
          </p:nvSpPr>
          <p:spPr bwMode="auto">
            <a:xfrm>
              <a:off x="3432" y="1680"/>
              <a:ext cx="384" cy="384"/>
            </a:xfrm>
            <a:prstGeom prst="ellips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9036" name="AutoShape 124"/>
            <p:cNvSpPr>
              <a:spLocks noChangeArrowheads="1"/>
            </p:cNvSpPr>
            <p:nvPr/>
          </p:nvSpPr>
          <p:spPr bwMode="auto">
            <a:xfrm>
              <a:off x="3578" y="1584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8000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6455" name="Freeform 132"/>
            <p:cNvSpPr>
              <a:spLocks/>
            </p:cNvSpPr>
            <p:nvPr/>
          </p:nvSpPr>
          <p:spPr bwMode="auto">
            <a:xfrm>
              <a:off x="2160" y="1976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56" name="Text Box 133"/>
            <p:cNvSpPr txBox="1">
              <a:spLocks noChangeArrowheads="1"/>
            </p:cNvSpPr>
            <p:nvPr/>
          </p:nvSpPr>
          <p:spPr bwMode="auto">
            <a:xfrm>
              <a:off x="2976" y="768"/>
              <a:ext cx="1296" cy="4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Circularization of phage DNA</a:t>
              </a:r>
            </a:p>
          </p:txBody>
        </p:sp>
        <p:sp>
          <p:nvSpPr>
            <p:cNvPr id="16457" name="Oval 260"/>
            <p:cNvSpPr>
              <a:spLocks noChangeArrowheads="1"/>
            </p:cNvSpPr>
            <p:nvPr/>
          </p:nvSpPr>
          <p:spPr bwMode="auto">
            <a:xfrm>
              <a:off x="3936" y="1776"/>
              <a:ext cx="144" cy="144"/>
            </a:xfrm>
            <a:prstGeom prst="ellipse">
              <a:avLst/>
            </a:prstGeom>
            <a:noFill/>
            <a:ln w="57150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20" name="Group 321"/>
          <p:cNvGrpSpPr>
            <a:grpSpLocks/>
          </p:cNvGrpSpPr>
          <p:nvPr/>
        </p:nvGrpSpPr>
        <p:grpSpPr bwMode="auto">
          <a:xfrm>
            <a:off x="1143000" y="1295400"/>
            <a:ext cx="3327400" cy="1736725"/>
            <a:chOff x="720" y="816"/>
            <a:chExt cx="2096" cy="1094"/>
          </a:xfrm>
        </p:grpSpPr>
        <p:sp>
          <p:nvSpPr>
            <p:cNvPr id="16431" name="AutoShape 256"/>
            <p:cNvSpPr>
              <a:spLocks noChangeArrowheads="1"/>
            </p:cNvSpPr>
            <p:nvPr/>
          </p:nvSpPr>
          <p:spPr bwMode="auto">
            <a:xfrm>
              <a:off x="1584" y="1208"/>
              <a:ext cx="1232" cy="702"/>
            </a:xfrm>
            <a:prstGeom prst="roundRect">
              <a:avLst>
                <a:gd name="adj" fmla="val 19801"/>
              </a:avLst>
            </a:prstGeom>
            <a:noFill/>
            <a:ln w="76200">
              <a:solidFill>
                <a:srgbClr val="FF66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32" name="AutoShape 257"/>
            <p:cNvSpPr>
              <a:spLocks noChangeArrowheads="1"/>
            </p:cNvSpPr>
            <p:nvPr/>
          </p:nvSpPr>
          <p:spPr bwMode="auto">
            <a:xfrm>
              <a:off x="1626" y="1248"/>
              <a:ext cx="1152" cy="62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33" name="AutoShape 258"/>
            <p:cNvSpPr>
              <a:spLocks noChangeArrowheads="1"/>
            </p:cNvSpPr>
            <p:nvPr/>
          </p:nvSpPr>
          <p:spPr bwMode="auto">
            <a:xfrm>
              <a:off x="1600" y="1224"/>
              <a:ext cx="1200" cy="670"/>
            </a:xfrm>
            <a:prstGeom prst="roundRect">
              <a:avLst>
                <a:gd name="adj" fmla="val 19403"/>
              </a:avLst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9171" name="AutoShape 259"/>
            <p:cNvSpPr>
              <a:spLocks noChangeArrowheads="1"/>
            </p:cNvSpPr>
            <p:nvPr/>
          </p:nvSpPr>
          <p:spPr bwMode="auto">
            <a:xfrm>
              <a:off x="1648" y="1272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6435" name="Oval 320"/>
            <p:cNvSpPr>
              <a:spLocks noChangeArrowheads="1"/>
            </p:cNvSpPr>
            <p:nvPr/>
          </p:nvSpPr>
          <p:spPr bwMode="auto">
            <a:xfrm>
              <a:off x="2010" y="1296"/>
              <a:ext cx="384" cy="384"/>
            </a:xfrm>
            <a:prstGeom prst="ellips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9173" name="AutoShape 261"/>
            <p:cNvSpPr>
              <a:spLocks noChangeArrowheads="1"/>
            </p:cNvSpPr>
            <p:nvPr/>
          </p:nvSpPr>
          <p:spPr bwMode="auto">
            <a:xfrm>
              <a:off x="2154" y="1200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8000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6437" name="Freeform 262"/>
            <p:cNvSpPr>
              <a:spLocks/>
            </p:cNvSpPr>
            <p:nvPr/>
          </p:nvSpPr>
          <p:spPr bwMode="auto">
            <a:xfrm rot="-1812476">
              <a:off x="2448" y="1440"/>
              <a:ext cx="304" cy="93"/>
            </a:xfrm>
            <a:custGeom>
              <a:avLst/>
              <a:gdLst>
                <a:gd name="T0" fmla="*/ 0 w 372"/>
                <a:gd name="T1" fmla="*/ 93 h 114"/>
                <a:gd name="T2" fmla="*/ 23 w 372"/>
                <a:gd name="T3" fmla="*/ 83 h 114"/>
                <a:gd name="T4" fmla="*/ 29 w 372"/>
                <a:gd name="T5" fmla="*/ 82 h 114"/>
                <a:gd name="T6" fmla="*/ 77 w 372"/>
                <a:gd name="T7" fmla="*/ 80 h 114"/>
                <a:gd name="T8" fmla="*/ 131 w 372"/>
                <a:gd name="T9" fmla="*/ 46 h 114"/>
                <a:gd name="T10" fmla="*/ 150 w 372"/>
                <a:gd name="T11" fmla="*/ 31 h 114"/>
                <a:gd name="T12" fmla="*/ 193 w 372"/>
                <a:gd name="T13" fmla="*/ 31 h 114"/>
                <a:gd name="T14" fmla="*/ 262 w 372"/>
                <a:gd name="T15" fmla="*/ 0 h 114"/>
                <a:gd name="T16" fmla="*/ 304 w 372"/>
                <a:gd name="T17" fmla="*/ 5 h 1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2"/>
                <a:gd name="T28" fmla="*/ 0 h 114"/>
                <a:gd name="T29" fmla="*/ 372 w 372"/>
                <a:gd name="T30" fmla="*/ 114 h 1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2" h="114">
                  <a:moveTo>
                    <a:pt x="0" y="114"/>
                  </a:moveTo>
                  <a:cubicBezTo>
                    <a:pt x="16" y="102"/>
                    <a:pt x="7" y="107"/>
                    <a:pt x="28" y="102"/>
                  </a:cubicBezTo>
                  <a:cubicBezTo>
                    <a:pt x="30" y="101"/>
                    <a:pt x="36" y="100"/>
                    <a:pt x="36" y="100"/>
                  </a:cubicBezTo>
                  <a:cubicBezTo>
                    <a:pt x="56" y="102"/>
                    <a:pt x="74" y="100"/>
                    <a:pt x="94" y="98"/>
                  </a:cubicBezTo>
                  <a:cubicBezTo>
                    <a:pt x="119" y="89"/>
                    <a:pt x="138" y="70"/>
                    <a:pt x="160" y="56"/>
                  </a:cubicBezTo>
                  <a:cubicBezTo>
                    <a:pt x="165" y="44"/>
                    <a:pt x="172" y="40"/>
                    <a:pt x="184" y="38"/>
                  </a:cubicBezTo>
                  <a:cubicBezTo>
                    <a:pt x="201" y="42"/>
                    <a:pt x="217" y="40"/>
                    <a:pt x="236" y="38"/>
                  </a:cubicBezTo>
                  <a:cubicBezTo>
                    <a:pt x="269" y="44"/>
                    <a:pt x="302" y="26"/>
                    <a:pt x="320" y="0"/>
                  </a:cubicBezTo>
                  <a:cubicBezTo>
                    <a:pt x="336" y="1"/>
                    <a:pt x="355" y="6"/>
                    <a:pt x="372" y="6"/>
                  </a:cubicBezTo>
                </a:path>
              </a:pathLst>
            </a:custGeom>
            <a:noFill/>
            <a:ln w="57150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38" name="AutoShape 264"/>
            <p:cNvSpPr>
              <a:spLocks noChangeArrowheads="1"/>
            </p:cNvSpPr>
            <p:nvPr/>
          </p:nvSpPr>
          <p:spPr bwMode="auto">
            <a:xfrm rot="-5400000">
              <a:off x="2423" y="832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39" name="Freeform 265"/>
            <p:cNvSpPr>
              <a:spLocks/>
            </p:cNvSpPr>
            <p:nvPr/>
          </p:nvSpPr>
          <p:spPr bwMode="auto">
            <a:xfrm flipH="1">
              <a:off x="2404" y="1095"/>
              <a:ext cx="107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7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0" name="Freeform 266"/>
            <p:cNvSpPr>
              <a:spLocks/>
            </p:cNvSpPr>
            <p:nvPr/>
          </p:nvSpPr>
          <p:spPr bwMode="auto">
            <a:xfrm>
              <a:off x="2568" y="1095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1" name="Freeform 267"/>
            <p:cNvSpPr>
              <a:spLocks/>
            </p:cNvSpPr>
            <p:nvPr/>
          </p:nvSpPr>
          <p:spPr bwMode="auto">
            <a:xfrm flipH="1">
              <a:off x="2304" y="1095"/>
              <a:ext cx="210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10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2" name="Freeform 268"/>
            <p:cNvSpPr>
              <a:spLocks/>
            </p:cNvSpPr>
            <p:nvPr/>
          </p:nvSpPr>
          <p:spPr bwMode="auto">
            <a:xfrm>
              <a:off x="2568" y="1095"/>
              <a:ext cx="210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10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3" name="Rectangle 269"/>
            <p:cNvSpPr>
              <a:spLocks noChangeArrowheads="1"/>
            </p:cNvSpPr>
            <p:nvPr/>
          </p:nvSpPr>
          <p:spPr bwMode="auto">
            <a:xfrm>
              <a:off x="2512" y="1036"/>
              <a:ext cx="59" cy="121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44" name="Text Box 270"/>
            <p:cNvSpPr txBox="1">
              <a:spLocks noChangeArrowheads="1"/>
            </p:cNvSpPr>
            <p:nvPr/>
          </p:nvSpPr>
          <p:spPr bwMode="auto">
            <a:xfrm>
              <a:off x="1536" y="816"/>
              <a:ext cx="80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charset="0"/>
                </a:rPr>
                <a:t>Infection</a:t>
              </a:r>
            </a:p>
          </p:txBody>
        </p:sp>
        <p:sp>
          <p:nvSpPr>
            <p:cNvPr id="16445" name="Freeform 271"/>
            <p:cNvSpPr>
              <a:spLocks/>
            </p:cNvSpPr>
            <p:nvPr/>
          </p:nvSpPr>
          <p:spPr bwMode="auto">
            <a:xfrm>
              <a:off x="720" y="1576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21" name="Group 441"/>
          <p:cNvGrpSpPr>
            <a:grpSpLocks/>
          </p:cNvGrpSpPr>
          <p:nvPr/>
        </p:nvGrpSpPr>
        <p:grpSpPr bwMode="auto">
          <a:xfrm>
            <a:off x="0" y="5969000"/>
            <a:ext cx="2057400" cy="898525"/>
            <a:chOff x="0" y="3648"/>
            <a:chExt cx="1296" cy="566"/>
          </a:xfrm>
        </p:grpSpPr>
        <p:sp>
          <p:nvSpPr>
            <p:cNvPr id="16429" name="Text Box 439"/>
            <p:cNvSpPr txBox="1">
              <a:spLocks noChangeArrowheads="1"/>
            </p:cNvSpPr>
            <p:nvPr/>
          </p:nvSpPr>
          <p:spPr bwMode="auto">
            <a:xfrm>
              <a:off x="0" y="3696"/>
              <a:ext cx="1008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charset="0"/>
                </a:rPr>
                <a:t>On to the lytic cycle</a:t>
              </a:r>
            </a:p>
          </p:txBody>
        </p:sp>
        <p:sp>
          <p:nvSpPr>
            <p:cNvPr id="16430" name="Freeform 440"/>
            <p:cNvSpPr>
              <a:spLocks/>
            </p:cNvSpPr>
            <p:nvPr/>
          </p:nvSpPr>
          <p:spPr bwMode="auto">
            <a:xfrm>
              <a:off x="864" y="3648"/>
              <a:ext cx="432" cy="240"/>
            </a:xfrm>
            <a:custGeom>
              <a:avLst/>
              <a:gdLst>
                <a:gd name="T0" fmla="*/ 432 w 432"/>
                <a:gd name="T1" fmla="*/ 0 h 384"/>
                <a:gd name="T2" fmla="*/ 336 w 432"/>
                <a:gd name="T3" fmla="*/ 180 h 384"/>
                <a:gd name="T4" fmla="*/ 0 w 432"/>
                <a:gd name="T5" fmla="*/ 240 h 384"/>
                <a:gd name="T6" fmla="*/ 0 60000 65536"/>
                <a:gd name="T7" fmla="*/ 0 60000 65536"/>
                <a:gd name="T8" fmla="*/ 0 60000 65536"/>
                <a:gd name="T9" fmla="*/ 0 w 432"/>
                <a:gd name="T10" fmla="*/ 0 h 384"/>
                <a:gd name="T11" fmla="*/ 432 w 432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384">
                  <a:moveTo>
                    <a:pt x="432" y="0"/>
                  </a:moveTo>
                  <a:cubicBezTo>
                    <a:pt x="420" y="111"/>
                    <a:pt x="408" y="223"/>
                    <a:pt x="336" y="288"/>
                  </a:cubicBezTo>
                  <a:cubicBezTo>
                    <a:pt x="263" y="352"/>
                    <a:pt x="131" y="368"/>
                    <a:pt x="0" y="38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22" name="Group 459"/>
          <p:cNvGrpSpPr>
            <a:grpSpLocks/>
          </p:cNvGrpSpPr>
          <p:nvPr/>
        </p:nvGrpSpPr>
        <p:grpSpPr bwMode="auto">
          <a:xfrm>
            <a:off x="762000" y="4572000"/>
            <a:ext cx="2895600" cy="1570038"/>
            <a:chOff x="480" y="2880"/>
            <a:chExt cx="1824" cy="989"/>
          </a:xfrm>
        </p:grpSpPr>
        <p:grpSp>
          <p:nvGrpSpPr>
            <p:cNvPr id="23" name="Group 436"/>
            <p:cNvGrpSpPr>
              <a:grpSpLocks/>
            </p:cNvGrpSpPr>
            <p:nvPr/>
          </p:nvGrpSpPr>
          <p:grpSpPr bwMode="auto">
            <a:xfrm>
              <a:off x="480" y="2880"/>
              <a:ext cx="1824" cy="725"/>
              <a:chOff x="480" y="2880"/>
              <a:chExt cx="1824" cy="725"/>
            </a:xfrm>
          </p:grpSpPr>
          <p:grpSp>
            <p:nvGrpSpPr>
              <p:cNvPr id="24" name="Group 434"/>
              <p:cNvGrpSpPr>
                <a:grpSpLocks/>
              </p:cNvGrpSpPr>
              <p:nvPr/>
            </p:nvGrpSpPr>
            <p:grpSpPr bwMode="auto">
              <a:xfrm>
                <a:off x="536" y="2897"/>
                <a:ext cx="1768" cy="708"/>
                <a:chOff x="536" y="2897"/>
                <a:chExt cx="1768" cy="708"/>
              </a:xfrm>
            </p:grpSpPr>
            <p:sp>
              <p:nvSpPr>
                <p:cNvPr id="16426" name="Line 431"/>
                <p:cNvSpPr>
                  <a:spLocks noChangeShapeType="1"/>
                </p:cNvSpPr>
                <p:nvPr/>
              </p:nvSpPr>
              <p:spPr bwMode="auto">
                <a:xfrm>
                  <a:off x="1664" y="2897"/>
                  <a:ext cx="629" cy="399"/>
                </a:xfrm>
                <a:prstGeom prst="line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427" name="Line 432"/>
                <p:cNvSpPr>
                  <a:spLocks noChangeShapeType="1"/>
                </p:cNvSpPr>
                <p:nvPr/>
              </p:nvSpPr>
              <p:spPr bwMode="auto">
                <a:xfrm flipH="1">
                  <a:off x="1624" y="3590"/>
                  <a:ext cx="680" cy="15"/>
                </a:xfrm>
                <a:prstGeom prst="line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428" name="Line 433"/>
                <p:cNvSpPr>
                  <a:spLocks noChangeShapeType="1"/>
                </p:cNvSpPr>
                <p:nvPr/>
              </p:nvSpPr>
              <p:spPr bwMode="auto">
                <a:xfrm flipH="1" flipV="1">
                  <a:off x="536" y="2941"/>
                  <a:ext cx="1291" cy="363"/>
                </a:xfrm>
                <a:prstGeom prst="line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25" name="Group 421"/>
              <p:cNvGrpSpPr>
                <a:grpSpLocks/>
              </p:cNvGrpSpPr>
              <p:nvPr/>
            </p:nvGrpSpPr>
            <p:grpSpPr bwMode="auto">
              <a:xfrm>
                <a:off x="480" y="2880"/>
                <a:ext cx="1232" cy="710"/>
                <a:chOff x="1584" y="1200"/>
                <a:chExt cx="1232" cy="710"/>
              </a:xfrm>
            </p:grpSpPr>
            <p:grpSp>
              <p:nvGrpSpPr>
                <p:cNvPr id="26" name="Group 422"/>
                <p:cNvGrpSpPr>
                  <a:grpSpLocks/>
                </p:cNvGrpSpPr>
                <p:nvPr/>
              </p:nvGrpSpPr>
              <p:grpSpPr bwMode="auto">
                <a:xfrm>
                  <a:off x="1584" y="1200"/>
                  <a:ext cx="1232" cy="710"/>
                  <a:chOff x="616" y="720"/>
                  <a:chExt cx="1232" cy="710"/>
                </a:xfrm>
              </p:grpSpPr>
              <p:sp>
                <p:nvSpPr>
                  <p:cNvPr id="16420" name="AutoShape 423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728"/>
                    <a:ext cx="1232" cy="702"/>
                  </a:xfrm>
                  <a:prstGeom prst="roundRect">
                    <a:avLst>
                      <a:gd name="adj" fmla="val 19801"/>
                    </a:avLst>
                  </a:prstGeom>
                  <a:noFill/>
                  <a:ln w="76200">
                    <a:solidFill>
                      <a:srgbClr val="FF66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6421" name="AutoShape 424"/>
                  <p:cNvSpPr>
                    <a:spLocks noChangeArrowheads="1"/>
                  </p:cNvSpPr>
                  <p:nvPr/>
                </p:nvSpPr>
                <p:spPr bwMode="auto">
                  <a:xfrm>
                    <a:off x="658" y="768"/>
                    <a:ext cx="1152" cy="624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7620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6422" name="AutoShape 425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744"/>
                    <a:ext cx="1200" cy="670"/>
                  </a:xfrm>
                  <a:prstGeom prst="roundRect">
                    <a:avLst>
                      <a:gd name="adj" fmla="val 19403"/>
                    </a:avLst>
                  </a:prstGeom>
                  <a:noFill/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9338" name="AutoShape 426"/>
                  <p:cNvSpPr>
                    <a:spLocks noChangeArrowheads="1"/>
                  </p:cNvSpPr>
                  <p:nvPr/>
                </p:nvSpPr>
                <p:spPr bwMode="auto">
                  <a:xfrm>
                    <a:off x="680" y="792"/>
                    <a:ext cx="1106" cy="578"/>
                  </a:xfrm>
                  <a:prstGeom prst="roundRect">
                    <a:avLst>
                      <a:gd name="adj" fmla="val 15227"/>
                    </a:avLst>
                  </a:prstGeom>
                  <a:gradFill rotWithShape="0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  <p:sp>
                <p:nvSpPr>
                  <p:cNvPr id="16424" name="Oval 427"/>
                  <p:cNvSpPr>
                    <a:spLocks noChangeArrowheads="1"/>
                  </p:cNvSpPr>
                  <p:nvPr/>
                </p:nvSpPr>
                <p:spPr bwMode="auto">
                  <a:xfrm>
                    <a:off x="1042" y="816"/>
                    <a:ext cx="384" cy="384"/>
                  </a:xfrm>
                  <a:prstGeom prst="ellipse">
                    <a:avLst/>
                  </a:prstGeom>
                  <a:noFill/>
                  <a:ln w="5715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9340" name="AutoShape 428"/>
                  <p:cNvSpPr>
                    <a:spLocks noChangeArrowheads="1"/>
                  </p:cNvSpPr>
                  <p:nvPr/>
                </p:nvSpPr>
                <p:spPr bwMode="auto">
                  <a:xfrm>
                    <a:off x="1186" y="720"/>
                    <a:ext cx="96" cy="96"/>
                  </a:xfrm>
                  <a:custGeom>
                    <a:avLst/>
                    <a:gdLst>
                      <a:gd name="G0" fmla="+- 5400 0 0"/>
                      <a:gd name="G1" fmla="+- 21600 0 5400"/>
                      <a:gd name="G2" fmla="*/ 5400 1 2"/>
                      <a:gd name="G3" fmla="+- 21600 0 G2"/>
                      <a:gd name="G4" fmla="+/ 5400 21600 2"/>
                      <a:gd name="G5" fmla="+/ G1 0 2"/>
                      <a:gd name="G6" fmla="*/ 21600 21600 5400"/>
                      <a:gd name="G7" fmla="*/ G6 1 2"/>
                      <a:gd name="G8" fmla="+- 21600 0 G7"/>
                      <a:gd name="G9" fmla="*/ 21600 1 2"/>
                      <a:gd name="G10" fmla="+- 5400 0 G9"/>
                      <a:gd name="G11" fmla="?: G10 G8 0"/>
                      <a:gd name="G12" fmla="?: G10 G7 21600"/>
                      <a:gd name="T0" fmla="*/ 18900 w 21600"/>
                      <a:gd name="T1" fmla="*/ 10800 h 21600"/>
                      <a:gd name="T2" fmla="*/ 10800 w 21600"/>
                      <a:gd name="T3" fmla="*/ 21600 h 21600"/>
                      <a:gd name="T4" fmla="*/ 2700 w 21600"/>
                      <a:gd name="T5" fmla="*/ 10800 h 21600"/>
                      <a:gd name="T6" fmla="*/ 10800 w 21600"/>
                      <a:gd name="T7" fmla="*/ 0 h 21600"/>
                      <a:gd name="T8" fmla="*/ 4500 w 21600"/>
                      <a:gd name="T9" fmla="*/ 4500 h 21600"/>
                      <a:gd name="T10" fmla="*/ 17100 w 21600"/>
                      <a:gd name="T11" fmla="*/ 171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6600"/>
                      </a:gs>
                      <a:gs pos="100000">
                        <a:srgbClr val="800000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</p:grpSp>
            <p:sp>
              <p:nvSpPr>
                <p:cNvPr id="16418" name="Oval 429"/>
                <p:cNvSpPr>
                  <a:spLocks noChangeArrowheads="1"/>
                </p:cNvSpPr>
                <p:nvPr/>
              </p:nvSpPr>
              <p:spPr bwMode="auto">
                <a:xfrm>
                  <a:off x="2380" y="1482"/>
                  <a:ext cx="192" cy="192"/>
                </a:xfrm>
                <a:prstGeom prst="ellipse">
                  <a:avLst/>
                </a:prstGeom>
                <a:noFill/>
                <a:ln w="57150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6419" name="Line 430"/>
                <p:cNvSpPr>
                  <a:spLocks noChangeShapeType="1"/>
                </p:cNvSpPr>
                <p:nvPr/>
              </p:nvSpPr>
              <p:spPr bwMode="auto">
                <a:xfrm flipH="1">
                  <a:off x="2384" y="1480"/>
                  <a:ext cx="12" cy="68"/>
                </a:xfrm>
                <a:prstGeom prst="line">
                  <a:avLst/>
                </a:prstGeom>
                <a:noFill/>
                <a:ln w="5715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</p:grpSp>
        <p:sp>
          <p:nvSpPr>
            <p:cNvPr id="16414" name="Text Box 458"/>
            <p:cNvSpPr txBox="1">
              <a:spLocks noChangeArrowheads="1"/>
            </p:cNvSpPr>
            <p:nvPr/>
          </p:nvSpPr>
          <p:spPr bwMode="auto">
            <a:xfrm>
              <a:off x="528" y="3581"/>
              <a:ext cx="114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charset="0"/>
                </a:rPr>
                <a:t>Exit of phage</a:t>
              </a:r>
            </a:p>
          </p:txBody>
        </p:sp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228600" y="1295400"/>
            <a:ext cx="1955800" cy="1127125"/>
            <a:chOff x="616" y="720"/>
            <a:chExt cx="1232" cy="710"/>
          </a:xfrm>
        </p:grpSpPr>
        <p:sp>
          <p:nvSpPr>
            <p:cNvPr id="16407" name="AutoShape 17"/>
            <p:cNvSpPr>
              <a:spLocks noChangeArrowheads="1"/>
            </p:cNvSpPr>
            <p:nvPr/>
          </p:nvSpPr>
          <p:spPr bwMode="auto">
            <a:xfrm>
              <a:off x="616" y="728"/>
              <a:ext cx="1232" cy="702"/>
            </a:xfrm>
            <a:prstGeom prst="roundRect">
              <a:avLst>
                <a:gd name="adj" fmla="val 19801"/>
              </a:avLst>
            </a:prstGeom>
            <a:noFill/>
            <a:ln w="76200">
              <a:solidFill>
                <a:srgbClr val="FF66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8" name="AutoShape 18"/>
            <p:cNvSpPr>
              <a:spLocks noChangeArrowheads="1"/>
            </p:cNvSpPr>
            <p:nvPr/>
          </p:nvSpPr>
          <p:spPr bwMode="auto">
            <a:xfrm>
              <a:off x="658" y="768"/>
              <a:ext cx="1152" cy="62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9" name="AutoShape 19"/>
            <p:cNvSpPr>
              <a:spLocks noChangeArrowheads="1"/>
            </p:cNvSpPr>
            <p:nvPr/>
          </p:nvSpPr>
          <p:spPr bwMode="auto">
            <a:xfrm>
              <a:off x="632" y="744"/>
              <a:ext cx="1200" cy="670"/>
            </a:xfrm>
            <a:prstGeom prst="roundRect">
              <a:avLst>
                <a:gd name="adj" fmla="val 19403"/>
              </a:avLst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8932" name="AutoShape 20"/>
            <p:cNvSpPr>
              <a:spLocks noChangeArrowheads="1"/>
            </p:cNvSpPr>
            <p:nvPr/>
          </p:nvSpPr>
          <p:spPr bwMode="auto">
            <a:xfrm>
              <a:off x="680" y="792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6411" name="Oval 21"/>
            <p:cNvSpPr>
              <a:spLocks noChangeArrowheads="1"/>
            </p:cNvSpPr>
            <p:nvPr/>
          </p:nvSpPr>
          <p:spPr bwMode="auto">
            <a:xfrm>
              <a:off x="1042" y="816"/>
              <a:ext cx="384" cy="384"/>
            </a:xfrm>
            <a:prstGeom prst="ellips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8934" name="AutoShape 22"/>
            <p:cNvSpPr>
              <a:spLocks noChangeArrowheads="1"/>
            </p:cNvSpPr>
            <p:nvPr/>
          </p:nvSpPr>
          <p:spPr bwMode="auto">
            <a:xfrm>
              <a:off x="1186" y="720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8000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</p:grpSp>
      <p:grpSp>
        <p:nvGrpSpPr>
          <p:cNvPr id="28" name="Group 23"/>
          <p:cNvGrpSpPr>
            <a:grpSpLocks/>
          </p:cNvGrpSpPr>
          <p:nvPr/>
        </p:nvGrpSpPr>
        <p:grpSpPr bwMode="auto">
          <a:xfrm>
            <a:off x="1339850" y="682625"/>
            <a:ext cx="750888" cy="565150"/>
            <a:chOff x="459" y="852"/>
            <a:chExt cx="473" cy="356"/>
          </a:xfrm>
        </p:grpSpPr>
        <p:sp>
          <p:nvSpPr>
            <p:cNvPr id="16400" name="AutoShape 24"/>
            <p:cNvSpPr>
              <a:spLocks noChangeArrowheads="1"/>
            </p:cNvSpPr>
            <p:nvPr/>
          </p:nvSpPr>
          <p:spPr bwMode="auto">
            <a:xfrm rot="-5400000">
              <a:off x="577" y="868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1" name="Freeform 25"/>
            <p:cNvSpPr>
              <a:spLocks/>
            </p:cNvSpPr>
            <p:nvPr/>
          </p:nvSpPr>
          <p:spPr bwMode="auto">
            <a:xfrm flipH="1">
              <a:off x="559" y="1131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2" name="Freeform 26"/>
            <p:cNvSpPr>
              <a:spLocks/>
            </p:cNvSpPr>
            <p:nvPr/>
          </p:nvSpPr>
          <p:spPr bwMode="auto">
            <a:xfrm>
              <a:off x="723" y="1131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3" name="Freeform 27"/>
            <p:cNvSpPr>
              <a:spLocks/>
            </p:cNvSpPr>
            <p:nvPr/>
          </p:nvSpPr>
          <p:spPr bwMode="auto">
            <a:xfrm flipH="1">
              <a:off x="459" y="1131"/>
              <a:ext cx="209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09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4" name="Freeform 28"/>
            <p:cNvSpPr>
              <a:spLocks/>
            </p:cNvSpPr>
            <p:nvPr/>
          </p:nvSpPr>
          <p:spPr bwMode="auto">
            <a:xfrm>
              <a:off x="723" y="1131"/>
              <a:ext cx="209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09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5" name="Freeform 29"/>
            <p:cNvSpPr>
              <a:spLocks/>
            </p:cNvSpPr>
            <p:nvPr/>
          </p:nvSpPr>
          <p:spPr bwMode="auto">
            <a:xfrm>
              <a:off x="608" y="902"/>
              <a:ext cx="152" cy="147"/>
            </a:xfrm>
            <a:custGeom>
              <a:avLst/>
              <a:gdLst>
                <a:gd name="T0" fmla="*/ 152 w 186"/>
                <a:gd name="T1" fmla="*/ 7 h 179"/>
                <a:gd name="T2" fmla="*/ 136 w 186"/>
                <a:gd name="T3" fmla="*/ 6 h 179"/>
                <a:gd name="T4" fmla="*/ 69 w 186"/>
                <a:gd name="T5" fmla="*/ 4 h 179"/>
                <a:gd name="T6" fmla="*/ 28 w 186"/>
                <a:gd name="T7" fmla="*/ 2 h 179"/>
                <a:gd name="T8" fmla="*/ 13 w 186"/>
                <a:gd name="T9" fmla="*/ 11 h 179"/>
                <a:gd name="T10" fmla="*/ 8 w 186"/>
                <a:gd name="T11" fmla="*/ 14 h 179"/>
                <a:gd name="T12" fmla="*/ 16 w 186"/>
                <a:gd name="T13" fmla="*/ 30 h 179"/>
                <a:gd name="T14" fmla="*/ 59 w 186"/>
                <a:gd name="T15" fmla="*/ 45 h 179"/>
                <a:gd name="T16" fmla="*/ 85 w 186"/>
                <a:gd name="T17" fmla="*/ 44 h 179"/>
                <a:gd name="T18" fmla="*/ 106 w 186"/>
                <a:gd name="T19" fmla="*/ 37 h 179"/>
                <a:gd name="T20" fmla="*/ 137 w 186"/>
                <a:gd name="T21" fmla="*/ 42 h 179"/>
                <a:gd name="T22" fmla="*/ 149 w 186"/>
                <a:gd name="T23" fmla="*/ 57 h 179"/>
                <a:gd name="T24" fmla="*/ 105 w 186"/>
                <a:gd name="T25" fmla="*/ 67 h 179"/>
                <a:gd name="T26" fmla="*/ 56 w 186"/>
                <a:gd name="T27" fmla="*/ 65 h 179"/>
                <a:gd name="T28" fmla="*/ 8 w 186"/>
                <a:gd name="T29" fmla="*/ 68 h 179"/>
                <a:gd name="T30" fmla="*/ 0 w 186"/>
                <a:gd name="T31" fmla="*/ 81 h 179"/>
                <a:gd name="T32" fmla="*/ 62 w 186"/>
                <a:gd name="T33" fmla="*/ 106 h 179"/>
                <a:gd name="T34" fmla="*/ 88 w 186"/>
                <a:gd name="T35" fmla="*/ 111 h 179"/>
                <a:gd name="T36" fmla="*/ 118 w 186"/>
                <a:gd name="T37" fmla="*/ 103 h 179"/>
                <a:gd name="T38" fmla="*/ 131 w 186"/>
                <a:gd name="T39" fmla="*/ 106 h 179"/>
                <a:gd name="T40" fmla="*/ 141 w 186"/>
                <a:gd name="T41" fmla="*/ 109 h 179"/>
                <a:gd name="T42" fmla="*/ 149 w 186"/>
                <a:gd name="T43" fmla="*/ 119 h 179"/>
                <a:gd name="T44" fmla="*/ 152 w 186"/>
                <a:gd name="T45" fmla="*/ 129 h 179"/>
                <a:gd name="T46" fmla="*/ 98 w 186"/>
                <a:gd name="T47" fmla="*/ 147 h 179"/>
                <a:gd name="T48" fmla="*/ 52 w 186"/>
                <a:gd name="T49" fmla="*/ 140 h 179"/>
                <a:gd name="T50" fmla="*/ 36 w 186"/>
                <a:gd name="T51" fmla="*/ 142 h 17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6"/>
                <a:gd name="T79" fmla="*/ 0 h 179"/>
                <a:gd name="T80" fmla="*/ 186 w 186"/>
                <a:gd name="T81" fmla="*/ 179 h 17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6" h="179">
                  <a:moveTo>
                    <a:pt x="186" y="9"/>
                  </a:moveTo>
                  <a:cubicBezTo>
                    <a:pt x="171" y="4"/>
                    <a:pt x="178" y="3"/>
                    <a:pt x="166" y="7"/>
                  </a:cubicBezTo>
                  <a:cubicBezTo>
                    <a:pt x="137" y="5"/>
                    <a:pt x="112" y="6"/>
                    <a:pt x="84" y="5"/>
                  </a:cubicBezTo>
                  <a:cubicBezTo>
                    <a:pt x="66" y="3"/>
                    <a:pt x="51" y="0"/>
                    <a:pt x="34" y="3"/>
                  </a:cubicBezTo>
                  <a:cubicBezTo>
                    <a:pt x="23" y="6"/>
                    <a:pt x="29" y="3"/>
                    <a:pt x="16" y="13"/>
                  </a:cubicBezTo>
                  <a:cubicBezTo>
                    <a:pt x="14" y="14"/>
                    <a:pt x="10" y="17"/>
                    <a:pt x="10" y="17"/>
                  </a:cubicBezTo>
                  <a:cubicBezTo>
                    <a:pt x="7" y="25"/>
                    <a:pt x="11" y="34"/>
                    <a:pt x="20" y="37"/>
                  </a:cubicBezTo>
                  <a:cubicBezTo>
                    <a:pt x="36" y="49"/>
                    <a:pt x="52" y="51"/>
                    <a:pt x="72" y="55"/>
                  </a:cubicBezTo>
                  <a:cubicBezTo>
                    <a:pt x="86" y="52"/>
                    <a:pt x="88" y="51"/>
                    <a:pt x="104" y="53"/>
                  </a:cubicBezTo>
                  <a:cubicBezTo>
                    <a:pt x="112" y="49"/>
                    <a:pt x="130" y="45"/>
                    <a:pt x="130" y="45"/>
                  </a:cubicBezTo>
                  <a:cubicBezTo>
                    <a:pt x="145" y="46"/>
                    <a:pt x="154" y="48"/>
                    <a:pt x="168" y="51"/>
                  </a:cubicBezTo>
                  <a:cubicBezTo>
                    <a:pt x="181" y="64"/>
                    <a:pt x="178" y="57"/>
                    <a:pt x="182" y="69"/>
                  </a:cubicBezTo>
                  <a:cubicBezTo>
                    <a:pt x="176" y="95"/>
                    <a:pt x="157" y="82"/>
                    <a:pt x="128" y="81"/>
                  </a:cubicBezTo>
                  <a:cubicBezTo>
                    <a:pt x="102" y="73"/>
                    <a:pt x="95" y="74"/>
                    <a:pt x="68" y="79"/>
                  </a:cubicBezTo>
                  <a:cubicBezTo>
                    <a:pt x="48" y="76"/>
                    <a:pt x="29" y="78"/>
                    <a:pt x="10" y="83"/>
                  </a:cubicBezTo>
                  <a:cubicBezTo>
                    <a:pt x="4" y="86"/>
                    <a:pt x="0" y="99"/>
                    <a:pt x="0" y="99"/>
                  </a:cubicBezTo>
                  <a:cubicBezTo>
                    <a:pt x="11" y="132"/>
                    <a:pt x="44" y="127"/>
                    <a:pt x="76" y="129"/>
                  </a:cubicBezTo>
                  <a:cubicBezTo>
                    <a:pt x="97" y="134"/>
                    <a:pt x="86" y="132"/>
                    <a:pt x="108" y="135"/>
                  </a:cubicBezTo>
                  <a:cubicBezTo>
                    <a:pt x="120" y="130"/>
                    <a:pt x="131" y="129"/>
                    <a:pt x="144" y="125"/>
                  </a:cubicBezTo>
                  <a:cubicBezTo>
                    <a:pt x="149" y="126"/>
                    <a:pt x="154" y="127"/>
                    <a:pt x="160" y="129"/>
                  </a:cubicBezTo>
                  <a:cubicBezTo>
                    <a:pt x="164" y="130"/>
                    <a:pt x="172" y="133"/>
                    <a:pt x="172" y="133"/>
                  </a:cubicBezTo>
                  <a:cubicBezTo>
                    <a:pt x="175" y="136"/>
                    <a:pt x="179" y="139"/>
                    <a:pt x="182" y="145"/>
                  </a:cubicBezTo>
                  <a:cubicBezTo>
                    <a:pt x="183" y="148"/>
                    <a:pt x="186" y="157"/>
                    <a:pt x="186" y="157"/>
                  </a:cubicBezTo>
                  <a:cubicBezTo>
                    <a:pt x="164" y="171"/>
                    <a:pt x="146" y="175"/>
                    <a:pt x="120" y="179"/>
                  </a:cubicBezTo>
                  <a:cubicBezTo>
                    <a:pt x="100" y="176"/>
                    <a:pt x="83" y="172"/>
                    <a:pt x="64" y="171"/>
                  </a:cubicBezTo>
                  <a:cubicBezTo>
                    <a:pt x="52" y="173"/>
                    <a:pt x="58" y="173"/>
                    <a:pt x="44" y="173"/>
                  </a:cubicBezTo>
                </a:path>
              </a:pathLst>
            </a:custGeom>
            <a:noFill/>
            <a:ln w="28575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406" name="Rectangle 30"/>
            <p:cNvSpPr>
              <a:spLocks noChangeArrowheads="1"/>
            </p:cNvSpPr>
            <p:nvPr/>
          </p:nvSpPr>
          <p:spPr bwMode="auto">
            <a:xfrm>
              <a:off x="667" y="1072"/>
              <a:ext cx="59" cy="121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29" name="Group 31"/>
          <p:cNvGrpSpPr>
            <a:grpSpLocks/>
          </p:cNvGrpSpPr>
          <p:nvPr/>
        </p:nvGrpSpPr>
        <p:grpSpPr bwMode="auto">
          <a:xfrm>
            <a:off x="1552575" y="685800"/>
            <a:ext cx="323850" cy="879475"/>
            <a:chOff x="591" y="854"/>
            <a:chExt cx="204" cy="554"/>
          </a:xfrm>
        </p:grpSpPr>
        <p:sp>
          <p:nvSpPr>
            <p:cNvPr id="16398" name="AutoShape 32"/>
            <p:cNvSpPr>
              <a:spLocks noChangeArrowheads="1"/>
            </p:cNvSpPr>
            <p:nvPr/>
          </p:nvSpPr>
          <p:spPr bwMode="auto">
            <a:xfrm rot="-5400000">
              <a:off x="575" y="870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6399" name="Freeform 33"/>
            <p:cNvSpPr>
              <a:spLocks/>
            </p:cNvSpPr>
            <p:nvPr/>
          </p:nvSpPr>
          <p:spPr bwMode="auto">
            <a:xfrm>
              <a:off x="627" y="1049"/>
              <a:ext cx="87" cy="359"/>
            </a:xfrm>
            <a:custGeom>
              <a:avLst/>
              <a:gdLst>
                <a:gd name="T0" fmla="*/ 87 w 106"/>
                <a:gd name="T1" fmla="*/ 0 h 438"/>
                <a:gd name="T2" fmla="*/ 67 w 106"/>
                <a:gd name="T3" fmla="*/ 23 h 438"/>
                <a:gd name="T4" fmla="*/ 62 w 106"/>
                <a:gd name="T5" fmla="*/ 54 h 438"/>
                <a:gd name="T6" fmla="*/ 74 w 106"/>
                <a:gd name="T7" fmla="*/ 164 h 438"/>
                <a:gd name="T8" fmla="*/ 72 w 106"/>
                <a:gd name="T9" fmla="*/ 182 h 438"/>
                <a:gd name="T10" fmla="*/ 66 w 106"/>
                <a:gd name="T11" fmla="*/ 228 h 438"/>
                <a:gd name="T12" fmla="*/ 5 w 106"/>
                <a:gd name="T13" fmla="*/ 346 h 438"/>
                <a:gd name="T14" fmla="*/ 0 w 106"/>
                <a:gd name="T15" fmla="*/ 359 h 4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438"/>
                <a:gd name="T26" fmla="*/ 106 w 106"/>
                <a:gd name="T27" fmla="*/ 438 h 4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438">
                  <a:moveTo>
                    <a:pt x="106" y="0"/>
                  </a:moveTo>
                  <a:cubicBezTo>
                    <a:pt x="96" y="6"/>
                    <a:pt x="85" y="16"/>
                    <a:pt x="82" y="28"/>
                  </a:cubicBezTo>
                  <a:cubicBezTo>
                    <a:pt x="80" y="40"/>
                    <a:pt x="77" y="53"/>
                    <a:pt x="76" y="66"/>
                  </a:cubicBezTo>
                  <a:cubicBezTo>
                    <a:pt x="78" y="110"/>
                    <a:pt x="84" y="155"/>
                    <a:pt x="90" y="200"/>
                  </a:cubicBezTo>
                  <a:cubicBezTo>
                    <a:pt x="88" y="208"/>
                    <a:pt x="85" y="213"/>
                    <a:pt x="88" y="222"/>
                  </a:cubicBezTo>
                  <a:cubicBezTo>
                    <a:pt x="90" y="242"/>
                    <a:pt x="83" y="258"/>
                    <a:pt x="80" y="278"/>
                  </a:cubicBezTo>
                  <a:cubicBezTo>
                    <a:pt x="69" y="328"/>
                    <a:pt x="43" y="384"/>
                    <a:pt x="6" y="422"/>
                  </a:cubicBezTo>
                  <a:cubicBezTo>
                    <a:pt x="4" y="427"/>
                    <a:pt x="0" y="431"/>
                    <a:pt x="0" y="438"/>
                  </a:cubicBezTo>
                </a:path>
              </a:pathLst>
            </a:custGeom>
            <a:noFill/>
            <a:ln w="28575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0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0"/>
          <p:cNvGrpSpPr>
            <a:grpSpLocks/>
          </p:cNvGrpSpPr>
          <p:nvPr/>
        </p:nvGrpSpPr>
        <p:grpSpPr bwMode="auto">
          <a:xfrm>
            <a:off x="5715000" y="2224088"/>
            <a:ext cx="3327400" cy="2103437"/>
            <a:chOff x="3600" y="1401"/>
            <a:chExt cx="2096" cy="1325"/>
          </a:xfrm>
        </p:grpSpPr>
        <p:sp>
          <p:nvSpPr>
            <p:cNvPr id="17724" name="AutoShape 5"/>
            <p:cNvSpPr>
              <a:spLocks noChangeArrowheads="1"/>
            </p:cNvSpPr>
            <p:nvPr/>
          </p:nvSpPr>
          <p:spPr bwMode="auto">
            <a:xfrm rot="-7371028">
              <a:off x="5030" y="1417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25" name="Freeform 6"/>
            <p:cNvSpPr>
              <a:spLocks/>
            </p:cNvSpPr>
            <p:nvPr/>
          </p:nvSpPr>
          <p:spPr bwMode="auto">
            <a:xfrm rot="19628972" flipH="1">
              <a:off x="5133" y="1693"/>
              <a:ext cx="107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7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26" name="Freeform 7"/>
            <p:cNvSpPr>
              <a:spLocks/>
            </p:cNvSpPr>
            <p:nvPr/>
          </p:nvSpPr>
          <p:spPr bwMode="auto">
            <a:xfrm rot="-1971028">
              <a:off x="5271" y="1605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27" name="Freeform 8"/>
            <p:cNvSpPr>
              <a:spLocks/>
            </p:cNvSpPr>
            <p:nvPr/>
          </p:nvSpPr>
          <p:spPr bwMode="auto">
            <a:xfrm rot="19628972" flipH="1">
              <a:off x="5041" y="1720"/>
              <a:ext cx="210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10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28" name="Freeform 9"/>
            <p:cNvSpPr>
              <a:spLocks/>
            </p:cNvSpPr>
            <p:nvPr/>
          </p:nvSpPr>
          <p:spPr bwMode="auto">
            <a:xfrm rot="-1971028">
              <a:off x="5262" y="1577"/>
              <a:ext cx="210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10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29" name="Rectangle 10"/>
            <p:cNvSpPr>
              <a:spLocks noChangeArrowheads="1"/>
            </p:cNvSpPr>
            <p:nvPr/>
          </p:nvSpPr>
          <p:spPr bwMode="auto">
            <a:xfrm rot="-1971028">
              <a:off x="5207" y="1594"/>
              <a:ext cx="59" cy="121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30" name="AutoShape 12"/>
            <p:cNvSpPr>
              <a:spLocks noChangeArrowheads="1"/>
            </p:cNvSpPr>
            <p:nvPr/>
          </p:nvSpPr>
          <p:spPr bwMode="auto">
            <a:xfrm>
              <a:off x="4464" y="2024"/>
              <a:ext cx="1232" cy="702"/>
            </a:xfrm>
            <a:prstGeom prst="roundRect">
              <a:avLst>
                <a:gd name="adj" fmla="val 19801"/>
              </a:avLst>
            </a:prstGeom>
            <a:noFill/>
            <a:ln w="76200">
              <a:solidFill>
                <a:srgbClr val="FF66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31" name="AutoShape 13"/>
            <p:cNvSpPr>
              <a:spLocks noChangeArrowheads="1"/>
            </p:cNvSpPr>
            <p:nvPr/>
          </p:nvSpPr>
          <p:spPr bwMode="auto">
            <a:xfrm>
              <a:off x="4506" y="2064"/>
              <a:ext cx="1152" cy="62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32" name="AutoShape 14"/>
            <p:cNvSpPr>
              <a:spLocks noChangeArrowheads="1"/>
            </p:cNvSpPr>
            <p:nvPr/>
          </p:nvSpPr>
          <p:spPr bwMode="auto">
            <a:xfrm>
              <a:off x="4480" y="2040"/>
              <a:ext cx="1200" cy="670"/>
            </a:xfrm>
            <a:prstGeom prst="roundRect">
              <a:avLst>
                <a:gd name="adj" fmla="val 19403"/>
              </a:avLst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4528" y="2088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034" y="201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8000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7735" name="Freeform 23"/>
            <p:cNvSpPr>
              <a:spLocks/>
            </p:cNvSpPr>
            <p:nvPr/>
          </p:nvSpPr>
          <p:spPr bwMode="auto">
            <a:xfrm rot="-1812476">
              <a:off x="5328" y="2256"/>
              <a:ext cx="304" cy="93"/>
            </a:xfrm>
            <a:custGeom>
              <a:avLst/>
              <a:gdLst>
                <a:gd name="T0" fmla="*/ 0 w 372"/>
                <a:gd name="T1" fmla="*/ 93 h 114"/>
                <a:gd name="T2" fmla="*/ 23 w 372"/>
                <a:gd name="T3" fmla="*/ 83 h 114"/>
                <a:gd name="T4" fmla="*/ 29 w 372"/>
                <a:gd name="T5" fmla="*/ 82 h 114"/>
                <a:gd name="T6" fmla="*/ 77 w 372"/>
                <a:gd name="T7" fmla="*/ 80 h 114"/>
                <a:gd name="T8" fmla="*/ 131 w 372"/>
                <a:gd name="T9" fmla="*/ 46 h 114"/>
                <a:gd name="T10" fmla="*/ 150 w 372"/>
                <a:gd name="T11" fmla="*/ 31 h 114"/>
                <a:gd name="T12" fmla="*/ 193 w 372"/>
                <a:gd name="T13" fmla="*/ 31 h 114"/>
                <a:gd name="T14" fmla="*/ 262 w 372"/>
                <a:gd name="T15" fmla="*/ 0 h 114"/>
                <a:gd name="T16" fmla="*/ 304 w 372"/>
                <a:gd name="T17" fmla="*/ 5 h 1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2"/>
                <a:gd name="T28" fmla="*/ 0 h 114"/>
                <a:gd name="T29" fmla="*/ 372 w 372"/>
                <a:gd name="T30" fmla="*/ 114 h 1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2" h="114">
                  <a:moveTo>
                    <a:pt x="0" y="114"/>
                  </a:moveTo>
                  <a:cubicBezTo>
                    <a:pt x="16" y="102"/>
                    <a:pt x="7" y="107"/>
                    <a:pt x="28" y="102"/>
                  </a:cubicBezTo>
                  <a:cubicBezTo>
                    <a:pt x="30" y="101"/>
                    <a:pt x="36" y="100"/>
                    <a:pt x="36" y="100"/>
                  </a:cubicBezTo>
                  <a:cubicBezTo>
                    <a:pt x="56" y="102"/>
                    <a:pt x="74" y="100"/>
                    <a:pt x="94" y="98"/>
                  </a:cubicBezTo>
                  <a:cubicBezTo>
                    <a:pt x="119" y="89"/>
                    <a:pt x="138" y="70"/>
                    <a:pt x="160" y="56"/>
                  </a:cubicBezTo>
                  <a:cubicBezTo>
                    <a:pt x="165" y="44"/>
                    <a:pt x="172" y="40"/>
                    <a:pt x="184" y="38"/>
                  </a:cubicBezTo>
                  <a:cubicBezTo>
                    <a:pt x="201" y="42"/>
                    <a:pt x="217" y="40"/>
                    <a:pt x="236" y="38"/>
                  </a:cubicBezTo>
                  <a:cubicBezTo>
                    <a:pt x="269" y="44"/>
                    <a:pt x="302" y="26"/>
                    <a:pt x="320" y="0"/>
                  </a:cubicBezTo>
                  <a:cubicBezTo>
                    <a:pt x="336" y="1"/>
                    <a:pt x="355" y="6"/>
                    <a:pt x="372" y="6"/>
                  </a:cubicBezTo>
                </a:path>
              </a:pathLst>
            </a:custGeom>
            <a:noFill/>
            <a:ln w="57150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736" name="Freeform 24"/>
            <p:cNvSpPr>
              <a:spLocks/>
            </p:cNvSpPr>
            <p:nvPr/>
          </p:nvSpPr>
          <p:spPr bwMode="auto">
            <a:xfrm>
              <a:off x="3600" y="2336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6907" name="Rectangle 43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lIns="90487" tIns="44450" rIns="90487" bIns="44450">
            <a:normAutofit fontScale="90000"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mtClean="0"/>
              <a:t>Phage Reproduction:</a:t>
            </a:r>
            <a:br>
              <a:rPr lang="en-US" smtClean="0"/>
            </a:br>
            <a:r>
              <a:rPr lang="en-US" smtClean="0"/>
              <a:t>The Lytic Cycle</a:t>
            </a:r>
          </a:p>
        </p:txBody>
      </p:sp>
      <p:grpSp>
        <p:nvGrpSpPr>
          <p:cNvPr id="3" name="Group 344"/>
          <p:cNvGrpSpPr>
            <a:grpSpLocks/>
          </p:cNvGrpSpPr>
          <p:nvPr/>
        </p:nvGrpSpPr>
        <p:grpSpPr bwMode="auto">
          <a:xfrm>
            <a:off x="4800600" y="4191000"/>
            <a:ext cx="3292475" cy="1127125"/>
            <a:chOff x="3024" y="2640"/>
            <a:chExt cx="2074" cy="710"/>
          </a:xfrm>
        </p:grpSpPr>
        <p:grpSp>
          <p:nvGrpSpPr>
            <p:cNvPr id="4" name="Group 343"/>
            <p:cNvGrpSpPr>
              <a:grpSpLocks/>
            </p:cNvGrpSpPr>
            <p:nvPr/>
          </p:nvGrpSpPr>
          <p:grpSpPr bwMode="auto">
            <a:xfrm>
              <a:off x="3024" y="2640"/>
              <a:ext cx="2074" cy="710"/>
              <a:chOff x="3024" y="2640"/>
              <a:chExt cx="2074" cy="710"/>
            </a:xfrm>
          </p:grpSpPr>
          <p:grpSp>
            <p:nvGrpSpPr>
              <p:cNvPr id="5" name="Group 342"/>
              <p:cNvGrpSpPr>
                <a:grpSpLocks/>
              </p:cNvGrpSpPr>
              <p:nvPr/>
            </p:nvGrpSpPr>
            <p:grpSpPr bwMode="auto">
              <a:xfrm>
                <a:off x="3024" y="2640"/>
                <a:ext cx="1232" cy="710"/>
                <a:chOff x="3024" y="2640"/>
                <a:chExt cx="1232" cy="710"/>
              </a:xfrm>
            </p:grpSpPr>
            <p:sp>
              <p:nvSpPr>
                <p:cNvPr id="17718" name="AutoShape 47"/>
                <p:cNvSpPr>
                  <a:spLocks noChangeArrowheads="1"/>
                </p:cNvSpPr>
                <p:nvPr/>
              </p:nvSpPr>
              <p:spPr bwMode="auto">
                <a:xfrm>
                  <a:off x="3024" y="2648"/>
                  <a:ext cx="1232" cy="702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719" name="AutoShape 48"/>
                <p:cNvSpPr>
                  <a:spLocks noChangeArrowheads="1"/>
                </p:cNvSpPr>
                <p:nvPr/>
              </p:nvSpPr>
              <p:spPr bwMode="auto">
                <a:xfrm>
                  <a:off x="3066" y="2688"/>
                  <a:ext cx="1152" cy="624"/>
                </a:xfrm>
                <a:prstGeom prst="roundRect">
                  <a:avLst>
                    <a:gd name="adj" fmla="val 16667"/>
                  </a:avLst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720" name="AutoShape 49"/>
                <p:cNvSpPr>
                  <a:spLocks noChangeArrowheads="1"/>
                </p:cNvSpPr>
                <p:nvPr/>
              </p:nvSpPr>
              <p:spPr bwMode="auto">
                <a:xfrm>
                  <a:off x="3040" y="2664"/>
                  <a:ext cx="1200" cy="670"/>
                </a:xfrm>
                <a:prstGeom prst="roundRect">
                  <a:avLst>
                    <a:gd name="adj" fmla="val 19403"/>
                  </a:avLst>
                </a:prstGeom>
                <a:noFill/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6914" name="AutoShape 50"/>
                <p:cNvSpPr>
                  <a:spLocks noChangeArrowheads="1"/>
                </p:cNvSpPr>
                <p:nvPr/>
              </p:nvSpPr>
              <p:spPr bwMode="auto">
                <a:xfrm>
                  <a:off x="3088" y="2712"/>
                  <a:ext cx="1106" cy="578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36915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4" y="2640"/>
                  <a:ext cx="96" cy="96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7723" name="Freeform 58"/>
                <p:cNvSpPr>
                  <a:spLocks/>
                </p:cNvSpPr>
                <p:nvPr/>
              </p:nvSpPr>
              <p:spPr bwMode="auto">
                <a:xfrm rot="-1812476">
                  <a:off x="3888" y="2880"/>
                  <a:ext cx="304" cy="93"/>
                </a:xfrm>
                <a:custGeom>
                  <a:avLst/>
                  <a:gdLst>
                    <a:gd name="T0" fmla="*/ 0 w 372"/>
                    <a:gd name="T1" fmla="*/ 93 h 114"/>
                    <a:gd name="T2" fmla="*/ 23 w 372"/>
                    <a:gd name="T3" fmla="*/ 83 h 114"/>
                    <a:gd name="T4" fmla="*/ 29 w 372"/>
                    <a:gd name="T5" fmla="*/ 82 h 114"/>
                    <a:gd name="T6" fmla="*/ 77 w 372"/>
                    <a:gd name="T7" fmla="*/ 80 h 114"/>
                    <a:gd name="T8" fmla="*/ 131 w 372"/>
                    <a:gd name="T9" fmla="*/ 46 h 114"/>
                    <a:gd name="T10" fmla="*/ 150 w 372"/>
                    <a:gd name="T11" fmla="*/ 31 h 114"/>
                    <a:gd name="T12" fmla="*/ 193 w 372"/>
                    <a:gd name="T13" fmla="*/ 31 h 114"/>
                    <a:gd name="T14" fmla="*/ 262 w 372"/>
                    <a:gd name="T15" fmla="*/ 0 h 114"/>
                    <a:gd name="T16" fmla="*/ 304 w 372"/>
                    <a:gd name="T17" fmla="*/ 5 h 1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72"/>
                    <a:gd name="T28" fmla="*/ 0 h 114"/>
                    <a:gd name="T29" fmla="*/ 372 w 372"/>
                    <a:gd name="T30" fmla="*/ 114 h 11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72" h="114">
                      <a:moveTo>
                        <a:pt x="0" y="114"/>
                      </a:moveTo>
                      <a:cubicBezTo>
                        <a:pt x="16" y="102"/>
                        <a:pt x="7" y="107"/>
                        <a:pt x="28" y="102"/>
                      </a:cubicBezTo>
                      <a:cubicBezTo>
                        <a:pt x="30" y="101"/>
                        <a:pt x="36" y="100"/>
                        <a:pt x="36" y="100"/>
                      </a:cubicBezTo>
                      <a:cubicBezTo>
                        <a:pt x="56" y="102"/>
                        <a:pt x="74" y="100"/>
                        <a:pt x="94" y="98"/>
                      </a:cubicBezTo>
                      <a:cubicBezTo>
                        <a:pt x="119" y="89"/>
                        <a:pt x="138" y="70"/>
                        <a:pt x="160" y="56"/>
                      </a:cubicBezTo>
                      <a:cubicBezTo>
                        <a:pt x="165" y="44"/>
                        <a:pt x="172" y="40"/>
                        <a:pt x="184" y="38"/>
                      </a:cubicBezTo>
                      <a:cubicBezTo>
                        <a:pt x="201" y="42"/>
                        <a:pt x="217" y="40"/>
                        <a:pt x="236" y="38"/>
                      </a:cubicBezTo>
                      <a:cubicBezTo>
                        <a:pt x="269" y="44"/>
                        <a:pt x="302" y="26"/>
                        <a:pt x="320" y="0"/>
                      </a:cubicBezTo>
                      <a:cubicBezTo>
                        <a:pt x="336" y="1"/>
                        <a:pt x="355" y="6"/>
                        <a:pt x="372" y="6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sp>
            <p:nvSpPr>
              <p:cNvPr id="17717" name="Freeform 59"/>
              <p:cNvSpPr>
                <a:spLocks/>
              </p:cNvSpPr>
              <p:nvPr/>
            </p:nvSpPr>
            <p:spPr bwMode="auto">
              <a:xfrm flipH="1">
                <a:off x="4330" y="2816"/>
                <a:ext cx="768" cy="167"/>
              </a:xfrm>
              <a:custGeom>
                <a:avLst/>
                <a:gdLst>
                  <a:gd name="T0" fmla="*/ 0 w 768"/>
                  <a:gd name="T1" fmla="*/ 0 h 167"/>
                  <a:gd name="T2" fmla="*/ 144 w 768"/>
                  <a:gd name="T3" fmla="*/ 144 h 167"/>
                  <a:gd name="T4" fmla="*/ 768 w 768"/>
                  <a:gd name="T5" fmla="*/ 144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6" name="Group 341"/>
            <p:cNvGrpSpPr>
              <a:grpSpLocks/>
            </p:cNvGrpSpPr>
            <p:nvPr/>
          </p:nvGrpSpPr>
          <p:grpSpPr bwMode="auto">
            <a:xfrm>
              <a:off x="3120" y="2736"/>
              <a:ext cx="822" cy="505"/>
              <a:chOff x="3120" y="2736"/>
              <a:chExt cx="822" cy="505"/>
            </a:xfrm>
          </p:grpSpPr>
          <p:sp>
            <p:nvSpPr>
              <p:cNvPr id="17710" name="Freeform 61"/>
              <p:cNvSpPr>
                <a:spLocks/>
              </p:cNvSpPr>
              <p:nvPr/>
            </p:nvSpPr>
            <p:spPr bwMode="auto">
              <a:xfrm rot="-3926113">
                <a:off x="3495" y="2946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711" name="Freeform 62"/>
              <p:cNvSpPr>
                <a:spLocks/>
              </p:cNvSpPr>
              <p:nvPr/>
            </p:nvSpPr>
            <p:spPr bwMode="auto">
              <a:xfrm rot="-1812476">
                <a:off x="3120" y="2841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712" name="Freeform 63"/>
              <p:cNvSpPr>
                <a:spLocks/>
              </p:cNvSpPr>
              <p:nvPr/>
            </p:nvSpPr>
            <p:spPr bwMode="auto">
              <a:xfrm rot="-4240709">
                <a:off x="3639" y="3042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713" name="Freeform 64"/>
              <p:cNvSpPr>
                <a:spLocks/>
              </p:cNvSpPr>
              <p:nvPr/>
            </p:nvSpPr>
            <p:spPr bwMode="auto">
              <a:xfrm rot="-260069">
                <a:off x="3168" y="2985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714" name="Freeform 65"/>
              <p:cNvSpPr>
                <a:spLocks/>
              </p:cNvSpPr>
              <p:nvPr/>
            </p:nvSpPr>
            <p:spPr bwMode="auto">
              <a:xfrm rot="-4240709">
                <a:off x="3744" y="2841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715" name="Freeform 66"/>
              <p:cNvSpPr>
                <a:spLocks/>
              </p:cNvSpPr>
              <p:nvPr/>
            </p:nvSpPr>
            <p:spPr bwMode="auto">
              <a:xfrm rot="-1444762">
                <a:off x="3312" y="3033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grpSp>
        <p:nvGrpSpPr>
          <p:cNvPr id="7" name="Group 116"/>
          <p:cNvGrpSpPr>
            <a:grpSpLocks/>
          </p:cNvGrpSpPr>
          <p:nvPr/>
        </p:nvGrpSpPr>
        <p:grpSpPr bwMode="auto">
          <a:xfrm>
            <a:off x="3429000" y="1219200"/>
            <a:ext cx="3352800" cy="2422525"/>
            <a:chOff x="2160" y="768"/>
            <a:chExt cx="2112" cy="1526"/>
          </a:xfrm>
        </p:grpSpPr>
        <p:grpSp>
          <p:nvGrpSpPr>
            <p:cNvPr id="8" name="Group 117"/>
            <p:cNvGrpSpPr>
              <a:grpSpLocks/>
            </p:cNvGrpSpPr>
            <p:nvPr/>
          </p:nvGrpSpPr>
          <p:grpSpPr bwMode="auto">
            <a:xfrm>
              <a:off x="2160" y="1204"/>
              <a:ext cx="2088" cy="1090"/>
              <a:chOff x="2160" y="1204"/>
              <a:chExt cx="2088" cy="1090"/>
            </a:xfrm>
          </p:grpSpPr>
          <p:grpSp>
            <p:nvGrpSpPr>
              <p:cNvPr id="9" name="Group 118"/>
              <p:cNvGrpSpPr>
                <a:grpSpLocks/>
              </p:cNvGrpSpPr>
              <p:nvPr/>
            </p:nvGrpSpPr>
            <p:grpSpPr bwMode="auto">
              <a:xfrm>
                <a:off x="3016" y="1204"/>
                <a:ext cx="1232" cy="1090"/>
                <a:chOff x="3016" y="1204"/>
                <a:chExt cx="1232" cy="1090"/>
              </a:xfrm>
            </p:grpSpPr>
            <p:grpSp>
              <p:nvGrpSpPr>
                <p:cNvPr id="10" name="Group 119"/>
                <p:cNvGrpSpPr>
                  <a:grpSpLocks/>
                </p:cNvGrpSpPr>
                <p:nvPr/>
              </p:nvGrpSpPr>
              <p:grpSpPr bwMode="auto">
                <a:xfrm>
                  <a:off x="3016" y="1584"/>
                  <a:ext cx="1232" cy="710"/>
                  <a:chOff x="1584" y="2736"/>
                  <a:chExt cx="1232" cy="710"/>
                </a:xfrm>
              </p:grpSpPr>
              <p:sp>
                <p:nvSpPr>
                  <p:cNvPr id="17702" name="AutoShape 120"/>
                  <p:cNvSpPr>
                    <a:spLocks noChangeArrowheads="1"/>
                  </p:cNvSpPr>
                  <p:nvPr/>
                </p:nvSpPr>
                <p:spPr bwMode="auto">
                  <a:xfrm>
                    <a:off x="1584" y="2744"/>
                    <a:ext cx="1232" cy="702"/>
                  </a:xfrm>
                  <a:prstGeom prst="roundRect">
                    <a:avLst>
                      <a:gd name="adj" fmla="val 19801"/>
                    </a:avLst>
                  </a:prstGeom>
                  <a:noFill/>
                  <a:ln w="76200">
                    <a:solidFill>
                      <a:srgbClr val="FF66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703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1626" y="2784"/>
                    <a:ext cx="1152" cy="624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7620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704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1600" y="2760"/>
                    <a:ext cx="1200" cy="670"/>
                  </a:xfrm>
                  <a:prstGeom prst="roundRect">
                    <a:avLst>
                      <a:gd name="adj" fmla="val 19403"/>
                    </a:avLst>
                  </a:prstGeom>
                  <a:noFill/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6987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1648" y="2808"/>
                    <a:ext cx="1106" cy="578"/>
                  </a:xfrm>
                  <a:prstGeom prst="roundRect">
                    <a:avLst>
                      <a:gd name="adj" fmla="val 15227"/>
                    </a:avLst>
                  </a:prstGeom>
                  <a:gradFill rotWithShape="0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  <p:sp>
                <p:nvSpPr>
                  <p:cNvPr id="1770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2010" y="2832"/>
                    <a:ext cx="384" cy="384"/>
                  </a:xfrm>
                  <a:prstGeom prst="ellipse">
                    <a:avLst/>
                  </a:prstGeom>
                  <a:noFill/>
                  <a:ln w="5715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36989" name="AutoShape 125"/>
                  <p:cNvSpPr>
                    <a:spLocks noChangeArrowheads="1"/>
                  </p:cNvSpPr>
                  <p:nvPr/>
                </p:nvSpPr>
                <p:spPr bwMode="auto">
                  <a:xfrm>
                    <a:off x="2154" y="2736"/>
                    <a:ext cx="96" cy="96"/>
                  </a:xfrm>
                  <a:custGeom>
                    <a:avLst/>
                    <a:gdLst>
                      <a:gd name="G0" fmla="+- 5400 0 0"/>
                      <a:gd name="G1" fmla="+- 21600 0 5400"/>
                      <a:gd name="G2" fmla="*/ 5400 1 2"/>
                      <a:gd name="G3" fmla="+- 21600 0 G2"/>
                      <a:gd name="G4" fmla="+/ 5400 21600 2"/>
                      <a:gd name="G5" fmla="+/ G1 0 2"/>
                      <a:gd name="G6" fmla="*/ 21600 21600 5400"/>
                      <a:gd name="G7" fmla="*/ G6 1 2"/>
                      <a:gd name="G8" fmla="+- 21600 0 G7"/>
                      <a:gd name="G9" fmla="*/ 21600 1 2"/>
                      <a:gd name="G10" fmla="+- 5400 0 G9"/>
                      <a:gd name="G11" fmla="?: G10 G8 0"/>
                      <a:gd name="G12" fmla="?: G10 G7 21600"/>
                      <a:gd name="T0" fmla="*/ 18900 w 21600"/>
                      <a:gd name="T1" fmla="*/ 10800 h 21600"/>
                      <a:gd name="T2" fmla="*/ 10800 w 21600"/>
                      <a:gd name="T3" fmla="*/ 21600 h 21600"/>
                      <a:gd name="T4" fmla="*/ 2700 w 21600"/>
                      <a:gd name="T5" fmla="*/ 10800 h 21600"/>
                      <a:gd name="T6" fmla="*/ 10800 w 21600"/>
                      <a:gd name="T7" fmla="*/ 0 h 21600"/>
                      <a:gd name="T8" fmla="*/ 4500 w 21600"/>
                      <a:gd name="T9" fmla="*/ 4500 h 21600"/>
                      <a:gd name="T10" fmla="*/ 17100 w 21600"/>
                      <a:gd name="T11" fmla="*/ 171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6600"/>
                      </a:gs>
                      <a:gs pos="100000">
                        <a:srgbClr val="800000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ar-SA"/>
                  </a:p>
                </p:txBody>
              </p:sp>
            </p:grpSp>
            <p:grpSp>
              <p:nvGrpSpPr>
                <p:cNvPr id="11" name="Group 126"/>
                <p:cNvGrpSpPr>
                  <a:grpSpLocks/>
                </p:cNvGrpSpPr>
                <p:nvPr/>
              </p:nvGrpSpPr>
              <p:grpSpPr bwMode="auto">
                <a:xfrm>
                  <a:off x="3736" y="1204"/>
                  <a:ext cx="474" cy="356"/>
                  <a:chOff x="469" y="1908"/>
                  <a:chExt cx="474" cy="356"/>
                </a:xfrm>
              </p:grpSpPr>
              <p:sp>
                <p:nvSpPr>
                  <p:cNvPr id="17696" name="AutoShape 127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588" y="1924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697" name="Freeform 128"/>
                  <p:cNvSpPr>
                    <a:spLocks/>
                  </p:cNvSpPr>
                  <p:nvPr/>
                </p:nvSpPr>
                <p:spPr bwMode="auto">
                  <a:xfrm flipH="1">
                    <a:off x="569" y="2187"/>
                    <a:ext cx="107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7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698" name="Freeform 129"/>
                  <p:cNvSpPr>
                    <a:spLocks/>
                  </p:cNvSpPr>
                  <p:nvPr/>
                </p:nvSpPr>
                <p:spPr bwMode="auto">
                  <a:xfrm>
                    <a:off x="733" y="218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699" name="Freeform 130"/>
                  <p:cNvSpPr>
                    <a:spLocks/>
                  </p:cNvSpPr>
                  <p:nvPr/>
                </p:nvSpPr>
                <p:spPr bwMode="auto">
                  <a:xfrm flipH="1">
                    <a:off x="469" y="2187"/>
                    <a:ext cx="210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10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700" name="Freeform 131"/>
                  <p:cNvSpPr>
                    <a:spLocks/>
                  </p:cNvSpPr>
                  <p:nvPr/>
                </p:nvSpPr>
                <p:spPr bwMode="auto">
                  <a:xfrm>
                    <a:off x="733" y="2187"/>
                    <a:ext cx="210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10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701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677" y="2128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7695" name="Freeform 133"/>
                <p:cNvSpPr>
                  <a:spLocks/>
                </p:cNvSpPr>
                <p:nvPr/>
              </p:nvSpPr>
              <p:spPr bwMode="auto">
                <a:xfrm rot="-1812476">
                  <a:off x="3864" y="1824"/>
                  <a:ext cx="304" cy="93"/>
                </a:xfrm>
                <a:custGeom>
                  <a:avLst/>
                  <a:gdLst>
                    <a:gd name="T0" fmla="*/ 0 w 372"/>
                    <a:gd name="T1" fmla="*/ 93 h 114"/>
                    <a:gd name="T2" fmla="*/ 23 w 372"/>
                    <a:gd name="T3" fmla="*/ 83 h 114"/>
                    <a:gd name="T4" fmla="*/ 29 w 372"/>
                    <a:gd name="T5" fmla="*/ 82 h 114"/>
                    <a:gd name="T6" fmla="*/ 77 w 372"/>
                    <a:gd name="T7" fmla="*/ 80 h 114"/>
                    <a:gd name="T8" fmla="*/ 131 w 372"/>
                    <a:gd name="T9" fmla="*/ 46 h 114"/>
                    <a:gd name="T10" fmla="*/ 150 w 372"/>
                    <a:gd name="T11" fmla="*/ 31 h 114"/>
                    <a:gd name="T12" fmla="*/ 193 w 372"/>
                    <a:gd name="T13" fmla="*/ 31 h 114"/>
                    <a:gd name="T14" fmla="*/ 262 w 372"/>
                    <a:gd name="T15" fmla="*/ 0 h 114"/>
                    <a:gd name="T16" fmla="*/ 304 w 372"/>
                    <a:gd name="T17" fmla="*/ 5 h 1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72"/>
                    <a:gd name="T28" fmla="*/ 0 h 114"/>
                    <a:gd name="T29" fmla="*/ 372 w 372"/>
                    <a:gd name="T30" fmla="*/ 114 h 11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72" h="114">
                      <a:moveTo>
                        <a:pt x="0" y="114"/>
                      </a:moveTo>
                      <a:cubicBezTo>
                        <a:pt x="16" y="102"/>
                        <a:pt x="7" y="107"/>
                        <a:pt x="28" y="102"/>
                      </a:cubicBezTo>
                      <a:cubicBezTo>
                        <a:pt x="30" y="101"/>
                        <a:pt x="36" y="100"/>
                        <a:pt x="36" y="100"/>
                      </a:cubicBezTo>
                      <a:cubicBezTo>
                        <a:pt x="56" y="102"/>
                        <a:pt x="74" y="100"/>
                        <a:pt x="94" y="98"/>
                      </a:cubicBezTo>
                      <a:cubicBezTo>
                        <a:pt x="119" y="89"/>
                        <a:pt x="138" y="70"/>
                        <a:pt x="160" y="56"/>
                      </a:cubicBezTo>
                      <a:cubicBezTo>
                        <a:pt x="165" y="44"/>
                        <a:pt x="172" y="40"/>
                        <a:pt x="184" y="38"/>
                      </a:cubicBezTo>
                      <a:cubicBezTo>
                        <a:pt x="201" y="42"/>
                        <a:pt x="217" y="40"/>
                        <a:pt x="236" y="38"/>
                      </a:cubicBezTo>
                      <a:cubicBezTo>
                        <a:pt x="269" y="44"/>
                        <a:pt x="302" y="26"/>
                        <a:pt x="320" y="0"/>
                      </a:cubicBezTo>
                      <a:cubicBezTo>
                        <a:pt x="336" y="1"/>
                        <a:pt x="355" y="6"/>
                        <a:pt x="372" y="6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2" name="Group 134"/>
              <p:cNvGrpSpPr>
                <a:grpSpLocks/>
              </p:cNvGrpSpPr>
              <p:nvPr/>
            </p:nvGrpSpPr>
            <p:grpSpPr bwMode="auto">
              <a:xfrm>
                <a:off x="3008" y="1584"/>
                <a:ext cx="1232" cy="710"/>
                <a:chOff x="3008" y="1584"/>
                <a:chExt cx="1232" cy="710"/>
              </a:xfrm>
            </p:grpSpPr>
            <p:sp>
              <p:nvSpPr>
                <p:cNvPr id="17681" name="AutoShape 135"/>
                <p:cNvSpPr>
                  <a:spLocks noChangeArrowheads="1"/>
                </p:cNvSpPr>
                <p:nvPr/>
              </p:nvSpPr>
              <p:spPr bwMode="auto">
                <a:xfrm>
                  <a:off x="3008" y="1592"/>
                  <a:ext cx="1232" cy="702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82" name="AutoShape 136"/>
                <p:cNvSpPr>
                  <a:spLocks noChangeArrowheads="1"/>
                </p:cNvSpPr>
                <p:nvPr/>
              </p:nvSpPr>
              <p:spPr bwMode="auto">
                <a:xfrm>
                  <a:off x="3050" y="1632"/>
                  <a:ext cx="1152" cy="624"/>
                </a:xfrm>
                <a:prstGeom prst="roundRect">
                  <a:avLst>
                    <a:gd name="adj" fmla="val 16667"/>
                  </a:avLst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83" name="AutoShape 137"/>
                <p:cNvSpPr>
                  <a:spLocks noChangeArrowheads="1"/>
                </p:cNvSpPr>
                <p:nvPr/>
              </p:nvSpPr>
              <p:spPr bwMode="auto">
                <a:xfrm>
                  <a:off x="3024" y="1608"/>
                  <a:ext cx="1200" cy="670"/>
                </a:xfrm>
                <a:prstGeom prst="roundRect">
                  <a:avLst>
                    <a:gd name="adj" fmla="val 19403"/>
                  </a:avLst>
                </a:prstGeom>
                <a:noFill/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70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072" y="1656"/>
                  <a:ext cx="1106" cy="578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370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578" y="1584"/>
                  <a:ext cx="96" cy="96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7686" name="Freeform 140"/>
                <p:cNvSpPr>
                  <a:spLocks/>
                </p:cNvSpPr>
                <p:nvPr/>
              </p:nvSpPr>
              <p:spPr bwMode="auto">
                <a:xfrm rot="-1812476">
                  <a:off x="3872" y="1824"/>
                  <a:ext cx="304" cy="93"/>
                </a:xfrm>
                <a:custGeom>
                  <a:avLst/>
                  <a:gdLst>
                    <a:gd name="T0" fmla="*/ 0 w 372"/>
                    <a:gd name="T1" fmla="*/ 93 h 114"/>
                    <a:gd name="T2" fmla="*/ 23 w 372"/>
                    <a:gd name="T3" fmla="*/ 83 h 114"/>
                    <a:gd name="T4" fmla="*/ 29 w 372"/>
                    <a:gd name="T5" fmla="*/ 82 h 114"/>
                    <a:gd name="T6" fmla="*/ 77 w 372"/>
                    <a:gd name="T7" fmla="*/ 80 h 114"/>
                    <a:gd name="T8" fmla="*/ 131 w 372"/>
                    <a:gd name="T9" fmla="*/ 46 h 114"/>
                    <a:gd name="T10" fmla="*/ 150 w 372"/>
                    <a:gd name="T11" fmla="*/ 31 h 114"/>
                    <a:gd name="T12" fmla="*/ 193 w 372"/>
                    <a:gd name="T13" fmla="*/ 31 h 114"/>
                    <a:gd name="T14" fmla="*/ 262 w 372"/>
                    <a:gd name="T15" fmla="*/ 0 h 114"/>
                    <a:gd name="T16" fmla="*/ 304 w 372"/>
                    <a:gd name="T17" fmla="*/ 5 h 1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72"/>
                    <a:gd name="T28" fmla="*/ 0 h 114"/>
                    <a:gd name="T29" fmla="*/ 372 w 372"/>
                    <a:gd name="T30" fmla="*/ 114 h 11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72" h="114">
                      <a:moveTo>
                        <a:pt x="0" y="114"/>
                      </a:moveTo>
                      <a:cubicBezTo>
                        <a:pt x="16" y="102"/>
                        <a:pt x="7" y="107"/>
                        <a:pt x="28" y="102"/>
                      </a:cubicBezTo>
                      <a:cubicBezTo>
                        <a:pt x="30" y="101"/>
                        <a:pt x="36" y="100"/>
                        <a:pt x="36" y="100"/>
                      </a:cubicBezTo>
                      <a:cubicBezTo>
                        <a:pt x="56" y="102"/>
                        <a:pt x="74" y="100"/>
                        <a:pt x="94" y="98"/>
                      </a:cubicBezTo>
                      <a:cubicBezTo>
                        <a:pt x="119" y="89"/>
                        <a:pt x="138" y="70"/>
                        <a:pt x="160" y="56"/>
                      </a:cubicBezTo>
                      <a:cubicBezTo>
                        <a:pt x="165" y="44"/>
                        <a:pt x="172" y="40"/>
                        <a:pt x="184" y="38"/>
                      </a:cubicBezTo>
                      <a:cubicBezTo>
                        <a:pt x="201" y="42"/>
                        <a:pt x="217" y="40"/>
                        <a:pt x="236" y="38"/>
                      </a:cubicBezTo>
                      <a:cubicBezTo>
                        <a:pt x="269" y="44"/>
                        <a:pt x="302" y="26"/>
                        <a:pt x="320" y="0"/>
                      </a:cubicBezTo>
                      <a:cubicBezTo>
                        <a:pt x="336" y="1"/>
                        <a:pt x="355" y="6"/>
                        <a:pt x="372" y="6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87" name="Freeform 141"/>
                <p:cNvSpPr>
                  <a:spLocks/>
                </p:cNvSpPr>
                <p:nvPr/>
              </p:nvSpPr>
              <p:spPr bwMode="auto">
                <a:xfrm>
                  <a:off x="3480" y="1776"/>
                  <a:ext cx="56" cy="144"/>
                </a:xfrm>
                <a:custGeom>
                  <a:avLst/>
                  <a:gdLst>
                    <a:gd name="T0" fmla="*/ 8 w 56"/>
                    <a:gd name="T1" fmla="*/ 144 h 96"/>
                    <a:gd name="T2" fmla="*/ 8 w 56"/>
                    <a:gd name="T3" fmla="*/ 72 h 96"/>
                    <a:gd name="T4" fmla="*/ 56 w 56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96"/>
                    <a:gd name="T11" fmla="*/ 56 w 56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96">
                      <a:moveTo>
                        <a:pt x="8" y="96"/>
                      </a:moveTo>
                      <a:cubicBezTo>
                        <a:pt x="4" y="79"/>
                        <a:pt x="0" y="63"/>
                        <a:pt x="8" y="48"/>
                      </a:cubicBezTo>
                      <a:cubicBezTo>
                        <a:pt x="15" y="32"/>
                        <a:pt x="35" y="16"/>
                        <a:pt x="56" y="0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88" name="Freeform 142"/>
                <p:cNvSpPr>
                  <a:spLocks/>
                </p:cNvSpPr>
                <p:nvPr/>
              </p:nvSpPr>
              <p:spPr bwMode="auto">
                <a:xfrm>
                  <a:off x="3720" y="1776"/>
                  <a:ext cx="104" cy="96"/>
                </a:xfrm>
                <a:custGeom>
                  <a:avLst/>
                  <a:gdLst>
                    <a:gd name="T0" fmla="*/ 15 w 56"/>
                    <a:gd name="T1" fmla="*/ 0 h 96"/>
                    <a:gd name="T2" fmla="*/ 15 w 56"/>
                    <a:gd name="T3" fmla="*/ 48 h 96"/>
                    <a:gd name="T4" fmla="*/ 104 w 56"/>
                    <a:gd name="T5" fmla="*/ 96 h 96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96"/>
                    <a:gd name="T11" fmla="*/ 56 w 56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96">
                      <a:moveTo>
                        <a:pt x="8" y="0"/>
                      </a:moveTo>
                      <a:cubicBezTo>
                        <a:pt x="4" y="16"/>
                        <a:pt x="0" y="32"/>
                        <a:pt x="8" y="48"/>
                      </a:cubicBezTo>
                      <a:cubicBezTo>
                        <a:pt x="15" y="63"/>
                        <a:pt x="35" y="79"/>
                        <a:pt x="56" y="96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89" name="Freeform 143"/>
                <p:cNvSpPr>
                  <a:spLocks/>
                </p:cNvSpPr>
                <p:nvPr/>
              </p:nvSpPr>
              <p:spPr bwMode="auto">
                <a:xfrm>
                  <a:off x="3584" y="2016"/>
                  <a:ext cx="144" cy="55"/>
                </a:xfrm>
                <a:custGeom>
                  <a:avLst/>
                  <a:gdLst>
                    <a:gd name="T0" fmla="*/ 144 w 96"/>
                    <a:gd name="T1" fmla="*/ 0 h 55"/>
                    <a:gd name="T2" fmla="*/ 72 w 96"/>
                    <a:gd name="T3" fmla="*/ 48 h 55"/>
                    <a:gd name="T4" fmla="*/ 0 w 96"/>
                    <a:gd name="T5" fmla="*/ 48 h 55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55"/>
                    <a:gd name="T11" fmla="*/ 96 w 96"/>
                    <a:gd name="T12" fmla="*/ 55 h 5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55">
                      <a:moveTo>
                        <a:pt x="96" y="0"/>
                      </a:moveTo>
                      <a:cubicBezTo>
                        <a:pt x="79" y="20"/>
                        <a:pt x="63" y="40"/>
                        <a:pt x="48" y="48"/>
                      </a:cubicBezTo>
                      <a:cubicBezTo>
                        <a:pt x="32" y="55"/>
                        <a:pt x="16" y="51"/>
                        <a:pt x="0" y="48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90" name="Freeform 144"/>
                <p:cNvSpPr>
                  <a:spLocks/>
                </p:cNvSpPr>
                <p:nvPr/>
              </p:nvSpPr>
              <p:spPr bwMode="auto">
                <a:xfrm>
                  <a:off x="3632" y="1680"/>
                  <a:ext cx="144" cy="48"/>
                </a:xfrm>
                <a:custGeom>
                  <a:avLst/>
                  <a:gdLst>
                    <a:gd name="T0" fmla="*/ 0 w 96"/>
                    <a:gd name="T1" fmla="*/ 48 h 48"/>
                    <a:gd name="T2" fmla="*/ 72 w 96"/>
                    <a:gd name="T3" fmla="*/ 0 h 48"/>
                    <a:gd name="T4" fmla="*/ 144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0" y="48"/>
                      </a:moveTo>
                      <a:cubicBezTo>
                        <a:pt x="16" y="24"/>
                        <a:pt x="32" y="0"/>
                        <a:pt x="48" y="0"/>
                      </a:cubicBezTo>
                      <a:cubicBezTo>
                        <a:pt x="64" y="0"/>
                        <a:pt x="80" y="24"/>
                        <a:pt x="96" y="48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91" name="Freeform 145"/>
                <p:cNvSpPr>
                  <a:spLocks/>
                </p:cNvSpPr>
                <p:nvPr/>
              </p:nvSpPr>
              <p:spPr bwMode="auto">
                <a:xfrm>
                  <a:off x="3776" y="1920"/>
                  <a:ext cx="67" cy="144"/>
                </a:xfrm>
                <a:custGeom>
                  <a:avLst/>
                  <a:gdLst>
                    <a:gd name="T0" fmla="*/ 0 w 19"/>
                    <a:gd name="T1" fmla="*/ 0 h 92"/>
                    <a:gd name="T2" fmla="*/ 63 w 19"/>
                    <a:gd name="T3" fmla="*/ 72 h 92"/>
                    <a:gd name="T4" fmla="*/ 21 w 19"/>
                    <a:gd name="T5" fmla="*/ 106 h 92"/>
                    <a:gd name="T6" fmla="*/ 35 w 19"/>
                    <a:gd name="T7" fmla="*/ 144 h 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"/>
                    <a:gd name="T13" fmla="*/ 0 h 92"/>
                    <a:gd name="T14" fmla="*/ 19 w 19"/>
                    <a:gd name="T15" fmla="*/ 92 h 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" h="92">
                      <a:moveTo>
                        <a:pt x="0" y="0"/>
                      </a:moveTo>
                      <a:cubicBezTo>
                        <a:pt x="8" y="17"/>
                        <a:pt x="17" y="34"/>
                        <a:pt x="18" y="46"/>
                      </a:cubicBezTo>
                      <a:cubicBezTo>
                        <a:pt x="19" y="57"/>
                        <a:pt x="7" y="60"/>
                        <a:pt x="6" y="68"/>
                      </a:cubicBezTo>
                      <a:cubicBezTo>
                        <a:pt x="4" y="75"/>
                        <a:pt x="7" y="83"/>
                        <a:pt x="10" y="92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92" name="Freeform 146"/>
                <p:cNvSpPr>
                  <a:spLocks/>
                </p:cNvSpPr>
                <p:nvPr/>
              </p:nvSpPr>
              <p:spPr bwMode="auto">
                <a:xfrm>
                  <a:off x="3440" y="1968"/>
                  <a:ext cx="118" cy="84"/>
                </a:xfrm>
                <a:custGeom>
                  <a:avLst/>
                  <a:gdLst>
                    <a:gd name="T0" fmla="*/ 0 w 70"/>
                    <a:gd name="T1" fmla="*/ 0 h 84"/>
                    <a:gd name="T2" fmla="*/ 84 w 70"/>
                    <a:gd name="T3" fmla="*/ 28 h 84"/>
                    <a:gd name="T4" fmla="*/ 98 w 70"/>
                    <a:gd name="T5" fmla="*/ 66 h 84"/>
                    <a:gd name="T6" fmla="*/ 118 w 70"/>
                    <a:gd name="T7" fmla="*/ 84 h 8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84"/>
                    <a:gd name="T14" fmla="*/ 70 w 70"/>
                    <a:gd name="T15" fmla="*/ 84 h 8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84">
                      <a:moveTo>
                        <a:pt x="0" y="0"/>
                      </a:moveTo>
                      <a:cubicBezTo>
                        <a:pt x="20" y="8"/>
                        <a:pt x="40" y="17"/>
                        <a:pt x="50" y="28"/>
                      </a:cubicBezTo>
                      <a:cubicBezTo>
                        <a:pt x="59" y="38"/>
                        <a:pt x="54" y="56"/>
                        <a:pt x="58" y="66"/>
                      </a:cubicBezTo>
                      <a:cubicBezTo>
                        <a:pt x="61" y="75"/>
                        <a:pt x="65" y="79"/>
                        <a:pt x="70" y="84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sp>
            <p:nvSpPr>
              <p:cNvPr id="17680" name="Freeform 147"/>
              <p:cNvSpPr>
                <a:spLocks/>
              </p:cNvSpPr>
              <p:nvPr/>
            </p:nvSpPr>
            <p:spPr bwMode="auto">
              <a:xfrm>
                <a:off x="2160" y="1976"/>
                <a:ext cx="768" cy="167"/>
              </a:xfrm>
              <a:custGeom>
                <a:avLst/>
                <a:gdLst>
                  <a:gd name="T0" fmla="*/ 0 w 768"/>
                  <a:gd name="T1" fmla="*/ 0 h 167"/>
                  <a:gd name="T2" fmla="*/ 144 w 768"/>
                  <a:gd name="T3" fmla="*/ 144 h 167"/>
                  <a:gd name="T4" fmla="*/ 768 w 768"/>
                  <a:gd name="T5" fmla="*/ 144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7677" name="Text Box 148"/>
            <p:cNvSpPr txBox="1">
              <a:spLocks noChangeArrowheads="1"/>
            </p:cNvSpPr>
            <p:nvPr/>
          </p:nvSpPr>
          <p:spPr bwMode="auto">
            <a:xfrm>
              <a:off x="2976" y="768"/>
              <a:ext cx="1296" cy="6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Destruction of the bacteria’s DNA</a:t>
              </a:r>
            </a:p>
          </p:txBody>
        </p:sp>
      </p:grpSp>
      <p:grpSp>
        <p:nvGrpSpPr>
          <p:cNvPr id="13" name="Group 201"/>
          <p:cNvGrpSpPr>
            <a:grpSpLocks/>
          </p:cNvGrpSpPr>
          <p:nvPr/>
        </p:nvGrpSpPr>
        <p:grpSpPr bwMode="auto">
          <a:xfrm>
            <a:off x="7162800" y="3352800"/>
            <a:ext cx="1981200" cy="2463800"/>
            <a:chOff x="4509" y="2103"/>
            <a:chExt cx="1248" cy="1552"/>
          </a:xfrm>
        </p:grpSpPr>
        <p:grpSp>
          <p:nvGrpSpPr>
            <p:cNvPr id="14" name="Group 202"/>
            <p:cNvGrpSpPr>
              <a:grpSpLocks/>
            </p:cNvGrpSpPr>
            <p:nvPr/>
          </p:nvGrpSpPr>
          <p:grpSpPr bwMode="auto">
            <a:xfrm>
              <a:off x="4560" y="2103"/>
              <a:ext cx="822" cy="505"/>
              <a:chOff x="4560" y="2103"/>
              <a:chExt cx="822" cy="505"/>
            </a:xfrm>
          </p:grpSpPr>
          <p:sp>
            <p:nvSpPr>
              <p:cNvPr id="17670" name="Freeform 203"/>
              <p:cNvSpPr>
                <a:spLocks/>
              </p:cNvSpPr>
              <p:nvPr/>
            </p:nvSpPr>
            <p:spPr bwMode="auto">
              <a:xfrm rot="-3926113">
                <a:off x="4935" y="2313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71" name="Freeform 204"/>
              <p:cNvSpPr>
                <a:spLocks/>
              </p:cNvSpPr>
              <p:nvPr/>
            </p:nvSpPr>
            <p:spPr bwMode="auto">
              <a:xfrm rot="-1812476">
                <a:off x="4560" y="2208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72" name="Freeform 205"/>
              <p:cNvSpPr>
                <a:spLocks/>
              </p:cNvSpPr>
              <p:nvPr/>
            </p:nvSpPr>
            <p:spPr bwMode="auto">
              <a:xfrm rot="-4240709">
                <a:off x="5079" y="2409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73" name="Freeform 206"/>
              <p:cNvSpPr>
                <a:spLocks/>
              </p:cNvSpPr>
              <p:nvPr/>
            </p:nvSpPr>
            <p:spPr bwMode="auto">
              <a:xfrm rot="-260069">
                <a:off x="4608" y="2352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74" name="Freeform 207"/>
              <p:cNvSpPr>
                <a:spLocks/>
              </p:cNvSpPr>
              <p:nvPr/>
            </p:nvSpPr>
            <p:spPr bwMode="auto">
              <a:xfrm rot="-4240709">
                <a:off x="5184" y="2208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75" name="Freeform 208"/>
              <p:cNvSpPr>
                <a:spLocks/>
              </p:cNvSpPr>
              <p:nvPr/>
            </p:nvSpPr>
            <p:spPr bwMode="auto">
              <a:xfrm rot="-1444762">
                <a:off x="4752" y="2400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7669" name="Text Box 209"/>
            <p:cNvSpPr txBox="1">
              <a:spLocks noChangeArrowheads="1"/>
            </p:cNvSpPr>
            <p:nvPr/>
          </p:nvSpPr>
          <p:spPr bwMode="auto">
            <a:xfrm>
              <a:off x="4509" y="2976"/>
              <a:ext cx="1248" cy="6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Replication of the viral genome</a:t>
              </a:r>
            </a:p>
          </p:txBody>
        </p:sp>
      </p:grpSp>
      <p:grpSp>
        <p:nvGrpSpPr>
          <p:cNvPr id="15" name="Group 210"/>
          <p:cNvGrpSpPr>
            <a:grpSpLocks/>
          </p:cNvGrpSpPr>
          <p:nvPr/>
        </p:nvGrpSpPr>
        <p:grpSpPr bwMode="auto">
          <a:xfrm>
            <a:off x="4876800" y="4316413"/>
            <a:ext cx="1981200" cy="2071687"/>
            <a:chOff x="3072" y="2719"/>
            <a:chExt cx="1248" cy="1305"/>
          </a:xfrm>
        </p:grpSpPr>
        <p:grpSp>
          <p:nvGrpSpPr>
            <p:cNvPr id="16" name="Group 211"/>
            <p:cNvGrpSpPr>
              <a:grpSpLocks/>
            </p:cNvGrpSpPr>
            <p:nvPr/>
          </p:nvGrpSpPr>
          <p:grpSpPr bwMode="auto">
            <a:xfrm>
              <a:off x="3120" y="2719"/>
              <a:ext cx="1066" cy="542"/>
              <a:chOff x="3120" y="2719"/>
              <a:chExt cx="1066" cy="542"/>
            </a:xfrm>
          </p:grpSpPr>
          <p:sp>
            <p:nvSpPr>
              <p:cNvPr id="17647" name="Rectangle 212"/>
              <p:cNvSpPr>
                <a:spLocks noChangeArrowheads="1"/>
              </p:cNvSpPr>
              <p:nvPr/>
            </p:nvSpPr>
            <p:spPr bwMode="auto">
              <a:xfrm rot="-3096899">
                <a:off x="3959" y="3149"/>
                <a:ext cx="59" cy="121"/>
              </a:xfrm>
              <a:prstGeom prst="rect">
                <a:avLst/>
              </a:prstGeom>
              <a:noFill/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grpSp>
            <p:nvGrpSpPr>
              <p:cNvPr id="17" name="Group 213"/>
              <p:cNvGrpSpPr>
                <a:grpSpLocks/>
              </p:cNvGrpSpPr>
              <p:nvPr/>
            </p:nvGrpSpPr>
            <p:grpSpPr bwMode="auto">
              <a:xfrm>
                <a:off x="3120" y="2719"/>
                <a:ext cx="1066" cy="542"/>
                <a:chOff x="3120" y="2719"/>
                <a:chExt cx="1066" cy="542"/>
              </a:xfrm>
            </p:grpSpPr>
            <p:sp>
              <p:nvSpPr>
                <p:cNvPr id="17649" name="AutoShape 214"/>
                <p:cNvSpPr>
                  <a:spLocks noChangeArrowheads="1"/>
                </p:cNvSpPr>
                <p:nvPr/>
              </p:nvSpPr>
              <p:spPr bwMode="auto">
                <a:xfrm rot="-5400000">
                  <a:off x="3344" y="294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0" name="Freeform 215"/>
                <p:cNvSpPr>
                  <a:spLocks/>
                </p:cNvSpPr>
                <p:nvPr/>
              </p:nvSpPr>
              <p:spPr bwMode="auto">
                <a:xfrm rot="1240207" flipH="1">
                  <a:off x="3796" y="2948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1" name="Freeform 216"/>
                <p:cNvSpPr>
                  <a:spLocks/>
                </p:cNvSpPr>
                <p:nvPr/>
              </p:nvSpPr>
              <p:spPr bwMode="auto">
                <a:xfrm>
                  <a:off x="3339" y="2719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2" name="Freeform 217"/>
                <p:cNvSpPr>
                  <a:spLocks/>
                </p:cNvSpPr>
                <p:nvPr/>
              </p:nvSpPr>
              <p:spPr bwMode="auto">
                <a:xfrm rot="4926177" flipH="1">
                  <a:off x="3822" y="2802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3" name="Freeform 218"/>
                <p:cNvSpPr>
                  <a:spLocks/>
                </p:cNvSpPr>
                <p:nvPr/>
              </p:nvSpPr>
              <p:spPr bwMode="auto">
                <a:xfrm flipV="1">
                  <a:off x="3160" y="3184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4" name="Rectangle 219"/>
                <p:cNvSpPr>
                  <a:spLocks noChangeArrowheads="1"/>
                </p:cNvSpPr>
                <p:nvPr/>
              </p:nvSpPr>
              <p:spPr bwMode="auto">
                <a:xfrm rot="3205814">
                  <a:off x="3216" y="3072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5" name="AutoShape 220"/>
                <p:cNvSpPr>
                  <a:spLocks noChangeArrowheads="1"/>
                </p:cNvSpPr>
                <p:nvPr/>
              </p:nvSpPr>
              <p:spPr bwMode="auto">
                <a:xfrm rot="-5400000">
                  <a:off x="3632" y="2752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6" name="AutoShape 221"/>
                <p:cNvSpPr>
                  <a:spLocks noChangeArrowheads="1"/>
                </p:cNvSpPr>
                <p:nvPr/>
              </p:nvSpPr>
              <p:spPr bwMode="auto">
                <a:xfrm rot="-5400000">
                  <a:off x="3632" y="3040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7" name="AutoShape 222"/>
                <p:cNvSpPr>
                  <a:spLocks noChangeArrowheads="1"/>
                </p:cNvSpPr>
                <p:nvPr/>
              </p:nvSpPr>
              <p:spPr bwMode="auto">
                <a:xfrm rot="-5400000">
                  <a:off x="3920" y="294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8" name="AutoShape 223"/>
                <p:cNvSpPr>
                  <a:spLocks noChangeArrowheads="1"/>
                </p:cNvSpPr>
                <p:nvPr/>
              </p:nvSpPr>
              <p:spPr bwMode="auto">
                <a:xfrm rot="-5400000">
                  <a:off x="3104" y="2752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59" name="Rectangle 224"/>
                <p:cNvSpPr>
                  <a:spLocks noChangeArrowheads="1"/>
                </p:cNvSpPr>
                <p:nvPr/>
              </p:nvSpPr>
              <p:spPr bwMode="auto">
                <a:xfrm>
                  <a:off x="3552" y="2736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0" name="Rectangle 225"/>
                <p:cNvSpPr>
                  <a:spLocks noChangeArrowheads="1"/>
                </p:cNvSpPr>
                <p:nvPr/>
              </p:nvSpPr>
              <p:spPr bwMode="auto">
                <a:xfrm rot="5400000">
                  <a:off x="3487" y="3165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1" name="Rectangle 226"/>
                <p:cNvSpPr>
                  <a:spLocks noChangeArrowheads="1"/>
                </p:cNvSpPr>
                <p:nvPr/>
              </p:nvSpPr>
              <p:spPr bwMode="auto">
                <a:xfrm rot="-1859844">
                  <a:off x="3984" y="2784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2" name="Rectangle 227"/>
                <p:cNvSpPr>
                  <a:spLocks noChangeArrowheads="1"/>
                </p:cNvSpPr>
                <p:nvPr/>
              </p:nvSpPr>
              <p:spPr bwMode="auto">
                <a:xfrm rot="-5400000">
                  <a:off x="3408" y="2784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3" name="Freeform 228"/>
                <p:cNvSpPr>
                  <a:spLocks/>
                </p:cNvSpPr>
                <p:nvPr/>
              </p:nvSpPr>
              <p:spPr bwMode="auto">
                <a:xfrm rot="1715452" flipH="1">
                  <a:off x="4080" y="2736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4" name="Freeform 229"/>
                <p:cNvSpPr>
                  <a:spLocks/>
                </p:cNvSpPr>
                <p:nvPr/>
              </p:nvSpPr>
              <p:spPr bwMode="auto">
                <a:xfrm rot="2812018" flipH="1">
                  <a:off x="3504" y="2928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5" name="Freeform 230"/>
                <p:cNvSpPr>
                  <a:spLocks/>
                </p:cNvSpPr>
                <p:nvPr/>
              </p:nvSpPr>
              <p:spPr bwMode="auto">
                <a:xfrm flipH="1">
                  <a:off x="3408" y="3024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6" name="Freeform 231"/>
                <p:cNvSpPr>
                  <a:spLocks/>
                </p:cNvSpPr>
                <p:nvPr/>
              </p:nvSpPr>
              <p:spPr bwMode="auto">
                <a:xfrm rot="16200000" flipH="1">
                  <a:off x="4060" y="3144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67" name="Freeform 232"/>
                <p:cNvSpPr>
                  <a:spLocks/>
                </p:cNvSpPr>
                <p:nvPr/>
              </p:nvSpPr>
              <p:spPr bwMode="auto">
                <a:xfrm flipH="1">
                  <a:off x="3120" y="2976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</p:grpSp>
        <p:sp>
          <p:nvSpPr>
            <p:cNvPr id="17646" name="Text Box 233"/>
            <p:cNvSpPr txBox="1">
              <a:spLocks noChangeArrowheads="1"/>
            </p:cNvSpPr>
            <p:nvPr/>
          </p:nvSpPr>
          <p:spPr bwMode="auto">
            <a:xfrm>
              <a:off x="3072" y="3552"/>
              <a:ext cx="1248" cy="4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Production of viral parts</a:t>
              </a:r>
            </a:p>
          </p:txBody>
        </p:sp>
      </p:grpSp>
      <p:grpSp>
        <p:nvGrpSpPr>
          <p:cNvPr id="18" name="Group 347"/>
          <p:cNvGrpSpPr>
            <a:grpSpLocks/>
          </p:cNvGrpSpPr>
          <p:nvPr/>
        </p:nvGrpSpPr>
        <p:grpSpPr bwMode="auto">
          <a:xfrm>
            <a:off x="2514600" y="4989513"/>
            <a:ext cx="3276600" cy="1868487"/>
            <a:chOff x="1584" y="3120"/>
            <a:chExt cx="2064" cy="1177"/>
          </a:xfrm>
        </p:grpSpPr>
        <p:grpSp>
          <p:nvGrpSpPr>
            <p:cNvPr id="19" name="Group 346"/>
            <p:cNvGrpSpPr>
              <a:grpSpLocks/>
            </p:cNvGrpSpPr>
            <p:nvPr/>
          </p:nvGrpSpPr>
          <p:grpSpPr bwMode="auto">
            <a:xfrm>
              <a:off x="1584" y="3120"/>
              <a:ext cx="2064" cy="710"/>
              <a:chOff x="1584" y="3120"/>
              <a:chExt cx="2064" cy="710"/>
            </a:xfrm>
          </p:grpSpPr>
          <p:grpSp>
            <p:nvGrpSpPr>
              <p:cNvPr id="20" name="Group 345"/>
              <p:cNvGrpSpPr>
                <a:grpSpLocks/>
              </p:cNvGrpSpPr>
              <p:nvPr/>
            </p:nvGrpSpPr>
            <p:grpSpPr bwMode="auto">
              <a:xfrm>
                <a:off x="1584" y="3120"/>
                <a:ext cx="1232" cy="710"/>
                <a:chOff x="1584" y="3120"/>
                <a:chExt cx="1232" cy="710"/>
              </a:xfrm>
            </p:grpSpPr>
            <p:sp>
              <p:nvSpPr>
                <p:cNvPr id="17615" name="AutoShape 237"/>
                <p:cNvSpPr>
                  <a:spLocks noChangeArrowheads="1"/>
                </p:cNvSpPr>
                <p:nvPr/>
              </p:nvSpPr>
              <p:spPr bwMode="auto">
                <a:xfrm>
                  <a:off x="1584" y="3128"/>
                  <a:ext cx="1232" cy="702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16" name="AutoShape 238"/>
                <p:cNvSpPr>
                  <a:spLocks noChangeArrowheads="1"/>
                </p:cNvSpPr>
                <p:nvPr/>
              </p:nvSpPr>
              <p:spPr bwMode="auto">
                <a:xfrm>
                  <a:off x="1626" y="3168"/>
                  <a:ext cx="1152" cy="624"/>
                </a:xfrm>
                <a:prstGeom prst="roundRect">
                  <a:avLst>
                    <a:gd name="adj" fmla="val 16667"/>
                  </a:avLst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17" name="AutoShape 239"/>
                <p:cNvSpPr>
                  <a:spLocks noChangeArrowheads="1"/>
                </p:cNvSpPr>
                <p:nvPr/>
              </p:nvSpPr>
              <p:spPr bwMode="auto">
                <a:xfrm>
                  <a:off x="1600" y="3144"/>
                  <a:ext cx="1200" cy="670"/>
                </a:xfrm>
                <a:prstGeom prst="roundRect">
                  <a:avLst>
                    <a:gd name="adj" fmla="val 19403"/>
                  </a:avLst>
                </a:prstGeom>
                <a:noFill/>
                <a:ln w="127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7104" name="AutoShape 240"/>
                <p:cNvSpPr>
                  <a:spLocks noChangeArrowheads="1"/>
                </p:cNvSpPr>
                <p:nvPr/>
              </p:nvSpPr>
              <p:spPr bwMode="auto">
                <a:xfrm>
                  <a:off x="1648" y="3192"/>
                  <a:ext cx="1106" cy="578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37105" name="AutoShape 241"/>
                <p:cNvSpPr>
                  <a:spLocks noChangeArrowheads="1"/>
                </p:cNvSpPr>
                <p:nvPr/>
              </p:nvSpPr>
              <p:spPr bwMode="auto">
                <a:xfrm>
                  <a:off x="2154" y="3120"/>
                  <a:ext cx="96" cy="96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7620" name="Freeform 247"/>
                <p:cNvSpPr>
                  <a:spLocks/>
                </p:cNvSpPr>
                <p:nvPr/>
              </p:nvSpPr>
              <p:spPr bwMode="auto">
                <a:xfrm>
                  <a:off x="2234" y="3262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1" name="Rectangle 248"/>
                <p:cNvSpPr>
                  <a:spLocks noChangeArrowheads="1"/>
                </p:cNvSpPr>
                <p:nvPr/>
              </p:nvSpPr>
              <p:spPr bwMode="auto">
                <a:xfrm rot="-3096899">
                  <a:off x="2519" y="3629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2" name="AutoShape 249"/>
                <p:cNvSpPr>
                  <a:spLocks noChangeArrowheads="1"/>
                </p:cNvSpPr>
                <p:nvPr/>
              </p:nvSpPr>
              <p:spPr bwMode="auto">
                <a:xfrm rot="-5400000">
                  <a:off x="1904" y="342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3" name="Freeform 250"/>
                <p:cNvSpPr>
                  <a:spLocks/>
                </p:cNvSpPr>
                <p:nvPr/>
              </p:nvSpPr>
              <p:spPr bwMode="auto">
                <a:xfrm rot="1240207" flipH="1">
                  <a:off x="2356" y="3428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4" name="Freeform 251"/>
                <p:cNvSpPr>
                  <a:spLocks/>
                </p:cNvSpPr>
                <p:nvPr/>
              </p:nvSpPr>
              <p:spPr bwMode="auto">
                <a:xfrm>
                  <a:off x="1899" y="3199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5" name="Freeform 252"/>
                <p:cNvSpPr>
                  <a:spLocks/>
                </p:cNvSpPr>
                <p:nvPr/>
              </p:nvSpPr>
              <p:spPr bwMode="auto">
                <a:xfrm rot="4926177" flipH="1">
                  <a:off x="2382" y="3282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6" name="Freeform 253"/>
                <p:cNvSpPr>
                  <a:spLocks/>
                </p:cNvSpPr>
                <p:nvPr/>
              </p:nvSpPr>
              <p:spPr bwMode="auto">
                <a:xfrm flipV="1">
                  <a:off x="1720" y="3664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7" name="Rectangle 254"/>
                <p:cNvSpPr>
                  <a:spLocks noChangeArrowheads="1"/>
                </p:cNvSpPr>
                <p:nvPr/>
              </p:nvSpPr>
              <p:spPr bwMode="auto">
                <a:xfrm rot="3205814">
                  <a:off x="1776" y="3552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8" name="AutoShape 255"/>
                <p:cNvSpPr>
                  <a:spLocks noChangeArrowheads="1"/>
                </p:cNvSpPr>
                <p:nvPr/>
              </p:nvSpPr>
              <p:spPr bwMode="auto">
                <a:xfrm rot="-5400000">
                  <a:off x="2192" y="3232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29" name="AutoShape 256"/>
                <p:cNvSpPr>
                  <a:spLocks noChangeArrowheads="1"/>
                </p:cNvSpPr>
                <p:nvPr/>
              </p:nvSpPr>
              <p:spPr bwMode="auto">
                <a:xfrm rot="-5400000">
                  <a:off x="2192" y="3520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0" name="AutoShape 257"/>
                <p:cNvSpPr>
                  <a:spLocks noChangeArrowheads="1"/>
                </p:cNvSpPr>
                <p:nvPr/>
              </p:nvSpPr>
              <p:spPr bwMode="auto">
                <a:xfrm rot="-5400000">
                  <a:off x="2480" y="342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1" name="AutoShape 258"/>
                <p:cNvSpPr>
                  <a:spLocks noChangeArrowheads="1"/>
                </p:cNvSpPr>
                <p:nvPr/>
              </p:nvSpPr>
              <p:spPr bwMode="auto">
                <a:xfrm rot="-5400000">
                  <a:off x="1664" y="3232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2" name="Rectangle 259"/>
                <p:cNvSpPr>
                  <a:spLocks noChangeArrowheads="1"/>
                </p:cNvSpPr>
                <p:nvPr/>
              </p:nvSpPr>
              <p:spPr bwMode="auto">
                <a:xfrm>
                  <a:off x="2112" y="3216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3" name="Rectangle 260"/>
                <p:cNvSpPr>
                  <a:spLocks noChangeArrowheads="1"/>
                </p:cNvSpPr>
                <p:nvPr/>
              </p:nvSpPr>
              <p:spPr bwMode="auto">
                <a:xfrm rot="5400000">
                  <a:off x="2047" y="3645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4" name="Rectangle 261"/>
                <p:cNvSpPr>
                  <a:spLocks noChangeArrowheads="1"/>
                </p:cNvSpPr>
                <p:nvPr/>
              </p:nvSpPr>
              <p:spPr bwMode="auto">
                <a:xfrm rot="-1859844">
                  <a:off x="2544" y="3264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5" name="Rectangle 262"/>
                <p:cNvSpPr>
                  <a:spLocks noChangeArrowheads="1"/>
                </p:cNvSpPr>
                <p:nvPr/>
              </p:nvSpPr>
              <p:spPr bwMode="auto">
                <a:xfrm rot="-5400000">
                  <a:off x="1968" y="3264"/>
                  <a:ext cx="59" cy="121"/>
                </a:xfrm>
                <a:prstGeom prst="rect">
                  <a:avLst/>
                </a:prstGeom>
                <a:noFill/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6" name="Freeform 263"/>
                <p:cNvSpPr>
                  <a:spLocks/>
                </p:cNvSpPr>
                <p:nvPr/>
              </p:nvSpPr>
              <p:spPr bwMode="auto">
                <a:xfrm rot="1715452" flipH="1">
                  <a:off x="2640" y="3216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7" name="Freeform 264"/>
                <p:cNvSpPr>
                  <a:spLocks/>
                </p:cNvSpPr>
                <p:nvPr/>
              </p:nvSpPr>
              <p:spPr bwMode="auto">
                <a:xfrm rot="2812018" flipH="1">
                  <a:off x="2064" y="3408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8" name="Freeform 265"/>
                <p:cNvSpPr>
                  <a:spLocks/>
                </p:cNvSpPr>
                <p:nvPr/>
              </p:nvSpPr>
              <p:spPr bwMode="auto">
                <a:xfrm flipH="1">
                  <a:off x="1968" y="3504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39" name="Freeform 266"/>
                <p:cNvSpPr>
                  <a:spLocks/>
                </p:cNvSpPr>
                <p:nvPr/>
              </p:nvSpPr>
              <p:spPr bwMode="auto">
                <a:xfrm rot="16200000" flipH="1">
                  <a:off x="2620" y="3624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40" name="Freeform 267"/>
                <p:cNvSpPr>
                  <a:spLocks/>
                </p:cNvSpPr>
                <p:nvPr/>
              </p:nvSpPr>
              <p:spPr bwMode="auto">
                <a:xfrm flipH="1">
                  <a:off x="1680" y="3456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41" name="Freeform 268"/>
                <p:cNvSpPr>
                  <a:spLocks/>
                </p:cNvSpPr>
                <p:nvPr/>
              </p:nvSpPr>
              <p:spPr bwMode="auto">
                <a:xfrm>
                  <a:off x="1947" y="3456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42" name="Freeform 269"/>
                <p:cNvSpPr>
                  <a:spLocks/>
                </p:cNvSpPr>
                <p:nvPr/>
              </p:nvSpPr>
              <p:spPr bwMode="auto">
                <a:xfrm>
                  <a:off x="2235" y="3550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43" name="Freeform 270"/>
                <p:cNvSpPr>
                  <a:spLocks/>
                </p:cNvSpPr>
                <p:nvPr/>
              </p:nvSpPr>
              <p:spPr bwMode="auto">
                <a:xfrm>
                  <a:off x="2519" y="3456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644" name="Freeform 271"/>
                <p:cNvSpPr>
                  <a:spLocks/>
                </p:cNvSpPr>
                <p:nvPr/>
              </p:nvSpPr>
              <p:spPr bwMode="auto">
                <a:xfrm>
                  <a:off x="1697" y="3262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sp>
            <p:nvSpPr>
              <p:cNvPr id="17614" name="Freeform 272"/>
              <p:cNvSpPr>
                <a:spLocks/>
              </p:cNvSpPr>
              <p:nvPr/>
            </p:nvSpPr>
            <p:spPr bwMode="auto">
              <a:xfrm flipH="1">
                <a:off x="2880" y="3408"/>
                <a:ext cx="768" cy="167"/>
              </a:xfrm>
              <a:custGeom>
                <a:avLst/>
                <a:gdLst>
                  <a:gd name="T0" fmla="*/ 0 w 768"/>
                  <a:gd name="T1" fmla="*/ 0 h 167"/>
                  <a:gd name="T2" fmla="*/ 144 w 768"/>
                  <a:gd name="T3" fmla="*/ 144 h 167"/>
                  <a:gd name="T4" fmla="*/ 768 w 768"/>
                  <a:gd name="T5" fmla="*/ 144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7612" name="Text Box 273"/>
            <p:cNvSpPr txBox="1">
              <a:spLocks noChangeArrowheads="1"/>
            </p:cNvSpPr>
            <p:nvPr/>
          </p:nvSpPr>
          <p:spPr bwMode="auto">
            <a:xfrm>
              <a:off x="1728" y="4032"/>
              <a:ext cx="1248" cy="2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Packaging</a:t>
              </a:r>
            </a:p>
          </p:txBody>
        </p:sp>
      </p:grpSp>
      <p:grpSp>
        <p:nvGrpSpPr>
          <p:cNvPr id="21" name="Group 274"/>
          <p:cNvGrpSpPr>
            <a:grpSpLocks/>
          </p:cNvGrpSpPr>
          <p:nvPr/>
        </p:nvGrpSpPr>
        <p:grpSpPr bwMode="auto">
          <a:xfrm>
            <a:off x="1143000" y="1295400"/>
            <a:ext cx="3327400" cy="1736725"/>
            <a:chOff x="720" y="816"/>
            <a:chExt cx="2096" cy="1094"/>
          </a:xfrm>
        </p:grpSpPr>
        <p:grpSp>
          <p:nvGrpSpPr>
            <p:cNvPr id="22" name="Group 275"/>
            <p:cNvGrpSpPr>
              <a:grpSpLocks/>
            </p:cNvGrpSpPr>
            <p:nvPr/>
          </p:nvGrpSpPr>
          <p:grpSpPr bwMode="auto">
            <a:xfrm>
              <a:off x="1584" y="1200"/>
              <a:ext cx="1232" cy="710"/>
              <a:chOff x="616" y="720"/>
              <a:chExt cx="1232" cy="710"/>
            </a:xfrm>
          </p:grpSpPr>
          <p:sp>
            <p:nvSpPr>
              <p:cNvPr id="17605" name="AutoShape 276"/>
              <p:cNvSpPr>
                <a:spLocks noChangeArrowheads="1"/>
              </p:cNvSpPr>
              <p:nvPr/>
            </p:nvSpPr>
            <p:spPr bwMode="auto">
              <a:xfrm>
                <a:off x="616" y="728"/>
                <a:ext cx="1232" cy="702"/>
              </a:xfrm>
              <a:prstGeom prst="roundRect">
                <a:avLst>
                  <a:gd name="adj" fmla="val 19801"/>
                </a:avLst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6" name="AutoShape 277"/>
              <p:cNvSpPr>
                <a:spLocks noChangeArrowheads="1"/>
              </p:cNvSpPr>
              <p:nvPr/>
            </p:nvSpPr>
            <p:spPr bwMode="auto">
              <a:xfrm>
                <a:off x="658" y="768"/>
                <a:ext cx="1152" cy="624"/>
              </a:xfrm>
              <a:prstGeom prst="roundRect">
                <a:avLst>
                  <a:gd name="adj" fmla="val 16667"/>
                </a:avLst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7" name="AutoShape 278"/>
              <p:cNvSpPr>
                <a:spLocks noChangeArrowheads="1"/>
              </p:cNvSpPr>
              <p:nvPr/>
            </p:nvSpPr>
            <p:spPr bwMode="auto">
              <a:xfrm>
                <a:off x="632" y="744"/>
                <a:ext cx="1200" cy="670"/>
              </a:xfrm>
              <a:prstGeom prst="roundRect">
                <a:avLst>
                  <a:gd name="adj" fmla="val 19403"/>
                </a:avLst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7143" name="AutoShape 279"/>
              <p:cNvSpPr>
                <a:spLocks noChangeArrowheads="1"/>
              </p:cNvSpPr>
              <p:nvPr/>
            </p:nvSpPr>
            <p:spPr bwMode="auto">
              <a:xfrm>
                <a:off x="680" y="792"/>
                <a:ext cx="1106" cy="578"/>
              </a:xfrm>
              <a:prstGeom prst="roundRect">
                <a:avLst>
                  <a:gd name="adj" fmla="val 15227"/>
                </a:avLst>
              </a:prstGeom>
              <a:gradFill rotWithShape="0">
                <a:gsLst>
                  <a:gs pos="0">
                    <a:schemeClr val="tx2"/>
                  </a:gs>
                  <a:gs pos="100000">
                    <a:schemeClr val="tx2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7609" name="Oval 280"/>
              <p:cNvSpPr>
                <a:spLocks noChangeArrowheads="1"/>
              </p:cNvSpPr>
              <p:nvPr/>
            </p:nvSpPr>
            <p:spPr bwMode="auto">
              <a:xfrm>
                <a:off x="1042" y="816"/>
                <a:ext cx="384" cy="384"/>
              </a:xfrm>
              <a:prstGeom prst="ellipse">
                <a:avLst/>
              </a:prstGeom>
              <a:noFill/>
              <a:ln w="5715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7145" name="AutoShape 281"/>
              <p:cNvSpPr>
                <a:spLocks noChangeArrowheads="1"/>
              </p:cNvSpPr>
              <p:nvPr/>
            </p:nvSpPr>
            <p:spPr bwMode="auto">
              <a:xfrm>
                <a:off x="1186" y="720"/>
                <a:ext cx="96" cy="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/>
                  </a:gs>
                  <a:gs pos="100000">
                    <a:srgbClr val="8000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</p:grpSp>
        <p:sp>
          <p:nvSpPr>
            <p:cNvPr id="17595" name="Freeform 282"/>
            <p:cNvSpPr>
              <a:spLocks/>
            </p:cNvSpPr>
            <p:nvPr/>
          </p:nvSpPr>
          <p:spPr bwMode="auto">
            <a:xfrm rot="-1812476">
              <a:off x="2448" y="1440"/>
              <a:ext cx="304" cy="93"/>
            </a:xfrm>
            <a:custGeom>
              <a:avLst/>
              <a:gdLst>
                <a:gd name="T0" fmla="*/ 0 w 372"/>
                <a:gd name="T1" fmla="*/ 93 h 114"/>
                <a:gd name="T2" fmla="*/ 23 w 372"/>
                <a:gd name="T3" fmla="*/ 83 h 114"/>
                <a:gd name="T4" fmla="*/ 29 w 372"/>
                <a:gd name="T5" fmla="*/ 82 h 114"/>
                <a:gd name="T6" fmla="*/ 77 w 372"/>
                <a:gd name="T7" fmla="*/ 80 h 114"/>
                <a:gd name="T8" fmla="*/ 131 w 372"/>
                <a:gd name="T9" fmla="*/ 46 h 114"/>
                <a:gd name="T10" fmla="*/ 150 w 372"/>
                <a:gd name="T11" fmla="*/ 31 h 114"/>
                <a:gd name="T12" fmla="*/ 193 w 372"/>
                <a:gd name="T13" fmla="*/ 31 h 114"/>
                <a:gd name="T14" fmla="*/ 262 w 372"/>
                <a:gd name="T15" fmla="*/ 0 h 114"/>
                <a:gd name="T16" fmla="*/ 304 w 372"/>
                <a:gd name="T17" fmla="*/ 5 h 1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2"/>
                <a:gd name="T28" fmla="*/ 0 h 114"/>
                <a:gd name="T29" fmla="*/ 372 w 372"/>
                <a:gd name="T30" fmla="*/ 114 h 1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2" h="114">
                  <a:moveTo>
                    <a:pt x="0" y="114"/>
                  </a:moveTo>
                  <a:cubicBezTo>
                    <a:pt x="16" y="102"/>
                    <a:pt x="7" y="107"/>
                    <a:pt x="28" y="102"/>
                  </a:cubicBezTo>
                  <a:cubicBezTo>
                    <a:pt x="30" y="101"/>
                    <a:pt x="36" y="100"/>
                    <a:pt x="36" y="100"/>
                  </a:cubicBezTo>
                  <a:cubicBezTo>
                    <a:pt x="56" y="102"/>
                    <a:pt x="74" y="100"/>
                    <a:pt x="94" y="98"/>
                  </a:cubicBezTo>
                  <a:cubicBezTo>
                    <a:pt x="119" y="89"/>
                    <a:pt x="138" y="70"/>
                    <a:pt x="160" y="56"/>
                  </a:cubicBezTo>
                  <a:cubicBezTo>
                    <a:pt x="165" y="44"/>
                    <a:pt x="172" y="40"/>
                    <a:pt x="184" y="38"/>
                  </a:cubicBezTo>
                  <a:cubicBezTo>
                    <a:pt x="201" y="42"/>
                    <a:pt x="217" y="40"/>
                    <a:pt x="236" y="38"/>
                  </a:cubicBezTo>
                  <a:cubicBezTo>
                    <a:pt x="269" y="44"/>
                    <a:pt x="302" y="26"/>
                    <a:pt x="320" y="0"/>
                  </a:cubicBezTo>
                  <a:cubicBezTo>
                    <a:pt x="336" y="1"/>
                    <a:pt x="355" y="6"/>
                    <a:pt x="372" y="6"/>
                  </a:cubicBezTo>
                </a:path>
              </a:pathLst>
            </a:custGeom>
            <a:noFill/>
            <a:ln w="57150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23" name="Group 283"/>
            <p:cNvGrpSpPr>
              <a:grpSpLocks/>
            </p:cNvGrpSpPr>
            <p:nvPr/>
          </p:nvGrpSpPr>
          <p:grpSpPr bwMode="auto">
            <a:xfrm>
              <a:off x="2304" y="816"/>
              <a:ext cx="474" cy="356"/>
              <a:chOff x="469" y="1908"/>
              <a:chExt cx="474" cy="356"/>
            </a:xfrm>
          </p:grpSpPr>
          <p:sp>
            <p:nvSpPr>
              <p:cNvPr id="17599" name="AutoShape 284"/>
              <p:cNvSpPr>
                <a:spLocks noChangeArrowheads="1"/>
              </p:cNvSpPr>
              <p:nvPr/>
            </p:nvSpPr>
            <p:spPr bwMode="auto">
              <a:xfrm rot="-5400000">
                <a:off x="588" y="1924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0" name="Freeform 285"/>
              <p:cNvSpPr>
                <a:spLocks/>
              </p:cNvSpPr>
              <p:nvPr/>
            </p:nvSpPr>
            <p:spPr bwMode="auto">
              <a:xfrm flipH="1">
                <a:off x="569" y="2187"/>
                <a:ext cx="107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7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1" name="Freeform 286"/>
              <p:cNvSpPr>
                <a:spLocks/>
              </p:cNvSpPr>
              <p:nvPr/>
            </p:nvSpPr>
            <p:spPr bwMode="auto">
              <a:xfrm>
                <a:off x="733" y="2187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2" name="Freeform 287"/>
              <p:cNvSpPr>
                <a:spLocks/>
              </p:cNvSpPr>
              <p:nvPr/>
            </p:nvSpPr>
            <p:spPr bwMode="auto">
              <a:xfrm flipH="1">
                <a:off x="469" y="2187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3" name="Freeform 288"/>
              <p:cNvSpPr>
                <a:spLocks/>
              </p:cNvSpPr>
              <p:nvPr/>
            </p:nvSpPr>
            <p:spPr bwMode="auto">
              <a:xfrm>
                <a:off x="733" y="2187"/>
                <a:ext cx="210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10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604" name="Rectangle 289"/>
              <p:cNvSpPr>
                <a:spLocks noChangeArrowheads="1"/>
              </p:cNvSpPr>
              <p:nvPr/>
            </p:nvSpPr>
            <p:spPr bwMode="auto">
              <a:xfrm>
                <a:off x="677" y="2128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7597" name="Text Box 290"/>
            <p:cNvSpPr txBox="1">
              <a:spLocks noChangeArrowheads="1"/>
            </p:cNvSpPr>
            <p:nvPr/>
          </p:nvSpPr>
          <p:spPr bwMode="auto">
            <a:xfrm>
              <a:off x="1536" y="816"/>
              <a:ext cx="80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charset="0"/>
                </a:rPr>
                <a:t>Infection</a:t>
              </a:r>
            </a:p>
          </p:txBody>
        </p:sp>
        <p:sp>
          <p:nvSpPr>
            <p:cNvPr id="17598" name="Freeform 291"/>
            <p:cNvSpPr>
              <a:spLocks/>
            </p:cNvSpPr>
            <p:nvPr/>
          </p:nvSpPr>
          <p:spPr bwMode="auto">
            <a:xfrm>
              <a:off x="720" y="1576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24" name="Group 359"/>
          <p:cNvGrpSpPr>
            <a:grpSpLocks/>
          </p:cNvGrpSpPr>
          <p:nvPr/>
        </p:nvGrpSpPr>
        <p:grpSpPr bwMode="auto">
          <a:xfrm>
            <a:off x="228600" y="5410200"/>
            <a:ext cx="3282950" cy="1503363"/>
            <a:chOff x="144" y="3408"/>
            <a:chExt cx="2068" cy="947"/>
          </a:xfrm>
        </p:grpSpPr>
        <p:grpSp>
          <p:nvGrpSpPr>
            <p:cNvPr id="25" name="Group 357"/>
            <p:cNvGrpSpPr>
              <a:grpSpLocks/>
            </p:cNvGrpSpPr>
            <p:nvPr/>
          </p:nvGrpSpPr>
          <p:grpSpPr bwMode="auto">
            <a:xfrm>
              <a:off x="144" y="3408"/>
              <a:ext cx="1232" cy="710"/>
              <a:chOff x="144" y="3408"/>
              <a:chExt cx="1232" cy="710"/>
            </a:xfrm>
          </p:grpSpPr>
          <p:grpSp>
            <p:nvGrpSpPr>
              <p:cNvPr id="26" name="Group 356"/>
              <p:cNvGrpSpPr>
                <a:grpSpLocks/>
              </p:cNvGrpSpPr>
              <p:nvPr/>
            </p:nvGrpSpPr>
            <p:grpSpPr bwMode="auto">
              <a:xfrm>
                <a:off x="144" y="3408"/>
                <a:ext cx="1232" cy="710"/>
                <a:chOff x="144" y="3408"/>
                <a:chExt cx="1232" cy="710"/>
              </a:xfrm>
            </p:grpSpPr>
            <p:sp>
              <p:nvSpPr>
                <p:cNvPr id="17589" name="AutoShape 152"/>
                <p:cNvSpPr>
                  <a:spLocks noChangeArrowheads="1"/>
                </p:cNvSpPr>
                <p:nvPr/>
              </p:nvSpPr>
              <p:spPr bwMode="auto">
                <a:xfrm>
                  <a:off x="144" y="3416"/>
                  <a:ext cx="1232" cy="702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90" name="AutoShape 153"/>
                <p:cNvSpPr>
                  <a:spLocks noChangeArrowheads="1"/>
                </p:cNvSpPr>
                <p:nvPr/>
              </p:nvSpPr>
              <p:spPr bwMode="auto">
                <a:xfrm>
                  <a:off x="186" y="3456"/>
                  <a:ext cx="1152" cy="624"/>
                </a:xfrm>
                <a:prstGeom prst="roundRect">
                  <a:avLst>
                    <a:gd name="adj" fmla="val 16667"/>
                  </a:avLst>
                </a:prstGeom>
                <a:noFill/>
                <a:ln w="76200">
                  <a:solidFill>
                    <a:schemeClr val="accent2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91" name="AutoShape 154"/>
                <p:cNvSpPr>
                  <a:spLocks noChangeArrowheads="1"/>
                </p:cNvSpPr>
                <p:nvPr/>
              </p:nvSpPr>
              <p:spPr bwMode="auto">
                <a:xfrm>
                  <a:off x="160" y="3432"/>
                  <a:ext cx="1200" cy="670"/>
                </a:xfrm>
                <a:prstGeom prst="roundRect">
                  <a:avLst>
                    <a:gd name="adj" fmla="val 19403"/>
                  </a:avLst>
                </a:prstGeom>
                <a:noFill/>
                <a:ln w="12700">
                  <a:solidFill>
                    <a:schemeClr val="hlink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7019" name="AutoShape 155"/>
                <p:cNvSpPr>
                  <a:spLocks noChangeArrowheads="1"/>
                </p:cNvSpPr>
                <p:nvPr/>
              </p:nvSpPr>
              <p:spPr bwMode="auto">
                <a:xfrm>
                  <a:off x="208" y="3480"/>
                  <a:ext cx="1106" cy="578"/>
                </a:xfrm>
                <a:prstGeom prst="roundRect">
                  <a:avLst>
                    <a:gd name="adj" fmla="val 15227"/>
                  </a:avLst>
                </a:pr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hlink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37020" name="AutoShape 156"/>
                <p:cNvSpPr>
                  <a:spLocks noChangeArrowheads="1"/>
                </p:cNvSpPr>
                <p:nvPr/>
              </p:nvSpPr>
              <p:spPr bwMode="auto">
                <a:xfrm>
                  <a:off x="714" y="3408"/>
                  <a:ext cx="96" cy="96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  <p:grpSp>
            <p:nvGrpSpPr>
              <p:cNvPr id="27" name="Group 355"/>
              <p:cNvGrpSpPr>
                <a:grpSpLocks/>
              </p:cNvGrpSpPr>
              <p:nvPr/>
            </p:nvGrpSpPr>
            <p:grpSpPr bwMode="auto">
              <a:xfrm>
                <a:off x="210" y="3504"/>
                <a:ext cx="1090" cy="500"/>
                <a:chOff x="210" y="3504"/>
                <a:chExt cx="1090" cy="500"/>
              </a:xfrm>
            </p:grpSpPr>
            <p:grpSp>
              <p:nvGrpSpPr>
                <p:cNvPr id="28" name="Group 354"/>
                <p:cNvGrpSpPr>
                  <a:grpSpLocks/>
                </p:cNvGrpSpPr>
                <p:nvPr/>
              </p:nvGrpSpPr>
              <p:grpSpPr bwMode="auto">
                <a:xfrm>
                  <a:off x="336" y="3648"/>
                  <a:ext cx="473" cy="356"/>
                  <a:chOff x="336" y="3648"/>
                  <a:chExt cx="473" cy="356"/>
                </a:xfrm>
              </p:grpSpPr>
              <p:sp>
                <p:nvSpPr>
                  <p:cNvPr id="17582" name="AutoShape 159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454" y="3664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3" name="Freeform 160"/>
                  <p:cNvSpPr>
                    <a:spLocks/>
                  </p:cNvSpPr>
                  <p:nvPr/>
                </p:nvSpPr>
                <p:spPr bwMode="auto">
                  <a:xfrm flipH="1">
                    <a:off x="436" y="392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4" name="Freeform 161"/>
                  <p:cNvSpPr>
                    <a:spLocks/>
                  </p:cNvSpPr>
                  <p:nvPr/>
                </p:nvSpPr>
                <p:spPr bwMode="auto">
                  <a:xfrm>
                    <a:off x="600" y="392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5" name="Freeform 162"/>
                  <p:cNvSpPr>
                    <a:spLocks/>
                  </p:cNvSpPr>
                  <p:nvPr/>
                </p:nvSpPr>
                <p:spPr bwMode="auto">
                  <a:xfrm flipH="1">
                    <a:off x="336" y="3927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6" name="Freeform 163"/>
                  <p:cNvSpPr>
                    <a:spLocks/>
                  </p:cNvSpPr>
                  <p:nvPr/>
                </p:nvSpPr>
                <p:spPr bwMode="auto">
                  <a:xfrm>
                    <a:off x="600" y="3927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7" name="Freeform 164"/>
                  <p:cNvSpPr>
                    <a:spLocks/>
                  </p:cNvSpPr>
                  <p:nvPr/>
                </p:nvSpPr>
                <p:spPr bwMode="auto">
                  <a:xfrm>
                    <a:off x="485" y="3698"/>
                    <a:ext cx="152" cy="147"/>
                  </a:xfrm>
                  <a:custGeom>
                    <a:avLst/>
                    <a:gdLst>
                      <a:gd name="T0" fmla="*/ 152 w 186"/>
                      <a:gd name="T1" fmla="*/ 7 h 179"/>
                      <a:gd name="T2" fmla="*/ 136 w 186"/>
                      <a:gd name="T3" fmla="*/ 6 h 179"/>
                      <a:gd name="T4" fmla="*/ 69 w 186"/>
                      <a:gd name="T5" fmla="*/ 4 h 179"/>
                      <a:gd name="T6" fmla="*/ 28 w 186"/>
                      <a:gd name="T7" fmla="*/ 2 h 179"/>
                      <a:gd name="T8" fmla="*/ 13 w 186"/>
                      <a:gd name="T9" fmla="*/ 11 h 179"/>
                      <a:gd name="T10" fmla="*/ 8 w 186"/>
                      <a:gd name="T11" fmla="*/ 14 h 179"/>
                      <a:gd name="T12" fmla="*/ 16 w 186"/>
                      <a:gd name="T13" fmla="*/ 30 h 179"/>
                      <a:gd name="T14" fmla="*/ 59 w 186"/>
                      <a:gd name="T15" fmla="*/ 45 h 179"/>
                      <a:gd name="T16" fmla="*/ 85 w 186"/>
                      <a:gd name="T17" fmla="*/ 44 h 179"/>
                      <a:gd name="T18" fmla="*/ 106 w 186"/>
                      <a:gd name="T19" fmla="*/ 37 h 179"/>
                      <a:gd name="T20" fmla="*/ 137 w 186"/>
                      <a:gd name="T21" fmla="*/ 42 h 179"/>
                      <a:gd name="T22" fmla="*/ 149 w 186"/>
                      <a:gd name="T23" fmla="*/ 57 h 179"/>
                      <a:gd name="T24" fmla="*/ 105 w 186"/>
                      <a:gd name="T25" fmla="*/ 67 h 179"/>
                      <a:gd name="T26" fmla="*/ 56 w 186"/>
                      <a:gd name="T27" fmla="*/ 65 h 179"/>
                      <a:gd name="T28" fmla="*/ 8 w 186"/>
                      <a:gd name="T29" fmla="*/ 68 h 179"/>
                      <a:gd name="T30" fmla="*/ 0 w 186"/>
                      <a:gd name="T31" fmla="*/ 81 h 179"/>
                      <a:gd name="T32" fmla="*/ 62 w 186"/>
                      <a:gd name="T33" fmla="*/ 106 h 179"/>
                      <a:gd name="T34" fmla="*/ 88 w 186"/>
                      <a:gd name="T35" fmla="*/ 111 h 179"/>
                      <a:gd name="T36" fmla="*/ 118 w 186"/>
                      <a:gd name="T37" fmla="*/ 103 h 179"/>
                      <a:gd name="T38" fmla="*/ 131 w 186"/>
                      <a:gd name="T39" fmla="*/ 106 h 179"/>
                      <a:gd name="T40" fmla="*/ 141 w 186"/>
                      <a:gd name="T41" fmla="*/ 109 h 179"/>
                      <a:gd name="T42" fmla="*/ 149 w 186"/>
                      <a:gd name="T43" fmla="*/ 119 h 179"/>
                      <a:gd name="T44" fmla="*/ 152 w 186"/>
                      <a:gd name="T45" fmla="*/ 129 h 179"/>
                      <a:gd name="T46" fmla="*/ 98 w 186"/>
                      <a:gd name="T47" fmla="*/ 147 h 179"/>
                      <a:gd name="T48" fmla="*/ 52 w 186"/>
                      <a:gd name="T49" fmla="*/ 140 h 179"/>
                      <a:gd name="T50" fmla="*/ 36 w 186"/>
                      <a:gd name="T51" fmla="*/ 142 h 17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86"/>
                      <a:gd name="T79" fmla="*/ 0 h 179"/>
                      <a:gd name="T80" fmla="*/ 186 w 186"/>
                      <a:gd name="T81" fmla="*/ 179 h 179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86" h="179">
                        <a:moveTo>
                          <a:pt x="186" y="9"/>
                        </a:moveTo>
                        <a:cubicBezTo>
                          <a:pt x="171" y="4"/>
                          <a:pt x="178" y="3"/>
                          <a:pt x="166" y="7"/>
                        </a:cubicBezTo>
                        <a:cubicBezTo>
                          <a:pt x="137" y="5"/>
                          <a:pt x="112" y="6"/>
                          <a:pt x="84" y="5"/>
                        </a:cubicBezTo>
                        <a:cubicBezTo>
                          <a:pt x="66" y="3"/>
                          <a:pt x="51" y="0"/>
                          <a:pt x="34" y="3"/>
                        </a:cubicBezTo>
                        <a:cubicBezTo>
                          <a:pt x="23" y="6"/>
                          <a:pt x="29" y="3"/>
                          <a:pt x="16" y="13"/>
                        </a:cubicBezTo>
                        <a:cubicBezTo>
                          <a:pt x="14" y="14"/>
                          <a:pt x="10" y="17"/>
                          <a:pt x="10" y="17"/>
                        </a:cubicBezTo>
                        <a:cubicBezTo>
                          <a:pt x="7" y="25"/>
                          <a:pt x="11" y="34"/>
                          <a:pt x="20" y="37"/>
                        </a:cubicBezTo>
                        <a:cubicBezTo>
                          <a:pt x="36" y="49"/>
                          <a:pt x="52" y="51"/>
                          <a:pt x="72" y="55"/>
                        </a:cubicBezTo>
                        <a:cubicBezTo>
                          <a:pt x="86" y="52"/>
                          <a:pt x="88" y="51"/>
                          <a:pt x="104" y="53"/>
                        </a:cubicBezTo>
                        <a:cubicBezTo>
                          <a:pt x="112" y="49"/>
                          <a:pt x="130" y="45"/>
                          <a:pt x="130" y="45"/>
                        </a:cubicBezTo>
                        <a:cubicBezTo>
                          <a:pt x="145" y="46"/>
                          <a:pt x="154" y="48"/>
                          <a:pt x="168" y="51"/>
                        </a:cubicBezTo>
                        <a:cubicBezTo>
                          <a:pt x="181" y="64"/>
                          <a:pt x="178" y="57"/>
                          <a:pt x="182" y="69"/>
                        </a:cubicBezTo>
                        <a:cubicBezTo>
                          <a:pt x="176" y="95"/>
                          <a:pt x="157" y="82"/>
                          <a:pt x="128" y="81"/>
                        </a:cubicBezTo>
                        <a:cubicBezTo>
                          <a:pt x="102" y="73"/>
                          <a:pt x="95" y="74"/>
                          <a:pt x="68" y="79"/>
                        </a:cubicBezTo>
                        <a:cubicBezTo>
                          <a:pt x="48" y="76"/>
                          <a:pt x="29" y="78"/>
                          <a:pt x="10" y="83"/>
                        </a:cubicBezTo>
                        <a:cubicBezTo>
                          <a:pt x="4" y="86"/>
                          <a:pt x="0" y="99"/>
                          <a:pt x="0" y="99"/>
                        </a:cubicBezTo>
                        <a:cubicBezTo>
                          <a:pt x="11" y="132"/>
                          <a:pt x="44" y="127"/>
                          <a:pt x="76" y="129"/>
                        </a:cubicBezTo>
                        <a:cubicBezTo>
                          <a:pt x="97" y="134"/>
                          <a:pt x="86" y="132"/>
                          <a:pt x="108" y="135"/>
                        </a:cubicBezTo>
                        <a:cubicBezTo>
                          <a:pt x="120" y="130"/>
                          <a:pt x="131" y="129"/>
                          <a:pt x="144" y="125"/>
                        </a:cubicBezTo>
                        <a:cubicBezTo>
                          <a:pt x="149" y="126"/>
                          <a:pt x="154" y="127"/>
                          <a:pt x="160" y="129"/>
                        </a:cubicBezTo>
                        <a:cubicBezTo>
                          <a:pt x="164" y="130"/>
                          <a:pt x="172" y="133"/>
                          <a:pt x="172" y="133"/>
                        </a:cubicBezTo>
                        <a:cubicBezTo>
                          <a:pt x="175" y="136"/>
                          <a:pt x="179" y="139"/>
                          <a:pt x="182" y="145"/>
                        </a:cubicBezTo>
                        <a:cubicBezTo>
                          <a:pt x="183" y="148"/>
                          <a:pt x="186" y="157"/>
                          <a:pt x="186" y="157"/>
                        </a:cubicBezTo>
                        <a:cubicBezTo>
                          <a:pt x="164" y="171"/>
                          <a:pt x="146" y="175"/>
                          <a:pt x="120" y="179"/>
                        </a:cubicBezTo>
                        <a:cubicBezTo>
                          <a:pt x="100" y="176"/>
                          <a:pt x="83" y="172"/>
                          <a:pt x="64" y="171"/>
                        </a:cubicBezTo>
                        <a:cubicBezTo>
                          <a:pt x="52" y="173"/>
                          <a:pt x="58" y="173"/>
                          <a:pt x="44" y="17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8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3868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29" name="Group 353"/>
                <p:cNvGrpSpPr>
                  <a:grpSpLocks/>
                </p:cNvGrpSpPr>
                <p:nvPr/>
              </p:nvGrpSpPr>
              <p:grpSpPr bwMode="auto">
                <a:xfrm>
                  <a:off x="480" y="3504"/>
                  <a:ext cx="473" cy="356"/>
                  <a:chOff x="480" y="3504"/>
                  <a:chExt cx="473" cy="356"/>
                </a:xfrm>
              </p:grpSpPr>
              <p:sp>
                <p:nvSpPr>
                  <p:cNvPr id="17575" name="AutoShape 167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598" y="3520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6" name="Freeform 168"/>
                  <p:cNvSpPr>
                    <a:spLocks/>
                  </p:cNvSpPr>
                  <p:nvPr/>
                </p:nvSpPr>
                <p:spPr bwMode="auto">
                  <a:xfrm flipH="1">
                    <a:off x="580" y="3783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7" name="Freeform 169"/>
                  <p:cNvSpPr>
                    <a:spLocks/>
                  </p:cNvSpPr>
                  <p:nvPr/>
                </p:nvSpPr>
                <p:spPr bwMode="auto">
                  <a:xfrm>
                    <a:off x="744" y="3783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8" name="Freeform 170"/>
                  <p:cNvSpPr>
                    <a:spLocks/>
                  </p:cNvSpPr>
                  <p:nvPr/>
                </p:nvSpPr>
                <p:spPr bwMode="auto">
                  <a:xfrm flipH="1">
                    <a:off x="480" y="3783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9" name="Freeform 171"/>
                  <p:cNvSpPr>
                    <a:spLocks/>
                  </p:cNvSpPr>
                  <p:nvPr/>
                </p:nvSpPr>
                <p:spPr bwMode="auto">
                  <a:xfrm>
                    <a:off x="744" y="3783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0" name="Freeform 172"/>
                  <p:cNvSpPr>
                    <a:spLocks/>
                  </p:cNvSpPr>
                  <p:nvPr/>
                </p:nvSpPr>
                <p:spPr bwMode="auto">
                  <a:xfrm>
                    <a:off x="629" y="3554"/>
                    <a:ext cx="152" cy="147"/>
                  </a:xfrm>
                  <a:custGeom>
                    <a:avLst/>
                    <a:gdLst>
                      <a:gd name="T0" fmla="*/ 152 w 186"/>
                      <a:gd name="T1" fmla="*/ 7 h 179"/>
                      <a:gd name="T2" fmla="*/ 136 w 186"/>
                      <a:gd name="T3" fmla="*/ 6 h 179"/>
                      <a:gd name="T4" fmla="*/ 69 w 186"/>
                      <a:gd name="T5" fmla="*/ 4 h 179"/>
                      <a:gd name="T6" fmla="*/ 28 w 186"/>
                      <a:gd name="T7" fmla="*/ 2 h 179"/>
                      <a:gd name="T8" fmla="*/ 13 w 186"/>
                      <a:gd name="T9" fmla="*/ 11 h 179"/>
                      <a:gd name="T10" fmla="*/ 8 w 186"/>
                      <a:gd name="T11" fmla="*/ 14 h 179"/>
                      <a:gd name="T12" fmla="*/ 16 w 186"/>
                      <a:gd name="T13" fmla="*/ 30 h 179"/>
                      <a:gd name="T14" fmla="*/ 59 w 186"/>
                      <a:gd name="T15" fmla="*/ 45 h 179"/>
                      <a:gd name="T16" fmla="*/ 85 w 186"/>
                      <a:gd name="T17" fmla="*/ 44 h 179"/>
                      <a:gd name="T18" fmla="*/ 106 w 186"/>
                      <a:gd name="T19" fmla="*/ 37 h 179"/>
                      <a:gd name="T20" fmla="*/ 137 w 186"/>
                      <a:gd name="T21" fmla="*/ 42 h 179"/>
                      <a:gd name="T22" fmla="*/ 149 w 186"/>
                      <a:gd name="T23" fmla="*/ 57 h 179"/>
                      <a:gd name="T24" fmla="*/ 105 w 186"/>
                      <a:gd name="T25" fmla="*/ 67 h 179"/>
                      <a:gd name="T26" fmla="*/ 56 w 186"/>
                      <a:gd name="T27" fmla="*/ 65 h 179"/>
                      <a:gd name="T28" fmla="*/ 8 w 186"/>
                      <a:gd name="T29" fmla="*/ 68 h 179"/>
                      <a:gd name="T30" fmla="*/ 0 w 186"/>
                      <a:gd name="T31" fmla="*/ 81 h 179"/>
                      <a:gd name="T32" fmla="*/ 62 w 186"/>
                      <a:gd name="T33" fmla="*/ 106 h 179"/>
                      <a:gd name="T34" fmla="*/ 88 w 186"/>
                      <a:gd name="T35" fmla="*/ 111 h 179"/>
                      <a:gd name="T36" fmla="*/ 118 w 186"/>
                      <a:gd name="T37" fmla="*/ 103 h 179"/>
                      <a:gd name="T38" fmla="*/ 131 w 186"/>
                      <a:gd name="T39" fmla="*/ 106 h 179"/>
                      <a:gd name="T40" fmla="*/ 141 w 186"/>
                      <a:gd name="T41" fmla="*/ 109 h 179"/>
                      <a:gd name="T42" fmla="*/ 149 w 186"/>
                      <a:gd name="T43" fmla="*/ 119 h 179"/>
                      <a:gd name="T44" fmla="*/ 152 w 186"/>
                      <a:gd name="T45" fmla="*/ 129 h 179"/>
                      <a:gd name="T46" fmla="*/ 98 w 186"/>
                      <a:gd name="T47" fmla="*/ 147 h 179"/>
                      <a:gd name="T48" fmla="*/ 52 w 186"/>
                      <a:gd name="T49" fmla="*/ 140 h 179"/>
                      <a:gd name="T50" fmla="*/ 36 w 186"/>
                      <a:gd name="T51" fmla="*/ 142 h 17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86"/>
                      <a:gd name="T79" fmla="*/ 0 h 179"/>
                      <a:gd name="T80" fmla="*/ 186 w 186"/>
                      <a:gd name="T81" fmla="*/ 179 h 179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86" h="179">
                        <a:moveTo>
                          <a:pt x="186" y="9"/>
                        </a:moveTo>
                        <a:cubicBezTo>
                          <a:pt x="171" y="4"/>
                          <a:pt x="178" y="3"/>
                          <a:pt x="166" y="7"/>
                        </a:cubicBezTo>
                        <a:cubicBezTo>
                          <a:pt x="137" y="5"/>
                          <a:pt x="112" y="6"/>
                          <a:pt x="84" y="5"/>
                        </a:cubicBezTo>
                        <a:cubicBezTo>
                          <a:pt x="66" y="3"/>
                          <a:pt x="51" y="0"/>
                          <a:pt x="34" y="3"/>
                        </a:cubicBezTo>
                        <a:cubicBezTo>
                          <a:pt x="23" y="6"/>
                          <a:pt x="29" y="3"/>
                          <a:pt x="16" y="13"/>
                        </a:cubicBezTo>
                        <a:cubicBezTo>
                          <a:pt x="14" y="14"/>
                          <a:pt x="10" y="17"/>
                          <a:pt x="10" y="17"/>
                        </a:cubicBezTo>
                        <a:cubicBezTo>
                          <a:pt x="7" y="25"/>
                          <a:pt x="11" y="34"/>
                          <a:pt x="20" y="37"/>
                        </a:cubicBezTo>
                        <a:cubicBezTo>
                          <a:pt x="36" y="49"/>
                          <a:pt x="52" y="51"/>
                          <a:pt x="72" y="55"/>
                        </a:cubicBezTo>
                        <a:cubicBezTo>
                          <a:pt x="86" y="52"/>
                          <a:pt x="88" y="51"/>
                          <a:pt x="104" y="53"/>
                        </a:cubicBezTo>
                        <a:cubicBezTo>
                          <a:pt x="112" y="49"/>
                          <a:pt x="130" y="45"/>
                          <a:pt x="130" y="45"/>
                        </a:cubicBezTo>
                        <a:cubicBezTo>
                          <a:pt x="145" y="46"/>
                          <a:pt x="154" y="48"/>
                          <a:pt x="168" y="51"/>
                        </a:cubicBezTo>
                        <a:cubicBezTo>
                          <a:pt x="181" y="64"/>
                          <a:pt x="178" y="57"/>
                          <a:pt x="182" y="69"/>
                        </a:cubicBezTo>
                        <a:cubicBezTo>
                          <a:pt x="176" y="95"/>
                          <a:pt x="157" y="82"/>
                          <a:pt x="128" y="81"/>
                        </a:cubicBezTo>
                        <a:cubicBezTo>
                          <a:pt x="102" y="73"/>
                          <a:pt x="95" y="74"/>
                          <a:pt x="68" y="79"/>
                        </a:cubicBezTo>
                        <a:cubicBezTo>
                          <a:pt x="48" y="76"/>
                          <a:pt x="29" y="78"/>
                          <a:pt x="10" y="83"/>
                        </a:cubicBezTo>
                        <a:cubicBezTo>
                          <a:pt x="4" y="86"/>
                          <a:pt x="0" y="99"/>
                          <a:pt x="0" y="99"/>
                        </a:cubicBezTo>
                        <a:cubicBezTo>
                          <a:pt x="11" y="132"/>
                          <a:pt x="44" y="127"/>
                          <a:pt x="76" y="129"/>
                        </a:cubicBezTo>
                        <a:cubicBezTo>
                          <a:pt x="97" y="134"/>
                          <a:pt x="86" y="132"/>
                          <a:pt x="108" y="135"/>
                        </a:cubicBezTo>
                        <a:cubicBezTo>
                          <a:pt x="120" y="130"/>
                          <a:pt x="131" y="129"/>
                          <a:pt x="144" y="125"/>
                        </a:cubicBezTo>
                        <a:cubicBezTo>
                          <a:pt x="149" y="126"/>
                          <a:pt x="154" y="127"/>
                          <a:pt x="160" y="129"/>
                        </a:cubicBezTo>
                        <a:cubicBezTo>
                          <a:pt x="164" y="130"/>
                          <a:pt x="172" y="133"/>
                          <a:pt x="172" y="133"/>
                        </a:cubicBezTo>
                        <a:cubicBezTo>
                          <a:pt x="175" y="136"/>
                          <a:pt x="179" y="139"/>
                          <a:pt x="182" y="145"/>
                        </a:cubicBezTo>
                        <a:cubicBezTo>
                          <a:pt x="183" y="148"/>
                          <a:pt x="186" y="157"/>
                          <a:pt x="186" y="157"/>
                        </a:cubicBezTo>
                        <a:cubicBezTo>
                          <a:pt x="164" y="171"/>
                          <a:pt x="146" y="175"/>
                          <a:pt x="120" y="179"/>
                        </a:cubicBezTo>
                        <a:cubicBezTo>
                          <a:pt x="100" y="176"/>
                          <a:pt x="83" y="172"/>
                          <a:pt x="64" y="171"/>
                        </a:cubicBezTo>
                        <a:cubicBezTo>
                          <a:pt x="52" y="173"/>
                          <a:pt x="58" y="173"/>
                          <a:pt x="44" y="17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81" name="Rectangle 173"/>
                  <p:cNvSpPr>
                    <a:spLocks noChangeArrowheads="1"/>
                  </p:cNvSpPr>
                  <p:nvPr/>
                </p:nvSpPr>
                <p:spPr bwMode="auto">
                  <a:xfrm>
                    <a:off x="688" y="3724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0" name="Group 352"/>
                <p:cNvGrpSpPr>
                  <a:grpSpLocks/>
                </p:cNvGrpSpPr>
                <p:nvPr/>
              </p:nvGrpSpPr>
              <p:grpSpPr bwMode="auto">
                <a:xfrm>
                  <a:off x="738" y="3648"/>
                  <a:ext cx="473" cy="356"/>
                  <a:chOff x="738" y="3648"/>
                  <a:chExt cx="473" cy="356"/>
                </a:xfrm>
              </p:grpSpPr>
              <p:sp>
                <p:nvSpPr>
                  <p:cNvPr id="17568" name="AutoShape 175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856" y="3664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9" name="Freeform 176"/>
                  <p:cNvSpPr>
                    <a:spLocks/>
                  </p:cNvSpPr>
                  <p:nvPr/>
                </p:nvSpPr>
                <p:spPr bwMode="auto">
                  <a:xfrm flipH="1">
                    <a:off x="838" y="392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0" name="Freeform 177"/>
                  <p:cNvSpPr>
                    <a:spLocks/>
                  </p:cNvSpPr>
                  <p:nvPr/>
                </p:nvSpPr>
                <p:spPr bwMode="auto">
                  <a:xfrm>
                    <a:off x="1002" y="392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1" name="Freeform 178"/>
                  <p:cNvSpPr>
                    <a:spLocks/>
                  </p:cNvSpPr>
                  <p:nvPr/>
                </p:nvSpPr>
                <p:spPr bwMode="auto">
                  <a:xfrm flipH="1">
                    <a:off x="738" y="3927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2" name="Freeform 179"/>
                  <p:cNvSpPr>
                    <a:spLocks/>
                  </p:cNvSpPr>
                  <p:nvPr/>
                </p:nvSpPr>
                <p:spPr bwMode="auto">
                  <a:xfrm>
                    <a:off x="1002" y="3927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3" name="Freeform 180"/>
                  <p:cNvSpPr>
                    <a:spLocks/>
                  </p:cNvSpPr>
                  <p:nvPr/>
                </p:nvSpPr>
                <p:spPr bwMode="auto">
                  <a:xfrm>
                    <a:off x="887" y="3698"/>
                    <a:ext cx="152" cy="147"/>
                  </a:xfrm>
                  <a:custGeom>
                    <a:avLst/>
                    <a:gdLst>
                      <a:gd name="T0" fmla="*/ 152 w 186"/>
                      <a:gd name="T1" fmla="*/ 7 h 179"/>
                      <a:gd name="T2" fmla="*/ 136 w 186"/>
                      <a:gd name="T3" fmla="*/ 6 h 179"/>
                      <a:gd name="T4" fmla="*/ 69 w 186"/>
                      <a:gd name="T5" fmla="*/ 4 h 179"/>
                      <a:gd name="T6" fmla="*/ 28 w 186"/>
                      <a:gd name="T7" fmla="*/ 2 h 179"/>
                      <a:gd name="T8" fmla="*/ 13 w 186"/>
                      <a:gd name="T9" fmla="*/ 11 h 179"/>
                      <a:gd name="T10" fmla="*/ 8 w 186"/>
                      <a:gd name="T11" fmla="*/ 14 h 179"/>
                      <a:gd name="T12" fmla="*/ 16 w 186"/>
                      <a:gd name="T13" fmla="*/ 30 h 179"/>
                      <a:gd name="T14" fmla="*/ 59 w 186"/>
                      <a:gd name="T15" fmla="*/ 45 h 179"/>
                      <a:gd name="T16" fmla="*/ 85 w 186"/>
                      <a:gd name="T17" fmla="*/ 44 h 179"/>
                      <a:gd name="T18" fmla="*/ 106 w 186"/>
                      <a:gd name="T19" fmla="*/ 37 h 179"/>
                      <a:gd name="T20" fmla="*/ 137 w 186"/>
                      <a:gd name="T21" fmla="*/ 42 h 179"/>
                      <a:gd name="T22" fmla="*/ 149 w 186"/>
                      <a:gd name="T23" fmla="*/ 57 h 179"/>
                      <a:gd name="T24" fmla="*/ 105 w 186"/>
                      <a:gd name="T25" fmla="*/ 67 h 179"/>
                      <a:gd name="T26" fmla="*/ 56 w 186"/>
                      <a:gd name="T27" fmla="*/ 65 h 179"/>
                      <a:gd name="T28" fmla="*/ 8 w 186"/>
                      <a:gd name="T29" fmla="*/ 68 h 179"/>
                      <a:gd name="T30" fmla="*/ 0 w 186"/>
                      <a:gd name="T31" fmla="*/ 81 h 179"/>
                      <a:gd name="T32" fmla="*/ 62 w 186"/>
                      <a:gd name="T33" fmla="*/ 106 h 179"/>
                      <a:gd name="T34" fmla="*/ 88 w 186"/>
                      <a:gd name="T35" fmla="*/ 111 h 179"/>
                      <a:gd name="T36" fmla="*/ 118 w 186"/>
                      <a:gd name="T37" fmla="*/ 103 h 179"/>
                      <a:gd name="T38" fmla="*/ 131 w 186"/>
                      <a:gd name="T39" fmla="*/ 106 h 179"/>
                      <a:gd name="T40" fmla="*/ 141 w 186"/>
                      <a:gd name="T41" fmla="*/ 109 h 179"/>
                      <a:gd name="T42" fmla="*/ 149 w 186"/>
                      <a:gd name="T43" fmla="*/ 119 h 179"/>
                      <a:gd name="T44" fmla="*/ 152 w 186"/>
                      <a:gd name="T45" fmla="*/ 129 h 179"/>
                      <a:gd name="T46" fmla="*/ 98 w 186"/>
                      <a:gd name="T47" fmla="*/ 147 h 179"/>
                      <a:gd name="T48" fmla="*/ 52 w 186"/>
                      <a:gd name="T49" fmla="*/ 140 h 179"/>
                      <a:gd name="T50" fmla="*/ 36 w 186"/>
                      <a:gd name="T51" fmla="*/ 142 h 17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86"/>
                      <a:gd name="T79" fmla="*/ 0 h 179"/>
                      <a:gd name="T80" fmla="*/ 186 w 186"/>
                      <a:gd name="T81" fmla="*/ 179 h 179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86" h="179">
                        <a:moveTo>
                          <a:pt x="186" y="9"/>
                        </a:moveTo>
                        <a:cubicBezTo>
                          <a:pt x="171" y="4"/>
                          <a:pt x="178" y="3"/>
                          <a:pt x="166" y="7"/>
                        </a:cubicBezTo>
                        <a:cubicBezTo>
                          <a:pt x="137" y="5"/>
                          <a:pt x="112" y="6"/>
                          <a:pt x="84" y="5"/>
                        </a:cubicBezTo>
                        <a:cubicBezTo>
                          <a:pt x="66" y="3"/>
                          <a:pt x="51" y="0"/>
                          <a:pt x="34" y="3"/>
                        </a:cubicBezTo>
                        <a:cubicBezTo>
                          <a:pt x="23" y="6"/>
                          <a:pt x="29" y="3"/>
                          <a:pt x="16" y="13"/>
                        </a:cubicBezTo>
                        <a:cubicBezTo>
                          <a:pt x="14" y="14"/>
                          <a:pt x="10" y="17"/>
                          <a:pt x="10" y="17"/>
                        </a:cubicBezTo>
                        <a:cubicBezTo>
                          <a:pt x="7" y="25"/>
                          <a:pt x="11" y="34"/>
                          <a:pt x="20" y="37"/>
                        </a:cubicBezTo>
                        <a:cubicBezTo>
                          <a:pt x="36" y="49"/>
                          <a:pt x="52" y="51"/>
                          <a:pt x="72" y="55"/>
                        </a:cubicBezTo>
                        <a:cubicBezTo>
                          <a:pt x="86" y="52"/>
                          <a:pt x="88" y="51"/>
                          <a:pt x="104" y="53"/>
                        </a:cubicBezTo>
                        <a:cubicBezTo>
                          <a:pt x="112" y="49"/>
                          <a:pt x="130" y="45"/>
                          <a:pt x="130" y="45"/>
                        </a:cubicBezTo>
                        <a:cubicBezTo>
                          <a:pt x="145" y="46"/>
                          <a:pt x="154" y="48"/>
                          <a:pt x="168" y="51"/>
                        </a:cubicBezTo>
                        <a:cubicBezTo>
                          <a:pt x="181" y="64"/>
                          <a:pt x="178" y="57"/>
                          <a:pt x="182" y="69"/>
                        </a:cubicBezTo>
                        <a:cubicBezTo>
                          <a:pt x="176" y="95"/>
                          <a:pt x="157" y="82"/>
                          <a:pt x="128" y="81"/>
                        </a:cubicBezTo>
                        <a:cubicBezTo>
                          <a:pt x="102" y="73"/>
                          <a:pt x="95" y="74"/>
                          <a:pt x="68" y="79"/>
                        </a:cubicBezTo>
                        <a:cubicBezTo>
                          <a:pt x="48" y="76"/>
                          <a:pt x="29" y="78"/>
                          <a:pt x="10" y="83"/>
                        </a:cubicBezTo>
                        <a:cubicBezTo>
                          <a:pt x="4" y="86"/>
                          <a:pt x="0" y="99"/>
                          <a:pt x="0" y="99"/>
                        </a:cubicBezTo>
                        <a:cubicBezTo>
                          <a:pt x="11" y="132"/>
                          <a:pt x="44" y="127"/>
                          <a:pt x="76" y="129"/>
                        </a:cubicBezTo>
                        <a:cubicBezTo>
                          <a:pt x="97" y="134"/>
                          <a:pt x="86" y="132"/>
                          <a:pt x="108" y="135"/>
                        </a:cubicBezTo>
                        <a:cubicBezTo>
                          <a:pt x="120" y="130"/>
                          <a:pt x="131" y="129"/>
                          <a:pt x="144" y="125"/>
                        </a:cubicBezTo>
                        <a:cubicBezTo>
                          <a:pt x="149" y="126"/>
                          <a:pt x="154" y="127"/>
                          <a:pt x="160" y="129"/>
                        </a:cubicBezTo>
                        <a:cubicBezTo>
                          <a:pt x="164" y="130"/>
                          <a:pt x="172" y="133"/>
                          <a:pt x="172" y="133"/>
                        </a:cubicBezTo>
                        <a:cubicBezTo>
                          <a:pt x="175" y="136"/>
                          <a:pt x="179" y="139"/>
                          <a:pt x="182" y="145"/>
                        </a:cubicBezTo>
                        <a:cubicBezTo>
                          <a:pt x="183" y="148"/>
                          <a:pt x="186" y="157"/>
                          <a:pt x="186" y="157"/>
                        </a:cubicBezTo>
                        <a:cubicBezTo>
                          <a:pt x="164" y="171"/>
                          <a:pt x="146" y="175"/>
                          <a:pt x="120" y="179"/>
                        </a:cubicBezTo>
                        <a:cubicBezTo>
                          <a:pt x="100" y="176"/>
                          <a:pt x="83" y="172"/>
                          <a:pt x="64" y="171"/>
                        </a:cubicBezTo>
                        <a:cubicBezTo>
                          <a:pt x="52" y="173"/>
                          <a:pt x="58" y="173"/>
                          <a:pt x="44" y="17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74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946" y="3868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1" name="Group 350"/>
                <p:cNvGrpSpPr>
                  <a:grpSpLocks/>
                </p:cNvGrpSpPr>
                <p:nvPr/>
              </p:nvGrpSpPr>
              <p:grpSpPr bwMode="auto">
                <a:xfrm>
                  <a:off x="863" y="3566"/>
                  <a:ext cx="437" cy="394"/>
                  <a:chOff x="863" y="3566"/>
                  <a:chExt cx="437" cy="394"/>
                </a:xfrm>
              </p:grpSpPr>
              <p:sp>
                <p:nvSpPr>
                  <p:cNvPr id="17561" name="AutoShape 183"/>
                  <p:cNvSpPr>
                    <a:spLocks noChangeArrowheads="1"/>
                  </p:cNvSpPr>
                  <p:nvPr/>
                </p:nvSpPr>
                <p:spPr bwMode="auto">
                  <a:xfrm rot="-7788576">
                    <a:off x="847" y="3582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2" name="Freeform 184"/>
                  <p:cNvSpPr>
                    <a:spLocks/>
                  </p:cNvSpPr>
                  <p:nvPr/>
                </p:nvSpPr>
                <p:spPr bwMode="auto">
                  <a:xfrm rot="19211424" flipH="1">
                    <a:off x="977" y="3852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3" name="Freeform 185"/>
                  <p:cNvSpPr>
                    <a:spLocks/>
                  </p:cNvSpPr>
                  <p:nvPr/>
                </p:nvSpPr>
                <p:spPr bwMode="auto">
                  <a:xfrm rot="-2388576">
                    <a:off x="1103" y="3747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4" name="Freeform 186"/>
                  <p:cNvSpPr>
                    <a:spLocks/>
                  </p:cNvSpPr>
                  <p:nvPr/>
                </p:nvSpPr>
                <p:spPr bwMode="auto">
                  <a:xfrm rot="19211424" flipH="1">
                    <a:off x="888" y="3883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5" name="Freeform 187"/>
                  <p:cNvSpPr>
                    <a:spLocks/>
                  </p:cNvSpPr>
                  <p:nvPr/>
                </p:nvSpPr>
                <p:spPr bwMode="auto">
                  <a:xfrm rot="-2388576">
                    <a:off x="1091" y="3714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6" name="Freeform 188"/>
                  <p:cNvSpPr>
                    <a:spLocks/>
                  </p:cNvSpPr>
                  <p:nvPr/>
                </p:nvSpPr>
                <p:spPr bwMode="auto">
                  <a:xfrm rot="-2388576">
                    <a:off x="885" y="3622"/>
                    <a:ext cx="152" cy="147"/>
                  </a:xfrm>
                  <a:custGeom>
                    <a:avLst/>
                    <a:gdLst>
                      <a:gd name="T0" fmla="*/ 152 w 186"/>
                      <a:gd name="T1" fmla="*/ 7 h 179"/>
                      <a:gd name="T2" fmla="*/ 136 w 186"/>
                      <a:gd name="T3" fmla="*/ 6 h 179"/>
                      <a:gd name="T4" fmla="*/ 69 w 186"/>
                      <a:gd name="T5" fmla="*/ 4 h 179"/>
                      <a:gd name="T6" fmla="*/ 28 w 186"/>
                      <a:gd name="T7" fmla="*/ 2 h 179"/>
                      <a:gd name="T8" fmla="*/ 13 w 186"/>
                      <a:gd name="T9" fmla="*/ 11 h 179"/>
                      <a:gd name="T10" fmla="*/ 8 w 186"/>
                      <a:gd name="T11" fmla="*/ 14 h 179"/>
                      <a:gd name="T12" fmla="*/ 16 w 186"/>
                      <a:gd name="T13" fmla="*/ 30 h 179"/>
                      <a:gd name="T14" fmla="*/ 59 w 186"/>
                      <a:gd name="T15" fmla="*/ 45 h 179"/>
                      <a:gd name="T16" fmla="*/ 85 w 186"/>
                      <a:gd name="T17" fmla="*/ 44 h 179"/>
                      <a:gd name="T18" fmla="*/ 106 w 186"/>
                      <a:gd name="T19" fmla="*/ 37 h 179"/>
                      <a:gd name="T20" fmla="*/ 137 w 186"/>
                      <a:gd name="T21" fmla="*/ 42 h 179"/>
                      <a:gd name="T22" fmla="*/ 149 w 186"/>
                      <a:gd name="T23" fmla="*/ 57 h 179"/>
                      <a:gd name="T24" fmla="*/ 105 w 186"/>
                      <a:gd name="T25" fmla="*/ 67 h 179"/>
                      <a:gd name="T26" fmla="*/ 56 w 186"/>
                      <a:gd name="T27" fmla="*/ 65 h 179"/>
                      <a:gd name="T28" fmla="*/ 8 w 186"/>
                      <a:gd name="T29" fmla="*/ 68 h 179"/>
                      <a:gd name="T30" fmla="*/ 0 w 186"/>
                      <a:gd name="T31" fmla="*/ 81 h 179"/>
                      <a:gd name="T32" fmla="*/ 62 w 186"/>
                      <a:gd name="T33" fmla="*/ 106 h 179"/>
                      <a:gd name="T34" fmla="*/ 88 w 186"/>
                      <a:gd name="T35" fmla="*/ 111 h 179"/>
                      <a:gd name="T36" fmla="*/ 118 w 186"/>
                      <a:gd name="T37" fmla="*/ 103 h 179"/>
                      <a:gd name="T38" fmla="*/ 131 w 186"/>
                      <a:gd name="T39" fmla="*/ 106 h 179"/>
                      <a:gd name="T40" fmla="*/ 141 w 186"/>
                      <a:gd name="T41" fmla="*/ 109 h 179"/>
                      <a:gd name="T42" fmla="*/ 149 w 186"/>
                      <a:gd name="T43" fmla="*/ 119 h 179"/>
                      <a:gd name="T44" fmla="*/ 152 w 186"/>
                      <a:gd name="T45" fmla="*/ 129 h 179"/>
                      <a:gd name="T46" fmla="*/ 98 w 186"/>
                      <a:gd name="T47" fmla="*/ 147 h 179"/>
                      <a:gd name="T48" fmla="*/ 52 w 186"/>
                      <a:gd name="T49" fmla="*/ 140 h 179"/>
                      <a:gd name="T50" fmla="*/ 36 w 186"/>
                      <a:gd name="T51" fmla="*/ 142 h 17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86"/>
                      <a:gd name="T79" fmla="*/ 0 h 179"/>
                      <a:gd name="T80" fmla="*/ 186 w 186"/>
                      <a:gd name="T81" fmla="*/ 179 h 179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86" h="179">
                        <a:moveTo>
                          <a:pt x="186" y="9"/>
                        </a:moveTo>
                        <a:cubicBezTo>
                          <a:pt x="171" y="4"/>
                          <a:pt x="178" y="3"/>
                          <a:pt x="166" y="7"/>
                        </a:cubicBezTo>
                        <a:cubicBezTo>
                          <a:pt x="137" y="5"/>
                          <a:pt x="112" y="6"/>
                          <a:pt x="84" y="5"/>
                        </a:cubicBezTo>
                        <a:cubicBezTo>
                          <a:pt x="66" y="3"/>
                          <a:pt x="51" y="0"/>
                          <a:pt x="34" y="3"/>
                        </a:cubicBezTo>
                        <a:cubicBezTo>
                          <a:pt x="23" y="6"/>
                          <a:pt x="29" y="3"/>
                          <a:pt x="16" y="13"/>
                        </a:cubicBezTo>
                        <a:cubicBezTo>
                          <a:pt x="14" y="14"/>
                          <a:pt x="10" y="17"/>
                          <a:pt x="10" y="17"/>
                        </a:cubicBezTo>
                        <a:cubicBezTo>
                          <a:pt x="7" y="25"/>
                          <a:pt x="11" y="34"/>
                          <a:pt x="20" y="37"/>
                        </a:cubicBezTo>
                        <a:cubicBezTo>
                          <a:pt x="36" y="49"/>
                          <a:pt x="52" y="51"/>
                          <a:pt x="72" y="55"/>
                        </a:cubicBezTo>
                        <a:cubicBezTo>
                          <a:pt x="86" y="52"/>
                          <a:pt x="88" y="51"/>
                          <a:pt x="104" y="53"/>
                        </a:cubicBezTo>
                        <a:cubicBezTo>
                          <a:pt x="112" y="49"/>
                          <a:pt x="130" y="45"/>
                          <a:pt x="130" y="45"/>
                        </a:cubicBezTo>
                        <a:cubicBezTo>
                          <a:pt x="145" y="46"/>
                          <a:pt x="154" y="48"/>
                          <a:pt x="168" y="51"/>
                        </a:cubicBezTo>
                        <a:cubicBezTo>
                          <a:pt x="181" y="64"/>
                          <a:pt x="178" y="57"/>
                          <a:pt x="182" y="69"/>
                        </a:cubicBezTo>
                        <a:cubicBezTo>
                          <a:pt x="176" y="95"/>
                          <a:pt x="157" y="82"/>
                          <a:pt x="128" y="81"/>
                        </a:cubicBezTo>
                        <a:cubicBezTo>
                          <a:pt x="102" y="73"/>
                          <a:pt x="95" y="74"/>
                          <a:pt x="68" y="79"/>
                        </a:cubicBezTo>
                        <a:cubicBezTo>
                          <a:pt x="48" y="76"/>
                          <a:pt x="29" y="78"/>
                          <a:pt x="10" y="83"/>
                        </a:cubicBezTo>
                        <a:cubicBezTo>
                          <a:pt x="4" y="86"/>
                          <a:pt x="0" y="99"/>
                          <a:pt x="0" y="99"/>
                        </a:cubicBezTo>
                        <a:cubicBezTo>
                          <a:pt x="11" y="132"/>
                          <a:pt x="44" y="127"/>
                          <a:pt x="76" y="129"/>
                        </a:cubicBezTo>
                        <a:cubicBezTo>
                          <a:pt x="97" y="134"/>
                          <a:pt x="86" y="132"/>
                          <a:pt x="108" y="135"/>
                        </a:cubicBezTo>
                        <a:cubicBezTo>
                          <a:pt x="120" y="130"/>
                          <a:pt x="131" y="129"/>
                          <a:pt x="144" y="125"/>
                        </a:cubicBezTo>
                        <a:cubicBezTo>
                          <a:pt x="149" y="126"/>
                          <a:pt x="154" y="127"/>
                          <a:pt x="160" y="129"/>
                        </a:cubicBezTo>
                        <a:cubicBezTo>
                          <a:pt x="164" y="130"/>
                          <a:pt x="172" y="133"/>
                          <a:pt x="172" y="133"/>
                        </a:cubicBezTo>
                        <a:cubicBezTo>
                          <a:pt x="175" y="136"/>
                          <a:pt x="179" y="139"/>
                          <a:pt x="182" y="145"/>
                        </a:cubicBezTo>
                        <a:cubicBezTo>
                          <a:pt x="183" y="148"/>
                          <a:pt x="186" y="157"/>
                          <a:pt x="186" y="157"/>
                        </a:cubicBezTo>
                        <a:cubicBezTo>
                          <a:pt x="164" y="171"/>
                          <a:pt x="146" y="175"/>
                          <a:pt x="120" y="179"/>
                        </a:cubicBezTo>
                        <a:cubicBezTo>
                          <a:pt x="100" y="176"/>
                          <a:pt x="83" y="172"/>
                          <a:pt x="64" y="171"/>
                        </a:cubicBezTo>
                        <a:cubicBezTo>
                          <a:pt x="52" y="173"/>
                          <a:pt x="58" y="173"/>
                          <a:pt x="44" y="17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7" name="Rectangle 189"/>
                  <p:cNvSpPr>
                    <a:spLocks noChangeArrowheads="1"/>
                  </p:cNvSpPr>
                  <p:nvPr/>
                </p:nvSpPr>
                <p:spPr bwMode="auto">
                  <a:xfrm rot="-2388576">
                    <a:off x="1041" y="3747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7668" name="Group 351"/>
                <p:cNvGrpSpPr>
                  <a:grpSpLocks/>
                </p:cNvGrpSpPr>
                <p:nvPr/>
              </p:nvGrpSpPr>
              <p:grpSpPr bwMode="auto">
                <a:xfrm>
                  <a:off x="210" y="3504"/>
                  <a:ext cx="473" cy="356"/>
                  <a:chOff x="210" y="3504"/>
                  <a:chExt cx="473" cy="356"/>
                </a:xfrm>
              </p:grpSpPr>
              <p:sp>
                <p:nvSpPr>
                  <p:cNvPr id="17554" name="AutoShape 191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28" y="3520"/>
                    <a:ext cx="236" cy="204"/>
                  </a:xfrm>
                  <a:prstGeom prst="hexagon">
                    <a:avLst>
                      <a:gd name="adj" fmla="val 28922"/>
                      <a:gd name="vf" fmla="val 115470"/>
                    </a:avLst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55" name="Freeform 192"/>
                  <p:cNvSpPr>
                    <a:spLocks/>
                  </p:cNvSpPr>
                  <p:nvPr/>
                </p:nvSpPr>
                <p:spPr bwMode="auto">
                  <a:xfrm flipH="1">
                    <a:off x="310" y="3783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56" name="Freeform 193"/>
                  <p:cNvSpPr>
                    <a:spLocks/>
                  </p:cNvSpPr>
                  <p:nvPr/>
                </p:nvSpPr>
                <p:spPr bwMode="auto">
                  <a:xfrm>
                    <a:off x="474" y="3783"/>
                    <a:ext cx="106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46 w 256"/>
                      <a:gd name="T3" fmla="*/ 0 h 94"/>
                      <a:gd name="T4" fmla="*/ 106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57" name="Freeform 194"/>
                  <p:cNvSpPr>
                    <a:spLocks/>
                  </p:cNvSpPr>
                  <p:nvPr/>
                </p:nvSpPr>
                <p:spPr bwMode="auto">
                  <a:xfrm flipH="1">
                    <a:off x="210" y="3783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58" name="Freeform 195"/>
                  <p:cNvSpPr>
                    <a:spLocks/>
                  </p:cNvSpPr>
                  <p:nvPr/>
                </p:nvSpPr>
                <p:spPr bwMode="auto">
                  <a:xfrm>
                    <a:off x="474" y="3783"/>
                    <a:ext cx="209" cy="77"/>
                  </a:xfrm>
                  <a:custGeom>
                    <a:avLst/>
                    <a:gdLst>
                      <a:gd name="T0" fmla="*/ 0 w 256"/>
                      <a:gd name="T1" fmla="*/ 62 h 94"/>
                      <a:gd name="T2" fmla="*/ 90 w 256"/>
                      <a:gd name="T3" fmla="*/ 0 h 94"/>
                      <a:gd name="T4" fmla="*/ 209 w 256"/>
                      <a:gd name="T5" fmla="*/ 77 h 94"/>
                      <a:gd name="T6" fmla="*/ 0 60000 65536"/>
                      <a:gd name="T7" fmla="*/ 0 60000 65536"/>
                      <a:gd name="T8" fmla="*/ 0 60000 65536"/>
                      <a:gd name="T9" fmla="*/ 0 w 256"/>
                      <a:gd name="T10" fmla="*/ 0 h 94"/>
                      <a:gd name="T11" fmla="*/ 256 w 256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56" h="94">
                        <a:moveTo>
                          <a:pt x="0" y="76"/>
                        </a:moveTo>
                        <a:lnTo>
                          <a:pt x="110" y="0"/>
                        </a:lnTo>
                        <a:lnTo>
                          <a:pt x="256" y="94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59" name="Freeform 196"/>
                  <p:cNvSpPr>
                    <a:spLocks/>
                  </p:cNvSpPr>
                  <p:nvPr/>
                </p:nvSpPr>
                <p:spPr bwMode="auto">
                  <a:xfrm>
                    <a:off x="359" y="3554"/>
                    <a:ext cx="152" cy="147"/>
                  </a:xfrm>
                  <a:custGeom>
                    <a:avLst/>
                    <a:gdLst>
                      <a:gd name="T0" fmla="*/ 152 w 186"/>
                      <a:gd name="T1" fmla="*/ 7 h 179"/>
                      <a:gd name="T2" fmla="*/ 136 w 186"/>
                      <a:gd name="T3" fmla="*/ 6 h 179"/>
                      <a:gd name="T4" fmla="*/ 69 w 186"/>
                      <a:gd name="T5" fmla="*/ 4 h 179"/>
                      <a:gd name="T6" fmla="*/ 28 w 186"/>
                      <a:gd name="T7" fmla="*/ 2 h 179"/>
                      <a:gd name="T8" fmla="*/ 13 w 186"/>
                      <a:gd name="T9" fmla="*/ 11 h 179"/>
                      <a:gd name="T10" fmla="*/ 8 w 186"/>
                      <a:gd name="T11" fmla="*/ 14 h 179"/>
                      <a:gd name="T12" fmla="*/ 16 w 186"/>
                      <a:gd name="T13" fmla="*/ 30 h 179"/>
                      <a:gd name="T14" fmla="*/ 59 w 186"/>
                      <a:gd name="T15" fmla="*/ 45 h 179"/>
                      <a:gd name="T16" fmla="*/ 85 w 186"/>
                      <a:gd name="T17" fmla="*/ 44 h 179"/>
                      <a:gd name="T18" fmla="*/ 106 w 186"/>
                      <a:gd name="T19" fmla="*/ 37 h 179"/>
                      <a:gd name="T20" fmla="*/ 137 w 186"/>
                      <a:gd name="T21" fmla="*/ 42 h 179"/>
                      <a:gd name="T22" fmla="*/ 149 w 186"/>
                      <a:gd name="T23" fmla="*/ 57 h 179"/>
                      <a:gd name="T24" fmla="*/ 105 w 186"/>
                      <a:gd name="T25" fmla="*/ 67 h 179"/>
                      <a:gd name="T26" fmla="*/ 56 w 186"/>
                      <a:gd name="T27" fmla="*/ 65 h 179"/>
                      <a:gd name="T28" fmla="*/ 8 w 186"/>
                      <a:gd name="T29" fmla="*/ 68 h 179"/>
                      <a:gd name="T30" fmla="*/ 0 w 186"/>
                      <a:gd name="T31" fmla="*/ 81 h 179"/>
                      <a:gd name="T32" fmla="*/ 62 w 186"/>
                      <a:gd name="T33" fmla="*/ 106 h 179"/>
                      <a:gd name="T34" fmla="*/ 88 w 186"/>
                      <a:gd name="T35" fmla="*/ 111 h 179"/>
                      <a:gd name="T36" fmla="*/ 118 w 186"/>
                      <a:gd name="T37" fmla="*/ 103 h 179"/>
                      <a:gd name="T38" fmla="*/ 131 w 186"/>
                      <a:gd name="T39" fmla="*/ 106 h 179"/>
                      <a:gd name="T40" fmla="*/ 141 w 186"/>
                      <a:gd name="T41" fmla="*/ 109 h 179"/>
                      <a:gd name="T42" fmla="*/ 149 w 186"/>
                      <a:gd name="T43" fmla="*/ 119 h 179"/>
                      <a:gd name="T44" fmla="*/ 152 w 186"/>
                      <a:gd name="T45" fmla="*/ 129 h 179"/>
                      <a:gd name="T46" fmla="*/ 98 w 186"/>
                      <a:gd name="T47" fmla="*/ 147 h 179"/>
                      <a:gd name="T48" fmla="*/ 52 w 186"/>
                      <a:gd name="T49" fmla="*/ 140 h 179"/>
                      <a:gd name="T50" fmla="*/ 36 w 186"/>
                      <a:gd name="T51" fmla="*/ 142 h 17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86"/>
                      <a:gd name="T79" fmla="*/ 0 h 179"/>
                      <a:gd name="T80" fmla="*/ 186 w 186"/>
                      <a:gd name="T81" fmla="*/ 179 h 179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86" h="179">
                        <a:moveTo>
                          <a:pt x="186" y="9"/>
                        </a:moveTo>
                        <a:cubicBezTo>
                          <a:pt x="171" y="4"/>
                          <a:pt x="178" y="3"/>
                          <a:pt x="166" y="7"/>
                        </a:cubicBezTo>
                        <a:cubicBezTo>
                          <a:pt x="137" y="5"/>
                          <a:pt x="112" y="6"/>
                          <a:pt x="84" y="5"/>
                        </a:cubicBezTo>
                        <a:cubicBezTo>
                          <a:pt x="66" y="3"/>
                          <a:pt x="51" y="0"/>
                          <a:pt x="34" y="3"/>
                        </a:cubicBezTo>
                        <a:cubicBezTo>
                          <a:pt x="23" y="6"/>
                          <a:pt x="29" y="3"/>
                          <a:pt x="16" y="13"/>
                        </a:cubicBezTo>
                        <a:cubicBezTo>
                          <a:pt x="14" y="14"/>
                          <a:pt x="10" y="17"/>
                          <a:pt x="10" y="17"/>
                        </a:cubicBezTo>
                        <a:cubicBezTo>
                          <a:pt x="7" y="25"/>
                          <a:pt x="11" y="34"/>
                          <a:pt x="20" y="37"/>
                        </a:cubicBezTo>
                        <a:cubicBezTo>
                          <a:pt x="36" y="49"/>
                          <a:pt x="52" y="51"/>
                          <a:pt x="72" y="55"/>
                        </a:cubicBezTo>
                        <a:cubicBezTo>
                          <a:pt x="86" y="52"/>
                          <a:pt x="88" y="51"/>
                          <a:pt x="104" y="53"/>
                        </a:cubicBezTo>
                        <a:cubicBezTo>
                          <a:pt x="112" y="49"/>
                          <a:pt x="130" y="45"/>
                          <a:pt x="130" y="45"/>
                        </a:cubicBezTo>
                        <a:cubicBezTo>
                          <a:pt x="145" y="46"/>
                          <a:pt x="154" y="48"/>
                          <a:pt x="168" y="51"/>
                        </a:cubicBezTo>
                        <a:cubicBezTo>
                          <a:pt x="181" y="64"/>
                          <a:pt x="178" y="57"/>
                          <a:pt x="182" y="69"/>
                        </a:cubicBezTo>
                        <a:cubicBezTo>
                          <a:pt x="176" y="95"/>
                          <a:pt x="157" y="82"/>
                          <a:pt x="128" y="81"/>
                        </a:cubicBezTo>
                        <a:cubicBezTo>
                          <a:pt x="102" y="73"/>
                          <a:pt x="95" y="74"/>
                          <a:pt x="68" y="79"/>
                        </a:cubicBezTo>
                        <a:cubicBezTo>
                          <a:pt x="48" y="76"/>
                          <a:pt x="29" y="78"/>
                          <a:pt x="10" y="83"/>
                        </a:cubicBezTo>
                        <a:cubicBezTo>
                          <a:pt x="4" y="86"/>
                          <a:pt x="0" y="99"/>
                          <a:pt x="0" y="99"/>
                        </a:cubicBezTo>
                        <a:cubicBezTo>
                          <a:pt x="11" y="132"/>
                          <a:pt x="44" y="127"/>
                          <a:pt x="76" y="129"/>
                        </a:cubicBezTo>
                        <a:cubicBezTo>
                          <a:pt x="97" y="134"/>
                          <a:pt x="86" y="132"/>
                          <a:pt x="108" y="135"/>
                        </a:cubicBezTo>
                        <a:cubicBezTo>
                          <a:pt x="120" y="130"/>
                          <a:pt x="131" y="129"/>
                          <a:pt x="144" y="125"/>
                        </a:cubicBezTo>
                        <a:cubicBezTo>
                          <a:pt x="149" y="126"/>
                          <a:pt x="154" y="127"/>
                          <a:pt x="160" y="129"/>
                        </a:cubicBezTo>
                        <a:cubicBezTo>
                          <a:pt x="164" y="130"/>
                          <a:pt x="172" y="133"/>
                          <a:pt x="172" y="133"/>
                        </a:cubicBezTo>
                        <a:cubicBezTo>
                          <a:pt x="175" y="136"/>
                          <a:pt x="179" y="139"/>
                          <a:pt x="182" y="145"/>
                        </a:cubicBezTo>
                        <a:cubicBezTo>
                          <a:pt x="183" y="148"/>
                          <a:pt x="186" y="157"/>
                          <a:pt x="186" y="157"/>
                        </a:cubicBezTo>
                        <a:cubicBezTo>
                          <a:pt x="164" y="171"/>
                          <a:pt x="146" y="175"/>
                          <a:pt x="120" y="179"/>
                        </a:cubicBezTo>
                        <a:cubicBezTo>
                          <a:pt x="100" y="176"/>
                          <a:pt x="83" y="172"/>
                          <a:pt x="64" y="171"/>
                        </a:cubicBezTo>
                        <a:cubicBezTo>
                          <a:pt x="52" y="173"/>
                          <a:pt x="58" y="173"/>
                          <a:pt x="44" y="17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  <p:sp>
                <p:nvSpPr>
                  <p:cNvPr id="17560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418" y="3724"/>
                    <a:ext cx="59" cy="1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ar-SA"/>
                  </a:p>
                </p:txBody>
              </p:sp>
            </p:grpSp>
          </p:grpSp>
        </p:grpSp>
        <p:grpSp>
          <p:nvGrpSpPr>
            <p:cNvPr id="17676" name="Group 358"/>
            <p:cNvGrpSpPr>
              <a:grpSpLocks/>
            </p:cNvGrpSpPr>
            <p:nvPr/>
          </p:nvGrpSpPr>
          <p:grpSpPr bwMode="auto">
            <a:xfrm>
              <a:off x="144" y="3888"/>
              <a:ext cx="2068" cy="467"/>
              <a:chOff x="144" y="3888"/>
              <a:chExt cx="2068" cy="467"/>
            </a:xfrm>
          </p:grpSpPr>
          <p:sp>
            <p:nvSpPr>
              <p:cNvPr id="17545" name="Text Box 199"/>
              <p:cNvSpPr txBox="1">
                <a:spLocks noChangeArrowheads="1"/>
              </p:cNvSpPr>
              <p:nvPr/>
            </p:nvSpPr>
            <p:spPr bwMode="auto">
              <a:xfrm>
                <a:off x="144" y="4090"/>
                <a:ext cx="1248" cy="26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90000"/>
                  </a:lnSpc>
                </a:pPr>
                <a:r>
                  <a:rPr lang="en-US" sz="2400">
                    <a:latin typeface="Times" charset="0"/>
                  </a:rPr>
                  <a:t>Lysis</a:t>
                </a:r>
              </a:p>
            </p:txBody>
          </p:sp>
          <p:sp>
            <p:nvSpPr>
              <p:cNvPr id="17546" name="Freeform 200"/>
              <p:cNvSpPr>
                <a:spLocks/>
              </p:cNvSpPr>
              <p:nvPr/>
            </p:nvSpPr>
            <p:spPr bwMode="auto">
              <a:xfrm flipH="1">
                <a:off x="1444" y="3888"/>
                <a:ext cx="768" cy="167"/>
              </a:xfrm>
              <a:custGeom>
                <a:avLst/>
                <a:gdLst>
                  <a:gd name="T0" fmla="*/ 0 w 768"/>
                  <a:gd name="T1" fmla="*/ 0 h 167"/>
                  <a:gd name="T2" fmla="*/ 144 w 768"/>
                  <a:gd name="T3" fmla="*/ 144 h 167"/>
                  <a:gd name="T4" fmla="*/ 768 w 768"/>
                  <a:gd name="T5" fmla="*/ 144 h 167"/>
                  <a:gd name="T6" fmla="*/ 0 60000 65536"/>
                  <a:gd name="T7" fmla="*/ 0 60000 65536"/>
                  <a:gd name="T8" fmla="*/ 0 60000 65536"/>
                  <a:gd name="T9" fmla="*/ 0 w 768"/>
                  <a:gd name="T10" fmla="*/ 0 h 167"/>
                  <a:gd name="T11" fmla="*/ 768 w 768"/>
                  <a:gd name="T12" fmla="*/ 167 h 1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68" h="167">
                    <a:moveTo>
                      <a:pt x="0" y="0"/>
                    </a:moveTo>
                    <a:cubicBezTo>
                      <a:pt x="8" y="60"/>
                      <a:pt x="16" y="120"/>
                      <a:pt x="144" y="144"/>
                    </a:cubicBezTo>
                    <a:cubicBezTo>
                      <a:pt x="271" y="167"/>
                      <a:pt x="519" y="155"/>
                      <a:pt x="768" y="144"/>
                    </a:cubicBezTo>
                  </a:path>
                </a:pathLst>
              </a:custGeom>
              <a:noFill/>
              <a:ln w="762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grpSp>
        <p:nvGrpSpPr>
          <p:cNvPr id="17678" name="Group 367"/>
          <p:cNvGrpSpPr>
            <a:grpSpLocks/>
          </p:cNvGrpSpPr>
          <p:nvPr/>
        </p:nvGrpSpPr>
        <p:grpSpPr bwMode="auto">
          <a:xfrm>
            <a:off x="228600" y="5410200"/>
            <a:ext cx="3276600" cy="1127125"/>
            <a:chOff x="144" y="3408"/>
            <a:chExt cx="2064" cy="710"/>
          </a:xfrm>
        </p:grpSpPr>
        <p:grpSp>
          <p:nvGrpSpPr>
            <p:cNvPr id="17679" name="Group 366"/>
            <p:cNvGrpSpPr>
              <a:grpSpLocks/>
            </p:cNvGrpSpPr>
            <p:nvPr/>
          </p:nvGrpSpPr>
          <p:grpSpPr bwMode="auto">
            <a:xfrm>
              <a:off x="144" y="3408"/>
              <a:ext cx="1232" cy="710"/>
              <a:chOff x="144" y="3408"/>
              <a:chExt cx="1232" cy="710"/>
            </a:xfrm>
          </p:grpSpPr>
          <p:sp>
            <p:nvSpPr>
              <p:cNvPr id="17538" name="AutoShape 69"/>
              <p:cNvSpPr>
                <a:spLocks noChangeArrowheads="1"/>
              </p:cNvSpPr>
              <p:nvPr/>
            </p:nvSpPr>
            <p:spPr bwMode="auto">
              <a:xfrm>
                <a:off x="144" y="3416"/>
                <a:ext cx="1232" cy="702"/>
              </a:xfrm>
              <a:prstGeom prst="roundRect">
                <a:avLst>
                  <a:gd name="adj" fmla="val 19801"/>
                </a:avLst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539" name="AutoShape 70"/>
              <p:cNvSpPr>
                <a:spLocks noChangeArrowheads="1"/>
              </p:cNvSpPr>
              <p:nvPr/>
            </p:nvSpPr>
            <p:spPr bwMode="auto">
              <a:xfrm>
                <a:off x="186" y="3456"/>
                <a:ext cx="1152" cy="624"/>
              </a:xfrm>
              <a:prstGeom prst="roundRect">
                <a:avLst>
                  <a:gd name="adj" fmla="val 16667"/>
                </a:avLst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540" name="AutoShape 71"/>
              <p:cNvSpPr>
                <a:spLocks noChangeArrowheads="1"/>
              </p:cNvSpPr>
              <p:nvPr/>
            </p:nvSpPr>
            <p:spPr bwMode="auto">
              <a:xfrm>
                <a:off x="160" y="3432"/>
                <a:ext cx="1200" cy="670"/>
              </a:xfrm>
              <a:prstGeom prst="roundRect">
                <a:avLst>
                  <a:gd name="adj" fmla="val 19403"/>
                </a:avLst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6936" name="AutoShape 72"/>
              <p:cNvSpPr>
                <a:spLocks noChangeArrowheads="1"/>
              </p:cNvSpPr>
              <p:nvPr/>
            </p:nvSpPr>
            <p:spPr bwMode="auto">
              <a:xfrm>
                <a:off x="208" y="3480"/>
                <a:ext cx="1106" cy="578"/>
              </a:xfrm>
              <a:prstGeom prst="roundRect">
                <a:avLst>
                  <a:gd name="adj" fmla="val 15227"/>
                </a:avLst>
              </a:prstGeom>
              <a:gradFill rotWithShape="0">
                <a:gsLst>
                  <a:gs pos="0">
                    <a:schemeClr val="tx2"/>
                  </a:gs>
                  <a:gs pos="100000">
                    <a:schemeClr val="tx2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6937" name="AutoShape 73"/>
              <p:cNvSpPr>
                <a:spLocks noChangeArrowheads="1"/>
              </p:cNvSpPr>
              <p:nvPr/>
            </p:nvSpPr>
            <p:spPr bwMode="auto">
              <a:xfrm>
                <a:off x="714" y="3408"/>
                <a:ext cx="96" cy="9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/>
                  </a:gs>
                  <a:gs pos="100000">
                    <a:srgbClr val="800000"/>
                  </a:gs>
                </a:gsLst>
                <a:path path="shape">
                  <a:fillToRect l="50000" t="50000" r="50000" b="50000"/>
                </a:path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17684" name="Group 365"/>
            <p:cNvGrpSpPr>
              <a:grpSpLocks/>
            </p:cNvGrpSpPr>
            <p:nvPr/>
          </p:nvGrpSpPr>
          <p:grpSpPr bwMode="auto">
            <a:xfrm>
              <a:off x="210" y="3504"/>
              <a:ext cx="1090" cy="500"/>
              <a:chOff x="210" y="3504"/>
              <a:chExt cx="1090" cy="500"/>
            </a:xfrm>
          </p:grpSpPr>
          <p:grpSp>
            <p:nvGrpSpPr>
              <p:cNvPr id="17685" name="Group 364"/>
              <p:cNvGrpSpPr>
                <a:grpSpLocks/>
              </p:cNvGrpSpPr>
              <p:nvPr/>
            </p:nvGrpSpPr>
            <p:grpSpPr bwMode="auto">
              <a:xfrm>
                <a:off x="336" y="3648"/>
                <a:ext cx="473" cy="356"/>
                <a:chOff x="336" y="3648"/>
                <a:chExt cx="473" cy="356"/>
              </a:xfrm>
            </p:grpSpPr>
            <p:sp>
              <p:nvSpPr>
                <p:cNvPr id="17531" name="AutoShape 76"/>
                <p:cNvSpPr>
                  <a:spLocks noChangeArrowheads="1"/>
                </p:cNvSpPr>
                <p:nvPr/>
              </p:nvSpPr>
              <p:spPr bwMode="auto">
                <a:xfrm rot="-5400000">
                  <a:off x="454" y="366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2" name="Freeform 77"/>
                <p:cNvSpPr>
                  <a:spLocks/>
                </p:cNvSpPr>
                <p:nvPr/>
              </p:nvSpPr>
              <p:spPr bwMode="auto">
                <a:xfrm flipH="1">
                  <a:off x="436" y="3927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3" name="Freeform 78"/>
                <p:cNvSpPr>
                  <a:spLocks/>
                </p:cNvSpPr>
                <p:nvPr/>
              </p:nvSpPr>
              <p:spPr bwMode="auto">
                <a:xfrm>
                  <a:off x="600" y="3927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4" name="Freeform 79"/>
                <p:cNvSpPr>
                  <a:spLocks/>
                </p:cNvSpPr>
                <p:nvPr/>
              </p:nvSpPr>
              <p:spPr bwMode="auto">
                <a:xfrm flipH="1">
                  <a:off x="336" y="3927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5" name="Freeform 80"/>
                <p:cNvSpPr>
                  <a:spLocks/>
                </p:cNvSpPr>
                <p:nvPr/>
              </p:nvSpPr>
              <p:spPr bwMode="auto">
                <a:xfrm>
                  <a:off x="600" y="3927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6" name="Freeform 81"/>
                <p:cNvSpPr>
                  <a:spLocks/>
                </p:cNvSpPr>
                <p:nvPr/>
              </p:nvSpPr>
              <p:spPr bwMode="auto">
                <a:xfrm>
                  <a:off x="485" y="3698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7" name="Rectangle 82"/>
                <p:cNvSpPr>
                  <a:spLocks noChangeArrowheads="1"/>
                </p:cNvSpPr>
                <p:nvPr/>
              </p:nvSpPr>
              <p:spPr bwMode="auto">
                <a:xfrm>
                  <a:off x="544" y="3868"/>
                  <a:ext cx="59" cy="121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7693" name="Group 363"/>
              <p:cNvGrpSpPr>
                <a:grpSpLocks/>
              </p:cNvGrpSpPr>
              <p:nvPr/>
            </p:nvGrpSpPr>
            <p:grpSpPr bwMode="auto">
              <a:xfrm>
                <a:off x="480" y="3504"/>
                <a:ext cx="473" cy="356"/>
                <a:chOff x="480" y="3504"/>
                <a:chExt cx="473" cy="356"/>
              </a:xfrm>
            </p:grpSpPr>
            <p:sp>
              <p:nvSpPr>
                <p:cNvPr id="17524" name="AutoShape 84"/>
                <p:cNvSpPr>
                  <a:spLocks noChangeArrowheads="1"/>
                </p:cNvSpPr>
                <p:nvPr/>
              </p:nvSpPr>
              <p:spPr bwMode="auto">
                <a:xfrm rot="-5400000">
                  <a:off x="598" y="3520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5" name="Freeform 85"/>
                <p:cNvSpPr>
                  <a:spLocks/>
                </p:cNvSpPr>
                <p:nvPr/>
              </p:nvSpPr>
              <p:spPr bwMode="auto">
                <a:xfrm flipH="1">
                  <a:off x="580" y="3783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6" name="Freeform 86"/>
                <p:cNvSpPr>
                  <a:spLocks/>
                </p:cNvSpPr>
                <p:nvPr/>
              </p:nvSpPr>
              <p:spPr bwMode="auto">
                <a:xfrm>
                  <a:off x="744" y="3783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7" name="Freeform 87"/>
                <p:cNvSpPr>
                  <a:spLocks/>
                </p:cNvSpPr>
                <p:nvPr/>
              </p:nvSpPr>
              <p:spPr bwMode="auto">
                <a:xfrm flipH="1">
                  <a:off x="480" y="3783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8" name="Freeform 88"/>
                <p:cNvSpPr>
                  <a:spLocks/>
                </p:cNvSpPr>
                <p:nvPr/>
              </p:nvSpPr>
              <p:spPr bwMode="auto">
                <a:xfrm>
                  <a:off x="744" y="3783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9" name="Freeform 89"/>
                <p:cNvSpPr>
                  <a:spLocks/>
                </p:cNvSpPr>
                <p:nvPr/>
              </p:nvSpPr>
              <p:spPr bwMode="auto">
                <a:xfrm>
                  <a:off x="629" y="3554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30" name="Rectangle 90"/>
                <p:cNvSpPr>
                  <a:spLocks noChangeArrowheads="1"/>
                </p:cNvSpPr>
                <p:nvPr/>
              </p:nvSpPr>
              <p:spPr bwMode="auto">
                <a:xfrm>
                  <a:off x="688" y="3724"/>
                  <a:ext cx="59" cy="121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7694" name="Group 362"/>
              <p:cNvGrpSpPr>
                <a:grpSpLocks/>
              </p:cNvGrpSpPr>
              <p:nvPr/>
            </p:nvGrpSpPr>
            <p:grpSpPr bwMode="auto">
              <a:xfrm>
                <a:off x="738" y="3648"/>
                <a:ext cx="473" cy="356"/>
                <a:chOff x="738" y="3648"/>
                <a:chExt cx="473" cy="356"/>
              </a:xfrm>
            </p:grpSpPr>
            <p:sp>
              <p:nvSpPr>
                <p:cNvPr id="17517" name="AutoShape 92"/>
                <p:cNvSpPr>
                  <a:spLocks noChangeArrowheads="1"/>
                </p:cNvSpPr>
                <p:nvPr/>
              </p:nvSpPr>
              <p:spPr bwMode="auto">
                <a:xfrm rot="-5400000">
                  <a:off x="856" y="3664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8" name="Freeform 93"/>
                <p:cNvSpPr>
                  <a:spLocks/>
                </p:cNvSpPr>
                <p:nvPr/>
              </p:nvSpPr>
              <p:spPr bwMode="auto">
                <a:xfrm flipH="1">
                  <a:off x="838" y="3927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9" name="Freeform 94"/>
                <p:cNvSpPr>
                  <a:spLocks/>
                </p:cNvSpPr>
                <p:nvPr/>
              </p:nvSpPr>
              <p:spPr bwMode="auto">
                <a:xfrm>
                  <a:off x="1002" y="3927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0" name="Freeform 95"/>
                <p:cNvSpPr>
                  <a:spLocks/>
                </p:cNvSpPr>
                <p:nvPr/>
              </p:nvSpPr>
              <p:spPr bwMode="auto">
                <a:xfrm flipH="1">
                  <a:off x="738" y="3927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1" name="Freeform 96"/>
                <p:cNvSpPr>
                  <a:spLocks/>
                </p:cNvSpPr>
                <p:nvPr/>
              </p:nvSpPr>
              <p:spPr bwMode="auto">
                <a:xfrm>
                  <a:off x="1002" y="3927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2" name="Freeform 97"/>
                <p:cNvSpPr>
                  <a:spLocks/>
                </p:cNvSpPr>
                <p:nvPr/>
              </p:nvSpPr>
              <p:spPr bwMode="auto">
                <a:xfrm>
                  <a:off x="887" y="3698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23" name="Rectangle 98"/>
                <p:cNvSpPr>
                  <a:spLocks noChangeArrowheads="1"/>
                </p:cNvSpPr>
                <p:nvPr/>
              </p:nvSpPr>
              <p:spPr bwMode="auto">
                <a:xfrm>
                  <a:off x="946" y="3868"/>
                  <a:ext cx="59" cy="121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7705" name="Group 360"/>
              <p:cNvGrpSpPr>
                <a:grpSpLocks/>
              </p:cNvGrpSpPr>
              <p:nvPr/>
            </p:nvGrpSpPr>
            <p:grpSpPr bwMode="auto">
              <a:xfrm>
                <a:off x="863" y="3566"/>
                <a:ext cx="437" cy="394"/>
                <a:chOff x="863" y="3566"/>
                <a:chExt cx="437" cy="394"/>
              </a:xfrm>
            </p:grpSpPr>
            <p:sp>
              <p:nvSpPr>
                <p:cNvPr id="17510" name="AutoShape 100"/>
                <p:cNvSpPr>
                  <a:spLocks noChangeArrowheads="1"/>
                </p:cNvSpPr>
                <p:nvPr/>
              </p:nvSpPr>
              <p:spPr bwMode="auto">
                <a:xfrm rot="-7788576">
                  <a:off x="847" y="3582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1" name="Freeform 101"/>
                <p:cNvSpPr>
                  <a:spLocks/>
                </p:cNvSpPr>
                <p:nvPr/>
              </p:nvSpPr>
              <p:spPr bwMode="auto">
                <a:xfrm rot="19211424" flipH="1">
                  <a:off x="977" y="3852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2" name="Freeform 102"/>
                <p:cNvSpPr>
                  <a:spLocks/>
                </p:cNvSpPr>
                <p:nvPr/>
              </p:nvSpPr>
              <p:spPr bwMode="auto">
                <a:xfrm rot="-2388576">
                  <a:off x="1103" y="3747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3" name="Freeform 103"/>
                <p:cNvSpPr>
                  <a:spLocks/>
                </p:cNvSpPr>
                <p:nvPr/>
              </p:nvSpPr>
              <p:spPr bwMode="auto">
                <a:xfrm rot="19211424" flipH="1">
                  <a:off x="888" y="3883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4" name="Freeform 104"/>
                <p:cNvSpPr>
                  <a:spLocks/>
                </p:cNvSpPr>
                <p:nvPr/>
              </p:nvSpPr>
              <p:spPr bwMode="auto">
                <a:xfrm rot="-2388576">
                  <a:off x="1091" y="3714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5" name="Freeform 105"/>
                <p:cNvSpPr>
                  <a:spLocks/>
                </p:cNvSpPr>
                <p:nvPr/>
              </p:nvSpPr>
              <p:spPr bwMode="auto">
                <a:xfrm rot="-2388576">
                  <a:off x="885" y="3622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16" name="Rectangle 106"/>
                <p:cNvSpPr>
                  <a:spLocks noChangeArrowheads="1"/>
                </p:cNvSpPr>
                <p:nvPr/>
              </p:nvSpPr>
              <p:spPr bwMode="auto">
                <a:xfrm rot="-2388576">
                  <a:off x="1041" y="3747"/>
                  <a:ext cx="59" cy="121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7707" name="Group 361"/>
              <p:cNvGrpSpPr>
                <a:grpSpLocks/>
              </p:cNvGrpSpPr>
              <p:nvPr/>
            </p:nvGrpSpPr>
            <p:grpSpPr bwMode="auto">
              <a:xfrm>
                <a:off x="210" y="3504"/>
                <a:ext cx="473" cy="356"/>
                <a:chOff x="210" y="3504"/>
                <a:chExt cx="473" cy="356"/>
              </a:xfrm>
            </p:grpSpPr>
            <p:sp>
              <p:nvSpPr>
                <p:cNvPr id="17503" name="AutoShape 108"/>
                <p:cNvSpPr>
                  <a:spLocks noChangeArrowheads="1"/>
                </p:cNvSpPr>
                <p:nvPr/>
              </p:nvSpPr>
              <p:spPr bwMode="auto">
                <a:xfrm rot="-5400000">
                  <a:off x="328" y="3520"/>
                  <a:ext cx="236" cy="204"/>
                </a:xfrm>
                <a:prstGeom prst="hexagon">
                  <a:avLst>
                    <a:gd name="adj" fmla="val 28922"/>
                    <a:gd name="vf" fmla="val 115470"/>
                  </a:avLst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4" name="Freeform 109"/>
                <p:cNvSpPr>
                  <a:spLocks/>
                </p:cNvSpPr>
                <p:nvPr/>
              </p:nvSpPr>
              <p:spPr bwMode="auto">
                <a:xfrm flipH="1">
                  <a:off x="310" y="3783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5" name="Freeform 110"/>
                <p:cNvSpPr>
                  <a:spLocks/>
                </p:cNvSpPr>
                <p:nvPr/>
              </p:nvSpPr>
              <p:spPr bwMode="auto">
                <a:xfrm>
                  <a:off x="474" y="3783"/>
                  <a:ext cx="106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46 w 256"/>
                    <a:gd name="T3" fmla="*/ 0 h 94"/>
                    <a:gd name="T4" fmla="*/ 106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6" name="Freeform 111"/>
                <p:cNvSpPr>
                  <a:spLocks/>
                </p:cNvSpPr>
                <p:nvPr/>
              </p:nvSpPr>
              <p:spPr bwMode="auto">
                <a:xfrm flipH="1">
                  <a:off x="210" y="3783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7" name="Freeform 112"/>
                <p:cNvSpPr>
                  <a:spLocks/>
                </p:cNvSpPr>
                <p:nvPr/>
              </p:nvSpPr>
              <p:spPr bwMode="auto">
                <a:xfrm>
                  <a:off x="474" y="3783"/>
                  <a:ext cx="209" cy="77"/>
                </a:xfrm>
                <a:custGeom>
                  <a:avLst/>
                  <a:gdLst>
                    <a:gd name="T0" fmla="*/ 0 w 256"/>
                    <a:gd name="T1" fmla="*/ 62 h 94"/>
                    <a:gd name="T2" fmla="*/ 90 w 256"/>
                    <a:gd name="T3" fmla="*/ 0 h 94"/>
                    <a:gd name="T4" fmla="*/ 209 w 256"/>
                    <a:gd name="T5" fmla="*/ 77 h 94"/>
                    <a:gd name="T6" fmla="*/ 0 60000 65536"/>
                    <a:gd name="T7" fmla="*/ 0 60000 65536"/>
                    <a:gd name="T8" fmla="*/ 0 60000 65536"/>
                    <a:gd name="T9" fmla="*/ 0 w 256"/>
                    <a:gd name="T10" fmla="*/ 0 h 94"/>
                    <a:gd name="T11" fmla="*/ 256 w 256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6" h="94">
                      <a:moveTo>
                        <a:pt x="0" y="76"/>
                      </a:moveTo>
                      <a:lnTo>
                        <a:pt x="110" y="0"/>
                      </a:lnTo>
                      <a:lnTo>
                        <a:pt x="256" y="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8" name="Freeform 113"/>
                <p:cNvSpPr>
                  <a:spLocks/>
                </p:cNvSpPr>
                <p:nvPr/>
              </p:nvSpPr>
              <p:spPr bwMode="auto">
                <a:xfrm>
                  <a:off x="359" y="3554"/>
                  <a:ext cx="152" cy="147"/>
                </a:xfrm>
                <a:custGeom>
                  <a:avLst/>
                  <a:gdLst>
                    <a:gd name="T0" fmla="*/ 152 w 186"/>
                    <a:gd name="T1" fmla="*/ 7 h 179"/>
                    <a:gd name="T2" fmla="*/ 136 w 186"/>
                    <a:gd name="T3" fmla="*/ 6 h 179"/>
                    <a:gd name="T4" fmla="*/ 69 w 186"/>
                    <a:gd name="T5" fmla="*/ 4 h 179"/>
                    <a:gd name="T6" fmla="*/ 28 w 186"/>
                    <a:gd name="T7" fmla="*/ 2 h 179"/>
                    <a:gd name="T8" fmla="*/ 13 w 186"/>
                    <a:gd name="T9" fmla="*/ 11 h 179"/>
                    <a:gd name="T10" fmla="*/ 8 w 186"/>
                    <a:gd name="T11" fmla="*/ 14 h 179"/>
                    <a:gd name="T12" fmla="*/ 16 w 186"/>
                    <a:gd name="T13" fmla="*/ 30 h 179"/>
                    <a:gd name="T14" fmla="*/ 59 w 186"/>
                    <a:gd name="T15" fmla="*/ 45 h 179"/>
                    <a:gd name="T16" fmla="*/ 85 w 186"/>
                    <a:gd name="T17" fmla="*/ 44 h 179"/>
                    <a:gd name="T18" fmla="*/ 106 w 186"/>
                    <a:gd name="T19" fmla="*/ 37 h 179"/>
                    <a:gd name="T20" fmla="*/ 137 w 186"/>
                    <a:gd name="T21" fmla="*/ 42 h 179"/>
                    <a:gd name="T22" fmla="*/ 149 w 186"/>
                    <a:gd name="T23" fmla="*/ 57 h 179"/>
                    <a:gd name="T24" fmla="*/ 105 w 186"/>
                    <a:gd name="T25" fmla="*/ 67 h 179"/>
                    <a:gd name="T26" fmla="*/ 56 w 186"/>
                    <a:gd name="T27" fmla="*/ 65 h 179"/>
                    <a:gd name="T28" fmla="*/ 8 w 186"/>
                    <a:gd name="T29" fmla="*/ 68 h 179"/>
                    <a:gd name="T30" fmla="*/ 0 w 186"/>
                    <a:gd name="T31" fmla="*/ 81 h 179"/>
                    <a:gd name="T32" fmla="*/ 62 w 186"/>
                    <a:gd name="T33" fmla="*/ 106 h 179"/>
                    <a:gd name="T34" fmla="*/ 88 w 186"/>
                    <a:gd name="T35" fmla="*/ 111 h 179"/>
                    <a:gd name="T36" fmla="*/ 118 w 186"/>
                    <a:gd name="T37" fmla="*/ 103 h 179"/>
                    <a:gd name="T38" fmla="*/ 131 w 186"/>
                    <a:gd name="T39" fmla="*/ 106 h 179"/>
                    <a:gd name="T40" fmla="*/ 141 w 186"/>
                    <a:gd name="T41" fmla="*/ 109 h 179"/>
                    <a:gd name="T42" fmla="*/ 149 w 186"/>
                    <a:gd name="T43" fmla="*/ 119 h 179"/>
                    <a:gd name="T44" fmla="*/ 152 w 186"/>
                    <a:gd name="T45" fmla="*/ 129 h 179"/>
                    <a:gd name="T46" fmla="*/ 98 w 186"/>
                    <a:gd name="T47" fmla="*/ 147 h 179"/>
                    <a:gd name="T48" fmla="*/ 52 w 186"/>
                    <a:gd name="T49" fmla="*/ 140 h 179"/>
                    <a:gd name="T50" fmla="*/ 36 w 186"/>
                    <a:gd name="T51" fmla="*/ 142 h 179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86"/>
                    <a:gd name="T79" fmla="*/ 0 h 179"/>
                    <a:gd name="T80" fmla="*/ 186 w 186"/>
                    <a:gd name="T81" fmla="*/ 179 h 179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86" h="179">
                      <a:moveTo>
                        <a:pt x="186" y="9"/>
                      </a:moveTo>
                      <a:cubicBezTo>
                        <a:pt x="171" y="4"/>
                        <a:pt x="178" y="3"/>
                        <a:pt x="166" y="7"/>
                      </a:cubicBezTo>
                      <a:cubicBezTo>
                        <a:pt x="137" y="5"/>
                        <a:pt x="112" y="6"/>
                        <a:pt x="84" y="5"/>
                      </a:cubicBezTo>
                      <a:cubicBezTo>
                        <a:pt x="66" y="3"/>
                        <a:pt x="51" y="0"/>
                        <a:pt x="34" y="3"/>
                      </a:cubicBezTo>
                      <a:cubicBezTo>
                        <a:pt x="23" y="6"/>
                        <a:pt x="29" y="3"/>
                        <a:pt x="16" y="13"/>
                      </a:cubicBezTo>
                      <a:cubicBezTo>
                        <a:pt x="14" y="14"/>
                        <a:pt x="10" y="17"/>
                        <a:pt x="10" y="17"/>
                      </a:cubicBezTo>
                      <a:cubicBezTo>
                        <a:pt x="7" y="25"/>
                        <a:pt x="11" y="34"/>
                        <a:pt x="20" y="37"/>
                      </a:cubicBezTo>
                      <a:cubicBezTo>
                        <a:pt x="36" y="49"/>
                        <a:pt x="52" y="51"/>
                        <a:pt x="72" y="55"/>
                      </a:cubicBezTo>
                      <a:cubicBezTo>
                        <a:pt x="86" y="52"/>
                        <a:pt x="88" y="51"/>
                        <a:pt x="104" y="53"/>
                      </a:cubicBezTo>
                      <a:cubicBezTo>
                        <a:pt x="112" y="49"/>
                        <a:pt x="130" y="45"/>
                        <a:pt x="130" y="45"/>
                      </a:cubicBezTo>
                      <a:cubicBezTo>
                        <a:pt x="145" y="46"/>
                        <a:pt x="154" y="48"/>
                        <a:pt x="168" y="51"/>
                      </a:cubicBezTo>
                      <a:cubicBezTo>
                        <a:pt x="181" y="64"/>
                        <a:pt x="178" y="57"/>
                        <a:pt x="182" y="69"/>
                      </a:cubicBezTo>
                      <a:cubicBezTo>
                        <a:pt x="176" y="95"/>
                        <a:pt x="157" y="82"/>
                        <a:pt x="128" y="81"/>
                      </a:cubicBezTo>
                      <a:cubicBezTo>
                        <a:pt x="102" y="73"/>
                        <a:pt x="95" y="74"/>
                        <a:pt x="68" y="79"/>
                      </a:cubicBezTo>
                      <a:cubicBezTo>
                        <a:pt x="48" y="76"/>
                        <a:pt x="29" y="78"/>
                        <a:pt x="10" y="83"/>
                      </a:cubicBezTo>
                      <a:cubicBezTo>
                        <a:pt x="4" y="86"/>
                        <a:pt x="0" y="99"/>
                        <a:pt x="0" y="99"/>
                      </a:cubicBezTo>
                      <a:cubicBezTo>
                        <a:pt x="11" y="132"/>
                        <a:pt x="44" y="127"/>
                        <a:pt x="76" y="129"/>
                      </a:cubicBezTo>
                      <a:cubicBezTo>
                        <a:pt x="97" y="134"/>
                        <a:pt x="86" y="132"/>
                        <a:pt x="108" y="135"/>
                      </a:cubicBezTo>
                      <a:cubicBezTo>
                        <a:pt x="120" y="130"/>
                        <a:pt x="131" y="129"/>
                        <a:pt x="144" y="125"/>
                      </a:cubicBezTo>
                      <a:cubicBezTo>
                        <a:pt x="149" y="126"/>
                        <a:pt x="154" y="127"/>
                        <a:pt x="160" y="129"/>
                      </a:cubicBezTo>
                      <a:cubicBezTo>
                        <a:pt x="164" y="130"/>
                        <a:pt x="172" y="133"/>
                        <a:pt x="172" y="133"/>
                      </a:cubicBezTo>
                      <a:cubicBezTo>
                        <a:pt x="175" y="136"/>
                        <a:pt x="179" y="139"/>
                        <a:pt x="182" y="145"/>
                      </a:cubicBezTo>
                      <a:cubicBezTo>
                        <a:pt x="183" y="148"/>
                        <a:pt x="186" y="157"/>
                        <a:pt x="186" y="157"/>
                      </a:cubicBezTo>
                      <a:cubicBezTo>
                        <a:pt x="164" y="171"/>
                        <a:pt x="146" y="175"/>
                        <a:pt x="120" y="179"/>
                      </a:cubicBezTo>
                      <a:cubicBezTo>
                        <a:pt x="100" y="176"/>
                        <a:pt x="83" y="172"/>
                        <a:pt x="64" y="171"/>
                      </a:cubicBezTo>
                      <a:cubicBezTo>
                        <a:pt x="52" y="173"/>
                        <a:pt x="58" y="173"/>
                        <a:pt x="44" y="173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509" name="Rectangle 114"/>
                <p:cNvSpPr>
                  <a:spLocks noChangeArrowheads="1"/>
                </p:cNvSpPr>
                <p:nvPr/>
              </p:nvSpPr>
              <p:spPr bwMode="auto">
                <a:xfrm>
                  <a:off x="418" y="3724"/>
                  <a:ext cx="59" cy="121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</p:grpSp>
        </p:grpSp>
        <p:sp>
          <p:nvSpPr>
            <p:cNvPr id="17497" name="Freeform 115"/>
            <p:cNvSpPr>
              <a:spLocks/>
            </p:cNvSpPr>
            <p:nvPr/>
          </p:nvSpPr>
          <p:spPr bwMode="auto">
            <a:xfrm flipH="1">
              <a:off x="1440" y="3888"/>
              <a:ext cx="768" cy="167"/>
            </a:xfrm>
            <a:custGeom>
              <a:avLst/>
              <a:gdLst>
                <a:gd name="T0" fmla="*/ 0 w 768"/>
                <a:gd name="T1" fmla="*/ 0 h 167"/>
                <a:gd name="T2" fmla="*/ 144 w 768"/>
                <a:gd name="T3" fmla="*/ 144 h 167"/>
                <a:gd name="T4" fmla="*/ 768 w 768"/>
                <a:gd name="T5" fmla="*/ 144 h 167"/>
                <a:gd name="T6" fmla="*/ 0 60000 65536"/>
                <a:gd name="T7" fmla="*/ 0 60000 65536"/>
                <a:gd name="T8" fmla="*/ 0 60000 65536"/>
                <a:gd name="T9" fmla="*/ 0 w 768"/>
                <a:gd name="T10" fmla="*/ 0 h 167"/>
                <a:gd name="T11" fmla="*/ 768 w 768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67">
                  <a:moveTo>
                    <a:pt x="0" y="0"/>
                  </a:moveTo>
                  <a:cubicBezTo>
                    <a:pt x="8" y="60"/>
                    <a:pt x="16" y="120"/>
                    <a:pt x="144" y="144"/>
                  </a:cubicBezTo>
                  <a:cubicBezTo>
                    <a:pt x="271" y="167"/>
                    <a:pt x="519" y="155"/>
                    <a:pt x="768" y="144"/>
                  </a:cubicBezTo>
                </a:path>
              </a:pathLst>
            </a:custGeom>
            <a:noFill/>
            <a:ln w="762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17708" name="Group 349"/>
          <p:cNvGrpSpPr>
            <a:grpSpLocks/>
          </p:cNvGrpSpPr>
          <p:nvPr/>
        </p:nvGrpSpPr>
        <p:grpSpPr bwMode="auto">
          <a:xfrm>
            <a:off x="228600" y="3276600"/>
            <a:ext cx="2503488" cy="3260725"/>
            <a:chOff x="144" y="2064"/>
            <a:chExt cx="1577" cy="2054"/>
          </a:xfrm>
        </p:grpSpPr>
        <p:sp>
          <p:nvSpPr>
            <p:cNvPr id="37157" name="AutoShape 293"/>
            <p:cNvSpPr>
              <a:spLocks noChangeArrowheads="1"/>
            </p:cNvSpPr>
            <p:nvPr/>
          </p:nvSpPr>
          <p:spPr bwMode="auto">
            <a:xfrm>
              <a:off x="208" y="3480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17709" name="Group 294"/>
            <p:cNvGrpSpPr>
              <a:grpSpLocks/>
            </p:cNvGrpSpPr>
            <p:nvPr/>
          </p:nvGrpSpPr>
          <p:grpSpPr bwMode="auto">
            <a:xfrm>
              <a:off x="144" y="3408"/>
              <a:ext cx="1232" cy="710"/>
              <a:chOff x="144" y="3048"/>
              <a:chExt cx="1232" cy="710"/>
            </a:xfrm>
          </p:grpSpPr>
          <p:sp>
            <p:nvSpPr>
              <p:cNvPr id="17490" name="AutoShape 295"/>
              <p:cNvSpPr>
                <a:spLocks noChangeArrowheads="1"/>
              </p:cNvSpPr>
              <p:nvPr/>
            </p:nvSpPr>
            <p:spPr bwMode="auto">
              <a:xfrm>
                <a:off x="186" y="3096"/>
                <a:ext cx="1152" cy="624"/>
              </a:xfrm>
              <a:prstGeom prst="roundRect">
                <a:avLst>
                  <a:gd name="adj" fmla="val 16667"/>
                </a:avLst>
              </a:prstGeom>
              <a:noFill/>
              <a:ln w="7620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grpSp>
            <p:nvGrpSpPr>
              <p:cNvPr id="17716" name="Group 296"/>
              <p:cNvGrpSpPr>
                <a:grpSpLocks/>
              </p:cNvGrpSpPr>
              <p:nvPr/>
            </p:nvGrpSpPr>
            <p:grpSpPr bwMode="auto">
              <a:xfrm>
                <a:off x="144" y="3048"/>
                <a:ext cx="1232" cy="710"/>
                <a:chOff x="144" y="3048"/>
                <a:chExt cx="1232" cy="710"/>
              </a:xfrm>
            </p:grpSpPr>
            <p:sp>
              <p:nvSpPr>
                <p:cNvPr id="17492" name="AutoShape 297"/>
                <p:cNvSpPr>
                  <a:spLocks noChangeArrowheads="1"/>
                </p:cNvSpPr>
                <p:nvPr/>
              </p:nvSpPr>
              <p:spPr bwMode="auto">
                <a:xfrm>
                  <a:off x="144" y="3056"/>
                  <a:ext cx="1232" cy="702"/>
                </a:xfrm>
                <a:prstGeom prst="roundRect">
                  <a:avLst>
                    <a:gd name="adj" fmla="val 19801"/>
                  </a:avLst>
                </a:prstGeom>
                <a:noFill/>
                <a:ln w="76200">
                  <a:solidFill>
                    <a:srgbClr val="FF66CC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17493" name="AutoShape 298"/>
                <p:cNvSpPr>
                  <a:spLocks noChangeArrowheads="1"/>
                </p:cNvSpPr>
                <p:nvPr/>
              </p:nvSpPr>
              <p:spPr bwMode="auto">
                <a:xfrm>
                  <a:off x="160" y="3072"/>
                  <a:ext cx="1200" cy="670"/>
                </a:xfrm>
                <a:prstGeom prst="roundRect">
                  <a:avLst>
                    <a:gd name="adj" fmla="val 19403"/>
                  </a:avLst>
                </a:prstGeom>
                <a:noFill/>
                <a:ln w="12700">
                  <a:solidFill>
                    <a:schemeClr val="hlink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ar-SA"/>
                </a:p>
              </p:txBody>
            </p:sp>
            <p:sp>
              <p:nvSpPr>
                <p:cNvPr id="37163" name="AutoShape 299"/>
                <p:cNvSpPr>
                  <a:spLocks noChangeArrowheads="1"/>
                </p:cNvSpPr>
                <p:nvPr/>
              </p:nvSpPr>
              <p:spPr bwMode="auto">
                <a:xfrm>
                  <a:off x="714" y="3048"/>
                  <a:ext cx="96" cy="96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6600"/>
                    </a:gs>
                    <a:gs pos="100000">
                      <a:srgbClr val="80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prstDash val="dash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</p:grpSp>
        <p:grpSp>
          <p:nvGrpSpPr>
            <p:cNvPr id="17721" name="Group 300"/>
            <p:cNvGrpSpPr>
              <a:grpSpLocks/>
            </p:cNvGrpSpPr>
            <p:nvPr/>
          </p:nvGrpSpPr>
          <p:grpSpPr bwMode="auto">
            <a:xfrm rot="1803401">
              <a:off x="624" y="2304"/>
              <a:ext cx="473" cy="356"/>
              <a:chOff x="459" y="852"/>
              <a:chExt cx="473" cy="356"/>
            </a:xfrm>
          </p:grpSpPr>
          <p:sp>
            <p:nvSpPr>
              <p:cNvPr id="17483" name="AutoShape 301"/>
              <p:cNvSpPr>
                <a:spLocks noChangeArrowheads="1"/>
              </p:cNvSpPr>
              <p:nvPr/>
            </p:nvSpPr>
            <p:spPr bwMode="auto">
              <a:xfrm rot="-5400000">
                <a:off x="577" y="868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4" name="Freeform 302"/>
              <p:cNvSpPr>
                <a:spLocks/>
              </p:cNvSpPr>
              <p:nvPr/>
            </p:nvSpPr>
            <p:spPr bwMode="auto">
              <a:xfrm flipH="1">
                <a:off x="559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5" name="Freeform 303"/>
              <p:cNvSpPr>
                <a:spLocks/>
              </p:cNvSpPr>
              <p:nvPr/>
            </p:nvSpPr>
            <p:spPr bwMode="auto">
              <a:xfrm>
                <a:off x="723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6" name="Freeform 304"/>
              <p:cNvSpPr>
                <a:spLocks/>
              </p:cNvSpPr>
              <p:nvPr/>
            </p:nvSpPr>
            <p:spPr bwMode="auto">
              <a:xfrm flipH="1">
                <a:off x="459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7" name="Freeform 305"/>
              <p:cNvSpPr>
                <a:spLocks/>
              </p:cNvSpPr>
              <p:nvPr/>
            </p:nvSpPr>
            <p:spPr bwMode="auto">
              <a:xfrm>
                <a:off x="723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8" name="Freeform 306"/>
              <p:cNvSpPr>
                <a:spLocks/>
              </p:cNvSpPr>
              <p:nvPr/>
            </p:nvSpPr>
            <p:spPr bwMode="auto">
              <a:xfrm>
                <a:off x="608" y="902"/>
                <a:ext cx="152" cy="147"/>
              </a:xfrm>
              <a:custGeom>
                <a:avLst/>
                <a:gdLst>
                  <a:gd name="T0" fmla="*/ 152 w 186"/>
                  <a:gd name="T1" fmla="*/ 7 h 179"/>
                  <a:gd name="T2" fmla="*/ 136 w 186"/>
                  <a:gd name="T3" fmla="*/ 6 h 179"/>
                  <a:gd name="T4" fmla="*/ 69 w 186"/>
                  <a:gd name="T5" fmla="*/ 4 h 179"/>
                  <a:gd name="T6" fmla="*/ 28 w 186"/>
                  <a:gd name="T7" fmla="*/ 2 h 179"/>
                  <a:gd name="T8" fmla="*/ 13 w 186"/>
                  <a:gd name="T9" fmla="*/ 11 h 179"/>
                  <a:gd name="T10" fmla="*/ 8 w 186"/>
                  <a:gd name="T11" fmla="*/ 14 h 179"/>
                  <a:gd name="T12" fmla="*/ 16 w 186"/>
                  <a:gd name="T13" fmla="*/ 30 h 179"/>
                  <a:gd name="T14" fmla="*/ 59 w 186"/>
                  <a:gd name="T15" fmla="*/ 45 h 179"/>
                  <a:gd name="T16" fmla="*/ 85 w 186"/>
                  <a:gd name="T17" fmla="*/ 44 h 179"/>
                  <a:gd name="T18" fmla="*/ 106 w 186"/>
                  <a:gd name="T19" fmla="*/ 37 h 179"/>
                  <a:gd name="T20" fmla="*/ 137 w 186"/>
                  <a:gd name="T21" fmla="*/ 42 h 179"/>
                  <a:gd name="T22" fmla="*/ 149 w 186"/>
                  <a:gd name="T23" fmla="*/ 57 h 179"/>
                  <a:gd name="T24" fmla="*/ 105 w 186"/>
                  <a:gd name="T25" fmla="*/ 67 h 179"/>
                  <a:gd name="T26" fmla="*/ 56 w 186"/>
                  <a:gd name="T27" fmla="*/ 65 h 179"/>
                  <a:gd name="T28" fmla="*/ 8 w 186"/>
                  <a:gd name="T29" fmla="*/ 68 h 179"/>
                  <a:gd name="T30" fmla="*/ 0 w 186"/>
                  <a:gd name="T31" fmla="*/ 81 h 179"/>
                  <a:gd name="T32" fmla="*/ 62 w 186"/>
                  <a:gd name="T33" fmla="*/ 106 h 179"/>
                  <a:gd name="T34" fmla="*/ 88 w 186"/>
                  <a:gd name="T35" fmla="*/ 111 h 179"/>
                  <a:gd name="T36" fmla="*/ 118 w 186"/>
                  <a:gd name="T37" fmla="*/ 103 h 179"/>
                  <a:gd name="T38" fmla="*/ 131 w 186"/>
                  <a:gd name="T39" fmla="*/ 106 h 179"/>
                  <a:gd name="T40" fmla="*/ 141 w 186"/>
                  <a:gd name="T41" fmla="*/ 109 h 179"/>
                  <a:gd name="T42" fmla="*/ 149 w 186"/>
                  <a:gd name="T43" fmla="*/ 119 h 179"/>
                  <a:gd name="T44" fmla="*/ 152 w 186"/>
                  <a:gd name="T45" fmla="*/ 129 h 179"/>
                  <a:gd name="T46" fmla="*/ 98 w 186"/>
                  <a:gd name="T47" fmla="*/ 147 h 179"/>
                  <a:gd name="T48" fmla="*/ 52 w 186"/>
                  <a:gd name="T49" fmla="*/ 140 h 179"/>
                  <a:gd name="T50" fmla="*/ 36 w 186"/>
                  <a:gd name="T51" fmla="*/ 142 h 1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6"/>
                  <a:gd name="T79" fmla="*/ 0 h 179"/>
                  <a:gd name="T80" fmla="*/ 186 w 186"/>
                  <a:gd name="T81" fmla="*/ 179 h 1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6" h="179">
                    <a:moveTo>
                      <a:pt x="186" y="9"/>
                    </a:moveTo>
                    <a:cubicBezTo>
                      <a:pt x="171" y="4"/>
                      <a:pt x="178" y="3"/>
                      <a:pt x="166" y="7"/>
                    </a:cubicBezTo>
                    <a:cubicBezTo>
                      <a:pt x="137" y="5"/>
                      <a:pt x="112" y="6"/>
                      <a:pt x="84" y="5"/>
                    </a:cubicBezTo>
                    <a:cubicBezTo>
                      <a:pt x="66" y="3"/>
                      <a:pt x="51" y="0"/>
                      <a:pt x="34" y="3"/>
                    </a:cubicBezTo>
                    <a:cubicBezTo>
                      <a:pt x="23" y="6"/>
                      <a:pt x="29" y="3"/>
                      <a:pt x="16" y="13"/>
                    </a:cubicBezTo>
                    <a:cubicBezTo>
                      <a:pt x="14" y="14"/>
                      <a:pt x="10" y="17"/>
                      <a:pt x="10" y="17"/>
                    </a:cubicBezTo>
                    <a:cubicBezTo>
                      <a:pt x="7" y="25"/>
                      <a:pt x="11" y="34"/>
                      <a:pt x="20" y="37"/>
                    </a:cubicBezTo>
                    <a:cubicBezTo>
                      <a:pt x="36" y="49"/>
                      <a:pt x="52" y="51"/>
                      <a:pt x="72" y="55"/>
                    </a:cubicBezTo>
                    <a:cubicBezTo>
                      <a:pt x="86" y="52"/>
                      <a:pt x="88" y="51"/>
                      <a:pt x="104" y="53"/>
                    </a:cubicBezTo>
                    <a:cubicBezTo>
                      <a:pt x="112" y="49"/>
                      <a:pt x="130" y="45"/>
                      <a:pt x="130" y="45"/>
                    </a:cubicBezTo>
                    <a:cubicBezTo>
                      <a:pt x="145" y="46"/>
                      <a:pt x="154" y="48"/>
                      <a:pt x="168" y="51"/>
                    </a:cubicBezTo>
                    <a:cubicBezTo>
                      <a:pt x="181" y="64"/>
                      <a:pt x="178" y="57"/>
                      <a:pt x="182" y="69"/>
                    </a:cubicBezTo>
                    <a:cubicBezTo>
                      <a:pt x="176" y="95"/>
                      <a:pt x="157" y="82"/>
                      <a:pt x="128" y="81"/>
                    </a:cubicBezTo>
                    <a:cubicBezTo>
                      <a:pt x="102" y="73"/>
                      <a:pt x="95" y="74"/>
                      <a:pt x="68" y="79"/>
                    </a:cubicBezTo>
                    <a:cubicBezTo>
                      <a:pt x="48" y="76"/>
                      <a:pt x="29" y="78"/>
                      <a:pt x="10" y="83"/>
                    </a:cubicBezTo>
                    <a:cubicBezTo>
                      <a:pt x="4" y="86"/>
                      <a:pt x="0" y="99"/>
                      <a:pt x="0" y="99"/>
                    </a:cubicBezTo>
                    <a:cubicBezTo>
                      <a:pt x="11" y="132"/>
                      <a:pt x="44" y="127"/>
                      <a:pt x="76" y="129"/>
                    </a:cubicBezTo>
                    <a:cubicBezTo>
                      <a:pt x="97" y="134"/>
                      <a:pt x="86" y="132"/>
                      <a:pt x="108" y="135"/>
                    </a:cubicBezTo>
                    <a:cubicBezTo>
                      <a:pt x="120" y="130"/>
                      <a:pt x="131" y="129"/>
                      <a:pt x="144" y="125"/>
                    </a:cubicBezTo>
                    <a:cubicBezTo>
                      <a:pt x="149" y="126"/>
                      <a:pt x="154" y="127"/>
                      <a:pt x="160" y="129"/>
                    </a:cubicBezTo>
                    <a:cubicBezTo>
                      <a:pt x="164" y="130"/>
                      <a:pt x="172" y="133"/>
                      <a:pt x="172" y="133"/>
                    </a:cubicBezTo>
                    <a:cubicBezTo>
                      <a:pt x="175" y="136"/>
                      <a:pt x="179" y="139"/>
                      <a:pt x="182" y="145"/>
                    </a:cubicBezTo>
                    <a:cubicBezTo>
                      <a:pt x="183" y="148"/>
                      <a:pt x="186" y="157"/>
                      <a:pt x="186" y="157"/>
                    </a:cubicBezTo>
                    <a:cubicBezTo>
                      <a:pt x="164" y="171"/>
                      <a:pt x="146" y="175"/>
                      <a:pt x="120" y="179"/>
                    </a:cubicBezTo>
                    <a:cubicBezTo>
                      <a:pt x="100" y="176"/>
                      <a:pt x="83" y="172"/>
                      <a:pt x="64" y="171"/>
                    </a:cubicBezTo>
                    <a:cubicBezTo>
                      <a:pt x="52" y="173"/>
                      <a:pt x="58" y="173"/>
                      <a:pt x="44" y="173"/>
                    </a:cubicBezTo>
                  </a:path>
                </a:pathLst>
              </a:custGeom>
              <a:noFill/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9" name="Rectangle 307"/>
              <p:cNvSpPr>
                <a:spLocks noChangeArrowheads="1"/>
              </p:cNvSpPr>
              <p:nvPr/>
            </p:nvSpPr>
            <p:spPr bwMode="auto">
              <a:xfrm>
                <a:off x="667" y="1072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17722" name="Group 308"/>
            <p:cNvGrpSpPr>
              <a:grpSpLocks/>
            </p:cNvGrpSpPr>
            <p:nvPr/>
          </p:nvGrpSpPr>
          <p:grpSpPr bwMode="auto">
            <a:xfrm rot="1814138">
              <a:off x="144" y="2736"/>
              <a:ext cx="473" cy="356"/>
              <a:chOff x="459" y="852"/>
              <a:chExt cx="473" cy="356"/>
            </a:xfrm>
          </p:grpSpPr>
          <p:sp>
            <p:nvSpPr>
              <p:cNvPr id="17476" name="AutoShape 309"/>
              <p:cNvSpPr>
                <a:spLocks noChangeArrowheads="1"/>
              </p:cNvSpPr>
              <p:nvPr/>
            </p:nvSpPr>
            <p:spPr bwMode="auto">
              <a:xfrm rot="-5400000">
                <a:off x="577" y="868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7" name="Freeform 310"/>
              <p:cNvSpPr>
                <a:spLocks/>
              </p:cNvSpPr>
              <p:nvPr/>
            </p:nvSpPr>
            <p:spPr bwMode="auto">
              <a:xfrm flipH="1">
                <a:off x="559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8" name="Freeform 311"/>
              <p:cNvSpPr>
                <a:spLocks/>
              </p:cNvSpPr>
              <p:nvPr/>
            </p:nvSpPr>
            <p:spPr bwMode="auto">
              <a:xfrm>
                <a:off x="723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9" name="Freeform 312"/>
              <p:cNvSpPr>
                <a:spLocks/>
              </p:cNvSpPr>
              <p:nvPr/>
            </p:nvSpPr>
            <p:spPr bwMode="auto">
              <a:xfrm flipH="1">
                <a:off x="459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0" name="Freeform 313"/>
              <p:cNvSpPr>
                <a:spLocks/>
              </p:cNvSpPr>
              <p:nvPr/>
            </p:nvSpPr>
            <p:spPr bwMode="auto">
              <a:xfrm>
                <a:off x="723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1" name="Freeform 314"/>
              <p:cNvSpPr>
                <a:spLocks/>
              </p:cNvSpPr>
              <p:nvPr/>
            </p:nvSpPr>
            <p:spPr bwMode="auto">
              <a:xfrm>
                <a:off x="608" y="902"/>
                <a:ext cx="152" cy="147"/>
              </a:xfrm>
              <a:custGeom>
                <a:avLst/>
                <a:gdLst>
                  <a:gd name="T0" fmla="*/ 152 w 186"/>
                  <a:gd name="T1" fmla="*/ 7 h 179"/>
                  <a:gd name="T2" fmla="*/ 136 w 186"/>
                  <a:gd name="T3" fmla="*/ 6 h 179"/>
                  <a:gd name="T4" fmla="*/ 69 w 186"/>
                  <a:gd name="T5" fmla="*/ 4 h 179"/>
                  <a:gd name="T6" fmla="*/ 28 w 186"/>
                  <a:gd name="T7" fmla="*/ 2 h 179"/>
                  <a:gd name="T8" fmla="*/ 13 w 186"/>
                  <a:gd name="T9" fmla="*/ 11 h 179"/>
                  <a:gd name="T10" fmla="*/ 8 w 186"/>
                  <a:gd name="T11" fmla="*/ 14 h 179"/>
                  <a:gd name="T12" fmla="*/ 16 w 186"/>
                  <a:gd name="T13" fmla="*/ 30 h 179"/>
                  <a:gd name="T14" fmla="*/ 59 w 186"/>
                  <a:gd name="T15" fmla="*/ 45 h 179"/>
                  <a:gd name="T16" fmla="*/ 85 w 186"/>
                  <a:gd name="T17" fmla="*/ 44 h 179"/>
                  <a:gd name="T18" fmla="*/ 106 w 186"/>
                  <a:gd name="T19" fmla="*/ 37 h 179"/>
                  <a:gd name="T20" fmla="*/ 137 w 186"/>
                  <a:gd name="T21" fmla="*/ 42 h 179"/>
                  <a:gd name="T22" fmla="*/ 149 w 186"/>
                  <a:gd name="T23" fmla="*/ 57 h 179"/>
                  <a:gd name="T24" fmla="*/ 105 w 186"/>
                  <a:gd name="T25" fmla="*/ 67 h 179"/>
                  <a:gd name="T26" fmla="*/ 56 w 186"/>
                  <a:gd name="T27" fmla="*/ 65 h 179"/>
                  <a:gd name="T28" fmla="*/ 8 w 186"/>
                  <a:gd name="T29" fmla="*/ 68 h 179"/>
                  <a:gd name="T30" fmla="*/ 0 w 186"/>
                  <a:gd name="T31" fmla="*/ 81 h 179"/>
                  <a:gd name="T32" fmla="*/ 62 w 186"/>
                  <a:gd name="T33" fmla="*/ 106 h 179"/>
                  <a:gd name="T34" fmla="*/ 88 w 186"/>
                  <a:gd name="T35" fmla="*/ 111 h 179"/>
                  <a:gd name="T36" fmla="*/ 118 w 186"/>
                  <a:gd name="T37" fmla="*/ 103 h 179"/>
                  <a:gd name="T38" fmla="*/ 131 w 186"/>
                  <a:gd name="T39" fmla="*/ 106 h 179"/>
                  <a:gd name="T40" fmla="*/ 141 w 186"/>
                  <a:gd name="T41" fmla="*/ 109 h 179"/>
                  <a:gd name="T42" fmla="*/ 149 w 186"/>
                  <a:gd name="T43" fmla="*/ 119 h 179"/>
                  <a:gd name="T44" fmla="*/ 152 w 186"/>
                  <a:gd name="T45" fmla="*/ 129 h 179"/>
                  <a:gd name="T46" fmla="*/ 98 w 186"/>
                  <a:gd name="T47" fmla="*/ 147 h 179"/>
                  <a:gd name="T48" fmla="*/ 52 w 186"/>
                  <a:gd name="T49" fmla="*/ 140 h 179"/>
                  <a:gd name="T50" fmla="*/ 36 w 186"/>
                  <a:gd name="T51" fmla="*/ 142 h 1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6"/>
                  <a:gd name="T79" fmla="*/ 0 h 179"/>
                  <a:gd name="T80" fmla="*/ 186 w 186"/>
                  <a:gd name="T81" fmla="*/ 179 h 1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6" h="179">
                    <a:moveTo>
                      <a:pt x="186" y="9"/>
                    </a:moveTo>
                    <a:cubicBezTo>
                      <a:pt x="171" y="4"/>
                      <a:pt x="178" y="3"/>
                      <a:pt x="166" y="7"/>
                    </a:cubicBezTo>
                    <a:cubicBezTo>
                      <a:pt x="137" y="5"/>
                      <a:pt x="112" y="6"/>
                      <a:pt x="84" y="5"/>
                    </a:cubicBezTo>
                    <a:cubicBezTo>
                      <a:pt x="66" y="3"/>
                      <a:pt x="51" y="0"/>
                      <a:pt x="34" y="3"/>
                    </a:cubicBezTo>
                    <a:cubicBezTo>
                      <a:pt x="23" y="6"/>
                      <a:pt x="29" y="3"/>
                      <a:pt x="16" y="13"/>
                    </a:cubicBezTo>
                    <a:cubicBezTo>
                      <a:pt x="14" y="14"/>
                      <a:pt x="10" y="17"/>
                      <a:pt x="10" y="17"/>
                    </a:cubicBezTo>
                    <a:cubicBezTo>
                      <a:pt x="7" y="25"/>
                      <a:pt x="11" y="34"/>
                      <a:pt x="20" y="37"/>
                    </a:cubicBezTo>
                    <a:cubicBezTo>
                      <a:pt x="36" y="49"/>
                      <a:pt x="52" y="51"/>
                      <a:pt x="72" y="55"/>
                    </a:cubicBezTo>
                    <a:cubicBezTo>
                      <a:pt x="86" y="52"/>
                      <a:pt x="88" y="51"/>
                      <a:pt x="104" y="53"/>
                    </a:cubicBezTo>
                    <a:cubicBezTo>
                      <a:pt x="112" y="49"/>
                      <a:pt x="130" y="45"/>
                      <a:pt x="130" y="45"/>
                    </a:cubicBezTo>
                    <a:cubicBezTo>
                      <a:pt x="145" y="46"/>
                      <a:pt x="154" y="48"/>
                      <a:pt x="168" y="51"/>
                    </a:cubicBezTo>
                    <a:cubicBezTo>
                      <a:pt x="181" y="64"/>
                      <a:pt x="178" y="57"/>
                      <a:pt x="182" y="69"/>
                    </a:cubicBezTo>
                    <a:cubicBezTo>
                      <a:pt x="176" y="95"/>
                      <a:pt x="157" y="82"/>
                      <a:pt x="128" y="81"/>
                    </a:cubicBezTo>
                    <a:cubicBezTo>
                      <a:pt x="102" y="73"/>
                      <a:pt x="95" y="74"/>
                      <a:pt x="68" y="79"/>
                    </a:cubicBezTo>
                    <a:cubicBezTo>
                      <a:pt x="48" y="76"/>
                      <a:pt x="29" y="78"/>
                      <a:pt x="10" y="83"/>
                    </a:cubicBezTo>
                    <a:cubicBezTo>
                      <a:pt x="4" y="86"/>
                      <a:pt x="0" y="99"/>
                      <a:pt x="0" y="99"/>
                    </a:cubicBezTo>
                    <a:cubicBezTo>
                      <a:pt x="11" y="132"/>
                      <a:pt x="44" y="127"/>
                      <a:pt x="76" y="129"/>
                    </a:cubicBezTo>
                    <a:cubicBezTo>
                      <a:pt x="97" y="134"/>
                      <a:pt x="86" y="132"/>
                      <a:pt x="108" y="135"/>
                    </a:cubicBezTo>
                    <a:cubicBezTo>
                      <a:pt x="120" y="130"/>
                      <a:pt x="131" y="129"/>
                      <a:pt x="144" y="125"/>
                    </a:cubicBezTo>
                    <a:cubicBezTo>
                      <a:pt x="149" y="126"/>
                      <a:pt x="154" y="127"/>
                      <a:pt x="160" y="129"/>
                    </a:cubicBezTo>
                    <a:cubicBezTo>
                      <a:pt x="164" y="130"/>
                      <a:pt x="172" y="133"/>
                      <a:pt x="172" y="133"/>
                    </a:cubicBezTo>
                    <a:cubicBezTo>
                      <a:pt x="175" y="136"/>
                      <a:pt x="179" y="139"/>
                      <a:pt x="182" y="145"/>
                    </a:cubicBezTo>
                    <a:cubicBezTo>
                      <a:pt x="183" y="148"/>
                      <a:pt x="186" y="157"/>
                      <a:pt x="186" y="157"/>
                    </a:cubicBezTo>
                    <a:cubicBezTo>
                      <a:pt x="164" y="171"/>
                      <a:pt x="146" y="175"/>
                      <a:pt x="120" y="179"/>
                    </a:cubicBezTo>
                    <a:cubicBezTo>
                      <a:pt x="100" y="176"/>
                      <a:pt x="83" y="172"/>
                      <a:pt x="64" y="171"/>
                    </a:cubicBezTo>
                    <a:cubicBezTo>
                      <a:pt x="52" y="173"/>
                      <a:pt x="58" y="173"/>
                      <a:pt x="44" y="173"/>
                    </a:cubicBezTo>
                  </a:path>
                </a:pathLst>
              </a:custGeom>
              <a:noFill/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82" name="Rectangle 315"/>
              <p:cNvSpPr>
                <a:spLocks noChangeArrowheads="1"/>
              </p:cNvSpPr>
              <p:nvPr/>
            </p:nvSpPr>
            <p:spPr bwMode="auto">
              <a:xfrm>
                <a:off x="667" y="1072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36864" name="Group 348"/>
            <p:cNvGrpSpPr>
              <a:grpSpLocks/>
            </p:cNvGrpSpPr>
            <p:nvPr/>
          </p:nvGrpSpPr>
          <p:grpSpPr bwMode="auto">
            <a:xfrm>
              <a:off x="889" y="2790"/>
              <a:ext cx="447" cy="393"/>
              <a:chOff x="889" y="2790"/>
              <a:chExt cx="447" cy="393"/>
            </a:xfrm>
          </p:grpSpPr>
          <p:sp>
            <p:nvSpPr>
              <p:cNvPr id="17469" name="AutoShape 317"/>
              <p:cNvSpPr>
                <a:spLocks noChangeArrowheads="1"/>
              </p:cNvSpPr>
              <p:nvPr/>
            </p:nvSpPr>
            <p:spPr bwMode="auto">
              <a:xfrm rot="-6944849">
                <a:off x="908" y="2806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0" name="Freeform 318"/>
              <p:cNvSpPr>
                <a:spLocks/>
              </p:cNvSpPr>
              <p:nvPr/>
            </p:nvSpPr>
            <p:spPr bwMode="auto">
              <a:xfrm rot="20055151" flipH="1">
                <a:off x="985" y="3085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1" name="Freeform 319"/>
              <p:cNvSpPr>
                <a:spLocks/>
              </p:cNvSpPr>
              <p:nvPr/>
            </p:nvSpPr>
            <p:spPr bwMode="auto">
              <a:xfrm rot="-1544849">
                <a:off x="1132" y="3014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2" name="Freeform 320"/>
              <p:cNvSpPr>
                <a:spLocks/>
              </p:cNvSpPr>
              <p:nvPr/>
            </p:nvSpPr>
            <p:spPr bwMode="auto">
              <a:xfrm rot="20055151" flipH="1">
                <a:off x="889" y="3106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3" name="Freeform 321"/>
              <p:cNvSpPr>
                <a:spLocks/>
              </p:cNvSpPr>
              <p:nvPr/>
            </p:nvSpPr>
            <p:spPr bwMode="auto">
              <a:xfrm rot="-1544849">
                <a:off x="1127" y="299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4" name="Freeform 322"/>
              <p:cNvSpPr>
                <a:spLocks/>
              </p:cNvSpPr>
              <p:nvPr/>
            </p:nvSpPr>
            <p:spPr bwMode="auto">
              <a:xfrm rot="-1544849">
                <a:off x="942" y="2844"/>
                <a:ext cx="152" cy="147"/>
              </a:xfrm>
              <a:custGeom>
                <a:avLst/>
                <a:gdLst>
                  <a:gd name="T0" fmla="*/ 152 w 186"/>
                  <a:gd name="T1" fmla="*/ 7 h 179"/>
                  <a:gd name="T2" fmla="*/ 136 w 186"/>
                  <a:gd name="T3" fmla="*/ 6 h 179"/>
                  <a:gd name="T4" fmla="*/ 69 w 186"/>
                  <a:gd name="T5" fmla="*/ 4 h 179"/>
                  <a:gd name="T6" fmla="*/ 28 w 186"/>
                  <a:gd name="T7" fmla="*/ 2 h 179"/>
                  <a:gd name="T8" fmla="*/ 13 w 186"/>
                  <a:gd name="T9" fmla="*/ 11 h 179"/>
                  <a:gd name="T10" fmla="*/ 8 w 186"/>
                  <a:gd name="T11" fmla="*/ 14 h 179"/>
                  <a:gd name="T12" fmla="*/ 16 w 186"/>
                  <a:gd name="T13" fmla="*/ 30 h 179"/>
                  <a:gd name="T14" fmla="*/ 59 w 186"/>
                  <a:gd name="T15" fmla="*/ 45 h 179"/>
                  <a:gd name="T16" fmla="*/ 85 w 186"/>
                  <a:gd name="T17" fmla="*/ 44 h 179"/>
                  <a:gd name="T18" fmla="*/ 106 w 186"/>
                  <a:gd name="T19" fmla="*/ 37 h 179"/>
                  <a:gd name="T20" fmla="*/ 137 w 186"/>
                  <a:gd name="T21" fmla="*/ 42 h 179"/>
                  <a:gd name="T22" fmla="*/ 149 w 186"/>
                  <a:gd name="T23" fmla="*/ 57 h 179"/>
                  <a:gd name="T24" fmla="*/ 105 w 186"/>
                  <a:gd name="T25" fmla="*/ 67 h 179"/>
                  <a:gd name="T26" fmla="*/ 56 w 186"/>
                  <a:gd name="T27" fmla="*/ 65 h 179"/>
                  <a:gd name="T28" fmla="*/ 8 w 186"/>
                  <a:gd name="T29" fmla="*/ 68 h 179"/>
                  <a:gd name="T30" fmla="*/ 0 w 186"/>
                  <a:gd name="T31" fmla="*/ 81 h 179"/>
                  <a:gd name="T32" fmla="*/ 62 w 186"/>
                  <a:gd name="T33" fmla="*/ 106 h 179"/>
                  <a:gd name="T34" fmla="*/ 88 w 186"/>
                  <a:gd name="T35" fmla="*/ 111 h 179"/>
                  <a:gd name="T36" fmla="*/ 118 w 186"/>
                  <a:gd name="T37" fmla="*/ 103 h 179"/>
                  <a:gd name="T38" fmla="*/ 131 w 186"/>
                  <a:gd name="T39" fmla="*/ 106 h 179"/>
                  <a:gd name="T40" fmla="*/ 141 w 186"/>
                  <a:gd name="T41" fmla="*/ 109 h 179"/>
                  <a:gd name="T42" fmla="*/ 149 w 186"/>
                  <a:gd name="T43" fmla="*/ 119 h 179"/>
                  <a:gd name="T44" fmla="*/ 152 w 186"/>
                  <a:gd name="T45" fmla="*/ 129 h 179"/>
                  <a:gd name="T46" fmla="*/ 98 w 186"/>
                  <a:gd name="T47" fmla="*/ 147 h 179"/>
                  <a:gd name="T48" fmla="*/ 52 w 186"/>
                  <a:gd name="T49" fmla="*/ 140 h 179"/>
                  <a:gd name="T50" fmla="*/ 36 w 186"/>
                  <a:gd name="T51" fmla="*/ 142 h 1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6"/>
                  <a:gd name="T79" fmla="*/ 0 h 179"/>
                  <a:gd name="T80" fmla="*/ 186 w 186"/>
                  <a:gd name="T81" fmla="*/ 179 h 1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6" h="179">
                    <a:moveTo>
                      <a:pt x="186" y="9"/>
                    </a:moveTo>
                    <a:cubicBezTo>
                      <a:pt x="171" y="4"/>
                      <a:pt x="178" y="3"/>
                      <a:pt x="166" y="7"/>
                    </a:cubicBezTo>
                    <a:cubicBezTo>
                      <a:pt x="137" y="5"/>
                      <a:pt x="112" y="6"/>
                      <a:pt x="84" y="5"/>
                    </a:cubicBezTo>
                    <a:cubicBezTo>
                      <a:pt x="66" y="3"/>
                      <a:pt x="51" y="0"/>
                      <a:pt x="34" y="3"/>
                    </a:cubicBezTo>
                    <a:cubicBezTo>
                      <a:pt x="23" y="6"/>
                      <a:pt x="29" y="3"/>
                      <a:pt x="16" y="13"/>
                    </a:cubicBezTo>
                    <a:cubicBezTo>
                      <a:pt x="14" y="14"/>
                      <a:pt x="10" y="17"/>
                      <a:pt x="10" y="17"/>
                    </a:cubicBezTo>
                    <a:cubicBezTo>
                      <a:pt x="7" y="25"/>
                      <a:pt x="11" y="34"/>
                      <a:pt x="20" y="37"/>
                    </a:cubicBezTo>
                    <a:cubicBezTo>
                      <a:pt x="36" y="49"/>
                      <a:pt x="52" y="51"/>
                      <a:pt x="72" y="55"/>
                    </a:cubicBezTo>
                    <a:cubicBezTo>
                      <a:pt x="86" y="52"/>
                      <a:pt x="88" y="51"/>
                      <a:pt x="104" y="53"/>
                    </a:cubicBezTo>
                    <a:cubicBezTo>
                      <a:pt x="112" y="49"/>
                      <a:pt x="130" y="45"/>
                      <a:pt x="130" y="45"/>
                    </a:cubicBezTo>
                    <a:cubicBezTo>
                      <a:pt x="145" y="46"/>
                      <a:pt x="154" y="48"/>
                      <a:pt x="168" y="51"/>
                    </a:cubicBezTo>
                    <a:cubicBezTo>
                      <a:pt x="181" y="64"/>
                      <a:pt x="178" y="57"/>
                      <a:pt x="182" y="69"/>
                    </a:cubicBezTo>
                    <a:cubicBezTo>
                      <a:pt x="176" y="95"/>
                      <a:pt x="157" y="82"/>
                      <a:pt x="128" y="81"/>
                    </a:cubicBezTo>
                    <a:cubicBezTo>
                      <a:pt x="102" y="73"/>
                      <a:pt x="95" y="74"/>
                      <a:pt x="68" y="79"/>
                    </a:cubicBezTo>
                    <a:cubicBezTo>
                      <a:pt x="48" y="76"/>
                      <a:pt x="29" y="78"/>
                      <a:pt x="10" y="83"/>
                    </a:cubicBezTo>
                    <a:cubicBezTo>
                      <a:pt x="4" y="86"/>
                      <a:pt x="0" y="99"/>
                      <a:pt x="0" y="99"/>
                    </a:cubicBezTo>
                    <a:cubicBezTo>
                      <a:pt x="11" y="132"/>
                      <a:pt x="44" y="127"/>
                      <a:pt x="76" y="129"/>
                    </a:cubicBezTo>
                    <a:cubicBezTo>
                      <a:pt x="97" y="134"/>
                      <a:pt x="86" y="132"/>
                      <a:pt x="108" y="135"/>
                    </a:cubicBezTo>
                    <a:cubicBezTo>
                      <a:pt x="120" y="130"/>
                      <a:pt x="131" y="129"/>
                      <a:pt x="144" y="125"/>
                    </a:cubicBezTo>
                    <a:cubicBezTo>
                      <a:pt x="149" y="126"/>
                      <a:pt x="154" y="127"/>
                      <a:pt x="160" y="129"/>
                    </a:cubicBezTo>
                    <a:cubicBezTo>
                      <a:pt x="164" y="130"/>
                      <a:pt x="172" y="133"/>
                      <a:pt x="172" y="133"/>
                    </a:cubicBezTo>
                    <a:cubicBezTo>
                      <a:pt x="175" y="136"/>
                      <a:pt x="179" y="139"/>
                      <a:pt x="182" y="145"/>
                    </a:cubicBezTo>
                    <a:cubicBezTo>
                      <a:pt x="183" y="148"/>
                      <a:pt x="186" y="157"/>
                      <a:pt x="186" y="157"/>
                    </a:cubicBezTo>
                    <a:cubicBezTo>
                      <a:pt x="164" y="171"/>
                      <a:pt x="146" y="175"/>
                      <a:pt x="120" y="179"/>
                    </a:cubicBezTo>
                    <a:cubicBezTo>
                      <a:pt x="100" y="176"/>
                      <a:pt x="83" y="172"/>
                      <a:pt x="64" y="171"/>
                    </a:cubicBezTo>
                    <a:cubicBezTo>
                      <a:pt x="52" y="173"/>
                      <a:pt x="58" y="173"/>
                      <a:pt x="44" y="173"/>
                    </a:cubicBezTo>
                  </a:path>
                </a:pathLst>
              </a:custGeom>
              <a:noFill/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75" name="Rectangle 323"/>
              <p:cNvSpPr>
                <a:spLocks noChangeArrowheads="1"/>
              </p:cNvSpPr>
              <p:nvPr/>
            </p:nvSpPr>
            <p:spPr bwMode="auto">
              <a:xfrm rot="-1544849">
                <a:off x="1068" y="2993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36865" name="Group 324"/>
            <p:cNvGrpSpPr>
              <a:grpSpLocks/>
            </p:cNvGrpSpPr>
            <p:nvPr/>
          </p:nvGrpSpPr>
          <p:grpSpPr bwMode="auto">
            <a:xfrm rot="-1279917">
              <a:off x="1248" y="2064"/>
              <a:ext cx="473" cy="356"/>
              <a:chOff x="459" y="852"/>
              <a:chExt cx="473" cy="356"/>
            </a:xfrm>
          </p:grpSpPr>
          <p:sp>
            <p:nvSpPr>
              <p:cNvPr id="17462" name="AutoShape 325"/>
              <p:cNvSpPr>
                <a:spLocks noChangeArrowheads="1"/>
              </p:cNvSpPr>
              <p:nvPr/>
            </p:nvSpPr>
            <p:spPr bwMode="auto">
              <a:xfrm rot="-5400000">
                <a:off x="577" y="868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3" name="Freeform 326"/>
              <p:cNvSpPr>
                <a:spLocks/>
              </p:cNvSpPr>
              <p:nvPr/>
            </p:nvSpPr>
            <p:spPr bwMode="auto">
              <a:xfrm flipH="1">
                <a:off x="559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4" name="Freeform 327"/>
              <p:cNvSpPr>
                <a:spLocks/>
              </p:cNvSpPr>
              <p:nvPr/>
            </p:nvSpPr>
            <p:spPr bwMode="auto">
              <a:xfrm>
                <a:off x="723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5" name="Freeform 328"/>
              <p:cNvSpPr>
                <a:spLocks/>
              </p:cNvSpPr>
              <p:nvPr/>
            </p:nvSpPr>
            <p:spPr bwMode="auto">
              <a:xfrm flipH="1">
                <a:off x="459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6" name="Freeform 329"/>
              <p:cNvSpPr>
                <a:spLocks/>
              </p:cNvSpPr>
              <p:nvPr/>
            </p:nvSpPr>
            <p:spPr bwMode="auto">
              <a:xfrm>
                <a:off x="723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7" name="Freeform 330"/>
              <p:cNvSpPr>
                <a:spLocks/>
              </p:cNvSpPr>
              <p:nvPr/>
            </p:nvSpPr>
            <p:spPr bwMode="auto">
              <a:xfrm>
                <a:off x="608" y="902"/>
                <a:ext cx="152" cy="147"/>
              </a:xfrm>
              <a:custGeom>
                <a:avLst/>
                <a:gdLst>
                  <a:gd name="T0" fmla="*/ 152 w 186"/>
                  <a:gd name="T1" fmla="*/ 7 h 179"/>
                  <a:gd name="T2" fmla="*/ 136 w 186"/>
                  <a:gd name="T3" fmla="*/ 6 h 179"/>
                  <a:gd name="T4" fmla="*/ 69 w 186"/>
                  <a:gd name="T5" fmla="*/ 4 h 179"/>
                  <a:gd name="T6" fmla="*/ 28 w 186"/>
                  <a:gd name="T7" fmla="*/ 2 h 179"/>
                  <a:gd name="T8" fmla="*/ 13 w 186"/>
                  <a:gd name="T9" fmla="*/ 11 h 179"/>
                  <a:gd name="T10" fmla="*/ 8 w 186"/>
                  <a:gd name="T11" fmla="*/ 14 h 179"/>
                  <a:gd name="T12" fmla="*/ 16 w 186"/>
                  <a:gd name="T13" fmla="*/ 30 h 179"/>
                  <a:gd name="T14" fmla="*/ 59 w 186"/>
                  <a:gd name="T15" fmla="*/ 45 h 179"/>
                  <a:gd name="T16" fmla="*/ 85 w 186"/>
                  <a:gd name="T17" fmla="*/ 44 h 179"/>
                  <a:gd name="T18" fmla="*/ 106 w 186"/>
                  <a:gd name="T19" fmla="*/ 37 h 179"/>
                  <a:gd name="T20" fmla="*/ 137 w 186"/>
                  <a:gd name="T21" fmla="*/ 42 h 179"/>
                  <a:gd name="T22" fmla="*/ 149 w 186"/>
                  <a:gd name="T23" fmla="*/ 57 h 179"/>
                  <a:gd name="T24" fmla="*/ 105 w 186"/>
                  <a:gd name="T25" fmla="*/ 67 h 179"/>
                  <a:gd name="T26" fmla="*/ 56 w 186"/>
                  <a:gd name="T27" fmla="*/ 65 h 179"/>
                  <a:gd name="T28" fmla="*/ 8 w 186"/>
                  <a:gd name="T29" fmla="*/ 68 h 179"/>
                  <a:gd name="T30" fmla="*/ 0 w 186"/>
                  <a:gd name="T31" fmla="*/ 81 h 179"/>
                  <a:gd name="T32" fmla="*/ 62 w 186"/>
                  <a:gd name="T33" fmla="*/ 106 h 179"/>
                  <a:gd name="T34" fmla="*/ 88 w 186"/>
                  <a:gd name="T35" fmla="*/ 111 h 179"/>
                  <a:gd name="T36" fmla="*/ 118 w 186"/>
                  <a:gd name="T37" fmla="*/ 103 h 179"/>
                  <a:gd name="T38" fmla="*/ 131 w 186"/>
                  <a:gd name="T39" fmla="*/ 106 h 179"/>
                  <a:gd name="T40" fmla="*/ 141 w 186"/>
                  <a:gd name="T41" fmla="*/ 109 h 179"/>
                  <a:gd name="T42" fmla="*/ 149 w 186"/>
                  <a:gd name="T43" fmla="*/ 119 h 179"/>
                  <a:gd name="T44" fmla="*/ 152 w 186"/>
                  <a:gd name="T45" fmla="*/ 129 h 179"/>
                  <a:gd name="T46" fmla="*/ 98 w 186"/>
                  <a:gd name="T47" fmla="*/ 147 h 179"/>
                  <a:gd name="T48" fmla="*/ 52 w 186"/>
                  <a:gd name="T49" fmla="*/ 140 h 179"/>
                  <a:gd name="T50" fmla="*/ 36 w 186"/>
                  <a:gd name="T51" fmla="*/ 142 h 1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6"/>
                  <a:gd name="T79" fmla="*/ 0 h 179"/>
                  <a:gd name="T80" fmla="*/ 186 w 186"/>
                  <a:gd name="T81" fmla="*/ 179 h 1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6" h="179">
                    <a:moveTo>
                      <a:pt x="186" y="9"/>
                    </a:moveTo>
                    <a:cubicBezTo>
                      <a:pt x="171" y="4"/>
                      <a:pt x="178" y="3"/>
                      <a:pt x="166" y="7"/>
                    </a:cubicBezTo>
                    <a:cubicBezTo>
                      <a:pt x="137" y="5"/>
                      <a:pt x="112" y="6"/>
                      <a:pt x="84" y="5"/>
                    </a:cubicBezTo>
                    <a:cubicBezTo>
                      <a:pt x="66" y="3"/>
                      <a:pt x="51" y="0"/>
                      <a:pt x="34" y="3"/>
                    </a:cubicBezTo>
                    <a:cubicBezTo>
                      <a:pt x="23" y="6"/>
                      <a:pt x="29" y="3"/>
                      <a:pt x="16" y="13"/>
                    </a:cubicBezTo>
                    <a:cubicBezTo>
                      <a:pt x="14" y="14"/>
                      <a:pt x="10" y="17"/>
                      <a:pt x="10" y="17"/>
                    </a:cubicBezTo>
                    <a:cubicBezTo>
                      <a:pt x="7" y="25"/>
                      <a:pt x="11" y="34"/>
                      <a:pt x="20" y="37"/>
                    </a:cubicBezTo>
                    <a:cubicBezTo>
                      <a:pt x="36" y="49"/>
                      <a:pt x="52" y="51"/>
                      <a:pt x="72" y="55"/>
                    </a:cubicBezTo>
                    <a:cubicBezTo>
                      <a:pt x="86" y="52"/>
                      <a:pt x="88" y="51"/>
                      <a:pt x="104" y="53"/>
                    </a:cubicBezTo>
                    <a:cubicBezTo>
                      <a:pt x="112" y="49"/>
                      <a:pt x="130" y="45"/>
                      <a:pt x="130" y="45"/>
                    </a:cubicBezTo>
                    <a:cubicBezTo>
                      <a:pt x="145" y="46"/>
                      <a:pt x="154" y="48"/>
                      <a:pt x="168" y="51"/>
                    </a:cubicBezTo>
                    <a:cubicBezTo>
                      <a:pt x="181" y="64"/>
                      <a:pt x="178" y="57"/>
                      <a:pt x="182" y="69"/>
                    </a:cubicBezTo>
                    <a:cubicBezTo>
                      <a:pt x="176" y="95"/>
                      <a:pt x="157" y="82"/>
                      <a:pt x="128" y="81"/>
                    </a:cubicBezTo>
                    <a:cubicBezTo>
                      <a:pt x="102" y="73"/>
                      <a:pt x="95" y="74"/>
                      <a:pt x="68" y="79"/>
                    </a:cubicBezTo>
                    <a:cubicBezTo>
                      <a:pt x="48" y="76"/>
                      <a:pt x="29" y="78"/>
                      <a:pt x="10" y="83"/>
                    </a:cubicBezTo>
                    <a:cubicBezTo>
                      <a:pt x="4" y="86"/>
                      <a:pt x="0" y="99"/>
                      <a:pt x="0" y="99"/>
                    </a:cubicBezTo>
                    <a:cubicBezTo>
                      <a:pt x="11" y="132"/>
                      <a:pt x="44" y="127"/>
                      <a:pt x="76" y="129"/>
                    </a:cubicBezTo>
                    <a:cubicBezTo>
                      <a:pt x="97" y="134"/>
                      <a:pt x="86" y="132"/>
                      <a:pt x="108" y="135"/>
                    </a:cubicBezTo>
                    <a:cubicBezTo>
                      <a:pt x="120" y="130"/>
                      <a:pt x="131" y="129"/>
                      <a:pt x="144" y="125"/>
                    </a:cubicBezTo>
                    <a:cubicBezTo>
                      <a:pt x="149" y="126"/>
                      <a:pt x="154" y="127"/>
                      <a:pt x="160" y="129"/>
                    </a:cubicBezTo>
                    <a:cubicBezTo>
                      <a:pt x="164" y="130"/>
                      <a:pt x="172" y="133"/>
                      <a:pt x="172" y="133"/>
                    </a:cubicBezTo>
                    <a:cubicBezTo>
                      <a:pt x="175" y="136"/>
                      <a:pt x="179" y="139"/>
                      <a:pt x="182" y="145"/>
                    </a:cubicBezTo>
                    <a:cubicBezTo>
                      <a:pt x="183" y="148"/>
                      <a:pt x="186" y="157"/>
                      <a:pt x="186" y="157"/>
                    </a:cubicBezTo>
                    <a:cubicBezTo>
                      <a:pt x="164" y="171"/>
                      <a:pt x="146" y="175"/>
                      <a:pt x="120" y="179"/>
                    </a:cubicBezTo>
                    <a:cubicBezTo>
                      <a:pt x="100" y="176"/>
                      <a:pt x="83" y="172"/>
                      <a:pt x="64" y="171"/>
                    </a:cubicBezTo>
                    <a:cubicBezTo>
                      <a:pt x="52" y="173"/>
                      <a:pt x="58" y="173"/>
                      <a:pt x="44" y="173"/>
                    </a:cubicBezTo>
                  </a:path>
                </a:pathLst>
              </a:custGeom>
              <a:noFill/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8" name="Rectangle 331"/>
              <p:cNvSpPr>
                <a:spLocks noChangeArrowheads="1"/>
              </p:cNvSpPr>
              <p:nvPr/>
            </p:nvSpPr>
            <p:spPr bwMode="auto">
              <a:xfrm>
                <a:off x="667" y="1072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36866" name="Group 332"/>
            <p:cNvGrpSpPr>
              <a:grpSpLocks/>
            </p:cNvGrpSpPr>
            <p:nvPr/>
          </p:nvGrpSpPr>
          <p:grpSpPr bwMode="auto">
            <a:xfrm rot="-1031384">
              <a:off x="240" y="2064"/>
              <a:ext cx="473" cy="356"/>
              <a:chOff x="459" y="852"/>
              <a:chExt cx="473" cy="356"/>
            </a:xfrm>
          </p:grpSpPr>
          <p:sp>
            <p:nvSpPr>
              <p:cNvPr id="17455" name="AutoShape 333"/>
              <p:cNvSpPr>
                <a:spLocks noChangeArrowheads="1"/>
              </p:cNvSpPr>
              <p:nvPr/>
            </p:nvSpPr>
            <p:spPr bwMode="auto">
              <a:xfrm rot="-5400000">
                <a:off x="577" y="868"/>
                <a:ext cx="236" cy="204"/>
              </a:xfrm>
              <a:prstGeom prst="hexagon">
                <a:avLst>
                  <a:gd name="adj" fmla="val 28922"/>
                  <a:gd name="vf" fmla="val 115470"/>
                </a:avLst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56" name="Freeform 334"/>
              <p:cNvSpPr>
                <a:spLocks/>
              </p:cNvSpPr>
              <p:nvPr/>
            </p:nvSpPr>
            <p:spPr bwMode="auto">
              <a:xfrm flipH="1">
                <a:off x="559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57" name="Freeform 335"/>
              <p:cNvSpPr>
                <a:spLocks/>
              </p:cNvSpPr>
              <p:nvPr/>
            </p:nvSpPr>
            <p:spPr bwMode="auto">
              <a:xfrm>
                <a:off x="723" y="1131"/>
                <a:ext cx="106" cy="77"/>
              </a:xfrm>
              <a:custGeom>
                <a:avLst/>
                <a:gdLst>
                  <a:gd name="T0" fmla="*/ 0 w 256"/>
                  <a:gd name="T1" fmla="*/ 62 h 94"/>
                  <a:gd name="T2" fmla="*/ 46 w 256"/>
                  <a:gd name="T3" fmla="*/ 0 h 94"/>
                  <a:gd name="T4" fmla="*/ 106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58" name="Freeform 336"/>
              <p:cNvSpPr>
                <a:spLocks/>
              </p:cNvSpPr>
              <p:nvPr/>
            </p:nvSpPr>
            <p:spPr bwMode="auto">
              <a:xfrm flipH="1">
                <a:off x="459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59" name="Freeform 337"/>
              <p:cNvSpPr>
                <a:spLocks/>
              </p:cNvSpPr>
              <p:nvPr/>
            </p:nvSpPr>
            <p:spPr bwMode="auto">
              <a:xfrm>
                <a:off x="723" y="1131"/>
                <a:ext cx="209" cy="77"/>
              </a:xfrm>
              <a:custGeom>
                <a:avLst/>
                <a:gdLst>
                  <a:gd name="T0" fmla="*/ 0 w 256"/>
                  <a:gd name="T1" fmla="*/ 62 h 94"/>
                  <a:gd name="T2" fmla="*/ 90 w 256"/>
                  <a:gd name="T3" fmla="*/ 0 h 94"/>
                  <a:gd name="T4" fmla="*/ 209 w 256"/>
                  <a:gd name="T5" fmla="*/ 77 h 94"/>
                  <a:gd name="T6" fmla="*/ 0 60000 65536"/>
                  <a:gd name="T7" fmla="*/ 0 60000 65536"/>
                  <a:gd name="T8" fmla="*/ 0 60000 65536"/>
                  <a:gd name="T9" fmla="*/ 0 w 256"/>
                  <a:gd name="T10" fmla="*/ 0 h 94"/>
                  <a:gd name="T11" fmla="*/ 256 w 256"/>
                  <a:gd name="T12" fmla="*/ 94 h 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6" h="94">
                    <a:moveTo>
                      <a:pt x="0" y="76"/>
                    </a:moveTo>
                    <a:lnTo>
                      <a:pt x="110" y="0"/>
                    </a:lnTo>
                    <a:lnTo>
                      <a:pt x="256" y="94"/>
                    </a:lnTo>
                  </a:path>
                </a:pathLst>
              </a:custGeom>
              <a:noFill/>
              <a:ln w="2857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0" name="Freeform 338"/>
              <p:cNvSpPr>
                <a:spLocks/>
              </p:cNvSpPr>
              <p:nvPr/>
            </p:nvSpPr>
            <p:spPr bwMode="auto">
              <a:xfrm>
                <a:off x="608" y="902"/>
                <a:ext cx="152" cy="147"/>
              </a:xfrm>
              <a:custGeom>
                <a:avLst/>
                <a:gdLst>
                  <a:gd name="T0" fmla="*/ 152 w 186"/>
                  <a:gd name="T1" fmla="*/ 7 h 179"/>
                  <a:gd name="T2" fmla="*/ 136 w 186"/>
                  <a:gd name="T3" fmla="*/ 6 h 179"/>
                  <a:gd name="T4" fmla="*/ 69 w 186"/>
                  <a:gd name="T5" fmla="*/ 4 h 179"/>
                  <a:gd name="T6" fmla="*/ 28 w 186"/>
                  <a:gd name="T7" fmla="*/ 2 h 179"/>
                  <a:gd name="T8" fmla="*/ 13 w 186"/>
                  <a:gd name="T9" fmla="*/ 11 h 179"/>
                  <a:gd name="T10" fmla="*/ 8 w 186"/>
                  <a:gd name="T11" fmla="*/ 14 h 179"/>
                  <a:gd name="T12" fmla="*/ 16 w 186"/>
                  <a:gd name="T13" fmla="*/ 30 h 179"/>
                  <a:gd name="T14" fmla="*/ 59 w 186"/>
                  <a:gd name="T15" fmla="*/ 45 h 179"/>
                  <a:gd name="T16" fmla="*/ 85 w 186"/>
                  <a:gd name="T17" fmla="*/ 44 h 179"/>
                  <a:gd name="T18" fmla="*/ 106 w 186"/>
                  <a:gd name="T19" fmla="*/ 37 h 179"/>
                  <a:gd name="T20" fmla="*/ 137 w 186"/>
                  <a:gd name="T21" fmla="*/ 42 h 179"/>
                  <a:gd name="T22" fmla="*/ 149 w 186"/>
                  <a:gd name="T23" fmla="*/ 57 h 179"/>
                  <a:gd name="T24" fmla="*/ 105 w 186"/>
                  <a:gd name="T25" fmla="*/ 67 h 179"/>
                  <a:gd name="T26" fmla="*/ 56 w 186"/>
                  <a:gd name="T27" fmla="*/ 65 h 179"/>
                  <a:gd name="T28" fmla="*/ 8 w 186"/>
                  <a:gd name="T29" fmla="*/ 68 h 179"/>
                  <a:gd name="T30" fmla="*/ 0 w 186"/>
                  <a:gd name="T31" fmla="*/ 81 h 179"/>
                  <a:gd name="T32" fmla="*/ 62 w 186"/>
                  <a:gd name="T33" fmla="*/ 106 h 179"/>
                  <a:gd name="T34" fmla="*/ 88 w 186"/>
                  <a:gd name="T35" fmla="*/ 111 h 179"/>
                  <a:gd name="T36" fmla="*/ 118 w 186"/>
                  <a:gd name="T37" fmla="*/ 103 h 179"/>
                  <a:gd name="T38" fmla="*/ 131 w 186"/>
                  <a:gd name="T39" fmla="*/ 106 h 179"/>
                  <a:gd name="T40" fmla="*/ 141 w 186"/>
                  <a:gd name="T41" fmla="*/ 109 h 179"/>
                  <a:gd name="T42" fmla="*/ 149 w 186"/>
                  <a:gd name="T43" fmla="*/ 119 h 179"/>
                  <a:gd name="T44" fmla="*/ 152 w 186"/>
                  <a:gd name="T45" fmla="*/ 129 h 179"/>
                  <a:gd name="T46" fmla="*/ 98 w 186"/>
                  <a:gd name="T47" fmla="*/ 147 h 179"/>
                  <a:gd name="T48" fmla="*/ 52 w 186"/>
                  <a:gd name="T49" fmla="*/ 140 h 179"/>
                  <a:gd name="T50" fmla="*/ 36 w 186"/>
                  <a:gd name="T51" fmla="*/ 142 h 1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6"/>
                  <a:gd name="T79" fmla="*/ 0 h 179"/>
                  <a:gd name="T80" fmla="*/ 186 w 186"/>
                  <a:gd name="T81" fmla="*/ 179 h 1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6" h="179">
                    <a:moveTo>
                      <a:pt x="186" y="9"/>
                    </a:moveTo>
                    <a:cubicBezTo>
                      <a:pt x="171" y="4"/>
                      <a:pt x="178" y="3"/>
                      <a:pt x="166" y="7"/>
                    </a:cubicBezTo>
                    <a:cubicBezTo>
                      <a:pt x="137" y="5"/>
                      <a:pt x="112" y="6"/>
                      <a:pt x="84" y="5"/>
                    </a:cubicBezTo>
                    <a:cubicBezTo>
                      <a:pt x="66" y="3"/>
                      <a:pt x="51" y="0"/>
                      <a:pt x="34" y="3"/>
                    </a:cubicBezTo>
                    <a:cubicBezTo>
                      <a:pt x="23" y="6"/>
                      <a:pt x="29" y="3"/>
                      <a:pt x="16" y="13"/>
                    </a:cubicBezTo>
                    <a:cubicBezTo>
                      <a:pt x="14" y="14"/>
                      <a:pt x="10" y="17"/>
                      <a:pt x="10" y="17"/>
                    </a:cubicBezTo>
                    <a:cubicBezTo>
                      <a:pt x="7" y="25"/>
                      <a:pt x="11" y="34"/>
                      <a:pt x="20" y="37"/>
                    </a:cubicBezTo>
                    <a:cubicBezTo>
                      <a:pt x="36" y="49"/>
                      <a:pt x="52" y="51"/>
                      <a:pt x="72" y="55"/>
                    </a:cubicBezTo>
                    <a:cubicBezTo>
                      <a:pt x="86" y="52"/>
                      <a:pt x="88" y="51"/>
                      <a:pt x="104" y="53"/>
                    </a:cubicBezTo>
                    <a:cubicBezTo>
                      <a:pt x="112" y="49"/>
                      <a:pt x="130" y="45"/>
                      <a:pt x="130" y="45"/>
                    </a:cubicBezTo>
                    <a:cubicBezTo>
                      <a:pt x="145" y="46"/>
                      <a:pt x="154" y="48"/>
                      <a:pt x="168" y="51"/>
                    </a:cubicBezTo>
                    <a:cubicBezTo>
                      <a:pt x="181" y="64"/>
                      <a:pt x="178" y="57"/>
                      <a:pt x="182" y="69"/>
                    </a:cubicBezTo>
                    <a:cubicBezTo>
                      <a:pt x="176" y="95"/>
                      <a:pt x="157" y="82"/>
                      <a:pt x="128" y="81"/>
                    </a:cubicBezTo>
                    <a:cubicBezTo>
                      <a:pt x="102" y="73"/>
                      <a:pt x="95" y="74"/>
                      <a:pt x="68" y="79"/>
                    </a:cubicBezTo>
                    <a:cubicBezTo>
                      <a:pt x="48" y="76"/>
                      <a:pt x="29" y="78"/>
                      <a:pt x="10" y="83"/>
                    </a:cubicBezTo>
                    <a:cubicBezTo>
                      <a:pt x="4" y="86"/>
                      <a:pt x="0" y="99"/>
                      <a:pt x="0" y="99"/>
                    </a:cubicBezTo>
                    <a:cubicBezTo>
                      <a:pt x="11" y="132"/>
                      <a:pt x="44" y="127"/>
                      <a:pt x="76" y="129"/>
                    </a:cubicBezTo>
                    <a:cubicBezTo>
                      <a:pt x="97" y="134"/>
                      <a:pt x="86" y="132"/>
                      <a:pt x="108" y="135"/>
                    </a:cubicBezTo>
                    <a:cubicBezTo>
                      <a:pt x="120" y="130"/>
                      <a:pt x="131" y="129"/>
                      <a:pt x="144" y="125"/>
                    </a:cubicBezTo>
                    <a:cubicBezTo>
                      <a:pt x="149" y="126"/>
                      <a:pt x="154" y="127"/>
                      <a:pt x="160" y="129"/>
                    </a:cubicBezTo>
                    <a:cubicBezTo>
                      <a:pt x="164" y="130"/>
                      <a:pt x="172" y="133"/>
                      <a:pt x="172" y="133"/>
                    </a:cubicBezTo>
                    <a:cubicBezTo>
                      <a:pt x="175" y="136"/>
                      <a:pt x="179" y="139"/>
                      <a:pt x="182" y="145"/>
                    </a:cubicBezTo>
                    <a:cubicBezTo>
                      <a:pt x="183" y="148"/>
                      <a:pt x="186" y="157"/>
                      <a:pt x="186" y="157"/>
                    </a:cubicBezTo>
                    <a:cubicBezTo>
                      <a:pt x="164" y="171"/>
                      <a:pt x="146" y="175"/>
                      <a:pt x="120" y="179"/>
                    </a:cubicBezTo>
                    <a:cubicBezTo>
                      <a:pt x="100" y="176"/>
                      <a:pt x="83" y="172"/>
                      <a:pt x="64" y="171"/>
                    </a:cubicBezTo>
                    <a:cubicBezTo>
                      <a:pt x="52" y="173"/>
                      <a:pt x="58" y="173"/>
                      <a:pt x="44" y="173"/>
                    </a:cubicBezTo>
                  </a:path>
                </a:pathLst>
              </a:custGeom>
              <a:noFill/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61" name="Rectangle 339"/>
              <p:cNvSpPr>
                <a:spLocks noChangeArrowheads="1"/>
              </p:cNvSpPr>
              <p:nvPr/>
            </p:nvSpPr>
            <p:spPr bwMode="auto">
              <a:xfrm>
                <a:off x="667" y="1072"/>
                <a:ext cx="59" cy="12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grpSp>
        <p:nvGrpSpPr>
          <p:cNvPr id="36867" name="Group 25"/>
          <p:cNvGrpSpPr>
            <a:grpSpLocks/>
          </p:cNvGrpSpPr>
          <p:nvPr/>
        </p:nvGrpSpPr>
        <p:grpSpPr bwMode="auto">
          <a:xfrm>
            <a:off x="228600" y="1295400"/>
            <a:ext cx="1955800" cy="1127125"/>
            <a:chOff x="616" y="720"/>
            <a:chExt cx="1232" cy="710"/>
          </a:xfrm>
        </p:grpSpPr>
        <p:sp>
          <p:nvSpPr>
            <p:cNvPr id="17442" name="AutoShape 26"/>
            <p:cNvSpPr>
              <a:spLocks noChangeArrowheads="1"/>
            </p:cNvSpPr>
            <p:nvPr/>
          </p:nvSpPr>
          <p:spPr bwMode="auto">
            <a:xfrm>
              <a:off x="616" y="728"/>
              <a:ext cx="1232" cy="702"/>
            </a:xfrm>
            <a:prstGeom prst="roundRect">
              <a:avLst>
                <a:gd name="adj" fmla="val 19801"/>
              </a:avLst>
            </a:prstGeom>
            <a:noFill/>
            <a:ln w="76200">
              <a:solidFill>
                <a:srgbClr val="FF66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43" name="AutoShape 27"/>
            <p:cNvSpPr>
              <a:spLocks noChangeArrowheads="1"/>
            </p:cNvSpPr>
            <p:nvPr/>
          </p:nvSpPr>
          <p:spPr bwMode="auto">
            <a:xfrm>
              <a:off x="658" y="768"/>
              <a:ext cx="1152" cy="62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44" name="AutoShape 28"/>
            <p:cNvSpPr>
              <a:spLocks noChangeArrowheads="1"/>
            </p:cNvSpPr>
            <p:nvPr/>
          </p:nvSpPr>
          <p:spPr bwMode="auto">
            <a:xfrm>
              <a:off x="632" y="744"/>
              <a:ext cx="1200" cy="670"/>
            </a:xfrm>
            <a:prstGeom prst="roundRect">
              <a:avLst>
                <a:gd name="adj" fmla="val 19403"/>
              </a:avLst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6893" name="AutoShape 29"/>
            <p:cNvSpPr>
              <a:spLocks noChangeArrowheads="1"/>
            </p:cNvSpPr>
            <p:nvPr/>
          </p:nvSpPr>
          <p:spPr bwMode="auto">
            <a:xfrm>
              <a:off x="680" y="792"/>
              <a:ext cx="1106" cy="578"/>
            </a:xfrm>
            <a:prstGeom prst="roundRect">
              <a:avLst>
                <a:gd name="adj" fmla="val 15227"/>
              </a:avLst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7446" name="Oval 30"/>
            <p:cNvSpPr>
              <a:spLocks noChangeArrowheads="1"/>
            </p:cNvSpPr>
            <p:nvPr/>
          </p:nvSpPr>
          <p:spPr bwMode="auto">
            <a:xfrm>
              <a:off x="1042" y="816"/>
              <a:ext cx="384" cy="384"/>
            </a:xfrm>
            <a:prstGeom prst="ellips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6895" name="AutoShape 31"/>
            <p:cNvSpPr>
              <a:spLocks noChangeArrowheads="1"/>
            </p:cNvSpPr>
            <p:nvPr/>
          </p:nvSpPr>
          <p:spPr bwMode="auto">
            <a:xfrm>
              <a:off x="1186" y="720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800000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ar-SA"/>
            </a:p>
          </p:txBody>
        </p:sp>
      </p:grpSp>
      <p:grpSp>
        <p:nvGrpSpPr>
          <p:cNvPr id="36868" name="Group 32"/>
          <p:cNvGrpSpPr>
            <a:grpSpLocks/>
          </p:cNvGrpSpPr>
          <p:nvPr/>
        </p:nvGrpSpPr>
        <p:grpSpPr bwMode="auto">
          <a:xfrm>
            <a:off x="1339850" y="682625"/>
            <a:ext cx="750888" cy="565150"/>
            <a:chOff x="459" y="852"/>
            <a:chExt cx="473" cy="356"/>
          </a:xfrm>
        </p:grpSpPr>
        <p:sp>
          <p:nvSpPr>
            <p:cNvPr id="17435" name="AutoShape 33"/>
            <p:cNvSpPr>
              <a:spLocks noChangeArrowheads="1"/>
            </p:cNvSpPr>
            <p:nvPr/>
          </p:nvSpPr>
          <p:spPr bwMode="auto">
            <a:xfrm rot="-5400000">
              <a:off x="577" y="868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36" name="Freeform 34"/>
            <p:cNvSpPr>
              <a:spLocks/>
            </p:cNvSpPr>
            <p:nvPr/>
          </p:nvSpPr>
          <p:spPr bwMode="auto">
            <a:xfrm flipH="1">
              <a:off x="559" y="1131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37" name="Freeform 35"/>
            <p:cNvSpPr>
              <a:spLocks/>
            </p:cNvSpPr>
            <p:nvPr/>
          </p:nvSpPr>
          <p:spPr bwMode="auto">
            <a:xfrm>
              <a:off x="723" y="1131"/>
              <a:ext cx="106" cy="77"/>
            </a:xfrm>
            <a:custGeom>
              <a:avLst/>
              <a:gdLst>
                <a:gd name="T0" fmla="*/ 0 w 256"/>
                <a:gd name="T1" fmla="*/ 62 h 94"/>
                <a:gd name="T2" fmla="*/ 46 w 256"/>
                <a:gd name="T3" fmla="*/ 0 h 94"/>
                <a:gd name="T4" fmla="*/ 106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38" name="Freeform 36"/>
            <p:cNvSpPr>
              <a:spLocks/>
            </p:cNvSpPr>
            <p:nvPr/>
          </p:nvSpPr>
          <p:spPr bwMode="auto">
            <a:xfrm flipH="1">
              <a:off x="459" y="1131"/>
              <a:ext cx="209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09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39" name="Freeform 37"/>
            <p:cNvSpPr>
              <a:spLocks/>
            </p:cNvSpPr>
            <p:nvPr/>
          </p:nvSpPr>
          <p:spPr bwMode="auto">
            <a:xfrm>
              <a:off x="723" y="1131"/>
              <a:ext cx="209" cy="77"/>
            </a:xfrm>
            <a:custGeom>
              <a:avLst/>
              <a:gdLst>
                <a:gd name="T0" fmla="*/ 0 w 256"/>
                <a:gd name="T1" fmla="*/ 62 h 94"/>
                <a:gd name="T2" fmla="*/ 90 w 256"/>
                <a:gd name="T3" fmla="*/ 0 h 94"/>
                <a:gd name="T4" fmla="*/ 209 w 256"/>
                <a:gd name="T5" fmla="*/ 77 h 94"/>
                <a:gd name="T6" fmla="*/ 0 60000 65536"/>
                <a:gd name="T7" fmla="*/ 0 60000 65536"/>
                <a:gd name="T8" fmla="*/ 0 60000 65536"/>
                <a:gd name="T9" fmla="*/ 0 w 256"/>
                <a:gd name="T10" fmla="*/ 0 h 94"/>
                <a:gd name="T11" fmla="*/ 256 w 256"/>
                <a:gd name="T12" fmla="*/ 94 h 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94">
                  <a:moveTo>
                    <a:pt x="0" y="76"/>
                  </a:moveTo>
                  <a:lnTo>
                    <a:pt x="110" y="0"/>
                  </a:lnTo>
                  <a:lnTo>
                    <a:pt x="256" y="94"/>
                  </a:lnTo>
                </a:path>
              </a:pathLst>
            </a:custGeom>
            <a:noFill/>
            <a:ln w="2857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40" name="Freeform 38"/>
            <p:cNvSpPr>
              <a:spLocks/>
            </p:cNvSpPr>
            <p:nvPr/>
          </p:nvSpPr>
          <p:spPr bwMode="auto">
            <a:xfrm>
              <a:off x="608" y="902"/>
              <a:ext cx="152" cy="147"/>
            </a:xfrm>
            <a:custGeom>
              <a:avLst/>
              <a:gdLst>
                <a:gd name="T0" fmla="*/ 152 w 186"/>
                <a:gd name="T1" fmla="*/ 7 h 179"/>
                <a:gd name="T2" fmla="*/ 136 w 186"/>
                <a:gd name="T3" fmla="*/ 6 h 179"/>
                <a:gd name="T4" fmla="*/ 69 w 186"/>
                <a:gd name="T5" fmla="*/ 4 h 179"/>
                <a:gd name="T6" fmla="*/ 28 w 186"/>
                <a:gd name="T7" fmla="*/ 2 h 179"/>
                <a:gd name="T8" fmla="*/ 13 w 186"/>
                <a:gd name="T9" fmla="*/ 11 h 179"/>
                <a:gd name="T10" fmla="*/ 8 w 186"/>
                <a:gd name="T11" fmla="*/ 14 h 179"/>
                <a:gd name="T12" fmla="*/ 16 w 186"/>
                <a:gd name="T13" fmla="*/ 30 h 179"/>
                <a:gd name="T14" fmla="*/ 59 w 186"/>
                <a:gd name="T15" fmla="*/ 45 h 179"/>
                <a:gd name="T16" fmla="*/ 85 w 186"/>
                <a:gd name="T17" fmla="*/ 44 h 179"/>
                <a:gd name="T18" fmla="*/ 106 w 186"/>
                <a:gd name="T19" fmla="*/ 37 h 179"/>
                <a:gd name="T20" fmla="*/ 137 w 186"/>
                <a:gd name="T21" fmla="*/ 42 h 179"/>
                <a:gd name="T22" fmla="*/ 149 w 186"/>
                <a:gd name="T23" fmla="*/ 57 h 179"/>
                <a:gd name="T24" fmla="*/ 105 w 186"/>
                <a:gd name="T25" fmla="*/ 67 h 179"/>
                <a:gd name="T26" fmla="*/ 56 w 186"/>
                <a:gd name="T27" fmla="*/ 65 h 179"/>
                <a:gd name="T28" fmla="*/ 8 w 186"/>
                <a:gd name="T29" fmla="*/ 68 h 179"/>
                <a:gd name="T30" fmla="*/ 0 w 186"/>
                <a:gd name="T31" fmla="*/ 81 h 179"/>
                <a:gd name="T32" fmla="*/ 62 w 186"/>
                <a:gd name="T33" fmla="*/ 106 h 179"/>
                <a:gd name="T34" fmla="*/ 88 w 186"/>
                <a:gd name="T35" fmla="*/ 111 h 179"/>
                <a:gd name="T36" fmla="*/ 118 w 186"/>
                <a:gd name="T37" fmla="*/ 103 h 179"/>
                <a:gd name="T38" fmla="*/ 131 w 186"/>
                <a:gd name="T39" fmla="*/ 106 h 179"/>
                <a:gd name="T40" fmla="*/ 141 w 186"/>
                <a:gd name="T41" fmla="*/ 109 h 179"/>
                <a:gd name="T42" fmla="*/ 149 w 186"/>
                <a:gd name="T43" fmla="*/ 119 h 179"/>
                <a:gd name="T44" fmla="*/ 152 w 186"/>
                <a:gd name="T45" fmla="*/ 129 h 179"/>
                <a:gd name="T46" fmla="*/ 98 w 186"/>
                <a:gd name="T47" fmla="*/ 147 h 179"/>
                <a:gd name="T48" fmla="*/ 52 w 186"/>
                <a:gd name="T49" fmla="*/ 140 h 179"/>
                <a:gd name="T50" fmla="*/ 36 w 186"/>
                <a:gd name="T51" fmla="*/ 142 h 17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6"/>
                <a:gd name="T79" fmla="*/ 0 h 179"/>
                <a:gd name="T80" fmla="*/ 186 w 186"/>
                <a:gd name="T81" fmla="*/ 179 h 17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6" h="179">
                  <a:moveTo>
                    <a:pt x="186" y="9"/>
                  </a:moveTo>
                  <a:cubicBezTo>
                    <a:pt x="171" y="4"/>
                    <a:pt x="178" y="3"/>
                    <a:pt x="166" y="7"/>
                  </a:cubicBezTo>
                  <a:cubicBezTo>
                    <a:pt x="137" y="5"/>
                    <a:pt x="112" y="6"/>
                    <a:pt x="84" y="5"/>
                  </a:cubicBezTo>
                  <a:cubicBezTo>
                    <a:pt x="66" y="3"/>
                    <a:pt x="51" y="0"/>
                    <a:pt x="34" y="3"/>
                  </a:cubicBezTo>
                  <a:cubicBezTo>
                    <a:pt x="23" y="6"/>
                    <a:pt x="29" y="3"/>
                    <a:pt x="16" y="13"/>
                  </a:cubicBezTo>
                  <a:cubicBezTo>
                    <a:pt x="14" y="14"/>
                    <a:pt x="10" y="17"/>
                    <a:pt x="10" y="17"/>
                  </a:cubicBezTo>
                  <a:cubicBezTo>
                    <a:pt x="7" y="25"/>
                    <a:pt x="11" y="34"/>
                    <a:pt x="20" y="37"/>
                  </a:cubicBezTo>
                  <a:cubicBezTo>
                    <a:pt x="36" y="49"/>
                    <a:pt x="52" y="51"/>
                    <a:pt x="72" y="55"/>
                  </a:cubicBezTo>
                  <a:cubicBezTo>
                    <a:pt x="86" y="52"/>
                    <a:pt x="88" y="51"/>
                    <a:pt x="104" y="53"/>
                  </a:cubicBezTo>
                  <a:cubicBezTo>
                    <a:pt x="112" y="49"/>
                    <a:pt x="130" y="45"/>
                    <a:pt x="130" y="45"/>
                  </a:cubicBezTo>
                  <a:cubicBezTo>
                    <a:pt x="145" y="46"/>
                    <a:pt x="154" y="48"/>
                    <a:pt x="168" y="51"/>
                  </a:cubicBezTo>
                  <a:cubicBezTo>
                    <a:pt x="181" y="64"/>
                    <a:pt x="178" y="57"/>
                    <a:pt x="182" y="69"/>
                  </a:cubicBezTo>
                  <a:cubicBezTo>
                    <a:pt x="176" y="95"/>
                    <a:pt x="157" y="82"/>
                    <a:pt x="128" y="81"/>
                  </a:cubicBezTo>
                  <a:cubicBezTo>
                    <a:pt x="102" y="73"/>
                    <a:pt x="95" y="74"/>
                    <a:pt x="68" y="79"/>
                  </a:cubicBezTo>
                  <a:cubicBezTo>
                    <a:pt x="48" y="76"/>
                    <a:pt x="29" y="78"/>
                    <a:pt x="10" y="83"/>
                  </a:cubicBezTo>
                  <a:cubicBezTo>
                    <a:pt x="4" y="86"/>
                    <a:pt x="0" y="99"/>
                    <a:pt x="0" y="99"/>
                  </a:cubicBezTo>
                  <a:cubicBezTo>
                    <a:pt x="11" y="132"/>
                    <a:pt x="44" y="127"/>
                    <a:pt x="76" y="129"/>
                  </a:cubicBezTo>
                  <a:cubicBezTo>
                    <a:pt x="97" y="134"/>
                    <a:pt x="86" y="132"/>
                    <a:pt x="108" y="135"/>
                  </a:cubicBezTo>
                  <a:cubicBezTo>
                    <a:pt x="120" y="130"/>
                    <a:pt x="131" y="129"/>
                    <a:pt x="144" y="125"/>
                  </a:cubicBezTo>
                  <a:cubicBezTo>
                    <a:pt x="149" y="126"/>
                    <a:pt x="154" y="127"/>
                    <a:pt x="160" y="129"/>
                  </a:cubicBezTo>
                  <a:cubicBezTo>
                    <a:pt x="164" y="130"/>
                    <a:pt x="172" y="133"/>
                    <a:pt x="172" y="133"/>
                  </a:cubicBezTo>
                  <a:cubicBezTo>
                    <a:pt x="175" y="136"/>
                    <a:pt x="179" y="139"/>
                    <a:pt x="182" y="145"/>
                  </a:cubicBezTo>
                  <a:cubicBezTo>
                    <a:pt x="183" y="148"/>
                    <a:pt x="186" y="157"/>
                    <a:pt x="186" y="157"/>
                  </a:cubicBezTo>
                  <a:cubicBezTo>
                    <a:pt x="164" y="171"/>
                    <a:pt x="146" y="175"/>
                    <a:pt x="120" y="179"/>
                  </a:cubicBezTo>
                  <a:cubicBezTo>
                    <a:pt x="100" y="176"/>
                    <a:pt x="83" y="172"/>
                    <a:pt x="64" y="171"/>
                  </a:cubicBezTo>
                  <a:cubicBezTo>
                    <a:pt x="52" y="173"/>
                    <a:pt x="58" y="173"/>
                    <a:pt x="44" y="173"/>
                  </a:cubicBezTo>
                </a:path>
              </a:pathLst>
            </a:custGeom>
            <a:noFill/>
            <a:ln w="28575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41" name="Rectangle 39"/>
            <p:cNvSpPr>
              <a:spLocks noChangeArrowheads="1"/>
            </p:cNvSpPr>
            <p:nvPr/>
          </p:nvSpPr>
          <p:spPr bwMode="auto">
            <a:xfrm>
              <a:off x="667" y="1072"/>
              <a:ext cx="59" cy="121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36869" name="Group 40"/>
          <p:cNvGrpSpPr>
            <a:grpSpLocks/>
          </p:cNvGrpSpPr>
          <p:nvPr/>
        </p:nvGrpSpPr>
        <p:grpSpPr bwMode="auto">
          <a:xfrm>
            <a:off x="1552575" y="685800"/>
            <a:ext cx="323850" cy="879475"/>
            <a:chOff x="591" y="854"/>
            <a:chExt cx="204" cy="554"/>
          </a:xfrm>
        </p:grpSpPr>
        <p:sp>
          <p:nvSpPr>
            <p:cNvPr id="17433" name="AutoShape 41"/>
            <p:cNvSpPr>
              <a:spLocks noChangeArrowheads="1"/>
            </p:cNvSpPr>
            <p:nvPr/>
          </p:nvSpPr>
          <p:spPr bwMode="auto">
            <a:xfrm rot="-5400000">
              <a:off x="575" y="870"/>
              <a:ext cx="236" cy="204"/>
            </a:xfrm>
            <a:prstGeom prst="hexagon">
              <a:avLst>
                <a:gd name="adj" fmla="val 28922"/>
                <a:gd name="vf" fmla="val 115470"/>
              </a:avLst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7434" name="Freeform 42"/>
            <p:cNvSpPr>
              <a:spLocks/>
            </p:cNvSpPr>
            <p:nvPr/>
          </p:nvSpPr>
          <p:spPr bwMode="auto">
            <a:xfrm>
              <a:off x="627" y="1049"/>
              <a:ext cx="87" cy="359"/>
            </a:xfrm>
            <a:custGeom>
              <a:avLst/>
              <a:gdLst>
                <a:gd name="T0" fmla="*/ 87 w 106"/>
                <a:gd name="T1" fmla="*/ 0 h 438"/>
                <a:gd name="T2" fmla="*/ 67 w 106"/>
                <a:gd name="T3" fmla="*/ 23 h 438"/>
                <a:gd name="T4" fmla="*/ 62 w 106"/>
                <a:gd name="T5" fmla="*/ 54 h 438"/>
                <a:gd name="T6" fmla="*/ 74 w 106"/>
                <a:gd name="T7" fmla="*/ 164 h 438"/>
                <a:gd name="T8" fmla="*/ 72 w 106"/>
                <a:gd name="T9" fmla="*/ 182 h 438"/>
                <a:gd name="T10" fmla="*/ 66 w 106"/>
                <a:gd name="T11" fmla="*/ 228 h 438"/>
                <a:gd name="T12" fmla="*/ 5 w 106"/>
                <a:gd name="T13" fmla="*/ 346 h 438"/>
                <a:gd name="T14" fmla="*/ 0 w 106"/>
                <a:gd name="T15" fmla="*/ 359 h 4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438"/>
                <a:gd name="T26" fmla="*/ 106 w 106"/>
                <a:gd name="T27" fmla="*/ 438 h 4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438">
                  <a:moveTo>
                    <a:pt x="106" y="0"/>
                  </a:moveTo>
                  <a:cubicBezTo>
                    <a:pt x="96" y="6"/>
                    <a:pt x="85" y="16"/>
                    <a:pt x="82" y="28"/>
                  </a:cubicBezTo>
                  <a:cubicBezTo>
                    <a:pt x="80" y="40"/>
                    <a:pt x="77" y="53"/>
                    <a:pt x="76" y="66"/>
                  </a:cubicBezTo>
                  <a:cubicBezTo>
                    <a:pt x="78" y="110"/>
                    <a:pt x="84" y="155"/>
                    <a:pt x="90" y="200"/>
                  </a:cubicBezTo>
                  <a:cubicBezTo>
                    <a:pt x="88" y="208"/>
                    <a:pt x="85" y="213"/>
                    <a:pt x="88" y="222"/>
                  </a:cubicBezTo>
                  <a:cubicBezTo>
                    <a:pt x="90" y="242"/>
                    <a:pt x="83" y="258"/>
                    <a:pt x="80" y="278"/>
                  </a:cubicBezTo>
                  <a:cubicBezTo>
                    <a:pt x="69" y="328"/>
                    <a:pt x="43" y="384"/>
                    <a:pt x="6" y="422"/>
                  </a:cubicBezTo>
                  <a:cubicBezTo>
                    <a:pt x="4" y="427"/>
                    <a:pt x="0" y="431"/>
                    <a:pt x="0" y="438"/>
                  </a:cubicBezTo>
                </a:path>
              </a:pathLst>
            </a:custGeom>
            <a:noFill/>
            <a:ln w="28575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36870" name="Group 368"/>
          <p:cNvGrpSpPr>
            <a:grpSpLocks/>
          </p:cNvGrpSpPr>
          <p:nvPr/>
        </p:nvGrpSpPr>
        <p:grpSpPr bwMode="auto">
          <a:xfrm>
            <a:off x="7162800" y="3352800"/>
            <a:ext cx="1981200" cy="2463800"/>
            <a:chOff x="4509" y="2103"/>
            <a:chExt cx="1248" cy="1552"/>
          </a:xfrm>
        </p:grpSpPr>
        <p:grpSp>
          <p:nvGrpSpPr>
            <p:cNvPr id="36871" name="Group 369"/>
            <p:cNvGrpSpPr>
              <a:grpSpLocks/>
            </p:cNvGrpSpPr>
            <p:nvPr/>
          </p:nvGrpSpPr>
          <p:grpSpPr bwMode="auto">
            <a:xfrm>
              <a:off x="4560" y="2103"/>
              <a:ext cx="822" cy="505"/>
              <a:chOff x="4560" y="2103"/>
              <a:chExt cx="822" cy="505"/>
            </a:xfrm>
          </p:grpSpPr>
          <p:sp>
            <p:nvSpPr>
              <p:cNvPr id="17427" name="Freeform 370"/>
              <p:cNvSpPr>
                <a:spLocks/>
              </p:cNvSpPr>
              <p:nvPr/>
            </p:nvSpPr>
            <p:spPr bwMode="auto">
              <a:xfrm rot="-3926113">
                <a:off x="4935" y="2313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28" name="Freeform 371"/>
              <p:cNvSpPr>
                <a:spLocks/>
              </p:cNvSpPr>
              <p:nvPr/>
            </p:nvSpPr>
            <p:spPr bwMode="auto">
              <a:xfrm rot="-1812476">
                <a:off x="4560" y="2208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29" name="Freeform 372"/>
              <p:cNvSpPr>
                <a:spLocks/>
              </p:cNvSpPr>
              <p:nvPr/>
            </p:nvSpPr>
            <p:spPr bwMode="auto">
              <a:xfrm rot="-4240709">
                <a:off x="5079" y="2409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30" name="Freeform 373"/>
              <p:cNvSpPr>
                <a:spLocks/>
              </p:cNvSpPr>
              <p:nvPr/>
            </p:nvSpPr>
            <p:spPr bwMode="auto">
              <a:xfrm rot="-260069">
                <a:off x="4608" y="2352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31" name="Freeform 374"/>
              <p:cNvSpPr>
                <a:spLocks/>
              </p:cNvSpPr>
              <p:nvPr/>
            </p:nvSpPr>
            <p:spPr bwMode="auto">
              <a:xfrm rot="-4240709">
                <a:off x="5184" y="2208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7432" name="Freeform 375"/>
              <p:cNvSpPr>
                <a:spLocks/>
              </p:cNvSpPr>
              <p:nvPr/>
            </p:nvSpPr>
            <p:spPr bwMode="auto">
              <a:xfrm rot="-1444762">
                <a:off x="4752" y="2400"/>
                <a:ext cx="304" cy="93"/>
              </a:xfrm>
              <a:custGeom>
                <a:avLst/>
                <a:gdLst>
                  <a:gd name="T0" fmla="*/ 0 w 372"/>
                  <a:gd name="T1" fmla="*/ 93 h 114"/>
                  <a:gd name="T2" fmla="*/ 23 w 372"/>
                  <a:gd name="T3" fmla="*/ 83 h 114"/>
                  <a:gd name="T4" fmla="*/ 29 w 372"/>
                  <a:gd name="T5" fmla="*/ 82 h 114"/>
                  <a:gd name="T6" fmla="*/ 77 w 372"/>
                  <a:gd name="T7" fmla="*/ 80 h 114"/>
                  <a:gd name="T8" fmla="*/ 131 w 372"/>
                  <a:gd name="T9" fmla="*/ 46 h 114"/>
                  <a:gd name="T10" fmla="*/ 150 w 372"/>
                  <a:gd name="T11" fmla="*/ 31 h 114"/>
                  <a:gd name="T12" fmla="*/ 193 w 372"/>
                  <a:gd name="T13" fmla="*/ 31 h 114"/>
                  <a:gd name="T14" fmla="*/ 262 w 372"/>
                  <a:gd name="T15" fmla="*/ 0 h 114"/>
                  <a:gd name="T16" fmla="*/ 304 w 372"/>
                  <a:gd name="T17" fmla="*/ 5 h 1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2"/>
                  <a:gd name="T28" fmla="*/ 0 h 114"/>
                  <a:gd name="T29" fmla="*/ 372 w 372"/>
                  <a:gd name="T30" fmla="*/ 114 h 1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2" h="114">
                    <a:moveTo>
                      <a:pt x="0" y="114"/>
                    </a:moveTo>
                    <a:cubicBezTo>
                      <a:pt x="16" y="102"/>
                      <a:pt x="7" y="107"/>
                      <a:pt x="28" y="102"/>
                    </a:cubicBezTo>
                    <a:cubicBezTo>
                      <a:pt x="30" y="101"/>
                      <a:pt x="36" y="100"/>
                      <a:pt x="36" y="100"/>
                    </a:cubicBezTo>
                    <a:cubicBezTo>
                      <a:pt x="56" y="102"/>
                      <a:pt x="74" y="100"/>
                      <a:pt x="94" y="98"/>
                    </a:cubicBezTo>
                    <a:cubicBezTo>
                      <a:pt x="119" y="89"/>
                      <a:pt x="138" y="70"/>
                      <a:pt x="160" y="56"/>
                    </a:cubicBezTo>
                    <a:cubicBezTo>
                      <a:pt x="165" y="44"/>
                      <a:pt x="172" y="40"/>
                      <a:pt x="184" y="38"/>
                    </a:cubicBezTo>
                    <a:cubicBezTo>
                      <a:pt x="201" y="42"/>
                      <a:pt x="217" y="40"/>
                      <a:pt x="236" y="38"/>
                    </a:cubicBezTo>
                    <a:cubicBezTo>
                      <a:pt x="269" y="44"/>
                      <a:pt x="302" y="26"/>
                      <a:pt x="320" y="0"/>
                    </a:cubicBezTo>
                    <a:cubicBezTo>
                      <a:pt x="336" y="1"/>
                      <a:pt x="355" y="6"/>
                      <a:pt x="372" y="6"/>
                    </a:cubicBezTo>
                  </a:path>
                </a:pathLst>
              </a:custGeom>
              <a:noFill/>
              <a:ln w="57150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17426" name="Text Box 376"/>
            <p:cNvSpPr txBox="1">
              <a:spLocks noChangeArrowheads="1"/>
            </p:cNvSpPr>
            <p:nvPr/>
          </p:nvSpPr>
          <p:spPr bwMode="auto">
            <a:xfrm>
              <a:off x="4509" y="2976"/>
              <a:ext cx="1248" cy="6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2400">
                  <a:latin typeface="Times" charset="0"/>
                </a:rPr>
                <a:t>Replication of the viral genome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17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914400"/>
          </a:xfrm>
        </p:spPr>
        <p:txBody>
          <a:bodyPr/>
          <a:lstStyle/>
          <a:p>
            <a:r>
              <a:rPr lang="ar-SA" sz="2400" b="1" dirty="0" smtClean="0"/>
              <a:t>فيروسات الكبدي الوبائي</a:t>
            </a:r>
            <a:endParaRPr lang="ar-SA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749182"/>
          <a:ext cx="9144000" cy="5695372"/>
        </p:xfrm>
        <a:graphic>
          <a:graphicData uri="http://schemas.openxmlformats.org/drawingml/2006/table">
            <a:tbl>
              <a:tblPr rtl="1">
                <a:tableStyleId>{C4B1156A-380E-4F78-BDF5-A606A8083BF9}</a:tableStyleId>
              </a:tblPr>
              <a:tblGrid>
                <a:gridCol w="439775"/>
                <a:gridCol w="2043974"/>
                <a:gridCol w="713398"/>
                <a:gridCol w="548685"/>
                <a:gridCol w="962591"/>
                <a:gridCol w="2217789"/>
                <a:gridCol w="620780"/>
                <a:gridCol w="1597008"/>
              </a:tblGrid>
              <a:tr h="317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Calibri"/>
                          <a:ea typeface="Calibri"/>
                          <a:cs typeface="Arial"/>
                        </a:rPr>
                        <a:t>HIV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طريقة الانتقال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الحامض النووي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حجمه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وصفة واسمه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مميزاته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لقاح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 smtClean="0"/>
                        <a:t>الوقاية </a:t>
                      </a:r>
                      <a:r>
                        <a:rPr lang="ar-SA" sz="1400" dirty="0"/>
                        <a:t>منه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6992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A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ينتقل عن طريق الفم بعد تناول طعام أو شراب ملوث بفضلات تحتوي على الفيروس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RNA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27 nm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فيروس معوي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يشفى منه المصاب طبيعيا والضحايا عادة اقل من 1%</a:t>
                      </a:r>
                      <a:endParaRPr lang="en-US" sz="1400"/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مدة الشفاء من 4-8 أسابيع ..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له لقاح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المحافظة على </a:t>
                      </a:r>
                      <a:r>
                        <a:rPr lang="ar-SA" sz="1400" dirty="0" err="1"/>
                        <a:t>النظافة ..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65237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B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الدم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DNA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42 nm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Hepadna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الحضانة من 1-5 أشهر ويتطور بصورة بطيئة والضحايا حول العالم 400 مليون نسمة حول العالم.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له لقاح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نأخذ لقاح الفكسين ..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131907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C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الدم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RNA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30-50 nm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Hepaca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يتطور بصورة أسرع من فيروس </a:t>
                      </a:r>
                      <a:r>
                        <a:rPr lang="en-US" sz="1400"/>
                        <a:t>B  </a:t>
                      </a:r>
                      <a:r>
                        <a:rPr lang="ar-SA" sz="1400"/>
                        <a:t>والضحايا فيه تقريبا  </a:t>
                      </a:r>
                      <a:r>
                        <a:rPr lang="en-US" sz="1400"/>
                        <a:t>5 </a:t>
                      </a:r>
                      <a:r>
                        <a:rPr lang="ar-SA" sz="1400"/>
                        <a:t>% اكتشفوا له 9 انوآع، تستعملون الأرقام العربية لوصف المجموعات الرئيسية والأحرف الانجليزية  الصغيرة لوصف المجموعات الفرعية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لا يوجد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الابتعاد عن الأماكن الذي يوجد قيها دم ملوث ..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89493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D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الدم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RNA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35-37 nm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Defective</a:t>
                      </a: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Virus</a:t>
                      </a:r>
                      <a:r>
                        <a:rPr lang="ar-SA" sz="1400" dirty="0"/>
                        <a:t> فيروس معطل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الوقاية من  فيروس </a:t>
                      </a:r>
                      <a:r>
                        <a:rPr lang="en-US" sz="1400"/>
                        <a:t>B </a:t>
                      </a:r>
                      <a:r>
                        <a:rPr lang="ar-SA" sz="1400"/>
                        <a:t>لان فيروس </a:t>
                      </a:r>
                      <a:r>
                        <a:rPr lang="en-US" sz="1400"/>
                        <a:t>D</a:t>
                      </a:r>
                      <a:r>
                        <a:rPr lang="ar-SA" sz="1400"/>
                        <a:t> لا يسبب المرض بمفرده.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لا يوجد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الوقاية من </a:t>
                      </a:r>
                      <a:r>
                        <a:rPr lang="en-US" sz="1400"/>
                        <a:t>B </a:t>
                      </a:r>
                      <a:r>
                        <a:rPr lang="ar-SA" sz="1400"/>
                        <a:t>بأخذ لقاح ..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87460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E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ينتقل عن طريق الفم بعد تناول طعام أو </a:t>
                      </a:r>
                      <a:r>
                        <a:rPr lang="ar-SA" sz="1400" dirty="0" smtClean="0"/>
                        <a:t>راب </a:t>
                      </a:r>
                      <a:r>
                        <a:rPr lang="ar-SA" sz="1400" dirty="0"/>
                        <a:t>ملوث بفضلات تحتوي على </a:t>
                      </a:r>
                      <a:r>
                        <a:rPr lang="ar-SA" sz="1400" dirty="0" smtClean="0"/>
                        <a:t>الفيروس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RNA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27-34 nm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فيروس معوي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عدوى محدودة تكون فقط في تفشي الأوبئة وينتقل أكثر شيء في المياه الملوثة في حالة الفيضانات ..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لا يوجد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الابتعاد عن المناطق الموبوءة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  <a:tr h="43014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G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الدم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ـــــــــــــــــ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ــــــــــــــ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ـــــــــــــــ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يترافق مع </a:t>
                      </a:r>
                      <a:r>
                        <a:rPr lang="en-US" sz="1400"/>
                        <a:t>C</a:t>
                      </a:r>
                      <a:r>
                        <a:rPr lang="ar-SA" sz="1400"/>
                        <a:t>..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/>
                        <a:t>ـــــــــــــ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/>
                        <a:t>ــــــــــــــــ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97" marR="60897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img002"/>
          <p:cNvPicPr>
            <a:picLocks noChangeAspect="1" noChangeArrowheads="1"/>
          </p:cNvPicPr>
          <p:nvPr/>
        </p:nvPicPr>
        <p:blipFill>
          <a:blip r:embed="rId3" cstate="print"/>
          <a:srcRect l="18889" t="4445" r="20001" b="14075"/>
          <a:stretch>
            <a:fillRect/>
          </a:stretch>
        </p:blipFill>
        <p:spPr bwMode="auto">
          <a:xfrm>
            <a:off x="0" y="228600"/>
            <a:ext cx="8839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381000" y="3616245"/>
            <a:ext cx="8763000" cy="2708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rtl="1" eaLnBrk="0" hangingPunct="0"/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تسبب هذه الفيروسات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التهاب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الكبد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الفيروسي مع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حالات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حادة وحالات المزمنة وقد يتطور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التهاب الكبد المزمن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 إلى 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تليف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الكبد وبالتالي إلى سرطان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الكبد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 وهناك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6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أنواع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من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فيروسات التهاب الكبد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المحددة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في الوقت الحاضر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 (2003) </a:t>
            </a:r>
            <a:r>
              <a:rPr lang="ar-SA" sz="3400" b="1" dirty="0">
                <a:solidFill>
                  <a:schemeClr val="accent6">
                    <a:lumMod val="75000"/>
                  </a:schemeClr>
                </a:solidFill>
              </a:rPr>
              <a:t>واسمه </a:t>
            </a:r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A, B, C, D, E, and G, 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991600" cy="3124200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b="1" smtClean="0">
                <a:solidFill>
                  <a:srgbClr val="000066"/>
                </a:solidFill>
                <a:effectLst/>
              </a:rPr>
              <a:t>    فيروسات التهاب الكبد</a:t>
            </a:r>
            <a:r>
              <a:rPr lang="en-US" b="1" smtClean="0">
                <a:solidFill>
                  <a:srgbClr val="000066"/>
                </a:solidFill>
                <a:effectLst/>
              </a:rPr>
              <a:t> A </a:t>
            </a:r>
            <a:r>
              <a:rPr lang="ar-SA" b="1" smtClean="0">
                <a:solidFill>
                  <a:srgbClr val="000066"/>
                </a:solidFill>
                <a:effectLst/>
              </a:rPr>
              <a:t> و </a:t>
            </a:r>
            <a:r>
              <a:rPr lang="en-US" b="1" smtClean="0">
                <a:solidFill>
                  <a:srgbClr val="000066"/>
                </a:solidFill>
                <a:effectLst/>
              </a:rPr>
              <a:t>E </a:t>
            </a:r>
            <a:r>
              <a:rPr lang="ar-SA" b="1" smtClean="0">
                <a:solidFill>
                  <a:srgbClr val="000066"/>
                </a:solidFill>
                <a:effectLst/>
              </a:rPr>
              <a:t> التي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تنقل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طريق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الفم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 عند تناول طعام ملوث ببراز يحمل الفيروس و المريض الذي يبقى على قيد الحياة  قد يشفي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تماما.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b="1" smtClean="0">
                <a:solidFill>
                  <a:srgbClr val="000066"/>
                </a:solidFill>
                <a:effectLst/>
              </a:rPr>
              <a:t>  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التهاب الكبد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الفيروسات </a:t>
            </a:r>
            <a:r>
              <a:rPr lang="en-US" b="1" smtClean="0">
                <a:solidFill>
                  <a:srgbClr val="000066"/>
                </a:solidFill>
                <a:effectLst/>
              </a:rPr>
              <a:t>B, C, and D </a:t>
            </a:r>
            <a:r>
              <a:rPr lang="ar-SA" b="1" smtClean="0">
                <a:solidFill>
                  <a:srgbClr val="000066"/>
                </a:solidFill>
                <a:effectLst/>
              </a:rPr>
              <a:t> و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تنتقل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 عن طريق الدم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 باستخدام الحقن الملوثة وبالعلاقات الجنسية غير السوية بوجة عام والمحرمة في شريعة الدين الإسلامي ويمكن أن يصبح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التهاب الكبد مزمن</a:t>
            </a:r>
            <a:r>
              <a:rPr lang="en-US" b="1" smtClean="0">
                <a:solidFill>
                  <a:srgbClr val="000066"/>
                </a:solidFill>
                <a:effectLst/>
              </a:rPr>
              <a:t>،</a:t>
            </a:r>
            <a:r>
              <a:rPr lang="ar-SA" b="1" smtClean="0">
                <a:solidFill>
                  <a:srgbClr val="000066"/>
                </a:solidFill>
                <a:effectLst/>
              </a:rPr>
              <a:t> ويتطور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إلى تليف الكبد</a:t>
            </a:r>
            <a:r>
              <a:rPr lang="en-US" b="1" smtClean="0">
                <a:solidFill>
                  <a:srgbClr val="000066"/>
                </a:solidFill>
                <a:effectLst/>
              </a:rPr>
              <a:t> </a:t>
            </a:r>
            <a:r>
              <a:rPr lang="ar-SA" b="1" smtClean="0">
                <a:solidFill>
                  <a:srgbClr val="000066"/>
                </a:solidFill>
                <a:effectLst/>
              </a:rPr>
              <a:t>وسرطان</a:t>
            </a:r>
            <a:r>
              <a:rPr lang="en-US" b="1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pic>
        <p:nvPicPr>
          <p:cNvPr id="5123" name="Picture 5" descr="img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62400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6705600" y="5562600"/>
            <a:ext cx="1768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carcinoma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228600"/>
            <a:ext cx="9144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b="1" dirty="0" smtClean="0">
              <a:solidFill>
                <a:srgbClr val="000066"/>
              </a:solidFill>
              <a:effectLst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فيروس التهاب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الكبد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(أ) هو فيروس الحمض النووي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الريبوزي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 27  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نانومتر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،  الفيروس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المعوي.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/>
            </a:r>
            <a:br>
              <a:rPr lang="ar-SA" sz="2800" b="1" dirty="0" smtClean="0">
                <a:solidFill>
                  <a:srgbClr val="000066"/>
                </a:solidFill>
                <a:effectLst/>
              </a:rPr>
            </a:br>
            <a:r>
              <a:rPr lang="ar-SA" sz="2800" b="1" dirty="0" smtClean="0">
                <a:solidFill>
                  <a:srgbClr val="000066"/>
                </a:solidFill>
                <a:effectLst/>
              </a:rPr>
              <a:t> ويفرز الفيروس في براز المصاب خلال 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7 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~ 10 يوما 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لذلك ليس من السهل للوقاية من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العدوى.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/>
            </a:r>
            <a:br>
              <a:rPr lang="ar-SA" sz="2800" b="1" dirty="0" smtClean="0">
                <a:solidFill>
                  <a:srgbClr val="000066"/>
                </a:solidFill>
                <a:effectLst/>
              </a:rPr>
            </a:br>
            <a:r>
              <a:rPr lang="ar-SA" sz="2800" b="1" dirty="0" smtClean="0">
                <a:solidFill>
                  <a:srgbClr val="000066"/>
                </a:solidFill>
                <a:effectLst/>
              </a:rPr>
              <a:t>لذا يجب الحفظ على نظافة الأيدي، والغذاء  والأواني وهي الطريقة الأكثر فعالية لمنع العدوى.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وقد يشفي المصاب طبيعياً بعد  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4 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~ 8 الاسبوع من ظهور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المرض.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 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فقط أقل من 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1 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٪ من الضحايا يموتون من التهاب الكبد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A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.</a:t>
            </a:r>
            <a:endParaRPr lang="en-US" sz="2800" b="1" dirty="0" smtClean="0">
              <a:solidFill>
                <a:srgbClr val="000066"/>
              </a:solidFill>
              <a:effectLst/>
            </a:endParaRPr>
          </a:p>
        </p:txBody>
      </p:sp>
      <p:pic>
        <p:nvPicPr>
          <p:cNvPr id="6147" name="Picture 5" descr="img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0"/>
            <a:ext cx="84582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991600" cy="3124200"/>
          </a:xfrm>
        </p:spPr>
        <p:txBody>
          <a:bodyPr>
            <a:normAutofit lnSpcReduction="10000"/>
          </a:bodyPr>
          <a:lstStyle/>
          <a:p>
            <a:pPr algn="r" rtl="1" eaLnBrk="1" hangingPunct="1">
              <a:buFontTx/>
              <a:buNone/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التهاب الكبد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الفيروس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B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هو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الحمض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DNA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النووي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ديوكسي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ريبوزي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42 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نانومتر</a:t>
            </a:r>
            <a:r>
              <a:rPr lang="ar-SA" sz="2800" b="1" dirty="0" smtClean="0">
                <a:solidFill>
                  <a:srgbClr val="000066"/>
                </a:solidFill>
              </a:rPr>
              <a:t> </a:t>
            </a:r>
            <a:r>
              <a:rPr lang="en-US" sz="2800" b="1" dirty="0" err="1" smtClean="0">
                <a:solidFill>
                  <a:srgbClr val="000066"/>
                </a:solidFill>
                <a:effectLst/>
              </a:rPr>
              <a:t>Hepadna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الفيروس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.</a:t>
            </a:r>
            <a:endParaRPr lang="ar-SA" sz="2800" b="1" dirty="0" smtClean="0">
              <a:solidFill>
                <a:srgbClr val="000066"/>
              </a:solidFill>
              <a:effectLst/>
            </a:endParaRPr>
          </a:p>
          <a:p>
            <a:pPr algn="r" rtl="1" eaLnBrk="1" hangingPunct="1">
              <a:buFontTx/>
              <a:buNone/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ويقدر عدد المصابين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به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حول العالم </a:t>
            </a:r>
            <a:r>
              <a:rPr lang="ar-SA" sz="2800" b="1" dirty="0" err="1" smtClean="0">
                <a:solidFill>
                  <a:srgbClr val="000066"/>
                </a:solidFill>
                <a:effectLst/>
              </a:rPr>
              <a:t>بـ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400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مليون نسمة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في جميع أنحاء العالم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.</a:t>
            </a:r>
            <a:endParaRPr lang="ar-SA" sz="2800" b="1" dirty="0" smtClean="0">
              <a:solidFill>
                <a:srgbClr val="000066"/>
              </a:solidFill>
              <a:effectLst/>
            </a:endParaRPr>
          </a:p>
          <a:p>
            <a:pPr algn="r" rtl="1" eaLnBrk="1" hangingPunct="1">
              <a:buFontTx/>
              <a:buNone/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و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المناطق الموبوءة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 معظمها يقع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في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مناطق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آسيا وأفريقيا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 ،</a:t>
            </a:r>
            <a:endParaRPr lang="ar-SA" sz="2800" b="1" dirty="0" smtClean="0">
              <a:solidFill>
                <a:srgbClr val="000066"/>
              </a:solidFill>
              <a:effectLst/>
            </a:endParaRPr>
          </a:p>
          <a:p>
            <a:pPr algn="r" rtl="1" eaLnBrk="1" hangingPunct="1">
              <a:buFontTx/>
              <a:buNone/>
            </a:pPr>
            <a:r>
              <a:rPr lang="ar-SA" sz="2800" b="1" dirty="0" smtClean="0">
                <a:solidFill>
                  <a:srgbClr val="000066"/>
                </a:solidFill>
                <a:effectLst/>
              </a:rPr>
              <a:t>وينتقل عن طريق الدم الملوث بالفيروس 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وفترة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الحضانة قبل ظهور الأعراض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من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1،5 </a:t>
            </a:r>
            <a:r>
              <a:rPr lang="ar-SA" sz="2800" b="1" dirty="0" smtClean="0">
                <a:solidFill>
                  <a:srgbClr val="000066"/>
                </a:solidFill>
                <a:effectLst/>
              </a:rPr>
              <a:t>أشهر</a:t>
            </a:r>
            <a:r>
              <a:rPr lang="en-US" sz="2800" b="1" dirty="0" smtClean="0">
                <a:solidFill>
                  <a:srgbClr val="000066"/>
                </a:solidFill>
                <a:effectLst/>
              </a:rPr>
              <a:t> </a:t>
            </a:r>
          </a:p>
        </p:txBody>
      </p:sp>
      <p:pic>
        <p:nvPicPr>
          <p:cNvPr id="7171" name="Picture 5" descr="img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86200"/>
            <a:ext cx="9144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57200"/>
            <a:ext cx="8915400" cy="3962400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الالتهاب الكبدي الوبائي </a:t>
            </a:r>
            <a:r>
              <a:rPr lang="en-US" sz="2800" b="1" dirty="0" smtClean="0">
                <a:effectLst/>
              </a:rPr>
              <a:t>C </a:t>
            </a:r>
            <a:r>
              <a:rPr lang="ar-SA" sz="2800" b="1" dirty="0" smtClean="0">
                <a:effectLst/>
              </a:rPr>
              <a:t> هو</a:t>
            </a:r>
            <a:r>
              <a:rPr lang="en-US" sz="2800" b="1" dirty="0" smtClean="0">
                <a:effectLst/>
              </a:rPr>
              <a:t> 30 ~ 50  RNA virus </a:t>
            </a:r>
            <a:r>
              <a:rPr lang="ar-SA" sz="2800" b="1" dirty="0" err="1" smtClean="0">
                <a:effectLst/>
              </a:rPr>
              <a:t>نانومتر</a:t>
            </a:r>
            <a:r>
              <a:rPr lang="ar-SA" sz="2800" b="1" dirty="0" smtClean="0">
                <a:effectLst/>
              </a:rPr>
              <a:t> </a:t>
            </a:r>
            <a:r>
              <a:rPr lang="en-US" sz="2800" b="1" dirty="0" smtClean="0">
                <a:effectLst/>
              </a:rPr>
              <a:t> </a:t>
            </a:r>
            <a:r>
              <a:rPr lang="en-US" sz="2800" b="1" dirty="0" err="1" smtClean="0">
                <a:effectLst/>
              </a:rPr>
              <a:t>Hepaca</a:t>
            </a:r>
            <a:r>
              <a:rPr lang="en-US" sz="2800" b="1" dirty="0" smtClean="0">
                <a:effectLst/>
              </a:rPr>
              <a:t> virus</a:t>
            </a:r>
            <a:r>
              <a:rPr lang="ar-SA" sz="2800" b="1" dirty="0" smtClean="0">
                <a:effectLst/>
              </a:rPr>
              <a:t> </a:t>
            </a:r>
            <a:r>
              <a:rPr lang="en-US" sz="2800" b="1" dirty="0" smtClean="0">
                <a:effectLst/>
              </a:rPr>
              <a:t>.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  تم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تشخيص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الإصابة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err="1" smtClean="0">
                <a:effectLst/>
              </a:rPr>
              <a:t>به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غير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التهاب الكبد</a:t>
            </a:r>
            <a:r>
              <a:rPr lang="en-US" sz="2800" b="1" dirty="0" smtClean="0">
                <a:effectLst/>
              </a:rPr>
              <a:t> A -B  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وفترة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الحضانة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من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1- 5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أشهر</a:t>
            </a:r>
            <a:r>
              <a:rPr lang="en-US" sz="2800" b="1" dirty="0" smtClean="0">
                <a:effectLst/>
              </a:rPr>
              <a:t> .</a:t>
            </a:r>
            <a:r>
              <a:rPr lang="ar-SA" sz="2800" b="1" dirty="0" smtClean="0">
                <a:effectLst/>
              </a:rPr>
              <a:t> وتظهر مع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نوبات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حادة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 ومتكررة</a:t>
            </a:r>
            <a:r>
              <a:rPr lang="en-US" sz="2800" b="1" dirty="0" smtClean="0">
                <a:effectLst/>
              </a:rPr>
              <a:t> ،</a:t>
            </a:r>
            <a:br>
              <a:rPr lang="en-US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وفي بعض الحالات لا تظهر اعراض </a:t>
            </a:r>
            <a:r>
              <a:rPr lang="ar-SA" sz="2800" b="1" dirty="0" err="1" smtClean="0">
                <a:effectLst/>
              </a:rPr>
              <a:t>سريرية</a:t>
            </a:r>
            <a:r>
              <a:rPr lang="ar-SA" sz="2800" b="1" dirty="0" smtClean="0">
                <a:effectLst/>
              </a:rPr>
              <a:t> ويكتشف بالصدفة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err="1" smtClean="0">
                <a:effectLst/>
              </a:rPr>
              <a:t>.</a:t>
            </a:r>
            <a:r>
              <a:rPr lang="ar-SA" sz="2800" b="1" dirty="0" smtClean="0">
                <a:effectLst/>
              </a:rPr>
              <a:t> </a:t>
            </a:r>
            <a:r>
              <a:rPr lang="en-US" sz="2800" b="1" dirty="0" smtClean="0">
                <a:effectLst/>
              </a:rPr>
              <a:t>50 ~ 70 ٪ </a:t>
            </a:r>
            <a:r>
              <a:rPr lang="ar-SA" sz="2800" b="1" dirty="0" smtClean="0">
                <a:effectLst/>
              </a:rPr>
              <a:t> من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الحالات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الحادة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تصبح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عدوى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مزمنة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لدى البالغين</a:t>
            </a:r>
            <a:r>
              <a:rPr lang="en-US" sz="2800" b="1" dirty="0" smtClean="0">
                <a:effectLst/>
              </a:rPr>
              <a:t>.</a:t>
            </a:r>
            <a:endParaRPr lang="ar-SA" sz="2800" b="1" dirty="0" smtClean="0">
              <a:effectLst/>
            </a:endParaRP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معدل الانتشار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بين البالغين من السكان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عامة</a:t>
            </a:r>
            <a:r>
              <a:rPr lang="en-US" sz="2800" b="1" dirty="0" smtClean="0">
                <a:effectLst/>
              </a:rPr>
              <a:t> </a:t>
            </a:r>
            <a:r>
              <a:rPr lang="ar-SA" sz="2800" b="1" dirty="0" smtClean="0">
                <a:effectLst/>
              </a:rPr>
              <a:t>حولي </a:t>
            </a:r>
            <a:r>
              <a:rPr lang="en-US" sz="2800" b="1" dirty="0" smtClean="0">
                <a:effectLst/>
              </a:rPr>
              <a:t> 0،6 ~ 1،5 ٪ </a:t>
            </a:r>
            <a:r>
              <a:rPr lang="ar-SA" sz="2800" b="1" dirty="0" smtClean="0">
                <a:effectLst/>
              </a:rPr>
              <a:t>في جميع أنحاء العالم</a:t>
            </a:r>
            <a:endParaRPr lang="en-US" sz="2800" b="1" dirty="0" smtClean="0">
              <a:effectLst/>
            </a:endParaRPr>
          </a:p>
        </p:txBody>
      </p:sp>
      <p:pic>
        <p:nvPicPr>
          <p:cNvPr id="8195" name="Picture 5" descr="img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820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0"/>
            <a:ext cx="8686800" cy="32766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ar-SA" dirty="0" smtClean="0">
                <a:effectLst/>
              </a:rPr>
              <a:t>لفيروس </a:t>
            </a:r>
            <a:r>
              <a:rPr lang="en-US" dirty="0" smtClean="0">
                <a:effectLst/>
              </a:rPr>
              <a:t>HCV</a:t>
            </a:r>
            <a:r>
              <a:rPr lang="ar-SA" dirty="0" smtClean="0">
                <a:effectLst/>
              </a:rPr>
              <a:t> العديد من التركيب الجيني </a:t>
            </a:r>
            <a:r>
              <a:rPr lang="en-US" dirty="0" smtClean="0">
                <a:effectLst/>
              </a:rPr>
              <a:t>genotypes</a:t>
            </a:r>
            <a:r>
              <a:rPr lang="ar-SA" dirty="0" smtClean="0">
                <a:effectLst/>
              </a:rPr>
              <a:t> و يعرف حالياً تسعة  أشكال منها وقد استخدمت الارقام العربية لوصف المجموعات الرئيسية والأحرف الانجليزية الصغيرة لوصف المجموعات الفرعية  وقد استخدم نظام </a:t>
            </a:r>
            <a:r>
              <a:rPr lang="en-US" dirty="0" err="1" smtClean="0">
                <a:effectLst/>
              </a:rPr>
              <a:t>simmonds</a:t>
            </a:r>
            <a:r>
              <a:rPr lang="ar-SA" dirty="0" smtClean="0">
                <a:effectLst/>
              </a:rPr>
              <a:t> للتصنيف عام 1994</a:t>
            </a:r>
          </a:p>
          <a:p>
            <a:pPr algn="r" rtl="1" eaLnBrk="1" hangingPunct="1">
              <a:buFontTx/>
              <a:buNone/>
              <a:defRPr/>
            </a:pPr>
            <a:r>
              <a:rPr lang="en-US" dirty="0" err="1" smtClean="0"/>
              <a:t>Simmonds</a:t>
            </a:r>
            <a:r>
              <a:rPr lang="en-US" dirty="0" smtClean="0"/>
              <a:t>' classification system</a:t>
            </a:r>
            <a:endParaRPr lang="ar-SA" dirty="0" smtClean="0"/>
          </a:p>
          <a:p>
            <a:pPr algn="r" rtl="1" eaLnBrk="1" hangingPunct="1">
              <a:buFontTx/>
              <a:buNone/>
              <a:defRPr/>
            </a:pPr>
            <a:endParaRPr lang="en-US" dirty="0" smtClean="0"/>
          </a:p>
        </p:txBody>
      </p:sp>
      <p:pic>
        <p:nvPicPr>
          <p:cNvPr id="9219" name="Picture 15" descr="img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3352800"/>
          </a:xfrm>
        </p:spPr>
        <p:txBody>
          <a:bodyPr>
            <a:normAutofit lnSpcReduction="10000"/>
          </a:bodyPr>
          <a:lstStyle/>
          <a:p>
            <a:pPr algn="ctr" rtl="1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b="1" dirty="0" smtClean="0">
                <a:effectLst/>
              </a:rPr>
              <a:t>التهاب الكبد </a:t>
            </a:r>
            <a:r>
              <a:rPr lang="en-US" sz="2800" b="1" dirty="0" smtClean="0">
                <a:effectLst/>
              </a:rPr>
              <a:t>D</a:t>
            </a:r>
            <a:r>
              <a:rPr lang="ar-SA" sz="2800" b="1" dirty="0" smtClean="0">
                <a:effectLst/>
              </a:rPr>
              <a:t> الفيروس </a:t>
            </a:r>
            <a:r>
              <a:rPr lang="ar-SA" sz="2800" b="1" dirty="0" err="1" smtClean="0">
                <a:effectLst/>
              </a:rPr>
              <a:t>35 </a:t>
            </a:r>
            <a:r>
              <a:rPr lang="ar-SA" sz="2800" b="1" dirty="0" smtClean="0">
                <a:effectLst/>
              </a:rPr>
              <a:t>~ 37 </a:t>
            </a:r>
            <a:r>
              <a:rPr lang="ar-SA" sz="2800" b="1" dirty="0" err="1" smtClean="0">
                <a:effectLst/>
              </a:rPr>
              <a:t>نانومتر</a:t>
            </a:r>
            <a:r>
              <a:rPr lang="ar-SA" sz="2800" b="1" dirty="0" smtClean="0">
                <a:effectLst/>
              </a:rPr>
              <a:t>  </a:t>
            </a:r>
            <a:r>
              <a:rPr lang="en-US" sz="2800" b="1" dirty="0" smtClean="0"/>
              <a:t>RNA virus</a:t>
            </a:r>
            <a:r>
              <a:rPr lang="ar-SA" sz="2800" b="1" dirty="0" smtClean="0">
                <a:effectLst/>
              </a:rPr>
              <a:t>   وهو الفيروس </a:t>
            </a:r>
            <a:r>
              <a:rPr lang="ar-SA" sz="2800" b="1" dirty="0" err="1" smtClean="0">
                <a:effectLst/>
              </a:rPr>
              <a:t>معطلة،</a:t>
            </a:r>
            <a:r>
              <a:rPr lang="ar-SA" sz="2800" b="1" dirty="0" smtClean="0">
                <a:effectLst/>
              </a:rPr>
              <a:t/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 </a:t>
            </a:r>
            <a:r>
              <a:rPr lang="en-US" sz="2800" b="1" dirty="0" smtClean="0"/>
              <a:t>defective virus</a:t>
            </a:r>
            <a:r>
              <a:rPr lang="ar-SA" sz="2800" b="1" dirty="0" smtClean="0">
                <a:effectLst/>
              </a:rPr>
              <a:t> </a:t>
            </a:r>
            <a:endParaRPr lang="en-US" sz="2800" b="1" dirty="0" smtClean="0">
              <a:effectLst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b="1" dirty="0" smtClean="0">
                <a:effectLst/>
              </a:rPr>
              <a:t>  ويظهر فقط مع  الالتهاب الكبدي </a:t>
            </a:r>
            <a:r>
              <a:rPr lang="en-US" sz="2800" b="1" dirty="0" smtClean="0">
                <a:effectLst/>
              </a:rPr>
              <a:t>B</a:t>
            </a:r>
            <a:r>
              <a:rPr lang="ar-SA" sz="2800" b="1" dirty="0" smtClean="0">
                <a:effectLst/>
              </a:rPr>
              <a:t> </a:t>
            </a:r>
            <a:r>
              <a:rPr lang="ar-SA" sz="2800" b="1" dirty="0" err="1" smtClean="0">
                <a:effectLst/>
              </a:rPr>
              <a:t>الوبائي.</a:t>
            </a:r>
            <a:r>
              <a:rPr lang="ar-SA" sz="2800" b="1" dirty="0" smtClean="0">
                <a:effectLst/>
              </a:rPr>
              <a:t/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وهناك نوعان من حالات العدوى </a:t>
            </a:r>
            <a:r>
              <a:rPr lang="ar-SA" sz="2800" b="1" dirty="0" err="1" smtClean="0">
                <a:effectLst/>
              </a:rPr>
              <a:t>المتزامنة :</a:t>
            </a:r>
            <a:r>
              <a:rPr lang="ar-SA" sz="2800" b="1" dirty="0" smtClean="0">
                <a:effectLst/>
              </a:rPr>
              <a:t/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1) عدوى </a:t>
            </a:r>
            <a:r>
              <a:rPr lang="ar-SA" sz="2800" b="1" dirty="0" err="1" smtClean="0">
                <a:effectLst/>
              </a:rPr>
              <a:t>مرافقة </a:t>
            </a:r>
            <a:r>
              <a:rPr lang="ar-SA" sz="2800" b="1" dirty="0" smtClean="0">
                <a:effectLst/>
              </a:rPr>
              <a:t>-- العدوى المتزامنة في نفس الوقت بالفيروسين.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b="1" dirty="0" smtClean="0">
                <a:effectLst/>
              </a:rPr>
              <a:t>    2) عدوى </a:t>
            </a:r>
            <a:r>
              <a:rPr lang="ar-SA" sz="2800" b="1" dirty="0" err="1" smtClean="0">
                <a:effectLst/>
              </a:rPr>
              <a:t>إضافية </a:t>
            </a:r>
            <a:r>
              <a:rPr lang="ar-SA" sz="2800" b="1" dirty="0" smtClean="0">
                <a:effectLst/>
              </a:rPr>
              <a:t>-- العدوى بفيروس </a:t>
            </a:r>
            <a:r>
              <a:rPr lang="en-US" sz="2800" b="1" dirty="0" smtClean="0">
                <a:effectLst/>
              </a:rPr>
              <a:t>D</a:t>
            </a:r>
            <a:r>
              <a:rPr lang="ar-SA" sz="2800" b="1" dirty="0" smtClean="0">
                <a:effectLst/>
              </a:rPr>
              <a:t> تحدث عند المصابين بفيروس </a:t>
            </a:r>
            <a:r>
              <a:rPr lang="en-US" sz="2800" b="1" dirty="0" smtClean="0">
                <a:effectLst/>
              </a:rPr>
              <a:t>B</a:t>
            </a:r>
            <a:r>
              <a:rPr lang="ar-SA" sz="2800" b="1" dirty="0" err="1" smtClean="0">
                <a:effectLst/>
              </a:rPr>
              <a:t>.</a:t>
            </a:r>
            <a:endParaRPr lang="ar-SA" sz="2800" b="1" dirty="0" smtClean="0">
              <a:effectLst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b="1" dirty="0" smtClean="0">
                <a:effectLst/>
              </a:rPr>
              <a:t>  والوقاية من فيروس </a:t>
            </a:r>
            <a:r>
              <a:rPr lang="en-US" sz="2800" b="1" dirty="0" smtClean="0">
                <a:effectLst/>
              </a:rPr>
              <a:t>D</a:t>
            </a:r>
            <a:r>
              <a:rPr lang="ar-SA" sz="2800" b="1" dirty="0" smtClean="0">
                <a:effectLst/>
              </a:rPr>
              <a:t> تعتمد على الوقاية من الالتهاب الكبدي الوبائي</a:t>
            </a:r>
            <a:r>
              <a:rPr lang="ar-SA" sz="2800" b="1" dirty="0" smtClean="0"/>
              <a:t> </a:t>
            </a:r>
            <a:r>
              <a:rPr lang="en-US" sz="2800" b="1" dirty="0" smtClean="0"/>
              <a:t>B</a:t>
            </a:r>
            <a:r>
              <a:rPr lang="ar-SA" sz="2800" b="1" dirty="0" err="1" smtClean="0"/>
              <a:t>.</a:t>
            </a:r>
            <a:endParaRPr lang="en-US" sz="2800" b="1" dirty="0" smtClean="0"/>
          </a:p>
        </p:txBody>
      </p:sp>
      <p:pic>
        <p:nvPicPr>
          <p:cNvPr id="10243" name="Picture 5" descr="img014"/>
          <p:cNvPicPr>
            <a:picLocks noChangeAspect="1" noChangeArrowheads="1"/>
          </p:cNvPicPr>
          <p:nvPr/>
        </p:nvPicPr>
        <p:blipFill>
          <a:blip r:embed="rId3" cstate="print"/>
          <a:srcRect l="10715" r="9822" b="19179"/>
          <a:stretch>
            <a:fillRect/>
          </a:stretch>
        </p:blipFill>
        <p:spPr bwMode="auto">
          <a:xfrm>
            <a:off x="0" y="3581400"/>
            <a:ext cx="9144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0" y="152400"/>
            <a:ext cx="9144000" cy="4495800"/>
          </a:xfrm>
          <a:noFill/>
        </p:spPr>
        <p:txBody>
          <a:bodyPr lIns="90487" tIns="44450" rIns="90487" bIns="44450"/>
          <a:lstStyle/>
          <a:p>
            <a:pPr marL="342900" indent="-342900" rtl="1" eaLnBrk="1" hangingPunct="1">
              <a:lnSpc>
                <a:spcPct val="90000"/>
              </a:lnSpc>
            </a:pPr>
            <a:r>
              <a:rPr lang="ar-SA" b="1" dirty="0" smtClean="0">
                <a:effectLst/>
              </a:rPr>
              <a:t>التهاب الكبد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الفيروس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 </a:t>
            </a:r>
            <a:r>
              <a:rPr lang="en-US" b="1" dirty="0" smtClean="0">
                <a:solidFill>
                  <a:schemeClr val="bg2"/>
                </a:solidFill>
                <a:effectLst/>
                <a:hlinkClick r:id="rId3"/>
              </a:rPr>
              <a:t>virus E</a:t>
            </a:r>
            <a:r>
              <a:rPr lang="en-US" b="1" dirty="0" smtClean="0">
                <a:effectLst/>
              </a:rPr>
              <a:t> </a:t>
            </a:r>
            <a:r>
              <a:rPr lang="ar-SA" b="1" dirty="0" smtClean="0">
                <a:effectLst/>
              </a:rPr>
              <a:t> هو</a:t>
            </a:r>
            <a:r>
              <a:rPr lang="en-US" b="1" dirty="0" smtClean="0">
                <a:effectLst/>
              </a:rPr>
              <a:t> 27 ~ 34  </a:t>
            </a:r>
            <a:r>
              <a:rPr lang="en-US" b="1" dirty="0" smtClean="0">
                <a:solidFill>
                  <a:schemeClr val="bg2"/>
                </a:solidFill>
                <a:effectLst/>
              </a:rPr>
              <a:t>RNA virus</a:t>
            </a:r>
            <a:r>
              <a:rPr lang="en-US" b="1" dirty="0" smtClean="0">
                <a:effectLst/>
              </a:rPr>
              <a:t> </a:t>
            </a:r>
            <a:r>
              <a:rPr lang="ar-SA" b="1" dirty="0" err="1" smtClean="0">
                <a:effectLst/>
              </a:rPr>
              <a:t>نانومتر</a:t>
            </a:r>
            <a:r>
              <a:rPr lang="en-US" b="1" dirty="0" smtClean="0">
                <a:effectLst/>
              </a:rPr>
              <a:t> .</a:t>
            </a:r>
            <a:endParaRPr lang="ar-SA" b="1" dirty="0" smtClean="0">
              <a:effectLst/>
            </a:endParaRPr>
          </a:p>
          <a:p>
            <a:pPr marL="342900" indent="-342900" rtl="1" eaLnBrk="1" hangingPunct="1">
              <a:lnSpc>
                <a:spcPct val="90000"/>
              </a:lnSpc>
            </a:pPr>
            <a:r>
              <a:rPr lang="en-US" b="1" dirty="0" smtClean="0">
                <a:effectLst/>
              </a:rPr>
              <a:t>، </a:t>
            </a:r>
            <a:r>
              <a:rPr lang="ar-SA" b="1" dirty="0" smtClean="0">
                <a:effectLst/>
              </a:rPr>
              <a:t>وتحدث الإصابة </a:t>
            </a:r>
            <a:r>
              <a:rPr lang="ar-SA" b="1" dirty="0" err="1" smtClean="0">
                <a:effectLst/>
              </a:rPr>
              <a:t>به</a:t>
            </a:r>
            <a:r>
              <a:rPr lang="ar-SA" b="1" dirty="0" smtClean="0">
                <a:effectLst/>
              </a:rPr>
              <a:t> عند تفشي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الأوبئة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تحدث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في المقام الأول في البلدان الفقيرة وحيث ينتقل الفيروس بواسطة المياه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الملوثة.</a:t>
            </a: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ar-SA" b="1" dirty="0" smtClean="0">
                <a:effectLst/>
              </a:rPr>
              <a:t>معظم الضحايا من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الشباب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في</a:t>
            </a:r>
            <a:r>
              <a:rPr lang="en-US" b="1" dirty="0" smtClean="0">
                <a:effectLst/>
              </a:rPr>
              <a:t> 15 -- 40 </a:t>
            </a:r>
            <a:r>
              <a:rPr lang="ar-SA" b="1" dirty="0" smtClean="0">
                <a:effectLst/>
              </a:rPr>
              <a:t>عاما</a:t>
            </a: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ar-SA" b="1" dirty="0" smtClean="0">
                <a:effectLst/>
              </a:rPr>
              <a:t>وغير شائع عند الأطفال وكبار السن</a:t>
            </a:r>
            <a:r>
              <a:rPr lang="en-US" b="1" dirty="0" smtClean="0">
                <a:effectLst/>
              </a:rPr>
              <a:t>.</a:t>
            </a:r>
            <a:br>
              <a:rPr lang="en-US" b="1" dirty="0" smtClean="0">
                <a:effectLst/>
              </a:rPr>
            </a:br>
            <a:r>
              <a:rPr lang="ar-SA" b="1" dirty="0" smtClean="0">
                <a:effectLst/>
              </a:rPr>
              <a:t>وفي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النساء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الحوامل تكون الأعراض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شديدة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مع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معدل </a:t>
            </a:r>
            <a:r>
              <a:rPr lang="ar-SA" b="1" dirty="0" err="1" smtClean="0">
                <a:effectLst/>
              </a:rPr>
              <a:t>إماته</a:t>
            </a:r>
            <a:r>
              <a:rPr lang="ar-SA" b="1" dirty="0" smtClean="0">
                <a:effectLst/>
              </a:rPr>
              <a:t> يصل الى</a:t>
            </a:r>
            <a:r>
              <a:rPr lang="en-US" b="1" dirty="0" smtClean="0">
                <a:effectLst/>
              </a:rPr>
              <a:t> 20 ٪ </a:t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  </a:t>
            </a:r>
            <a:r>
              <a:rPr lang="ar-SA" b="1" dirty="0" smtClean="0">
                <a:effectLst/>
              </a:rPr>
              <a:t>وهي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عدوى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محدودة ذاتيا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مثل</a:t>
            </a:r>
            <a:r>
              <a:rPr lang="en-US" b="1" dirty="0" smtClean="0">
                <a:effectLst/>
              </a:rPr>
              <a:t> </a:t>
            </a:r>
            <a:r>
              <a:rPr lang="ar-SA" b="1" dirty="0" smtClean="0">
                <a:effectLst/>
              </a:rPr>
              <a:t>فيروس التهاب الكبد الوبائي </a:t>
            </a:r>
            <a:r>
              <a:rPr lang="en-US" b="1" dirty="0" smtClean="0">
                <a:effectLst/>
              </a:rPr>
              <a:t>A</a:t>
            </a:r>
          </a:p>
        </p:txBody>
      </p:sp>
      <p:pic>
        <p:nvPicPr>
          <p:cNvPr id="11267" name="Picture 1032" descr="img015"/>
          <p:cNvPicPr>
            <a:picLocks noChangeAspect="1" noChangeArrowheads="1"/>
          </p:cNvPicPr>
          <p:nvPr/>
        </p:nvPicPr>
        <p:blipFill>
          <a:blip r:embed="rId4" cstate="print"/>
          <a:srcRect b="16667"/>
          <a:stretch>
            <a:fillRect/>
          </a:stretch>
        </p:blipFill>
        <p:spPr bwMode="auto">
          <a:xfrm>
            <a:off x="0" y="44196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0"/>
            <a:ext cx="8915400" cy="6629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solidFill>
                  <a:schemeClr val="bg2"/>
                </a:solidFill>
                <a:effectLst/>
              </a:rPr>
              <a:t>  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بعد اكتشاف التهاب الكبد </a:t>
            </a:r>
            <a:r>
              <a:rPr lang="en-US" sz="2800" b="1" dirty="0" smtClean="0">
                <a:effectLst/>
              </a:rPr>
              <a:t>A-B-C-D and E</a:t>
            </a:r>
            <a:r>
              <a:rPr lang="ar-SA" sz="2800" b="1" dirty="0" smtClean="0">
                <a:effectLst/>
              </a:rPr>
              <a:t> ، ظهر عدد قليل من الحالات التهاب الكبد الفيروسي، الذي فشل في أن ينسب إلى الفيروسات </a:t>
            </a:r>
            <a:r>
              <a:rPr lang="ar-SA" sz="2800" b="1" dirty="0" err="1" smtClean="0">
                <a:effectLst/>
              </a:rPr>
              <a:t>السابقة.</a:t>
            </a:r>
            <a:r>
              <a:rPr lang="ar-SA" sz="2800" b="1" dirty="0" smtClean="0">
                <a:effectLst/>
              </a:rPr>
              <a:t/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/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وفي عام 1995، كشف </a:t>
            </a:r>
            <a:r>
              <a:rPr lang="en-US" sz="2800" b="1" dirty="0" smtClean="0">
                <a:solidFill>
                  <a:schemeClr val="bg2"/>
                </a:solidFill>
                <a:effectLst/>
              </a:rPr>
              <a:t>Simons' (Abbott) group </a:t>
            </a:r>
            <a:r>
              <a:rPr lang="ar-SA" sz="2800" b="1" dirty="0" smtClean="0">
                <a:effectLst/>
              </a:rPr>
              <a:t> </a:t>
            </a:r>
            <a:r>
              <a:rPr lang="ar-SA" sz="2800" b="1" dirty="0" err="1" smtClean="0">
                <a:effectLst/>
              </a:rPr>
              <a:t>سيمونز</a:t>
            </a:r>
            <a:r>
              <a:rPr lang="ar-SA" sz="2800" b="1" dirty="0" smtClean="0">
                <a:effectLst/>
              </a:rPr>
              <a:t> </a:t>
            </a:r>
            <a:r>
              <a:rPr lang="ar-SA" sz="2800" b="1" dirty="0" err="1" smtClean="0">
                <a:effectLst/>
              </a:rPr>
              <a:t>'</a:t>
            </a:r>
            <a:r>
              <a:rPr lang="ar-SA" sz="2800" b="1" dirty="0" smtClean="0">
                <a:effectLst/>
              </a:rPr>
              <a:t>(</a:t>
            </a:r>
            <a:r>
              <a:rPr lang="ar-SA" sz="2800" b="1" dirty="0" err="1" smtClean="0">
                <a:effectLst/>
              </a:rPr>
              <a:t>ابوت</a:t>
            </a:r>
            <a:r>
              <a:rPr lang="ar-SA" sz="2800" b="1" dirty="0" smtClean="0">
                <a:effectLst/>
              </a:rPr>
              <a:t>) فريق  عن فيروس جديد  </a:t>
            </a:r>
            <a:r>
              <a:rPr lang="en-US" sz="2800" b="1" dirty="0" smtClean="0">
                <a:solidFill>
                  <a:schemeClr val="bg2"/>
                </a:solidFill>
                <a:effectLst/>
              </a:rPr>
              <a:t>GBV-C</a:t>
            </a:r>
            <a:r>
              <a:rPr lang="ar-SA" sz="2800" b="1" dirty="0" smtClean="0">
                <a:effectLst/>
              </a:rPr>
              <a:t> </a:t>
            </a:r>
            <a:br>
              <a:rPr lang="ar-SA" sz="2800" b="1" dirty="0" smtClean="0">
                <a:effectLst/>
              </a:rPr>
            </a:br>
            <a:r>
              <a:rPr lang="ar-SA" sz="2800" b="1" dirty="0" smtClean="0">
                <a:effectLst/>
              </a:rPr>
              <a:t>في عام 1996، وصف  لينين  </a:t>
            </a:r>
            <a:r>
              <a:rPr lang="en-US" sz="2800" b="1" dirty="0" err="1" smtClean="0">
                <a:solidFill>
                  <a:schemeClr val="bg2"/>
                </a:solidFill>
                <a:effectLst/>
              </a:rPr>
              <a:t>Linnen's</a:t>
            </a:r>
            <a:r>
              <a:rPr lang="en-US" sz="2800" b="1" dirty="0" smtClean="0">
                <a:solidFill>
                  <a:schemeClr val="bg2"/>
                </a:solidFill>
                <a:effectLst/>
              </a:rPr>
              <a:t> </a:t>
            </a:r>
            <a:r>
              <a:rPr lang="ar-SA" sz="2800" b="1" dirty="0" smtClean="0">
                <a:solidFill>
                  <a:schemeClr val="bg2"/>
                </a:solidFill>
                <a:effectLst/>
              </a:rPr>
              <a:t> </a:t>
            </a:r>
            <a:r>
              <a:rPr lang="ar-SA" sz="2800" b="1" dirty="0" err="1" smtClean="0">
                <a:effectLst/>
              </a:rPr>
              <a:t>(</a:t>
            </a:r>
            <a:r>
              <a:rPr lang="en-US" sz="2800" b="1" dirty="0" err="1" smtClean="0">
                <a:effectLst/>
              </a:rPr>
              <a:t>Genelab</a:t>
            </a:r>
            <a:r>
              <a:rPr lang="ar-SA" sz="2800" b="1" dirty="0" smtClean="0">
                <a:effectLst/>
              </a:rPr>
              <a:t>) فيروس آخر جديد وسماه </a:t>
            </a:r>
            <a:r>
              <a:rPr lang="en-US" sz="2800" b="1" dirty="0" smtClean="0">
                <a:solidFill>
                  <a:schemeClr val="bg2"/>
                </a:solidFill>
                <a:effectLst/>
                <a:hlinkClick r:id="rId3"/>
              </a:rPr>
              <a:t>HGV</a:t>
            </a:r>
            <a:endParaRPr lang="ar-SA" sz="2800" b="1" dirty="0" smtClean="0">
              <a:effectLst/>
            </a:endParaRP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endParaRPr lang="ar-SA" sz="2800" b="1" dirty="0" smtClean="0">
              <a:effectLst/>
            </a:endParaRP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sz="2800" b="1" dirty="0" smtClean="0">
                <a:effectLst/>
              </a:rPr>
              <a:t>وعادة تترافق </a:t>
            </a:r>
            <a:r>
              <a:rPr lang="ar-SA" sz="2800" b="1" dirty="0" err="1" smtClean="0">
                <a:effectLst/>
              </a:rPr>
              <a:t>الأصابه</a:t>
            </a:r>
            <a:r>
              <a:rPr lang="ar-SA" sz="2800" b="1" dirty="0" smtClean="0">
                <a:effectLst/>
              </a:rPr>
              <a:t> بفيروس </a:t>
            </a:r>
            <a:r>
              <a:rPr lang="en-US" sz="2800" b="1" dirty="0" smtClean="0">
                <a:effectLst/>
              </a:rPr>
              <a:t>C</a:t>
            </a:r>
            <a:r>
              <a:rPr lang="ar-SA" sz="2800" b="1" dirty="0" smtClean="0">
                <a:effectLst/>
              </a:rPr>
              <a:t> مع فيروس </a:t>
            </a:r>
            <a:r>
              <a:rPr lang="en-US" sz="2800" b="1" dirty="0" smtClean="0">
                <a:effectLst/>
              </a:rPr>
              <a:t>G</a:t>
            </a:r>
            <a:endParaRPr lang="en-US" sz="2800" b="1" dirty="0" smtClean="0">
              <a:solidFill>
                <a:schemeClr val="bg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en-US" sz="2800" b="1" dirty="0" smtClean="0">
              <a:solidFill>
                <a:schemeClr val="bg2"/>
              </a:solidFill>
              <a:effectLst/>
            </a:endParaRPr>
          </a:p>
        </p:txBody>
      </p:sp>
      <p:pic>
        <p:nvPicPr>
          <p:cNvPr id="12291" name="Picture 6" descr="img0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4267200"/>
            <a:ext cx="6858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91600" cy="5105400"/>
          </a:xfrm>
        </p:spPr>
        <p:txBody>
          <a:bodyPr/>
          <a:lstStyle/>
          <a:p>
            <a:pPr algn="r" rtl="1" eaLnBrk="1" hangingPunct="1">
              <a:buNone/>
              <a:defRPr/>
            </a:pPr>
            <a:r>
              <a:rPr lang="ar-SA" dirty="0" smtClean="0"/>
              <a:t>   المظاهر </a:t>
            </a:r>
            <a:r>
              <a:rPr lang="ar-SA" dirty="0" err="1" smtClean="0"/>
              <a:t>السريرية</a:t>
            </a:r>
            <a:r>
              <a:rPr lang="en-US" dirty="0" smtClean="0"/>
              <a:t> --- </a:t>
            </a:r>
            <a:r>
              <a:rPr lang="ar-SA" dirty="0" smtClean="0"/>
              <a:t>المرضى الذين يعانون من</a:t>
            </a:r>
            <a:r>
              <a:rPr lang="en-US" dirty="0" smtClean="0"/>
              <a:t> </a:t>
            </a:r>
            <a:r>
              <a:rPr lang="ar-SA" dirty="0" smtClean="0"/>
              <a:t>التهاب الكبد الفيروسي المزمن</a:t>
            </a:r>
            <a:r>
              <a:rPr lang="en-US" dirty="0" smtClean="0"/>
              <a:t> </a:t>
            </a:r>
            <a:r>
              <a:rPr lang="ar-SA" dirty="0" smtClean="0"/>
              <a:t>عادة لا تظهر عليهم الأعراض</a:t>
            </a:r>
            <a:r>
              <a:rPr lang="en-US" dirty="0" smtClean="0"/>
              <a:t>، </a:t>
            </a:r>
            <a:r>
              <a:rPr lang="ar-SA" dirty="0" smtClean="0"/>
              <a:t> لذلك كثيرا ما يتم</a:t>
            </a:r>
            <a:r>
              <a:rPr lang="en-US" dirty="0" smtClean="0"/>
              <a:t> </a:t>
            </a:r>
            <a:r>
              <a:rPr lang="ar-SA" dirty="0" smtClean="0"/>
              <a:t>التشخيص</a:t>
            </a:r>
            <a:r>
              <a:rPr lang="en-US" dirty="0" smtClean="0"/>
              <a:t> </a:t>
            </a:r>
            <a:r>
              <a:rPr lang="ar-SA" dirty="0" smtClean="0"/>
              <a:t> إلا بعد</a:t>
            </a:r>
            <a:r>
              <a:rPr lang="en-US" dirty="0" smtClean="0"/>
              <a:t> </a:t>
            </a:r>
            <a:r>
              <a:rPr lang="ar-SA" dirty="0" smtClean="0"/>
              <a:t>تقدم المرض </a:t>
            </a:r>
            <a:r>
              <a:rPr lang="en-US" dirty="0" smtClean="0"/>
              <a:t> </a:t>
            </a:r>
            <a:r>
              <a:rPr lang="ar-SA" dirty="0" smtClean="0"/>
              <a:t>إلى</a:t>
            </a:r>
            <a:r>
              <a:rPr lang="en-US" dirty="0" smtClean="0"/>
              <a:t> </a:t>
            </a:r>
            <a:r>
              <a:rPr lang="ar-SA" dirty="0" smtClean="0"/>
              <a:t>مرحلة</a:t>
            </a:r>
            <a:r>
              <a:rPr lang="en-US" dirty="0" smtClean="0"/>
              <a:t> </a:t>
            </a:r>
            <a:r>
              <a:rPr lang="ar-SA" dirty="0" smtClean="0"/>
              <a:t>التليف </a:t>
            </a:r>
            <a:r>
              <a:rPr lang="ar-SA" dirty="0" err="1" smtClean="0"/>
              <a:t>الكبدي.</a:t>
            </a:r>
            <a:r>
              <a:rPr lang="ar-SA" dirty="0" smtClean="0"/>
              <a:t> </a:t>
            </a:r>
            <a:r>
              <a:rPr lang="en-US" dirty="0" smtClean="0"/>
              <a:t> </a:t>
            </a:r>
            <a:r>
              <a:rPr lang="ar-SA" dirty="0" smtClean="0"/>
              <a:t>وتم الكشف عن</a:t>
            </a:r>
            <a:r>
              <a:rPr lang="en-US" dirty="0" smtClean="0"/>
              <a:t> </a:t>
            </a:r>
            <a:r>
              <a:rPr lang="ar-SA" dirty="0" smtClean="0"/>
              <a:t>تضخم الكبد</a:t>
            </a:r>
            <a:r>
              <a:rPr lang="en-US" dirty="0" smtClean="0"/>
              <a:t> </a:t>
            </a:r>
            <a:r>
              <a:rPr lang="ar-SA" dirty="0" smtClean="0"/>
              <a:t>عادة</a:t>
            </a:r>
            <a:r>
              <a:rPr lang="en-US" dirty="0" smtClean="0"/>
              <a:t> </a:t>
            </a:r>
            <a:r>
              <a:rPr lang="ar-SA" dirty="0" smtClean="0"/>
              <a:t>في</a:t>
            </a:r>
            <a:r>
              <a:rPr lang="en-US" dirty="0" smtClean="0"/>
              <a:t> </a:t>
            </a:r>
            <a:r>
              <a:rPr lang="ar-SA" dirty="0" smtClean="0"/>
              <a:t>التهاب الكبد المزمن  </a:t>
            </a:r>
            <a:r>
              <a:rPr lang="en-US" dirty="0" smtClean="0"/>
              <a:t> </a:t>
            </a:r>
            <a:r>
              <a:rPr lang="ar-SA" dirty="0" err="1" smtClean="0"/>
              <a:t>وايضا</a:t>
            </a:r>
            <a:r>
              <a:rPr lang="en-US" dirty="0" smtClean="0"/>
              <a:t> </a:t>
            </a:r>
            <a:r>
              <a:rPr lang="ar-SA" dirty="0" smtClean="0"/>
              <a:t>نقصان</a:t>
            </a:r>
            <a:r>
              <a:rPr lang="en-US" dirty="0" smtClean="0"/>
              <a:t> </a:t>
            </a:r>
            <a:r>
              <a:rPr lang="ar-SA" dirty="0" smtClean="0"/>
              <a:t>في</a:t>
            </a:r>
            <a:r>
              <a:rPr lang="en-US" dirty="0" smtClean="0"/>
              <a:t> </a:t>
            </a:r>
            <a:r>
              <a:rPr lang="ar-SA" dirty="0" smtClean="0"/>
              <a:t>الكبد</a:t>
            </a:r>
            <a:r>
              <a:rPr lang="en-US" dirty="0" smtClean="0"/>
              <a:t> </a:t>
            </a:r>
            <a:r>
              <a:rPr lang="ar-SA" dirty="0" smtClean="0"/>
              <a:t>حجمه</a:t>
            </a:r>
            <a:r>
              <a:rPr lang="en-US" dirty="0" smtClean="0"/>
              <a:t> </a:t>
            </a:r>
            <a:r>
              <a:rPr lang="ar-SA" dirty="0" smtClean="0"/>
              <a:t>جنبا إلى جنب مع</a:t>
            </a:r>
            <a:r>
              <a:rPr lang="en-US" dirty="0" smtClean="0"/>
              <a:t> </a:t>
            </a:r>
            <a:r>
              <a:rPr lang="ar-SA" dirty="0" smtClean="0"/>
              <a:t>تطور الى تليف الكبد</a:t>
            </a:r>
            <a:r>
              <a:rPr lang="en-US" dirty="0" smtClean="0"/>
              <a:t>. </a:t>
            </a:r>
            <a:r>
              <a:rPr lang="ar-SA" dirty="0" smtClean="0"/>
              <a:t> </a:t>
            </a:r>
            <a:r>
              <a:rPr lang="ar-SA" dirty="0" err="1" smtClean="0"/>
              <a:t>ولاعراض</a:t>
            </a:r>
            <a:r>
              <a:rPr lang="ar-SA" dirty="0" smtClean="0"/>
              <a:t> الاصفرار البول الداكن </a:t>
            </a:r>
            <a:r>
              <a:rPr lang="ar-SA" dirty="0" err="1" smtClean="0"/>
              <a:t>التقيئ</a:t>
            </a:r>
            <a:r>
              <a:rPr lang="ar-SA" dirty="0" smtClean="0"/>
              <a:t> الالم </a:t>
            </a:r>
            <a:r>
              <a:rPr lang="ar-SA" dirty="0" err="1" smtClean="0"/>
              <a:t>بطنية</a:t>
            </a:r>
            <a:r>
              <a:rPr lang="ar-SA" dirty="0" smtClean="0"/>
              <a:t> تليف الكبد.</a:t>
            </a:r>
          </a:p>
          <a:p>
            <a:pPr algn="r" rtl="1" eaLnBrk="1" hangingPunct="1">
              <a:defRPr/>
            </a:pPr>
            <a:r>
              <a:rPr lang="ar-SA" dirty="0" smtClean="0"/>
              <a:t>وعادة يتطور المرض </a:t>
            </a:r>
            <a:r>
              <a:rPr lang="en-US" dirty="0" smtClean="0"/>
              <a:t>C</a:t>
            </a:r>
            <a:r>
              <a:rPr lang="ar-SA" dirty="0" smtClean="0"/>
              <a:t> بصورة اسرع من المرض </a:t>
            </a:r>
            <a:r>
              <a:rPr lang="en-US" dirty="0" smtClean="0"/>
              <a:t>B</a:t>
            </a:r>
            <a:r>
              <a:rPr lang="ar-SA" dirty="0" err="1" smtClean="0"/>
              <a:t>.</a:t>
            </a:r>
            <a:r>
              <a:rPr lang="ar-SA" dirty="0" smtClean="0"/>
              <a:t> حيث يتطور إلى حالات تليف الكبد ثم سرطان الكبد.</a:t>
            </a:r>
            <a:endParaRPr lang="en-US" dirty="0" smtClean="0"/>
          </a:p>
        </p:txBody>
      </p:sp>
      <p:pic>
        <p:nvPicPr>
          <p:cNvPr id="13315" name="Picture 5" descr="img030"/>
          <p:cNvPicPr>
            <a:picLocks noChangeAspect="1" noChangeArrowheads="1"/>
          </p:cNvPicPr>
          <p:nvPr/>
        </p:nvPicPr>
        <p:blipFill>
          <a:blip r:embed="rId3" cstate="print"/>
          <a:srcRect b="22858"/>
          <a:stretch>
            <a:fillRect/>
          </a:stretch>
        </p:blipFill>
        <p:spPr bwMode="auto">
          <a:xfrm>
            <a:off x="0" y="50292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4114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ar-SA" b="1" smtClean="0">
              <a:effectLst/>
            </a:endParaRPr>
          </a:p>
          <a:p>
            <a:pPr algn="r" rtl="1" eaLnBrk="1" hangingPunct="1">
              <a:lnSpc>
                <a:spcPct val="80000"/>
              </a:lnSpc>
            </a:pP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يختلف تشخيص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كل حالة على حدة:-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b="1" smtClean="0">
                <a:effectLst/>
              </a:rPr>
              <a:t>1- 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لا تظهر عليه اعراض ولا يعلم باصابته بالمرض ويشفى بدون علاج أي بصورة طبيعية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b="1" smtClean="0">
                <a:effectLst/>
              </a:rPr>
              <a:t>2- تظهر عليه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الأعراض متوسطة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ويستقبل العلاج  اللازم ويشفى.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3- تظهر عليه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أعراض عديدة 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حادة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وحرجة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يرافقه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الغيبوبة لكن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في النهاية يشفي بعد تلقي العلاج اللازم.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b="1" smtClean="0">
                <a:effectLst/>
              </a:rPr>
              <a:t>4- تظهر عليه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أعراض عديدة 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حادة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وحرجة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يرافقه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الغيبوبة تنتهى بموت المصاب.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b="1" smtClean="0">
                <a:effectLst/>
              </a:rPr>
              <a:t>في بعض الحالات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الحادة</a:t>
            </a:r>
            <a:r>
              <a:rPr lang="en-US" b="1" smtClean="0">
                <a:effectLst/>
              </a:rPr>
              <a:t>، </a:t>
            </a:r>
            <a:r>
              <a:rPr lang="ar-SA" b="1" smtClean="0">
                <a:effectLst/>
              </a:rPr>
              <a:t>يحدث تغير في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بيوكيميائية</a:t>
            </a:r>
            <a:r>
              <a:rPr lang="en-US" b="1" smtClean="0">
                <a:effectLst/>
              </a:rPr>
              <a:t> </a:t>
            </a:r>
            <a:r>
              <a:rPr lang="ar-SA" b="1" smtClean="0">
                <a:effectLst/>
              </a:rPr>
              <a:t>الدم ويتعافى المصاب في غضون</a:t>
            </a:r>
            <a:r>
              <a:rPr lang="en-US" b="1" smtClean="0">
                <a:effectLst/>
              </a:rPr>
              <a:t> 6 </a:t>
            </a:r>
            <a:r>
              <a:rPr lang="ar-SA" b="1" smtClean="0">
                <a:effectLst/>
              </a:rPr>
              <a:t>أسابيع</a:t>
            </a:r>
            <a:r>
              <a:rPr lang="en-US" b="1" smtClean="0">
                <a:effectLst/>
              </a:rPr>
              <a:t>.</a:t>
            </a:r>
            <a:br>
              <a:rPr lang="en-US" b="1" smtClean="0">
                <a:effectLst/>
              </a:rPr>
            </a:br>
            <a:endParaRPr lang="ar-SA" b="1" smtClean="0">
              <a:effectLst/>
            </a:endParaRPr>
          </a:p>
          <a:p>
            <a:pPr algn="r" rtl="1" eaLnBrk="1" hangingPunct="1">
              <a:lnSpc>
                <a:spcPct val="80000"/>
              </a:lnSpc>
              <a:buFontTx/>
              <a:buNone/>
            </a:pPr>
            <a:r>
              <a:rPr lang="ar-SA" b="1" smtClean="0">
                <a:effectLst/>
              </a:rPr>
              <a:t>في حالات الاصابة بفيروس </a:t>
            </a:r>
            <a:r>
              <a:rPr lang="en-US" b="1" smtClean="0">
                <a:effectLst/>
              </a:rPr>
              <a:t>B, C,D</a:t>
            </a:r>
            <a:r>
              <a:rPr lang="ar-SA" b="1" smtClean="0">
                <a:effectLst/>
              </a:rPr>
              <a:t> قد يتطور المرض إلى التهاب مزمن في الكبد يتحول إلى تليف في الكبد ثم سرطان الكبد.</a:t>
            </a:r>
            <a:endParaRPr lang="en-US" b="1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الحشرات ونقل الامراض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830763"/>
          </a:xfrm>
        </p:spPr>
        <p:txBody>
          <a:bodyPr/>
          <a:lstStyle/>
          <a:p>
            <a:pPr algn="r" rtl="1"/>
            <a:r>
              <a:rPr lang="ar-SA" sz="2800" dirty="0" smtClean="0"/>
              <a:t>تقوم الحشرات بنقل الفيروسات من عائله إلى عائل أخر دون ان يتكاثر الفيروس في أنسجة الحشرة او احيانا قد يتكاثر في انسجة الناقل دون ان يؤدي إلى هلاك الناقل.</a:t>
            </a:r>
          </a:p>
          <a:p>
            <a:pPr algn="r" rtl="1"/>
            <a:r>
              <a:rPr lang="ar-SA" sz="2800" dirty="0" smtClean="0"/>
              <a:t>امثله </a:t>
            </a:r>
            <a:r>
              <a:rPr lang="ar-SA" sz="2800" dirty="0" err="1" smtClean="0"/>
              <a:t>للامراض</a:t>
            </a:r>
            <a:r>
              <a:rPr lang="ar-SA" sz="2800" dirty="0" smtClean="0"/>
              <a:t> الفيروسية التي تنقلها الحشرات </a:t>
            </a:r>
          </a:p>
          <a:p>
            <a:pPr algn="r" rtl="1"/>
            <a:r>
              <a:rPr lang="ar-SA" sz="2800" b="1" dirty="0" smtClean="0"/>
              <a:t>فيروس حمى الوادي </a:t>
            </a:r>
            <a:r>
              <a:rPr lang="ar-SA" sz="2800" b="1" dirty="0" err="1" smtClean="0"/>
              <a:t>المتصدع:-</a:t>
            </a:r>
            <a:endParaRPr lang="ar-SA" sz="2800" b="1" dirty="0" smtClean="0"/>
          </a:p>
          <a:p>
            <a:pPr algn="r" rtl="1"/>
            <a:r>
              <a:rPr lang="ar-SA" sz="2800" dirty="0" err="1" smtClean="0"/>
              <a:t>العائل (الاغنام </a:t>
            </a:r>
            <a:r>
              <a:rPr lang="ar-SA" sz="2800" dirty="0" smtClean="0"/>
              <a:t>– </a:t>
            </a:r>
            <a:r>
              <a:rPr lang="ar-SA" sz="2800" dirty="0" err="1" smtClean="0"/>
              <a:t>الجمال </a:t>
            </a:r>
            <a:r>
              <a:rPr lang="ar-SA" sz="2800" dirty="0" smtClean="0"/>
              <a:t>– الانسان</a:t>
            </a:r>
            <a:r>
              <a:rPr lang="ar-SA" sz="2800" dirty="0" err="1" smtClean="0"/>
              <a:t>) </a:t>
            </a:r>
            <a:r>
              <a:rPr lang="ar-SA" sz="2800" dirty="0" smtClean="0"/>
              <a:t>، الناقل البعوض.</a:t>
            </a:r>
          </a:p>
          <a:p>
            <a:pPr algn="r" rtl="1"/>
            <a:r>
              <a:rPr lang="ar-SA" sz="2800" dirty="0" smtClean="0"/>
              <a:t>حمى الوادي المتصدع مرض يصيب الحيوانات في المقام الاول ويمكنه إصابة </a:t>
            </a:r>
            <a:r>
              <a:rPr lang="ar-SA" sz="2800" dirty="0" err="1" smtClean="0"/>
              <a:t>الانسان.</a:t>
            </a:r>
            <a:r>
              <a:rPr lang="ar-SA" sz="2800" dirty="0" smtClean="0"/>
              <a:t> </a:t>
            </a:r>
          </a:p>
          <a:p>
            <a:pPr algn="r" rtl="1"/>
            <a:r>
              <a:rPr lang="ar-SA" sz="2800" dirty="0" smtClean="0"/>
              <a:t>يؤدي المرض إلى خسائر اقتصادية فادحة بسبب الوفيات وحالات الاجهاض التي تحدث بين الحيوانات التي تصاب بالحمى في المزارع.</a:t>
            </a:r>
          </a:p>
          <a:p>
            <a:pPr algn="r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r" rtl="1"/>
            <a:r>
              <a:rPr lang="ar-SA" dirty="0" smtClean="0"/>
              <a:t>تم تحديد المرض </a:t>
            </a:r>
            <a:r>
              <a:rPr lang="ar-SA" dirty="0" err="1" smtClean="0"/>
              <a:t>لاول</a:t>
            </a:r>
            <a:r>
              <a:rPr lang="ar-SA" dirty="0" smtClean="0"/>
              <a:t> مرة في عام 1931 عند تفشي المرض في احد المزارع في الوادي المتصدع في كينيا.</a:t>
            </a:r>
          </a:p>
          <a:p>
            <a:pPr algn="r" rtl="1"/>
            <a:r>
              <a:rPr lang="ar-SA" dirty="0" smtClean="0"/>
              <a:t>وفي سبتمبر 2000 تم </a:t>
            </a:r>
            <a:r>
              <a:rPr lang="ar-SA" dirty="0" err="1" smtClean="0"/>
              <a:t>تاكيد</a:t>
            </a:r>
            <a:r>
              <a:rPr lang="ar-SA" dirty="0" smtClean="0"/>
              <a:t> حالات الوادي المتصدع في السعودية </a:t>
            </a:r>
            <a:r>
              <a:rPr lang="ar-SA" dirty="0" err="1" smtClean="0"/>
              <a:t>واليمن.</a:t>
            </a:r>
            <a:r>
              <a:rPr lang="ar-SA" dirty="0" smtClean="0"/>
              <a:t> </a:t>
            </a:r>
          </a:p>
          <a:p>
            <a:pPr algn="r" rtl="1"/>
            <a:r>
              <a:rPr lang="ar-SA" b="1" dirty="0" smtClean="0"/>
              <a:t>الانتقال </a:t>
            </a:r>
            <a:r>
              <a:rPr lang="ar-SA" b="1" dirty="0" err="1" smtClean="0"/>
              <a:t>للانسان:-</a:t>
            </a:r>
            <a:endParaRPr lang="ar-SA" b="1" dirty="0" smtClean="0"/>
          </a:p>
          <a:p>
            <a:pPr algn="r" rtl="1"/>
            <a:r>
              <a:rPr lang="ar-SA" dirty="0" smtClean="0"/>
              <a:t>تحدث العدوي </a:t>
            </a:r>
            <a:r>
              <a:rPr lang="ar-SA" dirty="0" err="1" smtClean="0"/>
              <a:t>للانسان</a:t>
            </a:r>
            <a:r>
              <a:rPr lang="ar-SA" dirty="0" smtClean="0"/>
              <a:t> بسبب التلامس المباشر مع الحيوان المصاب أو التلامس غير المباشر مع دم أو اعضاء الحيوانات المصابة خلال الذبح والتقطيع او اثناء مساعدة الحيوانات في الولادة او التخلص من جثث </a:t>
            </a:r>
            <a:r>
              <a:rPr lang="ar-SA" dirty="0" err="1" smtClean="0"/>
              <a:t>الحيوانات.</a:t>
            </a:r>
            <a:r>
              <a:rPr lang="ar-SA" dirty="0" smtClean="0"/>
              <a:t> لذا تعتبر بعض الفئات المهنية شديدي التعرض لمخاطر الاصابة.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754563"/>
          </a:xfrm>
        </p:spPr>
        <p:txBody>
          <a:bodyPr/>
          <a:lstStyle/>
          <a:p>
            <a:pPr algn="r">
              <a:buNone/>
            </a:pPr>
            <a:r>
              <a:rPr lang="ar-SA" sz="3000" dirty="0" smtClean="0"/>
              <a:t>ايضا قد تنجم العدوى البشرية عن لدغات البعوض المصاب </a:t>
            </a:r>
          </a:p>
          <a:p>
            <a:pPr algn="r">
              <a:buNone/>
            </a:pPr>
            <a:r>
              <a:rPr lang="ar-SA" sz="3000" dirty="0" smtClean="0"/>
              <a:t>ومن الممكن ان ينتقل فيروس حمى الوادي المتصدع عن طريق الذباب الماص للدم.</a:t>
            </a:r>
          </a:p>
          <a:p>
            <a:pPr algn="r">
              <a:buNone/>
            </a:pPr>
            <a:r>
              <a:rPr lang="ar-SA" sz="3000" dirty="0" smtClean="0"/>
              <a:t>تتراوح فترة </a:t>
            </a:r>
            <a:r>
              <a:rPr lang="ar-SA" sz="3000" dirty="0" err="1" smtClean="0"/>
              <a:t>الحضانه</a:t>
            </a:r>
            <a:r>
              <a:rPr lang="ar-SA" sz="3000" dirty="0" smtClean="0"/>
              <a:t> (الفترة من العدوى وحتى ظهور </a:t>
            </a:r>
            <a:endParaRPr lang="en-US" sz="3000" dirty="0" smtClean="0"/>
          </a:p>
          <a:p>
            <a:pPr algn="r">
              <a:buNone/>
            </a:pPr>
            <a:r>
              <a:rPr lang="ar-SA" sz="3000" dirty="0" smtClean="0"/>
              <a:t>الاعراض) من يومين الى 6 ايام.</a:t>
            </a:r>
          </a:p>
          <a:p>
            <a:pPr algn="r">
              <a:buNone/>
            </a:pPr>
            <a:r>
              <a:rPr lang="en-US" sz="3000" dirty="0" smtClean="0"/>
              <a:t> </a:t>
            </a:r>
            <a:r>
              <a:rPr lang="ar-SA" sz="3000" dirty="0" smtClean="0"/>
              <a:t> يعاني المصابون من ظهور مفاجئ لحمى شبيهة </a:t>
            </a:r>
            <a:r>
              <a:rPr lang="ar-SA" sz="3000" dirty="0" err="1" smtClean="0"/>
              <a:t>بالانفلونزا</a:t>
            </a:r>
            <a:endParaRPr lang="ar-SA" sz="3000" dirty="0" smtClean="0"/>
          </a:p>
          <a:p>
            <a:pPr algn="r">
              <a:buNone/>
            </a:pPr>
            <a:r>
              <a:rPr lang="ar-SA" sz="3000" dirty="0" smtClean="0"/>
              <a:t>الم بالعضلات والمفاصل وصداع.</a:t>
            </a:r>
          </a:p>
          <a:p>
            <a:pPr algn="r">
              <a:buNone/>
            </a:pPr>
            <a:r>
              <a:rPr lang="ar-SA" sz="3000" dirty="0" smtClean="0"/>
              <a:t>وتستمر الاعراض من 4 إلى 7 ايام تبدأ بعدها الاستجابة المناعية نتيجة لظهور الاضداد ويختفي الفيروس تدريجيا من الدم.</a:t>
            </a:r>
          </a:p>
          <a:p>
            <a:pPr algn="r" rtl="1">
              <a:buNone/>
            </a:pPr>
            <a:r>
              <a:rPr lang="ar-SA" sz="3000" dirty="0" smtClean="0"/>
              <a:t>يتم تشخيصه بطرق عدة منها الاختبارات </a:t>
            </a:r>
            <a:r>
              <a:rPr lang="ar-SA" sz="3000" dirty="0" err="1" smtClean="0"/>
              <a:t>السيريولوجية</a:t>
            </a:r>
            <a:r>
              <a:rPr lang="ar-SA" sz="3000" dirty="0" smtClean="0"/>
              <a:t> </a:t>
            </a:r>
            <a:r>
              <a:rPr lang="en-US" sz="3000" dirty="0" smtClean="0"/>
              <a:t>ELISA</a:t>
            </a:r>
            <a:endParaRPr lang="ar-SA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 smtClean="0"/>
              <a:t>نظرا لان معظم الحالات البشرية لحمى الوادي المتصدع </a:t>
            </a:r>
            <a:r>
              <a:rPr lang="ar-SA" dirty="0" err="1" smtClean="0"/>
              <a:t>خفيفية</a:t>
            </a:r>
            <a:r>
              <a:rPr lang="ar-SA" dirty="0" smtClean="0"/>
              <a:t> نسبياً لا يحتاج هؤلاء المرضي معالجة </a:t>
            </a:r>
            <a:r>
              <a:rPr lang="ar-SA" dirty="0" err="1" smtClean="0"/>
              <a:t>معينة.</a:t>
            </a:r>
            <a:r>
              <a:rPr lang="ar-SA" dirty="0" smtClean="0"/>
              <a:t> ويمكن تجنب تفشي المرض بين الحيوانات عن طريق برنامج التطعيم المستمر لها.وقد تم تطوير </a:t>
            </a:r>
            <a:r>
              <a:rPr lang="ar-SA" dirty="0" err="1" smtClean="0"/>
              <a:t>لقاحات</a:t>
            </a:r>
            <a:r>
              <a:rPr lang="ar-SA" dirty="0" smtClean="0"/>
              <a:t> من فيروس حي موهن ومعدل وذلك </a:t>
            </a:r>
            <a:r>
              <a:rPr lang="ar-SA" dirty="0" err="1" smtClean="0"/>
              <a:t>للاغراض</a:t>
            </a:r>
            <a:r>
              <a:rPr lang="ar-SA" dirty="0" smtClean="0"/>
              <a:t> البيطرية، ويمكن لجرعة واحدة فقط ان تمنح مناعة طويلة </a:t>
            </a:r>
            <a:r>
              <a:rPr lang="ar-SA" dirty="0" err="1" smtClean="0"/>
              <a:t>الاجل.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ar-SA" dirty="0" smtClean="0"/>
              <a:t>حمى الضنك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algn="r" rtl="1">
              <a:buNone/>
            </a:pPr>
            <a:r>
              <a:rPr lang="ar-SA" sz="3000" b="1" dirty="0" smtClean="0"/>
              <a:t>العائل الانسان والناقل </a:t>
            </a:r>
            <a:r>
              <a:rPr lang="ar-SA" sz="3000" b="1" dirty="0" err="1" smtClean="0"/>
              <a:t>البعوض.</a:t>
            </a:r>
            <a:r>
              <a:rPr lang="ar-SA" sz="3000" b="1" dirty="0" smtClean="0"/>
              <a:t> </a:t>
            </a:r>
          </a:p>
          <a:p>
            <a:pPr algn="r" rtl="1">
              <a:buNone/>
            </a:pPr>
            <a:r>
              <a:rPr lang="ar-SA" sz="3000" dirty="0" smtClean="0"/>
              <a:t>تنتقل فيروسات حمى الضنك إلى الانسان عن طريق لدغة بعوضة من </a:t>
            </a:r>
            <a:r>
              <a:rPr lang="ar-SA" sz="3000" dirty="0" err="1" smtClean="0"/>
              <a:t>جنس </a:t>
            </a:r>
            <a:r>
              <a:rPr lang="ar-SA" sz="3000" dirty="0" smtClean="0"/>
              <a:t>(</a:t>
            </a:r>
            <a:r>
              <a:rPr lang="ar-SA" sz="3000" dirty="0" err="1" smtClean="0"/>
              <a:t>الزاعجة</a:t>
            </a:r>
            <a:r>
              <a:rPr lang="ar-SA" sz="3000" dirty="0" smtClean="0"/>
              <a:t>) تحمل تلك الفيروسات المسببة </a:t>
            </a:r>
            <a:r>
              <a:rPr lang="ar-SA" sz="3000" dirty="0" err="1" smtClean="0"/>
              <a:t>للمرض.</a:t>
            </a:r>
            <a:r>
              <a:rPr lang="ar-SA" sz="3000" dirty="0" smtClean="0"/>
              <a:t> </a:t>
            </a:r>
          </a:p>
          <a:p>
            <a:pPr algn="r" rtl="1">
              <a:buNone/>
            </a:pPr>
            <a:r>
              <a:rPr lang="ar-SA" sz="3000" dirty="0" smtClean="0"/>
              <a:t>ويكتسب البعوض الفيروس عندما يمتص دم احد المصابين </a:t>
            </a:r>
            <a:r>
              <a:rPr lang="ar-SA" sz="3000" dirty="0" err="1" smtClean="0"/>
              <a:t>بالعدوى.</a:t>
            </a:r>
            <a:r>
              <a:rPr lang="ar-SA" sz="3000" dirty="0" smtClean="0"/>
              <a:t> بعد فترة الحضانة التي تدوم من 8 الى 10 ايام تصبح الحشرة قادرة على نقل الفيروس طيلة حياتها.</a:t>
            </a:r>
          </a:p>
          <a:p>
            <a:pPr algn="r" rtl="1">
              <a:buNone/>
            </a:pPr>
            <a:r>
              <a:rPr lang="ar-SA" sz="3000" b="1" dirty="0" smtClean="0"/>
              <a:t>الوسيلة للوقاية </a:t>
            </a:r>
            <a:r>
              <a:rPr lang="ar-SA" sz="3000" dirty="0" smtClean="0"/>
              <a:t>من المرض حاليا مكافحة البعوض الحامل للمرض</a:t>
            </a:r>
          </a:p>
          <a:p>
            <a:pPr algn="r" rtl="1">
              <a:buNone/>
            </a:pPr>
            <a:r>
              <a:rPr lang="ar-SA" sz="3000" b="1" dirty="0" smtClean="0"/>
              <a:t>اعراض المرض:- </a:t>
            </a:r>
            <a:r>
              <a:rPr lang="ar-SA" sz="3000" dirty="0" smtClean="0"/>
              <a:t>صداع بالرأس- الم بكافة اجراء الجسم العينين المفاصل العضلات </a:t>
            </a:r>
            <a:r>
              <a:rPr lang="ar-SA" sz="3000" dirty="0" err="1" smtClean="0"/>
              <a:t>الظهر </a:t>
            </a:r>
            <a:r>
              <a:rPr lang="ar-SA" sz="3000" dirty="0" smtClean="0"/>
              <a:t>– ارتفاع درجة </a:t>
            </a:r>
            <a:r>
              <a:rPr lang="ar-SA" sz="3000" dirty="0" err="1" smtClean="0"/>
              <a:t>الحرارة </a:t>
            </a:r>
            <a:r>
              <a:rPr lang="ar-SA" sz="3000" dirty="0" smtClean="0"/>
              <a:t>– طفح جلدى.</a:t>
            </a:r>
            <a:endParaRPr lang="ar-SA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56674" name="Picture 2" descr="File:Aedes aegyp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7620000" cy="507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ar-SA" dirty="0" smtClean="0"/>
              <a:t>فيروسات السرطان والايدز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algn="r" rtl="1"/>
            <a:r>
              <a:rPr lang="ar-SA" dirty="0" smtClean="0"/>
              <a:t>تنتمي هذه الفيروسات إلى عائلة الفيروسات العكسية </a:t>
            </a:r>
            <a:r>
              <a:rPr lang="en-US" dirty="0" err="1" smtClean="0"/>
              <a:t>Retroviridae</a:t>
            </a:r>
            <a:r>
              <a:rPr lang="ar-SA" dirty="0" smtClean="0"/>
              <a:t> حيث يوجد </a:t>
            </a:r>
            <a:r>
              <a:rPr lang="ar-SA" dirty="0" err="1" smtClean="0"/>
              <a:t>بها</a:t>
            </a:r>
            <a:r>
              <a:rPr lang="ar-SA" dirty="0" smtClean="0"/>
              <a:t> انزيم النسخ العكسي </a:t>
            </a:r>
            <a:r>
              <a:rPr lang="en-US" dirty="0" smtClean="0"/>
              <a:t>reverse transcriptase</a:t>
            </a:r>
            <a:r>
              <a:rPr lang="ar-SA" dirty="0" smtClean="0"/>
              <a:t> </a:t>
            </a:r>
          </a:p>
          <a:p>
            <a:pPr algn="r" rtl="1"/>
            <a:r>
              <a:rPr lang="ar-SA" dirty="0" smtClean="0"/>
              <a:t>فيروسات السرطان: تستخدم كلمة سرطان </a:t>
            </a:r>
            <a:r>
              <a:rPr lang="en-US" dirty="0" smtClean="0"/>
              <a:t>Cancer</a:t>
            </a:r>
            <a:r>
              <a:rPr lang="ar-SA" dirty="0" smtClean="0"/>
              <a:t> لوصف الورم </a:t>
            </a:r>
            <a:r>
              <a:rPr lang="en-US" dirty="0" smtClean="0"/>
              <a:t>Tumor</a:t>
            </a:r>
            <a:r>
              <a:rPr lang="ar-SA" dirty="0" smtClean="0"/>
              <a:t> والذي ينشأ بسبب انقسام غير منضبط للخلية نتيجة لإصابتها بفيروس أو تعرضها لمادة </a:t>
            </a:r>
            <a:r>
              <a:rPr lang="ar-SA" dirty="0" err="1" smtClean="0"/>
              <a:t>مسرطنة.</a:t>
            </a:r>
            <a:endParaRPr lang="ar-SA" dirty="0" smtClean="0"/>
          </a:p>
          <a:p>
            <a:pPr algn="r" rtl="1"/>
            <a:r>
              <a:rPr lang="ar-SA" dirty="0" smtClean="0"/>
              <a:t>تعتبر الفيروسات احد العوامل التي تسبب السرطان في الانسان مثل: فيروس </a:t>
            </a:r>
            <a:r>
              <a:rPr lang="ar-SA" dirty="0" err="1" smtClean="0"/>
              <a:t>ابستاين-بار </a:t>
            </a:r>
            <a:r>
              <a:rPr lang="ar-SA" dirty="0" smtClean="0"/>
              <a:t>– الفيروسات </a:t>
            </a:r>
            <a:r>
              <a:rPr lang="ar-SA" dirty="0" err="1" smtClean="0"/>
              <a:t>الحلمية</a:t>
            </a:r>
            <a:r>
              <a:rPr lang="ar-SA" dirty="0" smtClean="0"/>
              <a:t> </a:t>
            </a:r>
            <a:r>
              <a:rPr lang="en-US" dirty="0" err="1" smtClean="0"/>
              <a:t>Papillomaviruses</a:t>
            </a:r>
            <a:r>
              <a:rPr lang="ar-SA" dirty="0" smtClean="0"/>
              <a:t> – فيروس الالتهاب الكبدي النوع </a:t>
            </a:r>
            <a:r>
              <a:rPr lang="en-US" dirty="0" smtClean="0"/>
              <a:t>B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تفسير تحول الخلية إلى خلية سرطانية نتيجة الاصابة بالفيروس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 smtClean="0"/>
              <a:t>1- ان </a:t>
            </a:r>
            <a:r>
              <a:rPr lang="ar-SA" dirty="0" err="1" smtClean="0"/>
              <a:t>جينوم</a:t>
            </a:r>
            <a:r>
              <a:rPr lang="ar-SA" dirty="0" smtClean="0"/>
              <a:t> الفيروس </a:t>
            </a:r>
            <a:r>
              <a:rPr lang="ar-SA" dirty="0" err="1" smtClean="0"/>
              <a:t>يحمل </a:t>
            </a:r>
            <a:r>
              <a:rPr lang="ar-SA" dirty="0" smtClean="0"/>
              <a:t>(جينا </a:t>
            </a:r>
            <a:r>
              <a:rPr lang="ar-SA" dirty="0" err="1" smtClean="0"/>
              <a:t>مسرطنا</a:t>
            </a:r>
            <a:r>
              <a:rPr lang="ar-SA" dirty="0" smtClean="0"/>
              <a:t>) وعندما يتكامل مع </a:t>
            </a:r>
            <a:r>
              <a:rPr lang="ar-SA" dirty="0" err="1" smtClean="0"/>
              <a:t>جينوم</a:t>
            </a:r>
            <a:r>
              <a:rPr lang="ar-SA" dirty="0" smtClean="0"/>
              <a:t> العائل فانه يفصح عن نفسه بتكوين انزيمات تؤثر على </a:t>
            </a:r>
            <a:r>
              <a:rPr lang="ar-SA" dirty="0" err="1" smtClean="0"/>
              <a:t>هرمونات</a:t>
            </a:r>
            <a:r>
              <a:rPr lang="ar-SA" dirty="0" smtClean="0"/>
              <a:t> النمو مما ينتج عنه اضطراب النمو وحدوث الاورام.</a:t>
            </a:r>
          </a:p>
          <a:p>
            <a:pPr algn="r" rtl="1">
              <a:buNone/>
            </a:pPr>
            <a:r>
              <a:rPr lang="ar-SA" dirty="0" smtClean="0"/>
              <a:t>2- ان </a:t>
            </a:r>
            <a:r>
              <a:rPr lang="ar-SA" dirty="0" err="1" smtClean="0"/>
              <a:t>جينوم</a:t>
            </a:r>
            <a:r>
              <a:rPr lang="ar-SA" dirty="0" smtClean="0"/>
              <a:t> الفيروس قد يتكامل مع </a:t>
            </a:r>
            <a:r>
              <a:rPr lang="ar-SA" dirty="0" err="1" smtClean="0"/>
              <a:t>جينوم</a:t>
            </a:r>
            <a:r>
              <a:rPr lang="ar-SA" dirty="0" smtClean="0"/>
              <a:t> خلية العائل في موقع قريب </a:t>
            </a:r>
            <a:r>
              <a:rPr lang="ar-SA" dirty="0" err="1" smtClean="0"/>
              <a:t>من </a:t>
            </a:r>
            <a:r>
              <a:rPr lang="ar-SA" dirty="0" smtClean="0"/>
              <a:t>(جين </a:t>
            </a:r>
            <a:r>
              <a:rPr lang="ar-SA" dirty="0" err="1" smtClean="0"/>
              <a:t>مسرطن</a:t>
            </a:r>
            <a:r>
              <a:rPr lang="ar-SA" dirty="0" smtClean="0"/>
              <a:t>) خاص بخلية العائل مما يجعل هذا الجين ينطلق من عقاله ويتمرد ولا يخضع </a:t>
            </a:r>
            <a:r>
              <a:rPr lang="ar-SA" dirty="0" err="1" smtClean="0"/>
              <a:t>للكوابح</a:t>
            </a:r>
            <a:r>
              <a:rPr lang="ar-SA" dirty="0" smtClean="0"/>
              <a:t> التي كانت تتحكم في نشاطه ومن ثم تنقسم الخلية باضطراد ينشأ الورم.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239000" cy="1143000"/>
          </a:xfrm>
        </p:spPr>
        <p:txBody>
          <a:bodyPr/>
          <a:lstStyle/>
          <a:p>
            <a:r>
              <a:rPr lang="ar-SA" sz="3200" dirty="0" smtClean="0"/>
              <a:t>فيروسات نقص المناعة المكتسبة</a:t>
            </a:r>
            <a:br>
              <a:rPr lang="ar-SA" sz="3200" dirty="0" smtClean="0"/>
            </a:br>
            <a:r>
              <a:rPr lang="en-US" sz="3200" dirty="0" err="1" smtClean="0"/>
              <a:t>Humam</a:t>
            </a:r>
            <a:r>
              <a:rPr lang="en-US" sz="3200" dirty="0" smtClean="0"/>
              <a:t> </a:t>
            </a:r>
            <a:r>
              <a:rPr lang="en-US" sz="3200" dirty="0" err="1" smtClean="0"/>
              <a:t>Immunodeficinecy</a:t>
            </a:r>
            <a:r>
              <a:rPr lang="en-US" sz="3200" dirty="0" smtClean="0"/>
              <a:t> Virus</a:t>
            </a:r>
            <a:br>
              <a:rPr lang="en-US" sz="3200" dirty="0" smtClean="0"/>
            </a:br>
            <a:r>
              <a:rPr lang="en-US" sz="3200" dirty="0" smtClean="0"/>
              <a:t>(HIV)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524000"/>
            <a:ext cx="5257800" cy="4525963"/>
          </a:xfrm>
        </p:spPr>
        <p:txBody>
          <a:bodyPr/>
          <a:lstStyle/>
          <a:p>
            <a:pPr algn="r" rtl="1">
              <a:buNone/>
            </a:pPr>
            <a:r>
              <a:rPr lang="ar-SA" sz="3000" dirty="0" smtClean="0"/>
              <a:t>تتركب الدقيقة الفيروسية من محور </a:t>
            </a:r>
            <a:r>
              <a:rPr lang="ar-SA" sz="3000" dirty="0" err="1" smtClean="0"/>
              <a:t>مركزي </a:t>
            </a:r>
            <a:r>
              <a:rPr lang="ar-SA" sz="3000" dirty="0" smtClean="0"/>
              <a:t>(لب) يحتوي على نسختين من </a:t>
            </a:r>
            <a:r>
              <a:rPr lang="en-US" sz="3000" dirty="0" err="1" smtClean="0"/>
              <a:t>ssRNA</a:t>
            </a:r>
            <a:r>
              <a:rPr lang="ar-SA" sz="3000" dirty="0" smtClean="0"/>
              <a:t> وبعض الانزيمات اهمها انزيم النسخ العكسي وبروتينات الفيروس يحيط </a:t>
            </a:r>
            <a:r>
              <a:rPr lang="ar-SA" sz="3000" dirty="0" err="1" smtClean="0"/>
              <a:t>به</a:t>
            </a:r>
            <a:r>
              <a:rPr lang="ar-SA" sz="3000" dirty="0" smtClean="0"/>
              <a:t> غلاف دهني مغمور فيه بروتينات سكرية.</a:t>
            </a:r>
          </a:p>
          <a:p>
            <a:pPr algn="r" rtl="1">
              <a:buNone/>
            </a:pPr>
            <a:r>
              <a:rPr lang="ar-SA" sz="3000" dirty="0" smtClean="0"/>
              <a:t>تؤدي الاصابة بالفيروس إلى تقليل فاعلية جهاز المناعة تدريجيا ليترك المصابين عرضه للإصابة بأنواع عديدة من العدوى الانتهازية.</a:t>
            </a:r>
            <a:endParaRPr lang="ar-SA" sz="3000" dirty="0"/>
          </a:p>
        </p:txBody>
      </p:sp>
      <p:pic>
        <p:nvPicPr>
          <p:cNvPr id="1026" name="Picture 2" descr="(أ) صور مجهرية لفيروس الايدذ2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 l="27609" t="53116" r="17206" b="4141"/>
          <a:stretch>
            <a:fillRect/>
          </a:stretch>
        </p:blipFill>
        <p:spPr bwMode="auto">
          <a:xfrm>
            <a:off x="304800" y="1524000"/>
            <a:ext cx="3657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421088"/>
            <a:ext cx="4038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5708650" algn="l"/>
              </a:tabLst>
            </a:pPr>
            <a:r>
              <a:rPr lang="ar-SA" altLang="zh-TW" sz="2000" b="1" dirty="0" smtClean="0"/>
              <a:t>رسم تخطيطي يوضح تركيب فيروس الايدز</a:t>
            </a:r>
            <a:endParaRPr kumimoji="0" lang="en-US" alt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5708650" algn="l"/>
              </a:tabLst>
            </a:pP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( 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Traditional Arabic" pitchFamily="18" charset="-78"/>
              </a:rPr>
              <a:t>1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بروتينات الفيروس</a:t>
            </a:r>
            <a:endParaRPr kumimoji="0" lang="en-US" alt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5708650" algn="l"/>
              </a:tabLst>
            </a:pP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( 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Traditional Arabic" pitchFamily="18" charset="-78"/>
              </a:rPr>
              <a:t>2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غــلاف دهـني</a:t>
            </a:r>
            <a:endParaRPr kumimoji="0" lang="en-US" alt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5708650" algn="l"/>
              </a:tabLst>
            </a:pP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( 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Traditional Arabic" pitchFamily="18" charset="-78"/>
              </a:rPr>
              <a:t>3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انزيم النسخ العكسي</a:t>
            </a:r>
            <a:endParaRPr kumimoji="0" lang="en-US" alt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5708650" algn="l"/>
              </a:tabLst>
            </a:pP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( 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Traditional Arabic" pitchFamily="18" charset="-78"/>
              </a:rPr>
              <a:t>4</a:t>
            </a:r>
            <a:r>
              <a:rPr kumimoji="0" lang="ar-SA" altLang="zh-TW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alt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بروتينات سكرية</a:t>
            </a:r>
            <a:endParaRPr kumimoji="0" lang="ar-SA" alt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51554" name="Picture 2" descr="http://www.itg.be/internet/e-learning/written_lecture_eng/HIVstructure_Carlos_ex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82296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50530" name="Picture 2" descr="7935scit1.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04800"/>
            <a:ext cx="67818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68362"/>
          </a:xfrm>
        </p:spPr>
        <p:txBody>
          <a:bodyPr/>
          <a:lstStyle/>
          <a:p>
            <a:r>
              <a:rPr lang="ar-SA" dirty="0" smtClean="0"/>
              <a:t>نشأة الخلايا البائية والتائية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135563"/>
          </a:xfrm>
        </p:spPr>
        <p:txBody>
          <a:bodyPr/>
          <a:lstStyle/>
          <a:p>
            <a:pPr algn="r" rtl="1"/>
            <a:r>
              <a:rPr lang="ar-SA" sz="3000" b="1" dirty="0" smtClean="0"/>
              <a:t>يبدأ تكوين خلايا المناعة </a:t>
            </a:r>
            <a:r>
              <a:rPr lang="ar-SA" sz="3000" b="1" dirty="0" err="1" smtClean="0"/>
              <a:t>اللمفية</a:t>
            </a:r>
            <a:r>
              <a:rPr lang="ar-SA" sz="3000" b="1" dirty="0" smtClean="0"/>
              <a:t> من خلية منشأ </a:t>
            </a:r>
            <a:r>
              <a:rPr lang="ar-SA" sz="3000" b="1" dirty="0" err="1" smtClean="0"/>
              <a:t>أوالخلية</a:t>
            </a:r>
            <a:r>
              <a:rPr lang="ar-SA" sz="3000" b="1" dirty="0" smtClean="0"/>
              <a:t> </a:t>
            </a:r>
            <a:r>
              <a:rPr lang="ar-SA" sz="3000" b="1" dirty="0" err="1" smtClean="0"/>
              <a:t>الأمية </a:t>
            </a:r>
            <a:r>
              <a:rPr lang="ar-SA" sz="3000" b="1" dirty="0" smtClean="0"/>
              <a:t>(الاصل) وهذه الخلية لها القدرة على الانقسام ويتم ذلك بين الاسبوع الثامن والعاشر من حياة الجنين.</a:t>
            </a:r>
          </a:p>
          <a:p>
            <a:pPr algn="r" rtl="1"/>
            <a:r>
              <a:rPr lang="ar-SA" sz="3000" b="1" dirty="0" smtClean="0"/>
              <a:t>تنتقل هذه الخلايا الأمية الى كبد الجنين ثم إلى نخاع العظام حيث تستقر ويظل نخاع العظام المصدر الرئيسى لتوليد الخلايا </a:t>
            </a:r>
            <a:r>
              <a:rPr lang="ar-SA" sz="3000" b="1" dirty="0" err="1" smtClean="0"/>
              <a:t>اللمفية</a:t>
            </a:r>
            <a:r>
              <a:rPr lang="ar-SA" sz="3000" b="1" dirty="0" smtClean="0"/>
              <a:t> طوال حياة الانسان بعد ذلك وقد تنتج أيضا من </a:t>
            </a:r>
            <a:r>
              <a:rPr lang="ar-SA" sz="3000" b="1" dirty="0" err="1" smtClean="0"/>
              <a:t>الطحال .</a:t>
            </a:r>
            <a:endParaRPr lang="ar-SA" sz="3000" b="1" dirty="0" smtClean="0"/>
          </a:p>
          <a:p>
            <a:pPr algn="r" rtl="1"/>
            <a:r>
              <a:rPr lang="ar-SA" sz="3000" b="1" dirty="0" smtClean="0"/>
              <a:t>وخلايا المنشأ كبيرة الحجم وتنقسم فتعطى خلايا أمية أولية غير تامة النضج صغيرة الحجم ذات </a:t>
            </a:r>
            <a:r>
              <a:rPr lang="ar-SA" sz="3000" b="1" dirty="0" err="1" smtClean="0"/>
              <a:t>أنوية</a:t>
            </a:r>
            <a:r>
              <a:rPr lang="ar-SA" sz="3000" b="1" dirty="0" smtClean="0"/>
              <a:t> كبيرة وتكون متشابهه فيما بينها وغير </a:t>
            </a:r>
            <a:r>
              <a:rPr lang="ar-SA" sz="3000" b="1" dirty="0" err="1" smtClean="0"/>
              <a:t>متميزة .</a:t>
            </a:r>
            <a:r>
              <a:rPr lang="ar-SA" sz="3000" b="1" dirty="0" smtClean="0"/>
              <a:t> ثم تهاجر هذه الخلايا الأولية من نخاع العظام إلى أماكن أخرى يتم فيها نضجها وتعليمها بالأعمال التى ستقوم </a:t>
            </a:r>
            <a:r>
              <a:rPr lang="ar-SA" sz="3000" b="1" dirty="0" err="1" smtClean="0"/>
              <a:t>بها</a:t>
            </a:r>
            <a:r>
              <a:rPr lang="ar-SA" sz="3000" b="1" dirty="0" smtClean="0"/>
              <a:t> وبعلامات سطحية على أغشيتها وفى هذا الصدد نجد أنها تتميز الى فئتين رئيسيتين </a:t>
            </a:r>
            <a:r>
              <a:rPr lang="ar-SA" sz="3000" b="1" dirty="0" err="1" smtClean="0"/>
              <a:t>هما :</a:t>
            </a:r>
            <a:endParaRPr lang="ar-SA" sz="3000" b="1" dirty="0" smtClean="0"/>
          </a:p>
          <a:p>
            <a:pPr algn="r" rtl="1"/>
            <a:r>
              <a:rPr lang="ar-SA" sz="3000" b="1" dirty="0" smtClean="0"/>
              <a:t>الخلايا التائية </a:t>
            </a:r>
            <a:r>
              <a:rPr lang="en-US" sz="3000" b="1" dirty="0" smtClean="0"/>
              <a:t>T . cell </a:t>
            </a:r>
            <a:r>
              <a:rPr lang="ar-SA" sz="3000" b="1" dirty="0" smtClean="0"/>
              <a:t>والخلايا البائية </a:t>
            </a:r>
            <a:r>
              <a:rPr lang="en-US" sz="3000" b="1" dirty="0" smtClean="0"/>
              <a:t>B . cell  </a:t>
            </a:r>
            <a:endParaRPr lang="ar-SA" sz="3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325562"/>
          </a:xfrm>
        </p:spPr>
        <p:txBody>
          <a:bodyPr/>
          <a:lstStyle/>
          <a:p>
            <a:pPr algn="r" rtl="1"/>
            <a:r>
              <a:rPr lang="ar-SA" sz="3000" dirty="0" smtClean="0"/>
              <a:t>يكتسب الجسم مناعة من خلال الخلايا اللمفاوية التائية </a:t>
            </a:r>
            <a:r>
              <a:rPr lang="en-US" sz="3000" dirty="0" smtClean="0"/>
              <a:t>(</a:t>
            </a:r>
            <a:r>
              <a:rPr lang="en-US" sz="3000" dirty="0" err="1" smtClean="0"/>
              <a:t>Tcell</a:t>
            </a:r>
            <a:r>
              <a:rPr lang="en-US" sz="3000" dirty="0" smtClean="0"/>
              <a:t>)</a:t>
            </a:r>
            <a:r>
              <a:rPr lang="ar-SA" sz="3000" dirty="0" smtClean="0"/>
              <a:t>  ومع الخلايا البائية </a:t>
            </a:r>
            <a:r>
              <a:rPr lang="en-US" sz="3000" dirty="0" smtClean="0"/>
              <a:t>(B cell) </a:t>
            </a:r>
            <a:r>
              <a:rPr lang="ar-SA" sz="3000" dirty="0" err="1" smtClean="0"/>
              <a:t>.</a:t>
            </a:r>
            <a:endParaRPr lang="ar-SA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839200" cy="5029200"/>
          </a:xfrm>
        </p:spPr>
        <p:txBody>
          <a:bodyPr/>
          <a:lstStyle/>
          <a:p>
            <a:pPr algn="r" rtl="1">
              <a:buNone/>
            </a:pPr>
            <a:r>
              <a:rPr lang="ar-SA" sz="3000" dirty="0" smtClean="0"/>
              <a:t>وسميت بالتائية نسبة إلى مكان نضوجها في غدة </a:t>
            </a:r>
            <a:r>
              <a:rPr lang="ar-SA" sz="3000" dirty="0" err="1" smtClean="0"/>
              <a:t>التيموس</a:t>
            </a:r>
            <a:r>
              <a:rPr lang="ar-SA" sz="3000" dirty="0" smtClean="0"/>
              <a:t> </a:t>
            </a:r>
            <a:r>
              <a:rPr lang="en-US" sz="3000" dirty="0" smtClean="0"/>
              <a:t>(Thymus)</a:t>
            </a:r>
            <a:r>
              <a:rPr lang="ar-SA" sz="3000" dirty="0" smtClean="0"/>
              <a:t> بعد هجرتها من نقي العظام وسميت البائية نسبة إلى مكان نضجها في نقي العظام </a:t>
            </a:r>
            <a:r>
              <a:rPr lang="en-US" sz="3000" dirty="0" smtClean="0"/>
              <a:t>(Bone marrow)</a:t>
            </a:r>
            <a:endParaRPr lang="ar-SA" sz="3000" dirty="0" smtClean="0"/>
          </a:p>
          <a:p>
            <a:pPr algn="r" rtl="1">
              <a:buNone/>
            </a:pPr>
            <a:r>
              <a:rPr lang="ar-SA" sz="3000" dirty="0" smtClean="0"/>
              <a:t>انواعها خلايا التائية:- 1) تائية سامة </a:t>
            </a:r>
            <a:r>
              <a:rPr lang="ar-SA" sz="3000" dirty="0" err="1" smtClean="0"/>
              <a:t>قاتلة </a:t>
            </a:r>
            <a:r>
              <a:rPr lang="ar-SA" sz="3000" dirty="0" smtClean="0"/>
              <a:t>(تهاجم الخلايا الغريبة مثل الخلايا السرطانية و الاعضاء المزروعة و خلايا الجسم المصابة بالفيروس</a:t>
            </a:r>
            <a:r>
              <a:rPr lang="ar-SA" sz="3000" dirty="0" err="1" smtClean="0"/>
              <a:t>)</a:t>
            </a:r>
            <a:r>
              <a:rPr lang="ar-SA" sz="3000" dirty="0" smtClean="0"/>
              <a:t> </a:t>
            </a:r>
          </a:p>
          <a:p>
            <a:pPr algn="r" rtl="1">
              <a:buNone/>
            </a:pPr>
            <a:r>
              <a:rPr lang="ar-SA" sz="3000" dirty="0" smtClean="0"/>
              <a:t>2) خلايا تائية مساعدة: تحفز استجابة الخلايا التائية والبائية </a:t>
            </a:r>
            <a:r>
              <a:rPr lang="ar-SA" sz="3000" dirty="0" err="1" smtClean="0"/>
              <a:t>لانتاج</a:t>
            </a:r>
            <a:r>
              <a:rPr lang="ar-SA" sz="3000" dirty="0" smtClean="0"/>
              <a:t> الاجسام المضادة </a:t>
            </a:r>
            <a:r>
              <a:rPr lang="en-US" sz="3000" dirty="0" smtClean="0"/>
              <a:t>antibodies</a:t>
            </a:r>
            <a:endParaRPr lang="ar-SA" sz="3000" dirty="0" smtClean="0"/>
          </a:p>
          <a:p>
            <a:pPr algn="r" rtl="1">
              <a:buNone/>
            </a:pPr>
            <a:r>
              <a:rPr lang="ar-SA" sz="3000" dirty="0" smtClean="0"/>
              <a:t>3) خلايا تائية المثبطة:- تنظم درجة الاستجابة المناعية للحد المطلوب  وتثبط الخلايا التائية والبائية المنشطة للقضاء على مسبب المرض.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364163"/>
          </a:xfrm>
        </p:spPr>
        <p:txBody>
          <a:bodyPr/>
          <a:lstStyle/>
          <a:p>
            <a:pPr algn="r" rtl="1"/>
            <a:r>
              <a:rPr lang="ar-SA" dirty="0" smtClean="0"/>
              <a:t> يعمل فيروس الايدز على كبت الخلايا الليمفاوية التائية المساعدة  إلى جانب تسبب في انحلال الخلايا.</a:t>
            </a:r>
          </a:p>
          <a:p>
            <a:pPr algn="r" rtl="1"/>
            <a:r>
              <a:rPr lang="ar-SA" dirty="0" smtClean="0"/>
              <a:t>حيث يتم تدمير الخلية أو تقليص نشاطها إلى الحد الذي تفقد وظيفتها.</a:t>
            </a:r>
          </a:p>
          <a:p>
            <a:pPr algn="r" rtl="1"/>
            <a:r>
              <a:rPr lang="ar-SA" dirty="0" smtClean="0"/>
              <a:t>كذلك لا </a:t>
            </a:r>
            <a:r>
              <a:rPr lang="ar-SA" dirty="0" err="1" smtClean="0"/>
              <a:t>تتكمن</a:t>
            </a:r>
            <a:r>
              <a:rPr lang="ar-SA" dirty="0" smtClean="0"/>
              <a:t> الخلايا البائية المصابة من انتاج الاجسام المضادة بالكميات الكافية وهكذا ينهار الجهاز المناعي </a:t>
            </a:r>
            <a:r>
              <a:rPr lang="ar-SA" dirty="0" err="1" smtClean="0"/>
              <a:t>للانسان</a:t>
            </a:r>
            <a:r>
              <a:rPr lang="ar-SA" dirty="0" smtClean="0"/>
              <a:t> مما يؤدي الي التعقيدات المعروفة المصاحبة لمرضي الايدز.</a:t>
            </a:r>
          </a:p>
          <a:p>
            <a:pPr algn="r" rtl="1"/>
            <a:r>
              <a:rPr lang="ar-SA" dirty="0" smtClean="0"/>
              <a:t>طريقة العدوى: ينتقل من الام المصابة إلى </a:t>
            </a:r>
            <a:r>
              <a:rPr lang="ar-SA" dirty="0" err="1" smtClean="0"/>
              <a:t>جنينها.</a:t>
            </a:r>
            <a:r>
              <a:rPr lang="ar-SA" dirty="0" smtClean="0"/>
              <a:t> نقل دم ملوث- أبر </a:t>
            </a:r>
            <a:r>
              <a:rPr lang="ar-SA" dirty="0" err="1" smtClean="0"/>
              <a:t>ملوثة </a:t>
            </a:r>
            <a:r>
              <a:rPr lang="ar-SA" dirty="0" smtClean="0"/>
              <a:t>– </a:t>
            </a:r>
            <a:r>
              <a:rPr lang="ar-SA" dirty="0" err="1" smtClean="0"/>
              <a:t>المخدرات </a:t>
            </a:r>
            <a:r>
              <a:rPr lang="ar-SA" dirty="0" smtClean="0"/>
              <a:t>- الاتصال الجنسي مع الاشخاص المصابين والذي  يشيع بين من </a:t>
            </a:r>
            <a:r>
              <a:rPr lang="ar-SA" dirty="0" err="1" smtClean="0"/>
              <a:t>ياتون</a:t>
            </a:r>
            <a:r>
              <a:rPr lang="ar-SA" dirty="0" smtClean="0"/>
              <a:t> الفاحشة والشاذين جنساً.</a:t>
            </a:r>
          </a:p>
          <a:p>
            <a:pPr algn="r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0"/>
            <a:ext cx="8839200" cy="6553200"/>
          </a:xfrm>
        </p:spPr>
        <p:txBody>
          <a:bodyPr/>
          <a:lstStyle/>
          <a:p>
            <a:pPr algn="r" rtl="1"/>
            <a:r>
              <a:rPr lang="ar-SA" sz="2600" dirty="0" smtClean="0"/>
              <a:t>شخص المرض في عام 1990 قامت منظمة الصحة العالمية بتجميع هذه الانواع من العدوي والحالات المرضية المرتبطة </a:t>
            </a:r>
            <a:r>
              <a:rPr lang="ar-SA" sz="2600" dirty="0" err="1" smtClean="0"/>
              <a:t>بها</a:t>
            </a:r>
            <a:r>
              <a:rPr lang="ar-SA" sz="2600" dirty="0" smtClean="0"/>
              <a:t> في تصنيف مرحلي يعمل على تصنيف المصابين بفيروس </a:t>
            </a:r>
            <a:r>
              <a:rPr lang="ar-SA" sz="2600" dirty="0" err="1" smtClean="0"/>
              <a:t>الايدز:</a:t>
            </a:r>
            <a:endParaRPr lang="ar-SA" sz="2600" dirty="0" smtClean="0"/>
          </a:p>
          <a:p>
            <a:pPr algn="r" rtl="1"/>
            <a:r>
              <a:rPr lang="ar-SA" sz="2600" dirty="0" smtClean="0"/>
              <a:t>المرحلة الاولى:- تكون الاصابة بدون اعراض ظاهرة يلاحظها المريض ولا يتم تصنيفها </a:t>
            </a:r>
            <a:r>
              <a:rPr lang="ar-SA" sz="2600" dirty="0" err="1" smtClean="0"/>
              <a:t>كاصابة</a:t>
            </a:r>
            <a:r>
              <a:rPr lang="ar-SA" sz="2600" dirty="0" smtClean="0"/>
              <a:t> بالايدز.</a:t>
            </a:r>
          </a:p>
          <a:p>
            <a:pPr algn="r" rtl="1"/>
            <a:r>
              <a:rPr lang="ar-SA" sz="2600" dirty="0" smtClean="0"/>
              <a:t>المرحلة الثانية:- تتضمن ظهور بعض الاعراض والعلامات المرضية المتعلقة بالجلد </a:t>
            </a:r>
            <a:r>
              <a:rPr lang="ar-SA" sz="2600" dirty="0" err="1" smtClean="0"/>
              <a:t>والاغشية</a:t>
            </a:r>
            <a:r>
              <a:rPr lang="ar-SA" sz="2600" dirty="0" smtClean="0"/>
              <a:t> المخاطية </a:t>
            </a:r>
            <a:r>
              <a:rPr lang="ar-SA" sz="2600" dirty="0" err="1" smtClean="0"/>
              <a:t>والاصابات</a:t>
            </a:r>
            <a:r>
              <a:rPr lang="ar-SA" sz="2600" dirty="0" smtClean="0"/>
              <a:t> المتكررة ببعض الامراض المعدية المتعلقة بالجهاز التنفسي </a:t>
            </a:r>
            <a:r>
              <a:rPr lang="ar-SA" sz="2600" dirty="0" err="1" smtClean="0"/>
              <a:t>العلوي..</a:t>
            </a:r>
            <a:endParaRPr lang="ar-SA" sz="2600" dirty="0" smtClean="0"/>
          </a:p>
          <a:p>
            <a:pPr algn="r" rtl="1"/>
            <a:r>
              <a:rPr lang="ar-SA" sz="2600" dirty="0" smtClean="0"/>
              <a:t>المرحلة الثالثة:- تتضمن الاصابات غير المفسرة </a:t>
            </a:r>
            <a:r>
              <a:rPr lang="ar-SA" sz="2600" dirty="0" err="1" smtClean="0"/>
              <a:t>بالاسهال</a:t>
            </a:r>
            <a:r>
              <a:rPr lang="ar-SA" sz="2600" dirty="0" smtClean="0"/>
              <a:t> المزمن تزيد عن شهر كامل إلى جانب بعض انواع العدوى البكتيرية الشديدة الاخرى فضلا عن </a:t>
            </a:r>
            <a:r>
              <a:rPr lang="ar-SA" sz="2600" dirty="0" err="1" smtClean="0"/>
              <a:t>الدرن</a:t>
            </a:r>
            <a:r>
              <a:rPr lang="ar-SA" sz="2600" dirty="0" smtClean="0"/>
              <a:t> الرئوي.</a:t>
            </a:r>
          </a:p>
          <a:p>
            <a:pPr algn="r" rtl="1"/>
            <a:r>
              <a:rPr lang="ar-SA" sz="2600" dirty="0" smtClean="0"/>
              <a:t>المرحلة الرابعة:- تتضمن الاصابة </a:t>
            </a:r>
            <a:r>
              <a:rPr lang="ar-SA" sz="2600" dirty="0" err="1" smtClean="0"/>
              <a:t>بامراض</a:t>
            </a:r>
            <a:r>
              <a:rPr lang="ar-SA" sz="2600" dirty="0" smtClean="0"/>
              <a:t> تصيب المخ </a:t>
            </a:r>
            <a:r>
              <a:rPr lang="ar-SA" sz="2600" dirty="0" err="1" smtClean="0"/>
              <a:t>والمرئ</a:t>
            </a:r>
            <a:r>
              <a:rPr lang="ar-SA" sz="2600" dirty="0" smtClean="0"/>
              <a:t> والقصبة الهوائية والرئتين  </a:t>
            </a:r>
            <a:r>
              <a:rPr lang="ar-SA" sz="2600" dirty="0" err="1" smtClean="0"/>
              <a:t>بالاضافة</a:t>
            </a:r>
            <a:r>
              <a:rPr lang="ar-SA" sz="2600" dirty="0" smtClean="0"/>
              <a:t> </a:t>
            </a:r>
            <a:r>
              <a:rPr lang="ar-SA" sz="2600" dirty="0" err="1" smtClean="0"/>
              <a:t>للاصابة</a:t>
            </a:r>
            <a:r>
              <a:rPr lang="ar-SA" sz="2600" dirty="0" smtClean="0"/>
              <a:t> بالسرطان وكلها امراض تدل على الاصابة بمرض </a:t>
            </a:r>
            <a:r>
              <a:rPr lang="ar-SA" sz="2600" dirty="0" err="1" smtClean="0"/>
              <a:t>الايدز.</a:t>
            </a:r>
            <a:r>
              <a:rPr lang="ar-SA" sz="2600" dirty="0" smtClean="0"/>
              <a:t> (تتراوح متوسط الفترة من بداية العدوى بالفيروس إلى الاصابة بالمرض ما بين 9 إلى </a:t>
            </a:r>
            <a:r>
              <a:rPr lang="ar-SA" sz="2600" dirty="0" err="1" smtClean="0"/>
              <a:t>10اعوام</a:t>
            </a:r>
            <a:r>
              <a:rPr lang="ar-SA" sz="2600" dirty="0" smtClean="0"/>
              <a:t>.</a:t>
            </a:r>
          </a:p>
          <a:p>
            <a:pPr algn="r" rtl="1"/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1587</Words>
  <Application>Microsoft Office PowerPoint</Application>
  <PresentationFormat>عرض على الشاشة (3:4)‏</PresentationFormat>
  <Paragraphs>205</Paragraphs>
  <Slides>38</Slides>
  <Notes>15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39" baseType="lpstr">
      <vt:lpstr>Office Theme</vt:lpstr>
      <vt:lpstr>عرض تقديمي في PowerPoint</vt:lpstr>
      <vt:lpstr>عناصر المحاضرة</vt:lpstr>
      <vt:lpstr>ثالثاً- الفيروسات التي تصيب البكتيريا</vt:lpstr>
      <vt:lpstr>عرض تقديمي في PowerPoint</vt:lpstr>
      <vt:lpstr>http://pathmicro.med.sc.edu/mayer/phage.htm</vt:lpstr>
      <vt:lpstr>عرض تقديمي في PowerPoint</vt:lpstr>
      <vt:lpstr>عرض تقديمي في PowerPoint</vt:lpstr>
      <vt:lpstr>عرض تقديمي في PowerPoint</vt:lpstr>
      <vt:lpstr>Viral Structure</vt:lpstr>
      <vt:lpstr>Phage Reproduction: The Lysogenic Cycle</vt:lpstr>
      <vt:lpstr>Phage Reproduction: The Lytic Cycle</vt:lpstr>
      <vt:lpstr>فيروسات الكبدي الوبائي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الحشرات ونقل الامراض</vt:lpstr>
      <vt:lpstr>عرض تقديمي في PowerPoint</vt:lpstr>
      <vt:lpstr>عرض تقديمي في PowerPoint</vt:lpstr>
      <vt:lpstr>عرض تقديمي في PowerPoint</vt:lpstr>
      <vt:lpstr>حمى الضنك</vt:lpstr>
      <vt:lpstr>عرض تقديمي في PowerPoint</vt:lpstr>
      <vt:lpstr>فيروسات السرطان والايدز</vt:lpstr>
      <vt:lpstr>تفسير تحول الخلية إلى خلية سرطانية نتيجة الاصابة بالفيروس</vt:lpstr>
      <vt:lpstr>فيروسات نقص المناعة المكتسبة Humam Immunodeficinecy Virus (HIV)</vt:lpstr>
      <vt:lpstr>عرض تقديمي في PowerPoint</vt:lpstr>
      <vt:lpstr>عرض تقديمي في PowerPoint</vt:lpstr>
      <vt:lpstr>نشأة الخلايا البائية والتائية</vt:lpstr>
      <vt:lpstr>يكتسب الجسم مناعة من خلال الخلايا اللمفاوية التائية (Tcell)  ومع الخلايا البائية (B cell) .</vt:lpstr>
      <vt:lpstr>عرض تقديمي في PowerPoint</vt:lpstr>
      <vt:lpstr>عرض تقديمي في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ibtisam</dc:creator>
  <cp:lastModifiedBy>Toshiba</cp:lastModifiedBy>
  <cp:revision>3</cp:revision>
  <dcterms:created xsi:type="dcterms:W3CDTF">2013-04-26T14:37:01Z</dcterms:created>
  <dcterms:modified xsi:type="dcterms:W3CDTF">2014-06-03T16:04:23Z</dcterms:modified>
</cp:coreProperties>
</file>