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81" r:id="rId2"/>
    <p:sldId id="260" r:id="rId3"/>
    <p:sldId id="261" r:id="rId4"/>
    <p:sldId id="262" r:id="rId5"/>
    <p:sldId id="263" r:id="rId6"/>
    <p:sldId id="264" r:id="rId7"/>
    <p:sldId id="265" r:id="rId8"/>
    <p:sldId id="307" r:id="rId9"/>
    <p:sldId id="266" r:id="rId10"/>
    <p:sldId id="306" r:id="rId11"/>
    <p:sldId id="296" r:id="rId12"/>
    <p:sldId id="267" r:id="rId13"/>
    <p:sldId id="268" r:id="rId14"/>
    <p:sldId id="297" r:id="rId15"/>
    <p:sldId id="269" r:id="rId16"/>
    <p:sldId id="270" r:id="rId17"/>
    <p:sldId id="271" r:id="rId18"/>
    <p:sldId id="299" r:id="rId19"/>
    <p:sldId id="272" r:id="rId20"/>
    <p:sldId id="300" r:id="rId21"/>
    <p:sldId id="273" r:id="rId22"/>
    <p:sldId id="301" r:id="rId23"/>
    <p:sldId id="274" r:id="rId24"/>
    <p:sldId id="302" r:id="rId25"/>
    <p:sldId id="275" r:id="rId26"/>
    <p:sldId id="276" r:id="rId27"/>
    <p:sldId id="303" r:id="rId28"/>
    <p:sldId id="277" r:id="rId29"/>
    <p:sldId id="278" r:id="rId30"/>
    <p:sldId id="304" r:id="rId31"/>
    <p:sldId id="279" r:id="rId32"/>
    <p:sldId id="293" r:id="rId33"/>
    <p:sldId id="305" r:id="rId34"/>
    <p:sldId id="295" r:id="rId35"/>
    <p:sldId id="294" r:id="rId36"/>
    <p:sldId id="28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803" autoAdjust="0"/>
  </p:normalViewPr>
  <p:slideViewPr>
    <p:cSldViewPr>
      <p:cViewPr varScale="1">
        <p:scale>
          <a:sx n="65" d="100"/>
          <a:sy n="65" d="100"/>
        </p:scale>
        <p:origin x="-144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4" Type="http://schemas.openxmlformats.org/officeDocument/2006/relationships/image" Target="../media/image4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427F9-0F82-43E5-9FB8-8AF094A015EB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5763D-165A-4B94-A926-FD7F419A4BD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4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47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4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29000" y="990600"/>
            <a:ext cx="2291012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الديناميكا الحرارية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1676400"/>
            <a:ext cx="3048000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Thermodynamics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5200" y="2362200"/>
            <a:ext cx="1959191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المستوى الرابع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3800" y="3048000"/>
            <a:ext cx="1622560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قسم الكيمياء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6200" y="3810000"/>
            <a:ext cx="1406154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كلية العلوم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0" y="4495800"/>
            <a:ext cx="1625766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جامعة الدمام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228600"/>
            <a:ext cx="3307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/>
              <a:t>الطاقة الداخلية للغازات المثالية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867400" y="685800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/>
              <a:t>تجربة جول</a:t>
            </a:r>
            <a:endParaRPr lang="en-US" sz="2400" b="1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1000"/>
            <a:ext cx="4191000" cy="246969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200400"/>
            <a:ext cx="4191000" cy="253365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256290"/>
            <a:ext cx="4038600" cy="242164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19_0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 b="11099"/>
          <a:stretch>
            <a:fillRect/>
          </a:stretch>
        </p:blipFill>
        <p:spPr>
          <a:xfrm>
            <a:off x="2743200" y="762000"/>
            <a:ext cx="2970213" cy="45656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86200" y="685800"/>
            <a:ext cx="42594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وقد لاحظ جول أن درجة الحرارة لم يحدث بها تغير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1447800"/>
            <a:ext cx="7031092" cy="498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بما أن الغاز يتمدد ضد فراغ بمعنى أن الضغط المعاكس = صفر فإن الغاز لايبذل شغلا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2209800"/>
            <a:ext cx="472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ويكون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  =  P.V = 0.V = 0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05970" y="2895600"/>
            <a:ext cx="55867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وحيث أنه لم يحدث إمتصاص أو إنطلاق للحرارة فتكون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q = 0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3733800"/>
            <a:ext cx="7740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وتبعا للقانون الاول للديناميكا الحرارية تكون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q =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U + W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 وبالتالي فإن قيمة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= 0 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U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 وعليه فلايوجد أى تغير فى الطاقة الداخلية للغاز المثالى كنتيجة للتمدد الحر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152400"/>
            <a:ext cx="6566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dirty="0" smtClean="0"/>
              <a:t>وعليه يكون التفاضل الكامل للقيمة </a:t>
            </a:r>
            <a:r>
              <a:rPr lang="en-US" sz="2000" dirty="0" smtClean="0"/>
              <a:t>U </a:t>
            </a:r>
            <a:r>
              <a:rPr lang="ar-SA" sz="2000" dirty="0" smtClean="0"/>
              <a:t>والتي هى دالة للحجم والحرارة</a:t>
            </a:r>
          </a:p>
          <a:p>
            <a:pPr algn="r" rtl="1"/>
            <a:r>
              <a:rPr lang="en-US" sz="2000" dirty="0" smtClean="0"/>
              <a:t>U = f(V,T)                                  </a:t>
            </a:r>
            <a:endParaRPr lang="en-US" sz="2000" dirty="0"/>
          </a:p>
        </p:txBody>
      </p:sp>
      <p:graphicFrame>
        <p:nvGraphicFramePr>
          <p:cNvPr id="53249" name="Object 1"/>
          <p:cNvGraphicFramePr>
            <a:graphicFrameLocks noChangeAspect="1"/>
          </p:cNvGraphicFramePr>
          <p:nvPr/>
        </p:nvGraphicFramePr>
        <p:xfrm>
          <a:off x="919163" y="914400"/>
          <a:ext cx="7340600" cy="695325"/>
        </p:xfrm>
        <a:graphic>
          <a:graphicData uri="http://schemas.openxmlformats.org/presentationml/2006/ole">
            <p:oleObj spid="_x0000_s53249" name="Equation" r:id="rId4" imgW="3136680" imgH="393480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10000" y="1600200"/>
            <a:ext cx="4762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وبإعادة ترتيب المعادلة السابقة نحصل على العلاقة التالية:</a:t>
            </a:r>
            <a:endParaRPr lang="en-US" sz="2000" dirty="0"/>
          </a:p>
        </p:txBody>
      </p:sp>
      <p:graphicFrame>
        <p:nvGraphicFramePr>
          <p:cNvPr id="53250" name="Object 1"/>
          <p:cNvGraphicFramePr>
            <a:graphicFrameLocks noChangeAspect="1"/>
          </p:cNvGraphicFramePr>
          <p:nvPr/>
        </p:nvGraphicFramePr>
        <p:xfrm>
          <a:off x="838200" y="2133600"/>
          <a:ext cx="7313612" cy="695325"/>
        </p:xfrm>
        <a:graphic>
          <a:graphicData uri="http://schemas.openxmlformats.org/presentationml/2006/ole">
            <p:oleObj spid="_x0000_s53250" name="Equation" r:id="rId5" imgW="3124080" imgH="393480" progId="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962400" y="2971800"/>
            <a:ext cx="4289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000" dirty="0" smtClean="0"/>
              <a:t>وحيث أنه وجد فى تجربة جول أن  </a:t>
            </a:r>
            <a:r>
              <a:rPr lang="en-US" sz="2000" dirty="0" smtClean="0"/>
              <a:t>(</a:t>
            </a:r>
            <a:r>
              <a:rPr lang="en-US" sz="2000" dirty="0" smtClean="0">
                <a:sym typeface="Symbol"/>
              </a:rPr>
              <a:t>T/V)</a:t>
            </a:r>
            <a:r>
              <a:rPr lang="en-US" sz="2000" baseline="-25000" dirty="0" smtClean="0">
                <a:sym typeface="Symbol"/>
              </a:rPr>
              <a:t>U</a:t>
            </a:r>
            <a:r>
              <a:rPr lang="en-US" sz="2000" dirty="0" smtClean="0">
                <a:sym typeface="Symbol"/>
              </a:rPr>
              <a:t>=0</a:t>
            </a:r>
            <a:endParaRPr lang="en-US" sz="2000" dirty="0"/>
          </a:p>
        </p:txBody>
      </p:sp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2681288" y="3505200"/>
          <a:ext cx="5588000" cy="695325"/>
        </p:xfrm>
        <a:graphic>
          <a:graphicData uri="http://schemas.openxmlformats.org/presentationml/2006/ole">
            <p:oleObj spid="_x0000_s53251" name="Equation" r:id="rId6" imgW="2387520" imgH="393480" progId="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57200" y="4343400"/>
            <a:ext cx="81150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dirty="0" smtClean="0"/>
              <a:t>بمعنى أن الطاقة الذاتية لاتعتمد على الحجم عند ثبوت درجة الحرارة وهذا يدل على أن طاقة الغاز دالة لدرجة الحرارة فقط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5334000"/>
            <a:ext cx="844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العلاقة السابقة إحدى الخصائص المهمة للغازات المثالية والتي تكون قوى التجازب بين جزيئاتها = صفر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1997918" y="5867400"/>
            <a:ext cx="4934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000" dirty="0" smtClean="0"/>
              <a:t>وللغازات الحقيقية تكون القيمة </a:t>
            </a:r>
            <a:r>
              <a:rPr lang="ar-SA" sz="2000" dirty="0" smtClean="0">
                <a:sym typeface="Symbol"/>
              </a:rPr>
              <a:t>لاتساوى الصفر </a:t>
            </a:r>
            <a:r>
              <a:rPr lang="en-US" sz="2000" dirty="0" smtClean="0"/>
              <a:t>(</a:t>
            </a:r>
            <a:r>
              <a:rPr lang="ar-SA" sz="2000" dirty="0" smtClean="0">
                <a:sym typeface="Symbol"/>
              </a:rPr>
              <a:t></a:t>
            </a:r>
            <a:r>
              <a:rPr lang="en-US" sz="2000" dirty="0" smtClean="0">
                <a:sym typeface="Symbol"/>
              </a:rPr>
              <a:t>U/</a:t>
            </a:r>
            <a:r>
              <a:rPr lang="ar-SA" sz="2000" dirty="0" smtClean="0">
                <a:sym typeface="Symbol"/>
              </a:rPr>
              <a:t></a:t>
            </a:r>
            <a:r>
              <a:rPr lang="en-US" sz="2000" dirty="0" smtClean="0">
                <a:sym typeface="Symbol"/>
              </a:rPr>
              <a:t>V)</a:t>
            </a:r>
            <a:r>
              <a:rPr lang="en-US" sz="2000" baseline="-25000" dirty="0" smtClean="0">
                <a:sym typeface="Symbol"/>
              </a:rPr>
              <a:t>T</a:t>
            </a:r>
            <a:endParaRPr lang="en-US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1201" name="Object 1"/>
          <p:cNvGraphicFramePr>
            <a:graphicFrameLocks noChangeAspect="1"/>
          </p:cNvGraphicFramePr>
          <p:nvPr/>
        </p:nvGraphicFramePr>
        <p:xfrm>
          <a:off x="2286000" y="990600"/>
          <a:ext cx="5618162" cy="695325"/>
        </p:xfrm>
        <a:graphic>
          <a:graphicData uri="http://schemas.openxmlformats.org/presentationml/2006/ole">
            <p:oleObj spid="_x0000_s51201" name="Equation" r:id="rId4" imgW="2400120" imgH="393480" progId="">
              <p:embed/>
            </p:oleObj>
          </a:graphicData>
        </a:graphic>
      </p:graphicFrame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1905000" y="2743200"/>
          <a:ext cx="6005513" cy="381000"/>
        </p:xfrm>
        <a:graphic>
          <a:graphicData uri="http://schemas.openxmlformats.org/presentationml/2006/ole">
            <p:oleObj spid="_x0000_s51202" name="Equation" r:id="rId5" imgW="2565360" imgH="215640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95400" y="1828800"/>
            <a:ext cx="70344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dirty="0" smtClean="0"/>
              <a:t>وبالمثل يمكن إثبات أن الانثلبى هو دالة لدرجة الحرارة فقط وأن السعة الحرارية عند ضغط ثابت هى دالة لدرجة الحرارة فقط</a:t>
            </a:r>
            <a:endParaRPr lang="en-US" sz="2000" dirty="0"/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904875" y="3505200"/>
          <a:ext cx="6954838" cy="695325"/>
        </p:xfrm>
        <a:graphic>
          <a:graphicData uri="http://schemas.openxmlformats.org/presentationml/2006/ole">
            <p:oleObj spid="_x0000_s51204" name="Equation" r:id="rId6" imgW="2971800" imgH="393480" progId="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086600" y="4114800"/>
            <a:ext cx="1601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وللغاز المثالى تكون</a:t>
            </a:r>
            <a:endParaRPr lang="en-US" dirty="0"/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3200400" y="4800600"/>
          <a:ext cx="4635500" cy="695325"/>
        </p:xfrm>
        <a:graphic>
          <a:graphicData uri="http://schemas.openxmlformats.org/presentationml/2006/ole">
            <p:oleObj spid="_x0000_s51205" name="Equation" r:id="rId7" imgW="1981080" imgH="393480" progId="">
              <p:embed/>
            </p:oleObj>
          </a:graphicData>
        </a:graphic>
      </p:graphicFrame>
      <p:graphicFrame>
        <p:nvGraphicFramePr>
          <p:cNvPr id="51206" name="Object 6"/>
          <p:cNvGraphicFramePr>
            <a:graphicFrameLocks noChangeAspect="1"/>
          </p:cNvGraphicFramePr>
          <p:nvPr/>
        </p:nvGraphicFramePr>
        <p:xfrm>
          <a:off x="2819400" y="5638800"/>
          <a:ext cx="5051425" cy="695325"/>
        </p:xfrm>
        <a:graphic>
          <a:graphicData uri="http://schemas.openxmlformats.org/presentationml/2006/ole">
            <p:oleObj spid="_x0000_s51206" name="Equation" r:id="rId8" imgW="2158920" imgH="393480" progId="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438400" y="228600"/>
            <a:ext cx="6107762" cy="46166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400" b="1" dirty="0" smtClean="0"/>
              <a:t>تأثير الضغط والحرارة على السعات الحرارية للغازات المثالية</a:t>
            </a:r>
            <a:endParaRPr lang="en-US" sz="2400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121857" name="Object 1"/>
          <p:cNvGraphicFramePr>
            <a:graphicFrameLocks noChangeAspect="1"/>
          </p:cNvGraphicFramePr>
          <p:nvPr/>
        </p:nvGraphicFramePr>
        <p:xfrm>
          <a:off x="1600200" y="1524000"/>
          <a:ext cx="6302375" cy="695325"/>
        </p:xfrm>
        <a:graphic>
          <a:graphicData uri="http://schemas.openxmlformats.org/presentationml/2006/ole">
            <p:oleObj spid="_x0000_s121857" name="Equation" r:id="rId4" imgW="2692080" imgH="393480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39000" y="1066800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لذا نجد أن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715000" y="2362200"/>
            <a:ext cx="2592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وبذلك فإنه للغاز المثالي تكون</a:t>
            </a:r>
            <a:endParaRPr lang="en-US" sz="2000" b="1" dirty="0"/>
          </a:p>
        </p:txBody>
      </p:sp>
      <p:graphicFrame>
        <p:nvGraphicFramePr>
          <p:cNvPr id="121858" name="Object 2"/>
          <p:cNvGraphicFramePr>
            <a:graphicFrameLocks noChangeAspect="1"/>
          </p:cNvGraphicFramePr>
          <p:nvPr/>
        </p:nvGraphicFramePr>
        <p:xfrm>
          <a:off x="2362200" y="3048000"/>
          <a:ext cx="5648325" cy="695325"/>
        </p:xfrm>
        <a:graphic>
          <a:graphicData uri="http://schemas.openxmlformats.org/presentationml/2006/ole">
            <p:oleObj spid="_x0000_s121858" name="Equation" r:id="rId5" imgW="2412720" imgH="393480" progId="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371600" y="3886200"/>
            <a:ext cx="69158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المعادلات 1 و7 هى معادلات صحيحة للغازات المثالية بغض النظر عن نوع العملية التى تتم للغازات المثالية فإن القيم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, H, C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, U</a:t>
            </a:r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 هى دوال لدرجة الحرارة فقط ولاتعتمد على الضغط أو الحجم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مواعيد الاختبارات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0574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SA" dirty="0" smtClean="0"/>
              <a:t>1. الاختبار الدورى 1 : يوم السبت القادم 3-4-1433هـ</a:t>
            </a:r>
          </a:p>
          <a:p>
            <a:pPr algn="r" rtl="1">
              <a:buNone/>
            </a:pPr>
            <a:r>
              <a:rPr lang="ar-SA" dirty="0" smtClean="0"/>
              <a:t>                                                       25-2-2012</a:t>
            </a:r>
          </a:p>
          <a:p>
            <a:pPr algn="r" rtl="1"/>
            <a:r>
              <a:rPr lang="ar-SA" dirty="0" smtClean="0"/>
              <a:t>2. الاختبار النصفى: يوم الاثنين (ساعة النشاط)   12-4-1433هـ</a:t>
            </a:r>
          </a:p>
          <a:p>
            <a:pPr algn="r" rtl="1">
              <a:buNone/>
            </a:pPr>
            <a:r>
              <a:rPr lang="ar-SA" dirty="0" smtClean="0"/>
              <a:t>                                                                  5-3-2012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z="2000" smtClean="0"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0" y="304800"/>
            <a:ext cx="263405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/>
              <a:t>العملية الايزوثيرمالية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1066800"/>
            <a:ext cx="6234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فى العملية الايزوثيرمالية تبقى الحرارة ثابتة خلال العملية كلها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0" y="2209800"/>
            <a:ext cx="6580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بما أن الطاقة الداخلية للغاز المثالى تختلف بإختلاف درجة الحرارة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3505200"/>
            <a:ext cx="7133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لذلك ثبات درجة الحرارة يعنى ثبات قيمة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                    U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U=0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98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1000"/>
            <a:ext cx="200787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533400"/>
            <a:ext cx="704154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من القانون الاول للديناميكا الحرارية </a:t>
            </a:r>
          </a:p>
          <a:p>
            <a:pPr algn="r" rtl="1"/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U=q-W                                                                          </a:t>
            </a:r>
          </a:p>
          <a:p>
            <a:pPr algn="r" rtl="1"/>
            <a:r>
              <a:rPr lang="ar-SA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وبما أن </a:t>
            </a:r>
          </a:p>
          <a:p>
            <a:pPr algn="r" rtl="1"/>
            <a:r>
              <a:rPr lang="ar-SA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U=0                                                                              </a:t>
            </a:r>
          </a:p>
          <a:p>
            <a:pPr algn="r" rtl="1"/>
            <a:r>
              <a:rPr lang="ar-SA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لذلك</a:t>
            </a:r>
          </a:p>
          <a:p>
            <a:pPr algn="r" rtl="1"/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q=W                                                                               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200400"/>
            <a:ext cx="7785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وهكذا يكون الشغل الكلى المبذول فى تمدد الغاز من حجم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الى حجم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هو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762000" y="228600"/>
          <a:ext cx="7206616" cy="914400"/>
        </p:xfrm>
        <a:graphic>
          <a:graphicData uri="http://schemas.openxmlformats.org/presentationml/2006/ole">
            <p:oleObj spid="_x0000_s172034" name="Equation" r:id="rId3" imgW="2565360" imgH="43164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11430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ففى العملية الايزوثيرمالية نحصل على الشعل المبذول على حساب الحرارة الممتصة والعكس صحيح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2133600"/>
            <a:ext cx="8142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/>
              <a:t>أقصى شغل نحصل عليه فى العملية الايزوثيرمالية الانعكاسية (تمدد الغاز) كالاتى:</a:t>
            </a:r>
            <a:endParaRPr lang="en-US" sz="2400" dirty="0"/>
          </a:p>
        </p:txBody>
      </p:sp>
      <p:graphicFrame>
        <p:nvGraphicFramePr>
          <p:cNvPr id="8" name="Object 1"/>
          <p:cNvGraphicFramePr>
            <a:graphicFrameLocks noChangeAspect="1"/>
          </p:cNvGraphicFramePr>
          <p:nvPr/>
        </p:nvGraphicFramePr>
        <p:xfrm>
          <a:off x="1143000" y="2895600"/>
          <a:ext cx="7027546" cy="914400"/>
        </p:xfrm>
        <a:graphic>
          <a:graphicData uri="http://schemas.openxmlformats.org/presentationml/2006/ole">
            <p:oleObj spid="_x0000_s172035" name="Equation" r:id="rId4" imgW="2501640" imgH="4316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292662" y="304799"/>
            <a:ext cx="6632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فللغاز المثالى يكون          </a:t>
            </a:r>
            <a:r>
              <a:rPr lang="en-US" sz="2400" dirty="0" smtClean="0"/>
              <a:t>      </a:t>
            </a:r>
          </a:p>
          <a:p>
            <a:pPr rtl="1"/>
            <a:r>
              <a:rPr lang="en-US" sz="2400" dirty="0" smtClean="0"/>
              <a:t> </a:t>
            </a:r>
            <a:r>
              <a:rPr lang="ar-SA" sz="2400" dirty="0" smtClean="0"/>
              <a:t> </a:t>
            </a:r>
            <a:r>
              <a:rPr lang="en-US" sz="2400" dirty="0" smtClean="0"/>
              <a:t>    </a:t>
            </a:r>
            <a:r>
              <a:rPr lang="ar-SA" sz="2400" dirty="0" smtClean="0"/>
              <a:t>    </a:t>
            </a:r>
            <a:r>
              <a:rPr lang="en-US" sz="2400" dirty="0" smtClean="0"/>
              <a:t>                            </a:t>
            </a:r>
            <a:r>
              <a:rPr lang="ar-SA" sz="2400" dirty="0" smtClean="0"/>
              <a:t>      </a:t>
            </a:r>
            <a:r>
              <a:rPr lang="en-US" sz="2400" dirty="0" smtClean="0"/>
              <a:t>PV= </a:t>
            </a:r>
            <a:r>
              <a:rPr lang="en-US" sz="2400" dirty="0" err="1" smtClean="0"/>
              <a:t>nRT</a:t>
            </a:r>
            <a:endParaRPr lang="en-US" sz="2400" dirty="0"/>
          </a:p>
        </p:txBody>
      </p:sp>
      <p:graphicFrame>
        <p:nvGraphicFramePr>
          <p:cNvPr id="117762" name="Object 2"/>
          <p:cNvGraphicFramePr>
            <a:graphicFrameLocks noChangeAspect="1"/>
          </p:cNvGraphicFramePr>
          <p:nvPr/>
        </p:nvGraphicFramePr>
        <p:xfrm>
          <a:off x="1066800" y="1371600"/>
          <a:ext cx="7456170" cy="834390"/>
        </p:xfrm>
        <a:graphic>
          <a:graphicData uri="http://schemas.openxmlformats.org/presentationml/2006/ole">
            <p:oleObj spid="_x0000_s117762" name="Equation" r:id="rId4" imgW="2654280" imgH="393480" progId="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514600" y="2438400"/>
            <a:ext cx="5976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بالتعويض عن قيمة </a:t>
            </a:r>
            <a:r>
              <a:rPr lang="en-US" sz="2400" dirty="0" smtClean="0"/>
              <a:t>P </a:t>
            </a:r>
            <a:r>
              <a:rPr lang="ar-SA" sz="2400" dirty="0" smtClean="0"/>
              <a:t> من المعادلة 3 فى المعادلة 2</a:t>
            </a:r>
            <a:endParaRPr lang="en-US" sz="2400" dirty="0"/>
          </a:p>
        </p:txBody>
      </p:sp>
      <p:graphicFrame>
        <p:nvGraphicFramePr>
          <p:cNvPr id="117763" name="Object 3"/>
          <p:cNvGraphicFramePr>
            <a:graphicFrameLocks noChangeAspect="1"/>
          </p:cNvGraphicFramePr>
          <p:nvPr/>
        </p:nvGraphicFramePr>
        <p:xfrm>
          <a:off x="914400" y="3124200"/>
          <a:ext cx="7635240" cy="914400"/>
        </p:xfrm>
        <a:graphic>
          <a:graphicData uri="http://schemas.openxmlformats.org/presentationml/2006/ole">
            <p:oleObj spid="_x0000_s117763" name="Equation" r:id="rId5" imgW="2717640" imgH="431640" progId="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7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115713" name="Object 1"/>
          <p:cNvGraphicFramePr>
            <a:graphicFrameLocks noChangeAspect="1"/>
          </p:cNvGraphicFramePr>
          <p:nvPr/>
        </p:nvGraphicFramePr>
        <p:xfrm>
          <a:off x="609600" y="152400"/>
          <a:ext cx="7848801" cy="3923461"/>
        </p:xfrm>
        <a:graphic>
          <a:graphicData uri="http://schemas.openxmlformats.org/presentationml/2006/ole">
            <p:oleObj spid="_x0000_s115713" name="Equation" r:id="rId4" imgW="2831760" imgH="1879560" progId="">
              <p:embed/>
            </p:oleObj>
          </a:graphicData>
        </a:graphic>
      </p:graphicFrame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5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457200" y="2819400"/>
          <a:ext cx="7902475" cy="838200"/>
        </p:xfrm>
        <a:graphic>
          <a:graphicData uri="http://schemas.openxmlformats.org/presentationml/2006/ole">
            <p:oleObj spid="_x0000_s173058" name="Equation" r:id="rId3" imgW="2793960" imgH="393480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10200" y="1981200"/>
            <a:ext cx="2999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وحيث أن درجة الحرارة ثابتة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3048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المعادلة السابقة تعطى الشغل المبذول فى عملية التمدد الايزوثيرمالى الانعكاسى لعدد </a:t>
            </a:r>
            <a:r>
              <a:rPr lang="en-US" sz="2400" dirty="0" smtClean="0"/>
              <a:t>n</a:t>
            </a:r>
            <a:r>
              <a:rPr lang="ar-SA" sz="2400" dirty="0" smtClean="0"/>
              <a:t> مول من غاز مثالى من حجم 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</a:t>
            </a:r>
            <a:r>
              <a:rPr lang="ar-SA" sz="2400" dirty="0" smtClean="0"/>
              <a:t>الى حجم 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ar-SA" sz="2400" dirty="0" smtClean="0"/>
              <a:t>عند درجة حرارة ثابتة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78127" y="533400"/>
            <a:ext cx="3690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لذلك فالمعادلة 5 تأخذ الصورة التالية</a:t>
            </a:r>
            <a:endParaRPr lang="en-US" sz="2400" dirty="0"/>
          </a:p>
        </p:txBody>
      </p:sp>
      <p:graphicFrame>
        <p:nvGraphicFramePr>
          <p:cNvPr id="113665" name="Object 1"/>
          <p:cNvGraphicFramePr>
            <a:graphicFrameLocks noChangeAspect="1"/>
          </p:cNvGraphicFramePr>
          <p:nvPr/>
        </p:nvGraphicFramePr>
        <p:xfrm>
          <a:off x="422275" y="1524000"/>
          <a:ext cx="8208963" cy="838200"/>
        </p:xfrm>
        <a:graphic>
          <a:graphicData uri="http://schemas.openxmlformats.org/presentationml/2006/ole">
            <p:oleObj spid="_x0000_s113665" name="Equation" r:id="rId4" imgW="2908080" imgH="39348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2590800"/>
            <a:ext cx="8318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2400" dirty="0" smtClean="0"/>
              <a:t>وللغازات الحقيقية فإن </a:t>
            </a:r>
            <a:r>
              <a:rPr lang="en-US" sz="2400" dirty="0" smtClean="0"/>
              <a:t> ∆U </a:t>
            </a:r>
            <a:r>
              <a:rPr lang="ar-SA" sz="2400" dirty="0" smtClean="0"/>
              <a:t>لاتساوى صفر وذلك لأن الطاقة الداخلية ستتغير نتيجة التغير فى الحجم أو الضغط حتى لو كانت درجة الحرارة ثابتة وأيضا نفس الكلام سوف يقال عن </a:t>
            </a:r>
            <a:r>
              <a:rPr lang="en-US" sz="2400" dirty="0" smtClean="0"/>
              <a:t>∆H</a:t>
            </a:r>
            <a:endParaRPr lang="en-US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185345" name="Object 1"/>
          <p:cNvGraphicFramePr>
            <a:graphicFrameLocks noChangeAspect="1"/>
          </p:cNvGraphicFramePr>
          <p:nvPr/>
        </p:nvGraphicFramePr>
        <p:xfrm>
          <a:off x="1987550" y="1676400"/>
          <a:ext cx="5032375" cy="3257550"/>
        </p:xfrm>
        <a:graphic>
          <a:graphicData uri="http://schemas.openxmlformats.org/presentationml/2006/ole">
            <p:oleObj spid="_x0000_s185345" name="Equation" r:id="rId4" imgW="2133360" imgH="1447560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9600" y="609600"/>
            <a:ext cx="8084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2400" dirty="0" smtClean="0"/>
              <a:t>إحسب الشغل الأقصى المبذول بعملية تمدد أيزوثيرمالية إنعكاسة لعدد 2 مول من غاز النيتروجين من 10 لتر الى 20 لتر عند 25 درجة مئوية.</a:t>
            </a:r>
            <a:endParaRPr lang="en-US" sz="2400" dirty="0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853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43600" y="228600"/>
            <a:ext cx="2574744" cy="584775"/>
          </a:xfrm>
          <a:prstGeom prst="rect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3200" b="1" dirty="0" smtClean="0"/>
              <a:t>العملية الاديباتيكية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133600" y="2133600"/>
            <a:ext cx="6293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sz="2400" dirty="0" smtClean="0"/>
              <a:t>هى عملية لايحدث فيها تبادل حرارة بين النظام والوسط المحيط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2743200"/>
            <a:ext cx="803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sz="2400" dirty="0" smtClean="0"/>
              <a:t>الشغل المبذول لتمدد الغاز يكون على حساب الطاقة الداخلية والتى تقل قيمتها وبالتالى تنخفض درجة الحرارة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38200" y="3733800"/>
            <a:ext cx="7643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sz="2400" dirty="0" smtClean="0"/>
              <a:t>إذا بذل شغل على الغاز فإن الطاقة الداخلية تزيد وبالتالى ترتفع درجة الحرارة</a:t>
            </a:r>
            <a:endParaRPr lang="en-US" sz="2400" dirty="0"/>
          </a:p>
        </p:txBody>
      </p:sp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0"/>
            <a:ext cx="1982784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0" y="304800"/>
            <a:ext cx="3756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نفرض أنه لدينا 1 مول من غاز مثالى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636580" y="990600"/>
            <a:ext cx="3422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400" dirty="0" smtClean="0"/>
              <a:t>فى العملية الاديباتيكية تكون </a:t>
            </a:r>
            <a:r>
              <a:rPr lang="en-US" sz="2400" dirty="0" smtClean="0"/>
              <a:t>q=0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1905000"/>
            <a:ext cx="6960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dU</a:t>
            </a:r>
            <a:r>
              <a:rPr lang="en-US" sz="2400" dirty="0" smtClean="0"/>
              <a:t> = q – W = 0 – W = – W                                (1)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2590800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 smtClean="0"/>
              <a:t>وحيث أن </a:t>
            </a:r>
          </a:p>
          <a:p>
            <a:r>
              <a:rPr lang="en-US" sz="2400" dirty="0" err="1" smtClean="0"/>
              <a:t>dU</a:t>
            </a:r>
            <a:r>
              <a:rPr lang="en-US" sz="2400" dirty="0" smtClean="0"/>
              <a:t> = C</a:t>
            </a:r>
            <a:r>
              <a:rPr lang="en-US" sz="2400" baseline="-25000" dirty="0" smtClean="0"/>
              <a:t>V</a:t>
            </a:r>
            <a:r>
              <a:rPr lang="en-US" sz="2400" dirty="0" smtClean="0"/>
              <a:t> </a:t>
            </a:r>
            <a:r>
              <a:rPr lang="en-US" sz="2400" dirty="0" err="1" smtClean="0"/>
              <a:t>dT</a:t>
            </a:r>
            <a:r>
              <a:rPr lang="en-US" sz="2400" dirty="0" smtClean="0"/>
              <a:t>                                                         (2)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524000" y="3810000"/>
            <a:ext cx="6938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CV </a:t>
            </a:r>
            <a:r>
              <a:rPr lang="en-US" sz="2400" dirty="0" err="1" smtClean="0"/>
              <a:t>dT</a:t>
            </a:r>
            <a:r>
              <a:rPr lang="en-US" sz="2400" dirty="0" smtClean="0"/>
              <a:t> = – </a:t>
            </a:r>
            <a:r>
              <a:rPr lang="en-US" sz="2400" dirty="0" err="1" smtClean="0"/>
              <a:t>PdV</a:t>
            </a:r>
            <a:r>
              <a:rPr lang="en-US" sz="2400" dirty="0" smtClean="0"/>
              <a:t>                                                  (3)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97286" name="Picture 6"/>
          <p:cNvPicPr>
            <a:picLocks noChangeAspect="1" noChangeArrowheads="1"/>
          </p:cNvPicPr>
          <p:nvPr/>
        </p:nvPicPr>
        <p:blipFill>
          <a:blip r:embed="rId4" cstate="print">
            <a:lum bright="-23000" contrast="51000"/>
          </a:blip>
          <a:srcRect/>
          <a:stretch>
            <a:fillRect/>
          </a:stretch>
        </p:blipFill>
        <p:spPr bwMode="auto">
          <a:xfrm>
            <a:off x="3352800" y="2743200"/>
            <a:ext cx="5215815" cy="52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7" name="Picture 7"/>
          <p:cNvPicPr>
            <a:picLocks noChangeAspect="1" noChangeArrowheads="1"/>
          </p:cNvPicPr>
          <p:nvPr/>
        </p:nvPicPr>
        <p:blipFill>
          <a:blip r:embed="rId5" cstate="print">
            <a:lum bright="-23000" contrast="51000"/>
          </a:blip>
          <a:srcRect/>
          <a:stretch>
            <a:fillRect/>
          </a:stretch>
        </p:blipFill>
        <p:spPr bwMode="auto">
          <a:xfrm>
            <a:off x="304800" y="3505200"/>
            <a:ext cx="829741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7521" name="Object 1"/>
          <p:cNvGraphicFramePr>
            <a:graphicFrameLocks noChangeAspect="1"/>
          </p:cNvGraphicFramePr>
          <p:nvPr/>
        </p:nvGraphicFramePr>
        <p:xfrm>
          <a:off x="762000" y="1752600"/>
          <a:ext cx="7321659" cy="851562"/>
        </p:xfrm>
        <a:graphic>
          <a:graphicData uri="http://schemas.openxmlformats.org/presentationml/2006/ole">
            <p:oleObj spid="_x0000_s107521" name="Equation" r:id="rId6" imgW="2552400" imgH="393480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0" y="381000"/>
            <a:ext cx="2460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وللغاز المثالى نجد أن   </a:t>
            </a:r>
            <a:endParaRPr lang="en-US" sz="2400" dirty="0"/>
          </a:p>
        </p:txBody>
      </p:sp>
      <p:graphicFrame>
        <p:nvGraphicFramePr>
          <p:cNvPr id="107522" name="Object 2"/>
          <p:cNvGraphicFramePr>
            <a:graphicFrameLocks noChangeAspect="1"/>
          </p:cNvGraphicFramePr>
          <p:nvPr/>
        </p:nvGraphicFramePr>
        <p:xfrm>
          <a:off x="4114800" y="304800"/>
          <a:ext cx="1676400" cy="835025"/>
        </p:xfrm>
        <a:graphic>
          <a:graphicData uri="http://schemas.openxmlformats.org/presentationml/2006/ole">
            <p:oleObj spid="_x0000_s107522" name="Equation" r:id="rId7" imgW="596880" imgH="393480" progId="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72200" y="1143000"/>
            <a:ext cx="2395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بالتعويض عن قيمة </a:t>
            </a:r>
            <a:r>
              <a:rPr lang="en-US" sz="2400" dirty="0" smtClean="0"/>
              <a:t>P </a:t>
            </a:r>
            <a:endParaRPr lang="en-US" sz="24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7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984474" y="304800"/>
          <a:ext cx="6949851" cy="894670"/>
        </p:xfrm>
        <a:graphic>
          <a:graphicData uri="http://schemas.openxmlformats.org/presentationml/2006/ole">
            <p:oleObj spid="_x0000_s174082" name="Equation" r:id="rId3" imgW="2527200" imgH="431640" progId="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1014413" y="1524000"/>
          <a:ext cx="6950075" cy="814388"/>
        </p:xfrm>
        <a:graphic>
          <a:graphicData uri="http://schemas.openxmlformats.org/presentationml/2006/ole">
            <p:oleObj spid="_x0000_s174083" name="Equation" r:id="rId4" imgW="2527200" imgH="393480" progId="">
              <p:embed/>
            </p:oleObj>
          </a:graphicData>
        </a:graphic>
      </p:graphicFrame>
      <p:graphicFrame>
        <p:nvGraphicFramePr>
          <p:cNvPr id="174084" name="Object 4"/>
          <p:cNvGraphicFramePr>
            <a:graphicFrameLocks noChangeAspect="1"/>
          </p:cNvGraphicFramePr>
          <p:nvPr/>
        </p:nvGraphicFramePr>
        <p:xfrm>
          <a:off x="512763" y="2819400"/>
          <a:ext cx="7473950" cy="814388"/>
        </p:xfrm>
        <a:graphic>
          <a:graphicData uri="http://schemas.openxmlformats.org/presentationml/2006/ole">
            <p:oleObj spid="_x0000_s174084" name="Equation" r:id="rId5" imgW="2717640" imgH="393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24200" y="152400"/>
            <a:ext cx="525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وللغاز المثالى حيث العلاقة بين </a:t>
            </a:r>
            <a:r>
              <a:rPr lang="en-US" sz="2400" dirty="0" smtClean="0"/>
              <a:t>C</a:t>
            </a:r>
            <a:r>
              <a:rPr lang="en-US" sz="2400" baseline="-25000" dirty="0" smtClean="0"/>
              <a:t>P</a:t>
            </a:r>
            <a:r>
              <a:rPr lang="en-US" sz="2400" dirty="0" smtClean="0"/>
              <a:t>, C</a:t>
            </a:r>
            <a:r>
              <a:rPr lang="en-US" sz="2400" baseline="-25000" dirty="0" smtClean="0"/>
              <a:t>V</a:t>
            </a:r>
            <a:r>
              <a:rPr lang="en-US" sz="2400" dirty="0" smtClean="0"/>
              <a:t> </a:t>
            </a:r>
            <a:r>
              <a:rPr lang="ar-SA" sz="2400" dirty="0" smtClean="0"/>
              <a:t>هى</a:t>
            </a:r>
            <a:endParaRPr lang="en-US" sz="2400" dirty="0" smtClean="0"/>
          </a:p>
          <a:p>
            <a:pPr algn="r" rtl="1"/>
            <a:endParaRPr lang="ar-SA" sz="2400" dirty="0" smtClean="0"/>
          </a:p>
          <a:p>
            <a:pPr rtl="1"/>
            <a:r>
              <a:rPr lang="en-US" sz="2400" dirty="0" smtClean="0"/>
              <a:t>C</a:t>
            </a:r>
            <a:r>
              <a:rPr lang="en-US" sz="2400" baseline="-25000" dirty="0" smtClean="0"/>
              <a:t>P</a:t>
            </a:r>
            <a:r>
              <a:rPr lang="en-US" sz="2400" dirty="0" smtClean="0"/>
              <a:t>-C</a:t>
            </a:r>
            <a:r>
              <a:rPr lang="en-US" sz="2400" baseline="-25000" dirty="0" smtClean="0"/>
              <a:t>V</a:t>
            </a:r>
            <a:r>
              <a:rPr lang="en-US" sz="2400" dirty="0" smtClean="0"/>
              <a:t> = R</a:t>
            </a:r>
            <a:endParaRPr lang="en-US" sz="2400" dirty="0"/>
          </a:p>
        </p:txBody>
      </p:sp>
      <p:graphicFrame>
        <p:nvGraphicFramePr>
          <p:cNvPr id="191489" name="Object 1"/>
          <p:cNvGraphicFramePr>
            <a:graphicFrameLocks noChangeAspect="1"/>
          </p:cNvGraphicFramePr>
          <p:nvPr/>
        </p:nvGraphicFramePr>
        <p:xfrm>
          <a:off x="304800" y="1524000"/>
          <a:ext cx="8382000" cy="814388"/>
        </p:xfrm>
        <a:graphic>
          <a:graphicData uri="http://schemas.openxmlformats.org/presentationml/2006/ole">
            <p:oleObj spid="_x0000_s191489" name="Equation" r:id="rId4" imgW="3047760" imgH="393480" progId="">
              <p:embed/>
            </p:oleObj>
          </a:graphicData>
        </a:graphic>
      </p:graphicFrame>
      <p:graphicFrame>
        <p:nvGraphicFramePr>
          <p:cNvPr id="191490" name="Object 2"/>
          <p:cNvGraphicFramePr>
            <a:graphicFrameLocks noChangeAspect="1"/>
          </p:cNvGraphicFramePr>
          <p:nvPr/>
        </p:nvGraphicFramePr>
        <p:xfrm>
          <a:off x="533400" y="2667000"/>
          <a:ext cx="8067675" cy="814388"/>
        </p:xfrm>
        <a:graphic>
          <a:graphicData uri="http://schemas.openxmlformats.org/presentationml/2006/ole">
            <p:oleObj spid="_x0000_s191490" name="Equation" r:id="rId5" imgW="2933640" imgH="393480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543800" y="4038600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حيث </a:t>
            </a:r>
            <a:endParaRPr lang="en-US" sz="2400" dirty="0"/>
          </a:p>
        </p:txBody>
      </p:sp>
      <p:graphicFrame>
        <p:nvGraphicFramePr>
          <p:cNvPr id="191491" name="Object 3"/>
          <p:cNvGraphicFramePr>
            <a:graphicFrameLocks noChangeAspect="1"/>
          </p:cNvGraphicFramePr>
          <p:nvPr/>
        </p:nvGraphicFramePr>
        <p:xfrm>
          <a:off x="2209800" y="3886200"/>
          <a:ext cx="1327150" cy="814388"/>
        </p:xfrm>
        <a:graphic>
          <a:graphicData uri="http://schemas.openxmlformats.org/presentationml/2006/ole">
            <p:oleObj spid="_x0000_s191491" name="Equation" r:id="rId6" imgW="482400" imgH="393480" progId="">
              <p:embed/>
            </p:oleObj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914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914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81400" y="380999"/>
            <a:ext cx="4902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/>
              <a:t>بأخذ مقلوب لوغاريتم الطرفين فى المعادلة رقم 9</a:t>
            </a:r>
            <a:endParaRPr lang="en-US" sz="2400" dirty="0"/>
          </a:p>
        </p:txBody>
      </p:sp>
      <p:graphicFrame>
        <p:nvGraphicFramePr>
          <p:cNvPr id="189441" name="Object 1"/>
          <p:cNvGraphicFramePr>
            <a:graphicFrameLocks noChangeAspect="1"/>
          </p:cNvGraphicFramePr>
          <p:nvPr/>
        </p:nvGraphicFramePr>
        <p:xfrm>
          <a:off x="609600" y="1066800"/>
          <a:ext cx="7543800" cy="814388"/>
        </p:xfrm>
        <a:graphic>
          <a:graphicData uri="http://schemas.openxmlformats.org/presentationml/2006/ole">
            <p:oleObj spid="_x0000_s189441" name="Equation" r:id="rId3" imgW="2743200" imgH="393480" progId="">
              <p:embed/>
            </p:oleObj>
          </a:graphicData>
        </a:graphic>
      </p:graphicFrame>
      <p:graphicFrame>
        <p:nvGraphicFramePr>
          <p:cNvPr id="189442" name="Object 2"/>
          <p:cNvGraphicFramePr>
            <a:graphicFrameLocks noChangeAspect="1"/>
          </p:cNvGraphicFramePr>
          <p:nvPr/>
        </p:nvGraphicFramePr>
        <p:xfrm>
          <a:off x="609600" y="2362200"/>
          <a:ext cx="7893050" cy="473075"/>
        </p:xfrm>
        <a:graphic>
          <a:graphicData uri="http://schemas.openxmlformats.org/presentationml/2006/ole">
            <p:oleObj spid="_x0000_s189442" name="Equation" r:id="rId4" imgW="2869920" imgH="2286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894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90800" y="152400"/>
            <a:ext cx="5970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لواحد مول من غاز مثالي تكون المعادلة :      </a:t>
            </a:r>
            <a:r>
              <a:rPr lang="en-US" sz="2400" dirty="0" smtClean="0"/>
              <a:t>PV = RT</a:t>
            </a:r>
          </a:p>
          <a:p>
            <a:pPr algn="r" rtl="1"/>
            <a:endParaRPr lang="en-US" sz="2400" dirty="0"/>
          </a:p>
        </p:txBody>
      </p:sp>
      <p:graphicFrame>
        <p:nvGraphicFramePr>
          <p:cNvPr id="103425" name="Object 1"/>
          <p:cNvGraphicFramePr>
            <a:graphicFrameLocks noChangeAspect="1"/>
          </p:cNvGraphicFramePr>
          <p:nvPr/>
        </p:nvGraphicFramePr>
        <p:xfrm>
          <a:off x="2581137" y="914400"/>
          <a:ext cx="2162313" cy="971826"/>
        </p:xfrm>
        <a:graphic>
          <a:graphicData uri="http://schemas.openxmlformats.org/presentationml/2006/ole">
            <p:oleObj spid="_x0000_s103425" name="Equation" r:id="rId4" imgW="660240" imgH="393480" progId="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048000" y="2057400"/>
            <a:ext cx="5587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بالتعويض عن قيمة </a:t>
            </a:r>
            <a:r>
              <a:rPr lang="en-US" sz="2400" dirty="0" smtClean="0"/>
              <a:t>T </a:t>
            </a:r>
            <a:r>
              <a:rPr lang="ar-SA" sz="2400" dirty="0" smtClean="0"/>
              <a:t>  في المعادلة رقم 11 نحصل على</a:t>
            </a:r>
            <a:endParaRPr lang="en-US" sz="2400" dirty="0"/>
          </a:p>
        </p:txBody>
      </p:sp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304801" y="2819400"/>
          <a:ext cx="8229600" cy="838200"/>
        </p:xfrm>
        <a:graphic>
          <a:graphicData uri="http://schemas.openxmlformats.org/presentationml/2006/ole">
            <p:oleObj spid="_x0000_s103426" name="Equation" r:id="rId5" imgW="2844720" imgH="253800" progId="">
              <p:embed/>
            </p:oleObj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59716" y="1219200"/>
            <a:ext cx="3288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أى أن            </a:t>
            </a:r>
            <a:r>
              <a:rPr lang="en-US" sz="2400" dirty="0" smtClean="0"/>
              <a:t>PV</a:t>
            </a:r>
            <a:r>
              <a:rPr lang="en-US" sz="2400" baseline="30000" dirty="0" smtClean="0">
                <a:sym typeface="Symbol"/>
              </a:rPr>
              <a:t></a:t>
            </a:r>
            <a:r>
              <a:rPr lang="en-US" sz="2400" dirty="0" smtClean="0">
                <a:sym typeface="Symbol"/>
              </a:rPr>
              <a:t>= const</a:t>
            </a:r>
            <a:endParaRPr lang="en-US" sz="2400" dirty="0"/>
          </a:p>
        </p:txBody>
      </p:sp>
      <p:graphicFrame>
        <p:nvGraphicFramePr>
          <p:cNvPr id="204801" name="Object 1"/>
          <p:cNvGraphicFramePr>
            <a:graphicFrameLocks noChangeAspect="1"/>
          </p:cNvGraphicFramePr>
          <p:nvPr/>
        </p:nvGraphicFramePr>
        <p:xfrm>
          <a:off x="685800" y="457200"/>
          <a:ext cx="7508875" cy="473075"/>
        </p:xfrm>
        <a:graphic>
          <a:graphicData uri="http://schemas.openxmlformats.org/presentationml/2006/ole">
            <p:oleObj spid="_x0000_s204801" name="Equation" r:id="rId3" imgW="2730240" imgH="228600" progId="">
              <p:embed/>
            </p:oleObj>
          </a:graphicData>
        </a:graphic>
      </p:graphicFrame>
      <p:graphicFrame>
        <p:nvGraphicFramePr>
          <p:cNvPr id="204802" name="Object 2"/>
          <p:cNvGraphicFramePr>
            <a:graphicFrameLocks noChangeAspect="1"/>
          </p:cNvGraphicFramePr>
          <p:nvPr/>
        </p:nvGraphicFramePr>
        <p:xfrm>
          <a:off x="685800" y="2819400"/>
          <a:ext cx="7648575" cy="525463"/>
        </p:xfrm>
        <a:graphic>
          <a:graphicData uri="http://schemas.openxmlformats.org/presentationml/2006/ole">
            <p:oleObj spid="_x0000_s204802" name="Equation" r:id="rId4" imgW="2781000" imgH="253800" progId="">
              <p:embed/>
            </p:oleObj>
          </a:graphicData>
        </a:graphic>
      </p:graphicFrame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1143000" y="1857318"/>
          <a:ext cx="1892300" cy="866832"/>
        </p:xfrm>
        <a:graphic>
          <a:graphicData uri="http://schemas.openxmlformats.org/presentationml/2006/ole">
            <p:oleObj spid="_x0000_s204803" name="Equation" r:id="rId5" imgW="647640" imgH="393480" progId="">
              <p:embed/>
            </p:oleObj>
          </a:graphicData>
        </a:graphic>
      </p:graphicFrame>
      <p:graphicFrame>
        <p:nvGraphicFramePr>
          <p:cNvPr id="204804" name="Object 4"/>
          <p:cNvGraphicFramePr>
            <a:graphicFrameLocks noChangeAspect="1"/>
          </p:cNvGraphicFramePr>
          <p:nvPr/>
        </p:nvGraphicFramePr>
        <p:xfrm>
          <a:off x="290513" y="3541713"/>
          <a:ext cx="8207375" cy="552450"/>
        </p:xfrm>
        <a:graphic>
          <a:graphicData uri="http://schemas.openxmlformats.org/presentationml/2006/ole">
            <p:oleObj spid="_x0000_s204804" name="Equation" r:id="rId6" imgW="2984400" imgH="2664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048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2048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304800"/>
            <a:ext cx="42210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200" dirty="0" smtClean="0"/>
              <a:t>العلاقات الثلاثة السابقة يمكن تلخيصها كالاتى:</a:t>
            </a:r>
            <a:endParaRPr lang="en-US" sz="2200" dirty="0"/>
          </a:p>
        </p:txBody>
      </p:sp>
      <p:graphicFrame>
        <p:nvGraphicFramePr>
          <p:cNvPr id="203777" name="Object 1"/>
          <p:cNvGraphicFramePr>
            <a:graphicFrameLocks noChangeAspect="1"/>
          </p:cNvGraphicFramePr>
          <p:nvPr/>
        </p:nvGraphicFramePr>
        <p:xfrm>
          <a:off x="685800" y="2590800"/>
          <a:ext cx="7508875" cy="473075"/>
        </p:xfrm>
        <a:graphic>
          <a:graphicData uri="http://schemas.openxmlformats.org/presentationml/2006/ole">
            <p:oleObj spid="_x0000_s203777" name="Equation" r:id="rId4" imgW="2730240" imgH="228600" progId="">
              <p:embed/>
            </p:oleObj>
          </a:graphicData>
        </a:graphic>
      </p:graphicFrame>
      <p:graphicFrame>
        <p:nvGraphicFramePr>
          <p:cNvPr id="203778" name="Object 2"/>
          <p:cNvGraphicFramePr>
            <a:graphicFrameLocks noChangeAspect="1"/>
          </p:cNvGraphicFramePr>
          <p:nvPr/>
        </p:nvGraphicFramePr>
        <p:xfrm>
          <a:off x="749300" y="1981200"/>
          <a:ext cx="7404100" cy="473075"/>
        </p:xfrm>
        <a:graphic>
          <a:graphicData uri="http://schemas.openxmlformats.org/presentationml/2006/ole">
            <p:oleObj spid="_x0000_s203778" name="Equation" r:id="rId5" imgW="2908080" imgH="228600" progId="">
              <p:embed/>
            </p:oleObj>
          </a:graphicData>
        </a:graphic>
      </p:graphicFrame>
      <p:graphicFrame>
        <p:nvGraphicFramePr>
          <p:cNvPr id="203779" name="Object 3"/>
          <p:cNvGraphicFramePr>
            <a:graphicFrameLocks noChangeAspect="1"/>
          </p:cNvGraphicFramePr>
          <p:nvPr/>
        </p:nvGraphicFramePr>
        <p:xfrm>
          <a:off x="762000" y="1219200"/>
          <a:ext cx="7361238" cy="473075"/>
        </p:xfrm>
        <a:graphic>
          <a:graphicData uri="http://schemas.openxmlformats.org/presentationml/2006/ole">
            <p:oleObj spid="_x0000_s203779" name="Equation" r:id="rId6" imgW="2590560" imgH="228600" progId="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03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037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5807" y="228600"/>
            <a:ext cx="501339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0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28600"/>
            <a:ext cx="355735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762000"/>
            <a:ext cx="6771908" cy="1686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2400" dirty="0" smtClean="0"/>
              <a:t>والسبب فى ذلك أن التمدد الأديباتيكى يكون مصحوبا بإنخفاض درجة الحرارة وهذا يِدى الى تقلص الضغط ولكن فى التمدد الايزوثيرمالى تكون درجة الحرارة ثابتة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0" y="152400"/>
            <a:ext cx="2162772" cy="46166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400" b="1" dirty="0" smtClean="0"/>
              <a:t>تأثير جول وتمبسون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343400" y="685800"/>
            <a:ext cx="3950120" cy="46166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400" b="1" dirty="0" smtClean="0"/>
              <a:t>تجربة جول وتمبسون للحاجز المسامى</a:t>
            </a:r>
            <a:endParaRPr lang="en-US" sz="2400" b="1" dirty="0"/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1385887" y="1943100"/>
            <a:ext cx="215900" cy="2808287"/>
          </a:xfrm>
          <a:prstGeom prst="leftArrowCallout">
            <a:avLst>
              <a:gd name="adj1" fmla="val 325184"/>
              <a:gd name="adj2" fmla="val 325184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5994400" y="2016125"/>
            <a:ext cx="215900" cy="2735262"/>
          </a:xfrm>
          <a:prstGeom prst="rightArrowCallout">
            <a:avLst>
              <a:gd name="adj1" fmla="val 316728"/>
              <a:gd name="adj2" fmla="val 316728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4481513" y="2016125"/>
            <a:ext cx="457199" cy="2735262"/>
          </a:xfrm>
          <a:prstGeom prst="rect">
            <a:avLst/>
          </a:prstGeom>
          <a:solidFill>
            <a:schemeClr val="tx2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809625" y="1871662"/>
            <a:ext cx="3889375" cy="144463"/>
          </a:xfrm>
          <a:prstGeom prst="rect">
            <a:avLst/>
          </a:prstGeom>
          <a:solidFill>
            <a:schemeClr val="tx2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809625" y="4751387"/>
            <a:ext cx="7129462" cy="144463"/>
          </a:xfrm>
          <a:prstGeom prst="rect">
            <a:avLst/>
          </a:prstGeom>
          <a:solidFill>
            <a:schemeClr val="tx2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552950" y="1871662"/>
            <a:ext cx="3457575" cy="144463"/>
          </a:xfrm>
          <a:prstGeom prst="rect">
            <a:avLst/>
          </a:prstGeom>
          <a:solidFill>
            <a:schemeClr val="tx2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20"/>
          <p:cNvSpPr>
            <a:spLocks noChangeArrowheads="1"/>
          </p:cNvSpPr>
          <p:nvPr/>
        </p:nvSpPr>
        <p:spPr bwMode="auto">
          <a:xfrm>
            <a:off x="7002462" y="2016125"/>
            <a:ext cx="215900" cy="2735262"/>
          </a:xfrm>
          <a:prstGeom prst="rightArrowCallout">
            <a:avLst>
              <a:gd name="adj1" fmla="val 316728"/>
              <a:gd name="adj2" fmla="val 316728"/>
              <a:gd name="adj3" fmla="val 16667"/>
              <a:gd name="adj4" fmla="val 66667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AutoShape 21"/>
          <p:cNvSpPr>
            <a:spLocks noChangeArrowheads="1"/>
          </p:cNvSpPr>
          <p:nvPr/>
        </p:nvSpPr>
        <p:spPr bwMode="auto">
          <a:xfrm>
            <a:off x="2898775" y="2016125"/>
            <a:ext cx="215900" cy="2735262"/>
          </a:xfrm>
          <a:prstGeom prst="leftArrowCallout">
            <a:avLst>
              <a:gd name="adj1" fmla="val 316728"/>
              <a:gd name="adj2" fmla="val 316728"/>
              <a:gd name="adj3" fmla="val 16667"/>
              <a:gd name="adj4" fmla="val 66667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>
            <a:off x="3617912" y="1439862"/>
            <a:ext cx="576263" cy="647700"/>
          </a:xfrm>
          <a:prstGeom prst="flowChartMagneticDisk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AutoShape 23"/>
          <p:cNvSpPr>
            <a:spLocks noChangeArrowheads="1"/>
          </p:cNvSpPr>
          <p:nvPr/>
        </p:nvSpPr>
        <p:spPr bwMode="auto">
          <a:xfrm>
            <a:off x="5059362" y="1439862"/>
            <a:ext cx="576263" cy="647700"/>
          </a:xfrm>
          <a:prstGeom prst="flowChartMagneticDisk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AutoShape 26"/>
          <p:cNvSpPr>
            <a:spLocks noChangeArrowheads="1"/>
          </p:cNvSpPr>
          <p:nvPr/>
        </p:nvSpPr>
        <p:spPr bwMode="auto">
          <a:xfrm>
            <a:off x="5778500" y="1295400"/>
            <a:ext cx="71437" cy="3095625"/>
          </a:xfrm>
          <a:prstGeom prst="flowChartTerminator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5778500" y="3887787"/>
            <a:ext cx="73025" cy="503238"/>
          </a:xfrm>
          <a:prstGeom prst="flowChartTerminator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AutoShape 28"/>
          <p:cNvSpPr>
            <a:spLocks noChangeArrowheads="1"/>
          </p:cNvSpPr>
          <p:nvPr/>
        </p:nvSpPr>
        <p:spPr bwMode="auto">
          <a:xfrm>
            <a:off x="4267200" y="1295400"/>
            <a:ext cx="71437" cy="3095625"/>
          </a:xfrm>
          <a:prstGeom prst="flowChartTerminator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AutoShape 29"/>
          <p:cNvSpPr>
            <a:spLocks noChangeArrowheads="1"/>
          </p:cNvSpPr>
          <p:nvPr/>
        </p:nvSpPr>
        <p:spPr bwMode="auto">
          <a:xfrm>
            <a:off x="4267200" y="3887787"/>
            <a:ext cx="73025" cy="503238"/>
          </a:xfrm>
          <a:prstGeom prst="flowChartTerminator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1674812" y="2232025"/>
            <a:ext cx="12239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P</a:t>
            </a:r>
            <a:r>
              <a:rPr lang="en-US" b="1" baseline="-25000" dirty="0"/>
              <a:t>1</a:t>
            </a:r>
            <a:r>
              <a:rPr lang="en-US" b="1" dirty="0"/>
              <a:t>,V</a:t>
            </a:r>
            <a:r>
              <a:rPr lang="en-US" b="1" baseline="-25000" dirty="0"/>
              <a:t>1</a:t>
            </a:r>
            <a:r>
              <a:rPr lang="en-US" b="1" dirty="0"/>
              <a:t>,T</a:t>
            </a:r>
            <a:r>
              <a:rPr lang="en-US" b="1" baseline="-25000" dirty="0"/>
              <a:t>1</a:t>
            </a:r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7218362" y="2222500"/>
            <a:ext cx="12239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P</a:t>
            </a:r>
            <a:r>
              <a:rPr lang="en-US" b="1" baseline="-25000" dirty="0"/>
              <a:t>2</a:t>
            </a:r>
            <a:r>
              <a:rPr lang="en-US" b="1" dirty="0"/>
              <a:t>,V</a:t>
            </a:r>
            <a:r>
              <a:rPr lang="en-US" b="1" baseline="-25000" dirty="0"/>
              <a:t>2</a:t>
            </a:r>
            <a:r>
              <a:rPr lang="en-US" b="1" dirty="0"/>
              <a:t>,T</a:t>
            </a:r>
            <a:r>
              <a:rPr lang="en-US" b="1" baseline="-25000" dirty="0"/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19312" y="3265487"/>
            <a:ext cx="418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29512" y="3265487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8312" y="2732087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n</a:t>
            </a:r>
            <a:r>
              <a:rPr lang="en-US" dirty="0" smtClean="0"/>
              <a:t> moles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04800"/>
            <a:ext cx="7762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الغاز الموجود فى منطقة الضغط العالى </a:t>
            </a:r>
            <a:r>
              <a:rPr lang="en-US" sz="2400" dirty="0" smtClean="0"/>
              <a:t>  A </a:t>
            </a:r>
            <a:r>
              <a:rPr lang="ar-SA" sz="2400" dirty="0" smtClean="0"/>
              <a:t>يسمح له بالمرور خلاال الحاجز المسامى </a:t>
            </a:r>
            <a:r>
              <a:rPr lang="en-US" sz="2400" dirty="0" smtClean="0"/>
              <a:t>C</a:t>
            </a:r>
            <a:r>
              <a:rPr lang="ar-SA" sz="2400" dirty="0" smtClean="0"/>
              <a:t> الى المنطقة ذات الضغط المنخفض </a:t>
            </a:r>
            <a:r>
              <a:rPr lang="en-US" sz="2400" dirty="0" smtClean="0"/>
              <a:t> B </a:t>
            </a:r>
            <a:r>
              <a:rPr lang="ar-SA" sz="2400" dirty="0" smtClean="0"/>
              <a:t>ثم تقاس درجة الحرارة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1676400"/>
            <a:ext cx="7301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400" dirty="0" smtClean="0"/>
              <a:t>حيث أن النظام معزول حراريا والعملية من النوع الأديباتيكي تكون </a:t>
            </a:r>
            <a:r>
              <a:rPr lang="en-US" sz="2400" dirty="0" smtClean="0"/>
              <a:t>q = 0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752600" y="2286000"/>
            <a:ext cx="6320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الشغل المبذول على الغاز قبل أن يسمح له بالتمدد هو:</a:t>
            </a:r>
          </a:p>
          <a:p>
            <a:pPr rtl="1"/>
            <a:r>
              <a:rPr lang="en-US" sz="2400" dirty="0" smtClean="0"/>
              <a:t>W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= P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1</a:t>
            </a:r>
            <a:endParaRPr lang="en-US" sz="24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752600" y="3352800"/>
            <a:ext cx="6229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الشغل المبذول بالغاز للتمدد هو:</a:t>
            </a:r>
          </a:p>
          <a:p>
            <a:pPr rtl="1"/>
            <a:r>
              <a:rPr lang="en-US" sz="2400" dirty="0" smtClean="0"/>
              <a:t>W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= P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381000"/>
            <a:ext cx="6188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الشغل الكلى التام </a:t>
            </a:r>
            <a:r>
              <a:rPr lang="en-US" sz="2400" dirty="0" smtClean="0"/>
              <a:t>W </a:t>
            </a:r>
            <a:r>
              <a:rPr lang="ar-SA" sz="2400" dirty="0" smtClean="0"/>
              <a:t>هو:</a:t>
            </a:r>
          </a:p>
          <a:p>
            <a:pPr rtl="1"/>
            <a:r>
              <a:rPr lang="en-US" sz="2400" dirty="0" smtClean="0"/>
              <a:t>W = W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-W</a:t>
            </a:r>
            <a:r>
              <a:rPr lang="en-US" sz="2400" baseline="-25000" dirty="0" smtClean="0"/>
              <a:t>1</a:t>
            </a:r>
          </a:p>
          <a:p>
            <a:pPr rtl="1"/>
            <a:r>
              <a:rPr lang="en-US" sz="2400" dirty="0" smtClean="0"/>
              <a:t>W= P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-P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1</a:t>
            </a:r>
            <a:endParaRPr lang="en-US" sz="24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1676400"/>
            <a:ext cx="6156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وحيث أن العملية تتم أديباتيكيا فإن:</a:t>
            </a:r>
          </a:p>
          <a:p>
            <a:pPr rtl="1"/>
            <a:r>
              <a:rPr lang="en-US" sz="2400" dirty="0" smtClean="0"/>
              <a:t>q = 0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905000" y="2743200"/>
            <a:ext cx="602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بتطبيق القانون الاول للديناميكا الحرارية</a:t>
            </a:r>
          </a:p>
          <a:p>
            <a:pPr rtl="1"/>
            <a:r>
              <a:rPr lang="en-US" sz="2400" dirty="0" smtClean="0">
                <a:sym typeface="Symbol"/>
              </a:rPr>
              <a:t>U = -W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4600" y="304800"/>
            <a:ext cx="4330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– U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= -W = -(P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– P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667000" y="990600"/>
            <a:ext cx="3291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+ P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= U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+ P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1</a:t>
            </a:r>
            <a:endParaRPr lang="en-US" sz="24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5486400" y="1752600"/>
            <a:ext cx="2887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400" dirty="0" smtClean="0"/>
              <a:t>وحيث أن</a:t>
            </a:r>
            <a:r>
              <a:rPr lang="en-US" sz="2400" dirty="0" smtClean="0"/>
              <a:t> </a:t>
            </a:r>
            <a:r>
              <a:rPr lang="ar-SA" sz="2400" dirty="0" smtClean="0"/>
              <a:t> </a:t>
            </a:r>
            <a:r>
              <a:rPr lang="en-US" sz="2400" dirty="0" smtClean="0"/>
              <a:t>H = U + PV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505200" y="2514600"/>
            <a:ext cx="1281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= H</a:t>
            </a:r>
            <a:r>
              <a:rPr lang="en-US" sz="2400" baseline="-25000" dirty="0" smtClean="0"/>
              <a:t>1</a:t>
            </a:r>
            <a:endParaRPr lang="en-US" sz="2400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3200400"/>
            <a:ext cx="836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400" dirty="0" smtClean="0"/>
              <a:t>ويبقى المحتوى الحرارى للنظام ثابتا </a:t>
            </a:r>
            <a:r>
              <a:rPr lang="en-US" sz="2400" dirty="0" smtClean="0">
                <a:sym typeface="Symbol"/>
              </a:rPr>
              <a:t>H = 0 </a:t>
            </a:r>
            <a:r>
              <a:rPr lang="ar-SA" sz="2400" dirty="0" smtClean="0">
                <a:sym typeface="Symbol"/>
              </a:rPr>
              <a:t> فى أثناء تمدده خلال الحاجز المسامى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0" y="152400"/>
            <a:ext cx="3262432" cy="52322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 rtl="1"/>
            <a:r>
              <a:rPr lang="ar-SA" sz="2800" dirty="0" smtClean="0"/>
              <a:t>معامل جول وتمبسون </a:t>
            </a:r>
            <a:r>
              <a:rPr lang="en-US" sz="2800" dirty="0" smtClean="0"/>
              <a:t>U</a:t>
            </a:r>
            <a:r>
              <a:rPr lang="en-US" sz="2800" baseline="-25000" dirty="0" smtClean="0"/>
              <a:t>JT</a:t>
            </a:r>
            <a:endParaRPr lang="en-US" sz="28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0" y="9144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هو معدل التغير فى درجة الحرارة بتغير الضغط الذى يشاهد عند مرور الغاز من ضغط عالى الى ضغط منخفض</a:t>
            </a:r>
            <a:endParaRPr lang="en-US" sz="2400" dirty="0"/>
          </a:p>
        </p:txBody>
      </p:sp>
      <p:graphicFrame>
        <p:nvGraphicFramePr>
          <p:cNvPr id="157700" name="Object 4"/>
          <p:cNvGraphicFramePr>
            <a:graphicFrameLocks noChangeAspect="1"/>
          </p:cNvGraphicFramePr>
          <p:nvPr/>
        </p:nvGraphicFramePr>
        <p:xfrm>
          <a:off x="3657600" y="1752600"/>
          <a:ext cx="1892300" cy="762000"/>
        </p:xfrm>
        <a:graphic>
          <a:graphicData uri="http://schemas.openxmlformats.org/presentationml/2006/ole">
            <p:oleObj spid="_x0000_s157700" name="Equation" r:id="rId3" imgW="736560" imgH="393480" progId="">
              <p:embed/>
            </p:oleObj>
          </a:graphicData>
        </a:graphic>
      </p:graphicFrame>
      <p:graphicFrame>
        <p:nvGraphicFramePr>
          <p:cNvPr id="157701" name="Object 5"/>
          <p:cNvGraphicFramePr>
            <a:graphicFrameLocks noChangeAspect="1"/>
          </p:cNvGraphicFramePr>
          <p:nvPr/>
        </p:nvGraphicFramePr>
        <p:xfrm>
          <a:off x="3429000" y="2667000"/>
          <a:ext cx="2381250" cy="393700"/>
        </p:xfrm>
        <a:graphic>
          <a:graphicData uri="http://schemas.openxmlformats.org/presentationml/2006/ole">
            <p:oleObj spid="_x0000_s157701" name="Equation" r:id="rId4" imgW="927000" imgH="203040" progId="">
              <p:embed/>
            </p:oleObj>
          </a:graphicData>
        </a:graphic>
      </p:graphicFrame>
      <p:graphicFrame>
        <p:nvGraphicFramePr>
          <p:cNvPr id="157702" name="Object 6"/>
          <p:cNvGraphicFramePr>
            <a:graphicFrameLocks noChangeAspect="1"/>
          </p:cNvGraphicFramePr>
          <p:nvPr/>
        </p:nvGraphicFramePr>
        <p:xfrm>
          <a:off x="2525713" y="3124200"/>
          <a:ext cx="4791075" cy="762000"/>
        </p:xfrm>
        <a:graphic>
          <a:graphicData uri="http://schemas.openxmlformats.org/presentationml/2006/ole">
            <p:oleObj spid="_x0000_s157702" name="Equation" r:id="rId5" imgW="1866600" imgH="393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7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37262" y="152400"/>
            <a:ext cx="186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بما أن </a:t>
            </a:r>
            <a:r>
              <a:rPr lang="en-US" sz="2400" dirty="0" err="1" smtClean="0"/>
              <a:t>dH</a:t>
            </a:r>
            <a:r>
              <a:rPr lang="en-US" sz="2400" dirty="0" smtClean="0"/>
              <a:t> = 0</a:t>
            </a:r>
            <a:endParaRPr lang="en-US" sz="2400" dirty="0"/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630046" y="685800"/>
          <a:ext cx="4850130" cy="914400"/>
        </p:xfrm>
        <a:graphic>
          <a:graphicData uri="http://schemas.openxmlformats.org/presentationml/2006/ole">
            <p:oleObj spid="_x0000_s175106" name="Equation" r:id="rId3" imgW="1574640" imgH="39348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27014" y="1752600"/>
            <a:ext cx="3132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/>
              <a:t>وبإعادة ترتيب المعادلة السابقة</a:t>
            </a:r>
            <a:endParaRPr lang="en-US" sz="2400" dirty="0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2165397" y="2590800"/>
          <a:ext cx="4444953" cy="914400"/>
        </p:xfrm>
        <a:graphic>
          <a:graphicData uri="http://schemas.openxmlformats.org/presentationml/2006/ole">
            <p:oleObj spid="_x0000_s175107" name="Equation" r:id="rId4" imgW="1536480" imgH="4190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747" name="Object 3"/>
          <p:cNvGraphicFramePr>
            <a:graphicFrameLocks noChangeAspect="1"/>
          </p:cNvGraphicFramePr>
          <p:nvPr/>
        </p:nvGraphicFramePr>
        <p:xfrm>
          <a:off x="2133600" y="381000"/>
          <a:ext cx="4301490" cy="914400"/>
        </p:xfrm>
        <a:graphic>
          <a:graphicData uri="http://schemas.openxmlformats.org/presentationml/2006/ole">
            <p:oleObj spid="_x0000_s159747" name="Equation" r:id="rId3" imgW="1396800" imgH="393480" progId="">
              <p:embed/>
            </p:oleObj>
          </a:graphicData>
        </a:graphic>
      </p:graphicFrame>
      <p:graphicFrame>
        <p:nvGraphicFramePr>
          <p:cNvPr id="159748" name="Object 4"/>
          <p:cNvGraphicFramePr>
            <a:graphicFrameLocks noChangeAspect="1"/>
          </p:cNvGraphicFramePr>
          <p:nvPr/>
        </p:nvGraphicFramePr>
        <p:xfrm>
          <a:off x="2743200" y="1600200"/>
          <a:ext cx="3206114" cy="914400"/>
        </p:xfrm>
        <a:graphic>
          <a:graphicData uri="http://schemas.openxmlformats.org/presentationml/2006/ole">
            <p:oleObj spid="_x0000_s159748" name="Equation" r:id="rId4" imgW="1041120" imgH="393480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800600" y="2971800"/>
            <a:ext cx="3691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وعليه يمكن حساب </a:t>
            </a:r>
            <a:r>
              <a:rPr lang="en-US" sz="2400" dirty="0" smtClean="0"/>
              <a:t>U</a:t>
            </a:r>
            <a:r>
              <a:rPr lang="en-US" sz="2400" baseline="-25000" dirty="0" smtClean="0"/>
              <a:t>JT </a:t>
            </a:r>
            <a:r>
              <a:rPr lang="ar-SA" sz="2400" dirty="0" smtClean="0"/>
              <a:t>من القيمة </a:t>
            </a:r>
            <a:endParaRPr lang="en-US" sz="2400" dirty="0"/>
          </a:p>
        </p:txBody>
      </p:sp>
      <p:graphicFrame>
        <p:nvGraphicFramePr>
          <p:cNvPr id="159749" name="Object 5"/>
          <p:cNvGraphicFramePr>
            <a:graphicFrameLocks noChangeAspect="1"/>
          </p:cNvGraphicFramePr>
          <p:nvPr/>
        </p:nvGraphicFramePr>
        <p:xfrm>
          <a:off x="2997200" y="2743200"/>
          <a:ext cx="1157288" cy="1006475"/>
        </p:xfrm>
        <a:graphic>
          <a:graphicData uri="http://schemas.openxmlformats.org/presentationml/2006/ole">
            <p:oleObj spid="_x0000_s159749" name="Equation" r:id="rId5" imgW="444240" imgH="39348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3886200"/>
            <a:ext cx="7936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إذا كانت قيمة </a:t>
            </a:r>
            <a:r>
              <a:rPr lang="en-US" sz="2400" dirty="0" smtClean="0"/>
              <a:t>U</a:t>
            </a:r>
            <a:r>
              <a:rPr lang="en-US" sz="2400" baseline="-25000" dirty="0" smtClean="0"/>
              <a:t>JT</a:t>
            </a:r>
            <a:r>
              <a:rPr lang="ar-SA" sz="2400" dirty="0" smtClean="0"/>
              <a:t> موجبة فإن هذا يعنى أن تمدد الغاز الحقيقى يِؤدى إلى تبريده . أما إذا كانت القيمة سالبة فهى تعنى أن تمدد الغاز يؤِدى الى تسخينه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762000"/>
            <a:ext cx="6131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وحيث أن  </a:t>
            </a:r>
            <a:r>
              <a:rPr lang="en-US" sz="2400" dirty="0" smtClean="0"/>
              <a:t>H= U + PV      </a:t>
            </a:r>
            <a:r>
              <a:rPr lang="ar-SA" sz="2400" dirty="0" smtClean="0"/>
              <a:t>          </a:t>
            </a:r>
            <a:endParaRPr lang="en-US" sz="2400" dirty="0"/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914400" y="2286000"/>
          <a:ext cx="6347619" cy="838200"/>
        </p:xfrm>
        <a:graphic>
          <a:graphicData uri="http://schemas.openxmlformats.org/presentationml/2006/ole">
            <p:oleObj spid="_x0000_s158722" name="Equation" r:id="rId3" imgW="2247840" imgH="39348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0" y="3200400"/>
            <a:ext cx="5513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وهذه العلاقة هى علاقة عامة يمكن تطبيقها على أي غاز</a:t>
            </a:r>
            <a:endParaRPr lang="en-US" sz="2400" dirty="0"/>
          </a:p>
        </p:txBody>
      </p:sp>
      <p:graphicFrame>
        <p:nvGraphicFramePr>
          <p:cNvPr id="158723" name="Object 3"/>
          <p:cNvGraphicFramePr>
            <a:graphicFrameLocks noChangeAspect="1"/>
          </p:cNvGraphicFramePr>
          <p:nvPr/>
        </p:nvGraphicFramePr>
        <p:xfrm>
          <a:off x="1430338" y="1371600"/>
          <a:ext cx="5164137" cy="838200"/>
        </p:xfrm>
        <a:graphic>
          <a:graphicData uri="http://schemas.openxmlformats.org/presentationml/2006/ole">
            <p:oleObj spid="_x0000_s158723" name="Equation" r:id="rId4" imgW="1828800" imgH="393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587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8009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وعليه يكون معامل جول وتمبسون = صفر بمعنى أن تمدد الغاز المثالى خلال حاجز مسامى لايتبعه تغير فى درجة الحرارة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172200" y="228600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وللغازات المثالية تكون:</a:t>
            </a:r>
            <a:endParaRPr lang="en-US" sz="2400" dirty="0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3048000" y="914400"/>
          <a:ext cx="2438400" cy="1573212"/>
        </p:xfrm>
        <a:graphic>
          <a:graphicData uri="http://schemas.openxmlformats.org/presentationml/2006/ole">
            <p:oleObj spid="_x0000_s176130" name="Equation" r:id="rId4" imgW="774360" imgH="81252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1738</TotalTime>
  <Words>1143</Words>
  <Application>Microsoft Office PowerPoint</Application>
  <PresentationFormat>On-screen Show (4:3)</PresentationFormat>
  <Paragraphs>194</Paragraphs>
  <Slides>36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Oriel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مواعيد الاختبارات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Ayman M. Zaky</dc:creator>
  <cp:lastModifiedBy>acer</cp:lastModifiedBy>
  <cp:revision>229</cp:revision>
  <dcterms:created xsi:type="dcterms:W3CDTF">2012-01-13T14:46:11Z</dcterms:created>
  <dcterms:modified xsi:type="dcterms:W3CDTF">2012-02-18T15:31:23Z</dcterms:modified>
</cp:coreProperties>
</file>