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D571D-A3DC-4EED-BC72-40B0CBF616FF}" type="datetimeFigureOut">
              <a:rPr lang="ar-SA" smtClean="0"/>
              <a:pPr/>
              <a:t>01/06/33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AD2DE-EB4B-4118-9476-3A6A694DB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981200" y="228600"/>
            <a:ext cx="47244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نماذج من صباغة التحضيرات </a:t>
            </a:r>
            <a:r>
              <a:rPr lang="ar-SA" sz="2400" b="1" dirty="0" err="1" smtClean="0">
                <a:solidFill>
                  <a:srgbClr val="C00000"/>
                </a:solidFill>
              </a:rPr>
              <a:t>الهستولوجية</a:t>
            </a:r>
            <a:r>
              <a:rPr lang="ar-SA" sz="2400" b="1" dirty="0" smtClean="0">
                <a:solidFill>
                  <a:srgbClr val="C00000"/>
                </a:solidFill>
              </a:rPr>
              <a:t> 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09600" y="914400"/>
            <a:ext cx="8077200" cy="55553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0070C0"/>
                </a:solidFill>
              </a:rPr>
              <a:t>أولاً :  الصباغة </a:t>
            </a:r>
            <a:r>
              <a:rPr lang="ar-SA" sz="2000" b="1" dirty="0" err="1" smtClean="0">
                <a:solidFill>
                  <a:srgbClr val="0070C0"/>
                </a:solidFill>
              </a:rPr>
              <a:t>بالهيماتوكسيلين</a:t>
            </a:r>
            <a:r>
              <a:rPr lang="ar-SA" sz="2000" b="1" dirty="0" smtClean="0">
                <a:solidFill>
                  <a:srgbClr val="0070C0"/>
                </a:solidFill>
              </a:rPr>
              <a:t> </a:t>
            </a:r>
            <a:r>
              <a:rPr lang="ar-SA" sz="2000" b="1" dirty="0" err="1" smtClean="0">
                <a:solidFill>
                  <a:srgbClr val="0070C0"/>
                </a:solidFill>
              </a:rPr>
              <a:t>والأيوسين</a:t>
            </a:r>
            <a:r>
              <a:rPr lang="ar-SA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cs typeface="+mj-cs"/>
              </a:rPr>
              <a:t>Hematoxylin</a:t>
            </a:r>
            <a:r>
              <a:rPr lang="en-US" sz="2000" b="1" dirty="0" smtClean="0">
                <a:solidFill>
                  <a:srgbClr val="0070C0"/>
                </a:solidFill>
                <a:cs typeface="+mj-cs"/>
              </a:rPr>
              <a:t> and Eosin staining</a:t>
            </a:r>
            <a:r>
              <a:rPr lang="ar-SA" sz="2000" b="1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-SA" sz="2000" b="1" dirty="0" smtClean="0">
                <a:solidFill>
                  <a:srgbClr val="0070C0"/>
                </a:solidFill>
              </a:rPr>
              <a:t>:</a:t>
            </a:r>
          </a:p>
          <a:p>
            <a:endParaRPr lang="ar-SA" sz="2000" b="1" dirty="0" smtClean="0">
              <a:solidFill>
                <a:srgbClr val="0070C0"/>
              </a:solidFill>
            </a:endParaRPr>
          </a:p>
          <a:p>
            <a:r>
              <a:rPr lang="ar-SA" b="1" u="sng" dirty="0" smtClean="0"/>
              <a:t>الغرض منها </a:t>
            </a:r>
            <a:r>
              <a:rPr lang="ar-SA" dirty="0" smtClean="0"/>
              <a:t>: تعطي فكرة عن التركيب النسيجي </a:t>
            </a:r>
            <a:r>
              <a:rPr lang="en-US" dirty="0" smtClean="0"/>
              <a:t> </a:t>
            </a:r>
            <a:r>
              <a:rPr lang="ar-SA" dirty="0" smtClean="0"/>
              <a:t>العام ، </a:t>
            </a:r>
            <a:r>
              <a:rPr lang="ar-SA" dirty="0" err="1" smtClean="0"/>
              <a:t>و</a:t>
            </a:r>
            <a:r>
              <a:rPr lang="ar-SA" dirty="0" smtClean="0"/>
              <a:t> </a:t>
            </a:r>
            <a:r>
              <a:rPr lang="ar-SA" dirty="0" smtClean="0"/>
              <a:t>تظهر تمييز </a:t>
            </a:r>
            <a:r>
              <a:rPr lang="ar-SA" dirty="0" smtClean="0"/>
              <a:t>واضح بين </a:t>
            </a:r>
            <a:r>
              <a:rPr lang="ar-SA" dirty="0" err="1" smtClean="0"/>
              <a:t>السيتوبلازم</a:t>
            </a:r>
            <a:r>
              <a:rPr lang="ar-SA" dirty="0" smtClean="0"/>
              <a:t> والنواة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1- إزالة الشمع </a:t>
            </a:r>
            <a:r>
              <a:rPr lang="ar-SA" dirty="0" err="1" smtClean="0"/>
              <a:t>بالزيلول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2- تمريرها </a:t>
            </a:r>
            <a:r>
              <a:rPr lang="ar-SA" dirty="0" err="1" smtClean="0"/>
              <a:t>بكحولات</a:t>
            </a:r>
            <a:r>
              <a:rPr lang="ar-SA" dirty="0" smtClean="0"/>
              <a:t> تنازلية ثم الماء المقطر لإدخال الماء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3- الصباغة </a:t>
            </a:r>
            <a:r>
              <a:rPr lang="ar-SA" dirty="0" err="1" smtClean="0"/>
              <a:t>بالهيماتوكسيلين</a:t>
            </a:r>
            <a:r>
              <a:rPr lang="ar-SA" dirty="0" smtClean="0"/>
              <a:t> ثم غسلها بالماء المقطر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4- إزالة الزائد من الصبغة تغمر في ½ % حمض </a:t>
            </a:r>
            <a:r>
              <a:rPr lang="en-US" dirty="0" smtClean="0"/>
              <a:t>HCL </a:t>
            </a:r>
            <a:r>
              <a:rPr lang="ar-SA" dirty="0" smtClean="0"/>
              <a:t> ثم غسلها بالماء المقطر ثم ماء الصنبور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5- الصباغة </a:t>
            </a:r>
            <a:r>
              <a:rPr lang="ar-SA" dirty="0" err="1" smtClean="0"/>
              <a:t>بـ</a:t>
            </a:r>
            <a:r>
              <a:rPr lang="ar-SA" dirty="0" smtClean="0"/>
              <a:t> 0.2 % </a:t>
            </a:r>
            <a:r>
              <a:rPr lang="ar-SA" dirty="0" err="1" smtClean="0"/>
              <a:t>الأيوسين</a:t>
            </a:r>
            <a:r>
              <a:rPr lang="ar-SA" dirty="0" smtClean="0"/>
              <a:t> المائي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6- تمريرها </a:t>
            </a:r>
            <a:r>
              <a:rPr lang="ar-SA" dirty="0" err="1" smtClean="0"/>
              <a:t>بكحولات</a:t>
            </a:r>
            <a:r>
              <a:rPr lang="ar-SA" dirty="0" smtClean="0"/>
              <a:t> تصاعدية لإزالة الماء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7- تروق </a:t>
            </a:r>
            <a:r>
              <a:rPr lang="ar-SA" dirty="0" err="1" smtClean="0"/>
              <a:t>بالزيلول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8- تحمل </a:t>
            </a:r>
            <a:r>
              <a:rPr lang="ar-SA" dirty="0" err="1" smtClean="0"/>
              <a:t>بالكندا</a:t>
            </a:r>
            <a:r>
              <a:rPr lang="ar-SA" dirty="0" smtClean="0"/>
              <a:t> بلسم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9- تجفف </a:t>
            </a:r>
            <a:r>
              <a:rPr lang="ar-SA" dirty="0" err="1" smtClean="0"/>
              <a:t>بالحضان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b="1" dirty="0" smtClean="0"/>
              <a:t>النتيجة :</a:t>
            </a:r>
          </a:p>
          <a:p>
            <a:pPr>
              <a:lnSpc>
                <a:spcPct val="150000"/>
              </a:lnSpc>
            </a:pPr>
            <a:r>
              <a:rPr lang="ar-SA" dirty="0" err="1" smtClean="0"/>
              <a:t>سيتوبلازم</a:t>
            </a:r>
            <a:r>
              <a:rPr lang="ar-SA" dirty="0" smtClean="0"/>
              <a:t> الخلايا ستأخذ اللون الأحمر أما النواة تأخذ اللون الأزرق .</a:t>
            </a:r>
          </a:p>
        </p:txBody>
      </p:sp>
      <p:pic>
        <p:nvPicPr>
          <p:cNvPr id="24578" name="Picture 2" descr="http://t0.gstatic.com/images?q=tbn:ANd9GcSjw9YUcCDYSEFEwad9F5GnH1goMkKj4cXqTkh7WgoBnwLsfQF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26231" y="3831431"/>
            <a:ext cx="3157538" cy="2352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81200" y="228600"/>
            <a:ext cx="47244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نماذج من صباغة التحضيرات </a:t>
            </a:r>
            <a:r>
              <a:rPr lang="ar-SA" sz="2400" b="1" dirty="0" err="1" smtClean="0">
                <a:solidFill>
                  <a:srgbClr val="C00000"/>
                </a:solidFill>
              </a:rPr>
              <a:t>الهستولوجية</a:t>
            </a:r>
            <a:r>
              <a:rPr lang="ar-SA" sz="2400" b="1" dirty="0" smtClean="0">
                <a:solidFill>
                  <a:srgbClr val="C00000"/>
                </a:solidFill>
              </a:rPr>
              <a:t> 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57200" y="685800"/>
            <a:ext cx="8382000" cy="56630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0070C0"/>
                </a:solidFill>
              </a:rPr>
              <a:t>ثانياً : الصباغة بطريقة </a:t>
            </a:r>
            <a:r>
              <a:rPr lang="ar-SA" sz="2000" b="1" dirty="0" err="1" smtClean="0">
                <a:solidFill>
                  <a:srgbClr val="0070C0"/>
                </a:solidFill>
              </a:rPr>
              <a:t>مالوري</a:t>
            </a:r>
            <a:r>
              <a:rPr lang="ar-SA" sz="2000" b="1" dirty="0" smtClean="0">
                <a:solidFill>
                  <a:srgbClr val="0070C0"/>
                </a:solidFill>
              </a:rPr>
              <a:t> الثلاثية </a:t>
            </a:r>
            <a:r>
              <a:rPr lang="en-US" sz="2000" b="1" dirty="0" err="1" smtClean="0">
                <a:solidFill>
                  <a:srgbClr val="0070C0"/>
                </a:solidFill>
              </a:rPr>
              <a:t>Mallory,s</a:t>
            </a:r>
            <a:r>
              <a:rPr lang="en-US" sz="2000" b="1" dirty="0" smtClean="0">
                <a:solidFill>
                  <a:srgbClr val="0070C0"/>
                </a:solidFill>
              </a:rPr>
              <a:t>  Triple stain  </a:t>
            </a:r>
            <a:endParaRPr lang="ar-SA" sz="2000" b="1" dirty="0" smtClean="0">
              <a:solidFill>
                <a:srgbClr val="0070C0"/>
              </a:solidFill>
            </a:endParaRPr>
          </a:p>
          <a:p>
            <a:r>
              <a:rPr lang="ar-SA" b="1" u="sng" dirty="0" smtClean="0"/>
              <a:t>الغرض منها : </a:t>
            </a:r>
            <a:r>
              <a:rPr lang="ar-SA" dirty="0" smtClean="0"/>
              <a:t>تمييز العضلات وألياف النسيج </a:t>
            </a:r>
            <a:r>
              <a:rPr lang="ar-SA" dirty="0" err="1" smtClean="0"/>
              <a:t>الضام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1- إزالة الشمع </a:t>
            </a:r>
            <a:r>
              <a:rPr lang="ar-SA" dirty="0" err="1" smtClean="0"/>
              <a:t>بالزيلول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2- تمريرها </a:t>
            </a:r>
            <a:r>
              <a:rPr lang="ar-SA" dirty="0" err="1" smtClean="0"/>
              <a:t>بكحولات</a:t>
            </a:r>
            <a:r>
              <a:rPr lang="ar-SA" dirty="0" smtClean="0"/>
              <a:t> تنازلية ثم الماء المقطر لإدخال الماء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3- وضعها في محلول </a:t>
            </a:r>
            <a:r>
              <a:rPr lang="ar-SA" dirty="0" err="1" smtClean="0"/>
              <a:t>مالوري</a:t>
            </a:r>
            <a:r>
              <a:rPr lang="ar-SA" dirty="0" smtClean="0"/>
              <a:t> </a:t>
            </a:r>
            <a:r>
              <a:rPr lang="en-US" dirty="0" smtClean="0">
                <a:cs typeface="+mj-cs"/>
              </a:rPr>
              <a:t>I </a:t>
            </a:r>
            <a:r>
              <a:rPr lang="ar-SA" dirty="0" smtClean="0">
                <a:cs typeface="+mj-cs"/>
              </a:rPr>
              <a:t> ( </a:t>
            </a:r>
            <a:r>
              <a:rPr lang="ar-SA" dirty="0" err="1" smtClean="0">
                <a:cs typeface="+mj-cs"/>
              </a:rPr>
              <a:t>فوكسين</a:t>
            </a:r>
            <a:r>
              <a:rPr lang="ar-SA" dirty="0" smtClean="0">
                <a:cs typeface="+mj-cs"/>
              </a:rPr>
              <a:t> حامضي +ماء مقطر  ) تأخذ اللون الأحمر الزاهي ثم غسلها بالماء المقطر </a:t>
            </a:r>
            <a:r>
              <a:rPr lang="ar-SA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4- وضعها في 1% حمض </a:t>
            </a:r>
            <a:r>
              <a:rPr lang="ar-SA" dirty="0" err="1" smtClean="0"/>
              <a:t>الفوسفوموليبيدك</a:t>
            </a:r>
            <a:r>
              <a:rPr lang="ar-SA" dirty="0" smtClean="0"/>
              <a:t>  يأخذ </a:t>
            </a:r>
            <a:r>
              <a:rPr lang="ar-SA" dirty="0" err="1" smtClean="0"/>
              <a:t>السيتوبلازم</a:t>
            </a:r>
            <a:r>
              <a:rPr lang="ar-SA" dirty="0" smtClean="0"/>
              <a:t> اللون القرنفلي أما النواة أحمر زاهي ..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5-وضعها في محلول </a:t>
            </a:r>
            <a:r>
              <a:rPr lang="ar-SA" dirty="0" err="1" smtClean="0"/>
              <a:t>مالوري</a:t>
            </a:r>
            <a:r>
              <a:rPr lang="ar-SA" dirty="0" smtClean="0"/>
              <a:t> </a:t>
            </a:r>
            <a:r>
              <a:rPr lang="en-US" dirty="0" smtClean="0"/>
              <a:t>II </a:t>
            </a:r>
            <a:r>
              <a:rPr lang="ar-SA" dirty="0" smtClean="0"/>
              <a:t> ( أنيلين </a:t>
            </a:r>
            <a:r>
              <a:rPr lang="ar-SA" dirty="0" err="1" smtClean="0"/>
              <a:t>بلو</a:t>
            </a:r>
            <a:r>
              <a:rPr lang="ar-SA" dirty="0" smtClean="0"/>
              <a:t> + </a:t>
            </a:r>
            <a:r>
              <a:rPr lang="ar-SA" dirty="0" err="1" smtClean="0"/>
              <a:t>اورانج</a:t>
            </a:r>
            <a:r>
              <a:rPr lang="ar-SA" dirty="0" smtClean="0"/>
              <a:t> ج + حمض </a:t>
            </a:r>
            <a:r>
              <a:rPr lang="ar-SA" dirty="0" err="1" smtClean="0"/>
              <a:t>الأوكساليك</a:t>
            </a:r>
            <a:r>
              <a:rPr lang="ar-SA" dirty="0" smtClean="0"/>
              <a:t> + ماء مقطر )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6- </a:t>
            </a:r>
            <a:r>
              <a:rPr lang="ar-SA" dirty="0" err="1" smtClean="0"/>
              <a:t>وضها</a:t>
            </a:r>
            <a:r>
              <a:rPr lang="ar-SA" dirty="0" smtClean="0"/>
              <a:t> في 1% حمض </a:t>
            </a:r>
            <a:r>
              <a:rPr lang="ar-SA" dirty="0" err="1" smtClean="0"/>
              <a:t>الفوسفوموليبيدك</a:t>
            </a:r>
            <a:r>
              <a:rPr lang="ar-SA" dirty="0" smtClean="0"/>
              <a:t>  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7- تمريرها </a:t>
            </a:r>
            <a:r>
              <a:rPr lang="ar-SA" dirty="0" err="1" smtClean="0"/>
              <a:t>بكحولات</a:t>
            </a:r>
            <a:r>
              <a:rPr lang="ar-SA" dirty="0" smtClean="0"/>
              <a:t> تصاعدية لإزالة الماء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8- تروق </a:t>
            </a:r>
            <a:r>
              <a:rPr lang="ar-SA" dirty="0" err="1" smtClean="0"/>
              <a:t>بالزيلول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9- تحمل </a:t>
            </a:r>
            <a:r>
              <a:rPr lang="ar-SA" dirty="0" err="1" smtClean="0"/>
              <a:t>بالكندا</a:t>
            </a:r>
            <a:r>
              <a:rPr lang="ar-SA" dirty="0" smtClean="0"/>
              <a:t> بلسم  وتجفف </a:t>
            </a:r>
            <a:r>
              <a:rPr lang="ar-SA" dirty="0" err="1" smtClean="0"/>
              <a:t>بالحضان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b="1" dirty="0" smtClean="0"/>
              <a:t>النتيجة </a:t>
            </a:r>
            <a:r>
              <a:rPr lang="ar-SA" dirty="0" smtClean="0"/>
              <a:t>: يأخذ النسيج </a:t>
            </a:r>
            <a:r>
              <a:rPr lang="ar-SA" dirty="0" err="1" smtClean="0"/>
              <a:t>الضام</a:t>
            </a:r>
            <a:r>
              <a:rPr lang="ar-SA" dirty="0" smtClean="0"/>
              <a:t> اللون الأزرق ، كرات الدم الحمراء –البرتقالي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 ، </a:t>
            </a:r>
            <a:r>
              <a:rPr lang="ar-SA" dirty="0" err="1" smtClean="0"/>
              <a:t>السيتوبلازم</a:t>
            </a:r>
            <a:r>
              <a:rPr lang="ar-SA" dirty="0" smtClean="0"/>
              <a:t> – القرنفلي ، النواة – أحمر .</a:t>
            </a:r>
          </a:p>
        </p:txBody>
      </p:sp>
      <p:pic>
        <p:nvPicPr>
          <p:cNvPr id="4" name="Picture 3" descr="mass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4038600"/>
            <a:ext cx="2895600" cy="2514600"/>
          </a:xfrm>
          <a:prstGeom prst="rect">
            <a:avLst/>
          </a:prstGeom>
          <a:ln w="12700" cap="sq">
            <a:solidFill>
              <a:schemeClr val="accent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81200" y="228600"/>
            <a:ext cx="47244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نماذج من صباغة التحضيرات </a:t>
            </a:r>
            <a:r>
              <a:rPr lang="ar-SA" sz="2400" b="1" dirty="0" err="1" smtClean="0">
                <a:solidFill>
                  <a:srgbClr val="C00000"/>
                </a:solidFill>
              </a:rPr>
              <a:t>الهستولوجية</a:t>
            </a:r>
            <a:r>
              <a:rPr lang="ar-SA" sz="2400" b="1" dirty="0" smtClean="0">
                <a:solidFill>
                  <a:srgbClr val="C00000"/>
                </a:solidFill>
              </a:rPr>
              <a:t> 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0" y="1066800"/>
            <a:ext cx="8915400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0070C0"/>
                </a:solidFill>
              </a:rPr>
              <a:t>ثالثاً : الصباغة بطريقة فان </a:t>
            </a:r>
            <a:r>
              <a:rPr lang="ar-SA" sz="2000" b="1" dirty="0" err="1" smtClean="0">
                <a:solidFill>
                  <a:srgbClr val="0070C0"/>
                </a:solidFill>
              </a:rPr>
              <a:t>جيسون</a:t>
            </a:r>
            <a:r>
              <a:rPr lang="ar-SA" sz="2000" b="1" dirty="0" smtClean="0">
                <a:solidFill>
                  <a:srgbClr val="0070C0"/>
                </a:solidFill>
              </a:rPr>
              <a:t> لصباغة ألياف الكولاجين </a:t>
            </a:r>
          </a:p>
          <a:p>
            <a:pPr algn="l" rtl="0"/>
            <a:r>
              <a:rPr lang="en-US" sz="2000" b="1" dirty="0" smtClean="0">
                <a:solidFill>
                  <a:srgbClr val="0070C0"/>
                </a:solidFill>
              </a:rPr>
              <a:t>Van </a:t>
            </a:r>
            <a:r>
              <a:rPr lang="en-US" sz="2000" b="1" dirty="0" err="1" smtClean="0">
                <a:solidFill>
                  <a:srgbClr val="0070C0"/>
                </a:solidFill>
              </a:rPr>
              <a:t>Gieson</a:t>
            </a:r>
            <a:r>
              <a:rPr lang="en-US" sz="2000" b="1" dirty="0" smtClean="0">
                <a:solidFill>
                  <a:srgbClr val="0070C0"/>
                </a:solidFill>
              </a:rPr>
              <a:t> Method for Collagen Fibers</a:t>
            </a:r>
          </a:p>
          <a:p>
            <a:pPr algn="r"/>
            <a:r>
              <a:rPr lang="ar-SA" b="1" u="sng" dirty="0" smtClean="0"/>
              <a:t>الغرض منها : </a:t>
            </a:r>
            <a:r>
              <a:rPr lang="ar-SA" dirty="0" smtClean="0"/>
              <a:t>صباغة ألياف الكولاجين البيضاء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1- إزالة الشمع </a:t>
            </a:r>
            <a:r>
              <a:rPr lang="ar-SA" dirty="0" err="1" smtClean="0"/>
              <a:t>بالزيلول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2- تمريرها </a:t>
            </a:r>
            <a:r>
              <a:rPr lang="ar-SA" dirty="0" err="1" smtClean="0"/>
              <a:t>بكحولات</a:t>
            </a:r>
            <a:r>
              <a:rPr lang="ar-SA" dirty="0" smtClean="0"/>
              <a:t> تنازلية ثم الماء المقطر لإدخال الماء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3- صباغة </a:t>
            </a:r>
            <a:r>
              <a:rPr lang="ar-SA" dirty="0" err="1" smtClean="0"/>
              <a:t>الأنوية</a:t>
            </a:r>
            <a:r>
              <a:rPr lang="ar-SA" dirty="0" smtClean="0"/>
              <a:t> بمحلول </a:t>
            </a:r>
            <a:r>
              <a:rPr lang="ar-SA" dirty="0" err="1" smtClean="0"/>
              <a:t>فيجرت</a:t>
            </a:r>
            <a:r>
              <a:rPr lang="ar-SA" dirty="0" smtClean="0"/>
              <a:t> أيرن </a:t>
            </a:r>
            <a:r>
              <a:rPr lang="ar-SA" dirty="0" err="1" smtClean="0"/>
              <a:t>هيماتوكسيلين</a:t>
            </a:r>
            <a:r>
              <a:rPr lang="ar-SA" dirty="0" smtClean="0"/>
              <a:t> أو </a:t>
            </a:r>
            <a:r>
              <a:rPr lang="ar-SA" dirty="0" err="1" smtClean="0"/>
              <a:t>سليستين</a:t>
            </a:r>
            <a:r>
              <a:rPr lang="ar-SA" dirty="0" smtClean="0"/>
              <a:t> </a:t>
            </a:r>
            <a:r>
              <a:rPr lang="ar-SA" dirty="0" err="1" smtClean="0"/>
              <a:t>بلو</a:t>
            </a:r>
            <a:r>
              <a:rPr lang="ar-SA" dirty="0" smtClean="0"/>
              <a:t>  ثم غسلها بماء </a:t>
            </a:r>
            <a:r>
              <a:rPr lang="ar-SA" dirty="0" err="1" smtClean="0"/>
              <a:t>الصنبورثم</a:t>
            </a:r>
            <a:r>
              <a:rPr lang="ar-SA" dirty="0" smtClean="0"/>
              <a:t> الماء المقطر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4- تصبغ بمحلول صبغ فان </a:t>
            </a:r>
            <a:r>
              <a:rPr lang="ar-SA" dirty="0" err="1" smtClean="0"/>
              <a:t>جيسون</a:t>
            </a:r>
            <a:r>
              <a:rPr lang="ar-SA" dirty="0" smtClean="0"/>
              <a:t> ( حمض </a:t>
            </a:r>
            <a:r>
              <a:rPr lang="ar-SA" dirty="0" err="1" smtClean="0"/>
              <a:t>البكريك</a:t>
            </a:r>
            <a:r>
              <a:rPr lang="ar-SA" dirty="0" smtClean="0"/>
              <a:t> + </a:t>
            </a:r>
            <a:r>
              <a:rPr lang="ar-SA" dirty="0" err="1" smtClean="0"/>
              <a:t>فوكسين</a:t>
            </a:r>
            <a:r>
              <a:rPr lang="ar-SA" dirty="0" smtClean="0"/>
              <a:t> حامضي )ثم غسلها بالماء المقطر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5-تمريرها </a:t>
            </a:r>
            <a:r>
              <a:rPr lang="ar-SA" dirty="0" err="1" smtClean="0"/>
              <a:t>بكحولات</a:t>
            </a:r>
            <a:r>
              <a:rPr lang="ar-SA" dirty="0" smtClean="0"/>
              <a:t> تصاعدية لإزالة الماء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6- تروق </a:t>
            </a:r>
            <a:r>
              <a:rPr lang="ar-SA" dirty="0" err="1" smtClean="0"/>
              <a:t>بالزيلول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7- تحمل </a:t>
            </a:r>
            <a:r>
              <a:rPr lang="ar-SA" dirty="0" err="1" smtClean="0"/>
              <a:t>بالكندا</a:t>
            </a:r>
            <a:r>
              <a:rPr lang="ar-SA" dirty="0" smtClean="0"/>
              <a:t> بلسم  وتجفف </a:t>
            </a:r>
            <a:r>
              <a:rPr lang="ar-SA" dirty="0" err="1" smtClean="0"/>
              <a:t>بالحضان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النتيجة :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يظهر الكولاجين – أحمر ، العضلات وكرات الدم الحمراء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 </a:t>
            </a:r>
            <a:r>
              <a:rPr lang="ar-SA" dirty="0" err="1" smtClean="0"/>
              <a:t>والسيتوبلازم</a:t>
            </a:r>
            <a:r>
              <a:rPr lang="ar-SA" dirty="0" smtClean="0"/>
              <a:t> – أصفر ، </a:t>
            </a:r>
            <a:r>
              <a:rPr lang="ar-SA" dirty="0" err="1" smtClean="0"/>
              <a:t>الأنوية</a:t>
            </a:r>
            <a:r>
              <a:rPr lang="ar-SA" dirty="0" smtClean="0"/>
              <a:t> – بني مسود .</a:t>
            </a:r>
          </a:p>
        </p:txBody>
      </p:sp>
      <p:pic>
        <p:nvPicPr>
          <p:cNvPr id="4" name="Picture 4" descr="فان جيسون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810000"/>
            <a:ext cx="3581400" cy="2438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81200" y="228600"/>
            <a:ext cx="47244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نماذج من صباغة التحضيرات </a:t>
            </a:r>
            <a:r>
              <a:rPr lang="ar-SA" sz="2400" b="1" dirty="0" err="1" smtClean="0">
                <a:solidFill>
                  <a:srgbClr val="C00000"/>
                </a:solidFill>
              </a:rPr>
              <a:t>الهستولوجية</a:t>
            </a:r>
            <a:r>
              <a:rPr lang="ar-SA" sz="2400" b="1" dirty="0" smtClean="0">
                <a:solidFill>
                  <a:srgbClr val="C00000"/>
                </a:solidFill>
              </a:rPr>
              <a:t> 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09600" y="990600"/>
            <a:ext cx="8229600" cy="55553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</a:rPr>
              <a:t>رابعاً : الصباغة بطريقة </a:t>
            </a:r>
            <a:r>
              <a:rPr lang="ar-SA" sz="2000" b="1" dirty="0" err="1" smtClean="0">
                <a:solidFill>
                  <a:schemeClr val="accent1">
                    <a:lumMod val="75000"/>
                  </a:schemeClr>
                </a:solidFill>
              </a:rPr>
              <a:t>فايجرت</a:t>
            </a:r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b="1" dirty="0" err="1" smtClean="0">
                <a:solidFill>
                  <a:schemeClr val="accent1">
                    <a:lumMod val="75000"/>
                  </a:schemeClr>
                </a:solidFill>
              </a:rPr>
              <a:t>ريزوسين</a:t>
            </a:r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b="1" dirty="0" err="1" smtClean="0">
                <a:solidFill>
                  <a:schemeClr val="accent1">
                    <a:lumMod val="75000"/>
                  </a:schemeClr>
                </a:solidFill>
              </a:rPr>
              <a:t>فوكسين</a:t>
            </a:r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</a:rPr>
              <a:t> لصباغة الألياف المرنة : </a:t>
            </a: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</a:rPr>
              <a:t>Weigerts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</a:rPr>
              <a:t>Resorcin-Fuchsin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Method for Elastic Fibers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</a:p>
          <a:p>
            <a:r>
              <a:rPr lang="ar-SA" b="1" u="sng" dirty="0" smtClean="0"/>
              <a:t>الغرض منها </a:t>
            </a:r>
            <a:r>
              <a:rPr lang="ar-SA" dirty="0" smtClean="0"/>
              <a:t>: صباغة الألياف المرنة الصفراء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1- إزالة الشمع </a:t>
            </a:r>
            <a:r>
              <a:rPr lang="ar-SA" dirty="0" err="1" smtClean="0"/>
              <a:t>بالزيلول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2- تمريرها </a:t>
            </a:r>
            <a:r>
              <a:rPr lang="ar-SA" dirty="0" err="1" smtClean="0"/>
              <a:t>بكحولات</a:t>
            </a:r>
            <a:r>
              <a:rPr lang="ar-SA" dirty="0" smtClean="0"/>
              <a:t> تنازلية ثم الماء المقطر لإدخال الماء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3- صباغة </a:t>
            </a:r>
            <a:r>
              <a:rPr lang="ar-SA" dirty="0" err="1" smtClean="0"/>
              <a:t>الأنوية</a:t>
            </a:r>
            <a:r>
              <a:rPr lang="ar-SA" dirty="0" smtClean="0"/>
              <a:t> بمحلول </a:t>
            </a:r>
            <a:r>
              <a:rPr lang="ar-SA" dirty="0" err="1" smtClean="0"/>
              <a:t>فيجرت</a:t>
            </a:r>
            <a:r>
              <a:rPr lang="ar-SA" dirty="0" smtClean="0"/>
              <a:t> أيرن ثم غسلها بالماء.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4- وضعها في محلول </a:t>
            </a:r>
            <a:r>
              <a:rPr lang="ar-SA" dirty="0" err="1" smtClean="0"/>
              <a:t>ريزوسين</a:t>
            </a:r>
            <a:r>
              <a:rPr lang="ar-SA" dirty="0" smtClean="0"/>
              <a:t> </a:t>
            </a:r>
            <a:r>
              <a:rPr lang="ar-SA" dirty="0" err="1" smtClean="0"/>
              <a:t>فوكسين</a:t>
            </a:r>
            <a:r>
              <a:rPr lang="ar-SA" dirty="0" smtClean="0"/>
              <a:t> ثم يزال الزائد من الصبغة بغسلها في 95% كحول ثم غسلها بالماء.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5- وضعها في فان </a:t>
            </a:r>
            <a:r>
              <a:rPr lang="ar-SA" dirty="0" err="1" smtClean="0"/>
              <a:t>جيسون</a:t>
            </a:r>
            <a:r>
              <a:rPr lang="ar-SA" dirty="0" smtClean="0"/>
              <a:t> ثم في 95% كحول ثم الكحول المطلق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6- تروق </a:t>
            </a:r>
            <a:r>
              <a:rPr lang="ar-SA" dirty="0" err="1" smtClean="0"/>
              <a:t>بالزيلول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r>
              <a:rPr lang="ar-SA" dirty="0" smtClean="0"/>
              <a:t>7- تحمل </a:t>
            </a:r>
            <a:r>
              <a:rPr lang="ar-SA" dirty="0" err="1" smtClean="0"/>
              <a:t>بالكندا</a:t>
            </a:r>
            <a:r>
              <a:rPr lang="ar-SA" dirty="0" smtClean="0"/>
              <a:t> بلسم  وتجفف </a:t>
            </a:r>
            <a:r>
              <a:rPr lang="ar-SA" dirty="0" err="1" smtClean="0"/>
              <a:t>بالحضان</a:t>
            </a:r>
            <a:r>
              <a:rPr lang="ar-SA" dirty="0" smtClean="0"/>
              <a:t> .</a:t>
            </a:r>
          </a:p>
          <a:p>
            <a:pPr>
              <a:lnSpc>
                <a:spcPct val="150000"/>
              </a:lnSpc>
            </a:pPr>
            <a:endParaRPr lang="ar-SA" dirty="0" smtClean="0"/>
          </a:p>
          <a:p>
            <a:pPr>
              <a:lnSpc>
                <a:spcPct val="150000"/>
              </a:lnSpc>
            </a:pPr>
            <a:endParaRPr lang="ar-SA" dirty="0" smtClean="0"/>
          </a:p>
          <a:p>
            <a:pPr>
              <a:lnSpc>
                <a:spcPct val="150000"/>
              </a:lnSpc>
            </a:pPr>
            <a:r>
              <a:rPr lang="ar-SA" b="1" dirty="0" smtClean="0"/>
              <a:t>النتيجة : </a:t>
            </a:r>
            <a:r>
              <a:rPr lang="ar-SA" dirty="0" smtClean="0"/>
              <a:t>الألياف المرنة زرقاء مسودة أو سوداء ، </a:t>
            </a:r>
            <a:r>
              <a:rPr lang="ar-SA" dirty="0" err="1" smtClean="0"/>
              <a:t>الأنوية</a:t>
            </a:r>
            <a:r>
              <a:rPr lang="ar-SA" dirty="0" smtClean="0"/>
              <a:t> زرقاء مسودة ، </a:t>
            </a:r>
            <a:r>
              <a:rPr lang="ar-SA" dirty="0" err="1" smtClean="0"/>
              <a:t>الياف</a:t>
            </a:r>
            <a:r>
              <a:rPr lang="ar-SA" dirty="0" smtClean="0"/>
              <a:t> الكولاجين حمراء إلى قرنفلية ، العناصر الأخرى بالنسيج صفراء .</a:t>
            </a:r>
          </a:p>
        </p:txBody>
      </p:sp>
      <p:pic>
        <p:nvPicPr>
          <p:cNvPr id="5" name="صورة 4" descr="IndianJDentRes_2010_21_4_518_74224_u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810000"/>
            <a:ext cx="2868168" cy="17964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81200" y="228600"/>
            <a:ext cx="47244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</a:rPr>
              <a:t>نماذج من صباغة التحضيرات الخلوية 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066800" y="1219200"/>
            <a:ext cx="7391400" cy="29238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</a:rPr>
              <a:t>أولاً :</a:t>
            </a:r>
            <a:r>
              <a:rPr lang="ar-SA" sz="2000" b="1" dirty="0" err="1" smtClean="0">
                <a:solidFill>
                  <a:schemeClr val="accent1">
                    <a:lumMod val="75000"/>
                  </a:schemeClr>
                </a:solidFill>
              </a:rPr>
              <a:t>الميتوكوندريا</a:t>
            </a:r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Mitochondria </a:t>
            </a:r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ar-S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dirty="0" smtClean="0"/>
              <a:t>   </a:t>
            </a:r>
            <a:r>
              <a:rPr lang="ar-SA" b="1" dirty="0" smtClean="0"/>
              <a:t>طريقة </a:t>
            </a:r>
            <a:r>
              <a:rPr lang="ar-SA" b="1" dirty="0" err="1" smtClean="0"/>
              <a:t>التمان</a:t>
            </a:r>
            <a:r>
              <a:rPr lang="ar-SA" b="1" dirty="0" smtClean="0"/>
              <a:t> </a:t>
            </a:r>
            <a:r>
              <a:rPr lang="en-US" b="1" dirty="0" err="1" smtClean="0"/>
              <a:t>Altmans</a:t>
            </a:r>
            <a:r>
              <a:rPr lang="en-US" b="1" dirty="0" smtClean="0"/>
              <a:t> method </a:t>
            </a:r>
            <a:r>
              <a:rPr lang="ar-SA" b="1" dirty="0" smtClean="0"/>
              <a:t> :</a:t>
            </a:r>
          </a:p>
          <a:p>
            <a:r>
              <a:rPr lang="ar-SA" dirty="0" smtClean="0"/>
              <a:t>	تصبغ </a:t>
            </a:r>
            <a:r>
              <a:rPr lang="ar-SA" dirty="0" err="1" smtClean="0"/>
              <a:t>الميتوكوندريا</a:t>
            </a:r>
            <a:r>
              <a:rPr lang="ar-SA" dirty="0" smtClean="0"/>
              <a:t> باللون الأحمر الزاهي .</a:t>
            </a:r>
          </a:p>
          <a:p>
            <a:endParaRPr lang="ar-SA" dirty="0" smtClean="0"/>
          </a:p>
          <a:p>
            <a:pPr>
              <a:buFont typeface="Wingdings" pitchFamily="2" charset="2"/>
              <a:buChar char="v"/>
            </a:pPr>
            <a:r>
              <a:rPr lang="ar-SA" dirty="0" smtClean="0"/>
              <a:t>  </a:t>
            </a:r>
            <a:r>
              <a:rPr lang="ar-SA" b="1" dirty="0" smtClean="0"/>
              <a:t>طريقة </a:t>
            </a:r>
            <a:r>
              <a:rPr lang="ar-SA" b="1" dirty="0" err="1" smtClean="0"/>
              <a:t>هايدن</a:t>
            </a:r>
            <a:r>
              <a:rPr lang="ar-SA" b="1" dirty="0" smtClean="0"/>
              <a:t> </a:t>
            </a:r>
            <a:r>
              <a:rPr lang="ar-SA" b="1" dirty="0" err="1" smtClean="0"/>
              <a:t>ايرن</a:t>
            </a:r>
            <a:r>
              <a:rPr lang="ar-SA" b="1" dirty="0" smtClean="0"/>
              <a:t> </a:t>
            </a:r>
            <a:r>
              <a:rPr lang="ar-SA" b="1" dirty="0" err="1" smtClean="0"/>
              <a:t>هيماتوكسيلين</a:t>
            </a:r>
            <a:r>
              <a:rPr lang="ar-SA" b="1" dirty="0" smtClean="0"/>
              <a:t> </a:t>
            </a:r>
            <a:r>
              <a:rPr lang="en-US" b="1" dirty="0" err="1" smtClean="0"/>
              <a:t>Heidenhain</a:t>
            </a:r>
            <a:r>
              <a:rPr lang="en-US" b="1" dirty="0" smtClean="0"/>
              <a:t> Iron </a:t>
            </a:r>
            <a:r>
              <a:rPr lang="en-US" b="1" dirty="0" err="1" smtClean="0"/>
              <a:t>Haematoxylin</a:t>
            </a:r>
            <a:r>
              <a:rPr lang="en-US" b="1" dirty="0" smtClean="0"/>
              <a:t> </a:t>
            </a:r>
            <a:r>
              <a:rPr lang="ar-SA" b="1" dirty="0" smtClean="0"/>
              <a:t> :</a:t>
            </a:r>
          </a:p>
          <a:p>
            <a:r>
              <a:rPr lang="ar-SA" dirty="0" smtClean="0"/>
              <a:t>	أزرق يميل إلى السواد .</a:t>
            </a:r>
          </a:p>
          <a:p>
            <a:endParaRPr lang="ar-SA" dirty="0" smtClean="0"/>
          </a:p>
          <a:p>
            <a:pPr>
              <a:buFont typeface="Wingdings" pitchFamily="2" charset="2"/>
              <a:buChar char="v"/>
            </a:pPr>
            <a:r>
              <a:rPr lang="ar-SA" b="1" dirty="0" smtClean="0"/>
              <a:t>طريقة حمض </a:t>
            </a:r>
            <a:r>
              <a:rPr lang="ar-SA" b="1" dirty="0" err="1" smtClean="0"/>
              <a:t>الأزوميك</a:t>
            </a:r>
            <a:r>
              <a:rPr lang="ar-SA" b="1" dirty="0" smtClean="0"/>
              <a:t> </a:t>
            </a:r>
            <a:r>
              <a:rPr lang="en-US" b="1" dirty="0" err="1" smtClean="0"/>
              <a:t>Osmic</a:t>
            </a:r>
            <a:r>
              <a:rPr lang="en-US" b="1" dirty="0" smtClean="0"/>
              <a:t> Technique </a:t>
            </a:r>
            <a:r>
              <a:rPr lang="ar-SA" b="1" dirty="0" smtClean="0"/>
              <a:t> :</a:t>
            </a:r>
          </a:p>
          <a:p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133600" y="381000"/>
            <a:ext cx="47244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</a:rPr>
              <a:t>نماذج من صباغة التحضيرات الخلوية 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676400" y="1219200"/>
            <a:ext cx="6629400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</a:rPr>
              <a:t>ثانياً : جهاز </a:t>
            </a:r>
            <a:r>
              <a:rPr lang="ar-SA" sz="2000" b="1" dirty="0" err="1" smtClean="0">
                <a:solidFill>
                  <a:schemeClr val="accent1">
                    <a:lumMod val="75000"/>
                  </a:schemeClr>
                </a:solidFill>
              </a:rPr>
              <a:t>جولجي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Golgi apparatus </a:t>
            </a:r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endParaRPr lang="ar-SA" dirty="0" smtClean="0"/>
          </a:p>
          <a:p>
            <a:pPr>
              <a:buFont typeface="Wingdings" pitchFamily="2" charset="2"/>
              <a:buChar char="v"/>
            </a:pPr>
            <a:r>
              <a:rPr lang="ar-SA" dirty="0" smtClean="0"/>
              <a:t> </a:t>
            </a:r>
            <a:r>
              <a:rPr lang="ar-SA" b="1" dirty="0" smtClean="0"/>
              <a:t>طريقة  </a:t>
            </a:r>
            <a:r>
              <a:rPr lang="ar-SA" b="1" dirty="0" err="1" smtClean="0"/>
              <a:t>أوياما</a:t>
            </a:r>
            <a:r>
              <a:rPr lang="ar-SA" b="1" dirty="0" smtClean="0"/>
              <a:t> </a:t>
            </a:r>
            <a:r>
              <a:rPr lang="en-US" b="1" dirty="0" smtClean="0"/>
              <a:t>Aoyama  </a:t>
            </a:r>
            <a:r>
              <a:rPr lang="en-US" b="1" dirty="0" smtClean="0"/>
              <a:t>method </a:t>
            </a:r>
            <a:r>
              <a:rPr lang="ar-SA" b="1" dirty="0" smtClean="0"/>
              <a:t> </a:t>
            </a:r>
            <a:r>
              <a:rPr lang="ar-SA" b="1" dirty="0" smtClean="0"/>
              <a:t>:</a:t>
            </a:r>
          </a:p>
          <a:p>
            <a:r>
              <a:rPr lang="ar-SA" dirty="0" smtClean="0"/>
              <a:t>	</a:t>
            </a:r>
          </a:p>
          <a:p>
            <a:endParaRPr lang="ar-SA" dirty="0" smtClean="0"/>
          </a:p>
          <a:p>
            <a:pPr>
              <a:buFont typeface="Wingdings" pitchFamily="2" charset="2"/>
              <a:buChar char="v"/>
            </a:pPr>
            <a:r>
              <a:rPr lang="ar-SA" dirty="0" smtClean="0"/>
              <a:t>  </a:t>
            </a:r>
            <a:r>
              <a:rPr lang="ar-SA" b="1" dirty="0" smtClean="0"/>
              <a:t>طريقة الفمان </a:t>
            </a:r>
            <a:r>
              <a:rPr lang="en-US" b="1" dirty="0" err="1" smtClean="0"/>
              <a:t>Elftmans</a:t>
            </a:r>
            <a:r>
              <a:rPr lang="en-US" b="1" dirty="0" smtClean="0"/>
              <a:t> Method </a:t>
            </a:r>
            <a:r>
              <a:rPr lang="ar-SA" b="1" dirty="0" smtClean="0"/>
              <a:t> :</a:t>
            </a:r>
            <a:r>
              <a:rPr lang="en-US" b="1" dirty="0" smtClean="0"/>
              <a:t>  </a:t>
            </a:r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426</Words>
  <Application>Microsoft Office PowerPoint</Application>
  <PresentationFormat>On-screen Show (4:3)</PresentationFormat>
  <Paragraphs>75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سمة Office</vt:lpstr>
      <vt:lpstr>Slide 1</vt:lpstr>
      <vt:lpstr>Slide 2</vt:lpstr>
      <vt:lpstr>Slide 3</vt:lpstr>
      <vt:lpstr>Slide 4</vt:lpstr>
      <vt:lpstr>Slide 5</vt:lpstr>
      <vt:lpstr>Slide 6</vt:lpstr>
    </vt:vector>
  </TitlesOfParts>
  <Company>1 3 7 5 3 6 6 5 5 0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ibtesam saad aldhwayan</dc:creator>
  <cp:lastModifiedBy>user</cp:lastModifiedBy>
  <cp:revision>23</cp:revision>
  <dcterms:created xsi:type="dcterms:W3CDTF">2012-04-21T07:08:20Z</dcterms:created>
  <dcterms:modified xsi:type="dcterms:W3CDTF">2012-04-22T19:06:23Z</dcterms:modified>
</cp:coreProperties>
</file>