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7" r:id="rId2"/>
    <p:sldId id="321" r:id="rId3"/>
    <p:sldId id="326" r:id="rId4"/>
    <p:sldId id="290" r:id="rId5"/>
    <p:sldId id="328" r:id="rId6"/>
    <p:sldId id="295" r:id="rId7"/>
    <p:sldId id="294" r:id="rId8"/>
    <p:sldId id="288" r:id="rId9"/>
    <p:sldId id="291" r:id="rId10"/>
    <p:sldId id="293" r:id="rId11"/>
    <p:sldId id="296" r:id="rId12"/>
    <p:sldId id="329" r:id="rId13"/>
    <p:sldId id="297" r:id="rId14"/>
    <p:sldId id="298" r:id="rId15"/>
    <p:sldId id="299" r:id="rId16"/>
    <p:sldId id="327" r:id="rId17"/>
    <p:sldId id="335" r:id="rId18"/>
    <p:sldId id="331" r:id="rId19"/>
    <p:sldId id="332" r:id="rId20"/>
    <p:sldId id="301" r:id="rId21"/>
    <p:sldId id="302" r:id="rId22"/>
    <p:sldId id="336" r:id="rId23"/>
    <p:sldId id="303" r:id="rId24"/>
    <p:sldId id="304" r:id="rId25"/>
    <p:sldId id="305" r:id="rId26"/>
    <p:sldId id="306" r:id="rId27"/>
    <p:sldId id="337" r:id="rId28"/>
    <p:sldId id="307" r:id="rId29"/>
    <p:sldId id="338" r:id="rId30"/>
    <p:sldId id="308" r:id="rId31"/>
    <p:sldId id="309" r:id="rId32"/>
    <p:sldId id="339" r:id="rId33"/>
    <p:sldId id="310" r:id="rId34"/>
    <p:sldId id="334" r:id="rId35"/>
    <p:sldId id="311" r:id="rId36"/>
    <p:sldId id="340" r:id="rId37"/>
    <p:sldId id="312" r:id="rId38"/>
    <p:sldId id="342" r:id="rId39"/>
    <p:sldId id="34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074" autoAdjust="0"/>
    <p:restoredTop sz="86380" autoAdjust="0"/>
  </p:normalViewPr>
  <p:slideViewPr>
    <p:cSldViewPr>
      <p:cViewPr varScale="1">
        <p:scale>
          <a:sx n="59" d="100"/>
          <a:sy n="59" d="100"/>
        </p:scale>
        <p:origin x="-182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5" Type="http://schemas.openxmlformats.org/officeDocument/2006/relationships/image" Target="../media/image42.wmf"/><Relationship Id="rId4" Type="http://schemas.openxmlformats.org/officeDocument/2006/relationships/image" Target="../media/image5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54.wmf"/><Relationship Id="rId1" Type="http://schemas.openxmlformats.org/officeDocument/2006/relationships/image" Target="../media/image53.wmf"/><Relationship Id="rId4" Type="http://schemas.openxmlformats.org/officeDocument/2006/relationships/image" Target="../media/image5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6.wmf"/><Relationship Id="rId1" Type="http://schemas.openxmlformats.org/officeDocument/2006/relationships/image" Target="../media/image55.wmf"/><Relationship Id="rId4" Type="http://schemas.openxmlformats.org/officeDocument/2006/relationships/image" Target="../media/image54.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5.wmf"/><Relationship Id="rId1" Type="http://schemas.openxmlformats.org/officeDocument/2006/relationships/image" Target="../media/image5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60.wmf"/><Relationship Id="rId1" Type="http://schemas.openxmlformats.org/officeDocument/2006/relationships/image" Target="../media/image59.wmf"/><Relationship Id="rId4" Type="http://schemas.openxmlformats.org/officeDocument/2006/relationships/image" Target="../media/image4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4" Type="http://schemas.openxmlformats.org/officeDocument/2006/relationships/image" Target="../media/image6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5" Type="http://schemas.openxmlformats.org/officeDocument/2006/relationships/image" Target="../media/image68.wmf"/><Relationship Id="rId4" Type="http://schemas.openxmlformats.org/officeDocument/2006/relationships/image" Target="../media/image73.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image" Target="../media/image76.wmf"/><Relationship Id="rId1" Type="http://schemas.openxmlformats.org/officeDocument/2006/relationships/image" Target="../media/image75.wmf"/><Relationship Id="rId4" Type="http://schemas.openxmlformats.org/officeDocument/2006/relationships/image" Target="../media/image7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8.wmf"/><Relationship Id="rId1" Type="http://schemas.openxmlformats.org/officeDocument/2006/relationships/image" Target="../media/image77.wmf"/><Relationship Id="rId4" Type="http://schemas.openxmlformats.org/officeDocument/2006/relationships/image" Target="../media/image7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7.wmf"/><Relationship Id="rId1" Type="http://schemas.openxmlformats.org/officeDocument/2006/relationships/image" Target="../media/image79.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82.wmf"/><Relationship Id="rId1" Type="http://schemas.openxmlformats.org/officeDocument/2006/relationships/image" Target="../media/image81.wmf"/><Relationship Id="rId4" Type="http://schemas.openxmlformats.org/officeDocument/2006/relationships/image" Target="../media/image7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DB4E4F-8C28-4AA5-85DF-715244D337ED}" type="datetimeFigureOut">
              <a:rPr lang="en-US" smtClean="0"/>
              <a:pPr/>
              <a:t>3/30/2012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225D67-A6A1-4607-8F1F-BE010334B72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BAE68BA-2C2F-42A0-A8D0-4886E60001BB}" type="datetime1">
              <a:rPr lang="en-US" smtClean="0"/>
              <a:pPr/>
              <a:t>3/30/2012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AD300124-F700-409F-A11C-33DA4138A3E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9B373ED-C6A3-4706-AC55-23E93464D2BA}" type="datetime1">
              <a:rPr lang="en-US" smtClean="0"/>
              <a:pPr/>
              <a:t>3/30/2012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00124-F700-409F-A11C-33DA4138A3E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25E534E-137E-4973-90E3-FDCBE4672332}" type="datetime1">
              <a:rPr lang="en-US" smtClean="0"/>
              <a:pPr/>
              <a:t>3/30/2012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AD300124-F700-409F-A11C-33DA4138A3E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D19CACC-1329-4AB9-B180-2FC4339BD3B3}" type="datetime1">
              <a:rPr lang="en-US" smtClean="0"/>
              <a:pPr/>
              <a:t>3/30/2012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00124-F700-409F-A11C-33DA4138A3E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642EBCD-0BCC-459C-8498-A86C6431D885}" type="datetime1">
              <a:rPr lang="en-US" smtClean="0"/>
              <a:pPr/>
              <a:t>3/30/2012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300124-F700-409F-A11C-33DA4138A3E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7EFF358-2824-4844-A2B9-030E0D76A65B}" type="datetime1">
              <a:rPr lang="en-US" smtClean="0"/>
              <a:pPr/>
              <a:t>3/30/2012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300124-F700-409F-A11C-33DA4138A3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3DEDB-9CD9-410C-8995-D98974BD6ECD}" type="datetime1">
              <a:rPr lang="en-US" smtClean="0"/>
              <a:pPr/>
              <a:t>3/30/2012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300124-F700-409F-A11C-33DA4138A3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C6F647B-AC00-4535-A4E4-65A8B9D4F1C1}" type="datetime1">
              <a:rPr lang="en-US" smtClean="0"/>
              <a:pPr/>
              <a:t>3/30/2012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00124-F700-409F-A11C-33DA4138A3E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786E6CB-F51F-47EA-AD2D-DA32DDA76F40}" type="datetime1">
              <a:rPr lang="en-US" smtClean="0"/>
              <a:pPr/>
              <a:t>3/30/2012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AD300124-F700-409F-A11C-33DA4138A3E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FA94E6-B665-43DC-9375-C02A516CE7F4}" type="datetime1">
              <a:rPr lang="en-US" smtClean="0"/>
              <a:pPr/>
              <a:t>3/30/2012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00124-F700-409F-A11C-33DA4138A3E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3CAA5F-5CAD-4571-9A6B-47607C3BAB7B}" type="datetime1">
              <a:rPr lang="en-US" smtClean="0"/>
              <a:pPr/>
              <a:t>3/30/2012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00124-F700-409F-A11C-33DA4138A3E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3"/>
          <p:cNvSpPr>
            <a:spLocks noGrp="1"/>
          </p:cNvSpPr>
          <p:nvPr>
            <p:ph type="dt" sz="half" idx="10"/>
          </p:nvPr>
        </p:nvSpPr>
        <p:spPr/>
        <p:txBody>
          <a:bodyPr/>
          <a:lstStyle>
            <a:lvl1pPr>
              <a:defRPr/>
            </a:lvl1pPr>
          </a:lstStyle>
          <a:p>
            <a:pPr>
              <a:defRPr/>
            </a:pPr>
            <a:fld id="{C588E0DA-C6BE-400F-9300-E28EFCA78D6E}" type="datetime1">
              <a:rPr lang="en-US" smtClean="0"/>
              <a:pPr>
                <a:defRPr/>
              </a:pPr>
              <a:t>3/30/2012</a:t>
            </a:fld>
            <a:endParaRPr lang="ar-SA"/>
          </a:p>
        </p:txBody>
      </p:sp>
      <p:sp>
        <p:nvSpPr>
          <p:cNvPr id="4" name="Footer Placeholder 4"/>
          <p:cNvSpPr>
            <a:spLocks noGrp="1"/>
          </p:cNvSpPr>
          <p:nvPr>
            <p:ph type="ftr" sz="quarter" idx="11"/>
          </p:nvPr>
        </p:nvSpPr>
        <p:spPr/>
        <p:txBody>
          <a:bodyPr/>
          <a:lstStyle>
            <a:lvl1pPr>
              <a:defRPr/>
            </a:lvl1pPr>
          </a:lstStyle>
          <a:p>
            <a:pPr>
              <a:defRPr/>
            </a:pPr>
            <a:endParaRPr lang="ar-SA"/>
          </a:p>
        </p:txBody>
      </p:sp>
      <p:sp>
        <p:nvSpPr>
          <p:cNvPr id="5" name="Slide Number Placeholder 5"/>
          <p:cNvSpPr>
            <a:spLocks noGrp="1"/>
          </p:cNvSpPr>
          <p:nvPr>
            <p:ph type="sldNum" sz="quarter" idx="12"/>
          </p:nvPr>
        </p:nvSpPr>
        <p:spPr/>
        <p:txBody>
          <a:bodyPr/>
          <a:lstStyle>
            <a:lvl1pPr>
              <a:defRPr/>
            </a:lvl1pPr>
          </a:lstStyle>
          <a:p>
            <a:pPr>
              <a:defRPr/>
            </a:pPr>
            <a:fld id="{B7DAEA69-65C2-4B76-A902-E67030607530}"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59B020D-F256-4AB1-B7CF-57B043F84629}" type="datetime1">
              <a:rPr lang="en-US" smtClean="0"/>
              <a:pPr/>
              <a:t>3/30/2012</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D300124-F700-409F-A11C-33DA4138A3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9.png"/><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2.png"/><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upload.wikimedia.org/wikipedia/commons/e/e3/St%C3%A4rkemehl_800_fach_Polfilter.jpg" TargetMode="Externa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41.jpeg"/><Relationship Id="rId5" Type="http://schemas.openxmlformats.org/officeDocument/2006/relationships/oleObject" Target="../embeddings/oleObject12.bin"/><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0.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32.bin"/><Relationship Id="rId5" Type="http://schemas.openxmlformats.org/officeDocument/2006/relationships/oleObject" Target="../embeddings/oleObject31.bin"/><Relationship Id="rId4" Type="http://schemas.openxmlformats.org/officeDocument/2006/relationships/oleObject" Target="../embeddings/oleObject30.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39.bin"/><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oleObject" Target="../embeddings/oleObject46.bin"/><Relationship Id="rId4" Type="http://schemas.openxmlformats.org/officeDocument/2006/relationships/oleObject" Target="../embeddings/oleObject45.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48.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9.bin"/><Relationship Id="rId7"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52.bin"/><Relationship Id="rId5" Type="http://schemas.openxmlformats.org/officeDocument/2006/relationships/oleObject" Target="../embeddings/oleObject51.bin"/><Relationship Id="rId4" Type="http://schemas.openxmlformats.org/officeDocument/2006/relationships/oleObject" Target="../embeddings/oleObject50.bin"/></Relationships>
</file>

<file path=ppt/slides/_rels/slide3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57.bin"/><Relationship Id="rId5" Type="http://schemas.openxmlformats.org/officeDocument/2006/relationships/oleObject" Target="../embeddings/oleObject56.bin"/><Relationship Id="rId4" Type="http://schemas.openxmlformats.org/officeDocument/2006/relationships/oleObject" Target="../embeddings/oleObject55.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61.bin"/><Relationship Id="rId5" Type="http://schemas.openxmlformats.org/officeDocument/2006/relationships/oleObject" Target="../embeddings/oleObject60.bin"/><Relationship Id="rId4" Type="http://schemas.openxmlformats.org/officeDocument/2006/relationships/oleObject" Target="../embeddings/oleObject59.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oleObject" Target="../embeddings/oleObject64.bin"/><Relationship Id="rId4" Type="http://schemas.openxmlformats.org/officeDocument/2006/relationships/oleObject" Target="../embeddings/oleObject63.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68.bin"/><Relationship Id="rId5" Type="http://schemas.openxmlformats.org/officeDocument/2006/relationships/oleObject" Target="../embeddings/oleObject67.bin"/><Relationship Id="rId4" Type="http://schemas.openxmlformats.org/officeDocument/2006/relationships/oleObject" Target="../embeddings/oleObject66.bin"/></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52800" y="2819400"/>
            <a:ext cx="2991525" cy="646331"/>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ar-SA" sz="3600" b="1" dirty="0" smtClean="0"/>
              <a:t>المحاضرة الخامسة</a:t>
            </a:r>
            <a:endParaRPr lang="en-US" sz="3600" b="1" dirty="0"/>
          </a:p>
        </p:txBody>
      </p:sp>
      <p:sp>
        <p:nvSpPr>
          <p:cNvPr id="5" name="TextBox 4"/>
          <p:cNvSpPr txBox="1"/>
          <p:nvPr/>
        </p:nvSpPr>
        <p:spPr>
          <a:xfrm>
            <a:off x="2590800" y="1828800"/>
            <a:ext cx="3924472" cy="461665"/>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ar-SA" sz="2400" b="1" dirty="0" smtClean="0"/>
              <a:t>كيمياء فيزيائية (1) {ديناميكا حرارية}</a:t>
            </a:r>
            <a:endParaRPr lang="en-US" sz="2400" b="1" dirty="0"/>
          </a:p>
        </p:txBody>
      </p:sp>
      <p:sp>
        <p:nvSpPr>
          <p:cNvPr id="6" name="Slide Number Placeholder 5"/>
          <p:cNvSpPr>
            <a:spLocks noGrp="1"/>
          </p:cNvSpPr>
          <p:nvPr>
            <p:ph type="sldNum" sz="quarter" idx="12"/>
          </p:nvPr>
        </p:nvSpPr>
        <p:spPr/>
        <p:txBody>
          <a:bodyPr/>
          <a:lstStyle/>
          <a:p>
            <a:fld id="{AD300124-F700-409F-A11C-33DA4138A3EB}" type="slidenum">
              <a:rPr lang="en-US" smtClean="0"/>
              <a:pPr/>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a:t>
            </a:fld>
            <a:endParaRPr lang="en-US"/>
          </a:p>
        </p:txBody>
      </p:sp>
      <p:sp>
        <p:nvSpPr>
          <p:cNvPr id="5" name="Rectangle 2"/>
          <p:cNvSpPr>
            <a:spLocks noGrp="1" noChangeArrowheads="1"/>
          </p:cNvSpPr>
          <p:nvPr>
            <p:ph type="title"/>
          </p:nvPr>
        </p:nvSpPr>
        <p:spPr>
          <a:xfrm>
            <a:off x="457200" y="277813"/>
            <a:ext cx="8229600" cy="560387"/>
          </a:xfrm>
        </p:spPr>
        <p:txBody>
          <a:bodyPr>
            <a:normAutofit fontScale="90000"/>
          </a:bodyPr>
          <a:lstStyle/>
          <a:p>
            <a:pPr eaLnBrk="1" hangingPunct="1"/>
            <a:r>
              <a:rPr lang="en-US" dirty="0" smtClean="0"/>
              <a:t>Example</a:t>
            </a:r>
          </a:p>
        </p:txBody>
      </p:sp>
      <p:sp>
        <p:nvSpPr>
          <p:cNvPr id="6" name="Rectangle 3"/>
          <p:cNvSpPr txBox="1">
            <a:spLocks noChangeArrowheads="1"/>
          </p:cNvSpPr>
          <p:nvPr/>
        </p:nvSpPr>
        <p:spPr>
          <a:xfrm>
            <a:off x="228600" y="990600"/>
            <a:ext cx="8610600" cy="1219200"/>
          </a:xfrm>
          <a:prstGeom prst="rect">
            <a:avLst/>
          </a:prstGeom>
        </p:spPr>
        <p:txBody>
          <a:bodyPr vert="horz">
            <a:normAutofit lnSpcReduction="10000"/>
          </a:bodyPr>
          <a:lstStyle/>
          <a:p>
            <a:pPr lvl="0" indent="15875" algn="r" rtl="1">
              <a:lnSpc>
                <a:spcPct val="80000"/>
              </a:lnSpc>
              <a:spcBef>
                <a:spcPts val="580"/>
              </a:spcBef>
              <a:buClr>
                <a:schemeClr val="accent1"/>
              </a:buClr>
              <a:buSzPct val="85000"/>
              <a:defRPr/>
            </a:pPr>
            <a:r>
              <a:rPr kumimoji="0" lang="ar-SA" sz="2200" b="1" i="0" u="none" strike="noStrike" kern="1200" cap="none" spc="0" normalizeH="0" baseline="0" noProof="0" dirty="0" smtClean="0">
                <a:ln>
                  <a:noFill/>
                </a:ln>
                <a:solidFill>
                  <a:schemeClr val="tx1"/>
                </a:solidFill>
                <a:effectLst/>
                <a:uLnTx/>
                <a:uFillTx/>
                <a:latin typeface="+mn-lt"/>
                <a:ea typeface="+mn-ea"/>
                <a:cs typeface="+mn-cs"/>
              </a:rPr>
              <a:t>محرك معين ذو قوة </a:t>
            </a:r>
            <a:r>
              <a:rPr lang="en-US" sz="2200" b="1" dirty="0" smtClean="0"/>
              <a:t>5000 W </a:t>
            </a:r>
            <a:r>
              <a:rPr lang="ar-SA" sz="2200" b="1" dirty="0" smtClean="0"/>
              <a:t> وكفائة </a:t>
            </a:r>
            <a:r>
              <a:rPr lang="en-US" sz="2200" b="1" dirty="0" smtClean="0"/>
              <a:t>25%</a:t>
            </a:r>
            <a:r>
              <a:rPr lang="ar-SA" sz="2200" b="1" dirty="0" smtClean="0"/>
              <a:t> فإذا كان المحرك يطلق حرارة مقدارها  </a:t>
            </a:r>
            <a:r>
              <a:rPr lang="en-US" sz="2200" b="1" dirty="0" smtClean="0"/>
              <a:t>8000 </a:t>
            </a:r>
            <a:r>
              <a:rPr lang="en-US" sz="2200" b="1" dirty="0" smtClean="0"/>
              <a:t>J </a:t>
            </a:r>
            <a:r>
              <a:rPr lang="ar-SA" sz="2200" b="1" dirty="0" smtClean="0"/>
              <a:t> فى </a:t>
            </a:r>
            <a:r>
              <a:rPr lang="ar-SA" sz="2200" b="1" dirty="0" smtClean="0"/>
              <a:t>كل دورة </a:t>
            </a:r>
            <a:r>
              <a:rPr lang="ar-SA" sz="2200" b="1" dirty="0" smtClean="0"/>
              <a:t>فإحسب</a:t>
            </a:r>
            <a:r>
              <a:rPr lang="ar-SA" sz="2200" b="1" dirty="0" smtClean="0"/>
              <a:t>:</a:t>
            </a:r>
          </a:p>
          <a:p>
            <a:pPr marL="336550" lvl="0" indent="15875" algn="r" rtl="1">
              <a:lnSpc>
                <a:spcPct val="80000"/>
              </a:lnSpc>
              <a:spcBef>
                <a:spcPts val="580"/>
              </a:spcBef>
              <a:buClr>
                <a:schemeClr val="accent1"/>
              </a:buClr>
              <a:buSzPct val="85000"/>
              <a:defRPr/>
            </a:pPr>
            <a:r>
              <a:rPr kumimoji="0" lang="ar-SA" sz="2200" b="1" i="0" u="none" strike="noStrike" kern="1200" cap="none" spc="0" normalizeH="0" baseline="0" noProof="0" dirty="0" smtClean="0">
                <a:ln>
                  <a:noFill/>
                </a:ln>
                <a:solidFill>
                  <a:schemeClr val="tx1"/>
                </a:solidFill>
                <a:effectLst/>
                <a:uLnTx/>
                <a:uFillTx/>
                <a:latin typeface="+mn-lt"/>
                <a:ea typeface="+mn-ea"/>
                <a:cs typeface="+mn-cs"/>
              </a:rPr>
              <a:t>أ. الطاقة الممتصة فى كل دورة</a:t>
            </a:r>
          </a:p>
          <a:p>
            <a:pPr marL="336550" lvl="0" indent="15875" algn="r" rtl="1">
              <a:lnSpc>
                <a:spcPct val="80000"/>
              </a:lnSpc>
              <a:spcBef>
                <a:spcPts val="580"/>
              </a:spcBef>
              <a:buClr>
                <a:schemeClr val="accent1"/>
              </a:buClr>
              <a:buSzPct val="85000"/>
              <a:defRPr/>
            </a:pPr>
            <a:r>
              <a:rPr lang="ar-SA" sz="2200" b="1" dirty="0" smtClean="0"/>
              <a:t>ب. الشغل الذى يبذله المحرك فى كل دورة</a:t>
            </a:r>
            <a:endParaRPr kumimoji="0" lang="ar-SA" sz="2200" b="1" i="0" u="none" strike="noStrike" kern="1200" cap="none" spc="0" normalizeH="0" baseline="0" noProof="0" dirty="0" smtClean="0">
              <a:ln>
                <a:noFill/>
              </a:ln>
              <a:solidFill>
                <a:schemeClr val="tx1"/>
              </a:solidFill>
              <a:effectLst/>
              <a:uLnTx/>
              <a:uFillTx/>
              <a:latin typeface="+mn-lt"/>
              <a:ea typeface="+mn-ea"/>
              <a:cs typeface="+mn-cs"/>
            </a:endParaRPr>
          </a:p>
        </p:txBody>
      </p:sp>
      <p:graphicFrame>
        <p:nvGraphicFramePr>
          <p:cNvPr id="7" name="Object 4"/>
          <p:cNvGraphicFramePr>
            <a:graphicFrameLocks noChangeAspect="1"/>
          </p:cNvGraphicFramePr>
          <p:nvPr>
            <p:ph sz="half" idx="4294967295"/>
          </p:nvPr>
        </p:nvGraphicFramePr>
        <p:xfrm>
          <a:off x="838200" y="2308225"/>
          <a:ext cx="3787775" cy="3460750"/>
        </p:xfrm>
        <a:graphic>
          <a:graphicData uri="http://schemas.openxmlformats.org/presentationml/2006/ole">
            <p:oleObj spid="_x0000_s91138" name="Equation" r:id="rId3" imgW="2209680" imgH="2019240" progId="Equation.3">
              <p:embed/>
            </p:oleObj>
          </a:graphicData>
        </a:graphic>
      </p:graphicFrame>
      <p:sp>
        <p:nvSpPr>
          <p:cNvPr id="8" name="Text Box 6"/>
          <p:cNvSpPr txBox="1">
            <a:spLocks noChangeArrowheads="1"/>
          </p:cNvSpPr>
          <p:nvPr/>
        </p:nvSpPr>
        <p:spPr bwMode="auto">
          <a:xfrm>
            <a:off x="3657600" y="3886200"/>
            <a:ext cx="974725" cy="336550"/>
          </a:xfrm>
          <a:prstGeom prst="rect">
            <a:avLst/>
          </a:prstGeom>
          <a:noFill/>
          <a:ln w="9525">
            <a:noFill/>
            <a:miter lim="800000"/>
            <a:headEnd/>
            <a:tailEnd/>
          </a:ln>
        </p:spPr>
        <p:txBody>
          <a:bodyPr wrap="none">
            <a:spAutoFit/>
          </a:bodyPr>
          <a:lstStyle/>
          <a:p>
            <a:r>
              <a:rPr lang="en-US" sz="1600" b="1" dirty="0">
                <a:solidFill>
                  <a:srgbClr val="FF0000"/>
                </a:solidFill>
              </a:rPr>
              <a:t>10,667 J</a:t>
            </a:r>
          </a:p>
        </p:txBody>
      </p:sp>
      <p:sp>
        <p:nvSpPr>
          <p:cNvPr id="9" name="Text Box 7"/>
          <p:cNvSpPr txBox="1">
            <a:spLocks noChangeArrowheads="1"/>
          </p:cNvSpPr>
          <p:nvPr/>
        </p:nvSpPr>
        <p:spPr bwMode="auto">
          <a:xfrm>
            <a:off x="1447800" y="5105400"/>
            <a:ext cx="804863" cy="336550"/>
          </a:xfrm>
          <a:prstGeom prst="rect">
            <a:avLst/>
          </a:prstGeom>
          <a:noFill/>
          <a:ln w="9525">
            <a:noFill/>
            <a:miter lim="800000"/>
            <a:headEnd/>
            <a:tailEnd/>
          </a:ln>
        </p:spPr>
        <p:txBody>
          <a:bodyPr wrap="none">
            <a:spAutoFit/>
          </a:bodyPr>
          <a:lstStyle/>
          <a:p>
            <a:r>
              <a:rPr lang="en-US" sz="1600" b="1" dirty="0">
                <a:solidFill>
                  <a:srgbClr val="FF0000"/>
                </a:solidFill>
              </a:rPr>
              <a:t>2667 J</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a:t>
            </a:fld>
            <a:endParaRPr lang="en-US"/>
          </a:p>
        </p:txBody>
      </p:sp>
      <p:sp>
        <p:nvSpPr>
          <p:cNvPr id="5" name="Rectangle 2"/>
          <p:cNvSpPr>
            <a:spLocks noGrp="1" noChangeArrowheads="1"/>
          </p:cNvSpPr>
          <p:nvPr>
            <p:ph type="title"/>
          </p:nvPr>
        </p:nvSpPr>
        <p:spPr>
          <a:xfrm>
            <a:off x="7620000" y="228600"/>
            <a:ext cx="1066800" cy="560387"/>
          </a:xfrm>
        </p:spPr>
        <p:txBody>
          <a:bodyPr>
            <a:noAutofit/>
          </a:bodyPr>
          <a:lstStyle/>
          <a:p>
            <a:pPr algn="r" rtl="1" eaLnBrk="1" hangingPunct="1"/>
            <a:r>
              <a:rPr lang="ar-SA" sz="2800" b="1" dirty="0" smtClean="0">
                <a:latin typeface="Times New Roman" pitchFamily="18" charset="0"/>
                <a:cs typeface="Times New Roman" pitchFamily="18" charset="0"/>
              </a:rPr>
              <a:t>مثال:</a:t>
            </a:r>
            <a:endParaRPr lang="en-US" sz="2800" b="1" dirty="0" smtClean="0">
              <a:latin typeface="Times New Roman" pitchFamily="18" charset="0"/>
              <a:cs typeface="Times New Roman" pitchFamily="18" charset="0"/>
            </a:endParaRPr>
          </a:p>
        </p:txBody>
      </p:sp>
      <p:sp>
        <p:nvSpPr>
          <p:cNvPr id="6" name="Rectangle 3"/>
          <p:cNvSpPr txBox="1">
            <a:spLocks noChangeArrowheads="1"/>
          </p:cNvSpPr>
          <p:nvPr/>
        </p:nvSpPr>
        <p:spPr>
          <a:xfrm>
            <a:off x="381000" y="838200"/>
            <a:ext cx="8534400" cy="1752600"/>
          </a:xfrm>
          <a:prstGeom prst="rect">
            <a:avLst/>
          </a:prstGeom>
        </p:spPr>
        <p:txBody>
          <a:bodyPr vert="horz">
            <a:normAutofit/>
          </a:bodyPr>
          <a:lstStyle/>
          <a:p>
            <a:pPr marL="274320" lvl="0" indent="-274320" algn="r" rtl="1">
              <a:spcBef>
                <a:spcPts val="580"/>
              </a:spcBef>
              <a:buClr>
                <a:schemeClr val="accent1"/>
              </a:buClr>
              <a:buSzPct val="85000"/>
              <a:defRPr/>
            </a:pPr>
            <a:r>
              <a:rPr kumimoji="0" lang="ar-SA" sz="2000" b="1" i="0" u="none" strike="noStrike" kern="1200" cap="none" spc="0" normalizeH="0" baseline="0" noProof="0" dirty="0" smtClean="0">
                <a:ln>
                  <a:noFill/>
                </a:ln>
                <a:solidFill>
                  <a:schemeClr val="tx1"/>
                </a:solidFill>
                <a:effectLst/>
                <a:uLnTx/>
                <a:uFillTx/>
                <a:latin typeface="+mn-lt"/>
                <a:ea typeface="+mn-ea"/>
              </a:rPr>
              <a:t>كفائة محرك كارنوت </a:t>
            </a:r>
            <a:r>
              <a:rPr lang="en-US" sz="2000" b="1" dirty="0" smtClean="0"/>
              <a:t>30%</a:t>
            </a:r>
            <a:r>
              <a:rPr lang="ar-SA" sz="2000" b="1" dirty="0" smtClean="0"/>
              <a:t> فإذا كان المحرك يمتص </a:t>
            </a:r>
            <a:r>
              <a:rPr lang="en-US" sz="2000" b="1" dirty="0" smtClean="0"/>
              <a:t> 800 </a:t>
            </a:r>
            <a:r>
              <a:rPr lang="en-US" sz="2000" b="1" dirty="0" smtClean="0"/>
              <a:t>J </a:t>
            </a:r>
            <a:r>
              <a:rPr lang="ar-SA" sz="2000" b="1" dirty="0" smtClean="0"/>
              <a:t>من الحرارة فى كل دورة من مستودع ساخن عند </a:t>
            </a:r>
            <a:r>
              <a:rPr lang="en-US" sz="2000" b="1" dirty="0" smtClean="0"/>
              <a:t>500 K</a:t>
            </a:r>
            <a:r>
              <a:rPr lang="ar-SA" sz="2000" b="1" dirty="0" smtClean="0"/>
              <a:t> فإحسب:</a:t>
            </a:r>
          </a:p>
          <a:p>
            <a:pPr marL="273050" lvl="0" indent="15875" algn="r" rtl="1">
              <a:spcBef>
                <a:spcPts val="580"/>
              </a:spcBef>
              <a:buClr>
                <a:schemeClr val="accent1"/>
              </a:buClr>
              <a:buSzPct val="85000"/>
              <a:defRPr/>
            </a:pPr>
            <a:r>
              <a:rPr kumimoji="0" lang="ar-SA" sz="2000" b="1" i="0" u="none" strike="noStrike" kern="1200" cap="none" spc="0" normalizeH="0" baseline="0" noProof="0" dirty="0" smtClean="0">
                <a:ln>
                  <a:noFill/>
                </a:ln>
                <a:solidFill>
                  <a:schemeClr val="tx1"/>
                </a:solidFill>
                <a:effectLst/>
                <a:uLnTx/>
                <a:uFillTx/>
                <a:latin typeface="+mn-lt"/>
                <a:ea typeface="+mn-ea"/>
              </a:rPr>
              <a:t>أ.</a:t>
            </a:r>
            <a:r>
              <a:rPr kumimoji="0" lang="ar-SA" sz="2000" b="1" i="0" u="none" strike="noStrike" kern="1200" cap="none" spc="0" normalizeH="0" noProof="0" dirty="0" smtClean="0">
                <a:ln>
                  <a:noFill/>
                </a:ln>
                <a:solidFill>
                  <a:schemeClr val="tx1"/>
                </a:solidFill>
                <a:effectLst/>
                <a:uLnTx/>
                <a:uFillTx/>
                <a:latin typeface="+mn-lt"/>
                <a:ea typeface="+mn-ea"/>
              </a:rPr>
              <a:t> الطاقة الحرارية المنطلقة فى كل دورة.</a:t>
            </a:r>
          </a:p>
          <a:p>
            <a:pPr marL="273050" lvl="0" indent="15875" algn="r" rtl="1">
              <a:spcBef>
                <a:spcPts val="580"/>
              </a:spcBef>
              <a:buClr>
                <a:schemeClr val="accent1"/>
              </a:buClr>
              <a:buSzPct val="85000"/>
              <a:defRPr/>
            </a:pPr>
            <a:r>
              <a:rPr kumimoji="0" lang="ar-SA" sz="2000" b="1" i="0" u="none" strike="noStrike" kern="1200" cap="none" spc="0" normalizeH="0" noProof="0" dirty="0" smtClean="0">
                <a:ln>
                  <a:noFill/>
                </a:ln>
                <a:solidFill>
                  <a:schemeClr val="tx1"/>
                </a:solidFill>
                <a:effectLst/>
                <a:uLnTx/>
                <a:uFillTx/>
                <a:latin typeface="+mn-lt"/>
                <a:ea typeface="+mn-ea"/>
              </a:rPr>
              <a:t>ب. درجة حرارة المستودع البارد</a:t>
            </a:r>
            <a:endParaRPr kumimoji="0" lang="ar-SA" sz="2000" b="1" i="0" u="none" strike="noStrike" kern="1200" cap="none" spc="0" normalizeH="0" baseline="0" noProof="0" dirty="0" smtClean="0">
              <a:ln>
                <a:noFill/>
              </a:ln>
              <a:solidFill>
                <a:schemeClr val="tx1"/>
              </a:solidFill>
              <a:effectLst/>
              <a:uLnTx/>
              <a:uFillTx/>
              <a:latin typeface="+mn-lt"/>
              <a:ea typeface="+mn-ea"/>
            </a:endParaRPr>
          </a:p>
        </p:txBody>
      </p:sp>
      <p:graphicFrame>
        <p:nvGraphicFramePr>
          <p:cNvPr id="7" name="Object 4"/>
          <p:cNvGraphicFramePr>
            <a:graphicFrameLocks noChangeAspect="1"/>
          </p:cNvGraphicFramePr>
          <p:nvPr>
            <p:ph sz="half" idx="4294967295"/>
          </p:nvPr>
        </p:nvGraphicFramePr>
        <p:xfrm>
          <a:off x="1066800" y="2308225"/>
          <a:ext cx="3749675" cy="3162300"/>
        </p:xfrm>
        <a:graphic>
          <a:graphicData uri="http://schemas.openxmlformats.org/presentationml/2006/ole">
            <p:oleObj spid="_x0000_s92162" name="Equation" r:id="rId3" imgW="1866600" imgH="1574640" progId="Equation.3">
              <p:embed/>
            </p:oleObj>
          </a:graphicData>
        </a:graphic>
      </p:graphicFrame>
      <p:sp>
        <p:nvSpPr>
          <p:cNvPr id="8" name="Text Box 6"/>
          <p:cNvSpPr txBox="1">
            <a:spLocks noChangeArrowheads="1"/>
          </p:cNvSpPr>
          <p:nvPr/>
        </p:nvSpPr>
        <p:spPr bwMode="auto">
          <a:xfrm>
            <a:off x="4953000" y="2514600"/>
            <a:ext cx="692150" cy="336550"/>
          </a:xfrm>
          <a:prstGeom prst="rect">
            <a:avLst/>
          </a:prstGeom>
          <a:noFill/>
          <a:ln w="9525">
            <a:noFill/>
            <a:miter lim="800000"/>
            <a:headEnd/>
            <a:tailEnd/>
          </a:ln>
        </p:spPr>
        <p:txBody>
          <a:bodyPr wrap="none">
            <a:spAutoFit/>
          </a:bodyPr>
          <a:lstStyle/>
          <a:p>
            <a:r>
              <a:rPr lang="en-US" sz="1600" b="1" dirty="0">
                <a:solidFill>
                  <a:srgbClr val="FF0000"/>
                </a:solidFill>
              </a:rPr>
              <a:t>240 J</a:t>
            </a:r>
          </a:p>
        </p:txBody>
      </p:sp>
      <p:sp>
        <p:nvSpPr>
          <p:cNvPr id="9" name="Text Box 7"/>
          <p:cNvSpPr txBox="1">
            <a:spLocks noChangeArrowheads="1"/>
          </p:cNvSpPr>
          <p:nvPr/>
        </p:nvSpPr>
        <p:spPr bwMode="auto">
          <a:xfrm>
            <a:off x="1752600" y="3733800"/>
            <a:ext cx="692150" cy="336550"/>
          </a:xfrm>
          <a:prstGeom prst="rect">
            <a:avLst/>
          </a:prstGeom>
          <a:noFill/>
          <a:ln w="9525">
            <a:noFill/>
            <a:miter lim="800000"/>
            <a:headEnd/>
            <a:tailEnd/>
          </a:ln>
        </p:spPr>
        <p:txBody>
          <a:bodyPr wrap="none">
            <a:spAutoFit/>
          </a:bodyPr>
          <a:lstStyle/>
          <a:p>
            <a:r>
              <a:rPr lang="en-US" sz="1600" b="1" dirty="0">
                <a:solidFill>
                  <a:srgbClr val="FF0000"/>
                </a:solidFill>
              </a:rPr>
              <a:t>560 J</a:t>
            </a:r>
          </a:p>
        </p:txBody>
      </p:sp>
      <p:sp>
        <p:nvSpPr>
          <p:cNvPr id="10" name="Text Box 8"/>
          <p:cNvSpPr txBox="1">
            <a:spLocks noChangeArrowheads="1"/>
          </p:cNvSpPr>
          <p:nvPr/>
        </p:nvSpPr>
        <p:spPr bwMode="auto">
          <a:xfrm>
            <a:off x="1676400" y="5105400"/>
            <a:ext cx="725488" cy="336550"/>
          </a:xfrm>
          <a:prstGeom prst="rect">
            <a:avLst/>
          </a:prstGeom>
          <a:noFill/>
          <a:ln w="9525">
            <a:noFill/>
            <a:miter lim="800000"/>
            <a:headEnd/>
            <a:tailEnd/>
          </a:ln>
        </p:spPr>
        <p:txBody>
          <a:bodyPr wrap="none">
            <a:spAutoFit/>
          </a:bodyPr>
          <a:lstStyle/>
          <a:p>
            <a:r>
              <a:rPr lang="en-US" sz="1600" b="1" dirty="0">
                <a:solidFill>
                  <a:srgbClr val="FF0000"/>
                </a:solidFill>
              </a:rPr>
              <a:t>350 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762000"/>
            <a:ext cx="8059751" cy="977191"/>
          </a:xfrm>
          <a:prstGeom prst="rect">
            <a:avLst/>
          </a:prstGeom>
          <a:noFill/>
        </p:spPr>
        <p:txBody>
          <a:bodyPr wrap="square" rtlCol="0">
            <a:spAutoFit/>
          </a:bodyPr>
          <a:lstStyle/>
          <a:p>
            <a:pPr algn="r" rtl="1">
              <a:lnSpc>
                <a:spcPct val="150000"/>
              </a:lnSpc>
            </a:pPr>
            <a:r>
              <a:rPr lang="ar-SA" sz="2000" b="1" dirty="0" smtClean="0"/>
              <a:t>عنما تنساب الحرارة من نقطة درجة حرارتها عالية الى نقطة درجة حرارتها منخفضة أو عندما يتمدد الغاز فى الفراغ فإن العملية تكون تلقائية ويقال عنها ثيرموديناميكيا انها لاإنعكاسية</a:t>
            </a:r>
            <a:endParaRPr lang="en-US" sz="2000" b="1" dirty="0"/>
          </a:p>
        </p:txBody>
      </p:sp>
      <p:sp>
        <p:nvSpPr>
          <p:cNvPr id="5" name="TextBox 4"/>
          <p:cNvSpPr txBox="1"/>
          <p:nvPr/>
        </p:nvSpPr>
        <p:spPr>
          <a:xfrm>
            <a:off x="4114800" y="228600"/>
            <a:ext cx="4791696" cy="523220"/>
          </a:xfrm>
          <a:prstGeom prst="rect">
            <a:avLst/>
          </a:prstGeom>
          <a:noFill/>
        </p:spPr>
        <p:txBody>
          <a:bodyPr wrap="none" rtlCol="0">
            <a:spAutoFit/>
          </a:bodyPr>
          <a:lstStyle/>
          <a:p>
            <a:r>
              <a:rPr lang="ar-SA" sz="2800" b="1" dirty="0" smtClean="0"/>
              <a:t>التغير فى الانتروبى فى عملية لاإنعكاسية</a:t>
            </a:r>
            <a:endParaRPr lang="en-US" sz="2800" b="1" dirty="0"/>
          </a:p>
        </p:txBody>
      </p:sp>
      <p:sp>
        <p:nvSpPr>
          <p:cNvPr id="8" name="Slide Number Placeholder 7"/>
          <p:cNvSpPr>
            <a:spLocks noGrp="1"/>
          </p:cNvSpPr>
          <p:nvPr>
            <p:ph type="sldNum" sz="quarter" idx="12"/>
          </p:nvPr>
        </p:nvSpPr>
        <p:spPr/>
        <p:txBody>
          <a:bodyPr/>
          <a:lstStyle/>
          <a:p>
            <a:pPr>
              <a:defRPr/>
            </a:pPr>
            <a:fld id="{B7DAEA69-65C2-4B76-A902-E67030607530}" type="slidenum">
              <a:rPr lang="ar-SA" smtClean="0"/>
              <a:pPr>
                <a:defRPr/>
              </a:pPr>
              <a:t>4</a:t>
            </a:fld>
            <a:endParaRPr lang="ar-SA"/>
          </a:p>
        </p:txBody>
      </p:sp>
      <p:sp>
        <p:nvSpPr>
          <p:cNvPr id="9" name="TextBox 8"/>
          <p:cNvSpPr txBox="1"/>
          <p:nvPr/>
        </p:nvSpPr>
        <p:spPr>
          <a:xfrm>
            <a:off x="838200" y="1752600"/>
            <a:ext cx="8059751" cy="977191"/>
          </a:xfrm>
          <a:prstGeom prst="rect">
            <a:avLst/>
          </a:prstGeom>
          <a:noFill/>
        </p:spPr>
        <p:txBody>
          <a:bodyPr wrap="square" rtlCol="0">
            <a:spAutoFit/>
          </a:bodyPr>
          <a:lstStyle/>
          <a:p>
            <a:pPr algn="r" rtl="1">
              <a:lnSpc>
                <a:spcPct val="150000"/>
              </a:lnSpc>
            </a:pPr>
            <a:r>
              <a:rPr lang="ar-SA" sz="2000" b="1" dirty="0" smtClean="0"/>
              <a:t>كل العمليات الطبيعية تكون لاانعكاسية وتكون القوة الدافعة التى تجعل العملية تسير تلقائيا هو نقص التوازن فى هذه العملية</a:t>
            </a:r>
            <a:endParaRPr lang="en-US" sz="2000" b="1" dirty="0"/>
          </a:p>
        </p:txBody>
      </p:sp>
      <p:sp>
        <p:nvSpPr>
          <p:cNvPr id="10" name="TextBox 9"/>
          <p:cNvSpPr txBox="1"/>
          <p:nvPr/>
        </p:nvSpPr>
        <p:spPr>
          <a:xfrm>
            <a:off x="838200" y="2667000"/>
            <a:ext cx="8059751" cy="515526"/>
          </a:xfrm>
          <a:prstGeom prst="rect">
            <a:avLst/>
          </a:prstGeom>
          <a:noFill/>
        </p:spPr>
        <p:txBody>
          <a:bodyPr wrap="square" rtlCol="0">
            <a:spAutoFit/>
          </a:bodyPr>
          <a:lstStyle/>
          <a:p>
            <a:pPr algn="r" rtl="1">
              <a:lnSpc>
                <a:spcPct val="150000"/>
              </a:lnSpc>
            </a:pPr>
            <a:r>
              <a:rPr lang="ar-SA" sz="2000" b="1" dirty="0" smtClean="0"/>
              <a:t>العملية الاانعكاسية هى العملية التى لها ميل تلقائى للحدوث وتسمى هذه العملية تلقائية</a:t>
            </a:r>
            <a:endParaRPr lang="en-US" sz="2000" b="1" dirty="0"/>
          </a:p>
        </p:txBody>
      </p:sp>
      <p:pic>
        <p:nvPicPr>
          <p:cNvPr id="12" name="Picture 3"/>
          <p:cNvPicPr>
            <a:picLocks noChangeAspect="1" noChangeArrowheads="1"/>
          </p:cNvPicPr>
          <p:nvPr/>
        </p:nvPicPr>
        <p:blipFill>
          <a:blip r:embed="rId2"/>
          <a:srcRect/>
          <a:stretch>
            <a:fillRect/>
          </a:stretch>
        </p:blipFill>
        <p:spPr bwMode="auto">
          <a:xfrm>
            <a:off x="2895600" y="3200400"/>
            <a:ext cx="4343400" cy="2676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Horizontal)">
                                      <p:cBhvr>
                                        <p:cTn id="10" dur="500"/>
                                        <p:tgtEl>
                                          <p:spTgt spid="5"/>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Horizontal)">
                                      <p:cBhvr>
                                        <p:cTn id="13" dur="500"/>
                                        <p:tgtEl>
                                          <p:spTgt spid="9"/>
                                        </p:tgtEl>
                                      </p:cBhvr>
                                    </p:animEffect>
                                  </p:childTnLst>
                                </p:cTn>
                              </p:par>
                              <p:par>
                                <p:cTn id="14" presetID="16" presetClass="entr" presetSubtype="2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B7DAEA69-65C2-4B76-A902-E67030607530}" type="slidenum">
              <a:rPr lang="ar-SA" smtClean="0"/>
              <a:pPr>
                <a:defRPr/>
              </a:pPr>
              <a:t>5</a:t>
            </a:fld>
            <a:endParaRPr lang="ar-SA"/>
          </a:p>
        </p:txBody>
      </p:sp>
      <p:pic>
        <p:nvPicPr>
          <p:cNvPr id="6" name="Picture 2"/>
          <p:cNvPicPr>
            <a:picLocks noChangeAspect="1" noChangeArrowheads="1"/>
          </p:cNvPicPr>
          <p:nvPr/>
        </p:nvPicPr>
        <p:blipFill>
          <a:blip r:embed="rId2"/>
          <a:srcRect t="7707" r="54445" b="9435"/>
          <a:stretch>
            <a:fillRect/>
          </a:stretch>
        </p:blipFill>
        <p:spPr bwMode="auto">
          <a:xfrm>
            <a:off x="1219200" y="228600"/>
            <a:ext cx="2529114" cy="2652485"/>
          </a:xfrm>
          <a:prstGeom prst="rect">
            <a:avLst/>
          </a:prstGeom>
          <a:noFill/>
          <a:ln w="9525">
            <a:noFill/>
            <a:miter lim="800000"/>
            <a:headEnd/>
            <a:tailEnd/>
          </a:ln>
        </p:spPr>
      </p:pic>
      <p:pic>
        <p:nvPicPr>
          <p:cNvPr id="7" name="Picture 3"/>
          <p:cNvPicPr>
            <a:picLocks noChangeAspect="1" noChangeArrowheads="1"/>
          </p:cNvPicPr>
          <p:nvPr/>
        </p:nvPicPr>
        <p:blipFill>
          <a:blip r:embed="rId3"/>
          <a:srcRect l="53334" t="7707" b="9435"/>
          <a:stretch>
            <a:fillRect/>
          </a:stretch>
        </p:blipFill>
        <p:spPr bwMode="auto">
          <a:xfrm>
            <a:off x="1219200" y="2971800"/>
            <a:ext cx="2590800" cy="2652486"/>
          </a:xfrm>
          <a:prstGeom prst="rect">
            <a:avLst/>
          </a:prstGeom>
          <a:noFill/>
          <a:ln w="9525">
            <a:noFill/>
            <a:miter lim="800000"/>
            <a:headEnd/>
            <a:tailEnd/>
          </a:ln>
        </p:spPr>
      </p:pic>
      <p:pic>
        <p:nvPicPr>
          <p:cNvPr id="8" name="Picture 4"/>
          <p:cNvPicPr>
            <a:picLocks noChangeAspect="1" noChangeArrowheads="1"/>
          </p:cNvPicPr>
          <p:nvPr/>
        </p:nvPicPr>
        <p:blipFill>
          <a:blip r:embed="rId4" cstate="print"/>
          <a:srcRect l="9790" r="10489" b="51515"/>
          <a:stretch>
            <a:fillRect/>
          </a:stretch>
        </p:blipFill>
        <p:spPr bwMode="auto">
          <a:xfrm>
            <a:off x="4111034" y="381000"/>
            <a:ext cx="4510452" cy="2057400"/>
          </a:xfrm>
          <a:prstGeom prst="rect">
            <a:avLst/>
          </a:prstGeom>
          <a:noFill/>
          <a:ln w="9525">
            <a:noFill/>
            <a:miter lim="800000"/>
            <a:headEnd/>
            <a:tailEnd/>
          </a:ln>
        </p:spPr>
      </p:pic>
      <p:pic>
        <p:nvPicPr>
          <p:cNvPr id="9" name="Picture 5"/>
          <p:cNvPicPr>
            <a:picLocks noChangeAspect="1" noChangeArrowheads="1"/>
          </p:cNvPicPr>
          <p:nvPr/>
        </p:nvPicPr>
        <p:blipFill>
          <a:blip r:embed="rId5" cstate="print"/>
          <a:srcRect l="9790" t="46620" r="10489" b="4895"/>
          <a:stretch>
            <a:fillRect/>
          </a:stretch>
        </p:blipFill>
        <p:spPr bwMode="auto">
          <a:xfrm>
            <a:off x="4208586" y="2971800"/>
            <a:ext cx="4685462" cy="21372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B7DAEA69-65C2-4B76-A902-E67030607530}" type="slidenum">
              <a:rPr lang="ar-SA" smtClean="0"/>
              <a:pPr>
                <a:defRPr/>
              </a:pPr>
              <a:t>6</a:t>
            </a:fld>
            <a:endParaRPr lang="ar-SA"/>
          </a:p>
        </p:txBody>
      </p:sp>
      <p:pic>
        <p:nvPicPr>
          <p:cNvPr id="4" name="Picture 3"/>
          <p:cNvPicPr>
            <a:picLocks noChangeAspect="1" noChangeArrowheads="1"/>
          </p:cNvPicPr>
          <p:nvPr/>
        </p:nvPicPr>
        <p:blipFill>
          <a:blip r:embed="rId2"/>
          <a:srcRect/>
          <a:stretch>
            <a:fillRect/>
          </a:stretch>
        </p:blipFill>
        <p:spPr bwMode="auto">
          <a:xfrm>
            <a:off x="228600" y="533400"/>
            <a:ext cx="3026659" cy="3380336"/>
          </a:xfrm>
          <a:prstGeom prst="rect">
            <a:avLst/>
          </a:prstGeom>
          <a:noFill/>
          <a:ln w="9525">
            <a:noFill/>
            <a:miter lim="800000"/>
            <a:headEnd/>
            <a:tailEnd/>
          </a:ln>
          <a:effectLst/>
        </p:spPr>
      </p:pic>
      <p:sp>
        <p:nvSpPr>
          <p:cNvPr id="5" name="TextBox 4"/>
          <p:cNvSpPr txBox="1"/>
          <p:nvPr/>
        </p:nvSpPr>
        <p:spPr>
          <a:xfrm>
            <a:off x="3657600" y="381000"/>
            <a:ext cx="5063628" cy="1323439"/>
          </a:xfrm>
          <a:prstGeom prst="rect">
            <a:avLst/>
          </a:prstGeom>
          <a:noFill/>
        </p:spPr>
        <p:txBody>
          <a:bodyPr wrap="square" rtlCol="0">
            <a:spAutoFit/>
          </a:bodyPr>
          <a:lstStyle/>
          <a:p>
            <a:pPr algn="just" rtl="1"/>
            <a:r>
              <a:rPr lang="ar-SA" sz="2000" b="1" dirty="0" smtClean="0"/>
              <a:t>إذا إعتبرنا إسطوانة تحتوى على كمية من الغاز ومحاطة بخزان حرارى كبير والاسطوانة والخزان الحرارى معزولين عن الوسط الخارجى ففى دورة واحدة فإن النظام يمر بالخطوتين التاليتين:</a:t>
            </a:r>
            <a:endParaRPr lang="en-US" sz="2000" b="1" dirty="0"/>
          </a:p>
        </p:txBody>
      </p:sp>
      <p:pic>
        <p:nvPicPr>
          <p:cNvPr id="6" name="Picture 3"/>
          <p:cNvPicPr>
            <a:picLocks noChangeAspect="1" noChangeArrowheads="1"/>
          </p:cNvPicPr>
          <p:nvPr/>
        </p:nvPicPr>
        <p:blipFill>
          <a:blip r:embed="rId3"/>
          <a:srcRect/>
          <a:stretch>
            <a:fillRect/>
          </a:stretch>
        </p:blipFill>
        <p:spPr bwMode="auto">
          <a:xfrm>
            <a:off x="5257800" y="2438400"/>
            <a:ext cx="3429000" cy="2325905"/>
          </a:xfrm>
          <a:prstGeom prst="rect">
            <a:avLst/>
          </a:prstGeom>
          <a:noFill/>
          <a:ln w="9525">
            <a:noFill/>
            <a:miter lim="800000"/>
            <a:headEnd/>
            <a:tailEnd/>
          </a:ln>
          <a:effectLst/>
        </p:spPr>
      </p:pic>
      <p:sp>
        <p:nvSpPr>
          <p:cNvPr id="7" name="Rectangle 6"/>
          <p:cNvSpPr/>
          <p:nvPr/>
        </p:nvSpPr>
        <p:spPr>
          <a:xfrm>
            <a:off x="5486400" y="1676400"/>
            <a:ext cx="3144669" cy="400110"/>
          </a:xfrm>
          <a:prstGeom prst="rect">
            <a:avLst/>
          </a:prstGeom>
        </p:spPr>
        <p:txBody>
          <a:bodyPr wrap="square">
            <a:spAutoFit/>
          </a:bodyPr>
          <a:lstStyle/>
          <a:p>
            <a:pPr algn="just" rtl="1"/>
            <a:r>
              <a:rPr lang="ar-SA" sz="2000" b="1" dirty="0" smtClean="0"/>
              <a:t>1. التمدد الايزوثيرمالى الاانعكاسى</a:t>
            </a:r>
            <a:endParaRPr lang="en-US" sz="2000" b="1" dirty="0"/>
          </a:p>
        </p:txBody>
      </p:sp>
      <p:sp>
        <p:nvSpPr>
          <p:cNvPr id="8" name="TextBox 7"/>
          <p:cNvSpPr txBox="1"/>
          <p:nvPr/>
        </p:nvSpPr>
        <p:spPr>
          <a:xfrm>
            <a:off x="4343400" y="2057400"/>
            <a:ext cx="4252267" cy="400110"/>
          </a:xfrm>
          <a:prstGeom prst="rect">
            <a:avLst/>
          </a:prstGeom>
          <a:noFill/>
        </p:spPr>
        <p:txBody>
          <a:bodyPr wrap="square" rtlCol="0">
            <a:spAutoFit/>
          </a:bodyPr>
          <a:lstStyle/>
          <a:p>
            <a:pPr algn="just" rtl="1"/>
            <a:r>
              <a:rPr lang="ar-SA" sz="2000" b="1" dirty="0" smtClean="0"/>
              <a:t>2. الانضغاط الايزوثيرمالى الانعكاسى</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B7DAEA69-65C2-4B76-A902-E67030607530}" type="slidenum">
              <a:rPr lang="ar-SA" smtClean="0"/>
              <a:pPr>
                <a:defRPr/>
              </a:pPr>
              <a:t>7</a:t>
            </a:fld>
            <a:endParaRPr lang="ar-SA"/>
          </a:p>
        </p:txBody>
      </p:sp>
      <p:sp>
        <p:nvSpPr>
          <p:cNvPr id="6" name="TextBox 5"/>
          <p:cNvSpPr txBox="1"/>
          <p:nvPr/>
        </p:nvSpPr>
        <p:spPr>
          <a:xfrm>
            <a:off x="228600" y="762000"/>
            <a:ext cx="8520796" cy="1015663"/>
          </a:xfrm>
          <a:prstGeom prst="rect">
            <a:avLst/>
          </a:prstGeom>
          <a:noFill/>
        </p:spPr>
        <p:txBody>
          <a:bodyPr wrap="square" rtlCol="0">
            <a:spAutoFit/>
          </a:bodyPr>
          <a:lstStyle/>
          <a:p>
            <a:pPr algn="r" rtl="1"/>
            <a:r>
              <a:rPr lang="ar-SA" sz="2000" b="1" dirty="0" smtClean="0"/>
              <a:t>نعتبر حرارة النظام ثابتة </a:t>
            </a:r>
            <a:r>
              <a:rPr lang="en-US" sz="2000" b="1" dirty="0" smtClean="0"/>
              <a:t>T </a:t>
            </a:r>
            <a:r>
              <a:rPr lang="ar-SA" sz="2000" b="1" dirty="0" smtClean="0"/>
              <a:t>ونسمح للمادة الموجودة فى الاسطوانة بالتمدد أيزوثيرماليا ولاإنعكاسيا من حجم </a:t>
            </a:r>
            <a:r>
              <a:rPr lang="en-US" sz="2000" b="1" dirty="0" smtClean="0"/>
              <a:t>V</a:t>
            </a:r>
            <a:r>
              <a:rPr lang="en-US" sz="2000" b="1" baseline="-25000" dirty="0" smtClean="0"/>
              <a:t>1</a:t>
            </a:r>
            <a:r>
              <a:rPr lang="ar-SA" sz="2000" b="1" dirty="0" smtClean="0"/>
              <a:t> الى حجم </a:t>
            </a:r>
            <a:r>
              <a:rPr lang="en-US" sz="2000" b="1" dirty="0" smtClean="0"/>
              <a:t>V</a:t>
            </a:r>
            <a:r>
              <a:rPr lang="en-US" sz="2000" b="1" baseline="-25000" dirty="0" smtClean="0"/>
              <a:t>2 </a:t>
            </a:r>
            <a:r>
              <a:rPr lang="ar-SA" sz="2000" b="1" dirty="0" smtClean="0"/>
              <a:t> فيمتص النظام طاقة مقدارها </a:t>
            </a:r>
            <a:r>
              <a:rPr lang="en-US" sz="2000" b="1" dirty="0" smtClean="0"/>
              <a:t>q</a:t>
            </a:r>
            <a:r>
              <a:rPr lang="ar-SA" sz="2000" b="1" baseline="-25000" dirty="0" smtClean="0"/>
              <a:t> </a:t>
            </a:r>
            <a:r>
              <a:rPr lang="ar-SA" sz="2000" b="1" dirty="0" smtClean="0"/>
              <a:t>من الوسط المحيط ويبذل شغل مقداره </a:t>
            </a:r>
            <a:r>
              <a:rPr lang="en-US" sz="2000" b="1" dirty="0" smtClean="0"/>
              <a:t>W</a:t>
            </a:r>
            <a:r>
              <a:rPr lang="ar-SA" sz="2000" b="1" dirty="0" smtClean="0"/>
              <a:t> ويكون اقل من شغل التمدد الانعكاسى </a:t>
            </a:r>
            <a:r>
              <a:rPr lang="en-US" sz="2000" b="1" dirty="0" err="1" smtClean="0"/>
              <a:t>W</a:t>
            </a:r>
            <a:r>
              <a:rPr lang="en-US" sz="2000" b="1" baseline="-25000" dirty="0" err="1" smtClean="0"/>
              <a:t>rev</a:t>
            </a:r>
            <a:r>
              <a:rPr lang="ar-SA" sz="2000" b="1" dirty="0" smtClean="0"/>
              <a:t> </a:t>
            </a:r>
            <a:endParaRPr lang="en-US" sz="2000" b="1" dirty="0"/>
          </a:p>
        </p:txBody>
      </p:sp>
      <p:sp>
        <p:nvSpPr>
          <p:cNvPr id="9" name="TextBox 8"/>
          <p:cNvSpPr txBox="1"/>
          <p:nvPr/>
        </p:nvSpPr>
        <p:spPr>
          <a:xfrm>
            <a:off x="4876800" y="304800"/>
            <a:ext cx="3920628" cy="461665"/>
          </a:xfrm>
          <a:prstGeom prst="rect">
            <a:avLst/>
          </a:prstGeom>
          <a:noFill/>
        </p:spPr>
        <p:txBody>
          <a:bodyPr wrap="square" rtlCol="0">
            <a:spAutoFit/>
          </a:bodyPr>
          <a:lstStyle/>
          <a:p>
            <a:pPr algn="just" rtl="1"/>
            <a:r>
              <a:rPr lang="ar-SA" sz="2400" b="1" dirty="0" smtClean="0"/>
              <a:t>1. التمدد الايزوثيرمالى الاانعكاسى:</a:t>
            </a:r>
            <a:endParaRPr lang="en-US" sz="2400" b="1" dirty="0"/>
          </a:p>
        </p:txBody>
      </p:sp>
      <p:pic>
        <p:nvPicPr>
          <p:cNvPr id="10" name="Picture 9"/>
          <p:cNvPicPr>
            <a:picLocks noChangeAspect="1" noChangeArrowheads="1"/>
          </p:cNvPicPr>
          <p:nvPr/>
        </p:nvPicPr>
        <p:blipFill>
          <a:blip r:embed="rId2"/>
          <a:srcRect/>
          <a:stretch>
            <a:fillRect/>
          </a:stretch>
        </p:blipFill>
        <p:spPr bwMode="auto">
          <a:xfrm>
            <a:off x="304800" y="1371600"/>
            <a:ext cx="2639321" cy="2667000"/>
          </a:xfrm>
          <a:prstGeom prst="rect">
            <a:avLst/>
          </a:prstGeom>
          <a:noFill/>
          <a:ln w="9525">
            <a:noFill/>
            <a:miter lim="800000"/>
            <a:headEnd/>
            <a:tailEnd/>
          </a:ln>
          <a:effectLst/>
        </p:spPr>
      </p:pic>
      <p:sp>
        <p:nvSpPr>
          <p:cNvPr id="11" name="TextBox 10"/>
          <p:cNvSpPr txBox="1"/>
          <p:nvPr/>
        </p:nvSpPr>
        <p:spPr>
          <a:xfrm>
            <a:off x="3200400" y="1905000"/>
            <a:ext cx="5701396" cy="707886"/>
          </a:xfrm>
          <a:prstGeom prst="rect">
            <a:avLst/>
          </a:prstGeom>
          <a:noFill/>
        </p:spPr>
        <p:txBody>
          <a:bodyPr wrap="square" rtlCol="0">
            <a:spAutoFit/>
          </a:bodyPr>
          <a:lstStyle/>
          <a:p>
            <a:pPr algn="r" rtl="1"/>
            <a:r>
              <a:rPr lang="ar-SA" sz="2000" b="1" dirty="0" smtClean="0"/>
              <a:t>بما أن التغير فى الانتروبى دالة حالة بمعنى انها تعتمد على الحالة البتدائية والحالة النهائية ولاتعتمد على مسار التغيير لذلك: </a:t>
            </a:r>
            <a:endParaRPr lang="en-US" sz="2000" b="1" dirty="0"/>
          </a:p>
        </p:txBody>
      </p:sp>
      <p:pic>
        <p:nvPicPr>
          <p:cNvPr id="13" name="Picture 5"/>
          <p:cNvPicPr>
            <a:picLocks noChangeAspect="1" noChangeArrowheads="1"/>
          </p:cNvPicPr>
          <p:nvPr/>
        </p:nvPicPr>
        <p:blipFill>
          <a:blip r:embed="rId3">
            <a:lum bright="-16000" contrast="29000"/>
          </a:blip>
          <a:srcRect r="-5301" b="31331"/>
          <a:stretch>
            <a:fillRect/>
          </a:stretch>
        </p:blipFill>
        <p:spPr bwMode="auto">
          <a:xfrm>
            <a:off x="5852160" y="2743200"/>
            <a:ext cx="3291840" cy="2743200"/>
          </a:xfrm>
          <a:prstGeom prst="rect">
            <a:avLst/>
          </a:prstGeom>
          <a:noFill/>
          <a:ln w="9525">
            <a:noFill/>
            <a:miter lim="800000"/>
            <a:headEnd/>
            <a:tailEnd/>
          </a:ln>
          <a:effectLst/>
        </p:spPr>
      </p:pic>
      <p:pic>
        <p:nvPicPr>
          <p:cNvPr id="108547" name="Picture 3"/>
          <p:cNvPicPr>
            <a:picLocks noChangeAspect="1" noChangeArrowheads="1"/>
          </p:cNvPicPr>
          <p:nvPr/>
        </p:nvPicPr>
        <p:blipFill>
          <a:blip r:embed="rId4"/>
          <a:srcRect/>
          <a:stretch>
            <a:fillRect/>
          </a:stretch>
        </p:blipFill>
        <p:spPr bwMode="auto">
          <a:xfrm>
            <a:off x="2895601" y="2514600"/>
            <a:ext cx="2895600" cy="20002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par>
                                <p:cTn id="17" presetID="14" presetClass="entr" presetSubtype="1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19800" y="1143000"/>
            <a:ext cx="2729596" cy="400110"/>
          </a:xfrm>
          <a:prstGeom prst="rect">
            <a:avLst/>
          </a:prstGeom>
          <a:noFill/>
        </p:spPr>
        <p:txBody>
          <a:bodyPr wrap="square" rtlCol="0">
            <a:spAutoFit/>
          </a:bodyPr>
          <a:lstStyle/>
          <a:p>
            <a:pPr algn="r" rtl="1"/>
            <a:r>
              <a:rPr lang="ar-SA" sz="2000" b="1" dirty="0" smtClean="0"/>
              <a:t>وحيث ان الوسط فقد حرارة </a:t>
            </a:r>
            <a:r>
              <a:rPr lang="en-US" sz="2000" b="1" dirty="0" smtClean="0"/>
              <a:t>q</a:t>
            </a:r>
            <a:endParaRPr lang="en-US" sz="2000" b="1" dirty="0"/>
          </a:p>
        </p:txBody>
      </p:sp>
      <p:sp>
        <p:nvSpPr>
          <p:cNvPr id="7" name="TextBox 6"/>
          <p:cNvSpPr txBox="1"/>
          <p:nvPr/>
        </p:nvSpPr>
        <p:spPr>
          <a:xfrm>
            <a:off x="6019800" y="1752600"/>
            <a:ext cx="2841186" cy="400110"/>
          </a:xfrm>
          <a:prstGeom prst="rect">
            <a:avLst/>
          </a:prstGeom>
          <a:noFill/>
        </p:spPr>
        <p:txBody>
          <a:bodyPr wrap="square" rtlCol="0">
            <a:spAutoFit/>
          </a:bodyPr>
          <a:lstStyle/>
          <a:p>
            <a:pPr algn="r" rtl="1"/>
            <a:r>
              <a:rPr lang="ar-SA" sz="2000" b="1" dirty="0" smtClean="0"/>
              <a:t>التغير فى إنتروبى الوسط </a:t>
            </a:r>
            <a:r>
              <a:rPr lang="en-US" sz="2000" b="1" dirty="0" err="1" smtClean="0"/>
              <a:t>S</a:t>
            </a:r>
            <a:r>
              <a:rPr lang="en-US" sz="2000" b="1" baseline="-25000" dirty="0" err="1" smtClean="0"/>
              <a:t>surr</a:t>
            </a:r>
            <a:r>
              <a:rPr lang="ar-SA" sz="2000" b="1" dirty="0" smtClean="0"/>
              <a:t>∆</a:t>
            </a:r>
            <a:endParaRPr lang="en-US" sz="2000" b="1" dirty="0"/>
          </a:p>
        </p:txBody>
      </p:sp>
      <p:graphicFrame>
        <p:nvGraphicFramePr>
          <p:cNvPr id="8" name="Object 5"/>
          <p:cNvGraphicFramePr>
            <a:graphicFrameLocks noChangeAspect="1"/>
          </p:cNvGraphicFramePr>
          <p:nvPr/>
        </p:nvGraphicFramePr>
        <p:xfrm>
          <a:off x="3886200" y="1600200"/>
          <a:ext cx="1722438" cy="901700"/>
        </p:xfrm>
        <a:graphic>
          <a:graphicData uri="http://schemas.openxmlformats.org/presentationml/2006/ole">
            <p:oleObj spid="_x0000_s41988" name="Equation" r:id="rId3" imgW="812520" imgH="444240" progId="Equation.3">
              <p:embed/>
            </p:oleObj>
          </a:graphicData>
        </a:graphic>
      </p:graphicFrame>
      <p:sp>
        <p:nvSpPr>
          <p:cNvPr id="9" name="TextBox 8"/>
          <p:cNvSpPr txBox="1"/>
          <p:nvPr/>
        </p:nvSpPr>
        <p:spPr>
          <a:xfrm>
            <a:off x="2438400" y="2438400"/>
            <a:ext cx="6400800" cy="400110"/>
          </a:xfrm>
          <a:prstGeom prst="rect">
            <a:avLst/>
          </a:prstGeom>
          <a:noFill/>
        </p:spPr>
        <p:txBody>
          <a:bodyPr wrap="square" rtlCol="0">
            <a:spAutoFit/>
          </a:bodyPr>
          <a:lstStyle/>
          <a:p>
            <a:pPr algn="r" rtl="1"/>
            <a:r>
              <a:rPr lang="ar-SA" sz="2000" b="1" dirty="0" smtClean="0"/>
              <a:t>التغير الكلى فى الانتروبى نتيجة التمدد</a:t>
            </a:r>
            <a:r>
              <a:rPr lang="en-US" sz="2000" b="1" dirty="0" smtClean="0"/>
              <a:t> </a:t>
            </a:r>
            <a:r>
              <a:rPr lang="ar-SA" sz="2000" b="1" dirty="0" smtClean="0"/>
              <a:t> أيزوثيرماليا ولاإنعكاسيا </a:t>
            </a:r>
            <a:r>
              <a:rPr lang="en-US" sz="2000" b="1" dirty="0" err="1" smtClean="0"/>
              <a:t>S</a:t>
            </a:r>
            <a:r>
              <a:rPr lang="en-US" sz="2000" b="1" baseline="-25000" dirty="0" err="1" smtClean="0"/>
              <a:t>expansion</a:t>
            </a:r>
            <a:r>
              <a:rPr lang="ar-SA" sz="2000" b="1" dirty="0" smtClean="0"/>
              <a:t>∆</a:t>
            </a:r>
            <a:endParaRPr lang="en-US" sz="2000" b="1" dirty="0"/>
          </a:p>
        </p:txBody>
      </p:sp>
      <p:graphicFrame>
        <p:nvGraphicFramePr>
          <p:cNvPr id="3" name="Object 6"/>
          <p:cNvGraphicFramePr>
            <a:graphicFrameLocks noChangeAspect="1"/>
          </p:cNvGraphicFramePr>
          <p:nvPr/>
        </p:nvGraphicFramePr>
        <p:xfrm>
          <a:off x="2324100" y="2971800"/>
          <a:ext cx="5441950" cy="901700"/>
        </p:xfrm>
        <a:graphic>
          <a:graphicData uri="http://schemas.openxmlformats.org/presentationml/2006/ole">
            <p:oleObj spid="_x0000_s41990" name="Equation" r:id="rId4" imgW="2400120" imgH="444240" progId="Equation.3">
              <p:embed/>
            </p:oleObj>
          </a:graphicData>
        </a:graphic>
      </p:graphicFrame>
      <p:sp>
        <p:nvSpPr>
          <p:cNvPr id="12" name="Slide Number Placeholder 11"/>
          <p:cNvSpPr>
            <a:spLocks noGrp="1"/>
          </p:cNvSpPr>
          <p:nvPr>
            <p:ph type="sldNum" sz="quarter" idx="12"/>
          </p:nvPr>
        </p:nvSpPr>
        <p:spPr/>
        <p:txBody>
          <a:bodyPr/>
          <a:lstStyle/>
          <a:p>
            <a:fld id="{AD300124-F700-409F-A11C-33DA4138A3EB}" type="slidenum">
              <a:rPr lang="en-US" smtClean="0"/>
              <a:pPr/>
              <a:t>8</a:t>
            </a:fld>
            <a:endParaRPr lang="en-US"/>
          </a:p>
        </p:txBody>
      </p:sp>
      <p:sp>
        <p:nvSpPr>
          <p:cNvPr id="10" name="Rectangle 9"/>
          <p:cNvSpPr/>
          <p:nvPr/>
        </p:nvSpPr>
        <p:spPr>
          <a:xfrm>
            <a:off x="7276177" y="3886200"/>
            <a:ext cx="1317925" cy="400110"/>
          </a:xfrm>
          <a:prstGeom prst="rect">
            <a:avLst/>
          </a:prstGeom>
        </p:spPr>
        <p:txBody>
          <a:bodyPr wrap="none">
            <a:spAutoFit/>
          </a:bodyPr>
          <a:lstStyle/>
          <a:p>
            <a:pPr algn="r" rtl="1"/>
            <a:r>
              <a:rPr lang="ar-SA" sz="2000" b="1" dirty="0" smtClean="0"/>
              <a:t>حيث </a:t>
            </a:r>
            <a:r>
              <a:rPr lang="en-US" sz="2000" b="1" dirty="0" err="1" smtClean="0"/>
              <a:t>q</a:t>
            </a:r>
            <a:r>
              <a:rPr lang="en-US" sz="2000" b="1" baseline="-25000" dirty="0" err="1" smtClean="0"/>
              <a:t>rev</a:t>
            </a:r>
            <a:r>
              <a:rPr lang="en-US" sz="2000" b="1" dirty="0" smtClean="0"/>
              <a:t>&gt;q</a:t>
            </a:r>
            <a:endParaRPr lang="en-US" sz="2000" b="1" dirty="0"/>
          </a:p>
        </p:txBody>
      </p:sp>
      <p:sp>
        <p:nvSpPr>
          <p:cNvPr id="11" name="Rectangle 10"/>
          <p:cNvSpPr/>
          <p:nvPr/>
        </p:nvSpPr>
        <p:spPr>
          <a:xfrm>
            <a:off x="381000" y="4419600"/>
            <a:ext cx="8541006" cy="707886"/>
          </a:xfrm>
          <a:prstGeom prst="rect">
            <a:avLst/>
          </a:prstGeom>
        </p:spPr>
        <p:txBody>
          <a:bodyPr wrap="square">
            <a:spAutoFit/>
          </a:bodyPr>
          <a:lstStyle/>
          <a:p>
            <a:pPr algn="r" rtl="1"/>
            <a:r>
              <a:rPr lang="ar-SA" sz="2000" b="1" dirty="0" smtClean="0"/>
              <a:t>ولذلك فإنه فى العملية الاإتعكاسية والتى تحدث ايزوثيرماليا فى نظام معزول يؤدى ذلك الى زيادة الانتروبى الكلى للنظام</a:t>
            </a:r>
            <a:endParaRPr lang="en-US" sz="2000" b="1" dirty="0"/>
          </a:p>
        </p:txBody>
      </p:sp>
      <p:graphicFrame>
        <p:nvGraphicFramePr>
          <p:cNvPr id="181253" name="Object 7"/>
          <p:cNvGraphicFramePr>
            <a:graphicFrameLocks noChangeAspect="1"/>
          </p:cNvGraphicFramePr>
          <p:nvPr/>
        </p:nvGraphicFramePr>
        <p:xfrm>
          <a:off x="990600" y="304800"/>
          <a:ext cx="7143750" cy="847462"/>
        </p:xfrm>
        <a:graphic>
          <a:graphicData uri="http://schemas.openxmlformats.org/presentationml/2006/ole">
            <p:oleObj spid="_x0000_s41991" name="Equation" r:id="rId5" imgW="3352680" imgH="4442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14" presetClass="entr" presetSubtype="10" fill="hold" nodeType="withEffect">
                                  <p:stCondLst>
                                    <p:cond delay="0"/>
                                  </p:stCondLst>
                                  <p:childTnLst>
                                    <p:set>
                                      <p:cBhvr>
                                        <p:cTn id="27" dur="1" fill="hold">
                                          <p:stCondLst>
                                            <p:cond delay="0"/>
                                          </p:stCondLst>
                                        </p:cTn>
                                        <p:tgtEl>
                                          <p:spTgt spid="181253"/>
                                        </p:tgtEl>
                                        <p:attrNameLst>
                                          <p:attrName>style.visibility</p:attrName>
                                        </p:attrNameLst>
                                      </p:cBhvr>
                                      <p:to>
                                        <p:strVal val="visible"/>
                                      </p:to>
                                    </p:set>
                                    <p:animEffect transition="in" filter="randombar(horizontal)">
                                      <p:cBhvr>
                                        <p:cTn id="28" dur="500"/>
                                        <p:tgtEl>
                                          <p:spTgt spid="181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5200" y="838200"/>
            <a:ext cx="5396596" cy="1015663"/>
          </a:xfrm>
          <a:prstGeom prst="rect">
            <a:avLst/>
          </a:prstGeom>
          <a:noFill/>
        </p:spPr>
        <p:txBody>
          <a:bodyPr wrap="square" rtlCol="0">
            <a:spAutoFit/>
          </a:bodyPr>
          <a:lstStyle/>
          <a:p>
            <a:pPr algn="just" rtl="1"/>
            <a:r>
              <a:rPr lang="ar-SA" sz="2000" b="1" dirty="0" smtClean="0"/>
              <a:t>وإذا انضغطت المادة الموجودة فى الاسطوانة أيزوثيرماليا وإنعكاسيا من حجم </a:t>
            </a:r>
            <a:r>
              <a:rPr lang="en-US" sz="2000" b="1" dirty="0" smtClean="0"/>
              <a:t>V</a:t>
            </a:r>
            <a:r>
              <a:rPr lang="en-US" sz="2000" b="1" baseline="-25000" dirty="0" smtClean="0"/>
              <a:t>2</a:t>
            </a:r>
            <a:r>
              <a:rPr lang="ar-SA" sz="2000" b="1" dirty="0" smtClean="0"/>
              <a:t> الى حجم </a:t>
            </a:r>
            <a:r>
              <a:rPr lang="en-US" sz="2000" b="1" dirty="0" smtClean="0"/>
              <a:t>V</a:t>
            </a:r>
            <a:r>
              <a:rPr lang="en-US" sz="2000" b="1" baseline="-25000" dirty="0" smtClean="0"/>
              <a:t>1 </a:t>
            </a:r>
            <a:r>
              <a:rPr lang="ar-SA" sz="2000" b="1" dirty="0" smtClean="0"/>
              <a:t> فيفقد النظام طاقة مقدارها </a:t>
            </a:r>
            <a:r>
              <a:rPr lang="en-US" sz="2000" b="1" dirty="0" err="1" smtClean="0"/>
              <a:t>q</a:t>
            </a:r>
            <a:r>
              <a:rPr lang="en-US" sz="2000" b="1" baseline="-25000" dirty="0" err="1" smtClean="0"/>
              <a:t>rev</a:t>
            </a:r>
            <a:r>
              <a:rPr lang="ar-SA" sz="2000" b="1" baseline="-25000" dirty="0" smtClean="0"/>
              <a:t> </a:t>
            </a:r>
            <a:r>
              <a:rPr lang="ar-SA" sz="2000" b="1" dirty="0" smtClean="0"/>
              <a:t>الى الوسط المحيط</a:t>
            </a:r>
            <a:endParaRPr lang="en-US" sz="2000" b="1" dirty="0"/>
          </a:p>
        </p:txBody>
      </p:sp>
      <p:sp>
        <p:nvSpPr>
          <p:cNvPr id="5" name="TextBox 4"/>
          <p:cNvSpPr txBox="1"/>
          <p:nvPr/>
        </p:nvSpPr>
        <p:spPr>
          <a:xfrm>
            <a:off x="5943600" y="2133600"/>
            <a:ext cx="2841186" cy="400110"/>
          </a:xfrm>
          <a:prstGeom prst="rect">
            <a:avLst/>
          </a:prstGeom>
          <a:noFill/>
        </p:spPr>
        <p:txBody>
          <a:bodyPr wrap="square" rtlCol="0">
            <a:spAutoFit/>
          </a:bodyPr>
          <a:lstStyle/>
          <a:p>
            <a:pPr algn="r" rtl="1"/>
            <a:r>
              <a:rPr lang="ar-SA" sz="2000" b="1" dirty="0" smtClean="0"/>
              <a:t>التغير فى إنتروبى النظام </a:t>
            </a:r>
            <a:r>
              <a:rPr lang="en-US" sz="2000" b="1" dirty="0" err="1" smtClean="0"/>
              <a:t>S</a:t>
            </a:r>
            <a:r>
              <a:rPr lang="en-US" sz="2000" b="1" baseline="-25000" dirty="0" err="1" smtClean="0"/>
              <a:t>sys</a:t>
            </a:r>
            <a:r>
              <a:rPr lang="ar-SA" sz="2000" b="1" dirty="0" smtClean="0"/>
              <a:t>∆</a:t>
            </a:r>
            <a:endParaRPr lang="en-US" sz="2000" b="1" dirty="0"/>
          </a:p>
        </p:txBody>
      </p:sp>
      <p:graphicFrame>
        <p:nvGraphicFramePr>
          <p:cNvPr id="6" name="Object 5"/>
          <p:cNvGraphicFramePr>
            <a:graphicFrameLocks noChangeAspect="1"/>
          </p:cNvGraphicFramePr>
          <p:nvPr/>
        </p:nvGraphicFramePr>
        <p:xfrm>
          <a:off x="3657600" y="1905000"/>
          <a:ext cx="1900238" cy="901700"/>
        </p:xfrm>
        <a:graphic>
          <a:graphicData uri="http://schemas.openxmlformats.org/presentationml/2006/ole">
            <p:oleObj spid="_x0000_s45058" name="Equation" r:id="rId3" imgW="838080" imgH="444240" progId="Equation.3">
              <p:embed/>
            </p:oleObj>
          </a:graphicData>
        </a:graphic>
      </p:graphicFrame>
      <p:sp>
        <p:nvSpPr>
          <p:cNvPr id="7" name="TextBox 6"/>
          <p:cNvSpPr txBox="1"/>
          <p:nvPr/>
        </p:nvSpPr>
        <p:spPr>
          <a:xfrm>
            <a:off x="6019800" y="2895600"/>
            <a:ext cx="2841186" cy="400110"/>
          </a:xfrm>
          <a:prstGeom prst="rect">
            <a:avLst/>
          </a:prstGeom>
          <a:noFill/>
        </p:spPr>
        <p:txBody>
          <a:bodyPr wrap="square" rtlCol="0">
            <a:spAutoFit/>
          </a:bodyPr>
          <a:lstStyle/>
          <a:p>
            <a:pPr algn="r" rtl="1"/>
            <a:r>
              <a:rPr lang="ar-SA" sz="2000" b="1" dirty="0" smtClean="0"/>
              <a:t>التغير فى إنتروبى الوسط </a:t>
            </a:r>
            <a:r>
              <a:rPr lang="en-US" sz="2000" b="1" dirty="0" err="1" smtClean="0"/>
              <a:t>S</a:t>
            </a:r>
            <a:r>
              <a:rPr lang="en-US" sz="2000" b="1" baseline="-25000" dirty="0" err="1" smtClean="0"/>
              <a:t>surr</a:t>
            </a:r>
            <a:r>
              <a:rPr lang="ar-SA" sz="2000" b="1" dirty="0" smtClean="0"/>
              <a:t>∆</a:t>
            </a:r>
            <a:endParaRPr lang="en-US" sz="2000" b="1" dirty="0"/>
          </a:p>
        </p:txBody>
      </p:sp>
      <p:graphicFrame>
        <p:nvGraphicFramePr>
          <p:cNvPr id="8" name="Object 5"/>
          <p:cNvGraphicFramePr>
            <a:graphicFrameLocks noChangeAspect="1"/>
          </p:cNvGraphicFramePr>
          <p:nvPr/>
        </p:nvGraphicFramePr>
        <p:xfrm>
          <a:off x="3810000" y="2743200"/>
          <a:ext cx="1668462" cy="901700"/>
        </p:xfrm>
        <a:graphic>
          <a:graphicData uri="http://schemas.openxmlformats.org/presentationml/2006/ole">
            <p:oleObj spid="_x0000_s45059" name="Equation" r:id="rId4" imgW="787320" imgH="444240" progId="Equation.3">
              <p:embed/>
            </p:oleObj>
          </a:graphicData>
        </a:graphic>
      </p:graphicFrame>
      <p:sp>
        <p:nvSpPr>
          <p:cNvPr id="9" name="TextBox 8"/>
          <p:cNvSpPr txBox="1"/>
          <p:nvPr/>
        </p:nvSpPr>
        <p:spPr>
          <a:xfrm>
            <a:off x="3581400" y="3581400"/>
            <a:ext cx="5181600" cy="400110"/>
          </a:xfrm>
          <a:prstGeom prst="rect">
            <a:avLst/>
          </a:prstGeom>
          <a:noFill/>
        </p:spPr>
        <p:txBody>
          <a:bodyPr wrap="square" rtlCol="0">
            <a:spAutoFit/>
          </a:bodyPr>
          <a:lstStyle/>
          <a:p>
            <a:pPr algn="r" rtl="1"/>
            <a:r>
              <a:rPr lang="ar-SA" sz="2000" b="1" dirty="0" smtClean="0"/>
              <a:t>التغير الكلى فى الانتروبى نتيجة الانضغاط </a:t>
            </a:r>
            <a:r>
              <a:rPr lang="en-US" sz="2000" b="1" dirty="0" err="1" smtClean="0"/>
              <a:t>S</a:t>
            </a:r>
            <a:r>
              <a:rPr lang="en-US" sz="2000" b="1" baseline="-25000" dirty="0" err="1" smtClean="0"/>
              <a:t>compression</a:t>
            </a:r>
            <a:r>
              <a:rPr lang="ar-SA" sz="2000" b="1" dirty="0" smtClean="0"/>
              <a:t>∆</a:t>
            </a:r>
            <a:endParaRPr lang="en-US" sz="2000" b="1" dirty="0"/>
          </a:p>
        </p:txBody>
      </p:sp>
      <p:graphicFrame>
        <p:nvGraphicFramePr>
          <p:cNvPr id="10" name="Object 6"/>
          <p:cNvGraphicFramePr>
            <a:graphicFrameLocks noChangeAspect="1"/>
          </p:cNvGraphicFramePr>
          <p:nvPr/>
        </p:nvGraphicFramePr>
        <p:xfrm>
          <a:off x="3352800" y="4038600"/>
          <a:ext cx="5586412" cy="901700"/>
        </p:xfrm>
        <a:graphic>
          <a:graphicData uri="http://schemas.openxmlformats.org/presentationml/2006/ole">
            <p:oleObj spid="_x0000_s45060" name="Equation" r:id="rId5" imgW="2679480" imgH="444240" progId="Equation.3">
              <p:embed/>
            </p:oleObj>
          </a:graphicData>
        </a:graphic>
      </p:graphicFrame>
      <p:sp>
        <p:nvSpPr>
          <p:cNvPr id="11" name="Slide Number Placeholder 10"/>
          <p:cNvSpPr>
            <a:spLocks noGrp="1"/>
          </p:cNvSpPr>
          <p:nvPr>
            <p:ph type="sldNum" sz="quarter" idx="12"/>
          </p:nvPr>
        </p:nvSpPr>
        <p:spPr/>
        <p:txBody>
          <a:bodyPr/>
          <a:lstStyle/>
          <a:p>
            <a:fld id="{AD300124-F700-409F-A11C-33DA4138A3EB}" type="slidenum">
              <a:rPr lang="en-US" smtClean="0"/>
              <a:pPr/>
              <a:t>9</a:t>
            </a:fld>
            <a:endParaRPr lang="en-US"/>
          </a:p>
        </p:txBody>
      </p:sp>
      <p:sp>
        <p:nvSpPr>
          <p:cNvPr id="12" name="TextBox 11"/>
          <p:cNvSpPr txBox="1"/>
          <p:nvPr/>
        </p:nvSpPr>
        <p:spPr>
          <a:xfrm>
            <a:off x="4648200" y="457200"/>
            <a:ext cx="4149228" cy="461665"/>
          </a:xfrm>
          <a:prstGeom prst="rect">
            <a:avLst/>
          </a:prstGeom>
          <a:noFill/>
        </p:spPr>
        <p:txBody>
          <a:bodyPr wrap="square" rtlCol="0">
            <a:spAutoFit/>
          </a:bodyPr>
          <a:lstStyle/>
          <a:p>
            <a:pPr algn="just" rtl="1"/>
            <a:r>
              <a:rPr lang="ar-SA" sz="2400" b="1" dirty="0" smtClean="0"/>
              <a:t>2. الانضغاط الايزوثيرمالى الانعكاسى:</a:t>
            </a:r>
            <a:endParaRPr lang="en-US" sz="2400" b="1" dirty="0"/>
          </a:p>
        </p:txBody>
      </p:sp>
      <p:pic>
        <p:nvPicPr>
          <p:cNvPr id="13" name="Picture 12"/>
          <p:cNvPicPr>
            <a:picLocks noChangeAspect="1" noChangeArrowheads="1"/>
          </p:cNvPicPr>
          <p:nvPr/>
        </p:nvPicPr>
        <p:blipFill>
          <a:blip r:embed="rId6"/>
          <a:srcRect/>
          <a:stretch>
            <a:fillRect/>
          </a:stretch>
        </p:blipFill>
        <p:spPr bwMode="auto">
          <a:xfrm>
            <a:off x="228601" y="304800"/>
            <a:ext cx="2743200" cy="2895600"/>
          </a:xfrm>
          <a:prstGeom prst="rect">
            <a:avLst/>
          </a:prstGeom>
          <a:noFill/>
          <a:ln w="9525">
            <a:noFill/>
            <a:miter lim="800000"/>
            <a:headEnd/>
            <a:tailEnd/>
          </a:ln>
          <a:effectLst/>
        </p:spPr>
      </p:pic>
      <p:pic>
        <p:nvPicPr>
          <p:cNvPr id="45062" name="Picture 6"/>
          <p:cNvPicPr>
            <a:picLocks noChangeAspect="1" noChangeArrowheads="1"/>
          </p:cNvPicPr>
          <p:nvPr/>
        </p:nvPicPr>
        <p:blipFill>
          <a:blip r:embed="rId7"/>
          <a:srcRect/>
          <a:stretch>
            <a:fillRect/>
          </a:stretch>
        </p:blipFill>
        <p:spPr bwMode="auto">
          <a:xfrm>
            <a:off x="304801" y="3018969"/>
            <a:ext cx="3060675" cy="208643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par>
                                <p:cTn id="23" presetID="9"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par>
                                <p:cTn id="29" presetID="9"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9"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7600" y="228600"/>
            <a:ext cx="5181600" cy="400110"/>
          </a:xfrm>
          <a:prstGeom prst="rect">
            <a:avLst/>
          </a:prstGeom>
          <a:noFill/>
        </p:spPr>
        <p:txBody>
          <a:bodyPr wrap="square" rtlCol="0">
            <a:spAutoFit/>
          </a:bodyPr>
          <a:lstStyle/>
          <a:p>
            <a:pPr algn="r" rtl="1"/>
            <a:r>
              <a:rPr lang="ar-SA" sz="2000" b="1" dirty="0" smtClean="0"/>
              <a:t>التغير الكلى فى الانتروبى للعملية الدائرية الاانعكاسية </a:t>
            </a:r>
            <a:r>
              <a:rPr lang="en-US" sz="2000" b="1" dirty="0" err="1" smtClean="0"/>
              <a:t>S</a:t>
            </a:r>
            <a:r>
              <a:rPr lang="en-US" sz="2000" b="1" baseline="-25000" dirty="0" err="1" smtClean="0"/>
              <a:t>total</a:t>
            </a:r>
            <a:r>
              <a:rPr lang="ar-SA" sz="2000" b="1" dirty="0" smtClean="0"/>
              <a:t>∆</a:t>
            </a:r>
            <a:endParaRPr lang="en-US" sz="2000" b="1" dirty="0"/>
          </a:p>
        </p:txBody>
      </p:sp>
      <p:sp>
        <p:nvSpPr>
          <p:cNvPr id="6" name="Slide Number Placeholder 5"/>
          <p:cNvSpPr>
            <a:spLocks noGrp="1"/>
          </p:cNvSpPr>
          <p:nvPr>
            <p:ph type="sldNum" sz="quarter" idx="12"/>
          </p:nvPr>
        </p:nvSpPr>
        <p:spPr/>
        <p:txBody>
          <a:bodyPr/>
          <a:lstStyle/>
          <a:p>
            <a:fld id="{AD300124-F700-409F-A11C-33DA4138A3EB}" type="slidenum">
              <a:rPr lang="en-US" smtClean="0"/>
              <a:pPr/>
              <a:t>10</a:t>
            </a:fld>
            <a:endParaRPr lang="en-US"/>
          </a:p>
        </p:txBody>
      </p:sp>
      <p:graphicFrame>
        <p:nvGraphicFramePr>
          <p:cNvPr id="181253" name="Object 3"/>
          <p:cNvGraphicFramePr>
            <a:graphicFrameLocks noChangeAspect="1"/>
          </p:cNvGraphicFramePr>
          <p:nvPr/>
        </p:nvGraphicFramePr>
        <p:xfrm>
          <a:off x="2286000" y="609600"/>
          <a:ext cx="4632325" cy="901700"/>
        </p:xfrm>
        <a:graphic>
          <a:graphicData uri="http://schemas.openxmlformats.org/presentationml/2006/ole">
            <p:oleObj spid="_x0000_s47107" name="Equation" r:id="rId3" imgW="2222280" imgH="444240" progId="Equation.3">
              <p:embed/>
            </p:oleObj>
          </a:graphicData>
        </a:graphic>
      </p:graphicFrame>
      <p:sp>
        <p:nvSpPr>
          <p:cNvPr id="7" name="TextBox 6"/>
          <p:cNvSpPr txBox="1"/>
          <p:nvPr/>
        </p:nvSpPr>
        <p:spPr>
          <a:xfrm>
            <a:off x="3276600" y="1447800"/>
            <a:ext cx="5486400" cy="2862322"/>
          </a:xfrm>
          <a:prstGeom prst="rect">
            <a:avLst/>
          </a:prstGeom>
          <a:noFill/>
        </p:spPr>
        <p:txBody>
          <a:bodyPr wrap="square" rtlCol="0">
            <a:spAutoFit/>
          </a:bodyPr>
          <a:lstStyle/>
          <a:p>
            <a:pPr marL="176213" indent="-112713" algn="just" rtl="1">
              <a:lnSpc>
                <a:spcPct val="150000"/>
              </a:lnSpc>
              <a:buFont typeface="Arial" pitchFamily="34" charset="0"/>
              <a:buChar char="•"/>
            </a:pPr>
            <a:r>
              <a:rPr lang="ar-SA" sz="2000" b="1" dirty="0" smtClean="0"/>
              <a:t>وعليه فإنه لاى عملية دائرية ولاإنعكاسية يكون هناك زيادة فى الانتروبى</a:t>
            </a:r>
          </a:p>
          <a:p>
            <a:pPr marL="176213" indent="-112713" algn="just" rtl="1">
              <a:lnSpc>
                <a:spcPct val="150000"/>
              </a:lnSpc>
              <a:buFont typeface="Arial" pitchFamily="34" charset="0"/>
              <a:buChar char="•"/>
            </a:pPr>
            <a:r>
              <a:rPr lang="ar-SA" sz="2000" b="1" dirty="0" smtClean="0"/>
              <a:t>فالوسط يفقد حرارة مقدارها </a:t>
            </a:r>
            <a:r>
              <a:rPr lang="en-US" sz="2000" b="1" dirty="0" smtClean="0"/>
              <a:t>q</a:t>
            </a:r>
            <a:r>
              <a:rPr lang="ar-SA" sz="2000" b="1" dirty="0" smtClean="0"/>
              <a:t> فى عملية التمدد الاانعكاسى ولكن يكتسب حرارة </a:t>
            </a:r>
            <a:r>
              <a:rPr lang="en-US" sz="2000" b="1" dirty="0" err="1" smtClean="0"/>
              <a:t>q</a:t>
            </a:r>
            <a:r>
              <a:rPr lang="en-US" sz="2000" b="1" baseline="-25000" dirty="0" err="1" smtClean="0"/>
              <a:t>rev</a:t>
            </a:r>
            <a:r>
              <a:rPr lang="ar-SA" sz="2000" b="1" dirty="0" smtClean="0"/>
              <a:t> فى الانضغاط الانعكاسى </a:t>
            </a:r>
          </a:p>
          <a:p>
            <a:pPr marL="176213" indent="-112713" algn="just" rtl="1">
              <a:lnSpc>
                <a:spcPct val="150000"/>
              </a:lnSpc>
              <a:buFont typeface="Arial" pitchFamily="34" charset="0"/>
              <a:buChar char="•"/>
            </a:pPr>
            <a:r>
              <a:rPr lang="ar-SA" sz="2000" b="1" dirty="0" smtClean="0"/>
              <a:t>الحرارة المكتسبة بواسطة الخزان الحرارى هى </a:t>
            </a:r>
            <a:r>
              <a:rPr lang="en-US" sz="2000" b="1" dirty="0" err="1" smtClean="0"/>
              <a:t>q</a:t>
            </a:r>
            <a:r>
              <a:rPr lang="en-US" sz="2000" b="1" baseline="-25000" dirty="0" err="1" smtClean="0"/>
              <a:t>rev</a:t>
            </a:r>
            <a:r>
              <a:rPr lang="en-US" sz="2000" b="1" dirty="0" smtClean="0"/>
              <a:t>-q</a:t>
            </a:r>
            <a:r>
              <a:rPr lang="ar-SA" sz="2000" b="1" dirty="0" smtClean="0"/>
              <a:t> وعليه يكون الانتروبى النكتسب بواسطة الخزان الحرارى هو:</a:t>
            </a:r>
            <a:endParaRPr lang="en-US" sz="2000" b="1" dirty="0"/>
          </a:p>
        </p:txBody>
      </p:sp>
      <p:graphicFrame>
        <p:nvGraphicFramePr>
          <p:cNvPr id="2" name="Object 4"/>
          <p:cNvGraphicFramePr>
            <a:graphicFrameLocks noChangeAspect="1"/>
          </p:cNvGraphicFramePr>
          <p:nvPr/>
        </p:nvGraphicFramePr>
        <p:xfrm>
          <a:off x="3657600" y="4267200"/>
          <a:ext cx="2328862" cy="901700"/>
        </p:xfrm>
        <a:graphic>
          <a:graphicData uri="http://schemas.openxmlformats.org/presentationml/2006/ole">
            <p:oleObj spid="_x0000_s47108" name="Equation" r:id="rId4" imgW="1117440" imgH="444240" progId="Equation.3">
              <p:embed/>
            </p:oleObj>
          </a:graphicData>
        </a:graphic>
      </p:graphicFrame>
      <p:pic>
        <p:nvPicPr>
          <p:cNvPr id="47111" name="Picture 7"/>
          <p:cNvPicPr>
            <a:picLocks noChangeAspect="1" noChangeArrowheads="1"/>
          </p:cNvPicPr>
          <p:nvPr/>
        </p:nvPicPr>
        <p:blipFill>
          <a:blip r:embed="rId5"/>
          <a:srcRect/>
          <a:stretch>
            <a:fillRect/>
          </a:stretch>
        </p:blipFill>
        <p:spPr bwMode="auto">
          <a:xfrm>
            <a:off x="228600" y="1524000"/>
            <a:ext cx="2971800" cy="22669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181253"/>
                                        </p:tgtEl>
                                        <p:attrNameLst>
                                          <p:attrName>style.visibility</p:attrName>
                                        </p:attrNameLst>
                                      </p:cBhvr>
                                      <p:to>
                                        <p:strVal val="visible"/>
                                      </p:to>
                                    </p:set>
                                    <p:anim calcmode="lin" valueType="num">
                                      <p:cBhvr additive="base">
                                        <p:cTn id="10" dur="500" fill="hold"/>
                                        <p:tgtEl>
                                          <p:spTgt spid="181253"/>
                                        </p:tgtEl>
                                        <p:attrNameLst>
                                          <p:attrName>ppt_x</p:attrName>
                                        </p:attrNameLst>
                                      </p:cBhvr>
                                      <p:tavLst>
                                        <p:tav tm="0">
                                          <p:val>
                                            <p:strVal val="#ppt_x"/>
                                          </p:val>
                                        </p:tav>
                                        <p:tav tm="100000">
                                          <p:val>
                                            <p:strVal val="#ppt_x"/>
                                          </p:val>
                                        </p:tav>
                                      </p:tavLst>
                                    </p:anim>
                                    <p:anim calcmode="lin" valueType="num">
                                      <p:cBhvr additive="base">
                                        <p:cTn id="11" dur="500" fill="hold"/>
                                        <p:tgtEl>
                                          <p:spTgt spid="181253"/>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11</a:t>
            </a:fld>
            <a:endParaRPr lang="en-US"/>
          </a:p>
        </p:txBody>
      </p:sp>
      <p:sp>
        <p:nvSpPr>
          <p:cNvPr id="5" name="TextBox 4"/>
          <p:cNvSpPr txBox="1"/>
          <p:nvPr/>
        </p:nvSpPr>
        <p:spPr>
          <a:xfrm>
            <a:off x="762000" y="381000"/>
            <a:ext cx="8001000" cy="1938992"/>
          </a:xfrm>
          <a:prstGeom prst="rect">
            <a:avLst/>
          </a:prstGeom>
          <a:noFill/>
        </p:spPr>
        <p:txBody>
          <a:bodyPr wrap="square" rtlCol="0">
            <a:spAutoFit/>
          </a:bodyPr>
          <a:lstStyle/>
          <a:p>
            <a:pPr algn="just" rtl="1">
              <a:lnSpc>
                <a:spcPct val="150000"/>
              </a:lnSpc>
            </a:pPr>
            <a:r>
              <a:rPr lang="ar-SA" sz="2000" b="1" dirty="0" smtClean="0"/>
              <a:t>وفى نفس الوقت الشغل المبذول بالمادة الفعالة فى التمدد الاإنعكاسى هو </a:t>
            </a:r>
            <a:r>
              <a:rPr lang="en-US" sz="2000" b="1" dirty="0" smtClean="0"/>
              <a:t>W</a:t>
            </a:r>
            <a:r>
              <a:rPr lang="ar-SA" sz="2000" b="1" dirty="0" smtClean="0"/>
              <a:t> بينما الشغل المبذول على المادة الفعالة هو </a:t>
            </a:r>
            <a:r>
              <a:rPr lang="en-US" sz="2000" b="1" dirty="0" smtClean="0"/>
              <a:t>W</a:t>
            </a:r>
            <a:r>
              <a:rPr lang="en-US" sz="2000" b="1" baseline="-25000" dirty="0" smtClean="0"/>
              <a:t>m</a:t>
            </a:r>
            <a:r>
              <a:rPr lang="ar-SA" sz="2000" b="1" dirty="0" smtClean="0"/>
              <a:t> وعليه يكون الشغل النهائى فى الدورة هو </a:t>
            </a:r>
            <a:r>
              <a:rPr lang="en-US" sz="2000" b="1" dirty="0" smtClean="0"/>
              <a:t>W-W</a:t>
            </a:r>
            <a:r>
              <a:rPr lang="en-US" sz="2000" b="1" baseline="-25000" dirty="0" smtClean="0"/>
              <a:t>m</a:t>
            </a:r>
            <a:r>
              <a:rPr lang="en-US" sz="2000" b="1" dirty="0" smtClean="0"/>
              <a:t> </a:t>
            </a:r>
            <a:r>
              <a:rPr lang="ar-SA" sz="2000" b="1" dirty="0" smtClean="0"/>
              <a:t> وهو اقل من الصفر لان </a:t>
            </a:r>
            <a:r>
              <a:rPr lang="en-US" sz="2000" b="1" dirty="0" smtClean="0"/>
              <a:t>W</a:t>
            </a:r>
            <a:r>
              <a:rPr lang="en-US" sz="2000" b="1" baseline="-25000" dirty="0" smtClean="0"/>
              <a:t>m</a:t>
            </a:r>
            <a:r>
              <a:rPr lang="en-US" sz="2000" b="1" dirty="0" smtClean="0"/>
              <a:t>&gt;W</a:t>
            </a:r>
            <a:r>
              <a:rPr lang="ar-SA" sz="2000" b="1" dirty="0" smtClean="0"/>
              <a:t> والقيمة السالبة للشغل تدل على أن الشغل بذل على النظام وهذا أدى لانطلاق طاقة أمتصت بالوسط المحيط وأدى الى زيادة الانتروبى للوسط المحيط</a:t>
            </a:r>
            <a:endParaRPr lang="en-US" sz="2000" b="1" dirty="0"/>
          </a:p>
        </p:txBody>
      </p:sp>
      <p:pic>
        <p:nvPicPr>
          <p:cNvPr id="4" name="Picture 5" descr="06006 copy"/>
          <p:cNvPicPr>
            <a:picLocks noChangeAspect="1" noChangeArrowheads="1"/>
          </p:cNvPicPr>
          <p:nvPr/>
        </p:nvPicPr>
        <p:blipFill>
          <a:blip r:embed="rId2"/>
          <a:srcRect/>
          <a:stretch>
            <a:fillRect/>
          </a:stretch>
        </p:blipFill>
        <p:spPr bwMode="auto">
          <a:xfrm>
            <a:off x="2895600" y="2514600"/>
            <a:ext cx="3105150" cy="2152650"/>
          </a:xfrm>
          <a:prstGeom prst="rect">
            <a:avLst/>
          </a:prstGeom>
          <a:noFill/>
          <a:ln w="9525">
            <a:noFill/>
            <a:miter lim="800000"/>
            <a:headEnd/>
            <a:tailEnd/>
          </a:ln>
        </p:spPr>
      </p:pic>
      <p:sp>
        <p:nvSpPr>
          <p:cNvPr id="6" name="Text Box 6"/>
          <p:cNvSpPr txBox="1">
            <a:spLocks noChangeArrowheads="1"/>
          </p:cNvSpPr>
          <p:nvPr/>
        </p:nvSpPr>
        <p:spPr bwMode="auto">
          <a:xfrm>
            <a:off x="990600" y="4800600"/>
            <a:ext cx="6400800" cy="369332"/>
          </a:xfrm>
          <a:prstGeom prst="rect">
            <a:avLst/>
          </a:prstGeom>
          <a:noFill/>
          <a:ln w="9525">
            <a:noFill/>
            <a:miter lim="800000"/>
            <a:headEnd/>
            <a:tailEnd/>
          </a:ln>
          <a:effectLst/>
        </p:spPr>
        <p:txBody>
          <a:bodyPr wrap="square">
            <a:spAutoFit/>
          </a:bodyPr>
          <a:lstStyle/>
          <a:p>
            <a:pPr>
              <a:spcBef>
                <a:spcPct val="50000"/>
              </a:spcBef>
            </a:pPr>
            <a:r>
              <a:rPr lang="en-US" altLang="zh-CN" b="1" i="1" dirty="0">
                <a:solidFill>
                  <a:srgbClr val="000066"/>
                </a:solidFill>
                <a:latin typeface="Times New Roman" pitchFamily="18" charset="0"/>
                <a:cs typeface="Times New Roman" pitchFamily="18" charset="0"/>
              </a:rPr>
              <a:t>Any irreversible process increases the entropy of the universe.</a:t>
            </a:r>
            <a:r>
              <a:rPr lang="en-US" altLang="zh-CN" dirty="0">
                <a:latin typeface="Times New Roman" pitchFamily="18" charset="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12</a:t>
            </a:fld>
            <a:endParaRPr lang="en-US"/>
          </a:p>
        </p:txBody>
      </p:sp>
      <p:sp>
        <p:nvSpPr>
          <p:cNvPr id="5" name="Rectangle 4"/>
          <p:cNvSpPr>
            <a:spLocks noGrp="1" noChangeArrowheads="1"/>
          </p:cNvSpPr>
          <p:nvPr>
            <p:ph type="title"/>
          </p:nvPr>
        </p:nvSpPr>
        <p:spPr>
          <a:xfrm>
            <a:off x="4267200" y="228600"/>
            <a:ext cx="4419600" cy="655638"/>
          </a:xfrm>
        </p:spPr>
        <p:txBody>
          <a:bodyPr>
            <a:normAutofit/>
          </a:bodyPr>
          <a:lstStyle/>
          <a:p>
            <a:pPr algn="r" rtl="1"/>
            <a:r>
              <a:rPr lang="ar-SA" altLang="zh-CN" sz="3200" b="1" i="1" dirty="0" smtClean="0">
                <a:solidFill>
                  <a:srgbClr val="006666"/>
                </a:solidFill>
                <a:latin typeface="Times New Roman" pitchFamily="18" charset="0"/>
                <a:cs typeface="+mn-cs"/>
              </a:rPr>
              <a:t>مثال: زيادة إنتروبى الكون</a:t>
            </a:r>
            <a:endParaRPr lang="en-US" altLang="zh-CN" sz="3200" b="1" dirty="0">
              <a:solidFill>
                <a:srgbClr val="006666"/>
              </a:solidFill>
              <a:latin typeface="Times New Roman" pitchFamily="18" charset="0"/>
              <a:cs typeface="+mn-cs"/>
            </a:endParaRPr>
          </a:p>
        </p:txBody>
      </p:sp>
      <p:pic>
        <p:nvPicPr>
          <p:cNvPr id="6" name="Picture 7"/>
          <p:cNvPicPr>
            <a:picLocks noGrp="1" noChangeAspect="1" noChangeArrowheads="1"/>
          </p:cNvPicPr>
          <p:nvPr>
            <p:ph sz="half" idx="4294967295"/>
          </p:nvPr>
        </p:nvPicPr>
        <p:blipFill>
          <a:blip r:embed="rId2"/>
          <a:srcRect/>
          <a:stretch>
            <a:fillRect/>
          </a:stretch>
        </p:blipFill>
        <p:spPr>
          <a:xfrm>
            <a:off x="228600" y="533400"/>
            <a:ext cx="3429000" cy="3116636"/>
          </a:xfrm>
          <a:prstGeom prst="rect">
            <a:avLst/>
          </a:prstGeom>
          <a:noFill/>
          <a:ln/>
        </p:spPr>
      </p:pic>
      <p:sp>
        <p:nvSpPr>
          <p:cNvPr id="7" name="Text Box 10"/>
          <p:cNvSpPr txBox="1">
            <a:spLocks noChangeArrowheads="1"/>
          </p:cNvSpPr>
          <p:nvPr/>
        </p:nvSpPr>
        <p:spPr bwMode="auto">
          <a:xfrm>
            <a:off x="4953000" y="1143000"/>
            <a:ext cx="3352800" cy="1754326"/>
          </a:xfrm>
          <a:prstGeom prst="rect">
            <a:avLst/>
          </a:prstGeom>
          <a:noFill/>
          <a:ln w="9525">
            <a:noFill/>
            <a:miter lim="800000"/>
            <a:headEnd/>
            <a:tailEnd/>
          </a:ln>
          <a:effectLst/>
        </p:spPr>
        <p:txBody>
          <a:bodyPr>
            <a:spAutoFit/>
          </a:bodyPr>
          <a:lstStyle/>
          <a:p>
            <a:pPr algn="r" rtl="1">
              <a:spcBef>
                <a:spcPct val="50000"/>
              </a:spcBef>
            </a:pPr>
            <a:r>
              <a:rPr lang="ar-SA" altLang="zh-CN" b="1" dirty="0" smtClean="0"/>
              <a:t>إذا كانت كمية من الحرارة مقدارها </a:t>
            </a:r>
            <a:r>
              <a:rPr lang="en-US" altLang="zh-CN" b="1" dirty="0" smtClean="0"/>
              <a:t>1200 J </a:t>
            </a:r>
            <a:r>
              <a:rPr lang="ar-SA" altLang="zh-CN" b="1" dirty="0" smtClean="0"/>
              <a:t>تنتقل تلقائيا خلال قضيب من النحاس من مستودع ساخن عند </a:t>
            </a:r>
            <a:r>
              <a:rPr lang="en-US" altLang="zh-CN" b="1" dirty="0" smtClean="0"/>
              <a:t>650 K</a:t>
            </a:r>
            <a:r>
              <a:rPr lang="ar-SA" altLang="zh-CN" b="1" dirty="0" smtClean="0"/>
              <a:t>الى مستودع اخر بارد عند </a:t>
            </a:r>
            <a:r>
              <a:rPr lang="en-US" altLang="zh-CN" b="1" dirty="0" smtClean="0"/>
              <a:t>350 K</a:t>
            </a:r>
            <a:r>
              <a:rPr lang="ar-SA" altLang="zh-CN" b="1" dirty="0" smtClean="0"/>
              <a:t>. فإحسب كمية الزيادة فى إنتروبى الكون بواسطة هذة العملية الغير إنعكاسية.</a:t>
            </a:r>
            <a:r>
              <a:rPr lang="en-US" altLang="zh-CN" b="1" dirty="0" smtClean="0"/>
              <a:t> </a:t>
            </a:r>
            <a:endParaRPr lang="en-US" altLang="zh-CN" b="1" dirty="0"/>
          </a:p>
        </p:txBody>
      </p:sp>
      <p:pic>
        <p:nvPicPr>
          <p:cNvPr id="9" name="Picture 5" descr="math044"/>
          <p:cNvPicPr>
            <a:picLocks noChangeAspect="1" noChangeArrowheads="1"/>
          </p:cNvPicPr>
          <p:nvPr/>
        </p:nvPicPr>
        <p:blipFill>
          <a:blip r:embed="rId3">
            <a:lum bright="-72000" contrast="100000"/>
          </a:blip>
          <a:srcRect/>
          <a:stretch>
            <a:fillRect/>
          </a:stretch>
        </p:blipFill>
        <p:spPr bwMode="auto">
          <a:xfrm>
            <a:off x="1371600" y="3581400"/>
            <a:ext cx="6400800" cy="11503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13</a:t>
            </a:fld>
            <a:endParaRPr lang="en-US"/>
          </a:p>
        </p:txBody>
      </p:sp>
      <p:sp>
        <p:nvSpPr>
          <p:cNvPr id="5" name="TextBox 4"/>
          <p:cNvSpPr txBox="1"/>
          <p:nvPr/>
        </p:nvSpPr>
        <p:spPr>
          <a:xfrm>
            <a:off x="1447800" y="304800"/>
            <a:ext cx="7349628" cy="461665"/>
          </a:xfrm>
          <a:prstGeom prst="rect">
            <a:avLst/>
          </a:prstGeom>
          <a:noFill/>
        </p:spPr>
        <p:txBody>
          <a:bodyPr wrap="square" rtlCol="0">
            <a:spAutoFit/>
          </a:bodyPr>
          <a:lstStyle/>
          <a:p>
            <a:pPr algn="just" rtl="1"/>
            <a:r>
              <a:rPr lang="ar-SA" sz="2400" b="1" dirty="0" smtClean="0"/>
              <a:t>الانتروبى والقانون الثالث للديناميكا الحرارية (التفسير الجزيئى للانتروبى)</a:t>
            </a:r>
            <a:endParaRPr lang="en-US" sz="2400" b="1" dirty="0"/>
          </a:p>
        </p:txBody>
      </p:sp>
      <p:sp>
        <p:nvSpPr>
          <p:cNvPr id="6" name="TextBox 5"/>
          <p:cNvSpPr txBox="1"/>
          <p:nvPr/>
        </p:nvSpPr>
        <p:spPr>
          <a:xfrm>
            <a:off x="3733800" y="762000"/>
            <a:ext cx="4953000" cy="2862322"/>
          </a:xfrm>
          <a:prstGeom prst="rect">
            <a:avLst/>
          </a:prstGeom>
          <a:noFill/>
        </p:spPr>
        <p:txBody>
          <a:bodyPr wrap="square" rtlCol="0">
            <a:spAutoFit/>
          </a:bodyPr>
          <a:lstStyle/>
          <a:p>
            <a:pPr algn="just" rtl="1">
              <a:lnSpc>
                <a:spcPct val="150000"/>
              </a:lnSpc>
            </a:pPr>
            <a:r>
              <a:rPr lang="ar-SA" sz="2000" b="1" dirty="0" smtClean="0"/>
              <a:t>مما سيق يتضح أن:</a:t>
            </a:r>
          </a:p>
          <a:p>
            <a:pPr algn="just" rtl="1">
              <a:lnSpc>
                <a:spcPct val="150000"/>
              </a:lnSpc>
            </a:pPr>
            <a:r>
              <a:rPr lang="ar-SA" sz="2000" b="1" dirty="0" smtClean="0"/>
              <a:t>لأى عملية انعكاسية تكون </a:t>
            </a:r>
            <a:r>
              <a:rPr lang="en-US" sz="2000" b="1" dirty="0" smtClean="0"/>
              <a:t>∆S=0</a:t>
            </a:r>
          </a:p>
          <a:p>
            <a:pPr algn="just" rtl="1">
              <a:lnSpc>
                <a:spcPct val="150000"/>
              </a:lnSpc>
            </a:pPr>
            <a:r>
              <a:rPr lang="ar-SA" sz="2000" b="1" dirty="0" smtClean="0"/>
              <a:t>لأى عملية لاانعكاسية تكون </a:t>
            </a:r>
            <a:r>
              <a:rPr lang="en-US" sz="2000" b="1" dirty="0" smtClean="0"/>
              <a:t>∆S≠0</a:t>
            </a:r>
            <a:endParaRPr lang="ar-SA" sz="2000" b="1" dirty="0" smtClean="0"/>
          </a:p>
          <a:p>
            <a:pPr algn="just" rtl="1">
              <a:lnSpc>
                <a:spcPct val="150000"/>
              </a:lnSpc>
            </a:pPr>
            <a:r>
              <a:rPr lang="ar-SA" sz="2000" b="1" dirty="0" smtClean="0"/>
              <a:t>وحيث أن كل العمليات الطبيعية تكون تلقائية ولاإنعكاسية فإنها تكون مصحوبة بزيادة فى الانتروبى ولذلك يكون إنتروبى الكون فى زيادة مستمرة</a:t>
            </a:r>
            <a:endParaRPr lang="en-US" sz="2000" b="1" dirty="0"/>
          </a:p>
        </p:txBody>
      </p:sp>
      <p:sp>
        <p:nvSpPr>
          <p:cNvPr id="7" name="TextBox 6"/>
          <p:cNvSpPr txBox="1"/>
          <p:nvPr/>
        </p:nvSpPr>
        <p:spPr>
          <a:xfrm>
            <a:off x="762000" y="3429000"/>
            <a:ext cx="8001000" cy="1107996"/>
          </a:xfrm>
          <a:prstGeom prst="rect">
            <a:avLst/>
          </a:prstGeom>
          <a:noFill/>
        </p:spPr>
        <p:txBody>
          <a:bodyPr wrap="square" rtlCol="0">
            <a:spAutoFit/>
          </a:bodyPr>
          <a:lstStyle/>
          <a:p>
            <a:pPr algn="just" rtl="1">
              <a:lnSpc>
                <a:spcPct val="150000"/>
              </a:lnSpc>
            </a:pPr>
            <a:r>
              <a:rPr lang="ar-SA" sz="2400" b="1" dirty="0" smtClean="0">
                <a:solidFill>
                  <a:schemeClr val="tx2">
                    <a:lumMod val="75000"/>
                  </a:schemeClr>
                </a:solidFill>
              </a:rPr>
              <a:t>القانون الثانى للديناميكا الحرارية:</a:t>
            </a:r>
          </a:p>
          <a:p>
            <a:pPr algn="just" rtl="1">
              <a:lnSpc>
                <a:spcPct val="150000"/>
              </a:lnSpc>
            </a:pPr>
            <a:r>
              <a:rPr lang="ar-SA" sz="2000" b="1" dirty="0" smtClean="0">
                <a:solidFill>
                  <a:schemeClr val="accent6">
                    <a:lumMod val="50000"/>
                  </a:schemeClr>
                </a:solidFill>
              </a:rPr>
              <a:t>”إنتروبى الكون يكون دائما فى إزدياد ويتجه نحو حده الاقصى</a:t>
            </a:r>
            <a:r>
              <a:rPr lang="ar-SA" sz="2000" b="1" dirty="0" smtClean="0">
                <a:solidFill>
                  <a:schemeClr val="accent6">
                    <a:lumMod val="50000"/>
                  </a:schemeClr>
                </a:solidFill>
              </a:rPr>
              <a:t>“</a:t>
            </a:r>
            <a:r>
              <a:rPr lang="en-US" sz="2000" b="1" dirty="0" smtClean="0">
                <a:solidFill>
                  <a:schemeClr val="accent6">
                    <a:lumMod val="50000"/>
                  </a:schemeClr>
                </a:solidFill>
              </a:rPr>
              <a:t> </a:t>
            </a:r>
            <a:endParaRPr lang="en-US" sz="2000" b="1" dirty="0">
              <a:solidFill>
                <a:schemeClr val="accent6">
                  <a:lumMod val="50000"/>
                </a:schemeClr>
              </a:solidFill>
            </a:endParaRPr>
          </a:p>
        </p:txBody>
      </p:sp>
      <p:sp>
        <p:nvSpPr>
          <p:cNvPr id="8" name="Rectangle 7"/>
          <p:cNvSpPr>
            <a:spLocks noChangeArrowheads="1"/>
          </p:cNvSpPr>
          <p:nvPr/>
        </p:nvSpPr>
        <p:spPr bwMode="auto">
          <a:xfrm>
            <a:off x="533400" y="4495800"/>
            <a:ext cx="6181725" cy="466725"/>
          </a:xfrm>
          <a:prstGeom prst="rect">
            <a:avLst/>
          </a:prstGeom>
          <a:solidFill>
            <a:srgbClr val="FFFF66"/>
          </a:solidFill>
          <a:ln w="9525">
            <a:solidFill>
              <a:schemeClr val="hlink"/>
            </a:solidFill>
            <a:miter lim="800000"/>
            <a:headEnd/>
            <a:tailEnd/>
          </a:ln>
          <a:effectLst/>
        </p:spPr>
        <p:txBody>
          <a:bodyPr wrap="none">
            <a:spAutoFit/>
          </a:bodyPr>
          <a:lstStyle/>
          <a:p>
            <a:r>
              <a:rPr lang="en-US" dirty="0">
                <a:solidFill>
                  <a:srgbClr val="A50021"/>
                </a:solidFill>
                <a:effectLst>
                  <a:outerShdw blurRad="38100" dist="38100" dir="2700000" algn="tl">
                    <a:srgbClr val="000000"/>
                  </a:outerShdw>
                </a:effectLst>
              </a:rPr>
              <a:t>∆S (universe) &lt; 0 impossible (never observed)</a:t>
            </a:r>
            <a:r>
              <a:rPr lang="en-US" b="0" dirty="0">
                <a:effectLst>
                  <a:outerShdw blurRad="38100" dist="38100" dir="2700000" algn="tl">
                    <a:srgbClr val="FFFFFF"/>
                  </a:outerShdw>
                </a:effectLst>
              </a:rPr>
              <a:t> </a:t>
            </a:r>
          </a:p>
        </p:txBody>
      </p:sp>
      <p:pic>
        <p:nvPicPr>
          <p:cNvPr id="9" name="Picture 5" descr="06006 copy"/>
          <p:cNvPicPr>
            <a:picLocks noChangeAspect="1" noChangeArrowheads="1"/>
          </p:cNvPicPr>
          <p:nvPr/>
        </p:nvPicPr>
        <p:blipFill>
          <a:blip r:embed="rId2"/>
          <a:srcRect/>
          <a:stretch>
            <a:fillRect/>
          </a:stretch>
        </p:blipFill>
        <p:spPr bwMode="auto">
          <a:xfrm>
            <a:off x="228600" y="1066800"/>
            <a:ext cx="3105150" cy="2152650"/>
          </a:xfrm>
          <a:prstGeom prst="rect">
            <a:avLst/>
          </a:prstGeom>
          <a:noFill/>
          <a:ln w="9525">
            <a:noFill/>
            <a:miter lim="800000"/>
            <a:headEnd/>
            <a:tailEnd/>
          </a:ln>
        </p:spPr>
      </p:pic>
      <p:sp>
        <p:nvSpPr>
          <p:cNvPr id="10" name="Rectangle 9"/>
          <p:cNvSpPr/>
          <p:nvPr/>
        </p:nvSpPr>
        <p:spPr>
          <a:xfrm>
            <a:off x="3962400" y="5029200"/>
            <a:ext cx="4652236" cy="369332"/>
          </a:xfrm>
          <a:prstGeom prst="rect">
            <a:avLst/>
          </a:prstGeom>
        </p:spPr>
        <p:txBody>
          <a:bodyPr wrap="none">
            <a:spAutoFit/>
          </a:bodyPr>
          <a:lstStyle/>
          <a:p>
            <a:r>
              <a:rPr lang="ar-SA" b="1" dirty="0" smtClean="0">
                <a:solidFill>
                  <a:srgbClr val="0070C0"/>
                </a:solidFill>
              </a:rPr>
              <a:t>فى ما سبق لم </a:t>
            </a:r>
            <a:r>
              <a:rPr lang="ar-SA" b="1" dirty="0" smtClean="0">
                <a:solidFill>
                  <a:srgbClr val="0070C0"/>
                </a:solidFill>
              </a:rPr>
              <a:t>نأخذ فى الحسبان العمليات التى تقلل الانتروبى</a:t>
            </a:r>
            <a:endParaRPr lang="en-US"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14</a:t>
            </a:fld>
            <a:endParaRPr lang="en-US"/>
          </a:p>
        </p:txBody>
      </p:sp>
      <p:sp>
        <p:nvSpPr>
          <p:cNvPr id="5" name="TextBox 4"/>
          <p:cNvSpPr txBox="1"/>
          <p:nvPr/>
        </p:nvSpPr>
        <p:spPr>
          <a:xfrm>
            <a:off x="685800" y="381000"/>
            <a:ext cx="8001000" cy="977191"/>
          </a:xfrm>
          <a:prstGeom prst="rect">
            <a:avLst/>
          </a:prstGeom>
          <a:noFill/>
        </p:spPr>
        <p:txBody>
          <a:bodyPr wrap="square" rtlCol="0">
            <a:spAutoFit/>
          </a:bodyPr>
          <a:lstStyle/>
          <a:p>
            <a:pPr algn="just" rtl="1">
              <a:lnSpc>
                <a:spcPct val="150000"/>
              </a:lnSpc>
            </a:pPr>
            <a:r>
              <a:rPr lang="ar-SA" sz="2000" b="1" dirty="0" smtClean="0"/>
              <a:t>الانتروبى هو معامل حالة أو خاصية فهو معامل لقدرة التغير التلقائى ويكون بذلك معامل الاستهلاك</a:t>
            </a:r>
            <a:endParaRPr lang="en-US" sz="2000" b="1" dirty="0"/>
          </a:p>
        </p:txBody>
      </p:sp>
      <p:sp>
        <p:nvSpPr>
          <p:cNvPr id="6" name="TextBox 5"/>
          <p:cNvSpPr txBox="1"/>
          <p:nvPr/>
        </p:nvSpPr>
        <p:spPr>
          <a:xfrm>
            <a:off x="762000" y="1447800"/>
            <a:ext cx="8001000" cy="977191"/>
          </a:xfrm>
          <a:prstGeom prst="rect">
            <a:avLst/>
          </a:prstGeom>
          <a:noFill/>
        </p:spPr>
        <p:txBody>
          <a:bodyPr wrap="square" rtlCol="0">
            <a:spAutoFit/>
          </a:bodyPr>
          <a:lstStyle/>
          <a:p>
            <a:pPr algn="just" rtl="1">
              <a:lnSpc>
                <a:spcPct val="150000"/>
              </a:lnSpc>
            </a:pPr>
            <a:r>
              <a:rPr lang="ar-SA" sz="2000" b="1" dirty="0" smtClean="0"/>
              <a:t>على سبيل المثال كلما فقد النظام قدرته على التغير التلقائى كلما نفذت تلك القدرة وزاد الانتروبى.</a:t>
            </a:r>
          </a:p>
          <a:p>
            <a:pPr algn="just" rtl="1">
              <a:lnSpc>
                <a:spcPct val="150000"/>
              </a:lnSpc>
            </a:pPr>
            <a:r>
              <a:rPr lang="ar-SA" sz="2000" b="1" dirty="0" smtClean="0"/>
              <a:t>فلانتروبى هو مقياس للفوضى وعدم الترتيب العام</a:t>
            </a:r>
            <a:endParaRPr lang="en-US" sz="2000" b="1" dirty="0"/>
          </a:p>
        </p:txBody>
      </p:sp>
      <p:pic>
        <p:nvPicPr>
          <p:cNvPr id="7" name="Picture 5" descr="19_13"/>
          <p:cNvPicPr>
            <a:picLocks noGrp="1" noChangeAspect="1" noChangeArrowheads="1"/>
          </p:cNvPicPr>
          <p:nvPr>
            <p:ph sz="half" idx="1"/>
          </p:nvPr>
        </p:nvPicPr>
        <p:blipFill>
          <a:blip r:embed="rId2"/>
          <a:srcRect b="4060"/>
          <a:stretch>
            <a:fillRect/>
          </a:stretch>
        </p:blipFill>
        <p:spPr>
          <a:xfrm>
            <a:off x="1905000" y="2514601"/>
            <a:ext cx="5867400" cy="2852208"/>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15</a:t>
            </a:fld>
            <a:endParaRPr lang="en-US"/>
          </a:p>
        </p:txBody>
      </p:sp>
      <p:sp>
        <p:nvSpPr>
          <p:cNvPr id="5" name="TextBox 4"/>
          <p:cNvSpPr txBox="1"/>
          <p:nvPr/>
        </p:nvSpPr>
        <p:spPr>
          <a:xfrm>
            <a:off x="838200" y="533400"/>
            <a:ext cx="8001000" cy="1938992"/>
          </a:xfrm>
          <a:prstGeom prst="rect">
            <a:avLst/>
          </a:prstGeom>
          <a:noFill/>
        </p:spPr>
        <p:txBody>
          <a:bodyPr wrap="square" rtlCol="0">
            <a:spAutoFit/>
          </a:bodyPr>
          <a:lstStyle/>
          <a:p>
            <a:pPr marL="457200" indent="-457200" algn="just" rtl="1">
              <a:lnSpc>
                <a:spcPct val="150000"/>
              </a:lnSpc>
              <a:buAutoNum type="arabicPeriod"/>
            </a:pPr>
            <a:r>
              <a:rPr lang="ar-SA" sz="2000" b="1" dirty="0" smtClean="0"/>
              <a:t>انتشار غاز فى غاز أخر</a:t>
            </a:r>
          </a:p>
          <a:p>
            <a:pPr marL="457200" indent="-457200" algn="just" rtl="1">
              <a:lnSpc>
                <a:spcPct val="150000"/>
              </a:lnSpc>
              <a:buAutoNum type="arabicPeriod"/>
            </a:pPr>
            <a:r>
              <a:rPr lang="ar-SA" sz="2000" b="1" dirty="0" smtClean="0"/>
              <a:t>تسخين قطعة من النحاس </a:t>
            </a:r>
          </a:p>
          <a:p>
            <a:pPr marL="457200" indent="-457200" algn="just" rtl="1">
              <a:lnSpc>
                <a:spcPct val="150000"/>
              </a:lnSpc>
            </a:pPr>
            <a:r>
              <a:rPr lang="ar-SA" sz="2000" b="1" dirty="0" smtClean="0"/>
              <a:t>فى كلا المثالين عدم الترتيب فى الحاة النهائية أكبر منه فى الحالة الابتدائية وعليه يكون التغير فى الانتروبى موجبا</a:t>
            </a:r>
            <a:endParaRPr lang="en-US" sz="2000" b="1" dirty="0"/>
          </a:p>
        </p:txBody>
      </p:sp>
      <p:pic>
        <p:nvPicPr>
          <p:cNvPr id="6" name="Content Placeholder 5" descr="19_13"/>
          <p:cNvPicPr>
            <a:picLocks noGrp="1" noChangeAspect="1" noChangeArrowheads="1"/>
          </p:cNvPicPr>
          <p:nvPr>
            <p:ph sz="half" idx="1"/>
          </p:nvPr>
        </p:nvPicPr>
        <p:blipFill>
          <a:blip r:embed="rId3" cstate="print"/>
          <a:srcRect b="4060"/>
          <a:stretch>
            <a:fillRect/>
          </a:stretch>
        </p:blipFill>
        <p:spPr>
          <a:xfrm>
            <a:off x="4038600" y="2362200"/>
            <a:ext cx="4702629" cy="1981199"/>
          </a:xfrm>
        </p:spPr>
      </p:pic>
      <p:graphicFrame>
        <p:nvGraphicFramePr>
          <p:cNvPr id="181253" name="Object 2"/>
          <p:cNvGraphicFramePr>
            <a:graphicFrameLocks noChangeAspect="1"/>
          </p:cNvGraphicFramePr>
          <p:nvPr/>
        </p:nvGraphicFramePr>
        <p:xfrm>
          <a:off x="3505200" y="2057400"/>
          <a:ext cx="2355850" cy="360363"/>
        </p:xfrm>
        <a:graphic>
          <a:graphicData uri="http://schemas.openxmlformats.org/presentationml/2006/ole">
            <p:oleObj spid="_x0000_s68610" name="Equation" r:id="rId4" imgW="1130040" imgH="177480" progId="Equation.3">
              <p:embed/>
            </p:oleObj>
          </a:graphicData>
        </a:graphic>
      </p:graphicFrame>
      <p:pic>
        <p:nvPicPr>
          <p:cNvPr id="7" name="Picture 4"/>
          <p:cNvPicPr>
            <a:picLocks noChangeAspect="1" noChangeArrowheads="1"/>
          </p:cNvPicPr>
          <p:nvPr/>
        </p:nvPicPr>
        <p:blipFill>
          <a:blip r:embed="rId5"/>
          <a:srcRect/>
          <a:stretch>
            <a:fillRect/>
          </a:stretch>
        </p:blipFill>
        <p:spPr bwMode="auto">
          <a:xfrm>
            <a:off x="3657600" y="4343400"/>
            <a:ext cx="5029200" cy="1663700"/>
          </a:xfrm>
          <a:prstGeom prst="rect">
            <a:avLst/>
          </a:prstGeom>
          <a:noFill/>
          <a:ln w="9525">
            <a:noFill/>
            <a:miter lim="800000"/>
            <a:headEnd/>
            <a:tailEnd/>
          </a:ln>
        </p:spPr>
      </p:pic>
      <p:pic>
        <p:nvPicPr>
          <p:cNvPr id="8" name="Picture 4"/>
          <p:cNvPicPr>
            <a:picLocks noChangeAspect="1" noChangeArrowheads="1"/>
          </p:cNvPicPr>
          <p:nvPr/>
        </p:nvPicPr>
        <p:blipFill>
          <a:blip r:embed="rId6"/>
          <a:srcRect/>
          <a:stretch>
            <a:fillRect/>
          </a:stretch>
        </p:blipFill>
        <p:spPr bwMode="auto">
          <a:xfrm>
            <a:off x="914400" y="1981200"/>
            <a:ext cx="2057400" cy="3755951"/>
          </a:xfrm>
          <a:prstGeom prst="rect">
            <a:avLst/>
          </a:prstGeom>
          <a:noFill/>
          <a:ln w="9525">
            <a:noFill/>
            <a:miter lim="800000"/>
            <a:headEnd/>
            <a:tailEnd/>
          </a:ln>
          <a:effectLst/>
        </p:spPr>
      </p:pic>
      <p:sp>
        <p:nvSpPr>
          <p:cNvPr id="9" name="TextBox 8"/>
          <p:cNvSpPr txBox="1"/>
          <p:nvPr/>
        </p:nvSpPr>
        <p:spPr>
          <a:xfrm>
            <a:off x="7924800" y="228600"/>
            <a:ext cx="795411" cy="523220"/>
          </a:xfrm>
          <a:prstGeom prst="rect">
            <a:avLst/>
          </a:prstGeom>
          <a:noFill/>
        </p:spPr>
        <p:txBody>
          <a:bodyPr wrap="none" rtlCol="0">
            <a:spAutoFit/>
          </a:bodyPr>
          <a:lstStyle/>
          <a:p>
            <a:r>
              <a:rPr lang="ar-SA" sz="2800" dirty="0" smtClean="0">
                <a:solidFill>
                  <a:srgbClr val="0070C0"/>
                </a:solidFill>
              </a:rPr>
              <a:t>أمثلة:</a:t>
            </a:r>
            <a:endParaRPr lang="en-US" sz="28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181253"/>
                                        </p:tgtEl>
                                        <p:attrNameLst>
                                          <p:attrName>style.visibility</p:attrName>
                                        </p:attrNameLst>
                                      </p:cBhvr>
                                      <p:to>
                                        <p:strVal val="visible"/>
                                      </p:to>
                                    </p:set>
                                    <p:animEffect transition="in" filter="dissolve">
                                      <p:cBhvr>
                                        <p:cTn id="13" dur="500"/>
                                        <p:tgtEl>
                                          <p:spTgt spid="181253"/>
                                        </p:tgtEl>
                                      </p:cBhvr>
                                    </p:animEffect>
                                  </p:childTnLst>
                                </p:cTn>
                              </p:par>
                              <p:par>
                                <p:cTn id="14" presetID="9"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16</a:t>
            </a:fld>
            <a:endParaRPr lang="en-US"/>
          </a:p>
        </p:txBody>
      </p:sp>
      <p:pic>
        <p:nvPicPr>
          <p:cNvPr id="5" name="Picture 4"/>
          <p:cNvPicPr>
            <a:picLocks noChangeAspect="1" noChangeArrowheads="1"/>
          </p:cNvPicPr>
          <p:nvPr/>
        </p:nvPicPr>
        <p:blipFill>
          <a:blip r:embed="rId2"/>
          <a:srcRect/>
          <a:stretch>
            <a:fillRect/>
          </a:stretch>
        </p:blipFill>
        <p:spPr bwMode="auto">
          <a:xfrm>
            <a:off x="2057400" y="685800"/>
            <a:ext cx="4953000" cy="1779588"/>
          </a:xfrm>
          <a:prstGeom prst="rect">
            <a:avLst/>
          </a:prstGeom>
          <a:noFill/>
          <a:ln w="9525">
            <a:noFill/>
            <a:miter lim="800000"/>
            <a:headEnd/>
            <a:tailEnd/>
          </a:ln>
        </p:spPr>
      </p:pic>
      <p:sp>
        <p:nvSpPr>
          <p:cNvPr id="6" name="Rectangle 5"/>
          <p:cNvSpPr/>
          <p:nvPr/>
        </p:nvSpPr>
        <p:spPr>
          <a:xfrm>
            <a:off x="1371600" y="228600"/>
            <a:ext cx="6324600" cy="424732"/>
          </a:xfrm>
          <a:prstGeom prst="rect">
            <a:avLst/>
          </a:prstGeom>
        </p:spPr>
        <p:txBody>
          <a:bodyPr wrap="square">
            <a:spAutoFit/>
          </a:bodyPr>
          <a:lstStyle/>
          <a:p>
            <a:pPr marL="952500" lvl="1" indent="-495300">
              <a:lnSpc>
                <a:spcPct val="90000"/>
              </a:lnSpc>
            </a:pPr>
            <a:r>
              <a:rPr lang="en-US" sz="2400" dirty="0" smtClean="0"/>
              <a:t>2SO</a:t>
            </a:r>
            <a:r>
              <a:rPr lang="en-US" sz="2400" baseline="-14000" dirty="0" smtClean="0"/>
              <a:t>3</a:t>
            </a:r>
            <a:r>
              <a:rPr lang="en-US" sz="2400" dirty="0" smtClean="0"/>
              <a:t>(g) </a:t>
            </a:r>
            <a:r>
              <a:rPr lang="en-US" sz="2400" dirty="0" smtClean="0">
                <a:sym typeface="Wingdings" pitchFamily="2" charset="2"/>
              </a:rPr>
              <a:t></a:t>
            </a:r>
            <a:r>
              <a:rPr lang="en-US" sz="2400" dirty="0" smtClean="0"/>
              <a:t> 2SO</a:t>
            </a:r>
            <a:r>
              <a:rPr lang="en-US" sz="2400" baseline="-14000" dirty="0" smtClean="0"/>
              <a:t>2</a:t>
            </a:r>
            <a:r>
              <a:rPr lang="en-US" sz="2400" dirty="0" smtClean="0"/>
              <a:t>(g) + O</a:t>
            </a:r>
            <a:r>
              <a:rPr lang="en-US" sz="2400" baseline="-14000" dirty="0" smtClean="0"/>
              <a:t>2</a:t>
            </a:r>
            <a:r>
              <a:rPr lang="en-US" sz="2400" dirty="0" smtClean="0"/>
              <a:t> (g)	∆</a:t>
            </a:r>
            <a:r>
              <a:rPr lang="en-US" sz="2400" dirty="0" err="1" smtClean="0"/>
              <a:t>S</a:t>
            </a:r>
            <a:r>
              <a:rPr lang="en-US" sz="2400" baseline="-14000" dirty="0" err="1" smtClean="0"/>
              <a:t>system</a:t>
            </a:r>
            <a:r>
              <a:rPr lang="en-US" sz="2400" dirty="0" smtClean="0"/>
              <a:t> &gt; 0</a:t>
            </a:r>
          </a:p>
        </p:txBody>
      </p:sp>
      <p:pic>
        <p:nvPicPr>
          <p:cNvPr id="7" name="Picture 32"/>
          <p:cNvPicPr>
            <a:picLocks noChangeAspect="1" noChangeArrowheads="1"/>
          </p:cNvPicPr>
          <p:nvPr/>
        </p:nvPicPr>
        <p:blipFill>
          <a:blip r:embed="rId3"/>
          <a:srcRect/>
          <a:stretch>
            <a:fillRect/>
          </a:stretch>
        </p:blipFill>
        <p:spPr bwMode="auto">
          <a:xfrm>
            <a:off x="4953000" y="2743200"/>
            <a:ext cx="2303463" cy="2011363"/>
          </a:xfrm>
          <a:prstGeom prst="rect">
            <a:avLst/>
          </a:prstGeom>
          <a:noFill/>
          <a:ln w="9525">
            <a:noFill/>
            <a:miter lim="800000"/>
            <a:headEnd/>
            <a:tailEnd/>
          </a:ln>
        </p:spPr>
      </p:pic>
      <p:pic>
        <p:nvPicPr>
          <p:cNvPr id="8" name="Picture 33"/>
          <p:cNvPicPr>
            <a:picLocks noChangeAspect="1" noChangeArrowheads="1"/>
          </p:cNvPicPr>
          <p:nvPr/>
        </p:nvPicPr>
        <p:blipFill>
          <a:blip r:embed="rId4"/>
          <a:srcRect/>
          <a:stretch>
            <a:fillRect/>
          </a:stretch>
        </p:blipFill>
        <p:spPr bwMode="auto">
          <a:xfrm>
            <a:off x="2514600" y="2590800"/>
            <a:ext cx="2028825" cy="20018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to="" calcmode="lin" valueType="num">
                                      <p:cBhvr>
                                        <p:cTn id="10" dur="1" fill="hold"/>
                                        <p:tgtEl>
                                          <p:spTgt spid="6"/>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to="" calcmode="lin" valueType="num">
                                      <p:cBhvr>
                                        <p:cTn id="13" dur="1" fill="hold"/>
                                        <p:tgtEl>
                                          <p:spTgt spid="7"/>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to="" calcmode="lin" valueType="num">
                                      <p:cBhvr>
                                        <p:cTn id="16"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17</a:t>
            </a:fld>
            <a:endParaRPr lang="en-US"/>
          </a:p>
        </p:txBody>
      </p:sp>
      <p:sp>
        <p:nvSpPr>
          <p:cNvPr id="6" name="Rectangle 3"/>
          <p:cNvSpPr txBox="1">
            <a:spLocks noChangeArrowheads="1"/>
          </p:cNvSpPr>
          <p:nvPr/>
        </p:nvSpPr>
        <p:spPr>
          <a:xfrm>
            <a:off x="914400" y="609600"/>
            <a:ext cx="6934200" cy="327660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en-US" sz="2600" b="0" i="1"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S</a:t>
            </a:r>
            <a:r>
              <a:rPr kumimoji="0" lang="en-US" sz="2600" b="0" i="0" u="none" strike="noStrike" kern="1200" cap="none" spc="0" normalizeH="0" baseline="-25000" noProof="0" dirty="0" err="1" smtClean="0">
                <a:ln>
                  <a:noFill/>
                </a:ln>
                <a:solidFill>
                  <a:schemeClr val="tx1"/>
                </a:solidFill>
                <a:effectLst/>
                <a:uLnTx/>
                <a:uFillTx/>
                <a:latin typeface="Times New Roman" pitchFamily="18" charset="0"/>
                <a:cs typeface="Times New Roman" pitchFamily="18" charset="0"/>
              </a:rPr>
              <a:t>fewer</a:t>
            </a:r>
            <a:r>
              <a:rPr kumimoji="0" lang="en-US" sz="2600" b="0" i="0" u="none" strike="noStrike" kern="1200" cap="none" spc="0" normalizeH="0" baseline="-25000" noProof="0" dirty="0" smtClean="0">
                <a:ln>
                  <a:noFill/>
                </a:ln>
                <a:solidFill>
                  <a:schemeClr val="tx1"/>
                </a:solidFill>
                <a:effectLst/>
                <a:uLnTx/>
                <a:uFillTx/>
                <a:latin typeface="Times New Roman" pitchFamily="18" charset="0"/>
                <a:cs typeface="Times New Roman" pitchFamily="18" charset="0"/>
              </a:rPr>
              <a:t> moles</a:t>
            </a:r>
            <a:r>
              <a:rPr kumimoji="0" lang="en-US" sz="2600" b="0" i="1"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&lt;</a:t>
            </a:r>
            <a:r>
              <a:rPr kumimoji="0" lang="en-US" sz="2600" b="0" i="1"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600" b="0" i="1"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S</a:t>
            </a:r>
            <a:r>
              <a:rPr kumimoji="0" lang="en-US" sz="2600" b="0" i="0" u="none" strike="noStrike" kern="1200" cap="none" spc="0" normalizeH="0" baseline="-25000" noProof="0" dirty="0" err="1" smtClean="0">
                <a:ln>
                  <a:noFill/>
                </a:ln>
                <a:solidFill>
                  <a:schemeClr val="tx1"/>
                </a:solidFill>
                <a:effectLst/>
                <a:uLnTx/>
                <a:uFillTx/>
                <a:latin typeface="Times New Roman" pitchFamily="18" charset="0"/>
                <a:cs typeface="Times New Roman" pitchFamily="18" charset="0"/>
              </a:rPr>
              <a:t>more</a:t>
            </a:r>
            <a:r>
              <a:rPr kumimoji="0" lang="en-US" sz="2600" b="0" i="0" u="none" strike="noStrike" kern="1200" cap="none" spc="0" normalizeH="0" baseline="-25000" noProof="0" dirty="0" smtClean="0">
                <a:ln>
                  <a:noFill/>
                </a:ln>
                <a:solidFill>
                  <a:schemeClr val="tx1"/>
                </a:solidFill>
                <a:effectLst/>
                <a:uLnTx/>
                <a:uFillTx/>
                <a:latin typeface="Times New Roman" pitchFamily="18" charset="0"/>
                <a:cs typeface="Times New Roman" pitchFamily="18" charset="0"/>
              </a:rPr>
              <a:t> moles</a:t>
            </a:r>
          </a:p>
        </p:txBody>
      </p:sp>
      <p:pic>
        <p:nvPicPr>
          <p:cNvPr id="7" name="Picture 5" descr="bur25542_1802e"/>
          <p:cNvPicPr>
            <a:picLocks noChangeAspect="1" noChangeArrowheads="1"/>
          </p:cNvPicPr>
          <p:nvPr/>
        </p:nvPicPr>
        <p:blipFill>
          <a:blip r:embed="rId2"/>
          <a:srcRect t="4170"/>
          <a:stretch>
            <a:fillRect/>
          </a:stretch>
        </p:blipFill>
        <p:spPr bwMode="auto">
          <a:xfrm>
            <a:off x="990600" y="1219200"/>
            <a:ext cx="6873875" cy="35020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to="" calcmode="lin" valueType="num">
                                      <p:cBhvr>
                                        <p:cTn id="10"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18</a:t>
            </a:fld>
            <a:endParaRPr lang="en-US"/>
          </a:p>
        </p:txBody>
      </p:sp>
      <p:sp>
        <p:nvSpPr>
          <p:cNvPr id="5" name="Rectangle 4"/>
          <p:cNvSpPr>
            <a:spLocks noGrp="1" noChangeArrowheads="1"/>
          </p:cNvSpPr>
          <p:nvPr>
            <p:ph type="title"/>
          </p:nvPr>
        </p:nvSpPr>
        <p:spPr>
          <a:xfrm>
            <a:off x="2743200" y="228600"/>
            <a:ext cx="5943600" cy="685800"/>
          </a:xfrm>
        </p:spPr>
        <p:txBody>
          <a:bodyPr>
            <a:normAutofit fontScale="90000"/>
          </a:bodyPr>
          <a:lstStyle/>
          <a:p>
            <a:pPr algn="r" rtl="1"/>
            <a:r>
              <a:rPr lang="ar-SA" altLang="zh-CN" sz="4000" b="1" dirty="0" smtClean="0">
                <a:solidFill>
                  <a:srgbClr val="006666"/>
                </a:solidFill>
                <a:latin typeface="Times New Roman" pitchFamily="18" charset="0"/>
                <a:cs typeface="Times New Roman" pitchFamily="18" charset="0"/>
              </a:rPr>
              <a:t>الطاقة الغير متاحة لاجراء شغل</a:t>
            </a:r>
            <a:endParaRPr lang="en-US" altLang="zh-CN" sz="4000" b="1" dirty="0">
              <a:solidFill>
                <a:srgbClr val="006666"/>
              </a:solidFill>
              <a:latin typeface="Times New Roman" pitchFamily="18" charset="0"/>
              <a:cs typeface="Times New Roman" pitchFamily="18" charset="0"/>
            </a:endParaRPr>
          </a:p>
        </p:txBody>
      </p:sp>
      <p:pic>
        <p:nvPicPr>
          <p:cNvPr id="6" name="Picture 7"/>
          <p:cNvPicPr>
            <a:picLocks noGrp="1" noChangeAspect="1" noChangeArrowheads="1"/>
          </p:cNvPicPr>
          <p:nvPr>
            <p:ph sz="quarter" idx="4294967295"/>
          </p:nvPr>
        </p:nvPicPr>
        <p:blipFill>
          <a:blip r:embed="rId2"/>
          <a:srcRect l="11980" b="1587"/>
          <a:stretch>
            <a:fillRect/>
          </a:stretch>
        </p:blipFill>
        <p:spPr>
          <a:xfrm>
            <a:off x="1752600" y="2133600"/>
            <a:ext cx="2492272" cy="3505200"/>
          </a:xfrm>
          <a:prstGeom prst="rect">
            <a:avLst/>
          </a:prstGeom>
          <a:noFill/>
          <a:ln/>
        </p:spPr>
      </p:pic>
      <p:pic>
        <p:nvPicPr>
          <p:cNvPr id="7" name="Picture 12"/>
          <p:cNvPicPr>
            <a:picLocks noGrp="1" noChangeAspect="1" noChangeArrowheads="1"/>
          </p:cNvPicPr>
          <p:nvPr>
            <p:ph sz="quarter" idx="4294967295"/>
          </p:nvPr>
        </p:nvPicPr>
        <p:blipFill>
          <a:blip r:embed="rId3"/>
          <a:srcRect/>
          <a:stretch>
            <a:fillRect/>
          </a:stretch>
        </p:blipFill>
        <p:spPr>
          <a:xfrm>
            <a:off x="5231411" y="1981200"/>
            <a:ext cx="2469552" cy="3581400"/>
          </a:xfrm>
          <a:prstGeom prst="rect">
            <a:avLst/>
          </a:prstGeom>
          <a:noFill/>
          <a:ln/>
        </p:spPr>
      </p:pic>
      <p:sp>
        <p:nvSpPr>
          <p:cNvPr id="8" name="Text Box 4"/>
          <p:cNvSpPr txBox="1">
            <a:spLocks noChangeArrowheads="1"/>
          </p:cNvSpPr>
          <p:nvPr/>
        </p:nvSpPr>
        <p:spPr bwMode="auto">
          <a:xfrm>
            <a:off x="304800" y="762000"/>
            <a:ext cx="8610600" cy="1200329"/>
          </a:xfrm>
          <a:prstGeom prst="rect">
            <a:avLst/>
          </a:prstGeom>
          <a:noFill/>
          <a:ln w="9525">
            <a:noFill/>
            <a:miter lim="800000"/>
            <a:headEnd/>
            <a:tailEnd/>
          </a:ln>
          <a:effectLst/>
        </p:spPr>
        <p:txBody>
          <a:bodyPr wrap="square">
            <a:spAutoFit/>
          </a:bodyPr>
          <a:lstStyle/>
          <a:p>
            <a:pPr algn="just" rtl="1">
              <a:spcBef>
                <a:spcPct val="50000"/>
              </a:spcBef>
            </a:pPr>
            <a:r>
              <a:rPr lang="ar-SA" altLang="zh-CN" b="1" dirty="0" smtClean="0"/>
              <a:t>إفترض أن </a:t>
            </a:r>
            <a:r>
              <a:rPr lang="en-US" altLang="zh-CN" b="1" dirty="0" smtClean="0"/>
              <a:t>1200 J</a:t>
            </a:r>
            <a:r>
              <a:rPr lang="ar-SA" altLang="zh-CN" b="1" dirty="0" smtClean="0"/>
              <a:t>من الحرارة تعطى الى محرك تحت ظرفين مختلفين. فى الشكل </a:t>
            </a:r>
            <a:r>
              <a:rPr lang="en-US" altLang="zh-CN" b="1" dirty="0" smtClean="0"/>
              <a:t>a</a:t>
            </a:r>
            <a:r>
              <a:rPr lang="ar-SA" altLang="zh-CN" b="1" dirty="0" smtClean="0"/>
              <a:t> الحرارة تأتى من مستودع ساخن عند درجة حرارة </a:t>
            </a:r>
            <a:r>
              <a:rPr lang="en-US" altLang="zh-CN" b="1" dirty="0" smtClean="0"/>
              <a:t>650 K</a:t>
            </a:r>
            <a:r>
              <a:rPr lang="ar-SA" altLang="zh-CN" b="1" dirty="0" smtClean="0"/>
              <a:t> وفى الشكل </a:t>
            </a:r>
            <a:r>
              <a:rPr lang="en-US" altLang="zh-CN" b="1" dirty="0" smtClean="0"/>
              <a:t>b </a:t>
            </a:r>
            <a:r>
              <a:rPr lang="ar-SA" altLang="zh-CN" b="1" dirty="0" smtClean="0"/>
              <a:t> الحرارة تنتقل خلال قضيب من النحاس من مستودع ساخن الى أخر درجة حرارته </a:t>
            </a:r>
            <a:r>
              <a:rPr lang="en-US" altLang="zh-CN" b="1" dirty="0" smtClean="0"/>
              <a:t>350 K</a:t>
            </a:r>
            <a:r>
              <a:rPr lang="ar-SA" altLang="zh-CN" b="1" dirty="0" smtClean="0"/>
              <a:t> ثم تدخل الى المحرك. فى كلتا الحاتين فإن المستودع البارد درجة حرارته </a:t>
            </a:r>
            <a:r>
              <a:rPr lang="en-US" altLang="zh-CN" b="1" dirty="0" smtClean="0"/>
              <a:t>150 K</a:t>
            </a:r>
            <a:r>
              <a:rPr lang="ar-SA" altLang="zh-CN" b="1" dirty="0" smtClean="0"/>
              <a:t>. إحسب اقصى شغل يمكن الحصول عليه فى كل حالة من </a:t>
            </a:r>
            <a:r>
              <a:rPr lang="en-US" altLang="zh-CN" b="1" dirty="0" smtClean="0"/>
              <a:t>1200 J</a:t>
            </a:r>
            <a:r>
              <a:rPr lang="ar-SA" altLang="zh-CN" b="1" dirty="0" smtClean="0"/>
              <a:t> من الحرارة.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19</a:t>
            </a:fld>
            <a:endParaRPr lang="en-US"/>
          </a:p>
        </p:txBody>
      </p:sp>
      <p:sp>
        <p:nvSpPr>
          <p:cNvPr id="8" name="Text Box 6"/>
          <p:cNvSpPr txBox="1">
            <a:spLocks noChangeArrowheads="1"/>
          </p:cNvSpPr>
          <p:nvPr/>
        </p:nvSpPr>
        <p:spPr bwMode="auto">
          <a:xfrm>
            <a:off x="5410200" y="4191000"/>
            <a:ext cx="3352800" cy="369332"/>
          </a:xfrm>
          <a:prstGeom prst="rect">
            <a:avLst/>
          </a:prstGeom>
          <a:noFill/>
          <a:ln w="9525">
            <a:noFill/>
            <a:miter lim="800000"/>
            <a:headEnd/>
            <a:tailEnd/>
          </a:ln>
          <a:effectLst/>
        </p:spPr>
        <p:txBody>
          <a:bodyPr wrap="square">
            <a:spAutoFit/>
          </a:bodyPr>
          <a:lstStyle/>
          <a:p>
            <a:pPr algn="r" rtl="1">
              <a:spcBef>
                <a:spcPct val="50000"/>
              </a:spcBef>
            </a:pPr>
            <a:r>
              <a:rPr lang="ar-SA" altLang="zh-CN" b="1" dirty="0" smtClean="0"/>
              <a:t>حيث </a:t>
            </a:r>
            <a:r>
              <a:rPr lang="en-US" altLang="zh-CN" b="1" dirty="0" smtClean="0"/>
              <a:t>T</a:t>
            </a:r>
            <a:r>
              <a:rPr lang="en-US" altLang="zh-CN" b="1" baseline="-25000" dirty="0" smtClean="0"/>
              <a:t>o</a:t>
            </a:r>
            <a:r>
              <a:rPr lang="en-US" altLang="zh-CN" b="1" dirty="0" smtClean="0"/>
              <a:t> </a:t>
            </a:r>
            <a:r>
              <a:rPr lang="ar-SA" altLang="zh-CN" b="1" dirty="0" smtClean="0"/>
              <a:t>هى درجة حرارة المستودع البارد</a:t>
            </a:r>
            <a:endParaRPr lang="en-US" altLang="zh-CN" b="1" dirty="0"/>
          </a:p>
        </p:txBody>
      </p:sp>
      <p:pic>
        <p:nvPicPr>
          <p:cNvPr id="128002" name="Picture 2"/>
          <p:cNvPicPr>
            <a:picLocks noChangeAspect="1" noChangeArrowheads="1"/>
          </p:cNvPicPr>
          <p:nvPr/>
        </p:nvPicPr>
        <p:blipFill>
          <a:blip r:embed="rId2"/>
          <a:srcRect/>
          <a:stretch>
            <a:fillRect/>
          </a:stretch>
        </p:blipFill>
        <p:spPr bwMode="auto">
          <a:xfrm>
            <a:off x="1828800" y="3352800"/>
            <a:ext cx="2828925" cy="1828800"/>
          </a:xfrm>
          <a:prstGeom prst="rect">
            <a:avLst/>
          </a:prstGeom>
          <a:noFill/>
          <a:ln w="9525">
            <a:noFill/>
            <a:miter lim="800000"/>
            <a:headEnd/>
            <a:tailEnd/>
          </a:ln>
          <a:effectLst/>
        </p:spPr>
      </p:pic>
      <p:pic>
        <p:nvPicPr>
          <p:cNvPr id="128003" name="Picture 3"/>
          <p:cNvPicPr>
            <a:picLocks noChangeAspect="1" noChangeArrowheads="1"/>
          </p:cNvPicPr>
          <p:nvPr/>
        </p:nvPicPr>
        <p:blipFill>
          <a:blip r:embed="rId3"/>
          <a:srcRect/>
          <a:stretch>
            <a:fillRect/>
          </a:stretch>
        </p:blipFill>
        <p:spPr bwMode="auto">
          <a:xfrm>
            <a:off x="457200" y="381000"/>
            <a:ext cx="6076950" cy="27813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20</a:t>
            </a:fld>
            <a:endParaRPr lang="en-US"/>
          </a:p>
        </p:txBody>
      </p:sp>
      <p:sp>
        <p:nvSpPr>
          <p:cNvPr id="5" name="Text Box 4"/>
          <p:cNvSpPr txBox="1">
            <a:spLocks noChangeArrowheads="1"/>
          </p:cNvSpPr>
          <p:nvPr/>
        </p:nvSpPr>
        <p:spPr bwMode="auto">
          <a:xfrm>
            <a:off x="457200" y="304800"/>
            <a:ext cx="8507413" cy="1169551"/>
          </a:xfrm>
          <a:prstGeom prst="rect">
            <a:avLst/>
          </a:prstGeom>
          <a:noFill/>
          <a:ln w="9525">
            <a:noFill/>
            <a:miter lim="800000"/>
            <a:headEnd/>
            <a:tailEnd/>
          </a:ln>
        </p:spPr>
        <p:txBody>
          <a:bodyPr wrap="square">
            <a:spAutoFit/>
          </a:bodyPr>
          <a:lstStyle/>
          <a:p>
            <a:pPr algn="just" rtl="1">
              <a:spcBef>
                <a:spcPct val="50000"/>
              </a:spcBef>
            </a:pPr>
            <a:r>
              <a:rPr lang="ar-SA" sz="2000" b="1" dirty="0" smtClean="0">
                <a:solidFill>
                  <a:srgbClr val="009900"/>
                </a:solidFill>
              </a:rPr>
              <a:t>لماذا لم </a:t>
            </a:r>
            <a:r>
              <a:rPr lang="ar-SA" sz="2000" b="1" dirty="0">
                <a:solidFill>
                  <a:srgbClr val="009900"/>
                </a:solidFill>
              </a:rPr>
              <a:t>يتم تحويل كل كمية الحرارة الممتصة إلى شغل بشكل كامل .</a:t>
            </a:r>
          </a:p>
          <a:p>
            <a:pPr algn="just" rtl="1">
              <a:spcBef>
                <a:spcPct val="50000"/>
              </a:spcBef>
            </a:pPr>
            <a:r>
              <a:rPr lang="ar-SA" sz="2000" b="1" dirty="0">
                <a:solidFill>
                  <a:srgbClr val="FF9900"/>
                </a:solidFill>
              </a:rPr>
              <a:t>وللإجابة عن أين يذهب الفرق بين كمية الحرارة الممتصة والمنطلقة ..هذا يقودنا للتفكير عما يحدث داخل الإسطوانة .</a:t>
            </a:r>
            <a:endParaRPr lang="en-US" sz="2000" b="1" dirty="0">
              <a:solidFill>
                <a:srgbClr val="FF9900"/>
              </a:solidFill>
            </a:endParaRPr>
          </a:p>
        </p:txBody>
      </p:sp>
      <p:sp>
        <p:nvSpPr>
          <p:cNvPr id="6" name="Text Box 5"/>
          <p:cNvSpPr txBox="1">
            <a:spLocks noChangeArrowheads="1"/>
          </p:cNvSpPr>
          <p:nvPr/>
        </p:nvSpPr>
        <p:spPr bwMode="auto">
          <a:xfrm>
            <a:off x="457200" y="1371600"/>
            <a:ext cx="8507413" cy="707886"/>
          </a:xfrm>
          <a:prstGeom prst="rect">
            <a:avLst/>
          </a:prstGeom>
          <a:noFill/>
          <a:ln w="9525">
            <a:noFill/>
            <a:miter lim="800000"/>
            <a:headEnd/>
            <a:tailEnd/>
          </a:ln>
        </p:spPr>
        <p:txBody>
          <a:bodyPr wrap="square">
            <a:spAutoFit/>
          </a:bodyPr>
          <a:lstStyle/>
          <a:p>
            <a:pPr algn="just" rtl="1">
              <a:spcBef>
                <a:spcPct val="50000"/>
              </a:spcBef>
            </a:pPr>
            <a:r>
              <a:rPr lang="ar-SA" sz="2000" b="1" dirty="0">
                <a:solidFill>
                  <a:schemeClr val="hlink"/>
                </a:solidFill>
              </a:rPr>
              <a:t>عندما تمتص جزيئات الغاز كمية من الحرارة سوف تكتسب كمية من الطاقة الحركية مما تجعلها تتحرك عشوائيا بسرعة أكبر . </a:t>
            </a:r>
            <a:endParaRPr lang="en-US" sz="2000" b="1" dirty="0">
              <a:solidFill>
                <a:schemeClr val="hlink"/>
              </a:solidFill>
            </a:endParaRPr>
          </a:p>
        </p:txBody>
      </p:sp>
      <p:sp>
        <p:nvSpPr>
          <p:cNvPr id="7" name="Text Box 5"/>
          <p:cNvSpPr txBox="1">
            <a:spLocks noChangeArrowheads="1"/>
          </p:cNvSpPr>
          <p:nvPr/>
        </p:nvSpPr>
        <p:spPr bwMode="auto">
          <a:xfrm>
            <a:off x="381000" y="2057400"/>
            <a:ext cx="8534400" cy="400110"/>
          </a:xfrm>
          <a:prstGeom prst="rect">
            <a:avLst/>
          </a:prstGeom>
          <a:noFill/>
          <a:ln w="9525">
            <a:noFill/>
            <a:miter lim="800000"/>
            <a:headEnd/>
            <a:tailEnd/>
          </a:ln>
        </p:spPr>
        <p:txBody>
          <a:bodyPr wrap="square">
            <a:spAutoFit/>
          </a:bodyPr>
          <a:lstStyle/>
          <a:p>
            <a:pPr algn="just" rtl="1">
              <a:spcBef>
                <a:spcPct val="50000"/>
              </a:spcBef>
            </a:pPr>
            <a:r>
              <a:rPr lang="ar-SA" sz="2000" b="1" dirty="0">
                <a:solidFill>
                  <a:schemeClr val="hlink"/>
                </a:solidFill>
              </a:rPr>
              <a:t>وبالتالي سوف تتصادم مع بعضها البعض – مع جدار الإسطوانة – مع سطح المكبس (أي تمدد).</a:t>
            </a:r>
            <a:endParaRPr lang="en-US" sz="2000" b="1" dirty="0">
              <a:solidFill>
                <a:schemeClr val="hlink"/>
              </a:solidFill>
            </a:endParaRPr>
          </a:p>
        </p:txBody>
      </p:sp>
      <p:sp>
        <p:nvSpPr>
          <p:cNvPr id="8" name="Rectangle 10"/>
          <p:cNvSpPr>
            <a:spLocks noChangeArrowheads="1"/>
          </p:cNvSpPr>
          <p:nvPr/>
        </p:nvSpPr>
        <p:spPr bwMode="auto">
          <a:xfrm>
            <a:off x="685800" y="2514600"/>
            <a:ext cx="2881312" cy="2362200"/>
          </a:xfrm>
          <a:prstGeom prst="rect">
            <a:avLst/>
          </a:prstGeom>
          <a:solidFill>
            <a:srgbClr val="FFFFCC"/>
          </a:solidFill>
          <a:ln w="9525">
            <a:solidFill>
              <a:schemeClr val="tx1"/>
            </a:solidFill>
            <a:miter lim="800000"/>
            <a:headEnd/>
            <a:tailEnd/>
          </a:ln>
        </p:spPr>
        <p:txBody>
          <a:bodyPr wrap="none" anchor="ctr"/>
          <a:lstStyle/>
          <a:p>
            <a:endParaRPr lang="en-US"/>
          </a:p>
        </p:txBody>
      </p:sp>
      <p:sp>
        <p:nvSpPr>
          <p:cNvPr id="9" name="AutoShape 8"/>
          <p:cNvSpPr>
            <a:spLocks noChangeArrowheads="1"/>
          </p:cNvSpPr>
          <p:nvPr/>
        </p:nvSpPr>
        <p:spPr bwMode="auto">
          <a:xfrm>
            <a:off x="685800" y="2857500"/>
            <a:ext cx="2881312" cy="287338"/>
          </a:xfrm>
          <a:prstGeom prst="upArrowCallout">
            <a:avLst>
              <a:gd name="adj1" fmla="val 250690"/>
              <a:gd name="adj2" fmla="val 250690"/>
              <a:gd name="adj3" fmla="val 16667"/>
              <a:gd name="adj4" fmla="val 66667"/>
            </a:avLst>
          </a:prstGeom>
          <a:solidFill>
            <a:schemeClr val="accent1"/>
          </a:solidFill>
          <a:ln w="9525">
            <a:solidFill>
              <a:schemeClr val="tx1"/>
            </a:solidFill>
            <a:miter lim="800000"/>
            <a:headEnd/>
            <a:tailEnd/>
          </a:ln>
        </p:spPr>
        <p:txBody>
          <a:bodyPr wrap="none" anchor="ctr"/>
          <a:lstStyle/>
          <a:p>
            <a:endParaRPr lang="en-US"/>
          </a:p>
        </p:txBody>
      </p:sp>
      <p:sp>
        <p:nvSpPr>
          <p:cNvPr id="10" name="AutoShape 12"/>
          <p:cNvSpPr>
            <a:spLocks noChangeArrowheads="1"/>
          </p:cNvSpPr>
          <p:nvPr/>
        </p:nvSpPr>
        <p:spPr bwMode="auto">
          <a:xfrm>
            <a:off x="1693862" y="3719513"/>
            <a:ext cx="144463"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1" name="AutoShape 13"/>
          <p:cNvSpPr>
            <a:spLocks noChangeArrowheads="1"/>
          </p:cNvSpPr>
          <p:nvPr/>
        </p:nvSpPr>
        <p:spPr bwMode="auto">
          <a:xfrm>
            <a:off x="1982787" y="3719513"/>
            <a:ext cx="144463"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2" name="AutoShape 14"/>
          <p:cNvSpPr>
            <a:spLocks noChangeArrowheads="1"/>
          </p:cNvSpPr>
          <p:nvPr/>
        </p:nvSpPr>
        <p:spPr bwMode="auto">
          <a:xfrm>
            <a:off x="2559050" y="3719513"/>
            <a:ext cx="144462"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3" name="AutoShape 15"/>
          <p:cNvSpPr>
            <a:spLocks noChangeArrowheads="1"/>
          </p:cNvSpPr>
          <p:nvPr/>
        </p:nvSpPr>
        <p:spPr bwMode="auto">
          <a:xfrm>
            <a:off x="2917825" y="3719513"/>
            <a:ext cx="144462"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4" name="AutoShape 16"/>
          <p:cNvSpPr>
            <a:spLocks noChangeArrowheads="1"/>
          </p:cNvSpPr>
          <p:nvPr/>
        </p:nvSpPr>
        <p:spPr bwMode="auto">
          <a:xfrm>
            <a:off x="2270125" y="3719513"/>
            <a:ext cx="144462"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5" name="AutoShape 17"/>
          <p:cNvSpPr>
            <a:spLocks noChangeArrowheads="1"/>
          </p:cNvSpPr>
          <p:nvPr/>
        </p:nvSpPr>
        <p:spPr bwMode="auto">
          <a:xfrm>
            <a:off x="3278187" y="3719513"/>
            <a:ext cx="144463"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6" name="AutoShape 18"/>
          <p:cNvSpPr>
            <a:spLocks noChangeArrowheads="1"/>
          </p:cNvSpPr>
          <p:nvPr/>
        </p:nvSpPr>
        <p:spPr bwMode="auto">
          <a:xfrm>
            <a:off x="1117600" y="3719513"/>
            <a:ext cx="144462"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7" name="AutoShape 19"/>
          <p:cNvSpPr>
            <a:spLocks noChangeArrowheads="1"/>
          </p:cNvSpPr>
          <p:nvPr/>
        </p:nvSpPr>
        <p:spPr bwMode="auto">
          <a:xfrm>
            <a:off x="830262" y="3719513"/>
            <a:ext cx="144463"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8" name="AutoShape 20"/>
          <p:cNvSpPr>
            <a:spLocks noChangeArrowheads="1"/>
          </p:cNvSpPr>
          <p:nvPr/>
        </p:nvSpPr>
        <p:spPr bwMode="auto">
          <a:xfrm>
            <a:off x="1406525" y="3719513"/>
            <a:ext cx="144462"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19" name="Line 21"/>
          <p:cNvSpPr>
            <a:spLocks noChangeShapeType="1"/>
          </p:cNvSpPr>
          <p:nvPr/>
        </p:nvSpPr>
        <p:spPr bwMode="auto">
          <a:xfrm flipV="1">
            <a:off x="2057400" y="4419600"/>
            <a:ext cx="0" cy="935038"/>
          </a:xfrm>
          <a:prstGeom prst="line">
            <a:avLst/>
          </a:prstGeom>
          <a:noFill/>
          <a:ln w="9525">
            <a:solidFill>
              <a:schemeClr val="tx1"/>
            </a:solidFill>
            <a:round/>
            <a:headEnd/>
            <a:tailEnd type="triangle" w="med" len="med"/>
          </a:ln>
        </p:spPr>
        <p:txBody>
          <a:bodyPr/>
          <a:lstStyle/>
          <a:p>
            <a:endParaRPr lang="en-US"/>
          </a:p>
        </p:txBody>
      </p:sp>
      <p:sp>
        <p:nvSpPr>
          <p:cNvPr id="20" name="Text Box 22"/>
          <p:cNvSpPr txBox="1">
            <a:spLocks noChangeArrowheads="1"/>
          </p:cNvSpPr>
          <p:nvPr/>
        </p:nvSpPr>
        <p:spPr bwMode="auto">
          <a:xfrm>
            <a:off x="2209800" y="5105400"/>
            <a:ext cx="865187" cy="457200"/>
          </a:xfrm>
          <a:prstGeom prst="rect">
            <a:avLst/>
          </a:prstGeom>
          <a:noFill/>
          <a:ln w="9525">
            <a:noFill/>
            <a:miter lim="800000"/>
            <a:headEnd/>
            <a:tailEnd/>
          </a:ln>
        </p:spPr>
        <p:txBody>
          <a:bodyPr>
            <a:spAutoFit/>
          </a:bodyPr>
          <a:lstStyle/>
          <a:p>
            <a:pPr>
              <a:spcBef>
                <a:spcPct val="50000"/>
              </a:spcBef>
            </a:pPr>
            <a:r>
              <a:rPr lang="ar-SA" sz="2400" b="1" dirty="0">
                <a:solidFill>
                  <a:srgbClr val="FF0000"/>
                </a:solidFill>
              </a:rPr>
              <a:t>حرارة</a:t>
            </a:r>
            <a:endParaRPr lang="en-US" sz="2400" b="1" dirty="0">
              <a:solidFill>
                <a:srgbClr val="FF0000"/>
              </a:solidFill>
            </a:endParaRPr>
          </a:p>
        </p:txBody>
      </p:sp>
      <p:sp>
        <p:nvSpPr>
          <p:cNvPr id="21" name="Line 23"/>
          <p:cNvSpPr>
            <a:spLocks noChangeShapeType="1"/>
          </p:cNvSpPr>
          <p:nvPr/>
        </p:nvSpPr>
        <p:spPr bwMode="auto">
          <a:xfrm flipV="1">
            <a:off x="3351212" y="3144838"/>
            <a:ext cx="0" cy="574675"/>
          </a:xfrm>
          <a:prstGeom prst="line">
            <a:avLst/>
          </a:prstGeom>
          <a:noFill/>
          <a:ln w="9525">
            <a:solidFill>
              <a:schemeClr val="tx1"/>
            </a:solidFill>
            <a:round/>
            <a:headEnd/>
            <a:tailEnd type="triangle" w="med" len="med"/>
          </a:ln>
        </p:spPr>
        <p:txBody>
          <a:bodyPr/>
          <a:lstStyle/>
          <a:p>
            <a:endParaRPr lang="en-US"/>
          </a:p>
        </p:txBody>
      </p:sp>
      <p:sp>
        <p:nvSpPr>
          <p:cNvPr id="22" name="Line 24"/>
          <p:cNvSpPr>
            <a:spLocks noChangeShapeType="1"/>
          </p:cNvSpPr>
          <p:nvPr/>
        </p:nvSpPr>
        <p:spPr bwMode="auto">
          <a:xfrm flipV="1">
            <a:off x="2990850" y="3144838"/>
            <a:ext cx="0" cy="574675"/>
          </a:xfrm>
          <a:prstGeom prst="line">
            <a:avLst/>
          </a:prstGeom>
          <a:noFill/>
          <a:ln w="9525">
            <a:solidFill>
              <a:schemeClr val="tx1"/>
            </a:solidFill>
            <a:round/>
            <a:headEnd/>
            <a:tailEnd type="triangle" w="med" len="med"/>
          </a:ln>
        </p:spPr>
        <p:txBody>
          <a:bodyPr/>
          <a:lstStyle/>
          <a:p>
            <a:endParaRPr lang="en-US"/>
          </a:p>
        </p:txBody>
      </p:sp>
      <p:sp>
        <p:nvSpPr>
          <p:cNvPr id="23" name="Line 25"/>
          <p:cNvSpPr>
            <a:spLocks noChangeShapeType="1"/>
          </p:cNvSpPr>
          <p:nvPr/>
        </p:nvSpPr>
        <p:spPr bwMode="auto">
          <a:xfrm flipV="1">
            <a:off x="2630487" y="3144838"/>
            <a:ext cx="0" cy="574675"/>
          </a:xfrm>
          <a:prstGeom prst="line">
            <a:avLst/>
          </a:prstGeom>
          <a:noFill/>
          <a:ln w="9525">
            <a:solidFill>
              <a:schemeClr val="tx1"/>
            </a:solidFill>
            <a:round/>
            <a:headEnd/>
            <a:tailEnd type="triangle" w="med" len="med"/>
          </a:ln>
        </p:spPr>
        <p:txBody>
          <a:bodyPr/>
          <a:lstStyle/>
          <a:p>
            <a:endParaRPr lang="en-US"/>
          </a:p>
        </p:txBody>
      </p:sp>
      <p:sp>
        <p:nvSpPr>
          <p:cNvPr id="24" name="Line 26"/>
          <p:cNvSpPr>
            <a:spLocks noChangeShapeType="1"/>
          </p:cNvSpPr>
          <p:nvPr/>
        </p:nvSpPr>
        <p:spPr bwMode="auto">
          <a:xfrm flipV="1">
            <a:off x="1190625" y="3144838"/>
            <a:ext cx="0" cy="574675"/>
          </a:xfrm>
          <a:prstGeom prst="line">
            <a:avLst/>
          </a:prstGeom>
          <a:noFill/>
          <a:ln w="9525">
            <a:solidFill>
              <a:schemeClr val="tx1"/>
            </a:solidFill>
            <a:round/>
            <a:headEnd/>
            <a:tailEnd type="triangle" w="med" len="med"/>
          </a:ln>
        </p:spPr>
        <p:txBody>
          <a:bodyPr/>
          <a:lstStyle/>
          <a:p>
            <a:endParaRPr lang="en-US"/>
          </a:p>
        </p:txBody>
      </p:sp>
      <p:sp>
        <p:nvSpPr>
          <p:cNvPr id="25" name="Line 27"/>
          <p:cNvSpPr>
            <a:spLocks noChangeShapeType="1"/>
          </p:cNvSpPr>
          <p:nvPr/>
        </p:nvSpPr>
        <p:spPr bwMode="auto">
          <a:xfrm flipV="1">
            <a:off x="1477962" y="3144838"/>
            <a:ext cx="0" cy="574675"/>
          </a:xfrm>
          <a:prstGeom prst="line">
            <a:avLst/>
          </a:prstGeom>
          <a:noFill/>
          <a:ln w="9525">
            <a:solidFill>
              <a:schemeClr val="tx1"/>
            </a:solidFill>
            <a:round/>
            <a:headEnd/>
            <a:tailEnd type="triangle" w="med" len="med"/>
          </a:ln>
        </p:spPr>
        <p:txBody>
          <a:bodyPr/>
          <a:lstStyle/>
          <a:p>
            <a:endParaRPr lang="en-US"/>
          </a:p>
        </p:txBody>
      </p:sp>
      <p:sp>
        <p:nvSpPr>
          <p:cNvPr id="26" name="Line 28"/>
          <p:cNvSpPr>
            <a:spLocks noChangeShapeType="1"/>
          </p:cNvSpPr>
          <p:nvPr/>
        </p:nvSpPr>
        <p:spPr bwMode="auto">
          <a:xfrm flipV="1">
            <a:off x="1766887" y="3144838"/>
            <a:ext cx="0" cy="574675"/>
          </a:xfrm>
          <a:prstGeom prst="line">
            <a:avLst/>
          </a:prstGeom>
          <a:noFill/>
          <a:ln w="9525">
            <a:solidFill>
              <a:schemeClr val="tx1"/>
            </a:solidFill>
            <a:round/>
            <a:headEnd/>
            <a:tailEnd type="triangle" w="med" len="med"/>
          </a:ln>
        </p:spPr>
        <p:txBody>
          <a:bodyPr/>
          <a:lstStyle/>
          <a:p>
            <a:endParaRPr lang="en-US"/>
          </a:p>
        </p:txBody>
      </p:sp>
      <p:sp>
        <p:nvSpPr>
          <p:cNvPr id="27" name="Line 29"/>
          <p:cNvSpPr>
            <a:spLocks noChangeShapeType="1"/>
          </p:cNvSpPr>
          <p:nvPr/>
        </p:nvSpPr>
        <p:spPr bwMode="auto">
          <a:xfrm flipV="1">
            <a:off x="901700" y="3144838"/>
            <a:ext cx="0" cy="574675"/>
          </a:xfrm>
          <a:prstGeom prst="line">
            <a:avLst/>
          </a:prstGeom>
          <a:noFill/>
          <a:ln w="9525">
            <a:solidFill>
              <a:schemeClr val="tx1"/>
            </a:solidFill>
            <a:round/>
            <a:headEnd/>
            <a:tailEnd type="triangle" w="med" len="med"/>
          </a:ln>
        </p:spPr>
        <p:txBody>
          <a:bodyPr/>
          <a:lstStyle/>
          <a:p>
            <a:endParaRPr lang="en-US"/>
          </a:p>
        </p:txBody>
      </p:sp>
      <p:sp>
        <p:nvSpPr>
          <p:cNvPr id="28" name="Line 30"/>
          <p:cNvSpPr>
            <a:spLocks noChangeShapeType="1"/>
          </p:cNvSpPr>
          <p:nvPr/>
        </p:nvSpPr>
        <p:spPr bwMode="auto">
          <a:xfrm flipV="1">
            <a:off x="2343150" y="3144838"/>
            <a:ext cx="0" cy="574675"/>
          </a:xfrm>
          <a:prstGeom prst="line">
            <a:avLst/>
          </a:prstGeom>
          <a:noFill/>
          <a:ln w="9525">
            <a:solidFill>
              <a:schemeClr val="tx1"/>
            </a:solidFill>
            <a:round/>
            <a:headEnd/>
            <a:tailEnd type="triangle" w="med" len="med"/>
          </a:ln>
        </p:spPr>
        <p:txBody>
          <a:bodyPr/>
          <a:lstStyle/>
          <a:p>
            <a:endParaRPr lang="en-US"/>
          </a:p>
        </p:txBody>
      </p:sp>
      <p:sp>
        <p:nvSpPr>
          <p:cNvPr id="29" name="Line 31"/>
          <p:cNvSpPr>
            <a:spLocks noChangeShapeType="1"/>
          </p:cNvSpPr>
          <p:nvPr/>
        </p:nvSpPr>
        <p:spPr bwMode="auto">
          <a:xfrm flipV="1">
            <a:off x="2054225" y="3144838"/>
            <a:ext cx="0" cy="574675"/>
          </a:xfrm>
          <a:prstGeom prst="line">
            <a:avLst/>
          </a:prstGeom>
          <a:noFill/>
          <a:ln w="9525">
            <a:solidFill>
              <a:schemeClr val="tx1"/>
            </a:solidFill>
            <a:round/>
            <a:headEnd/>
            <a:tailEnd type="triangle" w="med" len="med"/>
          </a:ln>
        </p:spPr>
        <p:txBody>
          <a:bodyPr/>
          <a:lstStyle/>
          <a:p>
            <a:endParaRPr lang="en-US"/>
          </a:p>
        </p:txBody>
      </p:sp>
      <p:sp>
        <p:nvSpPr>
          <p:cNvPr id="30" name="Rectangle 32"/>
          <p:cNvSpPr>
            <a:spLocks noChangeArrowheads="1"/>
          </p:cNvSpPr>
          <p:nvPr/>
        </p:nvSpPr>
        <p:spPr bwMode="auto">
          <a:xfrm>
            <a:off x="4724400" y="2438400"/>
            <a:ext cx="2881313" cy="2435225"/>
          </a:xfrm>
          <a:prstGeom prst="rect">
            <a:avLst/>
          </a:prstGeom>
          <a:solidFill>
            <a:srgbClr val="FFFFCC"/>
          </a:solidFill>
          <a:ln w="9525">
            <a:solidFill>
              <a:schemeClr val="tx1"/>
            </a:solidFill>
            <a:miter lim="800000"/>
            <a:headEnd/>
            <a:tailEnd/>
          </a:ln>
        </p:spPr>
        <p:txBody>
          <a:bodyPr wrap="none" anchor="ctr"/>
          <a:lstStyle/>
          <a:p>
            <a:endParaRPr lang="en-US"/>
          </a:p>
        </p:txBody>
      </p:sp>
      <p:sp>
        <p:nvSpPr>
          <p:cNvPr id="31" name="AutoShape 33"/>
          <p:cNvSpPr>
            <a:spLocks noChangeArrowheads="1"/>
          </p:cNvSpPr>
          <p:nvPr/>
        </p:nvSpPr>
        <p:spPr bwMode="auto">
          <a:xfrm>
            <a:off x="4722813" y="2786064"/>
            <a:ext cx="2881312" cy="287337"/>
          </a:xfrm>
          <a:prstGeom prst="upArrowCallout">
            <a:avLst>
              <a:gd name="adj1" fmla="val 250691"/>
              <a:gd name="adj2" fmla="val 250691"/>
              <a:gd name="adj3" fmla="val 16667"/>
              <a:gd name="adj4" fmla="val 66667"/>
            </a:avLst>
          </a:prstGeom>
          <a:solidFill>
            <a:schemeClr val="accent1"/>
          </a:solidFill>
          <a:ln w="9525">
            <a:solidFill>
              <a:schemeClr val="tx1"/>
            </a:solidFill>
            <a:miter lim="800000"/>
            <a:headEnd/>
            <a:tailEnd/>
          </a:ln>
        </p:spPr>
        <p:txBody>
          <a:bodyPr wrap="none" anchor="ctr"/>
          <a:lstStyle/>
          <a:p>
            <a:endParaRPr lang="en-US"/>
          </a:p>
        </p:txBody>
      </p:sp>
      <p:sp>
        <p:nvSpPr>
          <p:cNvPr id="32" name="AutoShape 34"/>
          <p:cNvSpPr>
            <a:spLocks noChangeArrowheads="1"/>
          </p:cNvSpPr>
          <p:nvPr/>
        </p:nvSpPr>
        <p:spPr bwMode="auto">
          <a:xfrm>
            <a:off x="5946775" y="4081464"/>
            <a:ext cx="144463"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33" name="AutoShape 35"/>
          <p:cNvSpPr>
            <a:spLocks noChangeArrowheads="1"/>
          </p:cNvSpPr>
          <p:nvPr/>
        </p:nvSpPr>
        <p:spPr bwMode="auto">
          <a:xfrm>
            <a:off x="6380163" y="4224339"/>
            <a:ext cx="144462"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34" name="AutoShape 36"/>
          <p:cNvSpPr>
            <a:spLocks noChangeArrowheads="1"/>
          </p:cNvSpPr>
          <p:nvPr/>
        </p:nvSpPr>
        <p:spPr bwMode="auto">
          <a:xfrm>
            <a:off x="6667500" y="3937001"/>
            <a:ext cx="144463" cy="144463"/>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35" name="AutoShape 37"/>
          <p:cNvSpPr>
            <a:spLocks noChangeArrowheads="1"/>
          </p:cNvSpPr>
          <p:nvPr/>
        </p:nvSpPr>
        <p:spPr bwMode="auto">
          <a:xfrm>
            <a:off x="6954838" y="4513264"/>
            <a:ext cx="144462"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36" name="AutoShape 38"/>
          <p:cNvSpPr>
            <a:spLocks noChangeArrowheads="1"/>
          </p:cNvSpPr>
          <p:nvPr/>
        </p:nvSpPr>
        <p:spPr bwMode="auto">
          <a:xfrm>
            <a:off x="7099300" y="3505201"/>
            <a:ext cx="144463" cy="144463"/>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37" name="AutoShape 39"/>
          <p:cNvSpPr>
            <a:spLocks noChangeArrowheads="1"/>
          </p:cNvSpPr>
          <p:nvPr/>
        </p:nvSpPr>
        <p:spPr bwMode="auto">
          <a:xfrm>
            <a:off x="7315200" y="4008439"/>
            <a:ext cx="144463"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38" name="AutoShape 40"/>
          <p:cNvSpPr>
            <a:spLocks noChangeArrowheads="1"/>
          </p:cNvSpPr>
          <p:nvPr/>
        </p:nvSpPr>
        <p:spPr bwMode="auto">
          <a:xfrm>
            <a:off x="5299075" y="3937001"/>
            <a:ext cx="144463" cy="144463"/>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39" name="AutoShape 41"/>
          <p:cNvSpPr>
            <a:spLocks noChangeArrowheads="1"/>
          </p:cNvSpPr>
          <p:nvPr/>
        </p:nvSpPr>
        <p:spPr bwMode="auto">
          <a:xfrm>
            <a:off x="4867275" y="4297364"/>
            <a:ext cx="144463"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40" name="AutoShape 42"/>
          <p:cNvSpPr>
            <a:spLocks noChangeArrowheads="1"/>
          </p:cNvSpPr>
          <p:nvPr/>
        </p:nvSpPr>
        <p:spPr bwMode="auto">
          <a:xfrm>
            <a:off x="5443538" y="4513264"/>
            <a:ext cx="144462" cy="144462"/>
          </a:xfrm>
          <a:prstGeom prst="flowChartConnector">
            <a:avLst/>
          </a:prstGeom>
          <a:solidFill>
            <a:srgbClr val="FF9900"/>
          </a:solidFill>
          <a:ln w="9525">
            <a:solidFill>
              <a:schemeClr val="tx1"/>
            </a:solidFill>
            <a:round/>
            <a:headEnd/>
            <a:tailEnd/>
          </a:ln>
        </p:spPr>
        <p:txBody>
          <a:bodyPr wrap="none" anchor="ctr"/>
          <a:lstStyle/>
          <a:p>
            <a:endParaRPr lang="en-US"/>
          </a:p>
        </p:txBody>
      </p:sp>
      <p:sp>
        <p:nvSpPr>
          <p:cNvPr id="41" name="Line 43"/>
          <p:cNvSpPr>
            <a:spLocks noChangeShapeType="1"/>
          </p:cNvSpPr>
          <p:nvPr/>
        </p:nvSpPr>
        <p:spPr bwMode="auto">
          <a:xfrm flipH="1" flipV="1">
            <a:off x="6380163" y="3073401"/>
            <a:ext cx="71437" cy="1079500"/>
          </a:xfrm>
          <a:prstGeom prst="line">
            <a:avLst/>
          </a:prstGeom>
          <a:noFill/>
          <a:ln w="9525">
            <a:solidFill>
              <a:schemeClr val="tx1"/>
            </a:solidFill>
            <a:round/>
            <a:headEnd/>
            <a:tailEnd type="triangle" w="med" len="med"/>
          </a:ln>
        </p:spPr>
        <p:txBody>
          <a:bodyPr/>
          <a:lstStyle/>
          <a:p>
            <a:endParaRPr lang="en-US"/>
          </a:p>
        </p:txBody>
      </p:sp>
      <p:sp>
        <p:nvSpPr>
          <p:cNvPr id="42" name="Text Box 44"/>
          <p:cNvSpPr txBox="1">
            <a:spLocks noChangeArrowheads="1"/>
          </p:cNvSpPr>
          <p:nvPr/>
        </p:nvSpPr>
        <p:spPr bwMode="auto">
          <a:xfrm>
            <a:off x="6091238" y="5016501"/>
            <a:ext cx="865187" cy="457200"/>
          </a:xfrm>
          <a:prstGeom prst="rect">
            <a:avLst/>
          </a:prstGeom>
          <a:noFill/>
          <a:ln w="9525">
            <a:noFill/>
            <a:miter lim="800000"/>
            <a:headEnd/>
            <a:tailEnd/>
          </a:ln>
        </p:spPr>
        <p:txBody>
          <a:bodyPr>
            <a:spAutoFit/>
          </a:bodyPr>
          <a:lstStyle/>
          <a:p>
            <a:pPr>
              <a:spcBef>
                <a:spcPct val="50000"/>
              </a:spcBef>
            </a:pPr>
            <a:r>
              <a:rPr lang="ar-SA" sz="2400" b="1">
                <a:solidFill>
                  <a:srgbClr val="FF0000"/>
                </a:solidFill>
              </a:rPr>
              <a:t>حرارة</a:t>
            </a:r>
            <a:endParaRPr lang="en-US" sz="2400" b="1">
              <a:solidFill>
                <a:srgbClr val="FF0000"/>
              </a:solidFill>
            </a:endParaRPr>
          </a:p>
        </p:txBody>
      </p:sp>
      <p:sp>
        <p:nvSpPr>
          <p:cNvPr id="43" name="Line 45"/>
          <p:cNvSpPr>
            <a:spLocks noChangeShapeType="1"/>
          </p:cNvSpPr>
          <p:nvPr/>
        </p:nvSpPr>
        <p:spPr bwMode="auto">
          <a:xfrm flipH="1" flipV="1">
            <a:off x="7388225" y="3073401"/>
            <a:ext cx="215900" cy="935038"/>
          </a:xfrm>
          <a:prstGeom prst="line">
            <a:avLst/>
          </a:prstGeom>
          <a:noFill/>
          <a:ln w="9525">
            <a:solidFill>
              <a:schemeClr val="tx1"/>
            </a:solidFill>
            <a:round/>
            <a:headEnd/>
            <a:tailEnd type="triangle" w="med" len="med"/>
          </a:ln>
        </p:spPr>
        <p:txBody>
          <a:bodyPr/>
          <a:lstStyle/>
          <a:p>
            <a:endParaRPr lang="en-US"/>
          </a:p>
        </p:txBody>
      </p:sp>
      <p:sp>
        <p:nvSpPr>
          <p:cNvPr id="44" name="Line 46"/>
          <p:cNvSpPr>
            <a:spLocks noChangeShapeType="1"/>
          </p:cNvSpPr>
          <p:nvPr/>
        </p:nvSpPr>
        <p:spPr bwMode="auto">
          <a:xfrm flipH="1" flipV="1">
            <a:off x="7027863" y="3073401"/>
            <a:ext cx="144462" cy="503238"/>
          </a:xfrm>
          <a:prstGeom prst="line">
            <a:avLst/>
          </a:prstGeom>
          <a:noFill/>
          <a:ln w="9525">
            <a:solidFill>
              <a:schemeClr val="tx1"/>
            </a:solidFill>
            <a:round/>
            <a:headEnd/>
            <a:tailEnd type="triangle" w="med" len="med"/>
          </a:ln>
        </p:spPr>
        <p:txBody>
          <a:bodyPr/>
          <a:lstStyle/>
          <a:p>
            <a:endParaRPr lang="en-US"/>
          </a:p>
        </p:txBody>
      </p:sp>
      <p:sp>
        <p:nvSpPr>
          <p:cNvPr id="45" name="Line 47"/>
          <p:cNvSpPr>
            <a:spLocks noChangeShapeType="1"/>
          </p:cNvSpPr>
          <p:nvPr/>
        </p:nvSpPr>
        <p:spPr bwMode="auto">
          <a:xfrm flipV="1">
            <a:off x="6667500" y="3649664"/>
            <a:ext cx="504825" cy="358775"/>
          </a:xfrm>
          <a:prstGeom prst="line">
            <a:avLst/>
          </a:prstGeom>
          <a:noFill/>
          <a:ln w="9525">
            <a:solidFill>
              <a:schemeClr val="tx1"/>
            </a:solidFill>
            <a:round/>
            <a:headEnd/>
            <a:tailEnd type="triangle" w="med" len="med"/>
          </a:ln>
        </p:spPr>
        <p:txBody>
          <a:bodyPr/>
          <a:lstStyle/>
          <a:p>
            <a:endParaRPr lang="en-US"/>
          </a:p>
        </p:txBody>
      </p:sp>
      <p:sp>
        <p:nvSpPr>
          <p:cNvPr id="46" name="Line 48"/>
          <p:cNvSpPr>
            <a:spLocks noChangeShapeType="1"/>
          </p:cNvSpPr>
          <p:nvPr/>
        </p:nvSpPr>
        <p:spPr bwMode="auto">
          <a:xfrm flipH="1" flipV="1">
            <a:off x="5300663" y="3073401"/>
            <a:ext cx="71437" cy="935038"/>
          </a:xfrm>
          <a:prstGeom prst="line">
            <a:avLst/>
          </a:prstGeom>
          <a:noFill/>
          <a:ln w="9525">
            <a:solidFill>
              <a:schemeClr val="tx1"/>
            </a:solidFill>
            <a:round/>
            <a:headEnd/>
            <a:tailEnd type="triangle" w="med" len="med"/>
          </a:ln>
        </p:spPr>
        <p:txBody>
          <a:bodyPr/>
          <a:lstStyle/>
          <a:p>
            <a:endParaRPr lang="en-US"/>
          </a:p>
        </p:txBody>
      </p:sp>
      <p:sp>
        <p:nvSpPr>
          <p:cNvPr id="47" name="Line 49"/>
          <p:cNvSpPr>
            <a:spLocks noChangeShapeType="1"/>
          </p:cNvSpPr>
          <p:nvPr/>
        </p:nvSpPr>
        <p:spPr bwMode="auto">
          <a:xfrm flipV="1">
            <a:off x="4724400" y="3073401"/>
            <a:ext cx="287338" cy="719138"/>
          </a:xfrm>
          <a:prstGeom prst="line">
            <a:avLst/>
          </a:prstGeom>
          <a:noFill/>
          <a:ln w="9525">
            <a:solidFill>
              <a:schemeClr val="tx1"/>
            </a:solidFill>
            <a:round/>
            <a:headEnd/>
            <a:tailEnd type="triangle" w="med" len="med"/>
          </a:ln>
        </p:spPr>
        <p:txBody>
          <a:bodyPr/>
          <a:lstStyle/>
          <a:p>
            <a:endParaRPr lang="en-US"/>
          </a:p>
        </p:txBody>
      </p:sp>
      <p:sp>
        <p:nvSpPr>
          <p:cNvPr id="48" name="Line 50"/>
          <p:cNvSpPr>
            <a:spLocks noChangeShapeType="1"/>
          </p:cNvSpPr>
          <p:nvPr/>
        </p:nvSpPr>
        <p:spPr bwMode="auto">
          <a:xfrm flipV="1">
            <a:off x="5516563" y="3073401"/>
            <a:ext cx="287337" cy="1511300"/>
          </a:xfrm>
          <a:prstGeom prst="line">
            <a:avLst/>
          </a:prstGeom>
          <a:noFill/>
          <a:ln w="9525">
            <a:solidFill>
              <a:schemeClr val="tx1"/>
            </a:solidFill>
            <a:round/>
            <a:headEnd/>
            <a:tailEnd type="triangle" w="med" len="med"/>
          </a:ln>
        </p:spPr>
        <p:txBody>
          <a:bodyPr/>
          <a:lstStyle/>
          <a:p>
            <a:endParaRPr lang="en-US"/>
          </a:p>
        </p:txBody>
      </p:sp>
      <p:sp>
        <p:nvSpPr>
          <p:cNvPr id="49" name="Line 51"/>
          <p:cNvSpPr>
            <a:spLocks noChangeShapeType="1"/>
          </p:cNvSpPr>
          <p:nvPr/>
        </p:nvSpPr>
        <p:spPr bwMode="auto">
          <a:xfrm flipH="1" flipV="1">
            <a:off x="4724400" y="3792539"/>
            <a:ext cx="215900" cy="574675"/>
          </a:xfrm>
          <a:prstGeom prst="line">
            <a:avLst/>
          </a:prstGeom>
          <a:noFill/>
          <a:ln w="9525">
            <a:solidFill>
              <a:schemeClr val="tx1"/>
            </a:solidFill>
            <a:round/>
            <a:headEnd/>
            <a:tailEnd type="triangle" w="med" len="med"/>
          </a:ln>
        </p:spPr>
        <p:txBody>
          <a:bodyPr/>
          <a:lstStyle/>
          <a:p>
            <a:endParaRPr lang="en-US"/>
          </a:p>
        </p:txBody>
      </p:sp>
      <p:sp>
        <p:nvSpPr>
          <p:cNvPr id="50" name="Line 52"/>
          <p:cNvSpPr>
            <a:spLocks noChangeShapeType="1"/>
          </p:cNvSpPr>
          <p:nvPr/>
        </p:nvSpPr>
        <p:spPr bwMode="auto">
          <a:xfrm flipV="1">
            <a:off x="7099300" y="4008439"/>
            <a:ext cx="504825" cy="501650"/>
          </a:xfrm>
          <a:prstGeom prst="line">
            <a:avLst/>
          </a:prstGeom>
          <a:noFill/>
          <a:ln w="9525">
            <a:solidFill>
              <a:schemeClr val="tx1"/>
            </a:solidFill>
            <a:round/>
            <a:headEnd/>
            <a:tailEnd type="triangle" w="med" len="med"/>
          </a:ln>
        </p:spPr>
        <p:txBody>
          <a:bodyPr/>
          <a:lstStyle/>
          <a:p>
            <a:endParaRPr lang="en-US"/>
          </a:p>
        </p:txBody>
      </p:sp>
      <p:sp>
        <p:nvSpPr>
          <p:cNvPr id="51" name="Line 53"/>
          <p:cNvSpPr>
            <a:spLocks noChangeShapeType="1"/>
          </p:cNvSpPr>
          <p:nvPr/>
        </p:nvSpPr>
        <p:spPr bwMode="auto">
          <a:xfrm flipH="1" flipV="1">
            <a:off x="6091238" y="3073401"/>
            <a:ext cx="1296987" cy="935038"/>
          </a:xfrm>
          <a:prstGeom prst="line">
            <a:avLst/>
          </a:prstGeom>
          <a:noFill/>
          <a:ln w="9525">
            <a:solidFill>
              <a:schemeClr val="tx1"/>
            </a:solidFill>
            <a:round/>
            <a:headEnd/>
            <a:tailEnd type="triangle" w="med" len="med"/>
          </a:ln>
        </p:spPr>
        <p:txBody>
          <a:bodyPr/>
          <a:lstStyle/>
          <a:p>
            <a:endParaRPr lang="en-US"/>
          </a:p>
        </p:txBody>
      </p:sp>
      <p:sp>
        <p:nvSpPr>
          <p:cNvPr id="52" name="Line 55"/>
          <p:cNvSpPr>
            <a:spLocks noChangeShapeType="1"/>
          </p:cNvSpPr>
          <p:nvPr/>
        </p:nvSpPr>
        <p:spPr bwMode="auto">
          <a:xfrm flipH="1" flipV="1">
            <a:off x="4724400" y="3360739"/>
            <a:ext cx="1295400" cy="720725"/>
          </a:xfrm>
          <a:prstGeom prst="line">
            <a:avLst/>
          </a:prstGeom>
          <a:noFill/>
          <a:ln w="9525">
            <a:solidFill>
              <a:schemeClr val="tx1"/>
            </a:solidFill>
            <a:round/>
            <a:headEnd/>
            <a:tailEnd type="triangle" w="med" len="med"/>
          </a:ln>
        </p:spPr>
        <p:txBody>
          <a:bodyPr/>
          <a:lstStyle/>
          <a:p>
            <a:endParaRPr lang="en-US"/>
          </a:p>
        </p:txBody>
      </p:sp>
      <p:sp>
        <p:nvSpPr>
          <p:cNvPr id="53" name="Line 56"/>
          <p:cNvSpPr>
            <a:spLocks noChangeShapeType="1"/>
          </p:cNvSpPr>
          <p:nvPr/>
        </p:nvSpPr>
        <p:spPr bwMode="auto">
          <a:xfrm flipV="1">
            <a:off x="6740525" y="3073401"/>
            <a:ext cx="71438" cy="935038"/>
          </a:xfrm>
          <a:prstGeom prst="line">
            <a:avLst/>
          </a:prstGeom>
          <a:noFill/>
          <a:ln w="9525">
            <a:solidFill>
              <a:schemeClr val="tx1"/>
            </a:solidFill>
            <a:round/>
            <a:headEnd/>
            <a:tailEnd type="triangle" w="med" len="med"/>
          </a:ln>
        </p:spPr>
        <p:txBody>
          <a:bodyPr/>
          <a:lstStyle/>
          <a:p>
            <a:endParaRPr lang="en-US"/>
          </a:p>
        </p:txBody>
      </p:sp>
      <p:sp>
        <p:nvSpPr>
          <p:cNvPr id="54" name="Line 57"/>
          <p:cNvSpPr>
            <a:spLocks noChangeShapeType="1"/>
          </p:cNvSpPr>
          <p:nvPr/>
        </p:nvSpPr>
        <p:spPr bwMode="auto">
          <a:xfrm>
            <a:off x="6451600" y="4297364"/>
            <a:ext cx="144463" cy="576262"/>
          </a:xfrm>
          <a:prstGeom prst="line">
            <a:avLst/>
          </a:prstGeom>
          <a:noFill/>
          <a:ln w="9525">
            <a:solidFill>
              <a:schemeClr val="tx1"/>
            </a:solidFill>
            <a:round/>
            <a:headEnd/>
            <a:tailEnd type="triangle" w="med" len="med"/>
          </a:ln>
        </p:spPr>
        <p:txBody>
          <a:bodyPr/>
          <a:lstStyle/>
          <a:p>
            <a:endParaRPr lang="en-US"/>
          </a:p>
        </p:txBody>
      </p:sp>
      <p:sp>
        <p:nvSpPr>
          <p:cNvPr id="55" name="Line 58"/>
          <p:cNvSpPr>
            <a:spLocks noChangeShapeType="1"/>
          </p:cNvSpPr>
          <p:nvPr/>
        </p:nvSpPr>
        <p:spPr bwMode="auto">
          <a:xfrm flipV="1">
            <a:off x="4795838" y="3073401"/>
            <a:ext cx="792162" cy="287338"/>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dissolve">
                                      <p:cBhvr>
                                        <p:cTn id="37" dur="500"/>
                                        <p:tgtEl>
                                          <p:spTgt spid="15"/>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dissolve">
                                      <p:cBhvr>
                                        <p:cTn id="40" dur="500"/>
                                        <p:tgtEl>
                                          <p:spTgt spid="16"/>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dissolve">
                                      <p:cBhvr>
                                        <p:cTn id="43" dur="500"/>
                                        <p:tgtEl>
                                          <p:spTgt spid="17"/>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dissolve">
                                      <p:cBhvr>
                                        <p:cTn id="46" dur="500"/>
                                        <p:tgtEl>
                                          <p:spTgt spid="18"/>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dissolve">
                                      <p:cBhvr>
                                        <p:cTn id="49" dur="500"/>
                                        <p:tgtEl>
                                          <p:spTgt spid="19"/>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dissolve">
                                      <p:cBhvr>
                                        <p:cTn id="52" dur="500"/>
                                        <p:tgtEl>
                                          <p:spTgt spid="20"/>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dissolve">
                                      <p:cBhvr>
                                        <p:cTn id="55" dur="500"/>
                                        <p:tgtEl>
                                          <p:spTgt spid="21"/>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dissolve">
                                      <p:cBhvr>
                                        <p:cTn id="58" dur="500"/>
                                        <p:tgtEl>
                                          <p:spTgt spid="22"/>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dissolve">
                                      <p:cBhvr>
                                        <p:cTn id="61" dur="500"/>
                                        <p:tgtEl>
                                          <p:spTgt spid="23"/>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dissolve">
                                      <p:cBhvr>
                                        <p:cTn id="64" dur="500"/>
                                        <p:tgtEl>
                                          <p:spTgt spid="24"/>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dissolve">
                                      <p:cBhvr>
                                        <p:cTn id="67" dur="500"/>
                                        <p:tgtEl>
                                          <p:spTgt spid="25"/>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dissolve">
                                      <p:cBhvr>
                                        <p:cTn id="70" dur="500"/>
                                        <p:tgtEl>
                                          <p:spTgt spid="26"/>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dissolve">
                                      <p:cBhvr>
                                        <p:cTn id="73" dur="500"/>
                                        <p:tgtEl>
                                          <p:spTgt spid="27"/>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dissolve">
                                      <p:cBhvr>
                                        <p:cTn id="76" dur="500"/>
                                        <p:tgtEl>
                                          <p:spTgt spid="28"/>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dissolve">
                                      <p:cBhvr>
                                        <p:cTn id="79" dur="500"/>
                                        <p:tgtEl>
                                          <p:spTgt spid="29"/>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dissolve">
                                      <p:cBhvr>
                                        <p:cTn id="82" dur="500"/>
                                        <p:tgtEl>
                                          <p:spTgt spid="30"/>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dissolve">
                                      <p:cBhvr>
                                        <p:cTn id="85" dur="500"/>
                                        <p:tgtEl>
                                          <p:spTgt spid="31"/>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dissolve">
                                      <p:cBhvr>
                                        <p:cTn id="88" dur="500"/>
                                        <p:tgtEl>
                                          <p:spTgt spid="32"/>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dissolve">
                                      <p:cBhvr>
                                        <p:cTn id="91" dur="500"/>
                                        <p:tgtEl>
                                          <p:spTgt spid="33"/>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dissolve">
                                      <p:cBhvr>
                                        <p:cTn id="94" dur="500"/>
                                        <p:tgtEl>
                                          <p:spTgt spid="34"/>
                                        </p:tgtEl>
                                      </p:cBhvr>
                                    </p:animEffect>
                                  </p:childTnLst>
                                </p:cTn>
                              </p:par>
                              <p:par>
                                <p:cTn id="95" presetID="9"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dissolve">
                                      <p:cBhvr>
                                        <p:cTn id="97" dur="500"/>
                                        <p:tgtEl>
                                          <p:spTgt spid="35"/>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dissolve">
                                      <p:cBhvr>
                                        <p:cTn id="100" dur="500"/>
                                        <p:tgtEl>
                                          <p:spTgt spid="36"/>
                                        </p:tgtEl>
                                      </p:cBhvr>
                                    </p:animEffect>
                                  </p:childTnLst>
                                </p:cTn>
                              </p:par>
                              <p:par>
                                <p:cTn id="101" presetID="9" presetClass="entr" presetSubtype="0"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dissolve">
                                      <p:cBhvr>
                                        <p:cTn id="103" dur="500"/>
                                        <p:tgtEl>
                                          <p:spTgt spid="37"/>
                                        </p:tgtEl>
                                      </p:cBhvr>
                                    </p:animEffect>
                                  </p:childTnLst>
                                </p:cTn>
                              </p:par>
                              <p:par>
                                <p:cTn id="104" presetID="9" presetClass="entr" presetSubtype="0"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dissolve">
                                      <p:cBhvr>
                                        <p:cTn id="106" dur="500"/>
                                        <p:tgtEl>
                                          <p:spTgt spid="38"/>
                                        </p:tgtEl>
                                      </p:cBhvr>
                                    </p:animEffect>
                                  </p:childTnLst>
                                </p:cTn>
                              </p:par>
                              <p:par>
                                <p:cTn id="107" presetID="9" presetClass="entr" presetSubtype="0" fill="hold" grpId="0" nodeType="with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dissolve">
                                      <p:cBhvr>
                                        <p:cTn id="109" dur="500"/>
                                        <p:tgtEl>
                                          <p:spTgt spid="39"/>
                                        </p:tgtEl>
                                      </p:cBhvr>
                                    </p:animEffect>
                                  </p:childTnLst>
                                </p:cTn>
                              </p:par>
                              <p:par>
                                <p:cTn id="110" presetID="9" presetClass="entr" presetSubtype="0" fill="hold" grpId="0" nodeType="with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dissolve">
                                      <p:cBhvr>
                                        <p:cTn id="112" dur="500"/>
                                        <p:tgtEl>
                                          <p:spTgt spid="40"/>
                                        </p:tgtEl>
                                      </p:cBhvr>
                                    </p:animEffect>
                                  </p:childTnLst>
                                </p:cTn>
                              </p:par>
                              <p:par>
                                <p:cTn id="113" presetID="9" presetClass="entr" presetSubtype="0" fill="hold" grpId="0" nodeType="with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dissolve">
                                      <p:cBhvr>
                                        <p:cTn id="115" dur="500"/>
                                        <p:tgtEl>
                                          <p:spTgt spid="41"/>
                                        </p:tgtEl>
                                      </p:cBhvr>
                                    </p:animEffect>
                                  </p:childTnLst>
                                </p:cTn>
                              </p:par>
                              <p:par>
                                <p:cTn id="116" presetID="9" presetClass="entr" presetSubtype="0" fill="hold" grpId="0" nodeType="withEffect">
                                  <p:stCondLst>
                                    <p:cond delay="0"/>
                                  </p:stCondLst>
                                  <p:childTnLst>
                                    <p:set>
                                      <p:cBhvr>
                                        <p:cTn id="117" dur="1" fill="hold">
                                          <p:stCondLst>
                                            <p:cond delay="0"/>
                                          </p:stCondLst>
                                        </p:cTn>
                                        <p:tgtEl>
                                          <p:spTgt spid="42"/>
                                        </p:tgtEl>
                                        <p:attrNameLst>
                                          <p:attrName>style.visibility</p:attrName>
                                        </p:attrNameLst>
                                      </p:cBhvr>
                                      <p:to>
                                        <p:strVal val="visible"/>
                                      </p:to>
                                    </p:set>
                                    <p:animEffect transition="in" filter="dissolve">
                                      <p:cBhvr>
                                        <p:cTn id="118" dur="500"/>
                                        <p:tgtEl>
                                          <p:spTgt spid="42"/>
                                        </p:tgtEl>
                                      </p:cBhvr>
                                    </p:animEffect>
                                  </p:childTnLst>
                                </p:cTn>
                              </p:par>
                              <p:par>
                                <p:cTn id="119" presetID="9" presetClass="entr" presetSubtype="0" fill="hold" grpId="0" nodeType="withEffect">
                                  <p:stCondLst>
                                    <p:cond delay="0"/>
                                  </p:stCondLst>
                                  <p:childTnLst>
                                    <p:set>
                                      <p:cBhvr>
                                        <p:cTn id="120" dur="1" fill="hold">
                                          <p:stCondLst>
                                            <p:cond delay="0"/>
                                          </p:stCondLst>
                                        </p:cTn>
                                        <p:tgtEl>
                                          <p:spTgt spid="43"/>
                                        </p:tgtEl>
                                        <p:attrNameLst>
                                          <p:attrName>style.visibility</p:attrName>
                                        </p:attrNameLst>
                                      </p:cBhvr>
                                      <p:to>
                                        <p:strVal val="visible"/>
                                      </p:to>
                                    </p:set>
                                    <p:animEffect transition="in" filter="dissolve">
                                      <p:cBhvr>
                                        <p:cTn id="121" dur="500"/>
                                        <p:tgtEl>
                                          <p:spTgt spid="43"/>
                                        </p:tgtEl>
                                      </p:cBhvr>
                                    </p:animEffect>
                                  </p:childTnLst>
                                </p:cTn>
                              </p:par>
                              <p:par>
                                <p:cTn id="122" presetID="9" presetClass="entr" presetSubtype="0" fill="hold" grpId="0" nodeType="with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dissolve">
                                      <p:cBhvr>
                                        <p:cTn id="124" dur="500"/>
                                        <p:tgtEl>
                                          <p:spTgt spid="44"/>
                                        </p:tgtEl>
                                      </p:cBhvr>
                                    </p:animEffect>
                                  </p:childTnLst>
                                </p:cTn>
                              </p:par>
                              <p:par>
                                <p:cTn id="125" presetID="9" presetClass="entr" presetSubtype="0" fill="hold" grpId="0" nodeType="withEffect">
                                  <p:stCondLst>
                                    <p:cond delay="0"/>
                                  </p:stCondLst>
                                  <p:childTnLst>
                                    <p:set>
                                      <p:cBhvr>
                                        <p:cTn id="126" dur="1" fill="hold">
                                          <p:stCondLst>
                                            <p:cond delay="0"/>
                                          </p:stCondLst>
                                        </p:cTn>
                                        <p:tgtEl>
                                          <p:spTgt spid="45"/>
                                        </p:tgtEl>
                                        <p:attrNameLst>
                                          <p:attrName>style.visibility</p:attrName>
                                        </p:attrNameLst>
                                      </p:cBhvr>
                                      <p:to>
                                        <p:strVal val="visible"/>
                                      </p:to>
                                    </p:set>
                                    <p:animEffect transition="in" filter="dissolve">
                                      <p:cBhvr>
                                        <p:cTn id="127" dur="500"/>
                                        <p:tgtEl>
                                          <p:spTgt spid="45"/>
                                        </p:tgtEl>
                                      </p:cBhvr>
                                    </p:animEffect>
                                  </p:childTnLst>
                                </p:cTn>
                              </p:par>
                              <p:par>
                                <p:cTn id="128" presetID="9" presetClass="entr" presetSubtype="0" fill="hold" grpId="0" nodeType="withEffect">
                                  <p:stCondLst>
                                    <p:cond delay="0"/>
                                  </p:stCondLst>
                                  <p:childTnLst>
                                    <p:set>
                                      <p:cBhvr>
                                        <p:cTn id="129" dur="1" fill="hold">
                                          <p:stCondLst>
                                            <p:cond delay="0"/>
                                          </p:stCondLst>
                                        </p:cTn>
                                        <p:tgtEl>
                                          <p:spTgt spid="46"/>
                                        </p:tgtEl>
                                        <p:attrNameLst>
                                          <p:attrName>style.visibility</p:attrName>
                                        </p:attrNameLst>
                                      </p:cBhvr>
                                      <p:to>
                                        <p:strVal val="visible"/>
                                      </p:to>
                                    </p:set>
                                    <p:animEffect transition="in" filter="dissolve">
                                      <p:cBhvr>
                                        <p:cTn id="130" dur="500"/>
                                        <p:tgtEl>
                                          <p:spTgt spid="46"/>
                                        </p:tgtEl>
                                      </p:cBhvr>
                                    </p:animEffect>
                                  </p:childTnLst>
                                </p:cTn>
                              </p:par>
                              <p:par>
                                <p:cTn id="131" presetID="9" presetClass="entr" presetSubtype="0" fill="hold" grpId="0" nodeType="withEffect">
                                  <p:stCondLst>
                                    <p:cond delay="0"/>
                                  </p:stCondLst>
                                  <p:childTnLst>
                                    <p:set>
                                      <p:cBhvr>
                                        <p:cTn id="132" dur="1" fill="hold">
                                          <p:stCondLst>
                                            <p:cond delay="0"/>
                                          </p:stCondLst>
                                        </p:cTn>
                                        <p:tgtEl>
                                          <p:spTgt spid="47"/>
                                        </p:tgtEl>
                                        <p:attrNameLst>
                                          <p:attrName>style.visibility</p:attrName>
                                        </p:attrNameLst>
                                      </p:cBhvr>
                                      <p:to>
                                        <p:strVal val="visible"/>
                                      </p:to>
                                    </p:set>
                                    <p:animEffect transition="in" filter="dissolve">
                                      <p:cBhvr>
                                        <p:cTn id="133" dur="500"/>
                                        <p:tgtEl>
                                          <p:spTgt spid="47"/>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48"/>
                                        </p:tgtEl>
                                        <p:attrNameLst>
                                          <p:attrName>style.visibility</p:attrName>
                                        </p:attrNameLst>
                                      </p:cBhvr>
                                      <p:to>
                                        <p:strVal val="visible"/>
                                      </p:to>
                                    </p:set>
                                    <p:animEffect transition="in" filter="dissolve">
                                      <p:cBhvr>
                                        <p:cTn id="136" dur="500"/>
                                        <p:tgtEl>
                                          <p:spTgt spid="48"/>
                                        </p:tgtEl>
                                      </p:cBhvr>
                                    </p:animEffect>
                                  </p:childTnLst>
                                </p:cTn>
                              </p:par>
                              <p:par>
                                <p:cTn id="137" presetID="9" presetClass="entr" presetSubtype="0" fill="hold" grpId="0" nodeType="withEffect">
                                  <p:stCondLst>
                                    <p:cond delay="0"/>
                                  </p:stCondLst>
                                  <p:childTnLst>
                                    <p:set>
                                      <p:cBhvr>
                                        <p:cTn id="138" dur="1" fill="hold">
                                          <p:stCondLst>
                                            <p:cond delay="0"/>
                                          </p:stCondLst>
                                        </p:cTn>
                                        <p:tgtEl>
                                          <p:spTgt spid="49"/>
                                        </p:tgtEl>
                                        <p:attrNameLst>
                                          <p:attrName>style.visibility</p:attrName>
                                        </p:attrNameLst>
                                      </p:cBhvr>
                                      <p:to>
                                        <p:strVal val="visible"/>
                                      </p:to>
                                    </p:set>
                                    <p:animEffect transition="in" filter="dissolve">
                                      <p:cBhvr>
                                        <p:cTn id="139" dur="500"/>
                                        <p:tgtEl>
                                          <p:spTgt spid="49"/>
                                        </p:tgtEl>
                                      </p:cBhvr>
                                    </p:animEffect>
                                  </p:childTnLst>
                                </p:cTn>
                              </p:par>
                              <p:par>
                                <p:cTn id="140" presetID="9" presetClass="entr" presetSubtype="0" fill="hold" grpId="0" nodeType="withEffect">
                                  <p:stCondLst>
                                    <p:cond delay="0"/>
                                  </p:stCondLst>
                                  <p:childTnLst>
                                    <p:set>
                                      <p:cBhvr>
                                        <p:cTn id="141" dur="1" fill="hold">
                                          <p:stCondLst>
                                            <p:cond delay="0"/>
                                          </p:stCondLst>
                                        </p:cTn>
                                        <p:tgtEl>
                                          <p:spTgt spid="50"/>
                                        </p:tgtEl>
                                        <p:attrNameLst>
                                          <p:attrName>style.visibility</p:attrName>
                                        </p:attrNameLst>
                                      </p:cBhvr>
                                      <p:to>
                                        <p:strVal val="visible"/>
                                      </p:to>
                                    </p:set>
                                    <p:animEffect transition="in" filter="dissolve">
                                      <p:cBhvr>
                                        <p:cTn id="142" dur="500"/>
                                        <p:tgtEl>
                                          <p:spTgt spid="50"/>
                                        </p:tgtEl>
                                      </p:cBhvr>
                                    </p:animEffect>
                                  </p:childTnLst>
                                </p:cTn>
                              </p:par>
                              <p:par>
                                <p:cTn id="143" presetID="9" presetClass="entr" presetSubtype="0" fill="hold" grpId="0" nodeType="withEffect">
                                  <p:stCondLst>
                                    <p:cond delay="0"/>
                                  </p:stCondLst>
                                  <p:childTnLst>
                                    <p:set>
                                      <p:cBhvr>
                                        <p:cTn id="144" dur="1" fill="hold">
                                          <p:stCondLst>
                                            <p:cond delay="0"/>
                                          </p:stCondLst>
                                        </p:cTn>
                                        <p:tgtEl>
                                          <p:spTgt spid="51"/>
                                        </p:tgtEl>
                                        <p:attrNameLst>
                                          <p:attrName>style.visibility</p:attrName>
                                        </p:attrNameLst>
                                      </p:cBhvr>
                                      <p:to>
                                        <p:strVal val="visible"/>
                                      </p:to>
                                    </p:set>
                                    <p:animEffect transition="in" filter="dissolve">
                                      <p:cBhvr>
                                        <p:cTn id="145" dur="500"/>
                                        <p:tgtEl>
                                          <p:spTgt spid="51"/>
                                        </p:tgtEl>
                                      </p:cBhvr>
                                    </p:animEffect>
                                  </p:childTnLst>
                                </p:cTn>
                              </p:par>
                              <p:par>
                                <p:cTn id="146" presetID="9" presetClass="entr" presetSubtype="0" fill="hold" grpId="0" nodeType="withEffect">
                                  <p:stCondLst>
                                    <p:cond delay="0"/>
                                  </p:stCondLst>
                                  <p:childTnLst>
                                    <p:set>
                                      <p:cBhvr>
                                        <p:cTn id="147" dur="1" fill="hold">
                                          <p:stCondLst>
                                            <p:cond delay="0"/>
                                          </p:stCondLst>
                                        </p:cTn>
                                        <p:tgtEl>
                                          <p:spTgt spid="52"/>
                                        </p:tgtEl>
                                        <p:attrNameLst>
                                          <p:attrName>style.visibility</p:attrName>
                                        </p:attrNameLst>
                                      </p:cBhvr>
                                      <p:to>
                                        <p:strVal val="visible"/>
                                      </p:to>
                                    </p:set>
                                    <p:animEffect transition="in" filter="dissolve">
                                      <p:cBhvr>
                                        <p:cTn id="148" dur="500"/>
                                        <p:tgtEl>
                                          <p:spTgt spid="52"/>
                                        </p:tgtEl>
                                      </p:cBhvr>
                                    </p:animEffect>
                                  </p:childTnLst>
                                </p:cTn>
                              </p:par>
                              <p:par>
                                <p:cTn id="149" presetID="9" presetClass="entr" presetSubtype="0" fill="hold" grpId="0" nodeType="withEffect">
                                  <p:stCondLst>
                                    <p:cond delay="0"/>
                                  </p:stCondLst>
                                  <p:childTnLst>
                                    <p:set>
                                      <p:cBhvr>
                                        <p:cTn id="150" dur="1" fill="hold">
                                          <p:stCondLst>
                                            <p:cond delay="0"/>
                                          </p:stCondLst>
                                        </p:cTn>
                                        <p:tgtEl>
                                          <p:spTgt spid="53"/>
                                        </p:tgtEl>
                                        <p:attrNameLst>
                                          <p:attrName>style.visibility</p:attrName>
                                        </p:attrNameLst>
                                      </p:cBhvr>
                                      <p:to>
                                        <p:strVal val="visible"/>
                                      </p:to>
                                    </p:set>
                                    <p:animEffect transition="in" filter="dissolve">
                                      <p:cBhvr>
                                        <p:cTn id="151" dur="500"/>
                                        <p:tgtEl>
                                          <p:spTgt spid="53"/>
                                        </p:tgtEl>
                                      </p:cBhvr>
                                    </p:animEffect>
                                  </p:childTnLst>
                                </p:cTn>
                              </p:par>
                              <p:par>
                                <p:cTn id="152" presetID="9" presetClass="entr" presetSubtype="0" fill="hold" grpId="0" nodeType="withEffect">
                                  <p:stCondLst>
                                    <p:cond delay="0"/>
                                  </p:stCondLst>
                                  <p:childTnLst>
                                    <p:set>
                                      <p:cBhvr>
                                        <p:cTn id="153" dur="1" fill="hold">
                                          <p:stCondLst>
                                            <p:cond delay="0"/>
                                          </p:stCondLst>
                                        </p:cTn>
                                        <p:tgtEl>
                                          <p:spTgt spid="54"/>
                                        </p:tgtEl>
                                        <p:attrNameLst>
                                          <p:attrName>style.visibility</p:attrName>
                                        </p:attrNameLst>
                                      </p:cBhvr>
                                      <p:to>
                                        <p:strVal val="visible"/>
                                      </p:to>
                                    </p:set>
                                    <p:animEffect transition="in" filter="dissolve">
                                      <p:cBhvr>
                                        <p:cTn id="154" dur="500"/>
                                        <p:tgtEl>
                                          <p:spTgt spid="54"/>
                                        </p:tgtEl>
                                      </p:cBhvr>
                                    </p:animEffect>
                                  </p:childTnLst>
                                </p:cTn>
                              </p:par>
                              <p:par>
                                <p:cTn id="155" presetID="9" presetClass="entr" presetSubtype="0" fill="hold" grpId="0" nodeType="withEffect">
                                  <p:stCondLst>
                                    <p:cond delay="0"/>
                                  </p:stCondLst>
                                  <p:childTnLst>
                                    <p:set>
                                      <p:cBhvr>
                                        <p:cTn id="156" dur="1" fill="hold">
                                          <p:stCondLst>
                                            <p:cond delay="0"/>
                                          </p:stCondLst>
                                        </p:cTn>
                                        <p:tgtEl>
                                          <p:spTgt spid="55"/>
                                        </p:tgtEl>
                                        <p:attrNameLst>
                                          <p:attrName>style.visibility</p:attrName>
                                        </p:attrNameLst>
                                      </p:cBhvr>
                                      <p:to>
                                        <p:strVal val="visible"/>
                                      </p:to>
                                    </p:set>
                                    <p:animEffect transition="in" filter="dissolve">
                                      <p:cBhvr>
                                        <p:cTn id="15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21</a:t>
            </a:fld>
            <a:endParaRPr lang="en-US"/>
          </a:p>
        </p:txBody>
      </p:sp>
      <p:sp>
        <p:nvSpPr>
          <p:cNvPr id="5" name="Text Box 4"/>
          <p:cNvSpPr txBox="1">
            <a:spLocks noChangeArrowheads="1"/>
          </p:cNvSpPr>
          <p:nvPr/>
        </p:nvSpPr>
        <p:spPr bwMode="auto">
          <a:xfrm>
            <a:off x="533400" y="304800"/>
            <a:ext cx="8229600" cy="1200329"/>
          </a:xfrm>
          <a:prstGeom prst="rect">
            <a:avLst/>
          </a:prstGeom>
          <a:noFill/>
          <a:ln w="9525">
            <a:noFill/>
            <a:miter lim="800000"/>
            <a:headEnd/>
            <a:tailEnd/>
          </a:ln>
        </p:spPr>
        <p:txBody>
          <a:bodyPr wrap="square">
            <a:spAutoFit/>
          </a:bodyPr>
          <a:lstStyle/>
          <a:p>
            <a:pPr algn="just" rtl="1">
              <a:spcBef>
                <a:spcPct val="50000"/>
              </a:spcBef>
            </a:pPr>
            <a:r>
              <a:rPr lang="ar-SA" sz="2400" b="1" dirty="0"/>
              <a:t>أي أن جزءا من الحرارة الممتصة سوف يستهلك في إحداث حركة غير منتظمة لجزيئات الغاز وبمعنى آخر أن درجة عدم الإنتظام لجزيئات الغاز يعتمد على كمية الحرارة التي لا تستهلك في إحداث شغل إنما تحدث حركة غيرمنتظمة  للجزيئات . </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22</a:t>
            </a:fld>
            <a:endParaRPr lang="en-US"/>
          </a:p>
        </p:txBody>
      </p:sp>
      <p:sp>
        <p:nvSpPr>
          <p:cNvPr id="5" name="TextBox 4"/>
          <p:cNvSpPr txBox="1"/>
          <p:nvPr/>
        </p:nvSpPr>
        <p:spPr>
          <a:xfrm>
            <a:off x="3886200" y="304800"/>
            <a:ext cx="4953000" cy="553998"/>
          </a:xfrm>
          <a:prstGeom prst="rect">
            <a:avLst/>
          </a:prstGeom>
          <a:noFill/>
        </p:spPr>
        <p:txBody>
          <a:bodyPr wrap="square" rtlCol="0">
            <a:spAutoFit/>
          </a:bodyPr>
          <a:lstStyle/>
          <a:p>
            <a:pPr marL="457200" indent="-457200" algn="just" rtl="1">
              <a:lnSpc>
                <a:spcPct val="150000"/>
              </a:lnSpc>
            </a:pPr>
            <a:r>
              <a:rPr lang="ar-SA" sz="2000" b="1" dirty="0" smtClean="0"/>
              <a:t>وجد فى بعض الاحيان انخفاض فى الانتروبى لنظام مفتوح </a:t>
            </a:r>
            <a:endParaRPr lang="en-US" sz="2000" b="1" dirty="0"/>
          </a:p>
        </p:txBody>
      </p:sp>
      <p:pic>
        <p:nvPicPr>
          <p:cNvPr id="6" name="Picture 2" descr="File:Stärkemehl 800 fach Polfilter.jpg">
            <a:hlinkClick r:id="rId3"/>
          </p:cNvPr>
          <p:cNvPicPr>
            <a:picLocks noChangeAspect="1" noChangeArrowheads="1"/>
          </p:cNvPicPr>
          <p:nvPr/>
        </p:nvPicPr>
        <p:blipFill>
          <a:blip r:embed="rId4"/>
          <a:srcRect/>
          <a:stretch>
            <a:fillRect/>
          </a:stretch>
        </p:blipFill>
        <p:spPr bwMode="auto">
          <a:xfrm>
            <a:off x="5791200" y="1219200"/>
            <a:ext cx="3007572" cy="2154174"/>
          </a:xfrm>
          <a:prstGeom prst="rect">
            <a:avLst/>
          </a:prstGeom>
          <a:noFill/>
        </p:spPr>
      </p:pic>
      <p:graphicFrame>
        <p:nvGraphicFramePr>
          <p:cNvPr id="7" name="Object 4"/>
          <p:cNvGraphicFramePr>
            <a:graphicFrameLocks noChangeAspect="1"/>
          </p:cNvGraphicFramePr>
          <p:nvPr/>
        </p:nvGraphicFramePr>
        <p:xfrm>
          <a:off x="1069975" y="4267200"/>
          <a:ext cx="6883400" cy="927100"/>
        </p:xfrm>
        <a:graphic>
          <a:graphicData uri="http://schemas.openxmlformats.org/presentationml/2006/ole">
            <p:oleObj spid="_x0000_s124930" name="Equation" r:id="rId5" imgW="3301920" imgH="457200" progId="Equation.3">
              <p:embed/>
            </p:oleObj>
          </a:graphicData>
        </a:graphic>
      </p:graphicFrame>
      <p:pic>
        <p:nvPicPr>
          <p:cNvPr id="8" name="Picture 6" descr="photosynthesis images"/>
          <p:cNvPicPr>
            <a:picLocks noChangeAspect="1" noChangeArrowheads="1"/>
          </p:cNvPicPr>
          <p:nvPr/>
        </p:nvPicPr>
        <p:blipFill>
          <a:blip r:embed="rId6"/>
          <a:srcRect/>
          <a:stretch>
            <a:fillRect/>
          </a:stretch>
        </p:blipFill>
        <p:spPr bwMode="auto">
          <a:xfrm>
            <a:off x="533400" y="838200"/>
            <a:ext cx="4343400" cy="33588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subSp spid="_x0000_s124930"/>
                                          </p:spTgt>
                                        </p:tgtEl>
                                        <p:attrNameLst>
                                          <p:attrName>style.visibility</p:attrName>
                                        </p:attrNameLst>
                                      </p:cBhvr>
                                      <p:to>
                                        <p:strVal val="visible"/>
                                      </p:to>
                                    </p:set>
                                    <p:anim calcmode="lin" valueType="num">
                                      <p:cBhvr additive="base">
                                        <p:cTn id="7" dur="500" fill="hold"/>
                                        <p:tgtEl>
                                          <p:spTgt spid="7">
                                            <p:subSp spid="_x0000_s124930"/>
                                          </p:spTgt>
                                        </p:tgtEl>
                                        <p:attrNameLst>
                                          <p:attrName>ppt_x</p:attrName>
                                        </p:attrNameLst>
                                      </p:cBhvr>
                                      <p:tavLst>
                                        <p:tav tm="0">
                                          <p:val>
                                            <p:strVal val="#ppt_x"/>
                                          </p:val>
                                        </p:tav>
                                        <p:tav tm="100000">
                                          <p:val>
                                            <p:strVal val="#ppt_x"/>
                                          </p:val>
                                        </p:tav>
                                      </p:tavLst>
                                    </p:anim>
                                    <p:anim calcmode="lin" valueType="num">
                                      <p:cBhvr additive="base">
                                        <p:cTn id="8" dur="500" fill="hold"/>
                                        <p:tgtEl>
                                          <p:spTgt spid="7">
                                            <p:subSp spid="_x0000_s124930"/>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to="" calcmode="lin" valueType="num">
                                      <p:cBhvr>
                                        <p:cTn id="19" dur="1" fill="hold"/>
                                        <p:tgtEl>
                                          <p:spTgt spid="7"/>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23</a:t>
            </a:fld>
            <a:endParaRPr lang="en-US"/>
          </a:p>
        </p:txBody>
      </p:sp>
      <p:sp>
        <p:nvSpPr>
          <p:cNvPr id="5" name="Text Box 4"/>
          <p:cNvSpPr txBox="1">
            <a:spLocks noChangeArrowheads="1"/>
          </p:cNvSpPr>
          <p:nvPr/>
        </p:nvSpPr>
        <p:spPr bwMode="auto">
          <a:xfrm>
            <a:off x="228600" y="381000"/>
            <a:ext cx="8610600" cy="923330"/>
          </a:xfrm>
          <a:prstGeom prst="rect">
            <a:avLst/>
          </a:prstGeom>
          <a:noFill/>
          <a:ln w="9525">
            <a:noFill/>
            <a:miter lim="800000"/>
            <a:headEnd/>
            <a:tailEnd/>
          </a:ln>
        </p:spPr>
        <p:txBody>
          <a:bodyPr wrap="square">
            <a:spAutoFit/>
          </a:bodyPr>
          <a:lstStyle/>
          <a:p>
            <a:pPr algn="just" rtl="1">
              <a:spcBef>
                <a:spcPct val="50000"/>
              </a:spcBef>
            </a:pPr>
            <a:r>
              <a:rPr lang="ar-SA" sz="2400" b="1" dirty="0" smtClean="0"/>
              <a:t>إعتماد الانتروبى على المتغيرات الخاصة بالنظام</a:t>
            </a:r>
          </a:p>
          <a:p>
            <a:pPr algn="just" rtl="1">
              <a:spcBef>
                <a:spcPct val="50000"/>
              </a:spcBef>
            </a:pPr>
            <a:r>
              <a:rPr lang="ar-SA" sz="2000" b="1" dirty="0" smtClean="0"/>
              <a:t>وحيث أن للانتروبى دالة حالة للنظام فإن فيمته لأى مادة نقية يتحدد بإثنين من المتغيرات الثلاثة </a:t>
            </a:r>
            <a:r>
              <a:rPr lang="en-US" sz="2000" b="1" dirty="0" smtClean="0"/>
              <a:t>T, P, V</a:t>
            </a:r>
            <a:endParaRPr lang="en-US" sz="2000" b="1" dirty="0"/>
          </a:p>
        </p:txBody>
      </p:sp>
      <p:sp>
        <p:nvSpPr>
          <p:cNvPr id="6" name="Text Box 4"/>
          <p:cNvSpPr txBox="1">
            <a:spLocks noChangeArrowheads="1"/>
          </p:cNvSpPr>
          <p:nvPr/>
        </p:nvSpPr>
        <p:spPr bwMode="auto">
          <a:xfrm>
            <a:off x="1447800" y="1524000"/>
            <a:ext cx="7391400" cy="1384995"/>
          </a:xfrm>
          <a:prstGeom prst="rect">
            <a:avLst/>
          </a:prstGeom>
          <a:noFill/>
          <a:ln w="9525">
            <a:noFill/>
            <a:miter lim="800000"/>
            <a:headEnd/>
            <a:tailEnd/>
          </a:ln>
        </p:spPr>
        <p:txBody>
          <a:bodyPr wrap="square">
            <a:spAutoFit/>
          </a:bodyPr>
          <a:lstStyle/>
          <a:p>
            <a:pPr algn="just" rtl="1">
              <a:spcBef>
                <a:spcPct val="50000"/>
              </a:spcBef>
            </a:pPr>
            <a:r>
              <a:rPr lang="ar-SA" sz="2400" b="1" dirty="0" smtClean="0"/>
              <a:t>1. الانتروبى دالة حالة لدرجة الحرارة والحجم </a:t>
            </a:r>
          </a:p>
          <a:p>
            <a:pPr algn="ctr" rtl="1">
              <a:spcBef>
                <a:spcPct val="50000"/>
              </a:spcBef>
            </a:pPr>
            <a:r>
              <a:rPr lang="en-US" sz="2000" b="1" dirty="0" smtClean="0"/>
              <a:t>S = f(T, V)</a:t>
            </a:r>
          </a:p>
          <a:p>
            <a:pPr algn="just" rtl="1">
              <a:spcBef>
                <a:spcPct val="50000"/>
              </a:spcBef>
            </a:pPr>
            <a:r>
              <a:rPr lang="ar-SA" sz="2000" b="1" dirty="0" smtClean="0"/>
              <a:t>وتفاضله يكتب كالاتى:</a:t>
            </a:r>
          </a:p>
        </p:txBody>
      </p:sp>
      <p:graphicFrame>
        <p:nvGraphicFramePr>
          <p:cNvPr id="181253" name="Object 2"/>
          <p:cNvGraphicFramePr>
            <a:graphicFrameLocks noChangeAspect="1"/>
          </p:cNvGraphicFramePr>
          <p:nvPr/>
        </p:nvGraphicFramePr>
        <p:xfrm>
          <a:off x="2132013" y="2906713"/>
          <a:ext cx="4949825" cy="796925"/>
        </p:xfrm>
        <a:graphic>
          <a:graphicData uri="http://schemas.openxmlformats.org/presentationml/2006/ole">
            <p:oleObj spid="_x0000_s73730" name="Equation" r:id="rId3" imgW="2374560" imgH="393480" progId="Equation.3">
              <p:embed/>
            </p:oleObj>
          </a:graphicData>
        </a:graphic>
      </p:graphicFrame>
      <p:sp>
        <p:nvSpPr>
          <p:cNvPr id="8" name="Text Box 4"/>
          <p:cNvSpPr txBox="1">
            <a:spLocks noChangeArrowheads="1"/>
          </p:cNvSpPr>
          <p:nvPr/>
        </p:nvSpPr>
        <p:spPr bwMode="auto">
          <a:xfrm>
            <a:off x="1371600" y="3733800"/>
            <a:ext cx="73914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من القانون الاول للديناميكا الحرارية:</a:t>
            </a:r>
          </a:p>
        </p:txBody>
      </p:sp>
      <p:graphicFrame>
        <p:nvGraphicFramePr>
          <p:cNvPr id="7" name="Object 3"/>
          <p:cNvGraphicFramePr>
            <a:graphicFrameLocks noChangeAspect="1"/>
          </p:cNvGraphicFramePr>
          <p:nvPr/>
        </p:nvGraphicFramePr>
        <p:xfrm>
          <a:off x="3505200" y="4191000"/>
          <a:ext cx="1984375" cy="411162"/>
        </p:xfrm>
        <a:graphic>
          <a:graphicData uri="http://schemas.openxmlformats.org/presentationml/2006/ole">
            <p:oleObj spid="_x0000_s73731" name="Equation" r:id="rId4" imgW="952200" imgH="203040" progId="Equation.3">
              <p:embed/>
            </p:oleObj>
          </a:graphicData>
        </a:graphic>
      </p:graphicFrame>
      <p:graphicFrame>
        <p:nvGraphicFramePr>
          <p:cNvPr id="9" name="Object 4"/>
          <p:cNvGraphicFramePr>
            <a:graphicFrameLocks noChangeAspect="1"/>
          </p:cNvGraphicFramePr>
          <p:nvPr/>
        </p:nvGraphicFramePr>
        <p:xfrm>
          <a:off x="3505200" y="4800600"/>
          <a:ext cx="1878012" cy="873125"/>
        </p:xfrm>
        <a:graphic>
          <a:graphicData uri="http://schemas.openxmlformats.org/presentationml/2006/ole">
            <p:oleObj spid="_x0000_s73732" name="Equation" r:id="rId5" imgW="90144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181253"/>
                                        </p:tgtEl>
                                        <p:attrNameLst>
                                          <p:attrName>style.visibility</p:attrName>
                                        </p:attrNameLst>
                                      </p:cBhvr>
                                      <p:to>
                                        <p:strVal val="visible"/>
                                      </p:to>
                                    </p:set>
                                    <p:animEffect transition="in" filter="dissolve">
                                      <p:cBhvr>
                                        <p:cTn id="13" dur="500"/>
                                        <p:tgtEl>
                                          <p:spTgt spid="18125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par>
                                <p:cTn id="20" presetID="9"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24</a:t>
            </a:fld>
            <a:endParaRPr lang="en-US"/>
          </a:p>
        </p:txBody>
      </p:sp>
      <p:graphicFrame>
        <p:nvGraphicFramePr>
          <p:cNvPr id="181253" name="Object 2"/>
          <p:cNvGraphicFramePr>
            <a:graphicFrameLocks noChangeAspect="1"/>
          </p:cNvGraphicFramePr>
          <p:nvPr/>
        </p:nvGraphicFramePr>
        <p:xfrm>
          <a:off x="2286000" y="228601"/>
          <a:ext cx="4525963" cy="434561"/>
        </p:xfrm>
        <a:graphic>
          <a:graphicData uri="http://schemas.openxmlformats.org/presentationml/2006/ole">
            <p:oleObj spid="_x0000_s74754" name="Equation" r:id="rId3" imgW="2184120" imgH="215640" progId="Equation.3">
              <p:embed/>
            </p:oleObj>
          </a:graphicData>
        </a:graphic>
      </p:graphicFrame>
      <p:sp>
        <p:nvSpPr>
          <p:cNvPr id="6" name="Text Box 4"/>
          <p:cNvSpPr txBox="1">
            <a:spLocks noChangeArrowheads="1"/>
          </p:cNvSpPr>
          <p:nvPr/>
        </p:nvSpPr>
        <p:spPr bwMode="auto">
          <a:xfrm>
            <a:off x="6629400" y="990600"/>
            <a:ext cx="21336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وتفاضلها يكتب كالاتى:</a:t>
            </a:r>
          </a:p>
        </p:txBody>
      </p:sp>
      <p:graphicFrame>
        <p:nvGraphicFramePr>
          <p:cNvPr id="5" name="Object 3"/>
          <p:cNvGraphicFramePr>
            <a:graphicFrameLocks noChangeAspect="1"/>
          </p:cNvGraphicFramePr>
          <p:nvPr/>
        </p:nvGraphicFramePr>
        <p:xfrm>
          <a:off x="2057400" y="1066800"/>
          <a:ext cx="4678363" cy="725978"/>
        </p:xfrm>
        <a:graphic>
          <a:graphicData uri="http://schemas.openxmlformats.org/presentationml/2006/ole">
            <p:oleObj spid="_x0000_s74755" name="Equation" r:id="rId4" imgW="2463480" imgH="393480" progId="Equation.3">
              <p:embed/>
            </p:oleObj>
          </a:graphicData>
        </a:graphic>
      </p:graphicFrame>
      <p:graphicFrame>
        <p:nvGraphicFramePr>
          <p:cNvPr id="7" name="Object 4"/>
          <p:cNvGraphicFramePr>
            <a:graphicFrameLocks noChangeAspect="1"/>
          </p:cNvGraphicFramePr>
          <p:nvPr/>
        </p:nvGraphicFramePr>
        <p:xfrm>
          <a:off x="3581400" y="685801"/>
          <a:ext cx="1589087" cy="416160"/>
        </p:xfrm>
        <a:graphic>
          <a:graphicData uri="http://schemas.openxmlformats.org/presentationml/2006/ole">
            <p:oleObj spid="_x0000_s74756" name="Equation" r:id="rId5" imgW="850680" imgH="203040" progId="Equation.3">
              <p:embed/>
            </p:oleObj>
          </a:graphicData>
        </a:graphic>
      </p:graphicFrame>
      <p:sp>
        <p:nvSpPr>
          <p:cNvPr id="9" name="Text Box 4"/>
          <p:cNvSpPr txBox="1">
            <a:spLocks noChangeArrowheads="1"/>
          </p:cNvSpPr>
          <p:nvPr/>
        </p:nvSpPr>
        <p:spPr bwMode="auto">
          <a:xfrm>
            <a:off x="3886200" y="1752600"/>
            <a:ext cx="50292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بالتعويض من المعادلة 2 فى المعادلة 3 نحصل على الاتى:</a:t>
            </a:r>
          </a:p>
        </p:txBody>
      </p:sp>
      <p:graphicFrame>
        <p:nvGraphicFramePr>
          <p:cNvPr id="8" name="Object 5"/>
          <p:cNvGraphicFramePr>
            <a:graphicFrameLocks noChangeAspect="1"/>
          </p:cNvGraphicFramePr>
          <p:nvPr/>
        </p:nvGraphicFramePr>
        <p:xfrm>
          <a:off x="2209800" y="2133600"/>
          <a:ext cx="5638800" cy="2907089"/>
        </p:xfrm>
        <a:graphic>
          <a:graphicData uri="http://schemas.openxmlformats.org/presentationml/2006/ole">
            <p:oleObj spid="_x0000_s74757" name="Equation" r:id="rId6" imgW="3060360" imgH="16254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1253"/>
                                        </p:tgtEl>
                                        <p:attrNameLst>
                                          <p:attrName>style.visibility</p:attrName>
                                        </p:attrNameLst>
                                      </p:cBhvr>
                                      <p:to>
                                        <p:strVal val="visible"/>
                                      </p:to>
                                    </p:set>
                                    <p:animEffect transition="in" filter="dissolve">
                                      <p:cBhvr>
                                        <p:cTn id="7" dur="500"/>
                                        <p:tgtEl>
                                          <p:spTgt spid="18125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25</a:t>
            </a:fld>
            <a:endParaRPr lang="en-US"/>
          </a:p>
        </p:txBody>
      </p:sp>
      <p:sp>
        <p:nvSpPr>
          <p:cNvPr id="5" name="Text Box 4"/>
          <p:cNvSpPr txBox="1">
            <a:spLocks noChangeArrowheads="1"/>
          </p:cNvSpPr>
          <p:nvPr/>
        </p:nvSpPr>
        <p:spPr bwMode="auto">
          <a:xfrm>
            <a:off x="3886200" y="381000"/>
            <a:ext cx="50292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بما أن المعادلتين 1 و4 متشابهتان لذلك:</a:t>
            </a:r>
          </a:p>
        </p:txBody>
      </p:sp>
      <p:graphicFrame>
        <p:nvGraphicFramePr>
          <p:cNvPr id="181253" name="Object 2"/>
          <p:cNvGraphicFramePr>
            <a:graphicFrameLocks noChangeAspect="1"/>
          </p:cNvGraphicFramePr>
          <p:nvPr/>
        </p:nvGraphicFramePr>
        <p:xfrm>
          <a:off x="533400" y="1905000"/>
          <a:ext cx="4870450" cy="796925"/>
        </p:xfrm>
        <a:graphic>
          <a:graphicData uri="http://schemas.openxmlformats.org/presentationml/2006/ole">
            <p:oleObj spid="_x0000_s75778" name="Equation" r:id="rId3" imgW="2336760" imgH="393480" progId="Equation.3">
              <p:embed/>
            </p:oleObj>
          </a:graphicData>
        </a:graphic>
      </p:graphicFrame>
      <p:graphicFrame>
        <p:nvGraphicFramePr>
          <p:cNvPr id="6" name="Object 3"/>
          <p:cNvGraphicFramePr>
            <a:graphicFrameLocks noChangeAspect="1"/>
          </p:cNvGraphicFramePr>
          <p:nvPr/>
        </p:nvGraphicFramePr>
        <p:xfrm>
          <a:off x="609600" y="2819400"/>
          <a:ext cx="4764088" cy="796925"/>
        </p:xfrm>
        <a:graphic>
          <a:graphicData uri="http://schemas.openxmlformats.org/presentationml/2006/ole">
            <p:oleObj spid="_x0000_s75779" name="Equation" r:id="rId4" imgW="2286000" imgH="393480" progId="Equation.3">
              <p:embed/>
            </p:oleObj>
          </a:graphicData>
        </a:graphic>
      </p:graphicFrame>
      <p:graphicFrame>
        <p:nvGraphicFramePr>
          <p:cNvPr id="7" name="Object 4"/>
          <p:cNvGraphicFramePr>
            <a:graphicFrameLocks noChangeAspect="1"/>
          </p:cNvGraphicFramePr>
          <p:nvPr/>
        </p:nvGraphicFramePr>
        <p:xfrm>
          <a:off x="609600" y="3733800"/>
          <a:ext cx="5557838" cy="796925"/>
        </p:xfrm>
        <a:graphic>
          <a:graphicData uri="http://schemas.openxmlformats.org/presentationml/2006/ole">
            <p:oleObj spid="_x0000_s75780" name="Equation" r:id="rId5" imgW="2666880" imgH="393480" progId="Equation.3">
              <p:embed/>
            </p:oleObj>
          </a:graphicData>
        </a:graphic>
      </p:graphicFrame>
      <p:sp>
        <p:nvSpPr>
          <p:cNvPr id="9" name="Text Box 4"/>
          <p:cNvSpPr txBox="1">
            <a:spLocks noChangeArrowheads="1"/>
          </p:cNvSpPr>
          <p:nvPr/>
        </p:nvSpPr>
        <p:spPr bwMode="auto">
          <a:xfrm>
            <a:off x="381000" y="4495800"/>
            <a:ext cx="8534400" cy="707886"/>
          </a:xfrm>
          <a:prstGeom prst="rect">
            <a:avLst/>
          </a:prstGeom>
          <a:noFill/>
          <a:ln w="9525">
            <a:noFill/>
            <a:miter lim="800000"/>
            <a:headEnd/>
            <a:tailEnd/>
          </a:ln>
        </p:spPr>
        <p:txBody>
          <a:bodyPr wrap="square">
            <a:spAutoFit/>
          </a:bodyPr>
          <a:lstStyle/>
          <a:p>
            <a:pPr algn="just" rtl="1">
              <a:spcBef>
                <a:spcPct val="50000"/>
              </a:spcBef>
            </a:pPr>
            <a:r>
              <a:rPr lang="ar-SA" sz="2000" b="1" dirty="0" smtClean="0"/>
              <a:t>وحيث ان القيمة </a:t>
            </a:r>
            <a:r>
              <a:rPr lang="en-US" sz="2000" b="1" dirty="0" err="1" smtClean="0"/>
              <a:t>Cv</a:t>
            </a:r>
            <a:r>
              <a:rPr lang="en-US" sz="2000" b="1" dirty="0" smtClean="0"/>
              <a:t>/T</a:t>
            </a:r>
            <a:r>
              <a:rPr lang="ar-SA" sz="2000" b="1" dirty="0" smtClean="0"/>
              <a:t>  موجبة دائما فإن المعادلة 6 تشير الى أنه عند ثبوت الحجم فإن الانتروبى يزداد بزيادة درجة الحرارة.</a:t>
            </a:r>
          </a:p>
        </p:txBody>
      </p:sp>
      <p:graphicFrame>
        <p:nvGraphicFramePr>
          <p:cNvPr id="2" name="Object 5"/>
          <p:cNvGraphicFramePr>
            <a:graphicFrameLocks noChangeAspect="1"/>
          </p:cNvGraphicFramePr>
          <p:nvPr/>
        </p:nvGraphicFramePr>
        <p:xfrm>
          <a:off x="457200" y="990600"/>
          <a:ext cx="5257800" cy="655745"/>
        </p:xfrm>
        <a:graphic>
          <a:graphicData uri="http://schemas.openxmlformats.org/presentationml/2006/ole">
            <p:oleObj spid="_x0000_s75781" name="Equation" r:id="rId6" imgW="3060360" imgH="393480" progId="Equation.3">
              <p:embed/>
            </p:oleObj>
          </a:graphicData>
        </a:graphic>
      </p:graphicFrame>
      <p:graphicFrame>
        <p:nvGraphicFramePr>
          <p:cNvPr id="4" name="Object 6"/>
          <p:cNvGraphicFramePr>
            <a:graphicFrameLocks noChangeAspect="1"/>
          </p:cNvGraphicFramePr>
          <p:nvPr/>
        </p:nvGraphicFramePr>
        <p:xfrm>
          <a:off x="533400" y="228600"/>
          <a:ext cx="4492625" cy="723316"/>
        </p:xfrm>
        <a:graphic>
          <a:graphicData uri="http://schemas.openxmlformats.org/presentationml/2006/ole">
            <p:oleObj spid="_x0000_s75782" name="Equation" r:id="rId7" imgW="237456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181253"/>
                                        </p:tgtEl>
                                        <p:attrNameLst>
                                          <p:attrName>style.visibility</p:attrName>
                                        </p:attrNameLst>
                                      </p:cBhvr>
                                      <p:to>
                                        <p:strVal val="visible"/>
                                      </p:to>
                                    </p:set>
                                    <p:animEffect transition="in" filter="randombar(horizontal)">
                                      <p:cBhvr>
                                        <p:cTn id="10" dur="500"/>
                                        <p:tgtEl>
                                          <p:spTgt spid="181253"/>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9"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par>
                                <p:cTn id="23" presetID="9"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26</a:t>
            </a:fld>
            <a:endParaRPr lang="en-US"/>
          </a:p>
        </p:txBody>
      </p:sp>
      <p:sp>
        <p:nvSpPr>
          <p:cNvPr id="5" name="Text Box 4"/>
          <p:cNvSpPr txBox="1">
            <a:spLocks noChangeArrowheads="1"/>
          </p:cNvSpPr>
          <p:nvPr/>
        </p:nvSpPr>
        <p:spPr bwMode="auto">
          <a:xfrm>
            <a:off x="4724400" y="228600"/>
            <a:ext cx="40386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وبإعادة ترتيب المعادلتين 5 و 7 نحصل على:</a:t>
            </a:r>
          </a:p>
        </p:txBody>
      </p:sp>
      <p:graphicFrame>
        <p:nvGraphicFramePr>
          <p:cNvPr id="181253" name="Object 2"/>
          <p:cNvGraphicFramePr>
            <a:graphicFrameLocks noChangeAspect="1"/>
          </p:cNvGraphicFramePr>
          <p:nvPr/>
        </p:nvGraphicFramePr>
        <p:xfrm>
          <a:off x="2209800" y="1524000"/>
          <a:ext cx="4791075" cy="796925"/>
        </p:xfrm>
        <a:graphic>
          <a:graphicData uri="http://schemas.openxmlformats.org/presentationml/2006/ole">
            <p:oleObj spid="_x0000_s76802" name="Equation" r:id="rId3" imgW="2298600" imgH="393480" progId="Equation.3">
              <p:embed/>
            </p:oleObj>
          </a:graphicData>
        </a:graphic>
      </p:graphicFrame>
      <p:graphicFrame>
        <p:nvGraphicFramePr>
          <p:cNvPr id="7" name="Object 4"/>
          <p:cNvGraphicFramePr>
            <a:graphicFrameLocks noChangeAspect="1"/>
          </p:cNvGraphicFramePr>
          <p:nvPr/>
        </p:nvGraphicFramePr>
        <p:xfrm>
          <a:off x="1981200" y="3657600"/>
          <a:ext cx="5292725" cy="796925"/>
        </p:xfrm>
        <a:graphic>
          <a:graphicData uri="http://schemas.openxmlformats.org/presentationml/2006/ole">
            <p:oleObj spid="_x0000_s76804" name="Equation" r:id="rId4" imgW="2539800" imgH="393480" progId="Equation.3">
              <p:embed/>
            </p:oleObj>
          </a:graphicData>
        </a:graphic>
      </p:graphicFrame>
      <p:graphicFrame>
        <p:nvGraphicFramePr>
          <p:cNvPr id="2" name="Object 7"/>
          <p:cNvGraphicFramePr>
            <a:graphicFrameLocks noChangeAspect="1"/>
          </p:cNvGraphicFramePr>
          <p:nvPr/>
        </p:nvGraphicFramePr>
        <p:xfrm>
          <a:off x="2209800" y="685800"/>
          <a:ext cx="4870450" cy="796925"/>
        </p:xfrm>
        <a:graphic>
          <a:graphicData uri="http://schemas.openxmlformats.org/presentationml/2006/ole">
            <p:oleObj spid="_x0000_s76807" name="Equation" r:id="rId5" imgW="2336760" imgH="393480" progId="Equation.3">
              <p:embed/>
            </p:oleObj>
          </a:graphicData>
        </a:graphic>
      </p:graphicFrame>
      <p:graphicFrame>
        <p:nvGraphicFramePr>
          <p:cNvPr id="4" name="Object 8"/>
          <p:cNvGraphicFramePr>
            <a:graphicFrameLocks noChangeAspect="1"/>
          </p:cNvGraphicFramePr>
          <p:nvPr/>
        </p:nvGraphicFramePr>
        <p:xfrm>
          <a:off x="2057400" y="2743200"/>
          <a:ext cx="5557838" cy="796925"/>
        </p:xfrm>
        <a:graphic>
          <a:graphicData uri="http://schemas.openxmlformats.org/presentationml/2006/ole">
            <p:oleObj spid="_x0000_s76808" name="Equation" r:id="rId6" imgW="266688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181253"/>
                                        </p:tgtEl>
                                        <p:attrNameLst>
                                          <p:attrName>style.visibility</p:attrName>
                                        </p:attrNameLst>
                                      </p:cBhvr>
                                      <p:to>
                                        <p:strVal val="visible"/>
                                      </p:to>
                                    </p:set>
                                    <p:anim to="" calcmode="lin" valueType="num">
                                      <p:cBhvr>
                                        <p:cTn id="10" dur="1" fill="hold"/>
                                        <p:tgtEl>
                                          <p:spTgt spid="181253"/>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to="" calcmode="lin" valueType="num">
                                      <p:cBhvr>
                                        <p:cTn id="13" dur="1" fill="hold"/>
                                        <p:tgtEl>
                                          <p:spTgt spid="7"/>
                                        </p:tgtEl>
                                        <p:attrNameLst>
                                          <p:attrName/>
                                        </p:attrNameLst>
                                      </p:cBhvr>
                                    </p:anim>
                                  </p:childTnLst>
                                </p:cTn>
                              </p:par>
                              <p:par>
                                <p:cTn id="14" presetID="14"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par>
                                <p:cTn id="17" presetID="14"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27</a:t>
            </a:fld>
            <a:endParaRPr lang="en-US"/>
          </a:p>
        </p:txBody>
      </p:sp>
      <p:sp>
        <p:nvSpPr>
          <p:cNvPr id="5" name="Text Box 4"/>
          <p:cNvSpPr txBox="1">
            <a:spLocks noChangeArrowheads="1"/>
          </p:cNvSpPr>
          <p:nvPr/>
        </p:nvSpPr>
        <p:spPr bwMode="auto">
          <a:xfrm>
            <a:off x="4800600" y="228600"/>
            <a:ext cx="41148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بمفاضلة المعادلة 8 بالنسبة للحجم عند ثبات </a:t>
            </a:r>
            <a:r>
              <a:rPr lang="en-US" sz="2000" b="1" dirty="0" smtClean="0"/>
              <a:t>T</a:t>
            </a:r>
            <a:endParaRPr lang="ar-SA" sz="2000" b="1" dirty="0" smtClean="0"/>
          </a:p>
        </p:txBody>
      </p:sp>
      <p:graphicFrame>
        <p:nvGraphicFramePr>
          <p:cNvPr id="6" name="Object 5"/>
          <p:cNvGraphicFramePr>
            <a:graphicFrameLocks noChangeAspect="1"/>
          </p:cNvGraphicFramePr>
          <p:nvPr/>
        </p:nvGraphicFramePr>
        <p:xfrm>
          <a:off x="1981200" y="1371600"/>
          <a:ext cx="5426075" cy="847725"/>
        </p:xfrm>
        <a:graphic>
          <a:graphicData uri="http://schemas.openxmlformats.org/presentationml/2006/ole">
            <p:oleObj spid="_x0000_s133122" name="Equation" r:id="rId3" imgW="2603160" imgH="419040" progId="Equation.3">
              <p:embed/>
            </p:oleObj>
          </a:graphicData>
        </a:graphic>
      </p:graphicFrame>
      <p:graphicFrame>
        <p:nvGraphicFramePr>
          <p:cNvPr id="7" name="Object 6"/>
          <p:cNvGraphicFramePr>
            <a:graphicFrameLocks noChangeAspect="1"/>
          </p:cNvGraphicFramePr>
          <p:nvPr/>
        </p:nvGraphicFramePr>
        <p:xfrm>
          <a:off x="1865313" y="3352800"/>
          <a:ext cx="5689600" cy="847725"/>
        </p:xfrm>
        <a:graphic>
          <a:graphicData uri="http://schemas.openxmlformats.org/presentationml/2006/ole">
            <p:oleObj spid="_x0000_s133123" name="Equation" r:id="rId4" imgW="2730240" imgH="419040" progId="Equation.3">
              <p:embed/>
            </p:oleObj>
          </a:graphicData>
        </a:graphic>
      </p:graphicFrame>
      <p:graphicFrame>
        <p:nvGraphicFramePr>
          <p:cNvPr id="181253" name="Object 4"/>
          <p:cNvGraphicFramePr>
            <a:graphicFrameLocks noChangeAspect="1"/>
          </p:cNvGraphicFramePr>
          <p:nvPr/>
        </p:nvGraphicFramePr>
        <p:xfrm>
          <a:off x="2362200" y="609600"/>
          <a:ext cx="4791075" cy="796925"/>
        </p:xfrm>
        <a:graphic>
          <a:graphicData uri="http://schemas.openxmlformats.org/presentationml/2006/ole">
            <p:oleObj spid="_x0000_s133124" name="Equation" r:id="rId5" imgW="2298600" imgH="393480" progId="Equation.3">
              <p:embed/>
            </p:oleObj>
          </a:graphicData>
        </a:graphic>
      </p:graphicFrame>
      <p:graphicFrame>
        <p:nvGraphicFramePr>
          <p:cNvPr id="8" name="Object 5"/>
          <p:cNvGraphicFramePr>
            <a:graphicFrameLocks noChangeAspect="1"/>
          </p:cNvGraphicFramePr>
          <p:nvPr/>
        </p:nvGraphicFramePr>
        <p:xfrm>
          <a:off x="1905000" y="2590800"/>
          <a:ext cx="5292725" cy="796925"/>
        </p:xfrm>
        <a:graphic>
          <a:graphicData uri="http://schemas.openxmlformats.org/presentationml/2006/ole">
            <p:oleObj spid="_x0000_s133125" name="Equation" r:id="rId6" imgW="2539800" imgH="393480" progId="Equation.3">
              <p:embed/>
            </p:oleObj>
          </a:graphicData>
        </a:graphic>
      </p:graphicFrame>
      <p:sp>
        <p:nvSpPr>
          <p:cNvPr id="10" name="Rectangle 9"/>
          <p:cNvSpPr/>
          <p:nvPr/>
        </p:nvSpPr>
        <p:spPr>
          <a:xfrm>
            <a:off x="5181600" y="2209800"/>
            <a:ext cx="3706463" cy="369332"/>
          </a:xfrm>
          <a:prstGeom prst="rect">
            <a:avLst/>
          </a:prstGeom>
        </p:spPr>
        <p:txBody>
          <a:bodyPr wrap="none">
            <a:spAutoFit/>
          </a:bodyPr>
          <a:lstStyle/>
          <a:p>
            <a:pPr algn="just" rtl="1">
              <a:spcBef>
                <a:spcPct val="50000"/>
              </a:spcBef>
            </a:pPr>
            <a:r>
              <a:rPr lang="ar-SA" b="1" dirty="0" smtClean="0"/>
              <a:t>والمعادلة 9 بالنسبة  لدرجة الحرارة عند ثبات </a:t>
            </a:r>
            <a:r>
              <a:rPr lang="en-US" b="1" dirty="0" smtClean="0"/>
              <a:t>V</a:t>
            </a:r>
            <a:endParaRPr lang="ar-SA"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to="" calcmode="lin" valueType="num">
                                      <p:cBhvr>
                                        <p:cTn id="10" dur="1" fill="hold"/>
                                        <p:tgtEl>
                                          <p:spTgt spid="6"/>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to="" calcmode="lin" valueType="num">
                                      <p:cBhvr>
                                        <p:cTn id="13" dur="1" fill="hold"/>
                                        <p:tgtEl>
                                          <p:spTgt spid="7"/>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181253"/>
                                        </p:tgtEl>
                                        <p:attrNameLst>
                                          <p:attrName>style.visibility</p:attrName>
                                        </p:attrNameLst>
                                      </p:cBhvr>
                                      <p:to>
                                        <p:strVal val="visible"/>
                                      </p:to>
                                    </p:set>
                                    <p:anim to="" calcmode="lin" valueType="num">
                                      <p:cBhvr>
                                        <p:cTn id="16" dur="1" fill="hold"/>
                                        <p:tgtEl>
                                          <p:spTgt spid="181253"/>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to="" calcmode="lin" valueType="num">
                                      <p:cBhvr>
                                        <p:cTn id="19"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28</a:t>
            </a:fld>
            <a:endParaRPr lang="en-US"/>
          </a:p>
        </p:txBody>
      </p:sp>
      <p:sp>
        <p:nvSpPr>
          <p:cNvPr id="5" name="Text Box 4"/>
          <p:cNvSpPr txBox="1">
            <a:spLocks noChangeArrowheads="1"/>
          </p:cNvSpPr>
          <p:nvPr/>
        </p:nvSpPr>
        <p:spPr bwMode="auto">
          <a:xfrm>
            <a:off x="5181600" y="381000"/>
            <a:ext cx="35814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بمقارنة المعادلتين 10 و11 نحصل على:</a:t>
            </a:r>
          </a:p>
        </p:txBody>
      </p:sp>
      <p:graphicFrame>
        <p:nvGraphicFramePr>
          <p:cNvPr id="181253" name="Object 2"/>
          <p:cNvGraphicFramePr>
            <a:graphicFrameLocks noChangeAspect="1"/>
          </p:cNvGraphicFramePr>
          <p:nvPr/>
        </p:nvGraphicFramePr>
        <p:xfrm>
          <a:off x="1981200" y="2590800"/>
          <a:ext cx="5295900" cy="796925"/>
        </p:xfrm>
        <a:graphic>
          <a:graphicData uri="http://schemas.openxmlformats.org/presentationml/2006/ole">
            <p:oleObj spid="_x0000_s77826" name="Equation" r:id="rId3" imgW="2539800" imgH="393480" progId="Equation.3">
              <p:embed/>
            </p:oleObj>
          </a:graphicData>
        </a:graphic>
      </p:graphicFrame>
      <p:graphicFrame>
        <p:nvGraphicFramePr>
          <p:cNvPr id="8" name="Object 7"/>
          <p:cNvGraphicFramePr>
            <a:graphicFrameLocks noChangeAspect="1"/>
          </p:cNvGraphicFramePr>
          <p:nvPr/>
        </p:nvGraphicFramePr>
        <p:xfrm>
          <a:off x="1905000" y="762000"/>
          <a:ext cx="5426075" cy="847725"/>
        </p:xfrm>
        <a:graphic>
          <a:graphicData uri="http://schemas.openxmlformats.org/presentationml/2006/ole">
            <p:oleObj spid="_x0000_s77828" name="Equation" r:id="rId4" imgW="2603160" imgH="419040" progId="Equation.3">
              <p:embed/>
            </p:oleObj>
          </a:graphicData>
        </a:graphic>
      </p:graphicFrame>
      <p:graphicFrame>
        <p:nvGraphicFramePr>
          <p:cNvPr id="9" name="Object 8"/>
          <p:cNvGraphicFramePr>
            <a:graphicFrameLocks noChangeAspect="1"/>
          </p:cNvGraphicFramePr>
          <p:nvPr/>
        </p:nvGraphicFramePr>
        <p:xfrm>
          <a:off x="1935163" y="1600200"/>
          <a:ext cx="5688012" cy="847725"/>
        </p:xfrm>
        <a:graphic>
          <a:graphicData uri="http://schemas.openxmlformats.org/presentationml/2006/ole">
            <p:oleObj spid="_x0000_s77829" name="Equation" r:id="rId5" imgW="273024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181253"/>
                                        </p:tgtEl>
                                        <p:attrNameLst>
                                          <p:attrName>style.visibility</p:attrName>
                                        </p:attrNameLst>
                                      </p:cBhvr>
                                      <p:to>
                                        <p:strVal val="visible"/>
                                      </p:to>
                                    </p:set>
                                    <p:animEffect transition="in" filter="dissolve">
                                      <p:cBhvr>
                                        <p:cTn id="10" dur="500"/>
                                        <p:tgtEl>
                                          <p:spTgt spid="181253"/>
                                        </p:tgtEl>
                                      </p:cBhvr>
                                    </p:animEffect>
                                  </p:childTnLst>
                                </p:cTn>
                              </p:par>
                              <p:par>
                                <p:cTn id="11" presetID="24"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to="" calcmode="lin" valueType="num">
                                      <p:cBhvr>
                                        <p:cTn id="13" dur="1" fill="hold"/>
                                        <p:tgtEl>
                                          <p:spTgt spid="8"/>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to="" calcmode="lin" valueType="num">
                                      <p:cBhvr>
                                        <p:cTn id="16"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29</a:t>
            </a:fld>
            <a:endParaRPr lang="en-US"/>
          </a:p>
        </p:txBody>
      </p:sp>
      <p:sp>
        <p:nvSpPr>
          <p:cNvPr id="5" name="Text Box 4"/>
          <p:cNvSpPr txBox="1">
            <a:spLocks noChangeArrowheads="1"/>
          </p:cNvSpPr>
          <p:nvPr/>
        </p:nvSpPr>
        <p:spPr bwMode="auto">
          <a:xfrm>
            <a:off x="3352800" y="304800"/>
            <a:ext cx="54102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بالتعويض من المعادلتين 6 و12 فى المعادلة 1 نحصل على:</a:t>
            </a:r>
          </a:p>
        </p:txBody>
      </p:sp>
      <p:graphicFrame>
        <p:nvGraphicFramePr>
          <p:cNvPr id="6" name="Object 3"/>
          <p:cNvGraphicFramePr>
            <a:graphicFrameLocks noChangeAspect="1"/>
          </p:cNvGraphicFramePr>
          <p:nvPr/>
        </p:nvGraphicFramePr>
        <p:xfrm>
          <a:off x="1524000" y="3429000"/>
          <a:ext cx="6434138" cy="796925"/>
        </p:xfrm>
        <a:graphic>
          <a:graphicData uri="http://schemas.openxmlformats.org/presentationml/2006/ole">
            <p:oleObj spid="_x0000_s134146" name="Equation" r:id="rId3" imgW="3085920" imgH="393480" progId="Equation.3">
              <p:embed/>
            </p:oleObj>
          </a:graphicData>
        </a:graphic>
      </p:graphicFrame>
      <p:graphicFrame>
        <p:nvGraphicFramePr>
          <p:cNvPr id="181253" name="Object 3"/>
          <p:cNvGraphicFramePr>
            <a:graphicFrameLocks noChangeAspect="1"/>
          </p:cNvGraphicFramePr>
          <p:nvPr/>
        </p:nvGraphicFramePr>
        <p:xfrm>
          <a:off x="3581400" y="2438400"/>
          <a:ext cx="4051300" cy="796925"/>
        </p:xfrm>
        <a:graphic>
          <a:graphicData uri="http://schemas.openxmlformats.org/presentationml/2006/ole">
            <p:oleObj spid="_x0000_s134147" name="Equation" r:id="rId4" imgW="1942920" imgH="393480" progId="Equation.3">
              <p:embed/>
            </p:oleObj>
          </a:graphicData>
        </a:graphic>
      </p:graphicFrame>
      <p:graphicFrame>
        <p:nvGraphicFramePr>
          <p:cNvPr id="7" name="Object 4"/>
          <p:cNvGraphicFramePr>
            <a:graphicFrameLocks noChangeAspect="1"/>
          </p:cNvGraphicFramePr>
          <p:nvPr/>
        </p:nvGraphicFramePr>
        <p:xfrm>
          <a:off x="1828800" y="1524000"/>
          <a:ext cx="4764088" cy="796925"/>
        </p:xfrm>
        <a:graphic>
          <a:graphicData uri="http://schemas.openxmlformats.org/presentationml/2006/ole">
            <p:oleObj spid="_x0000_s134148" name="Equation" r:id="rId5" imgW="2286000" imgH="393480" progId="Equation.3">
              <p:embed/>
            </p:oleObj>
          </a:graphicData>
        </a:graphic>
      </p:graphicFrame>
      <p:graphicFrame>
        <p:nvGraphicFramePr>
          <p:cNvPr id="8" name="Object 5"/>
          <p:cNvGraphicFramePr>
            <a:graphicFrameLocks noChangeAspect="1"/>
          </p:cNvGraphicFramePr>
          <p:nvPr/>
        </p:nvGraphicFramePr>
        <p:xfrm>
          <a:off x="1143000" y="685800"/>
          <a:ext cx="5201987" cy="838200"/>
        </p:xfrm>
        <a:graphic>
          <a:graphicData uri="http://schemas.openxmlformats.org/presentationml/2006/ole">
            <p:oleObj spid="_x0000_s134149" name="Equation" r:id="rId6" imgW="237456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181253"/>
                                        </p:tgtEl>
                                        <p:attrNameLst>
                                          <p:attrName>style.visibility</p:attrName>
                                        </p:attrNameLst>
                                      </p:cBhvr>
                                      <p:to>
                                        <p:strVal val="visible"/>
                                      </p:to>
                                    </p:set>
                                    <p:animEffect transition="in" filter="dissolve">
                                      <p:cBhvr>
                                        <p:cTn id="13" dur="500"/>
                                        <p:tgtEl>
                                          <p:spTgt spid="181253"/>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9"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30</a:t>
            </a:fld>
            <a:endParaRPr lang="en-US"/>
          </a:p>
        </p:txBody>
      </p:sp>
      <p:sp>
        <p:nvSpPr>
          <p:cNvPr id="6" name="Text Box 4"/>
          <p:cNvSpPr txBox="1">
            <a:spLocks noChangeArrowheads="1"/>
          </p:cNvSpPr>
          <p:nvPr/>
        </p:nvSpPr>
        <p:spPr bwMode="auto">
          <a:xfrm>
            <a:off x="1447800" y="304800"/>
            <a:ext cx="7391400" cy="1384995"/>
          </a:xfrm>
          <a:prstGeom prst="rect">
            <a:avLst/>
          </a:prstGeom>
          <a:noFill/>
          <a:ln w="9525">
            <a:noFill/>
            <a:miter lim="800000"/>
            <a:headEnd/>
            <a:tailEnd/>
          </a:ln>
        </p:spPr>
        <p:txBody>
          <a:bodyPr wrap="square">
            <a:spAutoFit/>
          </a:bodyPr>
          <a:lstStyle/>
          <a:p>
            <a:pPr algn="just" rtl="1">
              <a:spcBef>
                <a:spcPct val="50000"/>
              </a:spcBef>
            </a:pPr>
            <a:r>
              <a:rPr lang="ar-SA" sz="2400" b="1" dirty="0" smtClean="0"/>
              <a:t>2. الانتروبى دالة حالة لدرجة الحرارة والضغط </a:t>
            </a:r>
          </a:p>
          <a:p>
            <a:pPr algn="ctr" rtl="1">
              <a:spcBef>
                <a:spcPct val="50000"/>
              </a:spcBef>
            </a:pPr>
            <a:r>
              <a:rPr lang="en-US" sz="2000" b="1" dirty="0" smtClean="0"/>
              <a:t>S = f(T, P)</a:t>
            </a:r>
          </a:p>
          <a:p>
            <a:pPr algn="just" rtl="1">
              <a:spcBef>
                <a:spcPct val="50000"/>
              </a:spcBef>
            </a:pPr>
            <a:r>
              <a:rPr lang="ar-SA" sz="2000" b="1" dirty="0" smtClean="0"/>
              <a:t>وتفاضله يكتب كالاتى:</a:t>
            </a:r>
          </a:p>
        </p:txBody>
      </p:sp>
      <p:graphicFrame>
        <p:nvGraphicFramePr>
          <p:cNvPr id="7" name="Object 2"/>
          <p:cNvGraphicFramePr>
            <a:graphicFrameLocks noChangeAspect="1"/>
          </p:cNvGraphicFramePr>
          <p:nvPr/>
        </p:nvGraphicFramePr>
        <p:xfrm>
          <a:off x="2093913" y="1676400"/>
          <a:ext cx="5029200" cy="796925"/>
        </p:xfrm>
        <a:graphic>
          <a:graphicData uri="http://schemas.openxmlformats.org/presentationml/2006/ole">
            <p:oleObj spid="_x0000_s78850" name="Equation" r:id="rId3" imgW="2412720" imgH="393480" progId="Equation.3">
              <p:embed/>
            </p:oleObj>
          </a:graphicData>
        </a:graphic>
      </p:graphicFrame>
      <p:sp>
        <p:nvSpPr>
          <p:cNvPr id="8" name="Text Box 4"/>
          <p:cNvSpPr txBox="1">
            <a:spLocks noChangeArrowheads="1"/>
          </p:cNvSpPr>
          <p:nvPr/>
        </p:nvSpPr>
        <p:spPr bwMode="auto">
          <a:xfrm>
            <a:off x="1371600" y="3733800"/>
            <a:ext cx="73914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من المعادلة 2:</a:t>
            </a:r>
          </a:p>
        </p:txBody>
      </p:sp>
      <p:graphicFrame>
        <p:nvGraphicFramePr>
          <p:cNvPr id="9" name="Object 3"/>
          <p:cNvGraphicFramePr>
            <a:graphicFrameLocks noChangeAspect="1"/>
          </p:cNvGraphicFramePr>
          <p:nvPr/>
        </p:nvGraphicFramePr>
        <p:xfrm>
          <a:off x="3429000" y="2819400"/>
          <a:ext cx="1930400" cy="360363"/>
        </p:xfrm>
        <a:graphic>
          <a:graphicData uri="http://schemas.openxmlformats.org/presentationml/2006/ole">
            <p:oleObj spid="_x0000_s78851" name="Equation" r:id="rId4" imgW="927000" imgH="177480" progId="Equation.3">
              <p:embed/>
            </p:oleObj>
          </a:graphicData>
        </a:graphic>
      </p:graphicFrame>
      <p:sp>
        <p:nvSpPr>
          <p:cNvPr id="11" name="Rectangle 10"/>
          <p:cNvSpPr/>
          <p:nvPr/>
        </p:nvSpPr>
        <p:spPr>
          <a:xfrm>
            <a:off x="7010400" y="3124200"/>
            <a:ext cx="1802095" cy="369332"/>
          </a:xfrm>
          <a:prstGeom prst="rect">
            <a:avLst/>
          </a:prstGeom>
        </p:spPr>
        <p:txBody>
          <a:bodyPr wrap="none">
            <a:spAutoFit/>
          </a:bodyPr>
          <a:lstStyle/>
          <a:p>
            <a:pPr algn="just" rtl="1">
              <a:spcBef>
                <a:spcPct val="50000"/>
              </a:spcBef>
            </a:pPr>
            <a:r>
              <a:rPr lang="ar-SA" b="1" dirty="0" smtClean="0"/>
              <a:t>وتفاضله يكتب كالاتى:</a:t>
            </a:r>
          </a:p>
        </p:txBody>
      </p:sp>
      <p:graphicFrame>
        <p:nvGraphicFramePr>
          <p:cNvPr id="181253" name="Object 5"/>
          <p:cNvGraphicFramePr>
            <a:graphicFrameLocks noChangeAspect="1"/>
          </p:cNvGraphicFramePr>
          <p:nvPr/>
        </p:nvGraphicFramePr>
        <p:xfrm>
          <a:off x="2781300" y="3352800"/>
          <a:ext cx="3225800" cy="360363"/>
        </p:xfrm>
        <a:graphic>
          <a:graphicData uri="http://schemas.openxmlformats.org/presentationml/2006/ole">
            <p:oleObj spid="_x0000_s78853" name="Equation" r:id="rId5" imgW="1549080" imgH="177480" progId="Equation.3">
              <p:embed/>
            </p:oleObj>
          </a:graphicData>
        </a:graphic>
      </p:graphicFrame>
      <p:graphicFrame>
        <p:nvGraphicFramePr>
          <p:cNvPr id="12" name="Object 6"/>
          <p:cNvGraphicFramePr>
            <a:graphicFrameLocks noChangeAspect="1"/>
          </p:cNvGraphicFramePr>
          <p:nvPr/>
        </p:nvGraphicFramePr>
        <p:xfrm>
          <a:off x="2209800" y="4191000"/>
          <a:ext cx="5059363" cy="485775"/>
        </p:xfrm>
        <a:graphic>
          <a:graphicData uri="http://schemas.openxmlformats.org/presentationml/2006/ole">
            <p:oleObj spid="_x0000_s78854" name="Equation" r:id="rId6" imgW="2184120" imgH="215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par>
                                <p:cTn id="20" presetID="9" presetClass="entr" presetSubtype="0" fill="hold" nodeType="withEffect">
                                  <p:stCondLst>
                                    <p:cond delay="0"/>
                                  </p:stCondLst>
                                  <p:childTnLst>
                                    <p:set>
                                      <p:cBhvr>
                                        <p:cTn id="21" dur="1" fill="hold">
                                          <p:stCondLst>
                                            <p:cond delay="0"/>
                                          </p:stCondLst>
                                        </p:cTn>
                                        <p:tgtEl>
                                          <p:spTgt spid="181253"/>
                                        </p:tgtEl>
                                        <p:attrNameLst>
                                          <p:attrName>style.visibility</p:attrName>
                                        </p:attrNameLst>
                                      </p:cBhvr>
                                      <p:to>
                                        <p:strVal val="visible"/>
                                      </p:to>
                                    </p:set>
                                    <p:animEffect transition="in" filter="dissolve">
                                      <p:cBhvr>
                                        <p:cTn id="22" dur="500"/>
                                        <p:tgtEl>
                                          <p:spTgt spid="181253"/>
                                        </p:tgtEl>
                                      </p:cBhvr>
                                    </p:animEffect>
                                  </p:childTnLst>
                                </p:cTn>
                              </p:par>
                              <p:par>
                                <p:cTn id="23" presetID="9"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31</a:t>
            </a:fld>
            <a:endParaRPr lang="en-US"/>
          </a:p>
        </p:txBody>
      </p:sp>
      <p:sp>
        <p:nvSpPr>
          <p:cNvPr id="5" name="Text Box 4"/>
          <p:cNvSpPr txBox="1">
            <a:spLocks noChangeArrowheads="1"/>
          </p:cNvSpPr>
          <p:nvPr/>
        </p:nvSpPr>
        <p:spPr bwMode="auto">
          <a:xfrm>
            <a:off x="7239000" y="228600"/>
            <a:ext cx="14478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نحصل على:</a:t>
            </a:r>
          </a:p>
        </p:txBody>
      </p:sp>
      <p:graphicFrame>
        <p:nvGraphicFramePr>
          <p:cNvPr id="181253" name="Object 2"/>
          <p:cNvGraphicFramePr>
            <a:graphicFrameLocks noChangeAspect="1"/>
          </p:cNvGraphicFramePr>
          <p:nvPr/>
        </p:nvGraphicFramePr>
        <p:xfrm>
          <a:off x="2071688" y="762000"/>
          <a:ext cx="5794375" cy="485775"/>
        </p:xfrm>
        <a:graphic>
          <a:graphicData uri="http://schemas.openxmlformats.org/presentationml/2006/ole">
            <p:oleObj spid="_x0000_s79874" name="Equation" r:id="rId3" imgW="2501640" imgH="215640" progId="Equation.3">
              <p:embed/>
            </p:oleObj>
          </a:graphicData>
        </a:graphic>
      </p:graphicFrame>
      <p:sp>
        <p:nvSpPr>
          <p:cNvPr id="7" name="Text Box 4"/>
          <p:cNvSpPr txBox="1">
            <a:spLocks noChangeArrowheads="1"/>
          </p:cNvSpPr>
          <p:nvPr/>
        </p:nvSpPr>
        <p:spPr bwMode="auto">
          <a:xfrm>
            <a:off x="6477000" y="1828800"/>
            <a:ext cx="21336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وتفاضلها يكتب كالاتى:</a:t>
            </a:r>
          </a:p>
        </p:txBody>
      </p:sp>
      <p:graphicFrame>
        <p:nvGraphicFramePr>
          <p:cNvPr id="8" name="Object 3"/>
          <p:cNvGraphicFramePr>
            <a:graphicFrameLocks noChangeAspect="1"/>
          </p:cNvGraphicFramePr>
          <p:nvPr/>
        </p:nvGraphicFramePr>
        <p:xfrm>
          <a:off x="1676400" y="2362200"/>
          <a:ext cx="6300788" cy="796925"/>
        </p:xfrm>
        <a:graphic>
          <a:graphicData uri="http://schemas.openxmlformats.org/presentationml/2006/ole">
            <p:oleObj spid="_x0000_s79875" name="Equation" r:id="rId4" imgW="3022560" imgH="393480" progId="Equation.3">
              <p:embed/>
            </p:oleObj>
          </a:graphicData>
        </a:graphic>
      </p:graphicFrame>
      <p:graphicFrame>
        <p:nvGraphicFramePr>
          <p:cNvPr id="9" name="Object 4"/>
          <p:cNvGraphicFramePr>
            <a:graphicFrameLocks noChangeAspect="1"/>
          </p:cNvGraphicFramePr>
          <p:nvPr/>
        </p:nvGraphicFramePr>
        <p:xfrm>
          <a:off x="3227388" y="1447800"/>
          <a:ext cx="1763712" cy="476250"/>
        </p:xfrm>
        <a:graphic>
          <a:graphicData uri="http://schemas.openxmlformats.org/presentationml/2006/ole">
            <p:oleObj spid="_x0000_s79876" name="Equation" r:id="rId5" imgW="825480" imgH="203040" progId="Equation.3">
              <p:embed/>
            </p:oleObj>
          </a:graphicData>
        </a:graphic>
      </p:graphicFrame>
      <p:sp>
        <p:nvSpPr>
          <p:cNvPr id="11" name="Text Box 4"/>
          <p:cNvSpPr txBox="1">
            <a:spLocks noChangeArrowheads="1"/>
          </p:cNvSpPr>
          <p:nvPr/>
        </p:nvSpPr>
        <p:spPr bwMode="auto">
          <a:xfrm>
            <a:off x="6324600" y="3200400"/>
            <a:ext cx="25146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بمساواة المعادلتين 15 و 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181253"/>
                                        </p:tgtEl>
                                        <p:attrNameLst>
                                          <p:attrName>style.visibility</p:attrName>
                                        </p:attrNameLst>
                                      </p:cBhvr>
                                      <p:to>
                                        <p:strVal val="visible"/>
                                      </p:to>
                                    </p:set>
                                    <p:animEffect transition="in" filter="dissolve">
                                      <p:cBhvr>
                                        <p:cTn id="10" dur="500"/>
                                        <p:tgtEl>
                                          <p:spTgt spid="18125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32</a:t>
            </a:fld>
            <a:endParaRPr lang="en-US"/>
          </a:p>
        </p:txBody>
      </p:sp>
      <p:graphicFrame>
        <p:nvGraphicFramePr>
          <p:cNvPr id="181253" name="Object 3"/>
          <p:cNvGraphicFramePr>
            <a:graphicFrameLocks noChangeAspect="1"/>
          </p:cNvGraphicFramePr>
          <p:nvPr/>
        </p:nvGraphicFramePr>
        <p:xfrm>
          <a:off x="1295400" y="3276600"/>
          <a:ext cx="6457950" cy="796925"/>
        </p:xfrm>
        <a:graphic>
          <a:graphicData uri="http://schemas.openxmlformats.org/presentationml/2006/ole">
            <p:oleObj spid="_x0000_s135171" name="Equation" r:id="rId3" imgW="3098520" imgH="393480" progId="Equation.3">
              <p:embed/>
            </p:oleObj>
          </a:graphicData>
        </a:graphic>
      </p:graphicFrame>
      <p:graphicFrame>
        <p:nvGraphicFramePr>
          <p:cNvPr id="5" name="Object 4"/>
          <p:cNvGraphicFramePr>
            <a:graphicFrameLocks noChangeAspect="1"/>
          </p:cNvGraphicFramePr>
          <p:nvPr/>
        </p:nvGraphicFramePr>
        <p:xfrm>
          <a:off x="2095500" y="457200"/>
          <a:ext cx="5005388" cy="2468563"/>
        </p:xfrm>
        <a:graphic>
          <a:graphicData uri="http://schemas.openxmlformats.org/presentationml/2006/ole">
            <p:oleObj spid="_x0000_s135172" name="Equation" r:id="rId4" imgW="2400120" imgH="1218960" progId="Equation.3">
              <p:embed/>
            </p:oleObj>
          </a:graphicData>
        </a:graphic>
      </p:graphicFrame>
      <p:sp>
        <p:nvSpPr>
          <p:cNvPr id="8" name="Text Box 4"/>
          <p:cNvSpPr txBox="1">
            <a:spLocks noChangeArrowheads="1"/>
          </p:cNvSpPr>
          <p:nvPr/>
        </p:nvSpPr>
        <p:spPr bwMode="auto">
          <a:xfrm>
            <a:off x="6324600" y="2895600"/>
            <a:ext cx="25146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بقسمة الطرفين على </a:t>
            </a:r>
            <a:r>
              <a:rPr lang="en-US" sz="2000" b="1" dirty="0" smtClean="0"/>
              <a:t>T</a:t>
            </a:r>
            <a:endParaRPr lang="ar-SA" sz="2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81253"/>
                                        </p:tgtEl>
                                        <p:attrNameLst>
                                          <p:attrName>style.visibility</p:attrName>
                                        </p:attrNameLst>
                                      </p:cBhvr>
                                      <p:to>
                                        <p:strVal val="visible"/>
                                      </p:to>
                                    </p:set>
                                    <p:animEffect transition="in" filter="dissolve">
                                      <p:cBhvr>
                                        <p:cTn id="7" dur="500"/>
                                        <p:tgtEl>
                                          <p:spTgt spid="181253"/>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33</a:t>
            </a:fld>
            <a:endParaRPr lang="en-US"/>
          </a:p>
        </p:txBody>
      </p:sp>
      <p:sp>
        <p:nvSpPr>
          <p:cNvPr id="5" name="Text Box 4"/>
          <p:cNvSpPr txBox="1">
            <a:spLocks noChangeArrowheads="1"/>
          </p:cNvSpPr>
          <p:nvPr/>
        </p:nvSpPr>
        <p:spPr bwMode="auto">
          <a:xfrm>
            <a:off x="3886200" y="228600"/>
            <a:ext cx="50292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بما أن المعادلتين 14 و17 متشابهتان لذلك:</a:t>
            </a:r>
          </a:p>
        </p:txBody>
      </p:sp>
      <p:graphicFrame>
        <p:nvGraphicFramePr>
          <p:cNvPr id="6" name="Object 2"/>
          <p:cNvGraphicFramePr>
            <a:graphicFrameLocks noChangeAspect="1"/>
          </p:cNvGraphicFramePr>
          <p:nvPr/>
        </p:nvGraphicFramePr>
        <p:xfrm>
          <a:off x="2133600" y="2057400"/>
          <a:ext cx="5187950" cy="796925"/>
        </p:xfrm>
        <a:graphic>
          <a:graphicData uri="http://schemas.openxmlformats.org/presentationml/2006/ole">
            <p:oleObj spid="_x0000_s80898" name="Equation" r:id="rId3" imgW="2489040" imgH="393480" progId="Equation.3">
              <p:embed/>
            </p:oleObj>
          </a:graphicData>
        </a:graphic>
      </p:graphicFrame>
      <p:graphicFrame>
        <p:nvGraphicFramePr>
          <p:cNvPr id="7" name="Object 3"/>
          <p:cNvGraphicFramePr>
            <a:graphicFrameLocks noChangeAspect="1"/>
          </p:cNvGraphicFramePr>
          <p:nvPr/>
        </p:nvGraphicFramePr>
        <p:xfrm>
          <a:off x="2209800" y="2819400"/>
          <a:ext cx="5002212" cy="796925"/>
        </p:xfrm>
        <a:graphic>
          <a:graphicData uri="http://schemas.openxmlformats.org/presentationml/2006/ole">
            <p:oleObj spid="_x0000_s80899" name="Equation" r:id="rId4" imgW="2400120" imgH="393480" progId="Equation.3">
              <p:embed/>
            </p:oleObj>
          </a:graphicData>
        </a:graphic>
      </p:graphicFrame>
      <p:graphicFrame>
        <p:nvGraphicFramePr>
          <p:cNvPr id="8" name="Object 4"/>
          <p:cNvGraphicFramePr>
            <a:graphicFrameLocks noChangeAspect="1"/>
          </p:cNvGraphicFramePr>
          <p:nvPr/>
        </p:nvGraphicFramePr>
        <p:xfrm>
          <a:off x="1981200" y="3505200"/>
          <a:ext cx="5637212" cy="796925"/>
        </p:xfrm>
        <a:graphic>
          <a:graphicData uri="http://schemas.openxmlformats.org/presentationml/2006/ole">
            <p:oleObj spid="_x0000_s80900" name="Equation" r:id="rId5" imgW="2705040" imgH="393480" progId="Equation.3">
              <p:embed/>
            </p:oleObj>
          </a:graphicData>
        </a:graphic>
      </p:graphicFrame>
      <p:sp>
        <p:nvSpPr>
          <p:cNvPr id="9" name="Text Box 4"/>
          <p:cNvSpPr txBox="1">
            <a:spLocks noChangeArrowheads="1"/>
          </p:cNvSpPr>
          <p:nvPr/>
        </p:nvSpPr>
        <p:spPr bwMode="auto">
          <a:xfrm>
            <a:off x="304800" y="4267200"/>
            <a:ext cx="8534400" cy="707886"/>
          </a:xfrm>
          <a:prstGeom prst="rect">
            <a:avLst/>
          </a:prstGeom>
          <a:noFill/>
          <a:ln w="9525">
            <a:noFill/>
            <a:miter lim="800000"/>
            <a:headEnd/>
            <a:tailEnd/>
          </a:ln>
        </p:spPr>
        <p:txBody>
          <a:bodyPr wrap="square">
            <a:spAutoFit/>
          </a:bodyPr>
          <a:lstStyle/>
          <a:p>
            <a:pPr algn="just" rtl="1">
              <a:spcBef>
                <a:spcPct val="50000"/>
              </a:spcBef>
            </a:pPr>
            <a:r>
              <a:rPr lang="ar-SA" sz="2000" b="1" dirty="0" smtClean="0"/>
              <a:t>وحيث ان القيمة </a:t>
            </a:r>
            <a:r>
              <a:rPr lang="en-US" sz="2000" b="1" dirty="0" smtClean="0"/>
              <a:t>C</a:t>
            </a:r>
            <a:r>
              <a:rPr lang="en-US" sz="2000" b="1" baseline="-25000" dirty="0" smtClean="0"/>
              <a:t>P</a:t>
            </a:r>
            <a:r>
              <a:rPr lang="en-US" sz="2000" b="1" dirty="0" smtClean="0"/>
              <a:t>/T</a:t>
            </a:r>
            <a:r>
              <a:rPr lang="ar-SA" sz="2000" b="1" dirty="0" smtClean="0"/>
              <a:t>  موجبة دائما فإن المعادلة </a:t>
            </a:r>
            <a:r>
              <a:rPr lang="en-US" sz="2000" b="1" dirty="0" smtClean="0"/>
              <a:t>18b</a:t>
            </a:r>
            <a:r>
              <a:rPr lang="ar-SA" sz="2000" b="1" dirty="0" smtClean="0"/>
              <a:t> تشير الى أنه عند ثبوت الضغط فإن الانتروبى يزداد بزيادة درجة الحرارة.</a:t>
            </a:r>
          </a:p>
        </p:txBody>
      </p:sp>
      <p:graphicFrame>
        <p:nvGraphicFramePr>
          <p:cNvPr id="181253" name="Object 5"/>
          <p:cNvGraphicFramePr>
            <a:graphicFrameLocks noChangeAspect="1"/>
          </p:cNvGraphicFramePr>
          <p:nvPr/>
        </p:nvGraphicFramePr>
        <p:xfrm>
          <a:off x="1219200" y="457200"/>
          <a:ext cx="6113462" cy="796925"/>
        </p:xfrm>
        <a:graphic>
          <a:graphicData uri="http://schemas.openxmlformats.org/presentationml/2006/ole">
            <p:oleObj spid="_x0000_s80901" name="Equation" r:id="rId6" imgW="2933640" imgH="393480" progId="Equation.3">
              <p:embed/>
            </p:oleObj>
          </a:graphicData>
        </a:graphic>
      </p:graphicFrame>
      <p:graphicFrame>
        <p:nvGraphicFramePr>
          <p:cNvPr id="2" name="Object 6"/>
          <p:cNvGraphicFramePr>
            <a:graphicFrameLocks noChangeAspect="1"/>
          </p:cNvGraphicFramePr>
          <p:nvPr/>
        </p:nvGraphicFramePr>
        <p:xfrm>
          <a:off x="914400" y="1143000"/>
          <a:ext cx="6457950" cy="796925"/>
        </p:xfrm>
        <a:graphic>
          <a:graphicData uri="http://schemas.openxmlformats.org/presentationml/2006/ole">
            <p:oleObj spid="_x0000_s80902" name="Equation" r:id="rId7" imgW="309852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to="" calcmode="lin" valueType="num">
                                      <p:cBhvr>
                                        <p:cTn id="10" dur="1" fill="hold"/>
                                        <p:tgtEl>
                                          <p:spTgt spid="6"/>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to="" calcmode="lin" valueType="num">
                                      <p:cBhvr>
                                        <p:cTn id="13" dur="1" fill="hold"/>
                                        <p:tgtEl>
                                          <p:spTgt spid="7"/>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to="" calcmode="lin" valueType="num">
                                      <p:cBhvr>
                                        <p:cTn id="16" dur="1" fill="hold"/>
                                        <p:tgtEl>
                                          <p:spTgt spid="8"/>
                                        </p:tgtEl>
                                        <p:attrNameLst>
                                          <p:attrName/>
                                        </p:attrNameLst>
                                      </p:cBhvr>
                                    </p:anim>
                                  </p:childTnLst>
                                </p:cTn>
                              </p:par>
                              <p:par>
                                <p:cTn id="17" presetID="24"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to="" calcmode="lin" valueType="num">
                                      <p:cBhvr>
                                        <p:cTn id="19" dur="1" fill="hold"/>
                                        <p:tgtEl>
                                          <p:spTgt spid="9"/>
                                        </p:tgtEl>
                                        <p:attrNameLst>
                                          <p:attrName/>
                                        </p:attrNameLst>
                                      </p:cBhvr>
                                    </p:anim>
                                  </p:childTnLst>
                                </p:cTn>
                              </p:par>
                              <p:par>
                                <p:cTn id="20" presetID="9" presetClass="entr" presetSubtype="0" fill="hold" nodeType="withEffect">
                                  <p:stCondLst>
                                    <p:cond delay="0"/>
                                  </p:stCondLst>
                                  <p:childTnLst>
                                    <p:set>
                                      <p:cBhvr>
                                        <p:cTn id="21" dur="1" fill="hold">
                                          <p:stCondLst>
                                            <p:cond delay="0"/>
                                          </p:stCondLst>
                                        </p:cTn>
                                        <p:tgtEl>
                                          <p:spTgt spid="181253"/>
                                        </p:tgtEl>
                                        <p:attrNameLst>
                                          <p:attrName>style.visibility</p:attrName>
                                        </p:attrNameLst>
                                      </p:cBhvr>
                                      <p:to>
                                        <p:strVal val="visible"/>
                                      </p:to>
                                    </p:set>
                                    <p:animEffect transition="in" filter="dissolve">
                                      <p:cBhvr>
                                        <p:cTn id="22" dur="500"/>
                                        <p:tgtEl>
                                          <p:spTgt spid="181253"/>
                                        </p:tgtEl>
                                      </p:cBhvr>
                                    </p:animEffect>
                                  </p:childTnLst>
                                </p:cTn>
                              </p:par>
                              <p:par>
                                <p:cTn id="23" presetID="9"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34</a:t>
            </a:fld>
            <a:endParaRPr lang="en-US"/>
          </a:p>
        </p:txBody>
      </p:sp>
      <p:pic>
        <p:nvPicPr>
          <p:cNvPr id="5" name="Picture 5" descr="bur25542_1802d"/>
          <p:cNvPicPr>
            <a:picLocks noChangeAspect="1" noChangeArrowheads="1"/>
          </p:cNvPicPr>
          <p:nvPr/>
        </p:nvPicPr>
        <p:blipFill>
          <a:blip r:embed="rId2" cstate="print"/>
          <a:srcRect t="1913"/>
          <a:stretch>
            <a:fillRect/>
          </a:stretch>
        </p:blipFill>
        <p:spPr bwMode="auto">
          <a:xfrm>
            <a:off x="4038601" y="685800"/>
            <a:ext cx="3733800" cy="3586605"/>
          </a:xfrm>
          <a:prstGeom prst="rect">
            <a:avLst/>
          </a:prstGeom>
          <a:noFill/>
          <a:ln w="9525">
            <a:noFill/>
            <a:miter lim="800000"/>
            <a:headEnd/>
            <a:tailEnd/>
          </a:ln>
          <a:effectLst/>
        </p:spPr>
      </p:pic>
      <p:sp>
        <p:nvSpPr>
          <p:cNvPr id="6" name="Rectangle 3"/>
          <p:cNvSpPr txBox="1">
            <a:spLocks noChangeArrowheads="1"/>
          </p:cNvSpPr>
          <p:nvPr/>
        </p:nvSpPr>
        <p:spPr>
          <a:xfrm>
            <a:off x="609600" y="533400"/>
            <a:ext cx="7772400" cy="411480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600" b="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a:t>
            </a:r>
            <a:r>
              <a:rPr kumimoji="0" lang="en-US" sz="2600" b="0" u="none" strike="noStrike" kern="1200" cap="none" spc="0" normalizeH="0" baseline="-25000" noProof="0" dirty="0" smtClean="0">
                <a:ln>
                  <a:noFill/>
                </a:ln>
                <a:solidFill>
                  <a:schemeClr val="tx1"/>
                </a:solidFill>
                <a:effectLst/>
                <a:uLnTx/>
                <a:uFillTx/>
                <a:latin typeface="Times New Roman" pitchFamily="18" charset="0"/>
                <a:cs typeface="Times New Roman" pitchFamily="18" charset="0"/>
              </a:rPr>
              <a:t>lower temp</a:t>
            </a:r>
            <a:r>
              <a:rPr kumimoji="0" lang="en-US" sz="2600" b="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&lt;    </a:t>
            </a:r>
            <a:r>
              <a:rPr kumimoji="0" lang="en-US" sz="2600" b="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S</a:t>
            </a:r>
            <a:r>
              <a:rPr kumimoji="0" lang="en-US" sz="2600" b="0" u="none" strike="noStrike" kern="1200" cap="none" spc="0" normalizeH="0" baseline="-25000" noProof="0" dirty="0" err="1" smtClean="0">
                <a:ln>
                  <a:noFill/>
                </a:ln>
                <a:solidFill>
                  <a:schemeClr val="tx1"/>
                </a:solidFill>
                <a:effectLst/>
                <a:uLnTx/>
                <a:uFillTx/>
                <a:latin typeface="Times New Roman" pitchFamily="18" charset="0"/>
                <a:cs typeface="Times New Roman" pitchFamily="18" charset="0"/>
              </a:rPr>
              <a:t>higher</a:t>
            </a:r>
            <a:r>
              <a:rPr kumimoji="0" lang="en-US" sz="2600" b="0" u="none" strike="noStrike" kern="1200" cap="none" spc="0" normalizeH="0" baseline="-25000" noProof="0" dirty="0" smtClean="0">
                <a:ln>
                  <a:noFill/>
                </a:ln>
                <a:solidFill>
                  <a:schemeClr val="tx1"/>
                </a:solidFill>
                <a:effectLst/>
                <a:uLnTx/>
                <a:uFillTx/>
                <a:latin typeface="Times New Roman" pitchFamily="18" charset="0"/>
                <a:cs typeface="Times New Roman" pitchFamily="18" charset="0"/>
              </a:rPr>
              <a:t> temp</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endParaRPr kumimoji="0" lang="en-US" sz="2600" b="0" u="none" strike="noStrike" kern="1200" cap="none" spc="0" normalizeH="0" baseline="-2500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endParaRPr kumimoji="0" lang="en-US" sz="2600" b="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35</a:t>
            </a:fld>
            <a:endParaRPr lang="en-US"/>
          </a:p>
        </p:txBody>
      </p:sp>
      <p:sp>
        <p:nvSpPr>
          <p:cNvPr id="5" name="Text Box 4"/>
          <p:cNvSpPr txBox="1">
            <a:spLocks noChangeArrowheads="1"/>
          </p:cNvSpPr>
          <p:nvPr/>
        </p:nvSpPr>
        <p:spPr bwMode="auto">
          <a:xfrm>
            <a:off x="3962400" y="228600"/>
            <a:ext cx="48006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وبإعادة ترتيب المعادلتين </a:t>
            </a:r>
            <a:r>
              <a:rPr lang="en-US" sz="2000" b="1" dirty="0" smtClean="0"/>
              <a:t>18a</a:t>
            </a:r>
            <a:r>
              <a:rPr lang="ar-SA" sz="2000" b="1" dirty="0" smtClean="0"/>
              <a:t> و </a:t>
            </a:r>
            <a:r>
              <a:rPr lang="en-US" sz="2000" b="1" dirty="0" smtClean="0"/>
              <a:t>19</a:t>
            </a:r>
            <a:r>
              <a:rPr lang="ar-SA" sz="2000" b="1" dirty="0" smtClean="0"/>
              <a:t> </a:t>
            </a:r>
            <a:r>
              <a:rPr lang="ar-SA" sz="2000" b="1" dirty="0" smtClean="0"/>
              <a:t>نحصل على:</a:t>
            </a:r>
          </a:p>
        </p:txBody>
      </p:sp>
      <p:graphicFrame>
        <p:nvGraphicFramePr>
          <p:cNvPr id="6" name="Object 2"/>
          <p:cNvGraphicFramePr>
            <a:graphicFrameLocks noChangeAspect="1"/>
          </p:cNvGraphicFramePr>
          <p:nvPr/>
        </p:nvGraphicFramePr>
        <p:xfrm>
          <a:off x="2133600" y="1600200"/>
          <a:ext cx="4949825" cy="796925"/>
        </p:xfrm>
        <a:graphic>
          <a:graphicData uri="http://schemas.openxmlformats.org/presentationml/2006/ole">
            <p:oleObj spid="_x0000_s81922" name="Equation" r:id="rId3" imgW="2374560" imgH="393480" progId="Equation.3">
              <p:embed/>
            </p:oleObj>
          </a:graphicData>
        </a:graphic>
      </p:graphicFrame>
      <p:graphicFrame>
        <p:nvGraphicFramePr>
          <p:cNvPr id="7" name="Object 4"/>
          <p:cNvGraphicFramePr>
            <a:graphicFrameLocks noChangeAspect="1"/>
          </p:cNvGraphicFramePr>
          <p:nvPr/>
        </p:nvGraphicFramePr>
        <p:xfrm>
          <a:off x="1905000" y="3886200"/>
          <a:ext cx="5397500" cy="796925"/>
        </p:xfrm>
        <a:graphic>
          <a:graphicData uri="http://schemas.openxmlformats.org/presentationml/2006/ole">
            <p:oleObj spid="_x0000_s81923" name="Equation" r:id="rId4" imgW="2590560" imgH="393480" progId="Equation.3">
              <p:embed/>
            </p:oleObj>
          </a:graphicData>
        </a:graphic>
      </p:graphicFrame>
      <p:graphicFrame>
        <p:nvGraphicFramePr>
          <p:cNvPr id="181253" name="Object 6"/>
          <p:cNvGraphicFramePr>
            <a:graphicFrameLocks noChangeAspect="1"/>
          </p:cNvGraphicFramePr>
          <p:nvPr/>
        </p:nvGraphicFramePr>
        <p:xfrm>
          <a:off x="2057400" y="685800"/>
          <a:ext cx="5187950" cy="796925"/>
        </p:xfrm>
        <a:graphic>
          <a:graphicData uri="http://schemas.openxmlformats.org/presentationml/2006/ole">
            <p:oleObj spid="_x0000_s81926" name="Equation" r:id="rId5" imgW="2489040" imgH="393480" progId="Equation.3">
              <p:embed/>
            </p:oleObj>
          </a:graphicData>
        </a:graphic>
      </p:graphicFrame>
      <p:graphicFrame>
        <p:nvGraphicFramePr>
          <p:cNvPr id="4" name="Object 8"/>
          <p:cNvGraphicFramePr>
            <a:graphicFrameLocks noChangeAspect="1"/>
          </p:cNvGraphicFramePr>
          <p:nvPr/>
        </p:nvGraphicFramePr>
        <p:xfrm>
          <a:off x="1905000" y="3048000"/>
          <a:ext cx="5637213" cy="796925"/>
        </p:xfrm>
        <a:graphic>
          <a:graphicData uri="http://schemas.openxmlformats.org/presentationml/2006/ole">
            <p:oleObj spid="_x0000_s81928" name="Equation" r:id="rId6" imgW="270504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24" presetClass="entr" presetSubtype="0" fill="hold" nodeType="withEffect">
                                  <p:stCondLst>
                                    <p:cond delay="0"/>
                                  </p:stCondLst>
                                  <p:childTnLst>
                                    <p:set>
                                      <p:cBhvr>
                                        <p:cTn id="15" dur="1" fill="hold">
                                          <p:stCondLst>
                                            <p:cond delay="0"/>
                                          </p:stCondLst>
                                        </p:cTn>
                                        <p:tgtEl>
                                          <p:spTgt spid="181253"/>
                                        </p:tgtEl>
                                        <p:attrNameLst>
                                          <p:attrName>style.visibility</p:attrName>
                                        </p:attrNameLst>
                                      </p:cBhvr>
                                      <p:to>
                                        <p:strVal val="visible"/>
                                      </p:to>
                                    </p:set>
                                    <p:anim to="" calcmode="lin" valueType="num">
                                      <p:cBhvr>
                                        <p:cTn id="16" dur="1" fill="hold"/>
                                        <p:tgtEl>
                                          <p:spTgt spid="181253"/>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to="" calcmode="lin" valueType="num">
                                      <p:cBhvr>
                                        <p:cTn id="19"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36</a:t>
            </a:fld>
            <a:endParaRPr lang="en-US"/>
          </a:p>
        </p:txBody>
      </p:sp>
      <p:sp>
        <p:nvSpPr>
          <p:cNvPr id="5" name="Text Box 4"/>
          <p:cNvSpPr txBox="1">
            <a:spLocks noChangeArrowheads="1"/>
          </p:cNvSpPr>
          <p:nvPr/>
        </p:nvSpPr>
        <p:spPr bwMode="auto">
          <a:xfrm>
            <a:off x="304800" y="2514600"/>
            <a:ext cx="86106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وبمفاضلة المعادلة </a:t>
            </a:r>
            <a:r>
              <a:rPr lang="en-US" sz="2000" b="1" dirty="0" smtClean="0"/>
              <a:t>21</a:t>
            </a:r>
            <a:r>
              <a:rPr lang="ar-SA" sz="2000" b="1" dirty="0" smtClean="0"/>
              <a:t> بالنسبة  لدرجة الحرارة عند ثبات </a:t>
            </a:r>
            <a:r>
              <a:rPr lang="en-US" sz="2000" b="1" dirty="0" smtClean="0"/>
              <a:t>P</a:t>
            </a:r>
            <a:endParaRPr lang="ar-SA" sz="2000" b="1" dirty="0" smtClean="0"/>
          </a:p>
        </p:txBody>
      </p:sp>
      <p:graphicFrame>
        <p:nvGraphicFramePr>
          <p:cNvPr id="6" name="Object 5"/>
          <p:cNvGraphicFramePr>
            <a:graphicFrameLocks noChangeAspect="1"/>
          </p:cNvGraphicFramePr>
          <p:nvPr/>
        </p:nvGraphicFramePr>
        <p:xfrm>
          <a:off x="1828800" y="1524000"/>
          <a:ext cx="5373688" cy="847725"/>
        </p:xfrm>
        <a:graphic>
          <a:graphicData uri="http://schemas.openxmlformats.org/presentationml/2006/ole">
            <p:oleObj spid="_x0000_s136194" name="Equation" r:id="rId3" imgW="2577960" imgH="419040" progId="Equation.3">
              <p:embed/>
            </p:oleObj>
          </a:graphicData>
        </a:graphic>
      </p:graphicFrame>
      <p:graphicFrame>
        <p:nvGraphicFramePr>
          <p:cNvPr id="7" name="Object 6"/>
          <p:cNvGraphicFramePr>
            <a:graphicFrameLocks noChangeAspect="1"/>
          </p:cNvGraphicFramePr>
          <p:nvPr/>
        </p:nvGraphicFramePr>
        <p:xfrm>
          <a:off x="885825" y="3937000"/>
          <a:ext cx="7331075" cy="847725"/>
        </p:xfrm>
        <a:graphic>
          <a:graphicData uri="http://schemas.openxmlformats.org/presentationml/2006/ole">
            <p:oleObj spid="_x0000_s136195" name="Equation" r:id="rId4" imgW="3517560" imgH="419040" progId="Equation.3">
              <p:embed/>
            </p:oleObj>
          </a:graphicData>
        </a:graphic>
      </p:graphicFrame>
      <p:sp>
        <p:nvSpPr>
          <p:cNvPr id="8" name="Rectangle 7"/>
          <p:cNvSpPr/>
          <p:nvPr/>
        </p:nvSpPr>
        <p:spPr>
          <a:xfrm>
            <a:off x="5029200" y="304800"/>
            <a:ext cx="3711272" cy="369332"/>
          </a:xfrm>
          <a:prstGeom prst="rect">
            <a:avLst/>
          </a:prstGeom>
        </p:spPr>
        <p:txBody>
          <a:bodyPr wrap="none">
            <a:spAutoFit/>
          </a:bodyPr>
          <a:lstStyle/>
          <a:p>
            <a:pPr algn="r" rtl="1"/>
            <a:r>
              <a:rPr lang="ar-SA" b="1" dirty="0" smtClean="0"/>
              <a:t>بمفاضلة المعادلة </a:t>
            </a:r>
            <a:r>
              <a:rPr lang="en-US" b="1" dirty="0" smtClean="0"/>
              <a:t>20 </a:t>
            </a:r>
            <a:r>
              <a:rPr lang="ar-SA" b="1" dirty="0" smtClean="0"/>
              <a:t> بالنسبة الى </a:t>
            </a:r>
            <a:r>
              <a:rPr lang="en-US" b="1" dirty="0" smtClean="0"/>
              <a:t>P</a:t>
            </a:r>
            <a:r>
              <a:rPr lang="ar-SA" b="1" dirty="0" smtClean="0"/>
              <a:t> عند ثبات </a:t>
            </a:r>
            <a:r>
              <a:rPr lang="en-US" b="1" dirty="0" smtClean="0"/>
              <a:t>T</a:t>
            </a:r>
            <a:endParaRPr lang="en-US" dirty="0"/>
          </a:p>
        </p:txBody>
      </p:sp>
      <p:graphicFrame>
        <p:nvGraphicFramePr>
          <p:cNvPr id="181253" name="Object 4"/>
          <p:cNvGraphicFramePr>
            <a:graphicFrameLocks noChangeAspect="1"/>
          </p:cNvGraphicFramePr>
          <p:nvPr/>
        </p:nvGraphicFramePr>
        <p:xfrm>
          <a:off x="2209800" y="685800"/>
          <a:ext cx="4949825" cy="796925"/>
        </p:xfrm>
        <a:graphic>
          <a:graphicData uri="http://schemas.openxmlformats.org/presentationml/2006/ole">
            <p:oleObj spid="_x0000_s136196" name="Equation" r:id="rId5" imgW="2374560" imgH="393480" progId="Equation.3">
              <p:embed/>
            </p:oleObj>
          </a:graphicData>
        </a:graphic>
      </p:graphicFrame>
      <p:graphicFrame>
        <p:nvGraphicFramePr>
          <p:cNvPr id="9" name="Object 5"/>
          <p:cNvGraphicFramePr>
            <a:graphicFrameLocks noChangeAspect="1"/>
          </p:cNvGraphicFramePr>
          <p:nvPr/>
        </p:nvGraphicFramePr>
        <p:xfrm>
          <a:off x="1752600" y="2971800"/>
          <a:ext cx="5397500" cy="796925"/>
        </p:xfrm>
        <a:graphic>
          <a:graphicData uri="http://schemas.openxmlformats.org/presentationml/2006/ole">
            <p:oleObj spid="_x0000_s136197" name="Equation" r:id="rId6" imgW="259056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14" presetClass="entr" presetSubtype="10" fill="hold" nodeType="withEffect">
                                  <p:stCondLst>
                                    <p:cond delay="0"/>
                                  </p:stCondLst>
                                  <p:childTnLst>
                                    <p:set>
                                      <p:cBhvr>
                                        <p:cTn id="15" dur="1" fill="hold">
                                          <p:stCondLst>
                                            <p:cond delay="0"/>
                                          </p:stCondLst>
                                        </p:cTn>
                                        <p:tgtEl>
                                          <p:spTgt spid="181253"/>
                                        </p:tgtEl>
                                        <p:attrNameLst>
                                          <p:attrName>style.visibility</p:attrName>
                                        </p:attrNameLst>
                                      </p:cBhvr>
                                      <p:to>
                                        <p:strVal val="visible"/>
                                      </p:to>
                                    </p:set>
                                    <p:animEffect transition="in" filter="randombar(horizontal)">
                                      <p:cBhvr>
                                        <p:cTn id="16" dur="500"/>
                                        <p:tgtEl>
                                          <p:spTgt spid="181253"/>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37</a:t>
            </a:fld>
            <a:endParaRPr lang="en-US"/>
          </a:p>
        </p:txBody>
      </p:sp>
      <p:sp>
        <p:nvSpPr>
          <p:cNvPr id="5" name="Text Box 4"/>
          <p:cNvSpPr txBox="1">
            <a:spLocks noChangeArrowheads="1"/>
          </p:cNvSpPr>
          <p:nvPr/>
        </p:nvSpPr>
        <p:spPr bwMode="auto">
          <a:xfrm>
            <a:off x="4343400" y="228600"/>
            <a:ext cx="44196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بمقارنة المعادلتين </a:t>
            </a:r>
            <a:r>
              <a:rPr lang="en-US" sz="2000" b="1" dirty="0" smtClean="0"/>
              <a:t>22</a:t>
            </a:r>
            <a:r>
              <a:rPr lang="ar-SA" sz="2000" b="1" dirty="0" smtClean="0"/>
              <a:t> و</a:t>
            </a:r>
            <a:r>
              <a:rPr lang="en-US" sz="2000" b="1" dirty="0" smtClean="0"/>
              <a:t>23</a:t>
            </a:r>
            <a:r>
              <a:rPr lang="ar-SA" sz="2000" b="1" dirty="0" smtClean="0"/>
              <a:t> نحصل </a:t>
            </a:r>
            <a:r>
              <a:rPr lang="ar-SA" sz="2000" b="1" dirty="0" smtClean="0"/>
              <a:t>على</a:t>
            </a:r>
            <a:r>
              <a:rPr lang="en-US" sz="2000" b="1" dirty="0" smtClean="0"/>
              <a:t> </a:t>
            </a:r>
            <a:r>
              <a:rPr lang="ar-SA" sz="2000" b="1" dirty="0" smtClean="0"/>
              <a:t>المعادلة 24:</a:t>
            </a:r>
            <a:endParaRPr lang="ar-SA" sz="2000" b="1" dirty="0" smtClean="0"/>
          </a:p>
        </p:txBody>
      </p:sp>
      <p:graphicFrame>
        <p:nvGraphicFramePr>
          <p:cNvPr id="6" name="Object 2"/>
          <p:cNvGraphicFramePr>
            <a:graphicFrameLocks noChangeAspect="1"/>
          </p:cNvGraphicFramePr>
          <p:nvPr/>
        </p:nvGraphicFramePr>
        <p:xfrm>
          <a:off x="2133600" y="2438400"/>
          <a:ext cx="5507038" cy="796925"/>
        </p:xfrm>
        <a:graphic>
          <a:graphicData uri="http://schemas.openxmlformats.org/presentationml/2006/ole">
            <p:oleObj spid="_x0000_s82946" name="Equation" r:id="rId3" imgW="2641320" imgH="393480" progId="Equation.3">
              <p:embed/>
            </p:oleObj>
          </a:graphicData>
        </a:graphic>
      </p:graphicFrame>
      <p:graphicFrame>
        <p:nvGraphicFramePr>
          <p:cNvPr id="11" name="Object 10"/>
          <p:cNvGraphicFramePr>
            <a:graphicFrameLocks noChangeAspect="1"/>
          </p:cNvGraphicFramePr>
          <p:nvPr/>
        </p:nvGraphicFramePr>
        <p:xfrm>
          <a:off x="1905000" y="609600"/>
          <a:ext cx="5373688" cy="847725"/>
        </p:xfrm>
        <a:graphic>
          <a:graphicData uri="http://schemas.openxmlformats.org/presentationml/2006/ole">
            <p:oleObj spid="_x0000_s82949" name="Equation" r:id="rId4" imgW="2577960" imgH="419040" progId="Equation.3">
              <p:embed/>
            </p:oleObj>
          </a:graphicData>
        </a:graphic>
      </p:graphicFrame>
      <p:graphicFrame>
        <p:nvGraphicFramePr>
          <p:cNvPr id="12" name="Object 11"/>
          <p:cNvGraphicFramePr>
            <a:graphicFrameLocks noChangeAspect="1"/>
          </p:cNvGraphicFramePr>
          <p:nvPr/>
        </p:nvGraphicFramePr>
        <p:xfrm>
          <a:off x="1981200" y="1524000"/>
          <a:ext cx="5664200" cy="847725"/>
        </p:xfrm>
        <a:graphic>
          <a:graphicData uri="http://schemas.openxmlformats.org/presentationml/2006/ole">
            <p:oleObj spid="_x0000_s82950" name="Equation" r:id="rId5" imgW="271764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38</a:t>
            </a:fld>
            <a:endParaRPr lang="en-US"/>
          </a:p>
        </p:txBody>
      </p:sp>
      <p:sp>
        <p:nvSpPr>
          <p:cNvPr id="5" name="Text Box 4"/>
          <p:cNvSpPr txBox="1">
            <a:spLocks noChangeArrowheads="1"/>
          </p:cNvSpPr>
          <p:nvPr/>
        </p:nvSpPr>
        <p:spPr bwMode="auto">
          <a:xfrm>
            <a:off x="1828800" y="304800"/>
            <a:ext cx="67818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بالتعويض من المعادلتين </a:t>
            </a:r>
            <a:r>
              <a:rPr lang="en-US" sz="2000" b="1" dirty="0" smtClean="0"/>
              <a:t>18b</a:t>
            </a:r>
            <a:r>
              <a:rPr lang="ar-SA" sz="2000" b="1" dirty="0" smtClean="0"/>
              <a:t> و</a:t>
            </a:r>
            <a:r>
              <a:rPr lang="en-US" sz="2000" b="1" dirty="0" smtClean="0"/>
              <a:t>24</a:t>
            </a:r>
            <a:r>
              <a:rPr lang="ar-SA" sz="2000" b="1" dirty="0" smtClean="0"/>
              <a:t> فى المعادلة </a:t>
            </a:r>
            <a:r>
              <a:rPr lang="en-US" sz="2000" b="1" dirty="0" smtClean="0"/>
              <a:t>14</a:t>
            </a:r>
            <a:r>
              <a:rPr lang="ar-SA" sz="2000" b="1" dirty="0" smtClean="0"/>
              <a:t> نحصل </a:t>
            </a:r>
            <a:r>
              <a:rPr lang="ar-SA" sz="2000" b="1" dirty="0" smtClean="0"/>
              <a:t>على المعادلة 25:</a:t>
            </a:r>
            <a:endParaRPr lang="ar-SA" sz="2000" b="1" dirty="0" smtClean="0"/>
          </a:p>
        </p:txBody>
      </p:sp>
      <p:graphicFrame>
        <p:nvGraphicFramePr>
          <p:cNvPr id="6" name="Object 3"/>
          <p:cNvGraphicFramePr>
            <a:graphicFrameLocks noChangeAspect="1"/>
          </p:cNvGraphicFramePr>
          <p:nvPr/>
        </p:nvGraphicFramePr>
        <p:xfrm>
          <a:off x="1600200" y="3581400"/>
          <a:ext cx="6434138" cy="796925"/>
        </p:xfrm>
        <a:graphic>
          <a:graphicData uri="http://schemas.openxmlformats.org/presentationml/2006/ole">
            <p:oleObj spid="_x0000_s138242" name="Equation" r:id="rId3" imgW="3085920" imgH="393480" progId="Equation.3">
              <p:embed/>
            </p:oleObj>
          </a:graphicData>
        </a:graphic>
      </p:graphicFrame>
      <p:graphicFrame>
        <p:nvGraphicFramePr>
          <p:cNvPr id="181253" name="Object 3"/>
          <p:cNvGraphicFramePr>
            <a:graphicFrameLocks noChangeAspect="1"/>
          </p:cNvGraphicFramePr>
          <p:nvPr/>
        </p:nvGraphicFramePr>
        <p:xfrm>
          <a:off x="3962400" y="2590800"/>
          <a:ext cx="3203575" cy="796925"/>
        </p:xfrm>
        <a:graphic>
          <a:graphicData uri="http://schemas.openxmlformats.org/presentationml/2006/ole">
            <p:oleObj spid="_x0000_s138243" name="Equation" r:id="rId4" imgW="1536480" imgH="393480" progId="Equation.3">
              <p:embed/>
            </p:oleObj>
          </a:graphicData>
        </a:graphic>
      </p:graphicFrame>
      <p:graphicFrame>
        <p:nvGraphicFramePr>
          <p:cNvPr id="7" name="Object 4"/>
          <p:cNvGraphicFramePr>
            <a:graphicFrameLocks noChangeAspect="1"/>
          </p:cNvGraphicFramePr>
          <p:nvPr/>
        </p:nvGraphicFramePr>
        <p:xfrm>
          <a:off x="2286000" y="1752600"/>
          <a:ext cx="5002213" cy="796925"/>
        </p:xfrm>
        <a:graphic>
          <a:graphicData uri="http://schemas.openxmlformats.org/presentationml/2006/ole">
            <p:oleObj spid="_x0000_s138244" name="Equation" r:id="rId5" imgW="2400120" imgH="393480" progId="Equation.3">
              <p:embed/>
            </p:oleObj>
          </a:graphicData>
        </a:graphic>
      </p:graphicFrame>
      <p:graphicFrame>
        <p:nvGraphicFramePr>
          <p:cNvPr id="8" name="Object 5"/>
          <p:cNvGraphicFramePr>
            <a:graphicFrameLocks noChangeAspect="1"/>
          </p:cNvGraphicFramePr>
          <p:nvPr/>
        </p:nvGraphicFramePr>
        <p:xfrm>
          <a:off x="1600200" y="838200"/>
          <a:ext cx="6113463" cy="796925"/>
        </p:xfrm>
        <a:graphic>
          <a:graphicData uri="http://schemas.openxmlformats.org/presentationml/2006/ole">
            <p:oleObj spid="_x0000_s138245" name="Equation" r:id="rId6" imgW="293364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181253"/>
                                        </p:tgtEl>
                                        <p:attrNameLst>
                                          <p:attrName>style.visibility</p:attrName>
                                        </p:attrNameLst>
                                      </p:cBhvr>
                                      <p:to>
                                        <p:strVal val="visible"/>
                                      </p:to>
                                    </p:set>
                                    <p:animEffect transition="in" filter="randombar(horizontal)">
                                      <p:cBhvr>
                                        <p:cTn id="13" dur="500"/>
                                        <p:tgtEl>
                                          <p:spTgt spid="181253"/>
                                        </p:tgtEl>
                                      </p:cBhvr>
                                    </p:animEffect>
                                  </p:childTnLst>
                                </p:cTn>
                              </p:par>
                              <p:par>
                                <p:cTn id="14" presetID="24"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to="" calcmode="lin" valueType="num">
                                      <p:cBhvr>
                                        <p:cTn id="16" dur="1" fill="hold"/>
                                        <p:tgtEl>
                                          <p:spTgt spid="7"/>
                                        </p:tgtEl>
                                        <p:attrNameLst>
                                          <p:attrName/>
                                        </p:attrNameLst>
                                      </p:cBhvr>
                                    </p:anim>
                                  </p:childTnLst>
                                </p:cTn>
                              </p:par>
                              <p:par>
                                <p:cTn id="17" presetID="9"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D300124-F700-409F-A11C-33DA4138A3EB}" type="slidenum">
              <a:rPr lang="en-US" smtClean="0"/>
              <a:pPr/>
              <a:t>39</a:t>
            </a:fld>
            <a:endParaRPr lang="en-US"/>
          </a:p>
        </p:txBody>
      </p:sp>
      <p:sp>
        <p:nvSpPr>
          <p:cNvPr id="5" name="Text Box 4"/>
          <p:cNvSpPr txBox="1">
            <a:spLocks noChangeArrowheads="1"/>
          </p:cNvSpPr>
          <p:nvPr/>
        </p:nvSpPr>
        <p:spPr bwMode="auto">
          <a:xfrm>
            <a:off x="2057400" y="457200"/>
            <a:ext cx="6629400" cy="400110"/>
          </a:xfrm>
          <a:prstGeom prst="rect">
            <a:avLst/>
          </a:prstGeom>
          <a:noFill/>
          <a:ln w="9525">
            <a:noFill/>
            <a:miter lim="800000"/>
            <a:headEnd/>
            <a:tailEnd/>
          </a:ln>
        </p:spPr>
        <p:txBody>
          <a:bodyPr wrap="square">
            <a:spAutoFit/>
          </a:bodyPr>
          <a:lstStyle/>
          <a:p>
            <a:pPr algn="just" rtl="1">
              <a:spcBef>
                <a:spcPct val="50000"/>
              </a:spcBef>
            </a:pPr>
            <a:r>
              <a:rPr lang="ar-SA" sz="2000" b="1" dirty="0" smtClean="0"/>
              <a:t>المعادلتين 13 و25 هى معادلات عامة وتنطبق على المواد الصلبة والسائلة</a:t>
            </a:r>
          </a:p>
        </p:txBody>
      </p:sp>
      <p:graphicFrame>
        <p:nvGraphicFramePr>
          <p:cNvPr id="6" name="Object 4"/>
          <p:cNvGraphicFramePr>
            <a:graphicFrameLocks noChangeAspect="1"/>
          </p:cNvGraphicFramePr>
          <p:nvPr/>
        </p:nvGraphicFramePr>
        <p:xfrm>
          <a:off x="1828800" y="914400"/>
          <a:ext cx="6434138" cy="1644650"/>
        </p:xfrm>
        <a:graphic>
          <a:graphicData uri="http://schemas.openxmlformats.org/presentationml/2006/ole">
            <p:oleObj spid="_x0000_s137218" name="Equation" r:id="rId3" imgW="3085920" imgH="81252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1988</TotalTime>
  <Words>1222</Words>
  <Application>Microsoft Office PowerPoint</Application>
  <PresentationFormat>On-screen Show (4:3)</PresentationFormat>
  <Paragraphs>144</Paragraphs>
  <Slides>39</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42" baseType="lpstr">
      <vt:lpstr>Equity</vt:lpstr>
      <vt:lpstr>Microsoft Equation 3.0</vt:lpstr>
      <vt:lpstr>Equation</vt:lpstr>
      <vt:lpstr>Slide 1</vt:lpstr>
      <vt:lpstr>Example</vt:lpstr>
      <vt:lpstr>مثال:</vt:lpstr>
      <vt:lpstr>Slide 4</vt:lpstr>
      <vt:lpstr>Slide 5</vt:lpstr>
      <vt:lpstr>Slide 6</vt:lpstr>
      <vt:lpstr>Slide 7</vt:lpstr>
      <vt:lpstr>Slide 8</vt:lpstr>
      <vt:lpstr>Slide 9</vt:lpstr>
      <vt:lpstr>Slide 10</vt:lpstr>
      <vt:lpstr>Slide 11</vt:lpstr>
      <vt:lpstr>مثال: زيادة إنتروبى الكون</vt:lpstr>
      <vt:lpstr>Slide 13</vt:lpstr>
      <vt:lpstr>Slide 14</vt:lpstr>
      <vt:lpstr>Slide 15</vt:lpstr>
      <vt:lpstr>Slide 16</vt:lpstr>
      <vt:lpstr>Slide 17</vt:lpstr>
      <vt:lpstr>الطاقة الغير متاحة لاجراء شغل</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Toshiba</cp:lastModifiedBy>
  <cp:revision>259</cp:revision>
  <dcterms:created xsi:type="dcterms:W3CDTF">2012-02-02T10:47:00Z</dcterms:created>
  <dcterms:modified xsi:type="dcterms:W3CDTF">2012-03-30T18:50:27Z</dcterms:modified>
</cp:coreProperties>
</file>