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63" r:id="rId2"/>
    <p:sldId id="264" r:id="rId3"/>
    <p:sldId id="265" r:id="rId4"/>
    <p:sldId id="266" r:id="rId5"/>
    <p:sldId id="267" r:id="rId6"/>
    <p:sldId id="258" r:id="rId7"/>
    <p:sldId id="259" r:id="rId8"/>
    <p:sldId id="260" r:id="rId9"/>
    <p:sldId id="261" r:id="rId10"/>
    <p:sldId id="262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8.wmf"/><Relationship Id="rId7" Type="http://schemas.openxmlformats.org/officeDocument/2006/relationships/image" Target="../media/image21.wmf"/><Relationship Id="rId12" Type="http://schemas.openxmlformats.org/officeDocument/2006/relationships/image" Target="../media/image26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3.jpeg"/><Relationship Id="rId11" Type="http://schemas.openxmlformats.org/officeDocument/2006/relationships/image" Target="../media/image25.wmf"/><Relationship Id="rId5" Type="http://schemas.openxmlformats.org/officeDocument/2006/relationships/image" Target="../media/image20.wmf"/><Relationship Id="rId10" Type="http://schemas.openxmlformats.org/officeDocument/2006/relationships/image" Target="../media/image24.wmf"/><Relationship Id="rId4" Type="http://schemas.openxmlformats.org/officeDocument/2006/relationships/image" Target="../media/image19.wmf"/><Relationship Id="rId9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3.wmf"/><Relationship Id="rId7" Type="http://schemas.openxmlformats.org/officeDocument/2006/relationships/image" Target="../media/image3.jpeg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3.jpeg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3.jpeg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3.jpeg"/><Relationship Id="rId1" Type="http://schemas.openxmlformats.org/officeDocument/2006/relationships/image" Target="../media/image61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7" Type="http://schemas.openxmlformats.org/officeDocument/2006/relationships/image" Target="../media/image74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6" Type="http://schemas.openxmlformats.org/officeDocument/2006/relationships/image" Target="../media/image73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3.jpeg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image" Target="../media/image3.jpeg"/><Relationship Id="rId5" Type="http://schemas.openxmlformats.org/officeDocument/2006/relationships/image" Target="../media/image85.wmf"/><Relationship Id="rId4" Type="http://schemas.openxmlformats.org/officeDocument/2006/relationships/image" Target="../media/image84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Relationship Id="rId4" Type="http://schemas.openxmlformats.org/officeDocument/2006/relationships/image" Target="../media/image89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wmf"/><Relationship Id="rId1" Type="http://schemas.openxmlformats.org/officeDocument/2006/relationships/image" Target="../media/image3.jpeg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7" Type="http://schemas.openxmlformats.org/officeDocument/2006/relationships/image" Target="../media/image98.wmf"/><Relationship Id="rId2" Type="http://schemas.openxmlformats.org/officeDocument/2006/relationships/image" Target="../media/image3.jpeg"/><Relationship Id="rId1" Type="http://schemas.openxmlformats.org/officeDocument/2006/relationships/image" Target="../media/image93.wmf"/><Relationship Id="rId6" Type="http://schemas.openxmlformats.org/officeDocument/2006/relationships/image" Target="../media/image97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B0611-BE81-4213-941C-2FB2CEE0BF94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5544F-2CAB-4FA4-9BF4-F333DEB4D3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ABFC-CA7F-4C2B-A7C8-A015BD68887C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1D9BA-942C-4765-92B0-57126ABFCF5A}" type="slidenum">
              <a:rPr lang="ar-SA" smtClean="0"/>
              <a:pPr/>
              <a:t>20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CC61-E0A5-41A7-AAE7-B8E818032BBF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1303F-12A7-4A1B-8BBA-846812C7D1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CC61-E0A5-41A7-AAE7-B8E818032BBF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1303F-12A7-4A1B-8BBA-846812C7D1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CC61-E0A5-41A7-AAE7-B8E818032BBF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1303F-12A7-4A1B-8BBA-846812C7D1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CC61-E0A5-41A7-AAE7-B8E818032BBF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1303F-12A7-4A1B-8BBA-846812C7D1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CC61-E0A5-41A7-AAE7-B8E818032BBF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1303F-12A7-4A1B-8BBA-846812C7D1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CC61-E0A5-41A7-AAE7-B8E818032BBF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1303F-12A7-4A1B-8BBA-846812C7D1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CC61-E0A5-41A7-AAE7-B8E818032BBF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1303F-12A7-4A1B-8BBA-846812C7D1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CC61-E0A5-41A7-AAE7-B8E818032BBF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1303F-12A7-4A1B-8BBA-846812C7D1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CC61-E0A5-41A7-AAE7-B8E818032BBF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1303F-12A7-4A1B-8BBA-846812C7D1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CC61-E0A5-41A7-AAE7-B8E818032BBF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1303F-12A7-4A1B-8BBA-846812C7D1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CC61-E0A5-41A7-AAE7-B8E818032BBF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1303F-12A7-4A1B-8BBA-846812C7D1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7CC61-E0A5-41A7-AAE7-B8E818032BBF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1303F-12A7-4A1B-8BBA-846812C7D1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oleObject" Target="../embeddings/oleObject28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2.bin"/><Relationship Id="rId12" Type="http://schemas.openxmlformats.org/officeDocument/2006/relationships/oleObject" Target="../embeddings/oleObject2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1.bin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0.bin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19.bin"/><Relationship Id="rId9" Type="http://schemas.openxmlformats.org/officeDocument/2006/relationships/oleObject" Target="../embeddings/oleObject2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Relationship Id="rId9" Type="http://schemas.openxmlformats.org/officeDocument/2006/relationships/oleObject" Target="../embeddings/oleObject4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50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4.bin"/><Relationship Id="rId5" Type="http://schemas.openxmlformats.org/officeDocument/2006/relationships/oleObject" Target="../embeddings/oleObject53.bin"/><Relationship Id="rId4" Type="http://schemas.openxmlformats.org/officeDocument/2006/relationships/oleObject" Target="../embeddings/oleObject5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58.bin"/><Relationship Id="rId4" Type="http://schemas.openxmlformats.org/officeDocument/2006/relationships/oleObject" Target="../embeddings/oleObject5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5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6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6.bin"/><Relationship Id="rId5" Type="http://schemas.openxmlformats.org/officeDocument/2006/relationships/oleObject" Target="../embeddings/oleObject65.bin"/><Relationship Id="rId4" Type="http://schemas.openxmlformats.org/officeDocument/2006/relationships/oleObject" Target="../embeddings/oleObject6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69.bin"/><Relationship Id="rId4" Type="http://schemas.openxmlformats.org/officeDocument/2006/relationships/oleObject" Target="../embeddings/oleObject68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71.bin"/><Relationship Id="rId11" Type="http://schemas.openxmlformats.org/officeDocument/2006/relationships/oleObject" Target="../embeddings/oleObject76.bin"/><Relationship Id="rId5" Type="http://schemas.openxmlformats.org/officeDocument/2006/relationships/oleObject" Target="../embeddings/oleObject70.bin"/><Relationship Id="rId10" Type="http://schemas.openxmlformats.org/officeDocument/2006/relationships/oleObject" Target="../embeddings/oleObject75.bin"/><Relationship Id="rId4" Type="http://schemas.openxmlformats.org/officeDocument/2006/relationships/image" Target="../media/image31.jpeg"/><Relationship Id="rId9" Type="http://schemas.openxmlformats.org/officeDocument/2006/relationships/oleObject" Target="../embeddings/oleObject74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7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80.bin"/><Relationship Id="rId4" Type="http://schemas.openxmlformats.org/officeDocument/2006/relationships/oleObject" Target="../embeddings/oleObject79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oleObject" Target="../embeddings/oleObject83.bin"/><Relationship Id="rId4" Type="http://schemas.openxmlformats.org/officeDocument/2006/relationships/oleObject" Target="../embeddings/oleObject8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31.jpeg"/><Relationship Id="rId5" Type="http://schemas.openxmlformats.org/officeDocument/2006/relationships/oleObject" Target="../embeddings/oleObject86.bin"/><Relationship Id="rId4" Type="http://schemas.openxmlformats.org/officeDocument/2006/relationships/oleObject" Target="../embeddings/oleObject8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91.bin"/><Relationship Id="rId5" Type="http://schemas.openxmlformats.org/officeDocument/2006/relationships/oleObject" Target="../embeddings/oleObject90.bin"/><Relationship Id="rId4" Type="http://schemas.openxmlformats.org/officeDocument/2006/relationships/oleObject" Target="../embeddings/oleObject8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94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9.bin"/><Relationship Id="rId3" Type="http://schemas.openxmlformats.org/officeDocument/2006/relationships/image" Target="../media/image31.jpeg"/><Relationship Id="rId7" Type="http://schemas.openxmlformats.org/officeDocument/2006/relationships/oleObject" Target="../embeddings/oleObject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97.bin"/><Relationship Id="rId5" Type="http://schemas.openxmlformats.org/officeDocument/2006/relationships/oleObject" Target="../embeddings/oleObject96.bin"/><Relationship Id="rId4" Type="http://schemas.openxmlformats.org/officeDocument/2006/relationships/oleObject" Target="../embeddings/oleObject95.bin"/><Relationship Id="rId9" Type="http://schemas.openxmlformats.org/officeDocument/2006/relationships/oleObject" Target="../embeddings/oleObject10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chemeClr val="tx2"/>
                </a:solidFill>
              </a:rPr>
              <a:t>علاقات ماكسويل </a:t>
            </a:r>
            <a:r>
              <a:rPr lang="en-US" b="1" dirty="0" smtClean="0">
                <a:solidFill>
                  <a:schemeClr val="tx2"/>
                </a:solidFill>
              </a:rPr>
              <a:t>Maxwell Relationships</a:t>
            </a:r>
            <a:endParaRPr lang="ar-SA" b="1" dirty="0">
              <a:solidFill>
                <a:schemeClr val="tx2"/>
              </a:solidFill>
            </a:endParaRP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4786314" y="1071546"/>
          <a:ext cx="3429000" cy="3143250"/>
        </p:xfrm>
        <a:graphic>
          <a:graphicData uri="http://schemas.openxmlformats.org/presentationml/2006/ole">
            <p:oleObj spid="_x0000_s21506" name="Equation" r:id="rId3" imgW="1549080" imgH="2412720" progId="Equation.3">
              <p:embed/>
            </p:oleObj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500034" y="1000108"/>
          <a:ext cx="4020464" cy="3143271"/>
        </p:xfrm>
        <a:graphic>
          <a:graphicData uri="http://schemas.openxmlformats.org/presentationml/2006/ole">
            <p:oleObj spid="_x0000_s21507" name="Equation" r:id="rId4" imgW="2705040" imgH="2984400" progId="Equation.3">
              <p:embed/>
            </p:oleObj>
          </a:graphicData>
        </a:graphic>
      </p:graphicFrame>
      <p:sp>
        <p:nvSpPr>
          <p:cNvPr id="10" name="مربع نص 9"/>
          <p:cNvSpPr txBox="1"/>
          <p:nvPr/>
        </p:nvSpPr>
        <p:spPr>
          <a:xfrm>
            <a:off x="5214942" y="4357694"/>
            <a:ext cx="371477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C00000"/>
                </a:solidFill>
              </a:rPr>
              <a:t>العلاقات </a:t>
            </a:r>
            <a:r>
              <a:rPr lang="ar-SA" b="1" dirty="0" err="1" smtClean="0">
                <a:solidFill>
                  <a:srgbClr val="C00000"/>
                </a:solidFill>
              </a:rPr>
              <a:t>الاربعة</a:t>
            </a:r>
            <a:r>
              <a:rPr lang="ar-SA" b="1" dirty="0" smtClean="0">
                <a:solidFill>
                  <a:srgbClr val="C00000"/>
                </a:solidFill>
              </a:rPr>
              <a:t> الرئيسية في الديناميكا الحرارية </a:t>
            </a:r>
            <a:endParaRPr lang="ar-SA" b="1" dirty="0">
              <a:solidFill>
                <a:srgbClr val="C00000"/>
              </a:solidFill>
            </a:endParaRPr>
          </a:p>
        </p:txBody>
      </p:sp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428596" y="4286256"/>
          <a:ext cx="4343357" cy="1112837"/>
        </p:xfrm>
        <a:graphic>
          <a:graphicData uri="http://schemas.openxmlformats.org/presentationml/2006/ole">
            <p:oleObj spid="_x0000_s21508" name="Equation" r:id="rId5" imgW="8623080" imgH="2158920" progId="Equation.3">
              <p:embed/>
            </p:oleObj>
          </a:graphicData>
        </a:graphic>
      </p:graphicFrame>
      <p:sp>
        <p:nvSpPr>
          <p:cNvPr id="12" name="مربع نص 11"/>
          <p:cNvSpPr txBox="1"/>
          <p:nvPr/>
        </p:nvSpPr>
        <p:spPr>
          <a:xfrm>
            <a:off x="6715140" y="1928802"/>
            <a:ext cx="142876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 smtClean="0"/>
              <a:t>من القانون الثاني</a:t>
            </a:r>
            <a:endParaRPr lang="ar-SA" sz="1600" b="1" dirty="0"/>
          </a:p>
        </p:txBody>
      </p:sp>
      <p:sp>
        <p:nvSpPr>
          <p:cNvPr id="13" name="مستطيل 12"/>
          <p:cNvSpPr/>
          <p:nvPr/>
        </p:nvSpPr>
        <p:spPr>
          <a:xfrm>
            <a:off x="6643702" y="2571744"/>
            <a:ext cx="1430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من القانون </a:t>
            </a:r>
            <a:r>
              <a:rPr lang="ar-SA" b="1" dirty="0" err="1" smtClean="0"/>
              <a:t>الاول</a:t>
            </a:r>
            <a:endParaRPr lang="ar-SA" b="1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D007-9E6B-4D3A-B1D3-43B3CFC0EAC4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ar-SA" sz="1800" b="1" dirty="0" smtClean="0"/>
              <a:t>تطبيق معادلات الحالة على العلاقات </a:t>
            </a:r>
            <a:r>
              <a:rPr lang="ar-SA" sz="1800" b="1" dirty="0" err="1" smtClean="0"/>
              <a:t>الاربع</a:t>
            </a:r>
            <a:r>
              <a:rPr lang="ar-SA" sz="1800" b="1" dirty="0" smtClean="0"/>
              <a:t> </a:t>
            </a:r>
            <a:r>
              <a:rPr lang="ar-SA" sz="1800" b="1" dirty="0" err="1" smtClean="0"/>
              <a:t>الاتية</a:t>
            </a:r>
            <a:r>
              <a:rPr lang="ar-SA" sz="1800" b="1" dirty="0" smtClean="0"/>
              <a:t>  :</a:t>
            </a:r>
            <a:br>
              <a:rPr lang="ar-SA" sz="1800" b="1" dirty="0" smtClean="0"/>
            </a:br>
            <a:r>
              <a:rPr lang="ar-SA" sz="1800" b="1" dirty="0" smtClean="0"/>
              <a:t/>
            </a:r>
            <a:br>
              <a:rPr lang="ar-SA" sz="1800" b="1" dirty="0" smtClean="0"/>
            </a:br>
            <a:r>
              <a:rPr lang="ar-SA" sz="1800" b="1" dirty="0" smtClean="0"/>
              <a:t>يعطي علاقات ماكسويل </a:t>
            </a:r>
            <a:r>
              <a:rPr lang="ar-SA" sz="1800" b="1" dirty="0" err="1" smtClean="0"/>
              <a:t>الاربع</a:t>
            </a:r>
            <a:r>
              <a:rPr lang="ar-SA" sz="1800" b="1" dirty="0" smtClean="0"/>
              <a:t> .</a:t>
            </a:r>
            <a:endParaRPr lang="ar-SA" sz="1800" b="1" dirty="0"/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5286380" y="1571612"/>
          <a:ext cx="3252664" cy="3714776"/>
        </p:xfrm>
        <a:graphic>
          <a:graphicData uri="http://schemas.openxmlformats.org/presentationml/2006/ole">
            <p:oleObj spid="_x0000_s22530" name="Equation" r:id="rId3" imgW="1549080" imgH="1600200" progId="Equation.3">
              <p:embed/>
            </p:oleObj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785786" y="1571612"/>
          <a:ext cx="3357586" cy="3643338"/>
        </p:xfrm>
        <a:graphic>
          <a:graphicData uri="http://schemas.openxmlformats.org/presentationml/2006/ole">
            <p:oleObj spid="_x0000_s22531" name="Equation" r:id="rId4" imgW="1155600" imgH="2514600" progId="Equation.3">
              <p:embed/>
            </p:oleObj>
          </a:graphicData>
        </a:graphic>
      </p:graphicFrame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285720" y="285728"/>
          <a:ext cx="4343400" cy="1112838"/>
        </p:xfrm>
        <a:graphic>
          <a:graphicData uri="http://schemas.openxmlformats.org/presentationml/2006/ole">
            <p:oleObj spid="_x0000_s22532" name="Equation" r:id="rId5" imgW="8623080" imgH="2158920" progId="Equation.3">
              <p:embed/>
            </p:oleObj>
          </a:graphicData>
        </a:graphic>
      </p:graphicFrame>
      <p:sp>
        <p:nvSpPr>
          <p:cNvPr id="8" name="مربع نص 7"/>
          <p:cNvSpPr txBox="1"/>
          <p:nvPr/>
        </p:nvSpPr>
        <p:spPr>
          <a:xfrm>
            <a:off x="5572132" y="1142984"/>
            <a:ext cx="250033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C00000"/>
                </a:solidFill>
              </a:rPr>
              <a:t>معادلات الحالة 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214414" y="1142984"/>
            <a:ext cx="250033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C00000"/>
                </a:solidFill>
              </a:rPr>
              <a:t>علاقات ماكسويل 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D007-9E6B-4D3A-B1D3-43B3CFC0EAC4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ChangeAspect="1"/>
          </p:cNvGraphicFramePr>
          <p:nvPr>
            <p:ph sz="half" idx="1"/>
          </p:nvPr>
        </p:nvGraphicFramePr>
        <p:xfrm>
          <a:off x="6715140" y="857232"/>
          <a:ext cx="1900049" cy="1123952"/>
        </p:xfrm>
        <a:graphic>
          <a:graphicData uri="http://schemas.openxmlformats.org/presentationml/2006/ole">
            <p:oleObj spid="_x0000_s23554" name="Equation" r:id="rId3" imgW="990360" imgH="914400" progId="Equation.3">
              <p:embed/>
            </p:oleObj>
          </a:graphicData>
        </a:graphic>
      </p:graphicFrame>
      <p:graphicFrame>
        <p:nvGraphicFramePr>
          <p:cNvPr id="6" name="عنصر نائب للمحتوى 5"/>
          <p:cNvGraphicFramePr>
            <a:graphicFrameLocks noChangeAspect="1"/>
          </p:cNvGraphicFramePr>
          <p:nvPr>
            <p:ph sz="half" idx="2"/>
          </p:nvPr>
        </p:nvGraphicFramePr>
        <p:xfrm>
          <a:off x="6500826" y="2786058"/>
          <a:ext cx="2028362" cy="1830400"/>
        </p:xfrm>
        <a:graphic>
          <a:graphicData uri="http://schemas.openxmlformats.org/presentationml/2006/ole">
            <p:oleObj spid="_x0000_s23555" name="Equation" r:id="rId4" imgW="1688760" imgH="1523880" progId="Equation.3">
              <p:embed/>
            </p:oleObj>
          </a:graphicData>
        </a:graphic>
      </p:graphicFrame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714348" y="857232"/>
          <a:ext cx="3567102" cy="2928945"/>
        </p:xfrm>
        <a:graphic>
          <a:graphicData uri="http://schemas.openxmlformats.org/presentationml/2006/ole">
            <p:oleObj spid="_x0000_s23556" name="Equation" r:id="rId5" imgW="1841400" imgH="2514600" progId="Equation.3">
              <p:embed/>
            </p:oleObj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1714480" y="4500570"/>
          <a:ext cx="1476375" cy="517525"/>
        </p:xfrm>
        <a:graphic>
          <a:graphicData uri="http://schemas.openxmlformats.org/presentationml/2006/ole">
            <p:oleObj spid="_x0000_s23557" name="Equation" r:id="rId6" imgW="761760" imgH="444240" progId="Equation.3">
              <p:embed/>
            </p:oleObj>
          </a:graphicData>
        </a:graphic>
      </p:graphicFrame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1714480" y="6000768"/>
          <a:ext cx="1785950" cy="521702"/>
        </p:xfrm>
        <a:graphic>
          <a:graphicData uri="http://schemas.openxmlformats.org/presentationml/2006/ole">
            <p:oleObj spid="_x0000_s23558" name="Equation" r:id="rId7" imgW="914400" imgH="444240" progId="Equation.3">
              <p:embed/>
            </p:oleObj>
          </a:graphicData>
        </a:graphic>
      </p:graphicFrame>
      <p:sp>
        <p:nvSpPr>
          <p:cNvPr id="8" name="مربع نص 7"/>
          <p:cNvSpPr txBox="1"/>
          <p:nvPr/>
        </p:nvSpPr>
        <p:spPr>
          <a:xfrm>
            <a:off x="5429256" y="214290"/>
            <a:ext cx="350046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C00000"/>
                </a:solidFill>
              </a:rPr>
              <a:t>عند التعبير عن معامل التمدد الحراري </a:t>
            </a:r>
            <a:r>
              <a:rPr lang="el-GR" b="1" dirty="0" smtClean="0">
                <a:solidFill>
                  <a:srgbClr val="C00000"/>
                </a:solidFill>
              </a:rPr>
              <a:t>α</a:t>
            </a:r>
            <a:r>
              <a:rPr lang="ar-SA" b="1" dirty="0" smtClean="0">
                <a:solidFill>
                  <a:srgbClr val="C00000"/>
                </a:solidFill>
              </a:rPr>
              <a:t> ومعامل الانضغاط </a:t>
            </a:r>
            <a:r>
              <a:rPr lang="el-GR" b="1" dirty="0" smtClean="0">
                <a:solidFill>
                  <a:srgbClr val="C00000"/>
                </a:solidFill>
              </a:rPr>
              <a:t>β</a:t>
            </a:r>
            <a:r>
              <a:rPr lang="ar-SA" b="1" dirty="0" smtClean="0">
                <a:solidFill>
                  <a:srgbClr val="C00000"/>
                </a:solidFill>
              </a:rPr>
              <a:t> بالاتي: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5715008" y="2071678"/>
            <a:ext cx="321471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C00000"/>
                </a:solidFill>
              </a:rPr>
              <a:t>بتطبيق قاعدة الدائرة على المتغيرات الثلاث </a:t>
            </a:r>
            <a:r>
              <a:rPr lang="en-US" b="1" dirty="0" smtClean="0">
                <a:solidFill>
                  <a:srgbClr val="C00000"/>
                </a:solidFill>
              </a:rPr>
              <a:t>V,T,P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428860" y="357166"/>
            <a:ext cx="1484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>
                <a:solidFill>
                  <a:srgbClr val="C00000"/>
                </a:solidFill>
              </a:rPr>
              <a:t>علاقات ماكسويل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1000100" y="4071942"/>
            <a:ext cx="350046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C00000"/>
                </a:solidFill>
              </a:rPr>
              <a:t>بالتعويض عن </a:t>
            </a:r>
            <a:r>
              <a:rPr lang="el-GR" b="1" dirty="0" smtClean="0">
                <a:solidFill>
                  <a:srgbClr val="C00000"/>
                </a:solidFill>
              </a:rPr>
              <a:t>β</a:t>
            </a:r>
            <a:r>
              <a:rPr lang="ar-SA" b="1" dirty="0" smtClean="0">
                <a:solidFill>
                  <a:srgbClr val="C00000"/>
                </a:solidFill>
              </a:rPr>
              <a:t>/ </a:t>
            </a:r>
            <a:r>
              <a:rPr lang="el-GR" b="1" dirty="0" smtClean="0">
                <a:solidFill>
                  <a:srgbClr val="C00000"/>
                </a:solidFill>
              </a:rPr>
              <a:t>α</a:t>
            </a:r>
            <a:r>
              <a:rPr lang="ar-SA" b="1" dirty="0" smtClean="0">
                <a:solidFill>
                  <a:srgbClr val="C00000"/>
                </a:solidFill>
              </a:rPr>
              <a:t> في علاقة ماكسويل (3)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57158" y="5357826"/>
            <a:ext cx="435771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C00000"/>
                </a:solidFill>
              </a:rPr>
              <a:t>باستخدام قيمة  المعامل </a:t>
            </a:r>
            <a:r>
              <a:rPr lang="el-GR" b="1" dirty="0" smtClean="0">
                <a:solidFill>
                  <a:srgbClr val="C00000"/>
                </a:solidFill>
              </a:rPr>
              <a:t>α</a:t>
            </a:r>
            <a:r>
              <a:rPr lang="ar-SA" b="1" dirty="0" smtClean="0">
                <a:solidFill>
                  <a:srgbClr val="C00000"/>
                </a:solidFill>
              </a:rPr>
              <a:t> في علاقة ماكسويل (4) 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D007-9E6B-4D3A-B1D3-43B3CFC0EAC4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75749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ar-SA" sz="2000" b="1" dirty="0" smtClean="0">
                <a:solidFill>
                  <a:srgbClr val="C00000"/>
                </a:solidFill>
              </a:rPr>
              <a:t>عند كتابة التفاضل التام </a:t>
            </a:r>
            <a:r>
              <a:rPr lang="ar-SA" sz="2000" b="1" dirty="0" err="1" smtClean="0">
                <a:solidFill>
                  <a:srgbClr val="C00000"/>
                </a:solidFill>
              </a:rPr>
              <a:t>للانتروبي</a:t>
            </a:r>
            <a:r>
              <a:rPr lang="ar-SA" sz="2000" b="1" dirty="0" smtClean="0">
                <a:solidFill>
                  <a:srgbClr val="C00000"/>
                </a:solidFill>
              </a:rPr>
              <a:t> </a:t>
            </a:r>
            <a:r>
              <a:rPr lang="ar-SA" sz="2000" b="1" dirty="0" err="1" smtClean="0">
                <a:solidFill>
                  <a:srgbClr val="C00000"/>
                </a:solidFill>
              </a:rPr>
              <a:t>لاي</a:t>
            </a:r>
            <a:r>
              <a:rPr lang="ar-SA" sz="2000" b="1" dirty="0" smtClean="0">
                <a:solidFill>
                  <a:srgbClr val="C00000"/>
                </a:solidFill>
              </a:rPr>
              <a:t> مادة </a:t>
            </a:r>
            <a:r>
              <a:rPr lang="ar-SA" sz="2000" b="1" dirty="0" err="1" smtClean="0">
                <a:solidFill>
                  <a:srgbClr val="C00000"/>
                </a:solidFill>
              </a:rPr>
              <a:t>بمعلومية</a:t>
            </a:r>
            <a:r>
              <a:rPr lang="ar-SA" sz="2000" b="1" dirty="0" smtClean="0">
                <a:solidFill>
                  <a:srgbClr val="C00000"/>
                </a:solidFill>
              </a:rPr>
              <a:t> الحرارة </a:t>
            </a:r>
            <a:r>
              <a:rPr lang="en-US" sz="2000" b="1" dirty="0" smtClean="0">
                <a:solidFill>
                  <a:srgbClr val="C00000"/>
                </a:solidFill>
              </a:rPr>
              <a:t>T</a:t>
            </a:r>
            <a:r>
              <a:rPr lang="ar-SA" sz="2000" b="1" dirty="0" smtClean="0">
                <a:solidFill>
                  <a:srgbClr val="C00000"/>
                </a:solidFill>
              </a:rPr>
              <a:t> والضغط </a:t>
            </a:r>
            <a:r>
              <a:rPr lang="en-US" sz="2000" b="1" dirty="0" smtClean="0">
                <a:solidFill>
                  <a:srgbClr val="C00000"/>
                </a:solidFill>
              </a:rPr>
              <a:t>P</a:t>
            </a:r>
            <a:endParaRPr lang="ar-SA" sz="2000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67204" cy="275749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ar-SA" sz="2000" b="1" dirty="0" smtClean="0">
                <a:solidFill>
                  <a:srgbClr val="C00000"/>
                </a:solidFill>
              </a:rPr>
              <a:t>عند كتابة التفاضل التام </a:t>
            </a:r>
            <a:r>
              <a:rPr lang="ar-SA" sz="2000" b="1" dirty="0" err="1" smtClean="0">
                <a:solidFill>
                  <a:srgbClr val="C00000"/>
                </a:solidFill>
              </a:rPr>
              <a:t>للانتروبي</a:t>
            </a:r>
            <a:r>
              <a:rPr lang="ar-SA" sz="2000" b="1" dirty="0" smtClean="0">
                <a:solidFill>
                  <a:srgbClr val="C00000"/>
                </a:solidFill>
              </a:rPr>
              <a:t> </a:t>
            </a:r>
            <a:r>
              <a:rPr lang="ar-SA" sz="2000" b="1" dirty="0" err="1" smtClean="0">
                <a:solidFill>
                  <a:srgbClr val="C00000"/>
                </a:solidFill>
              </a:rPr>
              <a:t>لاي</a:t>
            </a:r>
            <a:r>
              <a:rPr lang="ar-SA" sz="2000" b="1" dirty="0" smtClean="0">
                <a:solidFill>
                  <a:srgbClr val="C00000"/>
                </a:solidFill>
              </a:rPr>
              <a:t> مادة </a:t>
            </a:r>
            <a:r>
              <a:rPr lang="ar-SA" sz="2000" b="1" dirty="0" err="1" smtClean="0">
                <a:solidFill>
                  <a:srgbClr val="C00000"/>
                </a:solidFill>
              </a:rPr>
              <a:t>بمعلومية</a:t>
            </a:r>
            <a:r>
              <a:rPr lang="ar-SA" sz="2000" b="1" dirty="0" smtClean="0">
                <a:solidFill>
                  <a:srgbClr val="C00000"/>
                </a:solidFill>
              </a:rPr>
              <a:t> الحرارة </a:t>
            </a:r>
            <a:r>
              <a:rPr lang="en-US" sz="2000" b="1" dirty="0" smtClean="0">
                <a:solidFill>
                  <a:srgbClr val="C00000"/>
                </a:solidFill>
              </a:rPr>
              <a:t>T</a:t>
            </a:r>
            <a:r>
              <a:rPr lang="ar-SA" sz="2000" b="1" dirty="0" smtClean="0">
                <a:solidFill>
                  <a:srgbClr val="C00000"/>
                </a:solidFill>
              </a:rPr>
              <a:t> والحجم </a:t>
            </a:r>
            <a:r>
              <a:rPr lang="en-US" sz="2000" b="1" dirty="0" smtClean="0">
                <a:solidFill>
                  <a:srgbClr val="C00000"/>
                </a:solidFill>
              </a:rPr>
              <a:t>V</a:t>
            </a:r>
            <a:r>
              <a:rPr lang="ar-SA" sz="2000" b="1" dirty="0" smtClean="0">
                <a:solidFill>
                  <a:srgbClr val="C00000"/>
                </a:solidFill>
              </a:rPr>
              <a:t> </a:t>
            </a:r>
            <a:endParaRPr lang="ar-SA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5206992" y="2357430"/>
          <a:ext cx="2857520" cy="714380"/>
        </p:xfrm>
        <a:graphic>
          <a:graphicData uri="http://schemas.openxmlformats.org/presentationml/2006/ole">
            <p:oleObj spid="_x0000_s24578" name="Equation" r:id="rId3" imgW="1777680" imgH="444240" progId="Equation.3">
              <p:embed/>
            </p:oleObj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5715008" y="3071810"/>
            <a:ext cx="264320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C00000"/>
                </a:solidFill>
              </a:rPr>
              <a:t>نحصل على :</a:t>
            </a:r>
            <a:endParaRPr lang="ar-SA" b="1" dirty="0">
              <a:solidFill>
                <a:srgbClr val="C00000"/>
              </a:solidFill>
            </a:endParaRPr>
          </a:p>
        </p:txBody>
      </p:sp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5390286" y="3429000"/>
          <a:ext cx="2334342" cy="785818"/>
        </p:xfrm>
        <a:graphic>
          <a:graphicData uri="http://schemas.openxmlformats.org/presentationml/2006/ole">
            <p:oleObj spid="_x0000_s24579" name="Equation" r:id="rId4" imgW="1282680" imgH="431640" progId="Equation.3">
              <p:embed/>
            </p:oleObj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1077662" y="2357430"/>
          <a:ext cx="2796288" cy="714380"/>
        </p:xfrm>
        <a:graphic>
          <a:graphicData uri="http://schemas.openxmlformats.org/presentationml/2006/ole">
            <p:oleObj spid="_x0000_s24580" name="Equation" r:id="rId5" imgW="1739880" imgH="444240" progId="Equation.3">
              <p:embed/>
            </p:oleObj>
          </a:graphicData>
        </a:graphic>
      </p:graphicFrame>
      <p:sp>
        <p:nvSpPr>
          <p:cNvPr id="9" name="مربع نص 8"/>
          <p:cNvSpPr txBox="1"/>
          <p:nvPr/>
        </p:nvSpPr>
        <p:spPr>
          <a:xfrm flipH="1">
            <a:off x="1500166" y="3143248"/>
            <a:ext cx="258129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C00000"/>
                </a:solidFill>
              </a:rPr>
              <a:t>نحصل على :</a:t>
            </a:r>
            <a:endParaRPr lang="ar-SA" b="1" dirty="0">
              <a:solidFill>
                <a:srgbClr val="C00000"/>
              </a:solidFill>
            </a:endParaRPr>
          </a:p>
        </p:txBody>
      </p:sp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1071538" y="3500438"/>
          <a:ext cx="2553909" cy="785818"/>
        </p:xfrm>
        <a:graphic>
          <a:graphicData uri="http://schemas.openxmlformats.org/presentationml/2006/ole">
            <p:oleObj spid="_x0000_s24581" name="Equation" r:id="rId6" imgW="1320480" imgH="406080" progId="Equation.3">
              <p:embed/>
            </p:oleObj>
          </a:graphicData>
        </a:graphic>
      </p:graphicFrame>
      <p:graphicFrame>
        <p:nvGraphicFramePr>
          <p:cNvPr id="38919" name="Object 7"/>
          <p:cNvGraphicFramePr>
            <a:graphicFrameLocks noChangeAspect="1"/>
          </p:cNvGraphicFramePr>
          <p:nvPr/>
        </p:nvGraphicFramePr>
        <p:xfrm>
          <a:off x="1520608" y="500042"/>
          <a:ext cx="2241751" cy="785818"/>
        </p:xfrm>
        <a:graphic>
          <a:graphicData uri="http://schemas.openxmlformats.org/presentationml/2006/ole">
            <p:oleObj spid="_x0000_s24582" name="Equation" r:id="rId7" imgW="761760" imgH="444240" progId="Equation.3">
              <p:embed/>
            </p:oleObj>
          </a:graphicData>
        </a:graphic>
      </p:graphicFrame>
      <p:graphicFrame>
        <p:nvGraphicFramePr>
          <p:cNvPr id="38920" name="Object 8"/>
          <p:cNvGraphicFramePr>
            <a:graphicFrameLocks noChangeAspect="1"/>
          </p:cNvGraphicFramePr>
          <p:nvPr/>
        </p:nvGraphicFramePr>
        <p:xfrm>
          <a:off x="4915283" y="500042"/>
          <a:ext cx="2442787" cy="714380"/>
        </p:xfrm>
        <a:graphic>
          <a:graphicData uri="http://schemas.openxmlformats.org/presentationml/2006/ole">
            <p:oleObj spid="_x0000_s24583" name="Equation" r:id="rId8" imgW="914400" imgH="444240" progId="Equation.3">
              <p:embed/>
            </p:oleObj>
          </a:graphicData>
        </a:graphic>
      </p:graphicFrame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D007-9E6B-4D3A-B1D3-43B3CFC0EAC4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/>
          <a:lstStyle/>
          <a:p>
            <a:r>
              <a:rPr lang="ar-SA" dirty="0" smtClean="0">
                <a:solidFill>
                  <a:schemeClr val="tx2"/>
                </a:solidFill>
              </a:rPr>
              <a:t>المعادلة الديناميكية الحرارية للحالة </a:t>
            </a:r>
            <a:endParaRPr lang="ar-SA" dirty="0">
              <a:solidFill>
                <a:schemeClr val="tx2"/>
              </a:solidFill>
            </a:endParaRPr>
          </a:p>
        </p:txBody>
      </p:sp>
      <p:sp>
        <p:nvSpPr>
          <p:cNvPr id="6" name="عنصر نائب للمحتوى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ar-SA" sz="2000" b="1" dirty="0" smtClean="0"/>
              <a:t>من القانون </a:t>
            </a:r>
            <a:r>
              <a:rPr lang="ar-SA" sz="2000" b="1" dirty="0" err="1" smtClean="0"/>
              <a:t>التاني</a:t>
            </a:r>
            <a:r>
              <a:rPr lang="ar-SA" sz="2000" b="1" dirty="0" smtClean="0"/>
              <a:t> للديناميكا الحرارية:  </a:t>
            </a:r>
          </a:p>
          <a:p>
            <a:endParaRPr lang="ar-SA" dirty="0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5214942" y="2000240"/>
          <a:ext cx="2630487" cy="428625"/>
        </p:xfrm>
        <a:graphic>
          <a:graphicData uri="http://schemas.openxmlformats.org/presentationml/2006/ole">
            <p:oleObj spid="_x0000_s25602" name="Equation" r:id="rId3" imgW="1091880" imgH="177480" progId="Equation.3">
              <p:embed/>
            </p:oleObj>
          </a:graphicData>
        </a:graphic>
      </p:graphicFrame>
      <p:sp>
        <p:nvSpPr>
          <p:cNvPr id="8" name="مستطيل 9"/>
          <p:cNvSpPr/>
          <p:nvPr/>
        </p:nvSpPr>
        <p:spPr>
          <a:xfrm>
            <a:off x="6572264" y="2500306"/>
            <a:ext cx="2028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عند درجة حرارة </a:t>
            </a:r>
            <a:r>
              <a:rPr lang="ar-SA" b="1" dirty="0" err="1" smtClean="0"/>
              <a:t>ثابته</a:t>
            </a:r>
            <a:r>
              <a:rPr lang="ar-SA" b="1" dirty="0" smtClean="0"/>
              <a:t> : </a:t>
            </a:r>
            <a:endParaRPr lang="ar-SA" b="1" dirty="0"/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5000628" y="2928934"/>
          <a:ext cx="2903537" cy="431800"/>
        </p:xfrm>
        <a:graphic>
          <a:graphicData uri="http://schemas.openxmlformats.org/presentationml/2006/ole">
            <p:oleObj spid="_x0000_s25603" name="Equation" r:id="rId4" imgW="4952880" imgH="736560" progId="Equation.3">
              <p:embed/>
            </p:oleObj>
          </a:graphicData>
        </a:graphic>
      </p:graphicFrame>
      <p:sp>
        <p:nvSpPr>
          <p:cNvPr id="10" name="مربع نص 11"/>
          <p:cNvSpPr txBox="1"/>
          <p:nvPr/>
        </p:nvSpPr>
        <p:spPr>
          <a:xfrm>
            <a:off x="5286380" y="3500438"/>
            <a:ext cx="342902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بالقسمة على            نحصل على : </a:t>
            </a:r>
            <a:endParaRPr lang="ar-SA" b="1" dirty="0"/>
          </a:p>
        </p:txBody>
      </p:sp>
      <p:graphicFrame>
        <p:nvGraphicFramePr>
          <p:cNvPr id="11" name="Object 5"/>
          <p:cNvGraphicFramePr>
            <a:graphicFrameLocks noChangeAspect="1"/>
          </p:cNvGraphicFramePr>
          <p:nvPr/>
        </p:nvGraphicFramePr>
        <p:xfrm>
          <a:off x="7000892" y="3500438"/>
          <a:ext cx="538163" cy="285750"/>
        </p:xfrm>
        <a:graphic>
          <a:graphicData uri="http://schemas.openxmlformats.org/presentationml/2006/ole">
            <p:oleObj spid="_x0000_s25604" name="Equation" r:id="rId5" imgW="406080" imgH="215640" progId="Equation.3">
              <p:embed/>
            </p:oleObj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5286380" y="3857628"/>
          <a:ext cx="2174875" cy="617538"/>
        </p:xfrm>
        <a:graphic>
          <a:graphicData uri="http://schemas.openxmlformats.org/presentationml/2006/ole">
            <p:oleObj spid="_x0000_s25605" name="Equation" r:id="rId6" imgW="1384200" imgH="393480" progId="Equation.3">
              <p:embed/>
            </p:oleObj>
          </a:graphicData>
        </a:graphic>
      </p:graphicFrame>
      <p:sp>
        <p:nvSpPr>
          <p:cNvPr id="13" name="مربع نص 14"/>
          <p:cNvSpPr txBox="1"/>
          <p:nvPr/>
        </p:nvSpPr>
        <p:spPr>
          <a:xfrm>
            <a:off x="6500826" y="4500570"/>
            <a:ext cx="21431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بالتعويض من المعادلة :</a:t>
            </a:r>
            <a:endParaRPr lang="ar-SA" b="1" dirty="0"/>
          </a:p>
        </p:txBody>
      </p:sp>
      <p:graphicFrame>
        <p:nvGraphicFramePr>
          <p:cNvPr id="14" name="Object 7"/>
          <p:cNvGraphicFramePr>
            <a:graphicFrameLocks noChangeAspect="1"/>
          </p:cNvGraphicFramePr>
          <p:nvPr/>
        </p:nvGraphicFramePr>
        <p:xfrm>
          <a:off x="5072066" y="4572008"/>
          <a:ext cx="1555750" cy="617538"/>
        </p:xfrm>
        <a:graphic>
          <a:graphicData uri="http://schemas.openxmlformats.org/presentationml/2006/ole">
            <p:oleObj spid="_x0000_s25606" name="Equation" r:id="rId7" imgW="990360" imgH="393480" progId="Equation.3">
              <p:embed/>
            </p:oleObj>
          </a:graphicData>
        </a:graphic>
      </p:graphicFrame>
      <p:sp>
        <p:nvSpPr>
          <p:cNvPr id="15" name="مربع نص 16"/>
          <p:cNvSpPr txBox="1"/>
          <p:nvPr/>
        </p:nvSpPr>
        <p:spPr>
          <a:xfrm>
            <a:off x="7143768" y="5214950"/>
            <a:ext cx="14287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نحصل على :</a:t>
            </a:r>
            <a:endParaRPr lang="ar-SA" b="1" dirty="0"/>
          </a:p>
        </p:txBody>
      </p:sp>
      <p:graphicFrame>
        <p:nvGraphicFramePr>
          <p:cNvPr id="16" name="Object 8"/>
          <p:cNvGraphicFramePr>
            <a:graphicFrameLocks noChangeAspect="1"/>
          </p:cNvGraphicFramePr>
          <p:nvPr/>
        </p:nvGraphicFramePr>
        <p:xfrm>
          <a:off x="5286380" y="5357826"/>
          <a:ext cx="2155825" cy="617538"/>
        </p:xfrm>
        <a:graphic>
          <a:graphicData uri="http://schemas.openxmlformats.org/presentationml/2006/ole">
            <p:oleObj spid="_x0000_s25607" name="Equation" r:id="rId8" imgW="1371600" imgH="393480" progId="Equation.3">
              <p:embed/>
            </p:oleObj>
          </a:graphicData>
        </a:graphic>
      </p:graphicFrame>
      <p:sp>
        <p:nvSpPr>
          <p:cNvPr id="17" name="عنصر نائب للمحتوى 18"/>
          <p:cNvSpPr txBox="1">
            <a:spLocks noGrp="1"/>
          </p:cNvSpPr>
          <p:nvPr>
            <p:ph sz="half" idx="1"/>
          </p:nvPr>
        </p:nvSpPr>
        <p:spPr>
          <a:xfrm>
            <a:off x="500034" y="1600200"/>
            <a:ext cx="3995766" cy="4543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>
              <a:buNone/>
            </a:pPr>
            <a:r>
              <a:rPr lang="ar-SA" sz="2000" b="1" dirty="0" smtClean="0"/>
              <a:t>عند ثبوت درجة الحرارة للمعادلة :</a:t>
            </a:r>
          </a:p>
          <a:p>
            <a:endParaRPr lang="ar-SA" sz="2000" b="1" dirty="0" smtClean="0"/>
          </a:p>
          <a:p>
            <a:r>
              <a:rPr lang="ar-SA" sz="2000" b="1" dirty="0" smtClean="0"/>
              <a:t>بالقسمة على           نحصل </a:t>
            </a:r>
            <a:r>
              <a:rPr lang="ar-SA" b="1" dirty="0" smtClean="0"/>
              <a:t>:</a:t>
            </a:r>
          </a:p>
          <a:p>
            <a:endParaRPr lang="ar-SA" b="1" dirty="0" smtClean="0"/>
          </a:p>
          <a:p>
            <a:endParaRPr lang="ar-SA" b="1" dirty="0" smtClean="0"/>
          </a:p>
          <a:p>
            <a:endParaRPr lang="ar-SA" b="1" dirty="0" smtClean="0"/>
          </a:p>
          <a:p>
            <a:endParaRPr lang="ar-SA" b="1" dirty="0" smtClean="0"/>
          </a:p>
          <a:p>
            <a:endParaRPr lang="ar-SA" b="1" dirty="0" smtClean="0"/>
          </a:p>
          <a:p>
            <a:endParaRPr lang="ar-SA" b="1" dirty="0" smtClean="0"/>
          </a:p>
        </p:txBody>
      </p:sp>
      <p:graphicFrame>
        <p:nvGraphicFramePr>
          <p:cNvPr id="18" name="Object 9"/>
          <p:cNvGraphicFramePr>
            <a:graphicFrameLocks noChangeAspect="1"/>
          </p:cNvGraphicFramePr>
          <p:nvPr/>
        </p:nvGraphicFramePr>
        <p:xfrm>
          <a:off x="1000100" y="2071678"/>
          <a:ext cx="2849862" cy="480528"/>
        </p:xfrm>
        <a:graphic>
          <a:graphicData uri="http://schemas.openxmlformats.org/presentationml/2006/ole">
            <p:oleObj spid="_x0000_s25608" name="Equation" r:id="rId9" imgW="1054080" imgH="177480" progId="Equation.3">
              <p:embed/>
            </p:oleObj>
          </a:graphicData>
        </a:graphic>
      </p:graphicFrame>
      <p:graphicFrame>
        <p:nvGraphicFramePr>
          <p:cNvPr id="19" name="Object 10"/>
          <p:cNvGraphicFramePr>
            <a:graphicFrameLocks noChangeAspect="1"/>
          </p:cNvGraphicFramePr>
          <p:nvPr/>
        </p:nvGraphicFramePr>
        <p:xfrm>
          <a:off x="2428860" y="2500306"/>
          <a:ext cx="520700" cy="285750"/>
        </p:xfrm>
        <a:graphic>
          <a:graphicData uri="http://schemas.openxmlformats.org/presentationml/2006/ole">
            <p:oleObj spid="_x0000_s25609" name="Equation" r:id="rId10" imgW="393480" imgH="215640" progId="Equation.3">
              <p:embed/>
            </p:oleObj>
          </a:graphicData>
        </a:graphic>
      </p:graphicFrame>
      <p:sp>
        <p:nvSpPr>
          <p:cNvPr id="20" name="مستطيل 22"/>
          <p:cNvSpPr/>
          <p:nvPr/>
        </p:nvSpPr>
        <p:spPr>
          <a:xfrm>
            <a:off x="2285984" y="3643314"/>
            <a:ext cx="19720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بالتعويض من المعادلة :</a:t>
            </a:r>
            <a:endParaRPr lang="ar-SA" b="1" dirty="0"/>
          </a:p>
        </p:txBody>
      </p:sp>
      <p:graphicFrame>
        <p:nvGraphicFramePr>
          <p:cNvPr id="21" name="Object 12"/>
          <p:cNvGraphicFramePr>
            <a:graphicFrameLocks noChangeAspect="1"/>
          </p:cNvGraphicFramePr>
          <p:nvPr/>
        </p:nvGraphicFramePr>
        <p:xfrm>
          <a:off x="1785918" y="4000504"/>
          <a:ext cx="1695450" cy="617537"/>
        </p:xfrm>
        <a:graphic>
          <a:graphicData uri="http://schemas.openxmlformats.org/presentationml/2006/ole">
            <p:oleObj spid="_x0000_s25610" name="Equation" r:id="rId11" imgW="1079280" imgH="393480" progId="Equation.3">
              <p:embed/>
            </p:oleObj>
          </a:graphicData>
        </a:graphic>
      </p:graphicFrame>
      <p:sp>
        <p:nvSpPr>
          <p:cNvPr id="22" name="مربع نص 24"/>
          <p:cNvSpPr txBox="1"/>
          <p:nvPr/>
        </p:nvSpPr>
        <p:spPr>
          <a:xfrm>
            <a:off x="2714612" y="4643446"/>
            <a:ext cx="14287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نحصل على :</a:t>
            </a:r>
            <a:endParaRPr lang="ar-SA" b="1" dirty="0"/>
          </a:p>
        </p:txBody>
      </p:sp>
      <p:graphicFrame>
        <p:nvGraphicFramePr>
          <p:cNvPr id="23" name="Object 13"/>
          <p:cNvGraphicFramePr>
            <a:graphicFrameLocks noChangeAspect="1"/>
          </p:cNvGraphicFramePr>
          <p:nvPr/>
        </p:nvGraphicFramePr>
        <p:xfrm>
          <a:off x="571472" y="4643446"/>
          <a:ext cx="2316162" cy="617538"/>
        </p:xfrm>
        <a:graphic>
          <a:graphicData uri="http://schemas.openxmlformats.org/presentationml/2006/ole">
            <p:oleObj spid="_x0000_s25611" name="Equation" r:id="rId12" imgW="1473120" imgH="393480" progId="Equation.3">
              <p:embed/>
            </p:oleObj>
          </a:graphicData>
        </a:graphic>
      </p:graphicFrame>
      <p:graphicFrame>
        <p:nvGraphicFramePr>
          <p:cNvPr id="24" name="Object 16"/>
          <p:cNvGraphicFramePr>
            <a:graphicFrameLocks noChangeAspect="1"/>
          </p:cNvGraphicFramePr>
          <p:nvPr/>
        </p:nvGraphicFramePr>
        <p:xfrm>
          <a:off x="1357290" y="2857496"/>
          <a:ext cx="2135188" cy="617537"/>
        </p:xfrm>
        <a:graphic>
          <a:graphicData uri="http://schemas.openxmlformats.org/presentationml/2006/ole">
            <p:oleObj spid="_x0000_s25612" name="Equation" r:id="rId13" imgW="1358640" imgH="393480" progId="Equation.3">
              <p:embed/>
            </p:oleObj>
          </a:graphicData>
        </a:graphic>
      </p:graphicFrame>
      <p:sp>
        <p:nvSpPr>
          <p:cNvPr id="25" name="مربع نص 30"/>
          <p:cNvSpPr txBox="1"/>
          <p:nvPr/>
        </p:nvSpPr>
        <p:spPr>
          <a:xfrm>
            <a:off x="714348" y="5500702"/>
            <a:ext cx="342902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accent2"/>
                </a:solidFill>
              </a:rPr>
              <a:t>هذه المعادلة تعبر عن </a:t>
            </a:r>
            <a:r>
              <a:rPr lang="en-US" b="1" dirty="0" smtClean="0">
                <a:solidFill>
                  <a:schemeClr val="accent2"/>
                </a:solidFill>
              </a:rPr>
              <a:t>H </a:t>
            </a:r>
            <a:r>
              <a:rPr lang="ar-SA" b="1" dirty="0" smtClean="0">
                <a:solidFill>
                  <a:schemeClr val="accent2"/>
                </a:solidFill>
              </a:rPr>
              <a:t>بدلالة كل من </a:t>
            </a:r>
            <a:r>
              <a:rPr lang="en-US" b="1" dirty="0" smtClean="0">
                <a:solidFill>
                  <a:schemeClr val="accent2"/>
                </a:solidFill>
              </a:rPr>
              <a:t>P,T,V</a:t>
            </a:r>
            <a:endParaRPr lang="ar-SA" b="1" dirty="0">
              <a:solidFill>
                <a:schemeClr val="accent2"/>
              </a:solidFill>
            </a:endParaRP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D7FD007-9E6B-4D3A-B1D3-43B3CFC0EAC4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154098"/>
          </a:xfrm>
          <a:blipFill>
            <a:blip r:embed="rId4"/>
            <a:tile tx="0" ty="0" sx="100000" sy="100000" flip="none" algn="tl"/>
          </a:blipFill>
          <a:ln w="25400">
            <a:solidFill>
              <a:schemeClr val="tx1">
                <a:alpha val="85000"/>
              </a:schemeClr>
            </a:solidFill>
          </a:ln>
        </p:spPr>
        <p:txBody>
          <a:bodyPr>
            <a:normAutofit/>
          </a:bodyPr>
          <a:lstStyle/>
          <a:p>
            <a:pPr algn="r"/>
            <a:r>
              <a:rPr lang="ar-SA" sz="2000" b="1" dirty="0" smtClean="0">
                <a:solidFill>
                  <a:srgbClr val="C00000"/>
                </a:solidFill>
              </a:rPr>
              <a:t>سؤال : اثبتي </a:t>
            </a:r>
            <a:r>
              <a:rPr lang="ar-SA" sz="2000" b="1" dirty="0" err="1" smtClean="0">
                <a:solidFill>
                  <a:srgbClr val="C00000"/>
                </a:solidFill>
              </a:rPr>
              <a:t>ان</a:t>
            </a:r>
            <a:r>
              <a:rPr lang="ar-SA" sz="2000" b="1" dirty="0" smtClean="0">
                <a:solidFill>
                  <a:srgbClr val="C00000"/>
                </a:solidFill>
              </a:rPr>
              <a:t> للغاز المثالي يكون كل من الطاقة الذاتية </a:t>
            </a:r>
            <a:r>
              <a:rPr lang="ar-SA" sz="2000" b="1" dirty="0" err="1" smtClean="0">
                <a:solidFill>
                  <a:srgbClr val="C00000"/>
                </a:solidFill>
              </a:rPr>
              <a:t>والانثالبي</a:t>
            </a:r>
            <a:r>
              <a:rPr lang="ar-SA" sz="2000" b="1" dirty="0" smtClean="0">
                <a:solidFill>
                  <a:srgbClr val="C00000"/>
                </a:solidFill>
              </a:rPr>
              <a:t> دوال لدرجة الحرارة فقط من المعادلات </a:t>
            </a:r>
            <a:endParaRPr lang="ar-SA" sz="20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757626"/>
          </a:xfrm>
          <a:blipFill>
            <a:blip r:embed="rId4"/>
            <a:tile tx="0" ty="0" sx="100000" sy="100000" flip="none" algn="tl"/>
          </a:blipFill>
          <a:ln w="254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ar-SA" sz="2000" b="1" dirty="0" smtClean="0"/>
              <a:t>بالمثل بالتعويض بالمعادلة 2</a:t>
            </a:r>
            <a:endParaRPr lang="ar-SA" sz="2000" b="1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757626"/>
          </a:xfrm>
          <a:blipFill>
            <a:blip r:embed="rId4"/>
            <a:tile tx="0" ty="0" sx="100000" sy="100000" flip="none" algn="tl"/>
          </a:blipFill>
          <a:ln w="25400"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ar-SA" sz="2000" b="1" dirty="0" smtClean="0"/>
              <a:t>للغاز المثالي وبالتعويض في المعادلة </a:t>
            </a:r>
            <a:r>
              <a:rPr lang="en-US" sz="2000" b="1" dirty="0" smtClean="0"/>
              <a:t> </a:t>
            </a:r>
            <a:r>
              <a:rPr lang="ar-SA" sz="2000" b="1" dirty="0" smtClean="0"/>
              <a:t>1:</a:t>
            </a:r>
            <a:endParaRPr lang="ar-SA" sz="2000" b="1" dirty="0"/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5167313" y="857250"/>
          <a:ext cx="2524125" cy="490538"/>
        </p:xfrm>
        <a:graphic>
          <a:graphicData uri="http://schemas.openxmlformats.org/presentationml/2006/ole">
            <p:oleObj spid="_x0000_s2050" name="Equation" r:id="rId5" imgW="2019240" imgH="393480" progId="Equation.3">
              <p:embed/>
            </p:oleObj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1323975" y="857250"/>
          <a:ext cx="2709863" cy="514350"/>
        </p:xfrm>
        <a:graphic>
          <a:graphicData uri="http://schemas.openxmlformats.org/presentationml/2006/ole">
            <p:oleObj spid="_x0000_s2051" name="Equation" r:id="rId6" imgW="2070000" imgH="393480" progId="Equation.3">
              <p:embed/>
            </p:oleObj>
          </a:graphicData>
        </a:graphic>
      </p:graphicFrame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5857875" y="2005123"/>
          <a:ext cx="2071711" cy="3143139"/>
        </p:xfrm>
        <a:graphic>
          <a:graphicData uri="http://schemas.openxmlformats.org/presentationml/2006/ole">
            <p:oleObj spid="_x0000_s2052" name="Equation" r:id="rId7" imgW="1257120" imgH="2234880" progId="Equation.3">
              <p:embed/>
            </p:oleObj>
          </a:graphicData>
        </a:graphic>
      </p:graphicFrame>
      <p:graphicFrame>
        <p:nvGraphicFramePr>
          <p:cNvPr id="41991" name="Object 7"/>
          <p:cNvGraphicFramePr>
            <a:graphicFrameLocks noChangeAspect="1"/>
          </p:cNvGraphicFramePr>
          <p:nvPr/>
        </p:nvGraphicFramePr>
        <p:xfrm>
          <a:off x="1571604" y="2071678"/>
          <a:ext cx="2219325" cy="3143250"/>
        </p:xfrm>
        <a:graphic>
          <a:graphicData uri="http://schemas.openxmlformats.org/presentationml/2006/ole">
            <p:oleObj spid="_x0000_s2053" name="Equation" r:id="rId8" imgW="1346040" imgH="2234880" progId="Equation.3">
              <p:embed/>
            </p:oleObj>
          </a:graphicData>
        </a:graphic>
      </p:graphicFrame>
      <p:sp>
        <p:nvSpPr>
          <p:cNvPr id="11" name="مربع نص 10"/>
          <p:cNvSpPr txBox="1"/>
          <p:nvPr/>
        </p:nvSpPr>
        <p:spPr>
          <a:xfrm>
            <a:off x="1214414" y="5857892"/>
            <a:ext cx="6858048" cy="36933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tx2"/>
                </a:solidFill>
              </a:rPr>
              <a:t>من </a:t>
            </a:r>
            <a:r>
              <a:rPr lang="ar-SA" b="1" dirty="0" err="1" smtClean="0">
                <a:solidFill>
                  <a:schemeClr val="tx2"/>
                </a:solidFill>
              </a:rPr>
              <a:t>الاثبات</a:t>
            </a:r>
            <a:r>
              <a:rPr lang="ar-SA" b="1" dirty="0" smtClean="0">
                <a:solidFill>
                  <a:schemeClr val="tx2"/>
                </a:solidFill>
              </a:rPr>
              <a:t> السابق يكون كل من الطاقة الذاتية </a:t>
            </a:r>
            <a:r>
              <a:rPr lang="ar-SA" b="1" dirty="0" err="1" smtClean="0">
                <a:solidFill>
                  <a:schemeClr val="tx2"/>
                </a:solidFill>
              </a:rPr>
              <a:t>والانثالبي</a:t>
            </a:r>
            <a:r>
              <a:rPr lang="ar-SA" b="1" dirty="0" smtClean="0">
                <a:solidFill>
                  <a:schemeClr val="tx2"/>
                </a:solidFill>
              </a:rPr>
              <a:t> دوال لدرجة الحرارة فقط </a:t>
            </a:r>
            <a:endParaRPr lang="ar-SA" b="1" dirty="0">
              <a:solidFill>
                <a:schemeClr val="tx2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D007-9E6B-4D3A-B1D3-43B3CFC0EAC4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r"/>
            <a:r>
              <a:rPr lang="ar-SA" sz="2000" b="1" dirty="0" smtClean="0">
                <a:solidFill>
                  <a:srgbClr val="C00000"/>
                </a:solidFill>
              </a:rPr>
              <a:t>سؤال : اثبتي </a:t>
            </a:r>
            <a:r>
              <a:rPr lang="ar-SA" sz="2000" b="1" dirty="0" err="1" smtClean="0">
                <a:solidFill>
                  <a:srgbClr val="C00000"/>
                </a:solidFill>
              </a:rPr>
              <a:t>ان</a:t>
            </a:r>
            <a:r>
              <a:rPr lang="ar-SA" sz="2000" b="1" dirty="0" smtClean="0">
                <a:solidFill>
                  <a:srgbClr val="C00000"/>
                </a:solidFill>
              </a:rPr>
              <a:t>                            حيث يمكن تقيمها بكميات يمكن قياسها عملياً </a:t>
            </a:r>
            <a:r>
              <a:rPr lang="ar-SA" sz="2000" b="1" dirty="0" err="1" smtClean="0">
                <a:solidFill>
                  <a:srgbClr val="C00000"/>
                </a:solidFill>
              </a:rPr>
              <a:t>لاي</a:t>
            </a:r>
            <a:r>
              <a:rPr lang="ar-SA" sz="2000" b="1" dirty="0" smtClean="0">
                <a:solidFill>
                  <a:srgbClr val="C00000"/>
                </a:solidFill>
              </a:rPr>
              <a:t> مادة  </a:t>
            </a:r>
            <a:endParaRPr lang="ar-SA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4786314" y="1656929"/>
          <a:ext cx="3643338" cy="4558153"/>
        </p:xfrm>
        <a:graphic>
          <a:graphicData uri="http://schemas.openxmlformats.org/presentationml/2006/ole">
            <p:oleObj spid="_x0000_s3074" name="Equation" r:id="rId3" imgW="2019240" imgH="4203360" progId="Equation.3">
              <p:embed/>
            </p:oleObj>
          </a:graphicData>
        </a:graphic>
      </p:graphicFrame>
      <p:graphicFrame>
        <p:nvGraphicFramePr>
          <p:cNvPr id="43011" name="عنصر نائب للمحتوى 5"/>
          <p:cNvGraphicFramePr>
            <a:graphicFrameLocks noChangeAspect="1"/>
          </p:cNvGraphicFramePr>
          <p:nvPr/>
        </p:nvGraphicFramePr>
        <p:xfrm>
          <a:off x="1500166" y="2643182"/>
          <a:ext cx="930275" cy="533400"/>
        </p:xfrm>
        <a:graphic>
          <a:graphicData uri="http://schemas.openxmlformats.org/presentationml/2006/ole">
            <p:oleObj spid="_x0000_s3075" name="Equation" r:id="rId4" imgW="774360" imgH="444240" progId="Equation.3">
              <p:embed/>
            </p:oleObj>
          </a:graphicData>
        </a:graphic>
      </p:graphicFrame>
      <p:graphicFrame>
        <p:nvGraphicFramePr>
          <p:cNvPr id="43012" name="عنصر نائب للمحتوى 5"/>
          <p:cNvGraphicFramePr>
            <a:graphicFrameLocks noChangeAspect="1"/>
          </p:cNvGraphicFramePr>
          <p:nvPr/>
        </p:nvGraphicFramePr>
        <p:xfrm>
          <a:off x="5715008" y="571480"/>
          <a:ext cx="1220788" cy="490538"/>
        </p:xfrm>
        <a:graphic>
          <a:graphicData uri="http://schemas.openxmlformats.org/presentationml/2006/ole">
            <p:oleObj spid="_x0000_s3076" name="Equation" r:id="rId5" imgW="1104840" imgH="444240" progId="Equation.3">
              <p:embed/>
            </p:oleObj>
          </a:graphicData>
        </a:graphic>
      </p:graphicFrame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642910" y="3786190"/>
          <a:ext cx="2524125" cy="490538"/>
        </p:xfrm>
        <a:graphic>
          <a:graphicData uri="http://schemas.openxmlformats.org/presentationml/2006/ole">
            <p:oleObj spid="_x0000_s3077" name="Equation" r:id="rId6" imgW="2019240" imgH="393480" progId="Equation.3">
              <p:embed/>
            </p:oleObj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D007-9E6B-4D3A-B1D3-43B3CFC0EAC4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SA" b="1" u="sng" dirty="0" smtClean="0">
                <a:solidFill>
                  <a:schemeClr val="tx2"/>
                </a:solidFill>
              </a:rPr>
              <a:t>معادلة </a:t>
            </a:r>
            <a:r>
              <a:rPr lang="ar-SA" b="1" u="sng" dirty="0" err="1" smtClean="0">
                <a:solidFill>
                  <a:schemeClr val="tx2"/>
                </a:solidFill>
              </a:rPr>
              <a:t>كلابيرون</a:t>
            </a:r>
            <a:r>
              <a:rPr lang="ar-SA" b="1" u="sng" dirty="0" smtClean="0">
                <a:solidFill>
                  <a:schemeClr val="tx2"/>
                </a:solidFill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sz="2200" b="1" dirty="0" err="1" smtClean="0"/>
              <a:t>اذا</a:t>
            </a:r>
            <a:r>
              <a:rPr lang="ar-SA" sz="2200" b="1" dirty="0" smtClean="0"/>
              <a:t> </a:t>
            </a:r>
            <a:r>
              <a:rPr lang="ar-SA" sz="2200" b="1" dirty="0" err="1" smtClean="0"/>
              <a:t>اخذنا</a:t>
            </a:r>
            <a:r>
              <a:rPr lang="ar-SA" sz="2200" b="1" dirty="0" smtClean="0"/>
              <a:t> في الاعتبار </a:t>
            </a:r>
            <a:r>
              <a:rPr lang="ar-SA" sz="2200" b="1" dirty="0" err="1" smtClean="0"/>
              <a:t>ان</a:t>
            </a:r>
            <a:r>
              <a:rPr lang="ar-SA" sz="2200" b="1" dirty="0" smtClean="0"/>
              <a:t> سائلا ما في حالة مع اتزان مع بخاره عند حرارة </a:t>
            </a:r>
            <a:r>
              <a:rPr lang="en-US" sz="2200" b="1" dirty="0" smtClean="0"/>
              <a:t>T</a:t>
            </a:r>
            <a:r>
              <a:rPr lang="ar-SA" sz="2200" b="1" dirty="0" smtClean="0"/>
              <a:t> وضغط  </a:t>
            </a:r>
            <a:r>
              <a:rPr lang="en-US" sz="2200" b="1" dirty="0" smtClean="0"/>
              <a:t>P</a:t>
            </a:r>
            <a:r>
              <a:rPr lang="ar-SA" sz="2200" b="1" dirty="0" smtClean="0"/>
              <a:t> فعند الاتزان تتغير درجة الحرارة لتصير </a:t>
            </a:r>
            <a:r>
              <a:rPr lang="en-US" sz="2200" b="1" dirty="0" err="1" smtClean="0"/>
              <a:t>T+dT</a:t>
            </a:r>
            <a:r>
              <a:rPr lang="ar-SA" sz="2200" b="1" dirty="0" smtClean="0"/>
              <a:t> ويتغير الضغط </a:t>
            </a:r>
            <a:r>
              <a:rPr lang="ar-SA" sz="2200" b="1" dirty="0" err="1" smtClean="0"/>
              <a:t>الى</a:t>
            </a:r>
            <a:r>
              <a:rPr lang="ar-SA" sz="2200" b="1" dirty="0" smtClean="0"/>
              <a:t> </a:t>
            </a:r>
            <a:r>
              <a:rPr lang="en-US" sz="2200" b="1" dirty="0" err="1" smtClean="0"/>
              <a:t>P+dP</a:t>
            </a:r>
            <a:endParaRPr lang="ar-SA" sz="2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500034" y="1600200"/>
            <a:ext cx="3995766" cy="4525963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ar-SA" sz="2000" b="1" dirty="0" smtClean="0"/>
              <a:t>وبالتعويض عن قيمة            في المعادلة </a:t>
            </a:r>
          </a:p>
          <a:p>
            <a:r>
              <a:rPr lang="ar-SA" sz="2000" b="1" dirty="0" smtClean="0"/>
              <a:t>            نحصل على :</a:t>
            </a:r>
          </a:p>
          <a:p>
            <a:endParaRPr lang="ar-SA" sz="2000" b="1" dirty="0" smtClean="0"/>
          </a:p>
          <a:p>
            <a:endParaRPr lang="ar-SA" sz="2000" b="1" dirty="0" smtClean="0"/>
          </a:p>
          <a:p>
            <a:r>
              <a:rPr lang="ar-SA" sz="2000" b="1" dirty="0" smtClean="0"/>
              <a:t>لعمليات التسامي :</a:t>
            </a:r>
          </a:p>
          <a:p>
            <a:endParaRPr lang="ar-SA" sz="2000" b="1" dirty="0" smtClean="0"/>
          </a:p>
          <a:p>
            <a:endParaRPr lang="ar-SA" sz="2000" b="1" dirty="0" smtClean="0"/>
          </a:p>
          <a:p>
            <a:endParaRPr lang="ar-SA" sz="2000" b="1" dirty="0" smtClean="0"/>
          </a:p>
          <a:p>
            <a:endParaRPr lang="ar-SA" sz="2000" b="1" dirty="0" smtClean="0"/>
          </a:p>
          <a:p>
            <a:r>
              <a:rPr lang="ar-SA" sz="2000" b="1" dirty="0" smtClean="0"/>
              <a:t>لعمليات الانصهار: </a:t>
            </a:r>
            <a:endParaRPr lang="ar-SA" sz="2000" b="1" dirty="0"/>
          </a:p>
        </p:txBody>
      </p:sp>
      <p:graphicFrame>
        <p:nvGraphicFramePr>
          <p:cNvPr id="5" name="عنصر نائب للمحتوى 4"/>
          <p:cNvGraphicFramePr>
            <a:graphicFrameLocks noChangeAspect="1"/>
          </p:cNvGraphicFramePr>
          <p:nvPr>
            <p:ph sz="half" idx="2"/>
          </p:nvPr>
        </p:nvGraphicFramePr>
        <p:xfrm>
          <a:off x="5000628" y="1621709"/>
          <a:ext cx="3714776" cy="4454433"/>
        </p:xfrm>
        <a:graphic>
          <a:graphicData uri="http://schemas.openxmlformats.org/presentationml/2006/ole">
            <p:oleObj spid="_x0000_s4098" name="Equation" r:id="rId3" imgW="2044440" imgH="2844720" progId="Equation.3">
              <p:embed/>
            </p:oleObj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1643042" y="1643050"/>
          <a:ext cx="667377" cy="390660"/>
        </p:xfrm>
        <a:graphic>
          <a:graphicData uri="http://schemas.openxmlformats.org/presentationml/2006/ole">
            <p:oleObj spid="_x0000_s4099" name="Equation" r:id="rId4" imgW="520560" imgH="304560" progId="Equation.3">
              <p:embed/>
            </p:oleObj>
          </a:graphicData>
        </a:graphic>
      </p:graphicFrame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3286115" y="1928802"/>
          <a:ext cx="942209" cy="571504"/>
        </p:xfrm>
        <a:graphic>
          <a:graphicData uri="http://schemas.openxmlformats.org/presentationml/2006/ole">
            <p:oleObj spid="_x0000_s4100" name="Equation" r:id="rId5" imgW="774360" imgH="469800" progId="Equation.3">
              <p:embed/>
            </p:oleObj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766763" y="2214563"/>
          <a:ext cx="1358900" cy="719137"/>
        </p:xfrm>
        <a:graphic>
          <a:graphicData uri="http://schemas.openxmlformats.org/presentationml/2006/ole">
            <p:oleObj spid="_x0000_s4101" name="Equation" r:id="rId6" imgW="1358640" imgH="825480" progId="Equation.3">
              <p:embed/>
            </p:oleObj>
          </a:graphicData>
        </a:graphic>
      </p:graphicFrame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917575" y="3452813"/>
          <a:ext cx="1379538" cy="712787"/>
        </p:xfrm>
        <a:graphic>
          <a:graphicData uri="http://schemas.openxmlformats.org/presentationml/2006/ole">
            <p:oleObj spid="_x0000_s4102" name="Equation" r:id="rId7" imgW="1523880" imgH="787320" progId="Equation.3">
              <p:embed/>
            </p:oleObj>
          </a:graphicData>
        </a:graphic>
      </p:graphicFrame>
      <p:graphicFrame>
        <p:nvGraphicFramePr>
          <p:cNvPr id="44039" name="Object 7"/>
          <p:cNvGraphicFramePr>
            <a:graphicFrameLocks noChangeAspect="1"/>
          </p:cNvGraphicFramePr>
          <p:nvPr/>
        </p:nvGraphicFramePr>
        <p:xfrm>
          <a:off x="1054100" y="5149850"/>
          <a:ext cx="1414463" cy="723900"/>
        </p:xfrm>
        <a:graphic>
          <a:graphicData uri="http://schemas.openxmlformats.org/presentationml/2006/ole">
            <p:oleObj spid="_x0000_s4103" name="Equation" r:id="rId8" imgW="1511280" imgH="774360" progId="Equation.3">
              <p:embed/>
            </p:oleObj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D007-9E6B-4D3A-B1D3-43B3CFC0EAC4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ar-SA" sz="3100" b="1" dirty="0" smtClean="0">
                <a:solidFill>
                  <a:schemeClr val="tx2"/>
                </a:solidFill>
              </a:rPr>
              <a:t>معادلة </a:t>
            </a:r>
            <a:r>
              <a:rPr lang="ar-SA" sz="3100" b="1" dirty="0" err="1" smtClean="0">
                <a:solidFill>
                  <a:schemeClr val="tx2"/>
                </a:solidFill>
              </a:rPr>
              <a:t>كلاوزيوس</a:t>
            </a:r>
            <a:r>
              <a:rPr lang="ar-SA" sz="3100" b="1" dirty="0" smtClean="0">
                <a:solidFill>
                  <a:schemeClr val="tx2"/>
                </a:solidFill>
              </a:rPr>
              <a:t> –</a:t>
            </a:r>
            <a:r>
              <a:rPr lang="ar-SA" sz="3100" b="1" dirty="0" err="1" smtClean="0">
                <a:solidFill>
                  <a:schemeClr val="tx2"/>
                </a:solidFill>
              </a:rPr>
              <a:t>كلابيرون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71472" y="785794"/>
            <a:ext cx="8043890" cy="4525963"/>
          </a:xfrm>
        </p:spPr>
        <p:txBody>
          <a:bodyPr>
            <a:normAutofit/>
          </a:bodyPr>
          <a:lstStyle/>
          <a:p>
            <a:pPr algn="r" rtl="1"/>
            <a:r>
              <a:rPr lang="ar-SA" sz="2000" b="1" dirty="0" smtClean="0"/>
              <a:t>يمكن وضع معادلة معادلة </a:t>
            </a:r>
            <a:r>
              <a:rPr lang="ar-SA" sz="2000" b="1" dirty="0" err="1" smtClean="0"/>
              <a:t>كلابيرون</a:t>
            </a:r>
            <a:r>
              <a:rPr lang="ar-SA" sz="2000" b="1" dirty="0" smtClean="0"/>
              <a:t> في صورة </a:t>
            </a:r>
            <a:r>
              <a:rPr lang="ar-SA" sz="2000" b="1" dirty="0" err="1" smtClean="0"/>
              <a:t>اكثر</a:t>
            </a:r>
            <a:r>
              <a:rPr lang="ar-SA" sz="2000" b="1" dirty="0" smtClean="0"/>
              <a:t> ملائمة تنطبق على </a:t>
            </a:r>
            <a:r>
              <a:rPr lang="ar-SA" sz="2000" b="1" dirty="0" err="1" smtClean="0"/>
              <a:t>اتزانات</a:t>
            </a:r>
            <a:r>
              <a:rPr lang="ar-SA" sz="2000" b="1" dirty="0" smtClean="0"/>
              <a:t> التبخير والتسامي والتي فيها يكون احد </a:t>
            </a:r>
            <a:r>
              <a:rPr lang="ar-SA" sz="2000" b="1" dirty="0" err="1" smtClean="0"/>
              <a:t>الاصناف</a:t>
            </a:r>
            <a:r>
              <a:rPr lang="ar-SA" sz="2000" b="1" dirty="0" smtClean="0"/>
              <a:t> غاز :</a:t>
            </a:r>
          </a:p>
          <a:p>
            <a:pPr algn="r" rtl="1">
              <a:buNone/>
            </a:pPr>
            <a:endParaRPr lang="ar-SA" sz="2000" b="1" dirty="0" smtClean="0"/>
          </a:p>
          <a:p>
            <a:pPr algn="r" rtl="1">
              <a:buNone/>
            </a:pPr>
            <a:r>
              <a:rPr lang="ar-SA" sz="2000" b="1" dirty="0" smtClean="0"/>
              <a:t>و حيث </a:t>
            </a:r>
            <a:r>
              <a:rPr lang="ar-SA" sz="2000" b="1" dirty="0" err="1" smtClean="0"/>
              <a:t>ان</a:t>
            </a:r>
            <a:r>
              <a:rPr lang="ar-SA" sz="2000" b="1" dirty="0" smtClean="0"/>
              <a:t> الحجم الذي يشغله  السائل </a:t>
            </a:r>
            <a:r>
              <a:rPr lang="ar-SA" sz="2000" b="1" dirty="0" err="1" smtClean="0"/>
              <a:t>و</a:t>
            </a:r>
            <a:r>
              <a:rPr lang="ar-SA" sz="2000" b="1" dirty="0" smtClean="0"/>
              <a:t> هو في الحالة الغازية اكبر كثير </a:t>
            </a:r>
            <a:r>
              <a:rPr lang="ar-SA" sz="2000" b="1" dirty="0" err="1" smtClean="0"/>
              <a:t>اي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ان</a:t>
            </a:r>
            <a:r>
              <a:rPr lang="ar-SA" sz="2000" b="1" dirty="0" smtClean="0"/>
              <a:t>:</a:t>
            </a:r>
          </a:p>
          <a:p>
            <a:pPr algn="r" rtl="1">
              <a:buNone/>
            </a:pPr>
            <a:r>
              <a:rPr lang="ar-SA" sz="2000" b="1" dirty="0" smtClean="0"/>
              <a:t> و عليه يمكن </a:t>
            </a:r>
            <a:r>
              <a:rPr lang="ar-SA" sz="2000" b="1" dirty="0" err="1" smtClean="0"/>
              <a:t>اهمال</a:t>
            </a:r>
            <a:r>
              <a:rPr lang="ar-SA" sz="2000" b="1" dirty="0" smtClean="0"/>
              <a:t>         مقارنة بالقيمة              فإن :</a:t>
            </a:r>
          </a:p>
          <a:p>
            <a:pPr algn="r" rtl="1">
              <a:buNone/>
            </a:pPr>
            <a:endParaRPr lang="ar-SA" sz="2000" b="1" dirty="0" smtClean="0"/>
          </a:p>
          <a:p>
            <a:pPr algn="r" rtl="1">
              <a:buNone/>
            </a:pPr>
            <a:r>
              <a:rPr lang="ar-SA" sz="2000" b="1" dirty="0" smtClean="0"/>
              <a:t>بالتعويض في المعادلة  :</a:t>
            </a:r>
          </a:p>
          <a:p>
            <a:pPr algn="r" rtl="1">
              <a:buNone/>
            </a:pPr>
            <a:endParaRPr lang="ar-SA" sz="2000" b="1" dirty="0" smtClean="0"/>
          </a:p>
          <a:p>
            <a:pPr algn="r" rtl="1">
              <a:buNone/>
            </a:pPr>
            <a:r>
              <a:rPr lang="ar-SA" sz="2000" b="1" dirty="0" smtClean="0"/>
              <a:t>نحصل على :</a:t>
            </a:r>
            <a:endParaRPr lang="ar-SA" sz="2000" b="1" dirty="0"/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46081" name="Object 1"/>
          <p:cNvGraphicFramePr>
            <a:graphicFrameLocks noChangeAspect="1"/>
          </p:cNvGraphicFramePr>
          <p:nvPr/>
        </p:nvGraphicFramePr>
        <p:xfrm>
          <a:off x="2500298" y="1285860"/>
          <a:ext cx="1562100" cy="514350"/>
        </p:xfrm>
        <a:graphic>
          <a:graphicData uri="http://schemas.openxmlformats.org/presentationml/2006/ole">
            <p:oleObj spid="_x0000_s5122" name="Equation" r:id="rId3" imgW="1562040" imgH="520560" progId="Equation.3">
              <p:embed/>
            </p:oleObj>
          </a:graphicData>
        </a:graphic>
      </p:graphicFrame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1214414" y="1857364"/>
          <a:ext cx="754063" cy="412750"/>
        </p:xfrm>
        <a:graphic>
          <a:graphicData uri="http://schemas.openxmlformats.org/presentationml/2006/ole">
            <p:oleObj spid="_x0000_s5123" name="Equation" r:id="rId4" imgW="749160" imgH="419040" progId="Equation.3">
              <p:embed/>
            </p:oleObj>
          </a:graphicData>
        </a:graphic>
      </p:graphicFrame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4500562" y="2214554"/>
          <a:ext cx="404814" cy="357190"/>
        </p:xfrm>
        <a:graphic>
          <a:graphicData uri="http://schemas.openxmlformats.org/presentationml/2006/ole">
            <p:oleObj spid="_x0000_s5124" name="Equation" r:id="rId5" imgW="190417" imgH="241195" progId="Equation.3">
              <p:embed/>
            </p:oleObj>
          </a:graphicData>
        </a:graphic>
      </p:graphicFrame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46087" name="Object 7"/>
          <p:cNvGraphicFramePr>
            <a:graphicFrameLocks noChangeAspect="1"/>
          </p:cNvGraphicFramePr>
          <p:nvPr/>
        </p:nvGraphicFramePr>
        <p:xfrm>
          <a:off x="6429388" y="2214554"/>
          <a:ext cx="428628" cy="325541"/>
        </p:xfrm>
        <a:graphic>
          <a:graphicData uri="http://schemas.openxmlformats.org/presentationml/2006/ole">
            <p:oleObj spid="_x0000_s5125" name="Equation" r:id="rId6" imgW="164880" imgH="228600" progId="Equation.3">
              <p:embed/>
            </p:oleObj>
          </a:graphicData>
        </a:graphic>
      </p:graphicFrame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46089" name="Object 9"/>
          <p:cNvGraphicFramePr>
            <a:graphicFrameLocks noChangeAspect="1"/>
          </p:cNvGraphicFramePr>
          <p:nvPr/>
        </p:nvGraphicFramePr>
        <p:xfrm>
          <a:off x="2143108" y="2357430"/>
          <a:ext cx="1198563" cy="990600"/>
        </p:xfrm>
        <a:graphic>
          <a:graphicData uri="http://schemas.openxmlformats.org/presentationml/2006/ole">
            <p:oleObj spid="_x0000_s5126" name="Equation" r:id="rId7" imgW="1193760" imgH="990360" progId="Equation.3">
              <p:embed/>
            </p:oleObj>
          </a:graphicData>
        </a:graphic>
      </p:graphicFrame>
      <p:sp>
        <p:nvSpPr>
          <p:cNvPr id="4609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46091" name="Object 11"/>
          <p:cNvGraphicFramePr>
            <a:graphicFrameLocks noChangeAspect="1"/>
          </p:cNvGraphicFramePr>
          <p:nvPr/>
        </p:nvGraphicFramePr>
        <p:xfrm>
          <a:off x="4714876" y="2786058"/>
          <a:ext cx="1287463" cy="820737"/>
        </p:xfrm>
        <a:graphic>
          <a:graphicData uri="http://schemas.openxmlformats.org/presentationml/2006/ole">
            <p:oleObj spid="_x0000_s5127" name="Equation" r:id="rId8" imgW="1282680" imgH="825480" progId="Equation.3">
              <p:embed/>
            </p:oleObj>
          </a:graphicData>
        </a:graphic>
      </p:graphicFrame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46093" name="Object 13"/>
          <p:cNvGraphicFramePr>
            <a:graphicFrameLocks noChangeAspect="1"/>
          </p:cNvGraphicFramePr>
          <p:nvPr/>
        </p:nvGraphicFramePr>
        <p:xfrm>
          <a:off x="3124200" y="4767262"/>
          <a:ext cx="4038600" cy="1252537"/>
        </p:xfrm>
        <a:graphic>
          <a:graphicData uri="http://schemas.openxmlformats.org/presentationml/2006/ole">
            <p:oleObj spid="_x0000_s5128" name="Equation" r:id="rId9" imgW="2260440" imgH="990360" progId="Equation.3">
              <p:embed/>
            </p:oleObj>
          </a:graphicData>
        </a:graphic>
      </p:graphicFrame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D007-9E6B-4D3A-B1D3-43B3CFC0EAC4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ar-SA" sz="2000" b="1" dirty="0" smtClean="0">
                <a:solidFill>
                  <a:srgbClr val="C00000"/>
                </a:solidFill>
              </a:rPr>
              <a:t>مثال :ضغط جزئي جرامي من بخار بطريقة انعكاسية </a:t>
            </a:r>
            <a:r>
              <a:rPr lang="ar-SA" sz="2000" b="1" dirty="0" err="1" smtClean="0">
                <a:solidFill>
                  <a:srgbClr val="C00000"/>
                </a:solidFill>
              </a:rPr>
              <a:t>الى</a:t>
            </a:r>
            <a:r>
              <a:rPr lang="ar-SA" sz="2000" b="1" dirty="0" smtClean="0">
                <a:solidFill>
                  <a:srgbClr val="C00000"/>
                </a:solidFill>
              </a:rPr>
              <a:t> ماء سائل عند درجة الغليان </a:t>
            </a:r>
            <a:r>
              <a:rPr lang="en-US" sz="2000" b="1" dirty="0" smtClean="0">
                <a:solidFill>
                  <a:srgbClr val="C00000"/>
                </a:solidFill>
              </a:rPr>
              <a:t>100</a:t>
            </a:r>
            <a:r>
              <a:rPr lang="ar-SA" sz="2000" b="1" dirty="0" smtClean="0">
                <a:solidFill>
                  <a:srgbClr val="C00000"/>
                </a:solidFill>
              </a:rPr>
              <a:t>مئوي فإذا كانت حرارة التبخير للماء عند </a:t>
            </a:r>
            <a:r>
              <a:rPr lang="en-US" sz="2000" b="1" dirty="0" smtClean="0">
                <a:solidFill>
                  <a:srgbClr val="C00000"/>
                </a:solidFill>
              </a:rPr>
              <a:t>100</a:t>
            </a:r>
            <a:r>
              <a:rPr lang="ar-SA" sz="2000" b="1" dirty="0" smtClean="0">
                <a:solidFill>
                  <a:srgbClr val="C00000"/>
                </a:solidFill>
              </a:rPr>
              <a:t>مئوي </a:t>
            </a:r>
            <a:r>
              <a:rPr lang="en-US" sz="2000" b="1" dirty="0" smtClean="0">
                <a:solidFill>
                  <a:srgbClr val="C00000"/>
                </a:solidFill>
              </a:rPr>
              <a:t>760</a:t>
            </a:r>
            <a:r>
              <a:rPr lang="ar-SA" sz="2000" b="1" dirty="0" smtClean="0">
                <a:solidFill>
                  <a:srgbClr val="C00000"/>
                </a:solidFill>
              </a:rPr>
              <a:t>  ملم </a:t>
            </a:r>
            <a:r>
              <a:rPr lang="ar-SA" sz="2000" b="1" dirty="0" err="1" smtClean="0">
                <a:solidFill>
                  <a:srgbClr val="C00000"/>
                </a:solidFill>
              </a:rPr>
              <a:t>زئبق</a:t>
            </a:r>
            <a:r>
              <a:rPr lang="ar-SA" sz="2000" b="1" dirty="0" smtClean="0">
                <a:solidFill>
                  <a:srgbClr val="C00000"/>
                </a:solidFill>
              </a:rPr>
              <a:t> هي </a:t>
            </a:r>
            <a:r>
              <a:rPr lang="en-US" sz="2000" b="1" dirty="0" smtClean="0">
                <a:solidFill>
                  <a:srgbClr val="C00000"/>
                </a:solidFill>
              </a:rPr>
              <a:t>539.7</a:t>
            </a:r>
            <a:r>
              <a:rPr lang="ar-SA" sz="2000" b="1" dirty="0" smtClean="0">
                <a:solidFill>
                  <a:srgbClr val="C00000"/>
                </a:solidFill>
              </a:rPr>
              <a:t> سعر لكل جرام احسبي  </a:t>
            </a:r>
            <a:r>
              <a:rPr lang="en-US" sz="2000" b="1" dirty="0" smtClean="0">
                <a:solidFill>
                  <a:srgbClr val="C00000"/>
                </a:solidFill>
              </a:rPr>
              <a:t/>
            </a:r>
            <a:br>
              <a:rPr lang="en-US" sz="2000" b="1" dirty="0" smtClean="0">
                <a:solidFill>
                  <a:srgbClr val="C00000"/>
                </a:solidFill>
              </a:rPr>
            </a:br>
            <a:endParaRPr lang="ar-SA" sz="2000" b="1" dirty="0">
              <a:solidFill>
                <a:srgbClr val="C00000"/>
              </a:solidFill>
            </a:endParaRP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47105" name="Object 1"/>
          <p:cNvGraphicFramePr>
            <a:graphicFrameLocks noChangeAspect="1"/>
          </p:cNvGraphicFramePr>
          <p:nvPr/>
        </p:nvGraphicFramePr>
        <p:xfrm>
          <a:off x="1500166" y="1142984"/>
          <a:ext cx="5639158" cy="5166167"/>
        </p:xfrm>
        <a:graphic>
          <a:graphicData uri="http://schemas.openxmlformats.org/presentationml/2006/ole">
            <p:oleObj spid="_x0000_s6146" name="Equation" r:id="rId4" imgW="4609800" imgH="5689440" progId="Equation.3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D007-9E6B-4D3A-B1D3-43B3CFC0EAC4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2130425"/>
            <a:ext cx="7743852" cy="3584591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ar-SA" sz="6000" b="1" dirty="0" smtClean="0">
                <a:solidFill>
                  <a:schemeClr val="accent6">
                    <a:lumMod val="50000"/>
                  </a:schemeClr>
                </a:solidFill>
              </a:rPr>
              <a:t>الجهد الكيميائي</a:t>
            </a:r>
            <a:endParaRPr lang="ar-SA" sz="6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ar-SA" dirty="0" smtClean="0"/>
              <a:t>في الدراسات السابقة اخذنا في الاعتبار انظمة ثرموديناميكية تحتوي على مكون كيميائي واحد .</a:t>
            </a:r>
          </a:p>
          <a:p>
            <a:endParaRPr lang="ar-SA" dirty="0" smtClean="0"/>
          </a:p>
          <a:p>
            <a:r>
              <a:rPr lang="ar-SA" dirty="0" smtClean="0"/>
              <a:t>لدراسة انظمة عديدة المكون خصوصاً المتضمنة تفاعلات كيميائية وتحولات المادة فلا بد من اضافة مقاطع اخرى للانظمة المغلقة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357166"/>
            <a:ext cx="8858280" cy="4954591"/>
          </a:xfrm>
        </p:spPr>
        <p:txBody>
          <a:bodyPr>
            <a:noAutofit/>
          </a:bodyPr>
          <a:lstStyle/>
          <a:p>
            <a:pPr algn="r" rtl="1"/>
            <a:r>
              <a:rPr lang="ar-SA" sz="2400" b="1" dirty="0" smtClean="0"/>
              <a:t>للمادة النقية او لنظام يشمل على تركيب كيميائي ثابت :</a:t>
            </a:r>
          </a:p>
          <a:p>
            <a:pPr algn="r" rtl="1">
              <a:buNone/>
            </a:pPr>
            <a:endParaRPr lang="ar-SA" sz="2400" dirty="0" smtClean="0"/>
          </a:p>
          <a:p>
            <a:pPr algn="r" rtl="1"/>
            <a:r>
              <a:rPr lang="ar-SA" sz="2400" b="1" dirty="0" smtClean="0"/>
              <a:t>للمادة النقية او لنظام يشمل على تركيب كيميائي ثابت يحتوي على عدد كبير من المكونات , عدد مولات المكونات المختلفة للنظام هي :</a:t>
            </a:r>
          </a:p>
          <a:p>
            <a:pPr algn="r" rtl="1">
              <a:buNone/>
            </a:pPr>
            <a:endParaRPr lang="ar-SA" sz="2400" dirty="0"/>
          </a:p>
          <a:p>
            <a:pPr algn="r" rtl="1"/>
            <a:r>
              <a:rPr lang="ar-SA" sz="2400" b="1" dirty="0" smtClean="0"/>
              <a:t>وعليه للنظام عديد المكون :</a:t>
            </a:r>
          </a:p>
          <a:p>
            <a:pPr algn="r" rtl="1"/>
            <a:endParaRPr lang="ar-SA" sz="2400" b="1" dirty="0" smtClean="0"/>
          </a:p>
          <a:p>
            <a:pPr algn="r" rtl="1">
              <a:buNone/>
            </a:pPr>
            <a:endParaRPr lang="ar-SA" sz="2400" b="1" dirty="0" smtClean="0"/>
          </a:p>
          <a:p>
            <a:pPr algn="r" rtl="1"/>
            <a:endParaRPr lang="ar-SA" sz="2400" b="1" dirty="0"/>
          </a:p>
          <a:p>
            <a:pPr algn="r" rtl="1"/>
            <a:endParaRPr lang="ar-SA" sz="2400" b="1" dirty="0" smtClean="0"/>
          </a:p>
          <a:p>
            <a:pPr algn="r" rtl="1"/>
            <a:endParaRPr lang="ar-SA" sz="2400" b="1" dirty="0" smtClean="0"/>
          </a:p>
          <a:p>
            <a:pPr algn="r" rtl="1"/>
            <a:r>
              <a:rPr lang="ar-SA" sz="2400" b="1" dirty="0" smtClean="0"/>
              <a:t>لنظام لا يعاني من تغير في التركيب :</a:t>
            </a:r>
          </a:p>
          <a:p>
            <a:pPr algn="r" rtl="1">
              <a:buNone/>
            </a:pPr>
            <a:endParaRPr lang="ar-SA" sz="2400" b="1" dirty="0" smtClean="0"/>
          </a:p>
          <a:p>
            <a:pPr algn="r" rtl="1"/>
            <a:r>
              <a:rPr lang="ar-SA" sz="2400" b="1" dirty="0" smtClean="0"/>
              <a:t>تصبح المعادلة </a:t>
            </a:r>
          </a:p>
          <a:p>
            <a:pPr algn="r" rtl="1"/>
            <a:endParaRPr lang="ar-SA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714348" y="428604"/>
          <a:ext cx="2286016" cy="428628"/>
        </p:xfrm>
        <a:graphic>
          <a:graphicData uri="http://schemas.openxmlformats.org/presentationml/2006/ole">
            <p:oleObj spid="_x0000_s41986" name="Equation" r:id="rId3" imgW="1041120" imgH="17748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428728" y="1714488"/>
          <a:ext cx="1657350" cy="550862"/>
        </p:xfrm>
        <a:graphic>
          <a:graphicData uri="http://schemas.openxmlformats.org/presentationml/2006/ole">
            <p:oleObj spid="_x0000_s41987" name="Equation" r:id="rId4" imgW="876240" imgH="22860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307975" y="2928938"/>
          <a:ext cx="8556625" cy="1897062"/>
        </p:xfrm>
        <a:graphic>
          <a:graphicData uri="http://schemas.openxmlformats.org/presentationml/2006/ole">
            <p:oleObj spid="_x0000_s41988" name="Equation" r:id="rId5" imgW="4520880" imgH="787320" progId="Equation.3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1000100" y="4929198"/>
          <a:ext cx="2828930" cy="519112"/>
        </p:xfrm>
        <a:graphic>
          <a:graphicData uri="http://schemas.openxmlformats.org/presentationml/2006/ole">
            <p:oleObj spid="_x0000_s41989" name="Equation" r:id="rId6" imgW="1155600" imgH="215640" progId="Equation.3">
              <p:embed/>
            </p:oleObj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1500166" y="5603875"/>
          <a:ext cx="4143404" cy="1254125"/>
        </p:xfrm>
        <a:graphic>
          <a:graphicData uri="http://schemas.openxmlformats.org/presentationml/2006/ole">
            <p:oleObj spid="_x0000_s41990" name="Equation" r:id="rId7" imgW="1993680" imgH="520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215106"/>
          </a:xfrm>
        </p:spPr>
        <p:txBody>
          <a:bodyPr>
            <a:normAutofit/>
          </a:bodyPr>
          <a:lstStyle/>
          <a:p>
            <a:pPr algn="r" rtl="1"/>
            <a:r>
              <a:rPr lang="ar-SA" dirty="0" smtClean="0"/>
              <a:t>بمقارنة العلاقات الاتية :</a:t>
            </a:r>
          </a:p>
          <a:p>
            <a:pPr algn="r" rtl="1"/>
            <a:endParaRPr lang="ar-SA" dirty="0"/>
          </a:p>
          <a:p>
            <a:pPr algn="r" rtl="1"/>
            <a:endParaRPr lang="ar-SA" dirty="0" smtClean="0"/>
          </a:p>
          <a:p>
            <a:pPr algn="r" rtl="1"/>
            <a:endParaRPr lang="ar-SA" dirty="0"/>
          </a:p>
          <a:p>
            <a:pPr algn="r" rtl="1"/>
            <a:endParaRPr lang="ar-SA" dirty="0" smtClean="0"/>
          </a:p>
          <a:p>
            <a:pPr algn="r" rtl="1">
              <a:buNone/>
            </a:pPr>
            <a:endParaRPr lang="ar-SA" dirty="0" smtClean="0"/>
          </a:p>
          <a:p>
            <a:pPr algn="r" rtl="1"/>
            <a:r>
              <a:rPr lang="ar-SA" dirty="0" smtClean="0"/>
              <a:t>بالتعويض في العلاقة 1: </a:t>
            </a:r>
          </a:p>
          <a:p>
            <a:pPr algn="r" rtl="1"/>
            <a:endParaRPr lang="ar-SA" dirty="0"/>
          </a:p>
          <a:p>
            <a:pPr algn="r" rtl="1">
              <a:buNone/>
            </a:pPr>
            <a:endParaRPr lang="ar-SA" dirty="0"/>
          </a:p>
          <a:p>
            <a:pPr algn="r" rtl="1"/>
            <a:r>
              <a:rPr lang="ar-SA" dirty="0" smtClean="0"/>
              <a:t>معامل </a:t>
            </a:r>
            <a:r>
              <a:rPr lang="en-US" dirty="0" err="1" smtClean="0"/>
              <a:t>dn</a:t>
            </a:r>
            <a:r>
              <a:rPr lang="en-US" dirty="0" smtClean="0"/>
              <a:t>  </a:t>
            </a:r>
            <a:r>
              <a:rPr lang="ar-SA" dirty="0" smtClean="0"/>
              <a:t>  يسمى الجهد الكيميائي </a:t>
            </a:r>
            <a:r>
              <a:rPr lang="el-GR" dirty="0" smtClean="0"/>
              <a:t>μ</a:t>
            </a:r>
            <a:r>
              <a:rPr lang="ar-SA" dirty="0" smtClean="0"/>
              <a:t> لذا تكتب المعادلة الاخيرة</a:t>
            </a:r>
            <a:endParaRPr lang="ar-SA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428596" y="285728"/>
          <a:ext cx="5370515" cy="2857520"/>
        </p:xfrm>
        <a:graphic>
          <a:graphicData uri="http://schemas.openxmlformats.org/presentationml/2006/ole">
            <p:oleObj spid="_x0000_s43010" name="Equation" r:id="rId3" imgW="2412720" imgH="149832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28596" y="4000504"/>
          <a:ext cx="6357982" cy="1000132"/>
        </p:xfrm>
        <a:graphic>
          <a:graphicData uri="http://schemas.openxmlformats.org/presentationml/2006/ole">
            <p:oleObj spid="_x0000_s43011" name="Equation" r:id="rId4" imgW="3276360" imgH="545760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1071538" y="5788025"/>
          <a:ext cx="4206876" cy="1069975"/>
        </p:xfrm>
        <a:graphic>
          <a:graphicData uri="http://schemas.openxmlformats.org/presentationml/2006/ole">
            <p:oleObj spid="_x0000_s43012" name="Equation" r:id="rId5" imgW="2222280" imgH="5839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981720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r" rtl="1"/>
            <a:r>
              <a:rPr lang="ar-SA" sz="2400" b="1" dirty="0" smtClean="0"/>
              <a:t>تسمى المعادلةالاتية :</a:t>
            </a:r>
          </a:p>
          <a:p>
            <a:pPr algn="r" rtl="1"/>
            <a:endParaRPr lang="ar-SA" sz="2400" b="1" dirty="0" smtClean="0"/>
          </a:p>
          <a:p>
            <a:pPr algn="r" rtl="1"/>
            <a:endParaRPr lang="ar-SA" sz="2400" b="1" dirty="0"/>
          </a:p>
          <a:p>
            <a:pPr algn="r" rtl="1"/>
            <a:r>
              <a:rPr lang="ar-SA" sz="2400" b="1" dirty="0" smtClean="0"/>
              <a:t>   المعادلة الرئيسية للديناميكا الحرارية في الكيمياء </a:t>
            </a:r>
          </a:p>
          <a:p>
            <a:pPr algn="r" rtl="1"/>
            <a:endParaRPr lang="ar-SA" sz="2400" b="1" dirty="0" smtClean="0"/>
          </a:p>
          <a:p>
            <a:pPr algn="r" rtl="1"/>
            <a:endParaRPr lang="ar-SA" sz="2400" b="1" dirty="0"/>
          </a:p>
          <a:p>
            <a:pPr algn="r" rtl="1"/>
            <a:r>
              <a:rPr lang="ar-SA" sz="2400" b="1" dirty="0" smtClean="0">
                <a:solidFill>
                  <a:schemeClr val="accent1"/>
                </a:solidFill>
              </a:rPr>
              <a:t>تعريف الجهد الكيميائي للمادة :</a:t>
            </a:r>
          </a:p>
          <a:p>
            <a:pPr algn="ctr" rtl="1"/>
            <a:r>
              <a:rPr lang="ar-SA" sz="2400" b="1" dirty="0" smtClean="0">
                <a:solidFill>
                  <a:schemeClr val="accent2"/>
                </a:solidFill>
              </a:rPr>
              <a:t>معدل التغير في الطاقة الحرة للنظام والذي يشتمل على عدد من المولات </a:t>
            </a:r>
            <a:r>
              <a:rPr lang="en-US" sz="2400" b="1" dirty="0" err="1" smtClean="0">
                <a:solidFill>
                  <a:schemeClr val="accent2"/>
                </a:solidFill>
              </a:rPr>
              <a:t>ni</a:t>
            </a:r>
            <a:r>
              <a:rPr lang="ar-SA" sz="2400" b="1" dirty="0" smtClean="0">
                <a:solidFill>
                  <a:schemeClr val="accent2"/>
                </a:solidFill>
              </a:rPr>
              <a:t> لهذا المكون وذلك عندما تكون عدد مولات المكونات الاخرى ثابتة </a:t>
            </a:r>
            <a:r>
              <a:rPr lang="ar-SA" sz="2400" b="1" dirty="0" smtClean="0"/>
              <a:t>.</a:t>
            </a:r>
          </a:p>
          <a:p>
            <a:pPr algn="r" rtl="1"/>
            <a:endParaRPr lang="ar-SA" sz="2400" b="1" dirty="0" smtClean="0">
              <a:solidFill>
                <a:schemeClr val="accent1"/>
              </a:solidFill>
            </a:endParaRPr>
          </a:p>
          <a:p>
            <a:pPr algn="r" rtl="1"/>
            <a:r>
              <a:rPr lang="ar-SA" sz="2400" b="1" dirty="0" smtClean="0">
                <a:solidFill>
                  <a:schemeClr val="accent1"/>
                </a:solidFill>
              </a:rPr>
              <a:t>مميزات الجهد الكيميائي </a:t>
            </a:r>
          </a:p>
          <a:p>
            <a:pPr algn="r" rtl="1"/>
            <a:r>
              <a:rPr lang="ar-SA" sz="2400" b="1" dirty="0" smtClean="0"/>
              <a:t>لا يعتمد الجهد الكيميائي على كمية المادة .</a:t>
            </a:r>
          </a:p>
          <a:p>
            <a:pPr algn="r" rtl="1"/>
            <a:r>
              <a:rPr lang="ar-SA" sz="2400" b="1" dirty="0" smtClean="0"/>
              <a:t>يعتبر الجهد الكيميائي بانه القوة الدافعة للانظمة الكيميائية للوصول الى وضع الاتزان </a:t>
            </a:r>
            <a:endParaRPr lang="ar-SA" sz="2400" b="1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139950" y="857250"/>
          <a:ext cx="3990975" cy="628650"/>
        </p:xfrm>
        <a:graphic>
          <a:graphicData uri="http://schemas.openxmlformats.org/presentationml/2006/ole">
            <p:oleObj spid="_x0000_s44034" name="Equation" r:id="rId4" imgW="2108160" imgH="342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pPr rtl="1"/>
            <a:r>
              <a:rPr lang="ar-SA" b="1" dirty="0" smtClean="0">
                <a:solidFill>
                  <a:schemeClr val="tx2"/>
                </a:solidFill>
              </a:rPr>
              <a:t>معادلة جيبس – دوهيم </a:t>
            </a:r>
            <a:endParaRPr lang="ar-SA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525963"/>
          </a:xfrm>
        </p:spPr>
        <p:txBody>
          <a:bodyPr>
            <a:noAutofit/>
          </a:bodyPr>
          <a:lstStyle/>
          <a:p>
            <a:pPr algn="r" rtl="1"/>
            <a:r>
              <a:rPr lang="ar-SA" sz="2400" b="1" dirty="0" smtClean="0"/>
              <a:t>للمعادلة 2 عند درجة حرارة وضغط ثابتين :</a:t>
            </a:r>
          </a:p>
          <a:p>
            <a:pPr algn="r" rtl="1"/>
            <a:endParaRPr lang="ar-SA" sz="2400" b="1" dirty="0"/>
          </a:p>
          <a:p>
            <a:pPr algn="r" rtl="1"/>
            <a:endParaRPr lang="ar-SA" sz="2400" b="1" dirty="0" smtClean="0"/>
          </a:p>
          <a:p>
            <a:pPr algn="r" rtl="1"/>
            <a:endParaRPr lang="ar-SA" sz="2400" b="1" dirty="0"/>
          </a:p>
          <a:p>
            <a:pPr algn="r" rtl="1"/>
            <a:endParaRPr lang="ar-SA" sz="2400" b="1" dirty="0" smtClean="0"/>
          </a:p>
          <a:p>
            <a:pPr algn="r" rtl="1"/>
            <a:endParaRPr lang="ar-SA" sz="2400" b="1" dirty="0"/>
          </a:p>
          <a:p>
            <a:pPr algn="r" rtl="1"/>
            <a:endParaRPr lang="ar-SA" sz="2400" b="1" dirty="0" smtClean="0"/>
          </a:p>
          <a:p>
            <a:pPr algn="r" rtl="1"/>
            <a:endParaRPr lang="ar-SA" sz="2400" b="1" dirty="0" smtClean="0"/>
          </a:p>
          <a:p>
            <a:pPr algn="r" rtl="1"/>
            <a:endParaRPr lang="ar-SA" sz="2400" b="1" dirty="0" smtClean="0"/>
          </a:p>
          <a:p>
            <a:pPr algn="r" rtl="1"/>
            <a:endParaRPr lang="ar-SA" sz="2400" b="1" dirty="0"/>
          </a:p>
          <a:p>
            <a:pPr algn="r" rtl="1"/>
            <a:endParaRPr lang="ar-SA" sz="2400" b="1" dirty="0" smtClean="0"/>
          </a:p>
          <a:p>
            <a:pPr algn="r" rtl="1"/>
            <a:r>
              <a:rPr lang="ar-SA" sz="2400" b="1" dirty="0" smtClean="0"/>
              <a:t>هذه العلاقة الاخيرة تسمى معادلة جيبس – دوهيم  </a:t>
            </a:r>
            <a:endParaRPr lang="ar-SA" sz="2400" b="1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4114800" y="2057400"/>
          <a:ext cx="3654425" cy="1395412"/>
        </p:xfrm>
        <a:graphic>
          <a:graphicData uri="http://schemas.openxmlformats.org/presentationml/2006/ole">
            <p:oleObj spid="_x0000_s45058" name="Equation" r:id="rId3" imgW="1930320" imgH="761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285728"/>
            <a:ext cx="8229600" cy="5929354"/>
          </a:xfrm>
        </p:spPr>
        <p:txBody>
          <a:bodyPr>
            <a:normAutofit fontScale="55000" lnSpcReduction="20000"/>
          </a:bodyPr>
          <a:lstStyle/>
          <a:p>
            <a:pPr algn="r" rtl="1"/>
            <a:r>
              <a:rPr lang="ar-SA" sz="4400" b="1" dirty="0" smtClean="0"/>
              <a:t>عند ثبوت الضغط والحرارة وفي حالة كون التغير في التركيب هو التغير الوحيد , تصير معادلة جيبس – دوهيم على الصورة التالية :</a:t>
            </a:r>
          </a:p>
          <a:p>
            <a:pPr algn="r" rtl="1"/>
            <a:endParaRPr lang="ar-SA" sz="4400" b="1" dirty="0"/>
          </a:p>
          <a:p>
            <a:pPr algn="r" rtl="1"/>
            <a:endParaRPr lang="ar-SA" sz="4400" b="1" dirty="0" smtClean="0"/>
          </a:p>
          <a:p>
            <a:pPr algn="r" rtl="1"/>
            <a:endParaRPr lang="ar-SA" sz="4400" b="1" dirty="0" smtClean="0"/>
          </a:p>
          <a:p>
            <a:pPr algn="r" rtl="1"/>
            <a:endParaRPr lang="ar-SA" sz="4400" b="1" dirty="0" smtClean="0"/>
          </a:p>
          <a:p>
            <a:pPr algn="r" rtl="1"/>
            <a:r>
              <a:rPr lang="ar-SA" sz="4400" b="1" dirty="0" smtClean="0"/>
              <a:t>وتوضح هذه العلاقة انه بتغير التركيب فان الجهد الكيميائي لا يتغير بصورة مستقلة ولكن يكون التغير له ما يحكمه فعلى سبيل المثال هناك نظام يتكون من مكونين </a:t>
            </a:r>
            <a:r>
              <a:rPr lang="en-US" sz="4400" b="1" dirty="0" smtClean="0"/>
              <a:t>n1,n2</a:t>
            </a:r>
            <a:r>
              <a:rPr lang="ar-SA" sz="4400" b="1" dirty="0" smtClean="0"/>
              <a:t> تصبح العلاقة السابقة  تصبح كالاتي :</a:t>
            </a:r>
          </a:p>
          <a:p>
            <a:pPr algn="r" rtl="1"/>
            <a:endParaRPr lang="ar-SA" sz="4400" b="1" dirty="0" smtClean="0"/>
          </a:p>
          <a:p>
            <a:pPr algn="r" rtl="1"/>
            <a:endParaRPr lang="ar-SA" sz="4400" b="1" dirty="0" smtClean="0"/>
          </a:p>
          <a:p>
            <a:pPr algn="r" rtl="1"/>
            <a:r>
              <a:rPr lang="ar-SA" sz="4400" b="1" dirty="0" smtClean="0"/>
              <a:t>او تكنب على الصورة :  </a:t>
            </a:r>
          </a:p>
          <a:p>
            <a:pPr algn="r" rtl="1"/>
            <a:endParaRPr lang="ar-SA" sz="4400" b="1" dirty="0" smtClean="0"/>
          </a:p>
          <a:p>
            <a:pPr algn="r" rtl="1"/>
            <a:endParaRPr lang="ar-SA" sz="4400" b="1" dirty="0" smtClean="0"/>
          </a:p>
          <a:p>
            <a:pPr algn="r" rtl="1"/>
            <a:r>
              <a:rPr lang="ar-SA" sz="4400" b="1" dirty="0" smtClean="0"/>
              <a:t>ومن هذه العلاقة نحصل على التغير في الجهد الكميائي للمكون الثاني </a:t>
            </a:r>
            <a:r>
              <a:rPr lang="en-US" sz="4400" b="1" dirty="0" smtClean="0"/>
              <a:t>du2 </a:t>
            </a:r>
            <a:r>
              <a:rPr lang="ar-SA" sz="4400" b="1" dirty="0" smtClean="0"/>
              <a:t>بمعلومية التغير في الجهد الكيميائي للمكون الاول </a:t>
            </a:r>
            <a:r>
              <a:rPr lang="en-US" sz="4400" b="1" dirty="0" smtClean="0"/>
              <a:t>du1</a:t>
            </a:r>
            <a:r>
              <a:rPr lang="ar-SA" sz="4400" b="1" dirty="0" smtClean="0"/>
              <a:t> والذي بحدث نتيجة التغير في التركيب  </a:t>
            </a:r>
            <a:endParaRPr lang="ar-SA" sz="4400" b="1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2928926" y="3714752"/>
          <a:ext cx="1731963" cy="790575"/>
        </p:xfrm>
        <a:graphic>
          <a:graphicData uri="http://schemas.openxmlformats.org/presentationml/2006/ole">
            <p:oleObj spid="_x0000_s46082" name="Equation" r:id="rId3" imgW="914400" imgH="431640" progId="Equation.3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071538" y="1142984"/>
          <a:ext cx="5434013" cy="954087"/>
        </p:xfrm>
        <a:graphic>
          <a:graphicData uri="http://schemas.openxmlformats.org/presentationml/2006/ole">
            <p:oleObj spid="_x0000_s46083" name="Equation" r:id="rId4" imgW="2869920" imgH="520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chemeClr val="accent1"/>
                </a:solidFill>
              </a:rPr>
              <a:t>تطبيقات على الجهد الكيميائي</a:t>
            </a:r>
            <a:endParaRPr lang="ar-SA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58204" cy="5572140"/>
          </a:xfrm>
        </p:spPr>
        <p:txBody>
          <a:bodyPr>
            <a:normAutofit/>
          </a:bodyPr>
          <a:lstStyle/>
          <a:p>
            <a:pPr algn="r" rtl="1"/>
            <a:r>
              <a:rPr lang="ar-SA" sz="2000" b="1" u="sng" dirty="0" smtClean="0">
                <a:solidFill>
                  <a:srgbClr val="C00000"/>
                </a:solidFill>
              </a:rPr>
              <a:t>(أ) الجهد الكيميائي للمواد النقية :</a:t>
            </a:r>
          </a:p>
          <a:p>
            <a:pPr algn="r" rtl="1"/>
            <a:endParaRPr lang="ar-SA" sz="2000" b="1" u="sng" dirty="0" smtClean="0">
              <a:solidFill>
                <a:srgbClr val="C00000"/>
              </a:solidFill>
            </a:endParaRPr>
          </a:p>
          <a:p>
            <a:pPr algn="r" rtl="1"/>
            <a:endParaRPr lang="ar-SA" sz="2000" b="1" u="sng" dirty="0" smtClean="0">
              <a:solidFill>
                <a:srgbClr val="C00000"/>
              </a:solidFill>
            </a:endParaRPr>
          </a:p>
          <a:p>
            <a:pPr algn="r" rtl="1"/>
            <a:endParaRPr lang="ar-SA" sz="2000" b="1" u="sng" dirty="0" smtClean="0">
              <a:solidFill>
                <a:srgbClr val="C00000"/>
              </a:solidFill>
            </a:endParaRPr>
          </a:p>
          <a:p>
            <a:pPr algn="r" rtl="1"/>
            <a:r>
              <a:rPr lang="ar-SA" sz="2000" b="1" dirty="0" smtClean="0"/>
              <a:t>حيث </a:t>
            </a:r>
            <a:r>
              <a:rPr lang="en-US" sz="2000" b="1" dirty="0" smtClean="0"/>
              <a:t>I</a:t>
            </a:r>
            <a:r>
              <a:rPr lang="ar-SA" sz="2000" b="1" dirty="0" smtClean="0"/>
              <a:t> </a:t>
            </a:r>
            <a:r>
              <a:rPr lang="en-US" sz="2000" b="1" dirty="0" smtClean="0"/>
              <a:t>G </a:t>
            </a:r>
            <a:r>
              <a:rPr lang="ar-SA" sz="2000" b="1" dirty="0" smtClean="0"/>
              <a:t>  تسمى الطاقة الحرة المولارية الجزيئية للمكون (</a:t>
            </a:r>
            <a:r>
              <a:rPr lang="en-US" sz="2000" b="1" dirty="0" err="1" smtClean="0"/>
              <a:t>i</a:t>
            </a:r>
            <a:r>
              <a:rPr lang="ar-SA" sz="2000" b="1" dirty="0" smtClean="0"/>
              <a:t>) في النظام المدرس و تعطي الكميات المولارية الجزيئية كما يلي :</a:t>
            </a:r>
          </a:p>
          <a:p>
            <a:pPr algn="r" rtl="1"/>
            <a:endParaRPr lang="ar-SA" sz="2000" b="1" dirty="0" smtClean="0"/>
          </a:p>
          <a:p>
            <a:pPr algn="r" rtl="1"/>
            <a:endParaRPr lang="ar-SA" sz="2000" b="1" dirty="0" smtClean="0"/>
          </a:p>
          <a:p>
            <a:pPr algn="r" rtl="1"/>
            <a:endParaRPr lang="ar-SA" sz="2000" b="1" dirty="0" smtClean="0"/>
          </a:p>
          <a:p>
            <a:pPr algn="r" rtl="1"/>
            <a:endParaRPr lang="ar-SA" sz="2000" b="1" dirty="0" smtClean="0"/>
          </a:p>
          <a:p>
            <a:pPr algn="r" rtl="1"/>
            <a:endParaRPr lang="ar-SA" sz="2000" b="1" dirty="0" smtClean="0"/>
          </a:p>
          <a:p>
            <a:pPr algn="r" rtl="1"/>
            <a:r>
              <a:rPr lang="ar-SA" sz="2000" b="1" dirty="0" smtClean="0"/>
              <a:t>حيث          هو الحجم المولاري الجزيئي (الحجم الذي يشغله واحد مول )</a:t>
            </a:r>
          </a:p>
          <a:p>
            <a:pPr algn="r" rtl="1"/>
            <a:endParaRPr lang="ar-SA" sz="2000" b="1" dirty="0" smtClean="0"/>
          </a:p>
          <a:p>
            <a:pPr algn="r" rtl="1"/>
            <a:r>
              <a:rPr lang="ar-SA" sz="2000" b="1" dirty="0" smtClean="0"/>
              <a:t>حيث          هو الانتروبي المولاري  الجزيئي (عشوائية واحد مول )</a:t>
            </a:r>
          </a:p>
          <a:p>
            <a:pPr algn="r" rtl="1"/>
            <a:endParaRPr lang="ar-SA" sz="2000" b="1" dirty="0" smtClean="0">
              <a:solidFill>
                <a:schemeClr val="accent1"/>
              </a:solidFill>
            </a:endParaRPr>
          </a:p>
          <a:p>
            <a:pPr algn="r" rtl="1"/>
            <a:endParaRPr lang="ar-SA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285984" y="1214422"/>
          <a:ext cx="2670175" cy="1416050"/>
        </p:xfrm>
        <a:graphic>
          <a:graphicData uri="http://schemas.openxmlformats.org/presentationml/2006/ole">
            <p:oleObj spid="_x0000_s47106" name="Equation" r:id="rId3" imgW="1892160" imgH="1002960" progId="Equation.3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2571736" y="3143248"/>
          <a:ext cx="1766904" cy="2001844"/>
        </p:xfrm>
        <a:graphic>
          <a:graphicData uri="http://schemas.openxmlformats.org/presentationml/2006/ole">
            <p:oleObj spid="_x0000_s47107" name="Equation" r:id="rId4" imgW="1002960" imgH="1726920" progId="Equation.3">
              <p:embed/>
            </p:oleObj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7358082" y="5786454"/>
          <a:ext cx="450852" cy="571504"/>
        </p:xfrm>
        <a:graphic>
          <a:graphicData uri="http://schemas.openxmlformats.org/presentationml/2006/ole">
            <p:oleObj spid="_x0000_s47108" name="Equation" r:id="rId5" imgW="164880" imgH="241200" progId="Equation.3">
              <p:embed/>
            </p:oleObj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7215206" y="5000636"/>
          <a:ext cx="571504" cy="785818"/>
        </p:xfrm>
        <a:graphic>
          <a:graphicData uri="http://schemas.openxmlformats.org/presentationml/2006/ole">
            <p:oleObj spid="_x0000_s47109" name="Equation" r:id="rId6" imgW="16488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5000596" y="357166"/>
          <a:ext cx="4143404" cy="5176853"/>
        </p:xfrm>
        <a:graphic>
          <a:graphicData uri="http://schemas.openxmlformats.org/presentationml/2006/ole">
            <p:oleObj spid="_x0000_s48130" name="Equation" r:id="rId3" imgW="2095200" imgH="6019560" progId="Equation.3">
              <p:embed/>
            </p:oleObj>
          </a:graphicData>
        </a:graphic>
      </p:graphicFrame>
      <p:graphicFrame>
        <p:nvGraphicFramePr>
          <p:cNvPr id="21507" name="Content Placeholder 3"/>
          <p:cNvGraphicFramePr>
            <a:graphicFrameLocks noChangeAspect="1"/>
          </p:cNvGraphicFramePr>
          <p:nvPr/>
        </p:nvGraphicFramePr>
        <p:xfrm>
          <a:off x="357158" y="357166"/>
          <a:ext cx="4071965" cy="5088565"/>
        </p:xfrm>
        <a:graphic>
          <a:graphicData uri="http://schemas.openxmlformats.org/presentationml/2006/ole">
            <p:oleObj spid="_x0000_s48131" name="Equation" r:id="rId4" imgW="1562040" imgH="5295600" progId="Equation.3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5643578"/>
            <a:ext cx="87154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400" b="1" dirty="0" smtClean="0">
                <a:solidFill>
                  <a:srgbClr val="C00000"/>
                </a:solidFill>
              </a:rPr>
              <a:t>تلعب الكميات المولارية الجزئية دوراً هاماً في دراسة المخاليط عير المثالية من العلاقة                                                                     .                            ويمكن حساب الجهد الكيميائي بمعلومية ارتباط الضغط والحجم </a:t>
            </a:r>
            <a:endParaRPr lang="en-US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21508" name="Content Placeholder 3"/>
          <p:cNvGraphicFramePr>
            <a:graphicFrameLocks noChangeAspect="1"/>
          </p:cNvGraphicFramePr>
          <p:nvPr/>
        </p:nvGraphicFramePr>
        <p:xfrm>
          <a:off x="6643702" y="6170612"/>
          <a:ext cx="2084388" cy="687388"/>
        </p:xfrm>
        <a:graphic>
          <a:graphicData uri="http://schemas.openxmlformats.org/presentationml/2006/ole">
            <p:oleObj spid="_x0000_s48132" name="Equation" r:id="rId5" imgW="1054080" imgH="7999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642918"/>
          </a:xfrm>
          <a:blipFill>
            <a:blip r:embed="rId4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l" rtl="1"/>
            <a:r>
              <a:rPr lang="ar-SA" sz="3600" b="1" dirty="0" smtClean="0">
                <a:solidFill>
                  <a:schemeClr val="tx2"/>
                </a:solidFill>
              </a:rPr>
              <a:t>(ب): دراسة الاتزان الصنفي (بين الاصناف)</a:t>
            </a:r>
            <a:endParaRPr lang="ar-SA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642918"/>
            <a:ext cx="8572560" cy="6215082"/>
          </a:xfrm>
          <a:blipFill>
            <a:blip r:embed="rId4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algn="r" rtl="1"/>
            <a:r>
              <a:rPr lang="ar-SA" b="1" dirty="0" smtClean="0"/>
              <a:t>تعتبر المادة (</a:t>
            </a:r>
            <a:r>
              <a:rPr lang="en-US" b="1" dirty="0" err="1" smtClean="0"/>
              <a:t>i</a:t>
            </a:r>
            <a:r>
              <a:rPr lang="ar-SA" b="1" dirty="0" smtClean="0"/>
              <a:t>) تتوزع بين وسطين </a:t>
            </a:r>
            <a:r>
              <a:rPr lang="el-GR" b="1" dirty="0" smtClean="0"/>
              <a:t>β</a:t>
            </a:r>
            <a:r>
              <a:rPr lang="ar-SA" b="1" dirty="0" smtClean="0"/>
              <a:t>و </a:t>
            </a:r>
            <a:r>
              <a:rPr lang="el-GR" b="1" dirty="0" smtClean="0"/>
              <a:t>α</a:t>
            </a:r>
            <a:r>
              <a:rPr lang="ar-SA" b="1" dirty="0" smtClean="0"/>
              <a:t>  في الشكل تفترض ان الجهد الكيميائي للمادة (</a:t>
            </a:r>
            <a:r>
              <a:rPr lang="en-US" b="1" dirty="0" err="1" smtClean="0"/>
              <a:t>i</a:t>
            </a:r>
            <a:r>
              <a:rPr lang="ar-SA" b="1" dirty="0" smtClean="0"/>
              <a:t>) الوسطين </a:t>
            </a:r>
            <a:r>
              <a:rPr lang="el-GR" b="1" dirty="0" smtClean="0"/>
              <a:t>α </a:t>
            </a:r>
            <a:r>
              <a:rPr lang="ar-SA" b="1" dirty="0" smtClean="0"/>
              <a:t>و</a:t>
            </a:r>
            <a:r>
              <a:rPr lang="el-GR" b="1" dirty="0" smtClean="0"/>
              <a:t> β</a:t>
            </a:r>
            <a:r>
              <a:rPr lang="ar-SA" b="1" dirty="0" smtClean="0"/>
              <a:t>هما على الترتيب.</a:t>
            </a:r>
          </a:p>
          <a:p>
            <a:pPr algn="r" rtl="1"/>
            <a:endParaRPr lang="en-US" b="1" dirty="0" smtClean="0"/>
          </a:p>
          <a:p>
            <a:pPr algn="r" rtl="1"/>
            <a:r>
              <a:rPr lang="ar-SA" b="1" dirty="0" smtClean="0"/>
              <a:t>ويكون       عدد مولات المكون </a:t>
            </a:r>
            <a:r>
              <a:rPr lang="en-US" b="1" dirty="0" err="1" smtClean="0"/>
              <a:t>i</a:t>
            </a:r>
            <a:r>
              <a:rPr lang="ar-SA" b="1" dirty="0" smtClean="0"/>
              <a:t> المتنقل من الوسط  </a:t>
            </a:r>
            <a:r>
              <a:rPr lang="el-GR" b="1" dirty="0" smtClean="0"/>
              <a:t>α </a:t>
            </a:r>
            <a:r>
              <a:rPr lang="ar-SA" b="1" dirty="0" smtClean="0"/>
              <a:t>الى </a:t>
            </a:r>
            <a:r>
              <a:rPr lang="el-GR" b="1" dirty="0" smtClean="0"/>
              <a:t> β</a:t>
            </a:r>
            <a:r>
              <a:rPr lang="ar-SA" b="1" dirty="0" smtClean="0"/>
              <a:t>عند درجة حرارة وضغط ثابتين وياستخدام العلاقة :</a:t>
            </a:r>
          </a:p>
          <a:p>
            <a:pPr algn="r" rtl="1"/>
            <a:endParaRPr lang="ar-SA" b="1" dirty="0" smtClean="0"/>
          </a:p>
          <a:p>
            <a:pPr algn="r" rtl="1"/>
            <a:r>
              <a:rPr lang="ar-SA" b="1" dirty="0" smtClean="0"/>
              <a:t>نحصل على :</a:t>
            </a:r>
          </a:p>
          <a:p>
            <a:pPr algn="r" rtl="1"/>
            <a:endParaRPr lang="ar-SA" b="1" dirty="0" smtClean="0"/>
          </a:p>
          <a:p>
            <a:pPr algn="r" rtl="1"/>
            <a:r>
              <a:rPr lang="ar-SA" b="1" dirty="0" smtClean="0"/>
              <a:t>عند الاتزان :</a:t>
            </a:r>
          </a:p>
          <a:p>
            <a:pPr algn="r" rtl="1"/>
            <a:endParaRPr lang="ar-SA" b="1" dirty="0" smtClean="0"/>
          </a:p>
          <a:p>
            <a:pPr algn="r" rtl="1"/>
            <a:r>
              <a:rPr lang="ar-SA" b="1" dirty="0" smtClean="0"/>
              <a:t>ولحدوث تغيرات طفيفة في عدد المولات للمكون </a:t>
            </a:r>
            <a:r>
              <a:rPr lang="en-US" b="1" dirty="0" err="1" smtClean="0"/>
              <a:t>i</a:t>
            </a:r>
            <a:r>
              <a:rPr lang="ar-SA" b="1" dirty="0" smtClean="0"/>
              <a:t> فإن </a:t>
            </a:r>
            <a:r>
              <a:rPr lang="en-US" b="1" dirty="0" err="1" smtClean="0"/>
              <a:t>dn</a:t>
            </a:r>
            <a:r>
              <a:rPr lang="en-US" b="1" dirty="0" smtClean="0"/>
              <a:t>  </a:t>
            </a:r>
            <a:r>
              <a:rPr lang="ar-SA" b="1" dirty="0" smtClean="0"/>
              <a:t>لا تساوي صفر وعليه تصبح العلاقة كما يلي :</a:t>
            </a:r>
          </a:p>
          <a:p>
            <a:pPr algn="r" rtl="1"/>
            <a:endParaRPr lang="ar-SA" b="1" dirty="0" smtClean="0"/>
          </a:p>
          <a:p>
            <a:pPr algn="r" rtl="1"/>
            <a:endParaRPr lang="en-US" b="1" dirty="0" smtClean="0"/>
          </a:p>
          <a:p>
            <a:pPr algn="r" rtl="1"/>
            <a:r>
              <a:rPr lang="ar-SA" b="1" dirty="0" smtClean="0">
                <a:solidFill>
                  <a:srgbClr val="C00000"/>
                </a:solidFill>
              </a:rPr>
              <a:t>وعليه عند الاتزان وعند ثبوت الضغط ودرجة الحرارة فإن الجهد الكيميائي لكل مكون لابد ان يكون ثابت في كل جزء من اجزاء النظام .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596" y="2071678"/>
            <a:ext cx="2271754" cy="207170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endParaRPr lang="ar-SA"/>
          </a:p>
        </p:txBody>
      </p:sp>
      <p:cxnSp>
        <p:nvCxnSpPr>
          <p:cNvPr id="6" name="Straight Connector 5"/>
          <p:cNvCxnSpPr/>
          <p:nvPr/>
        </p:nvCxnSpPr>
        <p:spPr>
          <a:xfrm rot="10800000" flipH="1">
            <a:off x="500034" y="2928934"/>
            <a:ext cx="227175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28662" y="2428868"/>
            <a:ext cx="135732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n-US" sz="2400" dirty="0" smtClean="0"/>
              <a:t>Phase </a:t>
            </a:r>
            <a:r>
              <a:rPr lang="el-GR" sz="2400" dirty="0" smtClean="0"/>
              <a:t>β</a:t>
            </a:r>
            <a:endParaRPr lang="ar-S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42910" y="3714752"/>
            <a:ext cx="135732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n-US" sz="2400" dirty="0" smtClean="0"/>
              <a:t>Phase </a:t>
            </a:r>
            <a:r>
              <a:rPr lang="el-GR" sz="2400" dirty="0" smtClean="0"/>
              <a:t>α</a:t>
            </a:r>
            <a:endParaRPr lang="ar-SA" sz="24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2071670" y="3429000"/>
          <a:ext cx="514352" cy="500066"/>
        </p:xfrm>
        <a:graphic>
          <a:graphicData uri="http://schemas.openxmlformats.org/presentationml/2006/ole">
            <p:oleObj spid="_x0000_s49154" name="Equation" r:id="rId5" imgW="228600" imgH="2286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428728" y="1285860"/>
          <a:ext cx="1492253" cy="571504"/>
        </p:xfrm>
        <a:graphic>
          <a:graphicData uri="http://schemas.openxmlformats.org/presentationml/2006/ole">
            <p:oleObj spid="_x0000_s49155" name="Equation" r:id="rId6" imgW="761760" imgH="228600" progId="Equation.3">
              <p:embed/>
            </p:oleObj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7286644" y="1571612"/>
          <a:ext cx="447675" cy="571500"/>
        </p:xfrm>
        <a:graphic>
          <a:graphicData uri="http://schemas.openxmlformats.org/presentationml/2006/ole">
            <p:oleObj spid="_x0000_s49156" name="Equation" r:id="rId7" imgW="228600" imgH="228600" progId="Equation.3">
              <p:embed/>
            </p:oleObj>
          </a:graphicData>
        </a:graphic>
      </p:graphicFrame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5715008" y="3786190"/>
          <a:ext cx="920750" cy="444500"/>
        </p:xfrm>
        <a:graphic>
          <a:graphicData uri="http://schemas.openxmlformats.org/presentationml/2006/ole">
            <p:oleObj spid="_x0000_s49157" name="Equation" r:id="rId8" imgW="469800" imgH="177480" progId="Equation.3">
              <p:embed/>
            </p:oleObj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3500430" y="2428868"/>
          <a:ext cx="2884488" cy="627062"/>
        </p:xfrm>
        <a:graphic>
          <a:graphicData uri="http://schemas.openxmlformats.org/presentationml/2006/ole">
            <p:oleObj spid="_x0000_s49158" name="Equation" r:id="rId9" imgW="1523880" imgH="342720" progId="Equation.3">
              <p:embed/>
            </p:oleObj>
          </a:graphicData>
        </a:graphic>
      </p:graphicFrame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3833813" y="3143250"/>
          <a:ext cx="2813050" cy="417513"/>
        </p:xfrm>
        <a:graphic>
          <a:graphicData uri="http://schemas.openxmlformats.org/presentationml/2006/ole">
            <p:oleObj spid="_x0000_s49159" name="Equation" r:id="rId10" imgW="1485720" imgH="228600" progId="Equation.3">
              <p:embed/>
            </p:oleObj>
          </a:graphicData>
        </a:graphic>
      </p:graphicFrame>
      <p:graphicFrame>
        <p:nvGraphicFramePr>
          <p:cNvPr id="22536" name="Object 8"/>
          <p:cNvGraphicFramePr>
            <a:graphicFrameLocks noChangeAspect="1"/>
          </p:cNvGraphicFramePr>
          <p:nvPr/>
        </p:nvGraphicFramePr>
        <p:xfrm>
          <a:off x="785786" y="4643446"/>
          <a:ext cx="2090738" cy="835025"/>
        </p:xfrm>
        <a:graphic>
          <a:graphicData uri="http://schemas.openxmlformats.org/presentationml/2006/ole">
            <p:oleObj spid="_x0000_s49160" name="Equation" r:id="rId11" imgW="110484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 rtl="1"/>
            <a:r>
              <a:rPr lang="ar-SA" sz="3600" b="1" dirty="0" smtClean="0">
                <a:solidFill>
                  <a:srgbClr val="0070C0"/>
                </a:solidFill>
              </a:rPr>
              <a:t>(ج)الجهد الكيميائي للغاز المثالي</a:t>
            </a:r>
            <a:endParaRPr lang="ar-SA" sz="3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من العلاقات الاتية نحصل على الجهد الكميائي كما يلي  :</a:t>
            </a:r>
            <a:endParaRPr lang="ar-SA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810000" y="3429000"/>
          <a:ext cx="2698750" cy="855663"/>
        </p:xfrm>
        <a:graphic>
          <a:graphicData uri="http://schemas.openxmlformats.org/presentationml/2006/ole">
            <p:oleObj spid="_x0000_s50178" name="Equation" r:id="rId4" imgW="106668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ar-SA" b="1" dirty="0" smtClean="0">
                <a:solidFill>
                  <a:srgbClr val="0070C0"/>
                </a:solidFill>
              </a:rPr>
              <a:t>(د)الجهد الكيميائي لخليط من الغازات  المثالية: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2800" b="1" dirty="0" smtClean="0"/>
              <a:t>نفرض ان هناك نظاماً يحتوي على عدد من مولات الغازات </a:t>
            </a:r>
          </a:p>
          <a:p>
            <a:pPr algn="r" rtl="1"/>
            <a:r>
              <a:rPr lang="ar-SA" sz="2800" b="1" dirty="0" smtClean="0"/>
              <a:t>      </a:t>
            </a:r>
          </a:p>
          <a:p>
            <a:pPr algn="r" rtl="1"/>
            <a:r>
              <a:rPr lang="ar-SA" sz="2800" b="1" dirty="0" smtClean="0"/>
              <a:t>لعدد من الغازات المختلفة1و 2و 3و...على انها مثالية وعند درجة حرارة ثابتة والضغوط الجزيئية للغازات في الخليط هي :</a:t>
            </a:r>
          </a:p>
          <a:p>
            <a:pPr algn="r" rtl="1"/>
            <a:endParaRPr lang="ar-SA" sz="2800" b="1" dirty="0" smtClean="0"/>
          </a:p>
          <a:p>
            <a:pPr algn="r" rtl="1"/>
            <a:r>
              <a:rPr lang="ar-SA" sz="2800" b="1" dirty="0" smtClean="0"/>
              <a:t>نجد ان:  </a:t>
            </a:r>
            <a:endParaRPr lang="ar-SA" sz="2800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714480" y="2000240"/>
          <a:ext cx="1928826" cy="571504"/>
        </p:xfrm>
        <a:graphic>
          <a:graphicData uri="http://schemas.openxmlformats.org/presentationml/2006/ole">
            <p:oleObj spid="_x0000_s51202" name="Equation" r:id="rId3" imgW="1054080" imgH="228600" progId="Equation.3">
              <p:embed/>
            </p:oleObj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2571736" y="3500438"/>
          <a:ext cx="1463675" cy="571500"/>
        </p:xfrm>
        <a:graphic>
          <a:graphicData uri="http://schemas.openxmlformats.org/presentationml/2006/ole">
            <p:oleObj spid="_x0000_s51203" name="Equation" r:id="rId4" imgW="799920" imgH="228600" progId="Equation.3">
              <p:embed/>
            </p:oleObj>
          </a:graphicData>
        </a:graphic>
      </p:graphicFrame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3286116" y="4286256"/>
          <a:ext cx="2974976" cy="2159000"/>
        </p:xfrm>
        <a:graphic>
          <a:graphicData uri="http://schemas.openxmlformats.org/presentationml/2006/ole">
            <p:oleObj spid="_x0000_s51204" name="Equation" r:id="rId5" imgW="1625400" imgH="863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pPr algn="r" rtl="1"/>
            <a:r>
              <a:rPr lang="ar-SA" sz="2800" b="1" dirty="0" smtClean="0"/>
              <a:t>بمفاضلة الحجم بالنسبة لعدد المولات لاي مكون مع حفظ الحرارة والضغط ثابتين </a:t>
            </a:r>
            <a:r>
              <a:rPr lang="en-US" sz="2800" b="1" dirty="0" smtClean="0"/>
              <a:t> p</a:t>
            </a:r>
            <a:r>
              <a:rPr lang="ar-SA" sz="2800" b="1" dirty="0" smtClean="0"/>
              <a:t>و </a:t>
            </a:r>
            <a:r>
              <a:rPr lang="en-US" sz="2800" b="1" dirty="0" smtClean="0"/>
              <a:t>       T</a:t>
            </a:r>
            <a:endParaRPr lang="ar-SA" sz="2800" b="1" dirty="0" smtClean="0"/>
          </a:p>
          <a:p>
            <a:pPr algn="r" rtl="1"/>
            <a:r>
              <a:rPr lang="ar-SA" sz="2800" b="1" dirty="0" smtClean="0"/>
              <a:t>كذا عدد مولات الغازات</a:t>
            </a:r>
          </a:p>
          <a:p>
            <a:pPr algn="r" rtl="1"/>
            <a:r>
              <a:rPr lang="ar-SA" sz="2800" b="1" dirty="0" smtClean="0"/>
              <a:t>الاخرى       نجد ان :</a:t>
            </a:r>
          </a:p>
          <a:p>
            <a:pPr algn="r" rtl="1"/>
            <a:endParaRPr lang="ar-SA" sz="2800" b="1" dirty="0" smtClean="0"/>
          </a:p>
          <a:p>
            <a:pPr algn="r" rtl="1"/>
            <a:endParaRPr lang="ar-SA" sz="2800" b="1" dirty="0" smtClean="0"/>
          </a:p>
          <a:p>
            <a:pPr algn="r" rtl="1"/>
            <a:endParaRPr lang="ar-SA" sz="2800" b="1" dirty="0" smtClean="0"/>
          </a:p>
          <a:p>
            <a:pPr algn="r" rtl="1"/>
            <a:endParaRPr lang="ar-SA" sz="2800" b="1" dirty="0" smtClean="0"/>
          </a:p>
          <a:p>
            <a:pPr algn="r" rtl="1"/>
            <a:r>
              <a:rPr lang="ar-SA" sz="2800" b="1" dirty="0" smtClean="0"/>
              <a:t>وهذا يدل على ان الحجم المولاري الجزئي لاي مكون في الخليط يعطي بالعلاقة             وتصير العلاقة كالاتي 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285852" y="1142984"/>
          <a:ext cx="3263918" cy="2804092"/>
        </p:xfrm>
        <a:graphic>
          <a:graphicData uri="http://schemas.openxmlformats.org/presentationml/2006/ole">
            <p:oleObj spid="_x0000_s52226" name="Equation" r:id="rId3" imgW="1384200" imgH="161280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929454" y="1714488"/>
          <a:ext cx="463552" cy="642942"/>
        </p:xfrm>
        <a:graphic>
          <a:graphicData uri="http://schemas.openxmlformats.org/presentationml/2006/ole">
            <p:oleObj spid="_x0000_s52227" name="Equation" r:id="rId4" imgW="177480" imgH="24120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5643570" y="4786322"/>
          <a:ext cx="636590" cy="642942"/>
        </p:xfrm>
        <a:graphic>
          <a:graphicData uri="http://schemas.openxmlformats.org/presentationml/2006/ole">
            <p:oleObj spid="_x0000_s52228" name="Equation" r:id="rId5" imgW="27936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>
            <p:ph idx="1"/>
          </p:nvPr>
        </p:nvGraphicFramePr>
        <p:xfrm>
          <a:off x="5072063" y="1531938"/>
          <a:ext cx="3571875" cy="2936875"/>
        </p:xfrm>
        <a:graphic>
          <a:graphicData uri="http://schemas.openxmlformats.org/presentationml/2006/ole">
            <p:oleObj spid="_x0000_s53250" name="Equation" r:id="rId3" imgW="1143000" imgH="939600" progId="Equation.3">
              <p:embed/>
            </p:oleObj>
          </a:graphicData>
        </a:graphic>
      </p:graphicFrame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285728"/>
            <a:ext cx="4612225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ومن هذه العلاقة يتضح ان الجهد الكيميائي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لاي غاز موجود في خليط من غازات مثالية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يمكن حسابه من قيمة الضغط الجزئي لهذا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الغاز في الضغط ويمكن كتابة العلاقة السابقة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على صورتين  :</a:t>
            </a:r>
          </a:p>
          <a:p>
            <a:pPr marL="457200" marR="0" lvl="0" indent="-45720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1Minus"/>
              <a:tabLst/>
            </a:pPr>
            <a:r>
              <a:rPr lang="ar-SA" sz="2400" b="1" dirty="0" smtClean="0">
                <a:solidFill>
                  <a:srgbClr val="00B0F0"/>
                </a:solidFill>
                <a:latin typeface="Calibri" pitchFamily="34" charset="0"/>
                <a:cs typeface="Arial" pitchFamily="34" charset="0"/>
              </a:rPr>
              <a:t>من العلاقة </a:t>
            </a:r>
          </a:p>
          <a:p>
            <a:pPr marL="457200" marR="0" lvl="0" indent="-45720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1Minus"/>
              <a:tabLst/>
            </a:pPr>
            <a:endParaRPr lang="ar-SA" sz="2400" b="1" dirty="0" smtClean="0">
              <a:latin typeface="Calibri" pitchFamily="34" charset="0"/>
              <a:cs typeface="Arial" pitchFamily="34" charset="0"/>
            </a:endParaRPr>
          </a:p>
          <a:p>
            <a:pPr marL="457200" marR="0" lvl="0" indent="-45720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1Minus"/>
              <a:tabLst/>
            </a:pPr>
            <a:endParaRPr lang="ar-SA" sz="2400" b="1" dirty="0" smtClean="0">
              <a:latin typeface="Calibri" pitchFamily="34" charset="0"/>
              <a:cs typeface="Arial" pitchFamily="34" charset="0"/>
            </a:endParaRPr>
          </a:p>
          <a:p>
            <a:pPr marL="457200" marR="0" lvl="0" indent="-45720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1Minus"/>
              <a:tabLst/>
            </a:pPr>
            <a:endParaRPr lang="ar-SA" sz="2400" b="1" dirty="0" smtClean="0">
              <a:latin typeface="Calibri" pitchFamily="34" charset="0"/>
              <a:cs typeface="Arial" pitchFamily="34" charset="0"/>
            </a:endParaRPr>
          </a:p>
          <a:p>
            <a:pPr marL="457200" marR="0" lvl="0" indent="-45720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1Minus"/>
              <a:tabLst/>
            </a:pPr>
            <a:r>
              <a:rPr lang="ar-SA" sz="2400" b="1" dirty="0" smtClean="0">
                <a:solidFill>
                  <a:srgbClr val="00B0F0"/>
                </a:solidFill>
                <a:latin typeface="Calibri" pitchFamily="34" charset="0"/>
                <a:cs typeface="Arial" pitchFamily="34" charset="0"/>
              </a:rPr>
              <a:t>تبعاً لقانون دالتون للضغوط الجزئية :</a:t>
            </a:r>
          </a:p>
          <a:p>
            <a:pPr marL="457200" marR="0" lvl="0" indent="-45720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ar-S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428596" y="2571744"/>
          <a:ext cx="4357686" cy="887413"/>
        </p:xfrm>
        <a:graphic>
          <a:graphicData uri="http://schemas.openxmlformats.org/presentationml/2006/ole">
            <p:oleObj spid="_x0000_s53251" name="Equation" r:id="rId4" imgW="1854000" imgH="482400" progId="Equation.3">
              <p:embed/>
            </p:oleObj>
          </a:graphicData>
        </a:graphic>
      </p:graphicFrame>
      <p:graphicFrame>
        <p:nvGraphicFramePr>
          <p:cNvPr id="26629" name="Object 5"/>
          <p:cNvGraphicFramePr>
            <a:graphicFrameLocks noChangeAspect="1"/>
          </p:cNvGraphicFramePr>
          <p:nvPr/>
        </p:nvGraphicFramePr>
        <p:xfrm>
          <a:off x="357158" y="4000504"/>
          <a:ext cx="4476751" cy="1774825"/>
        </p:xfrm>
        <a:graphic>
          <a:graphicData uri="http://schemas.openxmlformats.org/presentationml/2006/ole">
            <p:oleObj spid="_x0000_s53252" name="Equation" r:id="rId5" imgW="1904760" imgH="965160" progId="Equation.3">
              <p:embed/>
            </p:oleObj>
          </a:graphicData>
        </a:graphic>
      </p:graphicFrame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5842337"/>
            <a:ext cx="8858280" cy="1015663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وتكون                هو الجهد الكيميائي للمكون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النقي تحت الضغط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P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وبما ان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Xi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˂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ولوغاريثم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هذه القيمة يساوي سالب فإنه يتضح من العلاقة السابقة ان الجهد الكيميائي لاي غاز في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خليط من عدة غازات يقل دائما عن الجهد الكيميائي للغاز النقي عند نفس الظروف من الضغوط </a:t>
            </a:r>
            <a:endParaRPr kumimoji="0" lang="ar-SA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631" name="Content Placeholder 3"/>
          <p:cNvGraphicFramePr>
            <a:graphicFrameLocks noChangeAspect="1"/>
          </p:cNvGraphicFramePr>
          <p:nvPr/>
        </p:nvGraphicFramePr>
        <p:xfrm>
          <a:off x="7215206" y="5857892"/>
          <a:ext cx="785818" cy="300952"/>
        </p:xfrm>
        <a:graphic>
          <a:graphicData uri="http://schemas.openxmlformats.org/presentationml/2006/ole">
            <p:oleObj spid="_x0000_s53253" name="Equation" r:id="rId7" imgW="5968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8511" y="228600"/>
            <a:ext cx="8815489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3600" b="1" u="sng" dirty="0" smtClean="0">
                <a:solidFill>
                  <a:srgbClr val="0070C0"/>
                </a:solidFill>
              </a:rPr>
              <a:t>(هـ)الجهد الكيميائي للغازات  الحقيقية:</a:t>
            </a:r>
          </a:p>
          <a:p>
            <a:pPr algn="r" rtl="1"/>
            <a:r>
              <a:rPr lang="ar-SA" sz="2800" b="1" dirty="0" smtClean="0"/>
              <a:t>لخليط من غازات حقيقية فإن الجهد الكيميائي لاي غازيعطى بالعلاقة:</a:t>
            </a:r>
          </a:p>
          <a:p>
            <a:pPr algn="r" rtl="1"/>
            <a:endParaRPr lang="ar-SA" sz="2800" b="1" dirty="0" smtClean="0"/>
          </a:p>
          <a:p>
            <a:pPr algn="r" rtl="1"/>
            <a:endParaRPr lang="ar-SA" sz="2800" b="1" dirty="0" smtClean="0"/>
          </a:p>
          <a:p>
            <a:pPr algn="r" rtl="1"/>
            <a:endParaRPr lang="ar-SA" sz="2800" b="1" dirty="0" smtClean="0"/>
          </a:p>
          <a:p>
            <a:pPr algn="r" rtl="1"/>
            <a:endParaRPr lang="ar-SA" sz="2800" b="1" dirty="0" smtClean="0"/>
          </a:p>
          <a:p>
            <a:pPr algn="r" rtl="1"/>
            <a:r>
              <a:rPr lang="ar-SA" sz="2800" b="1" dirty="0" smtClean="0"/>
              <a:t>والكسر              هي النسبة بين الفيوجا سيتي الى الفيوجا سيتي للحالة القياسية               على التوالي و يسمى            النشاطية  </a:t>
            </a: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2589213" y="1598613"/>
          <a:ext cx="2895600" cy="1260475"/>
        </p:xfrm>
        <a:graphic>
          <a:graphicData uri="http://schemas.openxmlformats.org/presentationml/2006/ole">
            <p:oleObj spid="_x0000_s54274" name="Equation" r:id="rId3" imgW="1231560" imgH="685800" progId="Equation.3">
              <p:embed/>
            </p:oleObj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6572264" y="2643182"/>
          <a:ext cx="1193800" cy="793750"/>
        </p:xfrm>
        <a:graphic>
          <a:graphicData uri="http://schemas.openxmlformats.org/presentationml/2006/ole">
            <p:oleObj spid="_x0000_s54275" name="Equation" r:id="rId4" imgW="507960" imgH="431640" progId="Equation.3">
              <p:embed/>
            </p:oleObj>
          </a:graphicData>
        </a:graphic>
      </p:graphicFrame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6786578" y="3429000"/>
          <a:ext cx="895350" cy="444500"/>
        </p:xfrm>
        <a:graphic>
          <a:graphicData uri="http://schemas.openxmlformats.org/presentationml/2006/ole">
            <p:oleObj spid="_x0000_s54276" name="Equation" r:id="rId5" imgW="380880" imgH="241200" progId="Equation.3">
              <p:embed/>
            </p:oleObj>
          </a:graphicData>
        </a:graphic>
      </p:graphicFrame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3143240" y="3500438"/>
          <a:ext cx="358775" cy="420687"/>
        </p:xfrm>
        <a:graphic>
          <a:graphicData uri="http://schemas.openxmlformats.org/presentationml/2006/ole">
            <p:oleObj spid="_x0000_s54277" name="Equation" r:id="rId6" imgW="1522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00108"/>
          </a:xfrm>
        </p:spPr>
        <p:txBody>
          <a:bodyPr>
            <a:normAutofit/>
          </a:bodyPr>
          <a:lstStyle/>
          <a:p>
            <a:pPr rtl="1"/>
            <a:r>
              <a:rPr lang="ar-SA" sz="3600" b="1" u="sng" dirty="0" smtClean="0">
                <a:solidFill>
                  <a:schemeClr val="tx2"/>
                </a:solidFill>
              </a:rPr>
              <a:t>الاشتقاق الثرموديناميكي لثابت الاتزان  </a:t>
            </a:r>
            <a:endParaRPr lang="ar-SA" sz="3600" b="1" u="sng" dirty="0">
              <a:solidFill>
                <a:schemeClr val="tx2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44688" y="3165475"/>
          <a:ext cx="3967162" cy="1598613"/>
        </p:xfrm>
        <a:graphic>
          <a:graphicData uri="http://schemas.openxmlformats.org/presentationml/2006/ole">
            <p:oleObj spid="_x0000_s55298" name="Equation" r:id="rId3" imgW="1079280" imgH="533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0"/>
            <a:ext cx="8229600" cy="4525963"/>
          </a:xfrm>
        </p:spPr>
        <p:txBody>
          <a:bodyPr>
            <a:normAutofit/>
          </a:bodyPr>
          <a:lstStyle/>
          <a:p>
            <a:pPr algn="r" rtl="1"/>
            <a:r>
              <a:rPr lang="ar-SA" sz="2800" b="1" dirty="0" smtClean="0"/>
              <a:t>الفرق في الطاقة الحرة للتفاعل عندما يكون جميع المواد الداخلة في التفاعل في حالتها القياسية :</a:t>
            </a:r>
          </a:p>
          <a:p>
            <a:pPr algn="r" rtl="1"/>
            <a:endParaRPr lang="ar-SA" sz="2800" b="1" dirty="0" smtClean="0"/>
          </a:p>
          <a:p>
            <a:pPr algn="r" rtl="1"/>
            <a:endParaRPr lang="ar-SA" sz="2800" b="1" dirty="0" smtClean="0"/>
          </a:p>
          <a:p>
            <a:pPr algn="r" rtl="1"/>
            <a:r>
              <a:rPr lang="ar-SA" sz="2800" b="1" dirty="0" smtClean="0"/>
              <a:t>عند الاتزان تكون قيمة الطاقة الحرة القياسية  ثابته عند اي درجة حرارة وعليه يكون نسبة المواد الناتجة على المتفاعلة ثابت ويسمى ثابت الاتزان </a:t>
            </a:r>
            <a:r>
              <a:rPr lang="en-US" sz="2800" b="1" dirty="0" smtClean="0"/>
              <a:t>K</a:t>
            </a:r>
            <a:r>
              <a:rPr lang="ar-SA" sz="2800" b="1" dirty="0" smtClean="0"/>
              <a:t>:</a:t>
            </a:r>
            <a:endParaRPr lang="ar-SA" sz="2800" b="1" dirty="0"/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714480" y="3000372"/>
          <a:ext cx="4575175" cy="3286148"/>
        </p:xfrm>
        <a:graphic>
          <a:graphicData uri="http://schemas.openxmlformats.org/presentationml/2006/ole">
            <p:oleObj spid="_x0000_s56322" name="Equation" r:id="rId3" imgW="1244520" imgH="1193760" progId="Equation.3">
              <p:embed/>
            </p:oleObj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500034" y="857232"/>
          <a:ext cx="5649912" cy="685800"/>
        </p:xfrm>
        <a:graphic>
          <a:graphicData uri="http://schemas.openxmlformats.org/presentationml/2006/ole">
            <p:oleObj spid="_x0000_s56323" name="Equation" r:id="rId4" imgW="15364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547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rtl="1"/>
            <a:r>
              <a:rPr lang="ar-SA" sz="3600" b="1" dirty="0" smtClean="0">
                <a:solidFill>
                  <a:schemeClr val="accent1"/>
                </a:solidFill>
              </a:rPr>
              <a:t>أثر الحرارة على ثابت الاتزان </a:t>
            </a:r>
            <a:endParaRPr lang="ar-SA" sz="36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714356"/>
            <a:ext cx="8229600" cy="452596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r" rtl="1"/>
            <a:r>
              <a:rPr lang="ar-SA" sz="2000" b="1" dirty="0" smtClean="0"/>
              <a:t>يتغير ثابت الاتزان بتغير درجة الحرارة (لوشاتليه ) وفي الاشتقاق الثرموديناميكي للعلاقة بين ثابت الاتزان بتغير درجة الحرارة نحصل على :</a:t>
            </a:r>
            <a:endParaRPr lang="ar-SA" sz="2000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57346" name="Equation" r:id="rId4" imgW="114120" imgH="215640" progId="Equation.3">
              <p:embed/>
            </p:oleObj>
          </a:graphicData>
        </a:graphic>
      </p:graphicFrame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4879975" y="1471613"/>
          <a:ext cx="3529013" cy="4929187"/>
        </p:xfrm>
        <a:graphic>
          <a:graphicData uri="http://schemas.openxmlformats.org/presentationml/2006/ole">
            <p:oleObj spid="_x0000_s57347" name="Equation" r:id="rId5" imgW="1790640" imgH="4406760" progId="Equation.3">
              <p:embed/>
            </p:oleObj>
          </a:graphicData>
        </a:graphic>
      </p:graphicFrame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1000100" y="3643314"/>
          <a:ext cx="3109487" cy="2786083"/>
        </p:xfrm>
        <a:graphic>
          <a:graphicData uri="http://schemas.openxmlformats.org/presentationml/2006/ole">
            <p:oleObj spid="_x0000_s57348" name="Equation" r:id="rId6" imgW="1193760" imgH="1206360" progId="Equation.3">
              <p:embed/>
            </p:oleObj>
          </a:graphicData>
        </a:graphic>
      </p:graphicFrame>
      <p:cxnSp>
        <p:nvCxnSpPr>
          <p:cNvPr id="8" name="Straight Connector 7"/>
          <p:cNvCxnSpPr/>
          <p:nvPr/>
        </p:nvCxnSpPr>
        <p:spPr>
          <a:xfrm rot="5400000">
            <a:off x="714348" y="2500306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57290" y="3143248"/>
            <a:ext cx="200026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357290" y="2143116"/>
            <a:ext cx="1500198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42910" y="2143116"/>
          <a:ext cx="571504" cy="428628"/>
        </p:xfrm>
        <a:graphic>
          <a:graphicData uri="http://schemas.openxmlformats.org/presentationml/2006/ole">
            <p:oleObj spid="_x0000_s57349" name="Equation" r:id="rId7" imgW="368280" imgH="215640" progId="Equation.3">
              <p:embed/>
            </p:oleObj>
          </a:graphicData>
        </a:graphic>
      </p:graphicFrame>
      <p:graphicFrame>
        <p:nvGraphicFramePr>
          <p:cNvPr id="32774" name="Object 6"/>
          <p:cNvGraphicFramePr>
            <a:graphicFrameLocks noChangeAspect="1"/>
          </p:cNvGraphicFramePr>
          <p:nvPr/>
        </p:nvGraphicFramePr>
        <p:xfrm>
          <a:off x="3500430" y="2857496"/>
          <a:ext cx="411200" cy="515938"/>
        </p:xfrm>
        <a:graphic>
          <a:graphicData uri="http://schemas.openxmlformats.org/presentationml/2006/ole">
            <p:oleObj spid="_x0000_s57350" name="Equation" r:id="rId8" imgW="164880" imgH="393480" progId="Equation.3">
              <p:embed/>
            </p:oleObj>
          </a:graphicData>
        </a:graphic>
      </p:graphicFrame>
      <p:graphicFrame>
        <p:nvGraphicFramePr>
          <p:cNvPr id="32775" name="Object 7"/>
          <p:cNvGraphicFramePr>
            <a:graphicFrameLocks noChangeAspect="1"/>
          </p:cNvGraphicFramePr>
          <p:nvPr/>
        </p:nvGraphicFramePr>
        <p:xfrm>
          <a:off x="2143108" y="1643050"/>
          <a:ext cx="1550179" cy="673104"/>
        </p:xfrm>
        <a:graphic>
          <a:graphicData uri="http://schemas.openxmlformats.org/presentationml/2006/ole">
            <p:oleObj spid="_x0000_s57351" name="Equation" r:id="rId9" imgW="96516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1082</Words>
  <Application>Microsoft Office PowerPoint</Application>
  <PresentationFormat>عرض على الشاشة (3:4)‏</PresentationFormat>
  <Paragraphs>207</Paragraphs>
  <Slides>28</Slides>
  <Notes>2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28</vt:i4>
      </vt:variant>
    </vt:vector>
  </HeadingPairs>
  <TitlesOfParts>
    <vt:vector size="31" baseType="lpstr">
      <vt:lpstr>Office Theme</vt:lpstr>
      <vt:lpstr>Equation</vt:lpstr>
      <vt:lpstr>Microsoft Equation 3.0</vt:lpstr>
      <vt:lpstr>علاقات ماكسويل Maxwell Relationships</vt:lpstr>
      <vt:lpstr>تطبيق معادلات الحالة على العلاقات الاربع الاتية  :  يعطي علاقات ماكسويل الاربع .</vt:lpstr>
      <vt:lpstr>الشريحة 3</vt:lpstr>
      <vt:lpstr>الشريحة 4</vt:lpstr>
      <vt:lpstr>المعادلة الديناميكية الحرارية للحالة </vt:lpstr>
      <vt:lpstr>سؤال : اثبتي ان للغاز المثالي يكون كل من الطاقة الذاتية والانثالبي دوال لدرجة الحرارة فقط من المعادلات </vt:lpstr>
      <vt:lpstr>سؤال : اثبتي ان                            حيث يمكن تقيمها بكميات يمكن قياسها عملياً لاي مادة  </vt:lpstr>
      <vt:lpstr>معادلة كلابيرون  اذا اخذنا في الاعتبار ان سائلا ما في حالة مع اتزان مع بخاره عند حرارة T وضغط  P فعند الاتزان تتغير درجة الحرارة لتصير T+dT ويتغير الضغط الى P+dP</vt:lpstr>
      <vt:lpstr>معادلة كلاوزيوس –كلابيرون </vt:lpstr>
      <vt:lpstr>مثال :ضغط جزئي جرامي من بخار بطريقة انعكاسية الى ماء سائل عند درجة الغليان 100مئوي فإذا كانت حرارة التبخير للماء عند 100مئوي 760  ملم زئبق هي 539.7 سعر لكل جرام احسبي   </vt:lpstr>
      <vt:lpstr>الجهد الكيميائي</vt:lpstr>
      <vt:lpstr>الشريحة 12</vt:lpstr>
      <vt:lpstr>الشريحة 13</vt:lpstr>
      <vt:lpstr>الشريحة 14</vt:lpstr>
      <vt:lpstr>الشريحة 15</vt:lpstr>
      <vt:lpstr>معادلة جيبس – دوهيم </vt:lpstr>
      <vt:lpstr>الشريحة 17</vt:lpstr>
      <vt:lpstr>تطبيقات على الجهد الكيميائي</vt:lpstr>
      <vt:lpstr>الشريحة 19</vt:lpstr>
      <vt:lpstr>(ب): دراسة الاتزان الصنفي (بين الاصناف)</vt:lpstr>
      <vt:lpstr>(ج)الجهد الكيميائي للغاز المثالي</vt:lpstr>
      <vt:lpstr>(د)الجهد الكيميائي لخليط من الغازات  المثالية:</vt:lpstr>
      <vt:lpstr>الشريحة 23</vt:lpstr>
      <vt:lpstr>الشريحة 24</vt:lpstr>
      <vt:lpstr>الشريحة 25</vt:lpstr>
      <vt:lpstr>الاشتقاق الثرموديناميكي لثابت الاتزان  </vt:lpstr>
      <vt:lpstr>الشريحة 27</vt:lpstr>
      <vt:lpstr>أثر الحرارة على ثابت الاتزان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المعادلة الديناميكية الحرارية للحالة </dc:title>
  <dc:creator>Toshiba</dc:creator>
  <cp:lastModifiedBy>User</cp:lastModifiedBy>
  <cp:revision>6</cp:revision>
  <dcterms:created xsi:type="dcterms:W3CDTF">2012-04-18T18:08:05Z</dcterms:created>
  <dcterms:modified xsi:type="dcterms:W3CDTF">2012-05-13T21:51:10Z</dcterms:modified>
</cp:coreProperties>
</file>