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1" r:id="rId3"/>
    <p:sldId id="262" r:id="rId4"/>
    <p:sldId id="263" r:id="rId5"/>
    <p:sldId id="265" r:id="rId6"/>
    <p:sldId id="269" r:id="rId7"/>
    <p:sldId id="275" r:id="rId8"/>
    <p:sldId id="270" r:id="rId9"/>
    <p:sldId id="271" r:id="rId10"/>
    <p:sldId id="272" r:id="rId11"/>
    <p:sldId id="273" r:id="rId12"/>
    <p:sldId id="274" r:id="rId13"/>
    <p:sldId id="276" r:id="rId14"/>
    <p:sldId id="277" r:id="rId15"/>
    <p:sldId id="278" r:id="rId16"/>
    <p:sldId id="279" r:id="rId17"/>
    <p:sldId id="280" r:id="rId18"/>
    <p:sldId id="281" r:id="rId19"/>
    <p:sldId id="267"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78" d="100"/>
          <a:sy n="78" d="100"/>
        </p:scale>
        <p:origin x="-113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2F663E70-3CDA-4C07-9AD4-5BF8DD590276}" type="datetimeFigureOut">
              <a:rPr lang="ar-SA" smtClean="0"/>
              <a:pPr/>
              <a:t>6/25/1433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4249BBC-FF0C-4630-ACB4-93A9FB965364}"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F663E70-3CDA-4C07-9AD4-5BF8DD590276}" type="datetimeFigureOut">
              <a:rPr lang="ar-SA" smtClean="0"/>
              <a:pPr/>
              <a:t>6/25/1433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4249BBC-FF0C-4630-ACB4-93A9FB965364}"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663E70-3CDA-4C07-9AD4-5BF8DD590276}" type="datetimeFigureOut">
              <a:rPr lang="ar-SA" smtClean="0"/>
              <a:pPr/>
              <a:t>6/25/1433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4249BBC-FF0C-4630-ACB4-93A9FB965364}"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2F663E70-3CDA-4C07-9AD4-5BF8DD590276}" type="datetimeFigureOut">
              <a:rPr lang="ar-SA" smtClean="0"/>
              <a:pPr/>
              <a:t>6/25/1433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4249BBC-FF0C-4630-ACB4-93A9FB965364}"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2F663E70-3CDA-4C07-9AD4-5BF8DD590276}" type="datetimeFigureOut">
              <a:rPr lang="ar-SA" smtClean="0"/>
              <a:pPr/>
              <a:t>6/25/1433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14249BBC-FF0C-4630-ACB4-93A9FB965364}"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2F663E70-3CDA-4C07-9AD4-5BF8DD590276}" type="datetimeFigureOut">
              <a:rPr lang="ar-SA" smtClean="0"/>
              <a:pPr/>
              <a:t>6/25/1433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14249BBC-FF0C-4630-ACB4-93A9FB965364}"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663E70-3CDA-4C07-9AD4-5BF8DD590276}" type="datetimeFigureOut">
              <a:rPr lang="ar-SA" smtClean="0"/>
              <a:pPr/>
              <a:t>6/25/1433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14249BBC-FF0C-4630-ACB4-93A9FB965364}"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663E70-3CDA-4C07-9AD4-5BF8DD590276}" type="datetimeFigureOut">
              <a:rPr lang="ar-SA" smtClean="0"/>
              <a:pPr/>
              <a:t>6/25/1433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4249BBC-FF0C-4630-ACB4-93A9FB965364}"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663E70-3CDA-4C07-9AD4-5BF8DD590276}" type="datetimeFigureOut">
              <a:rPr lang="ar-SA" smtClean="0"/>
              <a:pPr/>
              <a:t>6/25/1433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4249BBC-FF0C-4630-ACB4-93A9FB965364}"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F663E70-3CDA-4C07-9AD4-5BF8DD590276}" type="datetimeFigureOut">
              <a:rPr lang="ar-SA" smtClean="0"/>
              <a:pPr/>
              <a:t>6/25/1433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4249BBC-FF0C-4630-ACB4-93A9FB965364}"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F663E70-3CDA-4C07-9AD4-5BF8DD590276}" type="datetimeFigureOut">
              <a:rPr lang="ar-SA" smtClean="0"/>
              <a:pPr/>
              <a:t>6/25/1433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4249BBC-FF0C-4630-ACB4-93A9FB965364}"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F663E70-3CDA-4C07-9AD4-5BF8DD590276}" type="datetimeFigureOut">
              <a:rPr lang="ar-SA" smtClean="0"/>
              <a:pPr/>
              <a:t>6/25/1433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4249BBC-FF0C-4630-ACB4-93A9FB965364}"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istra7aalqatif.com/up/uploads/13320317361.zip"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1.gif"/><Relationship Id="rId3" Type="http://schemas.openxmlformats.org/officeDocument/2006/relationships/image" Target="../media/image6.gif"/><Relationship Id="rId7" Type="http://schemas.openxmlformats.org/officeDocument/2006/relationships/image" Target="../media/image10.gif"/><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9.gif"/><Relationship Id="rId5" Type="http://schemas.openxmlformats.org/officeDocument/2006/relationships/image" Target="../media/image8.gif"/><Relationship Id="rId4" Type="http://schemas.openxmlformats.org/officeDocument/2006/relationships/image" Target="../media/image7.gif"/></Relationships>
</file>

<file path=ppt/slides/_rels/slide1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4.gif"/><Relationship Id="rId4" Type="http://schemas.openxmlformats.org/officeDocument/2006/relationships/image" Target="../media/image13.gif"/></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9.gif"/><Relationship Id="rId4" Type="http://schemas.openxmlformats.org/officeDocument/2006/relationships/image" Target="../media/image18.gif"/></Relationships>
</file>

<file path=ppt/slides/_rels/slide18.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2.gif"/><Relationship Id="rId4" Type="http://schemas.openxmlformats.org/officeDocument/2006/relationships/image" Target="../media/image21.gif"/></Relationships>
</file>

<file path=ppt/slides/_rels/slide1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ar-SA"/>
          </a:p>
        </p:txBody>
      </p:sp>
      <p:sp>
        <p:nvSpPr>
          <p:cNvPr id="3" name="Subtitle 2"/>
          <p:cNvSpPr>
            <a:spLocks noGrp="1"/>
          </p:cNvSpPr>
          <p:nvPr>
            <p:ph type="subTitle" idx="1"/>
          </p:nvPr>
        </p:nvSpPr>
        <p:spPr/>
        <p:txBody>
          <a:bodyPr/>
          <a:lstStyle/>
          <a:p>
            <a:endParaRPr lang="ar-SA"/>
          </a:p>
        </p:txBody>
      </p:sp>
      <p:pic>
        <p:nvPicPr>
          <p:cNvPr id="7" name="Picture 6" descr="flower-1.jpg"/>
          <p:cNvPicPr>
            <a:picLocks noChangeAspect="1"/>
          </p:cNvPicPr>
          <p:nvPr/>
        </p:nvPicPr>
        <p:blipFill>
          <a:blip r:embed="rId2" cstate="print"/>
          <a:stretch>
            <a:fillRect/>
          </a:stretch>
        </p:blipFill>
        <p:spPr>
          <a:xfrm>
            <a:off x="0" y="0"/>
            <a:ext cx="9144000" cy="6858000"/>
          </a:xfrm>
          <a:prstGeom prst="rect">
            <a:avLst/>
          </a:prstGeom>
        </p:spPr>
      </p:pic>
      <p:sp>
        <p:nvSpPr>
          <p:cNvPr id="5" name="TextBox 4"/>
          <p:cNvSpPr txBox="1"/>
          <p:nvPr/>
        </p:nvSpPr>
        <p:spPr>
          <a:xfrm>
            <a:off x="0" y="4495800"/>
            <a:ext cx="9144000" cy="1200329"/>
          </a:xfrm>
          <a:prstGeom prst="rect">
            <a:avLst/>
          </a:prstGeom>
          <a:noFill/>
        </p:spPr>
        <p:txBody>
          <a:bodyPr wrap="square" rtlCol="1">
            <a:spAutoFit/>
          </a:bodyPr>
          <a:lstStyle/>
          <a:p>
            <a:r>
              <a:rPr lang="ar-SA" sz="3600" dirty="0" smtClean="0"/>
              <a:t> ومن طلب العلوم بغير كدٍ </a:t>
            </a:r>
            <a:br>
              <a:rPr lang="ar-SA" sz="3600" dirty="0" smtClean="0"/>
            </a:br>
            <a:r>
              <a:rPr lang="ar-SA" sz="3600" dirty="0" smtClean="0"/>
              <a:t>                                     سيدركها إذا شاب  الغراب </a:t>
            </a:r>
            <a:endParaRPr lang="ar-SA" sz="3600" dirty="0"/>
          </a:p>
        </p:txBody>
      </p:sp>
      <p:sp>
        <p:nvSpPr>
          <p:cNvPr id="6" name="TextBox 5"/>
          <p:cNvSpPr txBox="1"/>
          <p:nvPr/>
        </p:nvSpPr>
        <p:spPr>
          <a:xfrm>
            <a:off x="1371600" y="304800"/>
            <a:ext cx="7010400" cy="707886"/>
          </a:xfrm>
          <a:prstGeom prst="rect">
            <a:avLst/>
          </a:prstGeom>
          <a:noFill/>
        </p:spPr>
        <p:txBody>
          <a:bodyPr wrap="square" rtlCol="1">
            <a:spAutoFit/>
          </a:bodyPr>
          <a:lstStyle/>
          <a:p>
            <a:pPr algn="ctr"/>
            <a:r>
              <a:rPr lang="ar-SA" sz="4000" dirty="0" smtClean="0"/>
              <a:t>بسم الله الرحمن الرحيم </a:t>
            </a:r>
            <a:endParaRPr lang="ar-SA"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1" y="0"/>
            <a:ext cx="9144001" cy="6858000"/>
          </a:xfrm>
          <a:prstGeom prst="rect">
            <a:avLst/>
          </a:prstGeom>
          <a:effectLst>
            <a:outerShdw blurRad="50800" dist="38100" dir="8100000" algn="tr" rotWithShape="0">
              <a:prstClr val="black">
                <a:alpha val="31000"/>
              </a:prstClr>
            </a:outerShdw>
          </a:effectLst>
          <a:scene3d>
            <a:camera prst="orthographicFront"/>
            <a:lightRig rig="threePt" dir="t"/>
          </a:scene3d>
          <a:sp3d>
            <a:bevelB w="101600" prst="riblet"/>
          </a:sp3d>
        </p:spPr>
      </p:pic>
      <p:sp>
        <p:nvSpPr>
          <p:cNvPr id="7" name="TextBox 6"/>
          <p:cNvSpPr txBox="1"/>
          <p:nvPr/>
        </p:nvSpPr>
        <p:spPr>
          <a:xfrm>
            <a:off x="1447800" y="2438400"/>
            <a:ext cx="6705600" cy="954107"/>
          </a:xfrm>
          <a:prstGeom prst="rect">
            <a:avLst/>
          </a:prstGeom>
          <a:noFill/>
        </p:spPr>
        <p:txBody>
          <a:bodyPr wrap="square" rtlCol="1">
            <a:spAutoFit/>
          </a:bodyPr>
          <a:lstStyle/>
          <a:p>
            <a:r>
              <a:rPr lang="ar-SA" sz="2800" dirty="0" smtClean="0"/>
              <a:t/>
            </a:r>
            <a:br>
              <a:rPr lang="ar-SA" sz="2800" dirty="0" smtClean="0"/>
            </a:br>
            <a:endParaRPr lang="ar-SA" sz="2800" dirty="0"/>
          </a:p>
        </p:txBody>
      </p:sp>
      <p:sp>
        <p:nvSpPr>
          <p:cNvPr id="8" name="Rectangle 7"/>
          <p:cNvSpPr/>
          <p:nvPr/>
        </p:nvSpPr>
        <p:spPr>
          <a:xfrm>
            <a:off x="3733800" y="2895600"/>
            <a:ext cx="4572000" cy="2246769"/>
          </a:xfrm>
          <a:prstGeom prst="rect">
            <a:avLst/>
          </a:prstGeom>
        </p:spPr>
        <p:txBody>
          <a:bodyPr>
            <a:spAutoFit/>
          </a:bodyPr>
          <a:lstStyle/>
          <a:p>
            <a:r>
              <a:rPr lang="ar-SA" sz="2800" dirty="0" smtClean="0"/>
              <a:t/>
            </a:r>
            <a:br>
              <a:rPr lang="ar-SA" sz="2800" dirty="0" smtClean="0"/>
            </a:br>
            <a:r>
              <a:rPr lang="ar-SA" sz="2800" dirty="0" smtClean="0"/>
              <a:t/>
            </a:r>
            <a:br>
              <a:rPr lang="ar-SA" sz="2800" dirty="0" smtClean="0"/>
            </a:br>
            <a:r>
              <a:rPr lang="ar-SA" sz="2800" dirty="0" smtClean="0"/>
              <a:t>1/ حيود أشعة أكس  ( قانون براج )*</a:t>
            </a:r>
            <a:br>
              <a:rPr lang="ar-SA" sz="2800" dirty="0" smtClean="0"/>
            </a:br>
            <a:r>
              <a:rPr lang="ar-SA" sz="2800" dirty="0" smtClean="0"/>
              <a:t>2/ الدالة الموجية #</a:t>
            </a:r>
            <a:br>
              <a:rPr lang="ar-SA" sz="2800" dirty="0" smtClean="0"/>
            </a:br>
            <a:r>
              <a:rPr lang="ar-SA" sz="2800" dirty="0" smtClean="0"/>
              <a:t>3/ معادلة شرودنجر $</a:t>
            </a:r>
            <a:endParaRPr lang="ar-SA" sz="2800" dirty="0"/>
          </a:p>
        </p:txBody>
      </p:sp>
      <p:sp>
        <p:nvSpPr>
          <p:cNvPr id="9" name="Rectangle 8"/>
          <p:cNvSpPr/>
          <p:nvPr/>
        </p:nvSpPr>
        <p:spPr>
          <a:xfrm>
            <a:off x="3198798" y="762000"/>
            <a:ext cx="2656496" cy="523220"/>
          </a:xfrm>
          <a:prstGeom prst="rect">
            <a:avLst/>
          </a:prstGeom>
        </p:spPr>
        <p:txBody>
          <a:bodyPr wrap="none">
            <a:spAutoFit/>
          </a:bodyPr>
          <a:lstStyle/>
          <a:p>
            <a:r>
              <a:rPr lang="ar-SA" sz="2800" dirty="0" smtClean="0">
                <a:latin typeface="Palace Script MT" pitchFamily="66" charset="0"/>
              </a:rPr>
              <a:t> المحاضره رقم (9 ) </a:t>
            </a:r>
            <a:endParaRPr lang="ar-SA" sz="2800" dirty="0"/>
          </a:p>
        </p:txBody>
      </p:sp>
      <p:pic>
        <p:nvPicPr>
          <p:cNvPr id="18434" name="Picture 2" descr="سكرابز فيسات">
            <a:hlinkClick r:id="rId3"/>
          </p:cNvPr>
          <p:cNvPicPr>
            <a:picLocks noChangeAspect="1" noChangeArrowheads="1"/>
          </p:cNvPicPr>
          <p:nvPr/>
        </p:nvPicPr>
        <p:blipFill>
          <a:blip r:embed="rId4" cstate="print">
            <a:lum bright="-2000" contrast="12000"/>
          </a:blip>
          <a:srcRect/>
          <a:stretch>
            <a:fillRect/>
          </a:stretch>
        </p:blipFill>
        <p:spPr bwMode="auto">
          <a:xfrm>
            <a:off x="2895600" y="2362200"/>
            <a:ext cx="1447800" cy="1371601"/>
          </a:xfrm>
          <a:prstGeom prst="rect">
            <a:avLst/>
          </a:prstGeom>
          <a:noFill/>
          <a:effectLst>
            <a:outerShdw blurRad="50800" dist="38100" dir="13500000" algn="br" rotWithShape="0">
              <a:prstClr val="black">
                <a:alpha val="40000"/>
              </a:prstClr>
            </a:outerShdw>
          </a:effectLst>
          <a:scene3d>
            <a:camera prst="isometricOffAxis1Right">
              <a:rot lat="1080000" lon="20039998" rev="0"/>
            </a:camera>
            <a:lightRig rig="threePt" dir="t"/>
          </a:scene3d>
          <a:sp3d contourW="12700">
            <a:bevelT w="139700" prst="cross"/>
            <a:bevelB prst="angle"/>
            <a:contourClr>
              <a:schemeClr val="tx1"/>
            </a:contourClr>
          </a:sp3d>
        </p:spPr>
      </p:pic>
      <p:sp>
        <p:nvSpPr>
          <p:cNvPr id="10" name="Cloud Callout 9"/>
          <p:cNvSpPr/>
          <p:nvPr/>
        </p:nvSpPr>
        <p:spPr>
          <a:xfrm>
            <a:off x="4038600" y="2438400"/>
            <a:ext cx="4572000" cy="990600"/>
          </a:xfrm>
          <a:prstGeom prst="cloudCallout">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sz="2000" b="1" dirty="0" smtClean="0"/>
              <a:t>بنهاية المحاضره أستطيع الإلمام بجميع المعلومات التي تتكلم عن : </a:t>
            </a:r>
            <a:endParaRPr lang="ar-SA"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0" y="0"/>
            <a:ext cx="9144001" cy="6858000"/>
          </a:xfrm>
          <a:prstGeom prst="rect">
            <a:avLst/>
          </a:prstGeom>
        </p:spPr>
      </p:pic>
      <p:sp>
        <p:nvSpPr>
          <p:cNvPr id="6" name="TextBox 5"/>
          <p:cNvSpPr txBox="1"/>
          <p:nvPr/>
        </p:nvSpPr>
        <p:spPr>
          <a:xfrm>
            <a:off x="838200" y="685800"/>
            <a:ext cx="7543800" cy="9017853"/>
          </a:xfrm>
          <a:prstGeom prst="rect">
            <a:avLst/>
          </a:prstGeom>
          <a:noFill/>
        </p:spPr>
        <p:txBody>
          <a:bodyPr wrap="square" rtlCol="1">
            <a:spAutoFit/>
          </a:bodyPr>
          <a:lstStyle/>
          <a:p>
            <a:pPr algn="ctr"/>
            <a:r>
              <a:rPr lang="ar-SA" sz="4800" b="1" dirty="0" smtClean="0"/>
              <a:t>*</a:t>
            </a:r>
            <a:r>
              <a:rPr lang="ar-SA" sz="2800" b="1" dirty="0" smtClean="0"/>
              <a:t> </a:t>
            </a:r>
            <a:r>
              <a:rPr lang="en-US" sz="2800" b="1" dirty="0" smtClean="0"/>
              <a:t>X-Ray </a:t>
            </a:r>
            <a:r>
              <a:rPr lang="en-US" sz="2800" b="1" dirty="0"/>
              <a:t>Diffraction</a:t>
            </a:r>
            <a:endParaRPr lang="en-US" sz="2800" dirty="0"/>
          </a:p>
          <a:p>
            <a:pPr algn="ctr"/>
            <a:r>
              <a:rPr lang="ar-SA" sz="2800" dirty="0" smtClean="0"/>
              <a:t>    حيود أشعة إكس </a:t>
            </a:r>
          </a:p>
          <a:p>
            <a:pPr algn="ctr"/>
            <a:endParaRPr lang="ar-SA" sz="2800" dirty="0"/>
          </a:p>
          <a:p>
            <a:r>
              <a:rPr lang="ar-SA" sz="2800" b="1" dirty="0"/>
              <a:t>قانون براج </a:t>
            </a:r>
            <a:r>
              <a:rPr lang="en-US" sz="2800" b="1" dirty="0"/>
              <a:t>Bragg's </a:t>
            </a:r>
            <a:r>
              <a:rPr lang="en-US" sz="2800" b="1" dirty="0" smtClean="0"/>
              <a:t>Law</a:t>
            </a:r>
            <a:r>
              <a:rPr lang="ar-SA" sz="2800" b="1" dirty="0" smtClean="0"/>
              <a:t> :  </a:t>
            </a:r>
            <a:br>
              <a:rPr lang="ar-SA" sz="2800" b="1" dirty="0" smtClean="0"/>
            </a:br>
            <a:r>
              <a:rPr lang="ar-SA" sz="2800" b="1" dirty="0"/>
              <a:t>في البلورة تكون الذرات مرتبة بشكل منظم كما في بلورة كلوريد الصوديوم هذه الذرات تشكل مستويات متوازية تفصلها مسافة </a:t>
            </a:r>
            <a:r>
              <a:rPr lang="en-US" sz="2800" b="1" dirty="0"/>
              <a:t>d </a:t>
            </a:r>
            <a:r>
              <a:rPr lang="ar-SA" sz="2800" b="1" dirty="0"/>
              <a:t>تسمى مستويات براج </a:t>
            </a:r>
            <a:r>
              <a:rPr lang="en-US" sz="2800" b="1" dirty="0"/>
              <a:t>Bragg's plains.  </a:t>
            </a:r>
            <a:r>
              <a:rPr lang="ar-SA" sz="2800" b="1" dirty="0"/>
              <a:t>عندما تسقط أشعة على مستويات براج فإن جزء منها ينعكس والجزء الأخر ينفذ لينعكس على المستوى الذي يليه وهكذا،  الأشعة المنعكسة سوف تتداخل وينتج عنها إما تداخل بناء أو تداخل هدام وذلك حسب فرق المسار للأشعة المنعكسة كما هو موضح في الشكل التالي:</a:t>
            </a:r>
            <a:endParaRPr lang="ar-SA" sz="2800" dirty="0"/>
          </a:p>
          <a:p>
            <a:endParaRPr lang="en-US" sz="2800" dirty="0"/>
          </a:p>
          <a:p>
            <a:pPr algn="ctr"/>
            <a:endParaRPr lang="ar-SA" sz="2800" dirty="0" smtClean="0"/>
          </a:p>
          <a:p>
            <a:pPr algn="ctr"/>
            <a:endParaRPr lang="ar-SA" sz="2800" dirty="0"/>
          </a:p>
          <a:p>
            <a:pPr algn="ctr"/>
            <a:endParaRPr lang="ar-SA" sz="2800" dirty="0" smtClean="0"/>
          </a:p>
          <a:p>
            <a:pPr algn="ctr"/>
            <a:endParaRPr lang="ar-SA" sz="2800" dirty="0" smtClean="0"/>
          </a:p>
          <a:p>
            <a:pPr algn="ctr"/>
            <a:endParaRPr lang="ar-SA" sz="2800" dirty="0"/>
          </a:p>
          <a:p>
            <a:pPr algn="ctr"/>
            <a:endParaRPr lang="ar-SA" sz="2800" dirty="0" smtClean="0"/>
          </a:p>
          <a:p>
            <a:pPr algn="ctr"/>
            <a:endParaRPr lang="ar-SA" sz="2800" dirty="0"/>
          </a:p>
          <a:p>
            <a:pPr algn="ctr"/>
            <a:endParaRPr lang="ar-SA"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0" y="0"/>
            <a:ext cx="9144001" cy="6858000"/>
          </a:xfrm>
          <a:prstGeom prst="rect">
            <a:avLst/>
          </a:prstGeom>
        </p:spPr>
      </p:pic>
      <p:pic>
        <p:nvPicPr>
          <p:cNvPr id="13314" name="Picture 2" descr="http://www.hazemsakeek.info/Physics_Lectures/modernphysics/modernphysicsimages/Luct_x7.jpg"/>
          <p:cNvPicPr>
            <a:picLocks noChangeAspect="1" noChangeArrowheads="1"/>
          </p:cNvPicPr>
          <p:nvPr/>
        </p:nvPicPr>
        <p:blipFill>
          <a:blip r:embed="rId3" cstate="print"/>
          <a:srcRect/>
          <a:stretch>
            <a:fillRect/>
          </a:stretch>
        </p:blipFill>
        <p:spPr bwMode="auto">
          <a:xfrm>
            <a:off x="1600200" y="609600"/>
            <a:ext cx="5867400" cy="2360271"/>
          </a:xfrm>
          <a:prstGeom prst="rect">
            <a:avLst/>
          </a:prstGeom>
          <a:noFill/>
        </p:spPr>
      </p:pic>
      <p:sp>
        <p:nvSpPr>
          <p:cNvPr id="6" name="Rectangle 5"/>
          <p:cNvSpPr/>
          <p:nvPr/>
        </p:nvSpPr>
        <p:spPr>
          <a:xfrm>
            <a:off x="1066800" y="3124200"/>
            <a:ext cx="7010400" cy="3323987"/>
          </a:xfrm>
          <a:prstGeom prst="rect">
            <a:avLst/>
          </a:prstGeom>
        </p:spPr>
        <p:txBody>
          <a:bodyPr wrap="square">
            <a:spAutoFit/>
          </a:bodyPr>
          <a:lstStyle/>
          <a:p>
            <a:pPr algn="ctr"/>
            <a:r>
              <a:rPr lang="ar-SA" b="1" dirty="0" smtClean="0">
                <a:latin typeface="Arial Black" pitchFamily="34" charset="0"/>
              </a:rPr>
              <a:t>من الشكل السابق جزء من الشعاع الساقط ينعكس على مستوى براج الأول ويعمل الشعاع </a:t>
            </a:r>
            <a:r>
              <a:rPr lang="en-US" b="1" dirty="0" smtClean="0">
                <a:latin typeface="Arial Black" pitchFamily="34" charset="0"/>
              </a:rPr>
              <a:t>AB </a:t>
            </a:r>
            <a:r>
              <a:rPr lang="ar-SA" b="1" dirty="0" smtClean="0">
                <a:latin typeface="Arial Black" pitchFamily="34" charset="0"/>
              </a:rPr>
              <a:t> زاويه مقدارها </a:t>
            </a:r>
            <a:r>
              <a:rPr lang="en-US" b="1" dirty="0" smtClean="0">
                <a:cs typeface="Calibri"/>
              </a:rPr>
              <a:t>Ɵ</a:t>
            </a:r>
            <a:r>
              <a:rPr lang="ar-SA" b="1" dirty="0" smtClean="0">
                <a:cs typeface="Calibri"/>
              </a:rPr>
              <a:t>مع المستوى . </a:t>
            </a:r>
            <a:br>
              <a:rPr lang="ar-SA" b="1" dirty="0" smtClean="0">
                <a:cs typeface="Calibri"/>
              </a:rPr>
            </a:br>
            <a:r>
              <a:rPr lang="ar-SA" b="1" dirty="0" smtClean="0">
                <a:cs typeface="Calibri"/>
              </a:rPr>
              <a:t>الجزء الآخر من الشعاع </a:t>
            </a:r>
            <a:r>
              <a:rPr lang="en-US" b="1" dirty="0" smtClean="0">
                <a:cs typeface="Calibri"/>
              </a:rPr>
              <a:t>AC </a:t>
            </a:r>
            <a:r>
              <a:rPr lang="ar-SA" b="1" dirty="0" smtClean="0">
                <a:cs typeface="Calibri"/>
              </a:rPr>
              <a:t> ينفذ من المستوى الأول وينعكس جزء منه على المستوى الثاني بزاويه </a:t>
            </a:r>
            <a:r>
              <a:rPr lang="en-US" b="1" dirty="0" smtClean="0">
                <a:cs typeface="Calibri"/>
              </a:rPr>
              <a:t>Ɵ</a:t>
            </a:r>
            <a:r>
              <a:rPr lang="ar-SA" b="1" dirty="0" smtClean="0">
                <a:cs typeface="Calibri"/>
              </a:rPr>
              <a:t> أيضاً.</a:t>
            </a:r>
            <a:br>
              <a:rPr lang="ar-SA" b="1" dirty="0" smtClean="0">
                <a:cs typeface="Calibri"/>
              </a:rPr>
            </a:br>
            <a:r>
              <a:rPr lang="ar-SA" b="1" dirty="0" smtClean="0">
                <a:cs typeface="Calibri"/>
              </a:rPr>
              <a:t>فإذا ما قمنا يتحديد جبهة الموجة </a:t>
            </a:r>
            <a:r>
              <a:rPr lang="en-US" b="1" dirty="0" smtClean="0">
                <a:cs typeface="Calibri"/>
              </a:rPr>
              <a:t>BD</a:t>
            </a:r>
            <a:r>
              <a:rPr lang="ar-SA" b="1" dirty="0" smtClean="0">
                <a:cs typeface="Calibri"/>
              </a:rPr>
              <a:t> عمودية على الشعاعين المنعكسين فإن التداخل بين الشعاعين المنعكسين يكون نباءً إذا كان لهما نفس فرق الطور إذا كان فرق المسار يساوي عدد صحيح من الطول الموجي </a:t>
            </a:r>
            <a:r>
              <a:rPr lang="el-GR" b="1" dirty="0" smtClean="0">
                <a:cs typeface="Calibri"/>
              </a:rPr>
              <a:t>λ</a:t>
            </a:r>
            <a:r>
              <a:rPr lang="ar-SA" b="1" dirty="0" smtClean="0">
                <a:cs typeface="Calibri"/>
              </a:rPr>
              <a:t>. من الرسم الهندسي في الشكل أعلاه نلاحظ أن فرق المسار هو :</a:t>
            </a:r>
            <a:r>
              <a:rPr lang="ar-SA" b="1" dirty="0" smtClean="0">
                <a:latin typeface="Arial Black" pitchFamily="34" charset="0"/>
              </a:rPr>
              <a:t/>
            </a:r>
            <a:br>
              <a:rPr lang="ar-SA" b="1" dirty="0" smtClean="0">
                <a:latin typeface="Arial Black" pitchFamily="34" charset="0"/>
              </a:rPr>
            </a:br>
            <a:r>
              <a:rPr lang="ar-SA" b="1" dirty="0" smtClean="0">
                <a:latin typeface="Arial Black" pitchFamily="34" charset="0"/>
              </a:rPr>
              <a:t/>
            </a:r>
            <a:br>
              <a:rPr lang="ar-SA" b="1" dirty="0" smtClean="0">
                <a:latin typeface="Arial Black" pitchFamily="34" charset="0"/>
              </a:rPr>
            </a:br>
            <a:r>
              <a:rPr lang="en-US" b="1" dirty="0" smtClean="0">
                <a:solidFill>
                  <a:schemeClr val="tx2">
                    <a:lumMod val="75000"/>
                  </a:schemeClr>
                </a:solidFill>
              </a:rPr>
              <a:t>ACD - AB = 2d sin Ɵ </a:t>
            </a:r>
            <a:r>
              <a:rPr lang="ar-SA" b="1" dirty="0" smtClean="0">
                <a:solidFill>
                  <a:schemeClr val="tx2">
                    <a:lumMod val="75000"/>
                  </a:schemeClr>
                </a:solidFill>
              </a:rPr>
              <a:t>   </a:t>
            </a:r>
            <a:r>
              <a:rPr lang="ar-SA" sz="4800" b="1" dirty="0" smtClean="0">
                <a:solidFill>
                  <a:schemeClr val="tx2">
                    <a:lumMod val="75000"/>
                  </a:schemeClr>
                </a:solidFill>
              </a:rPr>
              <a:t>*</a:t>
            </a:r>
            <a:endParaRPr lang="en-US" sz="4800" dirty="0">
              <a:solidFill>
                <a:schemeClr val="tx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1000"/>
                                        <p:tgtEl>
                                          <p:spTgt spid="133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0" y="0"/>
            <a:ext cx="9144001" cy="6858000"/>
          </a:xfrm>
          <a:prstGeom prst="rect">
            <a:avLst/>
          </a:prstGeom>
        </p:spPr>
      </p:pic>
      <p:sp>
        <p:nvSpPr>
          <p:cNvPr id="5" name="Rectangle 4"/>
          <p:cNvSpPr/>
          <p:nvPr/>
        </p:nvSpPr>
        <p:spPr>
          <a:xfrm>
            <a:off x="533400" y="1595021"/>
            <a:ext cx="7924800" cy="5262979"/>
          </a:xfrm>
          <a:prstGeom prst="rect">
            <a:avLst/>
          </a:prstGeom>
          <a:noFill/>
          <a:ln>
            <a:solidFill>
              <a:schemeClr val="bg1"/>
            </a:solidFill>
          </a:ln>
        </p:spPr>
        <p:style>
          <a:lnRef idx="2">
            <a:schemeClr val="dk1"/>
          </a:lnRef>
          <a:fillRef idx="1">
            <a:schemeClr val="lt1"/>
          </a:fillRef>
          <a:effectRef idx="0">
            <a:schemeClr val="dk1"/>
          </a:effectRef>
          <a:fontRef idx="minor">
            <a:schemeClr val="dk1"/>
          </a:fontRef>
        </p:style>
        <p:txBody>
          <a:bodyPr wrap="square">
            <a:spAutoFit/>
          </a:bodyPr>
          <a:lstStyle/>
          <a:p>
            <a:pPr rtl="0"/>
            <a:r>
              <a:rPr lang="ar-SA" sz="2400" b="1" dirty="0" smtClean="0">
                <a:latin typeface="Arial" pitchFamily="34" charset="0"/>
                <a:cs typeface="Arial" pitchFamily="34" charset="0"/>
              </a:rPr>
              <a:t>2</a:t>
            </a:r>
            <a:r>
              <a:rPr lang="en-US" sz="2400" b="1" dirty="0">
                <a:latin typeface="Arial" pitchFamily="34" charset="0"/>
                <a:cs typeface="Arial" pitchFamily="34" charset="0"/>
              </a:rPr>
              <a:t>d </a:t>
            </a:r>
            <a:r>
              <a:rPr lang="en-US" sz="2400" b="1" dirty="0" smtClean="0">
                <a:latin typeface="Arial" pitchFamily="34" charset="0"/>
                <a:cs typeface="Arial" pitchFamily="34" charset="0"/>
              </a:rPr>
              <a:t>sin </a:t>
            </a:r>
            <a:r>
              <a:rPr lang="en-US" sz="2400" b="1" dirty="0" smtClean="0"/>
              <a:t>Ɵ</a:t>
            </a:r>
            <a:r>
              <a:rPr lang="en-US" sz="2400" b="1" dirty="0" smtClean="0">
                <a:solidFill>
                  <a:schemeClr val="tx2">
                    <a:lumMod val="75000"/>
                  </a:schemeClr>
                </a:solidFill>
              </a:rPr>
              <a:t> </a:t>
            </a:r>
            <a:r>
              <a:rPr lang="en-US" sz="2400" b="1" dirty="0" smtClean="0">
                <a:latin typeface="Arial" pitchFamily="34" charset="0"/>
                <a:cs typeface="Arial" pitchFamily="34" charset="0"/>
              </a:rPr>
              <a:t>= n </a:t>
            </a:r>
            <a:r>
              <a:rPr lang="en-US" sz="2400" b="1" dirty="0" smtClean="0"/>
              <a:t>λ</a:t>
            </a:r>
            <a:r>
              <a:rPr lang="en-US" sz="2400" b="1" dirty="0">
                <a:latin typeface="Arial" pitchFamily="34" charset="0"/>
                <a:cs typeface="Arial" pitchFamily="34" charset="0"/>
              </a:rPr>
              <a:t>    (Bragg's Law)</a:t>
            </a:r>
            <a:r>
              <a:rPr lang="en-US" sz="2400" dirty="0">
                <a:latin typeface="Arial" pitchFamily="34" charset="0"/>
                <a:cs typeface="Arial" pitchFamily="34" charset="0"/>
              </a:rPr>
              <a:t> </a:t>
            </a:r>
          </a:p>
          <a:p>
            <a:r>
              <a:rPr lang="ar-SA" sz="2400" b="1" dirty="0">
                <a:latin typeface="Arial" pitchFamily="34" charset="0"/>
                <a:cs typeface="Arial" pitchFamily="34" charset="0"/>
              </a:rPr>
              <a:t>حيث </a:t>
            </a:r>
            <a:r>
              <a:rPr lang="en-US" sz="2400" b="1" dirty="0">
                <a:latin typeface="Arial" pitchFamily="34" charset="0"/>
                <a:cs typeface="Arial" pitchFamily="34" charset="0"/>
              </a:rPr>
              <a:t>n </a:t>
            </a:r>
            <a:r>
              <a:rPr lang="ar-SA" sz="2400" b="1" dirty="0">
                <a:latin typeface="Arial" pitchFamily="34" charset="0"/>
                <a:cs typeface="Arial" pitchFamily="34" charset="0"/>
              </a:rPr>
              <a:t>هو عدد صحيح ويسمى رتبة التداخل </a:t>
            </a:r>
            <a:r>
              <a:rPr lang="en-US" sz="2400" b="1" dirty="0">
                <a:latin typeface="Arial" pitchFamily="34" charset="0"/>
                <a:cs typeface="Arial" pitchFamily="34" charset="0"/>
              </a:rPr>
              <a:t>order of the reflection  </a:t>
            </a:r>
            <a:r>
              <a:rPr lang="ar-SA" sz="2400" b="1" dirty="0">
                <a:latin typeface="Arial" pitchFamily="34" charset="0"/>
                <a:cs typeface="Arial" pitchFamily="34" charset="0"/>
              </a:rPr>
              <a:t>ويأخذ القيم 1 و 2 و3 </a:t>
            </a:r>
            <a:r>
              <a:rPr lang="ar-SA" sz="2400" b="1" dirty="0" smtClean="0">
                <a:latin typeface="Arial" pitchFamily="34" charset="0"/>
                <a:cs typeface="Arial" pitchFamily="34" charset="0"/>
              </a:rPr>
              <a:t>....إلخ </a:t>
            </a:r>
          </a:p>
          <a:p>
            <a:r>
              <a:rPr lang="el-GR" sz="2400" b="1" dirty="0" smtClean="0">
                <a:latin typeface="Arial" pitchFamily="34" charset="0"/>
                <a:cs typeface="Arial" pitchFamily="34" charset="0"/>
              </a:rPr>
              <a:t>Λ</a:t>
            </a:r>
            <a:r>
              <a:rPr lang="ar-SA" sz="2400" b="1" dirty="0" smtClean="0">
                <a:latin typeface="Arial" pitchFamily="34" charset="0"/>
                <a:cs typeface="Arial" pitchFamily="34" charset="0"/>
              </a:rPr>
              <a:t> = الطول الموجي  ,  </a:t>
            </a:r>
            <a:r>
              <a:rPr lang="en-US" sz="2400" b="1" dirty="0" smtClean="0">
                <a:latin typeface="Calibri"/>
                <a:cs typeface="Calibri"/>
              </a:rPr>
              <a:t>Ɵ</a:t>
            </a:r>
            <a:r>
              <a:rPr lang="ar-SA" sz="2400" b="1" dirty="0" smtClean="0">
                <a:latin typeface="Calibri"/>
                <a:cs typeface="Calibri"/>
              </a:rPr>
              <a:t> = الزاويه   ,   المسافه = </a:t>
            </a:r>
            <a:r>
              <a:rPr lang="en-US" sz="2400" b="1" dirty="0" smtClean="0">
                <a:latin typeface="Calibri"/>
                <a:cs typeface="Calibri"/>
              </a:rPr>
              <a:t>d</a:t>
            </a:r>
            <a:r>
              <a:rPr lang="ar-SA" sz="2400" b="1" dirty="0" smtClean="0">
                <a:latin typeface="Calibri"/>
                <a:cs typeface="Calibri"/>
              </a:rPr>
              <a:t/>
            </a:r>
            <a:br>
              <a:rPr lang="ar-SA" sz="2400" b="1" dirty="0" smtClean="0">
                <a:latin typeface="Calibri"/>
                <a:cs typeface="Calibri"/>
              </a:rPr>
            </a:br>
            <a:r>
              <a:rPr lang="ar-SA" sz="2400" b="1" dirty="0" smtClean="0">
                <a:latin typeface="Calibri"/>
                <a:cs typeface="Calibri"/>
              </a:rPr>
              <a:t>رتبة التداخل = </a:t>
            </a:r>
            <a:r>
              <a:rPr lang="en-US" sz="2400" b="1" dirty="0" smtClean="0">
                <a:latin typeface="Calibri"/>
                <a:cs typeface="Calibri"/>
              </a:rPr>
              <a:t>n</a:t>
            </a:r>
            <a:endParaRPr lang="ar-SA" sz="2400" b="1" dirty="0" smtClean="0">
              <a:latin typeface="Arial" pitchFamily="34" charset="0"/>
              <a:cs typeface="Arial" pitchFamily="34" charset="0"/>
            </a:endParaRPr>
          </a:p>
          <a:p>
            <a:endParaRPr lang="ar-SA" sz="2400" b="1" dirty="0" smtClean="0">
              <a:latin typeface="Arial" pitchFamily="34" charset="0"/>
              <a:cs typeface="Arial" pitchFamily="34" charset="0"/>
            </a:endParaRPr>
          </a:p>
          <a:p>
            <a:r>
              <a:rPr lang="ar-SA" sz="2400" b="1" dirty="0" smtClean="0"/>
              <a:t>ويسمى القانون السابق (بقانون براج لحيود أشعة اكس ) وهو الذي سنستخدمه ! لإثبات </a:t>
            </a:r>
            <a:r>
              <a:rPr lang="ar-SA" sz="2400" b="1" dirty="0" smtClean="0">
                <a:solidFill>
                  <a:schemeClr val="tx2">
                    <a:lumMod val="75000"/>
                  </a:schemeClr>
                </a:solidFill>
              </a:rPr>
              <a:t>حيود الإلكترونات</a:t>
            </a:r>
            <a:r>
              <a:rPr lang="ar-SA" sz="2400" b="1" dirty="0" smtClean="0"/>
              <a:t>.  </a:t>
            </a:r>
            <a:br>
              <a:rPr lang="ar-SA" sz="2400" b="1" dirty="0" smtClean="0"/>
            </a:br>
            <a:r>
              <a:rPr lang="ar-SA" sz="2400" b="1" dirty="0" smtClean="0"/>
              <a:t/>
            </a:r>
            <a:br>
              <a:rPr lang="ar-SA" sz="2400" b="1" dirty="0" smtClean="0"/>
            </a:br>
            <a:r>
              <a:rPr lang="ar-SA" sz="2400" b="1" dirty="0" smtClean="0"/>
              <a:t>ويستخدم هذا القانون عمليا في إيجاد  ؟ </a:t>
            </a:r>
            <a:br>
              <a:rPr lang="ar-SA" sz="2400" b="1" dirty="0" smtClean="0"/>
            </a:br>
            <a:endParaRPr lang="ar-SA" sz="2400" b="1" dirty="0" smtClean="0"/>
          </a:p>
          <a:p>
            <a:r>
              <a:rPr lang="ar-SA" sz="2400" b="1" dirty="0" smtClean="0"/>
              <a:t>الطول الموجي لأشعة اكس حيث أن باقي الكميات الفيزيائية يمكن إيجادها عملياً..</a:t>
            </a:r>
            <a:endParaRPr lang="ar-SA" sz="2400" dirty="0" smtClean="0"/>
          </a:p>
          <a:p>
            <a:endParaRPr lang="ar-SA" sz="2400" dirty="0">
              <a:latin typeface="Arial" pitchFamily="34" charset="0"/>
              <a:cs typeface="Arial" pitchFamily="34" charset="0"/>
            </a:endParaRPr>
          </a:p>
        </p:txBody>
      </p:sp>
      <p:sp>
        <p:nvSpPr>
          <p:cNvPr id="7" name="Cloud 6"/>
          <p:cNvSpPr/>
          <p:nvPr/>
        </p:nvSpPr>
        <p:spPr>
          <a:xfrm>
            <a:off x="2286000" y="0"/>
            <a:ext cx="5181600" cy="1371600"/>
          </a:xfrm>
          <a:prstGeom prst="cloud">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2400" b="1" dirty="0" smtClean="0">
                <a:solidFill>
                  <a:schemeClr val="tx2"/>
                </a:solidFill>
                <a:latin typeface="Agency FB" pitchFamily="34" charset="0"/>
                <a:cs typeface="Arial" pitchFamily="34" charset="0"/>
              </a:rPr>
              <a:t>وشرط الحصول على تراكب بناء من الأشعة المنعكسة عن مستويات براج هو  ؟ </a:t>
            </a:r>
            <a:endParaRPr lang="ar-SA" sz="2400" dirty="0">
              <a:solidFill>
                <a:schemeClr val="tx2"/>
              </a:solidFill>
              <a:latin typeface="Agency FB"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0" y="0"/>
            <a:ext cx="9144001" cy="6858000"/>
          </a:xfrm>
          <a:prstGeom prst="rect">
            <a:avLst/>
          </a:prstGeom>
        </p:spPr>
      </p:pic>
      <p:sp>
        <p:nvSpPr>
          <p:cNvPr id="5" name="Cloud 4"/>
          <p:cNvSpPr/>
          <p:nvPr/>
        </p:nvSpPr>
        <p:spPr>
          <a:xfrm>
            <a:off x="2438400" y="1905000"/>
            <a:ext cx="4876800" cy="1981200"/>
          </a:xfrm>
          <a:prstGeom prst="cloud">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sz="2800" dirty="0" smtClean="0"/>
              <a:t>أكتبي الصيغة الرياضية ل ( قانون براج ) </a:t>
            </a:r>
            <a:br>
              <a:rPr lang="ar-SA" sz="2800" dirty="0" smtClean="0"/>
            </a:br>
            <a:r>
              <a:rPr lang="ar-SA" sz="2800" dirty="0" smtClean="0"/>
              <a:t>؟؟</a:t>
            </a:r>
            <a:endParaRPr lang="ar-SA" sz="2800" dirty="0"/>
          </a:p>
        </p:txBody>
      </p:sp>
      <p:sp>
        <p:nvSpPr>
          <p:cNvPr id="7" name="Right Arrow 6">
            <a:hlinkClick r:id="" action="ppaction://hlinkshowjump?jump=nextslide"/>
          </p:cNvPr>
          <p:cNvSpPr/>
          <p:nvPr/>
        </p:nvSpPr>
        <p:spPr>
          <a:xfrm rot="10800000">
            <a:off x="2133600" y="4953000"/>
            <a:ext cx="2971800" cy="10668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8" name="TextBox 7">
            <a:hlinkClick r:id="" action="ppaction://hlinkshowjump?jump=nextslide"/>
          </p:cNvPr>
          <p:cNvSpPr txBox="1"/>
          <p:nvPr/>
        </p:nvSpPr>
        <p:spPr>
          <a:xfrm>
            <a:off x="2667000" y="5257800"/>
            <a:ext cx="2133600" cy="369332"/>
          </a:xfrm>
          <a:prstGeom prst="rect">
            <a:avLst/>
          </a:prstGeom>
          <a:noFill/>
        </p:spPr>
        <p:txBody>
          <a:bodyPr wrap="square" rtlCol="1">
            <a:spAutoFit/>
          </a:bodyPr>
          <a:lstStyle/>
          <a:p>
            <a:r>
              <a:rPr lang="ar-SA" dirty="0" smtClean="0">
                <a:solidFill>
                  <a:schemeClr val="bg1"/>
                </a:solidFill>
              </a:rPr>
              <a:t>التالي : الدالة الموجية </a:t>
            </a:r>
            <a:endParaRPr lang="ar-SA"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0" y="0"/>
            <a:ext cx="9144001" cy="6858000"/>
          </a:xfrm>
          <a:prstGeom prst="rect">
            <a:avLst/>
          </a:prstGeom>
        </p:spPr>
      </p:pic>
      <p:sp>
        <p:nvSpPr>
          <p:cNvPr id="5" name="TextBox 4"/>
          <p:cNvSpPr txBox="1"/>
          <p:nvPr/>
        </p:nvSpPr>
        <p:spPr>
          <a:xfrm>
            <a:off x="0" y="609600"/>
            <a:ext cx="8610600" cy="5262979"/>
          </a:xfrm>
          <a:prstGeom prst="rect">
            <a:avLst/>
          </a:prstGeom>
          <a:noFill/>
        </p:spPr>
        <p:txBody>
          <a:bodyPr wrap="square" rtlCol="1">
            <a:spAutoFit/>
          </a:bodyPr>
          <a:lstStyle/>
          <a:p>
            <a:r>
              <a:rPr lang="ar-SA" sz="2800" dirty="0" smtClean="0"/>
              <a:t>2/ الدالة الموجية #</a:t>
            </a:r>
          </a:p>
          <a:p>
            <a:endParaRPr lang="ar-SA" sz="2800" dirty="0" smtClean="0"/>
          </a:p>
          <a:p>
            <a:endParaRPr lang="ar-SA" sz="2800" dirty="0" smtClean="0"/>
          </a:p>
          <a:p>
            <a:r>
              <a:rPr lang="ar-SA" sz="2800" dirty="0" smtClean="0"/>
              <a:t>+ تفسير موجات ديبرولي</a:t>
            </a:r>
          </a:p>
          <a:p>
            <a:r>
              <a:rPr lang="ar-SA" sz="2800" dirty="0" smtClean="0"/>
              <a:t>يمكن وصف الموجات الكهرومغناطيسية (الفوتونات) على أنها تغير في المجال الكهربي والمغناطيسي في الفراغ.  أي أن الموجة المصاحبة للفوتون هي تلك الموجة الكهرومغناطيسية.  وإذا كان الأمر كذلك فماذا عن الموجات المصاحبة للجسيات المادية؟! ما الذي يتذبذب في هذه الحالة لكي نقول أن الإلكترون أو أي جسيم مادي آخر يظهر خواص موجية؟  وللإجابة على هذا التساؤل سوف نربط بين الخواص الموجية والجسيمية للموجات الكهرومغناطيسية...</a:t>
            </a:r>
          </a:p>
          <a:p>
            <a:endParaRPr lang="ar-S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0" y="0"/>
            <a:ext cx="9144001" cy="6858000"/>
          </a:xfrm>
          <a:prstGeom prst="rect">
            <a:avLst/>
          </a:prstGeom>
        </p:spPr>
      </p:pic>
      <p:sp>
        <p:nvSpPr>
          <p:cNvPr id="5" name="TextBox 4"/>
          <p:cNvSpPr txBox="1"/>
          <p:nvPr/>
        </p:nvSpPr>
        <p:spPr>
          <a:xfrm>
            <a:off x="0" y="1"/>
            <a:ext cx="8610600" cy="6647974"/>
          </a:xfrm>
          <a:prstGeom prst="rect">
            <a:avLst/>
          </a:prstGeom>
          <a:noFill/>
        </p:spPr>
        <p:txBody>
          <a:bodyPr wrap="square" rtlCol="1">
            <a:spAutoFit/>
          </a:bodyPr>
          <a:lstStyle/>
          <a:p>
            <a:endParaRPr lang="ar-SA" sz="2400" dirty="0" smtClean="0"/>
          </a:p>
          <a:p>
            <a:r>
              <a:rPr lang="ar-SA" sz="2400" dirty="0" smtClean="0"/>
              <a:t>بناءً على النظرية الكهرومغناطيسية يمكن التعبير عن شدة </a:t>
            </a:r>
            <a:br>
              <a:rPr lang="ar-SA" sz="2400" dirty="0" smtClean="0"/>
            </a:br>
            <a:r>
              <a:rPr lang="ar-SA" sz="2400" dirty="0" smtClean="0"/>
              <a:t>الشعاع الكهرومغناطيسي</a:t>
            </a:r>
            <a:r>
              <a:rPr lang="ar-SA" sz="2400" b="1" dirty="0" smtClean="0"/>
              <a:t> </a:t>
            </a:r>
            <a:r>
              <a:rPr lang="ar-SA" sz="2400" dirty="0" smtClean="0"/>
              <a:t>على النحو التالي : </a:t>
            </a:r>
          </a:p>
          <a:p>
            <a:r>
              <a:rPr lang="ar-SA" sz="2400" b="1" dirty="0" smtClean="0">
                <a:effectLst>
                  <a:outerShdw blurRad="38100" dist="38100" dir="2700000" algn="tl">
                    <a:srgbClr val="000000">
                      <a:alpha val="43137"/>
                    </a:srgbClr>
                  </a:outerShdw>
                </a:effectLst>
              </a:rPr>
              <a:t/>
            </a:r>
            <a:br>
              <a:rPr lang="ar-SA"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I = </a:t>
            </a:r>
            <a:r>
              <a:rPr lang="en-US" sz="2400" b="1" dirty="0" smtClean="0">
                <a:effectLst>
                  <a:outerShdw blurRad="38100" dist="38100" dir="2700000" algn="tl">
                    <a:srgbClr val="000000">
                      <a:alpha val="43137"/>
                    </a:srgbClr>
                  </a:outerShdw>
                </a:effectLst>
                <a:latin typeface="Calibri"/>
                <a:cs typeface="Calibri"/>
              </a:rPr>
              <a:t>Ɛ </a:t>
            </a:r>
            <a:r>
              <a:rPr lang="en-US" sz="2400" b="1" baseline="-25000" dirty="0" smtClean="0">
                <a:effectLst>
                  <a:outerShdw blurRad="38100" dist="38100" dir="2700000" algn="tl">
                    <a:srgbClr val="000000">
                      <a:alpha val="43137"/>
                    </a:srgbClr>
                  </a:outerShdw>
                </a:effectLst>
              </a:rPr>
              <a:t>o</a:t>
            </a:r>
            <a:r>
              <a:rPr lang="en-US" sz="2400" b="1" dirty="0" smtClean="0">
                <a:effectLst>
                  <a:outerShdw blurRad="38100" dist="38100" dir="2700000" algn="tl">
                    <a:srgbClr val="000000">
                      <a:alpha val="43137"/>
                    </a:srgbClr>
                  </a:outerShdw>
                </a:effectLst>
              </a:rPr>
              <a:t> E</a:t>
            </a:r>
            <a:r>
              <a:rPr lang="en-US" sz="2400" b="1" baseline="30000" dirty="0" smtClean="0">
                <a:effectLst>
                  <a:outerShdw blurRad="38100" dist="38100" dir="2700000" algn="tl">
                    <a:srgbClr val="000000">
                      <a:alpha val="43137"/>
                    </a:srgbClr>
                  </a:outerShdw>
                </a:effectLst>
              </a:rPr>
              <a:t>2</a:t>
            </a:r>
            <a:r>
              <a:rPr lang="en-US" sz="2400" b="1" dirty="0" smtClean="0">
                <a:effectLst>
                  <a:outerShdw blurRad="38100" dist="38100" dir="2700000" algn="tl">
                    <a:srgbClr val="000000">
                      <a:alpha val="43137"/>
                    </a:srgbClr>
                  </a:outerShdw>
                </a:effectLst>
              </a:rPr>
              <a:t> c   (wave description)                             </a:t>
            </a:r>
            <a:r>
              <a:rPr lang="ar-SA" sz="2400" b="1" dirty="0" smtClean="0">
                <a:effectLst>
                  <a:outerShdw blurRad="38100" dist="38100" dir="2700000" algn="tl">
                    <a:srgbClr val="000000">
                      <a:alpha val="43137"/>
                    </a:srgbClr>
                  </a:outerShdw>
                </a:effectLst>
              </a:rPr>
              <a:t>        </a:t>
            </a:r>
            <a:r>
              <a:rPr lang="ar-SA" sz="2400" b="1" dirty="0" smtClean="0"/>
              <a:t/>
            </a:r>
            <a:br>
              <a:rPr lang="ar-SA" sz="2400" b="1" dirty="0" smtClean="0"/>
            </a:br>
            <a:r>
              <a:rPr lang="ar-SA" sz="2400" dirty="0" smtClean="0"/>
              <a:t/>
            </a:r>
            <a:br>
              <a:rPr lang="ar-SA" sz="2400" dirty="0" smtClean="0"/>
            </a:br>
            <a:r>
              <a:rPr lang="ar-SA" sz="2400" dirty="0" smtClean="0"/>
              <a:t>يمكن التعبير عن شدة الشعاع الكهرومغناطيسي من وجهة النظر الجسيمية بالمعادلة بدلالة عدد الفوتونات الساقطة (</a:t>
            </a:r>
            <a:r>
              <a:rPr lang="en-US" sz="2400" dirty="0" smtClean="0"/>
              <a:t>N) </a:t>
            </a:r>
            <a:r>
              <a:rPr lang="ar-SA" sz="2400" dirty="0" smtClean="0"/>
              <a:t>على وحدة المساحات في وحدة الزمن </a:t>
            </a:r>
          </a:p>
          <a:p>
            <a:pPr rtl="0"/>
            <a:endParaRPr lang="en-US" sz="2400" b="1" dirty="0" smtClean="0">
              <a:effectLst>
                <a:outerShdw blurRad="38100" dist="38100" dir="2700000" algn="tl">
                  <a:srgbClr val="000000">
                    <a:alpha val="43137"/>
                  </a:srgbClr>
                </a:outerShdw>
              </a:effectLst>
            </a:endParaRPr>
          </a:p>
          <a:p>
            <a:pPr algn="ctr" rtl="0"/>
            <a:r>
              <a:rPr lang="en-US" sz="2400" b="1" dirty="0" smtClean="0">
                <a:effectLst>
                  <a:outerShdw blurRad="38100" dist="38100" dir="2700000" algn="tl">
                    <a:srgbClr val="000000">
                      <a:alpha val="43137"/>
                    </a:srgbClr>
                  </a:outerShdw>
                </a:effectLst>
              </a:rPr>
              <a:t>  I = N h n  (particle description)</a:t>
            </a:r>
          </a:p>
          <a:p>
            <a:endParaRPr lang="en-US" sz="2400" dirty="0" smtClean="0"/>
          </a:p>
          <a:p>
            <a:r>
              <a:rPr lang="ar-SA" sz="2400" dirty="0" smtClean="0"/>
              <a:t>وحيث أن كلا من المعادلتين تعبران عن شدة الشعاع الكهرومغناطيسي إذا يمكن مساواة الطرف الأيمن من المعادلتين :</a:t>
            </a:r>
          </a:p>
          <a:p>
            <a:pPr algn="ctr" rtl="0"/>
            <a:r>
              <a:rPr lang="en-US" sz="2400" b="1" dirty="0" smtClean="0">
                <a:effectLst>
                  <a:outerShdw blurRad="38100" dist="38100" dir="2700000" algn="tl">
                    <a:srgbClr val="000000">
                      <a:alpha val="43137"/>
                    </a:srgbClr>
                  </a:outerShdw>
                </a:effectLst>
                <a:cs typeface="Calibri"/>
              </a:rPr>
              <a:t>Ɛ</a:t>
            </a:r>
            <a:r>
              <a:rPr lang="en-US" sz="2400" b="1" dirty="0" smtClean="0">
                <a:effectLst>
                  <a:outerShdw blurRad="38100" dist="38100" dir="2700000" algn="tl">
                    <a:srgbClr val="000000">
                      <a:alpha val="43137"/>
                    </a:srgbClr>
                  </a:outerShdw>
                </a:effectLst>
              </a:rPr>
              <a:t> </a:t>
            </a:r>
            <a:r>
              <a:rPr lang="en-US" sz="2400" b="1" baseline="-25000" dirty="0" smtClean="0">
                <a:effectLst>
                  <a:outerShdw blurRad="38100" dist="38100" dir="2700000" algn="tl">
                    <a:srgbClr val="000000">
                      <a:alpha val="43137"/>
                    </a:srgbClr>
                  </a:outerShdw>
                </a:effectLst>
              </a:rPr>
              <a:t>o</a:t>
            </a:r>
            <a:r>
              <a:rPr lang="en-US" sz="2400" b="1" dirty="0" smtClean="0">
                <a:effectLst>
                  <a:outerShdw blurRad="38100" dist="38100" dir="2700000" algn="tl">
                    <a:srgbClr val="000000">
                      <a:alpha val="43137"/>
                    </a:srgbClr>
                  </a:outerShdw>
                </a:effectLst>
              </a:rPr>
              <a:t> E</a:t>
            </a:r>
            <a:r>
              <a:rPr lang="en-US" sz="2400" b="1" baseline="30000" dirty="0" smtClean="0">
                <a:effectLst>
                  <a:outerShdw blurRad="38100" dist="38100" dir="2700000" algn="tl">
                    <a:srgbClr val="000000">
                      <a:alpha val="43137"/>
                    </a:srgbClr>
                  </a:outerShdw>
                </a:effectLst>
              </a:rPr>
              <a:t>2</a:t>
            </a:r>
            <a:r>
              <a:rPr lang="en-US" sz="2400" b="1" dirty="0" smtClean="0">
                <a:effectLst>
                  <a:outerShdw blurRad="38100" dist="38100" dir="2700000" algn="tl">
                    <a:srgbClr val="000000">
                      <a:alpha val="43137"/>
                    </a:srgbClr>
                  </a:outerShdw>
                </a:effectLst>
              </a:rPr>
              <a:t> c = N h n</a:t>
            </a:r>
          </a:p>
          <a:p>
            <a:pPr algn="ctr" rtl="0"/>
            <a:endParaRPr lang="en-US" sz="2400" b="1" dirty="0" smtClean="0">
              <a:effectLst>
                <a:outerShdw blurRad="38100" dist="38100" dir="2700000" algn="tl">
                  <a:srgbClr val="000000">
                    <a:alpha val="43137"/>
                  </a:srgbClr>
                </a:outerShdw>
              </a:effectLst>
            </a:endParaRPr>
          </a:p>
          <a:p>
            <a:pPr algn="ctr" rtl="0"/>
            <a:endParaRPr lang="en-US" sz="2400" b="1" dirty="0" smtClean="0">
              <a:effectLst>
                <a:outerShdw blurRad="38100" dist="38100" dir="2700000" algn="tl">
                  <a:srgbClr val="000000">
                    <a:alpha val="43137"/>
                  </a:srgbClr>
                </a:outerShdw>
              </a:effectLst>
            </a:endParaRPr>
          </a:p>
          <a:p>
            <a:endParaRPr lang="ar-SA" sz="2400" dirty="0" smtClean="0"/>
          </a:p>
          <a:p>
            <a:endParaRPr lang="ar-SA" dirty="0"/>
          </a:p>
        </p:txBody>
      </p:sp>
      <p:sp>
        <p:nvSpPr>
          <p:cNvPr id="7" name="Explosion 1 6"/>
          <p:cNvSpPr/>
          <p:nvPr/>
        </p:nvSpPr>
        <p:spPr>
          <a:xfrm>
            <a:off x="6858000" y="1143000"/>
            <a:ext cx="1600200" cy="1219200"/>
          </a:xfrm>
          <a:prstGeom prst="irregularSeal1">
            <a:avLst/>
          </a:prstGeom>
        </p:spPr>
        <p:style>
          <a:lnRef idx="1">
            <a:schemeClr val="accent3"/>
          </a:lnRef>
          <a:fillRef idx="2">
            <a:schemeClr val="accent3"/>
          </a:fillRef>
          <a:effectRef idx="1">
            <a:schemeClr val="accent3"/>
          </a:effectRef>
          <a:fontRef idx="minor">
            <a:schemeClr val="dk1"/>
          </a:fontRef>
        </p:style>
        <p:txBody>
          <a:bodyPr rtlCol="1" anchor="ctr"/>
          <a:lstStyle/>
          <a:p>
            <a:pPr algn="ctr"/>
            <a:endParaRPr lang="ar-SA"/>
          </a:p>
        </p:txBody>
      </p:sp>
      <p:sp>
        <p:nvSpPr>
          <p:cNvPr id="8" name="TextBox 7"/>
          <p:cNvSpPr txBox="1"/>
          <p:nvPr/>
        </p:nvSpPr>
        <p:spPr>
          <a:xfrm>
            <a:off x="7162800" y="1447800"/>
            <a:ext cx="990600" cy="461665"/>
          </a:xfrm>
          <a:prstGeom prst="rect">
            <a:avLst/>
          </a:prstGeom>
          <a:noFill/>
        </p:spPr>
        <p:txBody>
          <a:bodyPr wrap="square" rtlCol="1">
            <a:spAutoFit/>
          </a:bodyPr>
          <a:lstStyle/>
          <a:p>
            <a:r>
              <a:rPr lang="ar-SA" sz="2400" b="1" dirty="0" smtClean="0"/>
              <a:t>إستنتاج </a:t>
            </a:r>
            <a:endParaRPr lang="ar-SA" sz="2400" b="1" dirty="0"/>
          </a:p>
        </p:txBody>
      </p:sp>
      <p:sp>
        <p:nvSpPr>
          <p:cNvPr id="10" name="Flowchart: Connector 9"/>
          <p:cNvSpPr/>
          <p:nvPr/>
        </p:nvSpPr>
        <p:spPr>
          <a:xfrm>
            <a:off x="1371600" y="1295400"/>
            <a:ext cx="381000" cy="533400"/>
          </a:xfrm>
          <a:prstGeom prst="flowChartConnector">
            <a:avLst/>
          </a:prstGeom>
        </p:spPr>
        <p:style>
          <a:lnRef idx="1">
            <a:schemeClr val="accent3"/>
          </a:lnRef>
          <a:fillRef idx="2">
            <a:schemeClr val="accent3"/>
          </a:fillRef>
          <a:effectRef idx="1">
            <a:schemeClr val="accent3"/>
          </a:effectRef>
          <a:fontRef idx="minor">
            <a:schemeClr val="dk1"/>
          </a:fontRef>
        </p:style>
        <p:txBody>
          <a:bodyPr rtlCol="1" anchor="ctr"/>
          <a:lstStyle/>
          <a:p>
            <a:pPr algn="ctr"/>
            <a:endParaRPr lang="ar-SA"/>
          </a:p>
        </p:txBody>
      </p:sp>
      <p:sp>
        <p:nvSpPr>
          <p:cNvPr id="11" name="TextBox 10"/>
          <p:cNvSpPr txBox="1"/>
          <p:nvPr/>
        </p:nvSpPr>
        <p:spPr>
          <a:xfrm>
            <a:off x="1447800" y="1371600"/>
            <a:ext cx="228600" cy="461665"/>
          </a:xfrm>
          <a:prstGeom prst="rect">
            <a:avLst/>
          </a:prstGeom>
          <a:noFill/>
        </p:spPr>
        <p:txBody>
          <a:bodyPr wrap="square" rtlCol="1">
            <a:spAutoFit/>
          </a:bodyPr>
          <a:lstStyle/>
          <a:p>
            <a:r>
              <a:rPr lang="ar-SA" sz="2400" b="1" dirty="0" smtClean="0"/>
              <a:t>1</a:t>
            </a:r>
            <a:endParaRPr lang="ar-SA" sz="2400" b="1" dirty="0"/>
          </a:p>
        </p:txBody>
      </p:sp>
      <p:sp>
        <p:nvSpPr>
          <p:cNvPr id="12" name="Flowchart: Connector 11"/>
          <p:cNvSpPr/>
          <p:nvPr/>
        </p:nvSpPr>
        <p:spPr>
          <a:xfrm>
            <a:off x="914400" y="3200400"/>
            <a:ext cx="381000" cy="533400"/>
          </a:xfrm>
          <a:prstGeom prst="flowChartConnector">
            <a:avLst/>
          </a:prstGeom>
        </p:spPr>
        <p:style>
          <a:lnRef idx="1">
            <a:schemeClr val="accent3"/>
          </a:lnRef>
          <a:fillRef idx="2">
            <a:schemeClr val="accent3"/>
          </a:fillRef>
          <a:effectRef idx="1">
            <a:schemeClr val="accent3"/>
          </a:effectRef>
          <a:fontRef idx="minor">
            <a:schemeClr val="dk1"/>
          </a:fontRef>
        </p:style>
        <p:txBody>
          <a:bodyPr rtlCol="1" anchor="ctr"/>
          <a:lstStyle/>
          <a:p>
            <a:pPr algn="ctr"/>
            <a:endParaRPr lang="ar-SA"/>
          </a:p>
        </p:txBody>
      </p:sp>
      <p:sp>
        <p:nvSpPr>
          <p:cNvPr id="13" name="TextBox 12"/>
          <p:cNvSpPr txBox="1"/>
          <p:nvPr/>
        </p:nvSpPr>
        <p:spPr>
          <a:xfrm>
            <a:off x="1066800" y="3276600"/>
            <a:ext cx="228600" cy="461665"/>
          </a:xfrm>
          <a:prstGeom prst="rect">
            <a:avLst/>
          </a:prstGeom>
          <a:noFill/>
        </p:spPr>
        <p:txBody>
          <a:bodyPr wrap="square" rtlCol="1">
            <a:spAutoFit/>
          </a:bodyPr>
          <a:lstStyle/>
          <a:p>
            <a:r>
              <a:rPr lang="en-US" sz="2400" b="1" dirty="0" smtClean="0"/>
              <a:t>2</a:t>
            </a:r>
            <a:endParaRPr lang="ar-SA" sz="2400" b="1" dirty="0"/>
          </a:p>
        </p:txBody>
      </p:sp>
      <p:sp>
        <p:nvSpPr>
          <p:cNvPr id="14" name="Flowchart: Connector 13"/>
          <p:cNvSpPr/>
          <p:nvPr/>
        </p:nvSpPr>
        <p:spPr>
          <a:xfrm>
            <a:off x="838200" y="4800600"/>
            <a:ext cx="381000" cy="533400"/>
          </a:xfrm>
          <a:prstGeom prst="flowChartConnector">
            <a:avLst/>
          </a:prstGeom>
        </p:spPr>
        <p:style>
          <a:lnRef idx="1">
            <a:schemeClr val="accent3"/>
          </a:lnRef>
          <a:fillRef idx="2">
            <a:schemeClr val="accent3"/>
          </a:fillRef>
          <a:effectRef idx="1">
            <a:schemeClr val="accent3"/>
          </a:effectRef>
          <a:fontRef idx="minor">
            <a:schemeClr val="dk1"/>
          </a:fontRef>
        </p:style>
        <p:txBody>
          <a:bodyPr rtlCol="1" anchor="ctr"/>
          <a:lstStyle/>
          <a:p>
            <a:pPr algn="ctr"/>
            <a:endParaRPr lang="ar-SA"/>
          </a:p>
        </p:txBody>
      </p:sp>
      <p:sp>
        <p:nvSpPr>
          <p:cNvPr id="15" name="TextBox 14"/>
          <p:cNvSpPr txBox="1"/>
          <p:nvPr/>
        </p:nvSpPr>
        <p:spPr>
          <a:xfrm>
            <a:off x="914400" y="4876800"/>
            <a:ext cx="228600" cy="461665"/>
          </a:xfrm>
          <a:prstGeom prst="rect">
            <a:avLst/>
          </a:prstGeom>
          <a:noFill/>
        </p:spPr>
        <p:txBody>
          <a:bodyPr wrap="square" rtlCol="1">
            <a:spAutoFit/>
          </a:bodyPr>
          <a:lstStyle/>
          <a:p>
            <a:r>
              <a:rPr lang="en-US" sz="2400" b="1" dirty="0" smtClean="0"/>
              <a:t>3</a:t>
            </a:r>
            <a:endParaRPr lang="ar-SA"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0" y="0"/>
            <a:ext cx="9144001" cy="6858000"/>
          </a:xfrm>
          <a:prstGeom prst="rect">
            <a:avLst/>
          </a:prstGeom>
        </p:spPr>
      </p:pic>
      <p:sp>
        <p:nvSpPr>
          <p:cNvPr id="5" name="Rectangle 4"/>
          <p:cNvSpPr/>
          <p:nvPr/>
        </p:nvSpPr>
        <p:spPr>
          <a:xfrm>
            <a:off x="0" y="228600"/>
            <a:ext cx="8534400" cy="7478970"/>
          </a:xfrm>
          <a:prstGeom prst="rect">
            <a:avLst/>
          </a:prstGeom>
        </p:spPr>
        <p:txBody>
          <a:bodyPr wrap="square">
            <a:spAutoFit/>
          </a:bodyPr>
          <a:lstStyle/>
          <a:p>
            <a:r>
              <a:rPr lang="ar-SA" sz="2400" dirty="0" smtClean="0"/>
              <a:t>وحيث أن احتمالية مشاهدة فوتون عند أي نقطة في الفراغ خلال </a:t>
            </a:r>
            <a:br>
              <a:rPr lang="ar-SA" sz="2400" dirty="0" smtClean="0"/>
            </a:br>
            <a:r>
              <a:rPr lang="ar-SA" sz="2400" dirty="0" smtClean="0"/>
              <a:t>وحدة الزمن تتناسب طردياً مع شدة الشعاع </a:t>
            </a:r>
            <a:r>
              <a:rPr lang="en-US" sz="2400" dirty="0" smtClean="0"/>
              <a:t>I </a:t>
            </a:r>
            <a:r>
              <a:rPr lang="ar-SA" sz="2400" dirty="0" smtClean="0"/>
              <a:t>فإن الاحتمالية أيضاً </a:t>
            </a:r>
            <a:br>
              <a:rPr lang="ar-SA" sz="2400" dirty="0" smtClean="0"/>
            </a:br>
            <a:r>
              <a:rPr lang="ar-SA" sz="2400" dirty="0" smtClean="0"/>
              <a:t>تعتمد على مربع سعة المجال الكهربي للموجة </a:t>
            </a:r>
            <a:r>
              <a:rPr lang="en-US" sz="2400" dirty="0" smtClean="0"/>
              <a:t>E</a:t>
            </a:r>
            <a:r>
              <a:rPr lang="en-US" sz="2400" baseline="30000" dirty="0" smtClean="0"/>
              <a:t>2</a:t>
            </a:r>
            <a:r>
              <a:rPr lang="en-US" sz="2400" dirty="0" smtClean="0"/>
              <a:t> </a:t>
            </a:r>
            <a:endParaRPr lang="ar-SA" sz="2400" dirty="0" smtClean="0"/>
          </a:p>
          <a:p>
            <a:endParaRPr lang="en-US" sz="2400" dirty="0" smtClean="0"/>
          </a:p>
          <a:p>
            <a:pPr rtl="0"/>
            <a:r>
              <a:rPr lang="en-US" sz="2400" dirty="0" smtClean="0"/>
              <a:t>Probability per unit time  </a:t>
            </a:r>
            <a:r>
              <a:rPr lang="el-GR" sz="2400" dirty="0" smtClean="0"/>
              <a:t>α</a:t>
            </a:r>
            <a:r>
              <a:rPr lang="en-US" sz="2400" dirty="0" smtClean="0"/>
              <a:t> E</a:t>
            </a:r>
            <a:r>
              <a:rPr lang="en-US" sz="2400" baseline="30000" dirty="0" smtClean="0"/>
              <a:t>2   </a:t>
            </a:r>
            <a:r>
              <a:rPr lang="en-US" sz="2400" dirty="0" smtClean="0"/>
              <a:t>α N </a:t>
            </a:r>
          </a:p>
          <a:p>
            <a:r>
              <a:rPr lang="ar-SA" sz="2400" dirty="0" smtClean="0"/>
              <a:t>وبهذا لا يكون المجال الكهربي يعبر عن القوة التي تؤثر على وحدة الشحنات فقط بل له معنى فيزيائي وهو : </a:t>
            </a:r>
            <a:r>
              <a:rPr lang="ar-SA" sz="2400" dirty="0" smtClean="0">
                <a:solidFill>
                  <a:schemeClr val="accent1">
                    <a:lumMod val="50000"/>
                  </a:schemeClr>
                </a:solidFill>
              </a:rPr>
              <a:t>أن المجال الكهربي دالة مربعها يعبر عن احتمالية رصد فوتون عند نقطة في الفراغ في وحدة الزمن.</a:t>
            </a:r>
          </a:p>
          <a:p>
            <a:endParaRPr lang="ar-SA" sz="2400" dirty="0" smtClean="0">
              <a:solidFill>
                <a:schemeClr val="accent1">
                  <a:lumMod val="50000"/>
                </a:schemeClr>
              </a:solidFill>
            </a:endParaRPr>
          </a:p>
          <a:p>
            <a:r>
              <a:rPr lang="ar-SA" sz="2400" dirty="0" smtClean="0"/>
              <a:t>تفسير الطبيعة الموجية للجسيمات </a:t>
            </a:r>
          </a:p>
          <a:p>
            <a:r>
              <a:rPr lang="ar-SA" sz="2400" dirty="0" smtClean="0"/>
              <a:t>نفترض العلاقة بين احتمالية مشاهدة الجسيم ومربع سعة موجته يماثل تماما العلاقة بين احتمالية مشاهدة الفوتون ومربع سعته </a:t>
            </a:r>
            <a:r>
              <a:rPr lang="en-US" sz="2400" dirty="0" smtClean="0"/>
              <a:t>E</a:t>
            </a:r>
            <a:r>
              <a:rPr lang="en-US" sz="2400" baseline="30000" dirty="0" smtClean="0"/>
              <a:t>2</a:t>
            </a:r>
            <a:r>
              <a:rPr lang="en-US" sz="2400" dirty="0" smtClean="0"/>
              <a:t> </a:t>
            </a:r>
          </a:p>
          <a:p>
            <a:r>
              <a:rPr lang="ar-SA" sz="2400" dirty="0" smtClean="0"/>
              <a:t>فإذا رمزنا لسعة موجة الجسيم بالرمز Ѱونسميها الدالة الموجية </a:t>
            </a:r>
            <a:r>
              <a:rPr lang="en-US" sz="2400" dirty="0" smtClean="0"/>
              <a:t>wave function </a:t>
            </a:r>
            <a:r>
              <a:rPr lang="ar-SA" sz="2400" dirty="0" smtClean="0"/>
              <a:t>فإن الدالة الموجية Ѱهي كمية فيزيائية مربعها </a:t>
            </a:r>
            <a:r>
              <a:rPr lang="en-US" sz="2400" dirty="0" smtClean="0"/>
              <a:t>Ѱ</a:t>
            </a:r>
            <a:r>
              <a:rPr lang="en-US" sz="2400" baseline="30000" dirty="0" smtClean="0"/>
              <a:t>2</a:t>
            </a:r>
            <a:r>
              <a:rPr lang="en-US" sz="2400" dirty="0" smtClean="0"/>
              <a:t> </a:t>
            </a:r>
            <a:r>
              <a:rPr lang="ar-SA" sz="2400" dirty="0" smtClean="0"/>
              <a:t>يتناسب طردياً مع احتمالية رصد الجسيم المادي عند نقطة معينة في الفراغ في وحدة الزمن. وعلى هذا فإن الدالة الموجية للجسيم تماثل المجال الكهربي للفوتون, ومثلما تكون </a:t>
            </a:r>
            <a:r>
              <a:rPr lang="en-US" sz="2400" dirty="0" smtClean="0"/>
              <a:t>E </a:t>
            </a:r>
            <a:r>
              <a:rPr lang="ar-SA" sz="2400" dirty="0" smtClean="0"/>
              <a:t>دالة تعتمد على كلاً من الزمان والمكان فإن Ѱ أيضاً دالة في الزمان والمكان. </a:t>
            </a:r>
          </a:p>
          <a:p>
            <a:endParaRPr lang="ar-SA" sz="2400" b="1" dirty="0" smtClean="0">
              <a:solidFill>
                <a:schemeClr val="accent1">
                  <a:lumMod val="50000"/>
                </a:schemeClr>
              </a:solidFill>
            </a:endParaRPr>
          </a:p>
          <a:p>
            <a:endParaRPr lang="ar-SA" sz="2400" b="1" dirty="0" smtClean="0"/>
          </a:p>
          <a:p>
            <a:endParaRPr lang="ar-SA"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1" y="0"/>
            <a:ext cx="9144001" cy="6858000"/>
          </a:xfrm>
          <a:prstGeom prst="rect">
            <a:avLst/>
          </a:prstGeom>
        </p:spPr>
      </p:pic>
      <p:sp>
        <p:nvSpPr>
          <p:cNvPr id="5" name="Rectangle 4"/>
          <p:cNvSpPr/>
          <p:nvPr/>
        </p:nvSpPr>
        <p:spPr>
          <a:xfrm>
            <a:off x="0" y="0"/>
            <a:ext cx="8610600" cy="5262979"/>
          </a:xfrm>
          <a:prstGeom prst="rect">
            <a:avLst/>
          </a:prstGeom>
        </p:spPr>
        <p:txBody>
          <a:bodyPr wrap="square">
            <a:spAutoFit/>
          </a:bodyPr>
          <a:lstStyle/>
          <a:p>
            <a:r>
              <a:rPr lang="ar-SA" sz="2400" dirty="0" smtClean="0"/>
              <a:t/>
            </a:r>
            <a:br>
              <a:rPr lang="ar-SA" sz="2400" dirty="0" smtClean="0"/>
            </a:br>
            <a:r>
              <a:rPr lang="ar-SA" sz="2400" dirty="0" smtClean="0"/>
              <a:t/>
            </a:r>
            <a:br>
              <a:rPr lang="ar-SA" sz="2400" dirty="0" smtClean="0"/>
            </a:br>
            <a:r>
              <a:rPr lang="ar-SA" sz="2400" dirty="0" smtClean="0"/>
              <a:t>وحيث انه من غير الممكن تحديد موقع أي فوتون عند لحظة معينة </a:t>
            </a:r>
            <a:br>
              <a:rPr lang="ar-SA" sz="2400" dirty="0" smtClean="0"/>
            </a:br>
            <a:r>
              <a:rPr lang="ar-SA" sz="2400" dirty="0" smtClean="0"/>
              <a:t>من الزمن بدقة متناهية ولكن من الممكن فقط تحديد الاحتمالية </a:t>
            </a:r>
            <a:r>
              <a:rPr lang="en-US" sz="2400" dirty="0" smtClean="0"/>
              <a:t>E</a:t>
            </a:r>
            <a:r>
              <a:rPr lang="en-US" sz="2400" baseline="30000" dirty="0" smtClean="0"/>
              <a:t>2</a:t>
            </a:r>
            <a:r>
              <a:rPr lang="en-US" sz="2400" dirty="0" smtClean="0"/>
              <a:t> </a:t>
            </a:r>
            <a:r>
              <a:rPr lang="ar-SA" sz="2400" dirty="0" smtClean="0"/>
              <a:t/>
            </a:r>
            <a:br>
              <a:rPr lang="ar-SA" sz="2400" dirty="0" smtClean="0"/>
            </a:br>
            <a:r>
              <a:rPr lang="ar-SA" sz="2400" dirty="0" smtClean="0"/>
              <a:t>لمشاهدة الفوتون في وحدة الزمن, وبالمثل من غير الممكن تحديد موقع </a:t>
            </a:r>
            <a:br>
              <a:rPr lang="ar-SA" sz="2400" dirty="0" smtClean="0"/>
            </a:br>
            <a:r>
              <a:rPr lang="ar-SA" sz="2400" dirty="0" smtClean="0"/>
              <a:t>أي جسيم مادي عند أي لحظة من الزمن بدقة متناهية ولكن من الممكن تحديد احتمالية وجوده </a:t>
            </a:r>
            <a:r>
              <a:rPr lang="en-US" sz="2400" dirty="0" smtClean="0"/>
              <a:t>Ѱ</a:t>
            </a:r>
            <a:r>
              <a:rPr lang="en-US" sz="2400" baseline="30000" dirty="0" smtClean="0"/>
              <a:t>2</a:t>
            </a:r>
            <a:r>
              <a:rPr lang="en-US" sz="2400" dirty="0" smtClean="0"/>
              <a:t> </a:t>
            </a:r>
            <a:r>
              <a:rPr lang="ar-SA" sz="2400" dirty="0" smtClean="0"/>
              <a:t>عند موقع في الفراغ في لحظة معينة وعلى هذا الأساس </a:t>
            </a:r>
            <a:br>
              <a:rPr lang="ar-SA" sz="2400" dirty="0" smtClean="0"/>
            </a:br>
            <a:r>
              <a:rPr lang="ar-SA" sz="2400" dirty="0" smtClean="0"/>
              <a:t>فإن الدالة الموجية Ѱ للجسيم  تعبر عن توزيع احتمالية تواجده المكاني.. </a:t>
            </a:r>
          </a:p>
          <a:p>
            <a:r>
              <a:rPr lang="ar-SA" sz="2400" dirty="0" smtClean="0"/>
              <a:t>الميكانيكا الموجية </a:t>
            </a:r>
            <a:r>
              <a:rPr lang="en-US" sz="2400" dirty="0" smtClean="0"/>
              <a:t>wave mechanics </a:t>
            </a:r>
            <a:r>
              <a:rPr lang="ar-SA" sz="2400" dirty="0" smtClean="0"/>
              <a:t>هو فرع من فروع الفيزياء يعني بحساب قيم Ѱ </a:t>
            </a:r>
          </a:p>
          <a:p>
            <a:r>
              <a:rPr lang="ar-SA" sz="2400" dirty="0" smtClean="0"/>
              <a:t>في حالات معينة مثل الدالة الموجية للإلكترون في الذرة ومنها يمكن استنتاج طاقة الإلكترون وكمية حركته.</a:t>
            </a:r>
          </a:p>
          <a:p>
            <a:endParaRPr lang="ar-SA" sz="2400" dirty="0" smtClean="0"/>
          </a:p>
          <a:p>
            <a:endParaRPr lang="ar-SA" sz="2400" dirty="0" smtClean="0"/>
          </a:p>
          <a:p>
            <a:endParaRPr lang="ar-SA" sz="2400" dirty="0"/>
          </a:p>
        </p:txBody>
      </p:sp>
      <p:sp>
        <p:nvSpPr>
          <p:cNvPr id="6" name="Cloud 5"/>
          <p:cNvSpPr/>
          <p:nvPr/>
        </p:nvSpPr>
        <p:spPr>
          <a:xfrm>
            <a:off x="2057400" y="4572000"/>
            <a:ext cx="4953000" cy="1447800"/>
          </a:xfrm>
          <a:prstGeom prst="cloud">
            <a:avLst/>
          </a:prstGeom>
        </p:spPr>
        <p:style>
          <a:lnRef idx="1">
            <a:schemeClr val="accent3"/>
          </a:lnRef>
          <a:fillRef idx="2">
            <a:schemeClr val="accent3"/>
          </a:fillRef>
          <a:effectRef idx="1">
            <a:schemeClr val="accent3"/>
          </a:effectRef>
          <a:fontRef idx="minor">
            <a:schemeClr val="dk1"/>
          </a:fontRef>
        </p:style>
        <p:txBody>
          <a:bodyPr rtlCol="1" anchor="ctr"/>
          <a:lstStyle/>
          <a:p>
            <a:pPr algn="ctr"/>
            <a:endParaRPr lang="ar-SA"/>
          </a:p>
        </p:txBody>
      </p:sp>
      <p:sp>
        <p:nvSpPr>
          <p:cNvPr id="7" name="TextBox 6"/>
          <p:cNvSpPr txBox="1"/>
          <p:nvPr/>
        </p:nvSpPr>
        <p:spPr>
          <a:xfrm>
            <a:off x="2057400" y="4800600"/>
            <a:ext cx="3581400" cy="1200329"/>
          </a:xfrm>
          <a:prstGeom prst="rect">
            <a:avLst/>
          </a:prstGeom>
          <a:noFill/>
        </p:spPr>
        <p:txBody>
          <a:bodyPr wrap="square" rtlCol="1">
            <a:spAutoFit/>
          </a:bodyPr>
          <a:lstStyle/>
          <a:p>
            <a:r>
              <a:rPr lang="ar-SA" sz="2400" dirty="0" smtClean="0"/>
              <a:t>إستنتجي الداله التالية : </a:t>
            </a:r>
            <a:br>
              <a:rPr lang="ar-SA" sz="2400" dirty="0" smtClean="0"/>
            </a:br>
            <a:r>
              <a:rPr lang="en-US" sz="2400" b="1" dirty="0" smtClean="0">
                <a:effectLst>
                  <a:outerShdw blurRad="38100" dist="38100" dir="2700000" algn="tl">
                    <a:srgbClr val="000000">
                      <a:alpha val="43137"/>
                    </a:srgbClr>
                  </a:outerShdw>
                </a:effectLst>
                <a:cs typeface="Calibri"/>
              </a:rPr>
              <a:t>Ɛ</a:t>
            </a:r>
            <a:r>
              <a:rPr lang="en-US" sz="2400" b="1" dirty="0" smtClean="0">
                <a:effectLst>
                  <a:outerShdw blurRad="38100" dist="38100" dir="2700000" algn="tl">
                    <a:srgbClr val="000000">
                      <a:alpha val="43137"/>
                    </a:srgbClr>
                  </a:outerShdw>
                </a:effectLst>
              </a:rPr>
              <a:t> </a:t>
            </a:r>
            <a:r>
              <a:rPr lang="en-US" sz="2400" b="1" baseline="-25000" dirty="0" smtClean="0">
                <a:effectLst>
                  <a:outerShdw blurRad="38100" dist="38100" dir="2700000" algn="tl">
                    <a:srgbClr val="000000">
                      <a:alpha val="43137"/>
                    </a:srgbClr>
                  </a:outerShdw>
                </a:effectLst>
              </a:rPr>
              <a:t>o</a:t>
            </a:r>
            <a:r>
              <a:rPr lang="en-US" sz="2400" b="1" dirty="0" smtClean="0">
                <a:effectLst>
                  <a:outerShdw blurRad="38100" dist="38100" dir="2700000" algn="tl">
                    <a:srgbClr val="000000">
                      <a:alpha val="43137"/>
                    </a:srgbClr>
                  </a:outerShdw>
                </a:effectLst>
              </a:rPr>
              <a:t> E</a:t>
            </a:r>
            <a:r>
              <a:rPr lang="en-US" sz="2400" b="1" baseline="30000" dirty="0" smtClean="0">
                <a:effectLst>
                  <a:outerShdw blurRad="38100" dist="38100" dir="2700000" algn="tl">
                    <a:srgbClr val="000000">
                      <a:alpha val="43137"/>
                    </a:srgbClr>
                  </a:outerShdw>
                </a:effectLst>
              </a:rPr>
              <a:t>2</a:t>
            </a:r>
            <a:r>
              <a:rPr lang="en-US" sz="2400" b="1" dirty="0" smtClean="0">
                <a:effectLst>
                  <a:outerShdw blurRad="38100" dist="38100" dir="2700000" algn="tl">
                    <a:srgbClr val="000000">
                      <a:alpha val="43137"/>
                    </a:srgbClr>
                  </a:outerShdw>
                </a:effectLst>
              </a:rPr>
              <a:t> c = N h n</a:t>
            </a:r>
          </a:p>
          <a:p>
            <a:endParaRPr lang="ar-SA" sz="2400" dirty="0"/>
          </a:p>
        </p:txBody>
      </p:sp>
      <p:sp>
        <p:nvSpPr>
          <p:cNvPr id="9" name="Right Arrow 8"/>
          <p:cNvSpPr/>
          <p:nvPr/>
        </p:nvSpPr>
        <p:spPr>
          <a:xfrm rot="10800000">
            <a:off x="609600" y="5791200"/>
            <a:ext cx="3352800" cy="7620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0" name="TextBox 9"/>
          <p:cNvSpPr txBox="1"/>
          <p:nvPr/>
        </p:nvSpPr>
        <p:spPr>
          <a:xfrm>
            <a:off x="533400" y="5943600"/>
            <a:ext cx="3200400" cy="400110"/>
          </a:xfrm>
          <a:prstGeom prst="rect">
            <a:avLst/>
          </a:prstGeom>
          <a:noFill/>
        </p:spPr>
        <p:txBody>
          <a:bodyPr wrap="square" rtlCol="1">
            <a:spAutoFit/>
          </a:bodyPr>
          <a:lstStyle/>
          <a:p>
            <a:r>
              <a:rPr lang="ar-SA" sz="2000" b="1" dirty="0" smtClean="0">
                <a:solidFill>
                  <a:schemeClr val="bg1"/>
                </a:solidFill>
              </a:rPr>
              <a:t>التالي : معادلة شرودنجر </a:t>
            </a:r>
            <a:endParaRPr lang="ar-SA" sz="20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0" y="0"/>
            <a:ext cx="9144001" cy="6858000"/>
          </a:xfrm>
          <a:prstGeom prst="rect">
            <a:avLst/>
          </a:prstGeom>
        </p:spPr>
      </p:pic>
      <p:sp>
        <p:nvSpPr>
          <p:cNvPr id="5" name="TextBox 4"/>
          <p:cNvSpPr txBox="1"/>
          <p:nvPr/>
        </p:nvSpPr>
        <p:spPr>
          <a:xfrm>
            <a:off x="76200" y="0"/>
            <a:ext cx="8610600" cy="6001643"/>
          </a:xfrm>
          <a:prstGeom prst="rect">
            <a:avLst/>
          </a:prstGeom>
          <a:noFill/>
        </p:spPr>
        <p:txBody>
          <a:bodyPr wrap="square" rtlCol="1">
            <a:spAutoFit/>
          </a:bodyPr>
          <a:lstStyle/>
          <a:p>
            <a:pPr algn="ctr"/>
            <a:endParaRPr lang="ar-SA" sz="2400" dirty="0" smtClean="0"/>
          </a:p>
          <a:p>
            <a:pPr algn="ctr"/>
            <a:r>
              <a:rPr lang="en-US" sz="2400" dirty="0" smtClean="0"/>
              <a:t>Schrödinger Equation</a:t>
            </a:r>
          </a:p>
          <a:p>
            <a:pPr algn="ctr"/>
            <a:r>
              <a:rPr lang="ar-SA" sz="2400" dirty="0" smtClean="0">
                <a:effectLst>
                  <a:outerShdw blurRad="38100" dist="38100" dir="2700000" algn="tl">
                    <a:srgbClr val="000000">
                      <a:alpha val="43137"/>
                    </a:srgbClr>
                  </a:outerShdw>
                </a:effectLst>
              </a:rPr>
              <a:t>معادلة شرودنجر $</a:t>
            </a:r>
            <a:br>
              <a:rPr lang="ar-SA" sz="2400" dirty="0" smtClean="0">
                <a:effectLst>
                  <a:outerShdw blurRad="38100" dist="38100" dir="2700000" algn="tl">
                    <a:srgbClr val="000000">
                      <a:alpha val="43137"/>
                    </a:srgbClr>
                  </a:outerShdw>
                </a:effectLst>
              </a:rPr>
            </a:br>
            <a:r>
              <a:rPr lang="ar-SA" sz="2400" dirty="0" smtClean="0">
                <a:effectLst>
                  <a:outerShdw blurRad="38100" dist="38100" dir="2700000" algn="tl">
                    <a:srgbClr val="000000">
                      <a:alpha val="43137"/>
                    </a:srgbClr>
                  </a:outerShdw>
                </a:effectLst>
              </a:rPr>
              <a:t/>
            </a:r>
            <a:br>
              <a:rPr lang="ar-SA" sz="2400" dirty="0" smtClean="0">
                <a:effectLst>
                  <a:outerShdw blurRad="38100" dist="38100" dir="2700000" algn="tl">
                    <a:srgbClr val="000000">
                      <a:alpha val="43137"/>
                    </a:srgbClr>
                  </a:outerShdw>
                </a:effectLst>
              </a:rPr>
            </a:br>
            <a:r>
              <a:rPr lang="ar-SA" sz="2400" dirty="0" smtClean="0"/>
              <a:t>  </a:t>
            </a:r>
          </a:p>
          <a:p>
            <a:r>
              <a:rPr lang="ar-SA" sz="2400" b="1" dirty="0" smtClean="0"/>
              <a:t>نعلم أن أي موجة تنتشر في اتجاه واحد </a:t>
            </a:r>
            <a:r>
              <a:rPr lang="en-US" sz="2400" b="1" dirty="0" smtClean="0"/>
              <a:t>x </a:t>
            </a:r>
            <a:r>
              <a:rPr lang="ar-SA" sz="2400" b="1" dirty="0" smtClean="0"/>
              <a:t>يمكن وصفها من خلال المعادلة التفاضلية التالية</a:t>
            </a:r>
          </a:p>
          <a:p>
            <a:endParaRPr lang="ar-SA" sz="2400" b="1" dirty="0" smtClean="0"/>
          </a:p>
          <a:p>
            <a:endParaRPr lang="ar-SA" sz="2400" b="1" dirty="0" smtClean="0"/>
          </a:p>
          <a:p>
            <a:endParaRPr lang="ar-SA" sz="2400" b="1" dirty="0" smtClean="0"/>
          </a:p>
          <a:p>
            <a:r>
              <a:rPr lang="ar-SA" sz="2400" b="1" dirty="0" smtClean="0"/>
              <a:t>حيث </a:t>
            </a:r>
            <a:r>
              <a:rPr lang="en-US" sz="2400" b="1" dirty="0" smtClean="0"/>
              <a:t>F </a:t>
            </a:r>
            <a:r>
              <a:rPr lang="ar-SA" sz="2400" b="1" dirty="0" smtClean="0"/>
              <a:t>تمثل الدالة الموجية التي تعتمد على المكان </a:t>
            </a:r>
            <a:r>
              <a:rPr lang="en-US" sz="2400" b="1" dirty="0" smtClean="0"/>
              <a:t>x </a:t>
            </a:r>
            <a:r>
              <a:rPr lang="ar-SA" sz="2400" b="1" dirty="0" smtClean="0"/>
              <a:t>والزمن </a:t>
            </a:r>
            <a:r>
              <a:rPr lang="en-US" sz="2400" b="1" dirty="0" smtClean="0"/>
              <a:t>t.  </a:t>
            </a:r>
            <a:r>
              <a:rPr lang="ar-SA" sz="2400" b="1" dirty="0" smtClean="0"/>
              <a:t>والسرعة </a:t>
            </a:r>
            <a:r>
              <a:rPr lang="en-US" sz="2400" b="1" i="1" dirty="0" smtClean="0"/>
              <a:t>v</a:t>
            </a:r>
            <a:r>
              <a:rPr lang="en-US" sz="2400" b="1" baseline="-25000" dirty="0" smtClean="0"/>
              <a:t>ph</a:t>
            </a:r>
            <a:r>
              <a:rPr lang="en-US" sz="2400" b="1" baseline="30000" dirty="0" smtClean="0"/>
              <a:t>2 </a:t>
            </a:r>
            <a:r>
              <a:rPr lang="ar-SA" sz="2400" b="1" dirty="0" smtClean="0"/>
              <a:t>تمثل سرعة الموجة (</a:t>
            </a:r>
            <a:r>
              <a:rPr lang="en-US" sz="2400" b="1" dirty="0" smtClean="0"/>
              <a:t>phase speed), </a:t>
            </a:r>
            <a:r>
              <a:rPr lang="ar-SA" sz="2400" b="1" dirty="0" smtClean="0"/>
              <a:t>فإذا كنا نتحدث على موجة صوتية مثلاً تنتشر في الهواء فإن الدالة الموجية </a:t>
            </a:r>
            <a:r>
              <a:rPr lang="en-US" sz="2400" b="1" dirty="0" smtClean="0"/>
              <a:t>F </a:t>
            </a:r>
            <a:r>
              <a:rPr lang="ar-SA" sz="2400" b="1" dirty="0" smtClean="0"/>
              <a:t>هي مقدار التغير في التضاغط والتخلخل في جزيئات الهواء والسرعة </a:t>
            </a:r>
            <a:r>
              <a:rPr lang="en-US" sz="2400" b="1" i="1" dirty="0" err="1" smtClean="0"/>
              <a:t>v</a:t>
            </a:r>
            <a:r>
              <a:rPr lang="en-US" sz="2400" b="1" baseline="-25000" dirty="0" err="1" smtClean="0"/>
              <a:t>ph</a:t>
            </a:r>
            <a:r>
              <a:rPr lang="en-US" sz="2400" b="1" baseline="-25000" dirty="0" smtClean="0"/>
              <a:t> </a:t>
            </a:r>
            <a:r>
              <a:rPr lang="ar-SA" sz="2400" b="1" dirty="0" smtClean="0"/>
              <a:t>هي سرعة الصوت في الهواء وإذا كانت موجة ضوء فإن الدالة الموجية </a:t>
            </a:r>
            <a:r>
              <a:rPr lang="en-US" sz="2400" b="1" dirty="0" smtClean="0"/>
              <a:t>F </a:t>
            </a:r>
            <a:r>
              <a:rPr lang="ar-SA" sz="2400" b="1" dirty="0" smtClean="0"/>
              <a:t>هي التغير في المجال الكهربي والمغناطيسي والسرعة هي سرعة الضوء.</a:t>
            </a:r>
            <a:endParaRPr lang="ar-SA" sz="2400" dirty="0" smtClean="0"/>
          </a:p>
          <a:p>
            <a:endParaRPr lang="ar-SA" sz="2400" b="1" dirty="0" smtClean="0"/>
          </a:p>
        </p:txBody>
      </p:sp>
      <p:pic>
        <p:nvPicPr>
          <p:cNvPr id="3074" name="Picture 2" descr="http://www.hazemsakeek.info/Physics_Lectures/modernphysics/modernphysicsimages/Luct_S1.gif"/>
          <p:cNvPicPr>
            <a:picLocks noChangeAspect="1" noChangeArrowheads="1"/>
          </p:cNvPicPr>
          <p:nvPr/>
        </p:nvPicPr>
        <p:blipFill>
          <a:blip r:embed="rId3" cstate="print"/>
          <a:srcRect/>
          <a:stretch>
            <a:fillRect/>
          </a:stretch>
        </p:blipFill>
        <p:spPr bwMode="auto">
          <a:xfrm>
            <a:off x="3581400" y="2743200"/>
            <a:ext cx="1947330" cy="914400"/>
          </a:xfrm>
          <a:prstGeom prst="rect">
            <a:avLst/>
          </a:prstGeom>
          <a:noFill/>
        </p:spPr>
      </p:pic>
      <p:sp>
        <p:nvSpPr>
          <p:cNvPr id="9" name="Flowchart: Connector 8"/>
          <p:cNvSpPr/>
          <p:nvPr/>
        </p:nvSpPr>
        <p:spPr>
          <a:xfrm>
            <a:off x="6400800" y="2895600"/>
            <a:ext cx="381000" cy="533400"/>
          </a:xfrm>
          <a:prstGeom prst="flowChartConnector">
            <a:avLst/>
          </a:prstGeom>
        </p:spPr>
        <p:style>
          <a:lnRef idx="1">
            <a:schemeClr val="accent3"/>
          </a:lnRef>
          <a:fillRef idx="2">
            <a:schemeClr val="accent3"/>
          </a:fillRef>
          <a:effectRef idx="1">
            <a:schemeClr val="accent3"/>
          </a:effectRef>
          <a:fontRef idx="minor">
            <a:schemeClr val="dk1"/>
          </a:fontRef>
        </p:style>
        <p:txBody>
          <a:bodyPr rtlCol="1" anchor="ctr"/>
          <a:lstStyle/>
          <a:p>
            <a:pPr algn="ctr"/>
            <a:endParaRPr lang="ar-SA"/>
          </a:p>
        </p:txBody>
      </p:sp>
      <p:sp>
        <p:nvSpPr>
          <p:cNvPr id="10" name="TextBox 9"/>
          <p:cNvSpPr txBox="1"/>
          <p:nvPr/>
        </p:nvSpPr>
        <p:spPr>
          <a:xfrm>
            <a:off x="6553200" y="2895600"/>
            <a:ext cx="152400" cy="523220"/>
          </a:xfrm>
          <a:prstGeom prst="rect">
            <a:avLst/>
          </a:prstGeom>
          <a:noFill/>
        </p:spPr>
        <p:txBody>
          <a:bodyPr wrap="square" rtlCol="1">
            <a:spAutoFit/>
          </a:bodyPr>
          <a:lstStyle/>
          <a:p>
            <a:r>
              <a:rPr lang="ar-SA" sz="2800" b="1" dirty="0" smtClean="0"/>
              <a:t>1</a:t>
            </a:r>
            <a:endParaRPr lang="ar-SA"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0" y="0"/>
            <a:ext cx="9144001" cy="6858000"/>
          </a:xfrm>
          <a:prstGeom prst="rect">
            <a:avLst/>
          </a:prstGeom>
        </p:spPr>
      </p:pic>
      <p:sp>
        <p:nvSpPr>
          <p:cNvPr id="5" name="Rectangle 4"/>
          <p:cNvSpPr/>
          <p:nvPr/>
        </p:nvSpPr>
        <p:spPr>
          <a:xfrm>
            <a:off x="0" y="762000"/>
            <a:ext cx="8458200" cy="5632311"/>
          </a:xfrm>
          <a:prstGeom prst="rect">
            <a:avLst/>
          </a:prstGeom>
        </p:spPr>
        <p:txBody>
          <a:bodyPr wrap="square">
            <a:spAutoFit/>
          </a:bodyPr>
          <a:lstStyle/>
          <a:p>
            <a:r>
              <a:rPr lang="ar-SA" sz="2400" dirty="0" smtClean="0"/>
              <a:t>في حالة وصف جسيم بدالة موجية فإن مربع الدالة الموجية </a:t>
            </a:r>
            <a:br>
              <a:rPr lang="ar-SA" sz="2400" dirty="0" smtClean="0"/>
            </a:br>
            <a:r>
              <a:rPr lang="ar-SA" sz="2400" dirty="0" smtClean="0"/>
              <a:t>يعبر عن احتمالية رصد الجسيم في الفراغ في وحدة الزمن. </a:t>
            </a:r>
            <a:br>
              <a:rPr lang="ar-SA" sz="2400" dirty="0" smtClean="0"/>
            </a:br>
            <a:r>
              <a:rPr lang="ar-SA" sz="2400" dirty="0" smtClean="0"/>
              <a:t>وسوف نرمز لهذه الدالة الموجية بالرمز </a:t>
            </a:r>
            <a:r>
              <a:rPr lang="az-Cyrl-AZ" sz="2400" dirty="0" smtClean="0"/>
              <a:t>Ѱ</a:t>
            </a:r>
            <a:endParaRPr lang="ar-SA" sz="2400" dirty="0" smtClean="0"/>
          </a:p>
          <a:p>
            <a:endParaRPr lang="ar-SA" sz="2400" dirty="0" smtClean="0"/>
          </a:p>
          <a:p>
            <a:r>
              <a:rPr lang="ar-SA" sz="2400" dirty="0" smtClean="0"/>
              <a:t>وحيث أن الدالة الموجية متغيرة في كل من المكان والزمان لذا سنفترض أنها تأخذ الصورة التالية:</a:t>
            </a:r>
          </a:p>
          <a:p>
            <a:endParaRPr lang="ar-SA" sz="2400" dirty="0" smtClean="0"/>
          </a:p>
          <a:p>
            <a:r>
              <a:rPr lang="en-US" sz="2400" b="1" i="1" dirty="0" smtClean="0"/>
              <a:t>Ѱ( x, t) = </a:t>
            </a:r>
            <a:r>
              <a:rPr lang="az-Cyrl-AZ" sz="2400" b="1" i="1" dirty="0" smtClean="0"/>
              <a:t>Ѱ</a:t>
            </a:r>
            <a:r>
              <a:rPr lang="en-US" sz="2400" b="1" i="1" dirty="0" smtClean="0"/>
              <a:t>(x) f(t)       </a:t>
            </a:r>
            <a:r>
              <a:rPr lang="ar-SA" sz="2400" b="1" i="1" dirty="0" smtClean="0"/>
              <a:t>             ②</a:t>
            </a:r>
          </a:p>
          <a:p>
            <a:r>
              <a:rPr lang="ar-SA" sz="2400" b="1" dirty="0" smtClean="0"/>
              <a:t>عند صياغة معادلة شرودنجر نفترض نظام مكون من جسيم يتحرك في بعد واحد </a:t>
            </a:r>
            <a:r>
              <a:rPr lang="en-US" sz="2400" b="1" dirty="0" smtClean="0"/>
              <a:t>x </a:t>
            </a:r>
            <a:r>
              <a:rPr lang="ar-SA" sz="2400" b="1" dirty="0" smtClean="0"/>
              <a:t>وينتشر كموجة وان هذا الجسيم يتفاعل مع ما يحيط به ومرتبط به من خلال دالة الجهد </a:t>
            </a:r>
            <a:r>
              <a:rPr lang="en-US" sz="2400" b="1" dirty="0" smtClean="0"/>
              <a:t>V </a:t>
            </a:r>
            <a:r>
              <a:rPr lang="ar-SA" sz="2400" b="1" dirty="0" smtClean="0"/>
              <a:t>وله طاقة كلية </a:t>
            </a:r>
            <a:r>
              <a:rPr lang="en-US" sz="2400" b="1" dirty="0" smtClean="0"/>
              <a:t>E </a:t>
            </a:r>
            <a:r>
              <a:rPr lang="ar-SA" sz="2400" b="1" dirty="0" smtClean="0"/>
              <a:t>ثابتة وسوف نفترض أن التردد معروف بدقة </a:t>
            </a:r>
            <a:r>
              <a:rPr lang="en-US" sz="2400" b="1" dirty="0" smtClean="0"/>
              <a:t>n=h/E </a:t>
            </a:r>
            <a:r>
              <a:rPr lang="ar-SA" sz="2400" b="1" dirty="0" smtClean="0"/>
              <a:t>لذا فإن الدالة</a:t>
            </a:r>
            <a:r>
              <a:rPr lang="ar-SA" sz="2400" dirty="0" smtClean="0"/>
              <a:t> </a:t>
            </a:r>
            <a:r>
              <a:rPr lang="en-US" sz="2400" i="1" dirty="0" smtClean="0"/>
              <a:t>f </a:t>
            </a:r>
            <a:r>
              <a:rPr lang="ar-SA" sz="2400" b="1" dirty="0" smtClean="0"/>
              <a:t>تكون دالة جيبية على النحو التالي:</a:t>
            </a:r>
            <a:endParaRPr lang="ar-SA" sz="2400" dirty="0" smtClean="0"/>
          </a:p>
          <a:p>
            <a:r>
              <a:rPr lang="en-US" sz="2400" b="1" i="1" dirty="0" smtClean="0"/>
              <a:t>f(t) =  </a:t>
            </a:r>
            <a:r>
              <a:rPr lang="en-US" sz="2400" b="1" i="1" dirty="0" err="1" smtClean="0"/>
              <a:t>cos</a:t>
            </a:r>
            <a:r>
              <a:rPr lang="en-US" sz="2400" b="1" i="1" dirty="0" smtClean="0"/>
              <a:t> 2∏n t  </a:t>
            </a:r>
            <a:r>
              <a:rPr lang="ar-SA" sz="2400" b="1" i="1" dirty="0" smtClean="0"/>
              <a:t>                   ③</a:t>
            </a:r>
            <a:endParaRPr lang="en-US" sz="2400" dirty="0" smtClean="0"/>
          </a:p>
          <a:p>
            <a:endParaRPr lang="ar-SA" sz="2400" dirty="0" smtClean="0"/>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0" y="0"/>
            <a:ext cx="9144001" cy="6858000"/>
          </a:xfrm>
          <a:prstGeom prst="rect">
            <a:avLst/>
          </a:prstGeom>
        </p:spPr>
      </p:pic>
      <p:sp>
        <p:nvSpPr>
          <p:cNvPr id="5" name="Rectangle 4"/>
          <p:cNvSpPr/>
          <p:nvPr/>
        </p:nvSpPr>
        <p:spPr>
          <a:xfrm>
            <a:off x="1524000" y="304800"/>
            <a:ext cx="7010400" cy="2308324"/>
          </a:xfrm>
          <a:prstGeom prst="rect">
            <a:avLst/>
          </a:prstGeom>
        </p:spPr>
        <p:txBody>
          <a:bodyPr wrap="square">
            <a:spAutoFit/>
          </a:bodyPr>
          <a:lstStyle/>
          <a:p>
            <a:pPr algn="ctr" rtl="0"/>
            <a:r>
              <a:rPr lang="ar-SA" sz="2400" dirty="0" smtClean="0"/>
              <a:t>بالتعويض في المعادلة (1) بالدالة الموجية في المعادلة (2) نحصل </a:t>
            </a:r>
            <a:endParaRPr lang="en-US" sz="2400" dirty="0" smtClean="0"/>
          </a:p>
          <a:p>
            <a:pPr algn="ctr" rtl="0"/>
            <a:r>
              <a:rPr lang="en-US" sz="2400" dirty="0" smtClean="0"/>
              <a:t>                                  </a:t>
            </a:r>
            <a:r>
              <a:rPr lang="ar-SA" sz="2400" dirty="0" smtClean="0"/>
              <a:t>على :</a:t>
            </a:r>
          </a:p>
          <a:p>
            <a:pPr algn="ctr" rtl="0"/>
            <a:r>
              <a:rPr lang="ar-SA" sz="2400" dirty="0" smtClean="0"/>
              <a:t> </a:t>
            </a:r>
            <a:endParaRPr lang="ar-SA" sz="2400" dirty="0" smtClean="0">
              <a:latin typeface="Tahoma"/>
            </a:endParaRPr>
          </a:p>
          <a:p>
            <a:endParaRPr lang="ar-SA" sz="2400" dirty="0" smtClean="0"/>
          </a:p>
          <a:p>
            <a:r>
              <a:rPr lang="ar-SA" sz="2400" dirty="0" smtClean="0"/>
              <a:t/>
            </a:r>
            <a:br>
              <a:rPr lang="ar-SA" sz="2400" dirty="0" smtClean="0"/>
            </a:br>
            <a:endParaRPr lang="ar-SA" sz="2400" dirty="0"/>
          </a:p>
        </p:txBody>
      </p:sp>
      <p:sp>
        <p:nvSpPr>
          <p:cNvPr id="2050" name="AutoShape 2" descr="http://www.hazemsakeek.info/Physics_Lectures/modernphysics/modernphysicsimages/Luct_S2.gif"/>
          <p:cNvSpPr>
            <a:spLocks noChangeAspect="1" noChangeArrowheads="1"/>
          </p:cNvSpPr>
          <p:nvPr/>
        </p:nvSpPr>
        <p:spPr bwMode="auto">
          <a:xfrm>
            <a:off x="8888413" y="-220663"/>
            <a:ext cx="1133475" cy="466726"/>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2052" name="AutoShape 4" descr="http://www.hazemsakeek.info/Physics_Lectures/modernphysics/modernphysicsimages/Luct_S2.gif"/>
          <p:cNvSpPr>
            <a:spLocks noChangeAspect="1" noChangeArrowheads="1"/>
          </p:cNvSpPr>
          <p:nvPr/>
        </p:nvSpPr>
        <p:spPr bwMode="auto">
          <a:xfrm>
            <a:off x="8888413" y="-220663"/>
            <a:ext cx="1133475" cy="466726"/>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2054" name="AutoShape 6" descr="http://www.hazemsakeek.info/Physics_Lectures/modernphysics/modernphysicsimages/Luct_S2.gif"/>
          <p:cNvSpPr>
            <a:spLocks noChangeAspect="1" noChangeArrowheads="1"/>
          </p:cNvSpPr>
          <p:nvPr/>
        </p:nvSpPr>
        <p:spPr bwMode="auto">
          <a:xfrm>
            <a:off x="8888413" y="-220663"/>
            <a:ext cx="1133475" cy="466726"/>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2056" name="AutoShape 8" descr="http://www.hazemsakeek.info/Physics_Lectures/modernphysics/modernphysicsimages/Luct_S2.gif"/>
          <p:cNvSpPr>
            <a:spLocks noChangeAspect="1" noChangeArrowheads="1"/>
          </p:cNvSpPr>
          <p:nvPr/>
        </p:nvSpPr>
        <p:spPr bwMode="auto">
          <a:xfrm>
            <a:off x="8888413" y="-220663"/>
            <a:ext cx="1133475" cy="466726"/>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2057" name="Rectangle 9"/>
          <p:cNvSpPr>
            <a:spLocks noChangeArrowheads="1"/>
          </p:cNvSpPr>
          <p:nvPr/>
        </p:nvSpPr>
        <p:spPr bwMode="auto">
          <a:xfrm>
            <a:off x="0" y="-263843"/>
            <a:ext cx="492443" cy="98488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endParaRPr kumimoji="0" lang="ar-SA" sz="2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2900" b="0" i="0" u="none" strike="noStrike" cap="none" normalizeH="0" baseline="0" dirty="0" smtClean="0">
                <a:ln>
                  <a:noFill/>
                </a:ln>
                <a:solidFill>
                  <a:schemeClr val="tx1"/>
                </a:solidFill>
                <a:effectLst/>
                <a:latin typeface="Arial" pitchFamily="34" charset="0"/>
                <a:cs typeface="Arial" pitchFamily="34" charset="0"/>
              </a:rPr>
              <a:t>  </a:t>
            </a:r>
            <a:endParaRPr kumimoji="0" lang="ar-SA" sz="30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8" name="AutoShape 10" descr="http://www.hazemsakeek.info/Physics_Lectures/modernphysics/modernphysicsimages/Luct_S2.gif"/>
          <p:cNvSpPr>
            <a:spLocks noChangeAspect="1" noChangeArrowheads="1"/>
          </p:cNvSpPr>
          <p:nvPr/>
        </p:nvSpPr>
        <p:spPr bwMode="auto">
          <a:xfrm>
            <a:off x="90488" y="-220663"/>
            <a:ext cx="1133475" cy="466726"/>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2059" name="AutoShape 11" descr="http://www.hazemsakeek.info/Physics_Lectures/modernphysics/modernphysicsimages/Luct_S3.gif"/>
          <p:cNvSpPr>
            <a:spLocks noChangeAspect="1" noChangeArrowheads="1"/>
          </p:cNvSpPr>
          <p:nvPr/>
        </p:nvSpPr>
        <p:spPr bwMode="auto">
          <a:xfrm>
            <a:off x="90488" y="53975"/>
            <a:ext cx="2343150" cy="476250"/>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2061" name="AutoShape 13" descr="http://www.hazemsakeek.info/Physics_Lectures/modernphysics/modernphysicsimages/Luct_S2.gif"/>
          <p:cNvSpPr>
            <a:spLocks noChangeAspect="1" noChangeArrowheads="1"/>
          </p:cNvSpPr>
          <p:nvPr/>
        </p:nvSpPr>
        <p:spPr bwMode="auto">
          <a:xfrm>
            <a:off x="1588" y="-136525"/>
            <a:ext cx="1133475" cy="466725"/>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2062" name="Picture 14" descr="C:\Users\USER\Desktop\Luct_S2.gif"/>
          <p:cNvPicPr>
            <a:picLocks noChangeAspect="1" noChangeArrowheads="1"/>
          </p:cNvPicPr>
          <p:nvPr/>
        </p:nvPicPr>
        <p:blipFill>
          <a:blip r:embed="rId3" cstate="print"/>
          <a:srcRect/>
          <a:stretch>
            <a:fillRect/>
          </a:stretch>
        </p:blipFill>
        <p:spPr bwMode="auto">
          <a:xfrm>
            <a:off x="3505200" y="838200"/>
            <a:ext cx="2286000" cy="695325"/>
          </a:xfrm>
          <a:prstGeom prst="rect">
            <a:avLst/>
          </a:prstGeom>
          <a:noFill/>
        </p:spPr>
      </p:pic>
      <p:sp>
        <p:nvSpPr>
          <p:cNvPr id="2064" name="AutoShape 16" descr="http://www.hazemsakeek.info/Physics_Lectures/modernphysics/modernphysicsimages/Luct_S3.gif"/>
          <p:cNvSpPr>
            <a:spLocks noChangeAspect="1" noChangeArrowheads="1"/>
          </p:cNvSpPr>
          <p:nvPr/>
        </p:nvSpPr>
        <p:spPr bwMode="auto">
          <a:xfrm>
            <a:off x="8883650" y="-228600"/>
            <a:ext cx="2343150" cy="476250"/>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2065" name="Picture 17" descr="C:\Users\USER\Desktop\Luct_S3.gif"/>
          <p:cNvPicPr>
            <a:picLocks noChangeAspect="1" noChangeArrowheads="1"/>
          </p:cNvPicPr>
          <p:nvPr/>
        </p:nvPicPr>
        <p:blipFill>
          <a:blip r:embed="rId4" cstate="print"/>
          <a:srcRect/>
          <a:stretch>
            <a:fillRect/>
          </a:stretch>
        </p:blipFill>
        <p:spPr bwMode="auto">
          <a:xfrm>
            <a:off x="2362200" y="1600200"/>
            <a:ext cx="4267199" cy="771525"/>
          </a:xfrm>
          <a:prstGeom prst="rect">
            <a:avLst/>
          </a:prstGeom>
          <a:noFill/>
        </p:spPr>
      </p:pic>
      <p:sp>
        <p:nvSpPr>
          <p:cNvPr id="18" name="Rectangle 17"/>
          <p:cNvSpPr/>
          <p:nvPr/>
        </p:nvSpPr>
        <p:spPr>
          <a:xfrm>
            <a:off x="2362200" y="2362200"/>
            <a:ext cx="5791200" cy="830997"/>
          </a:xfrm>
          <a:prstGeom prst="rect">
            <a:avLst/>
          </a:prstGeom>
        </p:spPr>
        <p:txBody>
          <a:bodyPr wrap="square">
            <a:spAutoFit/>
          </a:bodyPr>
          <a:lstStyle/>
          <a:p>
            <a:r>
              <a:rPr lang="ar-SA" sz="2400" dirty="0" smtClean="0"/>
              <a:t>بالتعويض في المعادلة (1) نحصل على: </a:t>
            </a:r>
            <a:br>
              <a:rPr lang="ar-SA" sz="2400" dirty="0" smtClean="0"/>
            </a:br>
            <a:endParaRPr lang="ar-SA" sz="2400" dirty="0"/>
          </a:p>
        </p:txBody>
      </p:sp>
      <p:pic>
        <p:nvPicPr>
          <p:cNvPr id="2067" name="Picture 19" descr="http://www.hazemsakeek.info/Physics_Lectures/modernphysics/modernphysicsimages/Luct_S4.gif"/>
          <p:cNvPicPr>
            <a:picLocks noChangeAspect="1" noChangeArrowheads="1"/>
          </p:cNvPicPr>
          <p:nvPr/>
        </p:nvPicPr>
        <p:blipFill>
          <a:blip r:embed="rId5" cstate="print"/>
          <a:srcRect/>
          <a:stretch>
            <a:fillRect/>
          </a:stretch>
        </p:blipFill>
        <p:spPr bwMode="auto">
          <a:xfrm>
            <a:off x="2514600" y="2895600"/>
            <a:ext cx="4267200" cy="838200"/>
          </a:xfrm>
          <a:prstGeom prst="rect">
            <a:avLst/>
          </a:prstGeom>
          <a:noFill/>
        </p:spPr>
      </p:pic>
      <p:pic>
        <p:nvPicPr>
          <p:cNvPr id="2069" name="Picture 21" descr="http://www.hazemsakeek.info/Physics_Lectures/modernphysics/modernphysicsimages/Luct_S5.gif"/>
          <p:cNvPicPr>
            <a:picLocks noChangeAspect="1" noChangeArrowheads="1"/>
          </p:cNvPicPr>
          <p:nvPr/>
        </p:nvPicPr>
        <p:blipFill>
          <a:blip r:embed="rId6" cstate="print"/>
          <a:srcRect/>
          <a:stretch>
            <a:fillRect/>
          </a:stretch>
        </p:blipFill>
        <p:spPr bwMode="auto">
          <a:xfrm>
            <a:off x="3657600" y="3886200"/>
            <a:ext cx="2057400" cy="838200"/>
          </a:xfrm>
          <a:prstGeom prst="rect">
            <a:avLst/>
          </a:prstGeom>
          <a:noFill/>
        </p:spPr>
      </p:pic>
      <p:pic>
        <p:nvPicPr>
          <p:cNvPr id="2071" name="Picture 23" descr="http://www.hazemsakeek.info/Physics_Lectures/modernphysics/modernphysicsimages/Luct_S6.gif"/>
          <p:cNvPicPr>
            <a:picLocks noChangeAspect="1" noChangeArrowheads="1"/>
          </p:cNvPicPr>
          <p:nvPr/>
        </p:nvPicPr>
        <p:blipFill>
          <a:blip r:embed="rId7" cstate="print"/>
          <a:srcRect/>
          <a:stretch>
            <a:fillRect/>
          </a:stretch>
        </p:blipFill>
        <p:spPr bwMode="auto">
          <a:xfrm>
            <a:off x="4114800" y="4876800"/>
            <a:ext cx="990600" cy="838200"/>
          </a:xfrm>
          <a:prstGeom prst="rect">
            <a:avLst/>
          </a:prstGeom>
          <a:noFill/>
        </p:spPr>
      </p:pic>
      <p:pic>
        <p:nvPicPr>
          <p:cNvPr id="2073" name="Picture 25" descr="http://www.hazemsakeek.info/Physics_Lectures/modernphysics/modernphysicsimages/Luct_S7.gif"/>
          <p:cNvPicPr>
            <a:picLocks noChangeAspect="1" noChangeArrowheads="1"/>
          </p:cNvPicPr>
          <p:nvPr/>
        </p:nvPicPr>
        <p:blipFill>
          <a:blip r:embed="rId8" cstate="print"/>
          <a:srcRect/>
          <a:stretch>
            <a:fillRect/>
          </a:stretch>
        </p:blipFill>
        <p:spPr bwMode="auto">
          <a:xfrm>
            <a:off x="1905000" y="5791200"/>
            <a:ext cx="4800600" cy="1066800"/>
          </a:xfrm>
          <a:prstGeom prst="rect">
            <a:avLst/>
          </a:prstGeom>
          <a:noFill/>
        </p:spPr>
      </p:pic>
      <p:sp>
        <p:nvSpPr>
          <p:cNvPr id="23" name="TextBox 22"/>
          <p:cNvSpPr txBox="1"/>
          <p:nvPr/>
        </p:nvSpPr>
        <p:spPr>
          <a:xfrm>
            <a:off x="6781800" y="6019800"/>
            <a:ext cx="762000" cy="584775"/>
          </a:xfrm>
          <a:prstGeom prst="rect">
            <a:avLst/>
          </a:prstGeom>
          <a:noFill/>
        </p:spPr>
        <p:txBody>
          <a:bodyPr wrap="square" rtlCol="1">
            <a:spAutoFit/>
          </a:bodyPr>
          <a:lstStyle/>
          <a:p>
            <a:r>
              <a:rPr lang="ar-SA" sz="3200" dirty="0" smtClean="0"/>
              <a:t>④</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62"/>
                                        </p:tgtEl>
                                        <p:attrNameLst>
                                          <p:attrName>style.visibility</p:attrName>
                                        </p:attrNameLst>
                                      </p:cBhvr>
                                      <p:to>
                                        <p:strVal val="visible"/>
                                      </p:to>
                                    </p:set>
                                    <p:animEffect transition="in" filter="fade">
                                      <p:cBhvr>
                                        <p:cTn id="7" dur="500"/>
                                        <p:tgtEl>
                                          <p:spTgt spid="20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65"/>
                                        </p:tgtEl>
                                        <p:attrNameLst>
                                          <p:attrName>style.visibility</p:attrName>
                                        </p:attrNameLst>
                                      </p:cBhvr>
                                      <p:to>
                                        <p:strVal val="visible"/>
                                      </p:to>
                                    </p:set>
                                    <p:animEffect transition="in" filter="fade">
                                      <p:cBhvr>
                                        <p:cTn id="12" dur="2000"/>
                                        <p:tgtEl>
                                          <p:spTgt spid="206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67"/>
                                        </p:tgtEl>
                                        <p:attrNameLst>
                                          <p:attrName>style.visibility</p:attrName>
                                        </p:attrNameLst>
                                      </p:cBhvr>
                                      <p:to>
                                        <p:strVal val="visible"/>
                                      </p:to>
                                    </p:set>
                                    <p:animEffect transition="in" filter="fade">
                                      <p:cBhvr>
                                        <p:cTn id="17" dur="500"/>
                                        <p:tgtEl>
                                          <p:spTgt spid="206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69"/>
                                        </p:tgtEl>
                                        <p:attrNameLst>
                                          <p:attrName>style.visibility</p:attrName>
                                        </p:attrNameLst>
                                      </p:cBhvr>
                                      <p:to>
                                        <p:strVal val="visible"/>
                                      </p:to>
                                    </p:set>
                                    <p:animEffect transition="in" filter="fade">
                                      <p:cBhvr>
                                        <p:cTn id="22" dur="500"/>
                                        <p:tgtEl>
                                          <p:spTgt spid="206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71"/>
                                        </p:tgtEl>
                                        <p:attrNameLst>
                                          <p:attrName>style.visibility</p:attrName>
                                        </p:attrNameLst>
                                      </p:cBhvr>
                                      <p:to>
                                        <p:strVal val="visible"/>
                                      </p:to>
                                    </p:set>
                                    <p:animEffect transition="in" filter="fade">
                                      <p:cBhvr>
                                        <p:cTn id="27" dur="500"/>
                                        <p:tgtEl>
                                          <p:spTgt spid="207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73"/>
                                        </p:tgtEl>
                                        <p:attrNameLst>
                                          <p:attrName>style.visibility</p:attrName>
                                        </p:attrNameLst>
                                      </p:cBhvr>
                                      <p:to>
                                        <p:strVal val="visible"/>
                                      </p:to>
                                    </p:set>
                                    <p:animEffect transition="in" filter="fade">
                                      <p:cBhvr>
                                        <p:cTn id="32" dur="500"/>
                                        <p:tgtEl>
                                          <p:spTgt spid="207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0" y="0"/>
            <a:ext cx="9144001" cy="6858000"/>
          </a:xfrm>
          <a:prstGeom prst="rect">
            <a:avLst/>
          </a:prstGeom>
        </p:spPr>
      </p:pic>
      <p:sp>
        <p:nvSpPr>
          <p:cNvPr id="5" name="Rectangle 4"/>
          <p:cNvSpPr/>
          <p:nvPr/>
        </p:nvSpPr>
        <p:spPr>
          <a:xfrm>
            <a:off x="2133600" y="304800"/>
            <a:ext cx="6324600" cy="1200329"/>
          </a:xfrm>
          <a:prstGeom prst="rect">
            <a:avLst/>
          </a:prstGeom>
        </p:spPr>
        <p:txBody>
          <a:bodyPr wrap="square">
            <a:spAutoFit/>
          </a:bodyPr>
          <a:lstStyle/>
          <a:p>
            <a:r>
              <a:rPr lang="ar-SA" sz="2400" dirty="0" smtClean="0"/>
              <a:t>إذا كان الجسيم وكتلته </a:t>
            </a:r>
            <a:r>
              <a:rPr lang="en-US" sz="2400" dirty="0" smtClean="0"/>
              <a:t>m </a:t>
            </a:r>
            <a:r>
              <a:rPr lang="ar-SA" sz="2400" dirty="0" smtClean="0"/>
              <a:t>موجود في وسط له جهد </a:t>
            </a:r>
            <a:r>
              <a:rPr lang="en-US" sz="2400" dirty="0" smtClean="0"/>
              <a:t>V </a:t>
            </a:r>
            <a:r>
              <a:rPr lang="ar-SA" sz="2400" dirty="0" smtClean="0"/>
              <a:t>فتكون الطاقة الكلية </a:t>
            </a:r>
            <a:r>
              <a:rPr lang="en-US" sz="2400" dirty="0" smtClean="0"/>
              <a:t>E </a:t>
            </a:r>
            <a:r>
              <a:rPr lang="ar-SA" sz="2400" dirty="0" smtClean="0"/>
              <a:t>للجسيم والوسط هو مجموع طاقة الحركة </a:t>
            </a:r>
            <a:r>
              <a:rPr lang="en-US" sz="2400" dirty="0" err="1" smtClean="0"/>
              <a:t>E</a:t>
            </a:r>
            <a:r>
              <a:rPr lang="en-US" sz="2400" baseline="-25000" dirty="0" err="1" smtClean="0"/>
              <a:t>k</a:t>
            </a:r>
            <a:r>
              <a:rPr lang="en-US" sz="2400" dirty="0" smtClean="0"/>
              <a:t> </a:t>
            </a:r>
            <a:r>
              <a:rPr lang="ar-SA" sz="2400" dirty="0" smtClean="0"/>
              <a:t>وطاقة الوضع الممثلة في الجهد </a:t>
            </a:r>
            <a:r>
              <a:rPr lang="en-US" sz="2400" dirty="0" smtClean="0"/>
              <a:t>V.</a:t>
            </a:r>
            <a:r>
              <a:rPr lang="ar-SA" sz="2400" dirty="0" smtClean="0"/>
              <a:t>	</a:t>
            </a:r>
            <a:endParaRPr lang="en-US" sz="2400" dirty="0"/>
          </a:p>
        </p:txBody>
      </p:sp>
      <p:pic>
        <p:nvPicPr>
          <p:cNvPr id="1026" name="Picture 2" descr="http://www.hazemsakeek.info/Physics_Lectures/modernphysics/modernphysicsimages/Luct_S8.gif"/>
          <p:cNvPicPr>
            <a:picLocks noChangeAspect="1" noChangeArrowheads="1"/>
          </p:cNvPicPr>
          <p:nvPr/>
        </p:nvPicPr>
        <p:blipFill>
          <a:blip r:embed="rId3" cstate="print"/>
          <a:srcRect/>
          <a:stretch>
            <a:fillRect/>
          </a:stretch>
        </p:blipFill>
        <p:spPr bwMode="auto">
          <a:xfrm>
            <a:off x="3276600" y="1752600"/>
            <a:ext cx="3124200" cy="838200"/>
          </a:xfrm>
          <a:prstGeom prst="rect">
            <a:avLst/>
          </a:prstGeom>
          <a:noFill/>
        </p:spPr>
      </p:pic>
      <p:pic>
        <p:nvPicPr>
          <p:cNvPr id="1028" name="Picture 4" descr="http://www.hazemsakeek.info/Physics_Lectures/modernphysics/modernphysicsimages/Luct_S9.gif"/>
          <p:cNvPicPr>
            <a:picLocks noChangeAspect="1" noChangeArrowheads="1"/>
          </p:cNvPicPr>
          <p:nvPr/>
        </p:nvPicPr>
        <p:blipFill>
          <a:blip r:embed="rId4" cstate="print"/>
          <a:srcRect/>
          <a:stretch>
            <a:fillRect/>
          </a:stretch>
        </p:blipFill>
        <p:spPr bwMode="auto">
          <a:xfrm>
            <a:off x="3886200" y="2743200"/>
            <a:ext cx="2057400" cy="533400"/>
          </a:xfrm>
          <a:prstGeom prst="rect">
            <a:avLst/>
          </a:prstGeom>
          <a:noFill/>
        </p:spPr>
      </p:pic>
      <p:sp>
        <p:nvSpPr>
          <p:cNvPr id="8" name="TextBox 7"/>
          <p:cNvSpPr txBox="1"/>
          <p:nvPr/>
        </p:nvSpPr>
        <p:spPr>
          <a:xfrm>
            <a:off x="6858000" y="2743200"/>
            <a:ext cx="838200" cy="523220"/>
          </a:xfrm>
          <a:prstGeom prst="rect">
            <a:avLst/>
          </a:prstGeom>
          <a:noFill/>
        </p:spPr>
        <p:txBody>
          <a:bodyPr wrap="square" rtlCol="1">
            <a:spAutoFit/>
          </a:bodyPr>
          <a:lstStyle/>
          <a:p>
            <a:r>
              <a:rPr lang="ar-SA" sz="2800" dirty="0" smtClean="0"/>
              <a:t>⑤</a:t>
            </a:r>
            <a:endParaRPr lang="ar-SA" sz="2800" dirty="0"/>
          </a:p>
        </p:txBody>
      </p:sp>
      <p:sp>
        <p:nvSpPr>
          <p:cNvPr id="1029" name="Rectangle 5"/>
          <p:cNvSpPr>
            <a:spLocks noChangeArrowheads="1"/>
          </p:cNvSpPr>
          <p:nvPr/>
        </p:nvSpPr>
        <p:spPr bwMode="auto">
          <a:xfrm>
            <a:off x="1981200" y="3429000"/>
            <a:ext cx="5048177"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i="0" u="none" strike="noStrike" cap="none" normalizeH="0" baseline="0" dirty="0" smtClean="0">
                <a:ln>
                  <a:noFill/>
                </a:ln>
                <a:solidFill>
                  <a:schemeClr val="tx1"/>
                </a:solidFill>
                <a:effectLst/>
                <a:latin typeface="Simplified Arabic" pitchFamily="18" charset="-78"/>
                <a:cs typeface="Simplified Arabic" pitchFamily="18" charset="-78"/>
              </a:rPr>
              <a:t>بالتعويض في المعادلة (4) من المعادلة (5)</a:t>
            </a:r>
            <a:r>
              <a:rPr kumimoji="0" lang="ar-SA" sz="2400" i="0" u="none" strike="noStrike" cap="none" normalizeH="0" baseline="0" dirty="0" smtClean="0">
                <a:ln>
                  <a:noFill/>
                </a:ln>
                <a:solidFill>
                  <a:schemeClr val="tx1"/>
                </a:solidFill>
                <a:effectLst/>
                <a:latin typeface="Arial" pitchFamily="34" charset="0"/>
                <a:cs typeface="Arial" pitchFamily="34" charset="0"/>
              </a:rPr>
              <a:t>      </a:t>
            </a:r>
          </a:p>
        </p:txBody>
      </p:sp>
      <p:pic>
        <p:nvPicPr>
          <p:cNvPr id="1030" name="Picture 6" descr="http://www.hazemsakeek.info/Physics_Lectures/modernphysics/modernphysicsimages/Luct_S10.gif"/>
          <p:cNvPicPr>
            <a:picLocks noChangeAspect="1" noChangeArrowheads="1"/>
          </p:cNvPicPr>
          <p:nvPr/>
        </p:nvPicPr>
        <p:blipFill>
          <a:blip r:embed="rId5" cstate="print"/>
          <a:srcRect/>
          <a:stretch>
            <a:fillRect/>
          </a:stretch>
        </p:blipFill>
        <p:spPr bwMode="auto">
          <a:xfrm>
            <a:off x="2895600" y="4114800"/>
            <a:ext cx="3505200" cy="762000"/>
          </a:xfrm>
          <a:prstGeom prst="rect">
            <a:avLst/>
          </a:prstGeom>
          <a:noFill/>
        </p:spPr>
      </p:pic>
      <p:sp>
        <p:nvSpPr>
          <p:cNvPr id="11" name="TextBox 10"/>
          <p:cNvSpPr txBox="1"/>
          <p:nvPr/>
        </p:nvSpPr>
        <p:spPr>
          <a:xfrm>
            <a:off x="7086600" y="4267200"/>
            <a:ext cx="304800" cy="461665"/>
          </a:xfrm>
          <a:prstGeom prst="rect">
            <a:avLst/>
          </a:prstGeom>
          <a:noFill/>
        </p:spPr>
        <p:txBody>
          <a:bodyPr wrap="square" rtlCol="1">
            <a:spAutoFit/>
          </a:bodyPr>
          <a:lstStyle/>
          <a:p>
            <a:r>
              <a:rPr lang="ar-SA" sz="2400" dirty="0" smtClean="0"/>
              <a:t>⑥</a:t>
            </a:r>
            <a:endParaRPr lang="ar-SA" sz="2400" dirty="0"/>
          </a:p>
        </p:txBody>
      </p:sp>
      <p:sp>
        <p:nvSpPr>
          <p:cNvPr id="12" name="Rectangle 11"/>
          <p:cNvSpPr/>
          <p:nvPr/>
        </p:nvSpPr>
        <p:spPr>
          <a:xfrm>
            <a:off x="381000" y="4953000"/>
            <a:ext cx="7924800" cy="1200329"/>
          </a:xfrm>
          <a:prstGeom prst="rect">
            <a:avLst/>
          </a:prstGeom>
        </p:spPr>
        <p:txBody>
          <a:bodyPr wrap="square">
            <a:spAutoFit/>
          </a:bodyPr>
          <a:lstStyle/>
          <a:p>
            <a:r>
              <a:rPr lang="ar-SA" sz="2400" dirty="0" smtClean="0"/>
              <a:t>وهذه معادلة شرودينجر في بعد واحد والتي تفترض أن الجسيم ينتشر على شكل موجة وتسمى بالمعادلة الموجية وحيث أن الجسيم يتفاعل مع المحيط الموجود به من خلال الجهد </a:t>
            </a:r>
            <a:r>
              <a:rPr lang="en-US" sz="2400" dirty="0" smtClean="0"/>
              <a:t>V.</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fade">
                                      <p:cBhvr>
                                        <p:cTn id="17" dur="500"/>
                                        <p:tgtEl>
                                          <p:spTgt spid="10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29"/>
                                        </p:tgtEl>
                                        <p:attrNameLst>
                                          <p:attrName>style.visibility</p:attrName>
                                        </p:attrNameLst>
                                      </p:cBhvr>
                                      <p:to>
                                        <p:strVal val="visible"/>
                                      </p:to>
                                    </p:set>
                                    <p:animEffect transition="in" filter="fade">
                                      <p:cBhvr>
                                        <p:cTn id="27" dur="500"/>
                                        <p:tgtEl>
                                          <p:spTgt spid="10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30"/>
                                        </p:tgtEl>
                                        <p:attrNameLst>
                                          <p:attrName>style.visibility</p:attrName>
                                        </p:attrNameLst>
                                      </p:cBhvr>
                                      <p:to>
                                        <p:strVal val="visible"/>
                                      </p:to>
                                    </p:set>
                                    <p:animEffect transition="in" filter="fade">
                                      <p:cBhvr>
                                        <p:cTn id="32" dur="500"/>
                                        <p:tgtEl>
                                          <p:spTgt spid="10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29"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0" y="0"/>
            <a:ext cx="9144001" cy="6858000"/>
          </a:xfrm>
          <a:prstGeom prst="rect">
            <a:avLst/>
          </a:prstGeom>
        </p:spPr>
      </p:pic>
      <p:sp>
        <p:nvSpPr>
          <p:cNvPr id="5" name="Rectangle 4"/>
          <p:cNvSpPr/>
          <p:nvPr/>
        </p:nvSpPr>
        <p:spPr>
          <a:xfrm>
            <a:off x="0" y="0"/>
            <a:ext cx="8534400" cy="3416320"/>
          </a:xfrm>
          <a:prstGeom prst="rect">
            <a:avLst/>
          </a:prstGeom>
        </p:spPr>
        <p:txBody>
          <a:bodyPr wrap="square">
            <a:spAutoFit/>
          </a:bodyPr>
          <a:lstStyle/>
          <a:p>
            <a:endParaRPr lang="ar-SA" sz="2400" dirty="0" smtClean="0"/>
          </a:p>
          <a:p>
            <a:endParaRPr lang="ar-SA" sz="2400" dirty="0" smtClean="0"/>
          </a:p>
          <a:p>
            <a:endParaRPr lang="ar-SA" sz="2400" dirty="0" smtClean="0"/>
          </a:p>
          <a:p>
            <a:endParaRPr lang="ar-SA" sz="2400" dirty="0" smtClean="0"/>
          </a:p>
          <a:p>
            <a:endParaRPr lang="ar-SA" sz="2400" dirty="0" smtClean="0"/>
          </a:p>
          <a:p>
            <a:endParaRPr lang="ar-SA" sz="2400" dirty="0" smtClean="0"/>
          </a:p>
          <a:p>
            <a:endParaRPr lang="ar-SA" sz="2400" dirty="0" smtClean="0"/>
          </a:p>
          <a:p>
            <a:endParaRPr lang="ar-SA" sz="2400" dirty="0" smtClean="0"/>
          </a:p>
          <a:p>
            <a:endParaRPr lang="ar-SA" sz="2400" dirty="0" smtClean="0"/>
          </a:p>
        </p:txBody>
      </p:sp>
      <p:pic>
        <p:nvPicPr>
          <p:cNvPr id="33794" name="Picture 2" descr="http://media-2.web.britannica.com/eb-media/47/20947-004-ED3B1AB8.jpg"/>
          <p:cNvPicPr>
            <a:picLocks noChangeAspect="1" noChangeArrowheads="1"/>
          </p:cNvPicPr>
          <p:nvPr/>
        </p:nvPicPr>
        <p:blipFill>
          <a:blip r:embed="rId3" cstate="print"/>
          <a:srcRect/>
          <a:stretch>
            <a:fillRect/>
          </a:stretch>
        </p:blipFill>
        <p:spPr bwMode="auto">
          <a:xfrm>
            <a:off x="5334000" y="0"/>
            <a:ext cx="3019425" cy="6858000"/>
          </a:xfrm>
          <a:prstGeom prst="rect">
            <a:avLst/>
          </a:prstGeom>
          <a:noFill/>
        </p:spPr>
      </p:pic>
      <p:sp>
        <p:nvSpPr>
          <p:cNvPr id="8" name="Rectangle 7"/>
          <p:cNvSpPr/>
          <p:nvPr/>
        </p:nvSpPr>
        <p:spPr>
          <a:xfrm>
            <a:off x="609600" y="0"/>
            <a:ext cx="4572000" cy="6001643"/>
          </a:xfrm>
          <a:prstGeom prst="rect">
            <a:avLst/>
          </a:prstGeom>
        </p:spPr>
        <p:txBody>
          <a:bodyPr>
            <a:spAutoFit/>
          </a:bodyPr>
          <a:lstStyle/>
          <a:p>
            <a:r>
              <a:rPr lang="ar-SA" sz="2400" dirty="0" smtClean="0"/>
              <a:t/>
            </a:r>
            <a:br>
              <a:rPr lang="ar-SA" sz="2400" dirty="0" smtClean="0"/>
            </a:br>
            <a:r>
              <a:rPr lang="ar-SA" sz="2400" dirty="0" smtClean="0"/>
              <a:t/>
            </a:r>
            <a:br>
              <a:rPr lang="ar-SA" sz="2400" dirty="0" smtClean="0"/>
            </a:br>
            <a:r>
              <a:rPr lang="ar-SA" sz="2400" dirty="0" smtClean="0"/>
              <a:t>باستخدام معادلة شرودينجر </a:t>
            </a:r>
            <a:br>
              <a:rPr lang="ar-SA" sz="2400" dirty="0" smtClean="0"/>
            </a:br>
            <a:r>
              <a:rPr lang="ar-SA" sz="2400" dirty="0" smtClean="0"/>
              <a:t>على جسيم مرتبط بجهد </a:t>
            </a:r>
            <a:r>
              <a:rPr lang="en-US" sz="2400" dirty="0" smtClean="0"/>
              <a:t>V </a:t>
            </a:r>
            <a:endParaRPr lang="ar-SA" sz="2400" dirty="0" smtClean="0"/>
          </a:p>
          <a:p>
            <a:r>
              <a:rPr lang="ar-SA" sz="2400" dirty="0" smtClean="0"/>
              <a:t>أي أن القوة التي يؤثر بها الوسط على الجسيم المرتبط معروفة </a:t>
            </a:r>
          </a:p>
          <a:p>
            <a:r>
              <a:rPr lang="ar-SA" sz="2400" dirty="0" smtClean="0"/>
              <a:t>يمكن إيجاد الدالة الموجية ومستويات الطاقة المسموحة وكمية الحركة. </a:t>
            </a:r>
          </a:p>
          <a:p>
            <a:r>
              <a:rPr lang="ar-SA" sz="2400" dirty="0" smtClean="0"/>
              <a:t> وحيث أن مربع الدالة الموجية يعبر عن احتمالية تواجد الجسيم في مكان </a:t>
            </a:r>
            <a:r>
              <a:rPr lang="en-US" sz="2400" dirty="0" smtClean="0"/>
              <a:t>x </a:t>
            </a:r>
            <a:endParaRPr lang="ar-SA" sz="2400" dirty="0" smtClean="0"/>
          </a:p>
          <a:p>
            <a:r>
              <a:rPr lang="ar-SA" sz="2400" dirty="0" smtClean="0"/>
              <a:t>في وحدة الزمن فإن الحل المقبول للدالة الموجية Ѱيجب أن يحقق الشروط الحدية التي يفرضها الجهد </a:t>
            </a:r>
            <a:r>
              <a:rPr lang="en-US" sz="2400" dirty="0" smtClean="0"/>
              <a:t>V </a:t>
            </a:r>
            <a:endParaRPr lang="ar-SA" sz="2400" dirty="0" smtClean="0"/>
          </a:p>
          <a:p>
            <a:r>
              <a:rPr lang="ar-SA" sz="2400" dirty="0" smtClean="0"/>
              <a:t>وهذه الشروط الحدية سوف تؤدي إلى تكميم الطاقة للجسيم أي أن تكون هناك قيم محدد </a:t>
            </a:r>
          </a:p>
          <a:p>
            <a:r>
              <a:rPr lang="ar-SA" sz="2400" dirty="0" smtClean="0"/>
              <a:t>فقط للطاقة مسموحة.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fade">
                                      <p:cBhvr>
                                        <p:cTn id="7" dur="500"/>
                                        <p:tgtEl>
                                          <p:spTgt spid="337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0" y="0"/>
            <a:ext cx="9144001" cy="6858000"/>
          </a:xfrm>
          <a:prstGeom prst="rect">
            <a:avLst/>
          </a:prstGeom>
        </p:spPr>
      </p:pic>
      <p:sp>
        <p:nvSpPr>
          <p:cNvPr id="5" name="Rectangle 4"/>
          <p:cNvSpPr/>
          <p:nvPr/>
        </p:nvSpPr>
        <p:spPr>
          <a:xfrm>
            <a:off x="1676400" y="381000"/>
            <a:ext cx="6477000" cy="830997"/>
          </a:xfrm>
          <a:prstGeom prst="rect">
            <a:avLst/>
          </a:prstGeom>
        </p:spPr>
        <p:txBody>
          <a:bodyPr wrap="square">
            <a:spAutoFit/>
          </a:bodyPr>
          <a:lstStyle/>
          <a:p>
            <a:r>
              <a:rPr lang="ar-SA" sz="2400" dirty="0" smtClean="0"/>
              <a:t> ولتوضيح هذا سوف نطبق معادلة   شرودينجر على المثال السابق لجسيم في   صندوق جهد لانهائي : </a:t>
            </a:r>
            <a:endParaRPr lang="ar-SA" sz="2400" dirty="0"/>
          </a:p>
        </p:txBody>
      </p:sp>
      <p:sp>
        <p:nvSpPr>
          <p:cNvPr id="6" name="Rectangle 5"/>
          <p:cNvSpPr/>
          <p:nvPr/>
        </p:nvSpPr>
        <p:spPr>
          <a:xfrm>
            <a:off x="0" y="1981200"/>
            <a:ext cx="4572000" cy="3785652"/>
          </a:xfrm>
          <a:prstGeom prst="rect">
            <a:avLst/>
          </a:prstGeom>
        </p:spPr>
        <p:txBody>
          <a:bodyPr>
            <a:spAutoFit/>
          </a:bodyPr>
          <a:lstStyle/>
          <a:p>
            <a:r>
              <a:rPr lang="ar-SA" sz="2400" dirty="0" smtClean="0"/>
              <a:t>من أسهل التطبيقات على معادلة شرودينجر هو حل مشكلة جسيم موجود داخل صندوق ذو بعد واحد </a:t>
            </a:r>
            <a:r>
              <a:rPr lang="en-US" sz="2400" dirty="0" smtClean="0"/>
              <a:t>L </a:t>
            </a:r>
            <a:r>
              <a:rPr lang="ar-SA" sz="2400" dirty="0" smtClean="0"/>
              <a:t>وجدار الصندوق تمثل جهد </a:t>
            </a:r>
            <a:r>
              <a:rPr lang="en-US" sz="2400" dirty="0" smtClean="0"/>
              <a:t>V </a:t>
            </a:r>
            <a:r>
              <a:rPr lang="ar-SA" sz="2400" dirty="0" smtClean="0"/>
              <a:t>لانهائي بحيث لا يمكن للجسيم ان يفلت من هذا الجهد وبالتالي فإن الجسيم سيحدد وجوده في المسافة بين </a:t>
            </a:r>
            <a:r>
              <a:rPr lang="en-US" sz="2400" dirty="0" smtClean="0"/>
              <a:t>x=0 </a:t>
            </a:r>
            <a:r>
              <a:rPr lang="ar-SA" sz="2400" dirty="0" smtClean="0"/>
              <a:t>و </a:t>
            </a:r>
            <a:r>
              <a:rPr lang="en-US" sz="2400" dirty="0" smtClean="0"/>
              <a:t>x=L.  </a:t>
            </a:r>
            <a:r>
              <a:rPr lang="ar-SA" sz="2400" dirty="0" smtClean="0"/>
              <a:t>حيث يتحرك بحرية في هذا المدى بجهد يساوي صفر وتكون التصادمات بين الجسيم وجدار الصندوق هي تصادمات مرنة لا يفقد فيها الجسيم طاقة.</a:t>
            </a:r>
            <a:endParaRPr lang="ar-SA" sz="2400" dirty="0"/>
          </a:p>
        </p:txBody>
      </p:sp>
      <p:pic>
        <p:nvPicPr>
          <p:cNvPr id="32770" name="Picture 2" descr="http://www.hazemsakeek.info/Physics_Lectures/modernphysics/modernphysicsimages/Luct_S1.jpg"/>
          <p:cNvPicPr>
            <a:picLocks noChangeAspect="1" noChangeArrowheads="1"/>
          </p:cNvPicPr>
          <p:nvPr/>
        </p:nvPicPr>
        <p:blipFill>
          <a:blip r:embed="rId3" cstate="print"/>
          <a:srcRect/>
          <a:stretch>
            <a:fillRect/>
          </a:stretch>
        </p:blipFill>
        <p:spPr bwMode="auto">
          <a:xfrm>
            <a:off x="4953000" y="1752600"/>
            <a:ext cx="3429000" cy="4800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770"/>
                                        </p:tgtEl>
                                        <p:attrNameLst>
                                          <p:attrName>style.visibility</p:attrName>
                                        </p:attrNameLst>
                                      </p:cBhvr>
                                      <p:to>
                                        <p:strVal val="visible"/>
                                      </p:to>
                                    </p:set>
                                    <p:animEffect transition="in" filter="fade">
                                      <p:cBhvr>
                                        <p:cTn id="12" dur="500"/>
                                        <p:tgtEl>
                                          <p:spTgt spid="327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0" y="0"/>
            <a:ext cx="9144001" cy="6858000"/>
          </a:xfrm>
          <a:prstGeom prst="rect">
            <a:avLst/>
          </a:prstGeom>
        </p:spPr>
      </p:pic>
      <p:sp>
        <p:nvSpPr>
          <p:cNvPr id="5" name="Rectangle 4"/>
          <p:cNvSpPr/>
          <p:nvPr/>
        </p:nvSpPr>
        <p:spPr>
          <a:xfrm>
            <a:off x="990600" y="609600"/>
            <a:ext cx="7620000" cy="461665"/>
          </a:xfrm>
          <a:prstGeom prst="rect">
            <a:avLst/>
          </a:prstGeom>
        </p:spPr>
        <p:txBody>
          <a:bodyPr wrap="square">
            <a:spAutoFit/>
          </a:bodyPr>
          <a:lstStyle/>
          <a:p>
            <a:r>
              <a:rPr lang="ar-SA" sz="2400" dirty="0" smtClean="0"/>
              <a:t>بالتعويض عن قيمة الجهد </a:t>
            </a:r>
            <a:r>
              <a:rPr lang="en-US" sz="2400" dirty="0" smtClean="0"/>
              <a:t>V=0 </a:t>
            </a:r>
            <a:r>
              <a:rPr lang="ar-SA" sz="2400" dirty="0" smtClean="0"/>
              <a:t>في معادلة شرودنجر نحصل على :</a:t>
            </a:r>
          </a:p>
        </p:txBody>
      </p:sp>
      <p:pic>
        <p:nvPicPr>
          <p:cNvPr id="31746" name="Picture 2" descr="http://www.hazemsakeek.info/Physics_Lectures/modernphysics/modernphysicsimages/Luct_S11.gif"/>
          <p:cNvPicPr>
            <a:picLocks noChangeAspect="1" noChangeArrowheads="1"/>
          </p:cNvPicPr>
          <p:nvPr/>
        </p:nvPicPr>
        <p:blipFill>
          <a:blip r:embed="rId3" cstate="print"/>
          <a:srcRect/>
          <a:stretch>
            <a:fillRect/>
          </a:stretch>
        </p:blipFill>
        <p:spPr bwMode="auto">
          <a:xfrm>
            <a:off x="3352800" y="1066800"/>
            <a:ext cx="2352675" cy="926250"/>
          </a:xfrm>
          <a:prstGeom prst="rect">
            <a:avLst/>
          </a:prstGeom>
          <a:noFill/>
        </p:spPr>
      </p:pic>
      <p:sp>
        <p:nvSpPr>
          <p:cNvPr id="7" name="TextBox 6"/>
          <p:cNvSpPr txBox="1"/>
          <p:nvPr/>
        </p:nvSpPr>
        <p:spPr>
          <a:xfrm>
            <a:off x="6553200" y="1219200"/>
            <a:ext cx="609600" cy="584775"/>
          </a:xfrm>
          <a:prstGeom prst="rect">
            <a:avLst/>
          </a:prstGeom>
          <a:noFill/>
        </p:spPr>
        <p:txBody>
          <a:bodyPr wrap="square" rtlCol="1">
            <a:spAutoFit/>
          </a:bodyPr>
          <a:lstStyle/>
          <a:p>
            <a:r>
              <a:rPr lang="ar-SA" sz="3200" dirty="0" smtClean="0"/>
              <a:t>⑦</a:t>
            </a:r>
            <a:endParaRPr lang="ar-SA" sz="3200" dirty="0"/>
          </a:p>
        </p:txBody>
      </p:sp>
      <p:sp>
        <p:nvSpPr>
          <p:cNvPr id="11" name="Rectangle 10"/>
          <p:cNvSpPr/>
          <p:nvPr/>
        </p:nvSpPr>
        <p:spPr>
          <a:xfrm>
            <a:off x="4343400" y="2133600"/>
            <a:ext cx="4188967" cy="461665"/>
          </a:xfrm>
          <a:prstGeom prst="rect">
            <a:avLst/>
          </a:prstGeom>
        </p:spPr>
        <p:txBody>
          <a:bodyPr wrap="none">
            <a:spAutoFit/>
          </a:bodyPr>
          <a:lstStyle/>
          <a:p>
            <a:r>
              <a:rPr lang="ar-SA" sz="2400" dirty="0" smtClean="0"/>
              <a:t>بإعادة ترتيب المعادلة على الشكل التالي:</a:t>
            </a:r>
            <a:endParaRPr lang="ar-SA" sz="2400" dirty="0"/>
          </a:p>
        </p:txBody>
      </p:sp>
      <p:pic>
        <p:nvPicPr>
          <p:cNvPr id="31751" name="Picture 7" descr="http://www.hazemsakeek.info/Physics_Lectures/modernphysics/modernphysicsimages/Luct_S12.gif"/>
          <p:cNvPicPr>
            <a:picLocks noChangeAspect="1" noChangeArrowheads="1"/>
          </p:cNvPicPr>
          <p:nvPr/>
        </p:nvPicPr>
        <p:blipFill>
          <a:blip r:embed="rId4" cstate="print"/>
          <a:srcRect/>
          <a:stretch>
            <a:fillRect/>
          </a:stretch>
        </p:blipFill>
        <p:spPr bwMode="auto">
          <a:xfrm>
            <a:off x="3276600" y="2590800"/>
            <a:ext cx="2575560" cy="762000"/>
          </a:xfrm>
          <a:prstGeom prst="rect">
            <a:avLst/>
          </a:prstGeom>
          <a:noFill/>
        </p:spPr>
      </p:pic>
      <p:sp>
        <p:nvSpPr>
          <p:cNvPr id="13" name="TextBox 12"/>
          <p:cNvSpPr txBox="1"/>
          <p:nvPr/>
        </p:nvSpPr>
        <p:spPr>
          <a:xfrm>
            <a:off x="6629400" y="2895600"/>
            <a:ext cx="533400" cy="523220"/>
          </a:xfrm>
          <a:prstGeom prst="rect">
            <a:avLst/>
          </a:prstGeom>
          <a:noFill/>
        </p:spPr>
        <p:txBody>
          <a:bodyPr wrap="square" rtlCol="1">
            <a:spAutoFit/>
          </a:bodyPr>
          <a:lstStyle/>
          <a:p>
            <a:r>
              <a:rPr lang="ar-SA" sz="2800" dirty="0" smtClean="0"/>
              <a:t>⑧</a:t>
            </a:r>
            <a:endParaRPr lang="ar-SA" sz="2800" dirty="0"/>
          </a:p>
        </p:txBody>
      </p:sp>
      <p:pic>
        <p:nvPicPr>
          <p:cNvPr id="31753" name="Picture 9" descr="http://www.hazemsakeek.info/Physics_Lectures/modernphysics/modernphysicsimages/Luct_S13.gif"/>
          <p:cNvPicPr>
            <a:picLocks noChangeAspect="1" noChangeArrowheads="1"/>
          </p:cNvPicPr>
          <p:nvPr/>
        </p:nvPicPr>
        <p:blipFill>
          <a:blip r:embed="rId5" cstate="print"/>
          <a:srcRect/>
          <a:stretch>
            <a:fillRect/>
          </a:stretch>
        </p:blipFill>
        <p:spPr bwMode="auto">
          <a:xfrm>
            <a:off x="3657600" y="3429000"/>
            <a:ext cx="1981200" cy="752475"/>
          </a:xfrm>
          <a:prstGeom prst="rect">
            <a:avLst/>
          </a:prstGeom>
          <a:noFill/>
        </p:spPr>
      </p:pic>
      <p:sp>
        <p:nvSpPr>
          <p:cNvPr id="16" name="Rectangle 15"/>
          <p:cNvSpPr/>
          <p:nvPr/>
        </p:nvSpPr>
        <p:spPr>
          <a:xfrm>
            <a:off x="381000" y="4343400"/>
            <a:ext cx="8077200" cy="2308324"/>
          </a:xfrm>
          <a:prstGeom prst="rect">
            <a:avLst/>
          </a:prstGeom>
        </p:spPr>
        <p:txBody>
          <a:bodyPr wrap="square">
            <a:spAutoFit/>
          </a:bodyPr>
          <a:lstStyle/>
          <a:p>
            <a:r>
              <a:rPr lang="ar-SA" sz="2400" dirty="0" smtClean="0"/>
              <a:t>حيث أن الصندوق يمثل الجهد المطبق على الجسيم واعتبر أن جدار الصندوق ذات ارتفاع لانهائي بحيث لا يمكن للجسيم أن يتواجد خارج الصندوق لذا فإن الشروط الحدية هي:</a:t>
            </a:r>
          </a:p>
          <a:p>
            <a:pPr rtl="0"/>
            <a:r>
              <a:rPr lang="en-US" sz="2400" dirty="0" smtClean="0"/>
              <a:t>V(x) = 0  for    0 &lt; x &lt; L</a:t>
            </a:r>
            <a:br>
              <a:rPr lang="en-US" sz="2400" dirty="0" smtClean="0"/>
            </a:br>
            <a:r>
              <a:rPr lang="en-US" sz="2400" dirty="0" smtClean="0"/>
              <a:t>V(x) = ∞  for    0 &gt; x &lt; L</a:t>
            </a:r>
            <a:br>
              <a:rPr lang="en-US" sz="2400" dirty="0" smtClean="0"/>
            </a:br>
            <a:r>
              <a:rPr lang="az-Cyrl-AZ" sz="2400" dirty="0" smtClean="0"/>
              <a:t>Ѱ</a:t>
            </a:r>
            <a:r>
              <a:rPr lang="en-US" sz="2400" dirty="0" smtClean="0"/>
              <a:t> (x) = 0  for    0 ³ x ³ L</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746"/>
                                        </p:tgtEl>
                                        <p:attrNameLst>
                                          <p:attrName>style.visibility</p:attrName>
                                        </p:attrNameLst>
                                      </p:cBhvr>
                                      <p:to>
                                        <p:strVal val="visible"/>
                                      </p:to>
                                    </p:set>
                                    <p:animEffect transition="in" filter="fade">
                                      <p:cBhvr>
                                        <p:cTn id="12" dur="500"/>
                                        <p:tgtEl>
                                          <p:spTgt spid="3174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751"/>
                                        </p:tgtEl>
                                        <p:attrNameLst>
                                          <p:attrName>style.visibility</p:attrName>
                                        </p:attrNameLst>
                                      </p:cBhvr>
                                      <p:to>
                                        <p:strVal val="visible"/>
                                      </p:to>
                                    </p:set>
                                    <p:animEffect transition="in" filter="fade">
                                      <p:cBhvr>
                                        <p:cTn id="27" dur="500"/>
                                        <p:tgtEl>
                                          <p:spTgt spid="3175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1753"/>
                                        </p:tgtEl>
                                        <p:attrNameLst>
                                          <p:attrName>style.visibility</p:attrName>
                                        </p:attrNameLst>
                                      </p:cBhvr>
                                      <p:to>
                                        <p:strVal val="visible"/>
                                      </p:to>
                                    </p:set>
                                    <p:animEffect transition="in" filter="fade">
                                      <p:cBhvr>
                                        <p:cTn id="37" dur="500"/>
                                        <p:tgtEl>
                                          <p:spTgt spid="3175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1" grpId="0"/>
      <p:bldP spid="13"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3" descr="جوج.png"/>
          <p:cNvPicPr>
            <a:picLocks noChangeAspect="1"/>
          </p:cNvPicPr>
          <p:nvPr/>
        </p:nvPicPr>
        <p:blipFill>
          <a:blip r:embed="rId2" cstate="print"/>
          <a:stretch>
            <a:fillRect/>
          </a:stretch>
        </p:blipFill>
        <p:spPr>
          <a:xfrm>
            <a:off x="-1" y="0"/>
            <a:ext cx="9144001" cy="6858000"/>
          </a:xfrm>
          <a:prstGeom prst="rect">
            <a:avLst/>
          </a:prstGeom>
        </p:spPr>
      </p:pic>
      <p:sp>
        <p:nvSpPr>
          <p:cNvPr id="5" name="Rectangle 4"/>
          <p:cNvSpPr/>
          <p:nvPr/>
        </p:nvSpPr>
        <p:spPr>
          <a:xfrm>
            <a:off x="1371600" y="228600"/>
            <a:ext cx="6781800" cy="3416320"/>
          </a:xfrm>
          <a:prstGeom prst="rect">
            <a:avLst/>
          </a:prstGeom>
        </p:spPr>
        <p:txBody>
          <a:bodyPr wrap="square">
            <a:spAutoFit/>
          </a:bodyPr>
          <a:lstStyle/>
          <a:p>
            <a:r>
              <a:rPr lang="ar-SA" sz="2400" dirty="0" smtClean="0"/>
              <a:t>والحل الذي يحقق المعادلة التفاضلية (7) يجب أن يكون متوافق مع الشروط الحدية السابقة أي أن</a:t>
            </a:r>
          </a:p>
          <a:p>
            <a:pPr rtl="0"/>
            <a:r>
              <a:rPr lang="en-US" sz="2400" dirty="0" smtClean="0"/>
              <a:t>Ѱ(0) = 0     &amp;       </a:t>
            </a:r>
            <a:r>
              <a:rPr lang="az-Cyrl-AZ" sz="2400" dirty="0" smtClean="0"/>
              <a:t>Ѱ</a:t>
            </a:r>
            <a:r>
              <a:rPr lang="en-US" sz="2400" dirty="0" smtClean="0"/>
              <a:t>(L) = 0</a:t>
            </a:r>
          </a:p>
          <a:p>
            <a:r>
              <a:rPr lang="ar-SA" sz="2400" dirty="0" smtClean="0"/>
              <a:t>والحل المناسب الذي يحقق تلك الشروط هو</a:t>
            </a:r>
          </a:p>
          <a:p>
            <a:pPr rtl="0"/>
            <a:r>
              <a:rPr lang="en-US" sz="2400" dirty="0" smtClean="0"/>
              <a:t>Ѱ(x) = A sin B x</a:t>
            </a:r>
          </a:p>
          <a:p>
            <a:pPr rtl="0"/>
            <a:endParaRPr lang="en-US" sz="2400" dirty="0" smtClean="0"/>
          </a:p>
          <a:p>
            <a:pPr rtl="0"/>
            <a:r>
              <a:rPr lang="ar-SA" sz="2400" dirty="0" smtClean="0"/>
              <a:t>نلاحظ أن الشرط    </a:t>
            </a:r>
            <a:br>
              <a:rPr lang="ar-SA" sz="2400" dirty="0" smtClean="0"/>
            </a:br>
            <a:r>
              <a:rPr lang="ar-SA" sz="2400" dirty="0" smtClean="0"/>
              <a:t>=0 محقق ولكي يصبح الشرط الثاني </a:t>
            </a:r>
            <a:r>
              <a:rPr lang="az-Cyrl-AZ" sz="2400" dirty="0" smtClean="0"/>
              <a:t>Ѱ</a:t>
            </a:r>
            <a:r>
              <a:rPr lang="ar-SA" sz="2400" dirty="0" smtClean="0"/>
              <a:t>(0) </a:t>
            </a:r>
            <a:endParaRPr lang="en-US" sz="2400" dirty="0" smtClean="0"/>
          </a:p>
          <a:p>
            <a:pPr rtl="0"/>
            <a:endParaRPr lang="en-US" sz="2400" dirty="0" smtClean="0"/>
          </a:p>
        </p:txBody>
      </p:sp>
      <p:sp>
        <p:nvSpPr>
          <p:cNvPr id="6" name="TextBox 5"/>
          <p:cNvSpPr txBox="1"/>
          <p:nvPr/>
        </p:nvSpPr>
        <p:spPr>
          <a:xfrm>
            <a:off x="1371600" y="2743200"/>
            <a:ext cx="2362200" cy="830997"/>
          </a:xfrm>
          <a:prstGeom prst="rect">
            <a:avLst/>
          </a:prstGeom>
          <a:noFill/>
        </p:spPr>
        <p:txBody>
          <a:bodyPr wrap="square" rtlCol="1">
            <a:spAutoFit/>
          </a:bodyPr>
          <a:lstStyle/>
          <a:p>
            <a:r>
              <a:rPr lang="ar-SA" sz="2400" dirty="0" smtClean="0"/>
              <a:t>Ѱ(</a:t>
            </a:r>
            <a:r>
              <a:rPr lang="en-US" sz="2400" dirty="0" smtClean="0"/>
              <a:t> 0 =  (L</a:t>
            </a:r>
            <a:r>
              <a:rPr lang="ar-SA" sz="2400" dirty="0" smtClean="0"/>
              <a:t>محقق فإن </a:t>
            </a:r>
            <a:br>
              <a:rPr lang="ar-SA" sz="2400" dirty="0" smtClean="0"/>
            </a:br>
            <a:r>
              <a:rPr lang="ar-SA" sz="2400" dirty="0" smtClean="0"/>
              <a:t> </a:t>
            </a:r>
            <a:endParaRPr lang="ar-SA" sz="2400" dirty="0"/>
          </a:p>
        </p:txBody>
      </p:sp>
      <p:sp>
        <p:nvSpPr>
          <p:cNvPr id="7" name="TextBox 6"/>
          <p:cNvSpPr txBox="1"/>
          <p:nvPr/>
        </p:nvSpPr>
        <p:spPr>
          <a:xfrm>
            <a:off x="0" y="3276600"/>
            <a:ext cx="8001000" cy="461665"/>
          </a:xfrm>
          <a:prstGeom prst="rect">
            <a:avLst/>
          </a:prstGeom>
          <a:noFill/>
        </p:spPr>
        <p:txBody>
          <a:bodyPr wrap="square" rtlCol="1">
            <a:spAutoFit/>
          </a:bodyPr>
          <a:lstStyle/>
          <a:p>
            <a:r>
              <a:rPr lang="en-US" sz="2400" dirty="0" smtClean="0"/>
              <a:t>∏BL=n</a:t>
            </a:r>
            <a:r>
              <a:rPr lang="ar-SA" sz="2400" dirty="0" smtClean="0"/>
              <a:t>حيث </a:t>
            </a:r>
            <a:r>
              <a:rPr lang="en-US" sz="2400" dirty="0" smtClean="0"/>
              <a:t>n</a:t>
            </a:r>
            <a:r>
              <a:rPr lang="ar-SA" sz="2400" dirty="0" smtClean="0"/>
              <a:t> عدد صحيح وبالتعويض عن </a:t>
            </a:r>
            <a:r>
              <a:rPr lang="en-US" sz="2400" dirty="0" smtClean="0"/>
              <a:t>B</a:t>
            </a:r>
            <a:r>
              <a:rPr lang="ar-SA" sz="2400" dirty="0" smtClean="0"/>
              <a:t> نحصل على : </a:t>
            </a:r>
            <a:endParaRPr lang="ar-SA" sz="2400" dirty="0"/>
          </a:p>
        </p:txBody>
      </p:sp>
      <p:pic>
        <p:nvPicPr>
          <p:cNvPr id="30722" name="Picture 2" descr="http://www.hazemsakeek.info/Physics_Lectures/modernphysics/modernphysicsimages/Luct_S14.gif"/>
          <p:cNvPicPr>
            <a:picLocks noChangeAspect="1" noChangeArrowheads="1"/>
          </p:cNvPicPr>
          <p:nvPr/>
        </p:nvPicPr>
        <p:blipFill>
          <a:blip r:embed="rId3" cstate="print"/>
          <a:srcRect/>
          <a:stretch>
            <a:fillRect/>
          </a:stretch>
        </p:blipFill>
        <p:spPr bwMode="auto">
          <a:xfrm>
            <a:off x="3505200" y="3810000"/>
            <a:ext cx="2590800" cy="838200"/>
          </a:xfrm>
          <a:prstGeom prst="rect">
            <a:avLst/>
          </a:prstGeom>
          <a:noFill/>
        </p:spPr>
      </p:pic>
      <p:sp>
        <p:nvSpPr>
          <p:cNvPr id="9" name="Rectangle 8"/>
          <p:cNvSpPr/>
          <p:nvPr/>
        </p:nvSpPr>
        <p:spPr>
          <a:xfrm>
            <a:off x="2743200" y="4648200"/>
            <a:ext cx="5213287" cy="461665"/>
          </a:xfrm>
          <a:prstGeom prst="rect">
            <a:avLst/>
          </a:prstGeom>
        </p:spPr>
        <p:txBody>
          <a:bodyPr wrap="none">
            <a:spAutoFit/>
          </a:bodyPr>
          <a:lstStyle/>
          <a:p>
            <a:r>
              <a:rPr lang="ar-SA" sz="2400" dirty="0" smtClean="0"/>
              <a:t>وعليه تكون الطاقة للجسيم داخل صندوق الجهد هو</a:t>
            </a:r>
            <a:endParaRPr lang="ar-SA" sz="2400" dirty="0"/>
          </a:p>
        </p:txBody>
      </p:sp>
      <p:pic>
        <p:nvPicPr>
          <p:cNvPr id="30724" name="Picture 4" descr="http://www.hazemsakeek.info/Physics_Lectures/modernphysics/modernphysicsimages/Luct_S15.gif"/>
          <p:cNvPicPr>
            <a:picLocks noChangeAspect="1" noChangeArrowheads="1"/>
          </p:cNvPicPr>
          <p:nvPr/>
        </p:nvPicPr>
        <p:blipFill>
          <a:blip r:embed="rId4" cstate="print"/>
          <a:srcRect/>
          <a:stretch>
            <a:fillRect/>
          </a:stretch>
        </p:blipFill>
        <p:spPr bwMode="auto">
          <a:xfrm>
            <a:off x="6553200" y="5181600"/>
            <a:ext cx="1600200" cy="762000"/>
          </a:xfrm>
          <a:prstGeom prst="rect">
            <a:avLst/>
          </a:prstGeom>
          <a:noFill/>
        </p:spPr>
      </p:pic>
      <p:sp>
        <p:nvSpPr>
          <p:cNvPr id="11" name="Left Arrow 10"/>
          <p:cNvSpPr/>
          <p:nvPr/>
        </p:nvSpPr>
        <p:spPr>
          <a:xfrm>
            <a:off x="3200400" y="5029200"/>
            <a:ext cx="2819400" cy="914400"/>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r>
              <a:rPr lang="ar-SA" b="1" dirty="0" smtClean="0"/>
              <a:t> وتكون الدالة الموجية له هي : </a:t>
            </a:r>
            <a:endParaRPr lang="ar-SA" dirty="0"/>
          </a:p>
        </p:txBody>
      </p:sp>
      <p:pic>
        <p:nvPicPr>
          <p:cNvPr id="30726" name="Picture 6" descr="http://www.hazemsakeek.info/Physics_Lectures/modernphysics/modernphysicsimages/Luct_S16.gif"/>
          <p:cNvPicPr>
            <a:picLocks noChangeAspect="1" noChangeArrowheads="1"/>
          </p:cNvPicPr>
          <p:nvPr/>
        </p:nvPicPr>
        <p:blipFill>
          <a:blip r:embed="rId5" cstate="print"/>
          <a:srcRect/>
          <a:stretch>
            <a:fillRect/>
          </a:stretch>
        </p:blipFill>
        <p:spPr bwMode="auto">
          <a:xfrm>
            <a:off x="838200" y="5029200"/>
            <a:ext cx="2083488" cy="819151"/>
          </a:xfrm>
          <a:prstGeom prst="rect">
            <a:avLst/>
          </a:prstGeom>
          <a:noFill/>
        </p:spPr>
      </p:pic>
      <p:sp>
        <p:nvSpPr>
          <p:cNvPr id="13" name="Rectangle 12"/>
          <p:cNvSpPr/>
          <p:nvPr/>
        </p:nvSpPr>
        <p:spPr>
          <a:xfrm>
            <a:off x="0" y="6027003"/>
            <a:ext cx="8382000" cy="830997"/>
          </a:xfrm>
          <a:prstGeom prst="rect">
            <a:avLst/>
          </a:prstGeom>
        </p:spPr>
        <p:txBody>
          <a:bodyPr wrap="square">
            <a:spAutoFit/>
          </a:bodyPr>
          <a:lstStyle/>
          <a:p>
            <a:r>
              <a:rPr lang="ar-SA" sz="2400" dirty="0" smtClean="0"/>
              <a:t>وهذه نفس النتائج التي حصلنا عليها في السابق والتي توضح أن الطاقة المسموحة للجسيم مكممة.                                                </a:t>
            </a:r>
            <a:endParaRPr lang="ar-SA"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ar-SA"/>
          </a:p>
        </p:txBody>
      </p:sp>
      <p:sp>
        <p:nvSpPr>
          <p:cNvPr id="3" name="Subtitle 2"/>
          <p:cNvSpPr>
            <a:spLocks noGrp="1"/>
          </p:cNvSpPr>
          <p:nvPr>
            <p:ph type="subTitle" idx="1"/>
          </p:nvPr>
        </p:nvSpPr>
        <p:spPr/>
        <p:txBody>
          <a:bodyPr/>
          <a:lstStyle/>
          <a:p>
            <a:endParaRPr lang="ar-SA"/>
          </a:p>
        </p:txBody>
      </p:sp>
      <p:pic>
        <p:nvPicPr>
          <p:cNvPr id="7" name="Picture 6" descr="flower-1.jpg"/>
          <p:cNvPicPr>
            <a:picLocks noChangeAspect="1"/>
          </p:cNvPicPr>
          <p:nvPr/>
        </p:nvPicPr>
        <p:blipFill>
          <a:blip r:embed="rId2" cstate="print"/>
          <a:stretch>
            <a:fillRect/>
          </a:stretch>
        </p:blipFill>
        <p:spPr>
          <a:xfrm>
            <a:off x="0" y="0"/>
            <a:ext cx="9144000" cy="6858000"/>
          </a:xfrm>
          <a:prstGeom prst="rect">
            <a:avLst/>
          </a:prstGeom>
        </p:spPr>
      </p:pic>
      <p:sp>
        <p:nvSpPr>
          <p:cNvPr id="5" name="TextBox 4"/>
          <p:cNvSpPr txBox="1"/>
          <p:nvPr/>
        </p:nvSpPr>
        <p:spPr>
          <a:xfrm>
            <a:off x="3962400" y="685800"/>
            <a:ext cx="4953000" cy="5693866"/>
          </a:xfrm>
          <a:prstGeom prst="rect">
            <a:avLst/>
          </a:prstGeom>
          <a:noFill/>
        </p:spPr>
        <p:txBody>
          <a:bodyPr wrap="square" rtlCol="1">
            <a:spAutoFit/>
          </a:bodyPr>
          <a:lstStyle/>
          <a:p>
            <a:r>
              <a:rPr lang="ar-SA" sz="2800" dirty="0" smtClean="0"/>
              <a:t/>
            </a:r>
            <a:br>
              <a:rPr lang="ar-SA" sz="2800" dirty="0" smtClean="0"/>
            </a:br>
            <a:r>
              <a:rPr lang="ar-SA" sz="4000" dirty="0" smtClean="0"/>
              <a:t/>
            </a:r>
            <a:br>
              <a:rPr lang="ar-SA" sz="4000" dirty="0" smtClean="0"/>
            </a:br>
            <a:r>
              <a:rPr lang="ar-SA" sz="4000" dirty="0" smtClean="0"/>
              <a:t>1● جواهر القحطاني </a:t>
            </a:r>
            <a:br>
              <a:rPr lang="ar-SA" sz="4000" dirty="0" smtClean="0"/>
            </a:br>
            <a:r>
              <a:rPr lang="ar-SA" sz="4000" dirty="0" smtClean="0"/>
              <a:t>2● فاطمة القرني </a:t>
            </a:r>
            <a:br>
              <a:rPr lang="ar-SA" sz="4000" dirty="0" smtClean="0"/>
            </a:br>
            <a:r>
              <a:rPr lang="ar-SA" sz="4000" dirty="0" smtClean="0"/>
              <a:t>3● إيمان العتيبي </a:t>
            </a:r>
            <a:br>
              <a:rPr lang="ar-SA" sz="4000" dirty="0" smtClean="0"/>
            </a:br>
            <a:r>
              <a:rPr lang="ar-SA" sz="4000" dirty="0" smtClean="0"/>
              <a:t>4● وجدان خوجه</a:t>
            </a:r>
            <a:br>
              <a:rPr lang="ar-SA" sz="4000" dirty="0" smtClean="0"/>
            </a:br>
            <a:r>
              <a:rPr lang="ar-SA" sz="4000" dirty="0" smtClean="0"/>
              <a:t>5● سارة الخالدي </a:t>
            </a:r>
            <a:br>
              <a:rPr lang="ar-SA" sz="4000" dirty="0" smtClean="0"/>
            </a:br>
            <a:r>
              <a:rPr lang="ar-SA" sz="4000" dirty="0" smtClean="0"/>
              <a:t>6</a:t>
            </a:r>
            <a:r>
              <a:rPr lang="ar-SA" sz="2800" dirty="0" smtClean="0"/>
              <a:t> </a:t>
            </a:r>
            <a:r>
              <a:rPr lang="ar-SA" sz="3200" dirty="0" smtClean="0"/>
              <a:t>●  بشرى آل ملاقي </a:t>
            </a:r>
            <a:r>
              <a:rPr lang="ar-SA" sz="2800" dirty="0" smtClean="0"/>
              <a:t/>
            </a:r>
            <a:br>
              <a:rPr lang="ar-SA" sz="2800" dirty="0" smtClean="0"/>
            </a:br>
            <a:r>
              <a:rPr lang="ar-SA" sz="2800" dirty="0" smtClean="0"/>
              <a:t/>
            </a:r>
            <a:br>
              <a:rPr lang="ar-SA" sz="2800" dirty="0" smtClean="0"/>
            </a:br>
            <a:endParaRPr lang="ar-SA" sz="2800" dirty="0"/>
          </a:p>
        </p:txBody>
      </p:sp>
      <p:pic>
        <p:nvPicPr>
          <p:cNvPr id="1028" name="Picture 4" descr="http://forum.z7mh.com/images/fisat/17.gif"/>
          <p:cNvPicPr>
            <a:picLocks noChangeAspect="1" noChangeArrowheads="1" noCrop="1"/>
          </p:cNvPicPr>
          <p:nvPr/>
        </p:nvPicPr>
        <p:blipFill>
          <a:blip r:embed="rId3" cstate="print"/>
          <a:srcRect/>
          <a:stretch>
            <a:fillRect/>
          </a:stretch>
        </p:blipFill>
        <p:spPr bwMode="auto">
          <a:xfrm rot="9900436" flipV="1">
            <a:off x="2690280" y="2599653"/>
            <a:ext cx="1371600" cy="949569"/>
          </a:xfrm>
          <a:prstGeom prst="rect">
            <a:avLst/>
          </a:prstGeom>
          <a:noFill/>
        </p:spPr>
      </p:pic>
      <p:sp>
        <p:nvSpPr>
          <p:cNvPr id="8" name="TextBox 7"/>
          <p:cNvSpPr txBox="1"/>
          <p:nvPr/>
        </p:nvSpPr>
        <p:spPr>
          <a:xfrm>
            <a:off x="457200" y="457200"/>
            <a:ext cx="2667000" cy="584775"/>
          </a:xfrm>
          <a:prstGeom prst="rect">
            <a:avLst/>
          </a:prstGeom>
          <a:noFill/>
        </p:spPr>
        <p:txBody>
          <a:bodyPr wrap="square" rtlCol="1">
            <a:spAutoFit/>
          </a:bodyPr>
          <a:lstStyle/>
          <a:p>
            <a:r>
              <a:rPr lang="ar-SA" sz="3200" dirty="0" smtClean="0">
                <a:solidFill>
                  <a:schemeClr val="bg1"/>
                </a:solidFill>
              </a:rPr>
              <a:t>د. إيمان القرآفي</a:t>
            </a:r>
            <a:endParaRPr lang="ar-SA" sz="3200"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1167</TotalTime>
  <Words>455</Words>
  <Application>Microsoft Office PowerPoint</Application>
  <PresentationFormat>عرض على الشاشة (3:4)‏</PresentationFormat>
  <Paragraphs>126</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AL-Lamsa</cp:lastModifiedBy>
  <cp:revision>97</cp:revision>
  <dcterms:created xsi:type="dcterms:W3CDTF">2012-04-26T15:25:32Z</dcterms:created>
  <dcterms:modified xsi:type="dcterms:W3CDTF">2012-05-16T19:34:38Z</dcterms:modified>
</cp:coreProperties>
</file>