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42" r:id="rId1"/>
  </p:sldMasterIdLst>
  <p:sldIdLst>
    <p:sldId id="256" r:id="rId2"/>
    <p:sldId id="286" r:id="rId3"/>
    <p:sldId id="294" r:id="rId4"/>
    <p:sldId id="295" r:id="rId5"/>
    <p:sldId id="284" r:id="rId6"/>
    <p:sldId id="285" r:id="rId7"/>
    <p:sldId id="257" r:id="rId8"/>
    <p:sldId id="287" r:id="rId9"/>
    <p:sldId id="259" r:id="rId10"/>
    <p:sldId id="277" r:id="rId11"/>
    <p:sldId id="288" r:id="rId12"/>
    <p:sldId id="260" r:id="rId13"/>
    <p:sldId id="291" r:id="rId14"/>
    <p:sldId id="263" r:id="rId15"/>
    <p:sldId id="264" r:id="rId16"/>
    <p:sldId id="265" r:id="rId17"/>
    <p:sldId id="290" r:id="rId18"/>
    <p:sldId id="266" r:id="rId19"/>
    <p:sldId id="267" r:id="rId20"/>
    <p:sldId id="292" r:id="rId21"/>
    <p:sldId id="272" r:id="rId22"/>
    <p:sldId id="273" r:id="rId23"/>
    <p:sldId id="279" r:id="rId24"/>
    <p:sldId id="280" r:id="rId25"/>
    <p:sldId id="274" r:id="rId26"/>
    <p:sldId id="296" r:id="rId27"/>
    <p:sldId id="281" r:id="rId28"/>
    <p:sldId id="293" r:id="rId29"/>
    <p:sldId id="275" r:id="rId30"/>
    <p:sldId id="282" r:id="rId31"/>
    <p:sldId id="276" r:id="rId32"/>
    <p:sldId id="297" r:id="rId33"/>
    <p:sldId id="283" r:id="rId3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E5C96946-32F9-4957-A0AA-D264B0D6A95E}" type="datetimeFigureOut">
              <a:rPr lang="ar-SA" smtClean="0"/>
              <a:pPr/>
              <a:t>03/02/1433</a:t>
            </a:fld>
            <a:endParaRPr lang="ar-SA"/>
          </a:p>
        </p:txBody>
      </p:sp>
      <p:sp>
        <p:nvSpPr>
          <p:cNvPr id="17" name="Footer Placeholder 16"/>
          <p:cNvSpPr>
            <a:spLocks noGrp="1"/>
          </p:cNvSpPr>
          <p:nvPr>
            <p:ph type="ftr" sz="quarter" idx="11"/>
          </p:nvPr>
        </p:nvSpPr>
        <p:spPr>
          <a:xfrm>
            <a:off x="2898648" y="6355080"/>
            <a:ext cx="3474720" cy="365760"/>
          </a:xfrm>
        </p:spPr>
        <p:txBody>
          <a:bodyPr/>
          <a:lstStyle/>
          <a:p>
            <a:endParaRPr lang="ar-SA"/>
          </a:p>
        </p:txBody>
      </p:sp>
      <p:sp>
        <p:nvSpPr>
          <p:cNvPr id="29" name="Slide Number Placeholder 28"/>
          <p:cNvSpPr>
            <a:spLocks noGrp="1"/>
          </p:cNvSpPr>
          <p:nvPr>
            <p:ph type="sldNum" sz="quarter" idx="12"/>
          </p:nvPr>
        </p:nvSpPr>
        <p:spPr>
          <a:xfrm>
            <a:off x="1216152" y="6355080"/>
            <a:ext cx="1219200" cy="365760"/>
          </a:xfrm>
        </p:spPr>
        <p:txBody>
          <a:bodyPr/>
          <a:lstStyle/>
          <a:p>
            <a:fld id="{4490B643-3177-4F24-88D8-1E4D43586A64}" type="slidenum">
              <a:rPr lang="ar-SA" smtClean="0"/>
              <a:pPr/>
              <a:t>‹#›</a:t>
            </a:fld>
            <a:endParaRPr lang="ar-SA"/>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5C96946-32F9-4957-A0AA-D264B0D6A95E}" type="datetimeFigureOut">
              <a:rPr lang="ar-SA" smtClean="0"/>
              <a:pPr/>
              <a:t>03/02/1433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490B643-3177-4F24-88D8-1E4D43586A64}" type="slidenum">
              <a:rPr lang="ar-SA" smtClean="0"/>
              <a:pPr/>
              <a:t>‹#›</a:t>
            </a:fld>
            <a:endParaRPr lang="ar-SA"/>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E5C96946-32F9-4957-A0AA-D264B0D6A95E}" type="datetimeFigureOut">
              <a:rPr lang="ar-SA" smtClean="0"/>
              <a:pPr/>
              <a:t>03/02/1433</a:t>
            </a:fld>
            <a:endParaRPr lang="ar-SA"/>
          </a:p>
        </p:txBody>
      </p:sp>
      <p:sp>
        <p:nvSpPr>
          <p:cNvPr id="5" name="Footer Placeholder 4"/>
          <p:cNvSpPr>
            <a:spLocks noGrp="1"/>
          </p:cNvSpPr>
          <p:nvPr>
            <p:ph type="ftr" sz="quarter" idx="11"/>
          </p:nvPr>
        </p:nvSpPr>
        <p:spPr>
          <a:xfrm>
            <a:off x="2898648" y="6355080"/>
            <a:ext cx="3474720" cy="365760"/>
          </a:xfrm>
        </p:spPr>
        <p:txBody>
          <a:bodyPr/>
          <a:lstStyle/>
          <a:p>
            <a:endParaRPr lang="ar-SA"/>
          </a:p>
        </p:txBody>
      </p:sp>
      <p:sp>
        <p:nvSpPr>
          <p:cNvPr id="6" name="Slide Number Placeholder 5"/>
          <p:cNvSpPr>
            <a:spLocks noGrp="1"/>
          </p:cNvSpPr>
          <p:nvPr>
            <p:ph type="sldNum" sz="quarter" idx="12"/>
          </p:nvPr>
        </p:nvSpPr>
        <p:spPr>
          <a:xfrm>
            <a:off x="1069848" y="6355080"/>
            <a:ext cx="1520952" cy="365760"/>
          </a:xfrm>
        </p:spPr>
        <p:txBody>
          <a:bodyPr/>
          <a:lstStyle/>
          <a:p>
            <a:fld id="{4490B643-3177-4F24-88D8-1E4D43586A64}" type="slidenum">
              <a:rPr lang="ar-SA" smtClean="0"/>
              <a:pPr/>
              <a:t>‹#›</a:t>
            </a:fld>
            <a:endParaRPr lang="ar-SA"/>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5C96946-32F9-4957-A0AA-D264B0D6A95E}" type="datetimeFigureOut">
              <a:rPr lang="ar-SA" smtClean="0"/>
              <a:pPr/>
              <a:t>03/02/1433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490B643-3177-4F24-88D8-1E4D43586A64}" type="slidenum">
              <a:rPr lang="ar-SA" smtClean="0"/>
              <a:pPr/>
              <a:t>‹#›</a:t>
            </a:fld>
            <a:endParaRPr lang="ar-SA"/>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E5C96946-32F9-4957-A0AA-D264B0D6A95E}" type="datetimeFigureOut">
              <a:rPr lang="ar-SA" smtClean="0"/>
              <a:pPr/>
              <a:t>03/02/1433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4490B643-3177-4F24-88D8-1E4D43586A64}" type="slidenum">
              <a:rPr lang="ar-SA" smtClean="0"/>
              <a:pPr/>
              <a:t>‹#›</a:t>
            </a:fld>
            <a:endParaRPr lang="ar-SA"/>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5C96946-32F9-4957-A0AA-D264B0D6A95E}" type="datetimeFigureOut">
              <a:rPr lang="ar-SA" smtClean="0"/>
              <a:pPr/>
              <a:t>03/02/1433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4490B643-3177-4F24-88D8-1E4D43586A64}" type="slidenum">
              <a:rPr lang="ar-SA" smtClean="0"/>
              <a:pPr/>
              <a:t>‹#›</a:t>
            </a:fld>
            <a:endParaRPr lang="ar-SA"/>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C96946-32F9-4957-A0AA-D264B0D6A95E}" type="datetimeFigureOut">
              <a:rPr lang="ar-SA" smtClean="0"/>
              <a:pPr/>
              <a:t>03/02/1433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4490B643-3177-4F24-88D8-1E4D43586A64}" type="slidenum">
              <a:rPr lang="ar-SA" smtClean="0"/>
              <a:pPr/>
              <a:t>‹#›</a:t>
            </a:fld>
            <a:endParaRPr lang="ar-SA"/>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5C96946-32F9-4957-A0AA-D264B0D6A95E}" type="datetimeFigureOut">
              <a:rPr lang="ar-SA" smtClean="0"/>
              <a:pPr/>
              <a:t>03/02/1433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490B643-3177-4F24-88D8-1E4D43586A64}" type="slidenum">
              <a:rPr lang="ar-SA" smtClean="0"/>
              <a:pPr/>
              <a:t>‹#›</a:t>
            </a:fld>
            <a:endParaRPr lang="ar-SA"/>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5C96946-32F9-4957-A0AA-D264B0D6A95E}" type="datetimeFigureOut">
              <a:rPr lang="ar-SA" smtClean="0"/>
              <a:pPr/>
              <a:t>03/02/1433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490B643-3177-4F24-88D8-1E4D43586A64}" type="slidenum">
              <a:rPr lang="ar-SA" smtClean="0"/>
              <a:pPr/>
              <a:t>‹#›</a:t>
            </a:fld>
            <a:endParaRPr lang="ar-SA"/>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C96946-32F9-4957-A0AA-D264B0D6A95E}" type="datetimeFigureOut">
              <a:rPr lang="ar-SA" smtClean="0"/>
              <a:pPr/>
              <a:t>03/02/1433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490B643-3177-4F24-88D8-1E4D43586A64}"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C96946-32F9-4957-A0AA-D264B0D6A95E}" type="datetimeFigureOut">
              <a:rPr lang="ar-SA" smtClean="0"/>
              <a:pPr/>
              <a:t>03/02/1433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490B643-3177-4F24-88D8-1E4D43586A64}" type="slidenum">
              <a:rPr lang="ar-SA" smtClean="0"/>
              <a:pPr/>
              <a:t>‹#›</a:t>
            </a:fld>
            <a:endParaRPr lang="ar-SA"/>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E5C96946-32F9-4957-A0AA-D264B0D6A95E}" type="datetimeFigureOut">
              <a:rPr lang="ar-SA" smtClean="0"/>
              <a:pPr/>
              <a:t>03/02/1433</a:t>
            </a:fld>
            <a:endParaRPr lang="ar-SA"/>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ar-SA"/>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4490B643-3177-4F24-88D8-1E4D43586A64}" type="slidenum">
              <a:rPr lang="ar-SA" smtClean="0"/>
              <a:pPr/>
              <a:t>‹#›</a:t>
            </a:fld>
            <a:endParaRPr lang="ar-SA"/>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p:txStyles>
    <p:titleStyle>
      <a:lvl1pPr algn="l" rtl="1" eaLnBrk="1" latinLnBrk="0" hangingPunct="1">
        <a:spcBef>
          <a:spcPct val="0"/>
        </a:spcBef>
        <a:buNone/>
        <a:defRPr kumimoji="0" sz="3200" kern="120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r" rtl="1"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r" rtl="1"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r" rtl="1"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r" rtl="1"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r" rtl="1"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r" rtl="1"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r" rtl="1"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r" rtl="1"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images.search.yahoo.com/images/view;_ylt=A0PDoX3sXeJO1xkAgkqJzbkF;_ylu=X3oDMTBlMTQ4cGxyBHNlYwNzcgRzbGsDaW1n?back=http://images.search.yahoo.com/search/images?p=effect+of+salt++on+plant+photosynthesis&amp;norw=1&amp;n=30&amp;ei=UTF-8&amp;vm=r&amp;y=Search&amp;fr2=sp-qrw-corr-top&amp;tab=organic&amp;ri=17&amp;w=225&amp;h=220&amp;imgurl=img.ehowcdn.com/article-page-main/ehow/images/a06/38/e5/effect-salinity-photosynthesis-800x800.jpg&amp;rurl=http://www.ehow.com/about_6398405_effect-salinity-photosynthesis.html&amp;size=13.9+KB&amp;name=&amp;p=effect+of+salt++on+plant+photosynthesis&amp;oid=346f5ed61110e652f8e030c25e62247b&amp;fr2=sp-qrw-corr-top&amp;fr=&amp;tt=&amp;b=0&amp;ni=96&amp;no=17&amp;tab=organic&amp;ts=&amp;vm=r&amp;norw=1&amp;sigr=125df0irg&amp;sigb=14ve285mg&amp;sigi=132rfngq0&amp;.crumb=3fhlF4nSFOv"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images.search.yahoo.com/images/view;_ylt=A0PDoYAGYuJOjw0AWsCJzbkF;_ylu=X3oDMTBlMTQ4cGxyBHNlYwNzcgRzbGsDaW1n?back=http://images.search.yahoo.com/search/images?p=effect+of+low+temperature+stress++on+plant+roots&amp;n=30&amp;ei=utf-8&amp;vm=r&amp;y=Search&amp;tab=organic&amp;ri=26&amp;w=300&amp;h=225&amp;imgurl=apps.omafra.gov.on.ca/english/graphics/crops/agriphones/uploaded/ginseng072810f1.jpg&amp;rurl=http://apps.omafra.gov.on.ca/scripts/english/crops/agriphone/article.asp?ID=1871&amp;size=41+KB&amp;name=&amp;p=effect+of+low+temperature+stress++on+plant+roots&amp;oid=18c1ea044ba26a17f767dc36c4c364d2&amp;fr2=&amp;fr=&amp;tt=&amp;b=0&amp;ni=48&amp;no=26&amp;tab=organic&amp;ts=&amp;vm=r&amp;sigr=12gc001a8&amp;sigb=14d4hqe0o&amp;sigi=12kn655vm&amp;.crumb=CuJaNerTnUp"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4414" y="285728"/>
            <a:ext cx="7696224" cy="1428760"/>
          </a:xfrm>
        </p:spPr>
        <p:txBody>
          <a:bodyPr>
            <a:normAutofit fontScale="90000"/>
          </a:bodyPr>
          <a:lstStyle/>
          <a:p>
            <a:pPr algn="ctr"/>
            <a:r>
              <a:rPr lang="ar-SA" dirty="0" smtClean="0"/>
              <a:t>فسيولوجيا البيئة وفسيولوجيا النبات تحت الاجهاد:</a:t>
            </a:r>
            <a:br>
              <a:rPr lang="ar-SA" dirty="0" smtClean="0"/>
            </a:br>
            <a:r>
              <a:rPr lang="ar-SA" dirty="0" smtClean="0"/>
              <a:t>كتاب: فسيولوجيا النبات العامة الجزء </a:t>
            </a:r>
            <a:r>
              <a:rPr lang="ar-SA" dirty="0" err="1" smtClean="0"/>
              <a:t>الثانى</a:t>
            </a:r>
            <a:r>
              <a:rPr lang="ar-SA" dirty="0" smtClean="0"/>
              <a:t>:</a:t>
            </a:r>
            <a:br>
              <a:rPr lang="ar-SA" dirty="0" smtClean="0"/>
            </a:br>
            <a:r>
              <a:rPr lang="ar-SA" dirty="0" smtClean="0"/>
              <a:t>-د. باصلاح-د. الهلال-د. الوهيبي</a:t>
            </a:r>
            <a:endParaRPr lang="ar-SA" dirty="0"/>
          </a:p>
        </p:txBody>
      </p:sp>
      <p:sp>
        <p:nvSpPr>
          <p:cNvPr id="3" name="Subtitle 2"/>
          <p:cNvSpPr>
            <a:spLocks noGrp="1"/>
          </p:cNvSpPr>
          <p:nvPr>
            <p:ph type="subTitle" idx="1"/>
          </p:nvPr>
        </p:nvSpPr>
        <p:spPr>
          <a:xfrm>
            <a:off x="1219200" y="1700808"/>
            <a:ext cx="6858000" cy="1728192"/>
          </a:xfrm>
        </p:spPr>
        <p:txBody>
          <a:bodyPr>
            <a:normAutofit/>
          </a:bodyPr>
          <a:lstStyle/>
          <a:p>
            <a:endParaRPr lang="ar-SA" dirty="0"/>
          </a:p>
          <a:p>
            <a:r>
              <a:rPr lang="ar-SA" dirty="0" smtClean="0"/>
              <a:t>فسيولوجياالاجهاد:</a:t>
            </a:r>
          </a:p>
          <a:p>
            <a:endParaRPr lang="ar-SA" dirty="0" smtClean="0"/>
          </a:p>
          <a:p>
            <a:r>
              <a:rPr lang="ar-SA" smtClean="0"/>
              <a:t>مقدمة</a:t>
            </a:r>
            <a:endParaRPr lang="ar-SA" dirty="0"/>
          </a:p>
        </p:txBody>
      </p:sp>
      <p:pic>
        <p:nvPicPr>
          <p:cNvPr id="83970" name="Picture 2" descr="http://t2.gstatic.com/images?q=tbn:ANd9GcQVhVTvAcRrZLJp3ncog2H6rn68_fF8vnpnsvw5tIwKq75yi_y7"/>
          <p:cNvPicPr>
            <a:picLocks noChangeAspect="1" noChangeArrowheads="1"/>
          </p:cNvPicPr>
          <p:nvPr/>
        </p:nvPicPr>
        <p:blipFill>
          <a:blip r:embed="rId2" cstate="print"/>
          <a:srcRect/>
          <a:stretch>
            <a:fillRect/>
          </a:stretch>
        </p:blipFill>
        <p:spPr bwMode="auto">
          <a:xfrm>
            <a:off x="2000232" y="1988840"/>
            <a:ext cx="2466975" cy="259228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a:xfrm>
            <a:off x="7715272" y="1219200"/>
            <a:ext cx="971528" cy="4937760"/>
          </a:xfrm>
        </p:spPr>
        <p:txBody>
          <a:bodyPr/>
          <a:lstStyle/>
          <a:p>
            <a:endParaRPr lang="ar-SA" dirty="0"/>
          </a:p>
        </p:txBody>
      </p:sp>
      <p:pic>
        <p:nvPicPr>
          <p:cNvPr id="97282" name="Picture 2" descr="http://agritech.tnau.ac.in/agriculture/agri_stress_chart.jpg"/>
          <p:cNvPicPr>
            <a:picLocks noChangeAspect="1" noChangeArrowheads="1"/>
          </p:cNvPicPr>
          <p:nvPr/>
        </p:nvPicPr>
        <p:blipFill>
          <a:blip r:embed="rId2" cstate="print"/>
          <a:srcRect/>
          <a:stretch>
            <a:fillRect/>
          </a:stretch>
        </p:blipFill>
        <p:spPr bwMode="auto">
          <a:xfrm>
            <a:off x="0" y="34803"/>
            <a:ext cx="9144000" cy="6608907"/>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sz="2400" dirty="0" smtClean="0">
                <a:solidFill>
                  <a:srgbClr val="002060"/>
                </a:solidFill>
                <a:latin typeface="Arial" pitchFamily="34" charset="0"/>
                <a:cs typeface="Arial" pitchFamily="34" charset="0"/>
              </a:rPr>
              <a:t>يهتم علماء </a:t>
            </a:r>
            <a:r>
              <a:rPr lang="ar-SA" sz="2400" dirty="0" err="1" smtClean="0">
                <a:solidFill>
                  <a:srgbClr val="002060"/>
                </a:solidFill>
                <a:latin typeface="Arial" pitchFamily="34" charset="0"/>
                <a:cs typeface="Arial" pitchFamily="34" charset="0"/>
              </a:rPr>
              <a:t>البيئه</a:t>
            </a:r>
            <a:r>
              <a:rPr lang="ar-SA" sz="2400" dirty="0" smtClean="0">
                <a:solidFill>
                  <a:srgbClr val="002060"/>
                </a:solidFill>
                <a:latin typeface="Arial" pitchFamily="34" charset="0"/>
                <a:cs typeface="Arial" pitchFamily="34" charset="0"/>
              </a:rPr>
              <a:t> </a:t>
            </a:r>
            <a:r>
              <a:rPr lang="ar-SA" sz="2400" dirty="0" err="1" smtClean="0">
                <a:solidFill>
                  <a:srgbClr val="002060"/>
                </a:solidFill>
                <a:latin typeface="Arial" pitchFamily="34" charset="0"/>
                <a:cs typeface="Arial" pitchFamily="34" charset="0"/>
              </a:rPr>
              <a:t>النباتيه</a:t>
            </a:r>
            <a:r>
              <a:rPr lang="ar-SA" sz="2400" dirty="0" smtClean="0">
                <a:solidFill>
                  <a:srgbClr val="002060"/>
                </a:solidFill>
                <a:latin typeface="Arial" pitchFamily="34" charset="0"/>
                <a:cs typeface="Arial" pitchFamily="34" charset="0"/>
              </a:rPr>
              <a:t> بدراسة </a:t>
            </a:r>
            <a:r>
              <a:rPr lang="ar-SA" sz="2400" dirty="0" err="1" smtClean="0">
                <a:solidFill>
                  <a:srgbClr val="FF0000"/>
                </a:solidFill>
                <a:latin typeface="Arial" pitchFamily="34" charset="0"/>
                <a:cs typeface="Arial" pitchFamily="34" charset="0"/>
              </a:rPr>
              <a:t>أ</a:t>
            </a:r>
            <a:r>
              <a:rPr lang="ar-SA" sz="2400" dirty="0" smtClean="0">
                <a:solidFill>
                  <a:srgbClr val="FF0000"/>
                </a:solidFill>
                <a:latin typeface="Arial" pitchFamily="34" charset="0"/>
                <a:cs typeface="Arial" pitchFamily="34" charset="0"/>
              </a:rPr>
              <a:t>- </a:t>
            </a:r>
            <a:r>
              <a:rPr lang="ar-SA" sz="2400" dirty="0" err="1" smtClean="0">
                <a:solidFill>
                  <a:schemeClr val="tx1"/>
                </a:solidFill>
                <a:latin typeface="Arial" pitchFamily="34" charset="0"/>
                <a:cs typeface="Arial" pitchFamily="34" charset="0"/>
              </a:rPr>
              <a:t>العلاقه</a:t>
            </a:r>
            <a:r>
              <a:rPr lang="ar-SA" sz="2400" dirty="0" smtClean="0">
                <a:solidFill>
                  <a:schemeClr val="tx1"/>
                </a:solidFill>
                <a:latin typeface="Arial" pitchFamily="34" charset="0"/>
                <a:cs typeface="Arial" pitchFamily="34" charset="0"/>
              </a:rPr>
              <a:t> بين النبات والوسط الذي يعيش فيه </a:t>
            </a:r>
            <a:r>
              <a:rPr lang="ar-SA" sz="2400" dirty="0" err="1" smtClean="0">
                <a:solidFill>
                  <a:srgbClr val="FF0000"/>
                </a:solidFill>
                <a:latin typeface="Arial" pitchFamily="34" charset="0"/>
                <a:cs typeface="Arial" pitchFamily="34" charset="0"/>
              </a:rPr>
              <a:t>ب</a:t>
            </a:r>
            <a:r>
              <a:rPr lang="ar-SA" sz="2400" dirty="0" smtClean="0">
                <a:solidFill>
                  <a:srgbClr val="FF0000"/>
                </a:solidFill>
                <a:latin typeface="Arial" pitchFamily="34" charset="0"/>
                <a:cs typeface="Arial" pitchFamily="34" charset="0"/>
              </a:rPr>
              <a:t>- </a:t>
            </a:r>
            <a:r>
              <a:rPr lang="ar-SA" sz="2400" dirty="0" smtClean="0">
                <a:solidFill>
                  <a:schemeClr val="tx1"/>
                </a:solidFill>
                <a:latin typeface="Arial" pitchFamily="34" charset="0"/>
                <a:cs typeface="Arial" pitchFamily="34" charset="0"/>
              </a:rPr>
              <a:t>العلاقة بين النباتات وكذلك علاقتها بالكائنات </a:t>
            </a:r>
            <a:r>
              <a:rPr lang="ar-SA" sz="2400" dirty="0" err="1" smtClean="0">
                <a:solidFill>
                  <a:schemeClr val="tx1"/>
                </a:solidFill>
                <a:latin typeface="Arial" pitchFamily="34" charset="0"/>
                <a:cs typeface="Arial" pitchFamily="34" charset="0"/>
              </a:rPr>
              <a:t>الموجوده</a:t>
            </a:r>
            <a:r>
              <a:rPr lang="ar-SA" sz="2400" dirty="0" smtClean="0">
                <a:solidFill>
                  <a:schemeClr val="tx1"/>
                </a:solidFill>
                <a:latin typeface="Arial" pitchFamily="34" charset="0"/>
                <a:cs typeface="Arial" pitchFamily="34" charset="0"/>
              </a:rPr>
              <a:t> في الوسط الذي تعيش فيه .</a:t>
            </a:r>
          </a:p>
        </p:txBody>
      </p:sp>
      <p:sp>
        <p:nvSpPr>
          <p:cNvPr id="3" name="Content Placeholder 2"/>
          <p:cNvSpPr>
            <a:spLocks noGrp="1"/>
          </p:cNvSpPr>
          <p:nvPr>
            <p:ph sz="quarter" idx="1"/>
          </p:nvPr>
        </p:nvSpPr>
        <p:spPr/>
        <p:txBody>
          <a:bodyPr>
            <a:normAutofit/>
          </a:bodyPr>
          <a:lstStyle/>
          <a:p>
            <a:r>
              <a:rPr lang="ar-SA" dirty="0" smtClean="0">
                <a:latin typeface="Arial" pitchFamily="34" charset="0"/>
                <a:cs typeface="Arial" pitchFamily="34" charset="0"/>
              </a:rPr>
              <a:t>يحصل النبات على ( الماء, </a:t>
            </a:r>
            <a:r>
              <a:rPr lang="en-US" dirty="0" smtClean="0">
                <a:latin typeface="Arial" pitchFamily="34" charset="0"/>
                <a:cs typeface="Arial" pitchFamily="34" charset="0"/>
              </a:rPr>
              <a:t>CO2</a:t>
            </a:r>
            <a:r>
              <a:rPr lang="ar-SA" dirty="0" smtClean="0">
                <a:latin typeface="Arial" pitchFamily="34" charset="0"/>
                <a:cs typeface="Arial" pitchFamily="34" charset="0"/>
              </a:rPr>
              <a:t> ,طاقة الشمس  والعناصر المعدنية ) من البيئه التي تحيط به , وأي تغير في نسبة المواد يؤثر بشكل مباشر أو غير مباشر على منو وتطور النبات .</a:t>
            </a:r>
          </a:p>
          <a:p>
            <a:r>
              <a:rPr lang="ar-SA" dirty="0" err="1" smtClean="0">
                <a:solidFill>
                  <a:srgbClr val="002060"/>
                </a:solidFill>
                <a:latin typeface="Arial" pitchFamily="34" charset="0"/>
                <a:cs typeface="Arial" pitchFamily="34" charset="0"/>
              </a:rPr>
              <a:t>ماهي</a:t>
            </a:r>
            <a:r>
              <a:rPr lang="ar-SA" dirty="0" smtClean="0">
                <a:solidFill>
                  <a:srgbClr val="002060"/>
                </a:solidFill>
                <a:latin typeface="Arial" pitchFamily="34" charset="0"/>
                <a:cs typeface="Arial" pitchFamily="34" charset="0"/>
              </a:rPr>
              <a:t> </a:t>
            </a:r>
            <a:r>
              <a:rPr lang="ar-SA" dirty="0" err="1" smtClean="0">
                <a:solidFill>
                  <a:srgbClr val="002060"/>
                </a:solidFill>
                <a:latin typeface="Arial" pitchFamily="34" charset="0"/>
                <a:cs typeface="Arial" pitchFamily="34" charset="0"/>
              </a:rPr>
              <a:t>البيئه</a:t>
            </a:r>
            <a:r>
              <a:rPr lang="ar-SA" dirty="0" smtClean="0">
                <a:solidFill>
                  <a:srgbClr val="002060"/>
                </a:solidFill>
                <a:latin typeface="Arial" pitchFamily="34" charset="0"/>
                <a:cs typeface="Arial" pitchFamily="34" charset="0"/>
              </a:rPr>
              <a:t> : </a:t>
            </a:r>
            <a:r>
              <a:rPr lang="ar-SA" dirty="0" smtClean="0">
                <a:latin typeface="Arial" pitchFamily="34" charset="0"/>
                <a:cs typeface="Arial" pitchFamily="34" charset="0"/>
              </a:rPr>
              <a:t>هي عبارة عن مجموعة من العوامل المعقدة , تتداخل مع بعضها في التأثير على جميع الكائنات الحيه التي تعيش في هذا الوسط </a:t>
            </a:r>
          </a:p>
          <a:p>
            <a:r>
              <a:rPr lang="ar-SA" dirty="0" smtClean="0">
                <a:latin typeface="Arial" pitchFamily="34" charset="0"/>
                <a:cs typeface="Arial" pitchFamily="34" charset="0"/>
              </a:rPr>
              <a:t> </a:t>
            </a:r>
            <a:r>
              <a:rPr lang="ar-SA" dirty="0" smtClean="0">
                <a:solidFill>
                  <a:srgbClr val="002060"/>
                </a:solidFill>
                <a:latin typeface="Arial" pitchFamily="34" charset="0"/>
                <a:cs typeface="Arial" pitchFamily="34" charset="0"/>
              </a:rPr>
              <a:t>أقسام العوامل </a:t>
            </a:r>
            <a:r>
              <a:rPr lang="ar-SA" dirty="0" err="1" smtClean="0">
                <a:solidFill>
                  <a:srgbClr val="002060"/>
                </a:solidFill>
                <a:latin typeface="Arial" pitchFamily="34" charset="0"/>
                <a:cs typeface="Arial" pitchFamily="34" charset="0"/>
              </a:rPr>
              <a:t>البيئيه</a:t>
            </a:r>
            <a:r>
              <a:rPr lang="ar-SA" dirty="0" smtClean="0">
                <a:solidFill>
                  <a:srgbClr val="002060"/>
                </a:solidFill>
                <a:latin typeface="Arial" pitchFamily="34" charset="0"/>
                <a:cs typeface="Arial" pitchFamily="34" charset="0"/>
              </a:rPr>
              <a:t> : 1-</a:t>
            </a:r>
            <a:r>
              <a:rPr lang="ar-SA" dirty="0" smtClean="0">
                <a:latin typeface="Arial" pitchFamily="34" charset="0"/>
                <a:cs typeface="Arial" pitchFamily="34" charset="0"/>
              </a:rPr>
              <a:t> مجموعة العوامل </a:t>
            </a:r>
            <a:r>
              <a:rPr lang="ar-SA" dirty="0" err="1" smtClean="0">
                <a:latin typeface="Arial" pitchFamily="34" charset="0"/>
                <a:cs typeface="Arial" pitchFamily="34" charset="0"/>
              </a:rPr>
              <a:t>الفيزيائيه</a:t>
            </a:r>
            <a:r>
              <a:rPr lang="ar-SA" dirty="0" smtClean="0">
                <a:latin typeface="Arial" pitchFamily="34" charset="0"/>
                <a:cs typeface="Arial" pitchFamily="34" charset="0"/>
              </a:rPr>
              <a:t> (غير </a:t>
            </a:r>
            <a:r>
              <a:rPr lang="ar-SA" dirty="0" err="1" smtClean="0">
                <a:latin typeface="Arial" pitchFamily="34" charset="0"/>
                <a:cs typeface="Arial" pitchFamily="34" charset="0"/>
              </a:rPr>
              <a:t>إحيائيه</a:t>
            </a:r>
            <a:r>
              <a:rPr lang="ar-SA" dirty="0" smtClean="0">
                <a:latin typeface="Arial" pitchFamily="34" charset="0"/>
                <a:cs typeface="Arial" pitchFamily="34" charset="0"/>
              </a:rPr>
              <a:t>)</a:t>
            </a:r>
          </a:p>
          <a:p>
            <a:pPr>
              <a:buNone/>
            </a:pPr>
            <a:r>
              <a:rPr lang="ar-SA" dirty="0" smtClean="0">
                <a:latin typeface="Arial" pitchFamily="34" charset="0"/>
                <a:cs typeface="Arial" pitchFamily="34" charset="0"/>
              </a:rPr>
              <a:t>       </a:t>
            </a:r>
            <a:r>
              <a:rPr lang="ar-SA" dirty="0" smtClean="0">
                <a:solidFill>
                  <a:srgbClr val="FF0000"/>
                </a:solidFill>
                <a:latin typeface="Arial" pitchFamily="34" charset="0"/>
                <a:cs typeface="Arial" pitchFamily="34" charset="0"/>
              </a:rPr>
              <a:t>أ- </a:t>
            </a:r>
            <a:r>
              <a:rPr lang="ar-SA" dirty="0" smtClean="0">
                <a:latin typeface="Arial" pitchFamily="34" charset="0"/>
                <a:cs typeface="Arial" pitchFamily="34" charset="0"/>
              </a:rPr>
              <a:t>مجموعة العوامل المناخية </a:t>
            </a:r>
            <a:r>
              <a:rPr lang="en-US" dirty="0" smtClean="0">
                <a:latin typeface="Arial" pitchFamily="34" charset="0"/>
                <a:cs typeface="Arial" pitchFamily="34" charset="0"/>
              </a:rPr>
              <a:t>Climatic atmospheric factors:</a:t>
            </a:r>
          </a:p>
          <a:p>
            <a:pPr>
              <a:buNone/>
            </a:pPr>
            <a:r>
              <a:rPr lang="en-US" dirty="0" smtClean="0">
                <a:latin typeface="Arial" pitchFamily="34" charset="0"/>
                <a:cs typeface="Arial" pitchFamily="34" charset="0"/>
              </a:rPr>
              <a:t>       </a:t>
            </a:r>
            <a:r>
              <a:rPr lang="ar-SA" dirty="0" smtClean="0">
                <a:solidFill>
                  <a:srgbClr val="FF0000"/>
                </a:solidFill>
                <a:latin typeface="Arial" pitchFamily="34" charset="0"/>
                <a:cs typeface="Arial" pitchFamily="34" charset="0"/>
              </a:rPr>
              <a:t>ب- </a:t>
            </a:r>
            <a:r>
              <a:rPr lang="ar-SA" dirty="0" smtClean="0">
                <a:latin typeface="Arial" pitchFamily="34" charset="0"/>
                <a:cs typeface="Arial" pitchFamily="34" charset="0"/>
              </a:rPr>
              <a:t>مجموعة العوامل </a:t>
            </a:r>
            <a:r>
              <a:rPr lang="ar-SA" dirty="0" err="1" smtClean="0">
                <a:latin typeface="Arial" pitchFamily="34" charset="0"/>
                <a:cs typeface="Arial" pitchFamily="34" charset="0"/>
              </a:rPr>
              <a:t>التربه</a:t>
            </a:r>
            <a:r>
              <a:rPr lang="ar-SA" dirty="0" smtClean="0">
                <a:latin typeface="Arial" pitchFamily="34" charset="0"/>
                <a:cs typeface="Arial" pitchFamily="34" charset="0"/>
              </a:rPr>
              <a:t> </a:t>
            </a:r>
            <a:r>
              <a:rPr lang="en-US" dirty="0" err="1" smtClean="0">
                <a:latin typeface="Arial" pitchFamily="34" charset="0"/>
                <a:cs typeface="Arial" pitchFamily="34" charset="0"/>
              </a:rPr>
              <a:t>Edaphic</a:t>
            </a:r>
            <a:r>
              <a:rPr lang="en-US" dirty="0" smtClean="0">
                <a:latin typeface="Arial" pitchFamily="34" charset="0"/>
                <a:cs typeface="Arial" pitchFamily="34" charset="0"/>
              </a:rPr>
              <a:t> soil factors:</a:t>
            </a:r>
          </a:p>
          <a:p>
            <a:pPr>
              <a:buNone/>
            </a:pPr>
            <a:r>
              <a:rPr lang="en-US" dirty="0" smtClean="0">
                <a:latin typeface="Arial" pitchFamily="34" charset="0"/>
                <a:cs typeface="Arial" pitchFamily="34" charset="0"/>
              </a:rPr>
              <a:t>       </a:t>
            </a:r>
            <a:r>
              <a:rPr lang="ar-SA" dirty="0" smtClean="0">
                <a:solidFill>
                  <a:srgbClr val="FF0000"/>
                </a:solidFill>
                <a:latin typeface="Arial" pitchFamily="34" charset="0"/>
                <a:cs typeface="Arial" pitchFamily="34" charset="0"/>
              </a:rPr>
              <a:t>ج- </a:t>
            </a:r>
            <a:r>
              <a:rPr lang="ar-SA" dirty="0" smtClean="0">
                <a:latin typeface="Arial" pitchFamily="34" charset="0"/>
                <a:cs typeface="Arial" pitchFamily="34" charset="0"/>
              </a:rPr>
              <a:t>مجموعة عوامل الموقع (العوامل الطبوغرافيه )</a:t>
            </a:r>
          </a:p>
          <a:p>
            <a:pPr>
              <a:buNone/>
            </a:pPr>
            <a:r>
              <a:rPr lang="ar-SA" dirty="0" smtClean="0">
                <a:latin typeface="Arial" pitchFamily="34" charset="0"/>
                <a:cs typeface="Arial" pitchFamily="34" charset="0"/>
              </a:rPr>
              <a:t>لكل عامل بيئي حد أدنى</a:t>
            </a:r>
            <a:r>
              <a:rPr lang="en-US" dirty="0" smtClean="0">
                <a:latin typeface="Arial" pitchFamily="34" charset="0"/>
                <a:cs typeface="Arial" pitchFamily="34" charset="0"/>
              </a:rPr>
              <a:t>minimum</a:t>
            </a:r>
            <a:r>
              <a:rPr lang="ar-SA" dirty="0" smtClean="0">
                <a:latin typeface="Arial" pitchFamily="34" charset="0"/>
                <a:cs typeface="Arial" pitchFamily="34" charset="0"/>
              </a:rPr>
              <a:t> وحد أقصى </a:t>
            </a:r>
            <a:r>
              <a:rPr lang="en-US" dirty="0" smtClean="0">
                <a:latin typeface="Arial" pitchFamily="34" charset="0"/>
                <a:cs typeface="Arial" pitchFamily="34" charset="0"/>
              </a:rPr>
              <a:t>maximum</a:t>
            </a:r>
            <a:r>
              <a:rPr lang="ar-SA" dirty="0" smtClean="0">
                <a:latin typeface="Arial" pitchFamily="34" charset="0"/>
                <a:cs typeface="Arial" pitchFamily="34" charset="0"/>
              </a:rPr>
              <a:t>وحد أمثل </a:t>
            </a:r>
            <a:r>
              <a:rPr lang="en-US" dirty="0" smtClean="0">
                <a:latin typeface="Arial" pitchFamily="34" charset="0"/>
                <a:cs typeface="Arial" pitchFamily="34" charset="0"/>
              </a:rPr>
              <a:t>optimum</a:t>
            </a:r>
            <a:endParaRPr lang="ar-SA" dirty="0" smtClean="0">
              <a:latin typeface="Arial" pitchFamily="34" charset="0"/>
              <a:cs typeface="Arial" pitchFamily="34" charset="0"/>
            </a:endParaRPr>
          </a:p>
          <a:p>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lstStyle/>
          <a:p>
            <a:r>
              <a:rPr lang="en-US" sz="2800" dirty="0" smtClean="0"/>
              <a:t> </a:t>
            </a:r>
            <a:r>
              <a:rPr lang="ar-SA" sz="2800" dirty="0" smtClean="0"/>
              <a:t>تصل العمليات </a:t>
            </a:r>
            <a:r>
              <a:rPr lang="ar-SA" sz="2800" dirty="0" err="1" smtClean="0"/>
              <a:t>الفسيولوجيه</a:t>
            </a:r>
            <a:r>
              <a:rPr lang="ar-SA" sz="2800" dirty="0" smtClean="0"/>
              <a:t> </a:t>
            </a:r>
            <a:r>
              <a:rPr lang="ar-SA" sz="2800" dirty="0" err="1" smtClean="0"/>
              <a:t>والأيضيه</a:t>
            </a:r>
            <a:r>
              <a:rPr lang="ar-SA" sz="2800" dirty="0" smtClean="0"/>
              <a:t> </a:t>
            </a:r>
            <a:r>
              <a:rPr lang="ar-SA" sz="2800" dirty="0" smtClean="0">
                <a:solidFill>
                  <a:srgbClr val="FF0000"/>
                </a:solidFill>
              </a:rPr>
              <a:t>أقصى معدل </a:t>
            </a:r>
            <a:r>
              <a:rPr lang="ar-SA" sz="2800" dirty="0" smtClean="0"/>
              <a:t>,عندما يصل شدة العامل البيئي </a:t>
            </a:r>
            <a:r>
              <a:rPr lang="ar-SA" sz="2800" dirty="0" smtClean="0">
                <a:solidFill>
                  <a:srgbClr val="FF0000"/>
                </a:solidFill>
              </a:rPr>
              <a:t>الى الحد الأمثل .</a:t>
            </a:r>
          </a:p>
          <a:p>
            <a:r>
              <a:rPr lang="ar-SA" sz="2800" dirty="0" smtClean="0">
                <a:solidFill>
                  <a:srgbClr val="FF0000"/>
                </a:solidFill>
              </a:rPr>
              <a:t> </a:t>
            </a:r>
            <a:r>
              <a:rPr lang="ar-SA" sz="2800" dirty="0" smtClean="0"/>
              <a:t>وينقص معدل العمليات </a:t>
            </a:r>
            <a:r>
              <a:rPr lang="ar-SA" sz="2800" dirty="0" err="1" smtClean="0"/>
              <a:t>الفسيولوجيه</a:t>
            </a:r>
            <a:r>
              <a:rPr lang="ar-SA" sz="2800" dirty="0" smtClean="0"/>
              <a:t> </a:t>
            </a:r>
            <a:r>
              <a:rPr lang="ar-SA" sz="2800" dirty="0" err="1" smtClean="0"/>
              <a:t>والأيضيه</a:t>
            </a:r>
            <a:r>
              <a:rPr lang="ar-SA" sz="2800" dirty="0" smtClean="0"/>
              <a:t> ,بزيادة أو نقص تركيز العمل البيئي عن الحد الأمثل .</a:t>
            </a:r>
          </a:p>
          <a:p>
            <a:r>
              <a:rPr lang="ar-SA" sz="2800" dirty="0" smtClean="0"/>
              <a:t> </a:t>
            </a:r>
            <a:r>
              <a:rPr lang="ar-SA" sz="2400" dirty="0" smtClean="0">
                <a:solidFill>
                  <a:srgbClr val="FF0000"/>
                </a:solidFill>
              </a:rPr>
              <a:t>عللي يرى كثير من علماء </a:t>
            </a:r>
            <a:r>
              <a:rPr lang="ar-SA" sz="2400" dirty="0" err="1" smtClean="0">
                <a:solidFill>
                  <a:srgbClr val="FF0000"/>
                </a:solidFill>
              </a:rPr>
              <a:t>البيئه</a:t>
            </a:r>
            <a:r>
              <a:rPr lang="ar-SA" sz="2400" dirty="0" smtClean="0">
                <a:solidFill>
                  <a:srgbClr val="FF0000"/>
                </a:solidFill>
              </a:rPr>
              <a:t> ضرورة ربط علم فسيولوجيا النبات بعلم </a:t>
            </a:r>
            <a:r>
              <a:rPr lang="ar-SA" sz="2400" dirty="0" err="1" smtClean="0">
                <a:solidFill>
                  <a:srgbClr val="FF0000"/>
                </a:solidFill>
              </a:rPr>
              <a:t>البيئه</a:t>
            </a:r>
            <a:r>
              <a:rPr lang="ar-SA" sz="2400" dirty="0" smtClean="0">
                <a:solidFill>
                  <a:srgbClr val="FF0000"/>
                </a:solidFill>
              </a:rPr>
              <a:t> ؟</a:t>
            </a:r>
          </a:p>
          <a:p>
            <a:r>
              <a:rPr lang="ar-SA" sz="2400" dirty="0" smtClean="0"/>
              <a:t>للارتباط الكبير بين العوامل </a:t>
            </a:r>
            <a:r>
              <a:rPr lang="ar-SA" sz="2400" dirty="0" err="1" smtClean="0"/>
              <a:t>البيئيه</a:t>
            </a:r>
            <a:r>
              <a:rPr lang="ar-SA" sz="2400" dirty="0" smtClean="0"/>
              <a:t> والعمليات </a:t>
            </a:r>
            <a:r>
              <a:rPr lang="ar-SA" sz="2400" dirty="0" err="1" smtClean="0"/>
              <a:t>الفسيولوجيه</a:t>
            </a:r>
            <a:r>
              <a:rPr lang="ar-SA" sz="2400" dirty="0" smtClean="0"/>
              <a:t> </a:t>
            </a:r>
            <a:r>
              <a:rPr lang="ar-SA" sz="2400" dirty="0" err="1" smtClean="0"/>
              <a:t>والأيضية</a:t>
            </a:r>
            <a:r>
              <a:rPr lang="ar-SA" sz="2400" dirty="0" smtClean="0"/>
              <a:t> ونمو النبات</a:t>
            </a:r>
          </a:p>
          <a:p>
            <a:r>
              <a:rPr lang="ar-SA" sz="2400" dirty="0" smtClean="0"/>
              <a:t>أعطي أمثله على تأثير العوامل البيئية على العمليات </a:t>
            </a:r>
            <a:r>
              <a:rPr lang="ar-SA" sz="2400" dirty="0" err="1" smtClean="0"/>
              <a:t>الفسيولوجيه</a:t>
            </a:r>
            <a:r>
              <a:rPr lang="ar-SA" sz="2400" dirty="0" smtClean="0"/>
              <a:t> </a:t>
            </a:r>
            <a:r>
              <a:rPr lang="ar-SA" sz="2400" dirty="0" err="1" smtClean="0"/>
              <a:t>والأيضية</a:t>
            </a:r>
            <a:endParaRPr lang="ar-SA" sz="2400" dirty="0" smtClean="0"/>
          </a:p>
          <a:p>
            <a:pPr>
              <a:buNone/>
            </a:pPr>
            <a:r>
              <a:rPr lang="ar-SA" sz="2400" dirty="0" smtClean="0"/>
              <a:t>  1- الحرارة   2- الضوء</a:t>
            </a:r>
          </a:p>
          <a:p>
            <a:pPr>
              <a:buNone/>
            </a:pP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فسيولوجيا  </a:t>
            </a:r>
            <a:r>
              <a:rPr lang="ar-SA" dirty="0" err="1" smtClean="0"/>
              <a:t>الاجهاد</a:t>
            </a:r>
            <a:endParaRPr lang="ar-SA" dirty="0"/>
          </a:p>
        </p:txBody>
      </p:sp>
      <p:sp>
        <p:nvSpPr>
          <p:cNvPr id="3" name="Content Placeholder 2"/>
          <p:cNvSpPr>
            <a:spLocks noGrp="1"/>
          </p:cNvSpPr>
          <p:nvPr>
            <p:ph sz="quarter" idx="1"/>
          </p:nvPr>
        </p:nvSpPr>
        <p:spPr>
          <a:xfrm>
            <a:off x="2071670" y="1142984"/>
            <a:ext cx="6615130" cy="5357850"/>
          </a:xfrm>
        </p:spPr>
        <p:txBody>
          <a:bodyPr>
            <a:normAutofit fontScale="85000" lnSpcReduction="20000"/>
          </a:bodyPr>
          <a:lstStyle/>
          <a:p>
            <a:r>
              <a:rPr lang="ar-SA" dirty="0" smtClean="0"/>
              <a:t>هو العلم الذي  يهتم بدراسة  تاثير  العوامل  البيئية القاسية على العمليات  الفسيولوجية والايضية  وكذلك ميكانيكية  مقاومة النباتات للاجهاد.</a:t>
            </a:r>
          </a:p>
          <a:p>
            <a:r>
              <a:rPr lang="ar-SA" dirty="0" smtClean="0"/>
              <a:t>الاجهاد الاحيائي </a:t>
            </a:r>
            <a:r>
              <a:rPr lang="en-US" dirty="0" smtClean="0"/>
              <a:t>biological stress</a:t>
            </a:r>
            <a:r>
              <a:rPr lang="ar-SA" dirty="0" smtClean="0"/>
              <a:t>  هو مصطلح للتعبير   عن العامل البيئي القادر  على احداث  اضرار للكائن الحى   تقاس شدة  الاجهاد البيولوجى  بوحدات الطاقة  او وحدات التركيز.</a:t>
            </a:r>
          </a:p>
          <a:p>
            <a:endParaRPr lang="ar-SA" dirty="0" smtClean="0"/>
          </a:p>
          <a:p>
            <a:r>
              <a:rPr lang="ar-SA" dirty="0" err="1" smtClean="0"/>
              <a:t>ماهى</a:t>
            </a:r>
            <a:r>
              <a:rPr lang="ar-SA" dirty="0" smtClean="0"/>
              <a:t> العوامل البيئية المجهدة؟</a:t>
            </a:r>
          </a:p>
          <a:p>
            <a:r>
              <a:rPr lang="ar-SA" dirty="0" smtClean="0"/>
              <a:t>زيادة  الماء</a:t>
            </a:r>
            <a:r>
              <a:rPr lang="en-US" dirty="0" err="1" smtClean="0"/>
              <a:t>Excese</a:t>
            </a:r>
            <a:r>
              <a:rPr lang="en-US" dirty="0" smtClean="0"/>
              <a:t> Water-– </a:t>
            </a:r>
            <a:endParaRPr lang="ar-SA" dirty="0" smtClean="0"/>
          </a:p>
          <a:p>
            <a:r>
              <a:rPr lang="ar-SA" dirty="0" smtClean="0"/>
              <a:t> نقص الماء الجفاف</a:t>
            </a:r>
            <a:r>
              <a:rPr lang="en-US" dirty="0" smtClean="0"/>
              <a:t> Water Deficit </a:t>
            </a:r>
            <a:endParaRPr lang="ar-SA" dirty="0" smtClean="0"/>
          </a:p>
          <a:p>
            <a:pPr>
              <a:buNone/>
            </a:pPr>
            <a:r>
              <a:rPr lang="ar-SA" dirty="0" smtClean="0"/>
              <a:t>الحرارة المرتفعة </a:t>
            </a:r>
            <a:r>
              <a:rPr lang="en-US" dirty="0" smtClean="0"/>
              <a:t>High Temperature </a:t>
            </a:r>
            <a:r>
              <a:rPr lang="ar-SA" dirty="0" smtClean="0"/>
              <a:t>تسخين .والمنخفضة</a:t>
            </a:r>
            <a:r>
              <a:rPr lang="en-US" dirty="0" err="1" smtClean="0"/>
              <a:t>LowTemperature</a:t>
            </a:r>
            <a:r>
              <a:rPr lang="en-US" dirty="0" smtClean="0"/>
              <a:t>)</a:t>
            </a:r>
            <a:r>
              <a:rPr lang="ar-SA" dirty="0" smtClean="0"/>
              <a:t> )برودة  التجمد (</a:t>
            </a:r>
            <a:r>
              <a:rPr lang="en-US" dirty="0" smtClean="0"/>
              <a:t>Freezing</a:t>
            </a:r>
            <a:r>
              <a:rPr lang="ar-SA" dirty="0" smtClean="0"/>
              <a:t> )</a:t>
            </a:r>
          </a:p>
          <a:p>
            <a:r>
              <a:rPr lang="ar-SA" dirty="0" smtClean="0"/>
              <a:t> الاملاح</a:t>
            </a:r>
            <a:r>
              <a:rPr lang="en-US" dirty="0" smtClean="0"/>
              <a:t> -Salt-:</a:t>
            </a:r>
            <a:endParaRPr lang="ar-SA" dirty="0" smtClean="0"/>
          </a:p>
          <a:p>
            <a:r>
              <a:rPr lang="ar-SA" dirty="0" smtClean="0"/>
              <a:t> </a:t>
            </a:r>
            <a:r>
              <a:rPr lang="ar-SA" dirty="0" err="1" smtClean="0"/>
              <a:t>الاشعاع</a:t>
            </a:r>
            <a:r>
              <a:rPr lang="ar-SA" dirty="0" smtClean="0"/>
              <a:t> </a:t>
            </a:r>
            <a:r>
              <a:rPr lang="en-US" dirty="0" smtClean="0"/>
              <a:t>Radiation- :</a:t>
            </a:r>
            <a:endParaRPr lang="ar-SA" dirty="0" smtClean="0"/>
          </a:p>
          <a:p>
            <a:r>
              <a:rPr lang="ar-SA" dirty="0" smtClean="0"/>
              <a:t> الرياح</a:t>
            </a:r>
            <a:r>
              <a:rPr lang="en-US" dirty="0" smtClean="0"/>
              <a:t> – Wind:</a:t>
            </a:r>
            <a:endParaRPr lang="ar-SA" dirty="0" smtClean="0"/>
          </a:p>
          <a:p>
            <a:r>
              <a:rPr lang="ar-SA" dirty="0" smtClean="0"/>
              <a:t> </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فسيولوجيا  الاجهاد</a:t>
            </a:r>
            <a:endParaRPr lang="ar-SA" dirty="0"/>
          </a:p>
        </p:txBody>
      </p:sp>
      <p:sp>
        <p:nvSpPr>
          <p:cNvPr id="3" name="Content Placeholder 2"/>
          <p:cNvSpPr>
            <a:spLocks noGrp="1"/>
          </p:cNvSpPr>
          <p:nvPr>
            <p:ph sz="quarter" idx="1"/>
          </p:nvPr>
        </p:nvSpPr>
        <p:spPr/>
        <p:txBody>
          <a:bodyPr/>
          <a:lstStyle/>
          <a:p>
            <a:r>
              <a:rPr lang="ar-SA" dirty="0" smtClean="0"/>
              <a:t> عندما يتعرض   الكائن الحى  الى اجهاد بيولوجى :</a:t>
            </a:r>
          </a:p>
          <a:p>
            <a:r>
              <a:rPr lang="ar-SA" dirty="0" smtClean="0"/>
              <a:t>  قد يحدث شد  فيزيائي </a:t>
            </a:r>
            <a:r>
              <a:rPr lang="en-US" dirty="0" smtClean="0"/>
              <a:t>physical strain</a:t>
            </a:r>
            <a:r>
              <a:rPr lang="ar-SA" dirty="0" smtClean="0"/>
              <a:t>  طبيعي  او شد كيميائي </a:t>
            </a:r>
          </a:p>
          <a:p>
            <a:r>
              <a:rPr lang="ar-SA" dirty="0" smtClean="0"/>
              <a:t> التغيرات  التى تحدث   للجسم   قد تكون  عكسية ( تزول بازالة الاجهاد) عند تعرض  الكائن  الحى الى </a:t>
            </a:r>
            <a:r>
              <a:rPr lang="ar-SA" dirty="0" smtClean="0">
                <a:solidFill>
                  <a:srgbClr val="FF0000"/>
                </a:solidFill>
              </a:rPr>
              <a:t>اجهاد غير قوى.</a:t>
            </a:r>
          </a:p>
          <a:p>
            <a:r>
              <a:rPr lang="ar-SA" dirty="0" smtClean="0"/>
              <a:t>عند زيادة  شدة الاجهاد  عن حد  معين  قد </a:t>
            </a:r>
            <a:r>
              <a:rPr lang="ar-SA" dirty="0" smtClean="0">
                <a:solidFill>
                  <a:srgbClr val="FF0000"/>
                </a:solidFill>
              </a:rPr>
              <a:t>يظهر</a:t>
            </a:r>
            <a:r>
              <a:rPr lang="ar-SA" dirty="0" smtClean="0"/>
              <a:t> على الجسم  </a:t>
            </a:r>
            <a:r>
              <a:rPr lang="ar-SA" dirty="0" smtClean="0">
                <a:solidFill>
                  <a:srgbClr val="FF0000"/>
                </a:solidFill>
              </a:rPr>
              <a:t>تغيرات  دائمة </a:t>
            </a:r>
            <a:r>
              <a:rPr lang="ar-SA" dirty="0" smtClean="0"/>
              <a:t> او اضرار  تؤدى الى موته.</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562" y="152400"/>
            <a:ext cx="4186238" cy="490518"/>
          </a:xfrm>
        </p:spPr>
        <p:txBody>
          <a:bodyPr>
            <a:normAutofit fontScale="90000"/>
          </a:bodyPr>
          <a:lstStyle/>
          <a:p>
            <a:r>
              <a:rPr lang="ar-SA" dirty="0" smtClean="0"/>
              <a:t>مقاومةالاجهاد</a:t>
            </a:r>
            <a:endParaRPr lang="ar-SA" dirty="0"/>
          </a:p>
        </p:txBody>
      </p:sp>
      <p:sp>
        <p:nvSpPr>
          <p:cNvPr id="3" name="Content Placeholder 2"/>
          <p:cNvSpPr>
            <a:spLocks noGrp="1"/>
          </p:cNvSpPr>
          <p:nvPr>
            <p:ph sz="quarter" idx="1"/>
          </p:nvPr>
        </p:nvSpPr>
        <p:spPr>
          <a:xfrm>
            <a:off x="457200" y="714356"/>
            <a:ext cx="8229600" cy="5442604"/>
          </a:xfrm>
        </p:spPr>
        <p:txBody>
          <a:bodyPr>
            <a:normAutofit fontScale="92500" lnSpcReduction="10000"/>
          </a:bodyPr>
          <a:lstStyle/>
          <a:p>
            <a:r>
              <a:rPr lang="ar-SA" dirty="0" smtClean="0"/>
              <a:t>تعرف مقاومة </a:t>
            </a:r>
            <a:r>
              <a:rPr lang="ar-SA" dirty="0" err="1" smtClean="0"/>
              <a:t>الاجهاد</a:t>
            </a:r>
            <a:r>
              <a:rPr lang="en-US" dirty="0" smtClean="0"/>
              <a:t>Stress Resistance </a:t>
            </a:r>
            <a:r>
              <a:rPr lang="ar-SA" dirty="0" smtClean="0"/>
              <a:t>: انها كمية  الاجهاد اللازم لقتل50% من خلايا الكائن  الحى .</a:t>
            </a:r>
          </a:p>
          <a:p>
            <a:pPr>
              <a:buNone/>
            </a:pPr>
            <a:r>
              <a:rPr lang="ar-SA" dirty="0" smtClean="0"/>
              <a:t>انواع المقا ومة:</a:t>
            </a:r>
          </a:p>
          <a:p>
            <a:pPr>
              <a:buNone/>
            </a:pPr>
            <a:r>
              <a:rPr lang="ar-SA" dirty="0" smtClean="0"/>
              <a:t>1</a:t>
            </a:r>
            <a:r>
              <a:rPr lang="ar-SA" dirty="0" smtClean="0">
                <a:solidFill>
                  <a:srgbClr val="FF0000"/>
                </a:solidFill>
              </a:rPr>
              <a:t>-المقاومة بالتجنب( </a:t>
            </a:r>
            <a:r>
              <a:rPr lang="en-US" dirty="0" smtClean="0">
                <a:solidFill>
                  <a:srgbClr val="FF0000"/>
                </a:solidFill>
              </a:rPr>
              <a:t>Stress Avoidance-</a:t>
            </a:r>
            <a:r>
              <a:rPr lang="ar-SA" dirty="0" smtClean="0"/>
              <a:t>)</a:t>
            </a:r>
            <a:endParaRPr lang="en-US" dirty="0" smtClean="0"/>
          </a:p>
          <a:p>
            <a:pPr>
              <a:buNone/>
            </a:pPr>
            <a:r>
              <a:rPr lang="ar-SA" dirty="0" smtClean="0"/>
              <a:t>:تستخدم النباتات التى تقاوم بالتجنب  طرق  فيزيائية  او كيميائية لمنع دخول   الاجهاد الى داخل  انسجتها( مثل تركيز منخفض للملح داخل الانسجة مقارنة مع تركيزه خارج الانسجة). </a:t>
            </a:r>
          </a:p>
          <a:p>
            <a:pPr>
              <a:buNone/>
            </a:pPr>
            <a:r>
              <a:rPr lang="ar-SA" dirty="0" smtClean="0"/>
              <a:t>2- </a:t>
            </a:r>
            <a:r>
              <a:rPr lang="ar-SA" dirty="0" smtClean="0">
                <a:solidFill>
                  <a:srgbClr val="FF0000"/>
                </a:solidFill>
              </a:rPr>
              <a:t>المقاومة بالتحمل(</a:t>
            </a:r>
            <a:r>
              <a:rPr lang="en-US" dirty="0" smtClean="0">
                <a:solidFill>
                  <a:srgbClr val="FF0000"/>
                </a:solidFill>
              </a:rPr>
              <a:t>Stress Tolerance-</a:t>
            </a:r>
            <a:r>
              <a:rPr lang="ar-SA" dirty="0" smtClean="0"/>
              <a:t>):لاتستطيع النباتات منع دخول الاجهاد الى انسجتها ولكن تستطيع  منع او تحمل الشد الذي يسببه الاجهاد.</a:t>
            </a:r>
          </a:p>
          <a:p>
            <a:pPr>
              <a:buNone/>
            </a:pPr>
            <a:r>
              <a:rPr lang="ar-SA" dirty="0" smtClean="0"/>
              <a:t> 3-</a:t>
            </a:r>
            <a:r>
              <a:rPr lang="ar-SA" dirty="0" smtClean="0">
                <a:solidFill>
                  <a:srgbClr val="FF0000"/>
                </a:solidFill>
              </a:rPr>
              <a:t>التأقلم(</a:t>
            </a:r>
            <a:r>
              <a:rPr lang="en-US" dirty="0" smtClean="0">
                <a:solidFill>
                  <a:srgbClr val="FF0000"/>
                </a:solidFill>
              </a:rPr>
              <a:t>Adaptation-</a:t>
            </a:r>
            <a:r>
              <a:rPr lang="ar-SA" dirty="0" smtClean="0"/>
              <a:t>): للتعبير   عن مدى مساهمة صفة معينة  في تمكين  الكائن الحى من العيش في بيئته , انه التحورات التركيبية  والوظيفة القابلة  للتوارث والتى  تزيد  من احتمال انتشار الكائن  الحى  في بيئة  معينة.</a:t>
            </a:r>
          </a:p>
          <a:p>
            <a:pPr>
              <a:buNone/>
            </a:pPr>
            <a:r>
              <a:rPr lang="ar-SA" dirty="0" smtClean="0"/>
              <a:t> 4-ا</a:t>
            </a:r>
            <a:r>
              <a:rPr lang="ar-SA" dirty="0" smtClean="0">
                <a:solidFill>
                  <a:srgbClr val="FF0000"/>
                </a:solidFill>
              </a:rPr>
              <a:t>لتقسية(</a:t>
            </a:r>
            <a:r>
              <a:rPr lang="en-US" dirty="0" smtClean="0">
                <a:solidFill>
                  <a:srgbClr val="FF0000"/>
                </a:solidFill>
              </a:rPr>
              <a:t>Hardening</a:t>
            </a:r>
            <a:r>
              <a:rPr lang="ar-SA" dirty="0" smtClean="0">
                <a:solidFill>
                  <a:srgbClr val="FF0000"/>
                </a:solidFill>
              </a:rPr>
              <a:t> </a:t>
            </a:r>
            <a:r>
              <a:rPr lang="ar-SA" dirty="0" smtClean="0"/>
              <a:t>): التعبير عن تعريض  الكائن </a:t>
            </a:r>
            <a:r>
              <a:rPr lang="ar-SA" dirty="0" err="1" smtClean="0"/>
              <a:t>الحى</a:t>
            </a:r>
            <a:r>
              <a:rPr lang="ar-SA" dirty="0" smtClean="0"/>
              <a:t>  </a:t>
            </a:r>
            <a:r>
              <a:rPr lang="ar-SA" dirty="0" err="1" smtClean="0"/>
              <a:t>الى</a:t>
            </a:r>
            <a:r>
              <a:rPr lang="ar-SA" dirty="0" smtClean="0"/>
              <a:t> دورات  من </a:t>
            </a:r>
            <a:r>
              <a:rPr lang="ar-SA" dirty="0" err="1" smtClean="0"/>
              <a:t>الاجهاد</a:t>
            </a:r>
            <a:r>
              <a:rPr lang="ar-SA" dirty="0" smtClean="0"/>
              <a:t> الخفيف حتى يساعده  على مقاومة </a:t>
            </a:r>
            <a:r>
              <a:rPr lang="ar-SA" dirty="0" err="1" smtClean="0"/>
              <a:t>الاجهاد</a:t>
            </a:r>
            <a:r>
              <a:rPr lang="ar-SA" dirty="0" smtClean="0"/>
              <a:t> الشديد عند تعرضه له .</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152400"/>
            <a:ext cx="4114800" cy="633394"/>
          </a:xfrm>
          <a:solidFill>
            <a:schemeClr val="accent2"/>
          </a:solidFill>
        </p:spPr>
        <p:txBody>
          <a:bodyPr/>
          <a:lstStyle/>
          <a:p>
            <a:r>
              <a:rPr lang="ar-SA" dirty="0" smtClean="0"/>
              <a:t>عوامل الاجهاد البيئي للنبات</a:t>
            </a:r>
            <a:endParaRPr lang="ar-SA" dirty="0"/>
          </a:p>
        </p:txBody>
      </p:sp>
      <p:pic>
        <p:nvPicPr>
          <p:cNvPr id="4" name="Picture 2" descr="http://agritech.tnau.ac.in/agriculture/agri_stress_chart.jpg"/>
          <p:cNvPicPr>
            <a:picLocks noGrp="1" noChangeAspect="1" noChangeArrowheads="1"/>
          </p:cNvPicPr>
          <p:nvPr>
            <p:ph sz="quarter" idx="1"/>
          </p:nvPr>
        </p:nvPicPr>
        <p:blipFill>
          <a:blip r:embed="rId2" cstate="print"/>
          <a:srcRect/>
          <a:stretch>
            <a:fillRect/>
          </a:stretch>
        </p:blipFill>
        <p:spPr bwMode="auto">
          <a:xfrm>
            <a:off x="1" y="785794"/>
            <a:ext cx="8715404" cy="5572164"/>
          </a:xfrm>
          <a:prstGeom prst="rect">
            <a:avLst/>
          </a:prstGeom>
          <a:noFill/>
          <a:ln>
            <a:solidFill>
              <a:srgbClr val="FF0000"/>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9322" y="152400"/>
            <a:ext cx="3000396" cy="990600"/>
          </a:xfrm>
          <a:solidFill>
            <a:schemeClr val="accent2"/>
          </a:solidFill>
        </p:spPr>
        <p:txBody>
          <a:bodyPr/>
          <a:lstStyle/>
          <a:p>
            <a:r>
              <a:rPr lang="ar-SA" dirty="0" smtClean="0"/>
              <a:t>1-اجهاد الجفاف</a:t>
            </a:r>
            <a:endParaRPr lang="ar-SA" dirty="0"/>
          </a:p>
        </p:txBody>
      </p:sp>
      <p:sp>
        <p:nvSpPr>
          <p:cNvPr id="3" name="Content Placeholder 2"/>
          <p:cNvSpPr>
            <a:spLocks noGrp="1"/>
          </p:cNvSpPr>
          <p:nvPr>
            <p:ph sz="quarter" idx="1"/>
          </p:nvPr>
        </p:nvSpPr>
        <p:spPr/>
        <p:txBody>
          <a:bodyPr>
            <a:normAutofit/>
          </a:bodyPr>
          <a:lstStyle/>
          <a:p>
            <a:r>
              <a:rPr lang="ar-SA" sz="2400" dirty="0" smtClean="0"/>
              <a:t>يرجع الاجهاد المائي  الى </a:t>
            </a:r>
            <a:r>
              <a:rPr lang="ar-SA" sz="2400" dirty="0" smtClean="0">
                <a:solidFill>
                  <a:srgbClr val="FF0000"/>
                </a:solidFill>
              </a:rPr>
              <a:t>نقص الماء</a:t>
            </a:r>
            <a:r>
              <a:rPr lang="ar-SA" sz="2400" dirty="0" smtClean="0"/>
              <a:t>( اجهاد نقص الماء او اجهاد الجفاف) </a:t>
            </a:r>
            <a:r>
              <a:rPr lang="ar-SA" sz="2400" dirty="0" err="1" smtClean="0">
                <a:solidFill>
                  <a:srgbClr val="00B050"/>
                </a:solidFill>
              </a:rPr>
              <a:t>او</a:t>
            </a:r>
            <a:r>
              <a:rPr lang="ar-SA" sz="2400" dirty="0" err="1" smtClean="0"/>
              <a:t>الى</a:t>
            </a:r>
            <a:r>
              <a:rPr lang="ar-SA" sz="2400" dirty="0" smtClean="0"/>
              <a:t> </a:t>
            </a:r>
            <a:r>
              <a:rPr lang="ar-SA" sz="2400" dirty="0" smtClean="0">
                <a:solidFill>
                  <a:srgbClr val="FF0000"/>
                </a:solidFill>
              </a:rPr>
              <a:t>زيادة  الماء </a:t>
            </a:r>
            <a:r>
              <a:rPr lang="ar-SA" sz="2400" dirty="0" smtClean="0"/>
              <a:t>ويسمى  اجهاد الغمر( </a:t>
            </a:r>
            <a:r>
              <a:rPr lang="en-US" sz="2400" dirty="0" smtClean="0"/>
              <a:t>flooding-excess water</a:t>
            </a:r>
            <a:r>
              <a:rPr lang="ar-SA" sz="2400" dirty="0" smtClean="0"/>
              <a:t>  )</a:t>
            </a:r>
          </a:p>
          <a:p>
            <a:r>
              <a:rPr lang="ar-SA" dirty="0" smtClean="0">
                <a:solidFill>
                  <a:srgbClr val="FF0000"/>
                </a:solidFill>
              </a:rPr>
              <a:t>الجفاف   هو للتعبير عن : </a:t>
            </a:r>
            <a:r>
              <a:rPr lang="ar-SA" dirty="0" smtClean="0"/>
              <a:t>وجود فترة  زمنية  دون سقيا او سقوط كمية معينة  من المطر  .</a:t>
            </a:r>
          </a:p>
          <a:p>
            <a:r>
              <a:rPr lang="ar-SA" dirty="0" smtClean="0">
                <a:solidFill>
                  <a:srgbClr val="FF0000"/>
                </a:solidFill>
              </a:rPr>
              <a:t> </a:t>
            </a:r>
            <a:r>
              <a:rPr lang="ar-SA" dirty="0" smtClean="0">
                <a:solidFill>
                  <a:srgbClr val="00B050"/>
                </a:solidFill>
              </a:rPr>
              <a:t>يحدد </a:t>
            </a:r>
            <a:r>
              <a:rPr lang="ar-SA" dirty="0" smtClean="0">
                <a:solidFill>
                  <a:srgbClr val="FF0000"/>
                </a:solidFill>
              </a:rPr>
              <a:t>حدوث  الجفاف في أي منطقة  , التوازن المائي بين </a:t>
            </a:r>
            <a:r>
              <a:rPr lang="ar-SA" dirty="0" smtClean="0">
                <a:solidFill>
                  <a:srgbClr val="00B050"/>
                </a:solidFill>
              </a:rPr>
              <a:t>ما يدخل </a:t>
            </a:r>
            <a:r>
              <a:rPr lang="ar-SA" dirty="0" smtClean="0">
                <a:solidFill>
                  <a:srgbClr val="FF0000"/>
                </a:solidFill>
              </a:rPr>
              <a:t>المنطقة  من ماء  على هيئة سقيا او تساقط  وكمية  الماء ا</a:t>
            </a:r>
            <a:r>
              <a:rPr lang="ar-SA" dirty="0" smtClean="0">
                <a:solidFill>
                  <a:srgbClr val="00B050"/>
                </a:solidFill>
              </a:rPr>
              <a:t>لمفقود</a:t>
            </a:r>
            <a:r>
              <a:rPr lang="ar-SA" dirty="0" smtClean="0">
                <a:solidFill>
                  <a:srgbClr val="FF0000"/>
                </a:solidFill>
              </a:rPr>
              <a:t> في النتح  والتبخر  </a:t>
            </a:r>
          </a:p>
          <a:p>
            <a:r>
              <a:rPr lang="ar-SA" dirty="0" smtClean="0"/>
              <a:t> اجهاد الجفاف: الاجهاد المائي الذى  </a:t>
            </a:r>
            <a:r>
              <a:rPr lang="ar-SA" dirty="0" smtClean="0">
                <a:solidFill>
                  <a:srgbClr val="003399"/>
                </a:solidFill>
              </a:rPr>
              <a:t>ينشا </a:t>
            </a:r>
            <a:r>
              <a:rPr lang="ar-SA" dirty="0" smtClean="0"/>
              <a:t> عند عدم  سقوط المطراو عد م ري التربة  بالماء وقد يسبب الاجهاد تجفيف للانسجة  النباتية.</a:t>
            </a:r>
          </a:p>
          <a:p>
            <a:r>
              <a:rPr lang="ar-SA" dirty="0" smtClean="0"/>
              <a:t>الاجهاد  المجفف : هو العامل  القادر على احداث  فقد </a:t>
            </a:r>
            <a:r>
              <a:rPr lang="ar-SA" dirty="0" smtClean="0">
                <a:solidFill>
                  <a:srgbClr val="FF0000"/>
                </a:solidFill>
              </a:rPr>
              <a:t>50% </a:t>
            </a:r>
            <a:r>
              <a:rPr lang="ar-SA" dirty="0" smtClean="0"/>
              <a:t>او اكثر من المحتوى  المائي للنبات.</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152400"/>
            <a:ext cx="4114800" cy="990600"/>
          </a:xfrm>
          <a:solidFill>
            <a:schemeClr val="accent2"/>
          </a:solidFill>
        </p:spPr>
        <p:txBody>
          <a:bodyPr/>
          <a:lstStyle/>
          <a:p>
            <a:r>
              <a:rPr lang="ar-SA" dirty="0" smtClean="0"/>
              <a:t>1-اجهاد الجفاف</a:t>
            </a:r>
            <a:endParaRPr lang="ar-SA" dirty="0"/>
          </a:p>
        </p:txBody>
      </p:sp>
      <p:sp>
        <p:nvSpPr>
          <p:cNvPr id="3" name="Content Placeholder 2"/>
          <p:cNvSpPr>
            <a:spLocks noGrp="1"/>
          </p:cNvSpPr>
          <p:nvPr>
            <p:ph sz="quarter" idx="1"/>
          </p:nvPr>
        </p:nvSpPr>
        <p:spPr/>
        <p:txBody>
          <a:bodyPr>
            <a:normAutofit fontScale="85000" lnSpcReduction="20000"/>
          </a:bodyPr>
          <a:lstStyle/>
          <a:p>
            <a:r>
              <a:rPr lang="ar-SA" dirty="0" smtClean="0"/>
              <a:t>ا هم المصطلحات المستخدمة  للتعبيرعن حالة  الماء في انسجة النبات :</a:t>
            </a:r>
          </a:p>
          <a:p>
            <a:r>
              <a:rPr lang="ar-SA" dirty="0" smtClean="0"/>
              <a:t>1- جهد الماء:ه(</a:t>
            </a:r>
            <a:r>
              <a:rPr lang="en-US" dirty="0" smtClean="0"/>
              <a:t>Water Potential</a:t>
            </a:r>
            <a:r>
              <a:rPr lang="ar-SA" dirty="0" smtClean="0"/>
              <a:t> ) ويرمز له بالرمز (</a:t>
            </a:r>
            <a:r>
              <a:rPr lang="el-GR" dirty="0" smtClean="0"/>
              <a:t>Ψ</a:t>
            </a:r>
            <a:r>
              <a:rPr lang="ar-SA" dirty="0" smtClean="0"/>
              <a:t> )  </a:t>
            </a:r>
          </a:p>
          <a:p>
            <a:r>
              <a:rPr lang="ar-SA" dirty="0" smtClean="0"/>
              <a:t>2-نقص الضغط </a:t>
            </a:r>
            <a:r>
              <a:rPr lang="ar-SA" dirty="0" err="1" smtClean="0"/>
              <a:t>الانتشارى</a:t>
            </a:r>
            <a:r>
              <a:rPr lang="ar-SA" dirty="0" smtClean="0"/>
              <a:t>(</a:t>
            </a:r>
            <a:r>
              <a:rPr lang="en-US" dirty="0" smtClean="0"/>
              <a:t>Diffusion Pressure Deficit-</a:t>
            </a:r>
            <a:r>
              <a:rPr lang="ar-SA" dirty="0" smtClean="0"/>
              <a:t> ): يرمز له (</a:t>
            </a:r>
            <a:r>
              <a:rPr lang="en-US" dirty="0" smtClean="0"/>
              <a:t>DPD</a:t>
            </a:r>
            <a:r>
              <a:rPr lang="ar-SA" dirty="0" smtClean="0"/>
              <a:t>  ) ويساوى عدديا  جهد الماء  مع اختلاف الاشارة.</a:t>
            </a:r>
          </a:p>
          <a:p>
            <a:r>
              <a:rPr lang="en-US" dirty="0" smtClean="0">
                <a:solidFill>
                  <a:srgbClr val="FF0000"/>
                </a:solidFill>
              </a:rPr>
              <a:t>DPD =-</a:t>
            </a:r>
            <a:r>
              <a:rPr lang="el-GR" dirty="0" smtClean="0">
                <a:solidFill>
                  <a:srgbClr val="FF0000"/>
                </a:solidFill>
              </a:rPr>
              <a:t>Ψ</a:t>
            </a:r>
            <a:endParaRPr lang="ar-SA" dirty="0" smtClean="0">
              <a:solidFill>
                <a:srgbClr val="FF0000"/>
              </a:solidFill>
            </a:endParaRPr>
          </a:p>
          <a:p>
            <a:endParaRPr lang="ar-SA" dirty="0" smtClean="0"/>
          </a:p>
          <a:p>
            <a:r>
              <a:rPr lang="ar-SA" dirty="0" smtClean="0"/>
              <a:t> 3-المحتوى المائي </a:t>
            </a:r>
            <a:r>
              <a:rPr lang="en-US" dirty="0" smtClean="0"/>
              <a:t>Water </a:t>
            </a:r>
            <a:r>
              <a:rPr lang="en-US" dirty="0" err="1" smtClean="0"/>
              <a:t>Conten</a:t>
            </a:r>
            <a:r>
              <a:rPr lang="en-US" dirty="0" smtClean="0"/>
              <a:t> </a:t>
            </a:r>
            <a:r>
              <a:rPr lang="ar-SA" dirty="0" smtClean="0"/>
              <a:t>نسبة مئوية  من الوزن الرطب</a:t>
            </a:r>
          </a:p>
          <a:p>
            <a:r>
              <a:rPr lang="ar-SA" dirty="0" smtClean="0"/>
              <a:t>المحتوى المائي= </a:t>
            </a:r>
            <a:r>
              <a:rPr lang="en-US" dirty="0" smtClean="0"/>
              <a:t>WC (g/g) = (FW-DW)/DW</a:t>
            </a:r>
            <a:r>
              <a:rPr lang="en-US" dirty="0" smtClean="0">
                <a:latin typeface="Century Gothic"/>
              </a:rPr>
              <a:t>x100</a:t>
            </a:r>
            <a:endParaRPr lang="ar-SA" dirty="0" smtClean="0"/>
          </a:p>
          <a:p>
            <a:r>
              <a:rPr lang="ar-SA" dirty="0" smtClean="0"/>
              <a:t>4-المحتوى المائي النسبي</a:t>
            </a:r>
            <a:r>
              <a:rPr lang="en-US" dirty="0" smtClean="0"/>
              <a:t> Relative Water Content</a:t>
            </a:r>
            <a:r>
              <a:rPr lang="ar-SA" dirty="0" smtClean="0">
                <a:sym typeface="Wingdings" pitchFamily="2" charset="2"/>
              </a:rPr>
              <a:t> المحتوى  المائي( كنسبة مئوية ) للانسجة  النباتية  مقارنة بمحتواها المائي عند الامتلاء التام .</a:t>
            </a:r>
          </a:p>
          <a:p>
            <a:r>
              <a:rPr lang="ar-SA" dirty="0" smtClean="0">
                <a:sym typeface="Wingdings" pitchFamily="2" charset="2"/>
              </a:rPr>
              <a:t>المحتوى المائي النسبي</a:t>
            </a:r>
            <a:r>
              <a:rPr lang="en-US" dirty="0" smtClean="0"/>
              <a:t> </a:t>
            </a:r>
            <a:r>
              <a:rPr lang="ar-SA" dirty="0" smtClean="0">
                <a:sym typeface="Wingdings" pitchFamily="2" charset="2"/>
              </a:rPr>
              <a:t>= </a:t>
            </a:r>
            <a:r>
              <a:rPr lang="en-US" dirty="0" smtClean="0"/>
              <a:t>RWC = (FW-DW)/(TW-DW)</a:t>
            </a:r>
            <a:endParaRPr lang="ar-SA" dirty="0" smtClean="0"/>
          </a:p>
          <a:p>
            <a:r>
              <a:rPr lang="ar-SA" dirty="0" smtClean="0"/>
              <a:t>5- الذبول الظاهري:  </a:t>
            </a:r>
            <a:r>
              <a:rPr lang="ar-SA" dirty="0" smtClean="0">
                <a:solidFill>
                  <a:srgbClr val="FF0000"/>
                </a:solidFill>
              </a:rPr>
              <a:t>يعتمد </a:t>
            </a:r>
            <a:r>
              <a:rPr lang="ar-SA" dirty="0" smtClean="0"/>
              <a:t>على  ضغط امتلاء  الخلايا   وخواص الجدار  الخلوي  </a:t>
            </a:r>
            <a:r>
              <a:rPr lang="ar-SA" dirty="0" smtClean="0">
                <a:solidFill>
                  <a:srgbClr val="FF0000"/>
                </a:solidFill>
              </a:rPr>
              <a:t>ويستدل عليه </a:t>
            </a:r>
            <a:r>
              <a:rPr lang="ar-SA" dirty="0" smtClean="0"/>
              <a:t>بتهدل الاوراق   نتيجة  فقد الخلايا لامتلائها . </a:t>
            </a:r>
            <a:r>
              <a:rPr lang="ar-SA" dirty="0" smtClean="0">
                <a:solidFill>
                  <a:srgbClr val="FF0000"/>
                </a:solidFill>
              </a:rPr>
              <a:t>يحدث  الذيول </a:t>
            </a:r>
            <a:r>
              <a:rPr lang="ar-SA" dirty="0" smtClean="0"/>
              <a:t>عندما يصل ضغط امتلاء  خلايا الاوراق صفر( بعض النباتات يحدث عند 2-3  بار)</a:t>
            </a:r>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24" y="152400"/>
            <a:ext cx="4257676" cy="990600"/>
          </a:xfrm>
        </p:spPr>
        <p:txBody>
          <a:bodyPr/>
          <a:lstStyle/>
          <a:p>
            <a:endParaRPr lang="ar-SA" dirty="0"/>
          </a:p>
        </p:txBody>
      </p:sp>
      <p:sp>
        <p:nvSpPr>
          <p:cNvPr id="3" name="Content Placeholder 2"/>
          <p:cNvSpPr>
            <a:spLocks noGrp="1"/>
          </p:cNvSpPr>
          <p:nvPr>
            <p:ph sz="quarter" idx="1"/>
          </p:nvPr>
        </p:nvSpPr>
        <p:spPr>
          <a:xfrm>
            <a:off x="4572000" y="1219200"/>
            <a:ext cx="4114800" cy="4937760"/>
          </a:xfrm>
        </p:spPr>
        <p:txBody>
          <a:bodyPr/>
          <a:lstStyle/>
          <a:p>
            <a:endParaRPr lang="ar-SA" dirty="0"/>
          </a:p>
        </p:txBody>
      </p:sp>
      <p:pic>
        <p:nvPicPr>
          <p:cNvPr id="1026" name="Picture 2" descr="http://ts2.mm.bing.net/images/thumbnail.aspx?q=1435092394909&amp;id=f7dca4b1e910ffaab4f8bb0cfff7c5ce"/>
          <p:cNvPicPr>
            <a:picLocks noChangeAspect="1" noChangeArrowheads="1"/>
          </p:cNvPicPr>
          <p:nvPr/>
        </p:nvPicPr>
        <p:blipFill>
          <a:blip r:embed="rId2" cstate="print"/>
          <a:srcRect/>
          <a:stretch>
            <a:fillRect/>
          </a:stretch>
        </p:blipFill>
        <p:spPr bwMode="auto">
          <a:xfrm>
            <a:off x="4857752" y="0"/>
            <a:ext cx="4286248" cy="2000240"/>
          </a:xfrm>
          <a:prstGeom prst="rect">
            <a:avLst/>
          </a:prstGeom>
          <a:noFill/>
        </p:spPr>
      </p:pic>
      <p:pic>
        <p:nvPicPr>
          <p:cNvPr id="1028" name="Picture 4" descr="http://ts2.mm.bing.net/images/thumbnail.aspx?q=1355382981421&amp;id=33726e0d05e1825d23092e6d83befd26"/>
          <p:cNvPicPr>
            <a:picLocks noChangeAspect="1" noChangeArrowheads="1"/>
          </p:cNvPicPr>
          <p:nvPr/>
        </p:nvPicPr>
        <p:blipFill>
          <a:blip r:embed="rId3" cstate="print"/>
          <a:srcRect/>
          <a:stretch>
            <a:fillRect/>
          </a:stretch>
        </p:blipFill>
        <p:spPr bwMode="auto">
          <a:xfrm>
            <a:off x="0" y="2000239"/>
            <a:ext cx="6286512" cy="4857761"/>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9058" y="228600"/>
            <a:ext cx="4907094" cy="628632"/>
          </a:xfrm>
          <a:solidFill>
            <a:schemeClr val="accent2"/>
          </a:solidFill>
        </p:spPr>
        <p:txBody>
          <a:bodyPr>
            <a:normAutofit/>
          </a:bodyPr>
          <a:lstStyle/>
          <a:p>
            <a:r>
              <a:rPr lang="ar-SA" dirty="0" smtClean="0"/>
              <a:t>تثبيط الجفاف للنمو  لعدة اسباب منها:</a:t>
            </a:r>
            <a:endParaRPr lang="ar-SA" dirty="0"/>
          </a:p>
        </p:txBody>
      </p:sp>
      <p:sp>
        <p:nvSpPr>
          <p:cNvPr id="3" name="Content Placeholder 2"/>
          <p:cNvSpPr>
            <a:spLocks noGrp="1"/>
          </p:cNvSpPr>
          <p:nvPr>
            <p:ph sz="quarter" idx="1"/>
          </p:nvPr>
        </p:nvSpPr>
        <p:spPr>
          <a:xfrm>
            <a:off x="301752" y="1071546"/>
            <a:ext cx="8503920" cy="5572164"/>
          </a:xfrm>
        </p:spPr>
        <p:txBody>
          <a:bodyPr>
            <a:normAutofit/>
          </a:bodyPr>
          <a:lstStyle/>
          <a:p>
            <a:r>
              <a:rPr lang="ar-SA" dirty="0" smtClean="0"/>
              <a:t>1-نقص  </a:t>
            </a:r>
            <a:r>
              <a:rPr lang="ar-SA" dirty="0" smtClean="0">
                <a:solidFill>
                  <a:srgbClr val="0070C0"/>
                </a:solidFill>
              </a:rPr>
              <a:t>ضغط الامتلاء</a:t>
            </a:r>
            <a:r>
              <a:rPr lang="ar-SA" dirty="0" smtClean="0"/>
              <a:t>: توجد علاقة خطية بين النقص  في استطالة الاوراق ونقص ضغط الامتلاء.</a:t>
            </a:r>
          </a:p>
          <a:p>
            <a:r>
              <a:rPr lang="ar-SA" dirty="0" smtClean="0"/>
              <a:t>2-نقص </a:t>
            </a:r>
            <a:r>
              <a:rPr lang="ar-SA" dirty="0" smtClean="0">
                <a:solidFill>
                  <a:srgbClr val="0070C0"/>
                </a:solidFill>
              </a:rPr>
              <a:t>وصول الماء الى الانسجة النامية</a:t>
            </a:r>
            <a:r>
              <a:rPr lang="ar-SA" dirty="0" smtClean="0"/>
              <a:t>: نظرا  لنقص التدرج في جهد الماء بين الخشب والخلايا  النامية .</a:t>
            </a:r>
          </a:p>
          <a:p>
            <a:r>
              <a:rPr lang="ar-SA" dirty="0" smtClean="0"/>
              <a:t>3-تراكم حمض الابسيسيك:يتم بناء  </a:t>
            </a:r>
            <a:r>
              <a:rPr lang="en-US" dirty="0" smtClean="0">
                <a:solidFill>
                  <a:srgbClr val="0070C0"/>
                </a:solidFill>
              </a:rPr>
              <a:t>ABA</a:t>
            </a:r>
            <a:r>
              <a:rPr lang="ar-SA" dirty="0" smtClean="0">
                <a:solidFill>
                  <a:srgbClr val="0070C0"/>
                </a:solidFill>
              </a:rPr>
              <a:t>المتراكم  </a:t>
            </a:r>
            <a:r>
              <a:rPr lang="ar-SA" dirty="0" smtClean="0"/>
              <a:t>اثناء اجهاد الجفاف  في البلاستيدات الخضراء في الاوراق  وينقل عن طريق اللحاء في بقية اجزاء النبات</a:t>
            </a:r>
          </a:p>
          <a:p>
            <a:r>
              <a:rPr lang="ar-SA" dirty="0" smtClean="0"/>
              <a:t>4-ت</a:t>
            </a:r>
            <a:r>
              <a:rPr lang="ar-SA" dirty="0" smtClean="0">
                <a:solidFill>
                  <a:srgbClr val="0070C0"/>
                </a:solidFill>
              </a:rPr>
              <a:t>راكم الاثيلين:تزداد </a:t>
            </a:r>
            <a:r>
              <a:rPr lang="ar-SA" dirty="0" smtClean="0"/>
              <a:t>كميته  في انسجة  النبات  اثناء اجهاد الجفاف يؤدى  نقص النمو وزيادة معدل تساقط الاوراق </a:t>
            </a:r>
            <a:r>
              <a:rPr lang="ar-SA" dirty="0" err="1" smtClean="0"/>
              <a:t>والازهار</a:t>
            </a:r>
            <a:r>
              <a:rPr lang="ar-SA" dirty="0" smtClean="0"/>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24" y="152400"/>
            <a:ext cx="4257676" cy="990600"/>
          </a:xfrm>
        </p:spPr>
        <p:txBody>
          <a:bodyPr>
            <a:normAutofit fontScale="90000"/>
          </a:bodyPr>
          <a:lstStyle/>
          <a:p>
            <a:r>
              <a:rPr lang="ar-SA" dirty="0" smtClean="0"/>
              <a:t>تثبيط الجفاف للنمو  لعدة اسباب منها:</a:t>
            </a:r>
            <a:endParaRPr lang="ar-SA" dirty="0"/>
          </a:p>
        </p:txBody>
      </p:sp>
      <p:sp>
        <p:nvSpPr>
          <p:cNvPr id="3" name="Content Placeholder 2"/>
          <p:cNvSpPr>
            <a:spLocks noGrp="1"/>
          </p:cNvSpPr>
          <p:nvPr>
            <p:ph sz="quarter" idx="1"/>
          </p:nvPr>
        </p:nvSpPr>
        <p:spPr>
          <a:xfrm>
            <a:off x="3714744" y="1219200"/>
            <a:ext cx="4972056" cy="4937760"/>
          </a:xfrm>
        </p:spPr>
        <p:txBody>
          <a:bodyPr>
            <a:normAutofit/>
          </a:bodyPr>
          <a:lstStyle/>
          <a:p>
            <a:r>
              <a:rPr lang="ar-SA" dirty="0" smtClean="0"/>
              <a:t>5-تاثيره على </a:t>
            </a:r>
            <a:r>
              <a:rPr lang="ar-SA" dirty="0" smtClean="0">
                <a:solidFill>
                  <a:srgbClr val="7030A0"/>
                </a:solidFill>
              </a:rPr>
              <a:t>البناءالضوئي</a:t>
            </a:r>
            <a:r>
              <a:rPr lang="ar-SA" dirty="0" smtClean="0"/>
              <a:t>: ينقص البناء الضوئي مع نقص الضغط الانتشاري  وكذلك نقص امتصاص الاوراق  ثانى اكسيد الكربون وانغلاق الثغور  بسبب تراكم</a:t>
            </a:r>
            <a:r>
              <a:rPr lang="en-US" dirty="0" smtClean="0"/>
              <a:t> ABA</a:t>
            </a:r>
            <a:r>
              <a:rPr lang="ar-SA" dirty="0" smtClean="0"/>
              <a:t> </a:t>
            </a:r>
          </a:p>
          <a:p>
            <a:r>
              <a:rPr lang="ar-SA" dirty="0" smtClean="0"/>
              <a:t>6- تاثيره على التنفس : </a:t>
            </a:r>
            <a:r>
              <a:rPr lang="ar-SA" dirty="0" smtClean="0">
                <a:solidFill>
                  <a:srgbClr val="7030A0"/>
                </a:solidFill>
              </a:rPr>
              <a:t>يزداد التنفس </a:t>
            </a:r>
            <a:r>
              <a:rPr lang="ar-SA" dirty="0" smtClean="0"/>
              <a:t>بزيادة الجفاف بسبب نقص جهد الماء</a:t>
            </a:r>
          </a:p>
          <a:p>
            <a:r>
              <a:rPr lang="ar-SA" dirty="0" smtClean="0"/>
              <a:t>7- نقص في محتوى </a:t>
            </a:r>
            <a:r>
              <a:rPr lang="ar-SA" dirty="0" smtClean="0">
                <a:solidFill>
                  <a:srgbClr val="7030A0"/>
                </a:solidFill>
              </a:rPr>
              <a:t>البروتين</a:t>
            </a:r>
            <a:r>
              <a:rPr lang="ar-SA" dirty="0" smtClean="0"/>
              <a:t>:بسبب زيادة نسبة التحلل  ونقص معدل البناء مع استحثاث  بناء  بعض البروتينات  خاصة  بعض الاحماض الامينية  مثل البرولين</a:t>
            </a:r>
          </a:p>
          <a:p>
            <a:endParaRPr lang="ar-SA" dirty="0"/>
          </a:p>
        </p:txBody>
      </p:sp>
      <p:pic>
        <p:nvPicPr>
          <p:cNvPr id="38914" name="Picture 2" descr="http://ts2.mm.bing.net/images/thumbnail.aspx?q=1440843441257&amp;id=beda4d5af2db8cf96475a046d7506dfe"/>
          <p:cNvPicPr>
            <a:picLocks noChangeAspect="1" noChangeArrowheads="1"/>
          </p:cNvPicPr>
          <p:nvPr/>
        </p:nvPicPr>
        <p:blipFill>
          <a:blip r:embed="rId2" cstate="print"/>
          <a:srcRect/>
          <a:stretch>
            <a:fillRect/>
          </a:stretch>
        </p:blipFill>
        <p:spPr bwMode="auto">
          <a:xfrm>
            <a:off x="214282" y="1785926"/>
            <a:ext cx="2928938" cy="371476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2-الاجهاد الملحى </a:t>
            </a:r>
            <a:r>
              <a:rPr lang="en-US" dirty="0" smtClean="0"/>
              <a:t>salt  stress</a:t>
            </a:r>
            <a:endParaRPr lang="ar-SA" dirty="0"/>
          </a:p>
        </p:txBody>
      </p:sp>
      <p:sp>
        <p:nvSpPr>
          <p:cNvPr id="3" name="Content Placeholder 2"/>
          <p:cNvSpPr>
            <a:spLocks noGrp="1"/>
          </p:cNvSpPr>
          <p:nvPr>
            <p:ph sz="quarter" idx="1"/>
          </p:nvPr>
        </p:nvSpPr>
        <p:spPr/>
        <p:txBody>
          <a:bodyPr/>
          <a:lstStyle/>
          <a:p>
            <a:r>
              <a:rPr lang="ar-SA" dirty="0" smtClean="0"/>
              <a:t>تنشا الملوحة   نتيجة زيادة تركيز  </a:t>
            </a:r>
            <a:r>
              <a:rPr lang="ar-SA" dirty="0" err="1" smtClean="0"/>
              <a:t>الاملاح</a:t>
            </a:r>
            <a:r>
              <a:rPr lang="ar-SA" dirty="0" smtClean="0"/>
              <a:t>  </a:t>
            </a:r>
            <a:r>
              <a:rPr lang="ar-SA" dirty="0" err="1" smtClean="0"/>
              <a:t>واهمها</a:t>
            </a:r>
            <a:r>
              <a:rPr lang="ar-SA" dirty="0" smtClean="0"/>
              <a:t>  الصوديوم </a:t>
            </a:r>
            <a:r>
              <a:rPr lang="ar-SA" dirty="0" err="1" smtClean="0"/>
              <a:t>واملاح</a:t>
            </a:r>
            <a:r>
              <a:rPr lang="ar-SA" dirty="0" smtClean="0"/>
              <a:t> </a:t>
            </a:r>
            <a:r>
              <a:rPr lang="ar-SA" dirty="0" err="1" smtClean="0"/>
              <a:t>المغنيسييوم</a:t>
            </a:r>
            <a:r>
              <a:rPr lang="ar-SA" dirty="0" smtClean="0"/>
              <a:t>.</a:t>
            </a:r>
          </a:p>
          <a:p>
            <a:r>
              <a:rPr lang="ar-SA" dirty="0" smtClean="0"/>
              <a:t> تعد الارض مالحة  عندما يصل تركيز  الملح في التربة  الى مستوى  يثبط  نمو  معظم  نباتات المحاصيل( اذا مازاد تركيز  الملح عن 0.1%.</a:t>
            </a:r>
          </a:p>
          <a:p>
            <a:r>
              <a:rPr lang="ar-SA" dirty="0" smtClean="0"/>
              <a:t>  مشكلة الملوحة مشكلة عالمية0000</a:t>
            </a:r>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t>1-تاثير الاملاح على الانبات</a:t>
            </a:r>
            <a:endParaRPr lang="ar-SA" dirty="0"/>
          </a:p>
        </p:txBody>
      </p:sp>
      <p:sp>
        <p:nvSpPr>
          <p:cNvPr id="3" name="Content Placeholder 2"/>
          <p:cNvSpPr>
            <a:spLocks noGrp="1"/>
          </p:cNvSpPr>
          <p:nvPr>
            <p:ph sz="quarter" idx="1"/>
          </p:nvPr>
        </p:nvSpPr>
        <p:spPr/>
        <p:txBody>
          <a:bodyPr>
            <a:normAutofit/>
          </a:bodyPr>
          <a:lstStyle/>
          <a:p>
            <a:r>
              <a:rPr lang="ar-SA" dirty="0" smtClean="0"/>
              <a:t>1-يحدث نقص في معدل الانبات للبذور </a:t>
            </a:r>
            <a:r>
              <a:rPr lang="en-US" dirty="0" err="1" smtClean="0"/>
              <a:t>glycophytes</a:t>
            </a:r>
            <a:r>
              <a:rPr lang="ar-SA" dirty="0" smtClean="0"/>
              <a:t> النباتات الحساسة للاملاح بسبب  انخفاض الجهد الاسموزى في البيئة نتيجة زيادة تركيز  </a:t>
            </a:r>
            <a:r>
              <a:rPr lang="ar-SA" dirty="0" err="1" smtClean="0"/>
              <a:t>الاملاح</a:t>
            </a:r>
            <a:r>
              <a:rPr lang="ar-SA" dirty="0" smtClean="0"/>
              <a:t> فهو مثبط </a:t>
            </a:r>
            <a:r>
              <a:rPr lang="ar-SA" dirty="0" err="1" smtClean="0"/>
              <a:t>لانبات</a:t>
            </a:r>
            <a:r>
              <a:rPr lang="ar-SA" dirty="0" smtClean="0"/>
              <a:t> البذور .</a:t>
            </a:r>
          </a:p>
          <a:p>
            <a:r>
              <a:rPr lang="ar-SA" dirty="0" smtClean="0"/>
              <a:t>2-  يثبط انبات بذور النباتات الملحية  </a:t>
            </a:r>
            <a:r>
              <a:rPr lang="en-US" dirty="0" err="1" smtClean="0"/>
              <a:t>halopphytes</a:t>
            </a:r>
            <a:r>
              <a:rPr lang="ar-SA" dirty="0" smtClean="0"/>
              <a:t> لان اغلب هذه الانواع تفضل </a:t>
            </a:r>
            <a:r>
              <a:rPr lang="ar-SA" dirty="0" err="1" smtClean="0"/>
              <a:t>الانبات</a:t>
            </a:r>
            <a:r>
              <a:rPr lang="ar-SA" dirty="0" smtClean="0"/>
              <a:t> في الماء النقى او التركيزات المخففة</a:t>
            </a:r>
          </a:p>
          <a:p>
            <a:r>
              <a:rPr lang="ar-SA" dirty="0" smtClean="0"/>
              <a:t>3- يرجع </a:t>
            </a:r>
            <a:r>
              <a:rPr lang="ar-SA" dirty="0" err="1" smtClean="0"/>
              <a:t>تاثير</a:t>
            </a:r>
            <a:r>
              <a:rPr lang="ar-SA" dirty="0" smtClean="0"/>
              <a:t> </a:t>
            </a:r>
            <a:r>
              <a:rPr lang="ar-SA" dirty="0" err="1" smtClean="0"/>
              <a:t>الاملاح</a:t>
            </a:r>
            <a:r>
              <a:rPr lang="ar-SA" dirty="0" smtClean="0"/>
              <a:t>  على </a:t>
            </a:r>
            <a:r>
              <a:rPr lang="ar-SA" dirty="0" err="1" smtClean="0"/>
              <a:t>انبات</a:t>
            </a:r>
            <a:r>
              <a:rPr lang="ar-SA" dirty="0" smtClean="0"/>
              <a:t> البذور  </a:t>
            </a:r>
            <a:r>
              <a:rPr lang="ar-SA" dirty="0" err="1" smtClean="0"/>
              <a:t>الى</a:t>
            </a:r>
            <a:r>
              <a:rPr lang="ar-SA" dirty="0" smtClean="0"/>
              <a:t> </a:t>
            </a:r>
            <a:r>
              <a:rPr lang="ar-SA" dirty="0" smtClean="0">
                <a:solidFill>
                  <a:srgbClr val="0070C0"/>
                </a:solidFill>
              </a:rPr>
              <a:t>سمية </a:t>
            </a:r>
            <a:r>
              <a:rPr lang="ar-SA" dirty="0" err="1" smtClean="0">
                <a:solidFill>
                  <a:srgbClr val="0070C0"/>
                </a:solidFill>
              </a:rPr>
              <a:t>ايونية</a:t>
            </a:r>
            <a:r>
              <a:rPr lang="ar-SA" dirty="0" smtClean="0">
                <a:solidFill>
                  <a:srgbClr val="0070C0"/>
                </a:solidFill>
              </a:rPr>
              <a:t> </a:t>
            </a:r>
            <a:r>
              <a:rPr lang="ar-SA" dirty="0" err="1" smtClean="0"/>
              <a:t>او</a:t>
            </a:r>
            <a:r>
              <a:rPr lang="ar-SA" dirty="0" smtClean="0"/>
              <a:t> </a:t>
            </a:r>
            <a:r>
              <a:rPr lang="ar-SA" dirty="0" err="1" smtClean="0"/>
              <a:t>الى</a:t>
            </a:r>
            <a:r>
              <a:rPr lang="ar-SA" dirty="0" smtClean="0"/>
              <a:t> </a:t>
            </a:r>
            <a:r>
              <a:rPr lang="ar-SA" dirty="0" err="1" smtClean="0">
                <a:solidFill>
                  <a:srgbClr val="0070C0"/>
                </a:solidFill>
              </a:rPr>
              <a:t>تاثير</a:t>
            </a:r>
            <a:r>
              <a:rPr lang="ar-SA" dirty="0" smtClean="0">
                <a:solidFill>
                  <a:srgbClr val="0070C0"/>
                </a:solidFill>
              </a:rPr>
              <a:t>  </a:t>
            </a:r>
            <a:r>
              <a:rPr lang="ar-SA" dirty="0" err="1" smtClean="0">
                <a:solidFill>
                  <a:srgbClr val="0070C0"/>
                </a:solidFill>
              </a:rPr>
              <a:t>اسموزى</a:t>
            </a:r>
            <a:r>
              <a:rPr lang="ar-SA" dirty="0" smtClean="0">
                <a:solidFill>
                  <a:srgbClr val="0070C0"/>
                </a:solidFill>
              </a:rPr>
              <a:t> </a:t>
            </a:r>
            <a:r>
              <a:rPr lang="ar-SA" dirty="0" smtClean="0"/>
              <a:t> نتيجة نقص  جهد ماء البيئة لزيادة تركيز </a:t>
            </a:r>
            <a:r>
              <a:rPr lang="ar-SA" dirty="0" err="1" smtClean="0"/>
              <a:t>الاملاح</a:t>
            </a:r>
            <a:r>
              <a:rPr lang="ar-SA" dirty="0" smtClean="0"/>
              <a:t> </a:t>
            </a:r>
            <a:r>
              <a:rPr lang="ar-SA" dirty="0" err="1" smtClean="0"/>
              <a:t>او</a:t>
            </a:r>
            <a:r>
              <a:rPr lang="ar-SA" dirty="0" smtClean="0"/>
              <a:t> للاثنين معا.</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dirty="0" smtClean="0"/>
              <a:t>2- الاملاح  ونمو النباتات غير الملحية</a:t>
            </a:r>
            <a:endParaRPr lang="ar-SA" dirty="0"/>
          </a:p>
        </p:txBody>
      </p:sp>
      <p:sp>
        <p:nvSpPr>
          <p:cNvPr id="3" name="Content Placeholder 2"/>
          <p:cNvSpPr>
            <a:spLocks noGrp="1"/>
          </p:cNvSpPr>
          <p:nvPr>
            <p:ph sz="quarter" idx="1"/>
          </p:nvPr>
        </p:nvSpPr>
        <p:spPr>
          <a:xfrm>
            <a:off x="457200" y="1219200"/>
            <a:ext cx="8229600" cy="2138362"/>
          </a:xfrm>
        </p:spPr>
        <p:txBody>
          <a:bodyPr>
            <a:normAutofit lnSpcReduction="10000"/>
          </a:bodyPr>
          <a:lstStyle/>
          <a:p>
            <a:r>
              <a:rPr lang="ar-SA" dirty="0" smtClean="0"/>
              <a:t>1- تثبط الاملاح نمو النباتات غير الملحية</a:t>
            </a:r>
          </a:p>
          <a:p>
            <a:r>
              <a:rPr lang="ar-SA" dirty="0" smtClean="0"/>
              <a:t>2- يختلف  تاثير الاملاح  على النمو  باختلاف  جنس ونوع النبات  بعض النباتات </a:t>
            </a:r>
            <a:r>
              <a:rPr lang="ar-SA" dirty="0" smtClean="0">
                <a:solidFill>
                  <a:srgbClr val="FF0000"/>
                </a:solidFill>
              </a:rPr>
              <a:t>*</a:t>
            </a:r>
            <a:r>
              <a:rPr lang="ar-SA" dirty="0" smtClean="0">
                <a:solidFill>
                  <a:srgbClr val="0070C0"/>
                </a:solidFill>
              </a:rPr>
              <a:t>يتحسن</a:t>
            </a:r>
            <a:r>
              <a:rPr lang="ar-SA" dirty="0" smtClean="0"/>
              <a:t> نموها   بتركيز ملحى  مثل  </a:t>
            </a:r>
            <a:r>
              <a:rPr lang="ar-SA" dirty="0" smtClean="0">
                <a:solidFill>
                  <a:srgbClr val="0070C0"/>
                </a:solidFill>
              </a:rPr>
              <a:t>السبانخ والبنجر    </a:t>
            </a:r>
            <a:r>
              <a:rPr lang="ar-SA" dirty="0" smtClean="0"/>
              <a:t>ويكون هذا التركيز  </a:t>
            </a:r>
            <a:r>
              <a:rPr lang="ar-SA" dirty="0" smtClean="0">
                <a:solidFill>
                  <a:srgbClr val="FF0000"/>
                </a:solidFill>
              </a:rPr>
              <a:t>*</a:t>
            </a:r>
            <a:r>
              <a:rPr lang="ar-SA" dirty="0" smtClean="0">
                <a:solidFill>
                  <a:srgbClr val="00B050"/>
                </a:solidFill>
              </a:rPr>
              <a:t>مضر لنمو البسلة </a:t>
            </a:r>
            <a:r>
              <a:rPr lang="ar-SA" dirty="0" smtClean="0"/>
              <a:t>كما قد </a:t>
            </a:r>
            <a:r>
              <a:rPr lang="ar-SA" dirty="0" smtClean="0">
                <a:solidFill>
                  <a:srgbClr val="FF0000"/>
                </a:solidFill>
              </a:rPr>
              <a:t>*</a:t>
            </a:r>
            <a:r>
              <a:rPr lang="ar-SA" dirty="0" smtClean="0"/>
              <a:t> </a:t>
            </a:r>
            <a:r>
              <a:rPr lang="ar-SA" u="sng" dirty="0" smtClean="0"/>
              <a:t>تختلف</a:t>
            </a:r>
            <a:r>
              <a:rPr lang="ar-SA" dirty="0" smtClean="0"/>
              <a:t> اصناف الطماطم  والارز في </a:t>
            </a:r>
            <a:r>
              <a:rPr lang="ar-SA" u="sng" dirty="0" smtClean="0"/>
              <a:t>درجة حساسيتها</a:t>
            </a:r>
            <a:r>
              <a:rPr lang="ar-SA" dirty="0" smtClean="0"/>
              <a:t>.( </a:t>
            </a:r>
            <a:r>
              <a:rPr lang="en-US" dirty="0" smtClean="0"/>
              <a:t>Na-</a:t>
            </a:r>
            <a:r>
              <a:rPr lang="en-US" dirty="0" err="1" smtClean="0"/>
              <a:t>cl</a:t>
            </a:r>
            <a:r>
              <a:rPr lang="ar-SA" dirty="0" smtClean="0"/>
              <a:t>).</a:t>
            </a:r>
            <a:endParaRPr lang="ar-SA" dirty="0"/>
          </a:p>
        </p:txBody>
      </p:sp>
      <p:pic>
        <p:nvPicPr>
          <p:cNvPr id="14338" name="Picture 2" descr="http://ts3.mm.bing.net/images/thumbnail.aspx?q=1426079823102&amp;id=c8cc3b8693b70701cdf3c148cd762962"/>
          <p:cNvPicPr>
            <a:picLocks noChangeAspect="1" noChangeArrowheads="1"/>
          </p:cNvPicPr>
          <p:nvPr/>
        </p:nvPicPr>
        <p:blipFill>
          <a:blip r:embed="rId2" cstate="print"/>
          <a:srcRect/>
          <a:stretch>
            <a:fillRect/>
          </a:stretch>
        </p:blipFill>
        <p:spPr bwMode="auto">
          <a:xfrm>
            <a:off x="0" y="3286124"/>
            <a:ext cx="8501122" cy="3571876"/>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تاثيراختلاف التركيزات في الاملاح على النباتات الغير ملحية</a:t>
            </a:r>
            <a:endParaRPr lang="ar-SA" dirty="0"/>
          </a:p>
        </p:txBody>
      </p:sp>
      <p:pic>
        <p:nvPicPr>
          <p:cNvPr id="4" name="Picture 2" descr="Image Detail"/>
          <p:cNvPicPr>
            <a:picLocks noGrp="1" noChangeAspect="1" noChangeArrowheads="1"/>
          </p:cNvPicPr>
          <p:nvPr>
            <p:ph sz="quarter" idx="1"/>
          </p:nvPr>
        </p:nvPicPr>
        <p:blipFill>
          <a:blip r:embed="rId2" cstate="print"/>
          <a:srcRect/>
          <a:stretch>
            <a:fillRect/>
          </a:stretch>
        </p:blipFill>
        <p:spPr bwMode="auto">
          <a:xfrm>
            <a:off x="285720" y="1142984"/>
            <a:ext cx="8501122" cy="5500726"/>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3-الاملاح ونمو النباتات الملحية</a:t>
            </a:r>
            <a:endParaRPr lang="ar-SA" dirty="0"/>
          </a:p>
        </p:txBody>
      </p:sp>
      <p:sp>
        <p:nvSpPr>
          <p:cNvPr id="3" name="Content Placeholder 2"/>
          <p:cNvSpPr>
            <a:spLocks noGrp="1"/>
          </p:cNvSpPr>
          <p:nvPr>
            <p:ph sz="quarter" idx="1"/>
          </p:nvPr>
        </p:nvSpPr>
        <p:spPr>
          <a:xfrm>
            <a:off x="457200" y="1219200"/>
            <a:ext cx="8229600" cy="2709866"/>
          </a:xfrm>
        </p:spPr>
        <p:txBody>
          <a:bodyPr>
            <a:normAutofit fontScale="92500"/>
          </a:bodyPr>
          <a:lstStyle/>
          <a:p>
            <a:r>
              <a:rPr lang="ar-SA" dirty="0" smtClean="0"/>
              <a:t>تستطيع النباتات الملحية  ان </a:t>
            </a:r>
            <a:r>
              <a:rPr lang="ar-SA" dirty="0" smtClean="0">
                <a:solidFill>
                  <a:srgbClr val="0070C0"/>
                </a:solidFill>
              </a:rPr>
              <a:t>تعيش  وتكمل دورة </a:t>
            </a:r>
            <a:r>
              <a:rPr lang="ar-SA" dirty="0" smtClean="0"/>
              <a:t>حياتها في بيئة ذات  محتوى ملحى </a:t>
            </a:r>
            <a:r>
              <a:rPr lang="ar-SA" dirty="0" smtClean="0">
                <a:solidFill>
                  <a:srgbClr val="0070C0"/>
                </a:solidFill>
              </a:rPr>
              <a:t>مرتفع </a:t>
            </a:r>
            <a:r>
              <a:rPr lang="ar-SA" dirty="0" smtClean="0"/>
              <a:t>كلوريد الصوديوم.</a:t>
            </a:r>
          </a:p>
          <a:p>
            <a:r>
              <a:rPr lang="ar-SA" dirty="0" smtClean="0"/>
              <a:t>2- تتميز النباتات الملحية  </a:t>
            </a:r>
            <a:r>
              <a:rPr lang="ar-SA" dirty="0" smtClean="0">
                <a:solidFill>
                  <a:srgbClr val="0070C0"/>
                </a:solidFill>
              </a:rPr>
              <a:t>بتحسن نموها </a:t>
            </a:r>
            <a:r>
              <a:rPr lang="ar-SA" dirty="0" smtClean="0"/>
              <a:t>عند اضافة </a:t>
            </a:r>
            <a:r>
              <a:rPr lang="ar-SA" dirty="0" smtClean="0">
                <a:solidFill>
                  <a:srgbClr val="0070C0"/>
                </a:solidFill>
              </a:rPr>
              <a:t>تركيزات منخفضة  </a:t>
            </a:r>
            <a:r>
              <a:rPr lang="ar-SA" dirty="0" smtClean="0"/>
              <a:t>من الاملاح. يعتمد التركيز الامثل الذي يعطى اقصى نمو حسب نوع النبات.</a:t>
            </a:r>
          </a:p>
          <a:p>
            <a:r>
              <a:rPr lang="ar-SA" dirty="0" smtClean="0"/>
              <a:t>3</a:t>
            </a:r>
            <a:r>
              <a:rPr lang="ar-SA" dirty="0" smtClean="0">
                <a:solidFill>
                  <a:srgbClr val="0070C0"/>
                </a:solidFill>
              </a:rPr>
              <a:t>-تختلف</a:t>
            </a:r>
            <a:r>
              <a:rPr lang="ar-SA" dirty="0" smtClean="0"/>
              <a:t>  النباتات الملحية  في</a:t>
            </a:r>
            <a:r>
              <a:rPr lang="ar-SA" dirty="0" smtClean="0">
                <a:solidFill>
                  <a:srgbClr val="0070C0"/>
                </a:solidFill>
              </a:rPr>
              <a:t> استجابة  </a:t>
            </a:r>
            <a:r>
              <a:rPr lang="ar-SA" dirty="0" smtClean="0"/>
              <a:t>نمو ها </a:t>
            </a:r>
            <a:r>
              <a:rPr lang="ar-SA" dirty="0" err="1" smtClean="0"/>
              <a:t>للاملاح</a:t>
            </a:r>
            <a:r>
              <a:rPr lang="ar-SA" dirty="0" smtClean="0"/>
              <a:t> المختلفة </a:t>
            </a:r>
            <a:r>
              <a:rPr lang="ar-SA" dirty="0" err="1" smtClean="0"/>
              <a:t>كلوريد</a:t>
            </a:r>
            <a:r>
              <a:rPr lang="ar-SA" dirty="0" smtClean="0"/>
              <a:t> المغنيسيوم – وكربونات الصوديوم</a:t>
            </a:r>
            <a:endParaRPr lang="ar-SA" dirty="0"/>
          </a:p>
        </p:txBody>
      </p:sp>
      <p:pic>
        <p:nvPicPr>
          <p:cNvPr id="13316" name="Picture 4" descr="http://ts2.mm.bing.net/images/thumbnail.aspx?q=1358458135957&amp;id=8455dfde5ff6ca9d057136a6d062725a">
            <a:hlinkClick r:id="rId2"/>
          </p:cNvPr>
          <p:cNvPicPr>
            <a:picLocks noChangeAspect="1" noChangeArrowheads="1"/>
          </p:cNvPicPr>
          <p:nvPr/>
        </p:nvPicPr>
        <p:blipFill>
          <a:blip r:embed="rId3" cstate="print"/>
          <a:srcRect/>
          <a:stretch>
            <a:fillRect/>
          </a:stretch>
        </p:blipFill>
        <p:spPr bwMode="auto">
          <a:xfrm>
            <a:off x="0" y="3500438"/>
            <a:ext cx="4429124" cy="3200412"/>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dirty="0" smtClean="0"/>
              <a:t>تثبيط الاملاح  لنمو  النباتات لعدة اسباب:</a:t>
            </a:r>
            <a:endParaRPr lang="ar-SA" dirty="0"/>
          </a:p>
        </p:txBody>
      </p:sp>
      <p:sp>
        <p:nvSpPr>
          <p:cNvPr id="3" name="Content Placeholder 2"/>
          <p:cNvSpPr>
            <a:spLocks noGrp="1"/>
          </p:cNvSpPr>
          <p:nvPr>
            <p:ph sz="quarter" idx="1"/>
          </p:nvPr>
        </p:nvSpPr>
        <p:spPr>
          <a:xfrm>
            <a:off x="457200" y="1219200"/>
            <a:ext cx="8229600" cy="3567122"/>
          </a:xfrm>
        </p:spPr>
        <p:txBody>
          <a:bodyPr>
            <a:normAutofit/>
          </a:bodyPr>
          <a:lstStyle/>
          <a:p>
            <a:r>
              <a:rPr lang="ar-SA" dirty="0" smtClean="0"/>
              <a:t>1- تعرض  النبات  الى </a:t>
            </a:r>
            <a:r>
              <a:rPr lang="ar-SA" dirty="0" smtClean="0">
                <a:solidFill>
                  <a:srgbClr val="7030A0"/>
                </a:solidFill>
              </a:rPr>
              <a:t>اجهاد جفاف </a:t>
            </a:r>
            <a:r>
              <a:rPr lang="ar-SA" dirty="0" smtClean="0"/>
              <a:t>نظرا  لانخفاض  جهد  ماء  بيئة  الجذور.</a:t>
            </a:r>
          </a:p>
          <a:p>
            <a:r>
              <a:rPr lang="ar-SA" dirty="0" smtClean="0"/>
              <a:t>2- تعرض النبات الى </a:t>
            </a:r>
            <a:r>
              <a:rPr lang="ar-SA" dirty="0" smtClean="0">
                <a:solidFill>
                  <a:srgbClr val="7030A0"/>
                </a:solidFill>
              </a:rPr>
              <a:t>اجهاد ايونى  </a:t>
            </a:r>
            <a:r>
              <a:rPr lang="ar-SA" dirty="0" smtClean="0"/>
              <a:t>او </a:t>
            </a:r>
            <a:r>
              <a:rPr lang="ar-SA" dirty="0" smtClean="0">
                <a:solidFill>
                  <a:srgbClr val="7030A0"/>
                </a:solidFill>
              </a:rPr>
              <a:t>سمية ايونية</a:t>
            </a:r>
          </a:p>
          <a:p>
            <a:r>
              <a:rPr lang="ar-SA" dirty="0" smtClean="0"/>
              <a:t>3- نقص كمية </a:t>
            </a:r>
            <a:r>
              <a:rPr lang="ar-SA" dirty="0" smtClean="0">
                <a:solidFill>
                  <a:srgbClr val="7030A0"/>
                </a:solidFill>
              </a:rPr>
              <a:t>الطاقة </a:t>
            </a:r>
            <a:r>
              <a:rPr lang="ar-SA" dirty="0" smtClean="0"/>
              <a:t>المستخدمة في النمو.</a:t>
            </a:r>
          </a:p>
          <a:p>
            <a:r>
              <a:rPr lang="ar-SA" dirty="0" smtClean="0"/>
              <a:t>4- تثبط الاملاح </a:t>
            </a:r>
            <a:r>
              <a:rPr lang="ar-SA" dirty="0" smtClean="0">
                <a:solidFill>
                  <a:srgbClr val="7030A0"/>
                </a:solidFill>
              </a:rPr>
              <a:t>البناء الضوئي </a:t>
            </a:r>
            <a:r>
              <a:rPr lang="ar-SA" dirty="0" smtClean="0"/>
              <a:t>مما يؤدى الى تراكم  نواتج البناء الضوئي في الخلايا مع تراكم ايوانات الاملاح في الخلايا( استجابة لهذه الظاهرة  قد تثبط الاملاح  تنفس النباتات غير الملحية وقد تسبب زيادة في تنفس بعض النباتات خاصة الملحية بما يسمى التنفس الملحى).</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تثبيط الاملاح  لنمو  النباتات لعدة اسباب:</a:t>
            </a:r>
            <a:endParaRPr lang="ar-SA" dirty="0"/>
          </a:p>
        </p:txBody>
      </p:sp>
      <p:sp>
        <p:nvSpPr>
          <p:cNvPr id="3" name="Content Placeholder 2"/>
          <p:cNvSpPr>
            <a:spLocks noGrp="1"/>
          </p:cNvSpPr>
          <p:nvPr>
            <p:ph sz="quarter" idx="1"/>
          </p:nvPr>
        </p:nvSpPr>
        <p:spPr>
          <a:xfrm>
            <a:off x="457200" y="1219200"/>
            <a:ext cx="8229600" cy="1209668"/>
          </a:xfrm>
        </p:spPr>
        <p:txBody>
          <a:bodyPr/>
          <a:lstStyle/>
          <a:p>
            <a:r>
              <a:rPr lang="ar-SA" dirty="0" smtClean="0"/>
              <a:t>- تعرض  النبات الى اجهاد عدم اتزان ايونى او نقص التغذية المعدنية:</a:t>
            </a:r>
          </a:p>
          <a:p>
            <a:r>
              <a:rPr lang="ar-SA" dirty="0" smtClean="0"/>
              <a:t>زيادة الصوديوم  تسبب نقص في  بعض عناصر  المعدنية</a:t>
            </a:r>
            <a:endParaRPr lang="ar-SA" dirty="0"/>
          </a:p>
        </p:txBody>
      </p:sp>
      <p:pic>
        <p:nvPicPr>
          <p:cNvPr id="41986" name="Picture 2" descr="http://ts3.mm.bing.net/images/thumbnail.aspx?q=1352680735810&amp;id=7c9743bf22d1cbca7bcf6b817ba87160"/>
          <p:cNvPicPr>
            <a:picLocks noChangeAspect="1" noChangeArrowheads="1"/>
          </p:cNvPicPr>
          <p:nvPr/>
        </p:nvPicPr>
        <p:blipFill>
          <a:blip r:embed="rId2" cstate="print"/>
          <a:srcRect/>
          <a:stretch>
            <a:fillRect/>
          </a:stretch>
        </p:blipFill>
        <p:spPr bwMode="auto">
          <a:xfrm>
            <a:off x="357158" y="2786058"/>
            <a:ext cx="5143536" cy="3643318"/>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60000"/>
              <a:lumOff val="40000"/>
            </a:schemeClr>
          </a:solidFill>
        </p:spPr>
        <p:txBody>
          <a:bodyPr/>
          <a:lstStyle/>
          <a:p>
            <a:r>
              <a:rPr lang="en-US" dirty="0" smtClean="0"/>
              <a:t>Temperature Stress </a:t>
            </a:r>
            <a:r>
              <a:rPr lang="ar-SA" dirty="0" smtClean="0"/>
              <a:t>-الاجهاد الحرارى</a:t>
            </a:r>
            <a:endParaRPr lang="ar-SA" dirty="0"/>
          </a:p>
        </p:txBody>
      </p:sp>
      <p:sp>
        <p:nvSpPr>
          <p:cNvPr id="3" name="Content Placeholder 2"/>
          <p:cNvSpPr>
            <a:spLocks noGrp="1"/>
          </p:cNvSpPr>
          <p:nvPr>
            <p:ph sz="quarter" idx="1"/>
          </p:nvPr>
        </p:nvSpPr>
        <p:spPr/>
        <p:txBody>
          <a:bodyPr/>
          <a:lstStyle/>
          <a:p>
            <a:r>
              <a:rPr lang="ar-SA" dirty="0" smtClean="0"/>
              <a:t>الحرارة عامل </a:t>
            </a:r>
            <a:r>
              <a:rPr lang="ar-SA" dirty="0" err="1" smtClean="0"/>
              <a:t>بيئى</a:t>
            </a:r>
            <a:r>
              <a:rPr lang="ar-SA" dirty="0" smtClean="0"/>
              <a:t>  له  </a:t>
            </a:r>
            <a:r>
              <a:rPr lang="ar-SA" dirty="0" err="1" smtClean="0"/>
              <a:t>تاثير</a:t>
            </a:r>
            <a:r>
              <a:rPr lang="ar-SA" dirty="0" smtClean="0"/>
              <a:t> مباشر وغير مباشر على جميع العمليات الحيوية  وهناك نوعان من </a:t>
            </a:r>
            <a:r>
              <a:rPr lang="ar-SA" dirty="0" err="1" smtClean="0"/>
              <a:t>الاجهادات</a:t>
            </a:r>
            <a:r>
              <a:rPr lang="ar-SA" dirty="0" smtClean="0"/>
              <a:t> الحرارية :</a:t>
            </a:r>
          </a:p>
          <a:p>
            <a:r>
              <a:rPr lang="ar-SA" sz="2800" dirty="0" smtClean="0"/>
              <a:t>1- </a:t>
            </a:r>
            <a:r>
              <a:rPr lang="ar-SA" sz="2800" dirty="0" err="1" smtClean="0"/>
              <a:t>اجهاد</a:t>
            </a:r>
            <a:r>
              <a:rPr lang="ar-SA" sz="2800" dirty="0" smtClean="0"/>
              <a:t> الحرارة المرتفعة </a:t>
            </a:r>
            <a:r>
              <a:rPr lang="en-US" sz="2800" dirty="0" smtClean="0"/>
              <a:t>high temperature stress</a:t>
            </a:r>
            <a:endParaRPr lang="ar-SA" sz="2800" dirty="0" smtClean="0"/>
          </a:p>
          <a:p>
            <a:r>
              <a:rPr lang="ar-SA" sz="2800" dirty="0" smtClean="0"/>
              <a:t>2-</a:t>
            </a:r>
            <a:r>
              <a:rPr lang="ar-SA" sz="2800" dirty="0" err="1" smtClean="0"/>
              <a:t>اجهاد</a:t>
            </a:r>
            <a:r>
              <a:rPr lang="ar-SA" sz="2800" dirty="0" smtClean="0"/>
              <a:t> الحرارة المنخفضة:</a:t>
            </a:r>
            <a:r>
              <a:rPr lang="en-US" sz="2800" dirty="0" smtClean="0"/>
              <a:t> low temperature stress</a:t>
            </a:r>
            <a:endParaRPr lang="ar-SA"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60000"/>
              <a:lumOff val="40000"/>
            </a:schemeClr>
          </a:solidFill>
        </p:spPr>
        <p:txBody>
          <a:bodyPr/>
          <a:lstStyle/>
          <a:p>
            <a:pPr algn="r"/>
            <a:r>
              <a:rPr lang="ar-SA" dirty="0" smtClean="0"/>
              <a:t>3-الاجهاد الحرارى</a:t>
            </a:r>
            <a:endParaRPr lang="ar-SA" dirty="0"/>
          </a:p>
        </p:txBody>
      </p:sp>
      <p:sp>
        <p:nvSpPr>
          <p:cNvPr id="3" name="Content Placeholder 2"/>
          <p:cNvSpPr>
            <a:spLocks noGrp="1"/>
          </p:cNvSpPr>
          <p:nvPr>
            <p:ph sz="quarter" idx="1"/>
          </p:nvPr>
        </p:nvSpPr>
        <p:spPr/>
        <p:txBody>
          <a:bodyPr>
            <a:normAutofit lnSpcReduction="10000"/>
          </a:bodyPr>
          <a:lstStyle/>
          <a:p>
            <a:r>
              <a:rPr lang="ar-SA" dirty="0" smtClean="0">
                <a:solidFill>
                  <a:srgbClr val="C00000"/>
                </a:solidFill>
              </a:rPr>
              <a:t>الحرارة المرتفعة:</a:t>
            </a:r>
          </a:p>
          <a:p>
            <a:r>
              <a:rPr lang="ar-SA" dirty="0" smtClean="0"/>
              <a:t>درجة  حرارة النبات  غير </a:t>
            </a:r>
            <a:r>
              <a:rPr lang="ar-SA" dirty="0" err="1" smtClean="0"/>
              <a:t>ثابته</a:t>
            </a:r>
            <a:r>
              <a:rPr lang="ar-SA" dirty="0" smtClean="0"/>
              <a:t>   تتغير  مع تغير درجة الحرارة  المحيط حول النبات.</a:t>
            </a:r>
          </a:p>
          <a:p>
            <a:r>
              <a:rPr lang="ar-SA" dirty="0" smtClean="0"/>
              <a:t> العامل المحدد  لدرجة حرارة النبات  هو درجة حرارة  المحيط الملامس له:</a:t>
            </a:r>
          </a:p>
          <a:p>
            <a:r>
              <a:rPr lang="ar-SA" dirty="0" smtClean="0"/>
              <a:t>1-درجة حرارة  النباتات المائية ( قريبة  من درجة حرارة الماء الملامس)</a:t>
            </a:r>
          </a:p>
          <a:p>
            <a:r>
              <a:rPr lang="ar-SA" dirty="0" smtClean="0"/>
              <a:t>2- درجة حرارة  الجذور ( قريبة  من درجة حرارة التربة الملامسة)</a:t>
            </a:r>
          </a:p>
          <a:p>
            <a:r>
              <a:rPr lang="ar-SA" dirty="0" smtClean="0"/>
              <a:t>3- درجة حرارة  الاوراق والاحزاء الخضرية ( قريبة  من درجة حرارة الهواء الملامس).</a:t>
            </a:r>
          </a:p>
          <a:p>
            <a:r>
              <a:rPr lang="ar-SA" dirty="0" smtClean="0"/>
              <a:t>قد ترتفع درجة حرارة الاجزاء الخضرية  والثمار  اعلى 10او20او30  من حرارة الهواء  ولكنها تكون اقل  بما يعادل 2الى 3 درجات </a:t>
            </a:r>
            <a:r>
              <a:rPr lang="ar-SA" dirty="0" smtClean="0">
                <a:solidFill>
                  <a:srgbClr val="FF0000"/>
                </a:solidFill>
              </a:rPr>
              <a:t> بسبب      </a:t>
            </a:r>
            <a:r>
              <a:rPr lang="ar-SA" dirty="0" err="1" smtClean="0">
                <a:solidFill>
                  <a:srgbClr val="7030A0"/>
                </a:solidFill>
              </a:rPr>
              <a:t>أ</a:t>
            </a:r>
            <a:r>
              <a:rPr lang="ar-SA" dirty="0" smtClean="0">
                <a:solidFill>
                  <a:srgbClr val="7030A0"/>
                </a:solidFill>
              </a:rPr>
              <a:t>-</a:t>
            </a:r>
            <a:r>
              <a:rPr lang="ar-SA" dirty="0" smtClean="0"/>
              <a:t>نقص التوصيل  </a:t>
            </a:r>
            <a:r>
              <a:rPr lang="ar-SA" dirty="0" err="1" smtClean="0"/>
              <a:t>الحرارى</a:t>
            </a:r>
            <a:r>
              <a:rPr lang="ar-SA" dirty="0" smtClean="0"/>
              <a:t> للهواء </a:t>
            </a:r>
            <a:r>
              <a:rPr lang="ar-SA" dirty="0" err="1" smtClean="0">
                <a:solidFill>
                  <a:srgbClr val="7030A0"/>
                </a:solidFill>
              </a:rPr>
              <a:t>ب</a:t>
            </a:r>
            <a:r>
              <a:rPr lang="ar-SA" dirty="0" smtClean="0">
                <a:solidFill>
                  <a:srgbClr val="7030A0"/>
                </a:solidFill>
              </a:rPr>
              <a:t>- </a:t>
            </a:r>
            <a:r>
              <a:rPr lang="ar-SA" dirty="0" smtClean="0"/>
              <a:t>انخفاض حرارته النوعية.</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60000"/>
              <a:lumOff val="40000"/>
            </a:schemeClr>
          </a:solidFill>
        </p:spPr>
        <p:txBody>
          <a:bodyPr/>
          <a:lstStyle/>
          <a:p>
            <a:pPr algn="ctr"/>
            <a:r>
              <a:rPr lang="ar-SA" dirty="0" smtClean="0"/>
              <a:t>3-الاجهاد الحرارى</a:t>
            </a:r>
            <a:endParaRPr lang="ar-SA" dirty="0"/>
          </a:p>
        </p:txBody>
      </p:sp>
      <p:sp>
        <p:nvSpPr>
          <p:cNvPr id="3" name="Content Placeholder 2"/>
          <p:cNvSpPr>
            <a:spLocks noGrp="1"/>
          </p:cNvSpPr>
          <p:nvPr>
            <p:ph sz="quarter" idx="1"/>
          </p:nvPr>
        </p:nvSpPr>
        <p:spPr>
          <a:xfrm>
            <a:off x="2843808" y="1219200"/>
            <a:ext cx="5842992" cy="5090120"/>
          </a:xfrm>
        </p:spPr>
        <p:txBody>
          <a:bodyPr>
            <a:normAutofit/>
          </a:bodyPr>
          <a:lstStyle/>
          <a:p>
            <a:r>
              <a:rPr lang="ar-SA" dirty="0" smtClean="0">
                <a:solidFill>
                  <a:srgbClr val="FF0000"/>
                </a:solidFill>
              </a:rPr>
              <a:t>تعتمد درجة حرارة النبات على </a:t>
            </a:r>
            <a:r>
              <a:rPr lang="ar-SA" dirty="0" smtClean="0"/>
              <a:t>:</a:t>
            </a:r>
          </a:p>
          <a:p>
            <a:pPr>
              <a:buNone/>
            </a:pPr>
            <a:r>
              <a:rPr lang="ar-SA" dirty="0" smtClean="0"/>
              <a:t>- كمية الطاقة الساقطة عليها </a:t>
            </a:r>
          </a:p>
          <a:p>
            <a:pPr>
              <a:buNone/>
            </a:pPr>
            <a:r>
              <a:rPr lang="ar-SA" dirty="0" smtClean="0"/>
              <a:t>1  - جزء يمتص يستخدم في تفاعلات البناء الضوئي والتفاعلات الحراريه</a:t>
            </a:r>
          </a:p>
          <a:p>
            <a:pPr>
              <a:buNone/>
            </a:pPr>
            <a:r>
              <a:rPr lang="ar-SA" dirty="0" smtClean="0"/>
              <a:t>2- جزء يفقد بواسطة النفاذ أو </a:t>
            </a:r>
            <a:r>
              <a:rPr lang="ar-SA" dirty="0" err="1" smtClean="0"/>
              <a:t>الأنعكاس</a:t>
            </a:r>
            <a:endParaRPr lang="ar-SA" dirty="0" smtClean="0"/>
          </a:p>
          <a:p>
            <a:pPr>
              <a:buNone/>
            </a:pPr>
            <a:r>
              <a:rPr lang="ar-SA" dirty="0" smtClean="0"/>
              <a:t>- الاتزان بين كمية  الحرارة </a:t>
            </a:r>
            <a:r>
              <a:rPr lang="ar-SA" dirty="0" err="1" smtClean="0"/>
              <a:t>المتصة</a:t>
            </a:r>
            <a:r>
              <a:rPr lang="ar-SA" dirty="0" smtClean="0"/>
              <a:t> وكمية  الحرارة  المفقودة.</a:t>
            </a:r>
          </a:p>
          <a:p>
            <a:r>
              <a:rPr lang="ar-SA" dirty="0" smtClean="0">
                <a:solidFill>
                  <a:srgbClr val="FF0000"/>
                </a:solidFill>
              </a:rPr>
              <a:t>تعتمد اضرار الحرارة المرتفعة </a:t>
            </a:r>
          </a:p>
          <a:p>
            <a:pPr>
              <a:buNone/>
            </a:pPr>
            <a:r>
              <a:rPr lang="ar-SA" dirty="0" smtClean="0"/>
              <a:t>  -على  الفترة الزمنية  للتعرض ومن اهم الاعراض : ظهور  بقع ميتة , فقد اللون الاخضر, ظهور بقع ملونة.</a:t>
            </a:r>
            <a:endParaRPr lang="ar-SA" dirty="0"/>
          </a:p>
        </p:txBody>
      </p:sp>
      <p:pic>
        <p:nvPicPr>
          <p:cNvPr id="9218" name="Picture 2" descr="http://ts1.mm.bing.net/images/thumbnail.aspx?q=1364153730448&amp;id=ddef11be928d5f33dfb72f64e09147c0">
            <a:hlinkClick r:id="rId2"/>
          </p:cNvPr>
          <p:cNvPicPr>
            <a:picLocks noChangeAspect="1" noChangeArrowheads="1"/>
          </p:cNvPicPr>
          <p:nvPr/>
        </p:nvPicPr>
        <p:blipFill>
          <a:blip r:embed="rId3" cstate="print"/>
          <a:srcRect/>
          <a:stretch>
            <a:fillRect/>
          </a:stretch>
        </p:blipFill>
        <p:spPr bwMode="auto">
          <a:xfrm>
            <a:off x="214282" y="3643314"/>
            <a:ext cx="2643206" cy="2909898"/>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60000"/>
              <a:lumOff val="40000"/>
            </a:schemeClr>
          </a:solidFill>
        </p:spPr>
        <p:txBody>
          <a:bodyPr/>
          <a:lstStyle/>
          <a:p>
            <a:pPr algn="r"/>
            <a:r>
              <a:rPr lang="ar-SA" dirty="0" smtClean="0"/>
              <a:t>3-الاجهاد الحرارى</a:t>
            </a:r>
            <a:endParaRPr lang="ar-SA" dirty="0"/>
          </a:p>
        </p:txBody>
      </p:sp>
      <p:sp>
        <p:nvSpPr>
          <p:cNvPr id="3" name="Content Placeholder 2"/>
          <p:cNvSpPr>
            <a:spLocks noGrp="1"/>
          </p:cNvSpPr>
          <p:nvPr>
            <p:ph sz="quarter" idx="1"/>
          </p:nvPr>
        </p:nvSpPr>
        <p:spPr/>
        <p:txBody>
          <a:bodyPr>
            <a:normAutofit/>
          </a:bodyPr>
          <a:lstStyle/>
          <a:p>
            <a:r>
              <a:rPr lang="ar-SA" dirty="0" err="1" smtClean="0">
                <a:solidFill>
                  <a:srgbClr val="FF0000"/>
                </a:solidFill>
              </a:rPr>
              <a:t>تاثيرات</a:t>
            </a:r>
            <a:r>
              <a:rPr lang="ar-SA" dirty="0" smtClean="0">
                <a:solidFill>
                  <a:srgbClr val="FF0000"/>
                </a:solidFill>
              </a:rPr>
              <a:t> الحرارة المرتفعة على النبات:</a:t>
            </a:r>
          </a:p>
          <a:p>
            <a:pPr>
              <a:buNone/>
            </a:pPr>
            <a:r>
              <a:rPr lang="ar-SA" dirty="0" smtClean="0"/>
              <a:t>1</a:t>
            </a:r>
            <a:r>
              <a:rPr lang="ar-SA" sz="2600" dirty="0" smtClean="0"/>
              <a:t>- استهلاك  النبات </a:t>
            </a:r>
            <a:r>
              <a:rPr lang="ar-SA" sz="2600" dirty="0" err="1" smtClean="0"/>
              <a:t>للكربوهيدرات</a:t>
            </a:r>
            <a:r>
              <a:rPr lang="ar-SA" sz="2600" dirty="0" smtClean="0"/>
              <a:t>  المخزنة ( انخفاض معدل البناء وارتفاع معدل   التنفس).</a:t>
            </a:r>
          </a:p>
          <a:p>
            <a:pPr>
              <a:buNone/>
            </a:pPr>
            <a:r>
              <a:rPr lang="ar-SA" sz="2600" dirty="0" smtClean="0"/>
              <a:t>2- نقص البروتين نتيجة التكسير </a:t>
            </a:r>
            <a:r>
              <a:rPr lang="ar-SA" sz="2600" dirty="0" err="1" smtClean="0"/>
              <a:t>او</a:t>
            </a:r>
            <a:r>
              <a:rPr lang="ar-SA" sz="2600" dirty="0" smtClean="0"/>
              <a:t> فقده شكله الطبيعي.</a:t>
            </a:r>
          </a:p>
          <a:p>
            <a:pPr>
              <a:buNone/>
            </a:pPr>
            <a:r>
              <a:rPr lang="ar-SA" sz="2600" dirty="0" smtClean="0"/>
              <a:t>3- التسمم نتيجة  تراكم  المواد السمية.</a:t>
            </a:r>
          </a:p>
          <a:p>
            <a:pPr>
              <a:buNone/>
            </a:pPr>
            <a:r>
              <a:rPr lang="ar-SA" sz="2600" dirty="0" smtClean="0"/>
              <a:t>4- زيادة سيولة  الدهون   وخاصة  دهون </a:t>
            </a:r>
            <a:r>
              <a:rPr lang="ar-SA" sz="2600" dirty="0" err="1" smtClean="0"/>
              <a:t>الاغشية</a:t>
            </a:r>
            <a:r>
              <a:rPr lang="ar-SA" sz="2600" dirty="0" smtClean="0"/>
              <a:t>.</a:t>
            </a:r>
          </a:p>
          <a:p>
            <a:pPr>
              <a:buNone/>
            </a:pPr>
            <a:r>
              <a:rPr lang="ar-SA" sz="2600" dirty="0" smtClean="0"/>
              <a:t>5-التغير في طبيعة </a:t>
            </a:r>
            <a:r>
              <a:rPr lang="ar-SA" sz="2600" dirty="0" err="1" smtClean="0"/>
              <a:t>الاحماض</a:t>
            </a:r>
            <a:r>
              <a:rPr lang="ar-SA" sz="2600" dirty="0" smtClean="0"/>
              <a:t>  النووية .</a:t>
            </a:r>
          </a:p>
          <a:p>
            <a:pPr>
              <a:buNone/>
            </a:pPr>
            <a:r>
              <a:rPr lang="ar-SA" dirty="0" smtClean="0"/>
              <a:t>6- تعرض النبات </a:t>
            </a:r>
            <a:r>
              <a:rPr lang="ar-SA" dirty="0" err="1" smtClean="0"/>
              <a:t>الى</a:t>
            </a:r>
            <a:r>
              <a:rPr lang="ar-SA" dirty="0" smtClean="0"/>
              <a:t> </a:t>
            </a:r>
            <a:r>
              <a:rPr lang="ar-SA" dirty="0" err="1" smtClean="0"/>
              <a:t>الأجهاد</a:t>
            </a:r>
            <a:r>
              <a:rPr lang="ar-SA" dirty="0" smtClean="0"/>
              <a:t> </a:t>
            </a:r>
            <a:r>
              <a:rPr lang="ar-SA" dirty="0" err="1" smtClean="0"/>
              <a:t>الجفافي</a:t>
            </a:r>
            <a:r>
              <a:rPr lang="ar-SA" dirty="0" smtClean="0"/>
              <a:t> نتيجة </a:t>
            </a:r>
            <a:r>
              <a:rPr lang="ar-SA" dirty="0" err="1" smtClean="0"/>
              <a:t>إارتفاع</a:t>
            </a:r>
            <a:r>
              <a:rPr lang="ar-SA" dirty="0" smtClean="0"/>
              <a:t> معدل </a:t>
            </a:r>
            <a:r>
              <a:rPr lang="ar-SA" dirty="0" err="1" smtClean="0"/>
              <a:t>النتح</a:t>
            </a:r>
            <a:r>
              <a:rPr lang="ar-SA" dirty="0" smtClean="0"/>
              <a:t> </a:t>
            </a:r>
            <a:endParaRPr lang="ar-SA" sz="2600" dirty="0" smtClean="0"/>
          </a:p>
          <a:p>
            <a:pPr>
              <a:buNone/>
            </a:pPr>
            <a:r>
              <a:rPr lang="ar-SA" sz="2600" dirty="0" smtClean="0"/>
              <a:t>7 - تثبيط النمو.</a:t>
            </a:r>
            <a:endParaRPr lang="ar-SA" sz="2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60000"/>
              <a:lumOff val="40000"/>
            </a:schemeClr>
          </a:solidFill>
        </p:spPr>
        <p:txBody>
          <a:bodyPr>
            <a:normAutofit fontScale="90000"/>
          </a:bodyPr>
          <a:lstStyle/>
          <a:p>
            <a:pPr algn="r"/>
            <a:r>
              <a:rPr lang="ar-SA" dirty="0" smtClean="0"/>
              <a:t>2-3-الحرارة المنخفضة:</a:t>
            </a:r>
            <a:r>
              <a:rPr lang="en-US" dirty="0" smtClean="0"/>
              <a:t> low temperature stress </a:t>
            </a:r>
            <a:r>
              <a:rPr lang="ar-SA" dirty="0" smtClean="0"/>
              <a:t/>
            </a:r>
            <a:br>
              <a:rPr lang="ar-SA" dirty="0" smtClean="0"/>
            </a:br>
            <a:endParaRPr lang="ar-SA" dirty="0"/>
          </a:p>
        </p:txBody>
      </p:sp>
      <p:sp>
        <p:nvSpPr>
          <p:cNvPr id="3" name="Content Placeholder 2"/>
          <p:cNvSpPr>
            <a:spLocks noGrp="1"/>
          </p:cNvSpPr>
          <p:nvPr>
            <p:ph sz="quarter" idx="1"/>
          </p:nvPr>
        </p:nvSpPr>
        <p:spPr>
          <a:xfrm>
            <a:off x="457200" y="1124744"/>
            <a:ext cx="8229600" cy="5472608"/>
          </a:xfrm>
        </p:spPr>
        <p:txBody>
          <a:bodyPr>
            <a:normAutofit/>
          </a:bodyPr>
          <a:lstStyle/>
          <a:p>
            <a:r>
              <a:rPr lang="ar-SA" dirty="0" smtClean="0"/>
              <a:t>تسبب درجة الحرارة المنخفضة اضرار قد تؤدى الى موت النبات:</a:t>
            </a:r>
          </a:p>
          <a:p>
            <a:pPr>
              <a:buNone/>
            </a:pPr>
            <a:r>
              <a:rPr lang="ar-SA" dirty="0" smtClean="0"/>
              <a:t>1- اذا تعرض النبات الى درجة حرارة منخفضة اعلى  من درجة  حرارة التجمد   يسمى اجهاد البرد( يسبب  اختلال في التفاعلات الكيميائية).</a:t>
            </a:r>
          </a:p>
          <a:p>
            <a:pPr>
              <a:buNone/>
            </a:pPr>
            <a:r>
              <a:rPr lang="ar-SA" dirty="0" smtClean="0"/>
              <a:t>2- اذا تعرض النبات الى درجة حرارة منخفضة اعلى  تصل الى التجمد يسمى   اجهاد التجمد عند التعرض لدرجة  حرارة اقل  من 15م او 10 م وقد تصل الى الصفر( موت الانسجة بسبب  تكون البلورات  الثلجية في انسجة النبات خاصة اذا تكونت داخل الخلايا).</a:t>
            </a:r>
          </a:p>
          <a:p>
            <a:r>
              <a:rPr lang="ar-SA" dirty="0" smtClean="0">
                <a:solidFill>
                  <a:srgbClr val="002060"/>
                </a:solidFill>
              </a:rPr>
              <a:t>يؤدي تكوين الثلج داخل الخلايا </a:t>
            </a:r>
            <a:r>
              <a:rPr lang="ar-SA" dirty="0" err="1" smtClean="0">
                <a:solidFill>
                  <a:srgbClr val="002060"/>
                </a:solidFill>
              </a:rPr>
              <a:t>الى</a:t>
            </a:r>
            <a:r>
              <a:rPr lang="ar-SA" dirty="0" smtClean="0">
                <a:solidFill>
                  <a:srgbClr val="002060"/>
                </a:solidFill>
              </a:rPr>
              <a:t> موتها بسبب:</a:t>
            </a:r>
          </a:p>
          <a:p>
            <a:pPr>
              <a:buNone/>
            </a:pPr>
            <a:r>
              <a:rPr lang="ar-SA" dirty="0" smtClean="0"/>
              <a:t> 1-خلل في التركيب الطبيعي لمكونات </a:t>
            </a:r>
            <a:r>
              <a:rPr lang="ar-SA" dirty="0" err="1" smtClean="0"/>
              <a:t>الخليه</a:t>
            </a:r>
            <a:r>
              <a:rPr lang="ar-SA" dirty="0" smtClean="0"/>
              <a:t> وهو غير عكسي .</a:t>
            </a:r>
          </a:p>
          <a:p>
            <a:pPr>
              <a:buNone/>
            </a:pPr>
            <a:r>
              <a:rPr lang="ar-SA" dirty="0" smtClean="0"/>
              <a:t>2-تجفيف </a:t>
            </a:r>
            <a:r>
              <a:rPr lang="ar-SA" dirty="0" err="1" smtClean="0"/>
              <a:t>الخليه</a:t>
            </a:r>
            <a:r>
              <a:rPr lang="ar-SA" dirty="0" smtClean="0"/>
              <a:t> بسبب تكوين البلورات </a:t>
            </a:r>
          </a:p>
          <a:p>
            <a:pPr>
              <a:buNone/>
            </a:pPr>
            <a:r>
              <a:rPr lang="ar-SA" dirty="0" smtClean="0"/>
              <a:t>3-زيادة تركيز بعض المواد </a:t>
            </a:r>
            <a:r>
              <a:rPr lang="ar-SA" dirty="0" err="1" smtClean="0"/>
              <a:t>السامه</a:t>
            </a:r>
            <a:r>
              <a:rPr lang="ar-SA" dirty="0" smtClean="0"/>
              <a:t> في الخلية </a:t>
            </a:r>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ar-SA" dirty="0" smtClean="0"/>
              <a:t>2-3-الحرارة المنخفضة:</a:t>
            </a:r>
            <a:r>
              <a:rPr lang="en-US" dirty="0" smtClean="0"/>
              <a:t> low temperature stress</a:t>
            </a:r>
            <a:endParaRPr lang="ar-SA" dirty="0"/>
          </a:p>
        </p:txBody>
      </p:sp>
      <p:sp>
        <p:nvSpPr>
          <p:cNvPr id="3" name="Content Placeholder 2"/>
          <p:cNvSpPr>
            <a:spLocks noGrp="1"/>
          </p:cNvSpPr>
          <p:nvPr>
            <p:ph sz="quarter" idx="1"/>
          </p:nvPr>
        </p:nvSpPr>
        <p:spPr/>
        <p:txBody>
          <a:bodyPr/>
          <a:lstStyle/>
          <a:p>
            <a:r>
              <a:rPr lang="ar-SA" dirty="0" smtClean="0"/>
              <a:t> </a:t>
            </a:r>
            <a:r>
              <a:rPr lang="ar-SA" dirty="0" err="1" smtClean="0"/>
              <a:t>لايؤدي</a:t>
            </a:r>
            <a:r>
              <a:rPr lang="ar-SA" dirty="0" smtClean="0"/>
              <a:t> تكوين الثلج  خارج الخلايا </a:t>
            </a:r>
            <a:r>
              <a:rPr lang="ar-SA" dirty="0" err="1" smtClean="0"/>
              <a:t>الى</a:t>
            </a:r>
            <a:r>
              <a:rPr lang="ar-SA" dirty="0" smtClean="0"/>
              <a:t> موتها , </a:t>
            </a:r>
            <a:r>
              <a:rPr lang="ar-SA" dirty="0" smtClean="0">
                <a:solidFill>
                  <a:srgbClr val="002060"/>
                </a:solidFill>
              </a:rPr>
              <a:t>وان ماتت الخلايا فذلك راجع الى :</a:t>
            </a:r>
          </a:p>
          <a:p>
            <a:pPr>
              <a:buNone/>
            </a:pPr>
            <a:r>
              <a:rPr lang="ar-SA" dirty="0" smtClean="0"/>
              <a:t> 1-تجفيف </a:t>
            </a:r>
            <a:r>
              <a:rPr lang="ar-SA" dirty="0" err="1" smtClean="0"/>
              <a:t>البروتوبلازم</a:t>
            </a:r>
            <a:r>
              <a:rPr lang="ar-SA" dirty="0" smtClean="0"/>
              <a:t> </a:t>
            </a:r>
          </a:p>
          <a:p>
            <a:pPr>
              <a:buNone/>
            </a:pPr>
            <a:r>
              <a:rPr lang="ar-SA" dirty="0" smtClean="0"/>
              <a:t> 2-الضغط الميكانيكي الذي تحدثه بلورات الثلج على الخلية </a:t>
            </a:r>
          </a:p>
          <a:p>
            <a:pPr>
              <a:buNone/>
            </a:pPr>
            <a:r>
              <a:rPr lang="ar-SA" dirty="0" smtClean="0"/>
              <a:t> 3- زيادة تركيز بعض المواد </a:t>
            </a:r>
            <a:r>
              <a:rPr lang="ar-SA" dirty="0" err="1" smtClean="0"/>
              <a:t>السامه</a:t>
            </a:r>
            <a:r>
              <a:rPr lang="ar-SA" dirty="0" smtClean="0"/>
              <a:t> </a:t>
            </a:r>
          </a:p>
          <a:p>
            <a:pPr>
              <a:buNone/>
            </a:pPr>
            <a:r>
              <a:rPr lang="ar-SA" dirty="0" smtClean="0"/>
              <a:t>4- عند ذوبان البلورات </a:t>
            </a:r>
            <a:r>
              <a:rPr lang="ar-SA" dirty="0" err="1" smtClean="0"/>
              <a:t>الثلجيه</a:t>
            </a:r>
            <a:r>
              <a:rPr lang="ar-SA" dirty="0" smtClean="0"/>
              <a:t> في خارج </a:t>
            </a:r>
            <a:r>
              <a:rPr lang="ar-SA" dirty="0" err="1" smtClean="0"/>
              <a:t>الخليه</a:t>
            </a:r>
            <a:r>
              <a:rPr lang="ar-SA" dirty="0" smtClean="0"/>
              <a:t> ,تسبب سرعة </a:t>
            </a:r>
            <a:r>
              <a:rPr lang="ar-SA" dirty="0" err="1" smtClean="0"/>
              <a:t>إنتفاخ</a:t>
            </a:r>
            <a:r>
              <a:rPr lang="ar-SA" dirty="0" smtClean="0"/>
              <a:t> الجدار الخلوي مقارنه </a:t>
            </a:r>
            <a:r>
              <a:rPr lang="ar-SA" dirty="0" err="1" smtClean="0"/>
              <a:t>بالبروتوبلازم</a:t>
            </a:r>
            <a:r>
              <a:rPr lang="ar-SA" dirty="0" smtClean="0"/>
              <a:t> تموت الخلية بسبب التمزق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fontScale="90000"/>
          </a:bodyPr>
          <a:lstStyle/>
          <a:p>
            <a:pPr algn="ctr"/>
            <a:r>
              <a:rPr lang="en-US" dirty="0" smtClean="0"/>
              <a:t/>
            </a:r>
            <a:br>
              <a:rPr lang="en-US" dirty="0" smtClean="0"/>
            </a:br>
            <a:r>
              <a:rPr lang="en-US" dirty="0" smtClean="0"/>
              <a:t/>
            </a:r>
            <a:br>
              <a:rPr lang="en-US" dirty="0" smtClean="0"/>
            </a:br>
            <a:r>
              <a:rPr lang="en-US" dirty="0" smtClean="0"/>
              <a:t/>
            </a:r>
            <a:br>
              <a:rPr lang="en-US" dirty="0" smtClean="0"/>
            </a:br>
            <a:r>
              <a:rPr lang="ar-SA" dirty="0" smtClean="0"/>
              <a:t/>
            </a:r>
            <a:br>
              <a:rPr lang="ar-SA" dirty="0" smtClean="0"/>
            </a:br>
            <a:r>
              <a:rPr lang="ar-SA" dirty="0" err="1" smtClean="0"/>
              <a:t>تاثيرات</a:t>
            </a:r>
            <a:r>
              <a:rPr lang="ar-SA" dirty="0" smtClean="0"/>
              <a:t>  الحرارة المنخفضة على النبات</a:t>
            </a:r>
            <a:br>
              <a:rPr lang="ar-SA" dirty="0" smtClean="0"/>
            </a:br>
            <a:r>
              <a:rPr lang="en-US" dirty="0" smtClean="0"/>
              <a:t> low temperature stress </a:t>
            </a:r>
            <a:endParaRPr lang="ar-SA" dirty="0"/>
          </a:p>
        </p:txBody>
      </p:sp>
      <p:sp>
        <p:nvSpPr>
          <p:cNvPr id="3" name="Content Placeholder 2"/>
          <p:cNvSpPr>
            <a:spLocks noGrp="1"/>
          </p:cNvSpPr>
          <p:nvPr>
            <p:ph sz="quarter" idx="1"/>
          </p:nvPr>
        </p:nvSpPr>
        <p:spPr>
          <a:xfrm>
            <a:off x="304800" y="1268760"/>
            <a:ext cx="8686800" cy="5256584"/>
          </a:xfrm>
        </p:spPr>
        <p:txBody>
          <a:bodyPr>
            <a:normAutofit/>
          </a:bodyPr>
          <a:lstStyle/>
          <a:p>
            <a:r>
              <a:rPr lang="ar-SA" dirty="0" smtClean="0"/>
              <a:t>1-بعد ساعات من التعرض لدرجة الحرارة المنخفضة  تظهر بقع </a:t>
            </a:r>
            <a:r>
              <a:rPr lang="ar-SA" dirty="0" err="1" smtClean="0"/>
              <a:t>متبقعة</a:t>
            </a:r>
            <a:r>
              <a:rPr lang="ar-SA" dirty="0" smtClean="0"/>
              <a:t>  نتيجة لموت </a:t>
            </a:r>
            <a:r>
              <a:rPr lang="ar-SA" dirty="0" err="1" smtClean="0"/>
              <a:t>السيتوبلازم</a:t>
            </a:r>
            <a:r>
              <a:rPr lang="ar-SA" dirty="0" smtClean="0"/>
              <a:t>.</a:t>
            </a:r>
          </a:p>
          <a:p>
            <a:r>
              <a:rPr lang="ar-SA" dirty="0" smtClean="0"/>
              <a:t>2-توقف حركة السيتو بلازم في الشعيرات الجذرية( كما في شعيرات الخيار والطماطم عند تعرضها لدرجة 10-12م).</a:t>
            </a:r>
          </a:p>
          <a:p>
            <a:r>
              <a:rPr lang="ar-SA" dirty="0" smtClean="0"/>
              <a:t>3-زيادة نفاذية  الاغشية  وتسرب المواد المذابة في الخلايا كما في البطاطس.</a:t>
            </a:r>
          </a:p>
          <a:p>
            <a:r>
              <a:rPr lang="ar-SA" dirty="0" smtClean="0"/>
              <a:t>4-ظهور  البلزمة الكاذبة   في بعض الخلايا مثل  السبيروجيرا مسببب بلزمة كاذبة عند درجة 5 م.الزيادة المفاجئة   في نفاذية  الاغشية .</a:t>
            </a:r>
          </a:p>
          <a:p>
            <a:r>
              <a:rPr lang="ar-SA" dirty="0" smtClean="0"/>
              <a:t>5- زيادة معدل التنفس  على معدل البناء الضوئي يسبب المجاعة.</a:t>
            </a:r>
          </a:p>
          <a:p>
            <a:r>
              <a:rPr lang="ar-SA" dirty="0" smtClean="0"/>
              <a:t>6- نقص البناء الضوئي نتيجة  تضرر اغشية  البلاستيدات.</a:t>
            </a:r>
          </a:p>
          <a:p>
            <a:pPr>
              <a:buNone/>
            </a:pPr>
            <a:r>
              <a:rPr lang="ar-SA" dirty="0" smtClean="0"/>
              <a:t>7-  تثبيط النقل   مثل توقف النقل في نبات قصب السكر  عند (5م).</a:t>
            </a:r>
          </a:p>
          <a:p>
            <a:endParaRPr lang="ar-SA" dirty="0" smtClean="0"/>
          </a:p>
          <a:p>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60000"/>
              <a:lumOff val="40000"/>
            </a:schemeClr>
          </a:solidFill>
        </p:spPr>
        <p:txBody>
          <a:bodyPr/>
          <a:lstStyle/>
          <a:p>
            <a:r>
              <a:rPr lang="ar-SA" dirty="0" smtClean="0"/>
              <a:t>تاثيرات  الحرارة المنخفضة على النبات</a:t>
            </a:r>
            <a:endParaRPr lang="ar-SA" dirty="0"/>
          </a:p>
        </p:txBody>
      </p:sp>
      <p:sp>
        <p:nvSpPr>
          <p:cNvPr id="3" name="Content Placeholder 2"/>
          <p:cNvSpPr>
            <a:spLocks noGrp="1"/>
          </p:cNvSpPr>
          <p:nvPr>
            <p:ph sz="quarter" idx="1"/>
          </p:nvPr>
        </p:nvSpPr>
        <p:spPr>
          <a:xfrm>
            <a:off x="4500562" y="1219200"/>
            <a:ext cx="4186238" cy="4937760"/>
          </a:xfrm>
        </p:spPr>
        <p:txBody>
          <a:bodyPr/>
          <a:lstStyle/>
          <a:p>
            <a:r>
              <a:rPr lang="ar-SA" dirty="0" smtClean="0"/>
              <a:t>8- اختلال في عملية التنفس.</a:t>
            </a:r>
          </a:p>
          <a:p>
            <a:r>
              <a:rPr lang="ar-SA" dirty="0" smtClean="0"/>
              <a:t>9- تراكم المواد السامة( الاسيتالدهيد والايثانول).</a:t>
            </a:r>
          </a:p>
          <a:p>
            <a:r>
              <a:rPr lang="ar-SA" dirty="0" smtClean="0"/>
              <a:t>10- زيادة معدل هدم البروتين وتراكم الامونيا السامة.</a:t>
            </a:r>
          </a:p>
          <a:p>
            <a:r>
              <a:rPr lang="ar-SA" dirty="0" smtClean="0"/>
              <a:t>11-  تعرض  النبات الى اجهاد  جفاف نتيجة  نقص امتصاص  الجذور  للماء من التربة الباردة.</a:t>
            </a:r>
          </a:p>
          <a:p>
            <a:endParaRPr lang="ar-SA" dirty="0"/>
          </a:p>
        </p:txBody>
      </p:sp>
      <p:pic>
        <p:nvPicPr>
          <p:cNvPr id="43010" name="Picture 2" descr="http://www.hydroponics.com.au/images/story_i91/Chilling_04.jpg"/>
          <p:cNvPicPr>
            <a:picLocks noChangeAspect="1" noChangeArrowheads="1"/>
          </p:cNvPicPr>
          <p:nvPr/>
        </p:nvPicPr>
        <p:blipFill>
          <a:blip r:embed="rId2" cstate="print"/>
          <a:srcRect/>
          <a:stretch>
            <a:fillRect/>
          </a:stretch>
        </p:blipFill>
        <p:spPr bwMode="auto">
          <a:xfrm>
            <a:off x="0" y="1142984"/>
            <a:ext cx="4048125" cy="5715016"/>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60000"/>
              <a:lumOff val="40000"/>
            </a:schemeClr>
          </a:solidFill>
        </p:spPr>
        <p:txBody>
          <a:bodyPr/>
          <a:lstStyle/>
          <a:p>
            <a:pPr algn="r"/>
            <a:r>
              <a:rPr lang="ar-SA" dirty="0" smtClean="0"/>
              <a:t>4-اجهاد الضوء</a:t>
            </a:r>
            <a:endParaRPr lang="ar-SA" dirty="0"/>
          </a:p>
        </p:txBody>
      </p:sp>
      <p:sp>
        <p:nvSpPr>
          <p:cNvPr id="3" name="Content Placeholder 2"/>
          <p:cNvSpPr>
            <a:spLocks noGrp="1"/>
          </p:cNvSpPr>
          <p:nvPr>
            <p:ph sz="quarter" idx="1"/>
          </p:nvPr>
        </p:nvSpPr>
        <p:spPr/>
        <p:txBody>
          <a:bodyPr>
            <a:normAutofit/>
          </a:bodyPr>
          <a:lstStyle/>
          <a:p>
            <a:pPr>
              <a:buNone/>
            </a:pPr>
            <a:r>
              <a:rPr lang="ar-SA" dirty="0" smtClean="0"/>
              <a:t>ينشا اجهاد الضوء اما نتيجة لنقص الاضاءة   (   </a:t>
            </a:r>
            <a:r>
              <a:rPr lang="en-US" dirty="0" smtClean="0"/>
              <a:t>light deficit stress</a:t>
            </a:r>
            <a:r>
              <a:rPr lang="ar-SA" dirty="0" smtClean="0"/>
              <a:t>)     ويسمى  اجهاد الظل(   </a:t>
            </a:r>
            <a:r>
              <a:rPr lang="en-US" dirty="0" smtClean="0"/>
              <a:t>shade stress</a:t>
            </a:r>
            <a:r>
              <a:rPr lang="ar-SA" dirty="0" smtClean="0"/>
              <a:t> )</a:t>
            </a:r>
          </a:p>
          <a:p>
            <a:pPr>
              <a:buNone/>
            </a:pPr>
            <a:r>
              <a:rPr lang="ar-SA" dirty="0" smtClean="0"/>
              <a:t> او نتيجة  لزيادة الاضاءة (   </a:t>
            </a:r>
            <a:r>
              <a:rPr lang="en-US" dirty="0" smtClean="0"/>
              <a:t>excess light  stress</a:t>
            </a:r>
            <a:r>
              <a:rPr lang="ar-SA" dirty="0" smtClean="0"/>
              <a:t>)</a:t>
            </a:r>
          </a:p>
          <a:p>
            <a:r>
              <a:rPr lang="ar-SA" dirty="0" smtClean="0"/>
              <a:t>1-نقص الاضاءة:</a:t>
            </a:r>
            <a:r>
              <a:rPr lang="en-US" dirty="0" smtClean="0"/>
              <a:t> light deficit stress</a:t>
            </a:r>
            <a:endParaRPr lang="ar-SA" dirty="0" smtClean="0"/>
          </a:p>
          <a:p>
            <a:r>
              <a:rPr lang="ar-SA" dirty="0" err="1" smtClean="0"/>
              <a:t>اذا</a:t>
            </a:r>
            <a:r>
              <a:rPr lang="ar-SA" dirty="0" smtClean="0"/>
              <a:t> نقصت </a:t>
            </a:r>
            <a:r>
              <a:rPr lang="ar-SA" dirty="0" err="1" smtClean="0"/>
              <a:t>الاضاءة</a:t>
            </a:r>
            <a:r>
              <a:rPr lang="ar-SA" dirty="0" smtClean="0"/>
              <a:t>  عن  النقطة الحرجة للضوء  يصبح معدل التنفس </a:t>
            </a:r>
            <a:r>
              <a:rPr lang="ar-SA" dirty="0" err="1" smtClean="0"/>
              <a:t>اعلى</a:t>
            </a:r>
            <a:r>
              <a:rPr lang="ar-SA" dirty="0" smtClean="0"/>
              <a:t> من معدل  البناء الضوئي وتصبح محصلة البناء بالسالب .</a:t>
            </a:r>
          </a:p>
          <a:p>
            <a:r>
              <a:rPr lang="ar-SA" dirty="0" smtClean="0"/>
              <a:t> </a:t>
            </a:r>
            <a:r>
              <a:rPr lang="ar-SA" dirty="0" smtClean="0">
                <a:solidFill>
                  <a:srgbClr val="FF0000"/>
                </a:solidFill>
              </a:rPr>
              <a:t>ويتعرض النبات للمجاعة  </a:t>
            </a:r>
            <a:r>
              <a:rPr lang="ar-SA" dirty="0" smtClean="0"/>
              <a:t>عند استمرار وجوده  في شدة  الاضاءة  </a:t>
            </a:r>
            <a:r>
              <a:rPr lang="ar-SA" dirty="0" smtClean="0">
                <a:solidFill>
                  <a:srgbClr val="FF0000"/>
                </a:solidFill>
              </a:rPr>
              <a:t>اقل  من النقطة  الحرجة  للضوء</a:t>
            </a:r>
            <a:r>
              <a:rPr lang="ar-SA" dirty="0" smtClean="0"/>
              <a:t> لفترة  زمنية  طويلة   تختلف النقطة  الحرجة من نوع نبات لنوع اخر  ولكنها اقل من 2% من </a:t>
            </a:r>
            <a:r>
              <a:rPr lang="ar-SA" dirty="0" err="1" smtClean="0"/>
              <a:t>اقصى</a:t>
            </a:r>
            <a:r>
              <a:rPr lang="ar-SA" dirty="0" smtClean="0"/>
              <a:t> ضوء شمس.</a:t>
            </a:r>
          </a:p>
          <a:p>
            <a:endParaRPr lang="ar-SA"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60000"/>
              <a:lumOff val="40000"/>
            </a:schemeClr>
          </a:solidFill>
        </p:spPr>
        <p:txBody>
          <a:bodyPr/>
          <a:lstStyle/>
          <a:p>
            <a:pPr algn="r"/>
            <a:r>
              <a:rPr lang="ar-SA" dirty="0" smtClean="0"/>
              <a:t>-</a:t>
            </a:r>
            <a:r>
              <a:rPr lang="ar-SA" dirty="0" err="1" smtClean="0"/>
              <a:t>اجهاد</a:t>
            </a:r>
            <a:r>
              <a:rPr lang="ar-SA" dirty="0" smtClean="0"/>
              <a:t> الضوء</a:t>
            </a:r>
            <a:endParaRPr lang="ar-SA" dirty="0"/>
          </a:p>
        </p:txBody>
      </p:sp>
      <p:sp>
        <p:nvSpPr>
          <p:cNvPr id="3" name="Content Placeholder 2"/>
          <p:cNvSpPr>
            <a:spLocks noGrp="1"/>
          </p:cNvSpPr>
          <p:nvPr>
            <p:ph sz="quarter" idx="1"/>
          </p:nvPr>
        </p:nvSpPr>
        <p:spPr>
          <a:xfrm>
            <a:off x="457200" y="1219200"/>
            <a:ext cx="8229600" cy="2995618"/>
          </a:xfrm>
        </p:spPr>
        <p:txBody>
          <a:bodyPr/>
          <a:lstStyle/>
          <a:p>
            <a:r>
              <a:rPr lang="ar-SA" dirty="0" smtClean="0"/>
              <a:t>اجهاد زيادة الضوء:</a:t>
            </a:r>
            <a:r>
              <a:rPr lang="en-US" dirty="0" smtClean="0"/>
              <a:t> excess light  stress</a:t>
            </a:r>
            <a:endParaRPr lang="ar-SA" dirty="0" smtClean="0"/>
          </a:p>
          <a:p>
            <a:r>
              <a:rPr lang="ar-SA" dirty="0" smtClean="0"/>
              <a:t> ينشا </a:t>
            </a:r>
            <a:r>
              <a:rPr lang="ar-SA" dirty="0" err="1" smtClean="0"/>
              <a:t>اجهاد</a:t>
            </a:r>
            <a:r>
              <a:rPr lang="ar-SA" dirty="0" smtClean="0"/>
              <a:t>  زيادة الضوء  من زيادة  كمية الضوء الساقط على </a:t>
            </a:r>
            <a:r>
              <a:rPr lang="ar-SA" dirty="0" err="1" smtClean="0"/>
              <a:t>الاوراق</a:t>
            </a:r>
            <a:r>
              <a:rPr lang="ar-SA" dirty="0" smtClean="0"/>
              <a:t>  عن كمية الضوء المستخدمة في عملية  البناء الضوئي لسببين:</a:t>
            </a:r>
          </a:p>
          <a:p>
            <a:r>
              <a:rPr lang="ar-SA" dirty="0" smtClean="0"/>
              <a:t>1- زيادة كمية  الضوء  الساقطة على الاوراق.</a:t>
            </a:r>
          </a:p>
          <a:p>
            <a:r>
              <a:rPr lang="ar-SA" dirty="0" smtClean="0"/>
              <a:t>2- نقص معدل  البناء الضوئي  عند كمية  ثابتة  من الضوء الساقط   كما يحدث  عند تعرض النبات </a:t>
            </a:r>
            <a:r>
              <a:rPr lang="ar-SA" dirty="0" err="1" smtClean="0"/>
              <a:t>الى</a:t>
            </a:r>
            <a:r>
              <a:rPr lang="ar-SA" dirty="0" smtClean="0"/>
              <a:t> </a:t>
            </a:r>
            <a:r>
              <a:rPr lang="ar-SA" dirty="0" err="1" smtClean="0"/>
              <a:t>اجهاد</a:t>
            </a:r>
            <a:r>
              <a:rPr lang="ar-SA" dirty="0" smtClean="0"/>
              <a:t> جفاف </a:t>
            </a:r>
            <a:r>
              <a:rPr lang="ar-SA" dirty="0" err="1" smtClean="0"/>
              <a:t>او</a:t>
            </a:r>
            <a:r>
              <a:rPr lang="ar-SA" dirty="0" smtClean="0"/>
              <a:t> برد.</a:t>
            </a:r>
            <a:endParaRPr lang="ar-SA" dirty="0"/>
          </a:p>
        </p:txBody>
      </p:sp>
      <p:pic>
        <p:nvPicPr>
          <p:cNvPr id="4098" name="Picture 2" descr="http://ts1.mm.bing.net/images/thumbnail.aspx?q=1451388178460&amp;id=52420634b992822e654cf7c20926b656"/>
          <p:cNvPicPr>
            <a:picLocks noChangeAspect="1" noChangeArrowheads="1"/>
          </p:cNvPicPr>
          <p:nvPr/>
        </p:nvPicPr>
        <p:blipFill>
          <a:blip r:embed="rId2" cstate="print"/>
          <a:srcRect/>
          <a:stretch>
            <a:fillRect/>
          </a:stretch>
        </p:blipFill>
        <p:spPr bwMode="auto">
          <a:xfrm>
            <a:off x="0" y="4071943"/>
            <a:ext cx="2857500" cy="2786058"/>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76270"/>
          </a:xfrm>
          <a:solidFill>
            <a:schemeClr val="accent4">
              <a:lumMod val="60000"/>
              <a:lumOff val="40000"/>
            </a:schemeClr>
          </a:solidFill>
        </p:spPr>
        <p:txBody>
          <a:bodyPr>
            <a:normAutofit fontScale="90000"/>
          </a:bodyPr>
          <a:lstStyle/>
          <a:p>
            <a:pPr algn="r"/>
            <a:r>
              <a:rPr lang="ar-SA" dirty="0" err="1" smtClean="0"/>
              <a:t>اجهاد</a:t>
            </a:r>
            <a:r>
              <a:rPr lang="ar-SA" dirty="0" smtClean="0"/>
              <a:t> زيادة  الضوء</a:t>
            </a:r>
            <a:br>
              <a:rPr lang="ar-SA" dirty="0" smtClean="0"/>
            </a:br>
            <a:endParaRPr lang="ar-SA" dirty="0"/>
          </a:p>
        </p:txBody>
      </p:sp>
      <p:sp>
        <p:nvSpPr>
          <p:cNvPr id="3" name="Content Placeholder 2"/>
          <p:cNvSpPr>
            <a:spLocks noGrp="1"/>
          </p:cNvSpPr>
          <p:nvPr>
            <p:ph sz="quarter" idx="1"/>
          </p:nvPr>
        </p:nvSpPr>
        <p:spPr>
          <a:xfrm>
            <a:off x="3357554" y="1219200"/>
            <a:ext cx="5329246" cy="4937760"/>
          </a:xfrm>
        </p:spPr>
        <p:txBody>
          <a:bodyPr>
            <a:normAutofit fontScale="85000" lnSpcReduction="20000"/>
          </a:bodyPr>
          <a:lstStyle/>
          <a:p>
            <a:r>
              <a:rPr lang="ar-SA" dirty="0" smtClean="0"/>
              <a:t> من </a:t>
            </a:r>
            <a:r>
              <a:rPr lang="ar-SA" dirty="0" err="1" smtClean="0"/>
              <a:t>اهم</a:t>
            </a:r>
            <a:r>
              <a:rPr lang="ar-SA" dirty="0" smtClean="0"/>
              <a:t> </a:t>
            </a:r>
            <a:r>
              <a:rPr lang="ar-SA" dirty="0" err="1" smtClean="0"/>
              <a:t>التاثيرات</a:t>
            </a:r>
            <a:r>
              <a:rPr lang="ar-SA" dirty="0" smtClean="0"/>
              <a:t>  على النبات:</a:t>
            </a:r>
          </a:p>
          <a:p>
            <a:r>
              <a:rPr lang="ar-SA" dirty="0" smtClean="0"/>
              <a:t>1-</a:t>
            </a:r>
            <a:r>
              <a:rPr lang="ar-SA" dirty="0" smtClean="0">
                <a:solidFill>
                  <a:srgbClr val="FF0000"/>
                </a:solidFill>
              </a:rPr>
              <a:t>يزداد </a:t>
            </a:r>
            <a:r>
              <a:rPr lang="ar-SA" dirty="0" smtClean="0"/>
              <a:t>معدل  </a:t>
            </a:r>
            <a:r>
              <a:rPr lang="ar-SA" dirty="0" smtClean="0">
                <a:solidFill>
                  <a:srgbClr val="FF0000"/>
                </a:solidFill>
              </a:rPr>
              <a:t>اختزال </a:t>
            </a:r>
            <a:r>
              <a:rPr lang="en-US" dirty="0" smtClean="0">
                <a:solidFill>
                  <a:srgbClr val="FF0000"/>
                </a:solidFill>
              </a:rPr>
              <a:t>co</a:t>
            </a:r>
            <a:r>
              <a:rPr lang="en-US" sz="1500" b="1" dirty="0" smtClean="0">
                <a:solidFill>
                  <a:srgbClr val="FF0000"/>
                </a:solidFill>
              </a:rPr>
              <a:t>2</a:t>
            </a:r>
            <a:r>
              <a:rPr lang="ar-SA" dirty="0" smtClean="0"/>
              <a:t> مع زيادة كمية  الضوء  الممتصة بواسطة الكلورفيل  الى ان يصل  الى التشبع.</a:t>
            </a:r>
          </a:p>
          <a:p>
            <a:r>
              <a:rPr lang="ar-SA" dirty="0" smtClean="0"/>
              <a:t>2- </a:t>
            </a:r>
            <a:r>
              <a:rPr lang="ar-SA" dirty="0" smtClean="0">
                <a:solidFill>
                  <a:srgbClr val="FF0000"/>
                </a:solidFill>
              </a:rPr>
              <a:t>زيادة</a:t>
            </a:r>
            <a:r>
              <a:rPr lang="ar-SA" dirty="0" smtClean="0"/>
              <a:t> كمية  </a:t>
            </a:r>
            <a:r>
              <a:rPr lang="ar-SA" dirty="0" smtClean="0">
                <a:solidFill>
                  <a:srgbClr val="FF0000"/>
                </a:solidFill>
              </a:rPr>
              <a:t>الضوء الممتص </a:t>
            </a:r>
            <a:r>
              <a:rPr lang="ar-SA" dirty="0" smtClean="0"/>
              <a:t>على كمية الضوء  المستخدم  في البناء الضوئي </a:t>
            </a:r>
            <a:r>
              <a:rPr lang="ar-SA" dirty="0" smtClean="0">
                <a:solidFill>
                  <a:srgbClr val="FF0000"/>
                </a:solidFill>
              </a:rPr>
              <a:t>تسبب  تحطم  ضوئي  لاصباغ  البناء الضوئي  </a:t>
            </a:r>
            <a:r>
              <a:rPr lang="ar-SA" dirty="0" smtClean="0"/>
              <a:t>وتسمى العملية (الاكسدة  الضوئية) وتعتمد هذه  العملية على الضوء والاكسجين  . </a:t>
            </a:r>
          </a:p>
          <a:p>
            <a:r>
              <a:rPr lang="ar-SA" dirty="0" smtClean="0"/>
              <a:t>كما</a:t>
            </a:r>
            <a:r>
              <a:rPr lang="ar-SA" dirty="0" smtClean="0">
                <a:solidFill>
                  <a:srgbClr val="FF0000"/>
                </a:solidFill>
              </a:rPr>
              <a:t> يسبق </a:t>
            </a:r>
            <a:r>
              <a:rPr lang="ar-SA" dirty="0" smtClean="0"/>
              <a:t>هذه </a:t>
            </a:r>
            <a:r>
              <a:rPr lang="ar-SA" dirty="0" smtClean="0">
                <a:solidFill>
                  <a:srgbClr val="FF0000"/>
                </a:solidFill>
              </a:rPr>
              <a:t>العملية </a:t>
            </a:r>
            <a:r>
              <a:rPr lang="ar-SA" dirty="0" smtClean="0"/>
              <a:t> بفترة من الزمن  </a:t>
            </a:r>
            <a:r>
              <a:rPr lang="ar-SA" dirty="0" smtClean="0">
                <a:solidFill>
                  <a:srgbClr val="FF0000"/>
                </a:solidFill>
              </a:rPr>
              <a:t>تثبيط  للبناء الضوئي</a:t>
            </a:r>
            <a:r>
              <a:rPr lang="ar-SA" dirty="0" smtClean="0"/>
              <a:t>,  ان تثبيط البناء الضوئي  يحدث نتيجة  اضرار  تحدث في جهاز البناء الضوئي  وليس نتيجة نقص اصباغ البناء  الضوئي .</a:t>
            </a:r>
          </a:p>
          <a:p>
            <a:r>
              <a:rPr lang="ar-SA" dirty="0" smtClean="0"/>
              <a:t>تتكون عوامل مؤكسدة قويه </a:t>
            </a:r>
            <a:r>
              <a:rPr lang="ar-SA" dirty="0" err="1" smtClean="0"/>
              <a:t>جدامثل</a:t>
            </a:r>
            <a:r>
              <a:rPr lang="ar-SA" dirty="0" smtClean="0"/>
              <a:t> فوق أكسيد الهيدروجين  </a:t>
            </a:r>
            <a:r>
              <a:rPr lang="ar-SA" dirty="0" err="1" smtClean="0"/>
              <a:t>و</a:t>
            </a:r>
            <a:r>
              <a:rPr lang="ar-SA" dirty="0" smtClean="0"/>
              <a:t> </a:t>
            </a:r>
            <a:r>
              <a:rPr lang="en-US" dirty="0" smtClean="0">
                <a:latin typeface="Book Antiqua"/>
              </a:rPr>
              <a:t>HO</a:t>
            </a:r>
            <a:r>
              <a:rPr lang="ar-SA" dirty="0" smtClean="0">
                <a:latin typeface="Book Antiqua"/>
              </a:rPr>
              <a:t> </a:t>
            </a:r>
            <a:r>
              <a:rPr lang="en-US" dirty="0" smtClean="0">
                <a:latin typeface="Book Antiqua"/>
              </a:rPr>
              <a:t> </a:t>
            </a:r>
            <a:r>
              <a:rPr lang="en-US" dirty="0" err="1" smtClean="0">
                <a:latin typeface="Book Antiqua"/>
              </a:rPr>
              <a:t>hydrooxyl</a:t>
            </a:r>
            <a:r>
              <a:rPr lang="en-US" dirty="0" smtClean="0">
                <a:latin typeface="Book Antiqua"/>
              </a:rPr>
              <a:t> </a:t>
            </a:r>
            <a:r>
              <a:rPr lang="en-US" dirty="0" err="1" smtClean="0">
                <a:latin typeface="Book Antiqua"/>
              </a:rPr>
              <a:t>radicle</a:t>
            </a:r>
            <a:endParaRPr lang="ar-SA" dirty="0" smtClean="0">
              <a:latin typeface="Book Antiqua"/>
            </a:endParaRPr>
          </a:p>
          <a:p>
            <a:pPr>
              <a:buNone/>
            </a:pPr>
            <a:r>
              <a:rPr lang="ar-SA" dirty="0" smtClean="0">
                <a:latin typeface="Book Antiqua"/>
              </a:rPr>
              <a:t>    سبب أضرار للنبات .</a:t>
            </a:r>
            <a:endParaRPr lang="ar-SA" dirty="0"/>
          </a:p>
        </p:txBody>
      </p:sp>
      <p:pic>
        <p:nvPicPr>
          <p:cNvPr id="3074" name="Picture 2" descr="http://ts3.mm.bing.net/images/thumbnail.aspx?q=1344401707902&amp;id=b39de9d9a62f72f60db4c77dd9e26467"/>
          <p:cNvPicPr>
            <a:picLocks noChangeAspect="1" noChangeArrowheads="1"/>
          </p:cNvPicPr>
          <p:nvPr/>
        </p:nvPicPr>
        <p:blipFill>
          <a:blip r:embed="rId2" cstate="print"/>
          <a:srcRect/>
          <a:stretch>
            <a:fillRect/>
          </a:stretch>
        </p:blipFill>
        <p:spPr bwMode="auto">
          <a:xfrm>
            <a:off x="142844" y="1571612"/>
            <a:ext cx="3071834" cy="4357718"/>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pPr algn="r"/>
            <a:r>
              <a:rPr lang="ar-SA" sz="2400" dirty="0" smtClean="0"/>
              <a:t>طرق الحماية من زيادة الضوء</a:t>
            </a:r>
            <a:endParaRPr lang="ar-SA" sz="2400" dirty="0"/>
          </a:p>
        </p:txBody>
      </p:sp>
      <p:sp>
        <p:nvSpPr>
          <p:cNvPr id="3" name="Content Placeholder 2"/>
          <p:cNvSpPr>
            <a:spLocks noGrp="1"/>
          </p:cNvSpPr>
          <p:nvPr>
            <p:ph sz="quarter" idx="1"/>
          </p:nvPr>
        </p:nvSpPr>
        <p:spPr/>
        <p:txBody>
          <a:bodyPr>
            <a:normAutofit lnSpcReduction="10000"/>
          </a:bodyPr>
          <a:lstStyle/>
          <a:p>
            <a:pPr>
              <a:buNone/>
            </a:pPr>
            <a:r>
              <a:rPr lang="ar-SA" dirty="0" smtClean="0"/>
              <a:t>1- التبديد الحراري </a:t>
            </a:r>
            <a:r>
              <a:rPr lang="ar-SA" dirty="0" err="1" smtClean="0"/>
              <a:t>للطاقه</a:t>
            </a:r>
            <a:r>
              <a:rPr lang="ar-SA" dirty="0" smtClean="0"/>
              <a:t> ( تفاعل غير مضر ) .</a:t>
            </a:r>
          </a:p>
          <a:p>
            <a:pPr>
              <a:buNone/>
            </a:pPr>
            <a:r>
              <a:rPr lang="ar-SA" dirty="0" smtClean="0"/>
              <a:t>2- طرق </a:t>
            </a:r>
            <a:r>
              <a:rPr lang="ar-SA" dirty="0" smtClean="0">
                <a:solidFill>
                  <a:srgbClr val="FF0000"/>
                </a:solidFill>
              </a:rPr>
              <a:t>دورة </a:t>
            </a:r>
            <a:r>
              <a:rPr lang="ar-SA" dirty="0" err="1" smtClean="0">
                <a:solidFill>
                  <a:srgbClr val="FF0000"/>
                </a:solidFill>
              </a:rPr>
              <a:t>الزانثوفيل</a:t>
            </a:r>
            <a:r>
              <a:rPr lang="ar-SA" dirty="0" smtClean="0">
                <a:solidFill>
                  <a:srgbClr val="FF0000"/>
                </a:solidFill>
              </a:rPr>
              <a:t>  </a:t>
            </a:r>
            <a:r>
              <a:rPr lang="ar-SA" dirty="0" smtClean="0"/>
              <a:t>ويصاحبها تبديد حراري </a:t>
            </a:r>
            <a:r>
              <a:rPr lang="ar-SA" dirty="0" err="1" smtClean="0"/>
              <a:t>للطاقه</a:t>
            </a:r>
            <a:r>
              <a:rPr lang="ar-SA" dirty="0" smtClean="0"/>
              <a:t> , تحدث في أغشية </a:t>
            </a:r>
            <a:r>
              <a:rPr lang="ar-SA" dirty="0" err="1" smtClean="0"/>
              <a:t>الثيلاكويد</a:t>
            </a:r>
            <a:r>
              <a:rPr lang="ar-SA" dirty="0" smtClean="0"/>
              <a:t> ,  وفيها يتحول ثلاث مركبات </a:t>
            </a:r>
            <a:r>
              <a:rPr lang="ar-SA" dirty="0" err="1" smtClean="0"/>
              <a:t>زانثوفيليه</a:t>
            </a:r>
            <a:r>
              <a:rPr lang="ar-SA" dirty="0" smtClean="0"/>
              <a:t> </a:t>
            </a:r>
            <a:r>
              <a:rPr lang="ar-SA" dirty="0" err="1" smtClean="0"/>
              <a:t>الى</a:t>
            </a:r>
            <a:r>
              <a:rPr lang="ar-SA" dirty="0" smtClean="0"/>
              <a:t> </a:t>
            </a:r>
            <a:r>
              <a:rPr lang="ar-SA" dirty="0" err="1" smtClean="0"/>
              <a:t>زيازانثين</a:t>
            </a:r>
            <a:r>
              <a:rPr lang="ar-SA" dirty="0" smtClean="0"/>
              <a:t> .</a:t>
            </a:r>
          </a:p>
          <a:p>
            <a:pPr>
              <a:buNone/>
            </a:pPr>
            <a:r>
              <a:rPr lang="ar-SA" dirty="0" smtClean="0"/>
              <a:t>3- </a:t>
            </a:r>
            <a:r>
              <a:rPr lang="ar-SA" dirty="0" smtClean="0">
                <a:solidFill>
                  <a:srgbClr val="FF0000"/>
                </a:solidFill>
              </a:rPr>
              <a:t>تغير وضع </a:t>
            </a:r>
            <a:r>
              <a:rPr lang="ar-SA" dirty="0" err="1" smtClean="0">
                <a:solidFill>
                  <a:srgbClr val="00B050"/>
                </a:solidFill>
              </a:rPr>
              <a:t>الاوراق</a:t>
            </a:r>
            <a:r>
              <a:rPr lang="ar-SA" dirty="0" smtClean="0"/>
              <a:t> بحيث تكون </a:t>
            </a:r>
            <a:r>
              <a:rPr lang="ar-SA" dirty="0" err="1" smtClean="0"/>
              <a:t>موازيه</a:t>
            </a:r>
            <a:r>
              <a:rPr lang="ar-SA" dirty="0" smtClean="0"/>
              <a:t> </a:t>
            </a:r>
            <a:r>
              <a:rPr lang="ar-SA" dirty="0" err="1" smtClean="0"/>
              <a:t>لاشعة</a:t>
            </a:r>
            <a:r>
              <a:rPr lang="ar-SA" dirty="0" smtClean="0"/>
              <a:t> الشمس فيقل امتصاصها للضوء .</a:t>
            </a:r>
          </a:p>
          <a:p>
            <a:pPr>
              <a:buNone/>
            </a:pPr>
            <a:r>
              <a:rPr lang="ar-SA" dirty="0" smtClean="0"/>
              <a:t>4- </a:t>
            </a:r>
            <a:r>
              <a:rPr lang="ar-SA" dirty="0" smtClean="0">
                <a:solidFill>
                  <a:srgbClr val="FF0000"/>
                </a:solidFill>
              </a:rPr>
              <a:t>تغير وضع </a:t>
            </a:r>
            <a:r>
              <a:rPr lang="ar-SA" dirty="0" err="1" smtClean="0">
                <a:solidFill>
                  <a:srgbClr val="00B050"/>
                </a:solidFill>
              </a:rPr>
              <a:t>البلاستيدات</a:t>
            </a:r>
            <a:r>
              <a:rPr lang="ar-SA" dirty="0" smtClean="0">
                <a:solidFill>
                  <a:srgbClr val="00B050"/>
                </a:solidFill>
              </a:rPr>
              <a:t> </a:t>
            </a:r>
            <a:r>
              <a:rPr lang="ar-SA" dirty="0" smtClean="0"/>
              <a:t>في </a:t>
            </a:r>
            <a:r>
              <a:rPr lang="ar-SA" dirty="0" err="1" smtClean="0"/>
              <a:t>الخليه</a:t>
            </a:r>
            <a:r>
              <a:rPr lang="ar-SA" dirty="0" smtClean="0"/>
              <a:t> ,ففي نبات </a:t>
            </a:r>
            <a:r>
              <a:rPr lang="ar-SA" dirty="0" err="1" smtClean="0"/>
              <a:t>الـ</a:t>
            </a:r>
            <a:r>
              <a:rPr lang="en-US" dirty="0" smtClean="0"/>
              <a:t>Elodea </a:t>
            </a:r>
            <a:r>
              <a:rPr lang="ar-SA" dirty="0" smtClean="0"/>
              <a:t> تتجمع </a:t>
            </a:r>
            <a:r>
              <a:rPr lang="ar-SA" dirty="0" err="1" smtClean="0"/>
              <a:t>البلاستيدات</a:t>
            </a:r>
            <a:r>
              <a:rPr lang="ar-SA" dirty="0" smtClean="0"/>
              <a:t> عند الجدار الخلوي لتقليل امتصاص الضوء , وهذا الوضع لايمنع التثبيط الضوئي عند التعرض الى ضوء  شمس كامل لفترة طويله .</a:t>
            </a:r>
          </a:p>
          <a:p>
            <a:pPr>
              <a:buNone/>
            </a:pPr>
            <a:r>
              <a:rPr lang="ar-SA" dirty="0" smtClean="0"/>
              <a:t>5- استمرار </a:t>
            </a:r>
            <a:r>
              <a:rPr lang="ar-SA" dirty="0" err="1" smtClean="0">
                <a:solidFill>
                  <a:srgbClr val="FF0000"/>
                </a:solidFill>
              </a:rPr>
              <a:t>أيض</a:t>
            </a:r>
            <a:r>
              <a:rPr lang="ar-SA" dirty="0" smtClean="0">
                <a:solidFill>
                  <a:srgbClr val="FF0000"/>
                </a:solidFill>
              </a:rPr>
              <a:t> الكبريت </a:t>
            </a:r>
            <a:r>
              <a:rPr lang="ar-SA" dirty="0" smtClean="0"/>
              <a:t>مهم لمنع أو تقليل  التثبيط الضوئي . </a:t>
            </a:r>
          </a:p>
          <a:p>
            <a:pPr>
              <a:buNone/>
            </a:pPr>
            <a:r>
              <a:rPr lang="ar-SA" dirty="0" smtClean="0"/>
              <a:t>6- يتحول</a:t>
            </a:r>
            <a:r>
              <a:rPr lang="en-US" dirty="0" smtClean="0">
                <a:solidFill>
                  <a:srgbClr val="FF0000"/>
                </a:solidFill>
              </a:rPr>
              <a:t>O</a:t>
            </a:r>
            <a:r>
              <a:rPr lang="en-US" sz="1600" dirty="0" smtClean="0">
                <a:solidFill>
                  <a:srgbClr val="FF0000"/>
                </a:solidFill>
              </a:rPr>
              <a:t>2</a:t>
            </a:r>
            <a:r>
              <a:rPr lang="ar-SA" dirty="0" smtClean="0"/>
              <a:t>  </a:t>
            </a:r>
            <a:r>
              <a:rPr lang="en-US" dirty="0" smtClean="0">
                <a:solidFill>
                  <a:srgbClr val="FF0000"/>
                </a:solidFill>
              </a:rPr>
              <a:t>H</a:t>
            </a:r>
            <a:r>
              <a:rPr lang="en-US" sz="1800" dirty="0" smtClean="0">
                <a:solidFill>
                  <a:srgbClr val="FF0000"/>
                </a:solidFill>
              </a:rPr>
              <a:t>2</a:t>
            </a:r>
            <a:r>
              <a:rPr lang="en-US" dirty="0" smtClean="0">
                <a:solidFill>
                  <a:srgbClr val="FF0000"/>
                </a:solidFill>
              </a:rPr>
              <a:t>O</a:t>
            </a:r>
            <a:r>
              <a:rPr lang="en-US" sz="1400" dirty="0" smtClean="0">
                <a:solidFill>
                  <a:srgbClr val="FF0000"/>
                </a:solidFill>
              </a:rPr>
              <a:t>2</a:t>
            </a:r>
            <a:r>
              <a:rPr lang="en-US" dirty="0" smtClean="0"/>
              <a:t> </a:t>
            </a:r>
            <a:r>
              <a:rPr lang="en-US" dirty="0" smtClean="0">
                <a:latin typeface="Book Antiqua"/>
              </a:rPr>
              <a:t>&lt; </a:t>
            </a:r>
            <a:r>
              <a:rPr lang="en-US" u="sng" dirty="0" smtClean="0"/>
              <a:t> </a:t>
            </a:r>
            <a:r>
              <a:rPr lang="en-US" sz="1600" u="sng" dirty="0" smtClean="0"/>
              <a:t>superoxide dismutase</a:t>
            </a:r>
            <a:r>
              <a:rPr lang="ar-SA" sz="1600" u="sng" dirty="0" smtClean="0"/>
              <a:t> </a:t>
            </a:r>
            <a:r>
              <a:rPr lang="en-US" sz="2800" u="sng" dirty="0" err="1" smtClean="0"/>
              <a:t>catalase</a:t>
            </a:r>
            <a:r>
              <a:rPr lang="ar-SA" sz="2800" u="sng" dirty="0" smtClean="0"/>
              <a:t> </a:t>
            </a:r>
            <a:r>
              <a:rPr lang="ar-SA" sz="2800" dirty="0" smtClean="0">
                <a:latin typeface="Book Antiqua"/>
              </a:rPr>
              <a:t> </a:t>
            </a:r>
            <a:r>
              <a:rPr lang="ar-SA" sz="2800" dirty="0" smtClean="0">
                <a:latin typeface="Century Gothic"/>
              </a:rPr>
              <a:t>&gt; </a:t>
            </a:r>
            <a:r>
              <a:rPr lang="ar-SA" sz="2800" dirty="0" err="1" smtClean="0">
                <a:latin typeface="Century Gothic"/>
              </a:rPr>
              <a:t>الى</a:t>
            </a:r>
            <a:r>
              <a:rPr lang="ar-SA" sz="2800" dirty="0" smtClean="0">
                <a:latin typeface="Century Gothic"/>
              </a:rPr>
              <a:t>  </a:t>
            </a:r>
            <a:r>
              <a:rPr lang="ar-SA" sz="2800" dirty="0" smtClean="0">
                <a:solidFill>
                  <a:srgbClr val="FF0000"/>
                </a:solidFill>
                <a:latin typeface="Century Gothic"/>
              </a:rPr>
              <a:t>ماء </a:t>
            </a:r>
            <a:r>
              <a:rPr lang="ar-SA" sz="2800" dirty="0" err="1" smtClean="0">
                <a:solidFill>
                  <a:srgbClr val="FF0000"/>
                </a:solidFill>
                <a:latin typeface="Century Gothic"/>
              </a:rPr>
              <a:t>و</a:t>
            </a:r>
            <a:r>
              <a:rPr lang="en-US" sz="2800" dirty="0" smtClean="0">
                <a:solidFill>
                  <a:srgbClr val="FF0000"/>
                </a:solidFill>
                <a:latin typeface="Century Gothic"/>
              </a:rPr>
              <a:t> </a:t>
            </a:r>
            <a:r>
              <a:rPr lang="ar-SA" sz="2800" dirty="0" smtClean="0">
                <a:solidFill>
                  <a:srgbClr val="FF0000"/>
                </a:solidFill>
                <a:latin typeface="Century Gothic"/>
              </a:rPr>
              <a:t>أكسجين</a:t>
            </a:r>
            <a:r>
              <a:rPr lang="ar-SA" sz="2800" dirty="0" smtClean="0">
                <a:latin typeface="Century Gothic"/>
              </a:rPr>
              <a:t>  , ويتم التخلص من الأكسجين الأحادي بتفاعله مع أشباه الكاروتين</a:t>
            </a:r>
            <a:endParaRPr lang="ar-SA" dirty="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انتهت المحاضرة</a:t>
            </a:r>
            <a:endParaRPr lang="ar-SA" dirty="0"/>
          </a:p>
        </p:txBody>
      </p:sp>
      <p:sp>
        <p:nvSpPr>
          <p:cNvPr id="3" name="Content Placeholder 2"/>
          <p:cNvSpPr>
            <a:spLocks noGrp="1"/>
          </p:cNvSpPr>
          <p:nvPr>
            <p:ph sz="quarter" idx="1"/>
          </p:nvPr>
        </p:nvSpPr>
        <p:spPr>
          <a:xfrm>
            <a:off x="457200" y="1412776"/>
            <a:ext cx="8229600" cy="4744184"/>
          </a:xfrm>
        </p:spPr>
        <p:txBody>
          <a:bodyPr/>
          <a:lstStyle/>
          <a:p>
            <a:r>
              <a:rPr lang="ar-SA" dirty="0" smtClean="0"/>
              <a:t>الاسئلة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779</TotalTime>
  <Words>2243</Words>
  <Application>Microsoft Office PowerPoint</Application>
  <PresentationFormat>عرض على الشاشة (3:4)‏</PresentationFormat>
  <Paragraphs>178</Paragraphs>
  <Slides>33</Slides>
  <Notes>0</Notes>
  <HiddenSlides>0</HiddenSlides>
  <MMClips>0</MMClips>
  <ScaleCrop>false</ScaleCrop>
  <HeadingPairs>
    <vt:vector size="4" baseType="variant">
      <vt:variant>
        <vt:lpstr>سمة</vt:lpstr>
      </vt:variant>
      <vt:variant>
        <vt:i4>1</vt:i4>
      </vt:variant>
      <vt:variant>
        <vt:lpstr>عناوين الشرائح</vt:lpstr>
      </vt:variant>
      <vt:variant>
        <vt:i4>33</vt:i4>
      </vt:variant>
    </vt:vector>
  </HeadingPairs>
  <TitlesOfParts>
    <vt:vector size="34" baseType="lpstr">
      <vt:lpstr>Origin</vt:lpstr>
      <vt:lpstr>فسيولوجيا البيئة وفسيولوجيا النبات تحت الاجهاد: كتاب: فسيولوجيا النبات العامة الجزء الثانى: -د. باصلاح-د. الهلال-د. الوهيبي</vt:lpstr>
      <vt:lpstr>الشريحة 2</vt:lpstr>
      <vt:lpstr>يهتم علماء البيئه النباتيه بدراسة أ- العلاقه بين النبات والوسط الذي يعيش فيه ب- العلاقة بين النباتات وكذلك علاقتها بالكائنات الموجوده في الوسط الذي تعيش فيه .</vt:lpstr>
      <vt:lpstr>الشريحة 4</vt:lpstr>
      <vt:lpstr>فسيولوجيا  الاجهاد</vt:lpstr>
      <vt:lpstr>فسيولوجيا  الاجهاد</vt:lpstr>
      <vt:lpstr>مقاومةالاجهاد</vt:lpstr>
      <vt:lpstr>عوامل الاجهاد البيئي للنبات</vt:lpstr>
      <vt:lpstr>1-اجهاد الجفاف</vt:lpstr>
      <vt:lpstr>1-اجهاد الجفاف</vt:lpstr>
      <vt:lpstr>الشريحة 11</vt:lpstr>
      <vt:lpstr>تثبيط الجفاف للنمو  لعدة اسباب منها:</vt:lpstr>
      <vt:lpstr>تثبيط الجفاف للنمو  لعدة اسباب منها:</vt:lpstr>
      <vt:lpstr>2-الاجهاد الملحى salt  stress</vt:lpstr>
      <vt:lpstr>1-تاثير الاملاح على الانبات</vt:lpstr>
      <vt:lpstr>2- الاملاح  ونمو النباتات غير الملحية</vt:lpstr>
      <vt:lpstr> تاثيراختلاف التركيزات في الاملاح على النباتات الغير ملحية</vt:lpstr>
      <vt:lpstr>3-الاملاح ونمو النباتات الملحية</vt:lpstr>
      <vt:lpstr>تثبيط الاملاح  لنمو  النباتات لعدة اسباب:</vt:lpstr>
      <vt:lpstr>تثبيط الاملاح  لنمو  النباتات لعدة اسباب:</vt:lpstr>
      <vt:lpstr>Temperature Stress -الاجهاد الحرارى</vt:lpstr>
      <vt:lpstr>3-الاجهاد الحرارى</vt:lpstr>
      <vt:lpstr>3-الاجهاد الحرارى</vt:lpstr>
      <vt:lpstr>3-الاجهاد الحرارى</vt:lpstr>
      <vt:lpstr>2-3-الحرارة المنخفضة: low temperature stress  </vt:lpstr>
      <vt:lpstr>2-3-الحرارة المنخفضة: low temperature stress</vt:lpstr>
      <vt:lpstr>    تاثيرات  الحرارة المنخفضة على النبات  low temperature stress </vt:lpstr>
      <vt:lpstr>تاثيرات  الحرارة المنخفضة على النبات</vt:lpstr>
      <vt:lpstr>4-اجهاد الضوء</vt:lpstr>
      <vt:lpstr>-اجهاد الضوء</vt:lpstr>
      <vt:lpstr>اجهاد زيادة  الضوء </vt:lpstr>
      <vt:lpstr>طرق الحماية من زيادة الضوء</vt:lpstr>
      <vt:lpstr>انتهت المحاضرة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فسيولوجيا  الاجهاد</dc:title>
  <dc:creator>Dra. Aqbal</dc:creator>
  <cp:lastModifiedBy>pc</cp:lastModifiedBy>
  <cp:revision>84</cp:revision>
  <dcterms:created xsi:type="dcterms:W3CDTF">2011-11-26T20:17:38Z</dcterms:created>
  <dcterms:modified xsi:type="dcterms:W3CDTF">2011-12-28T13:10:19Z</dcterms:modified>
</cp:coreProperties>
</file>