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79" r:id="rId3"/>
    <p:sldId id="285" r:id="rId4"/>
    <p:sldId id="260" r:id="rId5"/>
    <p:sldId id="257" r:id="rId6"/>
    <p:sldId id="258" r:id="rId7"/>
    <p:sldId id="286" r:id="rId8"/>
    <p:sldId id="259" r:id="rId9"/>
    <p:sldId id="280" r:id="rId10"/>
    <p:sldId id="261" r:id="rId11"/>
    <p:sldId id="263" r:id="rId12"/>
    <p:sldId id="264" r:id="rId13"/>
    <p:sldId id="265" r:id="rId14"/>
    <p:sldId id="268" r:id="rId15"/>
    <p:sldId id="269" r:id="rId16"/>
    <p:sldId id="270" r:id="rId17"/>
    <p:sldId id="281" r:id="rId18"/>
    <p:sldId id="262" r:id="rId19"/>
    <p:sldId id="271" r:id="rId20"/>
    <p:sldId id="272" r:id="rId21"/>
    <p:sldId id="273" r:id="rId22"/>
    <p:sldId id="284" r:id="rId23"/>
    <p:sldId id="266" r:id="rId24"/>
    <p:sldId id="267" r:id="rId25"/>
    <p:sldId id="277" r:id="rId26"/>
    <p:sldId id="283" r:id="rId27"/>
    <p:sldId id="275" r:id="rId28"/>
    <p:sldId id="282" r:id="rId29"/>
    <p:sldId id="276" r:id="rId30"/>
    <p:sldId id="274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12387-4A83-4DDE-BEF8-658B7934108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3A45D3B-DD6B-4EE2-903C-3E7853223BE9}">
      <dgm:prSet phldrT="[نص]" custT="1"/>
      <dgm:spPr/>
      <dgm:t>
        <a:bodyPr/>
        <a:lstStyle/>
        <a:p>
          <a:pPr rtl="1"/>
          <a:r>
            <a:rPr lang="ar-SA" sz="3600" dirty="0" smtClean="0"/>
            <a:t>تفاعل </a:t>
          </a:r>
          <a:r>
            <a:rPr lang="ar-SA" sz="3600" dirty="0" err="1" smtClean="0"/>
            <a:t>الاشعاع</a:t>
          </a:r>
          <a:r>
            <a:rPr lang="ar-SA" sz="3600" dirty="0" smtClean="0"/>
            <a:t> مع المادة</a:t>
          </a:r>
          <a:endParaRPr lang="ar-SA" sz="3600" dirty="0"/>
        </a:p>
      </dgm:t>
    </dgm:pt>
    <dgm:pt modelId="{5FE8E85F-5DCF-448D-A331-EA628E9A258C}" type="parTrans" cxnId="{258E721B-866B-4692-B652-FF5CD558D6E9}">
      <dgm:prSet/>
      <dgm:spPr/>
      <dgm:t>
        <a:bodyPr/>
        <a:lstStyle/>
        <a:p>
          <a:pPr rtl="1"/>
          <a:endParaRPr lang="ar-SA"/>
        </a:p>
      </dgm:t>
    </dgm:pt>
    <dgm:pt modelId="{EE1D6EDE-7E53-4454-9363-1B10035DFFB5}" type="sibTrans" cxnId="{258E721B-866B-4692-B652-FF5CD558D6E9}">
      <dgm:prSet/>
      <dgm:spPr/>
      <dgm:t>
        <a:bodyPr/>
        <a:lstStyle/>
        <a:p>
          <a:pPr rtl="1"/>
          <a:endParaRPr lang="ar-SA"/>
        </a:p>
      </dgm:t>
    </dgm:pt>
    <dgm:pt modelId="{3091B22F-0517-4736-8899-C68403399AB4}">
      <dgm:prSet phldrT="[نص]"/>
      <dgm:spPr/>
      <dgm:t>
        <a:bodyPr/>
        <a:lstStyle/>
        <a:p>
          <a:pPr rtl="1"/>
          <a:r>
            <a:rPr lang="ar-SA" dirty="0" smtClean="0"/>
            <a:t>تفاعل الجسيمات المشحونة الثقيلة مع المادة</a:t>
          </a:r>
          <a:endParaRPr lang="ar-SA" dirty="0"/>
        </a:p>
      </dgm:t>
    </dgm:pt>
    <dgm:pt modelId="{95DC3A9D-087F-497C-99CA-A41FBB534C66}" type="parTrans" cxnId="{F15F7DEE-72BD-48BD-A3F5-55F25F6A8B7C}">
      <dgm:prSet/>
      <dgm:spPr/>
      <dgm:t>
        <a:bodyPr/>
        <a:lstStyle/>
        <a:p>
          <a:pPr rtl="1"/>
          <a:endParaRPr lang="ar-SA"/>
        </a:p>
      </dgm:t>
    </dgm:pt>
    <dgm:pt modelId="{32FB6472-EC7C-4123-BA84-A69094D1CED8}" type="sibTrans" cxnId="{F15F7DEE-72BD-48BD-A3F5-55F25F6A8B7C}">
      <dgm:prSet/>
      <dgm:spPr/>
      <dgm:t>
        <a:bodyPr/>
        <a:lstStyle/>
        <a:p>
          <a:pPr rtl="1"/>
          <a:endParaRPr lang="ar-SA"/>
        </a:p>
      </dgm:t>
    </dgm:pt>
    <dgm:pt modelId="{8211CAAE-2EE0-4A2E-A167-8E753209575B}">
      <dgm:prSet phldrT="[نص]"/>
      <dgm:spPr/>
      <dgm:t>
        <a:bodyPr/>
        <a:lstStyle/>
        <a:p>
          <a:pPr rtl="1"/>
          <a:r>
            <a:rPr lang="ar-SA" dirty="0" smtClean="0"/>
            <a:t>تفاعل الجسيمات المشحونة الخفيفة مع المادة</a:t>
          </a:r>
          <a:endParaRPr lang="ar-SA" dirty="0"/>
        </a:p>
      </dgm:t>
    </dgm:pt>
    <dgm:pt modelId="{0226B584-2D60-4813-822C-0FB6BD6AC15C}" type="parTrans" cxnId="{698C8A01-6A8B-42FA-871D-9B65AFC24D56}">
      <dgm:prSet/>
      <dgm:spPr/>
      <dgm:t>
        <a:bodyPr/>
        <a:lstStyle/>
        <a:p>
          <a:pPr rtl="1"/>
          <a:endParaRPr lang="ar-SA"/>
        </a:p>
      </dgm:t>
    </dgm:pt>
    <dgm:pt modelId="{3B6863A0-A3CD-4D65-A123-3E144F55E6E1}" type="sibTrans" cxnId="{698C8A01-6A8B-42FA-871D-9B65AFC24D56}">
      <dgm:prSet/>
      <dgm:spPr/>
      <dgm:t>
        <a:bodyPr/>
        <a:lstStyle/>
        <a:p>
          <a:pPr rtl="1"/>
          <a:endParaRPr lang="ar-SA"/>
        </a:p>
      </dgm:t>
    </dgm:pt>
    <dgm:pt modelId="{5C7A4978-50A8-445F-9C51-725CDA001C0A}">
      <dgm:prSet phldrT="[نص]"/>
      <dgm:spPr/>
      <dgm:t>
        <a:bodyPr/>
        <a:lstStyle/>
        <a:p>
          <a:pPr rtl="1"/>
          <a:r>
            <a:rPr lang="ar-SA" dirty="0" smtClean="0"/>
            <a:t>تفاعل </a:t>
          </a:r>
          <a:r>
            <a:rPr lang="ar-SA" dirty="0" err="1" smtClean="0"/>
            <a:t>الاشعة</a:t>
          </a:r>
          <a:r>
            <a:rPr lang="ar-SA" dirty="0" smtClean="0"/>
            <a:t> الكهرومغناطيسية مع المادة.</a:t>
          </a:r>
          <a:endParaRPr lang="ar-SA" dirty="0"/>
        </a:p>
      </dgm:t>
    </dgm:pt>
    <dgm:pt modelId="{522B4102-62A2-4102-A22F-1E6DFF80035A}" type="parTrans" cxnId="{C44BD14D-ECE7-49A0-8060-22569AF79F59}">
      <dgm:prSet/>
      <dgm:spPr/>
      <dgm:t>
        <a:bodyPr/>
        <a:lstStyle/>
        <a:p>
          <a:pPr rtl="1"/>
          <a:endParaRPr lang="ar-SA"/>
        </a:p>
      </dgm:t>
    </dgm:pt>
    <dgm:pt modelId="{36763E23-83A4-4716-A12B-7D4E2E5D4448}" type="sibTrans" cxnId="{C44BD14D-ECE7-49A0-8060-22569AF79F59}">
      <dgm:prSet/>
      <dgm:spPr/>
      <dgm:t>
        <a:bodyPr/>
        <a:lstStyle/>
        <a:p>
          <a:pPr rtl="1"/>
          <a:endParaRPr lang="ar-SA"/>
        </a:p>
      </dgm:t>
    </dgm:pt>
    <dgm:pt modelId="{F0B23023-D05F-44E3-8BF4-617895FE9CF0}">
      <dgm:prSet phldrT="[نص]"/>
      <dgm:spPr/>
      <dgm:t>
        <a:bodyPr/>
        <a:lstStyle/>
        <a:p>
          <a:pPr rtl="1"/>
          <a:r>
            <a:rPr lang="ar-SA" dirty="0" smtClean="0"/>
            <a:t>تفاعل </a:t>
          </a:r>
          <a:r>
            <a:rPr lang="ar-SA" dirty="0" err="1" smtClean="0"/>
            <a:t>النترونات</a:t>
          </a:r>
          <a:r>
            <a:rPr lang="ar-SA" dirty="0" smtClean="0"/>
            <a:t> مع المادة</a:t>
          </a:r>
          <a:endParaRPr lang="ar-SA" dirty="0"/>
        </a:p>
      </dgm:t>
    </dgm:pt>
    <dgm:pt modelId="{8133E69F-23C2-43CE-B487-8A07D8B39927}" type="parTrans" cxnId="{F04AC436-EE7C-4A1B-8649-FC225AD0DD09}">
      <dgm:prSet/>
      <dgm:spPr/>
      <dgm:t>
        <a:bodyPr/>
        <a:lstStyle/>
        <a:p>
          <a:pPr rtl="1"/>
          <a:endParaRPr lang="ar-SA"/>
        </a:p>
      </dgm:t>
    </dgm:pt>
    <dgm:pt modelId="{7D2E78C0-8B2F-47E2-BF8F-DC1087CC66A7}" type="sibTrans" cxnId="{F04AC436-EE7C-4A1B-8649-FC225AD0DD09}">
      <dgm:prSet/>
      <dgm:spPr/>
      <dgm:t>
        <a:bodyPr/>
        <a:lstStyle/>
        <a:p>
          <a:pPr rtl="1"/>
          <a:endParaRPr lang="ar-SA"/>
        </a:p>
      </dgm:t>
    </dgm:pt>
    <dgm:pt modelId="{1D95E0A6-13B3-46D3-9C38-D8F16530D295}" type="pres">
      <dgm:prSet presAssocID="{F6512387-4A83-4DDE-BEF8-658B7934108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1C1DA5AF-6166-4731-ADFE-A8F77C31C795}" type="pres">
      <dgm:prSet presAssocID="{03A45D3B-DD6B-4EE2-903C-3E7853223BE9}" presName="linNode" presStyleCnt="0"/>
      <dgm:spPr/>
    </dgm:pt>
    <dgm:pt modelId="{C5BA5FC8-8AC7-41DF-BB91-53A1753FA2DE}" type="pres">
      <dgm:prSet presAssocID="{03A45D3B-DD6B-4EE2-903C-3E7853223BE9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836723-871E-49F7-B6AD-6AA47C1CDD47}" type="pres">
      <dgm:prSet presAssocID="{03A45D3B-DD6B-4EE2-903C-3E7853223BE9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17D3F56-8665-44B2-9584-4E273D406D3B}" type="presOf" srcId="{F0B23023-D05F-44E3-8BF4-617895FE9CF0}" destId="{90836723-871E-49F7-B6AD-6AA47C1CDD47}" srcOrd="0" destOrd="3" presId="urn:microsoft.com/office/officeart/2005/8/layout/vList6"/>
    <dgm:cxn modelId="{258E721B-866B-4692-B652-FF5CD558D6E9}" srcId="{F6512387-4A83-4DDE-BEF8-658B79341081}" destId="{03A45D3B-DD6B-4EE2-903C-3E7853223BE9}" srcOrd="0" destOrd="0" parTransId="{5FE8E85F-5DCF-448D-A331-EA628E9A258C}" sibTransId="{EE1D6EDE-7E53-4454-9363-1B10035DFFB5}"/>
    <dgm:cxn modelId="{C44BD14D-ECE7-49A0-8060-22569AF79F59}" srcId="{03A45D3B-DD6B-4EE2-903C-3E7853223BE9}" destId="{5C7A4978-50A8-445F-9C51-725CDA001C0A}" srcOrd="2" destOrd="0" parTransId="{522B4102-62A2-4102-A22F-1E6DFF80035A}" sibTransId="{36763E23-83A4-4716-A12B-7D4E2E5D4448}"/>
    <dgm:cxn modelId="{525F2B00-E511-4558-ADCB-90D748158E5B}" type="presOf" srcId="{8211CAAE-2EE0-4A2E-A167-8E753209575B}" destId="{90836723-871E-49F7-B6AD-6AA47C1CDD47}" srcOrd="0" destOrd="1" presId="urn:microsoft.com/office/officeart/2005/8/layout/vList6"/>
    <dgm:cxn modelId="{698C8A01-6A8B-42FA-871D-9B65AFC24D56}" srcId="{03A45D3B-DD6B-4EE2-903C-3E7853223BE9}" destId="{8211CAAE-2EE0-4A2E-A167-8E753209575B}" srcOrd="1" destOrd="0" parTransId="{0226B584-2D60-4813-822C-0FB6BD6AC15C}" sibTransId="{3B6863A0-A3CD-4D65-A123-3E144F55E6E1}"/>
    <dgm:cxn modelId="{5027CAF7-6444-4502-9516-2F9E8DE373FB}" type="presOf" srcId="{03A45D3B-DD6B-4EE2-903C-3E7853223BE9}" destId="{C5BA5FC8-8AC7-41DF-BB91-53A1753FA2DE}" srcOrd="0" destOrd="0" presId="urn:microsoft.com/office/officeart/2005/8/layout/vList6"/>
    <dgm:cxn modelId="{F04AC436-EE7C-4A1B-8649-FC225AD0DD09}" srcId="{03A45D3B-DD6B-4EE2-903C-3E7853223BE9}" destId="{F0B23023-D05F-44E3-8BF4-617895FE9CF0}" srcOrd="3" destOrd="0" parTransId="{8133E69F-23C2-43CE-B487-8A07D8B39927}" sibTransId="{7D2E78C0-8B2F-47E2-BF8F-DC1087CC66A7}"/>
    <dgm:cxn modelId="{F15F7DEE-72BD-48BD-A3F5-55F25F6A8B7C}" srcId="{03A45D3B-DD6B-4EE2-903C-3E7853223BE9}" destId="{3091B22F-0517-4736-8899-C68403399AB4}" srcOrd="0" destOrd="0" parTransId="{95DC3A9D-087F-497C-99CA-A41FBB534C66}" sibTransId="{32FB6472-EC7C-4123-BA84-A69094D1CED8}"/>
    <dgm:cxn modelId="{68DAF02F-AD2A-468A-8C4D-08181B0D8E6A}" type="presOf" srcId="{5C7A4978-50A8-445F-9C51-725CDA001C0A}" destId="{90836723-871E-49F7-B6AD-6AA47C1CDD47}" srcOrd="0" destOrd="2" presId="urn:microsoft.com/office/officeart/2005/8/layout/vList6"/>
    <dgm:cxn modelId="{706863F8-E412-4805-A373-54A7BFBAD660}" type="presOf" srcId="{F6512387-4A83-4DDE-BEF8-658B79341081}" destId="{1D95E0A6-13B3-46D3-9C38-D8F16530D295}" srcOrd="0" destOrd="0" presId="urn:microsoft.com/office/officeart/2005/8/layout/vList6"/>
    <dgm:cxn modelId="{503C82C6-F18D-47AA-961A-C3ED0822FAA2}" type="presOf" srcId="{3091B22F-0517-4736-8899-C68403399AB4}" destId="{90836723-871E-49F7-B6AD-6AA47C1CDD47}" srcOrd="0" destOrd="0" presId="urn:microsoft.com/office/officeart/2005/8/layout/vList6"/>
    <dgm:cxn modelId="{68BD740B-6683-4B94-92A8-CDECAAA7F2EB}" type="presParOf" srcId="{1D95E0A6-13B3-46D3-9C38-D8F16530D295}" destId="{1C1DA5AF-6166-4731-ADFE-A8F77C31C795}" srcOrd="0" destOrd="0" presId="urn:microsoft.com/office/officeart/2005/8/layout/vList6"/>
    <dgm:cxn modelId="{8706F580-C0DE-4F86-95E7-1B3C101A810D}" type="presParOf" srcId="{1C1DA5AF-6166-4731-ADFE-A8F77C31C795}" destId="{C5BA5FC8-8AC7-41DF-BB91-53A1753FA2DE}" srcOrd="0" destOrd="0" presId="urn:microsoft.com/office/officeart/2005/8/layout/vList6"/>
    <dgm:cxn modelId="{C7FEDC95-F5C3-48AB-93A8-DF677202F55F}" type="presParOf" srcId="{1C1DA5AF-6166-4731-ADFE-A8F77C31C795}" destId="{90836723-871E-49F7-B6AD-6AA47C1CDD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675404-D854-4381-9258-ED99BECE431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BD74E76-7C1B-4FAF-8FD7-70F8A0A38CE7}">
      <dgm:prSet phldrT="[نص]" custT="1"/>
      <dgm:spPr/>
      <dgm:t>
        <a:bodyPr/>
        <a:lstStyle/>
        <a:p>
          <a:pPr rtl="1"/>
          <a:r>
            <a:rPr lang="ar-SA" sz="4000" b="1" dirty="0" smtClean="0">
              <a:cs typeface="Traditional Arabic" pitchFamily="2" charset="-78"/>
            </a:rPr>
            <a:t>فيزياء </a:t>
          </a:r>
          <a:r>
            <a:rPr lang="ar-SA" sz="4000" b="1" dirty="0" err="1" smtClean="0">
              <a:cs typeface="Traditional Arabic" pitchFamily="2" charset="-78"/>
            </a:rPr>
            <a:t>النترونات</a:t>
          </a:r>
          <a:endParaRPr lang="ar-SA" sz="4000" b="1" dirty="0">
            <a:cs typeface="Traditional Arabic" pitchFamily="2" charset="-78"/>
          </a:endParaRPr>
        </a:p>
      </dgm:t>
    </dgm:pt>
    <dgm:pt modelId="{9D6CF875-92D3-4243-A6A2-7567800BBAEB}" type="parTrans" cxnId="{F77B96A1-02BD-4574-A224-7955546CF2B1}">
      <dgm:prSet/>
      <dgm:spPr/>
      <dgm:t>
        <a:bodyPr/>
        <a:lstStyle/>
        <a:p>
          <a:pPr rtl="1"/>
          <a:endParaRPr lang="ar-SA"/>
        </a:p>
      </dgm:t>
    </dgm:pt>
    <dgm:pt modelId="{543C10B5-4821-4E7E-9278-2C8802CD345D}" type="sibTrans" cxnId="{F77B96A1-02BD-4574-A224-7955546CF2B1}">
      <dgm:prSet/>
      <dgm:spPr/>
      <dgm:t>
        <a:bodyPr/>
        <a:lstStyle/>
        <a:p>
          <a:pPr rtl="1"/>
          <a:endParaRPr lang="ar-SA"/>
        </a:p>
      </dgm:t>
    </dgm:pt>
    <dgm:pt modelId="{5991787D-5E61-4BA3-942C-891D6FB4D69C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خواص </a:t>
          </a:r>
          <a:r>
            <a:rPr lang="ar-SA" sz="2400" b="1" dirty="0" err="1" smtClean="0">
              <a:cs typeface="Traditional Arabic" pitchFamily="2" charset="-78"/>
            </a:rPr>
            <a:t>النترونات</a:t>
          </a:r>
          <a:endParaRPr lang="ar-SA" sz="2400" b="1" dirty="0">
            <a:cs typeface="Traditional Arabic" pitchFamily="2" charset="-78"/>
          </a:endParaRPr>
        </a:p>
      </dgm:t>
    </dgm:pt>
    <dgm:pt modelId="{D1252C57-C027-46E4-8028-6A32ADDF57F2}" type="parTrans" cxnId="{3FB68463-6D16-4D43-B4C0-64297CB7BD53}">
      <dgm:prSet/>
      <dgm:spPr/>
      <dgm:t>
        <a:bodyPr/>
        <a:lstStyle/>
        <a:p>
          <a:pPr rtl="1"/>
          <a:endParaRPr lang="ar-SA"/>
        </a:p>
      </dgm:t>
    </dgm:pt>
    <dgm:pt modelId="{39258B57-3AE7-46D9-82B5-CEC4D67A522C}" type="sibTrans" cxnId="{3FB68463-6D16-4D43-B4C0-64297CB7BD53}">
      <dgm:prSet/>
      <dgm:spPr/>
      <dgm:t>
        <a:bodyPr/>
        <a:lstStyle/>
        <a:p>
          <a:pPr rtl="1"/>
          <a:endParaRPr lang="ar-SA"/>
        </a:p>
      </dgm:t>
    </dgm:pt>
    <dgm:pt modelId="{F81CB6BF-FF11-43C1-8B2F-CFF2C4EA1ECB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انتاج</a:t>
          </a:r>
          <a:r>
            <a:rPr lang="ar-SA" sz="2400" b="1" dirty="0" smtClean="0">
              <a:cs typeface="Traditional Arabic" pitchFamily="2" charset="-78"/>
            </a:rPr>
            <a:t> </a:t>
          </a:r>
          <a:r>
            <a:rPr lang="ar-SA" sz="2400" b="1" dirty="0" err="1" smtClean="0">
              <a:cs typeface="Traditional Arabic" pitchFamily="2" charset="-78"/>
            </a:rPr>
            <a:t>النترونات</a:t>
          </a:r>
          <a:r>
            <a:rPr lang="ar-SA" sz="2400" b="1" dirty="0" smtClean="0">
              <a:cs typeface="Traditional Arabic" pitchFamily="2" charset="-78"/>
            </a:rPr>
            <a:t> وتفاعلاتها المرنة وغير المرنة</a:t>
          </a:r>
          <a:endParaRPr lang="ar-SA" sz="2400" b="1" dirty="0">
            <a:cs typeface="Traditional Arabic" pitchFamily="2" charset="-78"/>
          </a:endParaRPr>
        </a:p>
      </dgm:t>
    </dgm:pt>
    <dgm:pt modelId="{3EB9130F-1E39-4581-B99E-D1D200F827B2}" type="parTrans" cxnId="{5273D4CA-16D9-4785-829B-FAA214C7319D}">
      <dgm:prSet/>
      <dgm:spPr/>
      <dgm:t>
        <a:bodyPr/>
        <a:lstStyle/>
        <a:p>
          <a:pPr rtl="1"/>
          <a:endParaRPr lang="ar-SA"/>
        </a:p>
      </dgm:t>
    </dgm:pt>
    <dgm:pt modelId="{E95E28D9-5F0C-43F2-B6C7-0264CCD9D87C}" type="sibTrans" cxnId="{5273D4CA-16D9-4785-829B-FAA214C7319D}">
      <dgm:prSet/>
      <dgm:spPr/>
      <dgm:t>
        <a:bodyPr/>
        <a:lstStyle/>
        <a:p>
          <a:pPr rtl="1"/>
          <a:endParaRPr lang="ar-SA"/>
        </a:p>
      </dgm:t>
    </dgm:pt>
    <dgm:pt modelId="{3C8688A8-1EA3-4DF1-98B9-C6A1CA8A8C07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الانشطار النووي والتفاعلات التسلسلية.</a:t>
          </a:r>
          <a:endParaRPr lang="ar-SA" sz="2400" b="1" dirty="0">
            <a:cs typeface="Traditional Arabic" pitchFamily="2" charset="-78"/>
          </a:endParaRPr>
        </a:p>
      </dgm:t>
    </dgm:pt>
    <dgm:pt modelId="{E8E61613-292D-4956-AABE-218828515CAF}" type="parTrans" cxnId="{10DDEC85-83CC-4EB6-8D04-20685474B4F1}">
      <dgm:prSet/>
      <dgm:spPr/>
      <dgm:t>
        <a:bodyPr/>
        <a:lstStyle/>
        <a:p>
          <a:pPr rtl="1"/>
          <a:endParaRPr lang="ar-SA"/>
        </a:p>
      </dgm:t>
    </dgm:pt>
    <dgm:pt modelId="{0FC18976-4188-4A0A-9EF9-65101DB3A1F2}" type="sibTrans" cxnId="{10DDEC85-83CC-4EB6-8D04-20685474B4F1}">
      <dgm:prSet/>
      <dgm:spPr/>
      <dgm:t>
        <a:bodyPr/>
        <a:lstStyle/>
        <a:p>
          <a:pPr rtl="1"/>
          <a:endParaRPr lang="ar-SA"/>
        </a:p>
      </dgm:t>
    </dgm:pt>
    <dgm:pt modelId="{7226FA80-D1BC-4F3F-BB44-63CDE16CDCBA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تبطئة</a:t>
          </a:r>
          <a:r>
            <a:rPr lang="ar-SA" sz="2400" b="1" dirty="0" smtClean="0">
              <a:cs typeface="Traditional Arabic" pitchFamily="2" charset="-78"/>
            </a:rPr>
            <a:t> </a:t>
          </a:r>
          <a:r>
            <a:rPr lang="ar-SA" sz="2400" b="1" dirty="0" err="1" smtClean="0">
              <a:cs typeface="Traditional Arabic" pitchFamily="2" charset="-78"/>
            </a:rPr>
            <a:t>النترونات</a:t>
          </a:r>
          <a:r>
            <a:rPr lang="ar-SA" sz="2400" b="1" dirty="0" smtClean="0">
              <a:cs typeface="Traditional Arabic" pitchFamily="2" charset="-78"/>
            </a:rPr>
            <a:t> وانتشارها</a:t>
          </a:r>
          <a:endParaRPr lang="ar-SA" sz="2400" b="1" dirty="0">
            <a:cs typeface="Traditional Arabic" pitchFamily="2" charset="-78"/>
          </a:endParaRPr>
        </a:p>
      </dgm:t>
    </dgm:pt>
    <dgm:pt modelId="{107E774B-C4C6-4654-8EFE-9B9FD2FAF12E}" type="parTrans" cxnId="{16A0F3CE-AFCB-4DA8-A5D3-5CE8D138FC8F}">
      <dgm:prSet/>
      <dgm:spPr/>
      <dgm:t>
        <a:bodyPr/>
        <a:lstStyle/>
        <a:p>
          <a:pPr rtl="1"/>
          <a:endParaRPr lang="ar-SA"/>
        </a:p>
      </dgm:t>
    </dgm:pt>
    <dgm:pt modelId="{CFBF5D55-D261-442D-B01C-AFA209E26543}" type="sibTrans" cxnId="{16A0F3CE-AFCB-4DA8-A5D3-5CE8D138FC8F}">
      <dgm:prSet/>
      <dgm:spPr/>
      <dgm:t>
        <a:bodyPr/>
        <a:lstStyle/>
        <a:p>
          <a:pPr rtl="1"/>
          <a:endParaRPr lang="ar-SA"/>
        </a:p>
      </dgm:t>
    </dgm:pt>
    <dgm:pt modelId="{74671C09-A18B-4566-A549-EBD3AE1A3DCE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استعراض بعض أنواع المفاعلات</a:t>
          </a:r>
          <a:endParaRPr lang="ar-SA" sz="2400" b="1" dirty="0">
            <a:cs typeface="Traditional Arabic" pitchFamily="2" charset="-78"/>
          </a:endParaRPr>
        </a:p>
      </dgm:t>
    </dgm:pt>
    <dgm:pt modelId="{796B8CB9-2C1A-4EBA-A61E-EEAAB1343DB1}" type="parTrans" cxnId="{DDEE7F82-B502-4963-829A-8A1341DCC6AA}">
      <dgm:prSet/>
      <dgm:spPr/>
      <dgm:t>
        <a:bodyPr/>
        <a:lstStyle/>
        <a:p>
          <a:pPr rtl="1"/>
          <a:endParaRPr lang="ar-SA"/>
        </a:p>
      </dgm:t>
    </dgm:pt>
    <dgm:pt modelId="{A6DDD7A7-1A9A-44EE-B56B-49CC778A5B3A}" type="sibTrans" cxnId="{DDEE7F82-B502-4963-829A-8A1341DCC6AA}">
      <dgm:prSet/>
      <dgm:spPr/>
      <dgm:t>
        <a:bodyPr/>
        <a:lstStyle/>
        <a:p>
          <a:pPr rtl="1"/>
          <a:endParaRPr lang="ar-SA"/>
        </a:p>
      </dgm:t>
    </dgm:pt>
    <dgm:pt modelId="{7B6C3768-64D4-49E6-8F68-E8208ADBACB6}" type="pres">
      <dgm:prSet presAssocID="{04675404-D854-4381-9258-ED99BECE431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81FE543-9A80-4E22-A781-04AA5A7BCEBD}" type="pres">
      <dgm:prSet presAssocID="{EBD74E76-7C1B-4FAF-8FD7-70F8A0A38CE7}" presName="linNode" presStyleCnt="0"/>
      <dgm:spPr/>
    </dgm:pt>
    <dgm:pt modelId="{FEC7AC1F-E6AC-4FFB-8B45-DD906EACBBA4}" type="pres">
      <dgm:prSet presAssocID="{EBD74E76-7C1B-4FAF-8FD7-70F8A0A38CE7}" presName="parentShp" presStyleLbl="node1" presStyleIdx="0" presStyleCnt="1" custLinFactNeighborY="-1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81465C3-06ED-4C58-B224-E6CDA47A0BEE}" type="pres">
      <dgm:prSet presAssocID="{EBD74E76-7C1B-4FAF-8FD7-70F8A0A38CE7}" presName="childShp" presStyleLbl="bgAccFollowNode1" presStyleIdx="0" presStyleCnt="1" custScaleY="8222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AB30EC9-D53C-49D8-BF12-3C40A579999F}" type="presOf" srcId="{EBD74E76-7C1B-4FAF-8FD7-70F8A0A38CE7}" destId="{FEC7AC1F-E6AC-4FFB-8B45-DD906EACBBA4}" srcOrd="0" destOrd="0" presId="urn:microsoft.com/office/officeart/2005/8/layout/vList6"/>
    <dgm:cxn modelId="{16A0F3CE-AFCB-4DA8-A5D3-5CE8D138FC8F}" srcId="{EBD74E76-7C1B-4FAF-8FD7-70F8A0A38CE7}" destId="{7226FA80-D1BC-4F3F-BB44-63CDE16CDCBA}" srcOrd="3" destOrd="0" parTransId="{107E774B-C4C6-4654-8EFE-9B9FD2FAF12E}" sibTransId="{CFBF5D55-D261-442D-B01C-AFA209E26543}"/>
    <dgm:cxn modelId="{7CD5205F-E52C-426A-8D9A-0DC1FA316C3B}" type="presOf" srcId="{F81CB6BF-FF11-43C1-8B2F-CFF2C4EA1ECB}" destId="{D81465C3-06ED-4C58-B224-E6CDA47A0BEE}" srcOrd="0" destOrd="1" presId="urn:microsoft.com/office/officeart/2005/8/layout/vList6"/>
    <dgm:cxn modelId="{7BA7B307-C33F-46A1-BBD4-5B18BCD6E13D}" type="presOf" srcId="{5991787D-5E61-4BA3-942C-891D6FB4D69C}" destId="{D81465C3-06ED-4C58-B224-E6CDA47A0BEE}" srcOrd="0" destOrd="0" presId="urn:microsoft.com/office/officeart/2005/8/layout/vList6"/>
    <dgm:cxn modelId="{226A922F-0312-4194-BBCC-060A7E19281C}" type="presOf" srcId="{04675404-D854-4381-9258-ED99BECE431F}" destId="{7B6C3768-64D4-49E6-8F68-E8208ADBACB6}" srcOrd="0" destOrd="0" presId="urn:microsoft.com/office/officeart/2005/8/layout/vList6"/>
    <dgm:cxn modelId="{3F88CB13-958F-4FF0-ADCD-2E0666EA07D2}" type="presOf" srcId="{7226FA80-D1BC-4F3F-BB44-63CDE16CDCBA}" destId="{D81465C3-06ED-4C58-B224-E6CDA47A0BEE}" srcOrd="0" destOrd="3" presId="urn:microsoft.com/office/officeart/2005/8/layout/vList6"/>
    <dgm:cxn modelId="{3EB057F2-B8C6-4FD1-B867-A37A3877B984}" type="presOf" srcId="{3C8688A8-1EA3-4DF1-98B9-C6A1CA8A8C07}" destId="{D81465C3-06ED-4C58-B224-E6CDA47A0BEE}" srcOrd="0" destOrd="2" presId="urn:microsoft.com/office/officeart/2005/8/layout/vList6"/>
    <dgm:cxn modelId="{F77B96A1-02BD-4574-A224-7955546CF2B1}" srcId="{04675404-D854-4381-9258-ED99BECE431F}" destId="{EBD74E76-7C1B-4FAF-8FD7-70F8A0A38CE7}" srcOrd="0" destOrd="0" parTransId="{9D6CF875-92D3-4243-A6A2-7567800BBAEB}" sibTransId="{543C10B5-4821-4E7E-9278-2C8802CD345D}"/>
    <dgm:cxn modelId="{5273D4CA-16D9-4785-829B-FAA214C7319D}" srcId="{EBD74E76-7C1B-4FAF-8FD7-70F8A0A38CE7}" destId="{F81CB6BF-FF11-43C1-8B2F-CFF2C4EA1ECB}" srcOrd="1" destOrd="0" parTransId="{3EB9130F-1E39-4581-B99E-D1D200F827B2}" sibTransId="{E95E28D9-5F0C-43F2-B6C7-0264CCD9D87C}"/>
    <dgm:cxn modelId="{3FB68463-6D16-4D43-B4C0-64297CB7BD53}" srcId="{EBD74E76-7C1B-4FAF-8FD7-70F8A0A38CE7}" destId="{5991787D-5E61-4BA3-942C-891D6FB4D69C}" srcOrd="0" destOrd="0" parTransId="{D1252C57-C027-46E4-8028-6A32ADDF57F2}" sibTransId="{39258B57-3AE7-46D9-82B5-CEC4D67A522C}"/>
    <dgm:cxn modelId="{2875DEA2-974B-4B01-B7FD-C327075F2242}" type="presOf" srcId="{74671C09-A18B-4566-A549-EBD3AE1A3DCE}" destId="{D81465C3-06ED-4C58-B224-E6CDA47A0BEE}" srcOrd="0" destOrd="4" presId="urn:microsoft.com/office/officeart/2005/8/layout/vList6"/>
    <dgm:cxn modelId="{DDEE7F82-B502-4963-829A-8A1341DCC6AA}" srcId="{EBD74E76-7C1B-4FAF-8FD7-70F8A0A38CE7}" destId="{74671C09-A18B-4566-A549-EBD3AE1A3DCE}" srcOrd="4" destOrd="0" parTransId="{796B8CB9-2C1A-4EBA-A61E-EEAAB1343DB1}" sibTransId="{A6DDD7A7-1A9A-44EE-B56B-49CC778A5B3A}"/>
    <dgm:cxn modelId="{10DDEC85-83CC-4EB6-8D04-20685474B4F1}" srcId="{EBD74E76-7C1B-4FAF-8FD7-70F8A0A38CE7}" destId="{3C8688A8-1EA3-4DF1-98B9-C6A1CA8A8C07}" srcOrd="2" destOrd="0" parTransId="{E8E61613-292D-4956-AABE-218828515CAF}" sibTransId="{0FC18976-4188-4A0A-9EF9-65101DB3A1F2}"/>
    <dgm:cxn modelId="{DCBE5A6F-3137-4D8E-A80D-68AFFCF4C8F7}" type="presParOf" srcId="{7B6C3768-64D4-49E6-8F68-E8208ADBACB6}" destId="{081FE543-9A80-4E22-A781-04AA5A7BCEBD}" srcOrd="0" destOrd="0" presId="urn:microsoft.com/office/officeart/2005/8/layout/vList6"/>
    <dgm:cxn modelId="{E8EBB00D-3FE6-45C7-89F1-DBC16058B457}" type="presParOf" srcId="{081FE543-9A80-4E22-A781-04AA5A7BCEBD}" destId="{FEC7AC1F-E6AC-4FFB-8B45-DD906EACBBA4}" srcOrd="0" destOrd="0" presId="urn:microsoft.com/office/officeart/2005/8/layout/vList6"/>
    <dgm:cxn modelId="{F7A8A0DE-4D3C-4151-83CC-7CE018DD4740}" type="presParOf" srcId="{081FE543-9A80-4E22-A781-04AA5A7BCEBD}" destId="{D81465C3-06ED-4C58-B224-E6CDA47A0B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A8F6F6-E0DE-42F3-97BC-9D17EE2395F4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C9802AF2-63E9-40DC-991E-7C8F369A7FD4}">
      <dgm:prSet phldrT="[نص]"/>
      <dgm:spPr/>
      <dgm:t>
        <a:bodyPr/>
        <a:lstStyle/>
        <a:p>
          <a:pPr rtl="1"/>
          <a:r>
            <a:rPr lang="ar-SA" b="1" dirty="0" smtClean="0"/>
            <a:t>إثارة </a:t>
          </a:r>
          <a:r>
            <a:rPr lang="ar-SA" b="1" dirty="0" err="1" smtClean="0"/>
            <a:t>الذرات</a:t>
          </a:r>
          <a:r>
            <a:rPr lang="ar-SA" b="1" dirty="0" smtClean="0"/>
            <a:t> </a:t>
          </a:r>
          <a:r>
            <a:rPr lang="ar-SA" b="1" dirty="0" err="1" smtClean="0"/>
            <a:t>وتأيينها</a:t>
          </a:r>
          <a:endParaRPr lang="ar-SA" b="1" dirty="0" smtClean="0"/>
        </a:p>
        <a:p>
          <a:pPr rtl="1"/>
          <a:r>
            <a:rPr lang="en-US" dirty="0" smtClean="0"/>
            <a:t>Ionization or excitation of the matter</a:t>
          </a:r>
          <a:endParaRPr lang="ar-SA" dirty="0"/>
        </a:p>
      </dgm:t>
    </dgm:pt>
    <dgm:pt modelId="{7AB27A1E-FA9E-4AE7-A56D-78644B2A3117}" type="parTrans" cxnId="{41503BD9-2D60-4B46-B84E-0A1ECDEF7154}">
      <dgm:prSet/>
      <dgm:spPr/>
      <dgm:t>
        <a:bodyPr/>
        <a:lstStyle/>
        <a:p>
          <a:pPr rtl="1"/>
          <a:endParaRPr lang="ar-SA"/>
        </a:p>
      </dgm:t>
    </dgm:pt>
    <dgm:pt modelId="{7E911B41-BBCF-445E-A1E6-E9BE20E28860}" type="sibTrans" cxnId="{41503BD9-2D60-4B46-B84E-0A1ECDEF7154}">
      <dgm:prSet/>
      <dgm:spPr/>
      <dgm:t>
        <a:bodyPr/>
        <a:lstStyle/>
        <a:p>
          <a:pPr rtl="1"/>
          <a:endParaRPr lang="ar-SA"/>
        </a:p>
      </dgm:t>
    </dgm:pt>
    <dgm:pt modelId="{40C084FB-B492-4ACA-8DDC-A7805B9DEFCD}">
      <dgm:prSet phldrT="[نص]"/>
      <dgm:spPr/>
      <dgm:t>
        <a:bodyPr/>
        <a:lstStyle/>
        <a:p>
          <a:pPr rtl="1"/>
          <a:r>
            <a:rPr lang="ar-SA" b="1" dirty="0" err="1" smtClean="0"/>
            <a:t>اشعة</a:t>
          </a:r>
          <a:r>
            <a:rPr lang="ar-SA" b="1" dirty="0" smtClean="0"/>
            <a:t> الكبح</a:t>
          </a:r>
        </a:p>
        <a:p>
          <a:pPr rtl="1"/>
          <a:r>
            <a:rPr lang="en-US" dirty="0" err="1" smtClean="0"/>
            <a:t>Bremesstrahlung</a:t>
          </a:r>
          <a:r>
            <a:rPr lang="en-US" dirty="0" smtClean="0"/>
            <a:t> radiation</a:t>
          </a:r>
          <a:endParaRPr lang="ar-SA" dirty="0"/>
        </a:p>
      </dgm:t>
    </dgm:pt>
    <dgm:pt modelId="{7A56FB89-D41F-4EE9-9669-FD380F01178B}" type="parTrans" cxnId="{FD5C41E6-4947-4A60-B154-8F5B2D5D7E47}">
      <dgm:prSet/>
      <dgm:spPr/>
      <dgm:t>
        <a:bodyPr/>
        <a:lstStyle/>
        <a:p>
          <a:pPr rtl="1"/>
          <a:endParaRPr lang="ar-SA"/>
        </a:p>
      </dgm:t>
    </dgm:pt>
    <dgm:pt modelId="{0721CCC2-8F71-4EBC-968A-87B341303964}" type="sibTrans" cxnId="{FD5C41E6-4947-4A60-B154-8F5B2D5D7E47}">
      <dgm:prSet/>
      <dgm:spPr/>
      <dgm:t>
        <a:bodyPr/>
        <a:lstStyle/>
        <a:p>
          <a:pPr rtl="1"/>
          <a:endParaRPr lang="ar-SA"/>
        </a:p>
      </dgm:t>
    </dgm:pt>
    <dgm:pt modelId="{A7AE21D5-BD95-473E-86E3-22653E3A7D9F}">
      <dgm:prSet phldrT="[نص]"/>
      <dgm:spPr/>
      <dgm:t>
        <a:bodyPr/>
        <a:lstStyle/>
        <a:p>
          <a:pPr rtl="1"/>
          <a:r>
            <a:rPr lang="ar-SA" b="1" dirty="0" smtClean="0"/>
            <a:t>تشتت الجسيمات</a:t>
          </a:r>
        </a:p>
        <a:p>
          <a:pPr rtl="1"/>
          <a:r>
            <a:rPr lang="en-US" dirty="0" smtClean="0"/>
            <a:t>Scattering of </a:t>
          </a:r>
          <a:r>
            <a:rPr lang="en-US" dirty="0" err="1" smtClean="0"/>
            <a:t>particales</a:t>
          </a:r>
          <a:endParaRPr lang="en-US" dirty="0" smtClean="0"/>
        </a:p>
      </dgm:t>
    </dgm:pt>
    <dgm:pt modelId="{5D3FD774-2781-4C11-B65D-4E8443119B10}" type="parTrans" cxnId="{EFCD74E0-069E-496B-B7CD-E1E2678FDE55}">
      <dgm:prSet/>
      <dgm:spPr/>
      <dgm:t>
        <a:bodyPr/>
        <a:lstStyle/>
        <a:p>
          <a:pPr rtl="1"/>
          <a:endParaRPr lang="ar-SA"/>
        </a:p>
      </dgm:t>
    </dgm:pt>
    <dgm:pt modelId="{E7EB9A73-3318-480C-AF4A-4969681D886D}" type="sibTrans" cxnId="{EFCD74E0-069E-496B-B7CD-E1E2678FDE55}">
      <dgm:prSet/>
      <dgm:spPr/>
      <dgm:t>
        <a:bodyPr/>
        <a:lstStyle/>
        <a:p>
          <a:pPr rtl="1"/>
          <a:endParaRPr lang="ar-SA"/>
        </a:p>
      </dgm:t>
    </dgm:pt>
    <dgm:pt modelId="{C653406A-8D01-4A7A-AEB2-266EDC528767}">
      <dgm:prSet phldrT="[نص]"/>
      <dgm:spPr/>
      <dgm:t>
        <a:bodyPr/>
        <a:lstStyle/>
        <a:p>
          <a:pPr rtl="1"/>
          <a:r>
            <a:rPr lang="ar-SA" b="1" dirty="0" smtClean="0"/>
            <a:t>تفاعل نووي </a:t>
          </a:r>
        </a:p>
        <a:p>
          <a:pPr rtl="1"/>
          <a:r>
            <a:rPr lang="en-US" dirty="0" smtClean="0"/>
            <a:t>Nuclear reaction</a:t>
          </a:r>
        </a:p>
      </dgm:t>
    </dgm:pt>
    <dgm:pt modelId="{DECFB165-3823-4BEE-BE88-37BBCC682088}" type="parTrans" cxnId="{E21DF719-00D1-41FD-887D-52CFE27F602D}">
      <dgm:prSet/>
      <dgm:spPr/>
    </dgm:pt>
    <dgm:pt modelId="{97D4B10A-080A-4160-88C6-FCAB8FB3391C}" type="sibTrans" cxnId="{E21DF719-00D1-41FD-887D-52CFE27F602D}">
      <dgm:prSet/>
      <dgm:spPr/>
    </dgm:pt>
    <dgm:pt modelId="{2ED1D2D3-7843-4361-AA07-FABF8AC6E7E8}" type="pres">
      <dgm:prSet presAssocID="{8DA8F6F6-E0DE-42F3-97BC-9D17EE2395F4}" presName="compositeShape" presStyleCnt="0">
        <dgm:presLayoutVars>
          <dgm:dir/>
          <dgm:resizeHandles/>
        </dgm:presLayoutVars>
      </dgm:prSet>
      <dgm:spPr/>
    </dgm:pt>
    <dgm:pt modelId="{40DB234F-DFE7-4929-902C-847BAFB989DF}" type="pres">
      <dgm:prSet presAssocID="{8DA8F6F6-E0DE-42F3-97BC-9D17EE2395F4}" presName="pyramid" presStyleLbl="node1" presStyleIdx="0" presStyleCnt="1"/>
      <dgm:spPr/>
    </dgm:pt>
    <dgm:pt modelId="{28FD40E6-EEF5-41DA-BD97-4D78579C5574}" type="pres">
      <dgm:prSet presAssocID="{8DA8F6F6-E0DE-42F3-97BC-9D17EE2395F4}" presName="theList" presStyleCnt="0"/>
      <dgm:spPr/>
    </dgm:pt>
    <dgm:pt modelId="{A22959E5-D85D-4C68-93E8-0132452DD922}" type="pres">
      <dgm:prSet presAssocID="{C9802AF2-63E9-40DC-991E-7C8F369A7FD4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2F5099-D0E0-4213-9D3D-24C02F2D3390}" type="pres">
      <dgm:prSet presAssocID="{C9802AF2-63E9-40DC-991E-7C8F369A7FD4}" presName="aSpace" presStyleCnt="0"/>
      <dgm:spPr/>
    </dgm:pt>
    <dgm:pt modelId="{12F41E35-AE46-4E82-B2EB-45CBA4677A47}" type="pres">
      <dgm:prSet presAssocID="{40C084FB-B492-4ACA-8DDC-A7805B9DEFCD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E1F47D-7C5C-47FA-97C1-CB924297D7E0}" type="pres">
      <dgm:prSet presAssocID="{40C084FB-B492-4ACA-8DDC-A7805B9DEFCD}" presName="aSpace" presStyleCnt="0"/>
      <dgm:spPr/>
    </dgm:pt>
    <dgm:pt modelId="{E446DCEA-B479-4BAE-AD11-F8332EDC2510}" type="pres">
      <dgm:prSet presAssocID="{A7AE21D5-BD95-473E-86E3-22653E3A7D9F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6B3F74E-E719-47C6-A32A-E824F7B64326}" type="pres">
      <dgm:prSet presAssocID="{A7AE21D5-BD95-473E-86E3-22653E3A7D9F}" presName="aSpace" presStyleCnt="0"/>
      <dgm:spPr/>
    </dgm:pt>
    <dgm:pt modelId="{26E16D92-81F7-4C76-92A6-216985EE10B6}" type="pres">
      <dgm:prSet presAssocID="{C653406A-8D01-4A7A-AEB2-266EDC528767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BABEE6-200F-47DB-ADF2-3685BB67E9EE}" type="pres">
      <dgm:prSet presAssocID="{C653406A-8D01-4A7A-AEB2-266EDC528767}" presName="aSpace" presStyleCnt="0"/>
      <dgm:spPr/>
    </dgm:pt>
  </dgm:ptLst>
  <dgm:cxnLst>
    <dgm:cxn modelId="{5B01D4D7-E6E9-4B89-B11A-0C5D7CE734E2}" type="presOf" srcId="{A7AE21D5-BD95-473E-86E3-22653E3A7D9F}" destId="{E446DCEA-B479-4BAE-AD11-F8332EDC2510}" srcOrd="0" destOrd="0" presId="urn:microsoft.com/office/officeart/2005/8/layout/pyramid2"/>
    <dgm:cxn modelId="{CAA29045-1177-44AD-B7A8-7F4CB75E558F}" type="presOf" srcId="{8DA8F6F6-E0DE-42F3-97BC-9D17EE2395F4}" destId="{2ED1D2D3-7843-4361-AA07-FABF8AC6E7E8}" srcOrd="0" destOrd="0" presId="urn:microsoft.com/office/officeart/2005/8/layout/pyramid2"/>
    <dgm:cxn modelId="{FD5C41E6-4947-4A60-B154-8F5B2D5D7E47}" srcId="{8DA8F6F6-E0DE-42F3-97BC-9D17EE2395F4}" destId="{40C084FB-B492-4ACA-8DDC-A7805B9DEFCD}" srcOrd="1" destOrd="0" parTransId="{7A56FB89-D41F-4EE9-9669-FD380F01178B}" sibTransId="{0721CCC2-8F71-4EBC-968A-87B341303964}"/>
    <dgm:cxn modelId="{EFCD74E0-069E-496B-B7CD-E1E2678FDE55}" srcId="{8DA8F6F6-E0DE-42F3-97BC-9D17EE2395F4}" destId="{A7AE21D5-BD95-473E-86E3-22653E3A7D9F}" srcOrd="2" destOrd="0" parTransId="{5D3FD774-2781-4C11-B65D-4E8443119B10}" sibTransId="{E7EB9A73-3318-480C-AF4A-4969681D886D}"/>
    <dgm:cxn modelId="{138DD92B-4AE1-4C3A-A502-12553F59EBB2}" type="presOf" srcId="{C653406A-8D01-4A7A-AEB2-266EDC528767}" destId="{26E16D92-81F7-4C76-92A6-216985EE10B6}" srcOrd="0" destOrd="0" presId="urn:microsoft.com/office/officeart/2005/8/layout/pyramid2"/>
    <dgm:cxn modelId="{41503BD9-2D60-4B46-B84E-0A1ECDEF7154}" srcId="{8DA8F6F6-E0DE-42F3-97BC-9D17EE2395F4}" destId="{C9802AF2-63E9-40DC-991E-7C8F369A7FD4}" srcOrd="0" destOrd="0" parTransId="{7AB27A1E-FA9E-4AE7-A56D-78644B2A3117}" sibTransId="{7E911B41-BBCF-445E-A1E6-E9BE20E28860}"/>
    <dgm:cxn modelId="{156AE6F5-DD4C-47A2-840B-7391286AD2C1}" type="presOf" srcId="{C9802AF2-63E9-40DC-991E-7C8F369A7FD4}" destId="{A22959E5-D85D-4C68-93E8-0132452DD922}" srcOrd="0" destOrd="0" presId="urn:microsoft.com/office/officeart/2005/8/layout/pyramid2"/>
    <dgm:cxn modelId="{0E4BDF44-4B11-4752-B6C4-E50B91DFF676}" type="presOf" srcId="{40C084FB-B492-4ACA-8DDC-A7805B9DEFCD}" destId="{12F41E35-AE46-4E82-B2EB-45CBA4677A47}" srcOrd="0" destOrd="0" presId="urn:microsoft.com/office/officeart/2005/8/layout/pyramid2"/>
    <dgm:cxn modelId="{E21DF719-00D1-41FD-887D-52CFE27F602D}" srcId="{8DA8F6F6-E0DE-42F3-97BC-9D17EE2395F4}" destId="{C653406A-8D01-4A7A-AEB2-266EDC528767}" srcOrd="3" destOrd="0" parTransId="{DECFB165-3823-4BEE-BE88-37BBCC682088}" sibTransId="{97D4B10A-080A-4160-88C6-FCAB8FB3391C}"/>
    <dgm:cxn modelId="{5D2F562C-4547-4711-8FE2-CE5E2AA244F2}" type="presParOf" srcId="{2ED1D2D3-7843-4361-AA07-FABF8AC6E7E8}" destId="{40DB234F-DFE7-4929-902C-847BAFB989DF}" srcOrd="0" destOrd="0" presId="urn:microsoft.com/office/officeart/2005/8/layout/pyramid2"/>
    <dgm:cxn modelId="{B1F71417-CEED-49DB-AF37-3EFB2E1BA2BF}" type="presParOf" srcId="{2ED1D2D3-7843-4361-AA07-FABF8AC6E7E8}" destId="{28FD40E6-EEF5-41DA-BD97-4D78579C5574}" srcOrd="1" destOrd="0" presId="urn:microsoft.com/office/officeart/2005/8/layout/pyramid2"/>
    <dgm:cxn modelId="{8BA37A69-A4AE-4697-922D-CACE4CBE35C2}" type="presParOf" srcId="{28FD40E6-EEF5-41DA-BD97-4D78579C5574}" destId="{A22959E5-D85D-4C68-93E8-0132452DD922}" srcOrd="0" destOrd="0" presId="urn:microsoft.com/office/officeart/2005/8/layout/pyramid2"/>
    <dgm:cxn modelId="{044C8070-B81D-4D08-B21E-616355550669}" type="presParOf" srcId="{28FD40E6-EEF5-41DA-BD97-4D78579C5574}" destId="{2D2F5099-D0E0-4213-9D3D-24C02F2D3390}" srcOrd="1" destOrd="0" presId="urn:microsoft.com/office/officeart/2005/8/layout/pyramid2"/>
    <dgm:cxn modelId="{B2637583-9009-481C-9B0B-EA572154CEF7}" type="presParOf" srcId="{28FD40E6-EEF5-41DA-BD97-4D78579C5574}" destId="{12F41E35-AE46-4E82-B2EB-45CBA4677A47}" srcOrd="2" destOrd="0" presId="urn:microsoft.com/office/officeart/2005/8/layout/pyramid2"/>
    <dgm:cxn modelId="{875D00F0-D126-4477-8429-208255DACAB2}" type="presParOf" srcId="{28FD40E6-EEF5-41DA-BD97-4D78579C5574}" destId="{70E1F47D-7C5C-47FA-97C1-CB924297D7E0}" srcOrd="3" destOrd="0" presId="urn:microsoft.com/office/officeart/2005/8/layout/pyramid2"/>
    <dgm:cxn modelId="{B33E58EB-78D7-4FF8-9BEF-E2ED5E367F86}" type="presParOf" srcId="{28FD40E6-EEF5-41DA-BD97-4D78579C5574}" destId="{E446DCEA-B479-4BAE-AD11-F8332EDC2510}" srcOrd="4" destOrd="0" presId="urn:microsoft.com/office/officeart/2005/8/layout/pyramid2"/>
    <dgm:cxn modelId="{9CBAF50D-2C3F-436E-92AB-D9539FDB073B}" type="presParOf" srcId="{28FD40E6-EEF5-41DA-BD97-4D78579C5574}" destId="{E6B3F74E-E719-47C6-A32A-E824F7B64326}" srcOrd="5" destOrd="0" presId="urn:microsoft.com/office/officeart/2005/8/layout/pyramid2"/>
    <dgm:cxn modelId="{DF3E2749-830E-4341-8E46-03481B9B02E1}" type="presParOf" srcId="{28FD40E6-EEF5-41DA-BD97-4D78579C5574}" destId="{26E16D92-81F7-4C76-92A6-216985EE10B6}" srcOrd="6" destOrd="0" presId="urn:microsoft.com/office/officeart/2005/8/layout/pyramid2"/>
    <dgm:cxn modelId="{9BDAEA8D-008A-4770-BAB0-15585D8D1BA3}" type="presParOf" srcId="{28FD40E6-EEF5-41DA-BD97-4D78579C5574}" destId="{2ABABEE6-200F-47DB-ADF2-3685BB67E9E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4E9F93-D5C9-48C8-8FD4-10C7DD8032EB}" type="doc">
      <dgm:prSet loTypeId="urn:microsoft.com/office/officeart/2005/8/layout/pyramid2" loCatId="list" qsTypeId="urn:microsoft.com/office/officeart/2005/8/quickstyle/simple3" qsCatId="simple" csTypeId="urn:microsoft.com/office/officeart/2005/8/colors/colorful2" csCatId="colorful" phldr="1"/>
      <dgm:spPr/>
    </dgm:pt>
    <dgm:pt modelId="{9F330BF7-EB2E-45E0-9289-22A9D985B32B}">
      <dgm:prSet phldrT="[نص]"/>
      <dgm:spPr/>
      <dgm:t>
        <a:bodyPr/>
        <a:lstStyle/>
        <a:p>
          <a:pPr rtl="1"/>
          <a:r>
            <a:rPr lang="ar-SA" dirty="0" err="1" smtClean="0"/>
            <a:t>جسمات</a:t>
          </a:r>
          <a:r>
            <a:rPr lang="ar-SA" dirty="0" smtClean="0"/>
            <a:t> </a:t>
          </a:r>
          <a:r>
            <a:rPr lang="ar-SA" dirty="0" err="1" smtClean="0"/>
            <a:t>الفا</a:t>
          </a:r>
          <a:endParaRPr lang="ar-SA" dirty="0"/>
        </a:p>
      </dgm:t>
    </dgm:pt>
    <dgm:pt modelId="{9DA266D8-8523-4579-930B-D2FAA43CECA9}" type="parTrans" cxnId="{349EDA82-F692-4F21-9E68-FCD7E95F6D47}">
      <dgm:prSet/>
      <dgm:spPr/>
      <dgm:t>
        <a:bodyPr/>
        <a:lstStyle/>
        <a:p>
          <a:pPr rtl="1"/>
          <a:endParaRPr lang="ar-SA"/>
        </a:p>
      </dgm:t>
    </dgm:pt>
    <dgm:pt modelId="{90FD3522-2A59-4BD1-A66C-4D29DDD28A8E}" type="sibTrans" cxnId="{349EDA82-F692-4F21-9E68-FCD7E95F6D47}">
      <dgm:prSet/>
      <dgm:spPr/>
      <dgm:t>
        <a:bodyPr/>
        <a:lstStyle/>
        <a:p>
          <a:pPr rtl="1"/>
          <a:endParaRPr lang="ar-SA"/>
        </a:p>
      </dgm:t>
    </dgm:pt>
    <dgm:pt modelId="{DC5ACF92-48C5-49E6-99A4-3F73C406A35A}">
      <dgm:prSet phldrT="[نص]"/>
      <dgm:spPr/>
      <dgm:t>
        <a:bodyPr/>
        <a:lstStyle/>
        <a:p>
          <a:pPr rtl="1"/>
          <a:r>
            <a:rPr lang="ar-SA" dirty="0" err="1" smtClean="0"/>
            <a:t>الديوترونات</a:t>
          </a:r>
          <a:endParaRPr lang="ar-SA" dirty="0"/>
        </a:p>
      </dgm:t>
    </dgm:pt>
    <dgm:pt modelId="{913E3036-ADFD-4F03-846E-9FF91230ABCB}" type="parTrans" cxnId="{83313334-6050-4A6B-A88D-970D8E2C0FC3}">
      <dgm:prSet/>
      <dgm:spPr/>
      <dgm:t>
        <a:bodyPr/>
        <a:lstStyle/>
        <a:p>
          <a:pPr rtl="1"/>
          <a:endParaRPr lang="ar-SA"/>
        </a:p>
      </dgm:t>
    </dgm:pt>
    <dgm:pt modelId="{0ECFAB94-A34C-41B3-A9A9-F4267EDC9093}" type="sibTrans" cxnId="{83313334-6050-4A6B-A88D-970D8E2C0FC3}">
      <dgm:prSet/>
      <dgm:spPr/>
      <dgm:t>
        <a:bodyPr/>
        <a:lstStyle/>
        <a:p>
          <a:pPr rtl="1"/>
          <a:endParaRPr lang="ar-SA"/>
        </a:p>
      </dgm:t>
    </dgm:pt>
    <dgm:pt modelId="{45E02BF5-54E3-4FDC-9A26-84524136D6AF}">
      <dgm:prSet phldrT="[نص]"/>
      <dgm:spPr/>
      <dgm:t>
        <a:bodyPr/>
        <a:lstStyle/>
        <a:p>
          <a:pPr rtl="1"/>
          <a:r>
            <a:rPr lang="ar-SA" dirty="0" smtClean="0"/>
            <a:t>البروتونات</a:t>
          </a:r>
          <a:endParaRPr lang="ar-SA" dirty="0"/>
        </a:p>
      </dgm:t>
    </dgm:pt>
    <dgm:pt modelId="{7960BE49-29C6-4F3F-A09E-749E2BEE04A5}" type="parTrans" cxnId="{79BC18F2-F214-48D9-BB97-43159AEEB5A7}">
      <dgm:prSet/>
      <dgm:spPr/>
      <dgm:t>
        <a:bodyPr/>
        <a:lstStyle/>
        <a:p>
          <a:pPr rtl="1"/>
          <a:endParaRPr lang="ar-SA"/>
        </a:p>
      </dgm:t>
    </dgm:pt>
    <dgm:pt modelId="{36093C4B-FE17-426C-97FB-EF5C50522784}" type="sibTrans" cxnId="{79BC18F2-F214-48D9-BB97-43159AEEB5A7}">
      <dgm:prSet/>
      <dgm:spPr/>
      <dgm:t>
        <a:bodyPr/>
        <a:lstStyle/>
        <a:p>
          <a:pPr rtl="1"/>
          <a:endParaRPr lang="ar-SA"/>
        </a:p>
      </dgm:t>
    </dgm:pt>
    <dgm:pt modelId="{EDEE3760-FA32-4040-8F70-FF3EB7B9A2AE}" type="pres">
      <dgm:prSet presAssocID="{694E9F93-D5C9-48C8-8FD4-10C7DD8032EB}" presName="compositeShape" presStyleCnt="0">
        <dgm:presLayoutVars>
          <dgm:dir/>
          <dgm:resizeHandles/>
        </dgm:presLayoutVars>
      </dgm:prSet>
      <dgm:spPr/>
    </dgm:pt>
    <dgm:pt modelId="{47742F69-867A-42D2-A2E3-7FC922063005}" type="pres">
      <dgm:prSet presAssocID="{694E9F93-D5C9-48C8-8FD4-10C7DD8032EB}" presName="pyramid" presStyleLbl="node1" presStyleIdx="0" presStyleCnt="1"/>
      <dgm:spPr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E2162704-B793-4F62-897F-9481E0263C3D}" type="pres">
      <dgm:prSet presAssocID="{694E9F93-D5C9-48C8-8FD4-10C7DD8032EB}" presName="theList" presStyleCnt="0"/>
      <dgm:spPr/>
    </dgm:pt>
    <dgm:pt modelId="{BE16FD2A-DA50-4D2D-B01C-0EF6F2AA51A2}" type="pres">
      <dgm:prSet presAssocID="{9F330BF7-EB2E-45E0-9289-22A9D985B32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6439E8-240F-40AF-B1E9-DB7945358894}" type="pres">
      <dgm:prSet presAssocID="{9F330BF7-EB2E-45E0-9289-22A9D985B32B}" presName="aSpace" presStyleCnt="0"/>
      <dgm:spPr/>
    </dgm:pt>
    <dgm:pt modelId="{9775FCFB-9F80-4BA8-B141-8F9A3B2D89FD}" type="pres">
      <dgm:prSet presAssocID="{DC5ACF92-48C5-49E6-99A4-3F73C406A35A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1093D2-833D-4C62-8BF3-141BD5ADB574}" type="pres">
      <dgm:prSet presAssocID="{DC5ACF92-48C5-49E6-99A4-3F73C406A35A}" presName="aSpace" presStyleCnt="0"/>
      <dgm:spPr/>
    </dgm:pt>
    <dgm:pt modelId="{8E5C6DBD-F0E7-4939-BC5C-4C21435D3218}" type="pres">
      <dgm:prSet presAssocID="{45E02BF5-54E3-4FDC-9A26-84524136D6A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2CEDB2-AD19-4EF7-AF04-1DAB8D2A24C3}" type="pres">
      <dgm:prSet presAssocID="{45E02BF5-54E3-4FDC-9A26-84524136D6AF}" presName="aSpace" presStyleCnt="0"/>
      <dgm:spPr/>
    </dgm:pt>
  </dgm:ptLst>
  <dgm:cxnLst>
    <dgm:cxn modelId="{79BC18F2-F214-48D9-BB97-43159AEEB5A7}" srcId="{694E9F93-D5C9-48C8-8FD4-10C7DD8032EB}" destId="{45E02BF5-54E3-4FDC-9A26-84524136D6AF}" srcOrd="2" destOrd="0" parTransId="{7960BE49-29C6-4F3F-A09E-749E2BEE04A5}" sibTransId="{36093C4B-FE17-426C-97FB-EF5C50522784}"/>
    <dgm:cxn modelId="{7E14C7F5-CE52-4B7C-9A45-3A2EC5CC830E}" type="presOf" srcId="{DC5ACF92-48C5-49E6-99A4-3F73C406A35A}" destId="{9775FCFB-9F80-4BA8-B141-8F9A3B2D89FD}" srcOrd="0" destOrd="0" presId="urn:microsoft.com/office/officeart/2005/8/layout/pyramid2"/>
    <dgm:cxn modelId="{DBE7580C-91CD-477C-AA17-B01923155AF7}" type="presOf" srcId="{694E9F93-D5C9-48C8-8FD4-10C7DD8032EB}" destId="{EDEE3760-FA32-4040-8F70-FF3EB7B9A2AE}" srcOrd="0" destOrd="0" presId="urn:microsoft.com/office/officeart/2005/8/layout/pyramid2"/>
    <dgm:cxn modelId="{35A7A526-C055-4ACC-8965-8EA741370980}" type="presOf" srcId="{45E02BF5-54E3-4FDC-9A26-84524136D6AF}" destId="{8E5C6DBD-F0E7-4939-BC5C-4C21435D3218}" srcOrd="0" destOrd="0" presId="urn:microsoft.com/office/officeart/2005/8/layout/pyramid2"/>
    <dgm:cxn modelId="{6C1E19FD-3C53-4368-8BED-7CB6AAE65C15}" type="presOf" srcId="{9F330BF7-EB2E-45E0-9289-22A9D985B32B}" destId="{BE16FD2A-DA50-4D2D-B01C-0EF6F2AA51A2}" srcOrd="0" destOrd="0" presId="urn:microsoft.com/office/officeart/2005/8/layout/pyramid2"/>
    <dgm:cxn modelId="{83313334-6050-4A6B-A88D-970D8E2C0FC3}" srcId="{694E9F93-D5C9-48C8-8FD4-10C7DD8032EB}" destId="{DC5ACF92-48C5-49E6-99A4-3F73C406A35A}" srcOrd="1" destOrd="0" parTransId="{913E3036-ADFD-4F03-846E-9FF91230ABCB}" sibTransId="{0ECFAB94-A34C-41B3-A9A9-F4267EDC9093}"/>
    <dgm:cxn modelId="{349EDA82-F692-4F21-9E68-FCD7E95F6D47}" srcId="{694E9F93-D5C9-48C8-8FD4-10C7DD8032EB}" destId="{9F330BF7-EB2E-45E0-9289-22A9D985B32B}" srcOrd="0" destOrd="0" parTransId="{9DA266D8-8523-4579-930B-D2FAA43CECA9}" sibTransId="{90FD3522-2A59-4BD1-A66C-4D29DDD28A8E}"/>
    <dgm:cxn modelId="{3B223D2D-5BE3-4F03-996A-D45056646905}" type="presParOf" srcId="{EDEE3760-FA32-4040-8F70-FF3EB7B9A2AE}" destId="{47742F69-867A-42D2-A2E3-7FC922063005}" srcOrd="0" destOrd="0" presId="urn:microsoft.com/office/officeart/2005/8/layout/pyramid2"/>
    <dgm:cxn modelId="{A84ACBB6-D0E3-4D8A-AF74-5686571A79AD}" type="presParOf" srcId="{EDEE3760-FA32-4040-8F70-FF3EB7B9A2AE}" destId="{E2162704-B793-4F62-897F-9481E0263C3D}" srcOrd="1" destOrd="0" presId="urn:microsoft.com/office/officeart/2005/8/layout/pyramid2"/>
    <dgm:cxn modelId="{C70BFC2A-D71C-43EE-9C4C-00117273844A}" type="presParOf" srcId="{E2162704-B793-4F62-897F-9481E0263C3D}" destId="{BE16FD2A-DA50-4D2D-B01C-0EF6F2AA51A2}" srcOrd="0" destOrd="0" presId="urn:microsoft.com/office/officeart/2005/8/layout/pyramid2"/>
    <dgm:cxn modelId="{27F9574A-1088-4FD7-B05E-231E752EDE19}" type="presParOf" srcId="{E2162704-B793-4F62-897F-9481E0263C3D}" destId="{A26439E8-240F-40AF-B1E9-DB7945358894}" srcOrd="1" destOrd="0" presId="urn:microsoft.com/office/officeart/2005/8/layout/pyramid2"/>
    <dgm:cxn modelId="{665A197F-FBAE-46A4-9406-39153CA8581A}" type="presParOf" srcId="{E2162704-B793-4F62-897F-9481E0263C3D}" destId="{9775FCFB-9F80-4BA8-B141-8F9A3B2D89FD}" srcOrd="2" destOrd="0" presId="urn:microsoft.com/office/officeart/2005/8/layout/pyramid2"/>
    <dgm:cxn modelId="{D665B501-29F4-4F9F-AF1A-BBCD51D6A239}" type="presParOf" srcId="{E2162704-B793-4F62-897F-9481E0263C3D}" destId="{761093D2-833D-4C62-8BF3-141BD5ADB574}" srcOrd="3" destOrd="0" presId="urn:microsoft.com/office/officeart/2005/8/layout/pyramid2"/>
    <dgm:cxn modelId="{8E0AFC19-D34B-467C-88BF-B92D65FE735D}" type="presParOf" srcId="{E2162704-B793-4F62-897F-9481E0263C3D}" destId="{8E5C6DBD-F0E7-4939-BC5C-4C21435D3218}" srcOrd="4" destOrd="0" presId="urn:microsoft.com/office/officeart/2005/8/layout/pyramid2"/>
    <dgm:cxn modelId="{FBD17FB4-985A-474C-8986-F7AF4C52EFDA}" type="presParOf" srcId="{E2162704-B793-4F62-897F-9481E0263C3D}" destId="{052CEDB2-AD19-4EF7-AF04-1DAB8D2A24C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0ABA69-69AA-4CCA-A807-4446079F03F8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057606F-1CB8-40E9-9C59-73C825A9C68B}">
      <dgm:prSet phldrT="[نص]"/>
      <dgm:spPr/>
      <dgm:t>
        <a:bodyPr/>
        <a:lstStyle/>
        <a:p>
          <a:pPr rtl="1"/>
          <a:r>
            <a:rPr lang="ar-SA" dirty="0" smtClean="0"/>
            <a:t>الكترونات</a:t>
          </a:r>
          <a:endParaRPr lang="ar-SA" dirty="0"/>
        </a:p>
      </dgm:t>
    </dgm:pt>
    <dgm:pt modelId="{E5F5C959-7EBB-4B49-819F-31A811C93EDA}" type="parTrans" cxnId="{6E98D821-0E97-4D1A-90D6-B92CE4399128}">
      <dgm:prSet/>
      <dgm:spPr/>
      <dgm:t>
        <a:bodyPr/>
        <a:lstStyle/>
        <a:p>
          <a:pPr rtl="1"/>
          <a:endParaRPr lang="ar-SA"/>
        </a:p>
      </dgm:t>
    </dgm:pt>
    <dgm:pt modelId="{87F542FF-4A33-4111-8AA9-FB53D8962C61}" type="sibTrans" cxnId="{6E98D821-0E97-4D1A-90D6-B92CE4399128}">
      <dgm:prSet/>
      <dgm:spPr/>
      <dgm:t>
        <a:bodyPr/>
        <a:lstStyle/>
        <a:p>
          <a:pPr rtl="1"/>
          <a:endParaRPr lang="ar-SA"/>
        </a:p>
      </dgm:t>
    </dgm:pt>
    <dgm:pt modelId="{C8869DD3-3562-4080-BEB5-C3F5E095FF7B}">
      <dgm:prSet phldrT="[نص]"/>
      <dgm:spPr/>
      <dgm:t>
        <a:bodyPr/>
        <a:lstStyle/>
        <a:p>
          <a:pPr rtl="1"/>
          <a:r>
            <a:rPr lang="ar-SA" dirty="0" smtClean="0"/>
            <a:t>جسيمات بيتا</a:t>
          </a:r>
          <a:endParaRPr lang="ar-SA" dirty="0"/>
        </a:p>
      </dgm:t>
    </dgm:pt>
    <dgm:pt modelId="{2C63B88F-CF07-4D89-900E-9DB55B40E258}" type="parTrans" cxnId="{CA044F65-F519-41DB-AA33-60FD356A7972}">
      <dgm:prSet/>
      <dgm:spPr/>
      <dgm:t>
        <a:bodyPr/>
        <a:lstStyle/>
        <a:p>
          <a:pPr rtl="1"/>
          <a:endParaRPr lang="ar-SA"/>
        </a:p>
      </dgm:t>
    </dgm:pt>
    <dgm:pt modelId="{EA2FD354-ED3F-4F58-A0D3-B387510FAF18}" type="sibTrans" cxnId="{CA044F65-F519-41DB-AA33-60FD356A7972}">
      <dgm:prSet/>
      <dgm:spPr/>
      <dgm:t>
        <a:bodyPr/>
        <a:lstStyle/>
        <a:p>
          <a:pPr rtl="1"/>
          <a:endParaRPr lang="ar-SA"/>
        </a:p>
      </dgm:t>
    </dgm:pt>
    <dgm:pt modelId="{942E97FD-B6E2-46C5-935E-20BBF415132F}">
      <dgm:prSet phldrT="[نص]"/>
      <dgm:spPr/>
      <dgm:t>
        <a:bodyPr/>
        <a:lstStyle/>
        <a:p>
          <a:pPr rtl="1"/>
          <a:r>
            <a:rPr lang="ar-SA" dirty="0" err="1" smtClean="0"/>
            <a:t>البوزترونات</a:t>
          </a:r>
          <a:endParaRPr lang="ar-SA" dirty="0"/>
        </a:p>
      </dgm:t>
    </dgm:pt>
    <dgm:pt modelId="{DFAB6BCA-B57B-40C5-98FC-F0282A11AFCE}" type="parTrans" cxnId="{0BF36FA6-B6FE-4C31-9735-DBF883BCCE0B}">
      <dgm:prSet/>
      <dgm:spPr/>
      <dgm:t>
        <a:bodyPr/>
        <a:lstStyle/>
        <a:p>
          <a:pPr rtl="1"/>
          <a:endParaRPr lang="ar-SA"/>
        </a:p>
      </dgm:t>
    </dgm:pt>
    <dgm:pt modelId="{3A486C1E-1DFD-4172-96FC-6BB3F48DFA70}" type="sibTrans" cxnId="{0BF36FA6-B6FE-4C31-9735-DBF883BCCE0B}">
      <dgm:prSet/>
      <dgm:spPr/>
      <dgm:t>
        <a:bodyPr/>
        <a:lstStyle/>
        <a:p>
          <a:pPr rtl="1"/>
          <a:endParaRPr lang="ar-SA"/>
        </a:p>
      </dgm:t>
    </dgm:pt>
    <dgm:pt modelId="{E11F502D-ED5C-4FE2-B9A9-94634408465B}">
      <dgm:prSet phldrT="[نص]"/>
      <dgm:spPr/>
      <dgm:t>
        <a:bodyPr/>
        <a:lstStyle/>
        <a:p>
          <a:pPr rtl="1"/>
          <a:r>
            <a:rPr lang="ar-SA" dirty="0" err="1" smtClean="0"/>
            <a:t>المايزونات</a:t>
          </a:r>
          <a:endParaRPr lang="ar-SA" dirty="0"/>
        </a:p>
      </dgm:t>
    </dgm:pt>
    <dgm:pt modelId="{87CCC091-EA68-4CE4-85A6-8AB0808901F9}" type="parTrans" cxnId="{E1DA3587-E415-4617-807A-22EA0625B0F2}">
      <dgm:prSet/>
      <dgm:spPr/>
      <dgm:t>
        <a:bodyPr/>
        <a:lstStyle/>
        <a:p>
          <a:pPr rtl="1"/>
          <a:endParaRPr lang="ar-SA"/>
        </a:p>
      </dgm:t>
    </dgm:pt>
    <dgm:pt modelId="{0A93EBEB-75CC-4BC9-BDC3-C3061D67C776}" type="sibTrans" cxnId="{E1DA3587-E415-4617-807A-22EA0625B0F2}">
      <dgm:prSet/>
      <dgm:spPr/>
      <dgm:t>
        <a:bodyPr/>
        <a:lstStyle/>
        <a:p>
          <a:pPr rtl="1"/>
          <a:endParaRPr lang="ar-SA"/>
        </a:p>
      </dgm:t>
    </dgm:pt>
    <dgm:pt modelId="{28361F2B-AD65-4298-BB0C-55B067E34E91}" type="pres">
      <dgm:prSet presAssocID="{5A0ABA69-69AA-4CCA-A807-4446079F03F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453D4FF-ADF6-490C-9DAF-5FE808BD6C52}" type="pres">
      <dgm:prSet presAssocID="{7057606F-1CB8-40E9-9C59-73C825A9C68B}" presName="circle1" presStyleLbl="node1" presStyleIdx="0" presStyleCnt="4"/>
      <dgm:spPr/>
    </dgm:pt>
    <dgm:pt modelId="{1A851CA6-285E-4578-B2A2-3EEAE4B4B992}" type="pres">
      <dgm:prSet presAssocID="{7057606F-1CB8-40E9-9C59-73C825A9C68B}" presName="space" presStyleCnt="0"/>
      <dgm:spPr/>
    </dgm:pt>
    <dgm:pt modelId="{4FB178B3-85BC-4505-87F6-6E73784C7237}" type="pres">
      <dgm:prSet presAssocID="{7057606F-1CB8-40E9-9C59-73C825A9C68B}" presName="rect1" presStyleLbl="alignAcc1" presStyleIdx="0" presStyleCnt="4"/>
      <dgm:spPr/>
      <dgm:t>
        <a:bodyPr/>
        <a:lstStyle/>
        <a:p>
          <a:pPr rtl="1"/>
          <a:endParaRPr lang="ar-SA"/>
        </a:p>
      </dgm:t>
    </dgm:pt>
    <dgm:pt modelId="{4C8E11D4-C4AF-47AD-B391-E59C25240DD1}" type="pres">
      <dgm:prSet presAssocID="{C8869DD3-3562-4080-BEB5-C3F5E095FF7B}" presName="vertSpace2" presStyleLbl="node1" presStyleIdx="0" presStyleCnt="4"/>
      <dgm:spPr/>
    </dgm:pt>
    <dgm:pt modelId="{EB80CAD9-B930-4F12-BCD0-5BCCA672DF07}" type="pres">
      <dgm:prSet presAssocID="{C8869DD3-3562-4080-BEB5-C3F5E095FF7B}" presName="circle2" presStyleLbl="node1" presStyleIdx="1" presStyleCnt="4"/>
      <dgm:spPr/>
    </dgm:pt>
    <dgm:pt modelId="{99E9082A-1E32-44DF-94AF-A19014A85DBC}" type="pres">
      <dgm:prSet presAssocID="{C8869DD3-3562-4080-BEB5-C3F5E095FF7B}" presName="rect2" presStyleLbl="alignAcc1" presStyleIdx="1" presStyleCnt="4"/>
      <dgm:spPr/>
      <dgm:t>
        <a:bodyPr/>
        <a:lstStyle/>
        <a:p>
          <a:pPr rtl="1"/>
          <a:endParaRPr lang="ar-SA"/>
        </a:p>
      </dgm:t>
    </dgm:pt>
    <dgm:pt modelId="{C9E4572A-4924-4971-9925-11C5FAA523EE}" type="pres">
      <dgm:prSet presAssocID="{942E97FD-B6E2-46C5-935E-20BBF415132F}" presName="vertSpace3" presStyleLbl="node1" presStyleIdx="1" presStyleCnt="4"/>
      <dgm:spPr/>
    </dgm:pt>
    <dgm:pt modelId="{79B7F5FB-0F1D-4825-901C-2AB3F2296AE6}" type="pres">
      <dgm:prSet presAssocID="{942E97FD-B6E2-46C5-935E-20BBF415132F}" presName="circle3" presStyleLbl="node1" presStyleIdx="2" presStyleCnt="4"/>
      <dgm:spPr/>
    </dgm:pt>
    <dgm:pt modelId="{AFD40EC7-1A34-40AC-A7AF-15BEB0A89A6D}" type="pres">
      <dgm:prSet presAssocID="{942E97FD-B6E2-46C5-935E-20BBF415132F}" presName="rect3" presStyleLbl="alignAcc1" presStyleIdx="2" presStyleCnt="4"/>
      <dgm:spPr/>
      <dgm:t>
        <a:bodyPr/>
        <a:lstStyle/>
        <a:p>
          <a:pPr rtl="1"/>
          <a:endParaRPr lang="ar-SA"/>
        </a:p>
      </dgm:t>
    </dgm:pt>
    <dgm:pt modelId="{FE9EAC2C-98D8-4C9D-9E42-8D984C7CA047}" type="pres">
      <dgm:prSet presAssocID="{E11F502D-ED5C-4FE2-B9A9-94634408465B}" presName="vertSpace4" presStyleLbl="node1" presStyleIdx="2" presStyleCnt="4"/>
      <dgm:spPr/>
    </dgm:pt>
    <dgm:pt modelId="{722A4BCC-A21E-4FBA-BD77-DD5EE9FABFD3}" type="pres">
      <dgm:prSet presAssocID="{E11F502D-ED5C-4FE2-B9A9-94634408465B}" presName="circle4" presStyleLbl="node1" presStyleIdx="3" presStyleCnt="4"/>
      <dgm:spPr/>
    </dgm:pt>
    <dgm:pt modelId="{939DF748-F55C-4663-A35D-45BB86406B50}" type="pres">
      <dgm:prSet presAssocID="{E11F502D-ED5C-4FE2-B9A9-94634408465B}" presName="rect4" presStyleLbl="alignAcc1" presStyleIdx="3" presStyleCnt="4"/>
      <dgm:spPr/>
      <dgm:t>
        <a:bodyPr/>
        <a:lstStyle/>
        <a:p>
          <a:pPr rtl="1"/>
          <a:endParaRPr lang="ar-SA"/>
        </a:p>
      </dgm:t>
    </dgm:pt>
    <dgm:pt modelId="{A1BF4214-6E5D-4370-AEE2-1C2A374FD3C2}" type="pres">
      <dgm:prSet presAssocID="{7057606F-1CB8-40E9-9C59-73C825A9C68B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500B70-9C32-46E7-B47A-CDE80EF332D2}" type="pres">
      <dgm:prSet presAssocID="{C8869DD3-3562-4080-BEB5-C3F5E095FF7B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332B874-9F16-4E87-8E36-EBF57BFCAB57}" type="pres">
      <dgm:prSet presAssocID="{942E97FD-B6E2-46C5-935E-20BBF415132F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3463E4F-5107-400D-BD35-591E6268EDEF}" type="pres">
      <dgm:prSet presAssocID="{E11F502D-ED5C-4FE2-B9A9-94634408465B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BF36FA6-B6FE-4C31-9735-DBF883BCCE0B}" srcId="{5A0ABA69-69AA-4CCA-A807-4446079F03F8}" destId="{942E97FD-B6E2-46C5-935E-20BBF415132F}" srcOrd="2" destOrd="0" parTransId="{DFAB6BCA-B57B-40C5-98FC-F0282A11AFCE}" sibTransId="{3A486C1E-1DFD-4172-96FC-6BB3F48DFA70}"/>
    <dgm:cxn modelId="{D79A0280-E32F-48C5-B9CC-A09D657E3211}" type="presOf" srcId="{E11F502D-ED5C-4FE2-B9A9-94634408465B}" destId="{939DF748-F55C-4663-A35D-45BB86406B50}" srcOrd="0" destOrd="0" presId="urn:microsoft.com/office/officeart/2005/8/layout/target3"/>
    <dgm:cxn modelId="{6E98D821-0E97-4D1A-90D6-B92CE4399128}" srcId="{5A0ABA69-69AA-4CCA-A807-4446079F03F8}" destId="{7057606F-1CB8-40E9-9C59-73C825A9C68B}" srcOrd="0" destOrd="0" parTransId="{E5F5C959-7EBB-4B49-819F-31A811C93EDA}" sibTransId="{87F542FF-4A33-4111-8AA9-FB53D8962C61}"/>
    <dgm:cxn modelId="{E93063CF-4FC6-472A-8951-1A78AB8CC2B4}" type="presOf" srcId="{7057606F-1CB8-40E9-9C59-73C825A9C68B}" destId="{4FB178B3-85BC-4505-87F6-6E73784C7237}" srcOrd="0" destOrd="0" presId="urn:microsoft.com/office/officeart/2005/8/layout/target3"/>
    <dgm:cxn modelId="{8B943958-74FE-436A-99B0-3FB758A85055}" type="presOf" srcId="{942E97FD-B6E2-46C5-935E-20BBF415132F}" destId="{1332B874-9F16-4E87-8E36-EBF57BFCAB57}" srcOrd="1" destOrd="0" presId="urn:microsoft.com/office/officeart/2005/8/layout/target3"/>
    <dgm:cxn modelId="{CA044F65-F519-41DB-AA33-60FD356A7972}" srcId="{5A0ABA69-69AA-4CCA-A807-4446079F03F8}" destId="{C8869DD3-3562-4080-BEB5-C3F5E095FF7B}" srcOrd="1" destOrd="0" parTransId="{2C63B88F-CF07-4D89-900E-9DB55B40E258}" sibTransId="{EA2FD354-ED3F-4F58-A0D3-B387510FAF18}"/>
    <dgm:cxn modelId="{EE497979-8DF5-4FE6-BD31-DE5FD22F6C0D}" type="presOf" srcId="{E11F502D-ED5C-4FE2-B9A9-94634408465B}" destId="{F3463E4F-5107-400D-BD35-591E6268EDEF}" srcOrd="1" destOrd="0" presId="urn:microsoft.com/office/officeart/2005/8/layout/target3"/>
    <dgm:cxn modelId="{211FD1A3-AD18-4890-91BF-FA9FB4C6F8CE}" type="presOf" srcId="{5A0ABA69-69AA-4CCA-A807-4446079F03F8}" destId="{28361F2B-AD65-4298-BB0C-55B067E34E91}" srcOrd="0" destOrd="0" presId="urn:microsoft.com/office/officeart/2005/8/layout/target3"/>
    <dgm:cxn modelId="{F803F800-1875-49A4-8513-36F9A35D2AC0}" type="presOf" srcId="{C8869DD3-3562-4080-BEB5-C3F5E095FF7B}" destId="{44500B70-9C32-46E7-B47A-CDE80EF332D2}" srcOrd="1" destOrd="0" presId="urn:microsoft.com/office/officeart/2005/8/layout/target3"/>
    <dgm:cxn modelId="{E1DA3587-E415-4617-807A-22EA0625B0F2}" srcId="{5A0ABA69-69AA-4CCA-A807-4446079F03F8}" destId="{E11F502D-ED5C-4FE2-B9A9-94634408465B}" srcOrd="3" destOrd="0" parTransId="{87CCC091-EA68-4CE4-85A6-8AB0808901F9}" sibTransId="{0A93EBEB-75CC-4BC9-BDC3-C3061D67C776}"/>
    <dgm:cxn modelId="{8E3B7031-28E6-480D-9BC5-61CF8B0A74A5}" type="presOf" srcId="{942E97FD-B6E2-46C5-935E-20BBF415132F}" destId="{AFD40EC7-1A34-40AC-A7AF-15BEB0A89A6D}" srcOrd="0" destOrd="0" presId="urn:microsoft.com/office/officeart/2005/8/layout/target3"/>
    <dgm:cxn modelId="{530D5A22-699A-4297-A597-BB69C2429F56}" type="presOf" srcId="{7057606F-1CB8-40E9-9C59-73C825A9C68B}" destId="{A1BF4214-6E5D-4370-AEE2-1C2A374FD3C2}" srcOrd="1" destOrd="0" presId="urn:microsoft.com/office/officeart/2005/8/layout/target3"/>
    <dgm:cxn modelId="{6CFB9988-D130-491D-B31D-6133D4498DDD}" type="presOf" srcId="{C8869DD3-3562-4080-BEB5-C3F5E095FF7B}" destId="{99E9082A-1E32-44DF-94AF-A19014A85DBC}" srcOrd="0" destOrd="0" presId="urn:microsoft.com/office/officeart/2005/8/layout/target3"/>
    <dgm:cxn modelId="{FBFA8CC8-2EC7-42F5-A105-3E1330BA4F36}" type="presParOf" srcId="{28361F2B-AD65-4298-BB0C-55B067E34E91}" destId="{D453D4FF-ADF6-490C-9DAF-5FE808BD6C52}" srcOrd="0" destOrd="0" presId="urn:microsoft.com/office/officeart/2005/8/layout/target3"/>
    <dgm:cxn modelId="{67C3850F-85A2-4DC5-9AF7-F8B12896B380}" type="presParOf" srcId="{28361F2B-AD65-4298-BB0C-55B067E34E91}" destId="{1A851CA6-285E-4578-B2A2-3EEAE4B4B992}" srcOrd="1" destOrd="0" presId="urn:microsoft.com/office/officeart/2005/8/layout/target3"/>
    <dgm:cxn modelId="{19AF55AD-1F90-4A93-99D5-E210FCAF5BC5}" type="presParOf" srcId="{28361F2B-AD65-4298-BB0C-55B067E34E91}" destId="{4FB178B3-85BC-4505-87F6-6E73784C7237}" srcOrd="2" destOrd="0" presId="urn:microsoft.com/office/officeart/2005/8/layout/target3"/>
    <dgm:cxn modelId="{66706E46-2F09-47DC-B0F3-5D9AE61FE55D}" type="presParOf" srcId="{28361F2B-AD65-4298-BB0C-55B067E34E91}" destId="{4C8E11D4-C4AF-47AD-B391-E59C25240DD1}" srcOrd="3" destOrd="0" presId="urn:microsoft.com/office/officeart/2005/8/layout/target3"/>
    <dgm:cxn modelId="{10849A10-D137-4CE6-893D-0C4EAD8C3B63}" type="presParOf" srcId="{28361F2B-AD65-4298-BB0C-55B067E34E91}" destId="{EB80CAD9-B930-4F12-BCD0-5BCCA672DF07}" srcOrd="4" destOrd="0" presId="urn:microsoft.com/office/officeart/2005/8/layout/target3"/>
    <dgm:cxn modelId="{0CA8EEE2-21A3-4F16-8666-2F32C1FBC035}" type="presParOf" srcId="{28361F2B-AD65-4298-BB0C-55B067E34E91}" destId="{99E9082A-1E32-44DF-94AF-A19014A85DBC}" srcOrd="5" destOrd="0" presId="urn:microsoft.com/office/officeart/2005/8/layout/target3"/>
    <dgm:cxn modelId="{3DCD48F1-EFC7-4600-A618-2FD2D540E8D4}" type="presParOf" srcId="{28361F2B-AD65-4298-BB0C-55B067E34E91}" destId="{C9E4572A-4924-4971-9925-11C5FAA523EE}" srcOrd="6" destOrd="0" presId="urn:microsoft.com/office/officeart/2005/8/layout/target3"/>
    <dgm:cxn modelId="{A7E14DE8-DC67-4BA7-987E-4E7B112223A0}" type="presParOf" srcId="{28361F2B-AD65-4298-BB0C-55B067E34E91}" destId="{79B7F5FB-0F1D-4825-901C-2AB3F2296AE6}" srcOrd="7" destOrd="0" presId="urn:microsoft.com/office/officeart/2005/8/layout/target3"/>
    <dgm:cxn modelId="{F1D7AC4A-E3C5-4BEF-8907-9977277E80C9}" type="presParOf" srcId="{28361F2B-AD65-4298-BB0C-55B067E34E91}" destId="{AFD40EC7-1A34-40AC-A7AF-15BEB0A89A6D}" srcOrd="8" destOrd="0" presId="urn:microsoft.com/office/officeart/2005/8/layout/target3"/>
    <dgm:cxn modelId="{52771BE0-8235-46CF-AF38-F32917C73CF8}" type="presParOf" srcId="{28361F2B-AD65-4298-BB0C-55B067E34E91}" destId="{FE9EAC2C-98D8-4C9D-9E42-8D984C7CA047}" srcOrd="9" destOrd="0" presId="urn:microsoft.com/office/officeart/2005/8/layout/target3"/>
    <dgm:cxn modelId="{D1C7144A-159E-4DDB-AD10-423A1B655C33}" type="presParOf" srcId="{28361F2B-AD65-4298-BB0C-55B067E34E91}" destId="{722A4BCC-A21E-4FBA-BD77-DD5EE9FABFD3}" srcOrd="10" destOrd="0" presId="urn:microsoft.com/office/officeart/2005/8/layout/target3"/>
    <dgm:cxn modelId="{EF88818E-1815-4700-B741-C95C646F0122}" type="presParOf" srcId="{28361F2B-AD65-4298-BB0C-55B067E34E91}" destId="{939DF748-F55C-4663-A35D-45BB86406B50}" srcOrd="11" destOrd="0" presId="urn:microsoft.com/office/officeart/2005/8/layout/target3"/>
    <dgm:cxn modelId="{63476930-96FD-4279-80AE-7086133DA98A}" type="presParOf" srcId="{28361F2B-AD65-4298-BB0C-55B067E34E91}" destId="{A1BF4214-6E5D-4370-AEE2-1C2A374FD3C2}" srcOrd="12" destOrd="0" presId="urn:microsoft.com/office/officeart/2005/8/layout/target3"/>
    <dgm:cxn modelId="{D4570D7C-CB98-4464-A9C8-F3FE0F1354D7}" type="presParOf" srcId="{28361F2B-AD65-4298-BB0C-55B067E34E91}" destId="{44500B70-9C32-46E7-B47A-CDE80EF332D2}" srcOrd="13" destOrd="0" presId="urn:microsoft.com/office/officeart/2005/8/layout/target3"/>
    <dgm:cxn modelId="{98E7C7EF-EC75-49C4-B33E-70D27DBC6EA3}" type="presParOf" srcId="{28361F2B-AD65-4298-BB0C-55B067E34E91}" destId="{1332B874-9F16-4E87-8E36-EBF57BFCAB57}" srcOrd="14" destOrd="0" presId="urn:microsoft.com/office/officeart/2005/8/layout/target3"/>
    <dgm:cxn modelId="{852C0D12-AB42-4D88-BF12-1103AB674E61}" type="presParOf" srcId="{28361F2B-AD65-4298-BB0C-55B067E34E91}" destId="{F3463E4F-5107-400D-BD35-591E6268EDEF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836723-871E-49F7-B6AD-6AA47C1CDD47}">
      <dsp:nvSpPr>
        <dsp:cNvPr id="0" name=""/>
        <dsp:cNvSpPr/>
      </dsp:nvSpPr>
      <dsp:spPr>
        <a:xfrm>
          <a:off x="3322320" y="0"/>
          <a:ext cx="4983480" cy="40640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تفاعل الجسيمات المشحونة الثقيلة مع المادة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تفاعل الجسيمات المشحونة الخفيفة مع المادة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تفاعل </a:t>
          </a:r>
          <a:r>
            <a:rPr lang="ar-SA" sz="2200" kern="1200" dirty="0" err="1" smtClean="0"/>
            <a:t>الاشعة</a:t>
          </a:r>
          <a:r>
            <a:rPr lang="ar-SA" sz="2200" kern="1200" dirty="0" smtClean="0"/>
            <a:t> الكهرومغناطيسية مع المادة.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تفاعل </a:t>
          </a:r>
          <a:r>
            <a:rPr lang="ar-SA" sz="2200" kern="1200" dirty="0" err="1" smtClean="0"/>
            <a:t>النترونات</a:t>
          </a:r>
          <a:r>
            <a:rPr lang="ar-SA" sz="2200" kern="1200" dirty="0" smtClean="0"/>
            <a:t> مع المادة</a:t>
          </a:r>
          <a:endParaRPr lang="ar-SA" sz="2200" kern="1200" dirty="0"/>
        </a:p>
      </dsp:txBody>
      <dsp:txXfrm>
        <a:off x="3322320" y="0"/>
        <a:ext cx="4983480" cy="4064000"/>
      </dsp:txXfrm>
    </dsp:sp>
    <dsp:sp modelId="{C5BA5FC8-8AC7-41DF-BB91-53A1753FA2DE}">
      <dsp:nvSpPr>
        <dsp:cNvPr id="0" name=""/>
        <dsp:cNvSpPr/>
      </dsp:nvSpPr>
      <dsp:spPr>
        <a:xfrm>
          <a:off x="0" y="0"/>
          <a:ext cx="3322320" cy="406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تفاعل </a:t>
          </a:r>
          <a:r>
            <a:rPr lang="ar-SA" sz="3600" kern="1200" dirty="0" err="1" smtClean="0"/>
            <a:t>الاشعاع</a:t>
          </a:r>
          <a:r>
            <a:rPr lang="ar-SA" sz="3600" kern="1200" dirty="0" smtClean="0"/>
            <a:t> مع المادة</a:t>
          </a:r>
          <a:endParaRPr lang="ar-SA" sz="3600" kern="1200" dirty="0"/>
        </a:p>
      </dsp:txBody>
      <dsp:txXfrm>
        <a:off x="0" y="0"/>
        <a:ext cx="3322320" cy="4064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1465C3-06ED-4C58-B224-E6CDA47A0BEE}">
      <dsp:nvSpPr>
        <dsp:cNvPr id="0" name=""/>
        <dsp:cNvSpPr/>
      </dsp:nvSpPr>
      <dsp:spPr>
        <a:xfrm>
          <a:off x="3474720" y="402335"/>
          <a:ext cx="5212080" cy="37212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cs typeface="Traditional Arabic" pitchFamily="2" charset="-78"/>
            </a:rPr>
            <a:t>خواص </a:t>
          </a:r>
          <a:r>
            <a:rPr lang="ar-SA" sz="2400" b="1" kern="1200" dirty="0" err="1" smtClean="0">
              <a:cs typeface="Traditional Arabic" pitchFamily="2" charset="-78"/>
            </a:rPr>
            <a:t>النترونات</a:t>
          </a:r>
          <a:endParaRPr lang="ar-SA" sz="2400" b="1" kern="1200" dirty="0">
            <a:cs typeface="Traditional Arabic" pitchFamily="2" charset="-78"/>
          </a:endParaRPr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err="1" smtClean="0">
              <a:cs typeface="Traditional Arabic" pitchFamily="2" charset="-78"/>
            </a:rPr>
            <a:t>انتاج</a:t>
          </a:r>
          <a:r>
            <a:rPr lang="ar-SA" sz="2400" b="1" kern="1200" dirty="0" smtClean="0">
              <a:cs typeface="Traditional Arabic" pitchFamily="2" charset="-78"/>
            </a:rPr>
            <a:t> </a:t>
          </a:r>
          <a:r>
            <a:rPr lang="ar-SA" sz="2400" b="1" kern="1200" dirty="0" err="1" smtClean="0">
              <a:cs typeface="Traditional Arabic" pitchFamily="2" charset="-78"/>
            </a:rPr>
            <a:t>النترونات</a:t>
          </a:r>
          <a:r>
            <a:rPr lang="ar-SA" sz="2400" b="1" kern="1200" dirty="0" smtClean="0">
              <a:cs typeface="Traditional Arabic" pitchFamily="2" charset="-78"/>
            </a:rPr>
            <a:t> وتفاعلاتها المرنة وغير المرنة</a:t>
          </a:r>
          <a:endParaRPr lang="ar-SA" sz="2400" b="1" kern="1200" dirty="0">
            <a:cs typeface="Traditional Arabic" pitchFamily="2" charset="-78"/>
          </a:endParaRPr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cs typeface="Traditional Arabic" pitchFamily="2" charset="-78"/>
            </a:rPr>
            <a:t>الانشطار النووي والتفاعلات التسلسلية.</a:t>
          </a:r>
          <a:endParaRPr lang="ar-SA" sz="2400" b="1" kern="1200" dirty="0">
            <a:cs typeface="Traditional Arabic" pitchFamily="2" charset="-78"/>
          </a:endParaRPr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err="1" smtClean="0">
              <a:cs typeface="Traditional Arabic" pitchFamily="2" charset="-78"/>
            </a:rPr>
            <a:t>تبطئة</a:t>
          </a:r>
          <a:r>
            <a:rPr lang="ar-SA" sz="2400" b="1" kern="1200" dirty="0" smtClean="0">
              <a:cs typeface="Traditional Arabic" pitchFamily="2" charset="-78"/>
            </a:rPr>
            <a:t> </a:t>
          </a:r>
          <a:r>
            <a:rPr lang="ar-SA" sz="2400" b="1" kern="1200" dirty="0" err="1" smtClean="0">
              <a:cs typeface="Traditional Arabic" pitchFamily="2" charset="-78"/>
            </a:rPr>
            <a:t>النترونات</a:t>
          </a:r>
          <a:r>
            <a:rPr lang="ar-SA" sz="2400" b="1" kern="1200" dirty="0" smtClean="0">
              <a:cs typeface="Traditional Arabic" pitchFamily="2" charset="-78"/>
            </a:rPr>
            <a:t> وانتشارها</a:t>
          </a:r>
          <a:endParaRPr lang="ar-SA" sz="2400" b="1" kern="1200" dirty="0">
            <a:cs typeface="Traditional Arabic" pitchFamily="2" charset="-78"/>
          </a:endParaRPr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cs typeface="Traditional Arabic" pitchFamily="2" charset="-78"/>
            </a:rPr>
            <a:t>استعراض بعض أنواع المفاعلات</a:t>
          </a:r>
          <a:endParaRPr lang="ar-SA" sz="2400" b="1" kern="1200" dirty="0">
            <a:cs typeface="Traditional Arabic" pitchFamily="2" charset="-78"/>
          </a:endParaRPr>
        </a:p>
      </dsp:txBody>
      <dsp:txXfrm>
        <a:off x="3474720" y="402335"/>
        <a:ext cx="5212080" cy="3721291"/>
      </dsp:txXfrm>
    </dsp:sp>
    <dsp:sp modelId="{FEC7AC1F-E6AC-4FFB-8B45-DD906EACBBA4}">
      <dsp:nvSpPr>
        <dsp:cNvPr id="0" name=""/>
        <dsp:cNvSpPr/>
      </dsp:nvSpPr>
      <dsp:spPr>
        <a:xfrm>
          <a:off x="0" y="0"/>
          <a:ext cx="3474720" cy="4525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cs typeface="Traditional Arabic" pitchFamily="2" charset="-78"/>
            </a:rPr>
            <a:t>فيزياء </a:t>
          </a:r>
          <a:r>
            <a:rPr lang="ar-SA" sz="4000" b="1" kern="1200" dirty="0" err="1" smtClean="0">
              <a:cs typeface="Traditional Arabic" pitchFamily="2" charset="-78"/>
            </a:rPr>
            <a:t>النترونات</a:t>
          </a:r>
          <a:endParaRPr lang="ar-SA" sz="4000" b="1" kern="1200" dirty="0">
            <a:cs typeface="Traditional Arabic" pitchFamily="2" charset="-78"/>
          </a:endParaRPr>
        </a:p>
      </dsp:txBody>
      <dsp:txXfrm>
        <a:off x="0" y="0"/>
        <a:ext cx="3474720" cy="452596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DB234F-DFE7-4929-902C-847BAFB989DF}">
      <dsp:nvSpPr>
        <dsp:cNvPr id="0" name=""/>
        <dsp:cNvSpPr/>
      </dsp:nvSpPr>
      <dsp:spPr>
        <a:xfrm>
          <a:off x="1740971" y="0"/>
          <a:ext cx="4525962" cy="45259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2959E5-D85D-4C68-93E8-0132452DD922}">
      <dsp:nvSpPr>
        <dsp:cNvPr id="0" name=""/>
        <dsp:cNvSpPr/>
      </dsp:nvSpPr>
      <dsp:spPr>
        <a:xfrm>
          <a:off x="4003952" y="453038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إثارة </a:t>
          </a:r>
          <a:r>
            <a:rPr lang="ar-SA" sz="1400" b="1" kern="1200" dirty="0" err="1" smtClean="0"/>
            <a:t>الذرات</a:t>
          </a:r>
          <a:r>
            <a:rPr lang="ar-SA" sz="1400" b="1" kern="1200" dirty="0" smtClean="0"/>
            <a:t> </a:t>
          </a:r>
          <a:r>
            <a:rPr lang="ar-SA" sz="1400" b="1" kern="1200" dirty="0" err="1" smtClean="0"/>
            <a:t>وتأيينها</a:t>
          </a:r>
          <a:endParaRPr lang="ar-SA" sz="1400" b="1" kern="1200" dirty="0" smtClean="0"/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Ionization or excitation of the matter</a:t>
          </a:r>
          <a:endParaRPr lang="ar-SA" sz="1400" kern="1200" dirty="0"/>
        </a:p>
      </dsp:txBody>
      <dsp:txXfrm>
        <a:off x="4003952" y="453038"/>
        <a:ext cx="2941875" cy="804419"/>
      </dsp:txXfrm>
    </dsp:sp>
    <dsp:sp modelId="{12F41E35-AE46-4E82-B2EB-45CBA4677A47}">
      <dsp:nvSpPr>
        <dsp:cNvPr id="0" name=""/>
        <dsp:cNvSpPr/>
      </dsp:nvSpPr>
      <dsp:spPr>
        <a:xfrm>
          <a:off x="4003952" y="1358009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err="1" smtClean="0"/>
            <a:t>اشعة</a:t>
          </a:r>
          <a:r>
            <a:rPr lang="ar-SA" sz="1400" b="1" kern="1200" dirty="0" smtClean="0"/>
            <a:t> الكبح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Bremesstrahlung</a:t>
          </a:r>
          <a:r>
            <a:rPr lang="en-US" sz="1400" kern="1200" dirty="0" smtClean="0"/>
            <a:t> radiation</a:t>
          </a:r>
          <a:endParaRPr lang="ar-SA" sz="1400" kern="1200" dirty="0"/>
        </a:p>
      </dsp:txBody>
      <dsp:txXfrm>
        <a:off x="4003952" y="1358009"/>
        <a:ext cx="2941875" cy="804419"/>
      </dsp:txXfrm>
    </dsp:sp>
    <dsp:sp modelId="{E446DCEA-B479-4BAE-AD11-F8332EDC2510}">
      <dsp:nvSpPr>
        <dsp:cNvPr id="0" name=""/>
        <dsp:cNvSpPr/>
      </dsp:nvSpPr>
      <dsp:spPr>
        <a:xfrm>
          <a:off x="4003952" y="2262980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تشتت الجسيمات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Scattering of </a:t>
          </a:r>
          <a:r>
            <a:rPr lang="en-US" sz="1400" kern="1200" dirty="0" err="1" smtClean="0"/>
            <a:t>particales</a:t>
          </a:r>
          <a:endParaRPr lang="en-US" sz="1400" kern="1200" dirty="0" smtClean="0"/>
        </a:p>
      </dsp:txBody>
      <dsp:txXfrm>
        <a:off x="4003952" y="2262980"/>
        <a:ext cx="2941875" cy="804419"/>
      </dsp:txXfrm>
    </dsp:sp>
    <dsp:sp modelId="{26E16D92-81F7-4C76-92A6-216985EE10B6}">
      <dsp:nvSpPr>
        <dsp:cNvPr id="0" name=""/>
        <dsp:cNvSpPr/>
      </dsp:nvSpPr>
      <dsp:spPr>
        <a:xfrm>
          <a:off x="4003952" y="3167952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/>
            <a:t>تفاعل نووي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Nuclear reaction</a:t>
          </a:r>
        </a:p>
      </dsp:txBody>
      <dsp:txXfrm>
        <a:off x="4003952" y="3167952"/>
        <a:ext cx="2941875" cy="80441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506B06-4489-4CB2-8660-65381F54927D}" type="datetimeFigureOut">
              <a:rPr lang="ar-SA" smtClean="0"/>
              <a:pPr/>
              <a:t>22/03/32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7A098F-9B8A-43C4-9B0B-CCC3C8A94D8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فيزياء نووية (2)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د.منى </a:t>
            </a:r>
            <a:r>
              <a:rPr lang="ar-SA" dirty="0" err="1" smtClean="0"/>
              <a:t>القحطاني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1"/>
          <p:cNvSpPr>
            <a:spLocks noGrp="1"/>
          </p:cNvSpPr>
          <p:nvPr>
            <p:ph type="body" idx="1"/>
          </p:nvPr>
        </p:nvSpPr>
        <p:spPr>
          <a:xfrm>
            <a:off x="0" y="1676400"/>
            <a:ext cx="8839200" cy="1219200"/>
          </a:xfrm>
        </p:spPr>
        <p:txBody>
          <a:bodyPr>
            <a:noAutofit/>
          </a:bodyPr>
          <a:lstStyle/>
          <a:p>
            <a:r>
              <a:rPr lang="en-US" sz="6600" dirty="0" smtClean="0"/>
              <a:t>Phys2010.m@live.com</a:t>
            </a:r>
            <a:endParaRPr lang="ar-SA" sz="66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للتواصل مع أستاذ المادة والحصول على عروض المحاضرات أول بأول </a:t>
            </a:r>
            <a:r>
              <a:rPr lang="ar-SA" dirty="0" err="1" smtClean="0"/>
              <a:t>ماعليك</a:t>
            </a:r>
            <a:r>
              <a:rPr lang="ar-SA" dirty="0" smtClean="0"/>
              <a:t> إلا </a:t>
            </a:r>
            <a:r>
              <a:rPr lang="ar-SA" dirty="0" err="1" smtClean="0"/>
              <a:t>ارسال</a:t>
            </a:r>
            <a:r>
              <a:rPr lang="ar-SA" dirty="0" smtClean="0"/>
              <a:t> رسالة </a:t>
            </a:r>
            <a:r>
              <a:rPr lang="ar-SA" dirty="0" err="1" smtClean="0"/>
              <a:t>الكترونيه</a:t>
            </a:r>
            <a:r>
              <a:rPr lang="ar-SA" dirty="0" smtClean="0"/>
              <a:t> لهذا العنوان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أسس الفيزياء الإشعاعية</a:t>
            </a:r>
            <a:br>
              <a:rPr lang="ar-SA" dirty="0" smtClean="0"/>
            </a:br>
            <a:r>
              <a:rPr lang="ar-SA" dirty="0" smtClean="0"/>
              <a:t>د.محمد فاروق                        أحمد السريع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الكتاب المقرر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371600" y="5334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/>
              <a:t>العناصر التي سوف نتناولها في هذه المادة</a:t>
            </a:r>
            <a:endParaRPr lang="ar-SA" sz="3200" dirty="0"/>
          </a:p>
        </p:txBody>
      </p:sp>
      <p:graphicFrame>
        <p:nvGraphicFramePr>
          <p:cNvPr id="8" name="رسم تخطيطي 7"/>
          <p:cNvGraphicFramePr/>
          <p:nvPr/>
        </p:nvGraphicFramePr>
        <p:xfrm>
          <a:off x="381000" y="1397000"/>
          <a:ext cx="8305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فيزياء نووية  2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057400" y="1371600"/>
            <a:ext cx="7086600" cy="4953000"/>
            <a:chOff x="2820936" y="1402873"/>
            <a:chExt cx="5408663" cy="3092032"/>
          </a:xfrm>
        </p:grpSpPr>
        <p:sp>
          <p:nvSpPr>
            <p:cNvPr id="8" name="سهم إلى اليمين 7"/>
            <p:cNvSpPr/>
            <p:nvPr/>
          </p:nvSpPr>
          <p:spPr>
            <a:xfrm>
              <a:off x="2820936" y="1402873"/>
              <a:ext cx="5408663" cy="3092032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سهم إلى اليمين 4"/>
            <p:cNvSpPr/>
            <p:nvPr/>
          </p:nvSpPr>
          <p:spPr>
            <a:xfrm>
              <a:off x="3505613" y="1789377"/>
              <a:ext cx="3564474" cy="23025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t" anchorCtr="0">
              <a:noAutofit/>
            </a:bodyPr>
            <a:lstStyle/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وحدات قياس الجرعات </a:t>
              </a:r>
              <a:r>
                <a:rPr lang="ar-SA" sz="2400" b="1" kern="1200" dirty="0" err="1" smtClean="0">
                  <a:cs typeface="Traditional Arabic" pitchFamily="2" charset="-78"/>
                </a:rPr>
                <a:t>الاشعاعية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err="1" smtClean="0">
                  <a:cs typeface="Traditional Arabic" pitchFamily="2" charset="-78"/>
                </a:rPr>
                <a:t>الاثار</a:t>
              </a:r>
              <a:r>
                <a:rPr lang="ar-SA" sz="2400" b="1" kern="1200" dirty="0" smtClean="0">
                  <a:cs typeface="Traditional Arabic" pitchFamily="2" charset="-78"/>
                </a:rPr>
                <a:t> البيولوجية </a:t>
              </a:r>
              <a:r>
                <a:rPr lang="ar-SA" sz="2400" b="1" kern="1200" dirty="0" err="1" smtClean="0">
                  <a:cs typeface="Traditional Arabic" pitchFamily="2" charset="-78"/>
                </a:rPr>
                <a:t>للاشعاعات</a:t>
              </a:r>
              <a:r>
                <a:rPr lang="ar-SA" sz="2400" b="1" kern="1200" dirty="0" smtClean="0">
                  <a:cs typeface="Traditional Arabic" pitchFamily="2" charset="-78"/>
                </a:rPr>
                <a:t> </a:t>
              </a:r>
              <a:r>
                <a:rPr lang="ar-SA" sz="2400" b="1" kern="1200" dirty="0" err="1" smtClean="0">
                  <a:cs typeface="Traditional Arabic" pitchFamily="2" charset="-78"/>
                </a:rPr>
                <a:t>المؤينة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الجرعات </a:t>
              </a:r>
              <a:r>
                <a:rPr lang="ar-SA" sz="2400" b="1" kern="1200" dirty="0" err="1" smtClean="0">
                  <a:cs typeface="Traditional Arabic" pitchFamily="2" charset="-78"/>
                </a:rPr>
                <a:t>المسموحة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حساب معدل الجرعات الناتجة من مصادر مشعة خارجية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الوقاية من المصادر </a:t>
              </a:r>
              <a:r>
                <a:rPr lang="ar-SA" sz="2400" b="1" kern="1200" dirty="0" err="1" smtClean="0">
                  <a:cs typeface="Traditional Arabic" pitchFamily="2" charset="-78"/>
                </a:rPr>
                <a:t>الاشعاعية</a:t>
              </a:r>
              <a:r>
                <a:rPr lang="ar-SA" sz="2400" b="1" kern="1200" dirty="0" smtClean="0">
                  <a:cs typeface="Traditional Arabic" pitchFamily="2" charset="-78"/>
                </a:rPr>
                <a:t> الخارجية والحواجز الوقائية.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حساب الجرعة الناتجة عن التلوث الداخلي </a:t>
              </a:r>
              <a:endParaRPr lang="ar-SA" sz="2400" b="1" kern="1200" dirty="0">
                <a:cs typeface="Traditional Arabic" pitchFamily="2" charset="-78"/>
              </a:endParaRPr>
            </a:p>
            <a:p>
              <a:pPr marL="171450" lvl="1" indent="-17145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ar-SA" sz="2400" b="1" kern="1200" dirty="0" smtClean="0">
                  <a:cs typeface="Traditional Arabic" pitchFamily="2" charset="-78"/>
                </a:rPr>
                <a:t>الوقاية من </a:t>
              </a:r>
              <a:r>
                <a:rPr lang="ar-SA" sz="2400" b="1" kern="1200" dirty="0" err="1" smtClean="0">
                  <a:cs typeface="Traditional Arabic" pitchFamily="2" charset="-78"/>
                </a:rPr>
                <a:t>الاخطار</a:t>
              </a:r>
              <a:r>
                <a:rPr lang="ar-SA" sz="2400" b="1" kern="1200" dirty="0" smtClean="0">
                  <a:cs typeface="Traditional Arabic" pitchFamily="2" charset="-78"/>
                </a:rPr>
                <a:t> الداخلية</a:t>
              </a:r>
              <a:endParaRPr lang="ar-SA" sz="2400" b="1" kern="1200" dirty="0">
                <a:cs typeface="Traditional Arabic" pitchFamily="2" charset="-78"/>
              </a:endParaRP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0" y="1600200"/>
            <a:ext cx="3124200" cy="4419600"/>
            <a:chOff x="827" y="1120089"/>
            <a:chExt cx="2819280" cy="2509631"/>
          </a:xfrm>
        </p:grpSpPr>
        <p:sp>
          <p:nvSpPr>
            <p:cNvPr id="6" name="مستطيل مستدير الزوايا 5"/>
            <p:cNvSpPr/>
            <p:nvPr/>
          </p:nvSpPr>
          <p:spPr>
            <a:xfrm>
              <a:off x="827" y="1120089"/>
              <a:ext cx="2819280" cy="250963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مستطيل 6"/>
            <p:cNvSpPr/>
            <p:nvPr/>
          </p:nvSpPr>
          <p:spPr>
            <a:xfrm>
              <a:off x="64369" y="1272489"/>
              <a:ext cx="2692196" cy="2293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95250" rIns="190500" bIns="95250" numCol="1" spcCol="1270" anchor="ctr" anchorCtr="0">
              <a:noAutofit/>
            </a:bodyPr>
            <a:lstStyle/>
            <a:p>
              <a:pPr lvl="0" algn="ctr" defTabSz="2222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5000" kern="1200" dirty="0" smtClean="0">
                  <a:cs typeface="Traditional Arabic" pitchFamily="2" charset="-78"/>
                </a:rPr>
                <a:t>فيزياء </a:t>
              </a:r>
              <a:r>
                <a:rPr lang="ar-SA" sz="5000" kern="1200" dirty="0" err="1" smtClean="0">
                  <a:cs typeface="Traditional Arabic" pitchFamily="2" charset="-78"/>
                </a:rPr>
                <a:t>اشعاعية</a:t>
              </a:r>
              <a:r>
                <a:rPr lang="ar-SA" sz="5000" kern="1200" dirty="0" smtClean="0">
                  <a:cs typeface="Traditional Arabic" pitchFamily="2" charset="-78"/>
                </a:rPr>
                <a:t>  </a:t>
              </a:r>
              <a:endParaRPr lang="ar-SA" sz="5000" kern="1200" dirty="0"/>
            </a:p>
          </p:txBody>
        </p:sp>
      </p:grpSp>
      <p:sp>
        <p:nvSpPr>
          <p:cNvPr id="11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</p:spPr>
        <p:txBody>
          <a:bodyPr>
            <a:normAutofit/>
          </a:bodyPr>
          <a:lstStyle/>
          <a:p>
            <a:r>
              <a:rPr lang="ar-SA" dirty="0" smtClean="0"/>
              <a:t>فيزياء نووية  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143000" y="5029200"/>
            <a:ext cx="7162800" cy="117844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3200" dirty="0" smtClean="0"/>
              <a:t>توزيع الدرجات للمقرر فيزياء نووية ”2“</a:t>
            </a:r>
            <a:endParaRPr lang="ar-SA" sz="3200" dirty="0"/>
          </a:p>
        </p:txBody>
      </p:sp>
      <p:pic>
        <p:nvPicPr>
          <p:cNvPr id="44035" name="Picture 3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4117" y="2401298"/>
            <a:ext cx="1775765" cy="1825142"/>
          </a:xfrm>
          <a:prstGeom prst="rect">
            <a:avLst/>
          </a:prstGeom>
          <a:noFill/>
        </p:spPr>
      </p:pic>
      <p:pic>
        <p:nvPicPr>
          <p:cNvPr id="44036" name="Picture 4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209800"/>
            <a:ext cx="1870524" cy="1909572"/>
          </a:xfrm>
          <a:prstGeom prst="rect">
            <a:avLst/>
          </a:prstGeom>
          <a:noFill/>
        </p:spPr>
      </p:pic>
      <p:pic>
        <p:nvPicPr>
          <p:cNvPr id="44037" name="Picture 5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04800"/>
            <a:ext cx="2463180" cy="2514600"/>
          </a:xfrm>
          <a:prstGeom prst="rect">
            <a:avLst/>
          </a:prstGeom>
          <a:noFill/>
        </p:spPr>
      </p:pic>
      <p:pic>
        <p:nvPicPr>
          <p:cNvPr id="9" name="Picture 4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124200"/>
            <a:ext cx="1795882" cy="1833372"/>
          </a:xfrm>
          <a:prstGeom prst="rect">
            <a:avLst/>
          </a:prstGeom>
          <a:noFill/>
        </p:spPr>
      </p:pic>
      <p:sp>
        <p:nvSpPr>
          <p:cNvPr id="10" name="مستطيل مستدير الزوايا 9"/>
          <p:cNvSpPr/>
          <p:nvPr/>
        </p:nvSpPr>
        <p:spPr>
          <a:xfrm>
            <a:off x="381000" y="381000"/>
            <a:ext cx="5334000" cy="1143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سوف يكون هناك امتحانين درجة كل منهم 10 درجات</a:t>
            </a:r>
            <a:endParaRPr lang="ar-SA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0" y="2590800"/>
            <a:ext cx="3276600" cy="533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5 درجات للتمارين </a:t>
            </a:r>
            <a:endParaRPr lang="ar-SA" dirty="0"/>
          </a:p>
        </p:txBody>
      </p:sp>
      <p:sp>
        <p:nvSpPr>
          <p:cNvPr id="13" name="وسيلة شرح على شكل سحابة 12"/>
          <p:cNvSpPr/>
          <p:nvPr/>
        </p:nvSpPr>
        <p:spPr>
          <a:xfrm>
            <a:off x="5410200" y="2971800"/>
            <a:ext cx="3810000" cy="1752600"/>
          </a:xfrm>
          <a:prstGeom prst="cloudCallout">
            <a:avLst>
              <a:gd name="adj1" fmla="val -77205"/>
              <a:gd name="adj2" fmla="val 424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5 درجات لموضوع اختياري تطبيقي يتم دراسته وعرضه كنشاط جماعي ” كل مجموعة 5 طالبات كحد أقصى“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تفاعل الجسيمات المشحونة مع المادة: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ماهي</a:t>
            </a:r>
            <a:r>
              <a:rPr lang="ar-SA" dirty="0" smtClean="0"/>
              <a:t> الجسيمات المشحونة؟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876800" y="1905000"/>
          <a:ext cx="4038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رسم تخطيطي 5"/>
          <p:cNvGraphicFramePr/>
          <p:nvPr/>
        </p:nvGraphicFramePr>
        <p:xfrm>
          <a:off x="457200" y="1752600"/>
          <a:ext cx="3733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شكل بيضاوي 6"/>
          <p:cNvSpPr/>
          <p:nvPr/>
        </p:nvSpPr>
        <p:spPr>
          <a:xfrm>
            <a:off x="685800" y="1676400"/>
            <a:ext cx="3505200" cy="762000"/>
          </a:xfrm>
          <a:prstGeom prst="ellipse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جسيمات مشحونة خفيفة</a:t>
            </a:r>
            <a:endParaRPr lang="ar-SA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800600" y="4953000"/>
            <a:ext cx="3657600" cy="6858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جسيمات مشحونة ثقيلة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تفاعل الجسيمات المشحونة الثقيلة مع المادة</a:t>
            </a:r>
            <a:endParaRPr lang="ar-SA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609600" y="1447800"/>
            <a:ext cx="7924800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تمر الجسيمات الثقيلة خلال المادة في مسار مستقيم تقريباً ولا تنحرف إلا بقدر بسيط جداً نتيجة اصطدامها بالالكترونات الخفيفة.وتفقد أكثر طاقتها في </a:t>
            </a:r>
            <a:r>
              <a:rPr lang="ar-SA" sz="2000" dirty="0" err="1" smtClean="0"/>
              <a:t>انتاج</a:t>
            </a:r>
            <a:r>
              <a:rPr lang="ar-SA" sz="2000" dirty="0" smtClean="0"/>
              <a:t> الأزواج الأيونية أو </a:t>
            </a:r>
            <a:r>
              <a:rPr lang="ar-SA" sz="2000" dirty="0" err="1" smtClean="0"/>
              <a:t>اثارة</a:t>
            </a:r>
            <a:r>
              <a:rPr lang="ar-SA" sz="2000" dirty="0" smtClean="0"/>
              <a:t> </a:t>
            </a:r>
            <a:r>
              <a:rPr lang="ar-SA" sz="2000" dirty="0" err="1" smtClean="0"/>
              <a:t>الذرات</a:t>
            </a:r>
            <a:r>
              <a:rPr lang="ar-SA" sz="2000" dirty="0" smtClean="0"/>
              <a:t> حتى تبلغ طاقتها حداً معينا فيضم الجسيم المشحون الموجب إليه </a:t>
            </a:r>
            <a:r>
              <a:rPr lang="ar-SA" sz="2000" dirty="0" err="1" smtClean="0"/>
              <a:t>الكترونا</a:t>
            </a:r>
            <a:r>
              <a:rPr lang="ar-SA" sz="2000" dirty="0" smtClean="0"/>
              <a:t> أو أكثر ليصبح جسيماً متعادلاً.</a:t>
            </a:r>
          </a:p>
          <a:p>
            <a:pPr algn="ctr"/>
            <a:r>
              <a:rPr lang="ar-SA" sz="2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4400" b="1" dirty="0" smtClean="0">
                <a:solidFill>
                  <a:schemeClr val="accent3">
                    <a:lumMod val="75000"/>
                  </a:schemeClr>
                </a:solidFill>
              </a:rPr>
              <a:t>؟ ؟ ؟</a:t>
            </a:r>
            <a:endParaRPr lang="ar-SA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724400" y="3886200"/>
            <a:ext cx="3810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كبف</a:t>
            </a:r>
            <a:r>
              <a:rPr lang="ar-SA" dirty="0" smtClean="0"/>
              <a:t> تنتقل طاقة الجسيم المشحون  إلى الكترونات الوسط؟</a:t>
            </a:r>
            <a:endParaRPr lang="ar-SA" dirty="0"/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0" y="3429000"/>
            <a:ext cx="4495800" cy="2133600"/>
          </a:xfrm>
          <a:prstGeom prst="cloudCallout">
            <a:avLst>
              <a:gd name="adj1" fmla="val 63514"/>
              <a:gd name="adj2" fmla="val 73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عن طريق التصادمات غير المرنة بين هذه الجسيمات المشحونة والكترونات </a:t>
            </a:r>
            <a:r>
              <a:rPr lang="ar-SA" dirty="0" err="1" smtClean="0"/>
              <a:t>ذرات</a:t>
            </a:r>
            <a:r>
              <a:rPr lang="ar-SA" dirty="0" smtClean="0"/>
              <a:t> الوسط التي تمر خلالها الجسيمات  ومنها أما تثار هذه </a:t>
            </a:r>
            <a:r>
              <a:rPr lang="ar-SA" dirty="0" err="1" smtClean="0"/>
              <a:t>الذرات</a:t>
            </a:r>
            <a:r>
              <a:rPr lang="ar-SA" dirty="0" smtClean="0"/>
              <a:t> أو </a:t>
            </a:r>
            <a:r>
              <a:rPr lang="ar-SA" dirty="0" err="1" smtClean="0"/>
              <a:t>تتاين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953000" y="4876800"/>
            <a:ext cx="38862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يحدث تأين ابتدائي </a:t>
            </a:r>
            <a:r>
              <a:rPr lang="ar-SA" dirty="0" err="1" smtClean="0"/>
              <a:t>لذرات</a:t>
            </a:r>
            <a:r>
              <a:rPr lang="ar-SA" dirty="0" smtClean="0"/>
              <a:t> المادة وهو ذلك التأين الناتج عن الجسيمات الثقيلة ذاتها. ويمثل هذا التأين الابتدائي حوالي 30% من </a:t>
            </a:r>
            <a:r>
              <a:rPr lang="ar-SA" dirty="0" err="1" smtClean="0"/>
              <a:t>اجمالي</a:t>
            </a:r>
            <a:r>
              <a:rPr lang="ar-SA" dirty="0" smtClean="0"/>
              <a:t> التأين الناتج عن توقف الجسيم المشحون في المادة.</a:t>
            </a:r>
            <a:endParaRPr lang="ar-SA" dirty="0"/>
          </a:p>
        </p:txBody>
      </p:sp>
      <p:sp>
        <p:nvSpPr>
          <p:cNvPr id="12" name="وسيلة شرح على شكل سحابة 11"/>
          <p:cNvSpPr/>
          <p:nvPr/>
        </p:nvSpPr>
        <p:spPr>
          <a:xfrm>
            <a:off x="228600" y="5181600"/>
            <a:ext cx="4495800" cy="1676400"/>
          </a:xfrm>
          <a:prstGeom prst="cloudCallout">
            <a:avLst>
              <a:gd name="adj1" fmla="val 59598"/>
              <a:gd name="adj2" fmla="val -1188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أما </a:t>
            </a:r>
            <a:r>
              <a:rPr lang="ar-SA" dirty="0" err="1" smtClean="0"/>
              <a:t>النسبةالباقية</a:t>
            </a:r>
            <a:r>
              <a:rPr lang="ar-SA" dirty="0" smtClean="0"/>
              <a:t> 70% </a:t>
            </a:r>
            <a:r>
              <a:rPr lang="ar-SA" dirty="0" err="1" smtClean="0"/>
              <a:t>فناتجه</a:t>
            </a:r>
            <a:r>
              <a:rPr lang="ar-SA" dirty="0" smtClean="0"/>
              <a:t> عن الكترونات التأين </a:t>
            </a:r>
            <a:r>
              <a:rPr lang="ar-SA" dirty="0" err="1" smtClean="0"/>
              <a:t>الأبتدائي</a:t>
            </a:r>
            <a:r>
              <a:rPr lang="ar-SA" dirty="0" smtClean="0"/>
              <a:t> التي تنطلق بسرعات عالية نسبياً فتؤدي بدورها </a:t>
            </a:r>
            <a:r>
              <a:rPr lang="ar-SA" dirty="0" err="1" smtClean="0"/>
              <a:t>الى</a:t>
            </a:r>
            <a:r>
              <a:rPr lang="ar-SA" dirty="0" smtClean="0"/>
              <a:t> تأين المادة  </a:t>
            </a:r>
            <a:endParaRPr lang="ar-SA" dirty="0"/>
          </a:p>
        </p:txBody>
      </p:sp>
      <p:graphicFrame>
        <p:nvGraphicFramePr>
          <p:cNvPr id="13" name="كائن 12"/>
          <p:cNvGraphicFramePr>
            <a:graphicFrameLocks noChangeAspect="1"/>
          </p:cNvGraphicFramePr>
          <p:nvPr/>
        </p:nvGraphicFramePr>
        <p:xfrm>
          <a:off x="0" y="6400800"/>
          <a:ext cx="1835150" cy="457200"/>
        </p:xfrm>
        <a:graphic>
          <a:graphicData uri="http://schemas.openxmlformats.org/presentationml/2006/ole">
            <p:oleObj spid="_x0000_s1027" name="معادلة" r:id="rId3" imgW="774360" imgH="17748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457200" y="3048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733800" y="1447800"/>
            <a:ext cx="4419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متى تتوقف الجسيمات المشحونة داخل المادة؟؟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7200" y="2362200"/>
            <a:ext cx="8305800" cy="1905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تفقد الجسيمات المشحونة الثقيلة طاقتها بالتدريج مع تغلغلها داخل المادة وتقل سرعتها إلى أن تصبح قريبة من سرعة إلكترونات المدار </a:t>
            </a:r>
            <a:r>
              <a:rPr lang="en-US" dirty="0" smtClean="0"/>
              <a:t>K </a:t>
            </a:r>
            <a:r>
              <a:rPr lang="ar-SA" dirty="0" smtClean="0"/>
              <a:t> لذرة المادة (الوسط) فيحدث تبادل بين الالكترونات المدارية لذرات المادة والالكترونات الناتجة عن الجسيم الساقط </a:t>
            </a:r>
          </a:p>
          <a:p>
            <a:pPr algn="ctr"/>
            <a:r>
              <a:rPr lang="ar-SA" dirty="0" smtClean="0"/>
              <a:t>وقد تصل هذه التبادلات </a:t>
            </a:r>
            <a:r>
              <a:rPr lang="ar-SA" dirty="0" err="1" smtClean="0"/>
              <a:t>الف</a:t>
            </a:r>
            <a:r>
              <a:rPr lang="ar-SA" dirty="0" smtClean="0"/>
              <a:t> مرة قبل أن يتحول الجسيم الساقط إلى ذرة متعادلة</a:t>
            </a:r>
            <a:endParaRPr lang="ar-SA" dirty="0"/>
          </a:p>
        </p:txBody>
      </p:sp>
      <p:sp>
        <p:nvSpPr>
          <p:cNvPr id="7" name="مثلث متساوي الساقين 6"/>
          <p:cNvSpPr/>
          <p:nvPr/>
        </p:nvSpPr>
        <p:spPr>
          <a:xfrm>
            <a:off x="1752600" y="4495800"/>
            <a:ext cx="5943600" cy="2209800"/>
          </a:xfrm>
          <a:prstGeom prst="triangl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وهكذا نجد أن تأين الذرة الواحدة ينتج عنه عدد كبير من </a:t>
            </a:r>
            <a:r>
              <a:rPr lang="ar-SA" b="1" dirty="0" err="1" smtClean="0"/>
              <a:t>الازواج</a:t>
            </a:r>
            <a:r>
              <a:rPr lang="ar-SA" b="1" dirty="0" smtClean="0"/>
              <a:t> </a:t>
            </a:r>
            <a:r>
              <a:rPr lang="ar-SA" b="1" dirty="0" err="1" smtClean="0"/>
              <a:t>الايونية</a:t>
            </a:r>
            <a:r>
              <a:rPr lang="ar-SA" b="1" dirty="0" smtClean="0"/>
              <a:t>- الالكترونية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219200" y="1828800"/>
            <a:ext cx="6629400" cy="609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  </a:t>
            </a:r>
            <a:r>
              <a:rPr lang="en-US" sz="2000" b="1" dirty="0" smtClean="0"/>
              <a:t>1-</a:t>
            </a:r>
            <a:r>
              <a:rPr lang="ar-SA" sz="2000" b="1" dirty="0" err="1" smtClean="0"/>
              <a:t>ماقيمة</a:t>
            </a:r>
            <a:r>
              <a:rPr lang="ar-SA" sz="2000" b="1" dirty="0" smtClean="0"/>
              <a:t> الطاقة اللازمة لتكوين زوج الكتروني –أيوني؟ </a:t>
            </a:r>
            <a:endParaRPr lang="ar-SA" sz="2000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257800" y="2743200"/>
            <a:ext cx="3048000" cy="259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بمعرفة كل من :</a:t>
            </a:r>
          </a:p>
          <a:p>
            <a:pPr algn="ctr"/>
            <a:r>
              <a:rPr lang="ar-SA" dirty="0" smtClean="0"/>
              <a:t>1- طاقة الجسيمات الساقطة</a:t>
            </a:r>
            <a:r>
              <a:rPr lang="en-US" dirty="0" smtClean="0"/>
              <a:t>E </a:t>
            </a:r>
          </a:p>
          <a:p>
            <a:pPr algn="ctr"/>
            <a:r>
              <a:rPr lang="ar-SA" dirty="0" smtClean="0"/>
              <a:t>2- عدد الأزواج المتكونة“يمكن ذلك من طرق تجريبية مختلفة“</a:t>
            </a:r>
          </a:p>
          <a:p>
            <a:pPr algn="ctr"/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3429000" y="3276600"/>
          <a:ext cx="1000432" cy="838200"/>
        </p:xfrm>
        <a:graphic>
          <a:graphicData uri="http://schemas.openxmlformats.org/presentationml/2006/ole">
            <p:oleObj spid="_x0000_s21506" name="معادلة" r:id="rId3" imgW="469800" imgH="393480" progId="Equation.3">
              <p:embed/>
            </p:oleObj>
          </a:graphicData>
        </a:graphic>
      </p:graphicFrame>
      <p:sp>
        <p:nvSpPr>
          <p:cNvPr id="8" name="وسيلة شرح بيضاوية 7"/>
          <p:cNvSpPr/>
          <p:nvPr/>
        </p:nvSpPr>
        <p:spPr>
          <a:xfrm>
            <a:off x="228600" y="2667000"/>
            <a:ext cx="3200400" cy="990600"/>
          </a:xfrm>
          <a:prstGeom prst="wedgeEllipseCallout">
            <a:avLst>
              <a:gd name="adj1" fmla="val 51326"/>
              <a:gd name="adj2" fmla="val 6625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ماهي</a:t>
            </a:r>
            <a:r>
              <a:rPr lang="ar-SA" dirty="0" smtClean="0"/>
              <a:t> العوامل المؤثرة في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  <a:r>
              <a:rPr lang="en-US" dirty="0" smtClean="0"/>
              <a:t>Average ionization energy W?</a:t>
            </a:r>
            <a:endParaRPr lang="ar-SA" dirty="0"/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0" y="3886200"/>
            <a:ext cx="3429000" cy="1905000"/>
          </a:xfrm>
          <a:prstGeom prst="cloudCallout">
            <a:avLst>
              <a:gd name="adj1" fmla="val 57084"/>
              <a:gd name="adj2" fmla="val -5825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تعتمد فقط على نوع المادة وليس على طاقة الجسيمات الساقطة</a:t>
            </a:r>
            <a:endParaRPr lang="ar-SA" b="1" dirty="0"/>
          </a:p>
        </p:txBody>
      </p:sp>
      <p:sp>
        <p:nvSpPr>
          <p:cNvPr id="12" name="وسيلة شرح على شكل سحابة 11"/>
          <p:cNvSpPr/>
          <p:nvPr/>
        </p:nvSpPr>
        <p:spPr>
          <a:xfrm>
            <a:off x="3733800" y="5105400"/>
            <a:ext cx="4876800" cy="1752600"/>
          </a:xfrm>
          <a:prstGeom prst="cloudCallout">
            <a:avLst>
              <a:gd name="adj1" fmla="val -47172"/>
              <a:gd name="adj2" fmla="val -11451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في الهواء وعند الظروف المعيارية من الضغط ودرجة الحرارة تكون قيمة </a:t>
            </a:r>
            <a:r>
              <a:rPr lang="en-US" b="1" dirty="0" smtClean="0"/>
              <a:t>W </a:t>
            </a:r>
            <a:r>
              <a:rPr lang="ar-SA" b="1" dirty="0" smtClean="0"/>
              <a:t>صغيرة جداً فهي تساوي </a:t>
            </a:r>
            <a:r>
              <a:rPr lang="en-US" b="1" dirty="0" smtClean="0"/>
              <a:t>35eV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533400" y="1371600"/>
            <a:ext cx="3124200" cy="22098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وسيلة شرح مستطيلة مستديرة الزوايا 4"/>
          <p:cNvSpPr/>
          <p:nvPr/>
        </p:nvSpPr>
        <p:spPr>
          <a:xfrm>
            <a:off x="4648200" y="1524000"/>
            <a:ext cx="3581400" cy="914400"/>
          </a:xfrm>
          <a:prstGeom prst="wedgeRoundRectCallout">
            <a:avLst>
              <a:gd name="adj1" fmla="val -21631"/>
              <a:gd name="adj2" fmla="val 500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الجسيمات الساقطة تتعرض لعدد كبير من التصادمات قبل أن تتوقف .</a:t>
            </a:r>
            <a:endParaRPr lang="ar-SA" dirty="0"/>
          </a:p>
        </p:txBody>
      </p:sp>
      <p:cxnSp>
        <p:nvCxnSpPr>
          <p:cNvPr id="11" name="رابط مستقيم 10"/>
          <p:cNvCxnSpPr/>
          <p:nvPr/>
        </p:nvCxnSpPr>
        <p:spPr>
          <a:xfrm rot="5400000">
            <a:off x="2400300" y="22479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>
            <a:stCxn id="9" idx="6"/>
          </p:cNvCxnSpPr>
          <p:nvPr/>
        </p:nvCxnSpPr>
        <p:spPr>
          <a:xfrm flipV="1">
            <a:off x="1524000" y="1828800"/>
            <a:ext cx="1676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مجموعة 60"/>
          <p:cNvGrpSpPr/>
          <p:nvPr/>
        </p:nvGrpSpPr>
        <p:grpSpPr>
          <a:xfrm>
            <a:off x="1066800" y="1828800"/>
            <a:ext cx="2514600" cy="1524000"/>
            <a:chOff x="1066800" y="1828800"/>
            <a:chExt cx="2514600" cy="1524000"/>
          </a:xfrm>
        </p:grpSpPr>
        <p:sp>
          <p:nvSpPr>
            <p:cNvPr id="7" name="مستطيل 6"/>
            <p:cNvSpPr/>
            <p:nvPr/>
          </p:nvSpPr>
          <p:spPr>
            <a:xfrm>
              <a:off x="1066800" y="19812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ستطيل 7"/>
            <p:cNvSpPr/>
            <p:nvPr/>
          </p:nvSpPr>
          <p:spPr>
            <a:xfrm>
              <a:off x="1066800" y="28194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3" name="رابط مستقيم 22"/>
            <p:cNvCxnSpPr>
              <a:stCxn id="9" idx="5"/>
            </p:cNvCxnSpPr>
            <p:nvPr/>
          </p:nvCxnSpPr>
          <p:spPr>
            <a:xfrm rot="5400000" flipH="1" flipV="1">
              <a:off x="2008140" y="1376223"/>
              <a:ext cx="815882" cy="18734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/>
            <p:cNvCxnSpPr/>
            <p:nvPr/>
          </p:nvCxnSpPr>
          <p:spPr>
            <a:xfrm flipV="1">
              <a:off x="1447800" y="1828800"/>
              <a:ext cx="1828800" cy="838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/>
            <p:cNvCxnSpPr/>
            <p:nvPr/>
          </p:nvCxnSpPr>
          <p:spPr>
            <a:xfrm flipV="1">
              <a:off x="1371600" y="2209800"/>
              <a:ext cx="2133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مستقيم 30"/>
            <p:cNvCxnSpPr>
              <a:stCxn id="9" idx="5"/>
            </p:cNvCxnSpPr>
            <p:nvPr/>
          </p:nvCxnSpPr>
          <p:spPr>
            <a:xfrm rot="16200000" flipH="1">
              <a:off x="2214422" y="1985823"/>
              <a:ext cx="403318" cy="18734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/>
            <p:cNvCxnSpPr>
              <a:stCxn id="9" idx="6"/>
            </p:cNvCxnSpPr>
            <p:nvPr/>
          </p:nvCxnSpPr>
          <p:spPr>
            <a:xfrm>
              <a:off x="1524000" y="2667000"/>
              <a:ext cx="18288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مستقيم 32"/>
            <p:cNvCxnSpPr>
              <a:stCxn id="9" idx="7"/>
            </p:cNvCxnSpPr>
            <p:nvPr/>
          </p:nvCxnSpPr>
          <p:spPr>
            <a:xfrm rot="16200000" flipH="1">
              <a:off x="2427239" y="1665241"/>
              <a:ext cx="53883" cy="19496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رابط مستقيم 45"/>
            <p:cNvCxnSpPr/>
            <p:nvPr/>
          </p:nvCxnSpPr>
          <p:spPr>
            <a:xfrm flipV="1">
              <a:off x="1447800" y="2209800"/>
              <a:ext cx="990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رابط مستقيم 46"/>
            <p:cNvCxnSpPr>
              <a:stCxn id="9" idx="6"/>
            </p:cNvCxnSpPr>
            <p:nvPr/>
          </p:nvCxnSpPr>
          <p:spPr>
            <a:xfrm flipV="1">
              <a:off x="1524000" y="2362200"/>
              <a:ext cx="20574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شكل بيضاوي 8"/>
            <p:cNvSpPr/>
            <p:nvPr/>
          </p:nvSpPr>
          <p:spPr>
            <a:xfrm>
              <a:off x="1219200" y="2590800"/>
              <a:ext cx="3048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aphicFrame>
        <p:nvGraphicFramePr>
          <p:cNvPr id="63" name="كائن 62"/>
          <p:cNvGraphicFramePr>
            <a:graphicFrameLocks noChangeAspect="1"/>
          </p:cNvGraphicFramePr>
          <p:nvPr/>
        </p:nvGraphicFramePr>
        <p:xfrm>
          <a:off x="228600" y="2514600"/>
          <a:ext cx="1119188" cy="381000"/>
        </p:xfrm>
        <a:graphic>
          <a:graphicData uri="http://schemas.openxmlformats.org/presentationml/2006/ole">
            <p:oleObj spid="_x0000_s22530" name="معادلة" r:id="rId3" imgW="596880" imgH="203040" progId="Equation.3">
              <p:embed/>
            </p:oleObj>
          </a:graphicData>
        </a:graphic>
      </p:graphicFrame>
      <p:sp>
        <p:nvSpPr>
          <p:cNvPr id="64" name="وسيلة شرح بيضاوية 63"/>
          <p:cNvSpPr/>
          <p:nvPr/>
        </p:nvSpPr>
        <p:spPr>
          <a:xfrm>
            <a:off x="1981200" y="1752600"/>
            <a:ext cx="609600" cy="304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air</a:t>
            </a:r>
            <a:endParaRPr lang="ar-SA" dirty="0"/>
          </a:p>
        </p:txBody>
      </p:sp>
      <p:sp>
        <p:nvSpPr>
          <p:cNvPr id="66" name="وسيلة شرح على شكل سحابة 65"/>
          <p:cNvSpPr/>
          <p:nvPr/>
        </p:nvSpPr>
        <p:spPr>
          <a:xfrm>
            <a:off x="4114800" y="2743200"/>
            <a:ext cx="5029200" cy="1066800"/>
          </a:xfrm>
          <a:prstGeom prst="cloudCallout">
            <a:avLst>
              <a:gd name="adj1" fmla="val -80689"/>
              <a:gd name="adj2" fmla="val -9375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كيف يكون أثر الجسيم المشحون في المادة؟؟ </a:t>
            </a:r>
            <a:r>
              <a:rPr lang="en-US" dirty="0" smtClean="0"/>
              <a:t>The track of the charge </a:t>
            </a:r>
            <a:r>
              <a:rPr lang="en-US" dirty="0" err="1" smtClean="0"/>
              <a:t>particales</a:t>
            </a:r>
            <a:endParaRPr lang="ar-SA" dirty="0"/>
          </a:p>
        </p:txBody>
      </p:sp>
      <p:sp>
        <p:nvSpPr>
          <p:cNvPr id="67" name="مستطيل مستدير الزوايا 66"/>
          <p:cNvSpPr/>
          <p:nvPr/>
        </p:nvSpPr>
        <p:spPr>
          <a:xfrm>
            <a:off x="1066800" y="3810000"/>
            <a:ext cx="7086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أثر الجسيمات المشحونة تكون في خطوط مستقيمة ولا تنحرف عن مسارها </a:t>
            </a:r>
            <a:endParaRPr lang="ar-SA" dirty="0"/>
          </a:p>
        </p:txBody>
      </p:sp>
      <p:sp>
        <p:nvSpPr>
          <p:cNvPr id="68" name="وسيلة شرح على شكل سحابة 67"/>
          <p:cNvSpPr/>
          <p:nvPr/>
        </p:nvSpPr>
        <p:spPr>
          <a:xfrm>
            <a:off x="4648200" y="5105400"/>
            <a:ext cx="3657600" cy="1371600"/>
          </a:xfrm>
          <a:prstGeom prst="cloudCallout">
            <a:avLst>
              <a:gd name="adj1" fmla="val -52500"/>
              <a:gd name="adj2" fmla="val -9759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طول الأثر يعتمد على على طاقة الجسيمات ونوعها وكذلك على نوع مادة الوسط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32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590800" y="1371600"/>
            <a:ext cx="5715000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/>
              <a:t>2-  </a:t>
            </a:r>
            <a:r>
              <a:rPr lang="ar-SA" sz="2000" b="1" dirty="0" smtClean="0"/>
              <a:t>التأين النوعي </a:t>
            </a:r>
            <a:r>
              <a:rPr lang="en-US" sz="2400" dirty="0" smtClean="0"/>
              <a:t>The specific ionization 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81000" y="2286000"/>
            <a:ext cx="8305800" cy="12192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يعرف التأين النوعي </a:t>
            </a:r>
            <a:r>
              <a:rPr lang="en-US" dirty="0" smtClean="0"/>
              <a:t>n </a:t>
            </a:r>
            <a:r>
              <a:rPr lang="en-US" baseline="-25000" dirty="0" smtClean="0"/>
              <a:t>ion </a:t>
            </a:r>
            <a:r>
              <a:rPr lang="ar-SA" baseline="-25000" dirty="0" smtClean="0"/>
              <a:t>  </a:t>
            </a:r>
            <a:r>
              <a:rPr lang="ar-SA" dirty="0" smtClean="0"/>
              <a:t>على أنه عدد الأزواج الالكترونية-الأيونية المتكونة خلال وحدة الطول من الأثر في الهواء الجوي عند درجة الحرارة </a:t>
            </a:r>
            <a:r>
              <a:rPr lang="en-US" dirty="0" smtClean="0"/>
              <a:t>15</a:t>
            </a:r>
            <a:r>
              <a:rPr lang="en-US" baseline="30000" dirty="0" smtClean="0"/>
              <a:t>0</a:t>
            </a:r>
            <a:r>
              <a:rPr lang="en-US" dirty="0" smtClean="0"/>
              <a:t>C </a:t>
            </a:r>
            <a:r>
              <a:rPr lang="ar-SA" dirty="0" smtClean="0"/>
              <a:t> وضغط مساو 76سم </a:t>
            </a:r>
            <a:r>
              <a:rPr lang="ar-SA" dirty="0" err="1" smtClean="0"/>
              <a:t>زئبق</a:t>
            </a:r>
            <a:endParaRPr lang="ar-SA" baseline="30000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33400" y="4114800"/>
            <a:ext cx="8001000" cy="2362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تصل قيمة </a:t>
            </a:r>
            <a:r>
              <a:rPr lang="en-US" dirty="0" smtClean="0"/>
              <a:t> n </a:t>
            </a:r>
            <a:r>
              <a:rPr lang="en-US" baseline="-25000" dirty="0" smtClean="0"/>
              <a:t>ion</a:t>
            </a:r>
            <a:r>
              <a:rPr lang="ar-SA" baseline="-25000" dirty="0" smtClean="0"/>
              <a:t> </a:t>
            </a:r>
            <a:r>
              <a:rPr lang="ar-SA" dirty="0" smtClean="0"/>
              <a:t>بالنسبة لجسيمات ألفا عدة </a:t>
            </a:r>
            <a:r>
              <a:rPr lang="ar-SA" dirty="0" err="1" smtClean="0"/>
              <a:t>الاف</a:t>
            </a:r>
            <a:r>
              <a:rPr lang="ar-SA" dirty="0" smtClean="0"/>
              <a:t> زوج لكل ملليمتر من الأثر وذلك عندما تكون </a:t>
            </a:r>
            <a:r>
              <a:rPr lang="ar-SA" dirty="0" err="1" smtClean="0"/>
              <a:t>جسمات</a:t>
            </a:r>
            <a:r>
              <a:rPr lang="ar-SA" dirty="0" smtClean="0"/>
              <a:t> ألفا في حدود عدة </a:t>
            </a:r>
            <a:r>
              <a:rPr lang="ar-SA" dirty="0" err="1" smtClean="0"/>
              <a:t>ميغا</a:t>
            </a:r>
            <a:r>
              <a:rPr lang="ar-SA" dirty="0" smtClean="0"/>
              <a:t> </a:t>
            </a:r>
            <a:r>
              <a:rPr lang="ar-SA" dirty="0" err="1" smtClean="0"/>
              <a:t>الكترون</a:t>
            </a:r>
            <a:r>
              <a:rPr lang="ar-SA" dirty="0" smtClean="0"/>
              <a:t> فولت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ar-SA" sz="2400" b="1" dirty="0" smtClean="0"/>
              <a:t>التأين النوعي </a:t>
            </a:r>
            <a:r>
              <a:rPr lang="en-US" sz="2800" dirty="0" smtClean="0"/>
              <a:t>The specific ionization </a:t>
            </a:r>
            <a:endParaRPr lang="ar-SA" sz="2800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33400" y="16764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ion</a:t>
            </a:r>
            <a:r>
              <a:rPr lang="en-US" baseline="-25000" dirty="0" smtClean="0"/>
              <a:t> </a:t>
            </a:r>
            <a:r>
              <a:rPr lang="en-US" dirty="0" smtClean="0"/>
              <a:t>(10</a:t>
            </a:r>
            <a:r>
              <a:rPr lang="en-US" baseline="30000" dirty="0" smtClean="0"/>
              <a:t>3</a:t>
            </a:r>
            <a:r>
              <a:rPr lang="en-US" dirty="0" smtClean="0"/>
              <a:t>  )</a:t>
            </a:r>
            <a:endParaRPr lang="ar-SA" baseline="30000" dirty="0"/>
          </a:p>
        </p:txBody>
      </p:sp>
      <p:grpSp>
        <p:nvGrpSpPr>
          <p:cNvPr id="32" name="مجموعة 31"/>
          <p:cNvGrpSpPr/>
          <p:nvPr/>
        </p:nvGrpSpPr>
        <p:grpSpPr>
          <a:xfrm>
            <a:off x="457200" y="1447800"/>
            <a:ext cx="4267200" cy="2895600"/>
            <a:chOff x="457200" y="1828800"/>
            <a:chExt cx="4267200" cy="2895600"/>
          </a:xfrm>
        </p:grpSpPr>
        <p:grpSp>
          <p:nvGrpSpPr>
            <p:cNvPr id="31" name="مجموعة 30"/>
            <p:cNvGrpSpPr/>
            <p:nvPr/>
          </p:nvGrpSpPr>
          <p:grpSpPr>
            <a:xfrm>
              <a:off x="457200" y="1828800"/>
              <a:ext cx="4267200" cy="2895600"/>
              <a:chOff x="457200" y="1828800"/>
              <a:chExt cx="4267200" cy="2895600"/>
            </a:xfrm>
          </p:grpSpPr>
          <p:sp>
            <p:nvSpPr>
              <p:cNvPr id="5" name="مستطيل 4"/>
              <p:cNvSpPr/>
              <p:nvPr/>
            </p:nvSpPr>
            <p:spPr>
              <a:xfrm>
                <a:off x="457200" y="1828800"/>
                <a:ext cx="4267200" cy="28956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cxnSp>
            <p:nvCxnSpPr>
              <p:cNvPr id="7" name="رابط كسهم مستقيم 6"/>
              <p:cNvCxnSpPr/>
              <p:nvPr/>
            </p:nvCxnSpPr>
            <p:spPr>
              <a:xfrm>
                <a:off x="914400" y="4114800"/>
                <a:ext cx="3276600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كسهم مستقيم 9"/>
              <p:cNvCxnSpPr/>
              <p:nvPr/>
            </p:nvCxnSpPr>
            <p:spPr>
              <a:xfrm rot="5400000" flipH="1" flipV="1">
                <a:off x="-113506" y="3085306"/>
                <a:ext cx="2057400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رابط مستقيم 12"/>
              <p:cNvCxnSpPr/>
              <p:nvPr/>
            </p:nvCxnSpPr>
            <p:spPr>
              <a:xfrm>
                <a:off x="914400" y="35814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رابط مستقيم 14"/>
              <p:cNvCxnSpPr/>
              <p:nvPr/>
            </p:nvCxnSpPr>
            <p:spPr>
              <a:xfrm>
                <a:off x="914400" y="31242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رابط مستقيم 15"/>
              <p:cNvCxnSpPr/>
              <p:nvPr/>
            </p:nvCxnSpPr>
            <p:spPr>
              <a:xfrm>
                <a:off x="914400" y="25908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رابط مستقيم 18"/>
              <p:cNvCxnSpPr/>
              <p:nvPr/>
            </p:nvCxnSpPr>
            <p:spPr>
              <a:xfrm rot="5400000">
                <a:off x="14859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رابط مستقيم 20"/>
              <p:cNvCxnSpPr/>
              <p:nvPr/>
            </p:nvCxnSpPr>
            <p:spPr>
              <a:xfrm rot="5400000">
                <a:off x="21717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رابط مستقيم 21"/>
              <p:cNvCxnSpPr/>
              <p:nvPr/>
            </p:nvCxnSpPr>
            <p:spPr>
              <a:xfrm rot="5400000">
                <a:off x="29337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شكل حر 22"/>
            <p:cNvSpPr/>
            <p:nvPr/>
          </p:nvSpPr>
          <p:spPr>
            <a:xfrm>
              <a:off x="914400" y="2356339"/>
              <a:ext cx="2475914" cy="1779563"/>
            </a:xfrm>
            <a:custGeom>
              <a:avLst/>
              <a:gdLst>
                <a:gd name="connsiteX0" fmla="*/ 0 w 2475914"/>
                <a:gd name="connsiteY0" fmla="*/ 991772 h 1779563"/>
                <a:gd name="connsiteX1" fmla="*/ 1195754 w 2475914"/>
                <a:gd name="connsiteY1" fmla="*/ 808892 h 1779563"/>
                <a:gd name="connsiteX2" fmla="*/ 2208628 w 2475914"/>
                <a:gd name="connsiteY2" fmla="*/ 161778 h 1779563"/>
                <a:gd name="connsiteX3" fmla="*/ 2475914 w 2475914"/>
                <a:gd name="connsiteY3" fmla="*/ 1779563 h 1779563"/>
                <a:gd name="connsiteX4" fmla="*/ 2475914 w 2475914"/>
                <a:gd name="connsiteY4" fmla="*/ 1779563 h 1779563"/>
                <a:gd name="connsiteX5" fmla="*/ 2461846 w 2475914"/>
                <a:gd name="connsiteY5" fmla="*/ 1751427 h 177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5914" h="1779563">
                  <a:moveTo>
                    <a:pt x="0" y="991772"/>
                  </a:moveTo>
                  <a:cubicBezTo>
                    <a:pt x="413824" y="969498"/>
                    <a:pt x="827649" y="947224"/>
                    <a:pt x="1195754" y="808892"/>
                  </a:cubicBezTo>
                  <a:cubicBezTo>
                    <a:pt x="1563859" y="670560"/>
                    <a:pt x="1995268" y="0"/>
                    <a:pt x="2208628" y="161778"/>
                  </a:cubicBezTo>
                  <a:cubicBezTo>
                    <a:pt x="2421988" y="323556"/>
                    <a:pt x="2475914" y="1779563"/>
                    <a:pt x="2475914" y="1779563"/>
                  </a:cubicBezTo>
                  <a:lnTo>
                    <a:pt x="2475914" y="1779563"/>
                  </a:lnTo>
                  <a:lnTo>
                    <a:pt x="2461846" y="1751427"/>
                  </a:lnTo>
                </a:path>
              </a:pathLst>
            </a:cu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5" name="مربع نص 24"/>
            <p:cNvSpPr txBox="1"/>
            <p:nvPr/>
          </p:nvSpPr>
          <p:spPr>
            <a:xfrm>
              <a:off x="4114800" y="3886200"/>
              <a:ext cx="381000" cy="3810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d</a:t>
              </a:r>
              <a:endParaRPr lang="ar-SA" dirty="0"/>
            </a:p>
          </p:txBody>
        </p:sp>
      </p:grpSp>
      <p:sp>
        <p:nvSpPr>
          <p:cNvPr id="26" name="شكل بيضاوي 25"/>
          <p:cNvSpPr/>
          <p:nvPr/>
        </p:nvSpPr>
        <p:spPr>
          <a:xfrm>
            <a:off x="457200" y="4724400"/>
            <a:ext cx="38862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العلاقة بين التأين النوعي لجسيم واحد من جسيمات ألفا  وبين الأثر</a:t>
            </a:r>
            <a:endParaRPr lang="ar-SA" dirty="0"/>
          </a:p>
        </p:txBody>
      </p:sp>
      <p:sp>
        <p:nvSpPr>
          <p:cNvPr id="27" name="وسيلة شرح على شكل سحابة 26"/>
          <p:cNvSpPr/>
          <p:nvPr/>
        </p:nvSpPr>
        <p:spPr>
          <a:xfrm>
            <a:off x="1981200" y="1066800"/>
            <a:ext cx="4572000" cy="144780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متى يكون التأين النوعي كبيراً ومتى يكون  صغيراً ووضحي السبب؟؟</a:t>
            </a:r>
            <a:endParaRPr lang="ar-SA" b="1" dirty="0"/>
          </a:p>
        </p:txBody>
      </p:sp>
      <p:sp>
        <p:nvSpPr>
          <p:cNvPr id="28" name="مستطيل مستدير الزوايا 27"/>
          <p:cNvSpPr/>
          <p:nvPr/>
        </p:nvSpPr>
        <p:spPr>
          <a:xfrm>
            <a:off x="5410200" y="1371600"/>
            <a:ext cx="37338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في بداية الأثر يكون التأين النوعي صغيراً</a:t>
            </a:r>
          </a:p>
          <a:p>
            <a:pPr algn="ctr"/>
            <a:r>
              <a:rPr lang="ar-SA" dirty="0" smtClean="0"/>
              <a:t>والسبب أن طاقة الجسيم المشحون تكون كبيرة وبالتالي تكون سرعته لازالت كبيرة.</a:t>
            </a:r>
            <a:endParaRPr lang="ar-SA" dirty="0"/>
          </a:p>
        </p:txBody>
      </p:sp>
      <p:sp>
        <p:nvSpPr>
          <p:cNvPr id="29" name="مستطيل مستدير الزوايا 28"/>
          <p:cNvSpPr/>
          <p:nvPr/>
        </p:nvSpPr>
        <p:spPr>
          <a:xfrm>
            <a:off x="4953000" y="3124200"/>
            <a:ext cx="4191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ويزداد التأين النوعي بالتدريج إلى أن تصل أقصى قيمة له عندما يصبح جسيم ألفا في نهاية الأثر أي عندما يفقد جل طاقته وبالتالي يتوقف جسيم </a:t>
            </a:r>
            <a:r>
              <a:rPr lang="ar-SA" dirty="0" err="1" smtClean="0"/>
              <a:t>الفا</a:t>
            </a:r>
            <a:r>
              <a:rPr lang="ar-SA" dirty="0" smtClean="0"/>
              <a:t> في الوسط</a:t>
            </a:r>
            <a:endParaRPr lang="ar-SA" dirty="0"/>
          </a:p>
        </p:txBody>
      </p:sp>
      <p:sp>
        <p:nvSpPr>
          <p:cNvPr id="30" name="مستطيل مستدير الزوايا 29"/>
          <p:cNvSpPr/>
          <p:nvPr/>
        </p:nvSpPr>
        <p:spPr>
          <a:xfrm>
            <a:off x="4419600" y="4648200"/>
            <a:ext cx="4343400" cy="1981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والسبب في ذلك أن زمن تعرض الكترونات </a:t>
            </a:r>
            <a:r>
              <a:rPr lang="ar-SA" b="1" dirty="0" err="1" smtClean="0"/>
              <a:t>ذرات</a:t>
            </a:r>
            <a:r>
              <a:rPr lang="ar-SA" b="1" dirty="0" smtClean="0"/>
              <a:t> المجال الكهربي للجسيم يصبح طويلاً نسبياً عندما تنخفض سرعة هذا الجسيم، أي عندما تقل طاقته، وزيادة زمن التعرض يؤدي بالتالي إلى زيادة احتمال التأين.</a:t>
            </a:r>
            <a:endParaRPr lang="ar-SA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685800" y="13716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ion</a:t>
            </a:r>
            <a:r>
              <a:rPr lang="en-US" baseline="-25000" dirty="0" smtClean="0"/>
              <a:t> </a:t>
            </a:r>
            <a:r>
              <a:rPr lang="en-US" dirty="0" smtClean="0"/>
              <a:t>(10</a:t>
            </a:r>
            <a:r>
              <a:rPr lang="en-US" baseline="30000" dirty="0" smtClean="0"/>
              <a:t>3</a:t>
            </a:r>
            <a:r>
              <a:rPr lang="en-US" dirty="0" smtClean="0"/>
              <a:t>  )</a:t>
            </a:r>
            <a:endParaRPr lang="ar-SA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ar-SA" sz="2400" b="1" dirty="0" smtClean="0"/>
              <a:t>التأين النوعي </a:t>
            </a:r>
            <a:r>
              <a:rPr lang="en-US" sz="2800" dirty="0" smtClean="0"/>
              <a:t>The specific ionization </a:t>
            </a:r>
            <a:endParaRPr lang="ar-SA" sz="2800" dirty="0"/>
          </a:p>
        </p:txBody>
      </p:sp>
      <p:grpSp>
        <p:nvGrpSpPr>
          <p:cNvPr id="6" name="مجموعة 5"/>
          <p:cNvGrpSpPr/>
          <p:nvPr/>
        </p:nvGrpSpPr>
        <p:grpSpPr>
          <a:xfrm>
            <a:off x="533400" y="1676400"/>
            <a:ext cx="4267200" cy="2895600"/>
            <a:chOff x="533400" y="1676400"/>
            <a:chExt cx="4267200" cy="2895600"/>
          </a:xfrm>
        </p:grpSpPr>
        <p:sp>
          <p:nvSpPr>
            <p:cNvPr id="7" name="مستطيل 6"/>
            <p:cNvSpPr/>
            <p:nvPr/>
          </p:nvSpPr>
          <p:spPr>
            <a:xfrm>
              <a:off x="533400" y="1676400"/>
              <a:ext cx="4267200" cy="289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8" name="رابط كسهم مستقيم 7"/>
            <p:cNvCxnSpPr/>
            <p:nvPr/>
          </p:nvCxnSpPr>
          <p:spPr>
            <a:xfrm>
              <a:off x="914400" y="4114800"/>
              <a:ext cx="3276600" cy="1588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كسهم مستقيم 8"/>
            <p:cNvCxnSpPr/>
            <p:nvPr/>
          </p:nvCxnSpPr>
          <p:spPr>
            <a:xfrm rot="5400000" flipH="1" flipV="1">
              <a:off x="-113506" y="3085306"/>
              <a:ext cx="2057400" cy="1588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/>
            <p:cNvCxnSpPr/>
            <p:nvPr/>
          </p:nvCxnSpPr>
          <p:spPr>
            <a:xfrm>
              <a:off x="914400" y="35814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/>
            <p:cNvCxnSpPr/>
            <p:nvPr/>
          </p:nvCxnSpPr>
          <p:spPr>
            <a:xfrm>
              <a:off x="914400" y="31242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>
              <a:off x="914400" y="25908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>
              <a:off x="1485900" y="40767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/>
            <p:cNvCxnSpPr/>
            <p:nvPr/>
          </p:nvCxnSpPr>
          <p:spPr>
            <a:xfrm rot="5400000">
              <a:off x="2171700" y="40767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/>
            <p:cNvCxnSpPr/>
            <p:nvPr/>
          </p:nvCxnSpPr>
          <p:spPr>
            <a:xfrm rot="5400000">
              <a:off x="2933700" y="4076700"/>
              <a:ext cx="7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شكل حر 22"/>
          <p:cNvSpPr/>
          <p:nvPr/>
        </p:nvSpPr>
        <p:spPr>
          <a:xfrm>
            <a:off x="900113" y="2736056"/>
            <a:ext cx="3014662" cy="1400175"/>
          </a:xfrm>
          <a:custGeom>
            <a:avLst/>
            <a:gdLst>
              <a:gd name="connsiteX0" fmla="*/ 0 w 3014662"/>
              <a:gd name="connsiteY0" fmla="*/ 635794 h 1400175"/>
              <a:gd name="connsiteX1" fmla="*/ 585787 w 3014662"/>
              <a:gd name="connsiteY1" fmla="*/ 435769 h 1400175"/>
              <a:gd name="connsiteX2" fmla="*/ 1957387 w 3014662"/>
              <a:gd name="connsiteY2" fmla="*/ 7144 h 1400175"/>
              <a:gd name="connsiteX3" fmla="*/ 2300287 w 3014662"/>
              <a:gd name="connsiteY3" fmla="*/ 478632 h 1400175"/>
              <a:gd name="connsiteX4" fmla="*/ 2400300 w 3014662"/>
              <a:gd name="connsiteY4" fmla="*/ 1264444 h 1400175"/>
              <a:gd name="connsiteX5" fmla="*/ 2928937 w 3014662"/>
              <a:gd name="connsiteY5" fmla="*/ 1293019 h 1400175"/>
              <a:gd name="connsiteX6" fmla="*/ 2914650 w 3014662"/>
              <a:gd name="connsiteY6" fmla="*/ 1278732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4662" h="1400175">
                <a:moveTo>
                  <a:pt x="0" y="635794"/>
                </a:moveTo>
                <a:lnTo>
                  <a:pt x="585787" y="435769"/>
                </a:lnTo>
                <a:cubicBezTo>
                  <a:pt x="912018" y="330994"/>
                  <a:pt x="1671637" y="0"/>
                  <a:pt x="1957387" y="7144"/>
                </a:cubicBezTo>
                <a:cubicBezTo>
                  <a:pt x="2243137" y="14288"/>
                  <a:pt x="2226468" y="269082"/>
                  <a:pt x="2300287" y="478632"/>
                </a:cubicBezTo>
                <a:cubicBezTo>
                  <a:pt x="2374106" y="688182"/>
                  <a:pt x="2295525" y="1128713"/>
                  <a:pt x="2400300" y="1264444"/>
                </a:cubicBezTo>
                <a:cubicBezTo>
                  <a:pt x="2505075" y="1400175"/>
                  <a:pt x="2843212" y="1290638"/>
                  <a:pt x="2928937" y="1293019"/>
                </a:cubicBezTo>
                <a:cubicBezTo>
                  <a:pt x="3014662" y="1295400"/>
                  <a:pt x="2964656" y="1287066"/>
                  <a:pt x="2914650" y="1278732"/>
                </a:cubicBezTo>
              </a:path>
            </a:pathLst>
          </a:cu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ربع نص 23"/>
          <p:cNvSpPr txBox="1"/>
          <p:nvPr/>
        </p:nvSpPr>
        <p:spPr>
          <a:xfrm>
            <a:off x="533400" y="16764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ion</a:t>
            </a:r>
            <a:r>
              <a:rPr lang="en-US" baseline="-25000" dirty="0" smtClean="0"/>
              <a:t> </a:t>
            </a:r>
            <a:r>
              <a:rPr lang="en-US" dirty="0" smtClean="0"/>
              <a:t>(10</a:t>
            </a:r>
            <a:r>
              <a:rPr lang="en-US" baseline="30000" dirty="0" smtClean="0"/>
              <a:t>3</a:t>
            </a:r>
            <a:r>
              <a:rPr lang="en-US" dirty="0" smtClean="0"/>
              <a:t>  )</a:t>
            </a:r>
            <a:endParaRPr lang="ar-SA" baseline="300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4114800" y="3886200"/>
            <a:ext cx="381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d</a:t>
            </a:r>
            <a:endParaRPr lang="ar-SA" dirty="0"/>
          </a:p>
        </p:txBody>
      </p:sp>
      <p:sp>
        <p:nvSpPr>
          <p:cNvPr id="26" name="وسيلة شرح على شكل سحابة 25"/>
          <p:cNvSpPr/>
          <p:nvPr/>
        </p:nvSpPr>
        <p:spPr>
          <a:xfrm>
            <a:off x="2819400" y="1447800"/>
            <a:ext cx="4343400" cy="1066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منحنى براغ للتأين النوعي</a:t>
            </a:r>
            <a:endParaRPr lang="ar-SA" dirty="0"/>
          </a:p>
        </p:txBody>
      </p:sp>
      <p:sp>
        <p:nvSpPr>
          <p:cNvPr id="27" name="مستطيل مستدير الزوايا 26"/>
          <p:cNvSpPr/>
          <p:nvPr/>
        </p:nvSpPr>
        <p:spPr>
          <a:xfrm>
            <a:off x="5410200" y="2895600"/>
            <a:ext cx="32766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ولكن </a:t>
            </a:r>
            <a:r>
              <a:rPr lang="ar-SA" dirty="0" err="1" smtClean="0"/>
              <a:t>اذا</a:t>
            </a:r>
            <a:r>
              <a:rPr lang="ar-SA" dirty="0" smtClean="0"/>
              <a:t> كانت حزمة من جسيمات ألفا الساقطة فسوف نحصل على شكل العلاقة التالية بين التأين النوعي وطول </a:t>
            </a:r>
            <a:r>
              <a:rPr lang="ar-SA" dirty="0" err="1" smtClean="0"/>
              <a:t>الاثر</a:t>
            </a:r>
            <a:endParaRPr lang="ar-SA" dirty="0"/>
          </a:p>
        </p:txBody>
      </p:sp>
      <p:sp>
        <p:nvSpPr>
          <p:cNvPr id="28" name="وسيلة شرح على شكل سحابة 27"/>
          <p:cNvSpPr/>
          <p:nvPr/>
        </p:nvSpPr>
        <p:spPr>
          <a:xfrm>
            <a:off x="4114800" y="4419600"/>
            <a:ext cx="4648200" cy="2438400"/>
          </a:xfrm>
          <a:prstGeom prst="cloudCallout">
            <a:avLst>
              <a:gd name="adj1" fmla="val -56641"/>
              <a:gd name="adj2" fmla="val -6766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وهذا المنحنى يختلف اختلاف طفيف عن سابقه عند نهاية الأثر</a:t>
            </a:r>
          </a:p>
          <a:p>
            <a:pPr algn="ctr"/>
            <a:r>
              <a:rPr lang="ar-SA" b="1" dirty="0" smtClean="0"/>
              <a:t>ويرجع السبب في هذا </a:t>
            </a:r>
            <a:r>
              <a:rPr lang="ar-SA" b="1" dirty="0" err="1" smtClean="0"/>
              <a:t>الأختلاف</a:t>
            </a:r>
            <a:r>
              <a:rPr lang="ar-SA" b="1" dirty="0" smtClean="0"/>
              <a:t> </a:t>
            </a:r>
            <a:r>
              <a:rPr lang="ar-SA" b="1" dirty="0" err="1" smtClean="0"/>
              <a:t>الى</a:t>
            </a:r>
            <a:r>
              <a:rPr lang="ar-SA" b="1" dirty="0" smtClean="0"/>
              <a:t> التبعثر في المدى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صورة 4" descr="scan000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9739" r="19739"/>
          <a:stretch>
            <a:fillRect/>
          </a:stretch>
        </p:blipFill>
        <p:spPr>
          <a:xfrm>
            <a:off x="3200400" y="616634"/>
            <a:ext cx="5334000" cy="3657600"/>
          </a:xfrm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533400" y="685800"/>
            <a:ext cx="1981200" cy="36576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dirty="0" smtClean="0"/>
              <a:t>مقارنة بين علاقة  التأين النوعي مع طول الأثر لجسيمات ألفا تارةً ولجسيم واحد فقط</a:t>
            </a:r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800600" y="4800600"/>
            <a:ext cx="38100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تبعثر المدى </a:t>
            </a:r>
            <a:r>
              <a:rPr lang="en-US" dirty="0" smtClean="0"/>
              <a:t>Range Straggling</a:t>
            </a:r>
            <a:endParaRPr lang="ar-SA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28600" y="5181600"/>
            <a:ext cx="4648200" cy="1219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بسبب أن عملية التصادم بين الجسيم الساقط والالكترونات عملية </a:t>
            </a:r>
            <a:r>
              <a:rPr lang="ar-SA" dirty="0" err="1" smtClean="0"/>
              <a:t>احصائية</a:t>
            </a:r>
            <a:r>
              <a:rPr lang="ar-SA" dirty="0" smtClean="0"/>
              <a:t> بحته وبالتالي يختلف طول الأثر اختلافاً بسيطاً وعليه يختلف مدى الجسيمات الساقطة</a:t>
            </a:r>
            <a:endParaRPr lang="ar-SA" dirty="0"/>
          </a:p>
        </p:txBody>
      </p:sp>
      <p:sp>
        <p:nvSpPr>
          <p:cNvPr id="8" name="قوس 7"/>
          <p:cNvSpPr/>
          <p:nvPr/>
        </p:nvSpPr>
        <p:spPr>
          <a:xfrm>
            <a:off x="6096000" y="2438400"/>
            <a:ext cx="1371600" cy="1371600"/>
          </a:xfrm>
          <a:prstGeom prst="arc">
            <a:avLst>
              <a:gd name="adj1" fmla="val 16200000"/>
              <a:gd name="adj2" fmla="val 1588517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533400" y="1447800"/>
            <a:ext cx="8610600" cy="1295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قدرة الإيقاف للجسيمات المشحونة الثقيلة:</a:t>
            </a:r>
          </a:p>
          <a:p>
            <a:pPr algn="ctr"/>
            <a:r>
              <a:rPr lang="en-US" dirty="0" smtClean="0"/>
              <a:t>Stopping power for heavy charged particles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257675" y="3124200"/>
          <a:ext cx="1011238" cy="666750"/>
        </p:xfrm>
        <a:graphic>
          <a:graphicData uri="http://schemas.openxmlformats.org/presentationml/2006/ole">
            <p:oleObj spid="_x0000_s2050" name="معادلة" r:id="rId3" imgW="596880" imgH="393480" progId="Equation.3">
              <p:embed/>
            </p:oleObj>
          </a:graphicData>
        </a:graphic>
      </p:graphicFrame>
      <p:sp>
        <p:nvSpPr>
          <p:cNvPr id="6" name="وسيلة شرح مستطيلة مستديرة الزوايا 5"/>
          <p:cNvSpPr/>
          <p:nvPr/>
        </p:nvSpPr>
        <p:spPr>
          <a:xfrm>
            <a:off x="5867400" y="3124200"/>
            <a:ext cx="3124200" cy="1447800"/>
          </a:xfrm>
          <a:prstGeom prst="wedgeRoundRectCallout">
            <a:avLst>
              <a:gd name="adj1" fmla="val -66888"/>
              <a:gd name="adj2" fmla="val -62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وهي تمثل متوسط الطاقة التي تفقدها الجسيمات المشحونة على مدى وحدة الطول من المسار</a:t>
            </a:r>
            <a:endParaRPr lang="ar-SA" dirty="0"/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0" y="2743200"/>
            <a:ext cx="3505200" cy="1143000"/>
          </a:xfrm>
          <a:prstGeom prst="cloudCallout">
            <a:avLst>
              <a:gd name="adj1" fmla="val 62799"/>
              <a:gd name="adj2" fmla="val 31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أو الفقد النوعي للطاقة </a:t>
            </a:r>
            <a:r>
              <a:rPr lang="en-US" dirty="0" err="1" smtClean="0"/>
              <a:t>specifical</a:t>
            </a:r>
            <a:r>
              <a:rPr lang="en-US" dirty="0" smtClean="0"/>
              <a:t> energy loss</a:t>
            </a:r>
            <a:endParaRPr lang="ar-SA" dirty="0"/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457200" y="3048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32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663950" y="4191000"/>
          <a:ext cx="1914525" cy="666750"/>
        </p:xfrm>
        <a:graphic>
          <a:graphicData uri="http://schemas.openxmlformats.org/presentationml/2006/ole">
            <p:oleObj spid="_x0000_s2052" name="معادلة" r:id="rId4" imgW="1130040" imgH="393480" progId="Equation.3">
              <p:embed/>
            </p:oleObj>
          </a:graphicData>
        </a:graphic>
      </p:graphicFrame>
      <p:sp>
        <p:nvSpPr>
          <p:cNvPr id="10" name="وسيلة شرح على شكل سحابة 9"/>
          <p:cNvSpPr/>
          <p:nvPr/>
        </p:nvSpPr>
        <p:spPr>
          <a:xfrm>
            <a:off x="4724400" y="5029200"/>
            <a:ext cx="2895600" cy="1371600"/>
          </a:xfrm>
          <a:prstGeom prst="cloudCallout">
            <a:avLst>
              <a:gd name="adj1" fmla="val -26436"/>
              <a:gd name="adj2" fmla="val -76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وهي تعتمد على كل من طاقة الجسيم</a:t>
            </a:r>
            <a:endParaRPr lang="ar-SA" dirty="0"/>
          </a:p>
        </p:txBody>
      </p:sp>
      <p:sp>
        <p:nvSpPr>
          <p:cNvPr id="11" name="وسيلة شرح على شكل سحابة 10"/>
          <p:cNvSpPr/>
          <p:nvPr/>
        </p:nvSpPr>
        <p:spPr>
          <a:xfrm>
            <a:off x="2362200" y="5257800"/>
            <a:ext cx="2057400" cy="990600"/>
          </a:xfrm>
          <a:prstGeom prst="cloudCallout">
            <a:avLst>
              <a:gd name="adj1" fmla="val 75224"/>
              <a:gd name="adj2" fmla="val -113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وكذلك نوع المادة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2400" dirty="0" smtClean="0"/>
              <a:t>قدرة الإيقاف للجسيمات المشحونة الثقيلة:</a:t>
            </a:r>
            <a:br>
              <a:rPr lang="ar-SA" sz="2400" dirty="0" smtClean="0"/>
            </a:br>
            <a:r>
              <a:rPr lang="en-US" sz="2400" dirty="0" smtClean="0"/>
              <a:t>Stopping power for heavy charged particles</a:t>
            </a:r>
            <a:endParaRPr lang="ar-SA" sz="24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933723" y="2971800"/>
          <a:ext cx="5454377" cy="928688"/>
        </p:xfrm>
        <a:graphic>
          <a:graphicData uri="http://schemas.openxmlformats.org/presentationml/2006/ole">
            <p:oleObj spid="_x0000_s27650" name="معادلة" r:id="rId3" imgW="2120760" imgH="507960" progId="Equation.3">
              <p:embed/>
            </p:oleObj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152400" y="1371600"/>
            <a:ext cx="8991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ولقد تمكن هانز بيتي من اشتقاق العلاقة النظرية لقدرة </a:t>
            </a:r>
            <a:r>
              <a:rPr lang="ar-SA" dirty="0" err="1" smtClean="0"/>
              <a:t>الايقاف</a:t>
            </a:r>
            <a:r>
              <a:rPr lang="ar-SA" dirty="0" smtClean="0"/>
              <a:t> المتوسطة لكل 1سم من المادة</a:t>
            </a:r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0" y="3962400"/>
            <a:ext cx="77724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حيث </a:t>
            </a:r>
            <a:r>
              <a:rPr lang="en-US" dirty="0" err="1" smtClean="0"/>
              <a:t>v,z</a:t>
            </a:r>
            <a:r>
              <a:rPr lang="ar-SA" dirty="0" smtClean="0"/>
              <a:t> هما شحنة وسرعة الجسيم الساقط، </a:t>
            </a:r>
            <a:r>
              <a:rPr lang="en-US" dirty="0" smtClean="0"/>
              <a:t>m0 </a:t>
            </a:r>
            <a:r>
              <a:rPr lang="ar-SA" dirty="0" smtClean="0"/>
              <a:t>هي كتلة </a:t>
            </a:r>
            <a:r>
              <a:rPr lang="ar-SA" dirty="0" err="1" smtClean="0"/>
              <a:t>الالكترون</a:t>
            </a:r>
            <a:r>
              <a:rPr lang="ar-SA" dirty="0" smtClean="0"/>
              <a:t> عند السكون، </a:t>
            </a:r>
            <a:r>
              <a:rPr lang="en-US" dirty="0" smtClean="0"/>
              <a:t>N </a:t>
            </a:r>
            <a:r>
              <a:rPr lang="ar-SA" dirty="0" smtClean="0"/>
              <a:t>هو عدد </a:t>
            </a:r>
            <a:r>
              <a:rPr lang="ar-SA" dirty="0" err="1" smtClean="0"/>
              <a:t>ذرات</a:t>
            </a:r>
            <a:r>
              <a:rPr lang="ar-SA" dirty="0" smtClean="0"/>
              <a:t> المادة لكل 1 سم مكعب، </a:t>
            </a:r>
            <a:r>
              <a:rPr lang="en-US" dirty="0" smtClean="0"/>
              <a:t>z </a:t>
            </a:r>
            <a:r>
              <a:rPr lang="ar-SA" dirty="0" smtClean="0"/>
              <a:t> هو العدد الذري للمادة،</a:t>
            </a:r>
            <a:r>
              <a:rPr lang="en-US" dirty="0" smtClean="0"/>
              <a:t>I </a:t>
            </a:r>
            <a:r>
              <a:rPr lang="ar-SA" dirty="0" smtClean="0"/>
              <a:t> هو متوسط كمون(الجهد) التأين </a:t>
            </a:r>
            <a:r>
              <a:rPr lang="ar-SA" dirty="0" err="1" smtClean="0"/>
              <a:t>لذرات</a:t>
            </a:r>
            <a:r>
              <a:rPr lang="ar-SA" dirty="0" smtClean="0"/>
              <a:t> هذه المادة </a:t>
            </a:r>
            <a:r>
              <a:rPr lang="ar-SA" dirty="0" err="1" smtClean="0"/>
              <a:t>و</a:t>
            </a:r>
            <a:r>
              <a:rPr lang="en-US" dirty="0" smtClean="0"/>
              <a:t>C </a:t>
            </a:r>
            <a:r>
              <a:rPr lang="ar-SA" dirty="0" smtClean="0"/>
              <a:t> هي سرعة الضوء في الفراغ.</a:t>
            </a:r>
            <a:endParaRPr lang="ar-SA" dirty="0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124200" y="2133600"/>
          <a:ext cx="2679700" cy="914400"/>
        </p:xfrm>
        <a:graphic>
          <a:graphicData uri="http://schemas.openxmlformats.org/presentationml/2006/ole">
            <p:oleObj spid="_x0000_s27651" name="معادلة" r:id="rId4" imgW="1307880" imgH="457200" progId="Equation.3">
              <p:embed/>
            </p:oleObj>
          </a:graphicData>
        </a:graphic>
      </p:graphicFrame>
      <p:sp>
        <p:nvSpPr>
          <p:cNvPr id="7" name="وسيلة شرح بيضاوية 6"/>
          <p:cNvSpPr/>
          <p:nvPr/>
        </p:nvSpPr>
        <p:spPr>
          <a:xfrm>
            <a:off x="6553200" y="2667000"/>
            <a:ext cx="2590800" cy="1676400"/>
          </a:xfrm>
          <a:prstGeom prst="wedgeEllipseCallout">
            <a:avLst>
              <a:gd name="adj1" fmla="val -59881"/>
              <a:gd name="adj2" fmla="val 1277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عندما تكون طاقة الجسيمات </a:t>
            </a:r>
            <a:r>
              <a:rPr lang="ar-SA" dirty="0" err="1" smtClean="0"/>
              <a:t>الساقطةصغيرة</a:t>
            </a:r>
            <a:r>
              <a:rPr lang="ar-SA" dirty="0" smtClean="0"/>
              <a:t> أي في حدود عشرات </a:t>
            </a:r>
            <a:r>
              <a:rPr lang="en-US" dirty="0" err="1" smtClean="0"/>
              <a:t>MeV</a:t>
            </a:r>
            <a:endParaRPr lang="ar-SA" dirty="0"/>
          </a:p>
        </p:txBody>
      </p:sp>
      <p:sp>
        <p:nvSpPr>
          <p:cNvPr id="8" name="شكل بيضاوي 7"/>
          <p:cNvSpPr/>
          <p:nvPr/>
        </p:nvSpPr>
        <p:spPr>
          <a:xfrm>
            <a:off x="5334000" y="5791200"/>
            <a:ext cx="35052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ويصبح الثابت </a:t>
            </a:r>
            <a:r>
              <a:rPr lang="en-US" dirty="0" smtClean="0"/>
              <a:t>B </a:t>
            </a:r>
            <a:r>
              <a:rPr lang="ar-SA" dirty="0" smtClean="0"/>
              <a:t>  كما في الشكل التالي</a:t>
            </a:r>
            <a:endParaRPr lang="ar-SA" dirty="0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566863" y="5661025"/>
          <a:ext cx="2776537" cy="882650"/>
        </p:xfrm>
        <a:graphic>
          <a:graphicData uri="http://schemas.openxmlformats.org/presentationml/2006/ole">
            <p:oleObj spid="_x0000_s27652" name="معادلة" r:id="rId5" imgW="107928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22838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وتجدر الإشارة إلى أن العلاقتين السابقتين لا تصلحان للاستخدام عند الطاقات الصغيرة جداً حيث يحدث تبادل الالكترونات بين المادة والجسيم وكذلك قيمة </a:t>
            </a:r>
            <a:r>
              <a:rPr lang="en-US" dirty="0" smtClean="0"/>
              <a:t>I</a:t>
            </a:r>
            <a:r>
              <a:rPr lang="ar-SA" dirty="0" smtClean="0"/>
              <a:t> </a:t>
            </a:r>
            <a:r>
              <a:rPr lang="ar-SA" dirty="0" err="1" smtClean="0"/>
              <a:t>جهدالتأين</a:t>
            </a:r>
            <a:r>
              <a:rPr lang="ar-SA" dirty="0" smtClean="0"/>
              <a:t> يجب تحديدها عملياً.</a:t>
            </a:r>
          </a:p>
          <a:p>
            <a:r>
              <a:rPr lang="ar-SA" dirty="0" smtClean="0"/>
              <a:t>وفي الأغراض العملية يفضل اتخاذ قيمة فيزيائية تعرف </a:t>
            </a:r>
            <a:r>
              <a:rPr lang="ar-SA" dirty="0" err="1" smtClean="0"/>
              <a:t>بقدرةالايقاف</a:t>
            </a:r>
            <a:r>
              <a:rPr lang="ar-SA" dirty="0" smtClean="0"/>
              <a:t> النسبية</a:t>
            </a:r>
          </a:p>
          <a:p>
            <a:r>
              <a:rPr lang="en-US" dirty="0" smtClean="0"/>
              <a:t>Relative Stopping Power RSP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حيث أن</a:t>
            </a:r>
          </a:p>
          <a:p>
            <a:r>
              <a:rPr lang="en-US" dirty="0" smtClean="0"/>
              <a:t>Air </a:t>
            </a:r>
            <a:r>
              <a:rPr lang="ar-SA" dirty="0" smtClean="0"/>
              <a:t>تعود على الهواء</a:t>
            </a:r>
          </a:p>
          <a:p>
            <a:r>
              <a:rPr lang="en-US" dirty="0" smtClean="0"/>
              <a:t>Abs</a:t>
            </a:r>
            <a:r>
              <a:rPr lang="ar-SA" dirty="0" smtClean="0"/>
              <a:t> تعود على المادة الممتصة للطاقة</a:t>
            </a: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2400" dirty="0" smtClean="0"/>
              <a:t>قدرة الإيقاف للجسيمات المشحونة الثقيلة:</a:t>
            </a:r>
            <a:br>
              <a:rPr lang="ar-SA" sz="2400" dirty="0" smtClean="0"/>
            </a:br>
            <a:r>
              <a:rPr lang="en-US" sz="2400" dirty="0" smtClean="0"/>
              <a:t>Stopping power for heavy charged particles</a:t>
            </a:r>
            <a:endParaRPr lang="ar-SA" sz="2400" dirty="0"/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609600" y="4419600"/>
          <a:ext cx="6237288" cy="812800"/>
        </p:xfrm>
        <a:graphic>
          <a:graphicData uri="http://schemas.openxmlformats.org/presentationml/2006/ole">
            <p:oleObj spid="_x0000_s29701" name="معادلة" r:id="rId3" imgW="24256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وعندما تكون المادة في شكل مركب كيميائي لعدة عناصر فانه يجب </a:t>
            </a:r>
            <a:r>
              <a:rPr lang="ar-SA" dirty="0" err="1" smtClean="0"/>
              <a:t>ايضاح</a:t>
            </a:r>
            <a:r>
              <a:rPr lang="ar-SA" dirty="0" smtClean="0"/>
              <a:t> أن طاقة الروابط الكيميائية بين العناصر المختلفة تعتبر مهملة </a:t>
            </a:r>
            <a:r>
              <a:rPr lang="ar-SA" dirty="0" err="1" smtClean="0"/>
              <a:t>ولاتشكل</a:t>
            </a:r>
            <a:r>
              <a:rPr lang="ar-SA" dirty="0" smtClean="0"/>
              <a:t> أي أثر على قدرة </a:t>
            </a:r>
            <a:r>
              <a:rPr lang="ar-SA" dirty="0" err="1" smtClean="0"/>
              <a:t>الايقاف</a:t>
            </a:r>
            <a:r>
              <a:rPr lang="ar-SA" dirty="0" smtClean="0"/>
              <a:t> للمادة المكونة من عدة عناصر.</a:t>
            </a:r>
          </a:p>
          <a:p>
            <a:r>
              <a:rPr lang="ar-SA" dirty="0" smtClean="0"/>
              <a:t>ولذلك فإنه عندما تكون المادة ممتصة في شكل مركب كيميائي تعتبر قدرة </a:t>
            </a:r>
            <a:r>
              <a:rPr lang="ar-SA" dirty="0" err="1" smtClean="0"/>
              <a:t>الايقاف</a:t>
            </a:r>
            <a:r>
              <a:rPr lang="ar-SA" dirty="0" smtClean="0"/>
              <a:t> في المركب مساوية لمجموع قدرات </a:t>
            </a:r>
            <a:r>
              <a:rPr lang="ar-SA" dirty="0" err="1" smtClean="0"/>
              <a:t>الايقاف</a:t>
            </a:r>
            <a:r>
              <a:rPr lang="ar-SA" dirty="0" smtClean="0"/>
              <a:t> في كل مادة على </a:t>
            </a:r>
            <a:r>
              <a:rPr lang="ar-SA" dirty="0" err="1" smtClean="0"/>
              <a:t>حدة</a:t>
            </a:r>
            <a:r>
              <a:rPr lang="ar-SA" dirty="0" smtClean="0"/>
              <a:t> مع الأخذ في الاعتبار نسب المواد في المركب،</a:t>
            </a:r>
          </a:p>
          <a:p>
            <a:r>
              <a:rPr lang="ar-SA" dirty="0" smtClean="0"/>
              <a:t>أي أن قدرة </a:t>
            </a:r>
            <a:r>
              <a:rPr lang="ar-SA" dirty="0" err="1" smtClean="0"/>
              <a:t>الايقاف</a:t>
            </a:r>
            <a:r>
              <a:rPr lang="ar-SA" dirty="0" smtClean="0"/>
              <a:t> في المادة المركبة هي:</a:t>
            </a:r>
          </a:p>
          <a:p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57200" y="60960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قدرة الإيقاف للجسيمات المشحونة الثقيلة:</a:t>
            </a:r>
            <a:br>
              <a:rPr kumimoji="0" lang="ar-SA" sz="24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Stopping power for heavy charged particles</a:t>
            </a:r>
            <a:endParaRPr kumimoji="0" lang="ar-SA" sz="2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838200" y="5933902"/>
          <a:ext cx="4927600" cy="771698"/>
        </p:xfrm>
        <a:graphic>
          <a:graphicData uri="http://schemas.openxmlformats.org/presentationml/2006/ole">
            <p:oleObj spid="_x0000_s30723" name="معادلة" r:id="rId3" imgW="27939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مدى الجسيمات المشحونة الثقيلة:</a:t>
            </a:r>
            <a:br>
              <a:rPr lang="ar-SA" b="1" dirty="0" smtClean="0"/>
            </a:br>
            <a:endParaRPr lang="ar-SA" dirty="0"/>
          </a:p>
        </p:txBody>
      </p:sp>
      <p:pic>
        <p:nvPicPr>
          <p:cNvPr id="41986" name="Picture 2" descr="C:\Documents and Settings\TOSHIBA\My Documents\My Scans\2011-02 (Feb)\scan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971800"/>
            <a:ext cx="6934200" cy="35814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مستطيل مستدير الزوايا 4"/>
          <p:cNvSpPr/>
          <p:nvPr/>
        </p:nvSpPr>
        <p:spPr>
          <a:xfrm>
            <a:off x="1828800" y="1447800"/>
            <a:ext cx="67056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لكي نعين المدى لجسيمات المشحونة الثقيلة ندرس العلاقة بين  سمك </a:t>
            </a:r>
            <a:r>
              <a:rPr lang="ar-SA" sz="2000" b="1" dirty="0" err="1" smtClean="0"/>
              <a:t>المادةالماصة</a:t>
            </a:r>
            <a:r>
              <a:rPr lang="ar-SA" sz="2000" b="1" dirty="0" smtClean="0"/>
              <a:t> (الوسط) وشدة الجسيمات النافذة منها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457200" y="3810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28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429000" y="1524000"/>
            <a:ext cx="4572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مدى الجسيمات المشحونة الثقيلة: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762000" y="2667000"/>
            <a:ext cx="8001000" cy="1143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مدى الجسيم المشحون في مادة ما هو عبارة عن طول المسافة المستقيمة التي يقطعها الجسيم في اتجاه سقوطه في هذه المادة.</a:t>
            </a:r>
            <a:endParaRPr lang="ar-SA" sz="2000" b="1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495800" y="4191000"/>
            <a:ext cx="4343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طول الأثر للجسيمات من النوع نفسه وطاقتها الابتدائية واحدة فإن طول </a:t>
            </a:r>
            <a:r>
              <a:rPr lang="ar-SA" dirty="0" err="1" smtClean="0"/>
              <a:t>الاثر</a:t>
            </a:r>
            <a:r>
              <a:rPr lang="ar-SA" dirty="0" smtClean="0"/>
              <a:t> يكون متساو تقريباً</a:t>
            </a:r>
            <a:endParaRPr lang="ar-SA" dirty="0"/>
          </a:p>
        </p:txBody>
      </p:sp>
      <p:sp>
        <p:nvSpPr>
          <p:cNvPr id="8" name="وسيلة شرح على شكل سحابة 7"/>
          <p:cNvSpPr/>
          <p:nvPr/>
        </p:nvSpPr>
        <p:spPr>
          <a:xfrm>
            <a:off x="0" y="3429000"/>
            <a:ext cx="4495800" cy="3429000"/>
          </a:xfrm>
          <a:prstGeom prst="cloudCallout">
            <a:avLst>
              <a:gd name="adj1" fmla="val 63240"/>
              <a:gd name="adj2" fmla="val -42599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أن تصادم الجسيم الساقط مع الالكترونات هي عملية </a:t>
            </a:r>
            <a:r>
              <a:rPr lang="ar-SA" dirty="0" err="1" smtClean="0"/>
              <a:t>احصائية</a:t>
            </a:r>
            <a:r>
              <a:rPr lang="ar-SA" dirty="0" smtClean="0"/>
              <a:t> بحته فقد تختلف المسافة بين التصادمات وبالتالي يختلف طول الأثر اختلافاً بسيطاً مما يؤدي إلى حدوث اختلاف طفيف في المدى للجسيمات من النوع نفسه وذوي الطاقة الواحدة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lang="ar-SA" sz="2400" b="1" dirty="0" smtClean="0"/>
              <a:t>مدى الجسيمات المشحونة الثقيلة:</a:t>
            </a:r>
            <a:br>
              <a:rPr lang="ar-SA" sz="2400" b="1" dirty="0" smtClean="0"/>
            </a:br>
            <a:r>
              <a:rPr lang="en-US" sz="2400" b="1" dirty="0" smtClean="0"/>
              <a:t>Range of heavy charged particle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endParaRPr kumimoji="0" lang="ar-SA" sz="2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/>
        </p:nvGraphicFramePr>
        <p:xfrm>
          <a:off x="2743200" y="1905000"/>
          <a:ext cx="3519170" cy="863600"/>
        </p:xfrm>
        <a:graphic>
          <a:graphicData uri="http://schemas.openxmlformats.org/presentationml/2006/ole">
            <p:oleObj spid="_x0000_s32770" name="معادلة" r:id="rId3" imgW="2070000" imgH="507960" progId="Equation.3">
              <p:embed/>
            </p:oleObj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1828800" y="1219200"/>
            <a:ext cx="7010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يمكن حساب المدى بدلالة قدرة </a:t>
            </a:r>
            <a:r>
              <a:rPr lang="ar-SA" dirty="0" err="1" smtClean="0"/>
              <a:t>الايقاف</a:t>
            </a:r>
            <a:r>
              <a:rPr lang="ar-SA" dirty="0" smtClean="0"/>
              <a:t> وذلك طبقاً للعلاقة التالية:</a:t>
            </a:r>
            <a:endParaRPr lang="ar-SA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819400" y="2819400"/>
            <a:ext cx="5943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وكذلك نستطيع </a:t>
            </a:r>
            <a:r>
              <a:rPr lang="ar-SA" dirty="0" err="1" smtClean="0"/>
              <a:t>ايجاد</a:t>
            </a:r>
            <a:r>
              <a:rPr lang="ar-SA" dirty="0" smtClean="0"/>
              <a:t> المدى للجسيم في مادة </a:t>
            </a:r>
            <a:r>
              <a:rPr lang="ar-SA" dirty="0" err="1" smtClean="0"/>
              <a:t>بمعلومية</a:t>
            </a:r>
            <a:r>
              <a:rPr lang="ar-SA" dirty="0" smtClean="0"/>
              <a:t> مداه في مادة أخرى </a:t>
            </a:r>
            <a:r>
              <a:rPr lang="ar-SA" dirty="0" err="1" smtClean="0"/>
              <a:t>وبمعلومية</a:t>
            </a:r>
            <a:r>
              <a:rPr lang="ar-SA" dirty="0" smtClean="0"/>
              <a:t> كل من الكثافة والوزن الذري</a:t>
            </a:r>
            <a:endParaRPr lang="ar-SA" dirty="0"/>
          </a:p>
        </p:txBody>
      </p:sp>
      <p:graphicFrame>
        <p:nvGraphicFramePr>
          <p:cNvPr id="9" name="كائن 8"/>
          <p:cNvGraphicFramePr>
            <a:graphicFrameLocks noChangeAspect="1"/>
          </p:cNvGraphicFramePr>
          <p:nvPr/>
        </p:nvGraphicFramePr>
        <p:xfrm>
          <a:off x="2286000" y="3886200"/>
          <a:ext cx="1536700" cy="917433"/>
        </p:xfrm>
        <a:graphic>
          <a:graphicData uri="http://schemas.openxmlformats.org/presentationml/2006/ole">
            <p:oleObj spid="_x0000_s32772" name="معادلة" r:id="rId4" imgW="850680" imgH="507960" progId="Equation.3">
              <p:embed/>
            </p:oleObj>
          </a:graphicData>
        </a:graphic>
      </p:graphicFrame>
      <p:sp>
        <p:nvSpPr>
          <p:cNvPr id="10" name="وسيلة شرح على شكل سحابة 9"/>
          <p:cNvSpPr/>
          <p:nvPr/>
        </p:nvSpPr>
        <p:spPr>
          <a:xfrm>
            <a:off x="4953000" y="3886200"/>
            <a:ext cx="3810000" cy="1295400"/>
          </a:xfrm>
          <a:prstGeom prst="cloudCallout">
            <a:avLst>
              <a:gd name="adj1" fmla="val -64738"/>
              <a:gd name="adj2" fmla="val -1382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وتعتبر دقيقة هذه العلاقة </a:t>
            </a:r>
            <a:r>
              <a:rPr lang="ar-SA" dirty="0" err="1" smtClean="0"/>
              <a:t>اذا</a:t>
            </a:r>
            <a:r>
              <a:rPr lang="ar-SA" dirty="0" smtClean="0"/>
              <a:t> كان هناك فرق كبير بين الوزن الذري</a:t>
            </a:r>
            <a:endParaRPr lang="ar-SA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228600" y="5105400"/>
            <a:ext cx="876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فإذا كان الهواء هو المادة المعلومة المدى </a:t>
            </a:r>
            <a:r>
              <a:rPr lang="en-US" dirty="0" smtClean="0"/>
              <a:t>R air </a:t>
            </a:r>
            <a:r>
              <a:rPr lang="ar-SA" dirty="0" smtClean="0"/>
              <a:t> وبالتعويض بكثافة والوزن الذري للهواء نحصل على العلاقة التالية:</a:t>
            </a:r>
            <a:endParaRPr lang="ar-SA" dirty="0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955800" y="5788025"/>
          <a:ext cx="3073400" cy="917575"/>
        </p:xfrm>
        <a:graphic>
          <a:graphicData uri="http://schemas.openxmlformats.org/presentationml/2006/ole">
            <p:oleObj spid="_x0000_s32773" name="معادلة" r:id="rId5" imgW="170172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267200" y="2286000"/>
            <a:ext cx="4419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ويمكن </a:t>
            </a:r>
            <a:r>
              <a:rPr lang="ar-SA" dirty="0" err="1" smtClean="0"/>
              <a:t>ايضاً</a:t>
            </a:r>
            <a:r>
              <a:rPr lang="ar-SA" dirty="0" smtClean="0"/>
              <a:t> تعريف السمك المكافئ: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609600" y="3733800"/>
          <a:ext cx="8050212" cy="533400"/>
        </p:xfrm>
        <a:graphic>
          <a:graphicData uri="http://schemas.openxmlformats.org/presentationml/2006/ole">
            <p:oleObj spid="_x0000_s37890" name="معادلة" r:id="rId3" imgW="3543120" imgH="228600" progId="Equation.3">
              <p:embed/>
            </p:oleObj>
          </a:graphicData>
        </a:graphic>
      </p:graphicFrame>
      <p:sp>
        <p:nvSpPr>
          <p:cNvPr id="6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lang="ar-SA" sz="2400" b="1" dirty="0" smtClean="0"/>
              <a:t>مدى الجسيمات المشحونة الثقيلة:</a:t>
            </a:r>
            <a:br>
              <a:rPr lang="ar-SA" sz="2400" b="1" dirty="0" smtClean="0"/>
            </a:br>
            <a:r>
              <a:rPr lang="en-US" sz="2400" b="1" dirty="0" smtClean="0"/>
              <a:t>Range of heavy charged particle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endParaRPr kumimoji="0" lang="ar-SA" sz="2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TOSHIBA\My Documents\My Scans\2011-02 (Feb)\scan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994" t="2701" r="316" b="4700"/>
          <a:stretch>
            <a:fillRect/>
          </a:stretch>
        </p:blipFill>
        <p:spPr bwMode="auto">
          <a:xfrm>
            <a:off x="0" y="1447800"/>
            <a:ext cx="6553200" cy="5410200"/>
          </a:xfrm>
          <a:prstGeom prst="rect">
            <a:avLst/>
          </a:prstGeom>
          <a:noFill/>
        </p:spPr>
      </p:pic>
      <p:sp>
        <p:nvSpPr>
          <p:cNvPr id="5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28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5867400" y="1554162"/>
            <a:ext cx="3124200" cy="461803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العلاقة بين قدرة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الايقاف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وطاقة الجسيمات الساقطة لأنواع مختلفة من الجسيمات المشحونة في الهواء.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0" y="1554162"/>
            <a:ext cx="3657600" cy="3170237"/>
          </a:xfrm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العلاقة بين قدرة </a:t>
            </a:r>
            <a:r>
              <a:rPr lang="ar-SA" dirty="0" err="1" smtClean="0"/>
              <a:t>الايقاف</a:t>
            </a:r>
            <a:r>
              <a:rPr lang="ar-SA" dirty="0" smtClean="0"/>
              <a:t> وطاقة الجسيمات الساقطة لأنواع مختلفة من الجسيمات المشحونة في كل مواد مختلفة.</a:t>
            </a:r>
          </a:p>
          <a:p>
            <a:pPr>
              <a:buNone/>
            </a:pPr>
            <a:endParaRPr lang="ar-SA" dirty="0" smtClean="0">
              <a:solidFill>
                <a:srgbClr val="FF0000"/>
              </a:solidFill>
            </a:endParaRP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وان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تفاعل الجسيمات المشحونة الثقيلة مع المادة</a:t>
            </a:r>
            <a:endParaRPr kumimoji="0" lang="ar-SA" sz="28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C:\Documents and Settings\TOSHIBA\My Documents\My Scans\2011-02 (Feb)\scan0007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4222" y="1295400"/>
            <a:ext cx="5338378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العلاقة بين المدى وطاقة الجسيمات الساقطة لأنواع مختلفة من الجسيمات المشحونة.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62" name="Picture 2" descr="C:\Documents and Settings\TOSHIBA\My Documents\My Scans\2011-02 (Feb)\scan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5344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زمن </a:t>
            </a:r>
            <a:r>
              <a:rPr lang="ar-SA" dirty="0" err="1" smtClean="0"/>
              <a:t>الايقاف</a:t>
            </a:r>
            <a:r>
              <a:rPr lang="ar-SA" dirty="0" smtClean="0"/>
              <a:t> </a:t>
            </a:r>
            <a:r>
              <a:rPr lang="en-US" sz="2800" dirty="0" smtClean="0"/>
              <a:t>the stopping time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ومن دراسات تجريبية واسعة وجد أنه يمكننا </a:t>
            </a:r>
            <a:r>
              <a:rPr lang="ar-SA" dirty="0" err="1" smtClean="0"/>
              <a:t>ايجاد</a:t>
            </a:r>
            <a:r>
              <a:rPr lang="ar-SA" dirty="0" smtClean="0"/>
              <a:t> الزمن التقريبي </a:t>
            </a:r>
            <a:r>
              <a:rPr lang="ar-SA" dirty="0" err="1" smtClean="0"/>
              <a:t>لأيقاف</a:t>
            </a:r>
            <a:r>
              <a:rPr lang="ar-SA" dirty="0" smtClean="0"/>
              <a:t> الجسيمات المشحونة في المادة </a:t>
            </a:r>
            <a:r>
              <a:rPr lang="ar-SA" dirty="0" err="1" smtClean="0"/>
              <a:t>الماصةمن</a:t>
            </a:r>
            <a:r>
              <a:rPr lang="ar-SA" dirty="0" smtClean="0"/>
              <a:t> خلال العلاقة التالية: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حيث</a:t>
            </a:r>
            <a:r>
              <a:rPr lang="en-US" dirty="0" err="1" smtClean="0"/>
              <a:t>m</a:t>
            </a:r>
            <a:r>
              <a:rPr lang="en-US" baseline="-25000" dirty="0" err="1" smtClean="0"/>
              <a:t>A</a:t>
            </a:r>
            <a:r>
              <a:rPr lang="en-US" dirty="0" smtClean="0"/>
              <a:t> </a:t>
            </a:r>
            <a:r>
              <a:rPr lang="ar-SA" dirty="0" smtClean="0"/>
              <a:t>هي كتلة الجسيم المشحون،</a:t>
            </a:r>
            <a:r>
              <a:rPr lang="en-US" dirty="0" smtClean="0"/>
              <a:t>E </a:t>
            </a:r>
            <a:r>
              <a:rPr lang="ar-SA" dirty="0" smtClean="0"/>
              <a:t> هي طاقته.</a:t>
            </a:r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67000" y="3206750"/>
          <a:ext cx="2559050" cy="831850"/>
        </p:xfrm>
        <a:graphic>
          <a:graphicData uri="http://schemas.openxmlformats.org/presentationml/2006/ole">
            <p:oleObj spid="_x0000_s35842" name="معادلة" r:id="rId3" imgW="13078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856038"/>
          </a:xfrm>
        </p:spPr>
        <p:txBody>
          <a:bodyPr>
            <a:normAutofit fontScale="70000" lnSpcReduction="20000"/>
          </a:bodyPr>
          <a:lstStyle/>
          <a:p>
            <a:r>
              <a:rPr lang="ar-SA" dirty="0" smtClean="0"/>
              <a:t>أوجدي العلاقة بين قدرة </a:t>
            </a:r>
            <a:r>
              <a:rPr lang="ar-SA" dirty="0" err="1" smtClean="0"/>
              <a:t>الايقاف</a:t>
            </a:r>
            <a:r>
              <a:rPr lang="ar-SA" dirty="0" smtClean="0"/>
              <a:t> لجسيمات ألفا </a:t>
            </a:r>
            <a:r>
              <a:rPr lang="ar-SA" dirty="0" err="1" smtClean="0"/>
              <a:t>والبرتونات</a:t>
            </a:r>
            <a:r>
              <a:rPr lang="ar-SA" dirty="0" smtClean="0"/>
              <a:t> في المادة نفسها؟</a:t>
            </a:r>
          </a:p>
          <a:p>
            <a:r>
              <a:rPr lang="ar-SA" dirty="0" smtClean="0"/>
              <a:t>أوجدي مدى </a:t>
            </a:r>
            <a:r>
              <a:rPr lang="ar-SA" dirty="0" err="1" smtClean="0"/>
              <a:t>جسمات</a:t>
            </a:r>
            <a:r>
              <a:rPr lang="ar-SA" dirty="0" smtClean="0"/>
              <a:t> ألفا ذات طاقة </a:t>
            </a:r>
            <a:r>
              <a:rPr lang="en-US" dirty="0" smtClean="0"/>
              <a:t>5 </a:t>
            </a:r>
            <a:r>
              <a:rPr lang="en-US" dirty="0" err="1" smtClean="0"/>
              <a:t>MeV</a:t>
            </a:r>
            <a:r>
              <a:rPr lang="en-US" dirty="0" smtClean="0"/>
              <a:t> </a:t>
            </a:r>
            <a:r>
              <a:rPr lang="ar-SA" dirty="0" smtClean="0"/>
              <a:t> في </a:t>
            </a:r>
            <a:r>
              <a:rPr lang="ar-SA" dirty="0" err="1" smtClean="0"/>
              <a:t>الالمنيوم</a:t>
            </a:r>
            <a:r>
              <a:rPr lang="ar-SA" dirty="0" smtClean="0"/>
              <a:t>؟</a:t>
            </a:r>
            <a:r>
              <a:rPr lang="ar-SA" dirty="0" err="1" smtClean="0"/>
              <a:t>اذا</a:t>
            </a:r>
            <a:r>
              <a:rPr lang="ar-SA" dirty="0" smtClean="0"/>
              <a:t> </a:t>
            </a:r>
            <a:r>
              <a:rPr lang="ar-SA" dirty="0" err="1" smtClean="0"/>
              <a:t>علمتي</a:t>
            </a:r>
            <a:r>
              <a:rPr lang="ar-SA" dirty="0" smtClean="0"/>
              <a:t> </a:t>
            </a:r>
            <a:r>
              <a:rPr lang="en-US" dirty="0" smtClean="0"/>
              <a:t>RSP (</a:t>
            </a:r>
            <a:r>
              <a:rPr lang="en-US" dirty="0" err="1" smtClean="0"/>
              <a:t>alalminum</a:t>
            </a:r>
            <a:r>
              <a:rPr lang="en-US" dirty="0" smtClean="0"/>
              <a:t>)=    1 6 00</a:t>
            </a:r>
          </a:p>
          <a:p>
            <a:pPr>
              <a:buNone/>
            </a:pPr>
            <a:r>
              <a:rPr lang="ar-SA" dirty="0" err="1" smtClean="0"/>
              <a:t>وعلمتي</a:t>
            </a:r>
            <a:r>
              <a:rPr lang="ar-SA" dirty="0" smtClean="0"/>
              <a:t> أن مدى جسيمات ألفا في الهواء يعطى بالعلاقة التالية: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عيني قدرة </a:t>
            </a:r>
            <a:r>
              <a:rPr lang="ar-SA" dirty="0" err="1" smtClean="0"/>
              <a:t>الايقاف</a:t>
            </a:r>
            <a:r>
              <a:rPr lang="ar-SA" dirty="0" smtClean="0"/>
              <a:t> لجسيمات ألفا ذات الطاقة </a:t>
            </a:r>
            <a:r>
              <a:rPr lang="en-US" dirty="0" smtClean="0"/>
              <a:t>5MeV</a:t>
            </a:r>
            <a:r>
              <a:rPr lang="ar-SA" dirty="0" smtClean="0"/>
              <a:t>  في غاز الهيدروجين؟</a:t>
            </a:r>
          </a:p>
          <a:p>
            <a:r>
              <a:rPr lang="ar-SA" dirty="0" smtClean="0"/>
              <a:t>عيني زمن </a:t>
            </a:r>
            <a:r>
              <a:rPr lang="ar-SA" dirty="0" err="1" smtClean="0"/>
              <a:t>الايقاف</a:t>
            </a:r>
            <a:r>
              <a:rPr lang="ar-SA" dirty="0" smtClean="0"/>
              <a:t> لجسيمات </a:t>
            </a:r>
            <a:r>
              <a:rPr lang="ar-SA" dirty="0" err="1" smtClean="0"/>
              <a:t>ألفاذات</a:t>
            </a:r>
            <a:r>
              <a:rPr lang="ar-SA" dirty="0" smtClean="0"/>
              <a:t> الطاقة </a:t>
            </a:r>
            <a:r>
              <a:rPr lang="en-US" dirty="0" smtClean="0"/>
              <a:t>5MeV </a:t>
            </a:r>
            <a:r>
              <a:rPr lang="ar-SA" dirty="0" smtClean="0"/>
              <a:t> في غاز الهيدروجين</a:t>
            </a:r>
          </a:p>
          <a:p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57200" y="68580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قدرة الإيقاف للجسيمات المشحونة الثقيلة:</a:t>
            </a:r>
            <a:br>
              <a:rPr kumimoji="0" lang="ar-SA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Stopping power for heavy charged particles</a:t>
            </a:r>
            <a:endParaRPr kumimoji="0" lang="ar-SA" sz="2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505200" y="3276600"/>
          <a:ext cx="1905000" cy="381000"/>
        </p:xfrm>
        <a:graphic>
          <a:graphicData uri="http://schemas.openxmlformats.org/presentationml/2006/ole">
            <p:oleObj spid="_x0000_s31746" name="معادلة" r:id="rId3" imgW="11430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691</TotalTime>
  <Words>1454</Words>
  <Application>Microsoft Office PowerPoint</Application>
  <PresentationFormat>عرض على الشاشة (3:4)‏</PresentationFormat>
  <Paragraphs>159</Paragraphs>
  <Slides>30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2" baseType="lpstr">
      <vt:lpstr>رحلة</vt:lpstr>
      <vt:lpstr>معادلة</vt:lpstr>
      <vt:lpstr>فيزياء نووية (2)</vt:lpstr>
      <vt:lpstr>للتواصل مع أستاذ المادة والحصول على عروض المحاضرات أول بأول ماعليك إلا ارسال رسالة الكترونيه لهذا العنوان</vt:lpstr>
      <vt:lpstr>أسس الفيزياء الإشعاعية د.محمد فاروق                        أحمد السريع</vt:lpstr>
      <vt:lpstr>الشريحة 4</vt:lpstr>
      <vt:lpstr>فيزياء نووية  2</vt:lpstr>
      <vt:lpstr>فيزياء نووية  2</vt:lpstr>
      <vt:lpstr>توزيع الدرجات للمقرر فيزياء نووية ”2“</vt:lpstr>
      <vt:lpstr>تفاعل الجسيمات المشحونة مع المادة:</vt:lpstr>
      <vt:lpstr>ماهي الجسيمات المشحونة؟</vt:lpstr>
      <vt:lpstr>تفاعل الجسيمات المشحونة الثقيلة مع المادة</vt:lpstr>
      <vt:lpstr>الشريحة 11</vt:lpstr>
      <vt:lpstr>تفاعل الجسيمات المشحونة الثقيلة مع المادة</vt:lpstr>
      <vt:lpstr>تفاعل الجسيمات المشحونة الثقيلة مع المادة</vt:lpstr>
      <vt:lpstr>تفاعل الجسيمات المشحونة الثقيلة مع المادة</vt:lpstr>
      <vt:lpstr>التأين النوعي The specific ionization </vt:lpstr>
      <vt:lpstr>التأين النوعي The specific ionization </vt:lpstr>
      <vt:lpstr>مقارنة بين علاقة  التأين النوعي مع طول الأثر لجسيمات ألفا تارةً ولجسيم واحد فقط</vt:lpstr>
      <vt:lpstr>الشريحة 18</vt:lpstr>
      <vt:lpstr>قدرة الإيقاف للجسيمات المشحونة الثقيلة: Stopping power for heavy charged particles</vt:lpstr>
      <vt:lpstr>قدرة الإيقاف للجسيمات المشحونة الثقيلة: Stopping power for heavy charged particles</vt:lpstr>
      <vt:lpstr>الشريحة 21</vt:lpstr>
      <vt:lpstr>مدى الجسيمات المشحونة الثقيلة: </vt:lpstr>
      <vt:lpstr>الشريحة 23</vt:lpstr>
      <vt:lpstr>مدى الجسيمات المشحونة الثقيلة: Range of heavy charged particle </vt:lpstr>
      <vt:lpstr>مدى الجسيمات المشحونة الثقيلة: Range of heavy charged particle </vt:lpstr>
      <vt:lpstr>تفاعل الجسيمات المشحونة الثقيلة مع المادة</vt:lpstr>
      <vt:lpstr>تفاعل الجسيمات المشحونة الثقيلة مع المادة</vt:lpstr>
      <vt:lpstr>العلاقة بين المدى وطاقة الجسيمات الساقطة لأنواع مختلفة من الجسيمات المشحونة. </vt:lpstr>
      <vt:lpstr>زمن الايقاف the stopping time</vt:lpstr>
      <vt:lpstr>الشريحة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فيزياء نووية (2)</dc:title>
  <dc:creator>TOSHIBA</dc:creator>
  <cp:lastModifiedBy>user</cp:lastModifiedBy>
  <cp:revision>33</cp:revision>
  <dcterms:created xsi:type="dcterms:W3CDTF">2011-01-08T20:03:08Z</dcterms:created>
  <dcterms:modified xsi:type="dcterms:W3CDTF">2011-02-25T20:41:00Z</dcterms:modified>
</cp:coreProperties>
</file>