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56" r:id="rId1"/>
  </p:sldMasterIdLst>
  <p:sldIdLst>
    <p:sldId id="256" r:id="rId2"/>
    <p:sldId id="259" r:id="rId3"/>
    <p:sldId id="258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77" r:id="rId13"/>
    <p:sldId id="266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81" r:id="rId22"/>
    <p:sldId id="280" r:id="rId23"/>
    <p:sldId id="282" r:id="rId24"/>
    <p:sldId id="278" r:id="rId25"/>
    <p:sldId id="279" r:id="rId26"/>
    <p:sldId id="283" r:id="rId27"/>
    <p:sldId id="284" r:id="rId2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10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5025B7-40E0-4095-8A14-3850A5C8F2FA}" type="doc">
      <dgm:prSet loTypeId="urn:microsoft.com/office/officeart/2005/8/layout/list1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E852B7DE-09B3-4302-87C4-8D935820FFFC}">
      <dgm:prSet phldrT="[نص]" custT="1"/>
      <dgm:spPr/>
      <dgm:t>
        <a:bodyPr/>
        <a:lstStyle/>
        <a:p>
          <a:pPr rtl="1"/>
          <a:r>
            <a:rPr lang="ar-SA" sz="2400" b="1" cap="none" spc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بالتصادمات غير المرنة</a:t>
          </a:r>
        </a:p>
        <a:p>
          <a:pPr rtl="1"/>
          <a:r>
            <a:rPr lang="en-US" sz="2400" b="1" cap="none" spc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Energy loss by inelastic collision</a:t>
          </a:r>
          <a:endParaRPr lang="ar-SA" sz="2400" b="1" cap="none" spc="0" dirty="0">
            <a:ln w="12700">
              <a:prstDash val="solid"/>
            </a:ln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33A9F106-37A5-4D49-B693-AB770D98F286}" type="parTrans" cxnId="{5BCB3D09-2EB2-4D73-B9CF-8A61F740A0C4}">
      <dgm:prSet/>
      <dgm:spPr/>
      <dgm:t>
        <a:bodyPr/>
        <a:lstStyle/>
        <a:p>
          <a:pPr rtl="1"/>
          <a:endParaRPr lang="ar-SA" b="1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6131E9DC-D286-46A4-9584-E510A0435351}" type="sibTrans" cxnId="{5BCB3D09-2EB2-4D73-B9CF-8A61F740A0C4}">
      <dgm:prSet/>
      <dgm:spPr/>
      <dgm:t>
        <a:bodyPr/>
        <a:lstStyle/>
        <a:p>
          <a:pPr rtl="1"/>
          <a:endParaRPr lang="ar-SA" b="1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D96112AD-2A92-426F-97BE-C967D8725A98}">
      <dgm:prSet phldrT="[نص]" custT="1"/>
      <dgm:spPr/>
      <dgm:t>
        <a:bodyPr/>
        <a:lstStyle/>
        <a:p>
          <a:pPr rtl="1"/>
          <a:r>
            <a:rPr lang="ar-SA" sz="2400" b="1" cap="none" spc="0" dirty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بالإشعاع</a:t>
          </a:r>
        </a:p>
        <a:p>
          <a:pPr rtl="1"/>
          <a:r>
            <a:rPr lang="en-US" sz="2400" b="1" cap="none" spc="0" dirty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Energy loss by radiation (</a:t>
          </a:r>
          <a:r>
            <a:rPr lang="en-US" sz="2400" b="1" cap="none" spc="0" dirty="0" err="1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bremsstrhlung</a:t>
          </a:r>
          <a:r>
            <a:rPr lang="en-US" sz="2400" b="1" cap="none" spc="0" dirty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)</a:t>
          </a:r>
          <a:endParaRPr lang="ar-SA" sz="2400" b="1" cap="none" spc="0" dirty="0">
            <a:ln w="12700">
              <a:prstDash val="solid"/>
            </a:ln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9999D994-3F3C-4CF3-A5E1-569BA4DE86C3}" type="parTrans" cxnId="{1021D29F-AAD9-461A-BFFB-FA82C3F92D01}">
      <dgm:prSet/>
      <dgm:spPr/>
      <dgm:t>
        <a:bodyPr/>
        <a:lstStyle/>
        <a:p>
          <a:pPr rtl="1"/>
          <a:endParaRPr lang="ar-SA" b="1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C3F4946F-2D9F-46F5-B167-F205649A1072}" type="sibTrans" cxnId="{1021D29F-AAD9-461A-BFFB-FA82C3F92D01}">
      <dgm:prSet/>
      <dgm:spPr/>
      <dgm:t>
        <a:bodyPr/>
        <a:lstStyle/>
        <a:p>
          <a:pPr rtl="1"/>
          <a:endParaRPr lang="ar-SA" b="1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8CA69EA2-70CD-40A4-8D8E-5B328ABB3F12}" type="pres">
      <dgm:prSet presAssocID="{0D5025B7-40E0-4095-8A14-3850A5C8F2F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9396A295-19A5-4A2E-B6A8-E0E53DE99E1C}" type="pres">
      <dgm:prSet presAssocID="{E852B7DE-09B3-4302-87C4-8D935820FFFC}" presName="parentLin" presStyleCnt="0"/>
      <dgm:spPr/>
    </dgm:pt>
    <dgm:pt modelId="{D1041E75-9C7C-44F0-B02E-38A1C757F149}" type="pres">
      <dgm:prSet presAssocID="{E852B7DE-09B3-4302-87C4-8D935820FFFC}" presName="parentLeftMargin" presStyleLbl="node1" presStyleIdx="0" presStyleCnt="2"/>
      <dgm:spPr/>
      <dgm:t>
        <a:bodyPr/>
        <a:lstStyle/>
        <a:p>
          <a:pPr rtl="1"/>
          <a:endParaRPr lang="ar-SA"/>
        </a:p>
      </dgm:t>
    </dgm:pt>
    <dgm:pt modelId="{42897135-A13B-4E2D-96CC-ED9ACC9AFA89}" type="pres">
      <dgm:prSet presAssocID="{E852B7DE-09B3-4302-87C4-8D935820FFFC}" presName="parentText" presStyleLbl="node1" presStyleIdx="0" presStyleCnt="2" custScaleX="132384" custScaleY="23004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8A2608A-1042-4255-BA75-F7A526ADF4CB}" type="pres">
      <dgm:prSet presAssocID="{E852B7DE-09B3-4302-87C4-8D935820FFFC}" presName="negativeSpace" presStyleCnt="0"/>
      <dgm:spPr/>
    </dgm:pt>
    <dgm:pt modelId="{355ED2BF-26C2-4134-A9FA-AB031C7DA255}" type="pres">
      <dgm:prSet presAssocID="{E852B7DE-09B3-4302-87C4-8D935820FFFC}" presName="childText" presStyleLbl="conFgAcc1" presStyleIdx="0" presStyleCnt="2">
        <dgm:presLayoutVars>
          <dgm:bulletEnabled val="1"/>
        </dgm:presLayoutVars>
      </dgm:prSet>
      <dgm:spPr/>
    </dgm:pt>
    <dgm:pt modelId="{1DEE0709-B19D-4BE4-81E2-C6490C48E664}" type="pres">
      <dgm:prSet presAssocID="{6131E9DC-D286-46A4-9584-E510A0435351}" presName="spaceBetweenRectangles" presStyleCnt="0"/>
      <dgm:spPr/>
    </dgm:pt>
    <dgm:pt modelId="{65C11422-CE98-4831-8610-BCD589DB15E6}" type="pres">
      <dgm:prSet presAssocID="{D96112AD-2A92-426F-97BE-C967D8725A98}" presName="parentLin" presStyleCnt="0"/>
      <dgm:spPr/>
    </dgm:pt>
    <dgm:pt modelId="{2AF2DEC4-22B7-4FF7-8DB5-37B94FDB40AF}" type="pres">
      <dgm:prSet presAssocID="{D96112AD-2A92-426F-97BE-C967D8725A98}" presName="parentLeftMargin" presStyleLbl="node1" presStyleIdx="0" presStyleCnt="2"/>
      <dgm:spPr/>
      <dgm:t>
        <a:bodyPr/>
        <a:lstStyle/>
        <a:p>
          <a:pPr rtl="1"/>
          <a:endParaRPr lang="ar-SA"/>
        </a:p>
      </dgm:t>
    </dgm:pt>
    <dgm:pt modelId="{2CEDBE40-7E98-4072-B3A8-DDA83D663D58}" type="pres">
      <dgm:prSet presAssocID="{D96112AD-2A92-426F-97BE-C967D8725A98}" presName="parentText" presStyleLbl="node1" presStyleIdx="1" presStyleCnt="2" custScaleX="135959" custScaleY="31192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D5547B7-1120-4192-9B0C-6D5EBEC0ABE8}" type="pres">
      <dgm:prSet presAssocID="{D96112AD-2A92-426F-97BE-C967D8725A98}" presName="negativeSpace" presStyleCnt="0"/>
      <dgm:spPr/>
    </dgm:pt>
    <dgm:pt modelId="{E6E733E5-D2D8-4CA0-BB9A-4FC983994C98}" type="pres">
      <dgm:prSet presAssocID="{D96112AD-2A92-426F-97BE-C967D8725A98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1021D29F-AAD9-461A-BFFB-FA82C3F92D01}" srcId="{0D5025B7-40E0-4095-8A14-3850A5C8F2FA}" destId="{D96112AD-2A92-426F-97BE-C967D8725A98}" srcOrd="1" destOrd="0" parTransId="{9999D994-3F3C-4CF3-A5E1-569BA4DE86C3}" sibTransId="{C3F4946F-2D9F-46F5-B167-F205649A1072}"/>
    <dgm:cxn modelId="{76D3B59B-8170-48DB-9A2F-FE530DFB70B9}" type="presOf" srcId="{E852B7DE-09B3-4302-87C4-8D935820FFFC}" destId="{D1041E75-9C7C-44F0-B02E-38A1C757F149}" srcOrd="0" destOrd="0" presId="urn:microsoft.com/office/officeart/2005/8/layout/list1"/>
    <dgm:cxn modelId="{5BCB3D09-2EB2-4D73-B9CF-8A61F740A0C4}" srcId="{0D5025B7-40E0-4095-8A14-3850A5C8F2FA}" destId="{E852B7DE-09B3-4302-87C4-8D935820FFFC}" srcOrd="0" destOrd="0" parTransId="{33A9F106-37A5-4D49-B693-AB770D98F286}" sibTransId="{6131E9DC-D286-46A4-9584-E510A0435351}"/>
    <dgm:cxn modelId="{39A9EAA3-E319-4B73-981B-92174C765CBB}" type="presOf" srcId="{D96112AD-2A92-426F-97BE-C967D8725A98}" destId="{2CEDBE40-7E98-4072-B3A8-DDA83D663D58}" srcOrd="1" destOrd="0" presId="urn:microsoft.com/office/officeart/2005/8/layout/list1"/>
    <dgm:cxn modelId="{355E04D3-4766-423C-BAAA-A5F4090899EE}" type="presOf" srcId="{0D5025B7-40E0-4095-8A14-3850A5C8F2FA}" destId="{8CA69EA2-70CD-40A4-8D8E-5B328ABB3F12}" srcOrd="0" destOrd="0" presId="urn:microsoft.com/office/officeart/2005/8/layout/list1"/>
    <dgm:cxn modelId="{DA3A174A-B16C-4592-AE04-29FA4EC23DA9}" type="presOf" srcId="{E852B7DE-09B3-4302-87C4-8D935820FFFC}" destId="{42897135-A13B-4E2D-96CC-ED9ACC9AFA89}" srcOrd="1" destOrd="0" presId="urn:microsoft.com/office/officeart/2005/8/layout/list1"/>
    <dgm:cxn modelId="{9B8E7840-1E6C-4BA8-A150-D2308A413219}" type="presOf" srcId="{D96112AD-2A92-426F-97BE-C967D8725A98}" destId="{2AF2DEC4-22B7-4FF7-8DB5-37B94FDB40AF}" srcOrd="0" destOrd="0" presId="urn:microsoft.com/office/officeart/2005/8/layout/list1"/>
    <dgm:cxn modelId="{15E446DB-1847-4FD0-8614-E37B498A1599}" type="presParOf" srcId="{8CA69EA2-70CD-40A4-8D8E-5B328ABB3F12}" destId="{9396A295-19A5-4A2E-B6A8-E0E53DE99E1C}" srcOrd="0" destOrd="0" presId="urn:microsoft.com/office/officeart/2005/8/layout/list1"/>
    <dgm:cxn modelId="{DBBC855C-4FC3-4F61-92FA-793C746EFFF6}" type="presParOf" srcId="{9396A295-19A5-4A2E-B6A8-E0E53DE99E1C}" destId="{D1041E75-9C7C-44F0-B02E-38A1C757F149}" srcOrd="0" destOrd="0" presId="urn:microsoft.com/office/officeart/2005/8/layout/list1"/>
    <dgm:cxn modelId="{FF561DB5-D5B7-455C-8C13-0EB80409B924}" type="presParOf" srcId="{9396A295-19A5-4A2E-B6A8-E0E53DE99E1C}" destId="{42897135-A13B-4E2D-96CC-ED9ACC9AFA89}" srcOrd="1" destOrd="0" presId="urn:microsoft.com/office/officeart/2005/8/layout/list1"/>
    <dgm:cxn modelId="{BE17E74D-273D-459E-9817-7D493C53BC28}" type="presParOf" srcId="{8CA69EA2-70CD-40A4-8D8E-5B328ABB3F12}" destId="{C8A2608A-1042-4255-BA75-F7A526ADF4CB}" srcOrd="1" destOrd="0" presId="urn:microsoft.com/office/officeart/2005/8/layout/list1"/>
    <dgm:cxn modelId="{66F51092-6674-445D-ACDC-D3F5AE7AB423}" type="presParOf" srcId="{8CA69EA2-70CD-40A4-8D8E-5B328ABB3F12}" destId="{355ED2BF-26C2-4134-A9FA-AB031C7DA255}" srcOrd="2" destOrd="0" presId="urn:microsoft.com/office/officeart/2005/8/layout/list1"/>
    <dgm:cxn modelId="{0E4C30D1-1609-41C6-A88D-D965DC1C36BC}" type="presParOf" srcId="{8CA69EA2-70CD-40A4-8D8E-5B328ABB3F12}" destId="{1DEE0709-B19D-4BE4-81E2-C6490C48E664}" srcOrd="3" destOrd="0" presId="urn:microsoft.com/office/officeart/2005/8/layout/list1"/>
    <dgm:cxn modelId="{94E914BD-A337-42DA-9F5C-2DBF18DC760A}" type="presParOf" srcId="{8CA69EA2-70CD-40A4-8D8E-5B328ABB3F12}" destId="{65C11422-CE98-4831-8610-BCD589DB15E6}" srcOrd="4" destOrd="0" presId="urn:microsoft.com/office/officeart/2005/8/layout/list1"/>
    <dgm:cxn modelId="{FD2A8CA9-B58C-48FB-A867-9861B71D67F8}" type="presParOf" srcId="{65C11422-CE98-4831-8610-BCD589DB15E6}" destId="{2AF2DEC4-22B7-4FF7-8DB5-37B94FDB40AF}" srcOrd="0" destOrd="0" presId="urn:microsoft.com/office/officeart/2005/8/layout/list1"/>
    <dgm:cxn modelId="{896BE2AB-1A18-4572-A81C-49F77D8EC581}" type="presParOf" srcId="{65C11422-CE98-4831-8610-BCD589DB15E6}" destId="{2CEDBE40-7E98-4072-B3A8-DDA83D663D58}" srcOrd="1" destOrd="0" presId="urn:microsoft.com/office/officeart/2005/8/layout/list1"/>
    <dgm:cxn modelId="{0608F482-8506-4A82-89E8-FC871366F80D}" type="presParOf" srcId="{8CA69EA2-70CD-40A4-8D8E-5B328ABB3F12}" destId="{8D5547B7-1120-4192-9B0C-6D5EBEC0ABE8}" srcOrd="5" destOrd="0" presId="urn:microsoft.com/office/officeart/2005/8/layout/list1"/>
    <dgm:cxn modelId="{69D89A01-5EBA-400B-8D54-BEA9CD0D34A2}" type="presParOf" srcId="{8CA69EA2-70CD-40A4-8D8E-5B328ABB3F12}" destId="{E6E733E5-D2D8-4CA0-BB9A-4FC983994C98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55ED2BF-26C2-4134-A9FA-AB031C7DA255}">
      <dsp:nvSpPr>
        <dsp:cNvPr id="0" name=""/>
        <dsp:cNvSpPr/>
      </dsp:nvSpPr>
      <dsp:spPr>
        <a:xfrm>
          <a:off x="0" y="1192304"/>
          <a:ext cx="609600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897135-A13B-4E2D-96CC-ED9ACC9AFA89}">
      <dsp:nvSpPr>
        <dsp:cNvPr id="0" name=""/>
        <dsp:cNvSpPr/>
      </dsp:nvSpPr>
      <dsp:spPr>
        <a:xfrm>
          <a:off x="304502" y="76200"/>
          <a:ext cx="5643573" cy="142606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5000"/>
                <a:satMod val="250000"/>
              </a:schemeClr>
            </a:gs>
            <a:gs pos="49000">
              <a:schemeClr val="accent2">
                <a:hueOff val="0"/>
                <a:satOff val="0"/>
                <a:lumOff val="0"/>
                <a:alphaOff val="0"/>
                <a:tint val="50000"/>
                <a:satMod val="200000"/>
              </a:schemeClr>
            </a:gs>
            <a:gs pos="49100">
              <a:schemeClr val="accent2">
                <a:hueOff val="0"/>
                <a:satOff val="0"/>
                <a:lumOff val="0"/>
                <a:alphaOff val="0"/>
                <a:tint val="64000"/>
                <a:satMod val="160000"/>
              </a:schemeClr>
            </a:gs>
            <a:gs pos="92000">
              <a:schemeClr val="accent2">
                <a:hueOff val="0"/>
                <a:satOff val="0"/>
                <a:lumOff val="0"/>
                <a:alphaOff val="0"/>
                <a:tint val="50000"/>
                <a:satMod val="2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43000"/>
                <a:satMod val="190000"/>
              </a:schemeClr>
            </a:gs>
          </a:gsLst>
          <a:lin ang="5400000" scaled="1"/>
        </a:gradFill>
        <a:ln>
          <a:noFill/>
        </a:ln>
        <a:effectLst>
          <a:outerShdw blurRad="50800" dist="25000" dir="5400000" rotWithShape="0">
            <a:schemeClr val="accent2">
              <a:hueOff val="0"/>
              <a:satOff val="0"/>
              <a:lumOff val="0"/>
              <a:alphaOff val="0"/>
              <a:shade val="30000"/>
              <a:satMod val="150000"/>
              <a:alpha val="3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cap="none" spc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بالتصادمات غير المرنة</a:t>
          </a:r>
        </a:p>
        <a:p>
          <a:pPr lvl="0" algn="l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cap="none" spc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Energy loss by inelastic collision</a:t>
          </a:r>
          <a:endParaRPr lang="ar-SA" sz="2400" b="1" kern="1200" cap="none" spc="0" dirty="0">
            <a:ln w="12700">
              <a:prstDash val="solid"/>
            </a:ln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sp:txBody>
      <dsp:txXfrm>
        <a:off x="304502" y="76200"/>
        <a:ext cx="5643573" cy="1426063"/>
      </dsp:txXfrm>
    </dsp:sp>
    <dsp:sp modelId="{E6E733E5-D2D8-4CA0-BB9A-4FC983994C98}">
      <dsp:nvSpPr>
        <dsp:cNvPr id="0" name=""/>
        <dsp:cNvSpPr/>
      </dsp:nvSpPr>
      <dsp:spPr>
        <a:xfrm>
          <a:off x="0" y="3458599"/>
          <a:ext cx="609600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2">
              <a:hueOff val="-16207560"/>
              <a:satOff val="33334"/>
              <a:lumOff val="-254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EDBE40-7E98-4072-B3A8-DDA83D663D58}">
      <dsp:nvSpPr>
        <dsp:cNvPr id="0" name=""/>
        <dsp:cNvSpPr/>
      </dsp:nvSpPr>
      <dsp:spPr>
        <a:xfrm>
          <a:off x="304204" y="1834904"/>
          <a:ext cx="5790311" cy="1933654"/>
        </a:xfrm>
        <a:prstGeom prst="roundRect">
          <a:avLst/>
        </a:prstGeom>
        <a:gradFill rotWithShape="0">
          <a:gsLst>
            <a:gs pos="0">
              <a:schemeClr val="accent2">
                <a:hueOff val="-16207560"/>
                <a:satOff val="33334"/>
                <a:lumOff val="-2549"/>
                <a:alphaOff val="0"/>
                <a:tint val="15000"/>
                <a:satMod val="250000"/>
              </a:schemeClr>
            </a:gs>
            <a:gs pos="49000">
              <a:schemeClr val="accent2">
                <a:hueOff val="-16207560"/>
                <a:satOff val="33334"/>
                <a:lumOff val="-2549"/>
                <a:alphaOff val="0"/>
                <a:tint val="50000"/>
                <a:satMod val="200000"/>
              </a:schemeClr>
            </a:gs>
            <a:gs pos="49100">
              <a:schemeClr val="accent2">
                <a:hueOff val="-16207560"/>
                <a:satOff val="33334"/>
                <a:lumOff val="-2549"/>
                <a:alphaOff val="0"/>
                <a:tint val="64000"/>
                <a:satMod val="160000"/>
              </a:schemeClr>
            </a:gs>
            <a:gs pos="92000">
              <a:schemeClr val="accent2">
                <a:hueOff val="-16207560"/>
                <a:satOff val="33334"/>
                <a:lumOff val="-2549"/>
                <a:alphaOff val="0"/>
                <a:tint val="50000"/>
                <a:satMod val="200000"/>
              </a:schemeClr>
            </a:gs>
            <a:gs pos="100000">
              <a:schemeClr val="accent2">
                <a:hueOff val="-16207560"/>
                <a:satOff val="33334"/>
                <a:lumOff val="-2549"/>
                <a:alphaOff val="0"/>
                <a:tint val="43000"/>
                <a:satMod val="190000"/>
              </a:schemeClr>
            </a:gs>
          </a:gsLst>
          <a:lin ang="5400000" scaled="1"/>
        </a:gradFill>
        <a:ln>
          <a:noFill/>
        </a:ln>
        <a:effectLst>
          <a:outerShdw blurRad="50800" dist="25000" dir="5400000" rotWithShape="0">
            <a:schemeClr val="accent2">
              <a:hueOff val="-16207560"/>
              <a:satOff val="33334"/>
              <a:lumOff val="-2549"/>
              <a:alphaOff val="0"/>
              <a:shade val="30000"/>
              <a:satMod val="150000"/>
              <a:alpha val="3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cap="none" spc="0" dirty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بالإشعاع</a:t>
          </a:r>
        </a:p>
        <a:p>
          <a:pPr lvl="0" algn="l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cap="none" spc="0" dirty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Energy loss by radiation (</a:t>
          </a:r>
          <a:r>
            <a:rPr lang="en-US" sz="2400" b="1" kern="1200" cap="none" spc="0" dirty="0" err="1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bremsstrhlung</a:t>
          </a:r>
          <a:r>
            <a:rPr lang="en-US" sz="2400" b="1" kern="1200" cap="none" spc="0" dirty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)</a:t>
          </a:r>
          <a:endParaRPr lang="ar-SA" sz="2400" b="1" kern="1200" cap="none" spc="0" dirty="0">
            <a:ln w="12700">
              <a:prstDash val="solid"/>
            </a:ln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sp:txBody>
      <dsp:txXfrm>
        <a:off x="304204" y="1834904"/>
        <a:ext cx="5790311" cy="19336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5" name="عنوان فرعي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1" name="عنصر نائب للتاريخ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26582D3-13E6-4D87-B194-221787BB17C5}" type="datetimeFigureOut">
              <a:rPr lang="ar-SA" smtClean="0"/>
              <a:pPr/>
              <a:t>19/03/1432</a:t>
            </a:fld>
            <a:endParaRPr lang="ar-SA"/>
          </a:p>
        </p:txBody>
      </p:sp>
      <p:sp>
        <p:nvSpPr>
          <p:cNvPr id="18" name="عنصر نائب للتذييل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4BA880F-20A9-4FB1-A402-FF4990D4116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6582D3-13E6-4D87-B194-221787BB17C5}" type="datetimeFigureOut">
              <a:rPr lang="ar-SA" smtClean="0"/>
              <a:pPr/>
              <a:t>19/03/1432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BA880F-20A9-4FB1-A402-FF4990D4116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26582D3-13E6-4D87-B194-221787BB17C5}" type="datetimeFigureOut">
              <a:rPr lang="ar-SA" smtClean="0"/>
              <a:pPr/>
              <a:t>19/03/1432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D4BA880F-20A9-4FB1-A402-FF4990D4116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6582D3-13E6-4D87-B194-221787BB17C5}" type="datetimeFigureOut">
              <a:rPr lang="ar-SA" smtClean="0"/>
              <a:pPr/>
              <a:t>19/03/1432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BA880F-20A9-4FB1-A402-FF4990D4116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6582D3-13E6-4D87-B194-221787BB17C5}" type="datetimeFigureOut">
              <a:rPr lang="ar-SA" smtClean="0"/>
              <a:pPr/>
              <a:t>19/03/1432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BA880F-20A9-4FB1-A402-FF4990D4116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6582D3-13E6-4D87-B194-221787BB17C5}" type="datetimeFigureOut">
              <a:rPr lang="ar-SA" smtClean="0"/>
              <a:pPr/>
              <a:t>19/03/1432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BA880F-20A9-4FB1-A402-FF4990D4116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26582D3-13E6-4D87-B194-221787BB17C5}" type="datetimeFigureOut">
              <a:rPr lang="ar-SA" smtClean="0"/>
              <a:pPr/>
              <a:t>19/03/1432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BA880F-20A9-4FB1-A402-FF4990D4116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6582D3-13E6-4D87-B194-221787BB17C5}" type="datetimeFigureOut">
              <a:rPr lang="ar-SA" smtClean="0"/>
              <a:pPr/>
              <a:t>19/03/1432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BA880F-20A9-4FB1-A402-FF4990D4116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6582D3-13E6-4D87-B194-221787BB17C5}" type="datetimeFigureOut">
              <a:rPr lang="ar-SA" smtClean="0"/>
              <a:pPr/>
              <a:t>19/03/1432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BA880F-20A9-4FB1-A402-FF4990D4116E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صورة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6582D3-13E6-4D87-B194-221787BB17C5}" type="datetimeFigureOut">
              <a:rPr lang="ar-SA" smtClean="0"/>
              <a:pPr/>
              <a:t>19/03/1432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BA880F-20A9-4FB1-A402-FF4990D4116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326582D3-13E6-4D87-B194-221787BB17C5}" type="datetimeFigureOut">
              <a:rPr lang="ar-SA" smtClean="0"/>
              <a:pPr/>
              <a:t>19/03/1432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4BA880F-20A9-4FB1-A402-FF4990D4116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عنوان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1" name="عنصر نائب للنص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7" name="عنصر نائب للتاريخ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326582D3-13E6-4D87-B194-221787BB17C5}" type="datetimeFigureOut">
              <a:rPr lang="ar-SA" smtClean="0"/>
              <a:pPr/>
              <a:t>19/03/1432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4BA880F-20A9-4FB1-A402-FF4990D4116E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1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r" rtl="1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r" rtl="1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r" rtl="1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r" rtl="1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4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6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8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التفاعل المتبادل بين الالكترونات والمادة</a:t>
            </a:r>
            <a:br>
              <a:rPr lang="ar-SA" dirty="0" smtClean="0"/>
            </a:br>
            <a:r>
              <a:rPr lang="en-US" sz="4000" dirty="0" smtClean="0"/>
              <a:t>Interaction of electrons with matter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/>
              <a:t>المحاضرة الثانية ”فيزياء نووية  2“</a:t>
            </a:r>
            <a:endParaRPr lang="ar-S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التفاعل المتبادل بين الجسيمات الخفيفة والمادة</a:t>
            </a:r>
            <a:endParaRPr lang="ar-SA" dirty="0"/>
          </a:p>
        </p:txBody>
      </p:sp>
      <p:sp>
        <p:nvSpPr>
          <p:cNvPr id="4" name="وسيلة شرح على شكل سحابة 3"/>
          <p:cNvSpPr/>
          <p:nvPr/>
        </p:nvSpPr>
        <p:spPr>
          <a:xfrm>
            <a:off x="533400" y="1066800"/>
            <a:ext cx="3200400" cy="1524000"/>
          </a:xfrm>
          <a:prstGeom prst="cloudCallout">
            <a:avLst>
              <a:gd name="adj1" fmla="val 16969"/>
              <a:gd name="adj2" fmla="val 8557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err="1" smtClean="0"/>
              <a:t>ماهي</a:t>
            </a:r>
            <a:r>
              <a:rPr lang="ar-SA" dirty="0" smtClean="0"/>
              <a:t> الجسيمات المشحونة الخفيفة؟</a:t>
            </a:r>
            <a:endParaRPr lang="ar-SA" dirty="0"/>
          </a:p>
        </p:txBody>
      </p:sp>
      <p:sp>
        <p:nvSpPr>
          <p:cNvPr id="5" name="وسيلة شرح على شكل سحابة 4"/>
          <p:cNvSpPr/>
          <p:nvPr/>
        </p:nvSpPr>
        <p:spPr>
          <a:xfrm>
            <a:off x="3810000" y="838200"/>
            <a:ext cx="3276600" cy="1908048"/>
          </a:xfrm>
          <a:prstGeom prst="cloud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هل </a:t>
            </a:r>
            <a:r>
              <a:rPr lang="ar-SA" dirty="0" err="1" smtClean="0"/>
              <a:t>تحتلف</a:t>
            </a:r>
            <a:r>
              <a:rPr lang="ar-SA" dirty="0" smtClean="0"/>
              <a:t> عن تفاعل الجسيمات المشحونة الثقيلة؟</a:t>
            </a:r>
            <a:endParaRPr lang="ar-SA" dirty="0"/>
          </a:p>
        </p:txBody>
      </p:sp>
      <p:sp>
        <p:nvSpPr>
          <p:cNvPr id="6" name="وسيلة شرح على شكل سحابة 5"/>
          <p:cNvSpPr/>
          <p:nvPr/>
        </p:nvSpPr>
        <p:spPr>
          <a:xfrm>
            <a:off x="2362200" y="4724400"/>
            <a:ext cx="3962400" cy="1450848"/>
          </a:xfrm>
          <a:prstGeom prst="cloudCallout">
            <a:avLst>
              <a:gd name="adj1" fmla="val -9117"/>
              <a:gd name="adj2" fmla="val -99426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أيهما أبسط دراسةً وأسهل في تحديد العناصر الأساسية لدراسة تفاعلها مع المادة</a:t>
            </a:r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التفاعل المتبادل بين الالكترونات والمادة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ar-SA" dirty="0" smtClean="0"/>
              <a:t>إن دراسة التفاعل الجسيمات الخفيفة مع المادة والتي نعتبر جسيمات بيتا كنموذج لها تعتبر أكثر تعقيداً من الجسيمات الثقيلة للأسباب التالية:</a:t>
            </a:r>
          </a:p>
          <a:p>
            <a:r>
              <a:rPr lang="ar-SA" dirty="0" smtClean="0"/>
              <a:t>تنبعث جسيمات بيتا من النظائر المشعة بطيف </a:t>
            </a:r>
            <a:r>
              <a:rPr lang="ar-SA" dirty="0" err="1" smtClean="0"/>
              <a:t>طاقةمستمر</a:t>
            </a:r>
            <a:r>
              <a:rPr lang="ar-SA" dirty="0" smtClean="0"/>
              <a:t> </a:t>
            </a:r>
            <a:r>
              <a:rPr lang="en-US" dirty="0" err="1" smtClean="0"/>
              <a:t>continuouns</a:t>
            </a:r>
            <a:r>
              <a:rPr lang="en-US" dirty="0" smtClean="0"/>
              <a:t> energy spectrum</a:t>
            </a:r>
            <a:r>
              <a:rPr lang="ar-SA" dirty="0" smtClean="0"/>
              <a:t> على عكس جسيمات ألفا والتي تعتبر وحيدة الطاقة.</a:t>
            </a:r>
          </a:p>
          <a:p>
            <a:r>
              <a:rPr lang="ar-SA" dirty="0" smtClean="0"/>
              <a:t>نظراً لصغر كتلة الالكترونات فإنها تعاني انحرافات شديدة في كل اصطدام مع </a:t>
            </a:r>
            <a:r>
              <a:rPr lang="ar-SA" dirty="0" err="1" smtClean="0"/>
              <a:t>ذرات</a:t>
            </a:r>
            <a:r>
              <a:rPr lang="ar-SA" dirty="0" smtClean="0"/>
              <a:t> الوسط،لذا يكون المسار في هذه الحالة متعرجاً وهذا يؤدي إلى صعوبة تعريف مدى هذه الجسيمات.</a:t>
            </a:r>
          </a:p>
          <a:p>
            <a:r>
              <a:rPr lang="ar-SA" dirty="0" smtClean="0"/>
              <a:t>السرعات العالية لجسيمات بيتا تتطلب معالجة باستخدام العلاقات النسبية </a:t>
            </a:r>
            <a:r>
              <a:rPr lang="ar-SA" dirty="0" err="1" smtClean="0"/>
              <a:t>للاصطدامات</a:t>
            </a:r>
            <a:r>
              <a:rPr lang="ar-SA" dirty="0" smtClean="0"/>
              <a:t> في الذرة.</a:t>
            </a:r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8229600" cy="1143000"/>
          </a:xfrm>
        </p:spPr>
        <p:txBody>
          <a:bodyPr>
            <a:normAutofit/>
          </a:bodyPr>
          <a:lstStyle/>
          <a:p>
            <a:r>
              <a:rPr lang="ar-SA" dirty="0" smtClean="0"/>
              <a:t>انتقال الطاقة من </a:t>
            </a:r>
            <a:r>
              <a:rPr lang="ar-SA" dirty="0" err="1" smtClean="0"/>
              <a:t>الالكترون</a:t>
            </a:r>
            <a:r>
              <a:rPr lang="ar-SA" dirty="0" smtClean="0"/>
              <a:t> للمادة:</a:t>
            </a:r>
            <a:endParaRPr lang="ar-SA" dirty="0"/>
          </a:p>
        </p:txBody>
      </p:sp>
      <p:graphicFrame>
        <p:nvGraphicFramePr>
          <p:cNvPr id="7" name="رسم تخطيطي 6"/>
          <p:cNvGraphicFramePr/>
          <p:nvPr/>
        </p:nvGraphicFramePr>
        <p:xfrm>
          <a:off x="1524000" y="18034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err="1" smtClean="0"/>
              <a:t>الاشعاع</a:t>
            </a:r>
            <a:endParaRPr lang="ar-SA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ar-SA" dirty="0" smtClean="0"/>
              <a:t>التصادمات غير </a:t>
            </a:r>
            <a:r>
              <a:rPr lang="ar-SA" dirty="0" err="1" smtClean="0"/>
              <a:t>المرنه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85000" lnSpcReduction="20000"/>
          </a:bodyPr>
          <a:lstStyle/>
          <a:p>
            <a:pPr lvl="0">
              <a:buNone/>
            </a:pPr>
            <a:r>
              <a:rPr lang="ar-SA" dirty="0" smtClean="0"/>
              <a:t>فضلاً على ذلك فإن الجسيمات المشحونة الخفيفة تفقد جزءاً كبيراً من طاقتها عن طريق </a:t>
            </a:r>
            <a:r>
              <a:rPr lang="ar-SA" dirty="0" err="1" smtClean="0"/>
              <a:t>اصدار</a:t>
            </a:r>
            <a:r>
              <a:rPr lang="ar-SA" dirty="0" smtClean="0"/>
              <a:t> أشعة الكبح</a:t>
            </a:r>
            <a:r>
              <a:rPr lang="en-US" b="1" dirty="0" err="1" smtClean="0">
                <a:ln w="12700"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bremsstrhlung</a:t>
            </a:r>
            <a:r>
              <a:rPr lang="en-US" b="1" dirty="0" smtClean="0">
                <a:ln w="12700"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radiation </a:t>
            </a:r>
            <a:r>
              <a:rPr lang="ar-SA" b="1" dirty="0" smtClean="0">
                <a:ln w="12700"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وهي أشعة كهرومغناطيسية ذات طيف طاقة متصل قيمته القصوى هي الطاقة الابتدائية للإلكترونات. </a:t>
            </a:r>
            <a:r>
              <a:rPr lang="ar-SA" dirty="0" smtClean="0">
                <a:ln w="12700">
                  <a:prstDash val="solid"/>
                </a:ln>
              </a:rPr>
              <a:t>وتزداد أهمية هذا النوع من الفقد كلما زادت طاقة الجسيمات الساقطة وهذه الأشعة لها قدرة كبيرة على النفاذ خلال المادة.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ar-SA" dirty="0" smtClean="0"/>
              <a:t>أثناء مرور الجسيمات الساقطة تفقد طاقتها عن طريق إثارة الالكترونات المدارية </a:t>
            </a:r>
            <a:r>
              <a:rPr lang="ar-SA" dirty="0" err="1" smtClean="0"/>
              <a:t>لذرات</a:t>
            </a:r>
            <a:r>
              <a:rPr lang="ar-SA" dirty="0" smtClean="0"/>
              <a:t> المادة أو تأين هذه </a:t>
            </a:r>
            <a:r>
              <a:rPr lang="ar-SA" dirty="0" err="1" smtClean="0"/>
              <a:t>الذرات</a:t>
            </a:r>
            <a:r>
              <a:rPr lang="ar-SA" dirty="0" smtClean="0"/>
              <a:t> بنفس أسلوب انتقال الطاقة من الجسيم الثقيل إلى المادة وتبلغ نسبة التأين الابتدائي حوالي </a:t>
            </a:r>
            <a:r>
              <a:rPr lang="en-US" dirty="0" smtClean="0"/>
              <a:t>20% </a:t>
            </a:r>
            <a:r>
              <a:rPr lang="ar-SA" dirty="0" smtClean="0"/>
              <a:t> والباقي ناتج عن </a:t>
            </a:r>
            <a:r>
              <a:rPr lang="ar-SA" dirty="0" err="1" smtClean="0"/>
              <a:t>التاين</a:t>
            </a:r>
            <a:r>
              <a:rPr lang="ar-SA" dirty="0" smtClean="0"/>
              <a:t> الثانوي.</a:t>
            </a:r>
          </a:p>
          <a:p>
            <a:endParaRPr lang="ar-SA" dirty="0"/>
          </a:p>
        </p:txBody>
      </p:sp>
      <p:sp>
        <p:nvSpPr>
          <p:cNvPr id="7" name="عنوان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7242048" cy="777240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انتقال الطاقة من </a:t>
            </a:r>
            <a:r>
              <a:rPr lang="ar-SA" dirty="0" err="1" smtClean="0"/>
              <a:t>الالكترون</a:t>
            </a:r>
            <a:r>
              <a:rPr lang="ar-SA" dirty="0" smtClean="0"/>
              <a:t> للمادة :</a:t>
            </a:r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3200" dirty="0" smtClean="0"/>
              <a:t>فقد الطاقة بالتصادمات غير المرنة:</a:t>
            </a:r>
            <a:br>
              <a:rPr lang="ar-SA" sz="3200" dirty="0" smtClean="0"/>
            </a:br>
            <a:r>
              <a:rPr lang="en-US" sz="2800" dirty="0" smtClean="0"/>
              <a:t>Energy loss inelastic collision: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لا تختلف نظريات انتقال الطاقة في حالة الالكترونات عن طريق التصادمات غير المرنة عن مثيلاتها بالنسبة للجسيمات المشحونة الثقيلة.</a:t>
            </a:r>
          </a:p>
          <a:p>
            <a:r>
              <a:rPr lang="ar-SA" dirty="0" smtClean="0"/>
              <a:t>ولكن تختلف عنها </a:t>
            </a:r>
            <a:r>
              <a:rPr lang="ar-SA" dirty="0" err="1" smtClean="0"/>
              <a:t>بإن</a:t>
            </a:r>
            <a:r>
              <a:rPr lang="ar-SA" dirty="0" smtClean="0"/>
              <a:t> معدل الفقد أقل وأنها تأخذ عدة اتجاهات في المادة الماصة.</a:t>
            </a:r>
            <a:endParaRPr lang="ar-SA" dirty="0"/>
          </a:p>
        </p:txBody>
      </p:sp>
      <p:pic>
        <p:nvPicPr>
          <p:cNvPr id="4" name="صورة 3" descr="scan0003.jpg"/>
          <p:cNvPicPr>
            <a:picLocks noChangeAspect="1"/>
          </p:cNvPicPr>
          <p:nvPr/>
        </p:nvPicPr>
        <p:blipFill>
          <a:blip r:embed="rId2" cstate="print"/>
          <a:srcRect l="26082" t="7047" r="25665" b="43622"/>
          <a:stretch>
            <a:fillRect/>
          </a:stretch>
        </p:blipFill>
        <p:spPr>
          <a:xfrm>
            <a:off x="381000" y="4419600"/>
            <a:ext cx="2819400" cy="20574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chemeClr val="accent5">
                <a:lumMod val="50000"/>
              </a:schemeClr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315200" cy="1143000"/>
          </a:xfrm>
        </p:spPr>
        <p:txBody>
          <a:bodyPr>
            <a:noAutofit/>
          </a:bodyPr>
          <a:lstStyle/>
          <a:p>
            <a:r>
              <a:rPr lang="ar-SA" sz="2800" dirty="0" smtClean="0"/>
              <a:t>قدرة </a:t>
            </a:r>
            <a:r>
              <a:rPr lang="ar-SA" sz="2800" dirty="0" err="1" smtClean="0"/>
              <a:t>الايقاف</a:t>
            </a:r>
            <a:r>
              <a:rPr lang="ar-SA" sz="2800" dirty="0" smtClean="0"/>
              <a:t> للجسيمات المشحونة الخفيفة:</a:t>
            </a:r>
            <a:br>
              <a:rPr lang="ar-SA" sz="2800" dirty="0" smtClean="0"/>
            </a:br>
            <a:r>
              <a:rPr lang="en-US" sz="2400" dirty="0" smtClean="0"/>
              <a:t>specific energy loss (stopping power)</a:t>
            </a:r>
            <a:endParaRPr lang="ar-SA" sz="2800" dirty="0"/>
          </a:p>
        </p:txBody>
      </p:sp>
      <p:pic>
        <p:nvPicPr>
          <p:cNvPr id="5" name="صورة 4" descr="scan0017.jpg"/>
          <p:cNvPicPr>
            <a:picLocks noChangeAspect="1"/>
          </p:cNvPicPr>
          <p:nvPr/>
        </p:nvPicPr>
        <p:blipFill>
          <a:blip r:embed="rId3" cstate="print"/>
          <a:srcRect l="1724" r="5205" b="15825"/>
          <a:stretch>
            <a:fillRect/>
          </a:stretch>
        </p:blipFill>
        <p:spPr>
          <a:xfrm>
            <a:off x="304800" y="3200400"/>
            <a:ext cx="6248400" cy="990600"/>
          </a:xfrm>
          <a:prstGeom prst="rect">
            <a:avLst/>
          </a:prstGeom>
          <a:ln w="228600" cap="sq" cmpd="thickThin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4846320"/>
          </a:xfrm>
        </p:spPr>
        <p:txBody>
          <a:bodyPr/>
          <a:lstStyle/>
          <a:p>
            <a:r>
              <a:rPr lang="ar-SA" dirty="0" smtClean="0"/>
              <a:t>قدرة </a:t>
            </a:r>
            <a:r>
              <a:rPr lang="ar-SA" dirty="0" err="1" smtClean="0"/>
              <a:t>الايقاف</a:t>
            </a:r>
            <a:r>
              <a:rPr lang="ar-SA" dirty="0" smtClean="0"/>
              <a:t> للجسيمات المشحونة الخفيفة التي تفقد طاقتها بالتصادمات غير المرنة تعطى بالعلاقة التالية:</a:t>
            </a:r>
          </a:p>
          <a:p>
            <a:pPr>
              <a:buNone/>
            </a:pPr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حيث                </a:t>
            </a:r>
          </a:p>
          <a:p>
            <a:r>
              <a:rPr lang="ar-SA" dirty="0" smtClean="0"/>
              <a:t> قدرة </a:t>
            </a:r>
            <a:r>
              <a:rPr lang="ar-SA" dirty="0" err="1" smtClean="0"/>
              <a:t>الايقاف</a:t>
            </a:r>
            <a:r>
              <a:rPr lang="ar-SA" dirty="0" smtClean="0"/>
              <a:t> للجسيمات المشحونة الخفيفة التي تفقد طاقتها بالإشعاع تعطى بالعلاقة التالية:   </a:t>
            </a:r>
          </a:p>
          <a:p>
            <a:endParaRPr lang="ar-SA" dirty="0"/>
          </a:p>
        </p:txBody>
      </p:sp>
      <p:graphicFrame>
        <p:nvGraphicFramePr>
          <p:cNvPr id="7" name="كائن 6"/>
          <p:cNvGraphicFramePr>
            <a:graphicFrameLocks noChangeAspect="1"/>
          </p:cNvGraphicFramePr>
          <p:nvPr/>
        </p:nvGraphicFramePr>
        <p:xfrm>
          <a:off x="5105400" y="4495800"/>
          <a:ext cx="914400" cy="508000"/>
        </p:xfrm>
        <a:graphic>
          <a:graphicData uri="http://schemas.openxmlformats.org/presentationml/2006/ole">
            <p:oleObj spid="_x0000_s1026" name="معادلة" r:id="rId4" imgW="545760" imgH="203040" progId="Equation.3">
              <p:embed/>
            </p:oleObj>
          </a:graphicData>
        </a:graphic>
      </p:graphicFrame>
      <p:graphicFrame>
        <p:nvGraphicFramePr>
          <p:cNvPr id="8" name="كائن 7"/>
          <p:cNvGraphicFramePr>
            <a:graphicFrameLocks noChangeAspect="1"/>
          </p:cNvGraphicFramePr>
          <p:nvPr/>
        </p:nvGraphicFramePr>
        <p:xfrm>
          <a:off x="0" y="5943600"/>
          <a:ext cx="4483100" cy="767881"/>
        </p:xfrm>
        <a:graphic>
          <a:graphicData uri="http://schemas.openxmlformats.org/presentationml/2006/ole">
            <p:oleObj spid="_x0000_s1027" name="معادلة" r:id="rId5" imgW="2577960" imgH="482400" progId="Equation.3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295400"/>
            <a:ext cx="7239000" cy="4846320"/>
          </a:xfrm>
        </p:spPr>
        <p:txBody>
          <a:bodyPr/>
          <a:lstStyle/>
          <a:p>
            <a:r>
              <a:rPr lang="ar-SA" dirty="0" smtClean="0"/>
              <a:t>قدرة الإيقاف الكلية تعطى من العلاقة:</a:t>
            </a:r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والنسبة بين فقد الطاقة </a:t>
            </a:r>
            <a:r>
              <a:rPr lang="ar-SA" dirty="0" err="1" smtClean="0"/>
              <a:t>بالاشعاع</a:t>
            </a:r>
            <a:r>
              <a:rPr lang="ar-SA" dirty="0" smtClean="0"/>
              <a:t> إلى فقده بالتصادمات غير </a:t>
            </a:r>
            <a:r>
              <a:rPr lang="ar-SA" dirty="0" err="1" smtClean="0"/>
              <a:t>المرنةيعطى</a:t>
            </a:r>
            <a:r>
              <a:rPr lang="ar-SA" dirty="0" smtClean="0"/>
              <a:t> بالعلاقة التقريبية:</a:t>
            </a:r>
          </a:p>
          <a:p>
            <a:pPr>
              <a:buNone/>
            </a:pPr>
            <a:endParaRPr lang="ar-SA" dirty="0"/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7391400" cy="1143000"/>
          </a:xfrm>
        </p:spPr>
        <p:txBody>
          <a:bodyPr>
            <a:noAutofit/>
          </a:bodyPr>
          <a:lstStyle/>
          <a:p>
            <a:r>
              <a:rPr lang="ar-SA" sz="2800" dirty="0" smtClean="0"/>
              <a:t>قدرة </a:t>
            </a:r>
            <a:r>
              <a:rPr lang="ar-SA" sz="2800" dirty="0" err="1" smtClean="0"/>
              <a:t>الايقاف</a:t>
            </a:r>
            <a:r>
              <a:rPr lang="ar-SA" sz="2800" dirty="0" smtClean="0"/>
              <a:t> للجسيمات المشحونة الخفيفة:</a:t>
            </a:r>
            <a:br>
              <a:rPr lang="ar-SA" sz="2800" dirty="0" smtClean="0"/>
            </a:br>
            <a:r>
              <a:rPr lang="en-US" sz="2400" dirty="0" smtClean="0"/>
              <a:t>specific energy loss (stopping power)</a:t>
            </a:r>
            <a:endParaRPr lang="ar-SA" sz="2800" dirty="0"/>
          </a:p>
        </p:txBody>
      </p:sp>
      <p:pic>
        <p:nvPicPr>
          <p:cNvPr id="2050" name="Picture 2" descr="C:\Documents and Settings\TOSHIBA\My Documents\My Scans\2011-02 (Feb)\scan0018.jpg"/>
          <p:cNvPicPr>
            <a:picLocks noChangeAspect="1" noChangeArrowheads="1"/>
          </p:cNvPicPr>
          <p:nvPr/>
        </p:nvPicPr>
        <p:blipFill>
          <a:blip r:embed="rId2" cstate="print"/>
          <a:srcRect l="34472" t="3548" r="29295" b="60323"/>
          <a:stretch>
            <a:fillRect/>
          </a:stretch>
        </p:blipFill>
        <p:spPr bwMode="auto">
          <a:xfrm>
            <a:off x="762000" y="1981200"/>
            <a:ext cx="2590800" cy="609600"/>
          </a:xfrm>
          <a:prstGeom prst="rect">
            <a:avLst/>
          </a:prstGeom>
          <a:ln w="228600" cap="sq" cmpd="thickThin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482" name="Picture 2" descr="C:\Documents and Settings\TOSHIBA\My Documents\My Scans\2011-02 (Feb)\scan0019.jpg"/>
          <p:cNvPicPr>
            <a:picLocks noChangeAspect="1" noChangeArrowheads="1"/>
          </p:cNvPicPr>
          <p:nvPr/>
        </p:nvPicPr>
        <p:blipFill>
          <a:blip r:embed="rId3" cstate="print"/>
          <a:srcRect l="23070" t="6352" r="14504" b="19541"/>
          <a:stretch>
            <a:fillRect/>
          </a:stretch>
        </p:blipFill>
        <p:spPr bwMode="auto">
          <a:xfrm>
            <a:off x="3200400" y="3810000"/>
            <a:ext cx="4419600" cy="3048000"/>
          </a:xfrm>
          <a:prstGeom prst="rect">
            <a:avLst/>
          </a:prstGeom>
          <a:noFill/>
        </p:spPr>
      </p:pic>
      <p:pic>
        <p:nvPicPr>
          <p:cNvPr id="2051" name="Picture 3" descr="C:\Documents and Settings\TOSHIBA\My Documents\My Scans\2011-02 (Feb)\scan0018.jpg"/>
          <p:cNvPicPr>
            <a:picLocks noChangeAspect="1" noChangeArrowheads="1"/>
          </p:cNvPicPr>
          <p:nvPr/>
        </p:nvPicPr>
        <p:blipFill>
          <a:blip r:embed="rId2" cstate="print"/>
          <a:srcRect l="43135" t="51613" r="32710" b="17419"/>
          <a:stretch>
            <a:fillRect/>
          </a:stretch>
        </p:blipFill>
        <p:spPr bwMode="auto">
          <a:xfrm>
            <a:off x="457200" y="3810000"/>
            <a:ext cx="2641600" cy="609600"/>
          </a:xfrm>
          <a:prstGeom prst="rect">
            <a:avLst/>
          </a:prstGeom>
          <a:ln w="228600" cap="sq" cmpd="thickThin">
            <a:solidFill>
              <a:schemeClr val="bg2">
                <a:lumMod val="2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وسيلة شرح على شكل سحابة 6"/>
          <p:cNvSpPr/>
          <p:nvPr/>
        </p:nvSpPr>
        <p:spPr>
          <a:xfrm>
            <a:off x="304800" y="4800600"/>
            <a:ext cx="3048000" cy="1066800"/>
          </a:xfrm>
          <a:prstGeom prst="cloudCallout">
            <a:avLst>
              <a:gd name="adj1" fmla="val 66859"/>
              <a:gd name="adj2" fmla="val 519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تغير قدرة </a:t>
            </a:r>
            <a:r>
              <a:rPr lang="ar-SA" dirty="0" err="1" smtClean="0"/>
              <a:t>الايقاف</a:t>
            </a:r>
            <a:r>
              <a:rPr lang="ar-SA" dirty="0" smtClean="0"/>
              <a:t> مع الطاقة</a:t>
            </a:r>
            <a:endParaRPr lang="ar-SA" dirty="0"/>
          </a:p>
        </p:txBody>
      </p:sp>
      <p:sp>
        <p:nvSpPr>
          <p:cNvPr id="8" name="قوس 7"/>
          <p:cNvSpPr/>
          <p:nvPr/>
        </p:nvSpPr>
        <p:spPr>
          <a:xfrm>
            <a:off x="5562600" y="4038600"/>
            <a:ext cx="1295400" cy="457200"/>
          </a:xfrm>
          <a:prstGeom prst="arc">
            <a:avLst>
              <a:gd name="adj1" fmla="val 21579537"/>
              <a:gd name="adj2" fmla="val 21474997"/>
            </a:avLst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قوس 9"/>
          <p:cNvSpPr/>
          <p:nvPr/>
        </p:nvSpPr>
        <p:spPr>
          <a:xfrm>
            <a:off x="6400800" y="5334000"/>
            <a:ext cx="914400" cy="457200"/>
          </a:xfrm>
          <a:prstGeom prst="arc">
            <a:avLst>
              <a:gd name="adj1" fmla="val 21004429"/>
              <a:gd name="adj2" fmla="val 20924712"/>
            </a:avLst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قوس 10"/>
          <p:cNvSpPr/>
          <p:nvPr/>
        </p:nvSpPr>
        <p:spPr>
          <a:xfrm>
            <a:off x="6248400" y="5715000"/>
            <a:ext cx="1143000" cy="533400"/>
          </a:xfrm>
          <a:prstGeom prst="arc">
            <a:avLst>
              <a:gd name="adj1" fmla="val 200305"/>
              <a:gd name="adj2" fmla="val 0"/>
            </a:avLst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امتصاص الالكترونات </a:t>
            </a:r>
            <a:br>
              <a:rPr lang="ar-SA" dirty="0" smtClean="0"/>
            </a:br>
            <a:r>
              <a:rPr lang="en-US" dirty="0" err="1" smtClean="0"/>
              <a:t>absorbation</a:t>
            </a:r>
            <a:r>
              <a:rPr lang="en-US" dirty="0" smtClean="0"/>
              <a:t> of electrons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أن سلوك الالكترونات عندما تسقط على المادة يختلف اختلافاً كبيراً عن سلوك الجسيمات الثقيلة.</a:t>
            </a:r>
          </a:p>
          <a:p>
            <a:r>
              <a:rPr lang="ar-SA" dirty="0" smtClean="0"/>
              <a:t>تتمثل بعض عناصر هذا الاختلاف في أن أثر </a:t>
            </a:r>
            <a:r>
              <a:rPr lang="ar-SA" dirty="0" err="1" smtClean="0"/>
              <a:t>الالكترون</a:t>
            </a:r>
            <a:r>
              <a:rPr lang="ar-SA" dirty="0" smtClean="0"/>
              <a:t> في المادة لا يكون على شكل خط مستقيم كما </a:t>
            </a:r>
            <a:r>
              <a:rPr lang="ar-SA" dirty="0" err="1" smtClean="0"/>
              <a:t>هوالحال</a:t>
            </a:r>
            <a:r>
              <a:rPr lang="ar-SA" dirty="0" smtClean="0"/>
              <a:t> بالنسبة للجسيمات الثقيلة ولكنها تأخذ الخط المتكسر</a:t>
            </a:r>
            <a:endParaRPr lang="ar-SA" dirty="0"/>
          </a:p>
        </p:txBody>
      </p:sp>
      <p:pic>
        <p:nvPicPr>
          <p:cNvPr id="21507" name="Picture 3" descr="C:\Documents and Settings\TOSHIBA\My Documents\My Scans\2011-02 (Feb)\scan0021.jpg"/>
          <p:cNvPicPr>
            <a:picLocks noChangeAspect="1" noChangeArrowheads="1"/>
          </p:cNvPicPr>
          <p:nvPr/>
        </p:nvPicPr>
        <p:blipFill>
          <a:blip r:embed="rId2" cstate="print"/>
          <a:srcRect l="7069" t="9562" r="4566" b="22609"/>
          <a:stretch>
            <a:fillRect/>
          </a:stretch>
        </p:blipFill>
        <p:spPr bwMode="auto">
          <a:xfrm>
            <a:off x="2362200" y="4191000"/>
            <a:ext cx="3810000" cy="228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امتصاص الالكترونات </a:t>
            </a:r>
            <a:br>
              <a:rPr lang="ar-SA" dirty="0" smtClean="0"/>
            </a:br>
            <a:r>
              <a:rPr lang="en-US" dirty="0" err="1" smtClean="0"/>
              <a:t>absorbation</a:t>
            </a:r>
            <a:r>
              <a:rPr lang="en-US" dirty="0" smtClean="0"/>
              <a:t> of electrons</a:t>
            </a:r>
            <a:endParaRPr lang="ar-SA" dirty="0"/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381000" y="4572000"/>
            <a:ext cx="6781800" cy="1828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عند سقوط حزمة متوازية من الالكترونات ذات طاقة واحدة على مادة ما </a:t>
            </a:r>
            <a:r>
              <a:rPr lang="en-US" dirty="0" smtClean="0"/>
              <a:t>“absorber” </a:t>
            </a:r>
            <a:r>
              <a:rPr lang="ar-SA" dirty="0" smtClean="0"/>
              <a:t>  وإذا كان سمك هذه المادة غير كاف لامتصاص هذه الالكترونات، فإن الالكترونات تخرج من الجانب </a:t>
            </a:r>
            <a:r>
              <a:rPr lang="ar-SA" dirty="0" err="1" smtClean="0"/>
              <a:t>الاخر</a:t>
            </a:r>
            <a:r>
              <a:rPr lang="ar-SA" dirty="0" smtClean="0"/>
              <a:t> للمادة بطاقات  مختلفة اختلافاً كبيراً أي أن التبعثر الناتج في طاقات الالكترونات يكون كبيراً للغاية بمقارنته بنظيره في حالة الجسيمات الثقيلة.</a:t>
            </a:r>
            <a:endParaRPr lang="ar-SA" dirty="0"/>
          </a:p>
        </p:txBody>
      </p:sp>
      <p:pic>
        <p:nvPicPr>
          <p:cNvPr id="7" name="Picture 3" descr="C:\Documents and Settings\TOSHIBA\My Documents\My Scans\2011-02 (Feb)\scan0021.jpg"/>
          <p:cNvPicPr>
            <a:picLocks noChangeAspect="1" noChangeArrowheads="1"/>
          </p:cNvPicPr>
          <p:nvPr/>
        </p:nvPicPr>
        <p:blipFill>
          <a:blip r:embed="rId2" cstate="print"/>
          <a:srcRect l="7069" t="9562" r="4566" b="22609"/>
          <a:stretch>
            <a:fillRect/>
          </a:stretch>
        </p:blipFill>
        <p:spPr bwMode="auto">
          <a:xfrm>
            <a:off x="3505200" y="1905000"/>
            <a:ext cx="4267200" cy="2560320"/>
          </a:xfrm>
          <a:prstGeom prst="rect">
            <a:avLst/>
          </a:prstGeom>
          <a:noFill/>
        </p:spPr>
      </p:pic>
      <p:sp>
        <p:nvSpPr>
          <p:cNvPr id="8" name="وسيلة شرح على شكل سحابة 7"/>
          <p:cNvSpPr/>
          <p:nvPr/>
        </p:nvSpPr>
        <p:spPr>
          <a:xfrm>
            <a:off x="304800" y="1524000"/>
            <a:ext cx="3124200" cy="2133600"/>
          </a:xfrm>
          <a:prstGeom prst="cloudCallout">
            <a:avLst>
              <a:gd name="adj1" fmla="val 54125"/>
              <a:gd name="adj2" fmla="val 2019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ويمكن أن تكون زاوية التشتت الناتجة عن التصادم كبير بحيث يرتد </a:t>
            </a:r>
            <a:r>
              <a:rPr lang="ar-SA" dirty="0" err="1" smtClean="0"/>
              <a:t>الالكترون</a:t>
            </a:r>
            <a:r>
              <a:rPr lang="ar-SA" dirty="0" smtClean="0"/>
              <a:t> إلى الخلف</a:t>
            </a:r>
            <a:endParaRPr lang="ar-SA" dirty="0"/>
          </a:p>
        </p:txBody>
      </p:sp>
      <p:sp>
        <p:nvSpPr>
          <p:cNvPr id="9" name="وسيلة شرح على شكل سحابة 8"/>
          <p:cNvSpPr/>
          <p:nvPr/>
        </p:nvSpPr>
        <p:spPr>
          <a:xfrm>
            <a:off x="1066800" y="3429000"/>
            <a:ext cx="3657600" cy="990600"/>
          </a:xfrm>
          <a:prstGeom prst="cloudCallout">
            <a:avLst>
              <a:gd name="adj1" fmla="val 89535"/>
              <a:gd name="adj2" fmla="val 2250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ومن الممكن أنتخرج الالكترونات في اتجاه آخر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امتصاص الالكترونات </a:t>
            </a:r>
            <a:br>
              <a:rPr lang="ar-SA" dirty="0" smtClean="0"/>
            </a:br>
            <a:r>
              <a:rPr lang="en-US" dirty="0" err="1" smtClean="0"/>
              <a:t>absorbation</a:t>
            </a:r>
            <a:r>
              <a:rPr lang="en-US" dirty="0" smtClean="0"/>
              <a:t> of electrons</a:t>
            </a:r>
            <a:endParaRPr lang="ar-SA" dirty="0"/>
          </a:p>
        </p:txBody>
      </p:sp>
      <p:pic>
        <p:nvPicPr>
          <p:cNvPr id="5" name="Picture 3" descr="C:\Documents and Settings\TOSHIBA\My Documents\My Scans\2011-02 (Feb)\scan00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7069" t="9562" r="4566" b="22609"/>
          <a:stretch>
            <a:fillRect/>
          </a:stretch>
        </p:blipFill>
        <p:spPr bwMode="auto">
          <a:xfrm>
            <a:off x="5410200" y="2286000"/>
            <a:ext cx="2323983" cy="2438400"/>
          </a:xfrm>
          <a:prstGeom prst="rect">
            <a:avLst/>
          </a:prstGeom>
          <a:ln w="228600" cap="sq" cmpd="thickThin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مستطيل مستدير الزوايا 5"/>
          <p:cNvSpPr/>
          <p:nvPr/>
        </p:nvSpPr>
        <p:spPr>
          <a:xfrm>
            <a:off x="533400" y="3124200"/>
            <a:ext cx="4343400" cy="2895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تعرف هذه الظاهرة الأخيرة بالتشتت الارتدادي </a:t>
            </a:r>
            <a:r>
              <a:rPr lang="en-US" dirty="0" smtClean="0"/>
              <a:t>back scattering </a:t>
            </a:r>
            <a:r>
              <a:rPr lang="ar-SA" dirty="0" smtClean="0"/>
              <a:t> ويمكن أن يؤدي هذا التشتت الارتدادي </a:t>
            </a:r>
            <a:r>
              <a:rPr lang="ar-SA" dirty="0" err="1" smtClean="0"/>
              <a:t>الى</a:t>
            </a:r>
            <a:r>
              <a:rPr lang="ar-SA" dirty="0" smtClean="0"/>
              <a:t> زيادة الشدة </a:t>
            </a:r>
            <a:r>
              <a:rPr lang="ar-SA" dirty="0" err="1" smtClean="0"/>
              <a:t>الاشعاعية</a:t>
            </a:r>
            <a:r>
              <a:rPr lang="ar-SA" dirty="0" smtClean="0"/>
              <a:t> </a:t>
            </a:r>
            <a:r>
              <a:rPr lang="ar-SA" dirty="0" err="1" smtClean="0"/>
              <a:t>المقيسة</a:t>
            </a:r>
            <a:r>
              <a:rPr lang="ar-SA" dirty="0" smtClean="0"/>
              <a:t> لمصادر بيتا عن الشدة الفعلية، وذلك عند وجود </a:t>
            </a:r>
            <a:r>
              <a:rPr lang="ar-SA" dirty="0" err="1" smtClean="0"/>
              <a:t>ااجسام</a:t>
            </a:r>
            <a:r>
              <a:rPr lang="ar-SA" dirty="0" smtClean="0"/>
              <a:t> سميكة بالقرب من المصدر.</a:t>
            </a:r>
          </a:p>
          <a:p>
            <a:pPr algn="ctr"/>
            <a:r>
              <a:rPr lang="ar-SA" dirty="0" smtClean="0"/>
              <a:t>لذا يجب تقدير قيمة التشتت الارتدادي بعناية عند تحديد القيمة </a:t>
            </a:r>
            <a:r>
              <a:rPr lang="ar-SA" dirty="0" err="1" smtClean="0"/>
              <a:t>الحقيقية</a:t>
            </a:r>
            <a:r>
              <a:rPr lang="ar-SA" dirty="0" smtClean="0"/>
              <a:t> لشدة المصدر.</a:t>
            </a:r>
            <a:endParaRPr lang="ar-SA" dirty="0"/>
          </a:p>
        </p:txBody>
      </p:sp>
      <p:sp>
        <p:nvSpPr>
          <p:cNvPr id="7" name="قوس 6"/>
          <p:cNvSpPr/>
          <p:nvPr/>
        </p:nvSpPr>
        <p:spPr>
          <a:xfrm>
            <a:off x="5334000" y="3200400"/>
            <a:ext cx="1295400" cy="381000"/>
          </a:xfrm>
          <a:prstGeom prst="arc">
            <a:avLst>
              <a:gd name="adj1" fmla="val 285819"/>
              <a:gd name="adj2" fmla="val 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التشتت الارتدادي  </a:t>
            </a:r>
            <a:br>
              <a:rPr lang="ar-SA" dirty="0" smtClean="0"/>
            </a:br>
            <a:r>
              <a:rPr lang="en-US" dirty="0" smtClean="0"/>
              <a:t>back scattering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447800"/>
            <a:ext cx="7239000" cy="4846320"/>
          </a:xfrm>
        </p:spPr>
        <p:txBody>
          <a:bodyPr>
            <a:normAutofit/>
          </a:bodyPr>
          <a:lstStyle/>
          <a:p>
            <a:r>
              <a:rPr lang="ar-SA" sz="2400" dirty="0" smtClean="0"/>
              <a:t>هي ظاهرة انحراف </a:t>
            </a:r>
            <a:r>
              <a:rPr lang="ar-SA" sz="2400" dirty="0" err="1" smtClean="0"/>
              <a:t>الالكترون</a:t>
            </a:r>
            <a:r>
              <a:rPr lang="ar-SA" sz="2400" dirty="0" smtClean="0"/>
              <a:t> انحراف شديد عن مساره ”زاوية التشتت أكبر من 300</a:t>
            </a:r>
            <a:r>
              <a:rPr lang="ar-SA" sz="2400" baseline="30000" dirty="0" smtClean="0"/>
              <a:t>0  ” </a:t>
            </a:r>
            <a:r>
              <a:rPr lang="ar-SA" sz="2400" dirty="0" smtClean="0"/>
              <a:t>ويحصل هذا التشتت غالباً لإلكترونات ذات طاقة ابتدائية منخفضة وفي مواد ذات أعداد ذرية عالية.</a:t>
            </a:r>
          </a:p>
          <a:p>
            <a:r>
              <a:rPr lang="ar-SA" sz="2400" dirty="0" smtClean="0"/>
              <a:t>وتزداد هذه الظاهرة  للمواد ذات أعداد ذرية كبيرة.</a:t>
            </a:r>
            <a:endParaRPr lang="ar-SA" sz="2400" dirty="0"/>
          </a:p>
        </p:txBody>
      </p:sp>
      <p:pic>
        <p:nvPicPr>
          <p:cNvPr id="30721" name="Picture 1" descr="C:\Documents and Settings\TOSHIBA\My Documents\My Scans\2011-02 (Feb)\scan0024.jpg"/>
          <p:cNvPicPr>
            <a:picLocks noChangeAspect="1" noChangeArrowheads="1"/>
          </p:cNvPicPr>
          <p:nvPr/>
        </p:nvPicPr>
        <p:blipFill>
          <a:blip r:embed="rId2" cstate="print"/>
          <a:srcRect l="7508" t="11181" r="16163" b="18898"/>
          <a:stretch>
            <a:fillRect/>
          </a:stretch>
        </p:blipFill>
        <p:spPr bwMode="auto">
          <a:xfrm>
            <a:off x="1600200" y="3810000"/>
            <a:ext cx="4648200" cy="2819400"/>
          </a:xfrm>
          <a:prstGeom prst="rect">
            <a:avLst/>
          </a:prstGeom>
          <a:ln w="2286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وسيلة شرح بيضاوية 3"/>
          <p:cNvSpPr/>
          <p:nvPr/>
        </p:nvSpPr>
        <p:spPr>
          <a:xfrm>
            <a:off x="6019800" y="3733800"/>
            <a:ext cx="2514600" cy="2895600"/>
          </a:xfrm>
          <a:prstGeom prst="wedgeEllipseCallout">
            <a:avLst>
              <a:gd name="adj1" fmla="val -103718"/>
              <a:gd name="adj2" fmla="val -942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شدة الالكترونات  المرتدة إلى الشدة الكلية لإلكترونات ذات طاقات متساوية سقطت عمودياً على مواد مختلفة</a:t>
            </a:r>
            <a:endParaRPr lang="ar-SA" dirty="0"/>
          </a:p>
        </p:txBody>
      </p:sp>
      <p:sp>
        <p:nvSpPr>
          <p:cNvPr id="5" name="وسيلة شرح على شكل سحابة 4"/>
          <p:cNvSpPr/>
          <p:nvPr/>
        </p:nvSpPr>
        <p:spPr>
          <a:xfrm>
            <a:off x="0" y="3657600"/>
            <a:ext cx="2362200" cy="1219200"/>
          </a:xfrm>
          <a:prstGeom prst="cloudCallout">
            <a:avLst>
              <a:gd name="adj1" fmla="val 56586"/>
              <a:gd name="adj2" fmla="val 2326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تزداد هذه النسبة بزيادة العدد الذري</a:t>
            </a:r>
            <a:endParaRPr lang="ar-S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TOSHIBA\My Documents\My Scans\2011-02 (Feb)\scan00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981200"/>
            <a:ext cx="7010400" cy="2743200"/>
          </a:xfrm>
          <a:prstGeom prst="rect">
            <a:avLst/>
          </a:prstGeom>
          <a:noFill/>
        </p:spPr>
      </p:pic>
      <p:sp>
        <p:nvSpPr>
          <p:cNvPr id="5" name="عنوان 1"/>
          <p:cNvSpPr txBox="1">
            <a:spLocks/>
          </p:cNvSpPr>
          <p:nvPr/>
        </p:nvSpPr>
        <p:spPr>
          <a:xfrm>
            <a:off x="609600" y="472440"/>
            <a:ext cx="6477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97500"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امتصاص الالكترونات </a:t>
            </a:r>
            <a:br>
              <a:rPr kumimoji="0" lang="ar-SA" sz="32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200" b="1" i="0" u="none" strike="noStrike" kern="1200" cap="all" spc="0" normalizeH="0" baseline="0" noProof="0" dirty="0" err="1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absorbation</a:t>
            </a:r>
            <a:r>
              <a:rPr kumimoji="0" lang="en-US" sz="32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of electrons</a:t>
            </a:r>
            <a:endParaRPr kumimoji="0" lang="ar-SA" sz="32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457200" y="4876800"/>
            <a:ext cx="6629400" cy="1676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لقياس شدة </a:t>
            </a:r>
            <a:r>
              <a:rPr lang="ar-SA" dirty="0" err="1" smtClean="0"/>
              <a:t>الاشعاع</a:t>
            </a:r>
            <a:r>
              <a:rPr lang="ar-SA" dirty="0" smtClean="0"/>
              <a:t> الخارج من مادة الامتصاص استخدمت هذه التجربة لفترة طويلة  ووجدنا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228600"/>
            <a:ext cx="7162800" cy="6227136"/>
          </a:xfrm>
        </p:spPr>
        <p:txBody>
          <a:bodyPr>
            <a:normAutofit/>
          </a:bodyPr>
          <a:lstStyle/>
          <a:p>
            <a:r>
              <a:rPr lang="ar-SA" dirty="0" smtClean="0"/>
              <a:t>جسيمات ألفا تبقى شدتها ثابتة خلال مرورها في المادة ولا تبدأ في التناقص </a:t>
            </a:r>
            <a:r>
              <a:rPr lang="ar-SA" dirty="0" err="1" smtClean="0"/>
              <a:t>الا</a:t>
            </a:r>
            <a:r>
              <a:rPr lang="ar-SA" dirty="0" smtClean="0"/>
              <a:t> قرب نهاية المسار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</p:txBody>
      </p:sp>
      <p:sp>
        <p:nvSpPr>
          <p:cNvPr id="15" name="مربع نص 14"/>
          <p:cNvSpPr txBox="1"/>
          <p:nvPr/>
        </p:nvSpPr>
        <p:spPr>
          <a:xfrm>
            <a:off x="533400" y="1676400"/>
            <a:ext cx="1219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err="1" smtClean="0"/>
              <a:t>N</a:t>
            </a:r>
            <a:r>
              <a:rPr lang="en-US" baseline="-25000" dirty="0" err="1" smtClean="0"/>
              <a:t>ion</a:t>
            </a:r>
            <a:r>
              <a:rPr lang="en-US" baseline="-25000" dirty="0" smtClean="0"/>
              <a:t> </a:t>
            </a:r>
            <a:r>
              <a:rPr lang="en-US" dirty="0" smtClean="0"/>
              <a:t>(10</a:t>
            </a:r>
            <a:r>
              <a:rPr lang="en-US" baseline="30000" dirty="0" smtClean="0"/>
              <a:t>3</a:t>
            </a:r>
            <a:r>
              <a:rPr lang="en-US" dirty="0" smtClean="0"/>
              <a:t>  )</a:t>
            </a:r>
            <a:endParaRPr lang="ar-SA" baseline="30000" dirty="0"/>
          </a:p>
        </p:txBody>
      </p:sp>
      <p:grpSp>
        <p:nvGrpSpPr>
          <p:cNvPr id="16" name="مجموعة 15"/>
          <p:cNvGrpSpPr/>
          <p:nvPr/>
        </p:nvGrpSpPr>
        <p:grpSpPr>
          <a:xfrm>
            <a:off x="533400" y="1752600"/>
            <a:ext cx="4267200" cy="2743200"/>
            <a:chOff x="533400" y="1676400"/>
            <a:chExt cx="4267200" cy="2895600"/>
          </a:xfrm>
        </p:grpSpPr>
        <p:grpSp>
          <p:nvGrpSpPr>
            <p:cNvPr id="17" name="مجموعة 30"/>
            <p:cNvGrpSpPr/>
            <p:nvPr/>
          </p:nvGrpSpPr>
          <p:grpSpPr>
            <a:xfrm>
              <a:off x="533400" y="1676400"/>
              <a:ext cx="4267200" cy="2895600"/>
              <a:chOff x="533400" y="1676400"/>
              <a:chExt cx="4267200" cy="2895600"/>
            </a:xfrm>
          </p:grpSpPr>
          <p:sp>
            <p:nvSpPr>
              <p:cNvPr id="20" name="مستطيل 4"/>
              <p:cNvSpPr/>
              <p:nvPr/>
            </p:nvSpPr>
            <p:spPr>
              <a:xfrm>
                <a:off x="533400" y="1676400"/>
                <a:ext cx="4267200" cy="28956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  <p:cxnSp>
            <p:nvCxnSpPr>
              <p:cNvPr id="21" name="رابط كسهم مستقيم 20"/>
              <p:cNvCxnSpPr/>
              <p:nvPr/>
            </p:nvCxnSpPr>
            <p:spPr>
              <a:xfrm>
                <a:off x="914400" y="4114800"/>
                <a:ext cx="3276600" cy="1588"/>
              </a:xfrm>
              <a:prstGeom prst="straightConnector1">
                <a:avLst/>
              </a:prstGeom>
              <a:ln w="28575">
                <a:solidFill>
                  <a:schemeClr val="accent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رابط كسهم مستقيم 21"/>
              <p:cNvCxnSpPr/>
              <p:nvPr/>
            </p:nvCxnSpPr>
            <p:spPr>
              <a:xfrm rot="5400000" flipH="1" flipV="1">
                <a:off x="-113506" y="3085306"/>
                <a:ext cx="2057400" cy="1588"/>
              </a:xfrm>
              <a:prstGeom prst="straightConnector1">
                <a:avLst/>
              </a:prstGeom>
              <a:ln w="28575">
                <a:solidFill>
                  <a:schemeClr val="accent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رابط مستقيم 22"/>
              <p:cNvCxnSpPr/>
              <p:nvPr/>
            </p:nvCxnSpPr>
            <p:spPr>
              <a:xfrm>
                <a:off x="914400" y="3581400"/>
                <a:ext cx="76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رابط مستقيم 23"/>
              <p:cNvCxnSpPr/>
              <p:nvPr/>
            </p:nvCxnSpPr>
            <p:spPr>
              <a:xfrm>
                <a:off x="914400" y="3124200"/>
                <a:ext cx="76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رابط مستقيم 24"/>
              <p:cNvCxnSpPr/>
              <p:nvPr/>
            </p:nvCxnSpPr>
            <p:spPr>
              <a:xfrm>
                <a:off x="914400" y="2590800"/>
                <a:ext cx="76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رابط مستقيم 25"/>
              <p:cNvCxnSpPr/>
              <p:nvPr/>
            </p:nvCxnSpPr>
            <p:spPr>
              <a:xfrm rot="5400000">
                <a:off x="1485900" y="4076700"/>
                <a:ext cx="76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رابط مستقيم 26"/>
              <p:cNvCxnSpPr/>
              <p:nvPr/>
            </p:nvCxnSpPr>
            <p:spPr>
              <a:xfrm rot="5400000">
                <a:off x="2171700" y="4076700"/>
                <a:ext cx="76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رابط مستقيم 27"/>
              <p:cNvCxnSpPr/>
              <p:nvPr/>
            </p:nvCxnSpPr>
            <p:spPr>
              <a:xfrm rot="5400000">
                <a:off x="2933700" y="4076700"/>
                <a:ext cx="76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شكل حر 17"/>
            <p:cNvSpPr/>
            <p:nvPr/>
          </p:nvSpPr>
          <p:spPr>
            <a:xfrm>
              <a:off x="914400" y="2356339"/>
              <a:ext cx="2475914" cy="1779563"/>
            </a:xfrm>
            <a:custGeom>
              <a:avLst/>
              <a:gdLst>
                <a:gd name="connsiteX0" fmla="*/ 0 w 2475914"/>
                <a:gd name="connsiteY0" fmla="*/ 991772 h 1779563"/>
                <a:gd name="connsiteX1" fmla="*/ 1195754 w 2475914"/>
                <a:gd name="connsiteY1" fmla="*/ 808892 h 1779563"/>
                <a:gd name="connsiteX2" fmla="*/ 2208628 w 2475914"/>
                <a:gd name="connsiteY2" fmla="*/ 161778 h 1779563"/>
                <a:gd name="connsiteX3" fmla="*/ 2475914 w 2475914"/>
                <a:gd name="connsiteY3" fmla="*/ 1779563 h 1779563"/>
                <a:gd name="connsiteX4" fmla="*/ 2475914 w 2475914"/>
                <a:gd name="connsiteY4" fmla="*/ 1779563 h 1779563"/>
                <a:gd name="connsiteX5" fmla="*/ 2461846 w 2475914"/>
                <a:gd name="connsiteY5" fmla="*/ 1751427 h 177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75914" h="1779563">
                  <a:moveTo>
                    <a:pt x="0" y="991772"/>
                  </a:moveTo>
                  <a:cubicBezTo>
                    <a:pt x="413824" y="969498"/>
                    <a:pt x="827649" y="947224"/>
                    <a:pt x="1195754" y="808892"/>
                  </a:cubicBezTo>
                  <a:cubicBezTo>
                    <a:pt x="1563859" y="670560"/>
                    <a:pt x="1995268" y="0"/>
                    <a:pt x="2208628" y="161778"/>
                  </a:cubicBezTo>
                  <a:cubicBezTo>
                    <a:pt x="2421988" y="323556"/>
                    <a:pt x="2475914" y="1779563"/>
                    <a:pt x="2475914" y="1779563"/>
                  </a:cubicBezTo>
                  <a:lnTo>
                    <a:pt x="2475914" y="1779563"/>
                  </a:lnTo>
                  <a:lnTo>
                    <a:pt x="2461846" y="1751427"/>
                  </a:lnTo>
                </a:path>
              </a:pathLst>
            </a:cu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9" name="مربع نص 18"/>
            <p:cNvSpPr txBox="1"/>
            <p:nvPr/>
          </p:nvSpPr>
          <p:spPr>
            <a:xfrm>
              <a:off x="4114800" y="3886200"/>
              <a:ext cx="381000" cy="38100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dirty="0" smtClean="0"/>
                <a:t>d</a:t>
              </a:r>
              <a:endParaRPr lang="ar-SA" dirty="0"/>
            </a:p>
          </p:txBody>
        </p:sp>
      </p:grpSp>
      <p:sp>
        <p:nvSpPr>
          <p:cNvPr id="36" name="مربع نص 35"/>
          <p:cNvSpPr txBox="1"/>
          <p:nvPr/>
        </p:nvSpPr>
        <p:spPr>
          <a:xfrm>
            <a:off x="685800" y="1828800"/>
            <a:ext cx="1219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err="1" smtClean="0"/>
              <a:t>N</a:t>
            </a:r>
            <a:r>
              <a:rPr lang="en-US" baseline="-25000" dirty="0" err="1" smtClean="0"/>
              <a:t>ion</a:t>
            </a:r>
            <a:r>
              <a:rPr lang="en-US" baseline="-25000" dirty="0" smtClean="0"/>
              <a:t> </a:t>
            </a:r>
            <a:r>
              <a:rPr lang="en-US" dirty="0" smtClean="0"/>
              <a:t>(10</a:t>
            </a:r>
            <a:r>
              <a:rPr lang="en-US" baseline="30000" dirty="0" smtClean="0"/>
              <a:t>3</a:t>
            </a:r>
            <a:r>
              <a:rPr lang="en-US" dirty="0" smtClean="0"/>
              <a:t>  )</a:t>
            </a:r>
            <a:endParaRPr lang="ar-SA" baseline="30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381000"/>
            <a:ext cx="7239000" cy="6074736"/>
          </a:xfrm>
        </p:spPr>
        <p:txBody>
          <a:bodyPr/>
          <a:lstStyle/>
          <a:p>
            <a:r>
              <a:rPr lang="ar-SA" dirty="0" smtClean="0"/>
              <a:t>أما في حالة الالكترونات فيحدث التناقص في الشدة على طول المسار ويعود السبب في ذلك </a:t>
            </a:r>
            <a:r>
              <a:rPr lang="ar-SA" dirty="0" err="1" smtClean="0"/>
              <a:t>الى</a:t>
            </a:r>
            <a:r>
              <a:rPr lang="ar-SA" dirty="0" smtClean="0"/>
              <a:t> التشتت الذي تعانيه الالكترونات خلال المادة،</a:t>
            </a:r>
            <a:r>
              <a:rPr lang="ar-SA" dirty="0" err="1" smtClean="0"/>
              <a:t>فاذا</a:t>
            </a:r>
            <a:r>
              <a:rPr lang="ar-SA" dirty="0" smtClean="0"/>
              <a:t> رسم منحنى الامتصاص أو </a:t>
            </a:r>
            <a:r>
              <a:rPr lang="ar-SA" dirty="0" err="1" smtClean="0"/>
              <a:t>النفاذية</a:t>
            </a:r>
            <a:r>
              <a:rPr lang="ar-SA" dirty="0" smtClean="0"/>
              <a:t>  الذي يمثل شدة الالكترونات كدالة للمسافة حيث يلاحظ تناقص الشدة باستمرار.</a:t>
            </a:r>
          </a:p>
          <a:p>
            <a:endParaRPr lang="ar-SA" dirty="0"/>
          </a:p>
        </p:txBody>
      </p:sp>
      <p:cxnSp>
        <p:nvCxnSpPr>
          <p:cNvPr id="7" name="رابط كسهم مستقيم 6"/>
          <p:cNvCxnSpPr/>
          <p:nvPr/>
        </p:nvCxnSpPr>
        <p:spPr>
          <a:xfrm>
            <a:off x="1524000" y="5562600"/>
            <a:ext cx="3886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 rot="5400000" flipH="1" flipV="1">
            <a:off x="76994" y="4114800"/>
            <a:ext cx="289480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شكل حر 14"/>
          <p:cNvSpPr/>
          <p:nvPr/>
        </p:nvSpPr>
        <p:spPr>
          <a:xfrm>
            <a:off x="1535723" y="3108960"/>
            <a:ext cx="1969477" cy="2529840"/>
          </a:xfrm>
          <a:custGeom>
            <a:avLst/>
            <a:gdLst>
              <a:gd name="connsiteX0" fmla="*/ 11723 w 2206283"/>
              <a:gd name="connsiteY0" fmla="*/ 0 h 2567354"/>
              <a:gd name="connsiteX1" fmla="*/ 321212 w 2206283"/>
              <a:gd name="connsiteY1" fmla="*/ 1814732 h 2567354"/>
              <a:gd name="connsiteX2" fmla="*/ 1938997 w 2206283"/>
              <a:gd name="connsiteY2" fmla="*/ 2461846 h 2567354"/>
              <a:gd name="connsiteX3" fmla="*/ 1924929 w 2206283"/>
              <a:gd name="connsiteY3" fmla="*/ 2447778 h 2567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6283" h="2567354">
                <a:moveTo>
                  <a:pt x="11723" y="0"/>
                </a:moveTo>
                <a:cubicBezTo>
                  <a:pt x="5861" y="702212"/>
                  <a:pt x="0" y="1404424"/>
                  <a:pt x="321212" y="1814732"/>
                </a:cubicBezTo>
                <a:cubicBezTo>
                  <a:pt x="642424" y="2225040"/>
                  <a:pt x="1671711" y="2356338"/>
                  <a:pt x="1938997" y="2461846"/>
                </a:cubicBezTo>
                <a:cubicBezTo>
                  <a:pt x="2206283" y="2567354"/>
                  <a:pt x="2065606" y="2507566"/>
                  <a:pt x="1924929" y="2447778"/>
                </a:cubicBez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شكل حر 15"/>
          <p:cNvSpPr/>
          <p:nvPr/>
        </p:nvSpPr>
        <p:spPr>
          <a:xfrm>
            <a:off x="1547446" y="3151163"/>
            <a:ext cx="2644726" cy="2405575"/>
          </a:xfrm>
          <a:custGeom>
            <a:avLst/>
            <a:gdLst>
              <a:gd name="connsiteX0" fmla="*/ 0 w 2644726"/>
              <a:gd name="connsiteY0" fmla="*/ 0 h 2405575"/>
              <a:gd name="connsiteX1" fmla="*/ 1434905 w 2644726"/>
              <a:gd name="connsiteY1" fmla="*/ 1730326 h 2405575"/>
              <a:gd name="connsiteX2" fmla="*/ 2166425 w 2644726"/>
              <a:gd name="connsiteY2" fmla="*/ 2236763 h 2405575"/>
              <a:gd name="connsiteX3" fmla="*/ 2644726 w 2644726"/>
              <a:gd name="connsiteY3" fmla="*/ 2405575 h 2405575"/>
              <a:gd name="connsiteX4" fmla="*/ 2644726 w 2644726"/>
              <a:gd name="connsiteY4" fmla="*/ 2405575 h 2405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4726" h="2405575">
                <a:moveTo>
                  <a:pt x="0" y="0"/>
                </a:moveTo>
                <a:cubicBezTo>
                  <a:pt x="536917" y="678766"/>
                  <a:pt x="1073834" y="1357532"/>
                  <a:pt x="1434905" y="1730326"/>
                </a:cubicBezTo>
                <a:cubicBezTo>
                  <a:pt x="1795976" y="2103120"/>
                  <a:pt x="1964788" y="2124222"/>
                  <a:pt x="2166425" y="2236763"/>
                </a:cubicBezTo>
                <a:cubicBezTo>
                  <a:pt x="2368062" y="2349305"/>
                  <a:pt x="2644726" y="2405575"/>
                  <a:pt x="2644726" y="2405575"/>
                </a:cubicBezTo>
                <a:lnTo>
                  <a:pt x="2644726" y="2405575"/>
                </a:lnTo>
              </a:path>
            </a:pathLst>
          </a:cu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8" name="رابط مستقيم 17"/>
          <p:cNvCxnSpPr/>
          <p:nvPr/>
        </p:nvCxnSpPr>
        <p:spPr>
          <a:xfrm rot="16200000" flipH="1">
            <a:off x="2667000" y="4876800"/>
            <a:ext cx="838200" cy="53340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وسيلة شرح على شكل سحابة 18"/>
          <p:cNvSpPr/>
          <p:nvPr/>
        </p:nvSpPr>
        <p:spPr>
          <a:xfrm>
            <a:off x="3962400" y="3962400"/>
            <a:ext cx="2362200" cy="762000"/>
          </a:xfrm>
          <a:prstGeom prst="cloudCallout">
            <a:avLst>
              <a:gd name="adj1" fmla="val -98252"/>
              <a:gd name="adj2" fmla="val 329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الكترونات وحيدة الطاقة</a:t>
            </a:r>
            <a:endParaRPr lang="ar-SA" dirty="0"/>
          </a:p>
        </p:txBody>
      </p:sp>
      <p:sp>
        <p:nvSpPr>
          <p:cNvPr id="20" name="وسيلة شرح على شكل سحابة 19"/>
          <p:cNvSpPr/>
          <p:nvPr/>
        </p:nvSpPr>
        <p:spPr>
          <a:xfrm>
            <a:off x="2209800" y="3276600"/>
            <a:ext cx="2057400" cy="609600"/>
          </a:xfrm>
          <a:prstGeom prst="cloudCallout">
            <a:avLst>
              <a:gd name="adj1" fmla="val -69380"/>
              <a:gd name="adj2" fmla="val 233269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جسيمات بيتا</a:t>
            </a:r>
            <a:endParaRPr lang="ar-SA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381000" y="2895600"/>
            <a:ext cx="914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الشدة </a:t>
            </a:r>
            <a:endParaRPr lang="ar-SA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2667000" y="5943600"/>
            <a:ext cx="2057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السمك </a:t>
            </a:r>
            <a:endParaRPr lang="ar-SA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3124200" y="5562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R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28600"/>
            <a:ext cx="7239000" cy="6227136"/>
          </a:xfrm>
        </p:spPr>
        <p:txBody>
          <a:bodyPr/>
          <a:lstStyle/>
          <a:p>
            <a:r>
              <a:rPr lang="ar-SA" dirty="0" smtClean="0"/>
              <a:t>في حالة الالكترونات وحيدة الطاقة يكون التناقص في الشدة تدريجياً.</a:t>
            </a:r>
          </a:p>
          <a:p>
            <a:r>
              <a:rPr lang="ar-SA" dirty="0" smtClean="0"/>
              <a:t>أما في أشعة بيتا المنبعثة من مصدر مشع فإن هذا التناقص يكون في البداية شديداً وذلك بسبب سرعة امتصاص جسيمات بيتا ذات الطاقة المنخفضة في الطيف.</a:t>
            </a:r>
            <a:endParaRPr lang="ar-SA" dirty="0"/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1524000" y="5562600"/>
            <a:ext cx="3886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رابط كسهم مستقيم 5"/>
          <p:cNvCxnSpPr/>
          <p:nvPr/>
        </p:nvCxnSpPr>
        <p:spPr>
          <a:xfrm rot="5400000" flipH="1" flipV="1">
            <a:off x="76994" y="4114800"/>
            <a:ext cx="289480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شكل حر 6"/>
          <p:cNvSpPr/>
          <p:nvPr/>
        </p:nvSpPr>
        <p:spPr>
          <a:xfrm>
            <a:off x="1535723" y="3108960"/>
            <a:ext cx="1969477" cy="2529840"/>
          </a:xfrm>
          <a:custGeom>
            <a:avLst/>
            <a:gdLst>
              <a:gd name="connsiteX0" fmla="*/ 11723 w 2206283"/>
              <a:gd name="connsiteY0" fmla="*/ 0 h 2567354"/>
              <a:gd name="connsiteX1" fmla="*/ 321212 w 2206283"/>
              <a:gd name="connsiteY1" fmla="*/ 1814732 h 2567354"/>
              <a:gd name="connsiteX2" fmla="*/ 1938997 w 2206283"/>
              <a:gd name="connsiteY2" fmla="*/ 2461846 h 2567354"/>
              <a:gd name="connsiteX3" fmla="*/ 1924929 w 2206283"/>
              <a:gd name="connsiteY3" fmla="*/ 2447778 h 2567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6283" h="2567354">
                <a:moveTo>
                  <a:pt x="11723" y="0"/>
                </a:moveTo>
                <a:cubicBezTo>
                  <a:pt x="5861" y="702212"/>
                  <a:pt x="0" y="1404424"/>
                  <a:pt x="321212" y="1814732"/>
                </a:cubicBezTo>
                <a:cubicBezTo>
                  <a:pt x="642424" y="2225040"/>
                  <a:pt x="1671711" y="2356338"/>
                  <a:pt x="1938997" y="2461846"/>
                </a:cubicBezTo>
                <a:cubicBezTo>
                  <a:pt x="2206283" y="2567354"/>
                  <a:pt x="2065606" y="2507566"/>
                  <a:pt x="1924929" y="2447778"/>
                </a:cubicBez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شكل حر 7"/>
          <p:cNvSpPr/>
          <p:nvPr/>
        </p:nvSpPr>
        <p:spPr>
          <a:xfrm>
            <a:off x="1547446" y="3151163"/>
            <a:ext cx="2644726" cy="2405575"/>
          </a:xfrm>
          <a:custGeom>
            <a:avLst/>
            <a:gdLst>
              <a:gd name="connsiteX0" fmla="*/ 0 w 2644726"/>
              <a:gd name="connsiteY0" fmla="*/ 0 h 2405575"/>
              <a:gd name="connsiteX1" fmla="*/ 1434905 w 2644726"/>
              <a:gd name="connsiteY1" fmla="*/ 1730326 h 2405575"/>
              <a:gd name="connsiteX2" fmla="*/ 2166425 w 2644726"/>
              <a:gd name="connsiteY2" fmla="*/ 2236763 h 2405575"/>
              <a:gd name="connsiteX3" fmla="*/ 2644726 w 2644726"/>
              <a:gd name="connsiteY3" fmla="*/ 2405575 h 2405575"/>
              <a:gd name="connsiteX4" fmla="*/ 2644726 w 2644726"/>
              <a:gd name="connsiteY4" fmla="*/ 2405575 h 2405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4726" h="2405575">
                <a:moveTo>
                  <a:pt x="0" y="0"/>
                </a:moveTo>
                <a:cubicBezTo>
                  <a:pt x="536917" y="678766"/>
                  <a:pt x="1073834" y="1357532"/>
                  <a:pt x="1434905" y="1730326"/>
                </a:cubicBezTo>
                <a:cubicBezTo>
                  <a:pt x="1795976" y="2103120"/>
                  <a:pt x="1964788" y="2124222"/>
                  <a:pt x="2166425" y="2236763"/>
                </a:cubicBezTo>
                <a:cubicBezTo>
                  <a:pt x="2368062" y="2349305"/>
                  <a:pt x="2644726" y="2405575"/>
                  <a:pt x="2644726" y="2405575"/>
                </a:cubicBezTo>
                <a:lnTo>
                  <a:pt x="2644726" y="2405575"/>
                </a:lnTo>
              </a:path>
            </a:pathLst>
          </a:cu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9" name="رابط مستقيم 8"/>
          <p:cNvCxnSpPr/>
          <p:nvPr/>
        </p:nvCxnSpPr>
        <p:spPr>
          <a:xfrm rot="16200000" flipH="1">
            <a:off x="2667000" y="4876800"/>
            <a:ext cx="838200" cy="53340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وسيلة شرح على شكل سحابة 9"/>
          <p:cNvSpPr/>
          <p:nvPr/>
        </p:nvSpPr>
        <p:spPr>
          <a:xfrm>
            <a:off x="3962400" y="3962400"/>
            <a:ext cx="2362200" cy="762000"/>
          </a:xfrm>
          <a:prstGeom prst="cloudCallout">
            <a:avLst>
              <a:gd name="adj1" fmla="val -98252"/>
              <a:gd name="adj2" fmla="val 329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الكترونات وحيدة الطاقة</a:t>
            </a:r>
            <a:endParaRPr lang="ar-SA" dirty="0"/>
          </a:p>
        </p:txBody>
      </p:sp>
      <p:sp>
        <p:nvSpPr>
          <p:cNvPr id="11" name="وسيلة شرح على شكل سحابة 10"/>
          <p:cNvSpPr/>
          <p:nvPr/>
        </p:nvSpPr>
        <p:spPr>
          <a:xfrm>
            <a:off x="2209800" y="3276600"/>
            <a:ext cx="2057400" cy="609600"/>
          </a:xfrm>
          <a:prstGeom prst="cloudCallout">
            <a:avLst>
              <a:gd name="adj1" fmla="val -69380"/>
              <a:gd name="adj2" fmla="val 233269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جسيمات بيتا</a:t>
            </a:r>
            <a:endParaRPr lang="ar-SA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381000" y="2895600"/>
            <a:ext cx="914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الشدة </a:t>
            </a:r>
            <a:endParaRPr lang="ar-SA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2667000" y="5943600"/>
            <a:ext cx="2057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السمك </a:t>
            </a:r>
            <a:endParaRPr lang="ar-SA" dirty="0"/>
          </a:p>
        </p:txBody>
      </p:sp>
      <p:sp>
        <p:nvSpPr>
          <p:cNvPr id="14" name="مربع نص 13"/>
          <p:cNvSpPr txBox="1"/>
          <p:nvPr/>
        </p:nvSpPr>
        <p:spPr>
          <a:xfrm>
            <a:off x="3124200" y="5562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R</a:t>
            </a:r>
            <a:endParaRPr lang="ar-SA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914400" y="304800"/>
            <a:ext cx="7086600" cy="1600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أطياف بيتا الصادرة عن جميع النظائر المشعة هي أطياف مستمرة، ونظراً لما يحدث من تشتت للالكترونات في المادة فأنه ينتج عن هذين العاملين حدوث امتصاص لهذه الجسيمات داخل المادة بطريقة </a:t>
            </a:r>
            <a:r>
              <a:rPr lang="ar-SA" dirty="0" err="1" smtClean="0"/>
              <a:t>اسية</a:t>
            </a:r>
            <a:endParaRPr lang="ar-SA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381000" y="2590800"/>
            <a:ext cx="7315200" cy="1143000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وجد عملياً أن قانون الامتصاص </a:t>
            </a:r>
            <a:r>
              <a:rPr lang="ar-SA" dirty="0" err="1" smtClean="0"/>
              <a:t>لجيسمات</a:t>
            </a:r>
            <a:r>
              <a:rPr lang="ar-SA" dirty="0" smtClean="0"/>
              <a:t> بيتا يمكن كتابة بالتقريب المناسب في الصورة التالية:</a:t>
            </a:r>
            <a:endParaRPr lang="ar-SA" dirty="0"/>
          </a:p>
        </p:txBody>
      </p:sp>
      <p:graphicFrame>
        <p:nvGraphicFramePr>
          <p:cNvPr id="6" name="كائن 5"/>
          <p:cNvGraphicFramePr>
            <a:graphicFrameLocks noChangeAspect="1"/>
          </p:cNvGraphicFramePr>
          <p:nvPr/>
        </p:nvGraphicFramePr>
        <p:xfrm>
          <a:off x="2286000" y="4114800"/>
          <a:ext cx="2019300" cy="608995"/>
        </p:xfrm>
        <a:graphic>
          <a:graphicData uri="http://schemas.openxmlformats.org/presentationml/2006/ole">
            <p:oleObj spid="_x0000_s25602" name="معادلة" r:id="rId3" imgW="799920" imgH="241200" progId="Equation.3">
              <p:embed/>
            </p:oleObj>
          </a:graphicData>
        </a:graphic>
      </p:graphicFrame>
      <p:sp>
        <p:nvSpPr>
          <p:cNvPr id="7" name="مستطيل مستدير الزوايا 6"/>
          <p:cNvSpPr/>
          <p:nvPr/>
        </p:nvSpPr>
        <p:spPr>
          <a:xfrm>
            <a:off x="304800" y="4724400"/>
            <a:ext cx="74676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 </a:t>
            </a:r>
            <a:r>
              <a:rPr lang="en-US" dirty="0" smtClean="0"/>
              <a:t> </a:t>
            </a:r>
            <a:r>
              <a:rPr lang="ar-SA" dirty="0" smtClean="0"/>
              <a:t> </a:t>
            </a:r>
            <a:r>
              <a:rPr lang="en-US" dirty="0" smtClean="0"/>
              <a:t>N</a:t>
            </a:r>
            <a:r>
              <a:rPr lang="en-US" baseline="-25000" dirty="0" smtClean="0"/>
              <a:t>0 </a:t>
            </a:r>
            <a:r>
              <a:rPr lang="ar-SA" baseline="-25000" dirty="0" smtClean="0"/>
              <a:t>  </a:t>
            </a:r>
            <a:r>
              <a:rPr lang="ar-SA" dirty="0" smtClean="0"/>
              <a:t>هو عدد جسيمات بيتا الساقطة </a:t>
            </a:r>
            <a:r>
              <a:rPr lang="ar-SA" dirty="0" err="1" smtClean="0"/>
              <a:t>و</a:t>
            </a:r>
            <a:r>
              <a:rPr lang="en-US" dirty="0" smtClean="0"/>
              <a:t>N</a:t>
            </a:r>
            <a:r>
              <a:rPr lang="ar-SA" dirty="0" smtClean="0"/>
              <a:t> هو عدد الجسيمات بعد احتراق سمك من المادة الماصة مقداره </a:t>
            </a:r>
            <a:r>
              <a:rPr lang="en-US" dirty="0" smtClean="0"/>
              <a:t> </a:t>
            </a:r>
            <a:r>
              <a:rPr lang="ar-SA" dirty="0" smtClean="0"/>
              <a:t> </a:t>
            </a:r>
            <a:r>
              <a:rPr lang="en-US" dirty="0" smtClean="0"/>
              <a:t>x</a:t>
            </a:r>
            <a:r>
              <a:rPr lang="ar-SA" dirty="0" smtClean="0"/>
              <a:t> أما       فيعرف بمعامل الامتصاص الخطي.</a:t>
            </a:r>
            <a:endParaRPr lang="ar-SA" dirty="0"/>
          </a:p>
        </p:txBody>
      </p:sp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3657600" y="5105400"/>
          <a:ext cx="384175" cy="284163"/>
        </p:xfrm>
        <a:graphic>
          <a:graphicData uri="http://schemas.openxmlformats.org/presentationml/2006/ole">
            <p:oleObj spid="_x0000_s25603" name="معادلة" r:id="rId4" imgW="152280" imgH="164880" progId="Equation.3">
              <p:embed/>
            </p:oleObj>
          </a:graphicData>
        </a:graphic>
      </p:graphicFrame>
      <p:sp>
        <p:nvSpPr>
          <p:cNvPr id="9" name="عنوان 1"/>
          <p:cNvSpPr>
            <a:spLocks noGrp="1"/>
          </p:cNvSpPr>
          <p:nvPr>
            <p:ph type="title"/>
          </p:nvPr>
        </p:nvSpPr>
        <p:spPr>
          <a:xfrm>
            <a:off x="533400" y="5562600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قانون الامتصاص</a:t>
            </a:r>
            <a:br>
              <a:rPr lang="ar-SA" dirty="0" smtClean="0"/>
            </a:br>
            <a:r>
              <a:rPr lang="en-US" dirty="0" err="1" smtClean="0"/>
              <a:t>absorbation</a:t>
            </a:r>
            <a:r>
              <a:rPr lang="en-US" dirty="0" smtClean="0"/>
              <a:t>  low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609600" y="1066800"/>
          <a:ext cx="2019300" cy="609600"/>
        </p:xfrm>
        <a:graphic>
          <a:graphicData uri="http://schemas.openxmlformats.org/presentationml/2006/ole">
            <p:oleObj spid="_x0000_s26626" name="معادلة" r:id="rId3" imgW="799920" imgH="241200" progId="Equation.3">
              <p:embed/>
            </p:oleObj>
          </a:graphicData>
        </a:graphic>
      </p:graphicFrame>
      <p:sp>
        <p:nvSpPr>
          <p:cNvPr id="4" name="مستطيل مستدير الزوايا 3"/>
          <p:cNvSpPr/>
          <p:nvPr/>
        </p:nvSpPr>
        <p:spPr>
          <a:xfrm>
            <a:off x="1600200" y="457200"/>
            <a:ext cx="57150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معامل الامتصاص الخطي </a:t>
            </a:r>
            <a:r>
              <a:rPr lang="en-US" dirty="0" smtClean="0"/>
              <a:t>linear </a:t>
            </a:r>
            <a:r>
              <a:rPr lang="en-US" dirty="0" err="1" smtClean="0"/>
              <a:t>absorbation</a:t>
            </a:r>
            <a:r>
              <a:rPr lang="en-US" dirty="0" smtClean="0"/>
              <a:t> coefficient</a:t>
            </a:r>
            <a:endParaRPr lang="ar-SA" dirty="0" smtClean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1447800" y="1676400"/>
            <a:ext cx="6248400" cy="11430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وهو ثابت يميز مادة الامتصاص ويعطى بوحدة سم- </a:t>
            </a:r>
            <a:r>
              <a:rPr lang="ar-SA" baseline="30000" dirty="0" smtClean="0"/>
              <a:t>1   </a:t>
            </a:r>
            <a:endParaRPr lang="ar-SA" baseline="30000" dirty="0"/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1143000" y="3124200"/>
            <a:ext cx="65532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ويفضل دائماً استخدام معامل الامتصاص الكتلي </a:t>
            </a:r>
            <a:r>
              <a:rPr lang="en-US" dirty="0" smtClean="0"/>
              <a:t>mass </a:t>
            </a:r>
            <a:r>
              <a:rPr lang="en-US" dirty="0" err="1" smtClean="0"/>
              <a:t>absorbation</a:t>
            </a:r>
            <a:r>
              <a:rPr lang="en-US" dirty="0" smtClean="0"/>
              <a:t> </a:t>
            </a:r>
            <a:r>
              <a:rPr lang="en-US" dirty="0" err="1" smtClean="0"/>
              <a:t>cofficient</a:t>
            </a:r>
            <a:r>
              <a:rPr lang="en-US" dirty="0" smtClean="0"/>
              <a:t> </a:t>
            </a:r>
            <a:endParaRPr lang="ar-SA" dirty="0"/>
          </a:p>
        </p:txBody>
      </p:sp>
      <p:graphicFrame>
        <p:nvGraphicFramePr>
          <p:cNvPr id="26627" name="Object 3"/>
          <p:cNvGraphicFramePr>
            <a:graphicFrameLocks noChangeAspect="1"/>
          </p:cNvGraphicFramePr>
          <p:nvPr/>
        </p:nvGraphicFramePr>
        <p:xfrm>
          <a:off x="1219200" y="4724400"/>
          <a:ext cx="2019300" cy="577850"/>
        </p:xfrm>
        <a:graphic>
          <a:graphicData uri="http://schemas.openxmlformats.org/presentationml/2006/ole">
            <p:oleObj spid="_x0000_s26627" name="معادلة" r:id="rId4" imgW="799920" imgH="228600" progId="Equation.3">
              <p:embed/>
            </p:oleObj>
          </a:graphicData>
        </a:graphic>
      </p:graphicFrame>
      <p:sp>
        <p:nvSpPr>
          <p:cNvPr id="7" name="مستطيل مستدير الزوايا 6"/>
          <p:cNvSpPr/>
          <p:nvPr/>
        </p:nvSpPr>
        <p:spPr>
          <a:xfrm>
            <a:off x="4648200" y="4648200"/>
            <a:ext cx="3124200" cy="12192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وحدة قياس الامتصاص الكتلي هي سم</a:t>
            </a:r>
            <a:r>
              <a:rPr lang="ar-SA" baseline="30000" dirty="0" smtClean="0"/>
              <a:t>2</a:t>
            </a:r>
            <a:r>
              <a:rPr lang="ar-SA" dirty="0" smtClean="0"/>
              <a:t>/جرام</a:t>
            </a:r>
          </a:p>
          <a:p>
            <a:pPr algn="ctr"/>
            <a:r>
              <a:rPr lang="ar-SA" dirty="0" smtClean="0"/>
              <a:t>وعليه سوف نستخدم  السمك الكتلي جرام/سم</a:t>
            </a:r>
            <a:r>
              <a:rPr lang="ar-SA" baseline="30000" dirty="0" smtClean="0"/>
              <a:t>2</a:t>
            </a:r>
            <a:endParaRPr lang="ar-SA" baseline="30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السمك النصفي </a:t>
            </a:r>
            <a:br>
              <a:rPr lang="ar-SA" dirty="0" smtClean="0"/>
            </a:br>
            <a:r>
              <a:rPr lang="en-US" dirty="0" smtClean="0"/>
              <a:t>the half -thickness</a:t>
            </a:r>
            <a:endParaRPr lang="ar-SA" dirty="0"/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533400" y="1676400"/>
            <a:ext cx="6324600" cy="1676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السمك النصفي عبارة عن السمك المعين من المادة الذي يحدث خلاله امتصاص نصف عدد الجسيمات الساقطة واختراق النصف الآخر له، أي أنه ذلك السمك الذي يؤدي </a:t>
            </a:r>
            <a:r>
              <a:rPr lang="ar-SA" dirty="0" err="1" smtClean="0"/>
              <a:t>الى</a:t>
            </a:r>
            <a:r>
              <a:rPr lang="ar-SA" dirty="0" smtClean="0"/>
              <a:t> خفض الشدة الإشعاعية أو عدد الجسيمات التي </a:t>
            </a:r>
            <a:r>
              <a:rPr lang="ar-SA" dirty="0" err="1" smtClean="0"/>
              <a:t>تحترقه</a:t>
            </a:r>
            <a:r>
              <a:rPr lang="ar-SA" dirty="0" smtClean="0"/>
              <a:t> </a:t>
            </a:r>
            <a:r>
              <a:rPr lang="ar-SA" dirty="0" err="1" smtClean="0"/>
              <a:t>ألى</a:t>
            </a:r>
            <a:r>
              <a:rPr lang="ar-SA" dirty="0" smtClean="0"/>
              <a:t> النصف</a:t>
            </a:r>
            <a:endParaRPr lang="ar-SA" dirty="0"/>
          </a:p>
        </p:txBody>
      </p:sp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1905000" y="3581400"/>
          <a:ext cx="2051050" cy="577850"/>
        </p:xfrm>
        <a:graphic>
          <a:graphicData uri="http://schemas.openxmlformats.org/presentationml/2006/ole">
            <p:oleObj spid="_x0000_s27650" name="معادلة" r:id="rId3" imgW="812520" imgH="228600" progId="Equation.3">
              <p:embed/>
            </p:oleObj>
          </a:graphicData>
        </a:graphic>
      </p:graphicFrame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990600" y="4343400"/>
          <a:ext cx="5256213" cy="2181225"/>
        </p:xfrm>
        <a:graphic>
          <a:graphicData uri="http://schemas.openxmlformats.org/presentationml/2006/ole">
            <p:oleObj spid="_x0000_s27651" name="معادلة" r:id="rId4" imgW="2082600" imgH="863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0"/>
            <a:ext cx="7467600" cy="1143000"/>
          </a:xfrm>
        </p:spPr>
        <p:txBody>
          <a:bodyPr>
            <a:noAutofit/>
          </a:bodyPr>
          <a:lstStyle/>
          <a:p>
            <a:r>
              <a:rPr lang="ar-SA" sz="2400" dirty="0" smtClean="0"/>
              <a:t>تحديد مدى </a:t>
            </a:r>
            <a:r>
              <a:rPr lang="ar-SA" sz="2400" dirty="0" err="1" smtClean="0"/>
              <a:t>الالكترون</a:t>
            </a:r>
            <a:r>
              <a:rPr lang="ar-SA" sz="2400" dirty="0" smtClean="0"/>
              <a:t> من منحنى الامتصاص</a:t>
            </a:r>
            <a:br>
              <a:rPr lang="ar-SA" sz="2400" dirty="0" smtClean="0"/>
            </a:br>
            <a:r>
              <a:rPr lang="en-US" sz="2400" dirty="0" smtClean="0"/>
              <a:t>range determine from the </a:t>
            </a:r>
            <a:r>
              <a:rPr lang="en-US" sz="2400" dirty="0" err="1" smtClean="0"/>
              <a:t>absorbation</a:t>
            </a:r>
            <a:r>
              <a:rPr lang="en-US" sz="2400" dirty="0" smtClean="0"/>
              <a:t> curve</a:t>
            </a:r>
            <a:endParaRPr lang="ar-SA" sz="2400" dirty="0"/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1143000" y="1295400"/>
            <a:ext cx="63246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مدى </a:t>
            </a:r>
            <a:r>
              <a:rPr lang="ar-SA" dirty="0" err="1" smtClean="0"/>
              <a:t>الالكترون</a:t>
            </a:r>
            <a:r>
              <a:rPr lang="ar-SA" dirty="0" smtClean="0"/>
              <a:t> غير معين غير وارد ولذلك فأنه يحدد تجريبياً</a:t>
            </a:r>
            <a:endParaRPr lang="ar-SA" dirty="0"/>
          </a:p>
        </p:txBody>
      </p:sp>
      <p:sp>
        <p:nvSpPr>
          <p:cNvPr id="5" name="مستطيل 4"/>
          <p:cNvSpPr/>
          <p:nvPr/>
        </p:nvSpPr>
        <p:spPr>
          <a:xfrm>
            <a:off x="762000" y="2209800"/>
            <a:ext cx="7162800" cy="6858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err="1" smtClean="0"/>
              <a:t>ماهو</a:t>
            </a:r>
            <a:r>
              <a:rPr lang="ar-SA" dirty="0" smtClean="0"/>
              <a:t> الفرق بين المدى وطول المسار للجسيمات الخفيفة؟</a:t>
            </a:r>
            <a:endParaRPr lang="ar-SA" dirty="0"/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838200" y="3124200"/>
            <a:ext cx="7162800" cy="1143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b="1" dirty="0" smtClean="0"/>
              <a:t>مدى الجسيم المشحون في مادة ما هو عبارة عن طول المسافة المستقيمة التي يقطعها الجسيم في اتجاه سقوطه في هذه المادة.</a:t>
            </a:r>
            <a:endParaRPr lang="ar-SA" sz="2000" b="1" dirty="0"/>
          </a:p>
        </p:txBody>
      </p:sp>
      <p:sp>
        <p:nvSpPr>
          <p:cNvPr id="9" name="مستطيل مستدير الزوايا 8"/>
          <p:cNvSpPr/>
          <p:nvPr/>
        </p:nvSpPr>
        <p:spPr>
          <a:xfrm>
            <a:off x="4038600" y="4724400"/>
            <a:ext cx="3429000" cy="1524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طول المسار فهو الأثر الذي يتركه الجسيم في الوسط</a:t>
            </a:r>
            <a:endParaRPr lang="ar-SA" dirty="0"/>
          </a:p>
        </p:txBody>
      </p:sp>
      <p:pic>
        <p:nvPicPr>
          <p:cNvPr id="10" name="Picture 3" descr="C:\Documents and Settings\TOSHIBA\My Documents\My Scans\2011-02 (Feb)\scan0021.jpg"/>
          <p:cNvPicPr>
            <a:picLocks noChangeAspect="1" noChangeArrowheads="1"/>
          </p:cNvPicPr>
          <p:nvPr/>
        </p:nvPicPr>
        <p:blipFill>
          <a:blip r:embed="rId2" cstate="print"/>
          <a:srcRect l="24426" t="10773" r="12456" b="28665"/>
          <a:stretch>
            <a:fillRect/>
          </a:stretch>
        </p:blipFill>
        <p:spPr bwMode="auto">
          <a:xfrm>
            <a:off x="787400" y="4495800"/>
            <a:ext cx="2946400" cy="2209800"/>
          </a:xfrm>
          <a:prstGeom prst="rect">
            <a:avLst/>
          </a:prstGeom>
          <a:ln w="762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/>
          </p:cNvSpPr>
          <p:nvPr/>
        </p:nvSpPr>
        <p:spPr>
          <a:xfrm>
            <a:off x="381000" y="0"/>
            <a:ext cx="74676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all" spc="0" normalizeH="0" baseline="0" noProof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تحديد مدى الالكترون من منحنى الامتصاص</a:t>
            </a:r>
            <a:br>
              <a:rPr kumimoji="0" lang="ar-SA" sz="2400" b="1" i="0" u="none" strike="noStrike" kern="1200" cap="all" spc="0" normalizeH="0" baseline="0" noProof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400" b="1" i="0" u="none" strike="noStrike" kern="1200" cap="all" spc="0" normalizeH="0" baseline="0" noProof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range determine from the absorbation curve</a:t>
            </a:r>
            <a:endParaRPr kumimoji="0" lang="ar-SA" sz="24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609600" y="1143000"/>
            <a:ext cx="7162800" cy="6858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err="1" smtClean="0"/>
              <a:t>ماسبب</a:t>
            </a:r>
            <a:r>
              <a:rPr lang="ar-SA" dirty="0" smtClean="0"/>
              <a:t> الفرق بين المدى وطول المسار للجسيمات الخفيفة؟</a:t>
            </a:r>
            <a:endParaRPr lang="ar-SA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304800" y="2286000"/>
            <a:ext cx="7239000" cy="419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>
              <a:buFont typeface="Wingdings" pitchFamily="2" charset="2"/>
              <a:buChar char="q"/>
            </a:pPr>
            <a:r>
              <a:rPr lang="ar-SA" sz="2000" b="1" dirty="0" smtClean="0"/>
              <a:t> يعود ذلك إلى تأثير التشتت الذي تعانيه هذه الجسيمات في حركتها خلال المادة الأمر الذي يؤدي إلى مسار متعرج.</a:t>
            </a:r>
          </a:p>
          <a:p>
            <a:pPr algn="just">
              <a:buFont typeface="Wingdings" pitchFamily="2" charset="2"/>
              <a:buChar char="q"/>
            </a:pPr>
            <a:r>
              <a:rPr lang="ar-SA" sz="2000" b="1" dirty="0" smtClean="0"/>
              <a:t> </a:t>
            </a:r>
            <a:r>
              <a:rPr lang="ar-SA" sz="2000" b="1" dirty="0" smtClean="0"/>
              <a:t>التباين في المدى يظهر بشكل واضح بين الجسيمات الخفيفة أكثر من الثقيلة، حيث تتفاوت كمية الطاقة التي تفقدها الجسيمات في كل تصادم  وكذلك عدد </a:t>
            </a:r>
            <a:r>
              <a:rPr lang="ar-SA" sz="2000" b="1" dirty="0" err="1" smtClean="0"/>
              <a:t>الاصطدامات</a:t>
            </a:r>
            <a:r>
              <a:rPr lang="ar-SA" sz="2000" b="1" dirty="0" smtClean="0"/>
              <a:t> التي تعانيها.</a:t>
            </a:r>
          </a:p>
          <a:p>
            <a:pPr marL="342900" indent="-342900" algn="just">
              <a:buFont typeface="Wingdings" pitchFamily="2" charset="2"/>
              <a:buChar char="q"/>
            </a:pPr>
            <a:r>
              <a:rPr lang="ar-SA" sz="2000" b="1" dirty="0" err="1" smtClean="0"/>
              <a:t>اضافةً</a:t>
            </a:r>
            <a:r>
              <a:rPr lang="ar-SA" sz="2000" b="1" dirty="0" smtClean="0"/>
              <a:t> إلى ذلك كمية طاقة أشعة الكبح المفقودة تبعاً </a:t>
            </a:r>
            <a:r>
              <a:rPr lang="ar-SA" sz="2000" b="1" dirty="0" err="1" smtClean="0"/>
              <a:t>للاصطدامات</a:t>
            </a:r>
            <a:r>
              <a:rPr lang="ar-SA" sz="2000" b="1" dirty="0" smtClean="0"/>
              <a:t> والانحرافات التي تخضع لها الجسيمات.</a:t>
            </a:r>
          </a:p>
          <a:p>
            <a:pPr algn="just">
              <a:buFont typeface="Wingdings" pitchFamily="2" charset="2"/>
              <a:buChar char="q"/>
            </a:pPr>
            <a:r>
              <a:rPr lang="ar-SA" sz="2000" b="1" dirty="0" err="1" smtClean="0"/>
              <a:t>اضافةً</a:t>
            </a:r>
            <a:r>
              <a:rPr lang="ar-SA" sz="2000" b="1" dirty="0" smtClean="0"/>
              <a:t> إلى ذلك يضاف في حالة جسيمات بيتا أن لها طيف متصلاً الأمر الذي يزيد في صعوبة تعريف المدى فلكل جسيم في الحزمة مدى مختلف عن غيره.</a:t>
            </a:r>
            <a:endParaRPr lang="ar-SA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رابط كسهم مستقيم 2"/>
          <p:cNvCxnSpPr/>
          <p:nvPr/>
        </p:nvCxnSpPr>
        <p:spPr>
          <a:xfrm>
            <a:off x="1295400" y="6019800"/>
            <a:ext cx="3886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رابط كسهم مستقيم 3"/>
          <p:cNvCxnSpPr/>
          <p:nvPr/>
        </p:nvCxnSpPr>
        <p:spPr>
          <a:xfrm rot="5400000" flipH="1" flipV="1">
            <a:off x="-151606" y="4572000"/>
            <a:ext cx="289480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شكل حر 4"/>
          <p:cNvSpPr/>
          <p:nvPr/>
        </p:nvSpPr>
        <p:spPr>
          <a:xfrm>
            <a:off x="1307123" y="3566160"/>
            <a:ext cx="1969477" cy="2529840"/>
          </a:xfrm>
          <a:custGeom>
            <a:avLst/>
            <a:gdLst>
              <a:gd name="connsiteX0" fmla="*/ 11723 w 2206283"/>
              <a:gd name="connsiteY0" fmla="*/ 0 h 2567354"/>
              <a:gd name="connsiteX1" fmla="*/ 321212 w 2206283"/>
              <a:gd name="connsiteY1" fmla="*/ 1814732 h 2567354"/>
              <a:gd name="connsiteX2" fmla="*/ 1938997 w 2206283"/>
              <a:gd name="connsiteY2" fmla="*/ 2461846 h 2567354"/>
              <a:gd name="connsiteX3" fmla="*/ 1924929 w 2206283"/>
              <a:gd name="connsiteY3" fmla="*/ 2447778 h 2567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6283" h="2567354">
                <a:moveTo>
                  <a:pt x="11723" y="0"/>
                </a:moveTo>
                <a:cubicBezTo>
                  <a:pt x="5861" y="702212"/>
                  <a:pt x="0" y="1404424"/>
                  <a:pt x="321212" y="1814732"/>
                </a:cubicBezTo>
                <a:cubicBezTo>
                  <a:pt x="642424" y="2225040"/>
                  <a:pt x="1671711" y="2356338"/>
                  <a:pt x="1938997" y="2461846"/>
                </a:cubicBezTo>
                <a:cubicBezTo>
                  <a:pt x="2206283" y="2567354"/>
                  <a:pt x="2065606" y="2507566"/>
                  <a:pt x="1924929" y="2447778"/>
                </a:cubicBez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شكل حر 5"/>
          <p:cNvSpPr/>
          <p:nvPr/>
        </p:nvSpPr>
        <p:spPr>
          <a:xfrm>
            <a:off x="1318846" y="3608363"/>
            <a:ext cx="2644726" cy="2405575"/>
          </a:xfrm>
          <a:custGeom>
            <a:avLst/>
            <a:gdLst>
              <a:gd name="connsiteX0" fmla="*/ 0 w 2644726"/>
              <a:gd name="connsiteY0" fmla="*/ 0 h 2405575"/>
              <a:gd name="connsiteX1" fmla="*/ 1434905 w 2644726"/>
              <a:gd name="connsiteY1" fmla="*/ 1730326 h 2405575"/>
              <a:gd name="connsiteX2" fmla="*/ 2166425 w 2644726"/>
              <a:gd name="connsiteY2" fmla="*/ 2236763 h 2405575"/>
              <a:gd name="connsiteX3" fmla="*/ 2644726 w 2644726"/>
              <a:gd name="connsiteY3" fmla="*/ 2405575 h 2405575"/>
              <a:gd name="connsiteX4" fmla="*/ 2644726 w 2644726"/>
              <a:gd name="connsiteY4" fmla="*/ 2405575 h 2405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4726" h="2405575">
                <a:moveTo>
                  <a:pt x="0" y="0"/>
                </a:moveTo>
                <a:cubicBezTo>
                  <a:pt x="536917" y="678766"/>
                  <a:pt x="1073834" y="1357532"/>
                  <a:pt x="1434905" y="1730326"/>
                </a:cubicBezTo>
                <a:cubicBezTo>
                  <a:pt x="1795976" y="2103120"/>
                  <a:pt x="1964788" y="2124222"/>
                  <a:pt x="2166425" y="2236763"/>
                </a:cubicBezTo>
                <a:cubicBezTo>
                  <a:pt x="2368062" y="2349305"/>
                  <a:pt x="2644726" y="2405575"/>
                  <a:pt x="2644726" y="2405575"/>
                </a:cubicBezTo>
                <a:lnTo>
                  <a:pt x="2644726" y="2405575"/>
                </a:lnTo>
              </a:path>
            </a:pathLst>
          </a:cu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7" name="رابط مستقيم 6"/>
          <p:cNvCxnSpPr/>
          <p:nvPr/>
        </p:nvCxnSpPr>
        <p:spPr>
          <a:xfrm rot="16200000" flipH="1">
            <a:off x="2438400" y="5334000"/>
            <a:ext cx="838200" cy="53340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وسيلة شرح على شكل سحابة 7"/>
          <p:cNvSpPr/>
          <p:nvPr/>
        </p:nvSpPr>
        <p:spPr>
          <a:xfrm>
            <a:off x="3733800" y="4419600"/>
            <a:ext cx="2362200" cy="762000"/>
          </a:xfrm>
          <a:prstGeom prst="cloudCallout">
            <a:avLst>
              <a:gd name="adj1" fmla="val -98252"/>
              <a:gd name="adj2" fmla="val 329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الكترونات وحيدة الطاقة</a:t>
            </a:r>
            <a:endParaRPr lang="ar-SA" dirty="0"/>
          </a:p>
        </p:txBody>
      </p:sp>
      <p:sp>
        <p:nvSpPr>
          <p:cNvPr id="9" name="وسيلة شرح على شكل سحابة 8"/>
          <p:cNvSpPr/>
          <p:nvPr/>
        </p:nvSpPr>
        <p:spPr>
          <a:xfrm>
            <a:off x="1981200" y="3733800"/>
            <a:ext cx="2057400" cy="609600"/>
          </a:xfrm>
          <a:prstGeom prst="cloudCallout">
            <a:avLst>
              <a:gd name="adj1" fmla="val -69380"/>
              <a:gd name="adj2" fmla="val 233269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جسيمات بيتا</a:t>
            </a:r>
            <a:endParaRPr lang="ar-SA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152400" y="3352800"/>
            <a:ext cx="914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الشدة </a:t>
            </a:r>
            <a:endParaRPr lang="ar-SA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2438400" y="6400800"/>
            <a:ext cx="2057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السمك </a:t>
            </a:r>
            <a:endParaRPr lang="ar-SA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2895600" y="60198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R</a:t>
            </a:r>
            <a:endParaRPr lang="ar-SA" dirty="0"/>
          </a:p>
        </p:txBody>
      </p:sp>
      <p:sp>
        <p:nvSpPr>
          <p:cNvPr id="13" name="مستطيل 12"/>
          <p:cNvSpPr/>
          <p:nvPr/>
        </p:nvSpPr>
        <p:spPr>
          <a:xfrm>
            <a:off x="304800" y="304800"/>
            <a:ext cx="71628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مدى </a:t>
            </a:r>
            <a:r>
              <a:rPr lang="ar-SA" dirty="0" err="1" smtClean="0"/>
              <a:t>الاكترونات</a:t>
            </a:r>
            <a:r>
              <a:rPr lang="ar-SA" dirty="0" smtClean="0"/>
              <a:t> وحيدة الطاقة:</a:t>
            </a:r>
          </a:p>
          <a:p>
            <a:pPr algn="ctr"/>
            <a:r>
              <a:rPr lang="ar-SA" dirty="0" smtClean="0"/>
              <a:t>يعرف بأنه السمك اللازم لامتصاص كل الكترونات الحزمة.</a:t>
            </a:r>
          </a:p>
          <a:p>
            <a:pPr algn="ctr"/>
            <a:r>
              <a:rPr lang="ar-SA" dirty="0" smtClean="0"/>
              <a:t>للحصول عليه من منحنى الشدة النسبية يمدد الجزء الخطي من منحنى الالكترونات</a:t>
            </a:r>
            <a:endParaRPr lang="ar-SA" dirty="0"/>
          </a:p>
        </p:txBody>
      </p:sp>
      <p:sp>
        <p:nvSpPr>
          <p:cNvPr id="14" name="مستطيل 13"/>
          <p:cNvSpPr/>
          <p:nvPr/>
        </p:nvSpPr>
        <p:spPr>
          <a:xfrm>
            <a:off x="533400" y="1905000"/>
            <a:ext cx="6858000" cy="1143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مدى جسيمات بيتا :</a:t>
            </a:r>
          </a:p>
          <a:p>
            <a:pPr algn="ctr"/>
            <a:r>
              <a:rPr lang="ar-SA" dirty="0" smtClean="0"/>
              <a:t>فهو السمك اللازم لامتصاص أعلى </a:t>
            </a:r>
            <a:r>
              <a:rPr lang="ar-SA" dirty="0" err="1" smtClean="0"/>
              <a:t>الاكترونات</a:t>
            </a:r>
            <a:r>
              <a:rPr lang="ar-SA" dirty="0" smtClean="0"/>
              <a:t> طاقة.</a:t>
            </a:r>
          </a:p>
          <a:p>
            <a:pPr algn="ctr"/>
            <a:r>
              <a:rPr lang="ar-SA" dirty="0" smtClean="0"/>
              <a:t>ويمكن الحصول عليه بأخذ نقطة تقاطعه مع محور السمك.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TOSHIBA\My Documents\My Scans\2011-02 (Feb)\scan0022.jpg"/>
          <p:cNvPicPr>
            <a:picLocks noChangeAspect="1" noChangeArrowheads="1"/>
          </p:cNvPicPr>
          <p:nvPr/>
        </p:nvPicPr>
        <p:blipFill>
          <a:blip r:embed="rId2" cstate="print"/>
          <a:srcRect l="10874" t="24181"/>
          <a:stretch>
            <a:fillRect/>
          </a:stretch>
        </p:blipFill>
        <p:spPr bwMode="auto">
          <a:xfrm>
            <a:off x="228600" y="3200400"/>
            <a:ext cx="4371975" cy="3344863"/>
          </a:xfrm>
          <a:prstGeom prst="rect">
            <a:avLst/>
          </a:prstGeom>
          <a:ln w="228600" cap="sq" cmpd="thickThin">
            <a:solidFill>
              <a:schemeClr val="bg2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C:\Documents and Settings\TOSHIBA\My Documents\My Scans\2011-02 (Feb)\scan00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381000"/>
            <a:ext cx="6248400" cy="2286000"/>
          </a:xfrm>
          <a:prstGeom prst="rect">
            <a:avLst/>
          </a:prstGeom>
          <a:ln w="762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مستطيل 3"/>
          <p:cNvSpPr/>
          <p:nvPr/>
        </p:nvSpPr>
        <p:spPr>
          <a:xfrm>
            <a:off x="228600" y="533400"/>
            <a:ext cx="1981200" cy="2133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يتم تحديد المدى عملياً من قياس عدد الجسيمات </a:t>
            </a:r>
            <a:r>
              <a:rPr lang="en-US" dirty="0" smtClean="0"/>
              <a:t>N</a:t>
            </a:r>
            <a:r>
              <a:rPr lang="ar-SA" dirty="0" smtClean="0"/>
              <a:t> كدالة في سمك المادة</a:t>
            </a:r>
            <a:endParaRPr lang="ar-SA" dirty="0"/>
          </a:p>
        </p:txBody>
      </p:sp>
      <p:sp>
        <p:nvSpPr>
          <p:cNvPr id="5" name="وسيلة شرح على شكل سحابة 4"/>
          <p:cNvSpPr/>
          <p:nvPr/>
        </p:nvSpPr>
        <p:spPr>
          <a:xfrm>
            <a:off x="4495800" y="2743200"/>
            <a:ext cx="2743200" cy="1524000"/>
          </a:xfrm>
          <a:prstGeom prst="cloudCallout">
            <a:avLst>
              <a:gd name="adj1" fmla="val -83333"/>
              <a:gd name="adj2" fmla="val 43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منحنيات امتصاص لثلاثة مصادر بيتا مختلفة</a:t>
            </a:r>
            <a:endParaRPr lang="ar-SA" dirty="0"/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4953000" y="4343400"/>
            <a:ext cx="3276600" cy="251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يصعب تحديد المدى :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ar-SA" dirty="0" smtClean="0"/>
              <a:t>وجود خلفية إشعاعية من جسيمات بيتا مصدرها الأشعة الكونية أو مصادر بيتا أخرى بعيدة.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ar-SA" dirty="0" smtClean="0"/>
              <a:t>وجود نسبة من أشعة </a:t>
            </a:r>
            <a:r>
              <a:rPr lang="ar-SA" dirty="0" err="1" smtClean="0"/>
              <a:t>جاما</a:t>
            </a:r>
            <a:r>
              <a:rPr lang="ar-SA" dirty="0" smtClean="0"/>
              <a:t> صادرة من المصدر نفسه.</a:t>
            </a:r>
          </a:p>
          <a:p>
            <a:pPr marL="342900" indent="-342900" algn="ctr">
              <a:buFont typeface="+mj-lt"/>
              <a:buAutoNum type="arabicPeriod"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السمك الكتلي لجسيمات بيتا كدالة في الطاقة القصوى </a:t>
            </a:r>
            <a:endParaRPr lang="ar-SA" dirty="0"/>
          </a:p>
        </p:txBody>
      </p:sp>
      <p:pic>
        <p:nvPicPr>
          <p:cNvPr id="37890" name="Picture 2" descr="C:\Documents and Settings\TOSHIBA\My Documents\My Scans\2011-02 (Feb)\scan0025.jpg"/>
          <p:cNvPicPr>
            <a:picLocks noChangeAspect="1" noChangeArrowheads="1"/>
          </p:cNvPicPr>
          <p:nvPr/>
        </p:nvPicPr>
        <p:blipFill>
          <a:blip r:embed="rId2" cstate="print"/>
          <a:srcRect l="4504" t="4306" r="12918" b="56074"/>
          <a:stretch>
            <a:fillRect/>
          </a:stretch>
        </p:blipFill>
        <p:spPr bwMode="auto">
          <a:xfrm>
            <a:off x="533400" y="1447800"/>
            <a:ext cx="4191000" cy="3505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المدى لجسيمات بيتا في الهواء في الظروف القياسية كدالة لطاقتها القصوى</a:t>
            </a:r>
            <a:endParaRPr lang="ar-SA" dirty="0"/>
          </a:p>
        </p:txBody>
      </p:sp>
      <p:pic>
        <p:nvPicPr>
          <p:cNvPr id="5" name="Picture 2" descr="C:\Documents and Settings\TOSHIBA\My Documents\My Scans\2011-02 (Feb)\scan0025.jpg"/>
          <p:cNvPicPr>
            <a:picLocks noChangeAspect="1" noChangeArrowheads="1"/>
          </p:cNvPicPr>
          <p:nvPr/>
        </p:nvPicPr>
        <p:blipFill>
          <a:blip r:embed="rId2" cstate="print"/>
          <a:srcRect l="6006" t="47371" r="15921" b="4396"/>
          <a:stretch>
            <a:fillRect/>
          </a:stretch>
        </p:blipFill>
        <p:spPr bwMode="auto">
          <a:xfrm>
            <a:off x="762000" y="990600"/>
            <a:ext cx="3962400" cy="426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كلما زادت الطاقة القصوى لجسيمات بيتا زاد المدى</a:t>
            </a:r>
            <a:endParaRPr lang="ar-SA" dirty="0"/>
          </a:p>
        </p:txBody>
      </p:sp>
      <p:pic>
        <p:nvPicPr>
          <p:cNvPr id="5" name="عنصر نائب للصورة 4" descr="scan0023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8678" r="18678" b="12781"/>
          <a:stretch>
            <a:fillRect/>
          </a:stretch>
        </p:blipFill>
        <p:spPr>
          <a:xfrm>
            <a:off x="663682" y="1371600"/>
            <a:ext cx="4060718" cy="3048000"/>
          </a:xfrm>
          <a:prstGeom prst="rect">
            <a:avLst/>
          </a:prstGeom>
          <a:ln w="762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  <a:reflection blurRad="6350" stA="50000" endA="300" endPos="55500" dist="508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4800" y="60960"/>
            <a:ext cx="7239000" cy="701040"/>
          </a:xfrm>
        </p:spPr>
        <p:txBody>
          <a:bodyPr>
            <a:normAutofit/>
          </a:bodyPr>
          <a:lstStyle/>
          <a:p>
            <a:r>
              <a:rPr lang="ar-SA" dirty="0" smtClean="0"/>
              <a:t>تمارين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1000" y="838200"/>
            <a:ext cx="7239000" cy="4846320"/>
          </a:xfrm>
        </p:spPr>
        <p:txBody>
          <a:bodyPr>
            <a:normAutofit fontScale="92500" lnSpcReduction="10000"/>
          </a:bodyPr>
          <a:lstStyle/>
          <a:p>
            <a:r>
              <a:rPr lang="ar-SA" dirty="0" smtClean="0"/>
              <a:t>قارني بين فقد الطاقة بالتأين مع فقد الطاقة </a:t>
            </a:r>
            <a:r>
              <a:rPr lang="ar-SA" dirty="0" err="1" smtClean="0"/>
              <a:t>بالاشعاع</a:t>
            </a:r>
            <a:r>
              <a:rPr lang="ar-SA" dirty="0" smtClean="0"/>
              <a:t> لجسيمات بيتا ذات طاقة </a:t>
            </a:r>
            <a:r>
              <a:rPr lang="en-US" dirty="0" smtClean="0"/>
              <a:t>4MeV </a:t>
            </a:r>
            <a:r>
              <a:rPr lang="ar-SA" dirty="0" smtClean="0"/>
              <a:t> في الألمنيوم؟</a:t>
            </a:r>
          </a:p>
          <a:p>
            <a:r>
              <a:rPr lang="ar-SA" dirty="0" smtClean="0"/>
              <a:t>جسيمات بيتا ذات الطاقة </a:t>
            </a:r>
            <a:r>
              <a:rPr lang="en-US" dirty="0" smtClean="0"/>
              <a:t>0.159MeV </a:t>
            </a:r>
            <a:r>
              <a:rPr lang="ar-SA" dirty="0" smtClean="0"/>
              <a:t> مرت خلال نافذة كثافة السمك فيها </a:t>
            </a:r>
            <a:r>
              <a:rPr lang="en-US" dirty="0" smtClean="0"/>
              <a:t>  4mg/cm</a:t>
            </a:r>
            <a:r>
              <a:rPr lang="en-US" baseline="30000" dirty="0" smtClean="0"/>
              <a:t>2</a:t>
            </a:r>
            <a:r>
              <a:rPr lang="ar-SA" dirty="0" smtClean="0"/>
              <a:t>     في أنبوبة </a:t>
            </a:r>
            <a:r>
              <a:rPr lang="ar-SA" dirty="0" err="1" smtClean="0"/>
              <a:t>جايجر</a:t>
            </a:r>
            <a:r>
              <a:rPr lang="ar-SA" dirty="0" smtClean="0"/>
              <a:t> مملوءة بمادة الهليوم كم عدد الأزواج </a:t>
            </a:r>
            <a:r>
              <a:rPr lang="ar-SA" dirty="0" err="1" smtClean="0"/>
              <a:t>الايونية</a:t>
            </a:r>
            <a:r>
              <a:rPr lang="ar-SA" dirty="0" smtClean="0"/>
              <a:t> المتولدة داخل الأنبوبة؟</a:t>
            </a:r>
          </a:p>
          <a:p>
            <a:r>
              <a:rPr lang="ar-SA" dirty="0" smtClean="0"/>
              <a:t>ابحثي ما الفرق بين تفاعل جسيمات بيتا السالبة والموجبة داخل المادة؟</a:t>
            </a:r>
          </a:p>
          <a:p>
            <a:r>
              <a:rPr lang="ar-SA" dirty="0" smtClean="0"/>
              <a:t>هل سمعت يوماً </a:t>
            </a:r>
            <a:r>
              <a:rPr lang="ar-SA" dirty="0" err="1" smtClean="0"/>
              <a:t>باشعاع</a:t>
            </a:r>
            <a:r>
              <a:rPr lang="ar-SA" dirty="0" smtClean="0"/>
              <a:t> </a:t>
            </a:r>
            <a:r>
              <a:rPr lang="ar-SA" dirty="0" err="1" smtClean="0"/>
              <a:t>شيرنكوف</a:t>
            </a:r>
            <a:r>
              <a:rPr lang="ar-SA" dirty="0" smtClean="0"/>
              <a:t>؟</a:t>
            </a:r>
            <a:r>
              <a:rPr lang="ar-SA" dirty="0" err="1" smtClean="0"/>
              <a:t>حديثيني</a:t>
            </a:r>
            <a:r>
              <a:rPr lang="ar-SA" dirty="0" smtClean="0"/>
              <a:t> عنه؟ </a:t>
            </a:r>
          </a:p>
          <a:p>
            <a:r>
              <a:rPr lang="ar-SA" dirty="0" smtClean="0"/>
              <a:t>عند دراسة امتصاص جسيمات بيتا الصادرة </a:t>
            </a:r>
            <a:r>
              <a:rPr lang="ar-SA" dirty="0" smtClean="0"/>
              <a:t>من نظير </a:t>
            </a:r>
            <a:r>
              <a:rPr lang="ar-SA" dirty="0" err="1" smtClean="0"/>
              <a:t>الفوسفور</a:t>
            </a:r>
            <a:r>
              <a:rPr lang="ar-SA" dirty="0" smtClean="0"/>
              <a:t> في مادة </a:t>
            </a:r>
            <a:r>
              <a:rPr lang="ar-SA" dirty="0" err="1" smtClean="0"/>
              <a:t>الالمنيوم</a:t>
            </a:r>
            <a:r>
              <a:rPr lang="ar-SA" dirty="0" smtClean="0"/>
              <a:t> كانت النتائج كالمبينة في الجدول عيني من هذه البيانات مدى الجسيمات في </a:t>
            </a:r>
            <a:r>
              <a:rPr lang="ar-SA" dirty="0" err="1" smtClean="0"/>
              <a:t>الالمنيوم</a:t>
            </a:r>
            <a:r>
              <a:rPr lang="ar-SA" dirty="0" smtClean="0"/>
              <a:t> والسمك النصفي؟</a:t>
            </a:r>
          </a:p>
          <a:p>
            <a:endParaRPr lang="ar-SA" dirty="0" smtClean="0"/>
          </a:p>
          <a:p>
            <a:endParaRPr lang="ar-SA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609600" y="5562600"/>
          <a:ext cx="7151552" cy="11582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64968"/>
                <a:gridCol w="564968"/>
                <a:gridCol w="564968"/>
                <a:gridCol w="564968"/>
                <a:gridCol w="564968"/>
                <a:gridCol w="564968"/>
                <a:gridCol w="564968"/>
                <a:gridCol w="564968"/>
                <a:gridCol w="564968"/>
                <a:gridCol w="564968"/>
                <a:gridCol w="564968"/>
                <a:gridCol w="936904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1600" dirty="0" smtClean="0"/>
                        <a:t>900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dirty="0" smtClean="0"/>
                        <a:t>800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dirty="0" smtClean="0"/>
                        <a:t>700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dirty="0" smtClean="0"/>
                        <a:t>600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dirty="0" smtClean="0"/>
                        <a:t>500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dirty="0" smtClean="0"/>
                        <a:t>400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dirty="0" smtClean="0"/>
                        <a:t>300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dirty="0" smtClean="0"/>
                        <a:t>200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dirty="0" smtClean="0"/>
                        <a:t>100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dirty="0" smtClean="0"/>
                        <a:t>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200" dirty="0" err="1" smtClean="0"/>
                        <a:t>Mgm</a:t>
                      </a:r>
                      <a:r>
                        <a:rPr lang="en-US" sz="1200" dirty="0" smtClean="0"/>
                        <a:t>/cm2</a:t>
                      </a:r>
                      <a:endParaRPr lang="ar-S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400" dirty="0" smtClean="0"/>
                        <a:t>thickness</a:t>
                      </a:r>
                      <a:endParaRPr lang="ar-SA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1600" dirty="0" smtClean="0"/>
                        <a:t>4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dirty="0" smtClean="0"/>
                        <a:t>4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dirty="0" smtClean="0"/>
                        <a:t>5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dirty="0" smtClean="0"/>
                        <a:t>5.5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dirty="0" smtClean="0"/>
                        <a:t>18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dirty="0" smtClean="0"/>
                        <a:t>65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dirty="0" smtClean="0"/>
                        <a:t>165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dirty="0" smtClean="0"/>
                        <a:t>375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dirty="0" smtClean="0"/>
                        <a:t>600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400" dirty="0" smtClean="0"/>
                        <a:t>1000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Count Rate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افر">
  <a:themeElements>
    <a:clrScheme name="وافر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وافر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وافر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1087</TotalTime>
  <Words>1295</Words>
  <Application>Microsoft Office PowerPoint</Application>
  <PresentationFormat>عرض على الشاشة (3:4)‏</PresentationFormat>
  <Paragraphs>146</Paragraphs>
  <Slides>27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27</vt:i4>
      </vt:variant>
    </vt:vector>
  </HeadingPairs>
  <TitlesOfParts>
    <vt:vector size="29" baseType="lpstr">
      <vt:lpstr>وافر</vt:lpstr>
      <vt:lpstr>معادلة</vt:lpstr>
      <vt:lpstr>التفاعل المتبادل بين الالكترونات والمادة Interaction of electrons with matter</vt:lpstr>
      <vt:lpstr>التفاعل المتبادل بين الجسيمات الخفيفة والمادة</vt:lpstr>
      <vt:lpstr>التفاعل المتبادل بين الالكترونات والمادة</vt:lpstr>
      <vt:lpstr>انتقال الطاقة من الالكترون للمادة:</vt:lpstr>
      <vt:lpstr>انتقال الطاقة من الالكترون للمادة :</vt:lpstr>
      <vt:lpstr>فقد الطاقة بالتصادمات غير المرنة: Energy loss inelastic collision:</vt:lpstr>
      <vt:lpstr>قدرة الايقاف للجسيمات المشحونة الخفيفة: specific energy loss (stopping power)</vt:lpstr>
      <vt:lpstr>قدرة الايقاف للجسيمات المشحونة الخفيفة: specific energy loss (stopping power)</vt:lpstr>
      <vt:lpstr>امتصاص الالكترونات  absorbation of electrons</vt:lpstr>
      <vt:lpstr>امتصاص الالكترونات  absorbation of electrons</vt:lpstr>
      <vt:lpstr>امتصاص الالكترونات  absorbation of electrons</vt:lpstr>
      <vt:lpstr>التشتت الارتدادي   back scattering</vt:lpstr>
      <vt:lpstr>الشريحة 13</vt:lpstr>
      <vt:lpstr>الشريحة 14</vt:lpstr>
      <vt:lpstr>الشريحة 15</vt:lpstr>
      <vt:lpstr>الشريحة 16</vt:lpstr>
      <vt:lpstr>قانون الامتصاص absorbation  low</vt:lpstr>
      <vt:lpstr>الشريحة 18</vt:lpstr>
      <vt:lpstr>السمك النصفي  the half -thickness</vt:lpstr>
      <vt:lpstr>تحديد مدى الالكترون من منحنى الامتصاص range determine from the absorbation curve</vt:lpstr>
      <vt:lpstr>الشريحة 21</vt:lpstr>
      <vt:lpstr>الشريحة 22</vt:lpstr>
      <vt:lpstr>الشريحة 23</vt:lpstr>
      <vt:lpstr>السمك الكتلي لجسيمات بيتا كدالة في الطاقة القصوى </vt:lpstr>
      <vt:lpstr>المدى لجسيمات بيتا في الهواء في الظروف القياسية كدالة لطاقتها القصوى</vt:lpstr>
      <vt:lpstr>كلما زادت الطاقة القصوى لجسيمات بيتا زاد المدى</vt:lpstr>
      <vt:lpstr>تمارين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التفاعل المتبادل بين الالكترونات والمادة Interaction of electrons with matter</dc:title>
  <dc:creator>TOSHIBA</dc:creator>
  <cp:lastModifiedBy>TOSHIBA</cp:lastModifiedBy>
  <cp:revision>14</cp:revision>
  <dcterms:created xsi:type="dcterms:W3CDTF">2011-02-16T04:53:17Z</dcterms:created>
  <dcterms:modified xsi:type="dcterms:W3CDTF">2011-02-22T21:31:05Z</dcterms:modified>
</cp:coreProperties>
</file>