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0"/>
  </p:notesMasterIdLst>
  <p:sldIdLst>
    <p:sldId id="256" r:id="rId2"/>
    <p:sldId id="257" r:id="rId3"/>
    <p:sldId id="259" r:id="rId4"/>
    <p:sldId id="260" r:id="rId5"/>
    <p:sldId id="261" r:id="rId6"/>
    <p:sldId id="262" r:id="rId7"/>
    <p:sldId id="263" r:id="rId8"/>
    <p:sldId id="264" r:id="rId9"/>
    <p:sldId id="265" r:id="rId10"/>
    <p:sldId id="266" r:id="rId11"/>
    <p:sldId id="267" r:id="rId12"/>
    <p:sldId id="270" r:id="rId13"/>
    <p:sldId id="271" r:id="rId14"/>
    <p:sldId id="272" r:id="rId15"/>
    <p:sldId id="273" r:id="rId16"/>
    <p:sldId id="274" r:id="rId17"/>
    <p:sldId id="275" r:id="rId18"/>
    <p:sldId id="276"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8" d="100"/>
          <a:sy n="68" d="100"/>
        </p:scale>
        <p:origin x="-63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ECAFFC-8717-4F26-B459-733BF6565A88}" type="doc">
      <dgm:prSet loTypeId="urn:microsoft.com/office/officeart/2005/8/layout/hList7" loCatId="list" qsTypeId="urn:microsoft.com/office/officeart/2005/8/quickstyle/simple1" qsCatId="simple" csTypeId="urn:microsoft.com/office/officeart/2005/8/colors/accent1_2" csCatId="accent1" phldr="1"/>
      <dgm:spPr/>
    </dgm:pt>
    <dgm:pt modelId="{97397616-AE75-4D83-A694-8ECB8A28981A}">
      <dgm:prSet phldrT="[نص]"/>
      <dgm:spPr/>
      <dgm:t>
        <a:bodyPr/>
        <a:lstStyle/>
        <a:p>
          <a:pPr rtl="1"/>
          <a:endParaRPr lang="ar-SA" dirty="0" smtClean="0"/>
        </a:p>
        <a:p>
          <a:pPr rtl="1"/>
          <a:endParaRPr lang="ar-SA" dirty="0" smtClean="0"/>
        </a:p>
        <a:p>
          <a:pPr rtl="1"/>
          <a:endParaRPr lang="ar-SA" dirty="0" smtClean="0"/>
        </a:p>
        <a:p>
          <a:pPr rtl="1"/>
          <a:r>
            <a:rPr lang="ar-SA" dirty="0" err="1" smtClean="0"/>
            <a:t>انتاج</a:t>
          </a:r>
          <a:r>
            <a:rPr lang="ar-SA" dirty="0" smtClean="0"/>
            <a:t> الأزواج</a:t>
          </a:r>
        </a:p>
        <a:p>
          <a:pPr rtl="1"/>
          <a:r>
            <a:rPr lang="en-US" dirty="0" smtClean="0"/>
            <a:t>The pair production</a:t>
          </a:r>
          <a:endParaRPr lang="ar-SA" dirty="0" smtClean="0"/>
        </a:p>
      </dgm:t>
    </dgm:pt>
    <dgm:pt modelId="{E5562823-9189-4E3E-9D2E-439B4B8BA088}" type="parTrans" cxnId="{50E732F4-AD4B-4EC5-AA83-EA3FB9A8F860}">
      <dgm:prSet/>
      <dgm:spPr/>
      <dgm:t>
        <a:bodyPr/>
        <a:lstStyle/>
        <a:p>
          <a:pPr rtl="1"/>
          <a:endParaRPr lang="ar-SA"/>
        </a:p>
      </dgm:t>
    </dgm:pt>
    <dgm:pt modelId="{5A8C5F93-2ACB-4D46-A40A-0A373B353F0B}" type="sibTrans" cxnId="{50E732F4-AD4B-4EC5-AA83-EA3FB9A8F860}">
      <dgm:prSet/>
      <dgm:spPr/>
      <dgm:t>
        <a:bodyPr/>
        <a:lstStyle/>
        <a:p>
          <a:pPr rtl="1"/>
          <a:endParaRPr lang="ar-SA"/>
        </a:p>
      </dgm:t>
    </dgm:pt>
    <dgm:pt modelId="{C7545993-E82A-4E3F-B646-A2F79674288B}">
      <dgm:prSet phldrT="[نص]"/>
      <dgm:spPr/>
      <dgm:t>
        <a:bodyPr/>
        <a:lstStyle/>
        <a:p>
          <a:pPr rtl="1"/>
          <a:endParaRPr lang="ar-SA" dirty="0" smtClean="0"/>
        </a:p>
        <a:p>
          <a:pPr rtl="1"/>
          <a:endParaRPr lang="ar-SA" dirty="0" smtClean="0"/>
        </a:p>
        <a:p>
          <a:pPr rtl="1"/>
          <a:endParaRPr lang="ar-SA" dirty="0" smtClean="0"/>
        </a:p>
        <a:p>
          <a:pPr rtl="1"/>
          <a:endParaRPr lang="ar-SA" dirty="0" smtClean="0"/>
        </a:p>
        <a:p>
          <a:pPr rtl="1"/>
          <a:r>
            <a:rPr lang="ar-SA" dirty="0" smtClean="0"/>
            <a:t>الظاهرة </a:t>
          </a:r>
          <a:r>
            <a:rPr lang="ar-SA" dirty="0" err="1" smtClean="0"/>
            <a:t>الكهروضوئية</a:t>
          </a:r>
          <a:endParaRPr lang="ar-SA" dirty="0" smtClean="0"/>
        </a:p>
        <a:p>
          <a:pPr rtl="1"/>
          <a:r>
            <a:rPr lang="en-US" dirty="0" smtClean="0"/>
            <a:t>The photoelectric effect</a:t>
          </a:r>
          <a:endParaRPr lang="ar-SA" dirty="0" smtClean="0"/>
        </a:p>
        <a:p>
          <a:pPr rtl="1"/>
          <a:endParaRPr lang="ar-SA" dirty="0"/>
        </a:p>
      </dgm:t>
    </dgm:pt>
    <dgm:pt modelId="{C682BAD9-4443-4B55-BA60-6C298ABBBFAA}" type="sibTrans" cxnId="{DA8B9969-50EA-4F5F-B2DB-FF2BEAAB1425}">
      <dgm:prSet/>
      <dgm:spPr/>
      <dgm:t>
        <a:bodyPr/>
        <a:lstStyle/>
        <a:p>
          <a:pPr rtl="1"/>
          <a:endParaRPr lang="ar-SA"/>
        </a:p>
      </dgm:t>
    </dgm:pt>
    <dgm:pt modelId="{C03246CA-51A9-489F-93A8-151F9F49FE88}" type="parTrans" cxnId="{DA8B9969-50EA-4F5F-B2DB-FF2BEAAB1425}">
      <dgm:prSet/>
      <dgm:spPr/>
      <dgm:t>
        <a:bodyPr/>
        <a:lstStyle/>
        <a:p>
          <a:pPr rtl="1"/>
          <a:endParaRPr lang="ar-SA"/>
        </a:p>
      </dgm:t>
    </dgm:pt>
    <dgm:pt modelId="{8235ABF4-A4B5-4D43-A23D-6502FE256CD6}">
      <dgm:prSet phldrT="[نص]"/>
      <dgm:spPr/>
      <dgm:t>
        <a:bodyPr/>
        <a:lstStyle/>
        <a:p>
          <a:pPr rtl="1"/>
          <a:endParaRPr lang="ar-SA" dirty="0" smtClean="0"/>
        </a:p>
        <a:p>
          <a:pPr rtl="1"/>
          <a:endParaRPr lang="ar-SA" dirty="0" smtClean="0"/>
        </a:p>
        <a:p>
          <a:pPr rtl="1"/>
          <a:endParaRPr lang="ar-SA" dirty="0" smtClean="0"/>
        </a:p>
        <a:p>
          <a:pPr rtl="1"/>
          <a:r>
            <a:rPr lang="ar-SA" dirty="0" smtClean="0"/>
            <a:t>تأثير </a:t>
          </a:r>
          <a:r>
            <a:rPr lang="ar-SA" dirty="0" err="1" smtClean="0"/>
            <a:t>كومتون</a:t>
          </a:r>
          <a:endParaRPr lang="ar-SA" dirty="0" smtClean="0"/>
        </a:p>
        <a:p>
          <a:pPr rtl="1"/>
          <a:r>
            <a:rPr lang="en-US" dirty="0" smtClean="0"/>
            <a:t>The </a:t>
          </a:r>
          <a:r>
            <a:rPr lang="en-US" dirty="0" err="1" smtClean="0"/>
            <a:t>compton</a:t>
          </a:r>
          <a:r>
            <a:rPr lang="en-US" dirty="0" smtClean="0"/>
            <a:t> </a:t>
          </a:r>
          <a:r>
            <a:rPr lang="en-US" dirty="0" err="1" smtClean="0"/>
            <a:t>effict</a:t>
          </a:r>
          <a:endParaRPr lang="ar-SA" dirty="0"/>
        </a:p>
      </dgm:t>
    </dgm:pt>
    <dgm:pt modelId="{34EBB9E6-734C-479E-ADA2-814C86FC8D22}" type="sibTrans" cxnId="{B1B71B8E-466C-4626-B6BC-EF7625BABDE3}">
      <dgm:prSet/>
      <dgm:spPr/>
      <dgm:t>
        <a:bodyPr/>
        <a:lstStyle/>
        <a:p>
          <a:pPr rtl="1"/>
          <a:endParaRPr lang="ar-SA"/>
        </a:p>
      </dgm:t>
    </dgm:pt>
    <dgm:pt modelId="{5FB44B69-A572-4818-B89A-605BBAB28AEA}" type="parTrans" cxnId="{B1B71B8E-466C-4626-B6BC-EF7625BABDE3}">
      <dgm:prSet/>
      <dgm:spPr/>
      <dgm:t>
        <a:bodyPr/>
        <a:lstStyle/>
        <a:p>
          <a:pPr rtl="1"/>
          <a:endParaRPr lang="ar-SA"/>
        </a:p>
      </dgm:t>
    </dgm:pt>
    <dgm:pt modelId="{C31F6346-7C27-4AC9-A6AC-C6D1C7C83282}" type="pres">
      <dgm:prSet presAssocID="{97ECAFFC-8717-4F26-B459-733BF6565A88}" presName="Name0" presStyleCnt="0">
        <dgm:presLayoutVars>
          <dgm:dir/>
          <dgm:resizeHandles val="exact"/>
        </dgm:presLayoutVars>
      </dgm:prSet>
      <dgm:spPr/>
    </dgm:pt>
    <dgm:pt modelId="{8F58DF69-6186-494E-AFCC-DE9701555A53}" type="pres">
      <dgm:prSet presAssocID="{97ECAFFC-8717-4F26-B459-733BF6565A88}" presName="fgShape" presStyleLbl="fgShp" presStyleIdx="0" presStyleCnt="1"/>
      <dgm:spPr/>
    </dgm:pt>
    <dgm:pt modelId="{4BF5A848-AD46-4F5F-9560-871A61325600}" type="pres">
      <dgm:prSet presAssocID="{97ECAFFC-8717-4F26-B459-733BF6565A88}" presName="linComp" presStyleCnt="0"/>
      <dgm:spPr/>
    </dgm:pt>
    <dgm:pt modelId="{120E0DFC-EAC0-407B-8C02-A4D5EEFBCC24}" type="pres">
      <dgm:prSet presAssocID="{97397616-AE75-4D83-A694-8ECB8A28981A}" presName="compNode" presStyleCnt="0"/>
      <dgm:spPr/>
    </dgm:pt>
    <dgm:pt modelId="{0DD58CFC-F1C1-433A-A4A5-44F2B94788D3}" type="pres">
      <dgm:prSet presAssocID="{97397616-AE75-4D83-A694-8ECB8A28981A}" presName="bkgdShape" presStyleLbl="node1" presStyleIdx="0" presStyleCnt="3" custLinFactNeighborX="-64" custLinFactNeighborY="-1564"/>
      <dgm:spPr/>
      <dgm:t>
        <a:bodyPr/>
        <a:lstStyle/>
        <a:p>
          <a:pPr rtl="1"/>
          <a:endParaRPr lang="ar-SA"/>
        </a:p>
      </dgm:t>
    </dgm:pt>
    <dgm:pt modelId="{788BF909-23F7-4E06-BCD8-F204215C70B7}" type="pres">
      <dgm:prSet presAssocID="{97397616-AE75-4D83-A694-8ECB8A28981A}" presName="nodeTx" presStyleLbl="node1" presStyleIdx="0" presStyleCnt="3">
        <dgm:presLayoutVars>
          <dgm:bulletEnabled val="1"/>
        </dgm:presLayoutVars>
      </dgm:prSet>
      <dgm:spPr/>
      <dgm:t>
        <a:bodyPr/>
        <a:lstStyle/>
        <a:p>
          <a:pPr rtl="1"/>
          <a:endParaRPr lang="ar-SA"/>
        </a:p>
      </dgm:t>
    </dgm:pt>
    <dgm:pt modelId="{812CF26C-5956-4D6B-BFED-46D25BEB1419}" type="pres">
      <dgm:prSet presAssocID="{97397616-AE75-4D83-A694-8ECB8A28981A}" presName="invisiNode" presStyleLbl="node1" presStyleIdx="0" presStyleCnt="3"/>
      <dgm:spPr/>
    </dgm:pt>
    <dgm:pt modelId="{50AF9CF6-8010-4A1F-99C3-45480C1D73C1}" type="pres">
      <dgm:prSet presAssocID="{97397616-AE75-4D83-A694-8ECB8A28981A}" presName="imagNode" presStyleLbl="fgImgPlace1" presStyleIdx="0" presStyleCnt="3"/>
      <dgm:spPr/>
    </dgm:pt>
    <dgm:pt modelId="{F670A9F4-9EEC-490D-99A5-28B37BC2C936}" type="pres">
      <dgm:prSet presAssocID="{5A8C5F93-2ACB-4D46-A40A-0A373B353F0B}" presName="sibTrans" presStyleLbl="sibTrans2D1" presStyleIdx="0" presStyleCnt="0"/>
      <dgm:spPr/>
      <dgm:t>
        <a:bodyPr/>
        <a:lstStyle/>
        <a:p>
          <a:pPr rtl="1"/>
          <a:endParaRPr lang="ar-SA"/>
        </a:p>
      </dgm:t>
    </dgm:pt>
    <dgm:pt modelId="{0CF718E8-5F4B-4DBE-B686-77E061FAC327}" type="pres">
      <dgm:prSet presAssocID="{8235ABF4-A4B5-4D43-A23D-6502FE256CD6}" presName="compNode" presStyleCnt="0"/>
      <dgm:spPr/>
    </dgm:pt>
    <dgm:pt modelId="{48515143-B9B3-49A5-B3B6-3864C19F0862}" type="pres">
      <dgm:prSet presAssocID="{8235ABF4-A4B5-4D43-A23D-6502FE256CD6}" presName="bkgdShape" presStyleLbl="node1" presStyleIdx="1" presStyleCnt="3"/>
      <dgm:spPr/>
      <dgm:t>
        <a:bodyPr/>
        <a:lstStyle/>
        <a:p>
          <a:pPr rtl="1"/>
          <a:endParaRPr lang="ar-SA"/>
        </a:p>
      </dgm:t>
    </dgm:pt>
    <dgm:pt modelId="{0EADB27B-C680-48A9-9413-4AD2B8660B5C}" type="pres">
      <dgm:prSet presAssocID="{8235ABF4-A4B5-4D43-A23D-6502FE256CD6}" presName="nodeTx" presStyleLbl="node1" presStyleIdx="1" presStyleCnt="3">
        <dgm:presLayoutVars>
          <dgm:bulletEnabled val="1"/>
        </dgm:presLayoutVars>
      </dgm:prSet>
      <dgm:spPr/>
      <dgm:t>
        <a:bodyPr/>
        <a:lstStyle/>
        <a:p>
          <a:pPr rtl="1"/>
          <a:endParaRPr lang="ar-SA"/>
        </a:p>
      </dgm:t>
    </dgm:pt>
    <dgm:pt modelId="{FD53A146-58AC-4838-9467-499FFF01D987}" type="pres">
      <dgm:prSet presAssocID="{8235ABF4-A4B5-4D43-A23D-6502FE256CD6}" presName="invisiNode" presStyleLbl="node1" presStyleIdx="1" presStyleCnt="3"/>
      <dgm:spPr/>
    </dgm:pt>
    <dgm:pt modelId="{B047749F-4EEE-4452-B643-4FE859B008D7}" type="pres">
      <dgm:prSet presAssocID="{8235ABF4-A4B5-4D43-A23D-6502FE256CD6}" presName="imagNode" presStyleLbl="fgImgPlace1" presStyleIdx="1" presStyleCnt="3"/>
      <dgm:spPr/>
    </dgm:pt>
    <dgm:pt modelId="{5EB97885-1F89-4E65-B7A9-6C3A73BBE51E}" type="pres">
      <dgm:prSet presAssocID="{34EBB9E6-734C-479E-ADA2-814C86FC8D22}" presName="sibTrans" presStyleLbl="sibTrans2D1" presStyleIdx="0" presStyleCnt="0"/>
      <dgm:spPr/>
      <dgm:t>
        <a:bodyPr/>
        <a:lstStyle/>
        <a:p>
          <a:pPr rtl="1"/>
          <a:endParaRPr lang="ar-SA"/>
        </a:p>
      </dgm:t>
    </dgm:pt>
    <dgm:pt modelId="{4A40193C-3A94-44C2-919A-12A8F9E366E1}" type="pres">
      <dgm:prSet presAssocID="{C7545993-E82A-4E3F-B646-A2F79674288B}" presName="compNode" presStyleCnt="0"/>
      <dgm:spPr/>
    </dgm:pt>
    <dgm:pt modelId="{6B670D4D-F049-4864-8F0E-36100D8019A7}" type="pres">
      <dgm:prSet presAssocID="{C7545993-E82A-4E3F-B646-A2F79674288B}" presName="bkgdShape" presStyleLbl="node1" presStyleIdx="2" presStyleCnt="3"/>
      <dgm:spPr/>
      <dgm:t>
        <a:bodyPr/>
        <a:lstStyle/>
        <a:p>
          <a:pPr rtl="1"/>
          <a:endParaRPr lang="ar-SA"/>
        </a:p>
      </dgm:t>
    </dgm:pt>
    <dgm:pt modelId="{2255F382-98CE-43D9-A8B0-45F15845A38A}" type="pres">
      <dgm:prSet presAssocID="{C7545993-E82A-4E3F-B646-A2F79674288B}" presName="nodeTx" presStyleLbl="node1" presStyleIdx="2" presStyleCnt="3">
        <dgm:presLayoutVars>
          <dgm:bulletEnabled val="1"/>
        </dgm:presLayoutVars>
      </dgm:prSet>
      <dgm:spPr/>
      <dgm:t>
        <a:bodyPr/>
        <a:lstStyle/>
        <a:p>
          <a:pPr rtl="1"/>
          <a:endParaRPr lang="ar-SA"/>
        </a:p>
      </dgm:t>
    </dgm:pt>
    <dgm:pt modelId="{920DCB22-E6F7-4A08-ADC3-B8E24A2E4EEE}" type="pres">
      <dgm:prSet presAssocID="{C7545993-E82A-4E3F-B646-A2F79674288B}" presName="invisiNode" presStyleLbl="node1" presStyleIdx="2" presStyleCnt="3"/>
      <dgm:spPr/>
    </dgm:pt>
    <dgm:pt modelId="{C3598BC7-6B38-45A4-9281-0CEB80BF76D7}" type="pres">
      <dgm:prSet presAssocID="{C7545993-E82A-4E3F-B646-A2F79674288B}" presName="imagNode" presStyleLbl="fgImgPlace1" presStyleIdx="2" presStyleCnt="3"/>
      <dgm:spPr/>
    </dgm:pt>
  </dgm:ptLst>
  <dgm:cxnLst>
    <dgm:cxn modelId="{A0F50B8D-788B-4AD8-8D0B-3018CA50F430}" type="presOf" srcId="{97ECAFFC-8717-4F26-B459-733BF6565A88}" destId="{C31F6346-7C27-4AC9-A6AC-C6D1C7C83282}" srcOrd="0" destOrd="0" presId="urn:microsoft.com/office/officeart/2005/8/layout/hList7"/>
    <dgm:cxn modelId="{695FE6E4-A0C9-4714-A1F4-ABDD20367CE8}" type="presOf" srcId="{C7545993-E82A-4E3F-B646-A2F79674288B}" destId="{2255F382-98CE-43D9-A8B0-45F15845A38A}" srcOrd="1" destOrd="0" presId="urn:microsoft.com/office/officeart/2005/8/layout/hList7"/>
    <dgm:cxn modelId="{DE6EAA27-23CD-4E6D-AB71-4996F2F824A8}" type="presOf" srcId="{97397616-AE75-4D83-A694-8ECB8A28981A}" destId="{788BF909-23F7-4E06-BCD8-F204215C70B7}" srcOrd="1" destOrd="0" presId="urn:microsoft.com/office/officeart/2005/8/layout/hList7"/>
    <dgm:cxn modelId="{566D5B23-38D6-4E27-BD8C-6914AEE7D35D}" type="presOf" srcId="{5A8C5F93-2ACB-4D46-A40A-0A373B353F0B}" destId="{F670A9F4-9EEC-490D-99A5-28B37BC2C936}" srcOrd="0" destOrd="0" presId="urn:microsoft.com/office/officeart/2005/8/layout/hList7"/>
    <dgm:cxn modelId="{B1B71B8E-466C-4626-B6BC-EF7625BABDE3}" srcId="{97ECAFFC-8717-4F26-B459-733BF6565A88}" destId="{8235ABF4-A4B5-4D43-A23D-6502FE256CD6}" srcOrd="1" destOrd="0" parTransId="{5FB44B69-A572-4818-B89A-605BBAB28AEA}" sibTransId="{34EBB9E6-734C-479E-ADA2-814C86FC8D22}"/>
    <dgm:cxn modelId="{ED547730-522B-4E43-AAC3-45AA7AD39F51}" type="presOf" srcId="{C7545993-E82A-4E3F-B646-A2F79674288B}" destId="{6B670D4D-F049-4864-8F0E-36100D8019A7}" srcOrd="0" destOrd="0" presId="urn:microsoft.com/office/officeart/2005/8/layout/hList7"/>
    <dgm:cxn modelId="{3D7B85B2-AC6C-42F1-9A2E-B36516169FB7}" type="presOf" srcId="{8235ABF4-A4B5-4D43-A23D-6502FE256CD6}" destId="{48515143-B9B3-49A5-B3B6-3864C19F0862}" srcOrd="0" destOrd="0" presId="urn:microsoft.com/office/officeart/2005/8/layout/hList7"/>
    <dgm:cxn modelId="{92ADC7AE-D60D-4FE6-891B-7EE40894497C}" type="presOf" srcId="{34EBB9E6-734C-479E-ADA2-814C86FC8D22}" destId="{5EB97885-1F89-4E65-B7A9-6C3A73BBE51E}" srcOrd="0" destOrd="0" presId="urn:microsoft.com/office/officeart/2005/8/layout/hList7"/>
    <dgm:cxn modelId="{83FE4C6A-0F86-49FD-A7A2-C226B7167AF4}" type="presOf" srcId="{97397616-AE75-4D83-A694-8ECB8A28981A}" destId="{0DD58CFC-F1C1-433A-A4A5-44F2B94788D3}" srcOrd="0" destOrd="0" presId="urn:microsoft.com/office/officeart/2005/8/layout/hList7"/>
    <dgm:cxn modelId="{50E732F4-AD4B-4EC5-AA83-EA3FB9A8F860}" srcId="{97ECAFFC-8717-4F26-B459-733BF6565A88}" destId="{97397616-AE75-4D83-A694-8ECB8A28981A}" srcOrd="0" destOrd="0" parTransId="{E5562823-9189-4E3E-9D2E-439B4B8BA088}" sibTransId="{5A8C5F93-2ACB-4D46-A40A-0A373B353F0B}"/>
    <dgm:cxn modelId="{7648C933-B123-41B1-8DC9-2A9C12665405}" type="presOf" srcId="{8235ABF4-A4B5-4D43-A23D-6502FE256CD6}" destId="{0EADB27B-C680-48A9-9413-4AD2B8660B5C}" srcOrd="1" destOrd="0" presId="urn:microsoft.com/office/officeart/2005/8/layout/hList7"/>
    <dgm:cxn modelId="{DA8B9969-50EA-4F5F-B2DB-FF2BEAAB1425}" srcId="{97ECAFFC-8717-4F26-B459-733BF6565A88}" destId="{C7545993-E82A-4E3F-B646-A2F79674288B}" srcOrd="2" destOrd="0" parTransId="{C03246CA-51A9-489F-93A8-151F9F49FE88}" sibTransId="{C682BAD9-4443-4B55-BA60-6C298ABBBFAA}"/>
    <dgm:cxn modelId="{7024B91A-8C30-41F8-B768-2EB4568869E0}" type="presParOf" srcId="{C31F6346-7C27-4AC9-A6AC-C6D1C7C83282}" destId="{8F58DF69-6186-494E-AFCC-DE9701555A53}" srcOrd="0" destOrd="0" presId="urn:microsoft.com/office/officeart/2005/8/layout/hList7"/>
    <dgm:cxn modelId="{F2731750-8E81-4E92-88DD-7723DF364A94}" type="presParOf" srcId="{C31F6346-7C27-4AC9-A6AC-C6D1C7C83282}" destId="{4BF5A848-AD46-4F5F-9560-871A61325600}" srcOrd="1" destOrd="0" presId="urn:microsoft.com/office/officeart/2005/8/layout/hList7"/>
    <dgm:cxn modelId="{39A4E203-4094-407F-ABE5-E3EBA6AB7296}" type="presParOf" srcId="{4BF5A848-AD46-4F5F-9560-871A61325600}" destId="{120E0DFC-EAC0-407B-8C02-A4D5EEFBCC24}" srcOrd="0" destOrd="0" presId="urn:microsoft.com/office/officeart/2005/8/layout/hList7"/>
    <dgm:cxn modelId="{EA6E3EB1-90E8-4CBC-999F-964081C99AAF}" type="presParOf" srcId="{120E0DFC-EAC0-407B-8C02-A4D5EEFBCC24}" destId="{0DD58CFC-F1C1-433A-A4A5-44F2B94788D3}" srcOrd="0" destOrd="0" presId="urn:microsoft.com/office/officeart/2005/8/layout/hList7"/>
    <dgm:cxn modelId="{8C5E65F3-DE1A-44C7-951A-DC3D36FDC967}" type="presParOf" srcId="{120E0DFC-EAC0-407B-8C02-A4D5EEFBCC24}" destId="{788BF909-23F7-4E06-BCD8-F204215C70B7}" srcOrd="1" destOrd="0" presId="urn:microsoft.com/office/officeart/2005/8/layout/hList7"/>
    <dgm:cxn modelId="{E10C831E-2345-4AAC-B0CC-D88FFC0E85EC}" type="presParOf" srcId="{120E0DFC-EAC0-407B-8C02-A4D5EEFBCC24}" destId="{812CF26C-5956-4D6B-BFED-46D25BEB1419}" srcOrd="2" destOrd="0" presId="urn:microsoft.com/office/officeart/2005/8/layout/hList7"/>
    <dgm:cxn modelId="{13C75218-0B9C-43C6-9129-36B042A7D73F}" type="presParOf" srcId="{120E0DFC-EAC0-407B-8C02-A4D5EEFBCC24}" destId="{50AF9CF6-8010-4A1F-99C3-45480C1D73C1}" srcOrd="3" destOrd="0" presId="urn:microsoft.com/office/officeart/2005/8/layout/hList7"/>
    <dgm:cxn modelId="{CA89338E-6294-43F3-AC3D-CB0B53FA9A84}" type="presParOf" srcId="{4BF5A848-AD46-4F5F-9560-871A61325600}" destId="{F670A9F4-9EEC-490D-99A5-28B37BC2C936}" srcOrd="1" destOrd="0" presId="urn:microsoft.com/office/officeart/2005/8/layout/hList7"/>
    <dgm:cxn modelId="{6FAD265A-DCBE-4505-B50D-7177F8D287A9}" type="presParOf" srcId="{4BF5A848-AD46-4F5F-9560-871A61325600}" destId="{0CF718E8-5F4B-4DBE-B686-77E061FAC327}" srcOrd="2" destOrd="0" presId="urn:microsoft.com/office/officeart/2005/8/layout/hList7"/>
    <dgm:cxn modelId="{C8838F9C-880A-4DFC-9A64-C6496D1C4B5D}" type="presParOf" srcId="{0CF718E8-5F4B-4DBE-B686-77E061FAC327}" destId="{48515143-B9B3-49A5-B3B6-3864C19F0862}" srcOrd="0" destOrd="0" presId="urn:microsoft.com/office/officeart/2005/8/layout/hList7"/>
    <dgm:cxn modelId="{63D7FB28-D197-4C9F-9591-06AB664BEF00}" type="presParOf" srcId="{0CF718E8-5F4B-4DBE-B686-77E061FAC327}" destId="{0EADB27B-C680-48A9-9413-4AD2B8660B5C}" srcOrd="1" destOrd="0" presId="urn:microsoft.com/office/officeart/2005/8/layout/hList7"/>
    <dgm:cxn modelId="{FD005D50-FC29-4705-9F2C-D90318358326}" type="presParOf" srcId="{0CF718E8-5F4B-4DBE-B686-77E061FAC327}" destId="{FD53A146-58AC-4838-9467-499FFF01D987}" srcOrd="2" destOrd="0" presId="urn:microsoft.com/office/officeart/2005/8/layout/hList7"/>
    <dgm:cxn modelId="{8D09149D-9611-4192-9601-2EDB94BDC3BC}" type="presParOf" srcId="{0CF718E8-5F4B-4DBE-B686-77E061FAC327}" destId="{B047749F-4EEE-4452-B643-4FE859B008D7}" srcOrd="3" destOrd="0" presId="urn:microsoft.com/office/officeart/2005/8/layout/hList7"/>
    <dgm:cxn modelId="{F01E2F26-CE9A-4C0B-8CA1-BF71E3840923}" type="presParOf" srcId="{4BF5A848-AD46-4F5F-9560-871A61325600}" destId="{5EB97885-1F89-4E65-B7A9-6C3A73BBE51E}" srcOrd="3" destOrd="0" presId="urn:microsoft.com/office/officeart/2005/8/layout/hList7"/>
    <dgm:cxn modelId="{19417D17-1438-4E0F-B881-5E1FBEF6114D}" type="presParOf" srcId="{4BF5A848-AD46-4F5F-9560-871A61325600}" destId="{4A40193C-3A94-44C2-919A-12A8F9E366E1}" srcOrd="4" destOrd="0" presId="urn:microsoft.com/office/officeart/2005/8/layout/hList7"/>
    <dgm:cxn modelId="{DB4E8806-7B78-4D41-87D2-9BF43B512B89}" type="presParOf" srcId="{4A40193C-3A94-44C2-919A-12A8F9E366E1}" destId="{6B670D4D-F049-4864-8F0E-36100D8019A7}" srcOrd="0" destOrd="0" presId="urn:microsoft.com/office/officeart/2005/8/layout/hList7"/>
    <dgm:cxn modelId="{9B68AABF-353E-4A80-9664-AFD252C00502}" type="presParOf" srcId="{4A40193C-3A94-44C2-919A-12A8F9E366E1}" destId="{2255F382-98CE-43D9-A8B0-45F15845A38A}" srcOrd="1" destOrd="0" presId="urn:microsoft.com/office/officeart/2005/8/layout/hList7"/>
    <dgm:cxn modelId="{1FD01A67-1C2C-4E62-8983-B98FC1B23DC7}" type="presParOf" srcId="{4A40193C-3A94-44C2-919A-12A8F9E366E1}" destId="{920DCB22-E6F7-4A08-ADC3-B8E24A2E4EEE}" srcOrd="2" destOrd="0" presId="urn:microsoft.com/office/officeart/2005/8/layout/hList7"/>
    <dgm:cxn modelId="{617BC577-D463-4193-90A6-EAA81A4CA446}" type="presParOf" srcId="{4A40193C-3A94-44C2-919A-12A8F9E366E1}" destId="{C3598BC7-6B38-45A4-9281-0CEB80BF76D7}" srcOrd="3" destOrd="0" presId="urn:microsoft.com/office/officeart/2005/8/layout/hList7"/>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DD58CFC-F1C1-433A-A4A5-44F2B94788D3}">
      <dsp:nvSpPr>
        <dsp:cNvPr id="0" name=""/>
        <dsp:cNvSpPr/>
      </dsp:nvSpPr>
      <dsp:spPr>
        <a:xfrm>
          <a:off x="6" y="0"/>
          <a:ext cx="2439367" cy="48736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1">
            <a:lnSpc>
              <a:spcPct val="90000"/>
            </a:lnSpc>
            <a:spcBef>
              <a:spcPct val="0"/>
            </a:spcBef>
            <a:spcAft>
              <a:spcPct val="35000"/>
            </a:spcAft>
          </a:pPr>
          <a:endParaRPr lang="ar-SA" sz="1400" kern="1200" dirty="0" smtClean="0"/>
        </a:p>
        <a:p>
          <a:pPr lvl="0" algn="ctr" defTabSz="622300" rtl="1">
            <a:lnSpc>
              <a:spcPct val="90000"/>
            </a:lnSpc>
            <a:spcBef>
              <a:spcPct val="0"/>
            </a:spcBef>
            <a:spcAft>
              <a:spcPct val="35000"/>
            </a:spcAft>
          </a:pPr>
          <a:endParaRPr lang="ar-SA" sz="1400" kern="1200" dirty="0" smtClean="0"/>
        </a:p>
        <a:p>
          <a:pPr lvl="0" algn="ctr" defTabSz="622300" rtl="1">
            <a:lnSpc>
              <a:spcPct val="90000"/>
            </a:lnSpc>
            <a:spcBef>
              <a:spcPct val="0"/>
            </a:spcBef>
            <a:spcAft>
              <a:spcPct val="35000"/>
            </a:spcAft>
          </a:pPr>
          <a:endParaRPr lang="ar-SA" sz="1400" kern="1200" dirty="0" smtClean="0"/>
        </a:p>
        <a:p>
          <a:pPr lvl="0" algn="ctr" defTabSz="622300" rtl="1">
            <a:lnSpc>
              <a:spcPct val="90000"/>
            </a:lnSpc>
            <a:spcBef>
              <a:spcPct val="0"/>
            </a:spcBef>
            <a:spcAft>
              <a:spcPct val="35000"/>
            </a:spcAft>
          </a:pPr>
          <a:r>
            <a:rPr lang="ar-SA" sz="1400" kern="1200" dirty="0" err="1" smtClean="0"/>
            <a:t>انتاج</a:t>
          </a:r>
          <a:r>
            <a:rPr lang="ar-SA" sz="1400" kern="1200" dirty="0" smtClean="0"/>
            <a:t> الأزواج</a:t>
          </a:r>
        </a:p>
        <a:p>
          <a:pPr lvl="0" algn="ctr" defTabSz="622300" rtl="1">
            <a:lnSpc>
              <a:spcPct val="90000"/>
            </a:lnSpc>
            <a:spcBef>
              <a:spcPct val="0"/>
            </a:spcBef>
            <a:spcAft>
              <a:spcPct val="35000"/>
            </a:spcAft>
          </a:pPr>
          <a:r>
            <a:rPr lang="en-US" sz="1400" kern="1200" dirty="0" smtClean="0"/>
            <a:t>The pair production</a:t>
          </a:r>
          <a:endParaRPr lang="ar-SA" sz="1400" kern="1200" dirty="0" smtClean="0"/>
        </a:p>
      </dsp:txBody>
      <dsp:txXfrm>
        <a:off x="6" y="1949450"/>
        <a:ext cx="2439367" cy="1949450"/>
      </dsp:txXfrm>
    </dsp:sp>
    <dsp:sp modelId="{50AF9CF6-8010-4A1F-99C3-45480C1D73C1}">
      <dsp:nvSpPr>
        <dsp:cNvPr id="0" name=""/>
        <dsp:cNvSpPr/>
      </dsp:nvSpPr>
      <dsp:spPr>
        <a:xfrm>
          <a:off x="409793" y="292417"/>
          <a:ext cx="1622917" cy="162291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515143-B9B3-49A5-B3B6-3864C19F0862}">
      <dsp:nvSpPr>
        <dsp:cNvPr id="0" name=""/>
        <dsp:cNvSpPr/>
      </dsp:nvSpPr>
      <dsp:spPr>
        <a:xfrm>
          <a:off x="2514116" y="0"/>
          <a:ext cx="2439367" cy="48736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1">
            <a:lnSpc>
              <a:spcPct val="90000"/>
            </a:lnSpc>
            <a:spcBef>
              <a:spcPct val="0"/>
            </a:spcBef>
            <a:spcAft>
              <a:spcPct val="35000"/>
            </a:spcAft>
          </a:pPr>
          <a:endParaRPr lang="ar-SA" sz="1400" kern="1200" dirty="0" smtClean="0"/>
        </a:p>
        <a:p>
          <a:pPr lvl="0" algn="ctr" defTabSz="622300" rtl="1">
            <a:lnSpc>
              <a:spcPct val="90000"/>
            </a:lnSpc>
            <a:spcBef>
              <a:spcPct val="0"/>
            </a:spcBef>
            <a:spcAft>
              <a:spcPct val="35000"/>
            </a:spcAft>
          </a:pPr>
          <a:endParaRPr lang="ar-SA" sz="1400" kern="1200" dirty="0" smtClean="0"/>
        </a:p>
        <a:p>
          <a:pPr lvl="0" algn="ctr" defTabSz="622300" rtl="1">
            <a:lnSpc>
              <a:spcPct val="90000"/>
            </a:lnSpc>
            <a:spcBef>
              <a:spcPct val="0"/>
            </a:spcBef>
            <a:spcAft>
              <a:spcPct val="35000"/>
            </a:spcAft>
          </a:pPr>
          <a:endParaRPr lang="ar-SA" sz="1400" kern="1200" dirty="0" smtClean="0"/>
        </a:p>
        <a:p>
          <a:pPr lvl="0" algn="ctr" defTabSz="622300" rtl="1">
            <a:lnSpc>
              <a:spcPct val="90000"/>
            </a:lnSpc>
            <a:spcBef>
              <a:spcPct val="0"/>
            </a:spcBef>
            <a:spcAft>
              <a:spcPct val="35000"/>
            </a:spcAft>
          </a:pPr>
          <a:r>
            <a:rPr lang="ar-SA" sz="1400" kern="1200" dirty="0" smtClean="0"/>
            <a:t>تأثير </a:t>
          </a:r>
          <a:r>
            <a:rPr lang="ar-SA" sz="1400" kern="1200" dirty="0" err="1" smtClean="0"/>
            <a:t>كومتون</a:t>
          </a:r>
          <a:endParaRPr lang="ar-SA" sz="1400" kern="1200" dirty="0" smtClean="0"/>
        </a:p>
        <a:p>
          <a:pPr lvl="0" algn="ctr" defTabSz="622300" rtl="1">
            <a:lnSpc>
              <a:spcPct val="90000"/>
            </a:lnSpc>
            <a:spcBef>
              <a:spcPct val="0"/>
            </a:spcBef>
            <a:spcAft>
              <a:spcPct val="35000"/>
            </a:spcAft>
          </a:pPr>
          <a:r>
            <a:rPr lang="en-US" sz="1400" kern="1200" dirty="0" smtClean="0"/>
            <a:t>The </a:t>
          </a:r>
          <a:r>
            <a:rPr lang="en-US" sz="1400" kern="1200" dirty="0" err="1" smtClean="0"/>
            <a:t>compton</a:t>
          </a:r>
          <a:r>
            <a:rPr lang="en-US" sz="1400" kern="1200" dirty="0" smtClean="0"/>
            <a:t> </a:t>
          </a:r>
          <a:r>
            <a:rPr lang="en-US" sz="1400" kern="1200" dirty="0" err="1" smtClean="0"/>
            <a:t>effict</a:t>
          </a:r>
          <a:endParaRPr lang="ar-SA" sz="1400" kern="1200" dirty="0"/>
        </a:p>
      </dsp:txBody>
      <dsp:txXfrm>
        <a:off x="2514116" y="1949450"/>
        <a:ext cx="2439367" cy="1949450"/>
      </dsp:txXfrm>
    </dsp:sp>
    <dsp:sp modelId="{B047749F-4EEE-4452-B643-4FE859B008D7}">
      <dsp:nvSpPr>
        <dsp:cNvPr id="0" name=""/>
        <dsp:cNvSpPr/>
      </dsp:nvSpPr>
      <dsp:spPr>
        <a:xfrm>
          <a:off x="2922341" y="292417"/>
          <a:ext cx="1622917" cy="162291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670D4D-F049-4864-8F0E-36100D8019A7}">
      <dsp:nvSpPr>
        <dsp:cNvPr id="0" name=""/>
        <dsp:cNvSpPr/>
      </dsp:nvSpPr>
      <dsp:spPr>
        <a:xfrm>
          <a:off x="5026664" y="0"/>
          <a:ext cx="2439367" cy="48736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1">
            <a:lnSpc>
              <a:spcPct val="90000"/>
            </a:lnSpc>
            <a:spcBef>
              <a:spcPct val="0"/>
            </a:spcBef>
            <a:spcAft>
              <a:spcPct val="35000"/>
            </a:spcAft>
          </a:pPr>
          <a:endParaRPr lang="ar-SA" sz="1400" kern="1200" dirty="0" smtClean="0"/>
        </a:p>
        <a:p>
          <a:pPr lvl="0" algn="ctr" defTabSz="622300" rtl="1">
            <a:lnSpc>
              <a:spcPct val="90000"/>
            </a:lnSpc>
            <a:spcBef>
              <a:spcPct val="0"/>
            </a:spcBef>
            <a:spcAft>
              <a:spcPct val="35000"/>
            </a:spcAft>
          </a:pPr>
          <a:endParaRPr lang="ar-SA" sz="1400" kern="1200" dirty="0" smtClean="0"/>
        </a:p>
        <a:p>
          <a:pPr lvl="0" algn="ctr" defTabSz="622300" rtl="1">
            <a:lnSpc>
              <a:spcPct val="90000"/>
            </a:lnSpc>
            <a:spcBef>
              <a:spcPct val="0"/>
            </a:spcBef>
            <a:spcAft>
              <a:spcPct val="35000"/>
            </a:spcAft>
          </a:pPr>
          <a:endParaRPr lang="ar-SA" sz="1400" kern="1200" dirty="0" smtClean="0"/>
        </a:p>
        <a:p>
          <a:pPr lvl="0" algn="ctr" defTabSz="622300" rtl="1">
            <a:lnSpc>
              <a:spcPct val="90000"/>
            </a:lnSpc>
            <a:spcBef>
              <a:spcPct val="0"/>
            </a:spcBef>
            <a:spcAft>
              <a:spcPct val="35000"/>
            </a:spcAft>
          </a:pPr>
          <a:endParaRPr lang="ar-SA" sz="1400" kern="1200" dirty="0" smtClean="0"/>
        </a:p>
        <a:p>
          <a:pPr lvl="0" algn="ctr" defTabSz="622300" rtl="1">
            <a:lnSpc>
              <a:spcPct val="90000"/>
            </a:lnSpc>
            <a:spcBef>
              <a:spcPct val="0"/>
            </a:spcBef>
            <a:spcAft>
              <a:spcPct val="35000"/>
            </a:spcAft>
          </a:pPr>
          <a:r>
            <a:rPr lang="ar-SA" sz="1400" kern="1200" dirty="0" smtClean="0"/>
            <a:t>الظاهرة </a:t>
          </a:r>
          <a:r>
            <a:rPr lang="ar-SA" sz="1400" kern="1200" dirty="0" err="1" smtClean="0"/>
            <a:t>الكهروضوئية</a:t>
          </a:r>
          <a:endParaRPr lang="ar-SA" sz="1400" kern="1200" dirty="0" smtClean="0"/>
        </a:p>
        <a:p>
          <a:pPr lvl="0" algn="ctr" defTabSz="622300" rtl="1">
            <a:lnSpc>
              <a:spcPct val="90000"/>
            </a:lnSpc>
            <a:spcBef>
              <a:spcPct val="0"/>
            </a:spcBef>
            <a:spcAft>
              <a:spcPct val="35000"/>
            </a:spcAft>
          </a:pPr>
          <a:r>
            <a:rPr lang="en-US" sz="1400" kern="1200" dirty="0" smtClean="0"/>
            <a:t>The photoelectric effect</a:t>
          </a:r>
          <a:endParaRPr lang="ar-SA" sz="1400" kern="1200" dirty="0" smtClean="0"/>
        </a:p>
        <a:p>
          <a:pPr lvl="0" algn="ctr" defTabSz="622300" rtl="1">
            <a:lnSpc>
              <a:spcPct val="90000"/>
            </a:lnSpc>
            <a:spcBef>
              <a:spcPct val="0"/>
            </a:spcBef>
            <a:spcAft>
              <a:spcPct val="35000"/>
            </a:spcAft>
          </a:pPr>
          <a:endParaRPr lang="ar-SA" sz="1400" kern="1200" dirty="0"/>
        </a:p>
      </dsp:txBody>
      <dsp:txXfrm>
        <a:off x="5026664" y="1949450"/>
        <a:ext cx="2439367" cy="1949450"/>
      </dsp:txXfrm>
    </dsp:sp>
    <dsp:sp modelId="{C3598BC7-6B38-45A4-9281-0CEB80BF76D7}">
      <dsp:nvSpPr>
        <dsp:cNvPr id="0" name=""/>
        <dsp:cNvSpPr/>
      </dsp:nvSpPr>
      <dsp:spPr>
        <a:xfrm>
          <a:off x="5434889" y="292417"/>
          <a:ext cx="1622917" cy="162291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58DF69-6186-494E-AFCC-DE9701555A53}">
      <dsp:nvSpPr>
        <dsp:cNvPr id="0" name=""/>
        <dsp:cNvSpPr/>
      </dsp:nvSpPr>
      <dsp:spPr>
        <a:xfrm>
          <a:off x="298703" y="3898900"/>
          <a:ext cx="6870192" cy="731043"/>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4"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11.wmf"/><Relationship Id="rId4"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F45E9FA-1CF9-4552-9613-7192F587B62D}" type="datetimeFigureOut">
              <a:rPr lang="ar-SA" smtClean="0"/>
              <a:pPr/>
              <a:t>26/03/1432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3621F93-0D65-446D-9BCF-966BAE56E286}"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33621F93-0D65-446D-9BCF-966BAE56E286}" type="slidenum">
              <a:rPr lang="ar-SA" smtClean="0"/>
              <a:pPr/>
              <a:t>3</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33621F93-0D65-446D-9BCF-966BAE56E286}" type="slidenum">
              <a:rPr lang="ar-SA" smtClean="0"/>
              <a:pPr/>
              <a:t>11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A1B5D304-A4AC-4BFE-8CB0-F2B1B978B8D7}" type="datetimeFigureOut">
              <a:rPr lang="ar-SA" smtClean="0"/>
              <a:pPr/>
              <a:t>26/03/1432</a:t>
            </a:fld>
            <a:endParaRPr lang="ar-SA"/>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F42BF7F0-571C-4CEA-80F1-57C80CC6380A}"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A1B5D304-A4AC-4BFE-8CB0-F2B1B978B8D7}" type="datetimeFigureOut">
              <a:rPr lang="ar-SA" smtClean="0"/>
              <a:pPr/>
              <a:t>26/03/1432</a:t>
            </a:fld>
            <a:endParaRPr lang="ar-SA"/>
          </a:p>
        </p:txBody>
      </p:sp>
      <p:sp>
        <p:nvSpPr>
          <p:cNvPr id="9" name="عنصر نائب لرقم الشريحة 8"/>
          <p:cNvSpPr>
            <a:spLocks noGrp="1"/>
          </p:cNvSpPr>
          <p:nvPr>
            <p:ph type="sldNum" sz="quarter" idx="15"/>
          </p:nvPr>
        </p:nvSpPr>
        <p:spPr/>
        <p:txBody>
          <a:bodyPr rtlCol="0"/>
          <a:lstStyle/>
          <a:p>
            <a:fld id="{F42BF7F0-571C-4CEA-80F1-57C80CC6380A}" type="slidenum">
              <a:rPr lang="ar-SA" smtClean="0"/>
              <a:pPr/>
              <a:t>‹#›</a:t>
            </a:fld>
            <a:endParaRPr lang="ar-SA"/>
          </a:p>
        </p:txBody>
      </p:sp>
      <p:sp>
        <p:nvSpPr>
          <p:cNvPr id="10" name="عنصر نائب للتذييل 9"/>
          <p:cNvSpPr>
            <a:spLocks noGrp="1"/>
          </p:cNvSpPr>
          <p:nvPr>
            <p:ph type="ftr" sz="quarter" idx="16"/>
          </p:nvPr>
        </p:nvSpPr>
        <p:spPr/>
        <p:txBody>
          <a:bodyPr rtlCol="0"/>
          <a:lstStyle/>
          <a:p>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A1B5D304-A4AC-4BFE-8CB0-F2B1B978B8D7}" type="datetimeFigureOut">
              <a:rPr lang="ar-SA" smtClean="0"/>
              <a:pPr/>
              <a:t>26/03/1432</a:t>
            </a:fld>
            <a:endParaRPr lang="ar-SA"/>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F42BF7F0-571C-4CEA-80F1-57C80CC6380A}"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A1B5D304-A4AC-4BFE-8CB0-F2B1B978B8D7}" type="datetimeFigureOut">
              <a:rPr lang="ar-SA" smtClean="0"/>
              <a:pPr/>
              <a:t>26/03/1432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42BF7F0-571C-4CEA-80F1-57C80CC6380A}" type="slidenum">
              <a:rPr lang="ar-SA" smtClean="0"/>
              <a:pPr/>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A1B5D304-A4AC-4BFE-8CB0-F2B1B978B8D7}" type="datetimeFigureOut">
              <a:rPr lang="ar-SA" smtClean="0"/>
              <a:pPr/>
              <a:t>26/03/1432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F42BF7F0-571C-4CEA-80F1-57C80CC6380A}" type="slidenum">
              <a:rPr lang="ar-SA" smtClean="0"/>
              <a:pPr/>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A1B5D304-A4AC-4BFE-8CB0-F2B1B978B8D7}" type="datetimeFigureOut">
              <a:rPr lang="ar-SA" smtClean="0"/>
              <a:pPr/>
              <a:t>26/03/1432</a:t>
            </a:fld>
            <a:endParaRPr lang="ar-SA"/>
          </a:p>
        </p:txBody>
      </p:sp>
      <p:sp>
        <p:nvSpPr>
          <p:cNvPr id="7" name="عنصر نائب لرقم الشريحة 6"/>
          <p:cNvSpPr>
            <a:spLocks noGrp="1"/>
          </p:cNvSpPr>
          <p:nvPr>
            <p:ph type="sldNum" sz="quarter" idx="11"/>
          </p:nvPr>
        </p:nvSpPr>
        <p:spPr/>
        <p:txBody>
          <a:bodyPr rtlCol="0"/>
          <a:lstStyle/>
          <a:p>
            <a:fld id="{F42BF7F0-571C-4CEA-80F1-57C80CC6380A}" type="slidenum">
              <a:rPr lang="ar-SA" smtClean="0"/>
              <a:pPr/>
              <a:t>‹#›</a:t>
            </a:fld>
            <a:endParaRPr lang="ar-SA"/>
          </a:p>
        </p:txBody>
      </p:sp>
      <p:sp>
        <p:nvSpPr>
          <p:cNvPr id="8" name="عنصر نائب للتذييل 7"/>
          <p:cNvSpPr>
            <a:spLocks noGrp="1"/>
          </p:cNvSpPr>
          <p:nvPr>
            <p:ph type="ftr" sz="quarter" idx="12"/>
          </p:nvPr>
        </p:nvSpPr>
        <p:spPr/>
        <p:txBody>
          <a:bodyPr rtlCol="0"/>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1B5D304-A4AC-4BFE-8CB0-F2B1B978B8D7}" type="datetimeFigureOut">
              <a:rPr lang="ar-SA" smtClean="0"/>
              <a:pPr/>
              <a:t>26/03/1432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F42BF7F0-571C-4CEA-80F1-57C80CC6380A}"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A1B5D304-A4AC-4BFE-8CB0-F2B1B978B8D7}" type="datetimeFigureOut">
              <a:rPr lang="ar-SA" smtClean="0"/>
              <a:pPr/>
              <a:t>26/03/1432</a:t>
            </a:fld>
            <a:endParaRPr lang="ar-SA"/>
          </a:p>
        </p:txBody>
      </p:sp>
      <p:sp>
        <p:nvSpPr>
          <p:cNvPr id="22" name="عنصر نائب لرقم الشريحة 21"/>
          <p:cNvSpPr>
            <a:spLocks noGrp="1"/>
          </p:cNvSpPr>
          <p:nvPr>
            <p:ph type="sldNum" sz="quarter" idx="15"/>
          </p:nvPr>
        </p:nvSpPr>
        <p:spPr/>
        <p:txBody>
          <a:bodyPr rtlCol="0"/>
          <a:lstStyle/>
          <a:p>
            <a:fld id="{F42BF7F0-571C-4CEA-80F1-57C80CC6380A}" type="slidenum">
              <a:rPr lang="ar-SA" smtClean="0"/>
              <a:pPr/>
              <a:t>‹#›</a:t>
            </a:fld>
            <a:endParaRPr lang="ar-SA"/>
          </a:p>
        </p:txBody>
      </p:sp>
      <p:sp>
        <p:nvSpPr>
          <p:cNvPr id="23" name="عنصر نائب للتذييل 22"/>
          <p:cNvSpPr>
            <a:spLocks noGrp="1"/>
          </p:cNvSpPr>
          <p:nvPr>
            <p:ph type="ftr" sz="quarter" idx="16"/>
          </p:nvPr>
        </p:nvSpPr>
        <p:spPr/>
        <p:txBody>
          <a:bodyPr rtlCol="0"/>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A1B5D304-A4AC-4BFE-8CB0-F2B1B978B8D7}" type="datetimeFigureOut">
              <a:rPr lang="ar-SA" smtClean="0"/>
              <a:pPr/>
              <a:t>26/03/1432</a:t>
            </a:fld>
            <a:endParaRPr lang="ar-SA"/>
          </a:p>
        </p:txBody>
      </p:sp>
      <p:sp>
        <p:nvSpPr>
          <p:cNvPr id="18" name="عنصر نائب لرقم الشريحة 17"/>
          <p:cNvSpPr>
            <a:spLocks noGrp="1"/>
          </p:cNvSpPr>
          <p:nvPr>
            <p:ph type="sldNum" sz="quarter" idx="11"/>
          </p:nvPr>
        </p:nvSpPr>
        <p:spPr/>
        <p:txBody>
          <a:bodyPr rtlCol="0"/>
          <a:lstStyle/>
          <a:p>
            <a:fld id="{F42BF7F0-571C-4CEA-80F1-57C80CC6380A}" type="slidenum">
              <a:rPr lang="ar-SA" smtClean="0"/>
              <a:pPr/>
              <a:t>‹#›</a:t>
            </a:fld>
            <a:endParaRPr lang="ar-SA"/>
          </a:p>
        </p:txBody>
      </p:sp>
      <p:sp>
        <p:nvSpPr>
          <p:cNvPr id="21" name="عنصر نائب للتذييل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A1B5D304-A4AC-4BFE-8CB0-F2B1B978B8D7}" type="datetimeFigureOut">
              <a:rPr lang="ar-SA" smtClean="0"/>
              <a:pPr/>
              <a:t>26/03/1432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42BF7F0-571C-4CEA-80F1-57C80CC6380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A1B5D304-A4AC-4BFE-8CB0-F2B1B978B8D7}" type="datetimeFigureOut">
              <a:rPr lang="ar-SA" smtClean="0"/>
              <a:pPr/>
              <a:t>26/03/1432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42BF7F0-571C-4CEA-80F1-57C80CC6380A}"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1B5D304-A4AC-4BFE-8CB0-F2B1B978B8D7}" type="datetimeFigureOut">
              <a:rPr lang="ar-SA" smtClean="0"/>
              <a:pPr/>
              <a:t>26/03/1432</a:t>
            </a:fld>
            <a:endParaRPr lang="ar-SA"/>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42BF7F0-571C-4CEA-80F1-57C80CC6380A}"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11.bin"/><Relationship Id="rId5" Type="http://schemas.openxmlformats.org/officeDocument/2006/relationships/oleObject" Target="../embeddings/oleObject10.bin"/><Relationship Id="rId4" Type="http://schemas.openxmlformats.org/officeDocument/2006/relationships/oleObject" Target="../embeddings/oleObject9.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13.bin"/></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15.bin"/></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3.xml"/><Relationship Id="rId1" Type="http://schemas.openxmlformats.org/officeDocument/2006/relationships/vmlDrawing" Target="../drawings/vmlDrawing7.v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3.xml"/><Relationship Id="rId1" Type="http://schemas.openxmlformats.org/officeDocument/2006/relationships/vmlDrawing" Target="../drawings/vmlDrawing8.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286000" y="3124200"/>
            <a:ext cx="6858000" cy="1894362"/>
          </a:xfrm>
        </p:spPr>
        <p:txBody>
          <a:bodyPr/>
          <a:lstStyle/>
          <a:p>
            <a:r>
              <a:rPr lang="ar-SA" dirty="0" smtClean="0"/>
              <a:t>التفاعل المتبادل بين إشعاعات </a:t>
            </a:r>
            <a:r>
              <a:rPr lang="ar-SA" dirty="0" err="1" smtClean="0"/>
              <a:t>جاما</a:t>
            </a:r>
            <a:r>
              <a:rPr lang="ar-SA" dirty="0" smtClean="0"/>
              <a:t> والمادة</a:t>
            </a:r>
            <a:br>
              <a:rPr lang="ar-SA" dirty="0" smtClean="0"/>
            </a:br>
            <a:r>
              <a:rPr lang="en-US" sz="2000" dirty="0" smtClean="0"/>
              <a:t>interaction of gamma  radiation   with  matter</a:t>
            </a:r>
            <a:endParaRPr lang="ar-SA" dirty="0"/>
          </a:p>
        </p:txBody>
      </p:sp>
      <p:sp>
        <p:nvSpPr>
          <p:cNvPr id="3" name="عنوان فرعي 2"/>
          <p:cNvSpPr>
            <a:spLocks noGrp="1"/>
          </p:cNvSpPr>
          <p:nvPr>
            <p:ph type="subTitle" idx="1"/>
          </p:nvPr>
        </p:nvSpPr>
        <p:spPr/>
        <p:txBody>
          <a:bodyPr/>
          <a:lstStyle/>
          <a:p>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600" dirty="0" smtClean="0">
                <a:solidFill>
                  <a:schemeClr val="accent3">
                    <a:lumMod val="40000"/>
                    <a:lumOff val="60000"/>
                  </a:schemeClr>
                </a:solidFill>
              </a:rPr>
              <a:t>انتقال الطاقة من إشعاعات </a:t>
            </a:r>
            <a:r>
              <a:rPr lang="ar-SA" sz="3600" dirty="0" err="1" smtClean="0">
                <a:solidFill>
                  <a:schemeClr val="accent3">
                    <a:lumMod val="40000"/>
                    <a:lumOff val="60000"/>
                  </a:schemeClr>
                </a:solidFill>
              </a:rPr>
              <a:t>جاما</a:t>
            </a:r>
            <a:r>
              <a:rPr lang="ar-SA" sz="3600" dirty="0" smtClean="0">
                <a:solidFill>
                  <a:schemeClr val="accent3">
                    <a:lumMod val="40000"/>
                    <a:lumOff val="60000"/>
                  </a:schemeClr>
                </a:solidFill>
              </a:rPr>
              <a:t> إلى مادة</a:t>
            </a:r>
            <a:endParaRPr lang="ar-SA" sz="3600" dirty="0">
              <a:solidFill>
                <a:schemeClr val="accent3">
                  <a:lumMod val="40000"/>
                  <a:lumOff val="60000"/>
                </a:schemeClr>
              </a:solidFill>
            </a:endParaRPr>
          </a:p>
        </p:txBody>
      </p:sp>
      <p:sp>
        <p:nvSpPr>
          <p:cNvPr id="3" name="عنصر نائب للنص 2"/>
          <p:cNvSpPr>
            <a:spLocks noGrp="1"/>
          </p:cNvSpPr>
          <p:nvPr>
            <p:ph type="body" idx="1"/>
          </p:nvPr>
        </p:nvSpPr>
        <p:spPr/>
        <p:txBody>
          <a:bodyPr>
            <a:noAutofit/>
          </a:bodyPr>
          <a:lstStyle/>
          <a:p>
            <a:r>
              <a:rPr lang="ar-SA" sz="2400" dirty="0" smtClean="0">
                <a:latin typeface="Tahoma" pitchFamily="34" charset="0"/>
                <a:cs typeface="Tahoma" pitchFamily="34" charset="0"/>
              </a:rPr>
              <a:t>تختلف أساليب انتقال الطاقة من إشعاعات </a:t>
            </a:r>
            <a:r>
              <a:rPr lang="ar-SA" sz="2400" dirty="0" err="1" smtClean="0">
                <a:latin typeface="Tahoma" pitchFamily="34" charset="0"/>
                <a:cs typeface="Tahoma" pitchFamily="34" charset="0"/>
              </a:rPr>
              <a:t>جاما</a:t>
            </a:r>
            <a:r>
              <a:rPr lang="ar-SA" sz="2400" dirty="0" smtClean="0">
                <a:latin typeface="Tahoma" pitchFamily="34" charset="0"/>
                <a:cs typeface="Tahoma" pitchFamily="34" charset="0"/>
              </a:rPr>
              <a:t> إلى المادة اختلافاً جوهرياً عن تلك الأساليب التي تنتقل </a:t>
            </a:r>
            <a:r>
              <a:rPr lang="ar-SA" sz="2400" dirty="0" err="1" smtClean="0">
                <a:latin typeface="Tahoma" pitchFamily="34" charset="0"/>
                <a:cs typeface="Tahoma" pitchFamily="34" charset="0"/>
              </a:rPr>
              <a:t>بها</a:t>
            </a:r>
            <a:r>
              <a:rPr lang="ar-SA" sz="2400" dirty="0" smtClean="0">
                <a:latin typeface="Tahoma" pitchFamily="34" charset="0"/>
                <a:cs typeface="Tahoma" pitchFamily="34" charset="0"/>
              </a:rPr>
              <a:t> الجسيمات المشحونة إلى المادة.</a:t>
            </a:r>
            <a:endParaRPr lang="ar-SA" sz="24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عندما يسقط </a:t>
            </a:r>
            <a:r>
              <a:rPr lang="ar-SA" dirty="0" err="1" smtClean="0"/>
              <a:t>فوتون</a:t>
            </a:r>
            <a:r>
              <a:rPr lang="ar-SA" dirty="0" smtClean="0"/>
              <a:t> </a:t>
            </a:r>
            <a:r>
              <a:rPr lang="ar-SA" dirty="0" err="1" smtClean="0"/>
              <a:t>جاما</a:t>
            </a:r>
            <a:r>
              <a:rPr lang="ar-SA" dirty="0" smtClean="0"/>
              <a:t> على المادة فإنه يمكن أن يفقد </a:t>
            </a:r>
            <a:r>
              <a:rPr lang="ar-SA" dirty="0" err="1" smtClean="0"/>
              <a:t>طاقنه</a:t>
            </a:r>
            <a:r>
              <a:rPr lang="ar-SA" dirty="0" smtClean="0"/>
              <a:t> ويمنحها للمادة عن طريق إحدى العمليات الثلاث الرئيسية التالية:</a:t>
            </a:r>
            <a:endParaRPr lang="ar-SA" dirty="0"/>
          </a:p>
        </p:txBody>
      </p:sp>
      <p:graphicFrame>
        <p:nvGraphicFramePr>
          <p:cNvPr id="6" name="عنصر نائب للمحتوى 5"/>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C:\Documents and Settings\TOSHIBA\My Documents\My Scans\2011-02 (Feb)\scan0004.jpg"/>
          <p:cNvPicPr>
            <a:picLocks noChangeAspect="1" noChangeArrowheads="1"/>
          </p:cNvPicPr>
          <p:nvPr/>
        </p:nvPicPr>
        <p:blipFill>
          <a:blip r:embed="rId8" cstate="print"/>
          <a:srcRect l="23870" r="19711" b="62654"/>
          <a:stretch>
            <a:fillRect/>
          </a:stretch>
        </p:blipFill>
        <p:spPr bwMode="auto">
          <a:xfrm>
            <a:off x="5638800" y="1752600"/>
            <a:ext cx="1981200" cy="2362200"/>
          </a:xfrm>
          <a:prstGeom prst="rect">
            <a:avLst/>
          </a:prstGeom>
          <a:noFill/>
        </p:spPr>
      </p:pic>
      <p:pic>
        <p:nvPicPr>
          <p:cNvPr id="8" name="Picture 2" descr="C:\Documents and Settings\TOSHIBA\My Documents\My Scans\2011-02 (Feb)\scan0004.jpg"/>
          <p:cNvPicPr>
            <a:picLocks noChangeAspect="1" noChangeArrowheads="1"/>
          </p:cNvPicPr>
          <p:nvPr/>
        </p:nvPicPr>
        <p:blipFill>
          <a:blip r:embed="rId8" cstate="print"/>
          <a:srcRect l="23960" t="32309" r="6600" b="34275"/>
          <a:stretch>
            <a:fillRect/>
          </a:stretch>
        </p:blipFill>
        <p:spPr bwMode="auto">
          <a:xfrm>
            <a:off x="3200400" y="1828800"/>
            <a:ext cx="2057400" cy="2286000"/>
          </a:xfrm>
          <a:prstGeom prst="rect">
            <a:avLst/>
          </a:prstGeom>
          <a:noFill/>
        </p:spPr>
      </p:pic>
      <p:pic>
        <p:nvPicPr>
          <p:cNvPr id="9" name="Picture 2" descr="C:\Documents and Settings\TOSHIBA\My Documents\My Scans\2011-02 (Feb)\scan0004.jpg"/>
          <p:cNvPicPr>
            <a:picLocks noChangeAspect="1" noChangeArrowheads="1"/>
          </p:cNvPicPr>
          <p:nvPr/>
        </p:nvPicPr>
        <p:blipFill>
          <a:blip r:embed="rId8" cstate="print"/>
          <a:srcRect l="15280" t="63760" r="6600" b="-1107"/>
          <a:stretch>
            <a:fillRect/>
          </a:stretch>
        </p:blipFill>
        <p:spPr bwMode="auto">
          <a:xfrm>
            <a:off x="609600" y="1752600"/>
            <a:ext cx="2057400" cy="23622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توهين </a:t>
            </a:r>
            <a:r>
              <a:rPr lang="ar-SA" dirty="0" err="1" smtClean="0"/>
              <a:t>اشعاعات</a:t>
            </a:r>
            <a:r>
              <a:rPr lang="ar-SA" dirty="0" smtClean="0"/>
              <a:t> </a:t>
            </a:r>
            <a:r>
              <a:rPr lang="ar-SA" dirty="0" err="1" smtClean="0"/>
              <a:t>جاما</a:t>
            </a:r>
            <a:r>
              <a:rPr lang="ar-SA" dirty="0" smtClean="0"/>
              <a:t> في المادة:</a:t>
            </a:r>
            <a:br>
              <a:rPr lang="ar-SA" dirty="0" smtClean="0"/>
            </a:br>
            <a:r>
              <a:rPr lang="en-US" sz="2700" dirty="0" smtClean="0"/>
              <a:t>Attenuation of gamma radiation in matter</a:t>
            </a:r>
            <a:endParaRPr lang="ar-SA" dirty="0"/>
          </a:p>
        </p:txBody>
      </p:sp>
      <p:pic>
        <p:nvPicPr>
          <p:cNvPr id="2051" name="Picture 3" descr="C:\Documents and Settings\TOSHIBA\My Documents\My Scans\2011-02 (Feb)\scan0015.jpg"/>
          <p:cNvPicPr>
            <a:picLocks noChangeAspect="1" noChangeArrowheads="1"/>
          </p:cNvPicPr>
          <p:nvPr/>
        </p:nvPicPr>
        <p:blipFill>
          <a:blip r:embed="rId3" cstate="print">
            <a:duotone>
              <a:prstClr val="black"/>
              <a:schemeClr val="accent1">
                <a:lumMod val="60000"/>
                <a:lumOff val="40000"/>
                <a:tint val="45000"/>
                <a:satMod val="400000"/>
              </a:schemeClr>
            </a:duotone>
          </a:blip>
          <a:srcRect l="8608" t="27951" r="5308" b="18687"/>
          <a:stretch>
            <a:fillRect/>
          </a:stretch>
        </p:blipFill>
        <p:spPr bwMode="auto">
          <a:xfrm>
            <a:off x="1981200" y="1752600"/>
            <a:ext cx="6074229" cy="2057400"/>
          </a:xfrm>
          <a:prstGeom prst="round2DiagRect">
            <a:avLst/>
          </a:prstGeom>
          <a:ln w="76200" cap="sq" cmpd="thickThin">
            <a:solidFill>
              <a:schemeClr val="accent1">
                <a:lumMod val="50000"/>
              </a:schemeClr>
            </a:solidFill>
            <a:prstDash val="solid"/>
            <a:miter lim="800000"/>
          </a:ln>
          <a:effectLst>
            <a:innerShdw blurRad="76200">
              <a:srgbClr val="000000"/>
            </a:innerShdw>
          </a:effectLst>
        </p:spPr>
        <p:style>
          <a:lnRef idx="2">
            <a:schemeClr val="accent1">
              <a:shade val="50000"/>
            </a:schemeClr>
          </a:lnRef>
          <a:fillRef idx="1">
            <a:schemeClr val="accent1"/>
          </a:fillRef>
          <a:effectRef idx="0">
            <a:schemeClr val="accent1"/>
          </a:effectRef>
          <a:fontRef idx="minor">
            <a:schemeClr val="lt1"/>
          </a:fontRef>
        </p:style>
      </p:pic>
      <p:sp>
        <p:nvSpPr>
          <p:cNvPr id="6" name="وسيلة شرح مستطيلة مستديرة الزوايا 5"/>
          <p:cNvSpPr/>
          <p:nvPr/>
        </p:nvSpPr>
        <p:spPr>
          <a:xfrm>
            <a:off x="347003" y="1648264"/>
            <a:ext cx="1447800" cy="1295400"/>
          </a:xfrm>
          <a:prstGeom prst="wedgeRoundRectCallout">
            <a:avLst>
              <a:gd name="adj1" fmla="val 105482"/>
              <a:gd name="adj2" fmla="val 33179"/>
              <a:gd name="adj3" fmla="val 16667"/>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ar-SA" dirty="0" err="1" smtClean="0"/>
              <a:t>اذا</a:t>
            </a:r>
            <a:r>
              <a:rPr lang="ar-SA" dirty="0" smtClean="0"/>
              <a:t> سقطت حزمة متوازية من أشعة </a:t>
            </a:r>
            <a:r>
              <a:rPr lang="ar-SA" dirty="0" err="1" smtClean="0"/>
              <a:t>جاما</a:t>
            </a:r>
            <a:endParaRPr lang="ar-SA" dirty="0"/>
          </a:p>
        </p:txBody>
      </p:sp>
      <p:graphicFrame>
        <p:nvGraphicFramePr>
          <p:cNvPr id="7" name="عنصر نائب للمحتوى 6"/>
          <p:cNvGraphicFramePr>
            <a:graphicFrameLocks noChangeAspect="1"/>
          </p:cNvGraphicFramePr>
          <p:nvPr>
            <p:ph sz="quarter" idx="1"/>
          </p:nvPr>
        </p:nvGraphicFramePr>
        <p:xfrm>
          <a:off x="2514600" y="3962400"/>
          <a:ext cx="3654425" cy="822325"/>
        </p:xfrm>
        <a:graphic>
          <a:graphicData uri="http://schemas.openxmlformats.org/presentationml/2006/ole">
            <p:oleObj spid="_x0000_s2052" name="معادلة" r:id="rId4" imgW="1015920" imgH="228600" progId="Equation.3">
              <p:embed/>
            </p:oleObj>
          </a:graphicData>
        </a:graphic>
      </p:graphicFrame>
      <p:sp>
        <p:nvSpPr>
          <p:cNvPr id="8" name="مستطيل مستدير الزوايا 7"/>
          <p:cNvSpPr/>
          <p:nvPr/>
        </p:nvSpPr>
        <p:spPr>
          <a:xfrm>
            <a:off x="762000" y="4800600"/>
            <a:ext cx="70866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  </a:t>
            </a:r>
            <a:r>
              <a:rPr lang="ar-SA" sz="3200" dirty="0" smtClean="0"/>
              <a:t>معامل </a:t>
            </a:r>
            <a:r>
              <a:rPr lang="ar-SA" sz="3200" dirty="0" err="1" smtClean="0"/>
              <a:t>التوهين</a:t>
            </a:r>
            <a:r>
              <a:rPr lang="ar-SA" sz="3200" dirty="0" smtClean="0"/>
              <a:t> الخطي</a:t>
            </a:r>
          </a:p>
          <a:p>
            <a:pPr algn="ctr"/>
            <a:r>
              <a:rPr lang="en-US" sz="3200" dirty="0" smtClean="0"/>
              <a:t>Linear attenuation coefficient</a:t>
            </a:r>
            <a:endParaRPr lang="ar-SA" dirty="0"/>
          </a:p>
        </p:txBody>
      </p:sp>
      <p:graphicFrame>
        <p:nvGraphicFramePr>
          <p:cNvPr id="2053" name="عنصر نائب للمحتوى 6"/>
          <p:cNvGraphicFramePr>
            <a:graphicFrameLocks noChangeAspect="1"/>
          </p:cNvGraphicFramePr>
          <p:nvPr/>
        </p:nvGraphicFramePr>
        <p:xfrm>
          <a:off x="5638800" y="4800600"/>
          <a:ext cx="868362" cy="593725"/>
        </p:xfrm>
        <a:graphic>
          <a:graphicData uri="http://schemas.openxmlformats.org/presentationml/2006/ole">
            <p:oleObj spid="_x0000_s2053" name="معادلة" r:id="rId5" imgW="241200" imgH="164880" progId="Equation.3">
              <p:embed/>
            </p:oleObj>
          </a:graphicData>
        </a:graphic>
      </p:graphicFrame>
      <p:graphicFrame>
        <p:nvGraphicFramePr>
          <p:cNvPr id="2054" name="عنصر نائب للمحتوى 6"/>
          <p:cNvGraphicFramePr>
            <a:graphicFrameLocks noChangeAspect="1"/>
          </p:cNvGraphicFramePr>
          <p:nvPr/>
        </p:nvGraphicFramePr>
        <p:xfrm>
          <a:off x="3397250" y="6013450"/>
          <a:ext cx="2192338" cy="868363"/>
        </p:xfrm>
        <a:graphic>
          <a:graphicData uri="http://schemas.openxmlformats.org/presentationml/2006/ole">
            <p:oleObj spid="_x0000_s2054" name="معادلة" r:id="rId6" imgW="609480" imgH="24120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2819400"/>
            <a:ext cx="7848600" cy="3654552"/>
          </a:xfrm>
        </p:spPr>
        <p:txBody>
          <a:bodyPr/>
          <a:lstStyle/>
          <a:p>
            <a:r>
              <a:rPr lang="ar-SA" dirty="0" smtClean="0"/>
              <a:t>ويرتبط معامل </a:t>
            </a:r>
            <a:r>
              <a:rPr lang="ar-SA" dirty="0" err="1" smtClean="0"/>
              <a:t>التوهين</a:t>
            </a:r>
            <a:r>
              <a:rPr lang="ar-SA" dirty="0" smtClean="0"/>
              <a:t> الخطي     بعدد </a:t>
            </a:r>
            <a:r>
              <a:rPr lang="ar-SA" dirty="0" err="1" smtClean="0"/>
              <a:t>الذرات</a:t>
            </a:r>
            <a:r>
              <a:rPr lang="ar-SA" dirty="0" smtClean="0"/>
              <a:t> الموجودة في 1 سم</a:t>
            </a:r>
            <a:r>
              <a:rPr lang="ar-SA" baseline="30000" dirty="0" smtClean="0"/>
              <a:t>3  </a:t>
            </a:r>
            <a:r>
              <a:rPr lang="ar-SA" dirty="0" smtClean="0"/>
              <a:t>من المادة الممتصة وبالمقطع الكلي       لتفاعل </a:t>
            </a:r>
            <a:r>
              <a:rPr lang="ar-SA" dirty="0" err="1" smtClean="0"/>
              <a:t>النترونات</a:t>
            </a:r>
            <a:r>
              <a:rPr lang="ar-SA" dirty="0" smtClean="0"/>
              <a:t> مع المادة.</a:t>
            </a:r>
          </a:p>
          <a:p>
            <a:endParaRPr lang="ar-SA" dirty="0" smtClean="0"/>
          </a:p>
          <a:p>
            <a:r>
              <a:rPr lang="ar-SA" dirty="0" smtClean="0"/>
              <a:t>ومعدل </a:t>
            </a:r>
            <a:r>
              <a:rPr lang="ar-SA" dirty="0" err="1" smtClean="0"/>
              <a:t>التوهين</a:t>
            </a:r>
            <a:r>
              <a:rPr lang="ar-SA" dirty="0" smtClean="0"/>
              <a:t> بالنسبة للتغلغل ( أي أن التوهين في 1 سم من المادة) يتناسب مع شدة الفوتونات الساقطة     ومع كل من عدد الذرات في وحدة الحجم   والمقطع العرضي الكلي أي أن :</a:t>
            </a:r>
          </a:p>
          <a:p>
            <a:endParaRPr lang="ar-SA" dirty="0"/>
          </a:p>
        </p:txBody>
      </p:sp>
      <p:sp>
        <p:nvSpPr>
          <p:cNvPr id="4" name="عنوان 1"/>
          <p:cNvSpPr>
            <a:spLocks noGrp="1"/>
          </p:cNvSpPr>
          <p:nvPr>
            <p:ph type="title"/>
          </p:nvPr>
        </p:nvSpPr>
        <p:spPr>
          <a:xfrm>
            <a:off x="457200" y="274638"/>
            <a:ext cx="7467600" cy="1143000"/>
          </a:xfrm>
        </p:spPr>
        <p:txBody>
          <a:bodyPr>
            <a:normAutofit fontScale="90000"/>
          </a:bodyPr>
          <a:lstStyle/>
          <a:p>
            <a:r>
              <a:rPr lang="ar-SA" dirty="0" smtClean="0"/>
              <a:t>امتصاص </a:t>
            </a:r>
            <a:r>
              <a:rPr lang="ar-SA" dirty="0" err="1" smtClean="0"/>
              <a:t>اشعاعات</a:t>
            </a:r>
            <a:r>
              <a:rPr lang="ar-SA" dirty="0" smtClean="0"/>
              <a:t> </a:t>
            </a:r>
            <a:r>
              <a:rPr lang="ar-SA" dirty="0" err="1" smtClean="0"/>
              <a:t>جاما</a:t>
            </a:r>
            <a:r>
              <a:rPr lang="ar-SA" dirty="0" smtClean="0"/>
              <a:t> في المادة:</a:t>
            </a:r>
            <a:br>
              <a:rPr lang="ar-SA" dirty="0" smtClean="0"/>
            </a:br>
            <a:r>
              <a:rPr lang="en-US" sz="2700" dirty="0" smtClean="0"/>
              <a:t>Attenuation of gamma radiation in matter</a:t>
            </a:r>
            <a:endParaRPr lang="ar-SA" dirty="0"/>
          </a:p>
        </p:txBody>
      </p:sp>
      <p:graphicFrame>
        <p:nvGraphicFramePr>
          <p:cNvPr id="3074" name="عنصر نائب للمحتوى 6"/>
          <p:cNvGraphicFramePr>
            <a:graphicFrameLocks noChangeAspect="1"/>
          </p:cNvGraphicFramePr>
          <p:nvPr/>
        </p:nvGraphicFramePr>
        <p:xfrm>
          <a:off x="2471738" y="1493838"/>
          <a:ext cx="4110037" cy="1233487"/>
        </p:xfrm>
        <a:graphic>
          <a:graphicData uri="http://schemas.openxmlformats.org/presentationml/2006/ole">
            <p:oleObj spid="_x0000_s3074" name="معادلة" r:id="rId3" imgW="1143000" imgH="342720" progId="Equation.3">
              <p:embed/>
            </p:oleObj>
          </a:graphicData>
        </a:graphic>
      </p:graphicFrame>
      <p:graphicFrame>
        <p:nvGraphicFramePr>
          <p:cNvPr id="3076" name="عنصر نائب للمحتوى 6"/>
          <p:cNvGraphicFramePr>
            <a:graphicFrameLocks noChangeAspect="1"/>
          </p:cNvGraphicFramePr>
          <p:nvPr/>
        </p:nvGraphicFramePr>
        <p:xfrm>
          <a:off x="4724400" y="2895600"/>
          <a:ext cx="407105" cy="441325"/>
        </p:xfrm>
        <a:graphic>
          <a:graphicData uri="http://schemas.openxmlformats.org/presentationml/2006/ole">
            <p:oleObj spid="_x0000_s3076" name="معادلة" r:id="rId4" imgW="152280" imgH="164880" progId="Equation.3">
              <p:embed/>
            </p:oleObj>
          </a:graphicData>
        </a:graphic>
      </p:graphicFrame>
      <p:graphicFrame>
        <p:nvGraphicFramePr>
          <p:cNvPr id="3077" name="عنصر نائب للمحتوى 6"/>
          <p:cNvGraphicFramePr>
            <a:graphicFrameLocks noChangeAspect="1"/>
          </p:cNvGraphicFramePr>
          <p:nvPr/>
        </p:nvGraphicFramePr>
        <p:xfrm>
          <a:off x="5181600" y="3263789"/>
          <a:ext cx="395288" cy="362060"/>
        </p:xfrm>
        <a:graphic>
          <a:graphicData uri="http://schemas.openxmlformats.org/presentationml/2006/ole">
            <p:oleObj spid="_x0000_s3077" name="معادلة" r:id="rId5" imgW="152280" imgH="139680" progId="Equation.3">
              <p:embed/>
            </p:oleObj>
          </a:graphicData>
        </a:graphic>
      </p:graphicFrame>
      <p:graphicFrame>
        <p:nvGraphicFramePr>
          <p:cNvPr id="3078" name="عنصر نائب للمحتوى 6"/>
          <p:cNvGraphicFramePr>
            <a:graphicFrameLocks noChangeAspect="1"/>
          </p:cNvGraphicFramePr>
          <p:nvPr/>
        </p:nvGraphicFramePr>
        <p:xfrm>
          <a:off x="1982788" y="5614988"/>
          <a:ext cx="4565650" cy="822325"/>
        </p:xfrm>
        <a:graphic>
          <a:graphicData uri="http://schemas.openxmlformats.org/presentationml/2006/ole">
            <p:oleObj spid="_x0000_s3078" name="معادلة" r:id="rId6" imgW="1269720" imgH="22860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p:txBody>
          <a:bodyPr/>
          <a:lstStyle/>
          <a:p>
            <a:r>
              <a:rPr lang="ar-SA" dirty="0" smtClean="0"/>
              <a:t>وبمقارنة هذه العلاقة :</a:t>
            </a:r>
          </a:p>
          <a:p>
            <a:endParaRPr lang="ar-SA" dirty="0"/>
          </a:p>
        </p:txBody>
      </p:sp>
      <p:sp>
        <p:nvSpPr>
          <p:cNvPr id="4" name="عنوان 1"/>
          <p:cNvSpPr txBox="1">
            <a:spLocks/>
          </p:cNvSpPr>
          <p:nvPr/>
        </p:nvSpPr>
        <p:spPr>
          <a:xfrm>
            <a:off x="609600" y="427038"/>
            <a:ext cx="7467600" cy="1143000"/>
          </a:xfrm>
          <a:prstGeom prst="rect">
            <a:avLst/>
          </a:prstGeom>
        </p:spPr>
        <p:txBody>
          <a:bodyPr vert="horz" anchor="b">
            <a:normAutofit fontScale="97500"/>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3000" b="0" i="0" u="none" strike="noStrike" kern="1200" cap="small" spc="0" normalizeH="0" baseline="0" noProof="0" dirty="0" smtClean="0">
                <a:ln>
                  <a:noFill/>
                </a:ln>
                <a:solidFill>
                  <a:schemeClr val="tx2"/>
                </a:solidFill>
                <a:effectLst/>
                <a:uLnTx/>
                <a:uFillTx/>
                <a:latin typeface="+mj-lt"/>
                <a:ea typeface="+mj-ea"/>
                <a:cs typeface="+mj-cs"/>
              </a:rPr>
              <a:t>توهين </a:t>
            </a:r>
            <a:r>
              <a:rPr kumimoji="0" lang="ar-SA" sz="3000" b="0" i="0" u="none" strike="noStrike" kern="1200" cap="small" spc="0" normalizeH="0" baseline="0" noProof="0" dirty="0" err="1" smtClean="0">
                <a:ln>
                  <a:noFill/>
                </a:ln>
                <a:solidFill>
                  <a:schemeClr val="tx2"/>
                </a:solidFill>
                <a:effectLst/>
                <a:uLnTx/>
                <a:uFillTx/>
                <a:latin typeface="+mj-lt"/>
                <a:ea typeface="+mj-ea"/>
                <a:cs typeface="+mj-cs"/>
              </a:rPr>
              <a:t>اشعاعات</a:t>
            </a:r>
            <a:r>
              <a:rPr kumimoji="0" lang="ar-SA" sz="3000" b="0" i="0" u="none" strike="noStrike" kern="1200" cap="small" spc="0" normalizeH="0" baseline="0" noProof="0" dirty="0" smtClean="0">
                <a:ln>
                  <a:noFill/>
                </a:ln>
                <a:solidFill>
                  <a:schemeClr val="tx2"/>
                </a:solidFill>
                <a:effectLst/>
                <a:uLnTx/>
                <a:uFillTx/>
                <a:latin typeface="+mj-lt"/>
                <a:ea typeface="+mj-ea"/>
                <a:cs typeface="+mj-cs"/>
              </a:rPr>
              <a:t> </a:t>
            </a:r>
            <a:r>
              <a:rPr kumimoji="0" lang="ar-SA" sz="3000" b="0" i="0" u="none" strike="noStrike" kern="1200" cap="small" spc="0" normalizeH="0" baseline="0" noProof="0" dirty="0" err="1" smtClean="0">
                <a:ln>
                  <a:noFill/>
                </a:ln>
                <a:solidFill>
                  <a:schemeClr val="tx2"/>
                </a:solidFill>
                <a:effectLst/>
                <a:uLnTx/>
                <a:uFillTx/>
                <a:latin typeface="+mj-lt"/>
                <a:ea typeface="+mj-ea"/>
                <a:cs typeface="+mj-cs"/>
              </a:rPr>
              <a:t>جاما</a:t>
            </a:r>
            <a:r>
              <a:rPr kumimoji="0" lang="ar-SA" sz="3000" b="0" i="0" u="none" strike="noStrike" kern="1200" cap="small" spc="0" normalizeH="0" baseline="0" noProof="0" dirty="0" smtClean="0">
                <a:ln>
                  <a:noFill/>
                </a:ln>
                <a:solidFill>
                  <a:schemeClr val="tx2"/>
                </a:solidFill>
                <a:effectLst/>
                <a:uLnTx/>
                <a:uFillTx/>
                <a:latin typeface="+mj-lt"/>
                <a:ea typeface="+mj-ea"/>
                <a:cs typeface="+mj-cs"/>
              </a:rPr>
              <a:t> في المادة:</a:t>
            </a:r>
            <a:br>
              <a:rPr kumimoji="0" lang="ar-SA" sz="3000" b="0" i="0" u="none" strike="noStrike" kern="1200" cap="small" spc="0" normalizeH="0" baseline="0" noProof="0" dirty="0" smtClean="0">
                <a:ln>
                  <a:noFill/>
                </a:ln>
                <a:solidFill>
                  <a:schemeClr val="tx2"/>
                </a:solidFill>
                <a:effectLst/>
                <a:uLnTx/>
                <a:uFillTx/>
                <a:latin typeface="+mj-lt"/>
                <a:ea typeface="+mj-ea"/>
                <a:cs typeface="+mj-cs"/>
              </a:rPr>
            </a:br>
            <a:r>
              <a:rPr kumimoji="0" lang="en-US" sz="2700" b="0" i="0" u="none" strike="noStrike" kern="1200" cap="small" spc="0" normalizeH="0" baseline="0" noProof="0" dirty="0" smtClean="0">
                <a:ln>
                  <a:noFill/>
                </a:ln>
                <a:solidFill>
                  <a:schemeClr val="tx2"/>
                </a:solidFill>
                <a:effectLst/>
                <a:uLnTx/>
                <a:uFillTx/>
                <a:latin typeface="+mj-lt"/>
                <a:ea typeface="+mj-ea"/>
                <a:cs typeface="+mj-cs"/>
              </a:rPr>
              <a:t>Attenuation of gamma radiation in matter</a:t>
            </a:r>
            <a:endParaRPr kumimoji="0" lang="ar-SA" sz="3000" b="0" i="0" u="none" strike="noStrike" kern="1200" cap="small" spc="0" normalizeH="0" baseline="0" noProof="0" dirty="0">
              <a:ln>
                <a:noFill/>
              </a:ln>
              <a:solidFill>
                <a:schemeClr val="tx2"/>
              </a:solidFill>
              <a:effectLst/>
              <a:uLnTx/>
              <a:uFillTx/>
              <a:latin typeface="+mj-lt"/>
              <a:ea typeface="+mj-ea"/>
              <a:cs typeface="+mj-cs"/>
            </a:endParaRPr>
          </a:p>
        </p:txBody>
      </p:sp>
      <p:graphicFrame>
        <p:nvGraphicFramePr>
          <p:cNvPr id="4098" name="عنصر نائب للمحتوى 6"/>
          <p:cNvGraphicFramePr>
            <a:graphicFrameLocks noChangeAspect="1"/>
          </p:cNvGraphicFramePr>
          <p:nvPr/>
        </p:nvGraphicFramePr>
        <p:xfrm>
          <a:off x="3214688" y="2308225"/>
          <a:ext cx="2557462" cy="730250"/>
        </p:xfrm>
        <a:graphic>
          <a:graphicData uri="http://schemas.openxmlformats.org/presentationml/2006/ole">
            <p:oleObj spid="_x0000_s4098" name="معادلة" r:id="rId3" imgW="711000" imgH="203040" progId="Equation.3">
              <p:embed/>
            </p:oleObj>
          </a:graphicData>
        </a:graphic>
      </p:graphicFrame>
      <p:sp>
        <p:nvSpPr>
          <p:cNvPr id="6" name="مستطيل مستدير الزوايا 5"/>
          <p:cNvSpPr/>
          <p:nvPr/>
        </p:nvSpPr>
        <p:spPr>
          <a:xfrm>
            <a:off x="1066800" y="3352800"/>
            <a:ext cx="7315200" cy="1219200"/>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2400" dirty="0" smtClean="0"/>
              <a:t>أي أن معامل </a:t>
            </a:r>
            <a:r>
              <a:rPr lang="ar-SA" sz="2400" dirty="0" err="1" smtClean="0"/>
              <a:t>التوهين</a:t>
            </a:r>
            <a:r>
              <a:rPr lang="ar-SA" sz="2400" dirty="0" smtClean="0"/>
              <a:t> الخطي     هو عبارة عن حاصل  ضرب عدد </a:t>
            </a:r>
            <a:r>
              <a:rPr lang="ar-SA" sz="2400" dirty="0" err="1" smtClean="0"/>
              <a:t>الذرات</a:t>
            </a:r>
            <a:r>
              <a:rPr lang="ar-SA" sz="2400" dirty="0" smtClean="0"/>
              <a:t> في 1 سم</a:t>
            </a:r>
            <a:r>
              <a:rPr lang="ar-SA" sz="2400" baseline="30000" dirty="0" smtClean="0"/>
              <a:t>3</a:t>
            </a:r>
            <a:r>
              <a:rPr lang="ar-SA" sz="2400" dirty="0" smtClean="0"/>
              <a:t> من المادة في المقطع الكلي     عند الطاقة المعينة </a:t>
            </a:r>
            <a:r>
              <a:rPr lang="en-US" sz="2400" dirty="0" smtClean="0"/>
              <a:t>E</a:t>
            </a:r>
            <a:endParaRPr lang="ar-SA" sz="2400" dirty="0"/>
          </a:p>
        </p:txBody>
      </p:sp>
      <p:graphicFrame>
        <p:nvGraphicFramePr>
          <p:cNvPr id="4099" name="عنصر نائب للمحتوى 6"/>
          <p:cNvGraphicFramePr>
            <a:graphicFrameLocks noChangeAspect="1"/>
          </p:cNvGraphicFramePr>
          <p:nvPr/>
        </p:nvGraphicFramePr>
        <p:xfrm>
          <a:off x="4724400" y="3505200"/>
          <a:ext cx="406400" cy="441325"/>
        </p:xfrm>
        <a:graphic>
          <a:graphicData uri="http://schemas.openxmlformats.org/presentationml/2006/ole">
            <p:oleObj spid="_x0000_s4099" name="معادلة" r:id="rId4" imgW="152280" imgH="164880" progId="Equation.3">
              <p:embed/>
            </p:oleObj>
          </a:graphicData>
        </a:graphic>
      </p:graphicFrame>
      <p:graphicFrame>
        <p:nvGraphicFramePr>
          <p:cNvPr id="4100" name="عنصر نائب للمحتوى 6"/>
          <p:cNvGraphicFramePr>
            <a:graphicFrameLocks noChangeAspect="1"/>
          </p:cNvGraphicFramePr>
          <p:nvPr/>
        </p:nvGraphicFramePr>
        <p:xfrm>
          <a:off x="3414712" y="3981450"/>
          <a:ext cx="395288" cy="361950"/>
        </p:xfrm>
        <a:graphic>
          <a:graphicData uri="http://schemas.openxmlformats.org/presentationml/2006/ole">
            <p:oleObj spid="_x0000_s4100" name="معادلة" r:id="rId5" imgW="152280" imgH="139680" progId="Equation.3">
              <p:embed/>
            </p:oleObj>
          </a:graphicData>
        </a:graphic>
      </p:graphicFrame>
      <p:sp>
        <p:nvSpPr>
          <p:cNvPr id="9" name="مستطيل مستدير الزوايا 8"/>
          <p:cNvSpPr/>
          <p:nvPr/>
        </p:nvSpPr>
        <p:spPr>
          <a:xfrm>
            <a:off x="457200" y="5105400"/>
            <a:ext cx="6705600" cy="1447800"/>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2400" dirty="0" smtClean="0"/>
              <a:t>المقطع العرضي          لتفاعل ما بأنه احتمال حدوث هذا التفاعل إذا سقط جسيم واحد على ذرة واحدة موجودة في مقطع مساحته 1 سم</a:t>
            </a:r>
            <a:r>
              <a:rPr lang="ar-SA" sz="2400" baseline="30000" dirty="0" smtClean="0"/>
              <a:t>2</a:t>
            </a:r>
            <a:endParaRPr lang="ar-SA" sz="2400" dirty="0"/>
          </a:p>
        </p:txBody>
      </p:sp>
      <p:graphicFrame>
        <p:nvGraphicFramePr>
          <p:cNvPr id="4101" name="عنصر نائب للمحتوى 6"/>
          <p:cNvGraphicFramePr>
            <a:graphicFrameLocks noChangeAspect="1"/>
          </p:cNvGraphicFramePr>
          <p:nvPr/>
        </p:nvGraphicFramePr>
        <p:xfrm>
          <a:off x="4572000" y="5257800"/>
          <a:ext cx="667821" cy="444500"/>
        </p:xfrm>
        <a:graphic>
          <a:graphicData uri="http://schemas.openxmlformats.org/presentationml/2006/ole">
            <p:oleObj spid="_x0000_s4101" name="معادلة" r:id="rId6" imgW="368280" imgH="20304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المقطع الكلي لتفاعل </a:t>
            </a:r>
            <a:r>
              <a:rPr lang="ar-SA" dirty="0" err="1" smtClean="0"/>
              <a:t>اشعة</a:t>
            </a:r>
            <a:r>
              <a:rPr lang="ar-SA" dirty="0" smtClean="0"/>
              <a:t> </a:t>
            </a:r>
            <a:r>
              <a:rPr lang="ar-SA" dirty="0" err="1" smtClean="0"/>
              <a:t>جاما</a:t>
            </a:r>
            <a:r>
              <a:rPr lang="ar-SA" dirty="0" smtClean="0"/>
              <a:t> مع المادة هو مجموع المقاطع </a:t>
            </a:r>
            <a:r>
              <a:rPr lang="ar-SA" dirty="0" smtClean="0"/>
              <a:t>العرضية </a:t>
            </a:r>
            <a:r>
              <a:rPr lang="ar-SA" dirty="0" smtClean="0"/>
              <a:t>لكل نوع  من العمليات الثلاث السابقة</a:t>
            </a:r>
            <a:endParaRPr lang="ar-SA" dirty="0"/>
          </a:p>
        </p:txBody>
      </p:sp>
      <p:graphicFrame>
        <p:nvGraphicFramePr>
          <p:cNvPr id="22530" name="عنصر نائب للمحتوى 6"/>
          <p:cNvGraphicFramePr>
            <a:graphicFrameLocks noChangeAspect="1"/>
          </p:cNvGraphicFramePr>
          <p:nvPr/>
        </p:nvGraphicFramePr>
        <p:xfrm>
          <a:off x="609600" y="1684338"/>
          <a:ext cx="7627937" cy="866775"/>
        </p:xfrm>
        <a:graphic>
          <a:graphicData uri="http://schemas.openxmlformats.org/presentationml/2006/ole">
            <p:oleObj spid="_x0000_s22530" name="معادلة" r:id="rId3" imgW="2120760" imgH="241200" progId="Equation.3">
              <p:embed/>
            </p:oleObj>
          </a:graphicData>
        </a:graphic>
      </p:graphicFrame>
      <p:graphicFrame>
        <p:nvGraphicFramePr>
          <p:cNvPr id="22532" name="عنصر نائب للمحتوى 6"/>
          <p:cNvGraphicFramePr>
            <a:graphicFrameLocks noChangeAspect="1"/>
          </p:cNvGraphicFramePr>
          <p:nvPr>
            <p:ph sz="quarter" idx="1"/>
          </p:nvPr>
        </p:nvGraphicFramePr>
        <p:xfrm>
          <a:off x="1295400" y="2514600"/>
          <a:ext cx="7153060" cy="1510061"/>
        </p:xfrm>
        <a:graphic>
          <a:graphicData uri="http://schemas.openxmlformats.org/presentationml/2006/ole">
            <p:oleObj spid="_x0000_s22532" name="معادلة" r:id="rId4" imgW="2286000" imgH="48240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5257800"/>
            <a:ext cx="7391400" cy="1216152"/>
          </a:xfrm>
        </p:spPr>
        <p:txBody>
          <a:bodyPr>
            <a:normAutofit fontScale="92500"/>
          </a:bodyPr>
          <a:lstStyle/>
          <a:p>
            <a:r>
              <a:rPr lang="ar-SA" dirty="0" err="1" smtClean="0"/>
              <a:t>ماهي</a:t>
            </a:r>
            <a:r>
              <a:rPr lang="ar-SA" dirty="0" smtClean="0"/>
              <a:t> العملية التي تكون أكثر أهمية في توهين أشعة </a:t>
            </a:r>
            <a:r>
              <a:rPr lang="ar-SA" dirty="0" err="1" smtClean="0"/>
              <a:t>جاما</a:t>
            </a:r>
            <a:r>
              <a:rPr lang="ar-SA" dirty="0" smtClean="0"/>
              <a:t> عند الطاقات المنخفضة؟</a:t>
            </a:r>
          </a:p>
          <a:p>
            <a:r>
              <a:rPr lang="ar-SA" dirty="0" err="1" smtClean="0"/>
              <a:t>ماهي</a:t>
            </a:r>
            <a:r>
              <a:rPr lang="ar-SA" dirty="0" smtClean="0"/>
              <a:t> العملية التي تكون أكثر أهمية في توهين أشعة </a:t>
            </a:r>
            <a:r>
              <a:rPr lang="ar-SA" dirty="0" err="1" smtClean="0"/>
              <a:t>جاما</a:t>
            </a:r>
            <a:r>
              <a:rPr lang="ar-SA" dirty="0" smtClean="0"/>
              <a:t> عند </a:t>
            </a:r>
            <a:r>
              <a:rPr lang="ar-SA" dirty="0" smtClean="0"/>
              <a:t>الطاقة </a:t>
            </a:r>
            <a:r>
              <a:rPr lang="en-US" dirty="0" smtClean="0"/>
              <a:t>1MeV</a:t>
            </a:r>
            <a:endParaRPr lang="ar-SA" dirty="0" smtClean="0"/>
          </a:p>
          <a:p>
            <a:endParaRPr lang="ar-SA" dirty="0" smtClean="0"/>
          </a:p>
          <a:p>
            <a:endParaRPr lang="ar-SA" dirty="0"/>
          </a:p>
        </p:txBody>
      </p:sp>
      <p:pic>
        <p:nvPicPr>
          <p:cNvPr id="4" name="Picture 5" descr="C:\Documents and Settings\TOSHIBA\My Documents\My Scans\2011-02 (Feb)\scan0014.jpg"/>
          <p:cNvPicPr>
            <a:picLocks noChangeAspect="1" noChangeArrowheads="1"/>
          </p:cNvPicPr>
          <p:nvPr/>
        </p:nvPicPr>
        <p:blipFill>
          <a:blip r:embed="rId2" cstate="print"/>
          <a:srcRect l="14540" r="9125" b="23506"/>
          <a:stretch>
            <a:fillRect/>
          </a:stretch>
        </p:blipFill>
        <p:spPr bwMode="auto">
          <a:xfrm>
            <a:off x="457200" y="0"/>
            <a:ext cx="6553200" cy="50292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التأثير </a:t>
            </a:r>
            <a:r>
              <a:rPr lang="ar-SA" dirty="0" err="1" smtClean="0"/>
              <a:t>الكهروضوئي</a:t>
            </a:r>
            <a:r>
              <a:rPr lang="ar-SA" dirty="0" smtClean="0"/>
              <a:t/>
            </a:r>
            <a:br>
              <a:rPr lang="ar-SA" dirty="0" smtClean="0"/>
            </a:br>
            <a:r>
              <a:rPr lang="en-US" dirty="0" smtClean="0"/>
              <a:t>photoelectron effect</a:t>
            </a:r>
            <a:endParaRPr lang="ar-SA" dirty="0"/>
          </a:p>
        </p:txBody>
      </p:sp>
      <p:sp>
        <p:nvSpPr>
          <p:cNvPr id="3" name="عنصر نائب للمحتوى 2"/>
          <p:cNvSpPr>
            <a:spLocks noGrp="1"/>
          </p:cNvSpPr>
          <p:nvPr>
            <p:ph sz="quarter" idx="1"/>
          </p:nvPr>
        </p:nvSpPr>
        <p:spPr/>
        <p:txBody>
          <a:bodyPr/>
          <a:lstStyle/>
          <a:p>
            <a:r>
              <a:rPr lang="ar-SA" dirty="0" smtClean="0"/>
              <a:t>متى تحدث هذه الظاهرة؟؟؟؟</a:t>
            </a:r>
          </a:p>
          <a:p>
            <a:endParaRPr lang="ar-SA" dirty="0" smtClean="0"/>
          </a:p>
          <a:p>
            <a:r>
              <a:rPr lang="ar-SA" dirty="0" err="1" smtClean="0"/>
              <a:t>ماهي</a:t>
            </a:r>
            <a:r>
              <a:rPr lang="ar-SA" dirty="0" smtClean="0"/>
              <a:t> طاقة </a:t>
            </a:r>
            <a:r>
              <a:rPr lang="ar-SA" dirty="0" err="1" smtClean="0"/>
              <a:t>الالكترون</a:t>
            </a:r>
            <a:r>
              <a:rPr lang="ar-SA" dirty="0" smtClean="0"/>
              <a:t> المنطلق </a:t>
            </a:r>
            <a:r>
              <a:rPr lang="ar-SA" dirty="0" err="1" smtClean="0"/>
              <a:t>اذا</a:t>
            </a:r>
            <a:r>
              <a:rPr lang="ar-SA" dirty="0" smtClean="0"/>
              <a:t> سقطت </a:t>
            </a:r>
            <a:r>
              <a:rPr lang="ar-SA" dirty="0" err="1" smtClean="0"/>
              <a:t>فوتونات</a:t>
            </a:r>
            <a:r>
              <a:rPr lang="ar-SA" dirty="0" smtClean="0"/>
              <a:t> </a:t>
            </a:r>
            <a:r>
              <a:rPr lang="ar-SA" dirty="0" err="1" smtClean="0"/>
              <a:t>جاما</a:t>
            </a:r>
            <a:r>
              <a:rPr lang="ar-SA" dirty="0" smtClean="0"/>
              <a:t> بطاقة  </a:t>
            </a:r>
          </a:p>
          <a:p>
            <a:endParaRPr lang="ar-SA" dirty="0" smtClean="0"/>
          </a:p>
          <a:p>
            <a:endParaRPr lang="ar-SA" dirty="0" smtClean="0"/>
          </a:p>
          <a:p>
            <a:endParaRPr lang="ar-SA" dirty="0" smtClean="0"/>
          </a:p>
          <a:p>
            <a:endParaRPr lang="ar-SA" dirty="0" smtClean="0"/>
          </a:p>
          <a:p>
            <a:endParaRPr lang="ar-SA" dirty="0" smtClean="0"/>
          </a:p>
          <a:p>
            <a:r>
              <a:rPr lang="ar-SA" dirty="0" smtClean="0"/>
              <a:t>هل من الممكن أن يصاحب الظاهرة </a:t>
            </a:r>
            <a:r>
              <a:rPr lang="ar-SA" dirty="0" err="1" smtClean="0"/>
              <a:t>الكهروضوئية</a:t>
            </a:r>
            <a:r>
              <a:rPr lang="ar-SA" dirty="0" smtClean="0"/>
              <a:t> انطلاق </a:t>
            </a:r>
            <a:r>
              <a:rPr lang="ar-SA" dirty="0" err="1" smtClean="0"/>
              <a:t>اشعة</a:t>
            </a:r>
            <a:r>
              <a:rPr lang="ar-SA" dirty="0" smtClean="0"/>
              <a:t> سينية؟</a:t>
            </a:r>
            <a:endParaRPr lang="ar-SA" dirty="0"/>
          </a:p>
        </p:txBody>
      </p:sp>
      <p:graphicFrame>
        <p:nvGraphicFramePr>
          <p:cNvPr id="23557" name="عنصر نائب للمحتوى 6"/>
          <p:cNvGraphicFramePr>
            <a:graphicFrameLocks noChangeAspect="1"/>
          </p:cNvGraphicFramePr>
          <p:nvPr/>
        </p:nvGraphicFramePr>
        <p:xfrm>
          <a:off x="533400" y="2514600"/>
          <a:ext cx="822325" cy="531813"/>
        </p:xfrm>
        <a:graphic>
          <a:graphicData uri="http://schemas.openxmlformats.org/presentationml/2006/ole">
            <p:oleObj spid="_x0000_s23557" name="معادلة" r:id="rId3" imgW="228600" imgH="177480" progId="Equation.3">
              <p:embed/>
            </p:oleObj>
          </a:graphicData>
        </a:graphic>
      </p:graphicFrame>
      <p:graphicFrame>
        <p:nvGraphicFramePr>
          <p:cNvPr id="23558" name="عنصر نائب للمحتوى 6"/>
          <p:cNvGraphicFramePr>
            <a:graphicFrameLocks noChangeAspect="1"/>
          </p:cNvGraphicFramePr>
          <p:nvPr/>
        </p:nvGraphicFramePr>
        <p:xfrm>
          <a:off x="1730375" y="3163888"/>
          <a:ext cx="3152775" cy="1368425"/>
        </p:xfrm>
        <a:graphic>
          <a:graphicData uri="http://schemas.openxmlformats.org/presentationml/2006/ole">
            <p:oleObj spid="_x0000_s23558" name="معادلة" r:id="rId4" imgW="876240" imgH="45720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تأثير </a:t>
            </a:r>
            <a:r>
              <a:rPr lang="ar-SA" dirty="0" err="1" smtClean="0"/>
              <a:t>كومتون</a:t>
            </a:r>
            <a:r>
              <a:rPr lang="ar-SA" dirty="0" smtClean="0"/>
              <a:t/>
            </a:r>
            <a:br>
              <a:rPr lang="ar-SA" dirty="0" smtClean="0"/>
            </a:br>
            <a:r>
              <a:rPr lang="en-US" dirty="0" err="1" smtClean="0"/>
              <a:t>compton</a:t>
            </a:r>
            <a:r>
              <a:rPr lang="en-US" dirty="0" smtClean="0"/>
              <a:t> effect</a:t>
            </a:r>
            <a:endParaRPr lang="ar-SA" dirty="0"/>
          </a:p>
        </p:txBody>
      </p:sp>
      <p:sp>
        <p:nvSpPr>
          <p:cNvPr id="3" name="عنصر نائب للمحتوى 2"/>
          <p:cNvSpPr>
            <a:spLocks noGrp="1"/>
          </p:cNvSpPr>
          <p:nvPr>
            <p:ph sz="quarter" idx="1"/>
          </p:nvPr>
        </p:nvSpPr>
        <p:spPr/>
        <p:txBody>
          <a:bodyPr/>
          <a:lstStyle/>
          <a:p>
            <a:r>
              <a:rPr lang="ar-SA" dirty="0" smtClean="0"/>
              <a:t>متى يحدث تأثير </a:t>
            </a:r>
            <a:r>
              <a:rPr lang="ar-SA" dirty="0" err="1" smtClean="0"/>
              <a:t>كومتون</a:t>
            </a:r>
            <a:r>
              <a:rPr lang="ar-SA" dirty="0" smtClean="0"/>
              <a:t>؟؟؟؟؟؟؟؟؟</a:t>
            </a:r>
          </a:p>
          <a:p>
            <a:endParaRPr lang="ar-SA" dirty="0"/>
          </a:p>
        </p:txBody>
      </p:sp>
      <p:pic>
        <p:nvPicPr>
          <p:cNvPr id="25602" name="Picture 2" descr="C:\Documents and Settings\TOSHIBA\My Documents\My Scans\2011-02 (Feb)\scan0012.jpg"/>
          <p:cNvPicPr>
            <a:picLocks noChangeAspect="1" noChangeArrowheads="1"/>
          </p:cNvPicPr>
          <p:nvPr/>
        </p:nvPicPr>
        <p:blipFill>
          <a:blip r:embed="rId2" cstate="print"/>
          <a:srcRect t="4787"/>
          <a:stretch>
            <a:fillRect/>
          </a:stretch>
        </p:blipFill>
        <p:spPr bwMode="auto">
          <a:xfrm>
            <a:off x="941887" y="2438400"/>
            <a:ext cx="6678113" cy="35052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نص 2"/>
          <p:cNvSpPr>
            <a:spLocks noGrp="1"/>
          </p:cNvSpPr>
          <p:nvPr>
            <p:ph type="body" idx="1"/>
          </p:nvPr>
        </p:nvSpPr>
        <p:spPr/>
        <p:txBody>
          <a:bodyPr/>
          <a:lstStyle/>
          <a:p>
            <a:endParaRPr lang="ar-SA"/>
          </a:p>
        </p:txBody>
      </p:sp>
      <p:pic>
        <p:nvPicPr>
          <p:cNvPr id="24579" name="Picture 3" descr="C:\Documents and Settings\TOSHIBA\My Documents\My Scans\2011-02 (Feb)\scan0013.jpg"/>
          <p:cNvPicPr>
            <a:picLocks noChangeAspect="1" noChangeArrowheads="1"/>
          </p:cNvPicPr>
          <p:nvPr/>
        </p:nvPicPr>
        <p:blipFill>
          <a:blip r:embed="rId3" cstate="print"/>
          <a:srcRect l="17516" t="7778"/>
          <a:stretch>
            <a:fillRect/>
          </a:stretch>
        </p:blipFill>
        <p:spPr bwMode="auto">
          <a:xfrm>
            <a:off x="2209800" y="1"/>
            <a:ext cx="6934200" cy="6857999"/>
          </a:xfrm>
          <a:prstGeom prst="rect">
            <a:avLst/>
          </a:prstGeom>
          <a:noFill/>
        </p:spPr>
      </p:pic>
      <p:sp>
        <p:nvSpPr>
          <p:cNvPr id="6" name="مستطيل 5"/>
          <p:cNvSpPr/>
          <p:nvPr/>
        </p:nvSpPr>
        <p:spPr>
          <a:xfrm>
            <a:off x="381000" y="381000"/>
            <a:ext cx="2667000" cy="1752600"/>
          </a:xfrm>
          <a:prstGeom prst="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2800" dirty="0" err="1" smtClean="0"/>
              <a:t>مالعلاقة</a:t>
            </a:r>
            <a:r>
              <a:rPr lang="ar-SA" sz="2800" dirty="0" smtClean="0"/>
              <a:t> بين زاوية التشتت وطاقة </a:t>
            </a:r>
            <a:r>
              <a:rPr lang="ar-SA" sz="2800" dirty="0" err="1" smtClean="0"/>
              <a:t>الفوتونات</a:t>
            </a:r>
            <a:r>
              <a:rPr lang="ar-SA" sz="2800" dirty="0" smtClean="0"/>
              <a:t> الساقطة؟</a:t>
            </a:r>
            <a:endParaRPr lang="ar-SA"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شكل حر 24"/>
          <p:cNvSpPr/>
          <p:nvPr/>
        </p:nvSpPr>
        <p:spPr>
          <a:xfrm>
            <a:off x="1223889" y="3348111"/>
            <a:ext cx="2672862" cy="522848"/>
          </a:xfrm>
          <a:custGeom>
            <a:avLst/>
            <a:gdLst>
              <a:gd name="connsiteX0" fmla="*/ 0 w 2672862"/>
              <a:gd name="connsiteY0" fmla="*/ 520504 h 522848"/>
              <a:gd name="connsiteX1" fmla="*/ 506437 w 2672862"/>
              <a:gd name="connsiteY1" fmla="*/ 126609 h 522848"/>
              <a:gd name="connsiteX2" fmla="*/ 1083213 w 2672862"/>
              <a:gd name="connsiteY2" fmla="*/ 478301 h 522848"/>
              <a:gd name="connsiteX3" fmla="*/ 1533379 w 2672862"/>
              <a:gd name="connsiteY3" fmla="*/ 14067 h 522848"/>
              <a:gd name="connsiteX4" fmla="*/ 2067951 w 2672862"/>
              <a:gd name="connsiteY4" fmla="*/ 520504 h 522848"/>
              <a:gd name="connsiteX5" fmla="*/ 2475914 w 2672862"/>
              <a:gd name="connsiteY5" fmla="*/ 0 h 522848"/>
              <a:gd name="connsiteX6" fmla="*/ 2475914 w 2672862"/>
              <a:gd name="connsiteY6" fmla="*/ 0 h 522848"/>
              <a:gd name="connsiteX7" fmla="*/ 2672862 w 2672862"/>
              <a:gd name="connsiteY7" fmla="*/ 182880 h 522848"/>
              <a:gd name="connsiteX8" fmla="*/ 2672862 w 2672862"/>
              <a:gd name="connsiteY8" fmla="*/ 182880 h 52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72862" h="522848">
                <a:moveTo>
                  <a:pt x="0" y="520504"/>
                </a:moveTo>
                <a:cubicBezTo>
                  <a:pt x="162951" y="327073"/>
                  <a:pt x="325902" y="133643"/>
                  <a:pt x="506437" y="126609"/>
                </a:cubicBezTo>
                <a:cubicBezTo>
                  <a:pt x="686972" y="119575"/>
                  <a:pt x="912056" y="497058"/>
                  <a:pt x="1083213" y="478301"/>
                </a:cubicBezTo>
                <a:cubicBezTo>
                  <a:pt x="1254370" y="459544"/>
                  <a:pt x="1369256" y="7033"/>
                  <a:pt x="1533379" y="14067"/>
                </a:cubicBezTo>
                <a:cubicBezTo>
                  <a:pt x="1697502" y="21101"/>
                  <a:pt x="1910862" y="522848"/>
                  <a:pt x="2067951" y="520504"/>
                </a:cubicBezTo>
                <a:cubicBezTo>
                  <a:pt x="2225040" y="518160"/>
                  <a:pt x="2475914" y="0"/>
                  <a:pt x="2475914" y="0"/>
                </a:cubicBezTo>
                <a:lnTo>
                  <a:pt x="2475914" y="0"/>
                </a:lnTo>
                <a:lnTo>
                  <a:pt x="2672862" y="182880"/>
                </a:lnTo>
                <a:lnTo>
                  <a:pt x="2672862" y="182880"/>
                </a:lnTo>
              </a:path>
            </a:pathLst>
          </a:custGeom>
          <a:ln w="57150"/>
        </p:spPr>
        <p:style>
          <a:lnRef idx="3">
            <a:schemeClr val="accent1"/>
          </a:lnRef>
          <a:fillRef idx="0">
            <a:schemeClr val="accent1"/>
          </a:fillRef>
          <a:effectRef idx="2">
            <a:schemeClr val="accent1"/>
          </a:effectRef>
          <a:fontRef idx="minor">
            <a:schemeClr val="tx1"/>
          </a:fontRef>
        </p:style>
        <p:txBody>
          <a:bodyPr rtlCol="1" anchor="ctr"/>
          <a:lstStyle/>
          <a:p>
            <a:pPr algn="ctr"/>
            <a:endParaRPr lang="ar-SA">
              <a:ln w="76200">
                <a:solidFill>
                  <a:schemeClr val="tx1"/>
                </a:solidFill>
              </a:ln>
            </a:endParaRPr>
          </a:p>
        </p:txBody>
      </p:sp>
      <p:sp>
        <p:nvSpPr>
          <p:cNvPr id="2" name="عنوان 1"/>
          <p:cNvSpPr>
            <a:spLocks noGrp="1"/>
          </p:cNvSpPr>
          <p:nvPr>
            <p:ph type="title"/>
          </p:nvPr>
        </p:nvSpPr>
        <p:spPr/>
        <p:txBody>
          <a:bodyPr/>
          <a:lstStyle/>
          <a:p>
            <a:r>
              <a:rPr lang="ar-SA" dirty="0" err="1" smtClean="0"/>
              <a:t>انتاج</a:t>
            </a:r>
            <a:r>
              <a:rPr lang="ar-SA" dirty="0" smtClean="0"/>
              <a:t> </a:t>
            </a:r>
            <a:r>
              <a:rPr lang="ar-SA" dirty="0" err="1" smtClean="0"/>
              <a:t>الازواج</a:t>
            </a:r>
            <a:r>
              <a:rPr lang="ar-SA" dirty="0" smtClean="0"/>
              <a:t/>
            </a:r>
            <a:br>
              <a:rPr lang="ar-SA" dirty="0" smtClean="0"/>
            </a:br>
            <a:r>
              <a:rPr lang="en-US" dirty="0" smtClean="0"/>
              <a:t>pair production</a:t>
            </a:r>
            <a:endParaRPr lang="ar-SA" dirty="0"/>
          </a:p>
        </p:txBody>
      </p:sp>
      <p:sp>
        <p:nvSpPr>
          <p:cNvPr id="3" name="عنصر نائب للمحتوى 2"/>
          <p:cNvSpPr>
            <a:spLocks noGrp="1"/>
          </p:cNvSpPr>
          <p:nvPr>
            <p:ph sz="quarter" idx="1"/>
          </p:nvPr>
        </p:nvSpPr>
        <p:spPr/>
        <p:txBody>
          <a:bodyPr/>
          <a:lstStyle/>
          <a:p>
            <a:r>
              <a:rPr lang="ar-SA" dirty="0" smtClean="0"/>
              <a:t>متى يحدث </a:t>
            </a:r>
            <a:r>
              <a:rPr lang="ar-SA" dirty="0" err="1" smtClean="0"/>
              <a:t>انتاج</a:t>
            </a:r>
            <a:r>
              <a:rPr lang="ar-SA" dirty="0" smtClean="0"/>
              <a:t> </a:t>
            </a:r>
            <a:r>
              <a:rPr lang="ar-SA" dirty="0" err="1" smtClean="0"/>
              <a:t>الازواج</a:t>
            </a:r>
            <a:r>
              <a:rPr lang="ar-SA" dirty="0" smtClean="0"/>
              <a:t>؟؟؟؟؟؟؟؟</a:t>
            </a:r>
          </a:p>
          <a:p>
            <a:endParaRPr lang="ar-SA" dirty="0"/>
          </a:p>
        </p:txBody>
      </p:sp>
      <p:sp>
        <p:nvSpPr>
          <p:cNvPr id="11" name="شكل بيضاوي 10"/>
          <p:cNvSpPr/>
          <p:nvPr/>
        </p:nvSpPr>
        <p:spPr>
          <a:xfrm>
            <a:off x="3810000" y="3352800"/>
            <a:ext cx="304800" cy="381000"/>
          </a:xfrm>
          <a:prstGeom prst="ellipse">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ar-SA"/>
          </a:p>
        </p:txBody>
      </p:sp>
      <p:cxnSp>
        <p:nvCxnSpPr>
          <p:cNvPr id="13" name="رابط كسهم مستقيم 12"/>
          <p:cNvCxnSpPr>
            <a:stCxn id="11" idx="7"/>
          </p:cNvCxnSpPr>
          <p:nvPr/>
        </p:nvCxnSpPr>
        <p:spPr>
          <a:xfrm rot="5400000" flipH="1" flipV="1">
            <a:off x="4064583" y="2367780"/>
            <a:ext cx="1046396" cy="103523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رابط كسهم مستقيم 14"/>
          <p:cNvCxnSpPr/>
          <p:nvPr/>
        </p:nvCxnSpPr>
        <p:spPr>
          <a:xfrm>
            <a:off x="4114800" y="3619500"/>
            <a:ext cx="1295400" cy="5715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7" name="رابط كسهم مستقيم 16"/>
          <p:cNvCxnSpPr/>
          <p:nvPr/>
        </p:nvCxnSpPr>
        <p:spPr>
          <a:xfrm rot="5400000">
            <a:off x="4648200" y="3733800"/>
            <a:ext cx="1447800" cy="990600"/>
          </a:xfrm>
          <a:prstGeom prst="straightConnector1">
            <a:avLst/>
          </a:prstGeom>
          <a:ln>
            <a:headEnd type="arrow"/>
            <a:tailEnd type="arrow"/>
          </a:ln>
        </p:spPr>
        <p:style>
          <a:lnRef idx="3">
            <a:schemeClr val="accent3"/>
          </a:lnRef>
          <a:fillRef idx="0">
            <a:schemeClr val="accent3"/>
          </a:fillRef>
          <a:effectRef idx="2">
            <a:schemeClr val="accent3"/>
          </a:effectRef>
          <a:fontRef idx="minor">
            <a:schemeClr val="tx1"/>
          </a:fontRef>
        </p:style>
      </p:cxnSp>
      <p:sp>
        <p:nvSpPr>
          <p:cNvPr id="19" name="مربع نص 18"/>
          <p:cNvSpPr txBox="1"/>
          <p:nvPr/>
        </p:nvSpPr>
        <p:spPr>
          <a:xfrm>
            <a:off x="4267200" y="2057400"/>
            <a:ext cx="609600" cy="523220"/>
          </a:xfrm>
          <a:prstGeom prst="rect">
            <a:avLst/>
          </a:prstGeom>
          <a:noFill/>
        </p:spPr>
        <p:txBody>
          <a:bodyPr wrap="square" rtlCol="1">
            <a:spAutoFit/>
          </a:bodyPr>
          <a:lstStyle/>
          <a:p>
            <a:r>
              <a:rPr lang="ar-SA" sz="2800" dirty="0" smtClean="0"/>
              <a:t>-</a:t>
            </a:r>
            <a:r>
              <a:rPr lang="en-US" sz="2800" dirty="0" smtClean="0"/>
              <a:t>e</a:t>
            </a:r>
            <a:endParaRPr lang="ar-SA" sz="2800" dirty="0"/>
          </a:p>
        </p:txBody>
      </p:sp>
      <p:sp>
        <p:nvSpPr>
          <p:cNvPr id="20" name="مربع نص 19"/>
          <p:cNvSpPr txBox="1"/>
          <p:nvPr/>
        </p:nvSpPr>
        <p:spPr>
          <a:xfrm>
            <a:off x="5638800" y="4191000"/>
            <a:ext cx="609600" cy="523220"/>
          </a:xfrm>
          <a:prstGeom prst="rect">
            <a:avLst/>
          </a:prstGeom>
          <a:noFill/>
        </p:spPr>
        <p:txBody>
          <a:bodyPr wrap="square" rtlCol="1">
            <a:spAutoFit/>
          </a:bodyPr>
          <a:lstStyle/>
          <a:p>
            <a:r>
              <a:rPr lang="ar-SA" sz="2800" dirty="0" smtClean="0"/>
              <a:t>-</a:t>
            </a:r>
            <a:r>
              <a:rPr lang="en-US" sz="2800" dirty="0" smtClean="0"/>
              <a:t>e</a:t>
            </a:r>
            <a:endParaRPr lang="ar-SA" sz="2800" dirty="0"/>
          </a:p>
        </p:txBody>
      </p:sp>
      <p:sp>
        <p:nvSpPr>
          <p:cNvPr id="21" name="مربع نص 20"/>
          <p:cNvSpPr txBox="1"/>
          <p:nvPr/>
        </p:nvSpPr>
        <p:spPr>
          <a:xfrm>
            <a:off x="4572000" y="4114800"/>
            <a:ext cx="609600" cy="523220"/>
          </a:xfrm>
          <a:prstGeom prst="rect">
            <a:avLst/>
          </a:prstGeom>
          <a:noFill/>
        </p:spPr>
        <p:txBody>
          <a:bodyPr wrap="square" rtlCol="1">
            <a:spAutoFit/>
          </a:bodyPr>
          <a:lstStyle/>
          <a:p>
            <a:r>
              <a:rPr lang="ar-SA" sz="2800" dirty="0" smtClean="0"/>
              <a:t>+</a:t>
            </a:r>
            <a:r>
              <a:rPr lang="en-US" sz="2800" dirty="0" smtClean="0"/>
              <a:t>e</a:t>
            </a:r>
            <a:endParaRPr lang="ar-SA" sz="2800" dirty="0"/>
          </a:p>
        </p:txBody>
      </p:sp>
      <p:graphicFrame>
        <p:nvGraphicFramePr>
          <p:cNvPr id="26626" name="عنصر نائب للمحتوى 6"/>
          <p:cNvGraphicFramePr>
            <a:graphicFrameLocks noChangeAspect="1"/>
          </p:cNvGraphicFramePr>
          <p:nvPr/>
        </p:nvGraphicFramePr>
        <p:xfrm>
          <a:off x="838200" y="2667000"/>
          <a:ext cx="2651125" cy="722312"/>
        </p:xfrm>
        <a:graphic>
          <a:graphicData uri="http://schemas.openxmlformats.org/presentationml/2006/ole">
            <p:oleObj spid="_x0000_s26626" name="معادلة" r:id="rId3" imgW="736560" imgH="241200"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أي المواد أفضل لصناعة الدروع من أشعة </a:t>
            </a:r>
            <a:r>
              <a:rPr lang="ar-SA" dirty="0" err="1" smtClean="0"/>
              <a:t>جاما</a:t>
            </a:r>
            <a:r>
              <a:rPr lang="ar-SA" dirty="0" smtClean="0"/>
              <a:t>؟</a:t>
            </a:r>
            <a:endParaRPr lang="ar-SA" dirty="0"/>
          </a:p>
        </p:txBody>
      </p:sp>
      <p:sp>
        <p:nvSpPr>
          <p:cNvPr id="3" name="عنصر نائب للنص 2"/>
          <p:cNvSpPr>
            <a:spLocks noGrp="1"/>
          </p:cNvSpPr>
          <p:nvPr>
            <p:ph type="body" idx="1"/>
          </p:nvPr>
        </p:nvSpPr>
        <p:spPr/>
        <p:txBody>
          <a:bodyPr/>
          <a:lstStyle/>
          <a:p>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1"/>
          </p:nvPr>
        </p:nvSpPr>
        <p:spPr/>
        <p:txBody>
          <a:bodyPr/>
          <a:lstStyle/>
          <a:p>
            <a:endParaRPr lang="ar-SA"/>
          </a:p>
        </p:txBody>
      </p:sp>
      <p:pic>
        <p:nvPicPr>
          <p:cNvPr id="30722" name="Picture 2" descr="C:\Documents and Settings\TOSHIBA\My Documents\My Scans\2011-02 (Feb)\scan0027.jpg"/>
          <p:cNvPicPr>
            <a:picLocks noChangeAspect="1" noChangeArrowheads="1"/>
          </p:cNvPicPr>
          <p:nvPr/>
        </p:nvPicPr>
        <p:blipFill>
          <a:blip r:embed="rId2" cstate="print"/>
          <a:srcRect/>
          <a:stretch>
            <a:fillRect/>
          </a:stretch>
        </p:blipFill>
        <p:spPr bwMode="auto">
          <a:xfrm>
            <a:off x="1295400" y="0"/>
            <a:ext cx="7848600" cy="6858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1"/>
          </p:nvPr>
        </p:nvSpPr>
        <p:spPr/>
        <p:txBody>
          <a:bodyPr>
            <a:normAutofit/>
          </a:bodyPr>
          <a:lstStyle/>
          <a:p>
            <a:r>
              <a:rPr lang="ar-SA" sz="3600" dirty="0" smtClean="0">
                <a:latin typeface="Tahoma" pitchFamily="34" charset="0"/>
                <a:cs typeface="Tahoma" pitchFamily="34" charset="0"/>
              </a:rPr>
              <a:t>التفاعلات المحتملة الحدوث داخل مادة الكاشف</a:t>
            </a:r>
            <a:endParaRPr lang="ar-SA" sz="3600" dirty="0">
              <a:latin typeface="Tahoma" pitchFamily="34" charset="0"/>
              <a:cs typeface="Tahoma" pitchFamily="34" charset="0"/>
            </a:endParaRPr>
          </a:p>
        </p:txBody>
      </p:sp>
      <p:pic>
        <p:nvPicPr>
          <p:cNvPr id="31746" name="Picture 2" descr="C:\Documents and Settings\TOSHIBA\My Documents\My Scans\2011-02 (Feb)\scan0026.jpg"/>
          <p:cNvPicPr>
            <a:picLocks noChangeAspect="1" noChangeArrowheads="1"/>
          </p:cNvPicPr>
          <p:nvPr/>
        </p:nvPicPr>
        <p:blipFill>
          <a:blip r:embed="rId2" cstate="print"/>
          <a:srcRect/>
          <a:stretch>
            <a:fillRect/>
          </a:stretch>
        </p:blipFill>
        <p:spPr bwMode="auto">
          <a:xfrm>
            <a:off x="1752600" y="0"/>
            <a:ext cx="6858000" cy="49530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نص 2"/>
          <p:cNvSpPr>
            <a:spLocks noGrp="1"/>
          </p:cNvSpPr>
          <p:nvPr>
            <p:ph type="body" idx="1"/>
          </p:nvPr>
        </p:nvSpPr>
        <p:spPr/>
        <p:txBody>
          <a:bodyPr/>
          <a:lstStyle/>
          <a:p>
            <a:endParaRPr lang="ar-SA" dirty="0"/>
          </a:p>
        </p:txBody>
      </p:sp>
      <p:pic>
        <p:nvPicPr>
          <p:cNvPr id="32770" name="Picture 2" descr="C:\Documents and Settings\TOSHIBA\My Documents\My Scans\2011-02 (Feb)\scan0028.jpg"/>
          <p:cNvPicPr>
            <a:picLocks noChangeAspect="1" noChangeArrowheads="1"/>
          </p:cNvPicPr>
          <p:nvPr/>
        </p:nvPicPr>
        <p:blipFill>
          <a:blip r:embed="rId2" cstate="print"/>
          <a:srcRect t="8867"/>
          <a:stretch>
            <a:fillRect/>
          </a:stretch>
        </p:blipFill>
        <p:spPr bwMode="auto">
          <a:xfrm>
            <a:off x="1752600" y="304800"/>
            <a:ext cx="7162800" cy="3200400"/>
          </a:xfrm>
          <a:prstGeom prst="rect">
            <a:avLst/>
          </a:prstGeom>
          <a:noFill/>
        </p:spPr>
      </p:pic>
      <p:pic>
        <p:nvPicPr>
          <p:cNvPr id="32771" name="Picture 3" descr="C:\Documents and Settings\TOSHIBA\My Documents\My Scans\2011-02 (Feb)\scan0029.jpg"/>
          <p:cNvPicPr>
            <a:picLocks noChangeAspect="1" noChangeArrowheads="1"/>
          </p:cNvPicPr>
          <p:nvPr/>
        </p:nvPicPr>
        <p:blipFill>
          <a:blip r:embed="rId3" cstate="print"/>
          <a:srcRect t="20115"/>
          <a:stretch>
            <a:fillRect/>
          </a:stretch>
        </p:blipFill>
        <p:spPr bwMode="auto">
          <a:xfrm>
            <a:off x="2209800" y="3886200"/>
            <a:ext cx="6705600" cy="29718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228600"/>
            <a:ext cx="7315200" cy="3352800"/>
          </a:xfrm>
        </p:spPr>
        <p:txBody>
          <a:bodyPr/>
          <a:lstStyle/>
          <a:p>
            <a:r>
              <a:rPr lang="ar-SA" dirty="0" smtClean="0"/>
              <a:t>الهدف من دراسة هذه المنحنيات هو التعرف على العناصر</a:t>
            </a:r>
            <a:br>
              <a:rPr lang="ar-SA" dirty="0" smtClean="0"/>
            </a:br>
            <a:r>
              <a:rPr lang="ar-SA" dirty="0" smtClean="0"/>
              <a:t>وذلك لأن  بقدرة الله أن كل عنصر </a:t>
            </a:r>
            <a:r>
              <a:rPr lang="ar-SA" dirty="0" err="1" smtClean="0"/>
              <a:t>يتميزبطيف</a:t>
            </a:r>
            <a:r>
              <a:rPr lang="ar-SA" dirty="0" smtClean="0"/>
              <a:t> </a:t>
            </a:r>
            <a:r>
              <a:rPr lang="ar-SA" dirty="0" err="1" smtClean="0"/>
              <a:t>جاما</a:t>
            </a:r>
            <a:r>
              <a:rPr lang="ar-SA" dirty="0" smtClean="0"/>
              <a:t> له طاقة معينه.</a:t>
            </a:r>
            <a:br>
              <a:rPr lang="ar-SA" dirty="0" smtClean="0"/>
            </a:br>
            <a:r>
              <a:rPr lang="ar-SA" dirty="0" smtClean="0"/>
              <a:t>كذلك ندرس من خلالها التفريق </a:t>
            </a:r>
            <a:r>
              <a:rPr lang="ar-SA" dirty="0" err="1" smtClean="0"/>
              <a:t>الطاقي</a:t>
            </a:r>
            <a:r>
              <a:rPr lang="ar-SA" dirty="0" smtClean="0"/>
              <a:t> للمادة </a:t>
            </a:r>
            <a:r>
              <a:rPr lang="ar-SA" dirty="0" err="1" smtClean="0"/>
              <a:t>الوماضة</a:t>
            </a:r>
            <a:r>
              <a:rPr lang="ar-SA" dirty="0" smtClean="0"/>
              <a:t> التي استخدمت في الكاشف </a:t>
            </a:r>
            <a:r>
              <a:rPr lang="ar-SA" dirty="0" err="1" smtClean="0"/>
              <a:t>الوميضي</a:t>
            </a:r>
            <a:r>
              <a:rPr lang="ar-SA" dirty="0" smtClean="0"/>
              <a:t/>
            </a:r>
            <a:br>
              <a:rPr lang="ar-SA" dirty="0" smtClean="0"/>
            </a:br>
            <a:endParaRPr lang="ar-SA" dirty="0"/>
          </a:p>
        </p:txBody>
      </p:sp>
      <p:graphicFrame>
        <p:nvGraphicFramePr>
          <p:cNvPr id="4" name="كائن 3"/>
          <p:cNvGraphicFramePr>
            <a:graphicFrameLocks noChangeAspect="1"/>
          </p:cNvGraphicFramePr>
          <p:nvPr/>
        </p:nvGraphicFramePr>
        <p:xfrm>
          <a:off x="2286000" y="3200400"/>
          <a:ext cx="2286000" cy="1016000"/>
        </p:xfrm>
        <a:graphic>
          <a:graphicData uri="http://schemas.openxmlformats.org/presentationml/2006/ole">
            <p:oleObj spid="_x0000_s31746" name="معادلة" r:id="rId3" imgW="723600" imgH="431640" progId="Equation.3">
              <p:embed/>
            </p:oleObj>
          </a:graphicData>
        </a:graphic>
      </p:graphicFrame>
      <p:pic>
        <p:nvPicPr>
          <p:cNvPr id="5" name="Picture 2" descr="C:\Documents and Settings\TOSHIBA\My Documents\My Scans\2011-02 (Feb)\scan0028.jpg"/>
          <p:cNvPicPr>
            <a:picLocks noChangeAspect="1" noChangeArrowheads="1"/>
          </p:cNvPicPr>
          <p:nvPr/>
        </p:nvPicPr>
        <p:blipFill>
          <a:blip r:embed="rId4" cstate="print"/>
          <a:srcRect l="5319" t="11037" r="8511" b="23868"/>
          <a:stretch>
            <a:fillRect/>
          </a:stretch>
        </p:blipFill>
        <p:spPr bwMode="auto">
          <a:xfrm>
            <a:off x="2667000" y="4572000"/>
            <a:ext cx="6172200" cy="2286000"/>
          </a:xfrm>
          <a:prstGeom prst="rect">
            <a:avLst/>
          </a:prstGeom>
          <a:noFill/>
        </p:spPr>
      </p:pic>
      <p:cxnSp>
        <p:nvCxnSpPr>
          <p:cNvPr id="11" name="رابط مستقيم 10"/>
          <p:cNvCxnSpPr/>
          <p:nvPr/>
        </p:nvCxnSpPr>
        <p:spPr>
          <a:xfrm rot="16200000" flipH="1">
            <a:off x="6057900" y="5372100"/>
            <a:ext cx="1828800" cy="76200"/>
          </a:xfrm>
          <a:prstGeom prst="line">
            <a:avLst/>
          </a:prstGeom>
        </p:spPr>
        <p:style>
          <a:lnRef idx="3">
            <a:schemeClr val="accent3"/>
          </a:lnRef>
          <a:fillRef idx="0">
            <a:schemeClr val="accent3"/>
          </a:fillRef>
          <a:effectRef idx="2">
            <a:schemeClr val="accent3"/>
          </a:effectRef>
          <a:fontRef idx="minor">
            <a:schemeClr val="tx1"/>
          </a:fontRef>
        </p:style>
      </p:cxnSp>
      <p:cxnSp>
        <p:nvCxnSpPr>
          <p:cNvPr id="18" name="رابط كسهم مستقيم 17"/>
          <p:cNvCxnSpPr/>
          <p:nvPr/>
        </p:nvCxnSpPr>
        <p:spPr>
          <a:xfrm>
            <a:off x="6705600" y="5638800"/>
            <a:ext cx="457200" cy="1588"/>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20" name="شكل بيضاوي 19"/>
          <p:cNvSpPr/>
          <p:nvPr/>
        </p:nvSpPr>
        <p:spPr>
          <a:xfrm>
            <a:off x="3200400" y="3124200"/>
            <a:ext cx="1066800" cy="5334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23" name="رابط كسهم مستقيم 22"/>
          <p:cNvCxnSpPr>
            <a:stCxn id="20" idx="6"/>
          </p:cNvCxnSpPr>
          <p:nvPr/>
        </p:nvCxnSpPr>
        <p:spPr>
          <a:xfrm>
            <a:off x="4267200" y="3390900"/>
            <a:ext cx="2514600" cy="2247900"/>
          </a:xfrm>
          <a:prstGeom prst="straightConnector1">
            <a:avLst/>
          </a:prstGeom>
          <a:ln w="571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4" name="شكل بيضاوي 23"/>
          <p:cNvSpPr/>
          <p:nvPr/>
        </p:nvSpPr>
        <p:spPr>
          <a:xfrm>
            <a:off x="2971800" y="3810000"/>
            <a:ext cx="12954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26" name="رابط كسهم مستقيم 25"/>
          <p:cNvCxnSpPr/>
          <p:nvPr/>
        </p:nvCxnSpPr>
        <p:spPr>
          <a:xfrm>
            <a:off x="4267200" y="4038600"/>
            <a:ext cx="2743200" cy="22860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2514600" y="0"/>
            <a:ext cx="6172200" cy="1520190"/>
          </a:xfrm>
        </p:spPr>
        <p:txBody>
          <a:bodyPr/>
          <a:lstStyle/>
          <a:p>
            <a:r>
              <a:rPr lang="ar-SA" dirty="0" smtClean="0">
                <a:solidFill>
                  <a:srgbClr val="C00000"/>
                </a:solidFill>
                <a:latin typeface="Tahoma" pitchFamily="34" charset="0"/>
                <a:cs typeface="Tahoma" pitchFamily="34" charset="0"/>
              </a:rPr>
              <a:t>تمارين</a:t>
            </a:r>
            <a:endParaRPr lang="ar-SA" dirty="0">
              <a:solidFill>
                <a:srgbClr val="C00000"/>
              </a:solidFill>
              <a:latin typeface="Tahoma" pitchFamily="34" charset="0"/>
              <a:cs typeface="Tahoma" pitchFamily="34" charset="0"/>
            </a:endParaRPr>
          </a:p>
        </p:txBody>
      </p:sp>
      <p:sp>
        <p:nvSpPr>
          <p:cNvPr id="3" name="عنصر نائب للنص 2"/>
          <p:cNvSpPr>
            <a:spLocks noGrp="1"/>
          </p:cNvSpPr>
          <p:nvPr>
            <p:ph type="body" idx="1"/>
          </p:nvPr>
        </p:nvSpPr>
        <p:spPr>
          <a:xfrm>
            <a:off x="381000" y="1447800"/>
            <a:ext cx="8458200" cy="4800600"/>
          </a:xfrm>
        </p:spPr>
        <p:txBody>
          <a:bodyPr>
            <a:noAutofit/>
          </a:bodyPr>
          <a:lstStyle/>
          <a:p>
            <a:r>
              <a:rPr lang="ar-SA" sz="2400" dirty="0" smtClean="0">
                <a:solidFill>
                  <a:schemeClr val="bg1"/>
                </a:solidFill>
              </a:rPr>
              <a:t>1- كيف تفقد </a:t>
            </a:r>
            <a:r>
              <a:rPr lang="ar-SA" sz="2400" dirty="0" err="1" smtClean="0">
                <a:solidFill>
                  <a:schemeClr val="bg1"/>
                </a:solidFill>
              </a:rPr>
              <a:t>اشعاعات</a:t>
            </a:r>
            <a:r>
              <a:rPr lang="ar-SA" sz="2400" dirty="0" smtClean="0">
                <a:solidFill>
                  <a:schemeClr val="bg1"/>
                </a:solidFill>
              </a:rPr>
              <a:t> </a:t>
            </a:r>
            <a:r>
              <a:rPr lang="ar-SA" sz="2400" dirty="0" err="1" smtClean="0">
                <a:solidFill>
                  <a:schemeClr val="bg1"/>
                </a:solidFill>
              </a:rPr>
              <a:t>جاما</a:t>
            </a:r>
            <a:r>
              <a:rPr lang="ar-SA" sz="2400" dirty="0" smtClean="0">
                <a:solidFill>
                  <a:schemeClr val="bg1"/>
                </a:solidFill>
              </a:rPr>
              <a:t> </a:t>
            </a:r>
            <a:r>
              <a:rPr lang="ar-SA" sz="2400" dirty="0" err="1" smtClean="0">
                <a:solidFill>
                  <a:schemeClr val="bg1"/>
                </a:solidFill>
              </a:rPr>
              <a:t>والآشعة</a:t>
            </a:r>
            <a:r>
              <a:rPr lang="ar-SA" sz="2400" dirty="0" smtClean="0">
                <a:solidFill>
                  <a:schemeClr val="bg1"/>
                </a:solidFill>
              </a:rPr>
              <a:t> السينية طاقتها في المادة؟</a:t>
            </a:r>
          </a:p>
          <a:p>
            <a:r>
              <a:rPr lang="ar-SA" sz="2400" dirty="0" smtClean="0">
                <a:solidFill>
                  <a:schemeClr val="bg1"/>
                </a:solidFill>
              </a:rPr>
              <a:t>2-عرف تأثير </a:t>
            </a:r>
            <a:r>
              <a:rPr lang="ar-SA" sz="2400" dirty="0" err="1" smtClean="0">
                <a:solidFill>
                  <a:schemeClr val="bg1"/>
                </a:solidFill>
              </a:rPr>
              <a:t>كومتون</a:t>
            </a:r>
            <a:r>
              <a:rPr lang="ar-SA" sz="2400" dirty="0" smtClean="0">
                <a:solidFill>
                  <a:schemeClr val="bg1"/>
                </a:solidFill>
              </a:rPr>
              <a:t> كيف يعتمد مقطعه العرضي على العدد الذري للمادة وعلى طاقة </a:t>
            </a:r>
            <a:r>
              <a:rPr lang="ar-SA" sz="2400" dirty="0" err="1" smtClean="0">
                <a:solidFill>
                  <a:schemeClr val="bg1"/>
                </a:solidFill>
              </a:rPr>
              <a:t>الاشعاعات</a:t>
            </a:r>
            <a:r>
              <a:rPr lang="ar-SA" sz="2400" dirty="0" smtClean="0">
                <a:solidFill>
                  <a:schemeClr val="bg1"/>
                </a:solidFill>
              </a:rPr>
              <a:t>؟ وما هي الاتجاهات المفضلة لانطلاق </a:t>
            </a:r>
            <a:r>
              <a:rPr lang="ar-SA" sz="2400" dirty="0" err="1" smtClean="0">
                <a:solidFill>
                  <a:schemeClr val="bg1"/>
                </a:solidFill>
              </a:rPr>
              <a:t>الكترون</a:t>
            </a:r>
            <a:r>
              <a:rPr lang="ar-SA" sz="2400" dirty="0" smtClean="0">
                <a:solidFill>
                  <a:schemeClr val="bg1"/>
                </a:solidFill>
              </a:rPr>
              <a:t> </a:t>
            </a:r>
            <a:r>
              <a:rPr lang="ar-SA" sz="2400" dirty="0" err="1" smtClean="0">
                <a:solidFill>
                  <a:schemeClr val="bg1"/>
                </a:solidFill>
              </a:rPr>
              <a:t>كومتون</a:t>
            </a:r>
            <a:r>
              <a:rPr lang="ar-SA" sz="2400" dirty="0" smtClean="0">
                <a:solidFill>
                  <a:schemeClr val="bg1"/>
                </a:solidFill>
              </a:rPr>
              <a:t>؟</a:t>
            </a:r>
          </a:p>
          <a:p>
            <a:r>
              <a:rPr lang="ar-SA" sz="2400" dirty="0" smtClean="0">
                <a:solidFill>
                  <a:schemeClr val="bg1"/>
                </a:solidFill>
              </a:rPr>
              <a:t>3-</a:t>
            </a:r>
            <a:r>
              <a:rPr lang="ar-SA" sz="2400" dirty="0" err="1" smtClean="0">
                <a:solidFill>
                  <a:schemeClr val="bg1"/>
                </a:solidFill>
              </a:rPr>
              <a:t>اذا</a:t>
            </a:r>
            <a:r>
              <a:rPr lang="ar-SA" sz="2400" dirty="0" smtClean="0">
                <a:solidFill>
                  <a:schemeClr val="bg1"/>
                </a:solidFill>
              </a:rPr>
              <a:t> كان معامل </a:t>
            </a:r>
            <a:r>
              <a:rPr lang="ar-SA" sz="2400" dirty="0" err="1" smtClean="0">
                <a:solidFill>
                  <a:schemeClr val="bg1"/>
                </a:solidFill>
              </a:rPr>
              <a:t>التوهين</a:t>
            </a:r>
            <a:r>
              <a:rPr lang="ar-SA" sz="2400" dirty="0" smtClean="0">
                <a:solidFill>
                  <a:schemeClr val="bg1"/>
                </a:solidFill>
              </a:rPr>
              <a:t> لأشعة كونية هو </a:t>
            </a:r>
          </a:p>
          <a:p>
            <a:r>
              <a:rPr lang="ar-SA" sz="2400" dirty="0" smtClean="0">
                <a:solidFill>
                  <a:schemeClr val="bg1"/>
                </a:solidFill>
              </a:rPr>
              <a:t>في الماء فاحسب نسبة </a:t>
            </a:r>
            <a:r>
              <a:rPr lang="ar-SA" sz="2400" dirty="0" err="1" smtClean="0">
                <a:solidFill>
                  <a:schemeClr val="bg1"/>
                </a:solidFill>
              </a:rPr>
              <a:t>التوهين</a:t>
            </a:r>
            <a:r>
              <a:rPr lang="ar-SA" sz="2400" dirty="0" smtClean="0">
                <a:solidFill>
                  <a:schemeClr val="bg1"/>
                </a:solidFill>
              </a:rPr>
              <a:t> في الشدة  لتلك الأشعة في قاع محيط  عمقه </a:t>
            </a:r>
            <a:r>
              <a:rPr lang="en-US" sz="2400" dirty="0" smtClean="0">
                <a:solidFill>
                  <a:schemeClr val="bg1"/>
                </a:solidFill>
              </a:rPr>
              <a:t>10 Km</a:t>
            </a:r>
            <a:endParaRPr lang="ar-SA" sz="2400" dirty="0" smtClean="0">
              <a:solidFill>
                <a:schemeClr val="bg1"/>
              </a:solidFill>
            </a:endParaRPr>
          </a:p>
          <a:p>
            <a:r>
              <a:rPr lang="ar-SA" sz="2400" dirty="0" smtClean="0">
                <a:solidFill>
                  <a:schemeClr val="bg1"/>
                </a:solidFill>
              </a:rPr>
              <a:t>4- أوجدي نسبة فقد </a:t>
            </a:r>
            <a:r>
              <a:rPr lang="ar-SA" sz="2400" dirty="0" err="1" smtClean="0">
                <a:solidFill>
                  <a:schemeClr val="bg1"/>
                </a:solidFill>
              </a:rPr>
              <a:t>الطاقةفوتون</a:t>
            </a:r>
            <a:r>
              <a:rPr lang="ar-SA" sz="2400" dirty="0" smtClean="0">
                <a:solidFill>
                  <a:schemeClr val="bg1"/>
                </a:solidFill>
              </a:rPr>
              <a:t> طاقته </a:t>
            </a:r>
            <a:r>
              <a:rPr lang="en-US" sz="2400" dirty="0" smtClean="0">
                <a:solidFill>
                  <a:schemeClr val="bg1"/>
                </a:solidFill>
              </a:rPr>
              <a:t>1MeV </a:t>
            </a:r>
            <a:r>
              <a:rPr lang="ar-SA" sz="2400" dirty="0" smtClean="0">
                <a:solidFill>
                  <a:schemeClr val="bg1"/>
                </a:solidFill>
              </a:rPr>
              <a:t> و آخر طاقته </a:t>
            </a:r>
            <a:r>
              <a:rPr lang="en-US" sz="2400" dirty="0" smtClean="0">
                <a:solidFill>
                  <a:schemeClr val="bg1"/>
                </a:solidFill>
              </a:rPr>
              <a:t>0.1MeV</a:t>
            </a:r>
            <a:r>
              <a:rPr lang="ar-SA" sz="2400" dirty="0" smtClean="0">
                <a:solidFill>
                  <a:schemeClr val="bg1"/>
                </a:solidFill>
              </a:rPr>
              <a:t> عند تشتتهما بزاوية 90</a:t>
            </a:r>
          </a:p>
          <a:p>
            <a:r>
              <a:rPr lang="ar-SA" sz="2400" dirty="0" smtClean="0">
                <a:solidFill>
                  <a:schemeClr val="bg1"/>
                </a:solidFill>
              </a:rPr>
              <a:t>5-احسب سمك الألمنيوم والرصاص </a:t>
            </a:r>
            <a:r>
              <a:rPr lang="ar-SA" sz="2400" dirty="0" err="1" smtClean="0">
                <a:solidFill>
                  <a:schemeClr val="bg1"/>
                </a:solidFill>
              </a:rPr>
              <a:t>والماءاللازم</a:t>
            </a:r>
            <a:r>
              <a:rPr lang="ar-SA" sz="2400" dirty="0" smtClean="0">
                <a:solidFill>
                  <a:schemeClr val="bg1"/>
                </a:solidFill>
              </a:rPr>
              <a:t> لنفاذ 1% من شدة حزمة ضيقة من أشعة </a:t>
            </a:r>
            <a:r>
              <a:rPr lang="ar-SA" sz="2400" dirty="0" err="1" smtClean="0">
                <a:solidFill>
                  <a:schemeClr val="bg1"/>
                </a:solidFill>
              </a:rPr>
              <a:t>جاما</a:t>
            </a:r>
            <a:r>
              <a:rPr lang="ar-SA" sz="2400" dirty="0" smtClean="0">
                <a:solidFill>
                  <a:schemeClr val="bg1"/>
                </a:solidFill>
              </a:rPr>
              <a:t> ذات الطاقة </a:t>
            </a:r>
            <a:r>
              <a:rPr lang="en-US" sz="2400" dirty="0" smtClean="0">
                <a:solidFill>
                  <a:schemeClr val="bg1"/>
                </a:solidFill>
              </a:rPr>
              <a:t>0.1 </a:t>
            </a:r>
            <a:r>
              <a:rPr lang="en-US" sz="2400" dirty="0" err="1" smtClean="0">
                <a:solidFill>
                  <a:schemeClr val="bg1"/>
                </a:solidFill>
              </a:rPr>
              <a:t>MeV</a:t>
            </a:r>
            <a:r>
              <a:rPr lang="ar-SA" sz="2400" dirty="0" smtClean="0">
                <a:solidFill>
                  <a:schemeClr val="bg1"/>
                </a:solidFill>
              </a:rPr>
              <a:t> ؟</a:t>
            </a:r>
          </a:p>
          <a:p>
            <a:r>
              <a:rPr lang="ar-SA" sz="2400" dirty="0" smtClean="0">
                <a:solidFill>
                  <a:schemeClr val="bg1"/>
                </a:solidFill>
              </a:rPr>
              <a:t> 6- </a:t>
            </a:r>
            <a:r>
              <a:rPr lang="ar-SA" sz="2400" dirty="0" err="1" smtClean="0">
                <a:solidFill>
                  <a:schemeClr val="bg1"/>
                </a:solidFill>
              </a:rPr>
              <a:t>اوجد</a:t>
            </a:r>
            <a:r>
              <a:rPr lang="ar-SA" sz="2400" dirty="0" smtClean="0">
                <a:solidFill>
                  <a:schemeClr val="bg1"/>
                </a:solidFill>
              </a:rPr>
              <a:t> كثافة السمك اللازم لتوهين </a:t>
            </a:r>
            <a:r>
              <a:rPr lang="ar-SA" sz="2400" dirty="0" err="1" smtClean="0">
                <a:solidFill>
                  <a:schemeClr val="bg1"/>
                </a:solidFill>
              </a:rPr>
              <a:t>اشعة</a:t>
            </a:r>
            <a:r>
              <a:rPr lang="ar-SA" sz="2400" dirty="0" smtClean="0">
                <a:solidFill>
                  <a:schemeClr val="bg1"/>
                </a:solidFill>
              </a:rPr>
              <a:t> </a:t>
            </a:r>
            <a:r>
              <a:rPr lang="ar-SA" sz="2400" dirty="0" err="1" smtClean="0">
                <a:solidFill>
                  <a:schemeClr val="bg1"/>
                </a:solidFill>
              </a:rPr>
              <a:t>جاما</a:t>
            </a:r>
            <a:r>
              <a:rPr lang="ar-SA" sz="2400" dirty="0" smtClean="0">
                <a:solidFill>
                  <a:schemeClr val="bg1"/>
                </a:solidFill>
              </a:rPr>
              <a:t> ذات طاقة </a:t>
            </a:r>
            <a:r>
              <a:rPr lang="en-US" sz="2400" dirty="0" smtClean="0">
                <a:solidFill>
                  <a:schemeClr val="bg1"/>
                </a:solidFill>
              </a:rPr>
              <a:t>1 </a:t>
            </a:r>
            <a:r>
              <a:rPr lang="en-US" sz="2400" dirty="0" err="1" smtClean="0">
                <a:solidFill>
                  <a:schemeClr val="bg1"/>
                </a:solidFill>
              </a:rPr>
              <a:t>MeV</a:t>
            </a:r>
            <a:r>
              <a:rPr lang="ar-SA" sz="2400" dirty="0" smtClean="0">
                <a:solidFill>
                  <a:schemeClr val="bg1"/>
                </a:solidFill>
              </a:rPr>
              <a:t> بمقدار  1% </a:t>
            </a:r>
          </a:p>
          <a:p>
            <a:endParaRPr lang="ar-SA" sz="2400" dirty="0">
              <a:solidFill>
                <a:schemeClr val="bg1"/>
              </a:solidFill>
            </a:endParaRPr>
          </a:p>
        </p:txBody>
      </p:sp>
      <p:graphicFrame>
        <p:nvGraphicFramePr>
          <p:cNvPr id="4" name="كائن 3"/>
          <p:cNvGraphicFramePr>
            <a:graphicFrameLocks noChangeAspect="1"/>
          </p:cNvGraphicFramePr>
          <p:nvPr/>
        </p:nvGraphicFramePr>
        <p:xfrm>
          <a:off x="2611967" y="2743200"/>
          <a:ext cx="1883833" cy="381000"/>
        </p:xfrm>
        <a:graphic>
          <a:graphicData uri="http://schemas.openxmlformats.org/presentationml/2006/ole">
            <p:oleObj spid="_x0000_s30722" name="معادلة" r:id="rId3" imgW="1130040" imgH="228600" progId="Equation.3">
              <p:embed/>
            </p:oleObj>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1682</TotalTime>
  <Words>439</Words>
  <Application>Microsoft Office PowerPoint</Application>
  <PresentationFormat>عرض على الشاشة (3:4)‏</PresentationFormat>
  <Paragraphs>66</Paragraphs>
  <Slides>18</Slides>
  <Notes>2</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18</vt:i4>
      </vt:variant>
    </vt:vector>
  </HeadingPairs>
  <TitlesOfParts>
    <vt:vector size="20" baseType="lpstr">
      <vt:lpstr>مشربية</vt:lpstr>
      <vt:lpstr>معادلة</vt:lpstr>
      <vt:lpstr>التفاعل المتبادل بين إشعاعات جاما والمادة interaction of gamma  radiation   with  matter</vt:lpstr>
      <vt:lpstr>انتقال الطاقة من إشعاعات جاما إلى مادة</vt:lpstr>
      <vt:lpstr>عندما يسقط فوتون جاما على المادة فإنه يمكن أن يفقد طاقنه ويمنحها للمادة عن طريق إحدى العمليات الثلاث الرئيسية التالية:</vt:lpstr>
      <vt:lpstr>توهين اشعاعات جاما في المادة: Attenuation of gamma radiation in matter</vt:lpstr>
      <vt:lpstr>امتصاص اشعاعات جاما في المادة: Attenuation of gamma radiation in matter</vt:lpstr>
      <vt:lpstr>الشريحة 6</vt:lpstr>
      <vt:lpstr>المقطع الكلي لتفاعل اشعة جاما مع المادة هو مجموع المقاطع العرضية لكل نوع  من العمليات الثلاث السابقة</vt:lpstr>
      <vt:lpstr>الشريحة 8</vt:lpstr>
      <vt:lpstr>التأثير الكهروضوئي photoelectron effect</vt:lpstr>
      <vt:lpstr>تأثير كومتون compton effect</vt:lpstr>
      <vt:lpstr>الشريحة 11</vt:lpstr>
      <vt:lpstr>انتاج الازواج pair production</vt:lpstr>
      <vt:lpstr>أي المواد أفضل لصناعة الدروع من أشعة جاما؟</vt:lpstr>
      <vt:lpstr>الشريحة 14</vt:lpstr>
      <vt:lpstr>الشريحة 15</vt:lpstr>
      <vt:lpstr>الشريحة 16</vt:lpstr>
      <vt:lpstr>الهدف من دراسة هذه المنحنيات هو التعرف على العناصر وذلك لأن  بقدرة الله أن كل عنصر يتميزبطيف جاما له طاقة معينه. كذلك ندرس من خلالها التفريق الطاقي للمادة الوماضة التي استخدمت في الكاشف الوميضي </vt:lpstr>
      <vt:lpstr>تمارين</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التفاعل المتبادل بين إشعاعات جاما والمادة interaction of gamma  radiation   with  matter</dc:title>
  <dc:creator>TOSHIBA</dc:creator>
  <cp:lastModifiedBy>TOSHIBA</cp:lastModifiedBy>
  <cp:revision>15</cp:revision>
  <dcterms:created xsi:type="dcterms:W3CDTF">2011-02-21T13:15:18Z</dcterms:created>
  <dcterms:modified xsi:type="dcterms:W3CDTF">2011-03-01T15:25:24Z</dcterms:modified>
</cp:coreProperties>
</file>