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00" r:id="rId1"/>
  </p:sldMasterIdLst>
  <p:notesMasterIdLst>
    <p:notesMasterId r:id="rId20"/>
  </p:notesMasterIdLst>
  <p:sldIdLst>
    <p:sldId id="261" r:id="rId2"/>
    <p:sldId id="262" r:id="rId3"/>
    <p:sldId id="265" r:id="rId4"/>
    <p:sldId id="263" r:id="rId5"/>
    <p:sldId id="264" r:id="rId6"/>
    <p:sldId id="266" r:id="rId7"/>
    <p:sldId id="267" r:id="rId8"/>
    <p:sldId id="268" r:id="rId9"/>
    <p:sldId id="274" r:id="rId10"/>
    <p:sldId id="275" r:id="rId11"/>
    <p:sldId id="276" r:id="rId12"/>
    <p:sldId id="277" r:id="rId13"/>
    <p:sldId id="278" r:id="rId14"/>
    <p:sldId id="269" r:id="rId15"/>
    <p:sldId id="270" r:id="rId16"/>
    <p:sldId id="279" r:id="rId17"/>
    <p:sldId id="271" r:id="rId18"/>
    <p:sldId id="272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FFFF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51" d="100"/>
          <a:sy n="51" d="100"/>
        </p:scale>
        <p:origin x="-106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7AEBFDA-FF38-462A-BB72-17ADB835D874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F48793E-4D9F-467B-81CD-6B232211F47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8793E-4D9F-467B-81CD-6B232211F47C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B2173-CA9F-4757-AEEB-0470D1BCDED7}" type="datetimeFigureOut">
              <a:rPr lang="ar-SA" smtClean="0"/>
              <a:pPr/>
              <a:t>01/11/33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3"/>
          <p:cNvSpPr txBox="1"/>
          <p:nvPr/>
        </p:nvSpPr>
        <p:spPr>
          <a:xfrm>
            <a:off x="3143240" y="642918"/>
            <a:ext cx="3214678" cy="5847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  <a:latin typeface="Traditional Arabic" pitchFamily="2" charset="-78"/>
                <a:cs typeface="Traditional Arabic" pitchFamily="2" charset="-78"/>
              </a:rPr>
              <a:t>التركيب الذري للمادة</a:t>
            </a:r>
            <a:endParaRPr lang="ar-SA" sz="3200" b="1" dirty="0">
              <a:solidFill>
                <a:schemeClr val="bg1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grpSp>
        <p:nvGrpSpPr>
          <p:cNvPr id="42" name="مجموعة 41"/>
          <p:cNvGrpSpPr/>
          <p:nvPr/>
        </p:nvGrpSpPr>
        <p:grpSpPr>
          <a:xfrm>
            <a:off x="428596" y="1214422"/>
            <a:ext cx="4214842" cy="2428892"/>
            <a:chOff x="428596" y="1214422"/>
            <a:chExt cx="4214842" cy="2428892"/>
          </a:xfrm>
        </p:grpSpPr>
        <p:grpSp>
          <p:nvGrpSpPr>
            <p:cNvPr id="67" name="Group 50"/>
            <p:cNvGrpSpPr/>
            <p:nvPr/>
          </p:nvGrpSpPr>
          <p:grpSpPr>
            <a:xfrm>
              <a:off x="2357422" y="2285992"/>
              <a:ext cx="2286016" cy="808972"/>
              <a:chOff x="3000364" y="1785926"/>
              <a:chExt cx="2286016" cy="808972"/>
            </a:xfrm>
            <a:solidFill>
              <a:schemeClr val="bg1">
                <a:lumMod val="50000"/>
              </a:schemeClr>
            </a:solidFill>
          </p:grpSpPr>
          <p:cxnSp>
            <p:nvCxnSpPr>
              <p:cNvPr id="68" name="Straight Arrow Connector 21"/>
              <p:cNvCxnSpPr/>
              <p:nvPr/>
            </p:nvCxnSpPr>
            <p:spPr>
              <a:xfrm>
                <a:off x="3000364" y="1785926"/>
                <a:ext cx="1285884" cy="464347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22"/>
              <p:cNvSpPr txBox="1"/>
              <p:nvPr/>
            </p:nvSpPr>
            <p:spPr>
              <a:xfrm>
                <a:off x="4286248" y="2071678"/>
                <a:ext cx="1000132" cy="52322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800" b="1" dirty="0" err="1" smtClean="0">
                    <a:solidFill>
                      <a:schemeClr val="bg1"/>
                    </a:solidFill>
                    <a:cs typeface="Traditional Arabic" pitchFamily="2" charset="-78"/>
                  </a:rPr>
                  <a:t>ذرات</a:t>
                </a:r>
                <a:endParaRPr lang="ar-SA" sz="2800" b="1" dirty="0">
                  <a:solidFill>
                    <a:schemeClr val="bg1"/>
                  </a:solidFill>
                  <a:cs typeface="Traditional Arabic" pitchFamily="2" charset="-78"/>
                </a:endParaRPr>
              </a:p>
            </p:txBody>
          </p:sp>
        </p:grpSp>
        <p:grpSp>
          <p:nvGrpSpPr>
            <p:cNvPr id="104" name="مجموعة 103"/>
            <p:cNvGrpSpPr/>
            <p:nvPr/>
          </p:nvGrpSpPr>
          <p:grpSpPr>
            <a:xfrm>
              <a:off x="428596" y="1214422"/>
              <a:ext cx="2571768" cy="2428892"/>
              <a:chOff x="357158" y="1214422"/>
              <a:chExt cx="2571768" cy="2428892"/>
            </a:xfrm>
          </p:grpSpPr>
          <p:sp>
            <p:nvSpPr>
              <p:cNvPr id="66" name="Oval 13"/>
              <p:cNvSpPr/>
              <p:nvPr/>
            </p:nvSpPr>
            <p:spPr>
              <a:xfrm>
                <a:off x="357158" y="1214422"/>
                <a:ext cx="2571768" cy="2428892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grpSp>
            <p:nvGrpSpPr>
              <p:cNvPr id="70" name="Group 55"/>
              <p:cNvGrpSpPr/>
              <p:nvPr/>
            </p:nvGrpSpPr>
            <p:grpSpPr>
              <a:xfrm>
                <a:off x="785786" y="1643050"/>
                <a:ext cx="1714512" cy="1643074"/>
                <a:chOff x="1428728" y="1214422"/>
                <a:chExt cx="1714512" cy="1643074"/>
              </a:xfrm>
              <a:solidFill>
                <a:schemeClr val="tx2">
                  <a:lumMod val="75000"/>
                </a:schemeClr>
              </a:solidFill>
            </p:grpSpPr>
            <p:sp>
              <p:nvSpPr>
                <p:cNvPr id="71" name="Oval 8"/>
                <p:cNvSpPr/>
                <p:nvPr/>
              </p:nvSpPr>
              <p:spPr>
                <a:xfrm>
                  <a:off x="1428728" y="2357430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2" name="Oval 14"/>
                <p:cNvSpPr/>
                <p:nvPr/>
              </p:nvSpPr>
              <p:spPr>
                <a:xfrm>
                  <a:off x="1500166" y="1571612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3" name="Oval 15"/>
                <p:cNvSpPr/>
                <p:nvPr/>
              </p:nvSpPr>
              <p:spPr>
                <a:xfrm>
                  <a:off x="2143108" y="1928802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4" name="Oval 16"/>
                <p:cNvSpPr/>
                <p:nvPr/>
              </p:nvSpPr>
              <p:spPr>
                <a:xfrm>
                  <a:off x="2214546" y="2571744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5" name="Oval 17"/>
                <p:cNvSpPr/>
                <p:nvPr/>
              </p:nvSpPr>
              <p:spPr>
                <a:xfrm>
                  <a:off x="2786050" y="1643050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6" name="Oval 18"/>
                <p:cNvSpPr/>
                <p:nvPr/>
              </p:nvSpPr>
              <p:spPr>
                <a:xfrm>
                  <a:off x="2143108" y="1214422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7" name="Oval 19"/>
                <p:cNvSpPr/>
                <p:nvPr/>
              </p:nvSpPr>
              <p:spPr>
                <a:xfrm>
                  <a:off x="2786050" y="2285992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</p:grpSp>
      </p:grpSp>
      <p:grpSp>
        <p:nvGrpSpPr>
          <p:cNvPr id="44" name="مجموعة 43"/>
          <p:cNvGrpSpPr/>
          <p:nvPr/>
        </p:nvGrpSpPr>
        <p:grpSpPr>
          <a:xfrm>
            <a:off x="2500298" y="3000372"/>
            <a:ext cx="6053101" cy="3286148"/>
            <a:chOff x="2500298" y="3000372"/>
            <a:chExt cx="6053101" cy="3286148"/>
          </a:xfrm>
        </p:grpSpPr>
        <p:sp>
          <p:nvSpPr>
            <p:cNvPr id="87" name="Oval 28"/>
            <p:cNvSpPr/>
            <p:nvPr/>
          </p:nvSpPr>
          <p:spPr>
            <a:xfrm>
              <a:off x="4714876" y="4857760"/>
              <a:ext cx="171448" cy="21431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9" name="Oval 30"/>
            <p:cNvSpPr/>
            <p:nvPr/>
          </p:nvSpPr>
          <p:spPr>
            <a:xfrm>
              <a:off x="5900750" y="3929066"/>
              <a:ext cx="171448" cy="21431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grpSp>
          <p:nvGrpSpPr>
            <p:cNvPr id="58" name="مجموعة 57"/>
            <p:cNvGrpSpPr/>
            <p:nvPr/>
          </p:nvGrpSpPr>
          <p:grpSpPr>
            <a:xfrm>
              <a:off x="2500298" y="3000372"/>
              <a:ext cx="6053101" cy="3286148"/>
              <a:chOff x="928662" y="2714620"/>
              <a:chExt cx="6053101" cy="3286148"/>
            </a:xfrm>
          </p:grpSpPr>
          <p:grpSp>
            <p:nvGrpSpPr>
              <p:cNvPr id="57" name="مجموعة 56"/>
              <p:cNvGrpSpPr/>
              <p:nvPr/>
            </p:nvGrpSpPr>
            <p:grpSpPr>
              <a:xfrm>
                <a:off x="3786182" y="3643314"/>
                <a:ext cx="2428892" cy="2000264"/>
                <a:chOff x="3786182" y="3643314"/>
                <a:chExt cx="2428892" cy="2000264"/>
              </a:xfrm>
            </p:grpSpPr>
            <p:sp>
              <p:nvSpPr>
                <p:cNvPr id="88" name="Oval 29"/>
                <p:cNvSpPr/>
                <p:nvPr/>
              </p:nvSpPr>
              <p:spPr>
                <a:xfrm>
                  <a:off x="5543560" y="4286256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0" name="Oval 31"/>
                <p:cNvSpPr/>
                <p:nvPr/>
              </p:nvSpPr>
              <p:spPr>
                <a:xfrm>
                  <a:off x="6043626" y="4500570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1" name="Oval 32"/>
                <p:cNvSpPr/>
                <p:nvPr/>
              </p:nvSpPr>
              <p:spPr>
                <a:xfrm>
                  <a:off x="4643438" y="5429264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2" name="Oval 33"/>
                <p:cNvSpPr/>
                <p:nvPr/>
              </p:nvSpPr>
              <p:spPr>
                <a:xfrm>
                  <a:off x="4572000" y="3643314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3" name="Oval 34"/>
                <p:cNvSpPr/>
                <p:nvPr/>
              </p:nvSpPr>
              <p:spPr>
                <a:xfrm>
                  <a:off x="5357818" y="5143512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4" name="Oval 35"/>
                <p:cNvSpPr/>
                <p:nvPr/>
              </p:nvSpPr>
              <p:spPr>
                <a:xfrm>
                  <a:off x="3786182" y="4786322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5" name="Oval 36"/>
                <p:cNvSpPr/>
                <p:nvPr/>
              </p:nvSpPr>
              <p:spPr>
                <a:xfrm>
                  <a:off x="3829048" y="4071942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55" name="مجموعة 54"/>
              <p:cNvGrpSpPr/>
              <p:nvPr/>
            </p:nvGrpSpPr>
            <p:grpSpPr>
              <a:xfrm>
                <a:off x="928662" y="2714620"/>
                <a:ext cx="6053101" cy="3286148"/>
                <a:chOff x="928662" y="2714620"/>
                <a:chExt cx="6053101" cy="3286148"/>
              </a:xfrm>
            </p:grpSpPr>
            <p:sp>
              <p:nvSpPr>
                <p:cNvPr id="79" name="Oval 24"/>
                <p:cNvSpPr/>
                <p:nvPr/>
              </p:nvSpPr>
              <p:spPr>
                <a:xfrm>
                  <a:off x="3786182" y="3714752"/>
                  <a:ext cx="1857388" cy="185738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80" name="Oval 25"/>
                <p:cNvSpPr/>
                <p:nvPr/>
              </p:nvSpPr>
              <p:spPr>
                <a:xfrm>
                  <a:off x="3214678" y="3286124"/>
                  <a:ext cx="2928958" cy="27146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82" name="Oval 23"/>
                <p:cNvSpPr/>
                <p:nvPr/>
              </p:nvSpPr>
              <p:spPr>
                <a:xfrm>
                  <a:off x="4500562" y="4429132"/>
                  <a:ext cx="357190" cy="357190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grpSp>
              <p:nvGrpSpPr>
                <p:cNvPr id="83" name="Group 51"/>
                <p:cNvGrpSpPr/>
                <p:nvPr/>
              </p:nvGrpSpPr>
              <p:grpSpPr>
                <a:xfrm>
                  <a:off x="4786314" y="2714620"/>
                  <a:ext cx="2195449" cy="1718538"/>
                  <a:chOff x="4805443" y="2762904"/>
                  <a:chExt cx="2195449" cy="1718538"/>
                </a:xfrm>
                <a:solidFill>
                  <a:schemeClr val="bg1">
                    <a:lumMod val="50000"/>
                  </a:schemeClr>
                </a:solidFill>
              </p:grpSpPr>
              <p:cxnSp>
                <p:nvCxnSpPr>
                  <p:cNvPr id="84" name="Straight Arrow Connector 37"/>
                  <p:cNvCxnSpPr>
                    <a:stCxn id="82" idx="7"/>
                  </p:cNvCxnSpPr>
                  <p:nvPr/>
                </p:nvCxnSpPr>
                <p:spPr>
                  <a:xfrm rot="5400000" flipH="1" flipV="1">
                    <a:off x="4984039" y="3178967"/>
                    <a:ext cx="1123879" cy="1481071"/>
                  </a:xfrm>
                  <a:prstGeom prst="straightConnector1">
                    <a:avLst/>
                  </a:prstGeom>
                  <a:grpFill/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" name="TextBox 40"/>
                  <p:cNvSpPr txBox="1"/>
                  <p:nvPr/>
                </p:nvSpPr>
                <p:spPr>
                  <a:xfrm>
                    <a:off x="6000760" y="2762904"/>
                    <a:ext cx="1000132" cy="52322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txBody>
                  <a:bodyPr wrap="square" rtlCol="1">
                    <a:spAutoFit/>
                  </a:bodyPr>
                  <a:lstStyle/>
                  <a:p>
                    <a:pPr algn="ctr"/>
                    <a:r>
                      <a:rPr lang="ar-SA" sz="2800" b="1" dirty="0" smtClean="0">
                        <a:solidFill>
                          <a:schemeClr val="bg1"/>
                        </a:solidFill>
                        <a:cs typeface="Traditional Arabic" pitchFamily="2" charset="-78"/>
                      </a:rPr>
                      <a:t>نواة</a:t>
                    </a:r>
                    <a:endParaRPr lang="ar-SA" sz="2800" b="1" dirty="0">
                      <a:solidFill>
                        <a:schemeClr val="bg1"/>
                      </a:solidFill>
                      <a:cs typeface="Traditional Arabic" pitchFamily="2" charset="-78"/>
                    </a:endParaRPr>
                  </a:p>
                </p:txBody>
              </p:sp>
            </p:grpSp>
            <p:sp>
              <p:nvSpPr>
                <p:cNvPr id="97" name="TextBox 41"/>
                <p:cNvSpPr txBox="1"/>
                <p:nvPr/>
              </p:nvSpPr>
              <p:spPr>
                <a:xfrm>
                  <a:off x="928662" y="5191796"/>
                  <a:ext cx="1214446" cy="52322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800" b="1" dirty="0" smtClean="0">
                      <a:solidFill>
                        <a:schemeClr val="bg1"/>
                      </a:solidFill>
                      <a:cs typeface="Traditional Arabic" pitchFamily="2" charset="-78"/>
                    </a:rPr>
                    <a:t>الكترونات</a:t>
                  </a:r>
                  <a:endParaRPr lang="ar-SA" sz="2800" b="1" dirty="0">
                    <a:solidFill>
                      <a:schemeClr val="bg1"/>
                    </a:solidFill>
                    <a:cs typeface="Traditional Arabic" pitchFamily="2" charset="-78"/>
                  </a:endParaRPr>
                </a:p>
              </p:txBody>
            </p:sp>
            <p:cxnSp>
              <p:nvCxnSpPr>
                <p:cNvPr id="98" name="Straight Arrow Connector 42"/>
                <p:cNvCxnSpPr>
                  <a:stCxn id="94" idx="3"/>
                  <a:endCxn id="97" idx="3"/>
                </p:cNvCxnSpPr>
                <p:nvPr/>
              </p:nvCxnSpPr>
              <p:spPr>
                <a:xfrm rot="5400000">
                  <a:off x="2735121" y="4377237"/>
                  <a:ext cx="484156" cy="1668182"/>
                </a:xfrm>
                <a:prstGeom prst="straightConnector1">
                  <a:avLst/>
                </a:prstGeom>
                <a:solidFill>
                  <a:schemeClr val="tx2">
                    <a:lumMod val="75000"/>
                  </a:schemeClr>
                </a:solidFill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9" name="Straight Arrow Connector 46"/>
              <p:cNvCxnSpPr>
                <a:stCxn id="87" idx="3"/>
                <a:endCxn id="97" idx="3"/>
              </p:cNvCxnSpPr>
              <p:nvPr/>
            </p:nvCxnSpPr>
            <p:spPr>
              <a:xfrm rot="5400000">
                <a:off x="2306493" y="4591551"/>
                <a:ext cx="698470" cy="1025240"/>
              </a:xfrm>
              <a:prstGeom prst="straightConnector1">
                <a:avLst/>
              </a:prstGeom>
              <a:solidFill>
                <a:schemeClr val="tx2">
                  <a:lumMod val="75000"/>
                </a:schemeClr>
              </a:solidFill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2" name="مجموعة 101"/>
          <p:cNvGrpSpPr/>
          <p:nvPr/>
        </p:nvGrpSpPr>
        <p:grpSpPr>
          <a:xfrm>
            <a:off x="5143504" y="1500174"/>
            <a:ext cx="3214710" cy="1357322"/>
            <a:chOff x="5286380" y="928670"/>
            <a:chExt cx="3214710" cy="1357322"/>
          </a:xfrm>
        </p:grpSpPr>
        <p:sp>
          <p:nvSpPr>
            <p:cNvPr id="64" name="Left Arrow 5"/>
            <p:cNvSpPr/>
            <p:nvPr/>
          </p:nvSpPr>
          <p:spPr>
            <a:xfrm>
              <a:off x="5286380" y="928670"/>
              <a:ext cx="3214710" cy="1357322"/>
            </a:xfrm>
            <a:prstGeom prst="left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6" name="مربع نص 105"/>
            <p:cNvSpPr txBox="1"/>
            <p:nvPr/>
          </p:nvSpPr>
          <p:spPr>
            <a:xfrm>
              <a:off x="6143636" y="1357298"/>
              <a:ext cx="21431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مما تتكون المادة </a:t>
              </a:r>
              <a:endParaRPr lang="ar-SA" sz="2800" b="1" dirty="0"/>
            </a:p>
          </p:txBody>
        </p:sp>
      </p:grpSp>
      <p:grpSp>
        <p:nvGrpSpPr>
          <p:cNvPr id="43" name="مجموعة 42"/>
          <p:cNvGrpSpPr/>
          <p:nvPr/>
        </p:nvGrpSpPr>
        <p:grpSpPr>
          <a:xfrm>
            <a:off x="214282" y="3869216"/>
            <a:ext cx="2005958" cy="2876195"/>
            <a:chOff x="214282" y="3869216"/>
            <a:chExt cx="2005958" cy="2876195"/>
          </a:xfrm>
        </p:grpSpPr>
        <p:sp>
          <p:nvSpPr>
            <p:cNvPr id="103" name="سهم منحني إلى اليمين 102"/>
            <p:cNvSpPr/>
            <p:nvPr/>
          </p:nvSpPr>
          <p:spPr>
            <a:xfrm rot="20107812">
              <a:off x="1050604" y="3869216"/>
              <a:ext cx="1169636" cy="2876195"/>
            </a:xfrm>
            <a:prstGeom prst="curvedRightArrow">
              <a:avLst/>
            </a:prstGeom>
            <a:solidFill>
              <a:srgbClr val="CC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sp>
          <p:nvSpPr>
            <p:cNvPr id="41" name="مربع نص 40"/>
            <p:cNvSpPr txBox="1"/>
            <p:nvPr/>
          </p:nvSpPr>
          <p:spPr>
            <a:xfrm>
              <a:off x="214282" y="5500702"/>
              <a:ext cx="100010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600" b="1" dirty="0" smtClean="0">
                  <a:solidFill>
                    <a:srgbClr val="FF0000"/>
                  </a:solidFill>
                  <a:latin typeface="Traditional Arabic" pitchFamily="18" charset="-78"/>
                  <a:cs typeface="Traditional Arabic" pitchFamily="18" charset="-78"/>
                </a:rPr>
                <a:t>الذرة</a:t>
              </a:r>
              <a:r>
                <a:rPr lang="ar-SA" dirty="0" smtClean="0"/>
                <a:t> </a:t>
              </a:r>
              <a:endParaRPr lang="ar-S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مجموعة 17"/>
          <p:cNvGrpSpPr/>
          <p:nvPr/>
        </p:nvGrpSpPr>
        <p:grpSpPr>
          <a:xfrm>
            <a:off x="3571868" y="428604"/>
            <a:ext cx="2643206" cy="523220"/>
            <a:chOff x="3571868" y="428604"/>
            <a:chExt cx="2643206" cy="523220"/>
          </a:xfrm>
        </p:grpSpPr>
        <p:sp>
          <p:nvSpPr>
            <p:cNvPr id="2" name="مستطيل 1"/>
            <p:cNvSpPr/>
            <p:nvPr/>
          </p:nvSpPr>
          <p:spPr>
            <a:xfrm>
              <a:off x="3571868" y="428604"/>
              <a:ext cx="2643206" cy="500066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3714744" y="42860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النماذج الذرية </a:t>
              </a:r>
              <a:endParaRPr lang="ar-SA" sz="2800" b="1" dirty="0"/>
            </a:p>
          </p:txBody>
        </p:sp>
      </p:grpSp>
      <p:grpSp>
        <p:nvGrpSpPr>
          <p:cNvPr id="19" name="مجموعة 18"/>
          <p:cNvGrpSpPr/>
          <p:nvPr/>
        </p:nvGrpSpPr>
        <p:grpSpPr>
          <a:xfrm>
            <a:off x="6000760" y="1357298"/>
            <a:ext cx="2714644" cy="1000132"/>
            <a:chOff x="6000760" y="1357298"/>
            <a:chExt cx="2714644" cy="1000132"/>
          </a:xfrm>
        </p:grpSpPr>
        <p:sp>
          <p:nvSpPr>
            <p:cNvPr id="5" name="سهم إلى اليمين 4"/>
            <p:cNvSpPr/>
            <p:nvPr/>
          </p:nvSpPr>
          <p:spPr>
            <a:xfrm rot="10800000">
              <a:off x="6000760" y="1357298"/>
              <a:ext cx="2714644" cy="1000132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6286512" y="1571612"/>
              <a:ext cx="207170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نيوتن 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مجموعة 20"/>
          <p:cNvGrpSpPr/>
          <p:nvPr/>
        </p:nvGrpSpPr>
        <p:grpSpPr>
          <a:xfrm>
            <a:off x="285720" y="1357298"/>
            <a:ext cx="5429288" cy="1071570"/>
            <a:chOff x="285720" y="1357298"/>
            <a:chExt cx="5429288" cy="1071570"/>
          </a:xfrm>
        </p:grpSpPr>
        <p:sp>
          <p:nvSpPr>
            <p:cNvPr id="8" name="مستطيل 7"/>
            <p:cNvSpPr/>
            <p:nvPr/>
          </p:nvSpPr>
          <p:spPr>
            <a:xfrm>
              <a:off x="285720" y="1357298"/>
              <a:ext cx="5429288" cy="107157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428596" y="1428736"/>
              <a:ext cx="514353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 smtClean="0"/>
                <a:t>الذرة عبارة عن كرة صغيرة صماء غير قابلة للتقسيم  </a:t>
              </a:r>
              <a:endParaRPr lang="ar-SA" sz="2800" dirty="0"/>
            </a:p>
          </p:txBody>
        </p:sp>
      </p:grpSp>
      <p:grpSp>
        <p:nvGrpSpPr>
          <p:cNvPr id="20" name="مجموعة 19"/>
          <p:cNvGrpSpPr/>
          <p:nvPr/>
        </p:nvGrpSpPr>
        <p:grpSpPr>
          <a:xfrm>
            <a:off x="6072198" y="2714620"/>
            <a:ext cx="2643206" cy="1214446"/>
            <a:chOff x="6072198" y="2714620"/>
            <a:chExt cx="2643206" cy="1214446"/>
          </a:xfrm>
        </p:grpSpPr>
        <p:sp>
          <p:nvSpPr>
            <p:cNvPr id="25" name="سهم إلى اليمين 24"/>
            <p:cNvSpPr/>
            <p:nvPr/>
          </p:nvSpPr>
          <p:spPr>
            <a:xfrm rot="10800000">
              <a:off x="6072198" y="2714620"/>
              <a:ext cx="2643206" cy="1214446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9" name="مربع نص 28"/>
            <p:cNvSpPr txBox="1"/>
            <p:nvPr/>
          </p:nvSpPr>
          <p:spPr>
            <a:xfrm>
              <a:off x="6429388" y="3000372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طومسون 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مجموعة 21"/>
          <p:cNvGrpSpPr/>
          <p:nvPr/>
        </p:nvGrpSpPr>
        <p:grpSpPr>
          <a:xfrm>
            <a:off x="285720" y="2714620"/>
            <a:ext cx="5500726" cy="1384995"/>
            <a:chOff x="285720" y="2714620"/>
            <a:chExt cx="5500726" cy="1384995"/>
          </a:xfrm>
        </p:grpSpPr>
        <p:sp>
          <p:nvSpPr>
            <p:cNvPr id="30" name="مستطيل 29"/>
            <p:cNvSpPr/>
            <p:nvPr/>
          </p:nvSpPr>
          <p:spPr>
            <a:xfrm>
              <a:off x="285720" y="2714620"/>
              <a:ext cx="5500726" cy="128588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1" name="مربع نص 30"/>
            <p:cNvSpPr txBox="1"/>
            <p:nvPr/>
          </p:nvSpPr>
          <p:spPr>
            <a:xfrm>
              <a:off x="285720" y="2714620"/>
              <a:ext cx="5357882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 smtClean="0"/>
                <a:t>الذرة عبارة عن جسم ذو شحنة موجبة والكترونات ذات شحنة سالبة منغمسة تماماً داخل هذا الجسم </a:t>
              </a:r>
              <a:endParaRPr lang="ar-SA" sz="2800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4143356"/>
            <a:ext cx="3071834" cy="271464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36" name="سهم منحني إلى اليمين 35"/>
          <p:cNvSpPr/>
          <p:nvPr/>
        </p:nvSpPr>
        <p:spPr>
          <a:xfrm rot="20673534">
            <a:off x="3564265" y="3848328"/>
            <a:ext cx="1214446" cy="2425993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2643174" y="785794"/>
            <a:ext cx="4143404" cy="857256"/>
            <a:chOff x="2643174" y="571480"/>
            <a:chExt cx="4143404" cy="857256"/>
          </a:xfrm>
        </p:grpSpPr>
        <p:sp>
          <p:nvSpPr>
            <p:cNvPr id="2" name="شكل بيضاوي 1"/>
            <p:cNvSpPr/>
            <p:nvPr/>
          </p:nvSpPr>
          <p:spPr>
            <a:xfrm>
              <a:off x="2714612" y="571480"/>
              <a:ext cx="4071966" cy="857256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75000"/>
                    <a:tint val="66000"/>
                    <a:satMod val="160000"/>
                  </a:schemeClr>
                </a:gs>
                <a:gs pos="50000">
                  <a:schemeClr val="accent4">
                    <a:lumMod val="75000"/>
                    <a:tint val="44500"/>
                    <a:satMod val="160000"/>
                  </a:schemeClr>
                </a:gs>
                <a:gs pos="100000">
                  <a:schemeClr val="accent4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2643174" y="714356"/>
              <a:ext cx="357190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فشل نموذج طومسون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7" name="مجموعة 6"/>
          <p:cNvGrpSpPr/>
          <p:nvPr/>
        </p:nvGrpSpPr>
        <p:grpSpPr>
          <a:xfrm>
            <a:off x="1071538" y="1928802"/>
            <a:ext cx="7358114" cy="2928958"/>
            <a:chOff x="1071538" y="1928802"/>
            <a:chExt cx="7358114" cy="2928958"/>
          </a:xfrm>
        </p:grpSpPr>
        <p:sp>
          <p:nvSpPr>
            <p:cNvPr id="5" name="مستطيل 4"/>
            <p:cNvSpPr/>
            <p:nvPr/>
          </p:nvSpPr>
          <p:spPr>
            <a:xfrm>
              <a:off x="1071538" y="1928802"/>
              <a:ext cx="7358114" cy="292895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142976" y="2071678"/>
              <a:ext cx="7072362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وضح طومسون في نموذجه انه عند اكتساب الذرة طاقة من الخارج فان الالكترونات تتذبذب حول موضعها وتطلق </a:t>
              </a:r>
              <a:r>
                <a:rPr lang="ar-SA" sz="2800" b="1" dirty="0" err="1" smtClean="0"/>
                <a:t>اشعة</a:t>
              </a:r>
              <a:r>
                <a:rPr lang="ar-SA" sz="2800" b="1" dirty="0" smtClean="0"/>
                <a:t> كهرومغناطيسية , ولكن تبين عند استخدام هذا النموذج في حساب طيف </a:t>
              </a:r>
              <a:r>
                <a:rPr lang="ar-SA" sz="2800" b="1" dirty="0" err="1" smtClean="0"/>
                <a:t>الاشعاعات</a:t>
              </a:r>
              <a:r>
                <a:rPr lang="ar-SA" sz="2800" b="1" dirty="0" smtClean="0"/>
                <a:t> المنبعثة من </a:t>
              </a:r>
              <a:r>
                <a:rPr lang="ar-SA" sz="2800" b="1" dirty="0" err="1" smtClean="0"/>
                <a:t>الذرات</a:t>
              </a:r>
              <a:r>
                <a:rPr lang="ar-SA" sz="2800" b="1" dirty="0" smtClean="0"/>
                <a:t> انه يؤدي </a:t>
              </a:r>
              <a:r>
                <a:rPr lang="ar-SA" sz="2800" b="1" dirty="0" err="1" smtClean="0"/>
                <a:t>الى</a:t>
              </a:r>
              <a:r>
                <a:rPr lang="ar-SA" sz="2800" b="1" dirty="0" smtClean="0"/>
                <a:t> نتائج غير موافقة لنتائج التجربة العملية , </a:t>
              </a:r>
              <a:r>
                <a:rPr lang="ar-SA" sz="2800" b="1" dirty="0" err="1" smtClean="0"/>
                <a:t>الامر</a:t>
              </a:r>
              <a:r>
                <a:rPr lang="ar-SA" sz="2800" b="1" dirty="0" smtClean="0"/>
                <a:t> الذي يدل على عدم صلاحية هذا النموذج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مجموعة 17"/>
          <p:cNvGrpSpPr/>
          <p:nvPr/>
        </p:nvGrpSpPr>
        <p:grpSpPr>
          <a:xfrm>
            <a:off x="6143636" y="285728"/>
            <a:ext cx="2643206" cy="1214446"/>
            <a:chOff x="6143636" y="285728"/>
            <a:chExt cx="2643206" cy="1214446"/>
          </a:xfrm>
        </p:grpSpPr>
        <p:sp>
          <p:nvSpPr>
            <p:cNvPr id="2" name="سهم إلى اليمين 1"/>
            <p:cNvSpPr/>
            <p:nvPr/>
          </p:nvSpPr>
          <p:spPr>
            <a:xfrm rot="10800000">
              <a:off x="6143636" y="285728"/>
              <a:ext cx="2643206" cy="1214446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6286512" y="642918"/>
              <a:ext cx="235745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</a:t>
              </a:r>
              <a:r>
                <a:rPr lang="ar-SA" sz="2800" b="1" dirty="0" err="1" smtClean="0">
                  <a:solidFill>
                    <a:schemeClr val="bg1"/>
                  </a:solidFill>
                </a:rPr>
                <a:t>رذرفورد</a:t>
              </a:r>
              <a:r>
                <a:rPr lang="ar-SA" sz="2800" b="1" dirty="0" smtClean="0">
                  <a:solidFill>
                    <a:schemeClr val="bg1"/>
                  </a:solidFill>
                </a:rPr>
                <a:t> 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مجموعة 16"/>
          <p:cNvGrpSpPr/>
          <p:nvPr/>
        </p:nvGrpSpPr>
        <p:grpSpPr>
          <a:xfrm>
            <a:off x="1000100" y="285728"/>
            <a:ext cx="4857784" cy="1143008"/>
            <a:chOff x="1000100" y="285728"/>
            <a:chExt cx="4857784" cy="1143008"/>
          </a:xfrm>
        </p:grpSpPr>
        <p:sp>
          <p:nvSpPr>
            <p:cNvPr id="7" name="مستطيل 6"/>
            <p:cNvSpPr/>
            <p:nvPr/>
          </p:nvSpPr>
          <p:spPr>
            <a:xfrm>
              <a:off x="1000100" y="285728"/>
              <a:ext cx="4857784" cy="11430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1214414" y="357166"/>
              <a:ext cx="4572032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أجرى </a:t>
              </a:r>
              <a:r>
                <a:rPr lang="ar-SA" sz="2800" b="1" dirty="0" err="1" smtClean="0"/>
                <a:t>رذرفورد</a:t>
              </a:r>
              <a:r>
                <a:rPr lang="ar-SA" sz="2800" b="1" dirty="0" smtClean="0"/>
                <a:t> تجربة هامة تبين من خلالها عدم صحة نموذج طومسون  </a:t>
              </a:r>
              <a:endParaRPr lang="ar-SA" sz="2800" b="1" dirty="0"/>
            </a:p>
          </p:txBody>
        </p:sp>
      </p:grpSp>
      <p:grpSp>
        <p:nvGrpSpPr>
          <p:cNvPr id="12" name="مجموعة 11"/>
          <p:cNvGrpSpPr/>
          <p:nvPr/>
        </p:nvGrpSpPr>
        <p:grpSpPr>
          <a:xfrm>
            <a:off x="2571736" y="1643050"/>
            <a:ext cx="6215106" cy="3143272"/>
            <a:chOff x="1214414" y="1785926"/>
            <a:chExt cx="6215106" cy="314327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4414" y="1785926"/>
              <a:ext cx="6215106" cy="3143272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11" name="مربع نص 10"/>
            <p:cNvSpPr txBox="1"/>
            <p:nvPr/>
          </p:nvSpPr>
          <p:spPr>
            <a:xfrm>
              <a:off x="4429124" y="4500570"/>
              <a:ext cx="571504" cy="369332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1">
              <a:spAutoFit/>
            </a:bodyPr>
            <a:lstStyle/>
            <a:p>
              <a:endParaRPr lang="ar-SA" dirty="0"/>
            </a:p>
          </p:txBody>
        </p:sp>
      </p:grpSp>
      <p:grpSp>
        <p:nvGrpSpPr>
          <p:cNvPr id="15" name="مجموعة 14"/>
          <p:cNvGrpSpPr/>
          <p:nvPr/>
        </p:nvGrpSpPr>
        <p:grpSpPr>
          <a:xfrm>
            <a:off x="2285984" y="4786322"/>
            <a:ext cx="6572296" cy="1899707"/>
            <a:chOff x="2285984" y="5000636"/>
            <a:chExt cx="6572296" cy="1618979"/>
          </a:xfrm>
        </p:grpSpPr>
        <p:sp>
          <p:nvSpPr>
            <p:cNvPr id="13" name="مستطيل مستدير الزوايا 12"/>
            <p:cNvSpPr/>
            <p:nvPr/>
          </p:nvSpPr>
          <p:spPr>
            <a:xfrm>
              <a:off x="2643174" y="5000636"/>
              <a:ext cx="6215106" cy="157163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مربع نص 13"/>
            <p:cNvSpPr txBox="1"/>
            <p:nvPr/>
          </p:nvSpPr>
          <p:spPr>
            <a:xfrm>
              <a:off x="2285984" y="5072074"/>
              <a:ext cx="6572296" cy="15475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وضع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بناء على النتائج التي توصل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اليها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نموذج ذري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جديد افترض فيه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الشحنة الموجبة تكون مركزة في حجم صغير سماه نواة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اما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الالكترونات فتنتشر في حجم أكبر وتدور في مدارات  حول النواة بنفس طريقة دوران الكواكب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786190"/>
            <a:ext cx="2357454" cy="200024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6" name="سهم منحني إلى اليسار 15"/>
          <p:cNvSpPr/>
          <p:nvPr/>
        </p:nvSpPr>
        <p:spPr>
          <a:xfrm rot="6136709">
            <a:off x="1307670" y="5311538"/>
            <a:ext cx="765574" cy="197752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2714612" y="500042"/>
            <a:ext cx="4143404" cy="857256"/>
            <a:chOff x="2643174" y="571480"/>
            <a:chExt cx="4143404" cy="857256"/>
          </a:xfrm>
        </p:grpSpPr>
        <p:sp>
          <p:nvSpPr>
            <p:cNvPr id="5" name="شكل بيضاوي 4"/>
            <p:cNvSpPr/>
            <p:nvPr/>
          </p:nvSpPr>
          <p:spPr>
            <a:xfrm>
              <a:off x="2714612" y="571480"/>
              <a:ext cx="4071966" cy="857256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75000"/>
                    <a:tint val="66000"/>
                    <a:satMod val="160000"/>
                  </a:schemeClr>
                </a:gs>
                <a:gs pos="50000">
                  <a:schemeClr val="accent4">
                    <a:lumMod val="75000"/>
                    <a:tint val="44500"/>
                    <a:satMod val="160000"/>
                  </a:schemeClr>
                </a:gs>
                <a:gs pos="100000">
                  <a:schemeClr val="accent4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2643174" y="714356"/>
              <a:ext cx="35719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</a:rPr>
                <a:t>فشل نموذج </a:t>
              </a:r>
              <a:r>
                <a:rPr lang="ar-SA" sz="2800" b="1" dirty="0" err="1" smtClean="0">
                  <a:latin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</a:endParaRPr>
            </a:p>
          </p:txBody>
        </p:sp>
      </p:grpSp>
      <p:grpSp>
        <p:nvGrpSpPr>
          <p:cNvPr id="13" name="مجموعة 12"/>
          <p:cNvGrpSpPr/>
          <p:nvPr/>
        </p:nvGrpSpPr>
        <p:grpSpPr>
          <a:xfrm>
            <a:off x="0" y="1428736"/>
            <a:ext cx="8858281" cy="3714776"/>
            <a:chOff x="0" y="1428736"/>
            <a:chExt cx="8858281" cy="3714776"/>
          </a:xfrm>
        </p:grpSpPr>
        <p:sp>
          <p:nvSpPr>
            <p:cNvPr id="8" name="مستطيل 7"/>
            <p:cNvSpPr/>
            <p:nvPr/>
          </p:nvSpPr>
          <p:spPr>
            <a:xfrm>
              <a:off x="214283" y="1428736"/>
              <a:ext cx="8643998" cy="371477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0" y="1571612"/>
              <a:ext cx="8781251" cy="353943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بعد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تم اعتماد نموذج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, وجهت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اليه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بعض الانتقادات من ناحيتين :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افترض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الالكترونات تدور حول النواة كحركة الكواكب حول الشمس ولكن نتيجة لهذه الفرضية فان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سيكتسب تسارعاً مركزيا نتيجة الدوران وأي شحنة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متسارعة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تصدر طاقة كهرومغناطيسية بشكل مستمر وتكون هذه الطاقة على حساب طاقة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مداره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الامر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الذي يسبب اقتراب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النواة بشكل تدريجي حتى يسقط فيها , مما يعني اضمحلال نصف قطر الذرة .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- طبقا لما سبق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الذرة تصدر طيف مستمر من الترددات في حين تثبت التجربة وجود خطوط طيفية متقطعة . </a:t>
              </a:r>
              <a:endParaRPr lang="ar-SA" dirty="0"/>
            </a:p>
          </p:txBody>
        </p:sp>
      </p:grpSp>
      <p:pic>
        <p:nvPicPr>
          <p:cNvPr id="2050" name="Picture 2" descr="C:\Users\max\Pictures\1433-06-18\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714884"/>
            <a:ext cx="5925312" cy="1911096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143636" y="2214554"/>
            <a:ext cx="2714644" cy="1000132"/>
            <a:chOff x="6000760" y="1357298"/>
            <a:chExt cx="2714644" cy="1000132"/>
          </a:xfrm>
        </p:grpSpPr>
        <p:sp>
          <p:nvSpPr>
            <p:cNvPr id="3" name="سهم إلى اليمين 2"/>
            <p:cNvSpPr/>
            <p:nvPr/>
          </p:nvSpPr>
          <p:spPr>
            <a:xfrm rot="10800000">
              <a:off x="6000760" y="1357298"/>
              <a:ext cx="2714644" cy="1000132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286512" y="1571612"/>
              <a:ext cx="207170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بور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مجموعة 13"/>
          <p:cNvGrpSpPr/>
          <p:nvPr/>
        </p:nvGrpSpPr>
        <p:grpSpPr>
          <a:xfrm>
            <a:off x="357158" y="1571612"/>
            <a:ext cx="5572164" cy="2357454"/>
            <a:chOff x="285720" y="1357298"/>
            <a:chExt cx="5572164" cy="2357454"/>
          </a:xfrm>
        </p:grpSpPr>
        <p:sp>
          <p:nvSpPr>
            <p:cNvPr id="6" name="مستطيل 5"/>
            <p:cNvSpPr/>
            <p:nvPr/>
          </p:nvSpPr>
          <p:spPr>
            <a:xfrm>
              <a:off x="285720" y="1357298"/>
              <a:ext cx="5572164" cy="23574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428596" y="1440953"/>
              <a:ext cx="5143536" cy="224676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تغلب بور على مشكلة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الذي يفقد طاقة باستمرار من خلال افتراضه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الالكترونات تدور في مستويات طاقة مستقرة غير مشعة للطاقة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بالاضافة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ايجاده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تعبير رياضي لتردد الضوء المنبعث من الذرة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6215074" y="4857760"/>
            <a:ext cx="2643206" cy="1214446"/>
            <a:chOff x="6072198" y="2714620"/>
            <a:chExt cx="2643206" cy="1214446"/>
          </a:xfrm>
        </p:grpSpPr>
        <p:sp>
          <p:nvSpPr>
            <p:cNvPr id="9" name="سهم إلى اليمين 8"/>
            <p:cNvSpPr/>
            <p:nvPr/>
          </p:nvSpPr>
          <p:spPr>
            <a:xfrm rot="10800000">
              <a:off x="6072198" y="2714620"/>
              <a:ext cx="2643206" cy="1214446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6429388" y="3000372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</a:t>
              </a:r>
              <a:r>
                <a:rPr lang="ar-SA" sz="2800" b="1" dirty="0" err="1" smtClean="0">
                  <a:solidFill>
                    <a:schemeClr val="bg1"/>
                  </a:solidFill>
                </a:rPr>
                <a:t>سمرفيلد</a:t>
              </a:r>
              <a:r>
                <a:rPr lang="ar-SA" sz="2800" b="1" dirty="0" smtClean="0">
                  <a:solidFill>
                    <a:schemeClr val="bg1"/>
                  </a:solidFill>
                </a:rPr>
                <a:t> 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مجموعة 10"/>
          <p:cNvGrpSpPr/>
          <p:nvPr/>
        </p:nvGrpSpPr>
        <p:grpSpPr>
          <a:xfrm>
            <a:off x="571472" y="4857760"/>
            <a:ext cx="5500726" cy="1285884"/>
            <a:chOff x="285720" y="2714620"/>
            <a:chExt cx="5500726" cy="1285884"/>
          </a:xfrm>
        </p:grpSpPr>
        <p:sp>
          <p:nvSpPr>
            <p:cNvPr id="12" name="مستطيل 11"/>
            <p:cNvSpPr/>
            <p:nvPr/>
          </p:nvSpPr>
          <p:spPr>
            <a:xfrm>
              <a:off x="285720" y="2714620"/>
              <a:ext cx="5500726" cy="128588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357158" y="2857496"/>
              <a:ext cx="5357882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طور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سمرفيلد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نظرية بور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بادخاله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النظرية النسبية في دراسة حركة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3143240" y="500042"/>
            <a:ext cx="3071834" cy="642942"/>
            <a:chOff x="3143240" y="500042"/>
            <a:chExt cx="3071834" cy="642942"/>
          </a:xfrm>
        </p:grpSpPr>
        <p:sp>
          <p:nvSpPr>
            <p:cNvPr id="2" name="مستطيل 1"/>
            <p:cNvSpPr/>
            <p:nvPr/>
          </p:nvSpPr>
          <p:spPr>
            <a:xfrm>
              <a:off x="3357554" y="500042"/>
              <a:ext cx="2857520" cy="64294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3143240" y="571480"/>
              <a:ext cx="278608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ذرة الهيدروجين </a:t>
              </a:r>
              <a:endParaRPr lang="ar-SA" sz="2800" b="1" dirty="0"/>
            </a:p>
          </p:txBody>
        </p:sp>
      </p:grpSp>
      <p:grpSp>
        <p:nvGrpSpPr>
          <p:cNvPr id="7" name="مجموعة 6"/>
          <p:cNvGrpSpPr/>
          <p:nvPr/>
        </p:nvGrpSpPr>
        <p:grpSpPr>
          <a:xfrm>
            <a:off x="1000100" y="1500174"/>
            <a:ext cx="7500990" cy="1285884"/>
            <a:chOff x="1000100" y="1500174"/>
            <a:chExt cx="7500990" cy="1285884"/>
          </a:xfrm>
        </p:grpSpPr>
        <p:sp>
          <p:nvSpPr>
            <p:cNvPr id="5" name="وسيلة شرح مع سهم إلى الأسفل 4"/>
            <p:cNvSpPr/>
            <p:nvPr/>
          </p:nvSpPr>
          <p:spPr>
            <a:xfrm>
              <a:off x="1000100" y="1500174"/>
              <a:ext cx="7500990" cy="1285884"/>
            </a:xfrm>
            <a:prstGeom prst="downArrowCallou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071538" y="1500175"/>
              <a:ext cx="7429552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تعرض الهيدروجين لبحوث تجريبية ونظرية مستفيضة حيث عكف العلماء على دراسة هذا العنصر لعدة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اسباب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857224" y="2928934"/>
            <a:ext cx="7286676" cy="3143272"/>
            <a:chOff x="857224" y="2928934"/>
            <a:chExt cx="7286676" cy="3143272"/>
          </a:xfrm>
        </p:grpSpPr>
        <p:sp>
          <p:nvSpPr>
            <p:cNvPr id="8" name="مستطيل مستدير الزوايا 7"/>
            <p:cNvSpPr/>
            <p:nvPr/>
          </p:nvSpPr>
          <p:spPr>
            <a:xfrm>
              <a:off x="857224" y="2928934"/>
              <a:ext cx="7286676" cy="314327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928662" y="3143248"/>
              <a:ext cx="7143800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التركيب الذري البسيط لها مقارنة بالتركيب الجزيئي المعقد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نظام مثالي لعمل اختبارات دقيقة للدراسات النظرية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كل ما نعلمه عن ذرة الهيدروجين يمكن تمديده ليشمل الايونات ذات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الواحد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4-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الاعداد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الكمية الخاصة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يمكن استخدامها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اكثر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تعقيداً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5-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النظام الذري الوحيد الذي يمكن حل معادلة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شرودنجر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له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3428992" y="714356"/>
            <a:ext cx="5286412" cy="785818"/>
            <a:chOff x="3214678" y="1000108"/>
            <a:chExt cx="5500726" cy="714380"/>
          </a:xfrm>
        </p:grpSpPr>
        <p:sp>
          <p:nvSpPr>
            <p:cNvPr id="3" name="مستطيل 2"/>
            <p:cNvSpPr/>
            <p:nvPr/>
          </p:nvSpPr>
          <p:spPr>
            <a:xfrm>
              <a:off x="3571868" y="1000108"/>
              <a:ext cx="5143536" cy="71438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tint val="66000"/>
                    <a:satMod val="160000"/>
                  </a:schemeClr>
                </a:gs>
                <a:gs pos="50000">
                  <a:schemeClr val="accent2">
                    <a:lumMod val="75000"/>
                    <a:tint val="44500"/>
                    <a:satMod val="160000"/>
                  </a:schemeClr>
                </a:gs>
                <a:gs pos="100000">
                  <a:schemeClr val="accent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3214678" y="1142984"/>
              <a:ext cx="542928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النموذج الأول :نموذج بور لذرة الهيدروجين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1" name="مجموعة 10"/>
          <p:cNvGrpSpPr/>
          <p:nvPr/>
        </p:nvGrpSpPr>
        <p:grpSpPr>
          <a:xfrm>
            <a:off x="285720" y="3214686"/>
            <a:ext cx="8572560" cy="3143272"/>
            <a:chOff x="285720" y="3214686"/>
            <a:chExt cx="8572560" cy="3143272"/>
          </a:xfrm>
        </p:grpSpPr>
        <p:sp>
          <p:nvSpPr>
            <p:cNvPr id="8" name="مستطيل مستدير الزوايا 7"/>
            <p:cNvSpPr/>
            <p:nvPr/>
          </p:nvSpPr>
          <p:spPr>
            <a:xfrm>
              <a:off x="285720" y="3214686"/>
              <a:ext cx="8572560" cy="314327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357158" y="3214686"/>
              <a:ext cx="8429684" cy="310854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اعتمد بور في افتراضاته على نموذج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مع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اجراء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بعض التعديلات ,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اما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الافكار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الاساسية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لنظرية بور فهي :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يدور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مدارات دائرية حول النواة تحت تأثير قوة التجاذب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لكولوم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.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ليست كل المدارات مستقرة , ففي المدارات المستقرة لا يبعث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اشعة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.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ينبعث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اشعاع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الذرة عندما يقفز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مدار ابتدائي ذو طاقة أعلى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مدار أقل في الطاقة .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- تحدد مدارات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بشرط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ترتبط بكمية الحركة الزاوية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192882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مجموعة 8"/>
          <p:cNvGrpSpPr/>
          <p:nvPr/>
        </p:nvGrpSpPr>
        <p:grpSpPr>
          <a:xfrm>
            <a:off x="714316" y="1643050"/>
            <a:ext cx="8429684" cy="1456433"/>
            <a:chOff x="500034" y="1643050"/>
            <a:chExt cx="8429684" cy="1456433"/>
          </a:xfrm>
        </p:grpSpPr>
        <p:sp>
          <p:nvSpPr>
            <p:cNvPr id="5" name="شكل بيضاوي 4"/>
            <p:cNvSpPr/>
            <p:nvPr/>
          </p:nvSpPr>
          <p:spPr>
            <a:xfrm>
              <a:off x="500034" y="1643050"/>
              <a:ext cx="8429684" cy="135732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500034" y="1714488"/>
              <a:ext cx="7786742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اقترح بور في عام 1913نموذجاً لذرة الهيدروجين من أجل تطويق الاستنتاجات الخاطئة لسقوط الالكترونات في النواة واستمرار انبعاث الطيف من الذرة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099" y="500042"/>
            <a:ext cx="3109833" cy="221457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6" name="مجموعة 5"/>
          <p:cNvGrpSpPr/>
          <p:nvPr/>
        </p:nvGrpSpPr>
        <p:grpSpPr>
          <a:xfrm>
            <a:off x="4929190" y="714356"/>
            <a:ext cx="3426472" cy="1571636"/>
            <a:chOff x="4632645" y="956243"/>
            <a:chExt cx="3426472" cy="1571636"/>
          </a:xfrm>
        </p:grpSpPr>
        <p:sp>
          <p:nvSpPr>
            <p:cNvPr id="4" name="وسيلة شرح خطية 2 3"/>
            <p:cNvSpPr/>
            <p:nvPr/>
          </p:nvSpPr>
          <p:spPr>
            <a:xfrm rot="4332182">
              <a:off x="5650351" y="119112"/>
              <a:ext cx="1571636" cy="3245897"/>
            </a:xfrm>
            <a:prstGeom prst="borderCallout2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مربع نص 4"/>
            <p:cNvSpPr txBox="1"/>
            <p:nvPr/>
          </p:nvSpPr>
          <p:spPr>
            <a:xfrm rot="20486160">
              <a:off x="4632645" y="1076237"/>
              <a:ext cx="3397299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نموذج بور لذرة الهيدروجين وفيه يسمح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بالدوران حول النواة في مدارات محددة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9" name="مجموعة 8"/>
          <p:cNvGrpSpPr/>
          <p:nvPr/>
        </p:nvGrpSpPr>
        <p:grpSpPr>
          <a:xfrm>
            <a:off x="3643306" y="2928934"/>
            <a:ext cx="5214974" cy="523220"/>
            <a:chOff x="3643306" y="2928934"/>
            <a:chExt cx="5214974" cy="523220"/>
          </a:xfrm>
        </p:grpSpPr>
        <p:sp>
          <p:nvSpPr>
            <p:cNvPr id="7" name="مستطيل مستدير الزوايا 6"/>
            <p:cNvSpPr/>
            <p:nvPr/>
          </p:nvSpPr>
          <p:spPr>
            <a:xfrm>
              <a:off x="3643306" y="2928934"/>
              <a:ext cx="5214974" cy="50006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3714744" y="2928934"/>
              <a:ext cx="507209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باستخدام فروض بور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الاربعة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يتم حساب ما يلي :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2" name="مجموعة 11"/>
          <p:cNvGrpSpPr/>
          <p:nvPr/>
        </p:nvGrpSpPr>
        <p:grpSpPr>
          <a:xfrm>
            <a:off x="5857884" y="3643314"/>
            <a:ext cx="3071802" cy="594658"/>
            <a:chOff x="5857884" y="3643314"/>
            <a:chExt cx="3071802" cy="594658"/>
          </a:xfrm>
        </p:grpSpPr>
        <p:sp>
          <p:nvSpPr>
            <p:cNvPr id="10" name="مستطيل 9"/>
            <p:cNvSpPr/>
            <p:nvPr/>
          </p:nvSpPr>
          <p:spPr>
            <a:xfrm>
              <a:off x="6143636" y="3643314"/>
              <a:ext cx="2786050" cy="5715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مربع نص 10"/>
            <p:cNvSpPr txBox="1"/>
            <p:nvPr/>
          </p:nvSpPr>
          <p:spPr>
            <a:xfrm>
              <a:off x="5857884" y="3714752"/>
              <a:ext cx="30003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الطاقة الكلية للذرة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1342" y="4572008"/>
            <a:ext cx="4255170" cy="857256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21" name="مجموعة 20"/>
          <p:cNvGrpSpPr/>
          <p:nvPr/>
        </p:nvGrpSpPr>
        <p:grpSpPr>
          <a:xfrm>
            <a:off x="1797966" y="5828323"/>
            <a:ext cx="1928826" cy="523220"/>
            <a:chOff x="1797966" y="5828323"/>
            <a:chExt cx="1928826" cy="523220"/>
          </a:xfrm>
        </p:grpSpPr>
        <p:sp>
          <p:nvSpPr>
            <p:cNvPr id="16" name="وسيلة شرح خطية 1 15"/>
            <p:cNvSpPr/>
            <p:nvPr/>
          </p:nvSpPr>
          <p:spPr>
            <a:xfrm rot="9523757">
              <a:off x="1797966" y="5835968"/>
              <a:ext cx="1928826" cy="428628"/>
            </a:xfrm>
            <a:prstGeom prst="borderCallout1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مربع نص 17"/>
            <p:cNvSpPr txBox="1"/>
            <p:nvPr/>
          </p:nvSpPr>
          <p:spPr>
            <a:xfrm rot="20236190">
              <a:off x="2016103" y="5828323"/>
              <a:ext cx="142876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طاقة الحركة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0" name="مجموعة 19"/>
          <p:cNvGrpSpPr/>
          <p:nvPr/>
        </p:nvGrpSpPr>
        <p:grpSpPr>
          <a:xfrm>
            <a:off x="3457531" y="5917863"/>
            <a:ext cx="2069617" cy="603193"/>
            <a:chOff x="3457531" y="5917863"/>
            <a:chExt cx="2069617" cy="603193"/>
          </a:xfrm>
        </p:grpSpPr>
        <p:sp>
          <p:nvSpPr>
            <p:cNvPr id="17" name="وسيلة شرح خطية 1 16"/>
            <p:cNvSpPr/>
            <p:nvPr/>
          </p:nvSpPr>
          <p:spPr>
            <a:xfrm rot="9523757">
              <a:off x="3622486" y="5917863"/>
              <a:ext cx="1904662" cy="477175"/>
            </a:xfrm>
            <a:prstGeom prst="borderCallout1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/>
            <p:cNvSpPr txBox="1"/>
            <p:nvPr/>
          </p:nvSpPr>
          <p:spPr>
            <a:xfrm rot="20302750">
              <a:off x="3457531" y="5997836"/>
              <a:ext cx="192882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طاقة الوضع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/>
          <p:cNvGrpSpPr/>
          <p:nvPr/>
        </p:nvGrpSpPr>
        <p:grpSpPr>
          <a:xfrm>
            <a:off x="5500694" y="357166"/>
            <a:ext cx="3143272" cy="1357322"/>
            <a:chOff x="5500694" y="357166"/>
            <a:chExt cx="3143272" cy="1357322"/>
          </a:xfrm>
        </p:grpSpPr>
        <p:sp>
          <p:nvSpPr>
            <p:cNvPr id="3" name="سهم إلى اليسار 2"/>
            <p:cNvSpPr/>
            <p:nvPr/>
          </p:nvSpPr>
          <p:spPr>
            <a:xfrm>
              <a:off x="5500694" y="357166"/>
              <a:ext cx="3143272" cy="1357322"/>
            </a:xfrm>
            <a:prstGeom prst="left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5572132" y="571480"/>
              <a:ext cx="3071834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ومن قانوني نيوتن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وكولوم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فان طاقة الحركة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تصبح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171" t="11596" b="13028"/>
          <a:stretch>
            <a:fillRect/>
          </a:stretch>
        </p:blipFill>
        <p:spPr bwMode="auto">
          <a:xfrm>
            <a:off x="1357290" y="642918"/>
            <a:ext cx="3282346" cy="928694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7" name="سهم منحني إلى الأعلى 6"/>
          <p:cNvSpPr/>
          <p:nvPr/>
        </p:nvSpPr>
        <p:spPr>
          <a:xfrm rot="5400000">
            <a:off x="4536281" y="1321579"/>
            <a:ext cx="928694" cy="1857388"/>
          </a:xfrm>
          <a:prstGeom prst="bentUp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ربع نص 8"/>
          <p:cNvSpPr txBox="1"/>
          <p:nvPr/>
        </p:nvSpPr>
        <p:spPr>
          <a:xfrm>
            <a:off x="500034" y="2071678"/>
            <a:ext cx="3500462" cy="52322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وبالتالي ستؤول الطاقة الكلية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الى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928802"/>
            <a:ext cx="1846010" cy="850409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1" name="مجموعة 10"/>
          <p:cNvGrpSpPr/>
          <p:nvPr/>
        </p:nvGrpSpPr>
        <p:grpSpPr>
          <a:xfrm>
            <a:off x="4357686" y="3071810"/>
            <a:ext cx="4572000" cy="1025545"/>
            <a:chOff x="5857884" y="3643314"/>
            <a:chExt cx="3071802" cy="1025545"/>
          </a:xfrm>
        </p:grpSpPr>
        <p:sp>
          <p:nvSpPr>
            <p:cNvPr id="12" name="مستطيل 11"/>
            <p:cNvSpPr/>
            <p:nvPr/>
          </p:nvSpPr>
          <p:spPr>
            <a:xfrm>
              <a:off x="6143636" y="3643314"/>
              <a:ext cx="2786050" cy="5715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5857884" y="3714752"/>
              <a:ext cx="300039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نصف قطر المدارات المسموح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3786190"/>
            <a:ext cx="4907154" cy="857256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9" name="مجموعة 18"/>
          <p:cNvGrpSpPr/>
          <p:nvPr/>
        </p:nvGrpSpPr>
        <p:grpSpPr>
          <a:xfrm>
            <a:off x="5572132" y="4929174"/>
            <a:ext cx="3214710" cy="1428784"/>
            <a:chOff x="5572132" y="4929174"/>
            <a:chExt cx="3214710" cy="1428784"/>
          </a:xfrm>
        </p:grpSpPr>
        <p:sp>
          <p:nvSpPr>
            <p:cNvPr id="17" name="نجمة مكونة من 10 نقاط 16"/>
            <p:cNvSpPr/>
            <p:nvPr/>
          </p:nvSpPr>
          <p:spPr>
            <a:xfrm>
              <a:off x="5715008" y="4929174"/>
              <a:ext cx="3071834" cy="1428784"/>
            </a:xfrm>
            <a:prstGeom prst="star10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مربع نص 17"/>
            <p:cNvSpPr txBox="1"/>
            <p:nvPr/>
          </p:nvSpPr>
          <p:spPr>
            <a:xfrm>
              <a:off x="5572132" y="5143512"/>
              <a:ext cx="2714644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تعبير أدق لنصف قطر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ذرة الهيدروجين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 r="8564"/>
          <a:stretch>
            <a:fillRect/>
          </a:stretch>
        </p:blipFill>
        <p:spPr bwMode="auto">
          <a:xfrm>
            <a:off x="214282" y="5286388"/>
            <a:ext cx="5429256" cy="785818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6215074" y="571481"/>
            <a:ext cx="2428892" cy="1714512"/>
            <a:chOff x="6215074" y="571480"/>
            <a:chExt cx="2428892" cy="993551"/>
          </a:xfrm>
        </p:grpSpPr>
        <p:sp>
          <p:nvSpPr>
            <p:cNvPr id="2" name="مستطيل مستدير الزوايا 1"/>
            <p:cNvSpPr/>
            <p:nvPr/>
          </p:nvSpPr>
          <p:spPr>
            <a:xfrm>
              <a:off x="6215074" y="571480"/>
              <a:ext cx="2428892" cy="57150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6215074" y="610924"/>
              <a:ext cx="228601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نصف قطر ذرة بور والتي تناظر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n=1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71480"/>
            <a:ext cx="4179854" cy="1000132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 l="11206" r="7150"/>
          <a:stretch>
            <a:fillRect/>
          </a:stretch>
        </p:blipFill>
        <p:spPr bwMode="auto">
          <a:xfrm>
            <a:off x="571472" y="2071678"/>
            <a:ext cx="3643338" cy="396953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8" name="سهم إلى اليسار 7"/>
          <p:cNvSpPr/>
          <p:nvPr/>
        </p:nvSpPr>
        <p:spPr>
          <a:xfrm>
            <a:off x="5000628" y="3286124"/>
            <a:ext cx="2428892" cy="500066"/>
          </a:xfrm>
          <a:prstGeom prst="lef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ربع نص 8"/>
          <p:cNvSpPr txBox="1"/>
          <p:nvPr/>
        </p:nvSpPr>
        <p:spPr>
          <a:xfrm>
            <a:off x="4500562" y="4071942"/>
            <a:ext cx="4429156" cy="954107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المدارات الدائرية الثلاث لذرة الهيدروجين والتي تنبأ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بها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بور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4286248" y="500042"/>
            <a:ext cx="4572000" cy="594658"/>
            <a:chOff x="5857884" y="3643314"/>
            <a:chExt cx="3071802" cy="594658"/>
          </a:xfrm>
        </p:grpSpPr>
        <p:sp>
          <p:nvSpPr>
            <p:cNvPr id="3" name="مستطيل 2"/>
            <p:cNvSpPr/>
            <p:nvPr/>
          </p:nvSpPr>
          <p:spPr>
            <a:xfrm>
              <a:off x="6143636" y="3643314"/>
              <a:ext cx="2786050" cy="5715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5857884" y="3714752"/>
              <a:ext cx="30003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3- مستويات الطاقة المسموح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r="2199" b="9091"/>
          <a:stretch>
            <a:fillRect/>
          </a:stretch>
        </p:blipFill>
        <p:spPr bwMode="auto">
          <a:xfrm>
            <a:off x="785786" y="1214422"/>
            <a:ext cx="4357718" cy="71438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2" name="مجموعة 11"/>
          <p:cNvGrpSpPr/>
          <p:nvPr/>
        </p:nvGrpSpPr>
        <p:grpSpPr>
          <a:xfrm>
            <a:off x="4357686" y="2071678"/>
            <a:ext cx="3929090" cy="642942"/>
            <a:chOff x="4357686" y="2071678"/>
            <a:chExt cx="3929090" cy="642942"/>
          </a:xfrm>
        </p:grpSpPr>
        <p:sp>
          <p:nvSpPr>
            <p:cNvPr id="6" name="مستطيل مستدير الزوايا 5"/>
            <p:cNvSpPr/>
            <p:nvPr/>
          </p:nvSpPr>
          <p:spPr>
            <a:xfrm>
              <a:off x="4500562" y="2071678"/>
              <a:ext cx="3786214" cy="64294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4357686" y="2143116"/>
              <a:ext cx="385765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وبادخال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القيم العددية تصبح المعادلة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3305" y="3238500"/>
            <a:ext cx="4291637" cy="762003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1" name="مجموعة 10"/>
          <p:cNvGrpSpPr/>
          <p:nvPr/>
        </p:nvGrpSpPr>
        <p:grpSpPr>
          <a:xfrm>
            <a:off x="5786446" y="2928934"/>
            <a:ext cx="2928958" cy="1660864"/>
            <a:chOff x="5786446" y="2928934"/>
            <a:chExt cx="2928958" cy="1660864"/>
          </a:xfrm>
        </p:grpSpPr>
        <p:sp>
          <p:nvSpPr>
            <p:cNvPr id="9" name="مخطط انسيابي: تخزين داخلي 8"/>
            <p:cNvSpPr/>
            <p:nvPr/>
          </p:nvSpPr>
          <p:spPr>
            <a:xfrm>
              <a:off x="5857884" y="2928934"/>
              <a:ext cx="2786050" cy="1571636"/>
            </a:xfrm>
            <a:prstGeom prst="flowChartInternalStorag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5786446" y="3143248"/>
              <a:ext cx="2928958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</a:t>
              </a:r>
              <a:r>
                <a:rPr lang="ar-SA" sz="3200" b="1" dirty="0" smtClean="0">
                  <a:solidFill>
                    <a:schemeClr val="tx2">
                      <a:lumMod val="75000"/>
                    </a:schemeClr>
                  </a:solidFill>
                  <a:latin typeface="Traditional Arabic" pitchFamily="18" charset="-78"/>
                  <a:cs typeface="Traditional Arabic" pitchFamily="18" charset="-78"/>
                </a:rPr>
                <a:t>لاحظي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أن مستويات الطاقة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مكماة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وكذلك أنصاف الأقطار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cxnSp>
        <p:nvCxnSpPr>
          <p:cNvPr id="14" name="رابط كسهم مستقيم 13"/>
          <p:cNvCxnSpPr/>
          <p:nvPr/>
        </p:nvCxnSpPr>
        <p:spPr>
          <a:xfrm rot="10800000" flipV="1">
            <a:off x="1142976" y="4214818"/>
            <a:ext cx="1143008" cy="857256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مجموعة 33"/>
          <p:cNvGrpSpPr/>
          <p:nvPr/>
        </p:nvGrpSpPr>
        <p:grpSpPr>
          <a:xfrm>
            <a:off x="0" y="5214950"/>
            <a:ext cx="2143108" cy="1428760"/>
            <a:chOff x="0" y="5214950"/>
            <a:chExt cx="2143108" cy="1428760"/>
          </a:xfrm>
        </p:grpSpPr>
        <p:sp>
          <p:nvSpPr>
            <p:cNvPr id="23" name="مستطيل 22"/>
            <p:cNvSpPr/>
            <p:nvPr/>
          </p:nvSpPr>
          <p:spPr>
            <a:xfrm>
              <a:off x="0" y="5214950"/>
              <a:ext cx="2143108" cy="142876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6" name="مربع نص 25"/>
            <p:cNvSpPr txBox="1"/>
            <p:nvPr/>
          </p:nvSpPr>
          <p:spPr>
            <a:xfrm>
              <a:off x="0" y="5286388"/>
              <a:ext cx="2071670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عندما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n=1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 فان 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E=-13.6ev  </a:t>
              </a:r>
              <a:endParaRPr lang="ar-SA" sz="24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وتسمى الحالة الأرضية 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33" name="مجموعة 32"/>
          <p:cNvGrpSpPr/>
          <p:nvPr/>
        </p:nvGrpSpPr>
        <p:grpSpPr>
          <a:xfrm>
            <a:off x="2357422" y="5214950"/>
            <a:ext cx="2143140" cy="1569660"/>
            <a:chOff x="2357422" y="5214950"/>
            <a:chExt cx="2143140" cy="1569660"/>
          </a:xfrm>
        </p:grpSpPr>
        <p:sp>
          <p:nvSpPr>
            <p:cNvPr id="24" name="مستطيل 23"/>
            <p:cNvSpPr/>
            <p:nvPr/>
          </p:nvSpPr>
          <p:spPr>
            <a:xfrm>
              <a:off x="2714612" y="5214950"/>
              <a:ext cx="1785950" cy="142876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7" name="مربع نص 26"/>
            <p:cNvSpPr txBox="1"/>
            <p:nvPr/>
          </p:nvSpPr>
          <p:spPr>
            <a:xfrm>
              <a:off x="2357422" y="5214950"/>
              <a:ext cx="2071702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عندما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n=2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 فان 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E=-3.4ev  </a:t>
              </a:r>
              <a:endParaRPr lang="ar-SA" sz="24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وتسمى حالة </a:t>
              </a:r>
              <a:r>
                <a:rPr lang="ar-SA" sz="2400" b="1" dirty="0" err="1" smtClean="0">
                  <a:latin typeface="Traditional Arabic" pitchFamily="18" charset="-78"/>
                  <a:cs typeface="Traditional Arabic" pitchFamily="18" charset="-78"/>
                </a:rPr>
                <a:t>الاثارة</a:t>
              </a:r>
              <a:endParaRPr lang="ar-SA" sz="24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    الأولى  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cxnSp>
        <p:nvCxnSpPr>
          <p:cNvPr id="18" name="رابط كسهم مستقيم 17"/>
          <p:cNvCxnSpPr/>
          <p:nvPr/>
        </p:nvCxnSpPr>
        <p:spPr>
          <a:xfrm rot="5400000">
            <a:off x="2822563" y="4678371"/>
            <a:ext cx="1071570" cy="1588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>
            <a:off x="4572000" y="4143380"/>
            <a:ext cx="1214446" cy="1000132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مجموعة 31"/>
          <p:cNvGrpSpPr/>
          <p:nvPr/>
        </p:nvGrpSpPr>
        <p:grpSpPr>
          <a:xfrm>
            <a:off x="5572132" y="5214950"/>
            <a:ext cx="3214710" cy="1643050"/>
            <a:chOff x="5572132" y="5214950"/>
            <a:chExt cx="3214710" cy="1643050"/>
          </a:xfrm>
        </p:grpSpPr>
        <p:sp>
          <p:nvSpPr>
            <p:cNvPr id="25" name="مستطيل 24"/>
            <p:cNvSpPr/>
            <p:nvPr/>
          </p:nvSpPr>
          <p:spPr>
            <a:xfrm>
              <a:off x="5715008" y="5214950"/>
              <a:ext cx="3071834" cy="164305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8" name="مربع نص 27"/>
            <p:cNvSpPr txBox="1"/>
            <p:nvPr/>
          </p:nvSpPr>
          <p:spPr>
            <a:xfrm>
              <a:off x="5572132" y="5288340"/>
              <a:ext cx="3143272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عندما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n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تساوي </a:t>
              </a:r>
              <a:r>
                <a:rPr lang="ar-SA" sz="2400" b="1" dirty="0" err="1" smtClean="0">
                  <a:latin typeface="Traditional Arabic" pitchFamily="18" charset="-78"/>
                  <a:cs typeface="Traditional Arabic" pitchFamily="18" charset="-78"/>
                </a:rPr>
                <a:t>مالانهاية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فان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E=0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وهذه الحالة تمثل انتزاع </a:t>
              </a:r>
              <a:r>
                <a:rPr lang="ar-SA" sz="24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من الذرة وتسمى طاقة التأين 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31" name="مجموعة 30"/>
          <p:cNvGrpSpPr/>
          <p:nvPr/>
        </p:nvGrpSpPr>
        <p:grpSpPr>
          <a:xfrm>
            <a:off x="4643438" y="1214422"/>
            <a:ext cx="3643338" cy="857256"/>
            <a:chOff x="4643438" y="1214422"/>
            <a:chExt cx="3643338" cy="857256"/>
          </a:xfrm>
        </p:grpSpPr>
        <p:sp>
          <p:nvSpPr>
            <p:cNvPr id="29" name="سهم إلى اليمين 28"/>
            <p:cNvSpPr/>
            <p:nvPr/>
          </p:nvSpPr>
          <p:spPr>
            <a:xfrm>
              <a:off x="4786314" y="1214422"/>
              <a:ext cx="3500462" cy="857256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0" name="مربع نص 29"/>
            <p:cNvSpPr txBox="1"/>
            <p:nvPr/>
          </p:nvSpPr>
          <p:spPr>
            <a:xfrm>
              <a:off x="4643438" y="1357298"/>
              <a:ext cx="350046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tx2"/>
                  </a:solidFill>
                  <a:latin typeface="Traditional Arabic" pitchFamily="18" charset="-78"/>
                  <a:cs typeface="Traditional Arabic" pitchFamily="18" charset="-78"/>
                </a:rPr>
                <a:t>انتبهي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: البسط يمثل العدد الذري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مربع نص 15"/>
          <p:cNvSpPr txBox="1"/>
          <p:nvPr/>
        </p:nvSpPr>
        <p:spPr>
          <a:xfrm>
            <a:off x="7143768" y="4857760"/>
            <a:ext cx="1785950" cy="138499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وبكتابة المعادلة بدلالة الطول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الموجي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4" name="مجموعة 3"/>
          <p:cNvGrpSpPr/>
          <p:nvPr/>
        </p:nvGrpSpPr>
        <p:grpSpPr>
          <a:xfrm>
            <a:off x="6858016" y="928670"/>
            <a:ext cx="1357322" cy="1023286"/>
            <a:chOff x="6357950" y="571480"/>
            <a:chExt cx="1357322" cy="1023286"/>
          </a:xfrm>
        </p:grpSpPr>
        <p:sp>
          <p:nvSpPr>
            <p:cNvPr id="2" name="مثلث متساوي الساقين 1"/>
            <p:cNvSpPr/>
            <p:nvPr/>
          </p:nvSpPr>
          <p:spPr>
            <a:xfrm>
              <a:off x="6357950" y="571480"/>
              <a:ext cx="1357322" cy="1000132"/>
            </a:xfrm>
            <a:prstGeom prst="triangle">
              <a:avLst/>
            </a:prstGeom>
            <a:solidFill>
              <a:srgbClr val="CC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6357950" y="1071546"/>
              <a:ext cx="121444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ملاحظة</a:t>
              </a:r>
              <a:r>
                <a:rPr lang="ar-SA" dirty="0" smtClean="0"/>
                <a:t> </a:t>
              </a:r>
              <a:endParaRPr lang="ar-SA" dirty="0"/>
            </a:p>
          </p:txBody>
        </p:sp>
      </p:grpSp>
      <p:grpSp>
        <p:nvGrpSpPr>
          <p:cNvPr id="9" name="مجموعة 8"/>
          <p:cNvGrpSpPr/>
          <p:nvPr/>
        </p:nvGrpSpPr>
        <p:grpSpPr>
          <a:xfrm>
            <a:off x="1142976" y="1214422"/>
            <a:ext cx="5643602" cy="714380"/>
            <a:chOff x="1142976" y="1214422"/>
            <a:chExt cx="5643602" cy="714380"/>
          </a:xfrm>
        </p:grpSpPr>
        <p:sp>
          <p:nvSpPr>
            <p:cNvPr id="5" name="مستطيل 4"/>
            <p:cNvSpPr/>
            <p:nvPr/>
          </p:nvSpPr>
          <p:spPr>
            <a:xfrm>
              <a:off x="1142976" y="1214422"/>
              <a:ext cx="5643602" cy="71438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214414" y="1285860"/>
              <a:ext cx="550072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يحدث التأين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الموجود في المدار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الاخير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1214414" y="2357430"/>
            <a:ext cx="6715172" cy="714380"/>
            <a:chOff x="1214414" y="2357430"/>
            <a:chExt cx="6715172" cy="714380"/>
          </a:xfrm>
        </p:grpSpPr>
        <p:sp>
          <p:nvSpPr>
            <p:cNvPr id="7" name="شكل بيضاوي 6"/>
            <p:cNvSpPr/>
            <p:nvPr/>
          </p:nvSpPr>
          <p:spPr>
            <a:xfrm>
              <a:off x="1214414" y="2357430"/>
              <a:ext cx="6715172" cy="71438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1928794" y="2500306"/>
              <a:ext cx="507209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اذن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أوجدي طاقة التأين لذرة الهيدروجين ؟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1" name="مجموعة 10"/>
          <p:cNvGrpSpPr/>
          <p:nvPr/>
        </p:nvGrpSpPr>
        <p:grpSpPr>
          <a:xfrm>
            <a:off x="5000628" y="3357562"/>
            <a:ext cx="3929058" cy="594658"/>
            <a:chOff x="5857884" y="3643314"/>
            <a:chExt cx="3071802" cy="594658"/>
          </a:xfrm>
        </p:grpSpPr>
        <p:sp>
          <p:nvSpPr>
            <p:cNvPr id="12" name="مستطيل 11"/>
            <p:cNvSpPr/>
            <p:nvPr/>
          </p:nvSpPr>
          <p:spPr>
            <a:xfrm>
              <a:off x="6143636" y="3643314"/>
              <a:ext cx="2786050" cy="5715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5857884" y="3714752"/>
              <a:ext cx="30003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4- تردد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المنبعث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349" b="15385"/>
          <a:stretch>
            <a:fillRect/>
          </a:stretch>
        </p:blipFill>
        <p:spPr bwMode="auto">
          <a:xfrm>
            <a:off x="785786" y="4071942"/>
            <a:ext cx="5221468" cy="857257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5" name="سهم منحني إلى اليسار 14"/>
          <p:cNvSpPr/>
          <p:nvPr/>
        </p:nvSpPr>
        <p:spPr>
          <a:xfrm>
            <a:off x="6215074" y="4572008"/>
            <a:ext cx="1000132" cy="1928826"/>
          </a:xfrm>
          <a:prstGeom prst="curved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572140"/>
            <a:ext cx="4733970" cy="85725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5857884" y="928670"/>
            <a:ext cx="2214578" cy="571504"/>
            <a:chOff x="6143636" y="785794"/>
            <a:chExt cx="2214578" cy="571504"/>
          </a:xfrm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143636" y="78579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 smtClean="0"/>
                <a:t>Quick Quiz</a:t>
              </a:r>
              <a:endParaRPr lang="ar-SA" sz="2800" b="1" dirty="0"/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785786" y="1785926"/>
            <a:ext cx="7429552" cy="2500330"/>
            <a:chOff x="785786" y="1785926"/>
            <a:chExt cx="7429552" cy="2500330"/>
          </a:xfrm>
        </p:grpSpPr>
        <p:sp>
          <p:nvSpPr>
            <p:cNvPr id="6" name="مستطيل 5"/>
            <p:cNvSpPr/>
            <p:nvPr/>
          </p:nvSpPr>
          <p:spPr>
            <a:xfrm>
              <a:off x="785786" y="1785926"/>
              <a:ext cx="7429552" cy="250033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857224" y="1999489"/>
              <a:ext cx="7286676" cy="224676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ذرة هيدروجين في الحالة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الارضية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, سقط عليها العديد من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كلا منها طاقته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10.5 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ev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فكانت النتيجة :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تهيجت الذرة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مستوى أعلى </a:t>
              </a:r>
            </a:p>
            <a:p>
              <a:pPr>
                <a:buFontTx/>
                <a:buChar char="-"/>
              </a:pP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تأينت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الذرة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مرت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دون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تتفاعل مع الذرة  ؟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5857884" y="928670"/>
            <a:ext cx="2214578" cy="571504"/>
            <a:chOff x="6143636" y="785794"/>
            <a:chExt cx="2214578" cy="571504"/>
          </a:xfrm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143636" y="78579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 smtClean="0"/>
                <a:t>Quick Quiz</a:t>
              </a:r>
              <a:endParaRPr lang="ar-SA" sz="2800" b="1" dirty="0"/>
            </a:p>
          </p:txBody>
        </p:sp>
      </p:grpSp>
      <p:grpSp>
        <p:nvGrpSpPr>
          <p:cNvPr id="6" name="مجموعة 5"/>
          <p:cNvGrpSpPr/>
          <p:nvPr/>
        </p:nvGrpSpPr>
        <p:grpSpPr>
          <a:xfrm>
            <a:off x="642910" y="1785926"/>
            <a:ext cx="7429552" cy="2500330"/>
            <a:chOff x="785786" y="1785926"/>
            <a:chExt cx="7429552" cy="2500330"/>
          </a:xfrm>
        </p:grpSpPr>
        <p:sp>
          <p:nvSpPr>
            <p:cNvPr id="7" name="مستطيل 6"/>
            <p:cNvSpPr/>
            <p:nvPr/>
          </p:nvSpPr>
          <p:spPr>
            <a:xfrm>
              <a:off x="785786" y="1785926"/>
              <a:ext cx="7429552" cy="250033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857224" y="1999489"/>
              <a:ext cx="7286676" cy="224676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ذرة هيدروجين في الحالة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الارضية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, سقط عليها العديد من الالكترونات كلا منها طاقته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10.5 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ev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فكانت النتيجة :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تهيجت الذرة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مستوى أعلى </a:t>
              </a:r>
            </a:p>
            <a:p>
              <a:pPr>
                <a:buFontTx/>
                <a:buChar char="-"/>
              </a:pP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تأينت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الذرة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مرت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دون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تتفاعل مع الذرة  ؟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5857884" y="928670"/>
            <a:ext cx="2214578" cy="571504"/>
            <a:chOff x="6143636" y="785794"/>
            <a:chExt cx="2214578" cy="571504"/>
          </a:xfrm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143636" y="78579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 smtClean="0"/>
                <a:t>Quick Quiz</a:t>
              </a:r>
              <a:endParaRPr lang="ar-SA" sz="2800" b="1" dirty="0"/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642910" y="1785926"/>
            <a:ext cx="7429552" cy="2841865"/>
            <a:chOff x="785786" y="1785926"/>
            <a:chExt cx="7429552" cy="2500330"/>
          </a:xfrm>
        </p:grpSpPr>
        <p:sp>
          <p:nvSpPr>
            <p:cNvPr id="6" name="مستطيل 5"/>
            <p:cNvSpPr/>
            <p:nvPr/>
          </p:nvSpPr>
          <p:spPr>
            <a:xfrm>
              <a:off x="785786" y="1785926"/>
              <a:ext cx="7429552" cy="250033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857224" y="1911631"/>
              <a:ext cx="7286676" cy="235585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تنتقل ذرة هيدروجين من المستوى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n=3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المستوى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n=2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ثم انتقلت بعد ذلك من المستوى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المستوى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n=1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, أي انتقال يؤدي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انبعاث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فوتون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ذو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اطول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طول موجي ؟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الانتقال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الاول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الانتقال الثاني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3- ليس أي منها لان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الاطوال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تكون نفسها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لاكلا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الانتقالين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357950" y="1428736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(1)</a:t>
              </a:r>
              <a:endParaRPr lang="ar-SA" sz="2800" b="1" dirty="0"/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785786" y="2214554"/>
            <a:ext cx="7429552" cy="1357322"/>
            <a:chOff x="714348" y="1643050"/>
            <a:chExt cx="7429552" cy="1357322"/>
          </a:xfrm>
        </p:grpSpPr>
        <p:sp>
          <p:nvSpPr>
            <p:cNvPr id="6" name="مستطيل 5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85786" y="1785926"/>
              <a:ext cx="728667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ينتقل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ذرة الهيدروجين من الحالة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الحالة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n=1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, احسبي الطول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وتردد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المنبعث نتيجة لذلك ؟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357950" y="1357298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(2)</a:t>
              </a:r>
              <a:endParaRPr lang="ar-SA" sz="2800" b="1" dirty="0"/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714348" y="2214554"/>
            <a:ext cx="7429552" cy="2928958"/>
            <a:chOff x="714348" y="2500306"/>
            <a:chExt cx="7429552" cy="2928958"/>
          </a:xfrm>
        </p:grpSpPr>
        <p:sp>
          <p:nvSpPr>
            <p:cNvPr id="6" name="مستطيل 5"/>
            <p:cNvSpPr/>
            <p:nvPr/>
          </p:nvSpPr>
          <p:spPr>
            <a:xfrm>
              <a:off x="714348" y="2500306"/>
              <a:ext cx="7429552" cy="292895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85786" y="2643183"/>
              <a:ext cx="7286676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في الفراغ ما بين النجوم تم ملاحظة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الهيدروجين المثارة بدرجة عالية (تسمى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ريدبيرج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) اوجدي كلاً من :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الطول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الذي يضبط علية علماء الفلك جهازهم لالتقاط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اشارات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يهبط من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n=273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n=272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نصف قطر مدار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ريدبيرج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التي لها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n=272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- سرعة انطلاق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المتحرك في هذه الذرة الذي له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n=273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</TotalTime>
  <Words>832</Words>
  <Application>Microsoft Office PowerPoint</Application>
  <PresentationFormat>عرض على الشاشة (3:4)‏</PresentationFormat>
  <Paragraphs>90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max</cp:lastModifiedBy>
  <cp:revision>145</cp:revision>
  <dcterms:created xsi:type="dcterms:W3CDTF">2011-03-30T15:48:13Z</dcterms:created>
  <dcterms:modified xsi:type="dcterms:W3CDTF">2012-09-16T05:09:07Z</dcterms:modified>
</cp:coreProperties>
</file>