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4"/>
  </p:notesMasterIdLst>
  <p:sldIdLst>
    <p:sldId id="258" r:id="rId2"/>
    <p:sldId id="259" r:id="rId3"/>
    <p:sldId id="276" r:id="rId4"/>
    <p:sldId id="277" r:id="rId5"/>
    <p:sldId id="278" r:id="rId6"/>
    <p:sldId id="279" r:id="rId7"/>
    <p:sldId id="280" r:id="rId8"/>
    <p:sldId id="282" r:id="rId9"/>
    <p:sldId id="283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3300"/>
    <a:srgbClr val="FFCCCC"/>
    <a:srgbClr val="FFFFCC"/>
    <a:srgbClr val="CCFF99"/>
    <a:srgbClr val="CCFFCC"/>
    <a:srgbClr val="FFCCFF"/>
    <a:srgbClr val="FF99FF"/>
    <a:srgbClr val="6FEB75"/>
    <a:srgbClr val="00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>
        <p:scale>
          <a:sx n="56" d="100"/>
          <a:sy n="56" d="100"/>
        </p:scale>
        <p:origin x="-922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F89850D-41A6-4D2E-820E-B9E1FAD66DA7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97DA23B-1213-4BE8-9316-AD9DA3F351D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9A32D-911D-4C46-8217-F334286C3501}" type="slidenum">
              <a:rPr lang="ar-SA" smtClean="0"/>
              <a:pPr/>
              <a:t>1</a:t>
            </a:fld>
            <a:endParaRPr lang="ar-S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DA23B-1213-4BE8-9316-AD9DA3F351D0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E671-5968-4FF7-8E85-661105FA38BC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5A8A-1EC9-498A-A29E-C440B2B561B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E671-5968-4FF7-8E85-661105FA38BC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5A8A-1EC9-498A-A29E-C440B2B561B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E671-5968-4FF7-8E85-661105FA38BC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5A8A-1EC9-498A-A29E-C440B2B561B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E671-5968-4FF7-8E85-661105FA38BC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5A8A-1EC9-498A-A29E-C440B2B561B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E671-5968-4FF7-8E85-661105FA38BC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5A8A-1EC9-498A-A29E-C440B2B561B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E671-5968-4FF7-8E85-661105FA38BC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5A8A-1EC9-498A-A29E-C440B2B561B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E671-5968-4FF7-8E85-661105FA38BC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5A8A-1EC9-498A-A29E-C440B2B561B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E671-5968-4FF7-8E85-661105FA38BC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5A8A-1EC9-498A-A29E-C440B2B561B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E671-5968-4FF7-8E85-661105FA38BC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5A8A-1EC9-498A-A29E-C440B2B561B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E671-5968-4FF7-8E85-661105FA38BC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5A8A-1EC9-498A-A29E-C440B2B561B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E671-5968-4FF7-8E85-661105FA38BC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5A8A-1EC9-498A-A29E-C440B2B561B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EE671-5968-4FF7-8E85-661105FA38BC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75A8A-1EC9-498A-A29E-C440B2B561BF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 dirty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26DC2-A47B-47E0-9684-8DD6AABFDB2D}" type="slidenum">
              <a:rPr lang="ar-SA" smtClean="0">
                <a:solidFill>
                  <a:schemeClr val="tx1"/>
                </a:solidFill>
              </a:rPr>
              <a:pPr/>
              <a:t>1</a:t>
            </a:fld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1038225"/>
            <a:ext cx="2535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TextBox 4"/>
          <p:cNvSpPr txBox="1"/>
          <p:nvPr/>
        </p:nvSpPr>
        <p:spPr>
          <a:xfrm>
            <a:off x="2571736" y="785794"/>
            <a:ext cx="3857652" cy="584775"/>
          </a:xfrm>
          <a:prstGeom prst="rect">
            <a:avLst/>
          </a:prstGeom>
          <a:gradFill flip="none" rotWithShape="1">
            <a:gsLst>
              <a:gs pos="0">
                <a:srgbClr val="FF6699">
                  <a:shade val="30000"/>
                  <a:satMod val="115000"/>
                </a:srgbClr>
              </a:gs>
              <a:gs pos="50000">
                <a:srgbClr val="FF6699">
                  <a:shade val="67500"/>
                  <a:satMod val="115000"/>
                </a:srgbClr>
              </a:gs>
              <a:gs pos="100000">
                <a:srgbClr val="FF6699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latin typeface="Traditional Arabic" pitchFamily="2" charset="-78"/>
                <a:cs typeface="Traditional Arabic" pitchFamily="2" charset="-78"/>
              </a:rPr>
              <a:t>ناقشنا في المحاضرة السابقة</a:t>
            </a:r>
            <a:endParaRPr lang="ar-SA" sz="3200" b="1" dirty="0"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52" name="TextBox 5"/>
          <p:cNvSpPr txBox="1"/>
          <p:nvPr/>
        </p:nvSpPr>
        <p:spPr>
          <a:xfrm>
            <a:off x="5286380" y="1857364"/>
            <a:ext cx="3214678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bg2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latin typeface="Traditional Arabic" pitchFamily="2" charset="-78"/>
                <a:cs typeface="Traditional Arabic" pitchFamily="2" charset="-78"/>
              </a:rPr>
              <a:t>التركيب الذري للمادة </a:t>
            </a:r>
            <a:endParaRPr lang="ar-SA" sz="2800" b="1" dirty="0"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63" name="TextBox 6"/>
          <p:cNvSpPr txBox="1"/>
          <p:nvPr/>
        </p:nvSpPr>
        <p:spPr>
          <a:xfrm>
            <a:off x="642942" y="1857364"/>
            <a:ext cx="3214678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bg2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latin typeface="Traditional Arabic" pitchFamily="2" charset="-78"/>
                <a:cs typeface="Traditional Arabic" pitchFamily="2" charset="-78"/>
              </a:rPr>
              <a:t>النماذج الذرية </a:t>
            </a:r>
            <a:endParaRPr lang="ar-SA" sz="2800" b="1" dirty="0"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64" name="TextBox 7"/>
          <p:cNvSpPr txBox="1"/>
          <p:nvPr/>
        </p:nvSpPr>
        <p:spPr>
          <a:xfrm>
            <a:off x="1000100" y="2714620"/>
            <a:ext cx="6858016" cy="1384995"/>
          </a:xfrm>
          <a:prstGeom prst="rect">
            <a:avLst/>
          </a:prstGeom>
          <a:gradFill flip="none" rotWithShape="1">
            <a:gsLst>
              <a:gs pos="0">
                <a:srgbClr val="66FF33">
                  <a:tint val="66000"/>
                  <a:satMod val="160000"/>
                </a:srgbClr>
              </a:gs>
              <a:gs pos="50000">
                <a:srgbClr val="66FF33">
                  <a:tint val="44500"/>
                  <a:satMod val="160000"/>
                </a:srgbClr>
              </a:gs>
              <a:gs pos="100000">
                <a:srgbClr val="66FF33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latin typeface="Traditional Arabic" pitchFamily="2" charset="-78"/>
                <a:cs typeface="Traditional Arabic" pitchFamily="2" charset="-78"/>
              </a:rPr>
              <a:t>من </a:t>
            </a:r>
            <a:r>
              <a:rPr lang="ar-SA" sz="2800" b="1" dirty="0" err="1" smtClean="0">
                <a:latin typeface="Traditional Arabic" pitchFamily="2" charset="-78"/>
                <a:cs typeface="Traditional Arabic" pitchFamily="2" charset="-78"/>
              </a:rPr>
              <a:t>اهم</a:t>
            </a:r>
            <a:r>
              <a:rPr lang="ar-SA" sz="2800" b="1" dirty="0" smtClean="0">
                <a:latin typeface="Traditional Arabic" pitchFamily="2" charset="-78"/>
                <a:cs typeface="Traditional Arabic" pitchFamily="2" charset="-78"/>
              </a:rPr>
              <a:t> النماذج الذرية نموذج بور حيث تم دراسة </a:t>
            </a:r>
            <a:r>
              <a:rPr lang="ar-SA" sz="2800" b="1" dirty="0" err="1" smtClean="0">
                <a:latin typeface="Traditional Arabic" pitchFamily="2" charset="-78"/>
                <a:cs typeface="Traditional Arabic" pitchFamily="2" charset="-78"/>
              </a:rPr>
              <a:t>اهم</a:t>
            </a:r>
            <a:r>
              <a:rPr lang="ar-SA" sz="2800" b="1" dirty="0" smtClean="0">
                <a:latin typeface="Traditional Arabic" pitchFamily="2" charset="-78"/>
                <a:cs typeface="Traditional Arabic" pitchFamily="2" charset="-78"/>
              </a:rPr>
              <a:t> القوانين الرياضية المتعلقة </a:t>
            </a:r>
            <a:r>
              <a:rPr lang="ar-SA" sz="2800" b="1" dirty="0" err="1" smtClean="0">
                <a:latin typeface="Traditional Arabic" pitchFamily="2" charset="-78"/>
                <a:cs typeface="Traditional Arabic" pitchFamily="2" charset="-78"/>
              </a:rPr>
              <a:t>بالالكترون</a:t>
            </a:r>
            <a:r>
              <a:rPr lang="ar-SA" sz="2800" b="1" dirty="0" smtClean="0">
                <a:latin typeface="Traditional Arabic" pitchFamily="2" charset="-78"/>
                <a:cs typeface="Traditional Arabic" pitchFamily="2" charset="-78"/>
              </a:rPr>
              <a:t> والذرة , وبواسطة هذا النموذج </a:t>
            </a:r>
            <a:r>
              <a:rPr lang="ar-SA" sz="2800" b="1" dirty="0" err="1" smtClean="0">
                <a:latin typeface="Traditional Arabic" pitchFamily="2" charset="-78"/>
                <a:cs typeface="Traditional Arabic" pitchFamily="2" charset="-78"/>
              </a:rPr>
              <a:t>امكن</a:t>
            </a:r>
            <a:r>
              <a:rPr lang="ar-SA" sz="2800" b="1" dirty="0" smtClean="0">
                <a:latin typeface="Traditional Arabic" pitchFamily="2" charset="-78"/>
                <a:cs typeface="Traditional Arabic" pitchFamily="2" charset="-78"/>
              </a:rPr>
              <a:t> تفسير الكثير من الظواهر الذرية المتعلقة بذرة الهيدروجين وما شابهها </a:t>
            </a:r>
            <a:endParaRPr lang="ar-SA" sz="2800" b="1" dirty="0"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69" name="مربع نص 68"/>
          <p:cNvSpPr txBox="1"/>
          <p:nvPr/>
        </p:nvSpPr>
        <p:spPr>
          <a:xfrm>
            <a:off x="3000364" y="4286256"/>
            <a:ext cx="135732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>
                <a:solidFill>
                  <a:srgbClr val="E4282C"/>
                </a:solidFill>
              </a:rPr>
              <a:t>ولكن</a:t>
            </a:r>
            <a:r>
              <a:rPr lang="ar-SA" dirty="0" smtClean="0"/>
              <a:t> </a:t>
            </a:r>
            <a:endParaRPr lang="ar-SA" dirty="0"/>
          </a:p>
        </p:txBody>
      </p:sp>
      <p:grpSp>
        <p:nvGrpSpPr>
          <p:cNvPr id="16" name="مجموعة 15"/>
          <p:cNvGrpSpPr/>
          <p:nvPr/>
        </p:nvGrpSpPr>
        <p:grpSpPr>
          <a:xfrm>
            <a:off x="785786" y="5214950"/>
            <a:ext cx="6929486" cy="1428736"/>
            <a:chOff x="857224" y="5429264"/>
            <a:chExt cx="6929486" cy="1428736"/>
          </a:xfrm>
        </p:grpSpPr>
        <p:sp>
          <p:nvSpPr>
            <p:cNvPr id="70" name="مستطيل 69"/>
            <p:cNvSpPr/>
            <p:nvPr/>
          </p:nvSpPr>
          <p:spPr>
            <a:xfrm>
              <a:off x="928662" y="5429264"/>
              <a:ext cx="6858048" cy="142873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1" name="مربع نص 70"/>
            <p:cNvSpPr txBox="1"/>
            <p:nvPr/>
          </p:nvSpPr>
          <p:spPr>
            <a:xfrm>
              <a:off x="857224" y="5473005"/>
              <a:ext cx="6858016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مع تقدم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الاجهزة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واكتشاف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المطياف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الذي له قدرة عالية على فصل الخطوط الطيفية تبين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كثيراً من الخطوط الطيفية هي عبارة عن مجموعة من الخطوط القريبة من بعضها .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sp>
        <p:nvSpPr>
          <p:cNvPr id="65" name="سهم للأسفل 64"/>
          <p:cNvSpPr/>
          <p:nvPr/>
        </p:nvSpPr>
        <p:spPr>
          <a:xfrm>
            <a:off x="4357686" y="4000504"/>
            <a:ext cx="428628" cy="1357322"/>
          </a:xfrm>
          <a:prstGeom prst="downArrow">
            <a:avLst/>
          </a:prstGeom>
          <a:solidFill>
            <a:srgbClr val="E4282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63" grpId="0" animBg="1"/>
      <p:bldP spid="64" grpId="0" animBg="1"/>
      <p:bldP spid="69" grpId="0"/>
      <p:bldP spid="6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26DC2-A47B-47E0-9684-8DD6AABFDB2D}" type="slidenum">
              <a:rPr lang="ar-SA" smtClean="0"/>
              <a:pPr/>
              <a:t>2</a:t>
            </a:fld>
            <a:endParaRPr lang="ar-SA" dirty="0"/>
          </a:p>
        </p:txBody>
      </p:sp>
      <p:grpSp>
        <p:nvGrpSpPr>
          <p:cNvPr id="9" name="مجموعة 8"/>
          <p:cNvGrpSpPr/>
          <p:nvPr/>
        </p:nvGrpSpPr>
        <p:grpSpPr>
          <a:xfrm>
            <a:off x="2857488" y="1000108"/>
            <a:ext cx="3429024" cy="785818"/>
            <a:chOff x="2857488" y="1000108"/>
            <a:chExt cx="3429024" cy="785818"/>
          </a:xfrm>
        </p:grpSpPr>
        <p:sp>
          <p:nvSpPr>
            <p:cNvPr id="3" name="شكل بيضاوي 2"/>
            <p:cNvSpPr/>
            <p:nvPr/>
          </p:nvSpPr>
          <p:spPr>
            <a:xfrm>
              <a:off x="2928926" y="1000108"/>
              <a:ext cx="3357586" cy="785818"/>
            </a:xfrm>
            <a:prstGeom prst="ellipse">
              <a:avLst/>
            </a:prstGeom>
            <a:gradFill flip="none" rotWithShape="1">
              <a:gsLst>
                <a:gs pos="0">
                  <a:srgbClr val="00FFCC">
                    <a:shade val="30000"/>
                    <a:satMod val="115000"/>
                  </a:srgbClr>
                </a:gs>
                <a:gs pos="50000">
                  <a:srgbClr val="00FFCC">
                    <a:shade val="67500"/>
                    <a:satMod val="115000"/>
                  </a:srgbClr>
                </a:gs>
                <a:gs pos="100000">
                  <a:srgbClr val="00FFCC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2857488" y="1142984"/>
              <a:ext cx="300039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قصور نظرية بور </a:t>
              </a:r>
              <a:endParaRPr lang="ar-SA" sz="2800" b="1" dirty="0"/>
            </a:p>
          </p:txBody>
        </p:sp>
      </p:grpSp>
      <p:grpSp>
        <p:nvGrpSpPr>
          <p:cNvPr id="8" name="مجموعة 11"/>
          <p:cNvGrpSpPr/>
          <p:nvPr/>
        </p:nvGrpSpPr>
        <p:grpSpPr>
          <a:xfrm>
            <a:off x="428596" y="2000240"/>
            <a:ext cx="7929618" cy="3571900"/>
            <a:chOff x="428596" y="2000240"/>
            <a:chExt cx="7929618" cy="3571900"/>
          </a:xfrm>
        </p:grpSpPr>
        <p:sp>
          <p:nvSpPr>
            <p:cNvPr id="6" name="مستطيل 5"/>
            <p:cNvSpPr/>
            <p:nvPr/>
          </p:nvSpPr>
          <p:spPr>
            <a:xfrm>
              <a:off x="428596" y="2000240"/>
              <a:ext cx="7929618" cy="35719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00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571472" y="2143116"/>
              <a:ext cx="7572428" cy="31085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FFCC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وجد نقطتين ضعف في نموذج بور وهي : 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فسر بور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انتقال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من مستوى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أخر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مثلا من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</a:t>
              </a:r>
              <a:r>
                <a:rPr lang="en-US" sz="2000" b="1" dirty="0" smtClean="0">
                  <a:latin typeface="Traditional Arabic" pitchFamily="18" charset="-78"/>
                  <a:cs typeface="Traditional Arabic" pitchFamily="18" charset="-78"/>
                </a:rPr>
                <a:t>3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</a:t>
              </a:r>
              <a:r>
                <a:rPr lang="en-US" sz="2000" b="1" dirty="0" smtClean="0">
                  <a:latin typeface="Traditional Arabic" pitchFamily="18" charset="-78"/>
                  <a:cs typeface="Traditional Arabic" pitchFamily="18" charset="-78"/>
                </a:rPr>
                <a:t>2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يعطي خط طيفي مفرد في حين تبين وباستخدام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المطياف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هذا الخط الطيفي عبارة عن عدة خطوط طيفية قريبة جداً من بعضها وهذا يعني وجود عدة مستويات طاقة لكل عدد كمي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.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-صعوبة تطبيق نموذج بور على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ذرات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متعددة الالكترونات لان حساب أطياف هذه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الذرات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يكون معقد جداً بسبب الحجب الالكتروني . 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3714744" y="928670"/>
            <a:ext cx="5000660" cy="649069"/>
            <a:chOff x="3214678" y="1000108"/>
            <a:chExt cx="5500726" cy="721188"/>
          </a:xfrm>
        </p:grpSpPr>
        <p:sp>
          <p:nvSpPr>
            <p:cNvPr id="3" name="مستطيل 2"/>
            <p:cNvSpPr/>
            <p:nvPr/>
          </p:nvSpPr>
          <p:spPr>
            <a:xfrm>
              <a:off x="3571868" y="1000108"/>
              <a:ext cx="5143536" cy="71438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75000"/>
                    <a:tint val="66000"/>
                    <a:satMod val="160000"/>
                  </a:schemeClr>
                </a:gs>
                <a:gs pos="50000">
                  <a:schemeClr val="accent2">
                    <a:lumMod val="75000"/>
                    <a:tint val="44500"/>
                    <a:satMod val="160000"/>
                  </a:schemeClr>
                </a:gs>
                <a:gs pos="100000">
                  <a:schemeClr val="accent2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2800" b="1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3214678" y="1071546"/>
              <a:ext cx="5429288" cy="64975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النموذج الثاني : </a:t>
              </a:r>
              <a:r>
                <a:rPr lang="ar-SA" sz="3200" b="1" dirty="0" smtClean="0">
                  <a:latin typeface="Traditional Arabic" pitchFamily="18" charset="-78"/>
                  <a:cs typeface="Traditional Arabic" pitchFamily="18" charset="-78"/>
                </a:rPr>
                <a:t>نموذج </a:t>
              </a:r>
              <a:r>
                <a:rPr lang="ar-SA" sz="3200" b="1" dirty="0" err="1" smtClean="0">
                  <a:latin typeface="Traditional Arabic" pitchFamily="18" charset="-78"/>
                  <a:cs typeface="Traditional Arabic" pitchFamily="18" charset="-78"/>
                </a:rPr>
                <a:t>سمرفيلد</a:t>
              </a:r>
              <a:r>
                <a:rPr lang="ar-SA" sz="3200" b="1" dirty="0" smtClean="0">
                  <a:latin typeface="Traditional Arabic" pitchFamily="18" charset="-78"/>
                  <a:cs typeface="Traditional Arabic" pitchFamily="18" charset="-78"/>
                </a:rPr>
                <a:t>  </a:t>
              </a:r>
              <a:endParaRPr lang="ar-SA" sz="32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5" name="مجموعة 4"/>
          <p:cNvGrpSpPr/>
          <p:nvPr/>
        </p:nvGrpSpPr>
        <p:grpSpPr>
          <a:xfrm>
            <a:off x="539552" y="1844824"/>
            <a:ext cx="7704856" cy="1224136"/>
            <a:chOff x="539552" y="1844824"/>
            <a:chExt cx="7704856" cy="1224136"/>
          </a:xfrm>
        </p:grpSpPr>
        <p:sp>
          <p:nvSpPr>
            <p:cNvPr id="6" name="مستطيل 5"/>
            <p:cNvSpPr/>
            <p:nvPr/>
          </p:nvSpPr>
          <p:spPr>
            <a:xfrm>
              <a:off x="539552" y="1844824"/>
              <a:ext cx="7704856" cy="122413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539552" y="1988840"/>
              <a:ext cx="7560840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قام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سمرفيلد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باجراء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بعض الاضافات على نظرية بور والتي تعني بالمدارات الدائرية فقط بحيث اصبحت تتضمن ايضاً مدارات على هيئة قطع ناقص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9" name="مجموعة 8"/>
          <p:cNvGrpSpPr/>
          <p:nvPr/>
        </p:nvGrpSpPr>
        <p:grpSpPr>
          <a:xfrm>
            <a:off x="891852" y="3590147"/>
            <a:ext cx="7920880" cy="1296144"/>
            <a:chOff x="539552" y="3861048"/>
            <a:chExt cx="7920880" cy="1296144"/>
          </a:xfrm>
        </p:grpSpPr>
        <p:sp>
          <p:nvSpPr>
            <p:cNvPr id="10" name="شكل بيضاوي 9"/>
            <p:cNvSpPr/>
            <p:nvPr/>
          </p:nvSpPr>
          <p:spPr>
            <a:xfrm>
              <a:off x="827584" y="3861048"/>
              <a:ext cx="7632848" cy="1296144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" name="مربع نص 10"/>
            <p:cNvSpPr txBox="1"/>
            <p:nvPr/>
          </p:nvSpPr>
          <p:spPr>
            <a:xfrm>
              <a:off x="539552" y="4068070"/>
              <a:ext cx="7488832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1- يتحرك الالكترون في هذا المدار بحيث تكون النواة  في احد بؤرتيه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2- كتلة الالكترون لا تتغير مع السرعة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6" name="مجموعة 15"/>
          <p:cNvGrpSpPr/>
          <p:nvPr/>
        </p:nvGrpSpPr>
        <p:grpSpPr>
          <a:xfrm>
            <a:off x="6182602" y="2942947"/>
            <a:ext cx="2061806" cy="918101"/>
            <a:chOff x="6182602" y="2942947"/>
            <a:chExt cx="2061806" cy="918101"/>
          </a:xfrm>
        </p:grpSpPr>
        <p:sp>
          <p:nvSpPr>
            <p:cNvPr id="8" name="مربع نص 7"/>
            <p:cNvSpPr txBox="1"/>
            <p:nvPr/>
          </p:nvSpPr>
          <p:spPr>
            <a:xfrm>
              <a:off x="6182602" y="3109609"/>
              <a:ext cx="162975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3200" b="1" dirty="0" smtClean="0">
                  <a:latin typeface="Traditional Arabic" pitchFamily="18" charset="-78"/>
                  <a:cs typeface="Traditional Arabic" pitchFamily="18" charset="-78"/>
                </a:rPr>
                <a:t>بشرط</a:t>
              </a:r>
              <a:endParaRPr lang="ar-SA" sz="32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2" name="سهم للأسفل 11"/>
            <p:cNvSpPr/>
            <p:nvPr/>
          </p:nvSpPr>
          <p:spPr>
            <a:xfrm>
              <a:off x="7812360" y="2942947"/>
              <a:ext cx="432048" cy="918101"/>
            </a:xfrm>
            <a:prstGeom prst="downArrow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sp>
        <p:nvSpPr>
          <p:cNvPr id="13" name="سهم للأسفل 12"/>
          <p:cNvSpPr/>
          <p:nvPr/>
        </p:nvSpPr>
        <p:spPr>
          <a:xfrm>
            <a:off x="8197132" y="4427240"/>
            <a:ext cx="367104" cy="91810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ربع نص 13"/>
          <p:cNvSpPr txBox="1"/>
          <p:nvPr/>
        </p:nvSpPr>
        <p:spPr>
          <a:xfrm>
            <a:off x="1500166" y="5286388"/>
            <a:ext cx="7232441" cy="954107"/>
          </a:xfrm>
          <a:prstGeom prst="rect">
            <a:avLst/>
          </a:prstGeom>
          <a:noFill/>
          <a:ln w="38100">
            <a:solidFill>
              <a:srgbClr val="C00000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ونتيجة لحركة الالكترون في مدارات قطع ناقص فلن يقتصر التغير على الزاوية بل يشمل طول نصف القطر </a:t>
            </a:r>
            <a:r>
              <a:rPr lang="ar-SA" sz="2800" b="1" dirty="0" err="1" smtClean="0">
                <a:latin typeface="Traditional Arabic" pitchFamily="18" charset="-78"/>
                <a:cs typeface="Traditional Arabic" pitchFamily="18" charset="-78"/>
              </a:rPr>
              <a:t>ايضاَ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 طبقاَ للمعادلات التالية : </a:t>
            </a:r>
            <a:endParaRPr lang="ar-SA" sz="28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x\Pictures\1433-10-15\001.jpg"/>
          <p:cNvPicPr>
            <a:picLocks noChangeAspect="1" noChangeArrowheads="1"/>
          </p:cNvPicPr>
          <p:nvPr/>
        </p:nvPicPr>
        <p:blipFill>
          <a:blip r:embed="rId2"/>
          <a:srcRect b="5166"/>
          <a:stretch>
            <a:fillRect/>
          </a:stretch>
        </p:blipFill>
        <p:spPr bwMode="auto">
          <a:xfrm>
            <a:off x="2285984" y="642918"/>
            <a:ext cx="4572032" cy="1714512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</p:pic>
      <p:grpSp>
        <p:nvGrpSpPr>
          <p:cNvPr id="10" name="مجموعة 9"/>
          <p:cNvGrpSpPr/>
          <p:nvPr/>
        </p:nvGrpSpPr>
        <p:grpSpPr>
          <a:xfrm>
            <a:off x="857224" y="2214554"/>
            <a:ext cx="7000924" cy="2027937"/>
            <a:chOff x="857224" y="2214554"/>
            <a:chExt cx="7000924" cy="2027937"/>
          </a:xfrm>
        </p:grpSpPr>
        <p:sp>
          <p:nvSpPr>
            <p:cNvPr id="4" name="وسيلة شرح مع سهم إلى الأعلى 3"/>
            <p:cNvSpPr/>
            <p:nvPr/>
          </p:nvSpPr>
          <p:spPr>
            <a:xfrm>
              <a:off x="857224" y="2214554"/>
              <a:ext cx="7000924" cy="2000264"/>
            </a:xfrm>
            <a:prstGeom prst="upArrowCallou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" name="مربع نص 4"/>
            <p:cNvSpPr txBox="1"/>
            <p:nvPr/>
          </p:nvSpPr>
          <p:spPr>
            <a:xfrm>
              <a:off x="857224" y="2857496"/>
              <a:ext cx="6929486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وبحل هذه المعادلات تبين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طول نصف قطر المحور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الاكبر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للقطع الناقص يتعين بالعدد الكمي الرئيسي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بينما يتوقف طول نصف قطر المحور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الاصغر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على العدد الكمي الزاوي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k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3" name="مجموعة 12"/>
          <p:cNvGrpSpPr/>
          <p:nvPr/>
        </p:nvGrpSpPr>
        <p:grpSpPr>
          <a:xfrm>
            <a:off x="2357422" y="4857760"/>
            <a:ext cx="4857784" cy="785818"/>
            <a:chOff x="2357422" y="4857760"/>
            <a:chExt cx="4857784" cy="785818"/>
          </a:xfrm>
        </p:grpSpPr>
        <p:sp>
          <p:nvSpPr>
            <p:cNvPr id="11" name="شكل بيضاوي 10"/>
            <p:cNvSpPr/>
            <p:nvPr/>
          </p:nvSpPr>
          <p:spPr>
            <a:xfrm>
              <a:off x="2357422" y="4857760"/>
              <a:ext cx="4857784" cy="78581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" name="مربع نص 11"/>
            <p:cNvSpPr txBox="1"/>
            <p:nvPr/>
          </p:nvSpPr>
          <p:spPr>
            <a:xfrm>
              <a:off x="2643174" y="5000636"/>
              <a:ext cx="407196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أن أقل قيمة تتخذها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k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هي الوحدة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6" name="مجموعة 15"/>
          <p:cNvGrpSpPr/>
          <p:nvPr/>
        </p:nvGrpSpPr>
        <p:grpSpPr>
          <a:xfrm>
            <a:off x="1643042" y="5643578"/>
            <a:ext cx="2643206" cy="857256"/>
            <a:chOff x="1643042" y="5643578"/>
            <a:chExt cx="2643206" cy="857256"/>
          </a:xfrm>
        </p:grpSpPr>
        <p:sp>
          <p:nvSpPr>
            <p:cNvPr id="14" name="سهم إلى اليمين 13"/>
            <p:cNvSpPr/>
            <p:nvPr/>
          </p:nvSpPr>
          <p:spPr>
            <a:xfrm rot="10800000">
              <a:off x="1857356" y="5643578"/>
              <a:ext cx="2428892" cy="857256"/>
            </a:xfrm>
            <a:prstGeom prst="rightArrow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5" name="مربع نص 14"/>
            <p:cNvSpPr txBox="1"/>
            <p:nvPr/>
          </p:nvSpPr>
          <p:spPr>
            <a:xfrm>
              <a:off x="1643042" y="5857892"/>
              <a:ext cx="228601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وبناء على ذلك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9" name="مجموعة 8"/>
          <p:cNvGrpSpPr/>
          <p:nvPr/>
        </p:nvGrpSpPr>
        <p:grpSpPr>
          <a:xfrm>
            <a:off x="7000892" y="4143380"/>
            <a:ext cx="1428760" cy="1071570"/>
            <a:chOff x="6929454" y="4286256"/>
            <a:chExt cx="1428760" cy="1071570"/>
          </a:xfrm>
        </p:grpSpPr>
        <p:sp>
          <p:nvSpPr>
            <p:cNvPr id="7" name="مثلث متساوي الساقين 6"/>
            <p:cNvSpPr/>
            <p:nvPr/>
          </p:nvSpPr>
          <p:spPr>
            <a:xfrm>
              <a:off x="6929454" y="4286256"/>
              <a:ext cx="1428760" cy="1071570"/>
            </a:xfrm>
            <a:prstGeom prst="triangl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" name="مربع نص 7"/>
            <p:cNvSpPr txBox="1"/>
            <p:nvPr/>
          </p:nvSpPr>
          <p:spPr>
            <a:xfrm>
              <a:off x="7072330" y="4786322"/>
              <a:ext cx="100013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لاحظي</a:t>
              </a:r>
              <a:r>
                <a:rPr lang="ar-SA" dirty="0" smtClean="0"/>
                <a:t>  </a:t>
              </a:r>
              <a:endParaRPr lang="ar-SA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1500166" y="857232"/>
            <a:ext cx="6286544" cy="5286412"/>
            <a:chOff x="1500166" y="857232"/>
            <a:chExt cx="6286544" cy="5286412"/>
          </a:xfrm>
        </p:grpSpPr>
        <p:sp>
          <p:nvSpPr>
            <p:cNvPr id="3" name="مستطيل 2"/>
            <p:cNvSpPr/>
            <p:nvPr/>
          </p:nvSpPr>
          <p:spPr>
            <a:xfrm>
              <a:off x="1500166" y="857232"/>
              <a:ext cx="6286544" cy="528641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pic>
          <p:nvPicPr>
            <p:cNvPr id="2050" name="Picture 2" descr="C:\Users\max\Pictures\1433-10-15\002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857356" y="1214422"/>
              <a:ext cx="5643602" cy="4500594"/>
            </a:xfrm>
            <a:prstGeom prst="rect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x\Pictures\1433-10-15\003.jpg"/>
          <p:cNvPicPr>
            <a:picLocks noChangeAspect="1" noChangeArrowheads="1"/>
          </p:cNvPicPr>
          <p:nvPr/>
        </p:nvPicPr>
        <p:blipFill>
          <a:blip r:embed="rId2"/>
          <a:srcRect r="4490"/>
          <a:stretch>
            <a:fillRect/>
          </a:stretch>
        </p:blipFill>
        <p:spPr bwMode="auto">
          <a:xfrm>
            <a:off x="1000100" y="1071546"/>
            <a:ext cx="3947360" cy="4857784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</p:pic>
      <p:grpSp>
        <p:nvGrpSpPr>
          <p:cNvPr id="13" name="مجموعة 12"/>
          <p:cNvGrpSpPr/>
          <p:nvPr/>
        </p:nvGrpSpPr>
        <p:grpSpPr>
          <a:xfrm>
            <a:off x="5572132" y="1142984"/>
            <a:ext cx="2786082" cy="3251419"/>
            <a:chOff x="5572132" y="1142984"/>
            <a:chExt cx="2786082" cy="3251419"/>
          </a:xfrm>
        </p:grpSpPr>
        <p:sp>
          <p:nvSpPr>
            <p:cNvPr id="3" name="مستطيل مستدير الزوايا 2"/>
            <p:cNvSpPr/>
            <p:nvPr/>
          </p:nvSpPr>
          <p:spPr>
            <a:xfrm>
              <a:off x="5572132" y="1142984"/>
              <a:ext cx="2786082" cy="31432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5643570" y="1285860"/>
              <a:ext cx="2643206" cy="310854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عند انتقال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من مستوى طاقة عدده الكمي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n=3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مستوى طاقة ادني له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n=2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smtClean="0">
                  <a:solidFill>
                    <a:srgbClr val="C00000"/>
                  </a:solidFill>
                  <a:latin typeface="Traditional Arabic" pitchFamily="18" charset="-78"/>
                  <a:cs typeface="Traditional Arabic" pitchFamily="18" charset="-78"/>
                </a:rPr>
                <a:t>فكم سيكون عدد الخطوط الطيفية الناتجة عن هذا الانتقال ؟ </a:t>
              </a:r>
              <a:endParaRPr lang="ar-SA" sz="28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cxnSp>
        <p:nvCxnSpPr>
          <p:cNvPr id="8" name="رابط منحني 7"/>
          <p:cNvCxnSpPr/>
          <p:nvPr/>
        </p:nvCxnSpPr>
        <p:spPr>
          <a:xfrm rot="10800000" flipV="1">
            <a:off x="5357818" y="4143380"/>
            <a:ext cx="1785950" cy="1000132"/>
          </a:xfrm>
          <a:prstGeom prst="curvedConnector3">
            <a:avLst>
              <a:gd name="adj1" fmla="val 50000"/>
            </a:avLst>
          </a:prstGeom>
          <a:ln w="5715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مجموعة 14"/>
          <p:cNvGrpSpPr/>
          <p:nvPr/>
        </p:nvGrpSpPr>
        <p:grpSpPr>
          <a:xfrm>
            <a:off x="1785918" y="857232"/>
            <a:ext cx="7202546" cy="656213"/>
            <a:chOff x="1785918" y="857232"/>
            <a:chExt cx="7202546" cy="656213"/>
          </a:xfrm>
        </p:grpSpPr>
        <p:sp>
          <p:nvSpPr>
            <p:cNvPr id="3" name="مستطيل 2"/>
            <p:cNvSpPr/>
            <p:nvPr/>
          </p:nvSpPr>
          <p:spPr>
            <a:xfrm>
              <a:off x="1785918" y="857232"/>
              <a:ext cx="7143832" cy="642942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75000"/>
                    <a:tint val="66000"/>
                    <a:satMod val="160000"/>
                  </a:schemeClr>
                </a:gs>
                <a:gs pos="50000">
                  <a:schemeClr val="accent2">
                    <a:lumMod val="75000"/>
                    <a:tint val="44500"/>
                    <a:satMod val="160000"/>
                  </a:schemeClr>
                </a:gs>
                <a:gs pos="100000">
                  <a:schemeClr val="accent2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2800" b="1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1785918" y="928670"/>
              <a:ext cx="7202546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النموذج الثالث : النمو</a:t>
              </a:r>
              <a:r>
                <a:rPr lang="ar-SA" sz="3200" b="1" dirty="0" smtClean="0">
                  <a:latin typeface="Traditional Arabic" pitchFamily="18" charset="-78"/>
                  <a:cs typeface="Traditional Arabic" pitchFamily="18" charset="-78"/>
                </a:rPr>
                <a:t>ذج </a:t>
              </a:r>
              <a:r>
                <a:rPr lang="ar-SA" sz="3200" b="1" dirty="0" err="1" smtClean="0">
                  <a:latin typeface="Traditional Arabic" pitchFamily="18" charset="-78"/>
                  <a:cs typeface="Traditional Arabic" pitchFamily="18" charset="-78"/>
                </a:rPr>
                <a:t>المتجهي</a:t>
              </a:r>
              <a:r>
                <a:rPr lang="ar-SA" sz="3200" b="1" dirty="0" smtClean="0">
                  <a:latin typeface="Traditional Arabic" pitchFamily="18" charset="-78"/>
                  <a:cs typeface="Traditional Arabic" pitchFamily="18" charset="-78"/>
                </a:rPr>
                <a:t> للذرة (النموذج الكمي للذرة )   </a:t>
              </a:r>
              <a:endParaRPr lang="ar-SA" sz="32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5" name="مجموعة 4"/>
          <p:cNvGrpSpPr/>
          <p:nvPr/>
        </p:nvGrpSpPr>
        <p:grpSpPr>
          <a:xfrm>
            <a:off x="539552" y="1844824"/>
            <a:ext cx="7704856" cy="1224136"/>
            <a:chOff x="539552" y="1844824"/>
            <a:chExt cx="7704856" cy="1224136"/>
          </a:xfrm>
        </p:grpSpPr>
        <p:sp>
          <p:nvSpPr>
            <p:cNvPr id="6" name="مستطيل 5"/>
            <p:cNvSpPr/>
            <p:nvPr/>
          </p:nvSpPr>
          <p:spPr>
            <a:xfrm>
              <a:off x="539552" y="1844824"/>
              <a:ext cx="7704856" cy="122413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539552" y="1988840"/>
              <a:ext cx="7560840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يعتبر النموذج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المتجهي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للذرة امتداداَ لنموذج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سمرفيلد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على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اسس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جديدة لكي تغطي المجالات الجديدة للنتائج التجريبية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4" name="مجموعة 13"/>
          <p:cNvGrpSpPr/>
          <p:nvPr/>
        </p:nvGrpSpPr>
        <p:grpSpPr>
          <a:xfrm>
            <a:off x="928662" y="4000504"/>
            <a:ext cx="7500990" cy="2071702"/>
            <a:chOff x="928662" y="4000504"/>
            <a:chExt cx="7500990" cy="2071702"/>
          </a:xfrm>
        </p:grpSpPr>
        <p:sp>
          <p:nvSpPr>
            <p:cNvPr id="13" name="مستطيل مستدير الزوايا 12"/>
            <p:cNvSpPr/>
            <p:nvPr/>
          </p:nvSpPr>
          <p:spPr>
            <a:xfrm>
              <a:off x="1071538" y="4000504"/>
              <a:ext cx="7358114" cy="207170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" name="مربع نص 9"/>
            <p:cNvSpPr txBox="1"/>
            <p:nvPr/>
          </p:nvSpPr>
          <p:spPr>
            <a:xfrm>
              <a:off x="928662" y="4143380"/>
              <a:ext cx="7488832" cy="181588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1- لم يتنبأ بالعدد الصحيح لخطوط التركيب الدقيق للخط الطيفي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2- لم يعطي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اية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معلومات عن الشدة النسبية لخطوط الطيف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3- لم يلقي الضوء على كيفية توزيع الالكترونات في الذرة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4- لم يتمكن من تفسير بعض النتائج التجريبية كتأثير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زيمان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وتأثير ستارك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6" name="مجموعة 15"/>
          <p:cNvGrpSpPr/>
          <p:nvPr/>
        </p:nvGrpSpPr>
        <p:grpSpPr>
          <a:xfrm>
            <a:off x="3571868" y="2942947"/>
            <a:ext cx="4672540" cy="918101"/>
            <a:chOff x="3571868" y="2942947"/>
            <a:chExt cx="4672540" cy="918101"/>
          </a:xfrm>
        </p:grpSpPr>
        <p:sp>
          <p:nvSpPr>
            <p:cNvPr id="11" name="سهم للأسفل 10"/>
            <p:cNvSpPr/>
            <p:nvPr/>
          </p:nvSpPr>
          <p:spPr>
            <a:xfrm>
              <a:off x="7812360" y="2942947"/>
              <a:ext cx="432048" cy="918101"/>
            </a:xfrm>
            <a:prstGeom prst="downArrow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" name="مربع نص 11"/>
            <p:cNvSpPr txBox="1"/>
            <p:nvPr/>
          </p:nvSpPr>
          <p:spPr>
            <a:xfrm>
              <a:off x="3571868" y="3214686"/>
              <a:ext cx="42862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solidFill>
                    <a:srgbClr val="C00000"/>
                  </a:solidFill>
                  <a:latin typeface="Traditional Arabic" pitchFamily="18" charset="-78"/>
                  <a:cs typeface="Traditional Arabic" pitchFamily="18" charset="-78"/>
                </a:rPr>
                <a:t>لاقى نموذج </a:t>
              </a:r>
              <a:r>
                <a:rPr lang="ar-SA" sz="2800" b="1" dirty="0" err="1" smtClean="0">
                  <a:solidFill>
                    <a:srgbClr val="C00000"/>
                  </a:solidFill>
                  <a:latin typeface="Traditional Arabic" pitchFamily="18" charset="-78"/>
                  <a:cs typeface="Traditional Arabic" pitchFamily="18" charset="-78"/>
                </a:rPr>
                <a:t>سمرفيلد</a:t>
              </a:r>
              <a:r>
                <a:rPr lang="ar-SA" sz="2800" b="1" dirty="0" smtClean="0">
                  <a:solidFill>
                    <a:srgbClr val="C00000"/>
                  </a:solidFill>
                  <a:latin typeface="Traditional Arabic" pitchFamily="18" charset="-78"/>
                  <a:cs typeface="Traditional Arabic" pitchFamily="18" charset="-78"/>
                </a:rPr>
                <a:t> نجاحاً محدوداً  </a:t>
              </a:r>
              <a:endParaRPr lang="ar-SA" sz="28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500034" y="1857364"/>
            <a:ext cx="8001056" cy="1456433"/>
            <a:chOff x="500034" y="1857364"/>
            <a:chExt cx="8001056" cy="1456433"/>
          </a:xfrm>
        </p:grpSpPr>
        <p:sp>
          <p:nvSpPr>
            <p:cNvPr id="3" name="مستطيل 2"/>
            <p:cNvSpPr/>
            <p:nvPr/>
          </p:nvSpPr>
          <p:spPr>
            <a:xfrm>
              <a:off x="500034" y="1857364"/>
              <a:ext cx="8001056" cy="142876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2800" b="1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500034" y="1928802"/>
              <a:ext cx="8001056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just"/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فقد تم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ازالة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الصعوبات المتعلقة بنموذج بور عن طريق وصف ذرة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الهيروجين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باستخدام معادلة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شرودنجر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وايجاد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الحلول المناسبة لها , حيث تبين من خلال هذا النموذج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الطاقات المسموح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بها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لذرة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الهيروجين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هي : 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3500438"/>
            <a:ext cx="4860145" cy="928694"/>
          </a:xfrm>
          <a:prstGeom prst="rect">
            <a:avLst/>
          </a:prstGeom>
          <a:noFill/>
          <a:ln w="38100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15" name="مجموعة 14"/>
          <p:cNvGrpSpPr/>
          <p:nvPr/>
        </p:nvGrpSpPr>
        <p:grpSpPr>
          <a:xfrm>
            <a:off x="6786578" y="3929066"/>
            <a:ext cx="1500198" cy="1227717"/>
            <a:chOff x="6786578" y="3929066"/>
            <a:chExt cx="1500198" cy="1227717"/>
          </a:xfrm>
        </p:grpSpPr>
        <p:sp>
          <p:nvSpPr>
            <p:cNvPr id="7" name="مثلث متساوي الساقين 6"/>
            <p:cNvSpPr/>
            <p:nvPr/>
          </p:nvSpPr>
          <p:spPr>
            <a:xfrm>
              <a:off x="6786578" y="3929066"/>
              <a:ext cx="1500198" cy="1214446"/>
            </a:xfrm>
            <a:prstGeom prst="triangle">
              <a:avLst>
                <a:gd name="adj" fmla="val 46003"/>
              </a:avLst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2800" b="1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8" name="مربع نص 7"/>
            <p:cNvSpPr txBox="1"/>
            <p:nvPr/>
          </p:nvSpPr>
          <p:spPr>
            <a:xfrm>
              <a:off x="7000892" y="4572008"/>
              <a:ext cx="107157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b="1" dirty="0" smtClean="0">
                  <a:latin typeface="Traditional Arabic" pitchFamily="18" charset="-78"/>
                  <a:cs typeface="Traditional Arabic" pitchFamily="18" charset="-78"/>
                </a:rPr>
                <a:t>ملاحظة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9" name="مجموعة 8"/>
          <p:cNvGrpSpPr/>
          <p:nvPr/>
        </p:nvGrpSpPr>
        <p:grpSpPr>
          <a:xfrm>
            <a:off x="0" y="4429132"/>
            <a:ext cx="6286512" cy="2428868"/>
            <a:chOff x="0" y="4429132"/>
            <a:chExt cx="6286512" cy="2428868"/>
          </a:xfrm>
        </p:grpSpPr>
        <p:sp>
          <p:nvSpPr>
            <p:cNvPr id="10" name="نجمة مكونة من 12 نقطة 9"/>
            <p:cNvSpPr/>
            <p:nvPr/>
          </p:nvSpPr>
          <p:spPr>
            <a:xfrm>
              <a:off x="0" y="4429132"/>
              <a:ext cx="6286512" cy="2428868"/>
            </a:xfrm>
            <a:prstGeom prst="star12">
              <a:avLst/>
            </a:prstGeom>
            <a:gradFill flip="none" rotWithShape="1">
              <a:gsLst>
                <a:gs pos="0">
                  <a:srgbClr val="6FEB75">
                    <a:tint val="66000"/>
                    <a:satMod val="160000"/>
                  </a:srgbClr>
                </a:gs>
                <a:gs pos="50000">
                  <a:srgbClr val="6FEB75">
                    <a:tint val="44500"/>
                    <a:satMod val="160000"/>
                  </a:srgbClr>
                </a:gs>
                <a:gs pos="100000">
                  <a:srgbClr val="6FEB75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2800" b="1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1" name="مربع نص 10"/>
            <p:cNvSpPr txBox="1"/>
            <p:nvPr/>
          </p:nvSpPr>
          <p:spPr>
            <a:xfrm>
              <a:off x="428596" y="4714884"/>
              <a:ext cx="5072098" cy="181588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     تتفق هذه النتيجة تماماً مع النتائج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لبور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انه وبسبب وجود الشروط الحدية في معادلة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شرودنجر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فان كل مستوى يأخذ ثلاث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اعداد</a:t>
              </a:r>
              <a:endParaRPr lang="ar-SA" sz="2800" b="1" dirty="0" smtClean="0">
                <a:latin typeface="Traditional Arabic" pitchFamily="18" charset="-78"/>
                <a:cs typeface="Traditional Arabic" pitchFamily="18" charset="-78"/>
              </a:endParaRP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  كمية لوصفه بدلاً من عدد كمي واحد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4" name="مجموعة 13"/>
          <p:cNvGrpSpPr/>
          <p:nvPr/>
        </p:nvGrpSpPr>
        <p:grpSpPr>
          <a:xfrm>
            <a:off x="4429124" y="857232"/>
            <a:ext cx="3643338" cy="1214446"/>
            <a:chOff x="4429124" y="857232"/>
            <a:chExt cx="3643338" cy="1214446"/>
          </a:xfrm>
        </p:grpSpPr>
        <p:sp>
          <p:nvSpPr>
            <p:cNvPr id="12" name="سهم للأسفل 11"/>
            <p:cNvSpPr/>
            <p:nvPr/>
          </p:nvSpPr>
          <p:spPr>
            <a:xfrm>
              <a:off x="7572396" y="857232"/>
              <a:ext cx="500066" cy="1214446"/>
            </a:xfrm>
            <a:prstGeom prst="downArrow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مربع نص 12"/>
            <p:cNvSpPr txBox="1"/>
            <p:nvPr/>
          </p:nvSpPr>
          <p:spPr>
            <a:xfrm>
              <a:off x="4429124" y="1142984"/>
              <a:ext cx="3071834" cy="523220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prstDash val="lgDash"/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وباستخدام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التموذج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المتجهي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857224" y="1714488"/>
            <a:ext cx="6929486" cy="2286016"/>
            <a:chOff x="857224" y="1714488"/>
            <a:chExt cx="6929486" cy="2286016"/>
          </a:xfrm>
        </p:grpSpPr>
        <p:sp>
          <p:nvSpPr>
            <p:cNvPr id="3" name="وسيلة شرح مع سهم إلى الأسفل 2"/>
            <p:cNvSpPr/>
            <p:nvPr/>
          </p:nvSpPr>
          <p:spPr>
            <a:xfrm>
              <a:off x="1000100" y="1714488"/>
              <a:ext cx="6786610" cy="2286016"/>
            </a:xfrm>
            <a:prstGeom prst="downArrowCallout">
              <a:avLst>
                <a:gd name="adj1" fmla="val 26469"/>
                <a:gd name="adj2" fmla="val 25000"/>
                <a:gd name="adj3" fmla="val 30878"/>
                <a:gd name="adj4" fmla="val 6497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857224" y="1785926"/>
              <a:ext cx="6858048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أفضل النماذج المستخدمة للحصول على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افضل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التفسيرات  لجميع نقاط الاعتراض السابقة هو النموذج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المتجهي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للذرة  والمعتمدة في ذلك على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7" name="مجموعة 6"/>
          <p:cNvGrpSpPr/>
          <p:nvPr/>
        </p:nvGrpSpPr>
        <p:grpSpPr>
          <a:xfrm>
            <a:off x="2000232" y="4214818"/>
            <a:ext cx="4664571" cy="523220"/>
            <a:chOff x="2000232" y="4214818"/>
            <a:chExt cx="4664571" cy="523220"/>
          </a:xfrm>
        </p:grpSpPr>
        <p:sp>
          <p:nvSpPr>
            <p:cNvPr id="5" name="مستطيل 4"/>
            <p:cNvSpPr/>
            <p:nvPr/>
          </p:nvSpPr>
          <p:spPr>
            <a:xfrm>
              <a:off x="2214546" y="4214818"/>
              <a:ext cx="4450257" cy="523220"/>
            </a:xfrm>
            <a:prstGeom prst="rect">
              <a:avLst/>
            </a:prstGeom>
            <a:ln w="38100">
              <a:noFill/>
              <a:prstDash val="lgDashDot"/>
            </a:ln>
          </p:spPr>
          <p:txBody>
            <a:bodyPr wrap="none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الأعداد الكمية والتي لها اتصال وثيق بالذرة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2000232" y="4214818"/>
              <a:ext cx="4643470" cy="523220"/>
            </a:xfrm>
            <a:prstGeom prst="rect">
              <a:avLst/>
            </a:prstGeom>
            <a:noFill/>
            <a:ln w="38100">
              <a:solidFill>
                <a:schemeClr val="accent2">
                  <a:lumMod val="75000"/>
                </a:schemeClr>
              </a:solidFill>
              <a:prstDash val="lgDashDot"/>
            </a:ln>
          </p:spPr>
          <p:txBody>
            <a:bodyPr wrap="square" rtlCol="1">
              <a:spAutoFit/>
            </a:bodyPr>
            <a:lstStyle/>
            <a:p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مجموعة 12"/>
          <p:cNvGrpSpPr/>
          <p:nvPr/>
        </p:nvGrpSpPr>
        <p:grpSpPr>
          <a:xfrm>
            <a:off x="3643306" y="857232"/>
            <a:ext cx="2500330" cy="656213"/>
            <a:chOff x="3643306" y="857232"/>
            <a:chExt cx="2500330" cy="656213"/>
          </a:xfrm>
        </p:grpSpPr>
        <p:sp>
          <p:nvSpPr>
            <p:cNvPr id="3" name="مستطيل 2"/>
            <p:cNvSpPr/>
            <p:nvPr/>
          </p:nvSpPr>
          <p:spPr>
            <a:xfrm>
              <a:off x="3643306" y="857232"/>
              <a:ext cx="2500330" cy="57150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5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5">
                    <a:lumMod val="40000"/>
                    <a:lumOff val="60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2800" b="1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3857620" y="928670"/>
              <a:ext cx="2071702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3200" b="1" dirty="0" err="1" smtClean="0">
                  <a:latin typeface="Traditional Arabic" pitchFamily="18" charset="-78"/>
                  <a:cs typeface="Traditional Arabic" pitchFamily="18" charset="-78"/>
                </a:rPr>
                <a:t>الاعداد</a:t>
              </a:r>
              <a:r>
                <a:rPr lang="ar-SA" sz="3200" b="1" dirty="0" smtClean="0">
                  <a:latin typeface="Traditional Arabic" pitchFamily="18" charset="-78"/>
                  <a:cs typeface="Traditional Arabic" pitchFamily="18" charset="-78"/>
                </a:rPr>
                <a:t> الكمية </a:t>
              </a:r>
              <a:endParaRPr lang="ar-SA" sz="32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sp>
        <p:nvSpPr>
          <p:cNvPr id="7" name="مربع نص 6"/>
          <p:cNvSpPr txBox="1"/>
          <p:nvPr/>
        </p:nvSpPr>
        <p:spPr>
          <a:xfrm>
            <a:off x="5929322" y="1857364"/>
            <a:ext cx="26432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800" b="1" dirty="0">
              <a:latin typeface="Traditional Arabic" pitchFamily="18" charset="-78"/>
              <a:cs typeface="Traditional Arabic" pitchFamily="18" charset="-78"/>
            </a:endParaRPr>
          </a:p>
        </p:txBody>
      </p:sp>
      <p:grpSp>
        <p:nvGrpSpPr>
          <p:cNvPr id="16" name="مجموعة 15"/>
          <p:cNvGrpSpPr/>
          <p:nvPr/>
        </p:nvGrpSpPr>
        <p:grpSpPr>
          <a:xfrm>
            <a:off x="785786" y="1714488"/>
            <a:ext cx="7715304" cy="1948875"/>
            <a:chOff x="785786" y="1714488"/>
            <a:chExt cx="7715304" cy="1948875"/>
          </a:xfrm>
        </p:grpSpPr>
        <p:sp>
          <p:nvSpPr>
            <p:cNvPr id="6" name="مستطيل 5"/>
            <p:cNvSpPr/>
            <p:nvPr/>
          </p:nvSpPr>
          <p:spPr>
            <a:xfrm>
              <a:off x="928662" y="1714488"/>
              <a:ext cx="7572428" cy="185738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2800" b="1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8" name="مربع نص 7"/>
            <p:cNvSpPr txBox="1"/>
            <p:nvPr/>
          </p:nvSpPr>
          <p:spPr>
            <a:xfrm>
              <a:off x="785786" y="1785926"/>
              <a:ext cx="7572428" cy="187743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لكل مستوى في الذرة توجد ثلاث أعداد كمية رئيسية وهي : </a:t>
              </a:r>
            </a:p>
            <a:p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*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العدد الكمي الرئيسي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 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*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العدد الكمي المداري 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ι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*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العدد الكمي المداري المغناطيسي  </a:t>
              </a:r>
              <a:r>
                <a:rPr lang="en-US" sz="2800" b="1" dirty="0" err="1" smtClean="0">
                  <a:latin typeface="Traditional Arabic" pitchFamily="18" charset="-78"/>
                  <a:cs typeface="Traditional Arabic" pitchFamily="18" charset="-78"/>
                </a:rPr>
                <a:t>mι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واحياناً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يوجد عدد كمي رابع وهو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*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العدد الكمي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اللفي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المغناطيسي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ms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7" name="مجموعة 16"/>
          <p:cNvGrpSpPr/>
          <p:nvPr/>
        </p:nvGrpSpPr>
        <p:grpSpPr>
          <a:xfrm>
            <a:off x="3286116" y="3929066"/>
            <a:ext cx="3643338" cy="714380"/>
            <a:chOff x="3286116" y="3929066"/>
            <a:chExt cx="3643338" cy="714380"/>
          </a:xfrm>
        </p:grpSpPr>
        <p:sp>
          <p:nvSpPr>
            <p:cNvPr id="11" name="وسيلة شرح مع سهم إلى الأسفل 10"/>
            <p:cNvSpPr/>
            <p:nvPr/>
          </p:nvSpPr>
          <p:spPr>
            <a:xfrm>
              <a:off x="3286116" y="3929066"/>
              <a:ext cx="3643338" cy="714380"/>
            </a:xfrm>
            <a:prstGeom prst="downArrowCallout">
              <a:avLst/>
            </a:prstGeom>
            <a:solidFill>
              <a:srgbClr val="CC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2800" b="1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2" name="مربع نص 11"/>
            <p:cNvSpPr txBox="1"/>
            <p:nvPr/>
          </p:nvSpPr>
          <p:spPr>
            <a:xfrm>
              <a:off x="3286116" y="3929066"/>
              <a:ext cx="350046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القيود على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الاعداد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الكمية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8" name="مجموعة 17"/>
          <p:cNvGrpSpPr/>
          <p:nvPr/>
        </p:nvGrpSpPr>
        <p:grpSpPr>
          <a:xfrm>
            <a:off x="2357422" y="4714884"/>
            <a:ext cx="4714908" cy="1785950"/>
            <a:chOff x="2357422" y="4714884"/>
            <a:chExt cx="4714908" cy="1785950"/>
          </a:xfrm>
        </p:grpSpPr>
        <p:sp>
          <p:nvSpPr>
            <p:cNvPr id="14" name="مستطيل مستدير الزوايا 13"/>
            <p:cNvSpPr/>
            <p:nvPr/>
          </p:nvSpPr>
          <p:spPr>
            <a:xfrm>
              <a:off x="2928926" y="4714884"/>
              <a:ext cx="4143404" cy="1785950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2800" b="1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5" name="مربع نص 14"/>
            <p:cNvSpPr txBox="1"/>
            <p:nvPr/>
          </p:nvSpPr>
          <p:spPr>
            <a:xfrm>
              <a:off x="2357422" y="4857760"/>
              <a:ext cx="4429156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قيم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تتراوح بين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1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ومالانهاية</a:t>
              </a:r>
              <a:endParaRPr lang="ar-SA" sz="2800" b="1" dirty="0" smtClean="0">
                <a:latin typeface="Traditional Arabic" pitchFamily="18" charset="-78"/>
                <a:cs typeface="Traditional Arabic" pitchFamily="18" charset="-78"/>
              </a:endParaRP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قيم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ι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تتراوح بين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0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n-1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قيم </a:t>
              </a:r>
              <a:r>
                <a:rPr lang="en-US" sz="2800" b="1" dirty="0" err="1" smtClean="0">
                  <a:latin typeface="Traditional Arabic" pitchFamily="18" charset="-78"/>
                  <a:cs typeface="Traditional Arabic" pitchFamily="18" charset="-78"/>
                </a:rPr>
                <a:t>m</a:t>
              </a:r>
              <a:r>
                <a:rPr lang="en-US" sz="2800" b="1" baseline="-25000" dirty="0" err="1" smtClean="0">
                  <a:latin typeface="Traditional Arabic" pitchFamily="18" charset="-78"/>
                  <a:cs typeface="Traditional Arabic" pitchFamily="18" charset="-78"/>
                </a:rPr>
                <a:t>L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تتتراوح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بين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–L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L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مجموعة 4"/>
          <p:cNvGrpSpPr/>
          <p:nvPr/>
        </p:nvGrpSpPr>
        <p:grpSpPr>
          <a:xfrm>
            <a:off x="5429256" y="1285860"/>
            <a:ext cx="2928958" cy="571504"/>
            <a:chOff x="5786446" y="928670"/>
            <a:chExt cx="2928958" cy="571504"/>
          </a:xfrm>
        </p:grpSpPr>
        <p:sp>
          <p:nvSpPr>
            <p:cNvPr id="3" name="مستطيل مستدير الزوايا 2"/>
            <p:cNvSpPr/>
            <p:nvPr/>
          </p:nvSpPr>
          <p:spPr>
            <a:xfrm>
              <a:off x="5786446" y="1000108"/>
              <a:ext cx="2928958" cy="500066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1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1">
                    <a:lumMod val="60000"/>
                    <a:lumOff val="40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2800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5857884" y="928670"/>
              <a:ext cx="264320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العدد الكمي المداري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ι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8" name="مجموعة 7"/>
          <p:cNvGrpSpPr/>
          <p:nvPr/>
        </p:nvGrpSpPr>
        <p:grpSpPr>
          <a:xfrm>
            <a:off x="1928794" y="2285991"/>
            <a:ext cx="5857916" cy="1714513"/>
            <a:chOff x="1857356" y="1785926"/>
            <a:chExt cx="5857916" cy="1088096"/>
          </a:xfrm>
        </p:grpSpPr>
        <p:sp>
          <p:nvSpPr>
            <p:cNvPr id="6" name="مستطيل 5"/>
            <p:cNvSpPr/>
            <p:nvPr/>
          </p:nvSpPr>
          <p:spPr>
            <a:xfrm>
              <a:off x="1857356" y="1785926"/>
              <a:ext cx="5857916" cy="85725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2800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2071670" y="1785926"/>
              <a:ext cx="5572164" cy="108809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بمعلومية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العدد الكمي الرئيسي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والمداري فان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القيم المسموح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بها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لكمية الحركة الزاوية المدارية الكلية للذرة تعطى بالعلاقة :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4000504"/>
            <a:ext cx="5695980" cy="571503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26DC2-A47B-47E0-9684-8DD6AABFDB2D}" type="slidenum">
              <a:rPr lang="ar-SA" sz="2800" smtClean="0">
                <a:latin typeface="Traditional Arabic" pitchFamily="18" charset="-78"/>
                <a:cs typeface="Traditional Arabic" pitchFamily="18" charset="-78"/>
              </a:rPr>
              <a:pPr/>
              <a:t>12</a:t>
            </a:fld>
            <a:endParaRPr lang="ar-SA" sz="2800" dirty="0">
              <a:latin typeface="Traditional Arabic" pitchFamily="18" charset="-78"/>
              <a:cs typeface="Traditional Arabic" pitchFamily="18" charset="-78"/>
            </a:endParaRPr>
          </a:p>
        </p:txBody>
      </p:sp>
      <p:grpSp>
        <p:nvGrpSpPr>
          <p:cNvPr id="3" name="مجموعة 2"/>
          <p:cNvGrpSpPr/>
          <p:nvPr/>
        </p:nvGrpSpPr>
        <p:grpSpPr>
          <a:xfrm>
            <a:off x="4357686" y="1000108"/>
            <a:ext cx="4429156" cy="523220"/>
            <a:chOff x="5786446" y="1000108"/>
            <a:chExt cx="2928958" cy="523220"/>
          </a:xfrm>
        </p:grpSpPr>
        <p:sp>
          <p:nvSpPr>
            <p:cNvPr id="4" name="مستطيل مستدير الزوايا 3"/>
            <p:cNvSpPr/>
            <p:nvPr/>
          </p:nvSpPr>
          <p:spPr>
            <a:xfrm>
              <a:off x="5786446" y="1000108"/>
              <a:ext cx="2928958" cy="500066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1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1">
                    <a:lumMod val="60000"/>
                    <a:lumOff val="40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2800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5" name="مربع نص 4"/>
            <p:cNvSpPr txBox="1"/>
            <p:nvPr/>
          </p:nvSpPr>
          <p:spPr>
            <a:xfrm>
              <a:off x="5975411" y="1000108"/>
              <a:ext cx="264320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العدد الكمي المداري المغناطيسي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en-US" sz="2800" b="1" dirty="0" err="1" smtClean="0">
                  <a:latin typeface="Traditional Arabic" pitchFamily="18" charset="-78"/>
                  <a:cs typeface="Traditional Arabic" pitchFamily="18" charset="-78"/>
                </a:rPr>
                <a:t>mι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8" name="مجموعة 7"/>
          <p:cNvGrpSpPr/>
          <p:nvPr/>
        </p:nvGrpSpPr>
        <p:grpSpPr>
          <a:xfrm>
            <a:off x="0" y="1714488"/>
            <a:ext cx="8429652" cy="1456433"/>
            <a:chOff x="0" y="1714488"/>
            <a:chExt cx="8429652" cy="1456433"/>
          </a:xfrm>
        </p:grpSpPr>
        <p:sp>
          <p:nvSpPr>
            <p:cNvPr id="6" name="مستطيل 5"/>
            <p:cNvSpPr/>
            <p:nvPr/>
          </p:nvSpPr>
          <p:spPr>
            <a:xfrm>
              <a:off x="785786" y="1714488"/>
              <a:ext cx="7643866" cy="135732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2800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0" y="1785926"/>
              <a:ext cx="8358214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دوران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في الذرة يمكن اعتباره حلقة تيار والتي يتولد عنها مجال مغناطيسي ضعيف اتجاهه محور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z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, والذي يؤثر بدوره على كمية الحركة الزاوية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ليعطي كمية الحركة الزاوية المدارية في اتجاه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z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طبقاً للعلاقة :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3357562"/>
            <a:ext cx="1733558" cy="619128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22" name="مجموعة 21"/>
          <p:cNvGrpSpPr/>
          <p:nvPr/>
        </p:nvGrpSpPr>
        <p:grpSpPr>
          <a:xfrm>
            <a:off x="6500826" y="3143248"/>
            <a:ext cx="2500330" cy="857256"/>
            <a:chOff x="6500826" y="3143248"/>
            <a:chExt cx="2500330" cy="857256"/>
          </a:xfrm>
        </p:grpSpPr>
        <p:sp>
          <p:nvSpPr>
            <p:cNvPr id="10" name="سهم إلى اليمين 9"/>
            <p:cNvSpPr/>
            <p:nvPr/>
          </p:nvSpPr>
          <p:spPr>
            <a:xfrm rot="10800000">
              <a:off x="6500826" y="3143248"/>
              <a:ext cx="2500330" cy="857256"/>
            </a:xfrm>
            <a:prstGeom prst="rightArrow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2800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1" name="مربع نص 10"/>
            <p:cNvSpPr txBox="1"/>
            <p:nvPr/>
          </p:nvSpPr>
          <p:spPr>
            <a:xfrm>
              <a:off x="6786578" y="3357562"/>
              <a:ext cx="200026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التكمية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الفراغية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5" name="مجموعة 19"/>
          <p:cNvGrpSpPr/>
          <p:nvPr/>
        </p:nvGrpSpPr>
        <p:grpSpPr>
          <a:xfrm>
            <a:off x="571472" y="3143248"/>
            <a:ext cx="3429024" cy="3500438"/>
            <a:chOff x="571472" y="3143248"/>
            <a:chExt cx="3429024" cy="3500438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1472" y="3143248"/>
              <a:ext cx="3429024" cy="3500438"/>
            </a:xfrm>
            <a:prstGeom prst="rect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  <a:effectLst/>
          </p:spPr>
        </p:pic>
        <p:sp>
          <p:nvSpPr>
            <p:cNvPr id="17" name="مستطيل مستدير الزوايا 16"/>
            <p:cNvSpPr/>
            <p:nvPr/>
          </p:nvSpPr>
          <p:spPr>
            <a:xfrm>
              <a:off x="2285984" y="3214686"/>
              <a:ext cx="214314" cy="71438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280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23" name="مجموعة 22"/>
          <p:cNvGrpSpPr/>
          <p:nvPr/>
        </p:nvGrpSpPr>
        <p:grpSpPr>
          <a:xfrm>
            <a:off x="4857752" y="4118789"/>
            <a:ext cx="3929090" cy="2739211"/>
            <a:chOff x="4857752" y="4118789"/>
            <a:chExt cx="3929090" cy="2739211"/>
          </a:xfrm>
        </p:grpSpPr>
        <p:grpSp>
          <p:nvGrpSpPr>
            <p:cNvPr id="21" name="مجموعة 20"/>
            <p:cNvGrpSpPr/>
            <p:nvPr/>
          </p:nvGrpSpPr>
          <p:grpSpPr>
            <a:xfrm>
              <a:off x="4857752" y="4118789"/>
              <a:ext cx="3929090" cy="2739211"/>
              <a:chOff x="4714876" y="4214818"/>
              <a:chExt cx="3929090" cy="2739211"/>
            </a:xfrm>
          </p:grpSpPr>
          <p:sp>
            <p:nvSpPr>
              <p:cNvPr id="13" name="نجمة مكونة من 10 نقاط 12"/>
              <p:cNvSpPr/>
              <p:nvPr/>
            </p:nvSpPr>
            <p:spPr>
              <a:xfrm>
                <a:off x="5429256" y="4254555"/>
                <a:ext cx="3214710" cy="2286016"/>
              </a:xfrm>
              <a:prstGeom prst="star10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 sz="2800">
                  <a:latin typeface="Traditional Arabic" pitchFamily="18" charset="-78"/>
                  <a:cs typeface="Traditional Arabic" pitchFamily="18" charset="-78"/>
                </a:endParaRPr>
              </a:p>
            </p:txBody>
          </p:sp>
          <p:sp>
            <p:nvSpPr>
              <p:cNvPr id="14" name="مربع نص 13"/>
              <p:cNvSpPr txBox="1"/>
              <p:nvPr/>
            </p:nvSpPr>
            <p:spPr>
              <a:xfrm>
                <a:off x="4714876" y="4214818"/>
                <a:ext cx="3857652" cy="273921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>
                    <a:latin typeface="Traditional Arabic" pitchFamily="18" charset="-78"/>
                    <a:cs typeface="Traditional Arabic" pitchFamily="18" charset="-78"/>
                  </a:rPr>
                  <a:t>              </a:t>
                </a:r>
                <a:r>
                  <a:rPr lang="ar-SA" sz="2800" b="1" u="sng" dirty="0" smtClean="0">
                    <a:solidFill>
                      <a:schemeClr val="accent3">
                        <a:lumMod val="75000"/>
                      </a:schemeClr>
                    </a:solidFill>
                    <a:latin typeface="Traditional Arabic" pitchFamily="18" charset="-78"/>
                    <a:cs typeface="Traditional Arabic" pitchFamily="18" charset="-78"/>
                  </a:rPr>
                  <a:t>مثال </a:t>
                </a:r>
              </a:p>
              <a:p>
                <a:r>
                  <a:rPr lang="ar-SA" sz="2800" b="1" dirty="0" smtClean="0">
                    <a:latin typeface="Traditional Arabic" pitchFamily="18" charset="-78"/>
                    <a:cs typeface="Traditional Arabic" pitchFamily="18" charset="-78"/>
                  </a:rPr>
                  <a:t>  </a:t>
                </a:r>
                <a:r>
                  <a:rPr lang="ar-SA" sz="2800" b="1" dirty="0" err="1" smtClean="0">
                    <a:latin typeface="Traditional Arabic" pitchFamily="18" charset="-78"/>
                    <a:cs typeface="Traditional Arabic" pitchFamily="18" charset="-78"/>
                  </a:rPr>
                  <a:t>اذا</a:t>
                </a:r>
                <a:r>
                  <a:rPr lang="ar-SA" sz="2800" b="1" dirty="0" smtClean="0">
                    <a:latin typeface="Traditional Arabic" pitchFamily="18" charset="-78"/>
                    <a:cs typeface="Traditional Arabic" pitchFamily="18" charset="-78"/>
                  </a:rPr>
                  <a:t> كانت</a:t>
                </a:r>
                <a:r>
                  <a:rPr lang="en-US" sz="2800" b="1" dirty="0" smtClean="0">
                    <a:latin typeface="Traditional Arabic" pitchFamily="18" charset="-78"/>
                    <a:cs typeface="Traditional Arabic" pitchFamily="18" charset="-78"/>
                  </a:rPr>
                  <a:t>ι =2</a:t>
                </a:r>
                <a:r>
                  <a:rPr lang="ar-SA" sz="2800" b="1" dirty="0" smtClean="0">
                    <a:latin typeface="Traditional Arabic" pitchFamily="18" charset="-78"/>
                    <a:cs typeface="Traditional Arabic" pitchFamily="18" charset="-78"/>
                  </a:rPr>
                  <a:t>فان</a:t>
                </a:r>
                <a:r>
                  <a:rPr lang="en-US" sz="2800" b="1" dirty="0" smtClean="0">
                    <a:latin typeface="Traditional Arabic" pitchFamily="18" charset="-78"/>
                    <a:cs typeface="Traditional Arabic" pitchFamily="18" charset="-78"/>
                  </a:rPr>
                  <a:t>  </a:t>
                </a:r>
                <a:r>
                  <a:rPr lang="en-US" sz="2800" b="1" dirty="0" err="1" smtClean="0">
                    <a:latin typeface="Traditional Arabic" pitchFamily="18" charset="-78"/>
                    <a:cs typeface="Traditional Arabic" pitchFamily="18" charset="-78"/>
                  </a:rPr>
                  <a:t>mι</a:t>
                </a:r>
                <a:r>
                  <a:rPr lang="ar-SA" sz="2800" b="1" dirty="0" smtClean="0">
                    <a:latin typeface="Traditional Arabic" pitchFamily="18" charset="-78"/>
                    <a:cs typeface="Traditional Arabic" pitchFamily="18" charset="-78"/>
                  </a:rPr>
                  <a:t>           تأخذ القيم </a:t>
                </a:r>
                <a:r>
                  <a:rPr lang="en-US" sz="2800" b="1" dirty="0" smtClean="0">
                    <a:latin typeface="Traditional Arabic" pitchFamily="18" charset="-78"/>
                    <a:cs typeface="Traditional Arabic" pitchFamily="18" charset="-78"/>
                  </a:rPr>
                  <a:t>-2,-1,0,1,2</a:t>
                </a:r>
                <a:endParaRPr lang="ar-SA" sz="2800" b="1" dirty="0" smtClean="0">
                  <a:latin typeface="Traditional Arabic" pitchFamily="18" charset="-78"/>
                  <a:cs typeface="Traditional Arabic" pitchFamily="18" charset="-78"/>
                </a:endParaRPr>
              </a:p>
              <a:p>
                <a:r>
                  <a:rPr lang="ar-SA" sz="2800" b="1" dirty="0" smtClean="0">
                    <a:latin typeface="Traditional Arabic" pitchFamily="18" charset="-78"/>
                    <a:cs typeface="Traditional Arabic" pitchFamily="18" charset="-78"/>
                  </a:rPr>
                  <a:t>   ومن ثم تكون قيم</a:t>
                </a:r>
              </a:p>
              <a:p>
                <a:r>
                  <a:rPr lang="ar-SA" sz="2800" b="1" dirty="0" smtClean="0">
                    <a:latin typeface="Traditional Arabic" pitchFamily="18" charset="-78"/>
                    <a:cs typeface="Traditional Arabic" pitchFamily="18" charset="-78"/>
                  </a:rPr>
                  <a:t>            </a:t>
                </a:r>
                <a:r>
                  <a:rPr lang="en-US" sz="2800" b="1" dirty="0" err="1" smtClean="0">
                    <a:latin typeface="Traditional Arabic" pitchFamily="18" charset="-78"/>
                    <a:cs typeface="Traditional Arabic" pitchFamily="18" charset="-78"/>
                  </a:rPr>
                  <a:t>Lz</a:t>
                </a:r>
                <a:r>
                  <a:rPr lang="en-US" sz="2800" b="1" dirty="0" smtClean="0">
                    <a:latin typeface="Traditional Arabic" pitchFamily="18" charset="-78"/>
                    <a:cs typeface="Traditional Arabic" pitchFamily="18" charset="-78"/>
                  </a:rPr>
                  <a:t> </a:t>
                </a:r>
              </a:p>
              <a:p>
                <a:endParaRPr lang="ar-SA" sz="2800" b="1" dirty="0">
                  <a:latin typeface="Traditional Arabic" pitchFamily="18" charset="-78"/>
                  <a:cs typeface="Traditional Arabic" pitchFamily="18" charset="-78"/>
                </a:endParaRPr>
              </a:p>
            </p:txBody>
          </p:sp>
        </p:grpSp>
        <p:sp>
          <p:nvSpPr>
            <p:cNvPr id="19" name="شارة رتبة 18"/>
            <p:cNvSpPr/>
            <p:nvPr/>
          </p:nvSpPr>
          <p:spPr>
            <a:xfrm rot="10800000">
              <a:off x="5715008" y="6000768"/>
              <a:ext cx="1143008" cy="214314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26DC2-A47B-47E0-9684-8DD6AABFDB2D}" type="slidenum">
              <a:rPr lang="ar-SA" smtClean="0">
                <a:latin typeface="Traditional Arabic" pitchFamily="18" charset="-78"/>
                <a:cs typeface="Traditional Arabic" pitchFamily="18" charset="-78"/>
              </a:rPr>
              <a:pPr/>
              <a:t>13</a:t>
            </a:fld>
            <a:endParaRPr lang="ar-SA" dirty="0">
              <a:latin typeface="Traditional Arabic" pitchFamily="18" charset="-78"/>
              <a:cs typeface="Traditional Arabic" pitchFamily="18" charset="-78"/>
            </a:endParaRPr>
          </a:p>
        </p:txBody>
      </p:sp>
      <p:grpSp>
        <p:nvGrpSpPr>
          <p:cNvPr id="5" name="مجموعة 4"/>
          <p:cNvGrpSpPr/>
          <p:nvPr/>
        </p:nvGrpSpPr>
        <p:grpSpPr>
          <a:xfrm>
            <a:off x="642910" y="928670"/>
            <a:ext cx="8215370" cy="1384995"/>
            <a:chOff x="642910" y="928670"/>
            <a:chExt cx="8215370" cy="1384995"/>
          </a:xfrm>
        </p:grpSpPr>
        <p:sp>
          <p:nvSpPr>
            <p:cNvPr id="3" name="مستطيل 2"/>
            <p:cNvSpPr/>
            <p:nvPr/>
          </p:nvSpPr>
          <p:spPr>
            <a:xfrm>
              <a:off x="642910" y="928670"/>
              <a:ext cx="8215370" cy="128588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785786" y="928670"/>
              <a:ext cx="8072494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يتبين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L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لا يمكن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تتخذ وضعاً موازي للمجال , ولكي تكون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التكمية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الفراغية مساوية للصفر يجب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تكون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L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عمودية على المجال المغناطيسي ,وبشكل عام فان الزاوية المحصورة بين كميتي الحركة الزاوية الكلية والمدارية تساوي : 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428868"/>
            <a:ext cx="3018970" cy="92869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6" name="مجموعة 8"/>
          <p:cNvGrpSpPr/>
          <p:nvPr/>
        </p:nvGrpSpPr>
        <p:grpSpPr>
          <a:xfrm>
            <a:off x="4429124" y="3500438"/>
            <a:ext cx="4429156" cy="523220"/>
            <a:chOff x="5786446" y="1000108"/>
            <a:chExt cx="2928958" cy="523220"/>
          </a:xfrm>
        </p:grpSpPr>
        <p:sp>
          <p:nvSpPr>
            <p:cNvPr id="10" name="مستطيل مستدير الزوايا 9"/>
            <p:cNvSpPr/>
            <p:nvPr/>
          </p:nvSpPr>
          <p:spPr>
            <a:xfrm>
              <a:off x="5786446" y="1000108"/>
              <a:ext cx="2928958" cy="500066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1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1">
                    <a:lumMod val="60000"/>
                    <a:lumOff val="40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1" name="مربع نص 10"/>
            <p:cNvSpPr txBox="1"/>
            <p:nvPr/>
          </p:nvSpPr>
          <p:spPr>
            <a:xfrm>
              <a:off x="5975411" y="1000108"/>
              <a:ext cx="264320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العدد الكمي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اللفي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المغناطيسي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 ms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32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4" name="مجموعة 13"/>
          <p:cNvGrpSpPr/>
          <p:nvPr/>
        </p:nvGrpSpPr>
        <p:grpSpPr>
          <a:xfrm>
            <a:off x="1285852" y="4214818"/>
            <a:ext cx="7286676" cy="1384995"/>
            <a:chOff x="1285852" y="4214818"/>
            <a:chExt cx="7286676" cy="1384995"/>
          </a:xfrm>
        </p:grpSpPr>
        <p:sp>
          <p:nvSpPr>
            <p:cNvPr id="12" name="مستطيل 11"/>
            <p:cNvSpPr/>
            <p:nvPr/>
          </p:nvSpPr>
          <p:spPr>
            <a:xfrm>
              <a:off x="1285852" y="4214818"/>
              <a:ext cx="7286676" cy="135732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3" name="مربع نص 12"/>
            <p:cNvSpPr txBox="1"/>
            <p:nvPr/>
          </p:nvSpPr>
          <p:spPr>
            <a:xfrm>
              <a:off x="1500166" y="4214818"/>
              <a:ext cx="7072362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توصل فيبس وتايلور من خلال تجاربهم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كمية الحركة الزاوية الكلية     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عبارة عن مركبتين احدهما مدارية </a:t>
              </a:r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L</a:t>
              </a:r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والاخرى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نتيجة اللف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S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حيث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كمية الحركة الزاوية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اللفية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هي : </a:t>
              </a:r>
              <a:endParaRPr lang="ar-SA" sz="24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15" name="صورة 1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5786454"/>
            <a:ext cx="3115671" cy="857256"/>
          </a:xfrm>
          <a:prstGeom prst="rect">
            <a:avLst/>
          </a:prstGeom>
          <a:noFill/>
          <a:ln w="28575">
            <a:solidFill>
              <a:schemeClr val="bg2">
                <a:lumMod val="1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9"/>
          <p:cNvGrpSpPr/>
          <p:nvPr/>
        </p:nvGrpSpPr>
        <p:grpSpPr>
          <a:xfrm>
            <a:off x="142844" y="2214554"/>
            <a:ext cx="4429156" cy="4453166"/>
            <a:chOff x="142844" y="2214554"/>
            <a:chExt cx="4429156" cy="4453166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2844" y="2214554"/>
              <a:ext cx="4429156" cy="4453166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</p:spPr>
        </p:pic>
        <p:sp>
          <p:nvSpPr>
            <p:cNvPr id="9" name="مستطيل 8"/>
            <p:cNvSpPr/>
            <p:nvPr/>
          </p:nvSpPr>
          <p:spPr>
            <a:xfrm>
              <a:off x="1643042" y="4071942"/>
              <a:ext cx="857256" cy="5000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571744"/>
            <a:ext cx="2578908" cy="633416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13" name="مجموعة 12"/>
          <p:cNvGrpSpPr/>
          <p:nvPr/>
        </p:nvGrpSpPr>
        <p:grpSpPr>
          <a:xfrm>
            <a:off x="6215074" y="3786190"/>
            <a:ext cx="2571768" cy="2857520"/>
            <a:chOff x="6357950" y="3571876"/>
            <a:chExt cx="2571768" cy="2857520"/>
          </a:xfrm>
        </p:grpSpPr>
        <p:sp>
          <p:nvSpPr>
            <p:cNvPr id="11" name="مجسم مشطوف الحواف 10"/>
            <p:cNvSpPr/>
            <p:nvPr/>
          </p:nvSpPr>
          <p:spPr>
            <a:xfrm>
              <a:off x="6357950" y="3571876"/>
              <a:ext cx="2571768" cy="2857520"/>
            </a:xfrm>
            <a:prstGeom prst="bevel">
              <a:avLst/>
            </a:prstGeom>
            <a:solidFill>
              <a:srgbClr val="FFCC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" name="مربع نص 11"/>
            <p:cNvSpPr txBox="1"/>
            <p:nvPr/>
          </p:nvSpPr>
          <p:spPr>
            <a:xfrm>
              <a:off x="6572264" y="3857628"/>
              <a:ext cx="1928826" cy="230832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</a:t>
              </a:r>
              <a:r>
                <a:rPr lang="ar-SA" sz="3200" b="1" u="sng" dirty="0" smtClean="0">
                  <a:latin typeface="Traditional Arabic" pitchFamily="18" charset="-78"/>
                  <a:cs typeface="Traditional Arabic" pitchFamily="18" charset="-78"/>
                </a:rPr>
                <a:t>ملاحظة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يظهر هذا العدد الكمي عند وضع الذرة في مجال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مغناطيسي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6" name="مجموعة 7"/>
          <p:cNvGrpSpPr/>
          <p:nvPr/>
        </p:nvGrpSpPr>
        <p:grpSpPr>
          <a:xfrm>
            <a:off x="1571604" y="571480"/>
            <a:ext cx="6429420" cy="1571636"/>
            <a:chOff x="1785918" y="928670"/>
            <a:chExt cx="6429420" cy="1571636"/>
          </a:xfrm>
        </p:grpSpPr>
        <p:sp>
          <p:nvSpPr>
            <p:cNvPr id="4" name="شكل بيضاوي 3"/>
            <p:cNvSpPr/>
            <p:nvPr/>
          </p:nvSpPr>
          <p:spPr>
            <a:xfrm>
              <a:off x="1785918" y="928670"/>
              <a:ext cx="6429420" cy="157163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shade val="30000"/>
                    <a:satMod val="115000"/>
                  </a:schemeClr>
                </a:gs>
                <a:gs pos="50000">
                  <a:schemeClr val="bg1">
                    <a:lumMod val="95000"/>
                    <a:shade val="67500"/>
                    <a:satMod val="115000"/>
                  </a:schemeClr>
                </a:gs>
                <a:gs pos="100000">
                  <a:schemeClr val="bg1">
                    <a:lumMod val="9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5" name="مربع نص 4"/>
            <p:cNvSpPr txBox="1"/>
            <p:nvPr/>
          </p:nvSpPr>
          <p:spPr>
            <a:xfrm>
              <a:off x="2071670" y="1000108"/>
              <a:ext cx="5715040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 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كمية الحركة الزاوية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اللفية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تأخذ اتجاهين بناءاً على اتجاه لف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نظراً لان العدد الكي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اللفي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المغناطيسي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m</a:t>
              </a:r>
              <a:r>
                <a:rPr lang="en-US" sz="2000" b="1" dirty="0" smtClean="0">
                  <a:latin typeface="Traditional Arabic" pitchFamily="18" charset="-78"/>
                  <a:cs typeface="Traditional Arabic" pitchFamily="18" charset="-78"/>
                </a:rPr>
                <a:t>s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يأخذ القيمتين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 ½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± ومن ثم فان :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26DC2-A47B-47E0-9684-8DD6AABFDB2D}" type="slidenum">
              <a:rPr lang="ar-SA" smtClean="0"/>
              <a:pPr/>
              <a:t>15</a:t>
            </a:fld>
            <a:endParaRPr lang="ar-SA" dirty="0"/>
          </a:p>
        </p:txBody>
      </p:sp>
      <p:grpSp>
        <p:nvGrpSpPr>
          <p:cNvPr id="15" name="مجموعة 14"/>
          <p:cNvGrpSpPr/>
          <p:nvPr/>
        </p:nvGrpSpPr>
        <p:grpSpPr>
          <a:xfrm>
            <a:off x="428596" y="5000636"/>
            <a:ext cx="7858180" cy="1285884"/>
            <a:chOff x="428596" y="5000636"/>
            <a:chExt cx="7858180" cy="1285884"/>
          </a:xfrm>
        </p:grpSpPr>
        <p:sp>
          <p:nvSpPr>
            <p:cNvPr id="13" name="مستطيل 12"/>
            <p:cNvSpPr/>
            <p:nvPr/>
          </p:nvSpPr>
          <p:spPr>
            <a:xfrm>
              <a:off x="428596" y="5000636"/>
              <a:ext cx="7858180" cy="128588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pic>
          <p:nvPicPr>
            <p:cNvPr id="1026" name="Picture 2" descr="C:\Users\max\Pictures\1433-06-24\001.jpg"/>
            <p:cNvPicPr>
              <a:picLocks noChangeAspect="1" noChangeArrowheads="1"/>
            </p:cNvPicPr>
            <p:nvPr/>
          </p:nvPicPr>
          <p:blipFill>
            <a:blip r:embed="rId2"/>
            <a:srcRect l="1818" t="76056" r="1818" b="8450"/>
            <a:stretch>
              <a:fillRect/>
            </a:stretch>
          </p:blipFill>
          <p:spPr bwMode="auto">
            <a:xfrm>
              <a:off x="571472" y="5214950"/>
              <a:ext cx="7572428" cy="928694"/>
            </a:xfrm>
            <a:prstGeom prst="rect">
              <a:avLst/>
            </a:prstGeom>
            <a:noFill/>
          </p:spPr>
        </p:pic>
      </p:grpSp>
      <p:grpSp>
        <p:nvGrpSpPr>
          <p:cNvPr id="14" name="مجموعة 13"/>
          <p:cNvGrpSpPr/>
          <p:nvPr/>
        </p:nvGrpSpPr>
        <p:grpSpPr>
          <a:xfrm>
            <a:off x="428596" y="1142984"/>
            <a:ext cx="7858180" cy="2857520"/>
            <a:chOff x="428596" y="1142984"/>
            <a:chExt cx="7858180" cy="2857520"/>
          </a:xfrm>
        </p:grpSpPr>
        <p:sp>
          <p:nvSpPr>
            <p:cNvPr id="9" name="مستطيل 8"/>
            <p:cNvSpPr/>
            <p:nvPr/>
          </p:nvSpPr>
          <p:spPr>
            <a:xfrm>
              <a:off x="428596" y="1142984"/>
              <a:ext cx="7858180" cy="285752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pic>
          <p:nvPicPr>
            <p:cNvPr id="1027" name="Picture 3" descr="C:\Users\max\Pictures\1433-06-24\002.jpg"/>
            <p:cNvPicPr>
              <a:picLocks noChangeAspect="1" noChangeArrowheads="1"/>
            </p:cNvPicPr>
            <p:nvPr/>
          </p:nvPicPr>
          <p:blipFill>
            <a:blip r:embed="rId3"/>
            <a:srcRect t="4778" b="10108"/>
            <a:stretch>
              <a:fillRect/>
            </a:stretch>
          </p:blipFill>
          <p:spPr bwMode="auto">
            <a:xfrm>
              <a:off x="642910" y="1357298"/>
              <a:ext cx="7376807" cy="2500330"/>
            </a:xfrm>
            <a:prstGeom prst="rect">
              <a:avLst/>
            </a:prstGeom>
            <a:noFill/>
          </p:spPr>
        </p:pic>
      </p:grpSp>
      <p:grpSp>
        <p:nvGrpSpPr>
          <p:cNvPr id="8" name="مجموعة 7"/>
          <p:cNvGrpSpPr/>
          <p:nvPr/>
        </p:nvGrpSpPr>
        <p:grpSpPr>
          <a:xfrm>
            <a:off x="2714612" y="285728"/>
            <a:ext cx="4286280" cy="1096983"/>
            <a:chOff x="4429124" y="357166"/>
            <a:chExt cx="4286280" cy="1096983"/>
          </a:xfrm>
        </p:grpSpPr>
        <p:sp>
          <p:nvSpPr>
            <p:cNvPr id="3" name="مستطيل 2"/>
            <p:cNvSpPr/>
            <p:nvPr/>
          </p:nvSpPr>
          <p:spPr>
            <a:xfrm>
              <a:off x="4429124" y="357166"/>
              <a:ext cx="4286280" cy="642942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4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4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4429124" y="500042"/>
              <a:ext cx="4118191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solidFill>
                    <a:schemeClr val="bg1"/>
                  </a:solidFill>
                  <a:latin typeface="Traditional Arabic" pitchFamily="18" charset="-78"/>
                  <a:cs typeface="Traditional Arabic" pitchFamily="18" charset="-78"/>
                </a:rPr>
                <a:t>الأعـداد الكمـــــــية الثـــــــــــلاث للـــــــــــــــذرة </a:t>
              </a:r>
              <a:endParaRPr lang="ar-SA" sz="2800" b="1" dirty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0" name="مجموعة 9"/>
          <p:cNvGrpSpPr/>
          <p:nvPr/>
        </p:nvGrpSpPr>
        <p:grpSpPr>
          <a:xfrm>
            <a:off x="2285984" y="4143380"/>
            <a:ext cx="4857784" cy="1096983"/>
            <a:chOff x="4429124" y="357166"/>
            <a:chExt cx="4286280" cy="1096983"/>
          </a:xfrm>
        </p:grpSpPr>
        <p:sp>
          <p:nvSpPr>
            <p:cNvPr id="11" name="مستطيل 10"/>
            <p:cNvSpPr/>
            <p:nvPr/>
          </p:nvSpPr>
          <p:spPr>
            <a:xfrm>
              <a:off x="4429124" y="357166"/>
              <a:ext cx="4286280" cy="642942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4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4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" name="مربع نص 11"/>
            <p:cNvSpPr txBox="1"/>
            <p:nvPr/>
          </p:nvSpPr>
          <p:spPr>
            <a:xfrm>
              <a:off x="4429124" y="500042"/>
              <a:ext cx="4118191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solidFill>
                    <a:schemeClr val="bg1"/>
                  </a:solidFill>
                  <a:latin typeface="Traditional Arabic" pitchFamily="18" charset="-78"/>
                  <a:cs typeface="Traditional Arabic" pitchFamily="18" charset="-78"/>
                </a:rPr>
                <a:t>في حالة وجود الـــــــــــــــذرة في مجال مغناطيسي </a:t>
              </a:r>
              <a:endParaRPr lang="ar-SA" sz="2800" b="1" dirty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26DC2-A47B-47E0-9684-8DD6AABFDB2D}" type="slidenum">
              <a:rPr lang="ar-SA" smtClean="0">
                <a:latin typeface="Traditional Arabic" pitchFamily="18" charset="-78"/>
                <a:cs typeface="Traditional Arabic" pitchFamily="18" charset="-78"/>
              </a:rPr>
              <a:pPr/>
              <a:t>16</a:t>
            </a:fld>
            <a:endParaRPr lang="ar-SA" dirty="0">
              <a:latin typeface="Traditional Arabic" pitchFamily="18" charset="-78"/>
              <a:cs typeface="Traditional Arabic" pitchFamily="18" charset="-78"/>
            </a:endParaRPr>
          </a:p>
        </p:txBody>
      </p:sp>
      <p:grpSp>
        <p:nvGrpSpPr>
          <p:cNvPr id="17" name="مجموعة 16"/>
          <p:cNvGrpSpPr/>
          <p:nvPr/>
        </p:nvGrpSpPr>
        <p:grpSpPr>
          <a:xfrm>
            <a:off x="2928926" y="1000108"/>
            <a:ext cx="4071966" cy="584775"/>
            <a:chOff x="2928926" y="1000108"/>
            <a:chExt cx="4071966" cy="584775"/>
          </a:xfrm>
        </p:grpSpPr>
        <p:sp>
          <p:nvSpPr>
            <p:cNvPr id="3" name="مستطيل 2"/>
            <p:cNvSpPr/>
            <p:nvPr/>
          </p:nvSpPr>
          <p:spPr>
            <a:xfrm>
              <a:off x="2928926" y="1000108"/>
              <a:ext cx="4071966" cy="57150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5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5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3000364" y="1000108"/>
              <a:ext cx="392909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b="1" dirty="0" smtClean="0">
                  <a:latin typeface="Traditional Arabic" pitchFamily="18" charset="-78"/>
                  <a:cs typeface="Traditional Arabic" pitchFamily="18" charset="-78"/>
                </a:rPr>
                <a:t>بعض القواعد على </a:t>
              </a:r>
              <a:r>
                <a:rPr lang="ar-SA" sz="3200" b="1" dirty="0" err="1" smtClean="0">
                  <a:latin typeface="Traditional Arabic" pitchFamily="18" charset="-78"/>
                  <a:cs typeface="Traditional Arabic" pitchFamily="18" charset="-78"/>
                </a:rPr>
                <a:t>الاعداد</a:t>
              </a:r>
              <a:r>
                <a:rPr lang="ar-SA" sz="3200" b="1" dirty="0" smtClean="0">
                  <a:latin typeface="Traditional Arabic" pitchFamily="18" charset="-78"/>
                  <a:cs typeface="Traditional Arabic" pitchFamily="18" charset="-78"/>
                </a:rPr>
                <a:t> الكمية </a:t>
              </a:r>
              <a:endParaRPr lang="ar-SA" sz="32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8" name="مجموعة 17"/>
          <p:cNvGrpSpPr/>
          <p:nvPr/>
        </p:nvGrpSpPr>
        <p:grpSpPr>
          <a:xfrm>
            <a:off x="428596" y="1785926"/>
            <a:ext cx="8286776" cy="1025545"/>
            <a:chOff x="428596" y="1785926"/>
            <a:chExt cx="8286776" cy="1025545"/>
          </a:xfrm>
        </p:grpSpPr>
        <p:sp>
          <p:nvSpPr>
            <p:cNvPr id="6" name="مستطيل مستدير الزوايا 5"/>
            <p:cNvSpPr/>
            <p:nvPr/>
          </p:nvSpPr>
          <p:spPr>
            <a:xfrm>
              <a:off x="857192" y="1785926"/>
              <a:ext cx="7858180" cy="1000132"/>
            </a:xfrm>
            <a:prstGeom prst="roundRect">
              <a:avLst/>
            </a:prstGeom>
            <a:solidFill>
              <a:srgbClr val="FFCCCC"/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428596" y="1857364"/>
              <a:ext cx="8143900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1- جميع الحالات التي لها نفس العدد الكمي الرئيسي يقال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انها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تكون قشرة  يرمز لها بالرموز: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3286124"/>
            <a:ext cx="2030343" cy="428628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3286124"/>
            <a:ext cx="2286016" cy="428628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19" name="مجموعة 18"/>
          <p:cNvGrpSpPr/>
          <p:nvPr/>
        </p:nvGrpSpPr>
        <p:grpSpPr>
          <a:xfrm>
            <a:off x="3500430" y="3143248"/>
            <a:ext cx="2357454" cy="785818"/>
            <a:chOff x="3500430" y="3143248"/>
            <a:chExt cx="2357454" cy="785818"/>
          </a:xfrm>
        </p:grpSpPr>
        <p:sp>
          <p:nvSpPr>
            <p:cNvPr id="11" name="سهم إلى اليمين 10"/>
            <p:cNvSpPr/>
            <p:nvPr/>
          </p:nvSpPr>
          <p:spPr>
            <a:xfrm>
              <a:off x="3643306" y="3143248"/>
              <a:ext cx="2214578" cy="785818"/>
            </a:xfrm>
            <a:prstGeom prst="right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2" name="مربع نص 11"/>
            <p:cNvSpPr txBox="1"/>
            <p:nvPr/>
          </p:nvSpPr>
          <p:spPr>
            <a:xfrm>
              <a:off x="3500430" y="3286124"/>
              <a:ext cx="221457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والتي تقابل الحالات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20" name="مجموعة 19"/>
          <p:cNvGrpSpPr/>
          <p:nvPr/>
        </p:nvGrpSpPr>
        <p:grpSpPr>
          <a:xfrm>
            <a:off x="642910" y="4286256"/>
            <a:ext cx="8286776" cy="1025545"/>
            <a:chOff x="642910" y="4286256"/>
            <a:chExt cx="8286776" cy="1025545"/>
          </a:xfrm>
        </p:grpSpPr>
        <p:sp>
          <p:nvSpPr>
            <p:cNvPr id="15" name="مستطيل مستدير الزوايا 14"/>
            <p:cNvSpPr/>
            <p:nvPr/>
          </p:nvSpPr>
          <p:spPr>
            <a:xfrm>
              <a:off x="1071506" y="4286256"/>
              <a:ext cx="7858180" cy="1000132"/>
            </a:xfrm>
            <a:prstGeom prst="roundRect">
              <a:avLst/>
            </a:prstGeom>
            <a:solidFill>
              <a:srgbClr val="FFCCCC"/>
            </a:solidFill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6" name="مربع نص 15"/>
            <p:cNvSpPr txBox="1"/>
            <p:nvPr/>
          </p:nvSpPr>
          <p:spPr>
            <a:xfrm>
              <a:off x="642910" y="4357694"/>
              <a:ext cx="8143900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2- جميع الحالات التي لها نفس العدد الكمي المداري يقال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انها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تكون قشرة  تحتية يرمز لها بالرموز: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 r="12803" b="-2422"/>
          <a:stretch>
            <a:fillRect/>
          </a:stretch>
        </p:blipFill>
        <p:spPr bwMode="auto">
          <a:xfrm>
            <a:off x="1000100" y="5572140"/>
            <a:ext cx="2571768" cy="571504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/>
          <a:srcRect r="6463" b="14286"/>
          <a:stretch>
            <a:fillRect/>
          </a:stretch>
        </p:blipFill>
        <p:spPr bwMode="auto">
          <a:xfrm>
            <a:off x="6143636" y="5572140"/>
            <a:ext cx="2357454" cy="428628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23" name="مجموعة 22"/>
          <p:cNvGrpSpPr/>
          <p:nvPr/>
        </p:nvGrpSpPr>
        <p:grpSpPr>
          <a:xfrm>
            <a:off x="3643306" y="5429264"/>
            <a:ext cx="2357454" cy="785818"/>
            <a:chOff x="3643306" y="5429264"/>
            <a:chExt cx="2357454" cy="785818"/>
          </a:xfrm>
        </p:grpSpPr>
        <p:sp>
          <p:nvSpPr>
            <p:cNvPr id="21" name="سهم إلى اليمين 20"/>
            <p:cNvSpPr/>
            <p:nvPr/>
          </p:nvSpPr>
          <p:spPr>
            <a:xfrm>
              <a:off x="3786182" y="5429264"/>
              <a:ext cx="2214578" cy="785818"/>
            </a:xfrm>
            <a:prstGeom prst="right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22" name="مربع نص 21"/>
            <p:cNvSpPr txBox="1"/>
            <p:nvPr/>
          </p:nvSpPr>
          <p:spPr>
            <a:xfrm>
              <a:off x="3643306" y="5572140"/>
              <a:ext cx="221457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والتي تقابل الحالات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26DC2-A47B-47E0-9684-8DD6AABFDB2D}" type="slidenum">
              <a:rPr lang="ar-SA" smtClean="0">
                <a:latin typeface="Traditional Arabic" pitchFamily="18" charset="-78"/>
                <a:cs typeface="Traditional Arabic" pitchFamily="18" charset="-78"/>
              </a:rPr>
              <a:pPr/>
              <a:t>17</a:t>
            </a:fld>
            <a:endParaRPr lang="ar-SA" dirty="0">
              <a:latin typeface="Traditional Arabic" pitchFamily="18" charset="-78"/>
              <a:cs typeface="Traditional Arabic" pitchFamily="18" charset="-78"/>
            </a:endParaRPr>
          </a:p>
        </p:txBody>
      </p:sp>
      <p:grpSp>
        <p:nvGrpSpPr>
          <p:cNvPr id="15" name="مجموعة 14"/>
          <p:cNvGrpSpPr/>
          <p:nvPr/>
        </p:nvGrpSpPr>
        <p:grpSpPr>
          <a:xfrm>
            <a:off x="1928794" y="1714488"/>
            <a:ext cx="6858016" cy="642942"/>
            <a:chOff x="1928794" y="1714488"/>
            <a:chExt cx="6858016" cy="642942"/>
          </a:xfrm>
        </p:grpSpPr>
        <p:sp>
          <p:nvSpPr>
            <p:cNvPr id="4" name="مستطيل مستدير الزوايا 3"/>
            <p:cNvSpPr/>
            <p:nvPr/>
          </p:nvSpPr>
          <p:spPr>
            <a:xfrm>
              <a:off x="2283494" y="1714488"/>
              <a:ext cx="6503316" cy="642942"/>
            </a:xfrm>
            <a:prstGeom prst="roundRect">
              <a:avLst/>
            </a:prstGeom>
            <a:solidFill>
              <a:srgbClr val="FFCCCC"/>
            </a:solidFill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5" name="مربع نص 4"/>
            <p:cNvSpPr txBox="1"/>
            <p:nvPr/>
          </p:nvSpPr>
          <p:spPr>
            <a:xfrm>
              <a:off x="1928794" y="1760412"/>
              <a:ext cx="6739774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3- الحالات التي تشذ عن القواعد السابقة لا يمكن وجودها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0" name="مجموعة 9"/>
          <p:cNvGrpSpPr/>
          <p:nvPr/>
        </p:nvGrpSpPr>
        <p:grpSpPr>
          <a:xfrm>
            <a:off x="7072330" y="500042"/>
            <a:ext cx="1285884" cy="1000132"/>
            <a:chOff x="7072330" y="785794"/>
            <a:chExt cx="1285884" cy="1000132"/>
          </a:xfrm>
        </p:grpSpPr>
        <p:sp>
          <p:nvSpPr>
            <p:cNvPr id="6" name="مثلث متساوي الساقين 5"/>
            <p:cNvSpPr/>
            <p:nvPr/>
          </p:nvSpPr>
          <p:spPr>
            <a:xfrm>
              <a:off x="7072330" y="785794"/>
              <a:ext cx="1285884" cy="1000132"/>
            </a:xfrm>
            <a:prstGeom prst="triangle">
              <a:avLst/>
            </a:prstGeom>
            <a:solidFill>
              <a:srgbClr val="E4282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7286644" y="1214422"/>
              <a:ext cx="78581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فكري</a:t>
              </a:r>
              <a:r>
                <a:rPr lang="ar-SA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6" name="مجموعة 15"/>
          <p:cNvGrpSpPr/>
          <p:nvPr/>
        </p:nvGrpSpPr>
        <p:grpSpPr>
          <a:xfrm>
            <a:off x="1357290" y="928670"/>
            <a:ext cx="5643602" cy="571504"/>
            <a:chOff x="1357290" y="928670"/>
            <a:chExt cx="5643602" cy="571504"/>
          </a:xfrm>
        </p:grpSpPr>
        <p:sp>
          <p:nvSpPr>
            <p:cNvPr id="8" name="مستطيل 7"/>
            <p:cNvSpPr/>
            <p:nvPr/>
          </p:nvSpPr>
          <p:spPr>
            <a:xfrm>
              <a:off x="2214546" y="928670"/>
              <a:ext cx="4786346" cy="5715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E428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9" name="مربع نص 8"/>
            <p:cNvSpPr txBox="1"/>
            <p:nvPr/>
          </p:nvSpPr>
          <p:spPr>
            <a:xfrm>
              <a:off x="1357290" y="928670"/>
              <a:ext cx="564360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ماهو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عدد الكم الرئيسي والمداري للحالة </a:t>
              </a:r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3P</a:t>
              </a:r>
              <a:endParaRPr lang="ar-SA" sz="24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7" name="مجموعة 16"/>
          <p:cNvGrpSpPr/>
          <p:nvPr/>
        </p:nvGrpSpPr>
        <p:grpSpPr>
          <a:xfrm>
            <a:off x="6643702" y="2428868"/>
            <a:ext cx="2000264" cy="1285884"/>
            <a:chOff x="6643702" y="2428868"/>
            <a:chExt cx="2000264" cy="1285884"/>
          </a:xfrm>
        </p:grpSpPr>
        <p:sp>
          <p:nvSpPr>
            <p:cNvPr id="11" name="نجمة مكونة من 6 نقاط 10"/>
            <p:cNvSpPr/>
            <p:nvPr/>
          </p:nvSpPr>
          <p:spPr>
            <a:xfrm>
              <a:off x="6643702" y="2428868"/>
              <a:ext cx="2000264" cy="1285884"/>
            </a:xfrm>
            <a:prstGeom prst="star6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2" name="مربع نص 11"/>
            <p:cNvSpPr txBox="1"/>
            <p:nvPr/>
          </p:nvSpPr>
          <p:spPr>
            <a:xfrm>
              <a:off x="6715140" y="2786058"/>
              <a:ext cx="157163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كالحالة </a:t>
              </a:r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2d</a:t>
              </a:r>
              <a:endParaRPr lang="ar-SA" sz="24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4" name="مجموعة 13"/>
          <p:cNvGrpSpPr/>
          <p:nvPr/>
        </p:nvGrpSpPr>
        <p:grpSpPr>
          <a:xfrm>
            <a:off x="500034" y="2786058"/>
            <a:ext cx="5929354" cy="3571900"/>
            <a:chOff x="500034" y="2786058"/>
            <a:chExt cx="5929354" cy="3571900"/>
          </a:xfrm>
        </p:grpSpPr>
        <p:sp>
          <p:nvSpPr>
            <p:cNvPr id="13" name="مستطيل 12"/>
            <p:cNvSpPr/>
            <p:nvPr/>
          </p:nvSpPr>
          <p:spPr>
            <a:xfrm>
              <a:off x="500034" y="2786058"/>
              <a:ext cx="5929354" cy="35719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latin typeface="Traditional Arabic" pitchFamily="18" charset="-78"/>
                <a:cs typeface="Traditional Arabic" pitchFamily="18" charset="-78"/>
              </a:endParaRPr>
            </a:p>
          </p:txBody>
        </p:sp>
        <p:pic>
          <p:nvPicPr>
            <p:cNvPr id="2050" name="Picture 2" descr="C:\Users\max\Pictures\1433-06-24\003.jpg"/>
            <p:cNvPicPr>
              <a:picLocks noChangeAspect="1" noChangeArrowheads="1"/>
            </p:cNvPicPr>
            <p:nvPr/>
          </p:nvPicPr>
          <p:blipFill>
            <a:blip r:embed="rId2"/>
            <a:srcRect l="2899" r="2899" b="7191"/>
            <a:stretch>
              <a:fillRect/>
            </a:stretch>
          </p:blipFill>
          <p:spPr bwMode="auto">
            <a:xfrm>
              <a:off x="642911" y="2928934"/>
              <a:ext cx="5715040" cy="314327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5857884" y="928670"/>
            <a:ext cx="2214578" cy="571504"/>
            <a:chOff x="6143636" y="785794"/>
            <a:chExt cx="2214578" cy="571504"/>
          </a:xfrm>
        </p:grpSpPr>
        <p:sp>
          <p:nvSpPr>
            <p:cNvPr id="2" name="مستطيل 1"/>
            <p:cNvSpPr/>
            <p:nvPr/>
          </p:nvSpPr>
          <p:spPr>
            <a:xfrm>
              <a:off x="6500826" y="785794"/>
              <a:ext cx="1857388" cy="57150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6143636" y="785794"/>
              <a:ext cx="221457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dirty="0" smtClean="0"/>
                <a:t>Quick Quiz</a:t>
              </a:r>
              <a:endParaRPr lang="ar-SA" sz="2800" b="1" dirty="0"/>
            </a:p>
          </p:txBody>
        </p:sp>
      </p:grpSp>
      <p:grpSp>
        <p:nvGrpSpPr>
          <p:cNvPr id="7" name="مجموعة 6"/>
          <p:cNvGrpSpPr/>
          <p:nvPr/>
        </p:nvGrpSpPr>
        <p:grpSpPr>
          <a:xfrm>
            <a:off x="714348" y="1643050"/>
            <a:ext cx="7429552" cy="1357322"/>
            <a:chOff x="714348" y="1643050"/>
            <a:chExt cx="7429552" cy="1357322"/>
          </a:xfrm>
        </p:grpSpPr>
        <p:sp>
          <p:nvSpPr>
            <p:cNvPr id="5" name="مستطيل 4"/>
            <p:cNvSpPr/>
            <p:nvPr/>
          </p:nvSpPr>
          <p:spPr>
            <a:xfrm>
              <a:off x="714348" y="1643050"/>
              <a:ext cx="7429552" cy="135732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785786" y="1785926"/>
              <a:ext cx="7286676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كم غلاف ثانوي ممكن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يكون بالنسبة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مستوى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n=4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للهيدروجين ؟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-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5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أغلفة                 -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4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أغلفة             -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3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أغلفة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5857884" y="928670"/>
            <a:ext cx="2214578" cy="571504"/>
            <a:chOff x="6143636" y="785794"/>
            <a:chExt cx="2214578" cy="571504"/>
          </a:xfrm>
        </p:grpSpPr>
        <p:sp>
          <p:nvSpPr>
            <p:cNvPr id="3" name="مستطيل 2"/>
            <p:cNvSpPr/>
            <p:nvPr/>
          </p:nvSpPr>
          <p:spPr>
            <a:xfrm>
              <a:off x="6500826" y="785794"/>
              <a:ext cx="1857388" cy="57150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6143636" y="785794"/>
              <a:ext cx="221457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dirty="0" smtClean="0"/>
                <a:t>Quick Quiz</a:t>
              </a:r>
              <a:endParaRPr lang="ar-SA" sz="2800" b="1" dirty="0"/>
            </a:p>
          </p:txBody>
        </p:sp>
      </p:grpSp>
      <p:grpSp>
        <p:nvGrpSpPr>
          <p:cNvPr id="5" name="مجموعة 4"/>
          <p:cNvGrpSpPr/>
          <p:nvPr/>
        </p:nvGrpSpPr>
        <p:grpSpPr>
          <a:xfrm>
            <a:off x="714348" y="1643050"/>
            <a:ext cx="7429552" cy="1357322"/>
            <a:chOff x="714348" y="1643050"/>
            <a:chExt cx="7429552" cy="1357322"/>
          </a:xfrm>
        </p:grpSpPr>
        <p:sp>
          <p:nvSpPr>
            <p:cNvPr id="6" name="مستطيل 5"/>
            <p:cNvSpPr/>
            <p:nvPr/>
          </p:nvSpPr>
          <p:spPr>
            <a:xfrm>
              <a:off x="714348" y="1643050"/>
              <a:ext cx="7429552" cy="1357322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785786" y="1785926"/>
              <a:ext cx="7286676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يمكن للعدد الكمي في ذرة الهيدروجين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يزداد من غير حدود , فهل صحيح أم خطأ انه بسبب ذلك تزداد طاقة هذا المستوى ؟ 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6286512" y="928670"/>
            <a:ext cx="1857388" cy="571504"/>
            <a:chOff x="6500826" y="785794"/>
            <a:chExt cx="1857388" cy="57150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" name="مستطيل 2"/>
            <p:cNvSpPr/>
            <p:nvPr/>
          </p:nvSpPr>
          <p:spPr>
            <a:xfrm>
              <a:off x="6500826" y="785794"/>
              <a:ext cx="1857388" cy="571504"/>
            </a:xfrm>
            <a:prstGeom prst="rect">
              <a:avLst/>
            </a:prstGeom>
            <a:grp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6572264" y="785794"/>
              <a:ext cx="1785950" cy="523220"/>
            </a:xfrm>
            <a:prstGeom prst="rect">
              <a:avLst/>
            </a:prstGeom>
            <a:grpFill/>
            <a:ln w="38100"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  مسألة (1)</a:t>
              </a:r>
              <a:endParaRPr lang="ar-SA" sz="2800" b="1" dirty="0"/>
            </a:p>
          </p:txBody>
        </p:sp>
      </p:grpSp>
      <p:grpSp>
        <p:nvGrpSpPr>
          <p:cNvPr id="8" name="مجموعة 7"/>
          <p:cNvGrpSpPr/>
          <p:nvPr/>
        </p:nvGrpSpPr>
        <p:grpSpPr>
          <a:xfrm>
            <a:off x="714348" y="1643050"/>
            <a:ext cx="7429552" cy="1357322"/>
            <a:chOff x="714348" y="1643050"/>
            <a:chExt cx="7429552" cy="1357322"/>
          </a:xfrm>
        </p:grpSpPr>
        <p:sp>
          <p:nvSpPr>
            <p:cNvPr id="6" name="مستطيل 5"/>
            <p:cNvSpPr/>
            <p:nvPr/>
          </p:nvSpPr>
          <p:spPr>
            <a:xfrm>
              <a:off x="714348" y="1643050"/>
              <a:ext cx="7429552" cy="135732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785786" y="1785926"/>
              <a:ext cx="7286676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عيني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الاعداد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الكمية لذرة الهيدروجين المصاحبة للحالات المتاحة والتي تناظر العدد الكمي الرئيسي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n=2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6286512" y="928670"/>
            <a:ext cx="1857388" cy="571504"/>
            <a:chOff x="6500826" y="785794"/>
            <a:chExt cx="1857388" cy="57150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" name="مستطيل 2"/>
            <p:cNvSpPr/>
            <p:nvPr/>
          </p:nvSpPr>
          <p:spPr>
            <a:xfrm>
              <a:off x="6500826" y="785794"/>
              <a:ext cx="1857388" cy="571504"/>
            </a:xfrm>
            <a:prstGeom prst="rect">
              <a:avLst/>
            </a:prstGeom>
            <a:grp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6572264" y="785794"/>
              <a:ext cx="1785950" cy="523220"/>
            </a:xfrm>
            <a:prstGeom prst="rect">
              <a:avLst/>
            </a:prstGeom>
            <a:grpFill/>
            <a:ln w="38100"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  مسألة (2)</a:t>
              </a:r>
              <a:endParaRPr lang="ar-SA" sz="2800" b="1" dirty="0"/>
            </a:p>
          </p:txBody>
        </p:sp>
      </p:grpSp>
      <p:grpSp>
        <p:nvGrpSpPr>
          <p:cNvPr id="8" name="مجموعة 7"/>
          <p:cNvGrpSpPr/>
          <p:nvPr/>
        </p:nvGrpSpPr>
        <p:grpSpPr>
          <a:xfrm>
            <a:off x="714348" y="1643050"/>
            <a:ext cx="7429552" cy="1357322"/>
            <a:chOff x="714348" y="1643050"/>
            <a:chExt cx="7429552" cy="1357322"/>
          </a:xfrm>
        </p:grpSpPr>
        <p:sp>
          <p:nvSpPr>
            <p:cNvPr id="5" name="مستطيل 4"/>
            <p:cNvSpPr/>
            <p:nvPr/>
          </p:nvSpPr>
          <p:spPr>
            <a:xfrm>
              <a:off x="714348" y="1643050"/>
              <a:ext cx="7429552" cy="135732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1214414" y="1785926"/>
              <a:ext cx="6786610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احسبي كمية الحركة الزاوية المدارية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في الحالة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P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في ذرة الهيدروجين ؟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642910" y="2357430"/>
            <a:ext cx="7429552" cy="1357322"/>
            <a:chOff x="714348" y="1643050"/>
            <a:chExt cx="7429552" cy="1357322"/>
          </a:xfrm>
        </p:grpSpPr>
        <p:sp>
          <p:nvSpPr>
            <p:cNvPr id="3" name="مستطيل 2"/>
            <p:cNvSpPr/>
            <p:nvPr/>
          </p:nvSpPr>
          <p:spPr>
            <a:xfrm>
              <a:off x="714348" y="1643050"/>
              <a:ext cx="7429552" cy="135732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857224" y="1785926"/>
              <a:ext cx="7143800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احسبي كمية الحركة الزاوية المدارية والقيم المسموح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بها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لكلا من</a:t>
              </a:r>
              <a:r>
                <a:rPr lang="en-US" sz="2800" b="1" dirty="0" err="1" smtClean="0">
                  <a:latin typeface="Traditional Arabic" pitchFamily="18" charset="-78"/>
                  <a:cs typeface="Traditional Arabic" pitchFamily="18" charset="-78"/>
                </a:rPr>
                <a:t>Lz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 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  </a:t>
              </a:r>
              <a:r>
                <a:rPr lang="el-GR" sz="2800" b="1" smtClean="0">
                  <a:latin typeface="Calibri"/>
                  <a:cs typeface="Calibri"/>
                </a:rPr>
                <a:t>ϑ</a:t>
              </a:r>
              <a:r>
                <a:rPr lang="ar-SA" sz="2800" b="1" smtClean="0">
                  <a:latin typeface="Traditional Arabic" pitchFamily="18" charset="-78"/>
                  <a:cs typeface="Traditional Arabic" pitchFamily="18" charset="-78"/>
                </a:rPr>
                <a:t> 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ف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ي ذرة الهيدروجين ؟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5" name="مجموعة 4"/>
          <p:cNvGrpSpPr/>
          <p:nvPr/>
        </p:nvGrpSpPr>
        <p:grpSpPr>
          <a:xfrm>
            <a:off x="6286512" y="1428736"/>
            <a:ext cx="1857388" cy="571504"/>
            <a:chOff x="6500826" y="785794"/>
            <a:chExt cx="1857388" cy="57150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6" name="مستطيل 5"/>
            <p:cNvSpPr/>
            <p:nvPr/>
          </p:nvSpPr>
          <p:spPr>
            <a:xfrm>
              <a:off x="6500826" y="785794"/>
              <a:ext cx="1857388" cy="571504"/>
            </a:xfrm>
            <a:prstGeom prst="rect">
              <a:avLst/>
            </a:prstGeom>
            <a:grp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6572264" y="785794"/>
              <a:ext cx="1785950" cy="523220"/>
            </a:xfrm>
            <a:prstGeom prst="rect">
              <a:avLst/>
            </a:prstGeom>
            <a:grpFill/>
            <a:ln w="38100"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  مسألة (3)</a:t>
              </a:r>
              <a:endParaRPr lang="ar-SA" sz="2800" b="1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921</Words>
  <Application>Microsoft Office PowerPoint</Application>
  <PresentationFormat>عرض على الشاشة (3:4)‏</PresentationFormat>
  <Paragraphs>92</Paragraphs>
  <Slides>22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max</dc:creator>
  <cp:lastModifiedBy>max</cp:lastModifiedBy>
  <cp:revision>79</cp:revision>
  <dcterms:created xsi:type="dcterms:W3CDTF">2012-05-14T14:13:17Z</dcterms:created>
  <dcterms:modified xsi:type="dcterms:W3CDTF">2012-09-18T04:05:27Z</dcterms:modified>
</cp:coreProperties>
</file>