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61" r:id="rId6"/>
    <p:sldId id="262" r:id="rId7"/>
    <p:sldId id="273" r:id="rId8"/>
    <p:sldId id="274" r:id="rId9"/>
    <p:sldId id="275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2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3443" autoAdjust="0"/>
  </p:normalViewPr>
  <p:slideViewPr>
    <p:cSldViewPr>
      <p:cViewPr varScale="1">
        <p:scale>
          <a:sx n="53" d="100"/>
          <a:sy n="53" d="100"/>
        </p:scale>
        <p:origin x="-99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32A0EBE-C171-4393-AF55-5D1BE3710647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B19800-CEB6-4AAD-9374-CB9D4C1CA1D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19800-CEB6-4AAD-9374-CB9D4C1CA1D7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98772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68105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889343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69558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6371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14101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4227691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904795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856634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8272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91127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2804-7A1C-4356-A430-A100CDB51A61}" type="datetimeFigureOut">
              <a:rPr lang="ar-SA" smtClean="0"/>
              <a:pPr/>
              <a:t>07/11/33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FC80F-3866-40D7-9BD3-660E6C24518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27772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مجموعة 13"/>
          <p:cNvGrpSpPr/>
          <p:nvPr/>
        </p:nvGrpSpPr>
        <p:grpSpPr>
          <a:xfrm>
            <a:off x="1001957" y="1412776"/>
            <a:ext cx="6336704" cy="1901283"/>
            <a:chOff x="1001957" y="1412776"/>
            <a:chExt cx="6336704" cy="1901283"/>
          </a:xfrm>
        </p:grpSpPr>
        <p:sp>
          <p:nvSpPr>
            <p:cNvPr id="7" name="مستطيل مستدير الزوايا 6"/>
            <p:cNvSpPr/>
            <p:nvPr/>
          </p:nvSpPr>
          <p:spPr>
            <a:xfrm>
              <a:off x="1001957" y="1412776"/>
              <a:ext cx="6336704" cy="187220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1109969" y="1498177"/>
              <a:ext cx="6120680" cy="181588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وجدنا في المحاضرة السابقة انه يمكن وصف ذرة الهيدروجين بأربع أعداد كمية وهي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n, ι ,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m</a:t>
              </a:r>
              <a:r>
                <a:rPr lang="en-US" sz="2000" b="1" dirty="0" err="1" smtClean="0">
                  <a:latin typeface="Traditional Arabic" pitchFamily="18" charset="-78"/>
                  <a:cs typeface="Traditional Arabic" pitchFamily="18" charset="-78"/>
                </a:rPr>
                <a:t>ι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,m</a:t>
              </a:r>
              <a:r>
                <a:rPr lang="en-US" sz="2000" b="1" dirty="0" err="1" smtClean="0">
                  <a:latin typeface="Traditional Arabic" pitchFamily="18" charset="-78"/>
                  <a:cs typeface="Traditional Arabic" pitchFamily="18" charset="-78"/>
                </a:rPr>
                <a:t>s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وبالمثل فانه يمكن تحديد حالة الالكترون في أي ذرة أخرى بنفس هذه الاعداد مهما كان عدد الالكترونات الموجود بها .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sp>
        <p:nvSpPr>
          <p:cNvPr id="9" name="سهم للأسفل 8"/>
          <p:cNvSpPr/>
          <p:nvPr/>
        </p:nvSpPr>
        <p:spPr>
          <a:xfrm>
            <a:off x="4283967" y="3140968"/>
            <a:ext cx="446999" cy="136755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3131840" y="3501008"/>
            <a:ext cx="1038469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والسؤال</a:t>
            </a:r>
            <a:endParaRPr lang="ar-SA" sz="2800" b="1" dirty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13" name="مجموعة 12"/>
          <p:cNvGrpSpPr/>
          <p:nvPr/>
        </p:nvGrpSpPr>
        <p:grpSpPr>
          <a:xfrm>
            <a:off x="2419234" y="4725144"/>
            <a:ext cx="4176464" cy="1296144"/>
            <a:chOff x="2419234" y="4725144"/>
            <a:chExt cx="4176464" cy="1296144"/>
          </a:xfrm>
        </p:grpSpPr>
        <p:sp>
          <p:nvSpPr>
            <p:cNvPr id="11" name="شكل بيضاوي 10"/>
            <p:cNvSpPr/>
            <p:nvPr/>
          </p:nvSpPr>
          <p:spPr>
            <a:xfrm>
              <a:off x="2419234" y="4725144"/>
              <a:ext cx="4176464" cy="129614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2705244" y="4941168"/>
              <a:ext cx="3312368" cy="107721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solidFill>
                    <a:schemeClr val="accent4">
                      <a:lumMod val="50000"/>
                    </a:schemeClr>
                  </a:solidFill>
                  <a:latin typeface="Traditional Arabic" pitchFamily="18" charset="-78"/>
                  <a:cs typeface="Traditional Arabic" pitchFamily="18" charset="-78"/>
                </a:rPr>
                <a:t>كم عدد الالكترونات التي تشغل حالة كمية معينة ؟ </a:t>
              </a:r>
              <a:endParaRPr lang="ar-SA" sz="3200" b="1" dirty="0">
                <a:solidFill>
                  <a:schemeClr val="accent4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64694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/>
          <p:cNvGrpSpPr/>
          <p:nvPr/>
        </p:nvGrpSpPr>
        <p:grpSpPr>
          <a:xfrm>
            <a:off x="6230838" y="302427"/>
            <a:ext cx="1869555" cy="1487232"/>
            <a:chOff x="6230838" y="302427"/>
            <a:chExt cx="1869555" cy="1487232"/>
          </a:xfrm>
        </p:grpSpPr>
        <p:sp>
          <p:nvSpPr>
            <p:cNvPr id="5" name="مخمس عادي 4"/>
            <p:cNvSpPr/>
            <p:nvPr/>
          </p:nvSpPr>
          <p:spPr>
            <a:xfrm>
              <a:off x="6230839" y="302427"/>
              <a:ext cx="1869554" cy="1440160"/>
            </a:xfrm>
            <a:prstGeom prst="pentag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6230838" y="404664"/>
              <a:ext cx="1689533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أجاب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باولي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عام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1925  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cxnSp>
        <p:nvCxnSpPr>
          <p:cNvPr id="10" name="رابط كسهم مستقيم 9"/>
          <p:cNvCxnSpPr/>
          <p:nvPr/>
        </p:nvCxnSpPr>
        <p:spPr>
          <a:xfrm flipH="1">
            <a:off x="6084168" y="1484784"/>
            <a:ext cx="864096" cy="0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مجموعة 13"/>
          <p:cNvGrpSpPr/>
          <p:nvPr/>
        </p:nvGrpSpPr>
        <p:grpSpPr>
          <a:xfrm>
            <a:off x="735876" y="786210"/>
            <a:ext cx="5328592" cy="956377"/>
            <a:chOff x="761978" y="404664"/>
            <a:chExt cx="5328592" cy="956377"/>
          </a:xfrm>
        </p:grpSpPr>
        <p:sp>
          <p:nvSpPr>
            <p:cNvPr id="8" name="مستطيل 7"/>
            <p:cNvSpPr/>
            <p:nvPr/>
          </p:nvSpPr>
          <p:spPr>
            <a:xfrm>
              <a:off x="761978" y="404664"/>
              <a:ext cx="5328592" cy="95637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1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1">
                    <a:lumMod val="40000"/>
                    <a:lumOff val="6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837187" y="406934"/>
              <a:ext cx="5178174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مبدأ الاستبعاد : لا يمكن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لالكترونين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نفس الذرة أن يكون لهما الأعداد الكمية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الاربع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نفسها .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5" name="مجموعة 14"/>
          <p:cNvGrpSpPr/>
          <p:nvPr/>
        </p:nvGrpSpPr>
        <p:grpSpPr>
          <a:xfrm>
            <a:off x="3396971" y="1977812"/>
            <a:ext cx="2592288" cy="584775"/>
            <a:chOff x="3779912" y="1988840"/>
            <a:chExt cx="2592288" cy="584775"/>
          </a:xfrm>
        </p:grpSpPr>
        <p:sp>
          <p:nvSpPr>
            <p:cNvPr id="3" name="مستطيل 2"/>
            <p:cNvSpPr/>
            <p:nvPr/>
          </p:nvSpPr>
          <p:spPr>
            <a:xfrm>
              <a:off x="3779912" y="1988840"/>
              <a:ext cx="2592288" cy="57606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3779912" y="1988840"/>
              <a:ext cx="25202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التوزيع الالكتروني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8" name="مجموعة 17"/>
          <p:cNvGrpSpPr/>
          <p:nvPr/>
        </p:nvGrpSpPr>
        <p:grpSpPr>
          <a:xfrm>
            <a:off x="323528" y="2852936"/>
            <a:ext cx="7776865" cy="1457003"/>
            <a:chOff x="323528" y="2852936"/>
            <a:chExt cx="7776865" cy="1457003"/>
          </a:xfrm>
        </p:grpSpPr>
        <p:sp>
          <p:nvSpPr>
            <p:cNvPr id="16" name="مستطيل 15"/>
            <p:cNvSpPr/>
            <p:nvPr/>
          </p:nvSpPr>
          <p:spPr>
            <a:xfrm>
              <a:off x="323528" y="2852936"/>
              <a:ext cx="7776865" cy="136815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7" name="مربع نص 16"/>
            <p:cNvSpPr txBox="1"/>
            <p:nvPr/>
          </p:nvSpPr>
          <p:spPr>
            <a:xfrm>
              <a:off x="467544" y="2924944"/>
              <a:ext cx="7632849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يتم التوزيع الالكتروني في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الذرات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كمستويات متعاقبة تملأ بالطاقة بشكل متزايد مع ملاحظة انه بمجرد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تمتليْ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قشرة تحتية فان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التالي يذهب لقشرة تحتية فارغة ذات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اوطأ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طاقة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27" name="مجموعة 26"/>
          <p:cNvGrpSpPr/>
          <p:nvPr/>
        </p:nvGrpSpPr>
        <p:grpSpPr>
          <a:xfrm>
            <a:off x="3571868" y="4643446"/>
            <a:ext cx="3571900" cy="1815882"/>
            <a:chOff x="3571868" y="4643446"/>
            <a:chExt cx="3571900" cy="1815882"/>
          </a:xfrm>
        </p:grpSpPr>
        <p:sp>
          <p:nvSpPr>
            <p:cNvPr id="25" name="مستطيل مستدير الزوايا 24"/>
            <p:cNvSpPr/>
            <p:nvPr/>
          </p:nvSpPr>
          <p:spPr>
            <a:xfrm>
              <a:off x="3643306" y="4643446"/>
              <a:ext cx="3500462" cy="178595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6" name="مربع نص 25"/>
            <p:cNvSpPr txBox="1"/>
            <p:nvPr/>
          </p:nvSpPr>
          <p:spPr>
            <a:xfrm>
              <a:off x="3571868" y="4643446"/>
              <a:ext cx="3500462" cy="181588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هو حالة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ذو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الاعداد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الكمية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n, ι ,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m</a:t>
              </a:r>
              <a:r>
                <a:rPr lang="en-US" sz="2000" b="1" dirty="0" err="1" smtClean="0">
                  <a:latin typeface="Traditional Arabic" pitchFamily="18" charset="-78"/>
                  <a:cs typeface="Traditional Arabic" pitchFamily="18" charset="-78"/>
                </a:rPr>
                <a:t>ι</a:t>
              </a:r>
              <a:r>
                <a:rPr lang="ar-SA" sz="20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, من مبدأ الاستبعاد نجد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الكترونين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فقط يمكنها التواجد في أي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أوربتال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22" name="مجموعة 21"/>
          <p:cNvGrpSpPr/>
          <p:nvPr/>
        </p:nvGrpSpPr>
        <p:grpSpPr>
          <a:xfrm>
            <a:off x="6983760" y="4286256"/>
            <a:ext cx="2160240" cy="1134458"/>
            <a:chOff x="6215074" y="4509120"/>
            <a:chExt cx="2160240" cy="1134458"/>
          </a:xfrm>
        </p:grpSpPr>
        <p:sp>
          <p:nvSpPr>
            <p:cNvPr id="19" name="مثلث متساوي الساقين 18"/>
            <p:cNvSpPr/>
            <p:nvPr/>
          </p:nvSpPr>
          <p:spPr>
            <a:xfrm>
              <a:off x="6300192" y="4509120"/>
              <a:ext cx="1800201" cy="1134458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0" name="مربع نص 19"/>
            <p:cNvSpPr txBox="1"/>
            <p:nvPr/>
          </p:nvSpPr>
          <p:spPr>
            <a:xfrm>
              <a:off x="6215074" y="5000636"/>
              <a:ext cx="216024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</a:t>
              </a:r>
              <a:r>
                <a:rPr lang="ar-SA" sz="3200" b="1" dirty="0" err="1" smtClean="0">
                  <a:latin typeface="Traditional Arabic" pitchFamily="18" charset="-78"/>
                  <a:cs typeface="Traditional Arabic" pitchFamily="18" charset="-78"/>
                </a:rPr>
                <a:t>الأوربيتال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30" name="مجموعة 29"/>
          <p:cNvGrpSpPr/>
          <p:nvPr/>
        </p:nvGrpSpPr>
        <p:grpSpPr>
          <a:xfrm>
            <a:off x="285720" y="4500570"/>
            <a:ext cx="3222648" cy="2143140"/>
            <a:chOff x="285720" y="4500570"/>
            <a:chExt cx="3222648" cy="214314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5720" y="4500570"/>
              <a:ext cx="3222648" cy="2143140"/>
            </a:xfrm>
            <a:prstGeom prst="rect">
              <a:avLst/>
            </a:prstGeom>
            <a:noFill/>
            <a:ln w="28575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28" name="مربع نص 27"/>
            <p:cNvSpPr txBox="1"/>
            <p:nvPr/>
          </p:nvSpPr>
          <p:spPr>
            <a:xfrm>
              <a:off x="357158" y="6215082"/>
              <a:ext cx="107157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000" b="1" dirty="0" smtClean="0"/>
                <a:t>ms=1/2</a:t>
              </a:r>
              <a:endParaRPr lang="ar-SA" sz="2000" b="1" dirty="0"/>
            </a:p>
          </p:txBody>
        </p:sp>
        <p:sp>
          <p:nvSpPr>
            <p:cNvPr id="29" name="مربع نص 28"/>
            <p:cNvSpPr txBox="1"/>
            <p:nvPr/>
          </p:nvSpPr>
          <p:spPr>
            <a:xfrm>
              <a:off x="2428860" y="6215082"/>
              <a:ext cx="107157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000" b="1" dirty="0" smtClean="0"/>
                <a:t>ms=-1/2</a:t>
              </a:r>
              <a:endParaRPr lang="ar-SA" sz="20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290835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785786" y="2214554"/>
            <a:ext cx="7215238" cy="36433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4" name="مجموعة 3"/>
          <p:cNvGrpSpPr/>
          <p:nvPr/>
        </p:nvGrpSpPr>
        <p:grpSpPr>
          <a:xfrm>
            <a:off x="1643042" y="1000108"/>
            <a:ext cx="6143668" cy="785818"/>
            <a:chOff x="1571604" y="428604"/>
            <a:chExt cx="6143668" cy="785818"/>
          </a:xfrm>
        </p:grpSpPr>
        <p:sp>
          <p:nvSpPr>
            <p:cNvPr id="2" name="شكل بيضاوي 1"/>
            <p:cNvSpPr/>
            <p:nvPr/>
          </p:nvSpPr>
          <p:spPr>
            <a:xfrm>
              <a:off x="1571604" y="428604"/>
              <a:ext cx="6143668" cy="785818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1643042" y="571480"/>
              <a:ext cx="550072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كم عدد الحالات الكمية المتاحة لذرة لها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r="53377"/>
          <a:stretch>
            <a:fillRect/>
          </a:stretch>
        </p:blipFill>
        <p:spPr bwMode="auto">
          <a:xfrm>
            <a:off x="1071538" y="2428868"/>
            <a:ext cx="6786610" cy="32147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428596" y="857232"/>
            <a:ext cx="7858180" cy="642942"/>
            <a:chOff x="428596" y="500042"/>
            <a:chExt cx="7858180" cy="642942"/>
          </a:xfrm>
        </p:grpSpPr>
        <p:sp>
          <p:nvSpPr>
            <p:cNvPr id="2" name="مستطيل 1"/>
            <p:cNvSpPr/>
            <p:nvPr/>
          </p:nvSpPr>
          <p:spPr>
            <a:xfrm>
              <a:off x="785786" y="500042"/>
              <a:ext cx="7500990" cy="64294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428596" y="571480"/>
              <a:ext cx="778674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اذن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يمكن وصف الحالة الكمية لذرة الهيدروجين ذات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الواحد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بـ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: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58929" b="15530"/>
          <a:stretch>
            <a:fillRect/>
          </a:stretch>
        </p:blipFill>
        <p:spPr bwMode="auto">
          <a:xfrm>
            <a:off x="1643042" y="1785926"/>
            <a:ext cx="2006758" cy="57150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50744" b="3463"/>
          <a:stretch>
            <a:fillRect/>
          </a:stretch>
        </p:blipFill>
        <p:spPr bwMode="auto">
          <a:xfrm>
            <a:off x="5429256" y="1785926"/>
            <a:ext cx="2149634" cy="57150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8" name="مربع نص 7"/>
          <p:cNvSpPr txBox="1"/>
          <p:nvPr/>
        </p:nvSpPr>
        <p:spPr>
          <a:xfrm>
            <a:off x="4071934" y="1785927"/>
            <a:ext cx="85725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</a:rPr>
              <a:t>Or   </a:t>
            </a:r>
            <a:endParaRPr lang="ar-SA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12" name="مجموعة 11"/>
          <p:cNvGrpSpPr/>
          <p:nvPr/>
        </p:nvGrpSpPr>
        <p:grpSpPr>
          <a:xfrm>
            <a:off x="5357818" y="2500306"/>
            <a:ext cx="2771788" cy="1285884"/>
            <a:chOff x="5357818" y="2500306"/>
            <a:chExt cx="2771788" cy="1285884"/>
          </a:xfrm>
        </p:grpSpPr>
        <p:sp>
          <p:nvSpPr>
            <p:cNvPr id="9" name="نجمة ذات 8 نقاط 8"/>
            <p:cNvSpPr/>
            <p:nvPr/>
          </p:nvSpPr>
          <p:spPr>
            <a:xfrm>
              <a:off x="5357818" y="2500306"/>
              <a:ext cx="2771788" cy="1285884"/>
            </a:xfrm>
            <a:prstGeom prst="star8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5715008" y="2643182"/>
              <a:ext cx="178595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وتكتب على الصورة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5929322" y="3000372"/>
              <a:ext cx="78578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aditional Arabic" pitchFamily="18" charset="-78"/>
                  <a:ea typeface="Calibri" pitchFamily="34" charset="0"/>
                  <a:cs typeface="Traditional Arabic" pitchFamily="18" charset="-78"/>
                </a:rPr>
                <a:t>1S</a:t>
              </a:r>
              <a:r>
                <a:rPr kumimoji="0" lang="en-US" sz="36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1</a:t>
              </a:r>
              <a:endPara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مجموعة 12"/>
          <p:cNvGrpSpPr/>
          <p:nvPr/>
        </p:nvGrpSpPr>
        <p:grpSpPr>
          <a:xfrm>
            <a:off x="1714480" y="4000504"/>
            <a:ext cx="6643734" cy="642942"/>
            <a:chOff x="428596" y="500042"/>
            <a:chExt cx="7858180" cy="642942"/>
          </a:xfrm>
        </p:grpSpPr>
        <p:sp>
          <p:nvSpPr>
            <p:cNvPr id="14" name="مستطيل 13"/>
            <p:cNvSpPr/>
            <p:nvPr/>
          </p:nvSpPr>
          <p:spPr>
            <a:xfrm>
              <a:off x="785786" y="500042"/>
              <a:ext cx="7500990" cy="64294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/>
            <p:cNvSpPr txBox="1"/>
            <p:nvPr/>
          </p:nvSpPr>
          <p:spPr>
            <a:xfrm>
              <a:off x="428596" y="571480"/>
              <a:ext cx="778674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الحالة الكمية لذرة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الهيليوم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ذات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الالكترونين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أي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Z=2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فهي :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/>
          <a:srcRect r="58929" b="15530"/>
          <a:stretch>
            <a:fillRect/>
          </a:stretch>
        </p:blipFill>
        <p:spPr bwMode="auto">
          <a:xfrm>
            <a:off x="928662" y="5000636"/>
            <a:ext cx="2006758" cy="57150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 l="50744" b="3463"/>
          <a:stretch>
            <a:fillRect/>
          </a:stretch>
        </p:blipFill>
        <p:spPr bwMode="auto">
          <a:xfrm>
            <a:off x="4357686" y="5072074"/>
            <a:ext cx="2149634" cy="57150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8" name="مربع نص 17"/>
          <p:cNvSpPr txBox="1"/>
          <p:nvPr/>
        </p:nvSpPr>
        <p:spPr>
          <a:xfrm>
            <a:off x="3000364" y="4929198"/>
            <a:ext cx="114300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</a:rPr>
              <a:t>and   </a:t>
            </a:r>
            <a:endParaRPr lang="ar-SA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19" name="مجموعة 18"/>
          <p:cNvGrpSpPr/>
          <p:nvPr/>
        </p:nvGrpSpPr>
        <p:grpSpPr>
          <a:xfrm>
            <a:off x="6143636" y="5286388"/>
            <a:ext cx="2771788" cy="1285884"/>
            <a:chOff x="5129242" y="2500306"/>
            <a:chExt cx="2771788" cy="1285884"/>
          </a:xfrm>
        </p:grpSpPr>
        <p:sp>
          <p:nvSpPr>
            <p:cNvPr id="20" name="نجمة ذات 8 نقاط 19"/>
            <p:cNvSpPr/>
            <p:nvPr/>
          </p:nvSpPr>
          <p:spPr>
            <a:xfrm>
              <a:off x="5129242" y="2500306"/>
              <a:ext cx="2771788" cy="1285884"/>
            </a:xfrm>
            <a:prstGeom prst="star8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1" name="مربع نص 20"/>
            <p:cNvSpPr txBox="1"/>
            <p:nvPr/>
          </p:nvSpPr>
          <p:spPr>
            <a:xfrm>
              <a:off x="5486432" y="2643182"/>
              <a:ext cx="178595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وتكتب على الصورة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2" name="Rectangle 3"/>
            <p:cNvSpPr>
              <a:spLocks noChangeArrowheads="1"/>
            </p:cNvSpPr>
            <p:nvPr/>
          </p:nvSpPr>
          <p:spPr bwMode="auto">
            <a:xfrm>
              <a:off x="5700746" y="3000372"/>
              <a:ext cx="78578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aditional Arabic" pitchFamily="18" charset="-78"/>
                  <a:ea typeface="Calibri" pitchFamily="34" charset="0"/>
                  <a:cs typeface="Traditional Arabic" pitchFamily="18" charset="-78"/>
                </a:rPr>
                <a:t>1S</a:t>
              </a:r>
              <a:r>
                <a:rPr kumimoji="0" lang="en-US" sz="36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2</a:t>
              </a:r>
              <a:endPara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6858016" y="1071546"/>
            <a:ext cx="1132142" cy="914400"/>
            <a:chOff x="6858016" y="714356"/>
            <a:chExt cx="1132142" cy="914400"/>
          </a:xfrm>
        </p:grpSpPr>
        <p:sp>
          <p:nvSpPr>
            <p:cNvPr id="2" name="مثلث متساوي الساقين 1"/>
            <p:cNvSpPr/>
            <p:nvPr/>
          </p:nvSpPr>
          <p:spPr>
            <a:xfrm>
              <a:off x="6929454" y="714356"/>
              <a:ext cx="1060704" cy="914400"/>
            </a:xfrm>
            <a:prstGeom prst="triangl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6858016" y="1071546"/>
              <a:ext cx="100013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ولكن</a:t>
              </a:r>
              <a:r>
                <a:rPr lang="ar-SA" dirty="0" smtClean="0"/>
                <a:t> </a:t>
              </a:r>
              <a:endParaRPr lang="ar-SA" dirty="0"/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1785918" y="1285860"/>
            <a:ext cx="5000660" cy="642942"/>
            <a:chOff x="428596" y="500042"/>
            <a:chExt cx="7858180" cy="642942"/>
          </a:xfrm>
        </p:grpSpPr>
        <p:sp>
          <p:nvSpPr>
            <p:cNvPr id="9" name="مستطيل 8"/>
            <p:cNvSpPr/>
            <p:nvPr/>
          </p:nvSpPr>
          <p:spPr>
            <a:xfrm>
              <a:off x="785786" y="500042"/>
              <a:ext cx="7500990" cy="64294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428596" y="571480"/>
              <a:ext cx="778674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ماذا عن 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الليثيوم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والتي لها 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Z=3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3" name="مجموعة 12"/>
          <p:cNvGrpSpPr/>
          <p:nvPr/>
        </p:nvGrpSpPr>
        <p:grpSpPr>
          <a:xfrm>
            <a:off x="285720" y="2285992"/>
            <a:ext cx="8286808" cy="642942"/>
            <a:chOff x="285720" y="2428868"/>
            <a:chExt cx="8286808" cy="642942"/>
          </a:xfrm>
        </p:grpSpPr>
        <p:sp>
          <p:nvSpPr>
            <p:cNvPr id="11" name="مستطيل 10"/>
            <p:cNvSpPr/>
            <p:nvPr/>
          </p:nvSpPr>
          <p:spPr>
            <a:xfrm>
              <a:off x="357158" y="2428868"/>
              <a:ext cx="8215370" cy="6429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285720" y="2500306"/>
              <a:ext cx="828680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الكترونان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منها تشغل القشرة التحتية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1S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اما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الثالث فهو يشغل القشرة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2S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9" name="مجموعة 18"/>
          <p:cNvGrpSpPr/>
          <p:nvPr/>
        </p:nvGrpSpPr>
        <p:grpSpPr>
          <a:xfrm>
            <a:off x="4500562" y="2928934"/>
            <a:ext cx="3700482" cy="1285884"/>
            <a:chOff x="4500562" y="2928934"/>
            <a:chExt cx="3700482" cy="1285884"/>
          </a:xfrm>
        </p:grpSpPr>
        <p:grpSp>
          <p:nvGrpSpPr>
            <p:cNvPr id="14" name="مجموعة 13"/>
            <p:cNvGrpSpPr/>
            <p:nvPr/>
          </p:nvGrpSpPr>
          <p:grpSpPr>
            <a:xfrm>
              <a:off x="4500562" y="2928934"/>
              <a:ext cx="3700482" cy="1285884"/>
              <a:chOff x="5357818" y="2500306"/>
              <a:chExt cx="2771788" cy="1285884"/>
            </a:xfrm>
          </p:grpSpPr>
          <p:sp>
            <p:nvSpPr>
              <p:cNvPr id="15" name="نجمة ذات 8 نقاط 14"/>
              <p:cNvSpPr/>
              <p:nvPr/>
            </p:nvSpPr>
            <p:spPr>
              <a:xfrm>
                <a:off x="5357818" y="2500306"/>
                <a:ext cx="2771788" cy="1285884"/>
              </a:xfrm>
              <a:prstGeom prst="star8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2857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6" name="مربع نص 15"/>
              <p:cNvSpPr txBox="1"/>
              <p:nvPr/>
            </p:nvSpPr>
            <p:spPr>
              <a:xfrm>
                <a:off x="5715008" y="2643182"/>
                <a:ext cx="1785950" cy="95410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>
                    <a:latin typeface="Traditional Arabic" pitchFamily="18" charset="-78"/>
                    <a:cs typeface="Traditional Arabic" pitchFamily="18" charset="-78"/>
                  </a:rPr>
                  <a:t>وتكتب على الصورة </a:t>
                </a:r>
                <a:endParaRPr lang="ar-SA" sz="2800" b="1" dirty="0">
                  <a:latin typeface="Traditional Arabic" pitchFamily="18" charset="-78"/>
                  <a:cs typeface="Traditional Arabic" pitchFamily="18" charset="-78"/>
                </a:endParaRPr>
              </a:p>
            </p:txBody>
          </p:sp>
          <p:sp>
            <p:nvSpPr>
              <p:cNvPr id="17" name="Rectangle 3"/>
              <p:cNvSpPr>
                <a:spLocks noChangeArrowheads="1"/>
              </p:cNvSpPr>
              <p:nvPr/>
            </p:nvSpPr>
            <p:spPr bwMode="auto">
              <a:xfrm>
                <a:off x="5929322" y="3000372"/>
                <a:ext cx="78578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aditional Arabic" pitchFamily="18" charset="-78"/>
                    <a:ea typeface="Calibri" pitchFamily="34" charset="0"/>
                    <a:cs typeface="Traditional Arabic" pitchFamily="18" charset="-78"/>
                  </a:rPr>
                  <a:t>1S</a:t>
                </a:r>
                <a:r>
                  <a:rPr kumimoji="0" lang="en-US" sz="3600" b="0" i="0" u="none" strike="noStrike" cap="none" normalizeH="0" baseline="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2</a:t>
                </a:r>
                <a:endParaRPr kumimoji="0" lang="en-US" sz="3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8" name="مستطيل 17"/>
            <p:cNvSpPr/>
            <p:nvPr/>
          </p:nvSpPr>
          <p:spPr>
            <a:xfrm>
              <a:off x="6286512" y="3500438"/>
              <a:ext cx="68800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 smtClean="0">
                  <a:latin typeface="Traditional Arabic" pitchFamily="18" charset="-78"/>
                  <a:ea typeface="Calibri" pitchFamily="34" charset="0"/>
                  <a:cs typeface="Traditional Arabic" pitchFamily="18" charset="-78"/>
                </a:rPr>
                <a:t>2S</a:t>
              </a:r>
              <a:r>
                <a:rPr lang="en-US" sz="2800" baseline="30000" dirty="0" smtClean="0">
                  <a:latin typeface="Calibri" pitchFamily="34" charset="0"/>
                  <a:ea typeface="Calibri" pitchFamily="34" charset="0"/>
                  <a:cs typeface="Arial" pitchFamily="34" charset="0"/>
                </a:rPr>
                <a:t>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سهم للأسفل 19"/>
          <p:cNvSpPr/>
          <p:nvPr/>
        </p:nvSpPr>
        <p:spPr>
          <a:xfrm>
            <a:off x="4000496" y="3857628"/>
            <a:ext cx="642942" cy="1357322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مربع نص 20"/>
          <p:cNvSpPr txBox="1"/>
          <p:nvPr/>
        </p:nvSpPr>
        <p:spPr>
          <a:xfrm>
            <a:off x="3214678" y="4143380"/>
            <a:ext cx="85725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سؤال</a:t>
            </a:r>
            <a:r>
              <a:rPr lang="ar-SA" sz="36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ar-SA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25" name="مجموعة 24"/>
          <p:cNvGrpSpPr/>
          <p:nvPr/>
        </p:nvGrpSpPr>
        <p:grpSpPr>
          <a:xfrm>
            <a:off x="1000100" y="5429264"/>
            <a:ext cx="6215106" cy="1428736"/>
            <a:chOff x="1000100" y="5429264"/>
            <a:chExt cx="6215106" cy="1428736"/>
          </a:xfrm>
        </p:grpSpPr>
        <p:sp>
          <p:nvSpPr>
            <p:cNvPr id="22" name="شكل بيضاوي 21"/>
            <p:cNvSpPr/>
            <p:nvPr/>
          </p:nvSpPr>
          <p:spPr>
            <a:xfrm>
              <a:off x="1000100" y="5429264"/>
              <a:ext cx="6215106" cy="128588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3" name="مربع نص 22"/>
            <p:cNvSpPr txBox="1"/>
            <p:nvPr/>
          </p:nvSpPr>
          <p:spPr>
            <a:xfrm>
              <a:off x="1285852" y="5605755"/>
              <a:ext cx="5500726" cy="125224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كيف يتم تحديد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الاوربتال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هل بسهم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الاعلى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ام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الاسفل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او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زوج من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الاسهم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/>
          <p:cNvGrpSpPr/>
          <p:nvPr/>
        </p:nvGrpSpPr>
        <p:grpSpPr>
          <a:xfrm>
            <a:off x="1571604" y="785794"/>
            <a:ext cx="6858048" cy="1456433"/>
            <a:chOff x="1571604" y="785794"/>
            <a:chExt cx="6858048" cy="1456433"/>
          </a:xfrm>
        </p:grpSpPr>
        <p:sp>
          <p:nvSpPr>
            <p:cNvPr id="2" name="مستطيل مستدير الزوايا 1"/>
            <p:cNvSpPr/>
            <p:nvPr/>
          </p:nvSpPr>
          <p:spPr>
            <a:xfrm>
              <a:off x="1571604" y="785794"/>
              <a:ext cx="6858048" cy="135732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3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3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1571604" y="857232"/>
              <a:ext cx="6715172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القاعدة العامة التي تحكم هذه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الاوضاع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هي قاعدة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هوند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والتي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تنص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على انه : عندما تمتلك ذرة مدارات ذات طاقة متساوية فان الترتيب الذي ستملأ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الالكترونات يكون بشكل بروم مفردة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285992"/>
            <a:ext cx="6929486" cy="4429156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4071934" y="642918"/>
            <a:ext cx="2428892" cy="584775"/>
            <a:chOff x="4214810" y="428604"/>
            <a:chExt cx="2428892" cy="584775"/>
          </a:xfrm>
        </p:grpSpPr>
        <p:sp>
          <p:nvSpPr>
            <p:cNvPr id="3" name="مستطيل 2"/>
            <p:cNvSpPr/>
            <p:nvPr/>
          </p:nvSpPr>
          <p:spPr>
            <a:xfrm>
              <a:off x="4214810" y="428604"/>
              <a:ext cx="2428892" cy="57150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5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5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4357686" y="428604"/>
              <a:ext cx="192882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مبدأ التقابل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357158" y="1500174"/>
            <a:ext cx="7929618" cy="1456433"/>
            <a:chOff x="500034" y="1285860"/>
            <a:chExt cx="7929618" cy="1456433"/>
          </a:xfrm>
        </p:grpSpPr>
        <p:sp>
          <p:nvSpPr>
            <p:cNvPr id="6" name="مستطيل مستدير الزوايا 5"/>
            <p:cNvSpPr/>
            <p:nvPr/>
          </p:nvSpPr>
          <p:spPr>
            <a:xfrm>
              <a:off x="500034" y="1285860"/>
              <a:ext cx="7929618" cy="1357322"/>
            </a:xfrm>
            <a:prstGeom prst="roundRect">
              <a:avLst/>
            </a:prstGeom>
            <a:solidFill>
              <a:srgbClr val="FFCCCC"/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642910" y="1357298"/>
              <a:ext cx="7786742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أي نظرية فيزيائية تنشأ نتيجة ملاحظات وتجارب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اجريت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مجال معين ولا يمكن تطبيق هذه النظرية خارج هذا المجال مع ملاحظة وجود حدود لهذه النظرية بعدها تصبح غير صالحة للتطبيق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6715140" y="3000372"/>
            <a:ext cx="1500198" cy="1362970"/>
            <a:chOff x="6858016" y="2786058"/>
            <a:chExt cx="1500198" cy="1362970"/>
          </a:xfrm>
        </p:grpSpPr>
        <p:sp>
          <p:nvSpPr>
            <p:cNvPr id="9" name="مثلث متساوي الساقين 8"/>
            <p:cNvSpPr/>
            <p:nvPr/>
          </p:nvSpPr>
          <p:spPr>
            <a:xfrm>
              <a:off x="6858016" y="2786058"/>
              <a:ext cx="1500198" cy="1285884"/>
            </a:xfrm>
            <a:prstGeom prst="triangle">
              <a:avLst/>
            </a:prstGeom>
            <a:solidFill>
              <a:srgbClr val="C00000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7072330" y="3071810"/>
              <a:ext cx="1143008" cy="107721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   لذا علينا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  <p:cxnSp>
          <p:nvCxnSpPr>
            <p:cNvPr id="11" name="رابط كسهم مستقيم 10"/>
            <p:cNvCxnSpPr/>
            <p:nvPr/>
          </p:nvCxnSpPr>
          <p:spPr>
            <a:xfrm rot="10800000">
              <a:off x="7072330" y="3857628"/>
              <a:ext cx="500066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مجموعة 11"/>
          <p:cNvGrpSpPr/>
          <p:nvPr/>
        </p:nvGrpSpPr>
        <p:grpSpPr>
          <a:xfrm>
            <a:off x="1142976" y="3214686"/>
            <a:ext cx="5500726" cy="1456433"/>
            <a:chOff x="1071538" y="3143248"/>
            <a:chExt cx="5500726" cy="1456433"/>
          </a:xfrm>
        </p:grpSpPr>
        <p:sp>
          <p:nvSpPr>
            <p:cNvPr id="13" name="مستطيل 12"/>
            <p:cNvSpPr/>
            <p:nvPr/>
          </p:nvSpPr>
          <p:spPr>
            <a:xfrm>
              <a:off x="1071538" y="3143248"/>
              <a:ext cx="5500726" cy="142876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4" name="مربع نص 13"/>
            <p:cNvSpPr txBox="1"/>
            <p:nvPr/>
          </p:nvSpPr>
          <p:spPr>
            <a:xfrm>
              <a:off x="1142976" y="3214686"/>
              <a:ext cx="5357850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نعرف الحدود بين فيزياء الكم والفيزياء التقليدية (الكلاسيكية) ومجال تطبيق كلا منهما وكيفية الانتقال من فيزياء الكم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الفيزياء التقليدية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5" name="مجموعة 14"/>
          <p:cNvGrpSpPr/>
          <p:nvPr/>
        </p:nvGrpSpPr>
        <p:grpSpPr>
          <a:xfrm>
            <a:off x="1571604" y="4786322"/>
            <a:ext cx="6357982" cy="1643074"/>
            <a:chOff x="1571604" y="4786322"/>
            <a:chExt cx="6357982" cy="1643074"/>
          </a:xfrm>
        </p:grpSpPr>
        <p:sp>
          <p:nvSpPr>
            <p:cNvPr id="16" name="شكل بيضاوي 15"/>
            <p:cNvSpPr/>
            <p:nvPr/>
          </p:nvSpPr>
          <p:spPr>
            <a:xfrm>
              <a:off x="1643042" y="4786322"/>
              <a:ext cx="6286544" cy="1643074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7" name="مربع نص 16"/>
            <p:cNvSpPr txBox="1"/>
            <p:nvPr/>
          </p:nvSpPr>
          <p:spPr>
            <a:xfrm>
              <a:off x="1571604" y="5000636"/>
              <a:ext cx="5857916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لذا فقد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اعلن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بور عام 1923 مبدأ التقابل والذي بين فيه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فيزياء الكم تؤول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الفيزياء التقليدية في حالة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اعداد</a:t>
              </a:r>
              <a:endParaRPr lang="ar-SA" sz="28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        الكم كبيرة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        n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مالانهاية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1643042" y="428604"/>
            <a:ext cx="6215106" cy="857256"/>
            <a:chOff x="1643042" y="428604"/>
            <a:chExt cx="6215106" cy="857256"/>
          </a:xfrm>
        </p:grpSpPr>
        <p:sp>
          <p:nvSpPr>
            <p:cNvPr id="3" name="وسيلة شرح مع سهم إلى الأسفل 2"/>
            <p:cNvSpPr/>
            <p:nvPr/>
          </p:nvSpPr>
          <p:spPr>
            <a:xfrm>
              <a:off x="1643042" y="428604"/>
              <a:ext cx="6215106" cy="857256"/>
            </a:xfrm>
            <a:prstGeom prst="downArrowCallo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1785918" y="500042"/>
              <a:ext cx="600079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يوضح الجدول نتائج تطبيق مبدأ التقابل على ذرة الهيدروجين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5" name="Picture 2" descr="C:\Users\max\Pictures\1433-06-30\003.jpg"/>
          <p:cNvPicPr>
            <a:picLocks noChangeAspect="1" noChangeArrowheads="1"/>
          </p:cNvPicPr>
          <p:nvPr/>
        </p:nvPicPr>
        <p:blipFill>
          <a:blip r:embed="rId2"/>
          <a:srcRect l="1389" b="3125"/>
          <a:stretch>
            <a:fillRect/>
          </a:stretch>
        </p:blipFill>
        <p:spPr bwMode="auto">
          <a:xfrm>
            <a:off x="214282" y="1428736"/>
            <a:ext cx="8643998" cy="500066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3428992" y="1000108"/>
            <a:ext cx="2428892" cy="584775"/>
            <a:chOff x="4214810" y="428604"/>
            <a:chExt cx="2428892" cy="584775"/>
          </a:xfrm>
        </p:grpSpPr>
        <p:sp>
          <p:nvSpPr>
            <p:cNvPr id="3" name="مستطيل 2"/>
            <p:cNvSpPr/>
            <p:nvPr/>
          </p:nvSpPr>
          <p:spPr>
            <a:xfrm>
              <a:off x="4214810" y="428604"/>
              <a:ext cx="2428892" cy="57150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5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5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4357686" y="428604"/>
              <a:ext cx="192882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smtClean="0">
                  <a:latin typeface="Traditional Arabic" pitchFamily="18" charset="-78"/>
                  <a:cs typeface="Traditional Arabic" pitchFamily="18" charset="-78"/>
                </a:rPr>
                <a:t>قواعد الانتقاء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2" name="مجموعة 11"/>
          <p:cNvGrpSpPr/>
          <p:nvPr/>
        </p:nvGrpSpPr>
        <p:grpSpPr>
          <a:xfrm>
            <a:off x="1428728" y="3000372"/>
            <a:ext cx="6357982" cy="3143272"/>
            <a:chOff x="1428728" y="3000372"/>
            <a:chExt cx="6357982" cy="3143272"/>
          </a:xfrm>
        </p:grpSpPr>
        <p:sp>
          <p:nvSpPr>
            <p:cNvPr id="8" name="شكل بيضاوي 7"/>
            <p:cNvSpPr/>
            <p:nvPr/>
          </p:nvSpPr>
          <p:spPr>
            <a:xfrm>
              <a:off x="1428728" y="3000372"/>
              <a:ext cx="6357982" cy="314327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1" name="مربع نص 10"/>
            <p:cNvSpPr txBox="1"/>
            <p:nvPr/>
          </p:nvSpPr>
          <p:spPr>
            <a:xfrm>
              <a:off x="2000232" y="3357562"/>
              <a:ext cx="4643470" cy="267765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كمية التحرك الزاوية المدارية للذرة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L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    حيث أن </a:t>
              </a:r>
              <a:r>
                <a:rPr lang="el-GR" sz="2800" b="1" dirty="0" smtClean="0">
                  <a:latin typeface="Calibri"/>
                  <a:cs typeface="Calibri"/>
                </a:rPr>
                <a:t>Δ</a:t>
              </a:r>
              <a:r>
                <a:rPr lang="en-US" sz="2800" b="1" dirty="0" smtClean="0">
                  <a:latin typeface="Calibri"/>
                  <a:cs typeface="Calibri"/>
                </a:rPr>
                <a:t>L=±1</a:t>
              </a:r>
              <a:endParaRPr lang="ar-SA" sz="28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كمية التحرك الزاوية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اللفية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للذرة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 S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    حيث أن </a:t>
              </a:r>
              <a:r>
                <a:rPr lang="el-GR" sz="2800" b="1" dirty="0" smtClean="0">
                  <a:cs typeface="Calibri"/>
                </a:rPr>
                <a:t>Δ</a:t>
              </a:r>
              <a:r>
                <a:rPr lang="en-US" sz="2800" b="1" dirty="0" smtClean="0">
                  <a:cs typeface="Calibri"/>
                </a:rPr>
                <a:t>S=0</a:t>
              </a:r>
              <a:endParaRPr lang="ar-SA" sz="28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3- كمية التحرك الزاوية الكلية للذرة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J</a:t>
              </a:r>
              <a:endParaRPr lang="ar-SA" sz="28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  حيث أن </a:t>
              </a:r>
              <a:r>
                <a:rPr lang="el-GR" sz="2800" b="1" dirty="0" smtClean="0">
                  <a:cs typeface="Calibri"/>
                </a:rPr>
                <a:t>Δ</a:t>
              </a:r>
              <a:r>
                <a:rPr lang="en-US" sz="2800" b="1" dirty="0" smtClean="0">
                  <a:cs typeface="Calibri"/>
                </a:rPr>
                <a:t>L=±1 , 0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1071538" y="1785926"/>
            <a:ext cx="6858048" cy="1500198"/>
            <a:chOff x="1071538" y="1785926"/>
            <a:chExt cx="6858048" cy="1500198"/>
          </a:xfrm>
        </p:grpSpPr>
        <p:sp>
          <p:nvSpPr>
            <p:cNvPr id="9" name="وسيلة شرح مع سهم إلى الأسفل 8"/>
            <p:cNvSpPr/>
            <p:nvPr/>
          </p:nvSpPr>
          <p:spPr>
            <a:xfrm>
              <a:off x="1071538" y="1785926"/>
              <a:ext cx="6858048" cy="1500198"/>
            </a:xfrm>
            <a:prstGeom prst="downArrowCallou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1142976" y="1850548"/>
              <a:ext cx="6715172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هي التي توضح الانتقالات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المسموحة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والانتقالات غير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المسموحة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والتي تحدد بثلاث قواعد هي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3071802" y="571480"/>
            <a:ext cx="3571900" cy="642942"/>
            <a:chOff x="3071802" y="571480"/>
            <a:chExt cx="3571900" cy="642942"/>
          </a:xfrm>
        </p:grpSpPr>
        <p:sp>
          <p:nvSpPr>
            <p:cNvPr id="2" name="مستطيل 1"/>
            <p:cNvSpPr/>
            <p:nvPr/>
          </p:nvSpPr>
          <p:spPr>
            <a:xfrm>
              <a:off x="3786182" y="571480"/>
              <a:ext cx="2857520" cy="64294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1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1">
                    <a:lumMod val="40000"/>
                    <a:lumOff val="60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3071802" y="642918"/>
              <a:ext cx="328614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السلاسل الطيفية </a:t>
              </a:r>
              <a:endParaRPr lang="ar-SA" sz="2800" b="1" dirty="0"/>
            </a:p>
          </p:txBody>
        </p:sp>
      </p:grpSp>
      <p:grpSp>
        <p:nvGrpSpPr>
          <p:cNvPr id="7" name="مجموعة 6"/>
          <p:cNvGrpSpPr/>
          <p:nvPr/>
        </p:nvGrpSpPr>
        <p:grpSpPr>
          <a:xfrm>
            <a:off x="785786" y="1714488"/>
            <a:ext cx="7286676" cy="1428760"/>
            <a:chOff x="785786" y="1714488"/>
            <a:chExt cx="7286676" cy="1428760"/>
          </a:xfrm>
        </p:grpSpPr>
        <p:sp>
          <p:nvSpPr>
            <p:cNvPr id="5" name="مستطيل مستدير الزوايا 4"/>
            <p:cNvSpPr/>
            <p:nvPr/>
          </p:nvSpPr>
          <p:spPr>
            <a:xfrm>
              <a:off x="785786" y="1714488"/>
              <a:ext cx="7286676" cy="142876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1000100" y="1714488"/>
              <a:ext cx="7000924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في عام 1885م تمكن المدرس السويسري بالمر من وضع معادلة تجريبية مكنته من التنبؤ بالأطوال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لاربعة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خطوط انبعاث طيفية مرئية في الهيدروجين وهي :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429000"/>
            <a:ext cx="803678" cy="642942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357694"/>
            <a:ext cx="823916" cy="628793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5214950"/>
            <a:ext cx="817568" cy="735812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5929330"/>
            <a:ext cx="934189" cy="714380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14" name="رابط كسهم مستقيم 13"/>
          <p:cNvCxnSpPr/>
          <p:nvPr/>
        </p:nvCxnSpPr>
        <p:spPr>
          <a:xfrm>
            <a:off x="1785918" y="3714752"/>
            <a:ext cx="114300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4071934" y="3643314"/>
            <a:ext cx="114300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4714876" y="4572008"/>
            <a:ext cx="114300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2643174" y="4643446"/>
            <a:ext cx="114300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>
            <a:off x="5786446" y="5572140"/>
            <a:ext cx="114300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>
            <a:off x="3500430" y="5500702"/>
            <a:ext cx="114300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>
            <a:off x="4429124" y="6357958"/>
            <a:ext cx="114300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مربع نص 21"/>
          <p:cNvSpPr txBox="1"/>
          <p:nvPr/>
        </p:nvSpPr>
        <p:spPr>
          <a:xfrm>
            <a:off x="2714612" y="3357562"/>
            <a:ext cx="11430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أحمر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500430" y="4286256"/>
            <a:ext cx="121444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أخضر</a:t>
            </a:r>
            <a:endParaRPr lang="ar-SA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4643438" y="5214950"/>
            <a:ext cx="107157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أزرق</a:t>
            </a:r>
            <a:endParaRPr lang="ar-SA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5072066" y="6072206"/>
            <a:ext cx="164307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chemeClr val="accent4">
                    <a:lumMod val="75000"/>
                  </a:schemeClr>
                </a:solidFill>
              </a:rPr>
              <a:t>بنفسجي</a:t>
            </a:r>
            <a:r>
              <a:rPr lang="ar-SA" dirty="0" smtClean="0"/>
              <a:t> </a:t>
            </a:r>
            <a:endParaRPr lang="ar-SA" dirty="0"/>
          </a:p>
        </p:txBody>
      </p:sp>
      <p:grpSp>
        <p:nvGrpSpPr>
          <p:cNvPr id="29" name="مجموعة 28"/>
          <p:cNvGrpSpPr/>
          <p:nvPr/>
        </p:nvGrpSpPr>
        <p:grpSpPr>
          <a:xfrm>
            <a:off x="5072066" y="3429000"/>
            <a:ext cx="1857388" cy="461665"/>
            <a:chOff x="5072066" y="3429000"/>
            <a:chExt cx="1857388" cy="461665"/>
          </a:xfrm>
        </p:grpSpPr>
        <p:pic>
          <p:nvPicPr>
            <p:cNvPr id="19463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72066" y="3429000"/>
              <a:ext cx="500066" cy="452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مربع نص 27"/>
            <p:cNvSpPr txBox="1"/>
            <p:nvPr/>
          </p:nvSpPr>
          <p:spPr>
            <a:xfrm>
              <a:off x="5357818" y="3429000"/>
              <a:ext cx="157163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=656.3 nm</a:t>
              </a:r>
              <a:r>
                <a:rPr lang="en-US" sz="2400" dirty="0" smtClean="0"/>
                <a:t> </a:t>
              </a:r>
              <a:endParaRPr lang="ar-SA" sz="2400" dirty="0"/>
            </a:p>
          </p:txBody>
        </p:sp>
      </p:grpSp>
      <p:grpSp>
        <p:nvGrpSpPr>
          <p:cNvPr id="30" name="مجموعة 29"/>
          <p:cNvGrpSpPr/>
          <p:nvPr/>
        </p:nvGrpSpPr>
        <p:grpSpPr>
          <a:xfrm>
            <a:off x="5572132" y="4286256"/>
            <a:ext cx="1857388" cy="461665"/>
            <a:chOff x="5072066" y="3429000"/>
            <a:chExt cx="1857388" cy="461665"/>
          </a:xfrm>
        </p:grpSpPr>
        <p:pic>
          <p:nvPicPr>
            <p:cNvPr id="31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72066" y="3429000"/>
              <a:ext cx="500066" cy="452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" name="مربع نص 31"/>
            <p:cNvSpPr txBox="1"/>
            <p:nvPr/>
          </p:nvSpPr>
          <p:spPr>
            <a:xfrm>
              <a:off x="5357818" y="3429000"/>
              <a:ext cx="157163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=486.1 nm</a:t>
              </a:r>
              <a:r>
                <a:rPr lang="en-US" sz="2400" dirty="0" smtClean="0"/>
                <a:t> </a:t>
              </a:r>
              <a:endParaRPr lang="ar-SA" sz="2400" dirty="0"/>
            </a:p>
          </p:txBody>
        </p:sp>
      </p:grpSp>
      <p:grpSp>
        <p:nvGrpSpPr>
          <p:cNvPr id="33" name="مجموعة 32"/>
          <p:cNvGrpSpPr/>
          <p:nvPr/>
        </p:nvGrpSpPr>
        <p:grpSpPr>
          <a:xfrm>
            <a:off x="6715140" y="5286388"/>
            <a:ext cx="1857388" cy="461665"/>
            <a:chOff x="5072066" y="3429000"/>
            <a:chExt cx="1857388" cy="461665"/>
          </a:xfrm>
        </p:grpSpPr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72066" y="3429000"/>
              <a:ext cx="500066" cy="452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5" name="مربع نص 34"/>
            <p:cNvSpPr txBox="1"/>
            <p:nvPr/>
          </p:nvSpPr>
          <p:spPr>
            <a:xfrm>
              <a:off x="5357818" y="3429000"/>
              <a:ext cx="157163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=434.1 nm</a:t>
              </a:r>
              <a:r>
                <a:rPr lang="en-US" sz="2400" dirty="0" smtClean="0"/>
                <a:t> </a:t>
              </a:r>
              <a:endParaRPr lang="ar-SA" sz="2400" dirty="0"/>
            </a:p>
          </p:txBody>
        </p:sp>
      </p:grpSp>
      <p:grpSp>
        <p:nvGrpSpPr>
          <p:cNvPr id="36" name="مجموعة 35"/>
          <p:cNvGrpSpPr/>
          <p:nvPr/>
        </p:nvGrpSpPr>
        <p:grpSpPr>
          <a:xfrm>
            <a:off x="7286612" y="6215082"/>
            <a:ext cx="1857388" cy="461665"/>
            <a:chOff x="5072066" y="3429000"/>
            <a:chExt cx="1857388" cy="461665"/>
          </a:xfrm>
        </p:grpSpPr>
        <p:pic>
          <p:nvPicPr>
            <p:cNvPr id="37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72066" y="3429000"/>
              <a:ext cx="500066" cy="452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8" name="مربع نص 37"/>
            <p:cNvSpPr txBox="1"/>
            <p:nvPr/>
          </p:nvSpPr>
          <p:spPr>
            <a:xfrm>
              <a:off x="5357818" y="3429000"/>
              <a:ext cx="157163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=410.2nm</a:t>
              </a:r>
              <a:r>
                <a:rPr lang="en-US" sz="2400" dirty="0" smtClean="0"/>
                <a:t> </a:t>
              </a:r>
              <a:endParaRPr lang="ar-SA" sz="2400" dirty="0"/>
            </a:p>
          </p:txBody>
        </p:sp>
      </p:grpSp>
      <p:cxnSp>
        <p:nvCxnSpPr>
          <p:cNvPr id="20" name="رابط كسهم مستقيم 19"/>
          <p:cNvCxnSpPr/>
          <p:nvPr/>
        </p:nvCxnSpPr>
        <p:spPr>
          <a:xfrm>
            <a:off x="6715140" y="6429396"/>
            <a:ext cx="64294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/>
          <p:cNvGrpSpPr/>
          <p:nvPr/>
        </p:nvGrpSpPr>
        <p:grpSpPr>
          <a:xfrm>
            <a:off x="6286512" y="1428736"/>
            <a:ext cx="2428892" cy="2286016"/>
            <a:chOff x="6429388" y="928670"/>
            <a:chExt cx="2428892" cy="2286016"/>
          </a:xfrm>
        </p:grpSpPr>
        <p:sp>
          <p:nvSpPr>
            <p:cNvPr id="2" name="مستطيل 1"/>
            <p:cNvSpPr/>
            <p:nvPr/>
          </p:nvSpPr>
          <p:spPr>
            <a:xfrm>
              <a:off x="6429388" y="928670"/>
              <a:ext cx="2428892" cy="228601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6572264" y="1000108"/>
              <a:ext cx="2214578" cy="181588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بالاضافة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عدد من الخطوط الطيفية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الاخرى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المنطقة فوق بنفسجية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5715040" cy="564360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0" name="مجموعة 9"/>
          <p:cNvGrpSpPr/>
          <p:nvPr/>
        </p:nvGrpSpPr>
        <p:grpSpPr>
          <a:xfrm>
            <a:off x="6000760" y="4000504"/>
            <a:ext cx="2786050" cy="1857388"/>
            <a:chOff x="6000760" y="4000504"/>
            <a:chExt cx="2786050" cy="1857388"/>
          </a:xfrm>
        </p:grpSpPr>
        <p:sp>
          <p:nvSpPr>
            <p:cNvPr id="8" name="نجمة مكونة من 12 نقطة 7"/>
            <p:cNvSpPr/>
            <p:nvPr/>
          </p:nvSpPr>
          <p:spPr>
            <a:xfrm>
              <a:off x="6000760" y="4000504"/>
              <a:ext cx="2786050" cy="1857388"/>
            </a:xfrm>
            <a:prstGeom prst="star12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6286512" y="4429132"/>
              <a:ext cx="2000264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تسمى جميعها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بـــــــ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:  سلسلة بالمر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1142976" y="714356"/>
            <a:ext cx="6858048" cy="642942"/>
            <a:chOff x="1142976" y="714356"/>
            <a:chExt cx="6858048" cy="642942"/>
          </a:xfrm>
        </p:grpSpPr>
        <p:sp>
          <p:nvSpPr>
            <p:cNvPr id="2" name="مستطيل 1"/>
            <p:cNvSpPr/>
            <p:nvPr/>
          </p:nvSpPr>
          <p:spPr>
            <a:xfrm>
              <a:off x="1500166" y="714356"/>
              <a:ext cx="6500858" cy="64294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1142976" y="785794"/>
              <a:ext cx="678661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يمكن التعبير عن الأطوال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لهذه الخطوط بالمعادلة التالية :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b="16666"/>
          <a:stretch>
            <a:fillRect/>
          </a:stretch>
        </p:blipFill>
        <p:spPr bwMode="auto">
          <a:xfrm>
            <a:off x="2643174" y="1785926"/>
            <a:ext cx="4440580" cy="714380"/>
          </a:xfrm>
          <a:prstGeom prst="rect">
            <a:avLst/>
          </a:prstGeom>
          <a:noFill/>
          <a:ln w="28575">
            <a:solidFill>
              <a:schemeClr val="bg2">
                <a:lumMod val="1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786058"/>
            <a:ext cx="752479" cy="396041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2786058"/>
            <a:ext cx="2298272" cy="428628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2786058"/>
            <a:ext cx="2847984" cy="50006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10" name="رابط كسهم مستقيم 9"/>
          <p:cNvCxnSpPr/>
          <p:nvPr/>
        </p:nvCxnSpPr>
        <p:spPr>
          <a:xfrm>
            <a:off x="2500298" y="3000372"/>
            <a:ext cx="785818" cy="158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5715008" y="2786058"/>
            <a:ext cx="4286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=</a:t>
            </a:r>
            <a:endParaRPr lang="ar-SA" sz="2800" dirty="0"/>
          </a:p>
        </p:txBody>
      </p:sp>
      <p:grpSp>
        <p:nvGrpSpPr>
          <p:cNvPr id="14" name="مجموعة 13"/>
          <p:cNvGrpSpPr/>
          <p:nvPr/>
        </p:nvGrpSpPr>
        <p:grpSpPr>
          <a:xfrm>
            <a:off x="428596" y="3571876"/>
            <a:ext cx="8358246" cy="1214446"/>
            <a:chOff x="428596" y="3571876"/>
            <a:chExt cx="8358246" cy="1214446"/>
          </a:xfrm>
        </p:grpSpPr>
        <p:sp>
          <p:nvSpPr>
            <p:cNvPr id="12" name="مستطيل مستدير الزوايا 11"/>
            <p:cNvSpPr/>
            <p:nvPr/>
          </p:nvSpPr>
          <p:spPr>
            <a:xfrm>
              <a:off x="428596" y="3571876"/>
              <a:ext cx="8358246" cy="121444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428596" y="3714753"/>
              <a:ext cx="835824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الخط ذو الطول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656.3 nm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ناتج عن الانتقال من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n=3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الخط ذو الطول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486.1 nm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ناتج عن الانتقال من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n=4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…  n=2 </a:t>
              </a:r>
              <a:endParaRPr lang="ar-SA" sz="2800" b="1" dirty="0" smtClean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7" name="مجموعة 16"/>
          <p:cNvGrpSpPr/>
          <p:nvPr/>
        </p:nvGrpSpPr>
        <p:grpSpPr>
          <a:xfrm>
            <a:off x="5000628" y="4929198"/>
            <a:ext cx="3429024" cy="1599309"/>
            <a:chOff x="3428992" y="5072074"/>
            <a:chExt cx="3429024" cy="1599309"/>
          </a:xfrm>
        </p:grpSpPr>
        <p:sp>
          <p:nvSpPr>
            <p:cNvPr id="15" name="مخطط انسيابي: شريط مثقب 14"/>
            <p:cNvSpPr/>
            <p:nvPr/>
          </p:nvSpPr>
          <p:spPr>
            <a:xfrm>
              <a:off x="3500430" y="5072074"/>
              <a:ext cx="3357586" cy="1571636"/>
            </a:xfrm>
            <a:prstGeom prst="flowChartPunchedTap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مربع نص 15"/>
            <p:cNvSpPr txBox="1"/>
            <p:nvPr/>
          </p:nvSpPr>
          <p:spPr>
            <a:xfrm>
              <a:off x="3428992" y="5286388"/>
              <a:ext cx="3429024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وقد اتفقت النتائج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المقاسة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مع هذه المعادلة التجريبية  في حدود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             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0.1%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20" name="مجموعة 19"/>
          <p:cNvGrpSpPr/>
          <p:nvPr/>
        </p:nvGrpSpPr>
        <p:grpSpPr>
          <a:xfrm>
            <a:off x="857224" y="4786322"/>
            <a:ext cx="2571768" cy="1643074"/>
            <a:chOff x="1071538" y="5000636"/>
            <a:chExt cx="2571768" cy="1643074"/>
          </a:xfrm>
        </p:grpSpPr>
        <p:sp>
          <p:nvSpPr>
            <p:cNvPr id="18" name="نجمة مكونة من 10 نقاط 17"/>
            <p:cNvSpPr/>
            <p:nvPr/>
          </p:nvSpPr>
          <p:spPr>
            <a:xfrm>
              <a:off x="1071538" y="5000636"/>
              <a:ext cx="2571768" cy="1643074"/>
            </a:xfrm>
            <a:prstGeom prst="star10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9" name="مربع نص 18"/>
            <p:cNvSpPr txBox="1"/>
            <p:nvPr/>
          </p:nvSpPr>
          <p:spPr>
            <a:xfrm>
              <a:off x="1071538" y="5072074"/>
              <a:ext cx="2500330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  </a:t>
              </a:r>
              <a:r>
                <a:rPr lang="ar-SA" sz="2800" b="1" u="sng" dirty="0" smtClean="0">
                  <a:solidFill>
                    <a:srgbClr val="C00000"/>
                  </a:solidFill>
                  <a:latin typeface="Traditional Arabic" pitchFamily="18" charset="-78"/>
                  <a:cs typeface="Traditional Arabic" pitchFamily="18" charset="-78"/>
                </a:rPr>
                <a:t>انتبهي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</a:p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العلاقة بين الطول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والانتقال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1857356" y="857232"/>
            <a:ext cx="5715040" cy="1143008"/>
            <a:chOff x="1857356" y="857232"/>
            <a:chExt cx="5715040" cy="1143008"/>
          </a:xfrm>
        </p:grpSpPr>
        <p:sp>
          <p:nvSpPr>
            <p:cNvPr id="2" name="شكل بيضاوي 1"/>
            <p:cNvSpPr/>
            <p:nvPr/>
          </p:nvSpPr>
          <p:spPr>
            <a:xfrm>
              <a:off x="2000232" y="857232"/>
              <a:ext cx="5572164" cy="114300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3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3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1857356" y="1000108"/>
              <a:ext cx="5214974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وهناك خطوط أخرى لطيف ذرة الهيدروجين تم اكتشافها بعد اكتشاف بالمر وهي :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829" y="2500306"/>
            <a:ext cx="4188071" cy="74454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6" name="شارة رتبة 5"/>
          <p:cNvSpPr/>
          <p:nvPr/>
        </p:nvSpPr>
        <p:spPr>
          <a:xfrm>
            <a:off x="2857488" y="2714620"/>
            <a:ext cx="642942" cy="428628"/>
          </a:xfrm>
          <a:prstGeom prst="chevron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071538" y="2643182"/>
            <a:ext cx="1643074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سلسلة ليمان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928662" y="4643446"/>
            <a:ext cx="1643074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سلسلة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براكت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000100" y="3643314"/>
            <a:ext cx="1643074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سلسلة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باشن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0" name="شارة رتبة 9"/>
          <p:cNvSpPr/>
          <p:nvPr/>
        </p:nvSpPr>
        <p:spPr>
          <a:xfrm>
            <a:off x="2928926" y="3643314"/>
            <a:ext cx="642942" cy="428628"/>
          </a:xfrm>
          <a:prstGeom prst="chevron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1" name="شارة رتبة 10"/>
          <p:cNvSpPr/>
          <p:nvPr/>
        </p:nvSpPr>
        <p:spPr>
          <a:xfrm>
            <a:off x="2928926" y="4714884"/>
            <a:ext cx="642942" cy="428628"/>
          </a:xfrm>
          <a:prstGeom prst="chevron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3643314"/>
            <a:ext cx="4286280" cy="71438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4572008"/>
            <a:ext cx="4286280" cy="71438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26" name="مجموعة 25"/>
          <p:cNvGrpSpPr/>
          <p:nvPr/>
        </p:nvGrpSpPr>
        <p:grpSpPr>
          <a:xfrm>
            <a:off x="4357686" y="5429264"/>
            <a:ext cx="4500594" cy="1384995"/>
            <a:chOff x="4357686" y="5429264"/>
            <a:chExt cx="4500594" cy="1384995"/>
          </a:xfrm>
        </p:grpSpPr>
        <p:sp>
          <p:nvSpPr>
            <p:cNvPr id="14" name="مستطيل مستدير الزوايا 13"/>
            <p:cNvSpPr/>
            <p:nvPr/>
          </p:nvSpPr>
          <p:spPr>
            <a:xfrm>
              <a:off x="4429124" y="5429264"/>
              <a:ext cx="4429156" cy="128588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/>
            <p:cNvSpPr txBox="1"/>
            <p:nvPr/>
          </p:nvSpPr>
          <p:spPr>
            <a:xfrm>
              <a:off x="4357686" y="5429264"/>
              <a:ext cx="4429156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ونلاحظ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جميعها يجمعها القانون التالي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باختلاف قيمة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</a:t>
              </a:r>
              <a:r>
                <a:rPr lang="en-US" sz="2000" b="1" dirty="0" smtClean="0">
                  <a:latin typeface="Traditional Arabic" pitchFamily="18" charset="-78"/>
                  <a:cs typeface="Traditional Arabic" pitchFamily="18" charset="-78"/>
                </a:rPr>
                <a:t>1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والتي تمثل المستوى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الارضي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للمتسلسلة  :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24" name="مجموعة 23"/>
          <p:cNvGrpSpPr/>
          <p:nvPr/>
        </p:nvGrpSpPr>
        <p:grpSpPr>
          <a:xfrm>
            <a:off x="857224" y="5857892"/>
            <a:ext cx="3357586" cy="1000108"/>
            <a:chOff x="1214414" y="5857892"/>
            <a:chExt cx="2500330" cy="1000108"/>
          </a:xfrm>
        </p:grpSpPr>
        <p:grpSp>
          <p:nvGrpSpPr>
            <p:cNvPr id="21" name="مجموعة 20"/>
            <p:cNvGrpSpPr/>
            <p:nvPr/>
          </p:nvGrpSpPr>
          <p:grpSpPr>
            <a:xfrm>
              <a:off x="1214414" y="5857892"/>
              <a:ext cx="2500330" cy="714380"/>
              <a:chOff x="1142976" y="5929330"/>
              <a:chExt cx="2500330" cy="714380"/>
            </a:xfrm>
          </p:grpSpPr>
          <p:pic>
            <p:nvPicPr>
              <p:cNvPr id="17" name="Picture 3"/>
              <p:cNvPicPr>
                <a:picLocks noChangeAspect="1" noChangeArrowheads="1"/>
              </p:cNvPicPr>
              <p:nvPr/>
            </p:nvPicPr>
            <p:blipFill>
              <a:blip r:embed="rId4"/>
              <a:srcRect r="41667"/>
              <a:stretch>
                <a:fillRect/>
              </a:stretch>
            </p:blipFill>
            <p:spPr bwMode="auto">
              <a:xfrm>
                <a:off x="1142976" y="5929330"/>
                <a:ext cx="2500330" cy="71438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0" name="مستطيل 19"/>
              <p:cNvSpPr/>
              <p:nvPr/>
            </p:nvSpPr>
            <p:spPr>
              <a:xfrm>
                <a:off x="2357422" y="6286520"/>
                <a:ext cx="928694" cy="3571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grpSp>
          <p:nvGrpSpPr>
            <p:cNvPr id="23" name="مجموعة 22"/>
            <p:cNvGrpSpPr/>
            <p:nvPr/>
          </p:nvGrpSpPr>
          <p:grpSpPr>
            <a:xfrm>
              <a:off x="2214546" y="6143645"/>
              <a:ext cx="1285884" cy="714355"/>
              <a:chOff x="6715140" y="5929326"/>
              <a:chExt cx="1285884" cy="714384"/>
            </a:xfrm>
          </p:grpSpPr>
          <p:sp>
            <p:nvSpPr>
              <p:cNvPr id="22" name="مستطيل 21"/>
              <p:cNvSpPr/>
              <p:nvPr/>
            </p:nvSpPr>
            <p:spPr>
              <a:xfrm>
                <a:off x="6786578" y="6215082"/>
                <a:ext cx="1214446" cy="428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6715140" y="5929326"/>
                <a:ext cx="1285884" cy="461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n</a:t>
                </a:r>
                <a:r>
                  <a:rPr kumimoji="0" lang="en-US" sz="2400" b="0" i="0" u="none" strike="noStrike" cap="none" normalizeH="0" baseline="-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1</a:t>
                </a:r>
                <a:r>
                  <a:rPr kumimoji="0" lang="en-US" sz="2400" b="0" i="0" u="none" strike="noStrike" cap="none" normalizeH="0" baseline="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2</a:t>
                </a: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        n</a:t>
                </a:r>
                <a:r>
                  <a:rPr kumimoji="0" lang="en-US" sz="2400" b="0" i="0" u="none" strike="noStrike" cap="none" normalizeH="0" baseline="-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2</a:t>
                </a:r>
                <a:r>
                  <a:rPr kumimoji="0" lang="en-US" sz="2400" b="0" i="0" u="none" strike="noStrike" cap="none" normalizeH="0" baseline="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2 </a:t>
                </a: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5" name="سهم إلى اليسار 24"/>
          <p:cNvSpPr/>
          <p:nvPr/>
        </p:nvSpPr>
        <p:spPr>
          <a:xfrm>
            <a:off x="4000496" y="6357958"/>
            <a:ext cx="1857388" cy="357190"/>
          </a:xfrm>
          <a:prstGeom prst="leftArrow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1428728" y="1000108"/>
            <a:ext cx="5786478" cy="857256"/>
            <a:chOff x="1928794" y="1071546"/>
            <a:chExt cx="5786478" cy="857256"/>
          </a:xfrm>
        </p:grpSpPr>
        <p:sp>
          <p:nvSpPr>
            <p:cNvPr id="2" name="وسيلة شرح مع سهم إلى الأسفل 1"/>
            <p:cNvSpPr/>
            <p:nvPr/>
          </p:nvSpPr>
          <p:spPr>
            <a:xfrm>
              <a:off x="3214678" y="1071546"/>
              <a:ext cx="4500594" cy="857256"/>
            </a:xfrm>
            <a:prstGeom prst="downArrowCallou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1928794" y="1142984"/>
              <a:ext cx="557216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السلاسل الطيفية لذرة الهيدروجين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25" name="مجموعة 24"/>
          <p:cNvGrpSpPr/>
          <p:nvPr/>
        </p:nvGrpSpPr>
        <p:grpSpPr>
          <a:xfrm>
            <a:off x="213488" y="1928802"/>
            <a:ext cx="8645586" cy="4716496"/>
            <a:chOff x="213488" y="1928802"/>
            <a:chExt cx="8645586" cy="4716496"/>
          </a:xfrm>
        </p:grpSpPr>
        <p:pic>
          <p:nvPicPr>
            <p:cNvPr id="24578" name="Picture 2" descr="C:\Users\max\Pictures\1433-06-30\002.jpg"/>
            <p:cNvPicPr>
              <a:picLocks noChangeAspect="1" noChangeArrowheads="1"/>
            </p:cNvPicPr>
            <p:nvPr/>
          </p:nvPicPr>
          <p:blipFill>
            <a:blip r:embed="rId2"/>
            <a:srcRect l="2457" t="2198"/>
            <a:stretch>
              <a:fillRect/>
            </a:stretch>
          </p:blipFill>
          <p:spPr bwMode="auto">
            <a:xfrm>
              <a:off x="428596" y="2143116"/>
              <a:ext cx="8286808" cy="4357718"/>
            </a:xfrm>
            <a:prstGeom prst="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</p:pic>
        <p:cxnSp>
          <p:nvCxnSpPr>
            <p:cNvPr id="8" name="رابط مستقيم 7"/>
            <p:cNvCxnSpPr/>
            <p:nvPr/>
          </p:nvCxnSpPr>
          <p:spPr>
            <a:xfrm rot="10800000">
              <a:off x="285720" y="1928802"/>
              <a:ext cx="8572560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 rot="10800000">
              <a:off x="285720" y="6643710"/>
              <a:ext cx="8572560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/>
            <p:cNvCxnSpPr/>
            <p:nvPr/>
          </p:nvCxnSpPr>
          <p:spPr>
            <a:xfrm rot="5400000">
              <a:off x="6537339" y="4321975"/>
              <a:ext cx="4642676" cy="7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رابط مستقيم 14"/>
            <p:cNvCxnSpPr/>
            <p:nvPr/>
          </p:nvCxnSpPr>
          <p:spPr>
            <a:xfrm rot="5400000" flipH="1" flipV="1">
              <a:off x="-2143966" y="4286256"/>
              <a:ext cx="4715702" cy="7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max\Pictures\1433-06-30\001.jpg"/>
          <p:cNvPicPr>
            <a:picLocks noChangeAspect="1" noChangeArrowheads="1"/>
          </p:cNvPicPr>
          <p:nvPr/>
        </p:nvPicPr>
        <p:blipFill>
          <a:blip r:embed="rId2"/>
          <a:srcRect r="3158" b="2755"/>
          <a:stretch>
            <a:fillRect/>
          </a:stretch>
        </p:blipFill>
        <p:spPr bwMode="auto">
          <a:xfrm>
            <a:off x="1214414" y="1385316"/>
            <a:ext cx="6572296" cy="504408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grpSp>
        <p:nvGrpSpPr>
          <p:cNvPr id="5" name="مجموعة 4"/>
          <p:cNvGrpSpPr/>
          <p:nvPr/>
        </p:nvGrpSpPr>
        <p:grpSpPr>
          <a:xfrm>
            <a:off x="571472" y="714356"/>
            <a:ext cx="7858180" cy="523220"/>
            <a:chOff x="571472" y="714356"/>
            <a:chExt cx="7858180" cy="523220"/>
          </a:xfrm>
        </p:grpSpPr>
        <p:sp>
          <p:nvSpPr>
            <p:cNvPr id="3" name="مستطيل مستدير الزوايا 2"/>
            <p:cNvSpPr/>
            <p:nvPr/>
          </p:nvSpPr>
          <p:spPr>
            <a:xfrm>
              <a:off x="571472" y="714356"/>
              <a:ext cx="7858180" cy="50006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857224" y="714356"/>
              <a:ext cx="728667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الانتقالات الكمية التي تتسبب في السلاسل الطيفية المختلفة للهيدروجين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1857356" y="857232"/>
            <a:ext cx="5786478" cy="594658"/>
            <a:chOff x="1500166" y="1285860"/>
            <a:chExt cx="5786478" cy="594658"/>
          </a:xfrm>
        </p:grpSpPr>
        <p:sp>
          <p:nvSpPr>
            <p:cNvPr id="2" name="شكل بيضاوي 1"/>
            <p:cNvSpPr/>
            <p:nvPr/>
          </p:nvSpPr>
          <p:spPr>
            <a:xfrm>
              <a:off x="1643042" y="1285860"/>
              <a:ext cx="5643602" cy="57150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1500166" y="1357298"/>
              <a:ext cx="478634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مستويات الطاقة لذرة الهيدروجين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t="3030"/>
          <a:stretch>
            <a:fillRect/>
          </a:stretch>
        </p:blipFill>
        <p:spPr bwMode="auto">
          <a:xfrm>
            <a:off x="2143108" y="1643050"/>
            <a:ext cx="5143536" cy="4929198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357950" y="1428736"/>
            <a:ext cx="1857388" cy="571504"/>
            <a:chOff x="6500826" y="785794"/>
            <a:chExt cx="1857388" cy="5715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572264" y="785794"/>
              <a:ext cx="1785950" cy="523220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 مسألة (1)</a:t>
              </a:r>
              <a:endParaRPr lang="ar-SA" sz="2800" b="1" dirty="0"/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785786" y="2214554"/>
            <a:ext cx="7429552" cy="928694"/>
            <a:chOff x="714348" y="1643050"/>
            <a:chExt cx="7429552" cy="1357322"/>
          </a:xfrm>
        </p:grpSpPr>
        <p:sp>
          <p:nvSpPr>
            <p:cNvPr id="6" name="مستطيل 5"/>
            <p:cNvSpPr/>
            <p:nvPr/>
          </p:nvSpPr>
          <p:spPr>
            <a:xfrm>
              <a:off x="714348" y="1643050"/>
              <a:ext cx="7429552" cy="135732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785786" y="1785926"/>
              <a:ext cx="728667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أوجدي أطول طول موجي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لفوتون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منبعث في سلسلة بالمر وعيني طاقته ؟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357950" y="1428736"/>
            <a:ext cx="1857388" cy="571504"/>
            <a:chOff x="6500826" y="785794"/>
            <a:chExt cx="1857388" cy="5715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572264" y="785794"/>
              <a:ext cx="1785950" cy="523220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 مسألة (2)</a:t>
              </a:r>
              <a:endParaRPr lang="ar-SA" sz="2800" b="1" dirty="0"/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785786" y="2214554"/>
            <a:ext cx="7429552" cy="928694"/>
            <a:chOff x="714348" y="1643050"/>
            <a:chExt cx="7429552" cy="1357322"/>
          </a:xfrm>
        </p:grpSpPr>
        <p:sp>
          <p:nvSpPr>
            <p:cNvPr id="6" name="مستطيل 5"/>
            <p:cNvSpPr/>
            <p:nvPr/>
          </p:nvSpPr>
          <p:spPr>
            <a:xfrm>
              <a:off x="714348" y="1643050"/>
              <a:ext cx="7429552" cy="135732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785786" y="1785926"/>
              <a:ext cx="7286676" cy="76470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أوجدي أقصر طول موجي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لفوتون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منبعث في سلسلة بالمر وعيني طاقته ؟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</TotalTime>
  <Words>608</Words>
  <Application>Microsoft Office PowerPoint</Application>
  <PresentationFormat>عرض على الشاشة (3:4)‏</PresentationFormat>
  <Paragraphs>82</Paragraphs>
  <Slides>18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نسق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Company>University of Dammam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Ghadeer Bin Moqbel</dc:creator>
  <cp:lastModifiedBy>max</cp:lastModifiedBy>
  <cp:revision>63</cp:revision>
  <dcterms:created xsi:type="dcterms:W3CDTF">2012-05-19T07:28:12Z</dcterms:created>
  <dcterms:modified xsi:type="dcterms:W3CDTF">2012-09-22T17:08:39Z</dcterms:modified>
</cp:coreProperties>
</file>