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69" d="100"/>
          <a:sy n="69" d="100"/>
        </p:scale>
        <p:origin x="-13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17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050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158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51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809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6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4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432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197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19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82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39E856D1-B0EA-4B3A-A680-29243F48ECE9}" type="datetimeFigureOut">
              <a:rPr lang="ar-SA" smtClean="0">
                <a:solidFill>
                  <a:prstClr val="white">
                    <a:tint val="75000"/>
                  </a:prstClr>
                </a:solidFill>
              </a:rPr>
              <a:pPr rtl="1"/>
              <a:t>13/11/1433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2BE640A8-6C8F-414E-A728-34D195676221}" type="slidenum">
              <a:rPr lang="ar-SA" smtClean="0">
                <a:solidFill>
                  <a:prstClr val="white">
                    <a:tint val="75000"/>
                  </a:prstClr>
                </a:solidFill>
              </a:rPr>
              <a:pPr rtl="1"/>
              <a:t>‹#›</a:t>
            </a:fld>
            <a:endParaRPr lang="ar-S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685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4711" t="16529" r="3682" b="22107"/>
          <a:stretch>
            <a:fillRect/>
          </a:stretch>
        </p:blipFill>
        <p:spPr bwMode="auto">
          <a:xfrm>
            <a:off x="285720" y="785794"/>
            <a:ext cx="8643998" cy="492922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7175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642918"/>
            <a:ext cx="8643998" cy="163121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prstClr val="black"/>
                </a:solidFill>
              </a:rPr>
              <a:t>all points on a given wave front are taken as point sources for the production of spherical secondary waves, called wavelets, that propagate outward through a medium with speeds characteristic of waves in that medium. After some time interval has passed, the new position of the wave front is the surface tangent to the wavelets.</a:t>
            </a:r>
            <a:endParaRPr lang="ar-SA" sz="2000" b="1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SA" sz="2400" b="1" dirty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prstClr val="black"/>
                </a:solidFill>
              </a:rPr>
              <a:t>Huygens’s principle   </a:t>
            </a:r>
            <a:endParaRPr lang="ar-SA" dirty="0">
              <a:solidFill>
                <a:prstClr val="white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23418" t="26666" r="31594" b="14444"/>
          <a:stretch>
            <a:fillRect/>
          </a:stretch>
        </p:blipFill>
        <p:spPr bwMode="auto">
          <a:xfrm>
            <a:off x="285720" y="2357430"/>
            <a:ext cx="7000924" cy="43577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grpSp>
        <p:nvGrpSpPr>
          <p:cNvPr id="2" name="Group 8"/>
          <p:cNvGrpSpPr/>
          <p:nvPr/>
        </p:nvGrpSpPr>
        <p:grpSpPr>
          <a:xfrm>
            <a:off x="6215106" y="3571876"/>
            <a:ext cx="2571768" cy="571504"/>
            <a:chOff x="6215106" y="3571876"/>
            <a:chExt cx="2571768" cy="571504"/>
          </a:xfrm>
        </p:grpSpPr>
        <p:sp>
          <p:nvSpPr>
            <p:cNvPr id="7" name="Line Callout 1 6"/>
            <p:cNvSpPr/>
            <p:nvPr/>
          </p:nvSpPr>
          <p:spPr>
            <a:xfrm rot="10800000">
              <a:off x="6286512" y="3571876"/>
              <a:ext cx="2500362" cy="571504"/>
            </a:xfrm>
            <a:prstGeom prst="borderCallout1">
              <a:avLst>
                <a:gd name="adj1" fmla="val 4838"/>
                <a:gd name="adj2" fmla="val 100382"/>
                <a:gd name="adj3" fmla="val -50977"/>
                <a:gd name="adj4" fmla="val 121288"/>
              </a:avLst>
            </a:prstGeom>
            <a:solidFill>
              <a:schemeClr val="tx1"/>
            </a:solidFill>
            <a:ln w="34925">
              <a:solidFill>
                <a:schemeClr val="bg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SA">
                <a:solidFill>
                  <a:prstClr val="white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15106" y="3643314"/>
              <a:ext cx="250029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en-US" dirty="0">
                  <a:solidFill>
                    <a:srgbClr val="C00000"/>
                  </a:solidFill>
                </a:rPr>
                <a:t> </a:t>
              </a:r>
              <a:r>
                <a:rPr lang="en-US" sz="2400" b="1" dirty="0">
                  <a:solidFill>
                    <a:srgbClr val="C00000"/>
                  </a:solidFill>
                </a:rPr>
                <a:t>1/</a:t>
              </a:r>
              <a:r>
                <a:rPr lang="en-US" sz="2400" b="1" dirty="0" err="1">
                  <a:solidFill>
                    <a:srgbClr val="C00000"/>
                  </a:solidFill>
                </a:rPr>
                <a:t>R+c</a:t>
              </a:r>
              <a:r>
                <a:rPr lang="el-GR" sz="2400" b="1" dirty="0">
                  <a:solidFill>
                    <a:srgbClr val="C00000"/>
                  </a:solidFill>
                </a:rPr>
                <a:t>Δ</a:t>
              </a:r>
              <a:r>
                <a:rPr lang="en-US" sz="2400" b="1" dirty="0">
                  <a:solidFill>
                    <a:srgbClr val="C00000"/>
                  </a:solidFill>
                </a:rPr>
                <a:t>t=1/</a:t>
              </a:r>
              <a:r>
                <a:rPr lang="en-US" sz="2400" b="1" dirty="0" err="1">
                  <a:solidFill>
                    <a:srgbClr val="C00000"/>
                  </a:solidFill>
                </a:rPr>
                <a:t>R+v</a:t>
              </a:r>
              <a:r>
                <a:rPr lang="el-GR" sz="2400" b="1" dirty="0">
                  <a:solidFill>
                    <a:srgbClr val="C00000"/>
                  </a:solidFill>
                </a:rPr>
                <a:t>Δ</a:t>
              </a:r>
              <a:r>
                <a:rPr lang="en-US" sz="2400" b="1" dirty="0">
                  <a:solidFill>
                    <a:srgbClr val="C00000"/>
                  </a:solidFill>
                </a:rPr>
                <a:t>t</a:t>
              </a:r>
              <a:endParaRPr lang="ar-SA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6000760" y="6000768"/>
            <a:ext cx="1143008" cy="571504"/>
            <a:chOff x="6215106" y="3643314"/>
            <a:chExt cx="2571768" cy="571504"/>
          </a:xfrm>
        </p:grpSpPr>
        <p:sp>
          <p:nvSpPr>
            <p:cNvPr id="11" name="Line Callout 1 10"/>
            <p:cNvSpPr/>
            <p:nvPr/>
          </p:nvSpPr>
          <p:spPr>
            <a:xfrm rot="10800000">
              <a:off x="6286512" y="3643314"/>
              <a:ext cx="2500362" cy="571504"/>
            </a:xfrm>
            <a:prstGeom prst="borderCallout1">
              <a:avLst>
                <a:gd name="adj1" fmla="val 55852"/>
                <a:gd name="adj2" fmla="val 102502"/>
                <a:gd name="adj3" fmla="val 185543"/>
                <a:gd name="adj4" fmla="val 191780"/>
              </a:avLst>
            </a:prstGeom>
            <a:solidFill>
              <a:schemeClr val="tx1"/>
            </a:solidFill>
            <a:ln w="34925">
              <a:solidFill>
                <a:schemeClr val="bg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SA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15106" y="3643314"/>
              <a:ext cx="250029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en-US" dirty="0">
                  <a:solidFill>
                    <a:srgbClr val="C00000"/>
                  </a:solidFill>
                </a:rPr>
                <a:t> </a:t>
              </a:r>
              <a:r>
                <a:rPr lang="en-US" sz="2400" b="1" dirty="0">
                  <a:solidFill>
                    <a:srgbClr val="C00000"/>
                  </a:solidFill>
                </a:rPr>
                <a:t>1/R</a:t>
              </a:r>
              <a:endParaRPr lang="ar-SA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3" name="Oval 12"/>
          <p:cNvSpPr/>
          <p:nvPr/>
        </p:nvSpPr>
        <p:spPr>
          <a:xfrm>
            <a:off x="4000496" y="5000636"/>
            <a:ext cx="142876" cy="2143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28596" y="5000636"/>
            <a:ext cx="142876" cy="2143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98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-24"/>
            <a:ext cx="9144000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en-US" sz="2800" b="1" dirty="0">
                <a:solidFill>
                  <a:prstClr val="black"/>
                </a:solidFill>
              </a:rPr>
              <a:t>Huygens’ Principle Applied to Reflection and Refraction</a:t>
            </a:r>
            <a:endParaRPr lang="ar-SA" sz="2800" b="1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4229" t="7143" r="17077" b="66667"/>
          <a:stretch>
            <a:fillRect/>
          </a:stretch>
        </p:blipFill>
        <p:spPr bwMode="auto">
          <a:xfrm>
            <a:off x="285720" y="857232"/>
            <a:ext cx="8572560" cy="35719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7" name="مستطيل 6"/>
          <p:cNvSpPr/>
          <p:nvPr/>
        </p:nvSpPr>
        <p:spPr>
          <a:xfrm>
            <a:off x="642910" y="4884019"/>
            <a:ext cx="8001056" cy="83099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C00000"/>
                </a:solidFill>
              </a:rPr>
              <a:t>The right-hand sides are equal, so sin </a:t>
            </a:r>
            <a:r>
              <a:rPr lang="el-GR" sz="2400" dirty="0">
                <a:solidFill>
                  <a:srgbClr val="C00000"/>
                </a:solidFill>
              </a:rPr>
              <a:t>θ</a:t>
            </a:r>
            <a:r>
              <a:rPr lang="en-US" sz="2400" dirty="0">
                <a:solidFill>
                  <a:srgbClr val="C00000"/>
                </a:solidFill>
              </a:rPr>
              <a:t> = sin θ′1, and it follows that </a:t>
            </a:r>
            <a:r>
              <a:rPr lang="el-GR" sz="2400" dirty="0">
                <a:solidFill>
                  <a:srgbClr val="C00000"/>
                </a:solidFill>
              </a:rPr>
              <a:t>θ</a:t>
            </a:r>
            <a:r>
              <a:rPr lang="en-US" sz="2400" dirty="0">
                <a:solidFill>
                  <a:srgbClr val="C00000"/>
                </a:solidFill>
              </a:rPr>
              <a:t>1 = </a:t>
            </a:r>
            <a:r>
              <a:rPr lang="el-GR" sz="2400" dirty="0">
                <a:solidFill>
                  <a:srgbClr val="C00000"/>
                </a:solidFill>
              </a:rPr>
              <a:t>θ</a:t>
            </a:r>
            <a:r>
              <a:rPr lang="el-GR" sz="2400" baseline="30000" dirty="0">
                <a:solidFill>
                  <a:srgbClr val="C00000"/>
                </a:solidFill>
              </a:rPr>
              <a:t>′</a:t>
            </a:r>
            <a:r>
              <a:rPr lang="en-US" sz="2400" dirty="0">
                <a:solidFill>
                  <a:srgbClr val="C00000"/>
                </a:solidFill>
              </a:rPr>
              <a:t>1, which is the law of reflection</a:t>
            </a:r>
            <a:r>
              <a:rPr lang="en-US" dirty="0">
                <a:solidFill>
                  <a:srgbClr val="C00000"/>
                </a:solidFill>
              </a:rPr>
              <a:t>.</a:t>
            </a:r>
            <a:endParaRPr lang="ar-S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26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4"/>
            <a:ext cx="9144000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en-US" sz="2800" b="1" dirty="0">
                <a:solidFill>
                  <a:prstClr val="black"/>
                </a:solidFill>
              </a:rPr>
              <a:t>mirrors </a:t>
            </a:r>
            <a:endParaRPr lang="ar-SA" sz="28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1415" tIns="34914" rIns="0" bIns="42849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>
                <a:solidFill>
                  <a:prstClr val="white"/>
                </a:solidFill>
                <a:latin typeface="Arial" pitchFamily="34" charset="0"/>
              </a:rPr>
              <a:t>an eye.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>
                <a:solidFill>
                  <a:prstClr val="white"/>
                </a:solidFill>
                <a:latin typeface="Arial" pitchFamily="34" charset="0"/>
              </a:rPr>
              <a:t>  </a:t>
            </a:r>
            <a:endParaRPr lang="ar-SA" sz="11700">
              <a:solidFill>
                <a:prstClr val="white"/>
              </a:solidFill>
              <a:latin typeface="Arial" pitchFamily="34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prstClr val="white"/>
              </a:solidFill>
              <a:latin typeface="Arial" pitchFamily="34" charset="0"/>
            </a:endParaRPr>
          </a:p>
        </p:txBody>
      </p:sp>
      <p:pic>
        <p:nvPicPr>
          <p:cNvPr id="5125" name="Picture 5" descr="http://www.physicsclassroom.com/class/refln/u13l3b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4572032" cy="28575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1415" tIns="34914" rIns="0" bIns="42849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>
                <a:solidFill>
                  <a:prstClr val="white"/>
                </a:solidFill>
                <a:latin typeface="Arial" pitchFamily="34" charset="0"/>
              </a:rPr>
              <a:t>object.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>
                <a:solidFill>
                  <a:srgbClr val="000000"/>
                </a:solidFill>
                <a:latin typeface="Arial" pitchFamily="34" charset="0"/>
              </a:rPr>
              <a:t>  </a:t>
            </a:r>
            <a:endParaRPr lang="ar-SA" sz="17000">
              <a:solidFill>
                <a:prstClr val="white"/>
              </a:solidFill>
              <a:latin typeface="Arial" pitchFamily="34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5127" name="Picture 7" descr="http://www.physicsclassroom.com/class/refln/u13l4a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857496"/>
            <a:ext cx="3714776" cy="37862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grpSp>
        <p:nvGrpSpPr>
          <p:cNvPr id="22" name="Group 21"/>
          <p:cNvGrpSpPr/>
          <p:nvPr/>
        </p:nvGrpSpPr>
        <p:grpSpPr>
          <a:xfrm>
            <a:off x="5143505" y="714356"/>
            <a:ext cx="3071833" cy="1214445"/>
            <a:chOff x="2928927" y="2071678"/>
            <a:chExt cx="3071833" cy="1214445"/>
          </a:xfrm>
        </p:grpSpPr>
        <p:cxnSp>
          <p:nvCxnSpPr>
            <p:cNvPr id="23" name="Straight Arrow Connector 22"/>
            <p:cNvCxnSpPr>
              <a:stCxn id="24" idx="2"/>
            </p:cNvCxnSpPr>
            <p:nvPr/>
          </p:nvCxnSpPr>
          <p:spPr>
            <a:xfrm rot="5400000">
              <a:off x="3409792" y="2052477"/>
              <a:ext cx="752781" cy="1714512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3286116" y="2071678"/>
              <a:ext cx="2714644" cy="46166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dirty="0">
                  <a:solidFill>
                    <a:srgbClr val="C00000"/>
                  </a:solidFill>
                </a:rPr>
                <a:t>The concave mirror</a:t>
              </a:r>
              <a:endParaRPr lang="ar-SA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428727" y="4286256"/>
            <a:ext cx="3429027" cy="1143009"/>
            <a:chOff x="3286116" y="2071678"/>
            <a:chExt cx="3429027" cy="1143009"/>
          </a:xfrm>
        </p:grpSpPr>
        <p:cxnSp>
          <p:nvCxnSpPr>
            <p:cNvPr id="30" name="Straight Arrow Connector 29"/>
            <p:cNvCxnSpPr>
              <a:stCxn id="31" idx="2"/>
            </p:cNvCxnSpPr>
            <p:nvPr/>
          </p:nvCxnSpPr>
          <p:spPr>
            <a:xfrm rot="16200000" flipH="1">
              <a:off x="5338618" y="1838162"/>
              <a:ext cx="681345" cy="2071705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>
              <a:off x="3286116" y="2071678"/>
              <a:ext cx="2714644" cy="46166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dirty="0">
                  <a:solidFill>
                    <a:srgbClr val="C00000"/>
                  </a:solidFill>
                </a:rPr>
                <a:t>The convex mirror</a:t>
              </a:r>
              <a:endParaRPr lang="ar-SA" sz="2400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 rot="10800000">
            <a:off x="5572132" y="4929198"/>
            <a:ext cx="214314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22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4"/>
            <a:ext cx="9144000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en-US" sz="2800" b="1" dirty="0">
                <a:solidFill>
                  <a:prstClr val="black"/>
                </a:solidFill>
              </a:rPr>
              <a:t>Images formed by concave mirrors </a:t>
            </a:r>
            <a:endParaRPr lang="ar-SA" sz="28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071802" y="3000372"/>
            <a:ext cx="14287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3000364" y="2786058"/>
            <a:ext cx="14287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>
              <a:solidFill>
                <a:prstClr val="white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331640" y="1124744"/>
            <a:ext cx="6285047" cy="5112568"/>
            <a:chOff x="71406" y="928672"/>
            <a:chExt cx="4889038" cy="3347232"/>
          </a:xfrm>
        </p:grpSpPr>
        <p:grpSp>
          <p:nvGrpSpPr>
            <p:cNvPr id="20" name="Group 19"/>
            <p:cNvGrpSpPr/>
            <p:nvPr/>
          </p:nvGrpSpPr>
          <p:grpSpPr>
            <a:xfrm>
              <a:off x="71406" y="928672"/>
              <a:ext cx="4889038" cy="3347232"/>
              <a:chOff x="2000232" y="1608006"/>
              <a:chExt cx="5214974" cy="4357717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2000232" y="1608006"/>
                <a:ext cx="5214974" cy="4357717"/>
                <a:chOff x="2000232" y="1965196"/>
                <a:chExt cx="5214974" cy="4357717"/>
              </a:xfrm>
            </p:grpSpPr>
            <p:pic>
              <p:nvPicPr>
                <p:cNvPr id="6148" name="Picture 4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l="30896" t="43333" r="40139" b="10000"/>
                <a:stretch>
                  <a:fillRect/>
                </a:stretch>
              </p:blipFill>
              <p:spPr bwMode="auto">
                <a:xfrm>
                  <a:off x="2000232" y="1965196"/>
                  <a:ext cx="5214974" cy="435771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</p:pic>
            <p:grpSp>
              <p:nvGrpSpPr>
                <p:cNvPr id="7" name="Group 6"/>
                <p:cNvGrpSpPr/>
                <p:nvPr/>
              </p:nvGrpSpPr>
              <p:grpSpPr>
                <a:xfrm>
                  <a:off x="3417302" y="2237923"/>
                  <a:ext cx="1928826" cy="1062544"/>
                  <a:chOff x="3703054" y="2809427"/>
                  <a:chExt cx="1928826" cy="1062544"/>
                </a:xfrm>
              </p:grpSpPr>
              <p:cxnSp>
                <p:nvCxnSpPr>
                  <p:cNvPr id="8" name="Straight Arrow Connector 7"/>
                  <p:cNvCxnSpPr/>
                  <p:nvPr/>
                </p:nvCxnSpPr>
                <p:spPr>
                  <a:xfrm>
                    <a:off x="4893471" y="3216292"/>
                    <a:ext cx="321471" cy="655679"/>
                  </a:xfrm>
                  <a:prstGeom prst="straightConnector1">
                    <a:avLst/>
                  </a:prstGeom>
                  <a:ln w="25400">
                    <a:solidFill>
                      <a:schemeClr val="bg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" name="Rectangle 8"/>
                  <p:cNvSpPr/>
                  <p:nvPr/>
                </p:nvSpPr>
                <p:spPr>
                  <a:xfrm>
                    <a:off x="3703054" y="2809427"/>
                    <a:ext cx="1928826" cy="341035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rgbClr val="C00000"/>
                        </a:solidFill>
                      </a:rPr>
                      <a:t>radius of curvature </a:t>
                    </a:r>
                    <a:endParaRPr lang="ar-SA" sz="2000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17" name="TextBox 16"/>
                <p:cNvSpPr txBox="1"/>
                <p:nvPr/>
              </p:nvSpPr>
              <p:spPr>
                <a:xfrm>
                  <a:off x="4857752" y="3825279"/>
                  <a:ext cx="642942" cy="52322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/>
                  <a:r>
                    <a:rPr lang="en-US" sz="2800" i="1" dirty="0">
                      <a:solidFill>
                        <a:prstClr val="black"/>
                      </a:solidFill>
                    </a:rPr>
                    <a:t>F</a:t>
                  </a:r>
                  <a:r>
                    <a:rPr lang="en-US" dirty="0">
                      <a:solidFill>
                        <a:prstClr val="black"/>
                      </a:solidFill>
                    </a:rPr>
                    <a:t> </a:t>
                  </a:r>
                  <a:r>
                    <a:rPr lang="en-US" dirty="0">
                      <a:solidFill>
                        <a:prstClr val="white"/>
                      </a:solidFill>
                    </a:rPr>
                    <a:t> </a:t>
                  </a:r>
                  <a:endParaRPr lang="ar-SA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5500695" y="2786058"/>
                <a:ext cx="1339137" cy="943641"/>
                <a:chOff x="5500695" y="2786058"/>
                <a:chExt cx="1339137" cy="943641"/>
              </a:xfrm>
            </p:grpSpPr>
            <p:sp>
              <p:nvSpPr>
                <p:cNvPr id="19" name="Rectangle 18"/>
                <p:cNvSpPr/>
                <p:nvPr/>
              </p:nvSpPr>
              <p:spPr>
                <a:xfrm>
                  <a:off x="6215075" y="2786058"/>
                  <a:ext cx="624757" cy="603369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2000" b="1" dirty="0">
                      <a:solidFill>
                        <a:srgbClr val="C00000"/>
                      </a:solidFill>
                    </a:rPr>
                    <a:t>Focal point</a:t>
                  </a:r>
                  <a:endParaRPr lang="ar-S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21" name="Straight Arrow Connector 20"/>
                <p:cNvCxnSpPr>
                  <a:endCxn id="17" idx="3"/>
                </p:cNvCxnSpPr>
                <p:nvPr/>
              </p:nvCxnSpPr>
              <p:spPr>
                <a:xfrm rot="10800000" flipV="1">
                  <a:off x="5500695" y="3189076"/>
                  <a:ext cx="690567" cy="540623"/>
                </a:xfrm>
                <a:prstGeom prst="straightConnector1">
                  <a:avLst/>
                </a:prstGeom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24"/>
              <p:cNvGrpSpPr/>
              <p:nvPr/>
            </p:nvGrpSpPr>
            <p:grpSpPr>
              <a:xfrm>
                <a:off x="5715008" y="4357694"/>
                <a:ext cx="1363815" cy="1103437"/>
                <a:chOff x="5643570" y="2714620"/>
                <a:chExt cx="1363815" cy="1103437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6143636" y="3214687"/>
                  <a:ext cx="863749" cy="60337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rgbClr val="C00000"/>
                      </a:solidFill>
                    </a:rPr>
                    <a:t>Focal length </a:t>
                  </a:r>
                  <a:endParaRPr lang="ar-S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27" name="Straight Arrow Connector 26"/>
                <p:cNvCxnSpPr/>
                <p:nvPr/>
              </p:nvCxnSpPr>
              <p:spPr>
                <a:xfrm rot="10800000">
                  <a:off x="5643570" y="2714620"/>
                  <a:ext cx="1000132" cy="500066"/>
                </a:xfrm>
                <a:prstGeom prst="straightConnector1">
                  <a:avLst/>
                </a:prstGeom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1" name="Oval 30"/>
            <p:cNvSpPr/>
            <p:nvPr/>
          </p:nvSpPr>
          <p:spPr>
            <a:xfrm>
              <a:off x="3021659" y="2857496"/>
              <a:ext cx="142876" cy="14287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SA">
                <a:solidFill>
                  <a:prstClr val="white"/>
                </a:solidFill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6516216" y="3356992"/>
            <a:ext cx="878064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C00000"/>
                </a:solidFill>
              </a:rPr>
              <a:t>Mirror</a:t>
            </a:r>
          </a:p>
          <a:p>
            <a:pPr algn="just"/>
            <a:r>
              <a:rPr lang="en-US" sz="2000" b="1" dirty="0">
                <a:solidFill>
                  <a:srgbClr val="C00000"/>
                </a:solidFill>
              </a:rPr>
              <a:t>polar</a:t>
            </a:r>
            <a:endParaRPr lang="ar-SA" sz="2000" b="1" dirty="0">
              <a:solidFill>
                <a:srgbClr val="C0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6068253" y="3730833"/>
            <a:ext cx="416134" cy="449114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72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4"/>
            <a:ext cx="9144000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en-US" sz="2800" b="1" dirty="0">
                <a:solidFill>
                  <a:prstClr val="black"/>
                </a:solidFill>
              </a:rPr>
              <a:t>General function for mirrors </a:t>
            </a:r>
            <a:endParaRPr lang="ar-SA" sz="28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428860" y="3357562"/>
            <a:ext cx="71438" cy="14287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572132" y="3357562"/>
            <a:ext cx="71438" cy="14287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643438" y="3357562"/>
            <a:ext cx="71438" cy="14287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00562" y="3571876"/>
            <a:ext cx="357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dirty="0">
                <a:solidFill>
                  <a:prstClr val="black"/>
                </a:solidFill>
              </a:rPr>
              <a:t>C</a:t>
            </a:r>
            <a:endParaRPr lang="ar-SA" dirty="0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29190" y="3131106"/>
            <a:ext cx="357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l-GR" dirty="0">
                <a:solidFill>
                  <a:prstClr val="black"/>
                </a:solidFill>
              </a:rPr>
              <a:t>β</a:t>
            </a:r>
            <a:endParaRPr lang="ar-SA" dirty="0">
              <a:solidFill>
                <a:prstClr val="black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71802" y="3131106"/>
            <a:ext cx="357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l-GR" dirty="0">
                <a:solidFill>
                  <a:prstClr val="black"/>
                </a:solidFill>
              </a:rPr>
              <a:t>α</a:t>
            </a:r>
            <a:endParaRPr lang="ar-SA" dirty="0">
              <a:solidFill>
                <a:prstClr val="black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29256" y="3571876"/>
            <a:ext cx="357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dirty="0">
                <a:solidFill>
                  <a:prstClr val="black"/>
                </a:solidFill>
              </a:rPr>
              <a:t>I  </a:t>
            </a:r>
            <a:endParaRPr lang="ar-SA" dirty="0">
              <a:solidFill>
                <a:prstClr val="black"/>
              </a:solidFill>
            </a:endParaRPr>
          </a:p>
        </p:txBody>
      </p:sp>
      <p:sp>
        <p:nvSpPr>
          <p:cNvPr id="41" name="Arc 40"/>
          <p:cNvSpPr/>
          <p:nvPr/>
        </p:nvSpPr>
        <p:spPr>
          <a:xfrm>
            <a:off x="5715008" y="3143248"/>
            <a:ext cx="45719" cy="571504"/>
          </a:xfrm>
          <a:prstGeom prst="arc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 rtl="1"/>
            <a:endParaRPr lang="ar-SA">
              <a:solidFill>
                <a:prstClr val="white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86446" y="3071810"/>
            <a:ext cx="357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l-GR" dirty="0">
                <a:solidFill>
                  <a:prstClr val="black"/>
                </a:solidFill>
              </a:rPr>
              <a:t>γ</a:t>
            </a:r>
            <a:endParaRPr lang="ar-SA" dirty="0">
              <a:solidFill>
                <a:prstClr val="black"/>
              </a:solidFill>
            </a:endParaRPr>
          </a:p>
        </p:txBody>
      </p:sp>
      <p:sp>
        <p:nvSpPr>
          <p:cNvPr id="43" name="Arc 42"/>
          <p:cNvSpPr/>
          <p:nvPr/>
        </p:nvSpPr>
        <p:spPr>
          <a:xfrm rot="15220926">
            <a:off x="5662837" y="2537835"/>
            <a:ext cx="417070" cy="54880"/>
          </a:xfrm>
          <a:prstGeom prst="arc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 rtl="1"/>
            <a:endParaRPr lang="ar-SA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86380" y="2428868"/>
            <a:ext cx="357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l-GR" dirty="0">
                <a:solidFill>
                  <a:prstClr val="black"/>
                </a:solidFill>
              </a:rPr>
              <a:t>θ</a:t>
            </a:r>
            <a:endParaRPr lang="ar-SA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00694" y="2702478"/>
            <a:ext cx="357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l-GR" dirty="0">
                <a:solidFill>
                  <a:prstClr val="black"/>
                </a:solidFill>
              </a:rPr>
              <a:t>θ</a:t>
            </a:r>
            <a:endParaRPr lang="ar-SA" dirty="0">
              <a:solidFill>
                <a:prstClr val="black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38420" y="1157234"/>
            <a:ext cx="5857916" cy="4071966"/>
            <a:chOff x="1714480" y="1157234"/>
            <a:chExt cx="5857916" cy="4071966"/>
          </a:xfrm>
        </p:grpSpPr>
        <p:sp>
          <p:nvSpPr>
            <p:cNvPr id="5" name="Rectangle 4"/>
            <p:cNvSpPr/>
            <p:nvPr/>
          </p:nvSpPr>
          <p:spPr>
            <a:xfrm>
              <a:off x="1714480" y="1157234"/>
              <a:ext cx="5857916" cy="40719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SA">
                <a:solidFill>
                  <a:prstClr val="white"/>
                </a:solidFill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000233" y="1857364"/>
              <a:ext cx="5000659" cy="3143272"/>
              <a:chOff x="2000233" y="1857364"/>
              <a:chExt cx="5000659" cy="314327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214546" y="3571876"/>
                <a:ext cx="357190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en-US" dirty="0">
                    <a:solidFill>
                      <a:prstClr val="black"/>
                    </a:solidFill>
                  </a:rPr>
                  <a:t>O</a:t>
                </a:r>
                <a:endParaRPr lang="ar-SA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 rot="5400000">
                <a:off x="5785652" y="2857496"/>
                <a:ext cx="1143008" cy="1588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>
                <a:off x="6072198" y="2773916"/>
                <a:ext cx="357190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en-US" dirty="0">
                    <a:solidFill>
                      <a:prstClr val="black"/>
                    </a:solidFill>
                  </a:rPr>
                  <a:t>h </a:t>
                </a:r>
                <a:endParaRPr lang="ar-SA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7" name="Group 46"/>
              <p:cNvGrpSpPr/>
              <p:nvPr/>
            </p:nvGrpSpPr>
            <p:grpSpPr>
              <a:xfrm>
                <a:off x="2000233" y="1857364"/>
                <a:ext cx="5000659" cy="3143272"/>
                <a:chOff x="2000233" y="1857364"/>
                <a:chExt cx="5000659" cy="3143272"/>
              </a:xfrm>
            </p:grpSpPr>
            <p:sp>
              <p:nvSpPr>
                <p:cNvPr id="39" name="Arc 38"/>
                <p:cNvSpPr/>
                <p:nvPr/>
              </p:nvSpPr>
              <p:spPr>
                <a:xfrm>
                  <a:off x="2928926" y="3214686"/>
                  <a:ext cx="45719" cy="428628"/>
                </a:xfrm>
                <a:prstGeom prst="arc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1" anchor="ctr"/>
                <a:lstStyle/>
                <a:p>
                  <a:pPr algn="ctr" rtl="1"/>
                  <a:endParaRPr lang="ar-SA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Arc 39"/>
                <p:cNvSpPr/>
                <p:nvPr/>
              </p:nvSpPr>
              <p:spPr>
                <a:xfrm>
                  <a:off x="4929190" y="3214686"/>
                  <a:ext cx="45719" cy="428628"/>
                </a:xfrm>
                <a:prstGeom prst="arc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1" anchor="ctr"/>
                <a:lstStyle/>
                <a:p>
                  <a:pPr algn="ctr" rtl="1"/>
                  <a:endParaRPr lang="ar-SA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" name="Arc 44"/>
                <p:cNvSpPr/>
                <p:nvPr/>
              </p:nvSpPr>
              <p:spPr>
                <a:xfrm rot="14209184">
                  <a:off x="5815237" y="2690235"/>
                  <a:ext cx="417070" cy="54880"/>
                </a:xfrm>
                <a:prstGeom prst="arc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1" anchor="ctr"/>
                <a:lstStyle/>
                <a:p>
                  <a:pPr algn="ctr" rtl="1"/>
                  <a:endParaRPr lang="ar-SA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65" name="Group 64"/>
                <p:cNvGrpSpPr/>
                <p:nvPr/>
              </p:nvGrpSpPr>
              <p:grpSpPr>
                <a:xfrm>
                  <a:off x="2000233" y="1857364"/>
                  <a:ext cx="5000659" cy="3143272"/>
                  <a:chOff x="2000233" y="1857364"/>
                  <a:chExt cx="5000659" cy="3143272"/>
                </a:xfrm>
              </p:grpSpPr>
              <p:sp>
                <p:nvSpPr>
                  <p:cNvPr id="7" name="Moon 6"/>
                  <p:cNvSpPr/>
                  <p:nvPr/>
                </p:nvSpPr>
                <p:spPr>
                  <a:xfrm rot="10800000">
                    <a:off x="6143636" y="1857364"/>
                    <a:ext cx="500066" cy="3143272"/>
                  </a:xfrm>
                  <a:prstGeom prst="moon">
                    <a:avLst>
                      <a:gd name="adj" fmla="val 23499"/>
                    </a:avLst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rtl="1"/>
                    <a:endParaRPr lang="ar-SA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" name="Straight Connector 8"/>
                  <p:cNvCxnSpPr>
                    <a:stCxn id="7" idx="3"/>
                  </p:cNvCxnSpPr>
                  <p:nvPr/>
                </p:nvCxnSpPr>
                <p:spPr>
                  <a:xfrm rot="10800000">
                    <a:off x="2000233" y="3429000"/>
                    <a:ext cx="4525959" cy="1588"/>
                  </a:xfrm>
                  <a:prstGeom prst="line">
                    <a:avLst/>
                  </a:prstGeom>
                  <a:ln w="2222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/>
                  <p:cNvCxnSpPr>
                    <a:endCxn id="11" idx="7"/>
                  </p:cNvCxnSpPr>
                  <p:nvPr/>
                </p:nvCxnSpPr>
                <p:spPr>
                  <a:xfrm rot="10800000" flipV="1">
                    <a:off x="2489836" y="2214554"/>
                    <a:ext cx="3868114" cy="1163932"/>
                  </a:xfrm>
                  <a:prstGeom prst="line">
                    <a:avLst/>
                  </a:prstGeom>
                  <a:ln w="254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6572264" y="1928802"/>
                    <a:ext cx="35719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1">
                    <a:spAutoFit/>
                  </a:bodyPr>
                  <a:lstStyle/>
                  <a:p>
                    <a:pPr algn="r" rtl="1"/>
                    <a:r>
                      <a:rPr lang="en-US" dirty="0">
                        <a:solidFill>
                          <a:prstClr val="black"/>
                        </a:solidFill>
                      </a:rPr>
                      <a:t>X</a:t>
                    </a:r>
                    <a:endParaRPr lang="ar-SA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19" name="Straight Arrow Connector 18"/>
                  <p:cNvCxnSpPr>
                    <a:stCxn id="11" idx="7"/>
                  </p:cNvCxnSpPr>
                  <p:nvPr/>
                </p:nvCxnSpPr>
                <p:spPr>
                  <a:xfrm rot="5400000" flipH="1" flipV="1">
                    <a:off x="3091828" y="2255504"/>
                    <a:ext cx="520990" cy="1724974"/>
                  </a:xfrm>
                  <a:prstGeom prst="straightConnector1">
                    <a:avLst/>
                  </a:prstGeom>
                  <a:ln w="22225">
                    <a:solidFill>
                      <a:schemeClr val="bg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/>
                  <p:cNvCxnSpPr/>
                  <p:nvPr/>
                </p:nvCxnSpPr>
                <p:spPr>
                  <a:xfrm rot="10800000" flipV="1">
                    <a:off x="4714876" y="2214554"/>
                    <a:ext cx="1643074" cy="1143008"/>
                  </a:xfrm>
                  <a:prstGeom prst="line">
                    <a:avLst/>
                  </a:prstGeom>
                  <a:ln w="2222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/>
                  <p:cNvCxnSpPr>
                    <a:endCxn id="21" idx="1"/>
                  </p:cNvCxnSpPr>
                  <p:nvPr/>
                </p:nvCxnSpPr>
                <p:spPr>
                  <a:xfrm rot="5400000">
                    <a:off x="5388306" y="2408842"/>
                    <a:ext cx="1163932" cy="775356"/>
                  </a:xfrm>
                  <a:prstGeom prst="line">
                    <a:avLst/>
                  </a:prstGeom>
                  <a:ln w="2222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Arrow Connector 29"/>
                  <p:cNvCxnSpPr/>
                  <p:nvPr/>
                </p:nvCxnSpPr>
                <p:spPr>
                  <a:xfrm rot="5400000">
                    <a:off x="5822165" y="2321711"/>
                    <a:ext cx="642942" cy="428628"/>
                  </a:xfrm>
                  <a:prstGeom prst="straightConnector1">
                    <a:avLst/>
                  </a:prstGeom>
                  <a:ln w="22225">
                    <a:solidFill>
                      <a:schemeClr val="bg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6215074" y="3559734"/>
                    <a:ext cx="35719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1">
                    <a:spAutoFit/>
                  </a:bodyPr>
                  <a:lstStyle/>
                  <a:p>
                    <a:pPr algn="r" rtl="1"/>
                    <a:r>
                      <a:rPr lang="en-US" dirty="0">
                        <a:solidFill>
                          <a:prstClr val="black"/>
                        </a:solidFill>
                      </a:rPr>
                      <a:t>N </a:t>
                    </a:r>
                    <a:endParaRPr lang="ar-SA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51" name="Straight Arrow Connector 50"/>
                  <p:cNvCxnSpPr/>
                  <p:nvPr/>
                </p:nvCxnSpPr>
                <p:spPr>
                  <a:xfrm rot="10800000">
                    <a:off x="2428860" y="4000504"/>
                    <a:ext cx="3929090" cy="1588"/>
                  </a:xfrm>
                  <a:prstGeom prst="straightConnector1">
                    <a:avLst/>
                  </a:prstGeom>
                  <a:ln w="22225">
                    <a:solidFill>
                      <a:schemeClr val="bg1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4071934" y="3845486"/>
                    <a:ext cx="357190" cy="369332"/>
                  </a:xfrm>
                  <a:prstGeom prst="rect">
                    <a:avLst/>
                  </a:prstGeom>
                  <a:solidFill>
                    <a:schemeClr val="tx1"/>
                  </a:solidFill>
                </p:spPr>
                <p:txBody>
                  <a:bodyPr wrap="square" rtlCol="1">
                    <a:spAutoFit/>
                  </a:bodyPr>
                  <a:lstStyle/>
                  <a:p>
                    <a:pPr algn="r" rtl="1"/>
                    <a:r>
                      <a:rPr lang="en-US" dirty="0">
                        <a:solidFill>
                          <a:prstClr val="black"/>
                        </a:solidFill>
                      </a:rPr>
                      <a:t>u</a:t>
                    </a:r>
                    <a:endParaRPr lang="ar-SA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53" name="Straight Arrow Connector 52"/>
                  <p:cNvCxnSpPr/>
                  <p:nvPr/>
                </p:nvCxnSpPr>
                <p:spPr>
                  <a:xfrm rot="10800000" flipV="1">
                    <a:off x="5500695" y="4286254"/>
                    <a:ext cx="938218" cy="1"/>
                  </a:xfrm>
                  <a:prstGeom prst="straightConnector1">
                    <a:avLst/>
                  </a:prstGeom>
                  <a:ln w="22225">
                    <a:solidFill>
                      <a:schemeClr val="bg1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5786446" y="4059800"/>
                    <a:ext cx="357190" cy="369332"/>
                  </a:xfrm>
                  <a:prstGeom prst="rect">
                    <a:avLst/>
                  </a:prstGeom>
                  <a:solidFill>
                    <a:schemeClr val="tx1"/>
                  </a:solidFill>
                </p:spPr>
                <p:txBody>
                  <a:bodyPr wrap="square" rtlCol="1">
                    <a:spAutoFit/>
                  </a:bodyPr>
                  <a:lstStyle/>
                  <a:p>
                    <a:pPr algn="r" rtl="1"/>
                    <a:r>
                      <a:rPr lang="en-US" dirty="0">
                        <a:solidFill>
                          <a:prstClr val="black"/>
                        </a:solidFill>
                      </a:rPr>
                      <a:t>V </a:t>
                    </a:r>
                    <a:endParaRPr lang="ar-SA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56" name="Straight Arrow Connector 55"/>
                  <p:cNvCxnSpPr/>
                  <p:nvPr/>
                </p:nvCxnSpPr>
                <p:spPr>
                  <a:xfrm rot="10800000" flipV="1">
                    <a:off x="4714876" y="4643444"/>
                    <a:ext cx="1714512" cy="1"/>
                  </a:xfrm>
                  <a:prstGeom prst="straightConnector1">
                    <a:avLst/>
                  </a:prstGeom>
                  <a:ln w="22225">
                    <a:solidFill>
                      <a:schemeClr val="bg1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5429256" y="4416990"/>
                    <a:ext cx="357190" cy="369332"/>
                  </a:xfrm>
                  <a:prstGeom prst="rect">
                    <a:avLst/>
                  </a:prstGeom>
                  <a:solidFill>
                    <a:schemeClr val="tx1"/>
                  </a:solidFill>
                </p:spPr>
                <p:txBody>
                  <a:bodyPr wrap="square" rtlCol="1">
                    <a:spAutoFit/>
                  </a:bodyPr>
                  <a:lstStyle/>
                  <a:p>
                    <a:pPr algn="r" rtl="1"/>
                    <a:r>
                      <a:rPr lang="en-US" dirty="0">
                        <a:solidFill>
                          <a:prstClr val="black"/>
                        </a:solidFill>
                      </a:rPr>
                      <a:t>r</a:t>
                    </a:r>
                    <a:endParaRPr lang="ar-SA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6643702" y="3273982"/>
                    <a:ext cx="35719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1">
                    <a:spAutoFit/>
                  </a:bodyPr>
                  <a:lstStyle/>
                  <a:p>
                    <a:pPr algn="r" rtl="1"/>
                    <a:r>
                      <a:rPr lang="en-US" dirty="0">
                        <a:solidFill>
                          <a:prstClr val="black"/>
                        </a:solidFill>
                      </a:rPr>
                      <a:t>P</a:t>
                    </a:r>
                    <a:endParaRPr lang="ar-SA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68" name="Rectangle 67"/>
            <p:cNvSpPr/>
            <p:nvPr/>
          </p:nvSpPr>
          <p:spPr>
            <a:xfrm>
              <a:off x="2071671" y="1619896"/>
              <a:ext cx="1857388" cy="95410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dirty="0">
                  <a:solidFill>
                    <a:srgbClr val="C00000"/>
                  </a:solidFill>
                </a:rPr>
                <a:t> 1  = 1  +  1 </a:t>
              </a:r>
            </a:p>
            <a:p>
              <a:pPr algn="just"/>
              <a:r>
                <a:rPr lang="en-US" sz="2800" b="1" dirty="0">
                  <a:solidFill>
                    <a:srgbClr val="C00000"/>
                  </a:solidFill>
                </a:rPr>
                <a:t> f      u      v</a:t>
              </a:r>
            </a:p>
          </p:txBody>
        </p:sp>
      </p:grpSp>
      <p:cxnSp>
        <p:nvCxnSpPr>
          <p:cNvPr id="73" name="Straight Connector 72"/>
          <p:cNvCxnSpPr/>
          <p:nvPr/>
        </p:nvCxnSpPr>
        <p:spPr>
          <a:xfrm rot="10800000">
            <a:off x="3428992" y="2071678"/>
            <a:ext cx="357190" cy="15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10800000">
            <a:off x="2786050" y="2071678"/>
            <a:ext cx="357190" cy="15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10800000">
            <a:off x="2143109" y="2071678"/>
            <a:ext cx="357190" cy="15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67544" y="5373216"/>
            <a:ext cx="8208912" cy="83099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C00000"/>
                </a:solidFill>
              </a:rPr>
              <a:t>We can use the mirrors equation for both type of mirrors by considering the singe rules.    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3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28596" y="1357298"/>
            <a:ext cx="8429684" cy="4000528"/>
            <a:chOff x="428596" y="1357298"/>
            <a:chExt cx="8429684" cy="4000528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2"/>
            <a:srcRect l="9901" t="56503" r="30074" b="7731"/>
            <a:stretch>
              <a:fillRect/>
            </a:stretch>
          </p:blipFill>
          <p:spPr bwMode="auto">
            <a:xfrm>
              <a:off x="428596" y="1357298"/>
              <a:ext cx="8429684" cy="400052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sp>
          <p:nvSpPr>
            <p:cNvPr id="2" name="TextBox 1"/>
            <p:cNvSpPr txBox="1"/>
            <p:nvPr/>
          </p:nvSpPr>
          <p:spPr>
            <a:xfrm>
              <a:off x="2051720" y="2492896"/>
              <a:ext cx="36004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dirty="0">
                  <a:solidFill>
                    <a:prstClr val="black"/>
                  </a:solidFill>
                </a:rPr>
                <a:t>u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051720" y="3212976"/>
              <a:ext cx="36004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b="1" dirty="0">
                  <a:solidFill>
                    <a:prstClr val="black"/>
                  </a:solidFill>
                </a:rPr>
                <a:t>v</a:t>
              </a:r>
              <a:endParaRPr lang="en-US" b="1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223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4"/>
            <a:ext cx="9144000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en-US" sz="2800" b="1" dirty="0">
                <a:solidFill>
                  <a:prstClr val="black"/>
                </a:solidFill>
              </a:rPr>
              <a:t>Ray diagram for concave mirrors </a:t>
            </a:r>
            <a:endParaRPr lang="ar-SA" sz="2800" dirty="0">
              <a:solidFill>
                <a:prstClr val="black"/>
              </a:solidFill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0322" t="52168" r="10891" b="21820"/>
          <a:stretch>
            <a:fillRect/>
          </a:stretch>
        </p:blipFill>
        <p:spPr bwMode="auto">
          <a:xfrm>
            <a:off x="428596" y="1643050"/>
            <a:ext cx="8286808" cy="307183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4456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0" t="16667" r="29723" b="21032"/>
          <a:stretch/>
        </p:blipFill>
        <p:spPr bwMode="auto">
          <a:xfrm>
            <a:off x="323528" y="260648"/>
            <a:ext cx="8496944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1" t="18371" r="29722" b="20039"/>
          <a:stretch/>
        </p:blipFill>
        <p:spPr bwMode="auto">
          <a:xfrm>
            <a:off x="107504" y="332656"/>
            <a:ext cx="8964488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47864" y="5589240"/>
            <a:ext cx="572412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 rtl="1"/>
            <a:endParaRPr lang="en-US" dirty="0">
              <a:solidFill>
                <a:prstClr val="white"/>
              </a:solidFill>
            </a:endParaRPr>
          </a:p>
          <a:p>
            <a:pPr algn="r" rtl="1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64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4"/>
            <a:ext cx="9144000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en-US" sz="2800" b="1" dirty="0">
                <a:solidFill>
                  <a:prstClr val="black"/>
                </a:solidFill>
              </a:rPr>
              <a:t>Ray diagram for convex mirrors </a:t>
            </a:r>
            <a:endParaRPr lang="ar-SA" sz="28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628800"/>
            <a:ext cx="8352928" cy="304698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prstClr val="black"/>
                </a:solidFill>
              </a:rPr>
              <a:t>■ Ray 1 is drawn from the top of the object parallel to the principal axis </a:t>
            </a:r>
            <a:r>
              <a:rPr lang="en-US" sz="2400" dirty="0">
                <a:solidFill>
                  <a:prstClr val="black"/>
                </a:solidFill>
              </a:rPr>
              <a:t>and is </a:t>
            </a:r>
            <a:r>
              <a:rPr lang="en-US" sz="2400" dirty="0">
                <a:solidFill>
                  <a:prstClr val="black"/>
                </a:solidFill>
              </a:rPr>
              <a:t>reflected away from the focal point F.</a:t>
            </a:r>
          </a:p>
          <a:p>
            <a:pPr algn="just"/>
            <a:r>
              <a:rPr lang="en-US" sz="2400" dirty="0">
                <a:solidFill>
                  <a:prstClr val="black"/>
                </a:solidFill>
              </a:rPr>
              <a:t>■ Ray 2 is drawn from the top of the object toward the focal point on </a:t>
            </a:r>
            <a:r>
              <a:rPr lang="en-US" sz="2400" dirty="0">
                <a:solidFill>
                  <a:prstClr val="black"/>
                </a:solidFill>
              </a:rPr>
              <a:t>the back </a:t>
            </a:r>
            <a:r>
              <a:rPr lang="en-US" sz="2400" dirty="0">
                <a:solidFill>
                  <a:prstClr val="black"/>
                </a:solidFill>
              </a:rPr>
              <a:t>side of the mirror and is reflected parallel to the principal axis.</a:t>
            </a:r>
          </a:p>
          <a:p>
            <a:pPr algn="just"/>
            <a:r>
              <a:rPr lang="en-US" sz="2400" dirty="0">
                <a:solidFill>
                  <a:prstClr val="black"/>
                </a:solidFill>
              </a:rPr>
              <a:t>■ Ray 3 is drawn from the top of the object toward the center of curvature </a:t>
            </a:r>
            <a:r>
              <a:rPr lang="en-US" sz="2400" dirty="0">
                <a:solidFill>
                  <a:prstClr val="black"/>
                </a:solidFill>
              </a:rPr>
              <a:t>C on </a:t>
            </a:r>
            <a:r>
              <a:rPr lang="en-US" sz="2400" dirty="0">
                <a:solidFill>
                  <a:prstClr val="black"/>
                </a:solidFill>
              </a:rPr>
              <a:t>the back side of the mirror and is reflected back on itself.</a:t>
            </a:r>
          </a:p>
        </p:txBody>
      </p:sp>
    </p:spTree>
    <p:extLst>
      <p:ext uri="{BB962C8B-B14F-4D97-AF65-F5344CB8AC3E}">
        <p14:creationId xmlns:p14="http://schemas.microsoft.com/office/powerpoint/2010/main" val="307748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7" t="19047" r="29722" b="20635"/>
          <a:stretch/>
        </p:blipFill>
        <p:spPr bwMode="auto">
          <a:xfrm>
            <a:off x="179512" y="332656"/>
            <a:ext cx="8820473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52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24"/>
            <a:ext cx="914400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The  magnification of mirror </a:t>
            </a:r>
            <a:endParaRPr lang="ar-SA" sz="24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57488" y="2571744"/>
            <a:ext cx="3643338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The  mirror power </a:t>
            </a:r>
            <a:endParaRPr lang="ar-SA" sz="2400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28662" y="3643314"/>
            <a:ext cx="7715304" cy="156966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We can measure the surface curvature by diopter where :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1 diopter =1/100  radian 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So, the curvature for any surface is </a:t>
            </a:r>
            <a:r>
              <a:rPr lang="en-US" sz="2400" dirty="0">
                <a:solidFill>
                  <a:srgbClr val="C00000"/>
                </a:solidFill>
              </a:rPr>
              <a:t>P=100/R 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</a:rPr>
              <a:t>While R is a half radius of curvature</a:t>
            </a:r>
            <a:endParaRPr lang="ar-SA" sz="2400" dirty="0">
              <a:solidFill>
                <a:srgbClr val="C0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857356" y="1169243"/>
            <a:ext cx="5786478" cy="830997"/>
            <a:chOff x="4214810" y="1169243"/>
            <a:chExt cx="6643734" cy="830997"/>
          </a:xfrm>
        </p:grpSpPr>
        <p:grpSp>
          <p:nvGrpSpPr>
            <p:cNvPr id="14" name="Group 13"/>
            <p:cNvGrpSpPr/>
            <p:nvPr/>
          </p:nvGrpSpPr>
          <p:grpSpPr>
            <a:xfrm>
              <a:off x="4214810" y="1169243"/>
              <a:ext cx="6643734" cy="830997"/>
              <a:chOff x="4572001" y="857232"/>
              <a:chExt cx="3726973" cy="83099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4572001" y="857232"/>
                <a:ext cx="3726973" cy="830997"/>
                <a:chOff x="4572001" y="857232"/>
                <a:chExt cx="3726973" cy="830997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572001" y="857232"/>
                  <a:ext cx="3726973" cy="830997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</p:spPr>
              <p:txBody>
                <a:bodyPr wrap="square" rtlCol="1">
                  <a:spAutoFit/>
                </a:bodyPr>
                <a:lstStyle/>
                <a:p>
                  <a:pPr algn="just"/>
                  <a:r>
                    <a:rPr lang="en-US" sz="2400" dirty="0">
                      <a:solidFill>
                        <a:prstClr val="black"/>
                      </a:solidFill>
                    </a:rPr>
                    <a:t>M= image length  =   image distance  = -   v</a:t>
                  </a:r>
                </a:p>
                <a:p>
                  <a:pPr algn="just"/>
                  <a:r>
                    <a:rPr lang="en-US" sz="2400" dirty="0">
                      <a:solidFill>
                        <a:prstClr val="black"/>
                      </a:solidFill>
                    </a:rPr>
                    <a:t>       Object length      object distance         u </a:t>
                  </a:r>
                  <a:endParaRPr lang="ar-SA" sz="2400" dirty="0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7" name="Straight Connector 6"/>
                <p:cNvCxnSpPr/>
                <p:nvPr/>
              </p:nvCxnSpPr>
              <p:spPr>
                <a:xfrm>
                  <a:off x="4978689" y="1259601"/>
                  <a:ext cx="973673" cy="1588"/>
                </a:xfrm>
                <a:prstGeom prst="line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7783162" y="1259601"/>
                <a:ext cx="285752" cy="1588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/>
            <p:cNvCxnSpPr/>
            <p:nvPr/>
          </p:nvCxnSpPr>
          <p:spPr>
            <a:xfrm>
              <a:off x="7249602" y="1571612"/>
              <a:ext cx="2132557" cy="15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75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24"/>
            <a:ext cx="914400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 The cases of the general function for mirrors 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endParaRPr lang="ar-SA" sz="2400" dirty="0">
              <a:solidFill>
                <a:prstClr val="black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357290" y="1000108"/>
            <a:ext cx="6572296" cy="4893647"/>
            <a:chOff x="214282" y="1750064"/>
            <a:chExt cx="6572296" cy="4893647"/>
          </a:xfrm>
        </p:grpSpPr>
        <p:sp>
          <p:nvSpPr>
            <p:cNvPr id="5" name="Rectangle 4"/>
            <p:cNvSpPr/>
            <p:nvPr/>
          </p:nvSpPr>
          <p:spPr>
            <a:xfrm>
              <a:off x="214282" y="1750064"/>
              <a:ext cx="6572296" cy="489364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dirty="0">
                  <a:solidFill>
                    <a:prstClr val="black"/>
                  </a:solidFill>
                </a:rPr>
                <a:t>1- if the object is in an infinitely distant from the mirror so:</a:t>
              </a:r>
            </a:p>
            <a:p>
              <a:pPr algn="ctr"/>
              <a:r>
                <a:rPr lang="en-US" sz="2400" b="1" dirty="0">
                  <a:solidFill>
                    <a:prstClr val="black"/>
                  </a:solidFill>
                </a:rPr>
                <a:t>   if   </a:t>
              </a:r>
              <a:r>
                <a:rPr lang="en-US" sz="2400" dirty="0">
                  <a:solidFill>
                    <a:prstClr val="black"/>
                  </a:solidFill>
                </a:rPr>
                <a:t> u=∞</a:t>
              </a:r>
            </a:p>
            <a:p>
              <a:pPr algn="ctr"/>
              <a:r>
                <a:rPr lang="en-US" sz="2400" dirty="0">
                  <a:solidFill>
                    <a:prstClr val="black"/>
                  </a:solidFill>
                </a:rPr>
                <a:t>        1 = 1  - 1</a:t>
              </a:r>
            </a:p>
            <a:p>
              <a:pPr algn="ctr"/>
              <a:r>
                <a:rPr lang="en-US" sz="2400" dirty="0">
                  <a:solidFill>
                    <a:prstClr val="black"/>
                  </a:solidFill>
                </a:rPr>
                <a:t>        v     f    u </a:t>
              </a:r>
            </a:p>
            <a:p>
              <a:pPr algn="ctr"/>
              <a:r>
                <a:rPr lang="en-US" sz="2400" dirty="0">
                  <a:solidFill>
                    <a:prstClr val="black"/>
                  </a:solidFill>
                </a:rPr>
                <a:t> so,     v= f  </a:t>
              </a:r>
            </a:p>
            <a:p>
              <a:pPr algn="just"/>
              <a:r>
                <a:rPr lang="en-US" sz="2400" dirty="0">
                  <a:solidFill>
                    <a:prstClr val="black"/>
                  </a:solidFill>
                </a:rPr>
                <a:t>2- </a:t>
              </a:r>
              <a:r>
                <a:rPr lang="en-US" sz="2400" b="1" dirty="0">
                  <a:solidFill>
                    <a:prstClr val="black"/>
                  </a:solidFill>
                </a:rPr>
                <a:t>if the object  on  the center of curvature of the mirror :</a:t>
              </a:r>
              <a:r>
                <a:rPr lang="en-US" sz="2400" dirty="0">
                  <a:solidFill>
                    <a:prstClr val="black"/>
                  </a:solidFill>
                </a:rPr>
                <a:t> </a:t>
              </a:r>
            </a:p>
            <a:p>
              <a:pPr algn="ctr"/>
              <a:r>
                <a:rPr lang="en-US" sz="2400" dirty="0">
                  <a:solidFill>
                    <a:prstClr val="black"/>
                  </a:solidFill>
                </a:rPr>
                <a:t> if      u=r=2f</a:t>
              </a:r>
            </a:p>
            <a:p>
              <a:pPr algn="ctr"/>
              <a:r>
                <a:rPr lang="en-US" sz="2400" dirty="0">
                  <a:solidFill>
                    <a:prstClr val="black"/>
                  </a:solidFill>
                </a:rPr>
                <a:t>so ,  v=2f</a:t>
              </a:r>
            </a:p>
            <a:p>
              <a:pPr algn="just"/>
              <a:r>
                <a:rPr lang="en-US" sz="2400" dirty="0">
                  <a:solidFill>
                    <a:prstClr val="black"/>
                  </a:solidFill>
                </a:rPr>
                <a:t>3- </a:t>
              </a:r>
              <a:r>
                <a:rPr lang="en-US" sz="2400" b="1" dirty="0">
                  <a:solidFill>
                    <a:prstClr val="black"/>
                  </a:solidFill>
                </a:rPr>
                <a:t>if the image on the same distant of focal point :</a:t>
              </a:r>
            </a:p>
            <a:p>
              <a:pPr algn="ctr"/>
              <a:r>
                <a:rPr lang="en-US" sz="2400" b="1" dirty="0">
                  <a:solidFill>
                    <a:prstClr val="black"/>
                  </a:solidFill>
                </a:rPr>
                <a:t>If   u=f</a:t>
              </a:r>
            </a:p>
            <a:p>
              <a:pPr algn="ctr"/>
              <a:r>
                <a:rPr lang="en-US" sz="2400" b="1" dirty="0">
                  <a:solidFill>
                    <a:prstClr val="black"/>
                  </a:solidFill>
                </a:rPr>
                <a:t>so,    v=∞</a:t>
              </a:r>
              <a:endParaRPr lang="en-US" sz="2400" dirty="0">
                <a:solidFill>
                  <a:prstClr val="black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3214678" y="3250261"/>
              <a:ext cx="285752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643306" y="3250261"/>
              <a:ext cx="285752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071934" y="3250261"/>
              <a:ext cx="285752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446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/>
          <p:cNvGrpSpPr/>
          <p:nvPr/>
        </p:nvGrpSpPr>
        <p:grpSpPr>
          <a:xfrm>
            <a:off x="642910" y="1571612"/>
            <a:ext cx="7929618" cy="2928958"/>
            <a:chOff x="1714480" y="2714620"/>
            <a:chExt cx="4071966" cy="1285884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/>
            <a:srcRect l="8829" t="31527" r="32502" b="48153"/>
            <a:stretch>
              <a:fillRect/>
            </a:stretch>
          </p:blipFill>
          <p:spPr bwMode="auto">
            <a:xfrm>
              <a:off x="1714480" y="2714620"/>
              <a:ext cx="4071966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3"/>
            <a:srcRect l="8559" t="90476" r="30456" b="4762"/>
            <a:stretch>
              <a:fillRect/>
            </a:stretch>
          </p:blipFill>
          <p:spPr bwMode="auto">
            <a:xfrm>
              <a:off x="1714480" y="3500438"/>
              <a:ext cx="4071966" cy="285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4"/>
            <a:srcRect l="4280" t="44329" r="34735" b="52077"/>
            <a:stretch>
              <a:fillRect/>
            </a:stretch>
          </p:blipFill>
          <p:spPr bwMode="auto">
            <a:xfrm>
              <a:off x="1714480" y="3786190"/>
              <a:ext cx="4071966" cy="21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37755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7" t="17424" r="39092" b="1031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94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" t="28788" r="15332" b="50000"/>
          <a:stretch/>
        </p:blipFill>
        <p:spPr bwMode="auto">
          <a:xfrm>
            <a:off x="1" y="-27384"/>
            <a:ext cx="9144000" cy="2271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" t="33141" r="15555" b="49828"/>
          <a:stretch/>
        </p:blipFill>
        <p:spPr bwMode="auto">
          <a:xfrm>
            <a:off x="35496" y="2492896"/>
            <a:ext cx="9108504" cy="1760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" t="41572" r="15849" b="41761"/>
          <a:stretch/>
        </p:blipFill>
        <p:spPr bwMode="auto">
          <a:xfrm>
            <a:off x="-10228" y="4653136"/>
            <a:ext cx="915422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4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421</Words>
  <Application>Microsoft Office PowerPoint</Application>
  <PresentationFormat>On-screen Show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Munirah</dc:creator>
  <cp:lastModifiedBy>Munirah</cp:lastModifiedBy>
  <cp:revision>1</cp:revision>
  <dcterms:created xsi:type="dcterms:W3CDTF">2012-09-27T21:42:20Z</dcterms:created>
  <dcterms:modified xsi:type="dcterms:W3CDTF">2012-09-27T21:43:26Z</dcterms:modified>
</cp:coreProperties>
</file>