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7" r:id="rId2"/>
    <p:sldId id="258" r:id="rId3"/>
    <p:sldId id="259" r:id="rId4"/>
    <p:sldId id="260" r:id="rId5"/>
    <p:sldId id="261" r:id="rId6"/>
    <p:sldId id="262" r:id="rId7"/>
    <p:sldId id="263" r:id="rId8"/>
    <p:sldId id="264" r:id="rId9"/>
    <p:sldId id="265" r:id="rId10"/>
    <p:sldId id="266" r:id="rId11"/>
    <p:sldId id="267"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ED9B7EE-2BB2-46DC-9E5F-8C4EE7ACAEF5}" type="datetimeFigureOut">
              <a:rPr lang="en-US" smtClean="0"/>
              <a:t>5-Sep-12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429A775-5D9E-4B15-A59E-F3FD8DA2941D}" type="slidenum">
              <a:rPr lang="en-US" smtClean="0"/>
              <a:t>‹#›</a:t>
            </a:fld>
            <a:endParaRPr lang="en-US"/>
          </a:p>
        </p:txBody>
      </p:sp>
    </p:spTree>
    <p:extLst>
      <p:ext uri="{BB962C8B-B14F-4D97-AF65-F5344CB8AC3E}">
        <p14:creationId xmlns:p14="http://schemas.microsoft.com/office/powerpoint/2010/main" val="31488495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a:t>
            </a:r>
            <a:endParaRPr lang="ar-SA"/>
          </a:p>
        </p:txBody>
      </p:sp>
      <p:sp>
        <p:nvSpPr>
          <p:cNvPr id="4" name="Slide Number Placeholder 3"/>
          <p:cNvSpPr>
            <a:spLocks noGrp="1"/>
          </p:cNvSpPr>
          <p:nvPr>
            <p:ph type="sldNum" sz="quarter" idx="10"/>
          </p:nvPr>
        </p:nvSpPr>
        <p:spPr/>
        <p:txBody>
          <a:bodyPr/>
          <a:lstStyle/>
          <a:p>
            <a:fld id="{A20D0C92-2B3A-4D1A-BD67-AA5CF0B34EBD}" type="slidenum">
              <a:rPr lang="ar-SA" smtClean="0">
                <a:solidFill>
                  <a:prstClr val="black"/>
                </a:solidFill>
              </a:rPr>
              <a:pPr/>
              <a:t>6</a:t>
            </a:fld>
            <a:endParaRPr lang="ar-SA">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A20D0C92-2B3A-4D1A-BD67-AA5CF0B34EBD}" type="slidenum">
              <a:rPr lang="ar-SA" smtClean="0">
                <a:solidFill>
                  <a:prstClr val="black"/>
                </a:solidFill>
              </a:rPr>
              <a:pPr/>
              <a:t>9</a:t>
            </a:fld>
            <a:endParaRPr lang="ar-SA">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39E856D1-B0EA-4B3A-A680-29243F48ECE9}" type="datetimeFigureOut">
              <a:rPr lang="ar-SA" smtClean="0">
                <a:solidFill>
                  <a:prstClr val="white">
                    <a:tint val="75000"/>
                  </a:prstClr>
                </a:solidFill>
              </a:rPr>
              <a:pPr/>
              <a:t>19/10/1433</a:t>
            </a:fld>
            <a:endParaRPr lang="ar-SA">
              <a:solidFill>
                <a:prstClr val="white">
                  <a:tint val="75000"/>
                </a:prstClr>
              </a:solidFill>
            </a:endParaRPr>
          </a:p>
        </p:txBody>
      </p:sp>
      <p:sp>
        <p:nvSpPr>
          <p:cNvPr id="5" name="Footer Placeholder 4"/>
          <p:cNvSpPr>
            <a:spLocks noGrp="1"/>
          </p:cNvSpPr>
          <p:nvPr>
            <p:ph type="ftr" sz="quarter" idx="11"/>
          </p:nvPr>
        </p:nvSpPr>
        <p:spPr/>
        <p:txBody>
          <a:bodyPr/>
          <a:lstStyle/>
          <a:p>
            <a:endParaRPr lang="ar-SA">
              <a:solidFill>
                <a:prstClr val="white">
                  <a:tint val="75000"/>
                </a:prstClr>
              </a:solidFill>
            </a:endParaRPr>
          </a:p>
        </p:txBody>
      </p:sp>
      <p:sp>
        <p:nvSpPr>
          <p:cNvPr id="6" name="Slide Number Placeholder 5"/>
          <p:cNvSpPr>
            <a:spLocks noGrp="1"/>
          </p:cNvSpPr>
          <p:nvPr>
            <p:ph type="sldNum" sz="quarter" idx="12"/>
          </p:nvPr>
        </p:nvSpPr>
        <p:spPr/>
        <p:txBody>
          <a:bodyPr/>
          <a:lstStyle/>
          <a:p>
            <a:fld id="{2BE640A8-6C8F-414E-A728-34D195676221}" type="slidenum">
              <a:rPr lang="ar-SA" smtClean="0">
                <a:solidFill>
                  <a:prstClr val="white">
                    <a:tint val="75000"/>
                  </a:prstClr>
                </a:solidFill>
              </a:rPr>
              <a:pPr/>
              <a:t>‹#›</a:t>
            </a:fld>
            <a:endParaRPr lang="ar-SA">
              <a:solidFill>
                <a:prstClr val="white">
                  <a:tint val="75000"/>
                </a:prstClr>
              </a:solidFill>
            </a:endParaRPr>
          </a:p>
        </p:txBody>
      </p:sp>
    </p:spTree>
    <p:extLst>
      <p:ext uri="{BB962C8B-B14F-4D97-AF65-F5344CB8AC3E}">
        <p14:creationId xmlns:p14="http://schemas.microsoft.com/office/powerpoint/2010/main" val="21170937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39E856D1-B0EA-4B3A-A680-29243F48ECE9}" type="datetimeFigureOut">
              <a:rPr lang="ar-SA" smtClean="0">
                <a:solidFill>
                  <a:prstClr val="white">
                    <a:tint val="75000"/>
                  </a:prstClr>
                </a:solidFill>
              </a:rPr>
              <a:pPr/>
              <a:t>19/10/1433</a:t>
            </a:fld>
            <a:endParaRPr lang="ar-SA">
              <a:solidFill>
                <a:prstClr val="white">
                  <a:tint val="75000"/>
                </a:prstClr>
              </a:solidFill>
            </a:endParaRPr>
          </a:p>
        </p:txBody>
      </p:sp>
      <p:sp>
        <p:nvSpPr>
          <p:cNvPr id="5" name="Footer Placeholder 4"/>
          <p:cNvSpPr>
            <a:spLocks noGrp="1"/>
          </p:cNvSpPr>
          <p:nvPr>
            <p:ph type="ftr" sz="quarter" idx="11"/>
          </p:nvPr>
        </p:nvSpPr>
        <p:spPr/>
        <p:txBody>
          <a:bodyPr/>
          <a:lstStyle/>
          <a:p>
            <a:endParaRPr lang="ar-SA">
              <a:solidFill>
                <a:prstClr val="white">
                  <a:tint val="75000"/>
                </a:prstClr>
              </a:solidFill>
            </a:endParaRPr>
          </a:p>
        </p:txBody>
      </p:sp>
      <p:sp>
        <p:nvSpPr>
          <p:cNvPr id="6" name="Slide Number Placeholder 5"/>
          <p:cNvSpPr>
            <a:spLocks noGrp="1"/>
          </p:cNvSpPr>
          <p:nvPr>
            <p:ph type="sldNum" sz="quarter" idx="12"/>
          </p:nvPr>
        </p:nvSpPr>
        <p:spPr/>
        <p:txBody>
          <a:bodyPr/>
          <a:lstStyle/>
          <a:p>
            <a:fld id="{2BE640A8-6C8F-414E-A728-34D195676221}" type="slidenum">
              <a:rPr lang="ar-SA" smtClean="0">
                <a:solidFill>
                  <a:prstClr val="white">
                    <a:tint val="75000"/>
                  </a:prstClr>
                </a:solidFill>
              </a:rPr>
              <a:pPr/>
              <a:t>‹#›</a:t>
            </a:fld>
            <a:endParaRPr lang="ar-SA">
              <a:solidFill>
                <a:prstClr val="white">
                  <a:tint val="75000"/>
                </a:prstClr>
              </a:solidFill>
            </a:endParaRPr>
          </a:p>
        </p:txBody>
      </p:sp>
    </p:spTree>
    <p:extLst>
      <p:ext uri="{BB962C8B-B14F-4D97-AF65-F5344CB8AC3E}">
        <p14:creationId xmlns:p14="http://schemas.microsoft.com/office/powerpoint/2010/main" val="41428059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9E856D1-B0EA-4B3A-A680-29243F48ECE9}" type="datetimeFigureOut">
              <a:rPr lang="ar-SA" smtClean="0">
                <a:solidFill>
                  <a:prstClr val="white">
                    <a:tint val="75000"/>
                  </a:prstClr>
                </a:solidFill>
              </a:rPr>
              <a:pPr/>
              <a:t>19/10/1433</a:t>
            </a:fld>
            <a:endParaRPr lang="ar-SA">
              <a:solidFill>
                <a:prstClr val="white">
                  <a:tint val="75000"/>
                </a:prstClr>
              </a:solidFill>
            </a:endParaRPr>
          </a:p>
        </p:txBody>
      </p:sp>
      <p:sp>
        <p:nvSpPr>
          <p:cNvPr id="5" name="Footer Placeholder 4"/>
          <p:cNvSpPr>
            <a:spLocks noGrp="1"/>
          </p:cNvSpPr>
          <p:nvPr>
            <p:ph type="ftr" sz="quarter" idx="11"/>
          </p:nvPr>
        </p:nvSpPr>
        <p:spPr/>
        <p:txBody>
          <a:bodyPr/>
          <a:lstStyle/>
          <a:p>
            <a:endParaRPr lang="ar-SA">
              <a:solidFill>
                <a:prstClr val="white">
                  <a:tint val="75000"/>
                </a:prstClr>
              </a:solidFill>
            </a:endParaRPr>
          </a:p>
        </p:txBody>
      </p:sp>
      <p:sp>
        <p:nvSpPr>
          <p:cNvPr id="6" name="Slide Number Placeholder 5"/>
          <p:cNvSpPr>
            <a:spLocks noGrp="1"/>
          </p:cNvSpPr>
          <p:nvPr>
            <p:ph type="sldNum" sz="quarter" idx="12"/>
          </p:nvPr>
        </p:nvSpPr>
        <p:spPr/>
        <p:txBody>
          <a:bodyPr/>
          <a:lstStyle/>
          <a:p>
            <a:fld id="{2BE640A8-6C8F-414E-A728-34D195676221}" type="slidenum">
              <a:rPr lang="ar-SA" smtClean="0">
                <a:solidFill>
                  <a:prstClr val="white">
                    <a:tint val="75000"/>
                  </a:prstClr>
                </a:solidFill>
              </a:rPr>
              <a:pPr/>
              <a:t>‹#›</a:t>
            </a:fld>
            <a:endParaRPr lang="ar-SA">
              <a:solidFill>
                <a:prstClr val="white">
                  <a:tint val="75000"/>
                </a:prstClr>
              </a:solidFill>
            </a:endParaRPr>
          </a:p>
        </p:txBody>
      </p:sp>
    </p:spTree>
    <p:extLst>
      <p:ext uri="{BB962C8B-B14F-4D97-AF65-F5344CB8AC3E}">
        <p14:creationId xmlns:p14="http://schemas.microsoft.com/office/powerpoint/2010/main" val="21427222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39E856D1-B0EA-4B3A-A680-29243F48ECE9}" type="datetimeFigureOut">
              <a:rPr lang="ar-SA" smtClean="0">
                <a:solidFill>
                  <a:prstClr val="white">
                    <a:tint val="75000"/>
                  </a:prstClr>
                </a:solidFill>
              </a:rPr>
              <a:pPr/>
              <a:t>19/10/1433</a:t>
            </a:fld>
            <a:endParaRPr lang="ar-SA">
              <a:solidFill>
                <a:prstClr val="white">
                  <a:tint val="75000"/>
                </a:prstClr>
              </a:solidFill>
            </a:endParaRPr>
          </a:p>
        </p:txBody>
      </p:sp>
      <p:sp>
        <p:nvSpPr>
          <p:cNvPr id="6" name="Footer Placeholder 5"/>
          <p:cNvSpPr>
            <a:spLocks noGrp="1"/>
          </p:cNvSpPr>
          <p:nvPr>
            <p:ph type="ftr" sz="quarter" idx="11"/>
          </p:nvPr>
        </p:nvSpPr>
        <p:spPr/>
        <p:txBody>
          <a:bodyPr/>
          <a:lstStyle/>
          <a:p>
            <a:endParaRPr lang="ar-SA">
              <a:solidFill>
                <a:prstClr val="white">
                  <a:tint val="75000"/>
                </a:prstClr>
              </a:solidFill>
            </a:endParaRPr>
          </a:p>
        </p:txBody>
      </p:sp>
      <p:sp>
        <p:nvSpPr>
          <p:cNvPr id="7" name="Slide Number Placeholder 6"/>
          <p:cNvSpPr>
            <a:spLocks noGrp="1"/>
          </p:cNvSpPr>
          <p:nvPr>
            <p:ph type="sldNum" sz="quarter" idx="12"/>
          </p:nvPr>
        </p:nvSpPr>
        <p:spPr/>
        <p:txBody>
          <a:bodyPr/>
          <a:lstStyle/>
          <a:p>
            <a:fld id="{2BE640A8-6C8F-414E-A728-34D195676221}" type="slidenum">
              <a:rPr lang="ar-SA" smtClean="0">
                <a:solidFill>
                  <a:prstClr val="white">
                    <a:tint val="75000"/>
                  </a:prstClr>
                </a:solidFill>
              </a:rPr>
              <a:pPr/>
              <a:t>‹#›</a:t>
            </a:fld>
            <a:endParaRPr lang="ar-SA">
              <a:solidFill>
                <a:prstClr val="white">
                  <a:tint val="75000"/>
                </a:prstClr>
              </a:solidFill>
            </a:endParaRPr>
          </a:p>
        </p:txBody>
      </p:sp>
    </p:spTree>
    <p:extLst>
      <p:ext uri="{BB962C8B-B14F-4D97-AF65-F5344CB8AC3E}">
        <p14:creationId xmlns:p14="http://schemas.microsoft.com/office/powerpoint/2010/main" val="19167785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39E856D1-B0EA-4B3A-A680-29243F48ECE9}" type="datetimeFigureOut">
              <a:rPr lang="ar-SA" smtClean="0">
                <a:solidFill>
                  <a:prstClr val="white">
                    <a:tint val="75000"/>
                  </a:prstClr>
                </a:solidFill>
              </a:rPr>
              <a:pPr/>
              <a:t>19/10/1433</a:t>
            </a:fld>
            <a:endParaRPr lang="ar-SA">
              <a:solidFill>
                <a:prstClr val="white">
                  <a:tint val="75000"/>
                </a:prstClr>
              </a:solidFill>
            </a:endParaRPr>
          </a:p>
        </p:txBody>
      </p:sp>
      <p:sp>
        <p:nvSpPr>
          <p:cNvPr id="8" name="Footer Placeholder 7"/>
          <p:cNvSpPr>
            <a:spLocks noGrp="1"/>
          </p:cNvSpPr>
          <p:nvPr>
            <p:ph type="ftr" sz="quarter" idx="11"/>
          </p:nvPr>
        </p:nvSpPr>
        <p:spPr/>
        <p:txBody>
          <a:bodyPr/>
          <a:lstStyle/>
          <a:p>
            <a:endParaRPr lang="ar-SA">
              <a:solidFill>
                <a:prstClr val="white">
                  <a:tint val="75000"/>
                </a:prstClr>
              </a:solidFill>
            </a:endParaRPr>
          </a:p>
        </p:txBody>
      </p:sp>
      <p:sp>
        <p:nvSpPr>
          <p:cNvPr id="9" name="Slide Number Placeholder 8"/>
          <p:cNvSpPr>
            <a:spLocks noGrp="1"/>
          </p:cNvSpPr>
          <p:nvPr>
            <p:ph type="sldNum" sz="quarter" idx="12"/>
          </p:nvPr>
        </p:nvSpPr>
        <p:spPr/>
        <p:txBody>
          <a:bodyPr/>
          <a:lstStyle/>
          <a:p>
            <a:fld id="{2BE640A8-6C8F-414E-A728-34D195676221}" type="slidenum">
              <a:rPr lang="ar-SA" smtClean="0">
                <a:solidFill>
                  <a:prstClr val="white">
                    <a:tint val="75000"/>
                  </a:prstClr>
                </a:solidFill>
              </a:rPr>
              <a:pPr/>
              <a:t>‹#›</a:t>
            </a:fld>
            <a:endParaRPr lang="ar-SA">
              <a:solidFill>
                <a:prstClr val="white">
                  <a:tint val="75000"/>
                </a:prstClr>
              </a:solidFill>
            </a:endParaRPr>
          </a:p>
        </p:txBody>
      </p:sp>
    </p:spTree>
    <p:extLst>
      <p:ext uri="{BB962C8B-B14F-4D97-AF65-F5344CB8AC3E}">
        <p14:creationId xmlns:p14="http://schemas.microsoft.com/office/powerpoint/2010/main" val="37363218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39E856D1-B0EA-4B3A-A680-29243F48ECE9}" type="datetimeFigureOut">
              <a:rPr lang="ar-SA" smtClean="0">
                <a:solidFill>
                  <a:prstClr val="white">
                    <a:tint val="75000"/>
                  </a:prstClr>
                </a:solidFill>
              </a:rPr>
              <a:pPr/>
              <a:t>19/10/1433</a:t>
            </a:fld>
            <a:endParaRPr lang="ar-SA">
              <a:solidFill>
                <a:prstClr val="white">
                  <a:tint val="75000"/>
                </a:prstClr>
              </a:solidFill>
            </a:endParaRPr>
          </a:p>
        </p:txBody>
      </p:sp>
      <p:sp>
        <p:nvSpPr>
          <p:cNvPr id="4" name="Footer Placeholder 3"/>
          <p:cNvSpPr>
            <a:spLocks noGrp="1"/>
          </p:cNvSpPr>
          <p:nvPr>
            <p:ph type="ftr" sz="quarter" idx="11"/>
          </p:nvPr>
        </p:nvSpPr>
        <p:spPr/>
        <p:txBody>
          <a:bodyPr/>
          <a:lstStyle/>
          <a:p>
            <a:endParaRPr lang="ar-SA">
              <a:solidFill>
                <a:prstClr val="white">
                  <a:tint val="75000"/>
                </a:prstClr>
              </a:solidFill>
            </a:endParaRPr>
          </a:p>
        </p:txBody>
      </p:sp>
      <p:sp>
        <p:nvSpPr>
          <p:cNvPr id="5" name="Slide Number Placeholder 4"/>
          <p:cNvSpPr>
            <a:spLocks noGrp="1"/>
          </p:cNvSpPr>
          <p:nvPr>
            <p:ph type="sldNum" sz="quarter" idx="12"/>
          </p:nvPr>
        </p:nvSpPr>
        <p:spPr/>
        <p:txBody>
          <a:bodyPr/>
          <a:lstStyle/>
          <a:p>
            <a:fld id="{2BE640A8-6C8F-414E-A728-34D195676221}" type="slidenum">
              <a:rPr lang="ar-SA" smtClean="0">
                <a:solidFill>
                  <a:prstClr val="white">
                    <a:tint val="75000"/>
                  </a:prstClr>
                </a:solidFill>
              </a:rPr>
              <a:pPr/>
              <a:t>‹#›</a:t>
            </a:fld>
            <a:endParaRPr lang="ar-SA">
              <a:solidFill>
                <a:prstClr val="white">
                  <a:tint val="75000"/>
                </a:prstClr>
              </a:solidFill>
            </a:endParaRPr>
          </a:p>
        </p:txBody>
      </p:sp>
    </p:spTree>
    <p:extLst>
      <p:ext uri="{BB962C8B-B14F-4D97-AF65-F5344CB8AC3E}">
        <p14:creationId xmlns:p14="http://schemas.microsoft.com/office/powerpoint/2010/main" val="9206331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E856D1-B0EA-4B3A-A680-29243F48ECE9}" type="datetimeFigureOut">
              <a:rPr lang="ar-SA" smtClean="0">
                <a:solidFill>
                  <a:prstClr val="white">
                    <a:tint val="75000"/>
                  </a:prstClr>
                </a:solidFill>
              </a:rPr>
              <a:pPr/>
              <a:t>19/10/1433</a:t>
            </a:fld>
            <a:endParaRPr lang="ar-SA">
              <a:solidFill>
                <a:prstClr val="white">
                  <a:tint val="75000"/>
                </a:prstClr>
              </a:solidFill>
            </a:endParaRPr>
          </a:p>
        </p:txBody>
      </p:sp>
      <p:sp>
        <p:nvSpPr>
          <p:cNvPr id="3" name="Footer Placeholder 2"/>
          <p:cNvSpPr>
            <a:spLocks noGrp="1"/>
          </p:cNvSpPr>
          <p:nvPr>
            <p:ph type="ftr" sz="quarter" idx="11"/>
          </p:nvPr>
        </p:nvSpPr>
        <p:spPr/>
        <p:txBody>
          <a:bodyPr/>
          <a:lstStyle/>
          <a:p>
            <a:endParaRPr lang="ar-SA">
              <a:solidFill>
                <a:prstClr val="white">
                  <a:tint val="75000"/>
                </a:prstClr>
              </a:solidFill>
            </a:endParaRPr>
          </a:p>
        </p:txBody>
      </p:sp>
      <p:sp>
        <p:nvSpPr>
          <p:cNvPr id="4" name="Slide Number Placeholder 3"/>
          <p:cNvSpPr>
            <a:spLocks noGrp="1"/>
          </p:cNvSpPr>
          <p:nvPr>
            <p:ph type="sldNum" sz="quarter" idx="12"/>
          </p:nvPr>
        </p:nvSpPr>
        <p:spPr/>
        <p:txBody>
          <a:bodyPr/>
          <a:lstStyle/>
          <a:p>
            <a:fld id="{2BE640A8-6C8F-414E-A728-34D195676221}" type="slidenum">
              <a:rPr lang="ar-SA" smtClean="0">
                <a:solidFill>
                  <a:prstClr val="white">
                    <a:tint val="75000"/>
                  </a:prstClr>
                </a:solidFill>
              </a:rPr>
              <a:pPr/>
              <a:t>‹#›</a:t>
            </a:fld>
            <a:endParaRPr lang="ar-SA">
              <a:solidFill>
                <a:prstClr val="white">
                  <a:tint val="75000"/>
                </a:prstClr>
              </a:solidFill>
            </a:endParaRPr>
          </a:p>
        </p:txBody>
      </p:sp>
    </p:spTree>
    <p:extLst>
      <p:ext uri="{BB962C8B-B14F-4D97-AF65-F5344CB8AC3E}">
        <p14:creationId xmlns:p14="http://schemas.microsoft.com/office/powerpoint/2010/main" val="24388176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E856D1-B0EA-4B3A-A680-29243F48ECE9}" type="datetimeFigureOut">
              <a:rPr lang="ar-SA" smtClean="0">
                <a:solidFill>
                  <a:prstClr val="white">
                    <a:tint val="75000"/>
                  </a:prstClr>
                </a:solidFill>
              </a:rPr>
              <a:pPr/>
              <a:t>19/10/1433</a:t>
            </a:fld>
            <a:endParaRPr lang="ar-SA">
              <a:solidFill>
                <a:prstClr val="white">
                  <a:tint val="75000"/>
                </a:prstClr>
              </a:solidFill>
            </a:endParaRPr>
          </a:p>
        </p:txBody>
      </p:sp>
      <p:sp>
        <p:nvSpPr>
          <p:cNvPr id="6" name="Footer Placeholder 5"/>
          <p:cNvSpPr>
            <a:spLocks noGrp="1"/>
          </p:cNvSpPr>
          <p:nvPr>
            <p:ph type="ftr" sz="quarter" idx="11"/>
          </p:nvPr>
        </p:nvSpPr>
        <p:spPr/>
        <p:txBody>
          <a:bodyPr/>
          <a:lstStyle/>
          <a:p>
            <a:endParaRPr lang="ar-SA">
              <a:solidFill>
                <a:prstClr val="white">
                  <a:tint val="75000"/>
                </a:prstClr>
              </a:solidFill>
            </a:endParaRPr>
          </a:p>
        </p:txBody>
      </p:sp>
      <p:sp>
        <p:nvSpPr>
          <p:cNvPr id="7" name="Slide Number Placeholder 6"/>
          <p:cNvSpPr>
            <a:spLocks noGrp="1"/>
          </p:cNvSpPr>
          <p:nvPr>
            <p:ph type="sldNum" sz="quarter" idx="12"/>
          </p:nvPr>
        </p:nvSpPr>
        <p:spPr/>
        <p:txBody>
          <a:bodyPr/>
          <a:lstStyle/>
          <a:p>
            <a:fld id="{2BE640A8-6C8F-414E-A728-34D195676221}" type="slidenum">
              <a:rPr lang="ar-SA" smtClean="0">
                <a:solidFill>
                  <a:prstClr val="white">
                    <a:tint val="75000"/>
                  </a:prstClr>
                </a:solidFill>
              </a:rPr>
              <a:pPr/>
              <a:t>‹#›</a:t>
            </a:fld>
            <a:endParaRPr lang="ar-SA">
              <a:solidFill>
                <a:prstClr val="white">
                  <a:tint val="75000"/>
                </a:prstClr>
              </a:solidFill>
            </a:endParaRPr>
          </a:p>
        </p:txBody>
      </p:sp>
    </p:spTree>
    <p:extLst>
      <p:ext uri="{BB962C8B-B14F-4D97-AF65-F5344CB8AC3E}">
        <p14:creationId xmlns:p14="http://schemas.microsoft.com/office/powerpoint/2010/main" val="7510168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E856D1-B0EA-4B3A-A680-29243F48ECE9}" type="datetimeFigureOut">
              <a:rPr lang="ar-SA" smtClean="0">
                <a:solidFill>
                  <a:prstClr val="white">
                    <a:tint val="75000"/>
                  </a:prstClr>
                </a:solidFill>
              </a:rPr>
              <a:pPr/>
              <a:t>19/10/1433</a:t>
            </a:fld>
            <a:endParaRPr lang="ar-SA">
              <a:solidFill>
                <a:prstClr val="white">
                  <a:tint val="75000"/>
                </a:prstClr>
              </a:solidFill>
            </a:endParaRPr>
          </a:p>
        </p:txBody>
      </p:sp>
      <p:sp>
        <p:nvSpPr>
          <p:cNvPr id="6" name="Footer Placeholder 5"/>
          <p:cNvSpPr>
            <a:spLocks noGrp="1"/>
          </p:cNvSpPr>
          <p:nvPr>
            <p:ph type="ftr" sz="quarter" idx="11"/>
          </p:nvPr>
        </p:nvSpPr>
        <p:spPr/>
        <p:txBody>
          <a:bodyPr/>
          <a:lstStyle/>
          <a:p>
            <a:endParaRPr lang="ar-SA">
              <a:solidFill>
                <a:prstClr val="white">
                  <a:tint val="75000"/>
                </a:prstClr>
              </a:solidFill>
            </a:endParaRPr>
          </a:p>
        </p:txBody>
      </p:sp>
      <p:sp>
        <p:nvSpPr>
          <p:cNvPr id="7" name="Slide Number Placeholder 6"/>
          <p:cNvSpPr>
            <a:spLocks noGrp="1"/>
          </p:cNvSpPr>
          <p:nvPr>
            <p:ph type="sldNum" sz="quarter" idx="12"/>
          </p:nvPr>
        </p:nvSpPr>
        <p:spPr/>
        <p:txBody>
          <a:bodyPr/>
          <a:lstStyle/>
          <a:p>
            <a:fld id="{2BE640A8-6C8F-414E-A728-34D195676221}" type="slidenum">
              <a:rPr lang="ar-SA" smtClean="0">
                <a:solidFill>
                  <a:prstClr val="white">
                    <a:tint val="75000"/>
                  </a:prstClr>
                </a:solidFill>
              </a:rPr>
              <a:pPr/>
              <a:t>‹#›</a:t>
            </a:fld>
            <a:endParaRPr lang="ar-SA">
              <a:solidFill>
                <a:prstClr val="white">
                  <a:tint val="75000"/>
                </a:prstClr>
              </a:solidFill>
            </a:endParaRPr>
          </a:p>
        </p:txBody>
      </p:sp>
    </p:spTree>
    <p:extLst>
      <p:ext uri="{BB962C8B-B14F-4D97-AF65-F5344CB8AC3E}">
        <p14:creationId xmlns:p14="http://schemas.microsoft.com/office/powerpoint/2010/main" val="27702525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39E856D1-B0EA-4B3A-A680-29243F48ECE9}" type="datetimeFigureOut">
              <a:rPr lang="ar-SA" smtClean="0">
                <a:solidFill>
                  <a:prstClr val="white">
                    <a:tint val="75000"/>
                  </a:prstClr>
                </a:solidFill>
              </a:rPr>
              <a:pPr/>
              <a:t>19/10/1433</a:t>
            </a:fld>
            <a:endParaRPr lang="ar-SA">
              <a:solidFill>
                <a:prstClr val="white">
                  <a:tint val="75000"/>
                </a:prstClr>
              </a:solidFill>
            </a:endParaRPr>
          </a:p>
        </p:txBody>
      </p:sp>
      <p:sp>
        <p:nvSpPr>
          <p:cNvPr id="5" name="Footer Placeholder 4"/>
          <p:cNvSpPr>
            <a:spLocks noGrp="1"/>
          </p:cNvSpPr>
          <p:nvPr>
            <p:ph type="ftr" sz="quarter" idx="11"/>
          </p:nvPr>
        </p:nvSpPr>
        <p:spPr/>
        <p:txBody>
          <a:bodyPr/>
          <a:lstStyle/>
          <a:p>
            <a:endParaRPr lang="ar-SA">
              <a:solidFill>
                <a:prstClr val="white">
                  <a:tint val="75000"/>
                </a:prstClr>
              </a:solidFill>
            </a:endParaRPr>
          </a:p>
        </p:txBody>
      </p:sp>
      <p:sp>
        <p:nvSpPr>
          <p:cNvPr id="6" name="Slide Number Placeholder 5"/>
          <p:cNvSpPr>
            <a:spLocks noGrp="1"/>
          </p:cNvSpPr>
          <p:nvPr>
            <p:ph type="sldNum" sz="quarter" idx="12"/>
          </p:nvPr>
        </p:nvSpPr>
        <p:spPr/>
        <p:txBody>
          <a:bodyPr/>
          <a:lstStyle/>
          <a:p>
            <a:fld id="{2BE640A8-6C8F-414E-A728-34D195676221}" type="slidenum">
              <a:rPr lang="ar-SA" smtClean="0">
                <a:solidFill>
                  <a:prstClr val="white">
                    <a:tint val="75000"/>
                  </a:prstClr>
                </a:solidFill>
              </a:rPr>
              <a:pPr/>
              <a:t>‹#›</a:t>
            </a:fld>
            <a:endParaRPr lang="ar-SA">
              <a:solidFill>
                <a:prstClr val="white">
                  <a:tint val="75000"/>
                </a:prstClr>
              </a:solidFill>
            </a:endParaRPr>
          </a:p>
        </p:txBody>
      </p:sp>
    </p:spTree>
    <p:extLst>
      <p:ext uri="{BB962C8B-B14F-4D97-AF65-F5344CB8AC3E}">
        <p14:creationId xmlns:p14="http://schemas.microsoft.com/office/powerpoint/2010/main" val="17796285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39E856D1-B0EA-4B3A-A680-29243F48ECE9}" type="datetimeFigureOut">
              <a:rPr lang="ar-SA" smtClean="0">
                <a:solidFill>
                  <a:prstClr val="white">
                    <a:tint val="75000"/>
                  </a:prstClr>
                </a:solidFill>
              </a:rPr>
              <a:pPr/>
              <a:t>19/10/1433</a:t>
            </a:fld>
            <a:endParaRPr lang="ar-SA">
              <a:solidFill>
                <a:prstClr val="white">
                  <a:tint val="75000"/>
                </a:prstClr>
              </a:solidFill>
            </a:endParaRPr>
          </a:p>
        </p:txBody>
      </p:sp>
      <p:sp>
        <p:nvSpPr>
          <p:cNvPr id="5" name="Footer Placeholder 4"/>
          <p:cNvSpPr>
            <a:spLocks noGrp="1"/>
          </p:cNvSpPr>
          <p:nvPr>
            <p:ph type="ftr" sz="quarter" idx="11"/>
          </p:nvPr>
        </p:nvSpPr>
        <p:spPr/>
        <p:txBody>
          <a:bodyPr/>
          <a:lstStyle/>
          <a:p>
            <a:endParaRPr lang="ar-SA">
              <a:solidFill>
                <a:prstClr val="white">
                  <a:tint val="75000"/>
                </a:prstClr>
              </a:solidFill>
            </a:endParaRPr>
          </a:p>
        </p:txBody>
      </p:sp>
      <p:sp>
        <p:nvSpPr>
          <p:cNvPr id="6" name="Slide Number Placeholder 5"/>
          <p:cNvSpPr>
            <a:spLocks noGrp="1"/>
          </p:cNvSpPr>
          <p:nvPr>
            <p:ph type="sldNum" sz="quarter" idx="12"/>
          </p:nvPr>
        </p:nvSpPr>
        <p:spPr/>
        <p:txBody>
          <a:bodyPr/>
          <a:lstStyle/>
          <a:p>
            <a:fld id="{2BE640A8-6C8F-414E-A728-34D195676221}" type="slidenum">
              <a:rPr lang="ar-SA" smtClean="0">
                <a:solidFill>
                  <a:prstClr val="white">
                    <a:tint val="75000"/>
                  </a:prstClr>
                </a:solidFill>
              </a:rPr>
              <a:pPr/>
              <a:t>‹#›</a:t>
            </a:fld>
            <a:endParaRPr lang="ar-SA">
              <a:solidFill>
                <a:prstClr val="white">
                  <a:tint val="75000"/>
                </a:prstClr>
              </a:solidFill>
            </a:endParaRPr>
          </a:p>
        </p:txBody>
      </p:sp>
    </p:spTree>
    <p:extLst>
      <p:ext uri="{BB962C8B-B14F-4D97-AF65-F5344CB8AC3E}">
        <p14:creationId xmlns:p14="http://schemas.microsoft.com/office/powerpoint/2010/main" val="19441310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pPr rtl="1"/>
            <a:fld id="{39E856D1-B0EA-4B3A-A680-29243F48ECE9}" type="datetimeFigureOut">
              <a:rPr lang="ar-SA" smtClean="0">
                <a:solidFill>
                  <a:prstClr val="white">
                    <a:tint val="75000"/>
                  </a:prstClr>
                </a:solidFill>
              </a:rPr>
              <a:pPr rtl="1"/>
              <a:t>19/10/1433</a:t>
            </a:fld>
            <a:endParaRPr lang="ar-SA">
              <a:solidFill>
                <a:prstClr val="white">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pPr rtl="1"/>
            <a:endParaRPr lang="ar-SA">
              <a:solidFill>
                <a:prstClr val="white">
                  <a:tint val="75000"/>
                </a:prstClr>
              </a:solidFill>
            </a:endParaRPr>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pPr rtl="1"/>
            <a:fld id="{2BE640A8-6C8F-414E-A728-34D195676221}" type="slidenum">
              <a:rPr lang="ar-SA" smtClean="0">
                <a:solidFill>
                  <a:prstClr val="white">
                    <a:tint val="75000"/>
                  </a:prstClr>
                </a:solidFill>
              </a:rPr>
              <a:pPr rtl="1"/>
              <a:t>‹#›</a:t>
            </a:fld>
            <a:endParaRPr lang="ar-SA">
              <a:solidFill>
                <a:prstClr val="white">
                  <a:tint val="75000"/>
                </a:prstClr>
              </a:solidFill>
            </a:endParaRPr>
          </a:p>
        </p:txBody>
      </p:sp>
    </p:spTree>
    <p:extLst>
      <p:ext uri="{BB962C8B-B14F-4D97-AF65-F5344CB8AC3E}">
        <p14:creationId xmlns:p14="http://schemas.microsoft.com/office/powerpoint/2010/main" val="356074100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523220"/>
          </a:xfrm>
          <a:prstGeom prst="rect">
            <a:avLst/>
          </a:prstGeom>
          <a:solidFill>
            <a:schemeClr val="tx1"/>
          </a:solidFill>
          <a:ln>
            <a:solidFill>
              <a:schemeClr val="bg1"/>
            </a:solidFill>
          </a:ln>
        </p:spPr>
        <p:txBody>
          <a:bodyPr wrap="square" rtlCol="1">
            <a:spAutoFit/>
          </a:bodyPr>
          <a:lstStyle/>
          <a:p>
            <a:pPr algn="ctr" rtl="1"/>
            <a:r>
              <a:rPr lang="en-US" sz="2800" dirty="0">
                <a:solidFill>
                  <a:prstClr val="black"/>
                </a:solidFill>
              </a:rPr>
              <a:t>Light</a:t>
            </a:r>
            <a:endParaRPr lang="ar-SA" sz="2800" dirty="0">
              <a:solidFill>
                <a:prstClr val="black"/>
              </a:solidFill>
              <a:cs typeface="Times New Roman"/>
            </a:endParaRPr>
          </a:p>
        </p:txBody>
      </p:sp>
      <p:pic>
        <p:nvPicPr>
          <p:cNvPr id="1026" name="Picture 2"/>
          <p:cNvPicPr>
            <a:picLocks noChangeAspect="1" noChangeArrowheads="1"/>
          </p:cNvPicPr>
          <p:nvPr/>
        </p:nvPicPr>
        <p:blipFill>
          <a:blip r:embed="rId2"/>
          <a:srcRect t="23299" r="38119" b="5695"/>
          <a:stretch>
            <a:fillRect/>
          </a:stretch>
        </p:blipFill>
        <p:spPr bwMode="auto">
          <a:xfrm>
            <a:off x="214282" y="714356"/>
            <a:ext cx="8715436" cy="6000768"/>
          </a:xfrm>
          <a:prstGeom prst="rect">
            <a:avLst/>
          </a:prstGeom>
          <a:noFill/>
          <a:ln w="9525">
            <a:noFill/>
            <a:miter lim="800000"/>
            <a:headEnd/>
            <a:tailEnd/>
          </a:ln>
          <a:effectLst/>
        </p:spPr>
      </p:pic>
    </p:spTree>
    <p:extLst>
      <p:ext uri="{BB962C8B-B14F-4D97-AF65-F5344CB8AC3E}">
        <p14:creationId xmlns:p14="http://schemas.microsoft.com/office/powerpoint/2010/main" val="15415171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0"/>
            <a:ext cx="9144000" cy="523220"/>
          </a:xfrm>
          <a:prstGeom prst="rect">
            <a:avLst/>
          </a:prstGeom>
          <a:solidFill>
            <a:schemeClr val="tx1"/>
          </a:solidFill>
          <a:ln>
            <a:solidFill>
              <a:schemeClr val="bg1"/>
            </a:solidFill>
          </a:ln>
        </p:spPr>
        <p:txBody>
          <a:bodyPr wrap="square" rtlCol="1">
            <a:spAutoFit/>
          </a:bodyPr>
          <a:lstStyle/>
          <a:p>
            <a:pPr algn="ctr" rtl="1"/>
            <a:r>
              <a:rPr lang="en-US" sz="2800" dirty="0">
                <a:solidFill>
                  <a:prstClr val="black"/>
                </a:solidFill>
              </a:rPr>
              <a:t>The nature of Light</a:t>
            </a:r>
            <a:endParaRPr lang="ar-SA" sz="2800" dirty="0">
              <a:solidFill>
                <a:prstClr val="black"/>
              </a:solidFill>
              <a:cs typeface="Times New Roman"/>
            </a:endParaRPr>
          </a:p>
        </p:txBody>
      </p:sp>
      <p:pic>
        <p:nvPicPr>
          <p:cNvPr id="7" name="Picture 2"/>
          <p:cNvPicPr>
            <a:picLocks noChangeAspect="1" noChangeArrowheads="1"/>
          </p:cNvPicPr>
          <p:nvPr/>
        </p:nvPicPr>
        <p:blipFill>
          <a:blip r:embed="rId2"/>
          <a:srcRect l="12995" t="29452" r="53589" b="61416"/>
          <a:stretch>
            <a:fillRect/>
          </a:stretch>
        </p:blipFill>
        <p:spPr bwMode="auto">
          <a:xfrm>
            <a:off x="2285984" y="714356"/>
            <a:ext cx="4429156" cy="857256"/>
          </a:xfrm>
          <a:prstGeom prst="rect">
            <a:avLst/>
          </a:prstGeom>
          <a:noFill/>
          <a:ln w="9525">
            <a:solidFill>
              <a:schemeClr val="bg1"/>
            </a:solidFill>
            <a:miter lim="800000"/>
            <a:headEnd/>
            <a:tailEnd/>
          </a:ln>
          <a:effectLst/>
        </p:spPr>
      </p:pic>
      <p:pic>
        <p:nvPicPr>
          <p:cNvPr id="2052" name="Picture 4"/>
          <p:cNvPicPr>
            <a:picLocks noChangeAspect="1" noChangeArrowheads="1"/>
          </p:cNvPicPr>
          <p:nvPr/>
        </p:nvPicPr>
        <p:blipFill>
          <a:blip r:embed="rId3"/>
          <a:srcRect l="5569" t="69559" r="81436" b="21466"/>
          <a:stretch>
            <a:fillRect/>
          </a:stretch>
        </p:blipFill>
        <p:spPr bwMode="auto">
          <a:xfrm>
            <a:off x="3357554" y="1857364"/>
            <a:ext cx="2143140" cy="785818"/>
          </a:xfrm>
          <a:prstGeom prst="rect">
            <a:avLst/>
          </a:prstGeom>
          <a:noFill/>
          <a:ln w="9525">
            <a:solidFill>
              <a:schemeClr val="bg1"/>
            </a:solidFill>
            <a:miter lim="800000"/>
            <a:headEnd/>
            <a:tailEnd/>
          </a:ln>
          <a:effectLst/>
        </p:spPr>
      </p:pic>
      <p:pic>
        <p:nvPicPr>
          <p:cNvPr id="1026" name="Picture 2"/>
          <p:cNvPicPr>
            <a:picLocks noChangeAspect="1" noChangeArrowheads="1"/>
          </p:cNvPicPr>
          <p:nvPr/>
        </p:nvPicPr>
        <p:blipFill>
          <a:blip r:embed="rId4"/>
          <a:srcRect l="29084" t="79263" r="9034"/>
          <a:stretch>
            <a:fillRect/>
          </a:stretch>
        </p:blipFill>
        <p:spPr bwMode="auto">
          <a:xfrm>
            <a:off x="571472" y="3571876"/>
            <a:ext cx="8072494" cy="2214578"/>
          </a:xfrm>
          <a:prstGeom prst="rect">
            <a:avLst/>
          </a:prstGeom>
          <a:noFill/>
          <a:ln w="9525">
            <a:solidFill>
              <a:schemeClr val="bg1"/>
            </a:solidFill>
            <a:miter lim="800000"/>
            <a:headEnd/>
            <a:tailEnd/>
          </a:ln>
          <a:effectLst/>
        </p:spPr>
      </p:pic>
      <p:pic>
        <p:nvPicPr>
          <p:cNvPr id="1027" name="Picture 3"/>
          <p:cNvPicPr>
            <a:picLocks noChangeAspect="1" noChangeArrowheads="1"/>
          </p:cNvPicPr>
          <p:nvPr/>
        </p:nvPicPr>
        <p:blipFill>
          <a:blip r:embed="rId4"/>
          <a:srcRect l="29703" t="57587" r="36881" b="38078"/>
          <a:stretch>
            <a:fillRect/>
          </a:stretch>
        </p:blipFill>
        <p:spPr bwMode="auto">
          <a:xfrm>
            <a:off x="2071670" y="2857496"/>
            <a:ext cx="5000660" cy="500066"/>
          </a:xfrm>
          <a:prstGeom prst="rect">
            <a:avLst/>
          </a:prstGeom>
          <a:noFill/>
          <a:ln w="9525">
            <a:solidFill>
              <a:schemeClr val="bg1"/>
            </a:solidFill>
            <a:miter lim="800000"/>
            <a:headEnd/>
            <a:tailEnd/>
          </a:ln>
          <a:effectLst/>
        </p:spPr>
      </p:pic>
      <p:pic>
        <p:nvPicPr>
          <p:cNvPr id="3" name="Picture 3"/>
          <p:cNvPicPr>
            <a:picLocks noChangeAspect="1" noChangeArrowheads="1"/>
          </p:cNvPicPr>
          <p:nvPr/>
        </p:nvPicPr>
        <p:blipFill>
          <a:blip r:embed="rId5"/>
          <a:srcRect l="10559" t="73333" r="27814" b="22222"/>
          <a:stretch>
            <a:fillRect/>
          </a:stretch>
        </p:blipFill>
        <p:spPr bwMode="auto">
          <a:xfrm>
            <a:off x="785786" y="6000768"/>
            <a:ext cx="7643866" cy="357190"/>
          </a:xfrm>
          <a:prstGeom prst="rect">
            <a:avLst/>
          </a:prstGeom>
          <a:noFill/>
          <a:ln w="9525">
            <a:solidFill>
              <a:schemeClr val="bg1"/>
            </a:solidFill>
            <a:miter lim="800000"/>
            <a:headEnd/>
            <a:tailEnd/>
          </a:ln>
          <a:effectLst/>
        </p:spPr>
      </p:pic>
    </p:spTree>
    <p:extLst>
      <p:ext uri="{BB962C8B-B14F-4D97-AF65-F5344CB8AC3E}">
        <p14:creationId xmlns:p14="http://schemas.microsoft.com/office/powerpoint/2010/main" val="4100042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2" y="-71462"/>
            <a:ext cx="9144000" cy="523220"/>
          </a:xfrm>
          <a:prstGeom prst="rect">
            <a:avLst/>
          </a:prstGeom>
          <a:solidFill>
            <a:schemeClr val="tx1"/>
          </a:solidFill>
          <a:ln>
            <a:solidFill>
              <a:schemeClr val="bg1"/>
            </a:solidFill>
          </a:ln>
        </p:spPr>
        <p:txBody>
          <a:bodyPr wrap="square" rtlCol="1">
            <a:spAutoFit/>
          </a:bodyPr>
          <a:lstStyle/>
          <a:p>
            <a:pPr algn="ctr" rtl="1"/>
            <a:endParaRPr lang="ar-SA" sz="2800" dirty="0">
              <a:solidFill>
                <a:prstClr val="black"/>
              </a:solidFill>
              <a:cs typeface="Times New Roman"/>
            </a:endParaRPr>
          </a:p>
        </p:txBody>
      </p:sp>
      <p:pic>
        <p:nvPicPr>
          <p:cNvPr id="2050" name="Picture 2"/>
          <p:cNvPicPr>
            <a:picLocks noChangeAspect="1" noChangeArrowheads="1"/>
          </p:cNvPicPr>
          <p:nvPr/>
        </p:nvPicPr>
        <p:blipFill>
          <a:blip r:embed="rId2"/>
          <a:srcRect l="9901" t="34738" r="48020" b="59811"/>
          <a:stretch>
            <a:fillRect/>
          </a:stretch>
        </p:blipFill>
        <p:spPr bwMode="auto">
          <a:xfrm>
            <a:off x="1643042" y="0"/>
            <a:ext cx="5429288" cy="428604"/>
          </a:xfrm>
          <a:prstGeom prst="rect">
            <a:avLst/>
          </a:prstGeom>
          <a:noFill/>
          <a:ln w="9525">
            <a:noFill/>
            <a:miter lim="800000"/>
            <a:headEnd/>
            <a:tailEnd/>
          </a:ln>
          <a:effectLst/>
        </p:spPr>
      </p:pic>
      <p:pic>
        <p:nvPicPr>
          <p:cNvPr id="2051" name="Picture 3"/>
          <p:cNvPicPr>
            <a:picLocks noChangeAspect="1" noChangeArrowheads="1"/>
          </p:cNvPicPr>
          <p:nvPr/>
        </p:nvPicPr>
        <p:blipFill>
          <a:blip r:embed="rId2"/>
          <a:srcRect l="70545" t="11846" r="4703" b="30378"/>
          <a:stretch>
            <a:fillRect/>
          </a:stretch>
        </p:blipFill>
        <p:spPr bwMode="auto">
          <a:xfrm>
            <a:off x="2500298" y="571480"/>
            <a:ext cx="3643338" cy="4000528"/>
          </a:xfrm>
          <a:prstGeom prst="rect">
            <a:avLst/>
          </a:prstGeom>
          <a:noFill/>
          <a:ln w="9525">
            <a:solidFill>
              <a:schemeClr val="bg1"/>
            </a:solidFill>
            <a:miter lim="800000"/>
            <a:headEnd/>
            <a:tailEnd/>
          </a:ln>
          <a:effectLst/>
        </p:spPr>
      </p:pic>
      <p:pic>
        <p:nvPicPr>
          <p:cNvPr id="2052" name="Picture 4"/>
          <p:cNvPicPr>
            <a:picLocks noChangeAspect="1" noChangeArrowheads="1"/>
          </p:cNvPicPr>
          <p:nvPr/>
        </p:nvPicPr>
        <p:blipFill>
          <a:blip r:embed="rId2"/>
          <a:srcRect l="10396" t="40189" r="29579" b="41279"/>
          <a:stretch>
            <a:fillRect/>
          </a:stretch>
        </p:blipFill>
        <p:spPr bwMode="auto">
          <a:xfrm>
            <a:off x="285720" y="4714884"/>
            <a:ext cx="8429684" cy="1857388"/>
          </a:xfrm>
          <a:prstGeom prst="rect">
            <a:avLst/>
          </a:prstGeom>
          <a:noFill/>
          <a:ln w="9525">
            <a:noFill/>
            <a:miter lim="800000"/>
            <a:headEnd/>
            <a:tailEnd/>
          </a:ln>
          <a:effectLst/>
        </p:spPr>
      </p:pic>
    </p:spTree>
    <p:extLst>
      <p:ext uri="{BB962C8B-B14F-4D97-AF65-F5344CB8AC3E}">
        <p14:creationId xmlns:p14="http://schemas.microsoft.com/office/powerpoint/2010/main" val="1017168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523220"/>
          </a:xfrm>
          <a:prstGeom prst="rect">
            <a:avLst/>
          </a:prstGeom>
          <a:solidFill>
            <a:schemeClr val="tx1"/>
          </a:solidFill>
          <a:ln>
            <a:solidFill>
              <a:schemeClr val="bg1"/>
            </a:solidFill>
          </a:ln>
        </p:spPr>
        <p:txBody>
          <a:bodyPr wrap="square" rtlCol="1">
            <a:spAutoFit/>
          </a:bodyPr>
          <a:lstStyle/>
          <a:p>
            <a:pPr algn="ctr" rtl="1"/>
            <a:r>
              <a:rPr lang="en-US" sz="2800" dirty="0">
                <a:solidFill>
                  <a:prstClr val="black"/>
                </a:solidFill>
              </a:rPr>
              <a:t>Spherical and plane waves</a:t>
            </a:r>
            <a:endParaRPr lang="ar-SA" sz="2800" dirty="0">
              <a:solidFill>
                <a:prstClr val="black"/>
              </a:solidFill>
              <a:cs typeface="Times New Roman"/>
            </a:endParaRPr>
          </a:p>
        </p:txBody>
      </p:sp>
      <p:pic>
        <p:nvPicPr>
          <p:cNvPr id="2050" name="Picture 2"/>
          <p:cNvPicPr>
            <a:picLocks noChangeAspect="1" noChangeArrowheads="1"/>
          </p:cNvPicPr>
          <p:nvPr/>
        </p:nvPicPr>
        <p:blipFill>
          <a:blip r:embed="rId2"/>
          <a:srcRect l="56132" t="14234" r="3967" b="14234"/>
          <a:stretch>
            <a:fillRect/>
          </a:stretch>
        </p:blipFill>
        <p:spPr bwMode="auto">
          <a:xfrm>
            <a:off x="1500166" y="620688"/>
            <a:ext cx="6429420" cy="5857916"/>
          </a:xfrm>
          <a:prstGeom prst="rect">
            <a:avLst/>
          </a:prstGeom>
          <a:noFill/>
          <a:ln w="9525">
            <a:solidFill>
              <a:schemeClr val="bg1"/>
            </a:solidFill>
            <a:miter lim="800000"/>
            <a:headEnd/>
            <a:tailEnd/>
          </a:ln>
          <a:effectLst/>
        </p:spPr>
      </p:pic>
    </p:spTree>
    <p:extLst>
      <p:ext uri="{BB962C8B-B14F-4D97-AF65-F5344CB8AC3E}">
        <p14:creationId xmlns:p14="http://schemas.microsoft.com/office/powerpoint/2010/main" val="81423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523220"/>
          </a:xfrm>
          <a:prstGeom prst="rect">
            <a:avLst/>
          </a:prstGeom>
          <a:solidFill>
            <a:schemeClr val="tx1"/>
          </a:solidFill>
          <a:ln>
            <a:solidFill>
              <a:schemeClr val="bg1"/>
            </a:solidFill>
          </a:ln>
        </p:spPr>
        <p:txBody>
          <a:bodyPr wrap="square" rtlCol="1">
            <a:spAutoFit/>
          </a:bodyPr>
          <a:lstStyle/>
          <a:p>
            <a:pPr algn="ctr" rtl="1"/>
            <a:r>
              <a:rPr lang="en-US" sz="2800" dirty="0">
                <a:solidFill>
                  <a:prstClr val="black"/>
                </a:solidFill>
              </a:rPr>
              <a:t>The speed of light through matters</a:t>
            </a:r>
            <a:endParaRPr lang="ar-SA" sz="2800" dirty="0">
              <a:solidFill>
                <a:prstClr val="black"/>
              </a:solidFill>
              <a:cs typeface="Times New Roman"/>
            </a:endParaRPr>
          </a:p>
        </p:txBody>
      </p:sp>
      <p:sp>
        <p:nvSpPr>
          <p:cNvPr id="6" name="Rectangle 5"/>
          <p:cNvSpPr/>
          <p:nvPr/>
        </p:nvSpPr>
        <p:spPr>
          <a:xfrm>
            <a:off x="142844" y="642918"/>
            <a:ext cx="8858312" cy="2308324"/>
          </a:xfrm>
          <a:prstGeom prst="rect">
            <a:avLst/>
          </a:prstGeom>
          <a:solidFill>
            <a:schemeClr val="tx1"/>
          </a:solidFill>
          <a:ln>
            <a:solidFill>
              <a:schemeClr val="bg1"/>
            </a:solidFill>
          </a:ln>
        </p:spPr>
        <p:txBody>
          <a:bodyPr wrap="square">
            <a:spAutoFit/>
          </a:bodyPr>
          <a:lstStyle/>
          <a:p>
            <a:pPr algn="just"/>
            <a:r>
              <a:rPr lang="en-US" dirty="0">
                <a:solidFill>
                  <a:prstClr val="black"/>
                </a:solidFill>
              </a:rPr>
              <a:t>When light traveling through the air enters a different medium, such as glass or water, the speed and wavelength of light are reduced (see Figure 1), although the frequency remains unaltered. Light travels at approximately 300,000 kilometers per second in a vacuum, which has a refractive index of 1.0, but it slows down to 225,000 kilometers per second in water (refractive index = 1.3; see Figure 1) and 200,000 kilometers per second in glass (refractive index of 1.5). In diamond, with a relatively high refractive index of 2.4, the speed of light is reduced to a relative crawl (125,000 kilometers per second), being about 60 percent less than its maximum speed in a vacuum.</a:t>
            </a:r>
          </a:p>
        </p:txBody>
      </p:sp>
      <p:pic>
        <p:nvPicPr>
          <p:cNvPr id="3074" name="Picture 2"/>
          <p:cNvPicPr>
            <a:picLocks noChangeAspect="1" noChangeArrowheads="1"/>
          </p:cNvPicPr>
          <p:nvPr/>
        </p:nvPicPr>
        <p:blipFill>
          <a:blip r:embed="rId2"/>
          <a:srcRect l="19336" t="30938" r="51953" b="24999"/>
          <a:stretch>
            <a:fillRect/>
          </a:stretch>
        </p:blipFill>
        <p:spPr bwMode="auto">
          <a:xfrm>
            <a:off x="2071670" y="3071810"/>
            <a:ext cx="4857784" cy="3571900"/>
          </a:xfrm>
          <a:prstGeom prst="rect">
            <a:avLst/>
          </a:prstGeom>
          <a:noFill/>
          <a:ln w="9525">
            <a:solidFill>
              <a:schemeClr val="bg1"/>
            </a:solidFill>
            <a:miter lim="800000"/>
            <a:headEnd/>
            <a:tailEnd/>
          </a:ln>
          <a:effectLst/>
        </p:spPr>
      </p:pic>
    </p:spTree>
    <p:extLst>
      <p:ext uri="{BB962C8B-B14F-4D97-AF65-F5344CB8AC3E}">
        <p14:creationId xmlns:p14="http://schemas.microsoft.com/office/powerpoint/2010/main" val="30789211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523220"/>
          </a:xfrm>
          <a:prstGeom prst="rect">
            <a:avLst/>
          </a:prstGeom>
          <a:solidFill>
            <a:schemeClr val="tx1"/>
          </a:solidFill>
          <a:ln>
            <a:solidFill>
              <a:schemeClr val="bg1"/>
            </a:solidFill>
          </a:ln>
        </p:spPr>
        <p:txBody>
          <a:bodyPr wrap="square" rtlCol="1">
            <a:spAutoFit/>
          </a:bodyPr>
          <a:lstStyle/>
          <a:p>
            <a:pPr algn="ctr" rtl="1"/>
            <a:r>
              <a:rPr lang="en-US" sz="2800" dirty="0">
                <a:solidFill>
                  <a:prstClr val="black"/>
                </a:solidFill>
              </a:rPr>
              <a:t>luminous </a:t>
            </a:r>
            <a:r>
              <a:rPr lang="ar-SA" sz="2800" dirty="0">
                <a:solidFill>
                  <a:prstClr val="black"/>
                </a:solidFill>
              </a:rPr>
              <a:t>Measurement</a:t>
            </a:r>
            <a:endParaRPr lang="ar-SA" sz="2800" dirty="0">
              <a:solidFill>
                <a:prstClr val="black"/>
              </a:solidFill>
              <a:cs typeface="Times New Roman"/>
            </a:endParaRPr>
          </a:p>
        </p:txBody>
      </p:sp>
      <p:sp>
        <p:nvSpPr>
          <p:cNvPr id="5" name="TextBox 4"/>
          <p:cNvSpPr txBox="1"/>
          <p:nvPr/>
        </p:nvSpPr>
        <p:spPr>
          <a:xfrm>
            <a:off x="214282" y="642918"/>
            <a:ext cx="2714644" cy="523220"/>
          </a:xfrm>
          <a:prstGeom prst="rect">
            <a:avLst/>
          </a:prstGeom>
          <a:solidFill>
            <a:schemeClr val="tx1"/>
          </a:solidFill>
          <a:ln>
            <a:solidFill>
              <a:schemeClr val="bg1"/>
            </a:solidFill>
          </a:ln>
        </p:spPr>
        <p:txBody>
          <a:bodyPr wrap="square" rtlCol="1">
            <a:spAutoFit/>
          </a:bodyPr>
          <a:lstStyle/>
          <a:p>
            <a:pPr algn="ctr" rtl="1"/>
            <a:r>
              <a:rPr lang="en-US" sz="2800" dirty="0">
                <a:solidFill>
                  <a:srgbClr val="FF0000"/>
                </a:solidFill>
              </a:rPr>
              <a:t>Luminous flux</a:t>
            </a:r>
            <a:endParaRPr lang="ar-SA" sz="2800" dirty="0">
              <a:solidFill>
                <a:srgbClr val="FF0000"/>
              </a:solidFill>
              <a:cs typeface="Times New Roman"/>
            </a:endParaRPr>
          </a:p>
        </p:txBody>
      </p:sp>
      <p:sp>
        <p:nvSpPr>
          <p:cNvPr id="6" name="Rectangle 5"/>
          <p:cNvSpPr/>
          <p:nvPr/>
        </p:nvSpPr>
        <p:spPr>
          <a:xfrm>
            <a:off x="142876" y="1214422"/>
            <a:ext cx="8858280" cy="2308324"/>
          </a:xfrm>
          <a:prstGeom prst="rect">
            <a:avLst/>
          </a:prstGeom>
          <a:solidFill>
            <a:schemeClr val="tx1"/>
          </a:solidFill>
          <a:ln>
            <a:solidFill>
              <a:schemeClr val="bg1"/>
            </a:solidFill>
          </a:ln>
        </p:spPr>
        <p:txBody>
          <a:bodyPr wrap="square">
            <a:spAutoFit/>
          </a:bodyPr>
          <a:lstStyle/>
          <a:p>
            <a:pPr algn="just"/>
            <a:r>
              <a:rPr lang="en-US" sz="2400" b="1" dirty="0">
                <a:solidFill>
                  <a:prstClr val="black"/>
                </a:solidFill>
              </a:rPr>
              <a:t>The Luminous Flux is energy. The energy is the total amount of light energy radiated from a light source per second in all directions. The luminous flux is measured in lumen. One lumen is the Luminous Flux or expressed more simply, the total amount of light energy emitted into one solid angle 4</a:t>
            </a:r>
            <a:r>
              <a:rPr lang="el-GR" sz="2400" b="1" dirty="0">
                <a:solidFill>
                  <a:prstClr val="black"/>
                </a:solidFill>
              </a:rPr>
              <a:t>π</a:t>
            </a:r>
            <a:r>
              <a:rPr lang="en-US" sz="2400" b="1" dirty="0">
                <a:solidFill>
                  <a:prstClr val="black"/>
                </a:solidFill>
              </a:rPr>
              <a:t> or </a:t>
            </a:r>
            <a:r>
              <a:rPr lang="en-US" sz="2400" b="1" dirty="0" err="1">
                <a:solidFill>
                  <a:prstClr val="black"/>
                </a:solidFill>
              </a:rPr>
              <a:t>steradian</a:t>
            </a:r>
            <a:r>
              <a:rPr lang="en-US" sz="2400" b="1" dirty="0">
                <a:solidFill>
                  <a:prstClr val="black"/>
                </a:solidFill>
              </a:rPr>
              <a:t> by a point source having a luminous intensity of I candela it’s </a:t>
            </a:r>
            <a:r>
              <a:rPr lang="el-GR" sz="2400" b="1" dirty="0">
                <a:solidFill>
                  <a:prstClr val="black"/>
                </a:solidFill>
              </a:rPr>
              <a:t>φ</a:t>
            </a:r>
            <a:r>
              <a:rPr lang="en-US" sz="2400" b="1" dirty="0">
                <a:solidFill>
                  <a:prstClr val="black"/>
                </a:solidFill>
              </a:rPr>
              <a:t>= 4</a:t>
            </a:r>
            <a:r>
              <a:rPr lang="el-GR" sz="2400" b="1" dirty="0">
                <a:solidFill>
                  <a:prstClr val="black"/>
                </a:solidFill>
              </a:rPr>
              <a:t>π</a:t>
            </a:r>
            <a:r>
              <a:rPr lang="en-US" sz="2400" b="1" dirty="0">
                <a:solidFill>
                  <a:prstClr val="black"/>
                </a:solidFill>
              </a:rPr>
              <a:t>I</a:t>
            </a:r>
            <a:endParaRPr lang="ar-SA" sz="2400" b="1" dirty="0">
              <a:solidFill>
                <a:prstClr val="black"/>
              </a:solidFill>
            </a:endParaRPr>
          </a:p>
        </p:txBody>
      </p:sp>
      <p:sp>
        <p:nvSpPr>
          <p:cNvPr id="7" name="TextBox 6"/>
          <p:cNvSpPr txBox="1"/>
          <p:nvPr/>
        </p:nvSpPr>
        <p:spPr>
          <a:xfrm>
            <a:off x="214282" y="3717032"/>
            <a:ext cx="3214710" cy="523220"/>
          </a:xfrm>
          <a:prstGeom prst="rect">
            <a:avLst/>
          </a:prstGeom>
          <a:solidFill>
            <a:schemeClr val="tx1"/>
          </a:solidFill>
          <a:ln>
            <a:solidFill>
              <a:schemeClr val="bg1"/>
            </a:solidFill>
          </a:ln>
        </p:spPr>
        <p:txBody>
          <a:bodyPr wrap="square" rtlCol="1">
            <a:spAutoFit/>
          </a:bodyPr>
          <a:lstStyle/>
          <a:p>
            <a:pPr algn="ctr" rtl="1"/>
            <a:r>
              <a:rPr lang="en-US" sz="2800" dirty="0">
                <a:solidFill>
                  <a:srgbClr val="FF0000"/>
                </a:solidFill>
              </a:rPr>
              <a:t>Luminous intensity</a:t>
            </a:r>
            <a:endParaRPr lang="ar-SA" sz="2800" dirty="0">
              <a:solidFill>
                <a:srgbClr val="FF0000"/>
              </a:solidFill>
              <a:cs typeface="Times New Roman"/>
            </a:endParaRPr>
          </a:p>
        </p:txBody>
      </p:sp>
      <p:sp>
        <p:nvSpPr>
          <p:cNvPr id="8" name="مستطيل 7"/>
          <p:cNvSpPr/>
          <p:nvPr/>
        </p:nvSpPr>
        <p:spPr>
          <a:xfrm>
            <a:off x="142844" y="4365104"/>
            <a:ext cx="8786874" cy="1938992"/>
          </a:xfrm>
          <a:prstGeom prst="rect">
            <a:avLst/>
          </a:prstGeom>
          <a:solidFill>
            <a:schemeClr val="tx1"/>
          </a:solidFill>
          <a:ln>
            <a:solidFill>
              <a:schemeClr val="bg1"/>
            </a:solidFill>
          </a:ln>
        </p:spPr>
        <p:txBody>
          <a:bodyPr wrap="square">
            <a:spAutoFit/>
          </a:bodyPr>
          <a:lstStyle/>
          <a:p>
            <a:pPr algn="just"/>
            <a:r>
              <a:rPr lang="en-US" sz="2400" b="1" dirty="0">
                <a:solidFill>
                  <a:prstClr val="black"/>
                </a:solidFill>
              </a:rPr>
              <a:t>The luminous intensity of a light source (I) is the power of light. It is defined in a given direction and is measured in candela, cd .It specifies the luminous intensity in one specific angle from a light source. But it doesn’t indicate anything about the total amount of light being radiated from the light source. </a:t>
            </a:r>
          </a:p>
        </p:txBody>
      </p:sp>
    </p:spTree>
    <p:extLst>
      <p:ext uri="{BB962C8B-B14F-4D97-AF65-F5344CB8AC3E}">
        <p14:creationId xmlns:p14="http://schemas.microsoft.com/office/powerpoint/2010/main" val="29068926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523220"/>
          </a:xfrm>
          <a:prstGeom prst="rect">
            <a:avLst/>
          </a:prstGeom>
          <a:solidFill>
            <a:schemeClr val="tx1"/>
          </a:solidFill>
          <a:ln>
            <a:solidFill>
              <a:schemeClr val="bg1"/>
            </a:solidFill>
          </a:ln>
        </p:spPr>
        <p:txBody>
          <a:bodyPr wrap="square" rtlCol="1">
            <a:spAutoFit/>
          </a:bodyPr>
          <a:lstStyle/>
          <a:p>
            <a:pPr algn="ctr" rtl="1"/>
            <a:r>
              <a:rPr lang="en-US" sz="2800" dirty="0">
                <a:solidFill>
                  <a:prstClr val="black"/>
                </a:solidFill>
              </a:rPr>
              <a:t>luminous </a:t>
            </a:r>
            <a:r>
              <a:rPr lang="ar-SA" sz="2800" dirty="0">
                <a:solidFill>
                  <a:prstClr val="black"/>
                </a:solidFill>
              </a:rPr>
              <a:t>Measurement</a:t>
            </a:r>
            <a:endParaRPr lang="ar-SA" sz="2800" dirty="0">
              <a:solidFill>
                <a:prstClr val="black"/>
              </a:solidFill>
              <a:cs typeface="Times New Roman"/>
            </a:endParaRPr>
          </a:p>
        </p:txBody>
      </p:sp>
      <p:sp>
        <p:nvSpPr>
          <p:cNvPr id="5" name="TextBox 6"/>
          <p:cNvSpPr txBox="1"/>
          <p:nvPr/>
        </p:nvSpPr>
        <p:spPr>
          <a:xfrm>
            <a:off x="357158" y="1000108"/>
            <a:ext cx="3714776" cy="523220"/>
          </a:xfrm>
          <a:prstGeom prst="rect">
            <a:avLst/>
          </a:prstGeom>
          <a:solidFill>
            <a:schemeClr val="tx1"/>
          </a:solidFill>
          <a:ln>
            <a:solidFill>
              <a:schemeClr val="bg1"/>
            </a:solidFill>
          </a:ln>
        </p:spPr>
        <p:txBody>
          <a:bodyPr wrap="square" rtlCol="1">
            <a:spAutoFit/>
          </a:bodyPr>
          <a:lstStyle/>
          <a:p>
            <a:pPr algn="ctr" rtl="1"/>
            <a:r>
              <a:rPr lang="en-US" sz="2800" dirty="0">
                <a:solidFill>
                  <a:srgbClr val="FF0000"/>
                </a:solidFill>
              </a:rPr>
              <a:t>Intensity of illumination</a:t>
            </a:r>
            <a:endParaRPr lang="ar-SA" sz="2800" dirty="0">
              <a:solidFill>
                <a:srgbClr val="FF0000"/>
              </a:solidFill>
              <a:cs typeface="Times New Roman"/>
            </a:endParaRPr>
          </a:p>
        </p:txBody>
      </p:sp>
      <p:sp>
        <p:nvSpPr>
          <p:cNvPr id="6" name="مستطيل 5"/>
          <p:cNvSpPr/>
          <p:nvPr/>
        </p:nvSpPr>
        <p:spPr>
          <a:xfrm>
            <a:off x="357158" y="1715050"/>
            <a:ext cx="8429684" cy="3785652"/>
          </a:xfrm>
          <a:prstGeom prst="rect">
            <a:avLst/>
          </a:prstGeom>
          <a:solidFill>
            <a:schemeClr val="tx1"/>
          </a:solidFill>
          <a:ln>
            <a:solidFill>
              <a:schemeClr val="bg1"/>
            </a:solidFill>
          </a:ln>
        </p:spPr>
        <p:txBody>
          <a:bodyPr wrap="square">
            <a:spAutoFit/>
          </a:bodyPr>
          <a:lstStyle/>
          <a:p>
            <a:pPr algn="just"/>
            <a:r>
              <a:rPr lang="en-US" sz="2400" b="1" dirty="0">
                <a:solidFill>
                  <a:prstClr val="black"/>
                </a:solidFill>
              </a:rPr>
              <a:t>Light and other electromagnetic waves spread out in all directions when radiated from a source. The energy transmitted by a wave can be measured by light flux per second passing through an area of 1 square meter, it’s intensity of illumination, which measured by (Lx) . If we have a light source placed in a center of spherical surface it’s diameter (r), so it’s Intensity of illumination in  any point on the surface (E) is:</a:t>
            </a:r>
          </a:p>
          <a:p>
            <a:pPr algn="ctr"/>
            <a:r>
              <a:rPr lang="en-US" sz="2400" b="1" dirty="0">
                <a:solidFill>
                  <a:srgbClr val="FF0000"/>
                </a:solidFill>
              </a:rPr>
              <a:t>   E=ɸ/A ( lm/m</a:t>
            </a:r>
            <a:r>
              <a:rPr lang="en-US" sz="2400" b="1" baseline="30000" dirty="0">
                <a:solidFill>
                  <a:srgbClr val="FF0000"/>
                </a:solidFill>
              </a:rPr>
              <a:t>2</a:t>
            </a:r>
            <a:r>
              <a:rPr lang="en-US" sz="2400" b="1" dirty="0">
                <a:solidFill>
                  <a:srgbClr val="FF0000"/>
                </a:solidFill>
              </a:rPr>
              <a:t> ) = 4</a:t>
            </a:r>
            <a:r>
              <a:rPr lang="el-GR" sz="2400" b="1" dirty="0">
                <a:solidFill>
                  <a:srgbClr val="FF0000"/>
                </a:solidFill>
              </a:rPr>
              <a:t>π</a:t>
            </a:r>
            <a:r>
              <a:rPr lang="en-US" sz="2400" b="1" dirty="0">
                <a:solidFill>
                  <a:srgbClr val="FF0000"/>
                </a:solidFill>
              </a:rPr>
              <a:t>I/4</a:t>
            </a:r>
            <a:r>
              <a:rPr lang="el-GR" sz="2400" b="1" dirty="0">
                <a:solidFill>
                  <a:srgbClr val="FF0000"/>
                </a:solidFill>
              </a:rPr>
              <a:t>π</a:t>
            </a:r>
            <a:r>
              <a:rPr lang="en-US" sz="2400" b="1" dirty="0">
                <a:solidFill>
                  <a:srgbClr val="FF0000"/>
                </a:solidFill>
              </a:rPr>
              <a:t>r</a:t>
            </a:r>
            <a:r>
              <a:rPr lang="en-US" sz="2400" b="1" baseline="30000" dirty="0">
                <a:solidFill>
                  <a:srgbClr val="FF0000"/>
                </a:solidFill>
              </a:rPr>
              <a:t>2</a:t>
            </a:r>
            <a:r>
              <a:rPr lang="en-US" sz="2400" b="1" dirty="0">
                <a:solidFill>
                  <a:srgbClr val="FF0000"/>
                </a:solidFill>
              </a:rPr>
              <a:t>  =I/r</a:t>
            </a:r>
            <a:r>
              <a:rPr lang="en-US" sz="2400" b="1" baseline="30000" dirty="0">
                <a:solidFill>
                  <a:srgbClr val="FF0000"/>
                </a:solidFill>
              </a:rPr>
              <a:t>2</a:t>
            </a:r>
            <a:r>
              <a:rPr lang="en-US" sz="2400" b="1" dirty="0">
                <a:solidFill>
                  <a:srgbClr val="FF0000"/>
                </a:solidFill>
              </a:rPr>
              <a:t> (</a:t>
            </a:r>
            <a:r>
              <a:rPr lang="en-US" sz="2400" b="1" dirty="0" err="1">
                <a:solidFill>
                  <a:srgbClr val="FF0000"/>
                </a:solidFill>
              </a:rPr>
              <a:t>cd</a:t>
            </a:r>
            <a:r>
              <a:rPr lang="en-US" sz="2400" b="1" dirty="0">
                <a:solidFill>
                  <a:srgbClr val="FF0000"/>
                </a:solidFill>
              </a:rPr>
              <a:t>/cm</a:t>
            </a:r>
            <a:r>
              <a:rPr lang="en-US" sz="2400" b="1" baseline="30000" dirty="0">
                <a:solidFill>
                  <a:srgbClr val="FF0000"/>
                </a:solidFill>
              </a:rPr>
              <a:t>2</a:t>
            </a:r>
            <a:r>
              <a:rPr lang="en-US" sz="2400" b="1" dirty="0">
                <a:solidFill>
                  <a:srgbClr val="FF0000"/>
                </a:solidFill>
              </a:rPr>
              <a:t>) </a:t>
            </a:r>
          </a:p>
          <a:p>
            <a:pPr algn="ctr"/>
            <a:r>
              <a:rPr lang="en-US" sz="2400" b="1" dirty="0">
                <a:solidFill>
                  <a:srgbClr val="FF0000"/>
                </a:solidFill>
              </a:rPr>
              <a:t>     = I/r</a:t>
            </a:r>
            <a:r>
              <a:rPr lang="en-US" sz="2400" b="1" baseline="30000" dirty="0">
                <a:solidFill>
                  <a:srgbClr val="FF0000"/>
                </a:solidFill>
              </a:rPr>
              <a:t>2 </a:t>
            </a:r>
            <a:r>
              <a:rPr lang="en-US" sz="2400" b="1" dirty="0">
                <a:solidFill>
                  <a:srgbClr val="FF0000"/>
                </a:solidFill>
              </a:rPr>
              <a:t> (Lx)</a:t>
            </a:r>
          </a:p>
          <a:p>
            <a:pPr algn="ctr"/>
            <a:r>
              <a:rPr lang="en-US" sz="2400" b="1" dirty="0">
                <a:solidFill>
                  <a:srgbClr val="FF0000"/>
                </a:solidFill>
              </a:rPr>
              <a:t>Intensity of illumination= Luminous intensity/ square distance </a:t>
            </a:r>
            <a:endParaRPr lang="en-US" sz="2000" dirty="0">
              <a:solidFill>
                <a:prstClr val="black"/>
              </a:solidFill>
            </a:endParaRPr>
          </a:p>
        </p:txBody>
      </p:sp>
    </p:spTree>
    <p:extLst>
      <p:ext uri="{BB962C8B-B14F-4D97-AF65-F5344CB8AC3E}">
        <p14:creationId xmlns:p14="http://schemas.microsoft.com/office/powerpoint/2010/main" val="24696608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4"/>
            <a:ext cx="9144000" cy="523220"/>
          </a:xfrm>
          <a:prstGeom prst="rect">
            <a:avLst/>
          </a:prstGeom>
          <a:solidFill>
            <a:schemeClr val="tx1"/>
          </a:solidFill>
          <a:ln>
            <a:solidFill>
              <a:schemeClr val="bg1"/>
            </a:solidFill>
          </a:ln>
        </p:spPr>
        <p:txBody>
          <a:bodyPr wrap="square" rtlCol="1">
            <a:spAutoFit/>
          </a:bodyPr>
          <a:lstStyle/>
          <a:p>
            <a:pPr algn="ctr" rtl="1"/>
            <a:r>
              <a:rPr lang="en-US" sz="2800" b="1" dirty="0">
                <a:solidFill>
                  <a:prstClr val="black"/>
                </a:solidFill>
              </a:rPr>
              <a:t>Inverse Square Law</a:t>
            </a:r>
            <a:endParaRPr lang="ar-SA" sz="2800" dirty="0">
              <a:solidFill>
                <a:prstClr val="black"/>
              </a:solidFill>
              <a:cs typeface="Times New Roman"/>
            </a:endParaRPr>
          </a:p>
        </p:txBody>
      </p:sp>
      <p:sp>
        <p:nvSpPr>
          <p:cNvPr id="5" name="مستطيل 2"/>
          <p:cNvSpPr/>
          <p:nvPr/>
        </p:nvSpPr>
        <p:spPr>
          <a:xfrm>
            <a:off x="428596" y="764704"/>
            <a:ext cx="8358246" cy="830997"/>
          </a:xfrm>
          <a:prstGeom prst="rect">
            <a:avLst/>
          </a:prstGeom>
          <a:solidFill>
            <a:schemeClr val="tx1"/>
          </a:solidFill>
          <a:ln>
            <a:solidFill>
              <a:schemeClr val="bg1"/>
            </a:solidFill>
          </a:ln>
        </p:spPr>
        <p:txBody>
          <a:bodyPr wrap="square">
            <a:spAutoFit/>
          </a:bodyPr>
          <a:lstStyle/>
          <a:p>
            <a:pPr algn="just"/>
            <a:r>
              <a:rPr lang="en-US" sz="2400" dirty="0">
                <a:solidFill>
                  <a:srgbClr val="C00000"/>
                </a:solidFill>
              </a:rPr>
              <a:t>The intensity of the influence (source) at any given radius r is the source strength divided by the area of the sphere</a:t>
            </a:r>
            <a:r>
              <a:rPr lang="en-US" dirty="0">
                <a:solidFill>
                  <a:prstClr val="white"/>
                </a:solidFill>
              </a:rPr>
              <a:t>.</a:t>
            </a:r>
            <a:endParaRPr lang="ar-SA" dirty="0">
              <a:solidFill>
                <a:prstClr val="white"/>
              </a:solidFill>
            </a:endParaRPr>
          </a:p>
        </p:txBody>
      </p:sp>
      <p:pic>
        <p:nvPicPr>
          <p:cNvPr id="2050" name="Picture 2" descr="Intro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772816"/>
            <a:ext cx="6840760" cy="4680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93647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4"/>
            <a:ext cx="9144000" cy="523220"/>
          </a:xfrm>
          <a:prstGeom prst="rect">
            <a:avLst/>
          </a:prstGeom>
          <a:solidFill>
            <a:schemeClr val="tx1"/>
          </a:solidFill>
          <a:ln>
            <a:solidFill>
              <a:schemeClr val="bg1"/>
            </a:solidFill>
          </a:ln>
        </p:spPr>
        <p:txBody>
          <a:bodyPr wrap="square" rtlCol="1">
            <a:spAutoFit/>
          </a:bodyPr>
          <a:lstStyle/>
          <a:p>
            <a:pPr algn="ctr" rtl="1"/>
            <a:r>
              <a:rPr lang="en-US" sz="2800" b="1" dirty="0">
                <a:solidFill>
                  <a:prstClr val="black"/>
                </a:solidFill>
              </a:rPr>
              <a:t>Inverse Square Law</a:t>
            </a:r>
            <a:endParaRPr lang="ar-SA" sz="2800" dirty="0">
              <a:solidFill>
                <a:prstClr val="black"/>
              </a:solidFill>
              <a:cs typeface="Times New Roman"/>
            </a:endParaRPr>
          </a:p>
        </p:txBody>
      </p:sp>
      <p:sp>
        <p:nvSpPr>
          <p:cNvPr id="1025"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rtl="1" fontAlgn="base">
              <a:spcBef>
                <a:spcPct val="0"/>
              </a:spcBef>
              <a:spcAft>
                <a:spcPct val="0"/>
              </a:spcAft>
            </a:pPr>
            <a:r>
              <a:rPr lang="ar-SA">
                <a:solidFill>
                  <a:prstClr val="white"/>
                </a:solidFill>
                <a:latin typeface="Arial" pitchFamily="34" charset="0"/>
              </a:rPr>
              <a:t>square law? </a:t>
            </a:r>
          </a:p>
          <a:p>
            <a:pPr eaLnBrk="0" fontAlgn="base" hangingPunct="0">
              <a:spcBef>
                <a:spcPct val="0"/>
              </a:spcBef>
              <a:spcAft>
                <a:spcPct val="0"/>
              </a:spcAft>
            </a:pPr>
            <a:r>
              <a:rPr lang="ar-SA">
                <a:solidFill>
                  <a:prstClr val="white"/>
                </a:solidFill>
                <a:latin typeface="Arial" pitchFamily="34" charset="0"/>
              </a:rPr>
              <a:t>  </a:t>
            </a:r>
            <a:r>
              <a:rPr lang="ar-SA" sz="15000">
                <a:solidFill>
                  <a:prstClr val="white"/>
                </a:solidFill>
                <a:latin typeface="Arial" pitchFamily="34" charset="0"/>
              </a:rPr>
              <a:t> </a:t>
            </a:r>
            <a:endParaRPr lang="ar-SA">
              <a:solidFill>
                <a:prstClr val="white"/>
              </a:solidFill>
              <a:latin typeface="Arial" pitchFamily="34" charset="0"/>
            </a:endParaRPr>
          </a:p>
        </p:txBody>
      </p:sp>
      <p:grpSp>
        <p:nvGrpSpPr>
          <p:cNvPr id="12" name="Group 11"/>
          <p:cNvGrpSpPr/>
          <p:nvPr/>
        </p:nvGrpSpPr>
        <p:grpSpPr>
          <a:xfrm>
            <a:off x="390218" y="653226"/>
            <a:ext cx="8358246" cy="4575974"/>
            <a:chOff x="390218" y="1848379"/>
            <a:chExt cx="8358246" cy="4214842"/>
          </a:xfrm>
        </p:grpSpPr>
        <p:grpSp>
          <p:nvGrpSpPr>
            <p:cNvPr id="19" name="مجموعة 18"/>
            <p:cNvGrpSpPr/>
            <p:nvPr/>
          </p:nvGrpSpPr>
          <p:grpSpPr>
            <a:xfrm>
              <a:off x="390218" y="1848379"/>
              <a:ext cx="8358246" cy="4214842"/>
              <a:chOff x="428596" y="2214554"/>
              <a:chExt cx="8358246" cy="4214842"/>
            </a:xfrm>
          </p:grpSpPr>
          <p:pic>
            <p:nvPicPr>
              <p:cNvPr id="1026" name="Picture 2" descr="http://hyperphysics.phy-astr.gsu.edu/hbase/forces/imgfor/isq.gif"/>
              <p:cNvPicPr>
                <a:picLocks noChangeAspect="1" noChangeArrowheads="1"/>
              </p:cNvPicPr>
              <p:nvPr/>
            </p:nvPicPr>
            <p:blipFill>
              <a:blip r:embed="rId3"/>
              <a:srcRect/>
              <a:stretch>
                <a:fillRect/>
              </a:stretch>
            </p:blipFill>
            <p:spPr bwMode="auto">
              <a:xfrm>
                <a:off x="428596" y="2214554"/>
                <a:ext cx="8358246" cy="4214842"/>
              </a:xfrm>
              <a:prstGeom prst="rect">
                <a:avLst/>
              </a:prstGeom>
              <a:solidFill>
                <a:schemeClr val="tx1"/>
              </a:solidFill>
              <a:ln>
                <a:solidFill>
                  <a:schemeClr val="bg1"/>
                </a:solidFill>
              </a:ln>
            </p:spPr>
          </p:pic>
          <p:sp>
            <p:nvSpPr>
              <p:cNvPr id="6" name="مربع نص 5"/>
              <p:cNvSpPr txBox="1"/>
              <p:nvPr/>
            </p:nvSpPr>
            <p:spPr>
              <a:xfrm>
                <a:off x="3428992" y="3078650"/>
                <a:ext cx="1571636" cy="1105600"/>
              </a:xfrm>
              <a:prstGeom prst="rect">
                <a:avLst/>
              </a:prstGeom>
              <a:solidFill>
                <a:schemeClr val="tx1"/>
              </a:solidFill>
              <a:ln>
                <a:noFill/>
              </a:ln>
            </p:spPr>
            <p:txBody>
              <a:bodyPr wrap="square" rtlCol="1">
                <a:spAutoFit/>
              </a:bodyPr>
              <a:lstStyle/>
              <a:p>
                <a:pPr algn="r" rtl="1"/>
                <a:r>
                  <a:rPr lang="en-US" sz="2400" dirty="0">
                    <a:solidFill>
                      <a:prstClr val="black"/>
                    </a:solidFill>
                  </a:rPr>
                  <a:t>E1=I/r</a:t>
                </a:r>
                <a:r>
                  <a:rPr lang="en-US" sz="2400" baseline="-25000" dirty="0">
                    <a:solidFill>
                      <a:prstClr val="black"/>
                    </a:solidFill>
                  </a:rPr>
                  <a:t>1</a:t>
                </a:r>
                <a:r>
                  <a:rPr lang="en-US" sz="2400" baseline="30000" dirty="0">
                    <a:solidFill>
                      <a:prstClr val="black"/>
                    </a:solidFill>
                  </a:rPr>
                  <a:t>2</a:t>
                </a:r>
              </a:p>
              <a:p>
                <a:pPr algn="r" rtl="1"/>
                <a:endParaRPr lang="en-US" sz="2400" dirty="0">
                  <a:solidFill>
                    <a:prstClr val="black"/>
                  </a:solidFill>
                </a:endParaRPr>
              </a:p>
              <a:p>
                <a:pPr algn="r" rtl="1"/>
                <a:endParaRPr lang="ar-SA" sz="2400" dirty="0">
                  <a:solidFill>
                    <a:prstClr val="black"/>
                  </a:solidFill>
                </a:endParaRPr>
              </a:p>
            </p:txBody>
          </p:sp>
          <p:sp>
            <p:nvSpPr>
              <p:cNvPr id="7" name="مربع نص 6"/>
              <p:cNvSpPr txBox="1"/>
              <p:nvPr/>
            </p:nvSpPr>
            <p:spPr>
              <a:xfrm>
                <a:off x="6000760" y="3071810"/>
                <a:ext cx="714380" cy="646331"/>
              </a:xfrm>
              <a:prstGeom prst="rect">
                <a:avLst/>
              </a:prstGeom>
              <a:solidFill>
                <a:schemeClr val="tx1"/>
              </a:solidFill>
            </p:spPr>
            <p:txBody>
              <a:bodyPr wrap="square" rtlCol="1">
                <a:spAutoFit/>
              </a:bodyPr>
              <a:lstStyle/>
              <a:p>
                <a:pPr algn="r" rtl="1"/>
                <a:endParaRPr lang="en-US" dirty="0">
                  <a:solidFill>
                    <a:prstClr val="white"/>
                  </a:solidFill>
                </a:endParaRPr>
              </a:p>
              <a:p>
                <a:pPr algn="r" rtl="1"/>
                <a:endParaRPr lang="ar-SA" dirty="0">
                  <a:solidFill>
                    <a:prstClr val="white"/>
                  </a:solidFill>
                </a:endParaRPr>
              </a:p>
            </p:txBody>
          </p:sp>
          <p:sp>
            <p:nvSpPr>
              <p:cNvPr id="8" name="مربع نص 7"/>
              <p:cNvSpPr txBox="1"/>
              <p:nvPr/>
            </p:nvSpPr>
            <p:spPr>
              <a:xfrm rot="20703723">
                <a:off x="7806506" y="2653017"/>
                <a:ext cx="714380" cy="646331"/>
              </a:xfrm>
              <a:prstGeom prst="rect">
                <a:avLst/>
              </a:prstGeom>
              <a:solidFill>
                <a:schemeClr val="tx1"/>
              </a:solidFill>
            </p:spPr>
            <p:txBody>
              <a:bodyPr wrap="square" rtlCol="1">
                <a:spAutoFit/>
              </a:bodyPr>
              <a:lstStyle/>
              <a:p>
                <a:pPr algn="r" rtl="1"/>
                <a:endParaRPr lang="en-US" dirty="0">
                  <a:solidFill>
                    <a:prstClr val="white"/>
                  </a:solidFill>
                </a:endParaRPr>
              </a:p>
              <a:p>
                <a:pPr algn="r" rtl="1"/>
                <a:r>
                  <a:rPr lang="en-US" dirty="0">
                    <a:solidFill>
                      <a:prstClr val="white"/>
                    </a:solidFill>
                  </a:rPr>
                  <a:t>00</a:t>
                </a:r>
                <a:endParaRPr lang="ar-SA" dirty="0">
                  <a:solidFill>
                    <a:prstClr val="white"/>
                  </a:solidFill>
                </a:endParaRPr>
              </a:p>
            </p:txBody>
          </p:sp>
          <p:sp>
            <p:nvSpPr>
              <p:cNvPr id="9" name="مربع نص 8"/>
              <p:cNvSpPr txBox="1"/>
              <p:nvPr/>
            </p:nvSpPr>
            <p:spPr>
              <a:xfrm>
                <a:off x="4143372" y="5214950"/>
                <a:ext cx="714380" cy="369332"/>
              </a:xfrm>
              <a:prstGeom prst="rect">
                <a:avLst/>
              </a:prstGeom>
              <a:solidFill>
                <a:schemeClr val="tx1"/>
              </a:solidFill>
            </p:spPr>
            <p:txBody>
              <a:bodyPr wrap="square" rtlCol="1">
                <a:spAutoFit/>
              </a:bodyPr>
              <a:lstStyle/>
              <a:p>
                <a:pPr algn="r" rtl="1"/>
                <a:r>
                  <a:rPr lang="en-US" dirty="0">
                    <a:solidFill>
                      <a:prstClr val="white"/>
                    </a:solidFill>
                  </a:rPr>
                  <a:t>rr</a:t>
                </a:r>
                <a:r>
                  <a:rPr lang="en-US" dirty="0">
                    <a:solidFill>
                      <a:prstClr val="black"/>
                    </a:solidFill>
                  </a:rPr>
                  <a:t>r1</a:t>
                </a:r>
                <a:endParaRPr lang="en-US" dirty="0">
                  <a:solidFill>
                    <a:prstClr val="white"/>
                  </a:solidFill>
                </a:endParaRPr>
              </a:p>
            </p:txBody>
          </p:sp>
          <p:sp>
            <p:nvSpPr>
              <p:cNvPr id="10" name="مربع نص 9"/>
              <p:cNvSpPr txBox="1"/>
              <p:nvPr/>
            </p:nvSpPr>
            <p:spPr>
              <a:xfrm>
                <a:off x="5500694" y="5500702"/>
                <a:ext cx="571504" cy="369332"/>
              </a:xfrm>
              <a:prstGeom prst="rect">
                <a:avLst/>
              </a:prstGeom>
              <a:solidFill>
                <a:schemeClr val="tx1"/>
              </a:solidFill>
            </p:spPr>
            <p:txBody>
              <a:bodyPr wrap="square" rtlCol="1">
                <a:spAutoFit/>
              </a:bodyPr>
              <a:lstStyle/>
              <a:p>
                <a:pPr algn="r" rtl="1"/>
                <a:r>
                  <a:rPr lang="en-US" dirty="0">
                    <a:solidFill>
                      <a:prstClr val="white"/>
                    </a:solidFill>
                  </a:rPr>
                  <a:t>rr</a:t>
                </a:r>
                <a:r>
                  <a:rPr lang="en-US" dirty="0">
                    <a:solidFill>
                      <a:prstClr val="black"/>
                    </a:solidFill>
                  </a:rPr>
                  <a:t>r2</a:t>
                </a:r>
                <a:endParaRPr lang="en-US" dirty="0">
                  <a:solidFill>
                    <a:prstClr val="white"/>
                  </a:solidFill>
                </a:endParaRPr>
              </a:p>
            </p:txBody>
          </p:sp>
          <p:sp>
            <p:nvSpPr>
              <p:cNvPr id="11" name="مربع نص 10"/>
              <p:cNvSpPr txBox="1"/>
              <p:nvPr/>
            </p:nvSpPr>
            <p:spPr>
              <a:xfrm>
                <a:off x="6715140" y="5929330"/>
                <a:ext cx="714380" cy="369332"/>
              </a:xfrm>
              <a:prstGeom prst="rect">
                <a:avLst/>
              </a:prstGeom>
              <a:solidFill>
                <a:schemeClr val="tx1"/>
              </a:solidFill>
            </p:spPr>
            <p:txBody>
              <a:bodyPr wrap="square" rtlCol="1">
                <a:spAutoFit/>
              </a:bodyPr>
              <a:lstStyle/>
              <a:p>
                <a:pPr algn="r" rtl="1"/>
                <a:r>
                  <a:rPr lang="en-US" dirty="0">
                    <a:solidFill>
                      <a:prstClr val="white"/>
                    </a:solidFill>
                  </a:rPr>
                  <a:t>Rr</a:t>
                </a:r>
                <a:r>
                  <a:rPr lang="en-US" dirty="0">
                    <a:solidFill>
                      <a:prstClr val="black"/>
                    </a:solidFill>
                  </a:rPr>
                  <a:t>r3  </a:t>
                </a:r>
                <a:endParaRPr lang="en-US" dirty="0">
                  <a:solidFill>
                    <a:prstClr val="white"/>
                  </a:solidFill>
                </a:endParaRPr>
              </a:p>
            </p:txBody>
          </p:sp>
          <p:cxnSp>
            <p:nvCxnSpPr>
              <p:cNvPr id="13" name="رابط كسهم مستقيم 12"/>
              <p:cNvCxnSpPr/>
              <p:nvPr/>
            </p:nvCxnSpPr>
            <p:spPr>
              <a:xfrm rot="16200000" flipH="1">
                <a:off x="4214810" y="3714752"/>
                <a:ext cx="571504" cy="571504"/>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5" name="مربع نص 14"/>
              <p:cNvSpPr txBox="1"/>
              <p:nvPr/>
            </p:nvSpPr>
            <p:spPr>
              <a:xfrm>
                <a:off x="5109116" y="2500306"/>
                <a:ext cx="1714512" cy="425231"/>
              </a:xfrm>
              <a:prstGeom prst="rect">
                <a:avLst/>
              </a:prstGeom>
              <a:solidFill>
                <a:schemeClr val="tx1"/>
              </a:solidFill>
              <a:ln>
                <a:noFill/>
              </a:ln>
            </p:spPr>
            <p:txBody>
              <a:bodyPr wrap="square" rtlCol="1">
                <a:spAutoFit/>
              </a:bodyPr>
              <a:lstStyle/>
              <a:p>
                <a:pPr algn="r" rtl="1"/>
                <a:r>
                  <a:rPr lang="en-US" sz="2400" dirty="0">
                    <a:solidFill>
                      <a:prstClr val="black"/>
                    </a:solidFill>
                  </a:rPr>
                  <a:t>E2=I/r</a:t>
                </a:r>
                <a:r>
                  <a:rPr lang="en-US" sz="2400" baseline="-25000" dirty="0">
                    <a:solidFill>
                      <a:prstClr val="black"/>
                    </a:solidFill>
                  </a:rPr>
                  <a:t>2</a:t>
                </a:r>
                <a:r>
                  <a:rPr lang="en-US" sz="2400" baseline="30000" dirty="0">
                    <a:solidFill>
                      <a:prstClr val="black"/>
                    </a:solidFill>
                  </a:rPr>
                  <a:t>2</a:t>
                </a:r>
                <a:endParaRPr lang="en-US" sz="2400" dirty="0">
                  <a:solidFill>
                    <a:prstClr val="black"/>
                  </a:solidFill>
                </a:endParaRPr>
              </a:p>
            </p:txBody>
          </p:sp>
          <p:cxnSp>
            <p:nvCxnSpPr>
              <p:cNvPr id="16" name="رابط كسهم مستقيم 15"/>
              <p:cNvCxnSpPr/>
              <p:nvPr/>
            </p:nvCxnSpPr>
            <p:spPr>
              <a:xfrm rot="16200000" flipH="1">
                <a:off x="5929322" y="3071810"/>
                <a:ext cx="642942" cy="500066"/>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sp>
          <p:nvSpPr>
            <p:cNvPr id="18" name="مربع نص 14"/>
            <p:cNvSpPr txBox="1"/>
            <p:nvPr/>
          </p:nvSpPr>
          <p:spPr>
            <a:xfrm>
              <a:off x="6876256" y="2130576"/>
              <a:ext cx="1714512" cy="425231"/>
            </a:xfrm>
            <a:prstGeom prst="rect">
              <a:avLst/>
            </a:prstGeom>
            <a:solidFill>
              <a:schemeClr val="tx1"/>
            </a:solidFill>
            <a:ln>
              <a:noFill/>
            </a:ln>
          </p:spPr>
          <p:txBody>
            <a:bodyPr wrap="square" rtlCol="1">
              <a:spAutoFit/>
            </a:bodyPr>
            <a:lstStyle/>
            <a:p>
              <a:pPr algn="r" rtl="1"/>
              <a:r>
                <a:rPr lang="en-US" sz="2400" dirty="0">
                  <a:solidFill>
                    <a:prstClr val="black"/>
                  </a:solidFill>
                </a:rPr>
                <a:t>E2=I/r</a:t>
              </a:r>
              <a:r>
                <a:rPr lang="en-US" sz="2400" baseline="-25000" dirty="0">
                  <a:solidFill>
                    <a:prstClr val="black"/>
                  </a:solidFill>
                </a:rPr>
                <a:t>3</a:t>
              </a:r>
              <a:r>
                <a:rPr lang="en-US" sz="2400" baseline="30000" dirty="0">
                  <a:solidFill>
                    <a:prstClr val="black"/>
                  </a:solidFill>
                </a:rPr>
                <a:t>2</a:t>
              </a:r>
              <a:endParaRPr lang="en-US" sz="2400" dirty="0">
                <a:solidFill>
                  <a:prstClr val="black"/>
                </a:solidFill>
              </a:endParaRPr>
            </a:p>
          </p:txBody>
        </p:sp>
        <p:cxnSp>
          <p:nvCxnSpPr>
            <p:cNvPr id="21" name="رابط كسهم مستقيم 15"/>
            <p:cNvCxnSpPr/>
            <p:nvPr/>
          </p:nvCxnSpPr>
          <p:spPr>
            <a:xfrm>
              <a:off x="7668344" y="2636913"/>
              <a:ext cx="250033" cy="321470"/>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sp>
        <p:nvSpPr>
          <p:cNvPr id="20" name="مربع نص 19"/>
          <p:cNvSpPr txBox="1"/>
          <p:nvPr/>
        </p:nvSpPr>
        <p:spPr>
          <a:xfrm>
            <a:off x="827585" y="5373216"/>
            <a:ext cx="7488831" cy="1200329"/>
          </a:xfrm>
          <a:prstGeom prst="rect">
            <a:avLst/>
          </a:prstGeom>
          <a:solidFill>
            <a:schemeClr val="tx1"/>
          </a:solidFill>
          <a:ln>
            <a:solidFill>
              <a:schemeClr val="bg1"/>
            </a:solidFill>
          </a:ln>
        </p:spPr>
        <p:txBody>
          <a:bodyPr wrap="square" rtlCol="1">
            <a:spAutoFit/>
          </a:bodyPr>
          <a:lstStyle/>
          <a:p>
            <a:pPr algn="ctr"/>
            <a:r>
              <a:rPr lang="en-US" sz="2400" b="1" dirty="0">
                <a:solidFill>
                  <a:srgbClr val="C00000"/>
                </a:solidFill>
              </a:rPr>
              <a:t>If the light irradiated in an angle  </a:t>
            </a:r>
            <a:r>
              <a:rPr lang="el-GR" sz="2400" b="1" dirty="0">
                <a:solidFill>
                  <a:srgbClr val="C00000"/>
                </a:solidFill>
              </a:rPr>
              <a:t>θ</a:t>
            </a:r>
            <a:r>
              <a:rPr lang="en-US" sz="2400" b="1" dirty="0">
                <a:solidFill>
                  <a:srgbClr val="C00000"/>
                </a:solidFill>
              </a:rPr>
              <a:t> from the normal, the intensity of illumination is:</a:t>
            </a:r>
          </a:p>
          <a:p>
            <a:pPr algn="ctr"/>
            <a:r>
              <a:rPr lang="en-US" sz="2400" b="1" dirty="0">
                <a:solidFill>
                  <a:srgbClr val="C00000"/>
                </a:solidFill>
              </a:rPr>
              <a:t>     E=I </a:t>
            </a:r>
            <a:r>
              <a:rPr lang="en-US" sz="2400" b="1" dirty="0" err="1">
                <a:solidFill>
                  <a:srgbClr val="C00000"/>
                </a:solidFill>
              </a:rPr>
              <a:t>cos</a:t>
            </a:r>
            <a:r>
              <a:rPr lang="el-GR" sz="2400" b="1" dirty="0">
                <a:solidFill>
                  <a:srgbClr val="C00000"/>
                </a:solidFill>
              </a:rPr>
              <a:t>θ</a:t>
            </a:r>
            <a:r>
              <a:rPr lang="en-US" sz="2400" b="1" dirty="0">
                <a:solidFill>
                  <a:srgbClr val="C00000"/>
                </a:solidFill>
              </a:rPr>
              <a:t>/r</a:t>
            </a:r>
            <a:r>
              <a:rPr lang="en-US" sz="2400" b="1" baseline="30000" dirty="0">
                <a:solidFill>
                  <a:srgbClr val="C00000"/>
                </a:solidFill>
              </a:rPr>
              <a:t>2  </a:t>
            </a:r>
            <a:endParaRPr lang="ar-SA" sz="2400" b="1" dirty="0">
              <a:solidFill>
                <a:srgbClr val="C00000"/>
              </a:solidFill>
            </a:endParaRPr>
          </a:p>
        </p:txBody>
      </p:sp>
    </p:spTree>
    <p:extLst>
      <p:ext uri="{BB962C8B-B14F-4D97-AF65-F5344CB8AC3E}">
        <p14:creationId xmlns:p14="http://schemas.microsoft.com/office/powerpoint/2010/main" val="36655748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3"/>
          <p:cNvSpPr txBox="1"/>
          <p:nvPr/>
        </p:nvSpPr>
        <p:spPr>
          <a:xfrm>
            <a:off x="0" y="0"/>
            <a:ext cx="9144000" cy="523220"/>
          </a:xfrm>
          <a:prstGeom prst="rect">
            <a:avLst/>
          </a:prstGeom>
          <a:solidFill>
            <a:schemeClr val="tx1"/>
          </a:solidFill>
          <a:ln>
            <a:solidFill>
              <a:schemeClr val="bg1"/>
            </a:solidFill>
          </a:ln>
        </p:spPr>
        <p:txBody>
          <a:bodyPr wrap="square" rtlCol="1">
            <a:spAutoFit/>
          </a:bodyPr>
          <a:lstStyle/>
          <a:p>
            <a:pPr algn="ctr" rtl="1"/>
            <a:r>
              <a:rPr lang="en-US" sz="2800" dirty="0">
                <a:solidFill>
                  <a:prstClr val="black"/>
                </a:solidFill>
              </a:rPr>
              <a:t>Photometer </a:t>
            </a:r>
            <a:r>
              <a:rPr lang="en-US" sz="2800" dirty="0" err="1">
                <a:solidFill>
                  <a:prstClr val="black"/>
                </a:solidFill>
              </a:rPr>
              <a:t>joly</a:t>
            </a:r>
            <a:endParaRPr lang="ar-SA" sz="2800" dirty="0">
              <a:solidFill>
                <a:prstClr val="black"/>
              </a:solidFill>
              <a:cs typeface="Times New Roman"/>
            </a:endParaRPr>
          </a:p>
        </p:txBody>
      </p:sp>
      <p:pic>
        <p:nvPicPr>
          <p:cNvPr id="23554" name="Picture 2" descr="http://shop.educatec.ch/images/4422.00_570.jpg"/>
          <p:cNvPicPr>
            <a:picLocks noChangeAspect="1" noChangeArrowheads="1"/>
          </p:cNvPicPr>
          <p:nvPr/>
        </p:nvPicPr>
        <p:blipFill>
          <a:blip r:embed="rId2"/>
          <a:srcRect l="20370" t="3922" r="16667" b="5882"/>
          <a:stretch>
            <a:fillRect/>
          </a:stretch>
        </p:blipFill>
        <p:spPr bwMode="auto">
          <a:xfrm>
            <a:off x="285720" y="642918"/>
            <a:ext cx="3429024" cy="3286148"/>
          </a:xfrm>
          <a:prstGeom prst="rect">
            <a:avLst/>
          </a:prstGeom>
          <a:noFill/>
          <a:ln>
            <a:solidFill>
              <a:schemeClr val="bg1"/>
            </a:solidFill>
          </a:ln>
        </p:spPr>
      </p:pic>
      <p:sp>
        <p:nvSpPr>
          <p:cNvPr id="23557"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33327" bIns="179331" numCol="1" anchor="ctr" anchorCtr="0" compatLnSpc="1">
            <a:prstTxWarp prst="textNoShape">
              <a:avLst/>
            </a:prstTxWarp>
            <a:spAutoFit/>
          </a:bodyPr>
          <a:lstStyle/>
          <a:p>
            <a:pPr rtl="1" fontAlgn="base">
              <a:spcBef>
                <a:spcPct val="0"/>
              </a:spcBef>
              <a:spcAft>
                <a:spcPct val="0"/>
              </a:spcAft>
            </a:pPr>
            <a:r>
              <a:rPr lang="ar-SA">
                <a:solidFill>
                  <a:prstClr val="white"/>
                </a:solidFill>
                <a:latin typeface="Arial" pitchFamily="34" charset="0"/>
              </a:rPr>
              <a:t>.</a:t>
            </a:r>
          </a:p>
          <a:p>
            <a:pPr eaLnBrk="0" fontAlgn="base" hangingPunct="0">
              <a:spcBef>
                <a:spcPct val="0"/>
              </a:spcBef>
              <a:spcAft>
                <a:spcPct val="0"/>
              </a:spcAft>
            </a:pPr>
            <a:r>
              <a:rPr lang="ar-SA" sz="900">
                <a:solidFill>
                  <a:prstClr val="white"/>
                </a:solidFill>
                <a:latin typeface="Verdana" pitchFamily="34" charset="0"/>
              </a:rPr>
              <a:t> </a:t>
            </a:r>
            <a:endParaRPr lang="ar-SA" sz="9300">
              <a:solidFill>
                <a:prstClr val="white"/>
              </a:solidFill>
              <a:latin typeface="Verdana" pitchFamily="34" charset="0"/>
            </a:endParaRPr>
          </a:p>
        </p:txBody>
      </p:sp>
      <p:grpSp>
        <p:nvGrpSpPr>
          <p:cNvPr id="19" name="مجموعة 18"/>
          <p:cNvGrpSpPr/>
          <p:nvPr/>
        </p:nvGrpSpPr>
        <p:grpSpPr>
          <a:xfrm>
            <a:off x="3929058" y="714356"/>
            <a:ext cx="5072066" cy="3214710"/>
            <a:chOff x="3929058" y="928670"/>
            <a:chExt cx="5072066" cy="3214710"/>
          </a:xfrm>
        </p:grpSpPr>
        <p:pic>
          <p:nvPicPr>
            <p:cNvPr id="23558" name="Picture 6" descr="mount the wax blocks in a small cardboard box with windows cut in the left, front, and right sides"/>
            <p:cNvPicPr>
              <a:picLocks noChangeAspect="1" noChangeArrowheads="1"/>
            </p:cNvPicPr>
            <p:nvPr/>
          </p:nvPicPr>
          <p:blipFill>
            <a:blip r:embed="rId3"/>
            <a:srcRect/>
            <a:stretch>
              <a:fillRect/>
            </a:stretch>
          </p:blipFill>
          <p:spPr bwMode="auto">
            <a:xfrm>
              <a:off x="3929058" y="928670"/>
              <a:ext cx="5072066" cy="3214710"/>
            </a:xfrm>
            <a:prstGeom prst="rect">
              <a:avLst/>
            </a:prstGeom>
            <a:noFill/>
            <a:ln>
              <a:solidFill>
                <a:schemeClr val="bg1"/>
              </a:solidFill>
            </a:ln>
          </p:spPr>
        </p:pic>
        <p:sp>
          <p:nvSpPr>
            <p:cNvPr id="13" name="مستطيل 12"/>
            <p:cNvSpPr/>
            <p:nvPr/>
          </p:nvSpPr>
          <p:spPr>
            <a:xfrm>
              <a:off x="4214810" y="1214422"/>
              <a:ext cx="1285884" cy="830997"/>
            </a:xfrm>
            <a:prstGeom prst="rect">
              <a:avLst/>
            </a:prstGeom>
            <a:solidFill>
              <a:schemeClr val="tx1"/>
            </a:solidFill>
            <a:ln>
              <a:solidFill>
                <a:schemeClr val="bg1"/>
              </a:solidFill>
            </a:ln>
          </p:spPr>
          <p:txBody>
            <a:bodyPr wrap="square">
              <a:spAutoFit/>
            </a:bodyPr>
            <a:lstStyle/>
            <a:p>
              <a:pPr algn="ctr" rtl="1"/>
              <a:r>
                <a:rPr lang="en-US" sz="2400" dirty="0">
                  <a:solidFill>
                    <a:srgbClr val="C00000"/>
                  </a:solidFill>
                </a:rPr>
                <a:t>paraffin wax </a:t>
              </a:r>
              <a:endParaRPr lang="ar-SA" sz="2400" dirty="0">
                <a:solidFill>
                  <a:srgbClr val="C00000"/>
                </a:solidFill>
              </a:endParaRPr>
            </a:p>
          </p:txBody>
        </p:sp>
        <p:sp>
          <p:nvSpPr>
            <p:cNvPr id="15" name="مستطيل 14"/>
            <p:cNvSpPr/>
            <p:nvPr/>
          </p:nvSpPr>
          <p:spPr>
            <a:xfrm>
              <a:off x="7643834" y="1214422"/>
              <a:ext cx="1285884" cy="830997"/>
            </a:xfrm>
            <a:prstGeom prst="rect">
              <a:avLst/>
            </a:prstGeom>
            <a:solidFill>
              <a:schemeClr val="tx1"/>
            </a:solidFill>
            <a:ln>
              <a:solidFill>
                <a:schemeClr val="bg1"/>
              </a:solidFill>
            </a:ln>
          </p:spPr>
          <p:txBody>
            <a:bodyPr wrap="square">
              <a:spAutoFit/>
            </a:bodyPr>
            <a:lstStyle/>
            <a:p>
              <a:pPr algn="ctr" rtl="1"/>
              <a:r>
                <a:rPr lang="en-US" sz="2400" dirty="0">
                  <a:solidFill>
                    <a:srgbClr val="C00000"/>
                  </a:solidFill>
                </a:rPr>
                <a:t>paraffin wax </a:t>
              </a:r>
              <a:endParaRPr lang="ar-SA" sz="2400" dirty="0">
                <a:solidFill>
                  <a:srgbClr val="C00000"/>
                </a:solidFill>
              </a:endParaRPr>
            </a:p>
          </p:txBody>
        </p:sp>
        <p:sp>
          <p:nvSpPr>
            <p:cNvPr id="16" name="مستطيل 15"/>
            <p:cNvSpPr/>
            <p:nvPr/>
          </p:nvSpPr>
          <p:spPr>
            <a:xfrm>
              <a:off x="5357818" y="3000372"/>
              <a:ext cx="1909433" cy="461665"/>
            </a:xfrm>
            <a:prstGeom prst="rect">
              <a:avLst/>
            </a:prstGeom>
            <a:solidFill>
              <a:schemeClr val="tx1"/>
            </a:solidFill>
            <a:ln>
              <a:solidFill>
                <a:schemeClr val="bg1"/>
              </a:solidFill>
            </a:ln>
          </p:spPr>
          <p:txBody>
            <a:bodyPr wrap="none">
              <a:spAutoFit/>
            </a:bodyPr>
            <a:lstStyle/>
            <a:p>
              <a:pPr algn="r" rtl="1"/>
              <a:r>
                <a:rPr lang="en-US" sz="2400" dirty="0">
                  <a:solidFill>
                    <a:srgbClr val="C00000"/>
                  </a:solidFill>
                </a:rPr>
                <a:t>aluminum foil</a:t>
              </a:r>
              <a:endParaRPr lang="ar-SA" sz="2400" dirty="0">
                <a:solidFill>
                  <a:srgbClr val="C00000"/>
                </a:solidFill>
              </a:endParaRPr>
            </a:p>
          </p:txBody>
        </p:sp>
      </p:grpSp>
      <p:pic>
        <p:nvPicPr>
          <p:cNvPr id="23560" name="Picture 8" descr="schematic diagram of Joly photometer experimental setup"/>
          <p:cNvPicPr>
            <a:picLocks noChangeAspect="1" noChangeArrowheads="1"/>
          </p:cNvPicPr>
          <p:nvPr/>
        </p:nvPicPr>
        <p:blipFill>
          <a:blip r:embed="rId4"/>
          <a:srcRect/>
          <a:stretch>
            <a:fillRect/>
          </a:stretch>
        </p:blipFill>
        <p:spPr bwMode="auto">
          <a:xfrm>
            <a:off x="785786" y="4071942"/>
            <a:ext cx="7500990" cy="2714620"/>
          </a:xfrm>
          <a:prstGeom prst="rect">
            <a:avLst/>
          </a:prstGeom>
          <a:noFill/>
        </p:spPr>
      </p:pic>
      <p:sp>
        <p:nvSpPr>
          <p:cNvPr id="23561" name="Rectangle 9"/>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33327" bIns="179331" numCol="1" anchor="ctr" anchorCtr="0" compatLnSpc="1">
            <a:prstTxWarp prst="textNoShape">
              <a:avLst/>
            </a:prstTxWarp>
            <a:spAutoFit/>
          </a:bodyPr>
          <a:lstStyle/>
          <a:p>
            <a:pPr rtl="1" fontAlgn="base">
              <a:spcBef>
                <a:spcPct val="0"/>
              </a:spcBef>
              <a:spcAft>
                <a:spcPct val="0"/>
              </a:spcAft>
            </a:pPr>
            <a:r>
              <a:rPr lang="ar-SA">
                <a:solidFill>
                  <a:prstClr val="white"/>
                </a:solidFill>
                <a:latin typeface="Arial" pitchFamily="34" charset="0"/>
              </a:rPr>
              <a:t>:</a:t>
            </a:r>
          </a:p>
          <a:p>
            <a:pPr eaLnBrk="0" fontAlgn="base" hangingPunct="0">
              <a:spcBef>
                <a:spcPct val="0"/>
              </a:spcBef>
              <a:spcAft>
                <a:spcPct val="0"/>
              </a:spcAft>
            </a:pPr>
            <a:r>
              <a:rPr lang="ar-SA" sz="900">
                <a:solidFill>
                  <a:prstClr val="white"/>
                </a:solidFill>
                <a:latin typeface="Verdana" pitchFamily="34" charset="0"/>
              </a:rPr>
              <a:t> </a:t>
            </a:r>
            <a:endParaRPr lang="ar-SA" sz="3700">
              <a:solidFill>
                <a:prstClr val="white"/>
              </a:solidFill>
              <a:latin typeface="Verdana" pitchFamily="34" charset="0"/>
            </a:endParaRPr>
          </a:p>
        </p:txBody>
      </p:sp>
      <p:grpSp>
        <p:nvGrpSpPr>
          <p:cNvPr id="24" name="مجموعة 23"/>
          <p:cNvGrpSpPr/>
          <p:nvPr/>
        </p:nvGrpSpPr>
        <p:grpSpPr>
          <a:xfrm>
            <a:off x="2071670" y="4069389"/>
            <a:ext cx="1563893" cy="1512666"/>
            <a:chOff x="2119275" y="4336293"/>
            <a:chExt cx="1563893" cy="1512666"/>
          </a:xfrm>
        </p:grpSpPr>
        <p:sp>
          <p:nvSpPr>
            <p:cNvPr id="23" name="دمعة 22"/>
            <p:cNvSpPr/>
            <p:nvPr/>
          </p:nvSpPr>
          <p:spPr>
            <a:xfrm rot="3738439">
              <a:off x="2144889" y="4310679"/>
              <a:ext cx="1512666" cy="1563893"/>
            </a:xfrm>
            <a:prstGeom prst="teardrop">
              <a:avLst>
                <a:gd name="adj" fmla="val 129475"/>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ar-SA">
                <a:solidFill>
                  <a:prstClr val="white"/>
                </a:solidFill>
              </a:endParaRPr>
            </a:p>
          </p:txBody>
        </p:sp>
        <p:pic>
          <p:nvPicPr>
            <p:cNvPr id="23562" name="Picture 10" descr="inverse square law relation between the intensities of the two light sources"/>
            <p:cNvPicPr>
              <a:picLocks noChangeAspect="1" noChangeArrowheads="1"/>
            </p:cNvPicPr>
            <p:nvPr/>
          </p:nvPicPr>
          <p:blipFill>
            <a:blip r:embed="rId5"/>
            <a:srcRect/>
            <a:stretch>
              <a:fillRect/>
            </a:stretch>
          </p:blipFill>
          <p:spPr bwMode="auto">
            <a:xfrm>
              <a:off x="2275218" y="4754719"/>
              <a:ext cx="1333500" cy="785818"/>
            </a:xfrm>
            <a:prstGeom prst="rect">
              <a:avLst/>
            </a:prstGeom>
            <a:noFill/>
          </p:spPr>
        </p:pic>
      </p:grpSp>
    </p:spTree>
    <p:extLst>
      <p:ext uri="{BB962C8B-B14F-4D97-AF65-F5344CB8AC3E}">
        <p14:creationId xmlns:p14="http://schemas.microsoft.com/office/powerpoint/2010/main" val="3459869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55576" y="908720"/>
            <a:ext cx="7560840" cy="1384995"/>
          </a:xfrm>
          <a:prstGeom prst="rect">
            <a:avLst/>
          </a:prstGeom>
          <a:solidFill>
            <a:schemeClr val="tx1"/>
          </a:solidFill>
          <a:ln>
            <a:solidFill>
              <a:schemeClr val="bg1"/>
            </a:solidFill>
          </a:ln>
        </p:spPr>
        <p:txBody>
          <a:bodyPr wrap="square" rtlCol="0">
            <a:spAutoFit/>
          </a:bodyPr>
          <a:lstStyle/>
          <a:p>
            <a:pPr algn="just"/>
            <a:r>
              <a:rPr lang="en-US" dirty="0">
                <a:solidFill>
                  <a:prstClr val="black"/>
                </a:solidFill>
              </a:rPr>
              <a:t>  </a:t>
            </a:r>
            <a:r>
              <a:rPr lang="en-US" sz="2800" dirty="0">
                <a:solidFill>
                  <a:prstClr val="black"/>
                </a:solidFill>
              </a:rPr>
              <a:t>1- street  light hung on height  7m from the ground ,the source  luminous  is 10lm/m2 .Find the luminous intensity. </a:t>
            </a:r>
          </a:p>
        </p:txBody>
      </p:sp>
      <p:sp>
        <p:nvSpPr>
          <p:cNvPr id="7" name="TextBox 6"/>
          <p:cNvSpPr txBox="1"/>
          <p:nvPr/>
        </p:nvSpPr>
        <p:spPr>
          <a:xfrm>
            <a:off x="611560" y="2924944"/>
            <a:ext cx="8227640" cy="2677656"/>
          </a:xfrm>
          <a:prstGeom prst="rect">
            <a:avLst/>
          </a:prstGeom>
          <a:solidFill>
            <a:schemeClr val="tx1"/>
          </a:solidFill>
          <a:ln>
            <a:solidFill>
              <a:schemeClr val="bg1"/>
            </a:solidFill>
          </a:ln>
        </p:spPr>
        <p:txBody>
          <a:bodyPr wrap="square" rtlCol="0">
            <a:spAutoFit/>
          </a:bodyPr>
          <a:lstStyle/>
          <a:p>
            <a:pPr algn="just"/>
            <a:r>
              <a:rPr lang="en-US" dirty="0">
                <a:solidFill>
                  <a:prstClr val="black"/>
                </a:solidFill>
              </a:rPr>
              <a:t>  </a:t>
            </a:r>
            <a:r>
              <a:rPr lang="en-US" sz="2800" dirty="0">
                <a:solidFill>
                  <a:prstClr val="black"/>
                </a:solidFill>
              </a:rPr>
              <a:t>2- Small screen placed on 50cm distance from the light source to get </a:t>
            </a:r>
            <a:r>
              <a:rPr lang="en-US" sz="2800" dirty="0" smtClean="0">
                <a:solidFill>
                  <a:prstClr val="black"/>
                </a:solidFill>
              </a:rPr>
              <a:t> </a:t>
            </a:r>
            <a:r>
              <a:rPr lang="en-US" sz="2800" dirty="0">
                <a:solidFill>
                  <a:prstClr val="black"/>
                </a:solidFill>
              </a:rPr>
              <a:t>perpendicular rays </a:t>
            </a:r>
            <a:r>
              <a:rPr lang="en-US" sz="2800" dirty="0" smtClean="0">
                <a:solidFill>
                  <a:prstClr val="black"/>
                </a:solidFill>
              </a:rPr>
              <a:t>on the </a:t>
            </a:r>
            <a:r>
              <a:rPr lang="en-US" sz="2800" dirty="0">
                <a:solidFill>
                  <a:prstClr val="black"/>
                </a:solidFill>
              </a:rPr>
              <a:t>screen .when change the screen position  to 150cm and rotated to become the angle of incident </a:t>
            </a:r>
            <a:r>
              <a:rPr lang="en-US" sz="2800">
                <a:solidFill>
                  <a:prstClr val="black"/>
                </a:solidFill>
              </a:rPr>
              <a:t>rays </a:t>
            </a:r>
            <a:r>
              <a:rPr lang="en-US" sz="2800" smtClean="0">
                <a:solidFill>
                  <a:prstClr val="black"/>
                </a:solidFill>
              </a:rPr>
              <a:t>is 60 ͦ </a:t>
            </a:r>
            <a:r>
              <a:rPr lang="en-US" sz="2800" dirty="0">
                <a:solidFill>
                  <a:prstClr val="black"/>
                </a:solidFill>
              </a:rPr>
              <a:t>.compare between the intensity of illumination on the screen in two ways. </a:t>
            </a:r>
          </a:p>
        </p:txBody>
      </p:sp>
    </p:spTree>
    <p:extLst>
      <p:ext uri="{BB962C8B-B14F-4D97-AF65-F5344CB8AC3E}">
        <p14:creationId xmlns:p14="http://schemas.microsoft.com/office/powerpoint/2010/main" val="1056576533"/>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569</Words>
  <Application>Microsoft Office PowerPoint</Application>
  <PresentationFormat>On-screen Show (4:3)</PresentationFormat>
  <Paragraphs>44</Paragraphs>
  <Slides>11</Slides>
  <Notes>2</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Munirah</dc:creator>
  <cp:lastModifiedBy>Munirah</cp:lastModifiedBy>
  <cp:revision>2</cp:revision>
  <dcterms:created xsi:type="dcterms:W3CDTF">2012-09-05T18:30:37Z</dcterms:created>
  <dcterms:modified xsi:type="dcterms:W3CDTF">2012-09-05T18:37:30Z</dcterms:modified>
</cp:coreProperties>
</file>