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57" r:id="rId2"/>
    <p:sldId id="258" r:id="rId3"/>
    <p:sldId id="259" r:id="rId4"/>
    <p:sldId id="260" r:id="rId5"/>
    <p:sldId id="261" r:id="rId6"/>
    <p:sldId id="262" r:id="rId7"/>
    <p:sldId id="263" r:id="rId8"/>
    <p:sldId id="264" r:id="rId9"/>
    <p:sldId id="265" r:id="rId10"/>
    <p:sldId id="266" r:id="rId11"/>
    <p:sldId id="267" r:id="rId12"/>
    <p:sldId id="271" r:id="rId13"/>
    <p:sldId id="268" r:id="rId14"/>
    <p:sldId id="269" r:id="rId15"/>
    <p:sldId id="270"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55E0C46-FDFD-47BC-9CF2-E9AC8DC4FCE4}"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pPr rtl="1"/>
          <a:endParaRPr lang="ar-SA"/>
        </a:p>
      </dgm:t>
    </dgm:pt>
    <dgm:pt modelId="{4D5522DA-8177-439B-AB42-BDC8D7E31938}">
      <dgm:prSet custT="1"/>
      <dgm:spPr/>
      <dgm:t>
        <a:bodyPr/>
        <a:lstStyle/>
        <a:p>
          <a:pPr rtl="0"/>
          <a:r>
            <a:rPr lang="en-US" sz="2000" b="1" dirty="0" smtClean="0">
              <a:solidFill>
                <a:srgbClr val="C00000"/>
              </a:solidFill>
            </a:rPr>
            <a:t>We can summarize the reflection law in:</a:t>
          </a:r>
          <a:endParaRPr lang="ar-SA" sz="2000" b="1" dirty="0">
            <a:solidFill>
              <a:srgbClr val="C00000"/>
            </a:solidFill>
          </a:endParaRPr>
        </a:p>
      </dgm:t>
    </dgm:pt>
    <dgm:pt modelId="{23F66304-F92B-4F8A-B408-376185781A5D}" type="parTrans" cxnId="{3641598B-CF79-4858-B028-EE06C61C3CF2}">
      <dgm:prSet/>
      <dgm:spPr/>
      <dgm:t>
        <a:bodyPr/>
        <a:lstStyle/>
        <a:p>
          <a:pPr rtl="1"/>
          <a:endParaRPr lang="ar-SA"/>
        </a:p>
      </dgm:t>
    </dgm:pt>
    <dgm:pt modelId="{0F78EBAB-3421-45A7-9E24-C114AAAEF528}" type="sibTrans" cxnId="{3641598B-CF79-4858-B028-EE06C61C3CF2}">
      <dgm:prSet/>
      <dgm:spPr/>
      <dgm:t>
        <a:bodyPr/>
        <a:lstStyle/>
        <a:p>
          <a:pPr rtl="1"/>
          <a:endParaRPr lang="ar-SA"/>
        </a:p>
      </dgm:t>
    </dgm:pt>
    <dgm:pt modelId="{8DDF57ED-AF47-4F31-8756-3CC1FE8D0E51}">
      <dgm:prSet custT="1"/>
      <dgm:spPr/>
      <dgm:t>
        <a:bodyPr/>
        <a:lstStyle/>
        <a:p>
          <a:pPr rtl="0"/>
          <a:r>
            <a:rPr lang="en-US" sz="2000" b="1" dirty="0" smtClean="0"/>
            <a:t>1- the reflection angle    </a:t>
          </a:r>
          <a:r>
            <a:rPr lang="ar-SA" sz="2000" b="1" dirty="0" smtClean="0"/>
            <a:t>=</a:t>
          </a:r>
          <a:r>
            <a:rPr lang="en-US" sz="2000" b="1" dirty="0" smtClean="0"/>
            <a:t> the incident angle </a:t>
          </a:r>
          <a:endParaRPr lang="ar-SA" sz="2000" dirty="0"/>
        </a:p>
      </dgm:t>
    </dgm:pt>
    <dgm:pt modelId="{D9B87361-4FD1-4430-A886-AF4202AEB0ED}" type="parTrans" cxnId="{A7B4ED22-741D-435D-B01D-793BEE4AA7FF}">
      <dgm:prSet/>
      <dgm:spPr/>
      <dgm:t>
        <a:bodyPr/>
        <a:lstStyle/>
        <a:p>
          <a:pPr rtl="1"/>
          <a:endParaRPr lang="ar-SA"/>
        </a:p>
      </dgm:t>
    </dgm:pt>
    <dgm:pt modelId="{23BE6E8F-E2F0-44D5-ACAE-F7D9403263CC}" type="sibTrans" cxnId="{A7B4ED22-741D-435D-B01D-793BEE4AA7FF}">
      <dgm:prSet/>
      <dgm:spPr/>
      <dgm:t>
        <a:bodyPr/>
        <a:lstStyle/>
        <a:p>
          <a:pPr rtl="1"/>
          <a:endParaRPr lang="ar-SA"/>
        </a:p>
      </dgm:t>
    </dgm:pt>
    <dgm:pt modelId="{A42F190C-399E-407F-9095-1F82DAAD07D8}">
      <dgm:prSet custT="1"/>
      <dgm:spPr/>
      <dgm:t>
        <a:bodyPr/>
        <a:lstStyle/>
        <a:p>
          <a:pPr rtl="0"/>
          <a:r>
            <a:rPr lang="en-US" sz="2000" b="1" dirty="0" smtClean="0"/>
            <a:t>2-all the incident beam ,reflection beam and normal on the reflection surface lie in the  same plane</a:t>
          </a:r>
          <a:r>
            <a:rPr lang="ar-SA" sz="2000" b="1" dirty="0" smtClean="0"/>
            <a:t>.</a:t>
          </a:r>
          <a:r>
            <a:rPr lang="en-US" sz="2000" b="1" dirty="0" smtClean="0"/>
            <a:t> </a:t>
          </a:r>
          <a:endParaRPr lang="ar-SA" sz="2000" dirty="0"/>
        </a:p>
      </dgm:t>
    </dgm:pt>
    <dgm:pt modelId="{4AB4269F-254D-446A-8ED8-C34709350549}" type="parTrans" cxnId="{A4A94E76-7CDF-4CD5-B1BB-1DB739C9FD5A}">
      <dgm:prSet/>
      <dgm:spPr/>
      <dgm:t>
        <a:bodyPr/>
        <a:lstStyle/>
        <a:p>
          <a:pPr rtl="1"/>
          <a:endParaRPr lang="ar-SA"/>
        </a:p>
      </dgm:t>
    </dgm:pt>
    <dgm:pt modelId="{C4E6F012-21CC-4159-911D-F61CEDC514E2}" type="sibTrans" cxnId="{A4A94E76-7CDF-4CD5-B1BB-1DB739C9FD5A}">
      <dgm:prSet/>
      <dgm:spPr/>
      <dgm:t>
        <a:bodyPr/>
        <a:lstStyle/>
        <a:p>
          <a:pPr rtl="1"/>
          <a:endParaRPr lang="ar-SA"/>
        </a:p>
      </dgm:t>
    </dgm:pt>
    <dgm:pt modelId="{A6027104-EF3A-478D-92DB-D0095A624523}" type="pres">
      <dgm:prSet presAssocID="{C55E0C46-FDFD-47BC-9CF2-E9AC8DC4FCE4}" presName="Name0" presStyleCnt="0">
        <dgm:presLayoutVars>
          <dgm:chMax val="7"/>
          <dgm:dir/>
          <dgm:animLvl val="lvl"/>
          <dgm:resizeHandles val="exact"/>
        </dgm:presLayoutVars>
      </dgm:prSet>
      <dgm:spPr/>
      <dgm:t>
        <a:bodyPr/>
        <a:lstStyle/>
        <a:p>
          <a:pPr rtl="1"/>
          <a:endParaRPr lang="ar-SA"/>
        </a:p>
      </dgm:t>
    </dgm:pt>
    <dgm:pt modelId="{D585D5C2-1D63-42B2-A964-8D7FB67D5951}" type="pres">
      <dgm:prSet presAssocID="{4D5522DA-8177-439B-AB42-BDC8D7E31938}" presName="circle1" presStyleLbl="node1" presStyleIdx="0" presStyleCnt="3" custLinFactNeighborX="6667"/>
      <dgm:spPr/>
    </dgm:pt>
    <dgm:pt modelId="{3D694C3D-68D7-42FA-B28D-AC78CC67C963}" type="pres">
      <dgm:prSet presAssocID="{4D5522DA-8177-439B-AB42-BDC8D7E31938}" presName="space" presStyleCnt="0"/>
      <dgm:spPr/>
    </dgm:pt>
    <dgm:pt modelId="{121F2166-6597-4577-83B2-0B5314A33C54}" type="pres">
      <dgm:prSet presAssocID="{4D5522DA-8177-439B-AB42-BDC8D7E31938}" presName="rect1" presStyleLbl="alignAcc1" presStyleIdx="0" presStyleCnt="3"/>
      <dgm:spPr/>
      <dgm:t>
        <a:bodyPr/>
        <a:lstStyle/>
        <a:p>
          <a:pPr rtl="1"/>
          <a:endParaRPr lang="ar-SA"/>
        </a:p>
      </dgm:t>
    </dgm:pt>
    <dgm:pt modelId="{F44D10E4-8DA4-41C7-B85C-0B113BF352F0}" type="pres">
      <dgm:prSet presAssocID="{8DDF57ED-AF47-4F31-8756-3CC1FE8D0E51}" presName="vertSpace2" presStyleLbl="node1" presStyleIdx="0" presStyleCnt="3"/>
      <dgm:spPr/>
    </dgm:pt>
    <dgm:pt modelId="{6EB12E18-7FCC-45BE-B0A7-99F63B0F90C8}" type="pres">
      <dgm:prSet presAssocID="{8DDF57ED-AF47-4F31-8756-3CC1FE8D0E51}" presName="circle2" presStyleLbl="node1" presStyleIdx="1" presStyleCnt="3"/>
      <dgm:spPr/>
    </dgm:pt>
    <dgm:pt modelId="{93F64700-224A-413F-8A61-8D5F5DB57DC8}" type="pres">
      <dgm:prSet presAssocID="{8DDF57ED-AF47-4F31-8756-3CC1FE8D0E51}" presName="rect2" presStyleLbl="alignAcc1" presStyleIdx="1" presStyleCnt="3"/>
      <dgm:spPr/>
      <dgm:t>
        <a:bodyPr/>
        <a:lstStyle/>
        <a:p>
          <a:pPr rtl="1"/>
          <a:endParaRPr lang="ar-SA"/>
        </a:p>
      </dgm:t>
    </dgm:pt>
    <dgm:pt modelId="{9C4DF991-D900-40F9-A50C-9179CF5DE93F}" type="pres">
      <dgm:prSet presAssocID="{A42F190C-399E-407F-9095-1F82DAAD07D8}" presName="vertSpace3" presStyleLbl="node1" presStyleIdx="1" presStyleCnt="3"/>
      <dgm:spPr/>
    </dgm:pt>
    <dgm:pt modelId="{E1680C3E-5AD1-45EA-86C1-C05081CCB18C}" type="pres">
      <dgm:prSet presAssocID="{A42F190C-399E-407F-9095-1F82DAAD07D8}" presName="circle3" presStyleLbl="node1" presStyleIdx="2" presStyleCnt="3"/>
      <dgm:spPr/>
    </dgm:pt>
    <dgm:pt modelId="{9141B7B2-D9EF-490C-BEAC-F017E8392053}" type="pres">
      <dgm:prSet presAssocID="{A42F190C-399E-407F-9095-1F82DAAD07D8}" presName="rect3" presStyleLbl="alignAcc1" presStyleIdx="2" presStyleCnt="3" custLinFactNeighborY="22222"/>
      <dgm:spPr/>
      <dgm:t>
        <a:bodyPr/>
        <a:lstStyle/>
        <a:p>
          <a:pPr rtl="1"/>
          <a:endParaRPr lang="ar-SA"/>
        </a:p>
      </dgm:t>
    </dgm:pt>
    <dgm:pt modelId="{D27B636A-9258-4E58-B91E-C9E8EA8E21FD}" type="pres">
      <dgm:prSet presAssocID="{4D5522DA-8177-439B-AB42-BDC8D7E31938}" presName="rect1ParTxNoCh" presStyleLbl="alignAcc1" presStyleIdx="2" presStyleCnt="3">
        <dgm:presLayoutVars>
          <dgm:chMax val="1"/>
          <dgm:bulletEnabled val="1"/>
        </dgm:presLayoutVars>
      </dgm:prSet>
      <dgm:spPr/>
      <dgm:t>
        <a:bodyPr/>
        <a:lstStyle/>
        <a:p>
          <a:pPr rtl="1"/>
          <a:endParaRPr lang="ar-SA"/>
        </a:p>
      </dgm:t>
    </dgm:pt>
    <dgm:pt modelId="{DCCB7A41-BC83-426E-8A10-B0055BEE0DB4}" type="pres">
      <dgm:prSet presAssocID="{8DDF57ED-AF47-4F31-8756-3CC1FE8D0E51}" presName="rect2ParTxNoCh" presStyleLbl="alignAcc1" presStyleIdx="2" presStyleCnt="3">
        <dgm:presLayoutVars>
          <dgm:chMax val="1"/>
          <dgm:bulletEnabled val="1"/>
        </dgm:presLayoutVars>
      </dgm:prSet>
      <dgm:spPr/>
      <dgm:t>
        <a:bodyPr/>
        <a:lstStyle/>
        <a:p>
          <a:pPr rtl="1"/>
          <a:endParaRPr lang="ar-SA"/>
        </a:p>
      </dgm:t>
    </dgm:pt>
    <dgm:pt modelId="{FD8F1D6E-A1E1-4EA3-8C91-154341B16074}" type="pres">
      <dgm:prSet presAssocID="{A42F190C-399E-407F-9095-1F82DAAD07D8}" presName="rect3ParTxNoCh" presStyleLbl="alignAcc1" presStyleIdx="2" presStyleCnt="3">
        <dgm:presLayoutVars>
          <dgm:chMax val="1"/>
          <dgm:bulletEnabled val="1"/>
        </dgm:presLayoutVars>
      </dgm:prSet>
      <dgm:spPr/>
      <dgm:t>
        <a:bodyPr/>
        <a:lstStyle/>
        <a:p>
          <a:pPr rtl="1"/>
          <a:endParaRPr lang="ar-SA"/>
        </a:p>
      </dgm:t>
    </dgm:pt>
  </dgm:ptLst>
  <dgm:cxnLst>
    <dgm:cxn modelId="{3641598B-CF79-4858-B028-EE06C61C3CF2}" srcId="{C55E0C46-FDFD-47BC-9CF2-E9AC8DC4FCE4}" destId="{4D5522DA-8177-439B-AB42-BDC8D7E31938}" srcOrd="0" destOrd="0" parTransId="{23F66304-F92B-4F8A-B408-376185781A5D}" sibTransId="{0F78EBAB-3421-45A7-9E24-C114AAAEF528}"/>
    <dgm:cxn modelId="{73CE1ED2-5247-450B-BA96-AB37F4A99DA6}" type="presOf" srcId="{A42F190C-399E-407F-9095-1F82DAAD07D8}" destId="{9141B7B2-D9EF-490C-BEAC-F017E8392053}" srcOrd="0" destOrd="0" presId="urn:microsoft.com/office/officeart/2005/8/layout/target3"/>
    <dgm:cxn modelId="{E0C64828-57E3-4398-8AEE-34DAF4844434}" type="presOf" srcId="{A42F190C-399E-407F-9095-1F82DAAD07D8}" destId="{FD8F1D6E-A1E1-4EA3-8C91-154341B16074}" srcOrd="1" destOrd="0" presId="urn:microsoft.com/office/officeart/2005/8/layout/target3"/>
    <dgm:cxn modelId="{A4A94E76-7CDF-4CD5-B1BB-1DB739C9FD5A}" srcId="{C55E0C46-FDFD-47BC-9CF2-E9AC8DC4FCE4}" destId="{A42F190C-399E-407F-9095-1F82DAAD07D8}" srcOrd="2" destOrd="0" parTransId="{4AB4269F-254D-446A-8ED8-C34709350549}" sibTransId="{C4E6F012-21CC-4159-911D-F61CEDC514E2}"/>
    <dgm:cxn modelId="{B4E2C7DB-277A-41C0-A928-3166CD52D63D}" type="presOf" srcId="{C55E0C46-FDFD-47BC-9CF2-E9AC8DC4FCE4}" destId="{A6027104-EF3A-478D-92DB-D0095A624523}" srcOrd="0" destOrd="0" presId="urn:microsoft.com/office/officeart/2005/8/layout/target3"/>
    <dgm:cxn modelId="{A7B4ED22-741D-435D-B01D-793BEE4AA7FF}" srcId="{C55E0C46-FDFD-47BC-9CF2-E9AC8DC4FCE4}" destId="{8DDF57ED-AF47-4F31-8756-3CC1FE8D0E51}" srcOrd="1" destOrd="0" parTransId="{D9B87361-4FD1-4430-A886-AF4202AEB0ED}" sibTransId="{23BE6E8F-E2F0-44D5-ACAE-F7D9403263CC}"/>
    <dgm:cxn modelId="{FDB440B5-50C7-42A6-8CBF-EF4693CE9F1B}" type="presOf" srcId="{4D5522DA-8177-439B-AB42-BDC8D7E31938}" destId="{D27B636A-9258-4E58-B91E-C9E8EA8E21FD}" srcOrd="1" destOrd="0" presId="urn:microsoft.com/office/officeart/2005/8/layout/target3"/>
    <dgm:cxn modelId="{9723EE4E-1A20-4962-BC21-AFAE26E2AE5C}" type="presOf" srcId="{8DDF57ED-AF47-4F31-8756-3CC1FE8D0E51}" destId="{93F64700-224A-413F-8A61-8D5F5DB57DC8}" srcOrd="0" destOrd="0" presId="urn:microsoft.com/office/officeart/2005/8/layout/target3"/>
    <dgm:cxn modelId="{172DF798-2A36-4200-8E65-C2692E45FDCC}" type="presOf" srcId="{8DDF57ED-AF47-4F31-8756-3CC1FE8D0E51}" destId="{DCCB7A41-BC83-426E-8A10-B0055BEE0DB4}" srcOrd="1" destOrd="0" presId="urn:microsoft.com/office/officeart/2005/8/layout/target3"/>
    <dgm:cxn modelId="{14FA515F-A95F-4A69-A55A-4AC2EEF7E1A2}" type="presOf" srcId="{4D5522DA-8177-439B-AB42-BDC8D7E31938}" destId="{121F2166-6597-4577-83B2-0B5314A33C54}" srcOrd="0" destOrd="0" presId="urn:microsoft.com/office/officeart/2005/8/layout/target3"/>
    <dgm:cxn modelId="{49278303-2599-48CE-9936-DF99C4A40247}" type="presParOf" srcId="{A6027104-EF3A-478D-92DB-D0095A624523}" destId="{D585D5C2-1D63-42B2-A964-8D7FB67D5951}" srcOrd="0" destOrd="0" presId="urn:microsoft.com/office/officeart/2005/8/layout/target3"/>
    <dgm:cxn modelId="{330A2FF1-A860-4B2C-87E1-38236E3F0639}" type="presParOf" srcId="{A6027104-EF3A-478D-92DB-D0095A624523}" destId="{3D694C3D-68D7-42FA-B28D-AC78CC67C963}" srcOrd="1" destOrd="0" presId="urn:microsoft.com/office/officeart/2005/8/layout/target3"/>
    <dgm:cxn modelId="{57F8AD57-19C1-407E-BAC3-0754CBEE9328}" type="presParOf" srcId="{A6027104-EF3A-478D-92DB-D0095A624523}" destId="{121F2166-6597-4577-83B2-0B5314A33C54}" srcOrd="2" destOrd="0" presId="urn:microsoft.com/office/officeart/2005/8/layout/target3"/>
    <dgm:cxn modelId="{3F8737AB-6914-4650-8D9D-46CCF8108FEA}" type="presParOf" srcId="{A6027104-EF3A-478D-92DB-D0095A624523}" destId="{F44D10E4-8DA4-41C7-B85C-0B113BF352F0}" srcOrd="3" destOrd="0" presId="urn:microsoft.com/office/officeart/2005/8/layout/target3"/>
    <dgm:cxn modelId="{51C7BE64-0000-4119-8C44-2A3570C87BCF}" type="presParOf" srcId="{A6027104-EF3A-478D-92DB-D0095A624523}" destId="{6EB12E18-7FCC-45BE-B0A7-99F63B0F90C8}" srcOrd="4" destOrd="0" presId="urn:microsoft.com/office/officeart/2005/8/layout/target3"/>
    <dgm:cxn modelId="{5910063A-A0DA-4C4E-AAA4-E28DF24F837C}" type="presParOf" srcId="{A6027104-EF3A-478D-92DB-D0095A624523}" destId="{93F64700-224A-413F-8A61-8D5F5DB57DC8}" srcOrd="5" destOrd="0" presId="urn:microsoft.com/office/officeart/2005/8/layout/target3"/>
    <dgm:cxn modelId="{1E52E293-AD36-46EC-A63A-336F831E1079}" type="presParOf" srcId="{A6027104-EF3A-478D-92DB-D0095A624523}" destId="{9C4DF991-D900-40F9-A50C-9179CF5DE93F}" srcOrd="6" destOrd="0" presId="urn:microsoft.com/office/officeart/2005/8/layout/target3"/>
    <dgm:cxn modelId="{BF19DACA-3E94-44F6-A355-94E895DB7E7D}" type="presParOf" srcId="{A6027104-EF3A-478D-92DB-D0095A624523}" destId="{E1680C3E-5AD1-45EA-86C1-C05081CCB18C}" srcOrd="7" destOrd="0" presId="urn:microsoft.com/office/officeart/2005/8/layout/target3"/>
    <dgm:cxn modelId="{49F1D2B6-D08F-46AD-8F7E-DEB8DE1A1F49}" type="presParOf" srcId="{A6027104-EF3A-478D-92DB-D0095A624523}" destId="{9141B7B2-D9EF-490C-BEAC-F017E8392053}" srcOrd="8" destOrd="0" presId="urn:microsoft.com/office/officeart/2005/8/layout/target3"/>
    <dgm:cxn modelId="{01D7158A-C434-48F7-8AF8-C32A9555B0F9}" type="presParOf" srcId="{A6027104-EF3A-478D-92DB-D0095A624523}" destId="{D27B636A-9258-4E58-B91E-C9E8EA8E21FD}" srcOrd="9" destOrd="0" presId="urn:microsoft.com/office/officeart/2005/8/layout/target3"/>
    <dgm:cxn modelId="{2C575367-3E2C-47CA-AF34-48728CE2EE9F}" type="presParOf" srcId="{A6027104-EF3A-478D-92DB-D0095A624523}" destId="{DCCB7A41-BC83-426E-8A10-B0055BEE0DB4}" srcOrd="10" destOrd="0" presId="urn:microsoft.com/office/officeart/2005/8/layout/target3"/>
    <dgm:cxn modelId="{96062DB5-8276-439E-BF78-EB5519AA86E7}" type="presParOf" srcId="{A6027104-EF3A-478D-92DB-D0095A624523}" destId="{FD8F1D6E-A1E1-4EA3-8C91-154341B16074}" srcOrd="11"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A04ABBF-38D7-49A6-B82D-6134792C7CF8}" type="doc">
      <dgm:prSet loTypeId="urn:microsoft.com/office/officeart/2005/8/layout/process4" loCatId="list" qsTypeId="urn:microsoft.com/office/officeart/2005/8/quickstyle/simple1" qsCatId="simple" csTypeId="urn:microsoft.com/office/officeart/2005/8/colors/accent1_2" csCatId="accent1" phldr="1"/>
      <dgm:spPr/>
      <dgm:t>
        <a:bodyPr/>
        <a:lstStyle/>
        <a:p>
          <a:pPr rtl="1"/>
          <a:endParaRPr lang="ar-SA"/>
        </a:p>
      </dgm:t>
    </dgm:pt>
    <dgm:pt modelId="{E39B01B0-B6E8-4107-A0E3-5B4EDE947076}">
      <dgm:prSet custT="1"/>
      <dgm:spPr>
        <a:solidFill>
          <a:schemeClr val="tx1"/>
        </a:solidFill>
        <a:ln>
          <a:solidFill>
            <a:schemeClr val="bg1"/>
          </a:solidFill>
        </a:ln>
      </dgm:spPr>
      <dgm:t>
        <a:bodyPr/>
        <a:lstStyle/>
        <a:p>
          <a:pPr rtl="0"/>
          <a:r>
            <a:rPr lang="en-US" sz="2000" b="1" dirty="0" smtClean="0">
              <a:solidFill>
                <a:srgbClr val="C00000"/>
              </a:solidFill>
            </a:rPr>
            <a:t>There are some facts about reflection we should knew:</a:t>
          </a:r>
          <a:endParaRPr lang="ar-SA" sz="2000" b="1" dirty="0">
            <a:solidFill>
              <a:srgbClr val="C00000"/>
            </a:solidFill>
          </a:endParaRPr>
        </a:p>
      </dgm:t>
    </dgm:pt>
    <dgm:pt modelId="{ECF67583-363F-4237-A563-9335B239D716}" type="parTrans" cxnId="{FBE3B0DF-506B-47BD-A824-EF19A6D6AF3B}">
      <dgm:prSet/>
      <dgm:spPr/>
      <dgm:t>
        <a:bodyPr/>
        <a:lstStyle/>
        <a:p>
          <a:pPr rtl="1"/>
          <a:endParaRPr lang="ar-SA"/>
        </a:p>
      </dgm:t>
    </dgm:pt>
    <dgm:pt modelId="{BB8337A8-A5B7-472A-BB49-0C2845967954}" type="sibTrans" cxnId="{FBE3B0DF-506B-47BD-A824-EF19A6D6AF3B}">
      <dgm:prSet/>
      <dgm:spPr/>
      <dgm:t>
        <a:bodyPr/>
        <a:lstStyle/>
        <a:p>
          <a:pPr rtl="1"/>
          <a:endParaRPr lang="ar-SA"/>
        </a:p>
      </dgm:t>
    </dgm:pt>
    <dgm:pt modelId="{3BD6002A-0BC4-457F-93B3-E4D747B9B919}">
      <dgm:prSet custT="1"/>
      <dgm:spPr>
        <a:solidFill>
          <a:schemeClr val="tx1"/>
        </a:solidFill>
        <a:ln>
          <a:solidFill>
            <a:schemeClr val="bg1"/>
          </a:solidFill>
        </a:ln>
      </dgm:spPr>
      <dgm:t>
        <a:bodyPr/>
        <a:lstStyle/>
        <a:p>
          <a:pPr rtl="0"/>
          <a:r>
            <a:rPr lang="en-US" sz="2000" b="1" dirty="0" smtClean="0">
              <a:solidFill>
                <a:schemeClr val="bg1"/>
              </a:solidFill>
            </a:rPr>
            <a:t>1- if the reflection surface is rotate in </a:t>
          </a:r>
          <a:r>
            <a:rPr lang="el-GR" sz="2000" b="1" dirty="0" smtClean="0">
              <a:solidFill>
                <a:schemeClr val="bg1"/>
              </a:solidFill>
            </a:rPr>
            <a:t>θ</a:t>
          </a:r>
          <a:r>
            <a:rPr lang="en-US" sz="2000" b="1" dirty="0" smtClean="0">
              <a:solidFill>
                <a:schemeClr val="bg1"/>
              </a:solidFill>
            </a:rPr>
            <a:t> ,the reflection ray will tilted  in 2</a:t>
          </a:r>
          <a:r>
            <a:rPr lang="el-GR" sz="2000" b="1" dirty="0" smtClean="0">
              <a:solidFill>
                <a:schemeClr val="bg1"/>
              </a:solidFill>
            </a:rPr>
            <a:t>θ</a:t>
          </a:r>
          <a:r>
            <a:rPr lang="en-US" sz="2000" b="1" dirty="0" smtClean="0">
              <a:solidFill>
                <a:schemeClr val="bg1"/>
              </a:solidFill>
            </a:rPr>
            <a:t>.  </a:t>
          </a:r>
          <a:endParaRPr lang="ar-SA" sz="2000" dirty="0">
            <a:solidFill>
              <a:schemeClr val="bg1"/>
            </a:solidFill>
          </a:endParaRPr>
        </a:p>
      </dgm:t>
    </dgm:pt>
    <dgm:pt modelId="{097915C0-5CC3-4447-825D-7A895BA84A06}" type="parTrans" cxnId="{E8AEFD55-6B09-4EC7-90E4-9C7D31C6B144}">
      <dgm:prSet/>
      <dgm:spPr/>
      <dgm:t>
        <a:bodyPr/>
        <a:lstStyle/>
        <a:p>
          <a:pPr rtl="1"/>
          <a:endParaRPr lang="ar-SA"/>
        </a:p>
      </dgm:t>
    </dgm:pt>
    <dgm:pt modelId="{2E400AB4-2E3D-496C-8AA8-60C247D99273}" type="sibTrans" cxnId="{E8AEFD55-6B09-4EC7-90E4-9C7D31C6B144}">
      <dgm:prSet/>
      <dgm:spPr/>
      <dgm:t>
        <a:bodyPr/>
        <a:lstStyle/>
        <a:p>
          <a:pPr rtl="1"/>
          <a:endParaRPr lang="ar-SA"/>
        </a:p>
      </dgm:t>
    </dgm:pt>
    <dgm:pt modelId="{86D3DE66-2A27-4EDE-A2C9-A8E7A749F658}">
      <dgm:prSet custT="1"/>
      <dgm:spPr>
        <a:solidFill>
          <a:schemeClr val="tx1"/>
        </a:solidFill>
        <a:ln>
          <a:solidFill>
            <a:schemeClr val="bg1"/>
          </a:solidFill>
        </a:ln>
      </dgm:spPr>
      <dgm:t>
        <a:bodyPr/>
        <a:lstStyle/>
        <a:p>
          <a:pPr rtl="0"/>
          <a:endParaRPr lang="en-US" sz="2000" b="1" dirty="0" smtClean="0">
            <a:solidFill>
              <a:schemeClr val="bg1"/>
            </a:solidFill>
          </a:endParaRPr>
        </a:p>
        <a:p>
          <a:pPr rtl="0"/>
          <a:endParaRPr lang="en-US" sz="2000" b="1" dirty="0" smtClean="0">
            <a:solidFill>
              <a:schemeClr val="bg1"/>
            </a:solidFill>
          </a:endParaRPr>
        </a:p>
        <a:p>
          <a:pPr rtl="0"/>
          <a:r>
            <a:rPr lang="en-US" sz="2000" b="1" dirty="0" smtClean="0">
              <a:solidFill>
                <a:schemeClr val="bg1"/>
              </a:solidFill>
            </a:rPr>
            <a:t>2-if we put a point source between two mirrors have </a:t>
          </a:r>
          <a:r>
            <a:rPr lang="el-GR" sz="2000" b="1" dirty="0" smtClean="0">
              <a:solidFill>
                <a:schemeClr val="bg1"/>
              </a:solidFill>
            </a:rPr>
            <a:t>θ</a:t>
          </a:r>
          <a:r>
            <a:rPr lang="en-US" sz="2000" b="1" dirty="0" smtClean="0">
              <a:solidFill>
                <a:schemeClr val="bg1"/>
              </a:solidFill>
            </a:rPr>
            <a:t> ,the number of production images by numerous reflections at the surfaces of mirrors is :</a:t>
          </a:r>
        </a:p>
        <a:p>
          <a:pPr rtl="0"/>
          <a:r>
            <a:rPr lang="en-US" sz="2000" b="1" dirty="0" smtClean="0">
              <a:solidFill>
                <a:schemeClr val="bg1"/>
              </a:solidFill>
            </a:rPr>
            <a:t>n= 360  -1</a:t>
          </a:r>
        </a:p>
        <a:p>
          <a:pPr rtl="0"/>
          <a:r>
            <a:rPr lang="en-US" sz="2000" b="1" dirty="0" smtClean="0">
              <a:solidFill>
                <a:schemeClr val="bg1"/>
              </a:solidFill>
              <a:latin typeface="Calibri"/>
            </a:rPr>
            <a:t>θ</a:t>
          </a:r>
          <a:endParaRPr lang="en-US" sz="2000" b="1" dirty="0" smtClean="0">
            <a:solidFill>
              <a:schemeClr val="bg1"/>
            </a:solidFill>
          </a:endParaRPr>
        </a:p>
        <a:p>
          <a:pPr rtl="0"/>
          <a:endParaRPr lang="en-US" sz="2000" b="1" dirty="0" smtClean="0">
            <a:solidFill>
              <a:schemeClr val="bg1"/>
            </a:solidFill>
          </a:endParaRPr>
        </a:p>
        <a:p>
          <a:pPr rtl="0"/>
          <a:endParaRPr lang="ar-SA" sz="2000" dirty="0">
            <a:solidFill>
              <a:schemeClr val="bg1"/>
            </a:solidFill>
          </a:endParaRPr>
        </a:p>
      </dgm:t>
    </dgm:pt>
    <dgm:pt modelId="{EE9501E7-0137-40B5-A72C-9704F9E68207}" type="parTrans" cxnId="{F06A9E47-F180-4E91-AC9E-58E664A63763}">
      <dgm:prSet/>
      <dgm:spPr/>
      <dgm:t>
        <a:bodyPr/>
        <a:lstStyle/>
        <a:p>
          <a:pPr rtl="1"/>
          <a:endParaRPr lang="ar-SA"/>
        </a:p>
      </dgm:t>
    </dgm:pt>
    <dgm:pt modelId="{6E103369-1360-4616-8834-5566F9E71607}" type="sibTrans" cxnId="{F06A9E47-F180-4E91-AC9E-58E664A63763}">
      <dgm:prSet/>
      <dgm:spPr/>
      <dgm:t>
        <a:bodyPr/>
        <a:lstStyle/>
        <a:p>
          <a:pPr rtl="1"/>
          <a:endParaRPr lang="ar-SA"/>
        </a:p>
      </dgm:t>
    </dgm:pt>
    <dgm:pt modelId="{376858C1-8304-4259-99A2-9F6B2C9DA67A}" type="pres">
      <dgm:prSet presAssocID="{1A04ABBF-38D7-49A6-B82D-6134792C7CF8}" presName="Name0" presStyleCnt="0">
        <dgm:presLayoutVars>
          <dgm:dir/>
          <dgm:animLvl val="lvl"/>
          <dgm:resizeHandles val="exact"/>
        </dgm:presLayoutVars>
      </dgm:prSet>
      <dgm:spPr/>
      <dgm:t>
        <a:bodyPr/>
        <a:lstStyle/>
        <a:p>
          <a:pPr rtl="1"/>
          <a:endParaRPr lang="ar-SA"/>
        </a:p>
      </dgm:t>
    </dgm:pt>
    <dgm:pt modelId="{1629529C-6603-4323-8F09-5F942222C603}" type="pres">
      <dgm:prSet presAssocID="{86D3DE66-2A27-4EDE-A2C9-A8E7A749F658}" presName="boxAndChildren" presStyleCnt="0"/>
      <dgm:spPr/>
    </dgm:pt>
    <dgm:pt modelId="{78755AF8-F8D6-4D85-BBEC-5E8011AC2E94}" type="pres">
      <dgm:prSet presAssocID="{86D3DE66-2A27-4EDE-A2C9-A8E7A749F658}" presName="parentTextBox" presStyleLbl="node1" presStyleIdx="0" presStyleCnt="3"/>
      <dgm:spPr/>
      <dgm:t>
        <a:bodyPr/>
        <a:lstStyle/>
        <a:p>
          <a:pPr rtl="1"/>
          <a:endParaRPr lang="ar-SA"/>
        </a:p>
      </dgm:t>
    </dgm:pt>
    <dgm:pt modelId="{5D2C6249-6D9F-47B8-A0E8-41FD3F1E24C6}" type="pres">
      <dgm:prSet presAssocID="{2E400AB4-2E3D-496C-8AA8-60C247D99273}" presName="sp" presStyleCnt="0"/>
      <dgm:spPr/>
    </dgm:pt>
    <dgm:pt modelId="{7CEAD184-8D01-40F1-BBAE-77C044702A3C}" type="pres">
      <dgm:prSet presAssocID="{3BD6002A-0BC4-457F-93B3-E4D747B9B919}" presName="arrowAndChildren" presStyleCnt="0"/>
      <dgm:spPr/>
    </dgm:pt>
    <dgm:pt modelId="{0A1B9BF5-5C90-47C4-8F08-661A92C5284A}" type="pres">
      <dgm:prSet presAssocID="{3BD6002A-0BC4-457F-93B3-E4D747B9B919}" presName="parentTextArrow" presStyleLbl="node1" presStyleIdx="1" presStyleCnt="3" custScaleY="32363" custLinFactNeighborY="576"/>
      <dgm:spPr/>
      <dgm:t>
        <a:bodyPr/>
        <a:lstStyle/>
        <a:p>
          <a:pPr rtl="1"/>
          <a:endParaRPr lang="ar-SA"/>
        </a:p>
      </dgm:t>
    </dgm:pt>
    <dgm:pt modelId="{80E4DA49-241D-4580-9AE9-CBF48C6E4C9C}" type="pres">
      <dgm:prSet presAssocID="{BB8337A8-A5B7-472A-BB49-0C2845967954}" presName="sp" presStyleCnt="0"/>
      <dgm:spPr/>
    </dgm:pt>
    <dgm:pt modelId="{511879CA-B9D2-4CEC-8FE2-F91A72D4764B}" type="pres">
      <dgm:prSet presAssocID="{E39B01B0-B6E8-4107-A0E3-5B4EDE947076}" presName="arrowAndChildren" presStyleCnt="0"/>
      <dgm:spPr/>
    </dgm:pt>
    <dgm:pt modelId="{538FE2D2-93CD-4827-9B6A-5414471B36EA}" type="pres">
      <dgm:prSet presAssocID="{E39B01B0-B6E8-4107-A0E3-5B4EDE947076}" presName="parentTextArrow" presStyleLbl="node1" presStyleIdx="2" presStyleCnt="3" custScaleY="31560"/>
      <dgm:spPr/>
      <dgm:t>
        <a:bodyPr/>
        <a:lstStyle/>
        <a:p>
          <a:pPr rtl="1"/>
          <a:endParaRPr lang="ar-SA"/>
        </a:p>
      </dgm:t>
    </dgm:pt>
  </dgm:ptLst>
  <dgm:cxnLst>
    <dgm:cxn modelId="{F06A9E47-F180-4E91-AC9E-58E664A63763}" srcId="{1A04ABBF-38D7-49A6-B82D-6134792C7CF8}" destId="{86D3DE66-2A27-4EDE-A2C9-A8E7A749F658}" srcOrd="2" destOrd="0" parTransId="{EE9501E7-0137-40B5-A72C-9704F9E68207}" sibTransId="{6E103369-1360-4616-8834-5566F9E71607}"/>
    <dgm:cxn modelId="{FBE3B0DF-506B-47BD-A824-EF19A6D6AF3B}" srcId="{1A04ABBF-38D7-49A6-B82D-6134792C7CF8}" destId="{E39B01B0-B6E8-4107-A0E3-5B4EDE947076}" srcOrd="0" destOrd="0" parTransId="{ECF67583-363F-4237-A563-9335B239D716}" sibTransId="{BB8337A8-A5B7-472A-BB49-0C2845967954}"/>
    <dgm:cxn modelId="{51D7B14C-C833-41BF-BD04-D2E924ADE0A5}" type="presOf" srcId="{E39B01B0-B6E8-4107-A0E3-5B4EDE947076}" destId="{538FE2D2-93CD-4827-9B6A-5414471B36EA}" srcOrd="0" destOrd="0" presId="urn:microsoft.com/office/officeart/2005/8/layout/process4"/>
    <dgm:cxn modelId="{E8AEFD55-6B09-4EC7-90E4-9C7D31C6B144}" srcId="{1A04ABBF-38D7-49A6-B82D-6134792C7CF8}" destId="{3BD6002A-0BC4-457F-93B3-E4D747B9B919}" srcOrd="1" destOrd="0" parTransId="{097915C0-5CC3-4447-825D-7A895BA84A06}" sibTransId="{2E400AB4-2E3D-496C-8AA8-60C247D99273}"/>
    <dgm:cxn modelId="{7B7F096C-44EB-475D-95CD-7EDA76D1C38A}" type="presOf" srcId="{86D3DE66-2A27-4EDE-A2C9-A8E7A749F658}" destId="{78755AF8-F8D6-4D85-BBEC-5E8011AC2E94}" srcOrd="0" destOrd="0" presId="urn:microsoft.com/office/officeart/2005/8/layout/process4"/>
    <dgm:cxn modelId="{8700598D-7526-451D-903C-3237B6C9BFEE}" type="presOf" srcId="{1A04ABBF-38D7-49A6-B82D-6134792C7CF8}" destId="{376858C1-8304-4259-99A2-9F6B2C9DA67A}" srcOrd="0" destOrd="0" presId="urn:microsoft.com/office/officeart/2005/8/layout/process4"/>
    <dgm:cxn modelId="{1A6662E7-C66A-4490-842F-27D6818D2441}" type="presOf" srcId="{3BD6002A-0BC4-457F-93B3-E4D747B9B919}" destId="{0A1B9BF5-5C90-47C4-8F08-661A92C5284A}" srcOrd="0" destOrd="0" presId="urn:microsoft.com/office/officeart/2005/8/layout/process4"/>
    <dgm:cxn modelId="{55F77145-5384-49F9-8C36-A8CC169EBC7F}" type="presParOf" srcId="{376858C1-8304-4259-99A2-9F6B2C9DA67A}" destId="{1629529C-6603-4323-8F09-5F942222C603}" srcOrd="0" destOrd="0" presId="urn:microsoft.com/office/officeart/2005/8/layout/process4"/>
    <dgm:cxn modelId="{0F6B4DD3-5F9A-4DCB-9162-9BCDDE579937}" type="presParOf" srcId="{1629529C-6603-4323-8F09-5F942222C603}" destId="{78755AF8-F8D6-4D85-BBEC-5E8011AC2E94}" srcOrd="0" destOrd="0" presId="urn:microsoft.com/office/officeart/2005/8/layout/process4"/>
    <dgm:cxn modelId="{1F904459-AF04-440B-990A-F3246B374B75}" type="presParOf" srcId="{376858C1-8304-4259-99A2-9F6B2C9DA67A}" destId="{5D2C6249-6D9F-47B8-A0E8-41FD3F1E24C6}" srcOrd="1" destOrd="0" presId="urn:microsoft.com/office/officeart/2005/8/layout/process4"/>
    <dgm:cxn modelId="{4A07A732-2027-4B02-9F7A-4812613DC922}" type="presParOf" srcId="{376858C1-8304-4259-99A2-9F6B2C9DA67A}" destId="{7CEAD184-8D01-40F1-BBAE-77C044702A3C}" srcOrd="2" destOrd="0" presId="urn:microsoft.com/office/officeart/2005/8/layout/process4"/>
    <dgm:cxn modelId="{DB04954F-E900-45EB-803F-8BE41C8E4373}" type="presParOf" srcId="{7CEAD184-8D01-40F1-BBAE-77C044702A3C}" destId="{0A1B9BF5-5C90-47C4-8F08-661A92C5284A}" srcOrd="0" destOrd="0" presId="urn:microsoft.com/office/officeart/2005/8/layout/process4"/>
    <dgm:cxn modelId="{4BC0E7DD-9B4E-447F-9956-4B7927BA93EF}" type="presParOf" srcId="{376858C1-8304-4259-99A2-9F6B2C9DA67A}" destId="{80E4DA49-241D-4580-9AE9-CBF48C6E4C9C}" srcOrd="3" destOrd="0" presId="urn:microsoft.com/office/officeart/2005/8/layout/process4"/>
    <dgm:cxn modelId="{1CF3AD90-8392-4F3E-827A-BF8BE6744CBA}" type="presParOf" srcId="{376858C1-8304-4259-99A2-9F6B2C9DA67A}" destId="{511879CA-B9D2-4CEC-8FE2-F91A72D4764B}" srcOrd="4" destOrd="0" presId="urn:microsoft.com/office/officeart/2005/8/layout/process4"/>
    <dgm:cxn modelId="{411350A6-F986-4D77-A86D-C4F5C59E768B}" type="presParOf" srcId="{511879CA-B9D2-4CEC-8FE2-F91A72D4764B}" destId="{538FE2D2-93CD-4827-9B6A-5414471B36EA}" srcOrd="0" destOrd="0" presId="urn:microsoft.com/office/officeart/2005/8/layout/process4"/>
  </dgm:cxnLst>
  <dgm:bg>
    <a:noFill/>
  </dgm:bg>
  <dgm:whole>
    <a:ln cmpd="dbl">
      <a:noFill/>
    </a:ln>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85D5C2-1D63-42B2-A964-8D7FB67D5951}">
      <dsp:nvSpPr>
        <dsp:cNvPr id="0" name=""/>
        <dsp:cNvSpPr/>
      </dsp:nvSpPr>
      <dsp:spPr>
        <a:xfrm>
          <a:off x="142883" y="0"/>
          <a:ext cx="2143140" cy="2143140"/>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21F2166-6597-4577-83B2-0B5314A33C54}">
      <dsp:nvSpPr>
        <dsp:cNvPr id="0" name=""/>
        <dsp:cNvSpPr/>
      </dsp:nvSpPr>
      <dsp:spPr>
        <a:xfrm>
          <a:off x="1071570" y="0"/>
          <a:ext cx="7072362" cy="214314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b="1" kern="1200" dirty="0" smtClean="0">
              <a:solidFill>
                <a:srgbClr val="C00000"/>
              </a:solidFill>
            </a:rPr>
            <a:t>We can summarize the reflection law in:</a:t>
          </a:r>
          <a:endParaRPr lang="ar-SA" sz="2000" b="1" kern="1200" dirty="0">
            <a:solidFill>
              <a:srgbClr val="C00000"/>
            </a:solidFill>
          </a:endParaRPr>
        </a:p>
      </dsp:txBody>
      <dsp:txXfrm>
        <a:off x="1071570" y="0"/>
        <a:ext cx="7072362" cy="642943"/>
      </dsp:txXfrm>
    </dsp:sp>
    <dsp:sp modelId="{6EB12E18-7FCC-45BE-B0A7-99F63B0F90C8}">
      <dsp:nvSpPr>
        <dsp:cNvPr id="0" name=""/>
        <dsp:cNvSpPr/>
      </dsp:nvSpPr>
      <dsp:spPr>
        <a:xfrm>
          <a:off x="375050" y="642943"/>
          <a:ext cx="1393039" cy="1393039"/>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F64700-224A-413F-8A61-8D5F5DB57DC8}">
      <dsp:nvSpPr>
        <dsp:cNvPr id="0" name=""/>
        <dsp:cNvSpPr/>
      </dsp:nvSpPr>
      <dsp:spPr>
        <a:xfrm>
          <a:off x="1071570" y="642943"/>
          <a:ext cx="7072362" cy="1393039"/>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b="1" kern="1200" dirty="0" smtClean="0"/>
            <a:t>1- the reflection angle    </a:t>
          </a:r>
          <a:r>
            <a:rPr lang="ar-SA" sz="2000" b="1" kern="1200" dirty="0" smtClean="0"/>
            <a:t>=</a:t>
          </a:r>
          <a:r>
            <a:rPr lang="en-US" sz="2000" b="1" kern="1200" dirty="0" smtClean="0"/>
            <a:t> the incident angle </a:t>
          </a:r>
          <a:endParaRPr lang="ar-SA" sz="2000" kern="1200" dirty="0"/>
        </a:p>
      </dsp:txBody>
      <dsp:txXfrm>
        <a:off x="1071570" y="642943"/>
        <a:ext cx="7072362" cy="642941"/>
      </dsp:txXfrm>
    </dsp:sp>
    <dsp:sp modelId="{E1680C3E-5AD1-45EA-86C1-C05081CCB18C}">
      <dsp:nvSpPr>
        <dsp:cNvPr id="0" name=""/>
        <dsp:cNvSpPr/>
      </dsp:nvSpPr>
      <dsp:spPr>
        <a:xfrm>
          <a:off x="750099" y="1285884"/>
          <a:ext cx="642941" cy="642941"/>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141B7B2-D9EF-490C-BEAC-F017E8392053}">
      <dsp:nvSpPr>
        <dsp:cNvPr id="0" name=""/>
        <dsp:cNvSpPr/>
      </dsp:nvSpPr>
      <dsp:spPr>
        <a:xfrm>
          <a:off x="1071570" y="1428759"/>
          <a:ext cx="7072362" cy="642941"/>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b="1" kern="1200" dirty="0" smtClean="0"/>
            <a:t>2-all the incident beam ,reflection beam and normal on the reflection surface lie in the  same plane</a:t>
          </a:r>
          <a:r>
            <a:rPr lang="ar-SA" sz="2000" b="1" kern="1200" dirty="0" smtClean="0"/>
            <a:t>.</a:t>
          </a:r>
          <a:r>
            <a:rPr lang="en-US" sz="2000" b="1" kern="1200" dirty="0" smtClean="0"/>
            <a:t> </a:t>
          </a:r>
          <a:endParaRPr lang="ar-SA" sz="2000" kern="1200" dirty="0"/>
        </a:p>
      </dsp:txBody>
      <dsp:txXfrm>
        <a:off x="1071570" y="1428759"/>
        <a:ext cx="7072362" cy="64294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755AF8-F8D6-4D85-BBEC-5E8011AC2E94}">
      <dsp:nvSpPr>
        <dsp:cNvPr id="0" name=""/>
        <dsp:cNvSpPr/>
      </dsp:nvSpPr>
      <dsp:spPr>
        <a:xfrm>
          <a:off x="0" y="1556683"/>
          <a:ext cx="8143932" cy="1632313"/>
        </a:xfrm>
        <a:prstGeom prst="rect">
          <a:avLst/>
        </a:prstGeom>
        <a:solidFill>
          <a:schemeClr val="tx1"/>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rtl="0">
            <a:lnSpc>
              <a:spcPct val="90000"/>
            </a:lnSpc>
            <a:spcBef>
              <a:spcPct val="0"/>
            </a:spcBef>
            <a:spcAft>
              <a:spcPct val="35000"/>
            </a:spcAft>
          </a:pPr>
          <a:endParaRPr lang="en-US" sz="2000" b="1" kern="1200" dirty="0" smtClean="0">
            <a:solidFill>
              <a:schemeClr val="bg1"/>
            </a:solidFill>
          </a:endParaRPr>
        </a:p>
        <a:p>
          <a:pPr lvl="0" algn="ctr" defTabSz="889000" rtl="0">
            <a:lnSpc>
              <a:spcPct val="90000"/>
            </a:lnSpc>
            <a:spcBef>
              <a:spcPct val="0"/>
            </a:spcBef>
            <a:spcAft>
              <a:spcPct val="35000"/>
            </a:spcAft>
          </a:pPr>
          <a:endParaRPr lang="en-US" sz="2000" b="1" kern="1200" dirty="0" smtClean="0">
            <a:solidFill>
              <a:schemeClr val="bg1"/>
            </a:solidFill>
          </a:endParaRPr>
        </a:p>
        <a:p>
          <a:pPr lvl="0" algn="ctr" defTabSz="889000" rtl="0">
            <a:lnSpc>
              <a:spcPct val="90000"/>
            </a:lnSpc>
            <a:spcBef>
              <a:spcPct val="0"/>
            </a:spcBef>
            <a:spcAft>
              <a:spcPct val="35000"/>
            </a:spcAft>
          </a:pPr>
          <a:r>
            <a:rPr lang="en-US" sz="2000" b="1" kern="1200" dirty="0" smtClean="0">
              <a:solidFill>
                <a:schemeClr val="bg1"/>
              </a:solidFill>
            </a:rPr>
            <a:t>2-if we put a point source between two mirrors have </a:t>
          </a:r>
          <a:r>
            <a:rPr lang="el-GR" sz="2000" b="1" kern="1200" dirty="0" smtClean="0">
              <a:solidFill>
                <a:schemeClr val="bg1"/>
              </a:solidFill>
            </a:rPr>
            <a:t>θ</a:t>
          </a:r>
          <a:r>
            <a:rPr lang="en-US" sz="2000" b="1" kern="1200" dirty="0" smtClean="0">
              <a:solidFill>
                <a:schemeClr val="bg1"/>
              </a:solidFill>
            </a:rPr>
            <a:t> ,the number of production images by numerous reflections at the surfaces of mirrors is :</a:t>
          </a:r>
        </a:p>
        <a:p>
          <a:pPr lvl="0" algn="ctr" defTabSz="889000" rtl="0">
            <a:lnSpc>
              <a:spcPct val="90000"/>
            </a:lnSpc>
            <a:spcBef>
              <a:spcPct val="0"/>
            </a:spcBef>
            <a:spcAft>
              <a:spcPct val="35000"/>
            </a:spcAft>
          </a:pPr>
          <a:r>
            <a:rPr lang="en-US" sz="2000" b="1" kern="1200" dirty="0" smtClean="0">
              <a:solidFill>
                <a:schemeClr val="bg1"/>
              </a:solidFill>
            </a:rPr>
            <a:t>n= 360  -1</a:t>
          </a:r>
        </a:p>
        <a:p>
          <a:pPr lvl="0" algn="ctr" defTabSz="889000" rtl="0">
            <a:lnSpc>
              <a:spcPct val="90000"/>
            </a:lnSpc>
            <a:spcBef>
              <a:spcPct val="0"/>
            </a:spcBef>
            <a:spcAft>
              <a:spcPct val="35000"/>
            </a:spcAft>
          </a:pPr>
          <a:r>
            <a:rPr lang="en-US" sz="2000" b="1" kern="1200" dirty="0" smtClean="0">
              <a:solidFill>
                <a:schemeClr val="bg1"/>
              </a:solidFill>
              <a:latin typeface="Calibri"/>
            </a:rPr>
            <a:t>θ</a:t>
          </a:r>
          <a:endParaRPr lang="en-US" sz="2000" b="1" kern="1200" dirty="0" smtClean="0">
            <a:solidFill>
              <a:schemeClr val="bg1"/>
            </a:solidFill>
          </a:endParaRPr>
        </a:p>
        <a:p>
          <a:pPr lvl="0" algn="ctr" defTabSz="889000" rtl="0">
            <a:lnSpc>
              <a:spcPct val="90000"/>
            </a:lnSpc>
            <a:spcBef>
              <a:spcPct val="0"/>
            </a:spcBef>
            <a:spcAft>
              <a:spcPct val="35000"/>
            </a:spcAft>
          </a:pPr>
          <a:endParaRPr lang="en-US" sz="2000" b="1" kern="1200" dirty="0" smtClean="0">
            <a:solidFill>
              <a:schemeClr val="bg1"/>
            </a:solidFill>
          </a:endParaRPr>
        </a:p>
        <a:p>
          <a:pPr lvl="0" algn="ctr" defTabSz="889000" rtl="0">
            <a:lnSpc>
              <a:spcPct val="90000"/>
            </a:lnSpc>
            <a:spcBef>
              <a:spcPct val="0"/>
            </a:spcBef>
            <a:spcAft>
              <a:spcPct val="35000"/>
            </a:spcAft>
          </a:pPr>
          <a:endParaRPr lang="ar-SA" sz="2000" kern="1200" dirty="0">
            <a:solidFill>
              <a:schemeClr val="bg1"/>
            </a:solidFill>
          </a:endParaRPr>
        </a:p>
      </dsp:txBody>
      <dsp:txXfrm>
        <a:off x="0" y="1556683"/>
        <a:ext cx="8143932" cy="1632313"/>
      </dsp:txXfrm>
    </dsp:sp>
    <dsp:sp modelId="{0A1B9BF5-5C90-47C4-8F08-661A92C5284A}">
      <dsp:nvSpPr>
        <dsp:cNvPr id="0" name=""/>
        <dsp:cNvSpPr/>
      </dsp:nvSpPr>
      <dsp:spPr>
        <a:xfrm rot="10800000">
          <a:off x="0" y="783156"/>
          <a:ext cx="8143932" cy="812472"/>
        </a:xfrm>
        <a:prstGeom prst="upArrowCallout">
          <a:avLst/>
        </a:prstGeom>
        <a:solidFill>
          <a:schemeClr val="tx1"/>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rtl="0">
            <a:lnSpc>
              <a:spcPct val="90000"/>
            </a:lnSpc>
            <a:spcBef>
              <a:spcPct val="0"/>
            </a:spcBef>
            <a:spcAft>
              <a:spcPct val="35000"/>
            </a:spcAft>
          </a:pPr>
          <a:r>
            <a:rPr lang="en-US" sz="2000" b="1" kern="1200" dirty="0" smtClean="0">
              <a:solidFill>
                <a:schemeClr val="bg1"/>
              </a:solidFill>
            </a:rPr>
            <a:t>1- if the reflection surface is rotate in </a:t>
          </a:r>
          <a:r>
            <a:rPr lang="el-GR" sz="2000" b="1" kern="1200" dirty="0" smtClean="0">
              <a:solidFill>
                <a:schemeClr val="bg1"/>
              </a:solidFill>
            </a:rPr>
            <a:t>θ</a:t>
          </a:r>
          <a:r>
            <a:rPr lang="en-US" sz="2000" b="1" kern="1200" dirty="0" smtClean="0">
              <a:solidFill>
                <a:schemeClr val="bg1"/>
              </a:solidFill>
            </a:rPr>
            <a:t> ,the reflection ray will tilted  in 2</a:t>
          </a:r>
          <a:r>
            <a:rPr lang="el-GR" sz="2000" b="1" kern="1200" dirty="0" smtClean="0">
              <a:solidFill>
                <a:schemeClr val="bg1"/>
              </a:solidFill>
            </a:rPr>
            <a:t>θ</a:t>
          </a:r>
          <a:r>
            <a:rPr lang="en-US" sz="2000" b="1" kern="1200" dirty="0" smtClean="0">
              <a:solidFill>
                <a:schemeClr val="bg1"/>
              </a:solidFill>
            </a:rPr>
            <a:t>.  </a:t>
          </a:r>
          <a:endParaRPr lang="ar-SA" sz="2000" kern="1200" dirty="0">
            <a:solidFill>
              <a:schemeClr val="bg1"/>
            </a:solidFill>
          </a:endParaRPr>
        </a:p>
      </dsp:txBody>
      <dsp:txXfrm rot="10800000">
        <a:off x="0" y="783156"/>
        <a:ext cx="8143932" cy="527920"/>
      </dsp:txXfrm>
    </dsp:sp>
    <dsp:sp modelId="{538FE2D2-93CD-4827-9B6A-5414471B36EA}">
      <dsp:nvSpPr>
        <dsp:cNvPr id="0" name=""/>
        <dsp:cNvSpPr/>
      </dsp:nvSpPr>
      <dsp:spPr>
        <a:xfrm rot="10800000">
          <a:off x="0" y="867"/>
          <a:ext cx="8143932" cy="792313"/>
        </a:xfrm>
        <a:prstGeom prst="upArrowCallout">
          <a:avLst/>
        </a:prstGeom>
        <a:solidFill>
          <a:schemeClr val="tx1"/>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rtl="0">
            <a:lnSpc>
              <a:spcPct val="90000"/>
            </a:lnSpc>
            <a:spcBef>
              <a:spcPct val="0"/>
            </a:spcBef>
            <a:spcAft>
              <a:spcPct val="35000"/>
            </a:spcAft>
          </a:pPr>
          <a:r>
            <a:rPr lang="en-US" sz="2000" b="1" kern="1200" dirty="0" smtClean="0">
              <a:solidFill>
                <a:srgbClr val="C00000"/>
              </a:solidFill>
            </a:rPr>
            <a:t>There are some facts about reflection we should knew:</a:t>
          </a:r>
          <a:endParaRPr lang="ar-SA" sz="2000" b="1" kern="1200" dirty="0">
            <a:solidFill>
              <a:srgbClr val="C00000"/>
            </a:solidFill>
          </a:endParaRPr>
        </a:p>
      </dsp:txBody>
      <dsp:txXfrm rot="10800000">
        <a:off x="0" y="867"/>
        <a:ext cx="8143932" cy="514821"/>
      </dsp:txXfrm>
    </dsp:sp>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ED7D556-7C57-4183-A350-712886E9A22D}" type="datetimeFigureOut">
              <a:rPr lang="en-US" smtClean="0"/>
              <a:t>13-Sep-12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95647BB-DAFB-4994-A425-265A00907AB4}" type="slidenum">
              <a:rPr lang="en-US" smtClean="0"/>
              <a:t>‹#›</a:t>
            </a:fld>
            <a:endParaRPr lang="en-US"/>
          </a:p>
        </p:txBody>
      </p:sp>
    </p:spTree>
    <p:extLst>
      <p:ext uri="{BB962C8B-B14F-4D97-AF65-F5344CB8AC3E}">
        <p14:creationId xmlns:p14="http://schemas.microsoft.com/office/powerpoint/2010/main" val="26710306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fld id="{A20D0C92-2B3A-4D1A-BD67-AA5CF0B34EBD}" type="slidenum">
              <a:rPr lang="ar-SA" smtClean="0">
                <a:solidFill>
                  <a:prstClr val="black"/>
                </a:solidFill>
              </a:rPr>
              <a:pPr/>
              <a:t>8</a:t>
            </a:fld>
            <a:endParaRPr lang="ar-SA">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39E856D1-B0EA-4B3A-A680-29243F48ECE9}" type="datetimeFigureOut">
              <a:rPr lang="ar-SA" smtClean="0">
                <a:solidFill>
                  <a:prstClr val="white">
                    <a:tint val="75000"/>
                  </a:prstClr>
                </a:solidFill>
              </a:rPr>
              <a:pPr/>
              <a:t>27/10/1433</a:t>
            </a:fld>
            <a:endParaRPr lang="ar-SA">
              <a:solidFill>
                <a:prstClr val="white">
                  <a:tint val="75000"/>
                </a:prstClr>
              </a:solidFill>
            </a:endParaRPr>
          </a:p>
        </p:txBody>
      </p:sp>
      <p:sp>
        <p:nvSpPr>
          <p:cNvPr id="5" name="Footer Placeholder 4"/>
          <p:cNvSpPr>
            <a:spLocks noGrp="1"/>
          </p:cNvSpPr>
          <p:nvPr>
            <p:ph type="ftr" sz="quarter" idx="11"/>
          </p:nvPr>
        </p:nvSpPr>
        <p:spPr/>
        <p:txBody>
          <a:bodyPr/>
          <a:lstStyle/>
          <a:p>
            <a:endParaRPr lang="ar-SA">
              <a:solidFill>
                <a:prstClr val="white">
                  <a:tint val="75000"/>
                </a:prstClr>
              </a:solidFill>
            </a:endParaRPr>
          </a:p>
        </p:txBody>
      </p:sp>
      <p:sp>
        <p:nvSpPr>
          <p:cNvPr id="6" name="Slide Number Placeholder 5"/>
          <p:cNvSpPr>
            <a:spLocks noGrp="1"/>
          </p:cNvSpPr>
          <p:nvPr>
            <p:ph type="sldNum" sz="quarter" idx="12"/>
          </p:nvPr>
        </p:nvSpPr>
        <p:spPr/>
        <p:txBody>
          <a:bodyPr/>
          <a:lstStyle/>
          <a:p>
            <a:fld id="{2BE640A8-6C8F-414E-A728-34D195676221}" type="slidenum">
              <a:rPr lang="ar-SA" smtClean="0">
                <a:solidFill>
                  <a:prstClr val="white">
                    <a:tint val="75000"/>
                  </a:prstClr>
                </a:solidFill>
              </a:rPr>
              <a:pPr/>
              <a:t>‹#›</a:t>
            </a:fld>
            <a:endParaRPr lang="ar-SA">
              <a:solidFill>
                <a:prstClr val="white">
                  <a:tint val="75000"/>
                </a:prstClr>
              </a:solidFill>
            </a:endParaRPr>
          </a:p>
        </p:txBody>
      </p:sp>
    </p:spTree>
    <p:extLst>
      <p:ext uri="{BB962C8B-B14F-4D97-AF65-F5344CB8AC3E}">
        <p14:creationId xmlns:p14="http://schemas.microsoft.com/office/powerpoint/2010/main" val="7925414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39E856D1-B0EA-4B3A-A680-29243F48ECE9}" type="datetimeFigureOut">
              <a:rPr lang="ar-SA" smtClean="0">
                <a:solidFill>
                  <a:prstClr val="white">
                    <a:tint val="75000"/>
                  </a:prstClr>
                </a:solidFill>
              </a:rPr>
              <a:pPr/>
              <a:t>27/10/1433</a:t>
            </a:fld>
            <a:endParaRPr lang="ar-SA">
              <a:solidFill>
                <a:prstClr val="white">
                  <a:tint val="75000"/>
                </a:prstClr>
              </a:solidFill>
            </a:endParaRPr>
          </a:p>
        </p:txBody>
      </p:sp>
      <p:sp>
        <p:nvSpPr>
          <p:cNvPr id="5" name="Footer Placeholder 4"/>
          <p:cNvSpPr>
            <a:spLocks noGrp="1"/>
          </p:cNvSpPr>
          <p:nvPr>
            <p:ph type="ftr" sz="quarter" idx="11"/>
          </p:nvPr>
        </p:nvSpPr>
        <p:spPr/>
        <p:txBody>
          <a:bodyPr/>
          <a:lstStyle/>
          <a:p>
            <a:endParaRPr lang="ar-SA">
              <a:solidFill>
                <a:prstClr val="white">
                  <a:tint val="75000"/>
                </a:prstClr>
              </a:solidFill>
            </a:endParaRPr>
          </a:p>
        </p:txBody>
      </p:sp>
      <p:sp>
        <p:nvSpPr>
          <p:cNvPr id="6" name="Slide Number Placeholder 5"/>
          <p:cNvSpPr>
            <a:spLocks noGrp="1"/>
          </p:cNvSpPr>
          <p:nvPr>
            <p:ph type="sldNum" sz="quarter" idx="12"/>
          </p:nvPr>
        </p:nvSpPr>
        <p:spPr/>
        <p:txBody>
          <a:bodyPr/>
          <a:lstStyle/>
          <a:p>
            <a:fld id="{2BE640A8-6C8F-414E-A728-34D195676221}" type="slidenum">
              <a:rPr lang="ar-SA" smtClean="0">
                <a:solidFill>
                  <a:prstClr val="white">
                    <a:tint val="75000"/>
                  </a:prstClr>
                </a:solidFill>
              </a:rPr>
              <a:pPr/>
              <a:t>‹#›</a:t>
            </a:fld>
            <a:endParaRPr lang="ar-SA">
              <a:solidFill>
                <a:prstClr val="white">
                  <a:tint val="75000"/>
                </a:prstClr>
              </a:solidFill>
            </a:endParaRPr>
          </a:p>
        </p:txBody>
      </p:sp>
    </p:spTree>
    <p:extLst>
      <p:ext uri="{BB962C8B-B14F-4D97-AF65-F5344CB8AC3E}">
        <p14:creationId xmlns:p14="http://schemas.microsoft.com/office/powerpoint/2010/main" val="26867773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9E856D1-B0EA-4B3A-A680-29243F48ECE9}" type="datetimeFigureOut">
              <a:rPr lang="ar-SA" smtClean="0">
                <a:solidFill>
                  <a:prstClr val="white">
                    <a:tint val="75000"/>
                  </a:prstClr>
                </a:solidFill>
              </a:rPr>
              <a:pPr/>
              <a:t>27/10/1433</a:t>
            </a:fld>
            <a:endParaRPr lang="ar-SA">
              <a:solidFill>
                <a:prstClr val="white">
                  <a:tint val="75000"/>
                </a:prstClr>
              </a:solidFill>
            </a:endParaRPr>
          </a:p>
        </p:txBody>
      </p:sp>
      <p:sp>
        <p:nvSpPr>
          <p:cNvPr id="5" name="Footer Placeholder 4"/>
          <p:cNvSpPr>
            <a:spLocks noGrp="1"/>
          </p:cNvSpPr>
          <p:nvPr>
            <p:ph type="ftr" sz="quarter" idx="11"/>
          </p:nvPr>
        </p:nvSpPr>
        <p:spPr/>
        <p:txBody>
          <a:bodyPr/>
          <a:lstStyle/>
          <a:p>
            <a:endParaRPr lang="ar-SA">
              <a:solidFill>
                <a:prstClr val="white">
                  <a:tint val="75000"/>
                </a:prstClr>
              </a:solidFill>
            </a:endParaRPr>
          </a:p>
        </p:txBody>
      </p:sp>
      <p:sp>
        <p:nvSpPr>
          <p:cNvPr id="6" name="Slide Number Placeholder 5"/>
          <p:cNvSpPr>
            <a:spLocks noGrp="1"/>
          </p:cNvSpPr>
          <p:nvPr>
            <p:ph type="sldNum" sz="quarter" idx="12"/>
          </p:nvPr>
        </p:nvSpPr>
        <p:spPr/>
        <p:txBody>
          <a:bodyPr/>
          <a:lstStyle/>
          <a:p>
            <a:fld id="{2BE640A8-6C8F-414E-A728-34D195676221}" type="slidenum">
              <a:rPr lang="ar-SA" smtClean="0">
                <a:solidFill>
                  <a:prstClr val="white">
                    <a:tint val="75000"/>
                  </a:prstClr>
                </a:solidFill>
              </a:rPr>
              <a:pPr/>
              <a:t>‹#›</a:t>
            </a:fld>
            <a:endParaRPr lang="ar-SA">
              <a:solidFill>
                <a:prstClr val="white">
                  <a:tint val="75000"/>
                </a:prstClr>
              </a:solidFill>
            </a:endParaRPr>
          </a:p>
        </p:txBody>
      </p:sp>
    </p:spTree>
    <p:extLst>
      <p:ext uri="{BB962C8B-B14F-4D97-AF65-F5344CB8AC3E}">
        <p14:creationId xmlns:p14="http://schemas.microsoft.com/office/powerpoint/2010/main" val="22155958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39E856D1-B0EA-4B3A-A680-29243F48ECE9}" type="datetimeFigureOut">
              <a:rPr lang="ar-SA" smtClean="0">
                <a:solidFill>
                  <a:prstClr val="white">
                    <a:tint val="75000"/>
                  </a:prstClr>
                </a:solidFill>
              </a:rPr>
              <a:pPr/>
              <a:t>27/10/1433</a:t>
            </a:fld>
            <a:endParaRPr lang="ar-SA">
              <a:solidFill>
                <a:prstClr val="white">
                  <a:tint val="75000"/>
                </a:prstClr>
              </a:solidFill>
            </a:endParaRPr>
          </a:p>
        </p:txBody>
      </p:sp>
      <p:sp>
        <p:nvSpPr>
          <p:cNvPr id="6" name="Footer Placeholder 5"/>
          <p:cNvSpPr>
            <a:spLocks noGrp="1"/>
          </p:cNvSpPr>
          <p:nvPr>
            <p:ph type="ftr" sz="quarter" idx="11"/>
          </p:nvPr>
        </p:nvSpPr>
        <p:spPr/>
        <p:txBody>
          <a:bodyPr/>
          <a:lstStyle/>
          <a:p>
            <a:endParaRPr lang="ar-SA">
              <a:solidFill>
                <a:prstClr val="white">
                  <a:tint val="75000"/>
                </a:prstClr>
              </a:solidFill>
            </a:endParaRPr>
          </a:p>
        </p:txBody>
      </p:sp>
      <p:sp>
        <p:nvSpPr>
          <p:cNvPr id="7" name="Slide Number Placeholder 6"/>
          <p:cNvSpPr>
            <a:spLocks noGrp="1"/>
          </p:cNvSpPr>
          <p:nvPr>
            <p:ph type="sldNum" sz="quarter" idx="12"/>
          </p:nvPr>
        </p:nvSpPr>
        <p:spPr/>
        <p:txBody>
          <a:bodyPr/>
          <a:lstStyle/>
          <a:p>
            <a:fld id="{2BE640A8-6C8F-414E-A728-34D195676221}" type="slidenum">
              <a:rPr lang="ar-SA" smtClean="0">
                <a:solidFill>
                  <a:prstClr val="white">
                    <a:tint val="75000"/>
                  </a:prstClr>
                </a:solidFill>
              </a:rPr>
              <a:pPr/>
              <a:t>‹#›</a:t>
            </a:fld>
            <a:endParaRPr lang="ar-SA">
              <a:solidFill>
                <a:prstClr val="white">
                  <a:tint val="75000"/>
                </a:prstClr>
              </a:solidFill>
            </a:endParaRPr>
          </a:p>
        </p:txBody>
      </p:sp>
    </p:spTree>
    <p:extLst>
      <p:ext uri="{BB962C8B-B14F-4D97-AF65-F5344CB8AC3E}">
        <p14:creationId xmlns:p14="http://schemas.microsoft.com/office/powerpoint/2010/main" val="23506180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39E856D1-B0EA-4B3A-A680-29243F48ECE9}" type="datetimeFigureOut">
              <a:rPr lang="ar-SA" smtClean="0">
                <a:solidFill>
                  <a:prstClr val="white">
                    <a:tint val="75000"/>
                  </a:prstClr>
                </a:solidFill>
              </a:rPr>
              <a:pPr/>
              <a:t>27/10/1433</a:t>
            </a:fld>
            <a:endParaRPr lang="ar-SA">
              <a:solidFill>
                <a:prstClr val="white">
                  <a:tint val="75000"/>
                </a:prstClr>
              </a:solidFill>
            </a:endParaRPr>
          </a:p>
        </p:txBody>
      </p:sp>
      <p:sp>
        <p:nvSpPr>
          <p:cNvPr id="8" name="Footer Placeholder 7"/>
          <p:cNvSpPr>
            <a:spLocks noGrp="1"/>
          </p:cNvSpPr>
          <p:nvPr>
            <p:ph type="ftr" sz="quarter" idx="11"/>
          </p:nvPr>
        </p:nvSpPr>
        <p:spPr/>
        <p:txBody>
          <a:bodyPr/>
          <a:lstStyle/>
          <a:p>
            <a:endParaRPr lang="ar-SA">
              <a:solidFill>
                <a:prstClr val="white">
                  <a:tint val="75000"/>
                </a:prstClr>
              </a:solidFill>
            </a:endParaRPr>
          </a:p>
        </p:txBody>
      </p:sp>
      <p:sp>
        <p:nvSpPr>
          <p:cNvPr id="9" name="Slide Number Placeholder 8"/>
          <p:cNvSpPr>
            <a:spLocks noGrp="1"/>
          </p:cNvSpPr>
          <p:nvPr>
            <p:ph type="sldNum" sz="quarter" idx="12"/>
          </p:nvPr>
        </p:nvSpPr>
        <p:spPr/>
        <p:txBody>
          <a:bodyPr/>
          <a:lstStyle/>
          <a:p>
            <a:fld id="{2BE640A8-6C8F-414E-A728-34D195676221}" type="slidenum">
              <a:rPr lang="ar-SA" smtClean="0">
                <a:solidFill>
                  <a:prstClr val="white">
                    <a:tint val="75000"/>
                  </a:prstClr>
                </a:solidFill>
              </a:rPr>
              <a:pPr/>
              <a:t>‹#›</a:t>
            </a:fld>
            <a:endParaRPr lang="ar-SA">
              <a:solidFill>
                <a:prstClr val="white">
                  <a:tint val="75000"/>
                </a:prstClr>
              </a:solidFill>
            </a:endParaRPr>
          </a:p>
        </p:txBody>
      </p:sp>
    </p:spTree>
    <p:extLst>
      <p:ext uri="{BB962C8B-B14F-4D97-AF65-F5344CB8AC3E}">
        <p14:creationId xmlns:p14="http://schemas.microsoft.com/office/powerpoint/2010/main" val="19842714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39E856D1-B0EA-4B3A-A680-29243F48ECE9}" type="datetimeFigureOut">
              <a:rPr lang="ar-SA" smtClean="0">
                <a:solidFill>
                  <a:prstClr val="white">
                    <a:tint val="75000"/>
                  </a:prstClr>
                </a:solidFill>
              </a:rPr>
              <a:pPr/>
              <a:t>27/10/1433</a:t>
            </a:fld>
            <a:endParaRPr lang="ar-SA">
              <a:solidFill>
                <a:prstClr val="white">
                  <a:tint val="75000"/>
                </a:prstClr>
              </a:solidFill>
            </a:endParaRPr>
          </a:p>
        </p:txBody>
      </p:sp>
      <p:sp>
        <p:nvSpPr>
          <p:cNvPr id="4" name="Footer Placeholder 3"/>
          <p:cNvSpPr>
            <a:spLocks noGrp="1"/>
          </p:cNvSpPr>
          <p:nvPr>
            <p:ph type="ftr" sz="quarter" idx="11"/>
          </p:nvPr>
        </p:nvSpPr>
        <p:spPr/>
        <p:txBody>
          <a:bodyPr/>
          <a:lstStyle/>
          <a:p>
            <a:endParaRPr lang="ar-SA">
              <a:solidFill>
                <a:prstClr val="white">
                  <a:tint val="75000"/>
                </a:prstClr>
              </a:solidFill>
            </a:endParaRPr>
          </a:p>
        </p:txBody>
      </p:sp>
      <p:sp>
        <p:nvSpPr>
          <p:cNvPr id="5" name="Slide Number Placeholder 4"/>
          <p:cNvSpPr>
            <a:spLocks noGrp="1"/>
          </p:cNvSpPr>
          <p:nvPr>
            <p:ph type="sldNum" sz="quarter" idx="12"/>
          </p:nvPr>
        </p:nvSpPr>
        <p:spPr/>
        <p:txBody>
          <a:bodyPr/>
          <a:lstStyle/>
          <a:p>
            <a:fld id="{2BE640A8-6C8F-414E-A728-34D195676221}" type="slidenum">
              <a:rPr lang="ar-SA" smtClean="0">
                <a:solidFill>
                  <a:prstClr val="white">
                    <a:tint val="75000"/>
                  </a:prstClr>
                </a:solidFill>
              </a:rPr>
              <a:pPr/>
              <a:t>‹#›</a:t>
            </a:fld>
            <a:endParaRPr lang="ar-SA">
              <a:solidFill>
                <a:prstClr val="white">
                  <a:tint val="75000"/>
                </a:prstClr>
              </a:solidFill>
            </a:endParaRPr>
          </a:p>
        </p:txBody>
      </p:sp>
    </p:spTree>
    <p:extLst>
      <p:ext uri="{BB962C8B-B14F-4D97-AF65-F5344CB8AC3E}">
        <p14:creationId xmlns:p14="http://schemas.microsoft.com/office/powerpoint/2010/main" val="4860712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E856D1-B0EA-4B3A-A680-29243F48ECE9}" type="datetimeFigureOut">
              <a:rPr lang="ar-SA" smtClean="0">
                <a:solidFill>
                  <a:prstClr val="white">
                    <a:tint val="75000"/>
                  </a:prstClr>
                </a:solidFill>
              </a:rPr>
              <a:pPr/>
              <a:t>27/10/1433</a:t>
            </a:fld>
            <a:endParaRPr lang="ar-SA">
              <a:solidFill>
                <a:prstClr val="white">
                  <a:tint val="75000"/>
                </a:prstClr>
              </a:solidFill>
            </a:endParaRPr>
          </a:p>
        </p:txBody>
      </p:sp>
      <p:sp>
        <p:nvSpPr>
          <p:cNvPr id="3" name="Footer Placeholder 2"/>
          <p:cNvSpPr>
            <a:spLocks noGrp="1"/>
          </p:cNvSpPr>
          <p:nvPr>
            <p:ph type="ftr" sz="quarter" idx="11"/>
          </p:nvPr>
        </p:nvSpPr>
        <p:spPr/>
        <p:txBody>
          <a:bodyPr/>
          <a:lstStyle/>
          <a:p>
            <a:endParaRPr lang="ar-SA">
              <a:solidFill>
                <a:prstClr val="white">
                  <a:tint val="75000"/>
                </a:prstClr>
              </a:solidFill>
            </a:endParaRPr>
          </a:p>
        </p:txBody>
      </p:sp>
      <p:sp>
        <p:nvSpPr>
          <p:cNvPr id="4" name="Slide Number Placeholder 3"/>
          <p:cNvSpPr>
            <a:spLocks noGrp="1"/>
          </p:cNvSpPr>
          <p:nvPr>
            <p:ph type="sldNum" sz="quarter" idx="12"/>
          </p:nvPr>
        </p:nvSpPr>
        <p:spPr/>
        <p:txBody>
          <a:bodyPr/>
          <a:lstStyle/>
          <a:p>
            <a:fld id="{2BE640A8-6C8F-414E-A728-34D195676221}" type="slidenum">
              <a:rPr lang="ar-SA" smtClean="0">
                <a:solidFill>
                  <a:prstClr val="white">
                    <a:tint val="75000"/>
                  </a:prstClr>
                </a:solidFill>
              </a:rPr>
              <a:pPr/>
              <a:t>‹#›</a:t>
            </a:fld>
            <a:endParaRPr lang="ar-SA">
              <a:solidFill>
                <a:prstClr val="white">
                  <a:tint val="75000"/>
                </a:prstClr>
              </a:solidFill>
            </a:endParaRPr>
          </a:p>
        </p:txBody>
      </p:sp>
    </p:spTree>
    <p:extLst>
      <p:ext uri="{BB962C8B-B14F-4D97-AF65-F5344CB8AC3E}">
        <p14:creationId xmlns:p14="http://schemas.microsoft.com/office/powerpoint/2010/main" val="28669917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9E856D1-B0EA-4B3A-A680-29243F48ECE9}" type="datetimeFigureOut">
              <a:rPr lang="ar-SA" smtClean="0">
                <a:solidFill>
                  <a:prstClr val="white">
                    <a:tint val="75000"/>
                  </a:prstClr>
                </a:solidFill>
              </a:rPr>
              <a:pPr/>
              <a:t>27/10/1433</a:t>
            </a:fld>
            <a:endParaRPr lang="ar-SA">
              <a:solidFill>
                <a:prstClr val="white">
                  <a:tint val="75000"/>
                </a:prstClr>
              </a:solidFill>
            </a:endParaRPr>
          </a:p>
        </p:txBody>
      </p:sp>
      <p:sp>
        <p:nvSpPr>
          <p:cNvPr id="6" name="Footer Placeholder 5"/>
          <p:cNvSpPr>
            <a:spLocks noGrp="1"/>
          </p:cNvSpPr>
          <p:nvPr>
            <p:ph type="ftr" sz="quarter" idx="11"/>
          </p:nvPr>
        </p:nvSpPr>
        <p:spPr/>
        <p:txBody>
          <a:bodyPr/>
          <a:lstStyle/>
          <a:p>
            <a:endParaRPr lang="ar-SA">
              <a:solidFill>
                <a:prstClr val="white">
                  <a:tint val="75000"/>
                </a:prstClr>
              </a:solidFill>
            </a:endParaRPr>
          </a:p>
        </p:txBody>
      </p:sp>
      <p:sp>
        <p:nvSpPr>
          <p:cNvPr id="7" name="Slide Number Placeholder 6"/>
          <p:cNvSpPr>
            <a:spLocks noGrp="1"/>
          </p:cNvSpPr>
          <p:nvPr>
            <p:ph type="sldNum" sz="quarter" idx="12"/>
          </p:nvPr>
        </p:nvSpPr>
        <p:spPr/>
        <p:txBody>
          <a:bodyPr/>
          <a:lstStyle/>
          <a:p>
            <a:fld id="{2BE640A8-6C8F-414E-A728-34D195676221}" type="slidenum">
              <a:rPr lang="ar-SA" smtClean="0">
                <a:solidFill>
                  <a:prstClr val="white">
                    <a:tint val="75000"/>
                  </a:prstClr>
                </a:solidFill>
              </a:rPr>
              <a:pPr/>
              <a:t>‹#›</a:t>
            </a:fld>
            <a:endParaRPr lang="ar-SA">
              <a:solidFill>
                <a:prstClr val="white">
                  <a:tint val="75000"/>
                </a:prstClr>
              </a:solidFill>
            </a:endParaRPr>
          </a:p>
        </p:txBody>
      </p:sp>
    </p:spTree>
    <p:extLst>
      <p:ext uri="{BB962C8B-B14F-4D97-AF65-F5344CB8AC3E}">
        <p14:creationId xmlns:p14="http://schemas.microsoft.com/office/powerpoint/2010/main" val="4639791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9E856D1-B0EA-4B3A-A680-29243F48ECE9}" type="datetimeFigureOut">
              <a:rPr lang="ar-SA" smtClean="0">
                <a:solidFill>
                  <a:prstClr val="white">
                    <a:tint val="75000"/>
                  </a:prstClr>
                </a:solidFill>
              </a:rPr>
              <a:pPr/>
              <a:t>27/10/1433</a:t>
            </a:fld>
            <a:endParaRPr lang="ar-SA">
              <a:solidFill>
                <a:prstClr val="white">
                  <a:tint val="75000"/>
                </a:prstClr>
              </a:solidFill>
            </a:endParaRPr>
          </a:p>
        </p:txBody>
      </p:sp>
      <p:sp>
        <p:nvSpPr>
          <p:cNvPr id="6" name="Footer Placeholder 5"/>
          <p:cNvSpPr>
            <a:spLocks noGrp="1"/>
          </p:cNvSpPr>
          <p:nvPr>
            <p:ph type="ftr" sz="quarter" idx="11"/>
          </p:nvPr>
        </p:nvSpPr>
        <p:spPr/>
        <p:txBody>
          <a:bodyPr/>
          <a:lstStyle/>
          <a:p>
            <a:endParaRPr lang="ar-SA">
              <a:solidFill>
                <a:prstClr val="white">
                  <a:tint val="75000"/>
                </a:prstClr>
              </a:solidFill>
            </a:endParaRPr>
          </a:p>
        </p:txBody>
      </p:sp>
      <p:sp>
        <p:nvSpPr>
          <p:cNvPr id="7" name="Slide Number Placeholder 6"/>
          <p:cNvSpPr>
            <a:spLocks noGrp="1"/>
          </p:cNvSpPr>
          <p:nvPr>
            <p:ph type="sldNum" sz="quarter" idx="12"/>
          </p:nvPr>
        </p:nvSpPr>
        <p:spPr/>
        <p:txBody>
          <a:bodyPr/>
          <a:lstStyle/>
          <a:p>
            <a:fld id="{2BE640A8-6C8F-414E-A728-34D195676221}" type="slidenum">
              <a:rPr lang="ar-SA" smtClean="0">
                <a:solidFill>
                  <a:prstClr val="white">
                    <a:tint val="75000"/>
                  </a:prstClr>
                </a:solidFill>
              </a:rPr>
              <a:pPr/>
              <a:t>‹#›</a:t>
            </a:fld>
            <a:endParaRPr lang="ar-SA">
              <a:solidFill>
                <a:prstClr val="white">
                  <a:tint val="75000"/>
                </a:prstClr>
              </a:solidFill>
            </a:endParaRPr>
          </a:p>
        </p:txBody>
      </p:sp>
    </p:spTree>
    <p:extLst>
      <p:ext uri="{BB962C8B-B14F-4D97-AF65-F5344CB8AC3E}">
        <p14:creationId xmlns:p14="http://schemas.microsoft.com/office/powerpoint/2010/main" val="40893364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39E856D1-B0EA-4B3A-A680-29243F48ECE9}" type="datetimeFigureOut">
              <a:rPr lang="ar-SA" smtClean="0">
                <a:solidFill>
                  <a:prstClr val="white">
                    <a:tint val="75000"/>
                  </a:prstClr>
                </a:solidFill>
              </a:rPr>
              <a:pPr/>
              <a:t>27/10/1433</a:t>
            </a:fld>
            <a:endParaRPr lang="ar-SA">
              <a:solidFill>
                <a:prstClr val="white">
                  <a:tint val="75000"/>
                </a:prstClr>
              </a:solidFill>
            </a:endParaRPr>
          </a:p>
        </p:txBody>
      </p:sp>
      <p:sp>
        <p:nvSpPr>
          <p:cNvPr id="5" name="Footer Placeholder 4"/>
          <p:cNvSpPr>
            <a:spLocks noGrp="1"/>
          </p:cNvSpPr>
          <p:nvPr>
            <p:ph type="ftr" sz="quarter" idx="11"/>
          </p:nvPr>
        </p:nvSpPr>
        <p:spPr/>
        <p:txBody>
          <a:bodyPr/>
          <a:lstStyle/>
          <a:p>
            <a:endParaRPr lang="ar-SA">
              <a:solidFill>
                <a:prstClr val="white">
                  <a:tint val="75000"/>
                </a:prstClr>
              </a:solidFill>
            </a:endParaRPr>
          </a:p>
        </p:txBody>
      </p:sp>
      <p:sp>
        <p:nvSpPr>
          <p:cNvPr id="6" name="Slide Number Placeholder 5"/>
          <p:cNvSpPr>
            <a:spLocks noGrp="1"/>
          </p:cNvSpPr>
          <p:nvPr>
            <p:ph type="sldNum" sz="quarter" idx="12"/>
          </p:nvPr>
        </p:nvSpPr>
        <p:spPr/>
        <p:txBody>
          <a:bodyPr/>
          <a:lstStyle/>
          <a:p>
            <a:fld id="{2BE640A8-6C8F-414E-A728-34D195676221}" type="slidenum">
              <a:rPr lang="ar-SA" smtClean="0">
                <a:solidFill>
                  <a:prstClr val="white">
                    <a:tint val="75000"/>
                  </a:prstClr>
                </a:solidFill>
              </a:rPr>
              <a:pPr/>
              <a:t>‹#›</a:t>
            </a:fld>
            <a:endParaRPr lang="ar-SA">
              <a:solidFill>
                <a:prstClr val="white">
                  <a:tint val="75000"/>
                </a:prstClr>
              </a:solidFill>
            </a:endParaRPr>
          </a:p>
        </p:txBody>
      </p:sp>
    </p:spTree>
    <p:extLst>
      <p:ext uri="{BB962C8B-B14F-4D97-AF65-F5344CB8AC3E}">
        <p14:creationId xmlns:p14="http://schemas.microsoft.com/office/powerpoint/2010/main" val="4244144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39E856D1-B0EA-4B3A-A680-29243F48ECE9}" type="datetimeFigureOut">
              <a:rPr lang="ar-SA" smtClean="0">
                <a:solidFill>
                  <a:prstClr val="white">
                    <a:tint val="75000"/>
                  </a:prstClr>
                </a:solidFill>
              </a:rPr>
              <a:pPr/>
              <a:t>27/10/1433</a:t>
            </a:fld>
            <a:endParaRPr lang="ar-SA">
              <a:solidFill>
                <a:prstClr val="white">
                  <a:tint val="75000"/>
                </a:prstClr>
              </a:solidFill>
            </a:endParaRPr>
          </a:p>
        </p:txBody>
      </p:sp>
      <p:sp>
        <p:nvSpPr>
          <p:cNvPr id="5" name="Footer Placeholder 4"/>
          <p:cNvSpPr>
            <a:spLocks noGrp="1"/>
          </p:cNvSpPr>
          <p:nvPr>
            <p:ph type="ftr" sz="quarter" idx="11"/>
          </p:nvPr>
        </p:nvSpPr>
        <p:spPr/>
        <p:txBody>
          <a:bodyPr/>
          <a:lstStyle/>
          <a:p>
            <a:endParaRPr lang="ar-SA">
              <a:solidFill>
                <a:prstClr val="white">
                  <a:tint val="75000"/>
                </a:prstClr>
              </a:solidFill>
            </a:endParaRPr>
          </a:p>
        </p:txBody>
      </p:sp>
      <p:sp>
        <p:nvSpPr>
          <p:cNvPr id="6" name="Slide Number Placeholder 5"/>
          <p:cNvSpPr>
            <a:spLocks noGrp="1"/>
          </p:cNvSpPr>
          <p:nvPr>
            <p:ph type="sldNum" sz="quarter" idx="12"/>
          </p:nvPr>
        </p:nvSpPr>
        <p:spPr/>
        <p:txBody>
          <a:bodyPr/>
          <a:lstStyle/>
          <a:p>
            <a:fld id="{2BE640A8-6C8F-414E-A728-34D195676221}" type="slidenum">
              <a:rPr lang="ar-SA" smtClean="0">
                <a:solidFill>
                  <a:prstClr val="white">
                    <a:tint val="75000"/>
                  </a:prstClr>
                </a:solidFill>
              </a:rPr>
              <a:pPr/>
              <a:t>‹#›</a:t>
            </a:fld>
            <a:endParaRPr lang="ar-SA">
              <a:solidFill>
                <a:prstClr val="white">
                  <a:tint val="75000"/>
                </a:prstClr>
              </a:solidFill>
            </a:endParaRPr>
          </a:p>
        </p:txBody>
      </p:sp>
    </p:spTree>
    <p:extLst>
      <p:ext uri="{BB962C8B-B14F-4D97-AF65-F5344CB8AC3E}">
        <p14:creationId xmlns:p14="http://schemas.microsoft.com/office/powerpoint/2010/main" val="33680690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pPr rtl="1"/>
            <a:fld id="{39E856D1-B0EA-4B3A-A680-29243F48ECE9}" type="datetimeFigureOut">
              <a:rPr lang="ar-SA" smtClean="0">
                <a:solidFill>
                  <a:prstClr val="white">
                    <a:tint val="75000"/>
                  </a:prstClr>
                </a:solidFill>
              </a:rPr>
              <a:pPr rtl="1"/>
              <a:t>27/10/1433</a:t>
            </a:fld>
            <a:endParaRPr lang="ar-SA">
              <a:solidFill>
                <a:prstClr val="white">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pPr rtl="1"/>
            <a:endParaRPr lang="ar-SA">
              <a:solidFill>
                <a:prstClr val="white">
                  <a:tint val="75000"/>
                </a:prstClr>
              </a:solidFill>
            </a:endParaRPr>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pPr rtl="1"/>
            <a:fld id="{2BE640A8-6C8F-414E-A728-34D195676221}" type="slidenum">
              <a:rPr lang="ar-SA" smtClean="0">
                <a:solidFill>
                  <a:prstClr val="white">
                    <a:tint val="75000"/>
                  </a:prstClr>
                </a:solidFill>
              </a:rPr>
              <a:pPr rtl="1"/>
              <a:t>‹#›</a:t>
            </a:fld>
            <a:endParaRPr lang="ar-SA">
              <a:solidFill>
                <a:prstClr val="white">
                  <a:tint val="75000"/>
                </a:prstClr>
              </a:solidFill>
            </a:endParaRPr>
          </a:p>
        </p:txBody>
      </p:sp>
    </p:spTree>
    <p:extLst>
      <p:ext uri="{BB962C8B-B14F-4D97-AF65-F5344CB8AC3E}">
        <p14:creationId xmlns:p14="http://schemas.microsoft.com/office/powerpoint/2010/main" val="315619665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55576" y="908720"/>
            <a:ext cx="7560840" cy="1384995"/>
          </a:xfrm>
          <a:prstGeom prst="rect">
            <a:avLst/>
          </a:prstGeom>
          <a:solidFill>
            <a:schemeClr val="tx1"/>
          </a:solidFill>
          <a:ln>
            <a:solidFill>
              <a:schemeClr val="bg1"/>
            </a:solidFill>
          </a:ln>
        </p:spPr>
        <p:txBody>
          <a:bodyPr wrap="square" rtlCol="0">
            <a:spAutoFit/>
          </a:bodyPr>
          <a:lstStyle/>
          <a:p>
            <a:pPr algn="just"/>
            <a:r>
              <a:rPr lang="en-US" dirty="0">
                <a:solidFill>
                  <a:prstClr val="black"/>
                </a:solidFill>
              </a:rPr>
              <a:t>  </a:t>
            </a:r>
            <a:r>
              <a:rPr lang="en-US" sz="2800" dirty="0">
                <a:solidFill>
                  <a:prstClr val="black"/>
                </a:solidFill>
              </a:rPr>
              <a:t>1- street  light hung on height  7m from the ground ,the source  luminous  is 10lm/m2 .Find the luminous intensity. </a:t>
            </a:r>
          </a:p>
        </p:txBody>
      </p:sp>
      <p:sp>
        <p:nvSpPr>
          <p:cNvPr id="7" name="TextBox 6"/>
          <p:cNvSpPr txBox="1"/>
          <p:nvPr/>
        </p:nvSpPr>
        <p:spPr>
          <a:xfrm>
            <a:off x="611560" y="2924944"/>
            <a:ext cx="7992888" cy="2677656"/>
          </a:xfrm>
          <a:prstGeom prst="rect">
            <a:avLst/>
          </a:prstGeom>
          <a:solidFill>
            <a:schemeClr val="tx1"/>
          </a:solidFill>
          <a:ln>
            <a:solidFill>
              <a:schemeClr val="bg1"/>
            </a:solidFill>
          </a:ln>
        </p:spPr>
        <p:txBody>
          <a:bodyPr wrap="square" rtlCol="0">
            <a:spAutoFit/>
          </a:bodyPr>
          <a:lstStyle/>
          <a:p>
            <a:pPr algn="just"/>
            <a:r>
              <a:rPr lang="en-US" dirty="0">
                <a:solidFill>
                  <a:prstClr val="black"/>
                </a:solidFill>
              </a:rPr>
              <a:t>  </a:t>
            </a:r>
            <a:r>
              <a:rPr lang="en-US" sz="2800" dirty="0">
                <a:solidFill>
                  <a:prstClr val="black"/>
                </a:solidFill>
              </a:rPr>
              <a:t>2- Small screen placed on 50cm distance from the light source to get a perpendicular rays on screen .when change the screen position  to 150cm and rotated to become the angle of incident rays is 60ͦ .compare between the intensity of illumination on the screen in two ways. </a:t>
            </a:r>
          </a:p>
        </p:txBody>
      </p:sp>
    </p:spTree>
    <p:extLst>
      <p:ext uri="{BB962C8B-B14F-4D97-AF65-F5344CB8AC3E}">
        <p14:creationId xmlns:p14="http://schemas.microsoft.com/office/powerpoint/2010/main" val="18621286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3"/>
          <p:cNvSpPr txBox="1"/>
          <p:nvPr/>
        </p:nvSpPr>
        <p:spPr>
          <a:xfrm>
            <a:off x="0" y="0"/>
            <a:ext cx="9144000" cy="523220"/>
          </a:xfrm>
          <a:prstGeom prst="rect">
            <a:avLst/>
          </a:prstGeom>
          <a:solidFill>
            <a:schemeClr val="tx1"/>
          </a:solidFill>
          <a:ln>
            <a:solidFill>
              <a:schemeClr val="bg1"/>
            </a:solidFill>
          </a:ln>
        </p:spPr>
        <p:txBody>
          <a:bodyPr wrap="square" rtlCol="1">
            <a:spAutoFit/>
          </a:bodyPr>
          <a:lstStyle/>
          <a:p>
            <a:pPr algn="ctr" rtl="1"/>
            <a:r>
              <a:rPr lang="en-US" sz="2800" dirty="0">
                <a:solidFill>
                  <a:prstClr val="black"/>
                </a:solidFill>
              </a:rPr>
              <a:t>Reflection light </a:t>
            </a:r>
            <a:endParaRPr lang="ar-SA" sz="2800" dirty="0">
              <a:solidFill>
                <a:prstClr val="black"/>
              </a:solidFill>
              <a:cs typeface="Times New Roman"/>
            </a:endParaRPr>
          </a:p>
        </p:txBody>
      </p:sp>
      <p:sp>
        <p:nvSpPr>
          <p:cNvPr id="4" name="Rectangle 3"/>
          <p:cNvSpPr/>
          <p:nvPr/>
        </p:nvSpPr>
        <p:spPr>
          <a:xfrm>
            <a:off x="107504" y="620688"/>
            <a:ext cx="8856984" cy="646331"/>
          </a:xfrm>
          <a:prstGeom prst="rect">
            <a:avLst/>
          </a:prstGeom>
          <a:solidFill>
            <a:schemeClr val="tx1"/>
          </a:solidFill>
          <a:ln>
            <a:solidFill>
              <a:schemeClr val="bg1"/>
            </a:solidFill>
          </a:ln>
        </p:spPr>
        <p:txBody>
          <a:bodyPr wrap="square">
            <a:spAutoFit/>
          </a:bodyPr>
          <a:lstStyle/>
          <a:p>
            <a:pPr algn="just"/>
            <a:r>
              <a:rPr lang="en-US" dirty="0">
                <a:solidFill>
                  <a:srgbClr val="C00000"/>
                </a:solidFill>
                <a:latin typeface="NewBaskervilleStd-Roman"/>
              </a:rPr>
              <a:t>When a light ray traveling in a transparent medium encounters a boundary leading into a second medium, part of the incident ray is reflected back into the first medium..</a:t>
            </a:r>
            <a:endParaRPr lang="ar-SA" dirty="0">
              <a:solidFill>
                <a:srgbClr val="C00000"/>
              </a:solidFill>
            </a:endParaRPr>
          </a:p>
        </p:txBody>
      </p:sp>
      <p:pic>
        <p:nvPicPr>
          <p:cNvPr id="102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10466" t="21421" r="28659" b="13103"/>
          <a:stretch/>
        </p:blipFill>
        <p:spPr bwMode="auto">
          <a:xfrm>
            <a:off x="1023101" y="1412776"/>
            <a:ext cx="6840760" cy="3168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71212" t="20163" r="5016" b="49321"/>
          <a:stretch/>
        </p:blipFill>
        <p:spPr bwMode="auto">
          <a:xfrm>
            <a:off x="2771800" y="4653136"/>
            <a:ext cx="3384376" cy="2088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971601" y="1412776"/>
            <a:ext cx="2016223" cy="369332"/>
          </a:xfrm>
          <a:prstGeom prst="rect">
            <a:avLst/>
          </a:prstGeom>
        </p:spPr>
        <p:txBody>
          <a:bodyPr wrap="square">
            <a:spAutoFit/>
          </a:bodyPr>
          <a:lstStyle/>
          <a:p>
            <a:pPr algn="r" rtl="1"/>
            <a:r>
              <a:rPr lang="en-US" b="1" dirty="0">
                <a:solidFill>
                  <a:prstClr val="black"/>
                </a:solidFill>
              </a:rPr>
              <a:t>specular reflection</a:t>
            </a:r>
            <a:endParaRPr lang="ar-SA" dirty="0">
              <a:solidFill>
                <a:prstClr val="black"/>
              </a:solidFill>
            </a:endParaRPr>
          </a:p>
        </p:txBody>
      </p:sp>
      <p:sp>
        <p:nvSpPr>
          <p:cNvPr id="7" name="Rectangle 6"/>
          <p:cNvSpPr/>
          <p:nvPr/>
        </p:nvSpPr>
        <p:spPr>
          <a:xfrm>
            <a:off x="6020367" y="1412776"/>
            <a:ext cx="1812291" cy="369332"/>
          </a:xfrm>
          <a:prstGeom prst="rect">
            <a:avLst/>
          </a:prstGeom>
        </p:spPr>
        <p:txBody>
          <a:bodyPr wrap="none">
            <a:spAutoFit/>
          </a:bodyPr>
          <a:lstStyle/>
          <a:p>
            <a:pPr algn="r" rtl="1"/>
            <a:r>
              <a:rPr lang="en-US" b="1" dirty="0">
                <a:solidFill>
                  <a:prstClr val="black"/>
                </a:solidFill>
              </a:rPr>
              <a:t>diffuse reflection</a:t>
            </a:r>
            <a:endParaRPr lang="ar-SA" dirty="0">
              <a:solidFill>
                <a:prstClr val="black"/>
              </a:solidFill>
            </a:endParaRPr>
          </a:p>
        </p:txBody>
      </p:sp>
    </p:spTree>
    <p:extLst>
      <p:ext uri="{BB962C8B-B14F-4D97-AF65-F5344CB8AC3E}">
        <p14:creationId xmlns:p14="http://schemas.microsoft.com/office/powerpoint/2010/main" val="22857976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56604"/>
            <a:ext cx="91567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srcRect l="4208" t="30491" r="72277" b="13150"/>
          <a:stretch>
            <a:fillRect/>
          </a:stretch>
        </p:blipFill>
        <p:spPr bwMode="auto">
          <a:xfrm>
            <a:off x="214282" y="785794"/>
            <a:ext cx="3643338" cy="5429288"/>
          </a:xfrm>
          <a:prstGeom prst="rect">
            <a:avLst/>
          </a:prstGeom>
          <a:noFill/>
          <a:ln w="9525">
            <a:solidFill>
              <a:schemeClr val="bg1"/>
            </a:solidFill>
            <a:miter lim="800000"/>
            <a:headEnd/>
            <a:tailEnd/>
          </a:ln>
          <a:effectLst/>
        </p:spPr>
      </p:pic>
      <p:sp>
        <p:nvSpPr>
          <p:cNvPr id="6" name="Rectangle 5"/>
          <p:cNvSpPr/>
          <p:nvPr/>
        </p:nvSpPr>
        <p:spPr>
          <a:xfrm>
            <a:off x="4214810" y="1901975"/>
            <a:ext cx="4572000" cy="3170099"/>
          </a:xfrm>
          <a:prstGeom prst="rect">
            <a:avLst/>
          </a:prstGeom>
          <a:solidFill>
            <a:schemeClr val="tx1"/>
          </a:solidFill>
          <a:ln>
            <a:solidFill>
              <a:schemeClr val="bg1"/>
            </a:solidFill>
          </a:ln>
        </p:spPr>
        <p:txBody>
          <a:bodyPr>
            <a:spAutoFit/>
          </a:bodyPr>
          <a:lstStyle/>
          <a:p>
            <a:pPr algn="just"/>
            <a:r>
              <a:rPr lang="en-US" sz="2000" dirty="0">
                <a:solidFill>
                  <a:prstClr val="black"/>
                </a:solidFill>
              </a:rPr>
              <a:t>Consider a light ray traveling in air and incident at some angle on a flat, smooth surface, as in. The incident and reflected rays make angles </a:t>
            </a:r>
            <a:r>
              <a:rPr lang="el-GR" sz="2000" dirty="0">
                <a:solidFill>
                  <a:prstClr val="black"/>
                </a:solidFill>
              </a:rPr>
              <a:t>θ</a:t>
            </a:r>
            <a:r>
              <a:rPr lang="en-US" sz="2000" dirty="0">
                <a:solidFill>
                  <a:prstClr val="black"/>
                </a:solidFill>
              </a:rPr>
              <a:t>1 and </a:t>
            </a:r>
            <a:r>
              <a:rPr lang="el-GR" sz="2000" dirty="0">
                <a:solidFill>
                  <a:prstClr val="black"/>
                </a:solidFill>
              </a:rPr>
              <a:t>θ</a:t>
            </a:r>
            <a:r>
              <a:rPr lang="en-US" sz="2000" dirty="0">
                <a:solidFill>
                  <a:prstClr val="black"/>
                </a:solidFill>
              </a:rPr>
              <a:t>2, respectively, </a:t>
            </a:r>
            <a:r>
              <a:rPr lang="en-US" sz="2000" b="1" dirty="0">
                <a:solidFill>
                  <a:prstClr val="black"/>
                </a:solidFill>
              </a:rPr>
              <a:t>with a line perpendicular to the surface at the point where </a:t>
            </a:r>
            <a:r>
              <a:rPr lang="en-US" sz="2000" dirty="0">
                <a:solidFill>
                  <a:prstClr val="black"/>
                </a:solidFill>
              </a:rPr>
              <a:t>the incident ray strikes the surface. We call this line the </a:t>
            </a:r>
            <a:r>
              <a:rPr lang="en-US" sz="2000" i="1" dirty="0">
                <a:solidFill>
                  <a:prstClr val="black"/>
                </a:solidFill>
              </a:rPr>
              <a:t>normal to the surface.</a:t>
            </a:r>
          </a:p>
          <a:p>
            <a:pPr algn="just"/>
            <a:r>
              <a:rPr lang="en-US" sz="2000" dirty="0">
                <a:solidFill>
                  <a:prstClr val="black"/>
                </a:solidFill>
              </a:rPr>
              <a:t>Experiments show that </a:t>
            </a:r>
            <a:r>
              <a:rPr lang="en-US" sz="2000" b="1" dirty="0">
                <a:solidFill>
                  <a:prstClr val="black"/>
                </a:solidFill>
              </a:rPr>
              <a:t>the angle of reflection equals the angle of incidence:</a:t>
            </a:r>
          </a:p>
        </p:txBody>
      </p:sp>
    </p:spTree>
    <p:extLst>
      <p:ext uri="{BB962C8B-B14F-4D97-AF65-F5344CB8AC3E}">
        <p14:creationId xmlns:p14="http://schemas.microsoft.com/office/powerpoint/2010/main" val="28110765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l="28465" t="3396" r="9034" b="36994"/>
          <a:stretch>
            <a:fillRect/>
          </a:stretch>
        </p:blipFill>
        <p:spPr bwMode="auto">
          <a:xfrm>
            <a:off x="0" y="0"/>
            <a:ext cx="9144000" cy="6858000"/>
          </a:xfrm>
          <a:prstGeom prst="rect">
            <a:avLst/>
          </a:prstGeom>
          <a:noFill/>
          <a:ln w="9525">
            <a:noFill/>
            <a:miter lim="800000"/>
            <a:headEnd/>
            <a:tailEnd/>
          </a:ln>
          <a:effectLst/>
        </p:spPr>
      </p:pic>
    </p:spTree>
    <p:extLst>
      <p:ext uri="{BB962C8B-B14F-4D97-AF65-F5344CB8AC3E}">
        <p14:creationId xmlns:p14="http://schemas.microsoft.com/office/powerpoint/2010/main" val="28692176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srcRect l="29084" t="2312" r="9653" b="15318"/>
          <a:stretch>
            <a:fillRect/>
          </a:stretch>
        </p:blipFill>
        <p:spPr bwMode="auto">
          <a:xfrm>
            <a:off x="214282" y="142852"/>
            <a:ext cx="8715436" cy="6500858"/>
          </a:xfrm>
          <a:prstGeom prst="rect">
            <a:avLst/>
          </a:prstGeom>
          <a:noFill/>
          <a:ln w="9525">
            <a:solidFill>
              <a:schemeClr val="bg1"/>
            </a:solidFill>
            <a:miter lim="800000"/>
            <a:headEnd/>
            <a:tailEnd/>
          </a:ln>
          <a:effectLst/>
        </p:spPr>
      </p:pic>
    </p:spTree>
    <p:extLst>
      <p:ext uri="{BB962C8B-B14F-4D97-AF65-F5344CB8AC3E}">
        <p14:creationId xmlns:p14="http://schemas.microsoft.com/office/powerpoint/2010/main" val="5839294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a:srcRect l="13640" t="24292" r="17954" b="42176"/>
          <a:stretch>
            <a:fillRect/>
          </a:stretch>
        </p:blipFill>
        <p:spPr bwMode="auto">
          <a:xfrm>
            <a:off x="785786" y="0"/>
            <a:ext cx="7786742" cy="1714488"/>
          </a:xfrm>
          <a:prstGeom prst="rect">
            <a:avLst/>
          </a:prstGeom>
          <a:noFill/>
          <a:ln w="9525">
            <a:solidFill>
              <a:schemeClr val="bg1"/>
            </a:solidFill>
            <a:miter lim="800000"/>
            <a:headEnd/>
            <a:tailEnd/>
          </a:ln>
          <a:effectLst/>
        </p:spPr>
      </p:pic>
      <p:pic>
        <p:nvPicPr>
          <p:cNvPr id="3076" name="Picture 4"/>
          <p:cNvPicPr>
            <a:picLocks noChangeAspect="1" noChangeArrowheads="1"/>
          </p:cNvPicPr>
          <p:nvPr/>
        </p:nvPicPr>
        <p:blipFill>
          <a:blip r:embed="rId3"/>
          <a:srcRect l="53094" t="18386" r="4208" b="18386"/>
          <a:stretch>
            <a:fillRect/>
          </a:stretch>
        </p:blipFill>
        <p:spPr bwMode="auto">
          <a:xfrm>
            <a:off x="1000100" y="1857364"/>
            <a:ext cx="7358114" cy="4857784"/>
          </a:xfrm>
          <a:prstGeom prst="rect">
            <a:avLst/>
          </a:prstGeom>
          <a:noFill/>
          <a:ln w="9525">
            <a:solidFill>
              <a:schemeClr val="bg1"/>
            </a:solidFill>
            <a:miter lim="800000"/>
            <a:headEnd/>
            <a:tailEnd/>
          </a:ln>
          <a:effectLst/>
        </p:spPr>
      </p:pic>
    </p:spTree>
    <p:extLst>
      <p:ext uri="{BB962C8B-B14F-4D97-AF65-F5344CB8AC3E}">
        <p14:creationId xmlns:p14="http://schemas.microsoft.com/office/powerpoint/2010/main" val="18547164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a:srcRect l="6162" t="10000" r="67954" b="38889"/>
          <a:stretch>
            <a:fillRect/>
          </a:stretch>
        </p:blipFill>
        <p:spPr bwMode="auto">
          <a:xfrm>
            <a:off x="285720" y="142852"/>
            <a:ext cx="4071966" cy="3714776"/>
          </a:xfrm>
          <a:prstGeom prst="rect">
            <a:avLst/>
          </a:prstGeom>
          <a:noFill/>
          <a:ln w="9525">
            <a:solidFill>
              <a:schemeClr val="bg1"/>
            </a:solidFill>
            <a:miter lim="800000"/>
            <a:headEnd/>
            <a:tailEnd/>
          </a:ln>
          <a:effectLst/>
        </p:spPr>
      </p:pic>
      <p:pic>
        <p:nvPicPr>
          <p:cNvPr id="5122" name="Picture 2"/>
          <p:cNvPicPr>
            <a:picLocks noChangeAspect="1" noChangeArrowheads="1"/>
          </p:cNvPicPr>
          <p:nvPr/>
        </p:nvPicPr>
        <p:blipFill>
          <a:blip r:embed="rId3"/>
          <a:srcRect l="6162" t="47778" r="67954" b="5555"/>
          <a:stretch>
            <a:fillRect/>
          </a:stretch>
        </p:blipFill>
        <p:spPr bwMode="auto">
          <a:xfrm>
            <a:off x="4714876" y="142852"/>
            <a:ext cx="4214842" cy="3714776"/>
          </a:xfrm>
          <a:prstGeom prst="rect">
            <a:avLst/>
          </a:prstGeom>
          <a:noFill/>
          <a:ln w="9525">
            <a:solidFill>
              <a:schemeClr val="bg1"/>
            </a:solidFill>
            <a:miter lim="800000"/>
            <a:headEnd/>
            <a:tailEnd/>
          </a:ln>
          <a:effectLst/>
        </p:spPr>
      </p:pic>
      <p:pic>
        <p:nvPicPr>
          <p:cNvPr id="5123" name="Picture 3"/>
          <p:cNvPicPr>
            <a:picLocks noChangeAspect="1" noChangeArrowheads="1"/>
          </p:cNvPicPr>
          <p:nvPr/>
        </p:nvPicPr>
        <p:blipFill>
          <a:blip r:embed="rId4"/>
          <a:srcRect l="5012" t="61111" r="67872" b="7778"/>
          <a:stretch>
            <a:fillRect/>
          </a:stretch>
        </p:blipFill>
        <p:spPr bwMode="auto">
          <a:xfrm>
            <a:off x="2786050" y="3929066"/>
            <a:ext cx="3714776" cy="2857496"/>
          </a:xfrm>
          <a:prstGeom prst="rect">
            <a:avLst/>
          </a:prstGeom>
          <a:noFill/>
          <a:ln w="9525">
            <a:solidFill>
              <a:schemeClr val="bg1"/>
            </a:solidFill>
            <a:miter lim="800000"/>
            <a:headEnd/>
            <a:tailEnd/>
          </a:ln>
          <a:effectLst/>
        </p:spPr>
      </p:pic>
    </p:spTree>
    <p:extLst>
      <p:ext uri="{BB962C8B-B14F-4D97-AF65-F5344CB8AC3E}">
        <p14:creationId xmlns:p14="http://schemas.microsoft.com/office/powerpoint/2010/main" val="26468621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24"/>
            <a:ext cx="9144000" cy="523220"/>
          </a:xfrm>
          <a:prstGeom prst="rect">
            <a:avLst/>
          </a:prstGeom>
          <a:solidFill>
            <a:schemeClr val="tx1"/>
          </a:solidFill>
          <a:ln>
            <a:solidFill>
              <a:schemeClr val="bg1"/>
            </a:solidFill>
          </a:ln>
        </p:spPr>
        <p:txBody>
          <a:bodyPr wrap="square" rtlCol="1">
            <a:spAutoFit/>
          </a:bodyPr>
          <a:lstStyle/>
          <a:p>
            <a:pPr algn="ctr" rtl="1"/>
            <a:r>
              <a:rPr lang="en-US" sz="2800" b="1" dirty="0">
                <a:solidFill>
                  <a:prstClr val="black"/>
                </a:solidFill>
              </a:rPr>
              <a:t>Reflection light </a:t>
            </a:r>
            <a:endParaRPr lang="ar-SA" sz="2800" dirty="0">
              <a:solidFill>
                <a:prstClr val="black"/>
              </a:solidFill>
              <a:cs typeface="Times New Roman"/>
            </a:endParaRPr>
          </a:p>
        </p:txBody>
      </p:sp>
      <p:graphicFrame>
        <p:nvGraphicFramePr>
          <p:cNvPr id="15" name="Diagram 14"/>
          <p:cNvGraphicFramePr/>
          <p:nvPr>
            <p:extLst>
              <p:ext uri="{D42A27DB-BD31-4B8C-83A1-F6EECF244321}">
                <p14:modId xmlns:p14="http://schemas.microsoft.com/office/powerpoint/2010/main" val="4241405418"/>
              </p:ext>
            </p:extLst>
          </p:nvPr>
        </p:nvGraphicFramePr>
        <p:xfrm>
          <a:off x="357158" y="714356"/>
          <a:ext cx="8143932" cy="21431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6" name="Diagram 15"/>
          <p:cNvGraphicFramePr/>
          <p:nvPr>
            <p:extLst>
              <p:ext uri="{D42A27DB-BD31-4B8C-83A1-F6EECF244321}">
                <p14:modId xmlns:p14="http://schemas.microsoft.com/office/powerpoint/2010/main" val="1795432981"/>
              </p:ext>
            </p:extLst>
          </p:nvPr>
        </p:nvGraphicFramePr>
        <p:xfrm>
          <a:off x="500034" y="3429000"/>
          <a:ext cx="8143932" cy="318986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cxnSp>
        <p:nvCxnSpPr>
          <p:cNvPr id="18" name="Straight Connector 17"/>
          <p:cNvCxnSpPr/>
          <p:nvPr/>
        </p:nvCxnSpPr>
        <p:spPr>
          <a:xfrm>
            <a:off x="4357686" y="6215082"/>
            <a:ext cx="428628" cy="1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62671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4"/>
            <a:ext cx="9144000" cy="523220"/>
          </a:xfrm>
          <a:prstGeom prst="rect">
            <a:avLst/>
          </a:prstGeom>
          <a:solidFill>
            <a:schemeClr val="tx1"/>
          </a:solidFill>
          <a:ln>
            <a:solidFill>
              <a:schemeClr val="bg1"/>
            </a:solidFill>
          </a:ln>
        </p:spPr>
        <p:txBody>
          <a:bodyPr wrap="square" rtlCol="1">
            <a:spAutoFit/>
          </a:bodyPr>
          <a:lstStyle/>
          <a:p>
            <a:pPr algn="ctr" rtl="1"/>
            <a:r>
              <a:rPr lang="en-US" sz="2800" b="1" dirty="0">
                <a:solidFill>
                  <a:prstClr val="black"/>
                </a:solidFill>
              </a:rPr>
              <a:t>Images formed by Flat mirrors </a:t>
            </a:r>
            <a:endParaRPr lang="ar-SA" sz="2800" dirty="0">
              <a:solidFill>
                <a:prstClr val="black"/>
              </a:solidFill>
              <a:cs typeface="Times New Roman"/>
            </a:endParaRPr>
          </a:p>
        </p:txBody>
      </p:sp>
      <p:pic>
        <p:nvPicPr>
          <p:cNvPr id="1026" name="Picture 2"/>
          <p:cNvPicPr>
            <a:picLocks noChangeAspect="1" noChangeArrowheads="1"/>
          </p:cNvPicPr>
          <p:nvPr/>
        </p:nvPicPr>
        <p:blipFill>
          <a:blip r:embed="rId2"/>
          <a:srcRect l="70545" t="11846" r="5321" b="36730"/>
          <a:stretch>
            <a:fillRect/>
          </a:stretch>
        </p:blipFill>
        <p:spPr bwMode="auto">
          <a:xfrm>
            <a:off x="142844" y="714356"/>
            <a:ext cx="5929354" cy="5929354"/>
          </a:xfrm>
          <a:prstGeom prst="rect">
            <a:avLst/>
          </a:prstGeom>
          <a:noFill/>
          <a:ln w="9525">
            <a:solidFill>
              <a:schemeClr val="bg1"/>
            </a:solidFill>
            <a:miter lim="800000"/>
            <a:headEnd/>
            <a:tailEnd/>
          </a:ln>
          <a:effectLst/>
        </p:spPr>
      </p:pic>
      <p:sp>
        <p:nvSpPr>
          <p:cNvPr id="6" name="Rectangle 5"/>
          <p:cNvSpPr/>
          <p:nvPr/>
        </p:nvSpPr>
        <p:spPr>
          <a:xfrm>
            <a:off x="714348" y="2214554"/>
            <a:ext cx="2119426" cy="461665"/>
          </a:xfrm>
          <a:prstGeom prst="rect">
            <a:avLst/>
          </a:prstGeom>
          <a:solidFill>
            <a:schemeClr val="tx1"/>
          </a:solidFill>
          <a:ln>
            <a:solidFill>
              <a:schemeClr val="bg1"/>
            </a:solidFill>
          </a:ln>
        </p:spPr>
        <p:txBody>
          <a:bodyPr wrap="none">
            <a:spAutoFit/>
          </a:bodyPr>
          <a:lstStyle/>
          <a:p>
            <a:pPr algn="r" rtl="1"/>
            <a:r>
              <a:rPr lang="en-US" sz="2400" b="1" dirty="0">
                <a:solidFill>
                  <a:prstClr val="black"/>
                </a:solidFill>
              </a:rPr>
              <a:t>object distance</a:t>
            </a:r>
            <a:endParaRPr lang="ar-SA" sz="2400" dirty="0">
              <a:solidFill>
                <a:prstClr val="black"/>
              </a:solidFill>
            </a:endParaRPr>
          </a:p>
        </p:txBody>
      </p:sp>
      <p:sp>
        <p:nvSpPr>
          <p:cNvPr id="7" name="Rectangle 6"/>
          <p:cNvSpPr/>
          <p:nvPr/>
        </p:nvSpPr>
        <p:spPr>
          <a:xfrm>
            <a:off x="5500694" y="3214686"/>
            <a:ext cx="960391" cy="461665"/>
          </a:xfrm>
          <a:prstGeom prst="rect">
            <a:avLst/>
          </a:prstGeom>
          <a:solidFill>
            <a:schemeClr val="tx1"/>
          </a:solidFill>
          <a:ln>
            <a:solidFill>
              <a:schemeClr val="bg1"/>
            </a:solidFill>
          </a:ln>
        </p:spPr>
        <p:txBody>
          <a:bodyPr wrap="none">
            <a:spAutoFit/>
          </a:bodyPr>
          <a:lstStyle/>
          <a:p>
            <a:pPr algn="r" rtl="1"/>
            <a:r>
              <a:rPr lang="en-US" sz="2400" b="1" dirty="0">
                <a:solidFill>
                  <a:prstClr val="black"/>
                </a:solidFill>
              </a:rPr>
              <a:t>image</a:t>
            </a:r>
            <a:endParaRPr lang="ar-SA" sz="2400" dirty="0">
              <a:solidFill>
                <a:prstClr val="black"/>
              </a:solidFill>
            </a:endParaRPr>
          </a:p>
        </p:txBody>
      </p:sp>
      <p:sp>
        <p:nvSpPr>
          <p:cNvPr id="9" name="Rectangle 8"/>
          <p:cNvSpPr/>
          <p:nvPr/>
        </p:nvSpPr>
        <p:spPr>
          <a:xfrm>
            <a:off x="3786182" y="2285992"/>
            <a:ext cx="2095254" cy="461665"/>
          </a:xfrm>
          <a:prstGeom prst="rect">
            <a:avLst/>
          </a:prstGeom>
          <a:ln>
            <a:solidFill>
              <a:schemeClr val="bg1"/>
            </a:solidFill>
          </a:ln>
        </p:spPr>
        <p:txBody>
          <a:bodyPr wrap="none">
            <a:spAutoFit/>
          </a:bodyPr>
          <a:lstStyle/>
          <a:p>
            <a:pPr algn="r" rtl="1"/>
            <a:r>
              <a:rPr lang="en-US" sz="2400" b="1" dirty="0">
                <a:solidFill>
                  <a:prstClr val="black"/>
                </a:solidFill>
              </a:rPr>
              <a:t>image distance</a:t>
            </a:r>
            <a:endParaRPr lang="ar-SA" sz="2400" dirty="0">
              <a:solidFill>
                <a:prstClr val="black"/>
              </a:solidFill>
            </a:endParaRPr>
          </a:p>
        </p:txBody>
      </p:sp>
      <p:sp>
        <p:nvSpPr>
          <p:cNvPr id="10" name="Rectangle 9"/>
          <p:cNvSpPr/>
          <p:nvPr/>
        </p:nvSpPr>
        <p:spPr>
          <a:xfrm>
            <a:off x="4214794" y="4143380"/>
            <a:ext cx="4929206" cy="1569660"/>
          </a:xfrm>
          <a:prstGeom prst="rect">
            <a:avLst/>
          </a:prstGeom>
          <a:solidFill>
            <a:schemeClr val="tx1"/>
          </a:solidFill>
          <a:ln>
            <a:solidFill>
              <a:schemeClr val="bg1"/>
            </a:solidFill>
          </a:ln>
        </p:spPr>
        <p:txBody>
          <a:bodyPr wrap="square">
            <a:spAutoFit/>
          </a:bodyPr>
          <a:lstStyle/>
          <a:p>
            <a:pPr algn="just"/>
            <a:r>
              <a:rPr lang="en-US" sz="2400" b="1" dirty="0">
                <a:solidFill>
                  <a:prstClr val="black"/>
                </a:solidFill>
              </a:rPr>
              <a:t>the image formed by an object placed in front of a flat mirror is as far behind the mirror as the object is in front of the mirror.</a:t>
            </a:r>
            <a:endParaRPr lang="ar-SA" dirty="0">
              <a:solidFill>
                <a:prstClr val="white"/>
              </a:solidFill>
            </a:endParaRPr>
          </a:p>
        </p:txBody>
      </p:sp>
      <p:pic>
        <p:nvPicPr>
          <p:cNvPr id="1027" name="Picture 3"/>
          <p:cNvPicPr>
            <a:picLocks noChangeAspect="1" noChangeArrowheads="1"/>
          </p:cNvPicPr>
          <p:nvPr/>
        </p:nvPicPr>
        <p:blipFill>
          <a:blip r:embed="rId3"/>
          <a:srcRect l="30817" t="6647" r="50619" b="85766"/>
          <a:stretch>
            <a:fillRect/>
          </a:stretch>
        </p:blipFill>
        <p:spPr bwMode="auto">
          <a:xfrm>
            <a:off x="5286380" y="5857892"/>
            <a:ext cx="2786082" cy="857256"/>
          </a:xfrm>
          <a:prstGeom prst="rect">
            <a:avLst/>
          </a:prstGeom>
          <a:noFill/>
          <a:ln w="9525">
            <a:solidFill>
              <a:schemeClr val="bg1"/>
            </a:solidFill>
            <a:miter lim="800000"/>
            <a:headEnd/>
            <a:tailEnd/>
          </a:ln>
          <a:effectLst/>
        </p:spPr>
      </p:pic>
      <p:sp>
        <p:nvSpPr>
          <p:cNvPr id="12" name="Rectangle 11"/>
          <p:cNvSpPr/>
          <p:nvPr/>
        </p:nvSpPr>
        <p:spPr>
          <a:xfrm>
            <a:off x="285720" y="3071810"/>
            <a:ext cx="984564" cy="461665"/>
          </a:xfrm>
          <a:prstGeom prst="rect">
            <a:avLst/>
          </a:prstGeom>
          <a:solidFill>
            <a:schemeClr val="tx1"/>
          </a:solidFill>
          <a:ln>
            <a:solidFill>
              <a:schemeClr val="bg1"/>
            </a:solidFill>
          </a:ln>
        </p:spPr>
        <p:txBody>
          <a:bodyPr wrap="none">
            <a:spAutoFit/>
          </a:bodyPr>
          <a:lstStyle/>
          <a:p>
            <a:pPr algn="r" rtl="1"/>
            <a:r>
              <a:rPr lang="en-US" sz="2400" b="1" dirty="0">
                <a:solidFill>
                  <a:prstClr val="black"/>
                </a:solidFill>
              </a:rPr>
              <a:t>object</a:t>
            </a:r>
            <a:endParaRPr lang="ar-SA" sz="2400" dirty="0">
              <a:solidFill>
                <a:prstClr val="black"/>
              </a:solidFill>
            </a:endParaRPr>
          </a:p>
        </p:txBody>
      </p:sp>
    </p:spTree>
    <p:extLst>
      <p:ext uri="{BB962C8B-B14F-4D97-AF65-F5344CB8AC3E}">
        <p14:creationId xmlns:p14="http://schemas.microsoft.com/office/powerpoint/2010/main" val="8550648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4"/>
            <a:ext cx="9144000" cy="523220"/>
          </a:xfrm>
          <a:prstGeom prst="rect">
            <a:avLst/>
          </a:prstGeom>
          <a:solidFill>
            <a:schemeClr val="tx1"/>
          </a:solidFill>
          <a:ln>
            <a:solidFill>
              <a:schemeClr val="bg1"/>
            </a:solidFill>
          </a:ln>
        </p:spPr>
        <p:txBody>
          <a:bodyPr wrap="square" rtlCol="1">
            <a:spAutoFit/>
          </a:bodyPr>
          <a:lstStyle/>
          <a:p>
            <a:pPr algn="ctr" rtl="1"/>
            <a:r>
              <a:rPr lang="en-US" sz="2800" b="1" dirty="0">
                <a:solidFill>
                  <a:prstClr val="black"/>
                </a:solidFill>
              </a:rPr>
              <a:t>Images formed by Flat mirrors </a:t>
            </a:r>
            <a:endParaRPr lang="ar-SA" sz="2800" dirty="0">
              <a:solidFill>
                <a:prstClr val="black"/>
              </a:solidFill>
              <a:cs typeface="Times New Roman"/>
            </a:endParaRPr>
          </a:p>
        </p:txBody>
      </p:sp>
      <p:sp>
        <p:nvSpPr>
          <p:cNvPr id="5" name="Rectangle 4"/>
          <p:cNvSpPr/>
          <p:nvPr/>
        </p:nvSpPr>
        <p:spPr>
          <a:xfrm>
            <a:off x="209520" y="5181600"/>
            <a:ext cx="8858280" cy="1569660"/>
          </a:xfrm>
          <a:prstGeom prst="rect">
            <a:avLst/>
          </a:prstGeom>
          <a:solidFill>
            <a:schemeClr val="tx1"/>
          </a:solidFill>
          <a:ln>
            <a:solidFill>
              <a:schemeClr val="bg1"/>
            </a:solidFill>
          </a:ln>
        </p:spPr>
        <p:txBody>
          <a:bodyPr wrap="square">
            <a:spAutoFit/>
          </a:bodyPr>
          <a:lstStyle/>
          <a:p>
            <a:pPr algn="just"/>
            <a:r>
              <a:rPr lang="en-US" sz="2400" dirty="0">
                <a:solidFill>
                  <a:srgbClr val="C00000"/>
                </a:solidFill>
              </a:rPr>
              <a:t>In summary, the image formed by a flat mirror has the following properties:</a:t>
            </a:r>
          </a:p>
          <a:p>
            <a:pPr algn="just"/>
            <a:r>
              <a:rPr lang="en-US" sz="2400" b="1" dirty="0">
                <a:solidFill>
                  <a:prstClr val="black"/>
                </a:solidFill>
              </a:rPr>
              <a:t>1. The image is as far behind the mirror as the object is in front.</a:t>
            </a:r>
          </a:p>
          <a:p>
            <a:pPr algn="just"/>
            <a:r>
              <a:rPr lang="en-US" sz="2400" b="1" dirty="0">
                <a:solidFill>
                  <a:prstClr val="black"/>
                </a:solidFill>
              </a:rPr>
              <a:t>2. The image is unmagnified, virtual, and upright. </a:t>
            </a:r>
            <a:endParaRPr lang="ar-SA" sz="2400" dirty="0">
              <a:solidFill>
                <a:prstClr val="black"/>
              </a:solidFill>
            </a:endParaRPr>
          </a:p>
        </p:txBody>
      </p:sp>
      <p:pic>
        <p:nvPicPr>
          <p:cNvPr id="2050" name="Picture 2"/>
          <p:cNvPicPr>
            <a:picLocks noChangeAspect="1" noChangeArrowheads="1"/>
          </p:cNvPicPr>
          <p:nvPr/>
        </p:nvPicPr>
        <p:blipFill>
          <a:blip r:embed="rId2"/>
          <a:srcRect l="71164" t="20737" r="4703" b="35910"/>
          <a:stretch>
            <a:fillRect/>
          </a:stretch>
        </p:blipFill>
        <p:spPr bwMode="auto">
          <a:xfrm>
            <a:off x="2271936" y="609600"/>
            <a:ext cx="4509864" cy="4429132"/>
          </a:xfrm>
          <a:prstGeom prst="rect">
            <a:avLst/>
          </a:prstGeom>
          <a:noFill/>
          <a:ln w="9525">
            <a:solidFill>
              <a:schemeClr val="bg1"/>
            </a:solidFill>
            <a:miter lim="800000"/>
            <a:headEnd/>
            <a:tailEnd/>
          </a:ln>
          <a:effectLst/>
        </p:spPr>
      </p:pic>
    </p:spTree>
    <p:extLst>
      <p:ext uri="{BB962C8B-B14F-4D97-AF65-F5344CB8AC3E}">
        <p14:creationId xmlns:p14="http://schemas.microsoft.com/office/powerpoint/2010/main" val="24844454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l="10520" t="26156" r="29455" b="9899"/>
          <a:stretch>
            <a:fillRect/>
          </a:stretch>
        </p:blipFill>
        <p:spPr bwMode="auto">
          <a:xfrm>
            <a:off x="504056" y="228600"/>
            <a:ext cx="8244408" cy="6409928"/>
          </a:xfrm>
          <a:prstGeom prst="rect">
            <a:avLst/>
          </a:prstGeom>
          <a:noFill/>
          <a:ln w="9525">
            <a:noFill/>
            <a:miter lim="800000"/>
            <a:headEnd/>
            <a:tailEnd/>
          </a:ln>
          <a:effectLst/>
        </p:spPr>
      </p:pic>
    </p:spTree>
    <p:extLst>
      <p:ext uri="{BB962C8B-B14F-4D97-AF65-F5344CB8AC3E}">
        <p14:creationId xmlns:p14="http://schemas.microsoft.com/office/powerpoint/2010/main" val="5477743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3657600"/>
            <a:ext cx="8363272" cy="2308324"/>
          </a:xfrm>
          <a:prstGeom prst="rect">
            <a:avLst/>
          </a:prstGeom>
          <a:solidFill>
            <a:schemeClr val="tx1"/>
          </a:solidFill>
        </p:spPr>
        <p:txBody>
          <a:bodyPr wrap="square">
            <a:spAutoFit/>
          </a:bodyPr>
          <a:lstStyle/>
          <a:p>
            <a:pPr algn="just"/>
            <a:r>
              <a:rPr lang="en-US" sz="2400" b="1" dirty="0">
                <a:solidFill>
                  <a:srgbClr val="0070C0"/>
                </a:solidFill>
              </a:rPr>
              <a:t>Quick Quiz </a:t>
            </a:r>
            <a:r>
              <a:rPr lang="en-US" sz="2400" b="1" dirty="0" smtClean="0">
                <a:solidFill>
                  <a:srgbClr val="0070C0"/>
                </a:solidFill>
              </a:rPr>
              <a:t>35.1</a:t>
            </a:r>
          </a:p>
          <a:p>
            <a:pPr algn="just"/>
            <a:r>
              <a:rPr lang="en-US" sz="2400" b="1" dirty="0" smtClean="0">
                <a:solidFill>
                  <a:srgbClr val="0070C0"/>
                </a:solidFill>
              </a:rPr>
              <a:t> </a:t>
            </a:r>
            <a:r>
              <a:rPr lang="en-US" sz="2400" b="1" dirty="0">
                <a:solidFill>
                  <a:schemeClr val="bg1"/>
                </a:solidFill>
              </a:rPr>
              <a:t>In the movies, you sometimes see an actor looking in a </a:t>
            </a:r>
            <a:r>
              <a:rPr lang="en-US" sz="2400" b="1" dirty="0" smtClean="0">
                <a:solidFill>
                  <a:schemeClr val="bg1"/>
                </a:solidFill>
              </a:rPr>
              <a:t>mirror and </a:t>
            </a:r>
            <a:r>
              <a:rPr lang="en-US" sz="2400" b="1" dirty="0">
                <a:solidFill>
                  <a:schemeClr val="bg1"/>
                </a:solidFill>
              </a:rPr>
              <a:t>you can see his face in the mirror. During the filming of such a scene, </a:t>
            </a:r>
            <a:r>
              <a:rPr lang="en-US" sz="2400" b="1" dirty="0" smtClean="0">
                <a:solidFill>
                  <a:schemeClr val="bg1"/>
                </a:solidFill>
              </a:rPr>
              <a:t>what does </a:t>
            </a:r>
            <a:r>
              <a:rPr lang="en-US" sz="2400" b="1" dirty="0">
                <a:solidFill>
                  <a:schemeClr val="bg1"/>
                </a:solidFill>
              </a:rPr>
              <a:t>the actor see in the mirror? (a) his face (b) your face (c) the </a:t>
            </a:r>
            <a:r>
              <a:rPr lang="en-US" sz="2400" b="1" dirty="0" smtClean="0">
                <a:solidFill>
                  <a:schemeClr val="bg1"/>
                </a:solidFill>
              </a:rPr>
              <a:t>director’s face </a:t>
            </a:r>
            <a:r>
              <a:rPr lang="en-US" sz="2400" b="1" dirty="0">
                <a:solidFill>
                  <a:schemeClr val="bg1"/>
                </a:solidFill>
              </a:rPr>
              <a:t>(d) the movie camera (e) impossible to </a:t>
            </a:r>
            <a:r>
              <a:rPr lang="en-US" sz="2400" b="1" dirty="0" smtClean="0">
                <a:solidFill>
                  <a:schemeClr val="bg1"/>
                </a:solidFill>
              </a:rPr>
              <a:t>determine.</a:t>
            </a:r>
            <a:endParaRPr lang="en-US" sz="2400" b="1" dirty="0">
              <a:solidFill>
                <a:schemeClr val="bg1"/>
              </a:solidFill>
            </a:endParaRPr>
          </a:p>
        </p:txBody>
      </p:sp>
      <p:sp>
        <p:nvSpPr>
          <p:cNvPr id="5" name="Rectangle 4"/>
          <p:cNvSpPr/>
          <p:nvPr/>
        </p:nvSpPr>
        <p:spPr>
          <a:xfrm>
            <a:off x="395536" y="914400"/>
            <a:ext cx="8424936" cy="1938992"/>
          </a:xfrm>
          <a:prstGeom prst="rect">
            <a:avLst/>
          </a:prstGeom>
          <a:solidFill>
            <a:schemeClr val="tx1"/>
          </a:solidFill>
          <a:ln>
            <a:solidFill>
              <a:schemeClr val="bg1"/>
            </a:solidFill>
          </a:ln>
        </p:spPr>
        <p:txBody>
          <a:bodyPr wrap="square">
            <a:spAutoFit/>
          </a:bodyPr>
          <a:lstStyle/>
          <a:p>
            <a:pPr algn="just"/>
            <a:r>
              <a:rPr lang="en-US" sz="2400" b="1" dirty="0">
                <a:solidFill>
                  <a:srgbClr val="0070C0"/>
                </a:solidFill>
              </a:rPr>
              <a:t>Quick Quiz 36.1</a:t>
            </a:r>
          </a:p>
          <a:p>
            <a:pPr algn="just"/>
            <a:r>
              <a:rPr lang="en-US" sz="2000" b="1" dirty="0">
                <a:solidFill>
                  <a:prstClr val="black"/>
                </a:solidFill>
              </a:rPr>
              <a:t> </a:t>
            </a:r>
            <a:r>
              <a:rPr lang="en-US" sz="2400" b="1" dirty="0">
                <a:solidFill>
                  <a:prstClr val="black"/>
                </a:solidFill>
              </a:rPr>
              <a:t>You are standing approximately 2 m away from a mirror. The mirror has water spots on its surface. True or False: It is possible for you to see the water spots and your image both in focus at the same time.</a:t>
            </a:r>
          </a:p>
        </p:txBody>
      </p:sp>
    </p:spTree>
    <p:extLst>
      <p:ext uri="{BB962C8B-B14F-4D97-AF65-F5344CB8AC3E}">
        <p14:creationId xmlns:p14="http://schemas.microsoft.com/office/powerpoint/2010/main" val="31534074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467" t="16270" r="41992" b="29546"/>
          <a:stretch/>
        </p:blipFill>
        <p:spPr bwMode="auto">
          <a:xfrm>
            <a:off x="251520" y="188640"/>
            <a:ext cx="8784976" cy="65527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1375055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srcRect l="8663" t="16401" r="45921" b="20737"/>
          <a:stretch>
            <a:fillRect/>
          </a:stretch>
        </p:blipFill>
        <p:spPr bwMode="auto">
          <a:xfrm>
            <a:off x="0" y="0"/>
            <a:ext cx="5500694" cy="6858000"/>
          </a:xfrm>
          <a:prstGeom prst="rect">
            <a:avLst/>
          </a:prstGeom>
          <a:noFill/>
          <a:ln w="9525">
            <a:noFill/>
            <a:miter lim="800000"/>
            <a:headEnd/>
            <a:tailEnd/>
          </a:ln>
          <a:effectLst/>
        </p:spPr>
      </p:pic>
      <p:pic>
        <p:nvPicPr>
          <p:cNvPr id="4099" name="Picture 3"/>
          <p:cNvPicPr>
            <a:picLocks noChangeAspect="1" noChangeArrowheads="1"/>
          </p:cNvPicPr>
          <p:nvPr/>
        </p:nvPicPr>
        <p:blipFill>
          <a:blip r:embed="rId2"/>
          <a:srcRect l="64771" t="23988" r="16687" b="30491"/>
          <a:stretch>
            <a:fillRect/>
          </a:stretch>
        </p:blipFill>
        <p:spPr bwMode="auto">
          <a:xfrm>
            <a:off x="5500694" y="0"/>
            <a:ext cx="3643306" cy="6858000"/>
          </a:xfrm>
          <a:prstGeom prst="rect">
            <a:avLst/>
          </a:prstGeom>
          <a:noFill/>
          <a:ln w="9525">
            <a:noFill/>
            <a:miter lim="800000"/>
            <a:headEnd/>
            <a:tailEnd/>
          </a:ln>
          <a:effectLst/>
        </p:spPr>
      </p:pic>
    </p:spTree>
    <p:extLst>
      <p:ext uri="{BB962C8B-B14F-4D97-AF65-F5344CB8AC3E}">
        <p14:creationId xmlns:p14="http://schemas.microsoft.com/office/powerpoint/2010/main" val="39559451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582" t="15152" r="16670" b="14087"/>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25979950"/>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TotalTime>
  <Words>502</Words>
  <Application>Microsoft Office PowerPoint</Application>
  <PresentationFormat>On-screen Show (4:3)</PresentationFormat>
  <Paragraphs>34</Paragraphs>
  <Slides>15</Slides>
  <Notes>1</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Munirah</dc:creator>
  <cp:lastModifiedBy>Munirah</cp:lastModifiedBy>
  <cp:revision>2</cp:revision>
  <dcterms:created xsi:type="dcterms:W3CDTF">2012-09-13T18:47:18Z</dcterms:created>
  <dcterms:modified xsi:type="dcterms:W3CDTF">2012-09-13T19:12:15Z</dcterms:modified>
</cp:coreProperties>
</file>