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13"/>
  </p:notesMasterIdLst>
  <p:handoutMasterIdLst>
    <p:handoutMasterId r:id="rId14"/>
  </p:handoutMasterIdLst>
  <p:sldIdLst>
    <p:sldId id="334" r:id="rId2"/>
    <p:sldId id="366" r:id="rId3"/>
    <p:sldId id="367" r:id="rId4"/>
    <p:sldId id="333" r:id="rId5"/>
    <p:sldId id="335" r:id="rId6"/>
    <p:sldId id="336" r:id="rId7"/>
    <p:sldId id="337" r:id="rId8"/>
    <p:sldId id="338" r:id="rId9"/>
    <p:sldId id="339" r:id="rId10"/>
    <p:sldId id="340" r:id="rId11"/>
    <p:sldId id="34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64" autoAdjust="0"/>
    <p:restoredTop sz="94709" autoAdjust="0"/>
  </p:normalViewPr>
  <p:slideViewPr>
    <p:cSldViewPr>
      <p:cViewPr varScale="1">
        <p:scale>
          <a:sx n="48" d="100"/>
          <a:sy n="48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017B4-E101-4E61-B9A7-7E97C75349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2AED6-9FDA-4037-8DCB-19DC987E52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C4002-234F-42F2-8570-60C00A650F03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27240-22B1-4462-8600-C05F6072B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27240-22B1-4462-8600-C05F6072B35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27240-22B1-4462-8600-C05F6072B35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27240-22B1-4462-8600-C05F6072B35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27240-22B1-4462-8600-C05F6072B35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27240-22B1-4462-8600-C05F6072B35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27240-22B1-4462-8600-C05F6072B35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27240-22B1-4462-8600-C05F6072B35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27240-22B1-4462-8600-C05F6072B35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27240-22B1-4462-8600-C05F6072B35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42529C-5D62-483D-8D4C-C652DDDF38B5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810577-ADDE-4861-B295-9ABDB4CE16C7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63D7A1-ED85-494B-AB9B-49CFD16AFA35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2B605-5B97-4954-8E25-86B3EA38F267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8DC090-6E74-43D9-A21B-819D2482C07C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7A29-5CC3-4EB8-9B36-9456134785F2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DA532-97C8-4E75-A8AD-54C3C4EB8CDC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C6C3F5-DA18-4766-BD95-6FD1C9A9ADD4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8B2E0-1FA1-4D7E-A694-E8BF8E2D540C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B34328-E717-4FAB-8945-AB81E803BD21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75B88B-5352-4408-BB25-D252C1A527B3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974A332-73D0-4C6D-A43B-DB800DE5E078}" type="datetime1">
              <a:rPr lang="en-US" smtClean="0"/>
              <a:pPr/>
              <a:t>9/28/2012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F1DDD07-C426-4B69-8CF5-FABA55699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rtl="1"/>
            <a:r>
              <a:rPr lang="ar-SA" sz="3200" dirty="0" smtClean="0">
                <a:solidFill>
                  <a:schemeClr val="accent2"/>
                </a:solidFill>
              </a:rPr>
              <a:t>تصنيف التشكيلات في المركبات التي تحتوي على أكثر من ذرة كربون كيرالية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266243" name="Object 3"/>
          <p:cNvGraphicFramePr>
            <a:graphicFrameLocks noChangeAspect="1"/>
          </p:cNvGraphicFramePr>
          <p:nvPr/>
        </p:nvGraphicFramePr>
        <p:xfrm>
          <a:off x="1500166" y="928670"/>
          <a:ext cx="5389563" cy="2090737"/>
        </p:xfrm>
        <a:graphic>
          <a:graphicData uri="http://schemas.openxmlformats.org/presentationml/2006/ole">
            <p:oleObj spid="_x0000_s267266" name="CS ChemDraw Drawing" r:id="rId3" imgW="5389560" imgH="2090160" progId="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268290" name="Object 2"/>
          <p:cNvGraphicFramePr>
            <a:graphicFrameLocks noChangeAspect="1"/>
          </p:cNvGraphicFramePr>
          <p:nvPr/>
        </p:nvGraphicFramePr>
        <p:xfrm>
          <a:off x="2789238" y="857250"/>
          <a:ext cx="3668712" cy="4918075"/>
        </p:xfrm>
        <a:graphic>
          <a:graphicData uri="http://schemas.openxmlformats.org/presentationml/2006/ole">
            <p:oleObj spid="_x0000_s268290" name="CS ChemDraw Drawing" r:id="rId3" imgW="3377880" imgH="4531320" progId="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6500826" y="2928934"/>
            <a:ext cx="1896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Enantiomers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ar-SA" b="1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428860" y="2786058"/>
            <a:ext cx="3025947" cy="3155414"/>
            <a:chOff x="2428860" y="2786058"/>
            <a:chExt cx="3025947" cy="3155414"/>
          </a:xfrm>
        </p:grpSpPr>
        <p:sp>
          <p:nvSpPr>
            <p:cNvPr id="6" name="TextBox 5"/>
            <p:cNvSpPr txBox="1"/>
            <p:nvPr/>
          </p:nvSpPr>
          <p:spPr>
            <a:xfrm>
              <a:off x="2500298" y="2786058"/>
              <a:ext cx="311303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dirty="0" smtClean="0"/>
                <a:t>1</a:t>
              </a:r>
              <a:endParaRPr lang="ar-SA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72066" y="2857496"/>
              <a:ext cx="311303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dirty="0" smtClean="0"/>
                <a:t>2</a:t>
              </a:r>
              <a:endParaRPr lang="ar-SA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28860" y="5572140"/>
              <a:ext cx="311303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dirty="0" smtClean="0"/>
                <a:t>3</a:t>
              </a:r>
              <a:endParaRPr lang="ar-SA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43504" y="5500702"/>
              <a:ext cx="311303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dirty="0" smtClean="0"/>
                <a:t>4</a:t>
              </a:r>
              <a:endParaRPr lang="ar-S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4" name="Object 2"/>
          <p:cNvGraphicFramePr>
            <a:graphicFrameLocks noChangeAspect="1"/>
          </p:cNvGraphicFramePr>
          <p:nvPr/>
        </p:nvGraphicFramePr>
        <p:xfrm>
          <a:off x="1285852" y="1714488"/>
          <a:ext cx="6326188" cy="2746375"/>
        </p:xfrm>
        <a:graphic>
          <a:graphicData uri="http://schemas.openxmlformats.org/presentationml/2006/ole">
            <p:oleObj spid="_x0000_s122882" name="CS ChemDraw Drawing" r:id="rId4" imgW="5155920" imgH="2151360" progId="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28926" y="642918"/>
            <a:ext cx="57297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امثلة على المركبات التي تحتوي على أكثر من ذرة كيرالية </a:t>
            </a:r>
          </a:p>
          <a:p>
            <a:pPr algn="r" rtl="1"/>
            <a:r>
              <a:rPr lang="ar-SA" dirty="0" smtClean="0"/>
              <a:t>البنتوز و 2و3 –ثنائي كلورو بنتان</a:t>
            </a:r>
          </a:p>
          <a:p>
            <a:pPr algn="r" rtl="1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28860" y="4786322"/>
            <a:ext cx="4604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dirty="0" smtClean="0"/>
              <a:t>عدد المتشكلات الفراغية = </a:t>
            </a:r>
            <a:r>
              <a:rPr lang="en-US" dirty="0" smtClean="0"/>
              <a:t>2</a:t>
            </a:r>
            <a:r>
              <a:rPr lang="en-US" baseline="30000" dirty="0" smtClean="0"/>
              <a:t>n</a:t>
            </a:r>
            <a:r>
              <a:rPr lang="en-US" dirty="0" smtClean="0"/>
              <a:t> </a:t>
            </a:r>
          </a:p>
          <a:p>
            <a:pPr algn="r" rtl="1"/>
            <a:r>
              <a:rPr lang="ar-SA" dirty="0" smtClean="0"/>
              <a:t>حيث </a:t>
            </a:r>
            <a:r>
              <a:rPr lang="en-US" dirty="0" smtClean="0"/>
              <a:t> n </a:t>
            </a:r>
            <a:r>
              <a:rPr lang="ar-SA" dirty="0" smtClean="0"/>
              <a:t>عدد ذرات الكربون الكيرالية في المركب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192" y="857232"/>
            <a:ext cx="8092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dirty="0" smtClean="0"/>
              <a:t>عدد المتشكلات الفراغية للمركب 2و3- ثنائي كلوروبنتان تساوي </a:t>
            </a:r>
            <a:r>
              <a:rPr lang="ar-SA" baseline="30000" dirty="0" smtClean="0"/>
              <a:t>2</a:t>
            </a:r>
            <a:r>
              <a:rPr lang="ar-SA" dirty="0" smtClean="0"/>
              <a:t>2=4 و هي كتالي:</a:t>
            </a:r>
          </a:p>
          <a:p>
            <a:pPr algn="r" rtl="1"/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28728" y="4000504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نوع التشكيل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المتشكل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حول </a:t>
                      </a:r>
                      <a:r>
                        <a:rPr lang="en-US" dirty="0" smtClean="0"/>
                        <a:t>C3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حول </a:t>
                      </a:r>
                      <a:r>
                        <a:rPr lang="en-US" dirty="0" smtClean="0"/>
                        <a:t>C2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3906" name="Object 2"/>
          <p:cNvGraphicFramePr>
            <a:graphicFrameLocks noChangeAspect="1"/>
          </p:cNvGraphicFramePr>
          <p:nvPr/>
        </p:nvGraphicFramePr>
        <p:xfrm>
          <a:off x="2571736" y="2000240"/>
          <a:ext cx="3671888" cy="1611312"/>
        </p:xfrm>
        <a:graphic>
          <a:graphicData uri="http://schemas.openxmlformats.org/presentationml/2006/ole">
            <p:oleObj spid="_x0000_s123906" name="CS ChemDraw Drawing" r:id="rId4" imgW="2991960" imgH="1262160" progId="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857356" y="428604"/>
          <a:ext cx="5000661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887"/>
                <a:gridCol w="1666887"/>
                <a:gridCol w="1666887"/>
              </a:tblGrid>
              <a:tr h="273846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نوع التشكيل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المتشكل</a:t>
                      </a:r>
                      <a:endParaRPr lang="en-US" sz="1400" dirty="0"/>
                    </a:p>
                  </a:txBody>
                  <a:tcPr/>
                </a:tc>
              </a:tr>
              <a:tr h="273846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حول </a:t>
                      </a:r>
                      <a:r>
                        <a:rPr lang="en-US" sz="1400" dirty="0" smtClean="0"/>
                        <a:t>C3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حول </a:t>
                      </a:r>
                      <a:r>
                        <a:rPr lang="en-US" sz="1400" dirty="0" smtClean="0"/>
                        <a:t>C2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27384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6"/>
                          </a:solidFill>
                        </a:rPr>
                        <a:t>R</a:t>
                      </a:r>
                      <a:endParaRPr lang="en-US" sz="14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6"/>
                          </a:solidFill>
                        </a:rPr>
                        <a:t>R</a:t>
                      </a:r>
                      <a:endParaRPr lang="en-US" sz="14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27384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</a:tr>
              <a:tr h="27384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6"/>
                          </a:solidFill>
                        </a:rPr>
                        <a:t>R</a:t>
                      </a:r>
                      <a:endParaRPr lang="en-US" sz="14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6"/>
                          </a:solidFill>
                        </a:rPr>
                        <a:t>S</a:t>
                      </a:r>
                      <a:endParaRPr lang="en-US" sz="14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6"/>
                          </a:solidFill>
                        </a:rPr>
                        <a:t>3</a:t>
                      </a:r>
                      <a:endParaRPr lang="en-US" sz="14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27384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lowchart: Connector 3"/>
          <p:cNvSpPr/>
          <p:nvPr/>
        </p:nvSpPr>
        <p:spPr>
          <a:xfrm>
            <a:off x="6429388" y="1142984"/>
            <a:ext cx="142876" cy="142876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6429388" y="1785926"/>
            <a:ext cx="142876" cy="142876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1808" y="2500306"/>
            <a:ext cx="8125942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ar-SA" dirty="0" smtClean="0"/>
              <a:t>المتشكلان( 1و 3 ) و (2و4) عبارة عن دياستريومران</a:t>
            </a:r>
          </a:p>
          <a:p>
            <a:pPr algn="r" rtl="1"/>
            <a:r>
              <a:rPr lang="ar-SA" b="1" u="sng" dirty="0" smtClean="0">
                <a:solidFill>
                  <a:schemeClr val="accent6"/>
                </a:solidFill>
              </a:rPr>
              <a:t> صنوان  </a:t>
            </a:r>
            <a:r>
              <a:rPr lang="ar-SA" b="1" u="sng" dirty="0" err="1" smtClean="0">
                <a:solidFill>
                  <a:schemeClr val="accent6"/>
                </a:solidFill>
              </a:rPr>
              <a:t>الدياستريومران</a:t>
            </a:r>
            <a:r>
              <a:rPr lang="en-US" dirty="0" err="1" smtClean="0">
                <a:solidFill>
                  <a:srgbClr val="FF0000"/>
                </a:solidFill>
              </a:rPr>
              <a:t>Diastereomers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ar-SA" b="1" u="sng" dirty="0" smtClean="0">
                <a:solidFill>
                  <a:schemeClr val="accent6"/>
                </a:solidFill>
              </a:rPr>
              <a:t> :</a:t>
            </a:r>
          </a:p>
          <a:p>
            <a:pPr algn="r" rtl="1"/>
            <a:r>
              <a:rPr lang="ar-SA" dirty="0" smtClean="0"/>
              <a:t>هما مركبان يتفقان في الصيغة الجزيئية و التركيبية و المجموعات الوظيفية و كل منهما</a:t>
            </a:r>
          </a:p>
          <a:p>
            <a:pPr algn="r" rtl="1"/>
            <a:r>
              <a:rPr lang="ar-SA" dirty="0" smtClean="0"/>
              <a:t> يحتوي على ذرتين كيراليتين التشكيل الفراغي حول أحدهما متشابة في المركبين,</a:t>
            </a:r>
          </a:p>
          <a:p>
            <a:pPr algn="r" rtl="1"/>
            <a:r>
              <a:rPr lang="ar-SA" dirty="0" smtClean="0"/>
              <a:t> أما التشكيل الفراغي حول المركز الكيرالي الثاني في أحدهما صورة مرآة في الثاني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4500570"/>
            <a:ext cx="834395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dirty="0" smtClean="0"/>
              <a:t>اما  العلاقة بين المتشكلين  (1و2 ) أو ( 3و 4 ) فهي </a:t>
            </a:r>
            <a:r>
              <a:rPr lang="ar-SA" b="1" u="sng" dirty="0" smtClean="0">
                <a:solidFill>
                  <a:schemeClr val="accent6"/>
                </a:solidFill>
              </a:rPr>
              <a:t>علاقة  صوري - </a:t>
            </a:r>
            <a:r>
              <a:rPr lang="ar-SA" b="1" u="sng" dirty="0" err="1" smtClean="0">
                <a:solidFill>
                  <a:schemeClr val="accent6"/>
                </a:solidFill>
              </a:rPr>
              <a:t>متمارئين</a:t>
            </a:r>
            <a:r>
              <a:rPr lang="ar-SA" b="1" u="sng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Enantiomers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ar-SA" b="1" dirty="0" smtClean="0">
              <a:solidFill>
                <a:srgbClr val="FF0000"/>
              </a:solidFill>
            </a:endParaRPr>
          </a:p>
          <a:p>
            <a:pPr algn="r" rtl="1"/>
            <a:r>
              <a:rPr lang="ar-SA" b="1" u="sng" dirty="0" smtClean="0">
                <a:solidFill>
                  <a:schemeClr val="accent6"/>
                </a:solidFill>
              </a:rPr>
              <a:t> </a:t>
            </a:r>
            <a:r>
              <a:rPr lang="ar-SA" dirty="0" smtClean="0"/>
              <a:t>أي الجسم  </a:t>
            </a:r>
            <a:r>
              <a:rPr lang="ar-SA" dirty="0" err="1" smtClean="0"/>
              <a:t>و</a:t>
            </a:r>
            <a:r>
              <a:rPr lang="ar-SA" dirty="0" smtClean="0"/>
              <a:t> صورته في المرآة حيث أن التشكيل الفراغي حول الذرتين في أحدهما صورة مرآة  للتشكيل الفراغي في المتشكل الآخر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28860" y="2857496"/>
            <a:ext cx="26641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930" name="Object 2"/>
          <p:cNvGraphicFramePr>
            <a:graphicFrameLocks noChangeAspect="1"/>
          </p:cNvGraphicFramePr>
          <p:nvPr/>
        </p:nvGraphicFramePr>
        <p:xfrm>
          <a:off x="741363" y="725488"/>
          <a:ext cx="7334250" cy="4162425"/>
        </p:xfrm>
        <a:graphic>
          <a:graphicData uri="http://schemas.openxmlformats.org/presentationml/2006/ole">
            <p:oleObj spid="_x0000_s124930" name="CS ChemDraw Drawing" r:id="rId4" imgW="5976360" imgH="3261240" progId="">
              <p:embed/>
            </p:oleObj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86116" y="5072074"/>
            <a:ext cx="195117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Diastereomers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85852" y="5072074"/>
            <a:ext cx="1896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Enantiomers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672" y="571480"/>
            <a:ext cx="8464240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dirty="0" smtClean="0"/>
              <a:t>للتفرقة بين زوج دياستريومران يطلق على أحدهما  أسم ارثرو و الأخر ثريو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المتشكل ارثرو : </a:t>
            </a:r>
          </a:p>
          <a:p>
            <a:pPr algn="r" rtl="1"/>
            <a:r>
              <a:rPr lang="ar-SA" dirty="0" smtClean="0"/>
              <a:t>الذي يكون فية التشكيل حول أحد المركزين الكيراليين </a:t>
            </a:r>
            <a:r>
              <a:rPr lang="en-US" dirty="0" smtClean="0"/>
              <a:t>R </a:t>
            </a:r>
            <a:r>
              <a:rPr lang="ar-SA" dirty="0" smtClean="0"/>
              <a:t> و حول الثاني </a:t>
            </a:r>
            <a:r>
              <a:rPr lang="en-US" dirty="0" smtClean="0"/>
              <a:t>S</a:t>
            </a:r>
          </a:p>
          <a:p>
            <a:pPr algn="r" rtl="1"/>
            <a:endParaRPr lang="en-US" dirty="0" smtClean="0"/>
          </a:p>
          <a:p>
            <a:pPr algn="r" rtl="1"/>
            <a:r>
              <a:rPr lang="ar-SA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المتشكل ثريو :</a:t>
            </a:r>
          </a:p>
          <a:p>
            <a:pPr algn="r" rtl="1"/>
            <a:r>
              <a:rPr lang="ar-SA" dirty="0" smtClean="0"/>
              <a:t>فيكون التشكيل حول المركزين من نفس النوع </a:t>
            </a:r>
            <a:r>
              <a:rPr lang="en-US" dirty="0" smtClean="0"/>
              <a:t>R,R </a:t>
            </a:r>
            <a:r>
              <a:rPr lang="ar-SA" dirty="0" smtClean="0"/>
              <a:t>أو </a:t>
            </a:r>
            <a:r>
              <a:rPr lang="en-US" dirty="0" smtClean="0"/>
              <a:t>S,S </a:t>
            </a:r>
          </a:p>
          <a:p>
            <a:pPr algn="r" rtl="1"/>
            <a:endParaRPr lang="en-US" dirty="0" smtClean="0"/>
          </a:p>
          <a:p>
            <a:pPr algn="r" rtl="1"/>
            <a:r>
              <a:rPr lang="ar-SA" dirty="0" smtClean="0"/>
              <a:t>في المثال السابق المتشكلين  </a:t>
            </a:r>
            <a:r>
              <a:rPr lang="en-US" dirty="0" smtClean="0"/>
              <a:t>1,2 </a:t>
            </a:r>
            <a:r>
              <a:rPr lang="ar-SA" dirty="0" smtClean="0"/>
              <a:t> ثريو -دياستريومر</a:t>
            </a:r>
          </a:p>
          <a:p>
            <a:pPr algn="r" rtl="1"/>
            <a:r>
              <a:rPr lang="ar-SA" dirty="0" smtClean="0"/>
              <a:t>اما المتشكلين </a:t>
            </a:r>
            <a:r>
              <a:rPr lang="en-US" dirty="0" smtClean="0"/>
              <a:t>3,4 </a:t>
            </a:r>
            <a:r>
              <a:rPr lang="ar-SA" dirty="0" smtClean="0"/>
              <a:t>فهما ارثرو –دياستريومر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الدياستريومران ارثرو و ثريو لاي مركبين يختلفان عن المتمارئين في أن لكل منهما له</a:t>
            </a:r>
          </a:p>
          <a:p>
            <a:pPr algn="r" rtl="1"/>
            <a:r>
              <a:rPr lang="ar-SA" dirty="0" smtClean="0"/>
              <a:t> نشاط ضوئي الخاص بة و ان زاوية انحراف الضوء المستقطب بواسطة  لاحدهما لا تساوي</a:t>
            </a:r>
          </a:p>
          <a:p>
            <a:pPr algn="r" rtl="1"/>
            <a:r>
              <a:rPr lang="ar-SA" dirty="0" smtClean="0"/>
              <a:t>بالضرورة زاوية الإنحراف للثاني و اتجاة انحراف الضوءيمكن أن يكون مع أو ضد عقارب</a:t>
            </a:r>
          </a:p>
          <a:p>
            <a:pPr algn="r" rtl="1"/>
            <a:r>
              <a:rPr lang="ar-SA" dirty="0" smtClean="0"/>
              <a:t> الساعة لكليهما </a:t>
            </a:r>
          </a:p>
          <a:p>
            <a:pPr algn="r" rtl="1"/>
            <a:r>
              <a:rPr lang="ar-SA" dirty="0" smtClean="0"/>
              <a:t>كذلك يختلف الدياستويومرين في الخواص الفيزيائية و الكيميائية </a:t>
            </a:r>
          </a:p>
          <a:p>
            <a:pPr algn="r" rtl="1"/>
            <a:r>
              <a:rPr lang="ar-SA" dirty="0" smtClean="0"/>
              <a:t> </a:t>
            </a:r>
          </a:p>
          <a:p>
            <a:pPr algn="r" rt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428604"/>
            <a:ext cx="838890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dirty="0" smtClean="0"/>
              <a:t>هناك حالة خاصة وهي حالة دياستريومر – ارثرو  الذي يكون فية ذرتا الكربون الكيراليتان </a:t>
            </a:r>
          </a:p>
          <a:p>
            <a:pPr algn="r" rtl="1"/>
            <a:r>
              <a:rPr lang="ar-SA" dirty="0" smtClean="0"/>
              <a:t>متشابهتين بمعنى أن المجموعات حول هاتين الذرتين متشابهة كما هو الحال في</a:t>
            </a:r>
          </a:p>
          <a:p>
            <a:pPr algn="r" rtl="1"/>
            <a:r>
              <a:rPr lang="ar-SA" dirty="0" smtClean="0"/>
              <a:t> المتشكل التالي للحامض </a:t>
            </a:r>
            <a:r>
              <a:rPr lang="en-US" dirty="0" smtClean="0"/>
              <a:t>(S)3, (R)2</a:t>
            </a:r>
            <a:r>
              <a:rPr lang="ar-SA" dirty="0" smtClean="0"/>
              <a:t>- داي هيدروكسي سكسنيك </a:t>
            </a:r>
          </a:p>
          <a:p>
            <a:pPr algn="r" rtl="1"/>
            <a:r>
              <a:rPr lang="ar-SA" dirty="0" smtClean="0"/>
              <a:t>فلقد وجد ان الدياستريومر غير نشيط ضوئياً بالرغم من وجود ذرتين كربون كيراليتين </a:t>
            </a:r>
          </a:p>
          <a:p>
            <a:pPr algn="r" rtl="1"/>
            <a:r>
              <a:rPr lang="ar-SA" dirty="0" smtClean="0"/>
              <a:t>و يرجع ذلك لأن المركب متماثل حيث يوجد له مستوى تماثل و هو المثمل بالخط المتقطع </a:t>
            </a:r>
          </a:p>
          <a:p>
            <a:pPr algn="r" rtl="1"/>
            <a:r>
              <a:rPr lang="ar-SA" dirty="0" smtClean="0"/>
              <a:t>و يطلق على هذا النوع من الدياستريومرات غير النشطة ضوئياً </a:t>
            </a:r>
            <a:r>
              <a:rPr lang="ar-SA" u="sng" dirty="0" smtClean="0">
                <a:solidFill>
                  <a:schemeClr val="accent2"/>
                </a:solidFill>
              </a:rPr>
              <a:t>اسم ميزو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المتشكل ميزو:</a:t>
            </a:r>
          </a:p>
          <a:p>
            <a:pPr algn="r" rtl="1"/>
            <a:r>
              <a:rPr lang="ar-SA" dirty="0" smtClean="0"/>
              <a:t>انة مركب غير نشط ضوئياً بالرغم من وجود ذرتين كربون كيراليتين متشابهتين و التشكيل</a:t>
            </a:r>
          </a:p>
          <a:p>
            <a:pPr algn="r" rtl="1"/>
            <a:r>
              <a:rPr lang="ar-SA" dirty="0" smtClean="0"/>
              <a:t> الفراغي حول أحدهما يكون صورة مرآة للتشكيل الفراغي حول الأخرى  </a:t>
            </a:r>
            <a:endParaRPr lang="en-US" dirty="0"/>
          </a:p>
        </p:txBody>
      </p:sp>
      <p:graphicFrame>
        <p:nvGraphicFramePr>
          <p:cNvPr id="125954" name="Object 2"/>
          <p:cNvGraphicFramePr>
            <a:graphicFrameLocks noChangeAspect="1"/>
          </p:cNvGraphicFramePr>
          <p:nvPr/>
        </p:nvGraphicFramePr>
        <p:xfrm>
          <a:off x="1571604" y="3714752"/>
          <a:ext cx="5643602" cy="2357454"/>
        </p:xfrm>
        <a:graphic>
          <a:graphicData uri="http://schemas.openxmlformats.org/presentationml/2006/ole">
            <p:oleObj spid="_x0000_s125954" name="CS ChemDraw Drawing" r:id="rId4" imgW="4508280" imgH="1765080" progId="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978" name="Object 2"/>
          <p:cNvGraphicFramePr>
            <a:graphicFrameLocks noChangeAspect="1"/>
          </p:cNvGraphicFramePr>
          <p:nvPr/>
        </p:nvGraphicFramePr>
        <p:xfrm>
          <a:off x="1571604" y="1084907"/>
          <a:ext cx="4500594" cy="5297644"/>
        </p:xfrm>
        <a:graphic>
          <a:graphicData uri="http://schemas.openxmlformats.org/presentationml/2006/ole">
            <p:oleObj spid="_x0000_s126978" name="CS ChemDraw Drawing" r:id="rId4" imgW="4274640" imgH="4716720" progId="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57488" y="50004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dirty="0" smtClean="0"/>
              <a:t>أمثلة على متشكلات الميزو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003" name="Object 3"/>
          <p:cNvGraphicFramePr>
            <a:graphicFrameLocks noChangeAspect="1"/>
          </p:cNvGraphicFramePr>
          <p:nvPr/>
        </p:nvGraphicFramePr>
        <p:xfrm>
          <a:off x="928662" y="571480"/>
          <a:ext cx="7145338" cy="3481387"/>
        </p:xfrm>
        <a:graphic>
          <a:graphicData uri="http://schemas.openxmlformats.org/presentationml/2006/ole">
            <p:oleObj spid="_x0000_s128003" name="CS ChemDraw Drawing" r:id="rId4" imgW="5707080" imgH="2608560" progId="">
              <p:embed/>
            </p:oleObj>
          </a:graphicData>
        </a:graphic>
      </p:graphicFrame>
      <p:sp>
        <p:nvSpPr>
          <p:cNvPr id="6" name="Up Arrow Callout 5"/>
          <p:cNvSpPr/>
          <p:nvPr/>
        </p:nvSpPr>
        <p:spPr>
          <a:xfrm>
            <a:off x="1000100" y="3643314"/>
            <a:ext cx="3357586" cy="1785950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1و3 زوج من المتمارئات</a:t>
            </a:r>
          </a:p>
          <a:p>
            <a:pPr algn="ctr"/>
            <a:r>
              <a:rPr lang="ar-SA" dirty="0" smtClean="0"/>
              <a:t>نشيطة ضوئياً</a:t>
            </a:r>
            <a:endParaRPr lang="en-US" dirty="0"/>
          </a:p>
        </p:txBody>
      </p:sp>
      <p:sp>
        <p:nvSpPr>
          <p:cNvPr id="7" name="Up Arrow Callout 6"/>
          <p:cNvSpPr/>
          <p:nvPr/>
        </p:nvSpPr>
        <p:spPr>
          <a:xfrm>
            <a:off x="4929190" y="3786190"/>
            <a:ext cx="3357586" cy="1714512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3و 4 -متشكلات ميزو</a:t>
            </a:r>
          </a:p>
          <a:p>
            <a:pPr algn="ctr"/>
            <a:r>
              <a:rPr lang="ar-SA" dirty="0" smtClean="0"/>
              <a:t>لايمكن التفرقة بينهما و </a:t>
            </a:r>
          </a:p>
          <a:p>
            <a:pPr algn="ctr"/>
            <a:r>
              <a:rPr lang="ar-SA" dirty="0" smtClean="0"/>
              <a:t>غير نشيطة ضوئياً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14480" y="5857892"/>
            <a:ext cx="5925019" cy="58477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lgDash"/>
          </a:ln>
        </p:spPr>
        <p:txBody>
          <a:bodyPr wrap="none" rtlCol="0">
            <a:spAutoFit/>
          </a:bodyPr>
          <a:lstStyle/>
          <a:p>
            <a:pPr algn="r" rtl="1"/>
            <a:r>
              <a:rPr lang="ar-SA" sz="1600" dirty="0" smtClean="0"/>
              <a:t>عدد المتشكلات للمركب السابق  نظرياً نتوقع أربعة و لكن فعلياً ثلاثة </a:t>
            </a:r>
          </a:p>
          <a:p>
            <a:pPr algn="r" rtl="1"/>
            <a:r>
              <a:rPr lang="ar-SA" sz="1600" dirty="0" smtClean="0"/>
              <a:t>و ذلك لوجود تشكيل ميزو لا يمكن التفرقه بينهما  لانه غير نشط ضوئياً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DDD07-C426-4B69-8CF5-FABA556992F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Stereochem- Dr. S.Abubshait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1253</TotalTime>
  <Words>523</Words>
  <Application>Microsoft Office PowerPoint</Application>
  <PresentationFormat>On-screen Show (4:3)</PresentationFormat>
  <Paragraphs>117</Paragraphs>
  <Slides>11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Aspect</vt:lpstr>
      <vt:lpstr>CS ChemDraw Drawing</vt:lpstr>
      <vt:lpstr>تصنيف التشكيلات في المركبات التي تحتوي على أكثر من ذرة كربون كيرالية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KFU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الثانية </dc:title>
  <dc:creator>user</dc:creator>
  <cp:lastModifiedBy>Your User Name</cp:lastModifiedBy>
  <cp:revision>147</cp:revision>
  <dcterms:created xsi:type="dcterms:W3CDTF">2007-09-10T05:52:01Z</dcterms:created>
  <dcterms:modified xsi:type="dcterms:W3CDTF">2012-09-28T11:03:10Z</dcterms:modified>
</cp:coreProperties>
</file>