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notesMasterIdLst>
    <p:notesMasterId r:id="rId27"/>
  </p:notesMasterIdLst>
  <p:handoutMasterIdLst>
    <p:handoutMasterId r:id="rId28"/>
  </p:handoutMasterIdLst>
  <p:sldIdLst>
    <p:sldId id="256" r:id="rId2"/>
    <p:sldId id="269" r:id="rId3"/>
    <p:sldId id="270" r:id="rId4"/>
    <p:sldId id="271" r:id="rId5"/>
    <p:sldId id="259" r:id="rId6"/>
    <p:sldId id="260" r:id="rId7"/>
    <p:sldId id="261" r:id="rId8"/>
    <p:sldId id="262" r:id="rId9"/>
    <p:sldId id="263" r:id="rId10"/>
    <p:sldId id="264" r:id="rId11"/>
    <p:sldId id="265" r:id="rId12"/>
    <p:sldId id="266" r:id="rId13"/>
    <p:sldId id="267" r:id="rId14"/>
    <p:sldId id="272" r:id="rId15"/>
    <p:sldId id="275" r:id="rId16"/>
    <p:sldId id="273" r:id="rId17"/>
    <p:sldId id="274" r:id="rId18"/>
    <p:sldId id="276" r:id="rId19"/>
    <p:sldId id="277" r:id="rId20"/>
    <p:sldId id="278" r:id="rId21"/>
    <p:sldId id="282" r:id="rId22"/>
    <p:sldId id="268" r:id="rId23"/>
    <p:sldId id="279" r:id="rId24"/>
    <p:sldId id="280" r:id="rId25"/>
    <p:sldId id="281" r:id="rId2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08FB837D-C827-4EFA-A057-4D05807E0F7C}" styleName="نمط ذو سمات 1 - تمييز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7" d="100"/>
          <a:sy n="67" d="100"/>
        </p:scale>
        <p:origin x="-108"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 Id="rId4"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6.wmf"/><Relationship Id="rId4"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 Id="rId5" Type="http://schemas.openxmlformats.org/officeDocument/2006/relationships/image" Target="../media/image27.wmf"/><Relationship Id="rId4" Type="http://schemas.openxmlformats.org/officeDocument/2006/relationships/image" Target="../media/image26.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 Id="rId5" Type="http://schemas.openxmlformats.org/officeDocument/2006/relationships/image" Target="../media/image32.wmf"/><Relationship Id="rId4" Type="http://schemas.openxmlformats.org/officeDocument/2006/relationships/image" Target="../media/image3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 Id="rId4" Type="http://schemas.openxmlformats.org/officeDocument/2006/relationships/image" Target="../media/image37.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image" Target="../media/image40.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image" Target="../media/image44.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image" Target="../media/image4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FE42FE8F-1367-4001-B984-1A45BF111A62}" type="datetimeFigureOut">
              <a:rPr lang="ar-SA" smtClean="0"/>
              <a:t>08/04/1432</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FEFC47C-BEF7-4B22-B478-11EA004F9FE9}" type="slidenum">
              <a:rPr lang="ar-SA" smtClean="0"/>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F746D06-A98F-4E51-9FCA-DB2113981247}" type="datetimeFigureOut">
              <a:rPr lang="ar-SA" smtClean="0"/>
              <a:pPr/>
              <a:t>07/04/1432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B885986-872C-4CCE-B23B-9F830171E9C7}"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A090D511-5AA4-4FA1-B6AB-F450BB083FE0}" type="datetime1">
              <a:rPr lang="ar-SA" smtClean="0"/>
              <a:pPr/>
              <a:t>07/04/1432</a:t>
            </a:fld>
            <a:endParaRPr lang="ar-SA"/>
          </a:p>
        </p:txBody>
      </p:sp>
      <p:sp>
        <p:nvSpPr>
          <p:cNvPr id="2" name="عنصر نائب للتذييل 1"/>
          <p:cNvSpPr>
            <a:spLocks noGrp="1"/>
          </p:cNvSpPr>
          <p:nvPr>
            <p:ph type="ftr" sz="quarter" idx="11"/>
          </p:nvPr>
        </p:nvSpPr>
        <p:spPr/>
        <p:txBody>
          <a:bodyPr/>
          <a:lstStyle/>
          <a:p>
            <a:endParaRPr lang="ar-SA"/>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0E2528C7-B2BA-4F93-86B9-E7D031FCC3D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44F7F5D2-D744-4944-A078-8ED88A04C5AC}" type="datetime1">
              <a:rPr lang="ar-SA" smtClean="0"/>
              <a:pPr/>
              <a:t>07/04/1432</a:t>
            </a:fld>
            <a:endParaRPr lang="ar-SA"/>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0E2528C7-B2BA-4F93-86B9-E7D031FCC3D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fld id="{D3676908-6C6D-4C6E-8D4D-09B3BCDDECBA}" type="datetime1">
              <a:rPr lang="ar-SA" smtClean="0"/>
              <a:pPr/>
              <a:t>07/04/1432</a:t>
            </a:fld>
            <a:endParaRPr lang="ar-SA"/>
          </a:p>
        </p:txBody>
      </p:sp>
      <p:sp>
        <p:nvSpPr>
          <p:cNvPr id="11" name="عنصر نائب للتذييل 10"/>
          <p:cNvSpPr>
            <a:spLocks noGrp="1"/>
          </p:cNvSpPr>
          <p:nvPr>
            <p:ph type="ftr" sz="quarter" idx="11"/>
          </p:nvPr>
        </p:nvSpPr>
        <p:spPr/>
        <p:txBody>
          <a:bodyPr/>
          <a:lstStyle/>
          <a:p>
            <a:endParaRPr lang="ar-SA"/>
          </a:p>
        </p:txBody>
      </p:sp>
      <p:sp>
        <p:nvSpPr>
          <p:cNvPr id="16" name="عنصر نائب لرقم الشريحة 15"/>
          <p:cNvSpPr>
            <a:spLocks noGrp="1"/>
          </p:cNvSpPr>
          <p:nvPr>
            <p:ph type="sldNum" sz="quarter" idx="12"/>
          </p:nvPr>
        </p:nvSpPr>
        <p:spPr/>
        <p:txBody>
          <a:bodyPr/>
          <a:lstStyle/>
          <a:p>
            <a:fld id="{0E2528C7-B2BA-4F93-86B9-E7D031FCC3DB}" type="slidenum">
              <a:rPr lang="ar-SA" smtClean="0"/>
              <a:pPr/>
              <a:t>‹#›</a:t>
            </a:fld>
            <a:endParaRPr lang="ar-SA"/>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fld id="{D9D690B9-69F5-4B12-8925-7F36B659C4DA}" type="datetime1">
              <a:rPr lang="ar-SA" smtClean="0"/>
              <a:pPr/>
              <a:t>07/04/1432</a:t>
            </a:fld>
            <a:endParaRPr lang="ar-SA"/>
          </a:p>
        </p:txBody>
      </p:sp>
      <p:sp>
        <p:nvSpPr>
          <p:cNvPr id="10" name="عنصر نائب للتذييل 9"/>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0E2528C7-B2BA-4F93-86B9-E7D031FCC3D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fld id="{0017DCCE-4948-4534-A2B3-901C69BE89DF}" type="datetime1">
              <a:rPr lang="ar-SA" smtClean="0"/>
              <a:pPr/>
              <a:t>07/04/1432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229600" y="6477000"/>
            <a:ext cx="762000" cy="246888"/>
          </a:xfrm>
        </p:spPr>
        <p:txBody>
          <a:bodyPr/>
          <a:lstStyle/>
          <a:p>
            <a:fld id="{0E2528C7-B2BA-4F93-86B9-E7D031FCC3DB}" type="slidenum">
              <a:rPr lang="ar-SA" smtClean="0"/>
              <a:pPr/>
              <a:t>‹#›</a:t>
            </a:fld>
            <a:endParaRPr lang="ar-SA"/>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521A1692-7419-408C-8DEA-E650E174ADE1}" type="datetime1">
              <a:rPr lang="ar-SA" smtClean="0"/>
              <a:pPr/>
              <a:t>07/04/1432</a:t>
            </a:fld>
            <a:endParaRPr lang="ar-SA"/>
          </a:p>
        </p:txBody>
      </p:sp>
      <p:sp>
        <p:nvSpPr>
          <p:cNvPr id="21" name="عنصر نائب للتذييل 20"/>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E2528C7-B2BA-4F93-86B9-E7D031FCC3D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5C47DE83-AA1E-4C60-9BBE-6C5B5158F0ED}" type="datetime1">
              <a:rPr lang="ar-SA" smtClean="0"/>
              <a:pPr/>
              <a:t>07/04/1432</a:t>
            </a:fld>
            <a:endParaRPr lang="ar-SA"/>
          </a:p>
        </p:txBody>
      </p:sp>
      <p:sp>
        <p:nvSpPr>
          <p:cNvPr id="24" name="عنصر نائب للتذييل 23"/>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E2528C7-B2BA-4F93-86B9-E7D031FCC3D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94B8D6A1-AD5F-43BA-BC68-BD9205C2445B}" type="datetime1">
              <a:rPr lang="ar-SA" smtClean="0"/>
              <a:pPr/>
              <a:t>07/04/1432</a:t>
            </a:fld>
            <a:endParaRPr lang="ar-SA"/>
          </a:p>
        </p:txBody>
      </p:sp>
      <p:sp>
        <p:nvSpPr>
          <p:cNvPr id="29" name="عنصر نائب للتذييل 28"/>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E2528C7-B2BA-4F93-86B9-E7D031FCC3D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58458D00-4427-4177-83E7-D250748E2B8B}" type="datetime1">
              <a:rPr lang="ar-SA" smtClean="0"/>
              <a:pPr/>
              <a:t>07/04/1432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0E2528C7-B2BA-4F93-86B9-E7D031FCC3DB}" type="slidenum">
              <a:rPr lang="ar-SA" smtClean="0"/>
              <a:pPr/>
              <a:t>‹#›</a:t>
            </a:fld>
            <a:endParaRPr lang="ar-SA"/>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FE1E338C-D3BA-4279-A6D4-9EB35B672CB7}" type="datetime1">
              <a:rPr lang="ar-SA" smtClean="0"/>
              <a:pPr/>
              <a:t>07/04/1432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E2528C7-B2BA-4F93-86B9-E7D031FCC3D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7FC4039-5A86-4027-BB28-9D6B94F7E9DE}" type="datetime1">
              <a:rPr lang="ar-SA" smtClean="0"/>
              <a:pPr/>
              <a:t>07/04/1432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E2528C7-B2BA-4F93-86B9-E7D031FCC3D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02A4C3CE-2E85-4FB9-A241-4C36F5A99E89}" type="datetime1">
              <a:rPr lang="ar-SA" smtClean="0"/>
              <a:pPr/>
              <a:t>07/04/1432</a:t>
            </a:fld>
            <a:endParaRPr lang="ar-SA"/>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0E2528C7-B2BA-4F93-86B9-E7D031FCC3DB}" type="slidenum">
              <a:rPr lang="ar-SA" smtClean="0"/>
              <a:pPr/>
              <a:t>‹#›</a:t>
            </a:fld>
            <a:endParaRPr lang="ar-SA"/>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8.bin"/><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10.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3.bin"/><Relationship Id="rId5" Type="http://schemas.openxmlformats.org/officeDocument/2006/relationships/image" Target="../media/image17.jpeg"/><Relationship Id="rId4" Type="http://schemas.openxmlformats.org/officeDocument/2006/relationships/oleObject" Target="../embeddings/oleObject12.bin"/></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6.bin"/><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oleObject" Target="../embeddings/oleObject20.bin"/><Relationship Id="rId4" Type="http://schemas.openxmlformats.org/officeDocument/2006/relationships/oleObject" Target="../embeddings/oleObject19.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1.bin"/><Relationship Id="rId7"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24.bin"/><Relationship Id="rId5" Type="http://schemas.openxmlformats.org/officeDocument/2006/relationships/oleObject" Target="../embeddings/oleObject23.bin"/><Relationship Id="rId4" Type="http://schemas.openxmlformats.org/officeDocument/2006/relationships/oleObject" Target="../embeddings/oleObject22.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6.bin"/><Relationship Id="rId7"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29.bin"/><Relationship Id="rId5" Type="http://schemas.openxmlformats.org/officeDocument/2006/relationships/oleObject" Target="../embeddings/oleObject28.bin"/><Relationship Id="rId4" Type="http://schemas.openxmlformats.org/officeDocument/2006/relationships/oleObject" Target="../embeddings/oleObject27.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33.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3.xml"/><Relationship Id="rId1" Type="http://schemas.openxmlformats.org/officeDocument/2006/relationships/vmlDrawing" Target="../drawings/vmlDrawing12.vml"/><Relationship Id="rId6" Type="http://schemas.openxmlformats.org/officeDocument/2006/relationships/oleObject" Target="../embeddings/oleObject37.bin"/><Relationship Id="rId5" Type="http://schemas.openxmlformats.org/officeDocument/2006/relationships/oleObject" Target="../embeddings/oleObject36.bin"/><Relationship Id="rId4" Type="http://schemas.openxmlformats.org/officeDocument/2006/relationships/oleObject" Target="../embeddings/oleObject35.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oleObject39.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oleObject" Target="../embeddings/oleObject41.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oleObject" Target="../embeddings/oleObject43.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oleObject" Target="../embeddings/oleObject45.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oleObject" Target="../embeddings/oleObject47.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المقطع العرضي للنترونات</a:t>
            </a:r>
            <a:endParaRPr lang="ar-SA" dirty="0"/>
          </a:p>
        </p:txBody>
      </p:sp>
      <p:sp>
        <p:nvSpPr>
          <p:cNvPr id="3" name="عنصر نائب لرقم الشريحة 2"/>
          <p:cNvSpPr>
            <a:spLocks noGrp="1"/>
          </p:cNvSpPr>
          <p:nvPr>
            <p:ph type="sldNum" sz="quarter" idx="12"/>
          </p:nvPr>
        </p:nvSpPr>
        <p:spPr/>
        <p:txBody>
          <a:bodyPr/>
          <a:lstStyle/>
          <a:p>
            <a:fld id="{0E2528C7-B2BA-4F93-86B9-E7D031FCC3DB}" type="slidenum">
              <a:rPr lang="ar-SA" smtClean="0"/>
              <a:pPr/>
              <a:t>1</a:t>
            </a:fld>
            <a:endParaRPr lang="ar-SA"/>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r>
              <a:rPr lang="ar-SA" dirty="0" smtClean="0"/>
              <a:t>  نوجد علاقة بين المقطع العرضي لتفاعلات النترونات والكميات </a:t>
            </a:r>
            <a:r>
              <a:rPr lang="ar-SA" dirty="0" err="1" smtClean="0"/>
              <a:t>المقيسة</a:t>
            </a:r>
            <a:r>
              <a:rPr lang="ar-SA" dirty="0" smtClean="0"/>
              <a:t> عملياً مثل شدة حزمة النترونات الساقطة على شريحة، أو عدد التفاعلات الحادثة أو عدد التفاعلات الحادثة .</a:t>
            </a:r>
          </a:p>
          <a:p>
            <a:r>
              <a:rPr lang="ar-SA" dirty="0" smtClean="0"/>
              <a:t>وتقاس شدة حزمة النترونات </a:t>
            </a:r>
            <a:r>
              <a:rPr lang="en-US" dirty="0" smtClean="0"/>
              <a:t>I  </a:t>
            </a:r>
            <a:r>
              <a:rPr lang="ar-SA" dirty="0" smtClean="0"/>
              <a:t> بدلالة ما يسمى بكثافة الفيض </a:t>
            </a:r>
            <a:r>
              <a:rPr lang="ar-SA" dirty="0" err="1" smtClean="0"/>
              <a:t>النتروني</a:t>
            </a:r>
            <a:r>
              <a:rPr lang="ar-SA" dirty="0" smtClean="0"/>
              <a:t> </a:t>
            </a:r>
            <a:r>
              <a:rPr lang="en-US" dirty="0" smtClean="0"/>
              <a:t>Neutron flux density </a:t>
            </a:r>
            <a:r>
              <a:rPr lang="ar-SA" dirty="0" smtClean="0"/>
              <a:t> .</a:t>
            </a:r>
          </a:p>
          <a:p>
            <a:r>
              <a:rPr lang="ar-SA" dirty="0" smtClean="0"/>
              <a:t>كثافة الفيض </a:t>
            </a:r>
            <a:r>
              <a:rPr lang="ar-SA" dirty="0" err="1" smtClean="0"/>
              <a:t>النتروني</a:t>
            </a:r>
            <a:r>
              <a:rPr lang="ar-SA" dirty="0" smtClean="0"/>
              <a:t> </a:t>
            </a:r>
            <a:r>
              <a:rPr lang="en-US" dirty="0" smtClean="0"/>
              <a:t>Neutron flux density</a:t>
            </a:r>
            <a:r>
              <a:rPr lang="ar-SA" dirty="0" smtClean="0"/>
              <a:t> وتعرف عدد النترونات التي تعبر وحدة مساحة عمودية على المسار في الثانية الواحدة. </a:t>
            </a:r>
            <a:endParaRPr lang="ar-SA" dirty="0"/>
          </a:p>
        </p:txBody>
      </p:sp>
      <p:sp>
        <p:nvSpPr>
          <p:cNvPr id="4" name="عنوان 1"/>
          <p:cNvSpPr>
            <a:spLocks noGrp="1"/>
          </p:cNvSpPr>
          <p:nvPr>
            <p:ph type="title"/>
          </p:nvPr>
        </p:nvSpPr>
        <p:spPr>
          <a:xfrm>
            <a:off x="304800" y="457200"/>
            <a:ext cx="8686800" cy="838200"/>
          </a:xfrm>
        </p:spPr>
        <p:txBody>
          <a:bodyPr>
            <a:normAutofit fontScale="90000"/>
          </a:bodyPr>
          <a:lstStyle/>
          <a:p>
            <a:r>
              <a:rPr lang="ar-SA" dirty="0" smtClean="0"/>
              <a:t>تعيين المقطع العرضي للنترونات</a:t>
            </a:r>
            <a:br>
              <a:rPr lang="ar-SA" dirty="0" smtClean="0"/>
            </a:br>
            <a:r>
              <a:rPr lang="en-US" dirty="0" smtClean="0"/>
              <a:t>determination of neutron cross-section</a:t>
            </a:r>
            <a:endParaRPr lang="ar-SA" dirty="0"/>
          </a:p>
        </p:txBody>
      </p:sp>
      <p:sp>
        <p:nvSpPr>
          <p:cNvPr id="5" name="عنصر نائب لرقم الشريحة 4"/>
          <p:cNvSpPr>
            <a:spLocks noGrp="1"/>
          </p:cNvSpPr>
          <p:nvPr>
            <p:ph type="sldNum" sz="quarter" idx="12"/>
          </p:nvPr>
        </p:nvSpPr>
        <p:spPr/>
        <p:txBody>
          <a:bodyPr/>
          <a:lstStyle/>
          <a:p>
            <a:fld id="{0E2528C7-B2BA-4F93-86B9-E7D031FCC3DB}" type="slidenum">
              <a:rPr lang="ar-SA" smtClean="0"/>
              <a:pPr/>
              <a:t>2</a:t>
            </a:fld>
            <a:endParaRPr lang="ar-SA"/>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554163"/>
            <a:ext cx="8686800" cy="1112838"/>
          </a:xfrm>
        </p:spPr>
        <p:txBody>
          <a:bodyPr/>
          <a:lstStyle/>
          <a:p>
            <a:r>
              <a:rPr lang="ar-SA" dirty="0" err="1" smtClean="0"/>
              <a:t>اذا</a:t>
            </a:r>
            <a:r>
              <a:rPr lang="ar-SA" dirty="0" smtClean="0"/>
              <a:t> فرضنا أن نترونات الحزمة تتحرك بسرعة موحدة </a:t>
            </a:r>
            <a:r>
              <a:rPr lang="en-US" dirty="0" smtClean="0"/>
              <a:t>V </a:t>
            </a:r>
            <a:r>
              <a:rPr lang="ar-SA" dirty="0" smtClean="0"/>
              <a:t> عمودية على مستوى الهدف فإن </a:t>
            </a:r>
            <a:endParaRPr lang="ar-SA" dirty="0"/>
          </a:p>
        </p:txBody>
      </p:sp>
      <p:sp>
        <p:nvSpPr>
          <p:cNvPr id="4" name="عنوان 1"/>
          <p:cNvSpPr>
            <a:spLocks noGrp="1"/>
          </p:cNvSpPr>
          <p:nvPr>
            <p:ph type="title"/>
          </p:nvPr>
        </p:nvSpPr>
        <p:spPr>
          <a:xfrm>
            <a:off x="304800" y="457200"/>
            <a:ext cx="8686800" cy="838200"/>
          </a:xfrm>
        </p:spPr>
        <p:txBody>
          <a:bodyPr>
            <a:normAutofit fontScale="90000"/>
          </a:bodyPr>
          <a:lstStyle/>
          <a:p>
            <a:r>
              <a:rPr lang="ar-SA" dirty="0" smtClean="0"/>
              <a:t>تعيين المقطع العرضي للنترونات</a:t>
            </a:r>
            <a:br>
              <a:rPr lang="ar-SA" dirty="0" smtClean="0"/>
            </a:br>
            <a:r>
              <a:rPr lang="en-US" dirty="0" smtClean="0"/>
              <a:t>determination of neutron cross-section</a:t>
            </a:r>
            <a:endParaRPr lang="ar-SA" dirty="0"/>
          </a:p>
        </p:txBody>
      </p:sp>
      <p:graphicFrame>
        <p:nvGraphicFramePr>
          <p:cNvPr id="5" name="كائن 4"/>
          <p:cNvGraphicFramePr>
            <a:graphicFrameLocks noChangeAspect="1"/>
          </p:cNvGraphicFramePr>
          <p:nvPr/>
        </p:nvGraphicFramePr>
        <p:xfrm>
          <a:off x="5257800" y="2971800"/>
          <a:ext cx="3048000" cy="609600"/>
        </p:xfrm>
        <a:graphic>
          <a:graphicData uri="http://schemas.openxmlformats.org/presentationml/2006/ole">
            <p:oleObj spid="_x0000_s18434" name="Equation" r:id="rId3" imgW="482400" imgH="203040" progId="Equation.3">
              <p:embed/>
            </p:oleObj>
          </a:graphicData>
        </a:graphic>
      </p:graphicFrame>
      <p:pic>
        <p:nvPicPr>
          <p:cNvPr id="18435" name="Picture 3" descr="C:\Documents and Settings\TOSHIBA\My Documents\My Scans\2011-03 (Mar)\scan0002.jpg"/>
          <p:cNvPicPr>
            <a:picLocks noChangeAspect="1" noChangeArrowheads="1"/>
          </p:cNvPicPr>
          <p:nvPr/>
        </p:nvPicPr>
        <p:blipFill>
          <a:blip r:embed="rId4" cstate="print"/>
          <a:srcRect/>
          <a:stretch>
            <a:fillRect/>
          </a:stretch>
        </p:blipFill>
        <p:spPr bwMode="auto">
          <a:xfrm>
            <a:off x="990600" y="2743200"/>
            <a:ext cx="4038600" cy="1320800"/>
          </a:xfrm>
          <a:prstGeom prst="rect">
            <a:avLst/>
          </a:prstGeom>
          <a:noFill/>
        </p:spPr>
      </p:pic>
      <p:sp>
        <p:nvSpPr>
          <p:cNvPr id="8" name="مستطيل مستدير الزوايا 7"/>
          <p:cNvSpPr/>
          <p:nvPr/>
        </p:nvSpPr>
        <p:spPr>
          <a:xfrm>
            <a:off x="457200" y="3962400"/>
            <a:ext cx="81534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dirty="0" smtClean="0"/>
              <a:t>n </a:t>
            </a:r>
            <a:r>
              <a:rPr lang="ar-SA" sz="2800" dirty="0" smtClean="0"/>
              <a:t> :هي كثافة النترونات في السنتيمتر المكعب</a:t>
            </a:r>
            <a:endParaRPr lang="ar-SA" sz="2800" dirty="0"/>
          </a:p>
        </p:txBody>
      </p:sp>
      <p:sp>
        <p:nvSpPr>
          <p:cNvPr id="7" name="عنصر نائب لرقم الشريحة 6"/>
          <p:cNvSpPr>
            <a:spLocks noGrp="1"/>
          </p:cNvSpPr>
          <p:nvPr>
            <p:ph type="sldNum" sz="quarter" idx="12"/>
          </p:nvPr>
        </p:nvSpPr>
        <p:spPr/>
        <p:txBody>
          <a:bodyPr/>
          <a:lstStyle/>
          <a:p>
            <a:fld id="{0E2528C7-B2BA-4F93-86B9-E7D031FCC3DB}" type="slidenum">
              <a:rPr lang="ar-SA" smtClean="0"/>
              <a:pPr/>
              <a:t>3</a:t>
            </a:fld>
            <a:endParaRPr lang="ar-SA"/>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a:spLocks noGrp="1"/>
          </p:cNvSpPr>
          <p:nvPr>
            <p:ph type="title"/>
          </p:nvPr>
        </p:nvSpPr>
        <p:spPr>
          <a:xfrm>
            <a:off x="304800" y="457200"/>
            <a:ext cx="8686800" cy="838200"/>
          </a:xfrm>
        </p:spPr>
        <p:txBody>
          <a:bodyPr>
            <a:normAutofit fontScale="90000"/>
          </a:bodyPr>
          <a:lstStyle/>
          <a:p>
            <a:r>
              <a:rPr lang="ar-SA" dirty="0" smtClean="0"/>
              <a:t>تعيين المقطع العرضي للنترونات</a:t>
            </a:r>
            <a:br>
              <a:rPr lang="ar-SA" dirty="0" smtClean="0"/>
            </a:br>
            <a:r>
              <a:rPr lang="en-US" dirty="0" smtClean="0"/>
              <a:t>determination of neutron cross-section</a:t>
            </a:r>
            <a:endParaRPr lang="ar-SA" dirty="0"/>
          </a:p>
        </p:txBody>
      </p:sp>
      <p:sp>
        <p:nvSpPr>
          <p:cNvPr id="4" name="مستطيل مستدير الزوايا 3"/>
          <p:cNvSpPr/>
          <p:nvPr/>
        </p:nvSpPr>
        <p:spPr>
          <a:xfrm>
            <a:off x="381000" y="1676400"/>
            <a:ext cx="8153400" cy="1676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err="1" smtClean="0"/>
              <a:t>اذا</a:t>
            </a:r>
            <a:r>
              <a:rPr lang="ar-SA" sz="2400" dirty="0" smtClean="0"/>
              <a:t> سمح لحزمة النترونات كثافة فيضها </a:t>
            </a:r>
            <a:r>
              <a:rPr lang="en-US" sz="2400" dirty="0" smtClean="0"/>
              <a:t>I</a:t>
            </a:r>
            <a:r>
              <a:rPr lang="ar-SA" sz="2400" dirty="0" smtClean="0"/>
              <a:t> موحدة السرعة لتعبر هدفًا ” شريحة رقيقة من مادة مساحة مقطعها </a:t>
            </a:r>
            <a:r>
              <a:rPr lang="en-US" sz="2400" dirty="0" smtClean="0"/>
              <a:t>A </a:t>
            </a:r>
            <a:r>
              <a:rPr lang="ar-SA" sz="2400" dirty="0" smtClean="0"/>
              <a:t>  وسمكها </a:t>
            </a:r>
            <a:r>
              <a:rPr lang="en-US" sz="2400" dirty="0" err="1" smtClean="0"/>
              <a:t>dx</a:t>
            </a:r>
            <a:r>
              <a:rPr lang="ar-SA" sz="2400" dirty="0" smtClean="0"/>
              <a:t> وتحتوي على </a:t>
            </a:r>
            <a:r>
              <a:rPr lang="en-US" sz="2400" dirty="0" smtClean="0"/>
              <a:t>N </a:t>
            </a:r>
            <a:r>
              <a:rPr lang="ar-SA" sz="2400" dirty="0" smtClean="0"/>
              <a:t> نواة لكل وحدة سم3  فأنه يمكننا كتابة عدد  التفاعلات </a:t>
            </a:r>
            <a:r>
              <a:rPr lang="en-US" sz="2400" dirty="0" smtClean="0"/>
              <a:t>r</a:t>
            </a:r>
            <a:r>
              <a:rPr lang="ar-SA" sz="2400" dirty="0" smtClean="0"/>
              <a:t> في الثانية على الصورة :</a:t>
            </a:r>
            <a:endParaRPr lang="ar-SA" sz="2400" dirty="0"/>
          </a:p>
        </p:txBody>
      </p:sp>
      <p:graphicFrame>
        <p:nvGraphicFramePr>
          <p:cNvPr id="5" name="كائن 4"/>
          <p:cNvGraphicFramePr>
            <a:graphicFrameLocks noChangeAspect="1"/>
          </p:cNvGraphicFramePr>
          <p:nvPr/>
        </p:nvGraphicFramePr>
        <p:xfrm>
          <a:off x="1752600" y="3657600"/>
          <a:ext cx="3000375" cy="685800"/>
        </p:xfrm>
        <a:graphic>
          <a:graphicData uri="http://schemas.openxmlformats.org/presentationml/2006/ole">
            <p:oleObj spid="_x0000_s33794" name="Equation" r:id="rId3" imgW="888840" imgH="203040" progId="Equation.3">
              <p:embed/>
            </p:oleObj>
          </a:graphicData>
        </a:graphic>
      </p:graphicFrame>
      <p:graphicFrame>
        <p:nvGraphicFramePr>
          <p:cNvPr id="33795" name="Object 3"/>
          <p:cNvGraphicFramePr>
            <a:graphicFrameLocks noChangeAspect="1"/>
          </p:cNvGraphicFramePr>
          <p:nvPr/>
        </p:nvGraphicFramePr>
        <p:xfrm>
          <a:off x="1925638" y="4419600"/>
          <a:ext cx="2486025" cy="685800"/>
        </p:xfrm>
        <a:graphic>
          <a:graphicData uri="http://schemas.openxmlformats.org/presentationml/2006/ole">
            <p:oleObj spid="_x0000_s33795" name="Equation" r:id="rId4" imgW="736560" imgH="203040" progId="Equation.3">
              <p:embed/>
            </p:oleObj>
          </a:graphicData>
        </a:graphic>
      </p:graphicFrame>
      <p:sp>
        <p:nvSpPr>
          <p:cNvPr id="7" name="شكل بيضاوي 6"/>
          <p:cNvSpPr/>
          <p:nvPr/>
        </p:nvSpPr>
        <p:spPr>
          <a:xfrm>
            <a:off x="3352800" y="3733800"/>
            <a:ext cx="990600" cy="609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aphicFrame>
        <p:nvGraphicFramePr>
          <p:cNvPr id="33796" name="Object 4"/>
          <p:cNvGraphicFramePr>
            <a:graphicFrameLocks noChangeAspect="1"/>
          </p:cNvGraphicFramePr>
          <p:nvPr/>
        </p:nvGraphicFramePr>
        <p:xfrm>
          <a:off x="1849438" y="5105400"/>
          <a:ext cx="2357437" cy="1223963"/>
        </p:xfrm>
        <a:graphic>
          <a:graphicData uri="http://schemas.openxmlformats.org/presentationml/2006/ole">
            <p:oleObj spid="_x0000_s33796" name="Equation" r:id="rId5" imgW="698400" imgH="431640" progId="Equation.3">
              <p:embed/>
            </p:oleObj>
          </a:graphicData>
        </a:graphic>
      </p:graphicFrame>
      <p:sp>
        <p:nvSpPr>
          <p:cNvPr id="8" name="عنصر نائب لرقم الشريحة 7"/>
          <p:cNvSpPr>
            <a:spLocks noGrp="1"/>
          </p:cNvSpPr>
          <p:nvPr>
            <p:ph type="sldNum" sz="quarter" idx="12"/>
          </p:nvPr>
        </p:nvSpPr>
        <p:spPr/>
        <p:txBody>
          <a:bodyPr/>
          <a:lstStyle/>
          <a:p>
            <a:fld id="{0E2528C7-B2BA-4F93-86B9-E7D031FCC3DB}" type="slidenum">
              <a:rPr lang="ar-SA" smtClean="0"/>
              <a:pPr/>
              <a:t>4</a:t>
            </a:fld>
            <a:endParaRPr lang="ar-SA"/>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تعيين المقطع العرضي للنترونات</a:t>
            </a:r>
            <a:br>
              <a:rPr lang="ar-SA" dirty="0" smtClean="0"/>
            </a:br>
            <a:r>
              <a:rPr lang="en-US" dirty="0" smtClean="0"/>
              <a:t>determination of neutron cross-section</a:t>
            </a:r>
            <a:endParaRPr lang="ar-SA" dirty="0"/>
          </a:p>
        </p:txBody>
      </p:sp>
      <p:sp>
        <p:nvSpPr>
          <p:cNvPr id="3" name="عنصر نائب للمحتوى 2"/>
          <p:cNvSpPr>
            <a:spLocks noGrp="1"/>
          </p:cNvSpPr>
          <p:nvPr>
            <p:ph idx="1"/>
          </p:nvPr>
        </p:nvSpPr>
        <p:spPr>
          <a:xfrm>
            <a:off x="457200" y="1752600"/>
            <a:ext cx="8686800" cy="3657600"/>
          </a:xfrm>
        </p:spPr>
        <p:txBody>
          <a:bodyPr>
            <a:normAutofit fontScale="85000" lnSpcReduction="20000"/>
          </a:bodyPr>
          <a:lstStyle/>
          <a:p>
            <a:r>
              <a:rPr lang="ar-SA" dirty="0" smtClean="0"/>
              <a:t>المقطع العرضي الكلي هو مجموعة المقاطع العرضية الجزئية للتفاعلات المحتملة</a:t>
            </a:r>
          </a:p>
          <a:p>
            <a:endParaRPr lang="ar-SA" dirty="0" smtClean="0"/>
          </a:p>
          <a:p>
            <a:endParaRPr lang="ar-SA" dirty="0" smtClean="0"/>
          </a:p>
          <a:p>
            <a:endParaRPr lang="ar-SA" dirty="0" smtClean="0"/>
          </a:p>
          <a:p>
            <a:r>
              <a:rPr lang="ar-SA" dirty="0" smtClean="0"/>
              <a:t>ونعرف المقطع العرضي </a:t>
            </a:r>
            <a:r>
              <a:rPr lang="ar-SA" dirty="0" err="1" smtClean="0"/>
              <a:t>الماكروسكوبي</a:t>
            </a:r>
            <a:r>
              <a:rPr lang="ar-SA" dirty="0" smtClean="0"/>
              <a:t> ”</a:t>
            </a:r>
            <a:r>
              <a:rPr lang="ar-SA" dirty="0" err="1" smtClean="0"/>
              <a:t>الجهري</a:t>
            </a:r>
            <a:r>
              <a:rPr lang="ar-SA" dirty="0" smtClean="0"/>
              <a:t>“</a:t>
            </a:r>
            <a:r>
              <a:rPr lang="en-US" dirty="0" smtClean="0"/>
              <a:t>macroscopic  cross-section </a:t>
            </a:r>
            <a:r>
              <a:rPr lang="ar-SA" dirty="0" smtClean="0"/>
              <a:t> </a:t>
            </a:r>
          </a:p>
          <a:p>
            <a:endParaRPr lang="ar-SA" dirty="0" smtClean="0"/>
          </a:p>
          <a:p>
            <a:r>
              <a:rPr lang="ar-SA" dirty="0" smtClean="0"/>
              <a:t>ونعيين </a:t>
            </a:r>
            <a:r>
              <a:rPr lang="en-US" dirty="0" smtClean="0"/>
              <a:t>N </a:t>
            </a:r>
            <a:r>
              <a:rPr lang="ar-SA" dirty="0" smtClean="0"/>
              <a:t> الكثافة </a:t>
            </a:r>
            <a:r>
              <a:rPr lang="el-GR" dirty="0" smtClean="0"/>
              <a:t>ρ</a:t>
            </a:r>
            <a:r>
              <a:rPr lang="ar-SA" dirty="0" smtClean="0"/>
              <a:t> والوزن الجزيئي </a:t>
            </a:r>
            <a:r>
              <a:rPr lang="en-US" dirty="0" smtClean="0"/>
              <a:t>M </a:t>
            </a:r>
            <a:r>
              <a:rPr lang="ar-SA" dirty="0" smtClean="0"/>
              <a:t> وعدد </a:t>
            </a:r>
            <a:r>
              <a:rPr lang="ar-SA" dirty="0" err="1" smtClean="0"/>
              <a:t>افوجادرو</a:t>
            </a:r>
            <a:r>
              <a:rPr lang="ar-SA" dirty="0" smtClean="0"/>
              <a:t> </a:t>
            </a:r>
            <a:r>
              <a:rPr lang="en-US" dirty="0" smtClean="0"/>
              <a:t> N</a:t>
            </a:r>
            <a:r>
              <a:rPr lang="en-US" baseline="-25000" dirty="0" smtClean="0"/>
              <a:t>A</a:t>
            </a:r>
            <a:endParaRPr lang="ar-SA" baseline="-25000" dirty="0"/>
          </a:p>
        </p:txBody>
      </p:sp>
      <p:graphicFrame>
        <p:nvGraphicFramePr>
          <p:cNvPr id="4" name="كائن 3"/>
          <p:cNvGraphicFramePr>
            <a:graphicFrameLocks noChangeAspect="1"/>
          </p:cNvGraphicFramePr>
          <p:nvPr/>
        </p:nvGraphicFramePr>
        <p:xfrm>
          <a:off x="1066800" y="2209800"/>
          <a:ext cx="3460750" cy="571500"/>
        </p:xfrm>
        <a:graphic>
          <a:graphicData uri="http://schemas.openxmlformats.org/presentationml/2006/ole">
            <p:oleObj spid="_x0000_s1026" name="Equation" r:id="rId3" imgW="1384200" imgH="228600" progId="Equation.3">
              <p:embed/>
            </p:oleObj>
          </a:graphicData>
        </a:graphic>
      </p:graphicFrame>
      <p:graphicFrame>
        <p:nvGraphicFramePr>
          <p:cNvPr id="5" name="كائن 4"/>
          <p:cNvGraphicFramePr>
            <a:graphicFrameLocks noChangeAspect="1"/>
          </p:cNvGraphicFramePr>
          <p:nvPr/>
        </p:nvGraphicFramePr>
        <p:xfrm>
          <a:off x="3124200" y="2667000"/>
          <a:ext cx="2707105" cy="685800"/>
        </p:xfrm>
        <a:graphic>
          <a:graphicData uri="http://schemas.openxmlformats.org/presentationml/2006/ole">
            <p:oleObj spid="_x0000_s1027" name="Equation" r:id="rId4" imgW="952200" imgH="241200" progId="Equation.3">
              <p:embed/>
            </p:oleObj>
          </a:graphicData>
        </a:graphic>
      </p:graphicFrame>
      <p:graphicFrame>
        <p:nvGraphicFramePr>
          <p:cNvPr id="6" name="كائن 5"/>
          <p:cNvGraphicFramePr>
            <a:graphicFrameLocks noChangeAspect="1"/>
          </p:cNvGraphicFramePr>
          <p:nvPr/>
        </p:nvGraphicFramePr>
        <p:xfrm>
          <a:off x="1371600" y="3657600"/>
          <a:ext cx="1504043" cy="457200"/>
        </p:xfrm>
        <a:graphic>
          <a:graphicData uri="http://schemas.openxmlformats.org/presentationml/2006/ole">
            <p:oleObj spid="_x0000_s1028" name="Equation" r:id="rId5" imgW="520560" imgH="177480" progId="Equation.3">
              <p:embed/>
            </p:oleObj>
          </a:graphicData>
        </a:graphic>
      </p:graphicFrame>
      <p:graphicFrame>
        <p:nvGraphicFramePr>
          <p:cNvPr id="1029" name="Object 5"/>
          <p:cNvGraphicFramePr>
            <a:graphicFrameLocks noChangeAspect="1"/>
          </p:cNvGraphicFramePr>
          <p:nvPr/>
        </p:nvGraphicFramePr>
        <p:xfrm>
          <a:off x="3059113" y="5210175"/>
          <a:ext cx="2090737" cy="1011238"/>
        </p:xfrm>
        <a:graphic>
          <a:graphicData uri="http://schemas.openxmlformats.org/presentationml/2006/ole">
            <p:oleObj spid="_x0000_s1029" name="Equation" r:id="rId6" imgW="723600" imgH="393480" progId="Equation.3">
              <p:embed/>
            </p:oleObj>
          </a:graphicData>
        </a:graphic>
      </p:graphicFrame>
      <p:sp>
        <p:nvSpPr>
          <p:cNvPr id="8" name="عنصر نائب لرقم الشريحة 7"/>
          <p:cNvSpPr>
            <a:spLocks noGrp="1"/>
          </p:cNvSpPr>
          <p:nvPr>
            <p:ph type="sldNum" sz="quarter" idx="12"/>
          </p:nvPr>
        </p:nvSpPr>
        <p:spPr/>
        <p:txBody>
          <a:bodyPr/>
          <a:lstStyle/>
          <a:p>
            <a:fld id="{0E2528C7-B2BA-4F93-86B9-E7D031FCC3DB}" type="slidenum">
              <a:rPr lang="ar-SA" smtClean="0"/>
              <a:pPr/>
              <a:t>5</a:t>
            </a:fld>
            <a:endParaRPr lang="ar-SA"/>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المقطع العرضي التفاضلي </a:t>
            </a:r>
            <a:br>
              <a:rPr lang="ar-SA" dirty="0" smtClean="0"/>
            </a:br>
            <a:r>
              <a:rPr lang="en-US" dirty="0" smtClean="0"/>
              <a:t>differential    cross   section</a:t>
            </a:r>
            <a:endParaRPr lang="ar-SA" dirty="0"/>
          </a:p>
        </p:txBody>
      </p:sp>
      <p:sp>
        <p:nvSpPr>
          <p:cNvPr id="3" name="عنصر نائب للمحتوى 2"/>
          <p:cNvSpPr>
            <a:spLocks noGrp="1"/>
          </p:cNvSpPr>
          <p:nvPr>
            <p:ph idx="1"/>
          </p:nvPr>
        </p:nvSpPr>
        <p:spPr>
          <a:xfrm>
            <a:off x="304800" y="1554163"/>
            <a:ext cx="8686800" cy="3322638"/>
          </a:xfrm>
        </p:spPr>
        <p:txBody>
          <a:bodyPr>
            <a:normAutofit lnSpcReduction="10000"/>
          </a:bodyPr>
          <a:lstStyle/>
          <a:p>
            <a:r>
              <a:rPr lang="ar-SA" dirty="0" smtClean="0"/>
              <a:t>من المفيد أحياناً تعيين مساحة مقطع التفاعل في اتجاه معين بالنسبة للشعاع الساقط حيث أن نواتج التفاعل لعدد كبير من التفاعلات النووية لا تخرج موزعة بطريقة متساوية قي جميع اتجاهات الحزمة الساقطة.</a:t>
            </a:r>
          </a:p>
          <a:p>
            <a:r>
              <a:rPr lang="ar-SA" dirty="0" smtClean="0"/>
              <a:t>لهذا من الملائم معرفة مساحة المقطع العرضي التفاضلي</a:t>
            </a:r>
            <a:endParaRPr lang="ar-SA" dirty="0"/>
          </a:p>
        </p:txBody>
      </p:sp>
      <p:graphicFrame>
        <p:nvGraphicFramePr>
          <p:cNvPr id="4" name="كائن 3"/>
          <p:cNvGraphicFramePr>
            <a:graphicFrameLocks noChangeAspect="1"/>
          </p:cNvGraphicFramePr>
          <p:nvPr/>
        </p:nvGraphicFramePr>
        <p:xfrm>
          <a:off x="5571671" y="4419600"/>
          <a:ext cx="892629" cy="304800"/>
        </p:xfrm>
        <a:graphic>
          <a:graphicData uri="http://schemas.openxmlformats.org/presentationml/2006/ole">
            <p:oleObj spid="_x0000_s2050" name="Equation" r:id="rId3" imgW="520560" imgH="177480" progId="Equation.3">
              <p:embed/>
            </p:oleObj>
          </a:graphicData>
        </a:graphic>
      </p:graphicFrame>
      <p:sp>
        <p:nvSpPr>
          <p:cNvPr id="5" name="مستطيل مستدير الزوايا 4"/>
          <p:cNvSpPr/>
          <p:nvPr/>
        </p:nvSpPr>
        <p:spPr>
          <a:xfrm>
            <a:off x="533400" y="4876800"/>
            <a:ext cx="7620000" cy="14478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dirty="0" smtClean="0"/>
              <a:t>المقطع العرضي التفاضلي                   : هو مساحة المقطع لكل وحدة زاوية مجسمة </a:t>
            </a:r>
            <a:r>
              <a:rPr lang="el-GR" dirty="0" smtClean="0"/>
              <a:t>Ω</a:t>
            </a:r>
            <a:endParaRPr lang="ar-SA" dirty="0"/>
          </a:p>
        </p:txBody>
      </p:sp>
      <p:graphicFrame>
        <p:nvGraphicFramePr>
          <p:cNvPr id="2051" name="Object 3"/>
          <p:cNvGraphicFramePr>
            <a:graphicFrameLocks noChangeAspect="1"/>
          </p:cNvGraphicFramePr>
          <p:nvPr/>
        </p:nvGraphicFramePr>
        <p:xfrm>
          <a:off x="4343400" y="5334000"/>
          <a:ext cx="892175" cy="304800"/>
        </p:xfrm>
        <a:graphic>
          <a:graphicData uri="http://schemas.openxmlformats.org/presentationml/2006/ole">
            <p:oleObj spid="_x0000_s2051" name="Equation" r:id="rId4" imgW="520560" imgH="177480" progId="Equation.3">
              <p:embed/>
            </p:oleObj>
          </a:graphicData>
        </a:graphic>
      </p:graphicFrame>
      <p:sp>
        <p:nvSpPr>
          <p:cNvPr id="7" name="عنصر نائب لرقم الشريحة 6"/>
          <p:cNvSpPr>
            <a:spLocks noGrp="1"/>
          </p:cNvSpPr>
          <p:nvPr>
            <p:ph type="sldNum" sz="quarter" idx="12"/>
          </p:nvPr>
        </p:nvSpPr>
        <p:spPr/>
        <p:txBody>
          <a:bodyPr/>
          <a:lstStyle/>
          <a:p>
            <a:fld id="{0E2528C7-B2BA-4F93-86B9-E7D031FCC3DB}" type="slidenum">
              <a:rPr lang="ar-SA" smtClean="0"/>
              <a:pPr/>
              <a:t>6</a:t>
            </a:fld>
            <a:endParaRPr lang="ar-SA"/>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066800"/>
            <a:ext cx="8686800" cy="2179638"/>
          </a:xfrm>
        </p:spPr>
        <p:txBody>
          <a:bodyPr/>
          <a:lstStyle/>
          <a:p>
            <a:r>
              <a:rPr lang="ar-SA" dirty="0" smtClean="0"/>
              <a:t>يمكن </a:t>
            </a:r>
            <a:r>
              <a:rPr lang="ar-SA" dirty="0" err="1" smtClean="0"/>
              <a:t>ايجاد</a:t>
            </a:r>
            <a:r>
              <a:rPr lang="ar-SA" dirty="0" smtClean="0"/>
              <a:t> مساحة المقطع التفاضلي بدلالة عدد النواتج </a:t>
            </a:r>
            <a:r>
              <a:rPr lang="en-US" dirty="0" err="1" smtClean="0"/>
              <a:t>dN</a:t>
            </a:r>
            <a:r>
              <a:rPr lang="en-US" dirty="0" smtClean="0"/>
              <a:t> </a:t>
            </a:r>
            <a:r>
              <a:rPr lang="ar-SA" dirty="0" smtClean="0"/>
              <a:t> الناتجة في وحدة زمن داخل زاوية مجسمة </a:t>
            </a:r>
            <a:r>
              <a:rPr lang="en-US" dirty="0" smtClean="0"/>
              <a:t>d</a:t>
            </a:r>
            <a:r>
              <a:rPr lang="el-GR" dirty="0" smtClean="0"/>
              <a:t>Ω</a:t>
            </a:r>
            <a:r>
              <a:rPr lang="en-US" dirty="0" smtClean="0"/>
              <a:t> </a:t>
            </a:r>
            <a:r>
              <a:rPr lang="ar-SA" dirty="0" smtClean="0"/>
              <a:t> عند زاوية مقدارها </a:t>
            </a:r>
            <a:r>
              <a:rPr lang="el-GR" dirty="0" smtClean="0"/>
              <a:t>θ</a:t>
            </a:r>
            <a:r>
              <a:rPr lang="ar-SA" dirty="0" smtClean="0"/>
              <a:t> </a:t>
            </a:r>
            <a:r>
              <a:rPr lang="ar-SA" dirty="0" err="1" smtClean="0"/>
              <a:t>مقاسة</a:t>
            </a:r>
            <a:r>
              <a:rPr lang="ar-SA" dirty="0" smtClean="0"/>
              <a:t> بالنسبة لحزمة </a:t>
            </a:r>
            <a:r>
              <a:rPr lang="ar-SA" dirty="0" err="1" smtClean="0"/>
              <a:t>الاشعة</a:t>
            </a:r>
            <a:r>
              <a:rPr lang="ar-SA" dirty="0" smtClean="0"/>
              <a:t> الساقطة </a:t>
            </a:r>
            <a:endParaRPr lang="ar-SA" dirty="0"/>
          </a:p>
        </p:txBody>
      </p:sp>
      <p:sp>
        <p:nvSpPr>
          <p:cNvPr id="4" name="عنوان 1"/>
          <p:cNvSpPr>
            <a:spLocks noGrp="1"/>
          </p:cNvSpPr>
          <p:nvPr>
            <p:ph type="title"/>
          </p:nvPr>
        </p:nvSpPr>
        <p:spPr>
          <a:xfrm>
            <a:off x="206327" y="124265"/>
            <a:ext cx="8686800" cy="838200"/>
          </a:xfrm>
        </p:spPr>
        <p:txBody>
          <a:bodyPr>
            <a:normAutofit fontScale="90000"/>
          </a:bodyPr>
          <a:lstStyle/>
          <a:p>
            <a:r>
              <a:rPr lang="ar-SA" dirty="0" smtClean="0"/>
              <a:t>المقطع العرضي التفاضلي </a:t>
            </a:r>
            <a:br>
              <a:rPr lang="ar-SA" dirty="0" smtClean="0"/>
            </a:br>
            <a:r>
              <a:rPr lang="en-US" dirty="0" smtClean="0"/>
              <a:t>differential    cross   section</a:t>
            </a:r>
            <a:endParaRPr lang="ar-SA" dirty="0"/>
          </a:p>
        </p:txBody>
      </p:sp>
      <p:graphicFrame>
        <p:nvGraphicFramePr>
          <p:cNvPr id="5" name="كائن 4"/>
          <p:cNvGraphicFramePr>
            <a:graphicFrameLocks noChangeAspect="1"/>
          </p:cNvGraphicFramePr>
          <p:nvPr/>
        </p:nvGraphicFramePr>
        <p:xfrm>
          <a:off x="1143000" y="2667000"/>
          <a:ext cx="1898650" cy="495300"/>
        </p:xfrm>
        <a:graphic>
          <a:graphicData uri="http://schemas.openxmlformats.org/presentationml/2006/ole">
            <p:oleObj spid="_x0000_s16386" name="Equation" r:id="rId3" imgW="876240" imgH="228600" progId="Equation.3">
              <p:embed/>
            </p:oleObj>
          </a:graphicData>
        </a:graphic>
      </p:graphicFrame>
      <p:sp>
        <p:nvSpPr>
          <p:cNvPr id="6" name="مستطيل مستدير الزوايا 5"/>
          <p:cNvSpPr/>
          <p:nvPr/>
        </p:nvSpPr>
        <p:spPr>
          <a:xfrm>
            <a:off x="228600" y="3200400"/>
            <a:ext cx="86868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dirty="0" smtClean="0"/>
              <a:t>لذا فإنه عند زاوية مجسمة </a:t>
            </a:r>
            <a:r>
              <a:rPr lang="en-US" sz="2000" dirty="0" smtClean="0"/>
              <a:t>d</a:t>
            </a:r>
            <a:r>
              <a:rPr lang="el-GR" sz="2000" dirty="0" smtClean="0"/>
              <a:t>Ω</a:t>
            </a:r>
            <a:r>
              <a:rPr lang="ar-SA" sz="2000" dirty="0" smtClean="0"/>
              <a:t>  يكون نواتج التفاعل </a:t>
            </a:r>
            <a:r>
              <a:rPr lang="en-US" sz="2000" dirty="0" smtClean="0"/>
              <a:t> </a:t>
            </a:r>
            <a:r>
              <a:rPr lang="en-US" sz="2000" dirty="0" err="1" smtClean="0"/>
              <a:t>dN</a:t>
            </a:r>
            <a:r>
              <a:rPr lang="en-US" sz="2000" dirty="0" smtClean="0"/>
              <a:t> </a:t>
            </a:r>
            <a:r>
              <a:rPr lang="ar-SA" sz="2000" dirty="0" smtClean="0"/>
              <a:t>ومساحة المقطع </a:t>
            </a:r>
            <a:r>
              <a:rPr lang="en-US" sz="2000" dirty="0" smtClean="0"/>
              <a:t>d</a:t>
            </a:r>
            <a:r>
              <a:rPr lang="el-GR" sz="2000" dirty="0" smtClean="0"/>
              <a:t>σ</a:t>
            </a:r>
            <a:endParaRPr lang="ar-SA" sz="2000" dirty="0"/>
          </a:p>
        </p:txBody>
      </p:sp>
      <p:graphicFrame>
        <p:nvGraphicFramePr>
          <p:cNvPr id="16387" name="Object 3"/>
          <p:cNvGraphicFramePr>
            <a:graphicFrameLocks noChangeAspect="1"/>
          </p:cNvGraphicFramePr>
          <p:nvPr/>
        </p:nvGraphicFramePr>
        <p:xfrm>
          <a:off x="5791200" y="4114799"/>
          <a:ext cx="3124200" cy="1017693"/>
        </p:xfrm>
        <a:graphic>
          <a:graphicData uri="http://schemas.openxmlformats.org/presentationml/2006/ole">
            <p:oleObj spid="_x0000_s16387" name="Equation" r:id="rId4" imgW="1193760" imgH="431640" progId="Equation.3">
              <p:embed/>
            </p:oleObj>
          </a:graphicData>
        </a:graphic>
      </p:graphicFrame>
      <p:pic>
        <p:nvPicPr>
          <p:cNvPr id="16388" name="Picture 4" descr="C:\Documents and Settings\TOSHIBA\My Documents\My Scans\2011-03 (Mar)\scan0003.jpg"/>
          <p:cNvPicPr>
            <a:picLocks noChangeAspect="1" noChangeArrowheads="1"/>
          </p:cNvPicPr>
          <p:nvPr/>
        </p:nvPicPr>
        <p:blipFill>
          <a:blip r:embed="rId5" cstate="print"/>
          <a:srcRect t="8090" r="18259" b="8315"/>
          <a:stretch>
            <a:fillRect/>
          </a:stretch>
        </p:blipFill>
        <p:spPr bwMode="auto">
          <a:xfrm>
            <a:off x="0" y="3886200"/>
            <a:ext cx="5791200" cy="2971800"/>
          </a:xfrm>
          <a:prstGeom prst="rect">
            <a:avLst/>
          </a:prstGeom>
          <a:noFill/>
        </p:spPr>
      </p:pic>
      <p:graphicFrame>
        <p:nvGraphicFramePr>
          <p:cNvPr id="16389" name="Object 5"/>
          <p:cNvGraphicFramePr>
            <a:graphicFrameLocks noChangeAspect="1"/>
          </p:cNvGraphicFramePr>
          <p:nvPr/>
        </p:nvGraphicFramePr>
        <p:xfrm>
          <a:off x="5916613" y="5257800"/>
          <a:ext cx="3024187" cy="1017588"/>
        </p:xfrm>
        <a:graphic>
          <a:graphicData uri="http://schemas.openxmlformats.org/presentationml/2006/ole">
            <p:oleObj spid="_x0000_s16389" name="Equation" r:id="rId6" imgW="1155600" imgH="431640" progId="Equation.3">
              <p:embed/>
            </p:oleObj>
          </a:graphicData>
        </a:graphic>
      </p:graphicFrame>
      <p:sp>
        <p:nvSpPr>
          <p:cNvPr id="9" name="عنصر نائب لرقم الشريحة 8"/>
          <p:cNvSpPr>
            <a:spLocks noGrp="1"/>
          </p:cNvSpPr>
          <p:nvPr>
            <p:ph type="sldNum" sz="quarter" idx="12"/>
          </p:nvPr>
        </p:nvSpPr>
        <p:spPr/>
        <p:txBody>
          <a:bodyPr/>
          <a:lstStyle/>
          <a:p>
            <a:fld id="{0E2528C7-B2BA-4F93-86B9-E7D031FCC3DB}" type="slidenum">
              <a:rPr lang="ar-SA" smtClean="0"/>
              <a:pPr/>
              <a:t>7</a:t>
            </a:fld>
            <a:endParaRPr lang="ar-SA"/>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Documents and Settings\TOSHIBA\My Documents\My Scans\2011-03 (Mar)\scan0003.jpg"/>
          <p:cNvPicPr>
            <a:picLocks noChangeAspect="1" noChangeArrowheads="1"/>
          </p:cNvPicPr>
          <p:nvPr/>
        </p:nvPicPr>
        <p:blipFill>
          <a:blip r:embed="rId3" cstate="print"/>
          <a:srcRect t="8090" r="18259" b="8315"/>
          <a:stretch>
            <a:fillRect/>
          </a:stretch>
        </p:blipFill>
        <p:spPr bwMode="auto">
          <a:xfrm>
            <a:off x="0" y="1447800"/>
            <a:ext cx="5791200" cy="5181600"/>
          </a:xfrm>
          <a:prstGeom prst="rect">
            <a:avLst/>
          </a:prstGeom>
          <a:noFill/>
        </p:spPr>
      </p:pic>
      <p:sp>
        <p:nvSpPr>
          <p:cNvPr id="5" name="عنوان 1"/>
          <p:cNvSpPr>
            <a:spLocks noGrp="1"/>
          </p:cNvSpPr>
          <p:nvPr>
            <p:ph type="title"/>
          </p:nvPr>
        </p:nvSpPr>
        <p:spPr>
          <a:xfrm>
            <a:off x="206327" y="124265"/>
            <a:ext cx="8686800" cy="838200"/>
          </a:xfrm>
        </p:spPr>
        <p:txBody>
          <a:bodyPr>
            <a:normAutofit fontScale="90000"/>
          </a:bodyPr>
          <a:lstStyle/>
          <a:p>
            <a:r>
              <a:rPr lang="ar-SA" dirty="0" smtClean="0"/>
              <a:t>المقطع العرضي التفاضلي </a:t>
            </a:r>
            <a:br>
              <a:rPr lang="ar-SA" dirty="0" smtClean="0"/>
            </a:br>
            <a:r>
              <a:rPr lang="en-US" dirty="0" smtClean="0"/>
              <a:t>differential    cross   section</a:t>
            </a:r>
            <a:endParaRPr lang="ar-SA" dirty="0"/>
          </a:p>
        </p:txBody>
      </p:sp>
      <p:graphicFrame>
        <p:nvGraphicFramePr>
          <p:cNvPr id="17410" name="Object 2"/>
          <p:cNvGraphicFramePr>
            <a:graphicFrameLocks noChangeAspect="1"/>
          </p:cNvGraphicFramePr>
          <p:nvPr/>
        </p:nvGraphicFramePr>
        <p:xfrm>
          <a:off x="5943600" y="1371600"/>
          <a:ext cx="3024187" cy="1017588"/>
        </p:xfrm>
        <a:graphic>
          <a:graphicData uri="http://schemas.openxmlformats.org/presentationml/2006/ole">
            <p:oleObj spid="_x0000_s17410" name="Equation" r:id="rId4" imgW="1155600" imgH="431640" progId="Equation.3">
              <p:embed/>
            </p:oleObj>
          </a:graphicData>
        </a:graphic>
      </p:graphicFrame>
      <p:graphicFrame>
        <p:nvGraphicFramePr>
          <p:cNvPr id="7" name="كائن 6"/>
          <p:cNvGraphicFramePr>
            <a:graphicFrameLocks noChangeAspect="1"/>
          </p:cNvGraphicFramePr>
          <p:nvPr/>
        </p:nvGraphicFramePr>
        <p:xfrm>
          <a:off x="6336071" y="2743200"/>
          <a:ext cx="1868129" cy="762000"/>
        </p:xfrm>
        <a:graphic>
          <a:graphicData uri="http://schemas.openxmlformats.org/presentationml/2006/ole">
            <p:oleObj spid="_x0000_s17411" name="Equation" r:id="rId5" imgW="965160" imgH="393480" progId="Equation.3">
              <p:embed/>
            </p:oleObj>
          </a:graphicData>
        </a:graphic>
      </p:graphicFrame>
      <p:graphicFrame>
        <p:nvGraphicFramePr>
          <p:cNvPr id="8" name="كائن 7"/>
          <p:cNvGraphicFramePr>
            <a:graphicFrameLocks noChangeAspect="1"/>
          </p:cNvGraphicFramePr>
          <p:nvPr/>
        </p:nvGraphicFramePr>
        <p:xfrm>
          <a:off x="5861613" y="3581400"/>
          <a:ext cx="3053787" cy="1905000"/>
        </p:xfrm>
        <a:graphic>
          <a:graphicData uri="http://schemas.openxmlformats.org/presentationml/2006/ole">
            <p:oleObj spid="_x0000_s17412" name="Equation" r:id="rId6" imgW="1523880" imgH="1002960" progId="Equation.3">
              <p:embed/>
            </p:oleObj>
          </a:graphicData>
        </a:graphic>
      </p:graphicFrame>
      <p:sp>
        <p:nvSpPr>
          <p:cNvPr id="10" name="شكل بيضاوي 9"/>
          <p:cNvSpPr/>
          <p:nvPr/>
        </p:nvSpPr>
        <p:spPr>
          <a:xfrm>
            <a:off x="5867400" y="5410200"/>
            <a:ext cx="3048000" cy="1066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aphicFrame>
        <p:nvGraphicFramePr>
          <p:cNvPr id="9" name="كائن 8"/>
          <p:cNvGraphicFramePr>
            <a:graphicFrameLocks noChangeAspect="1"/>
          </p:cNvGraphicFramePr>
          <p:nvPr/>
        </p:nvGraphicFramePr>
        <p:xfrm>
          <a:off x="6481233" y="5715000"/>
          <a:ext cx="2281767" cy="533400"/>
        </p:xfrm>
        <a:graphic>
          <a:graphicData uri="http://schemas.openxmlformats.org/presentationml/2006/ole">
            <p:oleObj spid="_x0000_s17413" name="Equation" r:id="rId7" imgW="977760" imgH="228600" progId="Equation.3">
              <p:embed/>
            </p:oleObj>
          </a:graphicData>
        </a:graphic>
      </p:graphicFrame>
      <p:sp>
        <p:nvSpPr>
          <p:cNvPr id="11" name="عنصر نائب لرقم الشريحة 10"/>
          <p:cNvSpPr>
            <a:spLocks noGrp="1"/>
          </p:cNvSpPr>
          <p:nvPr>
            <p:ph type="sldNum" sz="quarter" idx="12"/>
          </p:nvPr>
        </p:nvSpPr>
        <p:spPr/>
        <p:txBody>
          <a:bodyPr/>
          <a:lstStyle/>
          <a:p>
            <a:fld id="{0E2528C7-B2BA-4F93-86B9-E7D031FCC3DB}" type="slidenum">
              <a:rPr lang="ar-SA" smtClean="0"/>
              <a:pPr/>
              <a:t>8</a:t>
            </a:fld>
            <a:endParaRPr lang="ar-SA"/>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القانون العام لتوهين كثافة النترونات</a:t>
            </a:r>
            <a:br>
              <a:rPr lang="ar-SA" dirty="0" smtClean="0"/>
            </a:br>
            <a:r>
              <a:rPr lang="en-US" dirty="0" smtClean="0"/>
              <a:t>attenuation    neutron   low </a:t>
            </a:r>
            <a:endParaRPr lang="ar-SA" dirty="0"/>
          </a:p>
        </p:txBody>
      </p:sp>
      <p:sp>
        <p:nvSpPr>
          <p:cNvPr id="3" name="عنصر نائب للمحتوى 2"/>
          <p:cNvSpPr>
            <a:spLocks noGrp="1"/>
          </p:cNvSpPr>
          <p:nvPr>
            <p:ph idx="1"/>
          </p:nvPr>
        </p:nvSpPr>
        <p:spPr/>
        <p:txBody>
          <a:bodyPr/>
          <a:lstStyle/>
          <a:p>
            <a:r>
              <a:rPr lang="en-US" dirty="0" smtClean="0"/>
              <a:t> </a:t>
            </a:r>
            <a:r>
              <a:rPr lang="ar-SA" dirty="0" smtClean="0"/>
              <a:t>إن مرور النترونات خلال المادة يؤدي إلى خضوعها لعمليات تبعثر وامتصاص من قبل نوى </a:t>
            </a:r>
            <a:r>
              <a:rPr lang="ar-SA" dirty="0" err="1" smtClean="0"/>
              <a:t>ذرات</a:t>
            </a:r>
            <a:r>
              <a:rPr lang="ar-SA" dirty="0" smtClean="0"/>
              <a:t> المادة.</a:t>
            </a:r>
          </a:p>
          <a:p>
            <a:r>
              <a:rPr lang="ar-SA" dirty="0" smtClean="0"/>
              <a:t>للحصول على العلاقة الرياضية التي تصف هذه العمليات نفرض أن حزمة متوازية متماثلة الطاقة من النترونات تسقط على سطح هدف سمكه </a:t>
            </a:r>
            <a:r>
              <a:rPr lang="en-US" dirty="0" smtClean="0"/>
              <a:t>X</a:t>
            </a:r>
            <a:r>
              <a:rPr lang="ar-SA" dirty="0" smtClean="0"/>
              <a:t> .</a:t>
            </a:r>
          </a:p>
          <a:p>
            <a:r>
              <a:rPr lang="ar-SA" dirty="0" smtClean="0"/>
              <a:t>يؤدي تبعثر النترون إلى خروجه من مسار الحزمة وبالتالي يصبح الفيض النافذ </a:t>
            </a:r>
            <a:r>
              <a:rPr lang="en-US" dirty="0" err="1" smtClean="0"/>
              <a:t>dI</a:t>
            </a:r>
            <a:r>
              <a:rPr lang="en-US" dirty="0" smtClean="0"/>
              <a:t> </a:t>
            </a:r>
            <a:r>
              <a:rPr lang="ar-SA" dirty="0" smtClean="0"/>
              <a:t> بعد سمك </a:t>
            </a:r>
            <a:r>
              <a:rPr lang="en-US" dirty="0" err="1" smtClean="0"/>
              <a:t>dx</a:t>
            </a:r>
            <a:r>
              <a:rPr lang="en-US" dirty="0" smtClean="0"/>
              <a:t>  </a:t>
            </a:r>
            <a:r>
              <a:rPr lang="ar-SA" dirty="0" smtClean="0"/>
              <a:t> .</a:t>
            </a:r>
          </a:p>
          <a:p>
            <a:r>
              <a:rPr lang="ar-SA" dirty="0" smtClean="0"/>
              <a:t>وبالتالي يكون عدد التفاعلات في الحجم  </a:t>
            </a:r>
            <a:r>
              <a:rPr lang="en-US" dirty="0" err="1" smtClean="0"/>
              <a:t>Adx</a:t>
            </a:r>
            <a:endParaRPr lang="en-US" dirty="0" smtClean="0"/>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9</a:t>
            </a:fld>
            <a:endParaRPr lang="ar-SA"/>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304800" y="457200"/>
            <a:ext cx="8686800" cy="838200"/>
          </a:xfrm>
        </p:spPr>
        <p:txBody>
          <a:bodyPr>
            <a:normAutofit fontScale="90000"/>
          </a:bodyPr>
          <a:lstStyle/>
          <a:p>
            <a:r>
              <a:rPr lang="ar-SA" dirty="0" smtClean="0"/>
              <a:t>القانون العام لتوهين كثافة النترونات</a:t>
            </a:r>
            <a:br>
              <a:rPr lang="ar-SA" dirty="0" smtClean="0"/>
            </a:br>
            <a:r>
              <a:rPr lang="en-US" dirty="0" smtClean="0"/>
              <a:t>attenuation    neutron   low </a:t>
            </a:r>
            <a:endParaRPr lang="ar-SA" dirty="0"/>
          </a:p>
        </p:txBody>
      </p:sp>
      <p:graphicFrame>
        <p:nvGraphicFramePr>
          <p:cNvPr id="5" name="كائن 4"/>
          <p:cNvGraphicFramePr>
            <a:graphicFrameLocks noChangeAspect="1"/>
          </p:cNvGraphicFramePr>
          <p:nvPr/>
        </p:nvGraphicFramePr>
        <p:xfrm>
          <a:off x="3581400" y="1447800"/>
          <a:ext cx="2290762" cy="482600"/>
        </p:xfrm>
        <a:graphic>
          <a:graphicData uri="http://schemas.openxmlformats.org/presentationml/2006/ole">
            <p:oleObj spid="_x0000_s34818" name="Equation" r:id="rId3" imgW="774360" imgH="203040" progId="Equation.3">
              <p:embed/>
            </p:oleObj>
          </a:graphicData>
        </a:graphic>
      </p:graphicFrame>
      <p:sp>
        <p:nvSpPr>
          <p:cNvPr id="6" name="مستطيل مستدير الزوايا 5"/>
          <p:cNvSpPr/>
          <p:nvPr/>
        </p:nvSpPr>
        <p:spPr>
          <a:xfrm>
            <a:off x="5562600" y="2362200"/>
            <a:ext cx="32004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باعتبار وحدة المساحة   </a:t>
            </a:r>
            <a:r>
              <a:rPr lang="en-US" dirty="0" smtClean="0"/>
              <a:t>A=1</a:t>
            </a:r>
            <a:endParaRPr lang="ar-SA" dirty="0" smtClean="0"/>
          </a:p>
        </p:txBody>
      </p:sp>
      <p:graphicFrame>
        <p:nvGraphicFramePr>
          <p:cNvPr id="34819" name="Object 3"/>
          <p:cNvGraphicFramePr>
            <a:graphicFrameLocks noChangeAspect="1"/>
          </p:cNvGraphicFramePr>
          <p:nvPr/>
        </p:nvGraphicFramePr>
        <p:xfrm>
          <a:off x="2112963" y="2514600"/>
          <a:ext cx="2027237" cy="482600"/>
        </p:xfrm>
        <a:graphic>
          <a:graphicData uri="http://schemas.openxmlformats.org/presentationml/2006/ole">
            <p:oleObj spid="_x0000_s34819" name="Equation" r:id="rId4" imgW="685800" imgH="203040" progId="Equation.3">
              <p:embed/>
            </p:oleObj>
          </a:graphicData>
        </a:graphic>
      </p:graphicFrame>
      <p:sp>
        <p:nvSpPr>
          <p:cNvPr id="8" name="عنصر نائب لرقم الشريحة 7"/>
          <p:cNvSpPr>
            <a:spLocks noGrp="1"/>
          </p:cNvSpPr>
          <p:nvPr>
            <p:ph type="sldNum" sz="quarter" idx="12"/>
          </p:nvPr>
        </p:nvSpPr>
        <p:spPr/>
        <p:txBody>
          <a:bodyPr/>
          <a:lstStyle/>
          <a:p>
            <a:fld id="{0E2528C7-B2BA-4F93-86B9-E7D031FCC3DB}" type="slidenum">
              <a:rPr lang="ar-SA" smtClean="0"/>
              <a:pPr/>
              <a:t>10</a:t>
            </a:fld>
            <a:endParaRPr lang="ar-SA"/>
          </a:p>
        </p:txBody>
      </p:sp>
      <p:sp>
        <p:nvSpPr>
          <p:cNvPr id="9" name="مستطيل مستدير الزوايا 8"/>
          <p:cNvSpPr/>
          <p:nvPr/>
        </p:nvSpPr>
        <p:spPr>
          <a:xfrm>
            <a:off x="609600" y="3124200"/>
            <a:ext cx="7696200" cy="13716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sz="2400" dirty="0" smtClean="0"/>
              <a:t>فإذا كانت </a:t>
            </a:r>
            <a:r>
              <a:rPr lang="en-US" sz="2400" dirty="0" smtClean="0"/>
              <a:t>I</a:t>
            </a:r>
            <a:r>
              <a:rPr lang="en-US" sz="2400" baseline="-25000" dirty="0" smtClean="0"/>
              <a:t>o</a:t>
            </a:r>
            <a:r>
              <a:rPr lang="en-US" sz="2400" dirty="0" smtClean="0"/>
              <a:t> </a:t>
            </a:r>
            <a:r>
              <a:rPr lang="ar-SA" sz="2400" dirty="0" smtClean="0"/>
              <a:t> قيمة الفيض </a:t>
            </a:r>
            <a:r>
              <a:rPr lang="ar-SA" sz="2400" dirty="0" err="1" smtClean="0"/>
              <a:t>النتروني</a:t>
            </a:r>
            <a:r>
              <a:rPr lang="ar-SA" sz="2400" dirty="0" smtClean="0"/>
              <a:t> قبل عبور الشريحة،  </a:t>
            </a:r>
            <a:r>
              <a:rPr lang="en-US" sz="2400" dirty="0" smtClean="0"/>
              <a:t>I</a:t>
            </a:r>
            <a:r>
              <a:rPr lang="ar-SA" sz="2400" dirty="0" smtClean="0"/>
              <a:t> قيمتها بعد عبور مسافة  </a:t>
            </a:r>
            <a:r>
              <a:rPr lang="en-US" sz="2400" dirty="0" smtClean="0"/>
              <a:t>x cm </a:t>
            </a:r>
            <a:r>
              <a:rPr lang="ar-SA" sz="2400" dirty="0" smtClean="0"/>
              <a:t>  من الشريحة، وعليه يكون  </a:t>
            </a:r>
            <a:r>
              <a:rPr lang="en-US" sz="2400" dirty="0" smtClean="0"/>
              <a:t>-</a:t>
            </a:r>
            <a:r>
              <a:rPr lang="en-US" sz="2400" dirty="0" err="1" smtClean="0"/>
              <a:t>dI</a:t>
            </a:r>
            <a:r>
              <a:rPr lang="en-US" sz="2400" dirty="0" smtClean="0"/>
              <a:t> </a:t>
            </a:r>
            <a:r>
              <a:rPr lang="ar-SA" sz="2400" dirty="0" smtClean="0"/>
              <a:t> هو تغير الفيض </a:t>
            </a:r>
            <a:r>
              <a:rPr lang="ar-SA" sz="2400" dirty="0" err="1" smtClean="0"/>
              <a:t>النتروني</a:t>
            </a:r>
            <a:r>
              <a:rPr lang="ar-SA" sz="2400" dirty="0" smtClean="0"/>
              <a:t>  بعد اختراقها مسافة صغيرة </a:t>
            </a:r>
            <a:r>
              <a:rPr lang="en-US" sz="2400" dirty="0" err="1" smtClean="0"/>
              <a:t>dx</a:t>
            </a:r>
            <a:r>
              <a:rPr lang="en-US" sz="2400" dirty="0" smtClean="0"/>
              <a:t> </a:t>
            </a:r>
            <a:r>
              <a:rPr lang="ar-SA" sz="2400" dirty="0" smtClean="0"/>
              <a:t> </a:t>
            </a:r>
          </a:p>
        </p:txBody>
      </p:sp>
      <p:sp>
        <p:nvSpPr>
          <p:cNvPr id="10" name="مستطيل مستدير الزوايا 9"/>
          <p:cNvSpPr/>
          <p:nvPr/>
        </p:nvSpPr>
        <p:spPr>
          <a:xfrm>
            <a:off x="457200" y="4876800"/>
            <a:ext cx="8382000" cy="9144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2000" dirty="0" smtClean="0"/>
              <a:t>وبالتالي يكون هذا التغير في الفيض نتيجة للتفاعلات المختلفة مع </a:t>
            </a:r>
            <a:r>
              <a:rPr lang="ar-SA" sz="2000" dirty="0" err="1" smtClean="0"/>
              <a:t>أنوية</a:t>
            </a:r>
            <a:r>
              <a:rPr lang="ar-SA" sz="2000" dirty="0" smtClean="0"/>
              <a:t> الشريحة في المسافة </a:t>
            </a:r>
            <a:r>
              <a:rPr lang="en-US" sz="2000" dirty="0" smtClean="0"/>
              <a:t>x to </a:t>
            </a:r>
            <a:r>
              <a:rPr lang="en-US" sz="2000" dirty="0" err="1" smtClean="0"/>
              <a:t>x+dx</a:t>
            </a:r>
            <a:r>
              <a:rPr lang="en-US" sz="2000" dirty="0" smtClean="0"/>
              <a:t> </a:t>
            </a:r>
            <a:r>
              <a:rPr lang="ar-SA" sz="2000" dirty="0" smtClean="0"/>
              <a:t> </a:t>
            </a:r>
          </a:p>
          <a:p>
            <a:pPr algn="ctr"/>
            <a:r>
              <a:rPr lang="ar-SA" sz="2000" dirty="0" smtClean="0"/>
              <a:t>وبالتالي يمكن مساواة </a:t>
            </a:r>
            <a:r>
              <a:rPr lang="en-US" sz="2000" dirty="0" smtClean="0"/>
              <a:t>–</a:t>
            </a:r>
            <a:r>
              <a:rPr lang="en-US" sz="2000" dirty="0" err="1" smtClean="0"/>
              <a:t>dI</a:t>
            </a:r>
            <a:r>
              <a:rPr lang="en-US" sz="2000" dirty="0" smtClean="0"/>
              <a:t> </a:t>
            </a:r>
            <a:r>
              <a:rPr lang="ar-SA" sz="2000" dirty="0" smtClean="0"/>
              <a:t> بعدد التفاعلات الحادثة في المسافة </a:t>
            </a:r>
            <a:r>
              <a:rPr lang="en-US" sz="2000" dirty="0" err="1" smtClean="0"/>
              <a:t>dx</a:t>
            </a:r>
            <a:r>
              <a:rPr lang="ar-SA" sz="2000" dirty="0" smtClean="0"/>
              <a:t> </a:t>
            </a:r>
            <a:endParaRPr lang="ar-SA" sz="2000" dirty="0"/>
          </a:p>
        </p:txBody>
      </p:sp>
      <p:graphicFrame>
        <p:nvGraphicFramePr>
          <p:cNvPr id="34820" name="Object 4"/>
          <p:cNvGraphicFramePr>
            <a:graphicFrameLocks noChangeAspect="1"/>
          </p:cNvGraphicFramePr>
          <p:nvPr/>
        </p:nvGraphicFramePr>
        <p:xfrm>
          <a:off x="1341438" y="5913438"/>
          <a:ext cx="3003550" cy="542925"/>
        </p:xfrm>
        <a:graphic>
          <a:graphicData uri="http://schemas.openxmlformats.org/presentationml/2006/ole">
            <p:oleObj spid="_x0000_s34820" name="Equation" r:id="rId5" imgW="1015920" imgH="228600" progId="Equation.3">
              <p:embed/>
            </p:oleObj>
          </a:graphicData>
        </a:graphic>
      </p:graphicFrame>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0E2528C7-B2BA-4F93-86B9-E7D031FCC3DB}" type="slidenum">
              <a:rPr lang="ar-SA" smtClean="0"/>
              <a:pPr/>
              <a:t>11</a:t>
            </a:fld>
            <a:endParaRPr lang="ar-SA"/>
          </a:p>
        </p:txBody>
      </p:sp>
      <p:sp>
        <p:nvSpPr>
          <p:cNvPr id="5" name="عنوان 1"/>
          <p:cNvSpPr txBox="1">
            <a:spLocks/>
          </p:cNvSpPr>
          <p:nvPr/>
        </p:nvSpPr>
        <p:spPr>
          <a:xfrm>
            <a:off x="457200" y="609600"/>
            <a:ext cx="8686800" cy="838200"/>
          </a:xfrm>
          <a:prstGeom prst="rect">
            <a:avLst/>
          </a:prstGeom>
        </p:spPr>
        <p:txBody>
          <a:bodyPr vert="horz" anchor="ctr">
            <a:normAutofit fontScale="82500" lnSpcReduction="20000"/>
          </a:body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ar-SA" sz="3600" b="0" i="0" u="none" strike="noStrike" kern="1200" cap="all" spc="0" normalizeH="0" baseline="0" noProof="0" smtClean="0">
                <a:ln>
                  <a:noFill/>
                </a:ln>
                <a:solidFill>
                  <a:schemeClr val="tx2"/>
                </a:solidFill>
                <a:effectLst>
                  <a:reflection blurRad="12700" stA="48000" endA="300" endPos="55000" dir="5400000" sy="-90000" algn="bl" rotWithShape="0"/>
                </a:effectLst>
                <a:uLnTx/>
                <a:uFillTx/>
                <a:latin typeface="+mj-lt"/>
                <a:ea typeface="+mj-ea"/>
                <a:cs typeface="+mj-cs"/>
              </a:rPr>
              <a:t>القانون العام لتوهين كثافة النترونات</a:t>
            </a:r>
            <a:br>
              <a:rPr kumimoji="0" lang="ar-SA" sz="3600" b="0" i="0" u="none" strike="noStrike" kern="1200" cap="all" spc="0" normalizeH="0" baseline="0" noProof="0" smtClean="0">
                <a:ln>
                  <a:noFill/>
                </a:ln>
                <a:solidFill>
                  <a:schemeClr val="tx2"/>
                </a:solidFill>
                <a:effectLst>
                  <a:reflection blurRad="12700" stA="48000" endA="300" endPos="55000" dir="5400000" sy="-90000" algn="bl" rotWithShape="0"/>
                </a:effectLst>
                <a:uLnTx/>
                <a:uFillTx/>
                <a:latin typeface="+mj-lt"/>
                <a:ea typeface="+mj-ea"/>
                <a:cs typeface="+mj-cs"/>
              </a:rPr>
            </a:br>
            <a:r>
              <a:rPr kumimoji="0" lang="en-US" sz="3600" b="0" i="0" u="none" strike="noStrike" kern="1200" cap="all" spc="0" normalizeH="0" baseline="0" noProof="0" smtClean="0">
                <a:ln>
                  <a:noFill/>
                </a:ln>
                <a:solidFill>
                  <a:schemeClr val="tx2"/>
                </a:solidFill>
                <a:effectLst>
                  <a:reflection blurRad="12700" stA="48000" endA="300" endPos="55000" dir="5400000" sy="-90000" algn="bl" rotWithShape="0"/>
                </a:effectLst>
                <a:uLnTx/>
                <a:uFillTx/>
                <a:latin typeface="+mj-lt"/>
                <a:ea typeface="+mj-ea"/>
                <a:cs typeface="+mj-cs"/>
              </a:rPr>
              <a:t>attenuation    neutron   low </a:t>
            </a:r>
            <a:endParaRPr kumimoji="0" lang="ar-SA" sz="36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graphicFrame>
        <p:nvGraphicFramePr>
          <p:cNvPr id="35842" name="Object 2"/>
          <p:cNvGraphicFramePr>
            <a:graphicFrameLocks noChangeAspect="1"/>
          </p:cNvGraphicFramePr>
          <p:nvPr/>
        </p:nvGraphicFramePr>
        <p:xfrm>
          <a:off x="381000" y="1600200"/>
          <a:ext cx="3003550" cy="847725"/>
        </p:xfrm>
        <a:graphic>
          <a:graphicData uri="http://schemas.openxmlformats.org/presentationml/2006/ole">
            <p:oleObj spid="_x0000_s35842" name="Equation" r:id="rId3" imgW="1015920" imgH="228600" progId="Equation.3">
              <p:embed/>
            </p:oleObj>
          </a:graphicData>
        </a:graphic>
      </p:graphicFrame>
      <p:graphicFrame>
        <p:nvGraphicFramePr>
          <p:cNvPr id="35843" name="Object 3"/>
          <p:cNvGraphicFramePr>
            <a:graphicFrameLocks noChangeAspect="1"/>
          </p:cNvGraphicFramePr>
          <p:nvPr/>
        </p:nvGraphicFramePr>
        <p:xfrm>
          <a:off x="4475163" y="1511300"/>
          <a:ext cx="2740025" cy="1025525"/>
        </p:xfrm>
        <a:graphic>
          <a:graphicData uri="http://schemas.openxmlformats.org/presentationml/2006/ole">
            <p:oleObj spid="_x0000_s35843" name="Equation" r:id="rId4" imgW="927000" imgH="431640" progId="Equation.3">
              <p:embed/>
            </p:oleObj>
          </a:graphicData>
        </a:graphic>
      </p:graphicFrame>
      <p:sp>
        <p:nvSpPr>
          <p:cNvPr id="9" name="سهم إلى اليمين 8"/>
          <p:cNvSpPr/>
          <p:nvPr/>
        </p:nvSpPr>
        <p:spPr>
          <a:xfrm>
            <a:off x="3581400" y="1981200"/>
            <a:ext cx="381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سهم للأسفل 9"/>
          <p:cNvSpPr/>
          <p:nvPr/>
        </p:nvSpPr>
        <p:spPr>
          <a:xfrm>
            <a:off x="5562600" y="2667000"/>
            <a:ext cx="762000" cy="533400"/>
          </a:xfrm>
          <a:prstGeom prst="downArrow">
            <a:avLst>
              <a:gd name="adj1" fmla="val 50000"/>
              <a:gd name="adj2" fmla="val 37692"/>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aphicFrame>
        <p:nvGraphicFramePr>
          <p:cNvPr id="35844" name="Object 4"/>
          <p:cNvGraphicFramePr>
            <a:graphicFrameLocks noChangeAspect="1"/>
          </p:cNvGraphicFramePr>
          <p:nvPr/>
        </p:nvGraphicFramePr>
        <p:xfrm>
          <a:off x="4662488" y="3276600"/>
          <a:ext cx="2252662" cy="1025525"/>
        </p:xfrm>
        <a:graphic>
          <a:graphicData uri="http://schemas.openxmlformats.org/presentationml/2006/ole">
            <p:oleObj spid="_x0000_s35844" name="Equation" r:id="rId5" imgW="761760" imgH="431640" progId="Equation.3">
              <p:embed/>
            </p:oleObj>
          </a:graphicData>
        </a:graphic>
      </p:graphicFrame>
      <p:sp>
        <p:nvSpPr>
          <p:cNvPr id="12" name="وسيلة شرح مستطيلة مستديرة الزوايا 11"/>
          <p:cNvSpPr/>
          <p:nvPr/>
        </p:nvSpPr>
        <p:spPr>
          <a:xfrm>
            <a:off x="609600" y="2895600"/>
            <a:ext cx="3048000" cy="1295400"/>
          </a:xfrm>
          <a:prstGeom prst="wedgeRoundRectCallout">
            <a:avLst>
              <a:gd name="adj1" fmla="val 81167"/>
              <a:gd name="adj2" fmla="val 3317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وبتكامل طرفي المعادلة </a:t>
            </a:r>
          </a:p>
          <a:p>
            <a:pPr algn="ctr"/>
            <a:r>
              <a:rPr lang="ar-SA" dirty="0" smtClean="0"/>
              <a:t>السمك من </a:t>
            </a:r>
            <a:r>
              <a:rPr lang="en-US" dirty="0" smtClean="0"/>
              <a:t>0 to x</a:t>
            </a:r>
          </a:p>
          <a:p>
            <a:pPr algn="ctr"/>
            <a:r>
              <a:rPr lang="ar-SA" dirty="0" smtClean="0"/>
              <a:t>والفيض </a:t>
            </a:r>
            <a:r>
              <a:rPr lang="ar-SA" dirty="0" err="1" smtClean="0"/>
              <a:t>النتروني</a:t>
            </a:r>
            <a:r>
              <a:rPr lang="ar-SA" dirty="0" smtClean="0"/>
              <a:t> من </a:t>
            </a:r>
            <a:r>
              <a:rPr lang="en-US" dirty="0" smtClean="0"/>
              <a:t>I</a:t>
            </a:r>
            <a:r>
              <a:rPr lang="en-US" baseline="-25000" dirty="0" smtClean="0"/>
              <a:t>O</a:t>
            </a:r>
            <a:r>
              <a:rPr lang="en-US" dirty="0" smtClean="0"/>
              <a:t>   to I</a:t>
            </a:r>
            <a:endParaRPr lang="ar-SA" dirty="0"/>
          </a:p>
        </p:txBody>
      </p:sp>
      <p:graphicFrame>
        <p:nvGraphicFramePr>
          <p:cNvPr id="35845" name="Object 5"/>
          <p:cNvGraphicFramePr>
            <a:graphicFrameLocks noChangeAspect="1"/>
          </p:cNvGraphicFramePr>
          <p:nvPr/>
        </p:nvGraphicFramePr>
        <p:xfrm>
          <a:off x="609600" y="4724400"/>
          <a:ext cx="2778125" cy="1146175"/>
        </p:xfrm>
        <a:graphic>
          <a:graphicData uri="http://schemas.openxmlformats.org/presentationml/2006/ole">
            <p:oleObj spid="_x0000_s35845" name="Equation" r:id="rId6" imgW="939600" imgH="482400" progId="Equation.3">
              <p:embed/>
            </p:oleObj>
          </a:graphicData>
        </a:graphic>
      </p:graphicFrame>
      <p:sp>
        <p:nvSpPr>
          <p:cNvPr id="14" name="سهم إلى اليمين 13"/>
          <p:cNvSpPr/>
          <p:nvPr/>
        </p:nvSpPr>
        <p:spPr>
          <a:xfrm>
            <a:off x="3581400" y="4876800"/>
            <a:ext cx="914400" cy="685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aphicFrame>
        <p:nvGraphicFramePr>
          <p:cNvPr id="15" name="كائن 14"/>
          <p:cNvGraphicFramePr>
            <a:graphicFrameLocks noChangeAspect="1"/>
          </p:cNvGraphicFramePr>
          <p:nvPr/>
        </p:nvGraphicFramePr>
        <p:xfrm>
          <a:off x="4568658" y="4953000"/>
          <a:ext cx="2213142" cy="685800"/>
        </p:xfrm>
        <a:graphic>
          <a:graphicData uri="http://schemas.openxmlformats.org/presentationml/2006/ole">
            <p:oleObj spid="_x0000_s35846" name="Equation" r:id="rId7" imgW="622080" imgH="241200" progId="Equation.3">
              <p:embed/>
            </p:oleObj>
          </a:graphicData>
        </a:graphic>
      </p:graphicFrame>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2800" dirty="0" smtClean="0"/>
              <a:t>المقطع العرضي </a:t>
            </a:r>
            <a:r>
              <a:rPr lang="ar-SA" sz="2800" dirty="0" err="1" smtClean="0"/>
              <a:t>الماكروسكوبي</a:t>
            </a:r>
            <a:r>
              <a:rPr lang="ar-SA" sz="2800" dirty="0" smtClean="0"/>
              <a:t> ومتوسط المسار الحر</a:t>
            </a:r>
            <a:endParaRPr lang="ar-SA" sz="2800" dirty="0"/>
          </a:p>
        </p:txBody>
      </p:sp>
      <p:sp>
        <p:nvSpPr>
          <p:cNvPr id="3" name="عنصر نائب للمحتوى 2"/>
          <p:cNvSpPr>
            <a:spLocks noGrp="1"/>
          </p:cNvSpPr>
          <p:nvPr>
            <p:ph idx="1"/>
          </p:nvPr>
        </p:nvSpPr>
        <p:spPr>
          <a:xfrm>
            <a:off x="304800" y="1554163"/>
            <a:ext cx="8686800" cy="1570037"/>
          </a:xfrm>
        </p:spPr>
        <p:txBody>
          <a:bodyPr/>
          <a:lstStyle/>
          <a:p>
            <a:r>
              <a:rPr lang="ar-SA" dirty="0" smtClean="0"/>
              <a:t>المسار الذي يقطعه النترون بدون أن يعاني أية تصادمات مع </a:t>
            </a:r>
            <a:r>
              <a:rPr lang="ar-SA" dirty="0" err="1" smtClean="0"/>
              <a:t>أنوية</a:t>
            </a:r>
            <a:r>
              <a:rPr lang="ar-SA" dirty="0" smtClean="0"/>
              <a:t> الهدف يسمى </a:t>
            </a:r>
            <a:r>
              <a:rPr lang="ar-SA" dirty="0" smtClean="0">
                <a:solidFill>
                  <a:srgbClr val="C00000"/>
                </a:solidFill>
              </a:rPr>
              <a:t>بالمسار الحر الوسطي  </a:t>
            </a:r>
            <a:r>
              <a:rPr lang="el-GR" dirty="0" smtClean="0">
                <a:solidFill>
                  <a:srgbClr val="C00000"/>
                </a:solidFill>
              </a:rPr>
              <a:t>λ</a:t>
            </a:r>
            <a:r>
              <a:rPr lang="ar-SA" dirty="0" smtClean="0">
                <a:solidFill>
                  <a:srgbClr val="C00000"/>
                </a:solidFill>
              </a:rPr>
              <a:t>   ،  </a:t>
            </a:r>
            <a:endParaRPr lang="ar-SA" dirty="0">
              <a:solidFill>
                <a:srgbClr val="C00000"/>
              </a:solidFill>
            </a:endParaRPr>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12</a:t>
            </a:fld>
            <a:endParaRPr lang="ar-SA"/>
          </a:p>
        </p:txBody>
      </p:sp>
      <p:graphicFrame>
        <p:nvGraphicFramePr>
          <p:cNvPr id="5" name="كائن 4"/>
          <p:cNvGraphicFramePr>
            <a:graphicFrameLocks noChangeAspect="1"/>
          </p:cNvGraphicFramePr>
          <p:nvPr/>
        </p:nvGraphicFramePr>
        <p:xfrm>
          <a:off x="3810000" y="2819400"/>
          <a:ext cx="1312606" cy="730250"/>
        </p:xfrm>
        <a:graphic>
          <a:graphicData uri="http://schemas.openxmlformats.org/presentationml/2006/ole">
            <p:oleObj spid="_x0000_s39938" name="Equation" r:id="rId3" imgW="406080" imgH="393480" progId="Equation.3">
              <p:embed/>
            </p:oleObj>
          </a:graphicData>
        </a:graphic>
      </p:graphicFrame>
      <p:graphicFrame>
        <p:nvGraphicFramePr>
          <p:cNvPr id="7" name="كائن 6"/>
          <p:cNvGraphicFramePr>
            <a:graphicFrameLocks noChangeAspect="1"/>
          </p:cNvGraphicFramePr>
          <p:nvPr/>
        </p:nvGraphicFramePr>
        <p:xfrm>
          <a:off x="1143000" y="3657600"/>
          <a:ext cx="6324600" cy="838200"/>
        </p:xfrm>
        <a:graphic>
          <a:graphicData uri="http://schemas.openxmlformats.org/presentationml/2006/ole">
            <p:oleObj spid="_x0000_s39939" name="Equation" r:id="rId4" imgW="2108160" imgH="228600" progId="Equation.3">
              <p:embed/>
            </p:oleObj>
          </a:graphicData>
        </a:graphic>
      </p:graphicFrame>
      <p:graphicFrame>
        <p:nvGraphicFramePr>
          <p:cNvPr id="39940" name="Object 4"/>
          <p:cNvGraphicFramePr>
            <a:graphicFrameLocks noChangeAspect="1"/>
          </p:cNvGraphicFramePr>
          <p:nvPr/>
        </p:nvGraphicFramePr>
        <p:xfrm>
          <a:off x="1339850" y="4765675"/>
          <a:ext cx="1682750" cy="800100"/>
        </p:xfrm>
        <a:graphic>
          <a:graphicData uri="http://schemas.openxmlformats.org/presentationml/2006/ole">
            <p:oleObj spid="_x0000_s39940" name="Equation" r:id="rId5" imgW="520560" imgH="431640" progId="Equation.3">
              <p:embed/>
            </p:oleObj>
          </a:graphicData>
        </a:graphic>
      </p:graphicFrame>
      <p:graphicFrame>
        <p:nvGraphicFramePr>
          <p:cNvPr id="39941" name="Object 5"/>
          <p:cNvGraphicFramePr>
            <a:graphicFrameLocks noChangeAspect="1"/>
          </p:cNvGraphicFramePr>
          <p:nvPr/>
        </p:nvGraphicFramePr>
        <p:xfrm>
          <a:off x="4953000" y="4724400"/>
          <a:ext cx="1724025" cy="800100"/>
        </p:xfrm>
        <a:graphic>
          <a:graphicData uri="http://schemas.openxmlformats.org/presentationml/2006/ole">
            <p:oleObj spid="_x0000_s39941" name="Equation" r:id="rId6" imgW="533160" imgH="431640" progId="Equation.3">
              <p:embed/>
            </p:oleObj>
          </a:graphicData>
        </a:graphic>
      </p:graphicFrame>
      <p:graphicFrame>
        <p:nvGraphicFramePr>
          <p:cNvPr id="39942" name="Object 6"/>
          <p:cNvGraphicFramePr>
            <a:graphicFrameLocks noChangeAspect="1"/>
          </p:cNvGraphicFramePr>
          <p:nvPr/>
        </p:nvGraphicFramePr>
        <p:xfrm>
          <a:off x="2514599" y="5715000"/>
          <a:ext cx="2980343" cy="952500"/>
        </p:xfrm>
        <a:graphic>
          <a:graphicData uri="http://schemas.openxmlformats.org/presentationml/2006/ole">
            <p:oleObj spid="_x0000_s39942" name="Equation" r:id="rId7" imgW="774360" imgH="431640" progId="Equation.3">
              <p:embed/>
            </p:oleObj>
          </a:graphicData>
        </a:graphic>
      </p:graphicFrame>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الفيض </a:t>
            </a:r>
            <a:r>
              <a:rPr lang="ar-SA" dirty="0" err="1" smtClean="0"/>
              <a:t>النتروني</a:t>
            </a:r>
            <a:r>
              <a:rPr lang="ar-SA" dirty="0" smtClean="0"/>
              <a:t> ومعدل التفاعل</a:t>
            </a:r>
            <a:endParaRPr lang="ar-SA" dirty="0"/>
          </a:p>
        </p:txBody>
      </p:sp>
      <p:sp>
        <p:nvSpPr>
          <p:cNvPr id="3" name="عنصر نائب للمحتوى 2"/>
          <p:cNvSpPr>
            <a:spLocks noGrp="1"/>
          </p:cNvSpPr>
          <p:nvPr>
            <p:ph idx="1"/>
          </p:nvPr>
        </p:nvSpPr>
        <p:spPr/>
        <p:txBody>
          <a:bodyPr/>
          <a:lstStyle/>
          <a:p>
            <a:r>
              <a:rPr lang="ar-SA" dirty="0" smtClean="0"/>
              <a:t>من المتبع عند التعامل مع نظام يحتوي على عدد كبير من النترونات اعتبار أن النترونات غاز ووصف حركتها العشوائية داخل هذا النظام بطريقة مماثلة لما هو متبع في النظرية الجزيئية للغازات.</a:t>
            </a:r>
          </a:p>
          <a:p>
            <a:r>
              <a:rPr lang="ar-SA" dirty="0" smtClean="0"/>
              <a:t>فإذا كانت النترونات المكونة لهذا الغاز تتحرك بسرعة </a:t>
            </a:r>
            <a:r>
              <a:rPr lang="en-US" dirty="0" smtClean="0"/>
              <a:t>v</a:t>
            </a:r>
            <a:r>
              <a:rPr lang="ar-SA" dirty="0" smtClean="0"/>
              <a:t> والتي نعتبرها مؤقتاً متساوية لجميع النترونات، ولها مسار حر وسطي </a:t>
            </a:r>
            <a:r>
              <a:rPr lang="el-GR" dirty="0" smtClean="0"/>
              <a:t>λ</a:t>
            </a:r>
            <a:r>
              <a:rPr lang="ar-SA" dirty="0" smtClean="0"/>
              <a:t> فإن الفترة الزمنية بين </a:t>
            </a:r>
            <a:r>
              <a:rPr lang="ar-SA" dirty="0" err="1" smtClean="0"/>
              <a:t>اصطدامين</a:t>
            </a:r>
            <a:r>
              <a:rPr lang="ar-SA" dirty="0" smtClean="0"/>
              <a:t> </a:t>
            </a:r>
            <a:r>
              <a:rPr lang="ar-SA" dirty="0" err="1" smtClean="0"/>
              <a:t>متاليين</a:t>
            </a:r>
            <a:r>
              <a:rPr lang="ar-SA" dirty="0" smtClean="0"/>
              <a:t> للنترونات هي </a:t>
            </a:r>
          </a:p>
          <a:p>
            <a:endParaRPr lang="ar-SA" dirty="0" smtClean="0"/>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13</a:t>
            </a:fld>
            <a:endParaRPr lang="ar-SA"/>
          </a:p>
        </p:txBody>
      </p:sp>
      <p:graphicFrame>
        <p:nvGraphicFramePr>
          <p:cNvPr id="40963" name="Object 3"/>
          <p:cNvGraphicFramePr>
            <a:graphicFrameLocks noChangeAspect="1"/>
          </p:cNvGraphicFramePr>
          <p:nvPr/>
        </p:nvGraphicFramePr>
        <p:xfrm>
          <a:off x="3903663" y="5902325"/>
          <a:ext cx="1189037" cy="728663"/>
        </p:xfrm>
        <a:graphic>
          <a:graphicData uri="http://schemas.openxmlformats.org/presentationml/2006/ole">
            <p:oleObj spid="_x0000_s40963" name="Equation" r:id="rId3" imgW="368280" imgH="393480" progId="Equation.3">
              <p:embed/>
            </p:oleObj>
          </a:graphicData>
        </a:graphic>
      </p:graphicFrame>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0E2528C7-B2BA-4F93-86B9-E7D031FCC3DB}" type="slidenum">
              <a:rPr lang="ar-SA" smtClean="0"/>
              <a:pPr/>
              <a:t>14</a:t>
            </a:fld>
            <a:endParaRPr lang="ar-SA"/>
          </a:p>
        </p:txBody>
      </p:sp>
      <p:graphicFrame>
        <p:nvGraphicFramePr>
          <p:cNvPr id="41986" name="Object 2"/>
          <p:cNvGraphicFramePr>
            <a:graphicFrameLocks noChangeAspect="1"/>
          </p:cNvGraphicFramePr>
          <p:nvPr/>
        </p:nvGraphicFramePr>
        <p:xfrm>
          <a:off x="3505200" y="228600"/>
          <a:ext cx="1646237" cy="1008843"/>
        </p:xfrm>
        <a:graphic>
          <a:graphicData uri="http://schemas.openxmlformats.org/presentationml/2006/ole">
            <p:oleObj spid="_x0000_s41986" name="Equation" r:id="rId3" imgW="368280" imgH="393480" progId="Equation.3">
              <p:embed/>
            </p:oleObj>
          </a:graphicData>
        </a:graphic>
      </p:graphicFrame>
      <p:sp>
        <p:nvSpPr>
          <p:cNvPr id="6" name="مستطيل مستدير الزوايا 5"/>
          <p:cNvSpPr/>
          <p:nvPr/>
        </p:nvSpPr>
        <p:spPr>
          <a:xfrm>
            <a:off x="609600" y="1447800"/>
            <a:ext cx="76200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smtClean="0"/>
              <a:t>ومقلوب هذه الكمية يعطي عدد التصادمات التي تعرض له النترون في الثانية الواحدة.</a:t>
            </a:r>
            <a:endParaRPr lang="ar-SA" sz="2400" dirty="0"/>
          </a:p>
        </p:txBody>
      </p:sp>
      <p:sp>
        <p:nvSpPr>
          <p:cNvPr id="7" name="مستطيل مستدير الزوايا 6"/>
          <p:cNvSpPr/>
          <p:nvPr/>
        </p:nvSpPr>
        <p:spPr>
          <a:xfrm>
            <a:off x="152400" y="2590800"/>
            <a:ext cx="8991600" cy="1371600"/>
          </a:xfrm>
          <a:prstGeom prst="roundRect">
            <a:avLst/>
          </a:prstGeom>
        </p:spPr>
        <p:style>
          <a:lnRef idx="1">
            <a:schemeClr val="accent3"/>
          </a:lnRef>
          <a:fillRef idx="2">
            <a:schemeClr val="accent3"/>
          </a:fillRef>
          <a:effectRef idx="1">
            <a:schemeClr val="accent3"/>
          </a:effectRef>
          <a:fontRef idx="minor">
            <a:schemeClr val="dk1"/>
          </a:fontRef>
        </p:style>
        <p:txBody>
          <a:bodyPr rtlCol="1" anchor="ctr"/>
          <a:lstStyle/>
          <a:p>
            <a:pPr algn="just"/>
            <a:r>
              <a:rPr lang="ar-SA" sz="2400" dirty="0" smtClean="0"/>
              <a:t>العدد الكلي </a:t>
            </a:r>
            <a:r>
              <a:rPr lang="ar-SA" sz="2400" dirty="0" err="1" smtClean="0"/>
              <a:t>للاصطدامات</a:t>
            </a:r>
            <a:r>
              <a:rPr lang="ar-SA" sz="2400" dirty="0" smtClean="0"/>
              <a:t> لكل سم3 في الثانية الواحدة لغاز </a:t>
            </a:r>
            <a:r>
              <a:rPr lang="ar-SA" sz="2400" dirty="0" err="1" smtClean="0"/>
              <a:t>نتروني</a:t>
            </a:r>
            <a:r>
              <a:rPr lang="ar-SA" sz="2400" dirty="0" smtClean="0"/>
              <a:t> يحتوي على عدد </a:t>
            </a:r>
            <a:r>
              <a:rPr lang="en-US" sz="2400" dirty="0" smtClean="0"/>
              <a:t>N </a:t>
            </a:r>
            <a:r>
              <a:rPr lang="ar-SA" sz="2400" dirty="0" smtClean="0"/>
              <a:t>  </a:t>
            </a:r>
            <a:r>
              <a:rPr lang="ar-SA" sz="2400" dirty="0" err="1" smtClean="0"/>
              <a:t>نترون</a:t>
            </a:r>
            <a:r>
              <a:rPr lang="ar-SA" sz="2400" dirty="0" smtClean="0"/>
              <a:t>/سم3 مساوياً لحاصل صرب عدد </a:t>
            </a:r>
            <a:r>
              <a:rPr lang="ar-SA" sz="2400" dirty="0" err="1" smtClean="0"/>
              <a:t>الاصطدامات</a:t>
            </a:r>
            <a:r>
              <a:rPr lang="ar-SA" sz="2400" dirty="0" smtClean="0"/>
              <a:t> لكل </a:t>
            </a:r>
            <a:r>
              <a:rPr lang="ar-SA" sz="2400" dirty="0" err="1" smtClean="0"/>
              <a:t>نترون</a:t>
            </a:r>
            <a:r>
              <a:rPr lang="ar-SA" sz="2400" dirty="0" smtClean="0"/>
              <a:t> في الثانية الواحدة في عدد النترونات لكل سم</a:t>
            </a:r>
            <a:r>
              <a:rPr lang="ar-SA" sz="2400" baseline="30000" dirty="0" smtClean="0"/>
              <a:t>3</a:t>
            </a:r>
            <a:endParaRPr lang="ar-SA" sz="2400" baseline="30000" dirty="0"/>
          </a:p>
        </p:txBody>
      </p:sp>
      <p:graphicFrame>
        <p:nvGraphicFramePr>
          <p:cNvPr id="41987" name="Object 3"/>
          <p:cNvGraphicFramePr>
            <a:graphicFrameLocks noChangeAspect="1"/>
          </p:cNvGraphicFramePr>
          <p:nvPr/>
        </p:nvGraphicFramePr>
        <p:xfrm>
          <a:off x="3733800" y="4572000"/>
          <a:ext cx="2441575" cy="1008063"/>
        </p:xfrm>
        <a:graphic>
          <a:graphicData uri="http://schemas.openxmlformats.org/presentationml/2006/ole">
            <p:oleObj spid="_x0000_s41987" name="Equation" r:id="rId4" imgW="545760" imgH="393480" progId="Equation.3">
              <p:embed/>
            </p:oleObj>
          </a:graphicData>
        </a:graphic>
      </p:graphicFrame>
      <p:sp>
        <p:nvSpPr>
          <p:cNvPr id="9" name="وسيلة شرح مستطيلة مستديرة الزوايا 8"/>
          <p:cNvSpPr/>
          <p:nvPr/>
        </p:nvSpPr>
        <p:spPr>
          <a:xfrm>
            <a:off x="381000" y="4191000"/>
            <a:ext cx="2743200" cy="2057400"/>
          </a:xfrm>
          <a:prstGeom prst="wedgeRoundRectCallout">
            <a:avLst>
              <a:gd name="adj1" fmla="val 73121"/>
              <a:gd name="adj2" fmla="val -116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smtClean="0"/>
              <a:t>وهي نفس النتيجة التي حصلنا عليها لحزمة النترونات التي تتحرك في اتجاه محدد</a:t>
            </a:r>
            <a:endParaRPr lang="ar-SA" sz="24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2"/>
          </p:nvPr>
        </p:nvSpPr>
        <p:spPr/>
        <p:txBody>
          <a:bodyPr/>
          <a:lstStyle/>
          <a:p>
            <a:fld id="{0E2528C7-B2BA-4F93-86B9-E7D031FCC3DB}" type="slidenum">
              <a:rPr lang="ar-SA" smtClean="0"/>
              <a:pPr/>
              <a:t>15</a:t>
            </a:fld>
            <a:endParaRPr lang="ar-SA"/>
          </a:p>
        </p:txBody>
      </p:sp>
      <p:graphicFrame>
        <p:nvGraphicFramePr>
          <p:cNvPr id="43010" name="Object 2"/>
          <p:cNvGraphicFramePr>
            <a:graphicFrameLocks noChangeAspect="1"/>
          </p:cNvGraphicFramePr>
          <p:nvPr/>
        </p:nvGraphicFramePr>
        <p:xfrm>
          <a:off x="1524000" y="457200"/>
          <a:ext cx="2768399" cy="1143000"/>
        </p:xfrm>
        <a:graphic>
          <a:graphicData uri="http://schemas.openxmlformats.org/presentationml/2006/ole">
            <p:oleObj spid="_x0000_s43010" name="Equation" r:id="rId3" imgW="545760" imgH="393480" progId="Equation.3">
              <p:embed/>
            </p:oleObj>
          </a:graphicData>
        </a:graphic>
      </p:graphicFrame>
      <p:sp>
        <p:nvSpPr>
          <p:cNvPr id="6" name="مستطيل 5"/>
          <p:cNvSpPr/>
          <p:nvPr/>
        </p:nvSpPr>
        <p:spPr>
          <a:xfrm>
            <a:off x="685800" y="1828800"/>
            <a:ext cx="7467600"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وحيث أن </a:t>
            </a:r>
            <a:r>
              <a:rPr lang="en-US" dirty="0" smtClean="0"/>
              <a:t>v </a:t>
            </a:r>
            <a:r>
              <a:rPr lang="ar-SA" dirty="0" smtClean="0"/>
              <a:t> هي المسافة التي تقطعها النترون في الثانية الواحدة فإن المقدار </a:t>
            </a:r>
            <a:r>
              <a:rPr lang="en-US" dirty="0" err="1" smtClean="0"/>
              <a:t>Nv</a:t>
            </a:r>
            <a:r>
              <a:rPr lang="en-US" dirty="0" smtClean="0"/>
              <a:t> </a:t>
            </a:r>
            <a:r>
              <a:rPr lang="ar-SA" dirty="0" smtClean="0"/>
              <a:t> يمثل المسافة التي تقطعها جميع النترونات الموجودة في السنتمتر في الثانية، وبقسمة هذه الكمية على متوسط المسافة بين تصادمين متتاليين فإننا نحصل على عدد التصادمات في الثانية الواحدة لكل سم3 </a:t>
            </a:r>
            <a:endParaRPr lang="ar-SA" dirty="0"/>
          </a:p>
        </p:txBody>
      </p:sp>
      <p:sp>
        <p:nvSpPr>
          <p:cNvPr id="7" name="مستطيل مستدير الزوايا 6"/>
          <p:cNvSpPr/>
          <p:nvPr/>
        </p:nvSpPr>
        <p:spPr>
          <a:xfrm>
            <a:off x="5029200" y="3657600"/>
            <a:ext cx="3505200" cy="8382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dirty="0" smtClean="0"/>
              <a:t>الفيض </a:t>
            </a:r>
            <a:r>
              <a:rPr lang="ar-SA" dirty="0" err="1" smtClean="0"/>
              <a:t>النتروني</a:t>
            </a:r>
            <a:r>
              <a:rPr lang="ar-SA" dirty="0" smtClean="0"/>
              <a:t> يعبر عنه بوحدات (نترون/سم3. ثانية)</a:t>
            </a:r>
            <a:endParaRPr lang="ar-SA" dirty="0"/>
          </a:p>
        </p:txBody>
      </p:sp>
      <p:sp>
        <p:nvSpPr>
          <p:cNvPr id="9" name="شكل بيضاوي 8"/>
          <p:cNvSpPr/>
          <p:nvPr/>
        </p:nvSpPr>
        <p:spPr>
          <a:xfrm>
            <a:off x="5105400" y="152400"/>
            <a:ext cx="3810000" cy="609600"/>
          </a:xfrm>
          <a:prstGeom prst="ellipse">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2800" dirty="0" smtClean="0"/>
              <a:t>من جهة أخرى</a:t>
            </a:r>
            <a:endParaRPr lang="ar-SA" sz="2800" dirty="0"/>
          </a:p>
        </p:txBody>
      </p:sp>
      <p:sp>
        <p:nvSpPr>
          <p:cNvPr id="10" name="وسيلة شرح مستطيلة مستديرة الزوايا 9"/>
          <p:cNvSpPr/>
          <p:nvPr/>
        </p:nvSpPr>
        <p:spPr>
          <a:xfrm>
            <a:off x="5105400" y="914400"/>
            <a:ext cx="3581400" cy="685800"/>
          </a:xfrm>
          <a:prstGeom prst="wedgeRoundRectCallout">
            <a:avLst>
              <a:gd name="adj1" fmla="val -84775"/>
              <a:gd name="adj2" fmla="val -2500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وهي نفس النتيجة السابقة</a:t>
            </a:r>
            <a:endParaRPr lang="ar-SA" sz="2000" b="1" dirty="0"/>
          </a:p>
        </p:txBody>
      </p:sp>
      <p:graphicFrame>
        <p:nvGraphicFramePr>
          <p:cNvPr id="43012" name="Object 4"/>
          <p:cNvGraphicFramePr>
            <a:graphicFrameLocks noChangeAspect="1"/>
          </p:cNvGraphicFramePr>
          <p:nvPr/>
        </p:nvGraphicFramePr>
        <p:xfrm>
          <a:off x="304800" y="3962400"/>
          <a:ext cx="3863975" cy="609600"/>
        </p:xfrm>
        <a:graphic>
          <a:graphicData uri="http://schemas.openxmlformats.org/presentationml/2006/ole">
            <p:oleObj spid="_x0000_s43012" name="Equation" r:id="rId4" imgW="1155600" imgH="228600" progId="Equation.3">
              <p:embed/>
            </p:oleObj>
          </a:graphicData>
        </a:graphic>
      </p:graphicFrame>
      <p:sp>
        <p:nvSpPr>
          <p:cNvPr id="12" name="مستطيل مستدير الزوايا 11"/>
          <p:cNvSpPr/>
          <p:nvPr/>
        </p:nvSpPr>
        <p:spPr>
          <a:xfrm>
            <a:off x="5029200" y="4724400"/>
            <a:ext cx="35052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dirty="0" smtClean="0"/>
              <a:t>معدل التفاعل في وحدة </a:t>
            </a:r>
            <a:r>
              <a:rPr lang="ar-SA" dirty="0" err="1" smtClean="0"/>
              <a:t>الحجو</a:t>
            </a:r>
            <a:r>
              <a:rPr lang="ar-SA" dirty="0" smtClean="0"/>
              <a:t> م</a:t>
            </a:r>
            <a:endParaRPr lang="ar-SA" dirty="0"/>
          </a:p>
        </p:txBody>
      </p:sp>
      <p:graphicFrame>
        <p:nvGraphicFramePr>
          <p:cNvPr id="43014" name="Object 6"/>
          <p:cNvGraphicFramePr>
            <a:graphicFrameLocks noChangeAspect="1"/>
          </p:cNvGraphicFramePr>
          <p:nvPr/>
        </p:nvGraphicFramePr>
        <p:xfrm>
          <a:off x="762000" y="4800600"/>
          <a:ext cx="2509837" cy="590550"/>
        </p:xfrm>
        <a:graphic>
          <a:graphicData uri="http://schemas.openxmlformats.org/presentationml/2006/ole">
            <p:oleObj spid="_x0000_s43014" name="Equation" r:id="rId5" imgW="495000" imgH="203040" progId="Equation.3">
              <p:embed/>
            </p:oleObj>
          </a:graphicData>
        </a:graphic>
      </p:graphicFrame>
      <p:sp>
        <p:nvSpPr>
          <p:cNvPr id="15" name="مستطيل مستدير الزوايا 14"/>
          <p:cNvSpPr/>
          <p:nvPr/>
        </p:nvSpPr>
        <p:spPr>
          <a:xfrm>
            <a:off x="5029200" y="5638800"/>
            <a:ext cx="35052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dirty="0" smtClean="0"/>
              <a:t>معدل التفاعل في وسط حجمه </a:t>
            </a:r>
            <a:r>
              <a:rPr lang="en-US" dirty="0" smtClean="0"/>
              <a:t>V</a:t>
            </a:r>
            <a:endParaRPr lang="ar-SA" dirty="0"/>
          </a:p>
        </p:txBody>
      </p:sp>
      <p:graphicFrame>
        <p:nvGraphicFramePr>
          <p:cNvPr id="43015" name="Object 7"/>
          <p:cNvGraphicFramePr>
            <a:graphicFrameLocks noChangeAspect="1"/>
          </p:cNvGraphicFramePr>
          <p:nvPr/>
        </p:nvGraphicFramePr>
        <p:xfrm>
          <a:off x="609599" y="5715000"/>
          <a:ext cx="3776663" cy="590550"/>
        </p:xfrm>
        <a:graphic>
          <a:graphicData uri="http://schemas.openxmlformats.org/presentationml/2006/ole">
            <p:oleObj spid="_x0000_s43015" name="Equation" r:id="rId6" imgW="965160" imgH="2030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تهدئة النترونات</a:t>
            </a:r>
            <a:br>
              <a:rPr lang="ar-SA" dirty="0" smtClean="0"/>
            </a:br>
            <a:r>
              <a:rPr lang="en-US" dirty="0" smtClean="0"/>
              <a:t>Neutron </a:t>
            </a:r>
            <a:r>
              <a:rPr lang="en-US" dirty="0" smtClean="0"/>
              <a:t>  Moderators</a:t>
            </a:r>
            <a:endParaRPr lang="ar-SA" dirty="0"/>
          </a:p>
        </p:txBody>
      </p:sp>
      <p:sp>
        <p:nvSpPr>
          <p:cNvPr id="3" name="عنصر نائب للمحتوى 2"/>
          <p:cNvSpPr>
            <a:spLocks noGrp="1"/>
          </p:cNvSpPr>
          <p:nvPr>
            <p:ph idx="1"/>
          </p:nvPr>
        </p:nvSpPr>
        <p:spPr>
          <a:xfrm>
            <a:off x="304800" y="1554163"/>
            <a:ext cx="8686800" cy="731838"/>
          </a:xfrm>
        </p:spPr>
        <p:txBody>
          <a:bodyPr/>
          <a:lstStyle/>
          <a:p>
            <a:r>
              <a:rPr lang="ar-SA" dirty="0" err="1" smtClean="0"/>
              <a:t>ماهو</a:t>
            </a:r>
            <a:r>
              <a:rPr lang="ar-SA" dirty="0" smtClean="0"/>
              <a:t> مقدار طاقة النترونات بعد التشتت؟</a:t>
            </a:r>
            <a:endParaRPr lang="ar-SA" dirty="0"/>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16</a:t>
            </a:fld>
            <a:endParaRPr lang="ar-SA"/>
          </a:p>
        </p:txBody>
      </p:sp>
      <p:graphicFrame>
        <p:nvGraphicFramePr>
          <p:cNvPr id="5" name="كائن 4"/>
          <p:cNvGraphicFramePr>
            <a:graphicFrameLocks noChangeAspect="1"/>
          </p:cNvGraphicFramePr>
          <p:nvPr/>
        </p:nvGraphicFramePr>
        <p:xfrm>
          <a:off x="838200" y="2286000"/>
          <a:ext cx="3408362" cy="762000"/>
        </p:xfrm>
        <a:graphic>
          <a:graphicData uri="http://schemas.openxmlformats.org/presentationml/2006/ole">
            <p:oleObj spid="_x0000_s44034" name="Equation" r:id="rId3" imgW="1625400" imgH="457200" progId="Equation.3">
              <p:embed/>
            </p:oleObj>
          </a:graphicData>
        </a:graphic>
      </p:graphicFrame>
      <p:sp>
        <p:nvSpPr>
          <p:cNvPr id="6" name="مستطيل مستدير الزوايا 5"/>
          <p:cNvSpPr/>
          <p:nvPr/>
        </p:nvSpPr>
        <p:spPr>
          <a:xfrm>
            <a:off x="4724400" y="2209800"/>
            <a:ext cx="3581400" cy="9906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r>
              <a:rPr lang="ar-SA" sz="2000" dirty="0" smtClean="0"/>
              <a:t>يزداد الفقد مع زيادة زاوية التشتت ومع انخفاض العدد الكتلي للنواة الهدف</a:t>
            </a:r>
            <a:endParaRPr lang="ar-SA" sz="2000" dirty="0"/>
          </a:p>
        </p:txBody>
      </p:sp>
      <p:sp>
        <p:nvSpPr>
          <p:cNvPr id="7" name="مستطيل مستدير الزوايا 6"/>
          <p:cNvSpPr/>
          <p:nvPr/>
        </p:nvSpPr>
        <p:spPr>
          <a:xfrm>
            <a:off x="533400" y="3505200"/>
            <a:ext cx="7620000" cy="1219200"/>
          </a:xfrm>
          <a:prstGeom prst="roundRect">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ar-SA" sz="2400" dirty="0" smtClean="0"/>
              <a:t>يعتبر الهيدروجين والمواد المتكونة منه أو التي تحتوي على نسب عالية منه في تكوينها من أفضل المهدئات للنترونات</a:t>
            </a:r>
            <a:endParaRPr lang="ar-SA" sz="2400" dirty="0"/>
          </a:p>
        </p:txBody>
      </p:sp>
      <p:sp>
        <p:nvSpPr>
          <p:cNvPr id="8" name="مستطيل مستدير الزوايا 7"/>
          <p:cNvSpPr/>
          <p:nvPr/>
        </p:nvSpPr>
        <p:spPr>
          <a:xfrm>
            <a:off x="228600" y="5029200"/>
            <a:ext cx="83058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C00000"/>
                </a:solidFill>
              </a:rPr>
              <a:t>في النواحي العملية يستخدم مصطلح يعرف متوسط </a:t>
            </a:r>
            <a:r>
              <a:rPr lang="ar-SA" sz="2400" b="1" dirty="0" err="1" smtClean="0">
                <a:solidFill>
                  <a:srgbClr val="C00000"/>
                </a:solidFill>
              </a:rPr>
              <a:t>لوغارتيم</a:t>
            </a:r>
            <a:r>
              <a:rPr lang="ar-SA" sz="2400" b="1" dirty="0" smtClean="0">
                <a:solidFill>
                  <a:srgbClr val="C00000"/>
                </a:solidFill>
              </a:rPr>
              <a:t> انخفاض الطاقة </a:t>
            </a:r>
            <a:r>
              <a:rPr lang="el-GR" sz="2400" b="1" dirty="0" smtClean="0">
                <a:solidFill>
                  <a:srgbClr val="C00000"/>
                </a:solidFill>
              </a:rPr>
              <a:t>ξ</a:t>
            </a:r>
            <a:endParaRPr lang="ar-SA" sz="2400" b="1" dirty="0">
              <a:solidFill>
                <a:srgbClr val="C00000"/>
              </a:solidFill>
            </a:endParaRPr>
          </a:p>
        </p:txBody>
      </p:sp>
      <p:graphicFrame>
        <p:nvGraphicFramePr>
          <p:cNvPr id="9" name="كائن 8"/>
          <p:cNvGraphicFramePr>
            <a:graphicFrameLocks noChangeAspect="1"/>
          </p:cNvGraphicFramePr>
          <p:nvPr/>
        </p:nvGraphicFramePr>
        <p:xfrm>
          <a:off x="381000" y="5867400"/>
          <a:ext cx="6540500" cy="762000"/>
        </p:xfrm>
        <a:graphic>
          <a:graphicData uri="http://schemas.openxmlformats.org/presentationml/2006/ole">
            <p:oleObj spid="_x0000_s44035" name="Equation" r:id="rId4" imgW="1714320" imgH="228600" progId="Equation.3">
              <p:embed/>
            </p:oleObj>
          </a:graphicData>
        </a:graphic>
      </p:graphicFrame>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heckerboard(across)">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0E2528C7-B2BA-4F93-86B9-E7D031FCC3DB}" type="slidenum">
              <a:rPr lang="ar-SA" smtClean="0"/>
              <a:pPr/>
              <a:t>17</a:t>
            </a:fld>
            <a:endParaRPr lang="ar-SA"/>
          </a:p>
        </p:txBody>
      </p:sp>
      <p:sp>
        <p:nvSpPr>
          <p:cNvPr id="5" name="عنوان 1"/>
          <p:cNvSpPr>
            <a:spLocks noGrp="1"/>
          </p:cNvSpPr>
          <p:nvPr>
            <p:ph type="title"/>
          </p:nvPr>
        </p:nvSpPr>
        <p:spPr/>
        <p:txBody>
          <a:bodyPr>
            <a:normAutofit fontScale="90000"/>
          </a:bodyPr>
          <a:lstStyle/>
          <a:p>
            <a:r>
              <a:rPr lang="ar-SA" dirty="0" smtClean="0"/>
              <a:t>تهدئة النترونات</a:t>
            </a:r>
            <a:br>
              <a:rPr lang="ar-SA" dirty="0" smtClean="0"/>
            </a:br>
            <a:r>
              <a:rPr lang="en-US" dirty="0" smtClean="0"/>
              <a:t>Neutron </a:t>
            </a:r>
            <a:r>
              <a:rPr lang="en-US" dirty="0" smtClean="0"/>
              <a:t>  Moderators</a:t>
            </a:r>
            <a:endParaRPr lang="ar-SA" dirty="0"/>
          </a:p>
        </p:txBody>
      </p:sp>
      <p:graphicFrame>
        <p:nvGraphicFramePr>
          <p:cNvPr id="6" name="عنصر نائب للمحتوى 5"/>
          <p:cNvGraphicFramePr>
            <a:graphicFrameLocks noChangeAspect="1"/>
          </p:cNvGraphicFramePr>
          <p:nvPr>
            <p:ph idx="1"/>
          </p:nvPr>
        </p:nvGraphicFramePr>
        <p:xfrm>
          <a:off x="376238" y="1981200"/>
          <a:ext cx="5051425" cy="1490663"/>
        </p:xfrm>
        <a:graphic>
          <a:graphicData uri="http://schemas.openxmlformats.org/presentationml/2006/ole">
            <p:oleObj spid="_x0000_s45057" name="Equation" r:id="rId3" imgW="1549080" imgH="457200" progId="Equation.3">
              <p:embed/>
            </p:oleObj>
          </a:graphicData>
        </a:graphic>
      </p:graphicFrame>
      <p:sp>
        <p:nvSpPr>
          <p:cNvPr id="7" name="مستطيل مستدير الزوايا 6"/>
          <p:cNvSpPr/>
          <p:nvPr/>
        </p:nvSpPr>
        <p:spPr>
          <a:xfrm>
            <a:off x="5486400" y="1371600"/>
            <a:ext cx="3429000" cy="6096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r>
              <a:rPr lang="ar-SA" sz="2400" dirty="0" smtClean="0"/>
              <a:t>وبالتعويض عن قيمة </a:t>
            </a:r>
            <a:r>
              <a:rPr lang="en-US" sz="2400" dirty="0" smtClean="0"/>
              <a:t>E</a:t>
            </a:r>
            <a:endParaRPr lang="ar-SA" sz="2400" dirty="0"/>
          </a:p>
        </p:txBody>
      </p:sp>
      <p:sp>
        <p:nvSpPr>
          <p:cNvPr id="10" name="مستطيل مستدير الزوايا 9"/>
          <p:cNvSpPr/>
          <p:nvPr/>
        </p:nvSpPr>
        <p:spPr>
          <a:xfrm>
            <a:off x="152400" y="3810000"/>
            <a:ext cx="8839200" cy="685800"/>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2000" dirty="0" smtClean="0"/>
              <a:t>وبمعرفة متوسط الانخفاض </a:t>
            </a:r>
            <a:r>
              <a:rPr lang="el-GR" sz="2000" dirty="0" smtClean="0"/>
              <a:t>ξ</a:t>
            </a:r>
            <a:r>
              <a:rPr lang="ar-SA" sz="2000" dirty="0" smtClean="0"/>
              <a:t> للمادة يمكن </a:t>
            </a:r>
            <a:r>
              <a:rPr lang="ar-SA" sz="2000" dirty="0" err="1" smtClean="0"/>
              <a:t>ايجاد</a:t>
            </a:r>
            <a:r>
              <a:rPr lang="ar-SA" sz="2000" dirty="0" smtClean="0"/>
              <a:t> متوسط عدد التصادمات اللازمة لتخفيض طاقة النترون من القيمة الأصلية للقيمة المطلوبة </a:t>
            </a:r>
            <a:endParaRPr lang="ar-SA" sz="2000" dirty="0"/>
          </a:p>
        </p:txBody>
      </p:sp>
      <p:sp>
        <p:nvSpPr>
          <p:cNvPr id="11" name="مستطيل مستدير الزوايا 10"/>
          <p:cNvSpPr/>
          <p:nvPr/>
        </p:nvSpPr>
        <p:spPr>
          <a:xfrm>
            <a:off x="1371600" y="4648200"/>
            <a:ext cx="7315200" cy="990600"/>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2000" dirty="0" smtClean="0"/>
              <a:t>احسبي عدد التصادمات اللازمة لتخفيض طاقة </a:t>
            </a:r>
            <a:r>
              <a:rPr lang="ar-SA" sz="2000" dirty="0" err="1" smtClean="0"/>
              <a:t>نترون</a:t>
            </a:r>
            <a:r>
              <a:rPr lang="ar-SA" sz="2000" dirty="0" smtClean="0"/>
              <a:t> من </a:t>
            </a:r>
            <a:r>
              <a:rPr lang="en-US" sz="2000" dirty="0" smtClean="0"/>
              <a:t>2MeV to 0.025 </a:t>
            </a:r>
            <a:r>
              <a:rPr lang="en-US" sz="2000" dirty="0" err="1" smtClean="0"/>
              <a:t>eV</a:t>
            </a:r>
            <a:r>
              <a:rPr lang="en-US" sz="2000" dirty="0" smtClean="0"/>
              <a:t> </a:t>
            </a:r>
            <a:r>
              <a:rPr lang="ar-SA" sz="2000" dirty="0" smtClean="0"/>
              <a:t> </a:t>
            </a:r>
            <a:endParaRPr lang="ar-SA" sz="2000" dirty="0"/>
          </a:p>
        </p:txBody>
      </p:sp>
      <p:graphicFrame>
        <p:nvGraphicFramePr>
          <p:cNvPr id="13" name="كائن 12"/>
          <p:cNvGraphicFramePr>
            <a:graphicFrameLocks noChangeAspect="1"/>
          </p:cNvGraphicFramePr>
          <p:nvPr/>
        </p:nvGraphicFramePr>
        <p:xfrm>
          <a:off x="1797957" y="5828680"/>
          <a:ext cx="5136243" cy="876920"/>
        </p:xfrm>
        <a:graphic>
          <a:graphicData uri="http://schemas.openxmlformats.org/presentationml/2006/ole">
            <p:oleObj spid="_x0000_s45059" name="Equation" r:id="rId4" imgW="2603160" imgH="444240" progId="Equation.3">
              <p:embed/>
            </p:oleObj>
          </a:graphicData>
        </a:graphic>
      </p:graphicFrame>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0E2528C7-B2BA-4F93-86B9-E7D031FCC3DB}" type="slidenum">
              <a:rPr lang="ar-SA" smtClean="0"/>
              <a:pPr/>
              <a:t>18</a:t>
            </a:fld>
            <a:endParaRPr lang="ar-SA"/>
          </a:p>
        </p:txBody>
      </p:sp>
      <p:sp>
        <p:nvSpPr>
          <p:cNvPr id="7" name="مستطيل مستدير الزوايا 6"/>
          <p:cNvSpPr/>
          <p:nvPr/>
        </p:nvSpPr>
        <p:spPr>
          <a:xfrm>
            <a:off x="1143000" y="152400"/>
            <a:ext cx="8001000" cy="6858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2400" dirty="0" smtClean="0">
                <a:solidFill>
                  <a:srgbClr val="C00000"/>
                </a:solidFill>
              </a:rPr>
              <a:t>على ضوء هذه الدراسة تحدثي عن أفضلية الهيدروجين كمهدئ؟</a:t>
            </a:r>
            <a:endParaRPr lang="ar-SA" sz="2400" dirty="0">
              <a:solidFill>
                <a:srgbClr val="C00000"/>
              </a:solidFill>
            </a:endParaRPr>
          </a:p>
        </p:txBody>
      </p:sp>
      <p:sp>
        <p:nvSpPr>
          <p:cNvPr id="8" name="مستطيل مستدير الزوايا 7"/>
          <p:cNvSpPr/>
          <p:nvPr/>
        </p:nvSpPr>
        <p:spPr>
          <a:xfrm>
            <a:off x="1143000" y="1295400"/>
            <a:ext cx="7696200" cy="2743200"/>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342900" indent="-342900" algn="ctr">
              <a:buFont typeface="+mj-lt"/>
              <a:buAutoNum type="arabicPeriod"/>
            </a:pPr>
            <a:r>
              <a:rPr lang="ar-SA" sz="2400" dirty="0" smtClean="0"/>
              <a:t>من هذه  نجد أن </a:t>
            </a:r>
            <a:r>
              <a:rPr lang="el-GR" sz="2400" dirty="0" smtClean="0"/>
              <a:t>ξ</a:t>
            </a:r>
            <a:r>
              <a:rPr lang="ar-SA" sz="2400" dirty="0" smtClean="0"/>
              <a:t>=1 .</a:t>
            </a:r>
          </a:p>
          <a:p>
            <a:pPr marL="342900" indent="-342900" algn="ctr">
              <a:buFont typeface="+mj-lt"/>
              <a:buAutoNum type="arabicPeriod"/>
            </a:pPr>
            <a:r>
              <a:rPr lang="ar-SA" sz="2400" dirty="0" smtClean="0"/>
              <a:t>هذا يعني أن طاقة  النترون تنخفض في المتوسط بعد كل تصادم  2.71 مرة ” الأساس اللوغارتمي الطبيعي“.</a:t>
            </a:r>
          </a:p>
          <a:p>
            <a:pPr marL="342900" indent="-342900" algn="ctr">
              <a:buFont typeface="+mj-lt"/>
              <a:buAutoNum type="arabicPeriod"/>
            </a:pPr>
            <a:r>
              <a:rPr lang="ar-SA" sz="2400" dirty="0" smtClean="0"/>
              <a:t>أي أن طاقة النترون بعد كل تصادم تصبح مساوية 37% من طاقته قبل التصادم.</a:t>
            </a:r>
          </a:p>
          <a:p>
            <a:pPr marL="342900" indent="-342900" algn="ctr">
              <a:buFont typeface="+mj-lt"/>
              <a:buAutoNum type="arabicPeriod"/>
            </a:pPr>
            <a:r>
              <a:rPr lang="ar-SA" sz="2400" dirty="0" smtClean="0"/>
              <a:t>كذلك أن متوسط عدد التصادمات المطلوبة لتهدئة النترونات السريعة لحرارية محدود ”حوالي 18.2“</a:t>
            </a:r>
            <a:endParaRPr lang="ar-SA" sz="2400" dirty="0"/>
          </a:p>
        </p:txBody>
      </p:sp>
      <p:graphicFrame>
        <p:nvGraphicFramePr>
          <p:cNvPr id="9" name="جدول 8"/>
          <p:cNvGraphicFramePr>
            <a:graphicFrameLocks noGrp="1"/>
          </p:cNvGraphicFramePr>
          <p:nvPr/>
        </p:nvGraphicFramePr>
        <p:xfrm>
          <a:off x="1066799" y="4419599"/>
          <a:ext cx="6781801" cy="2099442"/>
        </p:xfrm>
        <a:graphic>
          <a:graphicData uri="http://schemas.openxmlformats.org/drawingml/2006/table">
            <a:tbl>
              <a:tblPr rtl="1">
                <a:tableStyleId>{08FB837D-C827-4EFA-A057-4D05807E0F7C}</a:tableStyleId>
              </a:tblPr>
              <a:tblGrid>
                <a:gridCol w="1117412"/>
                <a:gridCol w="1117412"/>
                <a:gridCol w="1013613"/>
                <a:gridCol w="179040"/>
                <a:gridCol w="1118108"/>
                <a:gridCol w="1118108"/>
                <a:gridCol w="1118108"/>
              </a:tblGrid>
              <a:tr h="567558">
                <a:tc>
                  <a:txBody>
                    <a:bodyPr/>
                    <a:lstStyle/>
                    <a:p>
                      <a:pPr algn="ctr" rtl="1">
                        <a:spcAft>
                          <a:spcPts val="0"/>
                        </a:spcAft>
                      </a:pPr>
                      <a:r>
                        <a:rPr lang="en-US" sz="1800" dirty="0"/>
                        <a:t>ξ</a:t>
                      </a:r>
                      <a:endParaRPr lang="en-US" sz="1600" dirty="0">
                        <a:latin typeface="Times New Roman"/>
                        <a:ea typeface="Times New Roman"/>
                        <a:cs typeface="Arial"/>
                      </a:endParaRPr>
                    </a:p>
                  </a:txBody>
                  <a:tcPr marL="67771" marR="67771" marT="0" marB="0"/>
                </a:tc>
                <a:tc>
                  <a:txBody>
                    <a:bodyPr/>
                    <a:lstStyle/>
                    <a:p>
                      <a:pPr algn="ctr" rtl="1">
                        <a:spcAft>
                          <a:spcPts val="0"/>
                        </a:spcAft>
                      </a:pPr>
                      <a:r>
                        <a:rPr lang="ar-SA" sz="2000"/>
                        <a:t>العدد الكتلي </a:t>
                      </a:r>
                      <a:r>
                        <a:rPr lang="en-US" sz="1800"/>
                        <a:t>A</a:t>
                      </a:r>
                      <a:endParaRPr lang="en-US" sz="1600">
                        <a:latin typeface="Times New Roman"/>
                        <a:ea typeface="Times New Roman"/>
                        <a:cs typeface="Arial"/>
                      </a:endParaRPr>
                    </a:p>
                  </a:txBody>
                  <a:tcPr marL="67771" marR="67771" marT="0" marB="0"/>
                </a:tc>
                <a:tc>
                  <a:txBody>
                    <a:bodyPr/>
                    <a:lstStyle/>
                    <a:p>
                      <a:pPr algn="ctr" rtl="1">
                        <a:spcAft>
                          <a:spcPts val="0"/>
                        </a:spcAft>
                      </a:pPr>
                      <a:r>
                        <a:rPr lang="ar-SA" sz="2000"/>
                        <a:t>النواة</a:t>
                      </a:r>
                      <a:endParaRPr lang="en-US" sz="1600">
                        <a:latin typeface="Times New Roman"/>
                        <a:ea typeface="Times New Roman"/>
                        <a:cs typeface="Arial"/>
                      </a:endParaRPr>
                    </a:p>
                  </a:txBody>
                  <a:tcPr marL="67771" marR="67771" marT="0" marB="0"/>
                </a:tc>
                <a:tc>
                  <a:txBody>
                    <a:bodyPr/>
                    <a:lstStyle/>
                    <a:p>
                      <a:pPr algn="ctr" rtl="1">
                        <a:spcAft>
                          <a:spcPts val="0"/>
                        </a:spcAft>
                      </a:pPr>
                      <a:endParaRPr lang="ar-SA" sz="1800">
                        <a:latin typeface="Times New Roman"/>
                        <a:ea typeface="Times New Roman"/>
                        <a:cs typeface="Traditional Arabic"/>
                      </a:endParaRPr>
                    </a:p>
                  </a:txBody>
                  <a:tcPr marL="67771" marR="67771" marT="0" marB="0"/>
                </a:tc>
                <a:tc>
                  <a:txBody>
                    <a:bodyPr/>
                    <a:lstStyle/>
                    <a:p>
                      <a:pPr algn="ctr" rtl="1">
                        <a:spcAft>
                          <a:spcPts val="0"/>
                        </a:spcAft>
                      </a:pPr>
                      <a:r>
                        <a:rPr lang="en-US" sz="1800"/>
                        <a:t>ξ</a:t>
                      </a:r>
                      <a:endParaRPr lang="en-US" sz="1600">
                        <a:latin typeface="Times New Roman"/>
                        <a:ea typeface="Times New Roman"/>
                        <a:cs typeface="Arial"/>
                      </a:endParaRPr>
                    </a:p>
                  </a:txBody>
                  <a:tcPr marL="67771" marR="67771" marT="0" marB="0"/>
                </a:tc>
                <a:tc>
                  <a:txBody>
                    <a:bodyPr/>
                    <a:lstStyle/>
                    <a:p>
                      <a:pPr algn="ctr" rtl="1">
                        <a:spcAft>
                          <a:spcPts val="0"/>
                        </a:spcAft>
                      </a:pPr>
                      <a:r>
                        <a:rPr lang="ar-SA" sz="2000"/>
                        <a:t>العدد الكتلي </a:t>
                      </a:r>
                      <a:r>
                        <a:rPr lang="en-US" sz="1800"/>
                        <a:t>A</a:t>
                      </a:r>
                      <a:endParaRPr lang="en-US" sz="1600">
                        <a:latin typeface="Times New Roman"/>
                        <a:ea typeface="Times New Roman"/>
                        <a:cs typeface="Arial"/>
                      </a:endParaRPr>
                    </a:p>
                  </a:txBody>
                  <a:tcPr marL="67771" marR="67771" marT="0" marB="0"/>
                </a:tc>
                <a:tc>
                  <a:txBody>
                    <a:bodyPr/>
                    <a:lstStyle/>
                    <a:p>
                      <a:pPr algn="ctr" rtl="1">
                        <a:spcAft>
                          <a:spcPts val="0"/>
                        </a:spcAft>
                      </a:pPr>
                      <a:r>
                        <a:rPr lang="ar-SA" sz="2000" dirty="0"/>
                        <a:t>النواة</a:t>
                      </a:r>
                      <a:endParaRPr lang="en-US" sz="1600" dirty="0">
                        <a:latin typeface="Times New Roman"/>
                        <a:ea typeface="Times New Roman"/>
                        <a:cs typeface="Arial"/>
                      </a:endParaRPr>
                    </a:p>
                  </a:txBody>
                  <a:tcPr marL="67771" marR="67771" marT="0" marB="0"/>
                </a:tc>
              </a:tr>
              <a:tr h="496614">
                <a:tc>
                  <a:txBody>
                    <a:bodyPr/>
                    <a:lstStyle/>
                    <a:p>
                      <a:pPr algn="ctr" rtl="1">
                        <a:spcAft>
                          <a:spcPts val="0"/>
                        </a:spcAft>
                      </a:pPr>
                      <a:r>
                        <a:rPr lang="en-US" sz="1800"/>
                        <a:t>0,158</a:t>
                      </a:r>
                      <a:endParaRPr lang="en-US" sz="1600">
                        <a:latin typeface="Times New Roman"/>
                        <a:ea typeface="Times New Roman"/>
                        <a:cs typeface="Arial"/>
                      </a:endParaRPr>
                    </a:p>
                  </a:txBody>
                  <a:tcPr marL="67771" marR="67771" marT="0" marB="0"/>
                </a:tc>
                <a:tc>
                  <a:txBody>
                    <a:bodyPr/>
                    <a:lstStyle/>
                    <a:p>
                      <a:pPr algn="ctr" rtl="0">
                        <a:spcAft>
                          <a:spcPts val="0"/>
                        </a:spcAft>
                      </a:pPr>
                      <a:r>
                        <a:rPr lang="en-US" sz="1800"/>
                        <a:t>12</a:t>
                      </a:r>
                      <a:endParaRPr lang="en-US" sz="1600">
                        <a:latin typeface="Times New Roman"/>
                        <a:ea typeface="Times New Roman"/>
                        <a:cs typeface="Arial"/>
                      </a:endParaRPr>
                    </a:p>
                  </a:txBody>
                  <a:tcPr marL="67771" marR="67771" marT="0" marB="0"/>
                </a:tc>
                <a:tc>
                  <a:txBody>
                    <a:bodyPr/>
                    <a:lstStyle/>
                    <a:p>
                      <a:pPr algn="ctr" rtl="1">
                        <a:spcAft>
                          <a:spcPts val="0"/>
                        </a:spcAft>
                      </a:pPr>
                      <a:r>
                        <a:rPr lang="en-US" sz="1800" baseline="30000"/>
                        <a:t>12</a:t>
                      </a:r>
                      <a:r>
                        <a:rPr lang="en-US" sz="1800"/>
                        <a:t>C</a:t>
                      </a:r>
                      <a:endParaRPr lang="en-US" sz="1600">
                        <a:latin typeface="Times New Roman"/>
                        <a:ea typeface="Times New Roman"/>
                        <a:cs typeface="Arial"/>
                      </a:endParaRPr>
                    </a:p>
                  </a:txBody>
                  <a:tcPr marL="67771" marR="67771" marT="0" marB="0"/>
                </a:tc>
                <a:tc>
                  <a:txBody>
                    <a:bodyPr/>
                    <a:lstStyle/>
                    <a:p>
                      <a:pPr algn="ctr" rtl="1">
                        <a:spcAft>
                          <a:spcPts val="0"/>
                        </a:spcAft>
                      </a:pPr>
                      <a:endParaRPr lang="ar-SA" sz="1800">
                        <a:latin typeface="Times New Roman"/>
                        <a:ea typeface="Times New Roman"/>
                        <a:cs typeface="Traditional Arabic"/>
                      </a:endParaRPr>
                    </a:p>
                  </a:txBody>
                  <a:tcPr marL="67771" marR="67771" marT="0" marB="0"/>
                </a:tc>
                <a:tc>
                  <a:txBody>
                    <a:bodyPr/>
                    <a:lstStyle/>
                    <a:p>
                      <a:pPr algn="ctr" rtl="0">
                        <a:spcAft>
                          <a:spcPts val="0"/>
                        </a:spcAft>
                      </a:pPr>
                      <a:r>
                        <a:rPr lang="en-US" sz="1800"/>
                        <a:t>1,000</a:t>
                      </a:r>
                      <a:endParaRPr lang="en-US" sz="1600">
                        <a:latin typeface="Times New Roman"/>
                        <a:ea typeface="Times New Roman"/>
                        <a:cs typeface="Arial"/>
                      </a:endParaRPr>
                    </a:p>
                  </a:txBody>
                  <a:tcPr marL="67771" marR="67771" marT="0" marB="0"/>
                </a:tc>
                <a:tc>
                  <a:txBody>
                    <a:bodyPr/>
                    <a:lstStyle/>
                    <a:p>
                      <a:pPr algn="ctr" rtl="1">
                        <a:spcAft>
                          <a:spcPts val="0"/>
                        </a:spcAft>
                      </a:pPr>
                      <a:r>
                        <a:rPr lang="en-US" sz="1800"/>
                        <a:t>1</a:t>
                      </a:r>
                      <a:endParaRPr lang="en-US" sz="1600">
                        <a:latin typeface="Times New Roman"/>
                        <a:ea typeface="Times New Roman"/>
                        <a:cs typeface="Arial"/>
                      </a:endParaRPr>
                    </a:p>
                  </a:txBody>
                  <a:tcPr marL="67771" marR="67771" marT="0" marB="0"/>
                </a:tc>
                <a:tc>
                  <a:txBody>
                    <a:bodyPr/>
                    <a:lstStyle/>
                    <a:p>
                      <a:pPr algn="ctr" rtl="1">
                        <a:spcAft>
                          <a:spcPts val="0"/>
                        </a:spcAft>
                      </a:pPr>
                      <a:r>
                        <a:rPr lang="en-US" sz="1800" baseline="30000" dirty="0"/>
                        <a:t>1</a:t>
                      </a:r>
                      <a:r>
                        <a:rPr lang="en-US" sz="1800" dirty="0"/>
                        <a:t>H</a:t>
                      </a:r>
                      <a:endParaRPr lang="en-US" sz="1600" dirty="0">
                        <a:latin typeface="Times New Roman"/>
                        <a:ea typeface="Times New Roman"/>
                        <a:cs typeface="Arial"/>
                      </a:endParaRPr>
                    </a:p>
                  </a:txBody>
                  <a:tcPr marL="67771" marR="67771" marT="0" marB="0"/>
                </a:tc>
              </a:tr>
              <a:tr h="496614">
                <a:tc>
                  <a:txBody>
                    <a:bodyPr/>
                    <a:lstStyle/>
                    <a:p>
                      <a:pPr algn="ctr" rtl="1">
                        <a:spcAft>
                          <a:spcPts val="0"/>
                        </a:spcAft>
                      </a:pPr>
                      <a:r>
                        <a:rPr lang="en-US" sz="1800"/>
                        <a:t>0,084</a:t>
                      </a:r>
                      <a:endParaRPr lang="en-US" sz="1600">
                        <a:latin typeface="Times New Roman"/>
                        <a:ea typeface="Times New Roman"/>
                        <a:cs typeface="Arial"/>
                      </a:endParaRPr>
                    </a:p>
                  </a:txBody>
                  <a:tcPr marL="67771" marR="67771" marT="0" marB="0"/>
                </a:tc>
                <a:tc>
                  <a:txBody>
                    <a:bodyPr/>
                    <a:lstStyle/>
                    <a:p>
                      <a:pPr algn="ctr" rtl="0">
                        <a:spcAft>
                          <a:spcPts val="0"/>
                        </a:spcAft>
                      </a:pPr>
                      <a:r>
                        <a:rPr lang="en-US" sz="1800"/>
                        <a:t>23</a:t>
                      </a:r>
                      <a:endParaRPr lang="en-US" sz="1600">
                        <a:latin typeface="Times New Roman"/>
                        <a:ea typeface="Times New Roman"/>
                        <a:cs typeface="Arial"/>
                      </a:endParaRPr>
                    </a:p>
                  </a:txBody>
                  <a:tcPr marL="67771" marR="67771" marT="0" marB="0"/>
                </a:tc>
                <a:tc>
                  <a:txBody>
                    <a:bodyPr/>
                    <a:lstStyle/>
                    <a:p>
                      <a:pPr algn="ctr" rtl="1">
                        <a:spcAft>
                          <a:spcPts val="0"/>
                        </a:spcAft>
                      </a:pPr>
                      <a:r>
                        <a:rPr lang="en-US" sz="1800" baseline="30000"/>
                        <a:t>23</a:t>
                      </a:r>
                      <a:r>
                        <a:rPr lang="en-US" sz="1800"/>
                        <a:t>Na</a:t>
                      </a:r>
                      <a:endParaRPr lang="en-US" sz="1600">
                        <a:latin typeface="Times New Roman"/>
                        <a:ea typeface="Times New Roman"/>
                        <a:cs typeface="Arial"/>
                      </a:endParaRPr>
                    </a:p>
                  </a:txBody>
                  <a:tcPr marL="67771" marR="67771" marT="0" marB="0"/>
                </a:tc>
                <a:tc>
                  <a:txBody>
                    <a:bodyPr/>
                    <a:lstStyle/>
                    <a:p>
                      <a:pPr algn="ctr" rtl="1">
                        <a:spcAft>
                          <a:spcPts val="0"/>
                        </a:spcAft>
                      </a:pPr>
                      <a:endParaRPr lang="ar-SA" sz="1800">
                        <a:latin typeface="Times New Roman"/>
                        <a:ea typeface="Times New Roman"/>
                        <a:cs typeface="Traditional Arabic"/>
                      </a:endParaRPr>
                    </a:p>
                  </a:txBody>
                  <a:tcPr marL="67771" marR="67771" marT="0" marB="0"/>
                </a:tc>
                <a:tc>
                  <a:txBody>
                    <a:bodyPr/>
                    <a:lstStyle/>
                    <a:p>
                      <a:pPr algn="ctr" rtl="0">
                        <a:spcAft>
                          <a:spcPts val="0"/>
                        </a:spcAft>
                      </a:pPr>
                      <a:r>
                        <a:rPr lang="en-US" sz="1800"/>
                        <a:t>0,725</a:t>
                      </a:r>
                      <a:endParaRPr lang="en-US" sz="1600">
                        <a:latin typeface="Times New Roman"/>
                        <a:ea typeface="Times New Roman"/>
                        <a:cs typeface="Arial"/>
                      </a:endParaRPr>
                    </a:p>
                  </a:txBody>
                  <a:tcPr marL="67771" marR="67771" marT="0" marB="0"/>
                </a:tc>
                <a:tc>
                  <a:txBody>
                    <a:bodyPr/>
                    <a:lstStyle/>
                    <a:p>
                      <a:pPr algn="ctr" rtl="0">
                        <a:spcAft>
                          <a:spcPts val="0"/>
                        </a:spcAft>
                      </a:pPr>
                      <a:r>
                        <a:rPr lang="en-US" sz="1800"/>
                        <a:t>2</a:t>
                      </a:r>
                      <a:endParaRPr lang="en-US" sz="1600">
                        <a:latin typeface="Times New Roman"/>
                        <a:ea typeface="Times New Roman"/>
                        <a:cs typeface="Arial"/>
                      </a:endParaRPr>
                    </a:p>
                  </a:txBody>
                  <a:tcPr marL="67771" marR="67771" marT="0" marB="0"/>
                </a:tc>
                <a:tc>
                  <a:txBody>
                    <a:bodyPr/>
                    <a:lstStyle/>
                    <a:p>
                      <a:pPr algn="ctr" rtl="1">
                        <a:spcAft>
                          <a:spcPts val="0"/>
                        </a:spcAft>
                      </a:pPr>
                      <a:r>
                        <a:rPr lang="en-US" sz="1800" baseline="30000"/>
                        <a:t>1</a:t>
                      </a:r>
                      <a:r>
                        <a:rPr lang="en-US" sz="1800"/>
                        <a:t>D</a:t>
                      </a:r>
                      <a:endParaRPr lang="en-US" sz="1600">
                        <a:latin typeface="Times New Roman"/>
                        <a:ea typeface="Times New Roman"/>
                        <a:cs typeface="Arial"/>
                      </a:endParaRPr>
                    </a:p>
                  </a:txBody>
                  <a:tcPr marL="67771" marR="67771" marT="0" marB="0"/>
                </a:tc>
              </a:tr>
              <a:tr h="496614">
                <a:tc>
                  <a:txBody>
                    <a:bodyPr/>
                    <a:lstStyle/>
                    <a:p>
                      <a:pPr algn="ctr" rtl="1">
                        <a:spcAft>
                          <a:spcPts val="0"/>
                        </a:spcAft>
                      </a:pPr>
                      <a:r>
                        <a:rPr lang="en-US" sz="1800"/>
                        <a:t>0,0085</a:t>
                      </a:r>
                      <a:endParaRPr lang="en-US" sz="1600">
                        <a:latin typeface="Times New Roman"/>
                        <a:ea typeface="Times New Roman"/>
                        <a:cs typeface="Arial"/>
                      </a:endParaRPr>
                    </a:p>
                  </a:txBody>
                  <a:tcPr marL="67771" marR="67771" marT="0" marB="0"/>
                </a:tc>
                <a:tc>
                  <a:txBody>
                    <a:bodyPr/>
                    <a:lstStyle/>
                    <a:p>
                      <a:pPr algn="ctr" rtl="0">
                        <a:spcAft>
                          <a:spcPts val="0"/>
                        </a:spcAft>
                      </a:pPr>
                      <a:r>
                        <a:rPr lang="en-US" sz="1800"/>
                        <a:t>238</a:t>
                      </a:r>
                      <a:endParaRPr lang="en-US" sz="1600">
                        <a:latin typeface="Times New Roman"/>
                        <a:ea typeface="Times New Roman"/>
                        <a:cs typeface="Arial"/>
                      </a:endParaRPr>
                    </a:p>
                  </a:txBody>
                  <a:tcPr marL="67771" marR="67771" marT="0" marB="0"/>
                </a:tc>
                <a:tc>
                  <a:txBody>
                    <a:bodyPr/>
                    <a:lstStyle/>
                    <a:p>
                      <a:pPr algn="ctr" rtl="1">
                        <a:spcAft>
                          <a:spcPts val="0"/>
                        </a:spcAft>
                      </a:pPr>
                      <a:r>
                        <a:rPr lang="en-US" sz="1800" baseline="30000"/>
                        <a:t>238</a:t>
                      </a:r>
                      <a:r>
                        <a:rPr lang="en-US" sz="1800"/>
                        <a:t>U</a:t>
                      </a:r>
                      <a:endParaRPr lang="en-US" sz="1600">
                        <a:latin typeface="Times New Roman"/>
                        <a:ea typeface="Times New Roman"/>
                        <a:cs typeface="Arial"/>
                      </a:endParaRPr>
                    </a:p>
                  </a:txBody>
                  <a:tcPr marL="67771" marR="67771" marT="0" marB="0"/>
                </a:tc>
                <a:tc>
                  <a:txBody>
                    <a:bodyPr/>
                    <a:lstStyle/>
                    <a:p>
                      <a:pPr algn="ctr" rtl="1">
                        <a:spcAft>
                          <a:spcPts val="0"/>
                        </a:spcAft>
                      </a:pPr>
                      <a:endParaRPr lang="ar-SA" sz="1800">
                        <a:latin typeface="Times New Roman"/>
                        <a:ea typeface="Times New Roman"/>
                        <a:cs typeface="Traditional Arabic"/>
                      </a:endParaRPr>
                    </a:p>
                  </a:txBody>
                  <a:tcPr marL="67771" marR="67771" marT="0" marB="0"/>
                </a:tc>
                <a:tc>
                  <a:txBody>
                    <a:bodyPr/>
                    <a:lstStyle/>
                    <a:p>
                      <a:pPr algn="ctr" rtl="0">
                        <a:spcAft>
                          <a:spcPts val="0"/>
                        </a:spcAft>
                      </a:pPr>
                      <a:r>
                        <a:rPr lang="en-US" sz="1800"/>
                        <a:t>0,209</a:t>
                      </a:r>
                      <a:endParaRPr lang="en-US" sz="1600">
                        <a:latin typeface="Times New Roman"/>
                        <a:ea typeface="Times New Roman"/>
                        <a:cs typeface="Arial"/>
                      </a:endParaRPr>
                    </a:p>
                  </a:txBody>
                  <a:tcPr marL="67771" marR="67771" marT="0" marB="0"/>
                </a:tc>
                <a:tc>
                  <a:txBody>
                    <a:bodyPr/>
                    <a:lstStyle/>
                    <a:p>
                      <a:pPr algn="ctr" rtl="0">
                        <a:spcAft>
                          <a:spcPts val="0"/>
                        </a:spcAft>
                      </a:pPr>
                      <a:r>
                        <a:rPr lang="en-US" sz="1800"/>
                        <a:t>9</a:t>
                      </a:r>
                      <a:endParaRPr lang="en-US" sz="1600">
                        <a:latin typeface="Times New Roman"/>
                        <a:ea typeface="Times New Roman"/>
                        <a:cs typeface="Arial"/>
                      </a:endParaRPr>
                    </a:p>
                  </a:txBody>
                  <a:tcPr marL="67771" marR="67771" marT="0" marB="0"/>
                </a:tc>
                <a:tc>
                  <a:txBody>
                    <a:bodyPr/>
                    <a:lstStyle/>
                    <a:p>
                      <a:pPr algn="ctr" rtl="1">
                        <a:spcAft>
                          <a:spcPts val="0"/>
                        </a:spcAft>
                      </a:pPr>
                      <a:r>
                        <a:rPr lang="en-US" sz="1800" baseline="30000" dirty="0"/>
                        <a:t>9</a:t>
                      </a:r>
                      <a:r>
                        <a:rPr lang="en-US" sz="1800" dirty="0"/>
                        <a:t>Be</a:t>
                      </a:r>
                      <a:endParaRPr lang="en-US" sz="1600" dirty="0">
                        <a:latin typeface="Times New Roman"/>
                        <a:ea typeface="Times New Roman"/>
                        <a:cs typeface="Arial"/>
                      </a:endParaRPr>
                    </a:p>
                  </a:txBody>
                  <a:tcPr marL="67771" marR="67771" marT="0" marB="0"/>
                </a:tc>
              </a:tr>
            </a:tbl>
          </a:graphicData>
        </a:graphic>
      </p:graphicFrame>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990601"/>
            <a:ext cx="8686800" cy="4419600"/>
          </a:xfrm>
        </p:spPr>
        <p:txBody>
          <a:bodyPr>
            <a:normAutofit lnSpcReduction="10000"/>
          </a:bodyPr>
          <a:lstStyle/>
          <a:p>
            <a:r>
              <a:rPr lang="ar-SA" dirty="0" smtClean="0"/>
              <a:t>يجب ملاحظة أن احتمال تصادم النترونات بالهيدروجين الموجود في الحالة الغازية احتمال ضعيف للغاية وذلك لأن عدد </a:t>
            </a:r>
            <a:r>
              <a:rPr lang="ar-SA" dirty="0" err="1" smtClean="0"/>
              <a:t>ذرات</a:t>
            </a:r>
            <a:r>
              <a:rPr lang="ar-SA" dirty="0" smtClean="0"/>
              <a:t> الهيدروجين في وحدة الحجم من الغاز عدد صغير.</a:t>
            </a:r>
          </a:p>
          <a:p>
            <a:r>
              <a:rPr lang="ar-SA" dirty="0" smtClean="0"/>
              <a:t>يجب وضع في الحسبان اختلاف قيمة المقطع العرضي </a:t>
            </a:r>
            <a:r>
              <a:rPr lang="el-GR" dirty="0" smtClean="0"/>
              <a:t>σ</a:t>
            </a:r>
            <a:r>
              <a:rPr lang="en-US" dirty="0" smtClean="0"/>
              <a:t>s</a:t>
            </a:r>
            <a:r>
              <a:rPr lang="ar-SA" dirty="0" smtClean="0"/>
              <a:t> لتشتت النترونات باختلاف المادة، وكذلك باختلاف طاقة النترونات.</a:t>
            </a:r>
          </a:p>
          <a:p>
            <a:r>
              <a:rPr lang="ar-SA" dirty="0" smtClean="0"/>
              <a:t>ولكي يكون المهدئ من النوع الجيد يجب </a:t>
            </a:r>
            <a:r>
              <a:rPr lang="ar-SA" dirty="0" err="1" smtClean="0"/>
              <a:t>لإمتصاص</a:t>
            </a:r>
            <a:r>
              <a:rPr lang="ar-SA" dirty="0" smtClean="0"/>
              <a:t> النترونات للامتصاص دون التهدئة.</a:t>
            </a:r>
            <a:endParaRPr lang="ar-SA" dirty="0"/>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19</a:t>
            </a:fld>
            <a:endParaRPr lang="ar-SA"/>
          </a:p>
        </p:txBody>
      </p:sp>
      <p:sp>
        <p:nvSpPr>
          <p:cNvPr id="5" name="مستطيل مستدير الزوايا 4"/>
          <p:cNvSpPr/>
          <p:nvPr/>
        </p:nvSpPr>
        <p:spPr>
          <a:xfrm>
            <a:off x="457200" y="5486400"/>
            <a:ext cx="7772400" cy="990600"/>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smtClean="0"/>
              <a:t>وحتى يمكن أخذ هذه العوامل في الحسبان تستخدم كميتان جديدتان لتحديد خصائص المادة المهدئة للنترونات وهما :</a:t>
            </a:r>
            <a:endParaRPr lang="ar-S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0E2528C7-B2BA-4F93-86B9-E7D031FCC3DB}" type="slidenum">
              <a:rPr lang="ar-SA" smtClean="0"/>
              <a:pPr/>
              <a:t>20</a:t>
            </a:fld>
            <a:endParaRPr lang="ar-SA"/>
          </a:p>
        </p:txBody>
      </p:sp>
      <p:sp>
        <p:nvSpPr>
          <p:cNvPr id="5" name="مستطيل 4"/>
          <p:cNvSpPr/>
          <p:nvPr/>
        </p:nvSpPr>
        <p:spPr>
          <a:xfrm>
            <a:off x="609600" y="1219200"/>
            <a:ext cx="78486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القدرة على التهدئة</a:t>
            </a:r>
            <a:r>
              <a:rPr lang="en-US" sz="2800" dirty="0" smtClean="0"/>
              <a:t>The slowing  down power (SDP)  </a:t>
            </a:r>
            <a:endParaRPr lang="ar-SA" sz="2800" dirty="0" smtClean="0"/>
          </a:p>
        </p:txBody>
      </p:sp>
      <p:graphicFrame>
        <p:nvGraphicFramePr>
          <p:cNvPr id="6" name="كائن 5"/>
          <p:cNvGraphicFramePr>
            <a:graphicFrameLocks noChangeAspect="1"/>
          </p:cNvGraphicFramePr>
          <p:nvPr/>
        </p:nvGraphicFramePr>
        <p:xfrm>
          <a:off x="1828800" y="1981200"/>
          <a:ext cx="6083710" cy="1143000"/>
        </p:xfrm>
        <a:graphic>
          <a:graphicData uri="http://schemas.openxmlformats.org/presentationml/2006/ole">
            <p:oleObj spid="_x0000_s46082" name="Equation" r:id="rId3" imgW="2095200" imgH="393480" progId="Equation.3">
              <p:embed/>
            </p:oleObj>
          </a:graphicData>
        </a:graphic>
      </p:graphicFrame>
      <p:sp>
        <p:nvSpPr>
          <p:cNvPr id="7" name="مستطيل 6"/>
          <p:cNvSpPr/>
          <p:nvPr/>
        </p:nvSpPr>
        <p:spPr>
          <a:xfrm>
            <a:off x="1828800" y="3200400"/>
            <a:ext cx="67056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نسبة التهدئة: </a:t>
            </a:r>
            <a:r>
              <a:rPr lang="en-US" sz="2800" dirty="0" smtClean="0"/>
              <a:t>The  moderating  ratio  (MR)</a:t>
            </a:r>
            <a:endParaRPr lang="ar-SA" sz="2800" dirty="0"/>
          </a:p>
        </p:txBody>
      </p:sp>
      <p:graphicFrame>
        <p:nvGraphicFramePr>
          <p:cNvPr id="46083" name="Object 3"/>
          <p:cNvGraphicFramePr>
            <a:graphicFrameLocks noChangeAspect="1"/>
          </p:cNvGraphicFramePr>
          <p:nvPr/>
        </p:nvGraphicFramePr>
        <p:xfrm>
          <a:off x="2400300" y="4059238"/>
          <a:ext cx="4940300" cy="1254125"/>
        </p:xfrm>
        <a:graphic>
          <a:graphicData uri="http://schemas.openxmlformats.org/presentationml/2006/ole">
            <p:oleObj spid="_x0000_s46083" name="Equation" r:id="rId4" imgW="1701720" imgH="431640" progId="Equation.3">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خواص بعض المهدئات</a:t>
            </a:r>
            <a:endParaRPr lang="ar-SA" dirty="0"/>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21</a:t>
            </a:fld>
            <a:endParaRPr lang="ar-SA"/>
          </a:p>
        </p:txBody>
      </p:sp>
      <p:graphicFrame>
        <p:nvGraphicFramePr>
          <p:cNvPr id="5" name="جدول 4"/>
          <p:cNvGraphicFramePr>
            <a:graphicFrameLocks noGrp="1"/>
          </p:cNvGraphicFramePr>
          <p:nvPr/>
        </p:nvGraphicFramePr>
        <p:xfrm>
          <a:off x="990602" y="1447800"/>
          <a:ext cx="7162799" cy="5170956"/>
        </p:xfrm>
        <a:graphic>
          <a:graphicData uri="http://schemas.openxmlformats.org/drawingml/2006/table">
            <a:tbl>
              <a:tblPr rtl="1"/>
              <a:tblGrid>
                <a:gridCol w="1432114"/>
                <a:gridCol w="1432114"/>
                <a:gridCol w="1432857"/>
                <a:gridCol w="1432857"/>
                <a:gridCol w="1432857"/>
              </a:tblGrid>
              <a:tr h="1052286">
                <a:tc>
                  <a:txBody>
                    <a:bodyPr/>
                    <a:lstStyle/>
                    <a:p>
                      <a:pPr algn="ctr" rtl="1">
                        <a:spcAft>
                          <a:spcPts val="0"/>
                        </a:spcAft>
                      </a:pPr>
                      <a:r>
                        <a:rPr lang="ar-SA" sz="2800" b="1" dirty="0">
                          <a:latin typeface="Times New Roman"/>
                          <a:ea typeface="Times New Roman"/>
                          <a:cs typeface="Traditional Arabic"/>
                        </a:rPr>
                        <a:t>معامل التهدئة </a:t>
                      </a:r>
                      <a:endParaRPr lang="en-US" sz="2000" dirty="0">
                        <a:latin typeface="Times New Roman"/>
                        <a:ea typeface="Times New Roman"/>
                        <a:cs typeface="Arial"/>
                      </a:endParaRPr>
                    </a:p>
                    <a:p>
                      <a:pPr algn="ctr" rtl="1">
                        <a:spcAft>
                          <a:spcPts val="0"/>
                        </a:spcAft>
                      </a:pPr>
                      <a:r>
                        <a:rPr lang="en-US" sz="2400" b="1" dirty="0">
                          <a:latin typeface="Times New Roman"/>
                          <a:ea typeface="Times New Roman"/>
                          <a:cs typeface="Traditional Arabic"/>
                        </a:rPr>
                        <a:t>K</a:t>
                      </a:r>
                      <a:r>
                        <a:rPr lang="en-US" sz="2400" b="1" baseline="-25000" dirty="0">
                          <a:latin typeface="Times New Roman"/>
                          <a:ea typeface="Times New Roman"/>
                          <a:cs typeface="Traditional Arabic"/>
                        </a:rPr>
                        <a:t>M</a:t>
                      </a:r>
                      <a:endParaRPr lang="en-US" sz="2000" dirty="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ar-SA" sz="2800" b="1">
                          <a:latin typeface="Times New Roman"/>
                          <a:ea typeface="Times New Roman"/>
                          <a:cs typeface="Traditional Arabic"/>
                        </a:rPr>
                        <a:t>المقدرة على التهدئة</a:t>
                      </a:r>
                      <a:endParaRPr lang="en-US" sz="2000">
                        <a:latin typeface="Times New Roman"/>
                        <a:ea typeface="Times New Roman"/>
                        <a:cs typeface="Arial"/>
                      </a:endParaRPr>
                    </a:p>
                    <a:p>
                      <a:pPr algn="ctr" rtl="1">
                        <a:spcAft>
                          <a:spcPts val="0"/>
                        </a:spcAft>
                      </a:pPr>
                      <a:r>
                        <a:rPr lang="en-US" sz="2400">
                          <a:latin typeface="Times New Roman"/>
                          <a:ea typeface="Times New Roman"/>
                          <a:cs typeface="Traditional Arabic"/>
                        </a:rPr>
                        <a:t>m</a:t>
                      </a:r>
                      <a:r>
                        <a:rPr lang="en-US" sz="2400" baseline="30000">
                          <a:latin typeface="Times New Roman"/>
                          <a:ea typeface="Times New Roman"/>
                          <a:cs typeface="Traditional Arabic"/>
                        </a:rPr>
                        <a:t>-1</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ar-SA" sz="2800" b="1">
                          <a:latin typeface="Times New Roman"/>
                          <a:ea typeface="Times New Roman"/>
                          <a:cs typeface="Traditional Arabic"/>
                        </a:rPr>
                        <a:t>وسيط التبطيء</a:t>
                      </a:r>
                      <a:endParaRPr lang="en-US" sz="2000">
                        <a:latin typeface="Times New Roman"/>
                        <a:ea typeface="Times New Roman"/>
                        <a:cs typeface="Arial"/>
                      </a:endParaRPr>
                    </a:p>
                    <a:p>
                      <a:pPr algn="ctr" rtl="1">
                        <a:spcAft>
                          <a:spcPts val="0"/>
                        </a:spcAft>
                      </a:pPr>
                      <a:r>
                        <a:rPr lang="ar-SA" sz="2400">
                          <a:latin typeface="Times New Roman"/>
                          <a:ea typeface="Times New Roman"/>
                          <a:cs typeface="Traditional Arabic"/>
                        </a:rPr>
                        <a:t> </a:t>
                      </a:r>
                      <a:r>
                        <a:rPr lang="en-US" sz="2400">
                          <a:latin typeface="Times New Roman"/>
                          <a:ea typeface="Times New Roman"/>
                          <a:cs typeface="Arial"/>
                        </a:rPr>
                        <a:t>ξ</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ar-SA" sz="2800" b="1">
                          <a:latin typeface="Times New Roman"/>
                          <a:ea typeface="Times New Roman"/>
                          <a:cs typeface="Traditional Arabic"/>
                        </a:rPr>
                        <a:t>كثافة المهدئ</a:t>
                      </a:r>
                      <a:r>
                        <a:rPr lang="ar-SA" sz="2800">
                          <a:latin typeface="Times New Roman"/>
                          <a:ea typeface="Times New Roman"/>
                          <a:cs typeface="Traditional Arabic"/>
                        </a:rPr>
                        <a:t> </a:t>
                      </a:r>
                      <a:r>
                        <a:rPr lang="en-US" sz="2400">
                          <a:latin typeface="Times New Roman"/>
                          <a:ea typeface="Times New Roman"/>
                          <a:cs typeface="Traditional Arabic"/>
                        </a:rPr>
                        <a:t>kg/m</a:t>
                      </a:r>
                      <a:r>
                        <a:rPr lang="en-US" sz="2400" baseline="30000">
                          <a:latin typeface="Times New Roman"/>
                          <a:ea typeface="Times New Roman"/>
                          <a:cs typeface="Traditional Arabic"/>
                        </a:rPr>
                        <a:t>3</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ar-SA" sz="2800" b="1" dirty="0">
                          <a:latin typeface="Times New Roman"/>
                          <a:ea typeface="Times New Roman"/>
                          <a:cs typeface="Traditional Arabic"/>
                        </a:rPr>
                        <a:t>المهدئ</a:t>
                      </a:r>
                      <a:endParaRPr lang="en-US" sz="2000" dirty="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r>
              <a:tr h="561219">
                <a:tc>
                  <a:txBody>
                    <a:bodyPr/>
                    <a:lstStyle/>
                    <a:p>
                      <a:pPr algn="ctr" rtl="1">
                        <a:spcAft>
                          <a:spcPts val="0"/>
                        </a:spcAft>
                      </a:pPr>
                      <a:r>
                        <a:rPr lang="en-US" sz="2400">
                          <a:latin typeface="Times New Roman"/>
                          <a:ea typeface="Times New Roman"/>
                          <a:cs typeface="Traditional Arabic"/>
                        </a:rPr>
                        <a:t>70</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135</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0,924</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1000</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ar-SA" sz="2800" b="1">
                          <a:latin typeface="Times New Roman"/>
                          <a:ea typeface="Times New Roman"/>
                          <a:cs typeface="Traditional Arabic"/>
                        </a:rPr>
                        <a:t>الماء </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r>
              <a:tr h="561219">
                <a:tc>
                  <a:txBody>
                    <a:bodyPr/>
                    <a:lstStyle/>
                    <a:p>
                      <a:pPr algn="ctr" rtl="1">
                        <a:spcAft>
                          <a:spcPts val="0"/>
                        </a:spcAft>
                      </a:pPr>
                      <a:r>
                        <a:rPr lang="en-US" sz="2400">
                          <a:latin typeface="Times New Roman"/>
                          <a:ea typeface="Times New Roman"/>
                          <a:cs typeface="Traditional Arabic"/>
                        </a:rPr>
                        <a:t>20 000</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18,8</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0,515</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0">
                        <a:spcAft>
                          <a:spcPts val="0"/>
                        </a:spcAft>
                      </a:pPr>
                      <a:r>
                        <a:rPr lang="en-US" sz="2400">
                          <a:latin typeface="Times New Roman"/>
                          <a:ea typeface="Times New Roman"/>
                          <a:cs typeface="Traditional Arabic"/>
                        </a:rPr>
                        <a:t>1100</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ar-SA" sz="2800" b="1">
                          <a:latin typeface="Times New Roman"/>
                          <a:ea typeface="Times New Roman"/>
                          <a:cs typeface="Traditional Arabic"/>
                        </a:rPr>
                        <a:t>الماء الثقيل </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r>
              <a:tr h="561219">
                <a:tc>
                  <a:txBody>
                    <a:bodyPr/>
                    <a:lstStyle/>
                    <a:p>
                      <a:pPr algn="ctr" rtl="1">
                        <a:spcAft>
                          <a:spcPts val="0"/>
                        </a:spcAft>
                      </a:pPr>
                      <a:r>
                        <a:rPr lang="en-US" sz="2400">
                          <a:latin typeface="Times New Roman"/>
                          <a:ea typeface="Times New Roman"/>
                          <a:cs typeface="Traditional Arabic"/>
                        </a:rPr>
                        <a:t>159</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15,4</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0,209</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0">
                        <a:spcAft>
                          <a:spcPts val="0"/>
                        </a:spcAft>
                      </a:pPr>
                      <a:r>
                        <a:rPr lang="en-US" sz="2400">
                          <a:latin typeface="Times New Roman"/>
                          <a:ea typeface="Times New Roman"/>
                          <a:cs typeface="Traditional Arabic"/>
                        </a:rPr>
                        <a:t>1800</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ar-SA" sz="2800" b="1">
                          <a:latin typeface="Times New Roman"/>
                          <a:ea typeface="Times New Roman"/>
                          <a:cs typeface="Traditional Arabic"/>
                        </a:rPr>
                        <a:t>البيريليوم </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r>
              <a:tr h="561219">
                <a:tc>
                  <a:txBody>
                    <a:bodyPr/>
                    <a:lstStyle/>
                    <a:p>
                      <a:pPr algn="ctr" rtl="1">
                        <a:spcAft>
                          <a:spcPts val="0"/>
                        </a:spcAft>
                      </a:pPr>
                      <a:r>
                        <a:rPr lang="en-US" sz="2400">
                          <a:latin typeface="Times New Roman"/>
                          <a:ea typeface="Times New Roman"/>
                          <a:cs typeface="Traditional Arabic"/>
                        </a:rPr>
                        <a:t>180</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12,9</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0,174</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0">
                        <a:spcAft>
                          <a:spcPts val="0"/>
                        </a:spcAft>
                      </a:pPr>
                      <a:r>
                        <a:rPr lang="en-US" sz="2400">
                          <a:latin typeface="Times New Roman"/>
                          <a:ea typeface="Times New Roman"/>
                          <a:cs typeface="Traditional Arabic"/>
                        </a:rPr>
                        <a:t>2800</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ar-SA" sz="2800" b="1">
                          <a:latin typeface="Times New Roman"/>
                          <a:ea typeface="Times New Roman"/>
                          <a:cs typeface="Traditional Arabic"/>
                        </a:rPr>
                        <a:t>أكسيد البيريليوم </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r>
              <a:tr h="561219">
                <a:tc>
                  <a:txBody>
                    <a:bodyPr/>
                    <a:lstStyle/>
                    <a:p>
                      <a:pPr algn="ctr" rtl="1">
                        <a:spcAft>
                          <a:spcPts val="0"/>
                        </a:spcAft>
                      </a:pPr>
                      <a:r>
                        <a:rPr lang="en-US" sz="2400">
                          <a:latin typeface="Times New Roman"/>
                          <a:ea typeface="Times New Roman"/>
                          <a:cs typeface="Traditional Arabic"/>
                        </a:rPr>
                        <a:t>118</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16,1</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0,886</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0">
                        <a:spcAft>
                          <a:spcPts val="0"/>
                        </a:spcAft>
                      </a:pPr>
                      <a:r>
                        <a:rPr lang="en-US" sz="2400">
                          <a:latin typeface="Times New Roman"/>
                          <a:ea typeface="Times New Roman"/>
                          <a:cs typeface="Traditional Arabic"/>
                        </a:rPr>
                        <a:t>1060</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ar-SA" sz="2800" b="1">
                          <a:latin typeface="Times New Roman"/>
                          <a:ea typeface="Times New Roman"/>
                          <a:cs typeface="Traditional Arabic"/>
                        </a:rPr>
                        <a:t>مزيج ثنائي الفينيل </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r>
              <a:tr h="561219">
                <a:tc>
                  <a:txBody>
                    <a:bodyPr/>
                    <a:lstStyle/>
                    <a:p>
                      <a:pPr algn="ctr" rtl="1">
                        <a:spcAft>
                          <a:spcPts val="0"/>
                        </a:spcAft>
                      </a:pPr>
                      <a:r>
                        <a:rPr lang="en-US" sz="2400">
                          <a:latin typeface="Times New Roman"/>
                          <a:ea typeface="Times New Roman"/>
                          <a:cs typeface="Traditional Arabic"/>
                        </a:rPr>
                        <a:t>170</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6,4</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0,158</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0">
                        <a:spcAft>
                          <a:spcPts val="0"/>
                        </a:spcAft>
                      </a:pPr>
                      <a:r>
                        <a:rPr lang="en-US" sz="2400">
                          <a:latin typeface="Times New Roman"/>
                          <a:ea typeface="Times New Roman"/>
                          <a:cs typeface="Traditional Arabic"/>
                        </a:rPr>
                        <a:t>1670</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ar-SA" sz="2800" b="1" dirty="0" err="1">
                          <a:latin typeface="Times New Roman"/>
                          <a:ea typeface="Times New Roman"/>
                          <a:cs typeface="Traditional Arabic"/>
                        </a:rPr>
                        <a:t>الغرافيت</a:t>
                      </a:r>
                      <a:r>
                        <a:rPr lang="ar-SA" sz="2800" b="1" dirty="0">
                          <a:latin typeface="Times New Roman"/>
                          <a:ea typeface="Times New Roman"/>
                          <a:cs typeface="Traditional Arabic"/>
                        </a:rPr>
                        <a:t> </a:t>
                      </a:r>
                      <a:endParaRPr lang="en-US" sz="2000" dirty="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تمارين</a:t>
            </a:r>
            <a:endParaRPr lang="ar-SA" dirty="0"/>
          </a:p>
        </p:txBody>
      </p:sp>
      <p:sp>
        <p:nvSpPr>
          <p:cNvPr id="3" name="عنصر نائب للمحتوى 2"/>
          <p:cNvSpPr>
            <a:spLocks noGrp="1"/>
          </p:cNvSpPr>
          <p:nvPr>
            <p:ph idx="1"/>
          </p:nvPr>
        </p:nvSpPr>
        <p:spPr/>
        <p:txBody>
          <a:bodyPr/>
          <a:lstStyle/>
          <a:p>
            <a:r>
              <a:rPr lang="ar-SA" dirty="0" err="1" smtClean="0"/>
              <a:t>ماهو</a:t>
            </a:r>
            <a:r>
              <a:rPr lang="ar-SA" dirty="0" smtClean="0"/>
              <a:t> عدد </a:t>
            </a:r>
            <a:r>
              <a:rPr lang="ar-SA" dirty="0" err="1" smtClean="0"/>
              <a:t>ذرات</a:t>
            </a:r>
            <a:r>
              <a:rPr lang="ar-SA" dirty="0" smtClean="0"/>
              <a:t> </a:t>
            </a:r>
            <a:r>
              <a:rPr lang="ar-SA" dirty="0" err="1" smtClean="0"/>
              <a:t>البورون</a:t>
            </a:r>
            <a:r>
              <a:rPr lang="ar-SA" dirty="0" smtClean="0"/>
              <a:t> -9 الموجودة في </a:t>
            </a:r>
            <a:r>
              <a:rPr lang="en-US" dirty="0" smtClean="0"/>
              <a:t>1m</a:t>
            </a:r>
            <a:r>
              <a:rPr lang="en-US" baseline="30000" dirty="0" smtClean="0"/>
              <a:t>3 </a:t>
            </a:r>
            <a:r>
              <a:rPr lang="ar-SA" baseline="30000" dirty="0" smtClean="0"/>
              <a:t> </a:t>
            </a:r>
            <a:r>
              <a:rPr lang="ar-SA" dirty="0" smtClean="0"/>
              <a:t>من </a:t>
            </a:r>
            <a:r>
              <a:rPr lang="ar-SA" dirty="0" err="1" smtClean="0"/>
              <a:t>كربيدالبورون</a:t>
            </a:r>
            <a:r>
              <a:rPr lang="ar-SA" dirty="0" smtClean="0"/>
              <a:t> </a:t>
            </a:r>
            <a:r>
              <a:rPr lang="en-US" dirty="0" smtClean="0"/>
              <a:t>B</a:t>
            </a:r>
            <a:r>
              <a:rPr lang="en-US" baseline="-25000" dirty="0" smtClean="0"/>
              <a:t>4</a:t>
            </a:r>
            <a:r>
              <a:rPr lang="en-US" dirty="0" smtClean="0"/>
              <a:t>C</a:t>
            </a:r>
            <a:r>
              <a:rPr lang="ar-SA" baseline="30000" dirty="0" smtClean="0"/>
              <a:t> </a:t>
            </a:r>
            <a:r>
              <a:rPr lang="ar-SA" dirty="0" err="1" smtClean="0"/>
              <a:t>اذا</a:t>
            </a:r>
            <a:r>
              <a:rPr lang="ar-SA" dirty="0" smtClean="0"/>
              <a:t> علمت أن</a:t>
            </a:r>
          </a:p>
          <a:p>
            <a:endParaRPr lang="ar-SA" dirty="0" smtClean="0"/>
          </a:p>
          <a:p>
            <a:r>
              <a:rPr lang="ar-SA" dirty="0" smtClean="0"/>
              <a:t>أوجدي المقطع </a:t>
            </a:r>
            <a:r>
              <a:rPr lang="ar-SA" dirty="0" err="1" smtClean="0"/>
              <a:t>الجهري</a:t>
            </a:r>
            <a:r>
              <a:rPr lang="ar-SA" dirty="0" smtClean="0"/>
              <a:t> للماء </a:t>
            </a:r>
            <a:r>
              <a:rPr lang="en-US" dirty="0" smtClean="0"/>
              <a:t>H2O</a:t>
            </a:r>
            <a:r>
              <a:rPr lang="ar-SA" dirty="0" smtClean="0"/>
              <a:t> الموافقة </a:t>
            </a:r>
            <a:r>
              <a:rPr lang="ar-SA" dirty="0" err="1" smtClean="0"/>
              <a:t>لنترون</a:t>
            </a:r>
            <a:r>
              <a:rPr lang="ar-SA" dirty="0" smtClean="0"/>
              <a:t> طاقته </a:t>
            </a:r>
            <a:r>
              <a:rPr lang="en-US" dirty="0" smtClean="0"/>
              <a:t>En=1eV</a:t>
            </a:r>
            <a:r>
              <a:rPr lang="ar-SA" dirty="0" smtClean="0"/>
              <a:t> مع العلم بأن المقاطع </a:t>
            </a:r>
          </a:p>
          <a:p>
            <a:endParaRPr lang="ar-SA" dirty="0"/>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22</a:t>
            </a:fld>
            <a:endParaRPr lang="ar-SA"/>
          </a:p>
        </p:txBody>
      </p:sp>
      <p:graphicFrame>
        <p:nvGraphicFramePr>
          <p:cNvPr id="5" name="كائن 4"/>
          <p:cNvGraphicFramePr>
            <a:graphicFrameLocks noChangeAspect="1"/>
          </p:cNvGraphicFramePr>
          <p:nvPr/>
        </p:nvGraphicFramePr>
        <p:xfrm>
          <a:off x="112295" y="2133600"/>
          <a:ext cx="3621505" cy="881362"/>
        </p:xfrm>
        <a:graphic>
          <a:graphicData uri="http://schemas.openxmlformats.org/presentationml/2006/ole">
            <p:oleObj spid="_x0000_s38914" name="Equation" r:id="rId3" imgW="1815840" imgH="482400" progId="Equation.3">
              <p:embed/>
            </p:oleObj>
          </a:graphicData>
        </a:graphic>
      </p:graphicFrame>
      <p:graphicFrame>
        <p:nvGraphicFramePr>
          <p:cNvPr id="6" name="كائن 5"/>
          <p:cNvGraphicFramePr>
            <a:graphicFrameLocks noChangeAspect="1"/>
          </p:cNvGraphicFramePr>
          <p:nvPr/>
        </p:nvGraphicFramePr>
        <p:xfrm>
          <a:off x="2209800" y="4572000"/>
          <a:ext cx="3962400" cy="990600"/>
        </p:xfrm>
        <a:graphic>
          <a:graphicData uri="http://schemas.openxmlformats.org/presentationml/2006/ole">
            <p:oleObj spid="_x0000_s38915" name="Equation" r:id="rId4" imgW="1726920" imgH="431640" progId="Equation.3">
              <p:embed/>
            </p:oleObj>
          </a:graphicData>
        </a:graphic>
      </p:graphicFrame>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295400"/>
            <a:ext cx="8686800" cy="4784725"/>
          </a:xfrm>
        </p:spPr>
        <p:txBody>
          <a:bodyPr>
            <a:normAutofit fontScale="85000" lnSpcReduction="10000"/>
          </a:bodyPr>
          <a:lstStyle/>
          <a:p>
            <a:r>
              <a:rPr lang="ar-SA" dirty="0" smtClean="0"/>
              <a:t>شريحة رقيقة من الكوبالت -59 سمكها </a:t>
            </a:r>
            <a:r>
              <a:rPr lang="en-US" dirty="0" smtClean="0"/>
              <a:t>0.03 cm</a:t>
            </a:r>
            <a:r>
              <a:rPr lang="ar-SA" dirty="0" smtClean="0"/>
              <a:t> عرضت مدة ساعتين لحزمة من النترونات ذات كثافة فيض </a:t>
            </a:r>
            <a:r>
              <a:rPr lang="en-US" dirty="0" smtClean="0"/>
              <a:t>10</a:t>
            </a:r>
            <a:r>
              <a:rPr lang="en-US" baseline="30000" dirty="0" smtClean="0"/>
              <a:t>12</a:t>
            </a:r>
            <a:r>
              <a:rPr lang="en-US" dirty="0" smtClean="0"/>
              <a:t> neutron/cm</a:t>
            </a:r>
            <a:r>
              <a:rPr lang="en-US" baseline="30000" dirty="0" smtClean="0"/>
              <a:t>2</a:t>
            </a:r>
            <a:r>
              <a:rPr lang="en-US" dirty="0" smtClean="0"/>
              <a:t>.sec</a:t>
            </a:r>
            <a:r>
              <a:rPr lang="ar-SA" dirty="0" smtClean="0"/>
              <a:t> </a:t>
            </a:r>
            <a:r>
              <a:rPr lang="ar-SA" dirty="0" smtClean="0"/>
              <a:t>فإذا </a:t>
            </a:r>
            <a:r>
              <a:rPr lang="ar-SA" dirty="0" smtClean="0"/>
              <a:t>كان المقطع العرضي </a:t>
            </a:r>
            <a:r>
              <a:rPr lang="ar-SA" dirty="0" err="1" smtClean="0"/>
              <a:t>لاسر</a:t>
            </a:r>
            <a:r>
              <a:rPr lang="ar-SA" dirty="0" smtClean="0"/>
              <a:t> النترونات لهذه النواة </a:t>
            </a:r>
            <a:r>
              <a:rPr lang="en-US" dirty="0" smtClean="0"/>
              <a:t>30 barn </a:t>
            </a:r>
            <a:r>
              <a:rPr lang="ar-SA" dirty="0" smtClean="0"/>
              <a:t> .احسبي عدد </a:t>
            </a:r>
            <a:r>
              <a:rPr lang="ar-SA" dirty="0" err="1" smtClean="0"/>
              <a:t>النوية</a:t>
            </a:r>
            <a:r>
              <a:rPr lang="ar-SA" dirty="0" smtClean="0"/>
              <a:t> لكل سم2  من عنصر </a:t>
            </a:r>
            <a:r>
              <a:rPr lang="ar-SA" dirty="0" err="1" smtClean="0"/>
              <a:t>الكوبلت</a:t>
            </a:r>
            <a:r>
              <a:rPr lang="ar-SA" dirty="0" smtClean="0"/>
              <a:t> -60 المتولدة في نهاية فترة التعريض؟</a:t>
            </a:r>
          </a:p>
          <a:p>
            <a:endParaRPr lang="ar-SA" dirty="0" smtClean="0"/>
          </a:p>
          <a:p>
            <a:r>
              <a:rPr lang="ar-SA" dirty="0" smtClean="0"/>
              <a:t>شريحة من </a:t>
            </a:r>
            <a:r>
              <a:rPr lang="ar-SA" dirty="0" err="1" smtClean="0"/>
              <a:t>اليورانيوم</a:t>
            </a:r>
            <a:r>
              <a:rPr lang="ar-SA" dirty="0" smtClean="0"/>
              <a:t>-238 مساحة مقطعها </a:t>
            </a:r>
            <a:r>
              <a:rPr lang="en-US" dirty="0" smtClean="0"/>
              <a:t>2cm</a:t>
            </a:r>
            <a:r>
              <a:rPr lang="en-US" baseline="30000" dirty="0" smtClean="0"/>
              <a:t>2</a:t>
            </a:r>
            <a:r>
              <a:rPr lang="en-US" dirty="0" smtClean="0"/>
              <a:t> </a:t>
            </a:r>
            <a:r>
              <a:rPr lang="ar-SA" dirty="0" smtClean="0"/>
              <a:t> وسمكها </a:t>
            </a:r>
            <a:r>
              <a:rPr lang="en-US" dirty="0" smtClean="0"/>
              <a:t>1x10</a:t>
            </a:r>
            <a:r>
              <a:rPr lang="en-US" baseline="30000" dirty="0" smtClean="0"/>
              <a:t>-3</a:t>
            </a:r>
            <a:r>
              <a:rPr lang="en-US" dirty="0" smtClean="0"/>
              <a:t> cm </a:t>
            </a:r>
            <a:r>
              <a:rPr lang="ar-SA" dirty="0" smtClean="0"/>
              <a:t> تعرضت لحزمة من النترونات وحيدة الطاقة، فإذا كانت قيمة الفيض </a:t>
            </a:r>
            <a:r>
              <a:rPr lang="ar-SA" dirty="0" err="1" smtClean="0"/>
              <a:t>النتروني</a:t>
            </a:r>
            <a:r>
              <a:rPr lang="ar-SA" dirty="0" smtClean="0"/>
              <a:t> هي </a:t>
            </a:r>
            <a:r>
              <a:rPr lang="en-US" dirty="0" smtClean="0"/>
              <a:t>5x10</a:t>
            </a:r>
            <a:r>
              <a:rPr lang="en-US" baseline="30000" dirty="0" smtClean="0"/>
              <a:t>9</a:t>
            </a:r>
            <a:r>
              <a:rPr lang="en-US" dirty="0" smtClean="0"/>
              <a:t> Neutron/cm</a:t>
            </a:r>
            <a:r>
              <a:rPr lang="en-US" baseline="30000" dirty="0" smtClean="0"/>
              <a:t>2</a:t>
            </a:r>
            <a:r>
              <a:rPr lang="en-US" dirty="0" smtClean="0"/>
              <a:t>.sec </a:t>
            </a:r>
            <a:r>
              <a:rPr lang="ar-SA" dirty="0" smtClean="0"/>
              <a:t> المقطع العرضي للامتصاص لهذه النترونات هو </a:t>
            </a:r>
            <a:r>
              <a:rPr lang="en-US" dirty="0" smtClean="0"/>
              <a:t>190 barn</a:t>
            </a:r>
            <a:r>
              <a:rPr lang="ar-SA" dirty="0" smtClean="0"/>
              <a:t> فاحسب عدد النترونات التي امتصت في فترة تعرض قدرها 3 دقائق؟“كثافته  </a:t>
            </a:r>
            <a:r>
              <a:rPr lang="en-US" dirty="0" smtClean="0"/>
              <a:t>“19.07gm/cm</a:t>
            </a:r>
            <a:r>
              <a:rPr lang="en-US" baseline="30000" dirty="0" smtClean="0"/>
              <a:t>3</a:t>
            </a:r>
            <a:endParaRPr lang="ar-SA" baseline="30000" dirty="0" smtClean="0"/>
          </a:p>
          <a:p>
            <a:endParaRPr lang="ar-SA" dirty="0" smtClean="0"/>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23</a:t>
            </a:fld>
            <a:endParaRPr lang="ar-SA"/>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066800"/>
            <a:ext cx="8686800" cy="5013325"/>
          </a:xfrm>
        </p:spPr>
        <p:txBody>
          <a:bodyPr>
            <a:normAutofit fontScale="85000" lnSpcReduction="10000"/>
          </a:bodyPr>
          <a:lstStyle/>
          <a:p>
            <a:r>
              <a:rPr lang="ar-SA" dirty="0" err="1" smtClean="0"/>
              <a:t>اذا</a:t>
            </a:r>
            <a:r>
              <a:rPr lang="ar-SA" dirty="0" smtClean="0"/>
              <a:t> كانت قيمة (</a:t>
            </a:r>
            <a:r>
              <a:rPr lang="he-IL" dirty="0" smtClean="0">
                <a:latin typeface="Tahoma"/>
                <a:cs typeface="Tahoma"/>
              </a:rPr>
              <a:t>ע</a:t>
            </a:r>
            <a:r>
              <a:rPr lang="ar-SA" dirty="0" smtClean="0"/>
              <a:t> </a:t>
            </a:r>
            <a:r>
              <a:rPr lang="en-US" dirty="0" smtClean="0"/>
              <a:t>σ(n,</a:t>
            </a:r>
            <a:r>
              <a:rPr lang="he-IL" dirty="0" smtClean="0">
                <a:latin typeface="Tahoma"/>
                <a:cs typeface="Tahoma"/>
              </a:rPr>
              <a:t> </a:t>
            </a:r>
            <a:r>
              <a:rPr lang="ar-SA" dirty="0" smtClean="0">
                <a:latin typeface="Tahoma"/>
                <a:cs typeface="Tahoma"/>
              </a:rPr>
              <a:t>للهيدروجين </a:t>
            </a:r>
            <a:r>
              <a:rPr lang="ar-SA" dirty="0" err="1" smtClean="0">
                <a:latin typeface="Tahoma"/>
                <a:cs typeface="Tahoma"/>
              </a:rPr>
              <a:t>لنترونات</a:t>
            </a:r>
            <a:r>
              <a:rPr lang="ar-SA" dirty="0" smtClean="0">
                <a:latin typeface="Tahoma"/>
                <a:cs typeface="Tahoma"/>
              </a:rPr>
              <a:t> حرارية طاقتها </a:t>
            </a:r>
            <a:r>
              <a:rPr lang="en-US" dirty="0" smtClean="0">
                <a:latin typeface="Tahoma"/>
                <a:cs typeface="Tahoma"/>
              </a:rPr>
              <a:t>0.253 </a:t>
            </a:r>
            <a:r>
              <a:rPr lang="en-US" dirty="0" err="1" smtClean="0">
                <a:latin typeface="Tahoma"/>
                <a:cs typeface="Tahoma"/>
              </a:rPr>
              <a:t>eV</a:t>
            </a:r>
            <a:r>
              <a:rPr lang="ar-SA" dirty="0" smtClean="0">
                <a:latin typeface="Tahoma"/>
                <a:cs typeface="Tahoma"/>
              </a:rPr>
              <a:t> هي </a:t>
            </a:r>
            <a:r>
              <a:rPr lang="en-US" dirty="0" smtClean="0">
                <a:latin typeface="Tahoma"/>
                <a:cs typeface="Tahoma"/>
              </a:rPr>
              <a:t>0.332 barn </a:t>
            </a:r>
            <a:r>
              <a:rPr lang="ar-SA" dirty="0" smtClean="0">
                <a:latin typeface="Tahoma"/>
                <a:cs typeface="Tahoma"/>
              </a:rPr>
              <a:t> احسبي قيمتها عند طاقة </a:t>
            </a:r>
            <a:r>
              <a:rPr lang="en-US" dirty="0" smtClean="0">
                <a:latin typeface="Tahoma"/>
                <a:cs typeface="Tahoma"/>
              </a:rPr>
              <a:t>1eV</a:t>
            </a:r>
            <a:r>
              <a:rPr lang="ar-SA" dirty="0" smtClean="0">
                <a:latin typeface="Tahoma"/>
                <a:cs typeface="Tahoma"/>
              </a:rPr>
              <a:t> .</a:t>
            </a:r>
          </a:p>
          <a:p>
            <a:r>
              <a:rPr lang="ar-SA" dirty="0" smtClean="0">
                <a:latin typeface="Tahoma"/>
                <a:cs typeface="Tahoma"/>
              </a:rPr>
              <a:t>المقطع العرضي للامتصاص </a:t>
            </a:r>
            <a:r>
              <a:rPr lang="ar-SA" dirty="0" err="1" smtClean="0">
                <a:latin typeface="Tahoma"/>
                <a:cs typeface="Tahoma"/>
              </a:rPr>
              <a:t>لأنوية</a:t>
            </a:r>
            <a:r>
              <a:rPr lang="ar-SA" dirty="0" smtClean="0">
                <a:latin typeface="Tahoma"/>
                <a:cs typeface="Tahoma"/>
              </a:rPr>
              <a:t> </a:t>
            </a:r>
            <a:r>
              <a:rPr lang="ar-SA" dirty="0" err="1" smtClean="0">
                <a:latin typeface="Tahoma"/>
                <a:cs typeface="Tahoma"/>
              </a:rPr>
              <a:t>اليورانيوم</a:t>
            </a:r>
            <a:r>
              <a:rPr lang="ar-SA" dirty="0" smtClean="0">
                <a:latin typeface="Tahoma"/>
                <a:cs typeface="Tahoma"/>
              </a:rPr>
              <a:t> -235، </a:t>
            </a:r>
            <a:r>
              <a:rPr lang="ar-SA" dirty="0" err="1" smtClean="0">
                <a:latin typeface="Tahoma"/>
                <a:cs typeface="Tahoma"/>
              </a:rPr>
              <a:t>واليورانيوم</a:t>
            </a:r>
            <a:r>
              <a:rPr lang="ar-SA" dirty="0" smtClean="0">
                <a:latin typeface="Tahoma"/>
                <a:cs typeface="Tahoma"/>
              </a:rPr>
              <a:t> -238  عند طاقة </a:t>
            </a:r>
            <a:r>
              <a:rPr lang="en-US" dirty="0" smtClean="0">
                <a:latin typeface="Tahoma"/>
                <a:cs typeface="Tahoma"/>
              </a:rPr>
              <a:t>0.025eV</a:t>
            </a:r>
            <a:r>
              <a:rPr lang="ar-SA" dirty="0" smtClean="0">
                <a:latin typeface="Tahoma"/>
                <a:cs typeface="Tahoma"/>
              </a:rPr>
              <a:t> هي </a:t>
            </a:r>
            <a:r>
              <a:rPr lang="en-US" dirty="0" smtClean="0">
                <a:latin typeface="Tahoma"/>
                <a:cs typeface="Tahoma"/>
              </a:rPr>
              <a:t>680.8 ,2.7 barn </a:t>
            </a:r>
            <a:r>
              <a:rPr lang="ar-SA" dirty="0" smtClean="0">
                <a:latin typeface="Tahoma"/>
                <a:cs typeface="Tahoma"/>
              </a:rPr>
              <a:t>على الترتيب احسبي </a:t>
            </a:r>
            <a:r>
              <a:rPr lang="el-GR" dirty="0" smtClean="0">
                <a:latin typeface="Tahoma"/>
                <a:cs typeface="Tahoma"/>
              </a:rPr>
              <a:t>σ</a:t>
            </a:r>
            <a:r>
              <a:rPr lang="en-US" dirty="0" smtClean="0">
                <a:latin typeface="Tahoma"/>
                <a:cs typeface="Tahoma"/>
              </a:rPr>
              <a:t>a </a:t>
            </a:r>
            <a:r>
              <a:rPr lang="ar-SA" dirty="0" smtClean="0">
                <a:latin typeface="Tahoma"/>
                <a:cs typeface="Tahoma"/>
              </a:rPr>
              <a:t> </a:t>
            </a:r>
            <a:r>
              <a:rPr lang="ar-SA" dirty="0" err="1" smtClean="0">
                <a:latin typeface="Tahoma"/>
                <a:cs typeface="Tahoma"/>
              </a:rPr>
              <a:t>لليورانيوم</a:t>
            </a:r>
            <a:r>
              <a:rPr lang="ar-SA" dirty="0" smtClean="0">
                <a:latin typeface="Tahoma"/>
                <a:cs typeface="Tahoma"/>
              </a:rPr>
              <a:t> الطبيعي عند هذه الطاقة؟“ نسب تركيزها على التوالي </a:t>
            </a:r>
            <a:r>
              <a:rPr lang="en-US" dirty="0" smtClean="0">
                <a:latin typeface="Tahoma"/>
                <a:cs typeface="Tahoma"/>
              </a:rPr>
              <a:t>0.77%,99.28%</a:t>
            </a:r>
            <a:r>
              <a:rPr lang="ar-SA" dirty="0" smtClean="0">
                <a:latin typeface="Tahoma"/>
                <a:cs typeface="Tahoma"/>
              </a:rPr>
              <a:t> ”</a:t>
            </a:r>
          </a:p>
          <a:p>
            <a:r>
              <a:rPr lang="ar-SA" dirty="0" err="1" smtClean="0">
                <a:latin typeface="Tahoma"/>
                <a:cs typeface="Tahoma"/>
              </a:rPr>
              <a:t>اذا</a:t>
            </a:r>
            <a:r>
              <a:rPr lang="ar-SA" dirty="0" smtClean="0">
                <a:latin typeface="Tahoma"/>
                <a:cs typeface="Tahoma"/>
              </a:rPr>
              <a:t> كان المقطع العرضي لامتصاص النترونات لمادة </a:t>
            </a:r>
            <a:r>
              <a:rPr lang="ar-SA" dirty="0" err="1" smtClean="0">
                <a:latin typeface="Tahoma"/>
                <a:cs typeface="Tahoma"/>
              </a:rPr>
              <a:t>الكادميوم</a:t>
            </a:r>
            <a:r>
              <a:rPr lang="ar-SA" dirty="0" smtClean="0">
                <a:latin typeface="Tahoma"/>
                <a:cs typeface="Tahoma"/>
              </a:rPr>
              <a:t> -113 هو </a:t>
            </a:r>
            <a:r>
              <a:rPr lang="en-US" dirty="0" smtClean="0">
                <a:latin typeface="Tahoma"/>
                <a:cs typeface="Tahoma"/>
              </a:rPr>
              <a:t>20800 barn</a:t>
            </a:r>
            <a:r>
              <a:rPr lang="ar-SA" dirty="0" smtClean="0">
                <a:latin typeface="Tahoma"/>
                <a:cs typeface="Tahoma"/>
              </a:rPr>
              <a:t> وكثافته </a:t>
            </a:r>
            <a:r>
              <a:rPr lang="en-US" dirty="0" smtClean="0">
                <a:latin typeface="Tahoma"/>
                <a:cs typeface="Tahoma"/>
              </a:rPr>
              <a:t>8.67 gm/cm</a:t>
            </a:r>
            <a:r>
              <a:rPr lang="en-US" baseline="30000" dirty="0" smtClean="0">
                <a:latin typeface="Tahoma"/>
                <a:cs typeface="Tahoma"/>
              </a:rPr>
              <a:t>2</a:t>
            </a:r>
            <a:r>
              <a:rPr lang="ar-SA" dirty="0" smtClean="0">
                <a:latin typeface="Tahoma"/>
                <a:cs typeface="Tahoma"/>
              </a:rPr>
              <a:t> </a:t>
            </a:r>
            <a:r>
              <a:rPr lang="en-US" dirty="0" smtClean="0">
                <a:latin typeface="Tahoma"/>
                <a:cs typeface="Tahoma"/>
              </a:rPr>
              <a:t> </a:t>
            </a:r>
            <a:r>
              <a:rPr lang="ar-SA" dirty="0" smtClean="0">
                <a:latin typeface="Tahoma"/>
                <a:cs typeface="Tahoma"/>
              </a:rPr>
              <a:t> احسبي المقطع العرضي </a:t>
            </a:r>
            <a:r>
              <a:rPr lang="ar-SA" dirty="0" err="1" smtClean="0">
                <a:latin typeface="Tahoma"/>
                <a:cs typeface="Tahoma"/>
              </a:rPr>
              <a:t>الماكروسكوبي</a:t>
            </a:r>
            <a:r>
              <a:rPr lang="ar-SA" dirty="0" smtClean="0">
                <a:latin typeface="Tahoma"/>
                <a:cs typeface="Tahoma"/>
              </a:rPr>
              <a:t> وكذلك سمك مادة </a:t>
            </a:r>
            <a:r>
              <a:rPr lang="ar-SA" dirty="0" err="1" smtClean="0">
                <a:latin typeface="Tahoma"/>
                <a:cs typeface="Tahoma"/>
              </a:rPr>
              <a:t>الكادميوم</a:t>
            </a:r>
            <a:r>
              <a:rPr lang="ar-SA" dirty="0" smtClean="0">
                <a:latin typeface="Tahoma"/>
                <a:cs typeface="Tahoma"/>
              </a:rPr>
              <a:t> الكافية لتوهين حزمة النترونات </a:t>
            </a:r>
            <a:r>
              <a:rPr lang="ar-SA" dirty="0" err="1" smtClean="0">
                <a:latin typeface="Tahoma"/>
                <a:cs typeface="Tahoma"/>
              </a:rPr>
              <a:t>الى</a:t>
            </a:r>
            <a:r>
              <a:rPr lang="ar-SA" dirty="0" smtClean="0">
                <a:latin typeface="Tahoma"/>
                <a:cs typeface="Tahoma"/>
              </a:rPr>
              <a:t> 1% من قيمتها الأصلية؟</a:t>
            </a:r>
          </a:p>
          <a:p>
            <a:endParaRPr lang="ar-SA" dirty="0"/>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24</a:t>
            </a:fld>
            <a:endParaRPr lang="ar-SA"/>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20000"/>
          </a:bodyPr>
          <a:lstStyle/>
          <a:p>
            <a:r>
              <a:rPr lang="ar-SA" dirty="0" smtClean="0"/>
              <a:t>أوجدي عدد التصادمات </a:t>
            </a:r>
            <a:r>
              <a:rPr lang="ar-SA" dirty="0" err="1" smtClean="0"/>
              <a:t>اللازمةلتهدئة</a:t>
            </a:r>
            <a:r>
              <a:rPr lang="ar-SA" dirty="0" smtClean="0"/>
              <a:t> نترونات ذات طاقة</a:t>
            </a:r>
            <a:r>
              <a:rPr lang="en-US" dirty="0" smtClean="0"/>
              <a:t>2MeV </a:t>
            </a:r>
            <a:r>
              <a:rPr lang="ar-SA" dirty="0" smtClean="0"/>
              <a:t> إلى نترونات حرارية في مادة </a:t>
            </a:r>
            <a:r>
              <a:rPr lang="ar-SA" dirty="0" err="1" smtClean="0"/>
              <a:t>البريليوم</a:t>
            </a:r>
            <a:r>
              <a:rPr lang="ar-SA" dirty="0" smtClean="0"/>
              <a:t>-9؟</a:t>
            </a:r>
          </a:p>
          <a:p>
            <a:r>
              <a:rPr lang="ar-SA" dirty="0" err="1" smtClean="0"/>
              <a:t>أوجدقيمة</a:t>
            </a:r>
            <a:r>
              <a:rPr lang="ar-SA" dirty="0" smtClean="0"/>
              <a:t> </a:t>
            </a:r>
            <a:r>
              <a:rPr lang="ar-SA" dirty="0" smtClean="0"/>
              <a:t>الفقد </a:t>
            </a:r>
            <a:r>
              <a:rPr lang="ar-SA" dirty="0" smtClean="0"/>
              <a:t>القصوى </a:t>
            </a:r>
            <a:r>
              <a:rPr lang="ar-SA" dirty="0" err="1" smtClean="0"/>
              <a:t>لنترون</a:t>
            </a:r>
            <a:r>
              <a:rPr lang="ar-SA" dirty="0" smtClean="0"/>
              <a:t> طاقته الحركية الابتدائية   الناتج عن تصادمه المرن الرأسي مع نوى : </a:t>
            </a:r>
            <a:endParaRPr lang="en-US" dirty="0" smtClean="0"/>
          </a:p>
          <a:p>
            <a:pPr marL="514350" indent="-514350">
              <a:buAutoNum type="arabic1Minus"/>
            </a:pPr>
            <a:r>
              <a:rPr lang="ar-SA" dirty="0" smtClean="0"/>
              <a:t>الهيدروجين  </a:t>
            </a:r>
            <a:r>
              <a:rPr lang="ar-SA" dirty="0" smtClean="0"/>
              <a:t>, ب- الكربون  , ج- اليورانيوم  ؟ </a:t>
            </a:r>
            <a:endParaRPr lang="ar-SA" dirty="0" smtClean="0"/>
          </a:p>
          <a:p>
            <a:pPr marL="514350" indent="-514350"/>
            <a:r>
              <a:rPr lang="ar-SA" dirty="0" smtClean="0"/>
              <a:t>احسبي كلا من المسار الحر الوسطي للامتصاص والتشتت للنترونات في </a:t>
            </a:r>
            <a:r>
              <a:rPr lang="ar-SA" dirty="0" err="1" smtClean="0"/>
              <a:t>الغرافيت</a:t>
            </a:r>
            <a:r>
              <a:rPr lang="ar-SA" dirty="0" smtClean="0"/>
              <a:t> ”الكربون-12“ </a:t>
            </a:r>
          </a:p>
          <a:p>
            <a:pPr marL="514350" indent="-514350"/>
            <a:endParaRPr lang="ar-SA" dirty="0" smtClean="0"/>
          </a:p>
          <a:p>
            <a:pPr marL="514350" indent="-514350"/>
            <a:r>
              <a:rPr lang="ar-SA" dirty="0" smtClean="0"/>
              <a:t>احسبي المقطع العرضي </a:t>
            </a:r>
            <a:r>
              <a:rPr lang="ar-SA" dirty="0" err="1" smtClean="0"/>
              <a:t>الماكروسكوبي</a:t>
            </a:r>
            <a:r>
              <a:rPr lang="ar-SA" dirty="0" smtClean="0"/>
              <a:t> لتشتت النترونات الحرارية علماً </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25</a:t>
            </a:fld>
            <a:endParaRPr lang="ar-SA"/>
          </a:p>
        </p:txBody>
      </p:sp>
      <p:graphicFrame>
        <p:nvGraphicFramePr>
          <p:cNvPr id="5" name="كائن 4"/>
          <p:cNvGraphicFramePr>
            <a:graphicFrameLocks noChangeAspect="1"/>
          </p:cNvGraphicFramePr>
          <p:nvPr/>
        </p:nvGraphicFramePr>
        <p:xfrm>
          <a:off x="914400" y="4495800"/>
          <a:ext cx="7214937" cy="533400"/>
        </p:xfrm>
        <a:graphic>
          <a:graphicData uri="http://schemas.openxmlformats.org/presentationml/2006/ole">
            <p:oleObj spid="_x0000_s47105" name="Equation" r:id="rId3" imgW="3263760" imgH="241200" progId="Equation.3">
              <p:embed/>
            </p:oleObj>
          </a:graphicData>
        </a:graphic>
      </p:graphicFrame>
      <p:graphicFrame>
        <p:nvGraphicFramePr>
          <p:cNvPr id="47106" name="Object 2"/>
          <p:cNvGraphicFramePr>
            <a:graphicFrameLocks noChangeAspect="1"/>
          </p:cNvGraphicFramePr>
          <p:nvPr/>
        </p:nvGraphicFramePr>
        <p:xfrm>
          <a:off x="2416175" y="5880100"/>
          <a:ext cx="4211638" cy="506413"/>
        </p:xfrm>
        <a:graphic>
          <a:graphicData uri="http://schemas.openxmlformats.org/presentationml/2006/ole">
            <p:oleObj spid="_x0000_s47106" name="Equation" r:id="rId4" imgW="1904760" imgH="228600" progId="Equation.3">
              <p:embed/>
            </p:oleObj>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1435</TotalTime>
  <Words>1288</Words>
  <Application>Microsoft Office PowerPoint</Application>
  <PresentationFormat>عرض على الشاشة (3:4)‏</PresentationFormat>
  <Paragraphs>178</Paragraphs>
  <Slides>25</Slides>
  <Notes>0</Notes>
  <HiddenSlides>0</HiddenSlides>
  <MMClips>0</MMClips>
  <ScaleCrop>false</ScaleCrop>
  <HeadingPairs>
    <vt:vector size="6" baseType="variant">
      <vt:variant>
        <vt:lpstr>سمة</vt:lpstr>
      </vt:variant>
      <vt:variant>
        <vt:i4>1</vt:i4>
      </vt:variant>
      <vt:variant>
        <vt:lpstr>خوادم OLE مضمنة</vt:lpstr>
      </vt:variant>
      <vt:variant>
        <vt:i4>2</vt:i4>
      </vt:variant>
      <vt:variant>
        <vt:lpstr>عناوين الشرائح</vt:lpstr>
      </vt:variant>
      <vt:variant>
        <vt:i4>25</vt:i4>
      </vt:variant>
    </vt:vector>
  </HeadingPairs>
  <TitlesOfParts>
    <vt:vector size="28" baseType="lpstr">
      <vt:lpstr>رحلة</vt:lpstr>
      <vt:lpstr>Equation</vt:lpstr>
      <vt:lpstr>Microsoft Equation 3.0</vt:lpstr>
      <vt:lpstr>المقطع العرضي للنترونات</vt:lpstr>
      <vt:lpstr>تعيين المقطع العرضي للنترونات determination of neutron cross-section</vt:lpstr>
      <vt:lpstr>تعيين المقطع العرضي للنترونات determination of neutron cross-section</vt:lpstr>
      <vt:lpstr>تعيين المقطع العرضي للنترونات determination of neutron cross-section</vt:lpstr>
      <vt:lpstr>تعيين المقطع العرضي للنترونات determination of neutron cross-section</vt:lpstr>
      <vt:lpstr>المقطع العرضي التفاضلي  differential    cross   section</vt:lpstr>
      <vt:lpstr>المقطع العرضي التفاضلي  differential    cross   section</vt:lpstr>
      <vt:lpstr>المقطع العرضي التفاضلي  differential    cross   section</vt:lpstr>
      <vt:lpstr>القانون العام لتوهين كثافة النترونات attenuation    neutron   low </vt:lpstr>
      <vt:lpstr>القانون العام لتوهين كثافة النترونات attenuation    neutron   low </vt:lpstr>
      <vt:lpstr>الشريحة 11</vt:lpstr>
      <vt:lpstr>المقطع العرضي الماكروسكوبي ومتوسط المسار الحر</vt:lpstr>
      <vt:lpstr>الفيض النتروني ومعدل التفاعل</vt:lpstr>
      <vt:lpstr>الشريحة 14</vt:lpstr>
      <vt:lpstr>الشريحة 15</vt:lpstr>
      <vt:lpstr>تهدئة النترونات Neutron   Moderators</vt:lpstr>
      <vt:lpstr>تهدئة النترونات Neutron   Moderators</vt:lpstr>
      <vt:lpstr>الشريحة 18</vt:lpstr>
      <vt:lpstr>الشريحة 19</vt:lpstr>
      <vt:lpstr>الشريحة 20</vt:lpstr>
      <vt:lpstr>خواص بعض المهدئات</vt:lpstr>
      <vt:lpstr>تمارين</vt:lpstr>
      <vt:lpstr>الشريحة 23</vt:lpstr>
      <vt:lpstr>الشريحة 24</vt:lpstr>
      <vt:lpstr>الشريحة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المقطع العرضي للنترونات</dc:title>
  <dc:creator>TOSHIBA</dc:creator>
  <cp:lastModifiedBy>TOSHIBA</cp:lastModifiedBy>
  <cp:revision>23</cp:revision>
  <dcterms:created xsi:type="dcterms:W3CDTF">2011-03-09T07:30:14Z</dcterms:created>
  <dcterms:modified xsi:type="dcterms:W3CDTF">2011-03-12T21:30:30Z</dcterms:modified>
</cp:coreProperties>
</file>