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08" r:id="rId1"/>
  </p:sldMasterIdLst>
  <p:notesMasterIdLst>
    <p:notesMasterId r:id="rId10"/>
  </p:notesMasterIdLst>
  <p:handoutMasterIdLst>
    <p:handoutMasterId r:id="rId11"/>
  </p:handoutMasterIdLst>
  <p:sldIdLst>
    <p:sldId id="313" r:id="rId2"/>
    <p:sldId id="315" r:id="rId3"/>
    <p:sldId id="316" r:id="rId4"/>
    <p:sldId id="317" r:id="rId5"/>
    <p:sldId id="318" r:id="rId6"/>
    <p:sldId id="301" r:id="rId7"/>
    <p:sldId id="319" r:id="rId8"/>
    <p:sldId id="320" r:id="rId9"/>
  </p:sldIdLst>
  <p:sldSz cx="9144000" cy="6858000" type="screen4x3"/>
  <p:notesSz cx="6735763" cy="9799638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  <a:srgbClr val="FF9933"/>
    <a:srgbClr val="FFFF81"/>
    <a:srgbClr val="FFFF66"/>
    <a:srgbClr val="00FF00"/>
    <a:srgbClr val="0000CC"/>
    <a:srgbClr val="66FFFF"/>
    <a:srgbClr val="FFFFCC"/>
    <a:srgbClr val="B1F9A5"/>
    <a:srgbClr val="92F78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85597" autoAdjust="0"/>
    <p:restoredTop sz="94660" autoAdjust="0"/>
  </p:normalViewPr>
  <p:slideViewPr>
    <p:cSldViewPr>
      <p:cViewPr>
        <p:scale>
          <a:sx n="60" d="100"/>
          <a:sy n="60" d="100"/>
        </p:scale>
        <p:origin x="-1704" y="-3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0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2074A9-486A-436C-945E-9A4ACD227DC5}" type="doc">
      <dgm:prSet loTypeId="urn:microsoft.com/office/officeart/2005/8/layout/vList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B14E2FD3-4523-4D7F-B591-24C0A23C9CF9}">
      <dgm:prSet phldrT="[نص]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pPr rtl="1"/>
          <a:r>
            <a:rPr lang="ar-SA" sz="2800" dirty="0" smtClean="0"/>
            <a:t>القوى المحافظة</a:t>
          </a:r>
          <a:endParaRPr lang="ar-SA" sz="2800" dirty="0"/>
        </a:p>
      </dgm:t>
    </dgm:pt>
    <dgm:pt modelId="{66D93C98-2D05-4E34-B4FC-D8BD978BFF9E}" type="parTrans" cxnId="{D08C8D2A-7B41-44C2-A04D-FC41459B125B}">
      <dgm:prSet/>
      <dgm:spPr/>
      <dgm:t>
        <a:bodyPr/>
        <a:lstStyle/>
        <a:p>
          <a:pPr rtl="1"/>
          <a:endParaRPr lang="ar-SA"/>
        </a:p>
      </dgm:t>
    </dgm:pt>
    <dgm:pt modelId="{D7D955F4-A144-4FB4-BB2C-A970A8CEE04A}" type="sibTrans" cxnId="{D08C8D2A-7B41-44C2-A04D-FC41459B125B}">
      <dgm:prSet/>
      <dgm:spPr/>
      <dgm:t>
        <a:bodyPr/>
        <a:lstStyle/>
        <a:p>
          <a:pPr rtl="1"/>
          <a:endParaRPr lang="ar-SA"/>
        </a:p>
      </dgm:t>
    </dgm:pt>
    <dgm:pt modelId="{A4A4D029-850D-42AA-A6F3-8B53A0D7EF84}">
      <dgm:prSet phldrT="[نص]" custT="1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rtl="1"/>
          <a:r>
            <a:rPr lang="ar-SA" sz="2000" dirty="0" smtClean="0"/>
            <a:t>القوى التي يعتمد الشغل الناتج عنها على موقع الجسم الابتدائي والنهائي مهما كان المسار </a:t>
          </a:r>
          <a:r>
            <a:rPr lang="ar-SA" sz="2000" dirty="0" err="1" smtClean="0"/>
            <a:t>المسلوك</a:t>
          </a:r>
          <a:r>
            <a:rPr lang="ar-SA" sz="2000" dirty="0" smtClean="0"/>
            <a:t>.</a:t>
          </a:r>
          <a:endParaRPr lang="ar-SA" sz="2000" dirty="0"/>
        </a:p>
      </dgm:t>
    </dgm:pt>
    <dgm:pt modelId="{475496EA-1E02-40C0-A034-4E64E1D36907}" type="parTrans" cxnId="{D2E33B8D-DEE3-4E01-82C7-CCC2109FA35A}">
      <dgm:prSet/>
      <dgm:spPr/>
      <dgm:t>
        <a:bodyPr/>
        <a:lstStyle/>
        <a:p>
          <a:pPr rtl="1"/>
          <a:endParaRPr lang="ar-SA"/>
        </a:p>
      </dgm:t>
    </dgm:pt>
    <dgm:pt modelId="{580DDBCA-D02C-476F-97B7-8D8F5B33C6F0}" type="sibTrans" cxnId="{D2E33B8D-DEE3-4E01-82C7-CCC2109FA35A}">
      <dgm:prSet/>
      <dgm:spPr/>
      <dgm:t>
        <a:bodyPr/>
        <a:lstStyle/>
        <a:p>
          <a:pPr rtl="1"/>
          <a:endParaRPr lang="ar-SA"/>
        </a:p>
      </dgm:t>
    </dgm:pt>
    <dgm:pt modelId="{D0CC4A17-6E20-44E4-B371-2A32273B5C3A}">
      <dgm:prSet phldrT="[نص]" phldr="1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rtl="1"/>
          <a:endParaRPr lang="ar-SA" sz="4600"/>
        </a:p>
      </dgm:t>
    </dgm:pt>
    <dgm:pt modelId="{F82F4BFD-5B59-4402-90E4-A9814AA8155D}" type="parTrans" cxnId="{D0D7155E-67AA-4991-B9AC-B341E22637D7}">
      <dgm:prSet/>
      <dgm:spPr/>
      <dgm:t>
        <a:bodyPr/>
        <a:lstStyle/>
        <a:p>
          <a:pPr rtl="1"/>
          <a:endParaRPr lang="ar-SA"/>
        </a:p>
      </dgm:t>
    </dgm:pt>
    <dgm:pt modelId="{E2AE5207-C62D-4462-AE35-1BA79EE141B7}" type="sibTrans" cxnId="{D0D7155E-67AA-4991-B9AC-B341E22637D7}">
      <dgm:prSet/>
      <dgm:spPr/>
      <dgm:t>
        <a:bodyPr/>
        <a:lstStyle/>
        <a:p>
          <a:pPr rtl="1"/>
          <a:endParaRPr lang="ar-SA"/>
        </a:p>
      </dgm:t>
    </dgm:pt>
    <dgm:pt modelId="{FA2C931F-4852-454A-9FFD-2CAA1889926A}">
      <dgm:prSet phldrT="[نص]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pPr rtl="1"/>
          <a:r>
            <a:rPr lang="ar-SA" sz="2800" dirty="0" smtClean="0"/>
            <a:t>القوى غير المحافظة</a:t>
          </a:r>
          <a:endParaRPr lang="ar-SA" sz="2800" dirty="0"/>
        </a:p>
      </dgm:t>
    </dgm:pt>
    <dgm:pt modelId="{82369F9A-4583-43F8-B9A7-3B12E7E93AD5}" type="parTrans" cxnId="{F8EC7796-0A0E-4A31-9AD6-76CCEFB9C372}">
      <dgm:prSet/>
      <dgm:spPr/>
      <dgm:t>
        <a:bodyPr/>
        <a:lstStyle/>
        <a:p>
          <a:pPr rtl="1"/>
          <a:endParaRPr lang="ar-SA"/>
        </a:p>
      </dgm:t>
    </dgm:pt>
    <dgm:pt modelId="{10D38E43-0741-44AD-B74D-E2FD4681C9C7}" type="sibTrans" cxnId="{F8EC7796-0A0E-4A31-9AD6-76CCEFB9C372}">
      <dgm:prSet/>
      <dgm:spPr/>
      <dgm:t>
        <a:bodyPr/>
        <a:lstStyle/>
        <a:p>
          <a:pPr rtl="1"/>
          <a:endParaRPr lang="ar-SA"/>
        </a:p>
      </dgm:t>
    </dgm:pt>
    <dgm:pt modelId="{EF6565C0-7868-42E2-B611-1BC5C7A4166A}">
      <dgm:prSet phldrT="[نص]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rtl="1"/>
          <a:r>
            <a:rPr lang="ar-SA" dirty="0" smtClean="0"/>
            <a:t>القوى التي يعتمد الشغل الناتج عنها على </a:t>
          </a:r>
          <a:r>
            <a:rPr lang="ar-SA" dirty="0" smtClean="0"/>
            <a:t>المسار </a:t>
          </a:r>
          <a:r>
            <a:rPr lang="ar-SA" dirty="0" err="1" smtClean="0"/>
            <a:t>المسلوك</a:t>
          </a:r>
          <a:endParaRPr lang="ar-SA" dirty="0"/>
        </a:p>
      </dgm:t>
    </dgm:pt>
    <dgm:pt modelId="{9B459FB3-99A8-42CF-B4D0-17108B4FEECA}" type="parTrans" cxnId="{DB336891-C977-48EB-B254-E95DEA8E2EAC}">
      <dgm:prSet/>
      <dgm:spPr/>
      <dgm:t>
        <a:bodyPr/>
        <a:lstStyle/>
        <a:p>
          <a:pPr rtl="1"/>
          <a:endParaRPr lang="ar-SA"/>
        </a:p>
      </dgm:t>
    </dgm:pt>
    <dgm:pt modelId="{AF3B9392-4B84-48A9-96DF-1DC6DDA3AACE}" type="sibTrans" cxnId="{DB336891-C977-48EB-B254-E95DEA8E2EAC}">
      <dgm:prSet/>
      <dgm:spPr/>
      <dgm:t>
        <a:bodyPr/>
        <a:lstStyle/>
        <a:p>
          <a:pPr rtl="1"/>
          <a:endParaRPr lang="ar-SA"/>
        </a:p>
      </dgm:t>
    </dgm:pt>
    <dgm:pt modelId="{1CF38E92-A1D4-4A4F-A583-45F89705082B}">
      <dgm:prSet phldrT="[نص]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rtl="1"/>
          <a:r>
            <a:rPr lang="ar-SA" dirty="0" smtClean="0"/>
            <a:t>مثال قوى الاحتكاك</a:t>
          </a:r>
          <a:endParaRPr lang="ar-SA" dirty="0"/>
        </a:p>
      </dgm:t>
    </dgm:pt>
    <dgm:pt modelId="{113D0CAD-3273-4E18-AF8D-FFEE1D70D87B}" type="parTrans" cxnId="{BA7FAA3A-FBB7-4423-8429-F86FFE3ECAD8}">
      <dgm:prSet/>
      <dgm:spPr/>
      <dgm:t>
        <a:bodyPr/>
        <a:lstStyle/>
        <a:p>
          <a:pPr rtl="1"/>
          <a:endParaRPr lang="ar-SA"/>
        </a:p>
      </dgm:t>
    </dgm:pt>
    <dgm:pt modelId="{FF59B8F7-4313-4B2E-A142-C214AD0493FE}" type="sibTrans" cxnId="{BA7FAA3A-FBB7-4423-8429-F86FFE3ECAD8}">
      <dgm:prSet/>
      <dgm:spPr/>
      <dgm:t>
        <a:bodyPr/>
        <a:lstStyle/>
        <a:p>
          <a:pPr rtl="1"/>
          <a:endParaRPr lang="ar-SA"/>
        </a:p>
      </dgm:t>
    </dgm:pt>
    <dgm:pt modelId="{EAD7CB9A-AA0A-4AE0-81F9-B356FB4EA288}">
      <dgm:prSet phldrT="[نص]" custT="1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rtl="1"/>
          <a:r>
            <a:rPr lang="ar-SA" sz="2000" dirty="0" smtClean="0"/>
            <a:t>مثال قوى الجاذبية</a:t>
          </a:r>
          <a:endParaRPr lang="ar-SA" sz="2000" dirty="0"/>
        </a:p>
      </dgm:t>
    </dgm:pt>
    <dgm:pt modelId="{7C912208-16C4-46D5-9A34-27342FC3267B}" type="parTrans" cxnId="{A62A1B6A-1DC0-4252-B04F-394A33AC4260}">
      <dgm:prSet/>
      <dgm:spPr/>
      <dgm:t>
        <a:bodyPr/>
        <a:lstStyle/>
        <a:p>
          <a:pPr rtl="1"/>
          <a:endParaRPr lang="ar-SA"/>
        </a:p>
      </dgm:t>
    </dgm:pt>
    <dgm:pt modelId="{BB758D59-A623-461F-873E-C537B1AEDA75}" type="sibTrans" cxnId="{A62A1B6A-1DC0-4252-B04F-394A33AC4260}">
      <dgm:prSet/>
      <dgm:spPr/>
      <dgm:t>
        <a:bodyPr/>
        <a:lstStyle/>
        <a:p>
          <a:pPr rtl="1"/>
          <a:endParaRPr lang="ar-SA"/>
        </a:p>
      </dgm:t>
    </dgm:pt>
    <dgm:pt modelId="{4FD06A05-64BF-4D4B-A9C7-75B6A6C64918}" type="pres">
      <dgm:prSet presAssocID="{E42074A9-486A-436C-945E-9A4ACD227DC5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676EA55D-F853-4E0C-B38F-65AA16F5A644}" type="pres">
      <dgm:prSet presAssocID="{B14E2FD3-4523-4D7F-B591-24C0A23C9CF9}" presName="linNode" presStyleCnt="0"/>
      <dgm:spPr/>
    </dgm:pt>
    <dgm:pt modelId="{DD0CCF56-676C-47B4-AA94-3BDFFDF0295C}" type="pres">
      <dgm:prSet presAssocID="{B14E2FD3-4523-4D7F-B591-24C0A23C9CF9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2B3D8AA-4F0A-407D-BA57-D9A6ECAD14AD}" type="pres">
      <dgm:prSet presAssocID="{B14E2FD3-4523-4D7F-B591-24C0A23C9CF9}" presName="childShp" presStyleLbl="bgAccFollowNode1" presStyleIdx="0" presStyleCnt="2" custScaleY="11581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DEBADC4-B7DC-4D17-BAD0-E6D1B25C11C1}" type="pres">
      <dgm:prSet presAssocID="{D7D955F4-A144-4FB4-BB2C-A970A8CEE04A}" presName="spacing" presStyleCnt="0"/>
      <dgm:spPr/>
    </dgm:pt>
    <dgm:pt modelId="{6D12B829-5ABD-463C-9485-3BD5D5B9B536}" type="pres">
      <dgm:prSet presAssocID="{FA2C931F-4852-454A-9FFD-2CAA1889926A}" presName="linNode" presStyleCnt="0"/>
      <dgm:spPr/>
    </dgm:pt>
    <dgm:pt modelId="{C9B4B0C0-22F0-4619-985C-39A5B24C1C10}" type="pres">
      <dgm:prSet presAssocID="{FA2C931F-4852-454A-9FFD-2CAA1889926A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F36CEA0-7FCE-4F57-9F65-325B08012057}" type="pres">
      <dgm:prSet presAssocID="{FA2C931F-4852-454A-9FFD-2CAA1889926A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75D28E17-F826-46E7-A452-5233FD1A05F6}" type="presOf" srcId="{1CF38E92-A1D4-4A4F-A583-45F89705082B}" destId="{2F36CEA0-7FCE-4F57-9F65-325B08012057}" srcOrd="0" destOrd="1" presId="urn:microsoft.com/office/officeart/2005/8/layout/vList6"/>
    <dgm:cxn modelId="{D0D7155E-67AA-4991-B9AC-B341E22637D7}" srcId="{B14E2FD3-4523-4D7F-B591-24C0A23C9CF9}" destId="{D0CC4A17-6E20-44E4-B371-2A32273B5C3A}" srcOrd="2" destOrd="0" parTransId="{F82F4BFD-5B59-4402-90E4-A9814AA8155D}" sibTransId="{E2AE5207-C62D-4462-AE35-1BA79EE141B7}"/>
    <dgm:cxn modelId="{61ED6DA8-B29D-41A3-8EEF-23E03DAD8ABE}" type="presOf" srcId="{EAD7CB9A-AA0A-4AE0-81F9-B356FB4EA288}" destId="{52B3D8AA-4F0A-407D-BA57-D9A6ECAD14AD}" srcOrd="0" destOrd="1" presId="urn:microsoft.com/office/officeart/2005/8/layout/vList6"/>
    <dgm:cxn modelId="{D08C8D2A-7B41-44C2-A04D-FC41459B125B}" srcId="{E42074A9-486A-436C-945E-9A4ACD227DC5}" destId="{B14E2FD3-4523-4D7F-B591-24C0A23C9CF9}" srcOrd="0" destOrd="0" parTransId="{66D93C98-2D05-4E34-B4FC-D8BD978BFF9E}" sibTransId="{D7D955F4-A144-4FB4-BB2C-A970A8CEE04A}"/>
    <dgm:cxn modelId="{D2E33B8D-DEE3-4E01-82C7-CCC2109FA35A}" srcId="{B14E2FD3-4523-4D7F-B591-24C0A23C9CF9}" destId="{A4A4D029-850D-42AA-A6F3-8B53A0D7EF84}" srcOrd="0" destOrd="0" parTransId="{475496EA-1E02-40C0-A034-4E64E1D36907}" sibTransId="{580DDBCA-D02C-476F-97B7-8D8F5B33C6F0}"/>
    <dgm:cxn modelId="{2F1F12F3-0F95-4584-ACE6-88AE3B9C3E46}" type="presOf" srcId="{A4A4D029-850D-42AA-A6F3-8B53A0D7EF84}" destId="{52B3D8AA-4F0A-407D-BA57-D9A6ECAD14AD}" srcOrd="0" destOrd="0" presId="urn:microsoft.com/office/officeart/2005/8/layout/vList6"/>
    <dgm:cxn modelId="{7047CCC2-FAE0-4E68-A1C5-2734F77F6F84}" type="presOf" srcId="{EF6565C0-7868-42E2-B611-1BC5C7A4166A}" destId="{2F36CEA0-7FCE-4F57-9F65-325B08012057}" srcOrd="0" destOrd="0" presId="urn:microsoft.com/office/officeart/2005/8/layout/vList6"/>
    <dgm:cxn modelId="{A62A1B6A-1DC0-4252-B04F-394A33AC4260}" srcId="{B14E2FD3-4523-4D7F-B591-24C0A23C9CF9}" destId="{EAD7CB9A-AA0A-4AE0-81F9-B356FB4EA288}" srcOrd="1" destOrd="0" parTransId="{7C912208-16C4-46D5-9A34-27342FC3267B}" sibTransId="{BB758D59-A623-461F-873E-C537B1AEDA75}"/>
    <dgm:cxn modelId="{F8EC7796-0A0E-4A31-9AD6-76CCEFB9C372}" srcId="{E42074A9-486A-436C-945E-9A4ACD227DC5}" destId="{FA2C931F-4852-454A-9FFD-2CAA1889926A}" srcOrd="1" destOrd="0" parTransId="{82369F9A-4583-43F8-B9A7-3B12E7E93AD5}" sibTransId="{10D38E43-0741-44AD-B74D-E2FD4681C9C7}"/>
    <dgm:cxn modelId="{BA7FAA3A-FBB7-4423-8429-F86FFE3ECAD8}" srcId="{FA2C931F-4852-454A-9FFD-2CAA1889926A}" destId="{1CF38E92-A1D4-4A4F-A583-45F89705082B}" srcOrd="1" destOrd="0" parTransId="{113D0CAD-3273-4E18-AF8D-FFEE1D70D87B}" sibTransId="{FF59B8F7-4313-4B2E-A142-C214AD0493FE}"/>
    <dgm:cxn modelId="{16289E26-9FBD-4B82-9C11-AC684B41F652}" type="presOf" srcId="{D0CC4A17-6E20-44E4-B371-2A32273B5C3A}" destId="{52B3D8AA-4F0A-407D-BA57-D9A6ECAD14AD}" srcOrd="0" destOrd="2" presId="urn:microsoft.com/office/officeart/2005/8/layout/vList6"/>
    <dgm:cxn modelId="{3B0A6679-9DE6-474B-B8E7-837F2A0BB782}" type="presOf" srcId="{B14E2FD3-4523-4D7F-B591-24C0A23C9CF9}" destId="{DD0CCF56-676C-47B4-AA94-3BDFFDF0295C}" srcOrd="0" destOrd="0" presId="urn:microsoft.com/office/officeart/2005/8/layout/vList6"/>
    <dgm:cxn modelId="{0A80A67A-9C74-40AE-9252-450E04CF8067}" type="presOf" srcId="{E42074A9-486A-436C-945E-9A4ACD227DC5}" destId="{4FD06A05-64BF-4D4B-A9C7-75B6A6C64918}" srcOrd="0" destOrd="0" presId="urn:microsoft.com/office/officeart/2005/8/layout/vList6"/>
    <dgm:cxn modelId="{9A7C9E5B-E063-45F8-BCC4-6E993AD313E4}" type="presOf" srcId="{FA2C931F-4852-454A-9FFD-2CAA1889926A}" destId="{C9B4B0C0-22F0-4619-985C-39A5B24C1C10}" srcOrd="0" destOrd="0" presId="urn:microsoft.com/office/officeart/2005/8/layout/vList6"/>
    <dgm:cxn modelId="{DB336891-C977-48EB-B254-E95DEA8E2EAC}" srcId="{FA2C931F-4852-454A-9FFD-2CAA1889926A}" destId="{EF6565C0-7868-42E2-B611-1BC5C7A4166A}" srcOrd="0" destOrd="0" parTransId="{9B459FB3-99A8-42CF-B4D0-17108B4FEECA}" sibTransId="{AF3B9392-4B84-48A9-96DF-1DC6DDA3AACE}"/>
    <dgm:cxn modelId="{624E30A6-E6CA-4B06-9BC5-388E1A9302FC}" type="presParOf" srcId="{4FD06A05-64BF-4D4B-A9C7-75B6A6C64918}" destId="{676EA55D-F853-4E0C-B38F-65AA16F5A644}" srcOrd="0" destOrd="0" presId="urn:microsoft.com/office/officeart/2005/8/layout/vList6"/>
    <dgm:cxn modelId="{2B8F5EA3-CCBB-490B-A4DD-59205BBC8632}" type="presParOf" srcId="{676EA55D-F853-4E0C-B38F-65AA16F5A644}" destId="{DD0CCF56-676C-47B4-AA94-3BDFFDF0295C}" srcOrd="0" destOrd="0" presId="urn:microsoft.com/office/officeart/2005/8/layout/vList6"/>
    <dgm:cxn modelId="{CB4E3BF2-5A30-4837-8708-BD26525D8D4A}" type="presParOf" srcId="{676EA55D-F853-4E0C-B38F-65AA16F5A644}" destId="{52B3D8AA-4F0A-407D-BA57-D9A6ECAD14AD}" srcOrd="1" destOrd="0" presId="urn:microsoft.com/office/officeart/2005/8/layout/vList6"/>
    <dgm:cxn modelId="{3D60A5BB-176D-40A1-B6D7-154293D760A4}" type="presParOf" srcId="{4FD06A05-64BF-4D4B-A9C7-75B6A6C64918}" destId="{8DEBADC4-B7DC-4D17-BAD0-E6D1B25C11C1}" srcOrd="1" destOrd="0" presId="urn:microsoft.com/office/officeart/2005/8/layout/vList6"/>
    <dgm:cxn modelId="{5DE203DA-CDB9-42E6-8A4E-194066976E6D}" type="presParOf" srcId="{4FD06A05-64BF-4D4B-A9C7-75B6A6C64918}" destId="{6D12B829-5ABD-463C-9485-3BD5D5B9B536}" srcOrd="2" destOrd="0" presId="urn:microsoft.com/office/officeart/2005/8/layout/vList6"/>
    <dgm:cxn modelId="{E96A7FE6-35E6-4468-BDB1-70C19217DD36}" type="presParOf" srcId="{6D12B829-5ABD-463C-9485-3BD5D5B9B536}" destId="{C9B4B0C0-22F0-4619-985C-39A5B24C1C10}" srcOrd="0" destOrd="0" presId="urn:microsoft.com/office/officeart/2005/8/layout/vList6"/>
    <dgm:cxn modelId="{21D6BEDD-1EA0-491D-82F9-041E454AD909}" type="presParOf" srcId="{6D12B829-5ABD-463C-9485-3BD5D5B9B536}" destId="{2F36CEA0-7FCE-4F57-9F65-325B08012057}" srcOrd="1" destOrd="0" presId="urn:microsoft.com/office/officeart/2005/8/layout/vList6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2B3D8AA-4F0A-407D-BA57-D9A6ECAD14AD}">
      <dsp:nvSpPr>
        <dsp:cNvPr id="0" name=""/>
        <dsp:cNvSpPr/>
      </dsp:nvSpPr>
      <dsp:spPr>
        <a:xfrm>
          <a:off x="2852212" y="2117"/>
          <a:ext cx="4273098" cy="2082136"/>
        </a:xfrm>
        <a:prstGeom prst="rightArrow">
          <a:avLst>
            <a:gd name="adj1" fmla="val 75000"/>
            <a:gd name="adj2" fmla="val 50000"/>
          </a:avLst>
        </a:prstGeom>
        <a:gradFill rotWithShape="1">
          <a:gsLst>
            <a:gs pos="0">
              <a:schemeClr val="accent6">
                <a:tint val="48000"/>
                <a:satMod val="138000"/>
              </a:schemeClr>
            </a:gs>
            <a:gs pos="25000">
              <a:schemeClr val="accent6">
                <a:tint val="85000"/>
              </a:schemeClr>
            </a:gs>
            <a:gs pos="40000">
              <a:schemeClr val="accent6">
                <a:tint val="92000"/>
              </a:schemeClr>
            </a:gs>
            <a:gs pos="50000">
              <a:schemeClr val="accent6">
                <a:tint val="93000"/>
              </a:schemeClr>
            </a:gs>
            <a:gs pos="60000">
              <a:schemeClr val="accent6">
                <a:tint val="92000"/>
              </a:schemeClr>
            </a:gs>
            <a:gs pos="75000">
              <a:schemeClr val="accent6">
                <a:tint val="83000"/>
                <a:satMod val="108000"/>
              </a:schemeClr>
            </a:gs>
            <a:gs pos="100000">
              <a:schemeClr val="accent6">
                <a:tint val="48000"/>
                <a:satMod val="150000"/>
              </a:schemeClr>
            </a:gs>
          </a:gsLst>
          <a:lin ang="5400000" scaled="0"/>
        </a:gradFill>
        <a:ln w="12000" cap="flat" cmpd="sng" algn="ctr">
          <a:solidFill>
            <a:schemeClr val="accent6"/>
          </a:solidFill>
          <a:prstDash val="solid"/>
        </a:ln>
        <a:effectLst>
          <a:glow rad="63500">
            <a:schemeClr val="accent6">
              <a:alpha val="45000"/>
              <a:satMod val="120000"/>
            </a:schemeClr>
          </a:glo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>
          <a:bevelT w="0" h="0"/>
          <a:contourClr>
            <a:schemeClr val="accent6">
              <a:tint val="70000"/>
            </a:schemeClr>
          </a:contourClr>
        </a:sp3d>
      </dsp:spPr>
      <dsp:style>
        <a:lnRef idx="1">
          <a:schemeClr val="accent6"/>
        </a:lnRef>
        <a:fillRef idx="3">
          <a:schemeClr val="accent6"/>
        </a:fillRef>
        <a:effectRef idx="2">
          <a:schemeClr val="accent6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r" defTabSz="8890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000" kern="1200" dirty="0" smtClean="0"/>
            <a:t>القوى التي يعتمد الشغل الناتج عنها على موقع الجسم الابتدائي والنهائي مهما كان المسار </a:t>
          </a:r>
          <a:r>
            <a:rPr lang="ar-SA" sz="2000" kern="1200" dirty="0" err="1" smtClean="0"/>
            <a:t>المسلوك</a:t>
          </a:r>
          <a:r>
            <a:rPr lang="ar-SA" sz="2000" kern="1200" dirty="0" smtClean="0"/>
            <a:t>.</a:t>
          </a:r>
          <a:endParaRPr lang="ar-SA" sz="2000" kern="1200" dirty="0"/>
        </a:p>
        <a:p>
          <a:pPr marL="228600" lvl="1" indent="-228600" algn="r" defTabSz="8890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000" kern="1200" dirty="0" smtClean="0"/>
            <a:t>مثال قوى الجاذبية</a:t>
          </a:r>
          <a:endParaRPr lang="ar-SA" sz="2000" kern="1200" dirty="0"/>
        </a:p>
        <a:p>
          <a:pPr marL="285750" lvl="1" indent="-285750" algn="r" defTabSz="20447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ar-SA" sz="4600" kern="1200"/>
        </a:p>
      </dsp:txBody>
      <dsp:txXfrm>
        <a:off x="2852212" y="2117"/>
        <a:ext cx="4273098" cy="2082136"/>
      </dsp:txXfrm>
    </dsp:sp>
    <dsp:sp modelId="{DD0CCF56-676C-47B4-AA94-3BDFFDF0295C}">
      <dsp:nvSpPr>
        <dsp:cNvPr id="0" name=""/>
        <dsp:cNvSpPr/>
      </dsp:nvSpPr>
      <dsp:spPr>
        <a:xfrm>
          <a:off x="3480" y="144264"/>
          <a:ext cx="2848732" cy="1797843"/>
        </a:xfrm>
        <a:prstGeom prst="roundRect">
          <a:avLst/>
        </a:prstGeom>
        <a:gradFill rotWithShape="1">
          <a:gsLst>
            <a:gs pos="0">
              <a:schemeClr val="accent4">
                <a:tint val="48000"/>
                <a:satMod val="138000"/>
              </a:schemeClr>
            </a:gs>
            <a:gs pos="25000">
              <a:schemeClr val="accent4">
                <a:tint val="85000"/>
              </a:schemeClr>
            </a:gs>
            <a:gs pos="40000">
              <a:schemeClr val="accent4">
                <a:tint val="92000"/>
              </a:schemeClr>
            </a:gs>
            <a:gs pos="50000">
              <a:schemeClr val="accent4">
                <a:tint val="93000"/>
              </a:schemeClr>
            </a:gs>
            <a:gs pos="60000">
              <a:schemeClr val="accent4">
                <a:tint val="92000"/>
              </a:schemeClr>
            </a:gs>
            <a:gs pos="75000">
              <a:schemeClr val="accent4">
                <a:tint val="83000"/>
                <a:satMod val="108000"/>
              </a:schemeClr>
            </a:gs>
            <a:gs pos="100000">
              <a:schemeClr val="accent4">
                <a:tint val="48000"/>
                <a:satMod val="150000"/>
              </a:schemeClr>
            </a:gs>
          </a:gsLst>
          <a:lin ang="5400000" scaled="0"/>
        </a:gradFill>
        <a:ln>
          <a:noFill/>
        </a:ln>
        <a:effectLst>
          <a:glow rad="101500">
            <a:schemeClr val="accent4">
              <a:alpha val="42000"/>
              <a:satMod val="120000"/>
            </a:schemeClr>
          </a:glow>
        </a:effectLst>
        <a:scene3d>
          <a:camera prst="orthographicFront" fov="0">
            <a:rot lat="0" lon="0" rev="0"/>
          </a:camera>
          <a:lightRig rig="glow" dir="t">
            <a:rot lat="0" lon="0" rev="4800000"/>
          </a:lightRig>
        </a:scene3d>
        <a:sp3d prstMaterial="powder">
          <a:bevelT w="50800" h="50800"/>
          <a:contourClr>
            <a:schemeClr val="accent4"/>
          </a:contourClr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/>
            <a:t>القوى المحافظة</a:t>
          </a:r>
          <a:endParaRPr lang="ar-SA" sz="2800" kern="1200" dirty="0"/>
        </a:p>
      </dsp:txBody>
      <dsp:txXfrm>
        <a:off x="3480" y="144264"/>
        <a:ext cx="2848732" cy="1797843"/>
      </dsp:txXfrm>
    </dsp:sp>
    <dsp:sp modelId="{2F36CEA0-7FCE-4F57-9F65-325B08012057}">
      <dsp:nvSpPr>
        <dsp:cNvPr id="0" name=""/>
        <dsp:cNvSpPr/>
      </dsp:nvSpPr>
      <dsp:spPr>
        <a:xfrm>
          <a:off x="2851516" y="2264038"/>
          <a:ext cx="4277275" cy="1797843"/>
        </a:xfrm>
        <a:prstGeom prst="rightArrow">
          <a:avLst>
            <a:gd name="adj1" fmla="val 75000"/>
            <a:gd name="adj2" fmla="val 50000"/>
          </a:avLst>
        </a:prstGeom>
        <a:gradFill rotWithShape="1">
          <a:gsLst>
            <a:gs pos="0">
              <a:schemeClr val="accent6">
                <a:tint val="48000"/>
                <a:satMod val="138000"/>
              </a:schemeClr>
            </a:gs>
            <a:gs pos="25000">
              <a:schemeClr val="accent6">
                <a:tint val="85000"/>
              </a:schemeClr>
            </a:gs>
            <a:gs pos="40000">
              <a:schemeClr val="accent6">
                <a:tint val="92000"/>
              </a:schemeClr>
            </a:gs>
            <a:gs pos="50000">
              <a:schemeClr val="accent6">
                <a:tint val="93000"/>
              </a:schemeClr>
            </a:gs>
            <a:gs pos="60000">
              <a:schemeClr val="accent6">
                <a:tint val="92000"/>
              </a:schemeClr>
            </a:gs>
            <a:gs pos="75000">
              <a:schemeClr val="accent6">
                <a:tint val="83000"/>
                <a:satMod val="108000"/>
              </a:schemeClr>
            </a:gs>
            <a:gs pos="100000">
              <a:schemeClr val="accent6">
                <a:tint val="48000"/>
                <a:satMod val="150000"/>
              </a:schemeClr>
            </a:gs>
          </a:gsLst>
          <a:lin ang="5400000" scaled="0"/>
        </a:gradFill>
        <a:ln w="12000" cap="flat" cmpd="sng" algn="ctr">
          <a:solidFill>
            <a:schemeClr val="accent6"/>
          </a:solidFill>
          <a:prstDash val="solid"/>
        </a:ln>
        <a:effectLst>
          <a:glow rad="63500">
            <a:schemeClr val="accent6">
              <a:alpha val="45000"/>
              <a:satMod val="120000"/>
            </a:schemeClr>
          </a:glo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>
          <a:bevelT w="0" h="0"/>
          <a:contourClr>
            <a:schemeClr val="accent6">
              <a:tint val="70000"/>
            </a:schemeClr>
          </a:contourClr>
        </a:sp3d>
      </dsp:spPr>
      <dsp:style>
        <a:lnRef idx="1">
          <a:schemeClr val="accent6"/>
        </a:lnRef>
        <a:fillRef idx="3">
          <a:schemeClr val="accent6"/>
        </a:fillRef>
        <a:effectRef idx="2">
          <a:schemeClr val="accent6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t" anchorCtr="0">
          <a:noAutofit/>
        </a:bodyPr>
        <a:lstStyle/>
        <a:p>
          <a:pPr marL="228600" lvl="1" indent="-228600" algn="r" defTabSz="9779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200" kern="1200" dirty="0" smtClean="0"/>
            <a:t>القوى التي يعتمد الشغل الناتج عنها على كان المسار </a:t>
          </a:r>
          <a:r>
            <a:rPr lang="ar-SA" sz="2200" kern="1200" dirty="0" err="1" smtClean="0"/>
            <a:t>المسلوك</a:t>
          </a:r>
          <a:endParaRPr lang="ar-SA" sz="2200" kern="1200" dirty="0"/>
        </a:p>
        <a:p>
          <a:pPr marL="228600" lvl="1" indent="-228600" algn="r" defTabSz="9779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200" kern="1200" dirty="0" smtClean="0"/>
            <a:t>مثال قوى الاحتكاك</a:t>
          </a:r>
          <a:endParaRPr lang="ar-SA" sz="2200" kern="1200" dirty="0"/>
        </a:p>
      </dsp:txBody>
      <dsp:txXfrm>
        <a:off x="2851516" y="2264038"/>
        <a:ext cx="4277275" cy="1797843"/>
      </dsp:txXfrm>
    </dsp:sp>
    <dsp:sp modelId="{C9B4B0C0-22F0-4619-985C-39A5B24C1C10}">
      <dsp:nvSpPr>
        <dsp:cNvPr id="0" name=""/>
        <dsp:cNvSpPr/>
      </dsp:nvSpPr>
      <dsp:spPr>
        <a:xfrm>
          <a:off x="0" y="2264038"/>
          <a:ext cx="2851516" cy="1797843"/>
        </a:xfrm>
        <a:prstGeom prst="roundRect">
          <a:avLst/>
        </a:prstGeom>
        <a:gradFill rotWithShape="1">
          <a:gsLst>
            <a:gs pos="0">
              <a:schemeClr val="accent4">
                <a:tint val="48000"/>
                <a:satMod val="138000"/>
              </a:schemeClr>
            </a:gs>
            <a:gs pos="25000">
              <a:schemeClr val="accent4">
                <a:tint val="85000"/>
              </a:schemeClr>
            </a:gs>
            <a:gs pos="40000">
              <a:schemeClr val="accent4">
                <a:tint val="92000"/>
              </a:schemeClr>
            </a:gs>
            <a:gs pos="50000">
              <a:schemeClr val="accent4">
                <a:tint val="93000"/>
              </a:schemeClr>
            </a:gs>
            <a:gs pos="60000">
              <a:schemeClr val="accent4">
                <a:tint val="92000"/>
              </a:schemeClr>
            </a:gs>
            <a:gs pos="75000">
              <a:schemeClr val="accent4">
                <a:tint val="83000"/>
                <a:satMod val="108000"/>
              </a:schemeClr>
            </a:gs>
            <a:gs pos="100000">
              <a:schemeClr val="accent4">
                <a:tint val="48000"/>
                <a:satMod val="150000"/>
              </a:schemeClr>
            </a:gs>
          </a:gsLst>
          <a:lin ang="5400000" scaled="0"/>
        </a:gradFill>
        <a:ln>
          <a:noFill/>
        </a:ln>
        <a:effectLst>
          <a:glow rad="101500">
            <a:schemeClr val="accent4">
              <a:alpha val="42000"/>
              <a:satMod val="120000"/>
            </a:schemeClr>
          </a:glow>
        </a:effectLst>
        <a:scene3d>
          <a:camera prst="orthographicFront" fov="0">
            <a:rot lat="0" lon="0" rev="0"/>
          </a:camera>
          <a:lightRig rig="glow" dir="t">
            <a:rot lat="0" lon="0" rev="4800000"/>
          </a:lightRig>
        </a:scene3d>
        <a:sp3d prstMaterial="powder">
          <a:bevelT w="50800" h="50800"/>
          <a:contourClr>
            <a:schemeClr val="accent4"/>
          </a:contourClr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/>
            <a:t>القوى غير المحافظة</a:t>
          </a:r>
          <a:endParaRPr lang="ar-SA" sz="2800" kern="1200" dirty="0"/>
        </a:p>
      </dsp:txBody>
      <dsp:txXfrm>
        <a:off x="0" y="2264038"/>
        <a:ext cx="2851516" cy="17978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16932" y="0"/>
            <a:ext cx="2918831" cy="489982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quarter" idx="1"/>
          </p:nvPr>
        </p:nvSpPr>
        <p:spPr>
          <a:xfrm>
            <a:off x="1560" y="0"/>
            <a:ext cx="2918831" cy="489982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9E191CE-7AE0-4AF0-BFC1-305858F66331}" type="datetimeFigureOut">
              <a:rPr lang="ar-SA" smtClean="0"/>
              <a:pPr/>
              <a:t>25/10/1433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2"/>
          </p:nvPr>
        </p:nvSpPr>
        <p:spPr>
          <a:xfrm>
            <a:off x="3816932" y="9307955"/>
            <a:ext cx="2918831" cy="489982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3"/>
          </p:nvPr>
        </p:nvSpPr>
        <p:spPr>
          <a:xfrm>
            <a:off x="1560" y="9307955"/>
            <a:ext cx="2918831" cy="489982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5800D074-AEF3-4787-92E5-EE602A8674A8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16932" y="0"/>
            <a:ext cx="2918831" cy="489982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60" y="0"/>
            <a:ext cx="2918831" cy="489982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3D7AB67-2929-49BD-95AE-ED6A123C9E1A}" type="datetimeFigureOut">
              <a:rPr lang="ar-SA" smtClean="0"/>
              <a:pPr/>
              <a:t>25/10/1433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35013"/>
            <a:ext cx="4897437" cy="36750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654828"/>
            <a:ext cx="5388610" cy="4409837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16932" y="9307955"/>
            <a:ext cx="2918831" cy="489982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60" y="9307955"/>
            <a:ext cx="2918831" cy="489982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2562FB19-82DC-4A16-9C09-5422D417D4A9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2E38DD-17C2-4BA2-B24F-9B74DA63D383}" type="datetime1">
              <a:rPr lang="ar-SA" smtClean="0"/>
              <a:pPr/>
              <a:t>25/10/1433</a:t>
            </a:fld>
            <a:endParaRPr lang="ar-SA" dirty="0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95B88D-4394-4E0E-8E0C-29FBB57A1AC7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32" name="مستطيل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مستطيل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مستطيل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مستطيل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مستطيل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56" name="مستطيل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مستطيل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مستطيل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مستطيل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2E38DD-17C2-4BA2-B24F-9B74DA63D383}" type="datetime1">
              <a:rPr lang="ar-SA" smtClean="0"/>
              <a:pPr/>
              <a:t>25/10/1433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95B88D-4394-4E0E-8E0C-29FBB57A1AC7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شكل حر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شكل حر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شكل حر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شكل حر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شكل حر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شكل حر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شكل حر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شكل حر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شكل حر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شكل حر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شكل حر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شكل حر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شكل حر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شكل حر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شكل حر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2E38DD-17C2-4BA2-B24F-9B74DA63D383}" type="datetime1">
              <a:rPr lang="ar-SA" smtClean="0"/>
              <a:pPr/>
              <a:t>25/10/1433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95B88D-4394-4E0E-8E0C-29FBB57A1AC7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7" name="مستطيل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مستطيل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مستطيل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مستطيل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مستطيل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مستطيل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2E38DD-17C2-4BA2-B24F-9B74DA63D383}" type="datetime1">
              <a:rPr lang="ar-SA" smtClean="0"/>
              <a:pPr/>
              <a:t>25/10/1433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95B88D-4394-4E0E-8E0C-29FBB57A1AC7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مستطيل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2E38DD-17C2-4BA2-B24F-9B74DA63D383}" type="datetime1">
              <a:rPr lang="ar-SA" smtClean="0"/>
              <a:pPr/>
              <a:t>25/10/1433</a:t>
            </a:fld>
            <a:endParaRPr lang="ar-SA" dirty="0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95B88D-4394-4E0E-8E0C-29FBB57A1AC7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16" name="مستطيل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مستطيل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مستطيل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مستطيل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مستطيل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مستطيل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مستطيل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مستطيل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مستطيل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2E38DD-17C2-4BA2-B24F-9B74DA63D383}" type="datetime1">
              <a:rPr lang="ar-SA" smtClean="0"/>
              <a:pPr/>
              <a:t>25/10/1433</a:t>
            </a:fld>
            <a:endParaRPr lang="ar-SA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95B88D-4394-4E0E-8E0C-29FBB57A1AC7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2E38DD-17C2-4BA2-B24F-9B74DA63D383}" type="datetime1">
              <a:rPr lang="ar-SA" smtClean="0"/>
              <a:pPr/>
              <a:t>25/10/1433</a:t>
            </a:fld>
            <a:endParaRPr lang="ar-SA" dirty="0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95B88D-4394-4E0E-8E0C-29FBB57A1AC7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2E38DD-17C2-4BA2-B24F-9B74DA63D383}" type="datetime1">
              <a:rPr lang="ar-SA" smtClean="0"/>
              <a:pPr/>
              <a:t>25/10/1433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95B88D-4394-4E0E-8E0C-29FBB57A1AC7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رابط مستقيم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مجموعة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رابط مستقيم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رابط مستقيم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رابط مستقيم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عنوان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grpSp>
        <p:nvGrpSpPr>
          <p:cNvPr id="14" name="مجموعة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رابط مستقيم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رابط مستقيم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رابط مستقيم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مجموعة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رابط مستقيم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رابط مستقيم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رابط مستقيم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E12E38DD-17C2-4BA2-B24F-9B74DA63D383}" type="datetime1">
              <a:rPr lang="ar-SA" smtClean="0"/>
              <a:pPr/>
              <a:t>25/10/1433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0195B88D-4394-4E0E-8E0C-29FBB57A1AC7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2E38DD-17C2-4BA2-B24F-9B74DA63D383}" type="datetime1">
              <a:rPr lang="ar-SA" smtClean="0"/>
              <a:pPr/>
              <a:t>25/10/1433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95B88D-4394-4E0E-8E0C-29FBB57A1AC7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2E38DD-17C2-4BA2-B24F-9B74DA63D383}" type="datetime1">
              <a:rPr lang="ar-SA" smtClean="0"/>
              <a:pPr/>
              <a:t>25/10/1433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95B88D-4394-4E0E-8E0C-29FBB57A1AC7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مستطيل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مستطيل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مستطيل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مستطيل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مستطيل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مستطيل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مستطيل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E12E38DD-17C2-4BA2-B24F-9B74DA63D383}" type="datetime1">
              <a:rPr lang="ar-SA" smtClean="0"/>
              <a:pPr/>
              <a:t>25/10/1433</a:t>
            </a:fld>
            <a:endParaRPr lang="ar-SA" dirty="0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ar-SA" dirty="0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0195B88D-4394-4E0E-8E0C-29FBB57A1AC7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l" rtl="1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r" rtl="1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r" rtl="1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r" rtl="1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r" rtl="1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r" rtl="1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r" rtl="1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r" rtl="1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r" rtl="1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r" rtl="1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B88D-4394-4E0E-8E0C-29FBB57A1AC7}" type="slidenum">
              <a:rPr lang="ar-SA" smtClean="0"/>
              <a:pPr/>
              <a:t>1</a:t>
            </a:fld>
            <a:endParaRPr lang="ar-SA" dirty="0"/>
          </a:p>
        </p:txBody>
      </p:sp>
      <p:sp>
        <p:nvSpPr>
          <p:cNvPr id="3" name="شكل بيضاوي 2"/>
          <p:cNvSpPr/>
          <p:nvPr/>
        </p:nvSpPr>
        <p:spPr>
          <a:xfrm>
            <a:off x="1115616" y="44624"/>
            <a:ext cx="7272808" cy="1872208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dirty="0" smtClean="0"/>
              <a:t>القوى المحافظة والقوى غير المحافظة</a:t>
            </a:r>
            <a:endParaRPr lang="ar-SA" sz="3200" dirty="0"/>
          </a:p>
        </p:txBody>
      </p:sp>
      <p:graphicFrame>
        <p:nvGraphicFramePr>
          <p:cNvPr id="4" name="رسم تخطيطي 3"/>
          <p:cNvGraphicFramePr/>
          <p:nvPr/>
        </p:nvGraphicFramePr>
        <p:xfrm>
          <a:off x="1259632" y="2276872"/>
          <a:ext cx="712879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B88D-4394-4E0E-8E0C-29FBB57A1AC7}" type="slidenum">
              <a:rPr lang="ar-SA" smtClean="0"/>
              <a:pPr/>
              <a:t>2</a:t>
            </a:fld>
            <a:endParaRPr lang="ar-SA" dirty="0"/>
          </a:p>
        </p:txBody>
      </p:sp>
      <p:grpSp>
        <p:nvGrpSpPr>
          <p:cNvPr id="3" name="مجموعة 2"/>
          <p:cNvGrpSpPr/>
          <p:nvPr/>
        </p:nvGrpSpPr>
        <p:grpSpPr>
          <a:xfrm>
            <a:off x="3147634" y="404664"/>
            <a:ext cx="2848732" cy="1797843"/>
            <a:chOff x="3480" y="144264"/>
            <a:chExt cx="2848732" cy="1797843"/>
          </a:xfrm>
        </p:grpSpPr>
        <p:sp>
          <p:nvSpPr>
            <p:cNvPr id="4" name="مستطيل مستدير الزوايا 3"/>
            <p:cNvSpPr/>
            <p:nvPr/>
          </p:nvSpPr>
          <p:spPr>
            <a:xfrm>
              <a:off x="3480" y="144264"/>
              <a:ext cx="2848732" cy="1797843"/>
            </a:xfrm>
            <a:prstGeom prst="round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</p:sp>
        <p:sp>
          <p:nvSpPr>
            <p:cNvPr id="5" name="مستطيل 4"/>
            <p:cNvSpPr/>
            <p:nvPr/>
          </p:nvSpPr>
          <p:spPr>
            <a:xfrm>
              <a:off x="91243" y="232027"/>
              <a:ext cx="2673206" cy="162231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53340" rIns="106680" bIns="53340" numCol="1" spcCol="1270" anchor="ctr" anchorCtr="0">
              <a:noAutofit/>
            </a:bodyPr>
            <a:lstStyle/>
            <a:p>
              <a:pPr lvl="0" algn="ctr" defTabSz="12446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2800" kern="1200" dirty="0" smtClean="0"/>
                <a:t>القوى المحافظة</a:t>
              </a:r>
              <a:endParaRPr lang="ar-SA" sz="2800" kern="1200" dirty="0"/>
            </a:p>
          </p:txBody>
        </p:sp>
      </p:grp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3861048"/>
            <a:ext cx="714376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 t="5865"/>
          <a:stretch>
            <a:fillRect/>
          </a:stretch>
        </p:blipFill>
        <p:spPr bwMode="auto">
          <a:xfrm>
            <a:off x="0" y="1651007"/>
            <a:ext cx="1928826" cy="4586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وسيلة شرح مع سهم إلى الأسفل 8"/>
          <p:cNvSpPr/>
          <p:nvPr/>
        </p:nvSpPr>
        <p:spPr>
          <a:xfrm>
            <a:off x="3275856" y="2276872"/>
            <a:ext cx="5184576" cy="1512168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66020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b="1" dirty="0" smtClean="0"/>
              <a:t>الشغل المبذول بقوى الجاذبية</a:t>
            </a:r>
            <a:endParaRPr lang="ar-SA" sz="2400" b="1" dirty="0"/>
          </a:p>
        </p:txBody>
      </p:sp>
      <p:sp>
        <p:nvSpPr>
          <p:cNvPr id="11" name="وسيلة شرح مع سهم إلى الأعلى 10"/>
          <p:cNvSpPr/>
          <p:nvPr/>
        </p:nvSpPr>
        <p:spPr>
          <a:xfrm>
            <a:off x="6372200" y="4509120"/>
            <a:ext cx="2771800" cy="2160240"/>
          </a:xfrm>
          <a:prstGeom prst="upArrowCallou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err="1" smtClean="0"/>
              <a:t>واذاكان</a:t>
            </a:r>
            <a:r>
              <a:rPr lang="ar-SA" b="1" dirty="0" smtClean="0"/>
              <a:t> المسار مغلق </a:t>
            </a:r>
          </a:p>
          <a:p>
            <a:pPr algn="ctr"/>
            <a:r>
              <a:rPr lang="en-US" b="1" dirty="0" smtClean="0"/>
              <a:t>Y</a:t>
            </a:r>
            <a:r>
              <a:rPr lang="en-US" b="1" baseline="-25000" dirty="0" smtClean="0"/>
              <a:t>F</a:t>
            </a:r>
            <a:r>
              <a:rPr lang="en-US" b="1" dirty="0" smtClean="0"/>
              <a:t>=</a:t>
            </a:r>
            <a:r>
              <a:rPr lang="en-US" b="1" dirty="0" err="1" smtClean="0"/>
              <a:t>y</a:t>
            </a:r>
            <a:r>
              <a:rPr lang="en-US" b="1" baseline="-25000" dirty="0" err="1" smtClean="0"/>
              <a:t>i</a:t>
            </a:r>
            <a:endParaRPr lang="en-US" b="1" baseline="-25000" dirty="0" smtClean="0"/>
          </a:p>
          <a:p>
            <a:pPr algn="ctr"/>
            <a:r>
              <a:rPr lang="ar-SA" b="1" dirty="0" smtClean="0"/>
              <a:t>وبالتالي فان الشغل يكون صفر</a:t>
            </a:r>
          </a:p>
        </p:txBody>
      </p:sp>
      <p:sp>
        <p:nvSpPr>
          <p:cNvPr id="12" name="مستطيل مستدير الزوايا 11"/>
          <p:cNvSpPr/>
          <p:nvPr/>
        </p:nvSpPr>
        <p:spPr>
          <a:xfrm>
            <a:off x="2483768" y="5301208"/>
            <a:ext cx="2880320" cy="1224136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600" b="1" dirty="0" err="1" smtClean="0"/>
              <a:t>W</a:t>
            </a:r>
            <a:r>
              <a:rPr lang="en-US" sz="3600" b="1" baseline="-25000" dirty="0" err="1" smtClean="0"/>
              <a:t>g</a:t>
            </a:r>
            <a:r>
              <a:rPr lang="en-US" sz="3600" b="1" dirty="0" smtClean="0"/>
              <a:t>=0</a:t>
            </a:r>
            <a:endParaRPr lang="ar-SA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B88D-4394-4E0E-8E0C-29FBB57A1AC7}" type="slidenum">
              <a:rPr lang="ar-SA" smtClean="0"/>
              <a:pPr/>
              <a:t>3</a:t>
            </a:fld>
            <a:endParaRPr lang="ar-SA" dirty="0"/>
          </a:p>
        </p:txBody>
      </p:sp>
      <p:grpSp>
        <p:nvGrpSpPr>
          <p:cNvPr id="3" name="مجموعة 2"/>
          <p:cNvGrpSpPr/>
          <p:nvPr/>
        </p:nvGrpSpPr>
        <p:grpSpPr>
          <a:xfrm>
            <a:off x="3147634" y="404664"/>
            <a:ext cx="2848732" cy="1797843"/>
            <a:chOff x="3480" y="144264"/>
            <a:chExt cx="2848732" cy="1797843"/>
          </a:xfrm>
        </p:grpSpPr>
        <p:sp>
          <p:nvSpPr>
            <p:cNvPr id="4" name="مستطيل مستدير الزوايا 3"/>
            <p:cNvSpPr/>
            <p:nvPr/>
          </p:nvSpPr>
          <p:spPr>
            <a:xfrm>
              <a:off x="3480" y="144264"/>
              <a:ext cx="2848732" cy="1797843"/>
            </a:xfrm>
            <a:prstGeom prst="round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</p:sp>
        <p:sp>
          <p:nvSpPr>
            <p:cNvPr id="5" name="مستطيل 4"/>
            <p:cNvSpPr/>
            <p:nvPr/>
          </p:nvSpPr>
          <p:spPr>
            <a:xfrm>
              <a:off x="91243" y="232027"/>
              <a:ext cx="2673206" cy="162231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53340" rIns="106680" bIns="53340" numCol="1" spcCol="1270" anchor="ctr" anchorCtr="0">
              <a:noAutofit/>
            </a:bodyPr>
            <a:lstStyle/>
            <a:p>
              <a:pPr lvl="0" algn="ctr" defTabSz="12446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2800" kern="1200" dirty="0" smtClean="0"/>
                <a:t>القوى المحافظة</a:t>
              </a:r>
              <a:endParaRPr lang="ar-SA" sz="2800" kern="1200" dirty="0"/>
            </a:p>
          </p:txBody>
        </p:sp>
      </p:grpSp>
      <p:sp>
        <p:nvSpPr>
          <p:cNvPr id="6" name="مستطيل مستدير الزوايا 5"/>
          <p:cNvSpPr/>
          <p:nvPr/>
        </p:nvSpPr>
        <p:spPr>
          <a:xfrm>
            <a:off x="179512" y="2420888"/>
            <a:ext cx="8424936" cy="266429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 smtClean="0"/>
              <a:t>بصورة عامة يكون الشغل المبذول  على جسم بواسطة قوة محافظة يساوي طاقة الوضع الابتدائية المصاحبة للجسم مطروحاً منها القيمة النهائية</a:t>
            </a:r>
          </a:p>
          <a:p>
            <a:pPr algn="ctr"/>
            <a:r>
              <a:rPr lang="en-US" sz="2800" b="1" dirty="0" err="1" smtClean="0"/>
              <a:t>W</a:t>
            </a:r>
            <a:r>
              <a:rPr lang="en-US" sz="2800" b="1" baseline="-25000" dirty="0" err="1" smtClean="0"/>
              <a:t>c</a:t>
            </a:r>
            <a:r>
              <a:rPr lang="en-US" sz="2800" b="1" dirty="0" smtClean="0"/>
              <a:t>=</a:t>
            </a:r>
            <a:r>
              <a:rPr lang="en-US" sz="2800" b="1" dirty="0" err="1" smtClean="0"/>
              <a:t>U</a:t>
            </a:r>
            <a:r>
              <a:rPr lang="en-US" sz="2800" b="1" baseline="-25000" dirty="0" err="1" smtClean="0"/>
              <a:t>i</a:t>
            </a:r>
            <a:r>
              <a:rPr lang="en-US" sz="2800" b="1" dirty="0" smtClean="0"/>
              <a:t> –</a:t>
            </a:r>
            <a:r>
              <a:rPr lang="en-US" sz="2800" b="1" dirty="0" err="1" smtClean="0"/>
              <a:t>U</a:t>
            </a:r>
            <a:r>
              <a:rPr lang="en-US" sz="2800" b="1" baseline="-25000" dirty="0" err="1" smtClean="0"/>
              <a:t>f</a:t>
            </a:r>
            <a:r>
              <a:rPr lang="en-US" sz="2800" b="1" dirty="0" smtClean="0"/>
              <a:t>  =-∆U</a:t>
            </a:r>
            <a:endParaRPr lang="ar-SA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B88D-4394-4E0E-8E0C-29FBB57A1AC7}" type="slidenum">
              <a:rPr lang="ar-SA" smtClean="0"/>
              <a:pPr/>
              <a:t>4</a:t>
            </a:fld>
            <a:endParaRPr lang="ar-SA" dirty="0"/>
          </a:p>
        </p:txBody>
      </p:sp>
      <p:grpSp>
        <p:nvGrpSpPr>
          <p:cNvPr id="3" name="مجموعة 2"/>
          <p:cNvGrpSpPr/>
          <p:nvPr/>
        </p:nvGrpSpPr>
        <p:grpSpPr>
          <a:xfrm>
            <a:off x="3147634" y="404665"/>
            <a:ext cx="3944646" cy="936104"/>
            <a:chOff x="3480" y="144264"/>
            <a:chExt cx="2848732" cy="1797843"/>
          </a:xfrm>
        </p:grpSpPr>
        <p:sp>
          <p:nvSpPr>
            <p:cNvPr id="4" name="مستطيل مستدير الزوايا 3"/>
            <p:cNvSpPr/>
            <p:nvPr/>
          </p:nvSpPr>
          <p:spPr>
            <a:xfrm>
              <a:off x="3480" y="144264"/>
              <a:ext cx="2848732" cy="1797843"/>
            </a:xfrm>
            <a:prstGeom prst="round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</p:sp>
        <p:sp>
          <p:nvSpPr>
            <p:cNvPr id="5" name="مستطيل 4"/>
            <p:cNvSpPr/>
            <p:nvPr/>
          </p:nvSpPr>
          <p:spPr>
            <a:xfrm>
              <a:off x="91243" y="232027"/>
              <a:ext cx="2673206" cy="162231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53340" rIns="106680" bIns="53340" numCol="1" spcCol="1270" anchor="ctr" anchorCtr="0">
              <a:noAutofit/>
            </a:bodyPr>
            <a:lstStyle/>
            <a:p>
              <a:pPr lvl="0" algn="ctr" defTabSz="12446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2800" kern="1200" dirty="0" smtClean="0"/>
                <a:t>القوى غير المحافظة</a:t>
              </a:r>
              <a:endParaRPr lang="ar-SA" sz="2800" kern="1200" dirty="0"/>
            </a:p>
          </p:txBody>
        </p:sp>
      </p:grpSp>
      <p:grpSp>
        <p:nvGrpSpPr>
          <p:cNvPr id="6" name="مجموعة 5"/>
          <p:cNvGrpSpPr/>
          <p:nvPr/>
        </p:nvGrpSpPr>
        <p:grpSpPr>
          <a:xfrm>
            <a:off x="251520" y="1772816"/>
            <a:ext cx="7560840" cy="1797843"/>
            <a:chOff x="3480" y="144264"/>
            <a:chExt cx="2848732" cy="1797843"/>
          </a:xfrm>
        </p:grpSpPr>
        <p:sp>
          <p:nvSpPr>
            <p:cNvPr id="7" name="مستطيل مستدير الزوايا 6"/>
            <p:cNvSpPr/>
            <p:nvPr/>
          </p:nvSpPr>
          <p:spPr>
            <a:xfrm>
              <a:off x="3480" y="144264"/>
              <a:ext cx="2848732" cy="1797843"/>
            </a:xfrm>
            <a:prstGeom prst="round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</p:sp>
        <p:sp>
          <p:nvSpPr>
            <p:cNvPr id="8" name="مستطيل 7"/>
            <p:cNvSpPr/>
            <p:nvPr/>
          </p:nvSpPr>
          <p:spPr>
            <a:xfrm>
              <a:off x="91243" y="232027"/>
              <a:ext cx="2673206" cy="162231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53340" rIns="106680" bIns="53340" numCol="1" spcCol="1270" anchor="ctr" anchorCtr="0">
              <a:noAutofit/>
            </a:bodyPr>
            <a:lstStyle/>
            <a:p>
              <a:pPr lvl="0" algn="ctr" defTabSz="12446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2800" kern="1200" dirty="0" smtClean="0"/>
                <a:t>يقال أن القوى غير محافظة </a:t>
              </a:r>
              <a:r>
                <a:rPr lang="ar-SA" sz="2800" kern="1200" dirty="0" err="1" smtClean="0"/>
                <a:t>اذا</a:t>
              </a:r>
              <a:r>
                <a:rPr lang="ar-SA" sz="2800" kern="1200" dirty="0" smtClean="0"/>
                <a:t> كانت تسبب تغيراً في الطاقة الميكانيكية </a:t>
              </a:r>
              <a:endParaRPr lang="ar-SA" sz="2800" kern="1200" dirty="0"/>
            </a:p>
          </p:txBody>
        </p:sp>
      </p:grpSp>
      <p:sp>
        <p:nvSpPr>
          <p:cNvPr id="9" name="وسيلة شرح مستطيلة 8"/>
          <p:cNvSpPr/>
          <p:nvPr/>
        </p:nvSpPr>
        <p:spPr>
          <a:xfrm>
            <a:off x="251520" y="3429000"/>
            <a:ext cx="2376264" cy="1152128"/>
          </a:xfrm>
          <a:prstGeom prst="wedgeRectCallout">
            <a:avLst>
              <a:gd name="adj1" fmla="val 68070"/>
              <a:gd name="adj2" fmla="val -7798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dirty="0" smtClean="0"/>
              <a:t>مجموع طاقتِي الحركة والوضع</a:t>
            </a:r>
            <a:endParaRPr lang="ar-SA" sz="2400" dirty="0"/>
          </a:p>
        </p:txBody>
      </p:sp>
      <p:sp>
        <p:nvSpPr>
          <p:cNvPr id="10" name="وسيلة شرح مستطيلة 9"/>
          <p:cNvSpPr/>
          <p:nvPr/>
        </p:nvSpPr>
        <p:spPr>
          <a:xfrm>
            <a:off x="3131840" y="3861048"/>
            <a:ext cx="2232248" cy="1368152"/>
          </a:xfrm>
          <a:prstGeom prst="wedgeRectCallout">
            <a:avLst>
              <a:gd name="adj1" fmla="val -7221"/>
              <a:gd name="adj2" fmla="val -9843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dirty="0" smtClean="0"/>
              <a:t>مثال عليها قوى الاحتكاك</a:t>
            </a:r>
            <a:endParaRPr lang="ar-SA" sz="2400" dirty="0"/>
          </a:p>
        </p:txBody>
      </p:sp>
      <p:sp>
        <p:nvSpPr>
          <p:cNvPr id="11" name="وسيلة شرح مستطيلة 10"/>
          <p:cNvSpPr/>
          <p:nvPr/>
        </p:nvSpPr>
        <p:spPr>
          <a:xfrm>
            <a:off x="5580112" y="3933056"/>
            <a:ext cx="3240360" cy="2520280"/>
          </a:xfrm>
          <a:prstGeom prst="wedgeRectCallout">
            <a:avLst>
              <a:gd name="adj1" fmla="val 26804"/>
              <a:gd name="adj2" fmla="val -88022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err="1" smtClean="0"/>
              <a:t>اذا</a:t>
            </a:r>
            <a:r>
              <a:rPr lang="ar-SA" b="1" dirty="0" smtClean="0"/>
              <a:t> ما دفع كتاب كي ينزلق على سطح أفقي خشن فإن قوة الاحتكاك الحركي تنقص من طاقة حركة كتاب كلما </a:t>
            </a:r>
            <a:r>
              <a:rPr lang="ar-SA" b="1" dirty="0" err="1" smtClean="0"/>
              <a:t>تباطئ</a:t>
            </a:r>
            <a:r>
              <a:rPr lang="ar-SA" b="1" dirty="0" smtClean="0"/>
              <a:t> الكتاب تتناقص طاقة حركته.نتيجة لقوة الاحتكاك ترتفع درجة حرارة الكتاب والسطح  </a:t>
            </a:r>
            <a:endParaRPr lang="ar-SA" b="1" dirty="0"/>
          </a:p>
        </p:txBody>
      </p:sp>
      <p:sp>
        <p:nvSpPr>
          <p:cNvPr id="13" name="وسيلة شرح مستطيلة 12"/>
          <p:cNvSpPr/>
          <p:nvPr/>
        </p:nvSpPr>
        <p:spPr>
          <a:xfrm>
            <a:off x="2843808" y="5301208"/>
            <a:ext cx="2088232" cy="1368152"/>
          </a:xfrm>
          <a:prstGeom prst="wedgeRectCallout">
            <a:avLst>
              <a:gd name="adj1" fmla="val 104492"/>
              <a:gd name="adj2" fmla="val -17115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تحويل الطاقة غير قابل للعكس </a:t>
            </a:r>
          </a:p>
          <a:p>
            <a:pPr algn="ctr"/>
            <a:r>
              <a:rPr lang="ar-SA" dirty="0" smtClean="0"/>
              <a:t>قوة الاحتكاك  تغير قيمة الطاقة الميكانيكية للنظام </a:t>
            </a:r>
            <a:endParaRPr lang="ar-SA" dirty="0"/>
          </a:p>
        </p:txBody>
      </p:sp>
      <p:sp>
        <p:nvSpPr>
          <p:cNvPr id="14" name="وسيلة شرح على شكل سحابة 13"/>
          <p:cNvSpPr/>
          <p:nvPr/>
        </p:nvSpPr>
        <p:spPr>
          <a:xfrm>
            <a:off x="611560" y="5013176"/>
            <a:ext cx="1800200" cy="1512168"/>
          </a:xfrm>
          <a:prstGeom prst="cloudCallout">
            <a:avLst>
              <a:gd name="adj1" fmla="val 73750"/>
              <a:gd name="adj2" fmla="val 33308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قوى الاحتكاك  قوى غير محافظة</a:t>
            </a:r>
            <a:endParaRPr lang="ar-SA" b="1" dirty="0"/>
          </a:p>
        </p:txBody>
      </p:sp>
      <p:pic>
        <p:nvPicPr>
          <p:cNvPr id="130050" name="Picture 2"/>
          <p:cNvPicPr>
            <a:picLocks noChangeAspect="1" noChangeArrowheads="1"/>
          </p:cNvPicPr>
          <p:nvPr/>
        </p:nvPicPr>
        <p:blipFill>
          <a:blip r:embed="rId2" cstate="print"/>
          <a:srcRect t="13612"/>
          <a:stretch>
            <a:fillRect/>
          </a:stretch>
        </p:blipFill>
        <p:spPr bwMode="auto">
          <a:xfrm>
            <a:off x="7380312" y="1889001"/>
            <a:ext cx="1763688" cy="1828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0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0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B88D-4394-4E0E-8E0C-29FBB57A1AC7}" type="slidenum">
              <a:rPr lang="ar-SA" smtClean="0"/>
              <a:pPr/>
              <a:t>5</a:t>
            </a:fld>
            <a:endParaRPr lang="ar-SA" dirty="0"/>
          </a:p>
        </p:txBody>
      </p:sp>
      <p:sp>
        <p:nvSpPr>
          <p:cNvPr id="3" name="Rectangle 2"/>
          <p:cNvSpPr/>
          <p:nvPr/>
        </p:nvSpPr>
        <p:spPr>
          <a:xfrm>
            <a:off x="500034" y="571480"/>
            <a:ext cx="8072494" cy="150019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just"/>
            <a:r>
              <a:rPr lang="ar-SA" sz="2800" b="1" dirty="0" smtClean="0">
                <a:solidFill>
                  <a:schemeClr val="bg1"/>
                </a:solidFill>
                <a:cs typeface="Traditional Arabic" pitchFamily="2" charset="-78"/>
              </a:rPr>
              <a:t>يسمى مجموع طاقتي الوضع والحركة بالطاقة الميكانيكية  </a:t>
            </a:r>
            <a:r>
              <a:rPr lang="en-US" sz="2800" b="1" dirty="0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E</a:t>
            </a:r>
            <a:r>
              <a:rPr lang="ar-SA" sz="2800" b="1" dirty="0" smtClean="0">
                <a:solidFill>
                  <a:schemeClr val="bg1"/>
                </a:solidFill>
                <a:cs typeface="Traditional Arabic" pitchFamily="2" charset="-78"/>
              </a:rPr>
              <a:t> </a:t>
            </a:r>
          </a:p>
          <a:p>
            <a:pPr algn="just"/>
            <a:r>
              <a:rPr lang="en-US" sz="2400" b="1" dirty="0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mechanical energy</a:t>
            </a:r>
            <a:r>
              <a:rPr lang="ar-SA" sz="2400" b="1" dirty="0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 </a:t>
            </a:r>
            <a:r>
              <a:rPr lang="ar-SA" sz="2800" b="1" dirty="0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ويبقى ثابتاً حسب مبدأ حفظ الطاقة</a:t>
            </a:r>
          </a:p>
          <a:p>
            <a:pPr algn="ctr"/>
            <a:r>
              <a:rPr lang="ar-SA" sz="2800" b="1" dirty="0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    </a:t>
            </a:r>
            <a:r>
              <a:rPr lang="en-US" sz="2800" b="1" dirty="0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E = K+U</a:t>
            </a:r>
            <a:endParaRPr lang="ar-SA" sz="2800" b="1" dirty="0" smtClean="0">
              <a:solidFill>
                <a:schemeClr val="bg1"/>
              </a:solidFill>
              <a:cs typeface="Traditional Arabic" pitchFamily="2" charset="-78"/>
            </a:endParaRPr>
          </a:p>
        </p:txBody>
      </p:sp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8" name="Rectangle 7"/>
          <p:cNvSpPr/>
          <p:nvPr/>
        </p:nvSpPr>
        <p:spPr>
          <a:xfrm>
            <a:off x="1285852" y="2786058"/>
            <a:ext cx="6429420" cy="71438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/>
            <a:r>
              <a:rPr lang="ar-SA" sz="2800" b="1" dirty="0" smtClean="0">
                <a:solidFill>
                  <a:schemeClr val="bg1"/>
                </a:solidFill>
                <a:cs typeface="Traditional Arabic" pitchFamily="2" charset="-78"/>
              </a:rPr>
              <a:t>يمكن التعبير عن قانون حفظ الطاقة </a:t>
            </a:r>
            <a:r>
              <a:rPr lang="ar-SA" sz="2800" b="1" dirty="0" err="1" smtClean="0">
                <a:solidFill>
                  <a:schemeClr val="bg1"/>
                </a:solidFill>
                <a:cs typeface="Traditional Arabic" pitchFamily="2" charset="-78"/>
              </a:rPr>
              <a:t>بـ</a:t>
            </a:r>
            <a:r>
              <a:rPr lang="ar-SA" sz="2800" b="1" dirty="0" smtClean="0">
                <a:solidFill>
                  <a:schemeClr val="bg1"/>
                </a:solidFill>
                <a:cs typeface="Traditional Arabic" pitchFamily="2" charset="-78"/>
              </a:rPr>
              <a:t>: </a:t>
            </a:r>
            <a:r>
              <a:rPr lang="en-US" sz="2800" b="1" dirty="0" err="1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E</a:t>
            </a:r>
            <a:r>
              <a:rPr lang="en-US" sz="2800" b="1" i="1" baseline="-25000" dirty="0" err="1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i</a:t>
            </a:r>
            <a:r>
              <a:rPr lang="en-US" sz="2800" b="1" i="1" baseline="-25000" dirty="0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= </a:t>
            </a:r>
            <a:r>
              <a:rPr lang="en-US" sz="2800" b="1" dirty="0" err="1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E</a:t>
            </a:r>
            <a:r>
              <a:rPr lang="en-US" sz="2800" b="1" i="1" baseline="-25000" dirty="0" err="1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f</a:t>
            </a:r>
            <a:endParaRPr lang="ar-SA" sz="2800" b="1" i="1" baseline="-25000" dirty="0" smtClean="0">
              <a:solidFill>
                <a:schemeClr val="bg1"/>
              </a:solidFill>
              <a:latin typeface="Century Schoolbook" pitchFamily="18" charset="0"/>
              <a:cs typeface="Traditional Arabic" pitchFamily="2" charset="-7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71538" y="3929066"/>
            <a:ext cx="3429024" cy="7858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sz="2800" b="1" dirty="0" err="1" smtClean="0">
                <a:solidFill>
                  <a:schemeClr val="bg1"/>
                </a:solidFill>
                <a:latin typeface="Century Schoolbook" pitchFamily="18" charset="0"/>
              </a:rPr>
              <a:t>K</a:t>
            </a:r>
            <a:r>
              <a:rPr lang="en-US" sz="2800" b="1" i="1" baseline="-25000" dirty="0" err="1" smtClean="0">
                <a:solidFill>
                  <a:schemeClr val="bg1"/>
                </a:solidFill>
                <a:latin typeface="Century Schoolbook" pitchFamily="18" charset="0"/>
              </a:rPr>
              <a:t>i</a:t>
            </a:r>
            <a:r>
              <a:rPr lang="en-US" sz="2800" b="1" dirty="0" smtClean="0">
                <a:solidFill>
                  <a:schemeClr val="bg1"/>
                </a:solidFill>
                <a:latin typeface="Century Schoolbook" pitchFamily="18" charset="0"/>
              </a:rPr>
              <a:t> + </a:t>
            </a:r>
            <a:r>
              <a:rPr lang="en-US" sz="2800" b="1" dirty="0" err="1" smtClean="0">
                <a:solidFill>
                  <a:schemeClr val="bg1"/>
                </a:solidFill>
                <a:latin typeface="Century Schoolbook" pitchFamily="18" charset="0"/>
              </a:rPr>
              <a:t>U</a:t>
            </a:r>
            <a:r>
              <a:rPr lang="en-US" sz="2800" b="1" i="1" baseline="-25000" dirty="0" err="1" smtClean="0">
                <a:solidFill>
                  <a:schemeClr val="bg1"/>
                </a:solidFill>
                <a:latin typeface="Century Schoolbook" pitchFamily="18" charset="0"/>
              </a:rPr>
              <a:t>i</a:t>
            </a:r>
            <a:r>
              <a:rPr lang="en-US" sz="2800" b="1" dirty="0" smtClean="0">
                <a:solidFill>
                  <a:schemeClr val="bg1"/>
                </a:solidFill>
                <a:latin typeface="Century Schoolbook" pitchFamily="18" charset="0"/>
              </a:rPr>
              <a:t> = </a:t>
            </a:r>
            <a:r>
              <a:rPr lang="en-US" sz="2800" b="1" dirty="0" err="1" smtClean="0">
                <a:solidFill>
                  <a:schemeClr val="bg1"/>
                </a:solidFill>
                <a:latin typeface="Century Schoolbook" pitchFamily="18" charset="0"/>
              </a:rPr>
              <a:t>K</a:t>
            </a:r>
            <a:r>
              <a:rPr lang="en-US" sz="2800" b="1" i="1" baseline="-25000" dirty="0" err="1" smtClean="0">
                <a:solidFill>
                  <a:schemeClr val="bg1"/>
                </a:solidFill>
                <a:latin typeface="Century Schoolbook" pitchFamily="18" charset="0"/>
              </a:rPr>
              <a:t>f</a:t>
            </a:r>
            <a:r>
              <a:rPr lang="en-US" sz="2800" b="1" dirty="0" smtClean="0">
                <a:solidFill>
                  <a:schemeClr val="bg1"/>
                </a:solidFill>
                <a:latin typeface="Century Schoolbook" pitchFamily="18" charset="0"/>
              </a:rPr>
              <a:t> + </a:t>
            </a:r>
            <a:r>
              <a:rPr lang="en-US" sz="2800" b="1" dirty="0" err="1" smtClean="0">
                <a:solidFill>
                  <a:schemeClr val="bg1"/>
                </a:solidFill>
                <a:latin typeface="Century Schoolbook" pitchFamily="18" charset="0"/>
              </a:rPr>
              <a:t>U</a:t>
            </a:r>
            <a:r>
              <a:rPr lang="en-US" sz="2800" b="1" i="1" baseline="-25000" dirty="0" err="1" smtClean="0">
                <a:solidFill>
                  <a:schemeClr val="bg1"/>
                </a:solidFill>
                <a:latin typeface="Century Schoolbook" pitchFamily="18" charset="0"/>
              </a:rPr>
              <a:t>f</a:t>
            </a:r>
            <a:endParaRPr lang="ar-SA" sz="2800" b="1" i="1" baseline="-25000" dirty="0">
              <a:solidFill>
                <a:schemeClr val="bg1"/>
              </a:solidFill>
              <a:latin typeface="Century Schoolbook" pitchFamily="18" charset="0"/>
            </a:endParaRPr>
          </a:p>
        </p:txBody>
      </p:sp>
      <p:sp>
        <p:nvSpPr>
          <p:cNvPr id="10" name="وسيلة شرح مستطيلة مستديرة الزوايا 9"/>
          <p:cNvSpPr/>
          <p:nvPr/>
        </p:nvSpPr>
        <p:spPr>
          <a:xfrm>
            <a:off x="571472" y="1571612"/>
            <a:ext cx="2714644" cy="928694"/>
          </a:xfrm>
          <a:prstGeom prst="wedgeRoundRectCallout">
            <a:avLst>
              <a:gd name="adj1" fmla="val 62047"/>
              <a:gd name="adj2" fmla="val -38645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dirty="0" smtClean="0">
                <a:solidFill>
                  <a:schemeClr val="bg1"/>
                </a:solidFill>
              </a:rPr>
              <a:t>الطاقة الميكانيكية الكلية</a:t>
            </a:r>
            <a:endParaRPr lang="ar-SA" sz="2400" dirty="0">
              <a:solidFill>
                <a:schemeClr val="bg1"/>
              </a:solidFill>
            </a:endParaRPr>
          </a:p>
        </p:txBody>
      </p:sp>
      <p:sp>
        <p:nvSpPr>
          <p:cNvPr id="11" name="وسيلة شرح مستطيلة مستديرة الزوايا 10"/>
          <p:cNvSpPr/>
          <p:nvPr/>
        </p:nvSpPr>
        <p:spPr>
          <a:xfrm>
            <a:off x="4714876" y="3786190"/>
            <a:ext cx="4000528" cy="928694"/>
          </a:xfrm>
          <a:prstGeom prst="wedgeRoundRectCallout">
            <a:avLst>
              <a:gd name="adj1" fmla="val -58271"/>
              <a:gd name="adj2" fmla="val -21362"/>
              <a:gd name="adj3" fmla="val 16667"/>
            </a:avLst>
          </a:prstGeom>
          <a:solidFill>
            <a:srgbClr val="FFFF81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الطاقة الميكانيكية الكلية للنظام تبقى ثابتة لأي نظام معزول.</a:t>
            </a:r>
            <a:endParaRPr lang="ar-SA" sz="2400" dirty="0">
              <a:solidFill>
                <a:schemeClr val="bg1"/>
              </a:solidFill>
            </a:endParaRPr>
          </a:p>
        </p:txBody>
      </p:sp>
      <p:sp>
        <p:nvSpPr>
          <p:cNvPr id="12" name="مستطيل 11"/>
          <p:cNvSpPr/>
          <p:nvPr/>
        </p:nvSpPr>
        <p:spPr>
          <a:xfrm>
            <a:off x="357158" y="5143512"/>
            <a:ext cx="8429684" cy="1200329"/>
          </a:xfrm>
          <a:prstGeom prst="rect">
            <a:avLst/>
          </a:prstGeom>
          <a:solidFill>
            <a:srgbClr val="FF9933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SA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شروط صحة مبدأ حفظ الطاقة للنظام:</a:t>
            </a:r>
          </a:p>
          <a:p>
            <a:pPr>
              <a:buFont typeface="Arial" charset="0"/>
              <a:buChar char="•"/>
            </a:pPr>
            <a:r>
              <a:rPr lang="ar-S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عدم إضافة طاقة للنظام </a:t>
            </a:r>
            <a:r>
              <a:rPr lang="ar-SA" sz="2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و</a:t>
            </a:r>
            <a:r>
              <a:rPr lang="ar-S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عدم فقد طاقة من النظام.</a:t>
            </a:r>
          </a:p>
          <a:p>
            <a:pPr>
              <a:buFont typeface="Arial" charset="0"/>
              <a:buChar char="•"/>
            </a:pPr>
            <a:r>
              <a:rPr lang="ar-S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عدم وجود عوامل غير محافظة في النظام مثل مقاومة الهواء للجسم عند سقوطه.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B88D-4394-4E0E-8E0C-29FBB57A1AC7}" type="slidenum">
              <a:rPr lang="ar-SA" smtClean="0"/>
              <a:pPr/>
              <a:t>6</a:t>
            </a:fld>
            <a:endParaRPr lang="ar-SA" dirty="0"/>
          </a:p>
        </p:txBody>
      </p:sp>
      <p:sp>
        <p:nvSpPr>
          <p:cNvPr id="4" name="Rectangle 3"/>
          <p:cNvSpPr/>
          <p:nvPr/>
        </p:nvSpPr>
        <p:spPr>
          <a:xfrm>
            <a:off x="2786050" y="1785926"/>
            <a:ext cx="5643602" cy="7143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  <a:cs typeface="Traditional Arabic" pitchFamily="2" charset="-78"/>
              </a:rPr>
              <a:t>عندما يتواجد جسم ما على ارتفاع </a:t>
            </a:r>
            <a:r>
              <a:rPr lang="en-US" sz="2800" b="1" i="1" dirty="0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h</a:t>
            </a:r>
            <a:r>
              <a:rPr lang="ar-SA" sz="2800" b="1" dirty="0" smtClean="0">
                <a:solidFill>
                  <a:schemeClr val="bg1"/>
                </a:solidFill>
                <a:cs typeface="Traditional Arabic" pitchFamily="2" charset="-78"/>
              </a:rPr>
              <a:t> من سطح الأرض</a:t>
            </a:r>
          </a:p>
        </p:txBody>
      </p:sp>
      <p:sp>
        <p:nvSpPr>
          <p:cNvPr id="5" name="Rectangle 4"/>
          <p:cNvSpPr/>
          <p:nvPr/>
        </p:nvSpPr>
        <p:spPr>
          <a:xfrm>
            <a:off x="2500298" y="2857496"/>
            <a:ext cx="6000792" cy="8572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  <a:cs typeface="Traditional Arabic" pitchFamily="2" charset="-78"/>
              </a:rPr>
              <a:t>فإن </a:t>
            </a:r>
            <a:r>
              <a:rPr lang="ar-SA" sz="2800" b="1" dirty="0" smtClean="0">
                <a:solidFill>
                  <a:srgbClr val="FF0000"/>
                </a:solidFill>
                <a:cs typeface="Traditional Arabic" pitchFamily="2" charset="-78"/>
              </a:rPr>
              <a:t>طاقته الحركية </a:t>
            </a:r>
            <a:r>
              <a:rPr lang="ar-SA" sz="2800" b="1" dirty="0" smtClean="0">
                <a:solidFill>
                  <a:schemeClr val="bg1"/>
                </a:solidFill>
                <a:cs typeface="Traditional Arabic" pitchFamily="2" charset="-78"/>
              </a:rPr>
              <a:t>تساوي الصفر بينما تكون له </a:t>
            </a:r>
            <a:r>
              <a:rPr lang="ar-SA" sz="2800" b="1" dirty="0" smtClean="0">
                <a:solidFill>
                  <a:schemeClr val="accent3">
                    <a:lumMod val="75000"/>
                  </a:schemeClr>
                </a:solidFill>
                <a:cs typeface="Traditional Arabic" pitchFamily="2" charset="-78"/>
              </a:rPr>
              <a:t>طاقة وضع </a:t>
            </a:r>
          </a:p>
        </p:txBody>
      </p:sp>
      <p:sp>
        <p:nvSpPr>
          <p:cNvPr id="6" name="Rectangle 5"/>
          <p:cNvSpPr/>
          <p:nvPr/>
        </p:nvSpPr>
        <p:spPr>
          <a:xfrm>
            <a:off x="3286116" y="4071942"/>
            <a:ext cx="2071702" cy="71438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U = </a:t>
            </a:r>
            <a:r>
              <a:rPr lang="en-US" sz="2800" b="1" i="1" dirty="0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mg h</a:t>
            </a:r>
            <a:endParaRPr lang="ar-SA" sz="2800" b="1" i="1" dirty="0">
              <a:latin typeface="Century Schoolbook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786446" y="4071942"/>
            <a:ext cx="1214446" cy="714380"/>
          </a:xfrm>
          <a:prstGeom prst="rect">
            <a:avLst/>
          </a:prstGeom>
          <a:solidFill>
            <a:srgbClr val="66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Century Schoolbook" pitchFamily="18" charset="0"/>
                <a:cs typeface="Traditional Arabic" pitchFamily="2" charset="-78"/>
              </a:rPr>
              <a:t>K = 0</a:t>
            </a:r>
            <a:endParaRPr lang="ar-SA" sz="2800" b="1" dirty="0">
              <a:latin typeface="Century Schoolbook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71472" y="5429264"/>
            <a:ext cx="8001056" cy="92869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  <a:cs typeface="Traditional Arabic" pitchFamily="2" charset="-78"/>
              </a:rPr>
              <a:t>عندما يسقط هذا الجسم تزيد سرعته وبالتالي تزداد طاقته الحركية بينما تتناقص طاقة الوضع. 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20" y="1500174"/>
            <a:ext cx="2357454" cy="3643338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b="1"/>
          </a:p>
        </p:txBody>
      </p:sp>
      <p:sp>
        <p:nvSpPr>
          <p:cNvPr id="10" name="Rectangle 9"/>
          <p:cNvSpPr/>
          <p:nvPr/>
        </p:nvSpPr>
        <p:spPr>
          <a:xfrm>
            <a:off x="1285852" y="1714488"/>
            <a:ext cx="785818" cy="42862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b="1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571472" y="2143116"/>
            <a:ext cx="714380" cy="1588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393671" y="2535231"/>
            <a:ext cx="785818" cy="1588"/>
          </a:xfrm>
          <a:prstGeom prst="straightConnector1">
            <a:avLst/>
          </a:prstGeom>
          <a:ln w="50800">
            <a:solidFill>
              <a:srgbClr val="C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71472" y="2857496"/>
            <a:ext cx="42862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2400" b="1" i="1" dirty="0" smtClean="0">
                <a:solidFill>
                  <a:schemeClr val="bg1"/>
                </a:solidFill>
                <a:latin typeface="Century Schoolbook" pitchFamily="18" charset="0"/>
              </a:rPr>
              <a:t>h</a:t>
            </a:r>
            <a:endParaRPr lang="ar-SA" sz="2400" b="1" i="1" baseline="-25000" dirty="0">
              <a:solidFill>
                <a:schemeClr val="bg1"/>
              </a:solidFill>
              <a:latin typeface="Century Schoolbook" pitchFamily="18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rot="5400000">
            <a:off x="215076" y="3856834"/>
            <a:ext cx="1143008" cy="1588"/>
          </a:xfrm>
          <a:prstGeom prst="straightConnector1">
            <a:avLst/>
          </a:prstGeom>
          <a:ln w="5080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571472" y="4429132"/>
            <a:ext cx="1857388" cy="357190"/>
          </a:xfrm>
          <a:prstGeom prst="rect">
            <a:avLst/>
          </a:prstGeom>
          <a:solidFill>
            <a:schemeClr val="tx1">
              <a:lumMod val="85000"/>
            </a:schemeClr>
          </a:solidFill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b="1"/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1500166" y="714356"/>
            <a:ext cx="6572296" cy="52322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2800" b="1" dirty="0" smtClean="0">
                <a:solidFill>
                  <a:srgbClr val="000000"/>
                </a:solidFill>
                <a:cs typeface="Traditional Arabic" pitchFamily="2" charset="-78"/>
              </a:rPr>
              <a:t>قانون حفظ الطاقة  </a:t>
            </a:r>
            <a:r>
              <a:rPr lang="en-US" sz="2400" b="1" dirty="0" smtClean="0">
                <a:solidFill>
                  <a:srgbClr val="000000"/>
                </a:solidFill>
                <a:latin typeface="Century Schoolbook" pitchFamily="18" charset="0"/>
                <a:cs typeface="Traditional Arabic" pitchFamily="2" charset="-78"/>
              </a:rPr>
              <a:t>Conservation of energy</a:t>
            </a:r>
            <a:r>
              <a:rPr lang="ar-SA" sz="2400" b="1" dirty="0" smtClean="0">
                <a:solidFill>
                  <a:srgbClr val="000000"/>
                </a:solidFill>
                <a:latin typeface="Century Schoolbook" pitchFamily="18" charset="0"/>
                <a:cs typeface="Traditional Arabic" pitchFamily="2" charset="-78"/>
              </a:rPr>
              <a:t> </a:t>
            </a:r>
            <a:endParaRPr lang="en-US" sz="2400" b="1" dirty="0">
              <a:solidFill>
                <a:srgbClr val="000000"/>
              </a:solidFill>
              <a:latin typeface="Century Schoolbook" pitchFamily="18" charset="0"/>
              <a:cs typeface="Traditional Arabic" pitchFamily="2" charset="-78"/>
            </a:endParaRPr>
          </a:p>
        </p:txBody>
      </p:sp>
      <p:cxnSp>
        <p:nvCxnSpPr>
          <p:cNvPr id="18" name="رابط كسهم مستقيم 17"/>
          <p:cNvCxnSpPr/>
          <p:nvPr/>
        </p:nvCxnSpPr>
        <p:spPr>
          <a:xfrm rot="5400000">
            <a:off x="6357950" y="3500438"/>
            <a:ext cx="714380" cy="71438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رابط كسهم مستقيم 19"/>
          <p:cNvCxnSpPr/>
          <p:nvPr/>
        </p:nvCxnSpPr>
        <p:spPr>
          <a:xfrm rot="16200000" flipH="1">
            <a:off x="3143240" y="3571876"/>
            <a:ext cx="785818" cy="500066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" presetClass="entr" presetSubtype="1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500"/>
                            </p:stCondLst>
                            <p:childTnLst>
                              <p:par>
                                <p:cTn id="38" presetID="49" presetClass="entr" presetSubtype="0" decel="10000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5" dur="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6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8" dur="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3" grpId="0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B88D-4394-4E0E-8E0C-29FBB57A1AC7}" type="slidenum">
              <a:rPr lang="ar-SA" smtClean="0"/>
              <a:pPr/>
              <a:t>7</a:t>
            </a:fld>
            <a:endParaRPr lang="ar-SA" dirty="0"/>
          </a:p>
        </p:txBody>
      </p:sp>
      <p:sp>
        <p:nvSpPr>
          <p:cNvPr id="3" name="Oval 2"/>
          <p:cNvSpPr/>
          <p:nvPr/>
        </p:nvSpPr>
        <p:spPr>
          <a:xfrm>
            <a:off x="7286644" y="331516"/>
            <a:ext cx="1524138" cy="811468"/>
          </a:xfrm>
          <a:prstGeom prst="ellipse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  <a:cs typeface="Traditional Arabic" pitchFamily="2" charset="-78"/>
              </a:rPr>
              <a:t>سؤال</a:t>
            </a:r>
          </a:p>
          <a:p>
            <a:pPr algn="ctr"/>
            <a:r>
              <a:rPr lang="ar-SA" sz="2800" b="1" dirty="0" smtClean="0">
                <a:solidFill>
                  <a:schemeClr val="bg1"/>
                </a:solidFill>
                <a:cs typeface="Traditional Arabic" pitchFamily="2" charset="-78"/>
              </a:rPr>
              <a:t>1</a:t>
            </a:r>
            <a:endParaRPr lang="ar-SA" sz="2800" b="1" dirty="0">
              <a:solidFill>
                <a:schemeClr val="bg1"/>
              </a:solidFill>
              <a:cs typeface="Traditional Arabic" pitchFamily="2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142844" y="1357298"/>
            <a:ext cx="8786874" cy="230832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ar-SA" sz="2400" dirty="0" smtClean="0"/>
              <a:t>قذف صبي حجرا </a:t>
            </a:r>
            <a:r>
              <a:rPr lang="ar-SA" sz="2400" dirty="0" err="1" smtClean="0"/>
              <a:t>الى</a:t>
            </a:r>
            <a:r>
              <a:rPr lang="ar-SA" sz="2400" dirty="0" smtClean="0"/>
              <a:t> </a:t>
            </a:r>
            <a:r>
              <a:rPr lang="ar-SA" sz="2400" dirty="0" err="1" smtClean="0"/>
              <a:t>اسفل</a:t>
            </a:r>
            <a:r>
              <a:rPr lang="ar-SA" sz="2400" dirty="0" smtClean="0"/>
              <a:t> وذلك من </a:t>
            </a:r>
            <a:r>
              <a:rPr lang="ar-SA" sz="2400" dirty="0" err="1" smtClean="0"/>
              <a:t>اعلى</a:t>
            </a:r>
            <a:r>
              <a:rPr lang="ar-SA" sz="2400" dirty="0" smtClean="0"/>
              <a:t> هضبة ارتفاعها 20</a:t>
            </a:r>
            <a:r>
              <a:rPr lang="en-US" sz="2400" dirty="0" smtClean="0"/>
              <a:t>m </a:t>
            </a:r>
            <a:r>
              <a:rPr lang="ar-SA" sz="2400" dirty="0" smtClean="0"/>
              <a:t> </a:t>
            </a:r>
            <a:r>
              <a:rPr lang="ar-SA" sz="2400" dirty="0" err="1" smtClean="0"/>
              <a:t>فاذا</a:t>
            </a:r>
            <a:r>
              <a:rPr lang="ar-SA" sz="2400" dirty="0" smtClean="0"/>
              <a:t> كانت السرعة الابتدائية للحجر هي </a:t>
            </a:r>
            <a:r>
              <a:rPr lang="en-US" sz="2400" dirty="0" smtClean="0"/>
              <a:t>m/s</a:t>
            </a:r>
            <a:r>
              <a:rPr lang="ar-SA" sz="2400" dirty="0" smtClean="0"/>
              <a:t> 15 ، فاحسبي سرعته عند اصطدامه بسطح نهر يقع </a:t>
            </a:r>
            <a:r>
              <a:rPr lang="ar-SA" sz="2400" dirty="0" err="1" smtClean="0"/>
              <a:t>اسفل</a:t>
            </a:r>
            <a:r>
              <a:rPr lang="ar-SA" sz="2400" dirty="0" smtClean="0"/>
              <a:t> الهضبة ؟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B88D-4394-4E0E-8E0C-29FBB57A1AC7}" type="slidenum">
              <a:rPr lang="ar-SA" smtClean="0"/>
              <a:pPr/>
              <a:t>8</a:t>
            </a:fld>
            <a:endParaRPr lang="ar-SA" dirty="0"/>
          </a:p>
        </p:txBody>
      </p:sp>
      <p:sp>
        <p:nvSpPr>
          <p:cNvPr id="3" name="Oval 2"/>
          <p:cNvSpPr/>
          <p:nvPr/>
        </p:nvSpPr>
        <p:spPr>
          <a:xfrm>
            <a:off x="7215206" y="500042"/>
            <a:ext cx="1524138" cy="811468"/>
          </a:xfrm>
          <a:prstGeom prst="ellipse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  <a:cs typeface="Traditional Arabic" pitchFamily="2" charset="-78"/>
              </a:rPr>
              <a:t>سؤال</a:t>
            </a:r>
          </a:p>
          <a:p>
            <a:pPr algn="ctr"/>
            <a:r>
              <a:rPr lang="ar-SA" sz="2800" b="1" dirty="0" smtClean="0">
                <a:solidFill>
                  <a:schemeClr val="bg1"/>
                </a:solidFill>
                <a:cs typeface="Traditional Arabic" pitchFamily="2" charset="-78"/>
              </a:rPr>
              <a:t>2</a:t>
            </a:r>
            <a:endParaRPr lang="ar-SA" sz="2800" b="1" dirty="0">
              <a:solidFill>
                <a:schemeClr val="bg1"/>
              </a:solidFill>
              <a:cs typeface="Traditional Arabic" pitchFamily="2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142844" y="1357298"/>
            <a:ext cx="8786874" cy="230832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ar-SA" sz="2400" dirty="0" smtClean="0"/>
              <a:t>ينزلق رجل مبتدئا من السكون على سطح </a:t>
            </a:r>
            <a:r>
              <a:rPr lang="ar-SA" sz="2400" dirty="0" err="1" smtClean="0"/>
              <a:t>املس</a:t>
            </a:r>
            <a:r>
              <a:rPr lang="ar-SA" sz="2400" dirty="0" smtClean="0"/>
              <a:t> منحدر ارتفاعه </a:t>
            </a:r>
            <a:r>
              <a:rPr lang="en-US" sz="2400" dirty="0" smtClean="0"/>
              <a:t>25 m</a:t>
            </a:r>
            <a:r>
              <a:rPr lang="ar-SA" sz="2400" dirty="0" smtClean="0"/>
              <a:t> (دون وجود احتكاك ) </a:t>
            </a:r>
            <a:r>
              <a:rPr lang="ar-SA" sz="2400" dirty="0" err="1" smtClean="0"/>
              <a:t>فاذا</a:t>
            </a:r>
            <a:r>
              <a:rPr lang="ar-SA" sz="2400" dirty="0" smtClean="0"/>
              <a:t> كان وزن الرجل </a:t>
            </a:r>
            <a:r>
              <a:rPr lang="en-US" sz="2400" dirty="0" smtClean="0"/>
              <a:t>735 N</a:t>
            </a:r>
            <a:r>
              <a:rPr lang="ar-SA" sz="2400" dirty="0" smtClean="0"/>
              <a:t> ، فاحسبي سرعته وطاقته الحركية عند </a:t>
            </a:r>
            <a:r>
              <a:rPr lang="ar-SA" sz="2400" smtClean="0"/>
              <a:t>نهاية المنحدر؟ </a:t>
            </a:r>
            <a:endParaRPr lang="ar-SA" sz="2400" dirty="0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حركة">
  <a:themeElements>
    <a:clrScheme name="حركة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حركة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حركة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11500</TotalTime>
  <Words>364</Words>
  <Application>Microsoft Office PowerPoint</Application>
  <PresentationFormat>عرض على الشاشة (3:4)‏</PresentationFormat>
  <Paragraphs>55</Paragraphs>
  <Slides>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حركة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Faisal</dc:creator>
  <cp:lastModifiedBy>Dell</cp:lastModifiedBy>
  <cp:revision>216</cp:revision>
  <dcterms:created xsi:type="dcterms:W3CDTF">2007-11-08T13:57:09Z</dcterms:created>
  <dcterms:modified xsi:type="dcterms:W3CDTF">2012-09-11T15:12:11Z</dcterms:modified>
</cp:coreProperties>
</file>