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34"/>
  </p:notesMasterIdLst>
  <p:handoutMasterIdLst>
    <p:handoutMasterId r:id="rId35"/>
  </p:handoutMasterIdLst>
  <p:sldIdLst>
    <p:sldId id="257" r:id="rId2"/>
    <p:sldId id="305" r:id="rId3"/>
    <p:sldId id="293" r:id="rId4"/>
    <p:sldId id="306" r:id="rId5"/>
    <p:sldId id="284" r:id="rId6"/>
    <p:sldId id="307" r:id="rId7"/>
    <p:sldId id="258" r:id="rId8"/>
    <p:sldId id="259" r:id="rId9"/>
    <p:sldId id="260" r:id="rId10"/>
    <p:sldId id="308" r:id="rId11"/>
    <p:sldId id="292" r:id="rId12"/>
    <p:sldId id="261" r:id="rId13"/>
    <p:sldId id="263" r:id="rId14"/>
    <p:sldId id="265" r:id="rId15"/>
    <p:sldId id="319" r:id="rId16"/>
    <p:sldId id="267" r:id="rId17"/>
    <p:sldId id="268" r:id="rId18"/>
    <p:sldId id="269" r:id="rId19"/>
    <p:sldId id="270" r:id="rId20"/>
    <p:sldId id="271" r:id="rId21"/>
    <p:sldId id="273" r:id="rId22"/>
    <p:sldId id="272" r:id="rId23"/>
    <p:sldId id="312" r:id="rId24"/>
    <p:sldId id="290" r:id="rId25"/>
    <p:sldId id="294" r:id="rId26"/>
    <p:sldId id="295" r:id="rId27"/>
    <p:sldId id="296" r:id="rId28"/>
    <p:sldId id="310" r:id="rId29"/>
    <p:sldId id="311" r:id="rId30"/>
    <p:sldId id="297" r:id="rId31"/>
    <p:sldId id="320" r:id="rId32"/>
    <p:sldId id="321" r:id="rId33"/>
  </p:sldIdLst>
  <p:sldSz cx="9144000" cy="6858000" type="screen4x3"/>
  <p:notesSz cx="6735763" cy="97996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33"/>
    <a:srgbClr val="FFFF81"/>
    <a:srgbClr val="FFFF66"/>
    <a:srgbClr val="00FF00"/>
    <a:srgbClr val="0000CC"/>
    <a:srgbClr val="66FFFF"/>
    <a:srgbClr val="FFFFCC"/>
    <a:srgbClr val="B1F9A5"/>
    <a:srgbClr val="92F7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5597" autoAdjust="0"/>
    <p:restoredTop sz="94660" autoAdjust="0"/>
  </p:normalViewPr>
  <p:slideViewPr>
    <p:cSldViewPr>
      <p:cViewPr>
        <p:scale>
          <a:sx n="60" d="100"/>
          <a:sy n="60" d="100"/>
        </p:scale>
        <p:origin x="-822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16932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6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9E191CE-7AE0-4AF0-BFC1-305858F66331}" type="datetimeFigureOut">
              <a:rPr lang="ar-SA" smtClean="0"/>
              <a:pPr/>
              <a:t>17/11/1433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16932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6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800D074-AEF3-4787-92E5-EE602A8674A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16932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6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3D7AB67-2929-49BD-95AE-ED6A123C9E1A}" type="datetimeFigureOut">
              <a:rPr lang="ar-SA" smtClean="0"/>
              <a:pPr/>
              <a:t>17/11/1433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6932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6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562FB19-82DC-4A16-9C09-5422D417D4A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2E38DD-17C2-4BA2-B24F-9B74DA63D383}" type="datetime1">
              <a:rPr lang="ar-SA" smtClean="0"/>
              <a:pPr/>
              <a:t>17/11/1433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oleObject" Target="../embeddings/oleObject12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oleObject" Target="../embeddings/oleObject1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evel 19"/>
          <p:cNvSpPr/>
          <p:nvPr/>
        </p:nvSpPr>
        <p:spPr>
          <a:xfrm>
            <a:off x="2928926" y="500042"/>
            <a:ext cx="5143536" cy="642942"/>
          </a:xfrm>
          <a:prstGeom prst="bevel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والطاقة 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and Energy</a:t>
            </a:r>
            <a:endParaRPr lang="ar-SA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</a:t>
            </a:fld>
            <a:endParaRPr lang="ar-SA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42910" y="1357298"/>
            <a:ext cx="7786742" cy="45005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مفهوم الطاقة:</a:t>
            </a: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وسائل النقل                   طاقة.</a:t>
            </a:r>
          </a:p>
          <a:p>
            <a:endParaRPr lang="ar-SA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تشغيل الأجهزة الكهربائية                  طاقة.</a:t>
            </a:r>
          </a:p>
          <a:p>
            <a:endParaRPr lang="ar-SA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مفهوم الشغل:</a:t>
            </a: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قوة تؤثر على جسم فيتحرك مسافة معينة           ينتج شغل.</a:t>
            </a: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* طاقة الحركة         يكتسبها الجسم بسبب حركته.</a:t>
            </a:r>
          </a:p>
          <a:p>
            <a:endParaRPr lang="ar-S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سهم إلى اليسار 8"/>
          <p:cNvSpPr/>
          <p:nvPr/>
        </p:nvSpPr>
        <p:spPr>
          <a:xfrm>
            <a:off x="5000628" y="1714488"/>
            <a:ext cx="1571636" cy="71438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وقود</a:t>
            </a:r>
            <a:endParaRPr lang="ar-SA" sz="2400" b="1" dirty="0"/>
          </a:p>
        </p:txBody>
      </p:sp>
      <p:sp>
        <p:nvSpPr>
          <p:cNvPr id="10" name="سهم إلى اليسار 9"/>
          <p:cNvSpPr/>
          <p:nvPr/>
        </p:nvSpPr>
        <p:spPr>
          <a:xfrm>
            <a:off x="3571868" y="2571744"/>
            <a:ext cx="1571636" cy="78581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الكهرباء</a:t>
            </a:r>
            <a:endParaRPr lang="ar-SA" sz="2400" b="1" dirty="0"/>
          </a:p>
        </p:txBody>
      </p:sp>
      <p:pic>
        <p:nvPicPr>
          <p:cNvPr id="23" name="صورة 22" descr="lect%2092.jpg"/>
          <p:cNvPicPr>
            <a:picLocks noChangeAspect="1"/>
          </p:cNvPicPr>
          <p:nvPr/>
        </p:nvPicPr>
        <p:blipFill>
          <a:blip r:embed="rId2" cstate="print">
            <a:lum bright="2000" contrast="5000"/>
          </a:blip>
          <a:stretch>
            <a:fillRect/>
          </a:stretch>
        </p:blipFill>
        <p:spPr>
          <a:xfrm>
            <a:off x="1" y="571480"/>
            <a:ext cx="2714612" cy="2857520"/>
          </a:xfrm>
          <a:prstGeom prst="rect">
            <a:avLst/>
          </a:prstGeom>
          <a:ln w="25400">
            <a:solidFill>
              <a:srgbClr val="0000CC"/>
            </a:solidFill>
          </a:ln>
        </p:spPr>
      </p:pic>
      <p:sp>
        <p:nvSpPr>
          <p:cNvPr id="11" name="شارة رتبة 10"/>
          <p:cNvSpPr/>
          <p:nvPr/>
        </p:nvSpPr>
        <p:spPr>
          <a:xfrm rot="10800000">
            <a:off x="2571736" y="4071942"/>
            <a:ext cx="785818" cy="428628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2" name="شارة رتبة 11"/>
          <p:cNvSpPr/>
          <p:nvPr/>
        </p:nvSpPr>
        <p:spPr>
          <a:xfrm rot="10800000">
            <a:off x="5643570" y="4857760"/>
            <a:ext cx="785818" cy="428628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</a:t>
            </a:fld>
            <a:endParaRPr lang="ar-SA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 r="4439" b="12053"/>
          <a:stretch>
            <a:fillRect/>
          </a:stretch>
        </p:blipFill>
        <p:spPr bwMode="auto">
          <a:xfrm>
            <a:off x="500034" y="1785926"/>
            <a:ext cx="2143140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Bevel 3"/>
          <p:cNvSpPr/>
          <p:nvPr/>
        </p:nvSpPr>
        <p:spPr>
          <a:xfrm>
            <a:off x="2000232" y="500042"/>
            <a:ext cx="5143536" cy="642942"/>
          </a:xfrm>
          <a:prstGeom prst="bevel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والطاقة 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and Energy</a:t>
            </a:r>
            <a:endParaRPr lang="ar-SA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571736" y="1357298"/>
            <a:ext cx="5857916" cy="44291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spc="-150" dirty="0" smtClean="0"/>
              <a:t>في هذا الفصل سنقدم أولاً مفهوم الشغل</a:t>
            </a:r>
          </a:p>
          <a:p>
            <a:pPr algn="ctr"/>
            <a:r>
              <a:rPr lang="ar-SA" sz="2400" spc="-150" dirty="0" smtClean="0"/>
              <a:t>يبذل الشغل بواسطة قوة تؤثر  على جسم عندما تتحرك نقطة تأثير القوة لمسافة معينة ويكون للقوة مركبة في اتجاه الحركة.</a:t>
            </a:r>
          </a:p>
          <a:p>
            <a:pPr algn="ctr"/>
            <a:r>
              <a:rPr lang="ar-SA" sz="2400" spc="-150" dirty="0" smtClean="0"/>
              <a:t>بعد ذلك سنعرف طاقة الحركة وهي الطاقة التي يكتسبها الجسم بسبب حركته.</a:t>
            </a:r>
            <a:endParaRPr lang="ar-SA" sz="2400" spc="-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3</a:t>
            </a:fld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928662" y="642918"/>
            <a:ext cx="7215238" cy="25003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الطاقة كمية قياسية وتظهر في صور مختلفة مثل الطاقة الحركية والطاقة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الكامنه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والطاقة الحرارية والشغل وغيرها من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اشكال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الطاقة  وهي ” كمية محفوظة ” 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فاذا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اختفت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تغيرت في احد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اشكالها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فلابد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ان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تظهر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بشسكل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اخر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ويعرف هذا الوضع </a:t>
            </a:r>
            <a:r>
              <a:rPr lang="ar-SA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بـ</a:t>
            </a:r>
            <a:r>
              <a:rPr lang="ar-S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” قانون حفظ الطاقة 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662" y="3643314"/>
            <a:ext cx="7643866" cy="264320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SA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من المهم أن نؤكد على أن مفهوم الشغل والطاقة يعتمد أساساً على قوانين نيوتن وبالتالي يسمح بنتائج تتفق دائماً مع هذه القوانين.</a:t>
            </a:r>
            <a:endParaRPr lang="ar-SA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4" name="مربع نص 7"/>
          <p:cNvSpPr txBox="1"/>
          <p:nvPr/>
        </p:nvSpPr>
        <p:spPr>
          <a:xfrm>
            <a:off x="357158" y="642918"/>
            <a:ext cx="8483746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ثابتة</a:t>
            </a:r>
            <a:endParaRPr lang="en-GB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constant force</a:t>
            </a:r>
            <a:endParaRPr lang="en-GB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5786" y="2000240"/>
            <a:ext cx="7572428" cy="45005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كل التغيرات التي استخدمناها من قبل السرعة والتسارع والقوة............</a:t>
            </a:r>
          </a:p>
          <a:p>
            <a:pPr algn="ctr"/>
            <a:r>
              <a:rPr lang="ar-SA" sz="2400" dirty="0" smtClean="0"/>
              <a:t>تحمل تقريباً في الفيزياء نفس المعنى الذي نستخدمه في حياتنا اليومية. ومع ذلك فإننا نواجهه الآن اصطلاح يحمل معنى فيزيائي يختلف تماماً عما نعنيه في حياتنا اليومية </a:t>
            </a:r>
            <a:r>
              <a:rPr lang="ar-SA" sz="4000" dirty="0" smtClean="0"/>
              <a:t>وهو الشغل.</a:t>
            </a:r>
          </a:p>
          <a:p>
            <a:pPr algn="ctr"/>
            <a:endParaRPr lang="ar-SA" dirty="0" smtClean="0"/>
          </a:p>
          <a:p>
            <a:pPr algn="ctr"/>
            <a:r>
              <a:rPr lang="ar-SA" sz="2400" dirty="0" smtClean="0"/>
              <a:t># الشغل كمية قياسية .</a:t>
            </a:r>
          </a:p>
          <a:p>
            <a:pPr algn="ctr"/>
            <a:r>
              <a:rPr lang="ar-SA" sz="2400" dirty="0" smtClean="0"/>
              <a:t># هو عبارة عن حاصل ضرب قياسي لكميتين هما : القوة </a:t>
            </a:r>
            <a:r>
              <a:rPr lang="ar-SA" sz="2400" dirty="0" err="1" smtClean="0"/>
              <a:t>والازاحة</a:t>
            </a:r>
            <a:r>
              <a:rPr lang="ar-SA" sz="2400" dirty="0" smtClean="0"/>
              <a:t> 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 مستدير الزوايا 19"/>
          <p:cNvSpPr/>
          <p:nvPr/>
        </p:nvSpPr>
        <p:spPr>
          <a:xfrm>
            <a:off x="2928926" y="4572008"/>
            <a:ext cx="3429024" cy="228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5</a:t>
            </a:fld>
            <a:endParaRPr lang="ar-SA" dirty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176" y="1714488"/>
            <a:ext cx="2560188" cy="169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696" y="1714488"/>
            <a:ext cx="2560188" cy="169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778" y="1714488"/>
            <a:ext cx="2560188" cy="169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مربع نص 7"/>
          <p:cNvSpPr txBox="1"/>
          <p:nvPr/>
        </p:nvSpPr>
        <p:spPr>
          <a:xfrm>
            <a:off x="357158" y="642918"/>
            <a:ext cx="8483746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ثابتة</a:t>
            </a:r>
            <a:endParaRPr lang="en-GB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constant force</a:t>
            </a:r>
            <a:endParaRPr lang="en-GB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3071802" y="4714884"/>
            <a:ext cx="3071802" cy="2143140"/>
            <a:chOff x="500066" y="1285860"/>
            <a:chExt cx="3071802" cy="2143140"/>
          </a:xfrm>
        </p:grpSpPr>
        <p:sp>
          <p:nvSpPr>
            <p:cNvPr id="11" name="مستطيل 10"/>
            <p:cNvSpPr/>
            <p:nvPr/>
          </p:nvSpPr>
          <p:spPr>
            <a:xfrm>
              <a:off x="500066" y="2643182"/>
              <a:ext cx="3071802" cy="214314"/>
            </a:xfrm>
            <a:prstGeom prst="rect">
              <a:avLst/>
            </a:prstGeom>
            <a:solidFill>
              <a:srgbClr val="663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مستطيل 11"/>
            <p:cNvSpPr/>
            <p:nvPr/>
          </p:nvSpPr>
          <p:spPr>
            <a:xfrm>
              <a:off x="642910" y="2143116"/>
              <a:ext cx="642942" cy="500066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</a:t>
              </a:r>
              <a:endParaRPr lang="en-GB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مستطيل 12"/>
            <p:cNvSpPr/>
            <p:nvPr/>
          </p:nvSpPr>
          <p:spPr>
            <a:xfrm>
              <a:off x="642910" y="2143116"/>
              <a:ext cx="642942" cy="500066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</a:t>
              </a:r>
              <a:endParaRPr lang="en-GB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" name="رابط كسهم مستقيم 13"/>
            <p:cNvCxnSpPr/>
            <p:nvPr/>
          </p:nvCxnSpPr>
          <p:spPr>
            <a:xfrm>
              <a:off x="1285852" y="2998784"/>
              <a:ext cx="1643074" cy="1588"/>
            </a:xfrm>
            <a:prstGeom prst="straightConnector1">
              <a:avLst/>
            </a:prstGeom>
            <a:ln w="381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مربع نص 14"/>
            <p:cNvSpPr txBox="1"/>
            <p:nvPr/>
          </p:nvSpPr>
          <p:spPr>
            <a:xfrm>
              <a:off x="1857356" y="2905780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</a:t>
              </a:r>
              <a:endParaRPr lang="en-GB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سهم إلى اليمين 15"/>
            <p:cNvSpPr/>
            <p:nvPr/>
          </p:nvSpPr>
          <p:spPr>
            <a:xfrm>
              <a:off x="1214414" y="2357430"/>
              <a:ext cx="1143008" cy="142876"/>
            </a:xfrm>
            <a:prstGeom prst="rightArrow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2269354" y="2129845"/>
              <a:ext cx="373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0000CC"/>
                  </a:solidFill>
                </a:rPr>
                <a:t>F</a:t>
              </a:r>
              <a:endParaRPr lang="en-GB" sz="3200" b="1" dirty="0">
                <a:solidFill>
                  <a:srgbClr val="0000CC"/>
                </a:solidFill>
              </a:endParaRPr>
            </a:p>
          </p:txBody>
        </p:sp>
        <p:sp>
          <p:nvSpPr>
            <p:cNvPr id="18" name="سهم إلى اليمين 17"/>
            <p:cNvSpPr/>
            <p:nvPr/>
          </p:nvSpPr>
          <p:spPr>
            <a:xfrm rot="19534944">
              <a:off x="1011869" y="1882132"/>
              <a:ext cx="1143008" cy="142876"/>
            </a:xfrm>
            <a:prstGeom prst="rightArrow">
              <a:avLst/>
            </a:prstGeom>
            <a:solidFill>
              <a:srgbClr val="66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2000232" y="1285860"/>
              <a:ext cx="373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660066"/>
                  </a:solidFill>
                </a:rPr>
                <a:t>F</a:t>
              </a:r>
              <a:endParaRPr lang="en-GB" sz="3200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21" name="وسيلة شرح مستطيلة مستديرة الزوايا 20"/>
          <p:cNvSpPr/>
          <p:nvPr/>
        </p:nvSpPr>
        <p:spPr>
          <a:xfrm>
            <a:off x="5715008" y="4786322"/>
            <a:ext cx="3286148" cy="785818"/>
          </a:xfrm>
          <a:prstGeom prst="wedgeRoundRectCallout">
            <a:avLst>
              <a:gd name="adj1" fmla="val -72138"/>
              <a:gd name="adj2" fmla="val 5765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الزاوية بين متجه القوة ومتجه </a:t>
            </a:r>
          </a:p>
          <a:p>
            <a:pPr marL="514350" indent="-514350" algn="just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الإزاحة يساوي صفراً.</a:t>
            </a:r>
          </a:p>
        </p:txBody>
      </p:sp>
      <p:sp>
        <p:nvSpPr>
          <p:cNvPr id="22" name="وسيلة شرح مستطيلة مستديرة الزوايا 21"/>
          <p:cNvSpPr/>
          <p:nvPr/>
        </p:nvSpPr>
        <p:spPr>
          <a:xfrm>
            <a:off x="285720" y="4357694"/>
            <a:ext cx="3286148" cy="785818"/>
          </a:xfrm>
          <a:prstGeom prst="wedgeRoundRectCallout">
            <a:avLst>
              <a:gd name="adj1" fmla="val 85252"/>
              <a:gd name="adj2" fmla="val 24925"/>
              <a:gd name="adj3" fmla="val 16667"/>
            </a:avLst>
          </a:prstGeom>
          <a:solidFill>
            <a:srgbClr val="FFFF8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هناك زاوية بين متجه القوة ومتجه الإزاحة.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500034" y="3714752"/>
            <a:ext cx="778671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400" b="1" dirty="0" smtClean="0">
                <a:latin typeface="Arial" pitchFamily="34" charset="0"/>
                <a:cs typeface="Arial" pitchFamily="34" charset="0"/>
              </a:rPr>
              <a:t>نفرض جسم يتحرك إزاحة مقدارها </a:t>
            </a:r>
            <a:r>
              <a:rPr lang="en-GB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تحت تأثير قوة </a:t>
            </a:r>
            <a:r>
              <a:rPr lang="en-GB" sz="2400" b="1" i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، وعليه:</a:t>
            </a:r>
            <a:endParaRPr lang="en-GB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Cloud Callout 25"/>
          <p:cNvSpPr/>
          <p:nvPr/>
        </p:nvSpPr>
        <p:spPr>
          <a:xfrm>
            <a:off x="1428728" y="1000108"/>
            <a:ext cx="2071702" cy="142876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تتحرك الممحاة </a:t>
            </a:r>
          </a:p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هنا شغل  مبذول على الممحاة</a:t>
            </a:r>
            <a:endParaRPr lang="ar-SA" b="1" spc="-1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Cloud Callout 26"/>
          <p:cNvSpPr/>
          <p:nvPr/>
        </p:nvSpPr>
        <p:spPr>
          <a:xfrm>
            <a:off x="4714876" y="1357298"/>
            <a:ext cx="2071702" cy="142876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تتحرك الممحاة </a:t>
            </a:r>
          </a:p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هنا شغل  مبذول على الممحاة</a:t>
            </a:r>
            <a:endParaRPr lang="ar-SA" b="1" spc="-1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Cloud Callout 27"/>
          <p:cNvSpPr/>
          <p:nvPr/>
        </p:nvSpPr>
        <p:spPr>
          <a:xfrm>
            <a:off x="7715272" y="1857364"/>
            <a:ext cx="2071702" cy="142876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 لا تتحرك الممحاة </a:t>
            </a:r>
          </a:p>
          <a:p>
            <a:pPr algn="ctr"/>
            <a:r>
              <a:rPr lang="ar-SA" b="1" spc="-150" dirty="0" smtClean="0">
                <a:solidFill>
                  <a:schemeClr val="accent3">
                    <a:lumMod val="50000"/>
                  </a:schemeClr>
                </a:solidFill>
              </a:rPr>
              <a:t>هنا لا يوجد </a:t>
            </a:r>
            <a:r>
              <a:rPr lang="ar-SA" b="1" spc="-150" dirty="0" err="1" smtClean="0">
                <a:solidFill>
                  <a:schemeClr val="accent3">
                    <a:lumMod val="50000"/>
                  </a:schemeClr>
                </a:solidFill>
              </a:rPr>
              <a:t>ازاحة</a:t>
            </a:r>
            <a:endParaRPr lang="ar-SA" b="1" spc="-1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سهم إلى اليمين 15"/>
          <p:cNvSpPr/>
          <p:nvPr/>
        </p:nvSpPr>
        <p:spPr>
          <a:xfrm rot="16200000">
            <a:off x="3107521" y="5036356"/>
            <a:ext cx="785818" cy="14287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وسيلة شرح مستطيلة مستديرة الزوايا 21"/>
          <p:cNvSpPr/>
          <p:nvPr/>
        </p:nvSpPr>
        <p:spPr>
          <a:xfrm>
            <a:off x="0" y="5857892"/>
            <a:ext cx="3286148" cy="785818"/>
          </a:xfrm>
          <a:prstGeom prst="wedgeRoundRectCallout">
            <a:avLst>
              <a:gd name="adj1" fmla="val 55507"/>
              <a:gd name="adj2" fmla="val -13156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الزاوية بين متجه القوة ومتجه الإزاحة تساوي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90</a:t>
            </a:r>
            <a:r>
              <a:rPr lang="en-US" sz="2400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0" name="مربع نص 18"/>
          <p:cNvSpPr txBox="1"/>
          <p:nvPr/>
        </p:nvSpPr>
        <p:spPr>
          <a:xfrm>
            <a:off x="3119195" y="4987365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chemeClr val="accent2">
                    <a:lumMod val="75000"/>
                  </a:schemeClr>
                </a:solidFill>
              </a:rPr>
              <a:t>F</a:t>
            </a:r>
            <a:endParaRPr lang="en-GB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95B88D-4394-4E0E-8E0C-29FBB57A1AC7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مربع نص 7"/>
          <p:cNvSpPr txBox="1"/>
          <p:nvPr/>
        </p:nvSpPr>
        <p:spPr>
          <a:xfrm>
            <a:off x="357158" y="642918"/>
            <a:ext cx="8483746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ثابتة</a:t>
            </a:r>
            <a:endParaRPr lang="en-GB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constant force</a:t>
            </a:r>
            <a:endParaRPr lang="en-GB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43174" y="1643050"/>
            <a:ext cx="5929354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باعتبار جسم أزيح بمقدار 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تحت تأثير قوة ثابتة  </a:t>
            </a:r>
            <a:r>
              <a:rPr lang="en-US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</a:t>
            </a:r>
            <a:endParaRPr lang="ar-S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مربع نص 3"/>
          <p:cNvSpPr txBox="1"/>
          <p:nvPr/>
        </p:nvSpPr>
        <p:spPr>
          <a:xfrm>
            <a:off x="2071670" y="2500306"/>
            <a:ext cx="6861174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المبذول  على جسم بقوة ثابتة هو حاصل ضرب مركبة القوة في اتجاه </a:t>
            </a:r>
            <a:r>
              <a:rPr lang="ar-SA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الازاحة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في مقدار </a:t>
            </a:r>
            <a:r>
              <a:rPr lang="ar-SA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الازاحة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.</a:t>
            </a:r>
            <a:endParaRPr lang="en-GB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 t="6000" r="12941" b="32000"/>
          <a:stretch>
            <a:fillRect/>
          </a:stretch>
        </p:blipFill>
        <p:spPr bwMode="auto">
          <a:xfrm>
            <a:off x="1000100" y="4143380"/>
            <a:ext cx="52864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كائن 7"/>
          <p:cNvGraphicFramePr>
            <a:graphicFrameLocks noChangeAspect="1"/>
          </p:cNvGraphicFramePr>
          <p:nvPr/>
        </p:nvGraphicFramePr>
        <p:xfrm>
          <a:off x="3198812" y="3568704"/>
          <a:ext cx="2453307" cy="431800"/>
        </p:xfrm>
        <a:graphic>
          <a:graphicData uri="http://schemas.openxmlformats.org/presentationml/2006/ole">
            <p:oleObj spid="_x0000_s4097" name="معادلة" r:id="rId4" imgW="9651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7"/>
          <p:cNvSpPr txBox="1"/>
          <p:nvPr/>
        </p:nvSpPr>
        <p:spPr>
          <a:xfrm>
            <a:off x="357158" y="500042"/>
            <a:ext cx="8429684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ثابتة</a:t>
            </a:r>
          </a:p>
          <a:p>
            <a:pPr algn="l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GB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constant force</a:t>
            </a:r>
            <a:endParaRPr lang="en-GB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1" descr="lect%2094.gi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4282" y="3143248"/>
            <a:ext cx="3750496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27" name="Cloud Callout 26"/>
          <p:cNvSpPr/>
          <p:nvPr/>
        </p:nvSpPr>
        <p:spPr>
          <a:xfrm>
            <a:off x="4000496" y="2143116"/>
            <a:ext cx="4857784" cy="1928826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ما مقدار الشغل المبذول على السيارة لإزاحتها مسافة </a:t>
            </a:r>
            <a:r>
              <a:rPr lang="en-US" dirty="0" smtClean="0"/>
              <a:t>s</a:t>
            </a:r>
            <a:r>
              <a:rPr lang="ar-SA" dirty="0" smtClean="0"/>
              <a:t> باتجاه أفقي كما في الشكل التالي؟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857356" y="5000636"/>
            <a:ext cx="6572296" cy="18573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 </a:t>
            </a:r>
            <a:r>
              <a:rPr lang="en-US" sz="4400" dirty="0" smtClean="0"/>
              <a:t>W=F S </a:t>
            </a:r>
            <a:r>
              <a:rPr lang="en-US" sz="4400" dirty="0" err="1" smtClean="0"/>
              <a:t>cos</a:t>
            </a:r>
            <a:r>
              <a:rPr lang="en-US" sz="4400" dirty="0" smtClean="0"/>
              <a:t> </a:t>
            </a:r>
            <a:r>
              <a:rPr lang="el-GR" sz="4400" dirty="0" smtClean="0"/>
              <a:t>θ</a:t>
            </a:r>
            <a:r>
              <a:rPr lang="en-US" sz="4400" dirty="0" smtClean="0"/>
              <a:t>=F S</a:t>
            </a:r>
            <a:endParaRPr lang="ar-SA" sz="4400" dirty="0" smtClean="0"/>
          </a:p>
          <a:p>
            <a:pPr algn="ctr"/>
            <a:r>
              <a:rPr lang="en-US" sz="4400" dirty="0" err="1" smtClean="0"/>
              <a:t>cos</a:t>
            </a:r>
            <a:r>
              <a:rPr lang="en-US" sz="4400" dirty="0" smtClean="0"/>
              <a:t> </a:t>
            </a:r>
            <a:r>
              <a:rPr lang="el-GR" sz="4400" dirty="0" smtClean="0"/>
              <a:t>θ</a:t>
            </a:r>
            <a:r>
              <a:rPr lang="en-US" sz="4400" dirty="0" smtClean="0"/>
              <a:t> =1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1184275" y="785813"/>
          <a:ext cx="2805113" cy="612775"/>
        </p:xfrm>
        <a:graphic>
          <a:graphicData uri="http://schemas.openxmlformats.org/presentationml/2006/ole">
            <p:oleObj spid="_x0000_s2050" name="معادلة" r:id="rId3" imgW="876240" imgH="20304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357158" y="1500174"/>
            <a:ext cx="4143404" cy="178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Tx/>
              <a:buChar char="-"/>
            </a:pPr>
            <a:endParaRPr lang="ar-SA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يعتمد مقدار الشغل المبذول بواسطة قوة </a:t>
            </a:r>
          </a:p>
          <a:p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على:1- مقدار القوة</a:t>
            </a:r>
          </a:p>
          <a:p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2- اتجاه الحركة</a:t>
            </a:r>
          </a:p>
          <a:p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3- المسافة الحاصلة</a:t>
            </a:r>
          </a:p>
          <a:p>
            <a:pPr algn="ctr">
              <a:buFontTx/>
              <a:buChar char="-"/>
            </a:pPr>
            <a:endParaRPr lang="ar-SA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3438" y="1571612"/>
            <a:ext cx="4071966" cy="1000132"/>
          </a:xfrm>
          <a:prstGeom prst="rect">
            <a:avLst/>
          </a:prstGeom>
          <a:solidFill>
            <a:srgbClr val="FFFF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الشغل المبذول يساوي حاصل الضرب    </a:t>
            </a:r>
          </a:p>
          <a:p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القياسي للقوة والإزاحة.  </a:t>
            </a:r>
            <a:endParaRPr lang="ar-S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71934" y="3102772"/>
            <a:ext cx="4500594" cy="1683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لا تنتج القوة أي شغل أي أن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W=0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إذا: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لم يتحرك الجسم.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كانت القوة عمودية على الإزاحة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5000636"/>
            <a:ext cx="1744665" cy="469104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83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7225" y="3774469"/>
            <a:ext cx="935039" cy="44034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83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649444"/>
            <a:ext cx="1428760" cy="56550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8</a:t>
            </a:fld>
            <a:endParaRPr lang="ar-SA" dirty="0"/>
          </a:p>
        </p:txBody>
      </p:sp>
      <p:sp>
        <p:nvSpPr>
          <p:cNvPr id="18" name="Rectangle 17"/>
          <p:cNvSpPr/>
          <p:nvPr/>
        </p:nvSpPr>
        <p:spPr>
          <a:xfrm>
            <a:off x="6215074" y="714356"/>
            <a:ext cx="1928826" cy="64294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ملاحظات هامة</a:t>
            </a:r>
            <a:endParaRPr lang="en-GB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3357562"/>
            <a:ext cx="2649631" cy="326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Left Arrow 9"/>
          <p:cNvSpPr/>
          <p:nvPr/>
        </p:nvSpPr>
        <p:spPr>
          <a:xfrm rot="10800000">
            <a:off x="5000628" y="5000636"/>
            <a:ext cx="785818" cy="500066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نجمة مكونة من 10 نقاط 19"/>
          <p:cNvSpPr/>
          <p:nvPr/>
        </p:nvSpPr>
        <p:spPr>
          <a:xfrm>
            <a:off x="8143900" y="2786058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3</a:t>
            </a:r>
            <a:endParaRPr lang="en-GB" b="1" dirty="0"/>
          </a:p>
        </p:txBody>
      </p:sp>
      <p:sp>
        <p:nvSpPr>
          <p:cNvPr id="21" name="نجمة مكونة من 10 نقاط 20"/>
          <p:cNvSpPr/>
          <p:nvPr/>
        </p:nvSpPr>
        <p:spPr>
          <a:xfrm>
            <a:off x="8429652" y="1357298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1</a:t>
            </a:r>
            <a:endParaRPr lang="en-GB" b="1" dirty="0"/>
          </a:p>
        </p:txBody>
      </p:sp>
      <p:sp>
        <p:nvSpPr>
          <p:cNvPr id="22" name="نجمة مكونة من 10 نقاط 21"/>
          <p:cNvSpPr/>
          <p:nvPr/>
        </p:nvSpPr>
        <p:spPr>
          <a:xfrm>
            <a:off x="4143372" y="1285860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2</a:t>
            </a:r>
            <a:endParaRPr lang="en-GB" b="1" dirty="0"/>
          </a:p>
        </p:txBody>
      </p:sp>
      <p:sp>
        <p:nvSpPr>
          <p:cNvPr id="23" name="Rectangle 1"/>
          <p:cNvSpPr/>
          <p:nvPr/>
        </p:nvSpPr>
        <p:spPr>
          <a:xfrm>
            <a:off x="3571868" y="5715016"/>
            <a:ext cx="471490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كمية قياسية. ووحدته (جول=نيوتن.متر)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J=Nm</a:t>
            </a:r>
            <a:endParaRPr lang="ar-SA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نجمة مكونة من 10 نقاط 23"/>
          <p:cNvSpPr/>
          <p:nvPr/>
        </p:nvSpPr>
        <p:spPr>
          <a:xfrm>
            <a:off x="8001024" y="5500702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4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57686" y="1643050"/>
            <a:ext cx="3929090" cy="12858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الناتج عن عدة قوى هو المجموع الجبري لكميات الشغل المبذول بواسطة هذه القوى.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285720" y="2143116"/>
            <a:ext cx="3929090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تعتمد إشارة الشغل على اتجاه القوة بالنسبة للإزاحة.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9</a:t>
            </a:fld>
            <a:endParaRPr lang="ar-SA" dirty="0"/>
          </a:p>
        </p:txBody>
      </p:sp>
      <p:sp>
        <p:nvSpPr>
          <p:cNvPr id="9" name="Rectangle 17"/>
          <p:cNvSpPr/>
          <p:nvPr/>
        </p:nvSpPr>
        <p:spPr>
          <a:xfrm>
            <a:off x="6215074" y="642918"/>
            <a:ext cx="1928826" cy="64294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ملاحظات هامة</a:t>
            </a:r>
            <a:endParaRPr lang="en-GB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نجمة مكونة من 10 نقاط 11"/>
          <p:cNvSpPr/>
          <p:nvPr/>
        </p:nvSpPr>
        <p:spPr>
          <a:xfrm>
            <a:off x="8001024" y="1428736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5</a:t>
            </a:r>
            <a:endParaRPr lang="en-GB" b="1" dirty="0"/>
          </a:p>
        </p:txBody>
      </p:sp>
      <p:sp>
        <p:nvSpPr>
          <p:cNvPr id="13" name="نجمة مكونة من 10 نقاط 12"/>
          <p:cNvSpPr/>
          <p:nvPr/>
        </p:nvSpPr>
        <p:spPr>
          <a:xfrm>
            <a:off x="3929058" y="1928802"/>
            <a:ext cx="500066" cy="428628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6</a:t>
            </a:r>
            <a:endParaRPr lang="en-GB" b="1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b="40875"/>
          <a:stretch>
            <a:fillRect/>
          </a:stretch>
        </p:blipFill>
        <p:spPr bwMode="auto">
          <a:xfrm>
            <a:off x="3357554" y="3143248"/>
            <a:ext cx="304216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مستطيل 15"/>
          <p:cNvSpPr/>
          <p:nvPr/>
        </p:nvSpPr>
        <p:spPr>
          <a:xfrm>
            <a:off x="3500430" y="3214686"/>
            <a:ext cx="1285884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اتجاه الحركة</a:t>
            </a:r>
            <a:endParaRPr lang="ar-S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وسيلة شرح مستطيلة مستديرة الزوايا 16"/>
          <p:cNvSpPr/>
          <p:nvPr/>
        </p:nvSpPr>
        <p:spPr>
          <a:xfrm>
            <a:off x="285720" y="3786190"/>
            <a:ext cx="3357586" cy="2143140"/>
          </a:xfrm>
          <a:prstGeom prst="wedgeRoundRectCallout">
            <a:avLst>
              <a:gd name="adj1" fmla="val 65095"/>
              <a:gd name="adj2" fmla="val -5887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عند رفع الجسم إلى أعلى فإن الشغل المبذول في نفس اتجاه القوة فيكون موجب.</a:t>
            </a:r>
            <a:endParaRPr lang="ar-SA" sz="2400" b="1" dirty="0"/>
          </a:p>
        </p:txBody>
      </p:sp>
      <p:sp>
        <p:nvSpPr>
          <p:cNvPr id="18" name="وسيلة شرح مستطيلة مستديرة الزوايا 17"/>
          <p:cNvSpPr/>
          <p:nvPr/>
        </p:nvSpPr>
        <p:spPr>
          <a:xfrm>
            <a:off x="5857884" y="4929198"/>
            <a:ext cx="2643206" cy="1285884"/>
          </a:xfrm>
          <a:prstGeom prst="wedgeRoundRectCallout">
            <a:avLst>
              <a:gd name="adj1" fmla="val -93562"/>
              <a:gd name="adj2" fmla="val -5520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الشغل المبذول بقوة الجاذبية يكون سالب.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10</a:t>
            </a:fld>
            <a:endParaRPr lang="ar-SA" dirty="0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 b="38636"/>
          <a:stretch>
            <a:fillRect/>
          </a:stretch>
        </p:blipFill>
        <p:spPr bwMode="auto">
          <a:xfrm>
            <a:off x="428596" y="785794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loud Callout 3"/>
          <p:cNvSpPr/>
          <p:nvPr/>
        </p:nvSpPr>
        <p:spPr>
          <a:xfrm>
            <a:off x="3571868" y="1214422"/>
            <a:ext cx="4857784" cy="1928826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ما مقدار الشغل المبذول علِى الثقل كما في الشكل التاليِ؟ِ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4414" y="4286256"/>
            <a:ext cx="6572296" cy="18573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 </a:t>
            </a:r>
            <a:r>
              <a:rPr lang="en-US" sz="4400" dirty="0" smtClean="0"/>
              <a:t>W=F S </a:t>
            </a:r>
            <a:r>
              <a:rPr lang="en-US" sz="4400" dirty="0" err="1" smtClean="0"/>
              <a:t>cos</a:t>
            </a:r>
            <a:r>
              <a:rPr lang="en-US" sz="4400" dirty="0" smtClean="0"/>
              <a:t> </a:t>
            </a:r>
            <a:r>
              <a:rPr lang="el-GR" sz="4400" dirty="0" smtClean="0"/>
              <a:t>θ</a:t>
            </a:r>
            <a:endParaRPr lang="en-US" sz="4400" dirty="0" smtClean="0"/>
          </a:p>
          <a:p>
            <a:pPr algn="ctr"/>
            <a:r>
              <a:rPr lang="en-US" sz="4400" dirty="0" smtClean="0"/>
              <a:t>S=0</a:t>
            </a:r>
            <a:endParaRPr lang="ar-SA" sz="4400" dirty="0" smtClean="0"/>
          </a:p>
          <a:p>
            <a:pPr algn="ctr"/>
            <a:r>
              <a:rPr lang="en-US" sz="4400" dirty="0" smtClean="0"/>
              <a:t>W=0</a:t>
            </a:r>
            <a:endParaRPr lang="ar-SA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14348" y="1317484"/>
            <a:ext cx="7643866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مثال:</a:t>
            </a:r>
          </a:p>
          <a:p>
            <a:pPr>
              <a:spcBef>
                <a:spcPct val="50000"/>
              </a:spcBef>
            </a:pP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أثرت قوة ثابتة مقدارها </a:t>
            </a: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45 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على كتلة </a:t>
            </a: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بحيث </a:t>
            </a: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تعمل زاوية مقدارها </a:t>
            </a: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sz="2400" b="1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مع الأفقي.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تحركت الكتلة مسافة 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2m</a:t>
            </a:r>
            <a:r>
              <a:rPr lang="ar-SA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على أرض ملساء احسبي الشغل المبذول بواسطة هذه </a:t>
            </a:r>
            <a:r>
              <a:rPr lang="ar-SA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القوة</a:t>
            </a:r>
            <a:r>
              <a:rPr lang="ar-SA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؟</a:t>
            </a:r>
            <a:endParaRPr lang="en-GB" sz="2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305175" y="4240882"/>
          <a:ext cx="5140325" cy="1276350"/>
        </p:xfrm>
        <a:graphic>
          <a:graphicData uri="http://schemas.openxmlformats.org/presentationml/2006/ole">
            <p:oleObj spid="_x0000_s74754" name="معادلة" r:id="rId3" imgW="1638000" imgH="406080" progId="Equation.3">
              <p:embed/>
            </p:oleObj>
          </a:graphicData>
        </a:graphic>
      </p:graphicFrame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4" cstate="print"/>
          <a:srcRect l="4885" r="12053"/>
          <a:stretch>
            <a:fillRect/>
          </a:stretch>
        </p:blipFill>
        <p:spPr bwMode="auto">
          <a:xfrm>
            <a:off x="214282" y="3643314"/>
            <a:ext cx="285752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524135"/>
            <a:ext cx="37433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571472" y="928670"/>
            <a:ext cx="8143932" cy="1357322"/>
          </a:xfrm>
          <a:prstGeom prst="rect">
            <a:avLst/>
          </a:prstGeom>
          <a:solidFill>
            <a:srgbClr val="FFFF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مثال: يقوم رجل بتنظيف شقته. فيسحب المكنسة بقوة تساوي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F= 50 N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وتصنع زاوية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sz="2400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مع الأفقي. احسبي الشغل الذي يبذله الرجل إذا تحركت المكنسة مسافة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3m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3328700" y="2786058"/>
            <a:ext cx="10342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F= 50 N</a:t>
            </a:r>
            <a:r>
              <a:rPr lang="ar-SA" sz="16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ar-SA" sz="1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429124" y="2500306"/>
            <a:ext cx="4714876" cy="414340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W=F S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4400" dirty="0" smtClean="0">
                <a:latin typeface="Times New Roman" pitchFamily="18" charset="0"/>
                <a:cs typeface="Times New Roman" pitchFamily="18" charset="0"/>
              </a:rPr>
              <a:t>θ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S=3m</a:t>
            </a:r>
          </a:p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F=50 N</a:t>
            </a:r>
            <a:endParaRPr lang="ar-SA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W=3X50Xcos30</a:t>
            </a:r>
          </a:p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=130 J</a:t>
            </a:r>
            <a:endParaRPr lang="ar-SA" sz="4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 19"/>
          <p:cNvSpPr/>
          <p:nvPr/>
        </p:nvSpPr>
        <p:spPr>
          <a:xfrm>
            <a:off x="0" y="1785926"/>
            <a:ext cx="3500430" cy="321471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latin typeface="Centaur" pitchFamily="18" charset="0"/>
            </a:endParaRPr>
          </a:p>
        </p:txBody>
      </p:sp>
      <p:sp>
        <p:nvSpPr>
          <p:cNvPr id="2" name="مربع نص 7"/>
          <p:cNvSpPr txBox="1"/>
          <p:nvPr/>
        </p:nvSpPr>
        <p:spPr>
          <a:xfrm>
            <a:off x="1643042" y="642918"/>
            <a:ext cx="6858048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متغيرة </a:t>
            </a:r>
          </a:p>
          <a:p>
            <a:pPr algn="l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varying</a:t>
            </a: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force</a:t>
            </a:r>
            <a:endParaRPr lang="en-GB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13</a:t>
            </a:fld>
            <a:endParaRPr lang="ar-S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857224" y="3429000"/>
            <a:ext cx="214314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 flipH="1" flipV="1">
            <a:off x="142050" y="2714620"/>
            <a:ext cx="1429554" cy="79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43174" y="3000372"/>
            <a:ext cx="4286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endParaRPr lang="ar-SA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1857364"/>
            <a:ext cx="5000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i="1" dirty="0" err="1" smtClean="0">
                <a:solidFill>
                  <a:schemeClr val="bg1"/>
                </a:solidFill>
                <a:latin typeface="Century Schoolbook" pitchFamily="18" charset="0"/>
              </a:rPr>
              <a:t>F</a:t>
            </a:r>
            <a:r>
              <a:rPr lang="en-US" sz="2000" i="1" baseline="-25000" dirty="0" err="1" smtClean="0">
                <a:solidFill>
                  <a:schemeClr val="bg1"/>
                </a:solidFill>
                <a:latin typeface="Century Schoolbook" pitchFamily="18" charset="0"/>
              </a:rPr>
              <a:t>x</a:t>
            </a:r>
            <a:endParaRPr lang="ar-SA" sz="2000" i="1" baseline="-25000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 flipH="1">
            <a:off x="1857356" y="2357430"/>
            <a:ext cx="71438" cy="1071570"/>
          </a:xfrm>
          <a:prstGeom prst="rect">
            <a:avLst/>
          </a:prstGeom>
          <a:solidFill>
            <a:srgbClr val="FF66FF"/>
          </a:solidFill>
          <a:ln>
            <a:solidFill>
              <a:srgbClr val="B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Freeform 22"/>
          <p:cNvSpPr/>
          <p:nvPr/>
        </p:nvSpPr>
        <p:spPr>
          <a:xfrm>
            <a:off x="1359568" y="2340142"/>
            <a:ext cx="1082843" cy="447174"/>
          </a:xfrm>
          <a:custGeom>
            <a:avLst/>
            <a:gdLst>
              <a:gd name="connsiteX0" fmla="*/ 0 w 1082843"/>
              <a:gd name="connsiteY0" fmla="*/ 415090 h 447174"/>
              <a:gd name="connsiteX1" fmla="*/ 240632 w 1082843"/>
              <a:gd name="connsiteY1" fmla="*/ 378995 h 447174"/>
              <a:gd name="connsiteX2" fmla="*/ 529390 w 1082843"/>
              <a:gd name="connsiteY2" fmla="*/ 6016 h 447174"/>
              <a:gd name="connsiteX3" fmla="*/ 1082843 w 1082843"/>
              <a:gd name="connsiteY3" fmla="*/ 342900 h 447174"/>
              <a:gd name="connsiteX4" fmla="*/ 1082843 w 1082843"/>
              <a:gd name="connsiteY4" fmla="*/ 342900 h 447174"/>
              <a:gd name="connsiteX5" fmla="*/ 1082843 w 1082843"/>
              <a:gd name="connsiteY5" fmla="*/ 342900 h 44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2843" h="447174">
                <a:moveTo>
                  <a:pt x="0" y="415090"/>
                </a:moveTo>
                <a:cubicBezTo>
                  <a:pt x="76200" y="431132"/>
                  <a:pt x="152401" y="447174"/>
                  <a:pt x="240632" y="378995"/>
                </a:cubicBezTo>
                <a:cubicBezTo>
                  <a:pt x="328863" y="310816"/>
                  <a:pt x="389021" y="12032"/>
                  <a:pt x="529390" y="6016"/>
                </a:cubicBezTo>
                <a:cubicBezTo>
                  <a:pt x="669759" y="0"/>
                  <a:pt x="1082843" y="342900"/>
                  <a:pt x="1082843" y="342900"/>
                </a:cubicBezTo>
                <a:lnTo>
                  <a:pt x="1082843" y="342900"/>
                </a:lnTo>
                <a:lnTo>
                  <a:pt x="1082843" y="342900"/>
                </a:lnTo>
              </a:path>
            </a:pathLst>
          </a:cu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Rounded Rectangular Callout 63"/>
          <p:cNvSpPr/>
          <p:nvPr/>
        </p:nvSpPr>
        <p:spPr>
          <a:xfrm>
            <a:off x="3500430" y="1714488"/>
            <a:ext cx="4857784" cy="857256"/>
          </a:xfrm>
          <a:prstGeom prst="wedgeRoundRectCallout">
            <a:avLst>
              <a:gd name="adj1" fmla="val -84010"/>
              <a:gd name="adj2" fmla="val 39062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تحرك جسم على المحور </a:t>
            </a:r>
            <a:r>
              <a:rPr lang="en-US" sz="20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تحت تأثير قوة متغيرة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85852" y="3357562"/>
            <a:ext cx="4286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bg1"/>
                </a:solidFill>
                <a:latin typeface="Century Schoolbook" pitchFamily="18" charset="0"/>
              </a:rPr>
              <a:t>x</a:t>
            </a:r>
            <a:r>
              <a:rPr lang="en-US" sz="2000" b="1" i="1" baseline="-25000" dirty="0" smtClean="0">
                <a:solidFill>
                  <a:schemeClr val="bg1"/>
                </a:solidFill>
                <a:latin typeface="Century Schoolbook" pitchFamily="18" charset="0"/>
              </a:rPr>
              <a:t>i</a:t>
            </a:r>
            <a:endParaRPr lang="ar-SA" sz="2000" b="1" i="1" baseline="-25000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71670" y="3357562"/>
            <a:ext cx="4286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b="1" i="1" dirty="0" err="1" smtClean="0">
                <a:solidFill>
                  <a:schemeClr val="bg1"/>
                </a:solidFill>
                <a:latin typeface="Centaur" pitchFamily="18" charset="0"/>
                <a:cs typeface="Arial" pitchFamily="34" charset="0"/>
              </a:rPr>
              <a:t>x</a:t>
            </a:r>
            <a:r>
              <a:rPr lang="en-US" sz="2400" b="1" i="1" baseline="-25000" dirty="0" err="1" smtClean="0">
                <a:solidFill>
                  <a:schemeClr val="bg1"/>
                </a:solidFill>
                <a:latin typeface="Centaur" pitchFamily="18" charset="0"/>
                <a:cs typeface="Arial" pitchFamily="34" charset="0"/>
              </a:rPr>
              <a:t>f</a:t>
            </a:r>
            <a:endParaRPr lang="ar-SA" sz="2400" b="1" i="1" baseline="-25000" dirty="0">
              <a:solidFill>
                <a:schemeClr val="bg1"/>
              </a:solidFill>
              <a:latin typeface="Centaur" pitchFamily="18" charset="0"/>
              <a:cs typeface="Arial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 rot="5400000">
            <a:off x="1142976" y="3143248"/>
            <a:ext cx="714380" cy="1588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1893075" y="3036091"/>
            <a:ext cx="785818" cy="1588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357158" y="5715016"/>
            <a:ext cx="5500726" cy="64294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المقدار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2400" b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baseline="-25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Δ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هو مساحة المستطيل الصغير</a:t>
            </a:r>
            <a:endParaRPr lang="ar-S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ounded Rectangular Callout 72"/>
          <p:cNvSpPr/>
          <p:nvPr/>
        </p:nvSpPr>
        <p:spPr>
          <a:xfrm>
            <a:off x="1000100" y="4214818"/>
            <a:ext cx="500066" cy="357190"/>
          </a:xfrm>
          <a:prstGeom prst="wedgeRoundRectCallout">
            <a:avLst>
              <a:gd name="adj1" fmla="val 124701"/>
              <a:gd name="adj2" fmla="val -260373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Symbol" pitchFamily="18" charset="2"/>
                <a:cs typeface="Traditional Arabic" pitchFamily="2" charset="-78"/>
              </a:rPr>
              <a:t>D</a:t>
            </a:r>
            <a:r>
              <a:rPr lang="en-US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endParaRPr lang="ar-SA" b="1" dirty="0"/>
          </a:p>
        </p:txBody>
      </p:sp>
      <p:sp>
        <p:nvSpPr>
          <p:cNvPr id="74" name="Rectangle 73"/>
          <p:cNvSpPr/>
          <p:nvPr/>
        </p:nvSpPr>
        <p:spPr>
          <a:xfrm>
            <a:off x="3286116" y="2714620"/>
            <a:ext cx="514353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 بفرض أن الجسم يتحرك بإزاحة صغيرة جداً </a:t>
            </a:r>
            <a:r>
              <a:rPr lang="en-US" sz="2800" b="1" dirty="0" err="1" smtClean="0">
                <a:solidFill>
                  <a:schemeClr val="bg1"/>
                </a:solidFill>
                <a:latin typeface="Symbol" pitchFamily="18" charset="2"/>
                <a:cs typeface="Traditional Arabic" pitchFamily="2" charset="-78"/>
              </a:rPr>
              <a:t>D</a:t>
            </a:r>
            <a:r>
              <a:rPr lang="en-US" sz="2800" b="1" i="1" dirty="0" err="1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x</a:t>
            </a:r>
            <a:endParaRPr lang="ar-SA" sz="2800" b="1" i="1" dirty="0" smtClean="0">
              <a:solidFill>
                <a:schemeClr val="bg1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143240" y="3643314"/>
            <a:ext cx="5429288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 باعتبار مركبة القوة </a:t>
            </a:r>
            <a:r>
              <a:rPr lang="en-US" sz="2800" b="1" dirty="0" err="1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F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x</a:t>
            </a:r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Traditional Arabic" pitchFamily="2" charset="-78"/>
              </a:rPr>
              <a:t> ثابتة خلال هذه الإزاحة.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214810" y="4714884"/>
            <a:ext cx="4071966" cy="7143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Tx/>
              <a:buChar char="-"/>
            </a:pPr>
            <a:r>
              <a:rPr lang="ar-SA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     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en-US" sz="2400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endParaRPr lang="ar-SA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4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14</a:t>
            </a:fld>
            <a:endParaRPr lang="ar-SA" dirty="0"/>
          </a:p>
        </p:txBody>
      </p:sp>
      <p:sp>
        <p:nvSpPr>
          <p:cNvPr id="30" name="Rectangle 29"/>
          <p:cNvSpPr/>
          <p:nvPr/>
        </p:nvSpPr>
        <p:spPr>
          <a:xfrm>
            <a:off x="3714744" y="1000108"/>
            <a:ext cx="4857784" cy="9286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عند تقسيم كل الفترة إلى مسافات صغيرة </a:t>
            </a:r>
            <a:r>
              <a:rPr lang="en-US" sz="2800" b="1" dirty="0" err="1" smtClean="0">
                <a:solidFill>
                  <a:schemeClr val="bg1"/>
                </a:solidFill>
                <a:latin typeface="Symbol" pitchFamily="18" charset="2"/>
                <a:cs typeface="Traditional Arabic" pitchFamily="2" charset="-78"/>
              </a:rPr>
              <a:t>D</a:t>
            </a:r>
            <a:r>
              <a:rPr lang="en-US" sz="2800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ar-SA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 الشغل الكلي :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3" name="Rectangle 32"/>
          <p:cNvSpPr/>
          <p:nvPr/>
        </p:nvSpPr>
        <p:spPr>
          <a:xfrm>
            <a:off x="3643306" y="3214686"/>
            <a:ext cx="4857784" cy="928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وباعتبار هذه الإزاحة متناهية في الصغر. فإن الشغل الكلي يعطى </a:t>
            </a:r>
            <a:r>
              <a:rPr lang="ar-SA" sz="2800" b="1" dirty="0" err="1" smtClean="0">
                <a:solidFill>
                  <a:schemeClr val="bg1"/>
                </a:solidFill>
                <a:cs typeface="Traditional Arabic" pitchFamily="2" charset="-78"/>
              </a:rPr>
              <a:t>بـ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:</a:t>
            </a:r>
            <a:endParaRPr lang="ar-SA" sz="2800" b="1" dirty="0" smtClean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1571604" y="3571876"/>
            <a:ext cx="2153311" cy="1357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1393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4214810" y="1714488"/>
            <a:ext cx="1969125" cy="1143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4" cstate="print">
            <a:lum bright="-7000"/>
          </a:blip>
          <a:srcRect/>
          <a:stretch>
            <a:fillRect/>
          </a:stretch>
        </p:blipFill>
        <p:spPr bwMode="auto">
          <a:xfrm>
            <a:off x="428596" y="642918"/>
            <a:ext cx="2857520" cy="275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5" cstate="print">
            <a:lum bright="-1000"/>
          </a:blip>
          <a:srcRect/>
          <a:stretch>
            <a:fillRect/>
          </a:stretch>
        </p:blipFill>
        <p:spPr bwMode="auto">
          <a:xfrm>
            <a:off x="5000628" y="4055734"/>
            <a:ext cx="3447585" cy="257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Rounded Rectangular Callout 40"/>
          <p:cNvSpPr/>
          <p:nvPr/>
        </p:nvSpPr>
        <p:spPr>
          <a:xfrm>
            <a:off x="428596" y="5000636"/>
            <a:ext cx="4000528" cy="1500198"/>
          </a:xfrm>
          <a:prstGeom prst="wedgeRoundRectCallout">
            <a:avLst>
              <a:gd name="adj1" fmla="val 88896"/>
              <a:gd name="adj2" fmla="val -1867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قوة متغيرة عندما يتحرك الجسم من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إلى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و تساوي المساحة تحت المنحنى.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00306"/>
            <a:ext cx="52006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15</a:t>
            </a:fld>
            <a:endParaRPr lang="ar-SA" dirty="0"/>
          </a:p>
        </p:txBody>
      </p:sp>
      <p:sp>
        <p:nvSpPr>
          <p:cNvPr id="3" name="Oval 2"/>
          <p:cNvSpPr/>
          <p:nvPr/>
        </p:nvSpPr>
        <p:spPr>
          <a:xfrm>
            <a:off x="7643834" y="928670"/>
            <a:ext cx="1071570" cy="571504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مثال</a:t>
            </a:r>
            <a:endParaRPr lang="ar-SA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472" y="1500174"/>
            <a:ext cx="8072494" cy="1214446"/>
          </a:xfrm>
          <a:prstGeom prst="rect">
            <a:avLst/>
          </a:prstGeom>
          <a:solidFill>
            <a:srgbClr val="FFF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تؤثر قوة متغيرة على جسم كما في الشكل. احسبي الشغل المبذول بواسطة هذه القوة إذا تحرك الجسم من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=0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إلى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=6m 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.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42984"/>
            <a:ext cx="40005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مستدير الزوايا 6"/>
          <p:cNvSpPr/>
          <p:nvPr/>
        </p:nvSpPr>
        <p:spPr>
          <a:xfrm>
            <a:off x="5724128" y="2780928"/>
            <a:ext cx="2520280" cy="37444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المساحة تحت المنحنى:</a:t>
            </a:r>
          </a:p>
          <a:p>
            <a:pPr algn="ctr"/>
            <a:r>
              <a:rPr lang="ar-SA" dirty="0" smtClean="0"/>
              <a:t>1- مساحة المستطيل:</a:t>
            </a:r>
          </a:p>
          <a:p>
            <a:pPr algn="ctr"/>
            <a:r>
              <a:rPr lang="en-US" dirty="0" smtClean="0"/>
              <a:t>4x5=20 J</a:t>
            </a:r>
          </a:p>
          <a:p>
            <a:pPr algn="ctr"/>
            <a:r>
              <a:rPr lang="ar-SA" dirty="0" smtClean="0"/>
              <a:t>2- مساحة المثلث:</a:t>
            </a:r>
          </a:p>
          <a:p>
            <a:pPr algn="ctr"/>
            <a:r>
              <a:rPr lang="en-US" dirty="0" smtClean="0"/>
              <a:t>1/2x5x2=5 J</a:t>
            </a:r>
          </a:p>
          <a:p>
            <a:pPr algn="ctr"/>
            <a:r>
              <a:rPr lang="ar-SA" dirty="0" smtClean="0"/>
              <a:t>وبالتالي:</a:t>
            </a:r>
          </a:p>
          <a:p>
            <a:pPr algn="ctr"/>
            <a:r>
              <a:rPr lang="ar-SA" dirty="0" smtClean="0"/>
              <a:t>المساحة الإجمالية:</a:t>
            </a:r>
          </a:p>
          <a:p>
            <a:pPr algn="ctr"/>
            <a:r>
              <a:rPr lang="ar-SA" dirty="0" smtClean="0"/>
              <a:t>وبالتالي يكون الشغل الكلي= 25 </a:t>
            </a:r>
            <a:r>
              <a:rPr lang="ar-SA" dirty="0" err="1" smtClean="0"/>
              <a:t>جول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857752" y="1071546"/>
            <a:ext cx="3714776" cy="17145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إن القوة التي تؤثر على جسم ما لا يلزم أن تكون ثابتة خلال مسافة الحركة بل قد تتغير بالزيادة أو النقصان</a:t>
            </a:r>
            <a:endParaRPr lang="ar-SA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16</a:t>
            </a:fld>
            <a:endParaRPr lang="ar-SA" dirty="0"/>
          </a:p>
        </p:txBody>
      </p:sp>
      <p:sp>
        <p:nvSpPr>
          <p:cNvPr id="3" name="مربع نص 7"/>
          <p:cNvSpPr txBox="1"/>
          <p:nvPr/>
        </p:nvSpPr>
        <p:spPr>
          <a:xfrm>
            <a:off x="4714876" y="142852"/>
            <a:ext cx="4143404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بواسطة زنبرك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 done by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spring</a:t>
            </a:r>
            <a:endParaRPr lang="en-GB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14876" y="2857496"/>
            <a:ext cx="4071966" cy="26432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السطح أفقي أملس.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توصل الكتلة بطرف الزنبرك الحر.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عند سحب أو ضغط الزنبرك مسافة صغيرة من موضع سكونه، فإنه يؤثر   بقوة  الاسترجاع على الكتلة. </a:t>
            </a:r>
            <a:endParaRPr lang="ar-S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636" y="214290"/>
            <a:ext cx="4254694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4572000" y="5357826"/>
          <a:ext cx="2232437" cy="714380"/>
        </p:xfrm>
        <a:graphic>
          <a:graphicData uri="http://schemas.openxmlformats.org/presentationml/2006/ole">
            <p:oleObj spid="_x0000_s24581" name="Equation" r:id="rId4" imgW="571320" imgH="228600" progId="Equation.3">
              <p:embed/>
            </p:oleObj>
          </a:graphicData>
        </a:graphic>
      </p:graphicFrame>
      <p:sp>
        <p:nvSpPr>
          <p:cNvPr id="9" name="وسيلة شرح مستطيلة مستديرة الزوايا 7"/>
          <p:cNvSpPr/>
          <p:nvPr/>
        </p:nvSpPr>
        <p:spPr>
          <a:xfrm>
            <a:off x="7286644" y="5857892"/>
            <a:ext cx="1476385" cy="642942"/>
          </a:xfrm>
          <a:prstGeom prst="wedgeRoundRectCallout">
            <a:avLst>
              <a:gd name="adj1" fmla="val -114950"/>
              <a:gd name="adj2" fmla="val -12465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ثابت القوة</a:t>
            </a:r>
            <a:endParaRPr lang="en-GB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25" name="وسيلة شرح مستطيلة مستديرة الزوايا 8"/>
          <p:cNvSpPr/>
          <p:nvPr/>
        </p:nvSpPr>
        <p:spPr>
          <a:xfrm>
            <a:off x="4071934" y="6000744"/>
            <a:ext cx="2786082" cy="857256"/>
          </a:xfrm>
          <a:prstGeom prst="wedgeRoundRectCallout">
            <a:avLst>
              <a:gd name="adj1" fmla="val -18050"/>
              <a:gd name="adj2" fmla="val -93705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قانون </a:t>
            </a:r>
            <a:r>
              <a:rPr lang="ar-SA" sz="2800" b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هوك</a:t>
            </a:r>
            <a:endParaRPr lang="ar-SA" sz="2800" b="1" dirty="0" smtClean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Hooke’s  law</a:t>
            </a:r>
            <a:endParaRPr lang="en-GB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1438" y="6072182"/>
            <a:ext cx="3786182" cy="5715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س) ما هي وحدة </a:t>
            </a:r>
            <a:r>
              <a:rPr lang="en-US" sz="2400" b="1" dirty="0" smtClean="0"/>
              <a:t>K</a:t>
            </a:r>
            <a:r>
              <a:rPr lang="ar-SA" sz="2400" b="1" dirty="0" smtClean="0"/>
              <a:t>؟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17</a:t>
            </a:fld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4000496" y="1142984"/>
            <a:ext cx="4500594" cy="1071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الإشارة السالبة تعني أن القوة المؤثرة دائماً عكس اتجاه الإزاحة.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6314" y="2428868"/>
            <a:ext cx="3071834" cy="714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ما هي القوة المؤثرة؟</a:t>
            </a:r>
            <a:endParaRPr lang="ar-SA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43372" y="3286124"/>
            <a:ext cx="4500594" cy="9144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القوة هي قوة استرجاع الزنبرك بعد الشد أو الضغط.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43372" y="4357694"/>
            <a:ext cx="4500594" cy="8572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- بعد الشد، القوة المؤثرة سالبة بينما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موجبة.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72" y="5357826"/>
            <a:ext cx="4500594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- بعد الضغط، القوة المؤثرة موجبة بينما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سالبة.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6643702" y="571480"/>
          <a:ext cx="2009181" cy="642938"/>
        </p:xfrm>
        <a:graphic>
          <a:graphicData uri="http://schemas.openxmlformats.org/presentationml/2006/ole">
            <p:oleObj spid="_x0000_s26627" name="Equation" r:id="rId3" imgW="571320" imgH="228600" progId="Equation.3">
              <p:embed/>
            </p:oleObj>
          </a:graphicData>
        </a:graphic>
      </p:graphicFrame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3537032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18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714348" y="785794"/>
            <a:ext cx="7858180" cy="10001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لحساب الشغل المبذول بواسطة قوة الزنبرك عندما تتحرك الكتلة من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–</a:t>
            </a:r>
            <a:r>
              <a:rPr lang="en-US" sz="2800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إلى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=0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نطبق المعادلة: 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50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2125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857224" y="2214554"/>
            <a:ext cx="5273675" cy="2049463"/>
          </a:xfrm>
          <a:prstGeom prst="rect">
            <a:avLst/>
          </a:prstGeom>
          <a:solidFill>
            <a:srgbClr val="CFDDED"/>
          </a:solidFill>
        </p:spPr>
      </p:pic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2506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1472" y="4500570"/>
            <a:ext cx="8001056" cy="107157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وبالمثل يكون الشغل المبذول بواسطة قوة الزنبرك عندما تتحرك الكتلة 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من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0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إلى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7660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100000"/>
          </a:blip>
          <a:srcRect/>
          <a:stretch>
            <a:fillRect/>
          </a:stretch>
        </p:blipFill>
        <p:spPr bwMode="auto">
          <a:xfrm>
            <a:off x="3286116" y="5715016"/>
            <a:ext cx="2640450" cy="1000132"/>
          </a:xfrm>
          <a:prstGeom prst="rect">
            <a:avLst/>
          </a:prstGeom>
          <a:solidFill>
            <a:srgbClr val="FF6699"/>
          </a:solidFill>
        </p:spPr>
      </p:pic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0" y="1074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100000"/>
          </a:blip>
          <a:srcRect/>
          <a:stretch>
            <a:fillRect/>
          </a:stretch>
        </p:blipFill>
        <p:spPr bwMode="auto">
          <a:xfrm>
            <a:off x="4357686" y="1391490"/>
            <a:ext cx="1985734" cy="1251692"/>
          </a:xfrm>
          <a:prstGeom prst="rect">
            <a:avLst/>
          </a:prstGeom>
          <a:solidFill>
            <a:srgbClr val="00FF00"/>
          </a:solidFill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5487957"/>
            <a:ext cx="457200" cy="365125"/>
          </a:xfrm>
        </p:spPr>
        <p:txBody>
          <a:bodyPr/>
          <a:lstStyle/>
          <a:p>
            <a:fld id="{0195B88D-4394-4E0E-8E0C-29FBB57A1AC7}" type="slidenum">
              <a:rPr lang="ar-SA" smtClean="0"/>
              <a:pPr/>
              <a:t>19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857224" y="142828"/>
            <a:ext cx="6858048" cy="1357322"/>
          </a:xfrm>
          <a:prstGeom prst="rect">
            <a:avLst/>
          </a:prstGeom>
          <a:solidFill>
            <a:srgbClr val="FFFF8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cs typeface="Traditional Arabic" pitchFamily="2" charset="-78"/>
              </a:rPr>
              <a:t>الشغل المبذول بواسطة قوة الزنبرك عندما تتحرك الكتلة  من </a:t>
            </a:r>
            <a:r>
              <a:rPr lang="en-US" sz="3200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3200" b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</a:t>
            </a:r>
            <a:r>
              <a:rPr lang="ar-SA" sz="32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  <a:cs typeface="Traditional Arabic" pitchFamily="2" charset="-78"/>
              </a:rPr>
              <a:t>إلى </a:t>
            </a:r>
            <a:r>
              <a:rPr lang="en-US" sz="32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-</a:t>
            </a:r>
            <a:r>
              <a:rPr lang="en-US" sz="3200" b="1" i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3200" b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</a:t>
            </a:r>
            <a:r>
              <a:rPr lang="ar-SA" sz="32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ar-SA" sz="32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5984" y="1285836"/>
            <a:ext cx="1357322" cy="64294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</a:rPr>
              <a:t>W=0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4414" y="2717460"/>
            <a:ext cx="6929486" cy="85725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الشغل المبذول بواسطة </a:t>
            </a:r>
            <a:r>
              <a:rPr lang="ar-SA" sz="2800" b="1" u="sng" dirty="0" smtClean="0">
                <a:solidFill>
                  <a:schemeClr val="bg1"/>
                </a:solidFill>
                <a:cs typeface="Traditional Arabic" pitchFamily="2" charset="-78"/>
              </a:rPr>
              <a:t>قوة الزنبرك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عندما تتحرك الكتلة بين موضعين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-92871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579407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714348" y="3503278"/>
            <a:ext cx="4390806" cy="1068706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3476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86182" y="1643026"/>
            <a:ext cx="5072098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0"/>
            <a:r>
              <a:rPr lang="ar-SA" b="1" dirty="0" smtClean="0"/>
              <a:t>إن الشغل المبذول بقوة الزنبرك يساوي صفراً في أي حركة تنتهي من حيث بدأت</a:t>
            </a:r>
            <a:endParaRPr lang="ar-SA" b="1" dirty="0"/>
          </a:p>
        </p:txBody>
      </p:sp>
      <p:pic>
        <p:nvPicPr>
          <p:cNvPr id="117761" name="Picture 1"/>
          <p:cNvPicPr>
            <a:picLocks noChangeAspect="1" noChangeArrowheads="1"/>
          </p:cNvPicPr>
          <p:nvPr/>
        </p:nvPicPr>
        <p:blipFill>
          <a:blip r:embed="rId3"/>
          <a:srcRect l="14963" t="5109" r="4613" b="10592"/>
          <a:stretch>
            <a:fillRect/>
          </a:stretch>
        </p:blipFill>
        <p:spPr bwMode="auto">
          <a:xfrm>
            <a:off x="5214942" y="3571876"/>
            <a:ext cx="3714776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784410"/>
            <a:ext cx="3807057" cy="25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20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714348" y="428604"/>
            <a:ext cx="7929618" cy="92869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الشغل المبذول على الزنبرك بواسطة قوة مؤثرة(خارجية)   </a:t>
            </a:r>
          </a:p>
          <a:p>
            <a:pPr algn="l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en-GB" sz="2400" b="1" dirty="0" smtClean="0">
                <a:solidFill>
                  <a:schemeClr val="bg1"/>
                </a:solidFill>
                <a:latin typeface="Century Schoolbook" pitchFamily="18" charset="0"/>
                <a:cs typeface="+mj-cs"/>
              </a:rPr>
              <a:t>Work done by </a:t>
            </a:r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+mj-cs"/>
              </a:rPr>
              <a:t>an </a:t>
            </a:r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applied force</a:t>
            </a:r>
            <a:endParaRPr lang="ar-SA" sz="2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6000760" y="4286256"/>
            <a:ext cx="2714644" cy="13573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جذب صخرة من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=0</a:t>
            </a:r>
            <a:r>
              <a:rPr lang="en-US" sz="2400" b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إلى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max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857224" y="3429000"/>
            <a:ext cx="3635898" cy="5524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15" name="وسيلة شرح مستطيلة مستديرة الزوايا 14"/>
          <p:cNvSpPr/>
          <p:nvPr/>
        </p:nvSpPr>
        <p:spPr>
          <a:xfrm>
            <a:off x="642910" y="2143116"/>
            <a:ext cx="4000528" cy="928694"/>
          </a:xfrm>
          <a:prstGeom prst="wedgeRoundRectCallout">
            <a:avLst>
              <a:gd name="adj1" fmla="val -36596"/>
              <a:gd name="adj2" fmla="val 896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القوة المستخدمة تساوي </a:t>
            </a:r>
            <a:r>
              <a:rPr lang="ar-SA" sz="2400" b="1" dirty="0" err="1" smtClean="0"/>
              <a:t>و</a:t>
            </a:r>
            <a:r>
              <a:rPr lang="ar-SA" sz="2400" b="1" dirty="0" smtClean="0"/>
              <a:t> تضاد قوة الزنبرك</a:t>
            </a:r>
            <a:endParaRPr lang="ar-SA" sz="2400" b="1" dirty="0"/>
          </a:p>
        </p:txBody>
      </p:sp>
      <p:pic>
        <p:nvPicPr>
          <p:cNvPr id="84993" name="Picture 1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28596" y="5357826"/>
            <a:ext cx="6084124" cy="100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وسيلة شرح مستطيلة مستديرة الزوايا 15"/>
          <p:cNvSpPr/>
          <p:nvPr/>
        </p:nvSpPr>
        <p:spPr>
          <a:xfrm>
            <a:off x="1071538" y="4214818"/>
            <a:ext cx="4000528" cy="642942"/>
          </a:xfrm>
          <a:prstGeom prst="wedgeRoundRectCallout">
            <a:avLst>
              <a:gd name="adj1" fmla="val -56300"/>
              <a:gd name="adj2" fmla="val 16813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الشغل المبذول بهذه القوة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21</a:t>
            </a:fld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928662" y="1500174"/>
            <a:ext cx="7429552" cy="121444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علق زنبرك عمودياً وعلق في نهايته كتلة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0.55kg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فسحب مسافة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2cm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. احسبي ثابت القوة للزنبرك.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5786" y="3643314"/>
            <a:ext cx="7643866" cy="121444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احسبي الشغل المبذول بواسطة الزنبرك إذا أثرت عليه قوة سحب فسحبته مسافة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x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=17 mm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. حيث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k= 408 N/m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.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 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15206" y="3214686"/>
            <a:ext cx="1357322" cy="571504"/>
          </a:xfrm>
          <a:prstGeom prst="ellipse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سؤال2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7" name="Oval 6"/>
          <p:cNvSpPr/>
          <p:nvPr/>
        </p:nvSpPr>
        <p:spPr>
          <a:xfrm>
            <a:off x="7215206" y="1000108"/>
            <a:ext cx="1357322" cy="571504"/>
          </a:xfrm>
          <a:prstGeom prst="ellipse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سؤال1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22</a:t>
            </a:fld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1000100" y="500042"/>
            <a:ext cx="7215238" cy="9286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 sz="2800" b="1" dirty="0" smtClean="0">
              <a:solidFill>
                <a:schemeClr val="bg1"/>
              </a:solidFill>
              <a:cs typeface="Traditional Arabic" pitchFamily="2" charset="-78"/>
            </a:endParaRP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نظرية الشغل – الطاقة الحركية</a:t>
            </a:r>
          </a:p>
          <a:p>
            <a:pPr algn="l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The work – Kinetic Energy Theorem </a:t>
            </a:r>
            <a:endParaRPr lang="ar-SA" sz="2400" b="1" dirty="0" smtClean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86314" y="3357562"/>
            <a:ext cx="3714776" cy="12144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يتحرك جسم كتلته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باتجاه اليمين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بتأثير قوة أفقية </a:t>
            </a:r>
            <a:r>
              <a:rPr lang="en-US" sz="2800" b="1" dirty="0" smtClean="0">
                <a:solidFill>
                  <a:schemeClr val="bg1"/>
                </a:solidFill>
                <a:cs typeface="Traditional Arabic" pitchFamily="2" charset="-78"/>
              </a:rPr>
              <a:t>∑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F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بإزاحة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d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29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876"/>
            <a:ext cx="3748206" cy="2609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1" name="مستطيل مستدير الزوايا 30"/>
          <p:cNvSpPr/>
          <p:nvPr/>
        </p:nvSpPr>
        <p:spPr>
          <a:xfrm>
            <a:off x="714348" y="1500174"/>
            <a:ext cx="7572428" cy="17145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latin typeface="Arial" pitchFamily="34" charset="0"/>
                <a:cs typeface="Arial" pitchFamily="34" charset="0"/>
              </a:rPr>
              <a:t>* لا يمكن استخدام قانون نيوتن الثاني لحل مسائل تحوي قوى معقدة.</a:t>
            </a:r>
          </a:p>
          <a:p>
            <a:r>
              <a:rPr lang="ar-SA" sz="2400" b="1" dirty="0" smtClean="0">
                <a:latin typeface="Arial" pitchFamily="34" charset="0"/>
                <a:cs typeface="Arial" pitchFamily="34" charset="0"/>
              </a:rPr>
              <a:t>* هناك طريقة أخرى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هي إيجاد العلاقة بين سرعة الجسم المتحرك تحت تأثير بعض القوى. إذا ما أمكن حساب الشغل المبذول على جسم فأحدث إزاحة معينة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من ثم حساب التغير في سرعة الجسم.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2000" y="5357826"/>
            <a:ext cx="3429024" cy="1071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حسب قانون نيوتن الثاني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F=ma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214546" y="3714752"/>
            <a:ext cx="500066" cy="357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endParaRPr lang="ar-S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utoUpdateAnimBg="0"/>
      <p:bldP spid="27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23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928662" y="500042"/>
            <a:ext cx="7215238" cy="9286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 sz="2800" b="1" dirty="0" smtClean="0">
              <a:solidFill>
                <a:schemeClr val="bg1"/>
              </a:solidFill>
              <a:cs typeface="Traditional Arabic" pitchFamily="2" charset="-78"/>
            </a:endParaRPr>
          </a:p>
          <a:p>
            <a:r>
              <a:rPr lang="ar-S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نظرية الشغل – الطاقة الحركية</a:t>
            </a:r>
          </a:p>
          <a:p>
            <a:pPr algn="l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The work – Kinetic Energy Theorem </a:t>
            </a:r>
            <a:endParaRPr lang="ar-SA" sz="2400" b="1" dirty="0" smtClean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714612" y="1500174"/>
            <a:ext cx="3429024" cy="1071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حسب قانون نيوتن الثاني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F=ma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14282" y="2643182"/>
          <a:ext cx="3625872" cy="785818"/>
        </p:xfrm>
        <a:graphic>
          <a:graphicData uri="http://schemas.openxmlformats.org/presentationml/2006/ole">
            <p:oleObj spid="_x0000_s113666" name="معادلة" r:id="rId3" imgW="965160" imgH="241200" progId="Equation.3">
              <p:embed/>
            </p:oleObj>
          </a:graphicData>
        </a:graphic>
      </p:graphicFrame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4786314" y="2500307"/>
          <a:ext cx="3482975" cy="928694"/>
        </p:xfrm>
        <a:graphic>
          <a:graphicData uri="http://schemas.openxmlformats.org/presentationml/2006/ole">
            <p:oleObj spid="_x0000_s113667" name="معادلة" r:id="rId4" imgW="927000" imgH="431640" progId="Equation.3">
              <p:embed/>
            </p:oleObj>
          </a:graphicData>
        </a:graphic>
      </p:graphicFrame>
      <p:sp>
        <p:nvSpPr>
          <p:cNvPr id="8" name="Right Arrow 7"/>
          <p:cNvSpPr/>
          <p:nvPr/>
        </p:nvSpPr>
        <p:spPr>
          <a:xfrm>
            <a:off x="3786182" y="2786058"/>
            <a:ext cx="928694" cy="500066"/>
          </a:xfrm>
          <a:prstGeom prst="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113669" name="Object 5"/>
          <p:cNvGraphicFramePr>
            <a:graphicFrameLocks noChangeAspect="1"/>
          </p:cNvGraphicFramePr>
          <p:nvPr/>
        </p:nvGraphicFramePr>
        <p:xfrm>
          <a:off x="428596" y="3643314"/>
          <a:ext cx="3000396" cy="928694"/>
        </p:xfrm>
        <a:graphic>
          <a:graphicData uri="http://schemas.openxmlformats.org/presentationml/2006/ole">
            <p:oleObj spid="_x0000_s113669" name="معادلة" r:id="rId5" imgW="1498320" imgH="482400" progId="Equation.3">
              <p:embed/>
            </p:oleObj>
          </a:graphicData>
        </a:graphic>
      </p:graphicFrame>
      <p:sp>
        <p:nvSpPr>
          <p:cNvPr id="11" name="Right Arrow 10"/>
          <p:cNvSpPr/>
          <p:nvPr/>
        </p:nvSpPr>
        <p:spPr>
          <a:xfrm>
            <a:off x="3714744" y="3929066"/>
            <a:ext cx="928694" cy="500066"/>
          </a:xfrm>
          <a:prstGeom prst="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113670" name="Object 6"/>
          <p:cNvGraphicFramePr>
            <a:graphicFrameLocks noChangeAspect="1"/>
          </p:cNvGraphicFramePr>
          <p:nvPr/>
        </p:nvGraphicFramePr>
        <p:xfrm>
          <a:off x="5397500" y="3571876"/>
          <a:ext cx="2492375" cy="928687"/>
        </p:xfrm>
        <a:graphic>
          <a:graphicData uri="http://schemas.openxmlformats.org/presentationml/2006/ole">
            <p:oleObj spid="_x0000_s113670" name="معادلة" r:id="rId6" imgW="1244520" imgH="482400" progId="Equation.3">
              <p:embed/>
            </p:oleObj>
          </a:graphicData>
        </a:graphic>
      </p:graphicFrame>
      <p:graphicFrame>
        <p:nvGraphicFramePr>
          <p:cNvPr id="113671" name="Object 7"/>
          <p:cNvGraphicFramePr>
            <a:graphicFrameLocks noChangeAspect="1"/>
          </p:cNvGraphicFramePr>
          <p:nvPr/>
        </p:nvGraphicFramePr>
        <p:xfrm>
          <a:off x="1703388" y="4714875"/>
          <a:ext cx="4297362" cy="758825"/>
        </p:xfrm>
        <a:graphic>
          <a:graphicData uri="http://schemas.openxmlformats.org/presentationml/2006/ole">
            <p:oleObj spid="_x0000_s113671" name="معادلة" r:id="rId7" imgW="2145960" imgH="393480" progId="Equation.3">
              <p:embed/>
            </p:oleObj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00034" y="5500702"/>
            <a:ext cx="8072494" cy="13572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أي أن الشغل المبذول يساوي التغير في“ الطاقة الحركية“،وهذا يعني أن الطاقة الحركية تمثل ”الشغل“ الذي يمكن للجسم أن يبذله بسبب حركته.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نجمة مكونة من 12 نقطة 17"/>
          <p:cNvSpPr/>
          <p:nvPr/>
        </p:nvSpPr>
        <p:spPr>
          <a:xfrm>
            <a:off x="0" y="2643182"/>
            <a:ext cx="2286016" cy="1285884"/>
          </a:xfrm>
          <a:prstGeom prst="star1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نتيجة</a:t>
            </a:r>
            <a:endParaRPr lang="ar-SA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24</a:t>
            </a:fld>
            <a:endParaRPr lang="ar-SA" dirty="0"/>
          </a:p>
        </p:txBody>
      </p:sp>
      <p:grpSp>
        <p:nvGrpSpPr>
          <p:cNvPr id="4" name="Group 3"/>
          <p:cNvGrpSpPr/>
          <p:nvPr/>
        </p:nvGrpSpPr>
        <p:grpSpPr>
          <a:xfrm>
            <a:off x="2357422" y="1500174"/>
            <a:ext cx="6215106" cy="1443161"/>
            <a:chOff x="2984560" y="4286256"/>
            <a:chExt cx="5445095" cy="1443161"/>
          </a:xfrm>
        </p:grpSpPr>
        <p:sp>
          <p:nvSpPr>
            <p:cNvPr id="5" name="مربع نص 2"/>
            <p:cNvSpPr txBox="1"/>
            <p:nvPr/>
          </p:nvSpPr>
          <p:spPr>
            <a:xfrm>
              <a:off x="2984560" y="4405978"/>
              <a:ext cx="5445095" cy="132343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  <a:cs typeface="Traditional Arabic" pitchFamily="2" charset="-78"/>
                </a:rPr>
                <a:t>المقدار    </a:t>
              </a:r>
              <a:r>
                <a:rPr lang="en-GB" sz="2800" b="1" dirty="0" smtClean="0">
                  <a:solidFill>
                    <a:schemeClr val="bg1"/>
                  </a:solidFill>
                </a:rPr>
                <a:t>  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800" b="1" dirty="0" smtClean="0">
                  <a:solidFill>
                    <a:schemeClr val="bg1"/>
                  </a:solidFill>
                </a:rPr>
                <a:t>    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 </a:t>
              </a:r>
              <a:r>
                <a:rPr lang="ar-SA" sz="2800" b="1" dirty="0" smtClean="0">
                  <a:solidFill>
                    <a:schemeClr val="bg1"/>
                  </a:solidFill>
                  <a:cs typeface="Traditional Arabic" pitchFamily="2" charset="-78"/>
                </a:rPr>
                <a:t>يسمى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r>
                <a:rPr lang="ar-SA" sz="2800" b="1" u="sng" dirty="0" smtClean="0">
                  <a:solidFill>
                    <a:srgbClr val="FF0000"/>
                  </a:solidFill>
                  <a:cs typeface="Traditional Arabic" pitchFamily="2" charset="-78"/>
                </a:rPr>
                <a:t>طاقة الحركة </a:t>
              </a:r>
              <a:r>
                <a:rPr lang="en-GB" sz="2400" b="1" u="sng" dirty="0" smtClean="0">
                  <a:solidFill>
                    <a:srgbClr val="FF0000"/>
                  </a:solidFill>
                  <a:latin typeface="Century Schoolbook" pitchFamily="18" charset="0"/>
                  <a:cs typeface="Traditional Arabic" pitchFamily="2" charset="-78"/>
                </a:rPr>
                <a:t>kinetic energy</a:t>
              </a:r>
              <a:r>
                <a:rPr lang="ar-SA" sz="2400" b="1" u="sng" dirty="0" smtClean="0">
                  <a:solidFill>
                    <a:srgbClr val="FF0000"/>
                  </a:solidFill>
                  <a:latin typeface="Century Schoolbook" pitchFamily="18" charset="0"/>
                  <a:cs typeface="Traditional Arabic" pitchFamily="2" charset="-78"/>
                </a:rPr>
                <a:t> </a:t>
              </a:r>
            </a:p>
            <a:p>
              <a:endParaRPr lang="ar-SA" sz="2400" b="1" u="sng" dirty="0" smtClean="0">
                <a:solidFill>
                  <a:srgbClr val="FF0000"/>
                </a:solidFill>
                <a:latin typeface="Century Schoolbook" pitchFamily="18" charset="0"/>
                <a:cs typeface="Traditional Arabic" pitchFamily="2" charset="-78"/>
              </a:endParaRPr>
            </a:p>
            <a:p>
              <a:r>
                <a:rPr lang="ar-SA" sz="2400" b="1" u="sng" dirty="0" smtClean="0">
                  <a:solidFill>
                    <a:schemeClr val="bg1"/>
                  </a:solidFill>
                  <a:latin typeface="Century Schoolbook" pitchFamily="18" charset="0"/>
                  <a:cs typeface="Traditional Arabic" pitchFamily="2" charset="-78"/>
                </a:rPr>
                <a:t> </a:t>
              </a:r>
              <a:r>
                <a:rPr lang="ar-SA" sz="2800" b="1" dirty="0" smtClean="0">
                  <a:solidFill>
                    <a:schemeClr val="bg1"/>
                  </a:solidFill>
                  <a:cs typeface="Traditional Arabic" pitchFamily="2" charset="-78"/>
                </a:rPr>
                <a:t>ويرمز له </a:t>
              </a:r>
              <a:r>
                <a:rPr lang="ar-SA" sz="2800" b="1" dirty="0" err="1" smtClean="0">
                  <a:solidFill>
                    <a:schemeClr val="bg1"/>
                  </a:solidFill>
                  <a:cs typeface="Traditional Arabic" pitchFamily="2" charset="-78"/>
                </a:rPr>
                <a:t>بــ</a:t>
              </a:r>
              <a:r>
                <a:rPr lang="ar-SA" sz="2800" b="1" dirty="0" smtClean="0">
                  <a:solidFill>
                    <a:schemeClr val="bg1"/>
                  </a:solidFill>
                  <a:cs typeface="Traditional Arabic" pitchFamily="2" charset="-78"/>
                </a:rPr>
                <a:t> </a:t>
              </a:r>
              <a:r>
                <a:rPr lang="en-GB" sz="2800" b="1" dirty="0" smtClean="0">
                  <a:solidFill>
                    <a:schemeClr val="bg1"/>
                  </a:solidFill>
                  <a:cs typeface="Traditional Arabic" pitchFamily="2" charset="-78"/>
                </a:rPr>
                <a:t>.</a:t>
              </a:r>
              <a:r>
                <a:rPr lang="en-GB" sz="2400" b="1" dirty="0" smtClean="0">
                  <a:solidFill>
                    <a:schemeClr val="bg1"/>
                  </a:solidFill>
                  <a:latin typeface="Century Schoolbook" pitchFamily="18" charset="0"/>
                  <a:cs typeface="Traditional Arabic" pitchFamily="2" charset="-78"/>
                </a:rPr>
                <a:t>K</a:t>
              </a:r>
              <a:endParaRPr lang="en-GB" sz="2400" b="1" dirty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endParaRPr>
            </a:p>
          </p:txBody>
        </p:sp>
        <p:graphicFrame>
          <p:nvGraphicFramePr>
            <p:cNvPr id="6" name="Object 6"/>
            <p:cNvGraphicFramePr>
              <a:graphicFrameLocks noChangeAspect="1"/>
            </p:cNvGraphicFramePr>
            <p:nvPr/>
          </p:nvGraphicFramePr>
          <p:xfrm>
            <a:off x="6927560" y="4286256"/>
            <a:ext cx="830699" cy="804856"/>
          </p:xfrm>
          <a:graphic>
            <a:graphicData uri="http://schemas.openxmlformats.org/presentationml/2006/ole">
              <p:oleObj spid="_x0000_s54274" name="معادلة" r:id="rId3" imgW="406080" imgH="393480" progId="Equation.3">
                <p:embed/>
              </p:oleObj>
            </a:graphicData>
          </a:graphic>
        </p:graphicFrame>
      </p:grp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5857884" y="3500438"/>
          <a:ext cx="2583951" cy="642942"/>
        </p:xfrm>
        <a:graphic>
          <a:graphicData uri="http://schemas.openxmlformats.org/presentationml/2006/ole">
            <p:oleObj spid="_x0000_s54275" name="معادلة" r:id="rId4" imgW="914400" imgH="241200" progId="Equation.3">
              <p:embed/>
            </p:oleObj>
          </a:graphicData>
        </a:graphic>
      </p:graphicFrame>
      <p:sp>
        <p:nvSpPr>
          <p:cNvPr id="10" name="Rectangular Callout 9"/>
          <p:cNvSpPr/>
          <p:nvPr/>
        </p:nvSpPr>
        <p:spPr>
          <a:xfrm>
            <a:off x="1928794" y="3286124"/>
            <a:ext cx="3000396" cy="857256"/>
          </a:xfrm>
          <a:prstGeom prst="wedgeRectCallout">
            <a:avLst>
              <a:gd name="adj1" fmla="val 79499"/>
              <a:gd name="adj2" fmla="val -1788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الشغل المبذول يساوي التغير في طاقة الحركة</a:t>
            </a:r>
            <a:endParaRPr lang="ar-S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1285852" y="500042"/>
            <a:ext cx="3595713" cy="928694"/>
          </a:xfrm>
          <a:prstGeom prst="rect">
            <a:avLst/>
          </a:prstGeom>
          <a:solidFill>
            <a:srgbClr val="66FFFF"/>
          </a:solidFill>
        </p:spPr>
      </p:pic>
      <p:sp>
        <p:nvSpPr>
          <p:cNvPr id="19" name="مخطط انسيابي: معالجة متعاقبة 18"/>
          <p:cNvSpPr/>
          <p:nvPr/>
        </p:nvSpPr>
        <p:spPr>
          <a:xfrm>
            <a:off x="500034" y="4429132"/>
            <a:ext cx="8001056" cy="1500198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 smtClean="0">
                <a:latin typeface="Arial" pitchFamily="34" charset="0"/>
                <a:cs typeface="Arial" pitchFamily="34" charset="0"/>
              </a:rPr>
              <a:t>استنتاج من نظرية الشغل </a:t>
            </a:r>
            <a:r>
              <a:rPr lang="ar-SA" sz="2800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 الطاقة الحركية:</a:t>
            </a:r>
          </a:p>
          <a:p>
            <a:r>
              <a:rPr lang="ar-SA" sz="2800" b="1" dirty="0" smtClean="0">
                <a:latin typeface="Arial" pitchFamily="34" charset="0"/>
                <a:cs typeface="Arial" pitchFamily="34" charset="0"/>
              </a:rPr>
              <a:t> إذا بذل شغل على النظام بواسطة قوة خارجية فإن التغير الذي يحدث في النظام يكون فقط في قيمة السرعة.</a:t>
            </a:r>
            <a:endParaRPr lang="ar-SA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337035" y="5786454"/>
            <a:ext cx="4449279" cy="785818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subSp spid="_x0000_s5427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5">
                                            <p:subSp spid="_x0000_s54275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5">
                                            <p:subSp spid="_x0000_s54275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 descr="lect%20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714488"/>
            <a:ext cx="2022544" cy="45143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43174" y="1857364"/>
            <a:ext cx="5715040" cy="40005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بذل الشغل وانتقال الطاقة عمليتان متلازمتان.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يحتاج الشغل لمصدر طاقة وحين حدوثه تترك الطاقة مصدرها لتنتقل إلى مكان آخر.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الطاقة هي القدرة على القيام بشغل.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الطاقة المنتقلة من المصدر تساوي كمية الشغل المبذول.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25</a:t>
            </a:fld>
            <a:endParaRPr lang="ar-SA" dirty="0"/>
          </a:p>
        </p:txBody>
      </p:sp>
      <p:sp>
        <p:nvSpPr>
          <p:cNvPr id="8" name="Bevel 7"/>
          <p:cNvSpPr/>
          <p:nvPr/>
        </p:nvSpPr>
        <p:spPr>
          <a:xfrm>
            <a:off x="1785918" y="857232"/>
            <a:ext cx="5643602" cy="642942"/>
          </a:xfrm>
          <a:prstGeom prst="bevel">
            <a:avLst>
              <a:gd name="adj" fmla="val 3611"/>
            </a:avLst>
          </a:prstGeom>
          <a:solidFill>
            <a:srgbClr val="FFFF00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الشغل والطاقة 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</a:rPr>
              <a:t>Work and Energy</a:t>
            </a:r>
            <a:endParaRPr lang="ar-SA" sz="2800" b="1" dirty="0">
              <a:solidFill>
                <a:schemeClr val="bg1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26</a:t>
            </a:fld>
            <a:endParaRPr lang="ar-SA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643042" y="1785926"/>
            <a:ext cx="6172184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ar-SA" sz="2800" b="1" dirty="0" smtClean="0">
              <a:solidFill>
                <a:srgbClr val="000000"/>
              </a:solidFill>
              <a:cs typeface="Traditional Arabic" pitchFamily="2" charset="-78"/>
            </a:endParaRP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سحب 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صندوق كتلته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raditional Arabic" pitchFamily="2" charset="-78"/>
              </a:rPr>
              <a:t>6Kg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  إلى اليمين  على </a:t>
            </a: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سطح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 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أفقي أملس بقوة أفقية مقدارها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N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 . </a:t>
            </a:r>
            <a:endParaRPr lang="ar-SA" sz="2800" b="1" dirty="0" smtClean="0">
              <a:solidFill>
                <a:srgbClr val="000000"/>
              </a:solidFill>
              <a:cs typeface="Traditional Arabic" pitchFamily="2" charset="-78"/>
            </a:endParaRP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أوجدي سرعة حركة 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الصندوق إذا تحرك مسافة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m</a:t>
            </a:r>
            <a:r>
              <a:rPr lang="ar-SA" sz="2800" b="1" dirty="0">
                <a:solidFill>
                  <a:srgbClr val="000000"/>
                </a:solidFill>
                <a:cs typeface="Traditional Arabic" pitchFamily="2" charset="-78"/>
              </a:rPr>
              <a:t> .</a:t>
            </a:r>
            <a:endParaRPr lang="en-US" sz="2800" b="1" dirty="0">
              <a:solidFill>
                <a:srgbClr val="000000"/>
              </a:solidFill>
              <a:cs typeface="Traditional Arabic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16" y="1428736"/>
            <a:ext cx="1214446" cy="571504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27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1714480" y="956343"/>
            <a:ext cx="5786478" cy="13296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طاقة الوضع وحفظ الطاقة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Potential Energy and conservation of energy </a:t>
            </a:r>
            <a:endParaRPr lang="ar-SA" sz="2400" b="1" dirty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00100" y="3000372"/>
            <a:ext cx="7072362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يستطيع أي جسم أن يقوم بشغل بسبب طاقته المختزنة الناتجة من موضعه في الفراغ أي (له القدرة على القيام بشغل) </a:t>
            </a:r>
            <a:endParaRPr lang="en-US" sz="2800" b="1" dirty="0">
              <a:solidFill>
                <a:srgbClr val="000000"/>
              </a:solidFill>
              <a:cs typeface="Traditional Arabic" pitchFamily="2" charset="-78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14348" y="4546595"/>
            <a:ext cx="7215238" cy="954107"/>
          </a:xfrm>
          <a:prstGeom prst="rect">
            <a:avLst/>
          </a:prstGeom>
          <a:solidFill>
            <a:srgbClr val="FFFF81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تسمى الطاقة التي يملكها الجسم بسبب موضعه في الفراغ بطاقة الوضع أو </a:t>
            </a:r>
            <a:r>
              <a:rPr lang="ar-SA" sz="2800" b="1" u="sng" dirty="0" smtClean="0">
                <a:solidFill>
                  <a:srgbClr val="000000"/>
                </a:solidFill>
                <a:cs typeface="Traditional Arabic" pitchFamily="2" charset="-78"/>
              </a:rPr>
              <a:t>الطاقة الكامنة </a:t>
            </a:r>
            <a:r>
              <a:rPr lang="en-US" sz="2400" b="1" dirty="0" smtClean="0">
                <a:solidFill>
                  <a:srgbClr val="000000"/>
                </a:solidFill>
                <a:latin typeface="Century Schoolbook" pitchFamily="18" charset="0"/>
                <a:cs typeface="Times New Roman" pitchFamily="18" charset="0"/>
              </a:rPr>
              <a:t>(gravitational potential energy)</a:t>
            </a:r>
            <a:endParaRPr lang="en-US" sz="2400" b="1" dirty="0">
              <a:solidFill>
                <a:srgbClr val="000000"/>
              </a:solidFill>
              <a:latin typeface="Century Schoolbook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28</a:t>
            </a:fld>
            <a:endParaRPr lang="ar-SA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 t="39589" b="20821"/>
          <a:stretch>
            <a:fillRect/>
          </a:stretch>
        </p:blipFill>
        <p:spPr bwMode="auto">
          <a:xfrm>
            <a:off x="214282" y="1714488"/>
            <a:ext cx="271464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ular Callout 4"/>
          <p:cNvSpPr/>
          <p:nvPr/>
        </p:nvSpPr>
        <p:spPr>
          <a:xfrm>
            <a:off x="-142908" y="1142984"/>
            <a:ext cx="914400" cy="612648"/>
          </a:xfrm>
          <a:prstGeom prst="wedgeRectCallout">
            <a:avLst>
              <a:gd name="adj1" fmla="val 80891"/>
              <a:gd name="adj2" fmla="val 2452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h</a:t>
            </a:r>
            <a:endParaRPr lang="ar-SA" dirty="0"/>
          </a:p>
        </p:txBody>
      </p:sp>
      <p:sp>
        <p:nvSpPr>
          <p:cNvPr id="6" name="Rounded Rectangle 5"/>
          <p:cNvSpPr/>
          <p:nvPr/>
        </p:nvSpPr>
        <p:spPr>
          <a:xfrm>
            <a:off x="3793572" y="1785926"/>
            <a:ext cx="4429156" cy="13573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عندما ترفع كتلة </a:t>
            </a:r>
            <a:r>
              <a:rPr lang="en-US" dirty="0" smtClean="0"/>
              <a:t>m </a:t>
            </a:r>
            <a:r>
              <a:rPr lang="ar-SA" dirty="0" smtClean="0"/>
              <a:t> مسافة قدرها </a:t>
            </a:r>
            <a:r>
              <a:rPr lang="en-US" dirty="0" smtClean="0"/>
              <a:t>h </a:t>
            </a:r>
            <a:r>
              <a:rPr lang="ar-SA" dirty="0" smtClean="0"/>
              <a:t> فإنها تكتسب طاقة وضع تعطى بالعلاقة </a:t>
            </a:r>
            <a:endParaRPr lang="ar-SA" dirty="0"/>
          </a:p>
        </p:txBody>
      </p:sp>
      <p:sp>
        <p:nvSpPr>
          <p:cNvPr id="8" name="Rounded Rectangle 7"/>
          <p:cNvSpPr/>
          <p:nvPr/>
        </p:nvSpPr>
        <p:spPr>
          <a:xfrm>
            <a:off x="3143240" y="571480"/>
            <a:ext cx="5072098" cy="114300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rPr>
              <a:t>الطاقة الكامنة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rPr>
              <a:t>potential energy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0" y="3286124"/>
            <a:ext cx="3286148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b="1" dirty="0" smtClean="0"/>
              <a:t>PE =m g h</a:t>
            </a:r>
            <a:endParaRPr lang="ar-SA" sz="4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14480" y="4857760"/>
            <a:ext cx="6215106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وهذه الطاقة تساوي الشغل المبذول لرفع كتلة وزنها </a:t>
            </a:r>
            <a:r>
              <a:rPr lang="en-US" sz="2000" b="1" dirty="0" smtClean="0"/>
              <a:t>mg </a:t>
            </a:r>
            <a:r>
              <a:rPr lang="ar-SA" sz="2000" b="1" dirty="0" smtClean="0"/>
              <a:t>مسافة قدرها </a:t>
            </a:r>
            <a:r>
              <a:rPr lang="en-US" sz="2000" b="1" dirty="0" smtClean="0"/>
              <a:t>h </a:t>
            </a:r>
            <a:endParaRPr lang="ar-SA" sz="2000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42105" t="4400" b="82404"/>
          <a:stretch>
            <a:fillRect/>
          </a:stretch>
        </p:blipFill>
        <p:spPr bwMode="auto">
          <a:xfrm>
            <a:off x="1214414" y="2857496"/>
            <a:ext cx="15716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2857488" y="5643578"/>
            <a:ext cx="485775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b="1" dirty="0" smtClean="0"/>
              <a:t>.h</a:t>
            </a:r>
            <a:r>
              <a:rPr lang="ar-SA" sz="4000" b="1" dirty="0" smtClean="0"/>
              <a:t> </a:t>
            </a:r>
            <a:r>
              <a:rPr lang="en-US" sz="4000" b="1" dirty="0" smtClean="0"/>
              <a:t>W=</a:t>
            </a:r>
            <a:r>
              <a:rPr lang="en-US" sz="4000" b="1" dirty="0" err="1" smtClean="0"/>
              <a:t>mgcos</a:t>
            </a:r>
            <a:r>
              <a:rPr lang="en-US" sz="4000" b="1" dirty="0" smtClean="0"/>
              <a:t> (0)</a:t>
            </a:r>
          </a:p>
          <a:p>
            <a:pPr algn="ctr"/>
            <a:r>
              <a:rPr lang="en-US" sz="4000" b="1" dirty="0" smtClean="0"/>
              <a:t>W=</a:t>
            </a:r>
            <a:r>
              <a:rPr lang="en-US" sz="4000" b="1" dirty="0" err="1" smtClean="0"/>
              <a:t>mgh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29</a:t>
            </a:fld>
            <a:endParaRPr lang="ar-SA" dirty="0"/>
          </a:p>
        </p:txBody>
      </p:sp>
      <p:sp>
        <p:nvSpPr>
          <p:cNvPr id="3" name="Rounded Rectangle 2"/>
          <p:cNvSpPr/>
          <p:nvPr/>
        </p:nvSpPr>
        <p:spPr>
          <a:xfrm>
            <a:off x="3143240" y="571480"/>
            <a:ext cx="5072098" cy="114300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rPr>
              <a:t>الطاقة الكامنة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rPr>
              <a:t>potential energy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71670" y="2071678"/>
            <a:ext cx="7072362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ومن الواضح أنه عند ترك هذه </a:t>
            </a:r>
            <a:r>
              <a:rPr lang="ar-SA" dirty="0" err="1" smtClean="0"/>
              <a:t>الكتله</a:t>
            </a:r>
            <a:r>
              <a:rPr lang="ar-SA" dirty="0" smtClean="0"/>
              <a:t> حرة فإنها تسقط على الأرض وتبذل شغلاً مساوياً </a:t>
            </a:r>
            <a:r>
              <a:rPr lang="ar-SA" b="1" dirty="0" smtClean="0"/>
              <a:t>للشغل المبذول </a:t>
            </a:r>
            <a:r>
              <a:rPr lang="ar-SA" dirty="0" smtClean="0"/>
              <a:t>لرفعها</a:t>
            </a:r>
          </a:p>
          <a:p>
            <a:pPr algn="ctr"/>
            <a:r>
              <a:rPr lang="ar-SA" dirty="0" smtClean="0"/>
              <a:t>ولذا فإنها أيضاً </a:t>
            </a:r>
            <a:r>
              <a:rPr lang="ar-SA" b="1" dirty="0" smtClean="0"/>
              <a:t>تسمى الطاقة الكامنة </a:t>
            </a:r>
          </a:p>
          <a:p>
            <a:pPr algn="ctr"/>
            <a:r>
              <a:rPr lang="ar-SA" b="1" dirty="0" smtClean="0"/>
              <a:t>وهي تمثل الشغل الذي يمكن للجسم  أن يبذله بسبب موضعه</a:t>
            </a:r>
            <a:endParaRPr lang="ar-SA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5865"/>
          <a:stretch>
            <a:fillRect/>
          </a:stretch>
        </p:blipFill>
        <p:spPr bwMode="auto">
          <a:xfrm>
            <a:off x="0" y="1651007"/>
            <a:ext cx="1928826" cy="45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4000504"/>
            <a:ext cx="714376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ounded Rectangle 9"/>
          <p:cNvSpPr/>
          <p:nvPr/>
        </p:nvSpPr>
        <p:spPr>
          <a:xfrm>
            <a:off x="3614233" y="5286388"/>
            <a:ext cx="48577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b="1" dirty="0" smtClean="0"/>
              <a:t>.h</a:t>
            </a:r>
            <a:r>
              <a:rPr lang="ar-SA" sz="4000" b="1" dirty="0" smtClean="0"/>
              <a:t> </a:t>
            </a:r>
            <a:r>
              <a:rPr lang="en-US" sz="4000" b="1" dirty="0" err="1" smtClean="0"/>
              <a:t>W</a:t>
            </a:r>
            <a:r>
              <a:rPr lang="en-US" sz="4000" b="1" baseline="-25000" dirty="0" err="1" smtClean="0"/>
              <a:t>g</a:t>
            </a:r>
            <a:r>
              <a:rPr lang="en-US" sz="4000" b="1" dirty="0" smtClean="0"/>
              <a:t>=</a:t>
            </a:r>
            <a:r>
              <a:rPr lang="en-US" sz="4000" b="1" dirty="0" err="1" smtClean="0"/>
              <a:t>mgcos</a:t>
            </a:r>
            <a:r>
              <a:rPr lang="en-US" sz="4000" b="1" dirty="0" smtClean="0"/>
              <a:t> (0)</a:t>
            </a:r>
          </a:p>
          <a:p>
            <a:pPr algn="ctr"/>
            <a:r>
              <a:rPr lang="en-US" sz="4000" b="1" dirty="0" err="1" smtClean="0"/>
              <a:t>W</a:t>
            </a:r>
            <a:r>
              <a:rPr lang="en-US" sz="4000" b="1" baseline="-25000" dirty="0" err="1" smtClean="0"/>
              <a:t>g</a:t>
            </a:r>
            <a:r>
              <a:rPr lang="en-US" sz="4000" b="1" dirty="0" smtClean="0"/>
              <a:t>=</a:t>
            </a:r>
            <a:r>
              <a:rPr lang="en-US" sz="4000" b="1" dirty="0" err="1" smtClean="0"/>
              <a:t>mgh</a:t>
            </a:r>
            <a:endParaRPr lang="ar-SA" sz="4000" b="1" dirty="0"/>
          </a:p>
        </p:txBody>
      </p:sp>
      <p:sp>
        <p:nvSpPr>
          <p:cNvPr id="11" name="Rectangular Callout 10"/>
          <p:cNvSpPr/>
          <p:nvPr/>
        </p:nvSpPr>
        <p:spPr>
          <a:xfrm>
            <a:off x="0" y="1285860"/>
            <a:ext cx="914400" cy="612648"/>
          </a:xfrm>
          <a:prstGeom prst="wedgeRectCallout">
            <a:avLst>
              <a:gd name="adj1" fmla="val 15374"/>
              <a:gd name="adj2" fmla="val 2297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h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30</a:t>
            </a:fld>
            <a:endParaRPr lang="ar-SA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00100" y="4214818"/>
            <a:ext cx="7215238" cy="20002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* عند تحويل الطاقة من صورة لأخرى فإن الطاقة الكلية المتواجدة لا تتغير (الطاقة محفوظة) بالرغم من تغير صورة الطاقة.</a:t>
            </a:r>
          </a:p>
          <a:p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* إذا فقد جسم طاقة فإن نفس الكمية من الطاقة تظهر في جسم آخر أو في الأوساط المحيطة.</a:t>
            </a:r>
            <a:endParaRPr lang="en-GB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 descr="lect%20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1142984"/>
            <a:ext cx="3443259" cy="3000396"/>
          </a:xfrm>
          <a:prstGeom prst="rect">
            <a:avLst/>
          </a:prstGeom>
          <a:ln w="25400">
            <a:solidFill>
              <a:srgbClr val="0000CC"/>
            </a:solidFill>
          </a:ln>
        </p:spPr>
      </p:pic>
      <p:sp>
        <p:nvSpPr>
          <p:cNvPr id="5" name="وسيلة شرح مستطيلة مستديرة الزوايا 4"/>
          <p:cNvSpPr/>
          <p:nvPr/>
        </p:nvSpPr>
        <p:spPr>
          <a:xfrm>
            <a:off x="3929058" y="1000108"/>
            <a:ext cx="3929090" cy="714380"/>
          </a:xfrm>
          <a:prstGeom prst="wedgeRoundRectCallout">
            <a:avLst>
              <a:gd name="adj1" fmla="val -53075"/>
              <a:gd name="adj2" fmla="val 65167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cs typeface="Traditional Arabic" pitchFamily="2" charset="-78"/>
              </a:rPr>
              <a:t>أشكال الطاقة في الطبيعة</a:t>
            </a:r>
            <a:endParaRPr lang="en-GB" sz="2800" b="1" dirty="0">
              <a:cs typeface="Traditional Arabic" pitchFamily="2" charset="-78"/>
            </a:endParaRPr>
          </a:p>
        </p:txBody>
      </p:sp>
      <p:sp>
        <p:nvSpPr>
          <p:cNvPr id="6" name="عنصر نائب لرقم الشريحة 1"/>
          <p:cNvSpPr txBox="1">
            <a:spLocks/>
          </p:cNvSpPr>
          <p:nvPr/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DF1398-67B6-465B-A6CD-622FD0566A49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31</a:t>
            </a:fld>
            <a:endParaRPr lang="ar-SA" dirty="0"/>
          </a:p>
        </p:txBody>
      </p:sp>
      <p:sp>
        <p:nvSpPr>
          <p:cNvPr id="4" name="Oval 2"/>
          <p:cNvSpPr/>
          <p:nvPr/>
        </p:nvSpPr>
        <p:spPr>
          <a:xfrm>
            <a:off x="4000496" y="285728"/>
            <a:ext cx="1309824" cy="81146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 1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graphicFrame>
        <p:nvGraphicFramePr>
          <p:cNvPr id="10" name="كائن 9"/>
          <p:cNvGraphicFramePr>
            <a:graphicFrameLocks noChangeAspect="1"/>
          </p:cNvGraphicFramePr>
          <p:nvPr/>
        </p:nvGraphicFramePr>
        <p:xfrm>
          <a:off x="323528" y="1653952"/>
          <a:ext cx="1080120" cy="766936"/>
        </p:xfrm>
        <a:graphic>
          <a:graphicData uri="http://schemas.openxmlformats.org/presentationml/2006/ole">
            <p:oleObj spid="_x0000_s141315" name="معادلة" r:id="rId3" imgW="609480" imgH="457200" progId="Equation.3">
              <p:embed/>
            </p:oleObj>
          </a:graphicData>
        </a:graphic>
      </p:graphicFrame>
      <p:graphicFrame>
        <p:nvGraphicFramePr>
          <p:cNvPr id="132102" name="Object 6"/>
          <p:cNvGraphicFramePr>
            <a:graphicFrameLocks noChangeAspect="1"/>
          </p:cNvGraphicFramePr>
          <p:nvPr/>
        </p:nvGraphicFramePr>
        <p:xfrm>
          <a:off x="3308350" y="1839913"/>
          <a:ext cx="1303338" cy="1065212"/>
        </p:xfrm>
        <a:graphic>
          <a:graphicData uri="http://schemas.openxmlformats.org/presentationml/2006/ole">
            <p:oleObj spid="_x0000_s141316" name="معادلة" r:id="rId4" imgW="736560" imgH="634680" progId="Equation.3">
              <p:embed/>
            </p:oleObj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1214414" y="1357298"/>
            <a:ext cx="6500858" cy="16767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احسبي الشغل الذي تبذله قوة مقدارها 50 </a:t>
            </a:r>
            <a:r>
              <a:rPr lang="en-US" b="1" dirty="0" smtClean="0">
                <a:solidFill>
                  <a:srgbClr val="FF0000"/>
                </a:solidFill>
              </a:rPr>
              <a:t>N</a:t>
            </a:r>
            <a:r>
              <a:rPr lang="ar-SA" b="1" dirty="0" smtClean="0">
                <a:solidFill>
                  <a:srgbClr val="FF0000"/>
                </a:solidFill>
              </a:rPr>
              <a:t> وتميل بزاوية 30 درجة عن </a:t>
            </a:r>
            <a:r>
              <a:rPr lang="ar-SA" b="1" dirty="0" err="1" smtClean="0">
                <a:solidFill>
                  <a:srgbClr val="FF0000"/>
                </a:solidFill>
              </a:rPr>
              <a:t>الافق</a:t>
            </a:r>
            <a:r>
              <a:rPr lang="ar-SA" b="1" dirty="0" smtClean="0">
                <a:solidFill>
                  <a:srgbClr val="FF0000"/>
                </a:solidFill>
              </a:rPr>
              <a:t> لتحريك جسم مسافة </a:t>
            </a:r>
            <a:r>
              <a:rPr lang="en-US" b="1" dirty="0" smtClean="0">
                <a:solidFill>
                  <a:srgbClr val="FF0000"/>
                </a:solidFill>
              </a:rPr>
              <a:t>m</a:t>
            </a:r>
            <a:r>
              <a:rPr lang="ar-SA" b="1" dirty="0" smtClean="0">
                <a:solidFill>
                  <a:srgbClr val="FF0000"/>
                </a:solidFill>
              </a:rPr>
              <a:t> 3 ؟</a:t>
            </a:r>
          </a:p>
          <a:p>
            <a:pPr>
              <a:lnSpc>
                <a:spcPct val="200000"/>
              </a:lnSpc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Oval 2"/>
          <p:cNvSpPr/>
          <p:nvPr/>
        </p:nvSpPr>
        <p:spPr>
          <a:xfrm>
            <a:off x="4071934" y="3143248"/>
            <a:ext cx="1309824" cy="81146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 2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366814" y="4143380"/>
            <a:ext cx="6500858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اوجدي الشغل الذي يبذله رجل للحالتين الموضحتين : </a:t>
            </a:r>
          </a:p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أ)                                                             </a:t>
            </a:r>
            <a:r>
              <a:rPr lang="ar-SA" b="1" dirty="0" err="1" smtClean="0">
                <a:solidFill>
                  <a:srgbClr val="FF0000"/>
                </a:solidFill>
              </a:rPr>
              <a:t>ب</a:t>
            </a:r>
            <a:r>
              <a:rPr lang="ar-SA" b="1" dirty="0" smtClean="0">
                <a:solidFill>
                  <a:srgbClr val="FF0000"/>
                </a:solidFill>
              </a:rPr>
              <a:t> ) </a:t>
            </a:r>
          </a:p>
          <a:p>
            <a:pPr>
              <a:lnSpc>
                <a:spcPct val="200000"/>
              </a:lnSpc>
            </a:pPr>
            <a:endParaRPr lang="ar-SA" b="1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endParaRPr lang="ar-SA" b="1" dirty="0" smtClean="0">
              <a:solidFill>
                <a:srgbClr val="FF0000"/>
              </a:solidFill>
            </a:endParaRPr>
          </a:p>
        </p:txBody>
      </p:sp>
      <p:pic>
        <p:nvPicPr>
          <p:cNvPr id="9" name="Picture 6" descr="06_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786322"/>
            <a:ext cx="385765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06_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4714884"/>
            <a:ext cx="242889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32</a:t>
            </a:fld>
            <a:endParaRPr lang="ar-SA" dirty="0"/>
          </a:p>
        </p:txBody>
      </p:sp>
      <p:sp>
        <p:nvSpPr>
          <p:cNvPr id="4" name="Oval 2"/>
          <p:cNvSpPr/>
          <p:nvPr/>
        </p:nvSpPr>
        <p:spPr>
          <a:xfrm>
            <a:off x="4000496" y="285728"/>
            <a:ext cx="1309824" cy="81146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 3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graphicFrame>
        <p:nvGraphicFramePr>
          <p:cNvPr id="10" name="كائن 9"/>
          <p:cNvGraphicFramePr>
            <a:graphicFrameLocks noChangeAspect="1"/>
          </p:cNvGraphicFramePr>
          <p:nvPr/>
        </p:nvGraphicFramePr>
        <p:xfrm>
          <a:off x="323528" y="1653952"/>
          <a:ext cx="1080120" cy="766936"/>
        </p:xfrm>
        <a:graphic>
          <a:graphicData uri="http://schemas.openxmlformats.org/presentationml/2006/ole">
            <p:oleObj spid="_x0000_s142338" name="معادلة" r:id="rId3" imgW="609480" imgH="457200" progId="Equation.3">
              <p:embed/>
            </p:oleObj>
          </a:graphicData>
        </a:graphic>
      </p:graphicFrame>
      <p:graphicFrame>
        <p:nvGraphicFramePr>
          <p:cNvPr id="132102" name="Object 6"/>
          <p:cNvGraphicFramePr>
            <a:graphicFrameLocks noChangeAspect="1"/>
          </p:cNvGraphicFramePr>
          <p:nvPr/>
        </p:nvGraphicFramePr>
        <p:xfrm>
          <a:off x="3308350" y="1839913"/>
          <a:ext cx="1303338" cy="1065212"/>
        </p:xfrm>
        <a:graphic>
          <a:graphicData uri="http://schemas.openxmlformats.org/presentationml/2006/ole">
            <p:oleObj spid="_x0000_s142339" name="معادلة" r:id="rId4" imgW="736560" imgH="634680" progId="Equation.3">
              <p:embed/>
            </p:oleObj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1214414" y="1357298"/>
            <a:ext cx="6500858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b="1" dirty="0" err="1" smtClean="0">
                <a:solidFill>
                  <a:srgbClr val="FF0000"/>
                </a:solidFill>
              </a:rPr>
              <a:t>اذا</a:t>
            </a:r>
            <a:r>
              <a:rPr lang="ar-SA" b="1" dirty="0" smtClean="0">
                <a:solidFill>
                  <a:srgbClr val="FF0000"/>
                </a:solidFill>
              </a:rPr>
              <a:t> كانت </a:t>
            </a:r>
            <a:r>
              <a:rPr lang="ar-SA" b="1" dirty="0" err="1" smtClean="0">
                <a:solidFill>
                  <a:srgbClr val="FF0000"/>
                </a:solidFill>
              </a:rPr>
              <a:t>الازاحة</a:t>
            </a:r>
            <a:r>
              <a:rPr lang="ar-SA" b="1" dirty="0" smtClean="0">
                <a:solidFill>
                  <a:srgbClr val="FF0000"/>
                </a:solidFill>
              </a:rPr>
              <a:t> والقوة هما :</a:t>
            </a:r>
          </a:p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                </a:t>
            </a:r>
            <a:r>
              <a:rPr lang="en-US" b="1" dirty="0" smtClean="0">
                <a:solidFill>
                  <a:srgbClr val="FF0000"/>
                </a:solidFill>
              </a:rPr>
              <a:t>S = 2 I + 3 j     ,                         F = 5 I + 2 J    N</a:t>
            </a:r>
          </a:p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احسبي : </a:t>
            </a:r>
            <a:r>
              <a:rPr lang="ar-SA" b="1" dirty="0" err="1" smtClean="0">
                <a:solidFill>
                  <a:srgbClr val="FF0000"/>
                </a:solidFill>
              </a:rPr>
              <a:t>أ</a:t>
            </a:r>
            <a:r>
              <a:rPr lang="ar-SA" b="1" dirty="0" smtClean="0">
                <a:solidFill>
                  <a:srgbClr val="FF0000"/>
                </a:solidFill>
              </a:rPr>
              <a:t> – مقدار </a:t>
            </a:r>
            <a:r>
              <a:rPr lang="ar-SA" b="1" dirty="0" err="1" smtClean="0">
                <a:solidFill>
                  <a:srgbClr val="FF0000"/>
                </a:solidFill>
              </a:rPr>
              <a:t>الازاحة</a:t>
            </a:r>
            <a:r>
              <a:rPr lang="ar-SA" b="1" dirty="0" smtClean="0">
                <a:solidFill>
                  <a:srgbClr val="FF0000"/>
                </a:solidFill>
              </a:rPr>
              <a:t>  والقوة ؟</a:t>
            </a:r>
          </a:p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               ب – الشغل الناتج ؟</a:t>
            </a:r>
          </a:p>
          <a:p>
            <a:pPr>
              <a:lnSpc>
                <a:spcPct val="20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               ج – الزاوية بين </a:t>
            </a:r>
            <a:r>
              <a:rPr lang="ar-SA" b="1" dirty="0" err="1" smtClean="0">
                <a:solidFill>
                  <a:srgbClr val="FF0000"/>
                </a:solidFill>
              </a:rPr>
              <a:t>الازاحة</a:t>
            </a:r>
            <a:r>
              <a:rPr lang="ar-SA" b="1" dirty="0" smtClean="0">
                <a:solidFill>
                  <a:srgbClr val="FF0000"/>
                </a:solidFill>
              </a:rPr>
              <a:t> والقوة ؟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11720</TotalTime>
  <Words>1569</Words>
  <Application>Microsoft Office PowerPoint</Application>
  <PresentationFormat>On-screen Show (4:3)</PresentationFormat>
  <Paragraphs>246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حركة</vt:lpstr>
      <vt:lpstr>معادلة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Faisal</dc:creator>
  <cp:lastModifiedBy>hmalmarri</cp:lastModifiedBy>
  <cp:revision>233</cp:revision>
  <dcterms:created xsi:type="dcterms:W3CDTF">2007-11-08T13:57:09Z</dcterms:created>
  <dcterms:modified xsi:type="dcterms:W3CDTF">2012-10-02T07:43:51Z</dcterms:modified>
</cp:coreProperties>
</file>