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sldIdLst>
    <p:sldId id="256" r:id="rId2"/>
    <p:sldId id="257" r:id="rId3"/>
    <p:sldId id="260" r:id="rId4"/>
    <p:sldId id="261" r:id="rId5"/>
    <p:sldId id="266" r:id="rId6"/>
    <p:sldId id="262" r:id="rId7"/>
    <p:sldId id="263" r:id="rId8"/>
    <p:sldId id="265" r:id="rId9"/>
    <p:sldId id="267" r:id="rId10"/>
    <p:sldId id="268" r:id="rId11"/>
    <p:sldId id="269" r:id="rId12"/>
    <p:sldId id="270" r:id="rId13"/>
    <p:sldId id="271" r:id="rId14"/>
    <p:sldId id="272" r:id="rId15"/>
    <p:sldId id="258" r:id="rId16"/>
    <p:sldId id="275" r:id="rId17"/>
    <p:sldId id="276" r:id="rId18"/>
    <p:sldId id="277" r:id="rId19"/>
    <p:sldId id="274"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8" d="100"/>
          <a:sy n="68" d="100"/>
        </p:scale>
        <p:origin x="-63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F2C001-0922-4A42-A2F2-A53F8B0F953F}" type="doc">
      <dgm:prSet loTypeId="urn:microsoft.com/office/officeart/2005/8/layout/lProcess2" loCatId="relationship" qsTypeId="urn:microsoft.com/office/officeart/2005/8/quickstyle/simple1" qsCatId="simple" csTypeId="urn:microsoft.com/office/officeart/2005/8/colors/accent1_2" csCatId="accent1" phldr="1"/>
      <dgm:spPr/>
      <dgm:t>
        <a:bodyPr/>
        <a:lstStyle/>
        <a:p>
          <a:pPr rtl="1"/>
          <a:endParaRPr lang="ar-SA"/>
        </a:p>
      </dgm:t>
    </dgm:pt>
    <dgm:pt modelId="{0990713F-9002-4F5C-89BB-270E519150B4}">
      <dgm:prSet phldrT="[نص]" custT="1"/>
      <dgm:spPr/>
      <dgm:t>
        <a:bodyPr/>
        <a:lstStyle/>
        <a:p>
          <a:pPr rtl="1"/>
          <a:r>
            <a:rPr lang="en-US" sz="6600" dirty="0" smtClean="0"/>
            <a:t>k</a:t>
          </a:r>
          <a:r>
            <a:rPr lang="ar-SA" sz="6600" dirty="0" smtClean="0"/>
            <a:t>&gt;1</a:t>
          </a:r>
          <a:endParaRPr lang="ar-SA" sz="6600" dirty="0"/>
        </a:p>
      </dgm:t>
    </dgm:pt>
    <dgm:pt modelId="{6FA19143-F510-4B65-80B9-B7F9A0F3D875}" type="parTrans" cxnId="{C68AA768-E26E-4C71-89F0-C8894ECEB0EF}">
      <dgm:prSet/>
      <dgm:spPr/>
      <dgm:t>
        <a:bodyPr/>
        <a:lstStyle/>
        <a:p>
          <a:pPr rtl="1"/>
          <a:endParaRPr lang="ar-SA"/>
        </a:p>
      </dgm:t>
    </dgm:pt>
    <dgm:pt modelId="{1EDD95C7-3DFE-4B60-B347-F91A74D5A788}" type="sibTrans" cxnId="{C68AA768-E26E-4C71-89F0-C8894ECEB0EF}">
      <dgm:prSet/>
      <dgm:spPr/>
      <dgm:t>
        <a:bodyPr/>
        <a:lstStyle/>
        <a:p>
          <a:pPr rtl="1"/>
          <a:endParaRPr lang="ar-SA"/>
        </a:p>
      </dgm:t>
    </dgm:pt>
    <dgm:pt modelId="{367053F4-1897-4A14-9D7A-E33AFF7E3233}">
      <dgm:prSet phldrT="[نص]" custT="1"/>
      <dgm:spPr/>
      <dgm:t>
        <a:bodyPr/>
        <a:lstStyle/>
        <a:p>
          <a:pPr rtl="1"/>
          <a:r>
            <a:rPr lang="ar-SA" sz="1800" dirty="0" smtClean="0"/>
            <a:t>الحالة فوق الحرجة </a:t>
          </a:r>
          <a:r>
            <a:rPr lang="en-US" sz="1800" dirty="0" smtClean="0"/>
            <a:t>Super critical</a:t>
          </a:r>
          <a:endParaRPr lang="ar-SA" sz="1800" dirty="0"/>
        </a:p>
      </dgm:t>
    </dgm:pt>
    <dgm:pt modelId="{1267C1A3-E73C-4D34-BACF-6140C5261B28}" type="parTrans" cxnId="{7FA181A2-6A40-4B94-8A61-FA24364639A9}">
      <dgm:prSet/>
      <dgm:spPr/>
      <dgm:t>
        <a:bodyPr/>
        <a:lstStyle/>
        <a:p>
          <a:pPr rtl="1"/>
          <a:endParaRPr lang="ar-SA"/>
        </a:p>
      </dgm:t>
    </dgm:pt>
    <dgm:pt modelId="{0F7AD55A-5BF4-4C2B-98DB-9E6A03517ACE}" type="sibTrans" cxnId="{7FA181A2-6A40-4B94-8A61-FA24364639A9}">
      <dgm:prSet/>
      <dgm:spPr/>
      <dgm:t>
        <a:bodyPr/>
        <a:lstStyle/>
        <a:p>
          <a:pPr rtl="1"/>
          <a:endParaRPr lang="ar-SA"/>
        </a:p>
      </dgm:t>
    </dgm:pt>
    <dgm:pt modelId="{41684E5A-253E-4AAC-8449-EA9CC6CEFDD9}">
      <dgm:prSet phldrT="[نص]" custT="1"/>
      <dgm:spPr/>
      <dgm:t>
        <a:bodyPr/>
        <a:lstStyle/>
        <a:p>
          <a:pPr rtl="1"/>
          <a:r>
            <a:rPr lang="ar-SA" sz="1800" dirty="0" smtClean="0"/>
            <a:t>وهي حالة المفاعل بعد بدء التشغيل وحتى وصوله إلى الطاقة القصوى.</a:t>
          </a:r>
          <a:endParaRPr lang="ar-SA" sz="1800" dirty="0"/>
        </a:p>
      </dgm:t>
    </dgm:pt>
    <dgm:pt modelId="{0702A467-4368-46B6-AA91-FB27C18E0E12}" type="parTrans" cxnId="{7F8B0E5A-12BD-40C5-B662-0E50C3715082}">
      <dgm:prSet/>
      <dgm:spPr/>
      <dgm:t>
        <a:bodyPr/>
        <a:lstStyle/>
        <a:p>
          <a:pPr rtl="1"/>
          <a:endParaRPr lang="ar-SA"/>
        </a:p>
      </dgm:t>
    </dgm:pt>
    <dgm:pt modelId="{35EFDBED-19C5-483A-8EBB-093B01968C49}" type="sibTrans" cxnId="{7F8B0E5A-12BD-40C5-B662-0E50C3715082}">
      <dgm:prSet/>
      <dgm:spPr/>
      <dgm:t>
        <a:bodyPr/>
        <a:lstStyle/>
        <a:p>
          <a:pPr rtl="1"/>
          <a:endParaRPr lang="ar-SA"/>
        </a:p>
      </dgm:t>
    </dgm:pt>
    <dgm:pt modelId="{4E35ACDB-D3D1-4571-9053-0532DBDC9F0A}">
      <dgm:prSet phldrT="[نص]" custT="1"/>
      <dgm:spPr/>
      <dgm:t>
        <a:bodyPr/>
        <a:lstStyle/>
        <a:p>
          <a:pPr rtl="1"/>
          <a:r>
            <a:rPr lang="en-US" sz="6600" dirty="0" smtClean="0"/>
            <a:t>K</a:t>
          </a:r>
          <a:r>
            <a:rPr lang="ar-SA" sz="6600" dirty="0" smtClean="0"/>
            <a:t>=1</a:t>
          </a:r>
          <a:endParaRPr lang="ar-SA" sz="6600" dirty="0"/>
        </a:p>
      </dgm:t>
    </dgm:pt>
    <dgm:pt modelId="{2F8F10E6-1DF0-481C-8060-35E1AC09E6AA}" type="parTrans" cxnId="{82A60222-82AB-43B2-8075-FCE5F4E71B6A}">
      <dgm:prSet/>
      <dgm:spPr/>
      <dgm:t>
        <a:bodyPr/>
        <a:lstStyle/>
        <a:p>
          <a:pPr rtl="1"/>
          <a:endParaRPr lang="ar-SA"/>
        </a:p>
      </dgm:t>
    </dgm:pt>
    <dgm:pt modelId="{822A24E1-39D8-41FF-ACD3-171062209653}" type="sibTrans" cxnId="{82A60222-82AB-43B2-8075-FCE5F4E71B6A}">
      <dgm:prSet/>
      <dgm:spPr/>
      <dgm:t>
        <a:bodyPr/>
        <a:lstStyle/>
        <a:p>
          <a:pPr rtl="1"/>
          <a:endParaRPr lang="ar-SA"/>
        </a:p>
      </dgm:t>
    </dgm:pt>
    <dgm:pt modelId="{B6852F43-48C2-4A62-9342-7BF631CD9C13}">
      <dgm:prSet phldrT="[نص]" custT="1"/>
      <dgm:spPr/>
      <dgm:t>
        <a:bodyPr/>
        <a:lstStyle/>
        <a:p>
          <a:pPr rtl="1"/>
          <a:r>
            <a:rPr lang="ar-SA" sz="1800" dirty="0" smtClean="0"/>
            <a:t>الحالة الحرجة </a:t>
          </a:r>
          <a:r>
            <a:rPr lang="en-US" sz="1800" dirty="0" smtClean="0"/>
            <a:t>critical case</a:t>
          </a:r>
          <a:endParaRPr lang="ar-SA" sz="1800" dirty="0"/>
        </a:p>
      </dgm:t>
    </dgm:pt>
    <dgm:pt modelId="{6DB931DD-96B7-4E53-9E59-70E2D1168A56}" type="parTrans" cxnId="{8703E114-1134-42E1-AE34-BE4F8910D094}">
      <dgm:prSet/>
      <dgm:spPr/>
      <dgm:t>
        <a:bodyPr/>
        <a:lstStyle/>
        <a:p>
          <a:pPr rtl="1"/>
          <a:endParaRPr lang="ar-SA"/>
        </a:p>
      </dgm:t>
    </dgm:pt>
    <dgm:pt modelId="{7A36B1CA-EBFA-4310-8433-41E973B09455}" type="sibTrans" cxnId="{8703E114-1134-42E1-AE34-BE4F8910D094}">
      <dgm:prSet/>
      <dgm:spPr/>
      <dgm:t>
        <a:bodyPr/>
        <a:lstStyle/>
        <a:p>
          <a:pPr rtl="1"/>
          <a:endParaRPr lang="ar-SA"/>
        </a:p>
      </dgm:t>
    </dgm:pt>
    <dgm:pt modelId="{B604E322-45C7-4728-BA97-87F96363CC66}">
      <dgm:prSet phldrT="[نص]" custT="1"/>
      <dgm:spPr/>
      <dgm:t>
        <a:bodyPr/>
        <a:lstStyle/>
        <a:p>
          <a:pPr rtl="1"/>
          <a:r>
            <a:rPr lang="ar-SA" sz="1800" dirty="0" smtClean="0"/>
            <a:t>وهي حالة المفاعل أثناء مرحلة التشغيل المستقرة.</a:t>
          </a:r>
          <a:endParaRPr lang="ar-SA" sz="1800" dirty="0"/>
        </a:p>
      </dgm:t>
    </dgm:pt>
    <dgm:pt modelId="{611F9597-73D5-4A9D-BF28-7A3514DEEB9C}" type="parTrans" cxnId="{7A524DA3-2F78-4F22-AF7F-97CDA8EA506C}">
      <dgm:prSet/>
      <dgm:spPr/>
      <dgm:t>
        <a:bodyPr/>
        <a:lstStyle/>
        <a:p>
          <a:pPr rtl="1"/>
          <a:endParaRPr lang="ar-SA"/>
        </a:p>
      </dgm:t>
    </dgm:pt>
    <dgm:pt modelId="{DFF2AFC9-29BD-48CF-B17C-E9F512756AB9}" type="sibTrans" cxnId="{7A524DA3-2F78-4F22-AF7F-97CDA8EA506C}">
      <dgm:prSet/>
      <dgm:spPr/>
      <dgm:t>
        <a:bodyPr/>
        <a:lstStyle/>
        <a:p>
          <a:pPr rtl="1"/>
          <a:endParaRPr lang="ar-SA"/>
        </a:p>
      </dgm:t>
    </dgm:pt>
    <dgm:pt modelId="{12CBED8D-B7C4-4924-932B-F51C0B504E4F}">
      <dgm:prSet phldrT="[نص]" custT="1"/>
      <dgm:spPr/>
      <dgm:t>
        <a:bodyPr/>
        <a:lstStyle/>
        <a:p>
          <a:pPr rtl="1"/>
          <a:r>
            <a:rPr lang="en-US" sz="6600" dirty="0" smtClean="0"/>
            <a:t>K</a:t>
          </a:r>
          <a:r>
            <a:rPr lang="ar-SA" sz="6600" dirty="0" smtClean="0"/>
            <a:t>&lt;1</a:t>
          </a:r>
          <a:endParaRPr lang="ar-SA" sz="6600" dirty="0"/>
        </a:p>
      </dgm:t>
    </dgm:pt>
    <dgm:pt modelId="{BABA8922-2C73-4052-887C-DB210CC1A79A}" type="parTrans" cxnId="{369A0764-4157-4A47-9686-E461E306A6D1}">
      <dgm:prSet/>
      <dgm:spPr/>
      <dgm:t>
        <a:bodyPr/>
        <a:lstStyle/>
        <a:p>
          <a:pPr rtl="1"/>
          <a:endParaRPr lang="ar-SA"/>
        </a:p>
      </dgm:t>
    </dgm:pt>
    <dgm:pt modelId="{263B03A8-73C1-4A1A-9344-4E8335338349}" type="sibTrans" cxnId="{369A0764-4157-4A47-9686-E461E306A6D1}">
      <dgm:prSet/>
      <dgm:spPr/>
      <dgm:t>
        <a:bodyPr/>
        <a:lstStyle/>
        <a:p>
          <a:pPr rtl="1"/>
          <a:endParaRPr lang="ar-SA"/>
        </a:p>
      </dgm:t>
    </dgm:pt>
    <dgm:pt modelId="{8F48F0FA-16C8-426D-A03E-52864F8EF0FE}">
      <dgm:prSet phldrT="[نص]" custT="1"/>
      <dgm:spPr/>
      <dgm:t>
        <a:bodyPr/>
        <a:lstStyle/>
        <a:p>
          <a:pPr rtl="1"/>
          <a:r>
            <a:rPr lang="ar-SA" sz="1800" dirty="0" smtClean="0"/>
            <a:t>الحالة تحت الحرجة </a:t>
          </a:r>
          <a:r>
            <a:rPr lang="en-US" sz="1800" dirty="0" smtClean="0"/>
            <a:t>sup critical case</a:t>
          </a:r>
          <a:endParaRPr lang="ar-SA" sz="1800" dirty="0"/>
        </a:p>
      </dgm:t>
    </dgm:pt>
    <dgm:pt modelId="{6A8015EA-C191-42B4-90D4-EEF0A8F671E1}" type="parTrans" cxnId="{3D36A7DC-58A4-47AD-8403-EB5405BF65E2}">
      <dgm:prSet/>
      <dgm:spPr/>
      <dgm:t>
        <a:bodyPr/>
        <a:lstStyle/>
        <a:p>
          <a:pPr rtl="1"/>
          <a:endParaRPr lang="ar-SA"/>
        </a:p>
      </dgm:t>
    </dgm:pt>
    <dgm:pt modelId="{95FB1EE5-4AD1-45AC-B664-0549EFC46865}" type="sibTrans" cxnId="{3D36A7DC-58A4-47AD-8403-EB5405BF65E2}">
      <dgm:prSet/>
      <dgm:spPr/>
      <dgm:t>
        <a:bodyPr/>
        <a:lstStyle/>
        <a:p>
          <a:pPr rtl="1"/>
          <a:endParaRPr lang="ar-SA"/>
        </a:p>
      </dgm:t>
    </dgm:pt>
    <dgm:pt modelId="{643F1CAC-7240-480D-AD24-53DC40310C7A}">
      <dgm:prSet phldrT="[نص]" custT="1"/>
      <dgm:spPr/>
      <dgm:t>
        <a:bodyPr/>
        <a:lstStyle/>
        <a:p>
          <a:pPr rtl="1"/>
          <a:r>
            <a:rPr lang="ar-SA" sz="1800" dirty="0" smtClean="0"/>
            <a:t>وهي الحالة التي تكون عند بدء </a:t>
          </a:r>
          <a:r>
            <a:rPr lang="ar-SA" sz="1800" dirty="0" err="1" smtClean="0"/>
            <a:t>ايقاف</a:t>
          </a:r>
          <a:r>
            <a:rPr lang="ar-SA" sz="1800" dirty="0" smtClean="0"/>
            <a:t> المفاعل</a:t>
          </a:r>
          <a:endParaRPr lang="ar-SA" sz="1800" dirty="0"/>
        </a:p>
      </dgm:t>
    </dgm:pt>
    <dgm:pt modelId="{9699B710-0F66-465F-BECF-3311F2346395}" type="parTrans" cxnId="{5A6392E5-DB60-4A52-9B4D-B5E9243EF6F5}">
      <dgm:prSet/>
      <dgm:spPr/>
      <dgm:t>
        <a:bodyPr/>
        <a:lstStyle/>
        <a:p>
          <a:pPr rtl="1"/>
          <a:endParaRPr lang="ar-SA"/>
        </a:p>
      </dgm:t>
    </dgm:pt>
    <dgm:pt modelId="{BC0D24D1-C8B5-40AA-9EB5-EE66B4DAD998}" type="sibTrans" cxnId="{5A6392E5-DB60-4A52-9B4D-B5E9243EF6F5}">
      <dgm:prSet/>
      <dgm:spPr/>
      <dgm:t>
        <a:bodyPr/>
        <a:lstStyle/>
        <a:p>
          <a:pPr rtl="1"/>
          <a:endParaRPr lang="ar-SA"/>
        </a:p>
      </dgm:t>
    </dgm:pt>
    <dgm:pt modelId="{A8603984-4F2D-4671-8595-6F39F3279149}" type="pres">
      <dgm:prSet presAssocID="{E7F2C001-0922-4A42-A2F2-A53F8B0F953F}" presName="theList" presStyleCnt="0">
        <dgm:presLayoutVars>
          <dgm:dir/>
          <dgm:animLvl val="lvl"/>
          <dgm:resizeHandles val="exact"/>
        </dgm:presLayoutVars>
      </dgm:prSet>
      <dgm:spPr/>
      <dgm:t>
        <a:bodyPr/>
        <a:lstStyle/>
        <a:p>
          <a:pPr rtl="1"/>
          <a:endParaRPr lang="ar-SA"/>
        </a:p>
      </dgm:t>
    </dgm:pt>
    <dgm:pt modelId="{6B6362B1-5880-4494-A7B7-4C77DBE04777}" type="pres">
      <dgm:prSet presAssocID="{0990713F-9002-4F5C-89BB-270E519150B4}" presName="compNode" presStyleCnt="0"/>
      <dgm:spPr/>
    </dgm:pt>
    <dgm:pt modelId="{C38616A7-3744-4C79-8F6E-A6EA329F5D7E}" type="pres">
      <dgm:prSet presAssocID="{0990713F-9002-4F5C-89BB-270E519150B4}" presName="aNode" presStyleLbl="bgShp" presStyleIdx="0" presStyleCnt="3"/>
      <dgm:spPr/>
      <dgm:t>
        <a:bodyPr/>
        <a:lstStyle/>
        <a:p>
          <a:pPr rtl="1"/>
          <a:endParaRPr lang="ar-SA"/>
        </a:p>
      </dgm:t>
    </dgm:pt>
    <dgm:pt modelId="{F5E693F3-B020-478E-9F2A-EADD97B53EFD}" type="pres">
      <dgm:prSet presAssocID="{0990713F-9002-4F5C-89BB-270E519150B4}" presName="textNode" presStyleLbl="bgShp" presStyleIdx="0" presStyleCnt="3"/>
      <dgm:spPr/>
      <dgm:t>
        <a:bodyPr/>
        <a:lstStyle/>
        <a:p>
          <a:pPr rtl="1"/>
          <a:endParaRPr lang="ar-SA"/>
        </a:p>
      </dgm:t>
    </dgm:pt>
    <dgm:pt modelId="{E52BC7A6-8261-408B-BB76-F905A5E8E43F}" type="pres">
      <dgm:prSet presAssocID="{0990713F-9002-4F5C-89BB-270E519150B4}" presName="compChildNode" presStyleCnt="0"/>
      <dgm:spPr/>
    </dgm:pt>
    <dgm:pt modelId="{C390BC63-D013-4865-810F-6B0BC46F0C5C}" type="pres">
      <dgm:prSet presAssocID="{0990713F-9002-4F5C-89BB-270E519150B4}" presName="theInnerList" presStyleCnt="0"/>
      <dgm:spPr/>
    </dgm:pt>
    <dgm:pt modelId="{4DB09E63-0912-4F1D-B53D-2A7050D471BC}" type="pres">
      <dgm:prSet presAssocID="{367053F4-1897-4A14-9D7A-E33AFF7E3233}" presName="childNode" presStyleLbl="node1" presStyleIdx="0" presStyleCnt="6">
        <dgm:presLayoutVars>
          <dgm:bulletEnabled val="1"/>
        </dgm:presLayoutVars>
      </dgm:prSet>
      <dgm:spPr/>
      <dgm:t>
        <a:bodyPr/>
        <a:lstStyle/>
        <a:p>
          <a:pPr rtl="1"/>
          <a:endParaRPr lang="ar-SA"/>
        </a:p>
      </dgm:t>
    </dgm:pt>
    <dgm:pt modelId="{1614C9CB-B03E-42AE-946D-4D595778FDEA}" type="pres">
      <dgm:prSet presAssocID="{367053F4-1897-4A14-9D7A-E33AFF7E3233}" presName="aSpace2" presStyleCnt="0"/>
      <dgm:spPr/>
    </dgm:pt>
    <dgm:pt modelId="{FC95F57C-E7E5-4AAF-B981-55716362D10B}" type="pres">
      <dgm:prSet presAssocID="{41684E5A-253E-4AAC-8449-EA9CC6CEFDD9}" presName="childNode" presStyleLbl="node1" presStyleIdx="1" presStyleCnt="6">
        <dgm:presLayoutVars>
          <dgm:bulletEnabled val="1"/>
        </dgm:presLayoutVars>
      </dgm:prSet>
      <dgm:spPr/>
      <dgm:t>
        <a:bodyPr/>
        <a:lstStyle/>
        <a:p>
          <a:pPr rtl="1"/>
          <a:endParaRPr lang="ar-SA"/>
        </a:p>
      </dgm:t>
    </dgm:pt>
    <dgm:pt modelId="{FC55BEFB-DC69-4FE5-AFB5-6E4A23EB4734}" type="pres">
      <dgm:prSet presAssocID="{0990713F-9002-4F5C-89BB-270E519150B4}" presName="aSpace" presStyleCnt="0"/>
      <dgm:spPr/>
    </dgm:pt>
    <dgm:pt modelId="{C554770C-C555-41EA-A53B-A98E75972E5F}" type="pres">
      <dgm:prSet presAssocID="{4E35ACDB-D3D1-4571-9053-0532DBDC9F0A}" presName="compNode" presStyleCnt="0"/>
      <dgm:spPr/>
    </dgm:pt>
    <dgm:pt modelId="{441D6374-5C14-4DB8-A087-607474B4535E}" type="pres">
      <dgm:prSet presAssocID="{4E35ACDB-D3D1-4571-9053-0532DBDC9F0A}" presName="aNode" presStyleLbl="bgShp" presStyleIdx="1" presStyleCnt="3"/>
      <dgm:spPr/>
      <dgm:t>
        <a:bodyPr/>
        <a:lstStyle/>
        <a:p>
          <a:pPr rtl="1"/>
          <a:endParaRPr lang="ar-SA"/>
        </a:p>
      </dgm:t>
    </dgm:pt>
    <dgm:pt modelId="{6102E184-27B7-4BE7-8026-F6A93DD54D3B}" type="pres">
      <dgm:prSet presAssocID="{4E35ACDB-D3D1-4571-9053-0532DBDC9F0A}" presName="textNode" presStyleLbl="bgShp" presStyleIdx="1" presStyleCnt="3"/>
      <dgm:spPr/>
      <dgm:t>
        <a:bodyPr/>
        <a:lstStyle/>
        <a:p>
          <a:pPr rtl="1"/>
          <a:endParaRPr lang="ar-SA"/>
        </a:p>
      </dgm:t>
    </dgm:pt>
    <dgm:pt modelId="{66760F7E-A103-4794-9A55-1D9E5966402C}" type="pres">
      <dgm:prSet presAssocID="{4E35ACDB-D3D1-4571-9053-0532DBDC9F0A}" presName="compChildNode" presStyleCnt="0"/>
      <dgm:spPr/>
    </dgm:pt>
    <dgm:pt modelId="{3A2C1B0D-8712-4B5E-8647-2DC0EF98108C}" type="pres">
      <dgm:prSet presAssocID="{4E35ACDB-D3D1-4571-9053-0532DBDC9F0A}" presName="theInnerList" presStyleCnt="0"/>
      <dgm:spPr/>
    </dgm:pt>
    <dgm:pt modelId="{0EC906DD-AA0A-4323-A7D0-FC68EF912362}" type="pres">
      <dgm:prSet presAssocID="{B6852F43-48C2-4A62-9342-7BF631CD9C13}" presName="childNode" presStyleLbl="node1" presStyleIdx="2" presStyleCnt="6">
        <dgm:presLayoutVars>
          <dgm:bulletEnabled val="1"/>
        </dgm:presLayoutVars>
      </dgm:prSet>
      <dgm:spPr/>
      <dgm:t>
        <a:bodyPr/>
        <a:lstStyle/>
        <a:p>
          <a:pPr rtl="1"/>
          <a:endParaRPr lang="ar-SA"/>
        </a:p>
      </dgm:t>
    </dgm:pt>
    <dgm:pt modelId="{2E2D233D-4A67-468A-97C3-EF5C35CD02EC}" type="pres">
      <dgm:prSet presAssocID="{B6852F43-48C2-4A62-9342-7BF631CD9C13}" presName="aSpace2" presStyleCnt="0"/>
      <dgm:spPr/>
    </dgm:pt>
    <dgm:pt modelId="{0B9E128E-2EFE-4174-85BD-44E408B48C2D}" type="pres">
      <dgm:prSet presAssocID="{B604E322-45C7-4728-BA97-87F96363CC66}" presName="childNode" presStyleLbl="node1" presStyleIdx="3" presStyleCnt="6">
        <dgm:presLayoutVars>
          <dgm:bulletEnabled val="1"/>
        </dgm:presLayoutVars>
      </dgm:prSet>
      <dgm:spPr/>
      <dgm:t>
        <a:bodyPr/>
        <a:lstStyle/>
        <a:p>
          <a:pPr rtl="1"/>
          <a:endParaRPr lang="ar-SA"/>
        </a:p>
      </dgm:t>
    </dgm:pt>
    <dgm:pt modelId="{64957A36-BDD4-45EC-B4A5-E869B7C0A727}" type="pres">
      <dgm:prSet presAssocID="{4E35ACDB-D3D1-4571-9053-0532DBDC9F0A}" presName="aSpace" presStyleCnt="0"/>
      <dgm:spPr/>
    </dgm:pt>
    <dgm:pt modelId="{8A989F1B-0FF2-47AF-BA19-56F0B1E29D58}" type="pres">
      <dgm:prSet presAssocID="{12CBED8D-B7C4-4924-932B-F51C0B504E4F}" presName="compNode" presStyleCnt="0"/>
      <dgm:spPr/>
    </dgm:pt>
    <dgm:pt modelId="{D5635F33-7ED2-46E0-8869-C6F2B05B2A1F}" type="pres">
      <dgm:prSet presAssocID="{12CBED8D-B7C4-4924-932B-F51C0B504E4F}" presName="aNode" presStyleLbl="bgShp" presStyleIdx="2" presStyleCnt="3"/>
      <dgm:spPr/>
      <dgm:t>
        <a:bodyPr/>
        <a:lstStyle/>
        <a:p>
          <a:pPr rtl="1"/>
          <a:endParaRPr lang="ar-SA"/>
        </a:p>
      </dgm:t>
    </dgm:pt>
    <dgm:pt modelId="{39556A45-4EA5-4B7F-942A-A1FEDC751879}" type="pres">
      <dgm:prSet presAssocID="{12CBED8D-B7C4-4924-932B-F51C0B504E4F}" presName="textNode" presStyleLbl="bgShp" presStyleIdx="2" presStyleCnt="3"/>
      <dgm:spPr/>
      <dgm:t>
        <a:bodyPr/>
        <a:lstStyle/>
        <a:p>
          <a:pPr rtl="1"/>
          <a:endParaRPr lang="ar-SA"/>
        </a:p>
      </dgm:t>
    </dgm:pt>
    <dgm:pt modelId="{00ED5D53-1264-4566-8B98-07F6A03866DA}" type="pres">
      <dgm:prSet presAssocID="{12CBED8D-B7C4-4924-932B-F51C0B504E4F}" presName="compChildNode" presStyleCnt="0"/>
      <dgm:spPr/>
    </dgm:pt>
    <dgm:pt modelId="{937D6CE2-EC2D-4F36-B152-D7C494EA40BB}" type="pres">
      <dgm:prSet presAssocID="{12CBED8D-B7C4-4924-932B-F51C0B504E4F}" presName="theInnerList" presStyleCnt="0"/>
      <dgm:spPr/>
    </dgm:pt>
    <dgm:pt modelId="{957E79A9-3B6F-404F-8C0A-F037DDB26251}" type="pres">
      <dgm:prSet presAssocID="{8F48F0FA-16C8-426D-A03E-52864F8EF0FE}" presName="childNode" presStyleLbl="node1" presStyleIdx="4" presStyleCnt="6">
        <dgm:presLayoutVars>
          <dgm:bulletEnabled val="1"/>
        </dgm:presLayoutVars>
      </dgm:prSet>
      <dgm:spPr/>
      <dgm:t>
        <a:bodyPr/>
        <a:lstStyle/>
        <a:p>
          <a:pPr rtl="1"/>
          <a:endParaRPr lang="ar-SA"/>
        </a:p>
      </dgm:t>
    </dgm:pt>
    <dgm:pt modelId="{905A87CC-DEF4-4788-A519-CCF263941D81}" type="pres">
      <dgm:prSet presAssocID="{8F48F0FA-16C8-426D-A03E-52864F8EF0FE}" presName="aSpace2" presStyleCnt="0"/>
      <dgm:spPr/>
    </dgm:pt>
    <dgm:pt modelId="{EC849250-20A8-4826-85EA-4554AC0E479A}" type="pres">
      <dgm:prSet presAssocID="{643F1CAC-7240-480D-AD24-53DC40310C7A}" presName="childNode" presStyleLbl="node1" presStyleIdx="5" presStyleCnt="6">
        <dgm:presLayoutVars>
          <dgm:bulletEnabled val="1"/>
        </dgm:presLayoutVars>
      </dgm:prSet>
      <dgm:spPr/>
      <dgm:t>
        <a:bodyPr/>
        <a:lstStyle/>
        <a:p>
          <a:pPr rtl="1"/>
          <a:endParaRPr lang="ar-SA"/>
        </a:p>
      </dgm:t>
    </dgm:pt>
  </dgm:ptLst>
  <dgm:cxnLst>
    <dgm:cxn modelId="{C68AA768-E26E-4C71-89F0-C8894ECEB0EF}" srcId="{E7F2C001-0922-4A42-A2F2-A53F8B0F953F}" destId="{0990713F-9002-4F5C-89BB-270E519150B4}" srcOrd="0" destOrd="0" parTransId="{6FA19143-F510-4B65-80B9-B7F9A0F3D875}" sibTransId="{1EDD95C7-3DFE-4B60-B347-F91A74D5A788}"/>
    <dgm:cxn modelId="{7F8B0E5A-12BD-40C5-B662-0E50C3715082}" srcId="{0990713F-9002-4F5C-89BB-270E519150B4}" destId="{41684E5A-253E-4AAC-8449-EA9CC6CEFDD9}" srcOrd="1" destOrd="0" parTransId="{0702A467-4368-46B6-AA91-FB27C18E0E12}" sibTransId="{35EFDBED-19C5-483A-8EBB-093B01968C49}"/>
    <dgm:cxn modelId="{7FFE81E9-5C37-4435-A169-86C31AF50A0A}" type="presOf" srcId="{643F1CAC-7240-480D-AD24-53DC40310C7A}" destId="{EC849250-20A8-4826-85EA-4554AC0E479A}" srcOrd="0" destOrd="0" presId="urn:microsoft.com/office/officeart/2005/8/layout/lProcess2"/>
    <dgm:cxn modelId="{E6D8D785-D179-44C2-B47F-F6FE4EF2CC37}" type="presOf" srcId="{41684E5A-253E-4AAC-8449-EA9CC6CEFDD9}" destId="{FC95F57C-E7E5-4AAF-B981-55716362D10B}" srcOrd="0" destOrd="0" presId="urn:microsoft.com/office/officeart/2005/8/layout/lProcess2"/>
    <dgm:cxn modelId="{2ADF4BC3-2F67-464D-B34A-590F092E3D36}" type="presOf" srcId="{367053F4-1897-4A14-9D7A-E33AFF7E3233}" destId="{4DB09E63-0912-4F1D-B53D-2A7050D471BC}" srcOrd="0" destOrd="0" presId="urn:microsoft.com/office/officeart/2005/8/layout/lProcess2"/>
    <dgm:cxn modelId="{7A524DA3-2F78-4F22-AF7F-97CDA8EA506C}" srcId="{4E35ACDB-D3D1-4571-9053-0532DBDC9F0A}" destId="{B604E322-45C7-4728-BA97-87F96363CC66}" srcOrd="1" destOrd="0" parTransId="{611F9597-73D5-4A9D-BF28-7A3514DEEB9C}" sibTransId="{DFF2AFC9-29BD-48CF-B17C-E9F512756AB9}"/>
    <dgm:cxn modelId="{8703E114-1134-42E1-AE34-BE4F8910D094}" srcId="{4E35ACDB-D3D1-4571-9053-0532DBDC9F0A}" destId="{B6852F43-48C2-4A62-9342-7BF631CD9C13}" srcOrd="0" destOrd="0" parTransId="{6DB931DD-96B7-4E53-9E59-70E2D1168A56}" sibTransId="{7A36B1CA-EBFA-4310-8433-41E973B09455}"/>
    <dgm:cxn modelId="{44DD83CF-6A34-48DF-A8DA-53C8078D8A1A}" type="presOf" srcId="{4E35ACDB-D3D1-4571-9053-0532DBDC9F0A}" destId="{441D6374-5C14-4DB8-A087-607474B4535E}" srcOrd="0" destOrd="0" presId="urn:microsoft.com/office/officeart/2005/8/layout/lProcess2"/>
    <dgm:cxn modelId="{7B61590C-E728-4FBB-A7DA-8C9FC998F7BD}" type="presOf" srcId="{E7F2C001-0922-4A42-A2F2-A53F8B0F953F}" destId="{A8603984-4F2D-4671-8595-6F39F3279149}" srcOrd="0" destOrd="0" presId="urn:microsoft.com/office/officeart/2005/8/layout/lProcess2"/>
    <dgm:cxn modelId="{1056A589-ED3A-4AB0-AAFE-67DF08771F5E}" type="presOf" srcId="{B604E322-45C7-4728-BA97-87F96363CC66}" destId="{0B9E128E-2EFE-4174-85BD-44E408B48C2D}" srcOrd="0" destOrd="0" presId="urn:microsoft.com/office/officeart/2005/8/layout/lProcess2"/>
    <dgm:cxn modelId="{3D36A7DC-58A4-47AD-8403-EB5405BF65E2}" srcId="{12CBED8D-B7C4-4924-932B-F51C0B504E4F}" destId="{8F48F0FA-16C8-426D-A03E-52864F8EF0FE}" srcOrd="0" destOrd="0" parTransId="{6A8015EA-C191-42B4-90D4-EEF0A8F671E1}" sibTransId="{95FB1EE5-4AD1-45AC-B664-0549EFC46865}"/>
    <dgm:cxn modelId="{0F10C479-23C4-4F5F-BA25-C70238599831}" type="presOf" srcId="{8F48F0FA-16C8-426D-A03E-52864F8EF0FE}" destId="{957E79A9-3B6F-404F-8C0A-F037DDB26251}" srcOrd="0" destOrd="0" presId="urn:microsoft.com/office/officeart/2005/8/layout/lProcess2"/>
    <dgm:cxn modelId="{7FA181A2-6A40-4B94-8A61-FA24364639A9}" srcId="{0990713F-9002-4F5C-89BB-270E519150B4}" destId="{367053F4-1897-4A14-9D7A-E33AFF7E3233}" srcOrd="0" destOrd="0" parTransId="{1267C1A3-E73C-4D34-BACF-6140C5261B28}" sibTransId="{0F7AD55A-5BF4-4C2B-98DB-9E6A03517ACE}"/>
    <dgm:cxn modelId="{259233C3-64E8-4B49-9F55-7327E2BBAFAB}" type="presOf" srcId="{0990713F-9002-4F5C-89BB-270E519150B4}" destId="{C38616A7-3744-4C79-8F6E-A6EA329F5D7E}" srcOrd="0" destOrd="0" presId="urn:microsoft.com/office/officeart/2005/8/layout/lProcess2"/>
    <dgm:cxn modelId="{5A6392E5-DB60-4A52-9B4D-B5E9243EF6F5}" srcId="{12CBED8D-B7C4-4924-932B-F51C0B504E4F}" destId="{643F1CAC-7240-480D-AD24-53DC40310C7A}" srcOrd="1" destOrd="0" parTransId="{9699B710-0F66-465F-BECF-3311F2346395}" sibTransId="{BC0D24D1-C8B5-40AA-9EB5-EE66B4DAD998}"/>
    <dgm:cxn modelId="{709F3041-0D39-4C67-835C-3B0D167329EB}" type="presOf" srcId="{4E35ACDB-D3D1-4571-9053-0532DBDC9F0A}" destId="{6102E184-27B7-4BE7-8026-F6A93DD54D3B}" srcOrd="1" destOrd="0" presId="urn:microsoft.com/office/officeart/2005/8/layout/lProcess2"/>
    <dgm:cxn modelId="{369A0764-4157-4A47-9686-E461E306A6D1}" srcId="{E7F2C001-0922-4A42-A2F2-A53F8B0F953F}" destId="{12CBED8D-B7C4-4924-932B-F51C0B504E4F}" srcOrd="2" destOrd="0" parTransId="{BABA8922-2C73-4052-887C-DB210CC1A79A}" sibTransId="{263B03A8-73C1-4A1A-9344-4E8335338349}"/>
    <dgm:cxn modelId="{92D923D0-F744-4895-B834-CEF3AA839737}" type="presOf" srcId="{0990713F-9002-4F5C-89BB-270E519150B4}" destId="{F5E693F3-B020-478E-9F2A-EADD97B53EFD}" srcOrd="1" destOrd="0" presId="urn:microsoft.com/office/officeart/2005/8/layout/lProcess2"/>
    <dgm:cxn modelId="{B0F4D5D1-1A28-4CD4-8983-D3700ABF25CC}" type="presOf" srcId="{12CBED8D-B7C4-4924-932B-F51C0B504E4F}" destId="{39556A45-4EA5-4B7F-942A-A1FEDC751879}" srcOrd="1" destOrd="0" presId="urn:microsoft.com/office/officeart/2005/8/layout/lProcess2"/>
    <dgm:cxn modelId="{82A60222-82AB-43B2-8075-FCE5F4E71B6A}" srcId="{E7F2C001-0922-4A42-A2F2-A53F8B0F953F}" destId="{4E35ACDB-D3D1-4571-9053-0532DBDC9F0A}" srcOrd="1" destOrd="0" parTransId="{2F8F10E6-1DF0-481C-8060-35E1AC09E6AA}" sibTransId="{822A24E1-39D8-41FF-ACD3-171062209653}"/>
    <dgm:cxn modelId="{674AE138-D388-4D2D-8282-D962C1D34DC1}" type="presOf" srcId="{B6852F43-48C2-4A62-9342-7BF631CD9C13}" destId="{0EC906DD-AA0A-4323-A7D0-FC68EF912362}" srcOrd="0" destOrd="0" presId="urn:microsoft.com/office/officeart/2005/8/layout/lProcess2"/>
    <dgm:cxn modelId="{4C8673DF-C9F6-43BB-9B10-C820A540F16D}" type="presOf" srcId="{12CBED8D-B7C4-4924-932B-F51C0B504E4F}" destId="{D5635F33-7ED2-46E0-8869-C6F2B05B2A1F}" srcOrd="0" destOrd="0" presId="urn:microsoft.com/office/officeart/2005/8/layout/lProcess2"/>
    <dgm:cxn modelId="{6B0265EE-87AD-441A-8305-4B5C5CAC2FD5}" type="presParOf" srcId="{A8603984-4F2D-4671-8595-6F39F3279149}" destId="{6B6362B1-5880-4494-A7B7-4C77DBE04777}" srcOrd="0" destOrd="0" presId="urn:microsoft.com/office/officeart/2005/8/layout/lProcess2"/>
    <dgm:cxn modelId="{6557A35B-7B93-4A8B-8612-049FA4C0AAB8}" type="presParOf" srcId="{6B6362B1-5880-4494-A7B7-4C77DBE04777}" destId="{C38616A7-3744-4C79-8F6E-A6EA329F5D7E}" srcOrd="0" destOrd="0" presId="urn:microsoft.com/office/officeart/2005/8/layout/lProcess2"/>
    <dgm:cxn modelId="{3E670125-0990-4161-885C-E193A4A80F5E}" type="presParOf" srcId="{6B6362B1-5880-4494-A7B7-4C77DBE04777}" destId="{F5E693F3-B020-478E-9F2A-EADD97B53EFD}" srcOrd="1" destOrd="0" presId="urn:microsoft.com/office/officeart/2005/8/layout/lProcess2"/>
    <dgm:cxn modelId="{9A2CC84D-9C6C-4D5B-BDCF-AE55E89581ED}" type="presParOf" srcId="{6B6362B1-5880-4494-A7B7-4C77DBE04777}" destId="{E52BC7A6-8261-408B-BB76-F905A5E8E43F}" srcOrd="2" destOrd="0" presId="urn:microsoft.com/office/officeart/2005/8/layout/lProcess2"/>
    <dgm:cxn modelId="{E6383A01-1896-41A5-8841-613B2A09710B}" type="presParOf" srcId="{E52BC7A6-8261-408B-BB76-F905A5E8E43F}" destId="{C390BC63-D013-4865-810F-6B0BC46F0C5C}" srcOrd="0" destOrd="0" presId="urn:microsoft.com/office/officeart/2005/8/layout/lProcess2"/>
    <dgm:cxn modelId="{A920781D-A767-4FD5-BE85-3F513E25BC8F}" type="presParOf" srcId="{C390BC63-D013-4865-810F-6B0BC46F0C5C}" destId="{4DB09E63-0912-4F1D-B53D-2A7050D471BC}" srcOrd="0" destOrd="0" presId="urn:microsoft.com/office/officeart/2005/8/layout/lProcess2"/>
    <dgm:cxn modelId="{69B35208-5DE1-496A-AF41-936A88EA31F0}" type="presParOf" srcId="{C390BC63-D013-4865-810F-6B0BC46F0C5C}" destId="{1614C9CB-B03E-42AE-946D-4D595778FDEA}" srcOrd="1" destOrd="0" presId="urn:microsoft.com/office/officeart/2005/8/layout/lProcess2"/>
    <dgm:cxn modelId="{FE19AE6D-9818-43E5-97A7-D29D10EA22F5}" type="presParOf" srcId="{C390BC63-D013-4865-810F-6B0BC46F0C5C}" destId="{FC95F57C-E7E5-4AAF-B981-55716362D10B}" srcOrd="2" destOrd="0" presId="urn:microsoft.com/office/officeart/2005/8/layout/lProcess2"/>
    <dgm:cxn modelId="{6612D36E-BBBF-4CBF-9009-A5722C926CA3}" type="presParOf" srcId="{A8603984-4F2D-4671-8595-6F39F3279149}" destId="{FC55BEFB-DC69-4FE5-AFB5-6E4A23EB4734}" srcOrd="1" destOrd="0" presId="urn:microsoft.com/office/officeart/2005/8/layout/lProcess2"/>
    <dgm:cxn modelId="{B2B98569-8B28-4308-9E82-1FF7DCC18AAC}" type="presParOf" srcId="{A8603984-4F2D-4671-8595-6F39F3279149}" destId="{C554770C-C555-41EA-A53B-A98E75972E5F}" srcOrd="2" destOrd="0" presId="urn:microsoft.com/office/officeart/2005/8/layout/lProcess2"/>
    <dgm:cxn modelId="{F831FF77-898F-444C-ADFF-2DDB7D630248}" type="presParOf" srcId="{C554770C-C555-41EA-A53B-A98E75972E5F}" destId="{441D6374-5C14-4DB8-A087-607474B4535E}" srcOrd="0" destOrd="0" presId="urn:microsoft.com/office/officeart/2005/8/layout/lProcess2"/>
    <dgm:cxn modelId="{F74758AF-F77E-47A0-982E-6BE74BA19883}" type="presParOf" srcId="{C554770C-C555-41EA-A53B-A98E75972E5F}" destId="{6102E184-27B7-4BE7-8026-F6A93DD54D3B}" srcOrd="1" destOrd="0" presId="urn:microsoft.com/office/officeart/2005/8/layout/lProcess2"/>
    <dgm:cxn modelId="{C98B80A0-211F-4717-BDFA-2354DB0F2B9B}" type="presParOf" srcId="{C554770C-C555-41EA-A53B-A98E75972E5F}" destId="{66760F7E-A103-4794-9A55-1D9E5966402C}" srcOrd="2" destOrd="0" presId="urn:microsoft.com/office/officeart/2005/8/layout/lProcess2"/>
    <dgm:cxn modelId="{FBD7D098-1731-434B-9F08-1468FF3F85BC}" type="presParOf" srcId="{66760F7E-A103-4794-9A55-1D9E5966402C}" destId="{3A2C1B0D-8712-4B5E-8647-2DC0EF98108C}" srcOrd="0" destOrd="0" presId="urn:microsoft.com/office/officeart/2005/8/layout/lProcess2"/>
    <dgm:cxn modelId="{C388C196-87DB-4088-BFE3-2FEC64CCEBB0}" type="presParOf" srcId="{3A2C1B0D-8712-4B5E-8647-2DC0EF98108C}" destId="{0EC906DD-AA0A-4323-A7D0-FC68EF912362}" srcOrd="0" destOrd="0" presId="urn:microsoft.com/office/officeart/2005/8/layout/lProcess2"/>
    <dgm:cxn modelId="{348437EC-84C8-47B4-B848-00DF3B54DB67}" type="presParOf" srcId="{3A2C1B0D-8712-4B5E-8647-2DC0EF98108C}" destId="{2E2D233D-4A67-468A-97C3-EF5C35CD02EC}" srcOrd="1" destOrd="0" presId="urn:microsoft.com/office/officeart/2005/8/layout/lProcess2"/>
    <dgm:cxn modelId="{E1ECC473-5650-4CC1-8917-20A17A62CD5D}" type="presParOf" srcId="{3A2C1B0D-8712-4B5E-8647-2DC0EF98108C}" destId="{0B9E128E-2EFE-4174-85BD-44E408B48C2D}" srcOrd="2" destOrd="0" presId="urn:microsoft.com/office/officeart/2005/8/layout/lProcess2"/>
    <dgm:cxn modelId="{82DC3AF0-3A03-42E7-9602-AE2267D4E0EC}" type="presParOf" srcId="{A8603984-4F2D-4671-8595-6F39F3279149}" destId="{64957A36-BDD4-45EC-B4A5-E869B7C0A727}" srcOrd="3" destOrd="0" presId="urn:microsoft.com/office/officeart/2005/8/layout/lProcess2"/>
    <dgm:cxn modelId="{A0B55E96-8EF4-4F37-8254-9F81B065FA99}" type="presParOf" srcId="{A8603984-4F2D-4671-8595-6F39F3279149}" destId="{8A989F1B-0FF2-47AF-BA19-56F0B1E29D58}" srcOrd="4" destOrd="0" presId="urn:microsoft.com/office/officeart/2005/8/layout/lProcess2"/>
    <dgm:cxn modelId="{38257895-C3D4-40FF-8083-6F3BCDAF7158}" type="presParOf" srcId="{8A989F1B-0FF2-47AF-BA19-56F0B1E29D58}" destId="{D5635F33-7ED2-46E0-8869-C6F2B05B2A1F}" srcOrd="0" destOrd="0" presId="urn:microsoft.com/office/officeart/2005/8/layout/lProcess2"/>
    <dgm:cxn modelId="{251890F6-B5F5-481D-81E5-97749DAF998E}" type="presParOf" srcId="{8A989F1B-0FF2-47AF-BA19-56F0B1E29D58}" destId="{39556A45-4EA5-4B7F-942A-A1FEDC751879}" srcOrd="1" destOrd="0" presId="urn:microsoft.com/office/officeart/2005/8/layout/lProcess2"/>
    <dgm:cxn modelId="{0B9C648A-B2C9-44C8-8093-DE49C27E506B}" type="presParOf" srcId="{8A989F1B-0FF2-47AF-BA19-56F0B1E29D58}" destId="{00ED5D53-1264-4566-8B98-07F6A03866DA}" srcOrd="2" destOrd="0" presId="urn:microsoft.com/office/officeart/2005/8/layout/lProcess2"/>
    <dgm:cxn modelId="{EA4B00AC-C282-4923-BBC1-362A678A6AF9}" type="presParOf" srcId="{00ED5D53-1264-4566-8B98-07F6A03866DA}" destId="{937D6CE2-EC2D-4F36-B152-D7C494EA40BB}" srcOrd="0" destOrd="0" presId="urn:microsoft.com/office/officeart/2005/8/layout/lProcess2"/>
    <dgm:cxn modelId="{9717A831-1F71-44D7-A2CD-731D0ED59EAB}" type="presParOf" srcId="{937D6CE2-EC2D-4F36-B152-D7C494EA40BB}" destId="{957E79A9-3B6F-404F-8C0A-F037DDB26251}" srcOrd="0" destOrd="0" presId="urn:microsoft.com/office/officeart/2005/8/layout/lProcess2"/>
    <dgm:cxn modelId="{9B122EDE-79F1-4242-AF13-9356221EB37C}" type="presParOf" srcId="{937D6CE2-EC2D-4F36-B152-D7C494EA40BB}" destId="{905A87CC-DEF4-4788-A519-CCF263941D81}" srcOrd="1" destOrd="0" presId="urn:microsoft.com/office/officeart/2005/8/layout/lProcess2"/>
    <dgm:cxn modelId="{B623667D-7512-4C46-BC1A-53994A8F4F95}" type="presParOf" srcId="{937D6CE2-EC2D-4F36-B152-D7C494EA40BB}" destId="{EC849250-20A8-4826-85EA-4554AC0E479A}" srcOrd="2" destOrd="0" presId="urn:microsoft.com/office/officeart/2005/8/layout/lProcess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38616A7-3744-4C79-8F6E-A6EA329F5D7E}">
      <dsp:nvSpPr>
        <dsp:cNvPr id="0" name=""/>
        <dsp:cNvSpPr/>
      </dsp:nvSpPr>
      <dsp:spPr>
        <a:xfrm>
          <a:off x="855" y="0"/>
          <a:ext cx="2224980" cy="54102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51460" tIns="251460" rIns="251460" bIns="251460" numCol="1" spcCol="1270" anchor="ctr" anchorCtr="0">
          <a:noAutofit/>
        </a:bodyPr>
        <a:lstStyle/>
        <a:p>
          <a:pPr lvl="0" algn="ctr" defTabSz="2933700" rtl="1">
            <a:lnSpc>
              <a:spcPct val="90000"/>
            </a:lnSpc>
            <a:spcBef>
              <a:spcPct val="0"/>
            </a:spcBef>
            <a:spcAft>
              <a:spcPct val="35000"/>
            </a:spcAft>
          </a:pPr>
          <a:r>
            <a:rPr lang="en-US" sz="6600" kern="1200" dirty="0" smtClean="0"/>
            <a:t>k</a:t>
          </a:r>
          <a:r>
            <a:rPr lang="ar-SA" sz="6600" kern="1200" dirty="0" smtClean="0"/>
            <a:t>&gt;1</a:t>
          </a:r>
          <a:endParaRPr lang="ar-SA" sz="6600" kern="1200" dirty="0"/>
        </a:p>
      </dsp:txBody>
      <dsp:txXfrm>
        <a:off x="855" y="0"/>
        <a:ext cx="2224980" cy="1623060"/>
      </dsp:txXfrm>
    </dsp:sp>
    <dsp:sp modelId="{4DB09E63-0912-4F1D-B53D-2A7050D471BC}">
      <dsp:nvSpPr>
        <dsp:cNvPr id="0" name=""/>
        <dsp:cNvSpPr/>
      </dsp:nvSpPr>
      <dsp:spPr>
        <a:xfrm>
          <a:off x="223353" y="1624645"/>
          <a:ext cx="1779984" cy="16312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rtl="1">
            <a:lnSpc>
              <a:spcPct val="90000"/>
            </a:lnSpc>
            <a:spcBef>
              <a:spcPct val="0"/>
            </a:spcBef>
            <a:spcAft>
              <a:spcPct val="35000"/>
            </a:spcAft>
          </a:pPr>
          <a:r>
            <a:rPr lang="ar-SA" sz="1800" kern="1200" dirty="0" smtClean="0"/>
            <a:t>الحالة فوق الحرجة </a:t>
          </a:r>
          <a:r>
            <a:rPr lang="en-US" sz="1800" kern="1200" dirty="0" smtClean="0"/>
            <a:t>Super critical</a:t>
          </a:r>
          <a:endParaRPr lang="ar-SA" sz="1800" kern="1200" dirty="0"/>
        </a:p>
      </dsp:txBody>
      <dsp:txXfrm>
        <a:off x="223353" y="1624645"/>
        <a:ext cx="1779984" cy="1631249"/>
      </dsp:txXfrm>
    </dsp:sp>
    <dsp:sp modelId="{FC95F57C-E7E5-4AAF-B981-55716362D10B}">
      <dsp:nvSpPr>
        <dsp:cNvPr id="0" name=""/>
        <dsp:cNvSpPr/>
      </dsp:nvSpPr>
      <dsp:spPr>
        <a:xfrm>
          <a:off x="223353" y="3506855"/>
          <a:ext cx="1779984" cy="16312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rtl="1">
            <a:lnSpc>
              <a:spcPct val="90000"/>
            </a:lnSpc>
            <a:spcBef>
              <a:spcPct val="0"/>
            </a:spcBef>
            <a:spcAft>
              <a:spcPct val="35000"/>
            </a:spcAft>
          </a:pPr>
          <a:r>
            <a:rPr lang="ar-SA" sz="1800" kern="1200" dirty="0" smtClean="0"/>
            <a:t>وهي حالة المفاعل بعد بدء التشغيل وحتى وصوله إلى الطاقة القصوى.</a:t>
          </a:r>
          <a:endParaRPr lang="ar-SA" sz="1800" kern="1200" dirty="0"/>
        </a:p>
      </dsp:txBody>
      <dsp:txXfrm>
        <a:off x="223353" y="3506855"/>
        <a:ext cx="1779984" cy="1631249"/>
      </dsp:txXfrm>
    </dsp:sp>
    <dsp:sp modelId="{441D6374-5C14-4DB8-A087-607474B4535E}">
      <dsp:nvSpPr>
        <dsp:cNvPr id="0" name=""/>
        <dsp:cNvSpPr/>
      </dsp:nvSpPr>
      <dsp:spPr>
        <a:xfrm>
          <a:off x="2392709" y="0"/>
          <a:ext cx="2224980" cy="54102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51460" tIns="251460" rIns="251460" bIns="251460" numCol="1" spcCol="1270" anchor="ctr" anchorCtr="0">
          <a:noAutofit/>
        </a:bodyPr>
        <a:lstStyle/>
        <a:p>
          <a:pPr lvl="0" algn="ctr" defTabSz="2933700" rtl="1">
            <a:lnSpc>
              <a:spcPct val="90000"/>
            </a:lnSpc>
            <a:spcBef>
              <a:spcPct val="0"/>
            </a:spcBef>
            <a:spcAft>
              <a:spcPct val="35000"/>
            </a:spcAft>
          </a:pPr>
          <a:r>
            <a:rPr lang="en-US" sz="6600" kern="1200" dirty="0" smtClean="0"/>
            <a:t>K</a:t>
          </a:r>
          <a:r>
            <a:rPr lang="ar-SA" sz="6600" kern="1200" dirty="0" smtClean="0"/>
            <a:t>=1</a:t>
          </a:r>
          <a:endParaRPr lang="ar-SA" sz="6600" kern="1200" dirty="0"/>
        </a:p>
      </dsp:txBody>
      <dsp:txXfrm>
        <a:off x="2392709" y="0"/>
        <a:ext cx="2224980" cy="1623060"/>
      </dsp:txXfrm>
    </dsp:sp>
    <dsp:sp modelId="{0EC906DD-AA0A-4323-A7D0-FC68EF912362}">
      <dsp:nvSpPr>
        <dsp:cNvPr id="0" name=""/>
        <dsp:cNvSpPr/>
      </dsp:nvSpPr>
      <dsp:spPr>
        <a:xfrm>
          <a:off x="2615207" y="1624645"/>
          <a:ext cx="1779984" cy="16312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rtl="1">
            <a:lnSpc>
              <a:spcPct val="90000"/>
            </a:lnSpc>
            <a:spcBef>
              <a:spcPct val="0"/>
            </a:spcBef>
            <a:spcAft>
              <a:spcPct val="35000"/>
            </a:spcAft>
          </a:pPr>
          <a:r>
            <a:rPr lang="ar-SA" sz="1800" kern="1200" dirty="0" smtClean="0"/>
            <a:t>الحالة الحرجة </a:t>
          </a:r>
          <a:r>
            <a:rPr lang="en-US" sz="1800" kern="1200" dirty="0" smtClean="0"/>
            <a:t>critical case</a:t>
          </a:r>
          <a:endParaRPr lang="ar-SA" sz="1800" kern="1200" dirty="0"/>
        </a:p>
      </dsp:txBody>
      <dsp:txXfrm>
        <a:off x="2615207" y="1624645"/>
        <a:ext cx="1779984" cy="1631249"/>
      </dsp:txXfrm>
    </dsp:sp>
    <dsp:sp modelId="{0B9E128E-2EFE-4174-85BD-44E408B48C2D}">
      <dsp:nvSpPr>
        <dsp:cNvPr id="0" name=""/>
        <dsp:cNvSpPr/>
      </dsp:nvSpPr>
      <dsp:spPr>
        <a:xfrm>
          <a:off x="2615207" y="3506855"/>
          <a:ext cx="1779984" cy="16312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rtl="1">
            <a:lnSpc>
              <a:spcPct val="90000"/>
            </a:lnSpc>
            <a:spcBef>
              <a:spcPct val="0"/>
            </a:spcBef>
            <a:spcAft>
              <a:spcPct val="35000"/>
            </a:spcAft>
          </a:pPr>
          <a:r>
            <a:rPr lang="ar-SA" sz="1800" kern="1200" dirty="0" smtClean="0"/>
            <a:t>وهي حالة المفاعل أثناء مرحلة التشغيل المستقرة.</a:t>
          </a:r>
          <a:endParaRPr lang="ar-SA" sz="1800" kern="1200" dirty="0"/>
        </a:p>
      </dsp:txBody>
      <dsp:txXfrm>
        <a:off x="2615207" y="3506855"/>
        <a:ext cx="1779984" cy="1631249"/>
      </dsp:txXfrm>
    </dsp:sp>
    <dsp:sp modelId="{D5635F33-7ED2-46E0-8869-C6F2B05B2A1F}">
      <dsp:nvSpPr>
        <dsp:cNvPr id="0" name=""/>
        <dsp:cNvSpPr/>
      </dsp:nvSpPr>
      <dsp:spPr>
        <a:xfrm>
          <a:off x="4784563" y="0"/>
          <a:ext cx="2224980" cy="54102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51460" tIns="251460" rIns="251460" bIns="251460" numCol="1" spcCol="1270" anchor="ctr" anchorCtr="0">
          <a:noAutofit/>
        </a:bodyPr>
        <a:lstStyle/>
        <a:p>
          <a:pPr lvl="0" algn="ctr" defTabSz="2933700" rtl="1">
            <a:lnSpc>
              <a:spcPct val="90000"/>
            </a:lnSpc>
            <a:spcBef>
              <a:spcPct val="0"/>
            </a:spcBef>
            <a:spcAft>
              <a:spcPct val="35000"/>
            </a:spcAft>
          </a:pPr>
          <a:r>
            <a:rPr lang="en-US" sz="6600" kern="1200" dirty="0" smtClean="0"/>
            <a:t>K</a:t>
          </a:r>
          <a:r>
            <a:rPr lang="ar-SA" sz="6600" kern="1200" dirty="0" smtClean="0"/>
            <a:t>&lt;1</a:t>
          </a:r>
          <a:endParaRPr lang="ar-SA" sz="6600" kern="1200" dirty="0"/>
        </a:p>
      </dsp:txBody>
      <dsp:txXfrm>
        <a:off x="4784563" y="0"/>
        <a:ext cx="2224980" cy="1623060"/>
      </dsp:txXfrm>
    </dsp:sp>
    <dsp:sp modelId="{957E79A9-3B6F-404F-8C0A-F037DDB26251}">
      <dsp:nvSpPr>
        <dsp:cNvPr id="0" name=""/>
        <dsp:cNvSpPr/>
      </dsp:nvSpPr>
      <dsp:spPr>
        <a:xfrm>
          <a:off x="5007061" y="1624645"/>
          <a:ext cx="1779984" cy="16312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rtl="1">
            <a:lnSpc>
              <a:spcPct val="90000"/>
            </a:lnSpc>
            <a:spcBef>
              <a:spcPct val="0"/>
            </a:spcBef>
            <a:spcAft>
              <a:spcPct val="35000"/>
            </a:spcAft>
          </a:pPr>
          <a:r>
            <a:rPr lang="ar-SA" sz="1800" kern="1200" dirty="0" smtClean="0"/>
            <a:t>الحالة تحت الحرجة </a:t>
          </a:r>
          <a:r>
            <a:rPr lang="en-US" sz="1800" kern="1200" dirty="0" smtClean="0"/>
            <a:t>sup critical case</a:t>
          </a:r>
          <a:endParaRPr lang="ar-SA" sz="1800" kern="1200" dirty="0"/>
        </a:p>
      </dsp:txBody>
      <dsp:txXfrm>
        <a:off x="5007061" y="1624645"/>
        <a:ext cx="1779984" cy="1631249"/>
      </dsp:txXfrm>
    </dsp:sp>
    <dsp:sp modelId="{EC849250-20A8-4826-85EA-4554AC0E479A}">
      <dsp:nvSpPr>
        <dsp:cNvPr id="0" name=""/>
        <dsp:cNvSpPr/>
      </dsp:nvSpPr>
      <dsp:spPr>
        <a:xfrm>
          <a:off x="5007061" y="3506855"/>
          <a:ext cx="1779984" cy="16312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rtl="1">
            <a:lnSpc>
              <a:spcPct val="90000"/>
            </a:lnSpc>
            <a:spcBef>
              <a:spcPct val="0"/>
            </a:spcBef>
            <a:spcAft>
              <a:spcPct val="35000"/>
            </a:spcAft>
          </a:pPr>
          <a:r>
            <a:rPr lang="ar-SA" sz="1800" kern="1200" dirty="0" smtClean="0"/>
            <a:t>وهي الحالة التي تكون عند بدء </a:t>
          </a:r>
          <a:r>
            <a:rPr lang="ar-SA" sz="1800" kern="1200" dirty="0" err="1" smtClean="0"/>
            <a:t>ايقاف</a:t>
          </a:r>
          <a:r>
            <a:rPr lang="ar-SA" sz="1800" kern="1200" dirty="0" smtClean="0"/>
            <a:t> المفاعل</a:t>
          </a:r>
          <a:endParaRPr lang="ar-SA" sz="1800" kern="1200" dirty="0"/>
        </a:p>
      </dsp:txBody>
      <dsp:txXfrm>
        <a:off x="5007061" y="3506855"/>
        <a:ext cx="1779984" cy="1631249"/>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9.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0.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مثلث متساوي الساقين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عنوان 7"/>
          <p:cNvSpPr>
            <a:spLocks noGrp="1"/>
          </p:cNvSpPr>
          <p:nvPr>
            <p:ph type="ctrTitle"/>
          </p:nvPr>
        </p:nvSpPr>
        <p:spPr>
          <a:xfrm>
            <a:off x="540544" y="776288"/>
            <a:ext cx="8062912" cy="1470025"/>
          </a:xfrm>
        </p:spPr>
        <p:txBody>
          <a:bodyPr anchor="b">
            <a:normAutofit/>
          </a:bodyPr>
          <a:lstStyle>
            <a:lvl1pPr algn="r">
              <a:defRPr sz="4400"/>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a:xfrm>
            <a:off x="1371600" y="6012656"/>
            <a:ext cx="5791200" cy="365125"/>
          </a:xfrm>
        </p:spPr>
        <p:txBody>
          <a:bodyPr tIns="0" bIns="0" anchor="t"/>
          <a:lstStyle>
            <a:lvl1pPr algn="r">
              <a:defRPr sz="1000"/>
            </a:lvl1pPr>
          </a:lstStyle>
          <a:p>
            <a:fld id="{F6F28089-5BA0-4565-B702-83614BF70364}" type="datetimeFigureOut">
              <a:rPr lang="ar-SA" smtClean="0"/>
              <a:pPr/>
              <a:t>15/04/1432</a:t>
            </a:fld>
            <a:endParaRPr lang="ar-SA"/>
          </a:p>
        </p:txBody>
      </p:sp>
      <p:sp>
        <p:nvSpPr>
          <p:cNvPr id="17" name="عنصر نائب للتذييل 16"/>
          <p:cNvSpPr>
            <a:spLocks noGrp="1"/>
          </p:cNvSpPr>
          <p:nvPr>
            <p:ph type="ftr" sz="quarter" idx="11"/>
          </p:nvPr>
        </p:nvSpPr>
        <p:spPr>
          <a:xfrm>
            <a:off x="1371600" y="5650704"/>
            <a:ext cx="5791200" cy="365125"/>
          </a:xfrm>
        </p:spPr>
        <p:txBody>
          <a:bodyPr tIns="0" bIns="0" anchor="b"/>
          <a:lstStyle>
            <a:lvl1pPr algn="r">
              <a:defRPr sz="1100"/>
            </a:lvl1pPr>
          </a:lstStyle>
          <a:p>
            <a:endParaRPr lang="ar-SA"/>
          </a:p>
        </p:txBody>
      </p:sp>
      <p:sp>
        <p:nvSpPr>
          <p:cNvPr id="29" name="عنصر نائب لرقم الشريحة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2DB446E6-F382-44D5-A2CC-235369CD86C6}"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67494"/>
            <a:ext cx="8229600" cy="1399032"/>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a:xfrm>
            <a:off x="457200" y="1882808"/>
            <a:ext cx="8229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a:xfrm>
            <a:off x="4791456" y="6480048"/>
            <a:ext cx="2133600" cy="301752"/>
          </a:xfrm>
        </p:spPr>
        <p:txBody>
          <a:bodyPr/>
          <a:lstStyle/>
          <a:p>
            <a:fld id="{F6F28089-5BA0-4565-B702-83614BF70364}" type="datetimeFigureOut">
              <a:rPr lang="ar-SA" smtClean="0"/>
              <a:pPr/>
              <a:t>15/04/1432</a:t>
            </a:fld>
            <a:endParaRPr lang="ar-SA"/>
          </a:p>
        </p:txBody>
      </p:sp>
      <p:sp>
        <p:nvSpPr>
          <p:cNvPr id="5" name="عنصر نائب للتذييل 4"/>
          <p:cNvSpPr>
            <a:spLocks noGrp="1"/>
          </p:cNvSpPr>
          <p:nvPr>
            <p:ph type="ftr" sz="quarter" idx="11"/>
          </p:nvPr>
        </p:nvSpPr>
        <p:spPr>
          <a:xfrm>
            <a:off x="457200" y="6480969"/>
            <a:ext cx="4260056" cy="300831"/>
          </a:xfrm>
        </p:spPr>
        <p:txBody>
          <a:bodyPr/>
          <a:lstStyle/>
          <a:p>
            <a:endParaRPr lang="ar-SA"/>
          </a:p>
        </p:txBody>
      </p:sp>
      <p:sp>
        <p:nvSpPr>
          <p:cNvPr id="6" name="عنصر نائب لرقم الشريحة 5"/>
          <p:cNvSpPr>
            <a:spLocks noGrp="1"/>
          </p:cNvSpPr>
          <p:nvPr>
            <p:ph type="sldNum" sz="quarter" idx="12"/>
          </p:nvPr>
        </p:nvSpPr>
        <p:spPr/>
        <p:txBody>
          <a:bodyPr/>
          <a:lstStyle/>
          <a:p>
            <a:fld id="{2DB446E6-F382-44D5-A2CC-235369CD86C6}"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2">
        <a:schemeClr val="bg1"/>
      </p:bgRef>
    </p:bg>
    <p:spTree>
      <p:nvGrpSpPr>
        <p:cNvPr id="1" name=""/>
        <p:cNvGrpSpPr/>
        <p:nvPr/>
      </p:nvGrpSpPr>
      <p:grpSpPr>
        <a:xfrm>
          <a:off x="0" y="0"/>
          <a:ext cx="0" cy="0"/>
          <a:chOff x="0" y="0"/>
          <a:chExt cx="0" cy="0"/>
        </a:xfrm>
      </p:grpSpPr>
      <p:sp>
        <p:nvSpPr>
          <p:cNvPr id="9" name="مثلث قائم الزاوية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مثلث متساوي الساقين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عنصر نائب للتاريخ 3"/>
          <p:cNvSpPr>
            <a:spLocks noGrp="1"/>
          </p:cNvSpPr>
          <p:nvPr>
            <p:ph type="dt" sz="half" idx="10"/>
          </p:nvPr>
        </p:nvSpPr>
        <p:spPr>
          <a:xfrm>
            <a:off x="6955632" y="6477000"/>
            <a:ext cx="2133600" cy="304800"/>
          </a:xfrm>
        </p:spPr>
        <p:txBody>
          <a:bodyPr/>
          <a:lstStyle/>
          <a:p>
            <a:fld id="{F6F28089-5BA0-4565-B702-83614BF70364}" type="datetimeFigureOut">
              <a:rPr lang="ar-SA" smtClean="0"/>
              <a:pPr/>
              <a:t>15/04/1432</a:t>
            </a:fld>
            <a:endParaRPr lang="ar-SA"/>
          </a:p>
        </p:txBody>
      </p:sp>
      <p:sp>
        <p:nvSpPr>
          <p:cNvPr id="5" name="عنصر نائب للتذييل 4"/>
          <p:cNvSpPr>
            <a:spLocks noGrp="1"/>
          </p:cNvSpPr>
          <p:nvPr>
            <p:ph type="ftr" sz="quarter" idx="11"/>
          </p:nvPr>
        </p:nvSpPr>
        <p:spPr>
          <a:xfrm>
            <a:off x="2619376" y="6480969"/>
            <a:ext cx="4260056" cy="300831"/>
          </a:xfrm>
        </p:spPr>
        <p:txBody>
          <a:bodyPr/>
          <a:lstStyle/>
          <a:p>
            <a:endParaRPr lang="ar-SA"/>
          </a:p>
        </p:txBody>
      </p:sp>
      <p:sp>
        <p:nvSpPr>
          <p:cNvPr id="6" name="عنصر نائب لرقم الشريحة 5"/>
          <p:cNvSpPr>
            <a:spLocks noGrp="1"/>
          </p:cNvSpPr>
          <p:nvPr>
            <p:ph type="sldNum" sz="quarter" idx="12"/>
          </p:nvPr>
        </p:nvSpPr>
        <p:spPr>
          <a:xfrm>
            <a:off x="8451056" y="809624"/>
            <a:ext cx="502920" cy="300831"/>
          </a:xfrm>
        </p:spPr>
        <p:txBody>
          <a:bodyPr/>
          <a:lstStyle/>
          <a:p>
            <a:fld id="{2DB446E6-F382-44D5-A2CC-235369CD86C6}" type="slidenum">
              <a:rPr lang="ar-SA" smtClean="0"/>
              <a:pPr/>
              <a:t>‹#›</a:t>
            </a:fld>
            <a:endParaRPr lang="ar-SA"/>
          </a:p>
        </p:txBody>
      </p:sp>
      <p:cxnSp>
        <p:nvCxnSpPr>
          <p:cNvPr id="11" name="رابط مستقيم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رابط مستقيم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عنوان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marL="0" algn="l">
              <a:defRPr/>
            </a:lvl1p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4791456" y="6480969"/>
            <a:ext cx="2133600" cy="301752"/>
          </a:xfrm>
        </p:spPr>
        <p:txBody>
          <a:bodyPr/>
          <a:lstStyle/>
          <a:p>
            <a:fld id="{F6F28089-5BA0-4565-B702-83614BF70364}" type="datetimeFigureOut">
              <a:rPr lang="ar-SA" smtClean="0"/>
              <a:pPr/>
              <a:t>15/04/1432</a:t>
            </a:fld>
            <a:endParaRPr lang="ar-SA"/>
          </a:p>
        </p:txBody>
      </p:sp>
      <p:sp>
        <p:nvSpPr>
          <p:cNvPr id="6" name="عنصر نائب للتذييل 5"/>
          <p:cNvSpPr>
            <a:spLocks noGrp="1"/>
          </p:cNvSpPr>
          <p:nvPr>
            <p:ph type="ftr" sz="quarter" idx="11"/>
          </p:nvPr>
        </p:nvSpPr>
        <p:spPr>
          <a:xfrm>
            <a:off x="457200" y="6480969"/>
            <a:ext cx="4260056" cy="301752"/>
          </a:xfrm>
        </p:spPr>
        <p:txBody>
          <a:bodyPr/>
          <a:lstStyle/>
          <a:p>
            <a:endParaRPr lang="ar-SA"/>
          </a:p>
        </p:txBody>
      </p:sp>
      <p:sp>
        <p:nvSpPr>
          <p:cNvPr id="7" name="عنصر نائب لرقم الشريحة 6"/>
          <p:cNvSpPr>
            <a:spLocks noGrp="1"/>
          </p:cNvSpPr>
          <p:nvPr>
            <p:ph type="sldNum" sz="quarter" idx="12"/>
          </p:nvPr>
        </p:nvSpPr>
        <p:spPr>
          <a:xfrm>
            <a:off x="7589520" y="6480969"/>
            <a:ext cx="502920" cy="301752"/>
          </a:xfrm>
        </p:spPr>
        <p:txBody>
          <a:bodyPr/>
          <a:lstStyle/>
          <a:p>
            <a:fld id="{2DB446E6-F382-44D5-A2CC-235369CD86C6}"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a:xfrm>
            <a:off x="4791456" y="6480969"/>
            <a:ext cx="2130552" cy="301752"/>
          </a:xfrm>
        </p:spPr>
        <p:txBody>
          <a:bodyPr/>
          <a:lstStyle/>
          <a:p>
            <a:fld id="{F6F28089-5BA0-4565-B702-83614BF70364}" type="datetimeFigureOut">
              <a:rPr lang="ar-SA" smtClean="0"/>
              <a:pPr/>
              <a:t>15/04/1432</a:t>
            </a:fld>
            <a:endParaRPr lang="ar-SA"/>
          </a:p>
        </p:txBody>
      </p:sp>
      <p:sp>
        <p:nvSpPr>
          <p:cNvPr id="8" name="عنصر نائب للتذييل 7"/>
          <p:cNvSpPr>
            <a:spLocks noGrp="1"/>
          </p:cNvSpPr>
          <p:nvPr>
            <p:ph type="ftr" sz="quarter" idx="11"/>
          </p:nvPr>
        </p:nvSpPr>
        <p:spPr>
          <a:xfrm>
            <a:off x="457200" y="6480969"/>
            <a:ext cx="4261104" cy="301752"/>
          </a:xfrm>
        </p:spPr>
        <p:txBody>
          <a:bodyPr/>
          <a:lstStyle/>
          <a:p>
            <a:endParaRPr lang="ar-SA"/>
          </a:p>
        </p:txBody>
      </p:sp>
      <p:sp>
        <p:nvSpPr>
          <p:cNvPr id="9" name="عنصر نائب لرقم الشريحة 8"/>
          <p:cNvSpPr>
            <a:spLocks noGrp="1"/>
          </p:cNvSpPr>
          <p:nvPr>
            <p:ph type="sldNum" sz="quarter" idx="12"/>
          </p:nvPr>
        </p:nvSpPr>
        <p:spPr>
          <a:xfrm>
            <a:off x="7589520" y="6483096"/>
            <a:ext cx="502920" cy="301752"/>
          </a:xfrm>
        </p:spPr>
        <p:txBody>
          <a:bodyPr/>
          <a:lstStyle>
            <a:lvl1pPr algn="ctr">
              <a:defRPr/>
            </a:lvl1pPr>
          </a:lstStyle>
          <a:p>
            <a:fld id="{2DB446E6-F382-44D5-A2CC-235369CD86C6}"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b="0"/>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F6F28089-5BA0-4565-B702-83614BF70364}" type="datetimeFigureOut">
              <a:rPr lang="ar-SA" smtClean="0"/>
              <a:pPr/>
              <a:t>15/04/1432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2DB446E6-F382-44D5-A2CC-235369CD86C6}"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a:xfrm>
            <a:off x="4791456" y="6480969"/>
            <a:ext cx="2133600" cy="301752"/>
          </a:xfrm>
        </p:spPr>
        <p:txBody>
          <a:bodyPr/>
          <a:lstStyle/>
          <a:p>
            <a:fld id="{F6F28089-5BA0-4565-B702-83614BF70364}" type="datetimeFigureOut">
              <a:rPr lang="ar-SA" smtClean="0"/>
              <a:pPr/>
              <a:t>15/04/1432</a:t>
            </a:fld>
            <a:endParaRPr lang="ar-SA"/>
          </a:p>
        </p:txBody>
      </p:sp>
      <p:sp>
        <p:nvSpPr>
          <p:cNvPr id="3" name="عنصر نائب للتذييل 2"/>
          <p:cNvSpPr>
            <a:spLocks noGrp="1"/>
          </p:cNvSpPr>
          <p:nvPr>
            <p:ph type="ftr" sz="quarter" idx="11"/>
          </p:nvPr>
        </p:nvSpPr>
        <p:spPr>
          <a:xfrm>
            <a:off x="457200" y="6481890"/>
            <a:ext cx="4260056" cy="300831"/>
          </a:xfrm>
        </p:spPr>
        <p:txBody>
          <a:bodyPr/>
          <a:lstStyle/>
          <a:p>
            <a:endParaRPr lang="ar-SA"/>
          </a:p>
        </p:txBody>
      </p:sp>
      <p:sp>
        <p:nvSpPr>
          <p:cNvPr id="4" name="عنصر نائب لرقم الشريحة 3"/>
          <p:cNvSpPr>
            <a:spLocks noGrp="1"/>
          </p:cNvSpPr>
          <p:nvPr>
            <p:ph type="sldNum" sz="quarter" idx="12"/>
          </p:nvPr>
        </p:nvSpPr>
        <p:spPr>
          <a:xfrm>
            <a:off x="7589520" y="6480969"/>
            <a:ext cx="502920" cy="301752"/>
          </a:xfrm>
        </p:spPr>
        <p:txBody>
          <a:bodyPr/>
          <a:lstStyle/>
          <a:p>
            <a:fld id="{2DB446E6-F382-44D5-A2CC-235369CD86C6}"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6278976" y="6556248"/>
            <a:ext cx="2133600" cy="301752"/>
          </a:xfrm>
        </p:spPr>
        <p:txBody>
          <a:bodyPr/>
          <a:lstStyle>
            <a:lvl1pPr>
              <a:defRPr sz="900"/>
            </a:lvl1pPr>
          </a:lstStyle>
          <a:p>
            <a:fld id="{F6F28089-5BA0-4565-B702-83614BF70364}" type="datetimeFigureOut">
              <a:rPr lang="ar-SA" smtClean="0"/>
              <a:pPr/>
              <a:t>15/04/1432</a:t>
            </a:fld>
            <a:endParaRPr lang="ar-SA"/>
          </a:p>
        </p:txBody>
      </p:sp>
      <p:sp>
        <p:nvSpPr>
          <p:cNvPr id="6" name="عنصر نائب للتذييل 5"/>
          <p:cNvSpPr>
            <a:spLocks noGrp="1"/>
          </p:cNvSpPr>
          <p:nvPr>
            <p:ph type="ftr" sz="quarter" idx="11"/>
          </p:nvPr>
        </p:nvSpPr>
        <p:spPr>
          <a:xfrm>
            <a:off x="1135856" y="6556248"/>
            <a:ext cx="5143120" cy="301752"/>
          </a:xfrm>
        </p:spPr>
        <p:txBody>
          <a:bodyPr/>
          <a:lstStyle>
            <a:lvl1pPr>
              <a:defRPr sz="900"/>
            </a:lvl1pPr>
          </a:lstStyle>
          <a:p>
            <a:endParaRPr lang="ar-SA"/>
          </a:p>
        </p:txBody>
      </p:sp>
      <p:sp>
        <p:nvSpPr>
          <p:cNvPr id="7" name="عنصر نائب لرقم الشريحة 6"/>
          <p:cNvSpPr>
            <a:spLocks noGrp="1"/>
          </p:cNvSpPr>
          <p:nvPr>
            <p:ph type="sldNum" sz="quarter" idx="12"/>
          </p:nvPr>
        </p:nvSpPr>
        <p:spPr>
          <a:xfrm>
            <a:off x="8410576" y="6556248"/>
            <a:ext cx="502920" cy="301752"/>
          </a:xfrm>
        </p:spPr>
        <p:txBody>
          <a:bodyPr/>
          <a:lstStyle>
            <a:lvl1pPr>
              <a:defRPr sz="900"/>
            </a:lvl1pPr>
          </a:lstStyle>
          <a:p>
            <a:fld id="{2DB446E6-F382-44D5-A2CC-235369CD86C6}"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a:xfrm>
            <a:off x="6108192" y="6556248"/>
            <a:ext cx="2103120" cy="301752"/>
          </a:xfrm>
        </p:spPr>
        <p:txBody>
          <a:bodyPr/>
          <a:lstStyle>
            <a:lvl1pPr>
              <a:defRPr sz="900"/>
            </a:lvl1pPr>
          </a:lstStyle>
          <a:p>
            <a:fld id="{F6F28089-5BA0-4565-B702-83614BF70364}" type="datetimeFigureOut">
              <a:rPr lang="ar-SA" smtClean="0"/>
              <a:pPr/>
              <a:t>15/04/1432</a:t>
            </a:fld>
            <a:endParaRPr lang="ar-SA"/>
          </a:p>
        </p:txBody>
      </p:sp>
      <p:sp>
        <p:nvSpPr>
          <p:cNvPr id="6" name="عنصر نائب للتذييل 5"/>
          <p:cNvSpPr>
            <a:spLocks noGrp="1"/>
          </p:cNvSpPr>
          <p:nvPr>
            <p:ph type="ftr" sz="quarter" idx="11"/>
          </p:nvPr>
        </p:nvSpPr>
        <p:spPr>
          <a:xfrm>
            <a:off x="1170432" y="6557169"/>
            <a:ext cx="4948072" cy="301752"/>
          </a:xfrm>
        </p:spPr>
        <p:txBody>
          <a:bodyPr/>
          <a:lstStyle>
            <a:lvl1pPr>
              <a:defRPr sz="900"/>
            </a:lvl1pPr>
          </a:lstStyle>
          <a:p>
            <a:endParaRPr lang="ar-SA"/>
          </a:p>
        </p:txBody>
      </p:sp>
      <p:sp>
        <p:nvSpPr>
          <p:cNvPr id="7" name="عنصر نائب لرقم الشريحة 6"/>
          <p:cNvSpPr>
            <a:spLocks noGrp="1"/>
          </p:cNvSpPr>
          <p:nvPr>
            <p:ph type="sldNum" sz="quarter" idx="12"/>
          </p:nvPr>
        </p:nvSpPr>
        <p:spPr>
          <a:xfrm>
            <a:off x="8217192" y="6556248"/>
            <a:ext cx="365760" cy="301752"/>
          </a:xfrm>
        </p:spPr>
        <p:txBody>
          <a:bodyPr/>
          <a:lstStyle>
            <a:lvl1pPr algn="ctr">
              <a:defRPr sz="900"/>
            </a:lvl1pPr>
          </a:lstStyle>
          <a:p>
            <a:fld id="{2DB446E6-F382-44D5-A2CC-235369CD86C6}"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F6F28089-5BA0-4565-B702-83614BF70364}" type="datetimeFigureOut">
              <a:rPr lang="ar-SA" smtClean="0"/>
              <a:pPr/>
              <a:t>15/04/1432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DB446E6-F382-44D5-A2CC-235369CD86C6}"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781800" y="381000"/>
            <a:ext cx="1905000" cy="5486400"/>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381000"/>
            <a:ext cx="6248400" cy="5486400"/>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F6F28089-5BA0-4565-B702-83614BF70364}" type="datetimeFigureOut">
              <a:rPr lang="ar-SA" smtClean="0"/>
              <a:pPr/>
              <a:t>15/04/1432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DB446E6-F382-44D5-A2CC-235369CD86C6}"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مثلث قائم الزاوية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رابط مستقيم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رابط مستقيم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عنصر نائب للعنوان 21"/>
          <p:cNvSpPr>
            <a:spLocks noGrp="1"/>
          </p:cNvSpPr>
          <p:nvPr>
            <p:ph type="title"/>
          </p:nvPr>
        </p:nvSpPr>
        <p:spPr>
          <a:xfrm>
            <a:off x="457200" y="267494"/>
            <a:ext cx="8229600" cy="1399032"/>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F6F28089-5BA0-4565-B702-83614BF70364}" type="datetimeFigureOut">
              <a:rPr lang="ar-SA" smtClean="0"/>
              <a:pPr/>
              <a:t>15/04/1432</a:t>
            </a:fld>
            <a:endParaRPr lang="ar-SA"/>
          </a:p>
        </p:txBody>
      </p:sp>
      <p:sp>
        <p:nvSpPr>
          <p:cNvPr id="3" name="عنصر نائب للتذييل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ar-SA"/>
          </a:p>
        </p:txBody>
      </p:sp>
      <p:sp>
        <p:nvSpPr>
          <p:cNvPr id="23" name="عنصر نائب لرقم الشريحة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2DB446E6-F382-44D5-A2CC-235369CD86C6}" type="slidenum">
              <a:rPr lang="ar-SA" smtClean="0"/>
              <a:pPr/>
              <a:t>‹#›</a:t>
            </a:fld>
            <a:endParaRPr lang="ar-SA"/>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marL="484632" algn="l" rtl="1"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r" rtl="1"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r" rtl="1"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r" rtl="1"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r" rtl="1"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r" rtl="1"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r" rtl="1"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3.xml"/><Relationship Id="rId1" Type="http://schemas.openxmlformats.org/officeDocument/2006/relationships/vmlDrawing" Target="../drawings/vmlDrawing2.vml"/><Relationship Id="rId4" Type="http://schemas.openxmlformats.org/officeDocument/2006/relationships/oleObject" Target="../embeddings/oleObject3.bin"/></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5.xml"/><Relationship Id="rId1" Type="http://schemas.openxmlformats.org/officeDocument/2006/relationships/vmlDrawing" Target="../drawings/vmlDrawing3.v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3.xml"/><Relationship Id="rId1" Type="http://schemas.openxmlformats.org/officeDocument/2006/relationships/vmlDrawing" Target="../drawings/vmlDrawing4.vml"/><Relationship Id="rId4" Type="http://schemas.openxmlformats.org/officeDocument/2006/relationships/oleObject" Target="../embeddings/oleObject6.bin"/></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3.xml"/><Relationship Id="rId1" Type="http://schemas.openxmlformats.org/officeDocument/2006/relationships/vmlDrawing" Target="../drawings/vmlDrawing5.vml"/><Relationship Id="rId4" Type="http://schemas.openxmlformats.org/officeDocument/2006/relationships/oleObject" Target="../embeddings/oleObject8.bin"/></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3.xml"/><Relationship Id="rId1" Type="http://schemas.openxmlformats.org/officeDocument/2006/relationships/vmlDrawing" Target="../drawings/vmlDrawing6.vml"/><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3.xml"/><Relationship Id="rId1" Type="http://schemas.openxmlformats.org/officeDocument/2006/relationships/vmlDrawing" Target="../drawings/vmlDrawing7.vml"/><Relationship Id="rId4" Type="http://schemas.openxmlformats.org/officeDocument/2006/relationships/oleObject" Target="../embeddings/oleObject13.bin"/></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3.xml"/><Relationship Id="rId1" Type="http://schemas.openxmlformats.org/officeDocument/2006/relationships/vmlDrawing" Target="../drawings/vmlDrawing8.vml"/><Relationship Id="rId5" Type="http://schemas.openxmlformats.org/officeDocument/2006/relationships/oleObject" Target="../embeddings/oleObject16.bin"/><Relationship Id="rId4" Type="http://schemas.openxmlformats.org/officeDocument/2006/relationships/oleObject" Target="../embeddings/oleObject15.bin"/></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3.xml"/><Relationship Id="rId1" Type="http://schemas.openxmlformats.org/officeDocument/2006/relationships/vmlDrawing" Target="../drawings/vmlDrawing9.vml"/><Relationship Id="rId4" Type="http://schemas.openxmlformats.org/officeDocument/2006/relationships/oleObject" Target="../embeddings/oleObject18.bin"/></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3.xml"/><Relationship Id="rId1" Type="http://schemas.openxmlformats.org/officeDocument/2006/relationships/vmlDrawing" Target="../drawings/vmlDrawing10.vml"/><Relationship Id="rId5" Type="http://schemas.openxmlformats.org/officeDocument/2006/relationships/oleObject" Target="../embeddings/oleObject21.bin"/><Relationship Id="rId4" Type="http://schemas.openxmlformats.org/officeDocument/2006/relationships/oleObject" Target="../embeddings/oleObject20.bin"/></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3.xml"/><Relationship Id="rId1" Type="http://schemas.openxmlformats.org/officeDocument/2006/relationships/vmlDrawing" Target="../drawings/vmlDrawing11.v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3.xml"/><Relationship Id="rId1" Type="http://schemas.openxmlformats.org/officeDocument/2006/relationships/vmlDrawing" Target="../drawings/vmlDrawing12.v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smtClean="0"/>
              <a:t>الانشطار النووي</a:t>
            </a:r>
            <a:br>
              <a:rPr lang="ar-SA" dirty="0" smtClean="0"/>
            </a:br>
            <a:r>
              <a:rPr lang="en-US" dirty="0" smtClean="0"/>
              <a:t>Nuclear fission</a:t>
            </a:r>
            <a:endParaRPr lang="ar-S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اكتشاف عملية الانشطار النووي</a:t>
            </a:r>
            <a:br>
              <a:rPr lang="ar-SA" dirty="0" smtClean="0"/>
            </a:br>
            <a:r>
              <a:rPr lang="en-US" dirty="0" smtClean="0"/>
              <a:t>The discovery of nuclear fission</a:t>
            </a:r>
            <a:endParaRPr lang="ar-SA" dirty="0"/>
          </a:p>
        </p:txBody>
      </p:sp>
      <p:sp>
        <p:nvSpPr>
          <p:cNvPr id="3" name="عنصر نائب للمحتوى 2"/>
          <p:cNvSpPr>
            <a:spLocks noGrp="1"/>
          </p:cNvSpPr>
          <p:nvPr>
            <p:ph idx="1"/>
          </p:nvPr>
        </p:nvSpPr>
        <p:spPr/>
        <p:txBody>
          <a:bodyPr>
            <a:normAutofit fontScale="92500" lnSpcReduction="10000"/>
          </a:bodyPr>
          <a:lstStyle/>
          <a:p>
            <a:r>
              <a:rPr lang="ar-SA" dirty="0" smtClean="0"/>
              <a:t>بحلول عام 1934 تجمعت لدى العلماء كمية معقولة من المعلومات عن اضمحلال </a:t>
            </a:r>
            <a:r>
              <a:rPr lang="ar-SA" dirty="0" err="1" smtClean="0"/>
              <a:t>النويات</a:t>
            </a:r>
            <a:r>
              <a:rPr lang="ar-SA" dirty="0" smtClean="0"/>
              <a:t> التي ضربت </a:t>
            </a:r>
            <a:r>
              <a:rPr lang="ar-SA" dirty="0" err="1" smtClean="0"/>
              <a:t>بالنترونات</a:t>
            </a:r>
            <a:r>
              <a:rPr lang="ar-SA" dirty="0" smtClean="0"/>
              <a:t> ولقد حث ذلك العالم فيرمي ومساعدوه أن يحاولوا </a:t>
            </a:r>
            <a:r>
              <a:rPr lang="ar-SA" dirty="0" err="1" smtClean="0"/>
              <a:t>انتاج</a:t>
            </a:r>
            <a:r>
              <a:rPr lang="ar-SA" dirty="0" smtClean="0"/>
              <a:t> عناصر ذات وزن ذري أكبر من 92 وذلك بضرب اليورانيوم </a:t>
            </a:r>
            <a:r>
              <a:rPr lang="ar-SA" dirty="0" err="1" smtClean="0"/>
              <a:t>بالنترونات</a:t>
            </a:r>
            <a:r>
              <a:rPr lang="ar-SA" dirty="0" smtClean="0"/>
              <a:t>.</a:t>
            </a:r>
          </a:p>
          <a:p>
            <a:r>
              <a:rPr lang="ar-SA" dirty="0" smtClean="0"/>
              <a:t>تم تسجيل أول انشطار نووي عام 1938 بواسطة </a:t>
            </a:r>
            <a:r>
              <a:rPr lang="ar-SA" dirty="0" err="1" smtClean="0"/>
              <a:t>اوتوهان</a:t>
            </a:r>
            <a:r>
              <a:rPr lang="ar-SA" dirty="0" smtClean="0"/>
              <a:t> وذلك عند متابعة بعض الدراسات </a:t>
            </a:r>
            <a:r>
              <a:rPr lang="ar-SA" dirty="0" err="1" smtClean="0"/>
              <a:t>الاساسية</a:t>
            </a:r>
            <a:r>
              <a:rPr lang="ar-SA" dirty="0" smtClean="0"/>
              <a:t> التي </a:t>
            </a:r>
            <a:r>
              <a:rPr lang="ar-SA" dirty="0" err="1" smtClean="0"/>
              <a:t>اجراها</a:t>
            </a:r>
            <a:r>
              <a:rPr lang="ar-SA" dirty="0" smtClean="0"/>
              <a:t> فيرمي.</a:t>
            </a:r>
          </a:p>
          <a:p>
            <a:r>
              <a:rPr lang="ar-SA" dirty="0" smtClean="0"/>
              <a:t>تمكنت </a:t>
            </a:r>
            <a:r>
              <a:rPr lang="ar-SA" dirty="0" err="1" smtClean="0"/>
              <a:t>ليزا</a:t>
            </a:r>
            <a:r>
              <a:rPr lang="ar-SA" dirty="0" smtClean="0"/>
              <a:t> وابن أخيها </a:t>
            </a:r>
            <a:r>
              <a:rPr lang="ar-SA" dirty="0" err="1" smtClean="0"/>
              <a:t>اوتوفريش</a:t>
            </a:r>
            <a:r>
              <a:rPr lang="ar-SA" dirty="0" smtClean="0"/>
              <a:t> من تفسير الانشطار النووي : لقد انشطرت نواة اليورانيوم إلى نواتين متساويتين تقريباً بعد امتصاصها للنترون.</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just"/>
            <a:r>
              <a:rPr lang="ar-SA" sz="3600" dirty="0" smtClean="0"/>
              <a:t>دخل هذا الهدف دائرة اهتمام الفيزيائيين المهتمين بفهم النواة ومعرفة الكثير عن ما يتبع ذلك.</a:t>
            </a:r>
            <a:endParaRPr lang="ar-SA" sz="3600" dirty="0"/>
          </a:p>
        </p:txBody>
      </p:sp>
      <p:sp>
        <p:nvSpPr>
          <p:cNvPr id="3" name="عنصر نائب للمحتوى 2"/>
          <p:cNvSpPr>
            <a:spLocks noGrp="1"/>
          </p:cNvSpPr>
          <p:nvPr>
            <p:ph idx="1"/>
          </p:nvPr>
        </p:nvSpPr>
        <p:spPr/>
        <p:txBody>
          <a:bodyPr/>
          <a:lstStyle/>
          <a:p>
            <a:r>
              <a:rPr lang="ar-SA" dirty="0" smtClean="0"/>
              <a:t>لقد أوضحت القياسات </a:t>
            </a:r>
            <a:r>
              <a:rPr lang="ar-SA" dirty="0" err="1" smtClean="0"/>
              <a:t>ان</a:t>
            </a:r>
            <a:r>
              <a:rPr lang="ar-SA" dirty="0" smtClean="0"/>
              <a:t> هذا التفاعل يكون مصحوباً بانبعاث طاقة هائلة تصل إلى </a:t>
            </a:r>
            <a:r>
              <a:rPr lang="en-US" dirty="0" smtClean="0"/>
              <a:t>200MeV</a:t>
            </a:r>
            <a:r>
              <a:rPr lang="ar-SA" dirty="0" smtClean="0"/>
              <a:t> ولقد </a:t>
            </a:r>
            <a:r>
              <a:rPr lang="ar-SA" dirty="0" err="1" smtClean="0"/>
              <a:t>اثرت</a:t>
            </a:r>
            <a:r>
              <a:rPr lang="ar-SA" dirty="0" smtClean="0"/>
              <a:t> هذه الحقيقة على مجر التاريخ.</a:t>
            </a:r>
          </a:p>
          <a:p>
            <a:endParaRPr lang="ar-SA" dirty="0" smtClean="0"/>
          </a:p>
          <a:p>
            <a:r>
              <a:rPr lang="ar-SA" dirty="0" smtClean="0"/>
              <a:t>يمكن تمثيل انشطار نواة اليورانيوم 235 بواسطة النترونات الحرارية بالمعادلة التالية:</a:t>
            </a:r>
            <a:endParaRPr lang="ar-SA" dirty="0"/>
          </a:p>
        </p:txBody>
      </p:sp>
      <p:graphicFrame>
        <p:nvGraphicFramePr>
          <p:cNvPr id="4" name="كائن 3"/>
          <p:cNvGraphicFramePr>
            <a:graphicFrameLocks noChangeAspect="1"/>
          </p:cNvGraphicFramePr>
          <p:nvPr/>
        </p:nvGraphicFramePr>
        <p:xfrm>
          <a:off x="914400" y="5029200"/>
          <a:ext cx="6641432" cy="685800"/>
        </p:xfrm>
        <a:graphic>
          <a:graphicData uri="http://schemas.openxmlformats.org/presentationml/2006/ole">
            <p:oleObj spid="_x0000_s1026" name="Equation" r:id="rId3" imgW="2336760" imgH="241200" progId="Equation.3">
              <p:embed/>
            </p:oleObj>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الانشطار النووي</a:t>
            </a:r>
            <a:br>
              <a:rPr lang="ar-SA" dirty="0" smtClean="0"/>
            </a:br>
            <a:r>
              <a:rPr lang="en-US" dirty="0" smtClean="0"/>
              <a:t>Nuclear fission</a:t>
            </a:r>
            <a:endParaRPr lang="ar-SA" dirty="0"/>
          </a:p>
        </p:txBody>
      </p:sp>
      <p:sp>
        <p:nvSpPr>
          <p:cNvPr id="3" name="عنصر نائب للمحتوى 2"/>
          <p:cNvSpPr>
            <a:spLocks noGrp="1"/>
          </p:cNvSpPr>
          <p:nvPr>
            <p:ph idx="1"/>
          </p:nvPr>
        </p:nvSpPr>
        <p:spPr/>
        <p:txBody>
          <a:bodyPr/>
          <a:lstStyle/>
          <a:p>
            <a:r>
              <a:rPr lang="ar-SA" dirty="0" smtClean="0"/>
              <a:t>الانشطار النووي هو عملية يتم فيها انقسام نواة الذرة إلى نواتين متقاربتين في الكتلة.</a:t>
            </a:r>
          </a:p>
          <a:p>
            <a:endParaRPr lang="ar-SA" dirty="0" smtClean="0"/>
          </a:p>
          <a:p>
            <a:r>
              <a:rPr lang="ar-SA" dirty="0" smtClean="0"/>
              <a:t>الانشطار  الذاتي أو التلقائي </a:t>
            </a:r>
          </a:p>
          <a:p>
            <a:pPr>
              <a:buNone/>
            </a:pPr>
            <a:r>
              <a:rPr lang="en-US" dirty="0" smtClean="0"/>
              <a:t>Spontaneous fission</a:t>
            </a:r>
          </a:p>
          <a:p>
            <a:pPr>
              <a:buNone/>
            </a:pPr>
            <a:endParaRPr lang="en-US" dirty="0" smtClean="0"/>
          </a:p>
          <a:p>
            <a:r>
              <a:rPr lang="ar-SA" dirty="0" smtClean="0"/>
              <a:t>الانشطار </a:t>
            </a:r>
            <a:r>
              <a:rPr lang="ar-SA" dirty="0" err="1" smtClean="0"/>
              <a:t>الحثي</a:t>
            </a:r>
            <a:endParaRPr lang="ar-SA" dirty="0" smtClean="0"/>
          </a:p>
          <a:p>
            <a:pPr>
              <a:buNone/>
            </a:pPr>
            <a:r>
              <a:rPr lang="en-US" dirty="0" smtClean="0"/>
              <a:t>Induced fission</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ln>
            <a:noFill/>
          </a:ln>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الانشطار النووي</a:t>
            </a:r>
            <a:br>
              <a:rPr lang="ar-SA"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Nuclear fission</a:t>
            </a:r>
            <a:endParaRPr lang="ar-SA"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عنصر نائب للنص 2"/>
          <p:cNvSpPr>
            <a:spLocks noGrp="1"/>
          </p:cNvSpPr>
          <p:nvPr>
            <p:ph type="body" idx="1"/>
          </p:nvPr>
        </p:nvSpPr>
        <p:spPr/>
        <p:txBody>
          <a:bodyPr/>
          <a:lstStyle/>
          <a:p>
            <a:r>
              <a:rPr lang="en-US" dirty="0" smtClean="0"/>
              <a:t>Spontaneous fission</a:t>
            </a:r>
          </a:p>
          <a:p>
            <a:endParaRPr lang="ar-SA" dirty="0"/>
          </a:p>
        </p:txBody>
      </p:sp>
      <p:sp>
        <p:nvSpPr>
          <p:cNvPr id="4" name="عنصر نائب للنص 3"/>
          <p:cNvSpPr>
            <a:spLocks noGrp="1"/>
          </p:cNvSpPr>
          <p:nvPr>
            <p:ph type="body" sz="half" idx="3"/>
          </p:nvPr>
        </p:nvSpPr>
        <p:spPr/>
        <p:txBody>
          <a:bodyPr/>
          <a:lstStyle/>
          <a:p>
            <a:r>
              <a:rPr lang="en-US" dirty="0" smtClean="0"/>
              <a:t>Induced fission</a:t>
            </a:r>
            <a:endParaRPr lang="ar-SA" dirty="0" smtClean="0"/>
          </a:p>
          <a:p>
            <a:endParaRPr lang="ar-SA" dirty="0"/>
          </a:p>
        </p:txBody>
      </p:sp>
      <p:sp>
        <p:nvSpPr>
          <p:cNvPr id="5" name="عنصر نائب للمحتوى 4"/>
          <p:cNvSpPr>
            <a:spLocks noGrp="1"/>
          </p:cNvSpPr>
          <p:nvPr>
            <p:ph sz="quarter" idx="2"/>
          </p:nvPr>
        </p:nvSpPr>
        <p:spPr/>
        <p:txBody>
          <a:bodyPr>
            <a:normAutofit fontScale="77500" lnSpcReduction="20000"/>
          </a:bodyPr>
          <a:lstStyle/>
          <a:p>
            <a:r>
              <a:rPr lang="ar-SA" dirty="0" smtClean="0"/>
              <a:t>يحدث هذا النوع تلقائياً في بعض النوى الثقيلة غير المستقرة حيث تكون القوى النووية غير كافية لإبقاء النواة وحدة واحدة متماسكة.</a:t>
            </a:r>
          </a:p>
          <a:p>
            <a:r>
              <a:rPr lang="ar-SA" dirty="0" smtClean="0"/>
              <a:t>يعود السبب في ذلك إلى زيادة العدد الذري إذ أن قوى التنافر الكهربي بين البروتونات تزداد مع مربع العدد الذري مما يضعف إلى درجة كبيرة من تماسك النواة ويتسبب في عدم استقرارها، وهذا يفسر تواجد عدد محدود من العناصر المستقرة في الطبيعة.إذ أن العناصر الثقيلة تكون غير مستقرة بعد تجاوز عدد معين من البروتونات لأنها تتحلل إشعاعيا ولا نراها في الطبيعة.</a:t>
            </a:r>
          </a:p>
          <a:p>
            <a:r>
              <a:rPr lang="ar-SA" dirty="0" smtClean="0"/>
              <a:t>الانشطار التلقائي المتماثل </a:t>
            </a:r>
            <a:r>
              <a:rPr lang="en-US" dirty="0" smtClean="0"/>
              <a:t>symmetric spontaneous fission</a:t>
            </a:r>
            <a:endParaRPr lang="ar-SA" dirty="0"/>
          </a:p>
        </p:txBody>
      </p:sp>
      <p:sp>
        <p:nvSpPr>
          <p:cNvPr id="6" name="عنصر نائب للمحتوى 5"/>
          <p:cNvSpPr>
            <a:spLocks noGrp="1"/>
          </p:cNvSpPr>
          <p:nvPr>
            <p:ph sz="quarter" idx="4"/>
          </p:nvPr>
        </p:nvSpPr>
        <p:spPr/>
        <p:txBody>
          <a:bodyPr>
            <a:normAutofit lnSpcReduction="10000"/>
          </a:bodyPr>
          <a:lstStyle/>
          <a:p>
            <a:r>
              <a:rPr lang="ar-SA" dirty="0" smtClean="0"/>
              <a:t>يحدث عندما تحصل النواة على طاقة كافية إضافية ويكون ذلك في أثناء حدوث التفاعلات النووية حيث التفاعلات النووية حيث تمتص النواة الجسيم القاذف للحصول على هذه الطاقة.</a:t>
            </a:r>
          </a:p>
          <a:p>
            <a:r>
              <a:rPr lang="ar-SA" dirty="0" smtClean="0"/>
              <a:t>التفاعل النووي </a:t>
            </a:r>
            <a:r>
              <a:rPr lang="en-US" dirty="0" smtClean="0"/>
              <a:t>X(</a:t>
            </a:r>
            <a:r>
              <a:rPr lang="en-US" dirty="0" err="1" smtClean="0"/>
              <a:t>a,b</a:t>
            </a:r>
            <a:r>
              <a:rPr lang="en-US" dirty="0" smtClean="0"/>
              <a:t>)Y</a:t>
            </a:r>
            <a:r>
              <a:rPr lang="ar-SA" dirty="0" smtClean="0"/>
              <a:t>  يكون تفاعل انشطاري عندما تكون نواتج التفاعل </a:t>
            </a:r>
            <a:r>
              <a:rPr lang="en-US" dirty="0" smtClean="0"/>
              <a:t>(</a:t>
            </a:r>
            <a:r>
              <a:rPr lang="en-US" dirty="0" err="1" smtClean="0"/>
              <a:t>b,y</a:t>
            </a:r>
            <a:r>
              <a:rPr lang="en-US" dirty="0" smtClean="0"/>
              <a:t>)</a:t>
            </a:r>
            <a:r>
              <a:rPr lang="ar-SA" dirty="0" smtClean="0"/>
              <a:t> متقاربتين في الكتلة، وفي هذه الحالة تسمى نواتج التفاعل الانشطاري </a:t>
            </a:r>
            <a:r>
              <a:rPr lang="ar-SA" dirty="0" err="1" smtClean="0"/>
              <a:t>بالشطايا</a:t>
            </a:r>
            <a:r>
              <a:rPr lang="ar-SA" dirty="0" smtClean="0"/>
              <a:t> </a:t>
            </a:r>
            <a:r>
              <a:rPr lang="en-US" dirty="0" smtClean="0"/>
              <a:t>fragments </a:t>
            </a:r>
            <a:r>
              <a:rPr lang="ar-SA" dirty="0" smtClean="0"/>
              <a:t> </a:t>
            </a:r>
            <a:endParaRPr lang="ar-SA"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box(in)">
                                      <p:cBhvr>
                                        <p:cTn id="19" dur="500"/>
                                        <p:tgtEl>
                                          <p:spTgt spid="6">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nodeType="clickEffect">
                                  <p:stCondLst>
                                    <p:cond delay="0"/>
                                  </p:stCondLst>
                                  <p:childTnLst>
                                    <p:set>
                                      <p:cBhvr>
                                        <p:cTn id="23" dur="1" fill="hold">
                                          <p:stCondLst>
                                            <p:cond delay="0"/>
                                          </p:stCondLst>
                                        </p:cTn>
                                        <p:tgtEl>
                                          <p:spTgt spid="6">
                                            <p:txEl>
                                              <p:pRg st="1" end="1"/>
                                            </p:txEl>
                                          </p:spTgt>
                                        </p:tgtEl>
                                        <p:attrNameLst>
                                          <p:attrName>style.visibility</p:attrName>
                                        </p:attrNameLst>
                                      </p:cBhvr>
                                      <p:to>
                                        <p:strVal val="visible"/>
                                      </p:to>
                                    </p:set>
                                    <p:animEffect transition="in" filter="box(in)">
                                      <p:cBhvr>
                                        <p:cTn id="24"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4400" dirty="0" smtClean="0"/>
              <a:t>انشطار اليورانيوم -235</a:t>
            </a:r>
            <a:endParaRPr lang="ar-SA" sz="4400" dirty="0"/>
          </a:p>
        </p:txBody>
      </p:sp>
      <p:sp>
        <p:nvSpPr>
          <p:cNvPr id="4" name="عنصر نائب للنص 3"/>
          <p:cNvSpPr>
            <a:spLocks noGrp="1"/>
          </p:cNvSpPr>
          <p:nvPr>
            <p:ph type="body" sz="half" idx="2"/>
          </p:nvPr>
        </p:nvSpPr>
        <p:spPr>
          <a:xfrm>
            <a:off x="1143000" y="4648200"/>
            <a:ext cx="7333488" cy="1905000"/>
          </a:xfrm>
        </p:spPr>
        <p:txBody>
          <a:bodyPr>
            <a:normAutofit fontScale="92500" lnSpcReduction="10000"/>
          </a:bodyPr>
          <a:lstStyle/>
          <a:p>
            <a:r>
              <a:rPr lang="ar-SA" sz="2000" dirty="0" smtClean="0"/>
              <a:t>يمكن مقارنة انشطار نواة اليورانيوم بما يحدث لقطرة الماء عند إضافة طاقة إليها.</a:t>
            </a:r>
          </a:p>
          <a:p>
            <a:r>
              <a:rPr lang="ar-SA" sz="2000" dirty="0" smtClean="0"/>
              <a:t>في أول الأمر يكون لجميع </a:t>
            </a:r>
            <a:r>
              <a:rPr lang="ar-SA" sz="2000" dirty="0" err="1" smtClean="0"/>
              <a:t>ذرات</a:t>
            </a:r>
            <a:r>
              <a:rPr lang="ar-SA" sz="2000" dirty="0" smtClean="0"/>
              <a:t> القطرة بعض من الطاقة، ولكن هذه الطاقة غير كافية لتحطيم القطرة. ومع ذلك أضيفت طاقة كافية للقطرة فإنها تتمدد وتنكمش إلى أن تصبح سعة الذبذبة كبيرة مسببة انشطار النواة.</a:t>
            </a:r>
          </a:p>
          <a:p>
            <a:r>
              <a:rPr lang="ar-SA" sz="3000" dirty="0" smtClean="0"/>
              <a:t>تحدث عملية مشابهة لذلك في نواة اليورانيوم</a:t>
            </a:r>
            <a:endParaRPr lang="ar-SA" sz="3000" dirty="0"/>
          </a:p>
        </p:txBody>
      </p:sp>
      <p:pic>
        <p:nvPicPr>
          <p:cNvPr id="5" name="Picture 2"/>
          <p:cNvPicPr>
            <a:picLocks noChangeAspect="1" noChangeArrowheads="1"/>
          </p:cNvPicPr>
          <p:nvPr/>
        </p:nvPicPr>
        <p:blipFill>
          <a:blip r:embed="rId2" cstate="print"/>
          <a:srcRect/>
          <a:stretch>
            <a:fillRect/>
          </a:stretch>
        </p:blipFill>
        <p:spPr bwMode="auto">
          <a:xfrm>
            <a:off x="1371600" y="457200"/>
            <a:ext cx="7010400" cy="4038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457200" y="457200"/>
            <a:ext cx="6934200" cy="2362200"/>
          </a:xfrm>
          <a:prstGeom prst="rect">
            <a:avLst/>
          </a:prstGeom>
          <a:solidFill>
            <a:srgbClr val="000000">
              <a:shade val="95000"/>
            </a:srgbClr>
          </a:solidFill>
          <a:ln w="444500" cap="sq">
            <a:solidFill>
              <a:schemeClr val="accent2">
                <a:lumMod val="75000"/>
              </a:schemeClr>
            </a:solidFill>
            <a:miter lim="800000"/>
          </a:ln>
          <a:effectLst>
            <a:outerShdw blurRad="254000" dist="190500" dir="2700000" sy="90000" algn="bl" rotWithShape="0">
              <a:srgbClr val="000000">
                <a:alpha val="40000"/>
              </a:srgbClr>
            </a:outerShdw>
          </a:effectLst>
        </p:spPr>
      </p:pic>
      <p:sp>
        <p:nvSpPr>
          <p:cNvPr id="5" name="مستطيل مستدير الزوايا 4"/>
          <p:cNvSpPr/>
          <p:nvPr/>
        </p:nvSpPr>
        <p:spPr>
          <a:xfrm>
            <a:off x="228600" y="3352800"/>
            <a:ext cx="8229600" cy="609600"/>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SA" sz="2400" dirty="0" smtClean="0">
                <a:solidFill>
                  <a:schemeClr val="bg1"/>
                </a:solidFill>
              </a:rPr>
              <a:t>المرحلة الأولى: تمتص نواة اليورانيوم </a:t>
            </a:r>
            <a:r>
              <a:rPr lang="en-US" sz="2400" dirty="0" smtClean="0">
                <a:solidFill>
                  <a:schemeClr val="bg1"/>
                </a:solidFill>
              </a:rPr>
              <a:t>U-235</a:t>
            </a:r>
            <a:r>
              <a:rPr lang="ar-SA" sz="2400" dirty="0" smtClean="0">
                <a:solidFill>
                  <a:schemeClr val="bg1"/>
                </a:solidFill>
              </a:rPr>
              <a:t> </a:t>
            </a:r>
            <a:r>
              <a:rPr lang="ar-SA" sz="2400" dirty="0" err="1" smtClean="0">
                <a:solidFill>
                  <a:schemeClr val="bg1"/>
                </a:solidFill>
              </a:rPr>
              <a:t>نترون</a:t>
            </a:r>
            <a:r>
              <a:rPr lang="ar-SA" sz="2400" dirty="0" smtClean="0">
                <a:solidFill>
                  <a:schemeClr val="bg1"/>
                </a:solidFill>
              </a:rPr>
              <a:t> حراري.</a:t>
            </a:r>
            <a:endParaRPr lang="ar-SA" sz="2400" dirty="0">
              <a:solidFill>
                <a:schemeClr val="bg1"/>
              </a:solidFill>
            </a:endParaRPr>
          </a:p>
        </p:txBody>
      </p:sp>
      <p:sp>
        <p:nvSpPr>
          <p:cNvPr id="6" name="مستطيل مستدير الزوايا 5"/>
          <p:cNvSpPr/>
          <p:nvPr/>
        </p:nvSpPr>
        <p:spPr>
          <a:xfrm>
            <a:off x="228600" y="4038600"/>
            <a:ext cx="8305800" cy="762000"/>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SA" b="1" dirty="0" smtClean="0">
                <a:solidFill>
                  <a:schemeClr val="bg1"/>
                </a:solidFill>
              </a:rPr>
              <a:t>المرحلة الثانية: يؤدي هذا الامتصاص إلى تكوين </a:t>
            </a:r>
            <a:r>
              <a:rPr lang="en-US" b="1" dirty="0" smtClean="0">
                <a:solidFill>
                  <a:schemeClr val="bg1"/>
                </a:solidFill>
              </a:rPr>
              <a:t>U236*</a:t>
            </a:r>
            <a:r>
              <a:rPr lang="ar-SA" b="1" dirty="0" smtClean="0">
                <a:solidFill>
                  <a:schemeClr val="bg1"/>
                </a:solidFill>
              </a:rPr>
              <a:t> .الطاقة الزائدة لهذه النواة يجعلها تتذبذب بعنف.</a:t>
            </a:r>
            <a:endParaRPr lang="ar-SA" dirty="0"/>
          </a:p>
        </p:txBody>
      </p:sp>
      <p:sp>
        <p:nvSpPr>
          <p:cNvPr id="7" name="مستطيل مستدير الزوايا 6"/>
          <p:cNvSpPr/>
          <p:nvPr/>
        </p:nvSpPr>
        <p:spPr>
          <a:xfrm>
            <a:off x="228600" y="4953000"/>
            <a:ext cx="83820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SA" b="1" dirty="0" smtClean="0">
                <a:solidFill>
                  <a:schemeClr val="bg1"/>
                </a:solidFill>
              </a:rPr>
              <a:t>المرحلة الثالثة:يتغير شكل النواة المستثارة</a:t>
            </a:r>
            <a:r>
              <a:rPr lang="en-US" b="1" dirty="0" smtClean="0">
                <a:solidFill>
                  <a:schemeClr val="bg1"/>
                </a:solidFill>
              </a:rPr>
              <a:t> U236*</a:t>
            </a:r>
            <a:r>
              <a:rPr lang="ar-SA" b="1" dirty="0" smtClean="0">
                <a:solidFill>
                  <a:schemeClr val="bg1"/>
                </a:solidFill>
              </a:rPr>
              <a:t> فتستطيل كثيراً وتساعد قوة التنافر بين البروتونات إلى زيادة </a:t>
            </a:r>
            <a:r>
              <a:rPr lang="ar-SA" b="1" dirty="0" err="1" smtClean="0">
                <a:solidFill>
                  <a:schemeClr val="bg1"/>
                </a:solidFill>
              </a:rPr>
              <a:t>الإستطالة</a:t>
            </a:r>
            <a:r>
              <a:rPr lang="ar-SA" b="1" dirty="0" smtClean="0">
                <a:solidFill>
                  <a:schemeClr val="bg1"/>
                </a:solidFill>
              </a:rPr>
              <a:t>.</a:t>
            </a:r>
            <a:endParaRPr lang="ar-SA" dirty="0"/>
          </a:p>
        </p:txBody>
      </p:sp>
      <p:sp>
        <p:nvSpPr>
          <p:cNvPr id="8" name="مستطيل مستدير الزوايا 7"/>
          <p:cNvSpPr/>
          <p:nvPr/>
        </p:nvSpPr>
        <p:spPr>
          <a:xfrm>
            <a:off x="228600" y="5791200"/>
            <a:ext cx="8382000" cy="838200"/>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SA" b="1" dirty="0" smtClean="0">
                <a:solidFill>
                  <a:schemeClr val="bg1"/>
                </a:solidFill>
              </a:rPr>
              <a:t>المرحلة الرابعة: تنشطر النواة جزأين وينتج عن ذلك العديد من النترونات</a:t>
            </a: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457200" y="762000"/>
            <a:ext cx="8305800" cy="5105400"/>
          </a:xfrm>
          <a:prstGeom prst="round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ar-SA" sz="2400" dirty="0" smtClean="0"/>
              <a:t>فعندما تمتص نواة مثل </a:t>
            </a:r>
            <a:r>
              <a:rPr lang="ar-SA" sz="2400" dirty="0" err="1" smtClean="0"/>
              <a:t>يورانيوم</a:t>
            </a:r>
            <a:r>
              <a:rPr lang="ar-SA" sz="2400" dirty="0" smtClean="0"/>
              <a:t> 235 </a:t>
            </a:r>
            <a:r>
              <a:rPr lang="ar-SA" sz="2400" dirty="0" err="1" smtClean="0"/>
              <a:t>نيوترون</a:t>
            </a:r>
            <a:r>
              <a:rPr lang="ar-SA" sz="2400" dirty="0" smtClean="0"/>
              <a:t> تتحول إلى نواة </a:t>
            </a:r>
            <a:r>
              <a:rPr lang="ar-SA" sz="2400" dirty="0" err="1" smtClean="0"/>
              <a:t>يورانيوم</a:t>
            </a:r>
            <a:r>
              <a:rPr lang="ar-SA" sz="2400" dirty="0" smtClean="0"/>
              <a:t> 236 متهيجة ” نتيجة للطاقةالفائضة الناجمة عن امتصاص النترون“ وأن مقدار التهيج أو الطاقة الإضافية تكفي لحدوث الانشطار النووي. وينتج عن هذا الانشطار طاقة فائضة تقارب </a:t>
            </a:r>
            <a:r>
              <a:rPr lang="en-US" sz="2400" dirty="0" smtClean="0"/>
              <a:t>200 </a:t>
            </a:r>
            <a:r>
              <a:rPr lang="en-US" sz="2400" dirty="0" err="1" smtClean="0"/>
              <a:t>MeV</a:t>
            </a:r>
            <a:r>
              <a:rPr lang="ar-SA" sz="2400" dirty="0" smtClean="0"/>
              <a:t> أما نواتج الانشطار والتي تسمى بالشظايا فهي عديدة وتكون سرعتها حوالي </a:t>
            </a:r>
            <a:r>
              <a:rPr lang="en-US" sz="2400" dirty="0" smtClean="0"/>
              <a:t>10,000 Km/sec</a:t>
            </a:r>
            <a:r>
              <a:rPr lang="ar-SA" sz="2400" dirty="0" smtClean="0"/>
              <a:t> وتحتوي نواتج الانشطار عادةً على عدد كبير من النترونات بنسبة أعلى من النسب الاعتيادية.</a:t>
            </a:r>
          </a:p>
          <a:p>
            <a:pPr algn="ctr"/>
            <a:r>
              <a:rPr lang="ar-SA" sz="2400" dirty="0" smtClean="0"/>
              <a:t>وهي لذلك تكون غير مستقرة ومشعة فعند تحولها إلى نوى مستقرة ينتج عنها سلسلة من </a:t>
            </a:r>
            <a:r>
              <a:rPr lang="ar-SA" sz="2400" dirty="0" err="1" smtClean="0"/>
              <a:t>التحللات</a:t>
            </a:r>
            <a:r>
              <a:rPr lang="ar-SA" sz="2400" dirty="0" smtClean="0"/>
              <a:t> الإشعاعية معظمها على شكل تحلل بيتا يصاحبها </a:t>
            </a:r>
            <a:r>
              <a:rPr lang="ar-SA" sz="2400" dirty="0" err="1" smtClean="0"/>
              <a:t>إماانبعاث</a:t>
            </a:r>
            <a:r>
              <a:rPr lang="ar-SA" sz="2400" dirty="0" smtClean="0"/>
              <a:t> نترونات والتي تسمى </a:t>
            </a:r>
            <a:r>
              <a:rPr lang="ar-SA" sz="2400" dirty="0" err="1" smtClean="0"/>
              <a:t>بالنترونات</a:t>
            </a:r>
            <a:r>
              <a:rPr lang="ar-SA" sz="2400" dirty="0" smtClean="0"/>
              <a:t> المتأخرة </a:t>
            </a:r>
            <a:r>
              <a:rPr lang="en-US" sz="2400" dirty="0" smtClean="0"/>
              <a:t>delayed neutron </a:t>
            </a:r>
            <a:r>
              <a:rPr lang="ar-SA" sz="2400" dirty="0" smtClean="0"/>
              <a:t> أو أشعة </a:t>
            </a:r>
            <a:r>
              <a:rPr lang="ar-SA" sz="2400" dirty="0" err="1" smtClean="0"/>
              <a:t>جاما</a:t>
            </a:r>
            <a:endParaRPr lang="ar-SA"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1185864"/>
            <a:ext cx="8305800" cy="5214936"/>
          </a:xfrm>
        </p:spPr>
        <p:txBody>
          <a:bodyPr>
            <a:normAutofit fontScale="90000"/>
          </a:bodyPr>
          <a:lstStyle/>
          <a:p>
            <a:pPr algn="ctr"/>
            <a:r>
              <a:rPr lang="ar-SA" sz="3200" dirty="0" smtClean="0">
                <a:solidFill>
                  <a:schemeClr val="accent1">
                    <a:lumMod val="40000"/>
                    <a:lumOff val="60000"/>
                  </a:schemeClr>
                </a:solidFill>
                <a:effectLst/>
              </a:rPr>
              <a:t>تدعى أقل طاقة لازمة لحدوث انفلاق نووي ”انشطار نووي“ بالطاقة الحرجة. وتسمى الطاقة اللازمة لفصل </a:t>
            </a:r>
            <a:r>
              <a:rPr lang="ar-SA" sz="3200" dirty="0" err="1" smtClean="0">
                <a:solidFill>
                  <a:schemeClr val="accent1">
                    <a:lumMod val="40000"/>
                    <a:lumOff val="60000"/>
                  </a:schemeClr>
                </a:solidFill>
                <a:effectLst/>
              </a:rPr>
              <a:t>نترون</a:t>
            </a:r>
            <a:r>
              <a:rPr lang="ar-SA" sz="3200" dirty="0" smtClean="0">
                <a:solidFill>
                  <a:schemeClr val="accent1">
                    <a:lumMod val="40000"/>
                    <a:lumOff val="60000"/>
                  </a:schemeClr>
                </a:solidFill>
                <a:effectLst/>
              </a:rPr>
              <a:t> (أو </a:t>
            </a:r>
            <a:r>
              <a:rPr lang="ar-SA" sz="3200" dirty="0" err="1" smtClean="0">
                <a:solidFill>
                  <a:schemeClr val="accent1">
                    <a:lumMod val="40000"/>
                    <a:lumOff val="60000"/>
                  </a:schemeClr>
                </a:solidFill>
                <a:effectLst/>
              </a:rPr>
              <a:t>بوتون</a:t>
            </a:r>
            <a:r>
              <a:rPr lang="ar-SA" sz="3200" dirty="0" smtClean="0">
                <a:solidFill>
                  <a:schemeClr val="accent1">
                    <a:lumMod val="40000"/>
                    <a:lumOff val="60000"/>
                  </a:schemeClr>
                </a:solidFill>
                <a:effectLst/>
              </a:rPr>
              <a:t>) عن النواة بطاقة الربط. ومقدار هذه الطاقة </a:t>
            </a:r>
            <a:r>
              <a:rPr lang="ar-SA" sz="3200" dirty="0" err="1" smtClean="0">
                <a:solidFill>
                  <a:schemeClr val="accent1">
                    <a:lumMod val="40000"/>
                    <a:lumOff val="60000"/>
                  </a:schemeClr>
                </a:solidFill>
                <a:effectLst/>
              </a:rPr>
              <a:t>لنترون</a:t>
            </a:r>
            <a:r>
              <a:rPr lang="ar-SA" sz="3200" dirty="0" smtClean="0">
                <a:solidFill>
                  <a:schemeClr val="accent1">
                    <a:lumMod val="40000"/>
                    <a:lumOff val="60000"/>
                  </a:schemeClr>
                </a:solidFill>
                <a:effectLst/>
              </a:rPr>
              <a:t> في نواة اليورانيوم 235 بحدود</a:t>
            </a:r>
            <a:r>
              <a:rPr lang="en-US" sz="3200" dirty="0" smtClean="0">
                <a:solidFill>
                  <a:schemeClr val="accent1">
                    <a:lumMod val="40000"/>
                    <a:lumOff val="60000"/>
                  </a:schemeClr>
                </a:solidFill>
                <a:effectLst/>
              </a:rPr>
              <a:t>5MeV </a:t>
            </a:r>
            <a:r>
              <a:rPr lang="ar-SA" sz="3200" dirty="0" smtClean="0">
                <a:solidFill>
                  <a:schemeClr val="accent1">
                    <a:lumMod val="40000"/>
                    <a:lumOff val="60000"/>
                  </a:schemeClr>
                </a:solidFill>
                <a:effectLst/>
              </a:rPr>
              <a:t> أي إننا نحتاج إلى </a:t>
            </a:r>
            <a:r>
              <a:rPr lang="en-US" sz="3200" dirty="0" smtClean="0">
                <a:solidFill>
                  <a:schemeClr val="accent1">
                    <a:lumMod val="40000"/>
                    <a:lumOff val="60000"/>
                  </a:schemeClr>
                </a:solidFill>
                <a:effectLst/>
              </a:rPr>
              <a:t>5MeV</a:t>
            </a:r>
            <a:r>
              <a:rPr lang="ar-SA" sz="3200" dirty="0" smtClean="0">
                <a:solidFill>
                  <a:schemeClr val="accent1">
                    <a:lumMod val="40000"/>
                    <a:lumOff val="60000"/>
                  </a:schemeClr>
                </a:solidFill>
                <a:effectLst/>
              </a:rPr>
              <a:t>  لفصل </a:t>
            </a:r>
            <a:r>
              <a:rPr lang="ar-SA" sz="3200" dirty="0" err="1" smtClean="0">
                <a:solidFill>
                  <a:schemeClr val="accent1">
                    <a:lumMod val="40000"/>
                    <a:lumOff val="60000"/>
                  </a:schemeClr>
                </a:solidFill>
                <a:effectLst/>
              </a:rPr>
              <a:t>نترون</a:t>
            </a:r>
            <a:r>
              <a:rPr lang="ar-SA" sz="3200" dirty="0" smtClean="0">
                <a:solidFill>
                  <a:schemeClr val="accent1">
                    <a:lumMod val="40000"/>
                    <a:lumOff val="60000"/>
                  </a:schemeClr>
                </a:solidFill>
                <a:effectLst/>
              </a:rPr>
              <a:t> واحد عن النواة اليورانيوم وبالعكس فعند أسر </a:t>
            </a:r>
            <a:r>
              <a:rPr lang="ar-SA" sz="3200" dirty="0" err="1" smtClean="0">
                <a:solidFill>
                  <a:schemeClr val="accent1">
                    <a:lumMod val="40000"/>
                    <a:lumOff val="60000"/>
                  </a:schemeClr>
                </a:solidFill>
                <a:effectLst/>
              </a:rPr>
              <a:t>نترون</a:t>
            </a:r>
            <a:r>
              <a:rPr lang="ar-SA" sz="3200" dirty="0" smtClean="0">
                <a:solidFill>
                  <a:schemeClr val="accent1">
                    <a:lumMod val="40000"/>
                    <a:lumOff val="60000"/>
                  </a:schemeClr>
                </a:solidFill>
                <a:effectLst/>
              </a:rPr>
              <a:t> واحد خارجي </a:t>
            </a:r>
            <a:r>
              <a:rPr lang="ar-SA" sz="3200" dirty="0" err="1" smtClean="0">
                <a:solidFill>
                  <a:schemeClr val="accent1">
                    <a:lumMod val="40000"/>
                    <a:lumOff val="60000"/>
                  </a:schemeClr>
                </a:solidFill>
                <a:effectLst/>
              </a:rPr>
              <a:t>بطيئ</a:t>
            </a:r>
            <a:r>
              <a:rPr lang="ar-SA" sz="3200" dirty="0" smtClean="0">
                <a:solidFill>
                  <a:schemeClr val="accent1">
                    <a:lumMod val="40000"/>
                    <a:lumOff val="60000"/>
                  </a:schemeClr>
                </a:solidFill>
                <a:effectLst/>
              </a:rPr>
              <a:t> من قبل نواة اليورانيوم 235 نحصل على طاقة فائضة بهذا المقدار تتوزع اعتيادياً هذه الطاقة الفائضة بين </a:t>
            </a:r>
            <a:r>
              <a:rPr lang="ar-SA" sz="3200" dirty="0" err="1" smtClean="0">
                <a:solidFill>
                  <a:schemeClr val="accent1">
                    <a:lumMod val="40000"/>
                    <a:lumOff val="60000"/>
                  </a:schemeClr>
                </a:solidFill>
                <a:effectLst/>
              </a:rPr>
              <a:t>النيوكلونات</a:t>
            </a:r>
            <a:r>
              <a:rPr lang="ar-SA" sz="3200" dirty="0" smtClean="0">
                <a:solidFill>
                  <a:schemeClr val="accent1">
                    <a:lumMod val="40000"/>
                    <a:lumOff val="60000"/>
                  </a:schemeClr>
                </a:solidFill>
                <a:effectLst/>
              </a:rPr>
              <a:t> داخل النواة مسببة لتهيج النواة واحتمال انفلاقها.</a:t>
            </a:r>
            <a:endParaRPr lang="ar-SA" sz="3200" dirty="0">
              <a:solidFill>
                <a:schemeClr val="accent1">
                  <a:lumMod val="40000"/>
                  <a:lumOff val="60000"/>
                </a:schemeClr>
              </a:solidFill>
              <a:effectLs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76200"/>
            <a:ext cx="8153400" cy="2514600"/>
          </a:xfrm>
        </p:spPr>
        <p:txBody>
          <a:bodyPr>
            <a:normAutofit fontScale="90000"/>
          </a:bodyPr>
          <a:lstStyle/>
          <a:p>
            <a:pPr algn="ctr">
              <a:buClr>
                <a:schemeClr val="accent2">
                  <a:lumMod val="75000"/>
                </a:schemeClr>
              </a:buClr>
              <a:buFont typeface="Wingdings" pitchFamily="2" charset="2"/>
              <a:buChar char="Ø"/>
            </a:pPr>
            <a:r>
              <a:rPr lang="ar-SA" sz="2800" dirty="0" err="1" smtClean="0"/>
              <a:t>اذا</a:t>
            </a:r>
            <a:r>
              <a:rPr lang="ar-SA" sz="2800" dirty="0" smtClean="0"/>
              <a:t> كانت طاقة الأسر ”أو الربط“ تكفى لأنشطار النواة فعندئذٍ نقول أن لدينا وقود نووياً طبيعياً </a:t>
            </a:r>
            <a:r>
              <a:rPr lang="en-US" sz="2800" dirty="0" smtClean="0"/>
              <a:t>natural fuel </a:t>
            </a:r>
            <a:r>
              <a:rPr lang="ar-SA" sz="2800" dirty="0" smtClean="0"/>
              <a:t> وهذه حالة استثنائية في الطبيعة إذ لا يوجد سوى نظير اليورانيوم 235 بهذه الخاصية، وذلك بسبب صغر الطاقة اللازمة لإحداث انشطار له والتي هي في حدود </a:t>
            </a:r>
            <a:r>
              <a:rPr lang="en-US" sz="2800" dirty="0" smtClean="0"/>
              <a:t>5MeV </a:t>
            </a:r>
            <a:r>
              <a:rPr lang="ar-SA" sz="2800" dirty="0" smtClean="0"/>
              <a:t>.</a:t>
            </a:r>
            <a:endParaRPr lang="ar-SA" sz="2800" dirty="0"/>
          </a:p>
        </p:txBody>
      </p:sp>
      <p:sp>
        <p:nvSpPr>
          <p:cNvPr id="4" name="مستطيل مستدير الزوايا 3"/>
          <p:cNvSpPr/>
          <p:nvPr/>
        </p:nvSpPr>
        <p:spPr>
          <a:xfrm>
            <a:off x="381000" y="2743200"/>
            <a:ext cx="7924800" cy="3429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dirty="0" smtClean="0">
                <a:solidFill>
                  <a:schemeClr val="bg1"/>
                </a:solidFill>
              </a:rPr>
              <a:t>وأما النظائر الأخرى التي نستعملها كوقود نووي وهي اليورانيوم 233 </a:t>
            </a:r>
            <a:r>
              <a:rPr lang="ar-SA" sz="2400" dirty="0" err="1" smtClean="0">
                <a:solidFill>
                  <a:schemeClr val="bg1"/>
                </a:solidFill>
              </a:rPr>
              <a:t>والبلوتونيوم</a:t>
            </a:r>
            <a:r>
              <a:rPr lang="ar-SA" sz="2400" dirty="0" smtClean="0">
                <a:solidFill>
                  <a:schemeClr val="bg1"/>
                </a:solidFill>
              </a:rPr>
              <a:t> 239 فهي نظائر صناعية لا تتوفر في الطبيعة وتنتج داخل المفاعلات من تفاعل النترون مع </a:t>
            </a:r>
            <a:r>
              <a:rPr lang="ar-SA" sz="2400" dirty="0" err="1" smtClean="0">
                <a:solidFill>
                  <a:schemeClr val="bg1"/>
                </a:solidFill>
              </a:rPr>
              <a:t>الثوريوم</a:t>
            </a:r>
            <a:r>
              <a:rPr lang="ar-SA" sz="2400" dirty="0" smtClean="0">
                <a:solidFill>
                  <a:schemeClr val="bg1"/>
                </a:solidFill>
              </a:rPr>
              <a:t> 232 </a:t>
            </a:r>
            <a:r>
              <a:rPr lang="ar-SA" sz="2400" dirty="0" err="1" smtClean="0">
                <a:solidFill>
                  <a:schemeClr val="bg1"/>
                </a:solidFill>
              </a:rPr>
              <a:t>واليورانيوم</a:t>
            </a:r>
            <a:r>
              <a:rPr lang="ar-SA" sz="2400" dirty="0" smtClean="0">
                <a:solidFill>
                  <a:schemeClr val="bg1"/>
                </a:solidFill>
              </a:rPr>
              <a:t> 238 ، وتسمى بالوقود النووي الصناعي </a:t>
            </a:r>
            <a:r>
              <a:rPr lang="en-US" sz="2400" dirty="0" smtClean="0">
                <a:solidFill>
                  <a:schemeClr val="bg1"/>
                </a:solidFill>
              </a:rPr>
              <a:t>artificial fuel </a:t>
            </a:r>
            <a:r>
              <a:rPr lang="ar-SA" sz="2400" dirty="0" smtClean="0">
                <a:solidFill>
                  <a:schemeClr val="bg1"/>
                </a:solidFill>
              </a:rPr>
              <a:t> حيث تحتاج إلى طاقة أكبر من أسر النترون </a:t>
            </a:r>
            <a:r>
              <a:rPr lang="ar-SA" sz="2400" dirty="0" err="1" smtClean="0">
                <a:solidFill>
                  <a:schemeClr val="bg1"/>
                </a:solidFill>
              </a:rPr>
              <a:t>لأنشطارها</a:t>
            </a:r>
            <a:r>
              <a:rPr lang="ar-SA" sz="2400" dirty="0" smtClean="0">
                <a:solidFill>
                  <a:schemeClr val="bg1"/>
                </a:solidFill>
              </a:rPr>
              <a:t>.</a:t>
            </a:r>
          </a:p>
          <a:p>
            <a:pPr algn="ctr"/>
            <a:r>
              <a:rPr lang="ar-SA" sz="2400" dirty="0" smtClean="0">
                <a:solidFill>
                  <a:schemeClr val="bg1"/>
                </a:solidFill>
              </a:rPr>
              <a:t>فنواة اليورانيوم 238 مثلاً تحتاج إلى حوالي6 ملايين </a:t>
            </a:r>
            <a:r>
              <a:rPr lang="ar-SA" sz="2400" dirty="0" err="1" smtClean="0">
                <a:solidFill>
                  <a:schemeClr val="bg1"/>
                </a:solidFill>
              </a:rPr>
              <a:t>الكترون</a:t>
            </a:r>
            <a:r>
              <a:rPr lang="ar-SA" sz="2400" dirty="0" smtClean="0">
                <a:solidFill>
                  <a:schemeClr val="bg1"/>
                </a:solidFill>
              </a:rPr>
              <a:t> فولت بينما لا تكتسب سوى </a:t>
            </a:r>
            <a:r>
              <a:rPr lang="en-US" sz="2400" dirty="0" smtClean="0">
                <a:solidFill>
                  <a:schemeClr val="bg1"/>
                </a:solidFill>
              </a:rPr>
              <a:t> 5MeV</a:t>
            </a:r>
            <a:r>
              <a:rPr lang="ar-SA" sz="2400" dirty="0" smtClean="0">
                <a:solidFill>
                  <a:schemeClr val="bg1"/>
                </a:solidFill>
              </a:rPr>
              <a:t> من اسر النترون، لذلك لا تصلح هذه النواة كوقود نووي</a:t>
            </a:r>
            <a:endParaRPr lang="ar-SA" sz="24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وقود الانشطار النووي</a:t>
            </a:r>
            <a:endParaRPr lang="ar-SA" dirty="0"/>
          </a:p>
        </p:txBody>
      </p:sp>
      <p:sp>
        <p:nvSpPr>
          <p:cNvPr id="4" name="مستطيل مستدير الزوايا 3"/>
          <p:cNvSpPr/>
          <p:nvPr/>
        </p:nvSpPr>
        <p:spPr>
          <a:xfrm>
            <a:off x="304800" y="1524000"/>
            <a:ext cx="7696200" cy="4724400"/>
          </a:xfrm>
          <a:prstGeom prst="roundRect">
            <a:avLst/>
          </a:prstGeom>
          <a:effectLst>
            <a:glow rad="228600">
              <a:schemeClr val="accent2">
                <a:satMod val="175000"/>
                <a:alpha val="40000"/>
              </a:schemeClr>
            </a:glow>
            <a:outerShdw blurRad="63500" dist="25400" dir="14700000" algn="t" rotWithShape="0">
              <a:srgbClr val="000000">
                <a:alpha val="50000"/>
              </a:srgbClr>
            </a:outerShdw>
          </a:effectLst>
        </p:spPr>
        <p:style>
          <a:lnRef idx="1">
            <a:schemeClr val="accent2"/>
          </a:lnRef>
          <a:fillRef idx="2">
            <a:schemeClr val="accent2"/>
          </a:fillRef>
          <a:effectRef idx="1">
            <a:schemeClr val="accent2"/>
          </a:effectRef>
          <a:fontRef idx="minor">
            <a:schemeClr val="dk1"/>
          </a:fontRef>
        </p:style>
        <p:txBody>
          <a:bodyPr rtlCol="1" anchor="ctr"/>
          <a:lstStyle/>
          <a:p>
            <a:pPr algn="ctr">
              <a:buFont typeface="Wingdings" pitchFamily="2" charset="2"/>
              <a:buChar char="q"/>
            </a:pPr>
            <a:r>
              <a:rPr lang="ar-SA" sz="2800" dirty="0" smtClean="0">
                <a:effectLst>
                  <a:glow rad="228600">
                    <a:schemeClr val="accent2">
                      <a:satMod val="175000"/>
                      <a:alpha val="40000"/>
                    </a:schemeClr>
                  </a:glow>
                </a:effectLst>
              </a:rPr>
              <a:t>لنفس السبب تكون النظائر الأخرى المتواجدة في الطبيعة مستقرة ضد الانشطار إذ تحتاج إلى طاقات كبيرة لإحداث  انشطار فيها أكبر بكثير من طاقة أسر النترون وعلى ذلك فإن اليورانيوم 235 هو المادة الوحيدة المتوفرة في الطبيعة التي تصلح للاستعمال كوقود نووي.</a:t>
            </a:r>
          </a:p>
          <a:p>
            <a:pPr algn="ctr">
              <a:buFont typeface="Wingdings" pitchFamily="2" charset="2"/>
              <a:buChar char="q"/>
            </a:pPr>
            <a:r>
              <a:rPr lang="ar-SA" sz="2800" dirty="0" smtClean="0">
                <a:effectLst>
                  <a:glow rad="228600">
                    <a:schemeClr val="accent2">
                      <a:satMod val="175000"/>
                      <a:alpha val="40000"/>
                    </a:schemeClr>
                  </a:glow>
                </a:effectLst>
              </a:rPr>
              <a:t>يمكن </a:t>
            </a:r>
            <a:r>
              <a:rPr lang="ar-SA" sz="2800" dirty="0" err="1" smtClean="0">
                <a:effectLst>
                  <a:glow rad="228600">
                    <a:schemeClr val="accent2">
                      <a:satMod val="175000"/>
                      <a:alpha val="40000"/>
                    </a:schemeClr>
                  </a:glow>
                </a:effectLst>
              </a:rPr>
              <a:t>انتاج</a:t>
            </a:r>
            <a:r>
              <a:rPr lang="ar-SA" sz="2800" dirty="0" smtClean="0">
                <a:effectLst>
                  <a:glow rad="228600">
                    <a:schemeClr val="accent2">
                      <a:satMod val="175000"/>
                      <a:alpha val="40000"/>
                    </a:schemeClr>
                  </a:glow>
                </a:effectLst>
              </a:rPr>
              <a:t> اليورانيوم  233 </a:t>
            </a:r>
            <a:r>
              <a:rPr lang="ar-SA" sz="2800" dirty="0" err="1" smtClean="0">
                <a:effectLst>
                  <a:glow rad="228600">
                    <a:schemeClr val="accent2">
                      <a:satMod val="175000"/>
                      <a:alpha val="40000"/>
                    </a:schemeClr>
                  </a:glow>
                </a:effectLst>
              </a:rPr>
              <a:t>والبلوتونيوم</a:t>
            </a:r>
            <a:r>
              <a:rPr lang="ar-SA" sz="2800" dirty="0" smtClean="0">
                <a:effectLst>
                  <a:glow rad="228600">
                    <a:schemeClr val="accent2">
                      <a:satMod val="175000"/>
                      <a:alpha val="40000"/>
                    </a:schemeClr>
                  </a:glow>
                </a:effectLst>
              </a:rPr>
              <a:t> 239 وهما </a:t>
            </a:r>
            <a:r>
              <a:rPr lang="ar-SA" sz="2800" dirty="0" err="1" smtClean="0">
                <a:effectLst>
                  <a:glow rad="228600">
                    <a:schemeClr val="accent2">
                      <a:satMod val="175000"/>
                      <a:alpha val="40000"/>
                    </a:schemeClr>
                  </a:glow>
                </a:effectLst>
              </a:rPr>
              <a:t>وقودان</a:t>
            </a:r>
            <a:r>
              <a:rPr lang="ar-SA" sz="2800" dirty="0" smtClean="0">
                <a:effectLst>
                  <a:glow rad="228600">
                    <a:schemeClr val="accent2">
                      <a:satMod val="175000"/>
                      <a:alpha val="40000"/>
                    </a:schemeClr>
                  </a:glow>
                </a:effectLst>
              </a:rPr>
              <a:t> اصطناعيان داخل المفاعل بتفاعل النترونات مع نظيري </a:t>
            </a:r>
            <a:r>
              <a:rPr lang="ar-SA" sz="2800" dirty="0" err="1" smtClean="0">
                <a:effectLst>
                  <a:glow rad="228600">
                    <a:schemeClr val="accent2">
                      <a:satMod val="175000"/>
                      <a:alpha val="40000"/>
                    </a:schemeClr>
                  </a:glow>
                </a:effectLst>
              </a:rPr>
              <a:t>الثوريوم</a:t>
            </a:r>
            <a:r>
              <a:rPr lang="ar-SA" sz="2800" dirty="0" smtClean="0">
                <a:effectLst>
                  <a:glow rad="228600">
                    <a:schemeClr val="accent2">
                      <a:satMod val="175000"/>
                      <a:alpha val="40000"/>
                    </a:schemeClr>
                  </a:glow>
                </a:effectLst>
              </a:rPr>
              <a:t> 232 </a:t>
            </a:r>
            <a:r>
              <a:rPr lang="ar-SA" sz="2800" dirty="0" err="1" smtClean="0">
                <a:effectLst>
                  <a:glow rad="228600">
                    <a:schemeClr val="accent2">
                      <a:satMod val="175000"/>
                      <a:alpha val="40000"/>
                    </a:schemeClr>
                  </a:glow>
                </a:effectLst>
              </a:rPr>
              <a:t>واليورانيوم</a:t>
            </a:r>
            <a:r>
              <a:rPr lang="ar-SA" sz="2800" dirty="0" smtClean="0">
                <a:effectLst>
                  <a:glow rad="228600">
                    <a:schemeClr val="accent2">
                      <a:satMod val="175000"/>
                      <a:alpha val="40000"/>
                    </a:schemeClr>
                  </a:glow>
                </a:effectLst>
              </a:rPr>
              <a:t>  238</a:t>
            </a:r>
            <a:endParaRPr lang="ar-SA" sz="2800" dirty="0">
              <a:effectLst>
                <a:glow rad="228600">
                  <a:schemeClr val="accent2">
                    <a:satMod val="175000"/>
                    <a:alpha val="40000"/>
                  </a:schemeClr>
                </a:glow>
              </a:effectLs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228600" y="304800"/>
            <a:ext cx="7239000" cy="752475"/>
          </a:xfrm>
        </p:spPr>
        <p:txBody>
          <a:bodyPr/>
          <a:lstStyle/>
          <a:p>
            <a:r>
              <a:rPr lang="ar-SA" dirty="0" smtClean="0"/>
              <a:t>وقود الانشطار النووي</a:t>
            </a:r>
            <a:endParaRPr lang="ar-SA" dirty="0"/>
          </a:p>
        </p:txBody>
      </p:sp>
      <p:sp>
        <p:nvSpPr>
          <p:cNvPr id="5" name="مستطيل مستدير الزوايا 4"/>
          <p:cNvSpPr/>
          <p:nvPr/>
        </p:nvSpPr>
        <p:spPr>
          <a:xfrm>
            <a:off x="152400" y="1143000"/>
            <a:ext cx="7848600" cy="2743200"/>
          </a:xfrm>
          <a:prstGeom prst="roundRect">
            <a:avLst/>
          </a:prstGeom>
        </p:spPr>
        <p:style>
          <a:lnRef idx="1">
            <a:schemeClr val="dk1"/>
          </a:lnRef>
          <a:fillRef idx="2">
            <a:schemeClr val="dk1"/>
          </a:fillRef>
          <a:effectRef idx="1">
            <a:schemeClr val="dk1"/>
          </a:effectRef>
          <a:fontRef idx="minor">
            <a:schemeClr val="dk1"/>
          </a:fontRef>
        </p:style>
        <p:txBody>
          <a:bodyPr rtlCol="1" anchor="ctr"/>
          <a:lstStyle/>
          <a:p>
            <a:pPr algn="just"/>
            <a:r>
              <a:rPr lang="ar-SA" dirty="0" smtClean="0"/>
              <a:t>أ-</a:t>
            </a:r>
            <a:r>
              <a:rPr lang="ar-SA" dirty="0" err="1" smtClean="0"/>
              <a:t>انتاج</a:t>
            </a:r>
            <a:r>
              <a:rPr lang="ar-SA" dirty="0" smtClean="0"/>
              <a:t> </a:t>
            </a:r>
            <a:r>
              <a:rPr lang="ar-SA" dirty="0" err="1" smtClean="0"/>
              <a:t>البلوتونيوم</a:t>
            </a:r>
            <a:r>
              <a:rPr lang="ar-SA" dirty="0" smtClean="0"/>
              <a:t> 239:</a:t>
            </a:r>
          </a:p>
          <a:p>
            <a:pPr algn="just"/>
            <a:endParaRPr lang="ar-SA" dirty="0"/>
          </a:p>
        </p:txBody>
      </p:sp>
      <p:grpSp>
        <p:nvGrpSpPr>
          <p:cNvPr id="10" name="مجموعة 9"/>
          <p:cNvGrpSpPr/>
          <p:nvPr/>
        </p:nvGrpSpPr>
        <p:grpSpPr>
          <a:xfrm>
            <a:off x="304800" y="1295400"/>
            <a:ext cx="6477000" cy="2362200"/>
            <a:chOff x="304800" y="1676400"/>
            <a:chExt cx="6477000" cy="2362200"/>
          </a:xfrm>
        </p:grpSpPr>
        <p:graphicFrame>
          <p:nvGraphicFramePr>
            <p:cNvPr id="6" name="كائن 5"/>
            <p:cNvGraphicFramePr>
              <a:graphicFrameLocks noChangeAspect="1"/>
            </p:cNvGraphicFramePr>
            <p:nvPr/>
          </p:nvGraphicFramePr>
          <p:xfrm>
            <a:off x="304800" y="1828800"/>
            <a:ext cx="4343400" cy="2133600"/>
          </p:xfrm>
          <a:graphic>
            <a:graphicData uri="http://schemas.openxmlformats.org/presentationml/2006/ole">
              <p:oleObj spid="_x0000_s16386" name="Equation" r:id="rId3" imgW="1231560" imgH="736560" progId="Equation.3">
                <p:embed/>
              </p:oleObj>
            </a:graphicData>
          </a:graphic>
        </p:graphicFrame>
        <p:sp>
          <p:nvSpPr>
            <p:cNvPr id="7" name="وسيلة شرح مستطيلة مستديرة الزوايا 6"/>
            <p:cNvSpPr/>
            <p:nvPr/>
          </p:nvSpPr>
          <p:spPr>
            <a:xfrm>
              <a:off x="5029200" y="1676400"/>
              <a:ext cx="1676400" cy="838200"/>
            </a:xfrm>
            <a:prstGeom prst="wedgeRoundRectCallout">
              <a:avLst>
                <a:gd name="adj1" fmla="val -99132"/>
                <a:gd name="adj2" fmla="val 8185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انطلاق إلكترون كل 2.3 دقيقة</a:t>
              </a:r>
              <a:endParaRPr lang="ar-SA" dirty="0"/>
            </a:p>
          </p:txBody>
        </p:sp>
        <p:sp>
          <p:nvSpPr>
            <p:cNvPr id="9" name="وسيلة شرح مستطيلة مستديرة الزوايا 8"/>
            <p:cNvSpPr/>
            <p:nvPr/>
          </p:nvSpPr>
          <p:spPr>
            <a:xfrm>
              <a:off x="5105400" y="3124200"/>
              <a:ext cx="1676400" cy="914400"/>
            </a:xfrm>
            <a:prstGeom prst="wedgeRoundRectCallout">
              <a:avLst>
                <a:gd name="adj1" fmla="val -112328"/>
                <a:gd name="adj2" fmla="val 1572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انطلاق إلكترون كل 2.3 يوم</a:t>
              </a:r>
              <a:endParaRPr lang="ar-SA" dirty="0"/>
            </a:p>
          </p:txBody>
        </p:sp>
      </p:grpSp>
      <p:sp>
        <p:nvSpPr>
          <p:cNvPr id="11" name="مستطيل مستدير الزوايا 10"/>
          <p:cNvSpPr/>
          <p:nvPr/>
        </p:nvSpPr>
        <p:spPr>
          <a:xfrm>
            <a:off x="304800" y="4114800"/>
            <a:ext cx="7848600" cy="2743200"/>
          </a:xfrm>
          <a:prstGeom prst="roundRect">
            <a:avLst/>
          </a:prstGeom>
        </p:spPr>
        <p:style>
          <a:lnRef idx="1">
            <a:schemeClr val="dk1"/>
          </a:lnRef>
          <a:fillRef idx="2">
            <a:schemeClr val="dk1"/>
          </a:fillRef>
          <a:effectRef idx="1">
            <a:schemeClr val="dk1"/>
          </a:effectRef>
          <a:fontRef idx="minor">
            <a:schemeClr val="dk1"/>
          </a:fontRef>
        </p:style>
        <p:txBody>
          <a:bodyPr rtlCol="1" anchor="ctr"/>
          <a:lstStyle/>
          <a:p>
            <a:pPr algn="just"/>
            <a:r>
              <a:rPr lang="ar-SA" dirty="0" smtClean="0"/>
              <a:t>أ-</a:t>
            </a:r>
            <a:r>
              <a:rPr lang="ar-SA" dirty="0" err="1" smtClean="0"/>
              <a:t>انتاج</a:t>
            </a:r>
            <a:r>
              <a:rPr lang="ar-SA" dirty="0" smtClean="0"/>
              <a:t> اليورانيوم 233 :</a:t>
            </a:r>
            <a:endParaRPr lang="ar-SA" dirty="0"/>
          </a:p>
        </p:txBody>
      </p:sp>
      <p:grpSp>
        <p:nvGrpSpPr>
          <p:cNvPr id="12" name="مجموعة 11"/>
          <p:cNvGrpSpPr/>
          <p:nvPr/>
        </p:nvGrpSpPr>
        <p:grpSpPr>
          <a:xfrm>
            <a:off x="346075" y="4267200"/>
            <a:ext cx="6588125" cy="2362200"/>
            <a:chOff x="193675" y="1676400"/>
            <a:chExt cx="6588125" cy="2362200"/>
          </a:xfrm>
        </p:grpSpPr>
        <p:graphicFrame>
          <p:nvGraphicFramePr>
            <p:cNvPr id="13" name="كائن 12"/>
            <p:cNvGraphicFramePr>
              <a:graphicFrameLocks noChangeAspect="1"/>
            </p:cNvGraphicFramePr>
            <p:nvPr/>
          </p:nvGraphicFramePr>
          <p:xfrm>
            <a:off x="193675" y="1828800"/>
            <a:ext cx="4567238" cy="2133600"/>
          </p:xfrm>
          <a:graphic>
            <a:graphicData uri="http://schemas.openxmlformats.org/presentationml/2006/ole">
              <p:oleObj spid="_x0000_s16388" name="Equation" r:id="rId4" imgW="1295280" imgH="736560" progId="Equation.3">
                <p:embed/>
              </p:oleObj>
            </a:graphicData>
          </a:graphic>
        </p:graphicFrame>
        <p:sp>
          <p:nvSpPr>
            <p:cNvPr id="14" name="وسيلة شرح مستطيلة مستديرة الزوايا 13"/>
            <p:cNvSpPr/>
            <p:nvPr/>
          </p:nvSpPr>
          <p:spPr>
            <a:xfrm>
              <a:off x="5029200" y="1676400"/>
              <a:ext cx="1676400" cy="838200"/>
            </a:xfrm>
            <a:prstGeom prst="wedgeRoundRectCallout">
              <a:avLst>
                <a:gd name="adj1" fmla="val -99132"/>
                <a:gd name="adj2" fmla="val 8185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انطلاق إلكترون كل 2.3 دقيقة</a:t>
              </a:r>
              <a:endParaRPr lang="ar-SA" dirty="0"/>
            </a:p>
          </p:txBody>
        </p:sp>
        <p:sp>
          <p:nvSpPr>
            <p:cNvPr id="15" name="وسيلة شرح مستطيلة مستديرة الزوايا 14"/>
            <p:cNvSpPr/>
            <p:nvPr/>
          </p:nvSpPr>
          <p:spPr>
            <a:xfrm>
              <a:off x="5105400" y="3124200"/>
              <a:ext cx="1676400" cy="914400"/>
            </a:xfrm>
            <a:prstGeom prst="wedgeRoundRectCallout">
              <a:avLst>
                <a:gd name="adj1" fmla="val -112328"/>
                <a:gd name="adj2" fmla="val 1572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انطلاق إلكترون كل 2.3 يوم</a:t>
              </a:r>
              <a:endParaRPr lang="ar-SA" dirty="0"/>
            </a:p>
          </p:txBody>
        </p:sp>
      </p:grpSp>
      <p:sp>
        <p:nvSpPr>
          <p:cNvPr id="16" name="شكل بيضاوي 15"/>
          <p:cNvSpPr/>
          <p:nvPr/>
        </p:nvSpPr>
        <p:spPr>
          <a:xfrm>
            <a:off x="2057400" y="2819400"/>
            <a:ext cx="1143000" cy="838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7" name="شكل بيضاوي 16"/>
          <p:cNvSpPr/>
          <p:nvPr/>
        </p:nvSpPr>
        <p:spPr>
          <a:xfrm>
            <a:off x="1981200" y="5791200"/>
            <a:ext cx="1143000" cy="838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انشطار اليورانيوم-235</a:t>
            </a:r>
            <a:br>
              <a:rPr lang="ar-SA" dirty="0" smtClean="0"/>
            </a:br>
            <a:r>
              <a:rPr lang="en-US" dirty="0" smtClean="0"/>
              <a:t>Fission of Uranium</a:t>
            </a:r>
            <a:endParaRPr lang="ar-SA" dirty="0"/>
          </a:p>
        </p:txBody>
      </p:sp>
      <p:sp>
        <p:nvSpPr>
          <p:cNvPr id="3" name="مستطيل مستدير الزوايا 2"/>
          <p:cNvSpPr/>
          <p:nvPr/>
        </p:nvSpPr>
        <p:spPr>
          <a:xfrm>
            <a:off x="152400" y="1676400"/>
            <a:ext cx="4800600" cy="495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dirty="0" smtClean="0"/>
              <a:t>تنطلق في عمليات الانشطار النووي كميات كبيرة من الطاقة أكبر من تلك التي تحدث في أي عملية نووية أو ذرية .</a:t>
            </a:r>
          </a:p>
          <a:p>
            <a:pPr algn="ctr"/>
            <a:r>
              <a:rPr lang="ar-SA" sz="2000" dirty="0" smtClean="0"/>
              <a:t>في عملية الانشطار النووي تنبعث طاقة هائلة ويصحب ذلك انطلاق نترونات وهذه النترونات تسمى النترونات اللحظية </a:t>
            </a:r>
            <a:r>
              <a:rPr lang="en-US" sz="2000" dirty="0" smtClean="0"/>
              <a:t>prompt neutron</a:t>
            </a:r>
            <a:r>
              <a:rPr lang="ar-SA" sz="2000" dirty="0" smtClean="0"/>
              <a:t> ويمكن استخدامها لإحداث انشطار في </a:t>
            </a:r>
            <a:r>
              <a:rPr lang="ar-SA" sz="2000" dirty="0" err="1" smtClean="0"/>
              <a:t>أنوية</a:t>
            </a:r>
            <a:r>
              <a:rPr lang="ar-SA" sz="2000" dirty="0" smtClean="0"/>
              <a:t> </a:t>
            </a:r>
            <a:r>
              <a:rPr lang="ar-SA" sz="2000" dirty="0" err="1" smtClean="0"/>
              <a:t>اليورانيوم</a:t>
            </a:r>
            <a:r>
              <a:rPr lang="ar-SA" sz="2000" dirty="0" smtClean="0"/>
              <a:t> </a:t>
            </a:r>
            <a:r>
              <a:rPr lang="ar-SA" sz="2000" dirty="0" err="1" smtClean="0"/>
              <a:t>الاخرى</a:t>
            </a:r>
            <a:r>
              <a:rPr lang="ar-SA" sz="2000" dirty="0" smtClean="0"/>
              <a:t> وبالتالي يصبح </a:t>
            </a:r>
            <a:r>
              <a:rPr lang="ar-SA" sz="2000" b="1" dirty="0" smtClean="0">
                <a:solidFill>
                  <a:schemeClr val="bg1"/>
                </a:solidFill>
              </a:rPr>
              <a:t>التفاعل متسلسلاً </a:t>
            </a:r>
            <a:r>
              <a:rPr lang="en-US" sz="2000" b="1" dirty="0" smtClean="0">
                <a:solidFill>
                  <a:schemeClr val="bg1"/>
                </a:solidFill>
              </a:rPr>
              <a:t>Chain Reaction</a:t>
            </a:r>
            <a:r>
              <a:rPr lang="ar-SA" sz="2000" dirty="0" smtClean="0"/>
              <a:t>وتكون  كميات الطاقة المنبعثة هائلة القيمة .</a:t>
            </a:r>
          </a:p>
          <a:p>
            <a:pPr algn="ctr"/>
            <a:r>
              <a:rPr lang="ar-SA" sz="2000" dirty="0" smtClean="0"/>
              <a:t>لقد بني أول مفاعل نووي يعتمد على انشطار </a:t>
            </a:r>
            <a:r>
              <a:rPr lang="ar-SA" sz="2000" dirty="0" err="1" smtClean="0"/>
              <a:t>اليورانيوم</a:t>
            </a:r>
            <a:r>
              <a:rPr lang="ar-SA" sz="2000" dirty="0" smtClean="0"/>
              <a:t> عام 1942</a:t>
            </a:r>
            <a:endParaRPr lang="ar-SA" sz="2000" dirty="0"/>
          </a:p>
        </p:txBody>
      </p:sp>
      <p:pic>
        <p:nvPicPr>
          <p:cNvPr id="4" name="Picture 3"/>
          <p:cNvPicPr>
            <a:picLocks noChangeAspect="1" noChangeArrowheads="1"/>
          </p:cNvPicPr>
          <p:nvPr/>
        </p:nvPicPr>
        <p:blipFill>
          <a:blip r:embed="rId2" cstate="print"/>
          <a:srcRect r="7407" b="4687"/>
          <a:stretch>
            <a:fillRect/>
          </a:stretch>
        </p:blipFill>
        <p:spPr bwMode="auto">
          <a:xfrm>
            <a:off x="5105400" y="1828800"/>
            <a:ext cx="4038600" cy="464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مستدير الزوايا 2"/>
          <p:cNvSpPr/>
          <p:nvPr/>
        </p:nvSpPr>
        <p:spPr>
          <a:xfrm>
            <a:off x="762000" y="4114800"/>
            <a:ext cx="7848600" cy="2514600"/>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buFont typeface="Wingdings" pitchFamily="2" charset="2"/>
              <a:buChar char="v"/>
            </a:pPr>
            <a:r>
              <a:rPr lang="ar-SA" dirty="0" smtClean="0"/>
              <a:t>ويمثل الشكل رسماً بيانياً لتوزيع نواتج الانشطار مع عدد الكتلة</a:t>
            </a:r>
            <a:r>
              <a:rPr lang="en-US" dirty="0" smtClean="0"/>
              <a:t>A </a:t>
            </a:r>
          </a:p>
          <a:p>
            <a:pPr algn="ctr">
              <a:buFont typeface="Wingdings" pitchFamily="2" charset="2"/>
              <a:buChar char="v"/>
            </a:pPr>
            <a:r>
              <a:rPr lang="ar-SA" dirty="0" smtClean="0"/>
              <a:t>عدد الكتلة الأكثر احتمالاً لمعظم نواتج يتراوح  بين 95 &amp;140  وكلتاهما تقع على يسار خط الاستقرار الموضح في الشكل  منحنى الاستقرار ويعني ذلك أن عدد النترونات في تلك النوى أكثر من عدد البروتونات.</a:t>
            </a:r>
          </a:p>
          <a:p>
            <a:pPr algn="ctr">
              <a:buFont typeface="Wingdings" pitchFamily="2" charset="2"/>
              <a:buChar char="v"/>
            </a:pPr>
            <a:r>
              <a:rPr lang="ar-SA" dirty="0" smtClean="0"/>
              <a:t>النوى الناتجة تكون غير مستقرة لوجود زيادة النترونات،غالباً ما تطلق </a:t>
            </a:r>
            <a:r>
              <a:rPr lang="ar-SA" dirty="0" err="1" smtClean="0"/>
              <a:t>نترونين</a:t>
            </a:r>
            <a:r>
              <a:rPr lang="ar-SA" dirty="0" smtClean="0"/>
              <a:t> أو ثلاث فوراً.</a:t>
            </a:r>
          </a:p>
          <a:p>
            <a:pPr algn="ctr">
              <a:buFont typeface="Wingdings" pitchFamily="2" charset="2"/>
              <a:buChar char="v"/>
            </a:pPr>
            <a:r>
              <a:rPr lang="ar-SA" dirty="0" smtClean="0"/>
              <a:t>أما تلك النواتج التي لها </a:t>
            </a:r>
            <a:r>
              <a:rPr lang="en-US" dirty="0" smtClean="0"/>
              <a:t>A</a:t>
            </a:r>
            <a:r>
              <a:rPr lang="ar-SA" dirty="0" smtClean="0"/>
              <a:t> خلاف 95 أو140 فإنها تظل غنية </a:t>
            </a:r>
            <a:r>
              <a:rPr lang="ar-SA" dirty="0" err="1" smtClean="0"/>
              <a:t>بالنترونات</a:t>
            </a:r>
            <a:r>
              <a:rPr lang="ar-SA" dirty="0" smtClean="0"/>
              <a:t> وغالباً ما تضمحل إلى نوى أكثر استقراراً خلال الاضمحلال </a:t>
            </a:r>
            <a:r>
              <a:rPr lang="ar-SA" dirty="0" err="1" smtClean="0"/>
              <a:t>باطلاق</a:t>
            </a:r>
            <a:r>
              <a:rPr lang="ar-SA" dirty="0" smtClean="0"/>
              <a:t> الكترونات أو أشعة </a:t>
            </a:r>
            <a:r>
              <a:rPr lang="ar-SA" dirty="0" err="1" smtClean="0"/>
              <a:t>جاما</a:t>
            </a:r>
            <a:r>
              <a:rPr lang="ar-SA" dirty="0" smtClean="0"/>
              <a:t>.</a:t>
            </a:r>
            <a:endParaRPr lang="en-US" dirty="0" smtClean="0"/>
          </a:p>
          <a:p>
            <a:pPr algn="ctr">
              <a:buFont typeface="Wingdings" pitchFamily="2" charset="2"/>
              <a:buChar char="v"/>
            </a:pPr>
            <a:endParaRPr lang="ar-SA" dirty="0"/>
          </a:p>
        </p:txBody>
      </p:sp>
      <p:pic>
        <p:nvPicPr>
          <p:cNvPr id="28674" name="Picture 2" descr="C:\Documents and Settings\TOSHIBA\My Documents\My Scans\2011-03 (Mar)\scan0008.jpg"/>
          <p:cNvPicPr>
            <a:picLocks noChangeAspect="1" noChangeArrowheads="1"/>
          </p:cNvPicPr>
          <p:nvPr/>
        </p:nvPicPr>
        <p:blipFill>
          <a:blip r:embed="rId2" cstate="print"/>
          <a:srcRect l="6808" t="4850" r="36042"/>
          <a:stretch>
            <a:fillRect/>
          </a:stretch>
        </p:blipFill>
        <p:spPr bwMode="auto">
          <a:xfrm>
            <a:off x="0" y="228600"/>
            <a:ext cx="4724400" cy="3810000"/>
          </a:xfrm>
          <a:prstGeom prst="rect">
            <a:avLst/>
          </a:prstGeom>
          <a:noFill/>
        </p:spPr>
      </p:pic>
      <p:pic>
        <p:nvPicPr>
          <p:cNvPr id="28675" name="Picture 3" descr="C:\Documents and Settings\TOSHIBA\My Documents\My Scans\2011-03 (Mar)\scan0009.jpg"/>
          <p:cNvPicPr>
            <a:picLocks noChangeAspect="1" noChangeArrowheads="1"/>
          </p:cNvPicPr>
          <p:nvPr/>
        </p:nvPicPr>
        <p:blipFill>
          <a:blip r:embed="rId3" cstate="print"/>
          <a:srcRect l="16098" t="33090" r="8776" b="5143"/>
          <a:stretch>
            <a:fillRect/>
          </a:stretch>
        </p:blipFill>
        <p:spPr bwMode="auto">
          <a:xfrm>
            <a:off x="5181600" y="381000"/>
            <a:ext cx="3048000" cy="3581400"/>
          </a:xfrm>
          <a:prstGeom prst="rect">
            <a:avLst/>
          </a:prstGeom>
          <a:noFill/>
        </p:spPr>
      </p:pic>
      <p:cxnSp>
        <p:nvCxnSpPr>
          <p:cNvPr id="7" name="رابط كسهم مستقيم 6"/>
          <p:cNvCxnSpPr/>
          <p:nvPr/>
        </p:nvCxnSpPr>
        <p:spPr>
          <a:xfrm rot="5400000">
            <a:off x="5370909" y="1943497"/>
            <a:ext cx="2668588" cy="79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5" name="رابط كسهم مستقيم 14"/>
          <p:cNvCxnSpPr/>
          <p:nvPr/>
        </p:nvCxnSpPr>
        <p:spPr>
          <a:xfrm rot="5400000">
            <a:off x="6172994" y="1981200"/>
            <a:ext cx="2590006" cy="794"/>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8" name="شكل بيضاوي 17"/>
          <p:cNvSpPr/>
          <p:nvPr/>
        </p:nvSpPr>
        <p:spPr>
          <a:xfrm>
            <a:off x="1828800" y="1600200"/>
            <a:ext cx="990600" cy="1066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لقد شوهد مظهران هامان لشظايا </a:t>
            </a:r>
            <a:r>
              <a:rPr lang="ar-SA" dirty="0" err="1" smtClean="0"/>
              <a:t>الأنشطار</a:t>
            </a:r>
            <a:endParaRPr lang="ar-SA" dirty="0"/>
          </a:p>
        </p:txBody>
      </p:sp>
      <p:sp>
        <p:nvSpPr>
          <p:cNvPr id="3" name="عنصر نائب للنص 2"/>
          <p:cNvSpPr>
            <a:spLocks noGrp="1"/>
          </p:cNvSpPr>
          <p:nvPr>
            <p:ph type="body" idx="1"/>
          </p:nvPr>
        </p:nvSpPr>
        <p:spPr/>
        <p:txBody>
          <a:bodyPr/>
          <a:lstStyle/>
          <a:p>
            <a:r>
              <a:rPr lang="ar-SA" dirty="0" smtClean="0"/>
              <a:t>المظهر الأول</a:t>
            </a:r>
            <a:endParaRPr lang="ar-SA" dirty="0"/>
          </a:p>
        </p:txBody>
      </p:sp>
      <p:sp>
        <p:nvSpPr>
          <p:cNvPr id="4" name="عنصر نائب للنص 3"/>
          <p:cNvSpPr>
            <a:spLocks noGrp="1"/>
          </p:cNvSpPr>
          <p:nvPr>
            <p:ph type="body" sz="half" idx="3"/>
          </p:nvPr>
        </p:nvSpPr>
        <p:spPr/>
        <p:txBody>
          <a:bodyPr/>
          <a:lstStyle/>
          <a:p>
            <a:r>
              <a:rPr lang="ar-SA" dirty="0" smtClean="0"/>
              <a:t>المظهر الثاني</a:t>
            </a:r>
            <a:endParaRPr lang="ar-SA" dirty="0"/>
          </a:p>
        </p:txBody>
      </p:sp>
      <p:sp>
        <p:nvSpPr>
          <p:cNvPr id="5" name="عنصر نائب للمحتوى 4"/>
          <p:cNvSpPr>
            <a:spLocks noGrp="1"/>
          </p:cNvSpPr>
          <p:nvPr>
            <p:ph sz="quarter" idx="2"/>
          </p:nvPr>
        </p:nvSpPr>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ctr"/>
            <a:r>
              <a:rPr lang="ar-SA" dirty="0" smtClean="0"/>
              <a:t>تمثل إحدى الشظيتين في المتوسط حوالي 60% من الكتلة الأصلية، والشظية الأخرى حوالي 40%،</a:t>
            </a:r>
          </a:p>
          <a:p>
            <a:pPr algn="ctr"/>
            <a:r>
              <a:rPr lang="ar-SA" dirty="0" smtClean="0"/>
              <a:t>حدوث </a:t>
            </a:r>
            <a:r>
              <a:rPr lang="ar-SA" dirty="0" err="1" smtClean="0"/>
              <a:t>الإنشطار</a:t>
            </a:r>
            <a:r>
              <a:rPr lang="ar-SA" dirty="0" smtClean="0"/>
              <a:t> إلى جسيمين </a:t>
            </a:r>
            <a:r>
              <a:rPr lang="ar-SA" dirty="0" err="1" smtClean="0"/>
              <a:t>متساوويين</a:t>
            </a:r>
            <a:r>
              <a:rPr lang="ar-SA" dirty="0" smtClean="0"/>
              <a:t> في الكتلة احتماله أقل بكثير من السابق.</a:t>
            </a:r>
          </a:p>
          <a:p>
            <a:pPr algn="ctr"/>
            <a:r>
              <a:rPr lang="ar-SA" dirty="0" smtClean="0"/>
              <a:t>الشظايا الناتجة من عملية الانشطار غير مستقرة وبالتالي فهي </a:t>
            </a:r>
            <a:r>
              <a:rPr lang="ar-SA" dirty="0" err="1" smtClean="0"/>
              <a:t>أنوية</a:t>
            </a:r>
            <a:r>
              <a:rPr lang="ar-SA" dirty="0" smtClean="0"/>
              <a:t> مشعة بالدرجة الأولى حيث تصل إل </a:t>
            </a:r>
            <a:r>
              <a:rPr lang="ar-SA" dirty="0" err="1" smtClean="0"/>
              <a:t>الإستقرار</a:t>
            </a:r>
            <a:r>
              <a:rPr lang="ar-SA" dirty="0" smtClean="0"/>
              <a:t> بعد سلسلة من </a:t>
            </a:r>
            <a:r>
              <a:rPr lang="ar-SA" dirty="0" err="1" smtClean="0"/>
              <a:t>الاضمحلالات</a:t>
            </a:r>
            <a:r>
              <a:rPr lang="ar-SA" dirty="0" smtClean="0"/>
              <a:t> والأشعة النووية. </a:t>
            </a:r>
            <a:endParaRPr lang="ar-SA" dirty="0"/>
          </a:p>
        </p:txBody>
      </p:sp>
      <p:sp>
        <p:nvSpPr>
          <p:cNvPr id="6" name="عنصر نائب للمحتوى 5"/>
          <p:cNvSpPr>
            <a:spLocks noGrp="1"/>
          </p:cNvSpPr>
          <p:nvPr>
            <p:ph sz="quarter" idx="4"/>
          </p:nvPr>
        </p:nvSpPr>
        <p:spPr/>
        <p:style>
          <a:lnRef idx="1">
            <a:schemeClr val="accent1"/>
          </a:lnRef>
          <a:fillRef idx="2">
            <a:schemeClr val="accent1"/>
          </a:fillRef>
          <a:effectRef idx="1">
            <a:schemeClr val="accent1"/>
          </a:effectRef>
          <a:fontRef idx="minor">
            <a:schemeClr val="dk1"/>
          </a:fontRef>
        </p:style>
        <p:txBody>
          <a:bodyPr/>
          <a:lstStyle/>
          <a:p>
            <a:r>
              <a:rPr lang="ar-SA" dirty="0" smtClean="0"/>
              <a:t>خروج ثلاث نترونات سريعة في أثناء عملية الانشطار بالإضافة إلى الشظيتين النوويتين :</a:t>
            </a:r>
          </a:p>
          <a:p>
            <a:endParaRPr lang="ar-SA" dirty="0" smtClean="0"/>
          </a:p>
          <a:p>
            <a:r>
              <a:rPr lang="ar-SA" dirty="0" smtClean="0"/>
              <a:t>حيث أن </a:t>
            </a:r>
            <a:r>
              <a:rPr lang="en-US" dirty="0" smtClean="0"/>
              <a:t>Q </a:t>
            </a:r>
            <a:r>
              <a:rPr lang="ar-SA" dirty="0" smtClean="0"/>
              <a:t> هي الطاقة المنطلقة من الانشطار وتعادل </a:t>
            </a:r>
            <a:r>
              <a:rPr lang="en-US" dirty="0" smtClean="0"/>
              <a:t>200MeV</a:t>
            </a:r>
            <a:r>
              <a:rPr lang="ar-SA" dirty="0" smtClean="0"/>
              <a:t> ونوى </a:t>
            </a:r>
            <a:r>
              <a:rPr lang="ar-SA" dirty="0" err="1" smtClean="0"/>
              <a:t>الباريوم</a:t>
            </a:r>
            <a:r>
              <a:rPr lang="ar-SA" dirty="0" smtClean="0"/>
              <a:t> </a:t>
            </a:r>
            <a:r>
              <a:rPr lang="ar-SA" dirty="0" err="1" smtClean="0"/>
              <a:t>والكربيتون</a:t>
            </a:r>
            <a:r>
              <a:rPr lang="ar-SA" dirty="0" smtClean="0"/>
              <a:t> غير مستقرة وتضمحل إلى أن تصل </a:t>
            </a:r>
            <a:r>
              <a:rPr lang="ar-SA" dirty="0" err="1" smtClean="0"/>
              <a:t>الإستقرار</a:t>
            </a:r>
            <a:r>
              <a:rPr lang="ar-SA" dirty="0" smtClean="0"/>
              <a:t> بالسلسلتين </a:t>
            </a:r>
            <a:r>
              <a:rPr lang="ar-SA" dirty="0" err="1" smtClean="0"/>
              <a:t>الإشعاعين</a:t>
            </a:r>
            <a:r>
              <a:rPr lang="ar-SA" dirty="0" smtClean="0"/>
              <a:t>  </a:t>
            </a:r>
            <a:r>
              <a:rPr lang="ar-SA" dirty="0" err="1" smtClean="0"/>
              <a:t>الاتيين</a:t>
            </a:r>
            <a:r>
              <a:rPr lang="ar-SA" dirty="0" smtClean="0"/>
              <a:t>:</a:t>
            </a:r>
          </a:p>
        </p:txBody>
      </p:sp>
      <p:graphicFrame>
        <p:nvGraphicFramePr>
          <p:cNvPr id="7" name="كائن 6"/>
          <p:cNvGraphicFramePr>
            <a:graphicFrameLocks noChangeAspect="1"/>
          </p:cNvGraphicFramePr>
          <p:nvPr/>
        </p:nvGraphicFramePr>
        <p:xfrm>
          <a:off x="2610853" y="4343400"/>
          <a:ext cx="4475747" cy="457200"/>
        </p:xfrm>
        <a:graphic>
          <a:graphicData uri="http://schemas.openxmlformats.org/presentationml/2006/ole">
            <p:oleObj spid="_x0000_s25602" name="Equation" r:id="rId3" imgW="2361960" imgH="241200" progId="Equation.3">
              <p:embed/>
            </p:oleObj>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كائن 5"/>
          <p:cNvGraphicFramePr>
            <a:graphicFrameLocks noChangeAspect="1"/>
          </p:cNvGraphicFramePr>
          <p:nvPr/>
        </p:nvGraphicFramePr>
        <p:xfrm>
          <a:off x="228600" y="990600"/>
          <a:ext cx="6402805" cy="654050"/>
        </p:xfrm>
        <a:graphic>
          <a:graphicData uri="http://schemas.openxmlformats.org/presentationml/2006/ole">
            <p:oleObj spid="_x0000_s26628" name="Equation" r:id="rId3" imgW="2361960" imgH="241200" progId="Equation.3">
              <p:embed/>
            </p:oleObj>
          </a:graphicData>
        </a:graphic>
      </p:graphicFrame>
      <p:graphicFrame>
        <p:nvGraphicFramePr>
          <p:cNvPr id="26629" name="Object 5"/>
          <p:cNvGraphicFramePr>
            <a:graphicFrameLocks noChangeAspect="1"/>
          </p:cNvGraphicFramePr>
          <p:nvPr/>
        </p:nvGraphicFramePr>
        <p:xfrm>
          <a:off x="407987" y="3276600"/>
          <a:ext cx="7745413" cy="654050"/>
        </p:xfrm>
        <a:graphic>
          <a:graphicData uri="http://schemas.openxmlformats.org/presentationml/2006/ole">
            <p:oleObj spid="_x0000_s26629" name="Equation" r:id="rId4" imgW="2857320" imgH="241200" progId="Equation.3">
              <p:embed/>
            </p:oleObj>
          </a:graphicData>
        </a:graphic>
      </p:graphicFrame>
      <p:sp>
        <p:nvSpPr>
          <p:cNvPr id="8" name="وسيلة شرح مستطيلة مستديرة الزوايا 7"/>
          <p:cNvSpPr/>
          <p:nvPr/>
        </p:nvSpPr>
        <p:spPr>
          <a:xfrm>
            <a:off x="1219200" y="228600"/>
            <a:ext cx="762000" cy="685800"/>
          </a:xfrm>
          <a:prstGeom prst="wedgeRoundRectCallout">
            <a:avLst>
              <a:gd name="adj1" fmla="val -2371"/>
              <a:gd name="adj2" fmla="val 11173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18 mint</a:t>
            </a:r>
            <a:endParaRPr lang="ar-SA" dirty="0"/>
          </a:p>
        </p:txBody>
      </p:sp>
      <p:sp>
        <p:nvSpPr>
          <p:cNvPr id="9" name="وسيلة شرح مستطيلة مستديرة الزوايا 8"/>
          <p:cNvSpPr/>
          <p:nvPr/>
        </p:nvSpPr>
        <p:spPr>
          <a:xfrm>
            <a:off x="1295400" y="2133600"/>
            <a:ext cx="762000" cy="685800"/>
          </a:xfrm>
          <a:prstGeom prst="wedgeRoundRectCallout">
            <a:avLst>
              <a:gd name="adj1" fmla="val -2371"/>
              <a:gd name="adj2" fmla="val 11173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2.4 sec</a:t>
            </a:r>
            <a:endParaRPr lang="ar-SA" dirty="0"/>
          </a:p>
        </p:txBody>
      </p:sp>
      <p:sp>
        <p:nvSpPr>
          <p:cNvPr id="10" name="وسيلة شرح مستطيلة مستديرة الزوايا 9"/>
          <p:cNvSpPr/>
          <p:nvPr/>
        </p:nvSpPr>
        <p:spPr>
          <a:xfrm>
            <a:off x="2743200" y="0"/>
            <a:ext cx="762000" cy="685800"/>
          </a:xfrm>
          <a:prstGeom prst="wedgeRoundRectCallout">
            <a:avLst>
              <a:gd name="adj1" fmla="val -2371"/>
              <a:gd name="adj2" fmla="val 11173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37 mint</a:t>
            </a:r>
            <a:endParaRPr lang="ar-SA" dirty="0"/>
          </a:p>
        </p:txBody>
      </p:sp>
      <p:sp>
        <p:nvSpPr>
          <p:cNvPr id="11" name="وسيلة شرح مستطيلة مستديرة الزوايا 10"/>
          <p:cNvSpPr/>
          <p:nvPr/>
        </p:nvSpPr>
        <p:spPr>
          <a:xfrm>
            <a:off x="4648200" y="0"/>
            <a:ext cx="990600" cy="762000"/>
          </a:xfrm>
          <a:prstGeom prst="wedgeRoundRectCallout">
            <a:avLst>
              <a:gd name="adj1" fmla="val -2371"/>
              <a:gd name="adj2" fmla="val 11173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28</a:t>
            </a:r>
          </a:p>
          <a:p>
            <a:pPr algn="ctr"/>
            <a:r>
              <a:rPr lang="en-US" dirty="0" smtClean="0"/>
              <a:t>days</a:t>
            </a:r>
            <a:endParaRPr lang="ar-SA" dirty="0"/>
          </a:p>
        </p:txBody>
      </p:sp>
      <p:sp>
        <p:nvSpPr>
          <p:cNvPr id="13" name="وسيلة شرح مستطيلة مستديرة الزوايا 12"/>
          <p:cNvSpPr/>
          <p:nvPr/>
        </p:nvSpPr>
        <p:spPr>
          <a:xfrm>
            <a:off x="4495800" y="2362200"/>
            <a:ext cx="914400" cy="685800"/>
          </a:xfrm>
          <a:prstGeom prst="wedgeRoundRectCallout">
            <a:avLst>
              <a:gd name="adj1" fmla="val -2371"/>
              <a:gd name="adj2" fmla="val 11173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2.7 Days</a:t>
            </a:r>
            <a:endParaRPr lang="ar-SA" dirty="0"/>
          </a:p>
        </p:txBody>
      </p:sp>
      <p:sp>
        <p:nvSpPr>
          <p:cNvPr id="14" name="وسيلة شرح مستطيلة مستديرة الزوايا 13"/>
          <p:cNvSpPr/>
          <p:nvPr/>
        </p:nvSpPr>
        <p:spPr>
          <a:xfrm>
            <a:off x="6172200" y="2286000"/>
            <a:ext cx="914400" cy="685800"/>
          </a:xfrm>
          <a:prstGeom prst="wedgeRoundRectCallout">
            <a:avLst>
              <a:gd name="adj1" fmla="val -2371"/>
              <a:gd name="adj2" fmla="val 11173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35 hours</a:t>
            </a:r>
            <a:endParaRPr lang="ar-SA" dirty="0"/>
          </a:p>
        </p:txBody>
      </p:sp>
      <p:sp>
        <p:nvSpPr>
          <p:cNvPr id="15" name="مستطيل مستدير الزوايا 14"/>
          <p:cNvSpPr/>
          <p:nvPr/>
        </p:nvSpPr>
        <p:spPr>
          <a:xfrm>
            <a:off x="304800" y="4343400"/>
            <a:ext cx="8153400" cy="2286000"/>
          </a:xfrm>
          <a:prstGeom prst="roundRect">
            <a:avLst/>
          </a:prstGeom>
        </p:spPr>
        <p:style>
          <a:lnRef idx="1">
            <a:schemeClr val="accent3"/>
          </a:lnRef>
          <a:fillRef idx="2">
            <a:schemeClr val="accent3"/>
          </a:fillRef>
          <a:effectRef idx="1">
            <a:schemeClr val="accent3"/>
          </a:effectRef>
          <a:fontRef idx="minor">
            <a:schemeClr val="dk1"/>
          </a:fontRef>
        </p:style>
        <p:txBody>
          <a:bodyPr rtlCol="1" anchor="ctr"/>
          <a:lstStyle/>
          <a:p>
            <a:pPr algn="ctr"/>
            <a:r>
              <a:rPr lang="ar-SA" dirty="0" smtClean="0"/>
              <a:t>وينطلق </a:t>
            </a:r>
            <a:r>
              <a:rPr lang="ar-SA" dirty="0" err="1" smtClean="0"/>
              <a:t>اشعاع</a:t>
            </a:r>
            <a:r>
              <a:rPr lang="ar-SA" dirty="0" smtClean="0"/>
              <a:t> </a:t>
            </a:r>
            <a:r>
              <a:rPr lang="ar-SA" dirty="0" err="1" smtClean="0"/>
              <a:t>جاما</a:t>
            </a:r>
            <a:r>
              <a:rPr lang="ar-SA" dirty="0" smtClean="0"/>
              <a:t> في كل من السلسلتين.</a:t>
            </a:r>
          </a:p>
          <a:p>
            <a:pPr algn="ctr"/>
            <a:r>
              <a:rPr lang="ar-SA" dirty="0" smtClean="0"/>
              <a:t>وينتج عن عملية الانشطار النووي نوى أخرى عديدة عديدة وقد تم التعرف على هذه </a:t>
            </a:r>
            <a:r>
              <a:rPr lang="ar-SA" dirty="0" err="1" smtClean="0"/>
              <a:t>النوانج</a:t>
            </a:r>
            <a:r>
              <a:rPr lang="ar-SA" dirty="0" smtClean="0"/>
              <a:t> عن طريق الاختبارات الكيميائية من </a:t>
            </a:r>
            <a:r>
              <a:rPr lang="ar-SA" dirty="0" err="1" smtClean="0"/>
              <a:t>الذرات</a:t>
            </a:r>
            <a:r>
              <a:rPr lang="ar-SA" dirty="0" smtClean="0"/>
              <a:t> المثارة أثناء عملية </a:t>
            </a:r>
            <a:r>
              <a:rPr lang="ar-SA" dirty="0" err="1" smtClean="0"/>
              <a:t>الانشطارووجود</a:t>
            </a:r>
            <a:r>
              <a:rPr lang="ar-SA" dirty="0" smtClean="0"/>
              <a:t> هذه النواتج العديدة والمختلفة يبين أن نواة </a:t>
            </a:r>
            <a:r>
              <a:rPr lang="ar-SA" dirty="0" err="1" smtClean="0"/>
              <a:t>اليورانيوم</a:t>
            </a:r>
            <a:r>
              <a:rPr lang="ar-SA" dirty="0" smtClean="0"/>
              <a:t> يمكن أن تنشطر بطرق مختلفة.</a:t>
            </a:r>
          </a:p>
          <a:p>
            <a:pPr algn="ctr"/>
            <a:r>
              <a:rPr lang="ar-SA" dirty="0" smtClean="0"/>
              <a:t>متى يحدث الانشطار </a:t>
            </a:r>
            <a:r>
              <a:rPr lang="ar-SA" dirty="0" err="1" smtClean="0"/>
              <a:t>الى</a:t>
            </a:r>
            <a:r>
              <a:rPr lang="ar-SA" dirty="0" smtClean="0"/>
              <a:t> كتلتين متماثلتين؟</a:t>
            </a:r>
          </a:p>
          <a:p>
            <a:pPr algn="ctr"/>
            <a:r>
              <a:rPr lang="ar-SA" dirty="0" smtClean="0"/>
              <a:t>في النترونات الحرارية تكون نسبة هذا الانشطار حوالي </a:t>
            </a:r>
            <a:r>
              <a:rPr lang="en-US" dirty="0" smtClean="0"/>
              <a:t>0.01% </a:t>
            </a:r>
            <a:r>
              <a:rPr lang="ar-SA" dirty="0" smtClean="0"/>
              <a:t> وعند الطاقة </a:t>
            </a:r>
            <a:r>
              <a:rPr lang="en-US" dirty="0" smtClean="0"/>
              <a:t>14MeV </a:t>
            </a:r>
            <a:r>
              <a:rPr lang="ar-SA" dirty="0" smtClean="0"/>
              <a:t>ترتفع هذه النسبة أربعة عشر ضعف.</a:t>
            </a:r>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0"/>
            <a:ext cx="7239000" cy="1362075"/>
          </a:xfrm>
        </p:spPr>
        <p:txBody>
          <a:bodyPr/>
          <a:lstStyle/>
          <a:p>
            <a:r>
              <a:rPr lang="ar-SA" dirty="0" smtClean="0"/>
              <a:t>الطاقة المنطلقة من الانشطار</a:t>
            </a:r>
            <a:br>
              <a:rPr lang="ar-SA" dirty="0" smtClean="0"/>
            </a:br>
            <a:r>
              <a:rPr lang="en-US" dirty="0" smtClean="0"/>
              <a:t>Energy released in Fission</a:t>
            </a:r>
            <a:endParaRPr lang="ar-SA" dirty="0"/>
          </a:p>
        </p:txBody>
      </p:sp>
      <p:pic>
        <p:nvPicPr>
          <p:cNvPr id="4" name="Picture 1" descr="C:\Documents and Settings\TOSHIBA\My Documents\My Scans\2011-03 (Mar)\scan0007.jpg"/>
          <p:cNvPicPr>
            <a:picLocks noChangeAspect="1" noChangeArrowheads="1"/>
          </p:cNvPicPr>
          <p:nvPr/>
        </p:nvPicPr>
        <p:blipFill>
          <a:blip r:embed="rId2" cstate="print"/>
          <a:srcRect l="3448" t="2985" r="1724" b="5970"/>
          <a:stretch>
            <a:fillRect/>
          </a:stretch>
        </p:blipFill>
        <p:spPr bwMode="auto">
          <a:xfrm>
            <a:off x="0" y="1366434"/>
            <a:ext cx="4648200" cy="4805766"/>
          </a:xfrm>
          <a:prstGeom prst="rect">
            <a:avLst/>
          </a:prstGeom>
          <a:noFill/>
        </p:spPr>
      </p:pic>
      <p:sp>
        <p:nvSpPr>
          <p:cNvPr id="5" name="مستطيل مستدير الزوايا 4"/>
          <p:cNvSpPr/>
          <p:nvPr/>
        </p:nvSpPr>
        <p:spPr>
          <a:xfrm>
            <a:off x="5029200" y="1752600"/>
            <a:ext cx="3810000" cy="3810000"/>
          </a:xfrm>
          <a:prstGeom prst="roundRect">
            <a:avLst/>
          </a:prstGeom>
        </p:spPr>
        <p:style>
          <a:lnRef idx="1">
            <a:schemeClr val="dk1"/>
          </a:lnRef>
          <a:fillRef idx="2">
            <a:schemeClr val="dk1"/>
          </a:fillRef>
          <a:effectRef idx="1">
            <a:schemeClr val="dk1"/>
          </a:effectRef>
          <a:fontRef idx="minor">
            <a:schemeClr val="dk1"/>
          </a:fontRef>
        </p:style>
        <p:txBody>
          <a:bodyPr rtlCol="1" anchor="ctr"/>
          <a:lstStyle/>
          <a:p>
            <a:pPr algn="ctr">
              <a:buFont typeface="Wingdings" pitchFamily="2" charset="2"/>
              <a:buChar char="q"/>
            </a:pPr>
            <a:r>
              <a:rPr lang="ar-SA" dirty="0" smtClean="0"/>
              <a:t>من الشكل المقابل نلاحظ أن طاقة الربط لكل </a:t>
            </a:r>
            <a:r>
              <a:rPr lang="ar-SA" dirty="0" err="1" smtClean="0"/>
              <a:t>نيوكلون</a:t>
            </a:r>
            <a:r>
              <a:rPr lang="ar-SA" dirty="0" smtClean="0"/>
              <a:t> حوالي </a:t>
            </a:r>
            <a:r>
              <a:rPr lang="en-US" dirty="0" smtClean="0"/>
              <a:t>7.2MeV </a:t>
            </a:r>
            <a:r>
              <a:rPr lang="ar-SA" dirty="0" smtClean="0"/>
              <a:t>  للنوى الثقيلة </a:t>
            </a:r>
            <a:r>
              <a:rPr lang="en-US" dirty="0" smtClean="0"/>
              <a:t>(A=240) </a:t>
            </a:r>
            <a:r>
              <a:rPr lang="ar-SA" dirty="0" smtClean="0"/>
              <a:t> وحوالي </a:t>
            </a:r>
            <a:r>
              <a:rPr lang="en-US" dirty="0" smtClean="0"/>
              <a:t>8.2 </a:t>
            </a:r>
            <a:r>
              <a:rPr lang="en-US" dirty="0" err="1" smtClean="0"/>
              <a:t>MeV</a:t>
            </a:r>
            <a:r>
              <a:rPr lang="ar-SA" dirty="0" smtClean="0"/>
              <a:t> للنوى المتوسطة .</a:t>
            </a:r>
          </a:p>
          <a:p>
            <a:pPr algn="ctr">
              <a:buFont typeface="Wingdings" pitchFamily="2" charset="2"/>
              <a:buChar char="q"/>
            </a:pPr>
            <a:r>
              <a:rPr lang="ar-SA" dirty="0" smtClean="0"/>
              <a:t>يعني ذلك أن </a:t>
            </a:r>
            <a:r>
              <a:rPr lang="ar-SA" dirty="0" err="1" smtClean="0"/>
              <a:t>النيوكلونات</a:t>
            </a:r>
            <a:r>
              <a:rPr lang="ar-SA" dirty="0" smtClean="0"/>
              <a:t> في الشظايا المنشطرة تكون أكثر ترابطاً ولذلك تكون كتلتها أقل من كتلة </a:t>
            </a:r>
            <a:r>
              <a:rPr lang="ar-SA" dirty="0" err="1" smtClean="0"/>
              <a:t>النيوكلونات</a:t>
            </a:r>
            <a:r>
              <a:rPr lang="ar-SA" dirty="0" smtClean="0"/>
              <a:t> في النواة الأصلية، ويظهر هذا النقص في كتلة </a:t>
            </a:r>
            <a:r>
              <a:rPr lang="ar-SA" dirty="0" err="1" smtClean="0"/>
              <a:t>النيوكلونات</a:t>
            </a:r>
            <a:r>
              <a:rPr lang="ar-SA" dirty="0" smtClean="0"/>
              <a:t> كطاقة متحررة عند حدوث الانشطار.</a:t>
            </a:r>
          </a:p>
          <a:p>
            <a:pPr algn="ctr"/>
            <a:endParaRPr lang="ar-SA" dirty="0"/>
          </a:p>
        </p:txBody>
      </p:sp>
      <p:pic>
        <p:nvPicPr>
          <p:cNvPr id="29698" name="Picture 2"/>
          <p:cNvPicPr>
            <a:picLocks noChangeAspect="1" noChangeArrowheads="1"/>
          </p:cNvPicPr>
          <p:nvPr/>
        </p:nvPicPr>
        <p:blipFill>
          <a:blip r:embed="rId3" cstate="print">
            <a:duotone>
              <a:prstClr val="black"/>
              <a:schemeClr val="accent1">
                <a:tint val="45000"/>
                <a:satMod val="400000"/>
              </a:schemeClr>
            </a:duotone>
          </a:blip>
          <a:srcRect l="2912" t="18182" r="9742" b="27273"/>
          <a:stretch>
            <a:fillRect/>
          </a:stretch>
        </p:blipFill>
        <p:spPr bwMode="auto">
          <a:xfrm>
            <a:off x="381000" y="5867400"/>
            <a:ext cx="8229600" cy="82296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2400" dirty="0" smtClean="0"/>
              <a:t>فإذا </a:t>
            </a:r>
            <a:r>
              <a:rPr lang="ar-SA" sz="2400" dirty="0" err="1" smtClean="0"/>
              <a:t>إعتبرنا</a:t>
            </a:r>
            <a:r>
              <a:rPr lang="ar-SA" sz="2400" dirty="0" smtClean="0"/>
              <a:t> انشطار </a:t>
            </a:r>
            <a:r>
              <a:rPr lang="ar-SA" sz="2400" dirty="0" err="1" smtClean="0"/>
              <a:t>اليورانيوم</a:t>
            </a:r>
            <a:r>
              <a:rPr lang="ar-SA" sz="2400" dirty="0" smtClean="0"/>
              <a:t> 235  على الصورة</a:t>
            </a:r>
            <a:endParaRPr lang="ar-SA" sz="2400" dirty="0"/>
          </a:p>
        </p:txBody>
      </p:sp>
      <p:graphicFrame>
        <p:nvGraphicFramePr>
          <p:cNvPr id="30722" name="Object 2"/>
          <p:cNvGraphicFramePr>
            <a:graphicFrameLocks noChangeAspect="1"/>
          </p:cNvGraphicFramePr>
          <p:nvPr/>
        </p:nvGraphicFramePr>
        <p:xfrm>
          <a:off x="381000" y="1600200"/>
          <a:ext cx="6712743" cy="685800"/>
        </p:xfrm>
        <a:graphic>
          <a:graphicData uri="http://schemas.openxmlformats.org/presentationml/2006/ole">
            <p:oleObj spid="_x0000_s30722" name="Equation" r:id="rId3" imgW="2361960" imgH="241200" progId="Equation.3">
              <p:embed/>
            </p:oleObj>
          </a:graphicData>
        </a:graphic>
      </p:graphicFrame>
      <p:sp>
        <p:nvSpPr>
          <p:cNvPr id="5" name="مستطيل مستدير الزوايا 4"/>
          <p:cNvSpPr/>
          <p:nvPr/>
        </p:nvSpPr>
        <p:spPr>
          <a:xfrm>
            <a:off x="762000" y="2514600"/>
            <a:ext cx="7696200" cy="990600"/>
          </a:xfrm>
          <a:prstGeom prst="roundRect">
            <a:avLst/>
          </a:prstGeom>
          <a:solidFill>
            <a:schemeClr val="accent1">
              <a:alpha val="48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فإننا نجد كمية الطاقة المنبعثة </a:t>
            </a:r>
            <a:r>
              <a:rPr lang="en-US" dirty="0" smtClean="0"/>
              <a:t>Q </a:t>
            </a:r>
            <a:r>
              <a:rPr lang="ar-SA" dirty="0" smtClean="0"/>
              <a:t> تكون في حدود </a:t>
            </a:r>
            <a:r>
              <a:rPr lang="en-US" dirty="0" smtClean="0"/>
              <a:t>200MeV </a:t>
            </a:r>
            <a:r>
              <a:rPr lang="ar-SA" dirty="0" smtClean="0"/>
              <a:t> وذلك على النحو التالي :</a:t>
            </a:r>
            <a:endParaRPr lang="ar-SA" dirty="0"/>
          </a:p>
        </p:txBody>
      </p:sp>
      <p:graphicFrame>
        <p:nvGraphicFramePr>
          <p:cNvPr id="30723" name="Object 3"/>
          <p:cNvGraphicFramePr>
            <a:graphicFrameLocks noChangeAspect="1"/>
          </p:cNvGraphicFramePr>
          <p:nvPr/>
        </p:nvGraphicFramePr>
        <p:xfrm>
          <a:off x="107950" y="3706813"/>
          <a:ext cx="8883650" cy="1627187"/>
        </p:xfrm>
        <a:graphic>
          <a:graphicData uri="http://schemas.openxmlformats.org/presentationml/2006/ole">
            <p:oleObj spid="_x0000_s30723" name="Equation" r:id="rId4" imgW="3746160" imgH="685800" progId="Equation.3">
              <p:embed/>
            </p:oleObj>
          </a:graphicData>
        </a:graphic>
      </p:graphicFrame>
      <p:sp>
        <p:nvSpPr>
          <p:cNvPr id="6" name="مستطيل مستدير الزوايا 5"/>
          <p:cNvSpPr/>
          <p:nvPr/>
        </p:nvSpPr>
        <p:spPr>
          <a:xfrm>
            <a:off x="533400" y="5334000"/>
            <a:ext cx="7848600" cy="1295400"/>
          </a:xfrm>
          <a:prstGeom prst="round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dirty="0" smtClean="0"/>
              <a:t>هذه الطاقة تنبعث نتيجة ذرة واحدة من </a:t>
            </a:r>
            <a:r>
              <a:rPr lang="ar-SA" dirty="0" err="1" smtClean="0"/>
              <a:t>اليورانيوم</a:t>
            </a:r>
            <a:r>
              <a:rPr lang="ar-SA" dirty="0" smtClean="0"/>
              <a:t> 235  ، فما مقدار الطاقة المنبعثة من </a:t>
            </a:r>
            <a:r>
              <a:rPr lang="en-US" dirty="0" smtClean="0"/>
              <a:t>1gm </a:t>
            </a:r>
            <a:r>
              <a:rPr lang="ar-SA" dirty="0" smtClean="0"/>
              <a:t> من </a:t>
            </a:r>
            <a:r>
              <a:rPr lang="ar-SA" dirty="0" err="1" smtClean="0"/>
              <a:t>اليورانيوم</a:t>
            </a:r>
            <a:r>
              <a:rPr lang="ar-SA" dirty="0" smtClean="0"/>
              <a:t>؟</a:t>
            </a:r>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533400"/>
            <a:ext cx="6705600" cy="1100139"/>
          </a:xfrm>
        </p:spPr>
        <p:txBody>
          <a:bodyPr>
            <a:normAutofit/>
          </a:bodyPr>
          <a:lstStyle/>
          <a:p>
            <a:r>
              <a:rPr lang="ar-SA" sz="2400" dirty="0" smtClean="0"/>
              <a:t>أولاً : نحسب عدد الأنوية الموجودة في </a:t>
            </a:r>
            <a:r>
              <a:rPr lang="en-US" sz="2400" dirty="0" smtClean="0"/>
              <a:t>1gm </a:t>
            </a:r>
            <a:r>
              <a:rPr lang="ar-SA" sz="2400" dirty="0" smtClean="0"/>
              <a:t> </a:t>
            </a:r>
            <a:endParaRPr lang="ar-SA" sz="2400" dirty="0"/>
          </a:p>
        </p:txBody>
      </p:sp>
      <p:graphicFrame>
        <p:nvGraphicFramePr>
          <p:cNvPr id="35" name="كائن 34"/>
          <p:cNvGraphicFramePr>
            <a:graphicFrameLocks noChangeAspect="1"/>
          </p:cNvGraphicFramePr>
          <p:nvPr/>
        </p:nvGraphicFramePr>
        <p:xfrm>
          <a:off x="381000" y="1720850"/>
          <a:ext cx="6518275" cy="717550"/>
        </p:xfrm>
        <a:graphic>
          <a:graphicData uri="http://schemas.openxmlformats.org/presentationml/2006/ole">
            <p:oleObj spid="_x0000_s32801" name="Equation" r:id="rId3" imgW="3314520" imgH="419040" progId="Equation.3">
              <p:embed/>
            </p:oleObj>
          </a:graphicData>
        </a:graphic>
      </p:graphicFrame>
      <p:sp>
        <p:nvSpPr>
          <p:cNvPr id="36" name="عنوان 1"/>
          <p:cNvSpPr txBox="1">
            <a:spLocks/>
          </p:cNvSpPr>
          <p:nvPr/>
        </p:nvSpPr>
        <p:spPr>
          <a:xfrm>
            <a:off x="1371600" y="2438400"/>
            <a:ext cx="7772400" cy="1100139"/>
          </a:xfrm>
          <a:prstGeom prst="rect">
            <a:avLst/>
          </a:prstGeom>
        </p:spPr>
        <p:txBody>
          <a:bodyPr vert="horz" anchor="ctr">
            <a:normAutofit/>
          </a:bodyPr>
          <a:lstStyle/>
          <a:p>
            <a:pPr marL="0" marR="0" lvl="0" indent="0" algn="l"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smtClean="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uLnTx/>
                <a:uFillTx/>
                <a:latin typeface="+mj-lt"/>
                <a:ea typeface="+mj-ea"/>
                <a:cs typeface="+mj-cs"/>
              </a:rPr>
              <a:t>ثانياً : نحسب الطاقةالمنطلقة من </a:t>
            </a:r>
            <a:r>
              <a:rPr kumimoji="0" lang="en-US" sz="2400" b="1" i="0" u="none" strike="noStrike" kern="1200" cap="none" spc="0" normalizeH="0" baseline="0" noProof="0" dirty="0" smtClean="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uLnTx/>
                <a:uFillTx/>
                <a:latin typeface="+mj-lt"/>
                <a:ea typeface="+mj-ea"/>
                <a:cs typeface="+mj-cs"/>
              </a:rPr>
              <a:t>1gm </a:t>
            </a:r>
            <a:r>
              <a:rPr kumimoji="0" lang="ar-SA" sz="2400" b="1" i="0" u="none" strike="noStrike" kern="1200" cap="none" spc="0" normalizeH="0" baseline="0" noProof="0" dirty="0" smtClean="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uLnTx/>
                <a:uFillTx/>
                <a:latin typeface="+mj-lt"/>
                <a:ea typeface="+mj-ea"/>
                <a:cs typeface="+mj-cs"/>
              </a:rPr>
              <a:t>  من </a:t>
            </a:r>
            <a:r>
              <a:rPr kumimoji="0" lang="ar-SA" sz="2400" b="1" i="0" u="none" strike="noStrike" kern="1200" cap="none" spc="0" normalizeH="0" baseline="0" noProof="0" dirty="0" err="1" smtClean="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uLnTx/>
                <a:uFillTx/>
                <a:latin typeface="+mj-lt"/>
                <a:ea typeface="+mj-ea"/>
                <a:cs typeface="+mj-cs"/>
              </a:rPr>
              <a:t>اليورانيوم</a:t>
            </a:r>
            <a:endParaRPr kumimoji="0" lang="ar-SA" sz="2400" b="1" i="0" u="none" strike="noStrike" kern="1200" cap="none" spc="0" normalizeH="0" baseline="0" noProof="0" dirty="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uLnTx/>
              <a:uFillTx/>
              <a:latin typeface="+mj-lt"/>
              <a:ea typeface="+mj-ea"/>
              <a:cs typeface="+mj-cs"/>
            </a:endParaRPr>
          </a:p>
        </p:txBody>
      </p:sp>
      <p:graphicFrame>
        <p:nvGraphicFramePr>
          <p:cNvPr id="32802" name="Object 34"/>
          <p:cNvGraphicFramePr>
            <a:graphicFrameLocks noChangeAspect="1"/>
          </p:cNvGraphicFramePr>
          <p:nvPr/>
        </p:nvGraphicFramePr>
        <p:xfrm>
          <a:off x="114300" y="3352800"/>
          <a:ext cx="6743700" cy="1022350"/>
        </p:xfrm>
        <a:graphic>
          <a:graphicData uri="http://schemas.openxmlformats.org/presentationml/2006/ole">
            <p:oleObj spid="_x0000_s32802" name="Equation" r:id="rId4" imgW="3276360" imgH="457200" progId="Equation.3">
              <p:embed/>
            </p:oleObj>
          </a:graphicData>
        </a:graphic>
      </p:graphicFrame>
      <p:graphicFrame>
        <p:nvGraphicFramePr>
          <p:cNvPr id="32803" name="Object 35"/>
          <p:cNvGraphicFramePr>
            <a:graphicFrameLocks noChangeAspect="1"/>
          </p:cNvGraphicFramePr>
          <p:nvPr/>
        </p:nvGraphicFramePr>
        <p:xfrm>
          <a:off x="304800" y="4495800"/>
          <a:ext cx="4876800" cy="2084388"/>
        </p:xfrm>
        <a:graphic>
          <a:graphicData uri="http://schemas.openxmlformats.org/presentationml/2006/ole">
            <p:oleObj spid="_x0000_s32803" name="Equation" r:id="rId5" imgW="2514600" imgH="1244520" progId="Equation.3">
              <p:embed/>
            </p:oleObj>
          </a:graphicData>
        </a:graphic>
      </p:graphicFrame>
      <p:sp>
        <p:nvSpPr>
          <p:cNvPr id="39" name="مستطيل مستدير الزوايا 38"/>
          <p:cNvSpPr/>
          <p:nvPr/>
        </p:nvSpPr>
        <p:spPr>
          <a:xfrm>
            <a:off x="5638800" y="4343400"/>
            <a:ext cx="3048000" cy="2286000"/>
          </a:xfrm>
          <a:prstGeom prst="round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dirty="0" smtClean="0"/>
              <a:t>وهذه الطاقة الهائلة جداً يمكن الحصول عليها بتشغيل محول قدرته </a:t>
            </a:r>
            <a:r>
              <a:rPr lang="en-US" dirty="0" smtClean="0"/>
              <a:t>1Mw for 229 hours </a:t>
            </a:r>
            <a:r>
              <a:rPr lang="ar-SA" dirty="0" smtClean="0"/>
              <a:t>مما يدل على أن الطاقة الخارجة من </a:t>
            </a:r>
            <a:r>
              <a:rPr lang="en-US" dirty="0" smtClean="0"/>
              <a:t>1gm </a:t>
            </a:r>
            <a:r>
              <a:rPr lang="ar-SA" dirty="0" smtClean="0"/>
              <a:t> من انشطار </a:t>
            </a:r>
            <a:r>
              <a:rPr lang="ar-SA" dirty="0" err="1" smtClean="0"/>
              <a:t>اليورانيوم</a:t>
            </a:r>
            <a:r>
              <a:rPr lang="ar-SA" dirty="0" smtClean="0"/>
              <a:t> تفوق الطاقة الخارجة من تشغيل هذا المولد</a:t>
            </a: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304800"/>
            <a:ext cx="7239000" cy="3919536"/>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28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وتجدر الإشارة هنا إلى أن الطاقة الحرارية لا تتحول بكاملها إلى طاقة كهربائية وإنما بكفاءة  تتراوح بين 28- 35% حسب نوع المفاعل.</a:t>
            </a:r>
            <a:br>
              <a:rPr lang="ar-SA" sz="28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ar-SA" sz="28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وهذا ليس على مقصورا مفاعلات الطاقة النووية بل يتعداها إلى جميع أنواع المحطات الحرارية المستخدمة في توليد الكهرباء.</a:t>
            </a:r>
            <a:br>
              <a:rPr lang="ar-SA" sz="28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ar-SA" sz="28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لذلك فإن مفاعلاً نووية قدرته الحرارية </a:t>
            </a:r>
            <a:r>
              <a:rPr lang="en-US" sz="28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1MWd</a:t>
            </a:r>
            <a:r>
              <a:rPr lang="ar-SA" sz="28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SA" sz="28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ينتج نحو </a:t>
            </a:r>
            <a:r>
              <a:rPr lang="en-US" sz="28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0.3 Mw</a:t>
            </a:r>
            <a:r>
              <a:rPr lang="ar-SA" sz="28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من الكهرباء ويمكن حساب قدرة المفاعل الحرارية من العلاقة:</a:t>
            </a:r>
            <a:endParaRPr lang="ar-SA" sz="28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aphicFrame>
        <p:nvGraphicFramePr>
          <p:cNvPr id="4" name="كائن 3"/>
          <p:cNvGraphicFramePr>
            <a:graphicFrameLocks noChangeAspect="1"/>
          </p:cNvGraphicFramePr>
          <p:nvPr/>
        </p:nvGraphicFramePr>
        <p:xfrm>
          <a:off x="1905000" y="4114800"/>
          <a:ext cx="2447925" cy="533400"/>
        </p:xfrm>
        <a:graphic>
          <a:graphicData uri="http://schemas.openxmlformats.org/presentationml/2006/ole">
            <p:oleObj spid="_x0000_s33794" name="Equation" r:id="rId3" imgW="685800" imgH="241200" progId="Equation.3">
              <p:embed/>
            </p:oleObj>
          </a:graphicData>
        </a:graphic>
      </p:graphicFrame>
      <p:sp>
        <p:nvSpPr>
          <p:cNvPr id="5" name="مستطيل مستدير الزوايا 4"/>
          <p:cNvSpPr/>
          <p:nvPr/>
        </p:nvSpPr>
        <p:spPr>
          <a:xfrm>
            <a:off x="4876800" y="3962400"/>
            <a:ext cx="3657600" cy="1524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حيث </a:t>
            </a:r>
            <a:r>
              <a:rPr lang="en-US" dirty="0" smtClean="0"/>
              <a:t>W</a:t>
            </a:r>
            <a:r>
              <a:rPr lang="ar-SA" dirty="0" smtClean="0"/>
              <a:t> كمية الطاقة المتحررة في كل انشطار، </a:t>
            </a:r>
            <a:r>
              <a:rPr lang="en-US" dirty="0" err="1" smtClean="0"/>
              <a:t>N</a:t>
            </a:r>
            <a:r>
              <a:rPr lang="en-US" baseline="-25000" dirty="0" err="1" smtClean="0"/>
              <a:t>f</a:t>
            </a:r>
            <a:r>
              <a:rPr lang="ar-SA" baseline="-25000" dirty="0" smtClean="0"/>
              <a:t> </a:t>
            </a:r>
            <a:r>
              <a:rPr lang="ar-SA" dirty="0" smtClean="0"/>
              <a:t>عدد </a:t>
            </a:r>
            <a:r>
              <a:rPr lang="ar-SA" dirty="0" err="1" smtClean="0"/>
              <a:t>الأنوية</a:t>
            </a:r>
            <a:r>
              <a:rPr lang="ar-SA" dirty="0" smtClean="0"/>
              <a:t> المنشطرة في الثانية والتي يمكن حسابها من العلاقة </a:t>
            </a:r>
            <a:endParaRPr lang="ar-SA" dirty="0"/>
          </a:p>
        </p:txBody>
      </p:sp>
      <p:graphicFrame>
        <p:nvGraphicFramePr>
          <p:cNvPr id="33795" name="Object 3"/>
          <p:cNvGraphicFramePr>
            <a:graphicFrameLocks noChangeAspect="1"/>
          </p:cNvGraphicFramePr>
          <p:nvPr/>
        </p:nvGraphicFramePr>
        <p:xfrm>
          <a:off x="1752600" y="4876800"/>
          <a:ext cx="2455863" cy="533400"/>
        </p:xfrm>
        <a:graphic>
          <a:graphicData uri="http://schemas.openxmlformats.org/presentationml/2006/ole">
            <p:oleObj spid="_x0000_s33795" name="Equation" r:id="rId4" imgW="838080" imgH="241200" progId="Equation.3">
              <p:embed/>
            </p:oleObj>
          </a:graphicData>
        </a:graphic>
      </p:graphicFrame>
      <p:sp>
        <p:nvSpPr>
          <p:cNvPr id="8" name="مستطيل مستدير الزوايا 7"/>
          <p:cNvSpPr/>
          <p:nvPr/>
        </p:nvSpPr>
        <p:spPr>
          <a:xfrm>
            <a:off x="533400" y="5638800"/>
            <a:ext cx="8001000" cy="990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حيث </a:t>
            </a:r>
            <a:r>
              <a:rPr lang="en-US" dirty="0" smtClean="0"/>
              <a:t>I </a:t>
            </a:r>
            <a:r>
              <a:rPr lang="ar-SA" dirty="0" smtClean="0"/>
              <a:t> الفيض </a:t>
            </a:r>
            <a:r>
              <a:rPr lang="ar-SA" dirty="0" err="1" smtClean="0"/>
              <a:t>النتروني</a:t>
            </a:r>
            <a:r>
              <a:rPr lang="ar-SA" dirty="0" smtClean="0"/>
              <a:t> داخل المفاعل ”نترون/سم</a:t>
            </a:r>
            <a:r>
              <a:rPr lang="ar-SA" baseline="30000" dirty="0" smtClean="0"/>
              <a:t>2</a:t>
            </a:r>
            <a:r>
              <a:rPr lang="ar-SA" dirty="0" smtClean="0"/>
              <a:t>.ثانية“ ،</a:t>
            </a:r>
            <a:r>
              <a:rPr lang="en-US" dirty="0" smtClean="0"/>
              <a:t>N</a:t>
            </a:r>
            <a:r>
              <a:rPr lang="en-US" baseline="-25000" dirty="0" smtClean="0"/>
              <a:t>T</a:t>
            </a:r>
            <a:r>
              <a:rPr lang="en-US" dirty="0" smtClean="0"/>
              <a:t> </a:t>
            </a:r>
            <a:r>
              <a:rPr lang="ar-SA" dirty="0" smtClean="0"/>
              <a:t> عدد </a:t>
            </a:r>
            <a:r>
              <a:rPr lang="ar-SA" dirty="0" err="1" smtClean="0"/>
              <a:t>ذرات</a:t>
            </a:r>
            <a:r>
              <a:rPr lang="ar-SA" dirty="0" smtClean="0"/>
              <a:t> الوقود النووي، </a:t>
            </a:r>
            <a:r>
              <a:rPr lang="el-GR" dirty="0" smtClean="0"/>
              <a:t>σ</a:t>
            </a:r>
            <a:r>
              <a:rPr lang="en-US" baseline="-25000" dirty="0" smtClean="0"/>
              <a:t>f</a:t>
            </a:r>
            <a:r>
              <a:rPr lang="ar-SA" dirty="0" smtClean="0"/>
              <a:t> المقطع العرضي </a:t>
            </a:r>
            <a:r>
              <a:rPr lang="ar-SA" dirty="0" err="1" smtClean="0"/>
              <a:t>للإنشطار</a:t>
            </a:r>
            <a:r>
              <a:rPr lang="ar-SA" dirty="0" smtClean="0"/>
              <a:t> وبذلك يمكن كتابة قدرة المفاعل :</a:t>
            </a:r>
            <a:endParaRPr lang="ar-S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800" y="1371600"/>
            <a:ext cx="8534400" cy="1133475"/>
          </a:xfrm>
        </p:spPr>
        <p:txBody>
          <a:bodyPr>
            <a:normAutofit/>
          </a:bodyPr>
          <a:lstStyle/>
          <a:p>
            <a:pPr algn="ctr"/>
            <a:r>
              <a:rPr lang="ar-SA" sz="2400" dirty="0" smtClean="0"/>
              <a:t>ويمكن تعيين عدد </a:t>
            </a:r>
            <a:r>
              <a:rPr lang="ar-SA" sz="2400" dirty="0" err="1" smtClean="0"/>
              <a:t>ذرات</a:t>
            </a:r>
            <a:r>
              <a:rPr lang="ar-SA" sz="2400" dirty="0" smtClean="0"/>
              <a:t> الوقود النووي </a:t>
            </a:r>
            <a:r>
              <a:rPr lang="en-US" sz="2400" dirty="0" smtClean="0"/>
              <a:t>NT </a:t>
            </a:r>
            <a:r>
              <a:rPr lang="ar-SA" sz="2400" dirty="0" smtClean="0"/>
              <a:t> بدلالة المعامل </a:t>
            </a:r>
            <a:r>
              <a:rPr lang="en-US" sz="2400" dirty="0" smtClean="0"/>
              <a:t>g </a:t>
            </a:r>
            <a:r>
              <a:rPr lang="ar-SA" sz="2400" dirty="0" smtClean="0"/>
              <a:t> والتي تمثل الكتلة الانشطارية الحرارية </a:t>
            </a:r>
            <a:r>
              <a:rPr lang="ar-SA" sz="2400" dirty="0" err="1" smtClean="0"/>
              <a:t>لليورانيوم</a:t>
            </a:r>
            <a:r>
              <a:rPr lang="ar-SA" sz="2400" dirty="0" smtClean="0"/>
              <a:t> -235 </a:t>
            </a:r>
            <a:endParaRPr lang="ar-SA" sz="2400" dirty="0"/>
          </a:p>
        </p:txBody>
      </p:sp>
      <p:graphicFrame>
        <p:nvGraphicFramePr>
          <p:cNvPr id="34818" name="Object 2"/>
          <p:cNvGraphicFramePr>
            <a:graphicFrameLocks noChangeAspect="1"/>
          </p:cNvGraphicFramePr>
          <p:nvPr/>
        </p:nvGraphicFramePr>
        <p:xfrm>
          <a:off x="652464" y="533400"/>
          <a:ext cx="3667124" cy="762000"/>
        </p:xfrm>
        <a:graphic>
          <a:graphicData uri="http://schemas.openxmlformats.org/presentationml/2006/ole">
            <p:oleObj spid="_x0000_s34818" name="Equation" r:id="rId3" imgW="876240" imgH="241200" progId="Equation.3">
              <p:embed/>
            </p:oleObj>
          </a:graphicData>
        </a:graphic>
      </p:graphicFrame>
      <p:graphicFrame>
        <p:nvGraphicFramePr>
          <p:cNvPr id="34819" name="Object 3"/>
          <p:cNvGraphicFramePr>
            <a:graphicFrameLocks noChangeAspect="1"/>
          </p:cNvGraphicFramePr>
          <p:nvPr/>
        </p:nvGraphicFramePr>
        <p:xfrm>
          <a:off x="995363" y="2514600"/>
          <a:ext cx="4662487" cy="925513"/>
        </p:xfrm>
        <a:graphic>
          <a:graphicData uri="http://schemas.openxmlformats.org/presentationml/2006/ole">
            <p:oleObj spid="_x0000_s34819" name="Equation" r:id="rId4" imgW="1981080" imgH="419040" progId="Equation.3">
              <p:embed/>
            </p:oleObj>
          </a:graphicData>
        </a:graphic>
      </p:graphicFrame>
      <p:sp>
        <p:nvSpPr>
          <p:cNvPr id="6" name="مستطيل مستدير الزوايا 5"/>
          <p:cNvSpPr/>
          <p:nvPr/>
        </p:nvSpPr>
        <p:spPr>
          <a:xfrm>
            <a:off x="609600" y="3733800"/>
            <a:ext cx="8001000" cy="609600"/>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SA" dirty="0" smtClean="0"/>
              <a:t>كما يمكن من جهة أخرى حساب قيمة </a:t>
            </a:r>
            <a:r>
              <a:rPr lang="en-US" dirty="0" smtClean="0"/>
              <a:t>W</a:t>
            </a:r>
            <a:r>
              <a:rPr lang="ar-SA" dirty="0" smtClean="0"/>
              <a:t> في حالة </a:t>
            </a:r>
            <a:r>
              <a:rPr lang="ar-SA" dirty="0" err="1" smtClean="0"/>
              <a:t>اليورانيوم</a:t>
            </a:r>
            <a:r>
              <a:rPr lang="ar-SA" dirty="0" smtClean="0"/>
              <a:t> 235 كما يلي:</a:t>
            </a:r>
            <a:endParaRPr lang="ar-SA" dirty="0"/>
          </a:p>
        </p:txBody>
      </p:sp>
      <p:graphicFrame>
        <p:nvGraphicFramePr>
          <p:cNvPr id="34820" name="Object 4"/>
          <p:cNvGraphicFramePr>
            <a:graphicFrameLocks noChangeAspect="1"/>
          </p:cNvGraphicFramePr>
          <p:nvPr/>
        </p:nvGraphicFramePr>
        <p:xfrm>
          <a:off x="844550" y="4543425"/>
          <a:ext cx="6921500" cy="1200150"/>
        </p:xfrm>
        <a:graphic>
          <a:graphicData uri="http://schemas.openxmlformats.org/presentationml/2006/ole">
            <p:oleObj spid="_x0000_s34820" name="Equation" r:id="rId5" imgW="3136680" imgH="533160" progId="Equation.3">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توزيع الطاقة بين نواتج الانشطار:</a:t>
            </a:r>
            <a:endParaRPr lang="ar-SA" dirty="0"/>
          </a:p>
        </p:txBody>
      </p:sp>
      <p:sp>
        <p:nvSpPr>
          <p:cNvPr id="4" name="مستطيل مستدير الزوايا 3"/>
          <p:cNvSpPr/>
          <p:nvPr/>
        </p:nvSpPr>
        <p:spPr>
          <a:xfrm>
            <a:off x="609600" y="1447800"/>
            <a:ext cx="7391400" cy="16002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ar-SA" dirty="0" smtClean="0"/>
              <a:t>حيث أن الانشطار يكون في الغالب انشطار غير متماثل في التوزيع الكتلي لذا فإن ذلك ينعكس على </a:t>
            </a:r>
            <a:r>
              <a:rPr lang="ar-SA" dirty="0" err="1" smtClean="0"/>
              <a:t>نوزيع</a:t>
            </a:r>
            <a:r>
              <a:rPr lang="ar-SA" dirty="0" smtClean="0"/>
              <a:t> طاقة الحركة لنواتج هذا الانشطار.</a:t>
            </a:r>
          </a:p>
          <a:p>
            <a:pPr algn="ctr"/>
            <a:r>
              <a:rPr lang="ar-SA" dirty="0" smtClean="0"/>
              <a:t>فإذا فرضنا أن عملية الانشطار تحدث للنواة الثقيلة وهي غير متحركة وإذا </a:t>
            </a:r>
            <a:r>
              <a:rPr lang="ar-SA" dirty="0" err="1" smtClean="0"/>
              <a:t>اهملنا</a:t>
            </a:r>
            <a:r>
              <a:rPr lang="ar-SA" dirty="0" smtClean="0"/>
              <a:t> النترونات من نواتج الانشطار فإن قانون حفظ كمية الحركة يعطي:</a:t>
            </a:r>
            <a:endParaRPr lang="ar-SA" dirty="0"/>
          </a:p>
        </p:txBody>
      </p:sp>
      <p:graphicFrame>
        <p:nvGraphicFramePr>
          <p:cNvPr id="5" name="كائن 4"/>
          <p:cNvGraphicFramePr>
            <a:graphicFrameLocks noChangeAspect="1"/>
          </p:cNvGraphicFramePr>
          <p:nvPr/>
        </p:nvGraphicFramePr>
        <p:xfrm>
          <a:off x="2438400" y="3276600"/>
          <a:ext cx="2527674" cy="641350"/>
        </p:xfrm>
        <a:graphic>
          <a:graphicData uri="http://schemas.openxmlformats.org/presentationml/2006/ole">
            <p:oleObj spid="_x0000_s35842" name="Equation" r:id="rId3" imgW="850680" imgH="215640" progId="Equation.3">
              <p:embed/>
            </p:oleObj>
          </a:graphicData>
        </a:graphic>
      </p:graphicFrame>
      <p:sp>
        <p:nvSpPr>
          <p:cNvPr id="6" name="مستطيل مستدير الزوايا 5"/>
          <p:cNvSpPr/>
          <p:nvPr/>
        </p:nvSpPr>
        <p:spPr>
          <a:xfrm>
            <a:off x="5334000" y="3276600"/>
            <a:ext cx="3124200" cy="1600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t>حيث </a:t>
            </a:r>
            <a:r>
              <a:rPr lang="en-US" b="1" dirty="0" smtClean="0"/>
              <a:t>M1V1,M2V2 </a:t>
            </a:r>
            <a:r>
              <a:rPr lang="ar-SA" b="1" dirty="0" smtClean="0"/>
              <a:t> هي كتل وسرعات النوى الناتجة عن الانشطار والنسبة بين طاقة الحركة لكل من النواتين تكون:</a:t>
            </a:r>
            <a:endParaRPr lang="ar-SA" b="1" dirty="0"/>
          </a:p>
        </p:txBody>
      </p:sp>
      <p:graphicFrame>
        <p:nvGraphicFramePr>
          <p:cNvPr id="35843" name="Object 3"/>
          <p:cNvGraphicFramePr>
            <a:graphicFrameLocks noChangeAspect="1"/>
          </p:cNvGraphicFramePr>
          <p:nvPr/>
        </p:nvGraphicFramePr>
        <p:xfrm>
          <a:off x="533400" y="4038600"/>
          <a:ext cx="3771900" cy="2516188"/>
        </p:xfrm>
        <a:graphic>
          <a:graphicData uri="http://schemas.openxmlformats.org/presentationml/2006/ole">
            <p:oleObj spid="_x0000_s35843" name="Equation" r:id="rId4" imgW="1269720" imgH="1396800" progId="Equation.3">
              <p:embed/>
            </p:oleObj>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228600"/>
            <a:ext cx="7696200" cy="2286000"/>
          </a:xfrm>
        </p:spPr>
        <p:txBody>
          <a:bodyPr>
            <a:normAutofit/>
          </a:bodyPr>
          <a:lstStyle/>
          <a:p>
            <a:pPr algn="ctr"/>
            <a:r>
              <a:rPr lang="ar-SA" sz="2800" dirty="0" smtClean="0"/>
              <a:t>توزيع طاقة شظايا الانشطار في </a:t>
            </a:r>
            <a:r>
              <a:rPr lang="ar-SA" sz="2800" dirty="0" err="1" smtClean="0"/>
              <a:t>اليورانيوم</a:t>
            </a:r>
            <a:r>
              <a:rPr lang="ar-SA" sz="2800" dirty="0" smtClean="0"/>
              <a:t> 235 حيث نجد قمتين عرضيتين .حيث تدل القمة المرتفعة على أنها للعنصر الناتج الأقل كتلة بينما القمة الثانية تدل على أنها للعنصر الأكثر في الكتلة</a:t>
            </a:r>
            <a:endParaRPr lang="ar-SA" sz="2800" dirty="0"/>
          </a:p>
        </p:txBody>
      </p:sp>
      <p:pic>
        <p:nvPicPr>
          <p:cNvPr id="39937" name="Picture 1" descr="C:\Documents and Settings\TOSHIBA\My Documents\My Scans\2011-03 (Mar)\scan0011.jpg"/>
          <p:cNvPicPr>
            <a:picLocks noChangeAspect="1" noChangeArrowheads="1"/>
          </p:cNvPicPr>
          <p:nvPr/>
        </p:nvPicPr>
        <p:blipFill>
          <a:blip r:embed="rId2" cstate="print">
            <a:duotone>
              <a:prstClr val="black"/>
              <a:schemeClr val="accent2">
                <a:tint val="45000"/>
                <a:satMod val="400000"/>
              </a:schemeClr>
            </a:duotone>
          </a:blip>
          <a:srcRect t="3448" r="4074" b="6897"/>
          <a:stretch>
            <a:fillRect/>
          </a:stretch>
        </p:blipFill>
        <p:spPr bwMode="auto">
          <a:xfrm>
            <a:off x="1219200" y="2590800"/>
            <a:ext cx="6096000" cy="3962400"/>
          </a:xfrm>
          <a:prstGeom prst="rect">
            <a:avLst/>
          </a:prstGeom>
          <a:noFill/>
        </p:spPr>
      </p:pic>
      <p:sp>
        <p:nvSpPr>
          <p:cNvPr id="4" name="مربع نص 3"/>
          <p:cNvSpPr txBox="1"/>
          <p:nvPr/>
        </p:nvSpPr>
        <p:spPr>
          <a:xfrm>
            <a:off x="2438400" y="3276600"/>
            <a:ext cx="1295400" cy="381000"/>
          </a:xfrm>
          <a:prstGeom prst="rect">
            <a:avLst/>
          </a:prstGeom>
          <a:solidFill>
            <a:schemeClr val="accent3"/>
          </a:solidFill>
        </p:spPr>
        <p:txBody>
          <a:bodyPr wrap="square" rtlCol="1">
            <a:spAutoFit/>
          </a:bodyPr>
          <a:lstStyle/>
          <a:p>
            <a:r>
              <a:rPr lang="en-US" dirty="0" smtClean="0"/>
              <a:t>93.1MeV</a:t>
            </a:r>
            <a:endParaRPr lang="ar-SA" dirty="0"/>
          </a:p>
        </p:txBody>
      </p:sp>
      <p:sp>
        <p:nvSpPr>
          <p:cNvPr id="5" name="مربع نص 4"/>
          <p:cNvSpPr txBox="1"/>
          <p:nvPr/>
        </p:nvSpPr>
        <p:spPr>
          <a:xfrm>
            <a:off x="4343400" y="2971800"/>
            <a:ext cx="1295400" cy="381000"/>
          </a:xfrm>
          <a:prstGeom prst="rect">
            <a:avLst/>
          </a:prstGeom>
          <a:solidFill>
            <a:schemeClr val="accent3"/>
          </a:solidFill>
        </p:spPr>
        <p:txBody>
          <a:bodyPr wrap="square" rtlCol="1">
            <a:spAutoFit/>
          </a:bodyPr>
          <a:lstStyle/>
          <a:p>
            <a:r>
              <a:rPr lang="en-US" dirty="0" smtClean="0"/>
              <a:t>61.4MeV</a:t>
            </a:r>
            <a:endParaRPr lang="ar-SA"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نترونات الانشطار </a:t>
            </a:r>
            <a:br>
              <a:rPr lang="ar-SA" dirty="0" smtClean="0"/>
            </a:br>
            <a:r>
              <a:rPr lang="en-US" dirty="0" smtClean="0"/>
              <a:t>neutron fission</a:t>
            </a:r>
            <a:endParaRPr lang="ar-SA" dirty="0"/>
          </a:p>
        </p:txBody>
      </p:sp>
      <p:sp>
        <p:nvSpPr>
          <p:cNvPr id="4" name="مستطيل مستدير الزوايا 3"/>
          <p:cNvSpPr/>
          <p:nvPr/>
        </p:nvSpPr>
        <p:spPr>
          <a:xfrm>
            <a:off x="838200" y="1524000"/>
            <a:ext cx="7467600" cy="2057400"/>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SA" b="1" dirty="0" smtClean="0"/>
              <a:t>تفتح لنا النترونات السريعة المنطلقة أثناء عملية الانشطار باباً جديداً هو التفاعل المتسلسل حيث أن الانشطار يتطلب نترونات وأهم النترونات تتحرر من الانشطار.</a:t>
            </a:r>
          </a:p>
          <a:p>
            <a:pPr algn="ctr"/>
            <a:r>
              <a:rPr lang="ar-SA" b="1" dirty="0" smtClean="0"/>
              <a:t>وهذا يعني أنه يمكن جعل العملية تستمر تلقائياً ولكن </a:t>
            </a:r>
            <a:r>
              <a:rPr lang="ar-SA" b="1" dirty="0" err="1" smtClean="0"/>
              <a:t>اذا</a:t>
            </a:r>
            <a:r>
              <a:rPr lang="ar-SA" b="1" dirty="0" smtClean="0"/>
              <a:t> كان هذا صحيحاً فلماذا يبقى لدينا حتى الآن </a:t>
            </a:r>
            <a:r>
              <a:rPr lang="ar-SA" b="1" dirty="0" err="1" smtClean="0"/>
              <a:t>يورانيوم</a:t>
            </a:r>
            <a:r>
              <a:rPr lang="ar-SA" b="1" dirty="0" smtClean="0"/>
              <a:t> 235 حتى الآن </a:t>
            </a:r>
            <a:r>
              <a:rPr lang="ar-SA" b="1" dirty="0" err="1" smtClean="0"/>
              <a:t>اذ</a:t>
            </a:r>
            <a:r>
              <a:rPr lang="ar-SA" b="1" dirty="0" smtClean="0"/>
              <a:t> أنه يوجد دائماً نترونات هائمة من </a:t>
            </a:r>
            <a:r>
              <a:rPr lang="ar-SA" b="1" dirty="0" err="1" smtClean="0"/>
              <a:t>الاشعة</a:t>
            </a:r>
            <a:r>
              <a:rPr lang="ar-SA" b="1" dirty="0" smtClean="0"/>
              <a:t> الكونية يمكنها </a:t>
            </a:r>
            <a:r>
              <a:rPr lang="ar-SA" b="1" dirty="0" err="1" smtClean="0"/>
              <a:t>احداث</a:t>
            </a:r>
            <a:r>
              <a:rPr lang="ar-SA" b="1" dirty="0" smtClean="0"/>
              <a:t> الانشطار؟</a:t>
            </a:r>
            <a:endParaRPr lang="ar-SA" b="1" dirty="0"/>
          </a:p>
        </p:txBody>
      </p:sp>
      <p:sp>
        <p:nvSpPr>
          <p:cNvPr id="5" name="مستطيل 4"/>
          <p:cNvSpPr/>
          <p:nvPr/>
        </p:nvSpPr>
        <p:spPr>
          <a:xfrm>
            <a:off x="381000" y="3733800"/>
            <a:ext cx="8229600" cy="2438400"/>
          </a:xfrm>
          <a:prstGeom prst="rect">
            <a:avLst/>
          </a:prstGeom>
        </p:spPr>
        <p:style>
          <a:lnRef idx="1">
            <a:schemeClr val="accent4"/>
          </a:lnRef>
          <a:fillRef idx="2">
            <a:schemeClr val="accent4"/>
          </a:fillRef>
          <a:effectRef idx="1">
            <a:schemeClr val="accent4"/>
          </a:effectRef>
          <a:fontRef idx="minor">
            <a:schemeClr val="dk1"/>
          </a:fontRef>
        </p:style>
        <p:txBody>
          <a:bodyPr rtlCol="1" anchor="ctr"/>
          <a:lstStyle/>
          <a:p>
            <a:pPr algn="ctr"/>
            <a:r>
              <a:rPr lang="ar-SA" sz="2000" b="1" dirty="0" smtClean="0"/>
              <a:t>يكمن الجواب عن ذلك في حقيقتين:</a:t>
            </a:r>
          </a:p>
          <a:p>
            <a:pPr algn="ctr"/>
            <a:r>
              <a:rPr lang="ar-SA" sz="2000" b="1" dirty="0" smtClean="0"/>
              <a:t>1- </a:t>
            </a:r>
            <a:r>
              <a:rPr lang="ar-SA" sz="2000" b="1" dirty="0" err="1" smtClean="0"/>
              <a:t>اليورانيوم</a:t>
            </a:r>
            <a:r>
              <a:rPr lang="ar-SA" sz="2000" b="1" dirty="0" smtClean="0"/>
              <a:t> 235 يحيط </a:t>
            </a:r>
            <a:r>
              <a:rPr lang="ar-SA" sz="2000" b="1" dirty="0" err="1" smtClean="0"/>
              <a:t>به</a:t>
            </a:r>
            <a:r>
              <a:rPr lang="ar-SA" sz="2000" b="1" dirty="0" smtClean="0"/>
              <a:t> </a:t>
            </a:r>
            <a:r>
              <a:rPr lang="ar-SA" sz="2000" b="1" dirty="0" err="1" smtClean="0"/>
              <a:t>اليورانيوم</a:t>
            </a:r>
            <a:r>
              <a:rPr lang="ar-SA" sz="2000" b="1" dirty="0" smtClean="0"/>
              <a:t> 238 بكمية تفوقه بمقدار 140 ضعف وهذا يقيه من النترونات، </a:t>
            </a:r>
            <a:r>
              <a:rPr lang="ar-SA" sz="2000" b="1" dirty="0" err="1" smtClean="0"/>
              <a:t>فاليورانيوم</a:t>
            </a:r>
            <a:r>
              <a:rPr lang="ar-SA" sz="2000" b="1" dirty="0" smtClean="0"/>
              <a:t> 238 شره </a:t>
            </a:r>
            <a:r>
              <a:rPr lang="ar-SA" sz="2000" b="1" dirty="0" err="1" smtClean="0"/>
              <a:t>لأمتصاص</a:t>
            </a:r>
            <a:r>
              <a:rPr lang="ar-SA" sz="2000" b="1" dirty="0" smtClean="0"/>
              <a:t> النترونات.</a:t>
            </a:r>
          </a:p>
          <a:p>
            <a:pPr algn="ctr"/>
            <a:r>
              <a:rPr lang="ar-SA" sz="2000" b="1" dirty="0" smtClean="0"/>
              <a:t>2-أن النترونات البطيء أكفأ بكثير من النترونات السريع في </a:t>
            </a:r>
            <a:r>
              <a:rPr lang="ar-SA" sz="2000" b="1" dirty="0" err="1" smtClean="0"/>
              <a:t>احداث</a:t>
            </a:r>
            <a:r>
              <a:rPr lang="ar-SA" sz="2000" b="1" dirty="0" smtClean="0"/>
              <a:t> الانشطار  لنواة </a:t>
            </a:r>
            <a:r>
              <a:rPr lang="ar-SA" sz="2000" b="1" dirty="0" err="1" smtClean="0"/>
              <a:t>اليورانيوم</a:t>
            </a:r>
            <a:r>
              <a:rPr lang="ar-SA" sz="2000" b="1" dirty="0" smtClean="0"/>
              <a:t> 235 بينما النترونات المتحررة من الانشطار نترونات سريعة.</a:t>
            </a:r>
          </a:p>
          <a:p>
            <a:pPr algn="ctr"/>
            <a:endParaRPr lang="ar-SA" sz="2000"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271464"/>
            <a:ext cx="7467600" cy="1557336"/>
          </a:xfrm>
        </p:spPr>
        <p:txBody>
          <a:bodyPr>
            <a:normAutofit fontScale="90000"/>
          </a:bodyPr>
          <a:lstStyle/>
          <a:p>
            <a:pPr algn="ctr"/>
            <a:r>
              <a:rPr lang="ar-SA" sz="2800" dirty="0" smtClean="0"/>
              <a:t>وعلى ذلك فإنه </a:t>
            </a:r>
            <a:r>
              <a:rPr lang="ar-SA" sz="2800" dirty="0" err="1" smtClean="0"/>
              <a:t>اذا</a:t>
            </a:r>
            <a:r>
              <a:rPr lang="ar-SA" sz="2800" dirty="0" smtClean="0"/>
              <a:t> </a:t>
            </a:r>
            <a:r>
              <a:rPr lang="ar-SA" sz="2800" dirty="0" err="1" smtClean="0"/>
              <a:t>اردنا</a:t>
            </a:r>
            <a:r>
              <a:rPr lang="ar-SA" sz="2800" dirty="0" smtClean="0"/>
              <a:t> تنشيط التفاعل المتسلسل فإنه يجب زيادة نسبة </a:t>
            </a:r>
            <a:r>
              <a:rPr lang="ar-SA" sz="2800" dirty="0" err="1" smtClean="0"/>
              <a:t>اليورانيوم</a:t>
            </a:r>
            <a:r>
              <a:rPr lang="ar-SA" sz="2800" dirty="0" smtClean="0"/>
              <a:t> 235 في </a:t>
            </a:r>
            <a:r>
              <a:rPr lang="ar-SA" sz="2800" dirty="0" err="1" smtClean="0"/>
              <a:t>العينه</a:t>
            </a:r>
            <a:r>
              <a:rPr lang="ar-SA" sz="2800" dirty="0" smtClean="0"/>
              <a:t> </a:t>
            </a:r>
            <a:r>
              <a:rPr lang="ar-SA" sz="2800" dirty="0" err="1" smtClean="0"/>
              <a:t>وابطاء</a:t>
            </a:r>
            <a:r>
              <a:rPr lang="ar-SA" sz="2800" dirty="0" smtClean="0"/>
              <a:t> النترونات المتحررة في الانشطار لزيادة فاعليتها. </a:t>
            </a:r>
            <a:endParaRPr lang="ar-SA" sz="2800" dirty="0"/>
          </a:p>
        </p:txBody>
      </p:sp>
      <p:sp>
        <p:nvSpPr>
          <p:cNvPr id="3" name="عنصر نائب للنص 2"/>
          <p:cNvSpPr>
            <a:spLocks noGrp="1"/>
          </p:cNvSpPr>
          <p:nvPr>
            <p:ph type="body" idx="1"/>
          </p:nvPr>
        </p:nvSpPr>
        <p:spPr>
          <a:xfrm>
            <a:off x="3886200" y="2057400"/>
            <a:ext cx="4648200" cy="4495800"/>
          </a:xfrm>
        </p:spPr>
        <p:txBody>
          <a:bodyPr>
            <a:noAutofit/>
          </a:bodyPr>
          <a:lstStyle/>
          <a:p>
            <a:pPr algn="ctr"/>
            <a:r>
              <a:rPr lang="ar-SA" sz="2400" dirty="0" smtClean="0"/>
              <a:t>ويجب التنويه على أنه عند تفاعل نواة </a:t>
            </a:r>
            <a:r>
              <a:rPr lang="ar-SA" sz="2400" dirty="0" err="1" smtClean="0"/>
              <a:t>اليورانيوم</a:t>
            </a:r>
            <a:r>
              <a:rPr lang="ar-SA" sz="2400" dirty="0" smtClean="0"/>
              <a:t> 235 مع </a:t>
            </a:r>
            <a:r>
              <a:rPr lang="ar-SA" sz="2400" dirty="0" err="1" smtClean="0"/>
              <a:t>نترون</a:t>
            </a:r>
            <a:r>
              <a:rPr lang="ar-SA" sz="2400" dirty="0" smtClean="0"/>
              <a:t> حراري تتكون نواة مركبة من اليورانيوم236 ولا تلبث أن تنحل هذه النواة:</a:t>
            </a:r>
          </a:p>
          <a:p>
            <a:pPr algn="ctr"/>
            <a:r>
              <a:rPr lang="ar-SA" sz="2400" dirty="0" smtClean="0"/>
              <a:t>1-</a:t>
            </a:r>
            <a:r>
              <a:rPr lang="ar-SA" sz="2400" dirty="0" err="1" smtClean="0"/>
              <a:t>اما</a:t>
            </a:r>
            <a:r>
              <a:rPr lang="ar-SA" sz="2400" dirty="0" smtClean="0"/>
              <a:t> عن طريق انبعاث </a:t>
            </a:r>
            <a:r>
              <a:rPr lang="ar-SA" sz="2400" dirty="0" err="1" smtClean="0"/>
              <a:t>نترون</a:t>
            </a:r>
            <a:r>
              <a:rPr lang="ar-SA" sz="2400" dirty="0" smtClean="0"/>
              <a:t> وتسمى هذه العملية بالتشتت المرن.</a:t>
            </a:r>
          </a:p>
          <a:p>
            <a:pPr algn="ctr"/>
            <a:r>
              <a:rPr lang="ar-SA" sz="2400" dirty="0" smtClean="0"/>
              <a:t>2- أو عن طريق انبعاث أشعة </a:t>
            </a:r>
            <a:r>
              <a:rPr lang="ar-SA" sz="2400" dirty="0" err="1" smtClean="0"/>
              <a:t>جاما</a:t>
            </a:r>
            <a:r>
              <a:rPr lang="ar-SA" sz="2400" dirty="0" smtClean="0"/>
              <a:t> ويسمى هذا بالانحلال بالأسر </a:t>
            </a:r>
            <a:r>
              <a:rPr lang="ar-SA" sz="2400" dirty="0" err="1" smtClean="0"/>
              <a:t>الاشعاعي</a:t>
            </a:r>
            <a:r>
              <a:rPr lang="ar-SA" sz="2400" dirty="0" smtClean="0"/>
              <a:t> .</a:t>
            </a:r>
          </a:p>
          <a:p>
            <a:pPr algn="ctr"/>
            <a:r>
              <a:rPr lang="ar-SA" sz="2400" dirty="0" smtClean="0"/>
              <a:t>3- </a:t>
            </a:r>
            <a:r>
              <a:rPr lang="ar-SA" sz="2400" dirty="0" err="1" smtClean="0"/>
              <a:t>أوعن</a:t>
            </a:r>
            <a:r>
              <a:rPr lang="ar-SA" sz="2400" dirty="0" smtClean="0"/>
              <a:t> طريق الانشطار.</a:t>
            </a:r>
          </a:p>
        </p:txBody>
      </p:sp>
      <p:sp>
        <p:nvSpPr>
          <p:cNvPr id="4" name="مستطيل 3"/>
          <p:cNvSpPr/>
          <p:nvPr/>
        </p:nvSpPr>
        <p:spPr>
          <a:xfrm>
            <a:off x="152400" y="2895600"/>
            <a:ext cx="35052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المقطع العرضي للتشتت المرن يكون صغير جدا ومهمل تقريباً</a:t>
            </a:r>
            <a:endParaRPr lang="ar-SA" dirty="0"/>
          </a:p>
        </p:txBody>
      </p:sp>
      <p:sp>
        <p:nvSpPr>
          <p:cNvPr id="5" name="مستطيل 4"/>
          <p:cNvSpPr/>
          <p:nvPr/>
        </p:nvSpPr>
        <p:spPr>
          <a:xfrm>
            <a:off x="152400" y="4038600"/>
            <a:ext cx="3581400"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المقطع العرضي للانشطار نحو عشرة أضعاف المقطع العرضي للأسر الإشعاعي تقريباً</a:t>
            </a: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271464"/>
            <a:ext cx="7924800" cy="2928936"/>
          </a:xfrm>
        </p:spPr>
        <p:txBody>
          <a:bodyPr>
            <a:normAutofit fontScale="90000"/>
          </a:bodyPr>
          <a:lstStyle/>
          <a:p>
            <a:r>
              <a:rPr lang="ar-SA" sz="2800" dirty="0" smtClean="0"/>
              <a:t>وعند انشطار عدد كبير جداً من </a:t>
            </a:r>
            <a:r>
              <a:rPr lang="ar-SA" sz="2800" dirty="0" err="1" smtClean="0"/>
              <a:t>الأنوية</a:t>
            </a:r>
            <a:r>
              <a:rPr lang="ar-SA" sz="2800" dirty="0" smtClean="0"/>
              <a:t> فإن متوسط عدد النترونات المنبعثة من الانشطار الواحد والتي يرمز لها بالرمز </a:t>
            </a:r>
            <a:r>
              <a:rPr lang="he-IL" sz="2800" dirty="0" smtClean="0">
                <a:latin typeface="Tahoma"/>
                <a:cs typeface="Tahoma"/>
              </a:rPr>
              <a:t>ע</a:t>
            </a:r>
            <a:r>
              <a:rPr lang="ar-SA" sz="2800" dirty="0" smtClean="0">
                <a:latin typeface="Tahoma"/>
                <a:cs typeface="Tahoma"/>
              </a:rPr>
              <a:t> ويكون ثابت للنظير الواحد عند طاقة محددة </a:t>
            </a:r>
            <a:r>
              <a:rPr lang="ar-SA" sz="2800" dirty="0" err="1" smtClean="0">
                <a:latin typeface="Tahoma"/>
                <a:cs typeface="Tahoma"/>
              </a:rPr>
              <a:t>للنترون</a:t>
            </a:r>
            <a:r>
              <a:rPr lang="ar-SA" sz="2800" dirty="0" smtClean="0">
                <a:latin typeface="Tahoma"/>
                <a:cs typeface="Tahoma"/>
              </a:rPr>
              <a:t> القذيفة، ونظراً لأن بعض النترونات لا تحدث انشطار بسبب الأسر </a:t>
            </a:r>
            <a:r>
              <a:rPr lang="ar-SA" sz="2800" dirty="0" err="1" smtClean="0">
                <a:latin typeface="Tahoma"/>
                <a:cs typeface="Tahoma"/>
              </a:rPr>
              <a:t>الاشعاعي</a:t>
            </a:r>
            <a:r>
              <a:rPr lang="ar-SA" sz="2800" dirty="0" smtClean="0">
                <a:latin typeface="Tahoma"/>
                <a:cs typeface="Tahoma"/>
              </a:rPr>
              <a:t> فإن المتوسط الفعلي لعدد النترونات الناتجة عن امتصاص كل </a:t>
            </a:r>
            <a:r>
              <a:rPr lang="ar-SA" sz="2800" dirty="0" err="1" smtClean="0">
                <a:latin typeface="Tahoma"/>
                <a:cs typeface="Tahoma"/>
              </a:rPr>
              <a:t>نترون</a:t>
            </a:r>
            <a:r>
              <a:rPr lang="ar-SA" sz="2800" dirty="0" smtClean="0">
                <a:latin typeface="Tahoma"/>
                <a:cs typeface="Tahoma"/>
              </a:rPr>
              <a:t> حراري يتفاعل مع النواة هو </a:t>
            </a:r>
            <a:r>
              <a:rPr lang="el-GR" sz="2800" dirty="0" smtClean="0"/>
              <a:t>η</a:t>
            </a:r>
            <a:r>
              <a:rPr lang="ar-SA" sz="2800" dirty="0" smtClean="0"/>
              <a:t> ويحسب من العلاقة:</a:t>
            </a:r>
            <a:endParaRPr lang="ar-SA" sz="2800" dirty="0"/>
          </a:p>
        </p:txBody>
      </p:sp>
      <p:sp>
        <p:nvSpPr>
          <p:cNvPr id="3" name="عنصر نائب للنص 2"/>
          <p:cNvSpPr>
            <a:spLocks noGrp="1"/>
          </p:cNvSpPr>
          <p:nvPr>
            <p:ph type="body" idx="1"/>
          </p:nvPr>
        </p:nvSpPr>
        <p:spPr>
          <a:xfrm>
            <a:off x="228600" y="3657600"/>
            <a:ext cx="4724400" cy="1219200"/>
          </a:xfrm>
        </p:spPr>
        <p:txBody>
          <a:bodyPr>
            <a:noAutofit/>
          </a:bodyPr>
          <a:lstStyle/>
          <a:p>
            <a:pPr algn="ctr"/>
            <a:r>
              <a:rPr lang="ar-SA" sz="2400" dirty="0" smtClean="0"/>
              <a:t>أما في حالة </a:t>
            </a:r>
            <a:r>
              <a:rPr lang="ar-SA" sz="2400" dirty="0" err="1" smtClean="0"/>
              <a:t>اليورانيوم</a:t>
            </a:r>
            <a:r>
              <a:rPr lang="ar-SA" sz="2400" dirty="0" smtClean="0"/>
              <a:t> الطبيعي </a:t>
            </a:r>
            <a:r>
              <a:rPr lang="ar-SA" sz="2400" dirty="0" err="1" smtClean="0"/>
              <a:t>أوالمثري</a:t>
            </a:r>
            <a:r>
              <a:rPr lang="ar-SA" sz="2400" dirty="0" smtClean="0"/>
              <a:t> فإن </a:t>
            </a:r>
            <a:r>
              <a:rPr lang="el-GR" sz="2400" dirty="0" smtClean="0"/>
              <a:t> η</a:t>
            </a:r>
            <a:r>
              <a:rPr lang="ar-SA" sz="2400" dirty="0" smtClean="0"/>
              <a:t> تعتمد على نسبة النظير 235 حسب العلاقة التجريبية:</a:t>
            </a:r>
            <a:endParaRPr lang="ar-SA" sz="2400" dirty="0"/>
          </a:p>
        </p:txBody>
      </p:sp>
      <p:graphicFrame>
        <p:nvGraphicFramePr>
          <p:cNvPr id="4" name="كائن 3"/>
          <p:cNvGraphicFramePr>
            <a:graphicFrameLocks noChangeAspect="1"/>
          </p:cNvGraphicFramePr>
          <p:nvPr/>
        </p:nvGraphicFramePr>
        <p:xfrm>
          <a:off x="5562600" y="3276600"/>
          <a:ext cx="2755900" cy="920751"/>
        </p:xfrm>
        <a:graphic>
          <a:graphicData uri="http://schemas.openxmlformats.org/presentationml/2006/ole">
            <p:oleObj spid="_x0000_s36866" name="Equation" r:id="rId3" imgW="787320" imgH="469800" progId="Equation.3">
              <p:embed/>
            </p:oleObj>
          </a:graphicData>
        </a:graphic>
      </p:graphicFrame>
      <p:graphicFrame>
        <p:nvGraphicFramePr>
          <p:cNvPr id="36867" name="Object 3"/>
          <p:cNvGraphicFramePr>
            <a:graphicFrameLocks noChangeAspect="1"/>
          </p:cNvGraphicFramePr>
          <p:nvPr/>
        </p:nvGraphicFramePr>
        <p:xfrm>
          <a:off x="5486400" y="4495800"/>
          <a:ext cx="3429000" cy="1293812"/>
        </p:xfrm>
        <a:graphic>
          <a:graphicData uri="http://schemas.openxmlformats.org/presentationml/2006/ole">
            <p:oleObj spid="_x0000_s36867" name="Equation" r:id="rId4" imgW="1168200" imgH="660240" progId="Equation.3">
              <p:embed/>
            </p:oleObj>
          </a:graphicData>
        </a:graphic>
      </p:graphicFrame>
      <p:graphicFrame>
        <p:nvGraphicFramePr>
          <p:cNvPr id="36868" name="Object 4"/>
          <p:cNvGraphicFramePr>
            <a:graphicFrameLocks noChangeAspect="1"/>
          </p:cNvGraphicFramePr>
          <p:nvPr/>
        </p:nvGraphicFramePr>
        <p:xfrm>
          <a:off x="457200" y="5108575"/>
          <a:ext cx="3962400" cy="1219200"/>
        </p:xfrm>
        <a:graphic>
          <a:graphicData uri="http://schemas.openxmlformats.org/presentationml/2006/ole">
            <p:oleObj spid="_x0000_s36868" name="Equation" r:id="rId5" imgW="1346040" imgH="622080" progId="Equation.3">
              <p:embed/>
            </p:oleObj>
          </a:graphicData>
        </a:graphic>
      </p:graphicFrame>
      <p:sp>
        <p:nvSpPr>
          <p:cNvPr id="7" name="شكل بيضاوي 6"/>
          <p:cNvSpPr/>
          <p:nvPr/>
        </p:nvSpPr>
        <p:spPr>
          <a:xfrm>
            <a:off x="3352800" y="5486400"/>
            <a:ext cx="990600" cy="838200"/>
          </a:xfrm>
          <a:prstGeom prst="ellipse">
            <a:avLst/>
          </a:prstGeom>
          <a:no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وسيلة شرح على شكل سحابة 7"/>
          <p:cNvSpPr/>
          <p:nvPr/>
        </p:nvSpPr>
        <p:spPr>
          <a:xfrm>
            <a:off x="4419600" y="5791200"/>
            <a:ext cx="4038600" cy="1066800"/>
          </a:xfrm>
          <a:prstGeom prst="cloudCallout">
            <a:avLst>
              <a:gd name="adj1" fmla="val -51611"/>
              <a:gd name="adj2" fmla="val -73438"/>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تمثل نسبة عدد </a:t>
            </a:r>
            <a:r>
              <a:rPr lang="ar-SA" dirty="0" err="1" smtClean="0"/>
              <a:t>الذرات</a:t>
            </a:r>
            <a:r>
              <a:rPr lang="ar-SA" dirty="0" smtClean="0"/>
              <a:t> اليورانيوم238 إلى </a:t>
            </a:r>
            <a:r>
              <a:rPr lang="ar-SA" dirty="0" err="1" smtClean="0"/>
              <a:t>ذرات</a:t>
            </a:r>
            <a:r>
              <a:rPr lang="ar-SA" dirty="0" smtClean="0"/>
              <a:t> اليورانيوم235</a:t>
            </a: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6867"/>
                                        </p:tgtEl>
                                        <p:attrNameLst>
                                          <p:attrName>style.visibility</p:attrName>
                                        </p:attrNameLst>
                                      </p:cBhvr>
                                      <p:to>
                                        <p:strVal val="visible"/>
                                      </p:to>
                                    </p:set>
                                    <p:anim calcmode="lin" valueType="num">
                                      <p:cBhvr additive="base">
                                        <p:cTn id="13" dur="500" fill="hold"/>
                                        <p:tgtEl>
                                          <p:spTgt spid="36867"/>
                                        </p:tgtEl>
                                        <p:attrNameLst>
                                          <p:attrName>ppt_x</p:attrName>
                                        </p:attrNameLst>
                                      </p:cBhvr>
                                      <p:tavLst>
                                        <p:tav tm="0">
                                          <p:val>
                                            <p:strVal val="#ppt_x"/>
                                          </p:val>
                                        </p:tav>
                                        <p:tav tm="100000">
                                          <p:val>
                                            <p:strVal val="#ppt_x"/>
                                          </p:val>
                                        </p:tav>
                                      </p:tavLst>
                                    </p:anim>
                                    <p:anim calcmode="lin" valueType="num">
                                      <p:cBhvr additive="base">
                                        <p:cTn id="14" dur="500" fill="hold"/>
                                        <p:tgtEl>
                                          <p:spTgt spid="3686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6868"/>
                                        </p:tgtEl>
                                        <p:attrNameLst>
                                          <p:attrName>style.visibility</p:attrName>
                                        </p:attrNameLst>
                                      </p:cBhvr>
                                      <p:to>
                                        <p:strVal val="visible"/>
                                      </p:to>
                                    </p:set>
                                    <p:anim calcmode="lin" valueType="num">
                                      <p:cBhvr additive="base">
                                        <p:cTn id="23" dur="500" fill="hold"/>
                                        <p:tgtEl>
                                          <p:spTgt spid="36868"/>
                                        </p:tgtEl>
                                        <p:attrNameLst>
                                          <p:attrName>ppt_x</p:attrName>
                                        </p:attrNameLst>
                                      </p:cBhvr>
                                      <p:tavLst>
                                        <p:tav tm="0">
                                          <p:val>
                                            <p:strVal val="#ppt_x"/>
                                          </p:val>
                                        </p:tav>
                                        <p:tav tm="100000">
                                          <p:val>
                                            <p:strVal val="#ppt_x"/>
                                          </p:val>
                                        </p:tav>
                                      </p:tavLst>
                                    </p:anim>
                                    <p:anim calcmode="lin" valueType="num">
                                      <p:cBhvr additive="base">
                                        <p:cTn id="24" dur="500" fill="hold"/>
                                        <p:tgtEl>
                                          <p:spTgt spid="3686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271465"/>
            <a:ext cx="7924800" cy="795336"/>
          </a:xfrm>
        </p:spPr>
        <p:txBody>
          <a:bodyPr>
            <a:normAutofit/>
          </a:bodyPr>
          <a:lstStyle/>
          <a:p>
            <a:r>
              <a:rPr lang="ar-SA" dirty="0" smtClean="0"/>
              <a:t>معامل التكاثر </a:t>
            </a:r>
            <a:r>
              <a:rPr lang="en-US" dirty="0" smtClean="0"/>
              <a:t>multiplication factor</a:t>
            </a:r>
            <a:endParaRPr lang="ar-SA" dirty="0"/>
          </a:p>
        </p:txBody>
      </p:sp>
      <p:sp>
        <p:nvSpPr>
          <p:cNvPr id="3" name="عنصر نائب للنص 2"/>
          <p:cNvSpPr>
            <a:spLocks noGrp="1"/>
          </p:cNvSpPr>
          <p:nvPr>
            <p:ph type="body" idx="1"/>
          </p:nvPr>
        </p:nvSpPr>
        <p:spPr>
          <a:xfrm>
            <a:off x="304800" y="1371600"/>
            <a:ext cx="8077200" cy="1643064"/>
          </a:xfrm>
        </p:spPr>
        <p:txBody>
          <a:bodyPr>
            <a:normAutofit/>
          </a:bodyPr>
          <a:lstStyle/>
          <a:p>
            <a:pPr algn="ctr"/>
            <a:r>
              <a:rPr lang="ar-SA" sz="2400" dirty="0" err="1" smtClean="0"/>
              <a:t>اذا</a:t>
            </a:r>
            <a:r>
              <a:rPr lang="ar-SA" sz="2400" dirty="0" smtClean="0"/>
              <a:t> كانت </a:t>
            </a:r>
            <a:r>
              <a:rPr lang="el-GR" sz="2400" dirty="0" smtClean="0"/>
              <a:t> η</a:t>
            </a:r>
            <a:r>
              <a:rPr lang="ar-SA" sz="2400" dirty="0" smtClean="0"/>
              <a:t> هي متوسط عدد النترونات التي يولدها النترون الحراري الواحد المتفاعل مع النواة، وإذا كان احتمال الفقد الناتج عن جميع المسببات الممكنة هو </a:t>
            </a:r>
            <a:r>
              <a:rPr lang="en-US" sz="2400" dirty="0" smtClean="0"/>
              <a:t>p </a:t>
            </a:r>
            <a:r>
              <a:rPr lang="ar-SA" sz="2400" dirty="0" smtClean="0"/>
              <a:t> فإن متوسط عدد </a:t>
            </a:r>
            <a:r>
              <a:rPr lang="ar-SA" sz="2400" dirty="0" err="1" smtClean="0"/>
              <a:t>الترونات</a:t>
            </a:r>
            <a:r>
              <a:rPr lang="ar-SA" sz="2400" dirty="0" smtClean="0"/>
              <a:t> غير المعرضة للفقد والناتجة عن </a:t>
            </a:r>
            <a:r>
              <a:rPr lang="ar-SA" sz="2400" dirty="0" err="1" smtClean="0"/>
              <a:t>نترون</a:t>
            </a:r>
            <a:r>
              <a:rPr lang="ar-SA" sz="2400" dirty="0" smtClean="0"/>
              <a:t> واحد يكون هو </a:t>
            </a:r>
            <a:r>
              <a:rPr lang="en-US" sz="2400" dirty="0" smtClean="0"/>
              <a:t>k</a:t>
            </a:r>
            <a:r>
              <a:rPr lang="ar-SA" sz="2400" dirty="0" smtClean="0"/>
              <a:t> </a:t>
            </a:r>
            <a:endParaRPr lang="ar-SA" sz="2400" dirty="0"/>
          </a:p>
        </p:txBody>
      </p:sp>
      <p:graphicFrame>
        <p:nvGraphicFramePr>
          <p:cNvPr id="37890" name="Object 2"/>
          <p:cNvGraphicFramePr>
            <a:graphicFrameLocks noChangeAspect="1"/>
          </p:cNvGraphicFramePr>
          <p:nvPr/>
        </p:nvGraphicFramePr>
        <p:xfrm>
          <a:off x="1219200" y="2971800"/>
          <a:ext cx="2800350" cy="627063"/>
        </p:xfrm>
        <a:graphic>
          <a:graphicData uri="http://schemas.openxmlformats.org/presentationml/2006/ole">
            <p:oleObj spid="_x0000_s37890" name="Equation" r:id="rId3" imgW="799920" imgH="203040" progId="Equation.3">
              <p:embed/>
            </p:oleObj>
          </a:graphicData>
        </a:graphic>
      </p:graphicFrame>
      <p:sp>
        <p:nvSpPr>
          <p:cNvPr id="5" name="مستطيل مستدير الزوايا 4"/>
          <p:cNvSpPr/>
          <p:nvPr/>
        </p:nvSpPr>
        <p:spPr>
          <a:xfrm>
            <a:off x="609600" y="4267200"/>
            <a:ext cx="8153400" cy="2286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ويسمى </a:t>
            </a:r>
            <a:r>
              <a:rPr lang="en-US" sz="2000" b="1" dirty="0" smtClean="0"/>
              <a:t>k</a:t>
            </a:r>
            <a:r>
              <a:rPr lang="ar-SA" sz="2000" b="1" dirty="0" smtClean="0"/>
              <a:t> بمعامل التكاثر. وفي حالة كون </a:t>
            </a:r>
            <a:r>
              <a:rPr lang="en-US" sz="2000" b="1" dirty="0" smtClean="0"/>
              <a:t>k </a:t>
            </a:r>
            <a:r>
              <a:rPr lang="ar-SA" sz="2000" b="1" dirty="0" smtClean="0"/>
              <a:t> أكبر من 1 ولو بمقدار بسيط جداً فإن ذلك يؤدي إلى حصول تفاعل متسلسل بحيث يستمر انشطار </a:t>
            </a:r>
            <a:r>
              <a:rPr lang="ar-SA" sz="2000" b="1" dirty="0" err="1" smtClean="0"/>
              <a:t>أنوية</a:t>
            </a:r>
            <a:r>
              <a:rPr lang="ar-SA" sz="2000" b="1" dirty="0" smtClean="0"/>
              <a:t> الوقود بشكل تلقائي ومتزايد دون الحاجة إلى مصدر خارجي للنترونات ويمكن  تفسير ذلك:</a:t>
            </a:r>
            <a:endParaRPr lang="ar-SA" sz="2000"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381000"/>
            <a:ext cx="7772400" cy="4572000"/>
          </a:xfrm>
        </p:spPr>
        <p:txBody>
          <a:bodyPr>
            <a:normAutofit fontScale="90000"/>
          </a:bodyPr>
          <a:lstStyle/>
          <a:p>
            <a:pPr algn="ctr"/>
            <a:r>
              <a:rPr lang="ar-SA" sz="2800" b="0" dirty="0" smtClean="0">
                <a:effectLst/>
              </a:rPr>
              <a:t>نفرض أن عدد بسيطاً من النترونات الحرارية الموجودة في حيز ما سواء كان من الخلفية </a:t>
            </a:r>
            <a:r>
              <a:rPr lang="ar-SA" sz="2800" b="0" dirty="0" err="1" smtClean="0">
                <a:effectLst/>
              </a:rPr>
              <a:t>الاشعاعية</a:t>
            </a:r>
            <a:r>
              <a:rPr lang="ar-SA" sz="2800" b="0" dirty="0" smtClean="0">
                <a:effectLst/>
              </a:rPr>
              <a:t> الناتجة عن النشاط </a:t>
            </a:r>
            <a:r>
              <a:rPr lang="ar-SA" sz="2800" b="0" dirty="0" err="1" smtClean="0">
                <a:effectLst/>
              </a:rPr>
              <a:t>الاشعاعي</a:t>
            </a:r>
            <a:r>
              <a:rPr lang="ar-SA" sz="2800" b="0" dirty="0" smtClean="0">
                <a:effectLst/>
              </a:rPr>
              <a:t> الطبيعي </a:t>
            </a:r>
            <a:r>
              <a:rPr lang="ar-SA" sz="2800" b="0" dirty="0" err="1" smtClean="0">
                <a:effectLst/>
              </a:rPr>
              <a:t>أوالاشعة</a:t>
            </a:r>
            <a:r>
              <a:rPr lang="ar-SA" sz="2800" b="0" dirty="0" smtClean="0">
                <a:effectLst/>
              </a:rPr>
              <a:t> الكونية قد أحدث </a:t>
            </a:r>
            <a:r>
              <a:rPr lang="ar-SA" sz="2800" b="0" dirty="0" err="1" smtClean="0">
                <a:effectLst/>
              </a:rPr>
              <a:t>اشطاراً</a:t>
            </a:r>
            <a:r>
              <a:rPr lang="ar-SA" sz="2800" b="0" dirty="0" smtClean="0">
                <a:effectLst/>
              </a:rPr>
              <a:t> لعدد من </a:t>
            </a:r>
            <a:r>
              <a:rPr lang="ar-SA" sz="2800" b="0" dirty="0" err="1" smtClean="0">
                <a:effectLst/>
              </a:rPr>
              <a:t>الأنوية</a:t>
            </a:r>
            <a:r>
              <a:rPr lang="ar-SA" sz="2800" b="0" dirty="0" smtClean="0">
                <a:effectLst/>
              </a:rPr>
              <a:t> مقداره </a:t>
            </a:r>
            <a:r>
              <a:rPr lang="en-US" sz="2800" b="0" dirty="0" smtClean="0">
                <a:effectLst/>
              </a:rPr>
              <a:t>n</a:t>
            </a:r>
            <a:r>
              <a:rPr lang="en-US" sz="2800" b="0" baseline="-25000" dirty="0" smtClean="0">
                <a:effectLst/>
              </a:rPr>
              <a:t>o</a:t>
            </a:r>
            <a:r>
              <a:rPr lang="ar-SA" sz="2800" b="0" dirty="0" smtClean="0">
                <a:effectLst/>
              </a:rPr>
              <a:t> الأمر الذي يؤدي إلى توليد عدد من النترونات غير قابلة للفقد مقداره </a:t>
            </a:r>
            <a:r>
              <a:rPr lang="en-US" sz="2800" b="0" dirty="0" err="1" smtClean="0">
                <a:effectLst/>
              </a:rPr>
              <a:t>kn</a:t>
            </a:r>
            <a:r>
              <a:rPr lang="en-US" sz="2800" b="0" baseline="-25000" dirty="0" err="1" smtClean="0">
                <a:effectLst/>
              </a:rPr>
              <a:t>o</a:t>
            </a:r>
            <a:r>
              <a:rPr lang="en-US" sz="2800" b="0" dirty="0" smtClean="0">
                <a:effectLst/>
              </a:rPr>
              <a:t> </a:t>
            </a:r>
            <a:r>
              <a:rPr lang="ar-SA" sz="2800" b="0" dirty="0" smtClean="0">
                <a:effectLst/>
              </a:rPr>
              <a:t> وتسمى بالجيل الأول من النترونات الثانوية،حيث أن </a:t>
            </a:r>
            <a:r>
              <a:rPr lang="en-US" sz="2800" b="0" dirty="0" smtClean="0">
                <a:effectLst/>
              </a:rPr>
              <a:t>k</a:t>
            </a:r>
            <a:r>
              <a:rPr lang="ar-SA" sz="2800" b="0" dirty="0" smtClean="0">
                <a:effectLst/>
              </a:rPr>
              <a:t> متوسط عدد النترونات غير قابلة للفقد  والناتجة عن </a:t>
            </a:r>
            <a:r>
              <a:rPr lang="ar-SA" sz="2800" b="0" dirty="0" err="1" smtClean="0">
                <a:effectLst/>
              </a:rPr>
              <a:t>نترون</a:t>
            </a:r>
            <a:r>
              <a:rPr lang="ar-SA" sz="2800" b="0" dirty="0" smtClean="0">
                <a:effectLst/>
              </a:rPr>
              <a:t> حراري واحد.</a:t>
            </a:r>
            <a:br>
              <a:rPr lang="ar-SA" sz="2800" b="0" dirty="0" smtClean="0">
                <a:effectLst/>
              </a:rPr>
            </a:br>
            <a:r>
              <a:rPr lang="ar-SA" sz="2800" b="0" dirty="0" smtClean="0">
                <a:effectLst/>
              </a:rPr>
              <a:t>وخلال فترة زمنية قصيرة يتمكن كل </a:t>
            </a:r>
            <a:r>
              <a:rPr lang="ar-SA" sz="2800" b="0" dirty="0" err="1" smtClean="0">
                <a:effectLst/>
              </a:rPr>
              <a:t>نترون</a:t>
            </a:r>
            <a:r>
              <a:rPr lang="ar-SA" sz="2800" b="0" dirty="0" smtClean="0">
                <a:effectLst/>
              </a:rPr>
              <a:t> حراري ثانوي من </a:t>
            </a:r>
            <a:r>
              <a:rPr lang="ar-SA" sz="2800" b="0" dirty="0" err="1" smtClean="0">
                <a:effectLst/>
              </a:rPr>
              <a:t>احداث</a:t>
            </a:r>
            <a:r>
              <a:rPr lang="ar-SA" sz="2800" b="0" dirty="0" smtClean="0">
                <a:effectLst/>
              </a:rPr>
              <a:t> عملية الانشطار ويكون ناتج الدفعة الثانية من </a:t>
            </a:r>
            <a:r>
              <a:rPr lang="ar-SA" sz="2800" b="0" dirty="0" err="1" smtClean="0">
                <a:effectLst/>
              </a:rPr>
              <a:t>الانشطارات</a:t>
            </a:r>
            <a:r>
              <a:rPr lang="ar-SA" sz="2800" b="0" dirty="0" smtClean="0">
                <a:effectLst/>
              </a:rPr>
              <a:t> عدد مقداره </a:t>
            </a:r>
            <a:r>
              <a:rPr lang="en-US" sz="2800" b="0" dirty="0" smtClean="0">
                <a:effectLst/>
              </a:rPr>
              <a:t>k</a:t>
            </a:r>
            <a:r>
              <a:rPr lang="en-US" sz="2800" b="0" baseline="30000" dirty="0" smtClean="0">
                <a:effectLst/>
              </a:rPr>
              <a:t>2</a:t>
            </a:r>
            <a:r>
              <a:rPr lang="en-US" sz="2800" b="0" dirty="0" smtClean="0">
                <a:effectLst/>
              </a:rPr>
              <a:t>n</a:t>
            </a:r>
            <a:r>
              <a:rPr lang="en-US" sz="2800" b="0" baseline="-25000" dirty="0" smtClean="0">
                <a:effectLst/>
              </a:rPr>
              <a:t>o</a:t>
            </a:r>
            <a:r>
              <a:rPr lang="ar-SA" sz="2800" b="0" baseline="-25000" dirty="0" smtClean="0">
                <a:effectLst/>
              </a:rPr>
              <a:t> </a:t>
            </a:r>
            <a:r>
              <a:rPr lang="ar-SA" sz="2800" b="0" dirty="0" smtClean="0">
                <a:effectLst/>
              </a:rPr>
              <a:t> من النترونات الثانوية للجيل الثاني.</a:t>
            </a:r>
            <a:br>
              <a:rPr lang="ar-SA" sz="2800" b="0" dirty="0" smtClean="0">
                <a:effectLst/>
              </a:rPr>
            </a:br>
            <a:r>
              <a:rPr lang="ar-SA" sz="2800" b="0" dirty="0" smtClean="0">
                <a:effectLst/>
              </a:rPr>
              <a:t>وبشكل عام يكون عدد النترونات الثانوية للجيل </a:t>
            </a:r>
            <a:r>
              <a:rPr lang="en-US" sz="2800" b="0" dirty="0" smtClean="0">
                <a:effectLst/>
              </a:rPr>
              <a:t>m </a:t>
            </a:r>
            <a:r>
              <a:rPr lang="ar-SA" sz="2800" b="0" dirty="0" smtClean="0">
                <a:effectLst/>
              </a:rPr>
              <a:t> يساوي </a:t>
            </a:r>
            <a:r>
              <a:rPr lang="en-US" sz="2800" b="0" dirty="0" err="1" smtClean="0">
                <a:effectLst/>
              </a:rPr>
              <a:t>k</a:t>
            </a:r>
            <a:r>
              <a:rPr lang="en-US" sz="2800" b="0" baseline="30000" dirty="0" err="1" smtClean="0">
                <a:effectLst/>
              </a:rPr>
              <a:t>m</a:t>
            </a:r>
            <a:r>
              <a:rPr lang="en-US" sz="2800" b="0" dirty="0" err="1" smtClean="0">
                <a:effectLst/>
              </a:rPr>
              <a:t>n</a:t>
            </a:r>
            <a:r>
              <a:rPr lang="en-US" sz="2800" b="0" baseline="-25000" dirty="0" err="1" smtClean="0">
                <a:effectLst/>
              </a:rPr>
              <a:t>o</a:t>
            </a:r>
            <a:r>
              <a:rPr lang="ar-SA" sz="2800" b="0" baseline="-25000" dirty="0" smtClean="0">
                <a:effectLst/>
              </a:rPr>
              <a:t> </a:t>
            </a:r>
            <a:r>
              <a:rPr lang="ar-SA" sz="2800" b="0" dirty="0" smtClean="0">
                <a:effectLst/>
              </a:rPr>
              <a:t>ومن الممكن تعريف </a:t>
            </a:r>
            <a:r>
              <a:rPr lang="en-US" sz="2800" dirty="0" smtClean="0"/>
              <a:t>k</a:t>
            </a:r>
            <a:r>
              <a:rPr lang="ar-SA" sz="2800" dirty="0" smtClean="0"/>
              <a:t> على النحو التالي:</a:t>
            </a:r>
            <a:endParaRPr lang="ar-SA" sz="2800" b="0" dirty="0">
              <a:effectLst/>
            </a:endParaRPr>
          </a:p>
        </p:txBody>
      </p:sp>
      <p:graphicFrame>
        <p:nvGraphicFramePr>
          <p:cNvPr id="4" name="كائن 3"/>
          <p:cNvGraphicFramePr>
            <a:graphicFrameLocks noChangeAspect="1"/>
          </p:cNvGraphicFramePr>
          <p:nvPr/>
        </p:nvGraphicFramePr>
        <p:xfrm>
          <a:off x="1462741" y="5486400"/>
          <a:ext cx="5471459" cy="990600"/>
        </p:xfrm>
        <a:graphic>
          <a:graphicData uri="http://schemas.openxmlformats.org/presentationml/2006/ole">
            <p:oleObj spid="_x0000_s38914" name="Equation" r:id="rId3" imgW="2412720" imgH="431640" progId="Equation.3">
              <p:embed/>
            </p:oleObj>
          </a:graphicData>
        </a:graphic>
      </p:graphicFrame>
      <p:sp>
        <p:nvSpPr>
          <p:cNvPr id="5" name="وسيلة شرح على شكل سحابة 4"/>
          <p:cNvSpPr/>
          <p:nvPr/>
        </p:nvSpPr>
        <p:spPr>
          <a:xfrm>
            <a:off x="7162800" y="5105400"/>
            <a:ext cx="1600200" cy="1371600"/>
          </a:xfrm>
          <a:prstGeom prst="cloudCallout">
            <a:avLst>
              <a:gd name="adj1" fmla="val -78869"/>
              <a:gd name="adj2" fmla="val 3125"/>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en-US" dirty="0" smtClean="0"/>
              <a:t>m</a:t>
            </a:r>
            <a:r>
              <a:rPr lang="ar-SA" dirty="0" smtClean="0"/>
              <a:t> هو عدد الأجيال</a:t>
            </a:r>
            <a:endParaRPr lang="ar-SA"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271465"/>
            <a:ext cx="8763000" cy="566735"/>
          </a:xfrm>
        </p:spPr>
        <p:txBody>
          <a:bodyPr>
            <a:normAutofit fontScale="90000"/>
          </a:bodyPr>
          <a:lstStyle/>
          <a:p>
            <a:r>
              <a:rPr lang="ar-SA" dirty="0" smtClean="0"/>
              <a:t>كيف يتم التحكم في المفاعل النووي؟</a:t>
            </a:r>
            <a:endParaRPr lang="ar-SA" dirty="0"/>
          </a:p>
        </p:txBody>
      </p:sp>
      <p:sp>
        <p:nvSpPr>
          <p:cNvPr id="3" name="عنصر نائب للنص 2"/>
          <p:cNvSpPr>
            <a:spLocks noGrp="1"/>
          </p:cNvSpPr>
          <p:nvPr>
            <p:ph type="body" idx="1"/>
          </p:nvPr>
        </p:nvSpPr>
        <p:spPr>
          <a:xfrm>
            <a:off x="457200" y="1219200"/>
            <a:ext cx="8001000" cy="2024064"/>
          </a:xfrm>
        </p:spPr>
        <p:txBody>
          <a:bodyPr>
            <a:normAutofit/>
          </a:bodyPr>
          <a:lstStyle/>
          <a:p>
            <a:r>
              <a:rPr lang="ar-SA" dirty="0" smtClean="0"/>
              <a:t>وبما أن قدرة المفاعل عند لحظة ما تتناسب مع عدد </a:t>
            </a:r>
            <a:r>
              <a:rPr lang="ar-SA" dirty="0" err="1" smtClean="0"/>
              <a:t>الانشطارات</a:t>
            </a:r>
            <a:r>
              <a:rPr lang="ar-SA" dirty="0" smtClean="0"/>
              <a:t> النووية في تلك اللحظة وهي بدورها تتناسب مع عدد النترونات الثانوية فعند وصول المفاعل إلى القدرة المطلوبة يتم التحكم في قيمة </a:t>
            </a:r>
            <a:r>
              <a:rPr lang="en-US" dirty="0" smtClean="0"/>
              <a:t>k</a:t>
            </a:r>
            <a:r>
              <a:rPr lang="ar-SA" dirty="0" smtClean="0"/>
              <a:t> عن طريق قضبان التحكم التي تحتوي على مواد ذات مقطع عرضي كبير </a:t>
            </a:r>
            <a:r>
              <a:rPr lang="ar-SA" dirty="0" err="1" smtClean="0"/>
              <a:t>لأمتصاص</a:t>
            </a:r>
            <a:r>
              <a:rPr lang="ar-SA" dirty="0" smtClean="0"/>
              <a:t> النترونات وتقليلها إلى 1 تماماً، وبذلك يستمر التفاعل المتسلسل ولكن بدون تصاعد في الشدة، ويكون عدد </a:t>
            </a:r>
            <a:r>
              <a:rPr lang="ar-SA" dirty="0" err="1" smtClean="0"/>
              <a:t>الانشطارات</a:t>
            </a:r>
            <a:r>
              <a:rPr lang="ar-SA" dirty="0" smtClean="0"/>
              <a:t> وبالتالي القدرة المتولدة ثابتتين.</a:t>
            </a:r>
            <a:endParaRPr lang="ar-SA" dirty="0"/>
          </a:p>
        </p:txBody>
      </p:sp>
      <p:sp>
        <p:nvSpPr>
          <p:cNvPr id="4" name="مستطيل مستدير الزوايا 3"/>
          <p:cNvSpPr/>
          <p:nvPr/>
        </p:nvSpPr>
        <p:spPr>
          <a:xfrm>
            <a:off x="609600" y="3429000"/>
            <a:ext cx="7924800" cy="1295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dirty="0" smtClean="0"/>
              <a:t>وفي حالة الرغبة في </a:t>
            </a:r>
            <a:r>
              <a:rPr lang="ar-SA" sz="2400" dirty="0" err="1" smtClean="0"/>
              <a:t>ايقاف</a:t>
            </a:r>
            <a:r>
              <a:rPr lang="ar-SA" sz="2400" dirty="0" smtClean="0"/>
              <a:t> المفاعل يتم تقليل </a:t>
            </a:r>
            <a:r>
              <a:rPr lang="en-US" sz="2400" dirty="0" smtClean="0"/>
              <a:t>k</a:t>
            </a:r>
            <a:r>
              <a:rPr lang="ar-SA" sz="2400" dirty="0" smtClean="0"/>
              <a:t> عن 1 فيصبح عدد النترونات الثانوية متناقصاً جيل بعد جيل إلى أن يتوقف </a:t>
            </a:r>
            <a:r>
              <a:rPr lang="ar-SA" sz="2400" dirty="0" err="1" smtClean="0"/>
              <a:t>انتاج</a:t>
            </a:r>
            <a:r>
              <a:rPr lang="ar-SA" sz="2400" dirty="0" smtClean="0"/>
              <a:t> النترونات الحرارية وبالتالي يتوقف المفاعل.</a:t>
            </a:r>
            <a:endParaRPr lang="ar-SA"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609600" y="609600"/>
          <a:ext cx="7010400" cy="541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271465"/>
            <a:ext cx="7239000" cy="871536"/>
          </a:xfrm>
        </p:spPr>
        <p:txBody>
          <a:bodyPr/>
          <a:lstStyle/>
          <a:p>
            <a:r>
              <a:rPr lang="ar-SA" dirty="0" smtClean="0"/>
              <a:t>تمارين</a:t>
            </a:r>
            <a:endParaRPr lang="ar-SA" dirty="0"/>
          </a:p>
        </p:txBody>
      </p:sp>
      <p:sp>
        <p:nvSpPr>
          <p:cNvPr id="3" name="عنصر نائب للنص 2"/>
          <p:cNvSpPr>
            <a:spLocks noGrp="1"/>
          </p:cNvSpPr>
          <p:nvPr>
            <p:ph type="body" idx="1"/>
          </p:nvPr>
        </p:nvSpPr>
        <p:spPr>
          <a:xfrm>
            <a:off x="381000" y="1524000"/>
            <a:ext cx="8763000" cy="4953000"/>
          </a:xfrm>
        </p:spPr>
        <p:txBody>
          <a:bodyPr>
            <a:normAutofit/>
          </a:bodyPr>
          <a:lstStyle/>
          <a:p>
            <a:pPr algn="ctr"/>
            <a:r>
              <a:rPr lang="ar-SA" dirty="0" smtClean="0"/>
              <a:t>1- احسبي الوقود النووي الذي يستهلكه يومياً مفاعل قدرته الحرارية </a:t>
            </a:r>
            <a:r>
              <a:rPr lang="en-US" dirty="0" smtClean="0"/>
              <a:t>1MWd </a:t>
            </a:r>
            <a:r>
              <a:rPr lang="ar-SA" dirty="0" smtClean="0"/>
              <a:t> إذا كانت درجة </a:t>
            </a:r>
            <a:r>
              <a:rPr lang="ar-SA" dirty="0" err="1" smtClean="0"/>
              <a:t>تثريته</a:t>
            </a:r>
            <a:r>
              <a:rPr lang="ar-SA" dirty="0" smtClean="0"/>
              <a:t> الوقود بمقدار 5%</a:t>
            </a:r>
          </a:p>
          <a:p>
            <a:pPr algn="ctr"/>
            <a:r>
              <a:rPr lang="ar-SA" dirty="0" smtClean="0"/>
              <a:t>2-أوجدي عدد النترونات </a:t>
            </a:r>
            <a:r>
              <a:rPr lang="el-GR" dirty="0" smtClean="0"/>
              <a:t>η</a:t>
            </a:r>
            <a:r>
              <a:rPr lang="ar-SA" dirty="0" smtClean="0"/>
              <a:t> الناتجة عن كل </a:t>
            </a:r>
            <a:r>
              <a:rPr lang="ar-SA" dirty="0" err="1" smtClean="0"/>
              <a:t>نترون</a:t>
            </a:r>
            <a:r>
              <a:rPr lang="ar-SA" dirty="0" smtClean="0"/>
              <a:t> حراري يتفاعل مع </a:t>
            </a:r>
            <a:r>
              <a:rPr lang="ar-SA" dirty="0" err="1" smtClean="0"/>
              <a:t>اليورانيوم</a:t>
            </a:r>
            <a:r>
              <a:rPr lang="ar-SA" dirty="0" smtClean="0"/>
              <a:t> الطبيعي؟“</a:t>
            </a:r>
            <a:r>
              <a:rPr lang="ar-SA" dirty="0" err="1" smtClean="0"/>
              <a:t>اذاكانت</a:t>
            </a:r>
            <a:r>
              <a:rPr lang="ar-SA" dirty="0" smtClean="0"/>
              <a:t> نسبة </a:t>
            </a:r>
            <a:r>
              <a:rPr lang="ar-SA" dirty="0" err="1" smtClean="0"/>
              <a:t>اليورانيوم</a:t>
            </a:r>
            <a:r>
              <a:rPr lang="ar-SA" dirty="0" smtClean="0"/>
              <a:t> 238 إلى </a:t>
            </a:r>
            <a:r>
              <a:rPr lang="ar-SA" dirty="0" err="1" smtClean="0"/>
              <a:t>اليورانيوم</a:t>
            </a:r>
            <a:r>
              <a:rPr lang="ar-SA" dirty="0" smtClean="0"/>
              <a:t> 235 </a:t>
            </a:r>
            <a:r>
              <a:rPr lang="en-US" dirty="0" smtClean="0"/>
              <a:t>1/137 </a:t>
            </a:r>
            <a:r>
              <a:rPr lang="ar-SA" dirty="0" smtClean="0"/>
              <a:t>”</a:t>
            </a:r>
          </a:p>
          <a:p>
            <a:pPr algn="ctr"/>
            <a:r>
              <a:rPr lang="ar-SA" dirty="0" smtClean="0"/>
              <a:t>3-</a:t>
            </a:r>
            <a:r>
              <a:rPr lang="ar-SA" dirty="0" err="1" smtClean="0"/>
              <a:t>اذا</a:t>
            </a:r>
            <a:r>
              <a:rPr lang="ar-SA" dirty="0" smtClean="0"/>
              <a:t> كان معامل التكاثر </a:t>
            </a:r>
            <a:r>
              <a:rPr lang="en-US" dirty="0" smtClean="0"/>
              <a:t>k</a:t>
            </a:r>
            <a:r>
              <a:rPr lang="ar-SA" dirty="0" smtClean="0"/>
              <a:t> عند بدء التشغيل مفاعل نووي يساوي </a:t>
            </a:r>
            <a:r>
              <a:rPr lang="en-US" dirty="0" smtClean="0"/>
              <a:t>1.05</a:t>
            </a:r>
            <a:r>
              <a:rPr lang="ar-SA" dirty="0" smtClean="0"/>
              <a:t> ؟</a:t>
            </a:r>
          </a:p>
          <a:p>
            <a:pPr algn="ctr"/>
            <a:r>
              <a:rPr lang="ar-SA" dirty="0" smtClean="0"/>
              <a:t>أ) بعد كم جيل من النترونات يتم مضاعفة عدد النترونات؟</a:t>
            </a:r>
          </a:p>
          <a:p>
            <a:pPr algn="ctr"/>
            <a:r>
              <a:rPr lang="ar-SA" dirty="0" smtClean="0"/>
              <a:t>ب) </a:t>
            </a:r>
            <a:r>
              <a:rPr lang="ar-SA" dirty="0" err="1" smtClean="0"/>
              <a:t>اذا</a:t>
            </a:r>
            <a:r>
              <a:rPr lang="ar-SA" dirty="0" smtClean="0"/>
              <a:t> كان عدد النترونات في البداية 1000 </a:t>
            </a:r>
            <a:r>
              <a:rPr lang="ar-SA" dirty="0" err="1" smtClean="0"/>
              <a:t>نترون</a:t>
            </a:r>
            <a:r>
              <a:rPr lang="ar-SA" dirty="0" smtClean="0"/>
              <a:t> فكم سيكون العدد بعد 100 جيل؟</a:t>
            </a:r>
          </a:p>
          <a:p>
            <a:pPr algn="ctr"/>
            <a:r>
              <a:rPr lang="ar-SA" dirty="0" smtClean="0"/>
              <a:t>4- مفاعل نووي يستخدم </a:t>
            </a:r>
            <a:r>
              <a:rPr lang="en-US" dirty="0" smtClean="0"/>
              <a:t>235U </a:t>
            </a:r>
            <a:r>
              <a:rPr lang="ar-SA" dirty="0" smtClean="0"/>
              <a:t> يعمل بقدره قدرها </a:t>
            </a:r>
            <a:r>
              <a:rPr lang="en-US" dirty="0" smtClean="0"/>
              <a:t>250MW</a:t>
            </a:r>
            <a:r>
              <a:rPr lang="ar-SA" dirty="0" smtClean="0"/>
              <a:t> فإذا كانت الطاقة المتحررة لكل انشطار ذرة </a:t>
            </a:r>
            <a:r>
              <a:rPr lang="ar-SA" dirty="0" err="1" smtClean="0"/>
              <a:t>ليورانيوم</a:t>
            </a:r>
            <a:r>
              <a:rPr lang="ar-SA" dirty="0" smtClean="0"/>
              <a:t> 235 هي </a:t>
            </a:r>
            <a:r>
              <a:rPr lang="en-US" dirty="0" smtClean="0"/>
              <a:t>200MeV </a:t>
            </a:r>
            <a:r>
              <a:rPr lang="ar-SA" dirty="0" smtClean="0"/>
              <a:t> احسب معدل فقد </a:t>
            </a:r>
            <a:r>
              <a:rPr lang="ar-SA" dirty="0" err="1" smtClean="0"/>
              <a:t>اليورانيوم</a:t>
            </a:r>
            <a:r>
              <a:rPr lang="ar-SA" dirty="0" smtClean="0"/>
              <a:t> في العام بفرض أنه لا يوجد فقد في </a:t>
            </a:r>
            <a:r>
              <a:rPr lang="ar-SA" dirty="0" err="1" smtClean="0"/>
              <a:t>ذرات</a:t>
            </a:r>
            <a:r>
              <a:rPr lang="ar-SA" dirty="0" smtClean="0"/>
              <a:t> </a:t>
            </a:r>
            <a:r>
              <a:rPr lang="ar-SA" dirty="0" err="1" smtClean="0"/>
              <a:t>اليورانيوم</a:t>
            </a:r>
            <a:r>
              <a:rPr lang="ar-SA" dirty="0" smtClean="0"/>
              <a:t> كما إن كتلة الذرة تساوي مجموع كتل </a:t>
            </a:r>
            <a:r>
              <a:rPr lang="ar-SA" dirty="0" err="1" smtClean="0"/>
              <a:t>النيكلونات</a:t>
            </a:r>
            <a:r>
              <a:rPr lang="ar-SA" dirty="0" smtClean="0"/>
              <a:t> المكونة لها بفرض أن كتلة </a:t>
            </a:r>
            <a:r>
              <a:rPr lang="ar-SA" dirty="0" err="1" smtClean="0"/>
              <a:t>النيوكلون</a:t>
            </a:r>
            <a:r>
              <a:rPr lang="ar-SA" dirty="0" smtClean="0"/>
              <a:t> تساوي </a:t>
            </a:r>
            <a:r>
              <a:rPr lang="en-US" dirty="0" smtClean="0"/>
              <a:t>1amu </a:t>
            </a:r>
            <a:endParaRPr lang="ar-SA" dirty="0" smtClean="0"/>
          </a:p>
          <a:p>
            <a:pPr algn="ctr"/>
            <a:r>
              <a:rPr lang="ar-SA" dirty="0" smtClean="0"/>
              <a:t>5- </a:t>
            </a:r>
            <a:r>
              <a:rPr lang="ar-SA" dirty="0" err="1" smtClean="0"/>
              <a:t>اذا</a:t>
            </a:r>
            <a:r>
              <a:rPr lang="ar-SA" dirty="0" smtClean="0"/>
              <a:t> كانت الطاقة المتحررة من انشطار ذرة </a:t>
            </a:r>
            <a:r>
              <a:rPr lang="ar-SA" dirty="0" err="1" smtClean="0"/>
              <a:t>اليورانيوم</a:t>
            </a:r>
            <a:r>
              <a:rPr lang="ar-SA" dirty="0" smtClean="0"/>
              <a:t> واحدة </a:t>
            </a:r>
            <a:r>
              <a:rPr lang="en-US" dirty="0" smtClean="0"/>
              <a:t>200 </a:t>
            </a:r>
            <a:r>
              <a:rPr lang="en-US" dirty="0" err="1" smtClean="0"/>
              <a:t>MeV</a:t>
            </a:r>
            <a:r>
              <a:rPr lang="en-US" dirty="0" smtClean="0"/>
              <a:t> </a:t>
            </a:r>
            <a:r>
              <a:rPr lang="ar-SA" dirty="0" smtClean="0"/>
              <a:t> احسب مقدار الطاقة المتحررة </a:t>
            </a:r>
            <a:r>
              <a:rPr lang="ar-SA" dirty="0" err="1" smtClean="0"/>
              <a:t>لأنشطار</a:t>
            </a:r>
            <a:r>
              <a:rPr lang="ar-SA" dirty="0" smtClean="0"/>
              <a:t>  </a:t>
            </a:r>
            <a:r>
              <a:rPr lang="en-US" dirty="0" smtClean="0"/>
              <a:t>10-</a:t>
            </a:r>
            <a:r>
              <a:rPr lang="en-US" baseline="30000" dirty="0" smtClean="0"/>
              <a:t>3</a:t>
            </a:r>
            <a:r>
              <a:rPr lang="en-US" dirty="0" smtClean="0"/>
              <a:t> </a:t>
            </a:r>
            <a:r>
              <a:rPr lang="en-US" dirty="0" err="1" smtClean="0"/>
              <a:t>kgm</a:t>
            </a:r>
            <a:endParaRPr lang="ar-SA" dirty="0" smtClean="0"/>
          </a:p>
          <a:p>
            <a:pPr algn="ctr"/>
            <a:endParaRPr lang="ar-SA"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حيوية">
  <a:themeElements>
    <a:clrScheme name="حيوية">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حيوية">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حيوية">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1695</TotalTime>
  <Words>2301</Words>
  <Application>Microsoft Office PowerPoint</Application>
  <PresentationFormat>عرض على الشاشة (3:4)‏</PresentationFormat>
  <Paragraphs>139</Paragraphs>
  <Slides>31</Slides>
  <Notes>0</Notes>
  <HiddenSlides>0</HiddenSlides>
  <MMClips>0</MMClips>
  <ScaleCrop>false</ScaleCrop>
  <HeadingPairs>
    <vt:vector size="6" baseType="variant">
      <vt:variant>
        <vt:lpstr>سمة</vt:lpstr>
      </vt:variant>
      <vt:variant>
        <vt:i4>1</vt:i4>
      </vt:variant>
      <vt:variant>
        <vt:lpstr>خوادم OLE مضمنة</vt:lpstr>
      </vt:variant>
      <vt:variant>
        <vt:i4>2</vt:i4>
      </vt:variant>
      <vt:variant>
        <vt:lpstr>عناوين الشرائح</vt:lpstr>
      </vt:variant>
      <vt:variant>
        <vt:i4>31</vt:i4>
      </vt:variant>
    </vt:vector>
  </HeadingPairs>
  <TitlesOfParts>
    <vt:vector size="34" baseType="lpstr">
      <vt:lpstr>حيوية</vt:lpstr>
      <vt:lpstr>Equation</vt:lpstr>
      <vt:lpstr>Microsoft Equation 3.0</vt:lpstr>
      <vt:lpstr>الانشطار النووي Nuclear fission</vt:lpstr>
      <vt:lpstr>اكتشاف عملية الانشطار النووي The discovery of nuclear fission</vt:lpstr>
      <vt:lpstr>دخل هذا الهدف دائرة اهتمام الفيزيائيين المهتمين بفهم النواة ومعرفة الكثير عن ما يتبع ذلك.</vt:lpstr>
      <vt:lpstr>الانشطار النووي Nuclear fission</vt:lpstr>
      <vt:lpstr>الانشطار النووي Nuclear fission</vt:lpstr>
      <vt:lpstr>انشطار اليورانيوم -235</vt:lpstr>
      <vt:lpstr>الشريحة 7</vt:lpstr>
      <vt:lpstr>الشريحة 8</vt:lpstr>
      <vt:lpstr>تدعى أقل طاقة لازمة لحدوث انفلاق نووي ”انشطار نووي“ بالطاقة الحرجة. وتسمى الطاقة اللازمة لفصل نترون (أو بوتون) عن النواة بطاقة الربط. ومقدار هذه الطاقة لنترون في نواة اليورانيوم 235 بحدود5MeV  أي إننا نحتاج إلى 5MeV  لفصل نترون واحد عن النواة اليورانيوم وبالعكس فعند أسر نترون واحد خارجي بطيئ من قبل نواة اليورانيوم 235 نحصل على طاقة فائضة بهذا المقدار تتوزع اعتيادياً هذه الطاقة الفائضة بين النيوكلونات داخل النواة مسببة لتهيج النواة واحتمال انفلاقها.</vt:lpstr>
      <vt:lpstr>اذا كانت طاقة الأسر ”أو الربط“ تكفى لأنشطار النواة فعندئذٍ نقول أن لدينا وقود نووياً طبيعياً natural fuel  وهذه حالة استثنائية في الطبيعة إذ لا يوجد سوى نظير اليورانيوم 235 بهذه الخاصية، وذلك بسبب صغر الطاقة اللازمة لإحداث انشطار له والتي هي في حدود 5MeV .</vt:lpstr>
      <vt:lpstr>وقود الانشطار النووي</vt:lpstr>
      <vt:lpstr>وقود الانشطار النووي</vt:lpstr>
      <vt:lpstr>انشطار اليورانيوم-235 Fission of Uranium</vt:lpstr>
      <vt:lpstr>الشريحة 14</vt:lpstr>
      <vt:lpstr>لقد شوهد مظهران هامان لشظايا الأنشطار</vt:lpstr>
      <vt:lpstr>الشريحة 16</vt:lpstr>
      <vt:lpstr>الطاقة المنطلقة من الانشطار Energy released in Fission</vt:lpstr>
      <vt:lpstr>فإذا إعتبرنا انشطار اليورانيوم 235  على الصورة</vt:lpstr>
      <vt:lpstr>أولاً : نحسب عدد الأنوية الموجودة في 1gm  </vt:lpstr>
      <vt:lpstr>وتجدر الإشارة هنا إلى أن الطاقة الحرارية لا تتحول بكاملها إلى طاقة كهربائية وإنما بكفاءة  تتراوح بين 28- 35% حسب نوع المفاعل. وهذا ليس على مقصورا مفاعلات الطاقة النووية بل يتعداها إلى جميع أنواع المحطات الحرارية المستخدمة في توليد الكهرباء. لذلك فإن مفاعلاً نووية قدرته الحرارية 1MWd  ينتج نحو 0.3 Mw من الكهرباء ويمكن حساب قدرة المفاعل الحرارية من العلاقة:</vt:lpstr>
      <vt:lpstr>ويمكن تعيين عدد ذرات الوقود النووي NT  بدلالة المعامل g  والتي تمثل الكتلة الانشطارية الحرارية لليورانيوم -235 </vt:lpstr>
      <vt:lpstr>توزيع الطاقة بين نواتج الانشطار:</vt:lpstr>
      <vt:lpstr>توزيع طاقة شظايا الانشطار في اليورانيوم 235 حيث نجد قمتين عرضيتين .حيث تدل القمة المرتفعة على أنها للعنصر الناتج الأقل كتلة بينما القمة الثانية تدل على أنها للعنصر الأكثر في الكتلة</vt:lpstr>
      <vt:lpstr>نترونات الانشطار  neutron fission</vt:lpstr>
      <vt:lpstr>وعلى ذلك فإنه اذا اردنا تنشيط التفاعل المتسلسل فإنه يجب زيادة نسبة اليورانيوم 235 في العينه وابطاء النترونات المتحررة في الانشطار لزيادة فاعليتها. </vt:lpstr>
      <vt:lpstr>وعند انشطار عدد كبير جداً من الأنوية فإن متوسط عدد النترونات المنبعثة من الانشطار الواحد والتي يرمز لها بالرمز ע ويكون ثابت للنظير الواحد عند طاقة محددة للنترون القذيفة، ونظراً لأن بعض النترونات لا تحدث انشطار بسبب الأسر الاشعاعي فإن المتوسط الفعلي لعدد النترونات الناتجة عن امتصاص كل نترون حراري يتفاعل مع النواة هو η ويحسب من العلاقة:</vt:lpstr>
      <vt:lpstr>معامل التكاثر multiplication factor</vt:lpstr>
      <vt:lpstr>نفرض أن عدد بسيطاً من النترونات الحرارية الموجودة في حيز ما سواء كان من الخلفية الاشعاعية الناتجة عن النشاط الاشعاعي الطبيعي أوالاشعة الكونية قد أحدث اشطاراً لعدد من الأنوية مقداره no الأمر الذي يؤدي إلى توليد عدد من النترونات غير قابلة للفقد مقداره kno  وتسمى بالجيل الأول من النترونات الثانوية،حيث أن k متوسط عدد النترونات غير قابلة للفقد  والناتجة عن نترون حراري واحد. وخلال فترة زمنية قصيرة يتمكن كل نترون حراري ثانوي من احداث عملية الانشطار ويكون ناتج الدفعة الثانية من الانشطارات عدد مقداره k2no  من النترونات الثانوية للجيل الثاني. وبشكل عام يكون عدد النترونات الثانوية للجيل m  يساوي kmno ومن الممكن تعريف k على النحو التالي:</vt:lpstr>
      <vt:lpstr>كيف يتم التحكم في المفاعل النووي؟</vt:lpstr>
      <vt:lpstr>الشريحة 30</vt:lpstr>
      <vt:lpstr>تمارين</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الانشطار النووي والاندماج</dc:title>
  <dc:creator>TOSHIBA</dc:creator>
  <cp:lastModifiedBy>TOSHIBA</cp:lastModifiedBy>
  <cp:revision>37</cp:revision>
  <dcterms:created xsi:type="dcterms:W3CDTF">2011-03-08T18:46:02Z</dcterms:created>
  <dcterms:modified xsi:type="dcterms:W3CDTF">2011-03-20T16:50:23Z</dcterms:modified>
</cp:coreProperties>
</file>