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EE373-B36B-4519-B528-98024DAFACB2}" type="datetimeFigureOut">
              <a:rPr lang="ar-SA" smtClean="0"/>
              <a:t>09/01/1434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99C01-FB94-4647-9C03-105E48F9A6FE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T</a:t>
            </a:r>
            <a:r>
              <a:rPr lang="en-US" sz="2400" b="1" dirty="0" smtClean="0">
                <a:solidFill>
                  <a:schemeClr val="bg1"/>
                </a:solidFill>
              </a:rPr>
              <a:t>he Newton’s  formula  of  lenses  and  the  two  points  </a:t>
            </a:r>
            <a:r>
              <a:rPr lang="en-US" sz="2400" b="1" dirty="0" err="1" smtClean="0">
                <a:solidFill>
                  <a:schemeClr val="bg1"/>
                </a:solidFill>
              </a:rPr>
              <a:t>conjgate</a:t>
            </a:r>
            <a:r>
              <a:rPr lang="en-US" sz="2400" b="1" dirty="0" smtClean="0">
                <a:solidFill>
                  <a:schemeClr val="bg1"/>
                </a:solidFill>
              </a:rPr>
              <a:t>   </a:t>
            </a:r>
            <a:endParaRPr lang="ar-SA" sz="2400" b="1" dirty="0">
              <a:solidFill>
                <a:schemeClr val="bg1"/>
              </a:solidFill>
            </a:endParaRPr>
          </a:p>
        </p:txBody>
      </p:sp>
      <p:grpSp>
        <p:nvGrpSpPr>
          <p:cNvPr id="2" name="مجموعة 21"/>
          <p:cNvGrpSpPr/>
          <p:nvPr/>
        </p:nvGrpSpPr>
        <p:grpSpPr>
          <a:xfrm>
            <a:off x="714348" y="785794"/>
            <a:ext cx="7572428" cy="3357586"/>
            <a:chOff x="714348" y="785794"/>
            <a:chExt cx="7572428" cy="28575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783" t="23602" r="20541" b="29814"/>
            <a:stretch>
              <a:fillRect/>
            </a:stretch>
          </p:blipFill>
          <p:spPr bwMode="auto">
            <a:xfrm>
              <a:off x="714348" y="785794"/>
              <a:ext cx="7572428" cy="285752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sp>
          <p:nvSpPr>
            <p:cNvPr id="7" name="مربع نص 6"/>
            <p:cNvSpPr txBox="1"/>
            <p:nvPr/>
          </p:nvSpPr>
          <p:spPr>
            <a:xfrm>
              <a:off x="6429388" y="928670"/>
              <a:ext cx="1357322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endParaRPr lang="ar-SA" dirty="0"/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2643174" y="3059668"/>
              <a:ext cx="1357322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endParaRPr lang="ar-SA" dirty="0"/>
            </a:p>
          </p:txBody>
        </p:sp>
        <p:cxnSp>
          <p:nvCxnSpPr>
            <p:cNvPr id="11" name="رابط كسهم مستقيم 10"/>
            <p:cNvCxnSpPr/>
            <p:nvPr/>
          </p:nvCxnSpPr>
          <p:spPr>
            <a:xfrm rot="10800000">
              <a:off x="3143240" y="2571744"/>
              <a:ext cx="1214446" cy="1588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1"/>
            <p:cNvCxnSpPr/>
            <p:nvPr/>
          </p:nvCxnSpPr>
          <p:spPr>
            <a:xfrm rot="10800000">
              <a:off x="6643702" y="2212966"/>
              <a:ext cx="1071570" cy="1588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كسهم مستقيم 12"/>
            <p:cNvCxnSpPr/>
            <p:nvPr/>
          </p:nvCxnSpPr>
          <p:spPr>
            <a:xfrm rot="10800000">
              <a:off x="4929190" y="2214554"/>
              <a:ext cx="1357322" cy="1588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كسهم مستقيم 13"/>
            <p:cNvCxnSpPr/>
            <p:nvPr/>
          </p:nvCxnSpPr>
          <p:spPr>
            <a:xfrm rot="10800000">
              <a:off x="1285852" y="2500306"/>
              <a:ext cx="1571636" cy="1588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مربع نص 17"/>
            <p:cNvSpPr txBox="1"/>
            <p:nvPr/>
          </p:nvSpPr>
          <p:spPr>
            <a:xfrm>
              <a:off x="7000892" y="1714488"/>
              <a:ext cx="92869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X </a:t>
              </a:r>
              <a:r>
                <a:rPr lang="en-US" baseline="30000" dirty="0" smtClean="0">
                  <a:solidFill>
                    <a:schemeClr val="bg1"/>
                  </a:solidFill>
                </a:rPr>
                <a:t>′</a:t>
              </a:r>
              <a:r>
                <a:rPr lang="en-US" dirty="0" smtClean="0">
                  <a:solidFill>
                    <a:schemeClr val="bg1"/>
                  </a:solidFill>
                </a:rPr>
                <a:t>        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5357818" y="1785926"/>
              <a:ext cx="92869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f</a:t>
              </a:r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baseline="30000" dirty="0" smtClean="0">
                  <a:solidFill>
                    <a:schemeClr val="bg1"/>
                  </a:solidFill>
                </a:rPr>
                <a:t>′</a:t>
              </a:r>
              <a:r>
                <a:rPr lang="en-US" dirty="0" smtClean="0">
                  <a:solidFill>
                    <a:schemeClr val="bg1"/>
                  </a:solidFill>
                </a:rPr>
                <a:t>        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0" name="مربع نص 19"/>
            <p:cNvSpPr txBox="1"/>
            <p:nvPr/>
          </p:nvSpPr>
          <p:spPr>
            <a:xfrm>
              <a:off x="1714480" y="2559602"/>
              <a:ext cx="92869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X      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1" name="مربع نص 20"/>
            <p:cNvSpPr txBox="1"/>
            <p:nvPr/>
          </p:nvSpPr>
          <p:spPr>
            <a:xfrm>
              <a:off x="3357554" y="2643182"/>
              <a:ext cx="92869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f</a:t>
              </a:r>
              <a:r>
                <a:rPr lang="en-US" dirty="0" smtClean="0">
                  <a:solidFill>
                    <a:schemeClr val="bg1"/>
                  </a:solidFill>
                </a:rPr>
                <a:t>       </a:t>
              </a:r>
              <a:endParaRPr lang="ar-SA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مربع نص 22"/>
          <p:cNvSpPr txBox="1"/>
          <p:nvPr/>
        </p:nvSpPr>
        <p:spPr>
          <a:xfrm>
            <a:off x="1285884" y="4657563"/>
            <a:ext cx="6429388" cy="1200329"/>
          </a:xfrm>
          <a:prstGeom prst="rect">
            <a:avLst/>
          </a:prstGeom>
          <a:solidFill>
            <a:schemeClr val="tx1"/>
          </a:solidFill>
          <a:ln w="22225"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f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=</a:t>
            </a:r>
            <a:r>
              <a:rPr lang="en-US" sz="2400" b="1" dirty="0" err="1" smtClean="0">
                <a:solidFill>
                  <a:srgbClr val="C00000"/>
                </a:solidFill>
              </a:rPr>
              <a:t>x</a:t>
            </a:r>
            <a:r>
              <a:rPr lang="en-US" sz="2400" b="1" baseline="30000" dirty="0" err="1" smtClean="0">
                <a:solidFill>
                  <a:srgbClr val="C00000"/>
                </a:solidFill>
              </a:rPr>
              <a:t>′</a:t>
            </a:r>
            <a:r>
              <a:rPr lang="en-US" sz="2400" b="1" dirty="0" err="1" smtClean="0">
                <a:solidFill>
                  <a:srgbClr val="C00000"/>
                </a:solidFill>
              </a:rPr>
              <a:t>x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X is the distance between object and focal F1 .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X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′ </a:t>
            </a:r>
            <a:r>
              <a:rPr lang="en-US" sz="2400" b="1" dirty="0" smtClean="0">
                <a:solidFill>
                  <a:srgbClr val="C00000"/>
                </a:solidFill>
              </a:rPr>
              <a:t> the distance between image and focal F2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Ray Diagrams of Thin converging  lens 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27584" y="1628800"/>
            <a:ext cx="7670086" cy="3046988"/>
          </a:xfrm>
          <a:prstGeom prst="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 rtl="0"/>
            <a:r>
              <a:rPr lang="en-US" sz="2400" b="1" dirty="0" smtClean="0">
                <a:solidFill>
                  <a:schemeClr val="bg2"/>
                </a:solidFill>
              </a:rPr>
              <a:t>1. The first ray is drawn parallel to the principal axis. After being refracted by</a:t>
            </a:r>
          </a:p>
          <a:p>
            <a:pPr algn="just" rtl="0"/>
            <a:r>
              <a:rPr lang="en-US" sz="2400" dirty="0" smtClean="0">
                <a:solidFill>
                  <a:schemeClr val="bg2"/>
                </a:solidFill>
              </a:rPr>
              <a:t>the lens, this ray passes through (or appears to come from) one of the focal points.</a:t>
            </a:r>
          </a:p>
          <a:p>
            <a:pPr algn="just" rtl="0"/>
            <a:r>
              <a:rPr lang="en-US" sz="2400" b="1" dirty="0" smtClean="0">
                <a:solidFill>
                  <a:srgbClr val="C00000"/>
                </a:solidFill>
              </a:rPr>
              <a:t>2. The second ray is drawn through the center of the lens. This ray continues </a:t>
            </a:r>
            <a:r>
              <a:rPr lang="en-US" sz="2400" dirty="0" smtClean="0">
                <a:solidFill>
                  <a:srgbClr val="C00000"/>
                </a:solidFill>
              </a:rPr>
              <a:t>in a straight line.</a:t>
            </a:r>
          </a:p>
          <a:p>
            <a:pPr algn="just" rtl="0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3. The third ray is drawn through the other focal point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and emerges from the lens parallel to the principal axis.</a:t>
            </a:r>
            <a:endParaRPr lang="ar-SA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1152" t="29814" r="36522" b="6881"/>
          <a:stretch>
            <a:fillRect/>
          </a:stretch>
        </p:blipFill>
        <p:spPr bwMode="auto">
          <a:xfrm>
            <a:off x="467544" y="476672"/>
            <a:ext cx="8352928" cy="532859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42812" t="23292" r="19133" b="9937"/>
          <a:stretch>
            <a:fillRect/>
          </a:stretch>
        </p:blipFill>
        <p:spPr bwMode="auto">
          <a:xfrm>
            <a:off x="1187624" y="1124744"/>
            <a:ext cx="7056784" cy="51845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43657" r="4809" b="9627"/>
          <a:stretch>
            <a:fillRect/>
          </a:stretch>
        </p:blipFill>
        <p:spPr bwMode="auto">
          <a:xfrm>
            <a:off x="4357686" y="785794"/>
            <a:ext cx="4214842" cy="564360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3" name="مستطيل 7"/>
          <p:cNvSpPr/>
          <p:nvPr/>
        </p:nvSpPr>
        <p:spPr>
          <a:xfrm>
            <a:off x="357158" y="1214422"/>
            <a:ext cx="3429024" cy="440120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rtl="0"/>
            <a:r>
              <a:rPr lang="en-US" sz="2000" dirty="0" smtClean="0">
                <a:solidFill>
                  <a:schemeClr val="bg2"/>
                </a:solidFill>
              </a:rPr>
              <a:t>■ </a:t>
            </a:r>
            <a:r>
              <a:rPr lang="en-US" sz="2000" b="1" dirty="0" smtClean="0">
                <a:solidFill>
                  <a:schemeClr val="bg2"/>
                </a:solidFill>
              </a:rPr>
              <a:t>Ray 1 is drawn parallel to the principal axis.</a:t>
            </a:r>
            <a:r>
              <a:rPr lang="en-US" sz="2000" dirty="0" smtClean="0">
                <a:solidFill>
                  <a:schemeClr val="bg2"/>
                </a:solidFill>
              </a:rPr>
              <a:t> After being refracted by the lens, this ray emerges directed away from the focal point on the front side of the lens.</a:t>
            </a:r>
          </a:p>
          <a:p>
            <a:pPr algn="just" rtl="0"/>
            <a:r>
              <a:rPr lang="en-US" sz="2000" dirty="0" smtClean="0">
                <a:solidFill>
                  <a:srgbClr val="C00000"/>
                </a:solidFill>
              </a:rPr>
              <a:t>■ </a:t>
            </a:r>
            <a:r>
              <a:rPr lang="en-US" sz="2000" b="1" dirty="0" smtClean="0">
                <a:solidFill>
                  <a:srgbClr val="C00000"/>
                </a:solidFill>
              </a:rPr>
              <a:t>Ray 2 is drawn through the center of the lens </a:t>
            </a:r>
            <a:r>
              <a:rPr lang="en-US" sz="2000" dirty="0" smtClean="0">
                <a:solidFill>
                  <a:srgbClr val="C00000"/>
                </a:solidFill>
              </a:rPr>
              <a:t>and continues in a straight line.</a:t>
            </a:r>
          </a:p>
          <a:p>
            <a:pPr algn="just" rtl="0"/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■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Ray 3 is drawn in the direction toward the focal point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on the back side of the lens and emerges from the lens parallel to the principal axis.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Ray Diagrams of Thin diverging  lens 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6"/>
          <p:cNvGrpSpPr/>
          <p:nvPr/>
        </p:nvGrpSpPr>
        <p:grpSpPr>
          <a:xfrm>
            <a:off x="357158" y="214290"/>
            <a:ext cx="8358246" cy="2500330"/>
            <a:chOff x="576357" y="1928802"/>
            <a:chExt cx="7786742" cy="2357454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152" t="17119" r="13530" b="43737"/>
            <a:stretch>
              <a:fillRect/>
            </a:stretch>
          </p:blipFill>
          <p:spPr bwMode="auto">
            <a:xfrm>
              <a:off x="576357" y="1928802"/>
              <a:ext cx="7786742" cy="23574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sp>
          <p:nvSpPr>
            <p:cNvPr id="5" name="مربع نص 4"/>
            <p:cNvSpPr txBox="1"/>
            <p:nvPr/>
          </p:nvSpPr>
          <p:spPr>
            <a:xfrm>
              <a:off x="2857488" y="2890686"/>
              <a:ext cx="285752" cy="32400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u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2857488" y="3212438"/>
              <a:ext cx="285752" cy="28800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v</a:t>
              </a:r>
              <a:endParaRPr lang="ar-SA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85884" y="3253087"/>
            <a:ext cx="671514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 The power of a thin lens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4000504"/>
            <a:ext cx="6715140" cy="230832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just" rtl="0"/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</a:rPr>
              <a:t>The power of a thin lens in diopters is given :</a:t>
            </a:r>
          </a:p>
          <a:p>
            <a:pPr algn="just" rtl="0"/>
            <a:r>
              <a:rPr lang="en-US" sz="2400" b="1" dirty="0" smtClean="0">
                <a:solidFill>
                  <a:srgbClr val="C00000"/>
                </a:solidFill>
              </a:rPr>
              <a:t>                                P=1/f  =  100/f</a:t>
            </a:r>
          </a:p>
          <a:p>
            <a:pPr algn="just" rtl="0"/>
            <a:r>
              <a:rPr lang="en-US" sz="2400" b="1" dirty="0" smtClean="0">
                <a:solidFill>
                  <a:srgbClr val="C00000"/>
                </a:solidFill>
              </a:rPr>
              <a:t>When we use the lens maker’s formula, we can write :</a:t>
            </a:r>
          </a:p>
          <a:p>
            <a:pPr algn="just" rtl="0"/>
            <a:r>
              <a:rPr lang="en-US" sz="2400" b="1" dirty="0" smtClean="0">
                <a:solidFill>
                  <a:srgbClr val="C00000"/>
                </a:solidFill>
              </a:rPr>
              <a:t>                                 P = (n-1)(1/r1-1/r2)</a:t>
            </a:r>
          </a:p>
          <a:p>
            <a:pPr algn="just" rtl="0"/>
            <a:r>
              <a:rPr lang="en-US" sz="2400" b="1" dirty="0" smtClean="0">
                <a:solidFill>
                  <a:srgbClr val="C00000"/>
                </a:solidFill>
              </a:rPr>
              <a:t>Where r1,r2 are two radii ,measured in meters .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3884" t="6801" r="4369" b="44600"/>
          <a:stretch>
            <a:fillRect/>
          </a:stretch>
        </p:blipFill>
        <p:spPr bwMode="auto">
          <a:xfrm>
            <a:off x="1115616" y="3284984"/>
            <a:ext cx="6912768" cy="324036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755576" y="476672"/>
            <a:ext cx="7560840" cy="2554545"/>
          </a:xfrm>
          <a:prstGeom prst="rect">
            <a:avLst/>
          </a:prstGeom>
          <a:solidFill>
            <a:schemeClr val="tx1"/>
          </a:solidFill>
          <a:ln w="41275" cmpd="tri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l" rtl="0"/>
            <a:r>
              <a:rPr lang="en-US" sz="2000" b="1" u="sng" dirty="0" smtClean="0">
                <a:solidFill>
                  <a:srgbClr val="C00000"/>
                </a:solidFill>
              </a:rPr>
              <a:t>Images Formed by a Converging Lens :</a:t>
            </a:r>
          </a:p>
          <a:p>
            <a:pPr algn="just" rtl="0"/>
            <a:r>
              <a:rPr lang="en-US" sz="2000" dirty="0" smtClean="0">
                <a:solidFill>
                  <a:schemeClr val="bg1"/>
                </a:solidFill>
              </a:rPr>
              <a:t>A converging lens has a focal length of 10.0 cm.</a:t>
            </a:r>
          </a:p>
          <a:p>
            <a:pPr marL="342900" indent="-342900" algn="just" rtl="0">
              <a:buAutoNum type="alphaUcParenBoth"/>
            </a:pPr>
            <a:r>
              <a:rPr lang="en-US" sz="2000" dirty="0" smtClean="0">
                <a:solidFill>
                  <a:schemeClr val="bg1"/>
                </a:solidFill>
              </a:rPr>
              <a:t>An object is placed 30.0 cm from the lens. Construct a ray diagram, find the image distance, and describe the image.</a:t>
            </a:r>
          </a:p>
          <a:p>
            <a:pPr marL="342900" indent="-342900" algn="just" rtl="0"/>
            <a:r>
              <a:rPr lang="en-US" sz="2000" dirty="0" smtClean="0">
                <a:solidFill>
                  <a:schemeClr val="bg1"/>
                </a:solidFill>
              </a:rPr>
              <a:t>(B) An object is placed 10.0 cm from the lens. Find the image distance and describe the image.</a:t>
            </a:r>
          </a:p>
          <a:p>
            <a:pPr algn="just" rtl="0"/>
            <a:r>
              <a:rPr lang="en-US" sz="2000" dirty="0" smtClean="0">
                <a:solidFill>
                  <a:schemeClr val="bg1"/>
                </a:solidFill>
              </a:rPr>
              <a:t>(C) An object is placed 5.00 cm from the lens. Construct a ray diagram, find the image distance, and describe the image.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95536" y="620688"/>
            <a:ext cx="8170771" cy="2308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 rtl="0"/>
            <a:r>
              <a:rPr lang="en-US" b="1" u="sng" dirty="0" smtClean="0">
                <a:solidFill>
                  <a:srgbClr val="C00000"/>
                </a:solidFill>
              </a:rPr>
              <a:t>Images Formed by a Diverging Lens:</a:t>
            </a:r>
          </a:p>
          <a:p>
            <a:pPr algn="just" rtl="0"/>
            <a:r>
              <a:rPr lang="en-US" dirty="0" smtClean="0">
                <a:solidFill>
                  <a:schemeClr val="bg1"/>
                </a:solidFill>
              </a:rPr>
              <a:t>A diverging lens has a focal length of 10.0 cm.</a:t>
            </a:r>
          </a:p>
          <a:p>
            <a:pPr algn="just" rtl="0"/>
            <a:r>
              <a:rPr lang="en-US" dirty="0" smtClean="0">
                <a:solidFill>
                  <a:schemeClr val="bg1"/>
                </a:solidFill>
              </a:rPr>
              <a:t>(A) An object is placed 30.0 cm from the lens. Construct a ray diagram, find the image distance, and describe the image.</a:t>
            </a:r>
          </a:p>
          <a:p>
            <a:pPr algn="just" rtl="0"/>
            <a:r>
              <a:rPr lang="en-US" dirty="0" smtClean="0">
                <a:solidFill>
                  <a:schemeClr val="bg1"/>
                </a:solidFill>
              </a:rPr>
              <a:t> (B) An object is placed 10.0 cm from the lens. Construct a ray diagram, find the image distance, and describe the image.</a:t>
            </a:r>
          </a:p>
          <a:p>
            <a:pPr algn="just" rtl="0"/>
            <a:r>
              <a:rPr lang="en-US" dirty="0" smtClean="0">
                <a:solidFill>
                  <a:schemeClr val="bg1"/>
                </a:solidFill>
              </a:rPr>
              <a:t>(C) An object is placed 5.00 cm from the lens. Construct a ray diagram, find the image distance, and describe the image.</a:t>
            </a:r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0194" t="12201" r="4369" b="44600"/>
          <a:stretch>
            <a:fillRect/>
          </a:stretch>
        </p:blipFill>
        <p:spPr bwMode="auto">
          <a:xfrm>
            <a:off x="611560" y="3356992"/>
            <a:ext cx="7848872" cy="280831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 smtClean="0">
                <a:solidFill>
                  <a:schemeClr val="bg1"/>
                </a:solidFill>
              </a:rPr>
              <a:t> The alternates positions of convex lens</a:t>
            </a:r>
            <a:endParaRPr lang="ar-SA" sz="2400" b="1" dirty="0">
              <a:solidFill>
                <a:schemeClr val="bg1"/>
              </a:solidFill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1643042" y="714356"/>
            <a:ext cx="5857916" cy="3000396"/>
            <a:chOff x="1643042" y="1071546"/>
            <a:chExt cx="5857916" cy="3000396"/>
          </a:xfrm>
        </p:grpSpPr>
        <p:sp>
          <p:nvSpPr>
            <p:cNvPr id="5" name="مستطيل 4"/>
            <p:cNvSpPr/>
            <p:nvPr/>
          </p:nvSpPr>
          <p:spPr>
            <a:xfrm>
              <a:off x="1643042" y="1071546"/>
              <a:ext cx="5857916" cy="30003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شكل بيضاوي 5"/>
            <p:cNvSpPr/>
            <p:nvPr/>
          </p:nvSpPr>
          <p:spPr>
            <a:xfrm>
              <a:off x="3857620" y="1428736"/>
              <a:ext cx="214314" cy="17145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شكل بيضاوي 6"/>
            <p:cNvSpPr/>
            <p:nvPr/>
          </p:nvSpPr>
          <p:spPr>
            <a:xfrm>
              <a:off x="5072066" y="1428736"/>
              <a:ext cx="214314" cy="17145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9" name="رابط مستقيم 8"/>
            <p:cNvCxnSpPr/>
            <p:nvPr/>
          </p:nvCxnSpPr>
          <p:spPr>
            <a:xfrm>
              <a:off x="1857356" y="2285992"/>
              <a:ext cx="5286412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شكل بيضاوي 9"/>
            <p:cNvSpPr/>
            <p:nvPr/>
          </p:nvSpPr>
          <p:spPr>
            <a:xfrm>
              <a:off x="2071670" y="2214554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شكل بيضاوي 10"/>
            <p:cNvSpPr/>
            <p:nvPr/>
          </p:nvSpPr>
          <p:spPr>
            <a:xfrm>
              <a:off x="6786578" y="2214554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3" name="رابط كسهم مستقيم 12"/>
            <p:cNvCxnSpPr/>
            <p:nvPr/>
          </p:nvCxnSpPr>
          <p:spPr>
            <a:xfrm>
              <a:off x="2143108" y="3571876"/>
              <a:ext cx="4714908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كسهم مستقيم 14"/>
            <p:cNvCxnSpPr/>
            <p:nvPr/>
          </p:nvCxnSpPr>
          <p:spPr>
            <a:xfrm>
              <a:off x="4071934" y="3071810"/>
              <a:ext cx="1000132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رابط كسهم مستقيم 18"/>
            <p:cNvCxnSpPr/>
            <p:nvPr/>
          </p:nvCxnSpPr>
          <p:spPr>
            <a:xfrm rot="10800000">
              <a:off x="2143108" y="2071678"/>
              <a:ext cx="1785950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كسهم مستقيم 20"/>
            <p:cNvCxnSpPr/>
            <p:nvPr/>
          </p:nvCxnSpPr>
          <p:spPr>
            <a:xfrm>
              <a:off x="4071934" y="2071678"/>
              <a:ext cx="2867044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مربع نص 22"/>
            <p:cNvSpPr txBox="1"/>
            <p:nvPr/>
          </p:nvSpPr>
          <p:spPr>
            <a:xfrm>
              <a:off x="2857488" y="1845222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u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4" name="مربع نص 23"/>
            <p:cNvSpPr txBox="1"/>
            <p:nvPr/>
          </p:nvSpPr>
          <p:spPr>
            <a:xfrm>
              <a:off x="5572132" y="1845222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 v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5" name="مربع نص 24"/>
            <p:cNvSpPr txBox="1"/>
            <p:nvPr/>
          </p:nvSpPr>
          <p:spPr>
            <a:xfrm>
              <a:off x="4357686" y="3345420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L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6" name="مربع نص 25"/>
            <p:cNvSpPr txBox="1"/>
            <p:nvPr/>
          </p:nvSpPr>
          <p:spPr>
            <a:xfrm>
              <a:off x="4357686" y="2857496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u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3428992" y="2345288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A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8" name="مربع نص 27"/>
            <p:cNvSpPr txBox="1"/>
            <p:nvPr/>
          </p:nvSpPr>
          <p:spPr>
            <a:xfrm>
              <a:off x="5357818" y="2357430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B </a:t>
              </a:r>
              <a:endParaRPr lang="ar-SA" dirty="0">
                <a:solidFill>
                  <a:schemeClr val="bg1"/>
                </a:solidFill>
              </a:endParaRPr>
            </a:p>
          </p:txBody>
        </p: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114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3" name="Group 29"/>
          <p:cNvGrpSpPr/>
          <p:nvPr/>
        </p:nvGrpSpPr>
        <p:grpSpPr>
          <a:xfrm>
            <a:off x="1142976" y="3852826"/>
            <a:ext cx="6786610" cy="2862322"/>
            <a:chOff x="1142976" y="3852826"/>
            <a:chExt cx="6786610" cy="2862322"/>
          </a:xfrm>
        </p:grpSpPr>
        <p:sp>
          <p:nvSpPr>
            <p:cNvPr id="22" name="TextBox 21"/>
            <p:cNvSpPr txBox="1"/>
            <p:nvPr/>
          </p:nvSpPr>
          <p:spPr>
            <a:xfrm>
              <a:off x="1142976" y="3852826"/>
              <a:ext cx="6786610" cy="28623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 rtlCol="1">
              <a:spAutoFit/>
            </a:bodyPr>
            <a:lstStyle/>
            <a:p>
              <a:pPr algn="just" rtl="0"/>
              <a:endParaRPr lang="en-US" sz="2000" dirty="0" smtClean="0">
                <a:solidFill>
                  <a:schemeClr val="bg1"/>
                </a:solidFill>
              </a:endParaRPr>
            </a:p>
            <a:p>
              <a:pPr algn="just" rtl="0"/>
              <a:endParaRPr lang="en-US" sz="2000" dirty="0" smtClean="0">
                <a:solidFill>
                  <a:schemeClr val="bg1"/>
                </a:solidFill>
              </a:endParaRPr>
            </a:p>
            <a:p>
              <a:pPr algn="just" rtl="0"/>
              <a:endParaRPr lang="en-US" sz="2000" dirty="0" smtClean="0">
                <a:solidFill>
                  <a:schemeClr val="bg1"/>
                </a:solidFill>
              </a:endParaRPr>
            </a:p>
            <a:p>
              <a:pPr algn="just" rtl="0"/>
              <a:r>
                <a:rPr lang="en-US" sz="2000" b="1" dirty="0" smtClean="0">
                  <a:solidFill>
                    <a:schemeClr val="bg1"/>
                  </a:solidFill>
                </a:rPr>
                <a:t>This relationship for calculate the focal distance of convention lens . We can find the length of image h by a length of the magnified image h1 in the first step and the smallest image in the second  step  h2   from:  </a:t>
              </a:r>
            </a:p>
            <a:p>
              <a:pPr algn="just" rtl="0"/>
              <a:endParaRPr lang="en-US" sz="2000" b="1" dirty="0" smtClean="0">
                <a:solidFill>
                  <a:schemeClr val="bg1"/>
                </a:solidFill>
              </a:endParaRPr>
            </a:p>
            <a:p>
              <a:pPr algn="just" rtl="0"/>
              <a:endParaRPr lang="ar-SA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1025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9990" y="4071942"/>
              <a:ext cx="1219200" cy="657225"/>
            </a:xfrm>
            <a:prstGeom prst="rect">
              <a:avLst/>
            </a:prstGeom>
            <a:noFill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48117" y="6143644"/>
              <a:ext cx="1266825" cy="39052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Thin lenses in contact </a:t>
            </a:r>
            <a:r>
              <a:rPr lang="en-US" sz="2400" b="1" dirty="0" smtClean="0"/>
              <a:t>s</a:t>
            </a:r>
            <a:endParaRPr lang="ar-SA" sz="2400" b="1" dirty="0">
              <a:solidFill>
                <a:schemeClr val="bg1"/>
              </a:solidFill>
            </a:endParaRPr>
          </a:p>
        </p:txBody>
      </p:sp>
      <p:grpSp>
        <p:nvGrpSpPr>
          <p:cNvPr id="3" name="Group 40"/>
          <p:cNvGrpSpPr/>
          <p:nvPr/>
        </p:nvGrpSpPr>
        <p:grpSpPr>
          <a:xfrm>
            <a:off x="1714480" y="1000108"/>
            <a:ext cx="6286544" cy="2928958"/>
            <a:chOff x="2117130" y="642918"/>
            <a:chExt cx="5143536" cy="2520266"/>
          </a:xfrm>
        </p:grpSpPr>
        <p:sp>
          <p:nvSpPr>
            <p:cNvPr id="4" name="مستطيل 4"/>
            <p:cNvSpPr/>
            <p:nvPr/>
          </p:nvSpPr>
          <p:spPr>
            <a:xfrm>
              <a:off x="2117130" y="642918"/>
              <a:ext cx="5143536" cy="25202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شكل بيضاوي 5"/>
            <p:cNvSpPr/>
            <p:nvPr/>
          </p:nvSpPr>
          <p:spPr>
            <a:xfrm>
              <a:off x="4286248" y="1071546"/>
              <a:ext cx="214314" cy="17145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شكل بيضاوي 6"/>
            <p:cNvSpPr/>
            <p:nvPr/>
          </p:nvSpPr>
          <p:spPr>
            <a:xfrm>
              <a:off x="4500562" y="1071546"/>
              <a:ext cx="214314" cy="17145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7" name="رابط مستقيم 8"/>
            <p:cNvCxnSpPr/>
            <p:nvPr/>
          </p:nvCxnSpPr>
          <p:spPr>
            <a:xfrm>
              <a:off x="2357422" y="1928802"/>
              <a:ext cx="4500594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شكل بيضاوي 9"/>
            <p:cNvSpPr/>
            <p:nvPr/>
          </p:nvSpPr>
          <p:spPr>
            <a:xfrm>
              <a:off x="2643174" y="1857364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شكل بيضاوي 10"/>
            <p:cNvSpPr/>
            <p:nvPr/>
          </p:nvSpPr>
          <p:spPr>
            <a:xfrm>
              <a:off x="5786446" y="1857364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1" name="رابط كسهم مستقيم 14"/>
            <p:cNvCxnSpPr/>
            <p:nvPr/>
          </p:nvCxnSpPr>
          <p:spPr>
            <a:xfrm>
              <a:off x="4572000" y="2143116"/>
              <a:ext cx="1285884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8"/>
            <p:cNvCxnSpPr/>
            <p:nvPr/>
          </p:nvCxnSpPr>
          <p:spPr>
            <a:xfrm rot="10800000">
              <a:off x="2714612" y="2143116"/>
              <a:ext cx="1785950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كسهم مستقيم 20"/>
            <p:cNvCxnSpPr/>
            <p:nvPr/>
          </p:nvCxnSpPr>
          <p:spPr>
            <a:xfrm>
              <a:off x="4500562" y="2643182"/>
              <a:ext cx="2143140" cy="1588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مربع نص 22"/>
            <p:cNvSpPr txBox="1"/>
            <p:nvPr/>
          </p:nvSpPr>
          <p:spPr>
            <a:xfrm>
              <a:off x="3357554" y="1988098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u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5" name="مربع نص 23"/>
            <p:cNvSpPr txBox="1"/>
            <p:nvPr/>
          </p:nvSpPr>
          <p:spPr>
            <a:xfrm>
              <a:off x="5786446" y="1916660"/>
              <a:ext cx="35719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 I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6" name="مربع نص 24"/>
            <p:cNvSpPr txBox="1"/>
            <p:nvPr/>
          </p:nvSpPr>
          <p:spPr>
            <a:xfrm>
              <a:off x="2292478" y="1626436"/>
              <a:ext cx="35719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O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7" name="مربع نص 25"/>
            <p:cNvSpPr txBox="1"/>
            <p:nvPr/>
          </p:nvSpPr>
          <p:spPr>
            <a:xfrm>
              <a:off x="4344697" y="1500174"/>
              <a:ext cx="28575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b="1" dirty="0" smtClean="0">
                  <a:solidFill>
                    <a:srgbClr val="C00000"/>
                  </a:solidFill>
                </a:rPr>
                <a:t>C</a:t>
              </a:r>
              <a:endParaRPr lang="ar-SA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مربع نص 26"/>
            <p:cNvSpPr txBox="1"/>
            <p:nvPr/>
          </p:nvSpPr>
          <p:spPr>
            <a:xfrm>
              <a:off x="3857620" y="928670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A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9" name="مربع نص 27"/>
            <p:cNvSpPr txBox="1"/>
            <p:nvPr/>
          </p:nvSpPr>
          <p:spPr>
            <a:xfrm>
              <a:off x="4688898" y="928670"/>
              <a:ext cx="35719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B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4" name="شكل بيضاوي 10"/>
            <p:cNvSpPr/>
            <p:nvPr/>
          </p:nvSpPr>
          <p:spPr>
            <a:xfrm>
              <a:off x="6500826" y="1857364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مربع نص 23"/>
            <p:cNvSpPr txBox="1"/>
            <p:nvPr/>
          </p:nvSpPr>
          <p:spPr>
            <a:xfrm>
              <a:off x="5072066" y="2000240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v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29" name="مربع نص 23"/>
            <p:cNvSpPr txBox="1"/>
            <p:nvPr/>
          </p:nvSpPr>
          <p:spPr>
            <a:xfrm>
              <a:off x="5357818" y="2428868"/>
              <a:ext cx="35719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v</a:t>
              </a:r>
              <a:r>
                <a:rPr lang="en-US" baseline="30000" dirty="0" smtClean="0">
                  <a:solidFill>
                    <a:schemeClr val="bg1"/>
                  </a:solidFill>
                  <a:latin typeface="Calibri"/>
                </a:rPr>
                <a:t>’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30" name="مربع نص 23"/>
            <p:cNvSpPr txBox="1"/>
            <p:nvPr/>
          </p:nvSpPr>
          <p:spPr>
            <a:xfrm>
              <a:off x="6429388" y="1928802"/>
              <a:ext cx="35719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ar-SA" baseline="30000" dirty="0" smtClean="0">
                  <a:solidFill>
                    <a:schemeClr val="bg1"/>
                  </a:solidFill>
                  <a:latin typeface="Calibri"/>
                </a:rPr>
                <a:t>’</a:t>
              </a:r>
              <a:r>
                <a:rPr lang="en-US" dirty="0" smtClean="0">
                  <a:solidFill>
                    <a:schemeClr val="bg1"/>
                  </a:solidFill>
                </a:rPr>
                <a:t> I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cxnSp>
          <p:nvCxnSpPr>
            <p:cNvPr id="32" name="Straight Arrow Connector 31"/>
            <p:cNvCxnSpPr>
              <a:stCxn id="8" idx="7"/>
              <a:endCxn id="5" idx="7"/>
            </p:cNvCxnSpPr>
            <p:nvPr/>
          </p:nvCxnSpPr>
          <p:spPr>
            <a:xfrm rot="5400000" flipH="1" flipV="1">
              <a:off x="3339322" y="748434"/>
              <a:ext cx="555658" cy="1704050"/>
            </a:xfrm>
            <a:prstGeom prst="straightConnector1">
              <a:avLst/>
            </a:prstGeom>
            <a:ln w="158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5" idx="7"/>
              <a:endCxn id="9" idx="1"/>
            </p:cNvCxnSpPr>
            <p:nvPr/>
          </p:nvCxnSpPr>
          <p:spPr>
            <a:xfrm rot="16200000" flipH="1">
              <a:off x="4860444" y="931362"/>
              <a:ext cx="555658" cy="1338194"/>
            </a:xfrm>
            <a:prstGeom prst="straightConnector1">
              <a:avLst/>
            </a:prstGeom>
            <a:ln w="158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>
            <a:stCxn id="5" idx="7"/>
            <a:endCxn id="24" idx="1"/>
          </p:cNvCxnSpPr>
          <p:nvPr/>
        </p:nvCxnSpPr>
        <p:spPr>
          <a:xfrm rot="16200000" flipH="1">
            <a:off x="5520671" y="858576"/>
            <a:ext cx="645764" cy="2508701"/>
          </a:xfrm>
          <a:prstGeom prst="straightConnector1">
            <a:avLst/>
          </a:prstGeom>
          <a:ln w="15875">
            <a:solidFill>
              <a:schemeClr val="bg1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pSp>
        <p:nvGrpSpPr>
          <p:cNvPr id="10" name="Group 47"/>
          <p:cNvGrpSpPr/>
          <p:nvPr/>
        </p:nvGrpSpPr>
        <p:grpSpPr>
          <a:xfrm>
            <a:off x="571472" y="4078152"/>
            <a:ext cx="8215370" cy="2494120"/>
            <a:chOff x="428596" y="3857628"/>
            <a:chExt cx="8215370" cy="2708434"/>
          </a:xfrm>
        </p:grpSpPr>
        <p:sp>
          <p:nvSpPr>
            <p:cNvPr id="42" name="TextBox 41"/>
            <p:cNvSpPr txBox="1"/>
            <p:nvPr/>
          </p:nvSpPr>
          <p:spPr>
            <a:xfrm>
              <a:off x="428596" y="3857628"/>
              <a:ext cx="8215370" cy="27084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 rtlCol="1">
              <a:spAutoFit/>
            </a:bodyPr>
            <a:lstStyle/>
            <a:p>
              <a:pPr algn="just" rtl="0"/>
              <a:r>
                <a:rPr lang="en-US" sz="2000" b="1" dirty="0" smtClean="0">
                  <a:solidFill>
                    <a:schemeClr val="bg1"/>
                  </a:solidFill>
                </a:rPr>
                <a:t>When two thin lenses are placed in contact they will act as a single lens ,so the focal length of the combination is equal to the sum of the reciprocals of  focal lengths of individual lenses</a:t>
              </a:r>
              <a:r>
                <a:rPr lang="en-US" dirty="0" smtClean="0">
                  <a:solidFill>
                    <a:schemeClr val="bg1"/>
                  </a:solidFill>
                </a:rPr>
                <a:t>.</a:t>
              </a:r>
            </a:p>
            <a:p>
              <a:pPr algn="just" rtl="0"/>
              <a:endParaRPr lang="en-US" dirty="0" smtClean="0">
                <a:solidFill>
                  <a:schemeClr val="bg1"/>
                </a:solidFill>
              </a:endParaRPr>
            </a:p>
            <a:p>
              <a:pPr algn="just" rtl="0"/>
              <a:endParaRPr lang="en-US" dirty="0" smtClean="0">
                <a:solidFill>
                  <a:schemeClr val="bg1"/>
                </a:solidFill>
              </a:endParaRPr>
            </a:p>
            <a:p>
              <a:pPr algn="just" rtl="0"/>
              <a:r>
                <a:rPr lang="en-US" sz="2000" b="1" dirty="0" smtClean="0">
                  <a:solidFill>
                    <a:schemeClr val="bg1"/>
                  </a:solidFill>
                </a:rPr>
                <a:t>We can write the power of the combination</a:t>
              </a:r>
            </a:p>
            <a:p>
              <a:pPr algn="just" rtl="0"/>
              <a:endParaRPr lang="en-US" dirty="0" smtClean="0">
                <a:solidFill>
                  <a:schemeClr val="bg1"/>
                </a:solidFill>
              </a:endParaRPr>
            </a:p>
            <a:p>
              <a:pPr algn="just" rtl="0"/>
              <a:endParaRPr lang="en-US" dirty="0" smtClean="0">
                <a:solidFill>
                  <a:schemeClr val="bg1"/>
                </a:solidFill>
              </a:endParaRPr>
            </a:p>
            <a:p>
              <a:pPr algn="just" rtl="0"/>
              <a:endParaRPr lang="ar-SA" dirty="0">
                <a:solidFill>
                  <a:schemeClr val="bg1"/>
                </a:solidFill>
              </a:endParaRPr>
            </a:p>
          </p:txBody>
        </p:sp>
        <p:pic>
          <p:nvPicPr>
            <p:cNvPr id="1025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8645" y="4783289"/>
              <a:ext cx="1304925" cy="619125"/>
            </a:xfrm>
            <a:prstGeom prst="rect">
              <a:avLst/>
            </a:prstGeom>
            <a:noFill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57686" y="5990432"/>
              <a:ext cx="1400175" cy="342900"/>
            </a:xfrm>
            <a:prstGeom prst="rect">
              <a:avLst/>
            </a:prstGeom>
            <a:noFill/>
          </p:spPr>
        </p:pic>
      </p:grpSp>
      <p:grpSp>
        <p:nvGrpSpPr>
          <p:cNvPr id="20" name="Group 51"/>
          <p:cNvGrpSpPr/>
          <p:nvPr/>
        </p:nvGrpSpPr>
        <p:grpSpPr>
          <a:xfrm>
            <a:off x="71406" y="571480"/>
            <a:ext cx="3214710" cy="1071570"/>
            <a:chOff x="1571604" y="3500438"/>
            <a:chExt cx="3214710" cy="1071570"/>
          </a:xfrm>
        </p:grpSpPr>
        <p:sp>
          <p:nvSpPr>
            <p:cNvPr id="50" name="Rectangular Callout 49"/>
            <p:cNvSpPr/>
            <p:nvPr/>
          </p:nvSpPr>
          <p:spPr>
            <a:xfrm>
              <a:off x="1571604" y="3500438"/>
              <a:ext cx="3214710" cy="1071570"/>
            </a:xfrm>
            <a:prstGeom prst="wedgeRectCallout">
              <a:avLst>
                <a:gd name="adj1" fmla="val 51412"/>
                <a:gd name="adj2" fmla="val 85544"/>
              </a:avLst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43042" y="3571876"/>
              <a:ext cx="3071834" cy="9233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just" rtl="0"/>
              <a:r>
                <a:rPr lang="en-US" b="1" dirty="0" smtClean="0">
                  <a:solidFill>
                    <a:srgbClr val="C00000"/>
                  </a:solidFill>
                </a:rPr>
                <a:t>the image formed by the first lens is located as if the second lens were not present</a:t>
              </a:r>
              <a:r>
                <a:rPr lang="en-US" b="1" dirty="0" smtClean="0">
                  <a:solidFill>
                    <a:schemeClr val="bg1"/>
                  </a:solidFill>
                </a:rPr>
                <a:t>.</a:t>
              </a:r>
              <a:endParaRPr lang="ar-S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52"/>
          <p:cNvGrpSpPr/>
          <p:nvPr/>
        </p:nvGrpSpPr>
        <p:grpSpPr>
          <a:xfrm>
            <a:off x="5500694" y="571478"/>
            <a:ext cx="3615230" cy="1285886"/>
            <a:chOff x="1500198" y="3571876"/>
            <a:chExt cx="3500462" cy="1143008"/>
          </a:xfrm>
        </p:grpSpPr>
        <p:sp>
          <p:nvSpPr>
            <p:cNvPr id="54" name="Rectangular Callout 53"/>
            <p:cNvSpPr/>
            <p:nvPr/>
          </p:nvSpPr>
          <p:spPr>
            <a:xfrm>
              <a:off x="1500198" y="3571876"/>
              <a:ext cx="3500462" cy="1143008"/>
            </a:xfrm>
            <a:prstGeom prst="wedgeRectCallout">
              <a:avLst>
                <a:gd name="adj1" fmla="val -21685"/>
                <a:gd name="adj2" fmla="val 80832"/>
              </a:avLst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00198" y="3610649"/>
              <a:ext cx="3458507" cy="85023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just" rtl="0"/>
              <a:r>
                <a:rPr lang="en-US" b="1" dirty="0" smtClean="0">
                  <a:solidFill>
                    <a:srgbClr val="C00000"/>
                  </a:solidFill>
                </a:rPr>
                <a:t>Then a ray diagram is drawn for the second lens, with the image formed by the first lens now serving as the object for the second lens</a:t>
              </a:r>
              <a:r>
                <a:rPr lang="en-US" dirty="0" smtClean="0"/>
                <a:t>.</a:t>
              </a:r>
              <a:endParaRPr lang="ar-SA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7" name="شكل بيضاوي 5"/>
          <p:cNvSpPr/>
          <p:nvPr/>
        </p:nvSpPr>
        <p:spPr>
          <a:xfrm>
            <a:off x="3528316" y="1571612"/>
            <a:ext cx="472180" cy="3187496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6"/>
          <p:cNvSpPr/>
          <p:nvPr/>
        </p:nvSpPr>
        <p:spPr>
          <a:xfrm>
            <a:off x="5352585" y="1571612"/>
            <a:ext cx="433861" cy="3187496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رابط مستقيم 8"/>
          <p:cNvCxnSpPr/>
          <p:nvPr/>
        </p:nvCxnSpPr>
        <p:spPr>
          <a:xfrm>
            <a:off x="214282" y="3071810"/>
            <a:ext cx="8643998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8"/>
          <p:cNvCxnSpPr/>
          <p:nvPr/>
        </p:nvCxnSpPr>
        <p:spPr>
          <a:xfrm rot="10800000">
            <a:off x="500033" y="4498982"/>
            <a:ext cx="3071835" cy="1588"/>
          </a:xfrm>
          <a:prstGeom prst="straightConnector1">
            <a:avLst/>
          </a:prstGeom>
          <a:ln w="15875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20"/>
          <p:cNvCxnSpPr/>
          <p:nvPr/>
        </p:nvCxnSpPr>
        <p:spPr>
          <a:xfrm>
            <a:off x="3882860" y="4857760"/>
            <a:ext cx="4903982" cy="1588"/>
          </a:xfrm>
          <a:prstGeom prst="straightConnector1">
            <a:avLst/>
          </a:prstGeom>
          <a:ln w="15875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22"/>
          <p:cNvSpPr txBox="1"/>
          <p:nvPr/>
        </p:nvSpPr>
        <p:spPr>
          <a:xfrm>
            <a:off x="1785918" y="4286256"/>
            <a:ext cx="55756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u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8" name="مربع نص 24"/>
          <p:cNvSpPr txBox="1"/>
          <p:nvPr/>
        </p:nvSpPr>
        <p:spPr>
          <a:xfrm>
            <a:off x="228225" y="1500174"/>
            <a:ext cx="55756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I    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9" name="مربع نص 25"/>
          <p:cNvSpPr txBox="1"/>
          <p:nvPr/>
        </p:nvSpPr>
        <p:spPr>
          <a:xfrm>
            <a:off x="6286512" y="4643446"/>
            <a:ext cx="55756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0" name="مربع نص 26"/>
          <p:cNvSpPr txBox="1"/>
          <p:nvPr/>
        </p:nvSpPr>
        <p:spPr>
          <a:xfrm>
            <a:off x="3371497" y="3201186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A1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1" name="مربع نص 27"/>
          <p:cNvSpPr txBox="1"/>
          <p:nvPr/>
        </p:nvSpPr>
        <p:spPr>
          <a:xfrm>
            <a:off x="5286380" y="3224891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A2 </a:t>
            </a:r>
            <a:endParaRPr lang="ar-SA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>
            <a:stCxn id="7" idx="0"/>
            <a:endCxn id="7" idx="4"/>
          </p:cNvCxnSpPr>
          <p:nvPr/>
        </p:nvCxnSpPr>
        <p:spPr>
          <a:xfrm rot="16200000" flipH="1">
            <a:off x="2170658" y="3165360"/>
            <a:ext cx="3187496" cy="1588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8" idx="0"/>
          </p:cNvCxnSpPr>
          <p:nvPr/>
        </p:nvCxnSpPr>
        <p:spPr>
          <a:xfrm rot="16200000" flipH="1">
            <a:off x="3963470" y="3177658"/>
            <a:ext cx="3214708" cy="2616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714744" y="300037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5500694" y="300037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Right Arrow 28"/>
          <p:cNvSpPr/>
          <p:nvPr/>
        </p:nvSpPr>
        <p:spPr>
          <a:xfrm rot="16200000">
            <a:off x="-125048" y="2339571"/>
            <a:ext cx="1214445" cy="250031"/>
          </a:xfrm>
          <a:prstGeom prst="rightArrow">
            <a:avLst>
              <a:gd name="adj1" fmla="val 50000"/>
              <a:gd name="adj2" fmla="val 703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-214743" y="3858025"/>
            <a:ext cx="1427966" cy="1588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714612" y="300037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Oval 38"/>
          <p:cNvSpPr/>
          <p:nvPr/>
        </p:nvSpPr>
        <p:spPr>
          <a:xfrm>
            <a:off x="7858148" y="300037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Oval 39"/>
          <p:cNvSpPr/>
          <p:nvPr/>
        </p:nvSpPr>
        <p:spPr>
          <a:xfrm>
            <a:off x="6500826" y="300037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Oval 41"/>
          <p:cNvSpPr/>
          <p:nvPr/>
        </p:nvSpPr>
        <p:spPr>
          <a:xfrm>
            <a:off x="1857356" y="300037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مربع نص 22"/>
          <p:cNvSpPr txBox="1"/>
          <p:nvPr/>
        </p:nvSpPr>
        <p:spPr>
          <a:xfrm>
            <a:off x="2500298" y="3214686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F2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49" name="مربع نص 22"/>
          <p:cNvSpPr txBox="1"/>
          <p:nvPr/>
        </p:nvSpPr>
        <p:spPr>
          <a:xfrm>
            <a:off x="1656985" y="3214686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F1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0" name="مربع نص 22"/>
          <p:cNvSpPr txBox="1"/>
          <p:nvPr/>
        </p:nvSpPr>
        <p:spPr>
          <a:xfrm>
            <a:off x="7657777" y="3214686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 </a:t>
            </a:r>
            <a:r>
              <a:rPr lang="en-US" baseline="30000" dirty="0" smtClean="0">
                <a:solidFill>
                  <a:schemeClr val="bg1"/>
                </a:solidFill>
                <a:latin typeface="Calibri"/>
              </a:rPr>
              <a:t>’</a:t>
            </a:r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7" name="مربع نص 24"/>
          <p:cNvSpPr txBox="1"/>
          <p:nvPr/>
        </p:nvSpPr>
        <p:spPr>
          <a:xfrm>
            <a:off x="3071802" y="1500174"/>
            <a:ext cx="5575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T  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1" name="مربع نص 22"/>
          <p:cNvSpPr txBox="1"/>
          <p:nvPr/>
        </p:nvSpPr>
        <p:spPr>
          <a:xfrm>
            <a:off x="6300455" y="3214686"/>
            <a:ext cx="55756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 </a:t>
            </a:r>
            <a:r>
              <a:rPr lang="en-US" baseline="30000" dirty="0" smtClean="0">
                <a:solidFill>
                  <a:schemeClr val="bg1"/>
                </a:solidFill>
                <a:latin typeface="Calibri"/>
              </a:rPr>
              <a:t>’</a:t>
            </a:r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08" name="مربع نص 24"/>
          <p:cNvSpPr txBox="1"/>
          <p:nvPr/>
        </p:nvSpPr>
        <p:spPr>
          <a:xfrm>
            <a:off x="7358082" y="3488296"/>
            <a:ext cx="357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-32" y="-24"/>
            <a:ext cx="857256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1-Appling the graphical method of  thin lens combinations with disregard the second lens . </a:t>
            </a:r>
            <a:endParaRPr lang="ar-SA" dirty="0">
              <a:solidFill>
                <a:schemeClr val="bg1"/>
              </a:solidFill>
            </a:endParaRPr>
          </a:p>
        </p:txBody>
      </p:sp>
      <p:grpSp>
        <p:nvGrpSpPr>
          <p:cNvPr id="2" name="Group 130"/>
          <p:cNvGrpSpPr/>
          <p:nvPr/>
        </p:nvGrpSpPr>
        <p:grpSpPr>
          <a:xfrm>
            <a:off x="71406" y="571480"/>
            <a:ext cx="3571902" cy="1000131"/>
            <a:chOff x="357158" y="571480"/>
            <a:chExt cx="5012186" cy="1000131"/>
          </a:xfrm>
        </p:grpSpPr>
        <p:sp>
          <p:nvSpPr>
            <p:cNvPr id="128" name="TextBox 127"/>
            <p:cNvSpPr txBox="1"/>
            <p:nvPr/>
          </p:nvSpPr>
          <p:spPr>
            <a:xfrm>
              <a:off x="357158" y="571480"/>
              <a:ext cx="4611208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1">
              <a:spAutoFit/>
            </a:bodyPr>
            <a:lstStyle/>
            <a:p>
              <a:pPr algn="just" rtl="0"/>
              <a:r>
                <a:rPr lang="en-US" dirty="0" smtClean="0">
                  <a:solidFill>
                    <a:schemeClr val="bg1"/>
                  </a:solidFill>
                </a:rPr>
                <a:t>2-Find the image I1of object I which produced by the first lens .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cxnSp>
          <p:nvCxnSpPr>
            <p:cNvPr id="130" name="Straight Arrow Connector 129"/>
            <p:cNvCxnSpPr>
              <a:stCxn id="128" idx="2"/>
            </p:cNvCxnSpPr>
            <p:nvPr/>
          </p:nvCxnSpPr>
          <p:spPr>
            <a:xfrm rot="16200000" flipH="1">
              <a:off x="3839153" y="41420"/>
              <a:ext cx="353801" cy="2706581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43"/>
          <p:cNvGrpSpPr/>
          <p:nvPr/>
        </p:nvGrpSpPr>
        <p:grpSpPr>
          <a:xfrm>
            <a:off x="4071934" y="3071810"/>
            <a:ext cx="5000660" cy="3714776"/>
            <a:chOff x="4071934" y="3071810"/>
            <a:chExt cx="5000660" cy="3714776"/>
          </a:xfrm>
        </p:grpSpPr>
        <p:sp>
          <p:nvSpPr>
            <p:cNvPr id="106" name="Right Arrow 105"/>
            <p:cNvSpPr/>
            <p:nvPr/>
          </p:nvSpPr>
          <p:spPr>
            <a:xfrm rot="5400000">
              <a:off x="8268916" y="3446860"/>
              <a:ext cx="1000132" cy="250031"/>
            </a:xfrm>
            <a:prstGeom prst="rightArrow">
              <a:avLst>
                <a:gd name="adj1" fmla="val 50000"/>
                <a:gd name="adj2" fmla="val 70367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7" name="مربع نص 24"/>
            <p:cNvSpPr txBox="1"/>
            <p:nvPr/>
          </p:nvSpPr>
          <p:spPr>
            <a:xfrm>
              <a:off x="8515033" y="4143380"/>
              <a:ext cx="557561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I1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071934" y="6140255"/>
              <a:ext cx="5000660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1">
              <a:spAutoFit/>
            </a:bodyPr>
            <a:lstStyle/>
            <a:p>
              <a:pPr algn="just" rtl="0"/>
              <a:r>
                <a:rPr lang="en-US" dirty="0" smtClean="0">
                  <a:solidFill>
                    <a:schemeClr val="bg1"/>
                  </a:solidFill>
                </a:rPr>
                <a:t>4-The image I1 is real  and inverted, that is become the object of the second lens (virtual object).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cxnSp>
          <p:nvCxnSpPr>
            <p:cNvPr id="143" name="Straight Arrow Connector 142"/>
            <p:cNvCxnSpPr/>
            <p:nvPr/>
          </p:nvCxnSpPr>
          <p:spPr>
            <a:xfrm rot="5400000" flipH="1" flipV="1">
              <a:off x="7465239" y="4964917"/>
              <a:ext cx="1928826" cy="42862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87"/>
          <p:cNvGrpSpPr/>
          <p:nvPr/>
        </p:nvGrpSpPr>
        <p:grpSpPr>
          <a:xfrm>
            <a:off x="571472" y="642918"/>
            <a:ext cx="8215370" cy="3429024"/>
            <a:chOff x="571472" y="642918"/>
            <a:chExt cx="8215370" cy="3429024"/>
          </a:xfrm>
        </p:grpSpPr>
        <p:sp>
          <p:nvSpPr>
            <p:cNvPr id="101" name="مربع نص 24"/>
            <p:cNvSpPr txBox="1"/>
            <p:nvPr/>
          </p:nvSpPr>
          <p:spPr>
            <a:xfrm>
              <a:off x="4085877" y="2202412"/>
              <a:ext cx="557561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W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 164"/>
            <p:cNvGrpSpPr/>
            <p:nvPr/>
          </p:nvGrpSpPr>
          <p:grpSpPr>
            <a:xfrm>
              <a:off x="571472" y="642918"/>
              <a:ext cx="8215370" cy="3429024"/>
              <a:chOff x="571472" y="642918"/>
              <a:chExt cx="8215370" cy="3429024"/>
            </a:xfrm>
          </p:grpSpPr>
          <p:grpSp>
            <p:nvGrpSpPr>
              <p:cNvPr id="10" name="Group 77"/>
              <p:cNvGrpSpPr/>
              <p:nvPr/>
            </p:nvGrpSpPr>
            <p:grpSpPr>
              <a:xfrm>
                <a:off x="571472" y="1928800"/>
                <a:ext cx="3207738" cy="571504"/>
                <a:chOff x="576888" y="1908656"/>
                <a:chExt cx="3137856" cy="377336"/>
              </a:xfrm>
            </p:grpSpPr>
            <p:cxnSp>
              <p:nvCxnSpPr>
                <p:cNvPr id="63" name="Straight Arrow Connector 62"/>
                <p:cNvCxnSpPr/>
                <p:nvPr/>
              </p:nvCxnSpPr>
              <p:spPr>
                <a:xfrm>
                  <a:off x="576888" y="1908656"/>
                  <a:ext cx="3137856" cy="377336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Arrow Connector 63"/>
                <p:cNvCxnSpPr/>
                <p:nvPr/>
              </p:nvCxnSpPr>
              <p:spPr>
                <a:xfrm rot="21480000">
                  <a:off x="1571604" y="2014486"/>
                  <a:ext cx="979673" cy="142770"/>
                </a:xfrm>
                <a:prstGeom prst="straightConnector1">
                  <a:avLst/>
                </a:prstGeom>
                <a:ln w="15875">
                  <a:solidFill>
                    <a:srgbClr val="FF0000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62"/>
              <p:cNvGrpSpPr/>
              <p:nvPr/>
            </p:nvGrpSpPr>
            <p:grpSpPr>
              <a:xfrm>
                <a:off x="3786182" y="642918"/>
                <a:ext cx="5000660" cy="3429024"/>
                <a:chOff x="3786182" y="642918"/>
                <a:chExt cx="5000660" cy="3429024"/>
              </a:xfrm>
            </p:grpSpPr>
            <p:grpSp>
              <p:nvGrpSpPr>
                <p:cNvPr id="12" name="Group 94"/>
                <p:cNvGrpSpPr/>
                <p:nvPr/>
              </p:nvGrpSpPr>
              <p:grpSpPr>
                <a:xfrm>
                  <a:off x="3786182" y="2500306"/>
                  <a:ext cx="5000660" cy="1571636"/>
                  <a:chOff x="507006" y="1869506"/>
                  <a:chExt cx="3207738" cy="416486"/>
                </a:xfrm>
              </p:grpSpPr>
              <p:cxnSp>
                <p:nvCxnSpPr>
                  <p:cNvPr id="96" name="Straight Arrow Connector 95"/>
                  <p:cNvCxnSpPr/>
                  <p:nvPr/>
                </p:nvCxnSpPr>
                <p:spPr>
                  <a:xfrm rot="16200000" flipH="1">
                    <a:off x="1902632" y="473880"/>
                    <a:ext cx="416486" cy="3207738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Arrow Connector 96"/>
                  <p:cNvCxnSpPr/>
                  <p:nvPr/>
                </p:nvCxnSpPr>
                <p:spPr>
                  <a:xfrm>
                    <a:off x="646473" y="1884381"/>
                    <a:ext cx="790312" cy="104122"/>
                  </a:xfrm>
                  <a:prstGeom prst="straightConnector1">
                    <a:avLst/>
                  </a:prstGeom>
                  <a:ln w="22225">
                    <a:solidFill>
                      <a:srgbClr val="FF0000"/>
                    </a:solidFill>
                    <a:tailEnd type="arrow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9" name="TextBox 158"/>
                <p:cNvSpPr txBox="1"/>
                <p:nvPr/>
              </p:nvSpPr>
              <p:spPr>
                <a:xfrm>
                  <a:off x="4071934" y="642918"/>
                  <a:ext cx="4572032" cy="646331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algn="just" rtl="0"/>
                  <a:r>
                    <a:rPr lang="en-US" dirty="0" smtClean="0">
                      <a:solidFill>
                        <a:schemeClr val="bg1"/>
                      </a:solidFill>
                    </a:rPr>
                    <a:t>5- We construct a 4 ray by drawing line 9 from I1 to W pass through the center of second lens. </a:t>
                  </a:r>
                  <a:endParaRPr lang="ar-SA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61" name="Straight Arrow Connector 160"/>
                <p:cNvCxnSpPr/>
                <p:nvPr/>
              </p:nvCxnSpPr>
              <p:spPr>
                <a:xfrm rot="5400000">
                  <a:off x="4250529" y="1750207"/>
                  <a:ext cx="1428760" cy="500066"/>
                </a:xfrm>
                <a:prstGeom prst="straightConnector1">
                  <a:avLst/>
                </a:prstGeom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" name="Group 172"/>
          <p:cNvGrpSpPr/>
          <p:nvPr/>
        </p:nvGrpSpPr>
        <p:grpSpPr>
          <a:xfrm>
            <a:off x="3714744" y="2500306"/>
            <a:ext cx="5072098" cy="3289537"/>
            <a:chOff x="3714744" y="2500306"/>
            <a:chExt cx="5072098" cy="3289537"/>
          </a:xfrm>
        </p:grpSpPr>
        <p:sp>
          <p:nvSpPr>
            <p:cNvPr id="117" name="مربع نص 24"/>
            <p:cNvSpPr txBox="1"/>
            <p:nvPr/>
          </p:nvSpPr>
          <p:spPr>
            <a:xfrm>
              <a:off x="4371629" y="4202676"/>
              <a:ext cx="48612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7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oup 171"/>
            <p:cNvGrpSpPr/>
            <p:nvPr/>
          </p:nvGrpSpPr>
          <p:grpSpPr>
            <a:xfrm>
              <a:off x="3714744" y="2500306"/>
              <a:ext cx="5072098" cy="3289537"/>
              <a:chOff x="3714744" y="2500306"/>
              <a:chExt cx="5072098" cy="3289537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3714744" y="4643446"/>
                <a:ext cx="1857388" cy="1588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flipV="1">
                <a:off x="5572132" y="2500306"/>
                <a:ext cx="3214710" cy="2143140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TextBox 166"/>
              <p:cNvSpPr txBox="1"/>
              <p:nvPr/>
            </p:nvSpPr>
            <p:spPr>
              <a:xfrm>
                <a:off x="3929058" y="5143512"/>
                <a:ext cx="2286016" cy="64633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just" rtl="0"/>
                <a:r>
                  <a:rPr lang="en-US" dirty="0" smtClean="0">
                    <a:solidFill>
                      <a:schemeClr val="bg1"/>
                    </a:solidFill>
                  </a:rPr>
                  <a:t>6-Ray 7 is refracted by second lens to F </a:t>
                </a:r>
                <a:r>
                  <a:rPr lang="en-US" baseline="30000" dirty="0" smtClean="0">
                    <a:solidFill>
                      <a:schemeClr val="bg1"/>
                    </a:solidFill>
                    <a:latin typeface="Calibri"/>
                  </a:rPr>
                  <a:t>’</a:t>
                </a:r>
                <a:r>
                  <a:rPr lang="en-US" dirty="0" smtClean="0">
                    <a:solidFill>
                      <a:schemeClr val="bg1"/>
                    </a:solidFill>
                    <a:latin typeface="Calibri"/>
                  </a:rPr>
                  <a:t>2.</a:t>
                </a:r>
                <a:endParaRPr lang="ar-SA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0" name="Straight Arrow Connector 169"/>
              <p:cNvCxnSpPr>
                <a:stCxn id="167" idx="0"/>
              </p:cNvCxnSpPr>
              <p:nvPr/>
            </p:nvCxnSpPr>
            <p:spPr>
              <a:xfrm rot="16200000" flipV="1">
                <a:off x="4750595" y="4822041"/>
                <a:ext cx="500066" cy="142876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177"/>
          <p:cNvGrpSpPr/>
          <p:nvPr/>
        </p:nvGrpSpPr>
        <p:grpSpPr>
          <a:xfrm>
            <a:off x="5857884" y="1505538"/>
            <a:ext cx="2857520" cy="2066338"/>
            <a:chOff x="5857884" y="1505538"/>
            <a:chExt cx="2857520" cy="2066338"/>
          </a:xfrm>
        </p:grpSpPr>
        <p:sp>
          <p:nvSpPr>
            <p:cNvPr id="121" name="Right Arrow 120"/>
            <p:cNvSpPr/>
            <p:nvPr/>
          </p:nvSpPr>
          <p:spPr>
            <a:xfrm rot="5400000">
              <a:off x="6929453" y="3214687"/>
              <a:ext cx="500065" cy="214314"/>
            </a:xfrm>
            <a:prstGeom prst="rightArrow">
              <a:avLst>
                <a:gd name="adj1" fmla="val 50000"/>
                <a:gd name="adj2" fmla="val 703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3" name="مربع نص 24"/>
            <p:cNvSpPr txBox="1"/>
            <p:nvPr/>
          </p:nvSpPr>
          <p:spPr>
            <a:xfrm>
              <a:off x="6858016" y="2643182"/>
              <a:ext cx="557561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1">
              <a:spAutoFit/>
            </a:bodyPr>
            <a:lstStyle/>
            <a:p>
              <a:pPr algn="just"/>
              <a:r>
                <a:rPr lang="en-US" dirty="0" smtClean="0">
                  <a:solidFill>
                    <a:schemeClr val="bg1"/>
                  </a:solidFill>
                </a:rPr>
                <a:t>I2  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857884" y="1505538"/>
              <a:ext cx="2857520" cy="92333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1">
              <a:spAutoFit/>
            </a:bodyPr>
            <a:lstStyle/>
            <a:p>
              <a:pPr algn="just" rtl="0"/>
              <a:r>
                <a:rPr lang="en-US" dirty="0" smtClean="0">
                  <a:solidFill>
                    <a:schemeClr val="bg1"/>
                  </a:solidFill>
                </a:rPr>
                <a:t>7-The intersection of rays 9,11 located the image I2 which is  a real image.</a:t>
              </a:r>
              <a:endParaRPr lang="ar-SA" dirty="0">
                <a:solidFill>
                  <a:schemeClr val="bg1"/>
                </a:solidFill>
              </a:endParaRPr>
            </a:p>
          </p:txBody>
        </p:sp>
        <p:cxnSp>
          <p:nvCxnSpPr>
            <p:cNvPr id="177" name="Straight Arrow Connector 176"/>
            <p:cNvCxnSpPr/>
            <p:nvPr/>
          </p:nvCxnSpPr>
          <p:spPr>
            <a:xfrm rot="5400000">
              <a:off x="7179487" y="2536025"/>
              <a:ext cx="785818" cy="57150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186"/>
          <p:cNvGrpSpPr/>
          <p:nvPr/>
        </p:nvGrpSpPr>
        <p:grpSpPr>
          <a:xfrm>
            <a:off x="71406" y="1724013"/>
            <a:ext cx="8786874" cy="3848127"/>
            <a:chOff x="71406" y="1724013"/>
            <a:chExt cx="8786874" cy="3848127"/>
          </a:xfrm>
        </p:grpSpPr>
        <p:grpSp>
          <p:nvGrpSpPr>
            <p:cNvPr id="28" name="Group 179"/>
            <p:cNvGrpSpPr/>
            <p:nvPr/>
          </p:nvGrpSpPr>
          <p:grpSpPr>
            <a:xfrm>
              <a:off x="71406" y="1724013"/>
              <a:ext cx="8786874" cy="3848127"/>
              <a:chOff x="71406" y="1652575"/>
              <a:chExt cx="8786874" cy="3848127"/>
            </a:xfrm>
          </p:grpSpPr>
          <p:cxnSp>
            <p:nvCxnSpPr>
              <p:cNvPr id="112" name="Straight Connector 111"/>
              <p:cNvCxnSpPr>
                <a:endCxn id="106" idx="3"/>
              </p:cNvCxnSpPr>
              <p:nvPr/>
            </p:nvCxnSpPr>
            <p:spPr>
              <a:xfrm>
                <a:off x="5536412" y="3643314"/>
                <a:ext cx="3232570" cy="428628"/>
              </a:xfrm>
              <a:prstGeom prst="line">
                <a:avLst/>
              </a:prstGeom>
              <a:ln w="22225">
                <a:solidFill>
                  <a:srgbClr val="FF0000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165"/>
              <p:cNvGrpSpPr/>
              <p:nvPr/>
            </p:nvGrpSpPr>
            <p:grpSpPr>
              <a:xfrm>
                <a:off x="71406" y="1652575"/>
                <a:ext cx="8786874" cy="3848127"/>
                <a:chOff x="71406" y="1652575"/>
                <a:chExt cx="8786874" cy="3848127"/>
              </a:xfrm>
            </p:grpSpPr>
            <p:grpSp>
              <p:nvGrpSpPr>
                <p:cNvPr id="31" name="Group 90"/>
                <p:cNvGrpSpPr/>
                <p:nvPr/>
              </p:nvGrpSpPr>
              <p:grpSpPr>
                <a:xfrm>
                  <a:off x="3714744" y="1857365"/>
                  <a:ext cx="5143536" cy="2214577"/>
                  <a:chOff x="507006" y="1869506"/>
                  <a:chExt cx="3254227" cy="391987"/>
                </a:xfrm>
              </p:grpSpPr>
              <p:cxnSp>
                <p:nvCxnSpPr>
                  <p:cNvPr id="92" name="Straight Arrow Connector 91"/>
                  <p:cNvCxnSpPr/>
                  <p:nvPr/>
                </p:nvCxnSpPr>
                <p:spPr>
                  <a:xfrm>
                    <a:off x="507006" y="1869506"/>
                    <a:ext cx="3254227" cy="391987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prstDash val="lgDash"/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Arrow Connector 92"/>
                  <p:cNvCxnSpPr/>
                  <p:nvPr/>
                </p:nvCxnSpPr>
                <p:spPr>
                  <a:xfrm>
                    <a:off x="732994" y="1894795"/>
                    <a:ext cx="723162" cy="88513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arrow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2" name="Group 139"/>
                <p:cNvGrpSpPr/>
                <p:nvPr/>
              </p:nvGrpSpPr>
              <p:grpSpPr>
                <a:xfrm>
                  <a:off x="71406" y="1652575"/>
                  <a:ext cx="5500726" cy="3848127"/>
                  <a:chOff x="71406" y="1652575"/>
                  <a:chExt cx="5500726" cy="3848127"/>
                </a:xfrm>
              </p:grpSpPr>
              <p:cxnSp>
                <p:nvCxnSpPr>
                  <p:cNvPr id="53" name="Straight Arrow Connector 52"/>
                  <p:cNvCxnSpPr>
                    <a:stCxn id="29" idx="3"/>
                  </p:cNvCxnSpPr>
                  <p:nvPr/>
                </p:nvCxnSpPr>
                <p:spPr>
                  <a:xfrm rot="5400000" flipH="1" flipV="1">
                    <a:off x="2098460" y="241079"/>
                    <a:ext cx="1588" cy="3232571"/>
                  </a:xfrm>
                  <a:prstGeom prst="straightConnector1">
                    <a:avLst/>
                  </a:prstGeom>
                  <a:ln w="22225">
                    <a:solidFill>
                      <a:srgbClr val="FF0000"/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Arrow Connector 59"/>
                  <p:cNvCxnSpPr/>
                  <p:nvPr/>
                </p:nvCxnSpPr>
                <p:spPr>
                  <a:xfrm>
                    <a:off x="659976" y="1858157"/>
                    <a:ext cx="857256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مربع نص 24"/>
                  <p:cNvSpPr txBox="1"/>
                  <p:nvPr/>
                </p:nvSpPr>
                <p:spPr>
                  <a:xfrm>
                    <a:off x="1942737" y="1652575"/>
                    <a:ext cx="486123" cy="369332"/>
                  </a:xfrm>
                  <a:prstGeom prst="rect">
                    <a:avLst/>
                  </a:prstGeom>
                  <a:solidFill>
                    <a:schemeClr val="tx1"/>
                  </a:solidFill>
                </p:spPr>
                <p:txBody>
                  <a:bodyPr wrap="square" rtlCol="1">
                    <a:spAutoFit/>
                  </a:bodyPr>
                  <a:lstStyle/>
                  <a:p>
                    <a:pPr algn="just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   </a:t>
                    </a:r>
                    <a:endParaRPr lang="ar-SA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33" name="Group 78"/>
                  <p:cNvGrpSpPr/>
                  <p:nvPr/>
                </p:nvGrpSpPr>
                <p:grpSpPr>
                  <a:xfrm>
                    <a:off x="500034" y="1866890"/>
                    <a:ext cx="5072098" cy="1785952"/>
                    <a:chOff x="507006" y="1871820"/>
                    <a:chExt cx="3399245" cy="433840"/>
                  </a:xfrm>
                </p:grpSpPr>
                <p:cxnSp>
                  <p:nvCxnSpPr>
                    <p:cNvPr id="80" name="Straight Arrow Connector 79"/>
                    <p:cNvCxnSpPr/>
                    <p:nvPr/>
                  </p:nvCxnSpPr>
                  <p:spPr>
                    <a:xfrm>
                      <a:off x="507006" y="1871820"/>
                      <a:ext cx="3399245" cy="433840"/>
                    </a:xfrm>
                    <a:prstGeom prst="straightConnector1">
                      <a:avLst/>
                    </a:prstGeom>
                    <a:ln w="25400">
                      <a:solidFill>
                        <a:srgbClr val="FF0000"/>
                      </a:solidFill>
                      <a:tailEnd type="non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Straight Arrow Connector 80"/>
                    <p:cNvCxnSpPr/>
                    <p:nvPr/>
                  </p:nvCxnSpPr>
                  <p:spPr>
                    <a:xfrm rot="21420000">
                      <a:off x="1276206" y="1959324"/>
                      <a:ext cx="948095" cy="140145"/>
                    </a:xfrm>
                    <a:prstGeom prst="straightConnector1">
                      <a:avLst/>
                    </a:prstGeom>
                    <a:ln w="15875">
                      <a:solidFill>
                        <a:srgbClr val="FF0000"/>
                      </a:solidFill>
                      <a:tailEnd type="arrow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4" name="Group 82"/>
                  <p:cNvGrpSpPr/>
                  <p:nvPr/>
                </p:nvGrpSpPr>
                <p:grpSpPr>
                  <a:xfrm>
                    <a:off x="500034" y="1857364"/>
                    <a:ext cx="3214710" cy="2714645"/>
                    <a:chOff x="507006" y="1869506"/>
                    <a:chExt cx="3138005" cy="405807"/>
                  </a:xfrm>
                </p:grpSpPr>
                <p:cxnSp>
                  <p:nvCxnSpPr>
                    <p:cNvPr id="84" name="Straight Arrow Connector 83"/>
                    <p:cNvCxnSpPr/>
                    <p:nvPr/>
                  </p:nvCxnSpPr>
                  <p:spPr>
                    <a:xfrm>
                      <a:off x="507006" y="1869506"/>
                      <a:ext cx="3138005" cy="405807"/>
                    </a:xfrm>
                    <a:prstGeom prst="straightConnector1">
                      <a:avLst/>
                    </a:prstGeom>
                    <a:ln w="25400">
                      <a:solidFill>
                        <a:srgbClr val="FF0000"/>
                      </a:solidFill>
                      <a:tailEnd type="non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Straight Arrow Connector 84"/>
                    <p:cNvCxnSpPr/>
                    <p:nvPr/>
                  </p:nvCxnSpPr>
                  <p:spPr>
                    <a:xfrm rot="21540000">
                      <a:off x="1495086" y="1995553"/>
                      <a:ext cx="1173614" cy="157073"/>
                    </a:xfrm>
                    <a:prstGeom prst="straightConnector1">
                      <a:avLst/>
                    </a:prstGeom>
                    <a:ln w="12700">
                      <a:solidFill>
                        <a:srgbClr val="FF0000"/>
                      </a:solidFill>
                      <a:tailEnd type="arrow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9" name="مربع نص 24"/>
                  <p:cNvSpPr txBox="1"/>
                  <p:nvPr/>
                </p:nvSpPr>
                <p:spPr>
                  <a:xfrm>
                    <a:off x="2728555" y="2345288"/>
                    <a:ext cx="48612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just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5  </a:t>
                    </a:r>
                    <a:endParaRPr lang="ar-SA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مربع نص 24"/>
                  <p:cNvSpPr txBox="1"/>
                  <p:nvPr/>
                </p:nvSpPr>
                <p:spPr>
                  <a:xfrm>
                    <a:off x="2942869" y="3559734"/>
                    <a:ext cx="48612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just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6  </a:t>
                    </a:r>
                    <a:endParaRPr lang="ar-SA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3" name="TextBox 132"/>
                  <p:cNvSpPr txBox="1"/>
                  <p:nvPr/>
                </p:nvSpPr>
                <p:spPr>
                  <a:xfrm>
                    <a:off x="71406" y="4854371"/>
                    <a:ext cx="3643338" cy="646331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1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3-Any two of the incident rays 3,5 and 6 are sufficient for this purpose. </a:t>
                    </a:r>
                    <a:endParaRPr lang="ar-SA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34" name="Straight Arrow Connector 133"/>
                  <p:cNvCxnSpPr/>
                  <p:nvPr/>
                </p:nvCxnSpPr>
                <p:spPr>
                  <a:xfrm flipV="1">
                    <a:off x="571472" y="3571876"/>
                    <a:ext cx="1643074" cy="1285884"/>
                  </a:xfrm>
                  <a:prstGeom prst="straightConnector1">
                    <a:avLst/>
                  </a:prstGeom>
                  <a:ln w="31750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86" name="Straight Arrow Connector 185"/>
            <p:cNvCxnSpPr/>
            <p:nvPr/>
          </p:nvCxnSpPr>
          <p:spPr>
            <a:xfrm>
              <a:off x="4143372" y="3214686"/>
              <a:ext cx="857256" cy="28575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2210088"/>
            <a:ext cx="8136904" cy="193899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rtl="0"/>
            <a:r>
              <a:rPr lang="en-US" sz="2400" b="1" dirty="0" smtClean="0">
                <a:solidFill>
                  <a:schemeClr val="bg1"/>
                </a:solidFill>
              </a:rPr>
              <a:t> Because the </a:t>
            </a:r>
            <a:r>
              <a:rPr lang="en-US" sz="2400" b="1" dirty="0">
                <a:solidFill>
                  <a:schemeClr val="bg1"/>
                </a:solidFill>
              </a:rPr>
              <a:t>magnification due to the second lens is performed on the magnified </a:t>
            </a:r>
            <a:r>
              <a:rPr lang="en-US" sz="2400" b="1" dirty="0" smtClean="0">
                <a:solidFill>
                  <a:schemeClr val="bg1"/>
                </a:solidFill>
              </a:rPr>
              <a:t>image due </a:t>
            </a:r>
            <a:r>
              <a:rPr lang="en-US" sz="2400" b="1" dirty="0">
                <a:solidFill>
                  <a:schemeClr val="bg1"/>
                </a:solidFill>
              </a:rPr>
              <a:t>to the first lens, the overall magnification of the image due to </a:t>
            </a:r>
            <a:r>
              <a:rPr lang="en-US" sz="2400" b="1" dirty="0" smtClean="0">
                <a:solidFill>
                  <a:schemeClr val="bg1"/>
                </a:solidFill>
              </a:rPr>
              <a:t>the combination of </a:t>
            </a:r>
            <a:r>
              <a:rPr lang="en-US" sz="2400" b="1" dirty="0">
                <a:solidFill>
                  <a:schemeClr val="bg1"/>
                </a:solidFill>
              </a:rPr>
              <a:t>lenses is the product of the individual </a:t>
            </a:r>
            <a:r>
              <a:rPr lang="en-US" sz="2400" b="1" dirty="0" smtClean="0">
                <a:solidFill>
                  <a:schemeClr val="bg1"/>
                </a:solidFill>
              </a:rPr>
              <a:t>magnifications:</a:t>
            </a:r>
          </a:p>
          <a:p>
            <a:pPr algn="ctr" rtl="0"/>
            <a:r>
              <a:rPr lang="en-US" sz="2400" b="1" dirty="0" smtClean="0">
                <a:solidFill>
                  <a:srgbClr val="C00000"/>
                </a:solidFill>
              </a:rPr>
              <a:t>M= M1M2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327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282" t="29263" r="46163" b="46893"/>
          <a:stretch>
            <a:fillRect/>
          </a:stretch>
        </p:blipFill>
        <p:spPr bwMode="auto">
          <a:xfrm>
            <a:off x="1357290" y="214290"/>
            <a:ext cx="642942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53713" t="30491" r="4208" b="20737"/>
          <a:stretch>
            <a:fillRect/>
          </a:stretch>
        </p:blipFill>
        <p:spPr bwMode="auto">
          <a:xfrm>
            <a:off x="1285852" y="2214554"/>
            <a:ext cx="657229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811</Words>
  <Application>Microsoft Office PowerPoint</Application>
  <PresentationFormat>عرض على الشاشة (3:4)‏</PresentationFormat>
  <Paragraphs>91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1</cp:revision>
  <dcterms:created xsi:type="dcterms:W3CDTF">2012-11-22T14:28:31Z</dcterms:created>
  <dcterms:modified xsi:type="dcterms:W3CDTF">2012-11-22T14:32:14Z</dcterms:modified>
</cp:coreProperties>
</file>