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43"/>
  </p:notesMasterIdLst>
  <p:handoutMasterIdLst>
    <p:handoutMasterId r:id="rId44"/>
  </p:handoutMasterIdLst>
  <p:sldIdLst>
    <p:sldId id="309" r:id="rId2"/>
    <p:sldId id="256" r:id="rId3"/>
    <p:sldId id="277" r:id="rId4"/>
    <p:sldId id="263" r:id="rId5"/>
    <p:sldId id="258" r:id="rId6"/>
    <p:sldId id="260" r:id="rId7"/>
    <p:sldId id="257" r:id="rId8"/>
    <p:sldId id="261" r:id="rId9"/>
    <p:sldId id="266" r:id="rId10"/>
    <p:sldId id="308" r:id="rId11"/>
    <p:sldId id="278" r:id="rId12"/>
    <p:sldId id="279" r:id="rId13"/>
    <p:sldId id="304" r:id="rId14"/>
    <p:sldId id="281" r:id="rId15"/>
    <p:sldId id="286" r:id="rId16"/>
    <p:sldId id="284" r:id="rId17"/>
    <p:sldId id="306" r:id="rId18"/>
    <p:sldId id="264" r:id="rId19"/>
    <p:sldId id="282" r:id="rId20"/>
    <p:sldId id="265" r:id="rId21"/>
    <p:sldId id="287" r:id="rId22"/>
    <p:sldId id="272" r:id="rId23"/>
    <p:sldId id="283" r:id="rId24"/>
    <p:sldId id="271" r:id="rId25"/>
    <p:sldId id="285" r:id="rId26"/>
    <p:sldId id="288" r:id="rId27"/>
    <p:sldId id="305" r:id="rId28"/>
    <p:sldId id="289" r:id="rId29"/>
    <p:sldId id="290" r:id="rId30"/>
    <p:sldId id="291" r:id="rId31"/>
    <p:sldId id="292" r:id="rId32"/>
    <p:sldId id="293" r:id="rId33"/>
    <p:sldId id="301" r:id="rId34"/>
    <p:sldId id="294" r:id="rId35"/>
    <p:sldId id="295" r:id="rId36"/>
    <p:sldId id="298" r:id="rId37"/>
    <p:sldId id="296" r:id="rId38"/>
    <p:sldId id="297" r:id="rId39"/>
    <p:sldId id="302" r:id="rId40"/>
    <p:sldId id="300" r:id="rId41"/>
    <p:sldId id="307" r:id="rId42"/>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0046"/>
    <a:srgbClr val="0085B4"/>
    <a:srgbClr val="9A003E"/>
    <a:srgbClr val="435422"/>
    <a:srgbClr val="6C002C"/>
    <a:srgbClr val="EE004F"/>
    <a:srgbClr val="0082B0"/>
    <a:srgbClr val="FF1966"/>
    <a:srgbClr val="0097CC"/>
    <a:srgbClr val="056AA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a:defRPr/>
            </a:pPr>
            <a:r>
              <a:rPr lang="ar-SA"/>
              <a:t>1</a:t>
            </a:r>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pPr>
              <a:defRPr/>
            </a:pPr>
            <a:fld id="{86E5E2FE-C20A-4444-904A-C8257A39248B}" type="datetime1">
              <a:rPr lang="ar-SA"/>
              <a:pPr>
                <a:defRPr/>
              </a:pPr>
              <a:t>21/11/33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pPr>
              <a:defRPr/>
            </a:pPr>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pPr>
              <a:defRPr/>
            </a:pPr>
            <a:fld id="{17DCFCD9-91D6-4062-A9F0-AEA370D02ABD}" type="slidenum">
              <a:rPr lang="ar-SA"/>
              <a:pPr>
                <a:defRPr/>
              </a:pPr>
              <a:t>‹#›</a:t>
            </a:fld>
            <a:endParaRPr lang="ar-SA"/>
          </a:p>
        </p:txBody>
      </p:sp>
    </p:spTree>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a:defRPr/>
            </a:pPr>
            <a:r>
              <a:rPr lang="ar-SA"/>
              <a:t>1</a:t>
            </a:r>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pPr>
              <a:defRPr/>
            </a:pPr>
            <a:fld id="{0F73DC3B-9127-4BE2-B840-C0F516CD13AD}" type="datetime1">
              <a:rPr lang="ar-SA"/>
              <a:pPr>
                <a:defRPr/>
              </a:pPr>
              <a:t>21/11/33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pPr>
              <a:defRPr/>
            </a:pPr>
            <a:fld id="{F66390AB-F1E9-400C-B3D5-E4F3F4586123}" type="slidenum">
              <a:rPr lang="ar-SA"/>
              <a:pPr>
                <a:defRPr/>
              </a:pPr>
              <a:t>‹#›</a:t>
            </a:fld>
            <a:endParaRPr lang="ar-SA"/>
          </a:p>
        </p:txBody>
      </p:sp>
    </p:spTree>
  </p:cSld>
  <p:clrMap bg1="lt1" tx1="dk1" bg2="lt2" tx2="dk2" accent1="accent1" accent2="accent2" accent3="accent3" accent4="accent4" accent5="accent5" accent6="accent6" hlink="hlink" folHlink="folHlink"/>
  <p:hf hdr="0"/>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لتاريخ 3"/>
          <p:cNvSpPr>
            <a:spLocks noGrp="1"/>
          </p:cNvSpPr>
          <p:nvPr>
            <p:ph type="dt" idx="10"/>
          </p:nvPr>
        </p:nvSpPr>
        <p:spPr/>
        <p:txBody>
          <a:bodyPr/>
          <a:lstStyle/>
          <a:p>
            <a:pPr>
              <a:defRPr/>
            </a:pPr>
            <a:fld id="{0F73DC3B-9127-4BE2-B840-C0F516CD13AD}" type="datetime1">
              <a:rPr lang="ar-SA" smtClean="0"/>
              <a:pPr>
                <a:defRPr/>
              </a:pPr>
              <a:t>21/11/33</a:t>
            </a:fld>
            <a:endParaRPr lang="ar-SA"/>
          </a:p>
        </p:txBody>
      </p:sp>
      <p:sp>
        <p:nvSpPr>
          <p:cNvPr id="5" name="عنصر نائب للتذييل 4"/>
          <p:cNvSpPr>
            <a:spLocks noGrp="1"/>
          </p:cNvSpPr>
          <p:nvPr>
            <p:ph type="ftr" sz="quarter" idx="11"/>
          </p:nvPr>
        </p:nvSpPr>
        <p:spPr/>
        <p:txBody>
          <a:bodyPr/>
          <a:lstStyle/>
          <a:p>
            <a:pPr>
              <a:defRPr/>
            </a:pPr>
            <a:endParaRPr lang="ar-SA"/>
          </a:p>
        </p:txBody>
      </p:sp>
      <p:sp>
        <p:nvSpPr>
          <p:cNvPr id="6" name="عنصر نائب لرقم الشريحة 5"/>
          <p:cNvSpPr>
            <a:spLocks noGrp="1"/>
          </p:cNvSpPr>
          <p:nvPr>
            <p:ph type="sldNum" sz="quarter" idx="12"/>
          </p:nvPr>
        </p:nvSpPr>
        <p:spPr/>
        <p:txBody>
          <a:bodyPr/>
          <a:lstStyle/>
          <a:p>
            <a:pPr>
              <a:defRPr/>
            </a:pPr>
            <a:fld id="{F66390AB-F1E9-400C-B3D5-E4F3F4586123}" type="slidenum">
              <a:rPr lang="ar-SA" smtClean="0"/>
              <a:pPr>
                <a:defRPr/>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301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301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C27C0C2-5362-4E86-BA6D-CADAD24E396B}" type="slidenum">
              <a:rPr lang="ar-SA" smtClean="0"/>
              <a:pPr/>
              <a:t>2</a:t>
            </a:fld>
            <a:endParaRPr lang="ar-SA" smtClean="0"/>
          </a:p>
        </p:txBody>
      </p:sp>
      <p:sp>
        <p:nvSpPr>
          <p:cNvPr id="43013"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43014"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F8646290-E56B-44DE-B4DE-D395BE1D3E4D}" type="datetime1">
              <a:rPr lang="ar-SA" smtClean="0"/>
              <a:pPr/>
              <a:t>21/11/33</a:t>
            </a:fld>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403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4036"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44037" name="عنصر نائب لرقم الشريحة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7F3F36-C7CF-475B-AD55-A7E8C1CBDCEA}" type="slidenum">
              <a:rPr lang="ar-SA" smtClean="0"/>
              <a:pPr/>
              <a:t>3</a:t>
            </a:fld>
            <a:endParaRPr lang="ar-SA" smtClean="0"/>
          </a:p>
        </p:txBody>
      </p:sp>
      <p:sp>
        <p:nvSpPr>
          <p:cNvPr id="44038"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E7053472-4288-49F4-B191-AC1C7701C9C6}" type="datetime1">
              <a:rPr lang="ar-SA" smtClean="0"/>
              <a:pPr/>
              <a:t>21/11/33</a:t>
            </a:fld>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505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506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6AB08D-2A11-4F62-9FFB-EE1ADA67DFC7}" type="slidenum">
              <a:rPr lang="ar-SA" smtClean="0"/>
              <a:pPr/>
              <a:t>8</a:t>
            </a:fld>
            <a:endParaRPr lang="ar-SA" smtClean="0"/>
          </a:p>
        </p:txBody>
      </p:sp>
      <p:sp>
        <p:nvSpPr>
          <p:cNvPr id="45061"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45062"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1337FC56-BAF8-4C60-840C-5A638F43CB71}" type="datetime1">
              <a:rPr lang="ar-SA" smtClean="0"/>
              <a:pPr/>
              <a:t>21/11/33</a:t>
            </a:fld>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608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608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E87CBB-B90C-4391-A35D-1D793D0DD88C}" type="slidenum">
              <a:rPr lang="ar-SA" smtClean="0"/>
              <a:pPr/>
              <a:t>9</a:t>
            </a:fld>
            <a:endParaRPr lang="ar-SA" smtClean="0"/>
          </a:p>
        </p:txBody>
      </p:sp>
      <p:sp>
        <p:nvSpPr>
          <p:cNvPr id="4608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4608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E8EB9226-BF59-40C6-976E-422CF5AD966D}" type="datetime1">
              <a:rPr lang="ar-SA" smtClean="0"/>
              <a:pPr/>
              <a:t>21/11/33</a:t>
            </a:fld>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710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710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C2D95B-27E6-409B-9380-3DDFBAB09600}" type="slidenum">
              <a:rPr lang="ar-SA" smtClean="0"/>
              <a:pPr/>
              <a:t>11</a:t>
            </a:fld>
            <a:endParaRPr lang="ar-SA" smtClean="0"/>
          </a:p>
        </p:txBody>
      </p:sp>
      <p:sp>
        <p:nvSpPr>
          <p:cNvPr id="4710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4711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F2D8A405-7196-4EF5-90F9-89DF4B237237}" type="datetime1">
              <a:rPr lang="ar-SA" smtClean="0"/>
              <a:pPr/>
              <a:t>21/11/33</a:t>
            </a:fld>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81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813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11A9D2D-827D-4BBB-8FBD-94F3E979D64A}" type="slidenum">
              <a:rPr lang="ar-SA" smtClean="0"/>
              <a:pPr/>
              <a:t>12</a:t>
            </a:fld>
            <a:endParaRPr lang="ar-SA" smtClean="0"/>
          </a:p>
        </p:txBody>
      </p:sp>
      <p:sp>
        <p:nvSpPr>
          <p:cNvPr id="48133"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48134"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E5874A9E-4350-49C1-82EE-0205D86872AE}" type="datetime1">
              <a:rPr lang="ar-SA" smtClean="0"/>
              <a:pPr/>
              <a:t>21/11/33</a:t>
            </a:fld>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017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018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5C9999-B197-4C21-BB4D-D7B7A1B9E786}" type="slidenum">
              <a:rPr lang="ar-SA" smtClean="0"/>
              <a:pPr/>
              <a:t>14</a:t>
            </a:fld>
            <a:endParaRPr lang="ar-SA" smtClean="0"/>
          </a:p>
        </p:txBody>
      </p:sp>
      <p:sp>
        <p:nvSpPr>
          <p:cNvPr id="50181"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0182"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1392F6AA-9550-41B8-92EB-82BD97054963}" type="datetime1">
              <a:rPr lang="ar-SA" smtClean="0"/>
              <a:pPr/>
              <a:t>21/11/33</a:t>
            </a:fld>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12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120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E7EDB7B-BDC7-4E51-BA7D-7F7B6EEA7266}" type="slidenum">
              <a:rPr lang="ar-SA" smtClean="0"/>
              <a:pPr/>
              <a:t>15</a:t>
            </a:fld>
            <a:endParaRPr lang="ar-SA" smtClean="0"/>
          </a:p>
        </p:txBody>
      </p:sp>
      <p:sp>
        <p:nvSpPr>
          <p:cNvPr id="5120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120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48E38075-9A81-4E94-947B-26BA3FE6842C}" type="datetime1">
              <a:rPr lang="ar-SA" smtClean="0"/>
              <a:pPr/>
              <a:t>21/11/33</a:t>
            </a:fld>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22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222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AB85B51-B29F-4DAE-8456-564324B64228}" type="slidenum">
              <a:rPr lang="ar-SA" smtClean="0"/>
              <a:pPr/>
              <a:t>16</a:t>
            </a:fld>
            <a:endParaRPr lang="ar-SA" smtClean="0"/>
          </a:p>
        </p:txBody>
      </p:sp>
      <p:sp>
        <p:nvSpPr>
          <p:cNvPr id="5222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223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7E0460B0-6C75-45E6-81AE-C55FCF47B9FE}" type="datetime1">
              <a:rPr lang="ar-SA" smtClean="0"/>
              <a:pPr/>
              <a:t>21/11/33</a:t>
            </a:fld>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427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427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B1929B-66B4-47B0-A2A2-E3C88AB87B4A}" type="slidenum">
              <a:rPr lang="ar-SA" smtClean="0"/>
              <a:pPr/>
              <a:t>18</a:t>
            </a:fld>
            <a:endParaRPr lang="ar-SA" smtClean="0"/>
          </a:p>
        </p:txBody>
      </p:sp>
      <p:sp>
        <p:nvSpPr>
          <p:cNvPr id="54277"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4278"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3CE40B8E-7DF6-4B1C-808A-913602D067BC}" type="datetime1">
              <a:rPr lang="ar-SA" smtClean="0"/>
              <a:pPr/>
              <a:t>21/11/33</a:t>
            </a:fld>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529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530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CE3277-2825-4946-BDEE-94E615F6C018}" type="slidenum">
              <a:rPr lang="ar-SA" smtClean="0"/>
              <a:pPr/>
              <a:t>19</a:t>
            </a:fld>
            <a:endParaRPr lang="ar-SA" smtClean="0"/>
          </a:p>
        </p:txBody>
      </p:sp>
      <p:sp>
        <p:nvSpPr>
          <p:cNvPr id="55301"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5302"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F8AAB4DD-D72F-49E3-98ED-8693190D958F}" type="datetime1">
              <a:rPr lang="ar-SA" smtClean="0"/>
              <a:pPr/>
              <a:t>21/11/33</a:t>
            </a:fld>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63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632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474C21E-2024-4D82-95F7-2A8C5AE298BA}" type="slidenum">
              <a:rPr lang="ar-SA" smtClean="0"/>
              <a:pPr/>
              <a:t>20</a:t>
            </a:fld>
            <a:endParaRPr lang="ar-SA" smtClean="0"/>
          </a:p>
        </p:txBody>
      </p:sp>
      <p:sp>
        <p:nvSpPr>
          <p:cNvPr id="5632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632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5CE68ADB-3CE9-4A48-BA83-29BD00D56749}" type="datetime1">
              <a:rPr lang="ar-SA" smtClean="0"/>
              <a:pPr/>
              <a:t>21/11/33</a:t>
            </a:fld>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73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734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1CCEC80-D32F-400C-9703-250AE3DE9577}" type="slidenum">
              <a:rPr lang="ar-SA" smtClean="0"/>
              <a:pPr/>
              <a:t>21</a:t>
            </a:fld>
            <a:endParaRPr lang="ar-SA" smtClean="0"/>
          </a:p>
        </p:txBody>
      </p:sp>
      <p:sp>
        <p:nvSpPr>
          <p:cNvPr id="5734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735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761F93BF-3D3C-47C9-A771-9F5C58B41BF1}" type="datetime1">
              <a:rPr lang="ar-SA" smtClean="0"/>
              <a:pPr/>
              <a:t>21/11/33</a:t>
            </a:fld>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837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ar-SA" smtClean="0"/>
              <a:t>الطبيعة عند الغروب وحزنها وبكاؤها </a:t>
            </a:r>
          </a:p>
        </p:txBody>
      </p:sp>
      <p:sp>
        <p:nvSpPr>
          <p:cNvPr id="5837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E166D01-1AAE-4281-B6AD-C3EDE71F4FF1}" type="slidenum">
              <a:rPr lang="ar-SA" smtClean="0"/>
              <a:pPr/>
              <a:t>22</a:t>
            </a:fld>
            <a:endParaRPr lang="ar-SA" smtClean="0"/>
          </a:p>
        </p:txBody>
      </p:sp>
      <p:sp>
        <p:nvSpPr>
          <p:cNvPr id="58373"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8374"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34BB85BD-0C69-49F4-8592-0F4A9201984D}" type="datetime1">
              <a:rPr lang="ar-SA" smtClean="0"/>
              <a:pPr/>
              <a:t>21/11/33</a:t>
            </a:fld>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939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939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31F187-C392-4F81-9940-B5E79609EC6F}" type="slidenum">
              <a:rPr lang="ar-SA" smtClean="0"/>
              <a:pPr/>
              <a:t>23</a:t>
            </a:fld>
            <a:endParaRPr lang="ar-SA" smtClean="0"/>
          </a:p>
        </p:txBody>
      </p:sp>
      <p:sp>
        <p:nvSpPr>
          <p:cNvPr id="59397"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59398"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E97D07C9-C332-4562-8689-E6E2964BB256}" type="datetime1">
              <a:rPr lang="ar-SA" smtClean="0"/>
              <a:pPr/>
              <a:t>21/11/33</a:t>
            </a:fld>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04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ar-SA" smtClean="0"/>
              <a:t>خواطر الشاعر وإحساسه بنهاية حزينة !</a:t>
            </a:r>
          </a:p>
        </p:txBody>
      </p:sp>
      <p:sp>
        <p:nvSpPr>
          <p:cNvPr id="6042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A141DD-9C56-4055-A560-57EC48271288}" type="slidenum">
              <a:rPr lang="ar-SA" smtClean="0"/>
              <a:pPr/>
              <a:t>24</a:t>
            </a:fld>
            <a:endParaRPr lang="ar-SA" smtClean="0"/>
          </a:p>
        </p:txBody>
      </p:sp>
      <p:sp>
        <p:nvSpPr>
          <p:cNvPr id="60421"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0422"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7D380C98-9D79-4AF0-941C-FB56FE31D321}" type="datetime1">
              <a:rPr lang="ar-SA" smtClean="0"/>
              <a:pPr/>
              <a:t>21/11/33</a:t>
            </a:fld>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144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144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1704237-28AB-4600-A63E-8F9B5C8EDFA9}" type="slidenum">
              <a:rPr lang="ar-SA" smtClean="0"/>
              <a:pPr/>
              <a:t>25</a:t>
            </a:fld>
            <a:endParaRPr lang="ar-SA" smtClean="0"/>
          </a:p>
        </p:txBody>
      </p:sp>
      <p:sp>
        <p:nvSpPr>
          <p:cNvPr id="6144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144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C7F7CE1E-C77E-48A5-A87D-A9DE883E0047}" type="datetime1">
              <a:rPr lang="ar-SA" smtClean="0"/>
              <a:pPr/>
              <a:t>21/11/33</a:t>
            </a:fld>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24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246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62B35C4-BC85-4F28-838B-753460E47114}" type="slidenum">
              <a:rPr lang="ar-SA" smtClean="0"/>
              <a:pPr/>
              <a:t>26</a:t>
            </a:fld>
            <a:endParaRPr lang="ar-SA" smtClean="0"/>
          </a:p>
        </p:txBody>
      </p:sp>
      <p:sp>
        <p:nvSpPr>
          <p:cNvPr id="6246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247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3020D102-550E-4394-8D1F-AC0853EF7A0F}" type="datetime1">
              <a:rPr lang="ar-SA" smtClean="0"/>
              <a:pPr/>
              <a:t>21/11/33</a:t>
            </a:fld>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451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451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521F66-FBFD-4D95-91E9-B4CBDBA19718}" type="slidenum">
              <a:rPr lang="ar-SA" smtClean="0"/>
              <a:pPr/>
              <a:t>28</a:t>
            </a:fld>
            <a:endParaRPr lang="ar-SA" smtClean="0"/>
          </a:p>
        </p:txBody>
      </p:sp>
      <p:sp>
        <p:nvSpPr>
          <p:cNvPr id="64517"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4518"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7FF7CC23-7478-42DA-AE8A-EDA837711BEB}" type="datetime1">
              <a:rPr lang="ar-SA" smtClean="0"/>
              <a:pPr/>
              <a:t>21/11/33</a:t>
            </a:fld>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553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554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4FAE2D-A266-437F-B9B8-D09E0E4885D3}" type="slidenum">
              <a:rPr lang="ar-SA" smtClean="0"/>
              <a:pPr/>
              <a:t>29</a:t>
            </a:fld>
            <a:endParaRPr lang="ar-SA" smtClean="0"/>
          </a:p>
        </p:txBody>
      </p:sp>
      <p:sp>
        <p:nvSpPr>
          <p:cNvPr id="65541"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5542"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CC79029D-4507-48B2-80E7-8E9F3365D4E0}" type="datetime1">
              <a:rPr lang="ar-SA" smtClean="0"/>
              <a:pPr/>
              <a:t>21/11/33</a:t>
            </a:fld>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656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656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C33127F-30A7-4050-96AA-08EF54F941BD}" type="slidenum">
              <a:rPr lang="ar-SA" smtClean="0"/>
              <a:pPr/>
              <a:t>30</a:t>
            </a:fld>
            <a:endParaRPr lang="ar-SA" smtClean="0"/>
          </a:p>
        </p:txBody>
      </p:sp>
      <p:sp>
        <p:nvSpPr>
          <p:cNvPr id="6656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656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ADEAA9C7-7C11-42C6-A07E-94062A25A6E2}" type="datetime1">
              <a:rPr lang="ar-SA" smtClean="0"/>
              <a:pPr/>
              <a:t>21/11/33</a:t>
            </a:fld>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758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758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124D36-C58E-468A-9D0D-1D3F66B33725}" type="slidenum">
              <a:rPr lang="ar-SA" smtClean="0"/>
              <a:pPr/>
              <a:t>31</a:t>
            </a:fld>
            <a:endParaRPr lang="ar-SA" smtClean="0"/>
          </a:p>
        </p:txBody>
      </p:sp>
      <p:sp>
        <p:nvSpPr>
          <p:cNvPr id="6758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759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65967AF4-929A-4861-BC89-8D91D2E42E2F}" type="datetime1">
              <a:rPr lang="ar-SA" smtClean="0"/>
              <a:pPr/>
              <a:t>21/11/33</a:t>
            </a:fld>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861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861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2D6F00-645B-4B84-8B46-8C5D099C4147}" type="slidenum">
              <a:rPr lang="ar-SA" smtClean="0"/>
              <a:pPr/>
              <a:t>32</a:t>
            </a:fld>
            <a:endParaRPr lang="ar-SA" smtClean="0"/>
          </a:p>
        </p:txBody>
      </p:sp>
      <p:sp>
        <p:nvSpPr>
          <p:cNvPr id="68613"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8614"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D65BDA63-3E8F-4C02-A266-2CA97360DD44}" type="datetime1">
              <a:rPr lang="ar-SA" smtClean="0"/>
              <a:pPr/>
              <a:t>21/11/33</a:t>
            </a:fld>
            <a:endParaRPr lang="ar-S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6963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963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560E8C-7146-4DD9-8871-3F2003A894A1}" type="slidenum">
              <a:rPr lang="ar-SA" smtClean="0"/>
              <a:pPr/>
              <a:t>33</a:t>
            </a:fld>
            <a:endParaRPr lang="ar-SA" smtClean="0"/>
          </a:p>
        </p:txBody>
      </p:sp>
      <p:sp>
        <p:nvSpPr>
          <p:cNvPr id="69637"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69638"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11861725-0BB4-4598-B395-9C376BB3C351}" type="datetime1">
              <a:rPr lang="ar-SA" smtClean="0"/>
              <a:pPr/>
              <a:t>21/11/33</a:t>
            </a:fld>
            <a:endParaRPr lang="ar-S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065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066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1DEFBB4-5C6D-4B7E-921E-40753A6CB28C}" type="slidenum">
              <a:rPr lang="ar-SA" smtClean="0"/>
              <a:pPr/>
              <a:t>34</a:t>
            </a:fld>
            <a:endParaRPr lang="ar-SA" smtClean="0"/>
          </a:p>
        </p:txBody>
      </p:sp>
      <p:sp>
        <p:nvSpPr>
          <p:cNvPr id="70661"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0662"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C7A7E5BF-9C05-4CCE-AA06-CED489E2AA1F}" type="datetime1">
              <a:rPr lang="ar-SA" smtClean="0"/>
              <a:pPr/>
              <a:t>21/11/33</a:t>
            </a:fld>
            <a:endParaRPr lang="ar-S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168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168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088BA7-F091-4FEA-8979-895545556F4C}" type="slidenum">
              <a:rPr lang="ar-SA" smtClean="0"/>
              <a:pPr/>
              <a:t>35</a:t>
            </a:fld>
            <a:endParaRPr lang="ar-SA" smtClean="0"/>
          </a:p>
        </p:txBody>
      </p:sp>
      <p:sp>
        <p:nvSpPr>
          <p:cNvPr id="7168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168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B800174B-C4F0-4FD1-B3AC-9C97074D80E1}" type="datetime1">
              <a:rPr lang="ar-SA" smtClean="0"/>
              <a:pPr/>
              <a:t>21/11/33</a:t>
            </a:fld>
            <a:endParaRPr lang="ar-S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270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270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9E6EF1-C603-4F33-B4E3-56B390EB9AE1}" type="slidenum">
              <a:rPr lang="ar-SA" smtClean="0"/>
              <a:pPr/>
              <a:t>36</a:t>
            </a:fld>
            <a:endParaRPr lang="ar-SA" smtClean="0"/>
          </a:p>
        </p:txBody>
      </p:sp>
      <p:sp>
        <p:nvSpPr>
          <p:cNvPr id="7270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271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A875C347-F547-4FEF-B4D6-2D24C014AC4F}" type="datetime1">
              <a:rPr lang="ar-SA" smtClean="0"/>
              <a:pPr/>
              <a:t>21/11/33</a:t>
            </a:fld>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37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373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8FD40A-2F8A-46F8-8C8E-1D665EC9ED19}" type="slidenum">
              <a:rPr lang="ar-SA" smtClean="0"/>
              <a:pPr/>
              <a:t>37</a:t>
            </a:fld>
            <a:endParaRPr lang="ar-SA" smtClean="0"/>
          </a:p>
        </p:txBody>
      </p:sp>
      <p:sp>
        <p:nvSpPr>
          <p:cNvPr id="73733"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3734"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DCB2F25F-FA61-4CFE-9F42-47B9995B8452}" type="datetime1">
              <a:rPr lang="ar-SA" smtClean="0"/>
              <a:pPr/>
              <a:t>21/11/33</a:t>
            </a:fld>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47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475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B673D7-17EF-4F40-848F-2ED5ABFEBEAF}" type="slidenum">
              <a:rPr lang="ar-SA" smtClean="0"/>
              <a:pPr/>
              <a:t>38</a:t>
            </a:fld>
            <a:endParaRPr lang="ar-SA" smtClean="0"/>
          </a:p>
        </p:txBody>
      </p:sp>
      <p:sp>
        <p:nvSpPr>
          <p:cNvPr id="74757"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4758"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3EC26AAC-45F1-41E2-9A3E-5FA53B1F3F0E}" type="datetime1">
              <a:rPr lang="ar-SA" smtClean="0"/>
              <a:pPr/>
              <a:t>21/11/33</a:t>
            </a:fld>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68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680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A3CB2C-1A7E-46C3-B661-F049801ACAA5}" type="slidenum">
              <a:rPr lang="ar-SA" smtClean="0"/>
              <a:pPr/>
              <a:t>39</a:t>
            </a:fld>
            <a:endParaRPr lang="ar-SA" smtClean="0"/>
          </a:p>
        </p:txBody>
      </p:sp>
      <p:sp>
        <p:nvSpPr>
          <p:cNvPr id="76805"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6806"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C8BE6CED-8943-4A14-97AE-3212393580E7}" type="datetime1">
              <a:rPr lang="ar-SA" smtClean="0"/>
              <a:pPr/>
              <a:t>21/11/33</a:t>
            </a:fld>
            <a:endParaRPr lang="ar-S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778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782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F595246-382D-41A6-9B9C-0DE18707A08E}" type="slidenum">
              <a:rPr lang="ar-SA" smtClean="0"/>
              <a:pPr/>
              <a:t>40</a:t>
            </a:fld>
            <a:endParaRPr lang="ar-SA" smtClean="0"/>
          </a:p>
        </p:txBody>
      </p:sp>
      <p:sp>
        <p:nvSpPr>
          <p:cNvPr id="77829" name="عنصر نائب للتذييل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ar-SA" smtClean="0"/>
          </a:p>
        </p:txBody>
      </p:sp>
      <p:sp>
        <p:nvSpPr>
          <p:cNvPr id="77830" name="عنصر نائب للتاريخ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4CAC0890-AA2B-463A-8BCA-474647F01F94}" type="datetime1">
              <a:rPr lang="ar-SA" smtClean="0"/>
              <a:pPr/>
              <a:t>21/11/33</a:t>
            </a:fld>
            <a:endParaRPr lang="ar-S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لتاريخ 3"/>
          <p:cNvSpPr>
            <a:spLocks noGrp="1"/>
          </p:cNvSpPr>
          <p:nvPr>
            <p:ph type="dt" idx="10"/>
          </p:nvPr>
        </p:nvSpPr>
        <p:spPr/>
        <p:txBody>
          <a:bodyPr/>
          <a:lstStyle/>
          <a:p>
            <a:pPr>
              <a:defRPr/>
            </a:pPr>
            <a:fld id="{0F73DC3B-9127-4BE2-B840-C0F516CD13AD}" type="datetime1">
              <a:rPr lang="ar-SA" smtClean="0"/>
              <a:pPr>
                <a:defRPr/>
              </a:pPr>
              <a:t>21/11/33</a:t>
            </a:fld>
            <a:endParaRPr lang="ar-SA"/>
          </a:p>
        </p:txBody>
      </p:sp>
      <p:sp>
        <p:nvSpPr>
          <p:cNvPr id="5" name="عنصر نائب للتذييل 4"/>
          <p:cNvSpPr>
            <a:spLocks noGrp="1"/>
          </p:cNvSpPr>
          <p:nvPr>
            <p:ph type="ftr" sz="quarter" idx="11"/>
          </p:nvPr>
        </p:nvSpPr>
        <p:spPr/>
        <p:txBody>
          <a:bodyPr/>
          <a:lstStyle/>
          <a:p>
            <a:pPr>
              <a:defRPr/>
            </a:pPr>
            <a:endParaRPr lang="ar-SA"/>
          </a:p>
        </p:txBody>
      </p:sp>
      <p:sp>
        <p:nvSpPr>
          <p:cNvPr id="6" name="عنصر نائب لرقم الشريحة 5"/>
          <p:cNvSpPr>
            <a:spLocks noGrp="1"/>
          </p:cNvSpPr>
          <p:nvPr>
            <p:ph type="sldNum" sz="quarter" idx="12"/>
          </p:nvPr>
        </p:nvSpPr>
        <p:spPr/>
        <p:txBody>
          <a:bodyPr/>
          <a:lstStyle/>
          <a:p>
            <a:pPr>
              <a:defRPr/>
            </a:pPr>
            <a:fld id="{F66390AB-F1E9-400C-B3D5-E4F3F4586123}" type="slidenum">
              <a:rPr lang="ar-SA" smtClean="0"/>
              <a:pPr>
                <a:defRPr/>
              </a:pPr>
              <a:t>41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12C087F3-A965-469E-B390-AF21F879B26C}" type="datetime1">
              <a:rPr lang="ar-SA"/>
              <a:pPr>
                <a:defRPr/>
              </a:pPr>
              <a:t>21/11/33</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5647E419-0D8B-4B71-BE84-6C526407AD13}" type="slidenum">
              <a:rPr lang="ar-SA"/>
              <a:pPr>
                <a:defRPr/>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68F608F8-C4CB-4F8F-8127-846446F9E4B2}" type="datetime1">
              <a:rPr lang="ar-SA"/>
              <a:pPr>
                <a:defRPr/>
              </a:pPr>
              <a:t>21/11/33</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9B6707E2-AE0D-4CC6-8883-0C22FCCF38AF}"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E77448DA-3810-45AF-980B-204FE5886FC1}" type="datetime1">
              <a:rPr lang="ar-SA"/>
              <a:pPr>
                <a:defRPr/>
              </a:pPr>
              <a:t>21/11/33</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6A1DA0F3-57AE-42EC-B3AB-86975311A00F}" type="slidenum">
              <a:rPr lang="ar-SA"/>
              <a:pPr>
                <a:defRPr/>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F86BC079-FAD4-47DA-B88E-C06A13B3D4F1}" type="datetime1">
              <a:rPr lang="ar-SA"/>
              <a:pPr>
                <a:defRPr/>
              </a:pPr>
              <a:t>21/11/33</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71D730A4-E832-412B-9FE7-A3501D64831A}"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DEB2137D-5412-4BAB-9947-CAF8A426C3FC}" type="datetime1">
              <a:rPr lang="ar-SA"/>
              <a:pPr>
                <a:defRPr/>
              </a:pPr>
              <a:t>21/11/33</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pPr>
              <a:defRPr/>
            </a:pPr>
            <a:fld id="{2F0D9E00-7485-4102-9B67-B1FFE00810DA}"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2BBF7F34-6EE7-4626-BC81-492FDCA29234}" type="datetime1">
              <a:rPr lang="ar-SA"/>
              <a:pPr>
                <a:defRPr/>
              </a:pPr>
              <a:t>21/11/33</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pPr>
              <a:defRPr/>
            </a:pPr>
            <a:fld id="{6C1A2F48-C850-40CF-BDB7-12964D007C6A}"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D9205FA2-193B-4D79-A45D-092D929083B4}" type="datetime1">
              <a:rPr lang="ar-SA"/>
              <a:pPr>
                <a:defRPr/>
              </a:pPr>
              <a:t>21/11/33</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pPr>
              <a:defRPr/>
            </a:pPr>
            <a:fld id="{09FD1FAD-8EDF-453E-82D2-A1955ECD84A8}"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C5922314-79B1-4974-881B-011D06A3A22E}" type="datetime1">
              <a:rPr lang="ar-SA"/>
              <a:pPr>
                <a:defRPr/>
              </a:pPr>
              <a:t>21/11/33</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EFD64276-AAFD-406A-A870-73495562B1A2}"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0CE7C330-4B52-4EA7-88DD-F30D3E048DA8}" type="datetime1">
              <a:rPr lang="ar-SA"/>
              <a:pPr>
                <a:defRPr/>
              </a:pPr>
              <a:t>21/11/33</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DE65530F-E294-4C74-88FD-32F914FDC4AB}"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236E0865-8A77-4050-96C0-4439AC33E662}" type="datetime1">
              <a:rPr lang="ar-SA"/>
              <a:pPr>
                <a:defRPr/>
              </a:pPr>
              <a:t>21/11/33</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0577B98E-2C97-4289-B43D-CB8A81343D64}"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95B5153A-1709-4023-89EB-B0BC25519659}" type="datetime1">
              <a:rPr lang="ar-SA"/>
              <a:pPr>
                <a:defRPr/>
              </a:pPr>
              <a:t>21/11/33</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62C8CDE3-4B41-40A3-B0DB-21D1822F1D1A}"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عنصر نائب للنص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FF8208E-3C21-474C-B4A0-18CBF0284E23}" type="datetime1">
              <a:rPr lang="ar-SA"/>
              <a:pPr>
                <a:defRPr/>
              </a:pPr>
              <a:t>21/11/33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B444CD5-0AB5-4ACC-BCFC-51E22A187E2D}"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1" eaLnBrk="1" fontAlgn="base" hangingPunct="1">
        <a:spcBef>
          <a:spcPct val="0"/>
        </a:spcBef>
        <a:spcAft>
          <a:spcPct val="0"/>
        </a:spcAft>
        <a:defRPr sz="4400" kern="12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Calibri" pitchFamily="34" charset="0"/>
          <a:cs typeface="Times New Roman" pitchFamily="18" charset="0"/>
        </a:defRPr>
      </a:lvl2pPr>
      <a:lvl3pPr algn="ctr" rtl="1" eaLnBrk="1" fontAlgn="base" hangingPunct="1">
        <a:spcBef>
          <a:spcPct val="0"/>
        </a:spcBef>
        <a:spcAft>
          <a:spcPct val="0"/>
        </a:spcAft>
        <a:defRPr sz="4400">
          <a:solidFill>
            <a:schemeClr val="tx1"/>
          </a:solidFill>
          <a:latin typeface="Calibri" pitchFamily="34" charset="0"/>
          <a:cs typeface="Times New Roman" pitchFamily="18" charset="0"/>
        </a:defRPr>
      </a:lvl3pPr>
      <a:lvl4pPr algn="ctr" rtl="1" eaLnBrk="1" fontAlgn="base" hangingPunct="1">
        <a:spcBef>
          <a:spcPct val="0"/>
        </a:spcBef>
        <a:spcAft>
          <a:spcPct val="0"/>
        </a:spcAft>
        <a:defRPr sz="4400">
          <a:solidFill>
            <a:schemeClr val="tx1"/>
          </a:solidFill>
          <a:latin typeface="Calibri" pitchFamily="34" charset="0"/>
          <a:cs typeface="Times New Roman" pitchFamily="18" charset="0"/>
        </a:defRPr>
      </a:lvl4pPr>
      <a:lvl5pPr algn="ctr" rtl="1" eaLnBrk="1" fontAlgn="base" hangingPunct="1">
        <a:spcBef>
          <a:spcPct val="0"/>
        </a:spcBef>
        <a:spcAft>
          <a:spcPct val="0"/>
        </a:spcAft>
        <a:defRPr sz="4400">
          <a:solidFill>
            <a:schemeClr val="tx1"/>
          </a:solidFill>
          <a:latin typeface="Calibri" pitchFamily="34" charset="0"/>
          <a:cs typeface="Times New Roman" pitchFamily="18" charset="0"/>
        </a:defRPr>
      </a:lvl5pPr>
      <a:lvl6pPr marL="457200" algn="ctr" rtl="1" eaLnBrk="1" fontAlgn="base" hangingPunct="1">
        <a:spcBef>
          <a:spcPct val="0"/>
        </a:spcBef>
        <a:spcAft>
          <a:spcPct val="0"/>
        </a:spcAft>
        <a:defRPr sz="4400">
          <a:solidFill>
            <a:schemeClr val="tx1"/>
          </a:solidFill>
          <a:latin typeface="Calibri" pitchFamily="34" charset="0"/>
          <a:cs typeface="Times New Roman" pitchFamily="18" charset="0"/>
        </a:defRPr>
      </a:lvl6pPr>
      <a:lvl7pPr marL="914400" algn="ctr" rtl="1" eaLnBrk="1" fontAlgn="base" hangingPunct="1">
        <a:spcBef>
          <a:spcPct val="0"/>
        </a:spcBef>
        <a:spcAft>
          <a:spcPct val="0"/>
        </a:spcAft>
        <a:defRPr sz="4400">
          <a:solidFill>
            <a:schemeClr val="tx1"/>
          </a:solidFill>
          <a:latin typeface="Calibri" pitchFamily="34" charset="0"/>
          <a:cs typeface="Times New Roman" pitchFamily="18" charset="0"/>
        </a:defRPr>
      </a:lvl7pPr>
      <a:lvl8pPr marL="1371600" algn="ctr" rtl="1" eaLnBrk="1" fontAlgn="base" hangingPunct="1">
        <a:spcBef>
          <a:spcPct val="0"/>
        </a:spcBef>
        <a:spcAft>
          <a:spcPct val="0"/>
        </a:spcAft>
        <a:defRPr sz="4400">
          <a:solidFill>
            <a:schemeClr val="tx1"/>
          </a:solidFill>
          <a:latin typeface="Calibri" pitchFamily="34" charset="0"/>
          <a:cs typeface="Times New Roman" pitchFamily="18" charset="0"/>
        </a:defRPr>
      </a:lvl8pPr>
      <a:lvl9pPr marL="1828800" algn="ctr" rtl="1" eaLnBrk="1" fontAlgn="base" hangingPunct="1">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omen.bo7.net/girls167539"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hyperlink" Target="http://women.bo7.net/girls167539"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1 ‫(301178636)‬ ‫‬.png"/>
          <p:cNvPicPr>
            <a:picLocks noGrp="1" noChangeAspect="1"/>
          </p:cNvPicPr>
          <p:nvPr>
            <p:ph idx="1"/>
          </p:nvPr>
        </p:nvPicPr>
        <p:blipFill>
          <a:blip r:embed="rId3" cstate="print"/>
          <a:stretch>
            <a:fillRect/>
          </a:stretch>
        </p:blipFill>
        <p:spPr>
          <a:xfrm>
            <a:off x="-1857420" y="-500090"/>
            <a:ext cx="11715832" cy="7358090"/>
          </a:xfrm>
        </p:spPr>
      </p:pic>
      <p:sp>
        <p:nvSpPr>
          <p:cNvPr id="6" name="مستطيل 5"/>
          <p:cNvSpPr/>
          <p:nvPr/>
        </p:nvSpPr>
        <p:spPr>
          <a:xfrm rot="20904541">
            <a:off x="-57320" y="666874"/>
            <a:ext cx="5586786" cy="707886"/>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ar-SA" sz="4000" b="1" dirty="0" smtClean="0">
                <a:ln w="11430"/>
                <a:solidFill>
                  <a:srgbClr val="6C002C"/>
                </a:solidFill>
                <a:effectLst>
                  <a:outerShdw blurRad="80000" dist="40000" dir="5040000" algn="tl">
                    <a:srgbClr val="000000">
                      <a:alpha val="30000"/>
                    </a:srgbClr>
                  </a:outerShdw>
                </a:effectLst>
                <a:cs typeface="AL-Mohanad Bold" pitchFamily="2" charset="-78"/>
              </a:rPr>
              <a:t>السلام عليكم ورحمة الله وبركاته </a:t>
            </a:r>
            <a:endParaRPr lang="ar-SA" sz="4000" b="1" dirty="0">
              <a:ln w="11430"/>
              <a:solidFill>
                <a:srgbClr val="6C002C"/>
              </a:solidFill>
              <a:effectLst>
                <a:outerShdw blurRad="80000" dist="40000" dir="5040000" algn="tl">
                  <a:srgbClr val="000000">
                    <a:alpha val="30000"/>
                  </a:srgbClr>
                </a:outerShdw>
              </a:effectLst>
              <a:cs typeface="AL-Mohanad Bold" pitchFamily="2" charset="-78"/>
            </a:endParaRPr>
          </a:p>
        </p:txBody>
      </p:sp>
      <p:sp>
        <p:nvSpPr>
          <p:cNvPr id="8" name="مستطيل 7"/>
          <p:cNvSpPr/>
          <p:nvPr/>
        </p:nvSpPr>
        <p:spPr>
          <a:xfrm rot="20978746">
            <a:off x="3227493" y="3706723"/>
            <a:ext cx="3363927" cy="1938992"/>
          </a:xfrm>
          <a:prstGeom prst="rect">
            <a:avLst/>
          </a:prstGeom>
        </p:spPr>
        <p:txBody>
          <a:bodyPr wrap="square">
            <a:spAutoFit/>
          </a:bodyPr>
          <a:lstStyle/>
          <a:p>
            <a:pPr>
              <a:lnSpc>
                <a:spcPct val="150000"/>
              </a:lnSpc>
            </a:pPr>
            <a:r>
              <a:rPr lang="ar-SA" sz="4000" dirty="0" smtClean="0">
                <a:solidFill>
                  <a:srgbClr val="435422"/>
                </a:solidFill>
                <a:latin typeface="Almonte Snow" pitchFamily="2" charset="0"/>
                <a:cs typeface="AL-Mohanad Bold" pitchFamily="2" charset="-78"/>
              </a:rPr>
              <a:t>صباح الرضا واليقين </a:t>
            </a:r>
          </a:p>
          <a:p>
            <a:pPr>
              <a:lnSpc>
                <a:spcPct val="150000"/>
              </a:lnSpc>
            </a:pPr>
            <a:r>
              <a:rPr lang="ar-SA" sz="4000" dirty="0" smtClean="0">
                <a:solidFill>
                  <a:srgbClr val="435422"/>
                </a:solidFill>
                <a:latin typeface="Almonte Snow" pitchFamily="2" charset="0"/>
                <a:cs typeface="AL-Mohanad Bold" pitchFamily="2" charset="-78"/>
              </a:rPr>
              <a:t>والثقة برب العالمين </a:t>
            </a:r>
            <a:endParaRPr lang="ar-SA" sz="4000" dirty="0">
              <a:solidFill>
                <a:srgbClr val="435422"/>
              </a:solidFill>
              <a:latin typeface="Almonte Snow" pitchFamily="2" charset="0"/>
              <a:cs typeface="AL-Mohanad Bold" pitchFamily="2" charset="-78"/>
            </a:endParaRPr>
          </a:p>
        </p:txBody>
      </p:sp>
      <p:sp>
        <p:nvSpPr>
          <p:cNvPr id="10" name="مستطيل 9"/>
          <p:cNvSpPr/>
          <p:nvPr/>
        </p:nvSpPr>
        <p:spPr>
          <a:xfrm>
            <a:off x="127955" y="6357958"/>
            <a:ext cx="1015021" cy="369332"/>
          </a:xfrm>
          <a:prstGeom prst="rect">
            <a:avLst/>
          </a:prstGeom>
        </p:spPr>
        <p:txBody>
          <a:bodyPr wrap="none">
            <a:spAutoFit/>
          </a:bodyPr>
          <a:lstStyle/>
          <a:p>
            <a:r>
              <a:rPr lang="ar-SA" dirty="0" smtClean="0">
                <a:solidFill>
                  <a:srgbClr val="9A003E"/>
                </a:solidFill>
                <a:cs typeface="AL-Mohanad Bold" pitchFamily="2" charset="-78"/>
              </a:rPr>
              <a:t>منى النصر </a:t>
            </a:r>
            <a:endParaRPr lang="ar-SA" dirty="0">
              <a:solidFill>
                <a:srgbClr val="9A003E"/>
              </a:solidFill>
              <a:cs typeface="AL-Mohanad Bold" pitchFamily="2" charset="-78"/>
            </a:endParaRPr>
          </a:p>
        </p:txBody>
      </p:sp>
    </p:spTree>
  </p:cSld>
  <p:clrMapOvr>
    <a:masterClrMapping/>
  </p:clrMapOvr>
  <p:transition spd="slow">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عنوان 1"/>
          <p:cNvSpPr>
            <a:spLocks noGrp="1"/>
          </p:cNvSpPr>
          <p:nvPr>
            <p:ph type="ctrTitle"/>
          </p:nvPr>
        </p:nvSpPr>
        <p:spPr/>
        <p:txBody>
          <a:bodyPr/>
          <a:lstStyle/>
          <a:p>
            <a:pPr eaLnBrk="1" hangingPunct="1"/>
            <a:endParaRPr lang="ar-SA" smtClean="0"/>
          </a:p>
        </p:txBody>
      </p:sp>
      <p:sp>
        <p:nvSpPr>
          <p:cNvPr id="3" name="عنوان فرعي 2"/>
          <p:cNvSpPr>
            <a:spLocks noGrp="1"/>
          </p:cNvSpPr>
          <p:nvPr>
            <p:ph type="subTitle" idx="1"/>
          </p:nvPr>
        </p:nvSpPr>
        <p:spPr/>
        <p:txBody>
          <a:bodyPr rtlCol="1">
            <a:normAutofit/>
          </a:bodyPr>
          <a:lstStyle/>
          <a:p>
            <a:pPr eaLnBrk="1" fontAlgn="auto" hangingPunct="1">
              <a:spcAft>
                <a:spcPts val="0"/>
              </a:spcAft>
              <a:defRPr/>
            </a:pPr>
            <a:endParaRPr lang="ar-SA" smtClean="0"/>
          </a:p>
        </p:txBody>
      </p:sp>
      <p:pic>
        <p:nvPicPr>
          <p:cNvPr id="2052" name="صورة 3" descr="خلفيات.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 name="مستطيل 6"/>
          <p:cNvSpPr/>
          <p:nvPr/>
        </p:nvSpPr>
        <p:spPr>
          <a:xfrm>
            <a:off x="928662" y="3286124"/>
            <a:ext cx="5643602" cy="2308324"/>
          </a:xfrm>
          <a:prstGeom prst="rect">
            <a:avLst/>
          </a:prstGeom>
          <a:solidFill>
            <a:srgbClr val="D20046"/>
          </a:solidFill>
        </p:spPr>
        <p:style>
          <a:lnRef idx="0">
            <a:schemeClr val="accent5"/>
          </a:lnRef>
          <a:fillRef idx="3">
            <a:schemeClr val="accent5"/>
          </a:fillRef>
          <a:effectRef idx="3">
            <a:schemeClr val="accent5"/>
          </a:effectRef>
          <a:fontRef idx="minor">
            <a:schemeClr val="lt1"/>
          </a:fontRef>
        </p:style>
        <p:txBody>
          <a:bodyPr wrap="square">
            <a:spAutoFit/>
            <a:scene3d>
              <a:camera prst="orthographicFront"/>
              <a:lightRig rig="soft" dir="t">
                <a:rot lat="0" lon="0" rev="10800000"/>
              </a:lightRig>
            </a:scene3d>
            <a:sp3d>
              <a:bevelT w="27940" h="12700"/>
              <a:contourClr>
                <a:srgbClr val="DDDDDD"/>
              </a:contourClr>
            </a:sp3d>
          </a:bodyPr>
          <a:lstStyle/>
          <a:p>
            <a:pPr algn="ctr">
              <a:defRPr/>
            </a:pPr>
            <a:r>
              <a:rPr lang="ar-SA" sz="4800" b="1" spc="150" dirty="0">
                <a:ln w="11430"/>
                <a:solidFill>
                  <a:srgbClr val="F8F8F8"/>
                </a:solidFill>
                <a:effectLst>
                  <a:outerShdw blurRad="38100" dist="38100" dir="2700000" algn="tl">
                    <a:srgbClr val="000000">
                      <a:alpha val="43137"/>
                    </a:srgbClr>
                  </a:outerShdw>
                </a:effectLst>
                <a:cs typeface="AL-Mohanad Bold" pitchFamily="2" charset="-78"/>
              </a:rPr>
              <a:t>قصيدة </a:t>
            </a:r>
          </a:p>
          <a:p>
            <a:pPr algn="ctr">
              <a:defRPr/>
            </a:pPr>
            <a:r>
              <a:rPr lang="ar-SA" sz="4800" b="1" spc="150" dirty="0">
                <a:ln w="11430"/>
                <a:solidFill>
                  <a:srgbClr val="FFC000"/>
                </a:solidFill>
                <a:effectLst>
                  <a:outerShdw blurRad="38100" dist="38100" dir="2700000" algn="tl">
                    <a:srgbClr val="000000">
                      <a:alpha val="43137"/>
                    </a:srgbClr>
                  </a:outerShdw>
                </a:effectLst>
                <a:cs typeface="AL-Mohanad Bold" pitchFamily="2" charset="-78"/>
              </a:rPr>
              <a:t>(</a:t>
            </a:r>
            <a:r>
              <a:rPr lang="ar-SA" sz="4800" b="1" spc="150" dirty="0">
                <a:ln w="11430"/>
                <a:solidFill>
                  <a:srgbClr val="F8F8F8"/>
                </a:solidFill>
                <a:effectLst>
                  <a:outerShdw blurRad="38100" dist="38100" dir="2700000" algn="tl">
                    <a:srgbClr val="000000">
                      <a:alpha val="43137"/>
                    </a:srgbClr>
                  </a:outerShdw>
                </a:effectLst>
                <a:cs typeface="AL-Mohanad Bold" pitchFamily="2" charset="-78"/>
              </a:rPr>
              <a:t> </a:t>
            </a:r>
            <a:r>
              <a:rPr lang="ar-SA" sz="4800" b="1" spc="150" dirty="0">
                <a:ln w="11430"/>
                <a:solidFill>
                  <a:srgbClr val="FFC000"/>
                </a:solidFill>
                <a:effectLst>
                  <a:outerShdw blurRad="38100" dist="38100" dir="2700000" algn="tl">
                    <a:srgbClr val="000000">
                      <a:alpha val="43137"/>
                    </a:srgbClr>
                  </a:outerShdw>
                </a:effectLst>
                <a:cs typeface="AL-Mohanad Bold" pitchFamily="2" charset="-78"/>
              </a:rPr>
              <a:t>المساء )</a:t>
            </a:r>
          </a:p>
          <a:p>
            <a:pPr algn="ctr">
              <a:defRPr/>
            </a:pPr>
            <a:r>
              <a:rPr lang="ar-SA" sz="4800" b="1" spc="150" dirty="0">
                <a:ln w="11430"/>
                <a:solidFill>
                  <a:srgbClr val="F8F8F8"/>
                </a:solidFill>
                <a:effectLst>
                  <a:outerShdw blurRad="38100" dist="38100" dir="2700000" algn="tl">
                    <a:srgbClr val="000000">
                      <a:alpha val="43137"/>
                    </a:srgbClr>
                  </a:outerShdw>
                </a:effectLst>
                <a:cs typeface="AL-Mohanad Bold" pitchFamily="2" charset="-78"/>
              </a:rPr>
              <a:t>للشاعر خليل مطران </a:t>
            </a:r>
          </a:p>
        </p:txBody>
      </p:sp>
      <p:sp>
        <p:nvSpPr>
          <p:cNvPr id="8" name="مستطيل 7"/>
          <p:cNvSpPr/>
          <p:nvPr/>
        </p:nvSpPr>
        <p:spPr>
          <a:xfrm>
            <a:off x="428596" y="2071678"/>
            <a:ext cx="6715172" cy="830997"/>
          </a:xfrm>
          <a:prstGeom prst="rect">
            <a:avLst/>
          </a:prstGeom>
          <a:solidFill>
            <a:srgbClr val="D20046"/>
          </a:solidFill>
        </p:spPr>
        <p:style>
          <a:lnRef idx="0">
            <a:schemeClr val="accent5"/>
          </a:lnRef>
          <a:fillRef idx="3">
            <a:schemeClr val="accent5"/>
          </a:fillRef>
          <a:effectRef idx="3">
            <a:schemeClr val="accent5"/>
          </a:effectRef>
          <a:fontRef idx="minor">
            <a:schemeClr val="lt1"/>
          </a:fontRef>
        </p:style>
        <p:txBody>
          <a:bodyPr wrap="square">
            <a:spAutoFit/>
            <a:scene3d>
              <a:camera prst="orthographicFront"/>
              <a:lightRig rig="soft" dir="t">
                <a:rot lat="0" lon="0" rev="10800000"/>
              </a:lightRig>
            </a:scene3d>
            <a:sp3d>
              <a:bevelT w="27940" h="12700"/>
              <a:contourClr>
                <a:srgbClr val="DDDDDD"/>
              </a:contourClr>
            </a:sp3d>
          </a:bodyPr>
          <a:lstStyle/>
          <a:p>
            <a:pPr algn="ctr">
              <a:defRPr/>
            </a:pPr>
            <a:r>
              <a:rPr lang="ar-SA" sz="4800" b="1" spc="150" dirty="0">
                <a:ln w="11430"/>
                <a:solidFill>
                  <a:srgbClr val="F8F8F8"/>
                </a:solidFill>
                <a:effectLst>
                  <a:outerShdw blurRad="38100" dist="38100" dir="2700000" algn="tl">
                    <a:srgbClr val="000000">
                      <a:alpha val="43137"/>
                    </a:srgbClr>
                  </a:outerShdw>
                </a:effectLst>
                <a:cs typeface="AL-Mohanad Bold" pitchFamily="2" charset="-78"/>
              </a:rPr>
              <a:t>نموذج ( 2) في التذوق الأدبي </a:t>
            </a:r>
          </a:p>
        </p:txBody>
      </p:sp>
      <p:sp>
        <p:nvSpPr>
          <p:cNvPr id="13" name="مستطيل 12"/>
          <p:cNvSpPr/>
          <p:nvPr/>
        </p:nvSpPr>
        <p:spPr>
          <a:xfrm>
            <a:off x="214282" y="6253483"/>
            <a:ext cx="1475083" cy="461665"/>
          </a:xfrm>
          <a:prstGeom prst="rect">
            <a:avLst/>
          </a:prstGeom>
          <a:solidFill>
            <a:schemeClr val="lt1">
              <a:alpha val="0"/>
            </a:schemeClr>
          </a:solidFill>
          <a:ln>
            <a:noFill/>
          </a:ln>
        </p:spPr>
        <p:style>
          <a:lnRef idx="2">
            <a:schemeClr val="accent5"/>
          </a:lnRef>
          <a:fillRef idx="1">
            <a:schemeClr val="lt1"/>
          </a:fillRef>
          <a:effectRef idx="0">
            <a:schemeClr val="accent5"/>
          </a:effectRef>
          <a:fontRef idx="minor">
            <a:schemeClr val="dk1"/>
          </a:fontRef>
        </p:style>
        <p:txBody>
          <a:bodyPr wrap="none">
            <a:spAutoFit/>
          </a:bodyPr>
          <a:lstStyle/>
          <a:p>
            <a:pPr algn="ctr">
              <a:defRPr/>
            </a:pPr>
            <a:r>
              <a:rPr lang="ar-SA" sz="2400" dirty="0" smtClean="0">
                <a:ln w="18415" cmpd="sng">
                  <a:solidFill>
                    <a:srgbClr val="FFFFFF"/>
                  </a:solidFill>
                  <a:prstDash val="solid"/>
                </a:ln>
                <a:solidFill>
                  <a:srgbClr val="D20046"/>
                </a:solidFill>
                <a:effectLst>
                  <a:outerShdw blurRad="38100" dist="38100" dir="2700000" algn="tl">
                    <a:srgbClr val="000000">
                      <a:alpha val="43137"/>
                    </a:srgbClr>
                  </a:outerShdw>
                </a:effectLst>
                <a:cs typeface="PT Bold Heading" pitchFamily="2" charset="-78"/>
              </a:rPr>
              <a:t>منى </a:t>
            </a:r>
            <a:r>
              <a:rPr lang="ar-SA" sz="2400" dirty="0">
                <a:ln w="18415" cmpd="sng">
                  <a:solidFill>
                    <a:srgbClr val="FFFFFF"/>
                  </a:solidFill>
                  <a:prstDash val="solid"/>
                </a:ln>
                <a:solidFill>
                  <a:srgbClr val="D20046"/>
                </a:solidFill>
                <a:effectLst>
                  <a:outerShdw blurRad="38100" dist="38100" dir="2700000" algn="tl">
                    <a:srgbClr val="000000">
                      <a:alpha val="43137"/>
                    </a:srgbClr>
                  </a:outerShdw>
                </a:effectLst>
                <a:cs typeface="PT Bold Heading" pitchFamily="2" charset="-78"/>
              </a:rPr>
              <a:t>النصر </a:t>
            </a:r>
          </a:p>
        </p:txBody>
      </p:sp>
      <p:sp>
        <p:nvSpPr>
          <p:cNvPr id="16" name="مستطيل 15"/>
          <p:cNvSpPr/>
          <p:nvPr/>
        </p:nvSpPr>
        <p:spPr>
          <a:xfrm>
            <a:off x="1928794" y="714356"/>
            <a:ext cx="3132589"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ar-SA" sz="3600" b="1" cap="all" dirty="0">
                <a:ln/>
                <a:solidFill>
                  <a:srgbClr val="D20046"/>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PT Bold Heading" pitchFamily="2" charset="-78"/>
              </a:rPr>
              <a:t>المحاضرة الخامسة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075" name="Rectangle 3"/>
          <p:cNvSpPr>
            <a:spLocks noChangeArrowheads="1"/>
          </p:cNvSpPr>
          <p:nvPr/>
        </p:nvSpPr>
        <p:spPr bwMode="auto">
          <a:xfrm>
            <a:off x="1500188" y="785813"/>
            <a:ext cx="7358062" cy="5494337"/>
          </a:xfrm>
          <a:prstGeom prst="rect">
            <a:avLst/>
          </a:prstGeom>
          <a:noFill/>
          <a:ln w="9525">
            <a:noFill/>
            <a:miter lim="800000"/>
            <a:headEnd/>
            <a:tailEnd/>
          </a:ln>
        </p:spPr>
        <p:txBody>
          <a:bodyPr anchor="ctr">
            <a:spAutoFit/>
          </a:bodyPr>
          <a:lstStyle/>
          <a:p>
            <a:pPr>
              <a:lnSpc>
                <a:spcPct val="150000"/>
              </a:lnSpc>
            </a:pPr>
            <a:r>
              <a:rPr lang="ar-SA" sz="2800">
                <a:solidFill>
                  <a:srgbClr val="0085B4"/>
                </a:solidFill>
                <a:latin typeface="Times" pitchFamily="18" charset="0"/>
                <a:ea typeface="Times New Roman" pitchFamily="18" charset="0"/>
                <a:cs typeface="AL-Mohanad Bold" pitchFamily="2" charset="-78"/>
              </a:rPr>
              <a:t>داءٌ ألــمَّ فخــلتُ فـيه شـــــفائي           من صبوتي فتضاعفت برحائي  </a:t>
            </a:r>
          </a:p>
          <a:p>
            <a:pPr>
              <a:lnSpc>
                <a:spcPct val="150000"/>
              </a:lnSpc>
            </a:pPr>
            <a:r>
              <a:rPr lang="ar-SA" sz="2800">
                <a:solidFill>
                  <a:srgbClr val="0085B4"/>
                </a:solidFill>
                <a:latin typeface="Times" pitchFamily="18" charset="0"/>
                <a:ea typeface="Times New Roman" pitchFamily="18" charset="0"/>
                <a:cs typeface="AL-Mohanad Bold" pitchFamily="2" charset="-78"/>
              </a:rPr>
              <a:t>يا للضعيفين استبدا بى وما            في الظلمِ مثل‘تحكم الضعفاءِ</a:t>
            </a:r>
            <a:endParaRPr lang="en-US" sz="2800">
              <a:solidFill>
                <a:srgbClr val="0085B4"/>
              </a:solidFill>
              <a:latin typeface="Times" pitchFamily="18" charset="0"/>
              <a:ea typeface="Times New Roman" pitchFamily="18" charset="0"/>
              <a:cs typeface="AL-Mohanad Bold" pitchFamily="2" charset="-78"/>
            </a:endParaRPr>
          </a:p>
          <a:p>
            <a:pPr>
              <a:lnSpc>
                <a:spcPct val="150000"/>
              </a:lnSpc>
            </a:pPr>
            <a:r>
              <a:rPr lang="ar-SA" sz="2800">
                <a:solidFill>
                  <a:srgbClr val="0085B4"/>
                </a:solidFill>
                <a:latin typeface="Times" pitchFamily="18" charset="0"/>
                <a:ea typeface="Times New Roman" pitchFamily="18" charset="0"/>
                <a:cs typeface="AL-Mohanad Bold" pitchFamily="2" charset="-78"/>
              </a:rPr>
              <a:t>قلبُ إذابتهُ الصبابةٌ والجـــوى              و غِـــلالـــــــةٌ رثــــت مـــن الأدْواء</a:t>
            </a:r>
            <a:endParaRPr lang="en-US" sz="2800">
              <a:solidFill>
                <a:srgbClr val="0085B4"/>
              </a:solidFill>
              <a:latin typeface="Times" pitchFamily="18" charset="0"/>
              <a:ea typeface="Times New Roman" pitchFamily="18" charset="0"/>
              <a:cs typeface="AL-Mohanad Bold" pitchFamily="2" charset="-78"/>
            </a:endParaRPr>
          </a:p>
          <a:p>
            <a:pPr>
              <a:lnSpc>
                <a:spcPct val="150000"/>
              </a:lnSpc>
            </a:pPr>
            <a:r>
              <a:rPr lang="ar-SA" sz="2800">
                <a:solidFill>
                  <a:srgbClr val="0085B4"/>
                </a:solidFill>
                <a:latin typeface="Times" pitchFamily="18" charset="0"/>
                <a:ea typeface="Times New Roman" pitchFamily="18" charset="0"/>
                <a:cs typeface="AL-Mohanad Bold" pitchFamily="2" charset="-78"/>
              </a:rPr>
              <a:t>إِنِّي أَقَمْتُ عَلَى التَّـعِلــَّةِ بالمُــــنى</a:t>
            </a:r>
            <a:r>
              <a:rPr lang="en-US" sz="28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في غُــرْبَةٍ قَـالُــوا</a:t>
            </a:r>
            <a:r>
              <a:rPr lang="en-US" sz="3000">
                <a:solidFill>
                  <a:srgbClr val="0085B4"/>
                </a:solidFill>
                <a:latin typeface="Times" pitchFamily="18" charset="0"/>
                <a:ea typeface="Times New Roman" pitchFamily="18" charset="0"/>
                <a:cs typeface="AL-Mohanad Bold" pitchFamily="2" charset="-78"/>
              </a:rPr>
              <a:t>:</a:t>
            </a:r>
            <a:r>
              <a:rPr lang="ar-SA" sz="3000">
                <a:solidFill>
                  <a:srgbClr val="0085B4"/>
                </a:solidFill>
                <a:latin typeface="Times" pitchFamily="18" charset="0"/>
                <a:ea typeface="Times New Roman" pitchFamily="18" charset="0"/>
                <a:cs typeface="AL-Mohanad Bold" pitchFamily="2" charset="-78"/>
              </a:rPr>
              <a:t>تَكُــونُ دَوَائي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2800">
                <a:solidFill>
                  <a:srgbClr val="0085B4"/>
                </a:solidFill>
                <a:latin typeface="Times" pitchFamily="18" charset="0"/>
                <a:ea typeface="Times New Roman" pitchFamily="18" charset="0"/>
                <a:cs typeface="AL-Mohanad Bold" pitchFamily="2" charset="-78"/>
              </a:rPr>
              <a:t>إِنْ يَشْفِ هَذَا الجسْمَ طِيبُ هَوَائِهَا      </a:t>
            </a:r>
            <a:r>
              <a:rPr lang="ar-SA" sz="3000">
                <a:solidFill>
                  <a:srgbClr val="0085B4"/>
                </a:solidFill>
                <a:latin typeface="Times" pitchFamily="18" charset="0"/>
                <a:ea typeface="Times New Roman" pitchFamily="18" charset="0"/>
                <a:cs typeface="AL-Mohanad Bold" pitchFamily="2" charset="-78"/>
              </a:rPr>
              <a:t>أَيُـلَطِّفُ النِّيرَانَ طِـيبُ هَوَاءِ؟ </a:t>
            </a:r>
          </a:p>
          <a:p>
            <a:pPr>
              <a:lnSpc>
                <a:spcPct val="150000"/>
              </a:lnSpc>
            </a:pPr>
            <a:r>
              <a:rPr lang="ar-SA" sz="3000">
                <a:solidFill>
                  <a:srgbClr val="0085B4"/>
                </a:solidFill>
                <a:latin typeface="Times" pitchFamily="18" charset="0"/>
                <a:ea typeface="Times New Roman" pitchFamily="18" charset="0"/>
                <a:cs typeface="AL-Mohanad Bold" pitchFamily="2" charset="-78"/>
              </a:rPr>
              <a:t>عَـبَـثٌ طَوَافِي في البلاَدِ ، وَعِــَّـلة</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في عِــلَّـة مَـنْفَــايَ لاسْتِــشْفــَـاءِ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مـــُتَفَــرِّدٌ بصـَـبَابَـتي ، مُــــتَفَــــــرِّدٌ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بـكـــَآبَـــتي ، مُـتَفَـــرِّدٌ بـعَـنَـائِي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endParaRPr lang="ar-SA" sz="3000">
              <a:latin typeface="Calibri" pitchFamily="34" charset="0"/>
              <a:cs typeface="AL-Mohanad Bold" pitchFamily="2" charset="-78"/>
            </a:endParaRPr>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صورة 1" descr="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3"/>
          <p:cNvSpPr>
            <a:spLocks noChangeArrowheads="1"/>
          </p:cNvSpPr>
          <p:nvPr/>
        </p:nvSpPr>
        <p:spPr bwMode="auto">
          <a:xfrm>
            <a:off x="1000125" y="2611438"/>
            <a:ext cx="7929563" cy="3554412"/>
          </a:xfrm>
          <a:prstGeom prst="rect">
            <a:avLst/>
          </a:prstGeom>
          <a:noFill/>
          <a:ln w="9525">
            <a:noFill/>
            <a:miter lim="800000"/>
            <a:headEnd/>
            <a:tailEnd/>
          </a:ln>
        </p:spPr>
        <p:txBody>
          <a:bodyPr anchor="ctr">
            <a:spAutoFit/>
          </a:bodyPr>
          <a:lstStyle/>
          <a:p>
            <a:pPr>
              <a:lnSpc>
                <a:spcPct val="150000"/>
              </a:lnSpc>
            </a:pPr>
            <a:r>
              <a:rPr lang="ar-SA" sz="2900">
                <a:solidFill>
                  <a:srgbClr val="0085B4"/>
                </a:solidFill>
                <a:latin typeface="Times" pitchFamily="18" charset="0"/>
                <a:ea typeface="Times New Roman" pitchFamily="18" charset="0"/>
                <a:cs typeface="AL-Mohanad Bold" pitchFamily="2" charset="-78"/>
              </a:rPr>
              <a:t>شَاكٍ إِلَى البَحْرِ اضْطِرَابَ خَوَاطِرِي      </a:t>
            </a:r>
            <a:r>
              <a:rPr lang="ar-SA" sz="3000">
                <a:solidFill>
                  <a:srgbClr val="0085B4"/>
                </a:solidFill>
                <a:latin typeface="Times" pitchFamily="18" charset="0"/>
                <a:ea typeface="Times New Roman" pitchFamily="18" charset="0"/>
                <a:cs typeface="AL-Mohanad Bold" pitchFamily="2" charset="-78"/>
              </a:rPr>
              <a:t>فَيُجيبُني برِيَاحِهِ الهَوْجَاءِ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ثَاوٍ عَلَى صَخْرٍ أَصَمََّ ، وَلَيْتَ لي       قَلْبَاً كَهَذِي الصَّخْرَةِ الصَّمَّاءِ</a:t>
            </a:r>
            <a:r>
              <a:rPr lang="en-US" sz="3000">
                <a:solidFill>
                  <a:srgbClr val="0085B4"/>
                </a:solidFill>
                <a:latin typeface="Times" pitchFamily="18" charset="0"/>
                <a:ea typeface="Times New Roman" pitchFamily="18" charset="0"/>
                <a:cs typeface="AL-Mohanad Bold" pitchFamily="2" charset="-78"/>
              </a:rPr>
              <a:t> </a:t>
            </a:r>
          </a:p>
          <a:p>
            <a:pPr>
              <a:lnSpc>
                <a:spcPct val="150000"/>
              </a:lnSpc>
            </a:pPr>
            <a:r>
              <a:rPr lang="ar-SA" sz="3000">
                <a:solidFill>
                  <a:srgbClr val="0085B4"/>
                </a:solidFill>
                <a:latin typeface="Times" pitchFamily="18" charset="0"/>
                <a:ea typeface="Times New Roman" pitchFamily="18" charset="0"/>
                <a:cs typeface="AL-Mohanad Bold" pitchFamily="2" charset="-78"/>
              </a:rPr>
              <a:t>يَنْتَابُهَا مَوْجٌ كَمَوْجِ مَكَارِهِي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وَيَفتُّهَا كَالسُّقْمِ في أَعْضَائي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وَالبَحْرُ خَفَّاقُ الجَوَانِبِ ضَائِقٌ       </a:t>
            </a:r>
            <a:r>
              <a:rPr lang="ar-SA" sz="2900">
                <a:solidFill>
                  <a:srgbClr val="0085B4"/>
                </a:solidFill>
                <a:latin typeface="Times" pitchFamily="18" charset="0"/>
                <a:ea typeface="Times New Roman" pitchFamily="18" charset="0"/>
                <a:cs typeface="AL-Mohanad Bold" pitchFamily="2" charset="-78"/>
              </a:rPr>
              <a:t>كَمَدَاً كَصَدْرِي سَاعَةَ الإمْسَاءِ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تَغْشَى البَرِيَّةَ كُدْرَةٌ ، وَكَأَنَّهَا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صَعِدَتْ إلَى عَيْنَيَّ مِنْ أَحْشَائي </a:t>
            </a:r>
            <a:endParaRPr lang="ar-SA" sz="3000">
              <a:latin typeface="Calibri" pitchFamily="34" charset="0"/>
              <a:ea typeface="Times New Roman" pitchFamily="18" charset="0"/>
              <a:cs typeface="AL-Mohanad Bold" pitchFamily="2" charset="-78"/>
            </a:endParaRPr>
          </a:p>
        </p:txBody>
      </p:sp>
      <p:pic>
        <p:nvPicPr>
          <p:cNvPr id="4100" name="صورة 3" descr="7172461b586520182.jpg"/>
          <p:cNvPicPr>
            <a:picLocks noChangeAspect="1"/>
          </p:cNvPicPr>
          <p:nvPr/>
        </p:nvPicPr>
        <p:blipFill>
          <a:blip r:embed="rId3" cstate="print"/>
          <a:srcRect/>
          <a:stretch>
            <a:fillRect/>
          </a:stretch>
        </p:blipFill>
        <p:spPr bwMode="auto">
          <a:xfrm>
            <a:off x="3000375" y="214313"/>
            <a:ext cx="4222750" cy="2397125"/>
          </a:xfrm>
          <a:prstGeom prst="rect">
            <a:avLst/>
          </a:prstGeom>
          <a:noFill/>
          <a:ln w="9525">
            <a:noFill/>
            <a:miter lim="800000"/>
            <a:headEnd/>
            <a:tailEnd/>
          </a:ln>
        </p:spPr>
      </p:pic>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slide(fromRight)">
                                      <p:cBhvr>
                                        <p:cTn id="7"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صورة 1" descr="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مستطيل 3"/>
          <p:cNvSpPr>
            <a:spLocks noChangeArrowheads="1"/>
          </p:cNvSpPr>
          <p:nvPr/>
        </p:nvSpPr>
        <p:spPr bwMode="auto">
          <a:xfrm>
            <a:off x="1428750" y="2857500"/>
            <a:ext cx="7429500" cy="2805113"/>
          </a:xfrm>
          <a:prstGeom prst="rect">
            <a:avLst/>
          </a:prstGeom>
          <a:noFill/>
          <a:ln w="9525">
            <a:noFill/>
            <a:miter lim="800000"/>
            <a:headEnd/>
            <a:tailEnd/>
          </a:ln>
        </p:spPr>
        <p:txBody>
          <a:bodyPr>
            <a:spAutoFit/>
          </a:bodyPr>
          <a:lstStyle/>
          <a:p>
            <a:pPr>
              <a:lnSpc>
                <a:spcPct val="150000"/>
              </a:lnSpc>
            </a:pPr>
            <a:r>
              <a:rPr lang="ar-SA" sz="3000">
                <a:solidFill>
                  <a:srgbClr val="0085B4"/>
                </a:solidFill>
                <a:latin typeface="Times" pitchFamily="18" charset="0"/>
                <a:ea typeface="Times New Roman" pitchFamily="18" charset="0"/>
                <a:cs typeface="AL-Mohanad Bold" pitchFamily="2" charset="-78"/>
              </a:rPr>
              <a:t>يَا لَلْغُرُوبِ وَمَا بهِ مِنْ عِبْرَةٍ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لِلْمُسْتَــهــَامِ</a:t>
            </a:r>
            <a:r>
              <a:rPr lang="en-US" sz="3000">
                <a:solidFill>
                  <a:srgbClr val="0085B4"/>
                </a:solidFill>
                <a:latin typeface="Times" pitchFamily="18" charset="0"/>
                <a:ea typeface="Times New Roman" pitchFamily="18" charset="0"/>
                <a:cs typeface="AL-Mohanad Bold" pitchFamily="2" charset="-78"/>
              </a:rPr>
              <a:t> ! </a:t>
            </a:r>
            <a:r>
              <a:rPr lang="ar-SA" sz="3000">
                <a:solidFill>
                  <a:srgbClr val="0085B4"/>
                </a:solidFill>
                <a:latin typeface="Times" pitchFamily="18" charset="0"/>
                <a:ea typeface="Times New Roman" pitchFamily="18" charset="0"/>
                <a:cs typeface="AL-Mohanad Bold" pitchFamily="2" charset="-78"/>
              </a:rPr>
              <a:t>وَعِـبْرَةٍ لِلرَّائي</a:t>
            </a:r>
            <a:r>
              <a:rPr lang="en-US" sz="3000">
                <a:solidFill>
                  <a:srgbClr val="0085B4"/>
                </a:solidFill>
                <a:latin typeface="Times" pitchFamily="18" charset="0"/>
                <a:ea typeface="Times New Roman" pitchFamily="18" charset="0"/>
                <a:cs typeface="AL-Mohanad Bold" pitchFamily="2" charset="-78"/>
              </a:rPr>
              <a:t> ! </a:t>
            </a:r>
            <a:r>
              <a:rPr lang="ar-SA" sz="3000">
                <a:solidFill>
                  <a:srgbClr val="0085B4"/>
                </a:solidFill>
                <a:latin typeface="Times" pitchFamily="18" charset="0"/>
                <a:ea typeface="Times New Roman" pitchFamily="18" charset="0"/>
                <a:cs typeface="AL-Mohanad Bold" pitchFamily="2" charset="-78"/>
              </a:rPr>
              <a:t>أَوَلَيْسَ نَزْعَاً لِلنَّهَارِ ، وَصَرْعَةً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لِلشَّمْسِ بَيْنَ مَآتِمِ الأَضْوَاءِ ؟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أَوَلَيْسَ طَمْسَاً لِلْيَقِينِ ، وَمَبْعَثَاً    لِلشَّكِّ بَيْنَ غَلائِلِ الظّلْمَاءِ ؟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أَوَلَيْسَ مَحْوَاً لِلوُجُودِ إلَى مَدَىً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وَإِبَـــادَةً لِمــَعَـــالِـــــمِ الأَشْـــيَاءِ ؟ </a:t>
            </a:r>
          </a:p>
        </p:txBody>
      </p:sp>
      <p:pic>
        <p:nvPicPr>
          <p:cNvPr id="5124" name="صورة 5" descr="sunset%20man.jpg"/>
          <p:cNvPicPr>
            <a:picLocks noChangeAspect="1"/>
          </p:cNvPicPr>
          <p:nvPr/>
        </p:nvPicPr>
        <p:blipFill>
          <a:blip r:embed="rId3" cstate="print"/>
          <a:srcRect/>
          <a:stretch>
            <a:fillRect/>
          </a:stretch>
        </p:blipFill>
        <p:spPr bwMode="auto">
          <a:xfrm>
            <a:off x="3000375" y="214313"/>
            <a:ext cx="3714750" cy="2428875"/>
          </a:xfrm>
          <a:prstGeom prst="rect">
            <a:avLst/>
          </a:prstGeom>
          <a:noFill/>
          <a:ln w="9525">
            <a:noFill/>
            <a:miter lim="800000"/>
            <a:headEnd/>
            <a:tailEnd/>
          </a:ln>
        </p:spPr>
      </p:pic>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صورة 1" descr="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6385" name="Rectangle 1"/>
          <p:cNvSpPr>
            <a:spLocks noChangeArrowheads="1"/>
          </p:cNvSpPr>
          <p:nvPr/>
        </p:nvSpPr>
        <p:spPr bwMode="auto">
          <a:xfrm>
            <a:off x="1214438" y="1928813"/>
            <a:ext cx="7777162" cy="4189412"/>
          </a:xfrm>
          <a:prstGeom prst="rect">
            <a:avLst/>
          </a:prstGeom>
          <a:noFill/>
          <a:ln w="9525">
            <a:noFill/>
            <a:miter lim="800000"/>
            <a:headEnd/>
            <a:tailEnd/>
          </a:ln>
        </p:spPr>
        <p:txBody>
          <a:bodyPr wrap="none" anchor="ctr">
            <a:spAutoFit/>
          </a:bodyPr>
          <a:lstStyle/>
          <a:p>
            <a:pPr>
              <a:lnSpc>
                <a:spcPct val="150000"/>
              </a:lnSpc>
            </a:pPr>
            <a:r>
              <a:rPr lang="ar-SA" sz="3000">
                <a:solidFill>
                  <a:srgbClr val="0085B4"/>
                </a:solidFill>
                <a:latin typeface="Times" pitchFamily="18" charset="0"/>
                <a:ea typeface="Times New Roman" pitchFamily="18" charset="0"/>
                <a:cs typeface="AL-Mohanad Bold" pitchFamily="2" charset="-78"/>
              </a:rPr>
              <a:t>وَلَقَدْ ذَكَرْتُكِ وَالنَّهَارُ مُوَدِّعٌ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وَالــقَـــلْبُ بَيْنَ مَـــهَابَــةٍ وَرَجَـــــاءِ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وَخَوَاطِرِي تَبْدُو تُجَاهَ نَوَاظِرِي       كَلْمَى كَدَامِيَةِ السَّحَابِ إزَائي </a:t>
            </a:r>
          </a:p>
          <a:p>
            <a:pPr>
              <a:lnSpc>
                <a:spcPct val="150000"/>
              </a:lnSpc>
            </a:pPr>
            <a:r>
              <a:rPr lang="ar-SA" sz="3000">
                <a:solidFill>
                  <a:srgbClr val="0085B4"/>
                </a:solidFill>
                <a:latin typeface="Times" pitchFamily="18" charset="0"/>
                <a:ea typeface="Times New Roman" pitchFamily="18" charset="0"/>
                <a:cs typeface="AL-Mohanad Bold" pitchFamily="2" charset="-78"/>
              </a:rPr>
              <a:t>وَالشَّمْسُ في شَفَقٍ يَسِيلُ نُضَارُهُ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فَـــوْقَ العَــقِيقِ عَــلَى ذُرَىً سَــوْدَاءِ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مَرَّتْ خِلاَلَ غَمَامَتَيْنِ تَحَدُّرَاً ،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وَتَقَــطَّرَتْ كَـالدَّمْــعَةِ الحَـــمْرَاءِ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فَــكَـأَنَّ آخِـرُ دَمْـعـَةٍ لِلْـكَوْن ِ قـَدْ</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مُــــزِجَتْ بآخِـــرِ أَدْمُـعِي لـرِثَائي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وَكَأَنَّني آنَسْتُ يَوْمِي زَائِلاً               فَرَأَيْتُ في المِرْآةِ كَيْفَ مَسَائى</a:t>
            </a:r>
          </a:p>
        </p:txBody>
      </p:sp>
      <p:pic>
        <p:nvPicPr>
          <p:cNvPr id="6148" name="صورة 4" descr="قصيدة المساء لخليل مطران">
            <a:hlinkClick r:id="rId3"/>
          </p:cNvPr>
          <p:cNvPicPr>
            <a:picLocks noChangeAspect="1" noChangeArrowheads="1"/>
          </p:cNvPicPr>
          <p:nvPr/>
        </p:nvPicPr>
        <p:blipFill>
          <a:blip r:embed="rId4" cstate="print"/>
          <a:srcRect/>
          <a:stretch>
            <a:fillRect/>
          </a:stretch>
        </p:blipFill>
        <p:spPr bwMode="auto">
          <a:xfrm>
            <a:off x="3643313" y="214313"/>
            <a:ext cx="3143250" cy="1428750"/>
          </a:xfrm>
          <a:prstGeom prst="rect">
            <a:avLst/>
          </a:prstGeom>
          <a:noFill/>
          <a:ln w="9525">
            <a:noFill/>
            <a:miter lim="800000"/>
            <a:headEnd/>
            <a:tailEnd/>
          </a:ln>
        </p:spPr>
      </p:pic>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animEffect transition="in" filter="slide(fromBottom)">
                                      <p:cBhvr>
                                        <p:cTn id="7" dur="1000"/>
                                        <p:tgtEl>
                                          <p:spTgt spid="16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صورة 1" descr="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3"/>
          <p:cNvSpPr>
            <a:spLocks noChangeArrowheads="1"/>
          </p:cNvSpPr>
          <p:nvPr/>
        </p:nvSpPr>
        <p:spPr bwMode="auto">
          <a:xfrm>
            <a:off x="1357313" y="1214438"/>
            <a:ext cx="7358062" cy="2000250"/>
          </a:xfrm>
          <a:prstGeom prst="rect">
            <a:avLst/>
          </a:prstGeom>
          <a:noFill/>
          <a:ln w="9525">
            <a:noFill/>
            <a:miter lim="800000"/>
            <a:headEnd/>
            <a:tailEnd/>
          </a:ln>
        </p:spPr>
        <p:txBody>
          <a:bodyPr anchor="ctr">
            <a:spAutoFit/>
          </a:bodyPr>
          <a:lstStyle/>
          <a:p>
            <a:pPr algn="ctr">
              <a:lnSpc>
                <a:spcPct val="150000"/>
              </a:lnSpc>
            </a:pPr>
            <a:r>
              <a:rPr lang="ar-SA" sz="4000" b="1">
                <a:solidFill>
                  <a:srgbClr val="EE004F"/>
                </a:solidFill>
                <a:latin typeface="Times" pitchFamily="18" charset="0"/>
                <a:ea typeface="Times New Roman" pitchFamily="18" charset="0"/>
                <a:cs typeface="Traditional Arabic" pitchFamily="2" charset="-78"/>
              </a:rPr>
              <a:t>ما المرحلة الأولى في تذوق النص </a:t>
            </a:r>
          </a:p>
          <a:p>
            <a:pPr algn="ctr">
              <a:lnSpc>
                <a:spcPct val="150000"/>
              </a:lnSpc>
            </a:pPr>
            <a:r>
              <a:rPr lang="ar-SA" sz="4000" b="1">
                <a:solidFill>
                  <a:srgbClr val="EE004F"/>
                </a:solidFill>
                <a:latin typeface="Times" pitchFamily="18" charset="0"/>
                <a:ea typeface="Times New Roman" pitchFamily="18" charset="0"/>
                <a:cs typeface="Traditional Arabic" pitchFamily="2" charset="-78"/>
              </a:rPr>
              <a:t>التي تساعد على طرق أبوابه وفهمه ؟ </a:t>
            </a:r>
            <a:endParaRPr lang="ar-SA" sz="4000" b="1">
              <a:solidFill>
                <a:srgbClr val="EE004F"/>
              </a:solidFill>
              <a:latin typeface="Calibri" pitchFamily="34" charset="0"/>
              <a:ea typeface="Times New Roman" pitchFamily="18" charset="0"/>
              <a:cs typeface="Traditional Arabic" pitchFamily="2" charset="-78"/>
            </a:endParaRPr>
          </a:p>
        </p:txBody>
      </p:sp>
      <p:sp>
        <p:nvSpPr>
          <p:cNvPr id="6" name="Rectangle 3"/>
          <p:cNvSpPr>
            <a:spLocks noChangeArrowheads="1"/>
          </p:cNvSpPr>
          <p:nvPr/>
        </p:nvSpPr>
        <p:spPr bwMode="auto">
          <a:xfrm>
            <a:off x="1500188" y="3286125"/>
            <a:ext cx="7358062" cy="938213"/>
          </a:xfrm>
          <a:prstGeom prst="rect">
            <a:avLst/>
          </a:prstGeom>
          <a:noFill/>
          <a:ln w="9525">
            <a:noFill/>
            <a:miter lim="800000"/>
            <a:headEnd/>
            <a:tailEnd/>
          </a:ln>
        </p:spPr>
        <p:txBody>
          <a:bodyPr anchor="ctr">
            <a:spAutoFit/>
          </a:bodyPr>
          <a:lstStyle/>
          <a:p>
            <a:pPr algn="ctr">
              <a:lnSpc>
                <a:spcPct val="150000"/>
              </a:lnSpc>
            </a:pPr>
            <a:r>
              <a:rPr lang="ar-SA" sz="4000" b="1">
                <a:solidFill>
                  <a:srgbClr val="0085B4"/>
                </a:solidFill>
                <a:latin typeface="Times" pitchFamily="18" charset="0"/>
                <a:cs typeface="Traditional Arabic" pitchFamily="2" charset="-78"/>
              </a:rPr>
              <a:t>نعم قراءة النص قراءة تأملية !!</a:t>
            </a:r>
            <a:endParaRPr lang="ar-SA" sz="4000" b="1">
              <a:solidFill>
                <a:srgbClr val="0085B4"/>
              </a:solidFill>
              <a:latin typeface="Calibri" pitchFamily="34" charset="0"/>
              <a:cs typeface="Traditional Arabic" pitchFamily="2" charset="-78"/>
            </a:endParaRPr>
          </a:p>
        </p:txBody>
      </p:sp>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slide(fromBottom)">
                                      <p:cBhvr>
                                        <p:cTn id="7" dur="10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slide(fromBottom)">
                                      <p:cBhvr>
                                        <p:cTn id="12"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P spid="6"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 name="مستطيل 5"/>
          <p:cNvSpPr/>
          <p:nvPr/>
        </p:nvSpPr>
        <p:spPr>
          <a:xfrm>
            <a:off x="785786" y="428604"/>
            <a:ext cx="7929586" cy="923330"/>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600"/>
              </a:spcBef>
              <a:spcAft>
                <a:spcPts val="1200"/>
              </a:spcAft>
              <a:defRPr/>
            </a:pP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إن </a:t>
            </a:r>
            <a:r>
              <a:rPr lang="ar-SA" sz="2400" dirty="0">
                <a:solidFill>
                  <a:schemeClr val="bg1"/>
                </a:solidFill>
                <a:effectLst>
                  <a:outerShdw blurRad="38100" dist="38100" dir="2700000" algn="tl">
                    <a:srgbClr val="000000">
                      <a:alpha val="43137"/>
                    </a:srgbClr>
                  </a:outerShdw>
                </a:effectLst>
                <a:cs typeface="PT Bold Heading" pitchFamily="2" charset="-78"/>
              </a:rPr>
              <a:t>التذوق الأدبي للقصيدة هو : إجابة عن مجموعة من الأسئلة </a:t>
            </a:r>
            <a:r>
              <a:rPr lang="ar-SA" sz="2400" dirty="0">
                <a:ln w="18415" cmpd="sng">
                  <a:solidFill>
                    <a:srgbClr val="FFFFFF"/>
                  </a:solidFill>
                  <a:prstDash val="solid"/>
                </a:ln>
                <a:solidFill>
                  <a:srgbClr val="FFFFFF"/>
                </a:solidFill>
                <a:effectLst>
                  <a:outerShdw blurRad="38100" dist="38100" dir="2700000" algn="tl" rotWithShape="0">
                    <a:srgbClr val="000000">
                      <a:alpha val="43137"/>
                    </a:srgbClr>
                  </a:outerShdw>
                </a:effectLst>
                <a:latin typeface="Times"/>
                <a:ea typeface="Times New Roman" pitchFamily="18" charset="0"/>
                <a:cs typeface="PT Bold Heading" pitchFamily="2" charset="-78"/>
              </a:rPr>
              <a:t>..!</a:t>
            </a:r>
          </a:p>
          <a:p>
            <a:pPr algn="ctr">
              <a:lnSpc>
                <a:spcPct val="150000"/>
              </a:lnSpc>
              <a:spcBef>
                <a:spcPts val="600"/>
              </a:spcBef>
              <a:spcAft>
                <a:spcPts val="1200"/>
              </a:spcAft>
              <a:defRPr/>
            </a:pPr>
            <a:endParaRPr lang="ar-SA" sz="200" dirty="0">
              <a:ln w="18415" cmpd="sng">
                <a:solidFill>
                  <a:srgbClr val="FFFFFF"/>
                </a:solidFill>
                <a:prstDash val="solid"/>
              </a:ln>
              <a:solidFill>
                <a:srgbClr val="FFFFFF"/>
              </a:solidFill>
              <a:effectLst>
                <a:outerShdw blurRad="38100" dist="38100" dir="2700000" algn="tl" rotWithShape="0">
                  <a:srgbClr val="000000">
                    <a:alpha val="43137"/>
                  </a:srgbClr>
                </a:outerShdw>
              </a:effectLst>
              <a:latin typeface="Times"/>
              <a:ea typeface="Times New Roman" pitchFamily="18" charset="0"/>
              <a:cs typeface="PT Bold Heading" pitchFamily="2" charset="-78"/>
            </a:endParaRPr>
          </a:p>
        </p:txBody>
      </p:sp>
      <p:sp>
        <p:nvSpPr>
          <p:cNvPr id="13" name="مستطيل 12"/>
          <p:cNvSpPr/>
          <p:nvPr/>
        </p:nvSpPr>
        <p:spPr>
          <a:xfrm>
            <a:off x="7072330" y="1543849"/>
            <a:ext cx="1357322" cy="599267"/>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0"/>
              </a:spcBef>
              <a:defRPr/>
            </a:pP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ما هي ؟ </a:t>
            </a:r>
          </a:p>
        </p:txBody>
      </p:sp>
      <p:sp>
        <p:nvSpPr>
          <p:cNvPr id="15" name="مستطيل 14"/>
          <p:cNvSpPr/>
          <p:nvPr/>
        </p:nvSpPr>
        <p:spPr>
          <a:xfrm>
            <a:off x="6643702" y="2428868"/>
            <a:ext cx="1928826" cy="863698"/>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nSpc>
                <a:spcPct val="150000"/>
              </a:lnSpc>
              <a:spcBef>
                <a:spcPts val="600"/>
              </a:spcBef>
              <a:spcAft>
                <a:spcPts val="600"/>
              </a:spcAft>
              <a:defRPr/>
            </a:pP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ما نوع النص ؟</a:t>
            </a:r>
          </a:p>
          <a:p>
            <a:pPr>
              <a:lnSpc>
                <a:spcPct val="150000"/>
              </a:lnSpc>
              <a:spcBef>
                <a:spcPts val="600"/>
              </a:spcBef>
              <a:spcAft>
                <a:spcPts val="1200"/>
              </a:spcAft>
              <a:defRPr/>
            </a:pPr>
            <a:r>
              <a:rPr lang="ar-SA" sz="3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 </a:t>
            </a:r>
          </a:p>
        </p:txBody>
      </p:sp>
      <p:sp>
        <p:nvSpPr>
          <p:cNvPr id="16" name="مستطيل 15"/>
          <p:cNvSpPr/>
          <p:nvPr/>
        </p:nvSpPr>
        <p:spPr>
          <a:xfrm>
            <a:off x="1785918" y="2428868"/>
            <a:ext cx="1928826" cy="836768"/>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nSpc>
                <a:spcPct val="150000"/>
              </a:lnSpc>
              <a:spcBef>
                <a:spcPts val="600"/>
              </a:spcBef>
              <a:spcAft>
                <a:spcPts val="0"/>
              </a:spcAft>
              <a:defRPr/>
            </a:pPr>
            <a:r>
              <a:rPr lang="ar-SA" sz="2800" dirty="0">
                <a:solidFill>
                  <a:schemeClr val="bg1"/>
                </a:solidFill>
                <a:cs typeface="AL-Mohanad Bold" pitchFamily="2" charset="-78"/>
              </a:rPr>
              <a:t> </a:t>
            </a: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ما مناسبته؟</a:t>
            </a:r>
          </a:p>
          <a:p>
            <a:pPr>
              <a:lnSpc>
                <a:spcPct val="150000"/>
              </a:lnSpc>
              <a:spcBef>
                <a:spcPts val="600"/>
              </a:spcBef>
              <a:spcAft>
                <a:spcPts val="1200"/>
              </a:spcAft>
              <a:defRPr/>
            </a:pPr>
            <a:r>
              <a:rPr lang="ar-SA" sz="1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 </a:t>
            </a:r>
          </a:p>
        </p:txBody>
      </p:sp>
      <p:sp>
        <p:nvSpPr>
          <p:cNvPr id="17" name="مستطيل 16"/>
          <p:cNvSpPr/>
          <p:nvPr/>
        </p:nvSpPr>
        <p:spPr>
          <a:xfrm>
            <a:off x="1714480" y="4966928"/>
            <a:ext cx="7000924" cy="1319592"/>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600"/>
              </a:spcBef>
              <a:spcAft>
                <a:spcPts val="0"/>
              </a:spcAft>
              <a:defRPr/>
            </a:pP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ما موضوع  النص ؟ وما المعاني التي تضمنها ( الأفكار ) ؟ وما مميزاتها ؟</a:t>
            </a:r>
          </a:p>
          <a:p>
            <a:pPr algn="ctr">
              <a:lnSpc>
                <a:spcPct val="150000"/>
              </a:lnSpc>
              <a:spcBef>
                <a:spcPts val="600"/>
              </a:spcBef>
              <a:spcAft>
                <a:spcPts val="1200"/>
              </a:spcAft>
              <a:defRPr/>
            </a:pPr>
            <a:endParaRPr lang="ar-SA" sz="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endParaRPr>
          </a:p>
        </p:txBody>
      </p:sp>
      <p:sp>
        <p:nvSpPr>
          <p:cNvPr id="18" name="مستطيل 17"/>
          <p:cNvSpPr/>
          <p:nvPr/>
        </p:nvSpPr>
        <p:spPr>
          <a:xfrm>
            <a:off x="1714480" y="3625595"/>
            <a:ext cx="6929486" cy="946413"/>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nSpc>
                <a:spcPct val="150000"/>
              </a:lnSpc>
              <a:spcBef>
                <a:spcPts val="600"/>
              </a:spcBef>
              <a:spcAft>
                <a:spcPts val="1200"/>
              </a:spcAft>
              <a:defRPr/>
            </a:pP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ما العلاقة بينه وبين حياة صاحبه وشخصيته </a:t>
            </a:r>
            <a:r>
              <a:rPr lang="ar-SA" sz="24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وعصره</a:t>
            </a: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 وبيئته ؟</a:t>
            </a:r>
          </a:p>
          <a:p>
            <a:pPr>
              <a:lnSpc>
                <a:spcPct val="150000"/>
              </a:lnSpc>
              <a:spcBef>
                <a:spcPts val="600"/>
              </a:spcBef>
              <a:spcAft>
                <a:spcPts val="1200"/>
              </a:spcAft>
              <a:defRPr/>
            </a:pPr>
            <a:endParaRPr lang="ar-SA" sz="3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endParaRPr>
          </a:p>
        </p:txBody>
      </p:sp>
      <p:sp>
        <p:nvSpPr>
          <p:cNvPr id="19" name="مستطيل 18"/>
          <p:cNvSpPr/>
          <p:nvPr/>
        </p:nvSpPr>
        <p:spPr>
          <a:xfrm>
            <a:off x="4214810" y="2428868"/>
            <a:ext cx="1928826" cy="836768"/>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nSpc>
                <a:spcPct val="150000"/>
              </a:lnSpc>
              <a:spcBef>
                <a:spcPts val="600"/>
              </a:spcBef>
              <a:spcAft>
                <a:spcPts val="0"/>
              </a:spcAft>
              <a:defRPr/>
            </a:pPr>
            <a:r>
              <a:rPr lang="ar-SA" sz="2800" dirty="0">
                <a:solidFill>
                  <a:schemeClr val="bg1"/>
                </a:solidFill>
                <a:cs typeface="AL-Mohanad Bold" pitchFamily="2" charset="-78"/>
              </a:rPr>
              <a:t> </a:t>
            </a: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من صاحبه ؟</a:t>
            </a:r>
          </a:p>
          <a:p>
            <a:pPr>
              <a:lnSpc>
                <a:spcPct val="150000"/>
              </a:lnSpc>
              <a:spcBef>
                <a:spcPts val="600"/>
              </a:spcBef>
              <a:spcAft>
                <a:spcPts val="1200"/>
              </a:spcAft>
              <a:defRPr/>
            </a:pPr>
            <a:r>
              <a:rPr lang="ar-SA" sz="1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4"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heel(4)">
                                      <p:cBhvr>
                                        <p:cTn id="20" dur="20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Effect transition="in" filter="fade">
                                      <p:cBhvr>
                                        <p:cTn id="27" dur="1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heel(4)">
                                      <p:cBhvr>
                                        <p:cTn id="32" dur="1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dissolve">
                                      <p:cBhvr>
                                        <p:cTn id="3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مستطيل 4"/>
          <p:cNvSpPr/>
          <p:nvPr/>
        </p:nvSpPr>
        <p:spPr>
          <a:xfrm>
            <a:off x="2285984" y="1000108"/>
            <a:ext cx="5072098" cy="1452321"/>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600"/>
              </a:spcBef>
              <a:spcAft>
                <a:spcPts val="1200"/>
              </a:spcAft>
              <a:defRPr/>
            </a:pPr>
            <a:r>
              <a:rPr lang="ar-SA" sz="2400" dirty="0">
                <a:solidFill>
                  <a:srgbClr val="FF1966"/>
                </a:solidFill>
                <a:cs typeface="PT Bold Heading" pitchFamily="2" charset="-78"/>
              </a:rPr>
              <a:t> </a:t>
            </a:r>
            <a:r>
              <a:rPr lang="ar-SA" sz="2400" dirty="0">
                <a:solidFill>
                  <a:schemeClr val="bg1"/>
                </a:solidFill>
                <a:effectLst>
                  <a:outerShdw blurRad="38100" dist="38100" dir="2700000" algn="tl">
                    <a:srgbClr val="000000">
                      <a:alpha val="43137"/>
                    </a:srgbClr>
                  </a:outerShdw>
                </a:effectLst>
                <a:cs typeface="PT Bold Heading" pitchFamily="2" charset="-78"/>
              </a:rPr>
              <a:t>هل تبدو في النص عاطفة  ؟ ما نوعها ؟ وما دورها ؟</a:t>
            </a:r>
          </a:p>
          <a:p>
            <a:pPr algn="ctr">
              <a:lnSpc>
                <a:spcPct val="150000"/>
              </a:lnSpc>
              <a:spcBef>
                <a:spcPts val="600"/>
              </a:spcBef>
              <a:spcAft>
                <a:spcPts val="1200"/>
              </a:spcAft>
              <a:defRPr/>
            </a:pPr>
            <a:endParaRPr lang="ar-SA" sz="100" dirty="0">
              <a:solidFill>
                <a:schemeClr val="bg1"/>
              </a:solidFill>
              <a:effectLst>
                <a:outerShdw blurRad="38100" dist="38100" dir="2700000" algn="tl">
                  <a:srgbClr val="000000">
                    <a:alpha val="43137"/>
                  </a:srgbClr>
                </a:outerShdw>
              </a:effectLst>
              <a:cs typeface="PT Bold Heading" pitchFamily="2" charset="-78"/>
            </a:endParaRPr>
          </a:p>
        </p:txBody>
      </p:sp>
      <p:sp>
        <p:nvSpPr>
          <p:cNvPr id="7" name="مستطيل 6"/>
          <p:cNvSpPr/>
          <p:nvPr/>
        </p:nvSpPr>
        <p:spPr>
          <a:xfrm>
            <a:off x="1857356" y="4500570"/>
            <a:ext cx="6643734" cy="1269578"/>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0"/>
              </a:spcBef>
              <a:defRPr/>
            </a:pPr>
            <a:r>
              <a:rPr lang="ar-SA" sz="2400" dirty="0">
                <a:solidFill>
                  <a:schemeClr val="bg1"/>
                </a:solidFill>
                <a:cs typeface="PT Bold Heading" pitchFamily="2" charset="-78"/>
              </a:rPr>
              <a:t> </a:t>
            </a:r>
            <a:r>
              <a:rPr lang="ar-SA" sz="2400" dirty="0">
                <a:solidFill>
                  <a:schemeClr val="bg1"/>
                </a:solidFill>
                <a:effectLst>
                  <a:outerShdw blurRad="38100" dist="38100" dir="2700000" algn="tl">
                    <a:srgbClr val="000000">
                      <a:alpha val="43137"/>
                    </a:srgbClr>
                  </a:outerShdw>
                </a:effectLst>
                <a:cs typeface="PT Bold Heading" pitchFamily="2" charset="-78"/>
              </a:rPr>
              <a:t>ما المميزات البلاغية والأسلوبية والفنية التي يمتاز </a:t>
            </a:r>
            <a:r>
              <a:rPr lang="ar-SA" sz="2400" dirty="0" err="1">
                <a:solidFill>
                  <a:schemeClr val="bg1"/>
                </a:solidFill>
                <a:effectLst>
                  <a:outerShdw blurRad="38100" dist="38100" dir="2700000" algn="tl">
                    <a:srgbClr val="000000">
                      <a:alpha val="43137"/>
                    </a:srgbClr>
                  </a:outerShdw>
                </a:effectLst>
                <a:cs typeface="PT Bold Heading" pitchFamily="2" charset="-78"/>
              </a:rPr>
              <a:t>بها</a:t>
            </a:r>
            <a:r>
              <a:rPr lang="ar-SA" sz="2400" dirty="0">
                <a:solidFill>
                  <a:schemeClr val="bg1"/>
                </a:solidFill>
                <a:effectLst>
                  <a:outerShdw blurRad="38100" dist="38100" dir="2700000" algn="tl">
                    <a:srgbClr val="000000">
                      <a:alpha val="43137"/>
                    </a:srgbClr>
                  </a:outerShdw>
                </a:effectLst>
                <a:cs typeface="PT Bold Heading" pitchFamily="2" charset="-78"/>
              </a:rPr>
              <a:t> هذا الشعر ؟</a:t>
            </a:r>
          </a:p>
          <a:p>
            <a:pPr algn="ctr">
              <a:lnSpc>
                <a:spcPct val="150000"/>
              </a:lnSpc>
              <a:spcBef>
                <a:spcPts val="0"/>
              </a:spcBef>
              <a:defRPr/>
            </a:pPr>
            <a:endParaRPr lang="ar-SA" sz="300" dirty="0">
              <a:solidFill>
                <a:schemeClr val="bg1"/>
              </a:solidFill>
              <a:effectLst>
                <a:outerShdw blurRad="38100" dist="38100" dir="2700000" algn="tl">
                  <a:srgbClr val="000000">
                    <a:alpha val="43137"/>
                  </a:srgbClr>
                </a:outerShdw>
              </a:effectLst>
              <a:cs typeface="PT Bold Heading" pitchFamily="2" charset="-78"/>
            </a:endParaRPr>
          </a:p>
        </p:txBody>
      </p:sp>
      <p:sp>
        <p:nvSpPr>
          <p:cNvPr id="8" name="مستطيل 7"/>
          <p:cNvSpPr/>
          <p:nvPr/>
        </p:nvSpPr>
        <p:spPr>
          <a:xfrm>
            <a:off x="2357422" y="3071810"/>
            <a:ext cx="5214974" cy="784830"/>
          </a:xfrm>
          <a:prstGeom prst="rect">
            <a:avLst/>
          </a:prstGeom>
          <a:solidFill>
            <a:srgbClr val="FF3F7F"/>
          </a:solid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0"/>
              </a:spcBef>
              <a:defRPr/>
            </a:pPr>
            <a:r>
              <a:rPr lang="ar-SA" sz="2400" dirty="0">
                <a:solidFill>
                  <a:schemeClr val="bg1"/>
                </a:solidFill>
                <a:effectLst>
                  <a:outerShdw blurRad="38100" dist="38100" dir="2700000" algn="tl">
                    <a:srgbClr val="000000">
                      <a:alpha val="43137"/>
                    </a:srgbClr>
                  </a:outerShdw>
                </a:effectLst>
                <a:cs typeface="PT Bold Heading" pitchFamily="2" charset="-78"/>
              </a:rPr>
              <a:t>أين يتجلى الخيال في الأبيات ؟ وما نوعه ؟</a:t>
            </a:r>
          </a:p>
          <a:p>
            <a:pPr algn="ctr">
              <a:lnSpc>
                <a:spcPct val="150000"/>
              </a:lnSpc>
              <a:spcBef>
                <a:spcPts val="0"/>
              </a:spcBef>
              <a:defRPr/>
            </a:pPr>
            <a:endParaRPr lang="ar-SA" sz="400" dirty="0">
              <a:solidFill>
                <a:schemeClr val="bg1"/>
              </a:solidFill>
              <a:effectLst>
                <a:outerShdw blurRad="38100" dist="38100" dir="2700000" algn="tl">
                  <a:srgbClr val="000000">
                    <a:alpha val="43137"/>
                  </a:srgbClr>
                </a:outerShdw>
              </a:effectLst>
              <a:cs typeface="PT Bold Heading" pitchFamily="2" charset="-78"/>
            </a:endParaRPr>
          </a:p>
          <a:p>
            <a:pPr algn="ctr">
              <a:lnSpc>
                <a:spcPct val="150000"/>
              </a:lnSpc>
              <a:spcBef>
                <a:spcPts val="0"/>
              </a:spcBef>
              <a:defRPr/>
            </a:pPr>
            <a:endParaRPr lang="ar-SA" sz="100" dirty="0">
              <a:solidFill>
                <a:schemeClr val="bg1"/>
              </a:solidFill>
              <a:effectLst>
                <a:outerShdw blurRad="38100" dist="38100" dir="2700000" algn="tl">
                  <a:srgbClr val="000000">
                    <a:alpha val="43137"/>
                  </a:srgbClr>
                </a:outerShdw>
              </a:effectLst>
              <a:cs typeface="PT Bold Heading" pitchFamily="2" charset="-78"/>
            </a:endParaRPr>
          </a:p>
          <a:p>
            <a:pPr algn="ctr">
              <a:lnSpc>
                <a:spcPct val="150000"/>
              </a:lnSpc>
              <a:spcBef>
                <a:spcPts val="0"/>
              </a:spcBef>
              <a:defRPr/>
            </a:pPr>
            <a:r>
              <a:rPr lang="ar-SA" sz="100" dirty="0">
                <a:solidFill>
                  <a:schemeClr val="bg1"/>
                </a:solidFill>
                <a:effectLst>
                  <a:outerShdw blurRad="38100" dist="38100" dir="2700000" algn="tl">
                    <a:srgbClr val="000000">
                      <a:alpha val="43137"/>
                    </a:srgbClr>
                  </a:outerShdw>
                </a:effectLst>
                <a:cs typeface="PT Bold Heading" pitchFamily="2" charset="-78"/>
              </a:rPr>
              <a:t> </a:t>
            </a:r>
          </a:p>
        </p:txBody>
      </p:sp>
      <p:sp>
        <p:nvSpPr>
          <p:cNvPr id="9" name="مستطيل 8"/>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bodyPr>
          <a:lstStyle/>
          <a:p>
            <a:pPr algn="ctr">
              <a:defRPr/>
            </a:pPr>
            <a:r>
              <a:rPr lang="ar-SA" sz="2000" dirty="0">
                <a:ln w="18415" cmpd="sng">
                  <a:solidFill>
                    <a:srgbClr val="FFFFFF"/>
                  </a:solidFill>
                  <a:prstDash val="solid"/>
                </a:ln>
                <a:solidFill>
                  <a:srgbClr val="0085B4"/>
                </a:solidFill>
                <a:effectLst>
                  <a:outerShdw blurRad="38100" dist="38100" dir="2700000" algn="tl">
                    <a:srgbClr val="000000">
                      <a:alpha val="43137"/>
                    </a:srgbClr>
                  </a:outerShdw>
                </a:effectLst>
                <a:cs typeface="PT Bold Heading" pitchFamily="2" charset="-78"/>
              </a:rPr>
              <a:t>د. منى النصر </a:t>
            </a:r>
          </a:p>
        </p:txBody>
      </p:sp>
      <p:pic>
        <p:nvPicPr>
          <p:cNvPr id="7" name="صورة 3" descr="خلفيات.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 name="مستطيل 4"/>
          <p:cNvSpPr>
            <a:spLocks noChangeArrowheads="1"/>
          </p:cNvSpPr>
          <p:nvPr/>
        </p:nvSpPr>
        <p:spPr bwMode="auto">
          <a:xfrm>
            <a:off x="1142976" y="2285992"/>
            <a:ext cx="4071966" cy="1015663"/>
          </a:xfrm>
          <a:prstGeom prst="rect">
            <a:avLst/>
          </a:prstGeom>
          <a:noFill/>
          <a:ln w="9525">
            <a:noFill/>
            <a:miter lim="800000"/>
            <a:headEnd/>
            <a:tailEnd/>
          </a:ln>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ar-SA" sz="6000" b="1" cap="all" dirty="0">
                <a:ln w="0"/>
                <a:solidFill>
                  <a:srgbClr val="FF1966"/>
                </a:solidFill>
                <a:effectLst>
                  <a:reflection blurRad="12700" stA="50000" endPos="50000" dist="5000" dir="5400000" sy="-100000" rotWithShape="0"/>
                </a:effectLst>
                <a:cs typeface="Traditional Arabic" pitchFamily="2" charset="-78"/>
              </a:rPr>
              <a:t>من صاحبه ؟ </a:t>
            </a:r>
          </a:p>
        </p:txBody>
      </p:sp>
      <p:sp>
        <p:nvSpPr>
          <p:cNvPr id="9" name="مستطيل 8"/>
          <p:cNvSpPr/>
          <p:nvPr/>
        </p:nvSpPr>
        <p:spPr>
          <a:xfrm>
            <a:off x="214282"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مستطيل 4"/>
          <p:cNvSpPr/>
          <p:nvPr/>
        </p:nvSpPr>
        <p:spPr>
          <a:xfrm>
            <a:off x="1357313" y="1414463"/>
            <a:ext cx="7572375" cy="4800600"/>
          </a:xfrm>
          <a:prstGeom prst="rect">
            <a:avLst/>
          </a:prstGeom>
        </p:spPr>
        <p:txBody>
          <a:bodyPr>
            <a:spAutoFit/>
          </a:bodyPr>
          <a:lstStyle/>
          <a:p>
            <a:pPr algn="just">
              <a:buFont typeface="Wingdings" pitchFamily="2" charset="2"/>
              <a:buChar char="v"/>
              <a:defRPr/>
            </a:pPr>
            <a:r>
              <a:rPr lang="ar-SA" sz="3400" dirty="0">
                <a:solidFill>
                  <a:srgbClr val="0085B4"/>
                </a:solidFill>
                <a:cs typeface="AL-Mohanad Bold" pitchFamily="2" charset="-78"/>
              </a:rPr>
              <a:t>هو خليل بن </a:t>
            </a:r>
            <a:r>
              <a:rPr lang="ar-SA" sz="3400" dirty="0" err="1">
                <a:solidFill>
                  <a:srgbClr val="0085B4"/>
                </a:solidFill>
                <a:cs typeface="AL-Mohanad Bold" pitchFamily="2" charset="-78"/>
              </a:rPr>
              <a:t>عبدة</a:t>
            </a:r>
            <a:r>
              <a:rPr lang="ar-SA" sz="3400" dirty="0">
                <a:solidFill>
                  <a:srgbClr val="0085B4"/>
                </a:solidFill>
                <a:cs typeface="AL-Mohanad Bold" pitchFamily="2" charset="-78"/>
              </a:rPr>
              <a:t> بن يوسف مطران ، شاعر لبناني شهير ولد في 1872م في </a:t>
            </a:r>
            <a:r>
              <a:rPr lang="ar-SA" sz="3400" dirty="0">
                <a:solidFill>
                  <a:srgbClr val="D20046"/>
                </a:solidFill>
                <a:effectLst>
                  <a:outerShdw blurRad="38100" dist="38100" dir="2700000" algn="tl">
                    <a:srgbClr val="000000">
                      <a:alpha val="43137"/>
                    </a:srgbClr>
                  </a:outerShdw>
                </a:effectLst>
                <a:cs typeface="AL-Mohanad Bold" pitchFamily="2" charset="-78"/>
              </a:rPr>
              <a:t>بعلبك بلبنان </a:t>
            </a:r>
            <a:r>
              <a:rPr lang="ar-SA" sz="3400" dirty="0">
                <a:solidFill>
                  <a:srgbClr val="0085B4"/>
                </a:solidFill>
                <a:cs typeface="AL-Mohanad Bold" pitchFamily="2" charset="-78"/>
              </a:rPr>
              <a:t>، وتلقى تعليمه بالمدرسة </a:t>
            </a:r>
            <a:r>
              <a:rPr lang="ar-SA" sz="3400" dirty="0" err="1">
                <a:solidFill>
                  <a:srgbClr val="D20046"/>
                </a:solidFill>
                <a:effectLst>
                  <a:outerShdw blurRad="38100" dist="38100" dir="2700000" algn="tl">
                    <a:srgbClr val="000000">
                      <a:alpha val="43137"/>
                    </a:srgbClr>
                  </a:outerShdw>
                </a:effectLst>
                <a:cs typeface="AL-Mohanad Bold" pitchFamily="2" charset="-78"/>
              </a:rPr>
              <a:t>البطريريكية</a:t>
            </a:r>
            <a:r>
              <a:rPr lang="ar-SA" sz="3400" dirty="0">
                <a:solidFill>
                  <a:srgbClr val="D20046"/>
                </a:solidFill>
                <a:effectLst>
                  <a:outerShdw blurRad="38100" dist="38100" dir="2700000" algn="tl">
                    <a:srgbClr val="000000">
                      <a:alpha val="43137"/>
                    </a:srgbClr>
                  </a:outerShdw>
                </a:effectLst>
                <a:cs typeface="AL-Mohanad Bold" pitchFamily="2" charset="-78"/>
              </a:rPr>
              <a:t> .</a:t>
            </a:r>
          </a:p>
          <a:p>
            <a:pPr algn="just">
              <a:defRPr/>
            </a:pPr>
            <a:endParaRPr lang="ar-SA" sz="3400" dirty="0">
              <a:solidFill>
                <a:srgbClr val="D20046"/>
              </a:solidFill>
              <a:effectLst>
                <a:outerShdw blurRad="38100" dist="38100" dir="2700000" algn="tl">
                  <a:srgbClr val="000000">
                    <a:alpha val="43137"/>
                  </a:srgbClr>
                </a:outerShdw>
              </a:effectLst>
              <a:cs typeface="AL-Mohanad Bold" pitchFamily="2" charset="-78"/>
            </a:endParaRPr>
          </a:p>
          <a:p>
            <a:pPr algn="just">
              <a:buFont typeface="Wingdings" pitchFamily="2" charset="2"/>
              <a:buChar char="v"/>
              <a:defRPr/>
            </a:pPr>
            <a:r>
              <a:rPr lang="ar-SA" sz="3400" dirty="0">
                <a:solidFill>
                  <a:srgbClr val="0085B4"/>
                </a:solidFill>
                <a:cs typeface="AL-Mohanad Bold" pitchFamily="2" charset="-78"/>
              </a:rPr>
              <a:t> تلقى توجيهاته في البيان العربي على يد أستاذيه الأخوين</a:t>
            </a:r>
            <a:r>
              <a:rPr lang="ar-SA" sz="3400" dirty="0">
                <a:solidFill>
                  <a:srgbClr val="D20046"/>
                </a:solidFill>
                <a:cs typeface="AL-Mohanad Bold" pitchFamily="2" charset="-78"/>
              </a:rPr>
              <a:t> </a:t>
            </a:r>
            <a:r>
              <a:rPr lang="ar-SA" sz="3400" dirty="0">
                <a:solidFill>
                  <a:srgbClr val="D20046"/>
                </a:solidFill>
                <a:effectLst>
                  <a:outerShdw blurRad="38100" dist="38100" dir="2700000" algn="tl">
                    <a:srgbClr val="000000">
                      <a:alpha val="43137"/>
                    </a:srgbClr>
                  </a:outerShdw>
                </a:effectLst>
                <a:cs typeface="AL-Mohanad Bold" pitchFamily="2" charset="-78"/>
              </a:rPr>
              <a:t>خليل وإبراهيم </a:t>
            </a:r>
            <a:r>
              <a:rPr lang="ar-SA" sz="3400" dirty="0" err="1">
                <a:solidFill>
                  <a:srgbClr val="D20046"/>
                </a:solidFill>
                <a:effectLst>
                  <a:outerShdw blurRad="38100" dist="38100" dir="2700000" algn="tl">
                    <a:srgbClr val="000000">
                      <a:alpha val="43137"/>
                    </a:srgbClr>
                  </a:outerShdw>
                </a:effectLst>
                <a:cs typeface="AL-Mohanad Bold" pitchFamily="2" charset="-78"/>
              </a:rPr>
              <a:t>اليازجي</a:t>
            </a:r>
            <a:r>
              <a:rPr lang="ar-SA" sz="3400" dirty="0">
                <a:solidFill>
                  <a:srgbClr val="D20046"/>
                </a:solidFill>
                <a:effectLst>
                  <a:outerShdw blurRad="38100" dist="38100" dir="2700000" algn="tl">
                    <a:srgbClr val="000000">
                      <a:alpha val="43137"/>
                    </a:srgbClr>
                  </a:outerShdw>
                </a:effectLst>
                <a:cs typeface="AL-Mohanad Bold" pitchFamily="2" charset="-78"/>
              </a:rPr>
              <a:t> </a:t>
            </a:r>
            <a:r>
              <a:rPr lang="ar-SA" sz="3400" dirty="0">
                <a:solidFill>
                  <a:srgbClr val="0085B4"/>
                </a:solidFill>
                <a:cs typeface="AL-Mohanad Bold" pitchFamily="2" charset="-78"/>
              </a:rPr>
              <a:t>، كما اطلع على أشعار </a:t>
            </a:r>
            <a:r>
              <a:rPr lang="ar-SA" sz="3400" dirty="0" err="1">
                <a:solidFill>
                  <a:srgbClr val="0085B4"/>
                </a:solidFill>
                <a:cs typeface="AL-Mohanad Bold" pitchFamily="2" charset="-78"/>
              </a:rPr>
              <a:t>فكتور</a:t>
            </a:r>
            <a:r>
              <a:rPr lang="ar-SA" sz="3400" dirty="0">
                <a:solidFill>
                  <a:srgbClr val="0085B4"/>
                </a:solidFill>
                <a:cs typeface="AL-Mohanad Bold" pitchFamily="2" charset="-78"/>
              </a:rPr>
              <a:t> </a:t>
            </a:r>
            <a:r>
              <a:rPr lang="ar-SA" sz="3400" dirty="0" err="1">
                <a:solidFill>
                  <a:srgbClr val="0085B4"/>
                </a:solidFill>
                <a:cs typeface="AL-Mohanad Bold" pitchFamily="2" charset="-78"/>
              </a:rPr>
              <a:t>هيغو</a:t>
            </a:r>
            <a:r>
              <a:rPr lang="ar-SA" sz="3400" dirty="0">
                <a:solidFill>
                  <a:srgbClr val="0085B4"/>
                </a:solidFill>
                <a:cs typeface="AL-Mohanad Bold" pitchFamily="2" charset="-78"/>
              </a:rPr>
              <a:t> ، وغيره من أدباء ومفكري أوروبا، هاجر إلى </a:t>
            </a:r>
            <a:r>
              <a:rPr lang="ar-SA" sz="3400" dirty="0">
                <a:solidFill>
                  <a:srgbClr val="D20046"/>
                </a:solidFill>
                <a:effectLst>
                  <a:outerShdw blurRad="38100" dist="38100" dir="2700000" algn="tl">
                    <a:srgbClr val="000000">
                      <a:alpha val="43137"/>
                    </a:srgbClr>
                  </a:outerShdw>
                </a:effectLst>
                <a:cs typeface="AL-Mohanad Bold" pitchFamily="2" charset="-78"/>
              </a:rPr>
              <a:t>باريس</a:t>
            </a:r>
            <a:r>
              <a:rPr lang="ar-SA" sz="3400" dirty="0">
                <a:solidFill>
                  <a:srgbClr val="0085B4"/>
                </a:solidFill>
                <a:cs typeface="AL-Mohanad Bold" pitchFamily="2" charset="-78"/>
              </a:rPr>
              <a:t> ، وهناك انكب على دراسة الأدب الغربي.</a:t>
            </a:r>
          </a:p>
          <a:p>
            <a:pPr algn="just">
              <a:defRPr/>
            </a:pPr>
            <a:endParaRPr lang="ar-SA" sz="3400" dirty="0">
              <a:solidFill>
                <a:srgbClr val="0085B4"/>
              </a:solidFill>
              <a:cs typeface="AL-Mohanad Bold" pitchFamily="2" charset="-78"/>
            </a:endParaRPr>
          </a:p>
        </p:txBody>
      </p:sp>
      <p:sp>
        <p:nvSpPr>
          <p:cNvPr id="6" name="مستطيل 5"/>
          <p:cNvSpPr/>
          <p:nvPr/>
        </p:nvSpPr>
        <p:spPr>
          <a:xfrm>
            <a:off x="5286380" y="558209"/>
            <a:ext cx="3443571" cy="584775"/>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ar-SA" sz="3200" dirty="0">
                <a:solidFill>
                  <a:schemeClr val="bg1"/>
                </a:solidFill>
                <a:cs typeface="AL-Mohanad Bold" pitchFamily="2" charset="-78"/>
              </a:rPr>
              <a:t>1-من هو خليل مطران :</a:t>
            </a:r>
          </a:p>
        </p:txBody>
      </p:sp>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266" name="صورة 1" descr="2-.jpg"/>
          <p:cNvPicPr>
            <a:picLocks noChangeAspect="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5" name="مستطيل 4"/>
          <p:cNvSpPr/>
          <p:nvPr/>
        </p:nvSpPr>
        <p:spPr>
          <a:xfrm>
            <a:off x="1428750" y="785813"/>
            <a:ext cx="7429500" cy="5602287"/>
          </a:xfrm>
          <a:prstGeom prst="rect">
            <a:avLst/>
          </a:prstGeom>
        </p:spPr>
        <p:txBody>
          <a:bodyPr>
            <a:spAutoFit/>
          </a:bodyPr>
          <a:lstStyle/>
          <a:p>
            <a:pPr algn="just">
              <a:buFont typeface="Wingdings" pitchFamily="2" charset="2"/>
              <a:buChar char="v"/>
              <a:defRPr/>
            </a:pPr>
            <a:r>
              <a:rPr lang="ar-SA" sz="3400" dirty="0">
                <a:solidFill>
                  <a:srgbClr val="0085B4"/>
                </a:solidFill>
                <a:cs typeface="AL-Mohanad Bold" pitchFamily="2" charset="-78"/>
              </a:rPr>
              <a:t>عاش معظم حياته في مصر ، عُرف بغزارة علمه وإلمامه بالأدب الفرنسي والعربي ، بالإضافة لرقة طبعه ومسالمته ، وهو الشيء الذي انعكس على أشعاره .</a:t>
            </a:r>
          </a:p>
          <a:p>
            <a:pPr algn="just">
              <a:defRPr/>
            </a:pPr>
            <a:endParaRPr lang="ar-SA" sz="1100" dirty="0">
              <a:solidFill>
                <a:srgbClr val="0085B4"/>
              </a:solidFill>
              <a:cs typeface="AL-Mohanad Bold" pitchFamily="2" charset="-78"/>
            </a:endParaRPr>
          </a:p>
          <a:p>
            <a:pPr algn="just">
              <a:buFont typeface="Wingdings" pitchFamily="2" charset="2"/>
              <a:buChar char="v"/>
              <a:defRPr/>
            </a:pPr>
            <a:r>
              <a:rPr lang="ar-SA" sz="3400" dirty="0">
                <a:solidFill>
                  <a:srgbClr val="0085B4"/>
                </a:solidFill>
                <a:cs typeface="AL-Mohanad Bold" pitchFamily="2" charset="-78"/>
              </a:rPr>
              <a:t>أُطلق عليه لقب "</a:t>
            </a:r>
            <a:r>
              <a:rPr lang="ar-SA" sz="3400" dirty="0">
                <a:solidFill>
                  <a:srgbClr val="D20046"/>
                </a:solidFill>
                <a:effectLst>
                  <a:outerShdw blurRad="38100" dist="38100" dir="2700000" algn="tl">
                    <a:srgbClr val="000000">
                      <a:alpha val="43137"/>
                    </a:srgbClr>
                  </a:outerShdw>
                </a:effectLst>
                <a:cs typeface="AL-Mohanad Bold" pitchFamily="2" charset="-78"/>
              </a:rPr>
              <a:t>شاعر القطرين</a:t>
            </a:r>
            <a:r>
              <a:rPr lang="ar-SA" sz="3400" dirty="0">
                <a:solidFill>
                  <a:srgbClr val="0085B4"/>
                </a:solidFill>
                <a:cs typeface="AL-Mohanad Bold" pitchFamily="2" charset="-78"/>
              </a:rPr>
              <a:t>" ويقصد </a:t>
            </a:r>
            <a:r>
              <a:rPr lang="ar-SA" sz="3400" dirty="0" err="1">
                <a:solidFill>
                  <a:srgbClr val="0085B4"/>
                </a:solidFill>
                <a:cs typeface="AL-Mohanad Bold" pitchFamily="2" charset="-78"/>
              </a:rPr>
              <a:t>بهما</a:t>
            </a:r>
            <a:r>
              <a:rPr lang="ar-SA" sz="3400" dirty="0">
                <a:solidFill>
                  <a:srgbClr val="0085B4"/>
                </a:solidFill>
                <a:cs typeface="AL-Mohanad Bold" pitchFamily="2" charset="-78"/>
              </a:rPr>
              <a:t> مصر ولبنان، وبعد وفاة حافظ وشوقي أطلقوا عليه لقب </a:t>
            </a:r>
            <a:r>
              <a:rPr lang="ar-SA" sz="3400" dirty="0">
                <a:solidFill>
                  <a:srgbClr val="D20046"/>
                </a:solidFill>
                <a:effectLst>
                  <a:outerShdw blurRad="38100" dist="38100" dir="2700000" algn="tl">
                    <a:srgbClr val="000000">
                      <a:alpha val="43137"/>
                    </a:srgbClr>
                  </a:outerShdw>
                </a:effectLst>
                <a:cs typeface="AL-Mohanad Bold" pitchFamily="2" charset="-78"/>
              </a:rPr>
              <a:t>"شاعر الأقطار العربية".</a:t>
            </a:r>
          </a:p>
          <a:p>
            <a:pPr algn="just">
              <a:defRPr/>
            </a:pPr>
            <a:endParaRPr lang="ar-SA" sz="1000" dirty="0">
              <a:solidFill>
                <a:srgbClr val="D20046"/>
              </a:solidFill>
              <a:effectLst>
                <a:outerShdw blurRad="38100" dist="38100" dir="2700000" algn="tl">
                  <a:srgbClr val="000000">
                    <a:alpha val="43137"/>
                  </a:srgbClr>
                </a:outerShdw>
              </a:effectLst>
              <a:cs typeface="AL-Mohanad Bold" pitchFamily="2" charset="-78"/>
            </a:endParaRPr>
          </a:p>
          <a:p>
            <a:pPr algn="just">
              <a:buFont typeface="Wingdings" pitchFamily="2" charset="2"/>
              <a:buChar char="v"/>
              <a:defRPr/>
            </a:pPr>
            <a:r>
              <a:rPr lang="ar-SA" sz="3400" dirty="0">
                <a:solidFill>
                  <a:srgbClr val="D20046"/>
                </a:solidFill>
                <a:effectLst>
                  <a:outerShdw blurRad="38100" dist="38100" dir="2700000" algn="tl">
                    <a:srgbClr val="000000">
                      <a:alpha val="43137"/>
                    </a:srgbClr>
                  </a:outerShdw>
                </a:effectLst>
                <a:cs typeface="AL-Mohanad Bold" pitchFamily="2" charset="-78"/>
              </a:rPr>
              <a:t>دعا إلى التجديد </a:t>
            </a:r>
            <a:r>
              <a:rPr lang="ar-SA" sz="3400" dirty="0">
                <a:solidFill>
                  <a:srgbClr val="0085B4"/>
                </a:solidFill>
                <a:cs typeface="AL-Mohanad Bold" pitchFamily="2" charset="-78"/>
              </a:rPr>
              <a:t>في الأدب العربي ، وكان أحد الرواد الذين أخرجوا الشعر العربي من أغراضه التقليدية والبدوية إلى أغراض حديثة تتناسب مع العصر، مع الحفاظ على أصول اللغة والتعبير .</a:t>
            </a:r>
          </a:p>
        </p:txBody>
      </p:sp>
      <p:sp>
        <p:nvSpPr>
          <p:cNvPr id="6" name="مستطيل 5"/>
          <p:cNvSpPr/>
          <p:nvPr/>
        </p:nvSpPr>
        <p:spPr>
          <a:xfrm>
            <a:off x="5786446" y="214290"/>
            <a:ext cx="2884123" cy="584775"/>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ar-SA" sz="3200" dirty="0">
                <a:solidFill>
                  <a:schemeClr val="bg1"/>
                </a:solidFill>
                <a:cs typeface="AL-Mohanad Bold" pitchFamily="2" charset="-78"/>
              </a:rPr>
              <a:t>من هو خليل مطران :</a:t>
            </a:r>
          </a:p>
        </p:txBody>
      </p:sp>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1000" fill="hold"/>
                                        <p:tgtEl>
                                          <p:spTgt spid="5">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3" descr="خلفيات.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مستطيل 5"/>
          <p:cNvSpPr/>
          <p:nvPr/>
        </p:nvSpPr>
        <p:spPr>
          <a:xfrm>
            <a:off x="1214414" y="2428868"/>
            <a:ext cx="4286280" cy="1021433"/>
          </a:xfrm>
          <a:prstGeom prst="rect">
            <a:avLst/>
          </a:prstGeom>
          <a:noFill/>
        </p:spPr>
        <p:style>
          <a:lnRef idx="0">
            <a:schemeClr val="accent2"/>
          </a:lnRef>
          <a:fillRef idx="3">
            <a:schemeClr val="accent2"/>
          </a:fillRef>
          <a:effectRef idx="3">
            <a:schemeClr val="accent2"/>
          </a:effectRef>
          <a:fontRef idx="minor">
            <a:schemeClr val="lt1"/>
          </a:fontRef>
        </p:style>
        <p:txBody>
          <a:bodyPr>
            <a:spAutoFit/>
          </a:bodyPr>
          <a:lstStyle/>
          <a:p>
            <a:pPr algn="ctr">
              <a:lnSpc>
                <a:spcPct val="150000"/>
              </a:lnSpc>
              <a:spcBef>
                <a:spcPts val="1200"/>
              </a:spcBef>
              <a:defRPr/>
            </a:pPr>
            <a:r>
              <a:rPr lang="ar-SA" sz="3600" dirty="0">
                <a:solidFill>
                  <a:srgbClr val="EE004F"/>
                </a:solidFill>
                <a:cs typeface="Al-Mujahed Free" pitchFamily="2" charset="-78"/>
              </a:rPr>
              <a:t> ما مناسبة القصيدة ؟ </a:t>
            </a:r>
          </a:p>
          <a:p>
            <a:pPr>
              <a:lnSpc>
                <a:spcPct val="150000"/>
              </a:lnSpc>
              <a:spcBef>
                <a:spcPts val="600"/>
              </a:spcBef>
              <a:spcAft>
                <a:spcPts val="1200"/>
              </a:spcAft>
              <a:defRPr/>
            </a:pPr>
            <a:r>
              <a:rPr lang="ar-SA" sz="1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Times New Roman" pitchFamily="18" charset="0"/>
                <a:cs typeface="PT Bold Heading" pitchFamily="2" charset="-78"/>
              </a:rPr>
              <a:t> </a:t>
            </a:r>
          </a:p>
        </p:txBody>
      </p:sp>
      <p:sp>
        <p:nvSpPr>
          <p:cNvPr id="9" name="مستطيل 8"/>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9937" name="Rectangle 1"/>
          <p:cNvSpPr>
            <a:spLocks noChangeArrowheads="1"/>
          </p:cNvSpPr>
          <p:nvPr/>
        </p:nvSpPr>
        <p:spPr bwMode="auto">
          <a:xfrm>
            <a:off x="1571625" y="71438"/>
            <a:ext cx="7226300" cy="6678612"/>
          </a:xfrm>
          <a:prstGeom prst="rect">
            <a:avLst/>
          </a:prstGeom>
          <a:noFill/>
          <a:ln w="9525">
            <a:noFill/>
            <a:miter lim="800000"/>
            <a:headEnd/>
            <a:tailEnd/>
          </a:ln>
          <a:effectLst/>
        </p:spPr>
        <p:txBody>
          <a:bodyPr anchor="ctr">
            <a:spAutoFit/>
          </a:bodyPr>
          <a:lstStyle/>
          <a:p>
            <a:pPr algn="just" eaLnBrk="0" hangingPunct="0">
              <a:lnSpc>
                <a:spcPct val="150000"/>
              </a:lnSpc>
              <a:defRPr/>
            </a:pPr>
            <a:r>
              <a:rPr lang="ar-SA" sz="3200" dirty="0">
                <a:solidFill>
                  <a:srgbClr val="EE004F"/>
                </a:solidFill>
                <a:ea typeface="Calibri" pitchFamily="34" charset="0"/>
                <a:cs typeface="AL-Mohanad Bold" pitchFamily="2" charset="-78"/>
              </a:rPr>
              <a:t>في عام 1902 </a:t>
            </a:r>
            <a:r>
              <a:rPr lang="ar-SA" sz="3200" dirty="0" err="1">
                <a:solidFill>
                  <a:srgbClr val="EE004F"/>
                </a:solidFill>
                <a:ea typeface="Calibri" pitchFamily="34" charset="0"/>
                <a:cs typeface="AL-Mohanad Bold" pitchFamily="2" charset="-78"/>
              </a:rPr>
              <a:t>م</a:t>
            </a:r>
            <a:r>
              <a:rPr lang="ar-SA" sz="3200" dirty="0">
                <a:solidFill>
                  <a:srgbClr val="EE004F"/>
                </a:solidFill>
                <a:ea typeface="Calibri" pitchFamily="34" charset="0"/>
                <a:cs typeface="AL-Mohanad Bold" pitchFamily="2" charset="-78"/>
              </a:rPr>
              <a:t> مرض مطران إثر تجربة عاطفية فاشلة، </a:t>
            </a:r>
          </a:p>
          <a:p>
            <a:pPr algn="just" eaLnBrk="0" hangingPunct="0">
              <a:lnSpc>
                <a:spcPct val="150000"/>
              </a:lnSpc>
              <a:defRPr/>
            </a:pPr>
            <a:r>
              <a:rPr lang="ar-SA" sz="3200" dirty="0">
                <a:solidFill>
                  <a:srgbClr val="EE004F"/>
                </a:solidFill>
                <a:ea typeface="Calibri" pitchFamily="34" charset="0"/>
                <a:cs typeface="AL-Mohanad Bold" pitchFamily="2" charset="-78"/>
              </a:rPr>
              <a:t>فأشار عليه بعض الأصدقاء أن يذهب إلى </a:t>
            </a:r>
            <a:r>
              <a:rPr lang="ar-SA" sz="3200" u="sng" dirty="0">
                <a:solidFill>
                  <a:srgbClr val="0097CC"/>
                </a:solidFill>
                <a:effectLst>
                  <a:outerShdw blurRad="38100" dist="38100" dir="2700000" algn="tl">
                    <a:srgbClr val="C0C0C0"/>
                  </a:outerShdw>
                </a:effectLst>
                <a:ea typeface="Calibri" pitchFamily="34" charset="0"/>
                <a:cs typeface="AL-Mohanad Bold" pitchFamily="2" charset="-78"/>
              </a:rPr>
              <a:t>ضاحية </a:t>
            </a:r>
            <a:r>
              <a:rPr lang="ar-SA" sz="3200" u="sng" dirty="0" err="1">
                <a:solidFill>
                  <a:srgbClr val="0097CC"/>
                </a:solidFill>
                <a:effectLst>
                  <a:outerShdw blurRad="38100" dist="38100" dir="2700000" algn="tl">
                    <a:srgbClr val="C0C0C0"/>
                  </a:outerShdw>
                </a:effectLst>
                <a:ea typeface="Calibri" pitchFamily="34" charset="0"/>
                <a:cs typeface="AL-Mohanad Bold" pitchFamily="2" charset="-78"/>
              </a:rPr>
              <a:t>مكس</a:t>
            </a:r>
            <a:endParaRPr lang="ar-SA" sz="3200" u="sng" dirty="0">
              <a:solidFill>
                <a:srgbClr val="0097CC"/>
              </a:solidFill>
              <a:effectLst>
                <a:outerShdw blurRad="38100" dist="38100" dir="2700000" algn="tl">
                  <a:srgbClr val="C0C0C0"/>
                </a:outerShdw>
              </a:effectLst>
              <a:ea typeface="Calibri" pitchFamily="34" charset="0"/>
              <a:cs typeface="AL-Mohanad Bold" pitchFamily="2" charset="-78"/>
            </a:endParaRPr>
          </a:p>
          <a:p>
            <a:pPr algn="just" eaLnBrk="0" hangingPunct="0">
              <a:lnSpc>
                <a:spcPct val="150000"/>
              </a:lnSpc>
              <a:defRPr/>
            </a:pPr>
            <a:r>
              <a:rPr lang="ar-SA" sz="3200" u="sng" dirty="0">
                <a:solidFill>
                  <a:srgbClr val="0097CC"/>
                </a:solidFill>
                <a:effectLst>
                  <a:outerShdw blurRad="38100" dist="38100" dir="2700000" algn="tl">
                    <a:srgbClr val="C0C0C0"/>
                  </a:outerShdw>
                </a:effectLst>
                <a:ea typeface="Calibri" pitchFamily="34" charset="0"/>
                <a:cs typeface="AL-Mohanad Bold" pitchFamily="2" charset="-78"/>
              </a:rPr>
              <a:t> في الإسكندرية</a:t>
            </a:r>
            <a:r>
              <a:rPr lang="ar-SA" sz="3200" dirty="0">
                <a:solidFill>
                  <a:srgbClr val="D20046"/>
                </a:solidFill>
                <a:ea typeface="Calibri" pitchFamily="34" charset="0"/>
                <a:cs typeface="AL-Mohanad Bold" pitchFamily="2" charset="-78"/>
              </a:rPr>
              <a:t> </a:t>
            </a:r>
            <a:r>
              <a:rPr lang="ar-SA" sz="3200" dirty="0">
                <a:solidFill>
                  <a:srgbClr val="EE004F"/>
                </a:solidFill>
                <a:ea typeface="Calibri" pitchFamily="34" charset="0"/>
                <a:cs typeface="AL-Mohanad Bold" pitchFamily="2" charset="-78"/>
              </a:rPr>
              <a:t>للاستشفاء ، وكان يعاني من ألم في قلبه</a:t>
            </a:r>
          </a:p>
          <a:p>
            <a:pPr algn="just" eaLnBrk="0" hangingPunct="0">
              <a:lnSpc>
                <a:spcPct val="150000"/>
              </a:lnSpc>
              <a:defRPr/>
            </a:pPr>
            <a:r>
              <a:rPr lang="ar-SA" sz="3200" dirty="0">
                <a:solidFill>
                  <a:srgbClr val="EE004F"/>
                </a:solidFill>
                <a:ea typeface="Calibri" pitchFamily="34" charset="0"/>
                <a:cs typeface="AL-Mohanad Bold" pitchFamily="2" charset="-78"/>
              </a:rPr>
              <a:t>إلى جانب مرضه النفسي ، فانتقل من القاهرة إلى الإسكندرية للاصطياف والاستشفاء, </a:t>
            </a:r>
            <a:r>
              <a:rPr lang="ar-SA" sz="3200" dirty="0" err="1">
                <a:solidFill>
                  <a:srgbClr val="EE004F"/>
                </a:solidFill>
                <a:ea typeface="Calibri" pitchFamily="34" charset="0"/>
                <a:cs typeface="AL-Mohanad Bold" pitchFamily="2" charset="-78"/>
              </a:rPr>
              <a:t>ظانا</a:t>
            </a:r>
            <a:r>
              <a:rPr lang="ar-SA" sz="3200" dirty="0">
                <a:solidFill>
                  <a:srgbClr val="EE004F"/>
                </a:solidFill>
                <a:ea typeface="Calibri" pitchFamily="34" charset="0"/>
                <a:cs typeface="AL-Mohanad Bold" pitchFamily="2" charset="-78"/>
              </a:rPr>
              <a:t> أن هذا يشفيه من علته , لكن شجونه تضاعفت ..!</a:t>
            </a:r>
          </a:p>
          <a:p>
            <a:pPr algn="just" eaLnBrk="0" hangingPunct="0">
              <a:lnSpc>
                <a:spcPct val="150000"/>
              </a:lnSpc>
              <a:defRPr/>
            </a:pPr>
            <a:r>
              <a:rPr lang="ar-SA" sz="3200" dirty="0">
                <a:solidFill>
                  <a:srgbClr val="EE004F"/>
                </a:solidFill>
                <a:ea typeface="Calibri" pitchFamily="34" charset="0"/>
                <a:cs typeface="AL-Mohanad Bold" pitchFamily="2" charset="-78"/>
              </a:rPr>
              <a:t> فأخذ يبث شكواه في هذه القصيدة الرائعة إلى البحر، واصفا غروب الشمس ، مقارنا حالته بحالة</a:t>
            </a:r>
            <a:r>
              <a:rPr lang="ar-SA" sz="3200" dirty="0">
                <a:solidFill>
                  <a:srgbClr val="EE004F"/>
                </a:solidFill>
                <a:effectLst>
                  <a:outerShdw blurRad="38100" dist="38100" dir="2700000" algn="tl">
                    <a:srgbClr val="C0C0C0"/>
                  </a:outerShdw>
                </a:effectLst>
                <a:ea typeface="Calibri" pitchFamily="34" charset="0"/>
                <a:cs typeface="AL-Mohanad Bold" pitchFamily="2" charset="-78"/>
              </a:rPr>
              <a:t> </a:t>
            </a:r>
            <a:r>
              <a:rPr lang="ar-SA" sz="3200" u="sng" dirty="0">
                <a:solidFill>
                  <a:srgbClr val="0085B4"/>
                </a:solidFill>
                <a:effectLst>
                  <a:outerShdw blurRad="38100" dist="38100" dir="2700000" algn="tl">
                    <a:srgbClr val="C0C0C0"/>
                  </a:outerShdw>
                </a:effectLst>
                <a:ea typeface="Calibri" pitchFamily="34" charset="0"/>
                <a:cs typeface="AL-Mohanad Bold" pitchFamily="2" charset="-78"/>
              </a:rPr>
              <a:t>المساء</a:t>
            </a:r>
            <a:r>
              <a:rPr lang="ar-SA" sz="3200" dirty="0">
                <a:solidFill>
                  <a:srgbClr val="0085B4"/>
                </a:solidFill>
                <a:effectLst>
                  <a:outerShdw blurRad="38100" dist="38100" dir="2700000" algn="tl">
                    <a:srgbClr val="C0C0C0"/>
                  </a:outerShdw>
                </a:effectLst>
                <a:ea typeface="Calibri" pitchFamily="34" charset="0"/>
                <a:cs typeface="AL-Mohanad Bold" pitchFamily="2" charset="-78"/>
              </a:rPr>
              <a:t> </a:t>
            </a:r>
            <a:r>
              <a:rPr lang="ar-SA" sz="3200" dirty="0">
                <a:solidFill>
                  <a:srgbClr val="EE004F"/>
                </a:solidFill>
                <a:ea typeface="Calibri" pitchFamily="34" charset="0"/>
                <a:cs typeface="AL-Mohanad Bold" pitchFamily="2" charset="-78"/>
              </a:rPr>
              <a:t>في أسلوب  تميز بقوة العاطفة، وصدق الوجدان !</a:t>
            </a:r>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9937">
                                            <p:txEl>
                                              <p:pRg st="4" end="4"/>
                                            </p:txEl>
                                          </p:spTgt>
                                        </p:tgtEl>
                                        <p:attrNameLst>
                                          <p:attrName>style.visibility</p:attrName>
                                        </p:attrNameLst>
                                      </p:cBhvr>
                                      <p:to>
                                        <p:strVal val="visible"/>
                                      </p:to>
                                    </p:set>
                                    <p:anim calcmode="lin" valueType="num">
                                      <p:cBhvr>
                                        <p:cTn id="7" dur="1000" fill="hold"/>
                                        <p:tgtEl>
                                          <p:spTgt spid="39937">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9937">
                                            <p:txEl>
                                              <p:pRg st="4" end="4"/>
                                            </p:txEl>
                                          </p:spTgt>
                                        </p:tgtEl>
                                        <p:attrNameLst>
                                          <p:attrName>ppt_h</p:attrName>
                                        </p:attrNameLst>
                                      </p:cBhvr>
                                      <p:tavLst>
                                        <p:tav tm="0">
                                          <p:val>
                                            <p:fltVal val="0"/>
                                          </p:val>
                                        </p:tav>
                                        <p:tav tm="100000">
                                          <p:val>
                                            <p:strVal val="#ppt_h"/>
                                          </p:val>
                                        </p:tav>
                                      </p:tavLst>
                                    </p:anim>
                                    <p:animEffect transition="in" filter="fade">
                                      <p:cBhvr>
                                        <p:cTn id="9" dur="1000"/>
                                        <p:tgtEl>
                                          <p:spTgt spid="3993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5364" name="Rectangle 1"/>
          <p:cNvSpPr>
            <a:spLocks noChangeArrowheads="1"/>
          </p:cNvSpPr>
          <p:nvPr/>
        </p:nvSpPr>
        <p:spPr bwMode="auto">
          <a:xfrm>
            <a:off x="1500188" y="1143000"/>
            <a:ext cx="7429500" cy="5262563"/>
          </a:xfrm>
          <a:prstGeom prst="rect">
            <a:avLst/>
          </a:prstGeom>
          <a:noFill/>
          <a:ln w="9525">
            <a:noFill/>
            <a:miter lim="800000"/>
            <a:headEnd/>
            <a:tailEnd/>
          </a:ln>
        </p:spPr>
        <p:txBody>
          <a:bodyPr anchor="ctr">
            <a:spAutoFit/>
          </a:bodyPr>
          <a:lstStyle/>
          <a:p>
            <a:pPr algn="justLow" eaLnBrk="0" hangingPunct="0">
              <a:lnSpc>
                <a:spcPct val="150000"/>
              </a:lnSpc>
              <a:buFontTx/>
              <a:buChar char="•"/>
            </a:pPr>
            <a:r>
              <a:rPr lang="ar-SA" sz="2800" dirty="0">
                <a:solidFill>
                  <a:srgbClr val="0085B4"/>
                </a:solidFill>
                <a:ea typeface="Calibri" pitchFamily="34" charset="0"/>
                <a:cs typeface="AL-Mohanad Bold" pitchFamily="2" charset="-78"/>
              </a:rPr>
              <a:t>صبوتي : </a:t>
            </a:r>
            <a:r>
              <a:rPr lang="ar-SA" sz="2800" dirty="0">
                <a:solidFill>
                  <a:srgbClr val="EE004F"/>
                </a:solidFill>
                <a:ea typeface="Calibri" pitchFamily="34" charset="0"/>
                <a:cs typeface="AL-Mohanad Bold" pitchFamily="2" charset="-78"/>
              </a:rPr>
              <a:t>شدة الشوق , </a:t>
            </a:r>
            <a:r>
              <a:rPr lang="ar-SA" sz="2800" dirty="0" err="1">
                <a:solidFill>
                  <a:srgbClr val="0085B4"/>
                </a:solidFill>
                <a:ea typeface="Calibri" pitchFamily="34" charset="0"/>
                <a:cs typeface="AL-Mohanad Bold" pitchFamily="2" charset="-78"/>
              </a:rPr>
              <a:t>و</a:t>
            </a:r>
            <a:r>
              <a:rPr lang="ar-SA" sz="2800" dirty="0">
                <a:solidFill>
                  <a:srgbClr val="0085B4"/>
                </a:solidFill>
                <a:ea typeface="Calibri" pitchFamily="34" charset="0"/>
                <a:cs typeface="AL-Mohanad Bold" pitchFamily="2" charset="-78"/>
              </a:rPr>
              <a:t> </a:t>
            </a:r>
            <a:r>
              <a:rPr lang="ar-SA" sz="2800" dirty="0" err="1">
                <a:solidFill>
                  <a:srgbClr val="0085B4"/>
                </a:solidFill>
                <a:ea typeface="Calibri" pitchFamily="34" charset="0"/>
                <a:cs typeface="AL-Mohanad Bold" pitchFamily="2" charset="-78"/>
              </a:rPr>
              <a:t>برحائي</a:t>
            </a:r>
            <a:r>
              <a:rPr lang="ar-SA" sz="2800" dirty="0">
                <a:solidFill>
                  <a:srgbClr val="0085B4"/>
                </a:solidFill>
                <a:ea typeface="Calibri" pitchFamily="34" charset="0"/>
                <a:cs typeface="AL-Mohanad Bold" pitchFamily="2" charset="-78"/>
              </a:rPr>
              <a:t> : </a:t>
            </a:r>
            <a:r>
              <a:rPr lang="ar-SA" sz="2800" dirty="0">
                <a:solidFill>
                  <a:srgbClr val="EE004F"/>
                </a:solidFill>
                <a:ea typeface="Calibri" pitchFamily="34" charset="0"/>
                <a:cs typeface="AL-Mohanad Bold" pitchFamily="2" charset="-78"/>
              </a:rPr>
              <a:t>الشدة والمشقة ، وخص </a:t>
            </a:r>
            <a:r>
              <a:rPr lang="ar-SA" sz="2800" dirty="0" err="1">
                <a:solidFill>
                  <a:srgbClr val="EE004F"/>
                </a:solidFill>
                <a:ea typeface="Calibri" pitchFamily="34" charset="0"/>
                <a:cs typeface="AL-Mohanad Bold" pitchFamily="2" charset="-78"/>
              </a:rPr>
              <a:t>به</a:t>
            </a:r>
            <a:r>
              <a:rPr lang="ar-SA" sz="2800" dirty="0">
                <a:solidFill>
                  <a:srgbClr val="EE004F"/>
                </a:solidFill>
                <a:ea typeface="Calibri" pitchFamily="34" charset="0"/>
                <a:cs typeface="AL-Mohanad Bold" pitchFamily="2" charset="-78"/>
              </a:rPr>
              <a:t> بعضهم شدة الحمى ، فإذا اشتدت الحمى فهي </a:t>
            </a:r>
            <a:r>
              <a:rPr lang="ar-SA" sz="2800" dirty="0" err="1">
                <a:solidFill>
                  <a:srgbClr val="EE004F"/>
                </a:solidFill>
                <a:ea typeface="Calibri" pitchFamily="34" charset="0"/>
                <a:cs typeface="AL-Mohanad Bold" pitchFamily="2" charset="-78"/>
              </a:rPr>
              <a:t>البُرحاء</a:t>
            </a:r>
            <a:r>
              <a:rPr lang="ar-SA" sz="2800" dirty="0">
                <a:solidFill>
                  <a:srgbClr val="EE004F"/>
                </a:solidFill>
                <a:ea typeface="Calibri" pitchFamily="34" charset="0"/>
                <a:cs typeface="AL-Mohanad Bold" pitchFamily="2" charset="-78"/>
              </a:rPr>
              <a:t> .</a:t>
            </a:r>
            <a:endParaRPr lang="en-US" sz="2800" dirty="0">
              <a:solidFill>
                <a:srgbClr val="EE004F"/>
              </a:solidFill>
              <a:ea typeface="Calibri" pitchFamily="34" charset="0"/>
              <a:cs typeface="AL-Mohanad Bold" pitchFamily="2" charset="-78"/>
            </a:endParaRPr>
          </a:p>
          <a:p>
            <a:pPr algn="justLow" eaLnBrk="0" hangingPunct="0">
              <a:lnSpc>
                <a:spcPct val="150000"/>
              </a:lnSpc>
              <a:buFontTx/>
              <a:buChar char="•"/>
            </a:pPr>
            <a:r>
              <a:rPr lang="ar-SA" sz="2800" dirty="0">
                <a:solidFill>
                  <a:srgbClr val="0085B4"/>
                </a:solidFill>
                <a:cs typeface="AL-Mohanad Bold" pitchFamily="2" charset="-78"/>
              </a:rPr>
              <a:t>الصبابة : </a:t>
            </a:r>
            <a:r>
              <a:rPr lang="ar-SA" sz="2800" dirty="0">
                <a:solidFill>
                  <a:srgbClr val="EE004F"/>
                </a:solidFill>
                <a:cs typeface="AL-Mohanad Bold" pitchFamily="2" charset="-78"/>
              </a:rPr>
              <a:t>الشوق وقيل رقته وحرارته , والجوى : تطاول المرض , والهوى الباطن ، وغلالة : شعار يلبس تحت الثوب  </a:t>
            </a:r>
            <a:r>
              <a:rPr lang="en-US" sz="2800" dirty="0">
                <a:solidFill>
                  <a:srgbClr val="EE004F"/>
                </a:solidFill>
                <a:cs typeface="AL-Mohanad Bold" pitchFamily="2" charset="-78"/>
              </a:rPr>
              <a:t>.</a:t>
            </a:r>
          </a:p>
          <a:p>
            <a:pPr algn="justLow" eaLnBrk="0" hangingPunct="0">
              <a:lnSpc>
                <a:spcPct val="150000"/>
              </a:lnSpc>
              <a:buFontTx/>
              <a:buChar char="•"/>
            </a:pPr>
            <a:r>
              <a:rPr lang="ar-SA" sz="2800" dirty="0" err="1">
                <a:solidFill>
                  <a:srgbClr val="0085B4"/>
                </a:solidFill>
                <a:cs typeface="AL-Mohanad Bold" pitchFamily="2" charset="-78"/>
              </a:rPr>
              <a:t>التعلة</a:t>
            </a:r>
            <a:r>
              <a:rPr lang="ar-SA" sz="2800" dirty="0">
                <a:solidFill>
                  <a:srgbClr val="0085B4"/>
                </a:solidFill>
                <a:cs typeface="AL-Mohanad Bold" pitchFamily="2" charset="-78"/>
              </a:rPr>
              <a:t>: </a:t>
            </a:r>
            <a:r>
              <a:rPr lang="ar-SA" sz="2800" dirty="0">
                <a:solidFill>
                  <a:srgbClr val="EE004F"/>
                </a:solidFill>
                <a:cs typeface="AL-Mohanad Bold" pitchFamily="2" charset="-78"/>
              </a:rPr>
              <a:t>التلهي بشيء عن شيء</a:t>
            </a:r>
            <a:endParaRPr lang="en-US" sz="2800" dirty="0">
              <a:solidFill>
                <a:srgbClr val="EE004F"/>
              </a:solidFill>
              <a:cs typeface="AL-Mohanad Bold" pitchFamily="2" charset="-78"/>
            </a:endParaRPr>
          </a:p>
          <a:p>
            <a:pPr algn="justLow" eaLnBrk="0" hangingPunct="0">
              <a:lnSpc>
                <a:spcPct val="150000"/>
              </a:lnSpc>
              <a:buFontTx/>
              <a:buChar char="•"/>
            </a:pPr>
            <a:r>
              <a:rPr lang="en-US" sz="2800" dirty="0">
                <a:solidFill>
                  <a:srgbClr val="EE004F"/>
                </a:solidFill>
                <a:cs typeface="AL-Mohanad Bold" pitchFamily="2" charset="-78"/>
              </a:rPr>
              <a:t> </a:t>
            </a:r>
            <a:r>
              <a:rPr lang="ar-SA" sz="2800" dirty="0">
                <a:solidFill>
                  <a:srgbClr val="0085B4"/>
                </a:solidFill>
                <a:cs typeface="AL-Mohanad Bold" pitchFamily="2" charset="-78"/>
              </a:rPr>
              <a:t>الريح الهوجاء : </a:t>
            </a:r>
            <a:r>
              <a:rPr lang="ar-SA" sz="2800" dirty="0">
                <a:solidFill>
                  <a:srgbClr val="EE004F"/>
                </a:solidFill>
                <a:cs typeface="AL-Mohanad Bold" pitchFamily="2" charset="-78"/>
              </a:rPr>
              <a:t>سريعة الهبوب ، وشديدة الهبوب .</a:t>
            </a:r>
            <a:endParaRPr lang="en-US" sz="2800" dirty="0">
              <a:solidFill>
                <a:srgbClr val="EE004F"/>
              </a:solidFill>
              <a:cs typeface="AL-Mohanad Bold" pitchFamily="2" charset="-78"/>
            </a:endParaRPr>
          </a:p>
          <a:p>
            <a:pPr algn="justLow" eaLnBrk="0" hangingPunct="0">
              <a:lnSpc>
                <a:spcPct val="150000"/>
              </a:lnSpc>
              <a:buFontTx/>
              <a:buChar char="•"/>
            </a:pPr>
            <a:r>
              <a:rPr lang="ar-SA" sz="2800" dirty="0">
                <a:solidFill>
                  <a:srgbClr val="0085B4"/>
                </a:solidFill>
                <a:cs typeface="AL-Mohanad Bold" pitchFamily="2" charset="-78"/>
              </a:rPr>
              <a:t>ثاو : </a:t>
            </a:r>
            <a:r>
              <a:rPr lang="ar-SA" sz="2800" dirty="0">
                <a:solidFill>
                  <a:srgbClr val="EE004F"/>
                </a:solidFill>
                <a:cs typeface="AL-Mohanad Bold" pitchFamily="2" charset="-78"/>
              </a:rPr>
              <a:t>مقيم , </a:t>
            </a:r>
            <a:r>
              <a:rPr lang="ar-SA" sz="2800" dirty="0">
                <a:solidFill>
                  <a:srgbClr val="0085B4"/>
                </a:solidFill>
                <a:cs typeface="AL-Mohanad Bold" pitchFamily="2" charset="-78"/>
              </a:rPr>
              <a:t>والصماء : </a:t>
            </a:r>
            <a:r>
              <a:rPr lang="ar-SA" sz="2800" dirty="0">
                <a:solidFill>
                  <a:srgbClr val="EE004F"/>
                </a:solidFill>
                <a:cs typeface="AL-Mohanad Bold" pitchFamily="2" charset="-78"/>
              </a:rPr>
              <a:t>الشديدة الصلبة الملساء .</a:t>
            </a:r>
          </a:p>
          <a:p>
            <a:pPr algn="justLow" eaLnBrk="0" hangingPunct="0">
              <a:lnSpc>
                <a:spcPct val="150000"/>
              </a:lnSpc>
              <a:buFontTx/>
              <a:buChar char="•"/>
            </a:pPr>
            <a:r>
              <a:rPr lang="ar-SA" sz="2800" dirty="0">
                <a:solidFill>
                  <a:srgbClr val="0085B4"/>
                </a:solidFill>
                <a:cs typeface="AL-Mohanad Bold" pitchFamily="2" charset="-78"/>
              </a:rPr>
              <a:t>ينتابها : </a:t>
            </a:r>
            <a:r>
              <a:rPr lang="ar-SA" sz="2800" dirty="0">
                <a:solidFill>
                  <a:srgbClr val="EE004F"/>
                </a:solidFill>
                <a:cs typeface="AL-Mohanad Bold" pitchFamily="2" charset="-78"/>
              </a:rPr>
              <a:t>يصيبها مرارا وتكرارا , </a:t>
            </a:r>
            <a:r>
              <a:rPr lang="ar-SA" sz="2800" dirty="0">
                <a:solidFill>
                  <a:srgbClr val="0085B4"/>
                </a:solidFill>
                <a:cs typeface="AL-Mohanad Bold" pitchFamily="2" charset="-78"/>
              </a:rPr>
              <a:t>ويفتها : </a:t>
            </a:r>
            <a:r>
              <a:rPr lang="ar-SA" sz="2800" dirty="0">
                <a:solidFill>
                  <a:srgbClr val="EE004F"/>
                </a:solidFill>
                <a:cs typeface="AL-Mohanad Bold" pitchFamily="2" charset="-78"/>
              </a:rPr>
              <a:t>يحطمها وينهيها</a:t>
            </a:r>
            <a:r>
              <a:rPr lang="en-US" sz="2800" dirty="0">
                <a:solidFill>
                  <a:srgbClr val="EE004F"/>
                </a:solidFill>
                <a:cs typeface="AL-Mohanad Bold" pitchFamily="2" charset="-78"/>
              </a:rPr>
              <a:t>  </a:t>
            </a:r>
            <a:r>
              <a:rPr lang="ar-SA" sz="2800" dirty="0">
                <a:solidFill>
                  <a:srgbClr val="EE004F"/>
                </a:solidFill>
                <a:cs typeface="AL-Mohanad Bold" pitchFamily="2" charset="-78"/>
              </a:rPr>
              <a:t>.</a:t>
            </a:r>
            <a:endParaRPr lang="en-US" sz="2800" dirty="0">
              <a:solidFill>
                <a:srgbClr val="EE004F"/>
              </a:solidFill>
              <a:cs typeface="AL-Mohanad Bold" pitchFamily="2" charset="-78"/>
            </a:endParaRPr>
          </a:p>
        </p:txBody>
      </p:sp>
      <p:sp>
        <p:nvSpPr>
          <p:cNvPr id="5" name="مستطيل 4"/>
          <p:cNvSpPr/>
          <p:nvPr/>
        </p:nvSpPr>
        <p:spPr>
          <a:xfrm>
            <a:off x="5429256" y="214290"/>
            <a:ext cx="3357586" cy="584775"/>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ar-SA" sz="3200" dirty="0">
                <a:solidFill>
                  <a:schemeClr val="bg1"/>
                </a:solidFill>
                <a:effectLst>
                  <a:outerShdw blurRad="38100" dist="38100" dir="2700000" algn="tl">
                    <a:srgbClr val="000000">
                      <a:alpha val="43137"/>
                    </a:srgbClr>
                  </a:outerShdw>
                </a:effectLst>
                <a:ea typeface="Calibri" pitchFamily="34" charset="0"/>
                <a:cs typeface="AL-Mohanad Bold" pitchFamily="2" charset="-78"/>
              </a:rPr>
              <a:t>معاني الكلمات :</a:t>
            </a:r>
            <a:endParaRPr lang="en-US" sz="3200" dirty="0">
              <a:solidFill>
                <a:schemeClr val="bg1"/>
              </a:solidFill>
              <a:effectLst>
                <a:outerShdw blurRad="38100" dist="38100" dir="2700000" algn="tl">
                  <a:srgbClr val="000000">
                    <a:alpha val="43137"/>
                  </a:srgbClr>
                </a:outerShdw>
              </a:effectLst>
              <a:ea typeface="Calibri" pitchFamily="34" charset="0"/>
              <a:cs typeface="AL-Mohanad Bold" pitchFamily="2" charset="-78"/>
            </a:endParaRP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 calcmode="lin" valueType="num">
                                      <p:cBhvr>
                                        <p:cTn id="7" dur="1000" fill="hold"/>
                                        <p:tgtEl>
                                          <p:spTgt spid="1536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536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36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5364">
                                            <p:txEl>
                                              <p:pRg st="1" end="1"/>
                                            </p:txEl>
                                          </p:spTgt>
                                        </p:tgtEl>
                                        <p:attrNameLst>
                                          <p:attrName>style.visibility</p:attrName>
                                        </p:attrNameLst>
                                      </p:cBhvr>
                                      <p:to>
                                        <p:strVal val="visible"/>
                                      </p:to>
                                    </p:set>
                                    <p:anim calcmode="lin" valueType="num">
                                      <p:cBhvr>
                                        <p:cTn id="14" dur="1000" fill="hold"/>
                                        <p:tgtEl>
                                          <p:spTgt spid="15364">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536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36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5364">
                                            <p:txEl>
                                              <p:pRg st="2" end="2"/>
                                            </p:txEl>
                                          </p:spTgt>
                                        </p:tgtEl>
                                        <p:attrNameLst>
                                          <p:attrName>style.visibility</p:attrName>
                                        </p:attrNameLst>
                                      </p:cBhvr>
                                      <p:to>
                                        <p:strVal val="visible"/>
                                      </p:to>
                                    </p:set>
                                    <p:anim calcmode="lin" valueType="num">
                                      <p:cBhvr>
                                        <p:cTn id="21" dur="1000" fill="hold"/>
                                        <p:tgtEl>
                                          <p:spTgt spid="15364">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536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536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5364">
                                            <p:txEl>
                                              <p:pRg st="3" end="3"/>
                                            </p:txEl>
                                          </p:spTgt>
                                        </p:tgtEl>
                                        <p:attrNameLst>
                                          <p:attrName>style.visibility</p:attrName>
                                        </p:attrNameLst>
                                      </p:cBhvr>
                                      <p:to>
                                        <p:strVal val="visible"/>
                                      </p:to>
                                    </p:set>
                                    <p:anim calcmode="lin" valueType="num">
                                      <p:cBhvr>
                                        <p:cTn id="28" dur="1000" fill="hold"/>
                                        <p:tgtEl>
                                          <p:spTgt spid="15364">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536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536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5364">
                                            <p:txEl>
                                              <p:pRg st="4" end="4"/>
                                            </p:txEl>
                                          </p:spTgt>
                                        </p:tgtEl>
                                        <p:attrNameLst>
                                          <p:attrName>style.visibility</p:attrName>
                                        </p:attrNameLst>
                                      </p:cBhvr>
                                      <p:to>
                                        <p:strVal val="visible"/>
                                      </p:to>
                                    </p:set>
                                    <p:anim calcmode="lin" valueType="num">
                                      <p:cBhvr>
                                        <p:cTn id="35" dur="1000" fill="hold"/>
                                        <p:tgtEl>
                                          <p:spTgt spid="15364">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536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536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5364">
                                            <p:txEl>
                                              <p:pRg st="5" end="5"/>
                                            </p:txEl>
                                          </p:spTgt>
                                        </p:tgtEl>
                                        <p:attrNameLst>
                                          <p:attrName>style.visibility</p:attrName>
                                        </p:attrNameLst>
                                      </p:cBhvr>
                                      <p:to>
                                        <p:strVal val="visible"/>
                                      </p:to>
                                    </p:set>
                                    <p:anim calcmode="lin" valueType="num">
                                      <p:cBhvr>
                                        <p:cTn id="42" dur="1000" fill="hold"/>
                                        <p:tgtEl>
                                          <p:spTgt spid="15364">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536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53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مستطيل 2"/>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bodyPr>
          <a:lstStyle/>
          <a:p>
            <a:pPr algn="ctr">
              <a:defRPr/>
            </a:pPr>
            <a:r>
              <a:rPr lang="ar-SA" sz="2000" dirty="0">
                <a:ln w="18415" cmpd="sng">
                  <a:solidFill>
                    <a:srgbClr val="FFFFFF"/>
                  </a:solidFill>
                  <a:prstDash val="solid"/>
                </a:ln>
                <a:solidFill>
                  <a:srgbClr val="0085B4"/>
                </a:solidFill>
                <a:effectLst>
                  <a:outerShdw blurRad="38100" dist="38100" dir="2700000" algn="tl">
                    <a:srgbClr val="000000">
                      <a:alpha val="43137"/>
                    </a:srgbClr>
                  </a:outerShdw>
                </a:effectLst>
                <a:cs typeface="PT Bold Heading" pitchFamily="2" charset="-78"/>
              </a:rPr>
              <a:t>د. منى النصر </a:t>
            </a:r>
          </a:p>
        </p:txBody>
      </p:sp>
      <p:sp>
        <p:nvSpPr>
          <p:cNvPr id="16388" name="Rectangle 1"/>
          <p:cNvSpPr>
            <a:spLocks noChangeArrowheads="1"/>
          </p:cNvSpPr>
          <p:nvPr/>
        </p:nvSpPr>
        <p:spPr bwMode="auto">
          <a:xfrm>
            <a:off x="1500188" y="377825"/>
            <a:ext cx="7358062" cy="5908675"/>
          </a:xfrm>
          <a:prstGeom prst="rect">
            <a:avLst/>
          </a:prstGeom>
          <a:noFill/>
          <a:ln w="9525">
            <a:noFill/>
            <a:miter lim="800000"/>
            <a:headEnd/>
            <a:tailEnd/>
          </a:ln>
        </p:spPr>
        <p:txBody>
          <a:bodyPr anchor="ctr">
            <a:spAutoFit/>
          </a:bodyPr>
          <a:lstStyle/>
          <a:p>
            <a:pPr algn="justLow" eaLnBrk="0" hangingPunct="0">
              <a:lnSpc>
                <a:spcPct val="150000"/>
              </a:lnSpc>
              <a:buFontTx/>
              <a:buChar char="•"/>
            </a:pPr>
            <a:r>
              <a:rPr lang="ar-SA" sz="2800">
                <a:solidFill>
                  <a:srgbClr val="0085B4"/>
                </a:solidFill>
                <a:ea typeface="Calibri" pitchFamily="34" charset="0"/>
                <a:cs typeface="AL-Mohanad Bold" pitchFamily="2" charset="-78"/>
              </a:rPr>
              <a:t>كمدا : </a:t>
            </a:r>
            <a:r>
              <a:rPr lang="ar-SA" sz="2800">
                <a:solidFill>
                  <a:srgbClr val="EE004F"/>
                </a:solidFill>
                <a:ea typeface="Calibri" pitchFamily="34" charset="0"/>
                <a:cs typeface="AL-Mohanad Bold" pitchFamily="2" charset="-78"/>
              </a:rPr>
              <a:t>الحزن والغم الشديد ، </a:t>
            </a:r>
            <a:r>
              <a:rPr lang="ar-SA" sz="2800">
                <a:solidFill>
                  <a:srgbClr val="0085B4"/>
                </a:solidFill>
                <a:ea typeface="Calibri" pitchFamily="34" charset="0"/>
                <a:cs typeface="AL-Mohanad Bold" pitchFamily="2" charset="-78"/>
              </a:rPr>
              <a:t>الكدرة : </a:t>
            </a:r>
            <a:r>
              <a:rPr lang="ar-SA" sz="2800">
                <a:solidFill>
                  <a:srgbClr val="EE004F"/>
                </a:solidFill>
                <a:ea typeface="Calibri" pitchFamily="34" charset="0"/>
                <a:cs typeface="AL-Mohanad Bold" pitchFamily="2" charset="-78"/>
              </a:rPr>
              <a:t>ما نحا نحو السواد .</a:t>
            </a:r>
          </a:p>
          <a:p>
            <a:pPr algn="justLow" eaLnBrk="0" hangingPunct="0">
              <a:lnSpc>
                <a:spcPct val="150000"/>
              </a:lnSpc>
              <a:buFontTx/>
              <a:buChar char="•"/>
            </a:pPr>
            <a:r>
              <a:rPr lang="ar-SA" sz="2800">
                <a:solidFill>
                  <a:srgbClr val="0085B4"/>
                </a:solidFill>
                <a:ea typeface="Calibri" pitchFamily="34" charset="0"/>
                <a:cs typeface="AL-Mohanad Bold" pitchFamily="2" charset="-78"/>
              </a:rPr>
              <a:t>المستهام : </a:t>
            </a:r>
            <a:r>
              <a:rPr lang="ar-SA" sz="2800">
                <a:solidFill>
                  <a:srgbClr val="EE004F"/>
                </a:solidFill>
                <a:ea typeface="Calibri" pitchFamily="34" charset="0"/>
                <a:cs typeface="AL-Mohanad Bold" pitchFamily="2" charset="-78"/>
              </a:rPr>
              <a:t>شديد الحب , وعبرة بفتح العين دمعة , وبكسرها فائدة وعبرة ودرس في الحياة .</a:t>
            </a:r>
            <a:endParaRPr lang="en-US" sz="800">
              <a:solidFill>
                <a:srgbClr val="EE004F"/>
              </a:solidFill>
              <a:ea typeface="Calibri" pitchFamily="34" charset="0"/>
              <a:cs typeface="AL-Mohanad Bold" pitchFamily="2" charset="-78"/>
            </a:endParaRPr>
          </a:p>
          <a:p>
            <a:pPr algn="justLow" eaLnBrk="0" hangingPunct="0">
              <a:lnSpc>
                <a:spcPct val="150000"/>
              </a:lnSpc>
              <a:buFontTx/>
              <a:buChar char="•"/>
            </a:pPr>
            <a:r>
              <a:rPr lang="ar-SA" sz="2800">
                <a:solidFill>
                  <a:srgbClr val="0085B4"/>
                </a:solidFill>
                <a:ea typeface="Calibri" pitchFamily="34" charset="0"/>
                <a:cs typeface="AL-Mohanad Bold" pitchFamily="2" charset="-78"/>
              </a:rPr>
              <a:t>نزعا : </a:t>
            </a:r>
            <a:r>
              <a:rPr lang="ar-SA" sz="2800">
                <a:solidFill>
                  <a:srgbClr val="EE004F"/>
                </a:solidFill>
                <a:ea typeface="Calibri" pitchFamily="34" charset="0"/>
                <a:cs typeface="AL-Mohanad Bold" pitchFamily="2" charset="-78"/>
              </a:rPr>
              <a:t>موتا ونهاية , وصرعة : الصرعة الطرح على الأرض .</a:t>
            </a:r>
            <a:endParaRPr lang="en-US" sz="2800">
              <a:solidFill>
                <a:srgbClr val="EE004F"/>
              </a:solidFill>
              <a:ea typeface="Calibri" pitchFamily="34" charset="0"/>
              <a:cs typeface="AL-Mohanad Bold" pitchFamily="2" charset="-78"/>
            </a:endParaRPr>
          </a:p>
          <a:p>
            <a:pPr algn="justLow" eaLnBrk="0" hangingPunct="0">
              <a:lnSpc>
                <a:spcPct val="150000"/>
              </a:lnSpc>
              <a:buFontTx/>
              <a:buChar char="•"/>
            </a:pPr>
            <a:r>
              <a:rPr lang="en-US" sz="2800">
                <a:solidFill>
                  <a:srgbClr val="EE004F"/>
                </a:solidFill>
                <a:ea typeface="Calibri" pitchFamily="34" charset="0"/>
                <a:cs typeface="AL-Mohanad Bold" pitchFamily="2" charset="-78"/>
              </a:rPr>
              <a:t> </a:t>
            </a:r>
            <a:r>
              <a:rPr lang="ar-SA" sz="2800">
                <a:solidFill>
                  <a:srgbClr val="0085B4"/>
                </a:solidFill>
                <a:ea typeface="Calibri" pitchFamily="34" charset="0"/>
                <a:cs typeface="AL-Mohanad Bold" pitchFamily="2" charset="-78"/>
              </a:rPr>
              <a:t>كلمى : </a:t>
            </a:r>
            <a:r>
              <a:rPr lang="ar-SA" sz="2800">
                <a:solidFill>
                  <a:srgbClr val="EE004F"/>
                </a:solidFill>
                <a:ea typeface="Calibri" pitchFamily="34" charset="0"/>
                <a:cs typeface="AL-Mohanad Bold" pitchFamily="2" charset="-78"/>
              </a:rPr>
              <a:t>جريحة ، ودامية السحاب : السحابة الحمراء</a:t>
            </a:r>
            <a:r>
              <a:rPr lang="en-US" sz="2800">
                <a:solidFill>
                  <a:srgbClr val="EE004F"/>
                </a:solidFill>
                <a:ea typeface="Calibri" pitchFamily="34" charset="0"/>
                <a:cs typeface="AL-Mohanad Bold" pitchFamily="2" charset="-78"/>
              </a:rPr>
              <a:t>.</a:t>
            </a:r>
          </a:p>
          <a:p>
            <a:pPr algn="justLow" eaLnBrk="0" hangingPunct="0">
              <a:lnSpc>
                <a:spcPct val="150000"/>
              </a:lnSpc>
              <a:buFontTx/>
              <a:buChar char="•"/>
            </a:pPr>
            <a:r>
              <a:rPr lang="ar-SA" sz="2800">
                <a:solidFill>
                  <a:srgbClr val="0085B4"/>
                </a:solidFill>
                <a:ea typeface="Calibri" pitchFamily="34" charset="0"/>
                <a:cs typeface="AL-Mohanad Bold" pitchFamily="2" charset="-78"/>
              </a:rPr>
              <a:t>النضار : </a:t>
            </a:r>
            <a:r>
              <a:rPr lang="ar-SA" sz="2800">
                <a:solidFill>
                  <a:srgbClr val="EE004F"/>
                </a:solidFill>
                <a:ea typeface="Calibri" pitchFamily="34" charset="0"/>
                <a:cs typeface="AL-Mohanad Bold" pitchFamily="2" charset="-78"/>
              </a:rPr>
              <a:t>الذهب  ،  </a:t>
            </a:r>
            <a:r>
              <a:rPr lang="ar-SA" sz="2800">
                <a:solidFill>
                  <a:srgbClr val="0085B4"/>
                </a:solidFill>
                <a:ea typeface="Calibri" pitchFamily="34" charset="0"/>
                <a:cs typeface="AL-Mohanad Bold" pitchFamily="2" charset="-78"/>
              </a:rPr>
              <a:t>العقيق : </a:t>
            </a:r>
            <a:r>
              <a:rPr lang="ar-SA" sz="2800">
                <a:solidFill>
                  <a:srgbClr val="EE004F"/>
                </a:solidFill>
                <a:ea typeface="Calibri" pitchFamily="34" charset="0"/>
                <a:cs typeface="AL-Mohanad Bold" pitchFamily="2" charset="-78"/>
              </a:rPr>
              <a:t>الياقوت أحجار كريمة لونها أحمر والمراد السحاب الأحمر,  </a:t>
            </a:r>
            <a:r>
              <a:rPr lang="ar-SA" sz="2800">
                <a:solidFill>
                  <a:srgbClr val="0085B4"/>
                </a:solidFill>
                <a:ea typeface="Calibri" pitchFamily="34" charset="0"/>
                <a:cs typeface="AL-Mohanad Bold" pitchFamily="2" charset="-78"/>
              </a:rPr>
              <a:t>والذرى : </a:t>
            </a:r>
            <a:r>
              <a:rPr lang="ar-SA" sz="2800">
                <a:solidFill>
                  <a:srgbClr val="EE004F"/>
                </a:solidFill>
                <a:ea typeface="Calibri" pitchFamily="34" charset="0"/>
                <a:cs typeface="AL-Mohanad Bold" pitchFamily="2" charset="-78"/>
              </a:rPr>
              <a:t>السحب المرتفعة كالجبال السوداء .</a:t>
            </a:r>
            <a:endParaRPr lang="en-US" sz="2800">
              <a:solidFill>
                <a:srgbClr val="EE004F"/>
              </a:solidFill>
              <a:ea typeface="Calibri" pitchFamily="34" charset="0"/>
              <a:cs typeface="AL-Mohanad Bold" pitchFamily="2" charset="-78"/>
            </a:endParaRPr>
          </a:p>
          <a:p>
            <a:pPr algn="justLow" eaLnBrk="0" hangingPunct="0">
              <a:lnSpc>
                <a:spcPct val="150000"/>
              </a:lnSpc>
              <a:buFontTx/>
              <a:buChar char="•"/>
            </a:pPr>
            <a:r>
              <a:rPr lang="ar-SA" sz="2800">
                <a:solidFill>
                  <a:srgbClr val="0085B4"/>
                </a:solidFill>
                <a:ea typeface="Calibri" pitchFamily="34" charset="0"/>
                <a:cs typeface="AL-Mohanad Bold" pitchFamily="2" charset="-78"/>
              </a:rPr>
              <a:t>غمامتين</a:t>
            </a:r>
            <a:r>
              <a:rPr lang="en-US" sz="2800">
                <a:solidFill>
                  <a:srgbClr val="0085B4"/>
                </a:solidFill>
                <a:ea typeface="Calibri" pitchFamily="34" charset="0"/>
                <a:cs typeface="AL-Mohanad Bold" pitchFamily="2" charset="-78"/>
              </a:rPr>
              <a:t> </a:t>
            </a:r>
            <a:r>
              <a:rPr lang="en-US" sz="2800">
                <a:solidFill>
                  <a:srgbClr val="EE004F"/>
                </a:solidFill>
                <a:ea typeface="Calibri" pitchFamily="34" charset="0"/>
                <a:cs typeface="AL-Mohanad Bold" pitchFamily="2" charset="-78"/>
              </a:rPr>
              <a:t>: </a:t>
            </a:r>
            <a:r>
              <a:rPr lang="ar-SA" sz="2800">
                <a:solidFill>
                  <a:srgbClr val="EE004F"/>
                </a:solidFill>
                <a:ea typeface="Calibri" pitchFamily="34" charset="0"/>
                <a:cs typeface="AL-Mohanad Bold" pitchFamily="2" charset="-78"/>
              </a:rPr>
              <a:t>سحابتين , </a:t>
            </a:r>
            <a:r>
              <a:rPr lang="ar-SA" sz="2800">
                <a:solidFill>
                  <a:srgbClr val="0085B4"/>
                </a:solidFill>
                <a:ea typeface="Calibri" pitchFamily="34" charset="0"/>
                <a:cs typeface="AL-Mohanad Bold" pitchFamily="2" charset="-78"/>
              </a:rPr>
              <a:t>وتقطرت </a:t>
            </a:r>
            <a:r>
              <a:rPr lang="ar-SA" sz="2800">
                <a:solidFill>
                  <a:srgbClr val="EE004F"/>
                </a:solidFill>
                <a:ea typeface="Calibri" pitchFamily="34" charset="0"/>
                <a:cs typeface="AL-Mohanad Bold" pitchFamily="2" charset="-78"/>
              </a:rPr>
              <a:t>: سالت قطرات ،  </a:t>
            </a:r>
            <a:r>
              <a:rPr lang="ar-SA" sz="2800">
                <a:solidFill>
                  <a:srgbClr val="0085B4"/>
                </a:solidFill>
                <a:ea typeface="Calibri" pitchFamily="34" charset="0"/>
                <a:cs typeface="AL-Mohanad Bold" pitchFamily="2" charset="-78"/>
              </a:rPr>
              <a:t>آنست : </a:t>
            </a:r>
            <a:r>
              <a:rPr lang="ar-SA" sz="2800">
                <a:solidFill>
                  <a:srgbClr val="EE004F"/>
                </a:solidFill>
                <a:ea typeface="Calibri" pitchFamily="34" charset="0"/>
                <a:cs typeface="AL-Mohanad Bold" pitchFamily="2" charset="-78"/>
              </a:rPr>
              <a:t>أبصرت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 calcmode="lin" valueType="num">
                                      <p:cBhvr>
                                        <p:cTn id="7" dur="1000" fill="hold"/>
                                        <p:tgtEl>
                                          <p:spTgt spid="16388">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638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38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6388">
                                            <p:txEl>
                                              <p:pRg st="1" end="1"/>
                                            </p:txEl>
                                          </p:spTgt>
                                        </p:tgtEl>
                                        <p:attrNameLst>
                                          <p:attrName>style.visibility</p:attrName>
                                        </p:attrNameLst>
                                      </p:cBhvr>
                                      <p:to>
                                        <p:strVal val="visible"/>
                                      </p:to>
                                    </p:set>
                                    <p:anim calcmode="lin" valueType="num">
                                      <p:cBhvr>
                                        <p:cTn id="14" dur="1000" fill="hold"/>
                                        <p:tgtEl>
                                          <p:spTgt spid="16388">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638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638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6388">
                                            <p:txEl>
                                              <p:pRg st="2" end="2"/>
                                            </p:txEl>
                                          </p:spTgt>
                                        </p:tgtEl>
                                        <p:attrNameLst>
                                          <p:attrName>style.visibility</p:attrName>
                                        </p:attrNameLst>
                                      </p:cBhvr>
                                      <p:to>
                                        <p:strVal val="visible"/>
                                      </p:to>
                                    </p:set>
                                    <p:anim calcmode="lin" valueType="num">
                                      <p:cBhvr>
                                        <p:cTn id="21" dur="1000" fill="hold"/>
                                        <p:tgtEl>
                                          <p:spTgt spid="16388">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638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638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6388">
                                            <p:txEl>
                                              <p:pRg st="3" end="3"/>
                                            </p:txEl>
                                          </p:spTgt>
                                        </p:tgtEl>
                                        <p:attrNameLst>
                                          <p:attrName>style.visibility</p:attrName>
                                        </p:attrNameLst>
                                      </p:cBhvr>
                                      <p:to>
                                        <p:strVal val="visible"/>
                                      </p:to>
                                    </p:set>
                                    <p:anim calcmode="lin" valueType="num">
                                      <p:cBhvr>
                                        <p:cTn id="28" dur="1000" fill="hold"/>
                                        <p:tgtEl>
                                          <p:spTgt spid="16388">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638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638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6388">
                                            <p:txEl>
                                              <p:pRg st="4" end="4"/>
                                            </p:txEl>
                                          </p:spTgt>
                                        </p:tgtEl>
                                        <p:attrNameLst>
                                          <p:attrName>style.visibility</p:attrName>
                                        </p:attrNameLst>
                                      </p:cBhvr>
                                      <p:to>
                                        <p:strVal val="visible"/>
                                      </p:to>
                                    </p:set>
                                    <p:anim calcmode="lin" valueType="num">
                                      <p:cBhvr>
                                        <p:cTn id="35" dur="1000" fill="hold"/>
                                        <p:tgtEl>
                                          <p:spTgt spid="16388">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638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638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6388">
                                            <p:txEl>
                                              <p:pRg st="5" end="5"/>
                                            </p:txEl>
                                          </p:spTgt>
                                        </p:tgtEl>
                                        <p:attrNameLst>
                                          <p:attrName>style.visibility</p:attrName>
                                        </p:attrNameLst>
                                      </p:cBhvr>
                                      <p:to>
                                        <p:strVal val="visible"/>
                                      </p:to>
                                    </p:set>
                                    <p:anim calcmode="lin" valueType="num">
                                      <p:cBhvr>
                                        <p:cTn id="42" dur="1000" fill="hold"/>
                                        <p:tgtEl>
                                          <p:spTgt spid="16388">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6388">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63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3" descr="خلفيات.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مستطيل 7"/>
          <p:cNvSpPr/>
          <p:nvPr/>
        </p:nvSpPr>
        <p:spPr>
          <a:xfrm>
            <a:off x="214282"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bodyPr>
          <a:lstStyle/>
          <a:p>
            <a:pPr algn="ctr">
              <a:defRPr/>
            </a:pPr>
            <a:r>
              <a:rPr lang="ar-SA" sz="2000" dirty="0">
                <a:ln w="18415" cmpd="sng">
                  <a:solidFill>
                    <a:srgbClr val="FFFFFF"/>
                  </a:solidFill>
                  <a:prstDash val="solid"/>
                </a:ln>
                <a:solidFill>
                  <a:schemeClr val="accent5">
                    <a:lumMod val="75000"/>
                  </a:schemeClr>
                </a:solidFill>
                <a:effectLst>
                  <a:outerShdw blurRad="38100" dist="38100" dir="2700000" algn="tl">
                    <a:srgbClr val="000000">
                      <a:alpha val="43137"/>
                    </a:srgbClr>
                  </a:outerShdw>
                </a:effectLst>
                <a:cs typeface="PT Bold Heading" pitchFamily="2" charset="-78"/>
              </a:rPr>
              <a:t>د. منى النصر </a:t>
            </a:r>
          </a:p>
        </p:txBody>
      </p:sp>
      <p:sp>
        <p:nvSpPr>
          <p:cNvPr id="5" name="مستطيل 7"/>
          <p:cNvSpPr>
            <a:spLocks noChangeArrowheads="1"/>
          </p:cNvSpPr>
          <p:nvPr/>
        </p:nvSpPr>
        <p:spPr bwMode="auto">
          <a:xfrm>
            <a:off x="857224" y="642918"/>
            <a:ext cx="4071938" cy="584200"/>
          </a:xfrm>
          <a:prstGeom prst="rect">
            <a:avLst/>
          </a:prstGeom>
          <a:noFill/>
          <a:ln w="9525">
            <a:noFill/>
            <a:miter lim="800000"/>
            <a:headEnd/>
            <a:tailEnd/>
          </a:ln>
        </p:spPr>
        <p:txBody>
          <a:bodyPr>
            <a:spAutoFit/>
          </a:bodyPr>
          <a:lstStyle/>
          <a:p>
            <a:pPr algn="ctr">
              <a:defRPr/>
            </a:pPr>
            <a:r>
              <a:rPr lang="ar-SA" sz="3200" dirty="0">
                <a:solidFill>
                  <a:srgbClr val="FF1966"/>
                </a:solidFill>
                <a:effectLst>
                  <a:outerShdw blurRad="38100" dist="38100" dir="2700000" algn="tl">
                    <a:srgbClr val="000000">
                      <a:alpha val="43137"/>
                    </a:srgbClr>
                  </a:outerShdw>
                </a:effectLst>
                <a:cs typeface="Al-Mujahed Free" pitchFamily="2" charset="-78"/>
              </a:rPr>
              <a:t>ما موضوع هذا النص ؟ </a:t>
            </a:r>
          </a:p>
        </p:txBody>
      </p:sp>
      <p:sp>
        <p:nvSpPr>
          <p:cNvPr id="9" name="مستطيل 8"/>
          <p:cNvSpPr>
            <a:spLocks noChangeArrowheads="1"/>
          </p:cNvSpPr>
          <p:nvPr/>
        </p:nvSpPr>
        <p:spPr bwMode="auto">
          <a:xfrm>
            <a:off x="857224" y="1500174"/>
            <a:ext cx="4357718" cy="1077912"/>
          </a:xfrm>
          <a:prstGeom prst="rect">
            <a:avLst/>
          </a:prstGeom>
          <a:noFill/>
          <a:ln w="9525">
            <a:noFill/>
            <a:miter lim="800000"/>
            <a:headEnd/>
            <a:tailEnd/>
          </a:ln>
        </p:spPr>
        <p:txBody>
          <a:bodyPr wrap="square">
            <a:spAutoFit/>
          </a:bodyPr>
          <a:lstStyle/>
          <a:p>
            <a:pPr algn="ctr">
              <a:defRPr/>
            </a:pPr>
            <a:r>
              <a:rPr lang="ar-SA" sz="3200" dirty="0">
                <a:solidFill>
                  <a:srgbClr val="0085B4"/>
                </a:solidFill>
                <a:effectLst>
                  <a:outerShdw blurRad="38100" dist="38100" dir="2700000" algn="tl">
                    <a:srgbClr val="000000">
                      <a:alpha val="43137"/>
                    </a:srgbClr>
                  </a:outerShdw>
                </a:effectLst>
                <a:cs typeface="AL-Mohanad Bold" pitchFamily="2" charset="-78"/>
              </a:rPr>
              <a:t>النص من الشعر الوجداني يعبر الشاعر فيه عن معاناته مع المرض </a:t>
            </a:r>
          </a:p>
        </p:txBody>
      </p:sp>
      <p:sp>
        <p:nvSpPr>
          <p:cNvPr id="10" name="مستطيل 9"/>
          <p:cNvSpPr>
            <a:spLocks noChangeArrowheads="1"/>
          </p:cNvSpPr>
          <p:nvPr/>
        </p:nvSpPr>
        <p:spPr bwMode="auto">
          <a:xfrm>
            <a:off x="1071538" y="2928934"/>
            <a:ext cx="4000528" cy="2769989"/>
          </a:xfrm>
          <a:prstGeom prst="rect">
            <a:avLst/>
          </a:prstGeom>
          <a:noFill/>
          <a:ln w="9525">
            <a:noFill/>
            <a:miter lim="800000"/>
            <a:headEnd/>
            <a:tailEnd/>
          </a:ln>
        </p:spPr>
        <p:txBody>
          <a:bodyPr wrap="square">
            <a:spAutoFit/>
          </a:bodyPr>
          <a:lstStyle/>
          <a:p>
            <a:pPr algn="ctr">
              <a:lnSpc>
                <a:spcPct val="150000"/>
              </a:lnSpc>
              <a:defRPr/>
            </a:pPr>
            <a:r>
              <a:rPr lang="ar-SA" sz="3200" dirty="0">
                <a:solidFill>
                  <a:srgbClr val="FF1966"/>
                </a:solidFill>
                <a:effectLst>
                  <a:outerShdw blurRad="38100" dist="38100" dir="2700000" algn="tl">
                    <a:srgbClr val="000000">
                      <a:alpha val="43137"/>
                    </a:srgbClr>
                  </a:outerShdw>
                </a:effectLst>
                <a:cs typeface="Al-Mujahed Free" pitchFamily="2" charset="-78"/>
              </a:rPr>
              <a:t>وما المعاني التي تضمنها </a:t>
            </a:r>
            <a:r>
              <a:rPr lang="ar-SA" sz="3200" dirty="0" smtClean="0">
                <a:solidFill>
                  <a:srgbClr val="FF1966"/>
                </a:solidFill>
                <a:effectLst>
                  <a:outerShdw blurRad="38100" dist="38100" dir="2700000" algn="tl">
                    <a:srgbClr val="000000">
                      <a:alpha val="43137"/>
                    </a:srgbClr>
                  </a:outerShdw>
                </a:effectLst>
                <a:cs typeface="Al-Mujahed Free" pitchFamily="2" charset="-78"/>
              </a:rPr>
              <a:t>   ( </a:t>
            </a:r>
            <a:r>
              <a:rPr lang="ar-SA" sz="3200" dirty="0">
                <a:solidFill>
                  <a:srgbClr val="FF1966"/>
                </a:solidFill>
                <a:effectLst>
                  <a:outerShdw blurRad="38100" dist="38100" dir="2700000" algn="tl">
                    <a:srgbClr val="000000">
                      <a:alpha val="43137"/>
                    </a:srgbClr>
                  </a:outerShdw>
                </a:effectLst>
                <a:cs typeface="Al-Mujahed Free" pitchFamily="2" charset="-78"/>
              </a:rPr>
              <a:t>الأفكار ) ؟ </a:t>
            </a:r>
          </a:p>
          <a:p>
            <a:pPr algn="ctr">
              <a:lnSpc>
                <a:spcPct val="150000"/>
              </a:lnSpc>
              <a:defRPr/>
            </a:pPr>
            <a:endParaRPr lang="ar-SA" sz="2000" dirty="0">
              <a:solidFill>
                <a:srgbClr val="FF1966"/>
              </a:solidFill>
              <a:cs typeface="Al-Mujahed Free" pitchFamily="2" charset="-78"/>
            </a:endParaRPr>
          </a:p>
          <a:p>
            <a:pPr algn="ctr">
              <a:lnSpc>
                <a:spcPct val="150000"/>
              </a:lnSpc>
              <a:defRPr/>
            </a:pPr>
            <a:r>
              <a:rPr lang="ar-SA" sz="3200" dirty="0">
                <a:solidFill>
                  <a:srgbClr val="FF1966"/>
                </a:solidFill>
                <a:effectLst>
                  <a:outerShdw blurRad="38100" dist="38100" dir="2700000" algn="tl">
                    <a:srgbClr val="000000">
                      <a:alpha val="43137"/>
                    </a:srgbClr>
                  </a:outerShdw>
                </a:effectLst>
                <a:cs typeface="Al-Mujahed Free" pitchFamily="2" charset="-78"/>
              </a:rPr>
              <a:t>وما مميزاتها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ppt_x</p:attrName>
                                        </p:attrNameLst>
                                      </p:cBhvr>
                                      <p:tavLst>
                                        <p:tav tm="0">
                                          <p:val>
                                            <p:strVal val="#ppt_x-.2"/>
                                          </p:val>
                                        </p:tav>
                                        <p:tav tm="100000">
                                          <p:val>
                                            <p:strVal val="#ppt_x"/>
                                          </p:val>
                                        </p:tav>
                                      </p:tavLst>
                                    </p:anim>
                                    <p:anim calcmode="lin" valueType="num">
                                      <p:cBhvr>
                                        <p:cTn id="13"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Bottom)">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7411" name="Rectangle 3"/>
          <p:cNvSpPr>
            <a:spLocks noChangeArrowheads="1"/>
          </p:cNvSpPr>
          <p:nvPr/>
        </p:nvSpPr>
        <p:spPr bwMode="auto">
          <a:xfrm>
            <a:off x="1357313" y="357188"/>
            <a:ext cx="7572375" cy="4294187"/>
          </a:xfrm>
          <a:prstGeom prst="rect">
            <a:avLst/>
          </a:prstGeom>
          <a:noFill/>
          <a:ln w="9525">
            <a:noFill/>
            <a:miter lim="800000"/>
            <a:headEnd/>
            <a:tailEnd/>
          </a:ln>
        </p:spPr>
        <p:txBody>
          <a:bodyPr anchor="ctr">
            <a:spAutoFit/>
          </a:bodyPr>
          <a:lstStyle/>
          <a:p>
            <a:pPr>
              <a:lnSpc>
                <a:spcPct val="150000"/>
              </a:lnSpc>
            </a:pPr>
            <a:r>
              <a:rPr lang="ar-SA" sz="3000">
                <a:solidFill>
                  <a:srgbClr val="0085B4"/>
                </a:solidFill>
                <a:latin typeface="Times" pitchFamily="18" charset="0"/>
                <a:ea typeface="Times New Roman" pitchFamily="18" charset="0"/>
                <a:cs typeface="AL-Mohanad Bold" pitchFamily="2" charset="-78"/>
              </a:rPr>
              <a:t>داءٌ ألــمَّ فخــلتُ فـيه شـــــفائي        من صبوتي فتضاعفت برحائي  </a:t>
            </a:r>
          </a:p>
          <a:p>
            <a:pPr>
              <a:lnSpc>
                <a:spcPct val="150000"/>
              </a:lnSpc>
            </a:pPr>
            <a:r>
              <a:rPr lang="ar-SA" sz="3000">
                <a:solidFill>
                  <a:srgbClr val="0085B4"/>
                </a:solidFill>
                <a:latin typeface="Times" pitchFamily="18" charset="0"/>
                <a:ea typeface="Times New Roman" pitchFamily="18" charset="0"/>
                <a:cs typeface="AL-Mohanad Bold" pitchFamily="2" charset="-78"/>
              </a:rPr>
              <a:t>يا للضعيفين استبدا بى وما         في الظلمِ مثل‘تحكم </a:t>
            </a:r>
            <a:r>
              <a:rPr lang="ar-SA" sz="3200">
                <a:solidFill>
                  <a:srgbClr val="0085B4"/>
                </a:solidFill>
                <a:latin typeface="Times" pitchFamily="18" charset="0"/>
                <a:ea typeface="Times New Roman" pitchFamily="18" charset="0"/>
                <a:cs typeface="AL-Mohanad Bold" pitchFamily="2" charset="-78"/>
              </a:rPr>
              <a:t>الضعفاءِ</a:t>
            </a:r>
            <a:endParaRPr lang="en-US" sz="3200">
              <a:solidFill>
                <a:srgbClr val="0085B4"/>
              </a:solidFill>
              <a:latin typeface="Times" pitchFamily="18" charset="0"/>
              <a:ea typeface="Times New Roman" pitchFamily="18" charset="0"/>
              <a:cs typeface="AL-Mohanad Bold" pitchFamily="2" charset="-78"/>
            </a:endParaRPr>
          </a:p>
          <a:p>
            <a:pPr>
              <a:lnSpc>
                <a:spcPct val="150000"/>
              </a:lnSpc>
            </a:pPr>
            <a:r>
              <a:rPr lang="ar-SA" sz="3000">
                <a:solidFill>
                  <a:srgbClr val="0085B4"/>
                </a:solidFill>
                <a:latin typeface="Times" pitchFamily="18" charset="0"/>
                <a:ea typeface="Times New Roman" pitchFamily="18" charset="0"/>
                <a:cs typeface="AL-Mohanad Bold" pitchFamily="2" charset="-78"/>
              </a:rPr>
              <a:t>إِنِّي أَقَمْتُ عَلَى التَّـعِلَّةِ بالمُـنى</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في غُـرْبَةٍ قَـالُوا</a:t>
            </a:r>
            <a:r>
              <a:rPr lang="en-US" sz="3000">
                <a:solidFill>
                  <a:srgbClr val="0085B4"/>
                </a:solidFill>
                <a:latin typeface="Times" pitchFamily="18" charset="0"/>
                <a:ea typeface="Times New Roman" pitchFamily="18" charset="0"/>
                <a:cs typeface="AL-Mohanad Bold" pitchFamily="2" charset="-78"/>
              </a:rPr>
              <a:t> : </a:t>
            </a:r>
            <a:r>
              <a:rPr lang="ar-SA" sz="3000">
                <a:solidFill>
                  <a:srgbClr val="0085B4"/>
                </a:solidFill>
                <a:latin typeface="Times" pitchFamily="18" charset="0"/>
                <a:ea typeface="Times New Roman" pitchFamily="18" charset="0"/>
                <a:cs typeface="AL-Mohanad Bold" pitchFamily="2" charset="-78"/>
              </a:rPr>
              <a:t>تَكُونُ دَوَائي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2800">
                <a:solidFill>
                  <a:srgbClr val="0085B4"/>
                </a:solidFill>
                <a:latin typeface="Times" pitchFamily="18" charset="0"/>
                <a:ea typeface="Times New Roman" pitchFamily="18" charset="0"/>
                <a:cs typeface="AL-Mohanad Bold" pitchFamily="2" charset="-78"/>
              </a:rPr>
              <a:t>إِنْ يَشْفِ هَذَا الجسْمَ طِيبُ هَوَائِهَا        </a:t>
            </a:r>
            <a:r>
              <a:rPr lang="ar-SA" sz="3000">
                <a:solidFill>
                  <a:srgbClr val="0085B4"/>
                </a:solidFill>
                <a:latin typeface="Times" pitchFamily="18" charset="0"/>
                <a:ea typeface="Times New Roman" pitchFamily="18" charset="0"/>
                <a:cs typeface="AL-Mohanad Bold" pitchFamily="2" charset="-78"/>
              </a:rPr>
              <a:t>أَيُلَطِّفُ النِّيرَانَ طِيبُ هَوَاءِ؟ </a:t>
            </a:r>
          </a:p>
          <a:p>
            <a:pPr>
              <a:lnSpc>
                <a:spcPct val="150000"/>
              </a:lnSpc>
            </a:pPr>
            <a:r>
              <a:rPr lang="ar-SA" sz="3000">
                <a:solidFill>
                  <a:srgbClr val="0085B4"/>
                </a:solidFill>
                <a:latin typeface="Times" pitchFamily="18" charset="0"/>
                <a:ea typeface="Times New Roman" pitchFamily="18" charset="0"/>
                <a:cs typeface="AL-Mohanad Bold" pitchFamily="2" charset="-78"/>
              </a:rPr>
              <a:t>عَـبَـثٌ طَوَافِي في البلاَدِ ، وَعِــَّـلة</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في عِــلَّـة مَـنْفَايَ لاسْتِــشْفَــاءِ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مـــُتَفَــرِّدٌ بصـَـبَابَـتي ، مُــــتَفَــــــرِّدٌ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بـكــــَآبَـــتي ، مُـتَفَـرِّدٌ بـعَـنَـائِي </a:t>
            </a:r>
            <a:endParaRPr lang="ar-SA" sz="3000">
              <a:latin typeface="Calibri" pitchFamily="34" charset="0"/>
              <a:cs typeface="AL-Mohanad Bold" pitchFamily="2" charset="-78"/>
            </a:endParaRPr>
          </a:p>
        </p:txBody>
      </p:sp>
      <p:sp>
        <p:nvSpPr>
          <p:cNvPr id="4" name="مستطيل 3"/>
          <p:cNvSpPr>
            <a:spLocks noChangeArrowheads="1"/>
          </p:cNvSpPr>
          <p:nvPr/>
        </p:nvSpPr>
        <p:spPr bwMode="auto">
          <a:xfrm>
            <a:off x="1571625" y="5000625"/>
            <a:ext cx="7264400" cy="461963"/>
          </a:xfrm>
          <a:prstGeom prst="rect">
            <a:avLst/>
          </a:prstGeom>
          <a:noFill/>
          <a:ln w="9525">
            <a:noFill/>
            <a:miter lim="800000"/>
            <a:headEnd/>
            <a:tailEnd/>
          </a:ln>
        </p:spPr>
        <p:txBody>
          <a:bodyPr wrap="none">
            <a:spAutoFit/>
          </a:bodyPr>
          <a:lstStyle/>
          <a:p>
            <a:pPr algn="ctr"/>
            <a:r>
              <a:rPr lang="ar-SA" sz="2400">
                <a:solidFill>
                  <a:srgbClr val="FF1966"/>
                </a:solidFill>
                <a:cs typeface="PT Bold Heading" pitchFamily="2" charset="-78"/>
              </a:rPr>
              <a:t>ما الفكرة الرئيسة التي تشتمل عليها هذه الفقرة من الأبيات ؟ </a:t>
            </a:r>
          </a:p>
        </p:txBody>
      </p:sp>
      <p:sp>
        <p:nvSpPr>
          <p:cNvPr id="7" name="مستطيل 6"/>
          <p:cNvSpPr/>
          <p:nvPr/>
        </p:nvSpPr>
        <p:spPr>
          <a:xfrm>
            <a:off x="2428860" y="5786454"/>
            <a:ext cx="4990469" cy="584775"/>
          </a:xfrm>
          <a:prstGeom prst="rect">
            <a:avLst/>
          </a:prstGeom>
          <a:solidFill>
            <a:srgbClr val="0085B4"/>
          </a:solidFill>
          <a:ln>
            <a:solidFill>
              <a:srgbClr val="0085B4"/>
            </a:solidFill>
          </a:ln>
        </p:spPr>
        <p:style>
          <a:lnRef idx="2">
            <a:schemeClr val="accent2"/>
          </a:lnRef>
          <a:fillRef idx="1">
            <a:schemeClr val="lt1"/>
          </a:fillRef>
          <a:effectRef idx="0">
            <a:schemeClr val="accent2"/>
          </a:effectRef>
          <a:fontRef idx="minor">
            <a:schemeClr val="dk1"/>
          </a:fontRef>
        </p:style>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200" b="1" dirty="0">
                <a:ln w="11430"/>
                <a:solidFill>
                  <a:srgbClr val="FFC000"/>
                </a:solidFill>
                <a:effectLst>
                  <a:outerShdw blurRad="50800" dist="39000" dir="5460000" algn="tl">
                    <a:srgbClr val="000000">
                      <a:alpha val="38000"/>
                    </a:srgbClr>
                  </a:outerShdw>
                </a:effectLst>
                <a:cs typeface="PT Bold Heading" pitchFamily="2" charset="-78"/>
              </a:rPr>
              <a:t>نار الشوق وآلام المرض والغربة !!</a:t>
            </a:r>
            <a:endParaRPr lang="ar-SA" sz="3200" b="1" dirty="0">
              <a:ln w="11430"/>
              <a:solidFill>
                <a:srgbClr val="FFC000"/>
              </a:solidFill>
              <a:effectLst>
                <a:outerShdw blurRad="50800" dist="39000" dir="5460000" algn="tl">
                  <a:srgbClr val="000000">
                    <a:alpha val="38000"/>
                  </a:srgbClr>
                </a:outerShdw>
              </a:effectLst>
            </a:endParaRPr>
          </a:p>
        </p:txBody>
      </p:sp>
      <p:sp>
        <p:nvSpPr>
          <p:cNvPr id="8" name="مستطيل 7"/>
          <p:cNvSpPr/>
          <p:nvPr/>
        </p:nvSpPr>
        <p:spPr>
          <a:xfrm>
            <a:off x="285720" y="6286520"/>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ppt_x</p:attrName>
                                        </p:attrNameLst>
                                      </p:cBhvr>
                                      <p:tavLst>
                                        <p:tav tm="0">
                                          <p:val>
                                            <p:strVal val="#ppt_x-.2"/>
                                          </p:val>
                                        </p:tav>
                                        <p:tav tm="100000">
                                          <p:val>
                                            <p:strVal val="#ppt_x"/>
                                          </p:val>
                                        </p:tav>
                                      </p:tavLst>
                                    </p:anim>
                                    <p:anim calcmode="lin" valueType="num">
                                      <p:cBhvr>
                                        <p:cTn id="1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6" name="مستطيل 4"/>
          <p:cNvSpPr>
            <a:spLocks noChangeArrowheads="1"/>
          </p:cNvSpPr>
          <p:nvPr/>
        </p:nvSpPr>
        <p:spPr bwMode="auto">
          <a:xfrm>
            <a:off x="1357313" y="428625"/>
            <a:ext cx="7572375" cy="5908675"/>
          </a:xfrm>
          <a:prstGeom prst="rect">
            <a:avLst/>
          </a:prstGeom>
          <a:noFill/>
          <a:ln w="9525">
            <a:noFill/>
            <a:miter lim="800000"/>
            <a:headEnd/>
            <a:tailEnd/>
          </a:ln>
        </p:spPr>
        <p:txBody>
          <a:bodyPr>
            <a:spAutoFit/>
          </a:bodyPr>
          <a:lstStyle/>
          <a:p>
            <a:pPr>
              <a:lnSpc>
                <a:spcPct val="150000"/>
              </a:lnSpc>
            </a:pPr>
            <a:r>
              <a:rPr lang="ar-SA" sz="3600">
                <a:solidFill>
                  <a:srgbClr val="EE004F"/>
                </a:solidFill>
                <a:cs typeface="AL-Mohanad Bold" pitchFamily="2" charset="-78"/>
              </a:rPr>
              <a:t>فقد عبَّر في حسرة غالبة،  ويأس مطبق عن خيبة أمله في أن مرض الجسم سيشغله عن معاناة النفس لقد تضاعفت معاناته  من الأمرين كليهما: آلام الجسد ومعاناة النفس، وتعجب من تحكم الضعيفين : الجسم والعاطفة في كيانه ، وتأثيرهما على فكره  وعقله ، وهو حزين ؛ لأن عمره قد ضاع ، وأصبح وحيدا يكابد لوعة الشوق ، ولا أحد يشاركه حزنه !</a:t>
            </a:r>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9459" name="Rectangle 3"/>
          <p:cNvSpPr>
            <a:spLocks noChangeArrowheads="1"/>
          </p:cNvSpPr>
          <p:nvPr/>
        </p:nvSpPr>
        <p:spPr bwMode="auto">
          <a:xfrm>
            <a:off x="1143000" y="1754188"/>
            <a:ext cx="7786688" cy="4246562"/>
          </a:xfrm>
          <a:prstGeom prst="rect">
            <a:avLst/>
          </a:prstGeom>
          <a:noFill/>
          <a:ln w="9525">
            <a:noFill/>
            <a:miter lim="800000"/>
            <a:headEnd/>
            <a:tailEnd/>
          </a:ln>
        </p:spPr>
        <p:txBody>
          <a:bodyPr anchor="ctr">
            <a:spAutoFit/>
          </a:bodyPr>
          <a:lstStyle/>
          <a:p>
            <a:pPr>
              <a:lnSpc>
                <a:spcPct val="150000"/>
              </a:lnSpc>
            </a:pPr>
            <a:r>
              <a:rPr lang="ar-SA" sz="2800">
                <a:solidFill>
                  <a:srgbClr val="0085B4"/>
                </a:solidFill>
                <a:latin typeface="Times" pitchFamily="18" charset="0"/>
                <a:ea typeface="Times New Roman" pitchFamily="18" charset="0"/>
                <a:cs typeface="AL-Mohanad Bold" pitchFamily="2" charset="-78"/>
              </a:rPr>
              <a:t>شَاكٍ إِلَى البَحْرِ اضْطِرَابَ خَوَاطِرِي       </a:t>
            </a:r>
            <a:r>
              <a:rPr lang="ar-SA" sz="3000">
                <a:solidFill>
                  <a:srgbClr val="0085B4"/>
                </a:solidFill>
                <a:latin typeface="Times" pitchFamily="18" charset="0"/>
                <a:ea typeface="Times New Roman" pitchFamily="18" charset="0"/>
                <a:cs typeface="AL-Mohanad Bold" pitchFamily="2" charset="-78"/>
              </a:rPr>
              <a:t>فَيُجــيبُني برِيَــاحِـهِ الهَوْجَــاءِ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ثَاوٍ عَلَى صَخْرٍ أَصَمََّ ، وَلَيْتَ لي        قَلْبَاً كَهَذِي الصَّخْرَةِ الصَّمَّاءِ</a:t>
            </a:r>
            <a:r>
              <a:rPr lang="en-US" sz="3000">
                <a:solidFill>
                  <a:srgbClr val="0085B4"/>
                </a:solidFill>
                <a:latin typeface="Times" pitchFamily="18" charset="0"/>
                <a:ea typeface="Times New Roman" pitchFamily="18" charset="0"/>
                <a:cs typeface="AL-Mohanad Bold" pitchFamily="2" charset="-78"/>
              </a:rPr>
              <a:t> </a:t>
            </a:r>
          </a:p>
          <a:p>
            <a:pPr>
              <a:lnSpc>
                <a:spcPct val="150000"/>
              </a:lnSpc>
            </a:pPr>
            <a:r>
              <a:rPr lang="ar-SA" sz="3000">
                <a:solidFill>
                  <a:srgbClr val="0085B4"/>
                </a:solidFill>
                <a:latin typeface="Times" pitchFamily="18" charset="0"/>
                <a:ea typeface="Times New Roman" pitchFamily="18" charset="0"/>
                <a:cs typeface="AL-Mohanad Bold" pitchFamily="2" charset="-78"/>
              </a:rPr>
              <a:t>يَنْتَابُهَا مَوْجٌ كَــمَوْجِ مَكـَارِهِي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وَيَفــتُّهَا كَالسُّقْمِ في أَعْضَائي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وَالبَحْرُ خَفَّاقُ الجَوَانِبِ ضَائِقٌ       </a:t>
            </a:r>
            <a:r>
              <a:rPr lang="ar-SA" sz="2900">
                <a:solidFill>
                  <a:srgbClr val="0085B4"/>
                </a:solidFill>
                <a:latin typeface="Times" pitchFamily="18" charset="0"/>
                <a:ea typeface="Times New Roman" pitchFamily="18" charset="0"/>
                <a:cs typeface="AL-Mohanad Bold" pitchFamily="2" charset="-78"/>
              </a:rPr>
              <a:t>كَمَدَاً كَصَدْرِي سَاعَةَ الإمْسَاءِ</a:t>
            </a:r>
          </a:p>
          <a:p>
            <a:pPr>
              <a:lnSpc>
                <a:spcPct val="150000"/>
              </a:lnSpc>
            </a:pPr>
            <a:r>
              <a:rPr lang="ar-SA" sz="3000">
                <a:solidFill>
                  <a:srgbClr val="0085B4"/>
                </a:solidFill>
                <a:latin typeface="Times" pitchFamily="18" charset="0"/>
                <a:ea typeface="Times New Roman" pitchFamily="18" charset="0"/>
                <a:cs typeface="AL-Mohanad Bold" pitchFamily="2" charset="-78"/>
              </a:rPr>
              <a:t>تَغْشَى البَرِيَّةَ كُدْرَةٌ ، وَكَأَنَّهَا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صَعِدَتْ إلَى عَيْنَيَّ مِنْ أَحْشَائي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endParaRPr lang="ar-SA" sz="3000">
              <a:latin typeface="Calibri" pitchFamily="34" charset="0"/>
              <a:cs typeface="AL-Mohanad Bold" pitchFamily="2" charset="-78"/>
            </a:endParaRPr>
          </a:p>
        </p:txBody>
      </p:sp>
      <p:pic>
        <p:nvPicPr>
          <p:cNvPr id="19460" name="صورة 3" descr="7172461b586520182.jpg"/>
          <p:cNvPicPr>
            <a:picLocks noChangeAspect="1"/>
          </p:cNvPicPr>
          <p:nvPr/>
        </p:nvPicPr>
        <p:blipFill>
          <a:blip r:embed="rId4" cstate="print"/>
          <a:srcRect/>
          <a:stretch>
            <a:fillRect/>
          </a:stretch>
        </p:blipFill>
        <p:spPr bwMode="auto">
          <a:xfrm>
            <a:off x="3614738" y="214313"/>
            <a:ext cx="2894012" cy="1643062"/>
          </a:xfrm>
          <a:prstGeom prst="rect">
            <a:avLst/>
          </a:prstGeom>
          <a:noFill/>
          <a:ln w="9525">
            <a:noFill/>
            <a:miter lim="800000"/>
            <a:headEnd/>
            <a:tailEnd/>
          </a:ln>
        </p:spPr>
      </p:pic>
      <p:sp>
        <p:nvSpPr>
          <p:cNvPr id="5" name="مستطيل 4"/>
          <p:cNvSpPr>
            <a:spLocks noChangeArrowheads="1"/>
          </p:cNvSpPr>
          <p:nvPr/>
        </p:nvSpPr>
        <p:spPr bwMode="auto">
          <a:xfrm>
            <a:off x="3071813" y="5395913"/>
            <a:ext cx="4135437" cy="461962"/>
          </a:xfrm>
          <a:prstGeom prst="rect">
            <a:avLst/>
          </a:prstGeom>
          <a:noFill/>
          <a:ln w="9525">
            <a:noFill/>
            <a:miter lim="800000"/>
            <a:headEnd/>
            <a:tailEnd/>
          </a:ln>
        </p:spPr>
        <p:txBody>
          <a:bodyPr wrap="none">
            <a:spAutoFit/>
          </a:bodyPr>
          <a:lstStyle/>
          <a:p>
            <a:pPr algn="ctr"/>
            <a:r>
              <a:rPr lang="ar-SA" sz="2400">
                <a:solidFill>
                  <a:srgbClr val="FF1966"/>
                </a:solidFill>
                <a:cs typeface="PT Bold Heading" pitchFamily="2" charset="-78"/>
              </a:rPr>
              <a:t>ما الفكرة الرئيسة في هذه الأبيات ؟ </a:t>
            </a:r>
          </a:p>
        </p:txBody>
      </p:sp>
      <p:sp>
        <p:nvSpPr>
          <p:cNvPr id="6" name="مستطيل 5"/>
          <p:cNvSpPr/>
          <p:nvPr/>
        </p:nvSpPr>
        <p:spPr>
          <a:xfrm>
            <a:off x="1714480" y="6049052"/>
            <a:ext cx="6987810" cy="523220"/>
          </a:xfrm>
          <a:prstGeom prst="rect">
            <a:avLst/>
          </a:prstGeom>
          <a:solidFill>
            <a:srgbClr val="0085B4"/>
          </a:solidFill>
          <a:ln>
            <a:solidFill>
              <a:srgbClr val="0085B4"/>
            </a:solidFill>
          </a:ln>
        </p:spPr>
        <p:style>
          <a:lnRef idx="2">
            <a:schemeClr val="accent2"/>
          </a:lnRef>
          <a:fillRef idx="1">
            <a:schemeClr val="lt1"/>
          </a:fillRef>
          <a:effectRef idx="0">
            <a:schemeClr val="accent2"/>
          </a:effectRef>
          <a:fontRef idx="minor">
            <a:schemeClr val="dk1"/>
          </a:fontRef>
        </p:style>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2800" b="1" dirty="0">
                <a:ln w="11430"/>
                <a:solidFill>
                  <a:srgbClr val="FFC000"/>
                </a:solidFill>
                <a:effectLst>
                  <a:outerShdw blurRad="50800" dist="39000" dir="5460000" algn="tl">
                    <a:srgbClr val="000000">
                      <a:alpha val="38000"/>
                    </a:srgbClr>
                  </a:outerShdw>
                </a:effectLst>
                <a:cs typeface="PT Bold Heading" pitchFamily="2" charset="-78"/>
              </a:rPr>
              <a:t>شكوى الشاعر للبحر وانعكاس مشاعره على الطبيعة </a:t>
            </a:r>
            <a:endParaRPr lang="ar-SA" sz="2800" b="1" dirty="0">
              <a:ln w="11430"/>
              <a:solidFill>
                <a:srgbClr val="FFC000"/>
              </a:solidFill>
              <a:effectLst>
                <a:outerShdw blurRad="50800" dist="39000" dir="5460000" algn="tl">
                  <a:srgbClr val="000000">
                    <a:alpha val="38000"/>
                  </a:srgbClr>
                </a:outerShdw>
              </a:effectLst>
            </a:endParaRPr>
          </a:p>
        </p:txBody>
      </p:sp>
      <p:sp>
        <p:nvSpPr>
          <p:cNvPr id="8" name="مستطيل 7"/>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84" name="مستطيل 3"/>
          <p:cNvSpPr>
            <a:spLocks noChangeArrowheads="1"/>
          </p:cNvSpPr>
          <p:nvPr/>
        </p:nvSpPr>
        <p:spPr bwMode="auto">
          <a:xfrm>
            <a:off x="1571625" y="595313"/>
            <a:ext cx="7358063" cy="5262562"/>
          </a:xfrm>
          <a:prstGeom prst="rect">
            <a:avLst/>
          </a:prstGeom>
          <a:noFill/>
          <a:ln w="9525">
            <a:noFill/>
            <a:miter lim="800000"/>
            <a:headEnd/>
            <a:tailEnd/>
          </a:ln>
        </p:spPr>
        <p:txBody>
          <a:bodyPr>
            <a:spAutoFit/>
          </a:bodyPr>
          <a:lstStyle/>
          <a:p>
            <a:pPr algn="just">
              <a:lnSpc>
                <a:spcPct val="150000"/>
              </a:lnSpc>
            </a:pPr>
            <a:r>
              <a:rPr lang="ar-SA" sz="3200">
                <a:solidFill>
                  <a:srgbClr val="EE004F"/>
                </a:solidFill>
                <a:cs typeface="AL-Mohanad Bold" pitchFamily="2" charset="-78"/>
              </a:rPr>
              <a:t>    لقد جاءت الرياح المضطربة ردا على مشاعره المضطربة ، وقد أقام على صخرة صماء تمنى أن يكون له قلب مثلها حتى لا يشعر بالألم ولوعة الفراق ، ولكنها كانت  تعاني من البحر الهائج الذي يأتي بشدة ليفتتها كما تفتت الأسقام والأمراض جسده ، والبحر أيضا مضطرب وضائق وكله حزن كصدره  وقت المساء ؛ لأنه الوقت الذي يعمه الهدوء وتلفه السكينة..</a:t>
            </a:r>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1507" name="مستطيل 3"/>
          <p:cNvSpPr>
            <a:spLocks noChangeArrowheads="1"/>
          </p:cNvSpPr>
          <p:nvPr/>
        </p:nvSpPr>
        <p:spPr bwMode="auto">
          <a:xfrm>
            <a:off x="1357313" y="2357438"/>
            <a:ext cx="7572375" cy="1938337"/>
          </a:xfrm>
          <a:prstGeom prst="rect">
            <a:avLst/>
          </a:prstGeom>
          <a:noFill/>
          <a:ln w="9525">
            <a:noFill/>
            <a:miter lim="800000"/>
            <a:headEnd/>
            <a:tailEnd/>
          </a:ln>
        </p:spPr>
        <p:txBody>
          <a:bodyPr>
            <a:spAutoFit/>
          </a:bodyPr>
          <a:lstStyle/>
          <a:p>
            <a:pPr>
              <a:spcBef>
                <a:spcPts val="1200"/>
              </a:spcBef>
              <a:spcAft>
                <a:spcPts val="1200"/>
              </a:spcAft>
            </a:pP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يَا لَلـْغُـرُوبِ وَمَـا بهِ مِنْ عِبْــرَةٍ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لِلْمُسْتَــهــَامِ</a:t>
            </a:r>
            <a:r>
              <a:rPr lang="en-US" sz="3000">
                <a:solidFill>
                  <a:srgbClr val="0085B4"/>
                </a:solidFill>
                <a:latin typeface="Times" pitchFamily="18" charset="0"/>
                <a:ea typeface="Times New Roman" pitchFamily="18" charset="0"/>
                <a:cs typeface="AL-Mohanad Bold" pitchFamily="2" charset="-78"/>
              </a:rPr>
              <a:t> ! </a:t>
            </a:r>
            <a:r>
              <a:rPr lang="ar-SA" sz="3000">
                <a:solidFill>
                  <a:srgbClr val="0085B4"/>
                </a:solidFill>
                <a:latin typeface="Times" pitchFamily="18" charset="0"/>
                <a:ea typeface="Times New Roman" pitchFamily="18" charset="0"/>
                <a:cs typeface="AL-Mohanad Bold" pitchFamily="2" charset="-78"/>
              </a:rPr>
              <a:t>وَعِـبْرَةٍ لِلرَّائي</a:t>
            </a:r>
            <a:r>
              <a:rPr lang="en-US" sz="3000">
                <a:solidFill>
                  <a:srgbClr val="0085B4"/>
                </a:solidFill>
                <a:latin typeface="Times" pitchFamily="18" charset="0"/>
                <a:ea typeface="Times New Roman" pitchFamily="18" charset="0"/>
                <a:cs typeface="AL-Mohanad Bold" pitchFamily="2" charset="-78"/>
              </a:rPr>
              <a:t> ! </a:t>
            </a:r>
            <a:r>
              <a:rPr lang="ar-SA" sz="3000">
                <a:solidFill>
                  <a:srgbClr val="0085B4"/>
                </a:solidFill>
                <a:latin typeface="Times" pitchFamily="18" charset="0"/>
                <a:ea typeface="Times New Roman" pitchFamily="18" charset="0"/>
                <a:cs typeface="AL-Mohanad Bold" pitchFamily="2" charset="-78"/>
              </a:rPr>
              <a:t>أَوَلَيْسَ نَزْعَــاً لِلنَّهَارِ ، وَصَــرْعَةً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لِلشَّمْسِ بَيْنَ مَآتِمِ الأَضْوَاءِ ؟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أَوَلَيْسَ طَمْسَاً لِلْيَقِينِ ، وَمَبْعَثَاً        لِلشَّكِّ بَيْنَ غَلائِلِ الظّلْمَاءِ ؟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أَوَلَيْسَ مَحْوَاً لِلوُجُودِ إلَى مَدَىً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وَإِبَـــادَةً لِمــَعَـــالِـــــمِ الأَشْـــيَاءِ ؟ </a:t>
            </a:r>
          </a:p>
        </p:txBody>
      </p:sp>
      <p:pic>
        <p:nvPicPr>
          <p:cNvPr id="21508" name="صورة 5" descr="sunset%20man.jpg"/>
          <p:cNvPicPr>
            <a:picLocks noChangeAspect="1"/>
          </p:cNvPicPr>
          <p:nvPr/>
        </p:nvPicPr>
        <p:blipFill>
          <a:blip r:embed="rId4" cstate="print"/>
          <a:srcRect/>
          <a:stretch>
            <a:fillRect/>
          </a:stretch>
        </p:blipFill>
        <p:spPr bwMode="auto">
          <a:xfrm>
            <a:off x="3000375" y="142875"/>
            <a:ext cx="3714750" cy="1928813"/>
          </a:xfrm>
          <a:prstGeom prst="rect">
            <a:avLst/>
          </a:prstGeom>
          <a:noFill/>
          <a:ln w="9525">
            <a:noFill/>
            <a:miter lim="800000"/>
            <a:headEnd/>
            <a:tailEnd/>
          </a:ln>
        </p:spPr>
      </p:pic>
      <p:sp>
        <p:nvSpPr>
          <p:cNvPr id="5" name="مستطيل 4"/>
          <p:cNvSpPr>
            <a:spLocks noChangeArrowheads="1"/>
          </p:cNvSpPr>
          <p:nvPr/>
        </p:nvSpPr>
        <p:spPr bwMode="auto">
          <a:xfrm>
            <a:off x="2214563" y="4357688"/>
            <a:ext cx="5684837" cy="461962"/>
          </a:xfrm>
          <a:prstGeom prst="rect">
            <a:avLst/>
          </a:prstGeom>
          <a:noFill/>
          <a:ln w="9525">
            <a:noFill/>
            <a:miter lim="800000"/>
            <a:headEnd/>
            <a:tailEnd/>
          </a:ln>
        </p:spPr>
        <p:txBody>
          <a:bodyPr wrap="none">
            <a:spAutoFit/>
          </a:bodyPr>
          <a:lstStyle/>
          <a:p>
            <a:pPr algn="ctr"/>
            <a:r>
              <a:rPr lang="ar-SA" sz="2400">
                <a:solidFill>
                  <a:srgbClr val="FF1966"/>
                </a:solidFill>
                <a:cs typeface="PT Bold Heading" pitchFamily="2" charset="-78"/>
              </a:rPr>
              <a:t>ما الفكرة الرئيسة في هذه المجموعة من الأبيات  ؟ </a:t>
            </a:r>
          </a:p>
        </p:txBody>
      </p:sp>
      <p:sp>
        <p:nvSpPr>
          <p:cNvPr id="7" name="مستطيل 6"/>
          <p:cNvSpPr/>
          <p:nvPr/>
        </p:nvSpPr>
        <p:spPr>
          <a:xfrm>
            <a:off x="1714480" y="5000636"/>
            <a:ext cx="6786610" cy="1331134"/>
          </a:xfrm>
          <a:prstGeom prst="rect">
            <a:avLst/>
          </a:prstGeom>
          <a:solidFill>
            <a:srgbClr val="0085B4"/>
          </a:solidFill>
          <a:ln>
            <a:solidFill>
              <a:srgbClr val="0085B4"/>
            </a:solidFill>
          </a:ln>
        </p:spPr>
        <p:style>
          <a:lnRef idx="2">
            <a:schemeClr val="accent2"/>
          </a:lnRef>
          <a:fillRef idx="1">
            <a:schemeClr val="lt1"/>
          </a:fillRef>
          <a:effectRef idx="0">
            <a:schemeClr val="accent2"/>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defRPr/>
            </a:pPr>
            <a:r>
              <a:rPr lang="ar-SA" sz="2800" dirty="0"/>
              <a:t> </a:t>
            </a:r>
            <a:r>
              <a:rPr lang="ar-SA" sz="2800" b="1" dirty="0">
                <a:ln w="11430"/>
                <a:solidFill>
                  <a:srgbClr val="FFC000"/>
                </a:solidFill>
                <a:effectLst>
                  <a:outerShdw blurRad="50800" dist="39000" dir="5460000" algn="tl">
                    <a:srgbClr val="000000">
                      <a:alpha val="38000"/>
                    </a:srgbClr>
                  </a:outerShdw>
                </a:effectLst>
                <a:cs typeface="PT Bold Heading" pitchFamily="2" charset="-78"/>
              </a:rPr>
              <a:t>الطبيعة عند الغروب وحزنها وبكاؤها وما يثيره الغروب في نفسه من خواطر الفراق والموت </a:t>
            </a:r>
          </a:p>
        </p:txBody>
      </p:sp>
      <p:sp>
        <p:nvSpPr>
          <p:cNvPr id="9" name="مستطيل 8"/>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2532" name="مستطيل 4"/>
          <p:cNvSpPr>
            <a:spLocks noChangeArrowheads="1"/>
          </p:cNvSpPr>
          <p:nvPr/>
        </p:nvSpPr>
        <p:spPr bwMode="auto">
          <a:xfrm>
            <a:off x="1571625" y="642938"/>
            <a:ext cx="7286625" cy="5200650"/>
          </a:xfrm>
          <a:prstGeom prst="rect">
            <a:avLst/>
          </a:prstGeom>
          <a:noFill/>
          <a:ln w="9525">
            <a:noFill/>
            <a:miter lim="800000"/>
            <a:headEnd/>
            <a:tailEnd/>
          </a:ln>
        </p:spPr>
        <p:txBody>
          <a:bodyPr>
            <a:spAutoFit/>
          </a:bodyPr>
          <a:lstStyle/>
          <a:p>
            <a:pPr algn="just">
              <a:lnSpc>
                <a:spcPct val="150000"/>
              </a:lnSpc>
            </a:pPr>
            <a:r>
              <a:rPr lang="ar-SA" sz="3000">
                <a:solidFill>
                  <a:srgbClr val="EE004F"/>
                </a:solidFill>
                <a:cs typeface="AL-Mohanad Bold" pitchFamily="2" charset="-78"/>
              </a:rPr>
              <a:t> </a:t>
            </a:r>
            <a:r>
              <a:rPr lang="ar-SA" sz="3200">
                <a:solidFill>
                  <a:srgbClr val="EE004F"/>
                </a:solidFill>
                <a:cs typeface="AL-Mohanad Bold" pitchFamily="2" charset="-78"/>
              </a:rPr>
              <a:t>إذن : </a:t>
            </a:r>
          </a:p>
          <a:p>
            <a:pPr algn="just">
              <a:lnSpc>
                <a:spcPct val="150000"/>
              </a:lnSpc>
            </a:pPr>
            <a:r>
              <a:rPr lang="ar-SA" sz="3200">
                <a:solidFill>
                  <a:srgbClr val="EE004F"/>
                </a:solidFill>
                <a:cs typeface="AL-Mohanad Bold" pitchFamily="2" charset="-78"/>
              </a:rPr>
              <a:t>        السواد الذي يغطي الناس إنما هو سوادٌ قد تصاعد من أحشائه ليظهر في عينيه ، ويتعجب الشاعر من الأثر الذي يتركه منظر الغروب من عبرة في نفوس المحبين والناظرين  ؛ لأن منظر الغروب يوحي إليه بنزع روح النهار وبموت الشمس ، فكأن الشمس جنازة تشيعها الأضواء . لا بل هو نزعٌ لليقينِ ، وإحياءٌ للشك  ....</a:t>
            </a:r>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3555" name="Rectangle 1"/>
          <p:cNvSpPr>
            <a:spLocks noChangeArrowheads="1"/>
          </p:cNvSpPr>
          <p:nvPr/>
        </p:nvSpPr>
        <p:spPr bwMode="auto">
          <a:xfrm>
            <a:off x="1285875" y="1500188"/>
            <a:ext cx="7572375" cy="4189412"/>
          </a:xfrm>
          <a:prstGeom prst="rect">
            <a:avLst/>
          </a:prstGeom>
          <a:noFill/>
          <a:ln w="9525">
            <a:noFill/>
            <a:miter lim="800000"/>
            <a:headEnd/>
            <a:tailEnd/>
          </a:ln>
        </p:spPr>
        <p:txBody>
          <a:bodyPr anchor="ctr">
            <a:spAutoFit/>
          </a:bodyPr>
          <a:lstStyle/>
          <a:p>
            <a:pPr algn="just">
              <a:lnSpc>
                <a:spcPct val="150000"/>
              </a:lnSpc>
            </a:pPr>
            <a:r>
              <a:rPr lang="ar-SA" sz="3000">
                <a:solidFill>
                  <a:srgbClr val="0085B4"/>
                </a:solidFill>
                <a:latin typeface="Times" pitchFamily="18" charset="0"/>
                <a:ea typeface="Times New Roman" pitchFamily="18" charset="0"/>
                <a:cs typeface="AL-Mohanad Bold" pitchFamily="2" charset="-78"/>
              </a:rPr>
              <a:t>وَلَقَدْ ذَكَرْتُكِ وَالنَّهَارُ مُوَدِّعٌ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وَالــقَـــلْبُ بَيْنَ مَـــهَابَــةٍ وَرَجَـــــاءِ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وَخَوَاطِرِي تَبْدُو تُجَاهَ نَوَاظِرِي      كَلْمَى كَدَامِيَةِ السَّحَابِ إزَائي </a:t>
            </a:r>
          </a:p>
          <a:p>
            <a:pPr algn="justLow">
              <a:lnSpc>
                <a:spcPct val="150000"/>
              </a:lnSpc>
            </a:pPr>
            <a:r>
              <a:rPr lang="ar-SA" sz="3000">
                <a:solidFill>
                  <a:srgbClr val="0085B4"/>
                </a:solidFill>
                <a:latin typeface="Times" pitchFamily="18" charset="0"/>
                <a:ea typeface="Times New Roman" pitchFamily="18" charset="0"/>
                <a:cs typeface="AL-Mohanad Bold" pitchFamily="2" charset="-78"/>
              </a:rPr>
              <a:t>وَالشَّمْسُ في شَفَقٍ يَسِيلُ نُضَارُهُ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فَـــوْقَ العَــقِيقِ عَــلَى ذُرَىً سَــوْدَاءِ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مَرَّتْ خِلاَلَ غَمَامَتَيْنِ تَحَدُّرَاً ، </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وَتَقَــطَّرَتْ كَـالدَّمْــعَةِ الحَـــمْرَاءِ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فَــكَـأَنَّ آخِـرُ دَمْـعـَةٍ لِلْـكَوْن ِ قـَد</a:t>
            </a:r>
            <a:r>
              <a:rPr lang="en-US" sz="3000">
                <a:solidFill>
                  <a:srgbClr val="0085B4"/>
                </a:solidFill>
                <a:latin typeface="Times" pitchFamily="18" charset="0"/>
                <a:ea typeface="Times New Roman" pitchFamily="18" charset="0"/>
                <a:cs typeface="AL-Mohanad Bold" pitchFamily="2" charset="-78"/>
              </a:rPr>
              <a:t> </a:t>
            </a:r>
            <a:r>
              <a:rPr lang="ar-SA" sz="3000">
                <a:solidFill>
                  <a:srgbClr val="0085B4"/>
                </a:solidFill>
                <a:latin typeface="Times" pitchFamily="18" charset="0"/>
                <a:ea typeface="Times New Roman" pitchFamily="18" charset="0"/>
                <a:cs typeface="AL-Mohanad Bold" pitchFamily="2" charset="-78"/>
              </a:rPr>
              <a:t>مُــــزِجَتْ بآخِـــرِ أَدْمُـعِي لـرِثَائي </a:t>
            </a:r>
            <a:r>
              <a:rPr lang="en-US" sz="3000">
                <a:solidFill>
                  <a:srgbClr val="0085B4"/>
                </a:solidFill>
                <a:latin typeface="Times" pitchFamily="18" charset="0"/>
                <a:ea typeface="Times New Roman" pitchFamily="18" charset="0"/>
                <a:cs typeface="AL-Mohanad Bold" pitchFamily="2" charset="-78"/>
              </a:rPr>
              <a:t/>
            </a:r>
            <a:br>
              <a:rPr lang="en-US" sz="3000">
                <a:solidFill>
                  <a:srgbClr val="0085B4"/>
                </a:solidFill>
                <a:latin typeface="Times" pitchFamily="18" charset="0"/>
                <a:ea typeface="Times New Roman" pitchFamily="18" charset="0"/>
                <a:cs typeface="AL-Mohanad Bold" pitchFamily="2" charset="-78"/>
              </a:rPr>
            </a:br>
            <a:r>
              <a:rPr lang="ar-SA" sz="3000">
                <a:solidFill>
                  <a:srgbClr val="0085B4"/>
                </a:solidFill>
                <a:latin typeface="Times" pitchFamily="18" charset="0"/>
                <a:ea typeface="Times New Roman" pitchFamily="18" charset="0"/>
                <a:cs typeface="AL-Mohanad Bold" pitchFamily="2" charset="-78"/>
              </a:rPr>
              <a:t>وَكَــأَنَّني آنَسْــتُ يَــوْمِي زَائِلاً            فَرَأَيْتُ في المِرْآةِ كَيْفَ مَسَائى</a:t>
            </a:r>
          </a:p>
        </p:txBody>
      </p:sp>
      <p:pic>
        <p:nvPicPr>
          <p:cNvPr id="23556" name="صورة 4" descr="قصيدة المساء لخليل مطران">
            <a:hlinkClick r:id="rId4"/>
          </p:cNvPr>
          <p:cNvPicPr>
            <a:picLocks noChangeAspect="1" noChangeArrowheads="1"/>
          </p:cNvPicPr>
          <p:nvPr/>
        </p:nvPicPr>
        <p:blipFill>
          <a:blip r:embed="rId5" cstate="print"/>
          <a:srcRect/>
          <a:stretch>
            <a:fillRect/>
          </a:stretch>
        </p:blipFill>
        <p:spPr bwMode="auto">
          <a:xfrm>
            <a:off x="3000375" y="214313"/>
            <a:ext cx="2928938" cy="1500187"/>
          </a:xfrm>
          <a:prstGeom prst="rect">
            <a:avLst/>
          </a:prstGeom>
          <a:noFill/>
          <a:ln w="9525">
            <a:noFill/>
            <a:miter lim="800000"/>
            <a:headEnd/>
            <a:tailEnd/>
          </a:ln>
        </p:spPr>
      </p:pic>
      <p:sp>
        <p:nvSpPr>
          <p:cNvPr id="6" name="مستطيل 5"/>
          <p:cNvSpPr/>
          <p:nvPr/>
        </p:nvSpPr>
        <p:spPr>
          <a:xfrm>
            <a:off x="1571604" y="5715016"/>
            <a:ext cx="7358114" cy="954107"/>
          </a:xfrm>
          <a:prstGeom prst="rect">
            <a:avLst/>
          </a:prstGeom>
          <a:solidFill>
            <a:srgbClr val="0085B4"/>
          </a:solidFill>
          <a:ln>
            <a:solidFill>
              <a:srgbClr val="0085B4"/>
            </a:solidFill>
          </a:ln>
        </p:spPr>
        <p:style>
          <a:lnRef idx="2">
            <a:schemeClr val="accent2"/>
          </a:lnRef>
          <a:fillRef idx="1">
            <a:schemeClr val="lt1"/>
          </a:fillRef>
          <a:effectRef idx="0">
            <a:schemeClr val="accent2"/>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2800" dirty="0"/>
              <a:t> </a:t>
            </a:r>
            <a:r>
              <a:rPr lang="ar-SA" sz="2800" b="1" dirty="0">
                <a:ln w="11430"/>
                <a:solidFill>
                  <a:srgbClr val="FFC000"/>
                </a:solidFill>
                <a:effectLst>
                  <a:outerShdw blurRad="50800" dist="39000" dir="5460000" algn="tl">
                    <a:srgbClr val="000000">
                      <a:alpha val="38000"/>
                    </a:srgbClr>
                  </a:outerShdw>
                </a:effectLst>
                <a:cs typeface="PT Bold Heading" pitchFamily="2" charset="-78"/>
              </a:rPr>
              <a:t>امتزاج مشاعره بمظاهر الكون الحزينة الباكية </a:t>
            </a:r>
          </a:p>
          <a:p>
            <a:pPr algn="ctr">
              <a:defRPr/>
            </a:pPr>
            <a:r>
              <a:rPr lang="ar-SA" sz="2800" b="1" dirty="0">
                <a:ln w="11430"/>
                <a:solidFill>
                  <a:srgbClr val="FFC000"/>
                </a:solidFill>
                <a:effectLst>
                  <a:outerShdw blurRad="50800" dist="39000" dir="5460000" algn="tl">
                    <a:srgbClr val="000000">
                      <a:alpha val="38000"/>
                    </a:srgbClr>
                  </a:outerShdw>
                </a:effectLst>
                <a:cs typeface="PT Bold Heading" pitchFamily="2" charset="-78"/>
              </a:rPr>
              <a:t>ساعة الغروب وأن الكون كله ساعة الغروب مرآة لمعاناته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 name="مستطيل 3"/>
          <p:cNvSpPr>
            <a:spLocks noChangeArrowheads="1"/>
          </p:cNvSpPr>
          <p:nvPr/>
        </p:nvSpPr>
        <p:spPr bwMode="auto">
          <a:xfrm>
            <a:off x="1500188" y="500063"/>
            <a:ext cx="7429500" cy="6094412"/>
          </a:xfrm>
          <a:prstGeom prst="rect">
            <a:avLst/>
          </a:prstGeom>
          <a:noFill/>
          <a:ln w="9525">
            <a:noFill/>
            <a:miter lim="800000"/>
            <a:headEnd/>
            <a:tailEnd/>
          </a:ln>
        </p:spPr>
        <p:txBody>
          <a:bodyPr>
            <a:spAutoFit/>
          </a:bodyPr>
          <a:lstStyle/>
          <a:p>
            <a:pPr algn="just">
              <a:buFont typeface="Wingdings" pitchFamily="2" charset="2"/>
              <a:buChar char="v"/>
            </a:pPr>
            <a:r>
              <a:rPr lang="ar-SA" sz="3000">
                <a:solidFill>
                  <a:srgbClr val="EE004F"/>
                </a:solidFill>
                <a:cs typeface="AL-Mohanad Bold" pitchFamily="2" charset="-78"/>
              </a:rPr>
              <a:t>يخاطب محبوبته مؤكدًا امتزاج مشاعره بمظاهر الكون الحزينة الباكية ساعة الغروب وأنها مرآة لمعاناته .. لقد تذكرها لما رأى منظر الغروب ورأى النهار يودع الكون ليحل المساء وقلبه مابين الخوف والرجاء . إن مشاعره وخواطره أصبحت جريحة كالسحاب الذي تعلوه حمرة الشفق ،  والأشعة الذهبية أخذت تتراءى له من منظر الغروب ، ووراءها شفق في حمرة العقيق ومرتفعات تدنو منها خيوط الظلام ! </a:t>
            </a:r>
          </a:p>
          <a:p>
            <a:pPr algn="just"/>
            <a:endParaRPr lang="ar-SA">
              <a:solidFill>
                <a:srgbClr val="EE004F"/>
              </a:solidFill>
              <a:cs typeface="AL-Mohanad Bold" pitchFamily="2" charset="-78"/>
            </a:endParaRPr>
          </a:p>
          <a:p>
            <a:pPr algn="just">
              <a:buFont typeface="Wingdings" pitchFamily="2" charset="2"/>
              <a:buChar char="v"/>
            </a:pPr>
            <a:r>
              <a:rPr lang="ar-SA" sz="3000">
                <a:solidFill>
                  <a:srgbClr val="EE004F"/>
                </a:solidFill>
                <a:cs typeface="AL-Mohanad Bold" pitchFamily="2" charset="-78"/>
              </a:rPr>
              <a:t>لقد مرت الشمس وسط سحابتين وكأنها دمعة حمراء يذرفها الكون لوداع النهار ، بل هي آخر دمعة يذرفها لرثائه  ، وامتزجت بدموعه لتشاركه أحزانه .. هذه المناظر كلها تصور نفسه ؛ لقد أحس أن هذا اليوم هو آخر يوم في حياته ، وأن كل الذي يعانيه انعكس على الطبيعة كالمرآة تمامًا..!!</a:t>
            </a:r>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5604" name="Rectangle 1"/>
          <p:cNvSpPr>
            <a:spLocks noChangeArrowheads="1"/>
          </p:cNvSpPr>
          <p:nvPr/>
        </p:nvSpPr>
        <p:spPr bwMode="auto">
          <a:xfrm>
            <a:off x="2214563" y="285750"/>
            <a:ext cx="6648450" cy="584200"/>
          </a:xfrm>
          <a:prstGeom prst="rect">
            <a:avLst/>
          </a:prstGeom>
          <a:noFill/>
          <a:ln w="9525">
            <a:noFill/>
            <a:miter lim="800000"/>
            <a:headEnd/>
            <a:tailEnd/>
          </a:ln>
        </p:spPr>
        <p:txBody>
          <a:bodyPr wrap="none" anchor="ctr">
            <a:spAutoFit/>
          </a:bodyPr>
          <a:lstStyle/>
          <a:p>
            <a:pPr algn="justLow" eaLnBrk="0" hangingPunct="0">
              <a:tabLst>
                <a:tab pos="90488" algn="l"/>
              </a:tabLst>
            </a:pPr>
            <a:r>
              <a:rPr lang="ar-SA" sz="3200">
                <a:solidFill>
                  <a:srgbClr val="EE004F"/>
                </a:solidFill>
                <a:ea typeface="Calibri" pitchFamily="34" charset="0"/>
                <a:cs typeface="AL-Mohanad Bold" pitchFamily="2" charset="-78"/>
              </a:rPr>
              <a:t>هل كانت الأبيات سلسة مترابطة من حيث الأفكار !</a:t>
            </a:r>
          </a:p>
        </p:txBody>
      </p:sp>
      <p:sp>
        <p:nvSpPr>
          <p:cNvPr id="26629" name="مستطيل 5"/>
          <p:cNvSpPr>
            <a:spLocks noChangeArrowheads="1"/>
          </p:cNvSpPr>
          <p:nvPr/>
        </p:nvSpPr>
        <p:spPr bwMode="auto">
          <a:xfrm>
            <a:off x="1571625" y="1500188"/>
            <a:ext cx="7286625" cy="5016500"/>
          </a:xfrm>
          <a:prstGeom prst="rect">
            <a:avLst/>
          </a:prstGeom>
          <a:noFill/>
          <a:ln w="9525">
            <a:noFill/>
            <a:miter lim="800000"/>
            <a:headEnd/>
            <a:tailEnd/>
          </a:ln>
        </p:spPr>
        <p:txBody>
          <a:bodyPr>
            <a:spAutoFit/>
          </a:bodyPr>
          <a:lstStyle/>
          <a:p>
            <a:pPr algn="just"/>
            <a:r>
              <a:rPr lang="ar-SA" sz="3200" dirty="0">
                <a:solidFill>
                  <a:srgbClr val="0085B4"/>
                </a:solidFill>
                <a:cs typeface="AL-Mohanad Bold" pitchFamily="2" charset="-78"/>
              </a:rPr>
              <a:t>بدأ الشاعر قصيدته بوصف حياته  في الإسكندرية للاستشفاء بناء على نصيحة بعض أصدقائه ، ولكنه في البيت الثاني  يشك في قدرة هواء الإسكندرية على شفائه جسماً وقلباً، فلما زادت الآلام في البيت الثالث  سقط في مستنقع اليأس الذي وصفه  في الأبيات من الرابع إلى السابع ... وهذا دعاه للشكوى للبحر ، وتجاوبه معه ، ومشاركته الطبيعة آلامه ، ثم خص الطبيعة وحالها وقت الغروب ، وما أثاره الغروب في نفسه من خواطر الفراق والموت ، المتمثل في موت الشمس وتشييع جثمانها وبكاء الكون الممتزج ببكاء الشاعر  ..!</a:t>
            </a:r>
          </a:p>
        </p:txBody>
      </p:sp>
      <p:sp>
        <p:nvSpPr>
          <p:cNvPr id="7" name="مستطيل 6"/>
          <p:cNvSpPr/>
          <p:nvPr/>
        </p:nvSpPr>
        <p:spPr>
          <a:xfrm>
            <a:off x="1857356" y="928670"/>
            <a:ext cx="1500198" cy="523220"/>
          </a:xfrm>
          <a:prstGeom prst="rect">
            <a:avLst/>
          </a:prstGeom>
        </p:spPr>
        <p:style>
          <a:lnRef idx="0">
            <a:schemeClr val="accent5"/>
          </a:lnRef>
          <a:fillRef idx="3">
            <a:schemeClr val="accent5"/>
          </a:fillRef>
          <a:effectRef idx="3">
            <a:schemeClr val="accent5"/>
          </a:effectRef>
          <a:fontRef idx="minor">
            <a:schemeClr val="lt1"/>
          </a:fontRef>
        </p:style>
        <p:txBody>
          <a:bodyPr>
            <a:spAutoFit/>
          </a:bodyPr>
          <a:lstStyle/>
          <a:p>
            <a:pPr algn="ctr">
              <a:defRPr/>
            </a:pPr>
            <a:r>
              <a:rPr lang="ar-SA" sz="2800" dirty="0">
                <a:solidFill>
                  <a:schemeClr val="bg1"/>
                </a:solidFill>
                <a:cs typeface="PT Bold Heading" pitchFamily="2" charset="-78"/>
              </a:rPr>
              <a:t>  كيف</a:t>
            </a:r>
            <a:r>
              <a:rPr lang="ar-SA" sz="2800" dirty="0">
                <a:solidFill>
                  <a:srgbClr val="056AAF"/>
                </a:solidFill>
                <a:cs typeface="PT Bold Heading" pitchFamily="2" charset="-78"/>
              </a:rPr>
              <a:t> </a:t>
            </a:r>
            <a:r>
              <a:rPr lang="ar-SA" sz="2800" dirty="0">
                <a:solidFill>
                  <a:schemeClr val="bg1"/>
                </a:solidFill>
                <a:cs typeface="PT Bold Heading" pitchFamily="2" charset="-78"/>
              </a:rPr>
              <a:t>؟</a:t>
            </a:r>
          </a:p>
        </p:txBody>
      </p:sp>
      <p:sp>
        <p:nvSpPr>
          <p:cNvPr id="8" name="مستطيل 7"/>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6629"/>
                                        </p:tgtEl>
                                        <p:attrNameLst>
                                          <p:attrName>style.visibility</p:attrName>
                                        </p:attrNameLst>
                                      </p:cBhvr>
                                      <p:to>
                                        <p:strVal val="visible"/>
                                      </p:to>
                                    </p:set>
                                    <p:anim calcmode="lin" valueType="num">
                                      <p:cBhvr>
                                        <p:cTn id="14" dur="1000" fill="hold"/>
                                        <p:tgtEl>
                                          <p:spTgt spid="26629"/>
                                        </p:tgtEl>
                                        <p:attrNameLst>
                                          <p:attrName>ppt_w</p:attrName>
                                        </p:attrNameLst>
                                      </p:cBhvr>
                                      <p:tavLst>
                                        <p:tav tm="0">
                                          <p:val>
                                            <p:fltVal val="0"/>
                                          </p:val>
                                        </p:tav>
                                        <p:tav tm="100000">
                                          <p:val>
                                            <p:strVal val="#ppt_w"/>
                                          </p:val>
                                        </p:tav>
                                      </p:tavLst>
                                    </p:anim>
                                    <p:anim calcmode="lin" valueType="num">
                                      <p:cBhvr>
                                        <p:cTn id="15" dur="1000" fill="hold"/>
                                        <p:tgtEl>
                                          <p:spTgt spid="26629"/>
                                        </p:tgtEl>
                                        <p:attrNameLst>
                                          <p:attrName>ppt_h</p:attrName>
                                        </p:attrNameLst>
                                      </p:cBhvr>
                                      <p:tavLst>
                                        <p:tav tm="0">
                                          <p:val>
                                            <p:fltVal val="0"/>
                                          </p:val>
                                        </p:tav>
                                        <p:tav tm="100000">
                                          <p:val>
                                            <p:strVal val="#ppt_h"/>
                                          </p:val>
                                        </p:tav>
                                      </p:tavLst>
                                    </p:anim>
                                    <p:animEffect transition="in" filter="fade">
                                      <p:cBhvr>
                                        <p:cTn id="16" dur="10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3" descr="خلفيات.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مستطيل 4"/>
          <p:cNvSpPr>
            <a:spLocks noChangeArrowheads="1"/>
          </p:cNvSpPr>
          <p:nvPr/>
        </p:nvSpPr>
        <p:spPr bwMode="auto">
          <a:xfrm>
            <a:off x="1285852" y="1357298"/>
            <a:ext cx="3786214" cy="2908489"/>
          </a:xfrm>
          <a:prstGeom prst="rect">
            <a:avLst/>
          </a:prstGeom>
          <a:noFill/>
          <a:ln w="9525">
            <a:noFill/>
            <a:miter lim="800000"/>
            <a:headEnd/>
            <a:tailEnd/>
          </a:ln>
        </p:spPr>
        <p:txBody>
          <a:bodyPr wrap="square">
            <a:spAutoFit/>
          </a:bodyPr>
          <a:lstStyle/>
          <a:p>
            <a:pPr algn="ctr">
              <a:lnSpc>
                <a:spcPct val="150000"/>
              </a:lnSpc>
              <a:defRPr/>
            </a:pPr>
            <a:r>
              <a:rPr lang="ar-SA" sz="3600" dirty="0">
                <a:solidFill>
                  <a:srgbClr val="FF1966"/>
                </a:solidFill>
                <a:effectLst>
                  <a:outerShdw blurRad="38100" dist="38100" dir="2700000" algn="tl">
                    <a:srgbClr val="000000">
                      <a:alpha val="43137"/>
                    </a:srgbClr>
                  </a:outerShdw>
                </a:effectLst>
                <a:cs typeface="PT Bold Heading" pitchFamily="2" charset="-78"/>
              </a:rPr>
              <a:t>والآن </a:t>
            </a:r>
          </a:p>
          <a:p>
            <a:pPr algn="ctr">
              <a:lnSpc>
                <a:spcPct val="150000"/>
              </a:lnSpc>
              <a:defRPr/>
            </a:pPr>
            <a:endParaRPr lang="ar-SA" sz="1400" dirty="0">
              <a:solidFill>
                <a:srgbClr val="FF1966"/>
              </a:solidFill>
              <a:effectLst>
                <a:outerShdw blurRad="38100" dist="38100" dir="2700000" algn="tl">
                  <a:srgbClr val="000000">
                    <a:alpha val="43137"/>
                  </a:srgbClr>
                </a:outerShdw>
              </a:effectLst>
              <a:cs typeface="PT Bold Heading" pitchFamily="2" charset="-78"/>
            </a:endParaRPr>
          </a:p>
          <a:p>
            <a:pPr algn="ctr">
              <a:lnSpc>
                <a:spcPct val="150000"/>
              </a:lnSpc>
              <a:defRPr/>
            </a:pPr>
            <a:r>
              <a:rPr lang="ar-SA" sz="3600" dirty="0">
                <a:solidFill>
                  <a:srgbClr val="FF1966"/>
                </a:solidFill>
                <a:effectLst>
                  <a:outerShdw blurRad="38100" dist="38100" dir="2700000" algn="tl">
                    <a:srgbClr val="000000">
                      <a:alpha val="43137"/>
                    </a:srgbClr>
                  </a:outerShdw>
                </a:effectLst>
                <a:cs typeface="PT Bold Heading" pitchFamily="2" charset="-78"/>
              </a:rPr>
              <a:t>ما هي الخصائص الفنية العامة !</a:t>
            </a:r>
          </a:p>
        </p:txBody>
      </p:sp>
      <p:sp>
        <p:nvSpPr>
          <p:cNvPr id="9" name="مستطيل 8"/>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8677" name="Rectangle 1"/>
          <p:cNvSpPr>
            <a:spLocks noChangeArrowheads="1"/>
          </p:cNvSpPr>
          <p:nvPr/>
        </p:nvSpPr>
        <p:spPr bwMode="auto">
          <a:xfrm>
            <a:off x="1500188" y="857250"/>
            <a:ext cx="7286625" cy="5448300"/>
          </a:xfrm>
          <a:prstGeom prst="rect">
            <a:avLst/>
          </a:prstGeom>
          <a:noFill/>
          <a:ln w="9525">
            <a:noFill/>
            <a:miter lim="800000"/>
            <a:headEnd/>
            <a:tailEnd/>
          </a:ln>
        </p:spPr>
        <p:txBody>
          <a:bodyPr anchor="ctr">
            <a:spAutoFit/>
          </a:bodyPr>
          <a:lstStyle/>
          <a:p>
            <a:pPr algn="justLow" eaLnBrk="0" hangingPunct="0">
              <a:tabLst>
                <a:tab pos="90488" algn="l"/>
              </a:tabLst>
              <a:defRPr/>
            </a:pPr>
            <a:r>
              <a:rPr lang="ar-SA" sz="2900" dirty="0">
                <a:solidFill>
                  <a:srgbClr val="0082B0"/>
                </a:solidFill>
                <a:cs typeface="AL-Mohanad Bold" pitchFamily="2" charset="-78"/>
              </a:rPr>
              <a:t>1- في القصيدة </a:t>
            </a:r>
            <a:r>
              <a:rPr lang="ar-SA" sz="2900" dirty="0">
                <a:solidFill>
                  <a:srgbClr val="EE004F"/>
                </a:solidFill>
                <a:effectLst>
                  <a:outerShdw blurRad="38100" dist="38100" dir="2700000" algn="tl">
                    <a:srgbClr val="000000">
                      <a:alpha val="43137"/>
                    </a:srgbClr>
                  </a:outerShdw>
                </a:effectLst>
                <a:cs typeface="AL-Mohanad Bold" pitchFamily="2" charset="-78"/>
              </a:rPr>
              <a:t>ألفاظ موحية </a:t>
            </a:r>
            <a:r>
              <a:rPr lang="ar-SA" sz="2900" dirty="0">
                <a:solidFill>
                  <a:srgbClr val="0082B0"/>
                </a:solidFill>
                <a:cs typeface="AL-Mohanad Bold" pitchFamily="2" charset="-78"/>
              </a:rPr>
              <a:t>دالة ، متخيرة تؤدي المعاني في دقة ، وتدل على أن الشاعر يزنها بميزان دقيق ، ويضعها في مواضعها التي لا يحسن فيه غيرها. ومنها على سبيل المثال لا الحصر .. </a:t>
            </a:r>
            <a:r>
              <a:rPr lang="ar-SA" sz="2900" dirty="0">
                <a:solidFill>
                  <a:srgbClr val="EE004F"/>
                </a:solidFill>
                <a:effectLst>
                  <a:outerShdw blurRad="38100" dist="38100" dir="2700000" algn="tl">
                    <a:srgbClr val="000000">
                      <a:alpha val="43137"/>
                    </a:srgbClr>
                  </a:outerShdw>
                </a:effectLst>
                <a:cs typeface="AL-Mohanad Bold" pitchFamily="2" charset="-78"/>
              </a:rPr>
              <a:t>تكرار </a:t>
            </a:r>
            <a:r>
              <a:rPr lang="ar-SA" sz="2900" dirty="0">
                <a:solidFill>
                  <a:srgbClr val="0082B0"/>
                </a:solidFill>
                <a:cs typeface="AL-Mohanad Bold" pitchFamily="2" charset="-78"/>
              </a:rPr>
              <a:t>الصبوة ، والصبابة ، أذابته ، ويفتها، </a:t>
            </a:r>
            <a:r>
              <a:rPr lang="ar-SA" sz="2900" dirty="0">
                <a:solidFill>
                  <a:srgbClr val="EE004F"/>
                </a:solidFill>
                <a:effectLst>
                  <a:outerShdw blurRad="38100" dist="38100" dir="2700000" algn="tl">
                    <a:srgbClr val="000000">
                      <a:alpha val="43137"/>
                    </a:srgbClr>
                  </a:outerShdw>
                </a:effectLst>
                <a:cs typeface="AL-Mohanad Bold" pitchFamily="2" charset="-78"/>
              </a:rPr>
              <a:t>وتكرار</a:t>
            </a:r>
            <a:r>
              <a:rPr lang="ar-SA" sz="2900" dirty="0">
                <a:solidFill>
                  <a:srgbClr val="0082B0"/>
                </a:solidFill>
                <a:cs typeface="AL-Mohanad Bold" pitchFamily="2" charset="-78"/>
              </a:rPr>
              <a:t> لفظ الدمع والدمعة الحمراء ، وآخر دمعةٍ وآخر أدمعي ، ونحوها </a:t>
            </a:r>
            <a:r>
              <a:rPr lang="ar-SA" sz="2900" dirty="0">
                <a:solidFill>
                  <a:srgbClr val="EE004F"/>
                </a:solidFill>
                <a:effectLst>
                  <a:outerShdw blurRad="38100" dist="38100" dir="2700000" algn="tl">
                    <a:srgbClr val="000000">
                      <a:alpha val="43137"/>
                    </a:srgbClr>
                  </a:outerShdw>
                </a:effectLst>
                <a:cs typeface="AL-Mohanad Bold" pitchFamily="2" charset="-78"/>
              </a:rPr>
              <a:t>لما تدل عليه من شدة معاناة آلام الشوق والحزن </a:t>
            </a:r>
            <a:r>
              <a:rPr lang="ar-SA" sz="2900" dirty="0">
                <a:solidFill>
                  <a:srgbClr val="0082B0"/>
                </a:solidFill>
                <a:cs typeface="AL-Mohanad Bold" pitchFamily="2" charset="-78"/>
              </a:rPr>
              <a:t>، وألفاظ تصور قمة اليأس من مثل : عبث وعلة في علة ، كآبتي ، عنائي ، مآتم.. وهكذا !</a:t>
            </a:r>
            <a:endParaRPr lang="en-US" sz="2900" dirty="0">
              <a:solidFill>
                <a:srgbClr val="0082B0"/>
              </a:solidFill>
              <a:cs typeface="AL-Mohanad Bold" pitchFamily="2" charset="-78"/>
            </a:endParaRPr>
          </a:p>
          <a:p>
            <a:pPr algn="justLow" eaLnBrk="0" hangingPunct="0">
              <a:tabLst>
                <a:tab pos="90488" algn="l"/>
              </a:tabLst>
              <a:defRPr/>
            </a:pPr>
            <a:r>
              <a:rPr lang="ar-SA" sz="2900" dirty="0">
                <a:solidFill>
                  <a:srgbClr val="0082B0"/>
                </a:solidFill>
                <a:cs typeface="AL-Mohanad Bold" pitchFamily="2" charset="-78"/>
              </a:rPr>
              <a:t>2-</a:t>
            </a:r>
            <a:r>
              <a:rPr lang="ar-SA" sz="2900" dirty="0">
                <a:solidFill>
                  <a:srgbClr val="EE004F"/>
                </a:solidFill>
                <a:effectLst>
                  <a:outerShdw blurRad="38100" dist="38100" dir="2700000" algn="tl">
                    <a:srgbClr val="000000">
                      <a:alpha val="43137"/>
                    </a:srgbClr>
                  </a:outerShdw>
                </a:effectLst>
                <a:cs typeface="AL-Mohanad Bold" pitchFamily="2" charset="-78"/>
              </a:rPr>
              <a:t>العطف بالفاء  </a:t>
            </a:r>
            <a:r>
              <a:rPr lang="ar-SA" sz="2900" dirty="0">
                <a:solidFill>
                  <a:srgbClr val="0082B0"/>
                </a:solidFill>
                <a:cs typeface="AL-Mohanad Bold" pitchFamily="2" charset="-78"/>
              </a:rPr>
              <a:t>في البيت الأول يوحي بتتابع المواقف ، وتوالي المفاجآت ... داء ألم ..  </a:t>
            </a:r>
            <a:r>
              <a:rPr lang="ar-SA" sz="2900" dirty="0">
                <a:solidFill>
                  <a:srgbClr val="EE004F"/>
                </a:solidFill>
                <a:cs typeface="AL-Mohanad Bold" pitchFamily="2" charset="-78"/>
              </a:rPr>
              <a:t>ف</a:t>
            </a:r>
            <a:r>
              <a:rPr lang="ar-SA" sz="2900" dirty="0">
                <a:solidFill>
                  <a:srgbClr val="0082B0"/>
                </a:solidFill>
                <a:cs typeface="AL-Mohanad Bold" pitchFamily="2" charset="-78"/>
              </a:rPr>
              <a:t>خلت .. </a:t>
            </a:r>
            <a:r>
              <a:rPr lang="ar-SA" sz="2900" dirty="0">
                <a:solidFill>
                  <a:srgbClr val="EE004F"/>
                </a:solidFill>
                <a:cs typeface="AL-Mohanad Bold" pitchFamily="2" charset="-78"/>
              </a:rPr>
              <a:t>ف</a:t>
            </a:r>
            <a:r>
              <a:rPr lang="ar-SA" sz="2900" dirty="0">
                <a:solidFill>
                  <a:srgbClr val="0082B0"/>
                </a:solidFill>
                <a:cs typeface="AL-Mohanad Bold" pitchFamily="2" charset="-78"/>
              </a:rPr>
              <a:t>تضاعفت.... و يشعر بأنه كان يعلق أملا عريضا على رحلته </a:t>
            </a:r>
            <a:r>
              <a:rPr lang="ar-SA" sz="2900" dirty="0" err="1">
                <a:solidFill>
                  <a:srgbClr val="0082B0"/>
                </a:solidFill>
                <a:cs typeface="AL-Mohanad Bold" pitchFamily="2" charset="-78"/>
              </a:rPr>
              <a:t>الاستشفائيه</a:t>
            </a:r>
            <a:r>
              <a:rPr lang="ar-SA" sz="2900" dirty="0">
                <a:solidFill>
                  <a:srgbClr val="0082B0"/>
                </a:solidFill>
                <a:cs typeface="AL-Mohanad Bold" pitchFamily="2" charset="-78"/>
              </a:rPr>
              <a:t>، لكن النتائج  جاءت مخيبة لأماله مضاعفة لمأساته </a:t>
            </a:r>
            <a:r>
              <a:rPr lang="ar-SA" sz="2900" dirty="0">
                <a:solidFill>
                  <a:srgbClr val="0082B0"/>
                </a:solidFill>
              </a:rPr>
              <a:t>.</a:t>
            </a:r>
          </a:p>
        </p:txBody>
      </p:sp>
      <p:sp>
        <p:nvSpPr>
          <p:cNvPr id="6" name="مستطيل 5"/>
          <p:cNvSpPr/>
          <p:nvPr/>
        </p:nvSpPr>
        <p:spPr>
          <a:xfrm>
            <a:off x="5286380" y="214290"/>
            <a:ext cx="3357586"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a:defRPr/>
            </a:pPr>
            <a:r>
              <a:rPr lang="ar-SA" sz="3600" dirty="0">
                <a:solidFill>
                  <a:schemeClr val="bg1"/>
                </a:solidFill>
                <a:cs typeface="AL-Mohanad Bold" pitchFamily="2" charset="-78"/>
              </a:rPr>
              <a:t>الألفاظ والعبارات  :</a:t>
            </a:r>
          </a:p>
        </p:txBody>
      </p:sp>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 calcmode="lin" valueType="num">
                                      <p:cBhvr>
                                        <p:cTn id="7" dur="1000" fill="hold"/>
                                        <p:tgtEl>
                                          <p:spTgt spid="2867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867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67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8677">
                                            <p:txEl>
                                              <p:pRg st="1" end="1"/>
                                            </p:txEl>
                                          </p:spTgt>
                                        </p:tgtEl>
                                        <p:attrNameLst>
                                          <p:attrName>style.visibility</p:attrName>
                                        </p:attrNameLst>
                                      </p:cBhvr>
                                      <p:to>
                                        <p:strVal val="visible"/>
                                      </p:to>
                                    </p:set>
                                    <p:anim calcmode="lin" valueType="num">
                                      <p:cBhvr>
                                        <p:cTn id="14" dur="1000" fill="hold"/>
                                        <p:tgtEl>
                                          <p:spTgt spid="2867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867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867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9700" name="Rectangle 1"/>
          <p:cNvSpPr>
            <a:spLocks noChangeArrowheads="1"/>
          </p:cNvSpPr>
          <p:nvPr/>
        </p:nvSpPr>
        <p:spPr bwMode="auto">
          <a:xfrm>
            <a:off x="1571625" y="1285875"/>
            <a:ext cx="7286625" cy="4524375"/>
          </a:xfrm>
          <a:prstGeom prst="rect">
            <a:avLst/>
          </a:prstGeom>
          <a:noFill/>
          <a:ln w="9525">
            <a:noFill/>
            <a:miter lim="800000"/>
            <a:headEnd/>
            <a:tailEnd/>
          </a:ln>
        </p:spPr>
        <p:txBody>
          <a:bodyPr anchor="ctr">
            <a:spAutoFit/>
          </a:bodyPr>
          <a:lstStyle/>
          <a:p>
            <a:pPr algn="justLow" eaLnBrk="0" hangingPunct="0">
              <a:tabLst>
                <a:tab pos="90488" algn="l"/>
              </a:tabLst>
              <a:defRPr/>
            </a:pPr>
            <a:r>
              <a:rPr lang="ar-SA" sz="3200" dirty="0">
                <a:solidFill>
                  <a:srgbClr val="0097CC"/>
                </a:solidFill>
                <a:cs typeface="AL-Mohanad Bold" pitchFamily="2" charset="-78"/>
              </a:rPr>
              <a:t>ومن هذا القبيل أيضا </a:t>
            </a:r>
            <a:r>
              <a:rPr lang="ar-SA" sz="3200" dirty="0">
                <a:solidFill>
                  <a:srgbClr val="FF1966"/>
                </a:solidFill>
                <a:effectLst>
                  <a:outerShdw blurRad="38100" dist="38100" dir="2700000" algn="tl">
                    <a:srgbClr val="000000">
                      <a:alpha val="43137"/>
                    </a:srgbClr>
                  </a:outerShdw>
                </a:effectLst>
                <a:cs typeface="AL-Mohanad Bold" pitchFamily="2" charset="-78"/>
              </a:rPr>
              <a:t>تكرار</a:t>
            </a:r>
            <a:r>
              <a:rPr lang="ar-SA" sz="3200" dirty="0">
                <a:solidFill>
                  <a:srgbClr val="0097CC"/>
                </a:solidFill>
                <a:cs typeface="AL-Mohanad Bold" pitchFamily="2" charset="-78"/>
              </a:rPr>
              <a:t> بعض الصيغ والعبارات التي تدل على  شدة إحساس الشاعر بمعانيها وتأثيراتها .</a:t>
            </a:r>
          </a:p>
          <a:p>
            <a:pPr algn="justLow" eaLnBrk="0" hangingPunct="0">
              <a:tabLst>
                <a:tab pos="90488" algn="l"/>
              </a:tabLst>
              <a:defRPr/>
            </a:pPr>
            <a:endParaRPr lang="ar-SA" sz="3200" dirty="0">
              <a:solidFill>
                <a:srgbClr val="0097CC"/>
              </a:solidFill>
              <a:cs typeface="AL-Mohanad Bold" pitchFamily="2" charset="-78"/>
            </a:endParaRPr>
          </a:p>
          <a:p>
            <a:pPr algn="justLow" eaLnBrk="0" hangingPunct="0">
              <a:tabLst>
                <a:tab pos="90488" algn="l"/>
              </a:tabLst>
              <a:defRPr/>
            </a:pPr>
            <a:r>
              <a:rPr lang="ar-SA" sz="3200" dirty="0">
                <a:solidFill>
                  <a:srgbClr val="0097CC"/>
                </a:solidFill>
                <a:cs typeface="AL-Mohanad Bold" pitchFamily="2" charset="-78"/>
              </a:rPr>
              <a:t>       فعندما يصور حاله في حرمانه وشقاءه في غرامه يختار ألفاظًا تمثل ذلك ، وتضاعف الإدراك له ، وتعمق الإحساس بخسارته ، وتعلقه بالوهم أو ما يشابه الوهم . انظر إلى كلمة </a:t>
            </a:r>
            <a:r>
              <a:rPr lang="ar-SA" sz="3200" dirty="0">
                <a:solidFill>
                  <a:srgbClr val="FF1966"/>
                </a:solidFill>
                <a:effectLst>
                  <a:outerShdw blurRad="38100" dist="38100" dir="2700000" algn="tl">
                    <a:srgbClr val="000000">
                      <a:alpha val="43137"/>
                    </a:srgbClr>
                  </a:outerShdw>
                </a:effectLst>
                <a:cs typeface="AL-Mohanad Bold" pitchFamily="2" charset="-78"/>
              </a:rPr>
              <a:t>(</a:t>
            </a:r>
            <a:r>
              <a:rPr lang="ar-SA" sz="3200" dirty="0" err="1">
                <a:solidFill>
                  <a:srgbClr val="FF1966"/>
                </a:solidFill>
                <a:effectLst>
                  <a:outerShdw blurRad="38100" dist="38100" dir="2700000" algn="tl">
                    <a:srgbClr val="000000">
                      <a:alpha val="43137"/>
                    </a:srgbClr>
                  </a:outerShdw>
                </a:effectLst>
                <a:cs typeface="AL-Mohanad Bold" pitchFamily="2" charset="-78"/>
              </a:rPr>
              <a:t>التعلة</a:t>
            </a:r>
            <a:r>
              <a:rPr lang="ar-SA" sz="3200" dirty="0">
                <a:solidFill>
                  <a:srgbClr val="FF1966"/>
                </a:solidFill>
                <a:effectLst>
                  <a:outerShdw blurRad="38100" dist="38100" dir="2700000" algn="tl">
                    <a:srgbClr val="000000">
                      <a:alpha val="43137"/>
                    </a:srgbClr>
                  </a:outerShdw>
                </a:effectLst>
                <a:cs typeface="AL-Mohanad Bold" pitchFamily="2" charset="-78"/>
              </a:rPr>
              <a:t> ) </a:t>
            </a:r>
            <a:r>
              <a:rPr lang="ar-SA" sz="3200" dirty="0">
                <a:solidFill>
                  <a:srgbClr val="0097CC"/>
                </a:solidFill>
                <a:cs typeface="AL-Mohanad Bold" pitchFamily="2" charset="-78"/>
              </a:rPr>
              <a:t>التي توحي بالآمال الكاذبة ، وكلمة </a:t>
            </a:r>
            <a:r>
              <a:rPr lang="ar-SA" sz="3200" dirty="0">
                <a:solidFill>
                  <a:srgbClr val="FF1966"/>
                </a:solidFill>
                <a:effectLst>
                  <a:outerShdw blurRad="38100" dist="38100" dir="2700000" algn="tl">
                    <a:srgbClr val="000000">
                      <a:alpha val="43137"/>
                    </a:srgbClr>
                  </a:outerShdw>
                </a:effectLst>
                <a:cs typeface="AL-Mohanad Bold" pitchFamily="2" charset="-78"/>
              </a:rPr>
              <a:t>(قالوا ) </a:t>
            </a:r>
            <a:r>
              <a:rPr lang="ar-SA" sz="3200" dirty="0">
                <a:solidFill>
                  <a:srgbClr val="0097CC"/>
                </a:solidFill>
                <a:cs typeface="AL-Mohanad Bold" pitchFamily="2" charset="-78"/>
              </a:rPr>
              <a:t>وهي بمعنى : زعموا لتوحي بالشك في فائدة هذه الرحلة !!</a:t>
            </a:r>
          </a:p>
        </p:txBody>
      </p:sp>
      <p:sp>
        <p:nvSpPr>
          <p:cNvPr id="5" name="مستطيل 4"/>
          <p:cNvSpPr/>
          <p:nvPr/>
        </p:nvSpPr>
        <p:spPr>
          <a:xfrm>
            <a:off x="5286380" y="214290"/>
            <a:ext cx="3357586"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a:defRPr/>
            </a:pPr>
            <a:r>
              <a:rPr lang="ar-SA" sz="3600" dirty="0">
                <a:solidFill>
                  <a:schemeClr val="bg1"/>
                </a:solidFill>
                <a:cs typeface="AL-Mohanad Bold" pitchFamily="2" charset="-78"/>
              </a:rPr>
              <a:t>الألفاظ والعبارات  :</a:t>
            </a: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9700">
                                            <p:txEl>
                                              <p:pRg st="2" end="2"/>
                                            </p:txEl>
                                          </p:spTgt>
                                        </p:tgtEl>
                                        <p:attrNameLst>
                                          <p:attrName>style.visibility</p:attrName>
                                        </p:attrNameLst>
                                      </p:cBhvr>
                                      <p:to>
                                        <p:strVal val="visible"/>
                                      </p:to>
                                    </p:set>
                                    <p:anim calcmode="lin" valueType="num">
                                      <p:cBhvr>
                                        <p:cTn id="7" dur="1000" fill="hold"/>
                                        <p:tgtEl>
                                          <p:spTgt spid="29700">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2970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7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0724" name="Rectangle 1"/>
          <p:cNvSpPr>
            <a:spLocks noChangeArrowheads="1"/>
          </p:cNvSpPr>
          <p:nvPr/>
        </p:nvSpPr>
        <p:spPr bwMode="auto">
          <a:xfrm>
            <a:off x="1428750" y="1000125"/>
            <a:ext cx="7500938" cy="5448300"/>
          </a:xfrm>
          <a:prstGeom prst="rect">
            <a:avLst/>
          </a:prstGeom>
          <a:noFill/>
          <a:ln w="9525">
            <a:noFill/>
            <a:miter lim="800000"/>
            <a:headEnd/>
            <a:tailEnd/>
          </a:ln>
        </p:spPr>
        <p:txBody>
          <a:bodyPr anchor="ctr">
            <a:spAutoFit/>
          </a:bodyPr>
          <a:lstStyle/>
          <a:p>
            <a:pPr algn="just" eaLnBrk="0" hangingPunct="0">
              <a:buFont typeface="Arial" pitchFamily="34" charset="0"/>
              <a:buChar char="•"/>
              <a:tabLst>
                <a:tab pos="90488" algn="l"/>
              </a:tabLst>
              <a:defRPr/>
            </a:pPr>
            <a:r>
              <a:rPr lang="ar-SA" sz="3200" dirty="0">
                <a:solidFill>
                  <a:srgbClr val="0097CC"/>
                </a:solidFill>
                <a:cs typeface="AL-Mohanad Bold" pitchFamily="2" charset="-78"/>
              </a:rPr>
              <a:t>وأيضا صيغة </a:t>
            </a:r>
            <a:r>
              <a:rPr lang="ar-SA" sz="3200" dirty="0">
                <a:solidFill>
                  <a:srgbClr val="FF1966"/>
                </a:solidFill>
                <a:effectLst>
                  <a:outerShdw blurRad="38100" dist="38100" dir="2700000" algn="tl">
                    <a:srgbClr val="000000">
                      <a:alpha val="43137"/>
                    </a:srgbClr>
                  </a:outerShdw>
                </a:effectLst>
                <a:cs typeface="AL-Mohanad Bold" pitchFamily="2" charset="-78"/>
              </a:rPr>
              <a:t>الوصف باسم الفاعل المتكررة </a:t>
            </a:r>
            <a:r>
              <a:rPr lang="ar-SA" sz="3200" dirty="0">
                <a:solidFill>
                  <a:srgbClr val="0097CC"/>
                </a:solidFill>
                <a:cs typeface="AL-Mohanad Bold" pitchFamily="2" charset="-78"/>
              </a:rPr>
              <a:t>في الأبيات : متفرد......شاك إلى البحر.... ثاو على صخر أصم... كلها ذات </a:t>
            </a:r>
            <a:r>
              <a:rPr lang="ar-SA" sz="3200" dirty="0">
                <a:solidFill>
                  <a:srgbClr val="FF1966"/>
                </a:solidFill>
                <a:effectLst>
                  <a:outerShdw blurRad="38100" dist="38100" dir="2700000" algn="tl">
                    <a:srgbClr val="000000">
                      <a:alpha val="43137"/>
                    </a:srgbClr>
                  </a:outerShdw>
                </a:effectLst>
                <a:cs typeface="AL-Mohanad Bold" pitchFamily="2" charset="-78"/>
              </a:rPr>
              <a:t>إيحاءات معبرة</a:t>
            </a:r>
            <a:r>
              <a:rPr lang="ar-SA" sz="3200" dirty="0">
                <a:solidFill>
                  <a:srgbClr val="0097CC"/>
                </a:solidFill>
                <a:cs typeface="AL-Mohanad Bold" pitchFamily="2" charset="-78"/>
              </a:rPr>
              <a:t> تصور ثبات اهتياج الخاطر ، وتمكن الحيرة ، واستحكام البلاء ، وضياع الأمل .</a:t>
            </a:r>
            <a:endParaRPr lang="ar-SA" sz="3200" dirty="0">
              <a:solidFill>
                <a:srgbClr val="0097CC"/>
              </a:solidFill>
              <a:latin typeface="Calibri" pitchFamily="34" charset="0"/>
              <a:cs typeface="AL-Mohanad Bold" pitchFamily="2" charset="-78"/>
            </a:endParaRPr>
          </a:p>
          <a:p>
            <a:pPr algn="just" rtl="0" eaLnBrk="0" hangingPunct="0">
              <a:tabLst>
                <a:tab pos="90488" algn="l"/>
              </a:tabLst>
              <a:defRPr/>
            </a:pPr>
            <a:endParaRPr lang="ar-SA" sz="1400" dirty="0" err="1">
              <a:solidFill>
                <a:srgbClr val="0097CC"/>
              </a:solidFill>
              <a:latin typeface="Calibri" pitchFamily="34" charset="0"/>
              <a:cs typeface="AL-Mohanad Bold" pitchFamily="2" charset="-78"/>
            </a:endParaRPr>
          </a:p>
          <a:p>
            <a:pPr algn="just" rtl="0" eaLnBrk="0" hangingPunct="0">
              <a:tabLst>
                <a:tab pos="90488" algn="l"/>
              </a:tabLst>
              <a:defRPr/>
            </a:pPr>
            <a:r>
              <a:rPr lang="ar-SA" sz="3200" dirty="0">
                <a:solidFill>
                  <a:srgbClr val="FF1966"/>
                </a:solidFill>
                <a:effectLst>
                  <a:outerShdw blurRad="38100" dist="38100" dir="2700000" algn="tl">
                    <a:srgbClr val="000000">
                      <a:alpha val="43137"/>
                    </a:srgbClr>
                  </a:outerShdw>
                </a:effectLst>
                <a:latin typeface="Calibri" pitchFamily="34" charset="0"/>
                <a:cs typeface="AL-Mohanad Bold" pitchFamily="2" charset="-78"/>
              </a:rPr>
              <a:t>وتأمل(</a:t>
            </a:r>
            <a:r>
              <a:rPr lang="ar-SA" sz="3200" dirty="0">
                <a:solidFill>
                  <a:srgbClr val="0097CC"/>
                </a:solidFill>
                <a:latin typeface="Calibri" pitchFamily="34" charset="0"/>
                <a:cs typeface="AL-Mohanad Bold" pitchFamily="2" charset="-78"/>
              </a:rPr>
              <a:t> شاك )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 اضطراب خواطري)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 ثاو )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(ينتابها )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a:t>
            </a:r>
            <a:r>
              <a:rPr lang="ar-SA" sz="3200" dirty="0" err="1">
                <a:solidFill>
                  <a:srgbClr val="0097CC"/>
                </a:solidFill>
                <a:latin typeface="Calibri" pitchFamily="34" charset="0"/>
                <a:cs typeface="AL-Mohanad Bold" pitchFamily="2" charset="-78"/>
              </a:rPr>
              <a:t>مكارهي</a:t>
            </a:r>
            <a:r>
              <a:rPr lang="ar-SA" sz="3200" dirty="0">
                <a:solidFill>
                  <a:srgbClr val="0097CC"/>
                </a:solidFill>
                <a:latin typeface="Calibri" pitchFamily="34" charset="0"/>
                <a:cs typeface="AL-Mohanad Bold" pitchFamily="2" charset="-78"/>
              </a:rPr>
              <a:t> )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 السقم)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 ( ضائق)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 كمدا ) </a:t>
            </a:r>
            <a:r>
              <a:rPr lang="ar-SA" sz="3200" dirty="0" err="1">
                <a:solidFill>
                  <a:srgbClr val="0097CC"/>
                </a:solidFill>
                <a:latin typeface="Calibri" pitchFamily="34" charset="0"/>
                <a:cs typeface="AL-Mohanad Bold" pitchFamily="2" charset="-78"/>
              </a:rPr>
              <a:t>و</a:t>
            </a:r>
            <a:r>
              <a:rPr lang="ar-SA" sz="3200" dirty="0">
                <a:solidFill>
                  <a:srgbClr val="0097CC"/>
                </a:solidFill>
                <a:latin typeface="Calibri" pitchFamily="34" charset="0"/>
                <a:cs typeface="AL-Mohanad Bold" pitchFamily="2" charset="-78"/>
              </a:rPr>
              <a:t>( كدرة ) يطالعك جو نفسي كئيب يلف الشاعر من كل جانب !</a:t>
            </a:r>
          </a:p>
          <a:p>
            <a:pPr algn="just" rtl="0" eaLnBrk="0" hangingPunct="0">
              <a:tabLst>
                <a:tab pos="90488" algn="l"/>
              </a:tabLst>
              <a:defRPr/>
            </a:pPr>
            <a:r>
              <a:rPr lang="ar-SA" sz="1400" dirty="0">
                <a:solidFill>
                  <a:srgbClr val="0097CC"/>
                </a:solidFill>
                <a:latin typeface="Calibri" pitchFamily="34" charset="0"/>
                <a:cs typeface="AL-Mohanad Bold" pitchFamily="2" charset="-78"/>
              </a:rPr>
              <a:t> </a:t>
            </a:r>
          </a:p>
          <a:p>
            <a:pPr rtl="0" eaLnBrk="0" hangingPunct="0">
              <a:tabLst>
                <a:tab pos="90488" algn="l"/>
              </a:tabLst>
              <a:defRPr/>
            </a:pPr>
            <a:r>
              <a:rPr lang="ar-SA" sz="3200" dirty="0">
                <a:solidFill>
                  <a:srgbClr val="0097CC"/>
                </a:solidFill>
                <a:latin typeface="Calibri" pitchFamily="34" charset="0"/>
                <a:cs typeface="AL-Mohanad Bold" pitchFamily="2" charset="-78"/>
              </a:rPr>
              <a:t>كما أن تخصيص ضيق الصدر بساعة الإمساء طبيعة بشرية منذ القدم فالمساء ينذر بقدوم الليل الذي يهجم على القلوب بجيوش الهموم </a:t>
            </a:r>
            <a:r>
              <a:rPr lang="ar-SA" dirty="0">
                <a:solidFill>
                  <a:srgbClr val="262626"/>
                </a:solidFill>
                <a:latin typeface="Calibri" pitchFamily="34" charset="0"/>
              </a:rPr>
              <a:t>. </a:t>
            </a:r>
          </a:p>
        </p:txBody>
      </p:sp>
      <p:sp>
        <p:nvSpPr>
          <p:cNvPr id="5" name="مستطيل 4"/>
          <p:cNvSpPr/>
          <p:nvPr/>
        </p:nvSpPr>
        <p:spPr>
          <a:xfrm>
            <a:off x="5286380" y="214290"/>
            <a:ext cx="3357586"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a:defRPr/>
            </a:pPr>
            <a:r>
              <a:rPr lang="ar-SA" sz="3600" dirty="0">
                <a:solidFill>
                  <a:schemeClr val="bg1"/>
                </a:solidFill>
                <a:cs typeface="AL-Mohanad Bold" pitchFamily="2" charset="-78"/>
              </a:rPr>
              <a:t>الألفاظ والعبارات  :</a:t>
            </a: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0724">
                                            <p:txEl>
                                              <p:pRg st="2" end="2"/>
                                            </p:txEl>
                                          </p:spTgt>
                                        </p:tgtEl>
                                        <p:attrNameLst>
                                          <p:attrName>style.visibility</p:attrName>
                                        </p:attrNameLst>
                                      </p:cBhvr>
                                      <p:to>
                                        <p:strVal val="visible"/>
                                      </p:to>
                                    </p:set>
                                    <p:anim calcmode="lin" valueType="num">
                                      <p:cBhvr>
                                        <p:cTn id="7" dur="1000" fill="hold"/>
                                        <p:tgtEl>
                                          <p:spTgt spid="30724">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072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2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0724">
                                            <p:txEl>
                                              <p:pRg st="4" end="4"/>
                                            </p:txEl>
                                          </p:spTgt>
                                        </p:tgtEl>
                                        <p:attrNameLst>
                                          <p:attrName>style.visibility</p:attrName>
                                        </p:attrNameLst>
                                      </p:cBhvr>
                                      <p:to>
                                        <p:strVal val="visible"/>
                                      </p:to>
                                    </p:set>
                                    <p:anim calcmode="lin" valueType="num">
                                      <p:cBhvr>
                                        <p:cTn id="14" dur="1000" fill="hold"/>
                                        <p:tgtEl>
                                          <p:spTgt spid="30724">
                                            <p:txEl>
                                              <p:pRg st="4" end="4"/>
                                            </p:txEl>
                                          </p:spTgt>
                                        </p:tgtEl>
                                        <p:attrNameLst>
                                          <p:attrName>ppt_w</p:attrName>
                                        </p:attrNameLst>
                                      </p:cBhvr>
                                      <p:tavLst>
                                        <p:tav tm="0">
                                          <p:val>
                                            <p:fltVal val="0"/>
                                          </p:val>
                                        </p:tav>
                                        <p:tav tm="100000">
                                          <p:val>
                                            <p:strVal val="#ppt_w"/>
                                          </p:val>
                                        </p:tav>
                                      </p:tavLst>
                                    </p:anim>
                                    <p:anim calcmode="lin" valueType="num">
                                      <p:cBhvr>
                                        <p:cTn id="15" dur="1000" fill="hold"/>
                                        <p:tgtEl>
                                          <p:spTgt spid="30724">
                                            <p:txEl>
                                              <p:pRg st="4" end="4"/>
                                            </p:txEl>
                                          </p:spTgt>
                                        </p:tgtEl>
                                        <p:attrNameLst>
                                          <p:attrName>ppt_h</p:attrName>
                                        </p:attrNameLst>
                                      </p:cBhvr>
                                      <p:tavLst>
                                        <p:tav tm="0">
                                          <p:val>
                                            <p:fltVal val="0"/>
                                          </p:val>
                                        </p:tav>
                                        <p:tav tm="100000">
                                          <p:val>
                                            <p:strVal val="#ppt_h"/>
                                          </p:val>
                                        </p:tav>
                                      </p:tavLst>
                                    </p:anim>
                                    <p:animEffect transition="in" filter="fade">
                                      <p:cBhvr>
                                        <p:cTn id="16" dur="1000"/>
                                        <p:tgtEl>
                                          <p:spTgt spid="307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1748" name="Rectangle 1"/>
          <p:cNvSpPr>
            <a:spLocks noChangeArrowheads="1"/>
          </p:cNvSpPr>
          <p:nvPr/>
        </p:nvSpPr>
        <p:spPr bwMode="auto">
          <a:xfrm>
            <a:off x="1714500" y="500063"/>
            <a:ext cx="7215188" cy="4524375"/>
          </a:xfrm>
          <a:prstGeom prst="rect">
            <a:avLst/>
          </a:prstGeom>
          <a:noFill/>
          <a:ln w="9525">
            <a:noFill/>
            <a:miter lim="800000"/>
            <a:headEnd/>
            <a:tailEnd/>
          </a:ln>
        </p:spPr>
        <p:txBody>
          <a:bodyPr anchor="ctr">
            <a:spAutoFit/>
          </a:bodyPr>
          <a:lstStyle/>
          <a:p>
            <a:pPr indent="88900" algn="justLow" eaLnBrk="0" hangingPunct="0">
              <a:defRPr/>
            </a:pPr>
            <a:r>
              <a:rPr lang="ar-SA" sz="3200" dirty="0">
                <a:solidFill>
                  <a:srgbClr val="0097CC"/>
                </a:solidFill>
                <a:cs typeface="AL-Mohanad Bold" pitchFamily="2" charset="-78"/>
              </a:rPr>
              <a:t>ثم انظر إلى </a:t>
            </a:r>
            <a:r>
              <a:rPr lang="ar-SA" sz="3200" dirty="0">
                <a:solidFill>
                  <a:srgbClr val="FF1966"/>
                </a:solidFill>
                <a:effectLst>
                  <a:outerShdw blurRad="38100" dist="38100" dir="2700000" algn="tl">
                    <a:srgbClr val="000000">
                      <a:alpha val="43137"/>
                    </a:srgbClr>
                  </a:outerShdw>
                </a:effectLst>
                <a:cs typeface="AL-Mohanad Bold" pitchFamily="2" charset="-78"/>
              </a:rPr>
              <a:t>حسن التقسيم </a:t>
            </a:r>
            <a:r>
              <a:rPr lang="ar-SA" sz="3200" dirty="0">
                <a:solidFill>
                  <a:srgbClr val="0097CC"/>
                </a:solidFill>
                <a:cs typeface="AL-Mohanad Bold" pitchFamily="2" charset="-78"/>
              </a:rPr>
              <a:t>في هذه الجمل المتناسقة :     ( </a:t>
            </a:r>
            <a:r>
              <a:rPr lang="ar-SA" sz="3200" dirty="0">
                <a:solidFill>
                  <a:srgbClr val="EE004F"/>
                </a:solidFill>
                <a:cs typeface="AL-Mohanad Bold" pitchFamily="2" charset="-78"/>
              </a:rPr>
              <a:t>متفرد</a:t>
            </a:r>
            <a:r>
              <a:rPr lang="ar-SA" sz="3200" dirty="0">
                <a:solidFill>
                  <a:srgbClr val="0097CC"/>
                </a:solidFill>
                <a:cs typeface="AL-Mohanad Bold" pitchFamily="2" charset="-78"/>
              </a:rPr>
              <a:t> بصبابتي ، </a:t>
            </a:r>
            <a:r>
              <a:rPr lang="ar-SA" sz="3200" dirty="0">
                <a:solidFill>
                  <a:srgbClr val="EE004F"/>
                </a:solidFill>
                <a:cs typeface="AL-Mohanad Bold" pitchFamily="2" charset="-78"/>
              </a:rPr>
              <a:t>متفرد </a:t>
            </a:r>
            <a:r>
              <a:rPr lang="ar-SA" sz="3200" dirty="0">
                <a:solidFill>
                  <a:srgbClr val="0097CC"/>
                </a:solidFill>
                <a:cs typeface="AL-Mohanad Bold" pitchFamily="2" charset="-78"/>
              </a:rPr>
              <a:t>بكآبتي ، </a:t>
            </a:r>
            <a:r>
              <a:rPr lang="ar-SA" sz="3200" dirty="0">
                <a:solidFill>
                  <a:srgbClr val="EE004F"/>
                </a:solidFill>
                <a:cs typeface="AL-Mohanad Bold" pitchFamily="2" charset="-78"/>
              </a:rPr>
              <a:t>متفرد</a:t>
            </a:r>
            <a:r>
              <a:rPr lang="ar-SA" sz="3200" dirty="0">
                <a:solidFill>
                  <a:srgbClr val="0097CC"/>
                </a:solidFill>
                <a:cs typeface="AL-Mohanad Bold" pitchFamily="2" charset="-78"/>
              </a:rPr>
              <a:t> بعنائي ) لتجد الموسيقى واضحة ، وإضافة كل منها إلى ياء المتكلم للإيحاء بأنه ألمٌ خاص ، ثم تكرار كلمة متفرد لتوكيد هذا الشعور بالألم ... </a:t>
            </a:r>
          </a:p>
          <a:p>
            <a:pPr indent="88900" algn="justLow" eaLnBrk="0" hangingPunct="0">
              <a:defRPr/>
            </a:pPr>
            <a:endParaRPr lang="en-US" sz="3200" dirty="0">
              <a:solidFill>
                <a:srgbClr val="0097CC"/>
              </a:solidFill>
              <a:cs typeface="AL-Mohanad Bold" pitchFamily="2" charset="-78"/>
            </a:endParaRPr>
          </a:p>
          <a:p>
            <a:pPr indent="88900" algn="justLow" eaLnBrk="0" hangingPunct="0">
              <a:defRPr/>
            </a:pPr>
            <a:r>
              <a:rPr lang="ar-SA" sz="3200" dirty="0">
                <a:solidFill>
                  <a:srgbClr val="0097CC"/>
                </a:solidFill>
                <a:cs typeface="AL-Mohanad Bold" pitchFamily="2" charset="-78"/>
              </a:rPr>
              <a:t>وفي المقطع الأخير  أيضًا جاءت </a:t>
            </a:r>
            <a:r>
              <a:rPr lang="ar-SA" sz="3200" dirty="0">
                <a:solidFill>
                  <a:srgbClr val="FF1966"/>
                </a:solidFill>
                <a:effectLst>
                  <a:outerShdw blurRad="38100" dist="38100" dir="2700000" algn="tl">
                    <a:srgbClr val="000000">
                      <a:alpha val="43137"/>
                    </a:srgbClr>
                  </a:outerShdw>
                </a:effectLst>
                <a:cs typeface="AL-Mohanad Bold" pitchFamily="2" charset="-78"/>
              </a:rPr>
              <a:t>الألفاظ موحية بالحزن </a:t>
            </a:r>
            <a:r>
              <a:rPr lang="ar-SA" sz="3200" dirty="0">
                <a:solidFill>
                  <a:srgbClr val="0097CC"/>
                </a:solidFill>
                <a:cs typeface="AL-Mohanad Bold" pitchFamily="2" charset="-78"/>
              </a:rPr>
              <a:t>مثل ( عبرة ، نزعا ، صرعة ، مآتم ، كلمى ، دامية ، دمعة،رثائي ) وكلها تتعاون في التعبير عن آلام  الشاعر </a:t>
            </a:r>
            <a:r>
              <a:rPr lang="ar-SA" dirty="0">
                <a:solidFill>
                  <a:srgbClr val="262626"/>
                </a:solidFill>
              </a:rPr>
              <a:t>.</a:t>
            </a:r>
            <a:endParaRPr lang="ar-SA" dirty="0"/>
          </a:p>
        </p:txBody>
      </p:sp>
      <p:sp>
        <p:nvSpPr>
          <p:cNvPr id="5" name="مستطيل 4"/>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1748">
                                            <p:txEl>
                                              <p:pRg st="2" end="2"/>
                                            </p:txEl>
                                          </p:spTgt>
                                        </p:tgtEl>
                                        <p:attrNameLst>
                                          <p:attrName>style.visibility</p:attrName>
                                        </p:attrNameLst>
                                      </p:cBhvr>
                                      <p:to>
                                        <p:strVal val="visible"/>
                                      </p:to>
                                    </p:set>
                                    <p:anim calcmode="lin" valueType="num">
                                      <p:cBhvr>
                                        <p:cTn id="7" dur="1000" fill="hold"/>
                                        <p:tgtEl>
                                          <p:spTgt spid="31748">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174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17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2772" name="Rectangle 1"/>
          <p:cNvSpPr>
            <a:spLocks noChangeArrowheads="1"/>
          </p:cNvSpPr>
          <p:nvPr/>
        </p:nvSpPr>
        <p:spPr bwMode="auto">
          <a:xfrm>
            <a:off x="1428750" y="642938"/>
            <a:ext cx="7500938" cy="5940425"/>
          </a:xfrm>
          <a:prstGeom prst="rect">
            <a:avLst/>
          </a:prstGeom>
          <a:noFill/>
          <a:ln w="9525">
            <a:noFill/>
            <a:miter lim="800000"/>
            <a:headEnd/>
            <a:tailEnd/>
          </a:ln>
        </p:spPr>
        <p:txBody>
          <a:bodyPr anchor="ctr">
            <a:spAutoFit/>
          </a:bodyPr>
          <a:lstStyle/>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مزيج من التقرير والتصوير </a:t>
            </a:r>
            <a:r>
              <a:rPr lang="ar-SA" sz="3200" dirty="0">
                <a:solidFill>
                  <a:srgbClr val="0097CC"/>
                </a:solidFill>
                <a:cs typeface="AL-Mohanad Bold" pitchFamily="2" charset="-78"/>
              </a:rPr>
              <a:t>، أغلبه خبري لتقرير المعنى ، والإنشائي قليل يتمثل في: أيلطف النيران طيب هواء؟ استفهام للنفي والاستبعاد. ليت لي قلبا كهذي الصخرة الصماء تمني يصور قوة المعاناة .. يا للغروب ! نداء للتعجب، أو ليس نزعاً للنهار وصرعة للشمس ؟ أو ليْس طمسا لليقين ...؟ أو ليس محوا للوجود ..؟ </a:t>
            </a:r>
            <a:r>
              <a:rPr lang="ar-SA" sz="3200" dirty="0">
                <a:solidFill>
                  <a:srgbClr val="FF1966"/>
                </a:solidFill>
                <a:effectLst>
                  <a:outerShdw blurRad="38100" dist="38100" dir="2700000" algn="tl">
                    <a:srgbClr val="000000">
                      <a:alpha val="43137"/>
                    </a:srgbClr>
                  </a:outerShdw>
                </a:effectLst>
                <a:cs typeface="AL-Mohanad Bold" pitchFamily="2" charset="-78"/>
              </a:rPr>
              <a:t>كلها جمل استفهامية للتقرير  ، تؤدي دورها في شد القارئ وإثارة المشاعر ، وإبراز معاناة الشاعر .... !</a:t>
            </a:r>
            <a:endParaRPr lang="en-US" sz="1200" dirty="0">
              <a:solidFill>
                <a:srgbClr val="FF1966"/>
              </a:solidFill>
              <a:effectLst>
                <a:outerShdw blurRad="38100" dist="38100" dir="2700000" algn="tl">
                  <a:srgbClr val="000000">
                    <a:alpha val="43137"/>
                  </a:srgbClr>
                </a:outerShdw>
              </a:effectLst>
              <a:cs typeface="AL-Mohanad Bold" pitchFamily="2" charset="-78"/>
            </a:endParaRPr>
          </a:p>
        </p:txBody>
      </p:sp>
      <p:sp>
        <p:nvSpPr>
          <p:cNvPr id="5" name="مستطيل 4"/>
          <p:cNvSpPr/>
          <p:nvPr/>
        </p:nvSpPr>
        <p:spPr>
          <a:xfrm>
            <a:off x="5143504" y="214290"/>
            <a:ext cx="3357586"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88900" algn="ctr" eaLnBrk="0" hangingPunct="0">
              <a:defRPr/>
            </a:pPr>
            <a:r>
              <a:rPr lang="ar-SA" sz="3600" dirty="0">
                <a:solidFill>
                  <a:schemeClr val="bg1"/>
                </a:solidFill>
                <a:cs typeface="AL-Mohanad Bold" pitchFamily="2" charset="-78"/>
              </a:rPr>
              <a:t>الأسلوب :  </a:t>
            </a:r>
            <a:endParaRPr lang="en-US" sz="3600" dirty="0">
              <a:solidFill>
                <a:schemeClr val="bg1"/>
              </a:solidFill>
              <a:cs typeface="AL-Mohanad Bold" pitchFamily="2" charset="-78"/>
            </a:endParaRP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 calcmode="lin" valueType="num">
                                      <p:cBhvr>
                                        <p:cTn id="7" dur="1000" fill="hold"/>
                                        <p:tgtEl>
                                          <p:spTgt spid="3277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277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27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2772" name="Rectangle 1"/>
          <p:cNvSpPr>
            <a:spLocks noChangeArrowheads="1"/>
          </p:cNvSpPr>
          <p:nvPr/>
        </p:nvSpPr>
        <p:spPr bwMode="auto">
          <a:xfrm>
            <a:off x="1428750" y="1285875"/>
            <a:ext cx="7429500" cy="4103688"/>
          </a:xfrm>
          <a:prstGeom prst="rect">
            <a:avLst/>
          </a:prstGeom>
          <a:noFill/>
          <a:ln w="9525">
            <a:noFill/>
            <a:miter lim="800000"/>
            <a:headEnd/>
            <a:tailEnd/>
          </a:ln>
        </p:spPr>
        <p:txBody>
          <a:bodyPr anchor="ctr">
            <a:spAutoFit/>
          </a:bodyPr>
          <a:lstStyle/>
          <a:p>
            <a:pPr indent="88900" eaLnBrk="0" hangingPunct="0">
              <a:defRPr/>
            </a:pPr>
            <a:endParaRPr lang="en-US" sz="1200" dirty="0">
              <a:solidFill>
                <a:srgbClr val="FF1966"/>
              </a:solidFill>
              <a:effectLst>
                <a:outerShdw blurRad="38100" dist="38100" dir="2700000" algn="tl">
                  <a:srgbClr val="000000">
                    <a:alpha val="43137"/>
                  </a:srgbClr>
                </a:outerShdw>
              </a:effectLst>
              <a:cs typeface="AL-Mohanad Bold" pitchFamily="2" charset="-78"/>
            </a:endParaRPr>
          </a:p>
          <a:p>
            <a:pPr indent="88900" eaLnBrk="0" hangingPunct="0">
              <a:lnSpc>
                <a:spcPct val="150000"/>
              </a:lnSpc>
              <a:defRPr/>
            </a:pPr>
            <a:r>
              <a:rPr lang="ar-SA" sz="3000" dirty="0">
                <a:solidFill>
                  <a:srgbClr val="0097CC"/>
                </a:solidFill>
                <a:cs typeface="AL-Mohanad Bold" pitchFamily="2" charset="-78"/>
              </a:rPr>
              <a:t>وعلى الرغم من حرص الشاعر على الألفاظ الموحية المعبرة </a:t>
            </a:r>
            <a:r>
              <a:rPr lang="ar-SA" sz="3000" dirty="0">
                <a:solidFill>
                  <a:srgbClr val="FF1966"/>
                </a:solidFill>
                <a:effectLst>
                  <a:outerShdw blurRad="38100" dist="38100" dir="2700000" algn="tl">
                    <a:srgbClr val="000000">
                      <a:alpha val="43137"/>
                    </a:srgbClr>
                  </a:outerShdw>
                </a:effectLst>
                <a:cs typeface="AL-Mohanad Bold" pitchFamily="2" charset="-78"/>
              </a:rPr>
              <a:t>جاءت بعض الألفاظ قلقة </a:t>
            </a:r>
            <a:r>
              <a:rPr lang="ar-SA" sz="3000" dirty="0">
                <a:solidFill>
                  <a:srgbClr val="0097CC"/>
                </a:solidFill>
                <a:cs typeface="AL-Mohanad Bold" pitchFamily="2" charset="-78"/>
              </a:rPr>
              <a:t>في مكانها مثل : أحشائي دون قلبي أو صدري ، </a:t>
            </a:r>
            <a:r>
              <a:rPr lang="ar-SA" sz="3000" dirty="0" err="1">
                <a:solidFill>
                  <a:srgbClr val="0097CC"/>
                </a:solidFill>
                <a:cs typeface="AL-Mohanad Bold" pitchFamily="2" charset="-78"/>
              </a:rPr>
              <a:t>وإزائي</a:t>
            </a:r>
            <a:r>
              <a:rPr lang="ar-SA" sz="3000" dirty="0">
                <a:solidFill>
                  <a:srgbClr val="0097CC"/>
                </a:solidFill>
                <a:cs typeface="AL-Mohanad Bold" pitchFamily="2" charset="-78"/>
              </a:rPr>
              <a:t> جاءت حشوا ؛ لأن كلمة ( تجاه </a:t>
            </a:r>
            <a:r>
              <a:rPr lang="ar-SA" sz="3000" dirty="0" err="1">
                <a:solidFill>
                  <a:srgbClr val="0097CC"/>
                </a:solidFill>
                <a:cs typeface="AL-Mohanad Bold" pitchFamily="2" charset="-78"/>
              </a:rPr>
              <a:t>نواظري</a:t>
            </a:r>
            <a:r>
              <a:rPr lang="ar-SA" sz="3000" dirty="0">
                <a:solidFill>
                  <a:srgbClr val="0097CC"/>
                </a:solidFill>
                <a:cs typeface="AL-Mohanad Bold" pitchFamily="2" charset="-78"/>
              </a:rPr>
              <a:t> ) أدت المعنى ، ولكن استدعتها القافية ليس إلاَّّ ! وبعض الكلمات لم </a:t>
            </a:r>
            <a:r>
              <a:rPr lang="ar-SA" sz="3000" dirty="0" err="1">
                <a:solidFill>
                  <a:srgbClr val="0097CC"/>
                </a:solidFill>
                <a:cs typeface="AL-Mohanad Bold" pitchFamily="2" charset="-78"/>
              </a:rPr>
              <a:t>تلائم</a:t>
            </a:r>
            <a:r>
              <a:rPr lang="ar-SA" sz="3000" dirty="0">
                <a:solidFill>
                  <a:srgbClr val="0097CC"/>
                </a:solidFill>
                <a:cs typeface="AL-Mohanad Bold" pitchFamily="2" charset="-78"/>
              </a:rPr>
              <a:t> الجو النفسي للقصيدة مثل : الذهب ، والياقوت الأحمر!</a:t>
            </a:r>
            <a:endParaRPr lang="en-US" sz="3000" dirty="0">
              <a:solidFill>
                <a:srgbClr val="0097CC"/>
              </a:solidFill>
              <a:cs typeface="AL-Mohanad Bold" pitchFamily="2" charset="-78"/>
            </a:endParaRPr>
          </a:p>
          <a:p>
            <a:pPr indent="88900" rtl="0" eaLnBrk="0" hangingPunct="0">
              <a:lnSpc>
                <a:spcPct val="150000"/>
              </a:lnSpc>
              <a:defRPr/>
            </a:pPr>
            <a:endParaRPr lang="en-US" dirty="0">
              <a:solidFill>
                <a:srgbClr val="0097CC"/>
              </a:solidFill>
              <a:cs typeface="AL-Mohanad Bold" pitchFamily="2" charset="-78"/>
            </a:endParaRPr>
          </a:p>
        </p:txBody>
      </p:sp>
      <p:sp>
        <p:nvSpPr>
          <p:cNvPr id="5" name="مستطيل 4"/>
          <p:cNvSpPr/>
          <p:nvPr/>
        </p:nvSpPr>
        <p:spPr>
          <a:xfrm>
            <a:off x="5143504" y="428604"/>
            <a:ext cx="3357586"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88900" algn="ctr" eaLnBrk="0" hangingPunct="0">
              <a:defRPr/>
            </a:pPr>
            <a:r>
              <a:rPr lang="ar-SA" sz="3600" dirty="0">
                <a:solidFill>
                  <a:schemeClr val="bg1"/>
                </a:solidFill>
                <a:cs typeface="AL-Mohanad Bold" pitchFamily="2" charset="-78"/>
              </a:rPr>
              <a:t>الأسلوب :  </a:t>
            </a:r>
            <a:endParaRPr lang="en-US" sz="3600" dirty="0">
              <a:solidFill>
                <a:schemeClr val="bg1"/>
              </a:solidFill>
              <a:cs typeface="AL-Mohanad Bold" pitchFamily="2" charset="-78"/>
            </a:endParaRP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2772">
                                            <p:txEl>
                                              <p:pRg st="1" end="1"/>
                                            </p:txEl>
                                          </p:spTgt>
                                        </p:tgtEl>
                                        <p:attrNameLst>
                                          <p:attrName>style.visibility</p:attrName>
                                        </p:attrNameLst>
                                      </p:cBhvr>
                                      <p:to>
                                        <p:strVal val="visible"/>
                                      </p:to>
                                    </p:set>
                                    <p:anim calcmode="lin" valueType="num">
                                      <p:cBhvr>
                                        <p:cTn id="7" dur="1000" fill="hold"/>
                                        <p:tgtEl>
                                          <p:spTgt spid="32772">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2772">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327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3796" name="Rectangle 1"/>
          <p:cNvSpPr>
            <a:spLocks noChangeArrowheads="1"/>
          </p:cNvSpPr>
          <p:nvPr/>
        </p:nvSpPr>
        <p:spPr bwMode="auto">
          <a:xfrm>
            <a:off x="1714500" y="1071563"/>
            <a:ext cx="7072313" cy="4986337"/>
          </a:xfrm>
          <a:prstGeom prst="rect">
            <a:avLst/>
          </a:prstGeom>
          <a:noFill/>
          <a:ln w="9525">
            <a:noFill/>
            <a:miter lim="800000"/>
            <a:headEnd/>
            <a:tailEnd/>
          </a:ln>
        </p:spPr>
        <p:txBody>
          <a:bodyPr anchor="ctr">
            <a:spAutoFit/>
          </a:bodyPr>
          <a:lstStyle/>
          <a:p>
            <a:pPr indent="88900" algn="justLow" eaLnBrk="0" hangingPunct="0">
              <a:defRPr/>
            </a:pPr>
            <a:r>
              <a:rPr lang="ar-SA" sz="3200" dirty="0">
                <a:solidFill>
                  <a:srgbClr val="0097CC"/>
                </a:solidFill>
                <a:cs typeface="AL-Mohanad Bold" pitchFamily="2" charset="-78"/>
              </a:rPr>
              <a:t>تسيطر على القصيدة عاطفة واحدة هي </a:t>
            </a:r>
            <a:r>
              <a:rPr lang="ar-SA" sz="3200" dirty="0">
                <a:solidFill>
                  <a:srgbClr val="FF1966"/>
                </a:solidFill>
                <a:effectLst>
                  <a:outerShdw blurRad="38100" dist="38100" dir="2700000" algn="tl">
                    <a:srgbClr val="000000">
                      <a:alpha val="43137"/>
                    </a:srgbClr>
                  </a:outerShdw>
                </a:effectLst>
                <a:cs typeface="AL-Mohanad Bold" pitchFamily="2" charset="-78"/>
              </a:rPr>
              <a:t>الحزن والألم</a:t>
            </a:r>
            <a:r>
              <a:rPr lang="ar-SA" sz="3200" dirty="0">
                <a:solidFill>
                  <a:srgbClr val="0097CC"/>
                </a:solidFill>
                <a:cs typeface="AL-Mohanad Bold" pitchFamily="2" charset="-78"/>
              </a:rPr>
              <a:t> التي جاءت قويه عميقة ، محققه وحدة الجو النفسي .</a:t>
            </a:r>
          </a:p>
          <a:p>
            <a:pPr indent="88900" algn="justLow" eaLnBrk="0" hangingPunct="0">
              <a:defRPr/>
            </a:pPr>
            <a:endParaRPr lang="ar-SA" sz="1600" dirty="0">
              <a:solidFill>
                <a:srgbClr val="0097CC"/>
              </a:solidFill>
              <a:cs typeface="AL-Mohanad Bold" pitchFamily="2" charset="-78"/>
            </a:endParaRPr>
          </a:p>
          <a:p>
            <a:pPr indent="88900" algn="justLow" eaLnBrk="0" hangingPunct="0">
              <a:defRPr/>
            </a:pPr>
            <a:r>
              <a:rPr lang="ar-SA" sz="3200" dirty="0">
                <a:solidFill>
                  <a:srgbClr val="0097CC"/>
                </a:solidFill>
                <a:cs typeface="AL-Mohanad Bold" pitchFamily="2" charset="-78"/>
              </a:rPr>
              <a:t>وقد كانت </a:t>
            </a:r>
            <a:r>
              <a:rPr lang="ar-SA" sz="3200" dirty="0">
                <a:solidFill>
                  <a:srgbClr val="FF1966"/>
                </a:solidFill>
                <a:effectLst>
                  <a:outerShdw blurRad="38100" dist="38100" dir="2700000" algn="tl">
                    <a:srgbClr val="000000">
                      <a:alpha val="43137"/>
                    </a:srgbClr>
                  </a:outerShdw>
                </a:effectLst>
                <a:cs typeface="AL-Mohanad Bold" pitchFamily="2" charset="-78"/>
              </a:rPr>
              <a:t>ثائرة مهتاجة</a:t>
            </a:r>
            <a:r>
              <a:rPr lang="ar-SA" sz="3200" dirty="0">
                <a:solidFill>
                  <a:srgbClr val="0097CC"/>
                </a:solidFill>
                <a:cs typeface="AL-Mohanad Bold" pitchFamily="2" charset="-78"/>
              </a:rPr>
              <a:t>، أضفت على عباراته طابعها الغاضب المحبط ؛ إذ يدرك عقله الواعي أسباب مصابه ، ودواعي تعاسته ، ولكن يستعصى على قلبه الواله أن يطاوع العقل في التعزي أو يوافقه على السلوان !! </a:t>
            </a:r>
          </a:p>
          <a:p>
            <a:pPr indent="88900" algn="justLow" eaLnBrk="0" hangingPunct="0">
              <a:defRPr/>
            </a:pPr>
            <a:endParaRPr lang="ar-SA" sz="1400" dirty="0">
              <a:solidFill>
                <a:srgbClr val="0097CC"/>
              </a:solidFill>
              <a:cs typeface="AL-Mohanad Bold" pitchFamily="2" charset="-78"/>
            </a:endParaRPr>
          </a:p>
          <a:p>
            <a:pPr indent="88900" algn="justLow" eaLnBrk="0" hangingPunct="0">
              <a:defRPr/>
            </a:pPr>
            <a:r>
              <a:rPr lang="ar-SA" sz="3200" dirty="0">
                <a:solidFill>
                  <a:srgbClr val="0097CC"/>
                </a:solidFill>
                <a:cs typeface="AL-Mohanad Bold" pitchFamily="2" charset="-78"/>
              </a:rPr>
              <a:t>وهي </a:t>
            </a:r>
            <a:r>
              <a:rPr lang="ar-SA" sz="3200" dirty="0">
                <a:solidFill>
                  <a:srgbClr val="FF1966"/>
                </a:solidFill>
                <a:effectLst>
                  <a:outerShdw blurRad="38100" dist="38100" dir="2700000" algn="tl">
                    <a:srgbClr val="000000">
                      <a:alpha val="43137"/>
                    </a:srgbClr>
                  </a:outerShdw>
                </a:effectLst>
                <a:cs typeface="AL-Mohanad Bold" pitchFamily="2" charset="-78"/>
              </a:rPr>
              <a:t>تقرير للواقع الذي لا يتعلق صاحبه بالوهم </a:t>
            </a:r>
            <a:r>
              <a:rPr lang="ar-SA" sz="3200" dirty="0">
                <a:solidFill>
                  <a:srgbClr val="0097CC"/>
                </a:solidFill>
                <a:cs typeface="AL-Mohanad Bold" pitchFamily="2" charset="-78"/>
              </a:rPr>
              <a:t>، ولا يحلق في آفاق الخيال، يتقبل اليأس في راحة ويتجرع الإحباط حيث لا مكان للأمل !</a:t>
            </a:r>
          </a:p>
        </p:txBody>
      </p:sp>
      <p:sp>
        <p:nvSpPr>
          <p:cNvPr id="5" name="مستطيل 4"/>
          <p:cNvSpPr/>
          <p:nvPr/>
        </p:nvSpPr>
        <p:spPr>
          <a:xfrm>
            <a:off x="4929190" y="285728"/>
            <a:ext cx="3357586"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88900" algn="justLow" eaLnBrk="0" hangingPunct="0">
              <a:defRPr/>
            </a:pPr>
            <a:r>
              <a:rPr lang="ar-SA" sz="3600" dirty="0">
                <a:solidFill>
                  <a:schemeClr val="bg1"/>
                </a:solidFill>
                <a:cs typeface="AL-Mohanad Bold" pitchFamily="2" charset="-78"/>
              </a:rPr>
              <a:t>عاطفة الشاعر :</a:t>
            </a:r>
            <a:endParaRPr lang="en-US" sz="3600" dirty="0">
              <a:solidFill>
                <a:schemeClr val="bg1"/>
              </a:solidFill>
              <a:cs typeface="AL-Mohanad Bold" pitchFamily="2" charset="-78"/>
            </a:endParaRP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anim calcmode="lin" valueType="num">
                                      <p:cBhvr>
                                        <p:cTn id="7" dur="1000" fill="hold"/>
                                        <p:tgtEl>
                                          <p:spTgt spid="33796">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379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79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3796">
                                            <p:txEl>
                                              <p:pRg st="2" end="2"/>
                                            </p:txEl>
                                          </p:spTgt>
                                        </p:tgtEl>
                                        <p:attrNameLst>
                                          <p:attrName>style.visibility</p:attrName>
                                        </p:attrNameLst>
                                      </p:cBhvr>
                                      <p:to>
                                        <p:strVal val="visible"/>
                                      </p:to>
                                    </p:set>
                                    <p:anim calcmode="lin" valueType="num">
                                      <p:cBhvr>
                                        <p:cTn id="14" dur="1000" fill="hold"/>
                                        <p:tgtEl>
                                          <p:spTgt spid="33796">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3796">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3379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3796">
                                            <p:txEl>
                                              <p:pRg st="4" end="4"/>
                                            </p:txEl>
                                          </p:spTgt>
                                        </p:tgtEl>
                                        <p:attrNameLst>
                                          <p:attrName>style.visibility</p:attrName>
                                        </p:attrNameLst>
                                      </p:cBhvr>
                                      <p:to>
                                        <p:strVal val="visible"/>
                                      </p:to>
                                    </p:set>
                                    <p:animEffect transition="in" filter="slide(fromBottom)">
                                      <p:cBhvr>
                                        <p:cTn id="21" dur="1000"/>
                                        <p:tgtEl>
                                          <p:spTgt spid="337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4820" name="Rectangle 1"/>
          <p:cNvSpPr>
            <a:spLocks noChangeArrowheads="1"/>
          </p:cNvSpPr>
          <p:nvPr/>
        </p:nvSpPr>
        <p:spPr bwMode="auto">
          <a:xfrm>
            <a:off x="1571625" y="714375"/>
            <a:ext cx="7286625" cy="6002338"/>
          </a:xfrm>
          <a:prstGeom prst="rect">
            <a:avLst/>
          </a:prstGeom>
          <a:noFill/>
          <a:ln w="9525">
            <a:noFill/>
            <a:miter lim="800000"/>
            <a:headEnd/>
            <a:tailEnd/>
          </a:ln>
        </p:spPr>
        <p:txBody>
          <a:bodyPr anchor="ctr">
            <a:spAutoFit/>
          </a:bodyPr>
          <a:lstStyle/>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فالقلب</a:t>
            </a:r>
            <a:r>
              <a:rPr lang="ar-SA" sz="3200" dirty="0">
                <a:solidFill>
                  <a:srgbClr val="0097CC"/>
                </a:solidFill>
                <a:cs typeface="AL-Mohanad Bold" pitchFamily="2" charset="-78"/>
              </a:rPr>
              <a:t> شيءٌ صلب يذوي .</a:t>
            </a:r>
          </a:p>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واستبدادُ البدن والعاطفة </a:t>
            </a:r>
            <a:r>
              <a:rPr lang="ar-SA" sz="3200" dirty="0" err="1">
                <a:solidFill>
                  <a:srgbClr val="FF1966"/>
                </a:solidFill>
                <a:effectLst>
                  <a:outerShdw blurRad="38100" dist="38100" dir="2700000" algn="tl">
                    <a:srgbClr val="000000">
                      <a:alpha val="43137"/>
                    </a:srgbClr>
                  </a:outerShdw>
                </a:effectLst>
                <a:cs typeface="AL-Mohanad Bold" pitchFamily="2" charset="-78"/>
              </a:rPr>
              <a:t>به</a:t>
            </a:r>
            <a:r>
              <a:rPr lang="ar-SA" sz="3200" dirty="0">
                <a:solidFill>
                  <a:srgbClr val="FF1966"/>
                </a:solidFill>
                <a:effectLst>
                  <a:outerShdw blurRad="38100" dist="38100" dir="2700000" algn="tl">
                    <a:srgbClr val="000000">
                      <a:alpha val="43137"/>
                    </a:srgbClr>
                  </a:outerShdw>
                </a:effectLst>
                <a:cs typeface="AL-Mohanad Bold" pitchFamily="2" charset="-78"/>
              </a:rPr>
              <a:t> </a:t>
            </a:r>
            <a:r>
              <a:rPr lang="ar-SA" sz="3200" dirty="0">
                <a:solidFill>
                  <a:srgbClr val="0097CC"/>
                </a:solidFill>
                <a:cs typeface="AL-Mohanad Bold" pitchFamily="2" charset="-78"/>
              </a:rPr>
              <a:t>كاستبدادِ الظلمة .</a:t>
            </a:r>
          </a:p>
          <a:p>
            <a:pPr indent="88900" algn="just" eaLnBrk="0" hangingPunct="0">
              <a:lnSpc>
                <a:spcPct val="150000"/>
              </a:lnSpc>
              <a:defRPr/>
            </a:pPr>
            <a:r>
              <a:rPr lang="ar-SA" sz="3200" dirty="0">
                <a:solidFill>
                  <a:srgbClr val="0097CC"/>
                </a:solidFill>
                <a:cs typeface="AL-Mohanad Bold" pitchFamily="2" charset="-78"/>
              </a:rPr>
              <a:t> </a:t>
            </a:r>
            <a:r>
              <a:rPr lang="ar-SA" sz="3200" dirty="0">
                <a:solidFill>
                  <a:srgbClr val="FF1966"/>
                </a:solidFill>
                <a:effectLst>
                  <a:outerShdw blurRad="38100" dist="38100" dir="2700000" algn="tl">
                    <a:srgbClr val="000000">
                      <a:alpha val="43137"/>
                    </a:srgbClr>
                  </a:outerShdw>
                </a:effectLst>
                <a:cs typeface="AL-Mohanad Bold" pitchFamily="2" charset="-78"/>
              </a:rPr>
              <a:t>ولوعةُ الحب </a:t>
            </a:r>
            <a:r>
              <a:rPr lang="ar-SA" sz="3200" dirty="0">
                <a:solidFill>
                  <a:srgbClr val="0097CC"/>
                </a:solidFill>
                <a:cs typeface="AL-Mohanad Bold" pitchFamily="2" charset="-78"/>
              </a:rPr>
              <a:t>وعذابُه وحرقتُه نيرانٌ تكادُ تحرقه .</a:t>
            </a:r>
          </a:p>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والبحرُ </a:t>
            </a:r>
            <a:r>
              <a:rPr lang="ar-SA" sz="3200" dirty="0">
                <a:solidFill>
                  <a:srgbClr val="0097CC"/>
                </a:solidFill>
                <a:cs typeface="AL-Mohanad Bold" pitchFamily="2" charset="-78"/>
              </a:rPr>
              <a:t>إنسانٌ يتجاوب معه ، وحزين تخفق أمواجه حزنا .</a:t>
            </a:r>
          </a:p>
          <a:p>
            <a:pPr indent="88900" algn="just" eaLnBrk="0" hangingPunct="0">
              <a:lnSpc>
                <a:spcPct val="150000"/>
              </a:lnSpc>
              <a:defRPr/>
            </a:pPr>
            <a:r>
              <a:rPr lang="ar-SA" sz="3200" dirty="0">
                <a:solidFill>
                  <a:srgbClr val="0097CC"/>
                </a:solidFill>
                <a:cs typeface="AL-Mohanad Bold" pitchFamily="2" charset="-78"/>
              </a:rPr>
              <a:t> </a:t>
            </a:r>
            <a:r>
              <a:rPr lang="ar-SA" sz="3200" dirty="0">
                <a:solidFill>
                  <a:srgbClr val="FF1966"/>
                </a:solidFill>
                <a:effectLst>
                  <a:outerShdw blurRad="38100" dist="38100" dir="2700000" algn="tl">
                    <a:srgbClr val="000000">
                      <a:alpha val="43137"/>
                    </a:srgbClr>
                  </a:outerShdw>
                </a:effectLst>
                <a:cs typeface="AL-Mohanad Bold" pitchFamily="2" charset="-78"/>
              </a:rPr>
              <a:t>وللصخرة </a:t>
            </a:r>
            <a:r>
              <a:rPr lang="ar-SA" sz="3200" dirty="0">
                <a:solidFill>
                  <a:srgbClr val="0097CC"/>
                </a:solidFill>
                <a:cs typeface="AL-Mohanad Bold" pitchFamily="2" charset="-78"/>
              </a:rPr>
              <a:t>قلب ، والموج يفتها بأمواجه . </a:t>
            </a:r>
          </a:p>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والسواد الذي يغطي الكون </a:t>
            </a:r>
            <a:r>
              <a:rPr lang="ar-SA" sz="3200" dirty="0">
                <a:solidFill>
                  <a:srgbClr val="0097CC"/>
                </a:solidFill>
                <a:cs typeface="AL-Mohanad Bold" pitchFamily="2" charset="-78"/>
              </a:rPr>
              <a:t>إنما هو شيء مما يملأ صدره من هم .</a:t>
            </a:r>
          </a:p>
          <a:p>
            <a:pPr indent="88900" algn="just" eaLnBrk="0" hangingPunct="0">
              <a:lnSpc>
                <a:spcPct val="150000"/>
              </a:lnSpc>
              <a:defRPr/>
            </a:pPr>
            <a:r>
              <a:rPr lang="ar-SA" sz="3200" dirty="0">
                <a:solidFill>
                  <a:srgbClr val="0097CC"/>
                </a:solidFill>
                <a:cs typeface="AL-Mohanad Bold" pitchFamily="2" charset="-78"/>
              </a:rPr>
              <a:t> </a:t>
            </a:r>
            <a:r>
              <a:rPr lang="ar-SA" sz="3200" dirty="0">
                <a:solidFill>
                  <a:srgbClr val="FF1966"/>
                </a:solidFill>
                <a:effectLst>
                  <a:outerShdw blurRad="38100" dist="38100" dir="2700000" algn="tl">
                    <a:srgbClr val="000000">
                      <a:alpha val="43137"/>
                    </a:srgbClr>
                  </a:outerShdw>
                </a:effectLst>
                <a:cs typeface="AL-Mohanad Bold" pitchFamily="2" charset="-78"/>
              </a:rPr>
              <a:t>وللنهار </a:t>
            </a:r>
            <a:r>
              <a:rPr lang="ar-SA" sz="3200" dirty="0">
                <a:solidFill>
                  <a:srgbClr val="0097CC"/>
                </a:solidFill>
                <a:cs typeface="AL-Mohanad Bold" pitchFamily="2" charset="-78"/>
              </a:rPr>
              <a:t>روح تُنزع . </a:t>
            </a:r>
          </a:p>
        </p:txBody>
      </p:sp>
      <p:sp>
        <p:nvSpPr>
          <p:cNvPr id="5" name="مستطيل 4"/>
          <p:cNvSpPr/>
          <p:nvPr/>
        </p:nvSpPr>
        <p:spPr>
          <a:xfrm>
            <a:off x="6643702" y="214290"/>
            <a:ext cx="2071702"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88900" algn="ctr" eaLnBrk="0" hangingPunct="0">
              <a:defRPr/>
            </a:pPr>
            <a:r>
              <a:rPr lang="ar-SA" sz="3600" dirty="0">
                <a:solidFill>
                  <a:schemeClr val="bg1"/>
                </a:solidFill>
                <a:cs typeface="AL-Mohanad Bold" pitchFamily="2" charset="-78"/>
              </a:rPr>
              <a:t>الصور : </a:t>
            </a:r>
            <a:endParaRPr lang="en-US" sz="3600" dirty="0">
              <a:solidFill>
                <a:schemeClr val="bg1"/>
              </a:solidFill>
              <a:cs typeface="AL-Mohanad Bold" pitchFamily="2" charset="-78"/>
            </a:endParaRPr>
          </a:p>
        </p:txBody>
      </p:sp>
      <p:sp>
        <p:nvSpPr>
          <p:cNvPr id="6" name="مستطيل 5"/>
          <p:cNvSpPr/>
          <p:nvPr/>
        </p:nvSpPr>
        <p:spPr>
          <a:xfrm>
            <a:off x="1357313" y="214313"/>
            <a:ext cx="5000625" cy="584200"/>
          </a:xfrm>
          <a:prstGeom prst="rect">
            <a:avLst/>
          </a:prstGeom>
        </p:spPr>
        <p:txBody>
          <a:bodyPr>
            <a:spAutoFit/>
          </a:bodyPr>
          <a:lstStyle/>
          <a:p>
            <a:pPr>
              <a:defRPr/>
            </a:pPr>
            <a:r>
              <a:rPr lang="ar-SA" sz="3200" dirty="0">
                <a:solidFill>
                  <a:srgbClr val="FF1966"/>
                </a:solidFill>
                <a:effectLst>
                  <a:outerShdw blurRad="38100" dist="38100" dir="2700000" algn="tl">
                    <a:srgbClr val="000000">
                      <a:alpha val="43137"/>
                    </a:srgbClr>
                  </a:outerShdw>
                </a:effectLst>
                <a:cs typeface="AL-Mohanad Bold" pitchFamily="2" charset="-78"/>
              </a:rPr>
              <a:t> أسهمت الصور في رسم معاناة الشاعر</a:t>
            </a:r>
            <a:r>
              <a:rPr lang="ar-SA" sz="3200" dirty="0">
                <a:solidFill>
                  <a:srgbClr val="0097CC"/>
                </a:solidFill>
                <a:cs typeface="AL-Mohanad Bold" pitchFamily="2" charset="-78"/>
              </a:rPr>
              <a:t> :</a:t>
            </a:r>
            <a:endParaRPr lang="ar-SA" sz="3200" dirty="0"/>
          </a:p>
        </p:txBody>
      </p:sp>
      <p:sp>
        <p:nvSpPr>
          <p:cNvPr id="7" name="مستطيل 6"/>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4820">
                                            <p:txEl>
                                              <p:pRg st="0" end="0"/>
                                            </p:txEl>
                                          </p:spTgt>
                                        </p:tgtEl>
                                        <p:attrNameLst>
                                          <p:attrName>style.visibility</p:attrName>
                                        </p:attrNameLst>
                                      </p:cBhvr>
                                      <p:to>
                                        <p:strVal val="visible"/>
                                      </p:to>
                                    </p:set>
                                    <p:anim calcmode="lin" valueType="num">
                                      <p:cBhvr>
                                        <p:cTn id="14" dur="1000" fill="hold"/>
                                        <p:tgtEl>
                                          <p:spTgt spid="34820">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482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482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4820">
                                            <p:txEl>
                                              <p:pRg st="1" end="1"/>
                                            </p:txEl>
                                          </p:spTgt>
                                        </p:tgtEl>
                                        <p:attrNameLst>
                                          <p:attrName>style.visibility</p:attrName>
                                        </p:attrNameLst>
                                      </p:cBhvr>
                                      <p:to>
                                        <p:strVal val="visible"/>
                                      </p:to>
                                    </p:set>
                                    <p:anim calcmode="lin" valueType="num">
                                      <p:cBhvr>
                                        <p:cTn id="21" dur="1000" fill="hold"/>
                                        <p:tgtEl>
                                          <p:spTgt spid="34820">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4820">
                                            <p:txEl>
                                              <p:pRg st="1" end="1"/>
                                            </p:txEl>
                                          </p:spTgt>
                                        </p:tgtEl>
                                        <p:attrNameLst>
                                          <p:attrName>ppt_h</p:attrName>
                                        </p:attrNameLst>
                                      </p:cBhvr>
                                      <p:tavLst>
                                        <p:tav tm="0">
                                          <p:val>
                                            <p:fltVal val="0"/>
                                          </p:val>
                                        </p:tav>
                                        <p:tav tm="100000">
                                          <p:val>
                                            <p:strVal val="#ppt_h"/>
                                          </p:val>
                                        </p:tav>
                                      </p:tavLst>
                                    </p:anim>
                                    <p:animEffect transition="in" filter="fade">
                                      <p:cBhvr>
                                        <p:cTn id="23" dur="1000"/>
                                        <p:tgtEl>
                                          <p:spTgt spid="34820">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4820">
                                            <p:txEl>
                                              <p:pRg st="2" end="2"/>
                                            </p:txEl>
                                          </p:spTgt>
                                        </p:tgtEl>
                                        <p:attrNameLst>
                                          <p:attrName>style.visibility</p:attrName>
                                        </p:attrNameLst>
                                      </p:cBhvr>
                                      <p:to>
                                        <p:strVal val="visible"/>
                                      </p:to>
                                    </p:set>
                                    <p:anim calcmode="lin" valueType="num">
                                      <p:cBhvr>
                                        <p:cTn id="28" dur="1000" fill="hold"/>
                                        <p:tgtEl>
                                          <p:spTgt spid="34820">
                                            <p:txEl>
                                              <p:pRg st="2" end="2"/>
                                            </p:txEl>
                                          </p:spTgt>
                                        </p:tgtEl>
                                        <p:attrNameLst>
                                          <p:attrName>ppt_x</p:attrName>
                                        </p:attrNameLst>
                                      </p:cBhvr>
                                      <p:tavLst>
                                        <p:tav tm="0">
                                          <p:val>
                                            <p:strVal val="#ppt_x-.2"/>
                                          </p:val>
                                        </p:tav>
                                        <p:tav tm="100000">
                                          <p:val>
                                            <p:strVal val="#ppt_x"/>
                                          </p:val>
                                        </p:tav>
                                      </p:tavLst>
                                    </p:anim>
                                    <p:anim calcmode="lin" valueType="num">
                                      <p:cBhvr>
                                        <p:cTn id="29" dur="1000" fill="hold"/>
                                        <p:tgtEl>
                                          <p:spTgt spid="3482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4820">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4820">
                                            <p:txEl>
                                              <p:pRg st="3" end="3"/>
                                            </p:txEl>
                                          </p:spTgt>
                                        </p:tgtEl>
                                        <p:attrNameLst>
                                          <p:attrName>style.visibility</p:attrName>
                                        </p:attrNameLst>
                                      </p:cBhvr>
                                      <p:to>
                                        <p:strVal val="visible"/>
                                      </p:to>
                                    </p:set>
                                    <p:anim calcmode="lin" valueType="num">
                                      <p:cBhvr>
                                        <p:cTn id="35" dur="1000" fill="hold"/>
                                        <p:tgtEl>
                                          <p:spTgt spid="34820">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34820">
                                            <p:txEl>
                                              <p:pRg st="3" end="3"/>
                                            </p:txEl>
                                          </p:spTgt>
                                        </p:tgtEl>
                                        <p:attrNameLst>
                                          <p:attrName>ppt_h</p:attrName>
                                        </p:attrNameLst>
                                      </p:cBhvr>
                                      <p:tavLst>
                                        <p:tav tm="0">
                                          <p:val>
                                            <p:fltVal val="0"/>
                                          </p:val>
                                        </p:tav>
                                        <p:tav tm="100000">
                                          <p:val>
                                            <p:strVal val="#ppt_h"/>
                                          </p:val>
                                        </p:tav>
                                      </p:tavLst>
                                    </p:anim>
                                    <p:animEffect transition="in" filter="fade">
                                      <p:cBhvr>
                                        <p:cTn id="37" dur="1000"/>
                                        <p:tgtEl>
                                          <p:spTgt spid="34820">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34820">
                                            <p:txEl>
                                              <p:pRg st="4" end="4"/>
                                            </p:txEl>
                                          </p:spTgt>
                                        </p:tgtEl>
                                        <p:attrNameLst>
                                          <p:attrName>style.visibility</p:attrName>
                                        </p:attrNameLst>
                                      </p:cBhvr>
                                      <p:to>
                                        <p:strVal val="visible"/>
                                      </p:to>
                                    </p:set>
                                    <p:anim calcmode="lin" valueType="num">
                                      <p:cBhvr>
                                        <p:cTn id="42" dur="1000" fill="hold"/>
                                        <p:tgtEl>
                                          <p:spTgt spid="34820">
                                            <p:txEl>
                                              <p:pRg st="4" end="4"/>
                                            </p:txEl>
                                          </p:spTgt>
                                        </p:tgtEl>
                                        <p:attrNameLst>
                                          <p:attrName>ppt_x</p:attrName>
                                        </p:attrNameLst>
                                      </p:cBhvr>
                                      <p:tavLst>
                                        <p:tav tm="0">
                                          <p:val>
                                            <p:strVal val="#ppt_x-.2"/>
                                          </p:val>
                                        </p:tav>
                                        <p:tav tm="100000">
                                          <p:val>
                                            <p:strVal val="#ppt_x"/>
                                          </p:val>
                                        </p:tav>
                                      </p:tavLst>
                                    </p:anim>
                                    <p:anim calcmode="lin" valueType="num">
                                      <p:cBhvr>
                                        <p:cTn id="43" dur="1000" fill="hold"/>
                                        <p:tgtEl>
                                          <p:spTgt spid="3482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4820">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34820">
                                            <p:txEl>
                                              <p:pRg st="5" end="5"/>
                                            </p:txEl>
                                          </p:spTgt>
                                        </p:tgtEl>
                                        <p:attrNameLst>
                                          <p:attrName>style.visibility</p:attrName>
                                        </p:attrNameLst>
                                      </p:cBhvr>
                                      <p:to>
                                        <p:strVal val="visible"/>
                                      </p:to>
                                    </p:set>
                                    <p:anim calcmode="lin" valueType="num">
                                      <p:cBhvr>
                                        <p:cTn id="49" dur="1000" fill="hold"/>
                                        <p:tgtEl>
                                          <p:spTgt spid="34820">
                                            <p:txEl>
                                              <p:pRg st="5" end="5"/>
                                            </p:txEl>
                                          </p:spTgt>
                                        </p:tgtEl>
                                        <p:attrNameLst>
                                          <p:attrName>ppt_x</p:attrName>
                                        </p:attrNameLst>
                                      </p:cBhvr>
                                      <p:tavLst>
                                        <p:tav tm="0">
                                          <p:val>
                                            <p:strVal val="#ppt_x-.2"/>
                                          </p:val>
                                        </p:tav>
                                        <p:tav tm="100000">
                                          <p:val>
                                            <p:strVal val="#ppt_x"/>
                                          </p:val>
                                        </p:tav>
                                      </p:tavLst>
                                    </p:anim>
                                    <p:anim calcmode="lin" valueType="num">
                                      <p:cBhvr>
                                        <p:cTn id="50" dur="1000" fill="hold"/>
                                        <p:tgtEl>
                                          <p:spTgt spid="34820">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4820">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34820">
                                            <p:txEl>
                                              <p:pRg st="6" end="6"/>
                                            </p:txEl>
                                          </p:spTgt>
                                        </p:tgtEl>
                                        <p:attrNameLst>
                                          <p:attrName>style.visibility</p:attrName>
                                        </p:attrNameLst>
                                      </p:cBhvr>
                                      <p:to>
                                        <p:strVal val="visible"/>
                                      </p:to>
                                    </p:set>
                                    <p:anim calcmode="lin" valueType="num">
                                      <p:cBhvr>
                                        <p:cTn id="56" dur="1000" fill="hold"/>
                                        <p:tgtEl>
                                          <p:spTgt spid="34820">
                                            <p:txEl>
                                              <p:pRg st="6" end="6"/>
                                            </p:txEl>
                                          </p:spTgt>
                                        </p:tgtEl>
                                        <p:attrNameLst>
                                          <p:attrName>ppt_x</p:attrName>
                                        </p:attrNameLst>
                                      </p:cBhvr>
                                      <p:tavLst>
                                        <p:tav tm="0">
                                          <p:val>
                                            <p:strVal val="#ppt_x-.2"/>
                                          </p:val>
                                        </p:tav>
                                        <p:tav tm="100000">
                                          <p:val>
                                            <p:strVal val="#ppt_x"/>
                                          </p:val>
                                        </p:tav>
                                      </p:tavLst>
                                    </p:anim>
                                    <p:anim calcmode="lin" valueType="num">
                                      <p:cBhvr>
                                        <p:cTn id="57" dur="1000" fill="hold"/>
                                        <p:tgtEl>
                                          <p:spTgt spid="34820">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348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4820" name="Rectangle 1"/>
          <p:cNvSpPr>
            <a:spLocks noChangeArrowheads="1"/>
          </p:cNvSpPr>
          <p:nvPr/>
        </p:nvSpPr>
        <p:spPr bwMode="auto">
          <a:xfrm>
            <a:off x="1571625" y="785813"/>
            <a:ext cx="7215188" cy="5262562"/>
          </a:xfrm>
          <a:prstGeom prst="rect">
            <a:avLst/>
          </a:prstGeom>
          <a:noFill/>
          <a:ln w="9525">
            <a:noFill/>
            <a:miter lim="800000"/>
            <a:headEnd/>
            <a:tailEnd/>
          </a:ln>
        </p:spPr>
        <p:txBody>
          <a:bodyPr anchor="ctr">
            <a:spAutoFit/>
          </a:bodyPr>
          <a:lstStyle/>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والشمس</a:t>
            </a:r>
            <a:r>
              <a:rPr lang="ar-SA" sz="3200" dirty="0">
                <a:solidFill>
                  <a:srgbClr val="0097CC"/>
                </a:solidFill>
                <a:cs typeface="AL-Mohanad Bold" pitchFamily="2" charset="-78"/>
              </a:rPr>
              <a:t> كالإنسان تُصرع وتموت، وتُشيع أضواء الغروب جثمانها ، وكالدمعة الحمراء يذرفها الكون لوداع النهار ، والكون كله مرآة لمعاناته ..!!</a:t>
            </a:r>
          </a:p>
          <a:p>
            <a:pPr indent="88900" algn="just" eaLnBrk="0" hangingPunct="0">
              <a:lnSpc>
                <a:spcPct val="150000"/>
              </a:lnSpc>
              <a:defRPr/>
            </a:pPr>
            <a:r>
              <a:rPr lang="ar-SA" sz="3200" dirty="0">
                <a:solidFill>
                  <a:srgbClr val="FF1966"/>
                </a:solidFill>
                <a:effectLst>
                  <a:outerShdw blurRad="38100" dist="38100" dir="2700000" algn="tl">
                    <a:srgbClr val="000000">
                      <a:alpha val="43137"/>
                    </a:srgbClr>
                  </a:outerShdw>
                </a:effectLst>
                <a:cs typeface="AL-Mohanad Bold" pitchFamily="2" charset="-78"/>
              </a:rPr>
              <a:t>والخواطر والسحاب </a:t>
            </a:r>
            <a:r>
              <a:rPr lang="ar-SA" sz="3200" dirty="0">
                <a:solidFill>
                  <a:srgbClr val="0097CC"/>
                </a:solidFill>
                <a:cs typeface="AL-Mohanad Bold" pitchFamily="2" charset="-78"/>
              </a:rPr>
              <a:t>كلمى ودامية .</a:t>
            </a:r>
          </a:p>
          <a:p>
            <a:pPr indent="88900" algn="just" eaLnBrk="0" hangingPunct="0">
              <a:lnSpc>
                <a:spcPct val="150000"/>
              </a:lnSpc>
              <a:defRPr/>
            </a:pPr>
            <a:r>
              <a:rPr lang="ar-SA" sz="3200" dirty="0">
                <a:solidFill>
                  <a:srgbClr val="0097CC"/>
                </a:solidFill>
                <a:cs typeface="AL-Mohanad Bold" pitchFamily="2" charset="-78"/>
              </a:rPr>
              <a:t> </a:t>
            </a:r>
            <a:r>
              <a:rPr lang="ar-SA" sz="3200" dirty="0">
                <a:solidFill>
                  <a:srgbClr val="FF1966"/>
                </a:solidFill>
                <a:effectLst>
                  <a:outerShdw blurRad="38100" dist="38100" dir="2700000" algn="tl">
                    <a:srgbClr val="000000">
                      <a:alpha val="43137"/>
                    </a:srgbClr>
                  </a:outerShdw>
                </a:effectLst>
                <a:cs typeface="AL-Mohanad Bold" pitchFamily="2" charset="-78"/>
              </a:rPr>
              <a:t>والشفق</a:t>
            </a:r>
            <a:r>
              <a:rPr lang="ar-SA" sz="3200" dirty="0">
                <a:solidFill>
                  <a:srgbClr val="0097CC"/>
                </a:solidFill>
                <a:cs typeface="AL-Mohanad Bold" pitchFamily="2" charset="-78"/>
              </a:rPr>
              <a:t> كالذهب .. </a:t>
            </a:r>
            <a:endParaRPr lang="ar-SA" sz="1400" dirty="0">
              <a:solidFill>
                <a:srgbClr val="FF1966"/>
              </a:solidFill>
              <a:effectLst>
                <a:outerShdw blurRad="38100" dist="38100" dir="2700000" algn="tl">
                  <a:srgbClr val="000000">
                    <a:alpha val="43137"/>
                  </a:srgbClr>
                </a:outerShdw>
              </a:effectLst>
              <a:latin typeface="Calibri" pitchFamily="34" charset="0"/>
              <a:cs typeface="AL-Mohanad Bold" pitchFamily="2" charset="-78"/>
            </a:endParaRPr>
          </a:p>
          <a:p>
            <a:pPr indent="88900" algn="ctr" rtl="0" eaLnBrk="0" hangingPunct="0">
              <a:lnSpc>
                <a:spcPct val="150000"/>
              </a:lnSpc>
              <a:defRPr/>
            </a:pPr>
            <a:r>
              <a:rPr lang="ar-SA" sz="3200" dirty="0">
                <a:solidFill>
                  <a:srgbClr val="FF1966"/>
                </a:solidFill>
                <a:effectLst>
                  <a:outerShdw blurRad="38100" dist="38100" dir="2700000" algn="tl">
                    <a:srgbClr val="000000">
                      <a:alpha val="43137"/>
                    </a:srgbClr>
                  </a:outerShdw>
                </a:effectLst>
                <a:latin typeface="Calibri" pitchFamily="34" charset="0"/>
                <a:cs typeface="AL-Mohanad Bold" pitchFamily="2" charset="-78"/>
              </a:rPr>
              <a:t>وهذه الصور بلا شك تدل على خيالٍ خلاق واسع ، قادر على تصوير المعاناة ، ونقلها للقارئ بدقة !</a:t>
            </a:r>
            <a:r>
              <a:rPr lang="en-US" sz="3200" dirty="0">
                <a:solidFill>
                  <a:srgbClr val="FF1966"/>
                </a:solidFill>
                <a:effectLst>
                  <a:outerShdw blurRad="38100" dist="38100" dir="2700000" algn="tl">
                    <a:srgbClr val="000000">
                      <a:alpha val="43137"/>
                    </a:srgbClr>
                  </a:outerShdw>
                </a:effectLst>
                <a:latin typeface="Calibri" pitchFamily="34" charset="0"/>
                <a:cs typeface="AL-Mohanad Bold" pitchFamily="2" charset="-78"/>
              </a:rPr>
              <a:t> </a:t>
            </a:r>
          </a:p>
        </p:txBody>
      </p:sp>
      <p:sp>
        <p:nvSpPr>
          <p:cNvPr id="5" name="مستطيل 4"/>
          <p:cNvSpPr/>
          <p:nvPr/>
        </p:nvSpPr>
        <p:spPr>
          <a:xfrm>
            <a:off x="6643702" y="214290"/>
            <a:ext cx="2071702"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88900" algn="ctr" eaLnBrk="0" hangingPunct="0">
              <a:defRPr/>
            </a:pPr>
            <a:r>
              <a:rPr lang="ar-SA" sz="3600" dirty="0">
                <a:solidFill>
                  <a:schemeClr val="bg1"/>
                </a:solidFill>
                <a:cs typeface="AL-Mohanad Bold" pitchFamily="2" charset="-78"/>
              </a:rPr>
              <a:t>الصور : </a:t>
            </a:r>
            <a:endParaRPr lang="en-US" sz="3600" dirty="0">
              <a:solidFill>
                <a:schemeClr val="bg1"/>
              </a:solidFill>
              <a:cs typeface="AL-Mohanad Bold" pitchFamily="2" charset="-78"/>
            </a:endParaRP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smtClean="0">
                <a:ln w="11430"/>
                <a:solidFill>
                  <a:srgbClr val="0085B4"/>
                </a:solidFill>
                <a:effectLst>
                  <a:outerShdw blurRad="76200" dist="50800" dir="5400000" algn="tl" rotWithShape="0">
                    <a:srgbClr val="000000">
                      <a:alpha val="65000"/>
                    </a:srgbClr>
                  </a:outerShdw>
                </a:effectLst>
                <a:cs typeface="PT Bold Heading" pitchFamily="2" charset="-78"/>
              </a:rPr>
              <a:t>منى </a:t>
            </a: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 calcmode="lin" valueType="num">
                                      <p:cBhvr>
                                        <p:cTn id="7" dur="1000" fill="hold"/>
                                        <p:tgtEl>
                                          <p:spTgt spid="34820">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482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82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4820">
                                            <p:txEl>
                                              <p:pRg st="1" end="1"/>
                                            </p:txEl>
                                          </p:spTgt>
                                        </p:tgtEl>
                                        <p:attrNameLst>
                                          <p:attrName>style.visibility</p:attrName>
                                        </p:attrNameLst>
                                      </p:cBhvr>
                                      <p:to>
                                        <p:strVal val="visible"/>
                                      </p:to>
                                    </p:set>
                                    <p:anim calcmode="lin" valueType="num">
                                      <p:cBhvr>
                                        <p:cTn id="14" dur="1000" fill="hold"/>
                                        <p:tgtEl>
                                          <p:spTgt spid="34820">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482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482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4820">
                                            <p:txEl>
                                              <p:pRg st="2" end="2"/>
                                            </p:txEl>
                                          </p:spTgt>
                                        </p:tgtEl>
                                        <p:attrNameLst>
                                          <p:attrName>style.visibility</p:attrName>
                                        </p:attrNameLst>
                                      </p:cBhvr>
                                      <p:to>
                                        <p:strVal val="visible"/>
                                      </p:to>
                                    </p:set>
                                    <p:anim calcmode="lin" valueType="num">
                                      <p:cBhvr>
                                        <p:cTn id="21" dur="1000" fill="hold"/>
                                        <p:tgtEl>
                                          <p:spTgt spid="34820">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482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482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4820">
                                            <p:txEl>
                                              <p:pRg st="3" end="3"/>
                                            </p:txEl>
                                          </p:spTgt>
                                        </p:tgtEl>
                                        <p:attrNameLst>
                                          <p:attrName>style.visibility</p:attrName>
                                        </p:attrNameLst>
                                      </p:cBhvr>
                                      <p:to>
                                        <p:strVal val="visible"/>
                                      </p:to>
                                    </p:set>
                                    <p:animEffect transition="in" filter="slide(fromBottom)">
                                      <p:cBhvr>
                                        <p:cTn id="28" dur="1000"/>
                                        <p:tgtEl>
                                          <p:spTgt spid="348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5844" name="Rectangle 1"/>
          <p:cNvSpPr>
            <a:spLocks noChangeArrowheads="1"/>
          </p:cNvSpPr>
          <p:nvPr/>
        </p:nvSpPr>
        <p:spPr bwMode="auto">
          <a:xfrm>
            <a:off x="1500188" y="1500188"/>
            <a:ext cx="7358062" cy="4532312"/>
          </a:xfrm>
          <a:prstGeom prst="rect">
            <a:avLst/>
          </a:prstGeom>
          <a:noFill/>
          <a:ln w="9525">
            <a:noFill/>
            <a:miter lim="800000"/>
            <a:headEnd/>
            <a:tailEnd/>
          </a:ln>
        </p:spPr>
        <p:txBody>
          <a:bodyPr anchor="ctr">
            <a:spAutoFit/>
          </a:bodyPr>
          <a:lstStyle/>
          <a:p>
            <a:pPr indent="90488" algn="justLow" eaLnBrk="0" hangingPunct="0">
              <a:defRPr/>
            </a:pPr>
            <a:r>
              <a:rPr lang="ar-SA" sz="3200" u="sng" dirty="0">
                <a:solidFill>
                  <a:srgbClr val="FF1966"/>
                </a:solidFill>
                <a:effectLst>
                  <a:outerShdw blurRad="38100" dist="38100" dir="2700000" algn="tl">
                    <a:srgbClr val="000000">
                      <a:alpha val="43137"/>
                    </a:srgbClr>
                  </a:outerShdw>
                </a:effectLst>
                <a:cs typeface="AL-Mohanad Bold" pitchFamily="2" charset="-78"/>
              </a:rPr>
              <a:t>ظاهرة وخفية :</a:t>
            </a:r>
            <a:endParaRPr lang="en-US" sz="3200" dirty="0">
              <a:solidFill>
                <a:srgbClr val="FF1966"/>
              </a:solidFill>
              <a:effectLst>
                <a:outerShdw blurRad="38100" dist="38100" dir="2700000" algn="tl">
                  <a:srgbClr val="000000">
                    <a:alpha val="43137"/>
                  </a:srgbClr>
                </a:outerShdw>
              </a:effectLst>
              <a:cs typeface="AL-Mohanad Bold" pitchFamily="2" charset="-78"/>
            </a:endParaRPr>
          </a:p>
          <a:p>
            <a:pPr indent="90488" algn="justLow" eaLnBrk="0" hangingPunct="0">
              <a:lnSpc>
                <a:spcPct val="150000"/>
              </a:lnSpc>
              <a:defRPr/>
            </a:pPr>
            <a:r>
              <a:rPr lang="ar-SA" sz="3200" u="sng" dirty="0">
                <a:solidFill>
                  <a:srgbClr val="FF1966"/>
                </a:solidFill>
                <a:effectLst>
                  <a:outerShdw blurRad="38100" dist="38100" dir="2700000" algn="tl">
                    <a:srgbClr val="000000">
                      <a:alpha val="43137"/>
                    </a:srgbClr>
                  </a:outerShdw>
                </a:effectLst>
                <a:cs typeface="AL-Mohanad Bold" pitchFamily="2" charset="-78"/>
              </a:rPr>
              <a:t>الظاهرة</a:t>
            </a:r>
            <a:r>
              <a:rPr lang="ar-SA" sz="3200" dirty="0">
                <a:solidFill>
                  <a:srgbClr val="FF1966"/>
                </a:solidFill>
                <a:effectLst>
                  <a:outerShdw blurRad="38100" dist="38100" dir="2700000" algn="tl">
                    <a:srgbClr val="000000">
                      <a:alpha val="43137"/>
                    </a:srgbClr>
                  </a:outerShdw>
                </a:effectLst>
                <a:cs typeface="AL-Mohanad Bold" pitchFamily="2" charset="-78"/>
              </a:rPr>
              <a:t> </a:t>
            </a:r>
            <a:r>
              <a:rPr lang="ar-SA" sz="3200" dirty="0">
                <a:solidFill>
                  <a:srgbClr val="0097CC"/>
                </a:solidFill>
                <a:cs typeface="AL-Mohanad Bold" pitchFamily="2" charset="-78"/>
              </a:rPr>
              <a:t>في القافية همزة مكسورة مشبعة بالياء أحياناً تعبر عن الجو النفسي الحزين والقلب الكسير الحزين .</a:t>
            </a:r>
          </a:p>
          <a:p>
            <a:pPr indent="90488" algn="justLow" eaLnBrk="0" hangingPunct="0">
              <a:lnSpc>
                <a:spcPct val="150000"/>
              </a:lnSpc>
              <a:defRPr/>
            </a:pPr>
            <a:endParaRPr lang="en-US" sz="1100" dirty="0">
              <a:solidFill>
                <a:srgbClr val="0097CC"/>
              </a:solidFill>
              <a:cs typeface="AL-Mohanad Bold" pitchFamily="2" charset="-78"/>
            </a:endParaRPr>
          </a:p>
          <a:p>
            <a:pPr indent="90488" algn="justLow" eaLnBrk="0" hangingPunct="0">
              <a:lnSpc>
                <a:spcPct val="150000"/>
              </a:lnSpc>
              <a:defRPr/>
            </a:pPr>
            <a:r>
              <a:rPr lang="ar-SA" sz="3200" u="sng" dirty="0">
                <a:solidFill>
                  <a:srgbClr val="FF1966"/>
                </a:solidFill>
                <a:effectLst>
                  <a:outerShdw blurRad="38100" dist="38100" dir="2700000" algn="tl">
                    <a:srgbClr val="000000">
                      <a:alpha val="43137"/>
                    </a:srgbClr>
                  </a:outerShdw>
                </a:effectLst>
                <a:cs typeface="AL-Mohanad Bold" pitchFamily="2" charset="-78"/>
              </a:rPr>
              <a:t>والخفية</a:t>
            </a:r>
            <a:r>
              <a:rPr lang="ar-SA" sz="3200" dirty="0">
                <a:solidFill>
                  <a:srgbClr val="0097CC"/>
                </a:solidFill>
                <a:cs typeface="AL-Mohanad Bold" pitchFamily="2" charset="-78"/>
              </a:rPr>
              <a:t> في التناغم بين: الألفاظ الموحية ، والعبارات الجميلة</a:t>
            </a:r>
            <a:r>
              <a:rPr lang="ar-SA" sz="3200" dirty="0">
                <a:solidFill>
                  <a:srgbClr val="0097CC"/>
                </a:solidFill>
                <a:latin typeface="Times New Roman" pitchFamily="18" charset="0"/>
                <a:cs typeface="AL-Mohanad Bold" pitchFamily="2" charset="-78"/>
              </a:rPr>
              <a:t> ، </a:t>
            </a:r>
            <a:r>
              <a:rPr lang="ar-SA" sz="3200" dirty="0">
                <a:solidFill>
                  <a:srgbClr val="0097CC"/>
                </a:solidFill>
                <a:cs typeface="AL-Mohanad Bold" pitchFamily="2" charset="-78"/>
              </a:rPr>
              <a:t>والمعاني السامية ، والصور الرائعة، والعاطفة الصادقة .</a:t>
            </a:r>
          </a:p>
        </p:txBody>
      </p:sp>
      <p:sp>
        <p:nvSpPr>
          <p:cNvPr id="7" name="مستطيل 6"/>
          <p:cNvSpPr/>
          <p:nvPr/>
        </p:nvSpPr>
        <p:spPr>
          <a:xfrm>
            <a:off x="6000760" y="500042"/>
            <a:ext cx="2500330"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90488" algn="ctr" eaLnBrk="0" hangingPunct="0">
              <a:defRPr/>
            </a:pPr>
            <a:r>
              <a:rPr lang="ar-SA" sz="3600" dirty="0">
                <a:solidFill>
                  <a:schemeClr val="bg1"/>
                </a:solidFill>
                <a:cs typeface="AL-Mohanad Bold" pitchFamily="2" charset="-78"/>
              </a:rPr>
              <a:t>الموسيقى : </a:t>
            </a:r>
            <a:endParaRPr lang="en-US" sz="3600" dirty="0">
              <a:solidFill>
                <a:schemeClr val="bg1"/>
              </a:solidFill>
              <a:cs typeface="AL-Mohanad Bold" pitchFamily="2" charset="-78"/>
            </a:endParaRPr>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 calcmode="lin" valueType="num">
                                      <p:cBhvr>
                                        <p:cTn id="7" dur="1000" fill="hold"/>
                                        <p:tgtEl>
                                          <p:spTgt spid="3584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584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58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5844">
                                            <p:txEl>
                                              <p:pRg st="1" end="1"/>
                                            </p:txEl>
                                          </p:spTgt>
                                        </p:tgtEl>
                                        <p:attrNameLst>
                                          <p:attrName>style.visibility</p:attrName>
                                        </p:attrNameLst>
                                      </p:cBhvr>
                                      <p:to>
                                        <p:strVal val="visible"/>
                                      </p:to>
                                    </p:set>
                                    <p:anim calcmode="lin" valueType="num">
                                      <p:cBhvr>
                                        <p:cTn id="14" dur="1000" fill="hold"/>
                                        <p:tgtEl>
                                          <p:spTgt spid="35844">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5844">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58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5844">
                                            <p:txEl>
                                              <p:pRg st="3" end="3"/>
                                            </p:txEl>
                                          </p:spTgt>
                                        </p:tgtEl>
                                        <p:attrNameLst>
                                          <p:attrName>style.visibility</p:attrName>
                                        </p:attrNameLst>
                                      </p:cBhvr>
                                      <p:to>
                                        <p:strVal val="visible"/>
                                      </p:to>
                                    </p:set>
                                    <p:anim calcmode="lin" valueType="num">
                                      <p:cBhvr>
                                        <p:cTn id="21" dur="1000" fill="hold"/>
                                        <p:tgtEl>
                                          <p:spTgt spid="35844">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5844">
                                            <p:txEl>
                                              <p:pRg st="3" end="3"/>
                                            </p:txEl>
                                          </p:spTgt>
                                        </p:tgtEl>
                                        <p:attrNameLst>
                                          <p:attrName>ppt_h</p:attrName>
                                        </p:attrNameLst>
                                      </p:cBhvr>
                                      <p:tavLst>
                                        <p:tav tm="0">
                                          <p:val>
                                            <p:fltVal val="0"/>
                                          </p:val>
                                        </p:tav>
                                        <p:tav tm="100000">
                                          <p:val>
                                            <p:strVal val="#ppt_h"/>
                                          </p:val>
                                        </p:tav>
                                      </p:tavLst>
                                    </p:anim>
                                    <p:animEffect transition="in" filter="fade">
                                      <p:cBhvr>
                                        <p:cTn id="23" dur="1000"/>
                                        <p:tgtEl>
                                          <p:spTgt spid="358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42844" y="635795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bodyPr>
          <a:lstStyle/>
          <a:p>
            <a:pPr algn="ctr">
              <a:defRPr/>
            </a:pPr>
            <a:r>
              <a:rPr lang="ar-SA" sz="2000" dirty="0">
                <a:ln w="18415" cmpd="sng">
                  <a:solidFill>
                    <a:srgbClr val="FFFFFF"/>
                  </a:solidFill>
                  <a:prstDash val="solid"/>
                </a:ln>
                <a:solidFill>
                  <a:srgbClr val="0085B4"/>
                </a:solidFill>
                <a:effectLst>
                  <a:outerShdw blurRad="38100" dist="38100" dir="2700000" algn="tl">
                    <a:srgbClr val="000000">
                      <a:alpha val="43137"/>
                    </a:srgbClr>
                  </a:outerShdw>
                </a:effectLst>
                <a:cs typeface="PT Bold Heading" pitchFamily="2" charset="-78"/>
              </a:rPr>
              <a:t>د. منى النصر </a:t>
            </a:r>
          </a:p>
        </p:txBody>
      </p:sp>
      <p:sp>
        <p:nvSpPr>
          <p:cNvPr id="37892" name="Rectangle 1"/>
          <p:cNvSpPr>
            <a:spLocks noChangeArrowheads="1"/>
          </p:cNvSpPr>
          <p:nvPr/>
        </p:nvSpPr>
        <p:spPr bwMode="auto">
          <a:xfrm>
            <a:off x="1500188" y="642938"/>
            <a:ext cx="7429500" cy="6002337"/>
          </a:xfrm>
          <a:prstGeom prst="rect">
            <a:avLst/>
          </a:prstGeom>
          <a:noFill/>
          <a:ln w="9525">
            <a:noFill/>
            <a:miter lim="800000"/>
            <a:headEnd/>
            <a:tailEnd/>
          </a:ln>
        </p:spPr>
        <p:txBody>
          <a:bodyPr anchor="ctr">
            <a:spAutoFit/>
          </a:bodyPr>
          <a:lstStyle/>
          <a:p>
            <a:pPr algn="justLow" eaLnBrk="0" hangingPunct="0">
              <a:lnSpc>
                <a:spcPct val="150000"/>
              </a:lnSpc>
            </a:pPr>
            <a:r>
              <a:rPr lang="ar-SA" sz="3200">
                <a:solidFill>
                  <a:srgbClr val="0097CC"/>
                </a:solidFill>
                <a:cs typeface="AL-Mohanad Bold" pitchFamily="2" charset="-78"/>
              </a:rPr>
              <a:t>هذه القصيدة هي امتداد للشعر الغنائي الذاتي ، غرضها الوصف الذي تطور في العصر الحديث ، فأصبح تعبيرا عما في النفس من مشاعر وانفعالات ، مع امتزاج بالطبيعة وتشخيص لها ، ومطران هو زعيم </a:t>
            </a:r>
            <a:r>
              <a:rPr lang="ar-SA" sz="3200">
                <a:solidFill>
                  <a:srgbClr val="FF1966"/>
                </a:solidFill>
                <a:cs typeface="AL-Mohanad Bold" pitchFamily="2" charset="-78"/>
              </a:rPr>
              <a:t>( المدرسة الرومانسية في الشعر العربي المعاصر ) </a:t>
            </a:r>
            <a:r>
              <a:rPr lang="ar-SA" sz="3200">
                <a:solidFill>
                  <a:srgbClr val="0097CC"/>
                </a:solidFill>
                <a:cs typeface="AL-Mohanad Bold" pitchFamily="2" charset="-78"/>
              </a:rPr>
              <a:t>، وهي المدرسة المتأثرة بالثقافة الغربية ولاسيما الفرنسية ، وتتميز بالعاطفة القوية ورفض الواقع ، والتحرر من التقليد ، والامتزاج بالطبيعة . فهي  نموذج للاتجاه الرومانسي في شعرنا العربي الحديث .</a:t>
            </a:r>
          </a:p>
        </p:txBody>
      </p:sp>
      <p:sp>
        <p:nvSpPr>
          <p:cNvPr id="5" name="مستطيل 4"/>
          <p:cNvSpPr/>
          <p:nvPr/>
        </p:nvSpPr>
        <p:spPr>
          <a:xfrm>
            <a:off x="6357950" y="214290"/>
            <a:ext cx="2357454" cy="646331"/>
          </a:xfrm>
          <a:prstGeom prst="rect">
            <a:avLst/>
          </a:prstGeom>
          <a:solidFill>
            <a:srgbClr val="EE004F">
              <a:alpha val="63000"/>
            </a:srgbClr>
          </a:solidFill>
        </p:spPr>
        <p:style>
          <a:lnRef idx="0">
            <a:schemeClr val="accent2"/>
          </a:lnRef>
          <a:fillRef idx="3">
            <a:schemeClr val="accent2"/>
          </a:fillRef>
          <a:effectRef idx="3">
            <a:schemeClr val="accent2"/>
          </a:effectRef>
          <a:fontRef idx="minor">
            <a:schemeClr val="lt1"/>
          </a:fontRef>
        </p:style>
        <p:txBody>
          <a:bodyPr>
            <a:spAutoFit/>
          </a:bodyPr>
          <a:lstStyle/>
          <a:p>
            <a:pPr indent="88900" algn="ctr" eaLnBrk="0" hangingPunct="0">
              <a:defRPr/>
            </a:pPr>
            <a:r>
              <a:rPr lang="ar-SA" sz="3600" dirty="0">
                <a:solidFill>
                  <a:schemeClr val="bg1"/>
                </a:solidFill>
                <a:cs typeface="AL-Mohanad Bold" pitchFamily="2" charset="-78"/>
              </a:rPr>
              <a:t>وفي الختام : </a:t>
            </a:r>
            <a:endParaRPr lang="en-US" sz="3600" dirty="0">
              <a:solidFill>
                <a:schemeClr val="bg1"/>
              </a:solidFill>
              <a:cs typeface="AL-Mohanad Bold" pitchFamily="2" charset="-78"/>
            </a:endParaRPr>
          </a:p>
        </p:txBody>
      </p:sp>
      <p:pic>
        <p:nvPicPr>
          <p:cNvPr id="6" name="صورة 3" descr="خلفيات.jpg"/>
          <p:cNvPicPr>
            <a:picLocks noChangeAspect="1"/>
          </p:cNvPicPr>
          <p:nvPr/>
        </p:nvPicPr>
        <p:blipFill>
          <a:blip r:embed="rId3" cstate="print"/>
          <a:srcRect/>
          <a:stretch>
            <a:fillRect/>
          </a:stretch>
        </p:blipFill>
        <p:spPr bwMode="auto">
          <a:xfrm>
            <a:off x="-32" y="-24"/>
            <a:ext cx="9144000" cy="6858000"/>
          </a:xfrm>
          <a:prstGeom prst="rect">
            <a:avLst/>
          </a:prstGeom>
          <a:noFill/>
          <a:ln w="9525">
            <a:noFill/>
            <a:miter lim="800000"/>
            <a:headEnd/>
            <a:tailEnd/>
          </a:ln>
        </p:spPr>
      </p:pic>
      <p:sp>
        <p:nvSpPr>
          <p:cNvPr id="7" name="مستطيل 4"/>
          <p:cNvSpPr>
            <a:spLocks noChangeArrowheads="1"/>
          </p:cNvSpPr>
          <p:nvPr/>
        </p:nvSpPr>
        <p:spPr bwMode="auto">
          <a:xfrm>
            <a:off x="785786" y="1357298"/>
            <a:ext cx="6215106" cy="2939266"/>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spAutoFit/>
          </a:bodyPr>
          <a:lstStyle/>
          <a:p>
            <a:pPr algn="ctr">
              <a:lnSpc>
                <a:spcPct val="150000"/>
              </a:lnSpc>
              <a:spcBef>
                <a:spcPts val="600"/>
              </a:spcBef>
              <a:spcAft>
                <a:spcPts val="0"/>
              </a:spcAft>
              <a:defRPr/>
            </a:pPr>
            <a:r>
              <a:rPr lang="ar-SA" sz="4000" dirty="0">
                <a:solidFill>
                  <a:schemeClr val="bg1"/>
                </a:solidFill>
                <a:effectLst>
                  <a:outerShdw blurRad="38100" dist="38100" dir="2700000" algn="tl">
                    <a:srgbClr val="000000">
                      <a:alpha val="43137"/>
                    </a:srgbClr>
                  </a:outerShdw>
                </a:effectLst>
                <a:cs typeface="AL-Mohanad Bold" pitchFamily="2" charset="-78"/>
              </a:rPr>
              <a:t>تطبيق : </a:t>
            </a:r>
            <a:r>
              <a:rPr lang="ar-SA" sz="4000" b="1" dirty="0">
                <a:solidFill>
                  <a:schemeClr val="bg1"/>
                </a:solidFill>
                <a:effectLst>
                  <a:outerShdw blurRad="38100" dist="38100" dir="2700000" algn="tl">
                    <a:srgbClr val="000000">
                      <a:alpha val="43137"/>
                    </a:srgbClr>
                  </a:outerShdw>
                </a:effectLst>
                <a:latin typeface="Traditional Arabic" pitchFamily="2" charset="-78"/>
                <a:cs typeface="AL-Mohanad Bold" pitchFamily="2" charset="-78"/>
              </a:rPr>
              <a:t> </a:t>
            </a:r>
          </a:p>
          <a:p>
            <a:pPr algn="ctr">
              <a:lnSpc>
                <a:spcPct val="150000"/>
              </a:lnSpc>
              <a:spcBef>
                <a:spcPts val="600"/>
              </a:spcBef>
              <a:spcAft>
                <a:spcPts val="0"/>
              </a:spcAft>
              <a:defRPr/>
            </a:pPr>
            <a:r>
              <a:rPr lang="ar-SA" sz="4000" dirty="0">
                <a:solidFill>
                  <a:schemeClr val="bg1"/>
                </a:solidFill>
                <a:effectLst>
                  <a:outerShdw blurRad="38100" dist="38100" dir="2700000" algn="tl">
                    <a:srgbClr val="000000">
                      <a:alpha val="43137"/>
                    </a:srgbClr>
                  </a:outerShdw>
                </a:effectLst>
                <a:cs typeface="AL-Mohanad Bold" pitchFamily="2" charset="-78"/>
              </a:rPr>
              <a:t>حاولي تذوق هذا النص لمطران وفق مقومات التذوق التي درستِ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slide(fromBottom)">
                                      <p:cBhvr>
                                        <p:cTn id="7" dur="1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جدول 4"/>
          <p:cNvGraphicFramePr>
            <a:graphicFrameLocks noGrp="1"/>
          </p:cNvGraphicFramePr>
          <p:nvPr/>
        </p:nvGraphicFramePr>
        <p:xfrm>
          <a:off x="1714449" y="71438"/>
          <a:ext cx="7358114" cy="6627114"/>
        </p:xfrm>
        <a:graphic>
          <a:graphicData uri="http://schemas.openxmlformats.org/drawingml/2006/table">
            <a:tbl>
              <a:tblPr rtl="1"/>
              <a:tblGrid>
                <a:gridCol w="3725625"/>
                <a:gridCol w="3632489"/>
              </a:tblGrid>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هـمَّ فـجرُ الحـيـــاةِ بـــالإدبـارِ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فـإذَا مَــرَّ فـهـي في الآثـــارِ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والصَّـبا كالـكـرى نَعـيم ولـكنْ</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r>
                        <a:rPr lang="ar-SA" sz="2800" dirty="0" smtClean="0">
                          <a:solidFill>
                            <a:srgbClr val="EE004F"/>
                          </a:solidFill>
                          <a:latin typeface="Calibri"/>
                          <a:ea typeface="Times New Roman"/>
                          <a:cs typeface="AL-Mohanad Bold" pitchFamily="2" charset="-78"/>
                        </a:rPr>
                        <a:t>ينقضِي </a:t>
                      </a:r>
                      <a:r>
                        <a:rPr lang="ar-SA" sz="2800" dirty="0">
                          <a:solidFill>
                            <a:srgbClr val="EE004F"/>
                          </a:solidFill>
                          <a:latin typeface="Calibri"/>
                          <a:ea typeface="Times New Roman"/>
                          <a:cs typeface="AL-Mohanad Bold" pitchFamily="2" charset="-78"/>
                        </a:rPr>
                        <a:t>والفتَى </a:t>
                      </a:r>
                      <a:r>
                        <a:rPr lang="ar-SA" sz="2800" dirty="0" err="1">
                          <a:solidFill>
                            <a:srgbClr val="EE004F"/>
                          </a:solidFill>
                          <a:latin typeface="Calibri"/>
                          <a:ea typeface="Times New Roman"/>
                          <a:cs typeface="AL-Mohanad Bold" pitchFamily="2" charset="-78"/>
                        </a:rPr>
                        <a:t>بهِ</a:t>
                      </a:r>
                      <a:r>
                        <a:rPr lang="ar-SA" sz="2800" dirty="0">
                          <a:solidFill>
                            <a:srgbClr val="EE004F"/>
                          </a:solidFill>
                          <a:latin typeface="Calibri"/>
                          <a:ea typeface="Times New Roman"/>
                          <a:cs typeface="AL-Mohanad Bold" pitchFamily="2" charset="-78"/>
                        </a:rPr>
                        <a:t> غـيرُ دارِ</a:t>
                      </a:r>
                      <a:r>
                        <a:rPr lang="en-US" sz="2800" dirty="0">
                          <a:solidFill>
                            <a:srgbClr val="EE004F"/>
                          </a:solidFill>
                          <a:latin typeface="Calibri"/>
                          <a:ea typeface="Times New Roman"/>
                          <a:cs typeface="AL-Mohanad Bold" pitchFamily="2" charset="-78"/>
                        </a:rPr>
                        <a:t> </a:t>
                      </a: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إيـــهِ آثـــارَ بـــعـلـبكّ سـلامٌ</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بعد طول النوى وبعد المزارِ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ذكِّـريني طفــولــتي وأعـيـدِي</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رسمَ عهدٍ عنْ أعينِي متواري</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 حبَّذا هندُ ذلك</a:t>
                      </a:r>
                      <a:r>
                        <a:rPr lang="ar-SA" sz="2800" baseline="0" dirty="0" smtClean="0">
                          <a:solidFill>
                            <a:srgbClr val="EE004F"/>
                          </a:solidFill>
                          <a:latin typeface="Calibri"/>
                          <a:ea typeface="Calibri"/>
                          <a:cs typeface="AL-Mohanad Bold" pitchFamily="2" charset="-78"/>
                        </a:rPr>
                        <a:t> العهدُ لكنْ</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كلُّ شيءٍ إلى الردى والبوارِ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معجزاتٌ من البناء  كبارٌ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لأنـاسٍ</a:t>
                      </a:r>
                      <a:r>
                        <a:rPr lang="ar-SA" sz="2800" baseline="0" dirty="0" smtClean="0">
                          <a:solidFill>
                            <a:srgbClr val="EE004F"/>
                          </a:solidFill>
                          <a:latin typeface="Calibri"/>
                          <a:ea typeface="Calibri"/>
                          <a:cs typeface="AL-Mohanad Bold" pitchFamily="2" charset="-78"/>
                        </a:rPr>
                        <a:t> </a:t>
                      </a:r>
                      <a:r>
                        <a:rPr lang="ar-SA" sz="2800" dirty="0" smtClean="0">
                          <a:solidFill>
                            <a:srgbClr val="EE004F"/>
                          </a:solidFill>
                          <a:latin typeface="Calibri"/>
                          <a:ea typeface="Calibri"/>
                          <a:cs typeface="AL-Mohanad Bold" pitchFamily="2" charset="-78"/>
                        </a:rPr>
                        <a:t>ملءُ</a:t>
                      </a:r>
                      <a:r>
                        <a:rPr lang="ar-SA" sz="2800" baseline="0" dirty="0" smtClean="0">
                          <a:solidFill>
                            <a:srgbClr val="EE004F"/>
                          </a:solidFill>
                          <a:latin typeface="Calibri"/>
                          <a:ea typeface="Calibri"/>
                          <a:cs typeface="AL-Mohanad Bold" pitchFamily="2" charset="-78"/>
                        </a:rPr>
                        <a:t> </a:t>
                      </a:r>
                      <a:r>
                        <a:rPr lang="ar-SA" sz="2800" dirty="0" smtClean="0">
                          <a:solidFill>
                            <a:srgbClr val="EE004F"/>
                          </a:solidFill>
                          <a:latin typeface="Calibri"/>
                          <a:ea typeface="Calibri"/>
                          <a:cs typeface="AL-Mohanad Bold" pitchFamily="2" charset="-78"/>
                        </a:rPr>
                        <a:t>الزمـانِ كـبارِ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صنعوا</a:t>
                      </a:r>
                      <a:r>
                        <a:rPr lang="ar-SA" sz="2800" baseline="0" dirty="0" smtClean="0">
                          <a:solidFill>
                            <a:srgbClr val="EE004F"/>
                          </a:solidFill>
                          <a:latin typeface="Calibri"/>
                          <a:ea typeface="Calibri"/>
                          <a:cs typeface="AL-Mohanad Bold" pitchFamily="2" charset="-78"/>
                        </a:rPr>
                        <a:t> من جماده ثمرًا يجنى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ولـكن بالــعـقلِ والإبـصــارِ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وضروبًا من كلِّ زهرٍ أنيقِ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لم تفتْها نضارةُ الأزهار </a:t>
                      </a:r>
                      <a:r>
                        <a:rPr lang="ar-SA" sz="2800" dirty="0" err="1" smtClean="0">
                          <a:solidFill>
                            <a:srgbClr val="EE004F"/>
                          </a:solidFill>
                          <a:latin typeface="Calibri"/>
                          <a:ea typeface="Calibri"/>
                          <a:cs typeface="AL-Mohanad Bold" pitchFamily="2" charset="-78"/>
                        </a:rPr>
                        <a:t>ِ</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وأجادوا الدمى فجاز عليهم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أنها الآمرات في الأقدارِ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سجدوا للذي هم قد صنعوه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سجَدَاتِ الإجلالِ والإكبارِ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بعد هذا أغايةٌ فتُرجى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لتمامٍ أم مطمعٍ في افتخارِ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نظرت هندُ حسنهن فغارت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أنتِ أبهى </a:t>
                      </a:r>
                      <a:r>
                        <a:rPr lang="ar-SA" sz="2800" dirty="0" err="1" smtClean="0">
                          <a:solidFill>
                            <a:srgbClr val="EE004F"/>
                          </a:solidFill>
                          <a:latin typeface="Calibri"/>
                          <a:ea typeface="Calibri"/>
                          <a:cs typeface="AL-Mohanad Bold" pitchFamily="2" charset="-78"/>
                        </a:rPr>
                        <a:t>ياهندُ</a:t>
                      </a:r>
                      <a:r>
                        <a:rPr lang="ar-SA" sz="2800" dirty="0" smtClean="0">
                          <a:solidFill>
                            <a:srgbClr val="EE004F"/>
                          </a:solidFill>
                          <a:latin typeface="Calibri"/>
                          <a:ea typeface="Calibri"/>
                          <a:cs typeface="AL-Mohanad Bold" pitchFamily="2" charset="-78"/>
                        </a:rPr>
                        <a:t> من</a:t>
                      </a:r>
                      <a:r>
                        <a:rPr lang="ar-SA" sz="2800" baseline="0" dirty="0" smtClean="0">
                          <a:solidFill>
                            <a:srgbClr val="EE004F"/>
                          </a:solidFill>
                          <a:latin typeface="Calibri"/>
                          <a:ea typeface="Calibri"/>
                          <a:cs typeface="AL-Mohanad Bold" pitchFamily="2" charset="-78"/>
                        </a:rPr>
                        <a:t> أن تغاري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كلُ هذي الدُمى التي عبدوها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err="1" smtClean="0">
                          <a:solidFill>
                            <a:srgbClr val="EE004F"/>
                          </a:solidFill>
                          <a:latin typeface="Calibri"/>
                          <a:ea typeface="Calibri"/>
                          <a:cs typeface="AL-Mohanad Bold" pitchFamily="2" charset="-78"/>
                        </a:rPr>
                        <a:t>لكِ</a:t>
                      </a:r>
                      <a:r>
                        <a:rPr lang="ar-SA" sz="2800" dirty="0" smtClean="0">
                          <a:solidFill>
                            <a:srgbClr val="EE004F"/>
                          </a:solidFill>
                          <a:latin typeface="Calibri"/>
                          <a:ea typeface="Calibri"/>
                          <a:cs typeface="AL-Mohanad Bold" pitchFamily="2" charset="-78"/>
                        </a:rPr>
                        <a:t> </a:t>
                      </a:r>
                      <a:r>
                        <a:rPr lang="ar-SA" sz="2800" dirty="0" err="1" smtClean="0">
                          <a:solidFill>
                            <a:srgbClr val="EE004F"/>
                          </a:solidFill>
                          <a:latin typeface="Calibri"/>
                          <a:ea typeface="Calibri"/>
                          <a:cs typeface="AL-Mohanad Bold" pitchFamily="2" charset="-78"/>
                        </a:rPr>
                        <a:t>ياربةَ</a:t>
                      </a:r>
                      <a:r>
                        <a:rPr lang="ar-SA" sz="2800" dirty="0" smtClean="0">
                          <a:solidFill>
                            <a:srgbClr val="EE004F"/>
                          </a:solidFill>
                          <a:latin typeface="Calibri"/>
                          <a:ea typeface="Calibri"/>
                          <a:cs typeface="AL-Mohanad Bold" pitchFamily="2" charset="-78"/>
                        </a:rPr>
                        <a:t> الجمالِ جواري</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bl>
          </a:graphicData>
        </a:graphic>
      </p:graphicFrame>
      <p:sp>
        <p:nvSpPr>
          <p:cNvPr id="39966" name="AutoShape 1"/>
          <p:cNvSpPr>
            <a:spLocks noChangeArrowheads="1"/>
          </p:cNvSpPr>
          <p:nvPr/>
        </p:nvSpPr>
        <p:spPr bwMode="auto">
          <a:xfrm>
            <a:off x="-1400175" y="60325"/>
            <a:ext cx="876300" cy="804863"/>
          </a:xfrm>
          <a:prstGeom prst="flowChartConnector">
            <a:avLst/>
          </a:prstGeom>
          <a:solidFill>
            <a:srgbClr val="FFFFFF"/>
          </a:solidFill>
          <a:ln w="12700">
            <a:solidFill>
              <a:srgbClr val="000000"/>
            </a:solidFill>
            <a:round/>
            <a:headEnd/>
            <a:tailEnd/>
          </a:ln>
        </p:spPr>
        <p:txBody>
          <a:bodyPr/>
          <a:lstStyle/>
          <a:p>
            <a:pPr eaLnBrk="0" hangingPunct="0"/>
            <a:endParaRPr lang="ar-SA"/>
          </a:p>
        </p:txBody>
      </p:sp>
      <p:sp>
        <p:nvSpPr>
          <p:cNvPr id="6" name="مستطيل 5"/>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صورة 1" descr="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0964" name="مستطيل 5"/>
          <p:cNvSpPr>
            <a:spLocks noChangeArrowheads="1"/>
          </p:cNvSpPr>
          <p:nvPr/>
        </p:nvSpPr>
        <p:spPr bwMode="auto">
          <a:xfrm>
            <a:off x="1500166" y="500042"/>
            <a:ext cx="7358062" cy="5239896"/>
          </a:xfrm>
          <a:prstGeom prst="rect">
            <a:avLst/>
          </a:prstGeom>
          <a:noFill/>
          <a:ln w="9525">
            <a:noFill/>
            <a:miter lim="800000"/>
            <a:headEnd/>
            <a:tailEnd/>
          </a:ln>
        </p:spPr>
        <p:txBody>
          <a:bodyPr>
            <a:spAutoFit/>
          </a:bodyPr>
          <a:lstStyle/>
          <a:p>
            <a:pPr>
              <a:lnSpc>
                <a:spcPct val="150000"/>
              </a:lnSpc>
            </a:pPr>
            <a:r>
              <a:rPr lang="ar-SA" sz="3200" dirty="0" smtClean="0">
                <a:solidFill>
                  <a:srgbClr val="0082B0"/>
                </a:solidFill>
                <a:cs typeface="AL-Mohanad Bold" pitchFamily="2" charset="-78"/>
              </a:rPr>
              <a:t>أو : </a:t>
            </a:r>
          </a:p>
          <a:p>
            <a:pPr>
              <a:lnSpc>
                <a:spcPct val="150000"/>
              </a:lnSpc>
            </a:pPr>
            <a:r>
              <a:rPr lang="ar-SA" sz="3200" dirty="0" smtClean="0">
                <a:solidFill>
                  <a:srgbClr val="EE004F"/>
                </a:solidFill>
                <a:cs typeface="AL-Mohanad Bold" pitchFamily="2" charset="-78"/>
              </a:rPr>
              <a:t>شـرِّدُوا </a:t>
            </a:r>
            <a:r>
              <a:rPr lang="ar-SA" sz="3200" dirty="0">
                <a:solidFill>
                  <a:srgbClr val="EE004F"/>
                </a:solidFill>
                <a:cs typeface="AL-Mohanad Bold" pitchFamily="2" charset="-78"/>
              </a:rPr>
              <a:t>أَخْـيَـارَهَـا بَحْراً وَبَرا       وَاقْـتُلوا أَحْرَارهَا حُرّاً فَحُرَّا</a:t>
            </a:r>
          </a:p>
          <a:p>
            <a:pPr>
              <a:lnSpc>
                <a:spcPct val="150000"/>
              </a:lnSpc>
            </a:pPr>
            <a:r>
              <a:rPr lang="ar-SA" sz="3200" dirty="0">
                <a:solidFill>
                  <a:srgbClr val="EE004F"/>
                </a:solidFill>
                <a:cs typeface="AL-Mohanad Bold" pitchFamily="2" charset="-78"/>
              </a:rPr>
              <a:t>إِنَّما الصَّالِـحُ يَـبْقَى صَالِحاً     آخِـرَ الدَّهْرِ وَيَبْقَى الشَّرُّ شَرَّا</a:t>
            </a:r>
          </a:p>
          <a:p>
            <a:pPr>
              <a:lnSpc>
                <a:spcPct val="150000"/>
              </a:lnSpc>
            </a:pPr>
            <a:r>
              <a:rPr lang="ar-SA" sz="3100" dirty="0">
                <a:solidFill>
                  <a:srgbClr val="EE004F"/>
                </a:solidFill>
                <a:cs typeface="AL-Mohanad Bold" pitchFamily="2" charset="-78"/>
              </a:rPr>
              <a:t>كَـسرُوا الأَقْلامَ هَلْ تَكْسِيرُهَا   يمْنَعُ الأَيْدي أَنْ تَنْقُشَ صَخْرَا</a:t>
            </a:r>
          </a:p>
          <a:p>
            <a:pPr>
              <a:lnSpc>
                <a:spcPct val="150000"/>
              </a:lnSpc>
            </a:pPr>
            <a:r>
              <a:rPr lang="ar-SA" sz="3200" dirty="0">
                <a:solidFill>
                  <a:srgbClr val="EE004F"/>
                </a:solidFill>
                <a:cs typeface="AL-Mohanad Bold" pitchFamily="2" charset="-78"/>
              </a:rPr>
              <a:t>قَـطِّـعُوا الأَيْديَ هَـلْ تَقْطِيعُها   يَـمنَعُ الأَعْينَ أَنْ تَنْظُرَ </a:t>
            </a:r>
            <a:r>
              <a:rPr lang="ar-SA" sz="3200" dirty="0" err="1">
                <a:solidFill>
                  <a:srgbClr val="EE004F"/>
                </a:solidFill>
                <a:cs typeface="AL-Mohanad Bold" pitchFamily="2" charset="-78"/>
              </a:rPr>
              <a:t>شَزْرَا</a:t>
            </a:r>
            <a:endParaRPr lang="ar-SA" sz="3200" dirty="0">
              <a:solidFill>
                <a:srgbClr val="EE004F"/>
              </a:solidFill>
              <a:cs typeface="AL-Mohanad Bold" pitchFamily="2" charset="-78"/>
            </a:endParaRPr>
          </a:p>
          <a:p>
            <a:pPr>
              <a:lnSpc>
                <a:spcPct val="150000"/>
              </a:lnSpc>
            </a:pPr>
            <a:r>
              <a:rPr lang="ar-SA" sz="3200" dirty="0">
                <a:solidFill>
                  <a:srgbClr val="EE004F"/>
                </a:solidFill>
                <a:cs typeface="AL-Mohanad Bold" pitchFamily="2" charset="-78"/>
              </a:rPr>
              <a:t>أَطْـفِئُوا الأَعْيُنَ هَلْ إِطْفَاؤُهَا    يمْنَعُ الأَنْفَاسَ أَنْ تصْعَدَ زَفْرَا</a:t>
            </a:r>
          </a:p>
          <a:p>
            <a:pPr>
              <a:lnSpc>
                <a:spcPct val="150000"/>
              </a:lnSpc>
            </a:pPr>
            <a:r>
              <a:rPr lang="ar-SA" sz="3100" dirty="0">
                <a:solidFill>
                  <a:srgbClr val="EE004F"/>
                </a:solidFill>
                <a:cs typeface="AL-Mohanad Bold" pitchFamily="2" charset="-78"/>
              </a:rPr>
              <a:t>أَخمِـدُوا الأَنْفَاسَ هَذَا جُهْدُكمْ   </a:t>
            </a:r>
            <a:r>
              <a:rPr lang="ar-SA" sz="3200" dirty="0" err="1">
                <a:solidFill>
                  <a:srgbClr val="EE004F"/>
                </a:solidFill>
                <a:cs typeface="AL-Mohanad Bold" pitchFamily="2" charset="-78"/>
              </a:rPr>
              <a:t>وَبِـه</a:t>
            </a:r>
            <a:r>
              <a:rPr lang="ar-SA" sz="3200" dirty="0">
                <a:solidFill>
                  <a:srgbClr val="EE004F"/>
                </a:solidFill>
                <a:cs typeface="AL-Mohanad Bold" pitchFamily="2" charset="-78"/>
              </a:rPr>
              <a:t> مَـنْجـاتُنَا مِـنْكُمْ فَشكْرَا</a:t>
            </a:r>
          </a:p>
        </p:txBody>
      </p:sp>
      <p:sp>
        <p:nvSpPr>
          <p:cNvPr id="8" name="مستطيل 7"/>
          <p:cNvSpPr/>
          <p:nvPr/>
        </p:nvSpPr>
        <p:spPr>
          <a:xfrm>
            <a:off x="285720" y="6315038"/>
            <a:ext cx="1571603" cy="400110"/>
          </a:xfrm>
          <a:prstGeom prst="rect">
            <a:avLst/>
          </a:prstGeom>
          <a:ln>
            <a:solidFill>
              <a:srgbClr val="FF6699"/>
            </a:solidFill>
          </a:ln>
        </p:spPr>
        <p:style>
          <a:lnRef idx="2">
            <a:schemeClr val="accent5"/>
          </a:lnRef>
          <a:fillRef idx="1">
            <a:schemeClr val="lt1"/>
          </a:fillRef>
          <a:effectRef idx="0">
            <a:schemeClr val="accent5"/>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2000" b="1" spc="50" dirty="0">
                <a:ln w="11430"/>
                <a:solidFill>
                  <a:srgbClr val="0085B4"/>
                </a:solidFill>
                <a:effectLst>
                  <a:outerShdw blurRad="76200" dist="50800" dir="5400000" algn="tl" rotWithShape="0">
                    <a:srgbClr val="000000">
                      <a:alpha val="65000"/>
                    </a:srgbClr>
                  </a:outerShdw>
                </a:effectLst>
                <a:cs typeface="PT Bold Heading" pitchFamily="2" charset="-78"/>
              </a:rPr>
              <a:t>د. منى النصر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3" descr="خلفيات.jpg"/>
          <p:cNvPicPr>
            <a:picLocks noChangeAspect="1"/>
          </p:cNvPicPr>
          <p:nvPr/>
        </p:nvPicPr>
        <p:blipFill>
          <a:blip r:embed="rId3" cstate="print"/>
          <a:srcRect/>
          <a:stretch>
            <a:fillRect/>
          </a:stretch>
        </p:blipFill>
        <p:spPr bwMode="auto">
          <a:xfrm>
            <a:off x="-32" y="-24"/>
            <a:ext cx="9144000" cy="6858000"/>
          </a:xfrm>
          <a:prstGeom prst="rect">
            <a:avLst/>
          </a:prstGeom>
          <a:noFill/>
          <a:ln w="9525">
            <a:noFill/>
            <a:miter lim="800000"/>
            <a:headEnd/>
            <a:tailEnd/>
          </a:ln>
        </p:spPr>
      </p:pic>
      <p:sp>
        <p:nvSpPr>
          <p:cNvPr id="3" name="مستطيل 2"/>
          <p:cNvSpPr/>
          <p:nvPr/>
        </p:nvSpPr>
        <p:spPr>
          <a:xfrm>
            <a:off x="1214414" y="1785926"/>
            <a:ext cx="3857652" cy="2785378"/>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lnSpc>
                <a:spcPct val="150000"/>
              </a:lnSpc>
            </a:pPr>
            <a:r>
              <a:rPr lang="ar-SA" sz="4000" b="1" cap="all" dirty="0" smtClean="0">
                <a:ln/>
                <a:solidFill>
                  <a:srgbClr val="EE004F"/>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AL-Mohanad Bold" pitchFamily="2" charset="-78"/>
              </a:rPr>
              <a:t>وفي</a:t>
            </a:r>
            <a:r>
              <a:rPr lang="ar-SA" sz="4000" b="1" cap="all" baseline="0" dirty="0" smtClean="0">
                <a:ln/>
                <a:solidFill>
                  <a:srgbClr val="EE004F"/>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AL-Mohanad Bold" pitchFamily="2" charset="-78"/>
              </a:rPr>
              <a:t> الختام ..</a:t>
            </a:r>
          </a:p>
          <a:p>
            <a:pPr algn="ctr">
              <a:lnSpc>
                <a:spcPct val="150000"/>
              </a:lnSpc>
            </a:pPr>
            <a:r>
              <a:rPr lang="ar-SA" sz="4000" b="1" cap="all" baseline="0" dirty="0" smtClean="0">
                <a:ln/>
                <a:solidFill>
                  <a:srgbClr val="EE004F"/>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AL-Mohanad Bold" pitchFamily="2" charset="-78"/>
              </a:rPr>
              <a:t>أشكر لكن حسن الاستماع </a:t>
            </a:r>
            <a:endParaRPr lang="ar-SA" sz="4000" b="1" cap="all" dirty="0">
              <a:ln/>
              <a:solidFill>
                <a:srgbClr val="EE004F"/>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AL-Mohanad Bold" pitchFamily="2" charset="-78"/>
            </a:endParaRPr>
          </a:p>
        </p:txBody>
      </p:sp>
      <p:pic>
        <p:nvPicPr>
          <p:cNvPr id="4" name="صورة 3" descr="2fbb9911aa5c144043185be665d7a579.gif"/>
          <p:cNvPicPr>
            <a:picLocks noChangeAspect="1"/>
          </p:cNvPicPr>
          <p:nvPr/>
        </p:nvPicPr>
        <p:blipFill>
          <a:blip r:embed="rId4" cstate="print"/>
          <a:stretch>
            <a:fillRect/>
          </a:stretch>
        </p:blipFill>
        <p:spPr>
          <a:xfrm>
            <a:off x="2643174" y="1071546"/>
            <a:ext cx="847725" cy="62865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_é___è_»_ر  _د___à___د_ة _à__ _د_______ص _». _à___ë">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_é___è_»_ر  _د___à___د_ة _à__ _د_______ص _». _à___ë</Template>
  <TotalTime>0</TotalTime>
  <Words>2413</Words>
  <Application>Microsoft Office PowerPoint</Application>
  <PresentationFormat>عرض على الشاشة (3:4)‏</PresentationFormat>
  <Paragraphs>296</Paragraphs>
  <Slides>41</Slides>
  <Notes>33</Notes>
  <HiddenSlides>0</HiddenSlides>
  <MMClips>0</MMClips>
  <ScaleCrop>false</ScaleCrop>
  <HeadingPairs>
    <vt:vector size="4" baseType="variant">
      <vt:variant>
        <vt:lpstr>سمة</vt:lpstr>
      </vt:variant>
      <vt:variant>
        <vt:i4>1</vt:i4>
      </vt:variant>
      <vt:variant>
        <vt:lpstr>عناوين الشرائح</vt:lpstr>
      </vt:variant>
      <vt:variant>
        <vt:i4>41</vt:i4>
      </vt:variant>
    </vt:vector>
  </HeadingPairs>
  <TitlesOfParts>
    <vt:vector size="42" baseType="lpstr">
      <vt:lpstr>_é___è_»_ر  _د___à___د_ة _à__ _د_______ص _». _à___ë</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RaNoOoD</dc:creator>
  <cp:lastModifiedBy>RaNoOoD</cp:lastModifiedBy>
  <cp:revision>1</cp:revision>
  <dcterms:created xsi:type="dcterms:W3CDTF">2012-10-06T17:18:19Z</dcterms:created>
  <dcterms:modified xsi:type="dcterms:W3CDTF">2012-10-06T17:18:44Z</dcterms:modified>
</cp:coreProperties>
</file>